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ags/tag2.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media/image12.svg" ContentType="image/svg"/>
  <Override PartName="/ppt/media/image14.svg" ContentType="image/svg"/>
  <Override PartName="/ppt/media/image16.svg" ContentType="image/svg"/>
  <Override PartName="/ppt/media/image18.svg" ContentType="image/svg"/>
  <Override PartName="/ppt/media/image20.svg" ContentType="image/svg"/>
  <Override PartName="/ppt/media/image24.svg" ContentType="image/svg"/>
  <Override PartName="/ppt/media/image28.svg" ContentType="image/svg"/>
  <Override PartName="/ppt/media/image30.svg" ContentType="image/svg"/>
  <Override PartName="/ppt/media/image32.svg" ContentType="image/svg"/>
  <Override PartName="/ppt/media/image34.svg" ContentType="image/svg"/>
  <Override PartName="/ppt/media/image36.svg" ContentType="image/svg"/>
  <Override PartName="/ppt/notesSlides/notesSlide4.xml" ContentType="application/vnd.openxmlformats-officedocument.presentationml.notesSlide+xml"/>
  <Override PartName="/ppt/media/image41.svg" ContentType="image/svg"/>
  <Override PartName="/ppt/media/image42.svg" ContentType="image/svg"/>
  <Override PartName="/ppt/media/image43.svg" ContentType="image/svg"/>
  <Override PartName="/ppt/media/image44.svg" ContentType="image/svg"/>
  <Override PartName="/ppt/media/image46.svg" ContentType="image/svg"/>
  <Override PartName="/ppt/media/image47.svg" ContentType="image/svg"/>
  <Override PartName="/ppt/notesSlides/notesSlide5.xml" ContentType="application/vnd.openxmlformats-officedocument.presentationml.notesSlide+xml"/>
  <Override PartName="/ppt/media/image48.svg" ContentType="image/svg"/>
  <Override PartName="/ppt/media/image49.svg" ContentType="image/svg"/>
  <Override PartName="/ppt/media/image51.svg" ContentType="image/svg"/>
  <Override PartName="/ppt/media/image53.svg" ContentType="image/svg"/>
  <Override PartName="/ppt/media/image54.svg" ContentType="image/svg"/>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media/image103.svg" ContentType="image/svg"/>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theme/themeOverride1.xml" ContentType="application/vnd.openxmlformats-officedocument.themeOverr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2.xml" ContentType="application/vnd.openxmlformats-officedocument.themeOverr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media/image155.svg" ContentType="image/svg"/>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charts/chart3.xml" ContentType="application/vnd.openxmlformats-officedocument.drawingml.chart+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theme/themeOverride3.xml" ContentType="application/vnd.openxmlformats-officedocument.themeOverride+xml"/>
  <Override PartName="/ppt/notesSlides/notesSlide29.xml" ContentType="application/vnd.openxmlformats-officedocument.presentationml.notesSlid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drawings/drawing1.xml" ContentType="application/vnd.openxmlformats-officedocument.drawingml.chartshapes+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4.xml" ContentType="application/vnd.openxmlformats-officedocument.themeOverrid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theme/themeOverride5.xml" ContentType="application/vnd.openxmlformats-officedocument.themeOverrid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6.xml" ContentType="application/vnd.openxmlformats-officedocument.themeOverrid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theme/themeOverride7.xml" ContentType="application/vnd.openxmlformats-officedocument.themeOverrid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theme/themeOverride8.xml" ContentType="application/vnd.openxmlformats-officedocument.themeOverride+xml"/>
  <Override PartName="/ppt/charts/chart11.xml" ContentType="application/vnd.openxmlformats-officedocument.drawingml.chart+xml"/>
  <Override PartName="/ppt/charts/style10.xml" ContentType="application/vnd.ms-office.chartstyle+xml"/>
  <Override PartName="/ppt/charts/colors10.xml" ContentType="application/vnd.ms-office.chartcolorstyle+xml"/>
  <Override PartName="/ppt/theme/themeOverride9.xml" ContentType="application/vnd.openxmlformats-officedocument.themeOverride+xml"/>
  <Override PartName="/ppt/charts/chart12.xml" ContentType="application/vnd.openxmlformats-officedocument.drawingml.chart+xml"/>
  <Override PartName="/ppt/charts/style11.xml" ContentType="application/vnd.ms-office.chartstyle+xml"/>
  <Override PartName="/ppt/charts/colors11.xml" ContentType="application/vnd.ms-office.chartcolorstyle+xml"/>
  <Override PartName="/ppt/theme/themeOverride10.xml" ContentType="application/vnd.openxmlformats-officedocument.themeOverride+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theme/themeOverride11.xml" ContentType="application/vnd.openxmlformats-officedocument.themeOverride+xml"/>
  <Override PartName="/ppt/charts/chart14.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5.xml" ContentType="application/vnd.openxmlformats-officedocument.drawingml.chart+xml"/>
  <Override PartName="/ppt/charts/style14.xml" ContentType="application/vnd.ms-office.chartstyle+xml"/>
  <Override PartName="/ppt/charts/colors14.xml" ContentType="application/vnd.ms-office.chartcolorstyle+xml"/>
  <Override PartName="/ppt/theme/themeOverride12.xml" ContentType="application/vnd.openxmlformats-officedocument.themeOverride+xml"/>
  <Override PartName="/ppt/charts/chart16.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7.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32.xml" ContentType="application/vnd.openxmlformats-officedocument.presentationml.notesSlide+xml"/>
  <Override PartName="/ppt/charts/chart18.xml" ContentType="application/vnd.openxmlformats-officedocument.drawingml.chart+xml"/>
  <Override PartName="/ppt/charts/style17.xml" ContentType="application/vnd.ms-office.chartstyle+xml"/>
  <Override PartName="/ppt/charts/colors17.xml" ContentType="application/vnd.ms-office.chartcolorstyl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tags/tag8.xml" ContentType="application/vnd.openxmlformats-officedocument.presentationml.tags+xml"/>
  <Override PartName="/ppt/notesSlides/notesSlide36.xml" ContentType="application/vnd.openxmlformats-officedocument.presentationml.notesSlide+xml"/>
  <Override PartName="/ppt/media/image189.svg" ContentType="image/svg"/>
  <Override PartName="/ppt/media/image191.svg" ContentType="image/svg"/>
  <Override PartName="/ppt/charts/chart19.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13.xml" ContentType="application/vnd.openxmlformats-officedocument.themeOverride+xml"/>
  <Override PartName="/ppt/charts/chart20.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14.xml" ContentType="application/vnd.openxmlformats-officedocument.themeOverr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charts/chart21.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15.xml" ContentType="application/vnd.openxmlformats-officedocument.themeOverride+xml"/>
  <Override PartName="/ppt/charts/chart22.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16.xml" ContentType="application/vnd.openxmlformats-officedocument.themeOverride+xml"/>
  <Override PartName="/ppt/notesSlides/notesSlide44.xml" ContentType="application/vnd.openxmlformats-officedocument.presentationml.notesSlide+xml"/>
  <Override PartName="/ppt/charts/chart23.xml" ContentType="application/vnd.openxmlformats-officedocument.drawingml.chart+xml"/>
  <Override PartName="/ppt/charts/style22.xml" ContentType="application/vnd.ms-office.chartstyle+xml"/>
  <Override PartName="/ppt/charts/colors22.xml" ContentType="application/vnd.ms-office.chartcolorstyle+xml"/>
  <Override PartName="/ppt/notesSlides/notesSlide45.xml" ContentType="application/vnd.openxmlformats-officedocument.presentationml.notesSlide+xml"/>
  <Override PartName="/ppt/charts/chart24.xml" ContentType="application/vnd.openxmlformats-officedocument.drawingml.chart+xml"/>
  <Override PartName="/ppt/charts/style23.xml" ContentType="application/vnd.ms-office.chartstyle+xml"/>
  <Override PartName="/ppt/charts/colors23.xml" ContentType="application/vnd.ms-office.chartcolorstyl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charts/chart25.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tags/tag9.xml" ContentType="application/vnd.openxmlformats-officedocument.presentationml.tags+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charts/chart26.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17.xml" ContentType="application/vnd.openxmlformats-officedocument.themeOverride+xml"/>
  <Override PartName="/ppt/charts/chart27.xml" ContentType="application/vnd.openxmlformats-officedocument.drawingml.chart+xml"/>
  <Override PartName="/ppt/charts/style26.xml" ContentType="application/vnd.ms-office.chartstyle+xml"/>
  <Override PartName="/ppt/charts/colors26.xml" ContentType="application/vnd.ms-office.chartcolorstyle+xml"/>
  <Override PartName="/ppt/theme/themeOverride18.xml" ContentType="application/vnd.openxmlformats-officedocument.themeOverride+xml"/>
  <Override PartName="/ppt/charts/chart28.xml" ContentType="application/vnd.openxmlformats-officedocument.drawingml.chart+xml"/>
  <Override PartName="/ppt/charts/style27.xml" ContentType="application/vnd.ms-office.chartstyle+xml"/>
  <Override PartName="/ppt/charts/colors27.xml" ContentType="application/vnd.ms-office.chartcolorstyle+xml"/>
  <Override PartName="/ppt/theme/themeOverride19.xml" ContentType="application/vnd.openxmlformats-officedocument.themeOverride+xml"/>
  <Override PartName="/ppt/charts/chart29.xml" ContentType="application/vnd.openxmlformats-officedocument.drawingml.chart+xml"/>
  <Override PartName="/ppt/charts/style28.xml" ContentType="application/vnd.ms-office.chartstyle+xml"/>
  <Override PartName="/ppt/charts/colors28.xml" ContentType="application/vnd.ms-office.chartcolorstyle+xml"/>
  <Override PartName="/ppt/theme/themeOverride20.xml" ContentType="application/vnd.openxmlformats-officedocument.themeOverride+xml"/>
  <Override PartName="/ppt/charts/chart30.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21.xml" ContentType="application/vnd.openxmlformats-officedocument.themeOverride+xml"/>
  <Override PartName="/ppt/charts/chart31.xml" ContentType="application/vnd.openxmlformats-officedocument.drawingml.chart+xml"/>
  <Override PartName="/ppt/charts/style30.xml" ContentType="application/vnd.ms-office.chartstyle+xml"/>
  <Override PartName="/ppt/charts/colors30.xml" ContentType="application/vnd.ms-office.chartcolorstyle+xml"/>
  <Override PartName="/ppt/theme/themeOverride22.xml" ContentType="application/vnd.openxmlformats-officedocument.themeOverride+xml"/>
  <Override PartName="/ppt/charts/chart32.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23.xml" ContentType="application/vnd.openxmlformats-officedocument.themeOverride+xml"/>
  <Override PartName="/ppt/charts/chart33.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24.xml" ContentType="application/vnd.openxmlformats-officedocument.themeOverride+xml"/>
  <Override PartName="/ppt/notesSlides/notesSlide53.xml" ContentType="application/vnd.openxmlformats-officedocument.presentationml.notesSlide+xml"/>
  <Override PartName="/ppt/charts/chart34.xml" ContentType="application/vnd.openxmlformats-officedocument.drawingml.chart+xml"/>
  <Override PartName="/ppt/charts/style33.xml" ContentType="application/vnd.ms-office.chartstyle+xml"/>
  <Override PartName="/ppt/charts/colors33.xml" ContentType="application/vnd.ms-office.chartcolorstyle+xml"/>
  <Override PartName="/ppt/charts/chart35.xml" ContentType="application/vnd.openxmlformats-officedocument.drawingml.chart+xml"/>
  <Override PartName="/ppt/charts/style34.xml" ContentType="application/vnd.ms-office.chartstyle+xml"/>
  <Override PartName="/ppt/charts/colors34.xml" ContentType="application/vnd.ms-office.chartcolorstyle+xml"/>
  <Override PartName="/ppt/theme/themeOverride25.xml" ContentType="application/vnd.openxmlformats-officedocument.themeOverride+xml"/>
  <Override PartName="/ppt/charts/chart36.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26.xml" ContentType="application/vnd.openxmlformats-officedocument.themeOverride+xml"/>
  <Override PartName="/ppt/charts/chart37.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27.xml" ContentType="application/vnd.openxmlformats-officedocument.themeOverride+xml"/>
  <Override PartName="/ppt/charts/chart38.xml" ContentType="application/vnd.openxmlformats-officedocument.drawingml.chart+xml"/>
  <Override PartName="/ppt/charts/style37.xml" ContentType="application/vnd.ms-office.chartstyle+xml"/>
  <Override PartName="/ppt/charts/colors37.xml" ContentType="application/vnd.ms-office.chartcolorstyle+xml"/>
  <Override PartName="/ppt/theme/themeOverride28.xml" ContentType="application/vnd.openxmlformats-officedocument.themeOverride+xml"/>
  <Override PartName="/ppt/charts/chart39.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29.xml" ContentType="application/vnd.openxmlformats-officedocument.themeOverride+xml"/>
  <Override PartName="/ppt/charts/chart40.xml" ContentType="application/vnd.openxmlformats-officedocument.drawingml.chart+xml"/>
  <Override PartName="/ppt/theme/themeOverride30.xml" ContentType="application/vnd.openxmlformats-officedocument.themeOverride+xml"/>
  <Override PartName="/ppt/drawings/drawing2.xml" ContentType="application/vnd.openxmlformats-officedocument.drawingml.chartshapes+xml"/>
  <Override PartName="/ppt/charts/chart41.xml" ContentType="application/vnd.openxmlformats-officedocument.drawingml.chart+xml"/>
  <Override PartName="/ppt/charts/style39.xml" ContentType="application/vnd.ms-office.chartstyle+xml"/>
  <Override PartName="/ppt/charts/colors39.xml" ContentType="application/vnd.ms-office.chartcolorstyle+xml"/>
  <Override PartName="/ppt/charts/chart42.xml" ContentType="application/vnd.openxmlformats-officedocument.drawingml.chart+xml"/>
  <Override PartName="/ppt/charts/style40.xml" ContentType="application/vnd.ms-office.chartstyle+xml"/>
  <Override PartName="/ppt/charts/colors40.xml" ContentType="application/vnd.ms-office.chartcolorstyle+xml"/>
  <Override PartName="/ppt/charts/chart43.xml" ContentType="application/vnd.openxmlformats-officedocument.drawingml.chart+xml"/>
  <Override PartName="/ppt/charts/style41.xml" ContentType="application/vnd.ms-office.chartstyle+xml"/>
  <Override PartName="/ppt/charts/colors41.xml" ContentType="application/vnd.ms-office.chartcolorstyle+xml"/>
  <Override PartName="/ppt/charts/chart44.xml" ContentType="application/vnd.openxmlformats-officedocument.drawingml.chart+xml"/>
  <Override PartName="/ppt/charts/style42.xml" ContentType="application/vnd.ms-office.chartstyle+xml"/>
  <Override PartName="/ppt/charts/colors42.xml" ContentType="application/vnd.ms-office.chartcolorstyle+xml"/>
  <Override PartName="/ppt/charts/chart45.xml" ContentType="application/vnd.openxmlformats-officedocument.drawingml.chart+xml"/>
  <Override PartName="/ppt/theme/themeOverride31.xml" ContentType="application/vnd.openxmlformats-officedocument.themeOverride+xml"/>
  <Override PartName="/ppt/drawings/drawing3.xml" ContentType="application/vnd.openxmlformats-officedocument.drawingml.chartshapes+xml"/>
  <Override PartName="/ppt/charts/chart46.xml" ContentType="application/vnd.openxmlformats-officedocument.drawingml.chart+xml"/>
  <Override PartName="/ppt/theme/themeOverride32.xml" ContentType="application/vnd.openxmlformats-officedocument.themeOverride+xml"/>
  <Override PartName="/ppt/drawings/drawing4.xml" ContentType="application/vnd.openxmlformats-officedocument.drawingml.chartshapes+xml"/>
  <Override PartName="/ppt/charts/chart47.xml" ContentType="application/vnd.openxmlformats-officedocument.drawingml.chart+xml"/>
  <Override PartName="/ppt/theme/themeOverride33.xml" ContentType="application/vnd.openxmlformats-officedocument.themeOverride+xml"/>
  <Override PartName="/ppt/drawings/drawing5.xml" ContentType="application/vnd.openxmlformats-officedocument.drawingml.chartshapes+xml"/>
  <Override PartName="/ppt/charts/chart48.xml" ContentType="application/vnd.openxmlformats-officedocument.drawingml.chart+xml"/>
  <Override PartName="/ppt/theme/themeOverride34.xml" ContentType="application/vnd.openxmlformats-officedocument.themeOverride+xml"/>
  <Override PartName="/ppt/drawings/drawing6.xml" ContentType="application/vnd.openxmlformats-officedocument.drawingml.chartshapes+xml"/>
  <Override PartName="/ppt/charts/chart49.xml" ContentType="application/vnd.openxmlformats-officedocument.drawingml.chart+xml"/>
  <Override PartName="/ppt/theme/themeOverride35.xml" ContentType="application/vnd.openxmlformats-officedocument.themeOverride+xml"/>
  <Override PartName="/ppt/drawings/drawing7.xml" ContentType="application/vnd.openxmlformats-officedocument.drawingml.chartshapes+xml"/>
  <Override PartName="/ppt/charts/chart50.xml" ContentType="application/vnd.openxmlformats-officedocument.drawingml.chart+xml"/>
  <Override PartName="/ppt/theme/themeOverride36.xml" ContentType="application/vnd.openxmlformats-officedocument.themeOverride+xml"/>
  <Override PartName="/ppt/drawings/drawing8.xml" ContentType="application/vnd.openxmlformats-officedocument.drawingml.chartshapes+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charts/chart51.xml" ContentType="application/vnd.openxmlformats-officedocument.drawingml.chart+xml"/>
  <Override PartName="/ppt/charts/style43.xml" ContentType="application/vnd.ms-office.chartstyle+xml"/>
  <Override PartName="/ppt/charts/colors43.xml" ContentType="application/vnd.ms-office.chartcolorstyle+xml"/>
  <Override PartName="/ppt/charts/chart52.xml" ContentType="application/vnd.openxmlformats-officedocument.drawingml.chart+xml"/>
  <Override PartName="/ppt/charts/style44.xml" ContentType="application/vnd.ms-office.chartstyle+xml"/>
  <Override PartName="/ppt/charts/colors44.xml" ContentType="application/vnd.ms-office.chartcolorstyle+xml"/>
  <Override PartName="/ppt/notesSlides/notesSlide58.xml" ContentType="application/vnd.openxmlformats-officedocument.presentationml.notesSlide+xml"/>
  <Override PartName="/ppt/charts/chart53.xml" ContentType="application/vnd.openxmlformats-officedocument.drawingml.chart+xml"/>
  <Override PartName="/ppt/charts/style45.xml" ContentType="application/vnd.ms-office.chartstyle+xml"/>
  <Override PartName="/ppt/charts/colors45.xml" ContentType="application/vnd.ms-office.chartcolorstyle+xml"/>
  <Override PartName="/ppt/charts/chart54.xml" ContentType="application/vnd.openxmlformats-officedocument.drawingml.chart+xml"/>
  <Override PartName="/ppt/charts/style46.xml" ContentType="application/vnd.ms-office.chartstyle+xml"/>
  <Override PartName="/ppt/charts/colors46.xml" ContentType="application/vnd.ms-office.chartcolorstyle+xml"/>
  <Override PartName="/ppt/notesSlides/notesSlide59.xml" ContentType="application/vnd.openxmlformats-officedocument.presentationml.notesSlide+xml"/>
  <Override PartName="/ppt/charts/chart55.xml" ContentType="application/vnd.openxmlformats-officedocument.drawingml.chart+xml"/>
  <Override PartName="/ppt/charts/style47.xml" ContentType="application/vnd.ms-office.chartstyle+xml"/>
  <Override PartName="/ppt/charts/colors47.xml" ContentType="application/vnd.ms-office.chartcolorstyle+xml"/>
  <Override PartName="/ppt/charts/chart56.xml" ContentType="application/vnd.openxmlformats-officedocument.drawingml.chart+xml"/>
  <Override PartName="/ppt/charts/style48.xml" ContentType="application/vnd.ms-office.chartstyle+xml"/>
  <Override PartName="/ppt/charts/colors48.xml" ContentType="application/vnd.ms-office.chartcolorstyle+xml"/>
  <Override PartName="/ppt/notesSlides/notesSlide60.xml" ContentType="application/vnd.openxmlformats-officedocument.presentationml.notesSlide+xml"/>
  <Override PartName="/ppt/charts/chart57.xml" ContentType="application/vnd.openxmlformats-officedocument.drawingml.chart+xml"/>
  <Override PartName="/ppt/charts/style49.xml" ContentType="application/vnd.ms-office.chartstyle+xml"/>
  <Override PartName="/ppt/charts/colors49.xml" ContentType="application/vnd.ms-office.chartcolorstyle+xml"/>
  <Override PartName="/ppt/charts/chart58.xml" ContentType="application/vnd.openxmlformats-officedocument.drawingml.chart+xml"/>
  <Override PartName="/ppt/charts/style50.xml" ContentType="application/vnd.ms-office.chartstyle+xml"/>
  <Override PartName="/ppt/charts/colors50.xml" ContentType="application/vnd.ms-office.chartcolorstyle+xml"/>
  <Override PartName="/ppt/charts/chart59.xml" ContentType="application/vnd.openxmlformats-officedocument.drawingml.chart+xml"/>
  <Override PartName="/ppt/charts/style51.xml" ContentType="application/vnd.ms-office.chartstyle+xml"/>
  <Override PartName="/ppt/charts/colors51.xml" ContentType="application/vnd.ms-office.chartcolorstyle+xml"/>
  <Override PartName="/ppt/charts/chart60.xml" ContentType="application/vnd.openxmlformats-officedocument.drawingml.chart+xml"/>
  <Override PartName="/ppt/charts/style52.xml" ContentType="application/vnd.ms-office.chartstyle+xml"/>
  <Override PartName="/ppt/charts/colors52.xml" ContentType="application/vnd.ms-office.chartcolorstyl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tags/tag10.xml" ContentType="application/vnd.openxmlformats-officedocument.presentationml.tags+xml"/>
  <Override PartName="/ppt/notesSlides/notesSlide68.xml" ContentType="application/vnd.openxmlformats-officedocument.presentationml.notesSlide+xml"/>
  <Override PartName="/ppt/tags/tag11.xml" ContentType="application/vnd.openxmlformats-officedocument.presentationml.tags+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charts/chart61.xml" ContentType="application/vnd.openxmlformats-officedocument.drawingml.chart+xml"/>
  <Override PartName="/ppt/charts/style53.xml" ContentType="application/vnd.ms-office.chartstyle+xml"/>
  <Override PartName="/ppt/charts/colors53.xml" ContentType="application/vnd.ms-office.chartcolorstyle+xml"/>
  <Override PartName="/ppt/drawings/drawing9.xml" ContentType="application/vnd.openxmlformats-officedocument.drawingml.chartshapes+xml"/>
  <Override PartName="/ppt/notesSlides/notesSlide71.xml" ContentType="application/vnd.openxmlformats-officedocument.presentationml.notesSlide+xml"/>
  <Override PartName="/ppt/charts/chart62.xml" ContentType="application/vnd.openxmlformats-officedocument.drawingml.chart+xml"/>
  <Override PartName="/ppt/theme/themeOverride37.xml" ContentType="application/vnd.openxmlformats-officedocument.themeOverride+xml"/>
  <Override PartName="/ppt/drawings/drawing10.xml" ContentType="application/vnd.openxmlformats-officedocument.drawingml.chartshapes+xml"/>
  <Override PartName="/ppt/notesSlides/notesSlide72.xml" ContentType="application/vnd.openxmlformats-officedocument.presentationml.notesSlide+xml"/>
  <Override PartName="/ppt/charts/chart63.xml" ContentType="application/vnd.openxmlformats-officedocument.drawingml.chart+xml"/>
  <Override PartName="/ppt/theme/themeOverride38.xml" ContentType="application/vnd.openxmlformats-officedocument.themeOverride+xml"/>
  <Override PartName="/ppt/charts/chart64.xml" ContentType="application/vnd.openxmlformats-officedocument.drawingml.chart+xml"/>
  <Override PartName="/ppt/theme/themeOverride39.xml" ContentType="application/vnd.openxmlformats-officedocument.themeOverride+xml"/>
  <Override PartName="/ppt/charts/chart65.xml" ContentType="application/vnd.openxmlformats-officedocument.drawingml.chart+xml"/>
  <Override PartName="/ppt/theme/themeOverride40.xml" ContentType="application/vnd.openxmlformats-officedocument.themeOverride+xml"/>
  <Override PartName="/ppt/charts/chart66.xml" ContentType="application/vnd.openxmlformats-officedocument.drawingml.chart+xml"/>
  <Override PartName="/ppt/theme/themeOverride41.xml" ContentType="application/vnd.openxmlformats-officedocument.themeOverride+xml"/>
  <Override PartName="/ppt/charts/chart67.xml" ContentType="application/vnd.openxmlformats-officedocument.drawingml.chart+xml"/>
  <Override PartName="/ppt/theme/themeOverride42.xml" ContentType="application/vnd.openxmlformats-officedocument.themeOverride+xml"/>
  <Override PartName="/ppt/charts/chart68.xml" ContentType="application/vnd.openxmlformats-officedocument.drawingml.chart+xml"/>
  <Override PartName="/ppt/theme/themeOverride43.xml" ContentType="application/vnd.openxmlformats-officedocument.themeOverride+xml"/>
  <Override PartName="/ppt/charts/chart69.xml" ContentType="application/vnd.openxmlformats-officedocument.drawingml.chart+xml"/>
  <Override PartName="/ppt/theme/themeOverride44.xml" ContentType="application/vnd.openxmlformats-officedocument.themeOverride+xml"/>
  <Override PartName="/ppt/charts/chart70.xml" ContentType="application/vnd.openxmlformats-officedocument.drawingml.chart+xml"/>
  <Override PartName="/ppt/theme/themeOverride45.xml" ContentType="application/vnd.openxmlformats-officedocument.themeOverr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charts/chart71.xml" ContentType="application/vnd.openxmlformats-officedocument.drawingml.chart+xml"/>
  <Override PartName="/ppt/theme/themeOverride46.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charts/chart72.xml" ContentType="application/vnd.openxmlformats-officedocument.drawingml.chart+xml"/>
  <Override PartName="/ppt/charts/style54.xml" ContentType="application/vnd.ms-office.chartstyle+xml"/>
  <Override PartName="/ppt/charts/colors54.xml" ContentType="application/vnd.ms-office.chartcolorstyle+xml"/>
  <Override PartName="/ppt/drawings/drawing11.xml" ContentType="application/vnd.openxmlformats-officedocument.drawingml.chartshapes+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charts/chart73.xml" ContentType="application/vnd.openxmlformats-officedocument.drawingml.chart+xml"/>
  <Override PartName="/ppt/theme/themeOverride47.xml" ContentType="application/vnd.openxmlformats-officedocument.themeOverride+xml"/>
  <Override PartName="/ppt/charts/chart74.xml" ContentType="application/vnd.openxmlformats-officedocument.drawingml.chart+xml"/>
  <Override PartName="/ppt/theme/themeOverride48.xml" ContentType="application/vnd.openxmlformats-officedocument.themeOverride+xml"/>
  <Override PartName="/ppt/charts/chart75.xml" ContentType="application/vnd.openxmlformats-officedocument.drawingml.chart+xml"/>
  <Override PartName="/ppt/theme/themeOverride49.xml" ContentType="application/vnd.openxmlformats-officedocument.themeOverride+xml"/>
  <Override PartName="/ppt/charts/chart76.xml" ContentType="application/vnd.openxmlformats-officedocument.drawingml.chart+xml"/>
  <Override PartName="/ppt/theme/themeOverride50.xml" ContentType="application/vnd.openxmlformats-officedocument.themeOverride+xml"/>
  <Override PartName="/ppt/charts/chart77.xml" ContentType="application/vnd.openxmlformats-officedocument.drawingml.chart+xml"/>
  <Override PartName="/ppt/theme/themeOverride51.xml" ContentType="application/vnd.openxmlformats-officedocument.themeOverride+xml"/>
  <Override PartName="/ppt/charts/chart78.xml" ContentType="application/vnd.openxmlformats-officedocument.drawingml.chart+xml"/>
  <Override PartName="/ppt/theme/themeOverride52.xml" ContentType="application/vnd.openxmlformats-officedocument.themeOverride+xml"/>
  <Override PartName="/ppt/charts/chart79.xml" ContentType="application/vnd.openxmlformats-officedocument.drawingml.chart+xml"/>
  <Override PartName="/ppt/theme/themeOverride53.xml" ContentType="application/vnd.openxmlformats-officedocument.themeOverride+xml"/>
  <Override PartName="/ppt/charts/chart80.xml" ContentType="application/vnd.openxmlformats-officedocument.drawingml.chart+xml"/>
  <Override PartName="/ppt/theme/themeOverride54.xml" ContentType="application/vnd.openxmlformats-officedocument.themeOverride+xml"/>
  <Override PartName="/ppt/notesSlides/notesSlide87.xml" ContentType="application/vnd.openxmlformats-officedocument.presentationml.notesSlide+xml"/>
  <Override PartName="/ppt/charts/chart81.xml" ContentType="application/vnd.openxmlformats-officedocument.drawingml.chart+xml"/>
  <Override PartName="/ppt/theme/themeOverride55.xml" ContentType="application/vnd.openxmlformats-officedocument.themeOverr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charts/chart82.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56.xml" ContentType="application/vnd.openxmlformats-officedocument.themeOverride+xml"/>
  <Override PartName="/ppt/charts/chart83.xml" ContentType="application/vnd.openxmlformats-officedocument.drawingml.chart+xml"/>
  <Override PartName="/ppt/charts/style56.xml" ContentType="application/vnd.ms-office.chartstyle+xml"/>
  <Override PartName="/ppt/charts/colors56.xml" ContentType="application/vnd.ms-office.chartcolorstyle+xml"/>
  <Override PartName="/ppt/theme/themeOverride57.xml" ContentType="application/vnd.openxmlformats-officedocument.themeOverride+xml"/>
  <Override PartName="/ppt/charts/chart84.xml" ContentType="application/vnd.openxmlformats-officedocument.drawingml.chart+xml"/>
  <Override PartName="/ppt/charts/style57.xml" ContentType="application/vnd.ms-office.chartstyle+xml"/>
  <Override PartName="/ppt/charts/colors57.xml" ContentType="application/vnd.ms-office.chartcolorstyle+xml"/>
  <Override PartName="/ppt/theme/themeOverride58.xml" ContentType="application/vnd.openxmlformats-officedocument.themeOverride+xml"/>
  <Override PartName="/ppt/notesSlides/notesSlide90.xml" ContentType="application/vnd.openxmlformats-officedocument.presentationml.notesSlide+xml"/>
  <Override PartName="/ppt/charts/chart85.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59.xml" ContentType="application/vnd.openxmlformats-officedocument.themeOverride+xml"/>
  <Override PartName="/ppt/charts/chart86.xml" ContentType="application/vnd.openxmlformats-officedocument.drawingml.chart+xml"/>
  <Override PartName="/ppt/charts/style59.xml" ContentType="application/vnd.ms-office.chartstyle+xml"/>
  <Override PartName="/ppt/charts/colors59.xml" ContentType="application/vnd.ms-office.chartcolorstyle+xml"/>
  <Override PartName="/ppt/theme/themeOverride60.xml" ContentType="application/vnd.openxmlformats-officedocument.themeOverride+xml"/>
  <Override PartName="/ppt/tags/tag12.xml" ContentType="application/vnd.openxmlformats-officedocument.presentationml.tags+xml"/>
  <Override PartName="/ppt/notesSlides/notesSlide91.xml" ContentType="application/vnd.openxmlformats-officedocument.presentationml.notesSlide+xml"/>
  <Override PartName="/ppt/media/image492.svg" ContentType="image/svg"/>
  <Override PartName="/ppt/media/image494.svg" ContentType="image/svg"/>
  <Override PartName="/ppt/media/image496.svg" ContentType="image/svg"/>
  <Override PartName="/ppt/media/image498.svg" ContentType="image/svg"/>
  <Override PartName="/ppt/media/image500.svg" ContentType="image/svg"/>
  <Override PartName="/ppt/tags/tag13.xml" ContentType="application/vnd.openxmlformats-officedocument.presentationml.tags+xml"/>
  <Override PartName="/ppt/notesSlides/notesSlide92.xml" ContentType="application/vnd.openxmlformats-officedocument.presentationml.notesSlide+xml"/>
  <Override PartName="/ppt/tags/tag14.xml" ContentType="application/vnd.openxmlformats-officedocument.presentationml.tags+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charts/chart87.xml" ContentType="application/vnd.openxmlformats-officedocument.drawingml.chart+xml"/>
  <Override PartName="/ppt/charts/style60.xml" ContentType="application/vnd.ms-office.chartstyle+xml"/>
  <Override PartName="/ppt/charts/colors60.xml" ContentType="application/vnd.ms-office.chartcolorstyle+xml"/>
  <Override PartName="/ppt/charts/chart88.xml" ContentType="application/vnd.openxmlformats-officedocument.drawingml.chart+xml"/>
  <Override PartName="/ppt/charts/style61.xml" ContentType="application/vnd.ms-office.chartstyle+xml"/>
  <Override PartName="/ppt/charts/colors61.xml" ContentType="application/vnd.ms-office.chartcolorstyl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changesInfos/changesInfo1.xml" ContentType="application/vnd.ms-powerpoint.changes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5" Type="http://schemas.microsoft.com/office/2020/02/relationships/classificationlabels" Target="docMetadata/LabelInfo.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4547" r:id="rId4"/>
  </p:sldMasterIdLst>
  <p:notesMasterIdLst>
    <p:notesMasterId r:id="rId295"/>
  </p:notesMasterIdLst>
  <p:handoutMasterIdLst>
    <p:handoutMasterId r:id="rId296"/>
  </p:handoutMasterIdLst>
  <p:sldIdLst>
    <p:sldId id="256" r:id="rId5"/>
    <p:sldId id="2147483583" r:id="rId6"/>
    <p:sldId id="450" r:id="rId7"/>
    <p:sldId id="2147483623" r:id="rId8"/>
    <p:sldId id="2147483629" r:id="rId9"/>
    <p:sldId id="2147483632" r:id="rId10"/>
    <p:sldId id="2147198694" r:id="rId11"/>
    <p:sldId id="2147483588" r:id="rId12"/>
    <p:sldId id="327" r:id="rId13"/>
    <p:sldId id="2141411522" r:id="rId14"/>
    <p:sldId id="2141411514" r:id="rId15"/>
    <p:sldId id="2141411520" r:id="rId16"/>
    <p:sldId id="2141411625" r:id="rId17"/>
    <p:sldId id="2141411626" r:id="rId18"/>
    <p:sldId id="2141411627" r:id="rId19"/>
    <p:sldId id="2141411628" r:id="rId20"/>
    <p:sldId id="2147483621" r:id="rId21"/>
    <p:sldId id="2147483622" r:id="rId22"/>
    <p:sldId id="440" r:id="rId23"/>
    <p:sldId id="2147483616" r:id="rId24"/>
    <p:sldId id="291" r:id="rId25"/>
    <p:sldId id="276" r:id="rId26"/>
    <p:sldId id="281" r:id="rId27"/>
    <p:sldId id="292" r:id="rId28"/>
    <p:sldId id="294" r:id="rId29"/>
    <p:sldId id="2147483587" r:id="rId30"/>
    <p:sldId id="2147483590" r:id="rId31"/>
    <p:sldId id="279" r:id="rId32"/>
    <p:sldId id="278" r:id="rId33"/>
    <p:sldId id="280" r:id="rId34"/>
    <p:sldId id="284" r:id="rId35"/>
    <p:sldId id="293" r:id="rId36"/>
    <p:sldId id="289" r:id="rId37"/>
    <p:sldId id="288" r:id="rId38"/>
    <p:sldId id="342" r:id="rId39"/>
    <p:sldId id="431" r:id="rId40"/>
    <p:sldId id="388" r:id="rId41"/>
    <p:sldId id="366" r:id="rId42"/>
    <p:sldId id="430" r:id="rId43"/>
    <p:sldId id="312" r:id="rId44"/>
    <p:sldId id="367" r:id="rId45"/>
    <p:sldId id="375" r:id="rId46"/>
    <p:sldId id="432" r:id="rId47"/>
    <p:sldId id="274" r:id="rId48"/>
    <p:sldId id="272" r:id="rId49"/>
    <p:sldId id="362" r:id="rId50"/>
    <p:sldId id="283" r:id="rId51"/>
    <p:sldId id="290" r:id="rId52"/>
    <p:sldId id="295" r:id="rId53"/>
    <p:sldId id="298" r:id="rId54"/>
    <p:sldId id="365" r:id="rId55"/>
    <p:sldId id="346" r:id="rId56"/>
    <p:sldId id="363" r:id="rId57"/>
    <p:sldId id="433" r:id="rId58"/>
    <p:sldId id="425" r:id="rId59"/>
    <p:sldId id="287" r:id="rId60"/>
    <p:sldId id="426" r:id="rId61"/>
    <p:sldId id="286" r:id="rId62"/>
    <p:sldId id="296" r:id="rId63"/>
    <p:sldId id="300" r:id="rId64"/>
    <p:sldId id="301" r:id="rId65"/>
    <p:sldId id="302" r:id="rId66"/>
    <p:sldId id="297" r:id="rId67"/>
    <p:sldId id="340" r:id="rId68"/>
    <p:sldId id="330" r:id="rId69"/>
    <p:sldId id="331" r:id="rId70"/>
    <p:sldId id="336" r:id="rId71"/>
    <p:sldId id="337" r:id="rId72"/>
    <p:sldId id="338" r:id="rId73"/>
    <p:sldId id="341" r:id="rId74"/>
    <p:sldId id="339" r:id="rId75"/>
    <p:sldId id="303" r:id="rId76"/>
    <p:sldId id="305" r:id="rId77"/>
    <p:sldId id="308" r:id="rId78"/>
    <p:sldId id="2147483578" r:id="rId79"/>
    <p:sldId id="307" r:id="rId80"/>
    <p:sldId id="2147483644" r:id="rId81"/>
    <p:sldId id="271" r:id="rId82"/>
    <p:sldId id="361" r:id="rId83"/>
    <p:sldId id="368" r:id="rId84"/>
    <p:sldId id="406" r:id="rId85"/>
    <p:sldId id="285" r:id="rId86"/>
    <p:sldId id="400" r:id="rId87"/>
    <p:sldId id="412" r:id="rId88"/>
    <p:sldId id="2147483601" r:id="rId89"/>
    <p:sldId id="374" r:id="rId90"/>
    <p:sldId id="401" r:id="rId91"/>
    <p:sldId id="404" r:id="rId92"/>
    <p:sldId id="389" r:id="rId93"/>
    <p:sldId id="414" r:id="rId94"/>
    <p:sldId id="343" r:id="rId95"/>
    <p:sldId id="413" r:id="rId96"/>
    <p:sldId id="384" r:id="rId97"/>
    <p:sldId id="405" r:id="rId98"/>
    <p:sldId id="299" r:id="rId99"/>
    <p:sldId id="394" r:id="rId100"/>
    <p:sldId id="409" r:id="rId101"/>
    <p:sldId id="411" r:id="rId102"/>
    <p:sldId id="2145708097" r:id="rId103"/>
    <p:sldId id="417" r:id="rId104"/>
    <p:sldId id="332" r:id="rId105"/>
    <p:sldId id="474" r:id="rId106"/>
    <p:sldId id="380" r:id="rId107"/>
    <p:sldId id="377" r:id="rId108"/>
    <p:sldId id="424" r:id="rId109"/>
    <p:sldId id="2147483643" r:id="rId110"/>
    <p:sldId id="2147483589" r:id="rId111"/>
    <p:sldId id="2147483633" r:id="rId112"/>
    <p:sldId id="257" r:id="rId113"/>
    <p:sldId id="304" r:id="rId114"/>
    <p:sldId id="2147483585" r:id="rId115"/>
    <p:sldId id="2147483634" r:id="rId116"/>
    <p:sldId id="2147483635" r:id="rId117"/>
    <p:sldId id="434" r:id="rId118"/>
    <p:sldId id="2147483637" r:id="rId119"/>
    <p:sldId id="2147483638" r:id="rId120"/>
    <p:sldId id="2147483640" r:id="rId121"/>
    <p:sldId id="2147483631" r:id="rId122"/>
    <p:sldId id="2147483630" r:id="rId123"/>
    <p:sldId id="2147483626" r:id="rId124"/>
    <p:sldId id="2147483641" r:id="rId125"/>
    <p:sldId id="2147483647" r:id="rId126"/>
    <p:sldId id="2147483595" r:id="rId127"/>
    <p:sldId id="2145708096" r:id="rId128"/>
    <p:sldId id="259" r:id="rId129"/>
    <p:sldId id="260" r:id="rId130"/>
    <p:sldId id="261" r:id="rId131"/>
    <p:sldId id="262" r:id="rId132"/>
    <p:sldId id="264" r:id="rId133"/>
    <p:sldId id="265" r:id="rId134"/>
    <p:sldId id="2147483593" r:id="rId135"/>
    <p:sldId id="418" r:id="rId136"/>
    <p:sldId id="2147483604" r:id="rId137"/>
    <p:sldId id="2147483605" r:id="rId138"/>
    <p:sldId id="2147483606" r:id="rId139"/>
    <p:sldId id="2147483594" r:id="rId140"/>
    <p:sldId id="2147483582" r:id="rId141"/>
    <p:sldId id="2147483627" r:id="rId142"/>
    <p:sldId id="407" r:id="rId143"/>
    <p:sldId id="408" r:id="rId144"/>
    <p:sldId id="456" r:id="rId145"/>
    <p:sldId id="428" r:id="rId146"/>
    <p:sldId id="455" r:id="rId147"/>
    <p:sldId id="352" r:id="rId148"/>
    <p:sldId id="2147483617" r:id="rId149"/>
    <p:sldId id="458" r:id="rId150"/>
    <p:sldId id="393" r:id="rId151"/>
    <p:sldId id="442" r:id="rId152"/>
    <p:sldId id="427" r:id="rId153"/>
    <p:sldId id="443" r:id="rId154"/>
    <p:sldId id="447" r:id="rId155"/>
    <p:sldId id="445" r:id="rId156"/>
    <p:sldId id="2147483636" r:id="rId157"/>
    <p:sldId id="378" r:id="rId158"/>
    <p:sldId id="457" r:id="rId159"/>
    <p:sldId id="410" r:id="rId160"/>
    <p:sldId id="459" r:id="rId161"/>
    <p:sldId id="392" r:id="rId162"/>
    <p:sldId id="446" r:id="rId163"/>
    <p:sldId id="2147483639" r:id="rId164"/>
    <p:sldId id="449" r:id="rId165"/>
    <p:sldId id="2147483619" r:id="rId166"/>
    <p:sldId id="463" r:id="rId167"/>
    <p:sldId id="444" r:id="rId168"/>
    <p:sldId id="460" r:id="rId169"/>
    <p:sldId id="448" r:id="rId170"/>
    <p:sldId id="2147483615" r:id="rId171"/>
    <p:sldId id="266" r:id="rId172"/>
    <p:sldId id="306" r:id="rId173"/>
    <p:sldId id="334" r:id="rId174"/>
    <p:sldId id="328" r:id="rId175"/>
    <p:sldId id="349" r:id="rId176"/>
    <p:sldId id="321" r:id="rId177"/>
    <p:sldId id="322" r:id="rId178"/>
    <p:sldId id="325" r:id="rId179"/>
    <p:sldId id="314" r:id="rId180"/>
    <p:sldId id="2147483612" r:id="rId181"/>
    <p:sldId id="358" r:id="rId182"/>
    <p:sldId id="311" r:id="rId183"/>
    <p:sldId id="347" r:id="rId184"/>
    <p:sldId id="350" r:id="rId185"/>
    <p:sldId id="309" r:id="rId186"/>
    <p:sldId id="310" r:id="rId187"/>
    <p:sldId id="351" r:id="rId188"/>
    <p:sldId id="333" r:id="rId189"/>
    <p:sldId id="2147483609" r:id="rId190"/>
    <p:sldId id="329" r:id="rId191"/>
    <p:sldId id="348" r:id="rId192"/>
    <p:sldId id="268" r:id="rId193"/>
    <p:sldId id="275" r:id="rId194"/>
    <p:sldId id="269" r:id="rId195"/>
    <p:sldId id="2147483603" r:id="rId196"/>
    <p:sldId id="2147483608" r:id="rId197"/>
    <p:sldId id="315" r:id="rId198"/>
    <p:sldId id="370" r:id="rId199"/>
    <p:sldId id="353" r:id="rId200"/>
    <p:sldId id="2145708131" r:id="rId201"/>
    <p:sldId id="326" r:id="rId202"/>
    <p:sldId id="354" r:id="rId203"/>
    <p:sldId id="355" r:id="rId204"/>
    <p:sldId id="356" r:id="rId205"/>
    <p:sldId id="357" r:id="rId206"/>
    <p:sldId id="429" r:id="rId207"/>
    <p:sldId id="270" r:id="rId208"/>
    <p:sldId id="2147483611" r:id="rId209"/>
    <p:sldId id="282" r:id="rId210"/>
    <p:sldId id="267" r:id="rId211"/>
    <p:sldId id="316" r:id="rId212"/>
    <p:sldId id="323" r:id="rId213"/>
    <p:sldId id="2147483628" r:id="rId214"/>
    <p:sldId id="359" r:id="rId215"/>
    <p:sldId id="421" r:id="rId216"/>
    <p:sldId id="360" r:id="rId217"/>
    <p:sldId id="258" r:id="rId218"/>
    <p:sldId id="324" r:id="rId219"/>
    <p:sldId id="313" r:id="rId220"/>
    <p:sldId id="345" r:id="rId221"/>
    <p:sldId id="277" r:id="rId222"/>
    <p:sldId id="2147483591" r:id="rId223"/>
    <p:sldId id="387" r:id="rId224"/>
    <p:sldId id="402" r:id="rId225"/>
    <p:sldId id="419" r:id="rId226"/>
    <p:sldId id="2147483642" r:id="rId227"/>
    <p:sldId id="385" r:id="rId228"/>
    <p:sldId id="376" r:id="rId229"/>
    <p:sldId id="420" r:id="rId230"/>
    <p:sldId id="435" r:id="rId231"/>
    <p:sldId id="2141411616" r:id="rId232"/>
    <p:sldId id="379" r:id="rId233"/>
    <p:sldId id="317" r:id="rId234"/>
    <p:sldId id="318" r:id="rId235"/>
    <p:sldId id="471" r:id="rId236"/>
    <p:sldId id="472" r:id="rId237"/>
    <p:sldId id="386" r:id="rId238"/>
    <p:sldId id="344" r:id="rId239"/>
    <p:sldId id="475" r:id="rId240"/>
    <p:sldId id="335" r:id="rId241"/>
    <p:sldId id="436" r:id="rId242"/>
    <p:sldId id="390" r:id="rId243"/>
    <p:sldId id="423" r:id="rId244"/>
    <p:sldId id="391" r:id="rId245"/>
    <p:sldId id="396" r:id="rId246"/>
    <p:sldId id="397" r:id="rId247"/>
    <p:sldId id="2147483573" r:id="rId248"/>
    <p:sldId id="398" r:id="rId249"/>
    <p:sldId id="399" r:id="rId250"/>
    <p:sldId id="371" r:id="rId251"/>
    <p:sldId id="372" r:id="rId252"/>
    <p:sldId id="2145708064" r:id="rId253"/>
    <p:sldId id="438" r:id="rId254"/>
    <p:sldId id="439" r:id="rId255"/>
    <p:sldId id="2147483596" r:id="rId256"/>
    <p:sldId id="2147475500" r:id="rId257"/>
    <p:sldId id="2147475502" r:id="rId258"/>
    <p:sldId id="395" r:id="rId259"/>
    <p:sldId id="2147483575" r:id="rId260"/>
    <p:sldId id="2147483607" r:id="rId261"/>
    <p:sldId id="373" r:id="rId262"/>
    <p:sldId id="415" r:id="rId263"/>
    <p:sldId id="437" r:id="rId264"/>
    <p:sldId id="416" r:id="rId265"/>
    <p:sldId id="369" r:id="rId266"/>
    <p:sldId id="441" r:id="rId267"/>
    <p:sldId id="451" r:id="rId268"/>
    <p:sldId id="383" r:id="rId269"/>
    <p:sldId id="452" r:id="rId270"/>
    <p:sldId id="453" r:id="rId271"/>
    <p:sldId id="467" r:id="rId272"/>
    <p:sldId id="468" r:id="rId273"/>
    <p:sldId id="469" r:id="rId274"/>
    <p:sldId id="381" r:id="rId275"/>
    <p:sldId id="382" r:id="rId276"/>
    <p:sldId id="461" r:id="rId277"/>
    <p:sldId id="273" r:id="rId278"/>
    <p:sldId id="2147483613" r:id="rId279"/>
    <p:sldId id="320" r:id="rId280"/>
    <p:sldId id="2147483618" r:id="rId281"/>
    <p:sldId id="319" r:id="rId282"/>
    <p:sldId id="2147483614" r:id="rId283"/>
    <p:sldId id="403" r:id="rId284"/>
    <p:sldId id="422" r:id="rId285"/>
    <p:sldId id="263" r:id="rId286"/>
    <p:sldId id="473" r:id="rId287"/>
    <p:sldId id="464" r:id="rId288"/>
    <p:sldId id="465" r:id="rId289"/>
    <p:sldId id="470" r:id="rId290"/>
    <p:sldId id="462" r:id="rId291"/>
    <p:sldId id="466" r:id="rId292"/>
    <p:sldId id="454" r:id="rId293"/>
    <p:sldId id="2147475108" r:id="rId294"/>
  </p:sldIdLst>
  <p:sldSz cx="9144000" cy="5143500" type="screen16x9"/>
  <p:notesSz cx="6797675" cy="9928225"/>
  <p:custDataLst>
    <p:tags r:id="rId297"/>
  </p:custDataLst>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Titel + Agenda" id="{B94F8D6F-EF93-48F1-9C05-FF0737661D33}">
          <p14:sldIdLst>
            <p14:sldId id="256"/>
            <p14:sldId id="2147483583"/>
            <p14:sldId id="450"/>
          </p14:sldIdLst>
        </p14:section>
        <p14:section name="Was ist Typ-1-Diabetes?" id="{A08674EB-305C-4FEC-ACF8-C0D66E6B6782}">
          <p14:sldIdLst>
            <p14:sldId id="2147483623"/>
            <p14:sldId id="2147483629"/>
            <p14:sldId id="2147483632"/>
            <p14:sldId id="2147198694"/>
          </p14:sldIdLst>
        </p14:section>
        <p14:section name="Typ-1-Diabetes - eine Autoimmunerkrankung in Stadien" id="{A8A47B7B-903C-468E-B969-DA815BD3FB09}">
          <p14:sldIdLst>
            <p14:sldId id="2147483588"/>
            <p14:sldId id="327"/>
            <p14:sldId id="2141411522"/>
            <p14:sldId id="2141411514"/>
            <p14:sldId id="2141411520"/>
            <p14:sldId id="2141411625"/>
            <p14:sldId id="2141411626"/>
            <p14:sldId id="2141411627"/>
            <p14:sldId id="2141411628"/>
            <p14:sldId id="2147483621"/>
            <p14:sldId id="2147483622"/>
            <p14:sldId id="440"/>
            <p14:sldId id="2147483616"/>
          </p14:sldIdLst>
        </p14:section>
        <p14:section name=" Ätiologie des Typ-1-Diabetes" id="{DEEB5D7D-5060-4F19-B585-22B42E2FB381}">
          <p14:sldIdLst>
            <p14:sldId id="291"/>
            <p14:sldId id="276"/>
            <p14:sldId id="281"/>
            <p14:sldId id="292"/>
            <p14:sldId id="294"/>
            <p14:sldId id="2147483587"/>
            <p14:sldId id="2147483590"/>
            <p14:sldId id="279"/>
            <p14:sldId id="278"/>
            <p14:sldId id="280"/>
            <p14:sldId id="284"/>
            <p14:sldId id="293"/>
            <p14:sldId id="289"/>
            <p14:sldId id="288"/>
            <p14:sldId id="342"/>
          </p14:sldIdLst>
        </p14:section>
        <p14:section name="Andere Autoimmunerkrankungen und Typ-1-Diabetes" id="{5AD21F67-0BE5-4EC5-B895-46C576CAC65A}">
          <p14:sldIdLst>
            <p14:sldId id="431"/>
            <p14:sldId id="388"/>
            <p14:sldId id="366"/>
            <p14:sldId id="430"/>
            <p14:sldId id="312"/>
            <p14:sldId id="367"/>
            <p14:sldId id="375"/>
            <p14:sldId id="432"/>
          </p14:sldIdLst>
        </p14:section>
        <p14:section name="Adaptive Immunität" id="{FBCC5F1D-40FA-4AF0-9295-8261442FE5B9}">
          <p14:sldIdLst>
            <p14:sldId id="274"/>
            <p14:sldId id="272"/>
            <p14:sldId id="362"/>
            <p14:sldId id="283"/>
            <p14:sldId id="290"/>
            <p14:sldId id="295"/>
            <p14:sldId id="298"/>
            <p14:sldId id="365"/>
            <p14:sldId id="346"/>
            <p14:sldId id="363"/>
            <p14:sldId id="433"/>
          </p14:sldIdLst>
        </p14:section>
        <p14:section name="Autoimmunität des Typ-1-Diabetes" id="{D6E5E443-D772-4A74-B5D1-554714650694}">
          <p14:sldIdLst>
            <p14:sldId id="425"/>
            <p14:sldId id="287"/>
            <p14:sldId id="426"/>
            <p14:sldId id="286"/>
            <p14:sldId id="296"/>
            <p14:sldId id="300"/>
            <p14:sldId id="301"/>
            <p14:sldId id="302"/>
            <p14:sldId id="297"/>
            <p14:sldId id="340"/>
            <p14:sldId id="330"/>
            <p14:sldId id="331"/>
            <p14:sldId id="336"/>
            <p14:sldId id="337"/>
            <p14:sldId id="338"/>
            <p14:sldId id="341"/>
            <p14:sldId id="339"/>
            <p14:sldId id="303"/>
            <p14:sldId id="305"/>
            <p14:sldId id="308"/>
            <p14:sldId id="2147483578"/>
            <p14:sldId id="307"/>
          </p14:sldIdLst>
        </p14:section>
        <p14:section name="Manifestation des Typ-1-Diabetes im Kindes- und Erwachsenenalter" id="{8F9B4AA9-69DF-414F-B50C-8F916FA5E6D5}">
          <p14:sldIdLst>
            <p14:sldId id="2147483644"/>
            <p14:sldId id="271"/>
            <p14:sldId id="361"/>
            <p14:sldId id="368"/>
            <p14:sldId id="406"/>
            <p14:sldId id="285"/>
            <p14:sldId id="400"/>
            <p14:sldId id="412"/>
            <p14:sldId id="2147483601"/>
            <p14:sldId id="374"/>
            <p14:sldId id="401"/>
            <p14:sldId id="404"/>
            <p14:sldId id="389"/>
            <p14:sldId id="414"/>
            <p14:sldId id="343"/>
            <p14:sldId id="413"/>
            <p14:sldId id="384"/>
            <p14:sldId id="405"/>
            <p14:sldId id="299"/>
            <p14:sldId id="394"/>
            <p14:sldId id="409"/>
            <p14:sldId id="411"/>
            <p14:sldId id="2145708097"/>
            <p14:sldId id="417"/>
            <p14:sldId id="332"/>
            <p14:sldId id="474"/>
            <p14:sldId id="380"/>
            <p14:sldId id="377"/>
            <p14:sldId id="424"/>
            <p14:sldId id="2147483643"/>
          </p14:sldIdLst>
        </p14:section>
        <p14:section name="Typ-1-Diabetes weltweit und in Deutschland" id="{C9990ACC-5F33-476A-8975-F16DCACE9EF0}">
          <p14:sldIdLst>
            <p14:sldId id="2147483589"/>
            <p14:sldId id="2147483633"/>
            <p14:sldId id="257"/>
            <p14:sldId id="304"/>
            <p14:sldId id="2147483585"/>
            <p14:sldId id="2147483634"/>
            <p14:sldId id="2147483635"/>
            <p14:sldId id="434"/>
            <p14:sldId id="2147483637"/>
            <p14:sldId id="2147483638"/>
            <p14:sldId id="2147483640"/>
            <p14:sldId id="2147483631"/>
            <p14:sldId id="2147483630"/>
            <p14:sldId id="2147483626"/>
          </p14:sldIdLst>
        </p14:section>
        <p14:section name="Akute Komplikation des Typ-1-Diabetes - DKA und Hypoglykämien" id="{E8DD6296-BB4E-46D3-AC3A-25CB4D857668}">
          <p14:sldIdLst>
            <p14:sldId id="2147483641"/>
            <p14:sldId id="2147483647"/>
            <p14:sldId id="2147483595"/>
            <p14:sldId id="2145708096"/>
            <p14:sldId id="259"/>
            <p14:sldId id="260"/>
            <p14:sldId id="261"/>
            <p14:sldId id="262"/>
            <p14:sldId id="264"/>
            <p14:sldId id="265"/>
            <p14:sldId id="2147483593"/>
            <p14:sldId id="418"/>
            <p14:sldId id="2147483604"/>
            <p14:sldId id="2147483605"/>
            <p14:sldId id="2147483606"/>
            <p14:sldId id="2147483594"/>
            <p14:sldId id="2147483582"/>
            <p14:sldId id="2147483627"/>
          </p14:sldIdLst>
        </p14:section>
        <p14:section name="Langzeit-Komplikation des Typ-1-Diabetes" id="{6962128F-B063-41AA-B10B-86ED99B98305}">
          <p14:sldIdLst>
            <p14:sldId id="407"/>
            <p14:sldId id="408"/>
            <p14:sldId id="456"/>
            <p14:sldId id="428"/>
            <p14:sldId id="455"/>
          </p14:sldIdLst>
        </p14:section>
        <p14:section name="Krankheitslast des Typ-1-Diabetes" id="{BD65611C-AD0B-4FC0-920E-6A0AAA9A5C78}">
          <p14:sldIdLst>
            <p14:sldId id="352"/>
            <p14:sldId id="2147483617"/>
            <p14:sldId id="458"/>
            <p14:sldId id="393"/>
            <p14:sldId id="442"/>
            <p14:sldId id="427"/>
            <p14:sldId id="443"/>
            <p14:sldId id="447"/>
            <p14:sldId id="445"/>
            <p14:sldId id="2147483636"/>
            <p14:sldId id="378"/>
            <p14:sldId id="457"/>
            <p14:sldId id="410"/>
            <p14:sldId id="459"/>
            <p14:sldId id="392"/>
            <p14:sldId id="446"/>
            <p14:sldId id="2147483639"/>
            <p14:sldId id="449"/>
            <p14:sldId id="2147483619"/>
            <p14:sldId id="463"/>
            <p14:sldId id="444"/>
            <p14:sldId id="460"/>
            <p14:sldId id="448"/>
          </p14:sldIdLst>
        </p14:section>
        <p14:section name="Bedeutung der Betazellen bei Typ-1-Diabetes" id="{E421A860-5B14-4E7F-B9C4-8A31E63E94DF}">
          <p14:sldIdLst>
            <p14:sldId id="2147483615"/>
            <p14:sldId id="266"/>
            <p14:sldId id="306"/>
            <p14:sldId id="334"/>
            <p14:sldId id="328"/>
            <p14:sldId id="349"/>
            <p14:sldId id="321"/>
            <p14:sldId id="322"/>
            <p14:sldId id="325"/>
            <p14:sldId id="314"/>
            <p14:sldId id="2147483612"/>
            <p14:sldId id="358"/>
            <p14:sldId id="311"/>
            <p14:sldId id="347"/>
            <p14:sldId id="350"/>
            <p14:sldId id="309"/>
            <p14:sldId id="310"/>
            <p14:sldId id="351"/>
            <p14:sldId id="333"/>
            <p14:sldId id="2147483609"/>
            <p14:sldId id="329"/>
            <p14:sldId id="348"/>
            <p14:sldId id="268"/>
            <p14:sldId id="275"/>
            <p14:sldId id="269"/>
            <p14:sldId id="2147483603"/>
            <p14:sldId id="2147483608"/>
            <p14:sldId id="315"/>
            <p14:sldId id="370"/>
            <p14:sldId id="353"/>
            <p14:sldId id="2145708131"/>
            <p14:sldId id="326"/>
            <p14:sldId id="354"/>
            <p14:sldId id="355"/>
            <p14:sldId id="356"/>
            <p14:sldId id="357"/>
            <p14:sldId id="429"/>
            <p14:sldId id="270"/>
            <p14:sldId id="2147483611"/>
          </p14:sldIdLst>
        </p14:section>
        <p14:section name="C-Peptid - Entstehung und Messung" id="{083A050E-2456-4334-9637-7C43ED12E1E6}">
          <p14:sldIdLst>
            <p14:sldId id="282"/>
            <p14:sldId id="267"/>
            <p14:sldId id="316"/>
            <p14:sldId id="323"/>
            <p14:sldId id="2147483628"/>
            <p14:sldId id="359"/>
            <p14:sldId id="421"/>
            <p14:sldId id="360"/>
            <p14:sldId id="258"/>
            <p14:sldId id="324"/>
            <p14:sldId id="313"/>
            <p14:sldId id="345"/>
            <p14:sldId id="277"/>
          </p14:sldIdLst>
        </p14:section>
        <p14:section name="Früherkennung des Typ-1-Diabetes" id="{E38D22FB-2650-4CFF-8499-0242E512AC0A}">
          <p14:sldIdLst>
            <p14:sldId id="2147483591"/>
            <p14:sldId id="387"/>
            <p14:sldId id="402"/>
            <p14:sldId id="419"/>
            <p14:sldId id="2147483642"/>
            <p14:sldId id="385"/>
            <p14:sldId id="376"/>
            <p14:sldId id="420"/>
            <p14:sldId id="435"/>
            <p14:sldId id="2141411616"/>
            <p14:sldId id="379"/>
            <p14:sldId id="317"/>
            <p14:sldId id="318"/>
            <p14:sldId id="471"/>
            <p14:sldId id="472"/>
            <p14:sldId id="386"/>
            <p14:sldId id="344"/>
            <p14:sldId id="475"/>
            <p14:sldId id="335"/>
            <p14:sldId id="436"/>
            <p14:sldId id="390"/>
            <p14:sldId id="423"/>
            <p14:sldId id="391"/>
            <p14:sldId id="396"/>
            <p14:sldId id="397"/>
            <p14:sldId id="2147483573"/>
            <p14:sldId id="398"/>
            <p14:sldId id="399"/>
            <p14:sldId id="371"/>
            <p14:sldId id="372"/>
            <p14:sldId id="2145708064"/>
            <p14:sldId id="438"/>
            <p14:sldId id="439"/>
            <p14:sldId id="2147483596"/>
            <p14:sldId id="2147475500"/>
            <p14:sldId id="2147475502"/>
            <p14:sldId id="395"/>
            <p14:sldId id="2147483575"/>
            <p14:sldId id="2147483607"/>
            <p14:sldId id="373"/>
            <p14:sldId id="415"/>
            <p14:sldId id="437"/>
            <p14:sldId id="416"/>
            <p14:sldId id="369"/>
            <p14:sldId id="441"/>
            <p14:sldId id="451"/>
            <p14:sldId id="383"/>
            <p14:sldId id="452"/>
            <p14:sldId id="453"/>
            <p14:sldId id="467"/>
            <p14:sldId id="468"/>
            <p14:sldId id="469"/>
            <p14:sldId id="381"/>
            <p14:sldId id="382"/>
            <p14:sldId id="461"/>
          </p14:sldIdLst>
        </p14:section>
        <p14:section name="Klinische Empfehlungen und Leitfäden" id="{0C8C609F-F56E-49D5-9F8E-20896227D1B0}">
          <p14:sldIdLst>
            <p14:sldId id="273"/>
            <p14:sldId id="2147483613"/>
            <p14:sldId id="320"/>
            <p14:sldId id="2147483618"/>
            <p14:sldId id="319"/>
            <p14:sldId id="2147483614"/>
            <p14:sldId id="403"/>
            <p14:sldId id="422"/>
            <p14:sldId id="263"/>
            <p14:sldId id="473"/>
            <p14:sldId id="464"/>
            <p14:sldId id="465"/>
            <p14:sldId id="470"/>
            <p14:sldId id="462"/>
            <p14:sldId id="466"/>
            <p14:sldId id="454"/>
          </p14:sldIdLst>
        </p14:section>
        <p14:section name="Abschlussfolie" id="{A57F84D1-D4BE-4965-AFB4-1A0B1789B70F}">
          <p14:sldIdLst>
            <p14:sldId id="2147475108"/>
          </p14:sldIdLst>
        </p14:section>
      </p14:sectionLst>
    </p:ext>
    <p:ext uri="{EFAFB233-063F-42B5-8137-9DF3F51BA10A}">
      <p15:sldGuideLst xmlns:p15="http://schemas.microsoft.com/office/powerpoint/2012/main">
        <p15:guide id="1" pos="216" userDrawn="1">
          <p15:clr>
            <a:srgbClr val="A4A3A4"/>
          </p15:clr>
        </p15:guide>
        <p15:guide id="2" pos="5496" userDrawn="1">
          <p15:clr>
            <a:srgbClr val="A4A3A4"/>
          </p15:clr>
        </p15:guide>
        <p15:guide id="3" orient="horz" pos="2709" userDrawn="1">
          <p15:clr>
            <a:srgbClr val="A4A3A4"/>
          </p15:clr>
        </p15:guide>
        <p15:guide id="5" pos="2699" userDrawn="1">
          <p15:clr>
            <a:srgbClr val="A4A3A4"/>
          </p15:clr>
        </p15:guide>
        <p15:guide id="6" orient="horz" pos="2663" userDrawn="1">
          <p15:clr>
            <a:srgbClr val="A4A3A4"/>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E0C8A0E-63AC-2127-5506-F53298E1B3F3}" name="Scheichl, Michael /DE" initials="S/" userId="S::michael.scheichl@sanofi.com::e4d55582-c13e-42f4-9816-ac9791a091e7" providerId="AD"/>
  <p188:author id="{FBB42014-EBC0-1612-5E3F-585C53DDEBA6}" name="Kruklinski, Marion /DE" initials="KM/" userId="S::Marion.Kruklinski@sanofi.com::3ca47b6b-8259-4b72-bf95-390579ab6f19" providerId="AD"/>
  <p188:author id="{55550D23-A745-9100-84EC-ADA0CFD320BC}" name="Look, Christiane /DE" initials="LC/" userId="S::Christiane.Look@sanofi.com::6927f59e-c32f-466e-87cd-bc2c9baeca3e" providerId="AD"/>
  <p188:author id="{04751C2B-AE8C-4A7F-7377-F5FF5E6E59C5}" name="Guidi, Fabrizio /DE" initials="G/" userId="S::fabrizio.guidi@sanofi.com::a09408b9-d565-49aa-ac2c-ba884b9532c3" providerId="AD"/>
  <p188:author id="{8671A132-2599-7025-BF31-AA0394EC4B56}" name="Garcia-Feurer, Carmen /CH" initials="G/" userId="S::carmen.garcia-feurer@sanofi.com::ed6e28ee-b79c-48ba-9c90-2fc6d458c861" providerId="AD"/>
  <p188:author id="{1F679540-5B85-FA07-5159-6C377AC328B9}" name="Kastelan, Dagmar /DE" initials="KD/" userId="S::Dagmar.Kastelan@sanofi.com::c7f78afa-43dc-4fde-862f-7b35c77d5ca3" providerId="AD"/>
  <p188:author id="{A661E844-CDFF-DBFE-B171-B7821D1F5DD5}" name="Silvia Maggi" initials="SM" userId="S::silvia.maggi@vml.com::2bf17527-1874-48b9-86e6-75613de5d9a5" providerId="AD"/>
  <p188:author id="{D883C44C-BDCA-9B34-B127-949C6C6F742E}" name="Woeckel, Christian /DE" initials="WC/" userId="S::Christian.Woeckel@sanofi.com::78c23048-cb92-4b15-9c42-b9406b0dabe1" providerId="AD"/>
  <p188:author id="{3CDBD84D-B13D-60B5-C70A-E9ED6EEF313E}" name="Misra, Pragya /IN" initials="PM" userId="S::Pragya.Misra@sanofi.com::91fb0dc2-d365-44aa-82b3-9e25ca2edad0" providerId="AD"/>
  <p188:author id="{5D773C52-95AE-FB70-C8A7-A4976423D82F}" name="Semtsiv, Roksolana /DE" initials="RS" userId="S::Roksolana.Semtsiv@sanofi.com::23bd42a5-bc2c-46b2-9e31-133e860e9676" providerId="AD"/>
  <p188:author id="{D29E5658-FD9E-0328-DD2D-F041885D48B2}" name="Schulz, Kerstin /DE" initials="SK/" userId="S::Kerstin.Schulz@sanofi.com::0ea3f8ef-3f60-4333-87d6-07807a663d13" providerId="AD"/>
  <p188:author id="{F1E45E62-FBD9-0985-6618-491691E935D3}" name="Raab, Jennifer /DE" initials="JR" userId="S::Jennifer.Raab@sanofi.com::bd70b795-7ee5-43be-ad46-b3ec342610cb" providerId="AD"/>
  <p188:author id="{EFBBAD69-0319-11D3-868A-7827DEE542D6}" name="Pegelow, Katrin /DE" initials="PK/" userId="S::Katrin.Pegelow@sanofi.com::74a135be-7428-408d-b4b7-e9253dfa99e9" providerId="AD"/>
  <p188:author id="{B5B62F75-498F-D9BD-1EBA-63F85E96FA40}" name="Cognee, Anais /DE" initials="CA/" userId="S::Anais.Cognee@sanofi.com::0a71bc5e-ce1c-4297-b9bf-c516f44d88e5" providerId="AD"/>
  <p188:author id="{A242418C-DA2E-A00F-C784-94B6BBCB506F}" name="Kruklinski, Marion /DE" initials="K/" userId="S::marion.kruklinski@sanofi.com::3ca47b6b-8259-4b72-bf95-390579ab6f19" providerId="AD"/>
  <p188:author id="{45623D94-190C-72B3-7BF8-AF3B58C4E37D}" name="Uhlmann, Maximilian /DE" initials="UM/" userId="S::maximilian.uhlmann@sanofi.com::1838c323-c97b-431a-91b8-19955f03e25e" providerId="AD"/>
  <p188:author id="{EF9B28B3-2C33-2368-394C-2E050FA67430}" name="Kulpa, Konstanze /DE" initials="KK/" userId="S::Konstanze.Kulpa@sanofi.com::8457ae88-36c6-4b7f-8934-daa1e30145c2" providerId="AD"/>
  <p188:author id="{B6B803B6-5442-05B8-8BCF-6F0F6B0D5B6B}" name="Cognee, Anais /DE" initials="C/" userId="S::anais.cognee@sanofi.com::0a71bc5e-ce1c-4297-b9bf-c516f44d88e5" providerId="AD"/>
  <p188:author id="{19DCE8C0-81AD-C6E5-2C40-7EA5A61BBF19}" name="Businger, Guido /CH" initials="BG/" userId="S::guido.businger@sanofi.com::bb85870c-3425-4fe5-8eb8-daad75d71bca" providerId="AD"/>
  <p188:author id="{BEEAE2DE-2E04-82B8-413A-3B5171A267BB}" name="Karuza, Tvrtko  /AT" initials="K/" userId="S::tvrtko.karuza@sanofi.com::8b378085-4f2b-49b6-8471-b1f4de0ec316" providerId="AD"/>
  <p188:author id="{85374DE3-EEA7-2CE9-B45C-2A452C672E14}" name="Rau, Sandra /DE" initials="RS/" userId="S::Sandra.Rau@sanofi.com::7be00143-5eb7-4047-ad61-591800ad8e67" providerId="AD"/>
  <p188:author id="{0A28A1F8-FBCA-7EF3-CECD-7EECB24FEFFF}" name="Karuza, Tvrtko  /AT" initials="KT/" userId="S::Tvrtko.Karuza@sanofi.com::8b378085-4f2b-49b6-8471-b1f4de0ec316" providerId="AD"/>
  <p188:author id="{1B5FD2FB-5AD0-92AD-7860-8EED07FABB81}" name="Ouwerkerk, Anita /DE" initials="O/" userId="S::anita.ouwerkerk@sanofi.com::3c90fd23-e14e-48b2-9436-eb3436b4a343" providerId="AD"/>
</p188:authorLst>
</file>

<file path=ppt/commentAuthors.xml><?xml version="1.0" encoding="utf-8"?>
<p:cmAuthorLst xmlns:a="http://schemas.openxmlformats.org/drawingml/2006/main" xmlns:r="http://schemas.openxmlformats.org/officeDocument/2006/relationships" xmlns:p="http://schemas.openxmlformats.org/presentationml/2006/main">
  <p:cmAuthor id="1" name="Woeckel, Christian /DE" initials="WC/" lastIdx="3" clrIdx="0">
    <p:extLst>
      <p:ext uri="{19B8F6BF-5375-455C-9EA6-DF929625EA0E}">
        <p15:presenceInfo xmlns:p15="http://schemas.microsoft.com/office/powerpoint/2012/main" userId="S::Christian.Woeckel@sanofi.com::78c23048-cb92-4b15-9c42-b9406b0dabe1" providerId="AD"/>
      </p:ext>
    </p:extLst>
  </p:cmAuthor>
  <p:cmAuthor id="2" name="Neuroth, Anne /DE/EXT" initials="N/" lastIdx="1" clrIdx="1">
    <p:extLst>
      <p:ext uri="{19B8F6BF-5375-455C-9EA6-DF929625EA0E}">
        <p15:presenceInfo xmlns:p15="http://schemas.microsoft.com/office/powerpoint/2012/main" userId="S::anne.neuroth-ext@sanofi.com::49b324fb-7710-401d-a93a-5bc4c517c9ff"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loop="1"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3004C"/>
    <a:srgbClr val="FF8A02"/>
    <a:srgbClr val="404040"/>
    <a:srgbClr val="E9EEF2"/>
    <a:srgbClr val="237923"/>
    <a:srgbClr val="FF9F23"/>
    <a:srgbClr val="429C4A"/>
    <a:srgbClr val="2B2B2B"/>
    <a:srgbClr val="DCEEF5"/>
    <a:srgbClr val="F3E4D6"/>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F800B559-55DF-4324-A70D-7A5FB1BD5379}">
  <a:tblStyle styleId="{F800B559-55DF-4324-A70D-7A5FB1BD5379}" styleName="Sanofi">
    <a:wholeTbl>
      <a:tcTxStyle>
        <a:fontRef idx="minor">
          <a:schemeClr val="dk1"/>
        </a:fontRef>
        <a:schemeClr val="dk1"/>
      </a:tcTxStyle>
      <a:tcStyle>
        <a:tcBdr>
          <a:left>
            <a:ln w="2500" cmpd="sng">
              <a:solidFill>
                <a:schemeClr val="lt2"/>
              </a:solidFill>
            </a:ln>
          </a:left>
          <a:right>
            <a:ln w="2500" cmpd="sng">
              <a:solidFill>
                <a:schemeClr val="lt2"/>
              </a:solidFill>
            </a:ln>
          </a:right>
          <a:top>
            <a:ln w="2500" cmpd="sng">
              <a:solidFill>
                <a:schemeClr val="lt2"/>
              </a:solidFill>
            </a:ln>
          </a:top>
          <a:bottom>
            <a:ln w="2500" cmpd="sng">
              <a:solidFill>
                <a:schemeClr val="lt2"/>
              </a:solidFill>
            </a:ln>
          </a:bottom>
          <a:insideH>
            <a:ln w="2500" cmpd="sng">
              <a:solidFill>
                <a:schemeClr val="lt2"/>
              </a:solidFill>
            </a:ln>
          </a:insideH>
          <a:insideV>
            <a:ln w="2500" cmpd="sng">
              <a:solidFill>
                <a:schemeClr val="lt2"/>
              </a:solidFill>
            </a:ln>
          </a:insideV>
        </a:tcBdr>
        <a:fill>
          <a:solidFill>
            <a:schemeClr val="lt1"/>
          </a:solidFill>
        </a:fill>
      </a:tcStyle>
    </a:wholeTbl>
    <a:band1H>
      <a:tcStyle>
        <a:tcBdr>
          <a:left>
            <a:ln w="2500" cmpd="sng">
              <a:solidFill>
                <a:schemeClr val="lt1"/>
              </a:solidFill>
            </a:ln>
          </a:left>
          <a:right>
            <a:ln w="2500" cmpd="sng">
              <a:solidFill>
                <a:schemeClr val="lt1"/>
              </a:solidFill>
            </a:ln>
          </a:right>
          <a:top>
            <a:ln w="2500" cmpd="sng">
              <a:solidFill>
                <a:schemeClr val="lt1"/>
              </a:solidFill>
            </a:ln>
          </a:top>
          <a:bottom>
            <a:ln w="2500" cmpd="sng">
              <a:solidFill>
                <a:schemeClr val="lt1"/>
              </a:solidFill>
            </a:ln>
          </a:bottom>
          <a:insideH>
            <a:ln w="2500" cmpd="sng">
              <a:solidFill>
                <a:schemeClr val="lt1"/>
              </a:solidFill>
            </a:ln>
          </a:insideH>
          <a:insideV>
            <a:ln w="2500" cmpd="sng">
              <a:solidFill>
                <a:schemeClr val="lt1"/>
              </a:solidFill>
            </a:ln>
          </a:insideV>
        </a:tcBdr>
        <a:fill>
          <a:solidFill>
            <a:schemeClr val="dk2"/>
          </a:solidFill>
        </a:fill>
      </a:tcStyle>
    </a:band1H>
    <a:band2H>
      <a:tcStyle>
        <a:tcBdr/>
      </a:tcStyle>
    </a:band2H>
    <a:band1V>
      <a:tcStyle>
        <a:tcBdr>
          <a:left>
            <a:ln w="2500" cmpd="sng">
              <a:solidFill>
                <a:schemeClr val="lt1"/>
              </a:solidFill>
            </a:ln>
          </a:left>
          <a:right>
            <a:ln w="2500" cmpd="sng">
              <a:solidFill>
                <a:schemeClr val="lt1"/>
              </a:solidFill>
            </a:ln>
          </a:right>
          <a:top>
            <a:ln w="2500" cmpd="sng">
              <a:solidFill>
                <a:schemeClr val="lt1"/>
              </a:solidFill>
            </a:ln>
          </a:top>
          <a:bottom>
            <a:ln w="2500" cmpd="sng">
              <a:solidFill>
                <a:schemeClr val="lt1"/>
              </a:solidFill>
            </a:ln>
          </a:bottom>
          <a:insideH>
            <a:ln w="2500" cmpd="sng">
              <a:solidFill>
                <a:schemeClr val="lt1"/>
              </a:solidFill>
            </a:ln>
          </a:insideH>
          <a:insideV>
            <a:ln w="2500" cmpd="sng">
              <a:solidFill>
                <a:schemeClr val="lt1"/>
              </a:solidFill>
            </a:ln>
          </a:insideV>
        </a:tcBdr>
        <a:fill>
          <a:solidFill>
            <a:schemeClr val="dk2"/>
          </a:solidFill>
        </a:fill>
      </a:tcStyle>
    </a:band1V>
    <a:band2V>
      <a:tcStyle>
        <a:tcBdr/>
      </a:tcStyle>
    </a:band2V>
    <a:lastCol>
      <a:tcTxStyle b="off">
        <a:fontRef idx="minor">
          <a:schemeClr val="dk1"/>
        </a:fontRef>
        <a:schemeClr val="dk1"/>
      </a:tcTxStyle>
      <a:tcStyle>
        <a:tcBdr/>
        <a:fill>
          <a:solidFill>
            <a:schemeClr val="dk2"/>
          </a:solidFill>
        </a:fill>
      </a:tcStyle>
    </a:lastCol>
    <a:firstCol>
      <a:tcTxStyle b="off">
        <a:fontRef idx="minor">
          <a:schemeClr val="dk1"/>
        </a:fontRef>
        <a:schemeClr val="dk1"/>
      </a:tcTxStyle>
      <a:tcStyle>
        <a:tcBdr/>
        <a:fill>
          <a:solidFill>
            <a:schemeClr val="dk2"/>
          </a:solidFill>
        </a:fill>
      </a:tcStyle>
    </a:firstCol>
    <a:lastRow>
      <a:tcTxStyle b="on">
        <a:fontRef idx="major">
          <a:schemeClr val="dk1"/>
        </a:fontRef>
        <a:schemeClr val="dk1"/>
      </a:tcTxStyle>
      <a:tcStyle>
        <a:tcBdr/>
        <a:fill>
          <a:solidFill>
            <a:schemeClr val="dk2"/>
          </a:solidFill>
        </a:fill>
      </a:tcStyle>
    </a:lastRow>
    <a:firstRow>
      <a:tcTxStyle b="off">
        <a:fontRef idx="major">
          <a:schemeClr val="lt2"/>
        </a:fontRef>
        <a:schemeClr val="lt2"/>
      </a:tcTxStyle>
      <a:tcStyle>
        <a:tcBdr>
          <a:bottom>
            <a:ln w="36000" cmpd="sng">
              <a:solidFill>
                <a:schemeClr val="accent2"/>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lt1"/>
      </a:tcTxStyle>
      <a:tcStyle>
        <a:tcBdr/>
        <a:fillRef idx="1">
          <a:schemeClr val="accent2"/>
        </a:fillRef>
      </a:tcStyle>
    </a:firstRow>
  </a:tblStyle>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E3FDE45-AF77-4B5C-9715-49D594BDF05E}" styleName="Helle Formatvorlage 1 - Akz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slideViewPr>
    <p:cSldViewPr snapToGrid="0">
      <p:cViewPr varScale="1">
        <p:scale>
          <a:sx n="66" d="100"/>
          <a:sy n="66" d="100"/>
        </p:scale>
        <p:origin x="0" y="0"/>
      </p:cViewPr>
      <p:guideLst>
        <p:guide pos="216"/>
        <p:guide pos="5496"/>
        <p:guide orient="horz" pos="2709"/>
        <p:guide pos="2699"/>
        <p:guide orient="horz" pos="2663"/>
      </p:guideLst>
    </p:cSldViewPr>
  </p:slideViewPr>
  <p:notesViewPr>
    <p:cSldViewPr snapToGrid="0">
      <p:cViewPr varScale="1">
        <p:scale>
          <a:sx n="66" d="100"/>
          <a:sy n="66" d="100"/>
        </p:scale>
        <p:origin x="0" y="0"/>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3.xml"/><Relationship Id="rId299" Type="http://schemas.openxmlformats.org/officeDocument/2006/relationships/presProps" Target="presProps.xml"/><Relationship Id="rId21" Type="http://schemas.openxmlformats.org/officeDocument/2006/relationships/slide" Target="slides/slide17.xml"/><Relationship Id="rId63" Type="http://schemas.openxmlformats.org/officeDocument/2006/relationships/slide" Target="slides/slide59.xml"/><Relationship Id="rId159" Type="http://schemas.openxmlformats.org/officeDocument/2006/relationships/slide" Target="slides/slide155.xml"/><Relationship Id="rId170" Type="http://schemas.openxmlformats.org/officeDocument/2006/relationships/slide" Target="slides/slide166.xml"/><Relationship Id="rId226" Type="http://schemas.openxmlformats.org/officeDocument/2006/relationships/slide" Target="slides/slide222.xml"/><Relationship Id="rId268" Type="http://schemas.openxmlformats.org/officeDocument/2006/relationships/slide" Target="slides/slide264.xml"/><Relationship Id="rId32" Type="http://schemas.openxmlformats.org/officeDocument/2006/relationships/slide" Target="slides/slide28.xml"/><Relationship Id="rId74" Type="http://schemas.openxmlformats.org/officeDocument/2006/relationships/slide" Target="slides/slide70.xml"/><Relationship Id="rId128" Type="http://schemas.openxmlformats.org/officeDocument/2006/relationships/slide" Target="slides/slide124.xml"/><Relationship Id="rId5" Type="http://schemas.openxmlformats.org/officeDocument/2006/relationships/slide" Target="slides/slide1.xml"/><Relationship Id="rId181" Type="http://schemas.openxmlformats.org/officeDocument/2006/relationships/slide" Target="slides/slide177.xml"/><Relationship Id="rId237" Type="http://schemas.openxmlformats.org/officeDocument/2006/relationships/slide" Target="slides/slide233.xml"/><Relationship Id="rId279" Type="http://schemas.openxmlformats.org/officeDocument/2006/relationships/slide" Target="slides/slide275.xml"/><Relationship Id="rId43" Type="http://schemas.openxmlformats.org/officeDocument/2006/relationships/slide" Target="slides/slide39.xml"/><Relationship Id="rId139" Type="http://schemas.openxmlformats.org/officeDocument/2006/relationships/slide" Target="slides/slide135.xml"/><Relationship Id="rId290" Type="http://schemas.openxmlformats.org/officeDocument/2006/relationships/slide" Target="slides/slide286.xml"/><Relationship Id="rId304" Type="http://schemas.microsoft.com/office/2018/10/relationships/authors" Target="authors.xml"/><Relationship Id="rId85" Type="http://schemas.openxmlformats.org/officeDocument/2006/relationships/slide" Target="slides/slide81.xml"/><Relationship Id="rId150" Type="http://schemas.openxmlformats.org/officeDocument/2006/relationships/slide" Target="slides/slide146.xml"/><Relationship Id="rId192" Type="http://schemas.openxmlformats.org/officeDocument/2006/relationships/slide" Target="slides/slide188.xml"/><Relationship Id="rId206" Type="http://schemas.openxmlformats.org/officeDocument/2006/relationships/slide" Target="slides/slide202.xml"/><Relationship Id="rId248" Type="http://schemas.openxmlformats.org/officeDocument/2006/relationships/slide" Target="slides/slide244.xml"/><Relationship Id="rId12" Type="http://schemas.openxmlformats.org/officeDocument/2006/relationships/slide" Target="slides/slide8.xml"/><Relationship Id="rId108" Type="http://schemas.openxmlformats.org/officeDocument/2006/relationships/slide" Target="slides/slide104.xml"/><Relationship Id="rId54" Type="http://schemas.openxmlformats.org/officeDocument/2006/relationships/slide" Target="slides/slide50.xml"/><Relationship Id="rId96" Type="http://schemas.openxmlformats.org/officeDocument/2006/relationships/slide" Target="slides/slide92.xml"/><Relationship Id="rId161" Type="http://schemas.openxmlformats.org/officeDocument/2006/relationships/slide" Target="slides/slide157.xml"/><Relationship Id="rId217" Type="http://schemas.openxmlformats.org/officeDocument/2006/relationships/slide" Target="slides/slide213.xml"/><Relationship Id="rId6" Type="http://schemas.openxmlformats.org/officeDocument/2006/relationships/slide" Target="slides/slide2.xml"/><Relationship Id="rId238" Type="http://schemas.openxmlformats.org/officeDocument/2006/relationships/slide" Target="slides/slide234.xml"/><Relationship Id="rId259" Type="http://schemas.openxmlformats.org/officeDocument/2006/relationships/slide" Target="slides/slide255.xml"/><Relationship Id="rId23" Type="http://schemas.openxmlformats.org/officeDocument/2006/relationships/slide" Target="slides/slide19.xml"/><Relationship Id="rId119" Type="http://schemas.openxmlformats.org/officeDocument/2006/relationships/slide" Target="slides/slide115.xml"/><Relationship Id="rId270" Type="http://schemas.openxmlformats.org/officeDocument/2006/relationships/slide" Target="slides/slide266.xml"/><Relationship Id="rId291" Type="http://schemas.openxmlformats.org/officeDocument/2006/relationships/slide" Target="slides/slide287.xml"/><Relationship Id="rId44" Type="http://schemas.openxmlformats.org/officeDocument/2006/relationships/slide" Target="slides/slide40.xml"/><Relationship Id="rId65" Type="http://schemas.openxmlformats.org/officeDocument/2006/relationships/slide" Target="slides/slide61.xml"/><Relationship Id="rId86" Type="http://schemas.openxmlformats.org/officeDocument/2006/relationships/slide" Target="slides/slide82.xml"/><Relationship Id="rId130" Type="http://schemas.openxmlformats.org/officeDocument/2006/relationships/slide" Target="slides/slide126.xml"/><Relationship Id="rId151" Type="http://schemas.openxmlformats.org/officeDocument/2006/relationships/slide" Target="slides/slide147.xml"/><Relationship Id="rId172" Type="http://schemas.openxmlformats.org/officeDocument/2006/relationships/slide" Target="slides/slide168.xml"/><Relationship Id="rId193" Type="http://schemas.openxmlformats.org/officeDocument/2006/relationships/slide" Target="slides/slide189.xml"/><Relationship Id="rId207" Type="http://schemas.openxmlformats.org/officeDocument/2006/relationships/slide" Target="slides/slide203.xml"/><Relationship Id="rId228" Type="http://schemas.openxmlformats.org/officeDocument/2006/relationships/slide" Target="slides/slide224.xml"/><Relationship Id="rId249" Type="http://schemas.openxmlformats.org/officeDocument/2006/relationships/slide" Target="slides/slide245.xml"/><Relationship Id="rId13" Type="http://schemas.openxmlformats.org/officeDocument/2006/relationships/slide" Target="slides/slide9.xml"/><Relationship Id="rId109" Type="http://schemas.openxmlformats.org/officeDocument/2006/relationships/slide" Target="slides/slide105.xml"/><Relationship Id="rId260" Type="http://schemas.openxmlformats.org/officeDocument/2006/relationships/slide" Target="slides/slide256.xml"/><Relationship Id="rId281" Type="http://schemas.openxmlformats.org/officeDocument/2006/relationships/slide" Target="slides/slide277.xml"/><Relationship Id="rId34" Type="http://schemas.openxmlformats.org/officeDocument/2006/relationships/slide" Target="slides/slide30.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slide" Target="slides/slide93.xml"/><Relationship Id="rId120" Type="http://schemas.openxmlformats.org/officeDocument/2006/relationships/slide" Target="slides/slide116.xml"/><Relationship Id="rId141" Type="http://schemas.openxmlformats.org/officeDocument/2006/relationships/slide" Target="slides/slide137.xml"/><Relationship Id="rId7" Type="http://schemas.openxmlformats.org/officeDocument/2006/relationships/slide" Target="slides/slide3.xml"/><Relationship Id="rId162" Type="http://schemas.openxmlformats.org/officeDocument/2006/relationships/slide" Target="slides/slide158.xml"/><Relationship Id="rId183" Type="http://schemas.openxmlformats.org/officeDocument/2006/relationships/slide" Target="slides/slide179.xml"/><Relationship Id="rId218" Type="http://schemas.openxmlformats.org/officeDocument/2006/relationships/slide" Target="slides/slide214.xml"/><Relationship Id="rId239" Type="http://schemas.openxmlformats.org/officeDocument/2006/relationships/slide" Target="slides/slide235.xml"/><Relationship Id="rId250" Type="http://schemas.openxmlformats.org/officeDocument/2006/relationships/slide" Target="slides/slide246.xml"/><Relationship Id="rId271" Type="http://schemas.openxmlformats.org/officeDocument/2006/relationships/slide" Target="slides/slide267.xml"/><Relationship Id="rId292" Type="http://schemas.openxmlformats.org/officeDocument/2006/relationships/slide" Target="slides/slide288.xml"/><Relationship Id="rId24" Type="http://schemas.openxmlformats.org/officeDocument/2006/relationships/slide" Target="slides/slide20.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slide" Target="slides/slide106.xml"/><Relationship Id="rId131" Type="http://schemas.openxmlformats.org/officeDocument/2006/relationships/slide" Target="slides/slide127.xml"/><Relationship Id="rId152" Type="http://schemas.openxmlformats.org/officeDocument/2006/relationships/slide" Target="slides/slide148.xml"/><Relationship Id="rId173" Type="http://schemas.openxmlformats.org/officeDocument/2006/relationships/slide" Target="slides/slide169.xml"/><Relationship Id="rId194" Type="http://schemas.openxmlformats.org/officeDocument/2006/relationships/slide" Target="slides/slide190.xml"/><Relationship Id="rId208" Type="http://schemas.openxmlformats.org/officeDocument/2006/relationships/slide" Target="slides/slide204.xml"/><Relationship Id="rId229" Type="http://schemas.openxmlformats.org/officeDocument/2006/relationships/slide" Target="slides/slide225.xml"/><Relationship Id="rId240" Type="http://schemas.openxmlformats.org/officeDocument/2006/relationships/slide" Target="slides/slide236.xml"/><Relationship Id="rId261" Type="http://schemas.openxmlformats.org/officeDocument/2006/relationships/slide" Target="slides/slide257.xml"/><Relationship Id="rId14" Type="http://schemas.openxmlformats.org/officeDocument/2006/relationships/slide" Target="slides/slide10.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slide" Target="slides/slide96.xml"/><Relationship Id="rId282" Type="http://schemas.openxmlformats.org/officeDocument/2006/relationships/slide" Target="slides/slide278.xml"/><Relationship Id="rId8" Type="http://schemas.openxmlformats.org/officeDocument/2006/relationships/slide" Target="slides/slide4.xml"/><Relationship Id="rId98" Type="http://schemas.openxmlformats.org/officeDocument/2006/relationships/slide" Target="slides/slide94.xml"/><Relationship Id="rId121" Type="http://schemas.openxmlformats.org/officeDocument/2006/relationships/slide" Target="slides/slide117.xml"/><Relationship Id="rId142" Type="http://schemas.openxmlformats.org/officeDocument/2006/relationships/slide" Target="slides/slide138.xml"/><Relationship Id="rId163" Type="http://schemas.openxmlformats.org/officeDocument/2006/relationships/slide" Target="slides/slide159.xml"/><Relationship Id="rId184" Type="http://schemas.openxmlformats.org/officeDocument/2006/relationships/slide" Target="slides/slide180.xml"/><Relationship Id="rId219" Type="http://schemas.openxmlformats.org/officeDocument/2006/relationships/slide" Target="slides/slide215.xml"/><Relationship Id="rId230" Type="http://schemas.openxmlformats.org/officeDocument/2006/relationships/slide" Target="slides/slide226.xml"/><Relationship Id="rId251" Type="http://schemas.openxmlformats.org/officeDocument/2006/relationships/slide" Target="slides/slide247.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272" Type="http://schemas.openxmlformats.org/officeDocument/2006/relationships/slide" Target="slides/slide268.xml"/><Relationship Id="rId293" Type="http://schemas.openxmlformats.org/officeDocument/2006/relationships/slide" Target="slides/slide289.xml"/><Relationship Id="rId88" Type="http://schemas.openxmlformats.org/officeDocument/2006/relationships/slide" Target="slides/slide84.xml"/><Relationship Id="rId111" Type="http://schemas.openxmlformats.org/officeDocument/2006/relationships/slide" Target="slides/slide107.xml"/><Relationship Id="rId132" Type="http://schemas.openxmlformats.org/officeDocument/2006/relationships/slide" Target="slides/slide128.xml"/><Relationship Id="rId153" Type="http://schemas.openxmlformats.org/officeDocument/2006/relationships/slide" Target="slides/slide149.xml"/><Relationship Id="rId174" Type="http://schemas.openxmlformats.org/officeDocument/2006/relationships/slide" Target="slides/slide170.xml"/><Relationship Id="rId195" Type="http://schemas.openxmlformats.org/officeDocument/2006/relationships/slide" Target="slides/slide191.xml"/><Relationship Id="rId209" Type="http://schemas.openxmlformats.org/officeDocument/2006/relationships/slide" Target="slides/slide205.xml"/><Relationship Id="rId220" Type="http://schemas.openxmlformats.org/officeDocument/2006/relationships/slide" Target="slides/slide216.xml"/><Relationship Id="rId241" Type="http://schemas.openxmlformats.org/officeDocument/2006/relationships/slide" Target="slides/slide237.xml"/><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262" Type="http://schemas.openxmlformats.org/officeDocument/2006/relationships/slide" Target="slides/slide258.xml"/><Relationship Id="rId283" Type="http://schemas.openxmlformats.org/officeDocument/2006/relationships/slide" Target="slides/slide279.xml"/><Relationship Id="rId78" Type="http://schemas.openxmlformats.org/officeDocument/2006/relationships/slide" Target="slides/slide74.xml"/><Relationship Id="rId99" Type="http://schemas.openxmlformats.org/officeDocument/2006/relationships/slide" Target="slides/slide95.xml"/><Relationship Id="rId101" Type="http://schemas.openxmlformats.org/officeDocument/2006/relationships/slide" Target="slides/slide97.xml"/><Relationship Id="rId122" Type="http://schemas.openxmlformats.org/officeDocument/2006/relationships/slide" Target="slides/slide118.xml"/><Relationship Id="rId143" Type="http://schemas.openxmlformats.org/officeDocument/2006/relationships/slide" Target="slides/slide139.xml"/><Relationship Id="rId164" Type="http://schemas.openxmlformats.org/officeDocument/2006/relationships/slide" Target="slides/slide160.xml"/><Relationship Id="rId185" Type="http://schemas.openxmlformats.org/officeDocument/2006/relationships/slide" Target="slides/slide181.xml"/><Relationship Id="rId9" Type="http://schemas.openxmlformats.org/officeDocument/2006/relationships/slide" Target="slides/slide5.xml"/><Relationship Id="rId210" Type="http://schemas.openxmlformats.org/officeDocument/2006/relationships/slide" Target="slides/slide206.xml"/><Relationship Id="rId26" Type="http://schemas.openxmlformats.org/officeDocument/2006/relationships/slide" Target="slides/slide22.xml"/><Relationship Id="rId231" Type="http://schemas.openxmlformats.org/officeDocument/2006/relationships/slide" Target="slides/slide227.xml"/><Relationship Id="rId252" Type="http://schemas.openxmlformats.org/officeDocument/2006/relationships/slide" Target="slides/slide248.xml"/><Relationship Id="rId273" Type="http://schemas.openxmlformats.org/officeDocument/2006/relationships/slide" Target="slides/slide269.xml"/><Relationship Id="rId294" Type="http://schemas.openxmlformats.org/officeDocument/2006/relationships/slide" Target="slides/slide290.xml"/><Relationship Id="rId47" Type="http://schemas.openxmlformats.org/officeDocument/2006/relationships/slide" Target="slides/slide43.xml"/><Relationship Id="rId68" Type="http://schemas.openxmlformats.org/officeDocument/2006/relationships/slide" Target="slides/slide64.xml"/><Relationship Id="rId89" Type="http://schemas.openxmlformats.org/officeDocument/2006/relationships/slide" Target="slides/slide85.xml"/><Relationship Id="rId112" Type="http://schemas.openxmlformats.org/officeDocument/2006/relationships/slide" Target="slides/slide108.xml"/><Relationship Id="rId133" Type="http://schemas.openxmlformats.org/officeDocument/2006/relationships/slide" Target="slides/slide129.xml"/><Relationship Id="rId154" Type="http://schemas.openxmlformats.org/officeDocument/2006/relationships/slide" Target="slides/slide150.xml"/><Relationship Id="rId175" Type="http://schemas.openxmlformats.org/officeDocument/2006/relationships/slide" Target="slides/slide171.xml"/><Relationship Id="rId196" Type="http://schemas.openxmlformats.org/officeDocument/2006/relationships/slide" Target="slides/slide192.xml"/><Relationship Id="rId200" Type="http://schemas.openxmlformats.org/officeDocument/2006/relationships/slide" Target="slides/slide196.xml"/><Relationship Id="rId16" Type="http://schemas.openxmlformats.org/officeDocument/2006/relationships/slide" Target="slides/slide12.xml"/><Relationship Id="rId221" Type="http://schemas.openxmlformats.org/officeDocument/2006/relationships/slide" Target="slides/slide217.xml"/><Relationship Id="rId242" Type="http://schemas.openxmlformats.org/officeDocument/2006/relationships/slide" Target="slides/slide238.xml"/><Relationship Id="rId263" Type="http://schemas.openxmlformats.org/officeDocument/2006/relationships/slide" Target="slides/slide259.xml"/><Relationship Id="rId284" Type="http://schemas.openxmlformats.org/officeDocument/2006/relationships/slide" Target="slides/slide280.xml"/><Relationship Id="rId37" Type="http://schemas.openxmlformats.org/officeDocument/2006/relationships/slide" Target="slides/slide33.xml"/><Relationship Id="rId58" Type="http://schemas.openxmlformats.org/officeDocument/2006/relationships/slide" Target="slides/slide54.xml"/><Relationship Id="rId79" Type="http://schemas.openxmlformats.org/officeDocument/2006/relationships/slide" Target="slides/slide75.xml"/><Relationship Id="rId102" Type="http://schemas.openxmlformats.org/officeDocument/2006/relationships/slide" Target="slides/slide98.xml"/><Relationship Id="rId123" Type="http://schemas.openxmlformats.org/officeDocument/2006/relationships/slide" Target="slides/slide119.xml"/><Relationship Id="rId144" Type="http://schemas.openxmlformats.org/officeDocument/2006/relationships/slide" Target="slides/slide140.xml"/><Relationship Id="rId90" Type="http://schemas.openxmlformats.org/officeDocument/2006/relationships/slide" Target="slides/slide86.xml"/><Relationship Id="rId165" Type="http://schemas.openxmlformats.org/officeDocument/2006/relationships/slide" Target="slides/slide161.xml"/><Relationship Id="rId186" Type="http://schemas.openxmlformats.org/officeDocument/2006/relationships/slide" Target="slides/slide182.xml"/><Relationship Id="rId211" Type="http://schemas.openxmlformats.org/officeDocument/2006/relationships/slide" Target="slides/slide207.xml"/><Relationship Id="rId232" Type="http://schemas.openxmlformats.org/officeDocument/2006/relationships/slide" Target="slides/slide228.xml"/><Relationship Id="rId253" Type="http://schemas.openxmlformats.org/officeDocument/2006/relationships/slide" Target="slides/slide249.xml"/><Relationship Id="rId274" Type="http://schemas.openxmlformats.org/officeDocument/2006/relationships/slide" Target="slides/slide270.xml"/><Relationship Id="rId295" Type="http://schemas.openxmlformats.org/officeDocument/2006/relationships/notesMaster" Target="notesMasters/notesMaster1.xml"/><Relationship Id="rId27" Type="http://schemas.openxmlformats.org/officeDocument/2006/relationships/slide" Target="slides/slide23.xml"/><Relationship Id="rId48" Type="http://schemas.openxmlformats.org/officeDocument/2006/relationships/slide" Target="slides/slide44.xml"/><Relationship Id="rId69" Type="http://schemas.openxmlformats.org/officeDocument/2006/relationships/slide" Target="slides/slide65.xml"/><Relationship Id="rId113" Type="http://schemas.openxmlformats.org/officeDocument/2006/relationships/slide" Target="slides/slide109.xml"/><Relationship Id="rId134" Type="http://schemas.openxmlformats.org/officeDocument/2006/relationships/slide" Target="slides/slide130.xml"/><Relationship Id="rId80" Type="http://schemas.openxmlformats.org/officeDocument/2006/relationships/slide" Target="slides/slide76.xml"/><Relationship Id="rId155" Type="http://schemas.openxmlformats.org/officeDocument/2006/relationships/slide" Target="slides/slide151.xml"/><Relationship Id="rId176" Type="http://schemas.openxmlformats.org/officeDocument/2006/relationships/slide" Target="slides/slide172.xml"/><Relationship Id="rId197" Type="http://schemas.openxmlformats.org/officeDocument/2006/relationships/slide" Target="slides/slide193.xml"/><Relationship Id="rId201" Type="http://schemas.openxmlformats.org/officeDocument/2006/relationships/slide" Target="slides/slide197.xml"/><Relationship Id="rId222" Type="http://schemas.openxmlformats.org/officeDocument/2006/relationships/slide" Target="slides/slide218.xml"/><Relationship Id="rId243" Type="http://schemas.openxmlformats.org/officeDocument/2006/relationships/slide" Target="slides/slide239.xml"/><Relationship Id="rId264" Type="http://schemas.openxmlformats.org/officeDocument/2006/relationships/slide" Target="slides/slide260.xml"/><Relationship Id="rId285" Type="http://schemas.openxmlformats.org/officeDocument/2006/relationships/slide" Target="slides/slide281.xml"/><Relationship Id="rId17" Type="http://schemas.openxmlformats.org/officeDocument/2006/relationships/slide" Target="slides/slide13.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slide" Target="slides/slide99.xml"/><Relationship Id="rId124" Type="http://schemas.openxmlformats.org/officeDocument/2006/relationships/slide" Target="slides/slide120.xml"/><Relationship Id="rId70" Type="http://schemas.openxmlformats.org/officeDocument/2006/relationships/slide" Target="slides/slide66.xml"/><Relationship Id="rId91" Type="http://schemas.openxmlformats.org/officeDocument/2006/relationships/slide" Target="slides/slide87.xml"/><Relationship Id="rId145" Type="http://schemas.openxmlformats.org/officeDocument/2006/relationships/slide" Target="slides/slide141.xml"/><Relationship Id="rId166" Type="http://schemas.openxmlformats.org/officeDocument/2006/relationships/slide" Target="slides/slide162.xml"/><Relationship Id="rId187" Type="http://schemas.openxmlformats.org/officeDocument/2006/relationships/slide" Target="slides/slide183.xml"/><Relationship Id="rId1" Type="http://schemas.openxmlformats.org/officeDocument/2006/relationships/customXml" Target="../customXml/item1.xml"/><Relationship Id="rId212" Type="http://schemas.openxmlformats.org/officeDocument/2006/relationships/slide" Target="slides/slide208.xml"/><Relationship Id="rId233" Type="http://schemas.openxmlformats.org/officeDocument/2006/relationships/slide" Target="slides/slide229.xml"/><Relationship Id="rId254" Type="http://schemas.openxmlformats.org/officeDocument/2006/relationships/slide" Target="slides/slide250.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slide" Target="slides/slide110.xml"/><Relationship Id="rId275" Type="http://schemas.openxmlformats.org/officeDocument/2006/relationships/slide" Target="slides/slide271.xml"/><Relationship Id="rId296" Type="http://schemas.openxmlformats.org/officeDocument/2006/relationships/handoutMaster" Target="handoutMasters/handoutMaster1.xml"/><Relationship Id="rId300" Type="http://schemas.openxmlformats.org/officeDocument/2006/relationships/viewProps" Target="viewProps.xml"/><Relationship Id="rId60" Type="http://schemas.openxmlformats.org/officeDocument/2006/relationships/slide" Target="slides/slide56.xml"/><Relationship Id="rId81" Type="http://schemas.openxmlformats.org/officeDocument/2006/relationships/slide" Target="slides/slide77.xml"/><Relationship Id="rId135" Type="http://schemas.openxmlformats.org/officeDocument/2006/relationships/slide" Target="slides/slide131.xml"/><Relationship Id="rId156" Type="http://schemas.openxmlformats.org/officeDocument/2006/relationships/slide" Target="slides/slide152.xml"/><Relationship Id="rId177" Type="http://schemas.openxmlformats.org/officeDocument/2006/relationships/slide" Target="slides/slide173.xml"/><Relationship Id="rId198" Type="http://schemas.openxmlformats.org/officeDocument/2006/relationships/slide" Target="slides/slide194.xml"/><Relationship Id="rId202" Type="http://schemas.openxmlformats.org/officeDocument/2006/relationships/slide" Target="slides/slide198.xml"/><Relationship Id="rId223" Type="http://schemas.openxmlformats.org/officeDocument/2006/relationships/slide" Target="slides/slide219.xml"/><Relationship Id="rId244" Type="http://schemas.openxmlformats.org/officeDocument/2006/relationships/slide" Target="slides/slide240.xml"/><Relationship Id="rId18" Type="http://schemas.openxmlformats.org/officeDocument/2006/relationships/slide" Target="slides/slide14.xml"/><Relationship Id="rId39" Type="http://schemas.openxmlformats.org/officeDocument/2006/relationships/slide" Target="slides/slide35.xml"/><Relationship Id="rId265" Type="http://schemas.openxmlformats.org/officeDocument/2006/relationships/slide" Target="slides/slide261.xml"/><Relationship Id="rId286" Type="http://schemas.openxmlformats.org/officeDocument/2006/relationships/slide" Target="slides/slide282.xml"/><Relationship Id="rId50" Type="http://schemas.openxmlformats.org/officeDocument/2006/relationships/slide" Target="slides/slide46.xml"/><Relationship Id="rId104" Type="http://schemas.openxmlformats.org/officeDocument/2006/relationships/slide" Target="slides/slide100.xml"/><Relationship Id="rId125" Type="http://schemas.openxmlformats.org/officeDocument/2006/relationships/slide" Target="slides/slide121.xml"/><Relationship Id="rId146" Type="http://schemas.openxmlformats.org/officeDocument/2006/relationships/slide" Target="slides/slide142.xml"/><Relationship Id="rId167" Type="http://schemas.openxmlformats.org/officeDocument/2006/relationships/slide" Target="slides/slide163.xml"/><Relationship Id="rId188" Type="http://schemas.openxmlformats.org/officeDocument/2006/relationships/slide" Target="slides/slide184.xml"/><Relationship Id="rId71" Type="http://schemas.openxmlformats.org/officeDocument/2006/relationships/slide" Target="slides/slide67.xml"/><Relationship Id="rId92" Type="http://schemas.openxmlformats.org/officeDocument/2006/relationships/slide" Target="slides/slide88.xml"/><Relationship Id="rId213" Type="http://schemas.openxmlformats.org/officeDocument/2006/relationships/slide" Target="slides/slide209.xml"/><Relationship Id="rId234" Type="http://schemas.openxmlformats.org/officeDocument/2006/relationships/slide" Target="slides/slide230.xml"/><Relationship Id="rId2" Type="http://schemas.openxmlformats.org/officeDocument/2006/relationships/customXml" Target="../customXml/item2.xml"/><Relationship Id="rId29" Type="http://schemas.openxmlformats.org/officeDocument/2006/relationships/slide" Target="slides/slide25.xml"/><Relationship Id="rId255" Type="http://schemas.openxmlformats.org/officeDocument/2006/relationships/slide" Target="slides/slide251.xml"/><Relationship Id="rId276" Type="http://schemas.openxmlformats.org/officeDocument/2006/relationships/slide" Target="slides/slide272.xml"/><Relationship Id="rId297" Type="http://schemas.openxmlformats.org/officeDocument/2006/relationships/tags" Target="tags/tag1.xml"/><Relationship Id="rId40" Type="http://schemas.openxmlformats.org/officeDocument/2006/relationships/slide" Target="slides/slide36.xml"/><Relationship Id="rId115" Type="http://schemas.openxmlformats.org/officeDocument/2006/relationships/slide" Target="slides/slide111.xml"/><Relationship Id="rId136" Type="http://schemas.openxmlformats.org/officeDocument/2006/relationships/slide" Target="slides/slide132.xml"/><Relationship Id="rId157" Type="http://schemas.openxmlformats.org/officeDocument/2006/relationships/slide" Target="slides/slide153.xml"/><Relationship Id="rId178" Type="http://schemas.openxmlformats.org/officeDocument/2006/relationships/slide" Target="slides/slide174.xml"/><Relationship Id="rId301" Type="http://schemas.openxmlformats.org/officeDocument/2006/relationships/theme" Target="theme/theme1.xml"/><Relationship Id="rId61" Type="http://schemas.openxmlformats.org/officeDocument/2006/relationships/slide" Target="slides/slide57.xml"/><Relationship Id="rId82" Type="http://schemas.openxmlformats.org/officeDocument/2006/relationships/slide" Target="slides/slide78.xml"/><Relationship Id="rId199" Type="http://schemas.openxmlformats.org/officeDocument/2006/relationships/slide" Target="slides/slide195.xml"/><Relationship Id="rId203" Type="http://schemas.openxmlformats.org/officeDocument/2006/relationships/slide" Target="slides/slide199.xml"/><Relationship Id="rId19" Type="http://schemas.openxmlformats.org/officeDocument/2006/relationships/slide" Target="slides/slide15.xml"/><Relationship Id="rId224" Type="http://schemas.openxmlformats.org/officeDocument/2006/relationships/slide" Target="slides/slide220.xml"/><Relationship Id="rId245" Type="http://schemas.openxmlformats.org/officeDocument/2006/relationships/slide" Target="slides/slide241.xml"/><Relationship Id="rId266" Type="http://schemas.openxmlformats.org/officeDocument/2006/relationships/slide" Target="slides/slide262.xml"/><Relationship Id="rId287" Type="http://schemas.openxmlformats.org/officeDocument/2006/relationships/slide" Target="slides/slide283.xml"/><Relationship Id="rId30" Type="http://schemas.openxmlformats.org/officeDocument/2006/relationships/slide" Target="slides/slide26.xml"/><Relationship Id="rId105" Type="http://schemas.openxmlformats.org/officeDocument/2006/relationships/slide" Target="slides/slide101.xml"/><Relationship Id="rId126" Type="http://schemas.openxmlformats.org/officeDocument/2006/relationships/slide" Target="slides/slide122.xml"/><Relationship Id="rId147" Type="http://schemas.openxmlformats.org/officeDocument/2006/relationships/slide" Target="slides/slide143.xml"/><Relationship Id="rId168" Type="http://schemas.openxmlformats.org/officeDocument/2006/relationships/slide" Target="slides/slide16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189" Type="http://schemas.openxmlformats.org/officeDocument/2006/relationships/slide" Target="slides/slide185.xml"/><Relationship Id="rId3" Type="http://schemas.openxmlformats.org/officeDocument/2006/relationships/customXml" Target="../customXml/item3.xml"/><Relationship Id="rId214" Type="http://schemas.openxmlformats.org/officeDocument/2006/relationships/slide" Target="slides/slide210.xml"/><Relationship Id="rId235" Type="http://schemas.openxmlformats.org/officeDocument/2006/relationships/slide" Target="slides/slide231.xml"/><Relationship Id="rId256" Type="http://schemas.openxmlformats.org/officeDocument/2006/relationships/slide" Target="slides/slide252.xml"/><Relationship Id="rId277" Type="http://schemas.openxmlformats.org/officeDocument/2006/relationships/slide" Target="slides/slide273.xml"/><Relationship Id="rId298" Type="http://schemas.openxmlformats.org/officeDocument/2006/relationships/commentAuthors" Target="commentAuthors.xml"/><Relationship Id="rId116" Type="http://schemas.openxmlformats.org/officeDocument/2006/relationships/slide" Target="slides/slide112.xml"/><Relationship Id="rId137" Type="http://schemas.openxmlformats.org/officeDocument/2006/relationships/slide" Target="slides/slide133.xml"/><Relationship Id="rId158" Type="http://schemas.openxmlformats.org/officeDocument/2006/relationships/slide" Target="slides/slide154.xml"/><Relationship Id="rId302" Type="http://schemas.openxmlformats.org/officeDocument/2006/relationships/tableStyles" Target="tableStyles.xml"/><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179" Type="http://schemas.openxmlformats.org/officeDocument/2006/relationships/slide" Target="slides/slide175.xml"/><Relationship Id="rId190" Type="http://schemas.openxmlformats.org/officeDocument/2006/relationships/slide" Target="slides/slide186.xml"/><Relationship Id="rId204" Type="http://schemas.openxmlformats.org/officeDocument/2006/relationships/slide" Target="slides/slide200.xml"/><Relationship Id="rId225" Type="http://schemas.openxmlformats.org/officeDocument/2006/relationships/slide" Target="slides/slide221.xml"/><Relationship Id="rId246" Type="http://schemas.openxmlformats.org/officeDocument/2006/relationships/slide" Target="slides/slide242.xml"/><Relationship Id="rId267" Type="http://schemas.openxmlformats.org/officeDocument/2006/relationships/slide" Target="slides/slide263.xml"/><Relationship Id="rId288" Type="http://schemas.openxmlformats.org/officeDocument/2006/relationships/slide" Target="slides/slide284.xml"/><Relationship Id="rId106" Type="http://schemas.openxmlformats.org/officeDocument/2006/relationships/slide" Target="slides/slide102.xml"/><Relationship Id="rId127" Type="http://schemas.openxmlformats.org/officeDocument/2006/relationships/slide" Target="slides/slide123.xml"/><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94" Type="http://schemas.openxmlformats.org/officeDocument/2006/relationships/slide" Target="slides/slide90.xml"/><Relationship Id="rId148" Type="http://schemas.openxmlformats.org/officeDocument/2006/relationships/slide" Target="slides/slide144.xml"/><Relationship Id="rId169" Type="http://schemas.openxmlformats.org/officeDocument/2006/relationships/slide" Target="slides/slide165.xml"/><Relationship Id="rId4" Type="http://schemas.openxmlformats.org/officeDocument/2006/relationships/slideMaster" Target="slideMasters/slideMaster1.xml"/><Relationship Id="rId180" Type="http://schemas.openxmlformats.org/officeDocument/2006/relationships/slide" Target="slides/slide176.xml"/><Relationship Id="rId215" Type="http://schemas.openxmlformats.org/officeDocument/2006/relationships/slide" Target="slides/slide211.xml"/><Relationship Id="rId236" Type="http://schemas.openxmlformats.org/officeDocument/2006/relationships/slide" Target="slides/slide232.xml"/><Relationship Id="rId257" Type="http://schemas.openxmlformats.org/officeDocument/2006/relationships/slide" Target="slides/slide253.xml"/><Relationship Id="rId278" Type="http://schemas.openxmlformats.org/officeDocument/2006/relationships/slide" Target="slides/slide274.xml"/><Relationship Id="rId303" Type="http://schemas.microsoft.com/office/2016/11/relationships/changesInfo" Target="changesInfos/changesInfo1.xml"/><Relationship Id="rId42" Type="http://schemas.openxmlformats.org/officeDocument/2006/relationships/slide" Target="slides/slide38.xml"/><Relationship Id="rId84" Type="http://schemas.openxmlformats.org/officeDocument/2006/relationships/slide" Target="slides/slide80.xml"/><Relationship Id="rId138" Type="http://schemas.openxmlformats.org/officeDocument/2006/relationships/slide" Target="slides/slide134.xml"/><Relationship Id="rId191" Type="http://schemas.openxmlformats.org/officeDocument/2006/relationships/slide" Target="slides/slide187.xml"/><Relationship Id="rId205" Type="http://schemas.openxmlformats.org/officeDocument/2006/relationships/slide" Target="slides/slide201.xml"/><Relationship Id="rId247" Type="http://schemas.openxmlformats.org/officeDocument/2006/relationships/slide" Target="slides/slide243.xml"/><Relationship Id="rId107" Type="http://schemas.openxmlformats.org/officeDocument/2006/relationships/slide" Target="slides/slide103.xml"/><Relationship Id="rId289" Type="http://schemas.openxmlformats.org/officeDocument/2006/relationships/slide" Target="slides/slide285.xml"/><Relationship Id="rId11" Type="http://schemas.openxmlformats.org/officeDocument/2006/relationships/slide" Target="slides/slide7.xml"/><Relationship Id="rId53" Type="http://schemas.openxmlformats.org/officeDocument/2006/relationships/slide" Target="slides/slide49.xml"/><Relationship Id="rId149" Type="http://schemas.openxmlformats.org/officeDocument/2006/relationships/slide" Target="slides/slide145.xml"/><Relationship Id="rId95" Type="http://schemas.openxmlformats.org/officeDocument/2006/relationships/slide" Target="slides/slide91.xml"/><Relationship Id="rId160" Type="http://schemas.openxmlformats.org/officeDocument/2006/relationships/slide" Target="slides/slide156.xml"/><Relationship Id="rId216" Type="http://schemas.openxmlformats.org/officeDocument/2006/relationships/slide" Target="slides/slide212.xml"/><Relationship Id="rId258" Type="http://schemas.openxmlformats.org/officeDocument/2006/relationships/slide" Target="slides/slide254.xml"/><Relationship Id="rId22" Type="http://schemas.openxmlformats.org/officeDocument/2006/relationships/slide" Target="slides/slide18.xml"/><Relationship Id="rId64" Type="http://schemas.openxmlformats.org/officeDocument/2006/relationships/slide" Target="slides/slide60.xml"/><Relationship Id="rId118" Type="http://schemas.openxmlformats.org/officeDocument/2006/relationships/slide" Target="slides/slide114.xml"/><Relationship Id="rId171" Type="http://schemas.openxmlformats.org/officeDocument/2006/relationships/slide" Target="slides/slide167.xml"/><Relationship Id="rId227" Type="http://schemas.openxmlformats.org/officeDocument/2006/relationships/slide" Target="slides/slide223.xml"/><Relationship Id="rId269" Type="http://schemas.openxmlformats.org/officeDocument/2006/relationships/slide" Target="slides/slide265.xml"/><Relationship Id="rId33" Type="http://schemas.openxmlformats.org/officeDocument/2006/relationships/slide" Target="slides/slide29.xml"/><Relationship Id="rId129" Type="http://schemas.openxmlformats.org/officeDocument/2006/relationships/slide" Target="slides/slide125.xml"/><Relationship Id="rId280" Type="http://schemas.openxmlformats.org/officeDocument/2006/relationships/slide" Target="slides/slide276.xml"/><Relationship Id="rId75" Type="http://schemas.openxmlformats.org/officeDocument/2006/relationships/slide" Target="slides/slide71.xml"/><Relationship Id="rId140" Type="http://schemas.openxmlformats.org/officeDocument/2006/relationships/slide" Target="slides/slide136.xml"/><Relationship Id="rId182" Type="http://schemas.openxmlformats.org/officeDocument/2006/relationships/slide" Target="slides/slide178.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egelow, Katrin /DE" userId="74a135be-7428-408d-b4b7-e9253dfa99e9" providerId="ADAL" clId="{C8066334-7A26-4F87-B18C-0F9CD2AF4340}"/>
    <pc:docChg chg="undo redo custSel addSld delSld modSld sldOrd delMainMaster modMainMaster addSection delSection modSection">
      <pc:chgData name="Pegelow, Katrin /DE" userId="74a135be-7428-408d-b4b7-e9253dfa99e9" providerId="ADAL" clId="{C8066334-7A26-4F87-B18C-0F9CD2AF4340}" dt="2026-01-13T22:59:31.655" v="113072" actId="1035"/>
      <pc:docMkLst>
        <pc:docMk/>
      </pc:docMkLst>
      <pc:sldChg chg="delSp mod">
        <pc:chgData name="Pegelow, Katrin /DE" userId="74a135be-7428-408d-b4b7-e9253dfa99e9" providerId="ADAL" clId="{C8066334-7A26-4F87-B18C-0F9CD2AF4340}" dt="2026-01-03T00:00:21.964" v="78240" actId="478"/>
        <pc:sldMkLst>
          <pc:docMk/>
          <pc:sldMk cId="3200857007" sldId="256"/>
        </pc:sldMkLst>
      </pc:sldChg>
      <pc:sldChg chg="addSp delSp modSp mod">
        <pc:chgData name="Pegelow, Katrin /DE" userId="74a135be-7428-408d-b4b7-e9253dfa99e9" providerId="ADAL" clId="{C8066334-7A26-4F87-B18C-0F9CD2AF4340}" dt="2026-01-06T18:42:47.270" v="106368" actId="207"/>
        <pc:sldMkLst>
          <pc:docMk/>
          <pc:sldMk cId="2905477496" sldId="257"/>
        </pc:sldMkLst>
        <pc:spChg chg="mod ord">
          <ac:chgData name="Pegelow, Katrin /DE" userId="74a135be-7428-408d-b4b7-e9253dfa99e9" providerId="ADAL" clId="{C8066334-7A26-4F87-B18C-0F9CD2AF4340}" dt="2026-01-04T15:12:04.325" v="87071" actId="167"/>
          <ac:spMkLst>
            <pc:docMk/>
            <pc:sldMk cId="2905477496" sldId="257"/>
            <ac:spMk id="10" creationId="{671DEE9B-F6D0-B822-B2F5-DF4BE5123DD9}"/>
          </ac:spMkLst>
        </pc:spChg>
        <pc:spChg chg="mod">
          <ac:chgData name="Pegelow, Katrin /DE" userId="74a135be-7428-408d-b4b7-e9253dfa99e9" providerId="ADAL" clId="{C8066334-7A26-4F87-B18C-0F9CD2AF4340}" dt="2026-01-06T18:42:47.270" v="106368" actId="207"/>
          <ac:spMkLst>
            <pc:docMk/>
            <pc:sldMk cId="2905477496" sldId="257"/>
            <ac:spMk id="17" creationId="{5CE06D8A-A9CD-1ED7-427E-85ADF3AE6C62}"/>
          </ac:spMkLst>
        </pc:spChg>
      </pc:sldChg>
      <pc:sldChg chg="addSp delSp modSp mod modClrScheme chgLayout">
        <pc:chgData name="Pegelow, Katrin /DE" userId="74a135be-7428-408d-b4b7-e9253dfa99e9" providerId="ADAL" clId="{C8066334-7A26-4F87-B18C-0F9CD2AF4340}" dt="2026-01-13T22:09:57.164" v="112370" actId="14100"/>
        <pc:sldMkLst>
          <pc:docMk/>
          <pc:sldMk cId="440100191" sldId="258"/>
        </pc:sldMkLst>
        <pc:spChg chg="mod ord">
          <ac:chgData name="Pegelow, Katrin /DE" userId="74a135be-7428-408d-b4b7-e9253dfa99e9" providerId="ADAL" clId="{C8066334-7A26-4F87-B18C-0F9CD2AF4340}" dt="2026-01-05T17:59:22.254" v="94548" actId="167"/>
          <ac:spMkLst>
            <pc:docMk/>
            <pc:sldMk cId="440100191" sldId="258"/>
            <ac:spMk id="2" creationId="{E018D274-8E47-5D2B-14DF-163E7AA70FDF}"/>
          </ac:spMkLst>
        </pc:spChg>
        <pc:spChg chg="add mod">
          <ac:chgData name="Pegelow, Katrin /DE" userId="74a135be-7428-408d-b4b7-e9253dfa99e9" providerId="ADAL" clId="{C8066334-7A26-4F87-B18C-0F9CD2AF4340}" dt="2026-01-06T21:13:01.956" v="106705"/>
          <ac:spMkLst>
            <pc:docMk/>
            <pc:sldMk cId="440100191" sldId="258"/>
            <ac:spMk id="3" creationId="{01A012A4-B01F-6094-0A65-D52ECABB863D}"/>
          </ac:spMkLst>
        </pc:spChg>
        <pc:spChg chg="mod">
          <ac:chgData name="Pegelow, Katrin /DE" userId="74a135be-7428-408d-b4b7-e9253dfa99e9" providerId="ADAL" clId="{C8066334-7A26-4F87-B18C-0F9CD2AF4340}" dt="2026-01-13T22:09:57.164" v="112370" actId="14100"/>
          <ac:spMkLst>
            <pc:docMk/>
            <pc:sldMk cId="440100191" sldId="258"/>
            <ac:spMk id="9" creationId="{2ECEBB67-5830-955B-A682-B91C2FEF20ED}"/>
          </ac:spMkLst>
        </pc:spChg>
        <pc:spChg chg="mod">
          <ac:chgData name="Pegelow, Katrin /DE" userId="74a135be-7428-408d-b4b7-e9253dfa99e9" providerId="ADAL" clId="{C8066334-7A26-4F87-B18C-0F9CD2AF4340}" dt="2026-01-06T18:55:26.058" v="106501" actId="207"/>
          <ac:spMkLst>
            <pc:docMk/>
            <pc:sldMk cId="440100191" sldId="258"/>
            <ac:spMk id="42" creationId="{0F058AEF-1184-D9BD-FAB8-37C0696309D9}"/>
          </ac:spMkLst>
        </pc:spChg>
        <pc:spChg chg="mod">
          <ac:chgData name="Pegelow, Katrin /DE" userId="74a135be-7428-408d-b4b7-e9253dfa99e9" providerId="ADAL" clId="{C8066334-7A26-4F87-B18C-0F9CD2AF4340}" dt="2026-01-06T18:55:44.061" v="106504" actId="207"/>
          <ac:spMkLst>
            <pc:docMk/>
            <pc:sldMk cId="440100191" sldId="258"/>
            <ac:spMk id="43" creationId="{5DBACC3F-F68E-6A24-E8B3-49F9294B732E}"/>
          </ac:spMkLst>
        </pc:spChg>
        <pc:spChg chg="mod">
          <ac:chgData name="Pegelow, Katrin /DE" userId="74a135be-7428-408d-b4b7-e9253dfa99e9" providerId="ADAL" clId="{C8066334-7A26-4F87-B18C-0F9CD2AF4340}" dt="2026-01-06T18:55:53.243" v="106506" actId="207"/>
          <ac:spMkLst>
            <pc:docMk/>
            <pc:sldMk cId="440100191" sldId="258"/>
            <ac:spMk id="47" creationId="{9F4C5109-7C4C-7107-B9CF-EA0E452B2E6D}"/>
          </ac:spMkLst>
        </pc:spChg>
        <pc:spChg chg="mod">
          <ac:chgData name="Pegelow, Katrin /DE" userId="74a135be-7428-408d-b4b7-e9253dfa99e9" providerId="ADAL" clId="{C8066334-7A26-4F87-B18C-0F9CD2AF4340}" dt="2026-01-06T18:56:06.693" v="106508" actId="207"/>
          <ac:spMkLst>
            <pc:docMk/>
            <pc:sldMk cId="440100191" sldId="258"/>
            <ac:spMk id="51" creationId="{2B1459F8-6C1E-42B8-0144-BA319B497E9A}"/>
          </ac:spMkLst>
        </pc:spChg>
        <pc:spChg chg="mod">
          <ac:chgData name="Pegelow, Katrin /DE" userId="74a135be-7428-408d-b4b7-e9253dfa99e9" providerId="ADAL" clId="{C8066334-7A26-4F87-B18C-0F9CD2AF4340}" dt="2026-01-06T18:55:30.073" v="106502" actId="207"/>
          <ac:spMkLst>
            <pc:docMk/>
            <pc:sldMk cId="440100191" sldId="258"/>
            <ac:spMk id="70" creationId="{F6AA5229-D097-5A1F-773C-765BCED63EC4}"/>
          </ac:spMkLst>
        </pc:spChg>
      </pc:sldChg>
      <pc:sldChg chg="addSp delSp modSp mod modClrScheme chgLayout">
        <pc:chgData name="Pegelow, Katrin /DE" userId="74a135be-7428-408d-b4b7-e9253dfa99e9" providerId="ADAL" clId="{C8066334-7A26-4F87-B18C-0F9CD2AF4340}" dt="2026-01-06T18:44:45.275" v="106388" actId="1035"/>
        <pc:sldMkLst>
          <pc:docMk/>
          <pc:sldMk cId="2662421923" sldId="259"/>
        </pc:sldMkLst>
        <pc:spChg chg="mod">
          <ac:chgData name="Pegelow, Katrin /DE" userId="74a135be-7428-408d-b4b7-e9253dfa99e9" providerId="ADAL" clId="{C8066334-7A26-4F87-B18C-0F9CD2AF4340}" dt="2026-01-06T18:44:45.275" v="106388" actId="1035"/>
          <ac:spMkLst>
            <pc:docMk/>
            <pc:sldMk cId="2662421923" sldId="259"/>
            <ac:spMk id="3" creationId="{BAD82FC8-45A8-CA74-D015-4DCA84DFF77B}"/>
          </ac:spMkLst>
        </pc:spChg>
        <pc:spChg chg="mod ord">
          <ac:chgData name="Pegelow, Katrin /DE" userId="74a135be-7428-408d-b4b7-e9253dfa99e9" providerId="ADAL" clId="{C8066334-7A26-4F87-B18C-0F9CD2AF4340}" dt="2026-01-04T15:34:05.461" v="87608" actId="167"/>
          <ac:spMkLst>
            <pc:docMk/>
            <pc:sldMk cId="2662421923" sldId="259"/>
            <ac:spMk id="7" creationId="{6EE0E55C-B697-8B9B-9B1D-F9CFFC954DBF}"/>
          </ac:spMkLst>
        </pc:spChg>
        <pc:spChg chg="mod">
          <ac:chgData name="Pegelow, Katrin /DE" userId="74a135be-7428-408d-b4b7-e9253dfa99e9" providerId="ADAL" clId="{C8066334-7A26-4F87-B18C-0F9CD2AF4340}" dt="2026-01-05T11:01:46.923" v="91476" actId="207"/>
          <ac:spMkLst>
            <pc:docMk/>
            <pc:sldMk cId="2662421923" sldId="259"/>
            <ac:spMk id="56" creationId="{B647ACA5-FD8B-13C1-4B02-D59BCAEF879B}"/>
          </ac:spMkLst>
        </pc:spChg>
        <pc:spChg chg="mod">
          <ac:chgData name="Pegelow, Katrin /DE" userId="74a135be-7428-408d-b4b7-e9253dfa99e9" providerId="ADAL" clId="{C8066334-7A26-4F87-B18C-0F9CD2AF4340}" dt="2026-01-05T11:01:46.923" v="91476" actId="207"/>
          <ac:spMkLst>
            <pc:docMk/>
            <pc:sldMk cId="2662421923" sldId="259"/>
            <ac:spMk id="57" creationId="{C87D0294-90E4-1757-6EB6-44688F86658A}"/>
          </ac:spMkLst>
        </pc:spChg>
        <pc:spChg chg="mod">
          <ac:chgData name="Pegelow, Katrin /DE" userId="74a135be-7428-408d-b4b7-e9253dfa99e9" providerId="ADAL" clId="{C8066334-7A26-4F87-B18C-0F9CD2AF4340}" dt="2026-01-05T11:01:46.923" v="91476" actId="207"/>
          <ac:spMkLst>
            <pc:docMk/>
            <pc:sldMk cId="2662421923" sldId="259"/>
            <ac:spMk id="58" creationId="{5AB335CB-F0E9-FD60-EDDA-006D8823155B}"/>
          </ac:spMkLst>
        </pc:spChg>
        <pc:spChg chg="mod">
          <ac:chgData name="Pegelow, Katrin /DE" userId="74a135be-7428-408d-b4b7-e9253dfa99e9" providerId="ADAL" clId="{C8066334-7A26-4F87-B18C-0F9CD2AF4340}" dt="2026-01-05T11:01:46.923" v="91476" actId="207"/>
          <ac:spMkLst>
            <pc:docMk/>
            <pc:sldMk cId="2662421923" sldId="259"/>
            <ac:spMk id="59" creationId="{CCEFB6EB-6655-C203-A916-B560D7E40360}"/>
          </ac:spMkLst>
        </pc:spChg>
        <pc:spChg chg="mod">
          <ac:chgData name="Pegelow, Katrin /DE" userId="74a135be-7428-408d-b4b7-e9253dfa99e9" providerId="ADAL" clId="{C8066334-7A26-4F87-B18C-0F9CD2AF4340}" dt="2026-01-05T11:01:46.923" v="91476" actId="207"/>
          <ac:spMkLst>
            <pc:docMk/>
            <pc:sldMk cId="2662421923" sldId="259"/>
            <ac:spMk id="60" creationId="{E2E2872F-55BA-4720-9FE3-2967AD8BC9E2}"/>
          </ac:spMkLst>
        </pc:spChg>
        <pc:spChg chg="mod">
          <ac:chgData name="Pegelow, Katrin /DE" userId="74a135be-7428-408d-b4b7-e9253dfa99e9" providerId="ADAL" clId="{C8066334-7A26-4F87-B18C-0F9CD2AF4340}" dt="2026-01-05T11:01:46.923" v="91476" actId="207"/>
          <ac:spMkLst>
            <pc:docMk/>
            <pc:sldMk cId="2662421923" sldId="259"/>
            <ac:spMk id="61" creationId="{E5642845-9852-D016-06B2-0D07E71DDAB5}"/>
          </ac:spMkLst>
        </pc:spChg>
        <pc:spChg chg="mod">
          <ac:chgData name="Pegelow, Katrin /DE" userId="74a135be-7428-408d-b4b7-e9253dfa99e9" providerId="ADAL" clId="{C8066334-7A26-4F87-B18C-0F9CD2AF4340}" dt="2026-01-05T11:01:46.923" v="91476" actId="207"/>
          <ac:spMkLst>
            <pc:docMk/>
            <pc:sldMk cId="2662421923" sldId="259"/>
            <ac:spMk id="62" creationId="{A9C3E9E5-C0A4-B9F4-27E8-B6F7355CD99E}"/>
          </ac:spMkLst>
        </pc:spChg>
        <pc:spChg chg="mod">
          <ac:chgData name="Pegelow, Katrin /DE" userId="74a135be-7428-408d-b4b7-e9253dfa99e9" providerId="ADAL" clId="{C8066334-7A26-4F87-B18C-0F9CD2AF4340}" dt="2026-01-05T11:01:46.923" v="91476" actId="207"/>
          <ac:spMkLst>
            <pc:docMk/>
            <pc:sldMk cId="2662421923" sldId="259"/>
            <ac:spMk id="63" creationId="{AEB1B0C9-211C-9319-E72C-768FE200129B}"/>
          </ac:spMkLst>
        </pc:spChg>
        <pc:spChg chg="mod">
          <ac:chgData name="Pegelow, Katrin /DE" userId="74a135be-7428-408d-b4b7-e9253dfa99e9" providerId="ADAL" clId="{C8066334-7A26-4F87-B18C-0F9CD2AF4340}" dt="2026-01-05T11:01:46.923" v="91476" actId="207"/>
          <ac:spMkLst>
            <pc:docMk/>
            <pc:sldMk cId="2662421923" sldId="259"/>
            <ac:spMk id="64" creationId="{EECA5CB8-95E2-59A3-4DD5-5CF6CA164DEC}"/>
          </ac:spMkLst>
        </pc:spChg>
        <pc:spChg chg="mod">
          <ac:chgData name="Pegelow, Katrin /DE" userId="74a135be-7428-408d-b4b7-e9253dfa99e9" providerId="ADAL" clId="{C8066334-7A26-4F87-B18C-0F9CD2AF4340}" dt="2026-01-05T11:01:46.923" v="91476" actId="207"/>
          <ac:spMkLst>
            <pc:docMk/>
            <pc:sldMk cId="2662421923" sldId="259"/>
            <ac:spMk id="66" creationId="{23AD6918-EA4A-306E-C3BB-D9CA1BB578C1}"/>
          </ac:spMkLst>
        </pc:spChg>
      </pc:sldChg>
      <pc:sldChg chg="addSp delSp modSp mod modClrScheme chgLayout">
        <pc:chgData name="Pegelow, Katrin /DE" userId="74a135be-7428-408d-b4b7-e9253dfa99e9" providerId="ADAL" clId="{C8066334-7A26-4F87-B18C-0F9CD2AF4340}" dt="2026-01-12T11:30:16.651" v="109821" actId="20578"/>
        <pc:sldMkLst>
          <pc:docMk/>
          <pc:sldMk cId="2841662282" sldId="260"/>
        </pc:sldMkLst>
        <pc:spChg chg="mod">
          <ac:chgData name="Pegelow, Katrin /DE" userId="74a135be-7428-408d-b4b7-e9253dfa99e9" providerId="ADAL" clId="{C8066334-7A26-4F87-B18C-0F9CD2AF4340}" dt="2026-01-12T11:30:16.651" v="109821" actId="20578"/>
          <ac:spMkLst>
            <pc:docMk/>
            <pc:sldMk cId="2841662282" sldId="260"/>
            <ac:spMk id="4" creationId="{11566B78-CC72-F388-83FC-EDB5B0B40C51}"/>
          </ac:spMkLst>
        </pc:spChg>
        <pc:spChg chg="mod ord">
          <ac:chgData name="Pegelow, Katrin /DE" userId="74a135be-7428-408d-b4b7-e9253dfa99e9" providerId="ADAL" clId="{C8066334-7A26-4F87-B18C-0F9CD2AF4340}" dt="2026-01-04T15:35:36.596" v="87638" actId="167"/>
          <ac:spMkLst>
            <pc:docMk/>
            <pc:sldMk cId="2841662282" sldId="260"/>
            <ac:spMk id="7" creationId="{6EE0E55C-B697-8B9B-9B1D-F9CFFC954DBF}"/>
          </ac:spMkLst>
        </pc:spChg>
        <pc:spChg chg="mod">
          <ac:chgData name="Pegelow, Katrin /DE" userId="74a135be-7428-408d-b4b7-e9253dfa99e9" providerId="ADAL" clId="{C8066334-7A26-4F87-B18C-0F9CD2AF4340}" dt="2026-01-09T15:52:20.570" v="107589" actId="6549"/>
          <ac:spMkLst>
            <pc:docMk/>
            <pc:sldMk cId="2841662282" sldId="260"/>
            <ac:spMk id="139" creationId="{BE273A42-6D56-C192-EA50-0E8CE4EBE748}"/>
          </ac:spMkLst>
        </pc:spChg>
        <pc:spChg chg="mod">
          <ac:chgData name="Pegelow, Katrin /DE" userId="74a135be-7428-408d-b4b7-e9253dfa99e9" providerId="ADAL" clId="{C8066334-7A26-4F87-B18C-0F9CD2AF4340}" dt="2026-01-09T15:52:35.644" v="107593" actId="20577"/>
          <ac:spMkLst>
            <pc:docMk/>
            <pc:sldMk cId="2841662282" sldId="260"/>
            <ac:spMk id="140" creationId="{F18ADBC5-EE68-F9C5-1467-F3AB52B931CF}"/>
          </ac:spMkLst>
        </pc:spChg>
        <pc:spChg chg="mod">
          <ac:chgData name="Pegelow, Katrin /DE" userId="74a135be-7428-408d-b4b7-e9253dfa99e9" providerId="ADAL" clId="{C8066334-7A26-4F87-B18C-0F9CD2AF4340}" dt="2026-01-09T15:52:30.266" v="107591" actId="20577"/>
          <ac:spMkLst>
            <pc:docMk/>
            <pc:sldMk cId="2841662282" sldId="260"/>
            <ac:spMk id="141" creationId="{472A8815-36E7-2822-1CF8-617A41AD2435}"/>
          </ac:spMkLst>
        </pc:spChg>
        <pc:spChg chg="mod">
          <ac:chgData name="Pegelow, Katrin /DE" userId="74a135be-7428-408d-b4b7-e9253dfa99e9" providerId="ADAL" clId="{C8066334-7A26-4F87-B18C-0F9CD2AF4340}" dt="2026-01-09T15:52:45.181" v="107595" actId="20577"/>
          <ac:spMkLst>
            <pc:docMk/>
            <pc:sldMk cId="2841662282" sldId="260"/>
            <ac:spMk id="142" creationId="{B05BE7B0-AEAC-9137-F9FB-421B89A32FEC}"/>
          </ac:spMkLst>
        </pc:spChg>
        <pc:spChg chg="mod">
          <ac:chgData name="Pegelow, Katrin /DE" userId="74a135be-7428-408d-b4b7-e9253dfa99e9" providerId="ADAL" clId="{C8066334-7A26-4F87-B18C-0F9CD2AF4340}" dt="2026-01-09T15:56:14.144" v="107814" actId="20577"/>
          <ac:spMkLst>
            <pc:docMk/>
            <pc:sldMk cId="2841662282" sldId="260"/>
            <ac:spMk id="146" creationId="{8970E9B8-787D-2DA9-846F-7978D6DDE4C7}"/>
          </ac:spMkLst>
        </pc:spChg>
        <pc:spChg chg="mod">
          <ac:chgData name="Pegelow, Katrin /DE" userId="74a135be-7428-408d-b4b7-e9253dfa99e9" providerId="ADAL" clId="{C8066334-7A26-4F87-B18C-0F9CD2AF4340}" dt="2026-01-09T15:53:04.585" v="107603" actId="1038"/>
          <ac:spMkLst>
            <pc:docMk/>
            <pc:sldMk cId="2841662282" sldId="260"/>
            <ac:spMk id="148" creationId="{2FBF1582-919C-405C-A6D9-E5228B5F54ED}"/>
          </ac:spMkLst>
        </pc:spChg>
        <pc:spChg chg="mod">
          <ac:chgData name="Pegelow, Katrin /DE" userId="74a135be-7428-408d-b4b7-e9253dfa99e9" providerId="ADAL" clId="{C8066334-7A26-4F87-B18C-0F9CD2AF4340}" dt="2026-01-09T15:52:57.858" v="107599" actId="1038"/>
          <ac:spMkLst>
            <pc:docMk/>
            <pc:sldMk cId="2841662282" sldId="260"/>
            <ac:spMk id="149" creationId="{AAD833E7-1F11-079B-E00B-F80A9C41AC86}"/>
          </ac:spMkLst>
        </pc:spChg>
        <pc:spChg chg="mod">
          <ac:chgData name="Pegelow, Katrin /DE" userId="74a135be-7428-408d-b4b7-e9253dfa99e9" providerId="ADAL" clId="{C8066334-7A26-4F87-B18C-0F9CD2AF4340}" dt="2026-01-09T15:52:57.858" v="107599" actId="1038"/>
          <ac:spMkLst>
            <pc:docMk/>
            <pc:sldMk cId="2841662282" sldId="260"/>
            <ac:spMk id="150" creationId="{535A28AE-B0EE-156D-50EB-1D4BBDCBA8FB}"/>
          </ac:spMkLst>
        </pc:spChg>
        <pc:spChg chg="mod">
          <ac:chgData name="Pegelow, Katrin /DE" userId="74a135be-7428-408d-b4b7-e9253dfa99e9" providerId="ADAL" clId="{C8066334-7A26-4F87-B18C-0F9CD2AF4340}" dt="2026-01-09T15:53:06.984" v="107607" actId="1038"/>
          <ac:spMkLst>
            <pc:docMk/>
            <pc:sldMk cId="2841662282" sldId="260"/>
            <ac:spMk id="151" creationId="{AC5F039A-58D4-DDA5-45B4-3E288494C066}"/>
          </ac:spMkLst>
        </pc:spChg>
      </pc:sldChg>
      <pc:sldChg chg="addSp delSp modSp mod modClrScheme chgLayout">
        <pc:chgData name="Pegelow, Katrin /DE" userId="74a135be-7428-408d-b4b7-e9253dfa99e9" providerId="ADAL" clId="{C8066334-7A26-4F87-B18C-0F9CD2AF4340}" dt="2026-01-13T17:11:57.203" v="112134" actId="6549"/>
        <pc:sldMkLst>
          <pc:docMk/>
          <pc:sldMk cId="2643397280" sldId="261"/>
        </pc:sldMkLst>
        <pc:spChg chg="mod">
          <ac:chgData name="Pegelow, Katrin /DE" userId="74a135be-7428-408d-b4b7-e9253dfa99e9" providerId="ADAL" clId="{C8066334-7A26-4F87-B18C-0F9CD2AF4340}" dt="2026-01-04T15:36:50.979" v="87647" actId="179"/>
          <ac:spMkLst>
            <pc:docMk/>
            <pc:sldMk cId="2643397280" sldId="261"/>
            <ac:spMk id="2" creationId="{C79E02F1-EAE9-E8A8-B867-359587B165B4}"/>
          </ac:spMkLst>
        </pc:spChg>
        <pc:spChg chg="mod">
          <ac:chgData name="Pegelow, Katrin /DE" userId="74a135be-7428-408d-b4b7-e9253dfa99e9" providerId="ADAL" clId="{C8066334-7A26-4F87-B18C-0F9CD2AF4340}" dt="2026-01-13T17:11:57.203" v="112134" actId="6549"/>
          <ac:spMkLst>
            <pc:docMk/>
            <pc:sldMk cId="2643397280" sldId="261"/>
            <ac:spMk id="4" creationId="{11566B78-CC72-F388-83FC-EDB5B0B40C51}"/>
          </ac:spMkLst>
        </pc:spChg>
        <pc:spChg chg="mod ord">
          <ac:chgData name="Pegelow, Katrin /DE" userId="74a135be-7428-408d-b4b7-e9253dfa99e9" providerId="ADAL" clId="{C8066334-7A26-4F87-B18C-0F9CD2AF4340}" dt="2026-01-04T15:37:39.257" v="87674" actId="167"/>
          <ac:spMkLst>
            <pc:docMk/>
            <pc:sldMk cId="2643397280" sldId="261"/>
            <ac:spMk id="7" creationId="{6EE0E55C-B697-8B9B-9B1D-F9CFFC954DBF}"/>
          </ac:spMkLst>
        </pc:spChg>
      </pc:sldChg>
      <pc:sldChg chg="addSp delSp modSp mod modClrScheme chgLayout">
        <pc:chgData name="Pegelow, Katrin /DE" userId="74a135be-7428-408d-b4b7-e9253dfa99e9" providerId="ADAL" clId="{C8066334-7A26-4F87-B18C-0F9CD2AF4340}" dt="2026-01-13T17:12:39.897" v="112141" actId="6549"/>
        <pc:sldMkLst>
          <pc:docMk/>
          <pc:sldMk cId="3275818753" sldId="262"/>
        </pc:sldMkLst>
        <pc:spChg chg="mod">
          <ac:chgData name="Pegelow, Katrin /DE" userId="74a135be-7428-408d-b4b7-e9253dfa99e9" providerId="ADAL" clId="{C8066334-7A26-4F87-B18C-0F9CD2AF4340}" dt="2026-01-13T17:12:39.897" v="112141" actId="6549"/>
          <ac:spMkLst>
            <pc:docMk/>
            <pc:sldMk cId="3275818753" sldId="262"/>
            <ac:spMk id="8" creationId="{3416B4FD-ABFE-0468-BA93-C4B2F0F680F8}"/>
          </ac:spMkLst>
        </pc:spChg>
        <pc:spChg chg="add mod">
          <ac:chgData name="Pegelow, Katrin /DE" userId="74a135be-7428-408d-b4b7-e9253dfa99e9" providerId="ADAL" clId="{C8066334-7A26-4F87-B18C-0F9CD2AF4340}" dt="2026-01-04T15:38:35.833" v="87684" actId="6549"/>
          <ac:spMkLst>
            <pc:docMk/>
            <pc:sldMk cId="3275818753" sldId="262"/>
            <ac:spMk id="9" creationId="{17FE4478-BD86-6616-734D-45395809726E}"/>
          </ac:spMkLst>
        </pc:spChg>
      </pc:sldChg>
      <pc:sldChg chg="addSp delSp modSp mod ord modClrScheme delAnim chgLayout">
        <pc:chgData name="Pegelow, Katrin /DE" userId="74a135be-7428-408d-b4b7-e9253dfa99e9" providerId="ADAL" clId="{C8066334-7A26-4F87-B18C-0F9CD2AF4340}" dt="2026-01-13T22:53:01.614" v="113009" actId="478"/>
        <pc:sldMkLst>
          <pc:docMk/>
          <pc:sldMk cId="641481981" sldId="263"/>
        </pc:sldMkLst>
        <pc:spChg chg="add mod">
          <ac:chgData name="Pegelow, Katrin /DE" userId="74a135be-7428-408d-b4b7-e9253dfa99e9" providerId="ADAL" clId="{C8066334-7A26-4F87-B18C-0F9CD2AF4340}" dt="2026-01-13T22:52:28.478" v="113006" actId="1036"/>
          <ac:spMkLst>
            <pc:docMk/>
            <pc:sldMk cId="641481981" sldId="263"/>
            <ac:spMk id="2" creationId="{C198ADE2-A858-7676-8005-E85DF937C221}"/>
          </ac:spMkLst>
        </pc:spChg>
        <pc:spChg chg="add mod">
          <ac:chgData name="Pegelow, Katrin /DE" userId="74a135be-7428-408d-b4b7-e9253dfa99e9" providerId="ADAL" clId="{C8066334-7A26-4F87-B18C-0F9CD2AF4340}" dt="2026-01-13T22:52:28.478" v="113006" actId="1036"/>
          <ac:spMkLst>
            <pc:docMk/>
            <pc:sldMk cId="641481981" sldId="263"/>
            <ac:spMk id="3" creationId="{5C48BF2E-3EB2-3B5A-06C6-4C963B54857B}"/>
          </ac:spMkLst>
        </pc:spChg>
        <pc:spChg chg="mod">
          <ac:chgData name="Pegelow, Katrin /DE" userId="74a135be-7428-408d-b4b7-e9253dfa99e9" providerId="ADAL" clId="{C8066334-7A26-4F87-B18C-0F9CD2AF4340}" dt="2026-01-06T19:09:06.174" v="106588" actId="207"/>
          <ac:spMkLst>
            <pc:docMk/>
            <pc:sldMk cId="641481981" sldId="263"/>
            <ac:spMk id="4" creationId="{57BBE73A-3E6D-9CF7-50B2-2C48770AC9DB}"/>
          </ac:spMkLst>
        </pc:spChg>
        <pc:spChg chg="mod">
          <ac:chgData name="Pegelow, Katrin /DE" userId="74a135be-7428-408d-b4b7-e9253dfa99e9" providerId="ADAL" clId="{C8066334-7A26-4F87-B18C-0F9CD2AF4340}" dt="2026-01-13T22:48:02.396" v="112911" actId="1037"/>
          <ac:spMkLst>
            <pc:docMk/>
            <pc:sldMk cId="641481981" sldId="263"/>
            <ac:spMk id="9" creationId="{8485EB39-EA39-7F95-1340-9CB7BFCFEC85}"/>
          </ac:spMkLst>
        </pc:spChg>
        <pc:spChg chg="mod">
          <ac:chgData name="Pegelow, Katrin /DE" userId="74a135be-7428-408d-b4b7-e9253dfa99e9" providerId="ADAL" clId="{C8066334-7A26-4F87-B18C-0F9CD2AF4340}" dt="2026-01-13T22:48:02.396" v="112911" actId="1037"/>
          <ac:spMkLst>
            <pc:docMk/>
            <pc:sldMk cId="641481981" sldId="263"/>
            <ac:spMk id="10" creationId="{465B28D3-5C57-86D4-D7DD-0D3F919E3566}"/>
          </ac:spMkLst>
        </pc:spChg>
        <pc:spChg chg="mod">
          <ac:chgData name="Pegelow, Katrin /DE" userId="74a135be-7428-408d-b4b7-e9253dfa99e9" providerId="ADAL" clId="{C8066334-7A26-4F87-B18C-0F9CD2AF4340}" dt="2026-01-13T22:48:02.396" v="112911" actId="1037"/>
          <ac:spMkLst>
            <pc:docMk/>
            <pc:sldMk cId="641481981" sldId="263"/>
            <ac:spMk id="11" creationId="{65783065-B2EF-ED28-3460-E5F587F489ED}"/>
          </ac:spMkLst>
        </pc:spChg>
        <pc:spChg chg="add mod">
          <ac:chgData name="Pegelow, Katrin /DE" userId="74a135be-7428-408d-b4b7-e9253dfa99e9" providerId="ADAL" clId="{C8066334-7A26-4F87-B18C-0F9CD2AF4340}" dt="2026-01-05T19:56:37.386" v="97062" actId="404"/>
          <ac:spMkLst>
            <pc:docMk/>
            <pc:sldMk cId="641481981" sldId="263"/>
            <ac:spMk id="15" creationId="{9C9EAD73-5108-A2F4-A825-5C36C6BD6766}"/>
          </ac:spMkLst>
        </pc:spChg>
        <pc:spChg chg="mod ord">
          <ac:chgData name="Pegelow, Katrin /DE" userId="74a135be-7428-408d-b4b7-e9253dfa99e9" providerId="ADAL" clId="{C8066334-7A26-4F87-B18C-0F9CD2AF4340}" dt="2026-01-05T19:57:39.728" v="97088" actId="167"/>
          <ac:spMkLst>
            <pc:docMk/>
            <pc:sldMk cId="641481981" sldId="263"/>
            <ac:spMk id="19" creationId="{79AD637E-8821-E94E-32EC-A6983F454C58}"/>
          </ac:spMkLst>
        </pc:spChg>
        <pc:spChg chg="mod">
          <ac:chgData name="Pegelow, Katrin /DE" userId="74a135be-7428-408d-b4b7-e9253dfa99e9" providerId="ADAL" clId="{C8066334-7A26-4F87-B18C-0F9CD2AF4340}" dt="2026-01-13T22:49:42.068" v="112958" actId="1036"/>
          <ac:spMkLst>
            <pc:docMk/>
            <pc:sldMk cId="641481981" sldId="263"/>
            <ac:spMk id="55" creationId="{CF5F62E2-3D06-8FBC-57CE-DD559338DEEA}"/>
          </ac:spMkLst>
        </pc:spChg>
        <pc:spChg chg="mod">
          <ac:chgData name="Pegelow, Katrin /DE" userId="74a135be-7428-408d-b4b7-e9253dfa99e9" providerId="ADAL" clId="{C8066334-7A26-4F87-B18C-0F9CD2AF4340}" dt="2026-01-13T22:48:46.127" v="112929" actId="1035"/>
          <ac:spMkLst>
            <pc:docMk/>
            <pc:sldMk cId="641481981" sldId="263"/>
            <ac:spMk id="56" creationId="{6779D488-E224-BA06-687B-8F99EE094A1A}"/>
          </ac:spMkLst>
        </pc:spChg>
        <pc:spChg chg="mod">
          <ac:chgData name="Pegelow, Katrin /DE" userId="74a135be-7428-408d-b4b7-e9253dfa99e9" providerId="ADAL" clId="{C8066334-7A26-4F87-B18C-0F9CD2AF4340}" dt="2026-01-13T22:51:59.302" v="112999" actId="1076"/>
          <ac:spMkLst>
            <pc:docMk/>
            <pc:sldMk cId="641481981" sldId="263"/>
            <ac:spMk id="57" creationId="{F45E4EF2-5344-3DE3-F4B7-3185472E55C4}"/>
          </ac:spMkLst>
        </pc:spChg>
        <pc:spChg chg="mod">
          <ac:chgData name="Pegelow, Katrin /DE" userId="74a135be-7428-408d-b4b7-e9253dfa99e9" providerId="ADAL" clId="{C8066334-7A26-4F87-B18C-0F9CD2AF4340}" dt="2026-01-13T22:48:46.127" v="112929" actId="1035"/>
          <ac:spMkLst>
            <pc:docMk/>
            <pc:sldMk cId="641481981" sldId="263"/>
            <ac:spMk id="58" creationId="{204F317A-9772-8D5D-F8F1-4144730EE089}"/>
          </ac:spMkLst>
        </pc:spChg>
        <pc:spChg chg="mod">
          <ac:chgData name="Pegelow, Katrin /DE" userId="74a135be-7428-408d-b4b7-e9253dfa99e9" providerId="ADAL" clId="{C8066334-7A26-4F87-B18C-0F9CD2AF4340}" dt="2026-01-13T22:52:06.799" v="113001" actId="14100"/>
          <ac:spMkLst>
            <pc:docMk/>
            <pc:sldMk cId="641481981" sldId="263"/>
            <ac:spMk id="59" creationId="{C2650BA0-104D-B8B3-3F1C-D97CB38DE2A6}"/>
          </ac:spMkLst>
        </pc:spChg>
        <pc:spChg chg="del mod">
          <ac:chgData name="Pegelow, Katrin /DE" userId="74a135be-7428-408d-b4b7-e9253dfa99e9" providerId="ADAL" clId="{C8066334-7A26-4F87-B18C-0F9CD2AF4340}" dt="2026-01-13T22:52:59.660" v="113008" actId="478"/>
          <ac:spMkLst>
            <pc:docMk/>
            <pc:sldMk cId="641481981" sldId="263"/>
            <ac:spMk id="67" creationId="{B9E3D0A4-F099-33DA-2128-53915106309D}"/>
          </ac:spMkLst>
        </pc:spChg>
        <pc:spChg chg="del mod">
          <ac:chgData name="Pegelow, Katrin /DE" userId="74a135be-7428-408d-b4b7-e9253dfa99e9" providerId="ADAL" clId="{C8066334-7A26-4F87-B18C-0F9CD2AF4340}" dt="2026-01-13T22:53:01.614" v="113009" actId="478"/>
          <ac:spMkLst>
            <pc:docMk/>
            <pc:sldMk cId="641481981" sldId="263"/>
            <ac:spMk id="68" creationId="{96667BA2-112C-B35E-689C-568887BA9481}"/>
          </ac:spMkLst>
        </pc:spChg>
        <pc:cxnChg chg="add mod">
          <ac:chgData name="Pegelow, Katrin /DE" userId="74a135be-7428-408d-b4b7-e9253dfa99e9" providerId="ADAL" clId="{C8066334-7A26-4F87-B18C-0F9CD2AF4340}" dt="2026-01-13T22:52:36.813" v="113007" actId="14100"/>
          <ac:cxnSpMkLst>
            <pc:docMk/>
            <pc:sldMk cId="641481981" sldId="263"/>
            <ac:cxnSpMk id="12" creationId="{96F52DC6-53B4-6897-D647-62E9CCC1C7F2}"/>
          </ac:cxnSpMkLst>
        </pc:cxnChg>
        <pc:cxnChg chg="mod">
          <ac:chgData name="Pegelow, Katrin /DE" userId="74a135be-7428-408d-b4b7-e9253dfa99e9" providerId="ADAL" clId="{C8066334-7A26-4F87-B18C-0F9CD2AF4340}" dt="2026-01-13T22:48:02.396" v="112911" actId="1037"/>
          <ac:cxnSpMkLst>
            <pc:docMk/>
            <pc:sldMk cId="641481981" sldId="263"/>
            <ac:cxnSpMk id="16" creationId="{E1E831C8-038B-DC10-3040-5F4DD281DA25}"/>
          </ac:cxnSpMkLst>
        </pc:cxnChg>
        <pc:cxnChg chg="mod">
          <ac:chgData name="Pegelow, Katrin /DE" userId="74a135be-7428-408d-b4b7-e9253dfa99e9" providerId="ADAL" clId="{C8066334-7A26-4F87-B18C-0F9CD2AF4340}" dt="2026-01-13T22:48:02.396" v="112911" actId="1037"/>
          <ac:cxnSpMkLst>
            <pc:docMk/>
            <pc:sldMk cId="641481981" sldId="263"/>
            <ac:cxnSpMk id="18" creationId="{3C116CF9-6D79-EF4B-6E7A-47C1D5C36DEB}"/>
          </ac:cxnSpMkLst>
        </pc:cxnChg>
        <pc:cxnChg chg="mod">
          <ac:chgData name="Pegelow, Katrin /DE" userId="74a135be-7428-408d-b4b7-e9253dfa99e9" providerId="ADAL" clId="{C8066334-7A26-4F87-B18C-0F9CD2AF4340}" dt="2026-01-13T22:48:02.396" v="112911" actId="1037"/>
          <ac:cxnSpMkLst>
            <pc:docMk/>
            <pc:sldMk cId="641481981" sldId="263"/>
            <ac:cxnSpMk id="20" creationId="{E6928FDC-990E-C1F4-0E5B-BD30BD699A50}"/>
          </ac:cxnSpMkLst>
        </pc:cxnChg>
        <pc:cxnChg chg="mod">
          <ac:chgData name="Pegelow, Katrin /DE" userId="74a135be-7428-408d-b4b7-e9253dfa99e9" providerId="ADAL" clId="{C8066334-7A26-4F87-B18C-0F9CD2AF4340}" dt="2026-01-13T22:48:02.396" v="112911" actId="1037"/>
          <ac:cxnSpMkLst>
            <pc:docMk/>
            <pc:sldMk cId="641481981" sldId="263"/>
            <ac:cxnSpMk id="23" creationId="{4DFDA8F6-BE77-05D3-E7A4-9F5E844AB4A6}"/>
          </ac:cxnSpMkLst>
        </pc:cxnChg>
        <pc:cxnChg chg="mod">
          <ac:chgData name="Pegelow, Katrin /DE" userId="74a135be-7428-408d-b4b7-e9253dfa99e9" providerId="ADAL" clId="{C8066334-7A26-4F87-B18C-0F9CD2AF4340}" dt="2026-01-13T22:48:46.127" v="112929" actId="1035"/>
          <ac:cxnSpMkLst>
            <pc:docMk/>
            <pc:sldMk cId="641481981" sldId="263"/>
            <ac:cxnSpMk id="60" creationId="{C195A01F-C70A-93C8-551C-BCCA49793FBC}"/>
          </ac:cxnSpMkLst>
        </pc:cxnChg>
        <pc:cxnChg chg="mod">
          <ac:chgData name="Pegelow, Katrin /DE" userId="74a135be-7428-408d-b4b7-e9253dfa99e9" providerId="ADAL" clId="{C8066334-7A26-4F87-B18C-0F9CD2AF4340}" dt="2026-01-13T22:52:06.799" v="113001" actId="14100"/>
          <ac:cxnSpMkLst>
            <pc:docMk/>
            <pc:sldMk cId="641481981" sldId="263"/>
            <ac:cxnSpMk id="64" creationId="{97B64590-C4A4-65A7-7C21-0AEADF68590B}"/>
          </ac:cxnSpMkLst>
        </pc:cxnChg>
      </pc:sldChg>
      <pc:sldChg chg="addSp delSp modSp mod modClrScheme chgLayout">
        <pc:chgData name="Pegelow, Katrin /DE" userId="74a135be-7428-408d-b4b7-e9253dfa99e9" providerId="ADAL" clId="{C8066334-7A26-4F87-B18C-0F9CD2AF4340}" dt="2026-01-13T17:13:11.276" v="112142" actId="14100"/>
        <pc:sldMkLst>
          <pc:docMk/>
          <pc:sldMk cId="1293002964" sldId="264"/>
        </pc:sldMkLst>
        <pc:spChg chg="mod ord">
          <ac:chgData name="Pegelow, Katrin /DE" userId="74a135be-7428-408d-b4b7-e9253dfa99e9" providerId="ADAL" clId="{C8066334-7A26-4F87-B18C-0F9CD2AF4340}" dt="2026-01-04T15:39:57.428" v="87715" actId="167"/>
          <ac:spMkLst>
            <pc:docMk/>
            <pc:sldMk cId="1293002964" sldId="264"/>
            <ac:spMk id="7" creationId="{6EE0E55C-B697-8B9B-9B1D-F9CFFC954DBF}"/>
          </ac:spMkLst>
        </pc:spChg>
        <pc:spChg chg="mod">
          <ac:chgData name="Pegelow, Katrin /DE" userId="74a135be-7428-408d-b4b7-e9253dfa99e9" providerId="ADAL" clId="{C8066334-7A26-4F87-B18C-0F9CD2AF4340}" dt="2026-01-05T11:02:01.752" v="91477" actId="207"/>
          <ac:spMkLst>
            <pc:docMk/>
            <pc:sldMk cId="1293002964" sldId="264"/>
            <ac:spMk id="41" creationId="{7463E9D4-3925-1D71-F135-8C25884BCAA5}"/>
          </ac:spMkLst>
        </pc:spChg>
        <pc:spChg chg="mod">
          <ac:chgData name="Pegelow, Katrin /DE" userId="74a135be-7428-408d-b4b7-e9253dfa99e9" providerId="ADAL" clId="{C8066334-7A26-4F87-B18C-0F9CD2AF4340}" dt="2026-01-05T11:02:01.752" v="91477" actId="207"/>
          <ac:spMkLst>
            <pc:docMk/>
            <pc:sldMk cId="1293002964" sldId="264"/>
            <ac:spMk id="43" creationId="{6BBB171D-AD38-5416-D63A-E68B76346532}"/>
          </ac:spMkLst>
        </pc:spChg>
        <pc:spChg chg="mod">
          <ac:chgData name="Pegelow, Katrin /DE" userId="74a135be-7428-408d-b4b7-e9253dfa99e9" providerId="ADAL" clId="{C8066334-7A26-4F87-B18C-0F9CD2AF4340}" dt="2026-01-05T11:02:01.752" v="91477" actId="207"/>
          <ac:spMkLst>
            <pc:docMk/>
            <pc:sldMk cId="1293002964" sldId="264"/>
            <ac:spMk id="45" creationId="{22C91893-6F43-EFA5-FD74-A0BB22250A41}"/>
          </ac:spMkLst>
        </pc:spChg>
        <pc:spChg chg="mod">
          <ac:chgData name="Pegelow, Katrin /DE" userId="74a135be-7428-408d-b4b7-e9253dfa99e9" providerId="ADAL" clId="{C8066334-7A26-4F87-B18C-0F9CD2AF4340}" dt="2026-01-05T11:02:01.752" v="91477" actId="207"/>
          <ac:spMkLst>
            <pc:docMk/>
            <pc:sldMk cId="1293002964" sldId="264"/>
            <ac:spMk id="48" creationId="{F726BCB8-9120-74E4-9A33-7EE8B8292670}"/>
          </ac:spMkLst>
        </pc:spChg>
        <pc:spChg chg="mod">
          <ac:chgData name="Pegelow, Katrin /DE" userId="74a135be-7428-408d-b4b7-e9253dfa99e9" providerId="ADAL" clId="{C8066334-7A26-4F87-B18C-0F9CD2AF4340}" dt="2026-01-13T17:13:11.276" v="112142" actId="14100"/>
          <ac:spMkLst>
            <pc:docMk/>
            <pc:sldMk cId="1293002964" sldId="264"/>
            <ac:spMk id="143" creationId="{011FB441-F567-5A16-A125-05C7769EE0B7}"/>
          </ac:spMkLst>
        </pc:spChg>
      </pc:sldChg>
      <pc:sldChg chg="addSp delSp modSp mod modClrScheme chgLayout">
        <pc:chgData name="Pegelow, Katrin /DE" userId="74a135be-7428-408d-b4b7-e9253dfa99e9" providerId="ADAL" clId="{C8066334-7A26-4F87-B18C-0F9CD2AF4340}" dt="2026-01-06T18:45:20.863" v="106399" actId="207"/>
        <pc:sldMkLst>
          <pc:docMk/>
          <pc:sldMk cId="2743723113" sldId="265"/>
        </pc:sldMkLst>
        <pc:spChg chg="mod ord">
          <ac:chgData name="Pegelow, Katrin /DE" userId="74a135be-7428-408d-b4b7-e9253dfa99e9" providerId="ADAL" clId="{C8066334-7A26-4F87-B18C-0F9CD2AF4340}" dt="2026-01-04T15:40:45.174" v="87739" actId="167"/>
          <ac:spMkLst>
            <pc:docMk/>
            <pc:sldMk cId="2743723113" sldId="265"/>
            <ac:spMk id="7" creationId="{6EE0E55C-B697-8B9B-9B1D-F9CFFC954DBF}"/>
          </ac:spMkLst>
        </pc:spChg>
        <pc:spChg chg="mod">
          <ac:chgData name="Pegelow, Katrin /DE" userId="74a135be-7428-408d-b4b7-e9253dfa99e9" providerId="ADAL" clId="{C8066334-7A26-4F87-B18C-0F9CD2AF4340}" dt="2026-01-06T18:45:20.863" v="106399" actId="207"/>
          <ac:spMkLst>
            <pc:docMk/>
            <pc:sldMk cId="2743723113" sldId="265"/>
            <ac:spMk id="143" creationId="{011FB441-F567-5A16-A125-05C7769EE0B7}"/>
          </ac:spMkLst>
        </pc:spChg>
      </pc:sldChg>
      <pc:sldChg chg="addSp delSp modSp mod modClrScheme chgLayout">
        <pc:chgData name="Pegelow, Katrin /DE" userId="74a135be-7428-408d-b4b7-e9253dfa99e9" providerId="ADAL" clId="{C8066334-7A26-4F87-B18C-0F9CD2AF4340}" dt="2026-01-13T17:25:08.233" v="112228" actId="14100"/>
        <pc:sldMkLst>
          <pc:docMk/>
          <pc:sldMk cId="973177002" sldId="266"/>
        </pc:sldMkLst>
        <pc:spChg chg="mod ord">
          <ac:chgData name="Pegelow, Katrin /DE" userId="74a135be-7428-408d-b4b7-e9253dfa99e9" providerId="ADAL" clId="{C8066334-7A26-4F87-B18C-0F9CD2AF4340}" dt="2026-01-04T17:23:03.238" v="89361" actId="14100"/>
          <ac:spMkLst>
            <pc:docMk/>
            <pc:sldMk cId="973177002" sldId="266"/>
            <ac:spMk id="4" creationId="{078899A1-12E7-B8A2-CFF6-32C07F61D2D2}"/>
          </ac:spMkLst>
        </pc:spChg>
        <pc:spChg chg="mod">
          <ac:chgData name="Pegelow, Katrin /DE" userId="74a135be-7428-408d-b4b7-e9253dfa99e9" providerId="ADAL" clId="{C8066334-7A26-4F87-B18C-0F9CD2AF4340}" dt="2026-01-13T17:25:08.233" v="112228" actId="14100"/>
          <ac:spMkLst>
            <pc:docMk/>
            <pc:sldMk cId="973177002" sldId="266"/>
            <ac:spMk id="7" creationId="{78D4EB4A-8D0C-8B5F-9D97-E59CA00FC621}"/>
          </ac:spMkLst>
        </pc:spChg>
        <pc:spChg chg="mod">
          <ac:chgData name="Pegelow, Katrin /DE" userId="74a135be-7428-408d-b4b7-e9253dfa99e9" providerId="ADAL" clId="{C8066334-7A26-4F87-B18C-0F9CD2AF4340}" dt="2026-01-06T18:49:52.477" v="106448" actId="207"/>
          <ac:spMkLst>
            <pc:docMk/>
            <pc:sldMk cId="973177002" sldId="266"/>
            <ac:spMk id="8" creationId="{DCE22108-1B5F-7450-B004-D4FADC9DD852}"/>
          </ac:spMkLst>
        </pc:spChg>
        <pc:spChg chg="mod ord">
          <ac:chgData name="Pegelow, Katrin /DE" userId="74a135be-7428-408d-b4b7-e9253dfa99e9" providerId="ADAL" clId="{C8066334-7A26-4F87-B18C-0F9CD2AF4340}" dt="2026-01-04T17:22:47.392" v="89358" actId="167"/>
          <ac:spMkLst>
            <pc:docMk/>
            <pc:sldMk cId="973177002" sldId="266"/>
            <ac:spMk id="9" creationId="{9EB80E1D-0709-6064-C396-AADFA8217773}"/>
          </ac:spMkLst>
        </pc:spChg>
      </pc:sldChg>
      <pc:sldChg chg="addSp delSp modSp mod modClrScheme chgLayout">
        <pc:chgData name="Pegelow, Katrin /DE" userId="74a135be-7428-408d-b4b7-e9253dfa99e9" providerId="ADAL" clId="{C8066334-7A26-4F87-B18C-0F9CD2AF4340}" dt="2026-01-09T18:09:40.959" v="108357" actId="20577"/>
        <pc:sldMkLst>
          <pc:docMk/>
          <pc:sldMk cId="2423550072" sldId="267"/>
        </pc:sldMkLst>
        <pc:spChg chg="mod">
          <ac:chgData name="Pegelow, Katrin /DE" userId="74a135be-7428-408d-b4b7-e9253dfa99e9" providerId="ADAL" clId="{C8066334-7A26-4F87-B18C-0F9CD2AF4340}" dt="2026-01-06T18:53:31.446" v="106486" actId="207"/>
          <ac:spMkLst>
            <pc:docMk/>
            <pc:sldMk cId="2423550072" sldId="267"/>
            <ac:spMk id="7" creationId="{78D4EB4A-8D0C-8B5F-9D97-E59CA00FC621}"/>
          </ac:spMkLst>
        </pc:spChg>
        <pc:spChg chg="mod">
          <ac:chgData name="Pegelow, Katrin /DE" userId="74a135be-7428-408d-b4b7-e9253dfa99e9" providerId="ADAL" clId="{C8066334-7A26-4F87-B18C-0F9CD2AF4340}" dt="2026-01-09T18:09:40.959" v="108357" actId="20577"/>
          <ac:spMkLst>
            <pc:docMk/>
            <pc:sldMk cId="2423550072" sldId="267"/>
            <ac:spMk id="8" creationId="{DCE22108-1B5F-7450-B004-D4FADC9DD852}"/>
          </ac:spMkLst>
        </pc:spChg>
        <pc:spChg chg="mod ord">
          <ac:chgData name="Pegelow, Katrin /DE" userId="74a135be-7428-408d-b4b7-e9253dfa99e9" providerId="ADAL" clId="{C8066334-7A26-4F87-B18C-0F9CD2AF4340}" dt="2026-01-05T17:48:01.295" v="94311" actId="167"/>
          <ac:spMkLst>
            <pc:docMk/>
            <pc:sldMk cId="2423550072" sldId="267"/>
            <ac:spMk id="9" creationId="{9EB80E1D-0709-6064-C396-AADFA8217773}"/>
          </ac:spMkLst>
        </pc:spChg>
      </pc:sldChg>
      <pc:sldChg chg="addSp delSp modSp mod modClrScheme chgLayout">
        <pc:chgData name="Pegelow, Katrin /DE" userId="74a135be-7428-408d-b4b7-e9253dfa99e9" providerId="ADAL" clId="{C8066334-7A26-4F87-B18C-0F9CD2AF4340}" dt="2026-01-12T12:02:34.884" v="110474" actId="14100"/>
        <pc:sldMkLst>
          <pc:docMk/>
          <pc:sldMk cId="3772846741" sldId="268"/>
        </pc:sldMkLst>
        <pc:spChg chg="mod">
          <ac:chgData name="Pegelow, Katrin /DE" userId="74a135be-7428-408d-b4b7-e9253dfa99e9" providerId="ADAL" clId="{C8066334-7A26-4F87-B18C-0F9CD2AF4340}" dt="2026-01-06T18:51:51.249" v="106469" actId="207"/>
          <ac:spMkLst>
            <pc:docMk/>
            <pc:sldMk cId="3772846741" sldId="268"/>
            <ac:spMk id="7" creationId="{78D4EB4A-8D0C-8B5F-9D97-E59CA00FC621}"/>
          </ac:spMkLst>
        </pc:spChg>
        <pc:spChg chg="mod">
          <ac:chgData name="Pegelow, Katrin /DE" userId="74a135be-7428-408d-b4b7-e9253dfa99e9" providerId="ADAL" clId="{C8066334-7A26-4F87-B18C-0F9CD2AF4340}" dt="2026-01-12T12:02:34.884" v="110474" actId="14100"/>
          <ac:spMkLst>
            <pc:docMk/>
            <pc:sldMk cId="3772846741" sldId="268"/>
            <ac:spMk id="8" creationId="{DCE22108-1B5F-7450-B004-D4FADC9DD852}"/>
          </ac:spMkLst>
        </pc:spChg>
        <pc:spChg chg="mod ord">
          <ac:chgData name="Pegelow, Katrin /DE" userId="74a135be-7428-408d-b4b7-e9253dfa99e9" providerId="ADAL" clId="{C8066334-7A26-4F87-B18C-0F9CD2AF4340}" dt="2026-01-05T13:51:59.765" v="93545" actId="167"/>
          <ac:spMkLst>
            <pc:docMk/>
            <pc:sldMk cId="3772846741" sldId="268"/>
            <ac:spMk id="9" creationId="{9EB80E1D-0709-6064-C396-AADFA8217773}"/>
          </ac:spMkLst>
        </pc:spChg>
        <pc:spChg chg="mod">
          <ac:chgData name="Pegelow, Katrin /DE" userId="74a135be-7428-408d-b4b7-e9253dfa99e9" providerId="ADAL" clId="{C8066334-7A26-4F87-B18C-0F9CD2AF4340}" dt="2026-01-09T17:58:28.052" v="108030" actId="20577"/>
          <ac:spMkLst>
            <pc:docMk/>
            <pc:sldMk cId="3772846741" sldId="268"/>
            <ac:spMk id="12" creationId="{0576B132-E23A-0645-9C45-DFE6AC70C57A}"/>
          </ac:spMkLst>
        </pc:spChg>
        <pc:spChg chg="mod">
          <ac:chgData name="Pegelow, Katrin /DE" userId="74a135be-7428-408d-b4b7-e9253dfa99e9" providerId="ADAL" clId="{C8066334-7A26-4F87-B18C-0F9CD2AF4340}" dt="2026-01-09T17:57:05.610" v="108016" actId="6549"/>
          <ac:spMkLst>
            <pc:docMk/>
            <pc:sldMk cId="3772846741" sldId="268"/>
            <ac:spMk id="18" creationId="{CC619735-6C4D-7D77-DF2E-4E7EE31F1FE9}"/>
          </ac:spMkLst>
        </pc:spChg>
        <pc:spChg chg="mod">
          <ac:chgData name="Pegelow, Katrin /DE" userId="74a135be-7428-408d-b4b7-e9253dfa99e9" providerId="ADAL" clId="{C8066334-7A26-4F87-B18C-0F9CD2AF4340}" dt="2026-01-09T18:01:35.048" v="108100"/>
          <ac:spMkLst>
            <pc:docMk/>
            <pc:sldMk cId="3772846741" sldId="268"/>
            <ac:spMk id="24" creationId="{4CB2664F-A021-F5D0-C91C-19D5334506E0}"/>
          </ac:spMkLst>
        </pc:spChg>
        <pc:picChg chg="mod">
          <ac:chgData name="Pegelow, Katrin /DE" userId="74a135be-7428-408d-b4b7-e9253dfa99e9" providerId="ADAL" clId="{C8066334-7A26-4F87-B18C-0F9CD2AF4340}" dt="2026-01-09T18:00:26.531" v="108075" actId="1037"/>
          <ac:picMkLst>
            <pc:docMk/>
            <pc:sldMk cId="3772846741" sldId="268"/>
            <ac:picMk id="71" creationId="{EFD02D2E-EF15-EAB7-2F49-A3E1CD31FA4A}"/>
          </ac:picMkLst>
        </pc:picChg>
        <pc:picChg chg="mod">
          <ac:chgData name="Pegelow, Katrin /DE" userId="74a135be-7428-408d-b4b7-e9253dfa99e9" providerId="ADAL" clId="{C8066334-7A26-4F87-B18C-0F9CD2AF4340}" dt="2026-01-09T18:00:26.531" v="108075" actId="1037"/>
          <ac:picMkLst>
            <pc:docMk/>
            <pc:sldMk cId="3772846741" sldId="268"/>
            <ac:picMk id="72" creationId="{674C2F78-5D5D-12BC-0788-0539B3A88FEF}"/>
          </ac:picMkLst>
        </pc:picChg>
        <pc:picChg chg="mod">
          <ac:chgData name="Pegelow, Katrin /DE" userId="74a135be-7428-408d-b4b7-e9253dfa99e9" providerId="ADAL" clId="{C8066334-7A26-4F87-B18C-0F9CD2AF4340}" dt="2026-01-09T18:00:26.531" v="108075" actId="1037"/>
          <ac:picMkLst>
            <pc:docMk/>
            <pc:sldMk cId="3772846741" sldId="268"/>
            <ac:picMk id="73" creationId="{2ECA6A9B-92C0-769A-8638-853E54EA82C5}"/>
          </ac:picMkLst>
        </pc:picChg>
        <pc:picChg chg="mod">
          <ac:chgData name="Pegelow, Katrin /DE" userId="74a135be-7428-408d-b4b7-e9253dfa99e9" providerId="ADAL" clId="{C8066334-7A26-4F87-B18C-0F9CD2AF4340}" dt="2026-01-09T18:00:26.531" v="108075" actId="1037"/>
          <ac:picMkLst>
            <pc:docMk/>
            <pc:sldMk cId="3772846741" sldId="268"/>
            <ac:picMk id="74" creationId="{24D75A3C-47FB-84C7-C7C4-2288AF27839F}"/>
          </ac:picMkLst>
        </pc:picChg>
      </pc:sldChg>
      <pc:sldChg chg="addSp delSp modSp mod modClrScheme chgLayout">
        <pc:chgData name="Pegelow, Katrin /DE" userId="74a135be-7428-408d-b4b7-e9253dfa99e9" providerId="ADAL" clId="{C8066334-7A26-4F87-B18C-0F9CD2AF4340}" dt="2026-01-13T17:29:38.102" v="112288" actId="14100"/>
        <pc:sldMkLst>
          <pc:docMk/>
          <pc:sldMk cId="537348702" sldId="269"/>
        </pc:sldMkLst>
        <pc:spChg chg="mod">
          <ac:chgData name="Pegelow, Katrin /DE" userId="74a135be-7428-408d-b4b7-e9253dfa99e9" providerId="ADAL" clId="{C8066334-7A26-4F87-B18C-0F9CD2AF4340}" dt="2026-01-06T18:51:59.867" v="106471" actId="207"/>
          <ac:spMkLst>
            <pc:docMk/>
            <pc:sldMk cId="537348702" sldId="269"/>
            <ac:spMk id="7" creationId="{78D4EB4A-8D0C-8B5F-9D97-E59CA00FC621}"/>
          </ac:spMkLst>
        </pc:spChg>
        <pc:spChg chg="mod">
          <ac:chgData name="Pegelow, Katrin /DE" userId="74a135be-7428-408d-b4b7-e9253dfa99e9" providerId="ADAL" clId="{C8066334-7A26-4F87-B18C-0F9CD2AF4340}" dt="2026-01-13T17:29:38.102" v="112288" actId="14100"/>
          <ac:spMkLst>
            <pc:docMk/>
            <pc:sldMk cId="537348702" sldId="269"/>
            <ac:spMk id="8" creationId="{DCE22108-1B5F-7450-B004-D4FADC9DD852}"/>
          </ac:spMkLst>
        </pc:spChg>
        <pc:spChg chg="mod ord">
          <ac:chgData name="Pegelow, Katrin /DE" userId="74a135be-7428-408d-b4b7-e9253dfa99e9" providerId="ADAL" clId="{C8066334-7A26-4F87-B18C-0F9CD2AF4340}" dt="2026-01-05T13:58:44.010" v="93703" actId="167"/>
          <ac:spMkLst>
            <pc:docMk/>
            <pc:sldMk cId="537348702" sldId="269"/>
            <ac:spMk id="9" creationId="{9EB80E1D-0709-6064-C396-AADFA8217773}"/>
          </ac:spMkLst>
        </pc:spChg>
      </pc:sldChg>
      <pc:sldChg chg="addSp delSp modSp mod modClrScheme chgLayout">
        <pc:chgData name="Pegelow, Katrin /DE" userId="74a135be-7428-408d-b4b7-e9253dfa99e9" providerId="ADAL" clId="{C8066334-7A26-4F87-B18C-0F9CD2AF4340}" dt="2026-01-13T22:07:57.665" v="112339" actId="14100"/>
        <pc:sldMkLst>
          <pc:docMk/>
          <pc:sldMk cId="474341458" sldId="270"/>
        </pc:sldMkLst>
        <pc:spChg chg="mod">
          <ac:chgData name="Pegelow, Katrin /DE" userId="74a135be-7428-408d-b4b7-e9253dfa99e9" providerId="ADAL" clId="{C8066334-7A26-4F87-B18C-0F9CD2AF4340}" dt="2026-01-13T22:07:57.665" v="112339" actId="14100"/>
          <ac:spMkLst>
            <pc:docMk/>
            <pc:sldMk cId="474341458" sldId="270"/>
            <ac:spMk id="7" creationId="{78D4EB4A-8D0C-8B5F-9D97-E59CA00FC621}"/>
          </ac:spMkLst>
        </pc:spChg>
        <pc:spChg chg="mod">
          <ac:chgData name="Pegelow, Katrin /DE" userId="74a135be-7428-408d-b4b7-e9253dfa99e9" providerId="ADAL" clId="{C8066334-7A26-4F87-B18C-0F9CD2AF4340}" dt="2026-01-05T17:40:33.854" v="94175" actId="1035"/>
          <ac:spMkLst>
            <pc:docMk/>
            <pc:sldMk cId="474341458" sldId="270"/>
            <ac:spMk id="8" creationId="{DCE22108-1B5F-7450-B004-D4FADC9DD852}"/>
          </ac:spMkLst>
        </pc:spChg>
        <pc:spChg chg="mod ord">
          <ac:chgData name="Pegelow, Katrin /DE" userId="74a135be-7428-408d-b4b7-e9253dfa99e9" providerId="ADAL" clId="{C8066334-7A26-4F87-B18C-0F9CD2AF4340}" dt="2026-01-05T17:40:08.894" v="94171" actId="167"/>
          <ac:spMkLst>
            <pc:docMk/>
            <pc:sldMk cId="474341458" sldId="270"/>
            <ac:spMk id="9" creationId="{9EB80E1D-0709-6064-C396-AADFA8217773}"/>
          </ac:spMkLst>
        </pc:spChg>
        <pc:spChg chg="add mod">
          <ac:chgData name="Pegelow, Katrin /DE" userId="74a135be-7428-408d-b4b7-e9253dfa99e9" providerId="ADAL" clId="{C8066334-7A26-4F87-B18C-0F9CD2AF4340}" dt="2026-01-05T17:42:19.766" v="94227" actId="1035"/>
          <ac:spMkLst>
            <pc:docMk/>
            <pc:sldMk cId="474341458" sldId="270"/>
            <ac:spMk id="10" creationId="{61636371-3434-1EAF-599B-68FC12A0484B}"/>
          </ac:spMkLst>
        </pc:spChg>
      </pc:sldChg>
      <pc:sldChg chg="addSp delSp modSp mod modClrScheme chgLayout">
        <pc:chgData name="Pegelow, Katrin /DE" userId="74a135be-7428-408d-b4b7-e9253dfa99e9" providerId="ADAL" clId="{C8066334-7A26-4F87-B18C-0F9CD2AF4340}" dt="2026-01-13T16:57:38.899" v="111953" actId="14100"/>
        <pc:sldMkLst>
          <pc:docMk/>
          <pc:sldMk cId="2673629931" sldId="271"/>
        </pc:sldMkLst>
        <pc:spChg chg="mod">
          <ac:chgData name="Pegelow, Katrin /DE" userId="74a135be-7428-408d-b4b7-e9253dfa99e9" providerId="ADAL" clId="{C8066334-7A26-4F87-B18C-0F9CD2AF4340}" dt="2026-01-13T16:57:38.899" v="111953" actId="14100"/>
          <ac:spMkLst>
            <pc:docMk/>
            <pc:sldMk cId="2673629931" sldId="271"/>
            <ac:spMk id="4" creationId="{2D4C4E5D-B124-B590-622E-2684FB82536A}"/>
          </ac:spMkLst>
        </pc:spChg>
        <pc:spChg chg="mod ord">
          <ac:chgData name="Pegelow, Katrin /DE" userId="74a135be-7428-408d-b4b7-e9253dfa99e9" providerId="ADAL" clId="{C8066334-7A26-4F87-B18C-0F9CD2AF4340}" dt="2026-01-04T15:06:12.105" v="86991" actId="167"/>
          <ac:spMkLst>
            <pc:docMk/>
            <pc:sldMk cId="2673629931" sldId="271"/>
            <ac:spMk id="22" creationId="{961796E2-7545-1CF6-E887-EF78E715DDA4}"/>
          </ac:spMkLst>
        </pc:spChg>
      </pc:sldChg>
      <pc:sldChg chg="addSp delSp modSp mod modClrScheme chgLayout">
        <pc:chgData name="Pegelow, Katrin /DE" userId="74a135be-7428-408d-b4b7-e9253dfa99e9" providerId="ADAL" clId="{C8066334-7A26-4F87-B18C-0F9CD2AF4340}" dt="2026-01-13T16:43:06.341" v="111750" actId="20577"/>
        <pc:sldMkLst>
          <pc:docMk/>
          <pc:sldMk cId="1540826084" sldId="272"/>
        </pc:sldMkLst>
        <pc:spChg chg="add mod ord">
          <ac:chgData name="Pegelow, Katrin /DE" userId="74a135be-7428-408d-b4b7-e9253dfa99e9" providerId="ADAL" clId="{C8066334-7A26-4F87-B18C-0F9CD2AF4340}" dt="2026-01-04T14:40:01.457" v="86420" actId="167"/>
          <ac:spMkLst>
            <pc:docMk/>
            <pc:sldMk cId="1540826084" sldId="272"/>
            <ac:spMk id="8" creationId="{B3FA9566-7B3A-BD33-E785-42064515CFA2}"/>
          </ac:spMkLst>
        </pc:spChg>
        <pc:spChg chg="mod">
          <ac:chgData name="Pegelow, Katrin /DE" userId="74a135be-7428-408d-b4b7-e9253dfa99e9" providerId="ADAL" clId="{C8066334-7A26-4F87-B18C-0F9CD2AF4340}" dt="2026-01-13T16:43:06.341" v="111750" actId="20577"/>
          <ac:spMkLst>
            <pc:docMk/>
            <pc:sldMk cId="1540826084" sldId="272"/>
            <ac:spMk id="9" creationId="{0095FE40-A3D6-FF0D-8F20-D7C03EB93D91}"/>
          </ac:spMkLst>
        </pc:spChg>
      </pc:sldChg>
      <pc:sldChg chg="addSp delSp modSp mod">
        <pc:chgData name="Pegelow, Katrin /DE" userId="74a135be-7428-408d-b4b7-e9253dfa99e9" providerId="ADAL" clId="{C8066334-7A26-4F87-B18C-0F9CD2AF4340}" dt="2026-01-03T01:32:30.489" v="81759"/>
        <pc:sldMkLst>
          <pc:docMk/>
          <pc:sldMk cId="1610413847" sldId="273"/>
        </pc:sldMkLst>
        <pc:picChg chg="add mod">
          <ac:chgData name="Pegelow, Katrin /DE" userId="74a135be-7428-408d-b4b7-e9253dfa99e9" providerId="ADAL" clId="{C8066334-7A26-4F87-B18C-0F9CD2AF4340}" dt="2026-01-03T01:32:30.489" v="81759"/>
          <ac:picMkLst>
            <pc:docMk/>
            <pc:sldMk cId="1610413847" sldId="273"/>
            <ac:picMk id="2" creationId="{6E85419C-728C-8088-58A8-7F1DB4DB3004}"/>
          </ac:picMkLst>
        </pc:picChg>
      </pc:sldChg>
      <pc:sldChg chg="addSp delSp modSp mod modClrScheme chgLayout">
        <pc:chgData name="Pegelow, Katrin /DE" userId="74a135be-7428-408d-b4b7-e9253dfa99e9" providerId="ADAL" clId="{C8066334-7A26-4F87-B18C-0F9CD2AF4340}" dt="2026-01-04T12:55:49.209" v="84263" actId="478"/>
        <pc:sldMkLst>
          <pc:docMk/>
          <pc:sldMk cId="2512986828" sldId="274"/>
        </pc:sldMkLst>
        <pc:spChg chg="add mod ord">
          <ac:chgData name="Pegelow, Katrin /DE" userId="74a135be-7428-408d-b4b7-e9253dfa99e9" providerId="ADAL" clId="{C8066334-7A26-4F87-B18C-0F9CD2AF4340}" dt="2026-01-04T12:55:43.220" v="84261" actId="700"/>
          <ac:spMkLst>
            <pc:docMk/>
            <pc:sldMk cId="2512986828" sldId="274"/>
            <ac:spMk id="3" creationId="{1F9F608B-20BB-C87F-3AC7-FB7992CFF0ED}"/>
          </ac:spMkLst>
        </pc:spChg>
        <pc:spChg chg="mod ord">
          <ac:chgData name="Pegelow, Katrin /DE" userId="74a135be-7428-408d-b4b7-e9253dfa99e9" providerId="ADAL" clId="{C8066334-7A26-4F87-B18C-0F9CD2AF4340}" dt="2026-01-04T12:55:43.220" v="84261" actId="700"/>
          <ac:spMkLst>
            <pc:docMk/>
            <pc:sldMk cId="2512986828" sldId="274"/>
            <ac:spMk id="5" creationId="{A2ADEC19-A761-D955-47A4-16C6065812E3}"/>
          </ac:spMkLst>
        </pc:spChg>
        <pc:spChg chg="add mod ord">
          <ac:chgData name="Pegelow, Katrin /DE" userId="74a135be-7428-408d-b4b7-e9253dfa99e9" providerId="ADAL" clId="{C8066334-7A26-4F87-B18C-0F9CD2AF4340}" dt="2026-01-04T12:55:43.220" v="84261" actId="700"/>
          <ac:spMkLst>
            <pc:docMk/>
            <pc:sldMk cId="2512986828" sldId="274"/>
            <ac:spMk id="6" creationId="{E2AF3789-CB56-3288-AC79-B08CB6D87CFE}"/>
          </ac:spMkLst>
        </pc:spChg>
        <pc:picChg chg="add mod">
          <ac:chgData name="Pegelow, Katrin /DE" userId="74a135be-7428-408d-b4b7-e9253dfa99e9" providerId="ADAL" clId="{C8066334-7A26-4F87-B18C-0F9CD2AF4340}" dt="2026-01-03T01:31:38.134" v="81750"/>
          <ac:picMkLst>
            <pc:docMk/>
            <pc:sldMk cId="2512986828" sldId="274"/>
            <ac:picMk id="2" creationId="{2112BDD4-31CD-36E1-248B-416A5178FA56}"/>
          </ac:picMkLst>
        </pc:picChg>
      </pc:sldChg>
      <pc:sldChg chg="addSp delSp modSp mod modClrScheme chgLayout">
        <pc:chgData name="Pegelow, Katrin /DE" userId="74a135be-7428-408d-b4b7-e9253dfa99e9" providerId="ADAL" clId="{C8066334-7A26-4F87-B18C-0F9CD2AF4340}" dt="2026-01-13T17:29:15.971" v="112287" actId="14100"/>
        <pc:sldMkLst>
          <pc:docMk/>
          <pc:sldMk cId="2284440365" sldId="275"/>
        </pc:sldMkLst>
        <pc:spChg chg="add mod">
          <ac:chgData name="Pegelow, Katrin /DE" userId="74a135be-7428-408d-b4b7-e9253dfa99e9" providerId="ADAL" clId="{C8066334-7A26-4F87-B18C-0F9CD2AF4340}" dt="2026-01-12T12:00:44.242" v="110263" actId="20577"/>
          <ac:spMkLst>
            <pc:docMk/>
            <pc:sldMk cId="2284440365" sldId="275"/>
            <ac:spMk id="20" creationId="{3C37F08C-0465-900C-B735-C1C8F500391F}"/>
          </ac:spMkLst>
        </pc:spChg>
        <pc:spChg chg="mod">
          <ac:chgData name="Pegelow, Katrin /DE" userId="74a135be-7428-408d-b4b7-e9253dfa99e9" providerId="ADAL" clId="{C8066334-7A26-4F87-B18C-0F9CD2AF4340}" dt="2026-01-13T17:29:15.971" v="112287" actId="14100"/>
          <ac:spMkLst>
            <pc:docMk/>
            <pc:sldMk cId="2284440365" sldId="275"/>
            <ac:spMk id="153" creationId="{75D05128-325A-9627-E066-01C9FBA0999E}"/>
          </ac:spMkLst>
        </pc:spChg>
        <pc:spChg chg="mod">
          <ac:chgData name="Pegelow, Katrin /DE" userId="74a135be-7428-408d-b4b7-e9253dfa99e9" providerId="ADAL" clId="{C8066334-7A26-4F87-B18C-0F9CD2AF4340}" dt="2026-01-06T18:51:55.935" v="106470" actId="207"/>
          <ac:spMkLst>
            <pc:docMk/>
            <pc:sldMk cId="2284440365" sldId="275"/>
            <ac:spMk id="156" creationId="{A644979A-F11E-E3A3-31C3-D86E3C3220A3}"/>
          </ac:spMkLst>
        </pc:spChg>
        <pc:spChg chg="mod ord">
          <ac:chgData name="Pegelow, Katrin /DE" userId="74a135be-7428-408d-b4b7-e9253dfa99e9" providerId="ADAL" clId="{C8066334-7A26-4F87-B18C-0F9CD2AF4340}" dt="2026-01-05T13:56:24.773" v="93624" actId="6549"/>
          <ac:spMkLst>
            <pc:docMk/>
            <pc:sldMk cId="2284440365" sldId="275"/>
            <ac:spMk id="162" creationId="{12148D73-5BBE-1447-1CAB-521B6F26826D}"/>
          </ac:spMkLst>
        </pc:spChg>
        <pc:spChg chg="mod">
          <ac:chgData name="Pegelow, Katrin /DE" userId="74a135be-7428-408d-b4b7-e9253dfa99e9" providerId="ADAL" clId="{C8066334-7A26-4F87-B18C-0F9CD2AF4340}" dt="2026-01-05T13:56:52.997" v="93666" actId="1035"/>
          <ac:spMkLst>
            <pc:docMk/>
            <pc:sldMk cId="2284440365" sldId="275"/>
            <ac:spMk id="163" creationId="{254CCD4D-AEB0-A088-322C-7C769ADCCCE1}"/>
          </ac:spMkLst>
        </pc:spChg>
        <pc:spChg chg="mod">
          <ac:chgData name="Pegelow, Katrin /DE" userId="74a135be-7428-408d-b4b7-e9253dfa99e9" providerId="ADAL" clId="{C8066334-7A26-4F87-B18C-0F9CD2AF4340}" dt="2026-01-05T13:56:45.486" v="93651" actId="1035"/>
          <ac:spMkLst>
            <pc:docMk/>
            <pc:sldMk cId="2284440365" sldId="275"/>
            <ac:spMk id="167" creationId="{0E789B1E-6AED-B6ED-F89B-77E7F57CF6FF}"/>
          </ac:spMkLst>
        </pc:spChg>
        <pc:spChg chg="mod">
          <ac:chgData name="Pegelow, Katrin /DE" userId="74a135be-7428-408d-b4b7-e9253dfa99e9" providerId="ADAL" clId="{C8066334-7A26-4F87-B18C-0F9CD2AF4340}" dt="2026-01-05T13:56:45.486" v="93651" actId="1035"/>
          <ac:spMkLst>
            <pc:docMk/>
            <pc:sldMk cId="2284440365" sldId="275"/>
            <ac:spMk id="189" creationId="{CBA43D08-0024-94C8-04CC-038258412EEF}"/>
          </ac:spMkLst>
        </pc:spChg>
        <pc:spChg chg="mod">
          <ac:chgData name="Pegelow, Katrin /DE" userId="74a135be-7428-408d-b4b7-e9253dfa99e9" providerId="ADAL" clId="{C8066334-7A26-4F87-B18C-0F9CD2AF4340}" dt="2026-01-05T13:56:45.486" v="93651" actId="1035"/>
          <ac:spMkLst>
            <pc:docMk/>
            <pc:sldMk cId="2284440365" sldId="275"/>
            <ac:spMk id="196" creationId="{E1103AB1-FC9B-B9A3-41F6-2971BB6FB794}"/>
          </ac:spMkLst>
        </pc:spChg>
        <pc:spChg chg="mod">
          <ac:chgData name="Pegelow, Katrin /DE" userId="74a135be-7428-408d-b4b7-e9253dfa99e9" providerId="ADAL" clId="{C8066334-7A26-4F87-B18C-0F9CD2AF4340}" dt="2026-01-05T13:56:45.486" v="93651" actId="1035"/>
          <ac:spMkLst>
            <pc:docMk/>
            <pc:sldMk cId="2284440365" sldId="275"/>
            <ac:spMk id="266" creationId="{E45B0915-253C-9F4E-1C52-5E8B38EAD219}"/>
          </ac:spMkLst>
        </pc:spChg>
        <pc:spChg chg="mod">
          <ac:chgData name="Pegelow, Katrin /DE" userId="74a135be-7428-408d-b4b7-e9253dfa99e9" providerId="ADAL" clId="{C8066334-7A26-4F87-B18C-0F9CD2AF4340}" dt="2026-01-05T13:56:45.486" v="93651" actId="1035"/>
          <ac:spMkLst>
            <pc:docMk/>
            <pc:sldMk cId="2284440365" sldId="275"/>
            <ac:spMk id="267" creationId="{8E05B386-1BF2-4D4D-1632-CBD490C20880}"/>
          </ac:spMkLst>
        </pc:spChg>
        <pc:spChg chg="mod">
          <ac:chgData name="Pegelow, Katrin /DE" userId="74a135be-7428-408d-b4b7-e9253dfa99e9" providerId="ADAL" clId="{C8066334-7A26-4F87-B18C-0F9CD2AF4340}" dt="2026-01-05T13:56:45.486" v="93651" actId="1035"/>
          <ac:spMkLst>
            <pc:docMk/>
            <pc:sldMk cId="2284440365" sldId="275"/>
            <ac:spMk id="269" creationId="{5262F5BD-6130-3D10-4D64-C8EDE059C695}"/>
          </ac:spMkLst>
        </pc:spChg>
        <pc:spChg chg="mod">
          <ac:chgData name="Pegelow, Katrin /DE" userId="74a135be-7428-408d-b4b7-e9253dfa99e9" providerId="ADAL" clId="{C8066334-7A26-4F87-B18C-0F9CD2AF4340}" dt="2026-01-05T13:56:45.486" v="93651" actId="1035"/>
          <ac:spMkLst>
            <pc:docMk/>
            <pc:sldMk cId="2284440365" sldId="275"/>
            <ac:spMk id="298" creationId="{5C03A4B6-F3B8-B97D-81B9-464D1B1AAEF5}"/>
          </ac:spMkLst>
        </pc:spChg>
        <pc:spChg chg="mod">
          <ac:chgData name="Pegelow, Katrin /DE" userId="74a135be-7428-408d-b4b7-e9253dfa99e9" providerId="ADAL" clId="{C8066334-7A26-4F87-B18C-0F9CD2AF4340}" dt="2026-01-05T13:56:45.486" v="93651" actId="1035"/>
          <ac:spMkLst>
            <pc:docMk/>
            <pc:sldMk cId="2284440365" sldId="275"/>
            <ac:spMk id="302" creationId="{93BB8ED6-886D-AA7C-69C9-80488517524A}"/>
          </ac:spMkLst>
        </pc:spChg>
        <pc:spChg chg="mod">
          <ac:chgData name="Pegelow, Katrin /DE" userId="74a135be-7428-408d-b4b7-e9253dfa99e9" providerId="ADAL" clId="{C8066334-7A26-4F87-B18C-0F9CD2AF4340}" dt="2026-01-05T13:56:45.486" v="93651" actId="1035"/>
          <ac:spMkLst>
            <pc:docMk/>
            <pc:sldMk cId="2284440365" sldId="275"/>
            <ac:spMk id="309" creationId="{ED93358B-8ECC-DEF9-DB2B-63C4D7F03A25}"/>
          </ac:spMkLst>
        </pc:spChg>
        <pc:spChg chg="mod">
          <ac:chgData name="Pegelow, Katrin /DE" userId="74a135be-7428-408d-b4b7-e9253dfa99e9" providerId="ADAL" clId="{C8066334-7A26-4F87-B18C-0F9CD2AF4340}" dt="2026-01-05T13:56:45.486" v="93651" actId="1035"/>
          <ac:spMkLst>
            <pc:docMk/>
            <pc:sldMk cId="2284440365" sldId="275"/>
            <ac:spMk id="345" creationId="{36713359-A48E-AB95-36B2-0FCA080AD095}"/>
          </ac:spMkLst>
        </pc:spChg>
      </pc:sldChg>
      <pc:sldChg chg="addSp delSp modSp mod modClrScheme chgLayout">
        <pc:chgData name="Pegelow, Katrin /DE" userId="74a135be-7428-408d-b4b7-e9253dfa99e9" providerId="ADAL" clId="{C8066334-7A26-4F87-B18C-0F9CD2AF4340}" dt="2026-01-06T18:33:20.188" v="106271" actId="207"/>
        <pc:sldMkLst>
          <pc:docMk/>
          <pc:sldMk cId="2726385248" sldId="276"/>
        </pc:sldMkLst>
        <pc:spChg chg="add del mod ord">
          <ac:chgData name="Pegelow, Katrin /DE" userId="74a135be-7428-408d-b4b7-e9253dfa99e9" providerId="ADAL" clId="{C8066334-7A26-4F87-B18C-0F9CD2AF4340}" dt="2026-01-04T14:19:53.698" v="85877" actId="167"/>
          <ac:spMkLst>
            <pc:docMk/>
            <pc:sldMk cId="2726385248" sldId="276"/>
            <ac:spMk id="6" creationId="{C02937C1-9096-3C3C-A6C2-217494D0DEE5}"/>
          </ac:spMkLst>
        </pc:spChg>
        <pc:spChg chg="mod">
          <ac:chgData name="Pegelow, Katrin /DE" userId="74a135be-7428-408d-b4b7-e9253dfa99e9" providerId="ADAL" clId="{C8066334-7A26-4F87-B18C-0F9CD2AF4340}" dt="2026-01-06T18:33:20.188" v="106271" actId="207"/>
          <ac:spMkLst>
            <pc:docMk/>
            <pc:sldMk cId="2726385248" sldId="276"/>
            <ac:spMk id="14" creationId="{ED81BD12-72DB-B3D1-457B-C5B5D4F43EC3}"/>
          </ac:spMkLst>
        </pc:spChg>
      </pc:sldChg>
      <pc:sldChg chg="addSp delSp modSp mod modClrScheme chgLayout">
        <pc:chgData name="Pegelow, Katrin /DE" userId="74a135be-7428-408d-b4b7-e9253dfa99e9" providerId="ADAL" clId="{C8066334-7A26-4F87-B18C-0F9CD2AF4340}" dt="2026-01-13T22:10:55.568" v="112391" actId="20577"/>
        <pc:sldMkLst>
          <pc:docMk/>
          <pc:sldMk cId="2911081095" sldId="277"/>
        </pc:sldMkLst>
        <pc:spChg chg="mod">
          <ac:chgData name="Pegelow, Katrin /DE" userId="74a135be-7428-408d-b4b7-e9253dfa99e9" providerId="ADAL" clId="{C8066334-7A26-4F87-B18C-0F9CD2AF4340}" dt="2026-01-13T22:10:55.568" v="112391" actId="20577"/>
          <ac:spMkLst>
            <pc:docMk/>
            <pc:sldMk cId="2911081095" sldId="277"/>
            <ac:spMk id="7" creationId="{FF88E5B4-C328-C727-D58F-2B271B4AEDE4}"/>
          </ac:spMkLst>
        </pc:spChg>
        <pc:spChg chg="mod">
          <ac:chgData name="Pegelow, Katrin /DE" userId="74a135be-7428-408d-b4b7-e9253dfa99e9" providerId="ADAL" clId="{C8066334-7A26-4F87-B18C-0F9CD2AF4340}" dt="2026-01-06T19:01:45.423" v="106519" actId="207"/>
          <ac:spMkLst>
            <pc:docMk/>
            <pc:sldMk cId="2911081095" sldId="277"/>
            <ac:spMk id="8" creationId="{715A1701-5816-EE1F-FE73-831215A8F5C8}"/>
          </ac:spMkLst>
        </pc:spChg>
        <pc:spChg chg="mod ord">
          <ac:chgData name="Pegelow, Katrin /DE" userId="74a135be-7428-408d-b4b7-e9253dfa99e9" providerId="ADAL" clId="{C8066334-7A26-4F87-B18C-0F9CD2AF4340}" dt="2026-01-05T18:07:00.877" v="94717" actId="167"/>
          <ac:spMkLst>
            <pc:docMk/>
            <pc:sldMk cId="2911081095" sldId="277"/>
            <ac:spMk id="9" creationId="{7BEBB896-B50D-3A88-E926-999B6035E2FF}"/>
          </ac:spMkLst>
        </pc:spChg>
        <pc:spChg chg="add mod">
          <ac:chgData name="Pegelow, Katrin /DE" userId="74a135be-7428-408d-b4b7-e9253dfa99e9" providerId="ADAL" clId="{C8066334-7A26-4F87-B18C-0F9CD2AF4340}" dt="2026-01-05T18:06:04.493" v="94692"/>
          <ac:spMkLst>
            <pc:docMk/>
            <pc:sldMk cId="2911081095" sldId="277"/>
            <ac:spMk id="18" creationId="{FDBA57CD-B00D-5701-6EC9-A22E39741F7E}"/>
          </ac:spMkLst>
        </pc:spChg>
      </pc:sldChg>
      <pc:sldChg chg="addSp delSp modSp mod modClrScheme chgLayout">
        <pc:chgData name="Pegelow, Katrin /DE" userId="74a135be-7428-408d-b4b7-e9253dfa99e9" providerId="ADAL" clId="{C8066334-7A26-4F87-B18C-0F9CD2AF4340}" dt="2026-01-06T18:34:12.641" v="106279" actId="207"/>
        <pc:sldMkLst>
          <pc:docMk/>
          <pc:sldMk cId="1858336910" sldId="278"/>
        </pc:sldMkLst>
        <pc:spChg chg="add mod ord">
          <ac:chgData name="Pegelow, Katrin /DE" userId="74a135be-7428-408d-b4b7-e9253dfa99e9" providerId="ADAL" clId="{C8066334-7A26-4F87-B18C-0F9CD2AF4340}" dt="2026-01-04T14:27:45.298" v="86112" actId="167"/>
          <ac:spMkLst>
            <pc:docMk/>
            <pc:sldMk cId="1858336910" sldId="278"/>
            <ac:spMk id="8" creationId="{4858F876-EFEF-B467-C3A0-92F69A215539}"/>
          </ac:spMkLst>
        </pc:spChg>
        <pc:spChg chg="mod">
          <ac:chgData name="Pegelow, Katrin /DE" userId="74a135be-7428-408d-b4b7-e9253dfa99e9" providerId="ADAL" clId="{C8066334-7A26-4F87-B18C-0F9CD2AF4340}" dt="2026-01-06T18:34:12.641" v="106279" actId="207"/>
          <ac:spMkLst>
            <pc:docMk/>
            <pc:sldMk cId="1858336910" sldId="278"/>
            <ac:spMk id="9" creationId="{0095FE40-A3D6-FF0D-8F20-D7C03EB93D91}"/>
          </ac:spMkLst>
        </pc:spChg>
      </pc:sldChg>
      <pc:sldChg chg="addSp delSp modSp mod modClrScheme chgLayout">
        <pc:chgData name="Pegelow, Katrin /DE" userId="74a135be-7428-408d-b4b7-e9253dfa99e9" providerId="ADAL" clId="{C8066334-7A26-4F87-B18C-0F9CD2AF4340}" dt="2026-01-06T18:34:06.553" v="106278" actId="207"/>
        <pc:sldMkLst>
          <pc:docMk/>
          <pc:sldMk cId="394932351" sldId="279"/>
        </pc:sldMkLst>
        <pc:spChg chg="mod">
          <ac:chgData name="Pegelow, Katrin /DE" userId="74a135be-7428-408d-b4b7-e9253dfa99e9" providerId="ADAL" clId="{C8066334-7A26-4F87-B18C-0F9CD2AF4340}" dt="2026-01-06T18:34:06.553" v="106278" actId="207"/>
          <ac:spMkLst>
            <pc:docMk/>
            <pc:sldMk cId="394932351" sldId="279"/>
            <ac:spMk id="14" creationId="{ED81BD12-72DB-B3D1-457B-C5B5D4F43EC3}"/>
          </ac:spMkLst>
        </pc:spChg>
        <pc:spChg chg="add mod ord">
          <ac:chgData name="Pegelow, Katrin /DE" userId="74a135be-7428-408d-b4b7-e9253dfa99e9" providerId="ADAL" clId="{C8066334-7A26-4F87-B18C-0F9CD2AF4340}" dt="2026-01-04T14:26:31.826" v="86071" actId="167"/>
          <ac:spMkLst>
            <pc:docMk/>
            <pc:sldMk cId="394932351" sldId="279"/>
            <ac:spMk id="42" creationId="{A0ECC310-8602-6D92-C7DF-B40379DAC93F}"/>
          </ac:spMkLst>
        </pc:spChg>
      </pc:sldChg>
      <pc:sldChg chg="addSp delSp modSp mod modClrScheme modAnim chgLayout">
        <pc:chgData name="Pegelow, Katrin /DE" userId="74a135be-7428-408d-b4b7-e9253dfa99e9" providerId="ADAL" clId="{C8066334-7A26-4F87-B18C-0F9CD2AF4340}" dt="2026-01-07T19:41:33.944" v="107087" actId="20577"/>
        <pc:sldMkLst>
          <pc:docMk/>
          <pc:sldMk cId="158376642" sldId="280"/>
        </pc:sldMkLst>
        <pc:spChg chg="add mod">
          <ac:chgData name="Pegelow, Katrin /DE" userId="74a135be-7428-408d-b4b7-e9253dfa99e9" providerId="ADAL" clId="{C8066334-7A26-4F87-B18C-0F9CD2AF4340}" dt="2026-01-06T21:08:19.008" v="106622"/>
          <ac:spMkLst>
            <pc:docMk/>
            <pc:sldMk cId="158376642" sldId="280"/>
            <ac:spMk id="2" creationId="{11EAB53A-0F65-8F3B-EAE0-90C0B7C4EFB6}"/>
          </ac:spMkLst>
        </pc:spChg>
        <pc:spChg chg="add mod ord">
          <ac:chgData name="Pegelow, Katrin /DE" userId="74a135be-7428-408d-b4b7-e9253dfa99e9" providerId="ADAL" clId="{C8066334-7A26-4F87-B18C-0F9CD2AF4340}" dt="2026-01-07T19:36:09.617" v="107086" actId="6549"/>
          <ac:spMkLst>
            <pc:docMk/>
            <pc:sldMk cId="158376642" sldId="280"/>
            <ac:spMk id="5" creationId="{481F58B9-AA43-CD0E-9237-EB2241804320}"/>
          </ac:spMkLst>
        </pc:spChg>
        <pc:spChg chg="mod">
          <ac:chgData name="Pegelow, Katrin /DE" userId="74a135be-7428-408d-b4b7-e9253dfa99e9" providerId="ADAL" clId="{C8066334-7A26-4F87-B18C-0F9CD2AF4340}" dt="2026-01-06T18:34:18" v="106280" actId="207"/>
          <ac:spMkLst>
            <pc:docMk/>
            <pc:sldMk cId="158376642" sldId="280"/>
            <ac:spMk id="14" creationId="{ED81BD12-72DB-B3D1-457B-C5B5D4F43EC3}"/>
          </ac:spMkLst>
        </pc:spChg>
        <pc:spChg chg="mod">
          <ac:chgData name="Pegelow, Katrin /DE" userId="74a135be-7428-408d-b4b7-e9253dfa99e9" providerId="ADAL" clId="{C8066334-7A26-4F87-B18C-0F9CD2AF4340}" dt="2026-01-07T19:41:33.944" v="107087" actId="20577"/>
          <ac:spMkLst>
            <pc:docMk/>
            <pc:sldMk cId="158376642" sldId="280"/>
            <ac:spMk id="78" creationId="{A6001226-E0D0-294F-C84F-90D63440BCDD}"/>
          </ac:spMkLst>
        </pc:spChg>
      </pc:sldChg>
      <pc:sldChg chg="addSp delSp modSp mod modClrScheme chgLayout">
        <pc:chgData name="Pegelow, Katrin /DE" userId="74a135be-7428-408d-b4b7-e9253dfa99e9" providerId="ADAL" clId="{C8066334-7A26-4F87-B18C-0F9CD2AF4340}" dt="2026-01-06T18:33:25.006" v="106272" actId="207"/>
        <pc:sldMkLst>
          <pc:docMk/>
          <pc:sldMk cId="2260908909" sldId="281"/>
        </pc:sldMkLst>
        <pc:spChg chg="mod ord">
          <ac:chgData name="Pegelow, Katrin /DE" userId="74a135be-7428-408d-b4b7-e9253dfa99e9" providerId="ADAL" clId="{C8066334-7A26-4F87-B18C-0F9CD2AF4340}" dt="2026-01-04T14:20:45.556" v="85894" actId="167"/>
          <ac:spMkLst>
            <pc:docMk/>
            <pc:sldMk cId="2260908909" sldId="281"/>
            <ac:spMk id="6" creationId="{0BE74550-DDF5-5564-767E-764496D53B34}"/>
          </ac:spMkLst>
        </pc:spChg>
        <pc:spChg chg="mod">
          <ac:chgData name="Pegelow, Katrin /DE" userId="74a135be-7428-408d-b4b7-e9253dfa99e9" providerId="ADAL" clId="{C8066334-7A26-4F87-B18C-0F9CD2AF4340}" dt="2026-01-06T18:33:25.006" v="106272" actId="207"/>
          <ac:spMkLst>
            <pc:docMk/>
            <pc:sldMk cId="2260908909" sldId="281"/>
            <ac:spMk id="133" creationId="{29AC0BA6-1CF6-DF59-74B1-0474218B1F9A}"/>
          </ac:spMkLst>
        </pc:spChg>
      </pc:sldChg>
      <pc:sldChg chg="addSp delSp modSp mod modClrScheme chgLayout">
        <pc:chgData name="Pegelow, Katrin /DE" userId="74a135be-7428-408d-b4b7-e9253dfa99e9" providerId="ADAL" clId="{C8066334-7A26-4F87-B18C-0F9CD2AF4340}" dt="2026-01-05T17:46:06.420" v="94274" actId="478"/>
        <pc:sldMkLst>
          <pc:docMk/>
          <pc:sldMk cId="3903321211" sldId="282"/>
        </pc:sldMkLst>
        <pc:spChg chg="add mod ord">
          <ac:chgData name="Pegelow, Katrin /DE" userId="74a135be-7428-408d-b4b7-e9253dfa99e9" providerId="ADAL" clId="{C8066334-7A26-4F87-B18C-0F9CD2AF4340}" dt="2026-01-05T17:46:01.982" v="94272" actId="700"/>
          <ac:spMkLst>
            <pc:docMk/>
            <pc:sldMk cId="3903321211" sldId="282"/>
            <ac:spMk id="3" creationId="{35E6D572-87CC-BCED-3B73-32A35A4C055B}"/>
          </ac:spMkLst>
        </pc:spChg>
        <pc:spChg chg="mod ord">
          <ac:chgData name="Pegelow, Katrin /DE" userId="74a135be-7428-408d-b4b7-e9253dfa99e9" providerId="ADAL" clId="{C8066334-7A26-4F87-B18C-0F9CD2AF4340}" dt="2026-01-05T17:46:01.982" v="94272" actId="700"/>
          <ac:spMkLst>
            <pc:docMk/>
            <pc:sldMk cId="3903321211" sldId="282"/>
            <ac:spMk id="5" creationId="{7A1ED66A-964E-8C3F-6396-F9DF9E711D12}"/>
          </ac:spMkLst>
        </pc:spChg>
        <pc:spChg chg="add mod ord">
          <ac:chgData name="Pegelow, Katrin /DE" userId="74a135be-7428-408d-b4b7-e9253dfa99e9" providerId="ADAL" clId="{C8066334-7A26-4F87-B18C-0F9CD2AF4340}" dt="2026-01-05T17:46:01.982" v="94272" actId="700"/>
          <ac:spMkLst>
            <pc:docMk/>
            <pc:sldMk cId="3903321211" sldId="282"/>
            <ac:spMk id="6" creationId="{28DC1689-33E3-67E4-E4AE-738C4FED3E7D}"/>
          </ac:spMkLst>
        </pc:spChg>
        <pc:picChg chg="add mod">
          <ac:chgData name="Pegelow, Katrin /DE" userId="74a135be-7428-408d-b4b7-e9253dfa99e9" providerId="ADAL" clId="{C8066334-7A26-4F87-B18C-0F9CD2AF4340}" dt="2026-01-03T01:32:17.239" v="81757"/>
          <ac:picMkLst>
            <pc:docMk/>
            <pc:sldMk cId="3903321211" sldId="282"/>
            <ac:picMk id="2" creationId="{EE4AC1AA-A476-3858-DCB9-325D1E3D44A9}"/>
          </ac:picMkLst>
        </pc:picChg>
      </pc:sldChg>
      <pc:sldChg chg="addSp delSp modSp mod modClrScheme chgLayout">
        <pc:chgData name="Pegelow, Katrin /DE" userId="74a135be-7428-408d-b4b7-e9253dfa99e9" providerId="ADAL" clId="{C8066334-7A26-4F87-B18C-0F9CD2AF4340}" dt="2026-01-13T16:44:02.294" v="111771" actId="20577"/>
        <pc:sldMkLst>
          <pc:docMk/>
          <pc:sldMk cId="2885481375" sldId="283"/>
        </pc:sldMkLst>
        <pc:spChg chg="mod">
          <ac:chgData name="Pegelow, Katrin /DE" userId="74a135be-7428-408d-b4b7-e9253dfa99e9" providerId="ADAL" clId="{C8066334-7A26-4F87-B18C-0F9CD2AF4340}" dt="2026-01-13T16:44:02.294" v="111771" actId="20577"/>
          <ac:spMkLst>
            <pc:docMk/>
            <pc:sldMk cId="2885481375" sldId="283"/>
            <ac:spMk id="9" creationId="{91B14E31-45AA-EAB1-3C88-C24D4FB97358}"/>
          </ac:spMkLst>
        </pc:spChg>
        <pc:spChg chg="add mod ord">
          <ac:chgData name="Pegelow, Katrin /DE" userId="74a135be-7428-408d-b4b7-e9253dfa99e9" providerId="ADAL" clId="{C8066334-7A26-4F87-B18C-0F9CD2AF4340}" dt="2026-01-04T14:41:36.426" v="86459" actId="167"/>
          <ac:spMkLst>
            <pc:docMk/>
            <pc:sldMk cId="2885481375" sldId="283"/>
            <ac:spMk id="11" creationId="{E07706A7-8518-A4CC-5D13-55948B867FA7}"/>
          </ac:spMkLst>
        </pc:spChg>
        <pc:spChg chg="mod">
          <ac:chgData name="Pegelow, Katrin /DE" userId="74a135be-7428-408d-b4b7-e9253dfa99e9" providerId="ADAL" clId="{C8066334-7A26-4F87-B18C-0F9CD2AF4340}" dt="2026-01-04T14:42:00.495" v="86462" actId="14100"/>
          <ac:spMkLst>
            <pc:docMk/>
            <pc:sldMk cId="2885481375" sldId="283"/>
            <ac:spMk id="16" creationId="{453F75AD-7876-F643-A355-02E91D9925E6}"/>
          </ac:spMkLst>
        </pc:spChg>
      </pc:sldChg>
      <pc:sldChg chg="addSp delSp modSp mod modClrScheme chgLayout">
        <pc:chgData name="Pegelow, Katrin /DE" userId="74a135be-7428-408d-b4b7-e9253dfa99e9" providerId="ADAL" clId="{C8066334-7A26-4F87-B18C-0F9CD2AF4340}" dt="2026-01-06T18:34:22.337" v="106281" actId="207"/>
        <pc:sldMkLst>
          <pc:docMk/>
          <pc:sldMk cId="586136060" sldId="284"/>
        </pc:sldMkLst>
        <pc:spChg chg="add mod ord">
          <ac:chgData name="Pegelow, Katrin /DE" userId="74a135be-7428-408d-b4b7-e9253dfa99e9" providerId="ADAL" clId="{C8066334-7A26-4F87-B18C-0F9CD2AF4340}" dt="2026-01-04T14:29:03.893" v="86152" actId="167"/>
          <ac:spMkLst>
            <pc:docMk/>
            <pc:sldMk cId="586136060" sldId="284"/>
            <ac:spMk id="10" creationId="{FDA867F2-24B3-0993-EF8D-995F92FC635B}"/>
          </ac:spMkLst>
        </pc:spChg>
        <pc:spChg chg="add mod">
          <ac:chgData name="Pegelow, Katrin /DE" userId="74a135be-7428-408d-b4b7-e9253dfa99e9" providerId="ADAL" clId="{C8066334-7A26-4F87-B18C-0F9CD2AF4340}" dt="2026-01-06T18:34:22.337" v="106281" actId="207"/>
          <ac:spMkLst>
            <pc:docMk/>
            <pc:sldMk cId="586136060" sldId="284"/>
            <ac:spMk id="11" creationId="{384335CF-97EE-E42B-BB40-AAE5E0125C51}"/>
          </ac:spMkLst>
        </pc:spChg>
        <pc:spChg chg="add mod">
          <ac:chgData name="Pegelow, Katrin /DE" userId="74a135be-7428-408d-b4b7-e9253dfa99e9" providerId="ADAL" clId="{C8066334-7A26-4F87-B18C-0F9CD2AF4340}" dt="2026-01-04T12:47:09.145" v="84199"/>
          <ac:spMkLst>
            <pc:docMk/>
            <pc:sldMk cId="586136060" sldId="284"/>
            <ac:spMk id="12" creationId="{2B838DA9-1573-9C5D-B4FE-753D56162A13}"/>
          </ac:spMkLst>
        </pc:spChg>
      </pc:sldChg>
      <pc:sldChg chg="addSp delSp modSp add mod ord modClrScheme chgLayout">
        <pc:chgData name="Pegelow, Katrin /DE" userId="74a135be-7428-408d-b4b7-e9253dfa99e9" providerId="ADAL" clId="{C8066334-7A26-4F87-B18C-0F9CD2AF4340}" dt="2026-01-13T16:58:04.800" v="111954" actId="14100"/>
        <pc:sldMkLst>
          <pc:docMk/>
          <pc:sldMk cId="944149840" sldId="285"/>
        </pc:sldMkLst>
        <pc:spChg chg="mod">
          <ac:chgData name="Pegelow, Katrin /DE" userId="74a135be-7428-408d-b4b7-e9253dfa99e9" providerId="ADAL" clId="{C8066334-7A26-4F87-B18C-0F9CD2AF4340}" dt="2026-01-06T18:39:03.364" v="106330" actId="207"/>
          <ac:spMkLst>
            <pc:docMk/>
            <pc:sldMk cId="944149840" sldId="285"/>
            <ac:spMk id="3" creationId="{70903B25-0182-74B5-7010-2F2D8DE95113}"/>
          </ac:spMkLst>
        </pc:spChg>
        <pc:spChg chg="mod">
          <ac:chgData name="Pegelow, Katrin /DE" userId="74a135be-7428-408d-b4b7-e9253dfa99e9" providerId="ADAL" clId="{C8066334-7A26-4F87-B18C-0F9CD2AF4340}" dt="2026-01-13T16:58:04.800" v="111954" actId="14100"/>
          <ac:spMkLst>
            <pc:docMk/>
            <pc:sldMk cId="944149840" sldId="285"/>
            <ac:spMk id="10" creationId="{379E3AF4-237E-988B-C780-589707C2D8A2}"/>
          </ac:spMkLst>
        </pc:spChg>
        <pc:spChg chg="mod ord">
          <ac:chgData name="Pegelow, Katrin /DE" userId="74a135be-7428-408d-b4b7-e9253dfa99e9" providerId="ADAL" clId="{C8066334-7A26-4F87-B18C-0F9CD2AF4340}" dt="2026-01-04T13:24:00.198" v="84686" actId="167"/>
          <ac:spMkLst>
            <pc:docMk/>
            <pc:sldMk cId="944149840" sldId="285"/>
            <ac:spMk id="12" creationId="{C58BEC41-F2E4-DA2C-2477-36C6F97DAEE1}"/>
          </ac:spMkLst>
        </pc:spChg>
      </pc:sldChg>
      <pc:sldChg chg="addSp delSp modSp mod modClrScheme chgLayout">
        <pc:chgData name="Pegelow, Katrin /DE" userId="74a135be-7428-408d-b4b7-e9253dfa99e9" providerId="ADAL" clId="{C8066334-7A26-4F87-B18C-0F9CD2AF4340}" dt="2026-01-07T19:50:31.168" v="107264" actId="20577"/>
        <pc:sldMkLst>
          <pc:docMk/>
          <pc:sldMk cId="3206313873" sldId="286"/>
        </pc:sldMkLst>
        <pc:spChg chg="mod">
          <ac:chgData name="Pegelow, Katrin /DE" userId="74a135be-7428-408d-b4b7-e9253dfa99e9" providerId="ADAL" clId="{C8066334-7A26-4F87-B18C-0F9CD2AF4340}" dt="2026-01-04T14:51:53.107" v="86709" actId="14100"/>
          <ac:spMkLst>
            <pc:docMk/>
            <pc:sldMk cId="3206313873" sldId="286"/>
            <ac:spMk id="4" creationId="{482D8224-ECBB-3C84-4A04-436EA6F33E8A}"/>
          </ac:spMkLst>
        </pc:spChg>
        <pc:spChg chg="mod ord">
          <ac:chgData name="Pegelow, Katrin /DE" userId="74a135be-7428-408d-b4b7-e9253dfa99e9" providerId="ADAL" clId="{C8066334-7A26-4F87-B18C-0F9CD2AF4340}" dt="2026-01-04T14:51:35.779" v="86706" actId="167"/>
          <ac:spMkLst>
            <pc:docMk/>
            <pc:sldMk cId="3206313873" sldId="286"/>
            <ac:spMk id="5" creationId="{9FAA79C0-F634-8A52-F8E4-9E390F0D25BD}"/>
          </ac:spMkLst>
        </pc:spChg>
        <pc:spChg chg="mod">
          <ac:chgData name="Pegelow, Katrin /DE" userId="74a135be-7428-408d-b4b7-e9253dfa99e9" providerId="ADAL" clId="{C8066334-7A26-4F87-B18C-0F9CD2AF4340}" dt="2026-01-07T19:50:31.168" v="107264" actId="20577"/>
          <ac:spMkLst>
            <pc:docMk/>
            <pc:sldMk cId="3206313873" sldId="286"/>
            <ac:spMk id="9" creationId="{BFF619B0-F36E-F0FF-7449-02F4765A2670}"/>
          </ac:spMkLst>
        </pc:spChg>
        <pc:spChg chg="mod">
          <ac:chgData name="Pegelow, Katrin /DE" userId="74a135be-7428-408d-b4b7-e9253dfa99e9" providerId="ADAL" clId="{C8066334-7A26-4F87-B18C-0F9CD2AF4340}" dt="2026-01-04T13:04:55.553" v="84327" actId="14100"/>
          <ac:spMkLst>
            <pc:docMk/>
            <pc:sldMk cId="3206313873" sldId="286"/>
            <ac:spMk id="10" creationId="{867122B0-322F-29B7-AB3C-06487FEEF36A}"/>
          </ac:spMkLst>
        </pc:spChg>
      </pc:sldChg>
      <pc:sldChg chg="addSp delSp modSp mod modClrScheme chgLayout">
        <pc:chgData name="Pegelow, Katrin /DE" userId="74a135be-7428-408d-b4b7-e9253dfa99e9" providerId="ADAL" clId="{C8066334-7A26-4F87-B18C-0F9CD2AF4340}" dt="2026-01-13T16:52:24.970" v="111896" actId="14100"/>
        <pc:sldMkLst>
          <pc:docMk/>
          <pc:sldMk cId="1374131098" sldId="287"/>
        </pc:sldMkLst>
        <pc:spChg chg="mod ord">
          <ac:chgData name="Pegelow, Katrin /DE" userId="74a135be-7428-408d-b4b7-e9253dfa99e9" providerId="ADAL" clId="{C8066334-7A26-4F87-B18C-0F9CD2AF4340}" dt="2026-01-04T14:49:48.399" v="86667" actId="167"/>
          <ac:spMkLst>
            <pc:docMk/>
            <pc:sldMk cId="1374131098" sldId="287"/>
            <ac:spMk id="5" creationId="{385FA1A5-6E27-0FE2-8FD0-4A3BCCE5C971}"/>
          </ac:spMkLst>
        </pc:spChg>
        <pc:spChg chg="mod">
          <ac:chgData name="Pegelow, Katrin /DE" userId="74a135be-7428-408d-b4b7-e9253dfa99e9" providerId="ADAL" clId="{C8066334-7A26-4F87-B18C-0F9CD2AF4340}" dt="2026-01-13T16:52:24.970" v="111896" actId="14100"/>
          <ac:spMkLst>
            <pc:docMk/>
            <pc:sldMk cId="1374131098" sldId="287"/>
            <ac:spMk id="9" creationId="{AE6A1845-42A0-BB93-E371-9BD0ED67346C}"/>
          </ac:spMkLst>
        </pc:spChg>
      </pc:sldChg>
      <pc:sldChg chg="addSp delSp modSp mod ord modClrScheme chgLayout">
        <pc:chgData name="Pegelow, Katrin /DE" userId="74a135be-7428-408d-b4b7-e9253dfa99e9" providerId="ADAL" clId="{C8066334-7A26-4F87-B18C-0F9CD2AF4340}" dt="2026-01-07T19:42:58.928" v="107092" actId="6549"/>
        <pc:sldMkLst>
          <pc:docMk/>
          <pc:sldMk cId="970925243" sldId="288"/>
        </pc:sldMkLst>
        <pc:spChg chg="add del mod ord">
          <ac:chgData name="Pegelow, Katrin /DE" userId="74a135be-7428-408d-b4b7-e9253dfa99e9" providerId="ADAL" clId="{C8066334-7A26-4F87-B18C-0F9CD2AF4340}" dt="2026-01-04T14:31:01.202" v="86210" actId="167"/>
          <ac:spMkLst>
            <pc:docMk/>
            <pc:sldMk cId="970925243" sldId="288"/>
            <ac:spMk id="5" creationId="{7D4FA569-2141-BC9A-B480-BC05AF21F22E}"/>
          </ac:spMkLst>
        </pc:spChg>
        <pc:spChg chg="mod">
          <ac:chgData name="Pegelow, Katrin /DE" userId="74a135be-7428-408d-b4b7-e9253dfa99e9" providerId="ADAL" clId="{C8066334-7A26-4F87-B18C-0F9CD2AF4340}" dt="2026-01-06T18:34:36.820" v="106284" actId="207"/>
          <ac:spMkLst>
            <pc:docMk/>
            <pc:sldMk cId="970925243" sldId="288"/>
            <ac:spMk id="14" creationId="{5363BA77-A248-CE7F-64B8-DD2A426B02C8}"/>
          </ac:spMkLst>
        </pc:spChg>
        <pc:graphicFrameChg chg="modGraphic">
          <ac:chgData name="Pegelow, Katrin /DE" userId="74a135be-7428-408d-b4b7-e9253dfa99e9" providerId="ADAL" clId="{C8066334-7A26-4F87-B18C-0F9CD2AF4340}" dt="2026-01-07T19:42:58.928" v="107092" actId="6549"/>
          <ac:graphicFrameMkLst>
            <pc:docMk/>
            <pc:sldMk cId="970925243" sldId="288"/>
            <ac:graphicFrameMk id="19" creationId="{73261CD3-91C1-2A7B-174A-3B6326567965}"/>
          </ac:graphicFrameMkLst>
        </pc:graphicFrameChg>
      </pc:sldChg>
      <pc:sldChg chg="addSp delSp modSp mod ord modClrScheme chgLayout">
        <pc:chgData name="Pegelow, Katrin /DE" userId="74a135be-7428-408d-b4b7-e9253dfa99e9" providerId="ADAL" clId="{C8066334-7A26-4F87-B18C-0F9CD2AF4340}" dt="2026-01-06T18:34:33.479" v="106283" actId="207"/>
        <pc:sldMkLst>
          <pc:docMk/>
          <pc:sldMk cId="927802840" sldId="289"/>
        </pc:sldMkLst>
        <pc:spChg chg="add mod ord">
          <ac:chgData name="Pegelow, Katrin /DE" userId="74a135be-7428-408d-b4b7-e9253dfa99e9" providerId="ADAL" clId="{C8066334-7A26-4F87-B18C-0F9CD2AF4340}" dt="2026-01-04T14:30:11.133" v="86190" actId="167"/>
          <ac:spMkLst>
            <pc:docMk/>
            <pc:sldMk cId="927802840" sldId="289"/>
            <ac:spMk id="5" creationId="{15E247AD-78C9-BD2F-3298-00FBF57D6181}"/>
          </ac:spMkLst>
        </pc:spChg>
        <pc:spChg chg="mod">
          <ac:chgData name="Pegelow, Katrin /DE" userId="74a135be-7428-408d-b4b7-e9253dfa99e9" providerId="ADAL" clId="{C8066334-7A26-4F87-B18C-0F9CD2AF4340}" dt="2026-01-06T18:34:33.479" v="106283" actId="207"/>
          <ac:spMkLst>
            <pc:docMk/>
            <pc:sldMk cId="927802840" sldId="289"/>
            <ac:spMk id="14" creationId="{7C0FAE66-00E1-3892-626A-48F079BC427D}"/>
          </ac:spMkLst>
        </pc:spChg>
      </pc:sldChg>
      <pc:sldChg chg="addSp delSp modSp mod modClrScheme chgLayout">
        <pc:chgData name="Pegelow, Katrin /DE" userId="74a135be-7428-408d-b4b7-e9253dfa99e9" providerId="ADAL" clId="{C8066334-7A26-4F87-B18C-0F9CD2AF4340}" dt="2026-01-13T16:44:49.308" v="111782" actId="20577"/>
        <pc:sldMkLst>
          <pc:docMk/>
          <pc:sldMk cId="3309524247" sldId="290"/>
        </pc:sldMkLst>
        <pc:spChg chg="mod">
          <ac:chgData name="Pegelow, Katrin /DE" userId="74a135be-7428-408d-b4b7-e9253dfa99e9" providerId="ADAL" clId="{C8066334-7A26-4F87-B18C-0F9CD2AF4340}" dt="2026-01-04T14:43:19.961" v="86488" actId="14100"/>
          <ac:spMkLst>
            <pc:docMk/>
            <pc:sldMk cId="3309524247" sldId="290"/>
            <ac:spMk id="4" creationId="{0FE45CEF-C3C3-6A9F-8FA7-A898ED7819DF}"/>
          </ac:spMkLst>
        </pc:spChg>
        <pc:spChg chg="mod">
          <ac:chgData name="Pegelow, Katrin /DE" userId="74a135be-7428-408d-b4b7-e9253dfa99e9" providerId="ADAL" clId="{C8066334-7A26-4F87-B18C-0F9CD2AF4340}" dt="2026-01-13T16:44:49.308" v="111782" actId="20577"/>
          <ac:spMkLst>
            <pc:docMk/>
            <pc:sldMk cId="3309524247" sldId="290"/>
            <ac:spMk id="9" creationId="{BBE5B3CC-0A19-599D-F941-0EBA7A7161E3}"/>
          </ac:spMkLst>
        </pc:spChg>
        <pc:spChg chg="add mod ord">
          <ac:chgData name="Pegelow, Katrin /DE" userId="74a135be-7428-408d-b4b7-e9253dfa99e9" providerId="ADAL" clId="{C8066334-7A26-4F87-B18C-0F9CD2AF4340}" dt="2026-01-04T14:43:02.573" v="86485" actId="167"/>
          <ac:spMkLst>
            <pc:docMk/>
            <pc:sldMk cId="3309524247" sldId="290"/>
            <ac:spMk id="11" creationId="{6A6FD655-1462-EB4B-94B1-DBC7A4AD1498}"/>
          </ac:spMkLst>
        </pc:spChg>
      </pc:sldChg>
      <pc:sldChg chg="addSp delSp modSp mod modClrScheme chgLayout">
        <pc:chgData name="Pegelow, Katrin /DE" userId="74a135be-7428-408d-b4b7-e9253dfa99e9" providerId="ADAL" clId="{C8066334-7A26-4F87-B18C-0F9CD2AF4340}" dt="2026-01-04T12:34:52.032" v="84029" actId="478"/>
        <pc:sldMkLst>
          <pc:docMk/>
          <pc:sldMk cId="2685342103" sldId="291"/>
        </pc:sldMkLst>
        <pc:spChg chg="add mod ord">
          <ac:chgData name="Pegelow, Katrin /DE" userId="74a135be-7428-408d-b4b7-e9253dfa99e9" providerId="ADAL" clId="{C8066334-7A26-4F87-B18C-0F9CD2AF4340}" dt="2026-01-04T12:34:42.484" v="84027" actId="700"/>
          <ac:spMkLst>
            <pc:docMk/>
            <pc:sldMk cId="2685342103" sldId="291"/>
            <ac:spMk id="3" creationId="{E5390BED-8BC9-11E6-A0D2-3ECF104625F3}"/>
          </ac:spMkLst>
        </pc:spChg>
        <pc:spChg chg="mod ord">
          <ac:chgData name="Pegelow, Katrin /DE" userId="74a135be-7428-408d-b4b7-e9253dfa99e9" providerId="ADAL" clId="{C8066334-7A26-4F87-B18C-0F9CD2AF4340}" dt="2026-01-04T12:34:42.484" v="84027" actId="700"/>
          <ac:spMkLst>
            <pc:docMk/>
            <pc:sldMk cId="2685342103" sldId="291"/>
            <ac:spMk id="5" creationId="{8697FB62-8585-894B-47A6-B7AECEA8B4C8}"/>
          </ac:spMkLst>
        </pc:spChg>
        <pc:spChg chg="add mod ord">
          <ac:chgData name="Pegelow, Katrin /DE" userId="74a135be-7428-408d-b4b7-e9253dfa99e9" providerId="ADAL" clId="{C8066334-7A26-4F87-B18C-0F9CD2AF4340}" dt="2026-01-04T12:34:42.484" v="84027" actId="700"/>
          <ac:spMkLst>
            <pc:docMk/>
            <pc:sldMk cId="2685342103" sldId="291"/>
            <ac:spMk id="6" creationId="{7EE9AF2F-B05B-DA6D-CAB5-CC15DB549521}"/>
          </ac:spMkLst>
        </pc:spChg>
        <pc:picChg chg="add mod">
          <ac:chgData name="Pegelow, Katrin /DE" userId="74a135be-7428-408d-b4b7-e9253dfa99e9" providerId="ADAL" clId="{C8066334-7A26-4F87-B18C-0F9CD2AF4340}" dt="2026-01-03T01:31:27.667" v="81748"/>
          <ac:picMkLst>
            <pc:docMk/>
            <pc:sldMk cId="2685342103" sldId="291"/>
            <ac:picMk id="2" creationId="{C45E9DEF-7DF6-F850-2370-C45870C4E784}"/>
          </ac:picMkLst>
        </pc:picChg>
      </pc:sldChg>
      <pc:sldChg chg="addSp delSp modSp mod">
        <pc:chgData name="Pegelow, Katrin /DE" userId="74a135be-7428-408d-b4b7-e9253dfa99e9" providerId="ADAL" clId="{C8066334-7A26-4F87-B18C-0F9CD2AF4340}" dt="2026-01-06T18:33:28.454" v="106273" actId="207"/>
        <pc:sldMkLst>
          <pc:docMk/>
          <pc:sldMk cId="1290228056" sldId="292"/>
        </pc:sldMkLst>
        <pc:spChg chg="mod ord">
          <ac:chgData name="Pegelow, Katrin /DE" userId="74a135be-7428-408d-b4b7-e9253dfa99e9" providerId="ADAL" clId="{C8066334-7A26-4F87-B18C-0F9CD2AF4340}" dt="2026-01-04T14:21:31.614" v="85913" actId="167"/>
          <ac:spMkLst>
            <pc:docMk/>
            <pc:sldMk cId="1290228056" sldId="292"/>
            <ac:spMk id="6" creationId="{C02937C1-9096-3C3C-A6C2-217494D0DEE5}"/>
          </ac:spMkLst>
        </pc:spChg>
        <pc:spChg chg="mod">
          <ac:chgData name="Pegelow, Katrin /DE" userId="74a135be-7428-408d-b4b7-e9253dfa99e9" providerId="ADAL" clId="{C8066334-7A26-4F87-B18C-0F9CD2AF4340}" dt="2026-01-06T18:33:28.454" v="106273" actId="207"/>
          <ac:spMkLst>
            <pc:docMk/>
            <pc:sldMk cId="1290228056" sldId="292"/>
            <ac:spMk id="14" creationId="{ED81BD12-72DB-B3D1-457B-C5B5D4F43EC3}"/>
          </ac:spMkLst>
        </pc:spChg>
        <pc:spChg chg="mod">
          <ac:chgData name="Pegelow, Katrin /DE" userId="74a135be-7428-408d-b4b7-e9253dfa99e9" providerId="ADAL" clId="{C8066334-7A26-4F87-B18C-0F9CD2AF4340}" dt="2026-01-04T14:23:01.676" v="85961" actId="1036"/>
          <ac:spMkLst>
            <pc:docMk/>
            <pc:sldMk cId="1290228056" sldId="292"/>
            <ac:spMk id="39" creationId="{1EB2A760-68AA-3C03-ACB3-0499A3B33DFD}"/>
          </ac:spMkLst>
        </pc:spChg>
        <pc:spChg chg="mod">
          <ac:chgData name="Pegelow, Katrin /DE" userId="74a135be-7428-408d-b4b7-e9253dfa99e9" providerId="ADAL" clId="{C8066334-7A26-4F87-B18C-0F9CD2AF4340}" dt="2026-01-04T14:23:01.676" v="85961" actId="1036"/>
          <ac:spMkLst>
            <pc:docMk/>
            <pc:sldMk cId="1290228056" sldId="292"/>
            <ac:spMk id="40" creationId="{70DD56C5-797B-E083-B7D5-A63B54695581}"/>
          </ac:spMkLst>
        </pc:spChg>
        <pc:spChg chg="mod">
          <ac:chgData name="Pegelow, Katrin /DE" userId="74a135be-7428-408d-b4b7-e9253dfa99e9" providerId="ADAL" clId="{C8066334-7A26-4F87-B18C-0F9CD2AF4340}" dt="2026-01-04T14:23:01.676" v="85961" actId="1036"/>
          <ac:spMkLst>
            <pc:docMk/>
            <pc:sldMk cId="1290228056" sldId="292"/>
            <ac:spMk id="41" creationId="{6A2A90B0-5B70-6578-CCB6-5FCEF93CA4E3}"/>
          </ac:spMkLst>
        </pc:spChg>
        <pc:spChg chg="mod">
          <ac:chgData name="Pegelow, Katrin /DE" userId="74a135be-7428-408d-b4b7-e9253dfa99e9" providerId="ADAL" clId="{C8066334-7A26-4F87-B18C-0F9CD2AF4340}" dt="2026-01-04T14:23:01.676" v="85961" actId="1036"/>
          <ac:spMkLst>
            <pc:docMk/>
            <pc:sldMk cId="1290228056" sldId="292"/>
            <ac:spMk id="42" creationId="{BDEC8285-CDA1-20BC-E426-9C373D496624}"/>
          </ac:spMkLst>
        </pc:spChg>
        <pc:spChg chg="mod">
          <ac:chgData name="Pegelow, Katrin /DE" userId="74a135be-7428-408d-b4b7-e9253dfa99e9" providerId="ADAL" clId="{C8066334-7A26-4F87-B18C-0F9CD2AF4340}" dt="2026-01-04T14:23:01.676" v="85961" actId="1036"/>
          <ac:spMkLst>
            <pc:docMk/>
            <pc:sldMk cId="1290228056" sldId="292"/>
            <ac:spMk id="53" creationId="{185B6B00-2F1A-F1CD-8684-85EF33CB888F}"/>
          </ac:spMkLst>
        </pc:spChg>
        <pc:spChg chg="mod">
          <ac:chgData name="Pegelow, Katrin /DE" userId="74a135be-7428-408d-b4b7-e9253dfa99e9" providerId="ADAL" clId="{C8066334-7A26-4F87-B18C-0F9CD2AF4340}" dt="2026-01-04T14:22:53.175" v="85948" actId="14100"/>
          <ac:spMkLst>
            <pc:docMk/>
            <pc:sldMk cId="1290228056" sldId="292"/>
            <ac:spMk id="54" creationId="{C917C28E-8BC5-2B7F-2489-6D39751077B3}"/>
          </ac:spMkLst>
        </pc:spChg>
        <pc:grpChg chg="mod">
          <ac:chgData name="Pegelow, Katrin /DE" userId="74a135be-7428-408d-b4b7-e9253dfa99e9" providerId="ADAL" clId="{C8066334-7A26-4F87-B18C-0F9CD2AF4340}" dt="2026-01-04T14:23:01.676" v="85961" actId="1036"/>
          <ac:grpSpMkLst>
            <pc:docMk/>
            <pc:sldMk cId="1290228056" sldId="292"/>
            <ac:grpSpMk id="43" creationId="{DF7EDDAA-CEA6-7971-4C4F-77BFC871DCB8}"/>
          </ac:grpSpMkLst>
        </pc:grpChg>
        <pc:grpChg chg="mod">
          <ac:chgData name="Pegelow, Katrin /DE" userId="74a135be-7428-408d-b4b7-e9253dfa99e9" providerId="ADAL" clId="{C8066334-7A26-4F87-B18C-0F9CD2AF4340}" dt="2026-01-04T14:23:01.676" v="85961" actId="1036"/>
          <ac:grpSpMkLst>
            <pc:docMk/>
            <pc:sldMk cId="1290228056" sldId="292"/>
            <ac:grpSpMk id="49" creationId="{88D9B717-C275-A316-0E9D-DDF9D4A2986F}"/>
          </ac:grpSpMkLst>
        </pc:grpChg>
      </pc:sldChg>
      <pc:sldChg chg="addSp delSp modSp mod ord setBg">
        <pc:chgData name="Pegelow, Katrin /DE" userId="74a135be-7428-408d-b4b7-e9253dfa99e9" providerId="ADAL" clId="{C8066334-7A26-4F87-B18C-0F9CD2AF4340}" dt="2026-01-06T18:34:27.981" v="106282" actId="207"/>
        <pc:sldMkLst>
          <pc:docMk/>
          <pc:sldMk cId="3058052733" sldId="293"/>
        </pc:sldMkLst>
        <pc:spChg chg="add del mod ord">
          <ac:chgData name="Pegelow, Katrin /DE" userId="74a135be-7428-408d-b4b7-e9253dfa99e9" providerId="ADAL" clId="{C8066334-7A26-4F87-B18C-0F9CD2AF4340}" dt="2026-01-04T14:29:43.948" v="86173" actId="167"/>
          <ac:spMkLst>
            <pc:docMk/>
            <pc:sldMk cId="3058052733" sldId="293"/>
            <ac:spMk id="6" creationId="{C02937C1-9096-3C3C-A6C2-217494D0DEE5}"/>
          </ac:spMkLst>
        </pc:spChg>
        <pc:spChg chg="mod">
          <ac:chgData name="Pegelow, Katrin /DE" userId="74a135be-7428-408d-b4b7-e9253dfa99e9" providerId="ADAL" clId="{C8066334-7A26-4F87-B18C-0F9CD2AF4340}" dt="2026-01-06T18:34:27.981" v="106282" actId="207"/>
          <ac:spMkLst>
            <pc:docMk/>
            <pc:sldMk cId="3058052733" sldId="293"/>
            <ac:spMk id="14" creationId="{ED81BD12-72DB-B3D1-457B-C5B5D4F43EC3}"/>
          </ac:spMkLst>
        </pc:spChg>
      </pc:sldChg>
      <pc:sldChg chg="addSp delSp modSp mod modClrScheme chgLayout">
        <pc:chgData name="Pegelow, Katrin /DE" userId="74a135be-7428-408d-b4b7-e9253dfa99e9" providerId="ADAL" clId="{C8066334-7A26-4F87-B18C-0F9CD2AF4340}" dt="2026-01-13T16:39:39.033" v="111719" actId="20577"/>
        <pc:sldMkLst>
          <pc:docMk/>
          <pc:sldMk cId="2903828591" sldId="294"/>
        </pc:sldMkLst>
        <pc:spChg chg="mod ord">
          <ac:chgData name="Pegelow, Katrin /DE" userId="74a135be-7428-408d-b4b7-e9253dfa99e9" providerId="ADAL" clId="{C8066334-7A26-4F87-B18C-0F9CD2AF4340}" dt="2026-01-04T14:23:59.916" v="85995" actId="167"/>
          <ac:spMkLst>
            <pc:docMk/>
            <pc:sldMk cId="2903828591" sldId="294"/>
            <ac:spMk id="6" creationId="{C02937C1-9096-3C3C-A6C2-217494D0DEE5}"/>
          </ac:spMkLst>
        </pc:spChg>
        <pc:spChg chg="mod">
          <ac:chgData name="Pegelow, Katrin /DE" userId="74a135be-7428-408d-b4b7-e9253dfa99e9" providerId="ADAL" clId="{C8066334-7A26-4F87-B18C-0F9CD2AF4340}" dt="2026-01-13T16:39:39.033" v="111719" actId="20577"/>
          <ac:spMkLst>
            <pc:docMk/>
            <pc:sldMk cId="2903828591" sldId="294"/>
            <ac:spMk id="14" creationId="{ED81BD12-72DB-B3D1-457B-C5B5D4F43EC3}"/>
          </ac:spMkLst>
        </pc:spChg>
      </pc:sldChg>
      <pc:sldChg chg="addSp delSp modSp mod modClrScheme chgLayout">
        <pc:chgData name="Pegelow, Katrin /DE" userId="74a135be-7428-408d-b4b7-e9253dfa99e9" providerId="ADAL" clId="{C8066334-7A26-4F87-B18C-0F9CD2AF4340}" dt="2026-01-07T19:44:31.263" v="107095" actId="6549"/>
        <pc:sldMkLst>
          <pc:docMk/>
          <pc:sldMk cId="2656979029" sldId="295"/>
        </pc:sldMkLst>
        <pc:spChg chg="add mod">
          <ac:chgData name="Pegelow, Katrin /DE" userId="74a135be-7428-408d-b4b7-e9253dfa99e9" providerId="ADAL" clId="{C8066334-7A26-4F87-B18C-0F9CD2AF4340}" dt="2026-01-06T21:09:00.316" v="106624"/>
          <ac:spMkLst>
            <pc:docMk/>
            <pc:sldMk cId="2656979029" sldId="295"/>
            <ac:spMk id="2" creationId="{DE4D917A-20FA-CDD0-EFD9-D9F30181B077}"/>
          </ac:spMkLst>
        </pc:spChg>
        <pc:spChg chg="mod ord">
          <ac:chgData name="Pegelow, Katrin /DE" userId="74a135be-7428-408d-b4b7-e9253dfa99e9" providerId="ADAL" clId="{C8066334-7A26-4F87-B18C-0F9CD2AF4340}" dt="2026-01-04T14:43:44.831" v="86505" actId="167"/>
          <ac:spMkLst>
            <pc:docMk/>
            <pc:sldMk cId="2656979029" sldId="295"/>
            <ac:spMk id="3" creationId="{BDF51B04-F98B-DFB0-6762-C11CDEF44D9F}"/>
          </ac:spMkLst>
        </pc:spChg>
        <pc:spChg chg="mod">
          <ac:chgData name="Pegelow, Katrin /DE" userId="74a135be-7428-408d-b4b7-e9253dfa99e9" providerId="ADAL" clId="{C8066334-7A26-4F87-B18C-0F9CD2AF4340}" dt="2026-01-06T18:36:05.709" v="106299" actId="207"/>
          <ac:spMkLst>
            <pc:docMk/>
            <pc:sldMk cId="2656979029" sldId="295"/>
            <ac:spMk id="4" creationId="{9ECD2472-968B-F00F-1FC6-7C55C442CFC7}"/>
          </ac:spMkLst>
        </pc:spChg>
        <pc:spChg chg="mod">
          <ac:chgData name="Pegelow, Katrin /DE" userId="74a135be-7428-408d-b4b7-e9253dfa99e9" providerId="ADAL" clId="{C8066334-7A26-4F87-B18C-0F9CD2AF4340}" dt="2026-01-06T18:36:05.709" v="106299" actId="207"/>
          <ac:spMkLst>
            <pc:docMk/>
            <pc:sldMk cId="2656979029" sldId="295"/>
            <ac:spMk id="9" creationId="{7A203551-F569-9F51-05EA-28197F5F84E6}"/>
          </ac:spMkLst>
        </pc:spChg>
        <pc:spChg chg="mod">
          <ac:chgData name="Pegelow, Katrin /DE" userId="74a135be-7428-408d-b4b7-e9253dfa99e9" providerId="ADAL" clId="{C8066334-7A26-4F87-B18C-0F9CD2AF4340}" dt="2026-01-07T19:44:31.263" v="107095" actId="6549"/>
          <ac:spMkLst>
            <pc:docMk/>
            <pc:sldMk cId="2656979029" sldId="295"/>
            <ac:spMk id="106" creationId="{5A92DE13-DDFE-CD93-5D27-99D91F8BE1E6}"/>
          </ac:spMkLst>
        </pc:spChg>
      </pc:sldChg>
      <pc:sldChg chg="addSp delSp modSp mod">
        <pc:chgData name="Pegelow, Katrin /DE" userId="74a135be-7428-408d-b4b7-e9253dfa99e9" providerId="ADAL" clId="{C8066334-7A26-4F87-B18C-0F9CD2AF4340}" dt="2026-01-07T19:52:11.330" v="107269" actId="6549"/>
        <pc:sldMkLst>
          <pc:docMk/>
          <pc:sldMk cId="3158716765" sldId="296"/>
        </pc:sldMkLst>
        <pc:spChg chg="mod ord">
          <ac:chgData name="Pegelow, Katrin /DE" userId="74a135be-7428-408d-b4b7-e9253dfa99e9" providerId="ADAL" clId="{C8066334-7A26-4F87-B18C-0F9CD2AF4340}" dt="2026-01-07T19:52:11.330" v="107269" actId="6549"/>
          <ac:spMkLst>
            <pc:docMk/>
            <pc:sldMk cId="3158716765" sldId="296"/>
            <ac:spMk id="6" creationId="{C02937C1-9096-3C3C-A6C2-217494D0DEE5}"/>
          </ac:spMkLst>
        </pc:spChg>
        <pc:spChg chg="mod">
          <ac:chgData name="Pegelow, Katrin /DE" userId="74a135be-7428-408d-b4b7-e9253dfa99e9" providerId="ADAL" clId="{C8066334-7A26-4F87-B18C-0F9CD2AF4340}" dt="2026-01-06T18:37:06.297" v="106308" actId="207"/>
          <ac:spMkLst>
            <pc:docMk/>
            <pc:sldMk cId="3158716765" sldId="296"/>
            <ac:spMk id="9" creationId="{0095FE40-A3D6-FF0D-8F20-D7C03EB93D91}"/>
          </ac:spMkLst>
        </pc:spChg>
        <pc:spChg chg="mod">
          <ac:chgData name="Pegelow, Katrin /DE" userId="74a135be-7428-408d-b4b7-e9253dfa99e9" providerId="ADAL" clId="{C8066334-7A26-4F87-B18C-0F9CD2AF4340}" dt="2026-01-06T18:37:06.297" v="106308" actId="207"/>
          <ac:spMkLst>
            <pc:docMk/>
            <pc:sldMk cId="3158716765" sldId="296"/>
            <ac:spMk id="19" creationId="{DC897540-23BE-ABA8-C7F0-9116F1FDB126}"/>
          </ac:spMkLst>
        </pc:spChg>
      </pc:sldChg>
      <pc:sldChg chg="addSp delSp modSp mod modClrScheme chgLayout">
        <pc:chgData name="Pegelow, Katrin /DE" userId="74a135be-7428-408d-b4b7-e9253dfa99e9" providerId="ADAL" clId="{C8066334-7A26-4F87-B18C-0F9CD2AF4340}" dt="2026-01-13T16:53:22.059" v="111897" actId="14100"/>
        <pc:sldMkLst>
          <pc:docMk/>
          <pc:sldMk cId="3024962224" sldId="297"/>
        </pc:sldMkLst>
        <pc:spChg chg="mod ord">
          <ac:chgData name="Pegelow, Katrin /DE" userId="74a135be-7428-408d-b4b7-e9253dfa99e9" providerId="ADAL" clId="{C8066334-7A26-4F87-B18C-0F9CD2AF4340}" dt="2026-01-04T14:54:57.382" v="86778" actId="167"/>
          <ac:spMkLst>
            <pc:docMk/>
            <pc:sldMk cId="3024962224" sldId="297"/>
            <ac:spMk id="3" creationId="{5C289AFD-6C8D-E5AB-E77F-D4FD6F5B4FF9}"/>
          </ac:spMkLst>
        </pc:spChg>
        <pc:spChg chg="mod">
          <ac:chgData name="Pegelow, Katrin /DE" userId="74a135be-7428-408d-b4b7-e9253dfa99e9" providerId="ADAL" clId="{C8066334-7A26-4F87-B18C-0F9CD2AF4340}" dt="2026-01-13T16:53:22.059" v="111897" actId="14100"/>
          <ac:spMkLst>
            <pc:docMk/>
            <pc:sldMk cId="3024962224" sldId="297"/>
            <ac:spMk id="9" creationId="{F6E44EC1-FEEC-C351-B419-7F41E3478175}"/>
          </ac:spMkLst>
        </pc:spChg>
      </pc:sldChg>
      <pc:sldChg chg="addSp delSp modSp mod modClrScheme chgLayout">
        <pc:chgData name="Pegelow, Katrin /DE" userId="74a135be-7428-408d-b4b7-e9253dfa99e9" providerId="ADAL" clId="{C8066334-7A26-4F87-B18C-0F9CD2AF4340}" dt="2026-01-13T16:45:27.932" v="111793" actId="20577"/>
        <pc:sldMkLst>
          <pc:docMk/>
          <pc:sldMk cId="4239855492" sldId="298"/>
        </pc:sldMkLst>
        <pc:spChg chg="mod">
          <ac:chgData name="Pegelow, Katrin /DE" userId="74a135be-7428-408d-b4b7-e9253dfa99e9" providerId="ADAL" clId="{C8066334-7A26-4F87-B18C-0F9CD2AF4340}" dt="2026-01-06T18:36:10.234" v="106300" actId="207"/>
          <ac:spMkLst>
            <pc:docMk/>
            <pc:sldMk cId="4239855492" sldId="298"/>
            <ac:spMk id="4" creationId="{EA7D218F-9BFA-8B2F-2DFC-5D4285FC56B2}"/>
          </ac:spMkLst>
        </pc:spChg>
        <pc:spChg chg="mod">
          <ac:chgData name="Pegelow, Katrin /DE" userId="74a135be-7428-408d-b4b7-e9253dfa99e9" providerId="ADAL" clId="{C8066334-7A26-4F87-B18C-0F9CD2AF4340}" dt="2026-01-07T19:47:40.748" v="107186" actId="14100"/>
          <ac:spMkLst>
            <pc:docMk/>
            <pc:sldMk cId="4239855492" sldId="298"/>
            <ac:spMk id="7" creationId="{F960C500-491D-FA66-A33D-AC6E78E2AE9D}"/>
          </ac:spMkLst>
        </pc:spChg>
        <pc:spChg chg="mod">
          <ac:chgData name="Pegelow, Katrin /DE" userId="74a135be-7428-408d-b4b7-e9253dfa99e9" providerId="ADAL" clId="{C8066334-7A26-4F87-B18C-0F9CD2AF4340}" dt="2026-01-13T16:45:27.932" v="111793" actId="20577"/>
          <ac:spMkLst>
            <pc:docMk/>
            <pc:sldMk cId="4239855492" sldId="298"/>
            <ac:spMk id="9" creationId="{647F30CF-8688-909C-8A6A-B40B00C81D12}"/>
          </ac:spMkLst>
        </pc:spChg>
        <pc:spChg chg="mod">
          <ac:chgData name="Pegelow, Katrin /DE" userId="74a135be-7428-408d-b4b7-e9253dfa99e9" providerId="ADAL" clId="{C8066334-7A26-4F87-B18C-0F9CD2AF4340}" dt="2026-01-04T14:45:24.263" v="86541" actId="1038"/>
          <ac:spMkLst>
            <pc:docMk/>
            <pc:sldMk cId="4239855492" sldId="298"/>
            <ac:spMk id="10" creationId="{A6CB2935-5206-F1B3-758D-6F6975DF57EC}"/>
          </ac:spMkLst>
        </pc:spChg>
        <pc:spChg chg="add mod ord">
          <ac:chgData name="Pegelow, Katrin /DE" userId="74a135be-7428-408d-b4b7-e9253dfa99e9" providerId="ADAL" clId="{C8066334-7A26-4F87-B18C-0F9CD2AF4340}" dt="2026-01-04T14:44:51.838" v="86526" actId="167"/>
          <ac:spMkLst>
            <pc:docMk/>
            <pc:sldMk cId="4239855492" sldId="298"/>
            <ac:spMk id="11" creationId="{B0F26B5E-92D3-4B4C-DBB2-EF10A8A2AF0F}"/>
          </ac:spMkLst>
        </pc:spChg>
        <pc:picChg chg="mod">
          <ac:chgData name="Pegelow, Katrin /DE" userId="74a135be-7428-408d-b4b7-e9253dfa99e9" providerId="ADAL" clId="{C8066334-7A26-4F87-B18C-0F9CD2AF4340}" dt="2026-01-04T14:45:24.263" v="86541" actId="1038"/>
          <ac:picMkLst>
            <pc:docMk/>
            <pc:sldMk cId="4239855492" sldId="298"/>
            <ac:picMk id="8" creationId="{2E89A612-71DA-39DD-EF00-E70C3E6772AF}"/>
          </ac:picMkLst>
        </pc:picChg>
      </pc:sldChg>
      <pc:sldChg chg="addSp delSp modSp mod modClrScheme chgLayout">
        <pc:chgData name="Pegelow, Katrin /DE" userId="74a135be-7428-408d-b4b7-e9253dfa99e9" providerId="ADAL" clId="{C8066334-7A26-4F87-B18C-0F9CD2AF4340}" dt="2026-01-06T18:41:13.046" v="106353" actId="207"/>
        <pc:sldMkLst>
          <pc:docMk/>
          <pc:sldMk cId="1758686529" sldId="299"/>
        </pc:sldMkLst>
        <pc:spChg chg="mod">
          <ac:chgData name="Pegelow, Katrin /DE" userId="74a135be-7428-408d-b4b7-e9253dfa99e9" providerId="ADAL" clId="{C8066334-7A26-4F87-B18C-0F9CD2AF4340}" dt="2026-01-06T18:41:13.046" v="106353" actId="207"/>
          <ac:spMkLst>
            <pc:docMk/>
            <pc:sldMk cId="1758686529" sldId="299"/>
            <ac:spMk id="3" creationId="{1E6D2479-8DE5-02AA-CE6C-798B4B2F91E5}"/>
          </ac:spMkLst>
        </pc:spChg>
        <pc:spChg chg="mod">
          <ac:chgData name="Pegelow, Katrin /DE" userId="74a135be-7428-408d-b4b7-e9253dfa99e9" providerId="ADAL" clId="{C8066334-7A26-4F87-B18C-0F9CD2AF4340}" dt="2026-01-06T18:41:13.046" v="106353" actId="207"/>
          <ac:spMkLst>
            <pc:docMk/>
            <pc:sldMk cId="1758686529" sldId="299"/>
            <ac:spMk id="10" creationId="{2E41363C-A967-D231-C5B7-1813C28C79C7}"/>
          </ac:spMkLst>
        </pc:spChg>
        <pc:spChg chg="mod ord">
          <ac:chgData name="Pegelow, Katrin /DE" userId="74a135be-7428-408d-b4b7-e9253dfa99e9" providerId="ADAL" clId="{C8066334-7A26-4F87-B18C-0F9CD2AF4340}" dt="2026-01-04T13:40:50.335" v="85092" actId="167"/>
          <ac:spMkLst>
            <pc:docMk/>
            <pc:sldMk cId="1758686529" sldId="299"/>
            <ac:spMk id="12" creationId="{17763BEE-8ABB-DA16-2A56-C0BD01275919}"/>
          </ac:spMkLst>
        </pc:spChg>
      </pc:sldChg>
      <pc:sldChg chg="addSp delSp modSp mod">
        <pc:chgData name="Pegelow, Katrin /DE" userId="74a135be-7428-408d-b4b7-e9253dfa99e9" providerId="ADAL" clId="{C8066334-7A26-4F87-B18C-0F9CD2AF4340}" dt="2026-01-07T19:53:43.102" v="107285" actId="1037"/>
        <pc:sldMkLst>
          <pc:docMk/>
          <pc:sldMk cId="1235852398" sldId="300"/>
        </pc:sldMkLst>
        <pc:spChg chg="add del">
          <ac:chgData name="Pegelow, Katrin /DE" userId="74a135be-7428-408d-b4b7-e9253dfa99e9" providerId="ADAL" clId="{C8066334-7A26-4F87-B18C-0F9CD2AF4340}" dt="2026-01-07T19:52:03.588" v="107267" actId="478"/>
          <ac:spMkLst>
            <pc:docMk/>
            <pc:sldMk cId="1235852398" sldId="300"/>
            <ac:spMk id="4" creationId="{70926A78-A313-D68B-C80F-D591F39D333F}"/>
          </ac:spMkLst>
        </pc:spChg>
        <pc:spChg chg="add del mod">
          <ac:chgData name="Pegelow, Katrin /DE" userId="74a135be-7428-408d-b4b7-e9253dfa99e9" providerId="ADAL" clId="{C8066334-7A26-4F87-B18C-0F9CD2AF4340}" dt="2026-01-07T19:53:43.102" v="107285" actId="1037"/>
          <ac:spMkLst>
            <pc:docMk/>
            <pc:sldMk cId="1235852398" sldId="300"/>
            <ac:spMk id="5" creationId="{B94E568A-4863-85F4-9AD1-945DE3AB238D}"/>
          </ac:spMkLst>
        </pc:spChg>
        <pc:spChg chg="mod ord">
          <ac:chgData name="Pegelow, Katrin /DE" userId="74a135be-7428-408d-b4b7-e9253dfa99e9" providerId="ADAL" clId="{C8066334-7A26-4F87-B18C-0F9CD2AF4340}" dt="2026-01-04T14:52:55.176" v="86750" actId="167"/>
          <ac:spMkLst>
            <pc:docMk/>
            <pc:sldMk cId="1235852398" sldId="300"/>
            <ac:spMk id="6" creationId="{C02937C1-9096-3C3C-A6C2-217494D0DEE5}"/>
          </ac:spMkLst>
        </pc:spChg>
        <pc:spChg chg="mod">
          <ac:chgData name="Pegelow, Katrin /DE" userId="74a135be-7428-408d-b4b7-e9253dfa99e9" providerId="ADAL" clId="{C8066334-7A26-4F87-B18C-0F9CD2AF4340}" dt="2026-01-06T18:37:10.976" v="106309" actId="207"/>
          <ac:spMkLst>
            <pc:docMk/>
            <pc:sldMk cId="1235852398" sldId="300"/>
            <ac:spMk id="21" creationId="{E6DF5903-807F-6833-8274-E8F64D4EA05E}"/>
          </ac:spMkLst>
        </pc:spChg>
        <pc:spChg chg="mod">
          <ac:chgData name="Pegelow, Katrin /DE" userId="74a135be-7428-408d-b4b7-e9253dfa99e9" providerId="ADAL" clId="{C8066334-7A26-4F87-B18C-0F9CD2AF4340}" dt="2026-01-06T18:37:10.976" v="106309" actId="207"/>
          <ac:spMkLst>
            <pc:docMk/>
            <pc:sldMk cId="1235852398" sldId="300"/>
            <ac:spMk id="23" creationId="{D1CE4A57-8965-2618-60B1-DA2088303A8B}"/>
          </ac:spMkLst>
        </pc:spChg>
      </pc:sldChg>
      <pc:sldChg chg="addSp delSp modSp mod">
        <pc:chgData name="Pegelow, Katrin /DE" userId="74a135be-7428-408d-b4b7-e9253dfa99e9" providerId="ADAL" clId="{C8066334-7A26-4F87-B18C-0F9CD2AF4340}" dt="2026-01-07T19:53:37.894" v="107284" actId="1037"/>
        <pc:sldMkLst>
          <pc:docMk/>
          <pc:sldMk cId="298479409" sldId="301"/>
        </pc:sldMkLst>
        <pc:spChg chg="mod">
          <ac:chgData name="Pegelow, Katrin /DE" userId="74a135be-7428-408d-b4b7-e9253dfa99e9" providerId="ADAL" clId="{C8066334-7A26-4F87-B18C-0F9CD2AF4340}" dt="2026-01-07T19:53:37.894" v="107284" actId="1037"/>
          <ac:spMkLst>
            <pc:docMk/>
            <pc:sldMk cId="298479409" sldId="301"/>
            <ac:spMk id="5" creationId="{B94E568A-4863-85F4-9AD1-945DE3AB238D}"/>
          </ac:spMkLst>
        </pc:spChg>
        <pc:spChg chg="mod">
          <ac:chgData name="Pegelow, Katrin /DE" userId="74a135be-7428-408d-b4b7-e9253dfa99e9" providerId="ADAL" clId="{C8066334-7A26-4F87-B18C-0F9CD2AF4340}" dt="2026-01-06T18:37:15.645" v="106310" actId="207"/>
          <ac:spMkLst>
            <pc:docMk/>
            <pc:sldMk cId="298479409" sldId="301"/>
            <ac:spMk id="20" creationId="{176DC218-1EE3-BFA8-828A-FB2B897AA029}"/>
          </ac:spMkLst>
        </pc:spChg>
        <pc:spChg chg="mod">
          <ac:chgData name="Pegelow, Katrin /DE" userId="74a135be-7428-408d-b4b7-e9253dfa99e9" providerId="ADAL" clId="{C8066334-7A26-4F87-B18C-0F9CD2AF4340}" dt="2026-01-06T18:37:15.645" v="106310" actId="207"/>
          <ac:spMkLst>
            <pc:docMk/>
            <pc:sldMk cId="298479409" sldId="301"/>
            <ac:spMk id="23" creationId="{E2912A89-C86B-9E40-B458-DAA7E129E132}"/>
          </ac:spMkLst>
        </pc:spChg>
        <pc:spChg chg="add mod">
          <ac:chgData name="Pegelow, Katrin /DE" userId="74a135be-7428-408d-b4b7-e9253dfa99e9" providerId="ADAL" clId="{C8066334-7A26-4F87-B18C-0F9CD2AF4340}" dt="2026-01-04T14:53:25.690" v="86755"/>
          <ac:spMkLst>
            <pc:docMk/>
            <pc:sldMk cId="298479409" sldId="301"/>
            <ac:spMk id="24" creationId="{7010C443-7F52-C90A-3958-1D7513D3663E}"/>
          </ac:spMkLst>
        </pc:spChg>
      </pc:sldChg>
      <pc:sldChg chg="addSp delSp modSp mod">
        <pc:chgData name="Pegelow, Katrin /DE" userId="74a135be-7428-408d-b4b7-e9253dfa99e9" providerId="ADAL" clId="{C8066334-7A26-4F87-B18C-0F9CD2AF4340}" dt="2026-01-07T19:54:07.474" v="107287" actId="478"/>
        <pc:sldMkLst>
          <pc:docMk/>
          <pc:sldMk cId="1674264324" sldId="302"/>
        </pc:sldMkLst>
        <pc:spChg chg="add del mod">
          <ac:chgData name="Pegelow, Katrin /DE" userId="74a135be-7428-408d-b4b7-e9253dfa99e9" providerId="ADAL" clId="{C8066334-7A26-4F87-B18C-0F9CD2AF4340}" dt="2026-01-07T19:53:24.102" v="107283" actId="1036"/>
          <ac:spMkLst>
            <pc:docMk/>
            <pc:sldMk cId="1674264324" sldId="302"/>
            <ac:spMk id="5" creationId="{B94E568A-4863-85F4-9AD1-945DE3AB238D}"/>
          </ac:spMkLst>
        </pc:spChg>
        <pc:spChg chg="add del">
          <ac:chgData name="Pegelow, Katrin /DE" userId="74a135be-7428-408d-b4b7-e9253dfa99e9" providerId="ADAL" clId="{C8066334-7A26-4F87-B18C-0F9CD2AF4340}" dt="2026-01-07T19:54:07.474" v="107287" actId="478"/>
          <ac:spMkLst>
            <pc:docMk/>
            <pc:sldMk cId="1674264324" sldId="302"/>
            <ac:spMk id="8" creationId="{A042F541-9BDD-89DC-56F4-E6E677B13D5B}"/>
          </ac:spMkLst>
        </pc:spChg>
        <pc:spChg chg="mod">
          <ac:chgData name="Pegelow, Katrin /DE" userId="74a135be-7428-408d-b4b7-e9253dfa99e9" providerId="ADAL" clId="{C8066334-7A26-4F87-B18C-0F9CD2AF4340}" dt="2026-01-06T18:37:19.394" v="106311" actId="207"/>
          <ac:spMkLst>
            <pc:docMk/>
            <pc:sldMk cId="1674264324" sldId="302"/>
            <ac:spMk id="9" creationId="{0095FE40-A3D6-FF0D-8F20-D7C03EB93D91}"/>
          </ac:spMkLst>
        </pc:spChg>
        <pc:spChg chg="mod">
          <ac:chgData name="Pegelow, Katrin /DE" userId="74a135be-7428-408d-b4b7-e9253dfa99e9" providerId="ADAL" clId="{C8066334-7A26-4F87-B18C-0F9CD2AF4340}" dt="2026-01-06T18:37:19.394" v="106311" actId="207"/>
          <ac:spMkLst>
            <pc:docMk/>
            <pc:sldMk cId="1674264324" sldId="302"/>
            <ac:spMk id="21" creationId="{8C4495BE-EC42-F045-7474-82757B9170EA}"/>
          </ac:spMkLst>
        </pc:spChg>
        <pc:spChg chg="add mod">
          <ac:chgData name="Pegelow, Katrin /DE" userId="74a135be-7428-408d-b4b7-e9253dfa99e9" providerId="ADAL" clId="{C8066334-7A26-4F87-B18C-0F9CD2AF4340}" dt="2026-01-04T14:53:34.804" v="86758"/>
          <ac:spMkLst>
            <pc:docMk/>
            <pc:sldMk cId="1674264324" sldId="302"/>
            <ac:spMk id="23" creationId="{57FCF1A9-3D73-DD87-A399-ABCA4E9F16EE}"/>
          </ac:spMkLst>
        </pc:spChg>
      </pc:sldChg>
      <pc:sldChg chg="addSp delSp modSp mod">
        <pc:chgData name="Pegelow, Katrin /DE" userId="74a135be-7428-408d-b4b7-e9253dfa99e9" providerId="ADAL" clId="{C8066334-7A26-4F87-B18C-0F9CD2AF4340}" dt="2026-01-13T16:56:20.035" v="111949" actId="6549"/>
        <pc:sldMkLst>
          <pc:docMk/>
          <pc:sldMk cId="50960537" sldId="303"/>
        </pc:sldMkLst>
        <pc:spChg chg="mod ord">
          <ac:chgData name="Pegelow, Katrin /DE" userId="74a135be-7428-408d-b4b7-e9253dfa99e9" providerId="ADAL" clId="{C8066334-7A26-4F87-B18C-0F9CD2AF4340}" dt="2026-01-04T15:01:39.497" v="86914" actId="167"/>
          <ac:spMkLst>
            <pc:docMk/>
            <pc:sldMk cId="50960537" sldId="303"/>
            <ac:spMk id="6" creationId="{C02937C1-9096-3C3C-A6C2-217494D0DEE5}"/>
          </ac:spMkLst>
        </pc:spChg>
        <pc:spChg chg="mod">
          <ac:chgData name="Pegelow, Katrin /DE" userId="74a135be-7428-408d-b4b7-e9253dfa99e9" providerId="ADAL" clId="{C8066334-7A26-4F87-B18C-0F9CD2AF4340}" dt="2026-01-13T16:56:20.035" v="111949" actId="6549"/>
          <ac:spMkLst>
            <pc:docMk/>
            <pc:sldMk cId="50960537" sldId="303"/>
            <ac:spMk id="9" creationId="{0095FE40-A3D6-FF0D-8F20-D7C03EB93D91}"/>
          </ac:spMkLst>
        </pc:spChg>
        <pc:spChg chg="mod">
          <ac:chgData name="Pegelow, Katrin /DE" userId="74a135be-7428-408d-b4b7-e9253dfa99e9" providerId="ADAL" clId="{C8066334-7A26-4F87-B18C-0F9CD2AF4340}" dt="2026-01-04T15:02:14.631" v="86919" actId="14100"/>
          <ac:spMkLst>
            <pc:docMk/>
            <pc:sldMk cId="50960537" sldId="303"/>
            <ac:spMk id="17" creationId="{C6FBB05A-A2D6-E5E8-5596-40DEB2D065C4}"/>
          </ac:spMkLst>
        </pc:spChg>
      </pc:sldChg>
      <pc:sldChg chg="addSp delSp modSp mod">
        <pc:chgData name="Pegelow, Katrin /DE" userId="74a135be-7428-408d-b4b7-e9253dfa99e9" providerId="ADAL" clId="{C8066334-7A26-4F87-B18C-0F9CD2AF4340}" dt="2026-01-06T18:43:00.481" v="106369" actId="207"/>
        <pc:sldMkLst>
          <pc:docMk/>
          <pc:sldMk cId="494142533" sldId="304"/>
        </pc:sldMkLst>
        <pc:spChg chg="mod">
          <ac:chgData name="Pegelow, Katrin /DE" userId="74a135be-7428-408d-b4b7-e9253dfa99e9" providerId="ADAL" clId="{C8066334-7A26-4F87-B18C-0F9CD2AF4340}" dt="2026-01-04T15:12:49.972" v="87094" actId="14100"/>
          <ac:spMkLst>
            <pc:docMk/>
            <pc:sldMk cId="494142533" sldId="304"/>
            <ac:spMk id="4" creationId="{EC73FB27-FEBD-1261-C122-20DED2AE376A}"/>
          </ac:spMkLst>
        </pc:spChg>
        <pc:spChg chg="mod ord">
          <ac:chgData name="Pegelow, Katrin /DE" userId="74a135be-7428-408d-b4b7-e9253dfa99e9" providerId="ADAL" clId="{C8066334-7A26-4F87-B18C-0F9CD2AF4340}" dt="2026-01-04T15:12:36.674" v="87091" actId="167"/>
          <ac:spMkLst>
            <pc:docMk/>
            <pc:sldMk cId="494142533" sldId="304"/>
            <ac:spMk id="7" creationId="{952E2691-9D1B-C424-0B72-6E2C67A0B525}"/>
          </ac:spMkLst>
        </pc:spChg>
        <pc:spChg chg="mod">
          <ac:chgData name="Pegelow, Katrin /DE" userId="74a135be-7428-408d-b4b7-e9253dfa99e9" providerId="ADAL" clId="{C8066334-7A26-4F87-B18C-0F9CD2AF4340}" dt="2026-01-06T18:43:00.481" v="106369" actId="207"/>
          <ac:spMkLst>
            <pc:docMk/>
            <pc:sldMk cId="494142533" sldId="304"/>
            <ac:spMk id="8" creationId="{B34E3BC8-BDDE-692C-202B-D26ED41CCE05}"/>
          </ac:spMkLst>
        </pc:spChg>
      </pc:sldChg>
      <pc:sldChg chg="addSp delSp modSp mod">
        <pc:chgData name="Pegelow, Katrin /DE" userId="74a135be-7428-408d-b4b7-e9253dfa99e9" providerId="ADAL" clId="{C8066334-7A26-4F87-B18C-0F9CD2AF4340}" dt="2026-01-13T16:56:36.293" v="111950" actId="14100"/>
        <pc:sldMkLst>
          <pc:docMk/>
          <pc:sldMk cId="3120436255" sldId="305"/>
        </pc:sldMkLst>
        <pc:spChg chg="mod">
          <ac:chgData name="Pegelow, Katrin /DE" userId="74a135be-7428-408d-b4b7-e9253dfa99e9" providerId="ADAL" clId="{C8066334-7A26-4F87-B18C-0F9CD2AF4340}" dt="2026-01-13T16:56:36.293" v="111950" actId="14100"/>
          <ac:spMkLst>
            <pc:docMk/>
            <pc:sldMk cId="3120436255" sldId="305"/>
            <ac:spMk id="9" creationId="{0095FE40-A3D6-FF0D-8F20-D7C03EB93D91}"/>
          </ac:spMkLst>
        </pc:spChg>
        <pc:spChg chg="add mod">
          <ac:chgData name="Pegelow, Katrin /DE" userId="74a135be-7428-408d-b4b7-e9253dfa99e9" providerId="ADAL" clId="{C8066334-7A26-4F87-B18C-0F9CD2AF4340}" dt="2026-01-04T15:02:42.890" v="86922"/>
          <ac:spMkLst>
            <pc:docMk/>
            <pc:sldMk cId="3120436255" sldId="305"/>
            <ac:spMk id="24" creationId="{608B2FC1-AFAD-36FF-E378-88D1ECED766E}"/>
          </ac:spMkLst>
        </pc:spChg>
      </pc:sldChg>
      <pc:sldChg chg="addSp delSp modSp mod">
        <pc:chgData name="Pegelow, Katrin /DE" userId="74a135be-7428-408d-b4b7-e9253dfa99e9" providerId="ADAL" clId="{C8066334-7A26-4F87-B18C-0F9CD2AF4340}" dt="2026-01-13T17:25:39.792" v="112232" actId="14100"/>
        <pc:sldMkLst>
          <pc:docMk/>
          <pc:sldMk cId="443488269" sldId="306"/>
        </pc:sldMkLst>
        <pc:spChg chg="mod ord">
          <ac:chgData name="Pegelow, Katrin /DE" userId="74a135be-7428-408d-b4b7-e9253dfa99e9" providerId="ADAL" clId="{C8066334-7A26-4F87-B18C-0F9CD2AF4340}" dt="2026-01-04T17:23:51.057" v="89381" actId="167"/>
          <ac:spMkLst>
            <pc:docMk/>
            <pc:sldMk cId="443488269" sldId="306"/>
            <ac:spMk id="6" creationId="{E487179A-3471-08E7-599F-864BF5390C22}"/>
          </ac:spMkLst>
        </pc:spChg>
        <pc:spChg chg="mod">
          <ac:chgData name="Pegelow, Katrin /DE" userId="74a135be-7428-408d-b4b7-e9253dfa99e9" providerId="ADAL" clId="{C8066334-7A26-4F87-B18C-0F9CD2AF4340}" dt="2026-01-13T17:25:39.792" v="112232" actId="14100"/>
          <ac:spMkLst>
            <pc:docMk/>
            <pc:sldMk cId="443488269" sldId="306"/>
            <ac:spMk id="9" creationId="{076023F2-DFAB-C332-1901-32855E223BD0}"/>
          </ac:spMkLst>
        </pc:spChg>
      </pc:sldChg>
      <pc:sldChg chg="addSp delSp modSp mod ord">
        <pc:chgData name="Pegelow, Katrin /DE" userId="74a135be-7428-408d-b4b7-e9253dfa99e9" providerId="ADAL" clId="{C8066334-7A26-4F87-B18C-0F9CD2AF4340}" dt="2026-01-13T16:57:13.515" v="111952" actId="1035"/>
        <pc:sldMkLst>
          <pc:docMk/>
          <pc:sldMk cId="562136985" sldId="307"/>
        </pc:sldMkLst>
        <pc:spChg chg="mod ord">
          <ac:chgData name="Pegelow, Katrin /DE" userId="74a135be-7428-408d-b4b7-e9253dfa99e9" providerId="ADAL" clId="{C8066334-7A26-4F87-B18C-0F9CD2AF4340}" dt="2026-01-04T15:05:22.889" v="86977" actId="167"/>
          <ac:spMkLst>
            <pc:docMk/>
            <pc:sldMk cId="562136985" sldId="307"/>
            <ac:spMk id="4" creationId="{E44CC2D4-A7AB-F0D1-1C75-F3EE6EA6D8D1}"/>
          </ac:spMkLst>
        </pc:spChg>
        <pc:spChg chg="mod">
          <ac:chgData name="Pegelow, Katrin /DE" userId="74a135be-7428-408d-b4b7-e9253dfa99e9" providerId="ADAL" clId="{C8066334-7A26-4F87-B18C-0F9CD2AF4340}" dt="2026-01-04T13:17:09.830" v="84506" actId="1076"/>
          <ac:spMkLst>
            <pc:docMk/>
            <pc:sldMk cId="562136985" sldId="307"/>
            <ac:spMk id="5" creationId="{2E24D832-5142-8ECF-38CC-B6AC02FEFBE9}"/>
          </ac:spMkLst>
        </pc:spChg>
        <pc:spChg chg="mod">
          <ac:chgData name="Pegelow, Katrin /DE" userId="74a135be-7428-408d-b4b7-e9253dfa99e9" providerId="ADAL" clId="{C8066334-7A26-4F87-B18C-0F9CD2AF4340}" dt="2026-01-13T16:57:13.515" v="111952" actId="1035"/>
          <ac:spMkLst>
            <pc:docMk/>
            <pc:sldMk cId="562136985" sldId="307"/>
            <ac:spMk id="6" creationId="{E8DB3F5E-26CD-1E6B-266E-BB7887220820}"/>
          </ac:spMkLst>
        </pc:spChg>
      </pc:sldChg>
      <pc:sldChg chg="addSp delSp modSp mod">
        <pc:chgData name="Pegelow, Katrin /DE" userId="74a135be-7428-408d-b4b7-e9253dfa99e9" providerId="ADAL" clId="{C8066334-7A26-4F87-B18C-0F9CD2AF4340}" dt="2026-01-06T18:38:15.680" v="106323" actId="207"/>
        <pc:sldMkLst>
          <pc:docMk/>
          <pc:sldMk cId="4112091713" sldId="308"/>
        </pc:sldMkLst>
        <pc:spChg chg="mod ord">
          <ac:chgData name="Pegelow, Katrin /DE" userId="74a135be-7428-408d-b4b7-e9253dfa99e9" providerId="ADAL" clId="{C8066334-7A26-4F87-B18C-0F9CD2AF4340}" dt="2026-01-04T15:03:41.597" v="86942" actId="167"/>
          <ac:spMkLst>
            <pc:docMk/>
            <pc:sldMk cId="4112091713" sldId="308"/>
            <ac:spMk id="6" creationId="{44198ECC-ECBA-19C1-19FC-541582C17C4E}"/>
          </ac:spMkLst>
        </pc:spChg>
        <pc:spChg chg="mod">
          <ac:chgData name="Pegelow, Katrin /DE" userId="74a135be-7428-408d-b4b7-e9253dfa99e9" providerId="ADAL" clId="{C8066334-7A26-4F87-B18C-0F9CD2AF4340}" dt="2026-01-06T18:38:15.680" v="106323" actId="207"/>
          <ac:spMkLst>
            <pc:docMk/>
            <pc:sldMk cId="4112091713" sldId="308"/>
            <ac:spMk id="9" creationId="{EB0F2137-0173-513A-18EF-5B518FE1F44E}"/>
          </ac:spMkLst>
        </pc:spChg>
      </pc:sldChg>
      <pc:sldChg chg="addSp delSp modSp mod">
        <pc:chgData name="Pegelow, Katrin /DE" userId="74a135be-7428-408d-b4b7-e9253dfa99e9" providerId="ADAL" clId="{C8066334-7A26-4F87-B18C-0F9CD2AF4340}" dt="2026-01-12T11:53:56.585" v="110186" actId="20577"/>
        <pc:sldMkLst>
          <pc:docMk/>
          <pc:sldMk cId="2453089820" sldId="309"/>
        </pc:sldMkLst>
        <pc:spChg chg="mod">
          <ac:chgData name="Pegelow, Katrin /DE" userId="74a135be-7428-408d-b4b7-e9253dfa99e9" providerId="ADAL" clId="{C8066334-7A26-4F87-B18C-0F9CD2AF4340}" dt="2026-01-06T18:51:01.846" v="106462" actId="207"/>
          <ac:spMkLst>
            <pc:docMk/>
            <pc:sldMk cId="2453089820" sldId="309"/>
            <ac:spMk id="7" creationId="{78D4EB4A-8D0C-8B5F-9D97-E59CA00FC621}"/>
          </ac:spMkLst>
        </pc:spChg>
        <pc:spChg chg="mod ord">
          <ac:chgData name="Pegelow, Katrin /DE" userId="74a135be-7428-408d-b4b7-e9253dfa99e9" providerId="ADAL" clId="{C8066334-7A26-4F87-B18C-0F9CD2AF4340}" dt="2026-01-05T13:43:09.335" v="93313" actId="167"/>
          <ac:spMkLst>
            <pc:docMk/>
            <pc:sldMk cId="2453089820" sldId="309"/>
            <ac:spMk id="9" creationId="{9EB80E1D-0709-6064-C396-AADFA8217773}"/>
          </ac:spMkLst>
        </pc:spChg>
        <pc:spChg chg="mod">
          <ac:chgData name="Pegelow, Katrin /DE" userId="74a135be-7428-408d-b4b7-e9253dfa99e9" providerId="ADAL" clId="{C8066334-7A26-4F87-B18C-0F9CD2AF4340}" dt="2026-01-12T11:53:41.649" v="110171" actId="20577"/>
          <ac:spMkLst>
            <pc:docMk/>
            <pc:sldMk cId="2453089820" sldId="309"/>
            <ac:spMk id="50" creationId="{084E5C72-06A7-ED3C-0B4E-7B7968EA4AB5}"/>
          </ac:spMkLst>
        </pc:spChg>
        <pc:spChg chg="mod">
          <ac:chgData name="Pegelow, Katrin /DE" userId="74a135be-7428-408d-b4b7-e9253dfa99e9" providerId="ADAL" clId="{C8066334-7A26-4F87-B18C-0F9CD2AF4340}" dt="2026-01-12T11:53:56.585" v="110186" actId="20577"/>
          <ac:spMkLst>
            <pc:docMk/>
            <pc:sldMk cId="2453089820" sldId="309"/>
            <ac:spMk id="69" creationId="{8182A9FC-205B-8E69-C810-A1D019DB46D5}"/>
          </ac:spMkLst>
        </pc:spChg>
      </pc:sldChg>
      <pc:sldChg chg="addSp delSp modSp mod">
        <pc:chgData name="Pegelow, Katrin /DE" userId="74a135be-7428-408d-b4b7-e9253dfa99e9" providerId="ADAL" clId="{C8066334-7A26-4F87-B18C-0F9CD2AF4340}" dt="2026-01-12T11:54:35.618" v="110216" actId="20577"/>
        <pc:sldMkLst>
          <pc:docMk/>
          <pc:sldMk cId="1608832793" sldId="310"/>
        </pc:sldMkLst>
        <pc:spChg chg="mod">
          <ac:chgData name="Pegelow, Katrin /DE" userId="74a135be-7428-408d-b4b7-e9253dfa99e9" providerId="ADAL" clId="{C8066334-7A26-4F87-B18C-0F9CD2AF4340}" dt="2026-01-06T18:51:14.276" v="106463" actId="207"/>
          <ac:spMkLst>
            <pc:docMk/>
            <pc:sldMk cId="1608832793" sldId="310"/>
            <ac:spMk id="7" creationId="{78D4EB4A-8D0C-8B5F-9D97-E59CA00FC621}"/>
          </ac:spMkLst>
        </pc:spChg>
        <pc:spChg chg="mod ord">
          <ac:chgData name="Pegelow, Katrin /DE" userId="74a135be-7428-408d-b4b7-e9253dfa99e9" providerId="ADAL" clId="{C8066334-7A26-4F87-B18C-0F9CD2AF4340}" dt="2026-01-05T13:44:22.857" v="93347" actId="167"/>
          <ac:spMkLst>
            <pc:docMk/>
            <pc:sldMk cId="1608832793" sldId="310"/>
            <ac:spMk id="9" creationId="{9EB80E1D-0709-6064-C396-AADFA8217773}"/>
          </ac:spMkLst>
        </pc:spChg>
        <pc:spChg chg="mod">
          <ac:chgData name="Pegelow, Katrin /DE" userId="74a135be-7428-408d-b4b7-e9253dfa99e9" providerId="ADAL" clId="{C8066334-7A26-4F87-B18C-0F9CD2AF4340}" dt="2026-01-12T11:54:13.309" v="110200" actId="20577"/>
          <ac:spMkLst>
            <pc:docMk/>
            <pc:sldMk cId="1608832793" sldId="310"/>
            <ac:spMk id="17" creationId="{38EB049A-00CC-5616-CBA7-B86332F8D0C8}"/>
          </ac:spMkLst>
        </pc:spChg>
        <pc:spChg chg="mod">
          <ac:chgData name="Pegelow, Katrin /DE" userId="74a135be-7428-408d-b4b7-e9253dfa99e9" providerId="ADAL" clId="{C8066334-7A26-4F87-B18C-0F9CD2AF4340}" dt="2026-01-12T11:54:35.618" v="110216" actId="20577"/>
          <ac:spMkLst>
            <pc:docMk/>
            <pc:sldMk cId="1608832793" sldId="310"/>
            <ac:spMk id="117" creationId="{4071C916-F717-8739-4098-4637EE38619F}"/>
          </ac:spMkLst>
        </pc:spChg>
      </pc:sldChg>
      <pc:sldChg chg="addSp delSp modSp mod modClrScheme chgLayout">
        <pc:chgData name="Pegelow, Katrin /DE" userId="74a135be-7428-408d-b4b7-e9253dfa99e9" providerId="ADAL" clId="{C8066334-7A26-4F87-B18C-0F9CD2AF4340}" dt="2026-01-09T17:49:09.348" v="107996" actId="20577"/>
        <pc:sldMkLst>
          <pc:docMk/>
          <pc:sldMk cId="2133207158" sldId="311"/>
        </pc:sldMkLst>
        <pc:spChg chg="mod ord">
          <ac:chgData name="Pegelow, Katrin /DE" userId="74a135be-7428-408d-b4b7-e9253dfa99e9" providerId="ADAL" clId="{C8066334-7A26-4F87-B18C-0F9CD2AF4340}" dt="2026-01-05T13:38:33.751" v="93201" actId="167"/>
          <ac:spMkLst>
            <pc:docMk/>
            <pc:sldMk cId="2133207158" sldId="311"/>
            <ac:spMk id="8" creationId="{0B955B46-1EDB-E012-8DA8-2FC24A377E25}"/>
          </ac:spMkLst>
        </pc:spChg>
        <pc:spChg chg="mod">
          <ac:chgData name="Pegelow, Katrin /DE" userId="74a135be-7428-408d-b4b7-e9253dfa99e9" providerId="ADAL" clId="{C8066334-7A26-4F87-B18C-0F9CD2AF4340}" dt="2026-01-09T17:49:09.348" v="107996" actId="20577"/>
          <ac:spMkLst>
            <pc:docMk/>
            <pc:sldMk cId="2133207158" sldId="311"/>
            <ac:spMk id="23" creationId="{FC0384EC-5647-6969-419D-B65958BAE05D}"/>
          </ac:spMkLst>
        </pc:spChg>
        <pc:spChg chg="mod">
          <ac:chgData name="Pegelow, Katrin /DE" userId="74a135be-7428-408d-b4b7-e9253dfa99e9" providerId="ADAL" clId="{C8066334-7A26-4F87-B18C-0F9CD2AF4340}" dt="2026-01-09T17:46:41.123" v="107932" actId="20577"/>
          <ac:spMkLst>
            <pc:docMk/>
            <pc:sldMk cId="2133207158" sldId="311"/>
            <ac:spMk id="36" creationId="{911A6520-8602-7B20-F9C4-FAB00F9015A0}"/>
          </ac:spMkLst>
        </pc:spChg>
        <pc:spChg chg="mod">
          <ac:chgData name="Pegelow, Katrin /DE" userId="74a135be-7428-408d-b4b7-e9253dfa99e9" providerId="ADAL" clId="{C8066334-7A26-4F87-B18C-0F9CD2AF4340}" dt="2026-01-09T17:47:00.990" v="107988" actId="20577"/>
          <ac:spMkLst>
            <pc:docMk/>
            <pc:sldMk cId="2133207158" sldId="311"/>
            <ac:spMk id="39" creationId="{B95E1A59-8FA7-7FC3-0597-9289FB64A7D7}"/>
          </ac:spMkLst>
        </pc:spChg>
      </pc:sldChg>
      <pc:sldChg chg="addSp delSp modSp add mod ord modClrScheme delAnim chgLayout">
        <pc:chgData name="Pegelow, Katrin /DE" userId="74a135be-7428-408d-b4b7-e9253dfa99e9" providerId="ADAL" clId="{C8066334-7A26-4F87-B18C-0F9CD2AF4340}" dt="2026-01-06T18:35:07.466" v="106289" actId="207"/>
        <pc:sldMkLst>
          <pc:docMk/>
          <pc:sldMk cId="3084355999" sldId="312"/>
        </pc:sldMkLst>
        <pc:spChg chg="mod ord">
          <ac:chgData name="Pegelow, Katrin /DE" userId="74a135be-7428-408d-b4b7-e9253dfa99e9" providerId="ADAL" clId="{C8066334-7A26-4F87-B18C-0F9CD2AF4340}" dt="2026-01-04T14:35:56.417" v="86325" actId="167"/>
          <ac:spMkLst>
            <pc:docMk/>
            <pc:sldMk cId="3084355999" sldId="312"/>
            <ac:spMk id="2" creationId="{536A9CDD-3BC5-BDCF-9408-5E8923AB71D3}"/>
          </ac:spMkLst>
        </pc:spChg>
        <pc:spChg chg="mod">
          <ac:chgData name="Pegelow, Katrin /DE" userId="74a135be-7428-408d-b4b7-e9253dfa99e9" providerId="ADAL" clId="{C8066334-7A26-4F87-B18C-0F9CD2AF4340}" dt="2026-01-06T18:35:07.466" v="106289" actId="207"/>
          <ac:spMkLst>
            <pc:docMk/>
            <pc:sldMk cId="3084355999" sldId="312"/>
            <ac:spMk id="3" creationId="{2A4182B0-9FF4-A63B-EC60-6263E430EEA7}"/>
          </ac:spMkLst>
        </pc:spChg>
      </pc:sldChg>
      <pc:sldChg chg="addSp delSp modSp mod modClrScheme chgLayout">
        <pc:chgData name="Pegelow, Katrin /DE" userId="74a135be-7428-408d-b4b7-e9253dfa99e9" providerId="ADAL" clId="{C8066334-7A26-4F87-B18C-0F9CD2AF4340}" dt="2026-01-13T22:10:11.612" v="112371" actId="14100"/>
        <pc:sldMkLst>
          <pc:docMk/>
          <pc:sldMk cId="3183764709" sldId="313"/>
        </pc:sldMkLst>
        <pc:spChg chg="mod ord">
          <ac:chgData name="Pegelow, Katrin /DE" userId="74a135be-7428-408d-b4b7-e9253dfa99e9" providerId="ADAL" clId="{C8066334-7A26-4F87-B18C-0F9CD2AF4340}" dt="2026-01-05T18:01:57.567" v="94607" actId="167"/>
          <ac:spMkLst>
            <pc:docMk/>
            <pc:sldMk cId="3183764709" sldId="313"/>
            <ac:spMk id="6" creationId="{F8DA0569-C947-E3DB-7FF2-958AFDC4711E}"/>
          </ac:spMkLst>
        </pc:spChg>
        <pc:spChg chg="mod">
          <ac:chgData name="Pegelow, Katrin /DE" userId="74a135be-7428-408d-b4b7-e9253dfa99e9" providerId="ADAL" clId="{C8066334-7A26-4F87-B18C-0F9CD2AF4340}" dt="2026-01-13T22:10:11.612" v="112371" actId="14100"/>
          <ac:spMkLst>
            <pc:docMk/>
            <pc:sldMk cId="3183764709" sldId="313"/>
            <ac:spMk id="51" creationId="{D882E953-EBEC-5727-9D58-F013743F6B34}"/>
          </ac:spMkLst>
        </pc:spChg>
        <pc:spChg chg="mod">
          <ac:chgData name="Pegelow, Katrin /DE" userId="74a135be-7428-408d-b4b7-e9253dfa99e9" providerId="ADAL" clId="{C8066334-7A26-4F87-B18C-0F9CD2AF4340}" dt="2026-01-09T18:20:27.138" v="108862" actId="6549"/>
          <ac:spMkLst>
            <pc:docMk/>
            <pc:sldMk cId="3183764709" sldId="313"/>
            <ac:spMk id="53" creationId="{4536C61B-CFED-98FF-4EBE-794410A6D130}"/>
          </ac:spMkLst>
        </pc:spChg>
      </pc:sldChg>
      <pc:sldChg chg="addSp delSp modSp mod modClrScheme chgLayout">
        <pc:chgData name="Pegelow, Katrin /DE" userId="74a135be-7428-408d-b4b7-e9253dfa99e9" providerId="ADAL" clId="{C8066334-7A26-4F87-B18C-0F9CD2AF4340}" dt="2026-01-06T21:12:35.113" v="106703" actId="1038"/>
        <pc:sldMkLst>
          <pc:docMk/>
          <pc:sldMk cId="1915316905" sldId="314"/>
        </pc:sldMkLst>
        <pc:spChg chg="mod ord">
          <ac:chgData name="Pegelow, Katrin /DE" userId="74a135be-7428-408d-b4b7-e9253dfa99e9" providerId="ADAL" clId="{C8066334-7A26-4F87-B18C-0F9CD2AF4340}" dt="2026-01-05T13:34:56.269" v="93087" actId="167"/>
          <ac:spMkLst>
            <pc:docMk/>
            <pc:sldMk cId="1915316905" sldId="314"/>
            <ac:spMk id="6" creationId="{1D23B1B9-878C-7E8F-454D-303E11532C27}"/>
          </ac:spMkLst>
        </pc:spChg>
        <pc:spChg chg="mod">
          <ac:chgData name="Pegelow, Katrin /DE" userId="74a135be-7428-408d-b4b7-e9253dfa99e9" providerId="ADAL" clId="{C8066334-7A26-4F87-B18C-0F9CD2AF4340}" dt="2026-01-06T18:50:35.056" v="106456" actId="207"/>
          <ac:spMkLst>
            <pc:docMk/>
            <pc:sldMk cId="1915316905" sldId="314"/>
            <ac:spMk id="7" creationId="{669C0E5E-190E-1AE6-54BB-0954F39AC849}"/>
          </ac:spMkLst>
        </pc:spChg>
        <pc:spChg chg="mod">
          <ac:chgData name="Pegelow, Katrin /DE" userId="74a135be-7428-408d-b4b7-e9253dfa99e9" providerId="ADAL" clId="{C8066334-7A26-4F87-B18C-0F9CD2AF4340}" dt="2026-01-06T21:11:49.898" v="106682" actId="1037"/>
          <ac:spMkLst>
            <pc:docMk/>
            <pc:sldMk cId="1915316905" sldId="314"/>
            <ac:spMk id="151" creationId="{D6240323-30E8-AE44-2930-B230873B23B9}"/>
          </ac:spMkLst>
        </pc:spChg>
        <pc:spChg chg="mod">
          <ac:chgData name="Pegelow, Katrin /DE" userId="74a135be-7428-408d-b4b7-e9253dfa99e9" providerId="ADAL" clId="{C8066334-7A26-4F87-B18C-0F9CD2AF4340}" dt="2026-01-06T21:11:11.040" v="106652" actId="1037"/>
          <ac:spMkLst>
            <pc:docMk/>
            <pc:sldMk cId="1915316905" sldId="314"/>
            <ac:spMk id="154" creationId="{651481B2-E624-397C-2132-DC0108BFBF5E}"/>
          </ac:spMkLst>
        </pc:spChg>
        <pc:spChg chg="mod">
          <ac:chgData name="Pegelow, Katrin /DE" userId="74a135be-7428-408d-b4b7-e9253dfa99e9" providerId="ADAL" clId="{C8066334-7A26-4F87-B18C-0F9CD2AF4340}" dt="2026-01-06T21:11:49.898" v="106682" actId="1037"/>
          <ac:spMkLst>
            <pc:docMk/>
            <pc:sldMk cId="1915316905" sldId="314"/>
            <ac:spMk id="166" creationId="{9227D493-7855-2266-353F-78B66B5FA283}"/>
          </ac:spMkLst>
        </pc:spChg>
        <pc:spChg chg="mod">
          <ac:chgData name="Pegelow, Katrin /DE" userId="74a135be-7428-408d-b4b7-e9253dfa99e9" providerId="ADAL" clId="{C8066334-7A26-4F87-B18C-0F9CD2AF4340}" dt="2026-01-06T21:11:49.898" v="106682" actId="1037"/>
          <ac:spMkLst>
            <pc:docMk/>
            <pc:sldMk cId="1915316905" sldId="314"/>
            <ac:spMk id="167" creationId="{F6577483-0CA1-9601-EA8D-318777EF1DF2}"/>
          </ac:spMkLst>
        </pc:spChg>
        <pc:spChg chg="mod">
          <ac:chgData name="Pegelow, Katrin /DE" userId="74a135be-7428-408d-b4b7-e9253dfa99e9" providerId="ADAL" clId="{C8066334-7A26-4F87-B18C-0F9CD2AF4340}" dt="2026-01-06T21:11:11.040" v="106652" actId="1037"/>
          <ac:spMkLst>
            <pc:docMk/>
            <pc:sldMk cId="1915316905" sldId="314"/>
            <ac:spMk id="168" creationId="{9B608CF6-E104-6471-57C2-F77EA47A19D8}"/>
          </ac:spMkLst>
        </pc:spChg>
        <pc:spChg chg="mod">
          <ac:chgData name="Pegelow, Katrin /DE" userId="74a135be-7428-408d-b4b7-e9253dfa99e9" providerId="ADAL" clId="{C8066334-7A26-4F87-B18C-0F9CD2AF4340}" dt="2026-01-06T21:11:49.898" v="106682" actId="1037"/>
          <ac:spMkLst>
            <pc:docMk/>
            <pc:sldMk cId="1915316905" sldId="314"/>
            <ac:spMk id="169" creationId="{AA83934A-C241-1476-5237-C0C988648E8E}"/>
          </ac:spMkLst>
        </pc:spChg>
        <pc:spChg chg="mod">
          <ac:chgData name="Pegelow, Katrin /DE" userId="74a135be-7428-408d-b4b7-e9253dfa99e9" providerId="ADAL" clId="{C8066334-7A26-4F87-B18C-0F9CD2AF4340}" dt="2026-01-06T21:11:49.898" v="106682" actId="1037"/>
          <ac:spMkLst>
            <pc:docMk/>
            <pc:sldMk cId="1915316905" sldId="314"/>
            <ac:spMk id="170" creationId="{50418172-0032-9618-D96C-7EDED09A6CC8}"/>
          </ac:spMkLst>
        </pc:spChg>
        <pc:spChg chg="mod">
          <ac:chgData name="Pegelow, Katrin /DE" userId="74a135be-7428-408d-b4b7-e9253dfa99e9" providerId="ADAL" clId="{C8066334-7A26-4F87-B18C-0F9CD2AF4340}" dt="2026-01-06T21:11:49.898" v="106682" actId="1037"/>
          <ac:spMkLst>
            <pc:docMk/>
            <pc:sldMk cId="1915316905" sldId="314"/>
            <ac:spMk id="171" creationId="{F4158F56-69B9-D368-8EA8-2217F0425241}"/>
          </ac:spMkLst>
        </pc:spChg>
        <pc:spChg chg="mod">
          <ac:chgData name="Pegelow, Katrin /DE" userId="74a135be-7428-408d-b4b7-e9253dfa99e9" providerId="ADAL" clId="{C8066334-7A26-4F87-B18C-0F9CD2AF4340}" dt="2026-01-06T21:11:49.898" v="106682" actId="1037"/>
          <ac:spMkLst>
            <pc:docMk/>
            <pc:sldMk cId="1915316905" sldId="314"/>
            <ac:spMk id="172" creationId="{0FBD7BB4-C0CF-CEA8-9EB7-E8E1B2E9DCE5}"/>
          </ac:spMkLst>
        </pc:spChg>
        <pc:spChg chg="mod">
          <ac:chgData name="Pegelow, Katrin /DE" userId="74a135be-7428-408d-b4b7-e9253dfa99e9" providerId="ADAL" clId="{C8066334-7A26-4F87-B18C-0F9CD2AF4340}" dt="2026-01-06T21:11:49.898" v="106682" actId="1037"/>
          <ac:spMkLst>
            <pc:docMk/>
            <pc:sldMk cId="1915316905" sldId="314"/>
            <ac:spMk id="204" creationId="{3252236F-F107-731F-7320-D4E2FB6FF2A4}"/>
          </ac:spMkLst>
        </pc:spChg>
        <pc:spChg chg="mod">
          <ac:chgData name="Pegelow, Katrin /DE" userId="74a135be-7428-408d-b4b7-e9253dfa99e9" providerId="ADAL" clId="{C8066334-7A26-4F87-B18C-0F9CD2AF4340}" dt="2026-01-06T21:11:49.898" v="106682" actId="1037"/>
          <ac:spMkLst>
            <pc:docMk/>
            <pc:sldMk cId="1915316905" sldId="314"/>
            <ac:spMk id="205" creationId="{25FA9E78-B364-F6D6-1743-16453501B7E6}"/>
          </ac:spMkLst>
        </pc:spChg>
        <pc:spChg chg="mod">
          <ac:chgData name="Pegelow, Katrin /DE" userId="74a135be-7428-408d-b4b7-e9253dfa99e9" providerId="ADAL" clId="{C8066334-7A26-4F87-B18C-0F9CD2AF4340}" dt="2026-01-06T21:11:49.898" v="106682" actId="1037"/>
          <ac:spMkLst>
            <pc:docMk/>
            <pc:sldMk cId="1915316905" sldId="314"/>
            <ac:spMk id="206" creationId="{E419E009-DA07-8045-E083-8A040F3BBE38}"/>
          </ac:spMkLst>
        </pc:spChg>
        <pc:spChg chg="mod">
          <ac:chgData name="Pegelow, Katrin /DE" userId="74a135be-7428-408d-b4b7-e9253dfa99e9" providerId="ADAL" clId="{C8066334-7A26-4F87-B18C-0F9CD2AF4340}" dt="2026-01-06T21:12:35.113" v="106703" actId="1038"/>
          <ac:spMkLst>
            <pc:docMk/>
            <pc:sldMk cId="1915316905" sldId="314"/>
            <ac:spMk id="207" creationId="{11799690-0834-DF8A-D99C-734AF7381D1A}"/>
          </ac:spMkLst>
        </pc:spChg>
        <pc:spChg chg="mod">
          <ac:chgData name="Pegelow, Katrin /DE" userId="74a135be-7428-408d-b4b7-e9253dfa99e9" providerId="ADAL" clId="{C8066334-7A26-4F87-B18C-0F9CD2AF4340}" dt="2026-01-06T21:11:11.040" v="106652" actId="1037"/>
          <ac:spMkLst>
            <pc:docMk/>
            <pc:sldMk cId="1915316905" sldId="314"/>
            <ac:spMk id="208" creationId="{FB31BCC4-0CA6-871C-48A3-31928594CE16}"/>
          </ac:spMkLst>
        </pc:spChg>
        <pc:spChg chg="mod">
          <ac:chgData name="Pegelow, Katrin /DE" userId="74a135be-7428-408d-b4b7-e9253dfa99e9" providerId="ADAL" clId="{C8066334-7A26-4F87-B18C-0F9CD2AF4340}" dt="2026-01-06T21:11:11.040" v="106652" actId="1037"/>
          <ac:spMkLst>
            <pc:docMk/>
            <pc:sldMk cId="1915316905" sldId="314"/>
            <ac:spMk id="209" creationId="{B197C334-CB15-ED33-88CD-55BC01948A6B}"/>
          </ac:spMkLst>
        </pc:spChg>
      </pc:sldChg>
      <pc:sldChg chg="addSp delSp modSp mod modClrScheme chgLayout">
        <pc:chgData name="Pegelow, Katrin /DE" userId="74a135be-7428-408d-b4b7-e9253dfa99e9" providerId="ADAL" clId="{C8066334-7A26-4F87-B18C-0F9CD2AF4340}" dt="2026-01-13T17:30:16.425" v="112291" actId="14100"/>
        <pc:sldMkLst>
          <pc:docMk/>
          <pc:sldMk cId="3842356584" sldId="315"/>
        </pc:sldMkLst>
        <pc:spChg chg="mod">
          <ac:chgData name="Pegelow, Katrin /DE" userId="74a135be-7428-408d-b4b7-e9253dfa99e9" providerId="ADAL" clId="{C8066334-7A26-4F87-B18C-0F9CD2AF4340}" dt="2026-01-13T17:30:16.425" v="112291" actId="14100"/>
          <ac:spMkLst>
            <pc:docMk/>
            <pc:sldMk cId="3842356584" sldId="315"/>
            <ac:spMk id="8" creationId="{93D04F44-B898-D2CF-B3AD-B3AA26590C50}"/>
          </ac:spMkLst>
        </pc:spChg>
        <pc:spChg chg="mod ord">
          <ac:chgData name="Pegelow, Katrin /DE" userId="74a135be-7428-408d-b4b7-e9253dfa99e9" providerId="ADAL" clId="{C8066334-7A26-4F87-B18C-0F9CD2AF4340}" dt="2026-01-05T15:06:24.805" v="93800" actId="167"/>
          <ac:spMkLst>
            <pc:docMk/>
            <pc:sldMk cId="3842356584" sldId="315"/>
            <ac:spMk id="199" creationId="{E9134C15-1EAD-2BE4-D92A-AFD63BD8633A}"/>
          </ac:spMkLst>
        </pc:spChg>
      </pc:sldChg>
      <pc:sldChg chg="addSp delSp modSp mod modClrScheme chgLayout">
        <pc:chgData name="Pegelow, Katrin /DE" userId="74a135be-7428-408d-b4b7-e9253dfa99e9" providerId="ADAL" clId="{C8066334-7A26-4F87-B18C-0F9CD2AF4340}" dt="2026-01-13T22:08:43.439" v="112349" actId="20577"/>
        <pc:sldMkLst>
          <pc:docMk/>
          <pc:sldMk cId="2167990264" sldId="316"/>
        </pc:sldMkLst>
        <pc:spChg chg="mod ord">
          <ac:chgData name="Pegelow, Katrin /DE" userId="74a135be-7428-408d-b4b7-e9253dfa99e9" providerId="ADAL" clId="{C8066334-7A26-4F87-B18C-0F9CD2AF4340}" dt="2026-01-05T17:49:37.673" v="94338" actId="167"/>
          <ac:spMkLst>
            <pc:docMk/>
            <pc:sldMk cId="2167990264" sldId="316"/>
            <ac:spMk id="8" creationId="{363E74B1-0FAE-A0C1-AAE8-4F637E645A5C}"/>
          </ac:spMkLst>
        </pc:spChg>
        <pc:spChg chg="mod">
          <ac:chgData name="Pegelow, Katrin /DE" userId="74a135be-7428-408d-b4b7-e9253dfa99e9" providerId="ADAL" clId="{C8066334-7A26-4F87-B18C-0F9CD2AF4340}" dt="2026-01-13T22:08:43.439" v="112349" actId="20577"/>
          <ac:spMkLst>
            <pc:docMk/>
            <pc:sldMk cId="2167990264" sldId="316"/>
            <ac:spMk id="11" creationId="{AB0206C1-39C3-54FB-9AF5-B5EACAF2134F}"/>
          </ac:spMkLst>
        </pc:spChg>
        <pc:graphicFrameChg chg="modGraphic">
          <ac:chgData name="Pegelow, Katrin /DE" userId="74a135be-7428-408d-b4b7-e9253dfa99e9" providerId="ADAL" clId="{C8066334-7A26-4F87-B18C-0F9CD2AF4340}" dt="2026-01-06T18:54:46.480" v="106496" actId="207"/>
          <ac:graphicFrameMkLst>
            <pc:docMk/>
            <pc:sldMk cId="2167990264" sldId="316"/>
            <ac:graphicFrameMk id="35" creationId="{471ACCF7-640C-ED93-9FFF-797794E69F3C}"/>
          </ac:graphicFrameMkLst>
        </pc:graphicFrameChg>
      </pc:sldChg>
      <pc:sldChg chg="addSp delSp modSp add mod ord modClrScheme chgLayout">
        <pc:chgData name="Pegelow, Katrin /DE" userId="74a135be-7428-408d-b4b7-e9253dfa99e9" providerId="ADAL" clId="{C8066334-7A26-4F87-B18C-0F9CD2AF4340}" dt="2026-01-13T22:16:36.529" v="112439" actId="20577"/>
        <pc:sldMkLst>
          <pc:docMk/>
          <pc:sldMk cId="3963149159" sldId="317"/>
        </pc:sldMkLst>
        <pc:spChg chg="add mod">
          <ac:chgData name="Pegelow, Katrin /DE" userId="74a135be-7428-408d-b4b7-e9253dfa99e9" providerId="ADAL" clId="{C8066334-7A26-4F87-B18C-0F9CD2AF4340}" dt="2026-01-06T21:13:28.171" v="106708"/>
          <ac:spMkLst>
            <pc:docMk/>
            <pc:sldMk cId="3963149159" sldId="317"/>
            <ac:spMk id="2" creationId="{3D816C3D-2D0D-0B1E-7BAE-372C6239C44C}"/>
          </ac:spMkLst>
        </pc:spChg>
        <pc:spChg chg="mod ord">
          <ac:chgData name="Pegelow, Katrin /DE" userId="74a135be-7428-408d-b4b7-e9253dfa99e9" providerId="ADAL" clId="{C8066334-7A26-4F87-B18C-0F9CD2AF4340}" dt="2026-01-05T18:43:58.964" v="95422" actId="167"/>
          <ac:spMkLst>
            <pc:docMk/>
            <pc:sldMk cId="3963149159" sldId="317"/>
            <ac:spMk id="4" creationId="{E74D34E7-76BA-4720-FC16-2FF1E9FD7C28}"/>
          </ac:spMkLst>
        </pc:spChg>
        <pc:spChg chg="mod">
          <ac:chgData name="Pegelow, Katrin /DE" userId="74a135be-7428-408d-b4b7-e9253dfa99e9" providerId="ADAL" clId="{C8066334-7A26-4F87-B18C-0F9CD2AF4340}" dt="2026-01-05T18:35:52.934" v="95298" actId="1036"/>
          <ac:spMkLst>
            <pc:docMk/>
            <pc:sldMk cId="3963149159" sldId="317"/>
            <ac:spMk id="49" creationId="{4A616CED-D2B0-3C50-AD5B-4AF45298E05F}"/>
          </ac:spMkLst>
        </pc:spChg>
        <pc:spChg chg="mod">
          <ac:chgData name="Pegelow, Katrin /DE" userId="74a135be-7428-408d-b4b7-e9253dfa99e9" providerId="ADAL" clId="{C8066334-7A26-4F87-B18C-0F9CD2AF4340}" dt="2026-01-13T22:16:36.529" v="112439" actId="20577"/>
          <ac:spMkLst>
            <pc:docMk/>
            <pc:sldMk cId="3963149159" sldId="317"/>
            <ac:spMk id="71" creationId="{B6B7FB29-B70A-CAC8-826F-B0F4EAA59601}"/>
          </ac:spMkLst>
        </pc:spChg>
      </pc:sldChg>
      <pc:sldChg chg="addSp delSp modSp add mod ord modClrScheme chgLayout">
        <pc:chgData name="Pegelow, Katrin /DE" userId="74a135be-7428-408d-b4b7-e9253dfa99e9" providerId="ADAL" clId="{C8066334-7A26-4F87-B18C-0F9CD2AF4340}" dt="2026-01-13T22:20:21.794" v="112461" actId="20577"/>
        <pc:sldMkLst>
          <pc:docMk/>
          <pc:sldMk cId="4136127547" sldId="318"/>
        </pc:sldMkLst>
        <pc:spChg chg="mod ord">
          <ac:chgData name="Pegelow, Katrin /DE" userId="74a135be-7428-408d-b4b7-e9253dfa99e9" providerId="ADAL" clId="{C8066334-7A26-4F87-B18C-0F9CD2AF4340}" dt="2026-01-05T18:43:16.464" v="95411" actId="167"/>
          <ac:spMkLst>
            <pc:docMk/>
            <pc:sldMk cId="4136127547" sldId="318"/>
            <ac:spMk id="4" creationId="{DE41C08D-272D-8BB9-8809-1375657C67B6}"/>
          </ac:spMkLst>
        </pc:spChg>
        <pc:spChg chg="mod">
          <ac:chgData name="Pegelow, Katrin /DE" userId="74a135be-7428-408d-b4b7-e9253dfa99e9" providerId="ADAL" clId="{C8066334-7A26-4F87-B18C-0F9CD2AF4340}" dt="2026-01-05T18:37:42.396" v="95332" actId="14100"/>
          <ac:spMkLst>
            <pc:docMk/>
            <pc:sldMk cId="4136127547" sldId="318"/>
            <ac:spMk id="49" creationId="{4C91E631-4680-01B3-EC36-97148840E11F}"/>
          </ac:spMkLst>
        </pc:spChg>
        <pc:spChg chg="mod">
          <ac:chgData name="Pegelow, Katrin /DE" userId="74a135be-7428-408d-b4b7-e9253dfa99e9" providerId="ADAL" clId="{C8066334-7A26-4F87-B18C-0F9CD2AF4340}" dt="2026-01-13T22:20:21.794" v="112461" actId="20577"/>
          <ac:spMkLst>
            <pc:docMk/>
            <pc:sldMk cId="4136127547" sldId="318"/>
            <ac:spMk id="71" creationId="{706343EA-ADA5-A5A4-60BC-319E825D75D4}"/>
          </ac:spMkLst>
        </pc:spChg>
      </pc:sldChg>
      <pc:sldChg chg="addSp delSp modSp mod">
        <pc:chgData name="Pegelow, Katrin /DE" userId="74a135be-7428-408d-b4b7-e9253dfa99e9" providerId="ADAL" clId="{C8066334-7A26-4F87-B18C-0F9CD2AF4340}" dt="2026-01-13T22:45:54.441" v="112829" actId="20577"/>
        <pc:sldMkLst>
          <pc:docMk/>
          <pc:sldMk cId="4207268980" sldId="319"/>
        </pc:sldMkLst>
        <pc:spChg chg="mod ord">
          <ac:chgData name="Pegelow, Katrin /DE" userId="74a135be-7428-408d-b4b7-e9253dfa99e9" providerId="ADAL" clId="{C8066334-7A26-4F87-B18C-0F9CD2AF4340}" dt="2026-01-06T14:03:17.238" v="101423" actId="20577"/>
          <ac:spMkLst>
            <pc:docMk/>
            <pc:sldMk cId="4207268980" sldId="319"/>
            <ac:spMk id="9" creationId="{86A4AD24-F167-27E9-CA58-347A8E1F2789}"/>
          </ac:spMkLst>
        </pc:spChg>
        <pc:spChg chg="mod">
          <ac:chgData name="Pegelow, Katrin /DE" userId="74a135be-7428-408d-b4b7-e9253dfa99e9" providerId="ADAL" clId="{C8066334-7A26-4F87-B18C-0F9CD2AF4340}" dt="2026-01-13T22:44:29.053" v="112794" actId="20577"/>
          <ac:spMkLst>
            <pc:docMk/>
            <pc:sldMk cId="4207268980" sldId="319"/>
            <ac:spMk id="13" creationId="{C46726B0-9BC8-12AF-950C-9C865AF4C29D}"/>
          </ac:spMkLst>
        </pc:spChg>
        <pc:spChg chg="mod">
          <ac:chgData name="Pegelow, Katrin /DE" userId="74a135be-7428-408d-b4b7-e9253dfa99e9" providerId="ADAL" clId="{C8066334-7A26-4F87-B18C-0F9CD2AF4340}" dt="2026-01-05T19:51:46.088" v="96948" actId="14100"/>
          <ac:spMkLst>
            <pc:docMk/>
            <pc:sldMk cId="4207268980" sldId="319"/>
            <ac:spMk id="14" creationId="{237A9B49-9A7F-BBC3-CFCE-52437DFDE8DD}"/>
          </ac:spMkLst>
        </pc:spChg>
        <pc:spChg chg="mod">
          <ac:chgData name="Pegelow, Katrin /DE" userId="74a135be-7428-408d-b4b7-e9253dfa99e9" providerId="ADAL" clId="{C8066334-7A26-4F87-B18C-0F9CD2AF4340}" dt="2026-01-13T22:45:54.441" v="112829" actId="20577"/>
          <ac:spMkLst>
            <pc:docMk/>
            <pc:sldMk cId="4207268980" sldId="319"/>
            <ac:spMk id="44" creationId="{0AB6E4DC-3C2D-6F90-9B43-B2F20947D668}"/>
          </ac:spMkLst>
        </pc:spChg>
      </pc:sldChg>
      <pc:sldChg chg="addSp delSp modSp mod">
        <pc:chgData name="Pegelow, Katrin /DE" userId="74a135be-7428-408d-b4b7-e9253dfa99e9" providerId="ADAL" clId="{C8066334-7A26-4F87-B18C-0F9CD2AF4340}" dt="2026-01-06T19:08:31.731" v="106582" actId="113"/>
        <pc:sldMkLst>
          <pc:docMk/>
          <pc:sldMk cId="1981700576" sldId="320"/>
        </pc:sldMkLst>
        <pc:spChg chg="mod ord">
          <ac:chgData name="Pegelow, Katrin /DE" userId="74a135be-7428-408d-b4b7-e9253dfa99e9" providerId="ADAL" clId="{C8066334-7A26-4F87-B18C-0F9CD2AF4340}" dt="2026-01-05T19:44:01.434" v="96827" actId="167"/>
          <ac:spMkLst>
            <pc:docMk/>
            <pc:sldMk cId="1981700576" sldId="320"/>
            <ac:spMk id="3" creationId="{D3BB613B-175B-15BE-2285-DEA6093BBEF4}"/>
          </ac:spMkLst>
        </pc:spChg>
        <pc:spChg chg="add mod ord">
          <ac:chgData name="Pegelow, Katrin /DE" userId="74a135be-7428-408d-b4b7-e9253dfa99e9" providerId="ADAL" clId="{C8066334-7A26-4F87-B18C-0F9CD2AF4340}" dt="2026-01-05T19:49:28.363" v="96893" actId="1038"/>
          <ac:spMkLst>
            <pc:docMk/>
            <pc:sldMk cId="1981700576" sldId="320"/>
            <ac:spMk id="5" creationId="{3051576B-5BCC-D96E-B620-CE77E4CEAC15}"/>
          </ac:spMkLst>
        </pc:spChg>
        <pc:spChg chg="mod">
          <ac:chgData name="Pegelow, Katrin /DE" userId="74a135be-7428-408d-b4b7-e9253dfa99e9" providerId="ADAL" clId="{C8066334-7A26-4F87-B18C-0F9CD2AF4340}" dt="2026-01-06T19:08:31.731" v="106582" actId="113"/>
          <ac:spMkLst>
            <pc:docMk/>
            <pc:sldMk cId="1981700576" sldId="320"/>
            <ac:spMk id="14" creationId="{42C3052E-C8E5-83DB-6268-A7F09F37B8C4}"/>
          </ac:spMkLst>
        </pc:spChg>
        <pc:spChg chg="mod">
          <ac:chgData name="Pegelow, Katrin /DE" userId="74a135be-7428-408d-b4b7-e9253dfa99e9" providerId="ADAL" clId="{C8066334-7A26-4F87-B18C-0F9CD2AF4340}" dt="2026-01-05T19:48:10.127" v="96881" actId="14100"/>
          <ac:spMkLst>
            <pc:docMk/>
            <pc:sldMk cId="1981700576" sldId="320"/>
            <ac:spMk id="22" creationId="{7A2C9B6E-F134-8DE0-8EDE-96BAC42EEDAC}"/>
          </ac:spMkLst>
        </pc:spChg>
        <pc:spChg chg="mod">
          <ac:chgData name="Pegelow, Katrin /DE" userId="74a135be-7428-408d-b4b7-e9253dfa99e9" providerId="ADAL" clId="{C8066334-7A26-4F87-B18C-0F9CD2AF4340}" dt="2026-01-06T19:08:31.731" v="106582" actId="113"/>
          <ac:spMkLst>
            <pc:docMk/>
            <pc:sldMk cId="1981700576" sldId="320"/>
            <ac:spMk id="65" creationId="{378A794C-BA8C-E51D-9C2F-892DF416D944}"/>
          </ac:spMkLst>
        </pc:spChg>
        <pc:spChg chg="mod">
          <ac:chgData name="Pegelow, Katrin /DE" userId="74a135be-7428-408d-b4b7-e9253dfa99e9" providerId="ADAL" clId="{C8066334-7A26-4F87-B18C-0F9CD2AF4340}" dt="2026-01-05T19:49:33.137" v="96894" actId="14100"/>
          <ac:spMkLst>
            <pc:docMk/>
            <pc:sldMk cId="1981700576" sldId="320"/>
            <ac:spMk id="67" creationId="{DB99226E-ADF6-2B6B-2306-24F228000083}"/>
          </ac:spMkLst>
        </pc:spChg>
        <pc:picChg chg="mod">
          <ac:chgData name="Pegelow, Katrin /DE" userId="74a135be-7428-408d-b4b7-e9253dfa99e9" providerId="ADAL" clId="{C8066334-7A26-4F87-B18C-0F9CD2AF4340}" dt="2026-01-05T19:48:21.506" v="96883" actId="14100"/>
          <ac:picMkLst>
            <pc:docMk/>
            <pc:sldMk cId="1981700576" sldId="320"/>
            <ac:picMk id="4" creationId="{FA94F8FF-A51A-3CA4-940E-29D8101F2716}"/>
          </ac:picMkLst>
        </pc:picChg>
      </pc:sldChg>
      <pc:sldChg chg="addSp delSp modSp mod modClrScheme chgLayout">
        <pc:chgData name="Pegelow, Katrin /DE" userId="74a135be-7428-408d-b4b7-e9253dfa99e9" providerId="ADAL" clId="{C8066334-7A26-4F87-B18C-0F9CD2AF4340}" dt="2026-01-13T17:26:53.876" v="112269" actId="20577"/>
        <pc:sldMkLst>
          <pc:docMk/>
          <pc:sldMk cId="1766127409" sldId="321"/>
        </pc:sldMkLst>
        <pc:spChg chg="mod">
          <ac:chgData name="Pegelow, Katrin /DE" userId="74a135be-7428-408d-b4b7-e9253dfa99e9" providerId="ADAL" clId="{C8066334-7A26-4F87-B18C-0F9CD2AF4340}" dt="2026-01-13T17:26:53.876" v="112269" actId="20577"/>
          <ac:spMkLst>
            <pc:docMk/>
            <pc:sldMk cId="1766127409" sldId="321"/>
            <ac:spMk id="13" creationId="{04DE63A6-703F-525E-2F4B-31B29E3E901E}"/>
          </ac:spMkLst>
        </pc:spChg>
        <pc:spChg chg="mod">
          <ac:chgData name="Pegelow, Katrin /DE" userId="74a135be-7428-408d-b4b7-e9253dfa99e9" providerId="ADAL" clId="{C8066334-7A26-4F87-B18C-0F9CD2AF4340}" dt="2026-01-09T15:59:31.473" v="107817" actId="20577"/>
          <ac:spMkLst>
            <pc:docMk/>
            <pc:sldMk cId="1766127409" sldId="321"/>
            <ac:spMk id="16" creationId="{4AF224CC-07CD-02B6-8C32-091CD6FF4579}"/>
          </ac:spMkLst>
        </pc:spChg>
        <pc:spChg chg="mod ord">
          <ac:chgData name="Pegelow, Katrin /DE" userId="74a135be-7428-408d-b4b7-e9253dfa99e9" providerId="ADAL" clId="{C8066334-7A26-4F87-B18C-0F9CD2AF4340}" dt="2026-01-05T12:55:39.279" v="92913" actId="167"/>
          <ac:spMkLst>
            <pc:docMk/>
            <pc:sldMk cId="1766127409" sldId="321"/>
            <ac:spMk id="17" creationId="{3A0DC161-3F8C-F187-0AD7-AD09A994CE85}"/>
          </ac:spMkLst>
        </pc:spChg>
      </pc:sldChg>
      <pc:sldChg chg="addSp delSp modSp mod modClrScheme chgLayout">
        <pc:chgData name="Pegelow, Katrin /DE" userId="74a135be-7428-408d-b4b7-e9253dfa99e9" providerId="ADAL" clId="{C8066334-7A26-4F87-B18C-0F9CD2AF4340}" dt="2026-01-06T18:50:26.214" v="106454" actId="207"/>
        <pc:sldMkLst>
          <pc:docMk/>
          <pc:sldMk cId="2493753225" sldId="322"/>
        </pc:sldMkLst>
        <pc:spChg chg="mod ord">
          <ac:chgData name="Pegelow, Katrin /DE" userId="74a135be-7428-408d-b4b7-e9253dfa99e9" providerId="ADAL" clId="{C8066334-7A26-4F87-B18C-0F9CD2AF4340}" dt="2026-01-05T12:57:26.732" v="92958" actId="167"/>
          <ac:spMkLst>
            <pc:docMk/>
            <pc:sldMk cId="2493753225" sldId="322"/>
            <ac:spMk id="7" creationId="{3614A872-1A0C-7413-18B1-796079C4F1C2}"/>
          </ac:spMkLst>
        </pc:spChg>
        <pc:spChg chg="mod">
          <ac:chgData name="Pegelow, Katrin /DE" userId="74a135be-7428-408d-b4b7-e9253dfa99e9" providerId="ADAL" clId="{C8066334-7A26-4F87-B18C-0F9CD2AF4340}" dt="2026-01-06T18:50:26.214" v="106454" actId="207"/>
          <ac:spMkLst>
            <pc:docMk/>
            <pc:sldMk cId="2493753225" sldId="322"/>
            <ac:spMk id="130" creationId="{BB64CBDB-FCB3-AE7D-465D-A1731738F4D6}"/>
          </ac:spMkLst>
        </pc:spChg>
      </pc:sldChg>
      <pc:sldChg chg="addSp delSp modSp mod modClrScheme chgLayout">
        <pc:chgData name="Pegelow, Katrin /DE" userId="74a135be-7428-408d-b4b7-e9253dfa99e9" providerId="ADAL" clId="{C8066334-7A26-4F87-B18C-0F9CD2AF4340}" dt="2026-01-12T12:26:22.080" v="111531" actId="20577"/>
        <pc:sldMkLst>
          <pc:docMk/>
          <pc:sldMk cId="1114661566" sldId="323"/>
        </pc:sldMkLst>
        <pc:spChg chg="mod ord">
          <ac:chgData name="Pegelow, Katrin /DE" userId="74a135be-7428-408d-b4b7-e9253dfa99e9" providerId="ADAL" clId="{C8066334-7A26-4F87-B18C-0F9CD2AF4340}" dt="2026-01-05T17:50:58.972" v="94366" actId="167"/>
          <ac:spMkLst>
            <pc:docMk/>
            <pc:sldMk cId="1114661566" sldId="323"/>
            <ac:spMk id="8" creationId="{CB5F3C6A-F408-D3F8-656B-6193223651B7}"/>
          </ac:spMkLst>
        </pc:spChg>
        <pc:spChg chg="mod">
          <ac:chgData name="Pegelow, Katrin /DE" userId="74a135be-7428-408d-b4b7-e9253dfa99e9" providerId="ADAL" clId="{C8066334-7A26-4F87-B18C-0F9CD2AF4340}" dt="2026-01-12T12:26:22.080" v="111531" actId="20577"/>
          <ac:spMkLst>
            <pc:docMk/>
            <pc:sldMk cId="1114661566" sldId="323"/>
            <ac:spMk id="25" creationId="{64B12520-5D8B-DFBF-478E-0C694108DA13}"/>
          </ac:spMkLst>
        </pc:spChg>
        <pc:graphicFrameChg chg="modGraphic">
          <ac:chgData name="Pegelow, Katrin /DE" userId="74a135be-7428-408d-b4b7-e9253dfa99e9" providerId="ADAL" clId="{C8066334-7A26-4F87-B18C-0F9CD2AF4340}" dt="2026-01-06T18:54:30.393" v="106494" actId="207"/>
          <ac:graphicFrameMkLst>
            <pc:docMk/>
            <pc:sldMk cId="1114661566" sldId="323"/>
            <ac:graphicFrameMk id="4" creationId="{197A57AC-13A3-7DD1-7DCD-5C6B8DE2433D}"/>
          </ac:graphicFrameMkLst>
        </pc:graphicFrameChg>
      </pc:sldChg>
      <pc:sldChg chg="addSp delSp modSp mod modClrScheme chgLayout">
        <pc:chgData name="Pegelow, Katrin /DE" userId="74a135be-7428-408d-b4b7-e9253dfa99e9" providerId="ADAL" clId="{C8066334-7A26-4F87-B18C-0F9CD2AF4340}" dt="2026-01-09T18:18:10.272" v="108755" actId="20577"/>
        <pc:sldMkLst>
          <pc:docMk/>
          <pc:sldMk cId="1928175721" sldId="324"/>
        </pc:sldMkLst>
        <pc:spChg chg="mod ord">
          <ac:chgData name="Pegelow, Katrin /DE" userId="74a135be-7428-408d-b4b7-e9253dfa99e9" providerId="ADAL" clId="{C8066334-7A26-4F87-B18C-0F9CD2AF4340}" dt="2026-01-05T18:00:44.924" v="94578" actId="167"/>
          <ac:spMkLst>
            <pc:docMk/>
            <pc:sldMk cId="1928175721" sldId="324"/>
            <ac:spMk id="6" creationId="{33188DB8-A9C7-290D-BDB8-A5A0C0E681E0}"/>
          </ac:spMkLst>
        </pc:spChg>
        <pc:spChg chg="mod">
          <ac:chgData name="Pegelow, Katrin /DE" userId="74a135be-7428-408d-b4b7-e9253dfa99e9" providerId="ADAL" clId="{C8066334-7A26-4F87-B18C-0F9CD2AF4340}" dt="2026-01-06T18:56:21.274" v="106509" actId="207"/>
          <ac:spMkLst>
            <pc:docMk/>
            <pc:sldMk cId="1928175721" sldId="324"/>
            <ac:spMk id="8" creationId="{D9A4C101-E630-5910-A1D5-A7A9DB9CD1ED}"/>
          </ac:spMkLst>
        </pc:spChg>
        <pc:spChg chg="mod">
          <ac:chgData name="Pegelow, Katrin /DE" userId="74a135be-7428-408d-b4b7-e9253dfa99e9" providerId="ADAL" clId="{C8066334-7A26-4F87-B18C-0F9CD2AF4340}" dt="2026-01-06T18:56:35.151" v="106512" actId="207"/>
          <ac:spMkLst>
            <pc:docMk/>
            <pc:sldMk cId="1928175721" sldId="324"/>
            <ac:spMk id="9" creationId="{F019BA9F-FF1D-17A6-EDAE-8926AE164973}"/>
          </ac:spMkLst>
        </pc:spChg>
        <pc:spChg chg="mod">
          <ac:chgData name="Pegelow, Katrin /DE" userId="74a135be-7428-408d-b4b7-e9253dfa99e9" providerId="ADAL" clId="{C8066334-7A26-4F87-B18C-0F9CD2AF4340}" dt="2026-01-06T18:56:26.145" v="106510" actId="207"/>
          <ac:spMkLst>
            <pc:docMk/>
            <pc:sldMk cId="1928175721" sldId="324"/>
            <ac:spMk id="14" creationId="{CE4C7BB5-4827-7F2D-C4C9-EEB10FF55A19}"/>
          </ac:spMkLst>
        </pc:spChg>
        <pc:spChg chg="mod">
          <ac:chgData name="Pegelow, Katrin /DE" userId="74a135be-7428-408d-b4b7-e9253dfa99e9" providerId="ADAL" clId="{C8066334-7A26-4F87-B18C-0F9CD2AF4340}" dt="2026-01-06T19:01:11.259" v="106513" actId="207"/>
          <ac:spMkLst>
            <pc:docMk/>
            <pc:sldMk cId="1928175721" sldId="324"/>
            <ac:spMk id="15" creationId="{C1F9AAED-FC72-2F72-DCB4-9CBE905463E6}"/>
          </ac:spMkLst>
        </pc:spChg>
        <pc:spChg chg="mod">
          <ac:chgData name="Pegelow, Katrin /DE" userId="74a135be-7428-408d-b4b7-e9253dfa99e9" providerId="ADAL" clId="{C8066334-7A26-4F87-B18C-0F9CD2AF4340}" dt="2026-01-06T18:56:31.075" v="106511" actId="207"/>
          <ac:spMkLst>
            <pc:docMk/>
            <pc:sldMk cId="1928175721" sldId="324"/>
            <ac:spMk id="16" creationId="{6DF83EE3-C5C9-197F-75C3-FBC33DC7FE12}"/>
          </ac:spMkLst>
        </pc:spChg>
        <pc:spChg chg="mod">
          <ac:chgData name="Pegelow, Katrin /DE" userId="74a135be-7428-408d-b4b7-e9253dfa99e9" providerId="ADAL" clId="{C8066334-7A26-4F87-B18C-0F9CD2AF4340}" dt="2026-01-06T19:01:14.676" v="106514" actId="207"/>
          <ac:spMkLst>
            <pc:docMk/>
            <pc:sldMk cId="1928175721" sldId="324"/>
            <ac:spMk id="18" creationId="{A59A7FD1-5CAE-A643-F7C4-55BF9978D08F}"/>
          </ac:spMkLst>
        </pc:spChg>
        <pc:spChg chg="mod">
          <ac:chgData name="Pegelow, Katrin /DE" userId="74a135be-7428-408d-b4b7-e9253dfa99e9" providerId="ADAL" clId="{C8066334-7A26-4F87-B18C-0F9CD2AF4340}" dt="2026-01-09T18:18:10.272" v="108755" actId="20577"/>
          <ac:spMkLst>
            <pc:docMk/>
            <pc:sldMk cId="1928175721" sldId="324"/>
            <ac:spMk id="51" creationId="{EE3ECFA5-FB69-6444-CC60-AD74CB48FB43}"/>
          </ac:spMkLst>
        </pc:spChg>
      </pc:sldChg>
      <pc:sldChg chg="addSp delSp modSp mod">
        <pc:chgData name="Pegelow, Katrin /DE" userId="74a135be-7428-408d-b4b7-e9253dfa99e9" providerId="ADAL" clId="{C8066334-7A26-4F87-B18C-0F9CD2AF4340}" dt="2026-01-06T18:50:30.686" v="106455" actId="207"/>
        <pc:sldMkLst>
          <pc:docMk/>
          <pc:sldMk cId="3477303504" sldId="325"/>
        </pc:sldMkLst>
        <pc:spChg chg="mod ord">
          <ac:chgData name="Pegelow, Katrin /DE" userId="74a135be-7428-408d-b4b7-e9253dfa99e9" providerId="ADAL" clId="{C8066334-7A26-4F87-B18C-0F9CD2AF4340}" dt="2026-01-05T13:01:00.794" v="93044" actId="167"/>
          <ac:spMkLst>
            <pc:docMk/>
            <pc:sldMk cId="3477303504" sldId="325"/>
            <ac:spMk id="7" creationId="{1E9ED297-59D1-335E-ACF6-2BFC437B038F}"/>
          </ac:spMkLst>
        </pc:spChg>
        <pc:spChg chg="mod ord">
          <ac:chgData name="Pegelow, Katrin /DE" userId="74a135be-7428-408d-b4b7-e9253dfa99e9" providerId="ADAL" clId="{C8066334-7A26-4F87-B18C-0F9CD2AF4340}" dt="2026-01-05T13:01:24.642" v="93053" actId="1038"/>
          <ac:spMkLst>
            <pc:docMk/>
            <pc:sldMk cId="3477303504" sldId="325"/>
            <ac:spMk id="119" creationId="{5632524A-450D-95AD-3D1C-5747D7FE0016}"/>
          </ac:spMkLst>
        </pc:spChg>
        <pc:spChg chg="mod">
          <ac:chgData name="Pegelow, Katrin /DE" userId="74a135be-7428-408d-b4b7-e9253dfa99e9" providerId="ADAL" clId="{C8066334-7A26-4F87-B18C-0F9CD2AF4340}" dt="2026-01-06T18:50:30.686" v="106455" actId="207"/>
          <ac:spMkLst>
            <pc:docMk/>
            <pc:sldMk cId="3477303504" sldId="325"/>
            <ac:spMk id="120" creationId="{8E3B72B1-EB77-FB07-5646-F0689F47D60F}"/>
          </ac:spMkLst>
        </pc:spChg>
      </pc:sldChg>
      <pc:sldChg chg="addSp delSp modSp mod modClrScheme chgLayout">
        <pc:chgData name="Pegelow, Katrin /DE" userId="74a135be-7428-408d-b4b7-e9253dfa99e9" providerId="ADAL" clId="{C8066334-7A26-4F87-B18C-0F9CD2AF4340}" dt="2026-01-13T17:31:04.437" v="112295" actId="14100"/>
        <pc:sldMkLst>
          <pc:docMk/>
          <pc:sldMk cId="1086483604" sldId="326"/>
        </pc:sldMkLst>
        <pc:spChg chg="mod ord">
          <ac:chgData name="Pegelow, Katrin /DE" userId="74a135be-7428-408d-b4b7-e9253dfa99e9" providerId="ADAL" clId="{C8066334-7A26-4F87-B18C-0F9CD2AF4340}" dt="2026-01-05T17:30:42.280" v="93955" actId="167"/>
          <ac:spMkLst>
            <pc:docMk/>
            <pc:sldMk cId="1086483604" sldId="326"/>
            <ac:spMk id="2" creationId="{F24A7F8E-D678-9254-3365-11BB0166BCD8}"/>
          </ac:spMkLst>
        </pc:spChg>
        <pc:spChg chg="mod">
          <ac:chgData name="Pegelow, Katrin /DE" userId="74a135be-7428-408d-b4b7-e9253dfa99e9" providerId="ADAL" clId="{C8066334-7A26-4F87-B18C-0F9CD2AF4340}" dt="2026-01-13T17:31:04.437" v="112295" actId="14100"/>
          <ac:spMkLst>
            <pc:docMk/>
            <pc:sldMk cId="1086483604" sldId="326"/>
            <ac:spMk id="153" creationId="{01BE2AB1-85DF-C878-9F84-A9E11B05C459}"/>
          </ac:spMkLst>
        </pc:spChg>
        <pc:spChg chg="mod">
          <ac:chgData name="Pegelow, Katrin /DE" userId="74a135be-7428-408d-b4b7-e9253dfa99e9" providerId="ADAL" clId="{C8066334-7A26-4F87-B18C-0F9CD2AF4340}" dt="2026-01-06T18:52:35.746" v="106478" actId="207"/>
          <ac:spMkLst>
            <pc:docMk/>
            <pc:sldMk cId="1086483604" sldId="326"/>
            <ac:spMk id="156" creationId="{870268B0-E0EE-B0A4-C78B-B964241D98CC}"/>
          </ac:spMkLst>
        </pc:spChg>
      </pc:sldChg>
      <pc:sldChg chg="addSp delSp modSp mod modClrScheme chgLayout">
        <pc:chgData name="Pegelow, Katrin /DE" userId="74a135be-7428-408d-b4b7-e9253dfa99e9" providerId="ADAL" clId="{C8066334-7A26-4F87-B18C-0F9CD2AF4340}" dt="2026-01-06T18:32:59.388" v="106269" actId="207"/>
        <pc:sldMkLst>
          <pc:docMk/>
          <pc:sldMk cId="2426512541" sldId="327"/>
        </pc:sldMkLst>
        <pc:spChg chg="add del mod ord">
          <ac:chgData name="Pegelow, Katrin /DE" userId="74a135be-7428-408d-b4b7-e9253dfa99e9" providerId="ADAL" clId="{C8066334-7A26-4F87-B18C-0F9CD2AF4340}" dt="2026-01-04T14:05:57.118" v="85608" actId="167"/>
          <ac:spMkLst>
            <pc:docMk/>
            <pc:sldMk cId="2426512541" sldId="327"/>
            <ac:spMk id="2627" creationId="{2B6B0BB8-7CA6-2779-6CF3-C17A891D6AF2}"/>
          </ac:spMkLst>
        </pc:spChg>
        <pc:spChg chg="mod">
          <ac:chgData name="Pegelow, Katrin /DE" userId="74a135be-7428-408d-b4b7-e9253dfa99e9" providerId="ADAL" clId="{C8066334-7A26-4F87-B18C-0F9CD2AF4340}" dt="2026-01-06T18:32:59.388" v="106269" actId="207"/>
          <ac:spMkLst>
            <pc:docMk/>
            <pc:sldMk cId="2426512541" sldId="327"/>
            <ac:spMk id="2680" creationId="{0A49984E-474E-30F9-E3C0-F110C9DEB327}"/>
          </ac:spMkLst>
        </pc:spChg>
      </pc:sldChg>
      <pc:sldChg chg="addSp delSp modSp mod modClrScheme chgLayout">
        <pc:chgData name="Pegelow, Katrin /DE" userId="74a135be-7428-408d-b4b7-e9253dfa99e9" providerId="ADAL" clId="{C8066334-7A26-4F87-B18C-0F9CD2AF4340}" dt="2026-01-06T18:50:06.611" v="106451" actId="207"/>
        <pc:sldMkLst>
          <pc:docMk/>
          <pc:sldMk cId="2324267521" sldId="328"/>
        </pc:sldMkLst>
        <pc:spChg chg="mod ord">
          <ac:chgData name="Pegelow, Katrin /DE" userId="74a135be-7428-408d-b4b7-e9253dfa99e9" providerId="ADAL" clId="{C8066334-7A26-4F87-B18C-0F9CD2AF4340}" dt="2026-01-04T17:25:20.021" v="89432" actId="167"/>
          <ac:spMkLst>
            <pc:docMk/>
            <pc:sldMk cId="2324267521" sldId="328"/>
            <ac:spMk id="10" creationId="{89B83E1C-7CDF-1DD2-D130-46FD260B7302}"/>
          </ac:spMkLst>
        </pc:spChg>
        <pc:spChg chg="mod">
          <ac:chgData name="Pegelow, Katrin /DE" userId="74a135be-7428-408d-b4b7-e9253dfa99e9" providerId="ADAL" clId="{C8066334-7A26-4F87-B18C-0F9CD2AF4340}" dt="2026-01-06T18:50:06.611" v="106451" actId="207"/>
          <ac:spMkLst>
            <pc:docMk/>
            <pc:sldMk cId="2324267521" sldId="328"/>
            <ac:spMk id="11" creationId="{CA01B4D7-5527-DAEB-0CF5-60B9DBE31236}"/>
          </ac:spMkLst>
        </pc:spChg>
      </pc:sldChg>
      <pc:sldChg chg="addSp delSp modSp mod modClrScheme chgLayout">
        <pc:chgData name="Pegelow, Katrin /DE" userId="74a135be-7428-408d-b4b7-e9253dfa99e9" providerId="ADAL" clId="{C8066334-7A26-4F87-B18C-0F9CD2AF4340}" dt="2026-01-12T12:04:49.284" v="110575" actId="20577"/>
        <pc:sldMkLst>
          <pc:docMk/>
          <pc:sldMk cId="3399531438" sldId="329"/>
        </pc:sldMkLst>
        <pc:spChg chg="mod ord">
          <ac:chgData name="Pegelow, Katrin /DE" userId="74a135be-7428-408d-b4b7-e9253dfa99e9" providerId="ADAL" clId="{C8066334-7A26-4F87-B18C-0F9CD2AF4340}" dt="2026-01-05T13:49:47.729" v="93473" actId="167"/>
          <ac:spMkLst>
            <pc:docMk/>
            <pc:sldMk cId="3399531438" sldId="329"/>
            <ac:spMk id="4" creationId="{AEFADD48-B510-E3A7-E1FF-62FA9051BCE6}"/>
          </ac:spMkLst>
        </pc:spChg>
        <pc:spChg chg="mod">
          <ac:chgData name="Pegelow, Katrin /DE" userId="74a135be-7428-408d-b4b7-e9253dfa99e9" providerId="ADAL" clId="{C8066334-7A26-4F87-B18C-0F9CD2AF4340}" dt="2026-01-12T12:04:49.284" v="110575" actId="20577"/>
          <ac:spMkLst>
            <pc:docMk/>
            <pc:sldMk cId="3399531438" sldId="329"/>
            <ac:spMk id="8" creationId="{41570005-18C6-42FD-55AC-F25D4905652E}"/>
          </ac:spMkLst>
        </pc:spChg>
      </pc:sldChg>
      <pc:sldChg chg="addSp delSp modSp add mod modClrScheme chgLayout">
        <pc:chgData name="Pegelow, Katrin /DE" userId="74a135be-7428-408d-b4b7-e9253dfa99e9" providerId="ADAL" clId="{C8066334-7A26-4F87-B18C-0F9CD2AF4340}" dt="2026-01-13T16:53:42.279" v="111899" actId="14100"/>
        <pc:sldMkLst>
          <pc:docMk/>
          <pc:sldMk cId="3553147823" sldId="330"/>
        </pc:sldMkLst>
        <pc:spChg chg="add mod">
          <ac:chgData name="Pegelow, Katrin /DE" userId="74a135be-7428-408d-b4b7-e9253dfa99e9" providerId="ADAL" clId="{C8066334-7A26-4F87-B18C-0F9CD2AF4340}" dt="2026-01-04T14:56:34.202" v="86816"/>
          <ac:spMkLst>
            <pc:docMk/>
            <pc:sldMk cId="3553147823" sldId="330"/>
            <ac:spMk id="5" creationId="{FB47AFCE-79E8-13FF-BE58-E84736465E55}"/>
          </ac:spMkLst>
        </pc:spChg>
        <pc:spChg chg="mod">
          <ac:chgData name="Pegelow, Katrin /DE" userId="74a135be-7428-408d-b4b7-e9253dfa99e9" providerId="ADAL" clId="{C8066334-7A26-4F87-B18C-0F9CD2AF4340}" dt="2026-01-13T16:53:42.279" v="111899" actId="14100"/>
          <ac:spMkLst>
            <pc:docMk/>
            <pc:sldMk cId="3553147823" sldId="330"/>
            <ac:spMk id="9" creationId="{80084FA3-1150-8A6F-9A3E-02F771924105}"/>
          </ac:spMkLst>
        </pc:spChg>
      </pc:sldChg>
      <pc:sldChg chg="addSp delSp modSp mod modClrScheme chgLayout">
        <pc:chgData name="Pegelow, Katrin /DE" userId="74a135be-7428-408d-b4b7-e9253dfa99e9" providerId="ADAL" clId="{C8066334-7A26-4F87-B18C-0F9CD2AF4340}" dt="2026-01-13T16:54:10.126" v="111901" actId="14100"/>
        <pc:sldMkLst>
          <pc:docMk/>
          <pc:sldMk cId="2726004598" sldId="331"/>
        </pc:sldMkLst>
        <pc:spChg chg="add mod">
          <ac:chgData name="Pegelow, Katrin /DE" userId="74a135be-7428-408d-b4b7-e9253dfa99e9" providerId="ADAL" clId="{C8066334-7A26-4F87-B18C-0F9CD2AF4340}" dt="2026-01-04T14:56:44.204" v="86818"/>
          <ac:spMkLst>
            <pc:docMk/>
            <pc:sldMk cId="2726004598" sldId="331"/>
            <ac:spMk id="5" creationId="{6D9E7EEB-4689-9C8D-F603-99B5833960FB}"/>
          </ac:spMkLst>
        </pc:spChg>
        <pc:spChg chg="mod">
          <ac:chgData name="Pegelow, Katrin /DE" userId="74a135be-7428-408d-b4b7-e9253dfa99e9" providerId="ADAL" clId="{C8066334-7A26-4F87-B18C-0F9CD2AF4340}" dt="2026-01-13T16:54:10.126" v="111901" actId="14100"/>
          <ac:spMkLst>
            <pc:docMk/>
            <pc:sldMk cId="2726004598" sldId="331"/>
            <ac:spMk id="9" creationId="{7A0B5BFD-2893-CB22-97DF-1710A6B59A92}"/>
          </ac:spMkLst>
        </pc:spChg>
        <pc:spChg chg="mod">
          <ac:chgData name="Pegelow, Katrin /DE" userId="74a135be-7428-408d-b4b7-e9253dfa99e9" providerId="ADAL" clId="{C8066334-7A26-4F87-B18C-0F9CD2AF4340}" dt="2026-01-09T15:16:30.137" v="107345" actId="20577"/>
          <ac:spMkLst>
            <pc:docMk/>
            <pc:sldMk cId="2726004598" sldId="331"/>
            <ac:spMk id="588" creationId="{40B14D4F-CA5D-613D-B104-BFE4888222A1}"/>
          </ac:spMkLst>
        </pc:spChg>
        <pc:spChg chg="mod">
          <ac:chgData name="Pegelow, Katrin /DE" userId="74a135be-7428-408d-b4b7-e9253dfa99e9" providerId="ADAL" clId="{C8066334-7A26-4F87-B18C-0F9CD2AF4340}" dt="2026-01-09T15:16:21.521" v="107343" actId="20577"/>
          <ac:spMkLst>
            <pc:docMk/>
            <pc:sldMk cId="2726004598" sldId="331"/>
            <ac:spMk id="725" creationId="{08DE3D55-D74B-F9E7-1565-CC7375BC932D}"/>
          </ac:spMkLst>
        </pc:spChg>
      </pc:sldChg>
      <pc:sldChg chg="addSp delSp modSp add mod modClrScheme chgLayout">
        <pc:chgData name="Pegelow, Katrin /DE" userId="74a135be-7428-408d-b4b7-e9253dfa99e9" providerId="ADAL" clId="{C8066334-7A26-4F87-B18C-0F9CD2AF4340}" dt="2026-01-06T18:41:56.078" v="106359" actId="207"/>
        <pc:sldMkLst>
          <pc:docMk/>
          <pc:sldMk cId="2823181388" sldId="332"/>
        </pc:sldMkLst>
        <pc:spChg chg="mod ord">
          <ac:chgData name="Pegelow, Katrin /DE" userId="74a135be-7428-408d-b4b7-e9253dfa99e9" providerId="ADAL" clId="{C8066334-7A26-4F87-B18C-0F9CD2AF4340}" dt="2026-01-04T13:51:43.401" v="85305" actId="167"/>
          <ac:spMkLst>
            <pc:docMk/>
            <pc:sldMk cId="2823181388" sldId="332"/>
            <ac:spMk id="2" creationId="{FABA109F-5C95-DD39-931C-39A69A81709F}"/>
          </ac:spMkLst>
        </pc:spChg>
        <pc:spChg chg="mod">
          <ac:chgData name="Pegelow, Katrin /DE" userId="74a135be-7428-408d-b4b7-e9253dfa99e9" providerId="ADAL" clId="{C8066334-7A26-4F87-B18C-0F9CD2AF4340}" dt="2026-01-06T18:41:56.078" v="106359" actId="207"/>
          <ac:spMkLst>
            <pc:docMk/>
            <pc:sldMk cId="2823181388" sldId="332"/>
            <ac:spMk id="18" creationId="{679A9550-E50C-C024-83B8-1C698CEC8404}"/>
          </ac:spMkLst>
        </pc:spChg>
      </pc:sldChg>
      <pc:sldChg chg="addSp delSp modSp mod">
        <pc:chgData name="Pegelow, Katrin /DE" userId="74a135be-7428-408d-b4b7-e9253dfa99e9" providerId="ADAL" clId="{C8066334-7A26-4F87-B18C-0F9CD2AF4340}" dt="2026-01-13T17:28:09.814" v="112272" actId="14100"/>
        <pc:sldMkLst>
          <pc:docMk/>
          <pc:sldMk cId="196576949" sldId="333"/>
        </pc:sldMkLst>
        <pc:spChg chg="mod">
          <ac:chgData name="Pegelow, Katrin /DE" userId="74a135be-7428-408d-b4b7-e9253dfa99e9" providerId="ADAL" clId="{C8066334-7A26-4F87-B18C-0F9CD2AF4340}" dt="2026-01-13T17:28:09.814" v="112272" actId="14100"/>
          <ac:spMkLst>
            <pc:docMk/>
            <pc:sldMk cId="196576949" sldId="333"/>
            <ac:spMk id="7" creationId="{26EC8CF6-3832-B083-2CCB-4B204D072B71}"/>
          </ac:spMkLst>
        </pc:spChg>
        <pc:spChg chg="mod ord">
          <ac:chgData name="Pegelow, Katrin /DE" userId="74a135be-7428-408d-b4b7-e9253dfa99e9" providerId="ADAL" clId="{C8066334-7A26-4F87-B18C-0F9CD2AF4340}" dt="2026-01-05T13:46:46.779" v="93410" actId="167"/>
          <ac:spMkLst>
            <pc:docMk/>
            <pc:sldMk cId="196576949" sldId="333"/>
            <ac:spMk id="9" creationId="{ED54E05B-60F3-E468-2CF9-71F6B1609017}"/>
          </ac:spMkLst>
        </pc:spChg>
        <pc:spChg chg="mod">
          <ac:chgData name="Pegelow, Katrin /DE" userId="74a135be-7428-408d-b4b7-e9253dfa99e9" providerId="ADAL" clId="{C8066334-7A26-4F87-B18C-0F9CD2AF4340}" dt="2026-01-12T11:58:51.419" v="110262" actId="164"/>
          <ac:spMkLst>
            <pc:docMk/>
            <pc:sldMk cId="196576949" sldId="333"/>
            <ac:spMk id="200" creationId="{CD1F7473-9F43-E422-E6C1-B8ACF919EA6C}"/>
          </ac:spMkLst>
        </pc:spChg>
        <pc:spChg chg="mod">
          <ac:chgData name="Pegelow, Katrin /DE" userId="74a135be-7428-408d-b4b7-e9253dfa99e9" providerId="ADAL" clId="{C8066334-7A26-4F87-B18C-0F9CD2AF4340}" dt="2026-01-12T11:58:51.419" v="110262" actId="164"/>
          <ac:spMkLst>
            <pc:docMk/>
            <pc:sldMk cId="196576949" sldId="333"/>
            <ac:spMk id="204" creationId="{7A9170A6-96CA-B914-5D5D-3FBF4FE9B4CB}"/>
          </ac:spMkLst>
        </pc:spChg>
        <pc:spChg chg="mod">
          <ac:chgData name="Pegelow, Katrin /DE" userId="74a135be-7428-408d-b4b7-e9253dfa99e9" providerId="ADAL" clId="{C8066334-7A26-4F87-B18C-0F9CD2AF4340}" dt="2026-01-12T11:58:35.016" v="110259"/>
          <ac:spMkLst>
            <pc:docMk/>
            <pc:sldMk cId="196576949" sldId="333"/>
            <ac:spMk id="205" creationId="{14DB0A1F-9E89-5D45-9C1B-4194AC39424F}"/>
          </ac:spMkLst>
        </pc:spChg>
        <pc:spChg chg="mod">
          <ac:chgData name="Pegelow, Katrin /DE" userId="74a135be-7428-408d-b4b7-e9253dfa99e9" providerId="ADAL" clId="{C8066334-7A26-4F87-B18C-0F9CD2AF4340}" dt="2026-01-12T11:58:51.419" v="110262" actId="164"/>
          <ac:spMkLst>
            <pc:docMk/>
            <pc:sldMk cId="196576949" sldId="333"/>
            <ac:spMk id="206" creationId="{B1353DB2-2B67-4AF4-EC78-643BF86EEC0B}"/>
          </ac:spMkLst>
        </pc:spChg>
        <pc:spChg chg="mod topLvl">
          <ac:chgData name="Pegelow, Katrin /DE" userId="74a135be-7428-408d-b4b7-e9253dfa99e9" providerId="ADAL" clId="{C8066334-7A26-4F87-B18C-0F9CD2AF4340}" dt="2026-01-12T11:57:51.045" v="110255" actId="165"/>
          <ac:spMkLst>
            <pc:docMk/>
            <pc:sldMk cId="196576949" sldId="333"/>
            <ac:spMk id="222" creationId="{D1F84E32-29D6-0A14-8BBE-ECFB8E6171AB}"/>
          </ac:spMkLst>
        </pc:spChg>
        <pc:spChg chg="mod">
          <ac:chgData name="Pegelow, Katrin /DE" userId="74a135be-7428-408d-b4b7-e9253dfa99e9" providerId="ADAL" clId="{C8066334-7A26-4F87-B18C-0F9CD2AF4340}" dt="2026-01-12T11:58:51.419" v="110262" actId="164"/>
          <ac:spMkLst>
            <pc:docMk/>
            <pc:sldMk cId="196576949" sldId="333"/>
            <ac:spMk id="224" creationId="{68EC108A-155F-9625-0320-3A4F230ABB2F}"/>
          </ac:spMkLst>
        </pc:spChg>
        <pc:spChg chg="mod topLvl">
          <ac:chgData name="Pegelow, Katrin /DE" userId="74a135be-7428-408d-b4b7-e9253dfa99e9" providerId="ADAL" clId="{C8066334-7A26-4F87-B18C-0F9CD2AF4340}" dt="2026-01-12T11:57:51.045" v="110255" actId="165"/>
          <ac:spMkLst>
            <pc:docMk/>
            <pc:sldMk cId="196576949" sldId="333"/>
            <ac:spMk id="225" creationId="{F4DD2FE9-F36D-4A43-10F0-2A5C51DE4567}"/>
          </ac:spMkLst>
        </pc:spChg>
        <pc:spChg chg="mod topLvl">
          <ac:chgData name="Pegelow, Katrin /DE" userId="74a135be-7428-408d-b4b7-e9253dfa99e9" providerId="ADAL" clId="{C8066334-7A26-4F87-B18C-0F9CD2AF4340}" dt="2026-01-12T11:57:51.045" v="110255" actId="165"/>
          <ac:spMkLst>
            <pc:docMk/>
            <pc:sldMk cId="196576949" sldId="333"/>
            <ac:spMk id="226" creationId="{E98C06A5-85D4-C647-3287-92A8C66EC5BE}"/>
          </ac:spMkLst>
        </pc:spChg>
        <pc:spChg chg="mod">
          <ac:chgData name="Pegelow, Katrin /DE" userId="74a135be-7428-408d-b4b7-e9253dfa99e9" providerId="ADAL" clId="{C8066334-7A26-4F87-B18C-0F9CD2AF4340}" dt="2026-01-12T11:58:51.419" v="110262" actId="164"/>
          <ac:spMkLst>
            <pc:docMk/>
            <pc:sldMk cId="196576949" sldId="333"/>
            <ac:spMk id="227" creationId="{9F8E64CC-6B4D-FF59-9001-B2ECBBFB304C}"/>
          </ac:spMkLst>
        </pc:spChg>
        <pc:spChg chg="mod topLvl">
          <ac:chgData name="Pegelow, Katrin /DE" userId="74a135be-7428-408d-b4b7-e9253dfa99e9" providerId="ADAL" clId="{C8066334-7A26-4F87-B18C-0F9CD2AF4340}" dt="2026-01-12T11:57:38.424" v="110254" actId="165"/>
          <ac:spMkLst>
            <pc:docMk/>
            <pc:sldMk cId="196576949" sldId="333"/>
            <ac:spMk id="234" creationId="{0F7C4CA5-2980-70B9-A154-E4E3F02C8072}"/>
          </ac:spMkLst>
        </pc:spChg>
        <pc:spChg chg="mod topLvl">
          <ac:chgData name="Pegelow, Katrin /DE" userId="74a135be-7428-408d-b4b7-e9253dfa99e9" providerId="ADAL" clId="{C8066334-7A26-4F87-B18C-0F9CD2AF4340}" dt="2026-01-12T11:57:51.045" v="110255" actId="165"/>
          <ac:spMkLst>
            <pc:docMk/>
            <pc:sldMk cId="196576949" sldId="333"/>
            <ac:spMk id="239" creationId="{7EEB0602-3FE1-64DF-A370-2ED389185630}"/>
          </ac:spMkLst>
        </pc:spChg>
        <pc:spChg chg="mod topLvl">
          <ac:chgData name="Pegelow, Katrin /DE" userId="74a135be-7428-408d-b4b7-e9253dfa99e9" providerId="ADAL" clId="{C8066334-7A26-4F87-B18C-0F9CD2AF4340}" dt="2026-01-12T11:57:51.045" v="110255" actId="165"/>
          <ac:spMkLst>
            <pc:docMk/>
            <pc:sldMk cId="196576949" sldId="333"/>
            <ac:spMk id="240" creationId="{7DE887FF-6E97-A83D-A179-EFE10D2B88C8}"/>
          </ac:spMkLst>
        </pc:spChg>
        <pc:spChg chg="mod topLvl">
          <ac:chgData name="Pegelow, Katrin /DE" userId="74a135be-7428-408d-b4b7-e9253dfa99e9" providerId="ADAL" clId="{C8066334-7A26-4F87-B18C-0F9CD2AF4340}" dt="2026-01-12T11:57:51.045" v="110255" actId="165"/>
          <ac:spMkLst>
            <pc:docMk/>
            <pc:sldMk cId="196576949" sldId="333"/>
            <ac:spMk id="242" creationId="{6B59D6B0-4653-C91F-49DC-61CF49BA8B74}"/>
          </ac:spMkLst>
        </pc:spChg>
        <pc:spChg chg="mod topLvl">
          <ac:chgData name="Pegelow, Katrin /DE" userId="74a135be-7428-408d-b4b7-e9253dfa99e9" providerId="ADAL" clId="{C8066334-7A26-4F87-B18C-0F9CD2AF4340}" dt="2026-01-12T11:57:51.045" v="110255" actId="165"/>
          <ac:spMkLst>
            <pc:docMk/>
            <pc:sldMk cId="196576949" sldId="333"/>
            <ac:spMk id="243" creationId="{C8098BE0-8592-7706-3C51-6A1E60791AB3}"/>
          </ac:spMkLst>
        </pc:spChg>
        <pc:spChg chg="mod topLvl">
          <ac:chgData name="Pegelow, Katrin /DE" userId="74a135be-7428-408d-b4b7-e9253dfa99e9" providerId="ADAL" clId="{C8066334-7A26-4F87-B18C-0F9CD2AF4340}" dt="2026-01-12T11:57:51.045" v="110255" actId="165"/>
          <ac:spMkLst>
            <pc:docMk/>
            <pc:sldMk cId="196576949" sldId="333"/>
            <ac:spMk id="244" creationId="{FF0D6B07-2882-FEFB-9D72-874832CD4907}"/>
          </ac:spMkLst>
        </pc:spChg>
        <pc:spChg chg="mod topLvl">
          <ac:chgData name="Pegelow, Katrin /DE" userId="74a135be-7428-408d-b4b7-e9253dfa99e9" providerId="ADAL" clId="{C8066334-7A26-4F87-B18C-0F9CD2AF4340}" dt="2026-01-12T11:58:51.419" v="110262" actId="164"/>
          <ac:spMkLst>
            <pc:docMk/>
            <pc:sldMk cId="196576949" sldId="333"/>
            <ac:spMk id="247" creationId="{BB20A7E4-3456-9167-5A43-016ABF07E13A}"/>
          </ac:spMkLst>
        </pc:spChg>
        <pc:spChg chg="mod topLvl">
          <ac:chgData name="Pegelow, Katrin /DE" userId="74a135be-7428-408d-b4b7-e9253dfa99e9" providerId="ADAL" clId="{C8066334-7A26-4F87-B18C-0F9CD2AF4340}" dt="2026-01-12T11:58:51.419" v="110262" actId="164"/>
          <ac:spMkLst>
            <pc:docMk/>
            <pc:sldMk cId="196576949" sldId="333"/>
            <ac:spMk id="248" creationId="{14FC98BB-8006-E43D-0F84-C4DEC9211FF7}"/>
          </ac:spMkLst>
        </pc:spChg>
        <pc:spChg chg="mod topLvl">
          <ac:chgData name="Pegelow, Katrin /DE" userId="74a135be-7428-408d-b4b7-e9253dfa99e9" providerId="ADAL" clId="{C8066334-7A26-4F87-B18C-0F9CD2AF4340}" dt="2026-01-12T11:57:38.424" v="110254" actId="165"/>
          <ac:spMkLst>
            <pc:docMk/>
            <pc:sldMk cId="196576949" sldId="333"/>
            <ac:spMk id="249" creationId="{420DF1EF-FE14-7EAA-C985-0C64189F6E51}"/>
          </ac:spMkLst>
        </pc:spChg>
        <pc:spChg chg="mod">
          <ac:chgData name="Pegelow, Katrin /DE" userId="74a135be-7428-408d-b4b7-e9253dfa99e9" providerId="ADAL" clId="{C8066334-7A26-4F87-B18C-0F9CD2AF4340}" dt="2026-01-12T11:58:51.419" v="110262" actId="164"/>
          <ac:spMkLst>
            <pc:docMk/>
            <pc:sldMk cId="196576949" sldId="333"/>
            <ac:spMk id="256" creationId="{004EF169-DD8F-88FF-B63D-59BD57A39C67}"/>
          </ac:spMkLst>
        </pc:spChg>
        <pc:spChg chg="mod topLvl">
          <ac:chgData name="Pegelow, Katrin /DE" userId="74a135be-7428-408d-b4b7-e9253dfa99e9" providerId="ADAL" clId="{C8066334-7A26-4F87-B18C-0F9CD2AF4340}" dt="2026-01-12T11:57:51.045" v="110255" actId="165"/>
          <ac:spMkLst>
            <pc:docMk/>
            <pc:sldMk cId="196576949" sldId="333"/>
            <ac:spMk id="257" creationId="{0D7B85C1-5691-C9AB-1C02-BD730352CBC5}"/>
          </ac:spMkLst>
        </pc:spChg>
        <pc:spChg chg="mod topLvl">
          <ac:chgData name="Pegelow, Katrin /DE" userId="74a135be-7428-408d-b4b7-e9253dfa99e9" providerId="ADAL" clId="{C8066334-7A26-4F87-B18C-0F9CD2AF4340}" dt="2026-01-12T11:58:51.419" v="110262" actId="164"/>
          <ac:spMkLst>
            <pc:docMk/>
            <pc:sldMk cId="196576949" sldId="333"/>
            <ac:spMk id="261" creationId="{EAE43D52-6993-DDB6-1E2D-973F0B2B43DF}"/>
          </ac:spMkLst>
        </pc:spChg>
        <pc:spChg chg="mod topLvl">
          <ac:chgData name="Pegelow, Katrin /DE" userId="74a135be-7428-408d-b4b7-e9253dfa99e9" providerId="ADAL" clId="{C8066334-7A26-4F87-B18C-0F9CD2AF4340}" dt="2026-01-12T11:58:51.419" v="110262" actId="164"/>
          <ac:spMkLst>
            <pc:docMk/>
            <pc:sldMk cId="196576949" sldId="333"/>
            <ac:spMk id="265" creationId="{5EE0284E-4F1A-7504-5228-D337D7C75400}"/>
          </ac:spMkLst>
        </pc:spChg>
        <pc:graphicFrameChg chg="ord">
          <ac:chgData name="Pegelow, Katrin /DE" userId="74a135be-7428-408d-b4b7-e9253dfa99e9" providerId="ADAL" clId="{C8066334-7A26-4F87-B18C-0F9CD2AF4340}" dt="2026-01-12T11:58:13.080" v="110256" actId="167"/>
          <ac:graphicFrameMkLst>
            <pc:docMk/>
            <pc:sldMk cId="196576949" sldId="333"/>
            <ac:graphicFrameMk id="218" creationId="{1FD20280-07FE-B36E-5EEF-D4C6AE8842A1}"/>
          </ac:graphicFrameMkLst>
        </pc:graphicFrameChg>
        <pc:graphicFrameChg chg="ord">
          <ac:chgData name="Pegelow, Katrin /DE" userId="74a135be-7428-408d-b4b7-e9253dfa99e9" providerId="ADAL" clId="{C8066334-7A26-4F87-B18C-0F9CD2AF4340}" dt="2026-01-12T11:58:29.690" v="110258" actId="167"/>
          <ac:graphicFrameMkLst>
            <pc:docMk/>
            <pc:sldMk cId="196576949" sldId="333"/>
            <ac:graphicFrameMk id="235" creationId="{EA08FF4B-4798-181F-703F-57C0EFA6CBDE}"/>
          </ac:graphicFrameMkLst>
        </pc:graphicFrameChg>
        <pc:graphicFrameChg chg="ord">
          <ac:chgData name="Pegelow, Katrin /DE" userId="74a135be-7428-408d-b4b7-e9253dfa99e9" providerId="ADAL" clId="{C8066334-7A26-4F87-B18C-0F9CD2AF4340}" dt="2026-01-12T11:58:39.106" v="110260" actId="167"/>
          <ac:graphicFrameMkLst>
            <pc:docMk/>
            <pc:sldMk cId="196576949" sldId="333"/>
            <ac:graphicFrameMk id="252" creationId="{FB3CDC54-05E5-CFEF-9AD0-9DB8544D53D4}"/>
          </ac:graphicFrameMkLst>
        </pc:graphicFrameChg>
      </pc:sldChg>
      <pc:sldChg chg="addSp delSp modSp mod modClrScheme chgLayout">
        <pc:chgData name="Pegelow, Katrin /DE" userId="74a135be-7428-408d-b4b7-e9253dfa99e9" providerId="ADAL" clId="{C8066334-7A26-4F87-B18C-0F9CD2AF4340}" dt="2026-01-06T18:50:02.427" v="106450" actId="207"/>
        <pc:sldMkLst>
          <pc:docMk/>
          <pc:sldMk cId="4278472664" sldId="334"/>
        </pc:sldMkLst>
        <pc:spChg chg="mod ord">
          <ac:chgData name="Pegelow, Katrin /DE" userId="74a135be-7428-408d-b4b7-e9253dfa99e9" providerId="ADAL" clId="{C8066334-7A26-4F87-B18C-0F9CD2AF4340}" dt="2026-01-05T12:54:09.808" v="92884" actId="1038"/>
          <ac:spMkLst>
            <pc:docMk/>
            <pc:sldMk cId="4278472664" sldId="334"/>
            <ac:spMk id="10" creationId="{65A1EB5E-84A1-2887-9110-AD0D639C5A37}"/>
          </ac:spMkLst>
        </pc:spChg>
        <pc:spChg chg="mod">
          <ac:chgData name="Pegelow, Katrin /DE" userId="74a135be-7428-408d-b4b7-e9253dfa99e9" providerId="ADAL" clId="{C8066334-7A26-4F87-B18C-0F9CD2AF4340}" dt="2026-01-06T18:50:02.427" v="106450" actId="207"/>
          <ac:spMkLst>
            <pc:docMk/>
            <pc:sldMk cId="4278472664" sldId="334"/>
            <ac:spMk id="11" creationId="{C014B0C3-2379-D1C6-8F41-08CA8A8B0672}"/>
          </ac:spMkLst>
        </pc:spChg>
      </pc:sldChg>
      <pc:sldChg chg="modSp add mod">
        <pc:chgData name="Pegelow, Katrin /DE" userId="74a135be-7428-408d-b4b7-e9253dfa99e9" providerId="ADAL" clId="{C8066334-7A26-4F87-B18C-0F9CD2AF4340}" dt="2026-01-12T12:33:03.896" v="111575" actId="14100"/>
        <pc:sldMkLst>
          <pc:docMk/>
          <pc:sldMk cId="1515350221" sldId="335"/>
        </pc:sldMkLst>
        <pc:spChg chg="mod">
          <ac:chgData name="Pegelow, Katrin /DE" userId="74a135be-7428-408d-b4b7-e9253dfa99e9" providerId="ADAL" clId="{C8066334-7A26-4F87-B18C-0F9CD2AF4340}" dt="2026-01-12T12:33:03.896" v="111575" actId="14100"/>
          <ac:spMkLst>
            <pc:docMk/>
            <pc:sldMk cId="1515350221" sldId="335"/>
            <ac:spMk id="3" creationId="{FFEE6C86-BF79-B096-D6F6-9081D27A8F6E}"/>
          </ac:spMkLst>
        </pc:spChg>
      </pc:sldChg>
      <pc:sldChg chg="add del">
        <pc:chgData name="Pegelow, Katrin /DE" userId="74a135be-7428-408d-b4b7-e9253dfa99e9" providerId="ADAL" clId="{C8066334-7A26-4F87-B18C-0F9CD2AF4340}" dt="2026-01-12T12:32:41.562" v="111573"/>
        <pc:sldMkLst>
          <pc:docMk/>
          <pc:sldMk cId="1811718156" sldId="335"/>
        </pc:sldMkLst>
      </pc:sldChg>
      <pc:sldChg chg="addSp delSp modSp mod modClrScheme chgLayout">
        <pc:chgData name="Pegelow, Katrin /DE" userId="74a135be-7428-408d-b4b7-e9253dfa99e9" providerId="ADAL" clId="{C8066334-7A26-4F87-B18C-0F9CD2AF4340}" dt="2026-01-13T16:54:20.446" v="111902" actId="14100"/>
        <pc:sldMkLst>
          <pc:docMk/>
          <pc:sldMk cId="3972335288" sldId="336"/>
        </pc:sldMkLst>
        <pc:spChg chg="add mod">
          <ac:chgData name="Pegelow, Katrin /DE" userId="74a135be-7428-408d-b4b7-e9253dfa99e9" providerId="ADAL" clId="{C8066334-7A26-4F87-B18C-0F9CD2AF4340}" dt="2026-01-04T14:57:12.989" v="86822"/>
          <ac:spMkLst>
            <pc:docMk/>
            <pc:sldMk cId="3972335288" sldId="336"/>
            <ac:spMk id="5" creationId="{2D6698E1-DB40-7B1F-A966-4C070F021353}"/>
          </ac:spMkLst>
        </pc:spChg>
        <pc:spChg chg="mod">
          <ac:chgData name="Pegelow, Katrin /DE" userId="74a135be-7428-408d-b4b7-e9253dfa99e9" providerId="ADAL" clId="{C8066334-7A26-4F87-B18C-0F9CD2AF4340}" dt="2026-01-13T16:54:20.446" v="111902" actId="14100"/>
          <ac:spMkLst>
            <pc:docMk/>
            <pc:sldMk cId="3972335288" sldId="336"/>
            <ac:spMk id="9" creationId="{4E4B4468-5EBF-DE70-12FE-000E94B1CFD9}"/>
          </ac:spMkLst>
        </pc:spChg>
        <pc:spChg chg="mod">
          <ac:chgData name="Pegelow, Katrin /DE" userId="74a135be-7428-408d-b4b7-e9253dfa99e9" providerId="ADAL" clId="{C8066334-7A26-4F87-B18C-0F9CD2AF4340}" dt="2026-01-09T15:18:30.866" v="107349" actId="20577"/>
          <ac:spMkLst>
            <pc:docMk/>
            <pc:sldMk cId="3972335288" sldId="336"/>
            <ac:spMk id="588" creationId="{5EE02439-E609-7A16-4147-ED27D68B9BDD}"/>
          </ac:spMkLst>
        </pc:spChg>
        <pc:spChg chg="mod">
          <ac:chgData name="Pegelow, Katrin /DE" userId="74a135be-7428-408d-b4b7-e9253dfa99e9" providerId="ADAL" clId="{C8066334-7A26-4F87-B18C-0F9CD2AF4340}" dt="2026-01-09T15:18:25.515" v="107348" actId="20577"/>
          <ac:spMkLst>
            <pc:docMk/>
            <pc:sldMk cId="3972335288" sldId="336"/>
            <ac:spMk id="725" creationId="{DF1EB2A7-6437-0732-DD69-EC4B65732CAB}"/>
          </ac:spMkLst>
        </pc:spChg>
      </pc:sldChg>
      <pc:sldChg chg="addSp delSp modSp mod modClrScheme chgLayout">
        <pc:chgData name="Pegelow, Katrin /DE" userId="74a135be-7428-408d-b4b7-e9253dfa99e9" providerId="ADAL" clId="{C8066334-7A26-4F87-B18C-0F9CD2AF4340}" dt="2026-01-13T16:54:45.044" v="111917" actId="1035"/>
        <pc:sldMkLst>
          <pc:docMk/>
          <pc:sldMk cId="3651118187" sldId="337"/>
        </pc:sldMkLst>
        <pc:spChg chg="add mod">
          <ac:chgData name="Pegelow, Katrin /DE" userId="74a135be-7428-408d-b4b7-e9253dfa99e9" providerId="ADAL" clId="{C8066334-7A26-4F87-B18C-0F9CD2AF4340}" dt="2026-01-04T14:57:34.350" v="86825"/>
          <ac:spMkLst>
            <pc:docMk/>
            <pc:sldMk cId="3651118187" sldId="337"/>
            <ac:spMk id="5" creationId="{EE49C5CC-EAD2-4F97-BC48-D916D8A0186C}"/>
          </ac:spMkLst>
        </pc:spChg>
        <pc:spChg chg="mod">
          <ac:chgData name="Pegelow, Katrin /DE" userId="74a135be-7428-408d-b4b7-e9253dfa99e9" providerId="ADAL" clId="{C8066334-7A26-4F87-B18C-0F9CD2AF4340}" dt="2026-01-13T16:54:45.044" v="111917" actId="1035"/>
          <ac:spMkLst>
            <pc:docMk/>
            <pc:sldMk cId="3651118187" sldId="337"/>
            <ac:spMk id="9" creationId="{3426A265-CA2E-F3B7-05B4-A50F11BB81A0}"/>
          </ac:spMkLst>
        </pc:spChg>
        <pc:spChg chg="mod">
          <ac:chgData name="Pegelow, Katrin /DE" userId="74a135be-7428-408d-b4b7-e9253dfa99e9" providerId="ADAL" clId="{C8066334-7A26-4F87-B18C-0F9CD2AF4340}" dt="2026-01-09T15:21:20.112" v="107381" actId="20577"/>
          <ac:spMkLst>
            <pc:docMk/>
            <pc:sldMk cId="3651118187" sldId="337"/>
            <ac:spMk id="588" creationId="{2E65A22D-0600-D0C1-E43C-39563928D561}"/>
          </ac:spMkLst>
        </pc:spChg>
        <pc:spChg chg="mod">
          <ac:chgData name="Pegelow, Katrin /DE" userId="74a135be-7428-408d-b4b7-e9253dfa99e9" providerId="ADAL" clId="{C8066334-7A26-4F87-B18C-0F9CD2AF4340}" dt="2026-01-09T15:20:05.325" v="107373" actId="20577"/>
          <ac:spMkLst>
            <pc:docMk/>
            <pc:sldMk cId="3651118187" sldId="337"/>
            <ac:spMk id="725" creationId="{225789D0-FAD9-8008-60CF-82EEDC981297}"/>
          </ac:spMkLst>
        </pc:spChg>
      </pc:sldChg>
      <pc:sldChg chg="addSp delSp modSp add mod modClrScheme delAnim modAnim chgLayout">
        <pc:chgData name="Pegelow, Katrin /DE" userId="74a135be-7428-408d-b4b7-e9253dfa99e9" providerId="ADAL" clId="{C8066334-7A26-4F87-B18C-0F9CD2AF4340}" dt="2026-01-13T16:54:53.167" v="111918" actId="14100"/>
        <pc:sldMkLst>
          <pc:docMk/>
          <pc:sldMk cId="901546138" sldId="338"/>
        </pc:sldMkLst>
        <pc:spChg chg="add mod">
          <ac:chgData name="Pegelow, Katrin /DE" userId="74a135be-7428-408d-b4b7-e9253dfa99e9" providerId="ADAL" clId="{C8066334-7A26-4F87-B18C-0F9CD2AF4340}" dt="2026-01-06T21:09:30.383" v="106627" actId="207"/>
          <ac:spMkLst>
            <pc:docMk/>
            <pc:sldMk cId="901546138" sldId="338"/>
            <ac:spMk id="2" creationId="{076A2C86-7DC1-233C-1D8E-8FAC6BCE7761}"/>
          </ac:spMkLst>
        </pc:spChg>
        <pc:spChg chg="mod ord">
          <ac:chgData name="Pegelow, Katrin /DE" userId="74a135be-7428-408d-b4b7-e9253dfa99e9" providerId="ADAL" clId="{C8066334-7A26-4F87-B18C-0F9CD2AF4340}" dt="2026-01-04T14:58:48.388" v="86849" actId="167"/>
          <ac:spMkLst>
            <pc:docMk/>
            <pc:sldMk cId="901546138" sldId="338"/>
            <ac:spMk id="3" creationId="{C74A2F81-8380-508A-7F48-1E4E04735BC9}"/>
          </ac:spMkLst>
        </pc:spChg>
        <pc:spChg chg="mod">
          <ac:chgData name="Pegelow, Katrin /DE" userId="74a135be-7428-408d-b4b7-e9253dfa99e9" providerId="ADAL" clId="{C8066334-7A26-4F87-B18C-0F9CD2AF4340}" dt="2026-01-13T16:54:53.167" v="111918" actId="14100"/>
          <ac:spMkLst>
            <pc:docMk/>
            <pc:sldMk cId="901546138" sldId="338"/>
            <ac:spMk id="9" creationId="{C17BA57B-248F-6174-336E-D4FCD9CCB53D}"/>
          </ac:spMkLst>
        </pc:spChg>
      </pc:sldChg>
      <pc:sldChg chg="addSp delSp modSp mod modClrScheme chgLayout">
        <pc:chgData name="Pegelow, Katrin /DE" userId="74a135be-7428-408d-b4b7-e9253dfa99e9" providerId="ADAL" clId="{C8066334-7A26-4F87-B18C-0F9CD2AF4340}" dt="2026-01-13T16:55:20.810" v="111932" actId="1035"/>
        <pc:sldMkLst>
          <pc:docMk/>
          <pc:sldMk cId="3247225139" sldId="339"/>
        </pc:sldMkLst>
        <pc:spChg chg="mod">
          <ac:chgData name="Pegelow, Katrin /DE" userId="74a135be-7428-408d-b4b7-e9253dfa99e9" providerId="ADAL" clId="{C8066334-7A26-4F87-B18C-0F9CD2AF4340}" dt="2026-01-13T16:55:20.810" v="111932" actId="1035"/>
          <ac:spMkLst>
            <pc:docMk/>
            <pc:sldMk cId="3247225139" sldId="339"/>
            <ac:spMk id="2" creationId="{0174DE34-4AC5-9D4F-65D5-21E8B8E9A79E}"/>
          </ac:spMkLst>
        </pc:spChg>
        <pc:spChg chg="mod ord">
          <ac:chgData name="Pegelow, Katrin /DE" userId="74a135be-7428-408d-b4b7-e9253dfa99e9" providerId="ADAL" clId="{C8066334-7A26-4F87-B18C-0F9CD2AF4340}" dt="2026-01-04T15:00:49.925" v="86897" actId="14100"/>
          <ac:spMkLst>
            <pc:docMk/>
            <pc:sldMk cId="3247225139" sldId="339"/>
            <ac:spMk id="3" creationId="{9C828B6D-33D1-0513-12B8-2CF1267B1126}"/>
          </ac:spMkLst>
        </pc:spChg>
        <pc:spChg chg="add mod">
          <ac:chgData name="Pegelow, Katrin /DE" userId="74a135be-7428-408d-b4b7-e9253dfa99e9" providerId="ADAL" clId="{C8066334-7A26-4F87-B18C-0F9CD2AF4340}" dt="2026-01-06T21:09:46.647" v="106629" actId="207"/>
          <ac:spMkLst>
            <pc:docMk/>
            <pc:sldMk cId="3247225139" sldId="339"/>
            <ac:spMk id="4" creationId="{8FE97FCB-3E4C-EEDD-A324-A3EC4526D2FD}"/>
          </ac:spMkLst>
        </pc:spChg>
      </pc:sldChg>
      <pc:sldChg chg="addSp delSp modSp mod modClrScheme chgLayout">
        <pc:chgData name="Pegelow, Katrin /DE" userId="74a135be-7428-408d-b4b7-e9253dfa99e9" providerId="ADAL" clId="{C8066334-7A26-4F87-B18C-0F9CD2AF4340}" dt="2026-01-13T16:53:49.651" v="111900" actId="14100"/>
        <pc:sldMkLst>
          <pc:docMk/>
          <pc:sldMk cId="2435050718" sldId="340"/>
        </pc:sldMkLst>
        <pc:spChg chg="mod ord">
          <ac:chgData name="Pegelow, Katrin /DE" userId="74a135be-7428-408d-b4b7-e9253dfa99e9" providerId="ADAL" clId="{C8066334-7A26-4F87-B18C-0F9CD2AF4340}" dt="2026-01-04T14:55:54.753" v="86798" actId="167"/>
          <ac:spMkLst>
            <pc:docMk/>
            <pc:sldMk cId="2435050718" sldId="340"/>
            <ac:spMk id="3" creationId="{B3738464-EA64-EA5C-7A76-F7BC44B03899}"/>
          </ac:spMkLst>
        </pc:spChg>
        <pc:spChg chg="mod">
          <ac:chgData name="Pegelow, Katrin /DE" userId="74a135be-7428-408d-b4b7-e9253dfa99e9" providerId="ADAL" clId="{C8066334-7A26-4F87-B18C-0F9CD2AF4340}" dt="2026-01-13T16:53:49.651" v="111900" actId="14100"/>
          <ac:spMkLst>
            <pc:docMk/>
            <pc:sldMk cId="2435050718" sldId="340"/>
            <ac:spMk id="9" creationId="{F5B5E726-CA1B-937D-5182-34AD880418A8}"/>
          </ac:spMkLst>
        </pc:spChg>
      </pc:sldChg>
      <pc:sldChg chg="addSp delSp modSp add mod modClrScheme delAnim modAnim chgLayout">
        <pc:chgData name="Pegelow, Katrin /DE" userId="74a135be-7428-408d-b4b7-e9253dfa99e9" providerId="ADAL" clId="{C8066334-7A26-4F87-B18C-0F9CD2AF4340}" dt="2026-01-13T16:55:08.332" v="111920" actId="1035"/>
        <pc:sldMkLst>
          <pc:docMk/>
          <pc:sldMk cId="423060885" sldId="341"/>
        </pc:sldMkLst>
        <pc:spChg chg="mod">
          <ac:chgData name="Pegelow, Katrin /DE" userId="74a135be-7428-408d-b4b7-e9253dfa99e9" providerId="ADAL" clId="{C8066334-7A26-4F87-B18C-0F9CD2AF4340}" dt="2026-01-13T16:55:08.332" v="111920" actId="1035"/>
          <ac:spMkLst>
            <pc:docMk/>
            <pc:sldMk cId="423060885" sldId="341"/>
            <ac:spMk id="2" creationId="{25B6465C-604E-8109-B858-680552AD03DD}"/>
          </ac:spMkLst>
        </pc:spChg>
        <pc:spChg chg="mod ord">
          <ac:chgData name="Pegelow, Katrin /DE" userId="74a135be-7428-408d-b4b7-e9253dfa99e9" providerId="ADAL" clId="{C8066334-7A26-4F87-B18C-0F9CD2AF4340}" dt="2026-01-04T14:59:44.417" v="86876" actId="167"/>
          <ac:spMkLst>
            <pc:docMk/>
            <pc:sldMk cId="423060885" sldId="341"/>
            <ac:spMk id="3" creationId="{A67B8841-E846-B20A-861B-4F16F219A9BE}"/>
          </ac:spMkLst>
        </pc:spChg>
        <pc:spChg chg="mod">
          <ac:chgData name="Pegelow, Katrin /DE" userId="74a135be-7428-408d-b4b7-e9253dfa99e9" providerId="ADAL" clId="{C8066334-7A26-4F87-B18C-0F9CD2AF4340}" dt="2026-01-09T15:13:19.529" v="107332" actId="1037"/>
          <ac:spMkLst>
            <pc:docMk/>
            <pc:sldMk cId="423060885" sldId="341"/>
            <ac:spMk id="607" creationId="{70DF9FA4-2D14-C185-3879-3A591B53B9EE}"/>
          </ac:spMkLst>
        </pc:spChg>
        <pc:spChg chg="mod">
          <ac:chgData name="Pegelow, Katrin /DE" userId="74a135be-7428-408d-b4b7-e9253dfa99e9" providerId="ADAL" clId="{C8066334-7A26-4F87-B18C-0F9CD2AF4340}" dt="2026-01-09T15:14:14.379" v="107337" actId="947"/>
          <ac:spMkLst>
            <pc:docMk/>
            <pc:sldMk cId="423060885" sldId="341"/>
            <ac:spMk id="741" creationId="{59AEEF40-0A7C-6782-18F3-75921C351E3A}"/>
          </ac:spMkLst>
        </pc:spChg>
        <pc:spChg chg="mod">
          <ac:chgData name="Pegelow, Katrin /DE" userId="74a135be-7428-408d-b4b7-e9253dfa99e9" providerId="ADAL" clId="{C8066334-7A26-4F87-B18C-0F9CD2AF4340}" dt="2026-01-09T15:12:19.710" v="107321" actId="20577"/>
          <ac:spMkLst>
            <pc:docMk/>
            <pc:sldMk cId="423060885" sldId="341"/>
            <ac:spMk id="780" creationId="{41363006-312C-07A1-62AF-3DA4BACDAEC8}"/>
          </ac:spMkLst>
        </pc:spChg>
      </pc:sldChg>
      <pc:sldChg chg="addSp delSp modSp add mod ord modClrScheme chgLayout">
        <pc:chgData name="Pegelow, Katrin /DE" userId="74a135be-7428-408d-b4b7-e9253dfa99e9" providerId="ADAL" clId="{C8066334-7A26-4F87-B18C-0F9CD2AF4340}" dt="2026-01-06T18:34:41.049" v="106285" actId="207"/>
        <pc:sldMkLst>
          <pc:docMk/>
          <pc:sldMk cId="2709162864" sldId="342"/>
        </pc:sldMkLst>
        <pc:spChg chg="mod ord">
          <ac:chgData name="Pegelow, Katrin /DE" userId="74a135be-7428-408d-b4b7-e9253dfa99e9" providerId="ADAL" clId="{C8066334-7A26-4F87-B18C-0F9CD2AF4340}" dt="2026-01-04T14:31:57.130" v="86233" actId="167"/>
          <ac:spMkLst>
            <pc:docMk/>
            <pc:sldMk cId="2709162864" sldId="342"/>
            <ac:spMk id="4" creationId="{DBACDDB7-5F50-06F6-41AD-E09F325CE158}"/>
          </ac:spMkLst>
        </pc:spChg>
        <pc:spChg chg="mod">
          <ac:chgData name="Pegelow, Katrin /DE" userId="74a135be-7428-408d-b4b7-e9253dfa99e9" providerId="ADAL" clId="{C8066334-7A26-4F87-B18C-0F9CD2AF4340}" dt="2026-01-04T14:32:08.288" v="86235" actId="14100"/>
          <ac:spMkLst>
            <pc:docMk/>
            <pc:sldMk cId="2709162864" sldId="342"/>
            <ac:spMk id="5" creationId="{91F49EA5-3E62-918A-0ACE-FC0033842A51}"/>
          </ac:spMkLst>
        </pc:spChg>
        <pc:spChg chg="mod">
          <ac:chgData name="Pegelow, Katrin /DE" userId="74a135be-7428-408d-b4b7-e9253dfa99e9" providerId="ADAL" clId="{C8066334-7A26-4F87-B18C-0F9CD2AF4340}" dt="2026-01-06T18:34:41.049" v="106285" actId="207"/>
          <ac:spMkLst>
            <pc:docMk/>
            <pc:sldMk cId="2709162864" sldId="342"/>
            <ac:spMk id="6" creationId="{3CAA96CA-9A8F-D434-F120-67CF2AA93309}"/>
          </ac:spMkLst>
        </pc:spChg>
      </pc:sldChg>
      <pc:sldChg chg="addSp delSp modSp mod modClrScheme chgLayout">
        <pc:chgData name="Pegelow, Katrin /DE" userId="74a135be-7428-408d-b4b7-e9253dfa99e9" providerId="ADAL" clId="{C8066334-7A26-4F87-B18C-0F9CD2AF4340}" dt="2026-01-13T17:00:16.515" v="111964" actId="14100"/>
        <pc:sldMkLst>
          <pc:docMk/>
          <pc:sldMk cId="558260087" sldId="343"/>
        </pc:sldMkLst>
        <pc:spChg chg="mod ord">
          <ac:chgData name="Pegelow, Katrin /DE" userId="74a135be-7428-408d-b4b7-e9253dfa99e9" providerId="ADAL" clId="{C8066334-7A26-4F87-B18C-0F9CD2AF4340}" dt="2026-01-04T13:35:35.273" v="84960" actId="167"/>
          <ac:spMkLst>
            <pc:docMk/>
            <pc:sldMk cId="558260087" sldId="343"/>
            <ac:spMk id="2" creationId="{E3751E3C-CE78-F4A5-19EB-78D808194D9D}"/>
          </ac:spMkLst>
        </pc:spChg>
        <pc:spChg chg="mod">
          <ac:chgData name="Pegelow, Katrin /DE" userId="74a135be-7428-408d-b4b7-e9253dfa99e9" providerId="ADAL" clId="{C8066334-7A26-4F87-B18C-0F9CD2AF4340}" dt="2026-01-13T17:00:16.515" v="111964" actId="14100"/>
          <ac:spMkLst>
            <pc:docMk/>
            <pc:sldMk cId="558260087" sldId="343"/>
            <ac:spMk id="18" creationId="{9F5A0FE9-1420-403C-01F6-4962D9E0A9B5}"/>
          </ac:spMkLst>
        </pc:spChg>
        <pc:spChg chg="mod">
          <ac:chgData name="Pegelow, Katrin /DE" userId="74a135be-7428-408d-b4b7-e9253dfa99e9" providerId="ADAL" clId="{C8066334-7A26-4F87-B18C-0F9CD2AF4340}" dt="2026-01-12T11:13:02.257" v="109480" actId="20577"/>
          <ac:spMkLst>
            <pc:docMk/>
            <pc:sldMk cId="558260087" sldId="343"/>
            <ac:spMk id="204" creationId="{A6932694-EAC9-557F-22BE-4E245F19CA12}"/>
          </ac:spMkLst>
        </pc:spChg>
      </pc:sldChg>
      <pc:sldChg chg="addSp delSp modSp add mod ord modClrScheme delAnim chgLayout modNotesTx">
        <pc:chgData name="Pegelow, Katrin /DE" userId="74a135be-7428-408d-b4b7-e9253dfa99e9" providerId="ADAL" clId="{C8066334-7A26-4F87-B18C-0F9CD2AF4340}" dt="2026-01-13T22:21:27.226" v="112478" actId="14100"/>
        <pc:sldMkLst>
          <pc:docMk/>
          <pc:sldMk cId="831000239" sldId="344"/>
        </pc:sldMkLst>
        <pc:spChg chg="add mod ord">
          <ac:chgData name="Pegelow, Katrin /DE" userId="74a135be-7428-408d-b4b7-e9253dfa99e9" providerId="ADAL" clId="{C8066334-7A26-4F87-B18C-0F9CD2AF4340}" dt="2026-01-05T18:38:57.832" v="95359" actId="14100"/>
          <ac:spMkLst>
            <pc:docMk/>
            <pc:sldMk cId="831000239" sldId="344"/>
            <ac:spMk id="4" creationId="{594464A5-C805-5560-044D-AF61F8AA4E32}"/>
          </ac:spMkLst>
        </pc:spChg>
        <pc:spChg chg="add mod">
          <ac:chgData name="Pegelow, Katrin /DE" userId="74a135be-7428-408d-b4b7-e9253dfa99e9" providerId="ADAL" clId="{C8066334-7A26-4F87-B18C-0F9CD2AF4340}" dt="2026-01-06T21:13:32.032" v="106709"/>
          <ac:spMkLst>
            <pc:docMk/>
            <pc:sldMk cId="831000239" sldId="344"/>
            <ac:spMk id="5" creationId="{82DF2A4D-A93F-24CF-8E74-69D5BAE4BA20}"/>
          </ac:spMkLst>
        </pc:spChg>
        <pc:spChg chg="add mod">
          <ac:chgData name="Pegelow, Katrin /DE" userId="74a135be-7428-408d-b4b7-e9253dfa99e9" providerId="ADAL" clId="{C8066334-7A26-4F87-B18C-0F9CD2AF4340}" dt="2026-01-06T19:04:01.818" v="106538" actId="207"/>
          <ac:spMkLst>
            <pc:docMk/>
            <pc:sldMk cId="831000239" sldId="344"/>
            <ac:spMk id="15" creationId="{B1C26874-9759-8149-E671-6A62C0D08C95}"/>
          </ac:spMkLst>
        </pc:spChg>
        <pc:spChg chg="mod">
          <ac:chgData name="Pegelow, Katrin /DE" userId="74a135be-7428-408d-b4b7-e9253dfa99e9" providerId="ADAL" clId="{C8066334-7A26-4F87-B18C-0F9CD2AF4340}" dt="2026-01-13T22:21:27.226" v="112478" actId="14100"/>
          <ac:spMkLst>
            <pc:docMk/>
            <pc:sldMk cId="831000239" sldId="344"/>
            <ac:spMk id="18" creationId="{01915219-3BE5-C544-30AB-72FEA03985EA}"/>
          </ac:spMkLst>
        </pc:spChg>
        <pc:spChg chg="mod ord">
          <ac:chgData name="Pegelow, Katrin /DE" userId="74a135be-7428-408d-b4b7-e9253dfa99e9" providerId="ADAL" clId="{C8066334-7A26-4F87-B18C-0F9CD2AF4340}" dt="2026-01-05T18:45:59.461" v="95455" actId="167"/>
          <ac:spMkLst>
            <pc:docMk/>
            <pc:sldMk cId="831000239" sldId="344"/>
            <ac:spMk id="33" creationId="{515D0B8F-752F-E57D-254A-A166B4029E5A}"/>
          </ac:spMkLst>
        </pc:spChg>
      </pc:sldChg>
      <pc:sldChg chg="addSp delSp modSp add mod ord modClrScheme chgLayout">
        <pc:chgData name="Pegelow, Katrin /DE" userId="74a135be-7428-408d-b4b7-e9253dfa99e9" providerId="ADAL" clId="{C8066334-7A26-4F87-B18C-0F9CD2AF4340}" dt="2026-01-12T12:28:53.669" v="111564" actId="1035"/>
        <pc:sldMkLst>
          <pc:docMk/>
          <pc:sldMk cId="2934282695" sldId="345"/>
        </pc:sldMkLst>
        <pc:spChg chg="mod ord">
          <ac:chgData name="Pegelow, Katrin /DE" userId="74a135be-7428-408d-b4b7-e9253dfa99e9" providerId="ADAL" clId="{C8066334-7A26-4F87-B18C-0F9CD2AF4340}" dt="2026-01-05T18:03:02.221" v="94633" actId="167"/>
          <ac:spMkLst>
            <pc:docMk/>
            <pc:sldMk cId="2934282695" sldId="345"/>
            <ac:spMk id="2" creationId="{1198EC0C-0833-368F-0C76-0AB9E136F43A}"/>
          </ac:spMkLst>
        </pc:spChg>
        <pc:spChg chg="mod">
          <ac:chgData name="Pegelow, Katrin /DE" userId="74a135be-7428-408d-b4b7-e9253dfa99e9" providerId="ADAL" clId="{C8066334-7A26-4F87-B18C-0F9CD2AF4340}" dt="2026-01-12T12:28:53.669" v="111564" actId="1035"/>
          <ac:spMkLst>
            <pc:docMk/>
            <pc:sldMk cId="2934282695" sldId="345"/>
            <ac:spMk id="9" creationId="{200173CC-45F9-C532-E1D9-A857062317DB}"/>
          </ac:spMkLst>
        </pc:spChg>
        <pc:spChg chg="mod">
          <ac:chgData name="Pegelow, Katrin /DE" userId="74a135be-7428-408d-b4b7-e9253dfa99e9" providerId="ADAL" clId="{C8066334-7A26-4F87-B18C-0F9CD2AF4340}" dt="2026-01-05T18:03:34.818" v="94643" actId="1036"/>
          <ac:spMkLst>
            <pc:docMk/>
            <pc:sldMk cId="2934282695" sldId="345"/>
            <ac:spMk id="74" creationId="{F1EE47A1-E92B-367A-E999-D27FECB032E6}"/>
          </ac:spMkLst>
        </pc:spChg>
        <pc:spChg chg="mod">
          <ac:chgData name="Pegelow, Katrin /DE" userId="74a135be-7428-408d-b4b7-e9253dfa99e9" providerId="ADAL" clId="{C8066334-7A26-4F87-B18C-0F9CD2AF4340}" dt="2026-01-05T18:03:34.818" v="94643" actId="1036"/>
          <ac:spMkLst>
            <pc:docMk/>
            <pc:sldMk cId="2934282695" sldId="345"/>
            <ac:spMk id="75" creationId="{DD990283-5C68-0A31-2D99-ABE732A621D5}"/>
          </ac:spMkLst>
        </pc:spChg>
        <pc:spChg chg="mod">
          <ac:chgData name="Pegelow, Katrin /DE" userId="74a135be-7428-408d-b4b7-e9253dfa99e9" providerId="ADAL" clId="{C8066334-7A26-4F87-B18C-0F9CD2AF4340}" dt="2026-01-05T18:03:34.818" v="94643" actId="1036"/>
          <ac:spMkLst>
            <pc:docMk/>
            <pc:sldMk cId="2934282695" sldId="345"/>
            <ac:spMk id="83" creationId="{9F39E076-D626-0FD5-FD58-A58D5F9CBD4D}"/>
          </ac:spMkLst>
        </pc:spChg>
        <pc:spChg chg="mod">
          <ac:chgData name="Pegelow, Katrin /DE" userId="74a135be-7428-408d-b4b7-e9253dfa99e9" providerId="ADAL" clId="{C8066334-7A26-4F87-B18C-0F9CD2AF4340}" dt="2026-01-05T18:03:34.818" v="94643" actId="1036"/>
          <ac:spMkLst>
            <pc:docMk/>
            <pc:sldMk cId="2934282695" sldId="345"/>
            <ac:spMk id="84" creationId="{D09F095E-FBFA-A4A2-87E8-2B4A88CA8672}"/>
          </ac:spMkLst>
        </pc:spChg>
        <pc:spChg chg="mod">
          <ac:chgData name="Pegelow, Katrin /DE" userId="74a135be-7428-408d-b4b7-e9253dfa99e9" providerId="ADAL" clId="{C8066334-7A26-4F87-B18C-0F9CD2AF4340}" dt="2026-01-05T18:03:34.818" v="94643" actId="1036"/>
          <ac:spMkLst>
            <pc:docMk/>
            <pc:sldMk cId="2934282695" sldId="345"/>
            <ac:spMk id="108" creationId="{3641E5FB-6FA6-BC1A-6246-F13A6AC06469}"/>
          </ac:spMkLst>
        </pc:spChg>
        <pc:spChg chg="mod">
          <ac:chgData name="Pegelow, Katrin /DE" userId="74a135be-7428-408d-b4b7-e9253dfa99e9" providerId="ADAL" clId="{C8066334-7A26-4F87-B18C-0F9CD2AF4340}" dt="2026-01-05T18:03:34.818" v="94643" actId="1036"/>
          <ac:spMkLst>
            <pc:docMk/>
            <pc:sldMk cId="2934282695" sldId="345"/>
            <ac:spMk id="110" creationId="{455F69A4-6E96-66E0-96BE-51D6B4905B1E}"/>
          </ac:spMkLst>
        </pc:spChg>
        <pc:spChg chg="mod">
          <ac:chgData name="Pegelow, Katrin /DE" userId="74a135be-7428-408d-b4b7-e9253dfa99e9" providerId="ADAL" clId="{C8066334-7A26-4F87-B18C-0F9CD2AF4340}" dt="2026-01-05T18:03:34.818" v="94643" actId="1036"/>
          <ac:spMkLst>
            <pc:docMk/>
            <pc:sldMk cId="2934282695" sldId="345"/>
            <ac:spMk id="111" creationId="{43AA0E3B-783F-C1EB-1A29-60C6DC2ADF38}"/>
          </ac:spMkLst>
        </pc:spChg>
        <pc:spChg chg="mod">
          <ac:chgData name="Pegelow, Katrin /DE" userId="74a135be-7428-408d-b4b7-e9253dfa99e9" providerId="ADAL" clId="{C8066334-7A26-4F87-B18C-0F9CD2AF4340}" dt="2026-01-05T18:03:34.818" v="94643" actId="1036"/>
          <ac:spMkLst>
            <pc:docMk/>
            <pc:sldMk cId="2934282695" sldId="345"/>
            <ac:spMk id="112" creationId="{14DAD5C2-1BEC-70BB-6FD7-827909B9C057}"/>
          </ac:spMkLst>
        </pc:spChg>
        <pc:spChg chg="mod">
          <ac:chgData name="Pegelow, Katrin /DE" userId="74a135be-7428-408d-b4b7-e9253dfa99e9" providerId="ADAL" clId="{C8066334-7A26-4F87-B18C-0F9CD2AF4340}" dt="2026-01-05T18:03:34.818" v="94643" actId="1036"/>
          <ac:spMkLst>
            <pc:docMk/>
            <pc:sldMk cId="2934282695" sldId="345"/>
            <ac:spMk id="113" creationId="{341D17FA-3587-D59C-72BC-C3D42AE840E7}"/>
          </ac:spMkLst>
        </pc:spChg>
        <pc:spChg chg="mod">
          <ac:chgData name="Pegelow, Katrin /DE" userId="74a135be-7428-408d-b4b7-e9253dfa99e9" providerId="ADAL" clId="{C8066334-7A26-4F87-B18C-0F9CD2AF4340}" dt="2026-01-05T18:03:34.818" v="94643" actId="1036"/>
          <ac:spMkLst>
            <pc:docMk/>
            <pc:sldMk cId="2934282695" sldId="345"/>
            <ac:spMk id="114" creationId="{84DC3629-D2B6-BBB6-BC8F-5AF65AEE5DC4}"/>
          </ac:spMkLst>
        </pc:spChg>
      </pc:sldChg>
      <pc:sldChg chg="addSp delSp modSp mod modClrScheme chgLayout">
        <pc:chgData name="Pegelow, Katrin /DE" userId="74a135be-7428-408d-b4b7-e9253dfa99e9" providerId="ADAL" clId="{C8066334-7A26-4F87-B18C-0F9CD2AF4340}" dt="2026-01-06T18:36:21.154" v="106302" actId="207"/>
        <pc:sldMkLst>
          <pc:docMk/>
          <pc:sldMk cId="3160998229" sldId="346"/>
        </pc:sldMkLst>
        <pc:spChg chg="mod ord">
          <ac:chgData name="Pegelow, Katrin /DE" userId="74a135be-7428-408d-b4b7-e9253dfa99e9" providerId="ADAL" clId="{C8066334-7A26-4F87-B18C-0F9CD2AF4340}" dt="2026-01-04T14:46:27.885" v="86578" actId="167"/>
          <ac:spMkLst>
            <pc:docMk/>
            <pc:sldMk cId="3160998229" sldId="346"/>
            <ac:spMk id="3" creationId="{3B6BB5E9-232B-CA87-6844-F5AB0B242948}"/>
          </ac:spMkLst>
        </pc:spChg>
        <pc:spChg chg="mod ord">
          <ac:chgData name="Pegelow, Katrin /DE" userId="74a135be-7428-408d-b4b7-e9253dfa99e9" providerId="ADAL" clId="{C8066334-7A26-4F87-B18C-0F9CD2AF4340}" dt="2026-01-06T18:36:21.154" v="106302" actId="207"/>
          <ac:spMkLst>
            <pc:docMk/>
            <pc:sldMk cId="3160998229" sldId="346"/>
            <ac:spMk id="6" creationId="{73287FA3-DA6F-E318-D1F4-9391AB750A23}"/>
          </ac:spMkLst>
        </pc:spChg>
        <pc:spChg chg="mod">
          <ac:chgData name="Pegelow, Katrin /DE" userId="74a135be-7428-408d-b4b7-e9253dfa99e9" providerId="ADAL" clId="{C8066334-7A26-4F87-B18C-0F9CD2AF4340}" dt="2026-01-06T18:36:21.154" v="106302" actId="207"/>
          <ac:spMkLst>
            <pc:docMk/>
            <pc:sldMk cId="3160998229" sldId="346"/>
            <ac:spMk id="23" creationId="{2280C6CB-103A-315F-6B37-195075BECDD7}"/>
          </ac:spMkLst>
        </pc:spChg>
      </pc:sldChg>
      <pc:sldChg chg="addSp delSp modSp mod modClrScheme chgLayout">
        <pc:chgData name="Pegelow, Katrin /DE" userId="74a135be-7428-408d-b4b7-e9253dfa99e9" providerId="ADAL" clId="{C8066334-7A26-4F87-B18C-0F9CD2AF4340}" dt="2026-01-06T21:12:46.306" v="106704"/>
        <pc:sldMkLst>
          <pc:docMk/>
          <pc:sldMk cId="3594380553" sldId="347"/>
        </pc:sldMkLst>
        <pc:spChg chg="add mod">
          <ac:chgData name="Pegelow, Katrin /DE" userId="74a135be-7428-408d-b4b7-e9253dfa99e9" providerId="ADAL" clId="{C8066334-7A26-4F87-B18C-0F9CD2AF4340}" dt="2026-01-06T21:12:46.306" v="106704"/>
          <ac:spMkLst>
            <pc:docMk/>
            <pc:sldMk cId="3594380553" sldId="347"/>
            <ac:spMk id="2" creationId="{9365A0B7-60C3-D997-F0ED-57A2B9631CFF}"/>
          </ac:spMkLst>
        </pc:spChg>
        <pc:spChg chg="mod">
          <ac:chgData name="Pegelow, Katrin /DE" userId="74a135be-7428-408d-b4b7-e9253dfa99e9" providerId="ADAL" clId="{C8066334-7A26-4F87-B18C-0F9CD2AF4340}" dt="2026-01-06T18:50:53.836" v="106460" actId="207"/>
          <ac:spMkLst>
            <pc:docMk/>
            <pc:sldMk cId="3594380553" sldId="347"/>
            <ac:spMk id="8" creationId="{A76E9820-F67A-C09F-7BE2-92C599CB82A8}"/>
          </ac:spMkLst>
        </pc:spChg>
        <pc:spChg chg="mod ord">
          <ac:chgData name="Pegelow, Katrin /DE" userId="74a135be-7428-408d-b4b7-e9253dfa99e9" providerId="ADAL" clId="{C8066334-7A26-4F87-B18C-0F9CD2AF4340}" dt="2026-01-05T13:40:00.772" v="93242" actId="167"/>
          <ac:spMkLst>
            <pc:docMk/>
            <pc:sldMk cId="3594380553" sldId="347"/>
            <ac:spMk id="14" creationId="{8ED39E87-BB47-30AC-B128-0DFBF60423B8}"/>
          </ac:spMkLst>
        </pc:spChg>
        <pc:spChg chg="mod">
          <ac:chgData name="Pegelow, Katrin /DE" userId="74a135be-7428-408d-b4b7-e9253dfa99e9" providerId="ADAL" clId="{C8066334-7A26-4F87-B18C-0F9CD2AF4340}" dt="2026-01-05T13:40:57.199" v="93253" actId="207"/>
          <ac:spMkLst>
            <pc:docMk/>
            <pc:sldMk cId="3594380553" sldId="347"/>
            <ac:spMk id="83" creationId="{C04E1EAF-5257-78F6-28FF-D0BCB2373BC7}"/>
          </ac:spMkLst>
        </pc:spChg>
        <pc:spChg chg="mod">
          <ac:chgData name="Pegelow, Katrin /DE" userId="74a135be-7428-408d-b4b7-e9253dfa99e9" providerId="ADAL" clId="{C8066334-7A26-4F87-B18C-0F9CD2AF4340}" dt="2026-01-05T13:41:01.885" v="93254" actId="207"/>
          <ac:spMkLst>
            <pc:docMk/>
            <pc:sldMk cId="3594380553" sldId="347"/>
            <ac:spMk id="84" creationId="{40E87C09-037D-A342-9B0F-E190140835FE}"/>
          </ac:spMkLst>
        </pc:spChg>
        <pc:spChg chg="mod">
          <ac:chgData name="Pegelow, Katrin /DE" userId="74a135be-7428-408d-b4b7-e9253dfa99e9" providerId="ADAL" clId="{C8066334-7A26-4F87-B18C-0F9CD2AF4340}" dt="2026-01-05T13:40:51.299" v="93252" actId="207"/>
          <ac:spMkLst>
            <pc:docMk/>
            <pc:sldMk cId="3594380553" sldId="347"/>
            <ac:spMk id="85" creationId="{207DBE09-9807-D876-8690-8529324C21E9}"/>
          </ac:spMkLst>
        </pc:spChg>
        <pc:spChg chg="mod">
          <ac:chgData name="Pegelow, Katrin /DE" userId="74a135be-7428-408d-b4b7-e9253dfa99e9" providerId="ADAL" clId="{C8066334-7A26-4F87-B18C-0F9CD2AF4340}" dt="2026-01-05T13:40:37.556" v="93249" actId="207"/>
          <ac:spMkLst>
            <pc:docMk/>
            <pc:sldMk cId="3594380553" sldId="347"/>
            <ac:spMk id="87" creationId="{6885AD9D-1201-CE43-5E70-82A188F3FC95}"/>
          </ac:spMkLst>
        </pc:spChg>
        <pc:spChg chg="mod">
          <ac:chgData name="Pegelow, Katrin /DE" userId="74a135be-7428-408d-b4b7-e9253dfa99e9" providerId="ADAL" clId="{C8066334-7A26-4F87-B18C-0F9CD2AF4340}" dt="2026-01-05T13:40:37.556" v="93249" actId="207"/>
          <ac:spMkLst>
            <pc:docMk/>
            <pc:sldMk cId="3594380553" sldId="347"/>
            <ac:spMk id="88" creationId="{73D48308-232B-7419-5CE7-6E4BD66E2419}"/>
          </ac:spMkLst>
        </pc:spChg>
        <pc:graphicFrameChg chg="add del mod">
          <ac:chgData name="Pegelow, Katrin /DE" userId="74a135be-7428-408d-b4b7-e9253dfa99e9" providerId="ADAL" clId="{C8066334-7A26-4F87-B18C-0F9CD2AF4340}" dt="2026-01-05T13:40:46.230" v="93251" actId="207"/>
          <ac:graphicFrameMkLst>
            <pc:docMk/>
            <pc:sldMk cId="3594380553" sldId="347"/>
            <ac:graphicFrameMk id="75" creationId="{0F8C1CCC-BC4E-57E7-B5E8-21749763DFCF}"/>
          </ac:graphicFrameMkLst>
        </pc:graphicFrameChg>
      </pc:sldChg>
      <pc:sldChg chg="addSp delSp modSp mod modClrScheme chgLayout">
        <pc:chgData name="Pegelow, Katrin /DE" userId="74a135be-7428-408d-b4b7-e9253dfa99e9" providerId="ADAL" clId="{C8066334-7A26-4F87-B18C-0F9CD2AF4340}" dt="2026-01-13T17:29:03.438" v="112286" actId="20577"/>
        <pc:sldMkLst>
          <pc:docMk/>
          <pc:sldMk cId="2273017034" sldId="348"/>
        </pc:sldMkLst>
        <pc:spChg chg="mod ord">
          <ac:chgData name="Pegelow, Katrin /DE" userId="74a135be-7428-408d-b4b7-e9253dfa99e9" providerId="ADAL" clId="{C8066334-7A26-4F87-B18C-0F9CD2AF4340}" dt="2026-01-05T13:50:51.117" v="93508" actId="167"/>
          <ac:spMkLst>
            <pc:docMk/>
            <pc:sldMk cId="2273017034" sldId="348"/>
            <ac:spMk id="8" creationId="{AAA07740-4EEA-F309-1EE3-AD08199671BB}"/>
          </ac:spMkLst>
        </pc:spChg>
        <pc:spChg chg="mod">
          <ac:chgData name="Pegelow, Katrin /DE" userId="74a135be-7428-408d-b4b7-e9253dfa99e9" providerId="ADAL" clId="{C8066334-7A26-4F87-B18C-0F9CD2AF4340}" dt="2026-01-13T17:29:03.438" v="112286" actId="20577"/>
          <ac:spMkLst>
            <pc:docMk/>
            <pc:sldMk cId="2273017034" sldId="348"/>
            <ac:spMk id="20" creationId="{AAFF44B8-E18F-6EEB-5388-780C25698E8C}"/>
          </ac:spMkLst>
        </pc:spChg>
      </pc:sldChg>
      <pc:sldChg chg="addSp delSp modSp mod modClrScheme chgLayout">
        <pc:chgData name="Pegelow, Katrin /DE" userId="74a135be-7428-408d-b4b7-e9253dfa99e9" providerId="ADAL" clId="{C8066334-7A26-4F87-B18C-0F9CD2AF4340}" dt="2026-01-13T17:25:59.862" v="112233" actId="14100"/>
        <pc:sldMkLst>
          <pc:docMk/>
          <pc:sldMk cId="1997166918" sldId="349"/>
        </pc:sldMkLst>
        <pc:spChg chg="mod ord">
          <ac:chgData name="Pegelow, Katrin /DE" userId="74a135be-7428-408d-b4b7-e9253dfa99e9" providerId="ADAL" clId="{C8066334-7A26-4F87-B18C-0F9CD2AF4340}" dt="2026-01-04T17:26:16.956" v="89461" actId="167"/>
          <ac:spMkLst>
            <pc:docMk/>
            <pc:sldMk cId="1997166918" sldId="349"/>
            <ac:spMk id="10" creationId="{4D83A986-0A51-AFFC-69AD-B3CAC9BCC52E}"/>
          </ac:spMkLst>
        </pc:spChg>
        <pc:spChg chg="mod">
          <ac:chgData name="Pegelow, Katrin /DE" userId="74a135be-7428-408d-b4b7-e9253dfa99e9" providerId="ADAL" clId="{C8066334-7A26-4F87-B18C-0F9CD2AF4340}" dt="2026-01-13T17:25:59.862" v="112233" actId="14100"/>
          <ac:spMkLst>
            <pc:docMk/>
            <pc:sldMk cId="1997166918" sldId="349"/>
            <ac:spMk id="11" creationId="{D337185B-B2BF-5CC9-250F-CFA6B2815778}"/>
          </ac:spMkLst>
        </pc:spChg>
      </pc:sldChg>
      <pc:sldChg chg="addSp delSp modSp mod modClrScheme chgLayout">
        <pc:chgData name="Pegelow, Katrin /DE" userId="74a135be-7428-408d-b4b7-e9253dfa99e9" providerId="ADAL" clId="{C8066334-7A26-4F87-B18C-0F9CD2AF4340}" dt="2026-01-06T18:50:57.418" v="106461" actId="207"/>
        <pc:sldMkLst>
          <pc:docMk/>
          <pc:sldMk cId="2262242522" sldId="350"/>
        </pc:sldMkLst>
        <pc:spChg chg="mod">
          <ac:chgData name="Pegelow, Katrin /DE" userId="74a135be-7428-408d-b4b7-e9253dfa99e9" providerId="ADAL" clId="{C8066334-7A26-4F87-B18C-0F9CD2AF4340}" dt="2026-01-06T18:50:57.418" v="106461" actId="207"/>
          <ac:spMkLst>
            <pc:docMk/>
            <pc:sldMk cId="2262242522" sldId="350"/>
            <ac:spMk id="8" creationId="{18ED7BE4-FC9C-8EE9-A506-7CFF78B4D024}"/>
          </ac:spMkLst>
        </pc:spChg>
        <pc:spChg chg="mod ord">
          <ac:chgData name="Pegelow, Katrin /DE" userId="74a135be-7428-408d-b4b7-e9253dfa99e9" providerId="ADAL" clId="{C8066334-7A26-4F87-B18C-0F9CD2AF4340}" dt="2026-01-05T13:41:58.218" v="93284" actId="167"/>
          <ac:spMkLst>
            <pc:docMk/>
            <pc:sldMk cId="2262242522" sldId="350"/>
            <ac:spMk id="14" creationId="{729B0841-8E4F-3A60-DAEA-11C94CCE9B1D}"/>
          </ac:spMkLst>
        </pc:spChg>
      </pc:sldChg>
      <pc:sldChg chg="addSp delSp modSp mod">
        <pc:chgData name="Pegelow, Katrin /DE" userId="74a135be-7428-408d-b4b7-e9253dfa99e9" providerId="ADAL" clId="{C8066334-7A26-4F87-B18C-0F9CD2AF4340}" dt="2026-01-12T11:55:23.716" v="110253" actId="20577"/>
        <pc:sldMkLst>
          <pc:docMk/>
          <pc:sldMk cId="1890454321" sldId="351"/>
        </pc:sldMkLst>
        <pc:spChg chg="mod">
          <ac:chgData name="Pegelow, Katrin /DE" userId="74a135be-7428-408d-b4b7-e9253dfa99e9" providerId="ADAL" clId="{C8066334-7A26-4F87-B18C-0F9CD2AF4340}" dt="2026-01-09T17:50:19.849" v="108014" actId="20577"/>
          <ac:spMkLst>
            <pc:docMk/>
            <pc:sldMk cId="1890454321" sldId="351"/>
            <ac:spMk id="7" creationId="{FED9BB3F-569D-AB13-2F06-222FA79887DC}"/>
          </ac:spMkLst>
        </pc:spChg>
        <pc:spChg chg="mod ord">
          <ac:chgData name="Pegelow, Katrin /DE" userId="74a135be-7428-408d-b4b7-e9253dfa99e9" providerId="ADAL" clId="{C8066334-7A26-4F87-B18C-0F9CD2AF4340}" dt="2026-01-05T13:45:49.596" v="93384" actId="167"/>
          <ac:spMkLst>
            <pc:docMk/>
            <pc:sldMk cId="1890454321" sldId="351"/>
            <ac:spMk id="9" creationId="{09CC347F-4462-FA05-6099-A53FACC1C042}"/>
          </ac:spMkLst>
        </pc:spChg>
        <pc:spChg chg="mod">
          <ac:chgData name="Pegelow, Katrin /DE" userId="74a135be-7428-408d-b4b7-e9253dfa99e9" providerId="ADAL" clId="{C8066334-7A26-4F87-B18C-0F9CD2AF4340}" dt="2026-01-12T11:54:59.787" v="110228" actId="20577"/>
          <ac:spMkLst>
            <pc:docMk/>
            <pc:sldMk cId="1890454321" sldId="351"/>
            <ac:spMk id="204" creationId="{132CB298-0B8F-9B33-6BFA-5A4060717EEC}"/>
          </ac:spMkLst>
        </pc:spChg>
        <pc:spChg chg="mod">
          <ac:chgData name="Pegelow, Katrin /DE" userId="74a135be-7428-408d-b4b7-e9253dfa99e9" providerId="ADAL" clId="{C8066334-7A26-4F87-B18C-0F9CD2AF4340}" dt="2026-01-12T11:55:13.189" v="110241" actId="20577"/>
          <ac:spMkLst>
            <pc:docMk/>
            <pc:sldMk cId="1890454321" sldId="351"/>
            <ac:spMk id="205" creationId="{50BF4372-CFAC-585D-C925-F7D7618D233F}"/>
          </ac:spMkLst>
        </pc:spChg>
        <pc:spChg chg="mod">
          <ac:chgData name="Pegelow, Katrin /DE" userId="74a135be-7428-408d-b4b7-e9253dfa99e9" providerId="ADAL" clId="{C8066334-7A26-4F87-B18C-0F9CD2AF4340}" dt="2026-01-12T11:55:23.716" v="110253" actId="20577"/>
          <ac:spMkLst>
            <pc:docMk/>
            <pc:sldMk cId="1890454321" sldId="351"/>
            <ac:spMk id="206" creationId="{36E1D400-C655-3B5C-899D-ECD0611AAABF}"/>
          </ac:spMkLst>
        </pc:spChg>
      </pc:sldChg>
      <pc:sldChg chg="add">
        <pc:chgData name="Pegelow, Katrin /DE" userId="74a135be-7428-408d-b4b7-e9253dfa99e9" providerId="ADAL" clId="{C8066334-7A26-4F87-B18C-0F9CD2AF4340}" dt="2026-01-04T17:04:42.453" v="89128"/>
        <pc:sldMkLst>
          <pc:docMk/>
          <pc:sldMk cId="1920485018" sldId="352"/>
        </pc:sldMkLst>
      </pc:sldChg>
      <pc:sldChg chg="addSp delSp modSp mod modClrScheme chgLayout">
        <pc:chgData name="Pegelow, Katrin /DE" userId="74a135be-7428-408d-b4b7-e9253dfa99e9" providerId="ADAL" clId="{C8066334-7A26-4F87-B18C-0F9CD2AF4340}" dt="2026-01-13T17:30:50.840" v="112294" actId="14100"/>
        <pc:sldMkLst>
          <pc:docMk/>
          <pc:sldMk cId="553788564" sldId="353"/>
        </pc:sldMkLst>
        <pc:spChg chg="mod">
          <ac:chgData name="Pegelow, Katrin /DE" userId="74a135be-7428-408d-b4b7-e9253dfa99e9" providerId="ADAL" clId="{C8066334-7A26-4F87-B18C-0F9CD2AF4340}" dt="2026-01-13T17:30:50.840" v="112294" actId="14100"/>
          <ac:spMkLst>
            <pc:docMk/>
            <pc:sldMk cId="553788564" sldId="353"/>
            <ac:spMk id="8" creationId="{0462856D-FA6C-F69A-6D36-923C32824AF4}"/>
          </ac:spMkLst>
        </pc:spChg>
        <pc:spChg chg="mod ord">
          <ac:chgData name="Pegelow, Katrin /DE" userId="74a135be-7428-408d-b4b7-e9253dfa99e9" providerId="ADAL" clId="{C8066334-7A26-4F87-B18C-0F9CD2AF4340}" dt="2026-01-05T15:09:03.954" v="93875" actId="167"/>
          <ac:spMkLst>
            <pc:docMk/>
            <pc:sldMk cId="553788564" sldId="353"/>
            <ac:spMk id="199" creationId="{0B20F8AD-06D9-C82F-E585-982D6E45E036}"/>
          </ac:spMkLst>
        </pc:spChg>
      </pc:sldChg>
      <pc:sldChg chg="addSp delSp modSp mod modClrScheme chgLayout">
        <pc:chgData name="Pegelow, Katrin /DE" userId="74a135be-7428-408d-b4b7-e9253dfa99e9" providerId="ADAL" clId="{C8066334-7A26-4F87-B18C-0F9CD2AF4340}" dt="2026-01-12T12:21:44.018" v="111328" actId="20577"/>
        <pc:sldMkLst>
          <pc:docMk/>
          <pc:sldMk cId="1912114326" sldId="354"/>
        </pc:sldMkLst>
        <pc:spChg chg="mod ord">
          <ac:chgData name="Pegelow, Katrin /DE" userId="74a135be-7428-408d-b4b7-e9253dfa99e9" providerId="ADAL" clId="{C8066334-7A26-4F87-B18C-0F9CD2AF4340}" dt="2026-01-05T17:31:43.854" v="93980" actId="167"/>
          <ac:spMkLst>
            <pc:docMk/>
            <pc:sldMk cId="1912114326" sldId="354"/>
            <ac:spMk id="2" creationId="{2D750418-034F-F657-D26D-25864781C484}"/>
          </ac:spMkLst>
        </pc:spChg>
        <pc:spChg chg="mod">
          <ac:chgData name="Pegelow, Katrin /DE" userId="74a135be-7428-408d-b4b7-e9253dfa99e9" providerId="ADAL" clId="{C8066334-7A26-4F87-B18C-0F9CD2AF4340}" dt="2026-01-06T18:52:40.135" v="106479" actId="207"/>
          <ac:spMkLst>
            <pc:docMk/>
            <pc:sldMk cId="1912114326" sldId="354"/>
            <ac:spMk id="4" creationId="{034C6971-14BF-255E-7415-217968C82098}"/>
          </ac:spMkLst>
        </pc:spChg>
        <pc:spChg chg="mod">
          <ac:chgData name="Pegelow, Katrin /DE" userId="74a135be-7428-408d-b4b7-e9253dfa99e9" providerId="ADAL" clId="{C8066334-7A26-4F87-B18C-0F9CD2AF4340}" dt="2026-01-12T12:21:44.018" v="111328" actId="20577"/>
          <ac:spMkLst>
            <pc:docMk/>
            <pc:sldMk cId="1912114326" sldId="354"/>
            <ac:spMk id="7" creationId="{A4355B39-D762-A0B3-2906-84C1E8F67487}"/>
          </ac:spMkLst>
        </pc:spChg>
      </pc:sldChg>
      <pc:sldChg chg="addSp delSp modSp mod modClrScheme chgLayout">
        <pc:chgData name="Pegelow, Katrin /DE" userId="74a135be-7428-408d-b4b7-e9253dfa99e9" providerId="ADAL" clId="{C8066334-7A26-4F87-B18C-0F9CD2AF4340}" dt="2026-01-13T17:31:26.386" v="112296" actId="14100"/>
        <pc:sldMkLst>
          <pc:docMk/>
          <pc:sldMk cId="4056604987" sldId="355"/>
        </pc:sldMkLst>
        <pc:spChg chg="mod ord">
          <ac:chgData name="Pegelow, Katrin /DE" userId="74a135be-7428-408d-b4b7-e9253dfa99e9" providerId="ADAL" clId="{C8066334-7A26-4F87-B18C-0F9CD2AF4340}" dt="2026-01-05T17:33:01.341" v="94015" actId="167"/>
          <ac:spMkLst>
            <pc:docMk/>
            <pc:sldMk cId="4056604987" sldId="355"/>
            <ac:spMk id="2" creationId="{B53B057C-77E3-A20A-777E-C0D2F574BA33}"/>
          </ac:spMkLst>
        </pc:spChg>
        <pc:spChg chg="mod">
          <ac:chgData name="Pegelow, Katrin /DE" userId="74a135be-7428-408d-b4b7-e9253dfa99e9" providerId="ADAL" clId="{C8066334-7A26-4F87-B18C-0F9CD2AF4340}" dt="2026-01-06T18:52:44.749" v="106480" actId="207"/>
          <ac:spMkLst>
            <pc:docMk/>
            <pc:sldMk cId="4056604987" sldId="355"/>
            <ac:spMk id="4" creationId="{B33DEC58-4F4E-A8F7-65A3-9661886E2F62}"/>
          </ac:spMkLst>
        </pc:spChg>
        <pc:spChg chg="mod">
          <ac:chgData name="Pegelow, Katrin /DE" userId="74a135be-7428-408d-b4b7-e9253dfa99e9" providerId="ADAL" clId="{C8066334-7A26-4F87-B18C-0F9CD2AF4340}" dt="2026-01-13T17:31:26.386" v="112296" actId="14100"/>
          <ac:spMkLst>
            <pc:docMk/>
            <pc:sldMk cId="4056604987" sldId="355"/>
            <ac:spMk id="7" creationId="{032908BB-7464-CC57-6456-A28FA495EEB1}"/>
          </ac:spMkLst>
        </pc:spChg>
      </pc:sldChg>
      <pc:sldChg chg="addSp delSp modSp mod modClrScheme chgLayout">
        <pc:chgData name="Pegelow, Katrin /DE" userId="74a135be-7428-408d-b4b7-e9253dfa99e9" providerId="ADAL" clId="{C8066334-7A26-4F87-B18C-0F9CD2AF4340}" dt="2026-01-13T17:32:11.738" v="112331" actId="20577"/>
        <pc:sldMkLst>
          <pc:docMk/>
          <pc:sldMk cId="2270110335" sldId="356"/>
        </pc:sldMkLst>
        <pc:spChg chg="mod ord">
          <ac:chgData name="Pegelow, Katrin /DE" userId="74a135be-7428-408d-b4b7-e9253dfa99e9" providerId="ADAL" clId="{C8066334-7A26-4F87-B18C-0F9CD2AF4340}" dt="2026-01-05T17:35:46.835" v="94068" actId="167"/>
          <ac:spMkLst>
            <pc:docMk/>
            <pc:sldMk cId="2270110335" sldId="356"/>
            <ac:spMk id="2" creationId="{98BD6A00-8897-4496-7326-7233819C1AAF}"/>
          </ac:spMkLst>
        </pc:spChg>
        <pc:spChg chg="mod">
          <ac:chgData name="Pegelow, Katrin /DE" userId="74a135be-7428-408d-b4b7-e9253dfa99e9" providerId="ADAL" clId="{C8066334-7A26-4F87-B18C-0F9CD2AF4340}" dt="2026-01-13T17:32:11.738" v="112331" actId="20577"/>
          <ac:spMkLst>
            <pc:docMk/>
            <pc:sldMk cId="2270110335" sldId="356"/>
            <ac:spMk id="4" creationId="{598BAF95-2FBB-8E34-10E4-B8E3D1BE28DC}"/>
          </ac:spMkLst>
        </pc:spChg>
        <pc:spChg chg="mod">
          <ac:chgData name="Pegelow, Katrin /DE" userId="74a135be-7428-408d-b4b7-e9253dfa99e9" providerId="ADAL" clId="{C8066334-7A26-4F87-B18C-0F9CD2AF4340}" dt="2026-01-13T17:31:41.934" v="112297" actId="14100"/>
          <ac:spMkLst>
            <pc:docMk/>
            <pc:sldMk cId="2270110335" sldId="356"/>
            <ac:spMk id="7" creationId="{3BCB50E8-397F-710F-3B37-D58D8A0A0944}"/>
          </ac:spMkLst>
        </pc:spChg>
      </pc:sldChg>
      <pc:sldChg chg="addSp delSp modSp mod modClrScheme chgLayout">
        <pc:chgData name="Pegelow, Katrin /DE" userId="74a135be-7428-408d-b4b7-e9253dfa99e9" providerId="ADAL" clId="{C8066334-7A26-4F87-B18C-0F9CD2AF4340}" dt="2026-01-13T22:06:56.238" v="112332" actId="14100"/>
        <pc:sldMkLst>
          <pc:docMk/>
          <pc:sldMk cId="2802276143" sldId="357"/>
        </pc:sldMkLst>
        <pc:spChg chg="mod ord">
          <ac:chgData name="Pegelow, Katrin /DE" userId="74a135be-7428-408d-b4b7-e9253dfa99e9" providerId="ADAL" clId="{C8066334-7A26-4F87-B18C-0F9CD2AF4340}" dt="2026-01-05T17:37:47.985" v="94111" actId="167"/>
          <ac:spMkLst>
            <pc:docMk/>
            <pc:sldMk cId="2802276143" sldId="357"/>
            <ac:spMk id="2" creationId="{ECAA7F49-F09C-F45E-D233-CC31B542BCCF}"/>
          </ac:spMkLst>
        </pc:spChg>
        <pc:spChg chg="mod">
          <ac:chgData name="Pegelow, Katrin /DE" userId="74a135be-7428-408d-b4b7-e9253dfa99e9" providerId="ADAL" clId="{C8066334-7A26-4F87-B18C-0F9CD2AF4340}" dt="2026-01-06T18:52:53.733" v="106482" actId="207"/>
          <ac:spMkLst>
            <pc:docMk/>
            <pc:sldMk cId="2802276143" sldId="357"/>
            <ac:spMk id="4" creationId="{322AF970-9E81-4894-3DC3-9376BE28B9ED}"/>
          </ac:spMkLst>
        </pc:spChg>
        <pc:spChg chg="mod">
          <ac:chgData name="Pegelow, Katrin /DE" userId="74a135be-7428-408d-b4b7-e9253dfa99e9" providerId="ADAL" clId="{C8066334-7A26-4F87-B18C-0F9CD2AF4340}" dt="2026-01-13T22:06:56.238" v="112332" actId="14100"/>
          <ac:spMkLst>
            <pc:docMk/>
            <pc:sldMk cId="2802276143" sldId="357"/>
            <ac:spMk id="7" creationId="{12B75255-9F8E-93BD-469D-27E692BFFB0F}"/>
          </ac:spMkLst>
        </pc:spChg>
        <pc:spChg chg="mod">
          <ac:chgData name="Pegelow, Katrin /DE" userId="74a135be-7428-408d-b4b7-e9253dfa99e9" providerId="ADAL" clId="{C8066334-7A26-4F87-B18C-0F9CD2AF4340}" dt="2026-01-12T12:24:38.943" v="111482" actId="1036"/>
          <ac:spMkLst>
            <pc:docMk/>
            <pc:sldMk cId="2802276143" sldId="357"/>
            <ac:spMk id="10" creationId="{79CF030D-65F4-DB69-B961-BB8805E6794F}"/>
          </ac:spMkLst>
        </pc:spChg>
      </pc:sldChg>
      <pc:sldChg chg="addSp delSp modSp mod modClrScheme chgLayout">
        <pc:chgData name="Pegelow, Katrin /DE" userId="74a135be-7428-408d-b4b7-e9253dfa99e9" providerId="ADAL" clId="{C8066334-7A26-4F87-B18C-0F9CD2AF4340}" dt="2026-01-13T17:27:12.992" v="112270" actId="14100"/>
        <pc:sldMkLst>
          <pc:docMk/>
          <pc:sldMk cId="767859198" sldId="358"/>
        </pc:sldMkLst>
        <pc:spChg chg="mod">
          <ac:chgData name="Pegelow, Katrin /DE" userId="74a135be-7428-408d-b4b7-e9253dfa99e9" providerId="ADAL" clId="{C8066334-7A26-4F87-B18C-0F9CD2AF4340}" dt="2026-01-13T17:27:12.992" v="112270" actId="14100"/>
          <ac:spMkLst>
            <pc:docMk/>
            <pc:sldMk cId="767859198" sldId="358"/>
            <ac:spMk id="8" creationId="{E11B3AAF-A09A-D415-511B-730AB3E1B12D}"/>
          </ac:spMkLst>
        </pc:spChg>
        <pc:spChg chg="mod">
          <ac:chgData name="Pegelow, Katrin /DE" userId="74a135be-7428-408d-b4b7-e9253dfa99e9" providerId="ADAL" clId="{C8066334-7A26-4F87-B18C-0F9CD2AF4340}" dt="2026-01-09T17:33:03.760" v="107905" actId="948"/>
          <ac:spMkLst>
            <pc:docMk/>
            <pc:sldMk cId="767859198" sldId="358"/>
            <ac:spMk id="13" creationId="{923D1E67-7F73-19E2-EB6E-1B600482C7FF}"/>
          </ac:spMkLst>
        </pc:spChg>
        <pc:spChg chg="mod ord">
          <ac:chgData name="Pegelow, Katrin /DE" userId="74a135be-7428-408d-b4b7-e9253dfa99e9" providerId="ADAL" clId="{C8066334-7A26-4F87-B18C-0F9CD2AF4340}" dt="2026-01-05T13:37:09.736" v="93153" actId="167"/>
          <ac:spMkLst>
            <pc:docMk/>
            <pc:sldMk cId="767859198" sldId="358"/>
            <ac:spMk id="14" creationId="{8CF6ADF1-BC41-B0AB-BE38-B1DA69BEBC54}"/>
          </ac:spMkLst>
        </pc:spChg>
      </pc:sldChg>
      <pc:sldChg chg="addSp delSp modSp mod modClrScheme chgLayout">
        <pc:chgData name="Pegelow, Katrin /DE" userId="74a135be-7428-408d-b4b7-e9253dfa99e9" providerId="ADAL" clId="{C8066334-7A26-4F87-B18C-0F9CD2AF4340}" dt="2026-01-13T22:09:28.530" v="112369" actId="20577"/>
        <pc:sldMkLst>
          <pc:docMk/>
          <pc:sldMk cId="4123380297" sldId="359"/>
        </pc:sldMkLst>
        <pc:spChg chg="mod ord">
          <ac:chgData name="Pegelow, Katrin /DE" userId="74a135be-7428-408d-b4b7-e9253dfa99e9" providerId="ADAL" clId="{C8066334-7A26-4F87-B18C-0F9CD2AF4340}" dt="2026-01-05T17:54:22.146" v="94433" actId="167"/>
          <ac:spMkLst>
            <pc:docMk/>
            <pc:sldMk cId="4123380297" sldId="359"/>
            <ac:spMk id="2" creationId="{EA07DA53-20A0-8D31-52B8-807BA6BC6FCA}"/>
          </ac:spMkLst>
        </pc:spChg>
        <pc:spChg chg="mod">
          <ac:chgData name="Pegelow, Katrin /DE" userId="74a135be-7428-408d-b4b7-e9253dfa99e9" providerId="ADAL" clId="{C8066334-7A26-4F87-B18C-0F9CD2AF4340}" dt="2026-01-13T22:09:28.530" v="112369" actId="20577"/>
          <ac:spMkLst>
            <pc:docMk/>
            <pc:sldMk cId="4123380297" sldId="359"/>
            <ac:spMk id="3" creationId="{C819CF87-4ED4-B9A5-4C57-6E330124D950}"/>
          </ac:spMkLst>
        </pc:spChg>
        <pc:spChg chg="add mod">
          <ac:chgData name="Pegelow, Katrin /DE" userId="74a135be-7428-408d-b4b7-e9253dfa99e9" providerId="ADAL" clId="{C8066334-7A26-4F87-B18C-0F9CD2AF4340}" dt="2026-01-05T17:53:09.080" v="94405"/>
          <ac:spMkLst>
            <pc:docMk/>
            <pc:sldMk cId="4123380297" sldId="359"/>
            <ac:spMk id="10" creationId="{4F11B2C9-4236-CEA1-E1C3-2D33BA8C6D68}"/>
          </ac:spMkLst>
        </pc:spChg>
      </pc:sldChg>
      <pc:sldChg chg="addSp delSp modSp mod modClrScheme chgLayout">
        <pc:chgData name="Pegelow, Katrin /DE" userId="74a135be-7428-408d-b4b7-e9253dfa99e9" providerId="ADAL" clId="{C8066334-7A26-4F87-B18C-0F9CD2AF4340}" dt="2026-01-09T18:16:12.113" v="108706" actId="20577"/>
        <pc:sldMkLst>
          <pc:docMk/>
          <pc:sldMk cId="523203196" sldId="360"/>
        </pc:sldMkLst>
        <pc:spChg chg="mod ord">
          <ac:chgData name="Pegelow, Katrin /DE" userId="74a135be-7428-408d-b4b7-e9253dfa99e9" providerId="ADAL" clId="{C8066334-7A26-4F87-B18C-0F9CD2AF4340}" dt="2026-01-05T17:58:37.900" v="94522" actId="167"/>
          <ac:spMkLst>
            <pc:docMk/>
            <pc:sldMk cId="523203196" sldId="360"/>
            <ac:spMk id="2" creationId="{00FB5151-A87C-1DD6-B58D-492CBA41B000}"/>
          </ac:spMkLst>
        </pc:spChg>
        <pc:spChg chg="add mod">
          <ac:chgData name="Pegelow, Katrin /DE" userId="74a135be-7428-408d-b4b7-e9253dfa99e9" providerId="ADAL" clId="{C8066334-7A26-4F87-B18C-0F9CD2AF4340}" dt="2026-01-09T18:15:41.579" v="108635" actId="20577"/>
          <ac:spMkLst>
            <pc:docMk/>
            <pc:sldMk cId="523203196" sldId="360"/>
            <ac:spMk id="6" creationId="{96039DD9-CCC3-E78C-543D-EA128E0D1F19}"/>
          </ac:spMkLst>
        </pc:spChg>
        <pc:spChg chg="mod">
          <ac:chgData name="Pegelow, Katrin /DE" userId="74a135be-7428-408d-b4b7-e9253dfa99e9" providerId="ADAL" clId="{C8066334-7A26-4F87-B18C-0F9CD2AF4340}" dt="2026-01-09T18:16:12.113" v="108706" actId="20577"/>
          <ac:spMkLst>
            <pc:docMk/>
            <pc:sldMk cId="523203196" sldId="360"/>
            <ac:spMk id="9" creationId="{0C7A5A40-1F63-B753-6893-08493EBC9CFE}"/>
          </ac:spMkLst>
        </pc:spChg>
      </pc:sldChg>
      <pc:sldChg chg="addSp delSp modSp mod modClrScheme chgLayout">
        <pc:chgData name="Pegelow, Katrin /DE" userId="74a135be-7428-408d-b4b7-e9253dfa99e9" providerId="ADAL" clId="{C8066334-7A26-4F87-B18C-0F9CD2AF4340}" dt="2026-01-06T18:38:44.465" v="106327" actId="207"/>
        <pc:sldMkLst>
          <pc:docMk/>
          <pc:sldMk cId="2941048876" sldId="361"/>
        </pc:sldMkLst>
        <pc:spChg chg="mod">
          <ac:chgData name="Pegelow, Katrin /DE" userId="74a135be-7428-408d-b4b7-e9253dfa99e9" providerId="ADAL" clId="{C8066334-7A26-4F87-B18C-0F9CD2AF4340}" dt="2026-01-06T18:38:44.465" v="106327" actId="207"/>
          <ac:spMkLst>
            <pc:docMk/>
            <pc:sldMk cId="2941048876" sldId="361"/>
            <ac:spMk id="2" creationId="{F0546F89-9922-82A4-3C31-0F93586858C8}"/>
          </ac:spMkLst>
        </pc:spChg>
        <pc:spChg chg="mod ord">
          <ac:chgData name="Pegelow, Katrin /DE" userId="74a135be-7428-408d-b4b7-e9253dfa99e9" providerId="ADAL" clId="{C8066334-7A26-4F87-B18C-0F9CD2AF4340}" dt="2026-01-04T15:06:40.471" v="86999" actId="167"/>
          <ac:spMkLst>
            <pc:docMk/>
            <pc:sldMk cId="2941048876" sldId="361"/>
            <ac:spMk id="10" creationId="{A46638A4-76FB-139E-442D-A3599A641E96}"/>
          </ac:spMkLst>
        </pc:spChg>
        <pc:spChg chg="mod">
          <ac:chgData name="Pegelow, Katrin /DE" userId="74a135be-7428-408d-b4b7-e9253dfa99e9" providerId="ADAL" clId="{C8066334-7A26-4F87-B18C-0F9CD2AF4340}" dt="2026-01-04T13:19:32.131" v="84552" actId="1076"/>
          <ac:spMkLst>
            <pc:docMk/>
            <pc:sldMk cId="2941048876" sldId="361"/>
            <ac:spMk id="98" creationId="{FF4988F5-2D50-DFEC-241A-ED6DA85CB0A2}"/>
          </ac:spMkLst>
        </pc:spChg>
      </pc:sldChg>
      <pc:sldChg chg="addSp delSp modSp mod modClrScheme chgLayout">
        <pc:chgData name="Pegelow, Katrin /DE" userId="74a135be-7428-408d-b4b7-e9253dfa99e9" providerId="ADAL" clId="{C8066334-7A26-4F87-B18C-0F9CD2AF4340}" dt="2026-01-13T16:43:24.363" v="111760" actId="20577"/>
        <pc:sldMkLst>
          <pc:docMk/>
          <pc:sldMk cId="3644217257" sldId="362"/>
        </pc:sldMkLst>
        <pc:spChg chg="mod">
          <ac:chgData name="Pegelow, Katrin /DE" userId="74a135be-7428-408d-b4b7-e9253dfa99e9" providerId="ADAL" clId="{C8066334-7A26-4F87-B18C-0F9CD2AF4340}" dt="2026-01-13T16:43:24.363" v="111760" actId="20577"/>
          <ac:spMkLst>
            <pc:docMk/>
            <pc:sldMk cId="3644217257" sldId="362"/>
            <ac:spMk id="9" creationId="{37DEB2F7-C264-2517-B7F4-74E11C7642BC}"/>
          </ac:spMkLst>
        </pc:spChg>
        <pc:spChg chg="add mod ord">
          <ac:chgData name="Pegelow, Katrin /DE" userId="74a135be-7428-408d-b4b7-e9253dfa99e9" providerId="ADAL" clId="{C8066334-7A26-4F87-B18C-0F9CD2AF4340}" dt="2026-01-04T14:40:59.333" v="86443" actId="167"/>
          <ac:spMkLst>
            <pc:docMk/>
            <pc:sldMk cId="3644217257" sldId="362"/>
            <ac:spMk id="13" creationId="{8EDDD8E1-9142-7363-72E5-463572E2FE46}"/>
          </ac:spMkLst>
        </pc:spChg>
      </pc:sldChg>
      <pc:sldChg chg="addSp delSp modSp mod modClrScheme chgLayout">
        <pc:chgData name="Pegelow, Katrin /DE" userId="74a135be-7428-408d-b4b7-e9253dfa99e9" providerId="ADAL" clId="{C8066334-7A26-4F87-B18C-0F9CD2AF4340}" dt="2026-01-13T16:46:52.218" v="111825" actId="20577"/>
        <pc:sldMkLst>
          <pc:docMk/>
          <pc:sldMk cId="3509455341" sldId="363"/>
        </pc:sldMkLst>
        <pc:spChg chg="mod">
          <ac:chgData name="Pegelow, Katrin /DE" userId="74a135be-7428-408d-b4b7-e9253dfa99e9" providerId="ADAL" clId="{C8066334-7A26-4F87-B18C-0F9CD2AF4340}" dt="2026-01-06T18:36:30.411" v="106303" actId="207"/>
          <ac:spMkLst>
            <pc:docMk/>
            <pc:sldMk cId="3509455341" sldId="363"/>
            <ac:spMk id="3" creationId="{4D2D9FAE-A5AC-CBFF-707A-4E671D164C1B}"/>
          </ac:spMkLst>
        </pc:spChg>
        <pc:spChg chg="mod">
          <ac:chgData name="Pegelow, Katrin /DE" userId="74a135be-7428-408d-b4b7-e9253dfa99e9" providerId="ADAL" clId="{C8066334-7A26-4F87-B18C-0F9CD2AF4340}" dt="2026-01-13T16:46:52.218" v="111825" actId="20577"/>
          <ac:spMkLst>
            <pc:docMk/>
            <pc:sldMk cId="3509455341" sldId="363"/>
            <ac:spMk id="7" creationId="{7CD3F7FE-ACDD-7B88-6379-15B8698A474D}"/>
          </ac:spMkLst>
        </pc:spChg>
        <pc:spChg chg="add mod ord">
          <ac:chgData name="Pegelow, Katrin /DE" userId="74a135be-7428-408d-b4b7-e9253dfa99e9" providerId="ADAL" clId="{C8066334-7A26-4F87-B18C-0F9CD2AF4340}" dt="2026-01-04T14:46:54.675" v="86596" actId="167"/>
          <ac:spMkLst>
            <pc:docMk/>
            <pc:sldMk cId="3509455341" sldId="363"/>
            <ac:spMk id="11" creationId="{15F27063-7511-9149-4FD1-16252568A128}"/>
          </ac:spMkLst>
        </pc:spChg>
      </pc:sldChg>
      <pc:sldChg chg="addSp delSp modSp add del mod modClrScheme chgLayout">
        <pc:chgData name="Pegelow, Katrin /DE" userId="74a135be-7428-408d-b4b7-e9253dfa99e9" providerId="ADAL" clId="{C8066334-7A26-4F87-B18C-0F9CD2AF4340}" dt="2026-01-12T12:33:37.569" v="111576" actId="47"/>
        <pc:sldMkLst>
          <pc:docMk/>
          <pc:sldMk cId="2745450318" sldId="364"/>
        </pc:sldMkLst>
      </pc:sldChg>
      <pc:sldChg chg="addSp delSp modSp mod modClrScheme chgLayout">
        <pc:chgData name="Pegelow, Katrin /DE" userId="74a135be-7428-408d-b4b7-e9253dfa99e9" providerId="ADAL" clId="{C8066334-7A26-4F87-B18C-0F9CD2AF4340}" dt="2026-01-13T16:45:55.083" v="111804" actId="20577"/>
        <pc:sldMkLst>
          <pc:docMk/>
          <pc:sldMk cId="72082141" sldId="365"/>
        </pc:sldMkLst>
        <pc:spChg chg="mod">
          <ac:chgData name="Pegelow, Katrin /DE" userId="74a135be-7428-408d-b4b7-e9253dfa99e9" providerId="ADAL" clId="{C8066334-7A26-4F87-B18C-0F9CD2AF4340}" dt="2026-01-06T18:36:15.348" v="106301" actId="207"/>
          <ac:spMkLst>
            <pc:docMk/>
            <pc:sldMk cId="72082141" sldId="365"/>
            <ac:spMk id="4" creationId="{BA71CE00-C2D4-4D41-37C7-EA4E1D8FF801}"/>
          </ac:spMkLst>
        </pc:spChg>
        <pc:spChg chg="mod">
          <ac:chgData name="Pegelow, Katrin /DE" userId="74a135be-7428-408d-b4b7-e9253dfa99e9" providerId="ADAL" clId="{C8066334-7A26-4F87-B18C-0F9CD2AF4340}" dt="2026-01-13T16:45:55.083" v="111804" actId="20577"/>
          <ac:spMkLst>
            <pc:docMk/>
            <pc:sldMk cId="72082141" sldId="365"/>
            <ac:spMk id="9" creationId="{A7A081E2-19EA-43F7-E1A4-1421065DC3C6}"/>
          </ac:spMkLst>
        </pc:spChg>
        <pc:spChg chg="add mod ord">
          <ac:chgData name="Pegelow, Katrin /DE" userId="74a135be-7428-408d-b4b7-e9253dfa99e9" providerId="ADAL" clId="{C8066334-7A26-4F87-B18C-0F9CD2AF4340}" dt="2026-01-04T14:45:48.377" v="86558" actId="167"/>
          <ac:spMkLst>
            <pc:docMk/>
            <pc:sldMk cId="72082141" sldId="365"/>
            <ac:spMk id="10" creationId="{56AB163A-5D01-1231-2D3A-6C6DCC22E6EF}"/>
          </ac:spMkLst>
        </pc:spChg>
      </pc:sldChg>
      <pc:sldChg chg="addSp delSp modSp add mod ord modClrScheme chgLayout">
        <pc:chgData name="Pegelow, Katrin /DE" userId="74a135be-7428-408d-b4b7-e9253dfa99e9" providerId="ADAL" clId="{C8066334-7A26-4F87-B18C-0F9CD2AF4340}" dt="2026-01-12T11:01:43.096" v="109347" actId="6549"/>
        <pc:sldMkLst>
          <pc:docMk/>
          <pc:sldMk cId="1694687292" sldId="366"/>
        </pc:sldMkLst>
        <pc:spChg chg="mod ord">
          <ac:chgData name="Pegelow, Katrin /DE" userId="74a135be-7428-408d-b4b7-e9253dfa99e9" providerId="ADAL" clId="{C8066334-7A26-4F87-B18C-0F9CD2AF4340}" dt="2026-01-04T14:33:27.953" v="86262" actId="167"/>
          <ac:spMkLst>
            <pc:docMk/>
            <pc:sldMk cId="1694687292" sldId="366"/>
            <ac:spMk id="2" creationId="{634028E9-DD3F-70C1-CB8C-0CDEF0C9901A}"/>
          </ac:spMkLst>
        </pc:spChg>
        <pc:spChg chg="del mod">
          <ac:chgData name="Pegelow, Katrin /DE" userId="74a135be-7428-408d-b4b7-e9253dfa99e9" providerId="ADAL" clId="{C8066334-7A26-4F87-B18C-0F9CD2AF4340}" dt="2026-01-12T11:01:06.376" v="109291" actId="478"/>
          <ac:spMkLst>
            <pc:docMk/>
            <pc:sldMk cId="1694687292" sldId="366"/>
            <ac:spMk id="3" creationId="{AD664ECC-A1CB-C022-E7FF-7B04B2931381}"/>
          </ac:spMkLst>
        </pc:spChg>
        <pc:spChg chg="mod">
          <ac:chgData name="Pegelow, Katrin /DE" userId="74a135be-7428-408d-b4b7-e9253dfa99e9" providerId="ADAL" clId="{C8066334-7A26-4F87-B18C-0F9CD2AF4340}" dt="2026-01-12T11:00:20.737" v="109270" actId="6549"/>
          <ac:spMkLst>
            <pc:docMk/>
            <pc:sldMk cId="1694687292" sldId="366"/>
            <ac:spMk id="23" creationId="{31F7B866-A9FE-1FED-B79A-73F07B2D061A}"/>
          </ac:spMkLst>
        </pc:spChg>
        <pc:spChg chg="mod">
          <ac:chgData name="Pegelow, Katrin /DE" userId="74a135be-7428-408d-b4b7-e9253dfa99e9" providerId="ADAL" clId="{C8066334-7A26-4F87-B18C-0F9CD2AF4340}" dt="2026-01-12T11:00:16.075" v="109268" actId="6549"/>
          <ac:spMkLst>
            <pc:docMk/>
            <pc:sldMk cId="1694687292" sldId="366"/>
            <ac:spMk id="24" creationId="{2F6C65C7-8223-4809-3B3A-F356A18348FA}"/>
          </ac:spMkLst>
        </pc:spChg>
        <pc:spChg chg="mod">
          <ac:chgData name="Pegelow, Katrin /DE" userId="74a135be-7428-408d-b4b7-e9253dfa99e9" providerId="ADAL" clId="{C8066334-7A26-4F87-B18C-0F9CD2AF4340}" dt="2026-01-12T11:01:43.096" v="109347" actId="6549"/>
          <ac:spMkLst>
            <pc:docMk/>
            <pc:sldMk cId="1694687292" sldId="366"/>
            <ac:spMk id="111" creationId="{9D72853A-09A0-4683-3C26-8334B6D3FAF2}"/>
          </ac:spMkLst>
        </pc:spChg>
      </pc:sldChg>
      <pc:sldChg chg="addSp delSp modSp add mod modClrScheme modAnim chgLayout">
        <pc:chgData name="Pegelow, Katrin /DE" userId="74a135be-7428-408d-b4b7-e9253dfa99e9" providerId="ADAL" clId="{C8066334-7A26-4F87-B18C-0F9CD2AF4340}" dt="2026-01-12T11:02:51.971" v="109356" actId="6549"/>
        <pc:sldMkLst>
          <pc:docMk/>
          <pc:sldMk cId="3298255342" sldId="367"/>
        </pc:sldMkLst>
        <pc:spChg chg="mod ord">
          <ac:chgData name="Pegelow, Katrin /DE" userId="74a135be-7428-408d-b4b7-e9253dfa99e9" providerId="ADAL" clId="{C8066334-7A26-4F87-B18C-0F9CD2AF4340}" dt="2026-01-04T14:36:56.621" v="86346" actId="167"/>
          <ac:spMkLst>
            <pc:docMk/>
            <pc:sldMk cId="3298255342" sldId="367"/>
            <ac:spMk id="2" creationId="{A3292B1A-167A-3591-3374-2AF4BC590157}"/>
          </ac:spMkLst>
        </pc:spChg>
        <pc:spChg chg="mod">
          <ac:chgData name="Pegelow, Katrin /DE" userId="74a135be-7428-408d-b4b7-e9253dfa99e9" providerId="ADAL" clId="{C8066334-7A26-4F87-B18C-0F9CD2AF4340}" dt="2026-01-06T18:35:12.632" v="106290" actId="207"/>
          <ac:spMkLst>
            <pc:docMk/>
            <pc:sldMk cId="3298255342" sldId="367"/>
            <ac:spMk id="3" creationId="{B6A4918D-73E6-E7DB-D54A-0EB9541B98A5}"/>
          </ac:spMkLst>
        </pc:spChg>
        <pc:spChg chg="mod">
          <ac:chgData name="Pegelow, Katrin /DE" userId="74a135be-7428-408d-b4b7-e9253dfa99e9" providerId="ADAL" clId="{C8066334-7A26-4F87-B18C-0F9CD2AF4340}" dt="2026-01-04T14:37:21.698" v="86349" actId="14100"/>
          <ac:spMkLst>
            <pc:docMk/>
            <pc:sldMk cId="3298255342" sldId="367"/>
            <ac:spMk id="4" creationId="{4C6A644B-87EA-E115-CD59-477280752002}"/>
          </ac:spMkLst>
        </pc:spChg>
        <pc:spChg chg="mod">
          <ac:chgData name="Pegelow, Katrin /DE" userId="74a135be-7428-408d-b4b7-e9253dfa99e9" providerId="ADAL" clId="{C8066334-7A26-4F87-B18C-0F9CD2AF4340}" dt="2026-01-07T19:43:43.520" v="107093" actId="20577"/>
          <ac:spMkLst>
            <pc:docMk/>
            <pc:sldMk cId="3298255342" sldId="367"/>
            <ac:spMk id="31" creationId="{621AF01C-2FA3-C5A0-1DEB-DECA16C41E0A}"/>
          </ac:spMkLst>
        </pc:spChg>
        <pc:graphicFrameChg chg="mod">
          <ac:chgData name="Pegelow, Katrin /DE" userId="74a135be-7428-408d-b4b7-e9253dfa99e9" providerId="ADAL" clId="{C8066334-7A26-4F87-B18C-0F9CD2AF4340}" dt="2026-01-12T11:02:51.971" v="109356" actId="6549"/>
          <ac:graphicFrameMkLst>
            <pc:docMk/>
            <pc:sldMk cId="3298255342" sldId="367"/>
            <ac:graphicFrameMk id="18" creationId="{BBA0B6E3-B711-8121-2C03-E3ECF5042BC9}"/>
          </ac:graphicFrameMkLst>
        </pc:graphicFrameChg>
      </pc:sldChg>
      <pc:sldChg chg="addSp delSp modSp add mod modClrScheme chgLayout">
        <pc:chgData name="Pegelow, Katrin /DE" userId="74a135be-7428-408d-b4b7-e9253dfa99e9" providerId="ADAL" clId="{C8066334-7A26-4F87-B18C-0F9CD2AF4340}" dt="2026-01-06T18:38:53.310" v="106328" actId="207"/>
        <pc:sldMkLst>
          <pc:docMk/>
          <pc:sldMk cId="3222994844" sldId="368"/>
        </pc:sldMkLst>
        <pc:spChg chg="mod">
          <ac:chgData name="Pegelow, Katrin /DE" userId="74a135be-7428-408d-b4b7-e9253dfa99e9" providerId="ADAL" clId="{C8066334-7A26-4F87-B18C-0F9CD2AF4340}" dt="2026-01-06T18:38:53.310" v="106328" actId="207"/>
          <ac:spMkLst>
            <pc:docMk/>
            <pc:sldMk cId="3222994844" sldId="368"/>
            <ac:spMk id="2" creationId="{FD2949AD-4A42-3AA9-4935-D95CFB61B44B}"/>
          </ac:spMkLst>
        </pc:spChg>
        <pc:spChg chg="mod">
          <ac:chgData name="Pegelow, Katrin /DE" userId="74a135be-7428-408d-b4b7-e9253dfa99e9" providerId="ADAL" clId="{C8066334-7A26-4F87-B18C-0F9CD2AF4340}" dt="2026-01-04T13:21:21.492" v="84580" actId="1076"/>
          <ac:spMkLst>
            <pc:docMk/>
            <pc:sldMk cId="3222994844" sldId="368"/>
            <ac:spMk id="4" creationId="{02EC3749-F811-49A3-137B-4DB5C38F7AED}"/>
          </ac:spMkLst>
        </pc:spChg>
        <pc:spChg chg="mod ord">
          <ac:chgData name="Pegelow, Katrin /DE" userId="74a135be-7428-408d-b4b7-e9253dfa99e9" providerId="ADAL" clId="{C8066334-7A26-4F87-B18C-0F9CD2AF4340}" dt="2026-01-04T13:20:44.641" v="84576" actId="167"/>
          <ac:spMkLst>
            <pc:docMk/>
            <pc:sldMk cId="3222994844" sldId="368"/>
            <ac:spMk id="10" creationId="{0688A8CD-37CB-9A62-0950-9D6C57664C5E}"/>
          </ac:spMkLst>
        </pc:spChg>
      </pc:sldChg>
      <pc:sldChg chg="addSp delSp modSp add mod modClrScheme delAnim modAnim chgLayout">
        <pc:chgData name="Pegelow, Katrin /DE" userId="74a135be-7428-408d-b4b7-e9253dfa99e9" providerId="ADAL" clId="{C8066334-7A26-4F87-B18C-0F9CD2AF4340}" dt="2026-01-13T22:37:07.184" v="112697" actId="2711"/>
        <pc:sldMkLst>
          <pc:docMk/>
          <pc:sldMk cId="3680173037" sldId="369"/>
        </pc:sldMkLst>
        <pc:spChg chg="mod ord">
          <ac:chgData name="Pegelow, Katrin /DE" userId="74a135be-7428-408d-b4b7-e9253dfa99e9" providerId="ADAL" clId="{C8066334-7A26-4F87-B18C-0F9CD2AF4340}" dt="2026-01-05T19:32:00.670" v="96599" actId="167"/>
          <ac:spMkLst>
            <pc:docMk/>
            <pc:sldMk cId="3680173037" sldId="369"/>
            <ac:spMk id="2" creationId="{BF2247F5-045F-611E-B584-A7F16B44F742}"/>
          </ac:spMkLst>
        </pc:spChg>
        <pc:spChg chg="mod">
          <ac:chgData name="Pegelow, Katrin /DE" userId="74a135be-7428-408d-b4b7-e9253dfa99e9" providerId="ADAL" clId="{C8066334-7A26-4F87-B18C-0F9CD2AF4340}" dt="2026-01-03T22:36:39.994" v="81941" actId="208"/>
          <ac:spMkLst>
            <pc:docMk/>
            <pc:sldMk cId="3680173037" sldId="369"/>
            <ac:spMk id="30" creationId="{6BA8F128-6556-C1BC-A92B-3644D899F4C5}"/>
          </ac:spMkLst>
        </pc:spChg>
        <pc:spChg chg="mod">
          <ac:chgData name="Pegelow, Katrin /DE" userId="74a135be-7428-408d-b4b7-e9253dfa99e9" providerId="ADAL" clId="{C8066334-7A26-4F87-B18C-0F9CD2AF4340}" dt="2026-01-03T00:40:34.025" v="79567" actId="404"/>
          <ac:spMkLst>
            <pc:docMk/>
            <pc:sldMk cId="3680173037" sldId="369"/>
            <ac:spMk id="31" creationId="{E6856B7C-4975-8044-E371-BB77078F25EA}"/>
          </ac:spMkLst>
        </pc:spChg>
        <pc:spChg chg="mod">
          <ac:chgData name="Pegelow, Katrin /DE" userId="74a135be-7428-408d-b4b7-e9253dfa99e9" providerId="ADAL" clId="{C8066334-7A26-4F87-B18C-0F9CD2AF4340}" dt="2026-01-03T22:36:49.967" v="81942" actId="208"/>
          <ac:spMkLst>
            <pc:docMk/>
            <pc:sldMk cId="3680173037" sldId="369"/>
            <ac:spMk id="35" creationId="{C2F4CDA6-76F9-500E-F37B-36FF984ED424}"/>
          </ac:spMkLst>
        </pc:spChg>
        <pc:spChg chg="mod">
          <ac:chgData name="Pegelow, Katrin /DE" userId="74a135be-7428-408d-b4b7-e9253dfa99e9" providerId="ADAL" clId="{C8066334-7A26-4F87-B18C-0F9CD2AF4340}" dt="2026-01-03T22:36:55.528" v="81943" actId="2085"/>
          <ac:spMkLst>
            <pc:docMk/>
            <pc:sldMk cId="3680173037" sldId="369"/>
            <ac:spMk id="36" creationId="{66FCB7C7-20B8-B4EC-7759-2F70B3C6B990}"/>
          </ac:spMkLst>
        </pc:spChg>
        <pc:spChg chg="mod">
          <ac:chgData name="Pegelow, Katrin /DE" userId="74a135be-7428-408d-b4b7-e9253dfa99e9" providerId="ADAL" clId="{C8066334-7A26-4F87-B18C-0F9CD2AF4340}" dt="2026-01-03T22:36:49.967" v="81942" actId="208"/>
          <ac:spMkLst>
            <pc:docMk/>
            <pc:sldMk cId="3680173037" sldId="369"/>
            <ac:spMk id="38" creationId="{0FF98900-12B8-DCCD-D367-C0F793F9B108}"/>
          </ac:spMkLst>
        </pc:spChg>
        <pc:spChg chg="mod">
          <ac:chgData name="Pegelow, Katrin /DE" userId="74a135be-7428-408d-b4b7-e9253dfa99e9" providerId="ADAL" clId="{C8066334-7A26-4F87-B18C-0F9CD2AF4340}" dt="2026-01-03T22:36:49.967" v="81942" actId="208"/>
          <ac:spMkLst>
            <pc:docMk/>
            <pc:sldMk cId="3680173037" sldId="369"/>
            <ac:spMk id="39" creationId="{C33988F6-6A03-E7FA-B134-F77F28219BA2}"/>
          </ac:spMkLst>
        </pc:spChg>
        <pc:spChg chg="mod">
          <ac:chgData name="Pegelow, Katrin /DE" userId="74a135be-7428-408d-b4b7-e9253dfa99e9" providerId="ADAL" clId="{C8066334-7A26-4F87-B18C-0F9CD2AF4340}" dt="2026-01-03T22:36:49.967" v="81942" actId="208"/>
          <ac:spMkLst>
            <pc:docMk/>
            <pc:sldMk cId="3680173037" sldId="369"/>
            <ac:spMk id="40" creationId="{1F05BE41-EC0B-EE52-F76B-511BFB620140}"/>
          </ac:spMkLst>
        </pc:spChg>
        <pc:spChg chg="mod">
          <ac:chgData name="Pegelow, Katrin /DE" userId="74a135be-7428-408d-b4b7-e9253dfa99e9" providerId="ADAL" clId="{C8066334-7A26-4F87-B18C-0F9CD2AF4340}" dt="2026-01-03T22:36:49.967" v="81942" actId="208"/>
          <ac:spMkLst>
            <pc:docMk/>
            <pc:sldMk cId="3680173037" sldId="369"/>
            <ac:spMk id="41" creationId="{AB4E0C05-D42B-D92C-BC37-861DECB93302}"/>
          </ac:spMkLst>
        </pc:spChg>
        <pc:spChg chg="mod">
          <ac:chgData name="Pegelow, Katrin /DE" userId="74a135be-7428-408d-b4b7-e9253dfa99e9" providerId="ADAL" clId="{C8066334-7A26-4F87-B18C-0F9CD2AF4340}" dt="2026-01-03T00:40:34.025" v="79567" actId="404"/>
          <ac:spMkLst>
            <pc:docMk/>
            <pc:sldMk cId="3680173037" sldId="369"/>
            <ac:spMk id="42" creationId="{4823955F-6D13-3B82-7358-F645FFC02D5A}"/>
          </ac:spMkLst>
        </pc:spChg>
        <pc:spChg chg="mod">
          <ac:chgData name="Pegelow, Katrin /DE" userId="74a135be-7428-408d-b4b7-e9253dfa99e9" providerId="ADAL" clId="{C8066334-7A26-4F87-B18C-0F9CD2AF4340}" dt="2026-01-03T22:36:49.967" v="81942" actId="208"/>
          <ac:spMkLst>
            <pc:docMk/>
            <pc:sldMk cId="3680173037" sldId="369"/>
            <ac:spMk id="43" creationId="{D08B7570-968A-32C0-5A49-4BEE9656A51C}"/>
          </ac:spMkLst>
        </pc:spChg>
        <pc:spChg chg="mod">
          <ac:chgData name="Pegelow, Katrin /DE" userId="74a135be-7428-408d-b4b7-e9253dfa99e9" providerId="ADAL" clId="{C8066334-7A26-4F87-B18C-0F9CD2AF4340}" dt="2026-01-03T22:36:49.967" v="81942" actId="208"/>
          <ac:spMkLst>
            <pc:docMk/>
            <pc:sldMk cId="3680173037" sldId="369"/>
            <ac:spMk id="44" creationId="{9DA48A1A-F251-C1CA-24D0-1B6491299DD6}"/>
          </ac:spMkLst>
        </pc:spChg>
        <pc:spChg chg="mod">
          <ac:chgData name="Pegelow, Katrin /DE" userId="74a135be-7428-408d-b4b7-e9253dfa99e9" providerId="ADAL" clId="{C8066334-7A26-4F87-B18C-0F9CD2AF4340}" dt="2026-01-03T22:36:49.967" v="81942" actId="208"/>
          <ac:spMkLst>
            <pc:docMk/>
            <pc:sldMk cId="3680173037" sldId="369"/>
            <ac:spMk id="46" creationId="{A4FE5EC3-8F9B-7817-98A3-E1A33F0B130B}"/>
          </ac:spMkLst>
        </pc:spChg>
        <pc:spChg chg="mod">
          <ac:chgData name="Pegelow, Katrin /DE" userId="74a135be-7428-408d-b4b7-e9253dfa99e9" providerId="ADAL" clId="{C8066334-7A26-4F87-B18C-0F9CD2AF4340}" dt="2026-01-03T22:36:49.967" v="81942" actId="208"/>
          <ac:spMkLst>
            <pc:docMk/>
            <pc:sldMk cId="3680173037" sldId="369"/>
            <ac:spMk id="47" creationId="{53D5506B-AE8E-5ADA-584C-372F1C02DF74}"/>
          </ac:spMkLst>
        </pc:spChg>
        <pc:spChg chg="mod">
          <ac:chgData name="Pegelow, Katrin /DE" userId="74a135be-7428-408d-b4b7-e9253dfa99e9" providerId="ADAL" clId="{C8066334-7A26-4F87-B18C-0F9CD2AF4340}" dt="2026-01-03T22:37:02.572" v="81944" actId="208"/>
          <ac:spMkLst>
            <pc:docMk/>
            <pc:sldMk cId="3680173037" sldId="369"/>
            <ac:spMk id="50" creationId="{A825FBFC-1F58-3320-E72A-67B923451E11}"/>
          </ac:spMkLst>
        </pc:spChg>
        <pc:spChg chg="mod">
          <ac:chgData name="Pegelow, Katrin /DE" userId="74a135be-7428-408d-b4b7-e9253dfa99e9" providerId="ADAL" clId="{C8066334-7A26-4F87-B18C-0F9CD2AF4340}" dt="2026-01-03T22:37:07.849" v="81945" actId="2085"/>
          <ac:spMkLst>
            <pc:docMk/>
            <pc:sldMk cId="3680173037" sldId="369"/>
            <ac:spMk id="51" creationId="{6EB4B416-46E8-AC55-F6B6-5A0EE02FE208}"/>
          </ac:spMkLst>
        </pc:spChg>
        <pc:spChg chg="mod">
          <ac:chgData name="Pegelow, Katrin /DE" userId="74a135be-7428-408d-b4b7-e9253dfa99e9" providerId="ADAL" clId="{C8066334-7A26-4F87-B18C-0F9CD2AF4340}" dt="2026-01-13T22:37:07.184" v="112697" actId="2711"/>
          <ac:spMkLst>
            <pc:docMk/>
            <pc:sldMk cId="3680173037" sldId="369"/>
            <ac:spMk id="453" creationId="{0175C6AB-73FB-3579-2071-A59D92E8C727}"/>
          </ac:spMkLst>
        </pc:spChg>
        <pc:grpChg chg="mod">
          <ac:chgData name="Pegelow, Katrin /DE" userId="74a135be-7428-408d-b4b7-e9253dfa99e9" providerId="ADAL" clId="{C8066334-7A26-4F87-B18C-0F9CD2AF4340}" dt="2026-01-03T00:39:39.425" v="79506" actId="14100"/>
          <ac:grpSpMkLst>
            <pc:docMk/>
            <pc:sldMk cId="3680173037" sldId="369"/>
            <ac:grpSpMk id="29" creationId="{41E29559-5EF7-3374-45B5-AB824125D696}"/>
          </ac:grpSpMkLst>
        </pc:grpChg>
        <pc:grpChg chg="mod">
          <ac:chgData name="Pegelow, Katrin /DE" userId="74a135be-7428-408d-b4b7-e9253dfa99e9" providerId="ADAL" clId="{C8066334-7A26-4F87-B18C-0F9CD2AF4340}" dt="2026-01-03T00:30:41.628" v="78984" actId="1035"/>
          <ac:grpSpMkLst>
            <pc:docMk/>
            <pc:sldMk cId="3680173037" sldId="369"/>
            <ac:grpSpMk id="33" creationId="{6202B824-C04C-147C-FBCA-2154D26C6858}"/>
          </ac:grpSpMkLst>
        </pc:grpChg>
        <pc:grpChg chg="mod">
          <ac:chgData name="Pegelow, Katrin /DE" userId="74a135be-7428-408d-b4b7-e9253dfa99e9" providerId="ADAL" clId="{C8066334-7A26-4F87-B18C-0F9CD2AF4340}" dt="2026-01-03T00:30:41.628" v="78984" actId="1035"/>
          <ac:grpSpMkLst>
            <pc:docMk/>
            <pc:sldMk cId="3680173037" sldId="369"/>
            <ac:grpSpMk id="48" creationId="{67B59660-12E9-0EE5-5971-C65C51FEE56F}"/>
          </ac:grpSpMkLst>
        </pc:grpChg>
        <pc:picChg chg="mod">
          <ac:chgData name="Pegelow, Katrin /DE" userId="74a135be-7428-408d-b4b7-e9253dfa99e9" providerId="ADAL" clId="{C8066334-7A26-4F87-B18C-0F9CD2AF4340}" dt="2026-01-03T22:36:33.477" v="81940" actId="208"/>
          <ac:picMkLst>
            <pc:docMk/>
            <pc:sldMk cId="3680173037" sldId="369"/>
            <ac:picMk id="32" creationId="{15B344B2-084E-4DFD-DAB8-9C99D2AD90D5}"/>
          </ac:picMkLst>
        </pc:picChg>
        <pc:picChg chg="mod">
          <ac:chgData name="Pegelow, Katrin /DE" userId="74a135be-7428-408d-b4b7-e9253dfa99e9" providerId="ADAL" clId="{C8066334-7A26-4F87-B18C-0F9CD2AF4340}" dt="2026-01-03T22:37:02.572" v="81944" actId="208"/>
          <ac:picMkLst>
            <pc:docMk/>
            <pc:sldMk cId="3680173037" sldId="369"/>
            <ac:picMk id="49" creationId="{D81329CA-FA78-8519-1685-05691050B2A2}"/>
          </ac:picMkLst>
        </pc:picChg>
        <pc:cxnChg chg="mod">
          <ac:chgData name="Pegelow, Katrin /DE" userId="74a135be-7428-408d-b4b7-e9253dfa99e9" providerId="ADAL" clId="{C8066334-7A26-4F87-B18C-0F9CD2AF4340}" dt="2026-01-03T22:37:02.572" v="81944" actId="208"/>
          <ac:cxnSpMkLst>
            <pc:docMk/>
            <pc:sldMk cId="3680173037" sldId="369"/>
            <ac:cxnSpMk id="52" creationId="{4C8E64C5-ADFF-1E06-2DCE-7D51DB1FCFBB}"/>
          </ac:cxnSpMkLst>
        </pc:cxnChg>
      </pc:sldChg>
      <pc:sldChg chg="addSp delSp modSp mod modClrScheme chgLayout">
        <pc:chgData name="Pegelow, Katrin /DE" userId="74a135be-7428-408d-b4b7-e9253dfa99e9" providerId="ADAL" clId="{C8066334-7A26-4F87-B18C-0F9CD2AF4340}" dt="2026-01-13T17:30:28.451" v="112292" actId="14100"/>
        <pc:sldMkLst>
          <pc:docMk/>
          <pc:sldMk cId="2569865310" sldId="370"/>
        </pc:sldMkLst>
        <pc:spChg chg="mod">
          <ac:chgData name="Pegelow, Katrin /DE" userId="74a135be-7428-408d-b4b7-e9253dfa99e9" providerId="ADAL" clId="{C8066334-7A26-4F87-B18C-0F9CD2AF4340}" dt="2026-01-13T17:30:28.451" v="112292" actId="14100"/>
          <ac:spMkLst>
            <pc:docMk/>
            <pc:sldMk cId="2569865310" sldId="370"/>
            <ac:spMk id="8" creationId="{0462856D-FA6C-F69A-6D36-923C32824AF4}"/>
          </ac:spMkLst>
        </pc:spChg>
        <pc:spChg chg="mod ord">
          <ac:chgData name="Pegelow, Katrin /DE" userId="74a135be-7428-408d-b4b7-e9253dfa99e9" providerId="ADAL" clId="{C8066334-7A26-4F87-B18C-0F9CD2AF4340}" dt="2026-01-05T15:07:42.075" v="93836" actId="167"/>
          <ac:spMkLst>
            <pc:docMk/>
            <pc:sldMk cId="2569865310" sldId="370"/>
            <ac:spMk id="199" creationId="{0B20F8AD-06D9-C82F-E585-982D6E45E036}"/>
          </ac:spMkLst>
        </pc:spChg>
      </pc:sldChg>
      <pc:sldChg chg="addSp delSp modSp add mod modClrScheme chgLayout">
        <pc:chgData name="Pegelow, Katrin /DE" userId="74a135be-7428-408d-b4b7-e9253dfa99e9" providerId="ADAL" clId="{C8066334-7A26-4F87-B18C-0F9CD2AF4340}" dt="2026-01-13T22:24:27.319" v="112491" actId="14100"/>
        <pc:sldMkLst>
          <pc:docMk/>
          <pc:sldMk cId="1570173826" sldId="371"/>
        </pc:sldMkLst>
        <pc:spChg chg="mod ord">
          <ac:chgData name="Pegelow, Katrin /DE" userId="74a135be-7428-408d-b4b7-e9253dfa99e9" providerId="ADAL" clId="{C8066334-7A26-4F87-B18C-0F9CD2AF4340}" dt="2026-01-05T19:08:20.807" v="95992" actId="167"/>
          <ac:spMkLst>
            <pc:docMk/>
            <pc:sldMk cId="1570173826" sldId="371"/>
            <ac:spMk id="2" creationId="{552713AE-3A62-0509-62AA-306CDA54CF13}"/>
          </ac:spMkLst>
        </pc:spChg>
        <pc:spChg chg="add mod">
          <ac:chgData name="Pegelow, Katrin /DE" userId="74a135be-7428-408d-b4b7-e9253dfa99e9" providerId="ADAL" clId="{C8066334-7A26-4F87-B18C-0F9CD2AF4340}" dt="2026-01-05T19:06:54.822" v="95963" actId="403"/>
          <ac:spMkLst>
            <pc:docMk/>
            <pc:sldMk cId="1570173826" sldId="371"/>
            <ac:spMk id="3" creationId="{F36F6E14-290C-90E1-EBAE-0F080EA08592}"/>
          </ac:spMkLst>
        </pc:spChg>
        <pc:spChg chg="mod">
          <ac:chgData name="Pegelow, Katrin /DE" userId="74a135be-7428-408d-b4b7-e9253dfa99e9" providerId="ADAL" clId="{C8066334-7A26-4F87-B18C-0F9CD2AF4340}" dt="2026-01-02T13:55:30.979" v="71671" actId="20577"/>
          <ac:spMkLst>
            <pc:docMk/>
            <pc:sldMk cId="1570173826" sldId="371"/>
            <ac:spMk id="14" creationId="{138B20FF-A36F-5957-2331-114D04CCB4AF}"/>
          </ac:spMkLst>
        </pc:spChg>
        <pc:spChg chg="mod">
          <ac:chgData name="Pegelow, Katrin /DE" userId="74a135be-7428-408d-b4b7-e9253dfa99e9" providerId="ADAL" clId="{C8066334-7A26-4F87-B18C-0F9CD2AF4340}" dt="2026-01-02T13:54:27.613" v="71568" actId="20577"/>
          <ac:spMkLst>
            <pc:docMk/>
            <pc:sldMk cId="1570173826" sldId="371"/>
            <ac:spMk id="15" creationId="{ED65B19C-1BEA-1316-75D0-3EFDC46C816A}"/>
          </ac:spMkLst>
        </pc:spChg>
        <pc:spChg chg="mod">
          <ac:chgData name="Pegelow, Katrin /DE" userId="74a135be-7428-408d-b4b7-e9253dfa99e9" providerId="ADAL" clId="{C8066334-7A26-4F87-B18C-0F9CD2AF4340}" dt="2026-01-05T19:09:26.071" v="96004" actId="2711"/>
          <ac:spMkLst>
            <pc:docMk/>
            <pc:sldMk cId="1570173826" sldId="371"/>
            <ac:spMk id="42" creationId="{23FB0B08-29F9-CF5A-F4D7-E1C5F7870E0F}"/>
          </ac:spMkLst>
        </pc:spChg>
        <pc:spChg chg="mod">
          <ac:chgData name="Pegelow, Katrin /DE" userId="74a135be-7428-408d-b4b7-e9253dfa99e9" providerId="ADAL" clId="{C8066334-7A26-4F87-B18C-0F9CD2AF4340}" dt="2026-01-05T19:09:26.071" v="96004" actId="2711"/>
          <ac:spMkLst>
            <pc:docMk/>
            <pc:sldMk cId="1570173826" sldId="371"/>
            <ac:spMk id="43" creationId="{21A93336-54D8-6D9B-2EF7-13E9175CB1D3}"/>
          </ac:spMkLst>
        </pc:spChg>
        <pc:spChg chg="add mod">
          <ac:chgData name="Pegelow, Katrin /DE" userId="74a135be-7428-408d-b4b7-e9253dfa99e9" providerId="ADAL" clId="{C8066334-7A26-4F87-B18C-0F9CD2AF4340}" dt="2025-12-17T18:31:40.290" v="70857" actId="1036"/>
          <ac:spMkLst>
            <pc:docMk/>
            <pc:sldMk cId="1570173826" sldId="371"/>
            <ac:spMk id="47" creationId="{41C514CE-75F7-B9FC-F7DE-3631D19B27FA}"/>
          </ac:spMkLst>
        </pc:spChg>
        <pc:spChg chg="mod">
          <ac:chgData name="Pegelow, Katrin /DE" userId="74a135be-7428-408d-b4b7-e9253dfa99e9" providerId="ADAL" clId="{C8066334-7A26-4F87-B18C-0F9CD2AF4340}" dt="2026-01-05T19:09:26.071" v="96004" actId="2711"/>
          <ac:spMkLst>
            <pc:docMk/>
            <pc:sldMk cId="1570173826" sldId="371"/>
            <ac:spMk id="48" creationId="{FA22E00A-0895-DAF3-D3ED-70CE4B7F4BF4}"/>
          </ac:spMkLst>
        </pc:spChg>
        <pc:spChg chg="add mod">
          <ac:chgData name="Pegelow, Katrin /DE" userId="74a135be-7428-408d-b4b7-e9253dfa99e9" providerId="ADAL" clId="{C8066334-7A26-4F87-B18C-0F9CD2AF4340}" dt="2026-01-05T19:09:26.071" v="96004" actId="2711"/>
          <ac:spMkLst>
            <pc:docMk/>
            <pc:sldMk cId="1570173826" sldId="371"/>
            <ac:spMk id="51" creationId="{7FAAFB0A-CE8C-9332-3185-4A54F596041E}"/>
          </ac:spMkLst>
        </pc:spChg>
        <pc:spChg chg="mod">
          <ac:chgData name="Pegelow, Katrin /DE" userId="74a135be-7428-408d-b4b7-e9253dfa99e9" providerId="ADAL" clId="{C8066334-7A26-4F87-B18C-0F9CD2AF4340}" dt="2026-01-02T13:47:30.958" v="71353" actId="20577"/>
          <ac:spMkLst>
            <pc:docMk/>
            <pc:sldMk cId="1570173826" sldId="371"/>
            <ac:spMk id="52" creationId="{D8964697-E77A-C935-E12E-340F0337A836}"/>
          </ac:spMkLst>
        </pc:spChg>
        <pc:spChg chg="mod">
          <ac:chgData name="Pegelow, Katrin /DE" userId="74a135be-7428-408d-b4b7-e9253dfa99e9" providerId="ADAL" clId="{C8066334-7A26-4F87-B18C-0F9CD2AF4340}" dt="2026-01-02T13:41:29.770" v="71195" actId="20577"/>
          <ac:spMkLst>
            <pc:docMk/>
            <pc:sldMk cId="1570173826" sldId="371"/>
            <ac:spMk id="53" creationId="{57EB8C89-E684-0230-7D6D-BFF823A74867}"/>
          </ac:spMkLst>
        </pc:spChg>
        <pc:spChg chg="mod">
          <ac:chgData name="Pegelow, Katrin /DE" userId="74a135be-7428-408d-b4b7-e9253dfa99e9" providerId="ADAL" clId="{C8066334-7A26-4F87-B18C-0F9CD2AF4340}" dt="2026-01-02T13:51:19.040" v="71479" actId="1038"/>
          <ac:spMkLst>
            <pc:docMk/>
            <pc:sldMk cId="1570173826" sldId="371"/>
            <ac:spMk id="54" creationId="{64D29D38-CEBE-EDCE-1DE3-6082A932FA3F}"/>
          </ac:spMkLst>
        </pc:spChg>
        <pc:spChg chg="add mod">
          <ac:chgData name="Pegelow, Katrin /DE" userId="74a135be-7428-408d-b4b7-e9253dfa99e9" providerId="ADAL" clId="{C8066334-7A26-4F87-B18C-0F9CD2AF4340}" dt="2026-01-05T19:09:26.071" v="96004" actId="2711"/>
          <ac:spMkLst>
            <pc:docMk/>
            <pc:sldMk cId="1570173826" sldId="371"/>
            <ac:spMk id="55" creationId="{F8AE2BEE-EF29-DB6E-02E8-2E25B57D6D2D}"/>
          </ac:spMkLst>
        </pc:spChg>
        <pc:spChg chg="mod">
          <ac:chgData name="Pegelow, Katrin /DE" userId="74a135be-7428-408d-b4b7-e9253dfa99e9" providerId="ADAL" clId="{C8066334-7A26-4F87-B18C-0F9CD2AF4340}" dt="2026-01-05T19:09:26.071" v="96004" actId="2711"/>
          <ac:spMkLst>
            <pc:docMk/>
            <pc:sldMk cId="1570173826" sldId="371"/>
            <ac:spMk id="56" creationId="{FC31D50E-6D39-D6B4-F32E-3CC396FE6A98}"/>
          </ac:spMkLst>
        </pc:spChg>
        <pc:spChg chg="add mod">
          <ac:chgData name="Pegelow, Katrin /DE" userId="74a135be-7428-408d-b4b7-e9253dfa99e9" providerId="ADAL" clId="{C8066334-7A26-4F87-B18C-0F9CD2AF4340}" dt="2025-12-17T18:31:40.290" v="70857" actId="1036"/>
          <ac:spMkLst>
            <pc:docMk/>
            <pc:sldMk cId="1570173826" sldId="371"/>
            <ac:spMk id="60" creationId="{265A33FB-F015-F856-39C5-5AF03DCCB83F}"/>
          </ac:spMkLst>
        </pc:spChg>
        <pc:spChg chg="mod">
          <ac:chgData name="Pegelow, Katrin /DE" userId="74a135be-7428-408d-b4b7-e9253dfa99e9" providerId="ADAL" clId="{C8066334-7A26-4F87-B18C-0F9CD2AF4340}" dt="2026-01-02T13:47:33.945" v="71355" actId="20577"/>
          <ac:spMkLst>
            <pc:docMk/>
            <pc:sldMk cId="1570173826" sldId="371"/>
            <ac:spMk id="63" creationId="{B886FB75-D0D9-FD70-C0C9-CBF483873159}"/>
          </ac:spMkLst>
        </pc:spChg>
        <pc:spChg chg="mod">
          <ac:chgData name="Pegelow, Katrin /DE" userId="74a135be-7428-408d-b4b7-e9253dfa99e9" providerId="ADAL" clId="{C8066334-7A26-4F87-B18C-0F9CD2AF4340}" dt="2026-01-05T19:09:00.471" v="96003" actId="2711"/>
          <ac:spMkLst>
            <pc:docMk/>
            <pc:sldMk cId="1570173826" sldId="371"/>
            <ac:spMk id="438" creationId="{0BD93650-49E4-7157-0BB0-547EEC9EA08D}"/>
          </ac:spMkLst>
        </pc:spChg>
        <pc:spChg chg="add mod">
          <ac:chgData name="Pegelow, Katrin /DE" userId="74a135be-7428-408d-b4b7-e9253dfa99e9" providerId="ADAL" clId="{C8066334-7A26-4F87-B18C-0F9CD2AF4340}" dt="2026-01-02T13:47:37.161" v="71357" actId="20577"/>
          <ac:spMkLst>
            <pc:docMk/>
            <pc:sldMk cId="1570173826" sldId="371"/>
            <ac:spMk id="451" creationId="{75264FEF-816D-1A6D-5C7E-1DD674222D1B}"/>
          </ac:spMkLst>
        </pc:spChg>
        <pc:spChg chg="add mod">
          <ac:chgData name="Pegelow, Katrin /DE" userId="74a135be-7428-408d-b4b7-e9253dfa99e9" providerId="ADAL" clId="{C8066334-7A26-4F87-B18C-0F9CD2AF4340}" dt="2026-01-02T13:42:59.220" v="71207" actId="20577"/>
          <ac:spMkLst>
            <pc:docMk/>
            <pc:sldMk cId="1570173826" sldId="371"/>
            <ac:spMk id="452" creationId="{5DC670A3-1D71-2329-7D87-328866842596}"/>
          </ac:spMkLst>
        </pc:spChg>
        <pc:spChg chg="mod">
          <ac:chgData name="Pegelow, Katrin /DE" userId="74a135be-7428-408d-b4b7-e9253dfa99e9" providerId="ADAL" clId="{C8066334-7A26-4F87-B18C-0F9CD2AF4340}" dt="2026-01-13T22:24:27.319" v="112491" actId="14100"/>
          <ac:spMkLst>
            <pc:docMk/>
            <pc:sldMk cId="1570173826" sldId="371"/>
            <ac:spMk id="453" creationId="{74DA3B03-A2B0-428B-BA52-E0CED141C4D4}"/>
          </ac:spMkLst>
        </pc:spChg>
        <pc:spChg chg="add mod">
          <ac:chgData name="Pegelow, Katrin /DE" userId="74a135be-7428-408d-b4b7-e9253dfa99e9" providerId="ADAL" clId="{C8066334-7A26-4F87-B18C-0F9CD2AF4340}" dt="2026-01-02T13:50:59.897" v="71441" actId="1036"/>
          <ac:spMkLst>
            <pc:docMk/>
            <pc:sldMk cId="1570173826" sldId="371"/>
            <ac:spMk id="454" creationId="{10881FF1-87F3-58A8-C81D-00053506B02E}"/>
          </ac:spMkLst>
        </pc:spChg>
        <pc:spChg chg="mod">
          <ac:chgData name="Pegelow, Katrin /DE" userId="74a135be-7428-408d-b4b7-e9253dfa99e9" providerId="ADAL" clId="{C8066334-7A26-4F87-B18C-0F9CD2AF4340}" dt="2026-01-05T19:09:26.071" v="96004" actId="2711"/>
          <ac:spMkLst>
            <pc:docMk/>
            <pc:sldMk cId="1570173826" sldId="371"/>
            <ac:spMk id="455" creationId="{A08D3B79-D6E7-191B-6D92-8A18189B3A43}"/>
          </ac:spMkLst>
        </pc:spChg>
        <pc:spChg chg="add mod">
          <ac:chgData name="Pegelow, Katrin /DE" userId="74a135be-7428-408d-b4b7-e9253dfa99e9" providerId="ADAL" clId="{C8066334-7A26-4F87-B18C-0F9CD2AF4340}" dt="2026-01-05T19:09:26.071" v="96004" actId="2711"/>
          <ac:spMkLst>
            <pc:docMk/>
            <pc:sldMk cId="1570173826" sldId="371"/>
            <ac:spMk id="456" creationId="{425908E6-9EC0-A531-3148-63BFA2CD3FE8}"/>
          </ac:spMkLst>
        </pc:spChg>
        <pc:spChg chg="mod">
          <ac:chgData name="Pegelow, Katrin /DE" userId="74a135be-7428-408d-b4b7-e9253dfa99e9" providerId="ADAL" clId="{C8066334-7A26-4F87-B18C-0F9CD2AF4340}" dt="2026-01-05T19:09:26.071" v="96004" actId="2711"/>
          <ac:spMkLst>
            <pc:docMk/>
            <pc:sldMk cId="1570173826" sldId="371"/>
            <ac:spMk id="460" creationId="{94DA7814-90F5-44FA-D754-6575598D55C8}"/>
          </ac:spMkLst>
        </pc:spChg>
        <pc:spChg chg="add mod">
          <ac:chgData name="Pegelow, Katrin /DE" userId="74a135be-7428-408d-b4b7-e9253dfa99e9" providerId="ADAL" clId="{C8066334-7A26-4F87-B18C-0F9CD2AF4340}" dt="2025-12-17T18:31:40.290" v="70857" actId="1036"/>
          <ac:spMkLst>
            <pc:docMk/>
            <pc:sldMk cId="1570173826" sldId="371"/>
            <ac:spMk id="462" creationId="{C60608CC-A1F9-D20C-CF4A-16EE603C87B3}"/>
          </ac:spMkLst>
        </pc:spChg>
        <pc:spChg chg="mod">
          <ac:chgData name="Pegelow, Katrin /DE" userId="74a135be-7428-408d-b4b7-e9253dfa99e9" providerId="ADAL" clId="{C8066334-7A26-4F87-B18C-0F9CD2AF4340}" dt="2026-01-02T13:47:39.694" v="71359" actId="20577"/>
          <ac:spMkLst>
            <pc:docMk/>
            <pc:sldMk cId="1570173826" sldId="371"/>
            <ac:spMk id="463" creationId="{0A283F9A-6C43-2B4F-7D2B-27DED420C25D}"/>
          </ac:spMkLst>
        </pc:spChg>
        <pc:spChg chg="mod">
          <ac:chgData name="Pegelow, Katrin /DE" userId="74a135be-7428-408d-b4b7-e9253dfa99e9" providerId="ADAL" clId="{C8066334-7A26-4F87-B18C-0F9CD2AF4340}" dt="2026-01-02T13:47:44.296" v="71361" actId="20577"/>
          <ac:spMkLst>
            <pc:docMk/>
            <pc:sldMk cId="1570173826" sldId="371"/>
            <ac:spMk id="464" creationId="{3048C21B-8CB3-2BD4-D2DF-B6A5BB24D226}"/>
          </ac:spMkLst>
        </pc:spChg>
        <pc:spChg chg="mod">
          <ac:chgData name="Pegelow, Katrin /DE" userId="74a135be-7428-408d-b4b7-e9253dfa99e9" providerId="ADAL" clId="{C8066334-7A26-4F87-B18C-0F9CD2AF4340}" dt="2026-01-05T19:09:26.071" v="96004" actId="2711"/>
          <ac:spMkLst>
            <pc:docMk/>
            <pc:sldMk cId="1570173826" sldId="371"/>
            <ac:spMk id="465" creationId="{7412D582-42B1-E7DD-889E-14ECA32E596C}"/>
          </ac:spMkLst>
        </pc:spChg>
        <pc:spChg chg="add mod">
          <ac:chgData name="Pegelow, Katrin /DE" userId="74a135be-7428-408d-b4b7-e9253dfa99e9" providerId="ADAL" clId="{C8066334-7A26-4F87-B18C-0F9CD2AF4340}" dt="2026-01-02T13:51:06.910" v="71456" actId="1036"/>
          <ac:spMkLst>
            <pc:docMk/>
            <pc:sldMk cId="1570173826" sldId="371"/>
            <ac:spMk id="466" creationId="{125DF8D1-E668-A47E-F905-20575EEE2D69}"/>
          </ac:spMkLst>
        </pc:spChg>
        <pc:grpChg chg="add mod">
          <ac:chgData name="Pegelow, Katrin /DE" userId="74a135be-7428-408d-b4b7-e9253dfa99e9" providerId="ADAL" clId="{C8066334-7A26-4F87-B18C-0F9CD2AF4340}" dt="2026-01-02T13:53:26.445" v="71509" actId="1076"/>
          <ac:grpSpMkLst>
            <pc:docMk/>
            <pc:sldMk cId="1570173826" sldId="371"/>
            <ac:grpSpMk id="13" creationId="{4413F156-C44E-9AAD-5755-5A419D909141}"/>
          </ac:grpSpMkLst>
        </pc:grpChg>
        <pc:graphicFrameChg chg="add mod">
          <ac:chgData name="Pegelow, Katrin /DE" userId="74a135be-7428-408d-b4b7-e9253dfa99e9" providerId="ADAL" clId="{C8066334-7A26-4F87-B18C-0F9CD2AF4340}" dt="2026-01-02T13:51:43.467" v="71489" actId="403"/>
          <ac:graphicFrameMkLst>
            <pc:docMk/>
            <pc:sldMk cId="1570173826" sldId="371"/>
            <ac:graphicFrameMk id="7" creationId="{8E9B5BEE-F81C-9EC8-0910-0074894EDC26}"/>
          </ac:graphicFrameMkLst>
        </pc:graphicFrameChg>
        <pc:graphicFrameChg chg="add mod">
          <ac:chgData name="Pegelow, Katrin /DE" userId="74a135be-7428-408d-b4b7-e9253dfa99e9" providerId="ADAL" clId="{C8066334-7A26-4F87-B18C-0F9CD2AF4340}" dt="2026-01-02T13:51:52.155" v="71497" actId="404"/>
          <ac:graphicFrameMkLst>
            <pc:docMk/>
            <pc:sldMk cId="1570173826" sldId="371"/>
            <ac:graphicFrameMk id="8" creationId="{26FFED2C-30D3-B7D3-519D-FB3552167D1F}"/>
          </ac:graphicFrameMkLst>
        </pc:graphicFrameChg>
        <pc:graphicFrameChg chg="add mod">
          <ac:chgData name="Pegelow, Katrin /DE" userId="74a135be-7428-408d-b4b7-e9253dfa99e9" providerId="ADAL" clId="{C8066334-7A26-4F87-B18C-0F9CD2AF4340}" dt="2026-01-02T13:52:01.191" v="71505" actId="404"/>
          <ac:graphicFrameMkLst>
            <pc:docMk/>
            <pc:sldMk cId="1570173826" sldId="371"/>
            <ac:graphicFrameMk id="9" creationId="{570981FF-ED32-44AD-79B6-8286D4A39EC7}"/>
          </ac:graphicFrameMkLst>
        </pc:graphicFrameChg>
      </pc:sldChg>
      <pc:sldChg chg="addSp delSp modSp add mod modClrScheme chgLayout">
        <pc:chgData name="Pegelow, Katrin /DE" userId="74a135be-7428-408d-b4b7-e9253dfa99e9" providerId="ADAL" clId="{C8066334-7A26-4F87-B18C-0F9CD2AF4340}" dt="2026-01-13T22:24:40.625" v="112492" actId="14100"/>
        <pc:sldMkLst>
          <pc:docMk/>
          <pc:sldMk cId="2950202776" sldId="372"/>
        </pc:sldMkLst>
        <pc:spChg chg="mod ord">
          <ac:chgData name="Pegelow, Katrin /DE" userId="74a135be-7428-408d-b4b7-e9253dfa99e9" providerId="ADAL" clId="{C8066334-7A26-4F87-B18C-0F9CD2AF4340}" dt="2026-01-05T19:11:28.984" v="96038" actId="167"/>
          <ac:spMkLst>
            <pc:docMk/>
            <pc:sldMk cId="2950202776" sldId="372"/>
            <ac:spMk id="2" creationId="{C388CA05-335D-E5BE-1B94-676A6B203DD4}"/>
          </ac:spMkLst>
        </pc:spChg>
        <pc:spChg chg="add mod">
          <ac:chgData name="Pegelow, Katrin /DE" userId="74a135be-7428-408d-b4b7-e9253dfa99e9" providerId="ADAL" clId="{C8066334-7A26-4F87-B18C-0F9CD2AF4340}" dt="2026-01-05T19:10:19.690" v="96006"/>
          <ac:spMkLst>
            <pc:docMk/>
            <pc:sldMk cId="2950202776" sldId="372"/>
            <ac:spMk id="3" creationId="{BD896D1F-D048-DB36-E574-68F9872081DD}"/>
          </ac:spMkLst>
        </pc:spChg>
        <pc:spChg chg="add mod">
          <ac:chgData name="Pegelow, Katrin /DE" userId="74a135be-7428-408d-b4b7-e9253dfa99e9" providerId="ADAL" clId="{C8066334-7A26-4F87-B18C-0F9CD2AF4340}" dt="2026-01-05T19:12:39.576" v="96056" actId="1035"/>
          <ac:spMkLst>
            <pc:docMk/>
            <pc:sldMk cId="2950202776" sldId="372"/>
            <ac:spMk id="10" creationId="{17A20329-0A4D-DBA2-2CE5-7D09DFEC3D32}"/>
          </ac:spMkLst>
        </pc:spChg>
        <pc:spChg chg="mod">
          <ac:chgData name="Pegelow, Katrin /DE" userId="74a135be-7428-408d-b4b7-e9253dfa99e9" providerId="ADAL" clId="{C8066334-7A26-4F87-B18C-0F9CD2AF4340}" dt="2026-01-02T15:49:30.831" v="72186" actId="403"/>
          <ac:spMkLst>
            <pc:docMk/>
            <pc:sldMk cId="2950202776" sldId="372"/>
            <ac:spMk id="14" creationId="{F5537962-F981-F325-5D75-5B03A44DDA49}"/>
          </ac:spMkLst>
        </pc:spChg>
        <pc:spChg chg="mod">
          <ac:chgData name="Pegelow, Katrin /DE" userId="74a135be-7428-408d-b4b7-e9253dfa99e9" providerId="ADAL" clId="{C8066334-7A26-4F87-B18C-0F9CD2AF4340}" dt="2026-01-02T15:49:30.831" v="72186" actId="403"/>
          <ac:spMkLst>
            <pc:docMk/>
            <pc:sldMk cId="2950202776" sldId="372"/>
            <ac:spMk id="15" creationId="{ACE5D1C6-26D5-19D2-C093-D63F76E16430}"/>
          </ac:spMkLst>
        </pc:spChg>
        <pc:spChg chg="mod">
          <ac:chgData name="Pegelow, Katrin /DE" userId="74a135be-7428-408d-b4b7-e9253dfa99e9" providerId="ADAL" clId="{C8066334-7A26-4F87-B18C-0F9CD2AF4340}" dt="2026-01-02T15:48:45.506" v="72162"/>
          <ac:spMkLst>
            <pc:docMk/>
            <pc:sldMk cId="2950202776" sldId="372"/>
            <ac:spMk id="402" creationId="{F2359BBE-BC04-21A1-FD23-5C5DDCB73DE4}"/>
          </ac:spMkLst>
        </pc:spChg>
        <pc:spChg chg="mod">
          <ac:chgData name="Pegelow, Katrin /DE" userId="74a135be-7428-408d-b4b7-e9253dfa99e9" providerId="ADAL" clId="{C8066334-7A26-4F87-B18C-0F9CD2AF4340}" dt="2026-01-02T15:48:45.506" v="72162"/>
          <ac:spMkLst>
            <pc:docMk/>
            <pc:sldMk cId="2950202776" sldId="372"/>
            <ac:spMk id="415" creationId="{30CAEC75-15B3-6AAF-8BEC-32AE7EFD08DB}"/>
          </ac:spMkLst>
        </pc:spChg>
        <pc:spChg chg="mod">
          <ac:chgData name="Pegelow, Katrin /DE" userId="74a135be-7428-408d-b4b7-e9253dfa99e9" providerId="ADAL" clId="{C8066334-7A26-4F87-B18C-0F9CD2AF4340}" dt="2026-01-02T15:48:45.506" v="72162"/>
          <ac:spMkLst>
            <pc:docMk/>
            <pc:sldMk cId="2950202776" sldId="372"/>
            <ac:spMk id="422" creationId="{0FE9A2F2-4819-253D-319A-F49D5DBF9469}"/>
          </ac:spMkLst>
        </pc:spChg>
        <pc:spChg chg="mod">
          <ac:chgData name="Pegelow, Katrin /DE" userId="74a135be-7428-408d-b4b7-e9253dfa99e9" providerId="ADAL" clId="{C8066334-7A26-4F87-B18C-0F9CD2AF4340}" dt="2026-01-06T19:05:20.175" v="106552" actId="207"/>
          <ac:spMkLst>
            <pc:docMk/>
            <pc:sldMk cId="2950202776" sldId="372"/>
            <ac:spMk id="438" creationId="{3CA0EF89-08CF-FB67-39E5-F2BB26A43E9D}"/>
          </ac:spMkLst>
        </pc:spChg>
        <pc:spChg chg="mod">
          <ac:chgData name="Pegelow, Katrin /DE" userId="74a135be-7428-408d-b4b7-e9253dfa99e9" providerId="ADAL" clId="{C8066334-7A26-4F87-B18C-0F9CD2AF4340}" dt="2026-01-02T15:48:45.506" v="72162"/>
          <ac:spMkLst>
            <pc:docMk/>
            <pc:sldMk cId="2950202776" sldId="372"/>
            <ac:spMk id="447" creationId="{0D1359A2-2490-75EF-B41C-0A6B41A59A53}"/>
          </ac:spMkLst>
        </pc:spChg>
        <pc:spChg chg="mod ord">
          <ac:chgData name="Pegelow, Katrin /DE" userId="74a135be-7428-408d-b4b7-e9253dfa99e9" providerId="ADAL" clId="{C8066334-7A26-4F87-B18C-0F9CD2AF4340}" dt="2026-01-13T22:24:40.625" v="112492" actId="14100"/>
          <ac:spMkLst>
            <pc:docMk/>
            <pc:sldMk cId="2950202776" sldId="372"/>
            <ac:spMk id="453" creationId="{6AC49AF0-9E78-7B84-B267-733ACFCB13E0}"/>
          </ac:spMkLst>
        </pc:spChg>
        <pc:spChg chg="mod">
          <ac:chgData name="Pegelow, Katrin /DE" userId="74a135be-7428-408d-b4b7-e9253dfa99e9" providerId="ADAL" clId="{C8066334-7A26-4F87-B18C-0F9CD2AF4340}" dt="2026-01-02T15:48:45.506" v="72162"/>
          <ac:spMkLst>
            <pc:docMk/>
            <pc:sldMk cId="2950202776" sldId="372"/>
            <ac:spMk id="516" creationId="{6A39F76D-A3A3-01A0-E8D8-C4E3579AEFAE}"/>
          </ac:spMkLst>
        </pc:spChg>
        <pc:spChg chg="ord">
          <ac:chgData name="Pegelow, Katrin /DE" userId="74a135be-7428-408d-b4b7-e9253dfa99e9" providerId="ADAL" clId="{C8066334-7A26-4F87-B18C-0F9CD2AF4340}" dt="2026-01-02T15:56:34.819" v="72399" actId="167"/>
          <ac:spMkLst>
            <pc:docMk/>
            <pc:sldMk cId="2950202776" sldId="372"/>
            <ac:spMk id="519" creationId="{D4A7309E-0DBE-8436-0487-0F26895BF342}"/>
          </ac:spMkLst>
        </pc:spChg>
        <pc:spChg chg="ord">
          <ac:chgData name="Pegelow, Katrin /DE" userId="74a135be-7428-408d-b4b7-e9253dfa99e9" providerId="ADAL" clId="{C8066334-7A26-4F87-B18C-0F9CD2AF4340}" dt="2026-01-02T15:56:07.004" v="72397" actId="167"/>
          <ac:spMkLst>
            <pc:docMk/>
            <pc:sldMk cId="2950202776" sldId="372"/>
            <ac:spMk id="520" creationId="{A6320B9E-C1FD-951C-8D0B-AECF73B12C37}"/>
          </ac:spMkLst>
        </pc:spChg>
        <pc:spChg chg="mod ord">
          <ac:chgData name="Pegelow, Katrin /DE" userId="74a135be-7428-408d-b4b7-e9253dfa99e9" providerId="ADAL" clId="{C8066334-7A26-4F87-B18C-0F9CD2AF4340}" dt="2026-01-02T15:56:18.604" v="72398" actId="207"/>
          <ac:spMkLst>
            <pc:docMk/>
            <pc:sldMk cId="2950202776" sldId="372"/>
            <ac:spMk id="522" creationId="{17BAA976-327E-43F2-C244-EB1355949626}"/>
          </ac:spMkLst>
        </pc:spChg>
        <pc:spChg chg="mod">
          <ac:chgData name="Pegelow, Katrin /DE" userId="74a135be-7428-408d-b4b7-e9253dfa99e9" providerId="ADAL" clId="{C8066334-7A26-4F87-B18C-0F9CD2AF4340}" dt="2026-01-02T15:57:35.333" v="72441" actId="6549"/>
          <ac:spMkLst>
            <pc:docMk/>
            <pc:sldMk cId="2950202776" sldId="372"/>
            <ac:spMk id="523" creationId="{FC934FCD-CD3B-7C03-2582-A32804BF4369}"/>
          </ac:spMkLst>
        </pc:spChg>
        <pc:spChg chg="mod">
          <ac:chgData name="Pegelow, Katrin /DE" userId="74a135be-7428-408d-b4b7-e9253dfa99e9" providerId="ADAL" clId="{C8066334-7A26-4F87-B18C-0F9CD2AF4340}" dt="2026-01-02T15:57:45.191" v="72443" actId="20577"/>
          <ac:spMkLst>
            <pc:docMk/>
            <pc:sldMk cId="2950202776" sldId="372"/>
            <ac:spMk id="524" creationId="{069FD39E-3640-EF2E-4568-21CEB4475F05}"/>
          </ac:spMkLst>
        </pc:spChg>
        <pc:spChg chg="add mod">
          <ac:chgData name="Pegelow, Katrin /DE" userId="74a135be-7428-408d-b4b7-e9253dfa99e9" providerId="ADAL" clId="{C8066334-7A26-4F87-B18C-0F9CD2AF4340}" dt="2026-01-02T15:48:45.506" v="72162"/>
          <ac:spMkLst>
            <pc:docMk/>
            <pc:sldMk cId="2950202776" sldId="372"/>
            <ac:spMk id="526" creationId="{D233C38A-53C8-9A42-CAD7-506066C5F38E}"/>
          </ac:spMkLst>
        </pc:spChg>
        <pc:spChg chg="add mod">
          <ac:chgData name="Pegelow, Katrin /DE" userId="74a135be-7428-408d-b4b7-e9253dfa99e9" providerId="ADAL" clId="{C8066334-7A26-4F87-B18C-0F9CD2AF4340}" dt="2026-01-05T19:12:49.087" v="96060" actId="1035"/>
          <ac:spMkLst>
            <pc:docMk/>
            <pc:sldMk cId="2950202776" sldId="372"/>
            <ac:spMk id="527" creationId="{C5CD8568-7FA6-CE56-B151-D8E2DF629623}"/>
          </ac:spMkLst>
        </pc:spChg>
        <pc:spChg chg="mod">
          <ac:chgData name="Pegelow, Katrin /DE" userId="74a135be-7428-408d-b4b7-e9253dfa99e9" providerId="ADAL" clId="{C8066334-7A26-4F87-B18C-0F9CD2AF4340}" dt="2026-01-05T19:12:49.087" v="96060" actId="1035"/>
          <ac:spMkLst>
            <pc:docMk/>
            <pc:sldMk cId="2950202776" sldId="372"/>
            <ac:spMk id="529" creationId="{187687E0-BB8B-DCB3-0870-DDD63752CFCC}"/>
          </ac:spMkLst>
        </pc:spChg>
        <pc:spChg chg="mod">
          <ac:chgData name="Pegelow, Katrin /DE" userId="74a135be-7428-408d-b4b7-e9253dfa99e9" providerId="ADAL" clId="{C8066334-7A26-4F87-B18C-0F9CD2AF4340}" dt="2026-01-05T19:12:49.087" v="96060" actId="1035"/>
          <ac:spMkLst>
            <pc:docMk/>
            <pc:sldMk cId="2950202776" sldId="372"/>
            <ac:spMk id="530" creationId="{65E143DE-ECE4-D821-E550-D8DC6735FAF4}"/>
          </ac:spMkLst>
        </pc:spChg>
        <pc:spChg chg="mod">
          <ac:chgData name="Pegelow, Katrin /DE" userId="74a135be-7428-408d-b4b7-e9253dfa99e9" providerId="ADAL" clId="{C8066334-7A26-4F87-B18C-0F9CD2AF4340}" dt="2026-01-02T15:54:35.546" v="72349" actId="1035"/>
          <ac:spMkLst>
            <pc:docMk/>
            <pc:sldMk cId="2950202776" sldId="372"/>
            <ac:spMk id="531" creationId="{0E766600-DA96-AB8E-C738-34B402506B09}"/>
          </ac:spMkLst>
        </pc:spChg>
        <pc:spChg chg="mod">
          <ac:chgData name="Pegelow, Katrin /DE" userId="74a135be-7428-408d-b4b7-e9253dfa99e9" providerId="ADAL" clId="{C8066334-7A26-4F87-B18C-0F9CD2AF4340}" dt="2026-01-05T19:12:49.087" v="96060" actId="1035"/>
          <ac:spMkLst>
            <pc:docMk/>
            <pc:sldMk cId="2950202776" sldId="372"/>
            <ac:spMk id="532" creationId="{A716D8F4-4058-370A-0EFD-54E8F96FFEB5}"/>
          </ac:spMkLst>
        </pc:spChg>
        <pc:spChg chg="mod">
          <ac:chgData name="Pegelow, Katrin /DE" userId="74a135be-7428-408d-b4b7-e9253dfa99e9" providerId="ADAL" clId="{C8066334-7A26-4F87-B18C-0F9CD2AF4340}" dt="2026-01-02T15:57:42.821" v="72442" actId="20577"/>
          <ac:spMkLst>
            <pc:docMk/>
            <pc:sldMk cId="2950202776" sldId="372"/>
            <ac:spMk id="533" creationId="{67FDD247-A96B-8B19-586F-32AA60793FF3}"/>
          </ac:spMkLst>
        </pc:spChg>
        <pc:spChg chg="mod">
          <ac:chgData name="Pegelow, Katrin /DE" userId="74a135be-7428-408d-b4b7-e9253dfa99e9" providerId="ADAL" clId="{C8066334-7A26-4F87-B18C-0F9CD2AF4340}" dt="2026-01-02T15:50:53.286" v="72202" actId="404"/>
          <ac:spMkLst>
            <pc:docMk/>
            <pc:sldMk cId="2950202776" sldId="372"/>
            <ac:spMk id="534" creationId="{B5D89C78-FEA5-12D2-C2A3-0097D6719C24}"/>
          </ac:spMkLst>
        </pc:spChg>
        <pc:spChg chg="add mod">
          <ac:chgData name="Pegelow, Katrin /DE" userId="74a135be-7428-408d-b4b7-e9253dfa99e9" providerId="ADAL" clId="{C8066334-7A26-4F87-B18C-0F9CD2AF4340}" dt="2026-01-02T15:48:45.506" v="72162"/>
          <ac:spMkLst>
            <pc:docMk/>
            <pc:sldMk cId="2950202776" sldId="372"/>
            <ac:spMk id="535" creationId="{4D2CAA2C-2969-8125-B9C6-E1C7C6715909}"/>
          </ac:spMkLst>
        </pc:spChg>
        <pc:spChg chg="add mod">
          <ac:chgData name="Pegelow, Katrin /DE" userId="74a135be-7428-408d-b4b7-e9253dfa99e9" providerId="ADAL" clId="{C8066334-7A26-4F87-B18C-0F9CD2AF4340}" dt="2026-01-05T19:12:49.087" v="96060" actId="1035"/>
          <ac:spMkLst>
            <pc:docMk/>
            <pc:sldMk cId="2950202776" sldId="372"/>
            <ac:spMk id="536" creationId="{197FC10B-ECE2-82D8-65CA-F36D4826E5F7}"/>
          </ac:spMkLst>
        </pc:spChg>
        <pc:spChg chg="mod">
          <ac:chgData name="Pegelow, Katrin /DE" userId="74a135be-7428-408d-b4b7-e9253dfa99e9" providerId="ADAL" clId="{C8066334-7A26-4F87-B18C-0F9CD2AF4340}" dt="2026-01-05T19:12:49.087" v="96060" actId="1035"/>
          <ac:spMkLst>
            <pc:docMk/>
            <pc:sldMk cId="2950202776" sldId="372"/>
            <ac:spMk id="537" creationId="{C0FB59A1-23C1-4428-7308-49E49B68EE76}"/>
          </ac:spMkLst>
        </pc:spChg>
        <pc:spChg chg="mod">
          <ac:chgData name="Pegelow, Katrin /DE" userId="74a135be-7428-408d-b4b7-e9253dfa99e9" providerId="ADAL" clId="{C8066334-7A26-4F87-B18C-0F9CD2AF4340}" dt="2026-01-05T19:12:49.087" v="96060" actId="1035"/>
          <ac:spMkLst>
            <pc:docMk/>
            <pc:sldMk cId="2950202776" sldId="372"/>
            <ac:spMk id="538" creationId="{EC9C9F84-B58B-B381-EB2B-75B36624C556}"/>
          </ac:spMkLst>
        </pc:spChg>
        <pc:spChg chg="add mod">
          <ac:chgData name="Pegelow, Katrin /DE" userId="74a135be-7428-408d-b4b7-e9253dfa99e9" providerId="ADAL" clId="{C8066334-7A26-4F87-B18C-0F9CD2AF4340}" dt="2026-01-02T15:54:47.095" v="72357" actId="1036"/>
          <ac:spMkLst>
            <pc:docMk/>
            <pc:sldMk cId="2950202776" sldId="372"/>
            <ac:spMk id="540" creationId="{2C820010-E350-3DE5-390C-697D5981A7D9}"/>
          </ac:spMkLst>
        </pc:spChg>
        <pc:spChg chg="mod">
          <ac:chgData name="Pegelow, Katrin /DE" userId="74a135be-7428-408d-b4b7-e9253dfa99e9" providerId="ADAL" clId="{C8066334-7A26-4F87-B18C-0F9CD2AF4340}" dt="2026-01-05T19:12:49.087" v="96060" actId="1035"/>
          <ac:spMkLst>
            <pc:docMk/>
            <pc:sldMk cId="2950202776" sldId="372"/>
            <ac:spMk id="541" creationId="{5AFDC4D3-25D4-68FA-0640-CDBED6B54652}"/>
          </ac:spMkLst>
        </pc:spChg>
        <pc:spChg chg="mod">
          <ac:chgData name="Pegelow, Katrin /DE" userId="74a135be-7428-408d-b4b7-e9253dfa99e9" providerId="ADAL" clId="{C8066334-7A26-4F87-B18C-0F9CD2AF4340}" dt="2026-01-05T19:12:49.087" v="96060" actId="1035"/>
          <ac:spMkLst>
            <pc:docMk/>
            <pc:sldMk cId="2950202776" sldId="372"/>
            <ac:spMk id="542" creationId="{870310EC-310A-B51A-B24D-E57C922C41BB}"/>
          </ac:spMkLst>
        </pc:spChg>
        <pc:spChg chg="mod">
          <ac:chgData name="Pegelow, Katrin /DE" userId="74a135be-7428-408d-b4b7-e9253dfa99e9" providerId="ADAL" clId="{C8066334-7A26-4F87-B18C-0F9CD2AF4340}" dt="2026-01-05T19:12:49.087" v="96060" actId="1035"/>
          <ac:spMkLst>
            <pc:docMk/>
            <pc:sldMk cId="2950202776" sldId="372"/>
            <ac:spMk id="543" creationId="{4F5D5D96-9473-08F1-254E-76CDE8D197B6}"/>
          </ac:spMkLst>
        </pc:spChg>
        <pc:spChg chg="mod">
          <ac:chgData name="Pegelow, Katrin /DE" userId="74a135be-7428-408d-b4b7-e9253dfa99e9" providerId="ADAL" clId="{C8066334-7A26-4F87-B18C-0F9CD2AF4340}" dt="2026-01-02T16:00:37.794" v="72631" actId="6549"/>
          <ac:spMkLst>
            <pc:docMk/>
            <pc:sldMk cId="2950202776" sldId="372"/>
            <ac:spMk id="544" creationId="{734934E5-5DED-D28B-49E3-E863E4704458}"/>
          </ac:spMkLst>
        </pc:spChg>
        <pc:grpChg chg="mod">
          <ac:chgData name="Pegelow, Katrin /DE" userId="74a135be-7428-408d-b4b7-e9253dfa99e9" providerId="ADAL" clId="{C8066334-7A26-4F87-B18C-0F9CD2AF4340}" dt="2026-01-02T15:48:20.718" v="72160" actId="1076"/>
          <ac:grpSpMkLst>
            <pc:docMk/>
            <pc:sldMk cId="2950202776" sldId="372"/>
            <ac:grpSpMk id="13" creationId="{6525D0B5-2CBB-DCCA-58D4-805E5ACF7F5A}"/>
          </ac:grpSpMkLst>
        </pc:grpChg>
        <pc:graphicFrameChg chg="mod">
          <ac:chgData name="Pegelow, Katrin /DE" userId="74a135be-7428-408d-b4b7-e9253dfa99e9" providerId="ADAL" clId="{C8066334-7A26-4F87-B18C-0F9CD2AF4340}" dt="2026-01-02T15:50:28.607" v="72200" actId="404"/>
          <ac:graphicFrameMkLst>
            <pc:docMk/>
            <pc:sldMk cId="2950202776" sldId="372"/>
            <ac:graphicFrameMk id="394" creationId="{E358E9B7-7218-089E-77E5-51EA51D69F1E}"/>
          </ac:graphicFrameMkLst>
        </pc:graphicFrameChg>
        <pc:graphicFrameChg chg="mod">
          <ac:chgData name="Pegelow, Katrin /DE" userId="74a135be-7428-408d-b4b7-e9253dfa99e9" providerId="ADAL" clId="{C8066334-7A26-4F87-B18C-0F9CD2AF4340}" dt="2026-01-02T15:51:57.810" v="72230" actId="404"/>
          <ac:graphicFrameMkLst>
            <pc:docMk/>
            <pc:sldMk cId="2950202776" sldId="372"/>
            <ac:graphicFrameMk id="426" creationId="{B69D2BE4-DB7B-D3C7-0667-412030910F5D}"/>
          </ac:graphicFrameMkLst>
        </pc:graphicFrameChg>
        <pc:cxnChg chg="ord">
          <ac:chgData name="Pegelow, Katrin /DE" userId="74a135be-7428-408d-b4b7-e9253dfa99e9" providerId="ADAL" clId="{C8066334-7A26-4F87-B18C-0F9CD2AF4340}" dt="2026-01-02T15:56:01.598" v="72396" actId="167"/>
          <ac:cxnSpMkLst>
            <pc:docMk/>
            <pc:sldMk cId="2950202776" sldId="372"/>
            <ac:cxnSpMk id="521" creationId="{66433573-417E-FAFC-3840-FFC105652D37}"/>
          </ac:cxnSpMkLst>
        </pc:cxnChg>
      </pc:sldChg>
      <pc:sldChg chg="addSp delSp modSp add mod ord modClrScheme modAnim chgLayout">
        <pc:chgData name="Pegelow, Katrin /DE" userId="74a135be-7428-408d-b4b7-e9253dfa99e9" providerId="ADAL" clId="{C8066334-7A26-4F87-B18C-0F9CD2AF4340}" dt="2026-01-13T22:37:50.046" v="112703" actId="2711"/>
        <pc:sldMkLst>
          <pc:docMk/>
          <pc:sldMk cId="1153010545" sldId="373"/>
        </pc:sldMkLst>
        <pc:spChg chg="mod ord">
          <ac:chgData name="Pegelow, Katrin /DE" userId="74a135be-7428-408d-b4b7-e9253dfa99e9" providerId="ADAL" clId="{C8066334-7A26-4F87-B18C-0F9CD2AF4340}" dt="2026-01-05T19:25:16.350" v="96374" actId="167"/>
          <ac:spMkLst>
            <pc:docMk/>
            <pc:sldMk cId="1153010545" sldId="373"/>
            <ac:spMk id="2" creationId="{C478AB0B-D5F6-BEE3-038E-68800FE54EBE}"/>
          </ac:spMkLst>
        </pc:spChg>
        <pc:spChg chg="mod">
          <ac:chgData name="Pegelow, Katrin /DE" userId="74a135be-7428-408d-b4b7-e9253dfa99e9" providerId="ADAL" clId="{C8066334-7A26-4F87-B18C-0F9CD2AF4340}" dt="2026-01-02T18:09:34.088" v="73025" actId="404"/>
          <ac:spMkLst>
            <pc:docMk/>
            <pc:sldMk cId="1153010545" sldId="373"/>
            <ac:spMk id="384" creationId="{9B6DBE61-2582-D0D5-D9FE-41DD5111319C}"/>
          </ac:spMkLst>
        </pc:spChg>
        <pc:spChg chg="add mod">
          <ac:chgData name="Pegelow, Katrin /DE" userId="74a135be-7428-408d-b4b7-e9253dfa99e9" providerId="ADAL" clId="{C8066334-7A26-4F87-B18C-0F9CD2AF4340}" dt="2026-01-02T18:09:28.870" v="73023" actId="2711"/>
          <ac:spMkLst>
            <pc:docMk/>
            <pc:sldMk cId="1153010545" sldId="373"/>
            <ac:spMk id="390" creationId="{C09BCA18-FAD2-F49C-D02B-64FE180885B8}"/>
          </ac:spMkLst>
        </pc:spChg>
        <pc:spChg chg="add mod">
          <ac:chgData name="Pegelow, Katrin /DE" userId="74a135be-7428-408d-b4b7-e9253dfa99e9" providerId="ADAL" clId="{C8066334-7A26-4F87-B18C-0F9CD2AF4340}" dt="2026-01-02T18:09:34.088" v="73025" actId="404"/>
          <ac:spMkLst>
            <pc:docMk/>
            <pc:sldMk cId="1153010545" sldId="373"/>
            <ac:spMk id="393" creationId="{09E3F845-B636-AB3C-3AC9-80FD633CE0D8}"/>
          </ac:spMkLst>
        </pc:spChg>
        <pc:spChg chg="mod">
          <ac:chgData name="Pegelow, Katrin /DE" userId="74a135be-7428-408d-b4b7-e9253dfa99e9" providerId="ADAL" clId="{C8066334-7A26-4F87-B18C-0F9CD2AF4340}" dt="2026-01-13T22:37:50.046" v="112703" actId="2711"/>
          <ac:spMkLst>
            <pc:docMk/>
            <pc:sldMk cId="1153010545" sldId="373"/>
            <ac:spMk id="453" creationId="{EE7645C5-CE0B-377B-1454-46DB478982C6}"/>
          </ac:spMkLst>
        </pc:spChg>
        <pc:spChg chg="mod">
          <ac:chgData name="Pegelow, Katrin /DE" userId="74a135be-7428-408d-b4b7-e9253dfa99e9" providerId="ADAL" clId="{C8066334-7A26-4F87-B18C-0F9CD2AF4340}" dt="2026-01-02T18:12:51.865" v="73235" actId="6549"/>
          <ac:spMkLst>
            <pc:docMk/>
            <pc:sldMk cId="1153010545" sldId="373"/>
            <ac:spMk id="557" creationId="{C6486795-74F9-0C65-4C21-073FB0CC5BF7}"/>
          </ac:spMkLst>
        </pc:spChg>
        <pc:spChg chg="mod">
          <ac:chgData name="Pegelow, Katrin /DE" userId="74a135be-7428-408d-b4b7-e9253dfa99e9" providerId="ADAL" clId="{C8066334-7A26-4F87-B18C-0F9CD2AF4340}" dt="2026-01-02T18:17:05.492" v="73367" actId="14100"/>
          <ac:spMkLst>
            <pc:docMk/>
            <pc:sldMk cId="1153010545" sldId="373"/>
            <ac:spMk id="559" creationId="{ABA7AA39-7D3C-A825-9186-BC81C326A571}"/>
          </ac:spMkLst>
        </pc:spChg>
        <pc:spChg chg="add mod">
          <ac:chgData name="Pegelow, Katrin /DE" userId="74a135be-7428-408d-b4b7-e9253dfa99e9" providerId="ADAL" clId="{C8066334-7A26-4F87-B18C-0F9CD2AF4340}" dt="2026-01-02T18:09:34.088" v="73025" actId="404"/>
          <ac:spMkLst>
            <pc:docMk/>
            <pc:sldMk cId="1153010545" sldId="373"/>
            <ac:spMk id="560" creationId="{BBAC1C45-E8BF-DB42-66E3-411669771A65}"/>
          </ac:spMkLst>
        </pc:spChg>
        <pc:spChg chg="add mod">
          <ac:chgData name="Pegelow, Katrin /DE" userId="74a135be-7428-408d-b4b7-e9253dfa99e9" providerId="ADAL" clId="{C8066334-7A26-4F87-B18C-0F9CD2AF4340}" dt="2026-01-02T18:09:34.088" v="73025" actId="404"/>
          <ac:spMkLst>
            <pc:docMk/>
            <pc:sldMk cId="1153010545" sldId="373"/>
            <ac:spMk id="561" creationId="{7FD616DC-B75C-D11D-47A1-DAB432C2D90E}"/>
          </ac:spMkLst>
        </pc:spChg>
        <pc:spChg chg="add mod">
          <ac:chgData name="Pegelow, Katrin /DE" userId="74a135be-7428-408d-b4b7-e9253dfa99e9" providerId="ADAL" clId="{C8066334-7A26-4F87-B18C-0F9CD2AF4340}" dt="2026-01-02T18:09:34.088" v="73025" actId="404"/>
          <ac:spMkLst>
            <pc:docMk/>
            <pc:sldMk cId="1153010545" sldId="373"/>
            <ac:spMk id="564" creationId="{B7F8A9B9-7952-E309-2C25-3FB58F36289B}"/>
          </ac:spMkLst>
        </pc:spChg>
        <pc:spChg chg="mod">
          <ac:chgData name="Pegelow, Katrin /DE" userId="74a135be-7428-408d-b4b7-e9253dfa99e9" providerId="ADAL" clId="{C8066334-7A26-4F87-B18C-0F9CD2AF4340}" dt="2026-01-02T18:11:28.347" v="73167" actId="20577"/>
          <ac:spMkLst>
            <pc:docMk/>
            <pc:sldMk cId="1153010545" sldId="373"/>
            <ac:spMk id="565" creationId="{E384BB8C-54ED-B0C3-9E8F-CA492701EA28}"/>
          </ac:spMkLst>
        </pc:spChg>
        <pc:spChg chg="add mod">
          <ac:chgData name="Pegelow, Katrin /DE" userId="74a135be-7428-408d-b4b7-e9253dfa99e9" providerId="ADAL" clId="{C8066334-7A26-4F87-B18C-0F9CD2AF4340}" dt="2026-01-02T18:20:21.425" v="73457" actId="20577"/>
          <ac:spMkLst>
            <pc:docMk/>
            <pc:sldMk cId="1153010545" sldId="373"/>
            <ac:spMk id="566" creationId="{FB4462BB-38B7-B7C4-BA80-2BD8BADB0C97}"/>
          </ac:spMkLst>
        </pc:spChg>
        <pc:spChg chg="add mod">
          <ac:chgData name="Pegelow, Katrin /DE" userId="74a135be-7428-408d-b4b7-e9253dfa99e9" providerId="ADAL" clId="{C8066334-7A26-4F87-B18C-0F9CD2AF4340}" dt="2026-01-02T18:16:25.682" v="73365" actId="14100"/>
          <ac:spMkLst>
            <pc:docMk/>
            <pc:sldMk cId="1153010545" sldId="373"/>
            <ac:spMk id="567" creationId="{5A596082-3E8A-7B33-269A-AFBB3C834F96}"/>
          </ac:spMkLst>
        </pc:spChg>
        <pc:spChg chg="add mod">
          <ac:chgData name="Pegelow, Katrin /DE" userId="74a135be-7428-408d-b4b7-e9253dfa99e9" providerId="ADAL" clId="{C8066334-7A26-4F87-B18C-0F9CD2AF4340}" dt="2026-01-02T18:11:47.840" v="73175" actId="6549"/>
          <ac:spMkLst>
            <pc:docMk/>
            <pc:sldMk cId="1153010545" sldId="373"/>
            <ac:spMk id="568" creationId="{B4D12485-5A92-08D0-AD8F-BC670F3B72DD}"/>
          </ac:spMkLst>
        </pc:spChg>
        <pc:spChg chg="mod">
          <ac:chgData name="Pegelow, Katrin /DE" userId="74a135be-7428-408d-b4b7-e9253dfa99e9" providerId="ADAL" clId="{C8066334-7A26-4F87-B18C-0F9CD2AF4340}" dt="2026-01-02T18:07:48.822" v="73015" actId="208"/>
          <ac:spMkLst>
            <pc:docMk/>
            <pc:sldMk cId="1153010545" sldId="373"/>
            <ac:spMk id="570" creationId="{569B6EFD-D44E-E6B7-FD62-941F56B322A1}"/>
          </ac:spMkLst>
        </pc:spChg>
        <pc:spChg chg="add mod">
          <ac:chgData name="Pegelow, Katrin /DE" userId="74a135be-7428-408d-b4b7-e9253dfa99e9" providerId="ADAL" clId="{C8066334-7A26-4F87-B18C-0F9CD2AF4340}" dt="2026-01-02T18:09:34.088" v="73025" actId="404"/>
          <ac:spMkLst>
            <pc:docMk/>
            <pc:sldMk cId="1153010545" sldId="373"/>
            <ac:spMk id="585" creationId="{925584BC-E1C5-EA4A-3EC2-2CBE6C466567}"/>
          </ac:spMkLst>
        </pc:spChg>
        <pc:spChg chg="mod">
          <ac:chgData name="Pegelow, Katrin /DE" userId="74a135be-7428-408d-b4b7-e9253dfa99e9" providerId="ADAL" clId="{C8066334-7A26-4F87-B18C-0F9CD2AF4340}" dt="2026-01-02T18:12:32.106" v="73199" actId="20577"/>
          <ac:spMkLst>
            <pc:docMk/>
            <pc:sldMk cId="1153010545" sldId="373"/>
            <ac:spMk id="587" creationId="{797C4492-82CF-1C06-20C3-26AF86441C3B}"/>
          </ac:spMkLst>
        </pc:spChg>
        <pc:spChg chg="mod">
          <ac:chgData name="Pegelow, Katrin /DE" userId="74a135be-7428-408d-b4b7-e9253dfa99e9" providerId="ADAL" clId="{C8066334-7A26-4F87-B18C-0F9CD2AF4340}" dt="2026-01-02T18:10:12.730" v="73051" actId="14100"/>
          <ac:spMkLst>
            <pc:docMk/>
            <pc:sldMk cId="1153010545" sldId="373"/>
            <ac:spMk id="588" creationId="{F728FE31-1A66-8817-D4A5-DEE56E73DA92}"/>
          </ac:spMkLst>
        </pc:spChg>
        <pc:spChg chg="add mod">
          <ac:chgData name="Pegelow, Katrin /DE" userId="74a135be-7428-408d-b4b7-e9253dfa99e9" providerId="ADAL" clId="{C8066334-7A26-4F87-B18C-0F9CD2AF4340}" dt="2026-01-02T18:10:41.254" v="73111" actId="14100"/>
          <ac:spMkLst>
            <pc:docMk/>
            <pc:sldMk cId="1153010545" sldId="373"/>
            <ac:spMk id="589" creationId="{05E720E4-B523-3672-74CE-863156257A06}"/>
          </ac:spMkLst>
        </pc:spChg>
        <pc:grpChg chg="mod">
          <ac:chgData name="Pegelow, Katrin /DE" userId="74a135be-7428-408d-b4b7-e9253dfa99e9" providerId="ADAL" clId="{C8066334-7A26-4F87-B18C-0F9CD2AF4340}" dt="2026-01-02T18:08:42.882" v="73022" actId="207"/>
          <ac:grpSpMkLst>
            <pc:docMk/>
            <pc:sldMk cId="1153010545" sldId="373"/>
            <ac:grpSpMk id="387" creationId="{76629632-498F-0E82-D723-3DE192670C46}"/>
          </ac:grpSpMkLst>
        </pc:grpChg>
        <pc:grpChg chg="mod">
          <ac:chgData name="Pegelow, Katrin /DE" userId="74a135be-7428-408d-b4b7-e9253dfa99e9" providerId="ADAL" clId="{C8066334-7A26-4F87-B18C-0F9CD2AF4340}" dt="2026-01-02T18:08:21.694" v="73018" actId="207"/>
          <ac:grpSpMkLst>
            <pc:docMk/>
            <pc:sldMk cId="1153010545" sldId="373"/>
            <ac:grpSpMk id="571" creationId="{2718630A-A7B8-4CB3-BB79-AA7D8EEA45B7}"/>
          </ac:grpSpMkLst>
        </pc:grpChg>
        <pc:picChg chg="mod">
          <ac:chgData name="Pegelow, Katrin /DE" userId="74a135be-7428-408d-b4b7-e9253dfa99e9" providerId="ADAL" clId="{C8066334-7A26-4F87-B18C-0F9CD2AF4340}" dt="2026-01-02T18:08:42.882" v="73022" actId="207"/>
          <ac:picMkLst>
            <pc:docMk/>
            <pc:sldMk cId="1153010545" sldId="373"/>
            <ac:picMk id="388" creationId="{5203BF31-E226-09CE-57A1-0EB812F14112}"/>
          </ac:picMkLst>
        </pc:picChg>
        <pc:picChg chg="mod">
          <ac:chgData name="Pegelow, Katrin /DE" userId="74a135be-7428-408d-b4b7-e9253dfa99e9" providerId="ADAL" clId="{C8066334-7A26-4F87-B18C-0F9CD2AF4340}" dt="2026-01-02T18:08:42.882" v="73022" actId="207"/>
          <ac:picMkLst>
            <pc:docMk/>
            <pc:sldMk cId="1153010545" sldId="373"/>
            <ac:picMk id="389" creationId="{8BCB7A47-ADEF-F7E8-BD91-83C0241C5106}"/>
          </ac:picMkLst>
        </pc:picChg>
        <pc:picChg chg="mod">
          <ac:chgData name="Pegelow, Katrin /DE" userId="74a135be-7428-408d-b4b7-e9253dfa99e9" providerId="ADAL" clId="{C8066334-7A26-4F87-B18C-0F9CD2AF4340}" dt="2026-01-02T18:08:38.862" v="73020" actId="2085"/>
          <ac:picMkLst>
            <pc:docMk/>
            <pc:sldMk cId="1153010545" sldId="373"/>
            <ac:picMk id="572" creationId="{BECC3E05-DCB8-63B4-6DD1-BF1E33BE1944}"/>
          </ac:picMkLst>
        </pc:picChg>
        <pc:picChg chg="mod">
          <ac:chgData name="Pegelow, Katrin /DE" userId="74a135be-7428-408d-b4b7-e9253dfa99e9" providerId="ADAL" clId="{C8066334-7A26-4F87-B18C-0F9CD2AF4340}" dt="2026-01-02T18:08:38.862" v="73020" actId="2085"/>
          <ac:picMkLst>
            <pc:docMk/>
            <pc:sldMk cId="1153010545" sldId="373"/>
            <ac:picMk id="573" creationId="{79D8FAB7-6CE7-8E97-D8D5-BF57A57E552B}"/>
          </ac:picMkLst>
        </pc:picChg>
      </pc:sldChg>
      <pc:sldChg chg="addSp delSp modSp mod modClrScheme chgLayout">
        <pc:chgData name="Pegelow, Katrin /DE" userId="74a135be-7428-408d-b4b7-e9253dfa99e9" providerId="ADAL" clId="{C8066334-7A26-4F87-B18C-0F9CD2AF4340}" dt="2026-01-13T16:58:36.382" v="111955" actId="14100"/>
        <pc:sldMkLst>
          <pc:docMk/>
          <pc:sldMk cId="333327586" sldId="374"/>
        </pc:sldMkLst>
        <pc:spChg chg="add mod">
          <ac:chgData name="Pegelow, Katrin /DE" userId="74a135be-7428-408d-b4b7-e9253dfa99e9" providerId="ADAL" clId="{C8066334-7A26-4F87-B18C-0F9CD2AF4340}" dt="2026-01-12T11:11:29.669" v="109467" actId="164"/>
          <ac:spMkLst>
            <pc:docMk/>
            <pc:sldMk cId="333327586" sldId="374"/>
            <ac:spMk id="2" creationId="{0D4D704F-2713-29E9-CCF1-9C9A3B7BA1B6}"/>
          </ac:spMkLst>
        </pc:spChg>
        <pc:spChg chg="mod">
          <ac:chgData name="Pegelow, Katrin /DE" userId="74a135be-7428-408d-b4b7-e9253dfa99e9" providerId="ADAL" clId="{C8066334-7A26-4F87-B18C-0F9CD2AF4340}" dt="2026-01-13T16:58:36.382" v="111955" actId="14100"/>
          <ac:spMkLst>
            <pc:docMk/>
            <pc:sldMk cId="333327586" sldId="374"/>
            <ac:spMk id="3" creationId="{F0020456-3953-793E-2C7E-40C9697DE776}"/>
          </ac:spMkLst>
        </pc:spChg>
        <pc:spChg chg="add mod">
          <ac:chgData name="Pegelow, Katrin /DE" userId="74a135be-7428-408d-b4b7-e9253dfa99e9" providerId="ADAL" clId="{C8066334-7A26-4F87-B18C-0F9CD2AF4340}" dt="2026-01-12T11:11:29.669" v="109467" actId="164"/>
          <ac:spMkLst>
            <pc:docMk/>
            <pc:sldMk cId="333327586" sldId="374"/>
            <ac:spMk id="4" creationId="{F3C281ED-FB2E-292C-94E8-9D558F0D99C7}"/>
          </ac:spMkLst>
        </pc:spChg>
        <pc:spChg chg="add mod">
          <ac:chgData name="Pegelow, Katrin /DE" userId="74a135be-7428-408d-b4b7-e9253dfa99e9" providerId="ADAL" clId="{C8066334-7A26-4F87-B18C-0F9CD2AF4340}" dt="2026-01-12T11:11:29.669" v="109467" actId="164"/>
          <ac:spMkLst>
            <pc:docMk/>
            <pc:sldMk cId="333327586" sldId="374"/>
            <ac:spMk id="5" creationId="{9AE47E5F-78E6-A18E-4348-5A8F67B71F92}"/>
          </ac:spMkLst>
        </pc:spChg>
        <pc:spChg chg="mod ord">
          <ac:chgData name="Pegelow, Katrin /DE" userId="74a135be-7428-408d-b4b7-e9253dfa99e9" providerId="ADAL" clId="{C8066334-7A26-4F87-B18C-0F9CD2AF4340}" dt="2026-01-04T13:29:19.083" v="84806" actId="167"/>
          <ac:spMkLst>
            <pc:docMk/>
            <pc:sldMk cId="333327586" sldId="374"/>
            <ac:spMk id="10" creationId="{B1B9322C-0818-C9B2-C5B9-79C1AD4F0DDA}"/>
          </ac:spMkLst>
        </pc:spChg>
        <pc:spChg chg="mod">
          <ac:chgData name="Pegelow, Katrin /DE" userId="74a135be-7428-408d-b4b7-e9253dfa99e9" providerId="ADAL" clId="{C8066334-7A26-4F87-B18C-0F9CD2AF4340}" dt="2026-01-12T11:05:37.428" v="109370" actId="20577"/>
          <ac:spMkLst>
            <pc:docMk/>
            <pc:sldMk cId="333327586" sldId="374"/>
            <ac:spMk id="11" creationId="{EFC30F11-3D48-10FE-5A18-014F46647F51}"/>
          </ac:spMkLst>
        </pc:spChg>
        <pc:spChg chg="mod">
          <ac:chgData name="Pegelow, Katrin /DE" userId="74a135be-7428-408d-b4b7-e9253dfa99e9" providerId="ADAL" clId="{C8066334-7A26-4F87-B18C-0F9CD2AF4340}" dt="2026-01-12T11:05:48.043" v="109374" actId="20577"/>
          <ac:spMkLst>
            <pc:docMk/>
            <pc:sldMk cId="333327586" sldId="374"/>
            <ac:spMk id="12" creationId="{BEE45AFA-88A7-67C3-30A2-49F5A5037F0C}"/>
          </ac:spMkLst>
        </pc:spChg>
        <pc:spChg chg="mod">
          <ac:chgData name="Pegelow, Katrin /DE" userId="74a135be-7428-408d-b4b7-e9253dfa99e9" providerId="ADAL" clId="{C8066334-7A26-4F87-B18C-0F9CD2AF4340}" dt="2026-01-12T11:05:59.857" v="109380" actId="20577"/>
          <ac:spMkLst>
            <pc:docMk/>
            <pc:sldMk cId="333327586" sldId="374"/>
            <ac:spMk id="13" creationId="{5B5FFE8A-76FD-A7E0-0777-26C5E5018001}"/>
          </ac:spMkLst>
        </pc:spChg>
        <pc:spChg chg="add mod">
          <ac:chgData name="Pegelow, Katrin /DE" userId="74a135be-7428-408d-b4b7-e9253dfa99e9" providerId="ADAL" clId="{C8066334-7A26-4F87-B18C-0F9CD2AF4340}" dt="2026-01-12T11:11:29.669" v="109467" actId="164"/>
          <ac:spMkLst>
            <pc:docMk/>
            <pc:sldMk cId="333327586" sldId="374"/>
            <ac:spMk id="24" creationId="{AF231DAC-9F71-A13E-5B89-B3144906B133}"/>
          </ac:spMkLst>
        </pc:spChg>
        <pc:spChg chg="mod">
          <ac:chgData name="Pegelow, Katrin /DE" userId="74a135be-7428-408d-b4b7-e9253dfa99e9" providerId="ADAL" clId="{C8066334-7A26-4F87-B18C-0F9CD2AF4340}" dt="2026-01-12T11:11:29.669" v="109467" actId="164"/>
          <ac:spMkLst>
            <pc:docMk/>
            <pc:sldMk cId="333327586" sldId="374"/>
            <ac:spMk id="25" creationId="{5D515854-0CD8-66A2-4E50-AEC64126A7BA}"/>
          </ac:spMkLst>
        </pc:spChg>
        <pc:spChg chg="add mod">
          <ac:chgData name="Pegelow, Katrin /DE" userId="74a135be-7428-408d-b4b7-e9253dfa99e9" providerId="ADAL" clId="{C8066334-7A26-4F87-B18C-0F9CD2AF4340}" dt="2026-01-12T11:11:29.669" v="109467" actId="164"/>
          <ac:spMkLst>
            <pc:docMk/>
            <pc:sldMk cId="333327586" sldId="374"/>
            <ac:spMk id="26" creationId="{E993F6E9-C6BC-BBC4-1E7A-244844A7B981}"/>
          </ac:spMkLst>
        </pc:spChg>
        <pc:spChg chg="mod">
          <ac:chgData name="Pegelow, Katrin /DE" userId="74a135be-7428-408d-b4b7-e9253dfa99e9" providerId="ADAL" clId="{C8066334-7A26-4F87-B18C-0F9CD2AF4340}" dt="2026-01-12T11:11:29.669" v="109467" actId="164"/>
          <ac:spMkLst>
            <pc:docMk/>
            <pc:sldMk cId="333327586" sldId="374"/>
            <ac:spMk id="37" creationId="{F64CD1CE-4AF4-5CD4-F83A-ABB834520BFF}"/>
          </ac:spMkLst>
        </pc:spChg>
        <pc:spChg chg="mod">
          <ac:chgData name="Pegelow, Katrin /DE" userId="74a135be-7428-408d-b4b7-e9253dfa99e9" providerId="ADAL" clId="{C8066334-7A26-4F87-B18C-0F9CD2AF4340}" dt="2026-01-12T11:11:29.669" v="109467" actId="164"/>
          <ac:spMkLst>
            <pc:docMk/>
            <pc:sldMk cId="333327586" sldId="374"/>
            <ac:spMk id="38" creationId="{40F06AE4-D66C-1CFE-EC47-16DFEF36C8D0}"/>
          </ac:spMkLst>
        </pc:spChg>
        <pc:spChg chg="mod">
          <ac:chgData name="Pegelow, Katrin /DE" userId="74a135be-7428-408d-b4b7-e9253dfa99e9" providerId="ADAL" clId="{C8066334-7A26-4F87-B18C-0F9CD2AF4340}" dt="2026-01-12T11:11:29.669" v="109467" actId="164"/>
          <ac:spMkLst>
            <pc:docMk/>
            <pc:sldMk cId="333327586" sldId="374"/>
            <ac:spMk id="39" creationId="{588005F8-79B7-D7F1-A9ED-0B99D95AFAC2}"/>
          </ac:spMkLst>
        </pc:spChg>
        <pc:grpChg chg="add mod">
          <ac:chgData name="Pegelow, Katrin /DE" userId="74a135be-7428-408d-b4b7-e9253dfa99e9" providerId="ADAL" clId="{C8066334-7A26-4F87-B18C-0F9CD2AF4340}" dt="2026-01-12T11:11:29.669" v="109467" actId="164"/>
          <ac:grpSpMkLst>
            <pc:docMk/>
            <pc:sldMk cId="333327586" sldId="374"/>
            <ac:grpSpMk id="27" creationId="{591B7DFC-0CFA-3F10-A8A1-72056FD9DC0D}"/>
          </ac:grpSpMkLst>
        </pc:grpChg>
      </pc:sldChg>
      <pc:sldChg chg="addSp delSp modSp add mod modClrScheme delAnim chgLayout">
        <pc:chgData name="Pegelow, Katrin /DE" userId="74a135be-7428-408d-b4b7-e9253dfa99e9" providerId="ADAL" clId="{C8066334-7A26-4F87-B18C-0F9CD2AF4340}" dt="2026-01-13T16:42:09.915" v="111730" actId="14100"/>
        <pc:sldMkLst>
          <pc:docMk/>
          <pc:sldMk cId="103260434" sldId="375"/>
        </pc:sldMkLst>
        <pc:spChg chg="mod ord">
          <ac:chgData name="Pegelow, Katrin /DE" userId="74a135be-7428-408d-b4b7-e9253dfa99e9" providerId="ADAL" clId="{C8066334-7A26-4F87-B18C-0F9CD2AF4340}" dt="2026-01-04T14:37:55.705" v="86364" actId="167"/>
          <ac:spMkLst>
            <pc:docMk/>
            <pc:sldMk cId="103260434" sldId="375"/>
            <ac:spMk id="2" creationId="{DA73C557-07F8-A630-D2CB-C43DE15F02E2}"/>
          </ac:spMkLst>
        </pc:spChg>
        <pc:spChg chg="mod">
          <ac:chgData name="Pegelow, Katrin /DE" userId="74a135be-7428-408d-b4b7-e9253dfa99e9" providerId="ADAL" clId="{C8066334-7A26-4F87-B18C-0F9CD2AF4340}" dt="2026-01-13T16:42:09.915" v="111730" actId="14100"/>
          <ac:spMkLst>
            <pc:docMk/>
            <pc:sldMk cId="103260434" sldId="375"/>
            <ac:spMk id="3" creationId="{80DBBDC9-FEBC-FACB-EEB5-4AF8038F806B}"/>
          </ac:spMkLst>
        </pc:spChg>
        <pc:spChg chg="mod">
          <ac:chgData name="Pegelow, Katrin /DE" userId="74a135be-7428-408d-b4b7-e9253dfa99e9" providerId="ADAL" clId="{C8066334-7A26-4F87-B18C-0F9CD2AF4340}" dt="2026-01-06T18:35:18.510" v="106291" actId="207"/>
          <ac:spMkLst>
            <pc:docMk/>
            <pc:sldMk cId="103260434" sldId="375"/>
            <ac:spMk id="111" creationId="{20948F35-3D91-CFD7-4C66-5A616FB2791D}"/>
          </ac:spMkLst>
        </pc:spChg>
      </pc:sldChg>
      <pc:sldChg chg="addSp delSp modSp add mod modClrScheme chgLayout modNotesTx">
        <pc:chgData name="Pegelow, Katrin /DE" userId="74a135be-7428-408d-b4b7-e9253dfa99e9" providerId="ADAL" clId="{C8066334-7A26-4F87-B18C-0F9CD2AF4340}" dt="2026-01-13T22:18:07.967" v="112447" actId="20577"/>
        <pc:sldMkLst>
          <pc:docMk/>
          <pc:sldMk cId="3792027913" sldId="376"/>
        </pc:sldMkLst>
        <pc:spChg chg="mod">
          <ac:chgData name="Pegelow, Katrin /DE" userId="74a135be-7428-408d-b4b7-e9253dfa99e9" providerId="ADAL" clId="{C8066334-7A26-4F87-B18C-0F9CD2AF4340}" dt="2026-01-13T22:18:07.967" v="112447" actId="20577"/>
          <ac:spMkLst>
            <pc:docMk/>
            <pc:sldMk cId="3792027913" sldId="376"/>
            <ac:spMk id="18" creationId="{089EF74E-2A55-4067-7548-4CE44E127826}"/>
          </ac:spMkLst>
        </pc:spChg>
        <pc:spChg chg="mod ord">
          <ac:chgData name="Pegelow, Katrin /DE" userId="74a135be-7428-408d-b4b7-e9253dfa99e9" providerId="ADAL" clId="{C8066334-7A26-4F87-B18C-0F9CD2AF4340}" dt="2026-01-05T18:17:22.322" v="94931" actId="167"/>
          <ac:spMkLst>
            <pc:docMk/>
            <pc:sldMk cId="3792027913" sldId="376"/>
            <ac:spMk id="33" creationId="{69BDC0AF-13DC-A037-31A6-A55BC55C968E}"/>
          </ac:spMkLst>
        </pc:spChg>
      </pc:sldChg>
      <pc:sldChg chg="addSp delSp modSp mod modClrScheme chgLayout">
        <pc:chgData name="Pegelow, Katrin /DE" userId="74a135be-7428-408d-b4b7-e9253dfa99e9" providerId="ADAL" clId="{C8066334-7A26-4F87-B18C-0F9CD2AF4340}" dt="2026-01-06T18:42:21.838" v="106364" actId="207"/>
        <pc:sldMkLst>
          <pc:docMk/>
          <pc:sldMk cId="3763387604" sldId="377"/>
        </pc:sldMkLst>
        <pc:spChg chg="add mod">
          <ac:chgData name="Pegelow, Katrin /DE" userId="74a135be-7428-408d-b4b7-e9253dfa99e9" providerId="ADAL" clId="{C8066334-7A26-4F87-B18C-0F9CD2AF4340}" dt="2026-01-04T13:54:05.347" v="85354" actId="6549"/>
          <ac:spMkLst>
            <pc:docMk/>
            <pc:sldMk cId="3763387604" sldId="377"/>
            <ac:spMk id="5" creationId="{8B69CF4B-F266-9B74-375A-34F9B9454A81}"/>
          </ac:spMkLst>
        </pc:spChg>
        <pc:spChg chg="mod">
          <ac:chgData name="Pegelow, Katrin /DE" userId="74a135be-7428-408d-b4b7-e9253dfa99e9" providerId="ADAL" clId="{C8066334-7A26-4F87-B18C-0F9CD2AF4340}" dt="2026-01-06T18:42:21.838" v="106364" actId="207"/>
          <ac:spMkLst>
            <pc:docMk/>
            <pc:sldMk cId="3763387604" sldId="377"/>
            <ac:spMk id="18" creationId="{18D9ED36-9112-CFB1-E762-B06CFDA32D15}"/>
          </ac:spMkLst>
        </pc:spChg>
      </pc:sldChg>
      <pc:sldChg chg="addSp delSp modSp add mod">
        <pc:chgData name="Pegelow, Katrin /DE" userId="74a135be-7428-408d-b4b7-e9253dfa99e9" providerId="ADAL" clId="{C8066334-7A26-4F87-B18C-0F9CD2AF4340}" dt="2026-01-06T18:47:57.979" v="106430" actId="207"/>
        <pc:sldMkLst>
          <pc:docMk/>
          <pc:sldMk cId="234595683" sldId="378"/>
        </pc:sldMkLst>
        <pc:spChg chg="mod">
          <ac:chgData name="Pegelow, Katrin /DE" userId="74a135be-7428-408d-b4b7-e9253dfa99e9" providerId="ADAL" clId="{C8066334-7A26-4F87-B18C-0F9CD2AF4340}" dt="2026-01-05T12:10:02.181" v="92312" actId="20577"/>
          <ac:spMkLst>
            <pc:docMk/>
            <pc:sldMk cId="234595683" sldId="378"/>
            <ac:spMk id="7" creationId="{FF2A4E98-D631-B403-29AB-186D506B181C}"/>
          </ac:spMkLst>
        </pc:spChg>
        <pc:spChg chg="mod">
          <ac:chgData name="Pegelow, Katrin /DE" userId="74a135be-7428-408d-b4b7-e9253dfa99e9" providerId="ADAL" clId="{C8066334-7A26-4F87-B18C-0F9CD2AF4340}" dt="2026-01-06T18:47:57.979" v="106430" actId="207"/>
          <ac:spMkLst>
            <pc:docMk/>
            <pc:sldMk cId="234595683" sldId="378"/>
            <ac:spMk id="11" creationId="{2EEFBCC1-040E-49B2-5EB2-7E245DCBE6C8}"/>
          </ac:spMkLst>
        </pc:spChg>
        <pc:spChg chg="mod">
          <ac:chgData name="Pegelow, Katrin /DE" userId="74a135be-7428-408d-b4b7-e9253dfa99e9" providerId="ADAL" clId="{C8066334-7A26-4F87-B18C-0F9CD2AF4340}" dt="2026-01-05T11:03:08.750" v="91528" actId="14100"/>
          <ac:spMkLst>
            <pc:docMk/>
            <pc:sldMk cId="234595683" sldId="378"/>
            <ac:spMk id="137" creationId="{E3143A02-7F64-3FFC-9C1B-7D9B6F903042}"/>
          </ac:spMkLst>
        </pc:spChg>
        <pc:spChg chg="add mod">
          <ac:chgData name="Pegelow, Katrin /DE" userId="74a135be-7428-408d-b4b7-e9253dfa99e9" providerId="ADAL" clId="{C8066334-7A26-4F87-B18C-0F9CD2AF4340}" dt="2026-01-05T11:04:05.287" v="91546" actId="14100"/>
          <ac:spMkLst>
            <pc:docMk/>
            <pc:sldMk cId="234595683" sldId="378"/>
            <ac:spMk id="138" creationId="{96BB91C0-B679-572B-0010-A8E051C93293}"/>
          </ac:spMkLst>
        </pc:spChg>
        <pc:spChg chg="mod">
          <ac:chgData name="Pegelow, Katrin /DE" userId="74a135be-7428-408d-b4b7-e9253dfa99e9" providerId="ADAL" clId="{C8066334-7A26-4F87-B18C-0F9CD2AF4340}" dt="2026-01-04T19:16:42.073" v="90320" actId="6549"/>
          <ac:spMkLst>
            <pc:docMk/>
            <pc:sldMk cId="234595683" sldId="378"/>
            <ac:spMk id="139" creationId="{B67BEDAF-369C-FA7E-DB7A-7DD5BBE8B41D}"/>
          </ac:spMkLst>
        </pc:spChg>
        <pc:spChg chg="add mod">
          <ac:chgData name="Pegelow, Katrin /DE" userId="74a135be-7428-408d-b4b7-e9253dfa99e9" providerId="ADAL" clId="{C8066334-7A26-4F87-B18C-0F9CD2AF4340}" dt="2026-01-05T11:02:35.223" v="91481" actId="207"/>
          <ac:spMkLst>
            <pc:docMk/>
            <pc:sldMk cId="234595683" sldId="378"/>
            <ac:spMk id="140" creationId="{99B52B8A-4FF2-2BAE-DFB3-1D43F55E1DA8}"/>
          </ac:spMkLst>
        </pc:spChg>
        <pc:spChg chg="mod">
          <ac:chgData name="Pegelow, Katrin /DE" userId="74a135be-7428-408d-b4b7-e9253dfa99e9" providerId="ADAL" clId="{C8066334-7A26-4F87-B18C-0F9CD2AF4340}" dt="2026-01-05T11:04:00.342" v="91545" actId="14100"/>
          <ac:spMkLst>
            <pc:docMk/>
            <pc:sldMk cId="234595683" sldId="378"/>
            <ac:spMk id="141" creationId="{603008DD-A530-2F3C-42F6-36F9BD2B8D1D}"/>
          </ac:spMkLst>
        </pc:spChg>
        <pc:spChg chg="mod">
          <ac:chgData name="Pegelow, Katrin /DE" userId="74a135be-7428-408d-b4b7-e9253dfa99e9" providerId="ADAL" clId="{C8066334-7A26-4F87-B18C-0F9CD2AF4340}" dt="2026-01-05T11:04:13.380" v="91550" actId="1038"/>
          <ac:spMkLst>
            <pc:docMk/>
            <pc:sldMk cId="234595683" sldId="378"/>
            <ac:spMk id="142" creationId="{B87B1B51-A1C7-9699-9045-52C36A6B6894}"/>
          </ac:spMkLst>
        </pc:spChg>
        <pc:spChg chg="add mod">
          <ac:chgData name="Pegelow, Katrin /DE" userId="74a135be-7428-408d-b4b7-e9253dfa99e9" providerId="ADAL" clId="{C8066334-7A26-4F87-B18C-0F9CD2AF4340}" dt="2026-01-05T11:02:35.223" v="91481" actId="207"/>
          <ac:spMkLst>
            <pc:docMk/>
            <pc:sldMk cId="234595683" sldId="378"/>
            <ac:spMk id="144" creationId="{EF16E31A-8CB3-A667-1772-CFCBBCFC80F1}"/>
          </ac:spMkLst>
        </pc:spChg>
        <pc:spChg chg="add mod">
          <ac:chgData name="Pegelow, Katrin /DE" userId="74a135be-7428-408d-b4b7-e9253dfa99e9" providerId="ADAL" clId="{C8066334-7A26-4F87-B18C-0F9CD2AF4340}" dt="2026-01-05T11:03:39.024" v="91530" actId="1038"/>
          <ac:spMkLst>
            <pc:docMk/>
            <pc:sldMk cId="234595683" sldId="378"/>
            <ac:spMk id="145" creationId="{ECF014CD-F098-E821-9A73-FA749220F784}"/>
          </ac:spMkLst>
        </pc:spChg>
        <pc:spChg chg="add mod">
          <ac:chgData name="Pegelow, Katrin /DE" userId="74a135be-7428-408d-b4b7-e9253dfa99e9" providerId="ADAL" clId="{C8066334-7A26-4F87-B18C-0F9CD2AF4340}" dt="2026-01-05T11:03:55.759" v="91544" actId="14100"/>
          <ac:spMkLst>
            <pc:docMk/>
            <pc:sldMk cId="234595683" sldId="378"/>
            <ac:spMk id="146" creationId="{21F74059-23AB-542D-7038-83D9BBE7032F}"/>
          </ac:spMkLst>
        </pc:spChg>
        <pc:spChg chg="add mod">
          <ac:chgData name="Pegelow, Katrin /DE" userId="74a135be-7428-408d-b4b7-e9253dfa99e9" providerId="ADAL" clId="{C8066334-7A26-4F87-B18C-0F9CD2AF4340}" dt="2026-01-05T11:03:46.346" v="91543" actId="1037"/>
          <ac:spMkLst>
            <pc:docMk/>
            <pc:sldMk cId="234595683" sldId="378"/>
            <ac:spMk id="147" creationId="{64015D8A-53CE-7225-4496-3CF03398D5C0}"/>
          </ac:spMkLst>
        </pc:spChg>
        <pc:spChg chg="mod">
          <ac:chgData name="Pegelow, Katrin /DE" userId="74a135be-7428-408d-b4b7-e9253dfa99e9" providerId="ADAL" clId="{C8066334-7A26-4F87-B18C-0F9CD2AF4340}" dt="2026-01-04T19:17:37.038" v="90325" actId="1076"/>
          <ac:spMkLst>
            <pc:docMk/>
            <pc:sldMk cId="234595683" sldId="378"/>
            <ac:spMk id="150" creationId="{C48FD6D2-D973-396A-FDA4-E0F97333D8A9}"/>
          </ac:spMkLst>
        </pc:spChg>
        <pc:spChg chg="mod">
          <ac:chgData name="Pegelow, Katrin /DE" userId="74a135be-7428-408d-b4b7-e9253dfa99e9" providerId="ADAL" clId="{C8066334-7A26-4F87-B18C-0F9CD2AF4340}" dt="2026-01-04T19:18:28.533" v="90328" actId="1076"/>
          <ac:spMkLst>
            <pc:docMk/>
            <pc:sldMk cId="234595683" sldId="378"/>
            <ac:spMk id="152" creationId="{DE383FDA-F373-5CE3-DD3A-C6D22751A595}"/>
          </ac:spMkLst>
        </pc:spChg>
        <pc:spChg chg="mod">
          <ac:chgData name="Pegelow, Katrin /DE" userId="74a135be-7428-408d-b4b7-e9253dfa99e9" providerId="ADAL" clId="{C8066334-7A26-4F87-B18C-0F9CD2AF4340}" dt="2026-01-04T19:10:47.880" v="90067" actId="404"/>
          <ac:spMkLst>
            <pc:docMk/>
            <pc:sldMk cId="234595683" sldId="378"/>
            <ac:spMk id="154" creationId="{F83ED106-ED53-A924-9511-DA50E1460E6C}"/>
          </ac:spMkLst>
        </pc:spChg>
        <pc:spChg chg="add mod">
          <ac:chgData name="Pegelow, Katrin /DE" userId="74a135be-7428-408d-b4b7-e9253dfa99e9" providerId="ADAL" clId="{C8066334-7A26-4F87-B18C-0F9CD2AF4340}" dt="2026-01-05T11:42:14.685" v="91914" actId="207"/>
          <ac:spMkLst>
            <pc:docMk/>
            <pc:sldMk cId="234595683" sldId="378"/>
            <ac:spMk id="157" creationId="{C1BA9D50-81F2-D6EF-CC29-C6481DEEDDEA}"/>
          </ac:spMkLst>
        </pc:spChg>
        <pc:spChg chg="mod">
          <ac:chgData name="Pegelow, Katrin /DE" userId="74a135be-7428-408d-b4b7-e9253dfa99e9" providerId="ADAL" clId="{C8066334-7A26-4F87-B18C-0F9CD2AF4340}" dt="2026-01-04T19:10:47.880" v="90067" actId="404"/>
          <ac:spMkLst>
            <pc:docMk/>
            <pc:sldMk cId="234595683" sldId="378"/>
            <ac:spMk id="159" creationId="{F3FEBA5A-D9ED-B01F-221C-759B0B7436DA}"/>
          </ac:spMkLst>
        </pc:spChg>
        <pc:spChg chg="mod">
          <ac:chgData name="Pegelow, Katrin /DE" userId="74a135be-7428-408d-b4b7-e9253dfa99e9" providerId="ADAL" clId="{C8066334-7A26-4F87-B18C-0F9CD2AF4340}" dt="2026-01-04T19:10:47.880" v="90067" actId="404"/>
          <ac:spMkLst>
            <pc:docMk/>
            <pc:sldMk cId="234595683" sldId="378"/>
            <ac:spMk id="164" creationId="{6D3F7E38-048F-2E45-3A88-BA9657AA8E82}"/>
          </ac:spMkLst>
        </pc:spChg>
        <pc:spChg chg="mod">
          <ac:chgData name="Pegelow, Katrin /DE" userId="74a135be-7428-408d-b4b7-e9253dfa99e9" providerId="ADAL" clId="{C8066334-7A26-4F87-B18C-0F9CD2AF4340}" dt="2026-01-04T19:17:32.018" v="90323" actId="1076"/>
          <ac:spMkLst>
            <pc:docMk/>
            <pc:sldMk cId="234595683" sldId="378"/>
            <ac:spMk id="172" creationId="{94871934-8825-CDE9-8CDB-B0F147C66E56}"/>
          </ac:spMkLst>
        </pc:spChg>
        <pc:grpChg chg="mod">
          <ac:chgData name="Pegelow, Katrin /DE" userId="74a135be-7428-408d-b4b7-e9253dfa99e9" providerId="ADAL" clId="{C8066334-7A26-4F87-B18C-0F9CD2AF4340}" dt="2026-01-04T19:18:16.888" v="90327" actId="1076"/>
          <ac:grpSpMkLst>
            <pc:docMk/>
            <pc:sldMk cId="234595683" sldId="378"/>
            <ac:grpSpMk id="153" creationId="{E384818A-C0E4-3618-A532-2DD1BB32A4F9}"/>
          </ac:grpSpMkLst>
        </pc:grpChg>
      </pc:sldChg>
      <pc:sldChg chg="addSp delSp modSp add mod ord modClrScheme modAnim chgLayout">
        <pc:chgData name="Pegelow, Katrin /DE" userId="74a135be-7428-408d-b4b7-e9253dfa99e9" providerId="ADAL" clId="{C8066334-7A26-4F87-B18C-0F9CD2AF4340}" dt="2026-01-06T19:03:29.080" v="106532" actId="207"/>
        <pc:sldMkLst>
          <pc:docMk/>
          <pc:sldMk cId="2665568816" sldId="379"/>
        </pc:sldMkLst>
        <pc:spChg chg="mod ord">
          <ac:chgData name="Pegelow, Katrin /DE" userId="74a135be-7428-408d-b4b7-e9253dfa99e9" providerId="ADAL" clId="{C8066334-7A26-4F87-B18C-0F9CD2AF4340}" dt="2026-01-05T18:33:07.961" v="95255" actId="167"/>
          <ac:spMkLst>
            <pc:docMk/>
            <pc:sldMk cId="2665568816" sldId="379"/>
            <ac:spMk id="4" creationId="{0CCB4553-BEEA-4B04-6A6B-54448319AD98}"/>
          </ac:spMkLst>
        </pc:spChg>
        <pc:spChg chg="mod">
          <ac:chgData name="Pegelow, Katrin /DE" userId="74a135be-7428-408d-b4b7-e9253dfa99e9" providerId="ADAL" clId="{C8066334-7A26-4F87-B18C-0F9CD2AF4340}" dt="2026-01-06T19:03:29.080" v="106532" actId="207"/>
          <ac:spMkLst>
            <pc:docMk/>
            <pc:sldMk cId="2665568816" sldId="379"/>
            <ac:spMk id="70" creationId="{79569EF5-4B5A-5917-E066-361080A4392F}"/>
          </ac:spMkLst>
        </pc:spChg>
        <pc:spChg chg="add mod">
          <ac:chgData name="Pegelow, Katrin /DE" userId="74a135be-7428-408d-b4b7-e9253dfa99e9" providerId="ADAL" clId="{C8066334-7A26-4F87-B18C-0F9CD2AF4340}" dt="2026-01-05T18:33:31.486" v="95257" actId="12"/>
          <ac:spMkLst>
            <pc:docMk/>
            <pc:sldMk cId="2665568816" sldId="379"/>
            <ac:spMk id="122" creationId="{5363CD0D-8697-3C4B-0D03-A042879885BD}"/>
          </ac:spMkLst>
        </pc:spChg>
      </pc:sldChg>
      <pc:sldChg chg="addSp delSp modSp add mod ord modClrScheme chgLayout">
        <pc:chgData name="Pegelow, Katrin /DE" userId="74a135be-7428-408d-b4b7-e9253dfa99e9" providerId="ADAL" clId="{C8066334-7A26-4F87-B18C-0F9CD2AF4340}" dt="2026-01-06T18:42:17.316" v="106363" actId="207"/>
        <pc:sldMkLst>
          <pc:docMk/>
          <pc:sldMk cId="3977718399" sldId="380"/>
        </pc:sldMkLst>
        <pc:spChg chg="mod ord">
          <ac:chgData name="Pegelow, Katrin /DE" userId="74a135be-7428-408d-b4b7-e9253dfa99e9" providerId="ADAL" clId="{C8066334-7A26-4F87-B18C-0F9CD2AF4340}" dt="2026-01-04T13:52:47.102" v="85336" actId="167"/>
          <ac:spMkLst>
            <pc:docMk/>
            <pc:sldMk cId="3977718399" sldId="380"/>
            <ac:spMk id="2" creationId="{3182A014-A926-00D9-C0DA-425E12906682}"/>
          </ac:spMkLst>
        </pc:spChg>
        <pc:spChg chg="mod">
          <ac:chgData name="Pegelow, Katrin /DE" userId="74a135be-7428-408d-b4b7-e9253dfa99e9" providerId="ADAL" clId="{C8066334-7A26-4F87-B18C-0F9CD2AF4340}" dt="2026-01-06T18:42:17.316" v="106363" actId="207"/>
          <ac:spMkLst>
            <pc:docMk/>
            <pc:sldMk cId="3977718399" sldId="380"/>
            <ac:spMk id="18" creationId="{3DD31C26-A6D1-73BA-045E-376746FC59C8}"/>
          </ac:spMkLst>
        </pc:spChg>
      </pc:sldChg>
      <pc:sldChg chg="addSp delSp modSp add mod delAnim modAnim">
        <pc:chgData name="Pegelow, Katrin /DE" userId="74a135be-7428-408d-b4b7-e9253dfa99e9" providerId="ADAL" clId="{C8066334-7A26-4F87-B18C-0F9CD2AF4340}" dt="2026-01-13T22:39:59" v="112712" actId="14100"/>
        <pc:sldMkLst>
          <pc:docMk/>
          <pc:sldMk cId="1610329973" sldId="381"/>
        </pc:sldMkLst>
        <pc:spChg chg="mod">
          <ac:chgData name="Pegelow, Katrin /DE" userId="74a135be-7428-408d-b4b7-e9253dfa99e9" providerId="ADAL" clId="{C8066334-7A26-4F87-B18C-0F9CD2AF4340}" dt="2026-01-13T22:39:59" v="112712" actId="14100"/>
          <ac:spMkLst>
            <pc:docMk/>
            <pc:sldMk cId="1610329973" sldId="381"/>
            <ac:spMk id="453" creationId="{BF9D9683-8126-F026-9EDE-76BAA2EEC22B}"/>
          </ac:spMkLst>
        </pc:spChg>
        <pc:spChg chg="mod">
          <ac:chgData name="Pegelow, Katrin /DE" userId="74a135be-7428-408d-b4b7-e9253dfa99e9" providerId="ADAL" clId="{C8066334-7A26-4F87-B18C-0F9CD2AF4340}" dt="2026-01-06T12:23:10.128" v="99329" actId="404"/>
          <ac:spMkLst>
            <pc:docMk/>
            <pc:sldMk cId="1610329973" sldId="381"/>
            <ac:spMk id="619" creationId="{ED08ED6C-6C13-9017-5E2C-ED003CCF0840}"/>
          </ac:spMkLst>
        </pc:spChg>
        <pc:spChg chg="mod">
          <ac:chgData name="Pegelow, Katrin /DE" userId="74a135be-7428-408d-b4b7-e9253dfa99e9" providerId="ADAL" clId="{C8066334-7A26-4F87-B18C-0F9CD2AF4340}" dt="2026-01-06T12:23:10.128" v="99329" actId="404"/>
          <ac:spMkLst>
            <pc:docMk/>
            <pc:sldMk cId="1610329973" sldId="381"/>
            <ac:spMk id="625" creationId="{2FCE6DF8-3B36-5701-EDAF-0298154E4402}"/>
          </ac:spMkLst>
        </pc:spChg>
        <pc:spChg chg="mod">
          <ac:chgData name="Pegelow, Katrin /DE" userId="74a135be-7428-408d-b4b7-e9253dfa99e9" providerId="ADAL" clId="{C8066334-7A26-4F87-B18C-0F9CD2AF4340}" dt="2026-01-06T12:23:10.128" v="99329" actId="404"/>
          <ac:spMkLst>
            <pc:docMk/>
            <pc:sldMk cId="1610329973" sldId="381"/>
            <ac:spMk id="628" creationId="{9999E911-1129-9890-D38B-3AF75C54BDCB}"/>
          </ac:spMkLst>
        </pc:spChg>
        <pc:spChg chg="add mod">
          <ac:chgData name="Pegelow, Katrin /DE" userId="74a135be-7428-408d-b4b7-e9253dfa99e9" providerId="ADAL" clId="{C8066334-7A26-4F87-B18C-0F9CD2AF4340}" dt="2026-01-06T12:26:52.246" v="99366" actId="1037"/>
          <ac:spMkLst>
            <pc:docMk/>
            <pc:sldMk cId="1610329973" sldId="381"/>
            <ac:spMk id="633" creationId="{17A4CB89-56C2-1132-38F3-D1B0DD97CE7F}"/>
          </ac:spMkLst>
        </pc:spChg>
        <pc:spChg chg="add mod">
          <ac:chgData name="Pegelow, Katrin /DE" userId="74a135be-7428-408d-b4b7-e9253dfa99e9" providerId="ADAL" clId="{C8066334-7A26-4F87-B18C-0F9CD2AF4340}" dt="2026-01-06T12:29:16.421" v="99399" actId="1037"/>
          <ac:spMkLst>
            <pc:docMk/>
            <pc:sldMk cId="1610329973" sldId="381"/>
            <ac:spMk id="634" creationId="{EBCBC1FA-4D41-7BF1-9C13-8026C8EFC0C3}"/>
          </ac:spMkLst>
        </pc:spChg>
        <pc:spChg chg="add mod">
          <ac:chgData name="Pegelow, Katrin /DE" userId="74a135be-7428-408d-b4b7-e9253dfa99e9" providerId="ADAL" clId="{C8066334-7A26-4F87-B18C-0F9CD2AF4340}" dt="2026-01-06T12:32:53.011" v="99465" actId="1076"/>
          <ac:spMkLst>
            <pc:docMk/>
            <pc:sldMk cId="1610329973" sldId="381"/>
            <ac:spMk id="635" creationId="{F7AEEFD9-1367-1F54-494B-55F1AFC5D324}"/>
          </ac:spMkLst>
        </pc:spChg>
        <pc:spChg chg="add mod">
          <ac:chgData name="Pegelow, Katrin /DE" userId="74a135be-7428-408d-b4b7-e9253dfa99e9" providerId="ADAL" clId="{C8066334-7A26-4F87-B18C-0F9CD2AF4340}" dt="2026-01-06T12:34:39.408" v="99544" actId="1076"/>
          <ac:spMkLst>
            <pc:docMk/>
            <pc:sldMk cId="1610329973" sldId="381"/>
            <ac:spMk id="636" creationId="{40891266-2301-FFA3-10B2-2FE6F165D7B4}"/>
          </ac:spMkLst>
        </pc:spChg>
        <pc:spChg chg="add mod">
          <ac:chgData name="Pegelow, Katrin /DE" userId="74a135be-7428-408d-b4b7-e9253dfa99e9" providerId="ADAL" clId="{C8066334-7A26-4F87-B18C-0F9CD2AF4340}" dt="2026-01-06T12:36:30.644" v="99621" actId="1038"/>
          <ac:spMkLst>
            <pc:docMk/>
            <pc:sldMk cId="1610329973" sldId="381"/>
            <ac:spMk id="637" creationId="{27739222-BB24-ED3B-21D0-9EDE69D050DF}"/>
          </ac:spMkLst>
        </pc:spChg>
        <pc:spChg chg="add mod">
          <ac:chgData name="Pegelow, Katrin /DE" userId="74a135be-7428-408d-b4b7-e9253dfa99e9" providerId="ADAL" clId="{C8066334-7A26-4F87-B18C-0F9CD2AF4340}" dt="2026-01-06T12:26:22.789" v="99360" actId="1076"/>
          <ac:spMkLst>
            <pc:docMk/>
            <pc:sldMk cId="1610329973" sldId="381"/>
            <ac:spMk id="639" creationId="{5D24FB6C-5BBC-1B3F-B7B7-BCDAFDE98814}"/>
          </ac:spMkLst>
        </pc:spChg>
      </pc:sldChg>
      <pc:sldChg chg="addSp delSp modSp add mod delAnim">
        <pc:chgData name="Pegelow, Katrin /DE" userId="74a135be-7428-408d-b4b7-e9253dfa99e9" providerId="ADAL" clId="{C8066334-7A26-4F87-B18C-0F9CD2AF4340}" dt="2026-01-13T22:40:11.533" v="112713" actId="14100"/>
        <pc:sldMkLst>
          <pc:docMk/>
          <pc:sldMk cId="1676268658" sldId="382"/>
        </pc:sldMkLst>
        <pc:spChg chg="mod">
          <ac:chgData name="Pegelow, Katrin /DE" userId="74a135be-7428-408d-b4b7-e9253dfa99e9" providerId="ADAL" clId="{C8066334-7A26-4F87-B18C-0F9CD2AF4340}" dt="2026-01-06T12:39:00.385" v="99737" actId="20577"/>
          <ac:spMkLst>
            <pc:docMk/>
            <pc:sldMk cId="1676268658" sldId="382"/>
            <ac:spMk id="2" creationId="{BAE9D3ED-9949-D386-0096-44929DE3837C}"/>
          </ac:spMkLst>
        </pc:spChg>
        <pc:spChg chg="mod">
          <ac:chgData name="Pegelow, Katrin /DE" userId="74a135be-7428-408d-b4b7-e9253dfa99e9" providerId="ADAL" clId="{C8066334-7A26-4F87-B18C-0F9CD2AF4340}" dt="2026-01-06T12:45:55.383" v="100198" actId="207"/>
          <ac:spMkLst>
            <pc:docMk/>
            <pc:sldMk cId="1676268658" sldId="382"/>
            <ac:spMk id="58" creationId="{E7590D54-47A5-86FC-7D4A-9056D0E7863A}"/>
          </ac:spMkLst>
        </pc:spChg>
        <pc:spChg chg="mod">
          <ac:chgData name="Pegelow, Katrin /DE" userId="74a135be-7428-408d-b4b7-e9253dfa99e9" providerId="ADAL" clId="{C8066334-7A26-4F87-B18C-0F9CD2AF4340}" dt="2026-01-06T12:45:55.383" v="100198" actId="207"/>
          <ac:spMkLst>
            <pc:docMk/>
            <pc:sldMk cId="1676268658" sldId="382"/>
            <ac:spMk id="59" creationId="{4230C5CC-1F4D-E38D-EA47-0F5FDAB186BF}"/>
          </ac:spMkLst>
        </pc:spChg>
        <pc:spChg chg="mod">
          <ac:chgData name="Pegelow, Katrin /DE" userId="74a135be-7428-408d-b4b7-e9253dfa99e9" providerId="ADAL" clId="{C8066334-7A26-4F87-B18C-0F9CD2AF4340}" dt="2026-01-06T12:45:55.383" v="100198" actId="207"/>
          <ac:spMkLst>
            <pc:docMk/>
            <pc:sldMk cId="1676268658" sldId="382"/>
            <ac:spMk id="62" creationId="{BD3E2DC1-9C4D-E365-774E-EE5D2B1F6F1A}"/>
          </ac:spMkLst>
        </pc:spChg>
        <pc:spChg chg="mod">
          <ac:chgData name="Pegelow, Katrin /DE" userId="74a135be-7428-408d-b4b7-e9253dfa99e9" providerId="ADAL" clId="{C8066334-7A26-4F87-B18C-0F9CD2AF4340}" dt="2026-01-06T12:45:55.383" v="100198" actId="207"/>
          <ac:spMkLst>
            <pc:docMk/>
            <pc:sldMk cId="1676268658" sldId="382"/>
            <ac:spMk id="448" creationId="{24085724-0646-80F1-913D-DF9276D3CC22}"/>
          </ac:spMkLst>
        </pc:spChg>
        <pc:spChg chg="mod">
          <ac:chgData name="Pegelow, Katrin /DE" userId="74a135be-7428-408d-b4b7-e9253dfa99e9" providerId="ADAL" clId="{C8066334-7A26-4F87-B18C-0F9CD2AF4340}" dt="2026-01-06T12:45:55.383" v="100198" actId="207"/>
          <ac:spMkLst>
            <pc:docMk/>
            <pc:sldMk cId="1676268658" sldId="382"/>
            <ac:spMk id="449" creationId="{1BA3BCC6-8392-FA59-71F5-3990441DA86C}"/>
          </ac:spMkLst>
        </pc:spChg>
        <pc:spChg chg="mod">
          <ac:chgData name="Pegelow, Katrin /DE" userId="74a135be-7428-408d-b4b7-e9253dfa99e9" providerId="ADAL" clId="{C8066334-7A26-4F87-B18C-0F9CD2AF4340}" dt="2026-01-06T12:45:55.383" v="100198" actId="207"/>
          <ac:spMkLst>
            <pc:docMk/>
            <pc:sldMk cId="1676268658" sldId="382"/>
            <ac:spMk id="450" creationId="{BDD42E1F-BC77-4A2F-9CD4-4157B80C2AF1}"/>
          </ac:spMkLst>
        </pc:spChg>
        <pc:spChg chg="mod">
          <ac:chgData name="Pegelow, Katrin /DE" userId="74a135be-7428-408d-b4b7-e9253dfa99e9" providerId="ADAL" clId="{C8066334-7A26-4F87-B18C-0F9CD2AF4340}" dt="2026-01-06T12:39:30.450" v="99740"/>
          <ac:spMkLst>
            <pc:docMk/>
            <pc:sldMk cId="1676268658" sldId="382"/>
            <ac:spMk id="452" creationId="{98EAD8A8-3FD7-5A73-788A-A0213C951506}"/>
          </ac:spMkLst>
        </pc:spChg>
        <pc:spChg chg="mod">
          <ac:chgData name="Pegelow, Katrin /DE" userId="74a135be-7428-408d-b4b7-e9253dfa99e9" providerId="ADAL" clId="{C8066334-7A26-4F87-B18C-0F9CD2AF4340}" dt="2026-01-13T22:40:11.533" v="112713" actId="14100"/>
          <ac:spMkLst>
            <pc:docMk/>
            <pc:sldMk cId="1676268658" sldId="382"/>
            <ac:spMk id="453" creationId="{37B47460-CB48-7E38-FC0C-24855659587D}"/>
          </ac:spMkLst>
        </pc:spChg>
        <pc:spChg chg="mod">
          <ac:chgData name="Pegelow, Katrin /DE" userId="74a135be-7428-408d-b4b7-e9253dfa99e9" providerId="ADAL" clId="{C8066334-7A26-4F87-B18C-0F9CD2AF4340}" dt="2026-01-06T12:45:55.383" v="100198" actId="207"/>
          <ac:spMkLst>
            <pc:docMk/>
            <pc:sldMk cId="1676268658" sldId="382"/>
            <ac:spMk id="454" creationId="{279CEF9B-34B6-82C4-EC76-ABCC3D1CEDC2}"/>
          </ac:spMkLst>
        </pc:spChg>
        <pc:spChg chg="mod">
          <ac:chgData name="Pegelow, Katrin /DE" userId="74a135be-7428-408d-b4b7-e9253dfa99e9" providerId="ADAL" clId="{C8066334-7A26-4F87-B18C-0F9CD2AF4340}" dt="2026-01-06T12:39:30.450" v="99740"/>
          <ac:spMkLst>
            <pc:docMk/>
            <pc:sldMk cId="1676268658" sldId="382"/>
            <ac:spMk id="456" creationId="{802FDF31-01DE-D615-0799-96281794E6DF}"/>
          </ac:spMkLst>
        </pc:spChg>
        <pc:spChg chg="mod">
          <ac:chgData name="Pegelow, Katrin /DE" userId="74a135be-7428-408d-b4b7-e9253dfa99e9" providerId="ADAL" clId="{C8066334-7A26-4F87-B18C-0F9CD2AF4340}" dt="2026-01-06T12:45:55.383" v="100198" actId="207"/>
          <ac:spMkLst>
            <pc:docMk/>
            <pc:sldMk cId="1676268658" sldId="382"/>
            <ac:spMk id="457" creationId="{13F30F52-2CCF-72B7-A945-988F5729D08B}"/>
          </ac:spMkLst>
        </pc:spChg>
        <pc:spChg chg="mod">
          <ac:chgData name="Pegelow, Katrin /DE" userId="74a135be-7428-408d-b4b7-e9253dfa99e9" providerId="ADAL" clId="{C8066334-7A26-4F87-B18C-0F9CD2AF4340}" dt="2026-01-06T12:45:55.383" v="100198" actId="207"/>
          <ac:spMkLst>
            <pc:docMk/>
            <pc:sldMk cId="1676268658" sldId="382"/>
            <ac:spMk id="458" creationId="{2ABC8B75-6B73-397D-2DF6-EF46BDDFE38F}"/>
          </ac:spMkLst>
        </pc:spChg>
        <pc:spChg chg="mod">
          <ac:chgData name="Pegelow, Katrin /DE" userId="74a135be-7428-408d-b4b7-e9253dfa99e9" providerId="ADAL" clId="{C8066334-7A26-4F87-B18C-0F9CD2AF4340}" dt="2026-01-06T12:45:55.383" v="100198" actId="207"/>
          <ac:spMkLst>
            <pc:docMk/>
            <pc:sldMk cId="1676268658" sldId="382"/>
            <ac:spMk id="459" creationId="{1F1D7BAE-F6A3-B993-00F4-F65914909C1D}"/>
          </ac:spMkLst>
        </pc:spChg>
        <pc:spChg chg="add mod">
          <ac:chgData name="Pegelow, Katrin /DE" userId="74a135be-7428-408d-b4b7-e9253dfa99e9" providerId="ADAL" clId="{C8066334-7A26-4F87-B18C-0F9CD2AF4340}" dt="2026-01-06T12:40:45.274" v="99832" actId="14100"/>
          <ac:spMkLst>
            <pc:docMk/>
            <pc:sldMk cId="1676268658" sldId="382"/>
            <ac:spMk id="461" creationId="{6D0FDB90-FF3E-AB80-D515-D56186FC7103}"/>
          </ac:spMkLst>
        </pc:spChg>
        <pc:spChg chg="mod">
          <ac:chgData name="Pegelow, Katrin /DE" userId="74a135be-7428-408d-b4b7-e9253dfa99e9" providerId="ADAL" clId="{C8066334-7A26-4F87-B18C-0F9CD2AF4340}" dt="2026-01-06T12:41:56.485" v="99873" actId="20577"/>
          <ac:spMkLst>
            <pc:docMk/>
            <pc:sldMk cId="1676268658" sldId="382"/>
            <ac:spMk id="463" creationId="{B21BA0C7-8B93-8FCE-5468-811D924E21DB}"/>
          </ac:spMkLst>
        </pc:spChg>
        <pc:spChg chg="mod">
          <ac:chgData name="Pegelow, Katrin /DE" userId="74a135be-7428-408d-b4b7-e9253dfa99e9" providerId="ADAL" clId="{C8066334-7A26-4F87-B18C-0F9CD2AF4340}" dt="2026-01-06T12:43:23.421" v="99988" actId="20577"/>
          <ac:spMkLst>
            <pc:docMk/>
            <pc:sldMk cId="1676268658" sldId="382"/>
            <ac:spMk id="467" creationId="{75C21029-C8B2-147A-A7F4-DF834DCE8455}"/>
          </ac:spMkLst>
        </pc:spChg>
        <pc:spChg chg="mod">
          <ac:chgData name="Pegelow, Katrin /DE" userId="74a135be-7428-408d-b4b7-e9253dfa99e9" providerId="ADAL" clId="{C8066334-7A26-4F87-B18C-0F9CD2AF4340}" dt="2026-01-06T12:39:43.208" v="99742" actId="404"/>
          <ac:spMkLst>
            <pc:docMk/>
            <pc:sldMk cId="1676268658" sldId="382"/>
            <ac:spMk id="469" creationId="{90D33023-38A4-831E-0CE3-26121F4E4514}"/>
          </ac:spMkLst>
        </pc:spChg>
        <pc:spChg chg="mod">
          <ac:chgData name="Pegelow, Katrin /DE" userId="74a135be-7428-408d-b4b7-e9253dfa99e9" providerId="ADAL" clId="{C8066334-7A26-4F87-B18C-0F9CD2AF4340}" dt="2026-01-06T12:44:06.565" v="100047" actId="20577"/>
          <ac:spMkLst>
            <pc:docMk/>
            <pc:sldMk cId="1676268658" sldId="382"/>
            <ac:spMk id="471" creationId="{BA2A6A45-810A-92B0-BACA-5B021B833371}"/>
          </ac:spMkLst>
        </pc:spChg>
        <pc:spChg chg="mod">
          <ac:chgData name="Pegelow, Katrin /DE" userId="74a135be-7428-408d-b4b7-e9253dfa99e9" providerId="ADAL" clId="{C8066334-7A26-4F87-B18C-0F9CD2AF4340}" dt="2026-01-06T12:39:43.208" v="99742" actId="404"/>
          <ac:spMkLst>
            <pc:docMk/>
            <pc:sldMk cId="1676268658" sldId="382"/>
            <ac:spMk id="473" creationId="{A7527B39-6591-1F76-4286-60F2A710C6BF}"/>
          </ac:spMkLst>
        </pc:spChg>
        <pc:spChg chg="mod">
          <ac:chgData name="Pegelow, Katrin /DE" userId="74a135be-7428-408d-b4b7-e9253dfa99e9" providerId="ADAL" clId="{C8066334-7A26-4F87-B18C-0F9CD2AF4340}" dt="2026-01-06T12:44:45.519" v="100101" actId="20577"/>
          <ac:spMkLst>
            <pc:docMk/>
            <pc:sldMk cId="1676268658" sldId="382"/>
            <ac:spMk id="475" creationId="{484B484C-4B53-FC61-C71E-ECB3E1CA600D}"/>
          </ac:spMkLst>
        </pc:spChg>
        <pc:spChg chg="mod">
          <ac:chgData name="Pegelow, Katrin /DE" userId="74a135be-7428-408d-b4b7-e9253dfa99e9" providerId="ADAL" clId="{C8066334-7A26-4F87-B18C-0F9CD2AF4340}" dt="2026-01-06T12:39:43.208" v="99742" actId="404"/>
          <ac:spMkLst>
            <pc:docMk/>
            <pc:sldMk cId="1676268658" sldId="382"/>
            <ac:spMk id="477" creationId="{85E9C3E8-9152-799B-08AE-461C860C752C}"/>
          </ac:spMkLst>
        </pc:spChg>
        <pc:spChg chg="mod">
          <ac:chgData name="Pegelow, Katrin /DE" userId="74a135be-7428-408d-b4b7-e9253dfa99e9" providerId="ADAL" clId="{C8066334-7A26-4F87-B18C-0F9CD2AF4340}" dt="2026-01-06T12:45:32.258" v="100197" actId="20577"/>
          <ac:spMkLst>
            <pc:docMk/>
            <pc:sldMk cId="1676268658" sldId="382"/>
            <ac:spMk id="479" creationId="{9B03D4A3-29E2-3D18-8C3F-EFAC03502BFD}"/>
          </ac:spMkLst>
        </pc:spChg>
        <pc:spChg chg="mod">
          <ac:chgData name="Pegelow, Katrin /DE" userId="74a135be-7428-408d-b4b7-e9253dfa99e9" providerId="ADAL" clId="{C8066334-7A26-4F87-B18C-0F9CD2AF4340}" dt="2026-01-06T12:39:43.208" v="99742" actId="404"/>
          <ac:spMkLst>
            <pc:docMk/>
            <pc:sldMk cId="1676268658" sldId="382"/>
            <ac:spMk id="481" creationId="{FB058035-AAB1-DD12-5B78-C901C297E51D}"/>
          </ac:spMkLst>
        </pc:spChg>
      </pc:sldChg>
      <pc:sldChg chg="addSp delSp modSp add mod modClrScheme chgLayout">
        <pc:chgData name="Pegelow, Katrin /DE" userId="74a135be-7428-408d-b4b7-e9253dfa99e9" providerId="ADAL" clId="{C8066334-7A26-4F87-B18C-0F9CD2AF4340}" dt="2026-01-13T22:39:01.352" v="112706" actId="14100"/>
        <pc:sldMkLst>
          <pc:docMk/>
          <pc:sldMk cId="1422097030" sldId="383"/>
        </pc:sldMkLst>
        <pc:spChg chg="mod ord">
          <ac:chgData name="Pegelow, Katrin /DE" userId="74a135be-7428-408d-b4b7-e9253dfa99e9" providerId="ADAL" clId="{C8066334-7A26-4F87-B18C-0F9CD2AF4340}" dt="2026-01-05T19:36:20.475" v="96722" actId="167"/>
          <ac:spMkLst>
            <pc:docMk/>
            <pc:sldMk cId="1422097030" sldId="383"/>
            <ac:spMk id="2" creationId="{20554B82-2B67-E059-C86B-34A01F7C96F3}"/>
          </ac:spMkLst>
        </pc:spChg>
        <pc:spChg chg="add mod">
          <ac:chgData name="Pegelow, Katrin /DE" userId="74a135be-7428-408d-b4b7-e9253dfa99e9" providerId="ADAL" clId="{C8066334-7A26-4F87-B18C-0F9CD2AF4340}" dt="2026-01-03T22:45:23.274" v="82487" actId="20577"/>
          <ac:spMkLst>
            <pc:docMk/>
            <pc:sldMk cId="1422097030" sldId="383"/>
            <ac:spMk id="22" creationId="{85FE1F42-3B5A-0CF5-E56B-E5EBF1DAC2FE}"/>
          </ac:spMkLst>
        </pc:spChg>
        <pc:spChg chg="mod">
          <ac:chgData name="Pegelow, Katrin /DE" userId="74a135be-7428-408d-b4b7-e9253dfa99e9" providerId="ADAL" clId="{C8066334-7A26-4F87-B18C-0F9CD2AF4340}" dt="2026-01-03T22:47:33.224" v="82672" actId="6549"/>
          <ac:spMkLst>
            <pc:docMk/>
            <pc:sldMk cId="1422097030" sldId="383"/>
            <ac:spMk id="23" creationId="{07ABDD0E-0EC4-8E93-C887-6EAEBA9AEC9E}"/>
          </ac:spMkLst>
        </pc:spChg>
        <pc:spChg chg="add mod">
          <ac:chgData name="Pegelow, Katrin /DE" userId="74a135be-7428-408d-b4b7-e9253dfa99e9" providerId="ADAL" clId="{C8066334-7A26-4F87-B18C-0F9CD2AF4340}" dt="2026-01-03T22:47:47.615" v="82688" actId="20577"/>
          <ac:spMkLst>
            <pc:docMk/>
            <pc:sldMk cId="1422097030" sldId="383"/>
            <ac:spMk id="24" creationId="{C8255F25-7FB3-27A5-D4B4-61ECEE367AA2}"/>
          </ac:spMkLst>
        </pc:spChg>
        <pc:spChg chg="add mod">
          <ac:chgData name="Pegelow, Katrin /DE" userId="74a135be-7428-408d-b4b7-e9253dfa99e9" providerId="ADAL" clId="{C8066334-7A26-4F87-B18C-0F9CD2AF4340}" dt="2026-01-03T22:47:56.630" v="82706" actId="20577"/>
          <ac:spMkLst>
            <pc:docMk/>
            <pc:sldMk cId="1422097030" sldId="383"/>
            <ac:spMk id="25" creationId="{2027CF7A-57BF-668B-E62A-0352788EBE45}"/>
          </ac:spMkLst>
        </pc:spChg>
        <pc:spChg chg="add mod">
          <ac:chgData name="Pegelow, Katrin /DE" userId="74a135be-7428-408d-b4b7-e9253dfa99e9" providerId="ADAL" clId="{C8066334-7A26-4F87-B18C-0F9CD2AF4340}" dt="2026-01-03T22:50:40.665" v="82846" actId="20577"/>
          <ac:spMkLst>
            <pc:docMk/>
            <pc:sldMk cId="1422097030" sldId="383"/>
            <ac:spMk id="26" creationId="{D883AE9A-E2BF-DD65-73E9-3174470896C1}"/>
          </ac:spMkLst>
        </pc:spChg>
        <pc:spChg chg="add mod">
          <ac:chgData name="Pegelow, Katrin /DE" userId="74a135be-7428-408d-b4b7-e9253dfa99e9" providerId="ADAL" clId="{C8066334-7A26-4F87-B18C-0F9CD2AF4340}" dt="2026-01-03T22:51:37.608" v="82878" actId="20577"/>
          <ac:spMkLst>
            <pc:docMk/>
            <pc:sldMk cId="1422097030" sldId="383"/>
            <ac:spMk id="27" creationId="{9071E886-E175-2BFE-0469-99AE0D31D7C7}"/>
          </ac:spMkLst>
        </pc:spChg>
        <pc:spChg chg="add mod">
          <ac:chgData name="Pegelow, Katrin /DE" userId="74a135be-7428-408d-b4b7-e9253dfa99e9" providerId="ADAL" clId="{C8066334-7A26-4F87-B18C-0F9CD2AF4340}" dt="2026-01-03T22:52:27.547" v="82887" actId="20577"/>
          <ac:spMkLst>
            <pc:docMk/>
            <pc:sldMk cId="1422097030" sldId="383"/>
            <ac:spMk id="29" creationId="{000F3054-1220-13FF-765B-8987BBC11356}"/>
          </ac:spMkLst>
        </pc:spChg>
        <pc:spChg chg="add mod">
          <ac:chgData name="Pegelow, Katrin /DE" userId="74a135be-7428-408d-b4b7-e9253dfa99e9" providerId="ADAL" clId="{C8066334-7A26-4F87-B18C-0F9CD2AF4340}" dt="2026-01-03T22:52:47.358" v="82931" actId="20577"/>
          <ac:spMkLst>
            <pc:docMk/>
            <pc:sldMk cId="1422097030" sldId="383"/>
            <ac:spMk id="30" creationId="{38304CD1-B58C-C653-103D-DFA3D1D09656}"/>
          </ac:spMkLst>
        </pc:spChg>
        <pc:spChg chg="mod">
          <ac:chgData name="Pegelow, Katrin /DE" userId="74a135be-7428-408d-b4b7-e9253dfa99e9" providerId="ADAL" clId="{C8066334-7A26-4F87-B18C-0F9CD2AF4340}" dt="2026-01-03T22:52:53.765" v="82937" actId="6549"/>
          <ac:spMkLst>
            <pc:docMk/>
            <pc:sldMk cId="1422097030" sldId="383"/>
            <ac:spMk id="31" creationId="{C2CA5DC4-9048-CA7A-3A94-3DFAB036AA82}"/>
          </ac:spMkLst>
        </pc:spChg>
        <pc:spChg chg="add mod">
          <ac:chgData name="Pegelow, Katrin /DE" userId="74a135be-7428-408d-b4b7-e9253dfa99e9" providerId="ADAL" clId="{C8066334-7A26-4F87-B18C-0F9CD2AF4340}" dt="2026-01-03T22:55:06.089" v="82991" actId="20577"/>
          <ac:spMkLst>
            <pc:docMk/>
            <pc:sldMk cId="1422097030" sldId="383"/>
            <ac:spMk id="32" creationId="{51192E13-41BC-F3C3-DE23-F4B87B881355}"/>
          </ac:spMkLst>
        </pc:spChg>
        <pc:spChg chg="add mod">
          <ac:chgData name="Pegelow, Katrin /DE" userId="74a135be-7428-408d-b4b7-e9253dfa99e9" providerId="ADAL" clId="{C8066334-7A26-4F87-B18C-0F9CD2AF4340}" dt="2026-01-03T22:55:20.184" v="82999" actId="20577"/>
          <ac:spMkLst>
            <pc:docMk/>
            <pc:sldMk cId="1422097030" sldId="383"/>
            <ac:spMk id="33" creationId="{45781E60-C65F-76B3-E509-D47E42D1A1F3}"/>
          </ac:spMkLst>
        </pc:spChg>
        <pc:spChg chg="mod">
          <ac:chgData name="Pegelow, Katrin /DE" userId="74a135be-7428-408d-b4b7-e9253dfa99e9" providerId="ADAL" clId="{C8066334-7A26-4F87-B18C-0F9CD2AF4340}" dt="2026-01-03T22:55:37.159" v="83032" actId="20577"/>
          <ac:spMkLst>
            <pc:docMk/>
            <pc:sldMk cId="1422097030" sldId="383"/>
            <ac:spMk id="34" creationId="{6C0C5EF9-371E-7488-BFF7-BEA0D240CABB}"/>
          </ac:spMkLst>
        </pc:spChg>
        <pc:spChg chg="mod">
          <ac:chgData name="Pegelow, Katrin /DE" userId="74a135be-7428-408d-b4b7-e9253dfa99e9" providerId="ADAL" clId="{C8066334-7A26-4F87-B18C-0F9CD2AF4340}" dt="2026-01-03T22:56:44.992" v="83066" actId="20577"/>
          <ac:spMkLst>
            <pc:docMk/>
            <pc:sldMk cId="1422097030" sldId="383"/>
            <ac:spMk id="35" creationId="{4D0D64D2-E9C5-F362-E6E2-9C5E14FF5F64}"/>
          </ac:spMkLst>
        </pc:spChg>
        <pc:spChg chg="add mod">
          <ac:chgData name="Pegelow, Katrin /DE" userId="74a135be-7428-408d-b4b7-e9253dfa99e9" providerId="ADAL" clId="{C8066334-7A26-4F87-B18C-0F9CD2AF4340}" dt="2026-01-03T22:57:14.917" v="83129" actId="20577"/>
          <ac:spMkLst>
            <pc:docMk/>
            <pc:sldMk cId="1422097030" sldId="383"/>
            <ac:spMk id="36" creationId="{D0E19930-FE9C-9BBB-5428-3B5C27378D93}"/>
          </ac:spMkLst>
        </pc:spChg>
        <pc:spChg chg="add mod">
          <ac:chgData name="Pegelow, Katrin /DE" userId="74a135be-7428-408d-b4b7-e9253dfa99e9" providerId="ADAL" clId="{C8066334-7A26-4F87-B18C-0F9CD2AF4340}" dt="2026-01-03T23:00:30.213" v="83359"/>
          <ac:spMkLst>
            <pc:docMk/>
            <pc:sldMk cId="1422097030" sldId="383"/>
            <ac:spMk id="39" creationId="{B1A7FD00-475C-358C-7855-670598FE5157}"/>
          </ac:spMkLst>
        </pc:spChg>
        <pc:spChg chg="mod">
          <ac:chgData name="Pegelow, Katrin /DE" userId="74a135be-7428-408d-b4b7-e9253dfa99e9" providerId="ADAL" clId="{C8066334-7A26-4F87-B18C-0F9CD2AF4340}" dt="2026-01-05T19:36:59.252" v="96735" actId="14100"/>
          <ac:spMkLst>
            <pc:docMk/>
            <pc:sldMk cId="1422097030" sldId="383"/>
            <ac:spMk id="41" creationId="{EFE47E8C-F697-7609-15D2-00A8AF8A4E26}"/>
          </ac:spMkLst>
        </pc:spChg>
        <pc:spChg chg="mod">
          <ac:chgData name="Pegelow, Katrin /DE" userId="74a135be-7428-408d-b4b7-e9253dfa99e9" providerId="ADAL" clId="{C8066334-7A26-4F87-B18C-0F9CD2AF4340}" dt="2026-01-13T22:39:01.352" v="112706" actId="14100"/>
          <ac:spMkLst>
            <pc:docMk/>
            <pc:sldMk cId="1422097030" sldId="383"/>
            <ac:spMk id="453" creationId="{4C55280C-B383-B51E-2F29-D0722D1BDAEB}"/>
          </ac:spMkLst>
        </pc:spChg>
      </pc:sldChg>
      <pc:sldChg chg="addSp delSp modSp mod modClrScheme chgLayout">
        <pc:chgData name="Pegelow, Katrin /DE" userId="74a135be-7428-408d-b4b7-e9253dfa99e9" providerId="ADAL" clId="{C8066334-7A26-4F87-B18C-0F9CD2AF4340}" dt="2026-01-13T17:00:34.522" v="111965" actId="14100"/>
        <pc:sldMkLst>
          <pc:docMk/>
          <pc:sldMk cId="4099631269" sldId="384"/>
        </pc:sldMkLst>
        <pc:spChg chg="mod ord">
          <ac:chgData name="Pegelow, Katrin /DE" userId="74a135be-7428-408d-b4b7-e9253dfa99e9" providerId="ADAL" clId="{C8066334-7A26-4F87-B18C-0F9CD2AF4340}" dt="2026-01-04T13:38:20.932" v="85025" actId="167"/>
          <ac:spMkLst>
            <pc:docMk/>
            <pc:sldMk cId="4099631269" sldId="384"/>
            <ac:spMk id="2" creationId="{493C0C87-8D15-6E80-2ABA-B9A4F1C8F435}"/>
          </ac:spMkLst>
        </pc:spChg>
        <pc:spChg chg="mod">
          <ac:chgData name="Pegelow, Katrin /DE" userId="74a135be-7428-408d-b4b7-e9253dfa99e9" providerId="ADAL" clId="{C8066334-7A26-4F87-B18C-0F9CD2AF4340}" dt="2026-01-13T17:00:34.522" v="111965" actId="14100"/>
          <ac:spMkLst>
            <pc:docMk/>
            <pc:sldMk cId="4099631269" sldId="384"/>
            <ac:spMk id="18" creationId="{C738545E-BCD7-5CFB-2CA0-21257D4F95CD}"/>
          </ac:spMkLst>
        </pc:spChg>
      </pc:sldChg>
      <pc:sldChg chg="addSp delSp modSp add del mod ord modClrScheme chgLayout">
        <pc:chgData name="Pegelow, Katrin /DE" userId="74a135be-7428-408d-b4b7-e9253dfa99e9" providerId="ADAL" clId="{C8066334-7A26-4F87-B18C-0F9CD2AF4340}" dt="2026-01-06T19:02:29.263" v="106528" actId="20577"/>
        <pc:sldMkLst>
          <pc:docMk/>
          <pc:sldMk cId="1273898952" sldId="385"/>
        </pc:sldMkLst>
        <pc:spChg chg="mod ord">
          <ac:chgData name="Pegelow, Katrin /DE" userId="74a135be-7428-408d-b4b7-e9253dfa99e9" providerId="ADAL" clId="{C8066334-7A26-4F87-B18C-0F9CD2AF4340}" dt="2026-01-05T18:16:06.112" v="94901" actId="167"/>
          <ac:spMkLst>
            <pc:docMk/>
            <pc:sldMk cId="1273898952" sldId="385"/>
            <ac:spMk id="4" creationId="{86D4A173-37D2-5546-86AA-CAC30688B8DA}"/>
          </ac:spMkLst>
        </pc:spChg>
        <pc:spChg chg="mod topLvl">
          <ac:chgData name="Pegelow, Katrin /DE" userId="74a135be-7428-408d-b4b7-e9253dfa99e9" providerId="ADAL" clId="{C8066334-7A26-4F87-B18C-0F9CD2AF4340}" dt="2026-01-06T19:02:29.263" v="106528" actId="20577"/>
          <ac:spMkLst>
            <pc:docMk/>
            <pc:sldMk cId="1273898952" sldId="385"/>
            <ac:spMk id="70" creationId="{93D35192-B3C8-9997-FD82-929A459FAF2C}"/>
          </ac:spMkLst>
        </pc:spChg>
      </pc:sldChg>
      <pc:sldChg chg="addSp delSp modSp add del mod ord modClrScheme chgLayout">
        <pc:chgData name="Pegelow, Katrin /DE" userId="74a135be-7428-408d-b4b7-e9253dfa99e9" providerId="ADAL" clId="{C8066334-7A26-4F87-B18C-0F9CD2AF4340}" dt="2026-01-12T12:31:15.409" v="111571" actId="20577"/>
        <pc:sldMkLst>
          <pc:docMk/>
          <pc:sldMk cId="1260962323" sldId="386"/>
        </pc:sldMkLst>
        <pc:spChg chg="mod ord">
          <ac:chgData name="Pegelow, Katrin /DE" userId="74a135be-7428-408d-b4b7-e9253dfa99e9" providerId="ADAL" clId="{C8066334-7A26-4F87-B18C-0F9CD2AF4340}" dt="2026-01-05T18:42:32.300" v="95398" actId="167"/>
          <ac:spMkLst>
            <pc:docMk/>
            <pc:sldMk cId="1260962323" sldId="386"/>
            <ac:spMk id="4" creationId="{A0F7E8E8-6F35-B8F1-ED42-8331973892CE}"/>
          </ac:spMkLst>
        </pc:spChg>
        <pc:spChg chg="mod">
          <ac:chgData name="Pegelow, Katrin /DE" userId="74a135be-7428-408d-b4b7-e9253dfa99e9" providerId="ADAL" clId="{C8066334-7A26-4F87-B18C-0F9CD2AF4340}" dt="2026-01-05T18:38:39.726" v="95355" actId="14100"/>
          <ac:spMkLst>
            <pc:docMk/>
            <pc:sldMk cId="1260962323" sldId="386"/>
            <ac:spMk id="49" creationId="{6AFBD697-C99C-0950-D83F-3184D8D5E50E}"/>
          </ac:spMkLst>
        </pc:spChg>
        <pc:spChg chg="mod">
          <ac:chgData name="Pegelow, Katrin /DE" userId="74a135be-7428-408d-b4b7-e9253dfa99e9" providerId="ADAL" clId="{C8066334-7A26-4F87-B18C-0F9CD2AF4340}" dt="2026-01-12T12:31:06.375" v="111569" actId="113"/>
          <ac:spMkLst>
            <pc:docMk/>
            <pc:sldMk cId="1260962323" sldId="386"/>
            <ac:spMk id="54" creationId="{811EC714-DE09-85E8-C285-E1051A216329}"/>
          </ac:spMkLst>
        </pc:spChg>
        <pc:spChg chg="mod">
          <ac:chgData name="Pegelow, Katrin /DE" userId="74a135be-7428-408d-b4b7-e9253dfa99e9" providerId="ADAL" clId="{C8066334-7A26-4F87-B18C-0F9CD2AF4340}" dt="2026-01-12T12:31:15.409" v="111571" actId="20577"/>
          <ac:spMkLst>
            <pc:docMk/>
            <pc:sldMk cId="1260962323" sldId="386"/>
            <ac:spMk id="55" creationId="{FDC167C6-DFEC-2AB5-4F49-9508ED6E69FB}"/>
          </ac:spMkLst>
        </pc:spChg>
        <pc:spChg chg="mod">
          <ac:chgData name="Pegelow, Katrin /DE" userId="74a135be-7428-408d-b4b7-e9253dfa99e9" providerId="ADAL" clId="{C8066334-7A26-4F87-B18C-0F9CD2AF4340}" dt="2026-01-06T19:03:57.143" v="106537" actId="207"/>
          <ac:spMkLst>
            <pc:docMk/>
            <pc:sldMk cId="1260962323" sldId="386"/>
            <ac:spMk id="71" creationId="{95F60B30-7547-6769-C628-DD080B979A73}"/>
          </ac:spMkLst>
        </pc:spChg>
      </pc:sldChg>
      <pc:sldChg chg="addSp delSp modSp mod modClrScheme chgLayout">
        <pc:chgData name="Pegelow, Katrin /DE" userId="74a135be-7428-408d-b4b7-e9253dfa99e9" providerId="ADAL" clId="{C8066334-7A26-4F87-B18C-0F9CD2AF4340}" dt="2026-01-06T19:01:55.217" v="106521" actId="207"/>
        <pc:sldMkLst>
          <pc:docMk/>
          <pc:sldMk cId="82831121" sldId="387"/>
        </pc:sldMkLst>
        <pc:spChg chg="mod ord">
          <ac:chgData name="Pegelow, Katrin /DE" userId="74a135be-7428-408d-b4b7-e9253dfa99e9" providerId="ADAL" clId="{C8066334-7A26-4F87-B18C-0F9CD2AF4340}" dt="2026-01-05T18:08:41.820" v="94737" actId="167"/>
          <ac:spMkLst>
            <pc:docMk/>
            <pc:sldMk cId="82831121" sldId="387"/>
            <ac:spMk id="2" creationId="{EA07DA53-20A0-8D31-52B8-807BA6BC6FCA}"/>
          </ac:spMkLst>
        </pc:spChg>
        <pc:spChg chg="mod">
          <ac:chgData name="Pegelow, Katrin /DE" userId="74a135be-7428-408d-b4b7-e9253dfa99e9" providerId="ADAL" clId="{C8066334-7A26-4F87-B18C-0F9CD2AF4340}" dt="2026-01-05T18:09:30.825" v="94749" actId="404"/>
          <ac:spMkLst>
            <pc:docMk/>
            <pc:sldMk cId="82831121" sldId="387"/>
            <ac:spMk id="3" creationId="{EA3707C4-8F49-FC41-C261-C8D4955C4DE7}"/>
          </ac:spMkLst>
        </pc:spChg>
        <pc:spChg chg="mod">
          <ac:chgData name="Pegelow, Katrin /DE" userId="74a135be-7428-408d-b4b7-e9253dfa99e9" providerId="ADAL" clId="{C8066334-7A26-4F87-B18C-0F9CD2AF4340}" dt="2026-01-05T18:09:30.825" v="94749" actId="404"/>
          <ac:spMkLst>
            <pc:docMk/>
            <pc:sldMk cId="82831121" sldId="387"/>
            <ac:spMk id="4" creationId="{CA2C5558-8527-3629-7444-0015FAEC687D}"/>
          </ac:spMkLst>
        </pc:spChg>
        <pc:spChg chg="mod">
          <ac:chgData name="Pegelow, Katrin /DE" userId="74a135be-7428-408d-b4b7-e9253dfa99e9" providerId="ADAL" clId="{C8066334-7A26-4F87-B18C-0F9CD2AF4340}" dt="2026-01-06T19:01:55.217" v="106521" actId="207"/>
          <ac:spMkLst>
            <pc:docMk/>
            <pc:sldMk cId="82831121" sldId="387"/>
            <ac:spMk id="7" creationId="{B4F1EA56-39C3-40E3-ACF9-8AF3D4DEDE77}"/>
          </ac:spMkLst>
        </pc:spChg>
        <pc:spChg chg="mod">
          <ac:chgData name="Pegelow, Katrin /DE" userId="74a135be-7428-408d-b4b7-e9253dfa99e9" providerId="ADAL" clId="{C8066334-7A26-4F87-B18C-0F9CD2AF4340}" dt="2026-01-06T19:01:55.217" v="106521" actId="207"/>
          <ac:spMkLst>
            <pc:docMk/>
            <pc:sldMk cId="82831121" sldId="387"/>
            <ac:spMk id="8" creationId="{2E417C2E-5C09-5E09-DD5C-1E83061B9615}"/>
          </ac:spMkLst>
        </pc:spChg>
        <pc:spChg chg="mod">
          <ac:chgData name="Pegelow, Katrin /DE" userId="74a135be-7428-408d-b4b7-e9253dfa99e9" providerId="ADAL" clId="{C8066334-7A26-4F87-B18C-0F9CD2AF4340}" dt="2026-01-05T18:09:30.825" v="94749" actId="404"/>
          <ac:spMkLst>
            <pc:docMk/>
            <pc:sldMk cId="82831121" sldId="387"/>
            <ac:spMk id="10" creationId="{4E6BFF6E-0692-9A25-FFAD-EAAE5A230EB1}"/>
          </ac:spMkLst>
        </pc:spChg>
        <pc:spChg chg="mod">
          <ac:chgData name="Pegelow, Katrin /DE" userId="74a135be-7428-408d-b4b7-e9253dfa99e9" providerId="ADAL" clId="{C8066334-7A26-4F87-B18C-0F9CD2AF4340}" dt="2026-01-05T18:09:30.825" v="94749" actId="404"/>
          <ac:spMkLst>
            <pc:docMk/>
            <pc:sldMk cId="82831121" sldId="387"/>
            <ac:spMk id="18" creationId="{B67E8D1B-9C2D-E085-0541-3A0CC2B8B962}"/>
          </ac:spMkLst>
        </pc:spChg>
        <pc:spChg chg="mod">
          <ac:chgData name="Pegelow, Katrin /DE" userId="74a135be-7428-408d-b4b7-e9253dfa99e9" providerId="ADAL" clId="{C8066334-7A26-4F87-B18C-0F9CD2AF4340}" dt="2026-01-05T18:09:30.825" v="94749" actId="404"/>
          <ac:spMkLst>
            <pc:docMk/>
            <pc:sldMk cId="82831121" sldId="387"/>
            <ac:spMk id="20" creationId="{F78DDE11-9D8F-83E3-1D68-35EF01A030FF}"/>
          </ac:spMkLst>
        </pc:spChg>
      </pc:sldChg>
      <pc:sldChg chg="addSp delSp modSp add del mod modClrScheme chgLayout">
        <pc:chgData name="Pegelow, Katrin /DE" userId="74a135be-7428-408d-b4b7-e9253dfa99e9" providerId="ADAL" clId="{C8066334-7A26-4F87-B18C-0F9CD2AF4340}" dt="2026-01-06T21:08:52.145" v="106623"/>
        <pc:sldMkLst>
          <pc:docMk/>
          <pc:sldMk cId="1168765726" sldId="388"/>
        </pc:sldMkLst>
        <pc:spChg chg="add del mod ord">
          <ac:chgData name="Pegelow, Katrin /DE" userId="74a135be-7428-408d-b4b7-e9253dfa99e9" providerId="ADAL" clId="{C8066334-7A26-4F87-B18C-0F9CD2AF4340}" dt="2026-01-04T14:32:50.604" v="86248" actId="167"/>
          <ac:spMkLst>
            <pc:docMk/>
            <pc:sldMk cId="1168765726" sldId="388"/>
            <ac:spMk id="2" creationId="{EA07DA53-20A0-8D31-52B8-807BA6BC6FCA}"/>
          </ac:spMkLst>
        </pc:spChg>
        <pc:spChg chg="mod">
          <ac:chgData name="Pegelow, Katrin /DE" userId="74a135be-7428-408d-b4b7-e9253dfa99e9" providerId="ADAL" clId="{C8066334-7A26-4F87-B18C-0F9CD2AF4340}" dt="2026-01-06T18:34:45.663" v="106286" actId="207"/>
          <ac:spMkLst>
            <pc:docMk/>
            <pc:sldMk cId="1168765726" sldId="388"/>
            <ac:spMk id="3" creationId="{0D4C0D2C-6989-ECF1-ED6A-8671AFB9FB36}"/>
          </ac:spMkLst>
        </pc:spChg>
        <pc:spChg chg="add mod">
          <ac:chgData name="Pegelow, Katrin /DE" userId="74a135be-7428-408d-b4b7-e9253dfa99e9" providerId="ADAL" clId="{C8066334-7A26-4F87-B18C-0F9CD2AF4340}" dt="2026-01-06T21:08:52.145" v="106623"/>
          <ac:spMkLst>
            <pc:docMk/>
            <pc:sldMk cId="1168765726" sldId="388"/>
            <ac:spMk id="4" creationId="{BD3AD104-574E-A398-3F67-5E30CCF9981A}"/>
          </ac:spMkLst>
        </pc:spChg>
      </pc:sldChg>
      <pc:sldChg chg="addSp delSp modSp add del mod ord modClrScheme chgLayout">
        <pc:chgData name="Pegelow, Katrin /DE" userId="74a135be-7428-408d-b4b7-e9253dfa99e9" providerId="ADAL" clId="{C8066334-7A26-4F87-B18C-0F9CD2AF4340}" dt="2026-01-06T18:40:25.714" v="106344" actId="207"/>
        <pc:sldMkLst>
          <pc:docMk/>
          <pc:sldMk cId="2200501912" sldId="389"/>
        </pc:sldMkLst>
        <pc:spChg chg="mod ord">
          <ac:chgData name="Pegelow, Katrin /DE" userId="74a135be-7428-408d-b4b7-e9253dfa99e9" providerId="ADAL" clId="{C8066334-7A26-4F87-B18C-0F9CD2AF4340}" dt="2026-01-04T13:33:03.389" v="84900" actId="167"/>
          <ac:spMkLst>
            <pc:docMk/>
            <pc:sldMk cId="2200501912" sldId="389"/>
            <ac:spMk id="2" creationId="{EA07DA53-20A0-8D31-52B8-807BA6BC6FCA}"/>
          </ac:spMkLst>
        </pc:spChg>
        <pc:spChg chg="mod">
          <ac:chgData name="Pegelow, Katrin /DE" userId="74a135be-7428-408d-b4b7-e9253dfa99e9" providerId="ADAL" clId="{C8066334-7A26-4F87-B18C-0F9CD2AF4340}" dt="2026-01-06T18:40:25.714" v="106344" actId="207"/>
          <ac:spMkLst>
            <pc:docMk/>
            <pc:sldMk cId="2200501912" sldId="389"/>
            <ac:spMk id="18" creationId="{03AF1DEC-E7A7-8D12-6CEF-79D9532CCB8F}"/>
          </ac:spMkLst>
        </pc:spChg>
      </pc:sldChg>
      <pc:sldChg chg="addSp delSp modSp add del mod modClrScheme chgLayout">
        <pc:chgData name="Pegelow, Katrin /DE" userId="74a135be-7428-408d-b4b7-e9253dfa99e9" providerId="ADAL" clId="{C8066334-7A26-4F87-B18C-0F9CD2AF4340}" dt="2026-01-06T19:04:27.362" v="106542" actId="207"/>
        <pc:sldMkLst>
          <pc:docMk/>
          <pc:sldMk cId="2025435251" sldId="390"/>
        </pc:sldMkLst>
        <pc:spChg chg="mod ord">
          <ac:chgData name="Pegelow, Katrin /DE" userId="74a135be-7428-408d-b4b7-e9253dfa99e9" providerId="ADAL" clId="{C8066334-7A26-4F87-B18C-0F9CD2AF4340}" dt="2026-01-05T18:51:40.098" v="95574" actId="167"/>
          <ac:spMkLst>
            <pc:docMk/>
            <pc:sldMk cId="2025435251" sldId="390"/>
            <ac:spMk id="2" creationId="{EA07DA53-20A0-8D31-52B8-807BA6BC6FCA}"/>
          </ac:spMkLst>
        </pc:spChg>
        <pc:spChg chg="mod">
          <ac:chgData name="Pegelow, Katrin /DE" userId="74a135be-7428-408d-b4b7-e9253dfa99e9" providerId="ADAL" clId="{C8066334-7A26-4F87-B18C-0F9CD2AF4340}" dt="2026-01-06T19:04:27.362" v="106542" actId="207"/>
          <ac:spMkLst>
            <pc:docMk/>
            <pc:sldMk cId="2025435251" sldId="390"/>
            <ac:spMk id="4" creationId="{583D5DD4-F810-7AFE-76FE-C6A377A99142}"/>
          </ac:spMkLst>
        </pc:spChg>
        <pc:spChg chg="add mod">
          <ac:chgData name="Pegelow, Katrin /DE" userId="74a135be-7428-408d-b4b7-e9253dfa99e9" providerId="ADAL" clId="{C8066334-7A26-4F87-B18C-0F9CD2AF4340}" dt="2026-01-06T19:04:27.362" v="106542" actId="207"/>
          <ac:spMkLst>
            <pc:docMk/>
            <pc:sldMk cId="2025435251" sldId="390"/>
            <ac:spMk id="5" creationId="{C39256BF-38AE-A981-245C-E8AFBA746895}"/>
          </ac:spMkLst>
        </pc:spChg>
      </pc:sldChg>
      <pc:sldChg chg="addSp delSp modSp add del mod modClrScheme chgLayout">
        <pc:chgData name="Pegelow, Katrin /DE" userId="74a135be-7428-408d-b4b7-e9253dfa99e9" providerId="ADAL" clId="{C8066334-7A26-4F87-B18C-0F9CD2AF4340}" dt="2026-01-13T22:22:51.372" v="112481" actId="14100"/>
        <pc:sldMkLst>
          <pc:docMk/>
          <pc:sldMk cId="2830608220" sldId="391"/>
        </pc:sldMkLst>
        <pc:spChg chg="mod ord">
          <ac:chgData name="Pegelow, Katrin /DE" userId="74a135be-7428-408d-b4b7-e9253dfa99e9" providerId="ADAL" clId="{C8066334-7A26-4F87-B18C-0F9CD2AF4340}" dt="2026-01-05T18:54:18.409" v="95654" actId="167"/>
          <ac:spMkLst>
            <pc:docMk/>
            <pc:sldMk cId="2830608220" sldId="391"/>
            <ac:spMk id="2" creationId="{EA07DA53-20A0-8D31-52B8-807BA6BC6FCA}"/>
          </ac:spMkLst>
        </pc:spChg>
        <pc:spChg chg="add mod">
          <ac:chgData name="Pegelow, Katrin /DE" userId="74a135be-7428-408d-b4b7-e9253dfa99e9" providerId="ADAL" clId="{C8066334-7A26-4F87-B18C-0F9CD2AF4340}" dt="2026-01-13T22:22:51.372" v="112481" actId="14100"/>
          <ac:spMkLst>
            <pc:docMk/>
            <pc:sldMk cId="2830608220" sldId="391"/>
            <ac:spMk id="7" creationId="{F637059D-B486-FC58-08DD-CA662F2E0FCB}"/>
          </ac:spMkLst>
        </pc:spChg>
      </pc:sldChg>
      <pc:sldChg chg="modSp add mod">
        <pc:chgData name="Pegelow, Katrin /DE" userId="74a135be-7428-408d-b4b7-e9253dfa99e9" providerId="ADAL" clId="{C8066334-7A26-4F87-B18C-0F9CD2AF4340}" dt="2026-01-13T17:23:24.917" v="112214" actId="14100"/>
        <pc:sldMkLst>
          <pc:docMk/>
          <pc:sldMk cId="627765101" sldId="392"/>
        </pc:sldMkLst>
        <pc:spChg chg="mod">
          <ac:chgData name="Pegelow, Katrin /DE" userId="74a135be-7428-408d-b4b7-e9253dfa99e9" providerId="ADAL" clId="{C8066334-7A26-4F87-B18C-0F9CD2AF4340}" dt="2026-01-13T17:23:24.917" v="112214" actId="14100"/>
          <ac:spMkLst>
            <pc:docMk/>
            <pc:sldMk cId="627765101" sldId="392"/>
            <ac:spMk id="143" creationId="{8B174186-FCB4-ABDC-01B2-35E0B980C2D6}"/>
          </ac:spMkLst>
        </pc:spChg>
      </pc:sldChg>
      <pc:sldChg chg="addSp delSp modSp add mod">
        <pc:chgData name="Pegelow, Katrin /DE" userId="74a135be-7428-408d-b4b7-e9253dfa99e9" providerId="ADAL" clId="{C8066334-7A26-4F87-B18C-0F9CD2AF4340}" dt="2026-01-13T17:21:04.263" v="112202" actId="20577"/>
        <pc:sldMkLst>
          <pc:docMk/>
          <pc:sldMk cId="3206074294" sldId="393"/>
        </pc:sldMkLst>
        <pc:spChg chg="mod ord">
          <ac:chgData name="Pegelow, Katrin /DE" userId="74a135be-7428-408d-b4b7-e9253dfa99e9" providerId="ADAL" clId="{C8066334-7A26-4F87-B18C-0F9CD2AF4340}" dt="2026-01-04T17:06:58.303" v="89155" actId="167"/>
          <ac:spMkLst>
            <pc:docMk/>
            <pc:sldMk cId="3206074294" sldId="393"/>
            <ac:spMk id="7" creationId="{6EE0E55C-B697-8B9B-9B1D-F9CFFC954DBF}"/>
          </ac:spMkLst>
        </pc:spChg>
        <pc:spChg chg="mod">
          <ac:chgData name="Pegelow, Katrin /DE" userId="74a135be-7428-408d-b4b7-e9253dfa99e9" providerId="ADAL" clId="{C8066334-7A26-4F87-B18C-0F9CD2AF4340}" dt="2026-01-05T12:08:38.497" v="92305" actId="1035"/>
          <ac:spMkLst>
            <pc:docMk/>
            <pc:sldMk cId="3206074294" sldId="393"/>
            <ac:spMk id="96" creationId="{6A2F5361-B175-8C7A-A129-F93AF2DF4046}"/>
          </ac:spMkLst>
        </pc:spChg>
        <pc:spChg chg="mod">
          <ac:chgData name="Pegelow, Katrin /DE" userId="74a135be-7428-408d-b4b7-e9253dfa99e9" providerId="ADAL" clId="{C8066334-7A26-4F87-B18C-0F9CD2AF4340}" dt="2026-01-13T17:21:04.263" v="112202" actId="20577"/>
          <ac:spMkLst>
            <pc:docMk/>
            <pc:sldMk cId="3206074294" sldId="393"/>
            <ac:spMk id="143" creationId="{011FB441-F567-5A16-A125-05C7769EE0B7}"/>
          </ac:spMkLst>
        </pc:spChg>
        <pc:spChg chg="mod">
          <ac:chgData name="Pegelow, Katrin /DE" userId="74a135be-7428-408d-b4b7-e9253dfa99e9" providerId="ADAL" clId="{C8066334-7A26-4F87-B18C-0F9CD2AF4340}" dt="2026-01-04T18:47:43.744" v="89516" actId="207"/>
          <ac:spMkLst>
            <pc:docMk/>
            <pc:sldMk cId="3206074294" sldId="393"/>
            <ac:spMk id="145" creationId="{F109523C-FAE5-731A-95DA-FB6B52AF7457}"/>
          </ac:spMkLst>
        </pc:spChg>
        <pc:spChg chg="mod">
          <ac:chgData name="Pegelow, Katrin /DE" userId="74a135be-7428-408d-b4b7-e9253dfa99e9" providerId="ADAL" clId="{C8066334-7A26-4F87-B18C-0F9CD2AF4340}" dt="2026-01-04T17:07:12.997" v="89158" actId="404"/>
          <ac:spMkLst>
            <pc:docMk/>
            <pc:sldMk cId="3206074294" sldId="393"/>
            <ac:spMk id="146" creationId="{2617DA59-34D0-C247-BBF8-CCF3FB930481}"/>
          </ac:spMkLst>
        </pc:spChg>
        <pc:spChg chg="mod">
          <ac:chgData name="Pegelow, Katrin /DE" userId="74a135be-7428-408d-b4b7-e9253dfa99e9" providerId="ADAL" clId="{C8066334-7A26-4F87-B18C-0F9CD2AF4340}" dt="2026-01-04T17:07:12.997" v="89158" actId="404"/>
          <ac:spMkLst>
            <pc:docMk/>
            <pc:sldMk cId="3206074294" sldId="393"/>
            <ac:spMk id="147" creationId="{55968A4F-652F-C780-951A-E91CFC635CD4}"/>
          </ac:spMkLst>
        </pc:spChg>
        <pc:spChg chg="mod">
          <ac:chgData name="Pegelow, Katrin /DE" userId="74a135be-7428-408d-b4b7-e9253dfa99e9" providerId="ADAL" clId="{C8066334-7A26-4F87-B18C-0F9CD2AF4340}" dt="2026-01-04T17:09:32" v="89194" actId="404"/>
          <ac:spMkLst>
            <pc:docMk/>
            <pc:sldMk cId="3206074294" sldId="393"/>
            <ac:spMk id="148" creationId="{72D4F8FA-617B-9FB4-EF59-76751BF721C5}"/>
          </ac:spMkLst>
        </pc:spChg>
        <pc:spChg chg="mod">
          <ac:chgData name="Pegelow, Katrin /DE" userId="74a135be-7428-408d-b4b7-e9253dfa99e9" providerId="ADAL" clId="{C8066334-7A26-4F87-B18C-0F9CD2AF4340}" dt="2026-01-04T17:09:32" v="89194" actId="404"/>
          <ac:spMkLst>
            <pc:docMk/>
            <pc:sldMk cId="3206074294" sldId="393"/>
            <ac:spMk id="149" creationId="{CD156265-A6A2-44A4-BD9E-2E184F90E2FB}"/>
          </ac:spMkLst>
        </pc:spChg>
        <pc:spChg chg="mod">
          <ac:chgData name="Pegelow, Katrin /DE" userId="74a135be-7428-408d-b4b7-e9253dfa99e9" providerId="ADAL" clId="{C8066334-7A26-4F87-B18C-0F9CD2AF4340}" dt="2026-01-04T17:10:03.102" v="89201" actId="6549"/>
          <ac:spMkLst>
            <pc:docMk/>
            <pc:sldMk cId="3206074294" sldId="393"/>
            <ac:spMk id="150" creationId="{99AD387E-CAB2-35C3-9BB2-C4727D402779}"/>
          </ac:spMkLst>
        </pc:spChg>
        <pc:spChg chg="mod">
          <ac:chgData name="Pegelow, Katrin /DE" userId="74a135be-7428-408d-b4b7-e9253dfa99e9" providerId="ADAL" clId="{C8066334-7A26-4F87-B18C-0F9CD2AF4340}" dt="2026-01-04T17:09:32" v="89194" actId="404"/>
          <ac:spMkLst>
            <pc:docMk/>
            <pc:sldMk cId="3206074294" sldId="393"/>
            <ac:spMk id="151" creationId="{DAA4E6E3-17BF-3557-C49D-1D746D58693F}"/>
          </ac:spMkLst>
        </pc:spChg>
        <pc:spChg chg="mod">
          <ac:chgData name="Pegelow, Katrin /DE" userId="74a135be-7428-408d-b4b7-e9253dfa99e9" providerId="ADAL" clId="{C8066334-7A26-4F87-B18C-0F9CD2AF4340}" dt="2026-01-04T17:07:12.997" v="89158" actId="404"/>
          <ac:spMkLst>
            <pc:docMk/>
            <pc:sldMk cId="3206074294" sldId="393"/>
            <ac:spMk id="163" creationId="{4B65ABA0-8C92-87C2-D0FA-A753115A5E96}"/>
          </ac:spMkLst>
        </pc:spChg>
        <pc:spChg chg="mod">
          <ac:chgData name="Pegelow, Katrin /DE" userId="74a135be-7428-408d-b4b7-e9253dfa99e9" providerId="ADAL" clId="{C8066334-7A26-4F87-B18C-0F9CD2AF4340}" dt="2026-01-04T17:07:12.997" v="89158" actId="404"/>
          <ac:spMkLst>
            <pc:docMk/>
            <pc:sldMk cId="3206074294" sldId="393"/>
            <ac:spMk id="169" creationId="{657E5078-7BD5-232B-C3F0-E745F6FBD41C}"/>
          </ac:spMkLst>
        </pc:spChg>
        <pc:spChg chg="mod">
          <ac:chgData name="Pegelow, Katrin /DE" userId="74a135be-7428-408d-b4b7-e9253dfa99e9" providerId="ADAL" clId="{C8066334-7A26-4F87-B18C-0F9CD2AF4340}" dt="2026-01-04T17:07:12.997" v="89158" actId="404"/>
          <ac:spMkLst>
            <pc:docMk/>
            <pc:sldMk cId="3206074294" sldId="393"/>
            <ac:spMk id="170" creationId="{34665294-F39B-5298-F651-E4D39FD7B7A9}"/>
          </ac:spMkLst>
        </pc:spChg>
        <pc:spChg chg="mod">
          <ac:chgData name="Pegelow, Katrin /DE" userId="74a135be-7428-408d-b4b7-e9253dfa99e9" providerId="ADAL" clId="{C8066334-7A26-4F87-B18C-0F9CD2AF4340}" dt="2026-01-04T17:07:12.997" v="89158" actId="404"/>
          <ac:spMkLst>
            <pc:docMk/>
            <pc:sldMk cId="3206074294" sldId="393"/>
            <ac:spMk id="171" creationId="{1C909C1D-3A4E-2F9E-788A-7E288D2EE004}"/>
          </ac:spMkLst>
        </pc:spChg>
        <pc:spChg chg="mod">
          <ac:chgData name="Pegelow, Katrin /DE" userId="74a135be-7428-408d-b4b7-e9253dfa99e9" providerId="ADAL" clId="{C8066334-7A26-4F87-B18C-0F9CD2AF4340}" dt="2026-01-04T17:07:51.356" v="89171" actId="20577"/>
          <ac:spMkLst>
            <pc:docMk/>
            <pc:sldMk cId="3206074294" sldId="393"/>
            <ac:spMk id="173" creationId="{9D2BF095-6A18-CEC7-0985-956C3E46D432}"/>
          </ac:spMkLst>
        </pc:spChg>
        <pc:spChg chg="mod">
          <ac:chgData name="Pegelow, Katrin /DE" userId="74a135be-7428-408d-b4b7-e9253dfa99e9" providerId="ADAL" clId="{C8066334-7A26-4F87-B18C-0F9CD2AF4340}" dt="2026-01-04T17:07:12.997" v="89158" actId="404"/>
          <ac:spMkLst>
            <pc:docMk/>
            <pc:sldMk cId="3206074294" sldId="393"/>
            <ac:spMk id="177" creationId="{18EA951F-3895-F456-B24A-2E1E3B3145D9}"/>
          </ac:spMkLst>
        </pc:spChg>
        <pc:spChg chg="mod">
          <ac:chgData name="Pegelow, Katrin /DE" userId="74a135be-7428-408d-b4b7-e9253dfa99e9" providerId="ADAL" clId="{C8066334-7A26-4F87-B18C-0F9CD2AF4340}" dt="2026-01-04T17:07:12.997" v="89158" actId="404"/>
          <ac:spMkLst>
            <pc:docMk/>
            <pc:sldMk cId="3206074294" sldId="393"/>
            <ac:spMk id="179" creationId="{C227B720-CD95-3AF9-2BD5-2A7E89734666}"/>
          </ac:spMkLst>
        </pc:spChg>
        <pc:spChg chg="mod">
          <ac:chgData name="Pegelow, Katrin /DE" userId="74a135be-7428-408d-b4b7-e9253dfa99e9" providerId="ADAL" clId="{C8066334-7A26-4F87-B18C-0F9CD2AF4340}" dt="2026-01-04T17:08:10.089" v="89172" actId="20577"/>
          <ac:spMkLst>
            <pc:docMk/>
            <pc:sldMk cId="3206074294" sldId="393"/>
            <ac:spMk id="185" creationId="{3A7FEE08-DC79-CD2F-B744-9C19C93D3A70}"/>
          </ac:spMkLst>
        </pc:spChg>
      </pc:sldChg>
      <pc:sldChg chg="addSp delSp modSp mod modClrScheme chgLayout">
        <pc:chgData name="Pegelow, Katrin /DE" userId="74a135be-7428-408d-b4b7-e9253dfa99e9" providerId="ADAL" clId="{C8066334-7A26-4F87-B18C-0F9CD2AF4340}" dt="2026-01-13T17:01:05.492" v="111967" actId="14100"/>
        <pc:sldMkLst>
          <pc:docMk/>
          <pc:sldMk cId="282273219" sldId="394"/>
        </pc:sldMkLst>
        <pc:spChg chg="mod">
          <ac:chgData name="Pegelow, Katrin /DE" userId="74a135be-7428-408d-b4b7-e9253dfa99e9" providerId="ADAL" clId="{C8066334-7A26-4F87-B18C-0F9CD2AF4340}" dt="2026-01-13T17:01:05.492" v="111967" actId="14100"/>
          <ac:spMkLst>
            <pc:docMk/>
            <pc:sldMk cId="282273219" sldId="394"/>
            <ac:spMk id="3" creationId="{A4E9288A-CECA-175B-A347-1BBCEFC8A8CC}"/>
          </ac:spMkLst>
        </pc:spChg>
        <pc:spChg chg="mod">
          <ac:chgData name="Pegelow, Katrin /DE" userId="74a135be-7428-408d-b4b7-e9253dfa99e9" providerId="ADAL" clId="{C8066334-7A26-4F87-B18C-0F9CD2AF4340}" dt="2026-01-04T13:42:33.205" v="85132" actId="1076"/>
          <ac:spMkLst>
            <pc:docMk/>
            <pc:sldMk cId="282273219" sldId="394"/>
            <ac:spMk id="10" creationId="{8AD01D3C-C84D-55CC-8DB3-D9CBFC9DD127}"/>
          </ac:spMkLst>
        </pc:spChg>
        <pc:spChg chg="mod ord">
          <ac:chgData name="Pegelow, Katrin /DE" userId="74a135be-7428-408d-b4b7-e9253dfa99e9" providerId="ADAL" clId="{C8066334-7A26-4F87-B18C-0F9CD2AF4340}" dt="2026-01-04T13:42:10.486" v="85129" actId="167"/>
          <ac:spMkLst>
            <pc:docMk/>
            <pc:sldMk cId="282273219" sldId="394"/>
            <ac:spMk id="12" creationId="{F4AE863D-E5CA-8B07-E62D-592CB2383698}"/>
          </ac:spMkLst>
        </pc:spChg>
        <pc:spChg chg="mod">
          <ac:chgData name="Pegelow, Katrin /DE" userId="74a135be-7428-408d-b4b7-e9253dfa99e9" providerId="ADAL" clId="{C8066334-7A26-4F87-B18C-0F9CD2AF4340}" dt="2026-01-09T15:43:37.074" v="107458" actId="113"/>
          <ac:spMkLst>
            <pc:docMk/>
            <pc:sldMk cId="282273219" sldId="394"/>
            <ac:spMk id="32" creationId="{217A5884-70D0-BBEB-984D-D5198EEB9AD5}"/>
          </ac:spMkLst>
        </pc:spChg>
      </pc:sldChg>
      <pc:sldChg chg="addSp delSp modSp mod modClrScheme chgLayout">
        <pc:chgData name="Pegelow, Katrin /DE" userId="74a135be-7428-408d-b4b7-e9253dfa99e9" providerId="ADAL" clId="{C8066334-7A26-4F87-B18C-0F9CD2AF4340}" dt="2026-01-13T22:34:06.373" v="112665" actId="20577"/>
        <pc:sldMkLst>
          <pc:docMk/>
          <pc:sldMk cId="343892187" sldId="395"/>
        </pc:sldMkLst>
        <pc:spChg chg="mod ord">
          <ac:chgData name="Pegelow, Katrin /DE" userId="74a135be-7428-408d-b4b7-e9253dfa99e9" providerId="ADAL" clId="{C8066334-7A26-4F87-B18C-0F9CD2AF4340}" dt="2026-01-05T19:21:14.700" v="96270" actId="167"/>
          <ac:spMkLst>
            <pc:docMk/>
            <pc:sldMk cId="343892187" sldId="395"/>
            <ac:spMk id="2" creationId="{EA07DA53-20A0-8D31-52B8-807BA6BC6FCA}"/>
          </ac:spMkLst>
        </pc:spChg>
        <pc:spChg chg="mod">
          <ac:chgData name="Pegelow, Katrin /DE" userId="74a135be-7428-408d-b4b7-e9253dfa99e9" providerId="ADAL" clId="{C8066334-7A26-4F87-B18C-0F9CD2AF4340}" dt="2025-12-17T17:44:10.716" v="69774" actId="403"/>
          <ac:spMkLst>
            <pc:docMk/>
            <pc:sldMk cId="343892187" sldId="395"/>
            <ac:spMk id="36" creationId="{1598BB38-1C21-E9B8-9BC8-0C6027DBFA10}"/>
          </ac:spMkLst>
        </pc:spChg>
        <pc:spChg chg="mod">
          <ac:chgData name="Pegelow, Katrin /DE" userId="74a135be-7428-408d-b4b7-e9253dfa99e9" providerId="ADAL" clId="{C8066334-7A26-4F87-B18C-0F9CD2AF4340}" dt="2025-12-17T17:47:20.436" v="69916" actId="14100"/>
          <ac:spMkLst>
            <pc:docMk/>
            <pc:sldMk cId="343892187" sldId="395"/>
            <ac:spMk id="38" creationId="{36C55D53-CFD3-7967-1BA6-EED32A34FAA0}"/>
          </ac:spMkLst>
        </pc:spChg>
        <pc:spChg chg="mod">
          <ac:chgData name="Pegelow, Katrin /DE" userId="74a135be-7428-408d-b4b7-e9253dfa99e9" providerId="ADAL" clId="{C8066334-7A26-4F87-B18C-0F9CD2AF4340}" dt="2025-12-17T17:44:10.716" v="69774" actId="403"/>
          <ac:spMkLst>
            <pc:docMk/>
            <pc:sldMk cId="343892187" sldId="395"/>
            <ac:spMk id="40" creationId="{338A4962-A0EB-E295-4FED-BC3AE5CCB9BE}"/>
          </ac:spMkLst>
        </pc:spChg>
        <pc:spChg chg="mod">
          <ac:chgData name="Pegelow, Katrin /DE" userId="74a135be-7428-408d-b4b7-e9253dfa99e9" providerId="ADAL" clId="{C8066334-7A26-4F87-B18C-0F9CD2AF4340}" dt="2025-12-17T17:44:10.716" v="69774" actId="403"/>
          <ac:spMkLst>
            <pc:docMk/>
            <pc:sldMk cId="343892187" sldId="395"/>
            <ac:spMk id="43" creationId="{64F4B261-1B76-F2DF-F4C1-242B4F7A632C}"/>
          </ac:spMkLst>
        </pc:spChg>
        <pc:spChg chg="mod">
          <ac:chgData name="Pegelow, Katrin /DE" userId="74a135be-7428-408d-b4b7-e9253dfa99e9" providerId="ADAL" clId="{C8066334-7A26-4F87-B18C-0F9CD2AF4340}" dt="2025-12-17T17:46:53.523" v="69881" actId="1035"/>
          <ac:spMkLst>
            <pc:docMk/>
            <pc:sldMk cId="343892187" sldId="395"/>
            <ac:spMk id="45" creationId="{5CA624AD-C6F7-C508-5122-67A520B085B0}"/>
          </ac:spMkLst>
        </pc:spChg>
        <pc:spChg chg="mod">
          <ac:chgData name="Pegelow, Katrin /DE" userId="74a135be-7428-408d-b4b7-e9253dfa99e9" providerId="ADAL" clId="{C8066334-7A26-4F87-B18C-0F9CD2AF4340}" dt="2025-12-17T17:44:10.716" v="69774" actId="403"/>
          <ac:spMkLst>
            <pc:docMk/>
            <pc:sldMk cId="343892187" sldId="395"/>
            <ac:spMk id="47" creationId="{863105CE-04D2-35DA-5D20-15831134C142}"/>
          </ac:spMkLst>
        </pc:spChg>
        <pc:spChg chg="mod">
          <ac:chgData name="Pegelow, Katrin /DE" userId="74a135be-7428-408d-b4b7-e9253dfa99e9" providerId="ADAL" clId="{C8066334-7A26-4F87-B18C-0F9CD2AF4340}" dt="2025-12-17T17:34:47.513" v="69580" actId="20577"/>
          <ac:spMkLst>
            <pc:docMk/>
            <pc:sldMk cId="343892187" sldId="395"/>
            <ac:spMk id="48" creationId="{C648A319-08E7-5750-66B6-917C6F71B772}"/>
          </ac:spMkLst>
        </pc:spChg>
        <pc:spChg chg="mod">
          <ac:chgData name="Pegelow, Katrin /DE" userId="74a135be-7428-408d-b4b7-e9253dfa99e9" providerId="ADAL" clId="{C8066334-7A26-4F87-B18C-0F9CD2AF4340}" dt="2025-12-17T17:47:14.353" v="69915" actId="1036"/>
          <ac:spMkLst>
            <pc:docMk/>
            <pc:sldMk cId="343892187" sldId="395"/>
            <ac:spMk id="49" creationId="{CBD84854-AEFC-2876-A8CE-D35D910A9C14}"/>
          </ac:spMkLst>
        </pc:spChg>
        <pc:spChg chg="mod">
          <ac:chgData name="Pegelow, Katrin /DE" userId="74a135be-7428-408d-b4b7-e9253dfa99e9" providerId="ADAL" clId="{C8066334-7A26-4F87-B18C-0F9CD2AF4340}" dt="2025-12-17T17:46:35.858" v="69879" actId="1036"/>
          <ac:spMkLst>
            <pc:docMk/>
            <pc:sldMk cId="343892187" sldId="395"/>
            <ac:spMk id="50" creationId="{2E1F4CB6-220A-E2D4-622A-CF069F4C30C7}"/>
          </ac:spMkLst>
        </pc:spChg>
        <pc:spChg chg="mod">
          <ac:chgData name="Pegelow, Katrin /DE" userId="74a135be-7428-408d-b4b7-e9253dfa99e9" providerId="ADAL" clId="{C8066334-7A26-4F87-B18C-0F9CD2AF4340}" dt="2025-12-17T17:46:13.785" v="69854" actId="1035"/>
          <ac:spMkLst>
            <pc:docMk/>
            <pc:sldMk cId="343892187" sldId="395"/>
            <ac:spMk id="52" creationId="{33C62554-6C45-FE74-EE7E-A60AB30EA20A}"/>
          </ac:spMkLst>
        </pc:spChg>
        <pc:spChg chg="mod">
          <ac:chgData name="Pegelow, Katrin /DE" userId="74a135be-7428-408d-b4b7-e9253dfa99e9" providerId="ADAL" clId="{C8066334-7A26-4F87-B18C-0F9CD2AF4340}" dt="2025-12-17T17:46:13.785" v="69854" actId="1035"/>
          <ac:spMkLst>
            <pc:docMk/>
            <pc:sldMk cId="343892187" sldId="395"/>
            <ac:spMk id="56" creationId="{55437B43-2241-4842-D24A-BB6BC3485065}"/>
          </ac:spMkLst>
        </pc:spChg>
        <pc:spChg chg="mod">
          <ac:chgData name="Pegelow, Katrin /DE" userId="74a135be-7428-408d-b4b7-e9253dfa99e9" providerId="ADAL" clId="{C8066334-7A26-4F87-B18C-0F9CD2AF4340}" dt="2025-12-17T17:48:06.532" v="69921" actId="14100"/>
          <ac:spMkLst>
            <pc:docMk/>
            <pc:sldMk cId="343892187" sldId="395"/>
            <ac:spMk id="57" creationId="{18F6F765-FADE-31F4-31EE-49F2F83F6BB4}"/>
          </ac:spMkLst>
        </pc:spChg>
        <pc:spChg chg="mod">
          <ac:chgData name="Pegelow, Katrin /DE" userId="74a135be-7428-408d-b4b7-e9253dfa99e9" providerId="ADAL" clId="{C8066334-7A26-4F87-B18C-0F9CD2AF4340}" dt="2025-12-17T17:47:05.217" v="69895" actId="1036"/>
          <ac:spMkLst>
            <pc:docMk/>
            <pc:sldMk cId="343892187" sldId="395"/>
            <ac:spMk id="58" creationId="{23585A37-1E58-C23F-75CA-94A15E94C04E}"/>
          </ac:spMkLst>
        </pc:spChg>
        <pc:spChg chg="mod">
          <ac:chgData name="Pegelow, Katrin /DE" userId="74a135be-7428-408d-b4b7-e9253dfa99e9" providerId="ADAL" clId="{C8066334-7A26-4F87-B18C-0F9CD2AF4340}" dt="2026-01-13T22:34:06.373" v="112665" actId="20577"/>
          <ac:spMkLst>
            <pc:docMk/>
            <pc:sldMk cId="343892187" sldId="395"/>
            <ac:spMk id="61" creationId="{6B121896-DBD7-5A83-FBCF-00869E85B2F6}"/>
          </ac:spMkLst>
        </pc:spChg>
        <pc:grpChg chg="mod">
          <ac:chgData name="Pegelow, Katrin /DE" userId="74a135be-7428-408d-b4b7-e9253dfa99e9" providerId="ADAL" clId="{C8066334-7A26-4F87-B18C-0F9CD2AF4340}" dt="2025-12-17T17:45:55.640" v="69846" actId="1035"/>
          <ac:grpSpMkLst>
            <pc:docMk/>
            <pc:sldMk cId="343892187" sldId="395"/>
            <ac:grpSpMk id="42" creationId="{9C78F874-9FAB-0910-B6A5-3C03BB8070E6}"/>
          </ac:grpSpMkLst>
        </pc:grpChg>
        <pc:graphicFrameChg chg="mod modGraphic">
          <ac:chgData name="Pegelow, Katrin /DE" userId="74a135be-7428-408d-b4b7-e9253dfa99e9" providerId="ADAL" clId="{C8066334-7A26-4F87-B18C-0F9CD2AF4340}" dt="2025-12-17T17:57:51.633" v="70015" actId="20577"/>
          <ac:graphicFrameMkLst>
            <pc:docMk/>
            <pc:sldMk cId="343892187" sldId="395"/>
            <ac:graphicFrameMk id="35" creationId="{DD2114AF-E70E-3232-968E-683485150C14}"/>
          </ac:graphicFrameMkLst>
        </pc:graphicFrameChg>
        <pc:picChg chg="mod">
          <ac:chgData name="Pegelow, Katrin /DE" userId="74a135be-7428-408d-b4b7-e9253dfa99e9" providerId="ADAL" clId="{C8066334-7A26-4F87-B18C-0F9CD2AF4340}" dt="2025-12-17T17:46:35.858" v="69879" actId="1036"/>
          <ac:picMkLst>
            <pc:docMk/>
            <pc:sldMk cId="343892187" sldId="395"/>
            <ac:picMk id="51" creationId="{4856A64A-8C36-6176-A703-50E7604D3ADE}"/>
          </ac:picMkLst>
        </pc:picChg>
        <pc:picChg chg="mod">
          <ac:chgData name="Pegelow, Katrin /DE" userId="74a135be-7428-408d-b4b7-e9253dfa99e9" providerId="ADAL" clId="{C8066334-7A26-4F87-B18C-0F9CD2AF4340}" dt="2025-12-17T17:47:14.353" v="69915" actId="1036"/>
          <ac:picMkLst>
            <pc:docMk/>
            <pc:sldMk cId="343892187" sldId="395"/>
            <ac:picMk id="53" creationId="{577C7754-677F-3EA0-5749-94A6F205C9EF}"/>
          </ac:picMkLst>
        </pc:picChg>
        <pc:picChg chg="mod">
          <ac:chgData name="Pegelow, Katrin /DE" userId="74a135be-7428-408d-b4b7-e9253dfa99e9" providerId="ADAL" clId="{C8066334-7A26-4F87-B18C-0F9CD2AF4340}" dt="2025-12-17T17:46:53.523" v="69881" actId="1035"/>
          <ac:picMkLst>
            <pc:docMk/>
            <pc:sldMk cId="343892187" sldId="395"/>
            <ac:picMk id="54" creationId="{C8787067-77D9-8319-CD0C-AD6723797682}"/>
          </ac:picMkLst>
        </pc:picChg>
        <pc:picChg chg="mod">
          <ac:chgData name="Pegelow, Katrin /DE" userId="74a135be-7428-408d-b4b7-e9253dfa99e9" providerId="ADAL" clId="{C8066334-7A26-4F87-B18C-0F9CD2AF4340}" dt="2025-12-17T17:46:13.785" v="69854" actId="1035"/>
          <ac:picMkLst>
            <pc:docMk/>
            <pc:sldMk cId="343892187" sldId="395"/>
            <ac:picMk id="55" creationId="{C0491043-6F70-BC9E-7B64-32AFB79B3325}"/>
          </ac:picMkLst>
        </pc:picChg>
        <pc:picChg chg="mod">
          <ac:chgData name="Pegelow, Katrin /DE" userId="74a135be-7428-408d-b4b7-e9253dfa99e9" providerId="ADAL" clId="{C8066334-7A26-4F87-B18C-0F9CD2AF4340}" dt="2025-12-17T17:47:05.217" v="69895" actId="1036"/>
          <ac:picMkLst>
            <pc:docMk/>
            <pc:sldMk cId="343892187" sldId="395"/>
            <ac:picMk id="59" creationId="{CD74D98B-9877-AB2A-CAD7-49C882385693}"/>
          </ac:picMkLst>
        </pc:picChg>
      </pc:sldChg>
      <pc:sldChg chg="addSp delSp modSp add del mod ord modClrScheme chgLayout">
        <pc:chgData name="Pegelow, Katrin /DE" userId="74a135be-7428-408d-b4b7-e9253dfa99e9" providerId="ADAL" clId="{C8066334-7A26-4F87-B18C-0F9CD2AF4340}" dt="2026-01-06T19:04:40.228" v="106545" actId="207"/>
        <pc:sldMkLst>
          <pc:docMk/>
          <pc:sldMk cId="2305347945" sldId="396"/>
        </pc:sldMkLst>
        <pc:spChg chg="add del mod ord">
          <ac:chgData name="Pegelow, Katrin /DE" userId="74a135be-7428-408d-b4b7-e9253dfa99e9" providerId="ADAL" clId="{C8066334-7A26-4F87-B18C-0F9CD2AF4340}" dt="2026-01-05T18:56:25.320" v="95691" actId="167"/>
          <ac:spMkLst>
            <pc:docMk/>
            <pc:sldMk cId="2305347945" sldId="396"/>
            <ac:spMk id="2" creationId="{EA07DA53-20A0-8D31-52B8-807BA6BC6FCA}"/>
          </ac:spMkLst>
        </pc:spChg>
        <pc:spChg chg="mod">
          <ac:chgData name="Pegelow, Katrin /DE" userId="74a135be-7428-408d-b4b7-e9253dfa99e9" providerId="ADAL" clId="{C8066334-7A26-4F87-B18C-0F9CD2AF4340}" dt="2026-01-06T19:04:40.228" v="106545" actId="207"/>
          <ac:spMkLst>
            <pc:docMk/>
            <pc:sldMk cId="2305347945" sldId="396"/>
            <ac:spMk id="4" creationId="{F9873056-A940-1EF8-E745-A05D728C9923}"/>
          </ac:spMkLst>
        </pc:spChg>
      </pc:sldChg>
      <pc:sldChg chg="addSp delSp modSp add del mod modClrScheme chgLayout">
        <pc:chgData name="Pegelow, Katrin /DE" userId="74a135be-7428-408d-b4b7-e9253dfa99e9" providerId="ADAL" clId="{C8066334-7A26-4F87-B18C-0F9CD2AF4340}" dt="2026-01-13T22:23:27.580" v="112489" actId="20577"/>
        <pc:sldMkLst>
          <pc:docMk/>
          <pc:sldMk cId="274553841" sldId="397"/>
        </pc:sldMkLst>
        <pc:spChg chg="mod ord">
          <ac:chgData name="Pegelow, Katrin /DE" userId="74a135be-7428-408d-b4b7-e9253dfa99e9" providerId="ADAL" clId="{C8066334-7A26-4F87-B18C-0F9CD2AF4340}" dt="2026-01-05T18:57:47.012" v="95753" actId="167"/>
          <ac:spMkLst>
            <pc:docMk/>
            <pc:sldMk cId="274553841" sldId="397"/>
            <ac:spMk id="2" creationId="{EA07DA53-20A0-8D31-52B8-807BA6BC6FCA}"/>
          </ac:spMkLst>
        </pc:spChg>
        <pc:spChg chg="mod">
          <ac:chgData name="Pegelow, Katrin /DE" userId="74a135be-7428-408d-b4b7-e9253dfa99e9" providerId="ADAL" clId="{C8066334-7A26-4F87-B18C-0F9CD2AF4340}" dt="2026-01-13T22:23:27.580" v="112489" actId="20577"/>
          <ac:spMkLst>
            <pc:docMk/>
            <pc:sldMk cId="274553841" sldId="397"/>
            <ac:spMk id="93" creationId="{3BF20D3C-0F8F-BCB1-4D51-C611AC03E79A}"/>
          </ac:spMkLst>
        </pc:spChg>
      </pc:sldChg>
      <pc:sldChg chg="addSp delSp modSp add del mod modClrScheme chgLayout">
        <pc:chgData name="Pegelow, Katrin /DE" userId="74a135be-7428-408d-b4b7-e9253dfa99e9" providerId="ADAL" clId="{C8066334-7A26-4F87-B18C-0F9CD2AF4340}" dt="2026-01-06T19:04:55.112" v="106548" actId="207"/>
        <pc:sldMkLst>
          <pc:docMk/>
          <pc:sldMk cId="1449841885" sldId="398"/>
        </pc:sldMkLst>
        <pc:spChg chg="mod ord">
          <ac:chgData name="Pegelow, Katrin /DE" userId="74a135be-7428-408d-b4b7-e9253dfa99e9" providerId="ADAL" clId="{C8066334-7A26-4F87-B18C-0F9CD2AF4340}" dt="2026-01-05T19:01:30.841" v="95894" actId="167"/>
          <ac:spMkLst>
            <pc:docMk/>
            <pc:sldMk cId="1449841885" sldId="398"/>
            <ac:spMk id="2" creationId="{EA07DA53-20A0-8D31-52B8-807BA6BC6FCA}"/>
          </ac:spMkLst>
        </pc:spChg>
        <pc:spChg chg="mod">
          <ac:chgData name="Pegelow, Katrin /DE" userId="74a135be-7428-408d-b4b7-e9253dfa99e9" providerId="ADAL" clId="{C8066334-7A26-4F87-B18C-0F9CD2AF4340}" dt="2026-01-06T19:04:55.112" v="106548" actId="207"/>
          <ac:spMkLst>
            <pc:docMk/>
            <pc:sldMk cId="1449841885" sldId="398"/>
            <ac:spMk id="30" creationId="{F19C0964-815F-04A9-84E2-F7C6EDEAC114}"/>
          </ac:spMkLst>
        </pc:spChg>
        <pc:spChg chg="mod">
          <ac:chgData name="Pegelow, Katrin /DE" userId="74a135be-7428-408d-b4b7-e9253dfa99e9" providerId="ADAL" clId="{C8066334-7A26-4F87-B18C-0F9CD2AF4340}" dt="2026-01-05T19:00:47.839" v="95843" actId="1038"/>
          <ac:spMkLst>
            <pc:docMk/>
            <pc:sldMk cId="1449841885" sldId="398"/>
            <ac:spMk id="43" creationId="{13D537EE-7F71-E78D-30F4-192333291EAE}"/>
          </ac:spMkLst>
        </pc:spChg>
        <pc:picChg chg="mod">
          <ac:chgData name="Pegelow, Katrin /DE" userId="74a135be-7428-408d-b4b7-e9253dfa99e9" providerId="ADAL" clId="{C8066334-7A26-4F87-B18C-0F9CD2AF4340}" dt="2026-01-05T19:00:55.556" v="95873" actId="1038"/>
          <ac:picMkLst>
            <pc:docMk/>
            <pc:sldMk cId="1449841885" sldId="398"/>
            <ac:picMk id="48" creationId="{8917AA9D-05DF-0781-F95A-2D5FC733A8F4}"/>
          </ac:picMkLst>
        </pc:picChg>
      </pc:sldChg>
      <pc:sldChg chg="addSp delSp modSp add del mod modClrScheme chgLayout">
        <pc:chgData name="Pegelow, Katrin /DE" userId="74a135be-7428-408d-b4b7-e9253dfa99e9" providerId="ADAL" clId="{C8066334-7A26-4F87-B18C-0F9CD2AF4340}" dt="2026-01-13T22:24:06.705" v="112490" actId="14100"/>
        <pc:sldMkLst>
          <pc:docMk/>
          <pc:sldMk cId="4193458748" sldId="399"/>
        </pc:sldMkLst>
        <pc:spChg chg="mod ord">
          <ac:chgData name="Pegelow, Katrin /DE" userId="74a135be-7428-408d-b4b7-e9253dfa99e9" providerId="ADAL" clId="{C8066334-7A26-4F87-B18C-0F9CD2AF4340}" dt="2026-01-05T19:03:20.975" v="95933" actId="167"/>
          <ac:spMkLst>
            <pc:docMk/>
            <pc:sldMk cId="4193458748" sldId="399"/>
            <ac:spMk id="2" creationId="{EA07DA53-20A0-8D31-52B8-807BA6BC6FCA}"/>
          </ac:spMkLst>
        </pc:spChg>
        <pc:spChg chg="add mod ord">
          <ac:chgData name="Pegelow, Katrin /DE" userId="74a135be-7428-408d-b4b7-e9253dfa99e9" providerId="ADAL" clId="{C8066334-7A26-4F87-B18C-0F9CD2AF4340}" dt="2026-01-05T19:05:26.291" v="95953" actId="122"/>
          <ac:spMkLst>
            <pc:docMk/>
            <pc:sldMk cId="4193458748" sldId="399"/>
            <ac:spMk id="4" creationId="{886B1D07-BAFA-E0F0-F868-411725E85F5A}"/>
          </ac:spMkLst>
        </pc:spChg>
        <pc:spChg chg="mod">
          <ac:chgData name="Pegelow, Katrin /DE" userId="74a135be-7428-408d-b4b7-e9253dfa99e9" providerId="ADAL" clId="{C8066334-7A26-4F87-B18C-0F9CD2AF4340}" dt="2026-01-06T19:05:07.139" v="106550" actId="207"/>
          <ac:spMkLst>
            <pc:docMk/>
            <pc:sldMk cId="4193458748" sldId="399"/>
            <ac:spMk id="438" creationId="{484774CD-155C-81D4-602E-2D51E1748D9A}"/>
          </ac:spMkLst>
        </pc:spChg>
        <pc:spChg chg="mod">
          <ac:chgData name="Pegelow, Katrin /DE" userId="74a135be-7428-408d-b4b7-e9253dfa99e9" providerId="ADAL" clId="{C8066334-7A26-4F87-B18C-0F9CD2AF4340}" dt="2025-12-17T17:19:25.561" v="69192" actId="1076"/>
          <ac:spMkLst>
            <pc:docMk/>
            <pc:sldMk cId="4193458748" sldId="399"/>
            <ac:spMk id="446" creationId="{F27072C3-F829-6ED7-F0CB-A011E005D071}"/>
          </ac:spMkLst>
        </pc:spChg>
        <pc:spChg chg="mod ord">
          <ac:chgData name="Pegelow, Katrin /DE" userId="74a135be-7428-408d-b4b7-e9253dfa99e9" providerId="ADAL" clId="{C8066334-7A26-4F87-B18C-0F9CD2AF4340}" dt="2025-12-17T17:19:40.142" v="69193" actId="167"/>
          <ac:spMkLst>
            <pc:docMk/>
            <pc:sldMk cId="4193458748" sldId="399"/>
            <ac:spMk id="448" creationId="{B8463F8D-0BE5-CCBA-FFF9-5971818297DE}"/>
          </ac:spMkLst>
        </pc:spChg>
        <pc:spChg chg="mod ord">
          <ac:chgData name="Pegelow, Katrin /DE" userId="74a135be-7428-408d-b4b7-e9253dfa99e9" providerId="ADAL" clId="{C8066334-7A26-4F87-B18C-0F9CD2AF4340}" dt="2026-01-13T22:24:06.705" v="112490" actId="14100"/>
          <ac:spMkLst>
            <pc:docMk/>
            <pc:sldMk cId="4193458748" sldId="399"/>
            <ac:spMk id="453" creationId="{D12677F4-D0C5-09C0-EF05-6DE806957B02}"/>
          </ac:spMkLst>
        </pc:spChg>
        <pc:cxnChg chg="mod">
          <ac:chgData name="Pegelow, Katrin /DE" userId="74a135be-7428-408d-b4b7-e9253dfa99e9" providerId="ADAL" clId="{C8066334-7A26-4F87-B18C-0F9CD2AF4340}" dt="2025-12-17T17:18:24.429" v="69183" actId="1035"/>
          <ac:cxnSpMkLst>
            <pc:docMk/>
            <pc:sldMk cId="4193458748" sldId="399"/>
            <ac:cxnSpMk id="445" creationId="{39D59DDE-7465-7038-F7F8-ED35119E7752}"/>
          </ac:cxnSpMkLst>
        </pc:cxnChg>
        <pc:cxnChg chg="mod">
          <ac:chgData name="Pegelow, Katrin /DE" userId="74a135be-7428-408d-b4b7-e9253dfa99e9" providerId="ADAL" clId="{C8066334-7A26-4F87-B18C-0F9CD2AF4340}" dt="2025-12-17T17:19:50.073" v="69194" actId="1076"/>
          <ac:cxnSpMkLst>
            <pc:docMk/>
            <pc:sldMk cId="4193458748" sldId="399"/>
            <ac:cxnSpMk id="447" creationId="{FEAB80CD-D8FB-82C2-957F-E344A031677A}"/>
          </ac:cxnSpMkLst>
        </pc:cxnChg>
      </pc:sldChg>
      <pc:sldChg chg="addSp delSp modSp add mod modClrScheme modAnim chgLayout">
        <pc:chgData name="Pegelow, Katrin /DE" userId="74a135be-7428-408d-b4b7-e9253dfa99e9" providerId="ADAL" clId="{C8066334-7A26-4F87-B18C-0F9CD2AF4340}" dt="2026-01-12T11:04:57.669" v="109366" actId="20577"/>
        <pc:sldMkLst>
          <pc:docMk/>
          <pc:sldMk cId="628544264" sldId="400"/>
        </pc:sldMkLst>
        <pc:spChg chg="add del mod">
          <ac:chgData name="Pegelow, Katrin /DE" userId="74a135be-7428-408d-b4b7-e9253dfa99e9" providerId="ADAL" clId="{C8066334-7A26-4F87-B18C-0F9CD2AF4340}" dt="2026-01-06T18:40:02.448" v="106342" actId="20577"/>
          <ac:spMkLst>
            <pc:docMk/>
            <pc:sldMk cId="628544264" sldId="400"/>
            <ac:spMk id="3" creationId="{A5098F2C-6114-B923-8325-1CAA2D3783B8}"/>
          </ac:spMkLst>
        </pc:spChg>
        <pc:spChg chg="mod ord">
          <ac:chgData name="Pegelow, Katrin /DE" userId="74a135be-7428-408d-b4b7-e9253dfa99e9" providerId="ADAL" clId="{C8066334-7A26-4F87-B18C-0F9CD2AF4340}" dt="2026-01-04T13:25:26.379" v="84712" actId="167"/>
          <ac:spMkLst>
            <pc:docMk/>
            <pc:sldMk cId="628544264" sldId="400"/>
            <ac:spMk id="10" creationId="{98154C89-F01B-879C-1108-F60D1F9E192F}"/>
          </ac:spMkLst>
        </pc:spChg>
        <pc:spChg chg="mod">
          <ac:chgData name="Pegelow, Katrin /DE" userId="74a135be-7428-408d-b4b7-e9253dfa99e9" providerId="ADAL" clId="{C8066334-7A26-4F87-B18C-0F9CD2AF4340}" dt="2026-01-12T11:04:57.669" v="109366" actId="20577"/>
          <ac:spMkLst>
            <pc:docMk/>
            <pc:sldMk cId="628544264" sldId="400"/>
            <ac:spMk id="27" creationId="{B4BF3E47-478E-FA2F-D5BB-AB2D48CEA809}"/>
          </ac:spMkLst>
        </pc:spChg>
        <pc:spChg chg="mod">
          <ac:chgData name="Pegelow, Katrin /DE" userId="74a135be-7428-408d-b4b7-e9253dfa99e9" providerId="ADAL" clId="{C8066334-7A26-4F87-B18C-0F9CD2AF4340}" dt="2026-01-12T11:04:46.019" v="109362" actId="20577"/>
          <ac:spMkLst>
            <pc:docMk/>
            <pc:sldMk cId="628544264" sldId="400"/>
            <ac:spMk id="30" creationId="{B51750E2-A6E9-0C32-749C-7CF59661F9B2}"/>
          </ac:spMkLst>
        </pc:spChg>
      </pc:sldChg>
      <pc:sldChg chg="addSp delSp modSp mod modClrScheme chgLayout">
        <pc:chgData name="Pegelow, Katrin /DE" userId="74a135be-7428-408d-b4b7-e9253dfa99e9" providerId="ADAL" clId="{C8066334-7A26-4F87-B18C-0F9CD2AF4340}" dt="2026-01-13T16:59:12.473" v="111956" actId="14100"/>
        <pc:sldMkLst>
          <pc:docMk/>
          <pc:sldMk cId="2646507148" sldId="401"/>
        </pc:sldMkLst>
        <pc:spChg chg="mod">
          <ac:chgData name="Pegelow, Katrin /DE" userId="74a135be-7428-408d-b4b7-e9253dfa99e9" providerId="ADAL" clId="{C8066334-7A26-4F87-B18C-0F9CD2AF4340}" dt="2026-01-13T16:59:12.473" v="111956" actId="14100"/>
          <ac:spMkLst>
            <pc:docMk/>
            <pc:sldMk cId="2646507148" sldId="401"/>
            <ac:spMk id="3" creationId="{7153E927-9916-F041-9927-79FDD1F23954}"/>
          </ac:spMkLst>
        </pc:spChg>
        <pc:spChg chg="mod ord">
          <ac:chgData name="Pegelow, Katrin /DE" userId="74a135be-7428-408d-b4b7-e9253dfa99e9" providerId="ADAL" clId="{C8066334-7A26-4F87-B18C-0F9CD2AF4340}" dt="2026-01-04T13:30:31.595" v="84838" actId="167"/>
          <ac:spMkLst>
            <pc:docMk/>
            <pc:sldMk cId="2646507148" sldId="401"/>
            <ac:spMk id="10" creationId="{EAF45F32-FF7B-85E3-9109-BB7CD6B17A3E}"/>
          </ac:spMkLst>
        </pc:spChg>
      </pc:sldChg>
      <pc:sldChg chg="addSp delSp modSp mod modClrScheme modAnim chgLayout">
        <pc:chgData name="Pegelow, Katrin /DE" userId="74a135be-7428-408d-b4b7-e9253dfa99e9" providerId="ADAL" clId="{C8066334-7A26-4F87-B18C-0F9CD2AF4340}" dt="2026-01-09T18:43:16.965" v="109113" actId="6549"/>
        <pc:sldMkLst>
          <pc:docMk/>
          <pc:sldMk cId="2809882125" sldId="402"/>
        </pc:sldMkLst>
        <pc:spChg chg="mod">
          <ac:chgData name="Pegelow, Katrin /DE" userId="74a135be-7428-408d-b4b7-e9253dfa99e9" providerId="ADAL" clId="{C8066334-7A26-4F87-B18C-0F9CD2AF4340}" dt="2026-01-09T18:43:16.965" v="109113" actId="6549"/>
          <ac:spMkLst>
            <pc:docMk/>
            <pc:sldMk cId="2809882125" sldId="402"/>
            <ac:spMk id="28" creationId="{C08C49C9-3669-FEF4-03BB-E8C5D9484483}"/>
          </ac:spMkLst>
        </pc:spChg>
        <pc:spChg chg="mod ord">
          <ac:chgData name="Pegelow, Katrin /DE" userId="74a135be-7428-408d-b4b7-e9253dfa99e9" providerId="ADAL" clId="{C8066334-7A26-4F87-B18C-0F9CD2AF4340}" dt="2026-01-05T18:11:00.770" v="94779" actId="167"/>
          <ac:spMkLst>
            <pc:docMk/>
            <pc:sldMk cId="2809882125" sldId="402"/>
            <ac:spMk id="30" creationId="{6286A387-2517-A865-5BA1-8DDEFFE4E5DC}"/>
          </ac:spMkLst>
        </pc:spChg>
        <pc:spChg chg="mod">
          <ac:chgData name="Pegelow, Katrin /DE" userId="74a135be-7428-408d-b4b7-e9253dfa99e9" providerId="ADAL" clId="{C8066334-7A26-4F87-B18C-0F9CD2AF4340}" dt="2026-01-09T18:43:08.230" v="109112"/>
          <ac:spMkLst>
            <pc:docMk/>
            <pc:sldMk cId="2809882125" sldId="402"/>
            <ac:spMk id="31" creationId="{CA98CCBE-4A48-A9D1-C199-8C60AD4F1C81}"/>
          </ac:spMkLst>
        </pc:spChg>
        <pc:spChg chg="mod">
          <ac:chgData name="Pegelow, Katrin /DE" userId="74a135be-7428-408d-b4b7-e9253dfa99e9" providerId="ADAL" clId="{C8066334-7A26-4F87-B18C-0F9CD2AF4340}" dt="2026-01-09T18:41:53.310" v="109054" actId="947"/>
          <ac:spMkLst>
            <pc:docMk/>
            <pc:sldMk cId="2809882125" sldId="402"/>
            <ac:spMk id="32" creationId="{3C72ADCF-AD38-1B95-721C-D3BB36150B9D}"/>
          </ac:spMkLst>
        </pc:spChg>
      </pc:sldChg>
      <pc:sldChg chg="addSp delSp modSp mod ord">
        <pc:chgData name="Pegelow, Katrin /DE" userId="74a135be-7428-408d-b4b7-e9253dfa99e9" providerId="ADAL" clId="{C8066334-7A26-4F87-B18C-0F9CD2AF4340}" dt="2026-01-06T19:08:56.912" v="106586" actId="207"/>
        <pc:sldMkLst>
          <pc:docMk/>
          <pc:sldMk cId="846493871" sldId="403"/>
        </pc:sldMkLst>
        <pc:spChg chg="mod ord">
          <ac:chgData name="Pegelow, Katrin /DE" userId="74a135be-7428-408d-b4b7-e9253dfa99e9" providerId="ADAL" clId="{C8066334-7A26-4F87-B18C-0F9CD2AF4340}" dt="2026-01-05T19:54:30.792" v="97039" actId="167"/>
          <ac:spMkLst>
            <pc:docMk/>
            <pc:sldMk cId="846493871" sldId="403"/>
            <ac:spMk id="3" creationId="{A137E91C-FA1D-4432-465C-159F43DB94CE}"/>
          </ac:spMkLst>
        </pc:spChg>
        <pc:spChg chg="mod">
          <ac:chgData name="Pegelow, Katrin /DE" userId="74a135be-7428-408d-b4b7-e9253dfa99e9" providerId="ADAL" clId="{C8066334-7A26-4F87-B18C-0F9CD2AF4340}" dt="2026-01-06T19:08:56.912" v="106586" actId="207"/>
          <ac:spMkLst>
            <pc:docMk/>
            <pc:sldMk cId="846493871" sldId="403"/>
            <ac:spMk id="6" creationId="{060324A7-97AA-667D-959A-9AE401582F59}"/>
          </ac:spMkLst>
        </pc:spChg>
        <pc:spChg chg="mod">
          <ac:chgData name="Pegelow, Katrin /DE" userId="74a135be-7428-408d-b4b7-e9253dfa99e9" providerId="ADAL" clId="{C8066334-7A26-4F87-B18C-0F9CD2AF4340}" dt="2026-01-06T19:08:56.912" v="106586" actId="207"/>
          <ac:spMkLst>
            <pc:docMk/>
            <pc:sldMk cId="846493871" sldId="403"/>
            <ac:spMk id="14" creationId="{297AEE84-38EC-5FBA-0B1A-74FD592B30FF}"/>
          </ac:spMkLst>
        </pc:spChg>
      </pc:sldChg>
      <pc:sldChg chg="addSp delSp modSp add mod ord modClrScheme chgLayout">
        <pc:chgData name="Pegelow, Katrin /DE" userId="74a135be-7428-408d-b4b7-e9253dfa99e9" providerId="ADAL" clId="{C8066334-7A26-4F87-B18C-0F9CD2AF4340}" dt="2026-01-13T16:59:47.818" v="111962" actId="1037"/>
        <pc:sldMkLst>
          <pc:docMk/>
          <pc:sldMk cId="3785871210" sldId="404"/>
        </pc:sldMkLst>
        <pc:spChg chg="add mod">
          <ac:chgData name="Pegelow, Katrin /DE" userId="74a135be-7428-408d-b4b7-e9253dfa99e9" providerId="ADAL" clId="{C8066334-7A26-4F87-B18C-0F9CD2AF4340}" dt="2026-01-13T16:59:47.818" v="111962" actId="1037"/>
          <ac:spMkLst>
            <pc:docMk/>
            <pc:sldMk cId="3785871210" sldId="404"/>
            <ac:spMk id="2" creationId="{4B0A2BFD-ED5A-6E2A-2F98-7236C5050355}"/>
          </ac:spMkLst>
        </pc:spChg>
        <pc:spChg chg="mod ord">
          <ac:chgData name="Pegelow, Katrin /DE" userId="74a135be-7428-408d-b4b7-e9253dfa99e9" providerId="ADAL" clId="{C8066334-7A26-4F87-B18C-0F9CD2AF4340}" dt="2026-01-04T13:31:56.667" v="84871" actId="167"/>
          <ac:spMkLst>
            <pc:docMk/>
            <pc:sldMk cId="3785871210" sldId="404"/>
            <ac:spMk id="10" creationId="{CFD77BDD-B89F-1C36-2F4A-408FE6EEFC8A}"/>
          </ac:spMkLst>
        </pc:spChg>
      </pc:sldChg>
      <pc:sldChg chg="addSp delSp modSp mod modClrScheme chgLayout">
        <pc:chgData name="Pegelow, Katrin /DE" userId="74a135be-7428-408d-b4b7-e9253dfa99e9" providerId="ADAL" clId="{C8066334-7A26-4F87-B18C-0F9CD2AF4340}" dt="2026-01-13T17:00:40.884" v="111966" actId="14100"/>
        <pc:sldMkLst>
          <pc:docMk/>
          <pc:sldMk cId="4260882328" sldId="405"/>
        </pc:sldMkLst>
        <pc:spChg chg="mod ord">
          <ac:chgData name="Pegelow, Katrin /DE" userId="74a135be-7428-408d-b4b7-e9253dfa99e9" providerId="ADAL" clId="{C8066334-7A26-4F87-B18C-0F9CD2AF4340}" dt="2026-01-04T13:39:28.964" v="85059" actId="167"/>
          <ac:spMkLst>
            <pc:docMk/>
            <pc:sldMk cId="4260882328" sldId="405"/>
            <ac:spMk id="2" creationId="{6FF2953B-67F4-A23E-34FD-E4700FF9F0D8}"/>
          </ac:spMkLst>
        </pc:spChg>
        <pc:spChg chg="mod">
          <ac:chgData name="Pegelow, Katrin /DE" userId="74a135be-7428-408d-b4b7-e9253dfa99e9" providerId="ADAL" clId="{C8066334-7A26-4F87-B18C-0F9CD2AF4340}" dt="2026-01-13T17:00:40.884" v="111966" actId="14100"/>
          <ac:spMkLst>
            <pc:docMk/>
            <pc:sldMk cId="4260882328" sldId="405"/>
            <ac:spMk id="18" creationId="{9868B518-DF43-4222-CF1B-B0359018F76E}"/>
          </ac:spMkLst>
        </pc:spChg>
      </pc:sldChg>
      <pc:sldChg chg="addSp delSp modSp add mod ord modClrScheme chgLayout">
        <pc:chgData name="Pegelow, Katrin /DE" userId="74a135be-7428-408d-b4b7-e9253dfa99e9" providerId="ADAL" clId="{C8066334-7A26-4F87-B18C-0F9CD2AF4340}" dt="2026-01-06T18:38:59.422" v="106329" actId="207"/>
        <pc:sldMkLst>
          <pc:docMk/>
          <pc:sldMk cId="3852454438" sldId="406"/>
        </pc:sldMkLst>
        <pc:spChg chg="mod ord">
          <ac:chgData name="Pegelow, Katrin /DE" userId="74a135be-7428-408d-b4b7-e9253dfa99e9" providerId="ADAL" clId="{C8066334-7A26-4F87-B18C-0F9CD2AF4340}" dt="2026-01-04T13:22:31.027" v="84612" actId="167"/>
          <ac:spMkLst>
            <pc:docMk/>
            <pc:sldMk cId="3852454438" sldId="406"/>
            <ac:spMk id="6" creationId="{C5CE5D00-B521-C8B3-E6F0-E02888127C1E}"/>
          </ac:spMkLst>
        </pc:spChg>
        <pc:spChg chg="mod">
          <ac:chgData name="Pegelow, Katrin /DE" userId="74a135be-7428-408d-b4b7-e9253dfa99e9" providerId="ADAL" clId="{C8066334-7A26-4F87-B18C-0F9CD2AF4340}" dt="2026-01-06T18:38:59.422" v="106329" actId="207"/>
          <ac:spMkLst>
            <pc:docMk/>
            <pc:sldMk cId="3852454438" sldId="406"/>
            <ac:spMk id="9" creationId="{D6F31651-CC99-3D31-870D-B8D990E2E808}"/>
          </ac:spMkLst>
        </pc:spChg>
      </pc:sldChg>
      <pc:sldChg chg="addSp delSp modSp mod modClrScheme chgLayout">
        <pc:chgData name="Pegelow, Katrin /DE" userId="74a135be-7428-408d-b4b7-e9253dfa99e9" providerId="ADAL" clId="{C8066334-7A26-4F87-B18C-0F9CD2AF4340}" dt="2026-01-06T18:30:00.470" v="106265" actId="207"/>
        <pc:sldMkLst>
          <pc:docMk/>
          <pc:sldMk cId="1079176483" sldId="407"/>
        </pc:sldMkLst>
        <pc:spChg chg="add mod ord">
          <ac:chgData name="Pegelow, Katrin /DE" userId="74a135be-7428-408d-b4b7-e9253dfa99e9" providerId="ADAL" clId="{C8066334-7A26-4F87-B18C-0F9CD2AF4340}" dt="2026-01-04T15:51:47.765" v="88035" actId="700"/>
          <ac:spMkLst>
            <pc:docMk/>
            <pc:sldMk cId="1079176483" sldId="407"/>
            <ac:spMk id="3" creationId="{116D100E-C69B-F1F4-F9B2-A50E5F0AA940}"/>
          </ac:spMkLst>
        </pc:spChg>
        <pc:spChg chg="mod ord">
          <ac:chgData name="Pegelow, Katrin /DE" userId="74a135be-7428-408d-b4b7-e9253dfa99e9" providerId="ADAL" clId="{C8066334-7A26-4F87-B18C-0F9CD2AF4340}" dt="2026-01-06T18:30:00.470" v="106265" actId="207"/>
          <ac:spMkLst>
            <pc:docMk/>
            <pc:sldMk cId="1079176483" sldId="407"/>
            <ac:spMk id="5" creationId="{668418AA-48F8-56E5-6D02-31EE555B26A9}"/>
          </ac:spMkLst>
        </pc:spChg>
        <pc:spChg chg="add mod ord">
          <ac:chgData name="Pegelow, Katrin /DE" userId="74a135be-7428-408d-b4b7-e9253dfa99e9" providerId="ADAL" clId="{C8066334-7A26-4F87-B18C-0F9CD2AF4340}" dt="2026-01-04T15:51:47.765" v="88035" actId="700"/>
          <ac:spMkLst>
            <pc:docMk/>
            <pc:sldMk cId="1079176483" sldId="407"/>
            <ac:spMk id="6" creationId="{5FC7440B-C82D-EF40-78E6-E98DCBDFD2C9}"/>
          </ac:spMkLst>
        </pc:spChg>
        <pc:picChg chg="add mod">
          <ac:chgData name="Pegelow, Katrin /DE" userId="74a135be-7428-408d-b4b7-e9253dfa99e9" providerId="ADAL" clId="{C8066334-7A26-4F87-B18C-0F9CD2AF4340}" dt="2026-01-03T01:32:05.892" v="81755"/>
          <ac:picMkLst>
            <pc:docMk/>
            <pc:sldMk cId="1079176483" sldId="407"/>
            <ac:picMk id="2" creationId="{63E63FB5-FD02-1270-091E-86D632C4514C}"/>
          </ac:picMkLst>
        </pc:picChg>
      </pc:sldChg>
      <pc:sldChg chg="addSp delSp modSp mod modClrScheme chgLayout">
        <pc:chgData name="Pegelow, Katrin /DE" userId="74a135be-7428-408d-b4b7-e9253dfa99e9" providerId="ADAL" clId="{C8066334-7A26-4F87-B18C-0F9CD2AF4340}" dt="2026-01-12T11:50:30.735" v="110156" actId="14100"/>
        <pc:sldMkLst>
          <pc:docMk/>
          <pc:sldMk cId="1966323416" sldId="408"/>
        </pc:sldMkLst>
        <pc:spChg chg="mod ord">
          <ac:chgData name="Pegelow, Katrin /DE" userId="74a135be-7428-408d-b4b7-e9253dfa99e9" providerId="ADAL" clId="{C8066334-7A26-4F87-B18C-0F9CD2AF4340}" dt="2026-01-04T15:53:21.487" v="88110" actId="167"/>
          <ac:spMkLst>
            <pc:docMk/>
            <pc:sldMk cId="1966323416" sldId="408"/>
            <ac:spMk id="2" creationId="{B7051509-782F-600C-1FFF-D00C69B60042}"/>
          </ac:spMkLst>
        </pc:spChg>
        <pc:spChg chg="mod">
          <ac:chgData name="Pegelow, Katrin /DE" userId="74a135be-7428-408d-b4b7-e9253dfa99e9" providerId="ADAL" clId="{C8066334-7A26-4F87-B18C-0F9CD2AF4340}" dt="2026-01-12T11:48:45.256" v="110118" actId="1037"/>
          <ac:spMkLst>
            <pc:docMk/>
            <pc:sldMk cId="1966323416" sldId="408"/>
            <ac:spMk id="3" creationId="{924BD387-53A5-560E-72B0-B9A13DE8DEDC}"/>
          </ac:spMkLst>
        </pc:spChg>
        <pc:spChg chg="mod">
          <ac:chgData name="Pegelow, Katrin /DE" userId="74a135be-7428-408d-b4b7-e9253dfa99e9" providerId="ADAL" clId="{C8066334-7A26-4F87-B18C-0F9CD2AF4340}" dt="2026-01-12T11:47:44.843" v="110110" actId="20577"/>
          <ac:spMkLst>
            <pc:docMk/>
            <pc:sldMk cId="1966323416" sldId="408"/>
            <ac:spMk id="6" creationId="{4C0C504F-A730-7E79-1D97-9D5A0C04BC9D}"/>
          </ac:spMkLst>
        </pc:spChg>
        <pc:spChg chg="mod">
          <ac:chgData name="Pegelow, Katrin /DE" userId="74a135be-7428-408d-b4b7-e9253dfa99e9" providerId="ADAL" clId="{C8066334-7A26-4F87-B18C-0F9CD2AF4340}" dt="2026-01-12T11:48:29.624" v="110115" actId="3064"/>
          <ac:spMkLst>
            <pc:docMk/>
            <pc:sldMk cId="1966323416" sldId="408"/>
            <ac:spMk id="8" creationId="{26767FCF-B826-3924-757C-ED7088055A13}"/>
          </ac:spMkLst>
        </pc:spChg>
        <pc:spChg chg="mod">
          <ac:chgData name="Pegelow, Katrin /DE" userId="74a135be-7428-408d-b4b7-e9253dfa99e9" providerId="ADAL" clId="{C8066334-7A26-4F87-B18C-0F9CD2AF4340}" dt="2026-01-12T11:48:03.404" v="110113" actId="1038"/>
          <ac:spMkLst>
            <pc:docMk/>
            <pc:sldMk cId="1966323416" sldId="408"/>
            <ac:spMk id="9" creationId="{12BDFECF-D018-5690-14AB-D420BC40B966}"/>
          </ac:spMkLst>
        </pc:spChg>
        <pc:spChg chg="mod">
          <ac:chgData name="Pegelow, Katrin /DE" userId="74a135be-7428-408d-b4b7-e9253dfa99e9" providerId="ADAL" clId="{C8066334-7A26-4F87-B18C-0F9CD2AF4340}" dt="2026-01-12T11:47:55.485" v="110112" actId="6549"/>
          <ac:spMkLst>
            <pc:docMk/>
            <pc:sldMk cId="1966323416" sldId="408"/>
            <ac:spMk id="14" creationId="{646492D2-726D-D78D-7FE1-9478FF885EC4}"/>
          </ac:spMkLst>
        </pc:spChg>
        <pc:spChg chg="mod">
          <ac:chgData name="Pegelow, Katrin /DE" userId="74a135be-7428-408d-b4b7-e9253dfa99e9" providerId="ADAL" clId="{C8066334-7A26-4F87-B18C-0F9CD2AF4340}" dt="2026-01-12T11:48:35.288" v="110117" actId="3064"/>
          <ac:spMkLst>
            <pc:docMk/>
            <pc:sldMk cId="1966323416" sldId="408"/>
            <ac:spMk id="16" creationId="{18D5A520-436E-D386-C7F8-119F66B64836}"/>
          </ac:spMkLst>
        </pc:spChg>
        <pc:spChg chg="mod">
          <ac:chgData name="Pegelow, Katrin /DE" userId="74a135be-7428-408d-b4b7-e9253dfa99e9" providerId="ADAL" clId="{C8066334-7A26-4F87-B18C-0F9CD2AF4340}" dt="2026-01-12T11:50:30.735" v="110156" actId="14100"/>
          <ac:spMkLst>
            <pc:docMk/>
            <pc:sldMk cId="1966323416" sldId="408"/>
            <ac:spMk id="18" creationId="{82F54EB9-ED34-CDC3-43CC-F154D7213F99}"/>
          </ac:spMkLst>
        </pc:spChg>
      </pc:sldChg>
      <pc:sldChg chg="addSp delSp modSp mod modClrScheme chgLayout">
        <pc:chgData name="Pegelow, Katrin /DE" userId="74a135be-7428-408d-b4b7-e9253dfa99e9" providerId="ADAL" clId="{C8066334-7A26-4F87-B18C-0F9CD2AF4340}" dt="2026-01-13T17:01:36.379" v="111968" actId="14100"/>
        <pc:sldMkLst>
          <pc:docMk/>
          <pc:sldMk cId="628221494" sldId="409"/>
        </pc:sldMkLst>
        <pc:spChg chg="add mod">
          <ac:chgData name="Pegelow, Katrin /DE" userId="74a135be-7428-408d-b4b7-e9253dfa99e9" providerId="ADAL" clId="{C8066334-7A26-4F87-B18C-0F9CD2AF4340}" dt="2026-01-12T11:16:03.307" v="109578" actId="164"/>
          <ac:spMkLst>
            <pc:docMk/>
            <pc:sldMk cId="628221494" sldId="409"/>
            <ac:spMk id="2" creationId="{9F8BD66D-05E2-C3BC-419B-C09F0937F05E}"/>
          </ac:spMkLst>
        </pc:spChg>
        <pc:spChg chg="mod">
          <ac:chgData name="Pegelow, Katrin /DE" userId="74a135be-7428-408d-b4b7-e9253dfa99e9" providerId="ADAL" clId="{C8066334-7A26-4F87-B18C-0F9CD2AF4340}" dt="2026-01-13T17:01:36.379" v="111968" actId="14100"/>
          <ac:spMkLst>
            <pc:docMk/>
            <pc:sldMk cId="628221494" sldId="409"/>
            <ac:spMk id="3" creationId="{69F0D5A1-1282-F581-FDBA-1CF31B2D17A6}"/>
          </ac:spMkLst>
        </pc:spChg>
        <pc:spChg chg="add mod">
          <ac:chgData name="Pegelow, Katrin /DE" userId="74a135be-7428-408d-b4b7-e9253dfa99e9" providerId="ADAL" clId="{C8066334-7A26-4F87-B18C-0F9CD2AF4340}" dt="2026-01-12T11:16:03.307" v="109578" actId="164"/>
          <ac:spMkLst>
            <pc:docMk/>
            <pc:sldMk cId="628221494" sldId="409"/>
            <ac:spMk id="4" creationId="{02F5311A-9F43-FD05-C615-2005BB27358E}"/>
          </ac:spMkLst>
        </pc:spChg>
        <pc:spChg chg="mod">
          <ac:chgData name="Pegelow, Katrin /DE" userId="74a135be-7428-408d-b4b7-e9253dfa99e9" providerId="ADAL" clId="{C8066334-7A26-4F87-B18C-0F9CD2AF4340}" dt="2026-01-04T13:43:44.999" v="85165" actId="1036"/>
          <ac:spMkLst>
            <pc:docMk/>
            <pc:sldMk cId="628221494" sldId="409"/>
            <ac:spMk id="10" creationId="{6DD43DAB-F628-F126-9091-1CAEDAF33A12}"/>
          </ac:spMkLst>
        </pc:spChg>
        <pc:spChg chg="mod ord">
          <ac:chgData name="Pegelow, Katrin /DE" userId="74a135be-7428-408d-b4b7-e9253dfa99e9" providerId="ADAL" clId="{C8066334-7A26-4F87-B18C-0F9CD2AF4340}" dt="2026-01-04T13:43:33.867" v="85160" actId="167"/>
          <ac:spMkLst>
            <pc:docMk/>
            <pc:sldMk cId="628221494" sldId="409"/>
            <ac:spMk id="12" creationId="{708F82C0-0809-5957-50E5-EF46172CC790}"/>
          </ac:spMkLst>
        </pc:spChg>
        <pc:spChg chg="mod">
          <ac:chgData name="Pegelow, Katrin /DE" userId="74a135be-7428-408d-b4b7-e9253dfa99e9" providerId="ADAL" clId="{C8066334-7A26-4F87-B18C-0F9CD2AF4340}" dt="2026-01-12T11:16:03.307" v="109578" actId="164"/>
          <ac:spMkLst>
            <pc:docMk/>
            <pc:sldMk cId="628221494" sldId="409"/>
            <ac:spMk id="19" creationId="{EBA8BD39-E7DA-A39E-6BD1-DBA8898DFB03}"/>
          </ac:spMkLst>
        </pc:spChg>
        <pc:spChg chg="mod">
          <ac:chgData name="Pegelow, Katrin /DE" userId="74a135be-7428-408d-b4b7-e9253dfa99e9" providerId="ADAL" clId="{C8066334-7A26-4F87-B18C-0F9CD2AF4340}" dt="2026-01-12T11:16:03.307" v="109578" actId="164"/>
          <ac:spMkLst>
            <pc:docMk/>
            <pc:sldMk cId="628221494" sldId="409"/>
            <ac:spMk id="23" creationId="{3A5FEA98-E2FD-2420-8A3C-64714F4C25CB}"/>
          </ac:spMkLst>
        </pc:spChg>
        <pc:spChg chg="mod">
          <ac:chgData name="Pegelow, Katrin /DE" userId="74a135be-7428-408d-b4b7-e9253dfa99e9" providerId="ADAL" clId="{C8066334-7A26-4F87-B18C-0F9CD2AF4340}" dt="2026-01-12T11:16:03.307" v="109578" actId="164"/>
          <ac:spMkLst>
            <pc:docMk/>
            <pc:sldMk cId="628221494" sldId="409"/>
            <ac:spMk id="29" creationId="{B23E627B-CAE3-96C1-5773-1A7D694D325B}"/>
          </ac:spMkLst>
        </pc:spChg>
        <pc:spChg chg="mod">
          <ac:chgData name="Pegelow, Katrin /DE" userId="74a135be-7428-408d-b4b7-e9253dfa99e9" providerId="ADAL" clId="{C8066334-7A26-4F87-B18C-0F9CD2AF4340}" dt="2026-01-12T11:16:03.307" v="109578" actId="164"/>
          <ac:spMkLst>
            <pc:docMk/>
            <pc:sldMk cId="628221494" sldId="409"/>
            <ac:spMk id="30" creationId="{B2000022-866B-11C2-F49A-1280222A189E}"/>
          </ac:spMkLst>
        </pc:spChg>
        <pc:grpChg chg="add mod">
          <ac:chgData name="Pegelow, Katrin /DE" userId="74a135be-7428-408d-b4b7-e9253dfa99e9" providerId="ADAL" clId="{C8066334-7A26-4F87-B18C-0F9CD2AF4340}" dt="2026-01-12T11:16:03.307" v="109578" actId="164"/>
          <ac:grpSpMkLst>
            <pc:docMk/>
            <pc:sldMk cId="628221494" sldId="409"/>
            <ac:grpSpMk id="5" creationId="{3E4AC89A-AC21-3D3C-EBF0-E496F8297190}"/>
          </ac:grpSpMkLst>
        </pc:grpChg>
        <pc:picChg chg="mod">
          <ac:chgData name="Pegelow, Katrin /DE" userId="74a135be-7428-408d-b4b7-e9253dfa99e9" providerId="ADAL" clId="{C8066334-7A26-4F87-B18C-0F9CD2AF4340}" dt="2026-01-12T11:16:03.307" v="109578" actId="164"/>
          <ac:picMkLst>
            <pc:docMk/>
            <pc:sldMk cId="628221494" sldId="409"/>
            <ac:picMk id="17" creationId="{1C75579E-C449-DD88-7C19-6DB157DC0D5F}"/>
          </ac:picMkLst>
        </pc:picChg>
        <pc:cxnChg chg="mod">
          <ac:chgData name="Pegelow, Katrin /DE" userId="74a135be-7428-408d-b4b7-e9253dfa99e9" providerId="ADAL" clId="{C8066334-7A26-4F87-B18C-0F9CD2AF4340}" dt="2026-01-12T11:16:03.307" v="109578" actId="164"/>
          <ac:cxnSpMkLst>
            <pc:docMk/>
            <pc:sldMk cId="628221494" sldId="409"/>
            <ac:cxnSpMk id="26" creationId="{F69FD12E-A720-228A-BEEF-BE5D7277A6C9}"/>
          </ac:cxnSpMkLst>
        </pc:cxnChg>
        <pc:cxnChg chg="mod">
          <ac:chgData name="Pegelow, Katrin /DE" userId="74a135be-7428-408d-b4b7-e9253dfa99e9" providerId="ADAL" clId="{C8066334-7A26-4F87-B18C-0F9CD2AF4340}" dt="2026-01-12T11:16:03.307" v="109578" actId="164"/>
          <ac:cxnSpMkLst>
            <pc:docMk/>
            <pc:sldMk cId="628221494" sldId="409"/>
            <ac:cxnSpMk id="27" creationId="{9C2E747E-30A2-DCC8-D6EB-6292DCC64F93}"/>
          </ac:cxnSpMkLst>
        </pc:cxnChg>
      </pc:sldChg>
      <pc:sldChg chg="addSp delSp modSp add mod">
        <pc:chgData name="Pegelow, Katrin /DE" userId="74a135be-7428-408d-b4b7-e9253dfa99e9" providerId="ADAL" clId="{C8066334-7A26-4F87-B18C-0F9CD2AF4340}" dt="2026-01-06T18:48:07.208" v="106432" actId="207"/>
        <pc:sldMkLst>
          <pc:docMk/>
          <pc:sldMk cId="2364312667" sldId="410"/>
        </pc:sldMkLst>
        <pc:spChg chg="mod">
          <ac:chgData name="Pegelow, Katrin /DE" userId="74a135be-7428-408d-b4b7-e9253dfa99e9" providerId="ADAL" clId="{C8066334-7A26-4F87-B18C-0F9CD2AF4340}" dt="2026-01-05T09:04:58.193" v="90542" actId="20577"/>
          <ac:spMkLst>
            <pc:docMk/>
            <pc:sldMk cId="2364312667" sldId="410"/>
            <ac:spMk id="7" creationId="{169E6681-64D3-7C43-F254-AEFA1384587E}"/>
          </ac:spMkLst>
        </pc:spChg>
        <pc:spChg chg="add mod">
          <ac:chgData name="Pegelow, Katrin /DE" userId="74a135be-7428-408d-b4b7-e9253dfa99e9" providerId="ADAL" clId="{C8066334-7A26-4F87-B18C-0F9CD2AF4340}" dt="2026-01-05T09:23:38.857" v="90944" actId="1035"/>
          <ac:spMkLst>
            <pc:docMk/>
            <pc:sldMk cId="2364312667" sldId="410"/>
            <ac:spMk id="36" creationId="{C2F6C527-113F-78DE-FEC3-CEFE4D1E02BC}"/>
          </ac:spMkLst>
        </pc:spChg>
        <pc:spChg chg="mod">
          <ac:chgData name="Pegelow, Katrin /DE" userId="74a135be-7428-408d-b4b7-e9253dfa99e9" providerId="ADAL" clId="{C8066334-7A26-4F87-B18C-0F9CD2AF4340}" dt="2026-01-05T11:04:25.194" v="91551" actId="207"/>
          <ac:spMkLst>
            <pc:docMk/>
            <pc:sldMk cId="2364312667" sldId="410"/>
            <ac:spMk id="38" creationId="{4D33890E-ECF9-469B-508B-47B0FBF4ED31}"/>
          </ac:spMkLst>
        </pc:spChg>
        <pc:spChg chg="mod">
          <ac:chgData name="Pegelow, Katrin /DE" userId="74a135be-7428-408d-b4b7-e9253dfa99e9" providerId="ADAL" clId="{C8066334-7A26-4F87-B18C-0F9CD2AF4340}" dt="2026-01-05T09:23:38.857" v="90944" actId="1035"/>
          <ac:spMkLst>
            <pc:docMk/>
            <pc:sldMk cId="2364312667" sldId="410"/>
            <ac:spMk id="39" creationId="{F76B9606-3425-EF63-BF5E-C9EC31159587}"/>
          </ac:spMkLst>
        </pc:spChg>
        <pc:spChg chg="mod">
          <ac:chgData name="Pegelow, Katrin /DE" userId="74a135be-7428-408d-b4b7-e9253dfa99e9" providerId="ADAL" clId="{C8066334-7A26-4F87-B18C-0F9CD2AF4340}" dt="2026-01-05T09:18:19.458" v="90849" actId="14100"/>
          <ac:spMkLst>
            <pc:docMk/>
            <pc:sldMk cId="2364312667" sldId="410"/>
            <ac:spMk id="40" creationId="{EE367F91-6EE3-8D85-DB89-A8135E426408}"/>
          </ac:spMkLst>
        </pc:spChg>
        <pc:spChg chg="mod">
          <ac:chgData name="Pegelow, Katrin /DE" userId="74a135be-7428-408d-b4b7-e9253dfa99e9" providerId="ADAL" clId="{C8066334-7A26-4F87-B18C-0F9CD2AF4340}" dt="2026-01-05T11:04:25.194" v="91551" actId="207"/>
          <ac:spMkLst>
            <pc:docMk/>
            <pc:sldMk cId="2364312667" sldId="410"/>
            <ac:spMk id="41" creationId="{FEEBDB95-2DF1-4184-5E62-9DC5359F3FBE}"/>
          </ac:spMkLst>
        </pc:spChg>
        <pc:spChg chg="add mod">
          <ac:chgData name="Pegelow, Katrin /DE" userId="74a135be-7428-408d-b4b7-e9253dfa99e9" providerId="ADAL" clId="{C8066334-7A26-4F87-B18C-0F9CD2AF4340}" dt="2026-01-05T09:23:38.857" v="90944" actId="1035"/>
          <ac:spMkLst>
            <pc:docMk/>
            <pc:sldMk cId="2364312667" sldId="410"/>
            <ac:spMk id="42" creationId="{7C73CE92-59B7-CB28-0428-08B8ED894E0B}"/>
          </ac:spMkLst>
        </pc:spChg>
        <pc:spChg chg="mod">
          <ac:chgData name="Pegelow, Katrin /DE" userId="74a135be-7428-408d-b4b7-e9253dfa99e9" providerId="ADAL" clId="{C8066334-7A26-4F87-B18C-0F9CD2AF4340}" dt="2026-01-05T11:42:29.578" v="91915" actId="207"/>
          <ac:spMkLst>
            <pc:docMk/>
            <pc:sldMk cId="2364312667" sldId="410"/>
            <ac:spMk id="44" creationId="{B0C1B262-2120-A6F3-D087-617154F905AB}"/>
          </ac:spMkLst>
        </pc:spChg>
        <pc:spChg chg="add mod">
          <ac:chgData name="Pegelow, Katrin /DE" userId="74a135be-7428-408d-b4b7-e9253dfa99e9" providerId="ADAL" clId="{C8066334-7A26-4F87-B18C-0F9CD2AF4340}" dt="2026-01-05T09:23:38.857" v="90944" actId="1035"/>
          <ac:spMkLst>
            <pc:docMk/>
            <pc:sldMk cId="2364312667" sldId="410"/>
            <ac:spMk id="45" creationId="{C656D84C-55BF-41CD-1CD4-6CDFC4971480}"/>
          </ac:spMkLst>
        </pc:spChg>
        <pc:spChg chg="mod">
          <ac:chgData name="Pegelow, Katrin /DE" userId="74a135be-7428-408d-b4b7-e9253dfa99e9" providerId="ADAL" clId="{C8066334-7A26-4F87-B18C-0F9CD2AF4340}" dt="2026-01-05T11:04:25.194" v="91551" actId="207"/>
          <ac:spMkLst>
            <pc:docMk/>
            <pc:sldMk cId="2364312667" sldId="410"/>
            <ac:spMk id="47" creationId="{814F1ECE-B72F-7D78-314C-EDCF258760B9}"/>
          </ac:spMkLst>
        </pc:spChg>
        <pc:spChg chg="add mod">
          <ac:chgData name="Pegelow, Katrin /DE" userId="74a135be-7428-408d-b4b7-e9253dfa99e9" providerId="ADAL" clId="{C8066334-7A26-4F87-B18C-0F9CD2AF4340}" dt="2026-01-05T09:23:38.857" v="90944" actId="1035"/>
          <ac:spMkLst>
            <pc:docMk/>
            <pc:sldMk cId="2364312667" sldId="410"/>
            <ac:spMk id="48" creationId="{CD6A78D6-1D30-E797-D746-13ACCC51E383}"/>
          </ac:spMkLst>
        </pc:spChg>
        <pc:spChg chg="add mod">
          <ac:chgData name="Pegelow, Katrin /DE" userId="74a135be-7428-408d-b4b7-e9253dfa99e9" providerId="ADAL" clId="{C8066334-7A26-4F87-B18C-0F9CD2AF4340}" dt="2026-01-05T09:23:38.857" v="90944" actId="1035"/>
          <ac:spMkLst>
            <pc:docMk/>
            <pc:sldMk cId="2364312667" sldId="410"/>
            <ac:spMk id="49" creationId="{3BD979AF-C133-FD96-2E3F-73B6FEB9DEAD}"/>
          </ac:spMkLst>
        </pc:spChg>
        <pc:spChg chg="mod">
          <ac:chgData name="Pegelow, Katrin /DE" userId="74a135be-7428-408d-b4b7-e9253dfa99e9" providerId="ADAL" clId="{C8066334-7A26-4F87-B18C-0F9CD2AF4340}" dt="2026-01-05T11:04:25.194" v="91551" actId="207"/>
          <ac:spMkLst>
            <pc:docMk/>
            <pc:sldMk cId="2364312667" sldId="410"/>
            <ac:spMk id="50" creationId="{FB31A186-1F02-F4A4-A067-6946F5DF03CA}"/>
          </ac:spMkLst>
        </pc:spChg>
        <pc:spChg chg="add mod">
          <ac:chgData name="Pegelow, Katrin /DE" userId="74a135be-7428-408d-b4b7-e9253dfa99e9" providerId="ADAL" clId="{C8066334-7A26-4F87-B18C-0F9CD2AF4340}" dt="2026-01-05T09:23:38.857" v="90944" actId="1035"/>
          <ac:spMkLst>
            <pc:docMk/>
            <pc:sldMk cId="2364312667" sldId="410"/>
            <ac:spMk id="51" creationId="{5E0FD8D7-1071-DC75-9B0A-5BB34A408B89}"/>
          </ac:spMkLst>
        </pc:spChg>
        <pc:spChg chg="add mod">
          <ac:chgData name="Pegelow, Katrin /DE" userId="74a135be-7428-408d-b4b7-e9253dfa99e9" providerId="ADAL" clId="{C8066334-7A26-4F87-B18C-0F9CD2AF4340}" dt="2026-01-05T09:23:38.857" v="90944" actId="1035"/>
          <ac:spMkLst>
            <pc:docMk/>
            <pc:sldMk cId="2364312667" sldId="410"/>
            <ac:spMk id="52" creationId="{52B1011B-5B49-6B4B-B5A0-DEF78FA7D481}"/>
          </ac:spMkLst>
        </pc:spChg>
        <pc:spChg chg="mod">
          <ac:chgData name="Pegelow, Katrin /DE" userId="74a135be-7428-408d-b4b7-e9253dfa99e9" providerId="ADAL" clId="{C8066334-7A26-4F87-B18C-0F9CD2AF4340}" dt="2026-01-05T09:10:06.219" v="90697" actId="404"/>
          <ac:spMkLst>
            <pc:docMk/>
            <pc:sldMk cId="2364312667" sldId="410"/>
            <ac:spMk id="54" creationId="{71395341-A192-3C1E-01AE-5480F99BB13E}"/>
          </ac:spMkLst>
        </pc:spChg>
        <pc:spChg chg="mod">
          <ac:chgData name="Pegelow, Katrin /DE" userId="74a135be-7428-408d-b4b7-e9253dfa99e9" providerId="ADAL" clId="{C8066334-7A26-4F87-B18C-0F9CD2AF4340}" dt="2026-01-05T09:10:06.219" v="90697" actId="404"/>
          <ac:spMkLst>
            <pc:docMk/>
            <pc:sldMk cId="2364312667" sldId="410"/>
            <ac:spMk id="57" creationId="{7D66D6CB-94A8-98CA-3190-F1D0B455F14D}"/>
          </ac:spMkLst>
        </pc:spChg>
        <pc:spChg chg="mod">
          <ac:chgData name="Pegelow, Katrin /DE" userId="74a135be-7428-408d-b4b7-e9253dfa99e9" providerId="ADAL" clId="{C8066334-7A26-4F87-B18C-0F9CD2AF4340}" dt="2026-01-05T09:10:06.219" v="90697" actId="404"/>
          <ac:spMkLst>
            <pc:docMk/>
            <pc:sldMk cId="2364312667" sldId="410"/>
            <ac:spMk id="60" creationId="{6B4B197F-9922-C7E6-15F2-BE1D77E4F2F9}"/>
          </ac:spMkLst>
        </pc:spChg>
        <pc:spChg chg="mod">
          <ac:chgData name="Pegelow, Katrin /DE" userId="74a135be-7428-408d-b4b7-e9253dfa99e9" providerId="ADAL" clId="{C8066334-7A26-4F87-B18C-0F9CD2AF4340}" dt="2026-01-06T18:48:07.208" v="106432" actId="207"/>
          <ac:spMkLst>
            <pc:docMk/>
            <pc:sldMk cId="2364312667" sldId="410"/>
            <ac:spMk id="143" creationId="{3652EB74-AA6E-9A39-9D64-4592D4877D1C}"/>
          </ac:spMkLst>
        </pc:spChg>
      </pc:sldChg>
      <pc:sldChg chg="addSp delSp modSp mod modClrScheme chgLayout">
        <pc:chgData name="Pegelow, Katrin /DE" userId="74a135be-7428-408d-b4b7-e9253dfa99e9" providerId="ADAL" clId="{C8066334-7A26-4F87-B18C-0F9CD2AF4340}" dt="2026-01-12T11:17:04.328" v="109588" actId="1036"/>
        <pc:sldMkLst>
          <pc:docMk/>
          <pc:sldMk cId="3562794805" sldId="411"/>
        </pc:sldMkLst>
        <pc:spChg chg="mod">
          <ac:chgData name="Pegelow, Katrin /DE" userId="74a135be-7428-408d-b4b7-e9253dfa99e9" providerId="ADAL" clId="{C8066334-7A26-4F87-B18C-0F9CD2AF4340}" dt="2026-01-06T18:41:35.332" v="106356" actId="207"/>
          <ac:spMkLst>
            <pc:docMk/>
            <pc:sldMk cId="3562794805" sldId="411"/>
            <ac:spMk id="3" creationId="{A92F778F-F961-1B80-DB0B-66C5F8F7A863}"/>
          </ac:spMkLst>
        </pc:spChg>
        <pc:spChg chg="mod">
          <ac:chgData name="Pegelow, Katrin /DE" userId="74a135be-7428-408d-b4b7-e9253dfa99e9" providerId="ADAL" clId="{C8066334-7A26-4F87-B18C-0F9CD2AF4340}" dt="2026-01-06T18:41:35.332" v="106356" actId="207"/>
          <ac:spMkLst>
            <pc:docMk/>
            <pc:sldMk cId="3562794805" sldId="411"/>
            <ac:spMk id="10" creationId="{5719C76A-5C21-B21F-5E0D-3E6E2E40F712}"/>
          </ac:spMkLst>
        </pc:spChg>
        <pc:spChg chg="mod ord">
          <ac:chgData name="Pegelow, Katrin /DE" userId="74a135be-7428-408d-b4b7-e9253dfa99e9" providerId="ADAL" clId="{C8066334-7A26-4F87-B18C-0F9CD2AF4340}" dt="2026-01-04T13:44:45.260" v="85205" actId="167"/>
          <ac:spMkLst>
            <pc:docMk/>
            <pc:sldMk cId="3562794805" sldId="411"/>
            <ac:spMk id="12" creationId="{13E7BF39-F1BA-2148-1160-22596B06EC60}"/>
          </ac:spMkLst>
        </pc:spChg>
        <pc:spChg chg="mod">
          <ac:chgData name="Pegelow, Katrin /DE" userId="74a135be-7428-408d-b4b7-e9253dfa99e9" providerId="ADAL" clId="{C8066334-7A26-4F87-B18C-0F9CD2AF4340}" dt="2026-01-12T11:16:53.528" v="109586" actId="164"/>
          <ac:spMkLst>
            <pc:docMk/>
            <pc:sldMk cId="3562794805" sldId="411"/>
            <ac:spMk id="15" creationId="{F5EC0702-6C7B-10DC-39FF-C79DEE2B4959}"/>
          </ac:spMkLst>
        </pc:spChg>
        <pc:spChg chg="mod">
          <ac:chgData name="Pegelow, Katrin /DE" userId="74a135be-7428-408d-b4b7-e9253dfa99e9" providerId="ADAL" clId="{C8066334-7A26-4F87-B18C-0F9CD2AF4340}" dt="2026-01-12T11:16:28.482" v="109582" actId="1036"/>
          <ac:spMkLst>
            <pc:docMk/>
            <pc:sldMk cId="3562794805" sldId="411"/>
            <ac:spMk id="17" creationId="{B0CFB7C5-F59D-431A-01FB-58874A409A9F}"/>
          </ac:spMkLst>
        </pc:spChg>
        <pc:spChg chg="mod">
          <ac:chgData name="Pegelow, Katrin /DE" userId="74a135be-7428-408d-b4b7-e9253dfa99e9" providerId="ADAL" clId="{C8066334-7A26-4F87-B18C-0F9CD2AF4340}" dt="2026-01-12T11:17:00.986" v="109587" actId="1036"/>
          <ac:spMkLst>
            <pc:docMk/>
            <pc:sldMk cId="3562794805" sldId="411"/>
            <ac:spMk id="19" creationId="{7AAB400E-FF92-49E0-360E-394C350C9563}"/>
          </ac:spMkLst>
        </pc:spChg>
        <pc:spChg chg="mod">
          <ac:chgData name="Pegelow, Katrin /DE" userId="74a135be-7428-408d-b4b7-e9253dfa99e9" providerId="ADAL" clId="{C8066334-7A26-4F87-B18C-0F9CD2AF4340}" dt="2026-01-12T11:17:04.328" v="109588" actId="1036"/>
          <ac:spMkLst>
            <pc:docMk/>
            <pc:sldMk cId="3562794805" sldId="411"/>
            <ac:spMk id="23" creationId="{5B81812F-CE41-898C-DC11-68172F3ADF00}"/>
          </ac:spMkLst>
        </pc:spChg>
        <pc:spChg chg="mod">
          <ac:chgData name="Pegelow, Katrin /DE" userId="74a135be-7428-408d-b4b7-e9253dfa99e9" providerId="ADAL" clId="{C8066334-7A26-4F87-B18C-0F9CD2AF4340}" dt="2026-01-12T11:16:53.528" v="109586" actId="164"/>
          <ac:spMkLst>
            <pc:docMk/>
            <pc:sldMk cId="3562794805" sldId="411"/>
            <ac:spMk id="25" creationId="{A0312F6A-A6C0-8FF2-7A16-3F685521EEAE}"/>
          </ac:spMkLst>
        </pc:spChg>
        <pc:spChg chg="mod">
          <ac:chgData name="Pegelow, Katrin /DE" userId="74a135be-7428-408d-b4b7-e9253dfa99e9" providerId="ADAL" clId="{C8066334-7A26-4F87-B18C-0F9CD2AF4340}" dt="2026-01-12T11:16:37.443" v="109585" actId="1037"/>
          <ac:spMkLst>
            <pc:docMk/>
            <pc:sldMk cId="3562794805" sldId="411"/>
            <ac:spMk id="26" creationId="{269F53FA-FD5D-45F0-E507-31CA3C3B2741}"/>
          </ac:spMkLst>
        </pc:spChg>
        <pc:spChg chg="mod">
          <ac:chgData name="Pegelow, Katrin /DE" userId="74a135be-7428-408d-b4b7-e9253dfa99e9" providerId="ADAL" clId="{C8066334-7A26-4F87-B18C-0F9CD2AF4340}" dt="2026-01-12T11:16:53.528" v="109586" actId="164"/>
          <ac:spMkLst>
            <pc:docMk/>
            <pc:sldMk cId="3562794805" sldId="411"/>
            <ac:spMk id="27" creationId="{FA3A83D7-87D5-BA08-F456-AD6B6225AD71}"/>
          </ac:spMkLst>
        </pc:spChg>
        <pc:spChg chg="mod">
          <ac:chgData name="Pegelow, Katrin /DE" userId="74a135be-7428-408d-b4b7-e9253dfa99e9" providerId="ADAL" clId="{C8066334-7A26-4F87-B18C-0F9CD2AF4340}" dt="2026-01-12T11:16:53.528" v="109586" actId="164"/>
          <ac:spMkLst>
            <pc:docMk/>
            <pc:sldMk cId="3562794805" sldId="411"/>
            <ac:spMk id="30" creationId="{E8F2F981-BA8E-3691-B514-66AED5B54026}"/>
          </ac:spMkLst>
        </pc:spChg>
        <pc:spChg chg="mod">
          <ac:chgData name="Pegelow, Katrin /DE" userId="74a135be-7428-408d-b4b7-e9253dfa99e9" providerId="ADAL" clId="{C8066334-7A26-4F87-B18C-0F9CD2AF4340}" dt="2026-01-09T15:44:17.004" v="107459" actId="20577"/>
          <ac:spMkLst>
            <pc:docMk/>
            <pc:sldMk cId="3562794805" sldId="411"/>
            <ac:spMk id="32" creationId="{E72C4601-75FB-E035-7DD9-9C2A1F3C6EF2}"/>
          </ac:spMkLst>
        </pc:spChg>
        <pc:spChg chg="mod">
          <ac:chgData name="Pegelow, Katrin /DE" userId="74a135be-7428-408d-b4b7-e9253dfa99e9" providerId="ADAL" clId="{C8066334-7A26-4F87-B18C-0F9CD2AF4340}" dt="2026-01-12T11:16:21.058" v="109580" actId="1037"/>
          <ac:spMkLst>
            <pc:docMk/>
            <pc:sldMk cId="3562794805" sldId="411"/>
            <ac:spMk id="36" creationId="{EA6180C6-1F1A-F35C-7A6B-6E7BD6E7ED1C}"/>
          </ac:spMkLst>
        </pc:spChg>
        <pc:spChg chg="mod">
          <ac:chgData name="Pegelow, Katrin /DE" userId="74a135be-7428-408d-b4b7-e9253dfa99e9" providerId="ADAL" clId="{C8066334-7A26-4F87-B18C-0F9CD2AF4340}" dt="2026-01-12T11:16:53.528" v="109586" actId="164"/>
          <ac:spMkLst>
            <pc:docMk/>
            <pc:sldMk cId="3562794805" sldId="411"/>
            <ac:spMk id="41" creationId="{9F4C58DB-90F7-91F2-4FC7-8F22BD8C1AA6}"/>
          </ac:spMkLst>
        </pc:spChg>
        <pc:spChg chg="mod">
          <ac:chgData name="Pegelow, Katrin /DE" userId="74a135be-7428-408d-b4b7-e9253dfa99e9" providerId="ADAL" clId="{C8066334-7A26-4F87-B18C-0F9CD2AF4340}" dt="2026-01-12T11:16:53.528" v="109586" actId="164"/>
          <ac:spMkLst>
            <pc:docMk/>
            <pc:sldMk cId="3562794805" sldId="411"/>
            <ac:spMk id="42" creationId="{0E8DD7BD-EAE7-ACD7-A1FA-0E4D1AC9508E}"/>
          </ac:spMkLst>
        </pc:spChg>
        <pc:spChg chg="mod">
          <ac:chgData name="Pegelow, Katrin /DE" userId="74a135be-7428-408d-b4b7-e9253dfa99e9" providerId="ADAL" clId="{C8066334-7A26-4F87-B18C-0F9CD2AF4340}" dt="2026-01-12T11:16:53.528" v="109586" actId="164"/>
          <ac:spMkLst>
            <pc:docMk/>
            <pc:sldMk cId="3562794805" sldId="411"/>
            <ac:spMk id="47" creationId="{35C3A33B-4E62-2DD3-085E-D6909FA2D3D5}"/>
          </ac:spMkLst>
        </pc:spChg>
        <pc:spChg chg="mod">
          <ac:chgData name="Pegelow, Katrin /DE" userId="74a135be-7428-408d-b4b7-e9253dfa99e9" providerId="ADAL" clId="{C8066334-7A26-4F87-B18C-0F9CD2AF4340}" dt="2026-01-12T11:16:53.528" v="109586" actId="164"/>
          <ac:spMkLst>
            <pc:docMk/>
            <pc:sldMk cId="3562794805" sldId="411"/>
            <ac:spMk id="48" creationId="{02A58F4B-581F-C638-7236-B3A9DA0870F1}"/>
          </ac:spMkLst>
        </pc:spChg>
        <pc:spChg chg="mod">
          <ac:chgData name="Pegelow, Katrin /DE" userId="74a135be-7428-408d-b4b7-e9253dfa99e9" providerId="ADAL" clId="{C8066334-7A26-4F87-B18C-0F9CD2AF4340}" dt="2026-01-12T11:16:53.528" v="109586" actId="164"/>
          <ac:spMkLst>
            <pc:docMk/>
            <pc:sldMk cId="3562794805" sldId="411"/>
            <ac:spMk id="49" creationId="{F44BA24A-D268-0330-7CD3-FC21DB04CAA8}"/>
          </ac:spMkLst>
        </pc:spChg>
        <pc:spChg chg="mod">
          <ac:chgData name="Pegelow, Katrin /DE" userId="74a135be-7428-408d-b4b7-e9253dfa99e9" providerId="ADAL" clId="{C8066334-7A26-4F87-B18C-0F9CD2AF4340}" dt="2026-01-12T11:16:53.528" v="109586" actId="164"/>
          <ac:spMkLst>
            <pc:docMk/>
            <pc:sldMk cId="3562794805" sldId="411"/>
            <ac:spMk id="50" creationId="{FDE692D9-67E0-E7A2-73CB-B0E755753C8E}"/>
          </ac:spMkLst>
        </pc:spChg>
      </pc:sldChg>
      <pc:sldChg chg="addSp delSp modSp mod modClrScheme chgLayout">
        <pc:chgData name="Pegelow, Katrin /DE" userId="74a135be-7428-408d-b4b7-e9253dfa99e9" providerId="ADAL" clId="{C8066334-7A26-4F87-B18C-0F9CD2AF4340}" dt="2026-01-06T18:39:57.632" v="106341" actId="20577"/>
        <pc:sldMkLst>
          <pc:docMk/>
          <pc:sldMk cId="2727971902" sldId="412"/>
        </pc:sldMkLst>
        <pc:spChg chg="mod">
          <ac:chgData name="Pegelow, Katrin /DE" userId="74a135be-7428-408d-b4b7-e9253dfa99e9" providerId="ADAL" clId="{C8066334-7A26-4F87-B18C-0F9CD2AF4340}" dt="2026-01-06T18:39:57.632" v="106341" actId="20577"/>
          <ac:spMkLst>
            <pc:docMk/>
            <pc:sldMk cId="2727971902" sldId="412"/>
            <ac:spMk id="3" creationId="{F6243B7F-881B-7AF3-BAE2-37A554F1AB31}"/>
          </ac:spMkLst>
        </pc:spChg>
        <pc:spChg chg="mod ord">
          <ac:chgData name="Pegelow, Katrin /DE" userId="74a135be-7428-408d-b4b7-e9253dfa99e9" providerId="ADAL" clId="{C8066334-7A26-4F87-B18C-0F9CD2AF4340}" dt="2026-01-04T13:26:49.510" v="84743" actId="167"/>
          <ac:spMkLst>
            <pc:docMk/>
            <pc:sldMk cId="2727971902" sldId="412"/>
            <ac:spMk id="10" creationId="{08DFE38D-18E7-1FD0-DE00-2D5FE806B6EE}"/>
          </ac:spMkLst>
        </pc:spChg>
      </pc:sldChg>
      <pc:sldChg chg="addSp delSp modSp mod modClrScheme chgLayout">
        <pc:chgData name="Pegelow, Katrin /DE" userId="74a135be-7428-408d-b4b7-e9253dfa99e9" providerId="ADAL" clId="{C8066334-7A26-4F87-B18C-0F9CD2AF4340}" dt="2026-01-09T15:41:55.929" v="107457" actId="20577"/>
        <pc:sldMkLst>
          <pc:docMk/>
          <pc:sldMk cId="3717547360" sldId="413"/>
        </pc:sldMkLst>
        <pc:spChg chg="mod ord">
          <ac:chgData name="Pegelow, Katrin /DE" userId="74a135be-7428-408d-b4b7-e9253dfa99e9" providerId="ADAL" clId="{C8066334-7A26-4F87-B18C-0F9CD2AF4340}" dt="2026-01-04T13:36:57.459" v="84991" actId="167"/>
          <ac:spMkLst>
            <pc:docMk/>
            <pc:sldMk cId="3717547360" sldId="413"/>
            <ac:spMk id="2" creationId="{D5AC240A-634C-0801-FA08-AE37230E1465}"/>
          </ac:spMkLst>
        </pc:spChg>
        <pc:spChg chg="mod">
          <ac:chgData name="Pegelow, Katrin /DE" userId="74a135be-7428-408d-b4b7-e9253dfa99e9" providerId="ADAL" clId="{C8066334-7A26-4F87-B18C-0F9CD2AF4340}" dt="2026-01-06T18:40:51.874" v="106349" actId="207"/>
          <ac:spMkLst>
            <pc:docMk/>
            <pc:sldMk cId="3717547360" sldId="413"/>
            <ac:spMk id="18" creationId="{3EBFA80A-32E0-135F-D446-3EDEFA1CB624}"/>
          </ac:spMkLst>
        </pc:spChg>
        <pc:spChg chg="mod">
          <ac:chgData name="Pegelow, Katrin /DE" userId="74a135be-7428-408d-b4b7-e9253dfa99e9" providerId="ADAL" clId="{C8066334-7A26-4F87-B18C-0F9CD2AF4340}" dt="2026-01-09T15:41:55.929" v="107457" actId="20577"/>
          <ac:spMkLst>
            <pc:docMk/>
            <pc:sldMk cId="3717547360" sldId="413"/>
            <ac:spMk id="19" creationId="{A80DA231-9A6A-E7E5-F2AB-690FF6CAD3C9}"/>
          </ac:spMkLst>
        </pc:spChg>
      </pc:sldChg>
      <pc:sldChg chg="addSp delSp modSp mod modClrScheme chgLayout">
        <pc:chgData name="Pegelow, Katrin /DE" userId="74a135be-7428-408d-b4b7-e9253dfa99e9" providerId="ADAL" clId="{C8066334-7A26-4F87-B18C-0F9CD2AF4340}" dt="2026-01-13T17:00:06.734" v="111963" actId="14100"/>
        <pc:sldMkLst>
          <pc:docMk/>
          <pc:sldMk cId="2741249692" sldId="414"/>
        </pc:sldMkLst>
        <pc:spChg chg="mod ord">
          <ac:chgData name="Pegelow, Katrin /DE" userId="74a135be-7428-408d-b4b7-e9253dfa99e9" providerId="ADAL" clId="{C8066334-7A26-4F87-B18C-0F9CD2AF4340}" dt="2026-01-04T13:34:27.803" v="84932" actId="167"/>
          <ac:spMkLst>
            <pc:docMk/>
            <pc:sldMk cId="2741249692" sldId="414"/>
            <ac:spMk id="2" creationId="{5EFF84AA-CB1A-C2D4-DBF8-5E9BF9FF0891}"/>
          </ac:spMkLst>
        </pc:spChg>
        <pc:spChg chg="mod">
          <ac:chgData name="Pegelow, Katrin /DE" userId="74a135be-7428-408d-b4b7-e9253dfa99e9" providerId="ADAL" clId="{C8066334-7A26-4F87-B18C-0F9CD2AF4340}" dt="2026-01-13T17:00:06.734" v="111963" actId="14100"/>
          <ac:spMkLst>
            <pc:docMk/>
            <pc:sldMk cId="2741249692" sldId="414"/>
            <ac:spMk id="18" creationId="{CF86B21B-EC33-01DA-7327-7D90066AB1C8}"/>
          </ac:spMkLst>
        </pc:spChg>
      </pc:sldChg>
      <pc:sldChg chg="addSp delSp modSp add mod modClrScheme modAnim chgLayout">
        <pc:chgData name="Pegelow, Katrin /DE" userId="74a135be-7428-408d-b4b7-e9253dfa99e9" providerId="ADAL" clId="{C8066334-7A26-4F87-B18C-0F9CD2AF4340}" dt="2026-01-13T22:37:41.006" v="112702" actId="2711"/>
        <pc:sldMkLst>
          <pc:docMk/>
          <pc:sldMk cId="2121054442" sldId="415"/>
        </pc:sldMkLst>
        <pc:spChg chg="mod ord">
          <ac:chgData name="Pegelow, Katrin /DE" userId="74a135be-7428-408d-b4b7-e9253dfa99e9" providerId="ADAL" clId="{C8066334-7A26-4F87-B18C-0F9CD2AF4340}" dt="2026-01-05T19:26:33.831" v="96411" actId="167"/>
          <ac:spMkLst>
            <pc:docMk/>
            <pc:sldMk cId="2121054442" sldId="415"/>
            <ac:spMk id="2" creationId="{CF15C337-05CD-2609-44E4-2BA6B52344B0}"/>
          </ac:spMkLst>
        </pc:spChg>
        <pc:spChg chg="mod">
          <ac:chgData name="Pegelow, Katrin /DE" userId="74a135be-7428-408d-b4b7-e9253dfa99e9" providerId="ADAL" clId="{C8066334-7A26-4F87-B18C-0F9CD2AF4340}" dt="2026-01-13T22:37:41.006" v="112702" actId="2711"/>
          <ac:spMkLst>
            <pc:docMk/>
            <pc:sldMk cId="2121054442" sldId="415"/>
            <ac:spMk id="453" creationId="{3B581E46-EA18-D23E-8B1F-A48774A5F6BF}"/>
          </ac:spMkLst>
        </pc:spChg>
        <pc:graphicFrameChg chg="add mod modGraphic">
          <ac:chgData name="Pegelow, Katrin /DE" userId="74a135be-7428-408d-b4b7-e9253dfa99e9" providerId="ADAL" clId="{C8066334-7A26-4F87-B18C-0F9CD2AF4340}" dt="2026-01-02T18:40:51.033" v="74583" actId="1036"/>
          <ac:graphicFrameMkLst>
            <pc:docMk/>
            <pc:sldMk cId="2121054442" sldId="415"/>
            <ac:graphicFrameMk id="8" creationId="{9E923285-9C32-3E3D-5A0B-472D41F2C4E4}"/>
          </ac:graphicFrameMkLst>
        </pc:graphicFrameChg>
      </pc:sldChg>
      <pc:sldChg chg="addSp delSp modSp add mod modClrScheme modAnim chgLayout">
        <pc:chgData name="Pegelow, Katrin /DE" userId="74a135be-7428-408d-b4b7-e9253dfa99e9" providerId="ADAL" clId="{C8066334-7A26-4F87-B18C-0F9CD2AF4340}" dt="2026-01-13T22:37:25.270" v="112699" actId="14100"/>
        <pc:sldMkLst>
          <pc:docMk/>
          <pc:sldMk cId="4116247331" sldId="416"/>
        </pc:sldMkLst>
        <pc:spChg chg="mod ord">
          <ac:chgData name="Pegelow, Katrin /DE" userId="74a135be-7428-408d-b4b7-e9253dfa99e9" providerId="ADAL" clId="{C8066334-7A26-4F87-B18C-0F9CD2AF4340}" dt="2026-01-05T19:30:53.759" v="96531" actId="167"/>
          <ac:spMkLst>
            <pc:docMk/>
            <pc:sldMk cId="4116247331" sldId="416"/>
            <ac:spMk id="2" creationId="{A60EDF34-6B4D-80B9-4A1C-EB9291C994E9}"/>
          </ac:spMkLst>
        </pc:spChg>
        <pc:spChg chg="mod">
          <ac:chgData name="Pegelow, Katrin /DE" userId="74a135be-7428-408d-b4b7-e9253dfa99e9" providerId="ADAL" clId="{C8066334-7A26-4F87-B18C-0F9CD2AF4340}" dt="2026-01-03T22:33:30.159" v="81937" actId="208"/>
          <ac:spMkLst>
            <pc:docMk/>
            <pc:sldMk cId="4116247331" sldId="416"/>
            <ac:spMk id="449" creationId="{6F187340-E51B-6707-54C2-11B40BF50C95}"/>
          </ac:spMkLst>
        </pc:spChg>
        <pc:spChg chg="mod">
          <ac:chgData name="Pegelow, Katrin /DE" userId="74a135be-7428-408d-b4b7-e9253dfa99e9" providerId="ADAL" clId="{C8066334-7A26-4F87-B18C-0F9CD2AF4340}" dt="2026-01-03T22:33:30.159" v="81937" actId="208"/>
          <ac:spMkLst>
            <pc:docMk/>
            <pc:sldMk cId="4116247331" sldId="416"/>
            <ac:spMk id="451" creationId="{9D27436F-E578-9B3A-EB9E-0C038B922702}"/>
          </ac:spMkLst>
        </pc:spChg>
        <pc:spChg chg="mod">
          <ac:chgData name="Pegelow, Katrin /DE" userId="74a135be-7428-408d-b4b7-e9253dfa99e9" providerId="ADAL" clId="{C8066334-7A26-4F87-B18C-0F9CD2AF4340}" dt="2026-01-03T22:33:30.159" v="81937" actId="208"/>
          <ac:spMkLst>
            <pc:docMk/>
            <pc:sldMk cId="4116247331" sldId="416"/>
            <ac:spMk id="452" creationId="{0F75CDAD-EE0A-D0D3-DBA1-6469DB551EEA}"/>
          </ac:spMkLst>
        </pc:spChg>
        <pc:spChg chg="mod">
          <ac:chgData name="Pegelow, Katrin /DE" userId="74a135be-7428-408d-b4b7-e9253dfa99e9" providerId="ADAL" clId="{C8066334-7A26-4F87-B18C-0F9CD2AF4340}" dt="2026-01-13T22:37:25.270" v="112699" actId="14100"/>
          <ac:spMkLst>
            <pc:docMk/>
            <pc:sldMk cId="4116247331" sldId="416"/>
            <ac:spMk id="453" creationId="{E992EA9F-7B50-6D2B-B458-3212FAF64038}"/>
          </ac:spMkLst>
        </pc:spChg>
        <pc:spChg chg="mod">
          <ac:chgData name="Pegelow, Katrin /DE" userId="74a135be-7428-408d-b4b7-e9253dfa99e9" providerId="ADAL" clId="{C8066334-7A26-4F87-B18C-0F9CD2AF4340}" dt="2026-01-03T22:33:30.159" v="81937" actId="208"/>
          <ac:spMkLst>
            <pc:docMk/>
            <pc:sldMk cId="4116247331" sldId="416"/>
            <ac:spMk id="454" creationId="{657AC5FD-09FF-D647-11F8-805C7B789CEF}"/>
          </ac:spMkLst>
        </pc:spChg>
        <pc:spChg chg="mod">
          <ac:chgData name="Pegelow, Katrin /DE" userId="74a135be-7428-408d-b4b7-e9253dfa99e9" providerId="ADAL" clId="{C8066334-7A26-4F87-B18C-0F9CD2AF4340}" dt="2026-01-03T22:33:30.159" v="81937" actId="208"/>
          <ac:spMkLst>
            <pc:docMk/>
            <pc:sldMk cId="4116247331" sldId="416"/>
            <ac:spMk id="455" creationId="{216F45F3-DFA6-6F54-69F4-9C40A480E18E}"/>
          </ac:spMkLst>
        </pc:spChg>
        <pc:spChg chg="mod">
          <ac:chgData name="Pegelow, Katrin /DE" userId="74a135be-7428-408d-b4b7-e9253dfa99e9" providerId="ADAL" clId="{C8066334-7A26-4F87-B18C-0F9CD2AF4340}" dt="2026-01-03T22:33:30.159" v="81937" actId="208"/>
          <ac:spMkLst>
            <pc:docMk/>
            <pc:sldMk cId="4116247331" sldId="416"/>
            <ac:spMk id="457" creationId="{6DA40B25-7268-B1AD-B60A-3BB3B902633C}"/>
          </ac:spMkLst>
        </pc:spChg>
        <pc:spChg chg="mod">
          <ac:chgData name="Pegelow, Katrin /DE" userId="74a135be-7428-408d-b4b7-e9253dfa99e9" providerId="ADAL" clId="{C8066334-7A26-4F87-B18C-0F9CD2AF4340}" dt="2026-01-03T22:33:30.159" v="81937" actId="208"/>
          <ac:spMkLst>
            <pc:docMk/>
            <pc:sldMk cId="4116247331" sldId="416"/>
            <ac:spMk id="458" creationId="{44698AE0-212A-235C-4822-FF1EC0203666}"/>
          </ac:spMkLst>
        </pc:spChg>
        <pc:spChg chg="mod">
          <ac:chgData name="Pegelow, Katrin /DE" userId="74a135be-7428-408d-b4b7-e9253dfa99e9" providerId="ADAL" clId="{C8066334-7A26-4F87-B18C-0F9CD2AF4340}" dt="2026-01-03T22:33:30.159" v="81937" actId="208"/>
          <ac:spMkLst>
            <pc:docMk/>
            <pc:sldMk cId="4116247331" sldId="416"/>
            <ac:spMk id="459" creationId="{5842122A-6D80-2397-0C55-86F8FFBD20E5}"/>
          </ac:spMkLst>
        </pc:spChg>
        <pc:spChg chg="mod">
          <ac:chgData name="Pegelow, Katrin /DE" userId="74a135be-7428-408d-b4b7-e9253dfa99e9" providerId="ADAL" clId="{C8066334-7A26-4F87-B18C-0F9CD2AF4340}" dt="2026-01-03T22:33:30.159" v="81937" actId="208"/>
          <ac:spMkLst>
            <pc:docMk/>
            <pc:sldMk cId="4116247331" sldId="416"/>
            <ac:spMk id="460" creationId="{14EB33B7-CDDA-349B-0499-779AB9BB177A}"/>
          </ac:spMkLst>
        </pc:spChg>
        <pc:spChg chg="mod">
          <ac:chgData name="Pegelow, Katrin /DE" userId="74a135be-7428-408d-b4b7-e9253dfa99e9" providerId="ADAL" clId="{C8066334-7A26-4F87-B18C-0F9CD2AF4340}" dt="2026-01-03T22:33:30.159" v="81937" actId="208"/>
          <ac:spMkLst>
            <pc:docMk/>
            <pc:sldMk cId="4116247331" sldId="416"/>
            <ac:spMk id="461" creationId="{F7308A28-0E08-7D83-7F9A-64AE474C31F2}"/>
          </ac:spMkLst>
        </pc:spChg>
        <pc:spChg chg="mod">
          <ac:chgData name="Pegelow, Katrin /DE" userId="74a135be-7428-408d-b4b7-e9253dfa99e9" providerId="ADAL" clId="{C8066334-7A26-4F87-B18C-0F9CD2AF4340}" dt="2026-01-03T22:33:34.975" v="81938" actId="208"/>
          <ac:spMkLst>
            <pc:docMk/>
            <pc:sldMk cId="4116247331" sldId="416"/>
            <ac:spMk id="464" creationId="{39F4A79B-7414-B6BC-1A5B-96E8B1BBB945}"/>
          </ac:spMkLst>
        </pc:spChg>
        <pc:spChg chg="mod">
          <ac:chgData name="Pegelow, Katrin /DE" userId="74a135be-7428-408d-b4b7-e9253dfa99e9" providerId="ADAL" clId="{C8066334-7A26-4F87-B18C-0F9CD2AF4340}" dt="2026-01-03T22:33:34.975" v="81938" actId="208"/>
          <ac:spMkLst>
            <pc:docMk/>
            <pc:sldMk cId="4116247331" sldId="416"/>
            <ac:spMk id="465" creationId="{B81359B6-9155-5D20-5052-2D2C41D6146A}"/>
          </ac:spMkLst>
        </pc:spChg>
        <pc:spChg chg="mod">
          <ac:chgData name="Pegelow, Katrin /DE" userId="74a135be-7428-408d-b4b7-e9253dfa99e9" providerId="ADAL" clId="{C8066334-7A26-4F87-B18C-0F9CD2AF4340}" dt="2026-01-03T22:33:34.975" v="81938" actId="208"/>
          <ac:spMkLst>
            <pc:docMk/>
            <pc:sldMk cId="4116247331" sldId="416"/>
            <ac:spMk id="467" creationId="{11836622-5054-81C5-C988-FDDDA6A07E50}"/>
          </ac:spMkLst>
        </pc:spChg>
        <pc:spChg chg="mod">
          <ac:chgData name="Pegelow, Katrin /DE" userId="74a135be-7428-408d-b4b7-e9253dfa99e9" providerId="ADAL" clId="{C8066334-7A26-4F87-B18C-0F9CD2AF4340}" dt="2026-01-03T22:33:34.975" v="81938" actId="208"/>
          <ac:spMkLst>
            <pc:docMk/>
            <pc:sldMk cId="4116247331" sldId="416"/>
            <ac:spMk id="472" creationId="{EB087789-3768-C90B-E56D-0375ACCE442A}"/>
          </ac:spMkLst>
        </pc:spChg>
        <pc:spChg chg="mod">
          <ac:chgData name="Pegelow, Katrin /DE" userId="74a135be-7428-408d-b4b7-e9253dfa99e9" providerId="ADAL" clId="{C8066334-7A26-4F87-B18C-0F9CD2AF4340}" dt="2026-01-03T22:33:34.975" v="81938" actId="208"/>
          <ac:spMkLst>
            <pc:docMk/>
            <pc:sldMk cId="4116247331" sldId="416"/>
            <ac:spMk id="474" creationId="{8D6E918C-5EE2-A3CB-37E2-653BD61C9955}"/>
          </ac:spMkLst>
        </pc:spChg>
        <pc:spChg chg="mod">
          <ac:chgData name="Pegelow, Katrin /DE" userId="74a135be-7428-408d-b4b7-e9253dfa99e9" providerId="ADAL" clId="{C8066334-7A26-4F87-B18C-0F9CD2AF4340}" dt="2026-01-03T22:33:34.975" v="81938" actId="208"/>
          <ac:spMkLst>
            <pc:docMk/>
            <pc:sldMk cId="4116247331" sldId="416"/>
            <ac:spMk id="475" creationId="{9F93E112-0496-6F62-B5FD-010836CD1487}"/>
          </ac:spMkLst>
        </pc:spChg>
        <pc:spChg chg="mod">
          <ac:chgData name="Pegelow, Katrin /DE" userId="74a135be-7428-408d-b4b7-e9253dfa99e9" providerId="ADAL" clId="{C8066334-7A26-4F87-B18C-0F9CD2AF4340}" dt="2026-01-02T20:00:24.732" v="78113" actId="404"/>
          <ac:spMkLst>
            <pc:docMk/>
            <pc:sldMk cId="4116247331" sldId="416"/>
            <ac:spMk id="476" creationId="{7E581556-3FEF-108B-CF00-A279A9026842}"/>
          </ac:spMkLst>
        </pc:spChg>
        <pc:spChg chg="mod">
          <ac:chgData name="Pegelow, Katrin /DE" userId="74a135be-7428-408d-b4b7-e9253dfa99e9" providerId="ADAL" clId="{C8066334-7A26-4F87-B18C-0F9CD2AF4340}" dt="2026-01-03T22:33:34.975" v="81938" actId="208"/>
          <ac:spMkLst>
            <pc:docMk/>
            <pc:sldMk cId="4116247331" sldId="416"/>
            <ac:spMk id="477" creationId="{09634218-BB1C-AF3E-BB34-2CD51141D125}"/>
          </ac:spMkLst>
        </pc:spChg>
        <pc:spChg chg="mod">
          <ac:chgData name="Pegelow, Katrin /DE" userId="74a135be-7428-408d-b4b7-e9253dfa99e9" providerId="ADAL" clId="{C8066334-7A26-4F87-B18C-0F9CD2AF4340}" dt="2026-01-03T22:33:34.975" v="81938" actId="208"/>
          <ac:spMkLst>
            <pc:docMk/>
            <pc:sldMk cId="4116247331" sldId="416"/>
            <ac:spMk id="481" creationId="{5647DCA3-F385-3088-9A4E-C1B737CA70FC}"/>
          </ac:spMkLst>
        </pc:spChg>
        <pc:spChg chg="mod">
          <ac:chgData name="Pegelow, Katrin /DE" userId="74a135be-7428-408d-b4b7-e9253dfa99e9" providerId="ADAL" clId="{C8066334-7A26-4F87-B18C-0F9CD2AF4340}" dt="2026-01-02T20:00:24.732" v="78113" actId="404"/>
          <ac:spMkLst>
            <pc:docMk/>
            <pc:sldMk cId="4116247331" sldId="416"/>
            <ac:spMk id="482" creationId="{81E3288C-9987-6B6C-B520-64355C2C9FA8}"/>
          </ac:spMkLst>
        </pc:spChg>
        <pc:spChg chg="mod">
          <ac:chgData name="Pegelow, Katrin /DE" userId="74a135be-7428-408d-b4b7-e9253dfa99e9" providerId="ADAL" clId="{C8066334-7A26-4F87-B18C-0F9CD2AF4340}" dt="2026-01-02T20:00:24.732" v="78113" actId="404"/>
          <ac:spMkLst>
            <pc:docMk/>
            <pc:sldMk cId="4116247331" sldId="416"/>
            <ac:spMk id="483" creationId="{4D8D4A6F-BAA3-35F5-6AC5-3267C7FD3262}"/>
          </ac:spMkLst>
        </pc:spChg>
        <pc:spChg chg="mod">
          <ac:chgData name="Pegelow, Katrin /DE" userId="74a135be-7428-408d-b4b7-e9253dfa99e9" providerId="ADAL" clId="{C8066334-7A26-4F87-B18C-0F9CD2AF4340}" dt="2026-01-03T22:33:34.975" v="81938" actId="208"/>
          <ac:spMkLst>
            <pc:docMk/>
            <pc:sldMk cId="4116247331" sldId="416"/>
            <ac:spMk id="484" creationId="{72FFDB9E-E53B-B91E-FE15-906AF1DC1EC7}"/>
          </ac:spMkLst>
        </pc:spChg>
        <pc:spChg chg="mod">
          <ac:chgData name="Pegelow, Katrin /DE" userId="74a135be-7428-408d-b4b7-e9253dfa99e9" providerId="ADAL" clId="{C8066334-7A26-4F87-B18C-0F9CD2AF4340}" dt="2026-01-03T22:33:34.975" v="81938" actId="208"/>
          <ac:spMkLst>
            <pc:docMk/>
            <pc:sldMk cId="4116247331" sldId="416"/>
            <ac:spMk id="485" creationId="{E912E9BD-8162-22A6-8FD4-D64831B518B9}"/>
          </ac:spMkLst>
        </pc:spChg>
        <pc:spChg chg="mod">
          <ac:chgData name="Pegelow, Katrin /DE" userId="74a135be-7428-408d-b4b7-e9253dfa99e9" providerId="ADAL" clId="{C8066334-7A26-4F87-B18C-0F9CD2AF4340}" dt="2026-01-03T22:36:17.339" v="81939" actId="208"/>
          <ac:spMkLst>
            <pc:docMk/>
            <pc:sldMk cId="4116247331" sldId="416"/>
            <ac:spMk id="489" creationId="{F6349BC2-CE7D-7C94-91DE-2E0BC2D1D45F}"/>
          </ac:spMkLst>
        </pc:spChg>
        <pc:grpChg chg="mod">
          <ac:chgData name="Pegelow, Katrin /DE" userId="74a135be-7428-408d-b4b7-e9253dfa99e9" providerId="ADAL" clId="{C8066334-7A26-4F87-B18C-0F9CD2AF4340}" dt="2026-01-02T20:02:22.743" v="78221" actId="1036"/>
          <ac:grpSpMkLst>
            <pc:docMk/>
            <pc:sldMk cId="4116247331" sldId="416"/>
            <ac:grpSpMk id="462" creationId="{18D980E1-3598-CFC3-BF33-94487E9820EC}"/>
          </ac:grpSpMkLst>
        </pc:grpChg>
        <pc:grpChg chg="mod">
          <ac:chgData name="Pegelow, Katrin /DE" userId="74a135be-7428-408d-b4b7-e9253dfa99e9" providerId="ADAL" clId="{C8066334-7A26-4F87-B18C-0F9CD2AF4340}" dt="2026-01-02T20:06:14.894" v="78238" actId="14100"/>
          <ac:grpSpMkLst>
            <pc:docMk/>
            <pc:sldMk cId="4116247331" sldId="416"/>
            <ac:grpSpMk id="487" creationId="{E1DA7E5C-A449-2886-B0D6-4D08709D6E6A}"/>
          </ac:grpSpMkLst>
        </pc:grpChg>
        <pc:picChg chg="mod">
          <ac:chgData name="Pegelow, Katrin /DE" userId="74a135be-7428-408d-b4b7-e9253dfa99e9" providerId="ADAL" clId="{C8066334-7A26-4F87-B18C-0F9CD2AF4340}" dt="2026-01-03T22:36:17.339" v="81939" actId="208"/>
          <ac:picMkLst>
            <pc:docMk/>
            <pc:sldMk cId="4116247331" sldId="416"/>
            <ac:picMk id="488" creationId="{0C625D55-2D10-DC87-640B-C09006CB1AEE}"/>
          </ac:picMkLst>
        </pc:picChg>
      </pc:sldChg>
      <pc:sldChg chg="addSp delSp modSp add mod modClrScheme chgLayout">
        <pc:chgData name="Pegelow, Katrin /DE" userId="74a135be-7428-408d-b4b7-e9253dfa99e9" providerId="ADAL" clId="{C8066334-7A26-4F87-B18C-0F9CD2AF4340}" dt="2026-01-13T17:03:54.280" v="111983" actId="14100"/>
        <pc:sldMkLst>
          <pc:docMk/>
          <pc:sldMk cId="2985262319" sldId="417"/>
        </pc:sldMkLst>
        <pc:spChg chg="mod ord">
          <ac:chgData name="Pegelow, Katrin /DE" userId="74a135be-7428-408d-b4b7-e9253dfa99e9" providerId="ADAL" clId="{C8066334-7A26-4F87-B18C-0F9CD2AF4340}" dt="2026-01-04T13:50:08.466" v="85254" actId="167"/>
          <ac:spMkLst>
            <pc:docMk/>
            <pc:sldMk cId="2985262319" sldId="417"/>
            <ac:spMk id="2" creationId="{F96DC1B3-AA5F-D837-1F1F-5F69EB395F1E}"/>
          </ac:spMkLst>
        </pc:spChg>
        <pc:spChg chg="add mod">
          <ac:chgData name="Pegelow, Katrin /DE" userId="74a135be-7428-408d-b4b7-e9253dfa99e9" providerId="ADAL" clId="{C8066334-7A26-4F87-B18C-0F9CD2AF4340}" dt="2026-01-06T21:10:04.668" v="106630"/>
          <ac:spMkLst>
            <pc:docMk/>
            <pc:sldMk cId="2985262319" sldId="417"/>
            <ac:spMk id="3" creationId="{F6559D3B-29D7-2EC3-160E-508DBA382F93}"/>
          </ac:spMkLst>
        </pc:spChg>
        <pc:spChg chg="mod">
          <ac:chgData name="Pegelow, Katrin /DE" userId="74a135be-7428-408d-b4b7-e9253dfa99e9" providerId="ADAL" clId="{C8066334-7A26-4F87-B18C-0F9CD2AF4340}" dt="2026-01-13T17:03:54.280" v="111983" actId="14100"/>
          <ac:spMkLst>
            <pc:docMk/>
            <pc:sldMk cId="2985262319" sldId="417"/>
            <ac:spMk id="18" creationId="{DF3E66AA-8EEC-AC8E-065C-20F4162028AD}"/>
          </ac:spMkLst>
        </pc:spChg>
        <pc:spChg chg="mod">
          <ac:chgData name="Pegelow, Katrin /DE" userId="74a135be-7428-408d-b4b7-e9253dfa99e9" providerId="ADAL" clId="{C8066334-7A26-4F87-B18C-0F9CD2AF4340}" dt="2026-01-05T10:59:49.122" v="91471" actId="207"/>
          <ac:spMkLst>
            <pc:docMk/>
            <pc:sldMk cId="2985262319" sldId="417"/>
            <ac:spMk id="45" creationId="{D0CBEB7F-EF34-83B9-6743-3C645028B9A1}"/>
          </ac:spMkLst>
        </pc:spChg>
        <pc:spChg chg="mod">
          <ac:chgData name="Pegelow, Katrin /DE" userId="74a135be-7428-408d-b4b7-e9253dfa99e9" providerId="ADAL" clId="{C8066334-7A26-4F87-B18C-0F9CD2AF4340}" dt="2026-01-05T10:59:49.122" v="91471" actId="207"/>
          <ac:spMkLst>
            <pc:docMk/>
            <pc:sldMk cId="2985262319" sldId="417"/>
            <ac:spMk id="46" creationId="{4AA72371-F46A-BE52-8791-4645014AECB5}"/>
          </ac:spMkLst>
        </pc:spChg>
        <pc:spChg chg="mod">
          <ac:chgData name="Pegelow, Katrin /DE" userId="74a135be-7428-408d-b4b7-e9253dfa99e9" providerId="ADAL" clId="{C8066334-7A26-4F87-B18C-0F9CD2AF4340}" dt="2026-01-05T10:59:49.122" v="91471" actId="207"/>
          <ac:spMkLst>
            <pc:docMk/>
            <pc:sldMk cId="2985262319" sldId="417"/>
            <ac:spMk id="48" creationId="{E0C80ADB-4265-BE5C-3A00-AD7E7FCF592B}"/>
          </ac:spMkLst>
        </pc:spChg>
        <pc:spChg chg="mod">
          <ac:chgData name="Pegelow, Katrin /DE" userId="74a135be-7428-408d-b4b7-e9253dfa99e9" providerId="ADAL" clId="{C8066334-7A26-4F87-B18C-0F9CD2AF4340}" dt="2026-01-05T10:59:49.122" v="91471" actId="207"/>
          <ac:spMkLst>
            <pc:docMk/>
            <pc:sldMk cId="2985262319" sldId="417"/>
            <ac:spMk id="51" creationId="{B21FBAB4-DA50-EF20-897B-588B6D17E756}"/>
          </ac:spMkLst>
        </pc:spChg>
        <pc:spChg chg="mod">
          <ac:chgData name="Pegelow, Katrin /DE" userId="74a135be-7428-408d-b4b7-e9253dfa99e9" providerId="ADAL" clId="{C8066334-7A26-4F87-B18C-0F9CD2AF4340}" dt="2026-01-05T10:59:49.122" v="91471" actId="207"/>
          <ac:spMkLst>
            <pc:docMk/>
            <pc:sldMk cId="2985262319" sldId="417"/>
            <ac:spMk id="53" creationId="{2F0FED0A-673C-7888-A38E-23030D9EDC25}"/>
          </ac:spMkLst>
        </pc:spChg>
        <pc:spChg chg="mod">
          <ac:chgData name="Pegelow, Katrin /DE" userId="74a135be-7428-408d-b4b7-e9253dfa99e9" providerId="ADAL" clId="{C8066334-7A26-4F87-B18C-0F9CD2AF4340}" dt="2026-01-05T10:59:49.122" v="91471" actId="207"/>
          <ac:spMkLst>
            <pc:docMk/>
            <pc:sldMk cId="2985262319" sldId="417"/>
            <ac:spMk id="54" creationId="{940A71F1-2F62-1F03-1FCE-76067644BE1D}"/>
          </ac:spMkLst>
        </pc:spChg>
        <pc:spChg chg="mod">
          <ac:chgData name="Pegelow, Katrin /DE" userId="74a135be-7428-408d-b4b7-e9253dfa99e9" providerId="ADAL" clId="{C8066334-7A26-4F87-B18C-0F9CD2AF4340}" dt="2026-01-05T10:59:49.122" v="91471" actId="207"/>
          <ac:spMkLst>
            <pc:docMk/>
            <pc:sldMk cId="2985262319" sldId="417"/>
            <ac:spMk id="56" creationId="{BFB0B8B9-0310-37F8-C573-0E22C813C2E1}"/>
          </ac:spMkLst>
        </pc:spChg>
        <pc:spChg chg="mod">
          <ac:chgData name="Pegelow, Katrin /DE" userId="74a135be-7428-408d-b4b7-e9253dfa99e9" providerId="ADAL" clId="{C8066334-7A26-4F87-B18C-0F9CD2AF4340}" dt="2026-01-05T10:59:49.122" v="91471" actId="207"/>
          <ac:spMkLst>
            <pc:docMk/>
            <pc:sldMk cId="2985262319" sldId="417"/>
            <ac:spMk id="57" creationId="{B76E367D-CBBC-F700-1789-71437B5F1F81}"/>
          </ac:spMkLst>
        </pc:spChg>
        <pc:spChg chg="mod">
          <ac:chgData name="Pegelow, Katrin /DE" userId="74a135be-7428-408d-b4b7-e9253dfa99e9" providerId="ADAL" clId="{C8066334-7A26-4F87-B18C-0F9CD2AF4340}" dt="2026-01-05T10:59:49.122" v="91471" actId="207"/>
          <ac:spMkLst>
            <pc:docMk/>
            <pc:sldMk cId="2985262319" sldId="417"/>
            <ac:spMk id="58" creationId="{8D839645-9246-3C3E-D086-6CA1A8A4D775}"/>
          </ac:spMkLst>
        </pc:spChg>
        <pc:spChg chg="mod">
          <ac:chgData name="Pegelow, Katrin /DE" userId="74a135be-7428-408d-b4b7-e9253dfa99e9" providerId="ADAL" clId="{C8066334-7A26-4F87-B18C-0F9CD2AF4340}" dt="2026-01-05T10:59:49.122" v="91471" actId="207"/>
          <ac:spMkLst>
            <pc:docMk/>
            <pc:sldMk cId="2985262319" sldId="417"/>
            <ac:spMk id="59" creationId="{F24B55BA-5BA1-6EC1-9321-9BFA81FBD79F}"/>
          </ac:spMkLst>
        </pc:spChg>
      </pc:sldChg>
      <pc:sldChg chg="addSp delSp modSp mod modClrScheme chgLayout">
        <pc:chgData name="Pegelow, Katrin /DE" userId="74a135be-7428-408d-b4b7-e9253dfa99e9" providerId="ADAL" clId="{C8066334-7A26-4F87-B18C-0F9CD2AF4340}" dt="2026-01-06T18:45:45.827" v="106403" actId="207"/>
        <pc:sldMkLst>
          <pc:docMk/>
          <pc:sldMk cId="1888883171" sldId="418"/>
        </pc:sldMkLst>
        <pc:spChg chg="mod">
          <ac:chgData name="Pegelow, Katrin /DE" userId="74a135be-7428-408d-b4b7-e9253dfa99e9" providerId="ADAL" clId="{C8066334-7A26-4F87-B18C-0F9CD2AF4340}" dt="2026-01-06T18:45:45.827" v="106403" actId="207"/>
          <ac:spMkLst>
            <pc:docMk/>
            <pc:sldMk cId="1888883171" sldId="418"/>
            <ac:spMk id="3" creationId="{61B027C5-D349-B969-4F08-878C456AEB08}"/>
          </ac:spMkLst>
        </pc:spChg>
        <pc:spChg chg="mod">
          <ac:chgData name="Pegelow, Katrin /DE" userId="74a135be-7428-408d-b4b7-e9253dfa99e9" providerId="ADAL" clId="{C8066334-7A26-4F87-B18C-0F9CD2AF4340}" dt="2026-01-06T18:45:41.365" v="106402" actId="1035"/>
          <ac:spMkLst>
            <pc:docMk/>
            <pc:sldMk cId="1888883171" sldId="418"/>
            <ac:spMk id="10" creationId="{0FD0799B-15D9-515B-D533-C7FB44DBA968}"/>
          </ac:spMkLst>
        </pc:spChg>
        <pc:spChg chg="mod ord">
          <ac:chgData name="Pegelow, Katrin /DE" userId="74a135be-7428-408d-b4b7-e9253dfa99e9" providerId="ADAL" clId="{C8066334-7A26-4F87-B18C-0F9CD2AF4340}" dt="2026-01-04T15:44:14.268" v="87816" actId="167"/>
          <ac:spMkLst>
            <pc:docMk/>
            <pc:sldMk cId="1888883171" sldId="418"/>
            <ac:spMk id="12" creationId="{AFFD9CC1-BA86-CE03-AE62-88F5FC8044FE}"/>
          </ac:spMkLst>
        </pc:spChg>
      </pc:sldChg>
      <pc:sldChg chg="addSp delSp modSp add mod modClrScheme delAnim modAnim chgLayout">
        <pc:chgData name="Pegelow, Katrin /DE" userId="74a135be-7428-408d-b4b7-e9253dfa99e9" providerId="ADAL" clId="{C8066334-7A26-4F87-B18C-0F9CD2AF4340}" dt="2026-01-13T22:18:51.541" v="112450" actId="6549"/>
        <pc:sldMkLst>
          <pc:docMk/>
          <pc:sldMk cId="1766674850" sldId="419"/>
        </pc:sldMkLst>
        <pc:spChg chg="mod ord">
          <ac:chgData name="Pegelow, Katrin /DE" userId="74a135be-7428-408d-b4b7-e9253dfa99e9" providerId="ADAL" clId="{C8066334-7A26-4F87-B18C-0F9CD2AF4340}" dt="2026-01-05T18:12:37.543" v="94812" actId="167"/>
          <ac:spMkLst>
            <pc:docMk/>
            <pc:sldMk cId="1766674850" sldId="419"/>
            <ac:spMk id="30" creationId="{340F5DF0-58C9-FE6B-03FF-6947485B097D}"/>
          </ac:spMkLst>
        </pc:spChg>
        <pc:spChg chg="mod">
          <ac:chgData name="Pegelow, Katrin /DE" userId="74a135be-7428-408d-b4b7-e9253dfa99e9" providerId="ADAL" clId="{C8066334-7A26-4F87-B18C-0F9CD2AF4340}" dt="2026-01-13T22:13:53.344" v="112410" actId="20577"/>
          <ac:spMkLst>
            <pc:docMk/>
            <pc:sldMk cId="1766674850" sldId="419"/>
            <ac:spMk id="31" creationId="{1245A993-EDBF-56A1-26A5-AFDDFC1D955C}"/>
          </ac:spMkLst>
        </pc:spChg>
        <pc:spChg chg="mod">
          <ac:chgData name="Pegelow, Katrin /DE" userId="74a135be-7428-408d-b4b7-e9253dfa99e9" providerId="ADAL" clId="{C8066334-7A26-4F87-B18C-0F9CD2AF4340}" dt="2026-01-13T22:18:51.541" v="112450" actId="6549"/>
          <ac:spMkLst>
            <pc:docMk/>
            <pc:sldMk cId="1766674850" sldId="419"/>
            <ac:spMk id="32" creationId="{7565C6C5-21F6-80B6-CC2C-5D094052CCA6}"/>
          </ac:spMkLst>
        </pc:spChg>
        <pc:spChg chg="mod">
          <ac:chgData name="Pegelow, Katrin /DE" userId="74a135be-7428-408d-b4b7-e9253dfa99e9" providerId="ADAL" clId="{C8066334-7A26-4F87-B18C-0F9CD2AF4340}" dt="2026-01-05T18:13:16.954" v="94828" actId="1036"/>
          <ac:spMkLst>
            <pc:docMk/>
            <pc:sldMk cId="1766674850" sldId="419"/>
            <ac:spMk id="57" creationId="{824FC691-BC7F-C992-23B9-E345530A63A1}"/>
          </ac:spMkLst>
        </pc:spChg>
      </pc:sldChg>
      <pc:sldChg chg="addSp delSp modSp add mod modClrScheme chgLayout modNotesTx">
        <pc:chgData name="Pegelow, Katrin /DE" userId="74a135be-7428-408d-b4b7-e9253dfa99e9" providerId="ADAL" clId="{C8066334-7A26-4F87-B18C-0F9CD2AF4340}" dt="2026-01-13T22:17:51.709" v="112445" actId="6549"/>
        <pc:sldMkLst>
          <pc:docMk/>
          <pc:sldMk cId="214026588" sldId="420"/>
        </pc:sldMkLst>
        <pc:spChg chg="add mod">
          <ac:chgData name="Pegelow, Katrin /DE" userId="74a135be-7428-408d-b4b7-e9253dfa99e9" providerId="ADAL" clId="{C8066334-7A26-4F87-B18C-0F9CD2AF4340}" dt="2026-01-06T21:13:17.759" v="106707" actId="207"/>
          <ac:spMkLst>
            <pc:docMk/>
            <pc:sldMk cId="214026588" sldId="420"/>
            <ac:spMk id="2" creationId="{A40B3B60-9915-8AD7-6DCB-281AB48FB988}"/>
          </ac:spMkLst>
        </pc:spChg>
        <pc:spChg chg="mod">
          <ac:chgData name="Pegelow, Katrin /DE" userId="74a135be-7428-408d-b4b7-e9253dfa99e9" providerId="ADAL" clId="{C8066334-7A26-4F87-B18C-0F9CD2AF4340}" dt="2026-01-13T22:17:51.709" v="112445" actId="6549"/>
          <ac:spMkLst>
            <pc:docMk/>
            <pc:sldMk cId="214026588" sldId="420"/>
            <ac:spMk id="18" creationId="{704B082B-8043-3006-E288-C155196DEC9A}"/>
          </ac:spMkLst>
        </pc:spChg>
        <pc:spChg chg="mod ord">
          <ac:chgData name="Pegelow, Katrin /DE" userId="74a135be-7428-408d-b4b7-e9253dfa99e9" providerId="ADAL" clId="{C8066334-7A26-4F87-B18C-0F9CD2AF4340}" dt="2026-01-05T18:18:43.600" v="94965" actId="167"/>
          <ac:spMkLst>
            <pc:docMk/>
            <pc:sldMk cId="214026588" sldId="420"/>
            <ac:spMk id="33" creationId="{67BFA3A9-EAA1-5E66-748D-05CE43FEC76B}"/>
          </ac:spMkLst>
        </pc:spChg>
        <pc:spChg chg="mod">
          <ac:chgData name="Pegelow, Katrin /DE" userId="74a135be-7428-408d-b4b7-e9253dfa99e9" providerId="ADAL" clId="{C8066334-7A26-4F87-B18C-0F9CD2AF4340}" dt="2026-01-05T18:25:14.720" v="95100" actId="1036"/>
          <ac:spMkLst>
            <pc:docMk/>
            <pc:sldMk cId="214026588" sldId="420"/>
            <ac:spMk id="192" creationId="{07382ADF-194B-DE8D-7CBF-926D604A40F1}"/>
          </ac:spMkLst>
        </pc:spChg>
        <pc:spChg chg="mod">
          <ac:chgData name="Pegelow, Katrin /DE" userId="74a135be-7428-408d-b4b7-e9253dfa99e9" providerId="ADAL" clId="{C8066334-7A26-4F87-B18C-0F9CD2AF4340}" dt="2026-01-05T18:25:14.720" v="95100" actId="1036"/>
          <ac:spMkLst>
            <pc:docMk/>
            <pc:sldMk cId="214026588" sldId="420"/>
            <ac:spMk id="221" creationId="{F18A3448-73D6-C46E-BE6A-BC3DF70CA8A9}"/>
          </ac:spMkLst>
        </pc:spChg>
        <pc:spChg chg="mod">
          <ac:chgData name="Pegelow, Katrin /DE" userId="74a135be-7428-408d-b4b7-e9253dfa99e9" providerId="ADAL" clId="{C8066334-7A26-4F87-B18C-0F9CD2AF4340}" dt="2026-01-05T18:24:43.984" v="95087" actId="14100"/>
          <ac:spMkLst>
            <pc:docMk/>
            <pc:sldMk cId="214026588" sldId="420"/>
            <ac:spMk id="222" creationId="{319B5D56-F7E3-2DF9-4ADF-34C26A848161}"/>
          </ac:spMkLst>
        </pc:spChg>
        <pc:spChg chg="mod">
          <ac:chgData name="Pegelow, Katrin /DE" userId="74a135be-7428-408d-b4b7-e9253dfa99e9" providerId="ADAL" clId="{C8066334-7A26-4F87-B18C-0F9CD2AF4340}" dt="2026-01-05T18:23:55.530" v="95082" actId="14100"/>
          <ac:spMkLst>
            <pc:docMk/>
            <pc:sldMk cId="214026588" sldId="420"/>
            <ac:spMk id="223" creationId="{A31B5040-AB86-D8E8-5AF4-02F858B2A74B}"/>
          </ac:spMkLst>
        </pc:spChg>
        <pc:spChg chg="mod">
          <ac:chgData name="Pegelow, Katrin /DE" userId="74a135be-7428-408d-b4b7-e9253dfa99e9" providerId="ADAL" clId="{C8066334-7A26-4F87-B18C-0F9CD2AF4340}" dt="2026-01-05T18:25:05.038" v="95092" actId="14100"/>
          <ac:spMkLst>
            <pc:docMk/>
            <pc:sldMk cId="214026588" sldId="420"/>
            <ac:spMk id="224" creationId="{5348B9D0-A964-BCE1-987A-A0D4DF09E852}"/>
          </ac:spMkLst>
        </pc:spChg>
        <pc:spChg chg="mod">
          <ac:chgData name="Pegelow, Katrin /DE" userId="74a135be-7428-408d-b4b7-e9253dfa99e9" providerId="ADAL" clId="{C8066334-7A26-4F87-B18C-0F9CD2AF4340}" dt="2026-01-05T18:25:59.127" v="95113" actId="1036"/>
          <ac:spMkLst>
            <pc:docMk/>
            <pc:sldMk cId="214026588" sldId="420"/>
            <ac:spMk id="227" creationId="{36596506-B23D-01DD-EC33-6CD62760EEAE}"/>
          </ac:spMkLst>
        </pc:spChg>
        <pc:spChg chg="mod">
          <ac:chgData name="Pegelow, Katrin /DE" userId="74a135be-7428-408d-b4b7-e9253dfa99e9" providerId="ADAL" clId="{C8066334-7A26-4F87-B18C-0F9CD2AF4340}" dt="2026-01-05T18:25:59.127" v="95113" actId="1036"/>
          <ac:spMkLst>
            <pc:docMk/>
            <pc:sldMk cId="214026588" sldId="420"/>
            <ac:spMk id="228" creationId="{ED9C7FFD-921E-C7F9-2040-BA710A6ED60B}"/>
          </ac:spMkLst>
        </pc:spChg>
        <pc:spChg chg="mod">
          <ac:chgData name="Pegelow, Katrin /DE" userId="74a135be-7428-408d-b4b7-e9253dfa99e9" providerId="ADAL" clId="{C8066334-7A26-4F87-B18C-0F9CD2AF4340}" dt="2026-01-05T18:24:05.082" v="95084" actId="1036"/>
          <ac:spMkLst>
            <pc:docMk/>
            <pc:sldMk cId="214026588" sldId="420"/>
            <ac:spMk id="229" creationId="{AF47344E-45F1-471B-C736-C37B821A67B1}"/>
          </ac:spMkLst>
        </pc:spChg>
        <pc:spChg chg="mod">
          <ac:chgData name="Pegelow, Katrin /DE" userId="74a135be-7428-408d-b4b7-e9253dfa99e9" providerId="ADAL" clId="{C8066334-7A26-4F87-B18C-0F9CD2AF4340}" dt="2026-01-05T18:25:59.127" v="95113" actId="1036"/>
          <ac:spMkLst>
            <pc:docMk/>
            <pc:sldMk cId="214026588" sldId="420"/>
            <ac:spMk id="230" creationId="{9728D5BA-4180-185B-E769-3A6AA0205FDA}"/>
          </ac:spMkLst>
        </pc:spChg>
        <pc:spChg chg="mod">
          <ac:chgData name="Pegelow, Katrin /DE" userId="74a135be-7428-408d-b4b7-e9253dfa99e9" providerId="ADAL" clId="{C8066334-7A26-4F87-B18C-0F9CD2AF4340}" dt="2026-01-05T18:24:05.082" v="95084" actId="1036"/>
          <ac:spMkLst>
            <pc:docMk/>
            <pc:sldMk cId="214026588" sldId="420"/>
            <ac:spMk id="232" creationId="{21E961CE-A2F6-9D14-566B-67BDD68031B5}"/>
          </ac:spMkLst>
        </pc:spChg>
        <pc:spChg chg="mod">
          <ac:chgData name="Pegelow, Katrin /DE" userId="74a135be-7428-408d-b4b7-e9253dfa99e9" providerId="ADAL" clId="{C8066334-7A26-4F87-B18C-0F9CD2AF4340}" dt="2026-01-05T18:24:52.565" v="95091" actId="1036"/>
          <ac:spMkLst>
            <pc:docMk/>
            <pc:sldMk cId="214026588" sldId="420"/>
            <ac:spMk id="233" creationId="{0A045DBA-E19B-858B-F8D8-3E7B7E92530D}"/>
          </ac:spMkLst>
        </pc:spChg>
        <pc:spChg chg="mod">
          <ac:chgData name="Pegelow, Katrin /DE" userId="74a135be-7428-408d-b4b7-e9253dfa99e9" providerId="ADAL" clId="{C8066334-7A26-4F87-B18C-0F9CD2AF4340}" dt="2026-01-05T18:24:52.565" v="95091" actId="1036"/>
          <ac:spMkLst>
            <pc:docMk/>
            <pc:sldMk cId="214026588" sldId="420"/>
            <ac:spMk id="234" creationId="{872348B3-17EC-F169-61D9-CDA230357D93}"/>
          </ac:spMkLst>
        </pc:spChg>
        <pc:spChg chg="mod">
          <ac:chgData name="Pegelow, Katrin /DE" userId="74a135be-7428-408d-b4b7-e9253dfa99e9" providerId="ADAL" clId="{C8066334-7A26-4F87-B18C-0F9CD2AF4340}" dt="2026-01-05T18:25:59.127" v="95113" actId="1036"/>
          <ac:spMkLst>
            <pc:docMk/>
            <pc:sldMk cId="214026588" sldId="420"/>
            <ac:spMk id="235" creationId="{AE95DEAE-52E5-24EA-FE99-C543968F1E04}"/>
          </ac:spMkLst>
        </pc:spChg>
        <pc:spChg chg="mod">
          <ac:chgData name="Pegelow, Katrin /DE" userId="74a135be-7428-408d-b4b7-e9253dfa99e9" providerId="ADAL" clId="{C8066334-7A26-4F87-B18C-0F9CD2AF4340}" dt="2026-01-05T18:25:59.127" v="95113" actId="1036"/>
          <ac:spMkLst>
            <pc:docMk/>
            <pc:sldMk cId="214026588" sldId="420"/>
            <ac:spMk id="236" creationId="{6E8A149C-6FEC-95BF-6B8B-9929EB9AF588}"/>
          </ac:spMkLst>
        </pc:spChg>
        <pc:spChg chg="mod">
          <ac:chgData name="Pegelow, Katrin /DE" userId="74a135be-7428-408d-b4b7-e9253dfa99e9" providerId="ADAL" clId="{C8066334-7A26-4F87-B18C-0F9CD2AF4340}" dt="2026-01-05T18:19:25.063" v="94972" actId="403"/>
          <ac:spMkLst>
            <pc:docMk/>
            <pc:sldMk cId="214026588" sldId="420"/>
            <ac:spMk id="244" creationId="{CE2E9751-DFCE-1B29-F910-DF0DF0C2CF60}"/>
          </ac:spMkLst>
        </pc:spChg>
        <pc:spChg chg="mod">
          <ac:chgData name="Pegelow, Katrin /DE" userId="74a135be-7428-408d-b4b7-e9253dfa99e9" providerId="ADAL" clId="{C8066334-7A26-4F87-B18C-0F9CD2AF4340}" dt="2026-01-05T18:19:25.063" v="94972" actId="403"/>
          <ac:spMkLst>
            <pc:docMk/>
            <pc:sldMk cId="214026588" sldId="420"/>
            <ac:spMk id="247" creationId="{C684C941-69BE-00CF-E82C-3EF80F04B9EE}"/>
          </ac:spMkLst>
        </pc:spChg>
        <pc:spChg chg="mod">
          <ac:chgData name="Pegelow, Katrin /DE" userId="74a135be-7428-408d-b4b7-e9253dfa99e9" providerId="ADAL" clId="{C8066334-7A26-4F87-B18C-0F9CD2AF4340}" dt="2026-01-05T18:25:14.720" v="95100" actId="1036"/>
          <ac:spMkLst>
            <pc:docMk/>
            <pc:sldMk cId="214026588" sldId="420"/>
            <ac:spMk id="252" creationId="{ACA272A7-FD70-DEF8-6CDD-9A6E03DF021A}"/>
          </ac:spMkLst>
        </pc:spChg>
        <pc:spChg chg="mod">
          <ac:chgData name="Pegelow, Katrin /DE" userId="74a135be-7428-408d-b4b7-e9253dfa99e9" providerId="ADAL" clId="{C8066334-7A26-4F87-B18C-0F9CD2AF4340}" dt="2026-01-05T18:25:59.127" v="95113" actId="1036"/>
          <ac:spMkLst>
            <pc:docMk/>
            <pc:sldMk cId="214026588" sldId="420"/>
            <ac:spMk id="253" creationId="{A9CFA6F4-2BCD-A922-C796-50BF45A2AEEC}"/>
          </ac:spMkLst>
        </pc:spChg>
        <pc:spChg chg="mod">
          <ac:chgData name="Pegelow, Katrin /DE" userId="74a135be-7428-408d-b4b7-e9253dfa99e9" providerId="ADAL" clId="{C8066334-7A26-4F87-B18C-0F9CD2AF4340}" dt="2026-01-05T18:25:59.127" v="95113" actId="1036"/>
          <ac:spMkLst>
            <pc:docMk/>
            <pc:sldMk cId="214026588" sldId="420"/>
            <ac:spMk id="256" creationId="{355688DF-805C-532E-D08D-6A3E88A6047D}"/>
          </ac:spMkLst>
        </pc:spChg>
        <pc:spChg chg="mod">
          <ac:chgData name="Pegelow, Katrin /DE" userId="74a135be-7428-408d-b4b7-e9253dfa99e9" providerId="ADAL" clId="{C8066334-7A26-4F87-B18C-0F9CD2AF4340}" dt="2026-01-05T18:25:14.720" v="95100" actId="1036"/>
          <ac:spMkLst>
            <pc:docMk/>
            <pc:sldMk cId="214026588" sldId="420"/>
            <ac:spMk id="257" creationId="{B78D02EF-E09D-632D-B258-384D06E484EB}"/>
          </ac:spMkLst>
        </pc:spChg>
        <pc:spChg chg="mod">
          <ac:chgData name="Pegelow, Katrin /DE" userId="74a135be-7428-408d-b4b7-e9253dfa99e9" providerId="ADAL" clId="{C8066334-7A26-4F87-B18C-0F9CD2AF4340}" dt="2026-01-05T18:25:33.824" v="95103" actId="1036"/>
          <ac:spMkLst>
            <pc:docMk/>
            <pc:sldMk cId="214026588" sldId="420"/>
            <ac:spMk id="258" creationId="{007950EB-0600-95F0-5672-E63C79EB88C5}"/>
          </ac:spMkLst>
        </pc:spChg>
        <pc:spChg chg="mod">
          <ac:chgData name="Pegelow, Katrin /DE" userId="74a135be-7428-408d-b4b7-e9253dfa99e9" providerId="ADAL" clId="{C8066334-7A26-4F87-B18C-0F9CD2AF4340}" dt="2026-01-05T18:25:59.127" v="95113" actId="1036"/>
          <ac:spMkLst>
            <pc:docMk/>
            <pc:sldMk cId="214026588" sldId="420"/>
            <ac:spMk id="259" creationId="{971CF1AF-CC91-2DB4-D519-43BDEFB089C7}"/>
          </ac:spMkLst>
        </pc:spChg>
        <pc:spChg chg="mod">
          <ac:chgData name="Pegelow, Katrin /DE" userId="74a135be-7428-408d-b4b7-e9253dfa99e9" providerId="ADAL" clId="{C8066334-7A26-4F87-B18C-0F9CD2AF4340}" dt="2026-01-05T18:25:26.364" v="95101" actId="1036"/>
          <ac:spMkLst>
            <pc:docMk/>
            <pc:sldMk cId="214026588" sldId="420"/>
            <ac:spMk id="260" creationId="{F37A5E81-2BD1-C140-0CE6-66F039427AD7}"/>
          </ac:spMkLst>
        </pc:spChg>
        <pc:spChg chg="mod">
          <ac:chgData name="Pegelow, Katrin /DE" userId="74a135be-7428-408d-b4b7-e9253dfa99e9" providerId="ADAL" clId="{C8066334-7A26-4F87-B18C-0F9CD2AF4340}" dt="2026-01-05T18:25:59.127" v="95113" actId="1036"/>
          <ac:spMkLst>
            <pc:docMk/>
            <pc:sldMk cId="214026588" sldId="420"/>
            <ac:spMk id="261" creationId="{D9B94600-91F0-6B6F-D45C-BD2D68B6B743}"/>
          </ac:spMkLst>
        </pc:spChg>
        <pc:spChg chg="mod">
          <ac:chgData name="Pegelow, Katrin /DE" userId="74a135be-7428-408d-b4b7-e9253dfa99e9" providerId="ADAL" clId="{C8066334-7A26-4F87-B18C-0F9CD2AF4340}" dt="2026-01-05T18:25:59.127" v="95113" actId="1036"/>
          <ac:spMkLst>
            <pc:docMk/>
            <pc:sldMk cId="214026588" sldId="420"/>
            <ac:spMk id="262" creationId="{F283898E-82F0-FC9D-B3AD-93A5013FA62C}"/>
          </ac:spMkLst>
        </pc:spChg>
        <pc:spChg chg="mod">
          <ac:chgData name="Pegelow, Katrin /DE" userId="74a135be-7428-408d-b4b7-e9253dfa99e9" providerId="ADAL" clId="{C8066334-7A26-4F87-B18C-0F9CD2AF4340}" dt="2026-01-05T18:23:31.151" v="95080" actId="14100"/>
          <ac:spMkLst>
            <pc:docMk/>
            <pc:sldMk cId="214026588" sldId="420"/>
            <ac:spMk id="263" creationId="{48C3ACE5-8D28-5CB5-FAE1-CB67C8E03B95}"/>
          </ac:spMkLst>
        </pc:spChg>
        <pc:spChg chg="mod">
          <ac:chgData name="Pegelow, Katrin /DE" userId="74a135be-7428-408d-b4b7-e9253dfa99e9" providerId="ADAL" clId="{C8066334-7A26-4F87-B18C-0F9CD2AF4340}" dt="2026-01-05T18:23:36.527" v="95081" actId="14100"/>
          <ac:spMkLst>
            <pc:docMk/>
            <pc:sldMk cId="214026588" sldId="420"/>
            <ac:spMk id="264" creationId="{E3D3F20C-3AA7-D9DF-195C-EBD747F88737}"/>
          </ac:spMkLst>
        </pc:spChg>
      </pc:sldChg>
      <pc:sldChg chg="addSp delSp modSp mod modClrScheme chgLayout">
        <pc:chgData name="Pegelow, Katrin /DE" userId="74a135be-7428-408d-b4b7-e9253dfa99e9" providerId="ADAL" clId="{C8066334-7A26-4F87-B18C-0F9CD2AF4340}" dt="2026-01-09T18:14:43.576" v="108591" actId="20577"/>
        <pc:sldMkLst>
          <pc:docMk/>
          <pc:sldMk cId="113267074" sldId="421"/>
        </pc:sldMkLst>
        <pc:spChg chg="mod ord">
          <ac:chgData name="Pegelow, Katrin /DE" userId="74a135be-7428-408d-b4b7-e9253dfa99e9" providerId="ADAL" clId="{C8066334-7A26-4F87-B18C-0F9CD2AF4340}" dt="2026-01-05T17:55:43.815" v="94476" actId="167"/>
          <ac:spMkLst>
            <pc:docMk/>
            <pc:sldMk cId="113267074" sldId="421"/>
            <ac:spMk id="3" creationId="{E50A0F56-4DA9-CA4B-7997-966D2C2DB544}"/>
          </ac:spMkLst>
        </pc:spChg>
        <pc:spChg chg="mod">
          <ac:chgData name="Pegelow, Katrin /DE" userId="74a135be-7428-408d-b4b7-e9253dfa99e9" providerId="ADAL" clId="{C8066334-7A26-4F87-B18C-0F9CD2AF4340}" dt="2026-01-09T18:14:43.576" v="108591" actId="20577"/>
          <ac:spMkLst>
            <pc:docMk/>
            <pc:sldMk cId="113267074" sldId="421"/>
            <ac:spMk id="6" creationId="{40D1E731-2C76-1039-A69C-3CE25B386D3E}"/>
          </ac:spMkLst>
        </pc:spChg>
        <pc:spChg chg="mod">
          <ac:chgData name="Pegelow, Katrin /DE" userId="74a135be-7428-408d-b4b7-e9253dfa99e9" providerId="ADAL" clId="{C8066334-7A26-4F87-B18C-0F9CD2AF4340}" dt="2026-01-06T18:55:02.216" v="106498" actId="207"/>
          <ac:spMkLst>
            <pc:docMk/>
            <pc:sldMk cId="113267074" sldId="421"/>
            <ac:spMk id="14" creationId="{BDB05BDA-AFAE-85F3-4DE4-B6B6C2BEE870}"/>
          </ac:spMkLst>
        </pc:spChg>
      </pc:sldChg>
      <pc:sldChg chg="addSp delSp modSp mod ord">
        <pc:chgData name="Pegelow, Katrin /DE" userId="74a135be-7428-408d-b4b7-e9253dfa99e9" providerId="ADAL" clId="{C8066334-7A26-4F87-B18C-0F9CD2AF4340}" dt="2026-01-06T19:09:01.699" v="106587" actId="207"/>
        <pc:sldMkLst>
          <pc:docMk/>
          <pc:sldMk cId="3637193288" sldId="422"/>
        </pc:sldMkLst>
        <pc:spChg chg="mod">
          <ac:chgData name="Pegelow, Katrin /DE" userId="74a135be-7428-408d-b4b7-e9253dfa99e9" providerId="ADAL" clId="{C8066334-7A26-4F87-B18C-0F9CD2AF4340}" dt="2026-01-06T19:09:01.699" v="106587" actId="207"/>
          <ac:spMkLst>
            <pc:docMk/>
            <pc:sldMk cId="3637193288" sldId="422"/>
            <ac:spMk id="2" creationId="{9E135CE0-EC14-32F3-5AED-DFEDC219E0D5}"/>
          </ac:spMkLst>
        </pc:spChg>
        <pc:spChg chg="mod ord">
          <ac:chgData name="Pegelow, Katrin /DE" userId="74a135be-7428-408d-b4b7-e9253dfa99e9" providerId="ADAL" clId="{C8066334-7A26-4F87-B18C-0F9CD2AF4340}" dt="2026-01-05T19:53:40.424" v="97013" actId="167"/>
          <ac:spMkLst>
            <pc:docMk/>
            <pc:sldMk cId="3637193288" sldId="422"/>
            <ac:spMk id="3" creationId="{CADB27F1-78FD-D2AF-D676-D517D749ADE3}"/>
          </ac:spMkLst>
        </pc:spChg>
        <pc:spChg chg="mod">
          <ac:chgData name="Pegelow, Katrin /DE" userId="74a135be-7428-408d-b4b7-e9253dfa99e9" providerId="ADAL" clId="{C8066334-7A26-4F87-B18C-0F9CD2AF4340}" dt="2026-01-06T19:09:01.699" v="106587" actId="207"/>
          <ac:spMkLst>
            <pc:docMk/>
            <pc:sldMk cId="3637193288" sldId="422"/>
            <ac:spMk id="4" creationId="{8741437A-EE28-9EC8-27DD-A367C9C5D21D}"/>
          </ac:spMkLst>
        </pc:spChg>
      </pc:sldChg>
      <pc:sldChg chg="addSp delSp modSp add mod modClrScheme chgLayout">
        <pc:chgData name="Pegelow, Katrin /DE" userId="74a135be-7428-408d-b4b7-e9253dfa99e9" providerId="ADAL" clId="{C8066334-7A26-4F87-B18C-0F9CD2AF4340}" dt="2026-01-06T19:04:31.333" v="106543" actId="207"/>
        <pc:sldMkLst>
          <pc:docMk/>
          <pc:sldMk cId="1375952962" sldId="423"/>
        </pc:sldMkLst>
        <pc:spChg chg="mod ord">
          <ac:chgData name="Pegelow, Katrin /DE" userId="74a135be-7428-408d-b4b7-e9253dfa99e9" providerId="ADAL" clId="{C8066334-7A26-4F87-B18C-0F9CD2AF4340}" dt="2026-01-05T18:53:24.825" v="95622" actId="167"/>
          <ac:spMkLst>
            <pc:docMk/>
            <pc:sldMk cId="1375952962" sldId="423"/>
            <ac:spMk id="2" creationId="{C337B93C-15DA-E696-286D-4ED8B7A6B3DD}"/>
          </ac:spMkLst>
        </pc:spChg>
        <pc:spChg chg="add mod">
          <ac:chgData name="Pegelow, Katrin /DE" userId="74a135be-7428-408d-b4b7-e9253dfa99e9" providerId="ADAL" clId="{C8066334-7A26-4F87-B18C-0F9CD2AF4340}" dt="2026-01-06T19:04:31.333" v="106543" actId="207"/>
          <ac:spMkLst>
            <pc:docMk/>
            <pc:sldMk cId="1375952962" sldId="423"/>
            <ac:spMk id="4" creationId="{07B13AC8-0DA1-0C50-C93F-FFE269AE80BC}"/>
          </ac:spMkLst>
        </pc:spChg>
      </pc:sldChg>
      <pc:sldChg chg="addSp delSp modSp mod modClrScheme chgLayout">
        <pc:chgData name="Pegelow, Katrin /DE" userId="74a135be-7428-408d-b4b7-e9253dfa99e9" providerId="ADAL" clId="{C8066334-7A26-4F87-B18C-0F9CD2AF4340}" dt="2026-01-06T18:42:27.601" v="106365" actId="207"/>
        <pc:sldMkLst>
          <pc:docMk/>
          <pc:sldMk cId="2651680939" sldId="424"/>
        </pc:sldMkLst>
        <pc:spChg chg="add del mod ord">
          <ac:chgData name="Pegelow, Katrin /DE" userId="74a135be-7428-408d-b4b7-e9253dfa99e9" providerId="ADAL" clId="{C8066334-7A26-4F87-B18C-0F9CD2AF4340}" dt="2026-01-04T13:56:06.934" v="85395" actId="167"/>
          <ac:spMkLst>
            <pc:docMk/>
            <pc:sldMk cId="2651680939" sldId="424"/>
            <ac:spMk id="2" creationId="{2077F3C9-C148-0343-E946-5F6DE25CA2C0}"/>
          </ac:spMkLst>
        </pc:spChg>
        <pc:spChg chg="mod">
          <ac:chgData name="Pegelow, Katrin /DE" userId="74a135be-7428-408d-b4b7-e9253dfa99e9" providerId="ADAL" clId="{C8066334-7A26-4F87-B18C-0F9CD2AF4340}" dt="2026-01-06T18:42:27.601" v="106365" actId="207"/>
          <ac:spMkLst>
            <pc:docMk/>
            <pc:sldMk cId="2651680939" sldId="424"/>
            <ac:spMk id="88" creationId="{021BCD8B-FD56-D31D-FE21-A9CF64BA6C50}"/>
          </ac:spMkLst>
        </pc:spChg>
      </pc:sldChg>
      <pc:sldChg chg="addSp delSp modSp mod modClrScheme chgLayout">
        <pc:chgData name="Pegelow, Katrin /DE" userId="74a135be-7428-408d-b4b7-e9253dfa99e9" providerId="ADAL" clId="{C8066334-7A26-4F87-B18C-0F9CD2AF4340}" dt="2026-01-04T13:02:18.537" v="84317" actId="478"/>
        <pc:sldMkLst>
          <pc:docMk/>
          <pc:sldMk cId="1070997758" sldId="425"/>
        </pc:sldMkLst>
        <pc:spChg chg="add mod ord">
          <ac:chgData name="Pegelow, Katrin /DE" userId="74a135be-7428-408d-b4b7-e9253dfa99e9" providerId="ADAL" clId="{C8066334-7A26-4F87-B18C-0F9CD2AF4340}" dt="2026-01-04T13:02:14.036" v="84315" actId="700"/>
          <ac:spMkLst>
            <pc:docMk/>
            <pc:sldMk cId="1070997758" sldId="425"/>
            <ac:spMk id="3" creationId="{3F769541-A627-4C5E-1078-BEFF5B1B7A86}"/>
          </ac:spMkLst>
        </pc:spChg>
        <pc:spChg chg="mod ord">
          <ac:chgData name="Pegelow, Katrin /DE" userId="74a135be-7428-408d-b4b7-e9253dfa99e9" providerId="ADAL" clId="{C8066334-7A26-4F87-B18C-0F9CD2AF4340}" dt="2026-01-04T13:02:14.036" v="84315" actId="700"/>
          <ac:spMkLst>
            <pc:docMk/>
            <pc:sldMk cId="1070997758" sldId="425"/>
            <ac:spMk id="5" creationId="{98D240F3-DA60-F1F3-3F8C-3DC2752CF5A7}"/>
          </ac:spMkLst>
        </pc:spChg>
        <pc:spChg chg="add mod ord">
          <ac:chgData name="Pegelow, Katrin /DE" userId="74a135be-7428-408d-b4b7-e9253dfa99e9" providerId="ADAL" clId="{C8066334-7A26-4F87-B18C-0F9CD2AF4340}" dt="2026-01-04T13:02:14.036" v="84315" actId="700"/>
          <ac:spMkLst>
            <pc:docMk/>
            <pc:sldMk cId="1070997758" sldId="425"/>
            <ac:spMk id="6" creationId="{E5889E05-ADA4-755D-ED6D-2D59490BAE0E}"/>
          </ac:spMkLst>
        </pc:spChg>
        <pc:picChg chg="add mod">
          <ac:chgData name="Pegelow, Katrin /DE" userId="74a135be-7428-408d-b4b7-e9253dfa99e9" providerId="ADAL" clId="{C8066334-7A26-4F87-B18C-0F9CD2AF4340}" dt="2026-01-03T01:31:42.352" v="81751"/>
          <ac:picMkLst>
            <pc:docMk/>
            <pc:sldMk cId="1070997758" sldId="425"/>
            <ac:picMk id="2" creationId="{C534A928-99BA-EFBA-8DA2-38C5D852ED30}"/>
          </ac:picMkLst>
        </pc:picChg>
      </pc:sldChg>
      <pc:sldChg chg="addSp delSp modSp add del mod setBg modClrScheme chgLayout">
        <pc:chgData name="Pegelow, Katrin /DE" userId="74a135be-7428-408d-b4b7-e9253dfa99e9" providerId="ADAL" clId="{C8066334-7A26-4F87-B18C-0F9CD2AF4340}" dt="2026-01-06T18:36:52.898" v="106306" actId="207"/>
        <pc:sldMkLst>
          <pc:docMk/>
          <pc:sldMk cId="2653276515" sldId="426"/>
        </pc:sldMkLst>
        <pc:spChg chg="mod ord">
          <ac:chgData name="Pegelow, Katrin /DE" userId="74a135be-7428-408d-b4b7-e9253dfa99e9" providerId="ADAL" clId="{C8066334-7A26-4F87-B18C-0F9CD2AF4340}" dt="2026-01-06T18:36:52.898" v="106306" actId="207"/>
          <ac:spMkLst>
            <pc:docMk/>
            <pc:sldMk cId="2653276515" sldId="426"/>
            <ac:spMk id="9" creationId="{B2FB3E3E-296D-B279-5F26-E3EF773F8FEE}"/>
          </ac:spMkLst>
        </pc:spChg>
        <pc:spChg chg="mod ord">
          <ac:chgData name="Pegelow, Katrin /DE" userId="74a135be-7428-408d-b4b7-e9253dfa99e9" providerId="ADAL" clId="{C8066334-7A26-4F87-B18C-0F9CD2AF4340}" dt="2026-01-04T14:50:36.256" v="86685" actId="167"/>
          <ac:spMkLst>
            <pc:docMk/>
            <pc:sldMk cId="2653276515" sldId="426"/>
            <ac:spMk id="14" creationId="{AE9BB424-BE73-2EA0-F37D-3D6854DD69F4}"/>
          </ac:spMkLst>
        </pc:spChg>
      </pc:sldChg>
      <pc:sldChg chg="modSp add mod">
        <pc:chgData name="Pegelow, Katrin /DE" userId="74a135be-7428-408d-b4b7-e9253dfa99e9" providerId="ADAL" clId="{C8066334-7A26-4F87-B18C-0F9CD2AF4340}" dt="2026-01-13T17:22:06.812" v="112210" actId="14100"/>
        <pc:sldMkLst>
          <pc:docMk/>
          <pc:sldMk cId="3593318099" sldId="427"/>
        </pc:sldMkLst>
        <pc:spChg chg="mod">
          <ac:chgData name="Pegelow, Katrin /DE" userId="74a135be-7428-408d-b4b7-e9253dfa99e9" providerId="ADAL" clId="{C8066334-7A26-4F87-B18C-0F9CD2AF4340}" dt="2026-01-13T17:22:06.812" v="112210" actId="14100"/>
          <ac:spMkLst>
            <pc:docMk/>
            <pc:sldMk cId="3593318099" sldId="427"/>
            <ac:spMk id="143" creationId="{326B7796-AD63-D821-C6AD-32984F4C4ED9}"/>
          </ac:spMkLst>
        </pc:spChg>
      </pc:sldChg>
      <pc:sldChg chg="addSp delSp modSp mod modClrScheme chgLayout">
        <pc:chgData name="Pegelow, Katrin /DE" userId="74a135be-7428-408d-b4b7-e9253dfa99e9" providerId="ADAL" clId="{C8066334-7A26-4F87-B18C-0F9CD2AF4340}" dt="2026-01-13T17:15:56.690" v="112182" actId="6549"/>
        <pc:sldMkLst>
          <pc:docMk/>
          <pc:sldMk cId="438314221" sldId="428"/>
        </pc:sldMkLst>
        <pc:spChg chg="mod">
          <ac:chgData name="Pegelow, Katrin /DE" userId="74a135be-7428-408d-b4b7-e9253dfa99e9" providerId="ADAL" clId="{C8066334-7A26-4F87-B18C-0F9CD2AF4340}" dt="2026-01-13T17:15:56.690" v="112182" actId="6549"/>
          <ac:spMkLst>
            <pc:docMk/>
            <pc:sldMk cId="438314221" sldId="428"/>
            <ac:spMk id="17" creationId="{753E0DF8-5152-D1D0-8BB9-0EF249B8F930}"/>
          </ac:spMkLst>
        </pc:spChg>
      </pc:sldChg>
      <pc:sldChg chg="addSp delSp modSp mod modClrScheme chgLayout">
        <pc:chgData name="Pegelow, Katrin /DE" userId="74a135be-7428-408d-b4b7-e9253dfa99e9" providerId="ADAL" clId="{C8066334-7A26-4F87-B18C-0F9CD2AF4340}" dt="2026-01-13T22:07:20.332" v="112337" actId="6549"/>
        <pc:sldMkLst>
          <pc:docMk/>
          <pc:sldMk cId="1860651704" sldId="429"/>
        </pc:sldMkLst>
        <pc:spChg chg="mod ord">
          <ac:chgData name="Pegelow, Katrin /DE" userId="74a135be-7428-408d-b4b7-e9253dfa99e9" providerId="ADAL" clId="{C8066334-7A26-4F87-B18C-0F9CD2AF4340}" dt="2026-01-05T17:39:09.869" v="94144" actId="167"/>
          <ac:spMkLst>
            <pc:docMk/>
            <pc:sldMk cId="1860651704" sldId="429"/>
            <ac:spMk id="2" creationId="{005F0623-8F01-9F86-A57A-34FD0F384E3C}"/>
          </ac:spMkLst>
        </pc:spChg>
        <pc:spChg chg="mod">
          <ac:chgData name="Pegelow, Katrin /DE" userId="74a135be-7428-408d-b4b7-e9253dfa99e9" providerId="ADAL" clId="{C8066334-7A26-4F87-B18C-0F9CD2AF4340}" dt="2026-01-06T18:52:58.067" v="106483" actId="207"/>
          <ac:spMkLst>
            <pc:docMk/>
            <pc:sldMk cId="1860651704" sldId="429"/>
            <ac:spMk id="4" creationId="{4C232756-5031-569B-D637-2CDF5CEC9A6A}"/>
          </ac:spMkLst>
        </pc:spChg>
        <pc:spChg chg="mod">
          <ac:chgData name="Pegelow, Katrin /DE" userId="74a135be-7428-408d-b4b7-e9253dfa99e9" providerId="ADAL" clId="{C8066334-7A26-4F87-B18C-0F9CD2AF4340}" dt="2026-01-13T22:07:20.332" v="112337" actId="6549"/>
          <ac:spMkLst>
            <pc:docMk/>
            <pc:sldMk cId="1860651704" sldId="429"/>
            <ac:spMk id="7" creationId="{46A1AFE0-36ED-7DED-6F69-8A1AC23C8FFB}"/>
          </ac:spMkLst>
        </pc:spChg>
      </pc:sldChg>
      <pc:sldChg chg="addSp delSp modSp add mod modClrScheme chgLayout">
        <pc:chgData name="Pegelow, Katrin /DE" userId="74a135be-7428-408d-b4b7-e9253dfa99e9" providerId="ADAL" clId="{C8066334-7A26-4F87-B18C-0F9CD2AF4340}" dt="2026-01-06T18:35:01.641" v="106288" actId="207"/>
        <pc:sldMkLst>
          <pc:docMk/>
          <pc:sldMk cId="1995611726" sldId="430"/>
        </pc:sldMkLst>
        <pc:spChg chg="mod ord">
          <ac:chgData name="Pegelow, Katrin /DE" userId="74a135be-7428-408d-b4b7-e9253dfa99e9" providerId="ADAL" clId="{C8066334-7A26-4F87-B18C-0F9CD2AF4340}" dt="2026-01-04T14:34:55.887" v="86297" actId="167"/>
          <ac:spMkLst>
            <pc:docMk/>
            <pc:sldMk cId="1995611726" sldId="430"/>
            <ac:spMk id="2" creationId="{9D7A3185-4935-6D09-3B0B-4F584CB09185}"/>
          </ac:spMkLst>
        </pc:spChg>
        <pc:spChg chg="mod">
          <ac:chgData name="Pegelow, Katrin /DE" userId="74a135be-7428-408d-b4b7-e9253dfa99e9" providerId="ADAL" clId="{C8066334-7A26-4F87-B18C-0F9CD2AF4340}" dt="2026-01-06T18:35:01.641" v="106288" actId="207"/>
          <ac:spMkLst>
            <pc:docMk/>
            <pc:sldMk cId="1995611726" sldId="430"/>
            <ac:spMk id="3" creationId="{A467F3AF-6CE4-78B2-9A61-A8EB6516E9FB}"/>
          </ac:spMkLst>
        </pc:spChg>
        <pc:spChg chg="mod">
          <ac:chgData name="Pegelow, Katrin /DE" userId="74a135be-7428-408d-b4b7-e9253dfa99e9" providerId="ADAL" clId="{C8066334-7A26-4F87-B18C-0F9CD2AF4340}" dt="2026-01-04T14:35:19.342" v="86305" actId="1038"/>
          <ac:spMkLst>
            <pc:docMk/>
            <pc:sldMk cId="1995611726" sldId="430"/>
            <ac:spMk id="111" creationId="{B6DF9868-C1AF-78BA-8E3B-A0B6D999D188}"/>
          </ac:spMkLst>
        </pc:spChg>
      </pc:sldChg>
      <pc:sldChg chg="addSp delSp modSp add mod modClrScheme chgLayout">
        <pc:chgData name="Pegelow, Katrin /DE" userId="74a135be-7428-408d-b4b7-e9253dfa99e9" providerId="ADAL" clId="{C8066334-7A26-4F87-B18C-0F9CD2AF4340}" dt="2026-01-04T12:50:35.503" v="84219" actId="478"/>
        <pc:sldMkLst>
          <pc:docMk/>
          <pc:sldMk cId="1917534233" sldId="431"/>
        </pc:sldMkLst>
        <pc:spChg chg="add mod ord">
          <ac:chgData name="Pegelow, Katrin /DE" userId="74a135be-7428-408d-b4b7-e9253dfa99e9" providerId="ADAL" clId="{C8066334-7A26-4F87-B18C-0F9CD2AF4340}" dt="2026-01-04T12:50:28.859" v="84217" actId="700"/>
          <ac:spMkLst>
            <pc:docMk/>
            <pc:sldMk cId="1917534233" sldId="431"/>
            <ac:spMk id="3" creationId="{8E84B563-5E21-8599-A376-A5E14D600682}"/>
          </ac:spMkLst>
        </pc:spChg>
        <pc:spChg chg="mod ord">
          <ac:chgData name="Pegelow, Katrin /DE" userId="74a135be-7428-408d-b4b7-e9253dfa99e9" providerId="ADAL" clId="{C8066334-7A26-4F87-B18C-0F9CD2AF4340}" dt="2026-01-04T12:50:28.859" v="84217" actId="700"/>
          <ac:spMkLst>
            <pc:docMk/>
            <pc:sldMk cId="1917534233" sldId="431"/>
            <ac:spMk id="5" creationId="{CA074560-FAB6-491F-926D-E1F85EBB5513}"/>
          </ac:spMkLst>
        </pc:spChg>
        <pc:spChg chg="add mod ord">
          <ac:chgData name="Pegelow, Katrin /DE" userId="74a135be-7428-408d-b4b7-e9253dfa99e9" providerId="ADAL" clId="{C8066334-7A26-4F87-B18C-0F9CD2AF4340}" dt="2026-01-04T12:50:28.859" v="84217" actId="700"/>
          <ac:spMkLst>
            <pc:docMk/>
            <pc:sldMk cId="1917534233" sldId="431"/>
            <ac:spMk id="6" creationId="{D48DD807-2399-E4E5-68E5-2A488D9A703E}"/>
          </ac:spMkLst>
        </pc:spChg>
        <pc:picChg chg="add mod">
          <ac:chgData name="Pegelow, Katrin /DE" userId="74a135be-7428-408d-b4b7-e9253dfa99e9" providerId="ADAL" clId="{C8066334-7A26-4F87-B18C-0F9CD2AF4340}" dt="2026-01-03T01:31:33.340" v="81749"/>
          <ac:picMkLst>
            <pc:docMk/>
            <pc:sldMk cId="1917534233" sldId="431"/>
            <ac:picMk id="2" creationId="{F5BB024A-F5BD-3425-13B1-41B4097BF6E8}"/>
          </ac:picMkLst>
        </pc:picChg>
      </pc:sldChg>
      <pc:sldChg chg="addSp delSp modSp add mod modClrScheme chgLayout">
        <pc:chgData name="Pegelow, Katrin /DE" userId="74a135be-7428-408d-b4b7-e9253dfa99e9" providerId="ADAL" clId="{C8066334-7A26-4F87-B18C-0F9CD2AF4340}" dt="2026-01-13T16:42:32.877" v="111740" actId="20577"/>
        <pc:sldMkLst>
          <pc:docMk/>
          <pc:sldMk cId="3245141951" sldId="432"/>
        </pc:sldMkLst>
        <pc:spChg chg="mod ord">
          <ac:chgData name="Pegelow, Katrin /DE" userId="74a135be-7428-408d-b4b7-e9253dfa99e9" providerId="ADAL" clId="{C8066334-7A26-4F87-B18C-0F9CD2AF4340}" dt="2026-01-04T14:39:07.314" v="86398" actId="167"/>
          <ac:spMkLst>
            <pc:docMk/>
            <pc:sldMk cId="3245141951" sldId="432"/>
            <ac:spMk id="4" creationId="{2E280A10-D45F-3EB3-0223-A74B09D5D29F}"/>
          </ac:spMkLst>
        </pc:spChg>
        <pc:spChg chg="mod">
          <ac:chgData name="Pegelow, Katrin /DE" userId="74a135be-7428-408d-b4b7-e9253dfa99e9" providerId="ADAL" clId="{C8066334-7A26-4F87-B18C-0F9CD2AF4340}" dt="2026-01-13T16:42:32.877" v="111740" actId="20577"/>
          <ac:spMkLst>
            <pc:docMk/>
            <pc:sldMk cId="3245141951" sldId="432"/>
            <ac:spMk id="6" creationId="{E105F67F-DA7A-34E0-964F-B1CAB02701C0}"/>
          </ac:spMkLst>
        </pc:spChg>
      </pc:sldChg>
      <pc:sldChg chg="addSp delSp modSp add mod modClrScheme chgLayout">
        <pc:chgData name="Pegelow, Katrin /DE" userId="74a135be-7428-408d-b4b7-e9253dfa99e9" providerId="ADAL" clId="{C8066334-7A26-4F87-B18C-0F9CD2AF4340}" dt="2026-01-13T16:50:35.210" v="111860" actId="20577"/>
        <pc:sldMkLst>
          <pc:docMk/>
          <pc:sldMk cId="3339551548" sldId="433"/>
        </pc:sldMkLst>
        <pc:spChg chg="mod">
          <ac:chgData name="Pegelow, Katrin /DE" userId="74a135be-7428-408d-b4b7-e9253dfa99e9" providerId="ADAL" clId="{C8066334-7A26-4F87-B18C-0F9CD2AF4340}" dt="2026-01-04T14:48:55.799" v="86633" actId="1038"/>
          <ac:spMkLst>
            <pc:docMk/>
            <pc:sldMk cId="3339551548" sldId="433"/>
            <ac:spMk id="4" creationId="{72CD6758-C3D5-4D5F-9EAC-86440071F848}"/>
          </ac:spMkLst>
        </pc:spChg>
        <pc:spChg chg="mod">
          <ac:chgData name="Pegelow, Katrin /DE" userId="74a135be-7428-408d-b4b7-e9253dfa99e9" providerId="ADAL" clId="{C8066334-7A26-4F87-B18C-0F9CD2AF4340}" dt="2026-01-04T14:49:21.522" v="86649" actId="1036"/>
          <ac:spMkLst>
            <pc:docMk/>
            <pc:sldMk cId="3339551548" sldId="433"/>
            <ac:spMk id="5" creationId="{2F45CCFB-53A8-99CE-595C-4B089BC100D8}"/>
          </ac:spMkLst>
        </pc:spChg>
        <pc:spChg chg="mod">
          <ac:chgData name="Pegelow, Katrin /DE" userId="74a135be-7428-408d-b4b7-e9253dfa99e9" providerId="ADAL" clId="{C8066334-7A26-4F87-B18C-0F9CD2AF4340}" dt="2026-01-13T16:50:35.210" v="111860" actId="20577"/>
          <ac:spMkLst>
            <pc:docMk/>
            <pc:sldMk cId="3339551548" sldId="433"/>
            <ac:spMk id="6" creationId="{9CAF6E92-6A3A-56DF-835F-AAD9F53012EA}"/>
          </ac:spMkLst>
        </pc:spChg>
      </pc:sldChg>
      <pc:sldChg chg="addSp delSp modSp add mod">
        <pc:chgData name="Pegelow, Katrin /DE" userId="74a135be-7428-408d-b4b7-e9253dfa99e9" providerId="ADAL" clId="{C8066334-7A26-4F87-B18C-0F9CD2AF4340}" dt="2026-01-13T17:07:21.657" v="112064" actId="20577"/>
        <pc:sldMkLst>
          <pc:docMk/>
          <pc:sldMk cId="1004367420" sldId="434"/>
        </pc:sldMkLst>
        <pc:spChg chg="mod ord">
          <ac:chgData name="Pegelow, Katrin /DE" userId="74a135be-7428-408d-b4b7-e9253dfa99e9" providerId="ADAL" clId="{C8066334-7A26-4F87-B18C-0F9CD2AF4340}" dt="2026-01-04T15:15:48.399" v="87183" actId="167"/>
          <ac:spMkLst>
            <pc:docMk/>
            <pc:sldMk cId="1004367420" sldId="434"/>
            <ac:spMk id="4" creationId="{B7C51D43-F1A8-F9A4-AF42-6C42853A745D}"/>
          </ac:spMkLst>
        </pc:spChg>
        <pc:spChg chg="mod">
          <ac:chgData name="Pegelow, Katrin /DE" userId="74a135be-7428-408d-b4b7-e9253dfa99e9" providerId="ADAL" clId="{C8066334-7A26-4F87-B18C-0F9CD2AF4340}" dt="2026-01-13T17:07:21.657" v="112064" actId="20577"/>
          <ac:spMkLst>
            <pc:docMk/>
            <pc:sldMk cId="1004367420" sldId="434"/>
            <ac:spMk id="8" creationId="{F8D07014-0F7C-5D70-F199-69040A20E25D}"/>
          </ac:spMkLst>
        </pc:spChg>
      </pc:sldChg>
      <pc:sldChg chg="addSp delSp modSp add mod modClrScheme modAnim chgLayout modNotesTx">
        <pc:chgData name="Pegelow, Katrin /DE" userId="74a135be-7428-408d-b4b7-e9253dfa99e9" providerId="ADAL" clId="{C8066334-7A26-4F87-B18C-0F9CD2AF4340}" dt="2026-01-13T22:17:45.578" v="112443" actId="20577"/>
        <pc:sldMkLst>
          <pc:docMk/>
          <pc:sldMk cId="2481449859" sldId="435"/>
        </pc:sldMkLst>
        <pc:spChg chg="mod">
          <ac:chgData name="Pegelow, Katrin /DE" userId="74a135be-7428-408d-b4b7-e9253dfa99e9" providerId="ADAL" clId="{C8066334-7A26-4F87-B18C-0F9CD2AF4340}" dt="2026-01-13T22:17:45.578" v="112443" actId="20577"/>
          <ac:spMkLst>
            <pc:docMk/>
            <pc:sldMk cId="2481449859" sldId="435"/>
            <ac:spMk id="18" creationId="{C6E936A7-F619-E18B-6140-B6BC4CE6DE7B}"/>
          </ac:spMkLst>
        </pc:spChg>
        <pc:spChg chg="mod ord">
          <ac:chgData name="Pegelow, Katrin /DE" userId="74a135be-7428-408d-b4b7-e9253dfa99e9" providerId="ADAL" clId="{C8066334-7A26-4F87-B18C-0F9CD2AF4340}" dt="2026-01-05T18:27:21.286" v="95143" actId="167"/>
          <ac:spMkLst>
            <pc:docMk/>
            <pc:sldMk cId="2481449859" sldId="435"/>
            <ac:spMk id="33" creationId="{06B19CE9-A200-6DD1-2104-7D3FE428FA30}"/>
          </ac:spMkLst>
        </pc:spChg>
        <pc:spChg chg="add mod">
          <ac:chgData name="Pegelow, Katrin /DE" userId="74a135be-7428-408d-b4b7-e9253dfa99e9" providerId="ADAL" clId="{C8066334-7A26-4F87-B18C-0F9CD2AF4340}" dt="2026-01-05T18:27:57.682" v="95147" actId="2711"/>
          <ac:spMkLst>
            <pc:docMk/>
            <pc:sldMk cId="2481449859" sldId="435"/>
            <ac:spMk id="38" creationId="{267B7CF2-EB95-52A8-9D63-62F927DA7177}"/>
          </ac:spMkLst>
        </pc:spChg>
        <pc:spChg chg="mod">
          <ac:chgData name="Pegelow, Katrin /DE" userId="74a135be-7428-408d-b4b7-e9253dfa99e9" providerId="ADAL" clId="{C8066334-7A26-4F87-B18C-0F9CD2AF4340}" dt="2026-01-05T18:27:57.682" v="95147" actId="2711"/>
          <ac:spMkLst>
            <pc:docMk/>
            <pc:sldMk cId="2481449859" sldId="435"/>
            <ac:spMk id="43" creationId="{4B08F220-2E28-00C6-33B0-937986EC55D2}"/>
          </ac:spMkLst>
        </pc:spChg>
        <pc:spChg chg="add mod">
          <ac:chgData name="Pegelow, Katrin /DE" userId="74a135be-7428-408d-b4b7-e9253dfa99e9" providerId="ADAL" clId="{C8066334-7A26-4F87-B18C-0F9CD2AF4340}" dt="2026-01-05T18:27:57.682" v="95147" actId="2711"/>
          <ac:spMkLst>
            <pc:docMk/>
            <pc:sldMk cId="2481449859" sldId="435"/>
            <ac:spMk id="46" creationId="{0C20286B-DC89-3561-1FA2-9D873A9415C5}"/>
          </ac:spMkLst>
        </pc:spChg>
        <pc:spChg chg="mod">
          <ac:chgData name="Pegelow, Katrin /DE" userId="74a135be-7428-408d-b4b7-e9253dfa99e9" providerId="ADAL" clId="{C8066334-7A26-4F87-B18C-0F9CD2AF4340}" dt="2026-01-05T18:27:57.682" v="95147" actId="2711"/>
          <ac:spMkLst>
            <pc:docMk/>
            <pc:sldMk cId="2481449859" sldId="435"/>
            <ac:spMk id="47" creationId="{F2904B9B-AD29-0D5D-88B7-65C3E848D419}"/>
          </ac:spMkLst>
        </pc:spChg>
        <pc:spChg chg="mod">
          <ac:chgData name="Pegelow, Katrin /DE" userId="74a135be-7428-408d-b4b7-e9253dfa99e9" providerId="ADAL" clId="{C8066334-7A26-4F87-B18C-0F9CD2AF4340}" dt="2026-01-05T18:27:57.682" v="95147" actId="2711"/>
          <ac:spMkLst>
            <pc:docMk/>
            <pc:sldMk cId="2481449859" sldId="435"/>
            <ac:spMk id="55" creationId="{EC63C06F-E609-33A7-6EB9-9F9748E234A5}"/>
          </ac:spMkLst>
        </pc:spChg>
        <pc:spChg chg="mod">
          <ac:chgData name="Pegelow, Katrin /DE" userId="74a135be-7428-408d-b4b7-e9253dfa99e9" providerId="ADAL" clId="{C8066334-7A26-4F87-B18C-0F9CD2AF4340}" dt="2026-01-05T18:27:57.682" v="95147" actId="2711"/>
          <ac:spMkLst>
            <pc:docMk/>
            <pc:sldMk cId="2481449859" sldId="435"/>
            <ac:spMk id="57" creationId="{53C2DE0D-D144-355F-DE43-75FD82821EF8}"/>
          </ac:spMkLst>
        </pc:spChg>
        <pc:spChg chg="mod">
          <ac:chgData name="Pegelow, Katrin /DE" userId="74a135be-7428-408d-b4b7-e9253dfa99e9" providerId="ADAL" clId="{C8066334-7A26-4F87-B18C-0F9CD2AF4340}" dt="2026-01-05T18:27:57.682" v="95147" actId="2711"/>
          <ac:spMkLst>
            <pc:docMk/>
            <pc:sldMk cId="2481449859" sldId="435"/>
            <ac:spMk id="59" creationId="{EAA9C412-DC4B-FE0C-384F-ADB810329C76}"/>
          </ac:spMkLst>
        </pc:spChg>
        <pc:spChg chg="mod">
          <ac:chgData name="Pegelow, Katrin /DE" userId="74a135be-7428-408d-b4b7-e9253dfa99e9" providerId="ADAL" clId="{C8066334-7A26-4F87-B18C-0F9CD2AF4340}" dt="2026-01-05T18:27:57.682" v="95147" actId="2711"/>
          <ac:spMkLst>
            <pc:docMk/>
            <pc:sldMk cId="2481449859" sldId="435"/>
            <ac:spMk id="60" creationId="{54C38E6D-CC9F-8B2C-91F1-1E94505313A1}"/>
          </ac:spMkLst>
        </pc:spChg>
        <pc:spChg chg="mod">
          <ac:chgData name="Pegelow, Katrin /DE" userId="74a135be-7428-408d-b4b7-e9253dfa99e9" providerId="ADAL" clId="{C8066334-7A26-4F87-B18C-0F9CD2AF4340}" dt="2026-01-05T18:27:57.682" v="95147" actId="2711"/>
          <ac:spMkLst>
            <pc:docMk/>
            <pc:sldMk cId="2481449859" sldId="435"/>
            <ac:spMk id="63" creationId="{4BB278A1-781A-8C51-8D9B-1C675A86ED13}"/>
          </ac:spMkLst>
        </pc:spChg>
        <pc:spChg chg="mod">
          <ac:chgData name="Pegelow, Katrin /DE" userId="74a135be-7428-408d-b4b7-e9253dfa99e9" providerId="ADAL" clId="{C8066334-7A26-4F87-B18C-0F9CD2AF4340}" dt="2026-01-05T18:27:57.682" v="95147" actId="2711"/>
          <ac:spMkLst>
            <pc:docMk/>
            <pc:sldMk cId="2481449859" sldId="435"/>
            <ac:spMk id="198" creationId="{DF722379-F875-6317-1E14-2C6DAD533F03}"/>
          </ac:spMkLst>
        </pc:spChg>
        <pc:cxnChg chg="mod">
          <ac:chgData name="Pegelow, Katrin /DE" userId="74a135be-7428-408d-b4b7-e9253dfa99e9" providerId="ADAL" clId="{C8066334-7A26-4F87-B18C-0F9CD2AF4340}" dt="2026-01-05T18:28:31.233" v="95154" actId="1037"/>
          <ac:cxnSpMkLst>
            <pc:docMk/>
            <pc:sldMk cId="2481449859" sldId="435"/>
            <ac:cxnSpMk id="42" creationId="{679802F0-84DB-26CC-DA87-D212CB5520C4}"/>
          </ac:cxnSpMkLst>
        </pc:cxnChg>
        <pc:cxnChg chg="mod">
          <ac:chgData name="Pegelow, Katrin /DE" userId="74a135be-7428-408d-b4b7-e9253dfa99e9" providerId="ADAL" clId="{C8066334-7A26-4F87-B18C-0F9CD2AF4340}" dt="2026-01-05T18:28:39.363" v="95161" actId="1037"/>
          <ac:cxnSpMkLst>
            <pc:docMk/>
            <pc:sldMk cId="2481449859" sldId="435"/>
            <ac:cxnSpMk id="48" creationId="{556D3086-7F2D-48AD-E2BC-3ACDDB3D18F9}"/>
          </ac:cxnSpMkLst>
        </pc:cxnChg>
        <pc:cxnChg chg="mod">
          <ac:chgData name="Pegelow, Katrin /DE" userId="74a135be-7428-408d-b4b7-e9253dfa99e9" providerId="ADAL" clId="{C8066334-7A26-4F87-B18C-0F9CD2AF4340}" dt="2026-01-05T18:28:45.680" v="95168" actId="1037"/>
          <ac:cxnSpMkLst>
            <pc:docMk/>
            <pc:sldMk cId="2481449859" sldId="435"/>
            <ac:cxnSpMk id="56" creationId="{FDA15B68-AFA3-DA60-EFE6-00E00A5A6F99}"/>
          </ac:cxnSpMkLst>
        </pc:cxnChg>
        <pc:cxnChg chg="mod">
          <ac:chgData name="Pegelow, Katrin /DE" userId="74a135be-7428-408d-b4b7-e9253dfa99e9" providerId="ADAL" clId="{C8066334-7A26-4F87-B18C-0F9CD2AF4340}" dt="2026-01-05T18:29:07.029" v="95176" actId="14100"/>
          <ac:cxnSpMkLst>
            <pc:docMk/>
            <pc:sldMk cId="2481449859" sldId="435"/>
            <ac:cxnSpMk id="195" creationId="{95B134A1-78BC-CC30-9A97-4EEFD3DD4BA8}"/>
          </ac:cxnSpMkLst>
        </pc:cxnChg>
      </pc:sldChg>
      <pc:sldChg chg="addSp delSp modSp add mod modClrScheme chgLayout">
        <pc:chgData name="Pegelow, Katrin /DE" userId="74a135be-7428-408d-b4b7-e9253dfa99e9" providerId="ADAL" clId="{C8066334-7A26-4F87-B18C-0F9CD2AF4340}" dt="2026-01-13T22:22:25.992" v="112480" actId="14100"/>
        <pc:sldMkLst>
          <pc:docMk/>
          <pc:sldMk cId="1692211678" sldId="436"/>
        </pc:sldMkLst>
        <pc:spChg chg="mod">
          <ac:chgData name="Pegelow, Katrin /DE" userId="74a135be-7428-408d-b4b7-e9253dfa99e9" providerId="ADAL" clId="{C8066334-7A26-4F87-B18C-0F9CD2AF4340}" dt="2026-01-13T22:22:25.992" v="112480" actId="14100"/>
          <ac:spMkLst>
            <pc:docMk/>
            <pc:sldMk cId="1692211678" sldId="436"/>
            <ac:spMk id="3" creationId="{20EC9835-A424-1322-1125-D0CCA45D4B4D}"/>
          </ac:spMkLst>
        </pc:spChg>
        <pc:spChg chg="mod ord">
          <ac:chgData name="Pegelow, Katrin /DE" userId="74a135be-7428-408d-b4b7-e9253dfa99e9" providerId="ADAL" clId="{C8066334-7A26-4F87-B18C-0F9CD2AF4340}" dt="2026-01-05T18:50:07.458" v="95542" actId="167"/>
          <ac:spMkLst>
            <pc:docMk/>
            <pc:sldMk cId="1692211678" sldId="436"/>
            <ac:spMk id="10" creationId="{1B41C8FC-94E4-2FDF-9BF4-158AD69D07D9}"/>
          </ac:spMkLst>
        </pc:spChg>
      </pc:sldChg>
      <pc:sldChg chg="addSp delSp modSp add mod ord modClrScheme delAnim modAnim chgLayout">
        <pc:chgData name="Pegelow, Katrin /DE" userId="74a135be-7428-408d-b4b7-e9253dfa99e9" providerId="ADAL" clId="{C8066334-7A26-4F87-B18C-0F9CD2AF4340}" dt="2026-01-13T22:37:33.941" v="112701" actId="14100"/>
        <pc:sldMkLst>
          <pc:docMk/>
          <pc:sldMk cId="39448916" sldId="437"/>
        </pc:sldMkLst>
        <pc:spChg chg="mod ord">
          <ac:chgData name="Pegelow, Katrin /DE" userId="74a135be-7428-408d-b4b7-e9253dfa99e9" providerId="ADAL" clId="{C8066334-7A26-4F87-B18C-0F9CD2AF4340}" dt="2026-01-05T19:28:23.200" v="96457" actId="167"/>
          <ac:spMkLst>
            <pc:docMk/>
            <pc:sldMk cId="39448916" sldId="437"/>
            <ac:spMk id="2" creationId="{B2129DA6-F7B7-F3E5-6F25-1249D89C5704}"/>
          </ac:spMkLst>
        </pc:spChg>
        <pc:spChg chg="add mod">
          <ac:chgData name="Pegelow, Katrin /DE" userId="74a135be-7428-408d-b4b7-e9253dfa99e9" providerId="ADAL" clId="{C8066334-7A26-4F87-B18C-0F9CD2AF4340}" dt="2026-01-02T18:46:23.273" v="74803" actId="20577"/>
          <ac:spMkLst>
            <pc:docMk/>
            <pc:sldMk cId="39448916" sldId="437"/>
            <ac:spMk id="20" creationId="{DB608D38-BF02-A7D9-E4F7-1EEE45CD71B0}"/>
          </ac:spMkLst>
        </pc:spChg>
        <pc:spChg chg="add mod">
          <ac:chgData name="Pegelow, Katrin /DE" userId="74a135be-7428-408d-b4b7-e9253dfa99e9" providerId="ADAL" clId="{C8066334-7A26-4F87-B18C-0F9CD2AF4340}" dt="2026-01-02T18:46:35.397" v="74814" actId="20577"/>
          <ac:spMkLst>
            <pc:docMk/>
            <pc:sldMk cId="39448916" sldId="437"/>
            <ac:spMk id="21" creationId="{D7A3152F-1659-6980-1DE0-DF86C21A10E4}"/>
          </ac:spMkLst>
        </pc:spChg>
        <pc:spChg chg="add mod">
          <ac:chgData name="Pegelow, Katrin /DE" userId="74a135be-7428-408d-b4b7-e9253dfa99e9" providerId="ADAL" clId="{C8066334-7A26-4F87-B18C-0F9CD2AF4340}" dt="2026-01-02T18:46:11.075" v="74792" actId="20577"/>
          <ac:spMkLst>
            <pc:docMk/>
            <pc:sldMk cId="39448916" sldId="437"/>
            <ac:spMk id="22" creationId="{3B9CA6DA-9236-237E-D401-E20D9B515E33}"/>
          </ac:spMkLst>
        </pc:spChg>
        <pc:spChg chg="mod">
          <ac:chgData name="Pegelow, Katrin /DE" userId="74a135be-7428-408d-b4b7-e9253dfa99e9" providerId="ADAL" clId="{C8066334-7A26-4F87-B18C-0F9CD2AF4340}" dt="2026-01-02T18:49:03.383" v="74955" actId="20577"/>
          <ac:spMkLst>
            <pc:docMk/>
            <pc:sldMk cId="39448916" sldId="437"/>
            <ac:spMk id="23" creationId="{D749A869-1CFC-6076-EFA0-0A1042A01B76}"/>
          </ac:spMkLst>
        </pc:spChg>
        <pc:spChg chg="add mod">
          <ac:chgData name="Pegelow, Katrin /DE" userId="74a135be-7428-408d-b4b7-e9253dfa99e9" providerId="ADAL" clId="{C8066334-7A26-4F87-B18C-0F9CD2AF4340}" dt="2026-01-02T18:48:57.279" v="74945" actId="20577"/>
          <ac:spMkLst>
            <pc:docMk/>
            <pc:sldMk cId="39448916" sldId="437"/>
            <ac:spMk id="24" creationId="{6B3CD3A8-62F6-B934-CDFA-B71FB2525BEA}"/>
          </ac:spMkLst>
        </pc:spChg>
        <pc:spChg chg="add mod">
          <ac:chgData name="Pegelow, Katrin /DE" userId="74a135be-7428-408d-b4b7-e9253dfa99e9" providerId="ADAL" clId="{C8066334-7A26-4F87-B18C-0F9CD2AF4340}" dt="2026-01-02T18:50:33.427" v="75005" actId="20577"/>
          <ac:spMkLst>
            <pc:docMk/>
            <pc:sldMk cId="39448916" sldId="437"/>
            <ac:spMk id="25" creationId="{6D0DCC92-5AC3-1DE4-1153-C1D214D2A1B6}"/>
          </ac:spMkLst>
        </pc:spChg>
        <pc:spChg chg="mod">
          <ac:chgData name="Pegelow, Katrin /DE" userId="74a135be-7428-408d-b4b7-e9253dfa99e9" providerId="ADAL" clId="{C8066334-7A26-4F87-B18C-0F9CD2AF4340}" dt="2026-01-02T18:51:13.930" v="75064" actId="20577"/>
          <ac:spMkLst>
            <pc:docMk/>
            <pc:sldMk cId="39448916" sldId="437"/>
            <ac:spMk id="26" creationId="{78D6295B-8BCC-25CB-6EB4-50B20C9286FC}"/>
          </ac:spMkLst>
        </pc:spChg>
        <pc:spChg chg="add mod">
          <ac:chgData name="Pegelow, Katrin /DE" userId="74a135be-7428-408d-b4b7-e9253dfa99e9" providerId="ADAL" clId="{C8066334-7A26-4F87-B18C-0F9CD2AF4340}" dt="2026-01-02T18:51:24.766" v="75074" actId="20577"/>
          <ac:spMkLst>
            <pc:docMk/>
            <pc:sldMk cId="39448916" sldId="437"/>
            <ac:spMk id="27" creationId="{00A254CA-0040-5809-092A-B23BA0B62766}"/>
          </ac:spMkLst>
        </pc:spChg>
        <pc:spChg chg="add mod">
          <ac:chgData name="Pegelow, Katrin /DE" userId="74a135be-7428-408d-b4b7-e9253dfa99e9" providerId="ADAL" clId="{C8066334-7A26-4F87-B18C-0F9CD2AF4340}" dt="2026-01-02T18:46:46.461" v="74820" actId="6549"/>
          <ac:spMkLst>
            <pc:docMk/>
            <pc:sldMk cId="39448916" sldId="437"/>
            <ac:spMk id="30" creationId="{45C85662-937B-3E9E-B0FC-EFC083D857BD}"/>
          </ac:spMkLst>
        </pc:spChg>
        <pc:spChg chg="mod">
          <ac:chgData name="Pegelow, Katrin /DE" userId="74a135be-7428-408d-b4b7-e9253dfa99e9" providerId="ADAL" clId="{C8066334-7A26-4F87-B18C-0F9CD2AF4340}" dt="2026-01-02T18:49:22.160" v="74966" actId="947"/>
          <ac:spMkLst>
            <pc:docMk/>
            <pc:sldMk cId="39448916" sldId="437"/>
            <ac:spMk id="31" creationId="{F5D2B182-5F77-E308-ED53-315D662FD631}"/>
          </ac:spMkLst>
        </pc:spChg>
        <pc:spChg chg="add mod">
          <ac:chgData name="Pegelow, Katrin /DE" userId="74a135be-7428-408d-b4b7-e9253dfa99e9" providerId="ADAL" clId="{C8066334-7A26-4F87-B18C-0F9CD2AF4340}" dt="2026-01-02T18:45:38.551" v="74788" actId="404"/>
          <ac:spMkLst>
            <pc:docMk/>
            <pc:sldMk cId="39448916" sldId="437"/>
            <ac:spMk id="32" creationId="{6A0EB566-BE51-6C7C-C458-702872C12A19}"/>
          </ac:spMkLst>
        </pc:spChg>
        <pc:spChg chg="mod">
          <ac:chgData name="Pegelow, Katrin /DE" userId="74a135be-7428-408d-b4b7-e9253dfa99e9" providerId="ADAL" clId="{C8066334-7A26-4F87-B18C-0F9CD2AF4340}" dt="2026-01-02T18:48:51.610" v="74939" actId="20577"/>
          <ac:spMkLst>
            <pc:docMk/>
            <pc:sldMk cId="39448916" sldId="437"/>
            <ac:spMk id="33" creationId="{E166898E-D35A-50E7-362C-D52239B750EA}"/>
          </ac:spMkLst>
        </pc:spChg>
        <pc:spChg chg="add mod">
          <ac:chgData name="Pegelow, Katrin /DE" userId="74a135be-7428-408d-b4b7-e9253dfa99e9" providerId="ADAL" clId="{C8066334-7A26-4F87-B18C-0F9CD2AF4340}" dt="2026-01-02T18:51:32.026" v="75088" actId="20577"/>
          <ac:spMkLst>
            <pc:docMk/>
            <pc:sldMk cId="39448916" sldId="437"/>
            <ac:spMk id="34" creationId="{4569351E-8099-ABD4-D262-5AEF59F75F38}"/>
          </ac:spMkLst>
        </pc:spChg>
        <pc:spChg chg="add mod">
          <ac:chgData name="Pegelow, Katrin /DE" userId="74a135be-7428-408d-b4b7-e9253dfa99e9" providerId="ADAL" clId="{C8066334-7A26-4F87-B18C-0F9CD2AF4340}" dt="2026-01-02T18:51:38.155" v="75101" actId="20577"/>
          <ac:spMkLst>
            <pc:docMk/>
            <pc:sldMk cId="39448916" sldId="437"/>
            <ac:spMk id="35" creationId="{A2AA4F03-51E0-E8D4-B886-90C0EDB4FE13}"/>
          </ac:spMkLst>
        </pc:spChg>
        <pc:spChg chg="mod">
          <ac:chgData name="Pegelow, Katrin /DE" userId="74a135be-7428-408d-b4b7-e9253dfa99e9" providerId="ADAL" clId="{C8066334-7A26-4F87-B18C-0F9CD2AF4340}" dt="2026-01-13T22:37:33.941" v="112701" actId="14100"/>
          <ac:spMkLst>
            <pc:docMk/>
            <pc:sldMk cId="39448916" sldId="437"/>
            <ac:spMk id="453" creationId="{E86F6BC6-7800-E27F-00C4-2F32CE14C671}"/>
          </ac:spMkLst>
        </pc:spChg>
      </pc:sldChg>
      <pc:sldChg chg="addSp delSp modSp add mod modClrScheme chgLayout">
        <pc:chgData name="Pegelow, Katrin /DE" userId="74a135be-7428-408d-b4b7-e9253dfa99e9" providerId="ADAL" clId="{C8066334-7A26-4F87-B18C-0F9CD2AF4340}" dt="2026-01-13T22:26:44.384" v="112526" actId="6549"/>
        <pc:sldMkLst>
          <pc:docMk/>
          <pc:sldMk cId="2801475488" sldId="438"/>
        </pc:sldMkLst>
        <pc:spChg chg="mod ord">
          <ac:chgData name="Pegelow, Katrin /DE" userId="74a135be-7428-408d-b4b7-e9253dfa99e9" providerId="ADAL" clId="{C8066334-7A26-4F87-B18C-0F9CD2AF4340}" dt="2026-01-05T19:15:33.911" v="96137" actId="167"/>
          <ac:spMkLst>
            <pc:docMk/>
            <pc:sldMk cId="2801475488" sldId="438"/>
            <ac:spMk id="3" creationId="{B3D16C7C-BA78-F30D-ADF9-90FACE4FDB27}"/>
          </ac:spMkLst>
        </pc:spChg>
        <pc:spChg chg="mod">
          <ac:chgData name="Pegelow, Katrin /DE" userId="74a135be-7428-408d-b4b7-e9253dfa99e9" providerId="ADAL" clId="{C8066334-7A26-4F87-B18C-0F9CD2AF4340}" dt="2026-01-13T22:26:44.384" v="112526" actId="6549"/>
          <ac:spMkLst>
            <pc:docMk/>
            <pc:sldMk cId="2801475488" sldId="438"/>
            <ac:spMk id="9" creationId="{DB6531E1-15C2-41FD-D7CD-F141A1EA4D80}"/>
          </ac:spMkLst>
        </pc:spChg>
      </pc:sldChg>
      <pc:sldChg chg="addSp delSp modSp add mod modClrScheme chgLayout">
        <pc:chgData name="Pegelow, Katrin /DE" userId="74a135be-7428-408d-b4b7-e9253dfa99e9" providerId="ADAL" clId="{C8066334-7A26-4F87-B18C-0F9CD2AF4340}" dt="2026-01-13T22:27:23.947" v="112539" actId="20577"/>
        <pc:sldMkLst>
          <pc:docMk/>
          <pc:sldMk cId="1359476148" sldId="439"/>
        </pc:sldMkLst>
        <pc:spChg chg="mod ord">
          <ac:chgData name="Pegelow, Katrin /DE" userId="74a135be-7428-408d-b4b7-e9253dfa99e9" providerId="ADAL" clId="{C8066334-7A26-4F87-B18C-0F9CD2AF4340}" dt="2026-01-05T19:16:48.475" v="96165" actId="167"/>
          <ac:spMkLst>
            <pc:docMk/>
            <pc:sldMk cId="1359476148" sldId="439"/>
            <ac:spMk id="3" creationId="{6D1B1F6D-5515-CE2B-C5C0-187325F199E2}"/>
          </ac:spMkLst>
        </pc:spChg>
        <pc:spChg chg="mod">
          <ac:chgData name="Pegelow, Katrin /DE" userId="74a135be-7428-408d-b4b7-e9253dfa99e9" providerId="ADAL" clId="{C8066334-7A26-4F87-B18C-0F9CD2AF4340}" dt="2026-01-13T22:27:23.947" v="112539" actId="20577"/>
          <ac:spMkLst>
            <pc:docMk/>
            <pc:sldMk cId="1359476148" sldId="439"/>
            <ac:spMk id="9" creationId="{03AD2ED7-503F-F25A-16CE-53B548A7387E}"/>
          </ac:spMkLst>
        </pc:spChg>
      </pc:sldChg>
      <pc:sldChg chg="addSp delSp modSp add mod modClrScheme chgLayout">
        <pc:chgData name="Pegelow, Katrin /DE" userId="74a135be-7428-408d-b4b7-e9253dfa99e9" providerId="ADAL" clId="{C8066334-7A26-4F87-B18C-0F9CD2AF4340}" dt="2026-01-07T19:33:57.988" v="107085" actId="113"/>
        <pc:sldMkLst>
          <pc:docMk/>
          <pc:sldMk cId="1189714857" sldId="440"/>
        </pc:sldMkLst>
        <pc:spChg chg="mod">
          <ac:chgData name="Pegelow, Katrin /DE" userId="74a135be-7428-408d-b4b7-e9253dfa99e9" providerId="ADAL" clId="{C8066334-7A26-4F87-B18C-0F9CD2AF4340}" dt="2026-01-07T19:33:57.988" v="107085" actId="113"/>
          <ac:spMkLst>
            <pc:docMk/>
            <pc:sldMk cId="1189714857" sldId="440"/>
            <ac:spMk id="4" creationId="{BF6D4044-9AEB-0C99-B63F-D03BFBB062EA}"/>
          </ac:spMkLst>
        </pc:spChg>
        <pc:spChg chg="add mod">
          <ac:chgData name="Pegelow, Katrin /DE" userId="74a135be-7428-408d-b4b7-e9253dfa99e9" providerId="ADAL" clId="{C8066334-7A26-4F87-B18C-0F9CD2AF4340}" dt="2026-01-02T19:35:47.459" v="76875" actId="207"/>
          <ac:spMkLst>
            <pc:docMk/>
            <pc:sldMk cId="1189714857" sldId="440"/>
            <ac:spMk id="6" creationId="{1EB49178-3FBB-5D51-EDB5-F4E461CDCF39}"/>
          </ac:spMkLst>
        </pc:spChg>
        <pc:spChg chg="add mod">
          <ac:chgData name="Pegelow, Katrin /DE" userId="74a135be-7428-408d-b4b7-e9253dfa99e9" providerId="ADAL" clId="{C8066334-7A26-4F87-B18C-0F9CD2AF4340}" dt="2026-01-02T19:42:30.347" v="76925" actId="164"/>
          <ac:spMkLst>
            <pc:docMk/>
            <pc:sldMk cId="1189714857" sldId="440"/>
            <ac:spMk id="7" creationId="{A4C0B92D-4468-FA9A-774E-E3F001326201}"/>
          </ac:spMkLst>
        </pc:spChg>
        <pc:spChg chg="add mod">
          <ac:chgData name="Pegelow, Katrin /DE" userId="74a135be-7428-408d-b4b7-e9253dfa99e9" providerId="ADAL" clId="{C8066334-7A26-4F87-B18C-0F9CD2AF4340}" dt="2026-01-02T19:36:22.183" v="76882" actId="207"/>
          <ac:spMkLst>
            <pc:docMk/>
            <pc:sldMk cId="1189714857" sldId="440"/>
            <ac:spMk id="14" creationId="{8CB8FD83-BAB4-6006-567B-7835CDAEC65E}"/>
          </ac:spMkLst>
        </pc:spChg>
        <pc:spChg chg="add mod">
          <ac:chgData name="Pegelow, Katrin /DE" userId="74a135be-7428-408d-b4b7-e9253dfa99e9" providerId="ADAL" clId="{C8066334-7A26-4F87-B18C-0F9CD2AF4340}" dt="2026-01-02T19:36:28.389" v="76883" actId="207"/>
          <ac:spMkLst>
            <pc:docMk/>
            <pc:sldMk cId="1189714857" sldId="440"/>
            <ac:spMk id="15" creationId="{BCDCA747-97E5-CC76-64BA-5463854640D6}"/>
          </ac:spMkLst>
        </pc:spChg>
        <pc:spChg chg="add mod">
          <ac:chgData name="Pegelow, Katrin /DE" userId="74a135be-7428-408d-b4b7-e9253dfa99e9" providerId="ADAL" clId="{C8066334-7A26-4F87-B18C-0F9CD2AF4340}" dt="2026-01-02T19:42:30.347" v="76925" actId="164"/>
          <ac:spMkLst>
            <pc:docMk/>
            <pc:sldMk cId="1189714857" sldId="440"/>
            <ac:spMk id="16" creationId="{D3878150-8033-1EF4-CD12-1225D6C201AB}"/>
          </ac:spMkLst>
        </pc:spChg>
        <pc:spChg chg="add mod">
          <ac:chgData name="Pegelow, Katrin /DE" userId="74a135be-7428-408d-b4b7-e9253dfa99e9" providerId="ADAL" clId="{C8066334-7A26-4F87-B18C-0F9CD2AF4340}" dt="2026-01-02T19:35:52.004" v="76876" actId="207"/>
          <ac:spMkLst>
            <pc:docMk/>
            <pc:sldMk cId="1189714857" sldId="440"/>
            <ac:spMk id="17" creationId="{EAF943BA-50E9-BFF9-3F4E-CF72DD79FD2E}"/>
          </ac:spMkLst>
        </pc:spChg>
        <pc:spChg chg="add mod">
          <ac:chgData name="Pegelow, Katrin /DE" userId="74a135be-7428-408d-b4b7-e9253dfa99e9" providerId="ADAL" clId="{C8066334-7A26-4F87-B18C-0F9CD2AF4340}" dt="2026-01-02T19:36:40.973" v="76885" actId="207"/>
          <ac:spMkLst>
            <pc:docMk/>
            <pc:sldMk cId="1189714857" sldId="440"/>
            <ac:spMk id="18" creationId="{E873EC3D-779E-FB32-34B4-F707BD23C913}"/>
          </ac:spMkLst>
        </pc:spChg>
        <pc:spChg chg="add mod">
          <ac:chgData name="Pegelow, Katrin /DE" userId="74a135be-7428-408d-b4b7-e9253dfa99e9" providerId="ADAL" clId="{C8066334-7A26-4F87-B18C-0F9CD2AF4340}" dt="2026-01-02T19:42:30.347" v="76925" actId="164"/>
          <ac:spMkLst>
            <pc:docMk/>
            <pc:sldMk cId="1189714857" sldId="440"/>
            <ac:spMk id="19" creationId="{BE812950-7190-6030-C001-5BA309C52242}"/>
          </ac:spMkLst>
        </pc:spChg>
        <pc:spChg chg="add mod">
          <ac:chgData name="Pegelow, Katrin /DE" userId="74a135be-7428-408d-b4b7-e9253dfa99e9" providerId="ADAL" clId="{C8066334-7A26-4F87-B18C-0F9CD2AF4340}" dt="2026-01-02T19:42:30.347" v="76925" actId="164"/>
          <ac:spMkLst>
            <pc:docMk/>
            <pc:sldMk cId="1189714857" sldId="440"/>
            <ac:spMk id="20" creationId="{3AE0241F-EB3A-0814-A063-7CEF7A5BC32B}"/>
          </ac:spMkLst>
        </pc:spChg>
        <pc:spChg chg="add mod">
          <ac:chgData name="Pegelow, Katrin /DE" userId="74a135be-7428-408d-b4b7-e9253dfa99e9" providerId="ADAL" clId="{C8066334-7A26-4F87-B18C-0F9CD2AF4340}" dt="2026-01-02T19:37:36.973" v="76893" actId="3064"/>
          <ac:spMkLst>
            <pc:docMk/>
            <pc:sldMk cId="1189714857" sldId="440"/>
            <ac:spMk id="21" creationId="{CE06DAEF-1C5F-BFA1-0636-3258DD145893}"/>
          </ac:spMkLst>
        </pc:spChg>
        <pc:spChg chg="add mod">
          <ac:chgData name="Pegelow, Katrin /DE" userId="74a135be-7428-408d-b4b7-e9253dfa99e9" providerId="ADAL" clId="{C8066334-7A26-4F87-B18C-0F9CD2AF4340}" dt="2026-01-02T19:42:30.347" v="76925" actId="164"/>
          <ac:spMkLst>
            <pc:docMk/>
            <pc:sldMk cId="1189714857" sldId="440"/>
            <ac:spMk id="22" creationId="{7635F38A-CA53-7961-0666-940C39CDD795}"/>
          </ac:spMkLst>
        </pc:spChg>
        <pc:spChg chg="add mod">
          <ac:chgData name="Pegelow, Katrin /DE" userId="74a135be-7428-408d-b4b7-e9253dfa99e9" providerId="ADAL" clId="{C8066334-7A26-4F87-B18C-0F9CD2AF4340}" dt="2026-01-02T19:37:36.973" v="76893" actId="3064"/>
          <ac:spMkLst>
            <pc:docMk/>
            <pc:sldMk cId="1189714857" sldId="440"/>
            <ac:spMk id="23" creationId="{BE38BA67-9B05-3F72-BD9D-AA9B5C8CCD53}"/>
          </ac:spMkLst>
        </pc:spChg>
        <pc:spChg chg="add mod">
          <ac:chgData name="Pegelow, Katrin /DE" userId="74a135be-7428-408d-b4b7-e9253dfa99e9" providerId="ADAL" clId="{C8066334-7A26-4F87-B18C-0F9CD2AF4340}" dt="2026-01-02T19:42:30.347" v="76925" actId="164"/>
          <ac:spMkLst>
            <pc:docMk/>
            <pc:sldMk cId="1189714857" sldId="440"/>
            <ac:spMk id="24" creationId="{CBADD189-13CF-01E3-D479-932D57F5E24A}"/>
          </ac:spMkLst>
        </pc:spChg>
        <pc:spChg chg="add mod">
          <ac:chgData name="Pegelow, Katrin /DE" userId="74a135be-7428-408d-b4b7-e9253dfa99e9" providerId="ADAL" clId="{C8066334-7A26-4F87-B18C-0F9CD2AF4340}" dt="2026-01-02T19:38:01.306" v="76895" actId="207"/>
          <ac:spMkLst>
            <pc:docMk/>
            <pc:sldMk cId="1189714857" sldId="440"/>
            <ac:spMk id="25" creationId="{98C096DE-8BE3-8962-CD4B-A71998A729EA}"/>
          </ac:spMkLst>
        </pc:spChg>
        <pc:spChg chg="add mod">
          <ac:chgData name="Pegelow, Katrin /DE" userId="74a135be-7428-408d-b4b7-e9253dfa99e9" providerId="ADAL" clId="{C8066334-7A26-4F87-B18C-0F9CD2AF4340}" dt="2026-01-02T19:38:01.306" v="76895" actId="207"/>
          <ac:spMkLst>
            <pc:docMk/>
            <pc:sldMk cId="1189714857" sldId="440"/>
            <ac:spMk id="26" creationId="{E1DFB9C6-BE23-D1E3-C984-45D2AB1D1856}"/>
          </ac:spMkLst>
        </pc:spChg>
        <pc:spChg chg="add mod">
          <ac:chgData name="Pegelow, Katrin /DE" userId="74a135be-7428-408d-b4b7-e9253dfa99e9" providerId="ADAL" clId="{C8066334-7A26-4F87-B18C-0F9CD2AF4340}" dt="2026-01-02T19:26:16.248" v="76332" actId="1076"/>
          <ac:spMkLst>
            <pc:docMk/>
            <pc:sldMk cId="1189714857" sldId="440"/>
            <ac:spMk id="27" creationId="{D36CEF60-968D-6D99-B0EE-75CC16CAEB76}"/>
          </ac:spMkLst>
        </pc:spChg>
        <pc:spChg chg="add mod">
          <ac:chgData name="Pegelow, Katrin /DE" userId="74a135be-7428-408d-b4b7-e9253dfa99e9" providerId="ADAL" clId="{C8066334-7A26-4F87-B18C-0F9CD2AF4340}" dt="2026-01-02T19:38:22.998" v="76898" actId="14100"/>
          <ac:spMkLst>
            <pc:docMk/>
            <pc:sldMk cId="1189714857" sldId="440"/>
            <ac:spMk id="28" creationId="{CE3673FE-2176-7283-AD98-07BE769DF953}"/>
          </ac:spMkLst>
        </pc:spChg>
        <pc:spChg chg="add mod">
          <ac:chgData name="Pegelow, Katrin /DE" userId="74a135be-7428-408d-b4b7-e9253dfa99e9" providerId="ADAL" clId="{C8066334-7A26-4F87-B18C-0F9CD2AF4340}" dt="2026-01-02T19:26:11.748" v="76331" actId="1076"/>
          <ac:spMkLst>
            <pc:docMk/>
            <pc:sldMk cId="1189714857" sldId="440"/>
            <ac:spMk id="29" creationId="{4044F3AB-476C-1EA3-2AE4-62C4C738B99A}"/>
          </ac:spMkLst>
        </pc:spChg>
        <pc:spChg chg="add mod">
          <ac:chgData name="Pegelow, Katrin /DE" userId="74a135be-7428-408d-b4b7-e9253dfa99e9" providerId="ADAL" clId="{C8066334-7A26-4F87-B18C-0F9CD2AF4340}" dt="2026-01-02T19:38:01.306" v="76895" actId="207"/>
          <ac:spMkLst>
            <pc:docMk/>
            <pc:sldMk cId="1189714857" sldId="440"/>
            <ac:spMk id="30" creationId="{705C27F2-9844-A176-64E2-0FF8560E6A4A}"/>
          </ac:spMkLst>
        </pc:spChg>
        <pc:spChg chg="add mod">
          <ac:chgData name="Pegelow, Katrin /DE" userId="74a135be-7428-408d-b4b7-e9253dfa99e9" providerId="ADAL" clId="{C8066334-7A26-4F87-B18C-0F9CD2AF4340}" dt="2026-01-02T19:38:01.306" v="76895" actId="207"/>
          <ac:spMkLst>
            <pc:docMk/>
            <pc:sldMk cId="1189714857" sldId="440"/>
            <ac:spMk id="31" creationId="{1132DD85-925D-F0DB-EA8C-657721CA5C2E}"/>
          </ac:spMkLst>
        </pc:spChg>
        <pc:spChg chg="add mod">
          <ac:chgData name="Pegelow, Katrin /DE" userId="74a135be-7428-408d-b4b7-e9253dfa99e9" providerId="ADAL" clId="{C8066334-7A26-4F87-B18C-0F9CD2AF4340}" dt="2026-01-02T19:42:30.347" v="76925" actId="164"/>
          <ac:spMkLst>
            <pc:docMk/>
            <pc:sldMk cId="1189714857" sldId="440"/>
            <ac:spMk id="32" creationId="{5559F4B5-29BD-D271-1B19-2DD389F01DB0}"/>
          </ac:spMkLst>
        </pc:spChg>
        <pc:spChg chg="add mod">
          <ac:chgData name="Pegelow, Katrin /DE" userId="74a135be-7428-408d-b4b7-e9253dfa99e9" providerId="ADAL" clId="{C8066334-7A26-4F87-B18C-0F9CD2AF4340}" dt="2026-01-02T19:26:05.570" v="76330" actId="14100"/>
          <ac:spMkLst>
            <pc:docMk/>
            <pc:sldMk cId="1189714857" sldId="440"/>
            <ac:spMk id="33" creationId="{128EE327-59FD-EE90-446F-550C39B5AC50}"/>
          </ac:spMkLst>
        </pc:spChg>
        <pc:spChg chg="add mod">
          <ac:chgData name="Pegelow, Katrin /DE" userId="74a135be-7428-408d-b4b7-e9253dfa99e9" providerId="ADAL" clId="{C8066334-7A26-4F87-B18C-0F9CD2AF4340}" dt="2026-01-02T19:29:24.583" v="76609" actId="1035"/>
          <ac:spMkLst>
            <pc:docMk/>
            <pc:sldMk cId="1189714857" sldId="440"/>
            <ac:spMk id="34" creationId="{8A823F22-B44C-4A88-5889-780D89138FF7}"/>
          </ac:spMkLst>
        </pc:spChg>
        <pc:spChg chg="add mod">
          <ac:chgData name="Pegelow, Katrin /DE" userId="74a135be-7428-408d-b4b7-e9253dfa99e9" providerId="ADAL" clId="{C8066334-7A26-4F87-B18C-0F9CD2AF4340}" dt="2026-01-02T19:42:30.347" v="76925" actId="164"/>
          <ac:spMkLst>
            <pc:docMk/>
            <pc:sldMk cId="1189714857" sldId="440"/>
            <ac:spMk id="35" creationId="{F3C97C1C-72E0-1936-ADEC-959E58716245}"/>
          </ac:spMkLst>
        </pc:spChg>
        <pc:spChg chg="add mod">
          <ac:chgData name="Pegelow, Katrin /DE" userId="74a135be-7428-408d-b4b7-e9253dfa99e9" providerId="ADAL" clId="{C8066334-7A26-4F87-B18C-0F9CD2AF4340}" dt="2026-01-02T19:42:30.347" v="76925" actId="164"/>
          <ac:spMkLst>
            <pc:docMk/>
            <pc:sldMk cId="1189714857" sldId="440"/>
            <ac:spMk id="36" creationId="{B98F550C-5C1B-7904-D2ED-A75C8F0FC267}"/>
          </ac:spMkLst>
        </pc:spChg>
        <pc:spChg chg="add mod">
          <ac:chgData name="Pegelow, Katrin /DE" userId="74a135be-7428-408d-b4b7-e9253dfa99e9" providerId="ADAL" clId="{C8066334-7A26-4F87-B18C-0F9CD2AF4340}" dt="2026-01-07T19:33:32.282" v="107080" actId="20577"/>
          <ac:spMkLst>
            <pc:docMk/>
            <pc:sldMk cId="1189714857" sldId="440"/>
            <ac:spMk id="37" creationId="{51313AB0-A53A-FBF3-566A-9D58711A7967}"/>
          </ac:spMkLst>
        </pc:spChg>
        <pc:spChg chg="add mod">
          <ac:chgData name="Pegelow, Katrin /DE" userId="74a135be-7428-408d-b4b7-e9253dfa99e9" providerId="ADAL" clId="{C8066334-7A26-4F87-B18C-0F9CD2AF4340}" dt="2026-01-07T19:30:43.178" v="107062" actId="3064"/>
          <ac:spMkLst>
            <pc:docMk/>
            <pc:sldMk cId="1189714857" sldId="440"/>
            <ac:spMk id="38" creationId="{621289BF-2DFC-71C8-AC61-5E2497164D76}"/>
          </ac:spMkLst>
        </pc:spChg>
        <pc:spChg chg="add mod">
          <ac:chgData name="Pegelow, Katrin /DE" userId="74a135be-7428-408d-b4b7-e9253dfa99e9" providerId="ADAL" clId="{C8066334-7A26-4F87-B18C-0F9CD2AF4340}" dt="2026-01-02T19:42:30.347" v="76925" actId="164"/>
          <ac:spMkLst>
            <pc:docMk/>
            <pc:sldMk cId="1189714857" sldId="440"/>
            <ac:spMk id="39" creationId="{1B62AC8D-455C-A738-6D99-5B4448CD56B1}"/>
          </ac:spMkLst>
        </pc:spChg>
        <pc:spChg chg="add mod">
          <ac:chgData name="Pegelow, Katrin /DE" userId="74a135be-7428-408d-b4b7-e9253dfa99e9" providerId="ADAL" clId="{C8066334-7A26-4F87-B18C-0F9CD2AF4340}" dt="2026-01-02T19:41:07.133" v="76918" actId="1037"/>
          <ac:spMkLst>
            <pc:docMk/>
            <pc:sldMk cId="1189714857" sldId="440"/>
            <ac:spMk id="40" creationId="{B4E0936C-A0BD-39A1-F37A-26366DD8452A}"/>
          </ac:spMkLst>
        </pc:spChg>
        <pc:spChg chg="add mod ord">
          <ac:chgData name="Pegelow, Katrin /DE" userId="74a135be-7428-408d-b4b7-e9253dfa99e9" providerId="ADAL" clId="{C8066334-7A26-4F87-B18C-0F9CD2AF4340}" dt="2026-01-04T14:17:55.126" v="85838" actId="167"/>
          <ac:spMkLst>
            <pc:docMk/>
            <pc:sldMk cId="1189714857" sldId="440"/>
            <ac:spMk id="41" creationId="{5E69D2F6-7903-35FA-3FE6-14EE17C433E8}"/>
          </ac:spMkLst>
        </pc:spChg>
        <pc:spChg chg="add mod">
          <ac:chgData name="Pegelow, Katrin /DE" userId="74a135be-7428-408d-b4b7-e9253dfa99e9" providerId="ADAL" clId="{C8066334-7A26-4F87-B18C-0F9CD2AF4340}" dt="2026-01-02T19:42:17.708" v="76924" actId="14100"/>
          <ac:spMkLst>
            <pc:docMk/>
            <pc:sldMk cId="1189714857" sldId="440"/>
            <ac:spMk id="42" creationId="{9A67CE2C-C7C6-605E-AD26-A98C2C5AF70D}"/>
          </ac:spMkLst>
        </pc:spChg>
        <pc:spChg chg="add mod">
          <ac:chgData name="Pegelow, Katrin /DE" userId="74a135be-7428-408d-b4b7-e9253dfa99e9" providerId="ADAL" clId="{C8066334-7A26-4F87-B18C-0F9CD2AF4340}" dt="2026-01-07T19:33:17.980" v="107078" actId="1035"/>
          <ac:spMkLst>
            <pc:docMk/>
            <pc:sldMk cId="1189714857" sldId="440"/>
            <ac:spMk id="44" creationId="{1BE16A67-1AEE-5FD8-257C-0037C94AE515}"/>
          </ac:spMkLst>
        </pc:spChg>
        <pc:grpChg chg="mod">
          <ac:chgData name="Pegelow, Katrin /DE" userId="74a135be-7428-408d-b4b7-e9253dfa99e9" providerId="ADAL" clId="{C8066334-7A26-4F87-B18C-0F9CD2AF4340}" dt="2026-01-07T19:33:17.980" v="107078" actId="1035"/>
          <ac:grpSpMkLst>
            <pc:docMk/>
            <pc:sldMk cId="1189714857" sldId="440"/>
            <ac:grpSpMk id="43" creationId="{6B8A650C-41EC-18E8-CA42-C221D2CA506F}"/>
          </ac:grpSpMkLst>
        </pc:grpChg>
        <pc:picChg chg="add mod">
          <ac:chgData name="Pegelow, Katrin /DE" userId="74a135be-7428-408d-b4b7-e9253dfa99e9" providerId="ADAL" clId="{C8066334-7A26-4F87-B18C-0F9CD2AF4340}" dt="2026-01-02T19:19:33.612" v="76053" actId="1076"/>
          <ac:picMkLst>
            <pc:docMk/>
            <pc:sldMk cId="1189714857" sldId="440"/>
            <ac:picMk id="5" creationId="{00BE9CD8-2F8F-67DA-69F9-1BA8303F116E}"/>
          </ac:picMkLst>
        </pc:picChg>
      </pc:sldChg>
      <pc:sldChg chg="addSp delSp modSp add mod modClrScheme delAnim chgLayout">
        <pc:chgData name="Pegelow, Katrin /DE" userId="74a135be-7428-408d-b4b7-e9253dfa99e9" providerId="ADAL" clId="{C8066334-7A26-4F87-B18C-0F9CD2AF4340}" dt="2026-01-13T22:38:44.123" v="112704" actId="14100"/>
        <pc:sldMkLst>
          <pc:docMk/>
          <pc:sldMk cId="3629071618" sldId="441"/>
        </pc:sldMkLst>
        <pc:spChg chg="mod ord">
          <ac:chgData name="Pegelow, Katrin /DE" userId="74a135be-7428-408d-b4b7-e9253dfa99e9" providerId="ADAL" clId="{C8066334-7A26-4F87-B18C-0F9CD2AF4340}" dt="2026-01-05T19:33:15.868" v="96636" actId="167"/>
          <ac:spMkLst>
            <pc:docMk/>
            <pc:sldMk cId="3629071618" sldId="441"/>
            <ac:spMk id="2" creationId="{05396828-FA9D-6022-5F2B-8992ECFE55DB}"/>
          </ac:spMkLst>
        </pc:spChg>
        <pc:spChg chg="add mod">
          <ac:chgData name="Pegelow, Katrin /DE" userId="74a135be-7428-408d-b4b7-e9253dfa99e9" providerId="ADAL" clId="{C8066334-7A26-4F87-B18C-0F9CD2AF4340}" dt="2026-01-03T00:54:44.494" v="80251" actId="20577"/>
          <ac:spMkLst>
            <pc:docMk/>
            <pc:sldMk cId="3629071618" sldId="441"/>
            <ac:spMk id="24" creationId="{F3F44BA0-1559-22DC-4960-AC7B065F371E}"/>
          </ac:spMkLst>
        </pc:spChg>
        <pc:spChg chg="mod">
          <ac:chgData name="Pegelow, Katrin /DE" userId="74a135be-7428-408d-b4b7-e9253dfa99e9" providerId="ADAL" clId="{C8066334-7A26-4F87-B18C-0F9CD2AF4340}" dt="2026-01-03T01:01:25.639" v="80724" actId="255"/>
          <ac:spMkLst>
            <pc:docMk/>
            <pc:sldMk cId="3629071618" sldId="441"/>
            <ac:spMk id="27" creationId="{8DF50E64-0810-BFDA-231E-55AF58AA6D09}"/>
          </ac:spMkLst>
        </pc:spChg>
        <pc:spChg chg="mod">
          <ac:chgData name="Pegelow, Katrin /DE" userId="74a135be-7428-408d-b4b7-e9253dfa99e9" providerId="ADAL" clId="{C8066334-7A26-4F87-B18C-0F9CD2AF4340}" dt="2026-01-03T00:51:13.887" v="80082" actId="6549"/>
          <ac:spMkLst>
            <pc:docMk/>
            <pc:sldMk cId="3629071618" sldId="441"/>
            <ac:spMk id="54" creationId="{02F23C3D-A8B6-3939-3291-68BA73909042}"/>
          </ac:spMkLst>
        </pc:spChg>
        <pc:spChg chg="add mod">
          <ac:chgData name="Pegelow, Katrin /DE" userId="74a135be-7428-408d-b4b7-e9253dfa99e9" providerId="ADAL" clId="{C8066334-7A26-4F87-B18C-0F9CD2AF4340}" dt="2026-01-03T00:57:52.875" v="80479" actId="947"/>
          <ac:spMkLst>
            <pc:docMk/>
            <pc:sldMk cId="3629071618" sldId="441"/>
            <ac:spMk id="56" creationId="{F14A9098-FCC8-9C4F-EFC7-B50C8A18B851}"/>
          </ac:spMkLst>
        </pc:spChg>
        <pc:spChg chg="add mod">
          <ac:chgData name="Pegelow, Katrin /DE" userId="74a135be-7428-408d-b4b7-e9253dfa99e9" providerId="ADAL" clId="{C8066334-7A26-4F87-B18C-0F9CD2AF4340}" dt="2026-01-03T00:51:58.092" v="80103" actId="20577"/>
          <ac:spMkLst>
            <pc:docMk/>
            <pc:sldMk cId="3629071618" sldId="441"/>
            <ac:spMk id="57" creationId="{1E65D277-64F0-65BF-D22F-2810A15D2233}"/>
          </ac:spMkLst>
        </pc:spChg>
        <pc:spChg chg="mod">
          <ac:chgData name="Pegelow, Katrin /DE" userId="74a135be-7428-408d-b4b7-e9253dfa99e9" providerId="ADAL" clId="{C8066334-7A26-4F87-B18C-0F9CD2AF4340}" dt="2026-01-03T22:37:21.375" v="81946" actId="208"/>
          <ac:spMkLst>
            <pc:docMk/>
            <pc:sldMk cId="3629071618" sldId="441"/>
            <ac:spMk id="60" creationId="{FC360092-A02B-3A79-F85B-65B7DB196627}"/>
          </ac:spMkLst>
        </pc:spChg>
        <pc:spChg chg="mod">
          <ac:chgData name="Pegelow, Katrin /DE" userId="74a135be-7428-408d-b4b7-e9253dfa99e9" providerId="ADAL" clId="{C8066334-7A26-4F87-B18C-0F9CD2AF4340}" dt="2026-01-03T22:37:31.552" v="81948" actId="207"/>
          <ac:spMkLst>
            <pc:docMk/>
            <pc:sldMk cId="3629071618" sldId="441"/>
            <ac:spMk id="61" creationId="{B325514F-B9CC-64C1-AEF0-7A6D1D5F6F10}"/>
          </ac:spMkLst>
        </pc:spChg>
        <pc:spChg chg="mod">
          <ac:chgData name="Pegelow, Katrin /DE" userId="74a135be-7428-408d-b4b7-e9253dfa99e9" providerId="ADAL" clId="{C8066334-7A26-4F87-B18C-0F9CD2AF4340}" dt="2026-01-03T22:37:47.243" v="81953" actId="208"/>
          <ac:spMkLst>
            <pc:docMk/>
            <pc:sldMk cId="3629071618" sldId="441"/>
            <ac:spMk id="63" creationId="{DA108114-8B69-6A08-6A76-F25858D2709F}"/>
          </ac:spMkLst>
        </pc:spChg>
        <pc:spChg chg="mod">
          <ac:chgData name="Pegelow, Katrin /DE" userId="74a135be-7428-408d-b4b7-e9253dfa99e9" providerId="ADAL" clId="{C8066334-7A26-4F87-B18C-0F9CD2AF4340}" dt="2026-01-03T22:37:55.016" v="81954" actId="207"/>
          <ac:spMkLst>
            <pc:docMk/>
            <pc:sldMk cId="3629071618" sldId="441"/>
            <ac:spMk id="449" creationId="{71A9EE6F-38FF-F2B1-BEB0-AAE4AF4EFDB6}"/>
          </ac:spMkLst>
        </pc:spChg>
        <pc:spChg chg="mod">
          <ac:chgData name="Pegelow, Katrin /DE" userId="74a135be-7428-408d-b4b7-e9253dfa99e9" providerId="ADAL" clId="{C8066334-7A26-4F87-B18C-0F9CD2AF4340}" dt="2026-01-03T22:37:55.016" v="81954" actId="207"/>
          <ac:spMkLst>
            <pc:docMk/>
            <pc:sldMk cId="3629071618" sldId="441"/>
            <ac:spMk id="450" creationId="{3B67F426-0DFA-7F82-83D7-F7835C3A3DD0}"/>
          </ac:spMkLst>
        </pc:spChg>
        <pc:spChg chg="mod">
          <ac:chgData name="Pegelow, Katrin /DE" userId="74a135be-7428-408d-b4b7-e9253dfa99e9" providerId="ADAL" clId="{C8066334-7A26-4F87-B18C-0F9CD2AF4340}" dt="2026-01-13T22:38:44.123" v="112704" actId="14100"/>
          <ac:spMkLst>
            <pc:docMk/>
            <pc:sldMk cId="3629071618" sldId="441"/>
            <ac:spMk id="453" creationId="{4EC7E29F-A419-E048-2B9D-44FABAE949BB}"/>
          </ac:spMkLst>
        </pc:spChg>
        <pc:grpChg chg="mod">
          <ac:chgData name="Pegelow, Katrin /DE" userId="74a135be-7428-408d-b4b7-e9253dfa99e9" providerId="ADAL" clId="{C8066334-7A26-4F87-B18C-0F9CD2AF4340}" dt="2026-01-03T22:37:42.241" v="81952" actId="207"/>
          <ac:grpSpMkLst>
            <pc:docMk/>
            <pc:sldMk cId="3629071618" sldId="441"/>
            <ac:grpSpMk id="62" creationId="{46EB96B9-3C45-53FC-1572-276ECF57BDC3}"/>
          </ac:grpSpMkLst>
        </pc:grpChg>
        <pc:grpChg chg="mod">
          <ac:chgData name="Pegelow, Katrin /DE" userId="74a135be-7428-408d-b4b7-e9253dfa99e9" providerId="ADAL" clId="{C8066334-7A26-4F87-B18C-0F9CD2AF4340}" dt="2026-01-03T22:37:42.241" v="81952" actId="207"/>
          <ac:grpSpMkLst>
            <pc:docMk/>
            <pc:sldMk cId="3629071618" sldId="441"/>
            <ac:grpSpMk id="448" creationId="{C250FF28-73A5-5E25-C93C-03CDB0476FE8}"/>
          </ac:grpSpMkLst>
        </pc:grpChg>
        <pc:cxnChg chg="mod">
          <ac:chgData name="Pegelow, Katrin /DE" userId="74a135be-7428-408d-b4b7-e9253dfa99e9" providerId="ADAL" clId="{C8066334-7A26-4F87-B18C-0F9CD2AF4340}" dt="2026-01-03T22:31:31.062" v="81912" actId="208"/>
          <ac:cxnSpMkLst>
            <pc:docMk/>
            <pc:sldMk cId="3629071618" sldId="441"/>
            <ac:cxnSpMk id="58" creationId="{28A12782-DFA9-53F2-8058-E9E54475BA7D}"/>
          </ac:cxnSpMkLst>
        </pc:cxnChg>
      </pc:sldChg>
      <pc:sldChg chg="addSp delSp modSp add mod">
        <pc:chgData name="Pegelow, Katrin /DE" userId="74a135be-7428-408d-b4b7-e9253dfa99e9" providerId="ADAL" clId="{C8066334-7A26-4F87-B18C-0F9CD2AF4340}" dt="2026-01-13T17:21:59.381" v="112209" actId="20577"/>
        <pc:sldMkLst>
          <pc:docMk/>
          <pc:sldMk cId="2099817888" sldId="442"/>
        </pc:sldMkLst>
        <pc:spChg chg="mod">
          <ac:chgData name="Pegelow, Katrin /DE" userId="74a135be-7428-408d-b4b7-e9253dfa99e9" providerId="ADAL" clId="{C8066334-7A26-4F87-B18C-0F9CD2AF4340}" dt="2026-01-13T17:21:59.381" v="112209" actId="20577"/>
          <ac:spMkLst>
            <pc:docMk/>
            <pc:sldMk cId="2099817888" sldId="442"/>
            <ac:spMk id="3" creationId="{A0E51B72-16A7-7B16-14FE-411E168352F7}"/>
          </ac:spMkLst>
        </pc:spChg>
        <pc:spChg chg="mod ord">
          <ac:chgData name="Pegelow, Katrin /DE" userId="74a135be-7428-408d-b4b7-e9253dfa99e9" providerId="ADAL" clId="{C8066334-7A26-4F87-B18C-0F9CD2AF4340}" dt="2026-01-04T17:11:17.576" v="89235" actId="167"/>
          <ac:spMkLst>
            <pc:docMk/>
            <pc:sldMk cId="2099817888" sldId="442"/>
            <ac:spMk id="7" creationId="{6EE0E55C-B697-8B9B-9B1D-F9CFFC954DBF}"/>
          </ac:spMkLst>
        </pc:spChg>
        <pc:spChg chg="mod">
          <ac:chgData name="Pegelow, Katrin /DE" userId="74a135be-7428-408d-b4b7-e9253dfa99e9" providerId="ADAL" clId="{C8066334-7A26-4F87-B18C-0F9CD2AF4340}" dt="2026-01-05T11:00:57.538" v="91473" actId="207"/>
          <ac:spMkLst>
            <pc:docMk/>
            <pc:sldMk cId="2099817888" sldId="442"/>
            <ac:spMk id="20" creationId="{B8A38F7E-977C-99E8-4182-FCB6A8FA393E}"/>
          </ac:spMkLst>
        </pc:spChg>
        <pc:spChg chg="mod">
          <ac:chgData name="Pegelow, Katrin /DE" userId="74a135be-7428-408d-b4b7-e9253dfa99e9" providerId="ADAL" clId="{C8066334-7A26-4F87-B18C-0F9CD2AF4340}" dt="2026-01-04T17:11:35.278" v="89239" actId="404"/>
          <ac:spMkLst>
            <pc:docMk/>
            <pc:sldMk cId="2099817888" sldId="442"/>
            <ac:spMk id="21" creationId="{710ABCBD-5284-FCD5-8D95-65FA88FF9BF7}"/>
          </ac:spMkLst>
        </pc:spChg>
        <pc:spChg chg="mod">
          <ac:chgData name="Pegelow, Katrin /DE" userId="74a135be-7428-408d-b4b7-e9253dfa99e9" providerId="ADAL" clId="{C8066334-7A26-4F87-B18C-0F9CD2AF4340}" dt="2026-01-05T09:26:31.312" v="91013" actId="207"/>
          <ac:spMkLst>
            <pc:docMk/>
            <pc:sldMk cId="2099817888" sldId="442"/>
            <ac:spMk id="22" creationId="{A6AFCA3D-CDB1-FA69-3E06-E79ADA445061}"/>
          </ac:spMkLst>
        </pc:spChg>
        <pc:spChg chg="mod">
          <ac:chgData name="Pegelow, Katrin /DE" userId="74a135be-7428-408d-b4b7-e9253dfa99e9" providerId="ADAL" clId="{C8066334-7A26-4F87-B18C-0F9CD2AF4340}" dt="2026-01-05T11:00:57.538" v="91473" actId="207"/>
          <ac:spMkLst>
            <pc:docMk/>
            <pc:sldMk cId="2099817888" sldId="442"/>
            <ac:spMk id="23" creationId="{2DAE6FF8-B5EC-51AF-A8CC-0D16B52253BE}"/>
          </ac:spMkLst>
        </pc:spChg>
        <pc:spChg chg="mod">
          <ac:chgData name="Pegelow, Katrin /DE" userId="74a135be-7428-408d-b4b7-e9253dfa99e9" providerId="ADAL" clId="{C8066334-7A26-4F87-B18C-0F9CD2AF4340}" dt="2026-01-04T18:55:45.454" v="89665" actId="207"/>
          <ac:spMkLst>
            <pc:docMk/>
            <pc:sldMk cId="2099817888" sldId="442"/>
            <ac:spMk id="24" creationId="{A954F253-BDB0-2AFB-2096-12DB4E600CDC}"/>
          </ac:spMkLst>
        </pc:spChg>
        <pc:spChg chg="mod">
          <ac:chgData name="Pegelow, Katrin /DE" userId="74a135be-7428-408d-b4b7-e9253dfa99e9" providerId="ADAL" clId="{C8066334-7A26-4F87-B18C-0F9CD2AF4340}" dt="2026-01-05T11:00:57.538" v="91473" actId="207"/>
          <ac:spMkLst>
            <pc:docMk/>
            <pc:sldMk cId="2099817888" sldId="442"/>
            <ac:spMk id="25" creationId="{66298FCC-892D-0537-D816-271FA0FD05FC}"/>
          </ac:spMkLst>
        </pc:spChg>
        <pc:spChg chg="mod">
          <ac:chgData name="Pegelow, Katrin /DE" userId="74a135be-7428-408d-b4b7-e9253dfa99e9" providerId="ADAL" clId="{C8066334-7A26-4F87-B18C-0F9CD2AF4340}" dt="2026-01-05T11:00:57.538" v="91473" actId="207"/>
          <ac:spMkLst>
            <pc:docMk/>
            <pc:sldMk cId="2099817888" sldId="442"/>
            <ac:spMk id="27" creationId="{F11C8ED2-A4A6-E4CE-41EE-9B24AA17FFE8}"/>
          </ac:spMkLst>
        </pc:spChg>
        <pc:spChg chg="mod">
          <ac:chgData name="Pegelow, Katrin /DE" userId="74a135be-7428-408d-b4b7-e9253dfa99e9" providerId="ADAL" clId="{C8066334-7A26-4F87-B18C-0F9CD2AF4340}" dt="2026-01-05T11:00:57.538" v="91473" actId="207"/>
          <ac:spMkLst>
            <pc:docMk/>
            <pc:sldMk cId="2099817888" sldId="442"/>
            <ac:spMk id="29" creationId="{1E2DE81A-474F-0508-ED97-9D3788546332}"/>
          </ac:spMkLst>
        </pc:spChg>
        <pc:spChg chg="mod">
          <ac:chgData name="Pegelow, Katrin /DE" userId="74a135be-7428-408d-b4b7-e9253dfa99e9" providerId="ADAL" clId="{C8066334-7A26-4F87-B18C-0F9CD2AF4340}" dt="2026-01-05T11:00:57.538" v="91473" actId="207"/>
          <ac:spMkLst>
            <pc:docMk/>
            <pc:sldMk cId="2099817888" sldId="442"/>
            <ac:spMk id="30" creationId="{8CEABA77-B676-C7A0-AA97-5645E94F204D}"/>
          </ac:spMkLst>
        </pc:spChg>
        <pc:picChg chg="mod">
          <ac:chgData name="Pegelow, Katrin /DE" userId="74a135be-7428-408d-b4b7-e9253dfa99e9" providerId="ADAL" clId="{C8066334-7A26-4F87-B18C-0F9CD2AF4340}" dt="2026-01-05T11:18:47.862" v="91691"/>
          <ac:picMkLst>
            <pc:docMk/>
            <pc:sldMk cId="2099817888" sldId="442"/>
            <ac:picMk id="31" creationId="{6136F31B-C830-AB77-2DF2-44BD9E2DABB0}"/>
          </ac:picMkLst>
        </pc:picChg>
        <pc:picChg chg="mod">
          <ac:chgData name="Pegelow, Katrin /DE" userId="74a135be-7428-408d-b4b7-e9253dfa99e9" providerId="ADAL" clId="{C8066334-7A26-4F87-B18C-0F9CD2AF4340}" dt="2026-01-05T11:19:08.493" v="91694"/>
          <ac:picMkLst>
            <pc:docMk/>
            <pc:sldMk cId="2099817888" sldId="442"/>
            <ac:picMk id="32" creationId="{ECAC4F93-3751-03E8-2F25-A705B9C691D4}"/>
          </ac:picMkLst>
        </pc:picChg>
        <pc:picChg chg="mod">
          <ac:chgData name="Pegelow, Katrin /DE" userId="74a135be-7428-408d-b4b7-e9253dfa99e9" providerId="ADAL" clId="{C8066334-7A26-4F87-B18C-0F9CD2AF4340}" dt="2026-01-05T11:19:04.536" v="91693"/>
          <ac:picMkLst>
            <pc:docMk/>
            <pc:sldMk cId="2099817888" sldId="442"/>
            <ac:picMk id="33" creationId="{E5198C7D-329F-F627-316E-0BD83FE4B848}"/>
          </ac:picMkLst>
        </pc:picChg>
        <pc:picChg chg="mod">
          <ac:chgData name="Pegelow, Katrin /DE" userId="74a135be-7428-408d-b4b7-e9253dfa99e9" providerId="ADAL" clId="{C8066334-7A26-4F87-B18C-0F9CD2AF4340}" dt="2026-01-05T11:18:58.017" v="91692"/>
          <ac:picMkLst>
            <pc:docMk/>
            <pc:sldMk cId="2099817888" sldId="442"/>
            <ac:picMk id="34" creationId="{B134B471-6720-B388-CD4B-15402A03EBF3}"/>
          </ac:picMkLst>
        </pc:picChg>
      </pc:sldChg>
      <pc:sldChg chg="addSp modSp add mod">
        <pc:chgData name="Pegelow, Katrin /DE" userId="74a135be-7428-408d-b4b7-e9253dfa99e9" providerId="ADAL" clId="{C8066334-7A26-4F87-B18C-0F9CD2AF4340}" dt="2026-01-06T18:47:29.670" v="106424" actId="207"/>
        <pc:sldMkLst>
          <pc:docMk/>
          <pc:sldMk cId="495168701" sldId="443"/>
        </pc:sldMkLst>
        <pc:spChg chg="mod">
          <ac:chgData name="Pegelow, Katrin /DE" userId="74a135be-7428-408d-b4b7-e9253dfa99e9" providerId="ADAL" clId="{C8066334-7A26-4F87-B18C-0F9CD2AF4340}" dt="2026-01-06T18:47:29.670" v="106424" actId="207"/>
          <ac:spMkLst>
            <pc:docMk/>
            <pc:sldMk cId="495168701" sldId="443"/>
            <ac:spMk id="3" creationId="{A0317920-C8E7-25EE-C881-0F4EF71030CB}"/>
          </ac:spMkLst>
        </pc:spChg>
        <pc:spChg chg="mod">
          <ac:chgData name="Pegelow, Katrin /DE" userId="74a135be-7428-408d-b4b7-e9253dfa99e9" providerId="ADAL" clId="{C8066334-7A26-4F87-B18C-0F9CD2AF4340}" dt="2026-01-05T11:01:16.176" v="91474" actId="207"/>
          <ac:spMkLst>
            <pc:docMk/>
            <pc:sldMk cId="495168701" sldId="443"/>
            <ac:spMk id="56" creationId="{1AD39FF4-7F9A-305C-B7EA-848EFFF5863C}"/>
          </ac:spMkLst>
        </pc:spChg>
        <pc:spChg chg="mod">
          <ac:chgData name="Pegelow, Katrin /DE" userId="74a135be-7428-408d-b4b7-e9253dfa99e9" providerId="ADAL" clId="{C8066334-7A26-4F87-B18C-0F9CD2AF4340}" dt="2026-01-05T11:01:16.176" v="91474" actId="207"/>
          <ac:spMkLst>
            <pc:docMk/>
            <pc:sldMk cId="495168701" sldId="443"/>
            <ac:spMk id="57" creationId="{A9B33483-1093-4DEC-DD3C-BA73D79821AD}"/>
          </ac:spMkLst>
        </pc:spChg>
        <pc:spChg chg="mod">
          <ac:chgData name="Pegelow, Katrin /DE" userId="74a135be-7428-408d-b4b7-e9253dfa99e9" providerId="ADAL" clId="{C8066334-7A26-4F87-B18C-0F9CD2AF4340}" dt="2026-01-05T11:01:16.176" v="91474" actId="207"/>
          <ac:spMkLst>
            <pc:docMk/>
            <pc:sldMk cId="495168701" sldId="443"/>
            <ac:spMk id="58" creationId="{F7BDDEE7-2A4F-02DF-E264-BCF3FE796575}"/>
          </ac:spMkLst>
        </pc:spChg>
        <pc:spChg chg="mod">
          <ac:chgData name="Pegelow, Katrin /DE" userId="74a135be-7428-408d-b4b7-e9253dfa99e9" providerId="ADAL" clId="{C8066334-7A26-4F87-B18C-0F9CD2AF4340}" dt="2026-01-05T11:01:16.176" v="91474" actId="207"/>
          <ac:spMkLst>
            <pc:docMk/>
            <pc:sldMk cId="495168701" sldId="443"/>
            <ac:spMk id="59" creationId="{81E49EB3-DC64-E60D-2E28-11824508CD9F}"/>
          </ac:spMkLst>
        </pc:spChg>
        <pc:spChg chg="mod">
          <ac:chgData name="Pegelow, Katrin /DE" userId="74a135be-7428-408d-b4b7-e9253dfa99e9" providerId="ADAL" clId="{C8066334-7A26-4F87-B18C-0F9CD2AF4340}" dt="2026-01-05T11:01:16.176" v="91474" actId="207"/>
          <ac:spMkLst>
            <pc:docMk/>
            <pc:sldMk cId="495168701" sldId="443"/>
            <ac:spMk id="60" creationId="{58C08B8B-137E-2BFB-8522-70F34F986D9B}"/>
          </ac:spMkLst>
        </pc:spChg>
        <pc:spChg chg="mod">
          <ac:chgData name="Pegelow, Katrin /DE" userId="74a135be-7428-408d-b4b7-e9253dfa99e9" providerId="ADAL" clId="{C8066334-7A26-4F87-B18C-0F9CD2AF4340}" dt="2026-01-05T11:01:16.176" v="91474" actId="207"/>
          <ac:spMkLst>
            <pc:docMk/>
            <pc:sldMk cId="495168701" sldId="443"/>
            <ac:spMk id="61" creationId="{AE5CC920-A2EC-3347-6E1B-129DF97C8943}"/>
          </ac:spMkLst>
        </pc:spChg>
        <pc:spChg chg="mod">
          <ac:chgData name="Pegelow, Katrin /DE" userId="74a135be-7428-408d-b4b7-e9253dfa99e9" providerId="ADAL" clId="{C8066334-7A26-4F87-B18C-0F9CD2AF4340}" dt="2026-01-05T11:01:16.176" v="91474" actId="207"/>
          <ac:spMkLst>
            <pc:docMk/>
            <pc:sldMk cId="495168701" sldId="443"/>
            <ac:spMk id="62" creationId="{357963E9-40C3-7BFC-FCA4-6A7F7EC81938}"/>
          </ac:spMkLst>
        </pc:spChg>
        <pc:spChg chg="mod">
          <ac:chgData name="Pegelow, Katrin /DE" userId="74a135be-7428-408d-b4b7-e9253dfa99e9" providerId="ADAL" clId="{C8066334-7A26-4F87-B18C-0F9CD2AF4340}" dt="2026-01-05T11:01:16.176" v="91474" actId="207"/>
          <ac:spMkLst>
            <pc:docMk/>
            <pc:sldMk cId="495168701" sldId="443"/>
            <ac:spMk id="63" creationId="{4C6C9519-38B1-F2E5-673F-3BC2C4594D9A}"/>
          </ac:spMkLst>
        </pc:spChg>
        <pc:spChg chg="mod">
          <ac:chgData name="Pegelow, Katrin /DE" userId="74a135be-7428-408d-b4b7-e9253dfa99e9" providerId="ADAL" clId="{C8066334-7A26-4F87-B18C-0F9CD2AF4340}" dt="2026-01-05T11:01:16.176" v="91474" actId="207"/>
          <ac:spMkLst>
            <pc:docMk/>
            <pc:sldMk cId="495168701" sldId="443"/>
            <ac:spMk id="64" creationId="{69267456-570B-E9FE-5A6C-9D841BCFE762}"/>
          </ac:spMkLst>
        </pc:spChg>
        <pc:spChg chg="mod">
          <ac:chgData name="Pegelow, Katrin /DE" userId="74a135be-7428-408d-b4b7-e9253dfa99e9" providerId="ADAL" clId="{C8066334-7A26-4F87-B18C-0F9CD2AF4340}" dt="2026-01-05T11:01:16.176" v="91474" actId="207"/>
          <ac:spMkLst>
            <pc:docMk/>
            <pc:sldMk cId="495168701" sldId="443"/>
            <ac:spMk id="66" creationId="{E74C0B4C-AAD2-6E79-D4AC-1BB5A2B28BD6}"/>
          </ac:spMkLst>
        </pc:spChg>
      </pc:sldChg>
      <pc:sldChg chg="addSp delSp modSp add mod ord">
        <pc:chgData name="Pegelow, Katrin /DE" userId="74a135be-7428-408d-b4b7-e9253dfa99e9" providerId="ADAL" clId="{C8066334-7A26-4F87-B18C-0F9CD2AF4340}" dt="2026-01-13T17:24:06.687" v="112218" actId="14100"/>
        <pc:sldMkLst>
          <pc:docMk/>
          <pc:sldMk cId="1656680896" sldId="444"/>
        </pc:sldMkLst>
        <pc:spChg chg="mod">
          <ac:chgData name="Pegelow, Katrin /DE" userId="74a135be-7428-408d-b4b7-e9253dfa99e9" providerId="ADAL" clId="{C8066334-7A26-4F87-B18C-0F9CD2AF4340}" dt="2026-01-13T17:24:06.687" v="112218" actId="14100"/>
          <ac:spMkLst>
            <pc:docMk/>
            <pc:sldMk cId="1656680896" sldId="444"/>
            <ac:spMk id="5" creationId="{49EB7C03-9B22-4F03-2BB1-D461EBD62014}"/>
          </ac:spMkLst>
        </pc:spChg>
        <pc:spChg chg="mod ord">
          <ac:chgData name="Pegelow, Katrin /DE" userId="74a135be-7428-408d-b4b7-e9253dfa99e9" providerId="ADAL" clId="{C8066334-7A26-4F87-B18C-0F9CD2AF4340}" dt="2026-01-05T11:22:14.465" v="91743" actId="14100"/>
          <ac:spMkLst>
            <pc:docMk/>
            <pc:sldMk cId="1656680896" sldId="444"/>
            <ac:spMk id="7" creationId="{6EE0E55C-B697-8B9B-9B1D-F9CFFC954DBF}"/>
          </ac:spMkLst>
        </pc:spChg>
        <pc:spChg chg="mod">
          <ac:chgData name="Pegelow, Katrin /DE" userId="74a135be-7428-408d-b4b7-e9253dfa99e9" providerId="ADAL" clId="{C8066334-7A26-4F87-B18C-0F9CD2AF4340}" dt="2026-01-05T11:31:15.729" v="91784" actId="404"/>
          <ac:spMkLst>
            <pc:docMk/>
            <pc:sldMk cId="1656680896" sldId="444"/>
            <ac:spMk id="137" creationId="{D7B63526-4506-0189-E47C-0CD1C94CE691}"/>
          </ac:spMkLst>
        </pc:spChg>
        <pc:spChg chg="mod">
          <ac:chgData name="Pegelow, Katrin /DE" userId="74a135be-7428-408d-b4b7-e9253dfa99e9" providerId="ADAL" clId="{C8066334-7A26-4F87-B18C-0F9CD2AF4340}" dt="2026-01-05T11:25:05.067" v="91781" actId="1036"/>
          <ac:spMkLst>
            <pc:docMk/>
            <pc:sldMk cId="1656680896" sldId="444"/>
            <ac:spMk id="138" creationId="{9919DC02-1E36-F2E2-F20C-DD9E955498C1}"/>
          </ac:spMkLst>
        </pc:spChg>
        <pc:spChg chg="mod">
          <ac:chgData name="Pegelow, Katrin /DE" userId="74a135be-7428-408d-b4b7-e9253dfa99e9" providerId="ADAL" clId="{C8066334-7A26-4F87-B18C-0F9CD2AF4340}" dt="2026-01-05T11:31:15.729" v="91784" actId="404"/>
          <ac:spMkLst>
            <pc:docMk/>
            <pc:sldMk cId="1656680896" sldId="444"/>
            <ac:spMk id="139" creationId="{06ED050E-B977-A1B4-6225-F1B91A11476B}"/>
          </ac:spMkLst>
        </pc:spChg>
        <pc:spChg chg="mod">
          <ac:chgData name="Pegelow, Katrin /DE" userId="74a135be-7428-408d-b4b7-e9253dfa99e9" providerId="ADAL" clId="{C8066334-7A26-4F87-B18C-0F9CD2AF4340}" dt="2026-01-05T11:31:15.729" v="91784" actId="404"/>
          <ac:spMkLst>
            <pc:docMk/>
            <pc:sldMk cId="1656680896" sldId="444"/>
            <ac:spMk id="141" creationId="{B098FE0A-588B-51E1-9977-5EF3C4C5A05C}"/>
          </ac:spMkLst>
        </pc:spChg>
        <pc:spChg chg="mod">
          <ac:chgData name="Pegelow, Katrin /DE" userId="74a135be-7428-408d-b4b7-e9253dfa99e9" providerId="ADAL" clId="{C8066334-7A26-4F87-B18C-0F9CD2AF4340}" dt="2026-01-05T11:31:31.970" v="91788" actId="404"/>
          <ac:spMkLst>
            <pc:docMk/>
            <pc:sldMk cId="1656680896" sldId="444"/>
            <ac:spMk id="143" creationId="{15A2380A-4926-1638-6980-6DA671B5DB16}"/>
          </ac:spMkLst>
        </pc:spChg>
        <pc:spChg chg="mod">
          <ac:chgData name="Pegelow, Katrin /DE" userId="74a135be-7428-408d-b4b7-e9253dfa99e9" providerId="ADAL" clId="{C8066334-7A26-4F87-B18C-0F9CD2AF4340}" dt="2026-01-05T11:25:05.067" v="91781" actId="1036"/>
          <ac:spMkLst>
            <pc:docMk/>
            <pc:sldMk cId="1656680896" sldId="444"/>
            <ac:spMk id="144" creationId="{146C78C3-AFC8-27A1-2F8B-08A3BC5B7A80}"/>
          </ac:spMkLst>
        </pc:spChg>
        <pc:spChg chg="mod">
          <ac:chgData name="Pegelow, Katrin /DE" userId="74a135be-7428-408d-b4b7-e9253dfa99e9" providerId="ADAL" clId="{C8066334-7A26-4F87-B18C-0F9CD2AF4340}" dt="2026-01-05T11:31:40.581" v="91796" actId="404"/>
          <ac:spMkLst>
            <pc:docMk/>
            <pc:sldMk cId="1656680896" sldId="444"/>
            <ac:spMk id="148" creationId="{33116D95-609D-7031-9027-E57D9DB676FE}"/>
          </ac:spMkLst>
        </pc:spChg>
        <pc:spChg chg="mod">
          <ac:chgData name="Pegelow, Katrin /DE" userId="74a135be-7428-408d-b4b7-e9253dfa99e9" providerId="ADAL" clId="{C8066334-7A26-4F87-B18C-0F9CD2AF4340}" dt="2026-01-05T11:31:15.729" v="91784" actId="404"/>
          <ac:spMkLst>
            <pc:docMk/>
            <pc:sldMk cId="1656680896" sldId="444"/>
            <ac:spMk id="163" creationId="{E4520974-3654-3C31-4BD5-2C011208587F}"/>
          </ac:spMkLst>
        </pc:spChg>
        <pc:spChg chg="mod">
          <ac:chgData name="Pegelow, Katrin /DE" userId="74a135be-7428-408d-b4b7-e9253dfa99e9" providerId="ADAL" clId="{C8066334-7A26-4F87-B18C-0F9CD2AF4340}" dt="2026-01-05T11:31:36.445" v="91792" actId="404"/>
          <ac:spMkLst>
            <pc:docMk/>
            <pc:sldMk cId="1656680896" sldId="444"/>
            <ac:spMk id="165" creationId="{E61C55EC-5BC9-51F4-0BC5-5E789D13EE40}"/>
          </ac:spMkLst>
        </pc:spChg>
        <pc:spChg chg="mod">
          <ac:chgData name="Pegelow, Katrin /DE" userId="74a135be-7428-408d-b4b7-e9253dfa99e9" providerId="ADAL" clId="{C8066334-7A26-4F87-B18C-0F9CD2AF4340}" dt="2026-01-05T11:25:05.067" v="91781" actId="1036"/>
          <ac:spMkLst>
            <pc:docMk/>
            <pc:sldMk cId="1656680896" sldId="444"/>
            <ac:spMk id="171" creationId="{6F94C860-583D-1C0F-536E-0329C0A3C5A6}"/>
          </ac:spMkLst>
        </pc:spChg>
        <pc:spChg chg="mod">
          <ac:chgData name="Pegelow, Katrin /DE" userId="74a135be-7428-408d-b4b7-e9253dfa99e9" providerId="ADAL" clId="{C8066334-7A26-4F87-B18C-0F9CD2AF4340}" dt="2026-01-05T11:31:15.729" v="91784" actId="404"/>
          <ac:spMkLst>
            <pc:docMk/>
            <pc:sldMk cId="1656680896" sldId="444"/>
            <ac:spMk id="172" creationId="{88DB9726-4D92-755D-2B60-E7C92ED79353}"/>
          </ac:spMkLst>
        </pc:spChg>
        <pc:spChg chg="mod">
          <ac:chgData name="Pegelow, Katrin /DE" userId="74a135be-7428-408d-b4b7-e9253dfa99e9" providerId="ADAL" clId="{C8066334-7A26-4F87-B18C-0F9CD2AF4340}" dt="2026-01-05T12:43:28.840" v="92724" actId="1035"/>
          <ac:spMkLst>
            <pc:docMk/>
            <pc:sldMk cId="1656680896" sldId="444"/>
            <ac:spMk id="173" creationId="{8245DAE0-0341-A9A9-9BD4-D273773E654C}"/>
          </ac:spMkLst>
        </pc:spChg>
        <pc:grpChg chg="mod">
          <ac:chgData name="Pegelow, Katrin /DE" userId="74a135be-7428-408d-b4b7-e9253dfa99e9" providerId="ADAL" clId="{C8066334-7A26-4F87-B18C-0F9CD2AF4340}" dt="2026-01-05T12:43:28.840" v="92724" actId="1035"/>
          <ac:grpSpMkLst>
            <pc:docMk/>
            <pc:sldMk cId="1656680896" sldId="444"/>
            <ac:grpSpMk id="149" creationId="{E4B3600A-3195-D97A-4ECA-78D32370AC74}"/>
          </ac:grpSpMkLst>
        </pc:grpChg>
        <pc:grpChg chg="mod">
          <ac:chgData name="Pegelow, Katrin /DE" userId="74a135be-7428-408d-b4b7-e9253dfa99e9" providerId="ADAL" clId="{C8066334-7A26-4F87-B18C-0F9CD2AF4340}" dt="2026-01-05T11:25:05.067" v="91781" actId="1036"/>
          <ac:grpSpMkLst>
            <pc:docMk/>
            <pc:sldMk cId="1656680896" sldId="444"/>
            <ac:grpSpMk id="159" creationId="{37732BBC-B8EF-D740-BA3E-9D617F7A2AB4}"/>
          </ac:grpSpMkLst>
        </pc:grpChg>
        <pc:grpChg chg="mod">
          <ac:chgData name="Pegelow, Katrin /DE" userId="74a135be-7428-408d-b4b7-e9253dfa99e9" providerId="ADAL" clId="{C8066334-7A26-4F87-B18C-0F9CD2AF4340}" dt="2026-01-05T11:25:05.067" v="91781" actId="1036"/>
          <ac:grpSpMkLst>
            <pc:docMk/>
            <pc:sldMk cId="1656680896" sldId="444"/>
            <ac:grpSpMk id="162" creationId="{386A179D-FE3D-E330-1726-6A4B785CB17B}"/>
          </ac:grpSpMkLst>
        </pc:grpChg>
      </pc:sldChg>
      <pc:sldChg chg="modSp add mod">
        <pc:chgData name="Pegelow, Katrin /DE" userId="74a135be-7428-408d-b4b7-e9253dfa99e9" providerId="ADAL" clId="{C8066334-7A26-4F87-B18C-0F9CD2AF4340}" dt="2026-01-13T17:22:34.272" v="112212" actId="14100"/>
        <pc:sldMkLst>
          <pc:docMk/>
          <pc:sldMk cId="2382352676" sldId="445"/>
        </pc:sldMkLst>
        <pc:spChg chg="mod">
          <ac:chgData name="Pegelow, Katrin /DE" userId="74a135be-7428-408d-b4b7-e9253dfa99e9" providerId="ADAL" clId="{C8066334-7A26-4F87-B18C-0F9CD2AF4340}" dt="2026-01-13T17:22:34.272" v="112212" actId="14100"/>
          <ac:spMkLst>
            <pc:docMk/>
            <pc:sldMk cId="2382352676" sldId="445"/>
            <ac:spMk id="143" creationId="{4A17CA60-800C-89DF-3E44-FD26087CEA99}"/>
          </ac:spMkLst>
        </pc:spChg>
      </pc:sldChg>
      <pc:sldChg chg="addSp delSp modSp add mod">
        <pc:chgData name="Pegelow, Katrin /DE" userId="74a135be-7428-408d-b4b7-e9253dfa99e9" providerId="ADAL" clId="{C8066334-7A26-4F87-B18C-0F9CD2AF4340}" dt="2026-01-13T17:23:32.638" v="112215" actId="14100"/>
        <pc:sldMkLst>
          <pc:docMk/>
          <pc:sldMk cId="286024284" sldId="446"/>
        </pc:sldMkLst>
        <pc:spChg chg="add mod">
          <ac:chgData name="Pegelow, Katrin /DE" userId="74a135be-7428-408d-b4b7-e9253dfa99e9" providerId="ADAL" clId="{C8066334-7A26-4F87-B18C-0F9CD2AF4340}" dt="2026-01-06T21:10:32.160" v="106631"/>
          <ac:spMkLst>
            <pc:docMk/>
            <pc:sldMk cId="286024284" sldId="446"/>
            <ac:spMk id="2" creationId="{F2503C35-0693-5729-3F53-6B21B53842F5}"/>
          </ac:spMkLst>
        </pc:spChg>
        <pc:spChg chg="mod ord">
          <ac:chgData name="Pegelow, Katrin /DE" userId="74a135be-7428-408d-b4b7-e9253dfa99e9" providerId="ADAL" clId="{C8066334-7A26-4F87-B18C-0F9CD2AF4340}" dt="2026-01-05T09:28:09.959" v="91028" actId="167"/>
          <ac:spMkLst>
            <pc:docMk/>
            <pc:sldMk cId="286024284" sldId="446"/>
            <ac:spMk id="7" creationId="{6EE0E55C-B697-8B9B-9B1D-F9CFFC954DBF}"/>
          </ac:spMkLst>
        </pc:spChg>
        <pc:spChg chg="mod">
          <ac:chgData name="Pegelow, Katrin /DE" userId="74a135be-7428-408d-b4b7-e9253dfa99e9" providerId="ADAL" clId="{C8066334-7A26-4F87-B18C-0F9CD2AF4340}" dt="2026-01-13T17:23:32.638" v="112215" actId="14100"/>
          <ac:spMkLst>
            <pc:docMk/>
            <pc:sldMk cId="286024284" sldId="446"/>
            <ac:spMk id="8" creationId="{FD3D0B6D-7260-12BE-F1A2-E8B444FC43B6}"/>
          </ac:spMkLst>
        </pc:spChg>
        <pc:spChg chg="mod">
          <ac:chgData name="Pegelow, Katrin /DE" userId="74a135be-7428-408d-b4b7-e9253dfa99e9" providerId="ADAL" clId="{C8066334-7A26-4F87-B18C-0F9CD2AF4340}" dt="2026-01-05T11:04:50.332" v="91554" actId="207"/>
          <ac:spMkLst>
            <pc:docMk/>
            <pc:sldMk cId="286024284" sldId="446"/>
            <ac:spMk id="61" creationId="{94D6C116-FF13-02C5-B033-A55284ADD352}"/>
          </ac:spMkLst>
        </pc:spChg>
        <pc:spChg chg="mod">
          <ac:chgData name="Pegelow, Katrin /DE" userId="74a135be-7428-408d-b4b7-e9253dfa99e9" providerId="ADAL" clId="{C8066334-7A26-4F87-B18C-0F9CD2AF4340}" dt="2026-01-05T11:04:50.332" v="91554" actId="207"/>
          <ac:spMkLst>
            <pc:docMk/>
            <pc:sldMk cId="286024284" sldId="446"/>
            <ac:spMk id="64" creationId="{4A130A25-EBD3-8E73-30D0-425FE686166B}"/>
          </ac:spMkLst>
        </pc:spChg>
        <pc:spChg chg="mod">
          <ac:chgData name="Pegelow, Katrin /DE" userId="74a135be-7428-408d-b4b7-e9253dfa99e9" providerId="ADAL" clId="{C8066334-7A26-4F87-B18C-0F9CD2AF4340}" dt="2026-01-05T11:04:42.067" v="91553" actId="207"/>
          <ac:spMkLst>
            <pc:docMk/>
            <pc:sldMk cId="286024284" sldId="446"/>
            <ac:spMk id="65" creationId="{48C9BB54-FC82-B253-963E-2F0971E34792}"/>
          </ac:spMkLst>
        </pc:spChg>
        <pc:spChg chg="mod">
          <ac:chgData name="Pegelow, Katrin /DE" userId="74a135be-7428-408d-b4b7-e9253dfa99e9" providerId="ADAL" clId="{C8066334-7A26-4F87-B18C-0F9CD2AF4340}" dt="2026-01-05T11:04:42.067" v="91553" actId="207"/>
          <ac:spMkLst>
            <pc:docMk/>
            <pc:sldMk cId="286024284" sldId="446"/>
            <ac:spMk id="69" creationId="{A10CB056-7FCC-841E-E216-403651B1CA36}"/>
          </ac:spMkLst>
        </pc:spChg>
        <pc:spChg chg="mod">
          <ac:chgData name="Pegelow, Katrin /DE" userId="74a135be-7428-408d-b4b7-e9253dfa99e9" providerId="ADAL" clId="{C8066334-7A26-4F87-B18C-0F9CD2AF4340}" dt="2026-01-05T09:28:30.923" v="91031" actId="404"/>
          <ac:spMkLst>
            <pc:docMk/>
            <pc:sldMk cId="286024284" sldId="446"/>
            <ac:spMk id="74" creationId="{32C55F01-F4BB-D03F-1608-4B30D37D1907}"/>
          </ac:spMkLst>
        </pc:spChg>
        <pc:spChg chg="mod">
          <ac:chgData name="Pegelow, Katrin /DE" userId="74a135be-7428-408d-b4b7-e9253dfa99e9" providerId="ADAL" clId="{C8066334-7A26-4F87-B18C-0F9CD2AF4340}" dt="2026-01-05T09:28:30.923" v="91031" actId="404"/>
          <ac:spMkLst>
            <pc:docMk/>
            <pc:sldMk cId="286024284" sldId="446"/>
            <ac:spMk id="75" creationId="{82282095-8D9C-C4CB-165F-AB70ADACAFCB}"/>
          </ac:spMkLst>
        </pc:spChg>
        <pc:spChg chg="mod">
          <ac:chgData name="Pegelow, Katrin /DE" userId="74a135be-7428-408d-b4b7-e9253dfa99e9" providerId="ADAL" clId="{C8066334-7A26-4F87-B18C-0F9CD2AF4340}" dt="2026-01-05T09:28:30.923" v="91031" actId="404"/>
          <ac:spMkLst>
            <pc:docMk/>
            <pc:sldMk cId="286024284" sldId="446"/>
            <ac:spMk id="81" creationId="{AD551A21-9C26-4C80-5031-2B959CD67A62}"/>
          </ac:spMkLst>
        </pc:spChg>
        <pc:spChg chg="mod">
          <ac:chgData name="Pegelow, Katrin /DE" userId="74a135be-7428-408d-b4b7-e9253dfa99e9" providerId="ADAL" clId="{C8066334-7A26-4F87-B18C-0F9CD2AF4340}" dt="2026-01-05T09:28:30.923" v="91031" actId="404"/>
          <ac:spMkLst>
            <pc:docMk/>
            <pc:sldMk cId="286024284" sldId="446"/>
            <ac:spMk id="84" creationId="{6A6D7B3E-D422-5209-F074-B1537740222C}"/>
          </ac:spMkLst>
        </pc:spChg>
        <pc:spChg chg="mod">
          <ac:chgData name="Pegelow, Katrin /DE" userId="74a135be-7428-408d-b4b7-e9253dfa99e9" providerId="ADAL" clId="{C8066334-7A26-4F87-B18C-0F9CD2AF4340}" dt="2026-01-05T11:04:57.976" v="91556" actId="207"/>
          <ac:spMkLst>
            <pc:docMk/>
            <pc:sldMk cId="286024284" sldId="446"/>
            <ac:spMk id="86" creationId="{7D76EE65-D7C8-80CC-6B29-3C3DEA5BE3CB}"/>
          </ac:spMkLst>
        </pc:spChg>
        <pc:spChg chg="mod">
          <ac:chgData name="Pegelow, Katrin /DE" userId="74a135be-7428-408d-b4b7-e9253dfa99e9" providerId="ADAL" clId="{C8066334-7A26-4F87-B18C-0F9CD2AF4340}" dt="2026-01-05T09:28:30.923" v="91031" actId="404"/>
          <ac:spMkLst>
            <pc:docMk/>
            <pc:sldMk cId="286024284" sldId="446"/>
            <ac:spMk id="88" creationId="{4B5863E3-C390-F694-C175-C84BB2A78A64}"/>
          </ac:spMkLst>
        </pc:spChg>
        <pc:spChg chg="mod">
          <ac:chgData name="Pegelow, Katrin /DE" userId="74a135be-7428-408d-b4b7-e9253dfa99e9" providerId="ADAL" clId="{C8066334-7A26-4F87-B18C-0F9CD2AF4340}" dt="2026-01-05T09:28:30.923" v="91031" actId="404"/>
          <ac:spMkLst>
            <pc:docMk/>
            <pc:sldMk cId="286024284" sldId="446"/>
            <ac:spMk id="94" creationId="{49DFAD37-0977-B41A-E0E3-DC33951EA90F}"/>
          </ac:spMkLst>
        </pc:spChg>
        <pc:spChg chg="mod">
          <ac:chgData name="Pegelow, Katrin /DE" userId="74a135be-7428-408d-b4b7-e9253dfa99e9" providerId="ADAL" clId="{C8066334-7A26-4F87-B18C-0F9CD2AF4340}" dt="2026-01-05T09:28:30.923" v="91031" actId="404"/>
          <ac:spMkLst>
            <pc:docMk/>
            <pc:sldMk cId="286024284" sldId="446"/>
            <ac:spMk id="148" creationId="{347C029A-9B65-1A52-0CAF-EB9CD01764CD}"/>
          </ac:spMkLst>
        </pc:spChg>
        <pc:spChg chg="mod">
          <ac:chgData name="Pegelow, Katrin /DE" userId="74a135be-7428-408d-b4b7-e9253dfa99e9" providerId="ADAL" clId="{C8066334-7A26-4F87-B18C-0F9CD2AF4340}" dt="2026-01-05T09:28:30.923" v="91031" actId="404"/>
          <ac:spMkLst>
            <pc:docMk/>
            <pc:sldMk cId="286024284" sldId="446"/>
            <ac:spMk id="150" creationId="{53EA9175-0B65-464C-38C7-231C6EACA596}"/>
          </ac:spMkLst>
        </pc:spChg>
        <pc:spChg chg="mod">
          <ac:chgData name="Pegelow, Katrin /DE" userId="74a135be-7428-408d-b4b7-e9253dfa99e9" providerId="ADAL" clId="{C8066334-7A26-4F87-B18C-0F9CD2AF4340}" dt="2026-01-05T11:04:54.683" v="91555" actId="207"/>
          <ac:spMkLst>
            <pc:docMk/>
            <pc:sldMk cId="286024284" sldId="446"/>
            <ac:spMk id="151" creationId="{0F6281D2-ECBD-A479-464C-617B09D00438}"/>
          </ac:spMkLst>
        </pc:spChg>
        <pc:spChg chg="mod">
          <ac:chgData name="Pegelow, Katrin /DE" userId="74a135be-7428-408d-b4b7-e9253dfa99e9" providerId="ADAL" clId="{C8066334-7A26-4F87-B18C-0F9CD2AF4340}" dt="2026-01-05T11:04:54.683" v="91555" actId="207"/>
          <ac:spMkLst>
            <pc:docMk/>
            <pc:sldMk cId="286024284" sldId="446"/>
            <ac:spMk id="152" creationId="{6205B8C9-E066-93BF-B41A-CEE4E5D78CEA}"/>
          </ac:spMkLst>
        </pc:spChg>
        <pc:spChg chg="mod">
          <ac:chgData name="Pegelow, Katrin /DE" userId="74a135be-7428-408d-b4b7-e9253dfa99e9" providerId="ADAL" clId="{C8066334-7A26-4F87-B18C-0F9CD2AF4340}" dt="2026-01-05T09:28:30.923" v="91031" actId="404"/>
          <ac:spMkLst>
            <pc:docMk/>
            <pc:sldMk cId="286024284" sldId="446"/>
            <ac:spMk id="154" creationId="{65ACC537-FA80-81BC-86B4-AC9A4F2EF64B}"/>
          </ac:spMkLst>
        </pc:spChg>
      </pc:sldChg>
      <pc:sldChg chg="modSp add mod">
        <pc:chgData name="Pegelow, Katrin /DE" userId="74a135be-7428-408d-b4b7-e9253dfa99e9" providerId="ADAL" clId="{C8066334-7A26-4F87-B18C-0F9CD2AF4340}" dt="2026-01-13T17:22:18.676" v="112211" actId="14100"/>
        <pc:sldMkLst>
          <pc:docMk/>
          <pc:sldMk cId="2910849971" sldId="447"/>
        </pc:sldMkLst>
        <pc:spChg chg="mod">
          <ac:chgData name="Pegelow, Katrin /DE" userId="74a135be-7428-408d-b4b7-e9253dfa99e9" providerId="ADAL" clId="{C8066334-7A26-4F87-B18C-0F9CD2AF4340}" dt="2026-01-05T11:01:30.827" v="91475" actId="207"/>
          <ac:spMkLst>
            <pc:docMk/>
            <pc:sldMk cId="2910849971" sldId="447"/>
            <ac:spMk id="41" creationId="{EB772E45-39E0-AB97-F874-DDEA14873649}"/>
          </ac:spMkLst>
        </pc:spChg>
        <pc:spChg chg="mod">
          <ac:chgData name="Pegelow, Katrin /DE" userId="74a135be-7428-408d-b4b7-e9253dfa99e9" providerId="ADAL" clId="{C8066334-7A26-4F87-B18C-0F9CD2AF4340}" dt="2026-01-05T12:31:18.661" v="92456" actId="14100"/>
          <ac:spMkLst>
            <pc:docMk/>
            <pc:sldMk cId="2910849971" sldId="447"/>
            <ac:spMk id="43" creationId="{D1CE0EF5-1210-A898-3D8A-14200D67DE5A}"/>
          </ac:spMkLst>
        </pc:spChg>
        <pc:spChg chg="mod">
          <ac:chgData name="Pegelow, Katrin /DE" userId="74a135be-7428-408d-b4b7-e9253dfa99e9" providerId="ADAL" clId="{C8066334-7A26-4F87-B18C-0F9CD2AF4340}" dt="2026-01-05T11:01:30.827" v="91475" actId="207"/>
          <ac:spMkLst>
            <pc:docMk/>
            <pc:sldMk cId="2910849971" sldId="447"/>
            <ac:spMk id="45" creationId="{424B95A2-FF9A-CF9A-E541-64C34FA6C196}"/>
          </ac:spMkLst>
        </pc:spChg>
        <pc:spChg chg="mod">
          <ac:chgData name="Pegelow, Katrin /DE" userId="74a135be-7428-408d-b4b7-e9253dfa99e9" providerId="ADAL" clId="{C8066334-7A26-4F87-B18C-0F9CD2AF4340}" dt="2026-01-05T11:01:30.827" v="91475" actId="207"/>
          <ac:spMkLst>
            <pc:docMk/>
            <pc:sldMk cId="2910849971" sldId="447"/>
            <ac:spMk id="48" creationId="{A5554E12-971D-6D80-ECAB-EBFBB586B687}"/>
          </ac:spMkLst>
        </pc:spChg>
        <pc:spChg chg="mod">
          <ac:chgData name="Pegelow, Katrin /DE" userId="74a135be-7428-408d-b4b7-e9253dfa99e9" providerId="ADAL" clId="{C8066334-7A26-4F87-B18C-0F9CD2AF4340}" dt="2026-01-05T11:41:55.528" v="91912" actId="207"/>
          <ac:spMkLst>
            <pc:docMk/>
            <pc:sldMk cId="2910849971" sldId="447"/>
            <ac:spMk id="55" creationId="{637862E4-0EA3-70B2-7A67-1C73F1243A0E}"/>
          </ac:spMkLst>
        </pc:spChg>
        <pc:spChg chg="mod">
          <ac:chgData name="Pegelow, Katrin /DE" userId="74a135be-7428-408d-b4b7-e9253dfa99e9" providerId="ADAL" clId="{C8066334-7A26-4F87-B18C-0F9CD2AF4340}" dt="2026-01-13T17:22:18.676" v="112211" actId="14100"/>
          <ac:spMkLst>
            <pc:docMk/>
            <pc:sldMk cId="2910849971" sldId="447"/>
            <ac:spMk id="143" creationId="{116D9217-B21A-58AD-B38C-F1F290BED92B}"/>
          </ac:spMkLst>
        </pc:spChg>
      </pc:sldChg>
      <pc:sldChg chg="addSp delSp modSp add mod">
        <pc:chgData name="Pegelow, Katrin /DE" userId="74a135be-7428-408d-b4b7-e9253dfa99e9" providerId="ADAL" clId="{C8066334-7A26-4F87-B18C-0F9CD2AF4340}" dt="2026-01-13T17:24:56.493" v="112227" actId="6549"/>
        <pc:sldMkLst>
          <pc:docMk/>
          <pc:sldMk cId="1883324596" sldId="448"/>
        </pc:sldMkLst>
        <pc:spChg chg="mod">
          <ac:chgData name="Pegelow, Katrin /DE" userId="74a135be-7428-408d-b4b7-e9253dfa99e9" providerId="ADAL" clId="{C8066334-7A26-4F87-B18C-0F9CD2AF4340}" dt="2026-01-05T12:50:57.384" v="92871" actId="1036"/>
          <ac:spMkLst>
            <pc:docMk/>
            <pc:sldMk cId="1883324596" sldId="448"/>
            <ac:spMk id="5" creationId="{5CE2DB84-06BE-F054-EC57-ADEF902EF355}"/>
          </ac:spMkLst>
        </pc:spChg>
        <pc:spChg chg="mod ord">
          <ac:chgData name="Pegelow, Katrin /DE" userId="74a135be-7428-408d-b4b7-e9253dfa99e9" providerId="ADAL" clId="{C8066334-7A26-4F87-B18C-0F9CD2AF4340}" dt="2026-01-05T12:03:21.376" v="92054" actId="20577"/>
          <ac:spMkLst>
            <pc:docMk/>
            <pc:sldMk cId="1883324596" sldId="448"/>
            <ac:spMk id="8" creationId="{213678B5-F564-1118-20C2-88B846F74B85}"/>
          </ac:spMkLst>
        </pc:spChg>
        <pc:spChg chg="mod">
          <ac:chgData name="Pegelow, Katrin /DE" userId="74a135be-7428-408d-b4b7-e9253dfa99e9" providerId="ADAL" clId="{C8066334-7A26-4F87-B18C-0F9CD2AF4340}" dt="2026-01-13T17:24:56.493" v="112227" actId="6549"/>
          <ac:spMkLst>
            <pc:docMk/>
            <pc:sldMk cId="1883324596" sldId="448"/>
            <ac:spMk id="9" creationId="{F4D6D6D4-C57F-3EE5-3234-155C0F2F2CE2}"/>
          </ac:spMkLst>
        </pc:spChg>
      </pc:sldChg>
      <pc:sldChg chg="modSp add mod">
        <pc:chgData name="Pegelow, Katrin /DE" userId="74a135be-7428-408d-b4b7-e9253dfa99e9" providerId="ADAL" clId="{C8066334-7A26-4F87-B18C-0F9CD2AF4340}" dt="2026-01-13T17:23:44.206" v="112216" actId="14100"/>
        <pc:sldMkLst>
          <pc:docMk/>
          <pc:sldMk cId="2635852893" sldId="449"/>
        </pc:sldMkLst>
        <pc:spChg chg="mod">
          <ac:chgData name="Pegelow, Katrin /DE" userId="74a135be-7428-408d-b4b7-e9253dfa99e9" providerId="ADAL" clId="{C8066334-7A26-4F87-B18C-0F9CD2AF4340}" dt="2026-01-04T17:49:54.858" v="89494" actId="14100"/>
          <ac:spMkLst>
            <pc:docMk/>
            <pc:sldMk cId="2635852893" sldId="449"/>
            <ac:spMk id="2" creationId="{6868FE75-A814-BDA8-F1FA-2CB7E2BDC994}"/>
          </ac:spMkLst>
        </pc:spChg>
        <pc:spChg chg="mod">
          <ac:chgData name="Pegelow, Katrin /DE" userId="74a135be-7428-408d-b4b7-e9253dfa99e9" providerId="ADAL" clId="{C8066334-7A26-4F87-B18C-0F9CD2AF4340}" dt="2026-01-13T17:23:44.206" v="112216" actId="14100"/>
          <ac:spMkLst>
            <pc:docMk/>
            <pc:sldMk cId="2635852893" sldId="449"/>
            <ac:spMk id="143" creationId="{7369B6DA-FFC5-82D0-8324-D532AF49EC5A}"/>
          </ac:spMkLst>
        </pc:spChg>
      </pc:sldChg>
      <pc:sldChg chg="addSp delSp modSp add mod">
        <pc:chgData name="Pegelow, Katrin /DE" userId="74a135be-7428-408d-b4b7-e9253dfa99e9" providerId="ADAL" clId="{C8066334-7A26-4F87-B18C-0F9CD2AF4340}" dt="2026-01-04T14:02:42.636" v="85520" actId="14100"/>
        <pc:sldMkLst>
          <pc:docMk/>
          <pc:sldMk cId="2167620330" sldId="450"/>
        </pc:sldMkLst>
        <pc:spChg chg="mod ord">
          <ac:chgData name="Pegelow, Katrin /DE" userId="74a135be-7428-408d-b4b7-e9253dfa99e9" providerId="ADAL" clId="{C8066334-7A26-4F87-B18C-0F9CD2AF4340}" dt="2026-01-04T14:02:31.711" v="85518" actId="167"/>
          <ac:spMkLst>
            <pc:docMk/>
            <pc:sldMk cId="2167620330" sldId="450"/>
            <ac:spMk id="6" creationId="{6D1DF50B-0E66-5BF0-EBA0-9EA17D84E51A}"/>
          </ac:spMkLst>
        </pc:spChg>
        <pc:spChg chg="mod">
          <ac:chgData name="Pegelow, Katrin /DE" userId="74a135be-7428-408d-b4b7-e9253dfa99e9" providerId="ADAL" clId="{C8066334-7A26-4F87-B18C-0F9CD2AF4340}" dt="2026-01-04T14:02:42.636" v="85520" actId="14100"/>
          <ac:spMkLst>
            <pc:docMk/>
            <pc:sldMk cId="2167620330" sldId="450"/>
            <ac:spMk id="9" creationId="{C082B4D2-15CE-203C-3E79-8D342EB5433D}"/>
          </ac:spMkLst>
        </pc:spChg>
      </pc:sldChg>
      <pc:sldChg chg="addSp delSp modSp add mod modClrScheme chgLayout">
        <pc:chgData name="Pegelow, Katrin /DE" userId="74a135be-7428-408d-b4b7-e9253dfa99e9" providerId="ADAL" clId="{C8066334-7A26-4F87-B18C-0F9CD2AF4340}" dt="2026-01-13T22:38:52.050" v="112705" actId="14100"/>
        <pc:sldMkLst>
          <pc:docMk/>
          <pc:sldMk cId="3011601543" sldId="451"/>
        </pc:sldMkLst>
        <pc:spChg chg="mod ord">
          <ac:chgData name="Pegelow, Katrin /DE" userId="74a135be-7428-408d-b4b7-e9253dfa99e9" providerId="ADAL" clId="{C8066334-7A26-4F87-B18C-0F9CD2AF4340}" dt="2026-01-05T19:34:41.486" v="96676" actId="167"/>
          <ac:spMkLst>
            <pc:docMk/>
            <pc:sldMk cId="3011601543" sldId="451"/>
            <ac:spMk id="2" creationId="{26EB9C41-5F43-B09B-3E5D-7E3C664A2748}"/>
          </ac:spMkLst>
        </pc:spChg>
        <pc:spChg chg="add mod">
          <ac:chgData name="Pegelow, Katrin /DE" userId="74a135be-7428-408d-b4b7-e9253dfa99e9" providerId="ADAL" clId="{C8066334-7A26-4F87-B18C-0F9CD2AF4340}" dt="2026-01-05T19:37:11.087" v="96736" actId="14100"/>
          <ac:spMkLst>
            <pc:docMk/>
            <pc:sldMk cId="3011601543" sldId="451"/>
            <ac:spMk id="41" creationId="{78598388-1DEA-6D1E-0D52-2AB5887C26FE}"/>
          </ac:spMkLst>
        </pc:spChg>
        <pc:spChg chg="mod">
          <ac:chgData name="Pegelow, Katrin /DE" userId="74a135be-7428-408d-b4b7-e9253dfa99e9" providerId="ADAL" clId="{C8066334-7A26-4F87-B18C-0F9CD2AF4340}" dt="2026-01-03T22:28:25.422" v="81884" actId="113"/>
          <ac:spMkLst>
            <pc:docMk/>
            <pc:sldMk cId="3011601543" sldId="451"/>
            <ac:spMk id="43" creationId="{AE20BA99-511F-5BCF-3A3F-57F8FE85D10F}"/>
          </ac:spMkLst>
        </pc:spChg>
        <pc:spChg chg="mod">
          <ac:chgData name="Pegelow, Katrin /DE" userId="74a135be-7428-408d-b4b7-e9253dfa99e9" providerId="ADAL" clId="{C8066334-7A26-4F87-B18C-0F9CD2AF4340}" dt="2026-01-03T22:31:43.082" v="81914" actId="208"/>
          <ac:spMkLst>
            <pc:docMk/>
            <pc:sldMk cId="3011601543" sldId="451"/>
            <ac:spMk id="47" creationId="{0C535588-EAB5-A64F-01B7-E1D9D354A5FE}"/>
          </ac:spMkLst>
        </pc:spChg>
        <pc:spChg chg="mod">
          <ac:chgData name="Pegelow, Katrin /DE" userId="74a135be-7428-408d-b4b7-e9253dfa99e9" providerId="ADAL" clId="{C8066334-7A26-4F87-B18C-0F9CD2AF4340}" dt="2026-01-03T22:29:19.900" v="81894" actId="6549"/>
          <ac:spMkLst>
            <pc:docMk/>
            <pc:sldMk cId="3011601543" sldId="451"/>
            <ac:spMk id="49" creationId="{A7A5674E-B97C-A778-FA95-A3A0DAA5D6CE}"/>
          </ac:spMkLst>
        </pc:spChg>
        <pc:spChg chg="mod">
          <ac:chgData name="Pegelow, Katrin /DE" userId="74a135be-7428-408d-b4b7-e9253dfa99e9" providerId="ADAL" clId="{C8066334-7A26-4F87-B18C-0F9CD2AF4340}" dt="2026-01-03T22:32:04.618" v="81917" actId="208"/>
          <ac:spMkLst>
            <pc:docMk/>
            <pc:sldMk cId="3011601543" sldId="451"/>
            <ac:spMk id="451" creationId="{C479978D-91F3-D9A2-ECF5-A5E8ED83D5E4}"/>
          </ac:spMkLst>
        </pc:spChg>
        <pc:spChg chg="mod">
          <ac:chgData name="Pegelow, Katrin /DE" userId="74a135be-7428-408d-b4b7-e9253dfa99e9" providerId="ADAL" clId="{C8066334-7A26-4F87-B18C-0F9CD2AF4340}" dt="2026-01-13T22:38:52.050" v="112705" actId="14100"/>
          <ac:spMkLst>
            <pc:docMk/>
            <pc:sldMk cId="3011601543" sldId="451"/>
            <ac:spMk id="453" creationId="{3B90A709-CB16-A014-C51B-AE04D7E09821}"/>
          </ac:spMkLst>
        </pc:spChg>
        <pc:spChg chg="mod">
          <ac:chgData name="Pegelow, Katrin /DE" userId="74a135be-7428-408d-b4b7-e9253dfa99e9" providerId="ADAL" clId="{C8066334-7A26-4F87-B18C-0F9CD2AF4340}" dt="2026-01-03T22:29:52.588" v="81899" actId="113"/>
          <ac:spMkLst>
            <pc:docMk/>
            <pc:sldMk cId="3011601543" sldId="451"/>
            <ac:spMk id="454" creationId="{FC2369B7-43CB-7AF1-AE9D-FD2D839B03FB}"/>
          </ac:spMkLst>
        </pc:spChg>
        <pc:spChg chg="mod">
          <ac:chgData name="Pegelow, Katrin /DE" userId="74a135be-7428-408d-b4b7-e9253dfa99e9" providerId="ADAL" clId="{C8066334-7A26-4F87-B18C-0F9CD2AF4340}" dt="2026-01-03T22:32:13.464" v="81919" actId="208"/>
          <ac:spMkLst>
            <pc:docMk/>
            <pc:sldMk cId="3011601543" sldId="451"/>
            <ac:spMk id="458" creationId="{6554C8F1-79C9-7716-CABD-7FCD5F8FB7F0}"/>
          </ac:spMkLst>
        </pc:spChg>
        <pc:spChg chg="mod">
          <ac:chgData name="Pegelow, Katrin /DE" userId="74a135be-7428-408d-b4b7-e9253dfa99e9" providerId="ADAL" clId="{C8066334-7A26-4F87-B18C-0F9CD2AF4340}" dt="2026-01-03T22:32:39.746" v="81923" actId="2085"/>
          <ac:spMkLst>
            <pc:docMk/>
            <pc:sldMk cId="3011601543" sldId="451"/>
            <ac:spMk id="460" creationId="{500A5541-4F14-568A-C818-9DC4E91CF80F}"/>
          </ac:spMkLst>
        </pc:spChg>
        <pc:spChg chg="mod">
          <ac:chgData name="Pegelow, Katrin /DE" userId="74a135be-7428-408d-b4b7-e9253dfa99e9" providerId="ADAL" clId="{C8066334-7A26-4F87-B18C-0F9CD2AF4340}" dt="2026-01-03T22:32:28.315" v="81922" actId="208"/>
          <ac:spMkLst>
            <pc:docMk/>
            <pc:sldMk cId="3011601543" sldId="451"/>
            <ac:spMk id="464" creationId="{81967D4F-9EC8-93C7-7FC1-9383CE046149}"/>
          </ac:spMkLst>
        </pc:spChg>
        <pc:spChg chg="mod">
          <ac:chgData name="Pegelow, Katrin /DE" userId="74a135be-7428-408d-b4b7-e9253dfa99e9" providerId="ADAL" clId="{C8066334-7A26-4F87-B18C-0F9CD2AF4340}" dt="2026-01-03T22:32:53.194" v="81925" actId="2085"/>
          <ac:spMkLst>
            <pc:docMk/>
            <pc:sldMk cId="3011601543" sldId="451"/>
            <ac:spMk id="466" creationId="{E9754EF1-1004-6DF6-275F-3A3229EAB359}"/>
          </ac:spMkLst>
        </pc:spChg>
        <pc:spChg chg="mod">
          <ac:chgData name="Pegelow, Katrin /DE" userId="74a135be-7428-408d-b4b7-e9253dfa99e9" providerId="ADAL" clId="{C8066334-7A26-4F87-B18C-0F9CD2AF4340}" dt="2026-01-03T22:32:47.223" v="81924" actId="208"/>
          <ac:spMkLst>
            <pc:docMk/>
            <pc:sldMk cId="3011601543" sldId="451"/>
            <ac:spMk id="470" creationId="{5EB1B3BE-B47F-5BAE-1C5E-CDCD6EDD3148}"/>
          </ac:spMkLst>
        </pc:spChg>
        <pc:grpChg chg="mod">
          <ac:chgData name="Pegelow, Katrin /DE" userId="74a135be-7428-408d-b4b7-e9253dfa99e9" providerId="ADAL" clId="{C8066334-7A26-4F87-B18C-0F9CD2AF4340}" dt="2026-01-03T22:31:13.168" v="81911" actId="1036"/>
          <ac:grpSpMkLst>
            <pc:docMk/>
            <pc:sldMk cId="3011601543" sldId="451"/>
            <ac:grpSpMk id="42" creationId="{58AC6195-A440-F2B1-6E89-94DB32F0773E}"/>
          </ac:grpSpMkLst>
        </pc:grpChg>
        <pc:grpChg chg="mod">
          <ac:chgData name="Pegelow, Katrin /DE" userId="74a135be-7428-408d-b4b7-e9253dfa99e9" providerId="ADAL" clId="{C8066334-7A26-4F87-B18C-0F9CD2AF4340}" dt="2026-01-03T22:28:01.393" v="81877"/>
          <ac:grpSpMkLst>
            <pc:docMk/>
            <pc:sldMk cId="3011601543" sldId="451"/>
            <ac:grpSpMk id="45" creationId="{59515E8D-BDEF-ABAA-918F-22F0046BB369}"/>
          </ac:grpSpMkLst>
        </pc:grpChg>
        <pc:grpChg chg="mod">
          <ac:chgData name="Pegelow, Katrin /DE" userId="74a135be-7428-408d-b4b7-e9253dfa99e9" providerId="ADAL" clId="{C8066334-7A26-4F87-B18C-0F9CD2AF4340}" dt="2026-01-03T22:31:13.168" v="81911" actId="1036"/>
          <ac:grpSpMkLst>
            <pc:docMk/>
            <pc:sldMk cId="3011601543" sldId="451"/>
            <ac:grpSpMk id="48" creationId="{68FB955B-DB37-D840-CCDB-CC06DB9596F4}"/>
          </ac:grpSpMkLst>
        </pc:grpChg>
        <pc:grpChg chg="mod">
          <ac:chgData name="Pegelow, Katrin /DE" userId="74a135be-7428-408d-b4b7-e9253dfa99e9" providerId="ADAL" clId="{C8066334-7A26-4F87-B18C-0F9CD2AF4340}" dt="2026-01-03T22:31:13.168" v="81911" actId="1036"/>
          <ac:grpSpMkLst>
            <pc:docMk/>
            <pc:sldMk cId="3011601543" sldId="451"/>
            <ac:grpSpMk id="452" creationId="{E65069A1-5DF5-1D2F-FDA9-4FEA3FBAAB38}"/>
          </ac:grpSpMkLst>
        </pc:grpChg>
        <pc:grpChg chg="mod">
          <ac:chgData name="Pegelow, Katrin /DE" userId="74a135be-7428-408d-b4b7-e9253dfa99e9" providerId="ADAL" clId="{C8066334-7A26-4F87-B18C-0F9CD2AF4340}" dt="2026-01-03T22:31:13.168" v="81911" actId="1036"/>
          <ac:grpSpMkLst>
            <pc:docMk/>
            <pc:sldMk cId="3011601543" sldId="451"/>
            <ac:grpSpMk id="459" creationId="{97075A65-450A-3734-906A-CD0B6979E38C}"/>
          </ac:grpSpMkLst>
        </pc:grpChg>
        <pc:grpChg chg="mod">
          <ac:chgData name="Pegelow, Katrin /DE" userId="74a135be-7428-408d-b4b7-e9253dfa99e9" providerId="ADAL" clId="{C8066334-7A26-4F87-B18C-0F9CD2AF4340}" dt="2026-01-03T22:30:22.895" v="81900"/>
          <ac:grpSpMkLst>
            <pc:docMk/>
            <pc:sldMk cId="3011601543" sldId="451"/>
            <ac:grpSpMk id="462" creationId="{B5EBE900-A41B-593C-719E-61A06332913B}"/>
          </ac:grpSpMkLst>
        </pc:grpChg>
        <pc:grpChg chg="mod">
          <ac:chgData name="Pegelow, Katrin /DE" userId="74a135be-7428-408d-b4b7-e9253dfa99e9" providerId="ADAL" clId="{C8066334-7A26-4F87-B18C-0F9CD2AF4340}" dt="2026-01-03T22:31:13.168" v="81911" actId="1036"/>
          <ac:grpSpMkLst>
            <pc:docMk/>
            <pc:sldMk cId="3011601543" sldId="451"/>
            <ac:grpSpMk id="465" creationId="{08701B3A-A786-DE9F-F59F-A4F1912DB8E2}"/>
          </ac:grpSpMkLst>
        </pc:grpChg>
        <pc:grpChg chg="mod">
          <ac:chgData name="Pegelow, Katrin /DE" userId="74a135be-7428-408d-b4b7-e9253dfa99e9" providerId="ADAL" clId="{C8066334-7A26-4F87-B18C-0F9CD2AF4340}" dt="2026-01-03T22:30:46.250" v="81902"/>
          <ac:grpSpMkLst>
            <pc:docMk/>
            <pc:sldMk cId="3011601543" sldId="451"/>
            <ac:grpSpMk id="468" creationId="{4A4CC5AF-0395-EBBD-CF0A-83E09AE1E6B0}"/>
          </ac:grpSpMkLst>
        </pc:grpChg>
        <pc:picChg chg="mod">
          <ac:chgData name="Pegelow, Katrin /DE" userId="74a135be-7428-408d-b4b7-e9253dfa99e9" providerId="ADAL" clId="{C8066334-7A26-4F87-B18C-0F9CD2AF4340}" dt="2026-01-03T22:31:53.499" v="81915" actId="208"/>
          <ac:picMkLst>
            <pc:docMk/>
            <pc:sldMk cId="3011601543" sldId="451"/>
            <ac:picMk id="46" creationId="{17950DEA-AEE2-E786-29CE-5B3611600B22}"/>
          </ac:picMkLst>
        </pc:picChg>
        <pc:picChg chg="mod">
          <ac:chgData name="Pegelow, Katrin /DE" userId="74a135be-7428-408d-b4b7-e9253dfa99e9" providerId="ADAL" clId="{C8066334-7A26-4F87-B18C-0F9CD2AF4340}" dt="2026-01-03T22:32:00.379" v="81916" actId="208"/>
          <ac:picMkLst>
            <pc:docMk/>
            <pc:sldMk cId="3011601543" sldId="451"/>
            <ac:picMk id="52" creationId="{B3F4D174-4AAF-5FFF-41E6-C933098A8722}"/>
          </ac:picMkLst>
        </pc:picChg>
        <pc:picChg chg="mod">
          <ac:chgData name="Pegelow, Katrin /DE" userId="74a135be-7428-408d-b4b7-e9253dfa99e9" providerId="ADAL" clId="{C8066334-7A26-4F87-B18C-0F9CD2AF4340}" dt="2026-01-03T22:32:18.240" v="81920" actId="208"/>
          <ac:picMkLst>
            <pc:docMk/>
            <pc:sldMk cId="3011601543" sldId="451"/>
            <ac:picMk id="457" creationId="{66A65A86-F990-1D04-2035-5C8B6A387928}"/>
          </ac:picMkLst>
        </pc:picChg>
        <pc:picChg chg="mod">
          <ac:chgData name="Pegelow, Katrin /DE" userId="74a135be-7428-408d-b4b7-e9253dfa99e9" providerId="ADAL" clId="{C8066334-7A26-4F87-B18C-0F9CD2AF4340}" dt="2026-01-03T22:32:28.315" v="81922" actId="208"/>
          <ac:picMkLst>
            <pc:docMk/>
            <pc:sldMk cId="3011601543" sldId="451"/>
            <ac:picMk id="463" creationId="{2D4176B6-1034-B068-D247-849BE39DD931}"/>
          </ac:picMkLst>
        </pc:picChg>
        <pc:picChg chg="mod">
          <ac:chgData name="Pegelow, Katrin /DE" userId="74a135be-7428-408d-b4b7-e9253dfa99e9" providerId="ADAL" clId="{C8066334-7A26-4F87-B18C-0F9CD2AF4340}" dt="2026-01-03T22:32:47.223" v="81924" actId="208"/>
          <ac:picMkLst>
            <pc:docMk/>
            <pc:sldMk cId="3011601543" sldId="451"/>
            <ac:picMk id="469" creationId="{18C5E99B-6D0E-7493-F6B2-638DD774F62E}"/>
          </ac:picMkLst>
        </pc:picChg>
        <pc:cxnChg chg="mod">
          <ac:chgData name="Pegelow, Katrin /DE" userId="74a135be-7428-408d-b4b7-e9253dfa99e9" providerId="ADAL" clId="{C8066334-7A26-4F87-B18C-0F9CD2AF4340}" dt="2026-01-03T22:31:37.843" v="81913" actId="208"/>
          <ac:cxnSpMkLst>
            <pc:docMk/>
            <pc:sldMk cId="3011601543" sldId="451"/>
            <ac:cxnSpMk id="44" creationId="{1A6A3CC9-F584-678F-5409-F32DC7AA6C45}"/>
          </ac:cxnSpMkLst>
        </pc:cxnChg>
        <pc:cxnChg chg="mod">
          <ac:chgData name="Pegelow, Katrin /DE" userId="74a135be-7428-408d-b4b7-e9253dfa99e9" providerId="ADAL" clId="{C8066334-7A26-4F87-B18C-0F9CD2AF4340}" dt="2026-01-03T22:32:07.186" v="81918" actId="208"/>
          <ac:cxnSpMkLst>
            <pc:docMk/>
            <pc:sldMk cId="3011601543" sldId="451"/>
            <ac:cxnSpMk id="50" creationId="{A649431B-8FF4-D88E-08BF-CE3833B5AF93}"/>
          </ac:cxnSpMkLst>
        </pc:cxnChg>
        <pc:cxnChg chg="mod">
          <ac:chgData name="Pegelow, Katrin /DE" userId="74a135be-7428-408d-b4b7-e9253dfa99e9" providerId="ADAL" clId="{C8066334-7A26-4F87-B18C-0F9CD2AF4340}" dt="2026-01-03T22:32:23.127" v="81921" actId="208"/>
          <ac:cxnSpMkLst>
            <pc:docMk/>
            <pc:sldMk cId="3011601543" sldId="451"/>
            <ac:cxnSpMk id="455" creationId="{ABD07C59-BE1F-EC46-3A14-E3F9664E3AFA}"/>
          </ac:cxnSpMkLst>
        </pc:cxnChg>
        <pc:cxnChg chg="mod">
          <ac:chgData name="Pegelow, Katrin /DE" userId="74a135be-7428-408d-b4b7-e9253dfa99e9" providerId="ADAL" clId="{C8066334-7A26-4F87-B18C-0F9CD2AF4340}" dt="2026-01-03T22:32:28.315" v="81922" actId="208"/>
          <ac:cxnSpMkLst>
            <pc:docMk/>
            <pc:sldMk cId="3011601543" sldId="451"/>
            <ac:cxnSpMk id="461" creationId="{39210B3A-075B-BC17-D1F9-C593E839F1BC}"/>
          </ac:cxnSpMkLst>
        </pc:cxnChg>
        <pc:cxnChg chg="mod">
          <ac:chgData name="Pegelow, Katrin /DE" userId="74a135be-7428-408d-b4b7-e9253dfa99e9" providerId="ADAL" clId="{C8066334-7A26-4F87-B18C-0F9CD2AF4340}" dt="2026-01-03T22:32:47.223" v="81924" actId="208"/>
          <ac:cxnSpMkLst>
            <pc:docMk/>
            <pc:sldMk cId="3011601543" sldId="451"/>
            <ac:cxnSpMk id="467" creationId="{1B3AD831-C958-592B-6DB7-06E023A14081}"/>
          </ac:cxnSpMkLst>
        </pc:cxnChg>
      </pc:sldChg>
      <pc:sldChg chg="addSp delSp modSp add mod modClrScheme chgLayout">
        <pc:chgData name="Pegelow, Katrin /DE" userId="74a135be-7428-408d-b4b7-e9253dfa99e9" providerId="ADAL" clId="{C8066334-7A26-4F87-B18C-0F9CD2AF4340}" dt="2026-01-13T22:39:07.911" v="112707" actId="14100"/>
        <pc:sldMkLst>
          <pc:docMk/>
          <pc:sldMk cId="4255724551" sldId="452"/>
        </pc:sldMkLst>
        <pc:spChg chg="mod ord">
          <ac:chgData name="Pegelow, Katrin /DE" userId="74a135be-7428-408d-b4b7-e9253dfa99e9" providerId="ADAL" clId="{C8066334-7A26-4F87-B18C-0F9CD2AF4340}" dt="2026-01-05T19:38:04.253" v="96761" actId="167"/>
          <ac:spMkLst>
            <pc:docMk/>
            <pc:sldMk cId="4255724551" sldId="452"/>
            <ac:spMk id="2" creationId="{E6149DA5-A1D9-7B55-F491-7D4B36C85401}"/>
          </ac:spMkLst>
        </pc:spChg>
        <pc:spChg chg="mod">
          <ac:chgData name="Pegelow, Katrin /DE" userId="74a135be-7428-408d-b4b7-e9253dfa99e9" providerId="ADAL" clId="{C8066334-7A26-4F87-B18C-0F9CD2AF4340}" dt="2026-01-05T19:38:41.245" v="96775" actId="14100"/>
          <ac:spMkLst>
            <pc:docMk/>
            <pc:sldMk cId="4255724551" sldId="452"/>
            <ac:spMk id="41" creationId="{BD84978B-70A3-9C42-8977-7CD07A1F1E4F}"/>
          </ac:spMkLst>
        </pc:spChg>
        <pc:spChg chg="mod">
          <ac:chgData name="Pegelow, Katrin /DE" userId="74a135be-7428-408d-b4b7-e9253dfa99e9" providerId="ADAL" clId="{C8066334-7A26-4F87-B18C-0F9CD2AF4340}" dt="2026-01-13T22:39:07.911" v="112707" actId="14100"/>
          <ac:spMkLst>
            <pc:docMk/>
            <pc:sldMk cId="4255724551" sldId="452"/>
            <ac:spMk id="453" creationId="{37418324-48D0-A6D3-17E9-8C0E0A4DF382}"/>
          </ac:spMkLst>
        </pc:spChg>
        <pc:spChg chg="mod">
          <ac:chgData name="Pegelow, Katrin /DE" userId="74a135be-7428-408d-b4b7-e9253dfa99e9" providerId="ADAL" clId="{C8066334-7A26-4F87-B18C-0F9CD2AF4340}" dt="2026-01-03T23:04:12.564" v="83580" actId="5793"/>
          <ac:spMkLst>
            <pc:docMk/>
            <pc:sldMk cId="4255724551" sldId="452"/>
            <ac:spMk id="458" creationId="{579F0F4D-83D3-6F4E-458C-EE67C45D636B}"/>
          </ac:spMkLst>
        </pc:spChg>
        <pc:spChg chg="mod">
          <ac:chgData name="Pegelow, Katrin /DE" userId="74a135be-7428-408d-b4b7-e9253dfa99e9" providerId="ADAL" clId="{C8066334-7A26-4F87-B18C-0F9CD2AF4340}" dt="2026-01-06T09:32:45.982" v="97335" actId="208"/>
          <ac:spMkLst>
            <pc:docMk/>
            <pc:sldMk cId="4255724551" sldId="452"/>
            <ac:spMk id="459" creationId="{2868E749-5D88-B24F-A700-0AA9DE87120D}"/>
          </ac:spMkLst>
        </pc:spChg>
        <pc:spChg chg="mod">
          <ac:chgData name="Pegelow, Katrin /DE" userId="74a135be-7428-408d-b4b7-e9253dfa99e9" providerId="ADAL" clId="{C8066334-7A26-4F87-B18C-0F9CD2AF4340}" dt="2026-01-03T23:04:37.947" v="83627" actId="20577"/>
          <ac:spMkLst>
            <pc:docMk/>
            <pc:sldMk cId="4255724551" sldId="452"/>
            <ac:spMk id="460" creationId="{4CB3D0DD-3EAC-E7A0-38DF-E99FE38E9F96}"/>
          </ac:spMkLst>
        </pc:spChg>
        <pc:spChg chg="mod">
          <ac:chgData name="Pegelow, Katrin /DE" userId="74a135be-7428-408d-b4b7-e9253dfa99e9" providerId="ADAL" clId="{C8066334-7A26-4F87-B18C-0F9CD2AF4340}" dt="2026-01-03T23:04:59.596" v="83645" actId="20577"/>
          <ac:spMkLst>
            <pc:docMk/>
            <pc:sldMk cId="4255724551" sldId="452"/>
            <ac:spMk id="461" creationId="{496D9C0C-2F56-E4B2-B94A-7EEB96162839}"/>
          </ac:spMkLst>
        </pc:spChg>
        <pc:spChg chg="mod">
          <ac:chgData name="Pegelow, Katrin /DE" userId="74a135be-7428-408d-b4b7-e9253dfa99e9" providerId="ADAL" clId="{C8066334-7A26-4F87-B18C-0F9CD2AF4340}" dt="2026-01-03T23:06:21.979" v="83749" actId="6549"/>
          <ac:spMkLst>
            <pc:docMk/>
            <pc:sldMk cId="4255724551" sldId="452"/>
            <ac:spMk id="462" creationId="{F7CC1D1A-3E39-C581-7F10-282507EF50B2}"/>
          </ac:spMkLst>
        </pc:spChg>
        <pc:spChg chg="mod">
          <ac:chgData name="Pegelow, Katrin /DE" userId="74a135be-7428-408d-b4b7-e9253dfa99e9" providerId="ADAL" clId="{C8066334-7A26-4F87-B18C-0F9CD2AF4340}" dt="2026-01-03T23:07:56.993" v="83846" actId="6549"/>
          <ac:spMkLst>
            <pc:docMk/>
            <pc:sldMk cId="4255724551" sldId="452"/>
            <ac:spMk id="463" creationId="{0E66062A-B900-6289-AA19-88F72422D0E6}"/>
          </ac:spMkLst>
        </pc:spChg>
        <pc:spChg chg="mod">
          <ac:chgData name="Pegelow, Katrin /DE" userId="74a135be-7428-408d-b4b7-e9253dfa99e9" providerId="ADAL" clId="{C8066334-7A26-4F87-B18C-0F9CD2AF4340}" dt="2026-01-03T23:08:35.962" v="83888" actId="6549"/>
          <ac:spMkLst>
            <pc:docMk/>
            <pc:sldMk cId="4255724551" sldId="452"/>
            <ac:spMk id="464" creationId="{E16E0BD2-2F11-EF7D-7A66-B30C9106F2E6}"/>
          </ac:spMkLst>
        </pc:spChg>
        <pc:spChg chg="mod">
          <ac:chgData name="Pegelow, Katrin /DE" userId="74a135be-7428-408d-b4b7-e9253dfa99e9" providerId="ADAL" clId="{C8066334-7A26-4F87-B18C-0F9CD2AF4340}" dt="2026-01-03T23:04:27.795" v="83608" actId="20577"/>
          <ac:spMkLst>
            <pc:docMk/>
            <pc:sldMk cId="4255724551" sldId="452"/>
            <ac:spMk id="465" creationId="{15725D53-EEAE-5A27-C462-1E93A1143326}"/>
          </ac:spMkLst>
        </pc:spChg>
        <pc:spChg chg="mod">
          <ac:chgData name="Pegelow, Katrin /DE" userId="74a135be-7428-408d-b4b7-e9253dfa99e9" providerId="ADAL" clId="{C8066334-7A26-4F87-B18C-0F9CD2AF4340}" dt="2026-01-03T23:05:11.015" v="83672" actId="20577"/>
          <ac:spMkLst>
            <pc:docMk/>
            <pc:sldMk cId="4255724551" sldId="452"/>
            <ac:spMk id="466" creationId="{BBC55DFE-4F4B-F155-F50B-30D11FBA4CA1}"/>
          </ac:spMkLst>
        </pc:spChg>
        <pc:spChg chg="mod">
          <ac:chgData name="Pegelow, Katrin /DE" userId="74a135be-7428-408d-b4b7-e9253dfa99e9" providerId="ADAL" clId="{C8066334-7A26-4F87-B18C-0F9CD2AF4340}" dt="2026-01-03T23:05:20.184" v="83690" actId="20577"/>
          <ac:spMkLst>
            <pc:docMk/>
            <pc:sldMk cId="4255724551" sldId="452"/>
            <ac:spMk id="467" creationId="{2736EFD4-1813-71C7-8304-AD951878E0F9}"/>
          </ac:spMkLst>
        </pc:spChg>
        <pc:spChg chg="mod">
          <ac:chgData name="Pegelow, Katrin /DE" userId="74a135be-7428-408d-b4b7-e9253dfa99e9" providerId="ADAL" clId="{C8066334-7A26-4F87-B18C-0F9CD2AF4340}" dt="2026-01-03T23:06:47.141" v="83772" actId="20577"/>
          <ac:spMkLst>
            <pc:docMk/>
            <pc:sldMk cId="4255724551" sldId="452"/>
            <ac:spMk id="468" creationId="{151627C7-5F77-935B-0358-A48C56E19857}"/>
          </ac:spMkLst>
        </pc:spChg>
        <pc:spChg chg="mod">
          <ac:chgData name="Pegelow, Katrin /DE" userId="74a135be-7428-408d-b4b7-e9253dfa99e9" providerId="ADAL" clId="{C8066334-7A26-4F87-B18C-0F9CD2AF4340}" dt="2026-01-03T23:02:58.287" v="83476" actId="404"/>
          <ac:spMkLst>
            <pc:docMk/>
            <pc:sldMk cId="4255724551" sldId="452"/>
            <ac:spMk id="470" creationId="{46A51EBD-B4BC-EF95-FE77-82CC727E3AB7}"/>
          </ac:spMkLst>
        </pc:spChg>
        <pc:spChg chg="mod">
          <ac:chgData name="Pegelow, Katrin /DE" userId="74a135be-7428-408d-b4b7-e9253dfa99e9" providerId="ADAL" clId="{C8066334-7A26-4F87-B18C-0F9CD2AF4340}" dt="2026-01-03T23:02:58.287" v="83476" actId="404"/>
          <ac:spMkLst>
            <pc:docMk/>
            <pc:sldMk cId="4255724551" sldId="452"/>
            <ac:spMk id="471" creationId="{5D4AEFD8-B197-AB7B-AB04-1180556774AE}"/>
          </ac:spMkLst>
        </pc:spChg>
        <pc:spChg chg="mod">
          <ac:chgData name="Pegelow, Katrin /DE" userId="74a135be-7428-408d-b4b7-e9253dfa99e9" providerId="ADAL" clId="{C8066334-7A26-4F87-B18C-0F9CD2AF4340}" dt="2026-01-03T23:02:58.287" v="83476" actId="404"/>
          <ac:spMkLst>
            <pc:docMk/>
            <pc:sldMk cId="4255724551" sldId="452"/>
            <ac:spMk id="489" creationId="{AA1A5ED4-C79A-58A2-C82A-2E49781F2906}"/>
          </ac:spMkLst>
        </pc:spChg>
        <pc:spChg chg="mod">
          <ac:chgData name="Pegelow, Katrin /DE" userId="74a135be-7428-408d-b4b7-e9253dfa99e9" providerId="ADAL" clId="{C8066334-7A26-4F87-B18C-0F9CD2AF4340}" dt="2026-01-03T23:02:58.287" v="83476" actId="404"/>
          <ac:spMkLst>
            <pc:docMk/>
            <pc:sldMk cId="4255724551" sldId="452"/>
            <ac:spMk id="490" creationId="{6727FA12-22B6-590D-99B0-9759584921B1}"/>
          </ac:spMkLst>
        </pc:spChg>
        <pc:spChg chg="mod">
          <ac:chgData name="Pegelow, Katrin /DE" userId="74a135be-7428-408d-b4b7-e9253dfa99e9" providerId="ADAL" clId="{C8066334-7A26-4F87-B18C-0F9CD2AF4340}" dt="2026-01-03T23:02:58.287" v="83476" actId="404"/>
          <ac:spMkLst>
            <pc:docMk/>
            <pc:sldMk cId="4255724551" sldId="452"/>
            <ac:spMk id="491" creationId="{6B0075D1-2D31-A26E-9080-2CACDBE63381}"/>
          </ac:spMkLst>
        </pc:spChg>
        <pc:spChg chg="mod">
          <ac:chgData name="Pegelow, Katrin /DE" userId="74a135be-7428-408d-b4b7-e9253dfa99e9" providerId="ADAL" clId="{C8066334-7A26-4F87-B18C-0F9CD2AF4340}" dt="2026-01-03T23:02:58.287" v="83476" actId="404"/>
          <ac:spMkLst>
            <pc:docMk/>
            <pc:sldMk cId="4255724551" sldId="452"/>
            <ac:spMk id="498" creationId="{3D8B3AF3-3363-4DE6-BF05-A9ACFBBBC1A9}"/>
          </ac:spMkLst>
        </pc:spChg>
        <pc:spChg chg="mod">
          <ac:chgData name="Pegelow, Katrin /DE" userId="74a135be-7428-408d-b4b7-e9253dfa99e9" providerId="ADAL" clId="{C8066334-7A26-4F87-B18C-0F9CD2AF4340}" dt="2026-01-03T23:02:58.287" v="83476" actId="404"/>
          <ac:spMkLst>
            <pc:docMk/>
            <pc:sldMk cId="4255724551" sldId="452"/>
            <ac:spMk id="499" creationId="{5B138335-BC11-5091-6D1E-D1510C13BE0F}"/>
          </ac:spMkLst>
        </pc:spChg>
        <pc:spChg chg="mod">
          <ac:chgData name="Pegelow, Katrin /DE" userId="74a135be-7428-408d-b4b7-e9253dfa99e9" providerId="ADAL" clId="{C8066334-7A26-4F87-B18C-0F9CD2AF4340}" dt="2026-01-03T23:02:58.287" v="83476" actId="404"/>
          <ac:spMkLst>
            <pc:docMk/>
            <pc:sldMk cId="4255724551" sldId="452"/>
            <ac:spMk id="501" creationId="{EB72F585-2C5E-84EF-626E-EEB623462690}"/>
          </ac:spMkLst>
        </pc:spChg>
      </pc:sldChg>
      <pc:sldChg chg="addSp delSp modSp add mod modAnim">
        <pc:chgData name="Pegelow, Katrin /DE" userId="74a135be-7428-408d-b4b7-e9253dfa99e9" providerId="ADAL" clId="{C8066334-7A26-4F87-B18C-0F9CD2AF4340}" dt="2026-01-13T22:39:16.163" v="112708" actId="14100"/>
        <pc:sldMkLst>
          <pc:docMk/>
          <pc:sldMk cId="176787158" sldId="453"/>
        </pc:sldMkLst>
        <pc:spChg chg="mod">
          <ac:chgData name="Pegelow, Katrin /DE" userId="74a135be-7428-408d-b4b7-e9253dfa99e9" providerId="ADAL" clId="{C8066334-7A26-4F87-B18C-0F9CD2AF4340}" dt="2026-01-06T09:30:34.295" v="97291" actId="20577"/>
          <ac:spMkLst>
            <pc:docMk/>
            <pc:sldMk cId="176787158" sldId="453"/>
            <ac:spMk id="2" creationId="{DDB61309-339E-F233-208E-4A5199D6B5B8}"/>
          </ac:spMkLst>
        </pc:spChg>
        <pc:spChg chg="add mod">
          <ac:chgData name="Pegelow, Katrin /DE" userId="74a135be-7428-408d-b4b7-e9253dfa99e9" providerId="ADAL" clId="{C8066334-7A26-4F87-B18C-0F9CD2AF4340}" dt="2026-01-06T09:37:16.318" v="97357" actId="207"/>
          <ac:spMkLst>
            <pc:docMk/>
            <pc:sldMk cId="176787158" sldId="453"/>
            <ac:spMk id="15" creationId="{CF0C4813-4FAA-E1B0-B080-D8C9498A6320}"/>
          </ac:spMkLst>
        </pc:spChg>
        <pc:spChg chg="mod">
          <ac:chgData name="Pegelow, Katrin /DE" userId="74a135be-7428-408d-b4b7-e9253dfa99e9" providerId="ADAL" clId="{C8066334-7A26-4F87-B18C-0F9CD2AF4340}" dt="2026-01-06T09:37:42.071" v="97358" actId="207"/>
          <ac:spMkLst>
            <pc:docMk/>
            <pc:sldMk cId="176787158" sldId="453"/>
            <ac:spMk id="17" creationId="{70C13A94-6A94-936D-4A3B-3679DB15BF90}"/>
          </ac:spMkLst>
        </pc:spChg>
        <pc:spChg chg="mod">
          <ac:chgData name="Pegelow, Katrin /DE" userId="74a135be-7428-408d-b4b7-e9253dfa99e9" providerId="ADAL" clId="{C8066334-7A26-4F87-B18C-0F9CD2AF4340}" dt="2026-01-06T09:37:42.071" v="97358" actId="207"/>
          <ac:spMkLst>
            <pc:docMk/>
            <pc:sldMk cId="176787158" sldId="453"/>
            <ac:spMk id="21" creationId="{1163EACF-7C0E-A391-9B96-1E2401A4E18C}"/>
          </ac:spMkLst>
        </pc:spChg>
        <pc:spChg chg="mod">
          <ac:chgData name="Pegelow, Katrin /DE" userId="74a135be-7428-408d-b4b7-e9253dfa99e9" providerId="ADAL" clId="{C8066334-7A26-4F87-B18C-0F9CD2AF4340}" dt="2026-01-06T09:37:42.071" v="97358" actId="207"/>
          <ac:spMkLst>
            <pc:docMk/>
            <pc:sldMk cId="176787158" sldId="453"/>
            <ac:spMk id="24" creationId="{4CA0E2CF-A1D1-1855-E35B-CD5670345474}"/>
          </ac:spMkLst>
        </pc:spChg>
        <pc:spChg chg="mod">
          <ac:chgData name="Pegelow, Katrin /DE" userId="74a135be-7428-408d-b4b7-e9253dfa99e9" providerId="ADAL" clId="{C8066334-7A26-4F87-B18C-0F9CD2AF4340}" dt="2026-01-13T22:39:16.163" v="112708" actId="14100"/>
          <ac:spMkLst>
            <pc:docMk/>
            <pc:sldMk cId="176787158" sldId="453"/>
            <ac:spMk id="453" creationId="{50901FCB-3449-2B42-62B1-EC020B686E36}"/>
          </ac:spMkLst>
        </pc:spChg>
        <pc:grpChg chg="add mod">
          <ac:chgData name="Pegelow, Katrin /DE" userId="74a135be-7428-408d-b4b7-e9253dfa99e9" providerId="ADAL" clId="{C8066334-7A26-4F87-B18C-0F9CD2AF4340}" dt="2026-01-06T09:31:58.432" v="97332"/>
          <ac:grpSpMkLst>
            <pc:docMk/>
            <pc:sldMk cId="176787158" sldId="453"/>
            <ac:grpSpMk id="16" creationId="{E7AB2BEE-829E-56A9-76FB-80050A570E39}"/>
          </ac:grpSpMkLst>
        </pc:grpChg>
        <pc:grpChg chg="add mod">
          <ac:chgData name="Pegelow, Katrin /DE" userId="74a135be-7428-408d-b4b7-e9253dfa99e9" providerId="ADAL" clId="{C8066334-7A26-4F87-B18C-0F9CD2AF4340}" dt="2026-01-06T09:31:58.432" v="97332"/>
          <ac:grpSpMkLst>
            <pc:docMk/>
            <pc:sldMk cId="176787158" sldId="453"/>
            <ac:grpSpMk id="19" creationId="{341C3A52-F407-8D5D-509A-A6CB9E09347B}"/>
          </ac:grpSpMkLst>
        </pc:grpChg>
        <pc:grpChg chg="add mod">
          <ac:chgData name="Pegelow, Katrin /DE" userId="74a135be-7428-408d-b4b7-e9253dfa99e9" providerId="ADAL" clId="{C8066334-7A26-4F87-B18C-0F9CD2AF4340}" dt="2026-01-06T09:31:58.432" v="97332"/>
          <ac:grpSpMkLst>
            <pc:docMk/>
            <pc:sldMk cId="176787158" sldId="453"/>
            <ac:grpSpMk id="22" creationId="{756E2972-6E5D-4CFE-6691-4A2A34CF95ED}"/>
          </ac:grpSpMkLst>
        </pc:grpChg>
        <pc:picChg chg="mod">
          <ac:chgData name="Pegelow, Katrin /DE" userId="74a135be-7428-408d-b4b7-e9253dfa99e9" providerId="ADAL" clId="{C8066334-7A26-4F87-B18C-0F9CD2AF4340}" dt="2026-01-06T09:33:29.926" v="97342" actId="208"/>
          <ac:picMkLst>
            <pc:docMk/>
            <pc:sldMk cId="176787158" sldId="453"/>
            <ac:picMk id="18" creationId="{ABD33BFC-AFDE-96D3-1C02-2CEEC0A9B3FA}"/>
          </ac:picMkLst>
        </pc:picChg>
        <pc:picChg chg="mod">
          <ac:chgData name="Pegelow, Katrin /DE" userId="74a135be-7428-408d-b4b7-e9253dfa99e9" providerId="ADAL" clId="{C8066334-7A26-4F87-B18C-0F9CD2AF4340}" dt="2026-01-06T09:33:32.956" v="97343" actId="208"/>
          <ac:picMkLst>
            <pc:docMk/>
            <pc:sldMk cId="176787158" sldId="453"/>
            <ac:picMk id="20" creationId="{C4C28B83-4A5A-3D18-0DD8-F7E599C7D45D}"/>
          </ac:picMkLst>
        </pc:picChg>
        <pc:picChg chg="mod">
          <ac:chgData name="Pegelow, Katrin /DE" userId="74a135be-7428-408d-b4b7-e9253dfa99e9" providerId="ADAL" clId="{C8066334-7A26-4F87-B18C-0F9CD2AF4340}" dt="2026-01-06T09:33:44.884" v="97345" actId="208"/>
          <ac:picMkLst>
            <pc:docMk/>
            <pc:sldMk cId="176787158" sldId="453"/>
            <ac:picMk id="23" creationId="{5B4CCDF9-0A82-4049-838C-A6FB68C341D4}"/>
          </ac:picMkLst>
        </pc:picChg>
      </pc:sldChg>
      <pc:sldChg chg="addSp delSp modSp add mod modClrScheme chgLayout">
        <pc:chgData name="Pegelow, Katrin /DE" userId="74a135be-7428-408d-b4b7-e9253dfa99e9" providerId="ADAL" clId="{C8066334-7A26-4F87-B18C-0F9CD2AF4340}" dt="2026-01-13T22:59:31.655" v="113072" actId="1035"/>
        <pc:sldMkLst>
          <pc:docMk/>
          <pc:sldMk cId="1727897931" sldId="454"/>
        </pc:sldMkLst>
        <pc:spChg chg="mod">
          <ac:chgData name="Pegelow, Katrin /DE" userId="74a135be-7428-408d-b4b7-e9253dfa99e9" providerId="ADAL" clId="{C8066334-7A26-4F87-B18C-0F9CD2AF4340}" dt="2026-01-13T22:59:22.271" v="113068" actId="1036"/>
          <ac:spMkLst>
            <pc:docMk/>
            <pc:sldMk cId="1727897931" sldId="454"/>
            <ac:spMk id="7" creationId="{2F8CEDF3-4601-B168-A612-834411184AF5}"/>
          </ac:spMkLst>
        </pc:spChg>
        <pc:spChg chg="mod">
          <ac:chgData name="Pegelow, Katrin /DE" userId="74a135be-7428-408d-b4b7-e9253dfa99e9" providerId="ADAL" clId="{C8066334-7A26-4F87-B18C-0F9CD2AF4340}" dt="2026-01-13T22:59:26.814" v="113071" actId="1036"/>
          <ac:spMkLst>
            <pc:docMk/>
            <pc:sldMk cId="1727897931" sldId="454"/>
            <ac:spMk id="8" creationId="{D0A8C9C2-5B2F-EEA9-057D-61CBC5D16B6D}"/>
          </ac:spMkLst>
        </pc:spChg>
        <pc:spChg chg="mod ord">
          <ac:chgData name="Pegelow, Katrin /DE" userId="74a135be-7428-408d-b4b7-e9253dfa99e9" providerId="ADAL" clId="{C8066334-7A26-4F87-B18C-0F9CD2AF4340}" dt="2026-01-05T20:01:28.213" v="97150" actId="167"/>
          <ac:spMkLst>
            <pc:docMk/>
            <pc:sldMk cId="1727897931" sldId="454"/>
            <ac:spMk id="9" creationId="{4C48CDC7-FBEF-B158-1667-32C7CB75027E}"/>
          </ac:spMkLst>
        </pc:spChg>
        <pc:spChg chg="add mod">
          <ac:chgData name="Pegelow, Katrin /DE" userId="74a135be-7428-408d-b4b7-e9253dfa99e9" providerId="ADAL" clId="{C8066334-7A26-4F87-B18C-0F9CD2AF4340}" dt="2026-01-13T22:59:31.655" v="113072" actId="1035"/>
          <ac:spMkLst>
            <pc:docMk/>
            <pc:sldMk cId="1727897931" sldId="454"/>
            <ac:spMk id="12" creationId="{A2403F2D-3C4A-55BF-ABEF-E5E2495BBF8A}"/>
          </ac:spMkLst>
        </pc:spChg>
      </pc:sldChg>
      <pc:sldChg chg="addSp delSp modSp add mod modClrScheme chgLayout">
        <pc:chgData name="Pegelow, Katrin /DE" userId="74a135be-7428-408d-b4b7-e9253dfa99e9" providerId="ADAL" clId="{C8066334-7A26-4F87-B18C-0F9CD2AF4340}" dt="2026-01-13T17:16:23.234" v="112183" actId="14100"/>
        <pc:sldMkLst>
          <pc:docMk/>
          <pc:sldMk cId="414744520" sldId="455"/>
        </pc:sldMkLst>
        <pc:spChg chg="mod ord">
          <ac:chgData name="Pegelow, Katrin /DE" userId="74a135be-7428-408d-b4b7-e9253dfa99e9" providerId="ADAL" clId="{C8066334-7A26-4F87-B18C-0F9CD2AF4340}" dt="2026-01-04T16:38:43.888" v="88901" actId="167"/>
          <ac:spMkLst>
            <pc:docMk/>
            <pc:sldMk cId="414744520" sldId="455"/>
            <ac:spMk id="4" creationId="{621D64BB-CF10-A599-D22F-8C168780D377}"/>
          </ac:spMkLst>
        </pc:spChg>
        <pc:spChg chg="mod">
          <ac:chgData name="Pegelow, Katrin /DE" userId="74a135be-7428-408d-b4b7-e9253dfa99e9" providerId="ADAL" clId="{C8066334-7A26-4F87-B18C-0F9CD2AF4340}" dt="2026-01-04T16:37:36.892" v="88842" actId="947"/>
          <ac:spMkLst>
            <pc:docMk/>
            <pc:sldMk cId="414744520" sldId="455"/>
            <ac:spMk id="5" creationId="{CB07EA59-1696-3406-0A6C-BC8C6C85B17A}"/>
          </ac:spMkLst>
        </pc:spChg>
        <pc:spChg chg="mod">
          <ac:chgData name="Pegelow, Katrin /DE" userId="74a135be-7428-408d-b4b7-e9253dfa99e9" providerId="ADAL" clId="{C8066334-7A26-4F87-B18C-0F9CD2AF4340}" dt="2026-01-13T17:16:23.234" v="112183" actId="14100"/>
          <ac:spMkLst>
            <pc:docMk/>
            <pc:sldMk cId="414744520" sldId="455"/>
            <ac:spMk id="6" creationId="{04641B81-C3D2-98CA-BF29-6E028458B83D}"/>
          </ac:spMkLst>
        </pc:spChg>
      </pc:sldChg>
      <pc:sldChg chg="addSp modSp add mod">
        <pc:chgData name="Pegelow, Katrin /DE" userId="74a135be-7428-408d-b4b7-e9253dfa99e9" providerId="ADAL" clId="{C8066334-7A26-4F87-B18C-0F9CD2AF4340}" dt="2026-01-12T11:51:05.404" v="110157" actId="1036"/>
        <pc:sldMkLst>
          <pc:docMk/>
          <pc:sldMk cId="2961567935" sldId="456"/>
        </pc:sldMkLst>
        <pc:spChg chg="mod">
          <ac:chgData name="Pegelow, Katrin /DE" userId="74a135be-7428-408d-b4b7-e9253dfa99e9" providerId="ADAL" clId="{C8066334-7A26-4F87-B18C-0F9CD2AF4340}" dt="2026-01-06T18:46:40.596" v="106414" actId="207"/>
          <ac:spMkLst>
            <pc:docMk/>
            <pc:sldMk cId="2961567935" sldId="456"/>
            <ac:spMk id="3" creationId="{794D678D-755E-7FC5-873B-F119132B9CB0}"/>
          </ac:spMkLst>
        </pc:spChg>
        <pc:spChg chg="mod">
          <ac:chgData name="Pegelow, Katrin /DE" userId="74a135be-7428-408d-b4b7-e9253dfa99e9" providerId="ADAL" clId="{C8066334-7A26-4F87-B18C-0F9CD2AF4340}" dt="2026-01-06T18:46:40.596" v="106414" actId="207"/>
          <ac:spMkLst>
            <pc:docMk/>
            <pc:sldMk cId="2961567935" sldId="456"/>
            <ac:spMk id="10" creationId="{B561F3BF-8A99-6C69-1932-0F97E0786C04}"/>
          </ac:spMkLst>
        </pc:spChg>
        <pc:spChg chg="mod">
          <ac:chgData name="Pegelow, Katrin /DE" userId="74a135be-7428-408d-b4b7-e9253dfa99e9" providerId="ADAL" clId="{C8066334-7A26-4F87-B18C-0F9CD2AF4340}" dt="2026-01-12T11:51:05.404" v="110157" actId="1036"/>
          <ac:spMkLst>
            <pc:docMk/>
            <pc:sldMk cId="2961567935" sldId="456"/>
            <ac:spMk id="17" creationId="{27FDB7E2-7F5C-C0F2-FB94-2FAB27027610}"/>
          </ac:spMkLst>
        </pc:spChg>
        <pc:spChg chg="mod">
          <ac:chgData name="Pegelow, Katrin /DE" userId="74a135be-7428-408d-b4b7-e9253dfa99e9" providerId="ADAL" clId="{C8066334-7A26-4F87-B18C-0F9CD2AF4340}" dt="2026-01-12T11:51:05.404" v="110157" actId="1036"/>
          <ac:spMkLst>
            <pc:docMk/>
            <pc:sldMk cId="2961567935" sldId="456"/>
            <ac:spMk id="19" creationId="{A88A6F57-0C00-3D7D-A037-3EA399F79E6C}"/>
          </ac:spMkLst>
        </pc:spChg>
        <pc:spChg chg="mod">
          <ac:chgData name="Pegelow, Katrin /DE" userId="74a135be-7428-408d-b4b7-e9253dfa99e9" providerId="ADAL" clId="{C8066334-7A26-4F87-B18C-0F9CD2AF4340}" dt="2026-01-12T11:51:05.404" v="110157" actId="1036"/>
          <ac:spMkLst>
            <pc:docMk/>
            <pc:sldMk cId="2961567935" sldId="456"/>
            <ac:spMk id="23" creationId="{72838803-C4D7-BFD5-2F4C-0C96737CDA55}"/>
          </ac:spMkLst>
        </pc:spChg>
      </pc:sldChg>
      <pc:sldChg chg="modSp add mod">
        <pc:chgData name="Pegelow, Katrin /DE" userId="74a135be-7428-408d-b4b7-e9253dfa99e9" providerId="ADAL" clId="{C8066334-7A26-4F87-B18C-0F9CD2AF4340}" dt="2026-01-13T17:23:05.509" v="112213" actId="14100"/>
        <pc:sldMkLst>
          <pc:docMk/>
          <pc:sldMk cId="2538008698" sldId="457"/>
        </pc:sldMkLst>
        <pc:spChg chg="mod">
          <ac:chgData name="Pegelow, Katrin /DE" userId="74a135be-7428-408d-b4b7-e9253dfa99e9" providerId="ADAL" clId="{C8066334-7A26-4F87-B18C-0F9CD2AF4340}" dt="2026-01-13T17:23:05.509" v="112213" actId="14100"/>
          <ac:spMkLst>
            <pc:docMk/>
            <pc:sldMk cId="2538008698" sldId="457"/>
            <ac:spMk id="143" creationId="{CC617B1C-548E-0E48-521C-61463939E264}"/>
          </ac:spMkLst>
        </pc:spChg>
      </pc:sldChg>
      <pc:sldChg chg="modSp add mod">
        <pc:chgData name="Pegelow, Katrin /DE" userId="74a135be-7428-408d-b4b7-e9253dfa99e9" providerId="ADAL" clId="{C8066334-7A26-4F87-B18C-0F9CD2AF4340}" dt="2026-01-13T17:16:42.635" v="112185" actId="14100"/>
        <pc:sldMkLst>
          <pc:docMk/>
          <pc:sldMk cId="3292981680" sldId="458"/>
        </pc:sldMkLst>
        <pc:spChg chg="mod">
          <ac:chgData name="Pegelow, Katrin /DE" userId="74a135be-7428-408d-b4b7-e9253dfa99e9" providerId="ADAL" clId="{C8066334-7A26-4F87-B18C-0F9CD2AF4340}" dt="2026-01-13T17:16:42.635" v="112185" actId="14100"/>
          <ac:spMkLst>
            <pc:docMk/>
            <pc:sldMk cId="3292981680" sldId="458"/>
            <ac:spMk id="143" creationId="{444EBF84-8478-944D-B246-A7C5847DC784}"/>
          </ac:spMkLst>
        </pc:spChg>
      </pc:sldChg>
      <pc:sldChg chg="delSp modSp add mod">
        <pc:chgData name="Pegelow, Katrin /DE" userId="74a135be-7428-408d-b4b7-e9253dfa99e9" providerId="ADAL" clId="{C8066334-7A26-4F87-B18C-0F9CD2AF4340}" dt="2026-01-06T18:48:19.074" v="106433" actId="207"/>
        <pc:sldMkLst>
          <pc:docMk/>
          <pc:sldMk cId="2836464333" sldId="459"/>
        </pc:sldMkLst>
        <pc:spChg chg="mod">
          <ac:chgData name="Pegelow, Katrin /DE" userId="74a135be-7428-408d-b4b7-e9253dfa99e9" providerId="ADAL" clId="{C8066334-7A26-4F87-B18C-0F9CD2AF4340}" dt="2026-01-06T18:48:19.074" v="106433" actId="207"/>
          <ac:spMkLst>
            <pc:docMk/>
            <pc:sldMk cId="2836464333" sldId="459"/>
            <ac:spMk id="11" creationId="{0DAE31A3-E14A-ACAD-6A1C-76E1840CBB30}"/>
          </ac:spMkLst>
        </pc:spChg>
        <pc:spChg chg="mod">
          <ac:chgData name="Pegelow, Katrin /DE" userId="74a135be-7428-408d-b4b7-e9253dfa99e9" providerId="ADAL" clId="{C8066334-7A26-4F87-B18C-0F9CD2AF4340}" dt="2026-01-05T11:04:30.814" v="91552" actId="207"/>
          <ac:spMkLst>
            <pc:docMk/>
            <pc:sldMk cId="2836464333" sldId="459"/>
            <ac:spMk id="17" creationId="{F57C7CEF-079A-EF81-C2A4-903334423339}"/>
          </ac:spMkLst>
        </pc:spChg>
        <pc:spChg chg="mod">
          <ac:chgData name="Pegelow, Katrin /DE" userId="74a135be-7428-408d-b4b7-e9253dfa99e9" providerId="ADAL" clId="{C8066334-7A26-4F87-B18C-0F9CD2AF4340}" dt="2026-01-05T09:25:50.031" v="91012" actId="1036"/>
          <ac:spMkLst>
            <pc:docMk/>
            <pc:sldMk cId="2836464333" sldId="459"/>
            <ac:spMk id="40" creationId="{CAFE58FF-8293-3719-EA6E-572356933845}"/>
          </ac:spMkLst>
        </pc:spChg>
        <pc:spChg chg="mod">
          <ac:chgData name="Pegelow, Katrin /DE" userId="74a135be-7428-408d-b4b7-e9253dfa99e9" providerId="ADAL" clId="{C8066334-7A26-4F87-B18C-0F9CD2AF4340}" dt="2026-01-05T09:25:50.031" v="91012" actId="1036"/>
          <ac:spMkLst>
            <pc:docMk/>
            <pc:sldMk cId="2836464333" sldId="459"/>
            <ac:spMk id="42" creationId="{9858174F-2F8E-303C-9E0D-B1388281BD4B}"/>
          </ac:spMkLst>
        </pc:spChg>
        <pc:spChg chg="mod">
          <ac:chgData name="Pegelow, Katrin /DE" userId="74a135be-7428-408d-b4b7-e9253dfa99e9" providerId="ADAL" clId="{C8066334-7A26-4F87-B18C-0F9CD2AF4340}" dt="2026-01-05T09:25:50.031" v="91012" actId="1036"/>
          <ac:spMkLst>
            <pc:docMk/>
            <pc:sldMk cId="2836464333" sldId="459"/>
            <ac:spMk id="59" creationId="{109DFC41-92C0-1600-FF5A-1CC22CEE87E7}"/>
          </ac:spMkLst>
        </pc:spChg>
        <pc:spChg chg="mod">
          <ac:chgData name="Pegelow, Katrin /DE" userId="74a135be-7428-408d-b4b7-e9253dfa99e9" providerId="ADAL" clId="{C8066334-7A26-4F87-B18C-0F9CD2AF4340}" dt="2026-01-05T09:25:50.031" v="91012" actId="1036"/>
          <ac:spMkLst>
            <pc:docMk/>
            <pc:sldMk cId="2836464333" sldId="459"/>
            <ac:spMk id="61" creationId="{9A24D671-1C9A-27DE-B60F-834B3C10F57F}"/>
          </ac:spMkLst>
        </pc:spChg>
        <pc:spChg chg="mod">
          <ac:chgData name="Pegelow, Katrin /DE" userId="74a135be-7428-408d-b4b7-e9253dfa99e9" providerId="ADAL" clId="{C8066334-7A26-4F87-B18C-0F9CD2AF4340}" dt="2026-01-05T11:04:30.814" v="91552" actId="207"/>
          <ac:spMkLst>
            <pc:docMk/>
            <pc:sldMk cId="2836464333" sldId="459"/>
            <ac:spMk id="135" creationId="{7E67AC0F-258B-4A16-FD52-29657D809095}"/>
          </ac:spMkLst>
        </pc:spChg>
        <pc:grpChg chg="mod">
          <ac:chgData name="Pegelow, Katrin /DE" userId="74a135be-7428-408d-b4b7-e9253dfa99e9" providerId="ADAL" clId="{C8066334-7A26-4F87-B18C-0F9CD2AF4340}" dt="2026-01-05T09:25:50.031" v="91012" actId="1036"/>
          <ac:grpSpMkLst>
            <pc:docMk/>
            <pc:sldMk cId="2836464333" sldId="459"/>
            <ac:grpSpMk id="43" creationId="{0C21FE84-1B31-61F4-5374-F49390495408}"/>
          </ac:grpSpMkLst>
        </pc:grpChg>
        <pc:grpChg chg="mod">
          <ac:chgData name="Pegelow, Katrin /DE" userId="74a135be-7428-408d-b4b7-e9253dfa99e9" providerId="ADAL" clId="{C8066334-7A26-4F87-B18C-0F9CD2AF4340}" dt="2026-01-05T09:25:50.031" v="91012" actId="1036"/>
          <ac:grpSpMkLst>
            <pc:docMk/>
            <pc:sldMk cId="2836464333" sldId="459"/>
            <ac:grpSpMk id="63" creationId="{A821CC96-F127-8FC3-7374-7EAF318597CD}"/>
          </ac:grpSpMkLst>
        </pc:grpChg>
      </pc:sldChg>
      <pc:sldChg chg="addSp delSp modSp add mod">
        <pc:chgData name="Pegelow, Katrin /DE" userId="74a135be-7428-408d-b4b7-e9253dfa99e9" providerId="ADAL" clId="{C8066334-7A26-4F87-B18C-0F9CD2AF4340}" dt="2026-01-13T17:24:15.259" v="112219" actId="14100"/>
        <pc:sldMkLst>
          <pc:docMk/>
          <pc:sldMk cId="695670238" sldId="460"/>
        </pc:sldMkLst>
        <pc:spChg chg="mod">
          <ac:chgData name="Pegelow, Katrin /DE" userId="74a135be-7428-408d-b4b7-e9253dfa99e9" providerId="ADAL" clId="{C8066334-7A26-4F87-B18C-0F9CD2AF4340}" dt="2026-01-13T17:24:15.259" v="112219" actId="14100"/>
          <ac:spMkLst>
            <pc:docMk/>
            <pc:sldMk cId="695670238" sldId="460"/>
            <ac:spMk id="5" creationId="{7EDB1B9B-5EE2-D5D0-8887-AA66B16B873A}"/>
          </ac:spMkLst>
        </pc:spChg>
        <pc:spChg chg="mod">
          <ac:chgData name="Pegelow, Katrin /DE" userId="74a135be-7428-408d-b4b7-e9253dfa99e9" providerId="ADAL" clId="{C8066334-7A26-4F87-B18C-0F9CD2AF4340}" dt="2026-01-05T11:35:35.297" v="91806" actId="6549"/>
          <ac:spMkLst>
            <pc:docMk/>
            <pc:sldMk cId="695670238" sldId="460"/>
            <ac:spMk id="7" creationId="{624ED9E0-C206-F856-5ED4-BACE21932B42}"/>
          </ac:spMkLst>
        </pc:spChg>
        <pc:spChg chg="add mod">
          <ac:chgData name="Pegelow, Katrin /DE" userId="74a135be-7428-408d-b4b7-e9253dfa99e9" providerId="ADAL" clId="{C8066334-7A26-4F87-B18C-0F9CD2AF4340}" dt="2026-01-05T11:59:09.211" v="92008" actId="14100"/>
          <ac:spMkLst>
            <pc:docMk/>
            <pc:sldMk cId="695670238" sldId="460"/>
            <ac:spMk id="9" creationId="{A9F33AD7-DD7B-A616-B3D3-FCF7544270C0}"/>
          </ac:spMkLst>
        </pc:spChg>
        <pc:spChg chg="add mod">
          <ac:chgData name="Pegelow, Katrin /DE" userId="74a135be-7428-408d-b4b7-e9253dfa99e9" providerId="ADAL" clId="{C8066334-7A26-4F87-B18C-0F9CD2AF4340}" dt="2026-01-05T11:58:50.682" v="92006" actId="1076"/>
          <ac:spMkLst>
            <pc:docMk/>
            <pc:sldMk cId="695670238" sldId="460"/>
            <ac:spMk id="11" creationId="{3C84CF06-9D3A-72D8-A585-3E55272F1E30}"/>
          </ac:spMkLst>
        </pc:spChg>
        <pc:spChg chg="add mod">
          <ac:chgData name="Pegelow, Katrin /DE" userId="74a135be-7428-408d-b4b7-e9253dfa99e9" providerId="ADAL" clId="{C8066334-7A26-4F87-B18C-0F9CD2AF4340}" dt="2026-01-06T18:49:40.333" v="106446" actId="207"/>
          <ac:spMkLst>
            <pc:docMk/>
            <pc:sldMk cId="695670238" sldId="460"/>
            <ac:spMk id="13" creationId="{BED22138-3B57-6B1F-49AE-337FB0D52AA1}"/>
          </ac:spMkLst>
        </pc:spChg>
        <pc:graphicFrameChg chg="add mod">
          <ac:chgData name="Pegelow, Katrin /DE" userId="74a135be-7428-408d-b4b7-e9253dfa99e9" providerId="ADAL" clId="{C8066334-7A26-4F87-B18C-0F9CD2AF4340}" dt="2026-01-05T11:58:32.715" v="92004" actId="1076"/>
          <ac:graphicFrameMkLst>
            <pc:docMk/>
            <pc:sldMk cId="695670238" sldId="460"/>
            <ac:graphicFrameMk id="10" creationId="{8C64C001-353C-1B1E-EC1D-03412AA898C8}"/>
          </ac:graphicFrameMkLst>
        </pc:graphicFrameChg>
      </pc:sldChg>
      <pc:sldChg chg="delSp modSp add mod">
        <pc:chgData name="Pegelow, Katrin /DE" userId="74a135be-7428-408d-b4b7-e9253dfa99e9" providerId="ADAL" clId="{C8066334-7A26-4F87-B18C-0F9CD2AF4340}" dt="2026-01-13T22:43:17.128" v="112786" actId="20577"/>
        <pc:sldMkLst>
          <pc:docMk/>
          <pc:sldMk cId="1021418265" sldId="461"/>
        </pc:sldMkLst>
        <pc:spChg chg="mod">
          <ac:chgData name="Pegelow, Katrin /DE" userId="74a135be-7428-408d-b4b7-e9253dfa99e9" providerId="ADAL" clId="{C8066334-7A26-4F87-B18C-0F9CD2AF4340}" dt="2026-01-13T22:43:17.128" v="112786" actId="20577"/>
          <ac:spMkLst>
            <pc:docMk/>
            <pc:sldMk cId="1021418265" sldId="461"/>
            <ac:spMk id="7" creationId="{3A4CB6F9-A10E-AA49-49E6-7DBD72EFAD78}"/>
          </ac:spMkLst>
        </pc:spChg>
        <pc:spChg chg="mod">
          <ac:chgData name="Pegelow, Katrin /DE" userId="74a135be-7428-408d-b4b7-e9253dfa99e9" providerId="ADAL" clId="{C8066334-7A26-4F87-B18C-0F9CD2AF4340}" dt="2026-01-06T19:08:20.211" v="106580" actId="207"/>
          <ac:spMkLst>
            <pc:docMk/>
            <pc:sldMk cId="1021418265" sldId="461"/>
            <ac:spMk id="8" creationId="{3C1FC018-55C3-780F-AE97-D34AF248DC16}"/>
          </ac:spMkLst>
        </pc:spChg>
        <pc:spChg chg="mod">
          <ac:chgData name="Pegelow, Katrin /DE" userId="74a135be-7428-408d-b4b7-e9253dfa99e9" providerId="ADAL" clId="{C8066334-7A26-4F87-B18C-0F9CD2AF4340}" dt="2026-01-06T13:48:33.772" v="101236" actId="20577"/>
          <ac:spMkLst>
            <pc:docMk/>
            <pc:sldMk cId="1021418265" sldId="461"/>
            <ac:spMk id="9" creationId="{DB7B35E7-277E-73AE-D887-0831691614E7}"/>
          </ac:spMkLst>
        </pc:spChg>
        <pc:spChg chg="mod">
          <ac:chgData name="Pegelow, Katrin /DE" userId="74a135be-7428-408d-b4b7-e9253dfa99e9" providerId="ADAL" clId="{C8066334-7A26-4F87-B18C-0F9CD2AF4340}" dt="2026-01-06T14:24:11.331" v="101632" actId="14100"/>
          <ac:spMkLst>
            <pc:docMk/>
            <pc:sldMk cId="1021418265" sldId="461"/>
            <ac:spMk id="12" creationId="{97F1847A-9600-E19D-46C5-88E100DFBE57}"/>
          </ac:spMkLst>
        </pc:spChg>
      </pc:sldChg>
      <pc:sldChg chg="addSp delSp modSp add mod">
        <pc:chgData name="Pegelow, Katrin /DE" userId="74a135be-7428-408d-b4b7-e9253dfa99e9" providerId="ADAL" clId="{C8066334-7A26-4F87-B18C-0F9CD2AF4340}" dt="2026-01-13T22:56:19.976" v="113024" actId="14100"/>
        <pc:sldMkLst>
          <pc:docMk/>
          <pc:sldMk cId="3255767172" sldId="462"/>
        </pc:sldMkLst>
        <pc:spChg chg="mod">
          <ac:chgData name="Pegelow, Katrin /DE" userId="74a135be-7428-408d-b4b7-e9253dfa99e9" providerId="ADAL" clId="{C8066334-7A26-4F87-B18C-0F9CD2AF4340}" dt="2026-01-06T09:40:51.008" v="97390" actId="20577"/>
          <ac:spMkLst>
            <pc:docMk/>
            <pc:sldMk cId="3255767172" sldId="462"/>
            <ac:spMk id="5" creationId="{9445BE40-130D-E0CC-AB2B-4438ABC2C3CC}"/>
          </ac:spMkLst>
        </pc:spChg>
        <pc:spChg chg="add mod">
          <ac:chgData name="Pegelow, Katrin /DE" userId="74a135be-7428-408d-b4b7-e9253dfa99e9" providerId="ADAL" clId="{C8066334-7A26-4F87-B18C-0F9CD2AF4340}" dt="2026-01-06T09:45:49.271" v="97608" actId="20577"/>
          <ac:spMkLst>
            <pc:docMk/>
            <pc:sldMk cId="3255767172" sldId="462"/>
            <ac:spMk id="17" creationId="{C4D8B0E5-4BAE-E4FB-E8B7-FD8F372D548C}"/>
          </ac:spMkLst>
        </pc:spChg>
        <pc:spChg chg="mod">
          <ac:chgData name="Pegelow, Katrin /DE" userId="74a135be-7428-408d-b4b7-e9253dfa99e9" providerId="ADAL" clId="{C8066334-7A26-4F87-B18C-0F9CD2AF4340}" dt="2026-01-13T22:56:19.976" v="113024" actId="14100"/>
          <ac:spMkLst>
            <pc:docMk/>
            <pc:sldMk cId="3255767172" sldId="462"/>
            <ac:spMk id="18" creationId="{44C510AE-0E32-E5BC-7350-F572C55E8171}"/>
          </ac:spMkLst>
        </pc:spChg>
        <pc:spChg chg="add mod">
          <ac:chgData name="Pegelow, Katrin /DE" userId="74a135be-7428-408d-b4b7-e9253dfa99e9" providerId="ADAL" clId="{C8066334-7A26-4F87-B18C-0F9CD2AF4340}" dt="2026-01-06T10:48:26.951" v="97706" actId="404"/>
          <ac:spMkLst>
            <pc:docMk/>
            <pc:sldMk cId="3255767172" sldId="462"/>
            <ac:spMk id="20" creationId="{16B5EC93-FFD3-590C-362D-65F706941C2D}"/>
          </ac:spMkLst>
        </pc:spChg>
        <pc:spChg chg="add mod">
          <ac:chgData name="Pegelow, Katrin /DE" userId="74a135be-7428-408d-b4b7-e9253dfa99e9" providerId="ADAL" clId="{C8066334-7A26-4F87-B18C-0F9CD2AF4340}" dt="2026-01-06T10:48:26.951" v="97706" actId="404"/>
          <ac:spMkLst>
            <pc:docMk/>
            <pc:sldMk cId="3255767172" sldId="462"/>
            <ac:spMk id="21" creationId="{6DE6E0D5-CB53-E7B8-8237-087573EA387E}"/>
          </ac:spMkLst>
        </pc:spChg>
        <pc:spChg chg="add mod">
          <ac:chgData name="Pegelow, Katrin /DE" userId="74a135be-7428-408d-b4b7-e9253dfa99e9" providerId="ADAL" clId="{C8066334-7A26-4F87-B18C-0F9CD2AF4340}" dt="2026-01-06T10:48:26.951" v="97706" actId="404"/>
          <ac:spMkLst>
            <pc:docMk/>
            <pc:sldMk cId="3255767172" sldId="462"/>
            <ac:spMk id="32" creationId="{5774C491-BA25-3F6F-8970-3A2E96CB206A}"/>
          </ac:spMkLst>
        </pc:spChg>
        <pc:spChg chg="add mod">
          <ac:chgData name="Pegelow, Katrin /DE" userId="74a135be-7428-408d-b4b7-e9253dfa99e9" providerId="ADAL" clId="{C8066334-7A26-4F87-B18C-0F9CD2AF4340}" dt="2026-01-06T10:48:26.951" v="97706" actId="404"/>
          <ac:spMkLst>
            <pc:docMk/>
            <pc:sldMk cId="3255767172" sldId="462"/>
            <ac:spMk id="33" creationId="{C71B622B-23B9-0C4F-2BFB-A9AF44CFFAAA}"/>
          </ac:spMkLst>
        </pc:spChg>
        <pc:spChg chg="add mod">
          <ac:chgData name="Pegelow, Katrin /DE" userId="74a135be-7428-408d-b4b7-e9253dfa99e9" providerId="ADAL" clId="{C8066334-7A26-4F87-B18C-0F9CD2AF4340}" dt="2026-01-06T10:48:26.951" v="97706" actId="404"/>
          <ac:spMkLst>
            <pc:docMk/>
            <pc:sldMk cId="3255767172" sldId="462"/>
            <ac:spMk id="36" creationId="{1C90BC95-B336-C43A-F308-F148BF8A4368}"/>
          </ac:spMkLst>
        </pc:spChg>
        <pc:picChg chg="add mod">
          <ac:chgData name="Pegelow, Katrin /DE" userId="74a135be-7428-408d-b4b7-e9253dfa99e9" providerId="ADAL" clId="{C8066334-7A26-4F87-B18C-0F9CD2AF4340}" dt="2026-01-06T10:49:10.875" v="97708"/>
          <ac:picMkLst>
            <pc:docMk/>
            <pc:sldMk cId="3255767172" sldId="462"/>
            <ac:picMk id="19" creationId="{E80E215B-2FFF-531D-7E7C-C303F718DE55}"/>
          </ac:picMkLst>
        </pc:picChg>
        <pc:picChg chg="add mod">
          <ac:chgData name="Pegelow, Katrin /DE" userId="74a135be-7428-408d-b4b7-e9253dfa99e9" providerId="ADAL" clId="{C8066334-7A26-4F87-B18C-0F9CD2AF4340}" dt="2026-01-06T10:49:10.875" v="97708"/>
          <ac:picMkLst>
            <pc:docMk/>
            <pc:sldMk cId="3255767172" sldId="462"/>
            <ac:picMk id="37" creationId="{26E83242-2EAB-4C6A-DB9E-12ECE5E5BD92}"/>
          </ac:picMkLst>
        </pc:picChg>
        <pc:picChg chg="add mod">
          <ac:chgData name="Pegelow, Katrin /DE" userId="74a135be-7428-408d-b4b7-e9253dfa99e9" providerId="ADAL" clId="{C8066334-7A26-4F87-B18C-0F9CD2AF4340}" dt="2026-01-06T10:49:10.875" v="97708"/>
          <ac:picMkLst>
            <pc:docMk/>
            <pc:sldMk cId="3255767172" sldId="462"/>
            <ac:picMk id="38" creationId="{CD651CB3-E7EE-2FDE-758E-A7A067BAE921}"/>
          </ac:picMkLst>
        </pc:picChg>
        <pc:picChg chg="add mod">
          <ac:chgData name="Pegelow, Katrin /DE" userId="74a135be-7428-408d-b4b7-e9253dfa99e9" providerId="ADAL" clId="{C8066334-7A26-4F87-B18C-0F9CD2AF4340}" dt="2026-01-06T10:49:10.875" v="97708"/>
          <ac:picMkLst>
            <pc:docMk/>
            <pc:sldMk cId="3255767172" sldId="462"/>
            <ac:picMk id="39" creationId="{6CD76236-8D67-80DE-869F-29C385716F16}"/>
          </ac:picMkLst>
        </pc:picChg>
        <pc:picChg chg="mod">
          <ac:chgData name="Pegelow, Katrin /DE" userId="74a135be-7428-408d-b4b7-e9253dfa99e9" providerId="ADAL" clId="{C8066334-7A26-4F87-B18C-0F9CD2AF4340}" dt="2026-01-06T10:49:10.875" v="97708"/>
          <ac:picMkLst>
            <pc:docMk/>
            <pc:sldMk cId="3255767172" sldId="462"/>
            <ac:picMk id="40" creationId="{40B94A5C-9F6F-880B-C4A1-ED8DE9664D76}"/>
          </ac:picMkLst>
        </pc:picChg>
      </pc:sldChg>
      <pc:sldChg chg="modSp add mod">
        <pc:chgData name="Pegelow, Katrin /DE" userId="74a135be-7428-408d-b4b7-e9253dfa99e9" providerId="ADAL" clId="{C8066334-7A26-4F87-B18C-0F9CD2AF4340}" dt="2026-01-13T17:23:57.534" v="112217" actId="14100"/>
        <pc:sldMkLst>
          <pc:docMk/>
          <pc:sldMk cId="2068398095" sldId="463"/>
        </pc:sldMkLst>
        <pc:spChg chg="mod">
          <ac:chgData name="Pegelow, Katrin /DE" userId="74a135be-7428-408d-b4b7-e9253dfa99e9" providerId="ADAL" clId="{C8066334-7A26-4F87-B18C-0F9CD2AF4340}" dt="2026-01-13T17:23:57.534" v="112217" actId="14100"/>
          <ac:spMkLst>
            <pc:docMk/>
            <pc:sldMk cId="2068398095" sldId="463"/>
            <ac:spMk id="143" creationId="{E472A940-8496-7AF8-7BE9-6E764AEE111C}"/>
          </ac:spMkLst>
        </pc:spChg>
      </pc:sldChg>
      <pc:sldChg chg="addSp delSp modSp add mod ord">
        <pc:chgData name="Pegelow, Katrin /DE" userId="74a135be-7428-408d-b4b7-e9253dfa99e9" providerId="ADAL" clId="{C8066334-7A26-4F87-B18C-0F9CD2AF4340}" dt="2026-01-06T19:09:17.789" v="106590" actId="207"/>
        <pc:sldMkLst>
          <pc:docMk/>
          <pc:sldMk cId="2292305076" sldId="464"/>
        </pc:sldMkLst>
        <pc:spChg chg="mod">
          <ac:chgData name="Pegelow, Katrin /DE" userId="74a135be-7428-408d-b4b7-e9253dfa99e9" providerId="ADAL" clId="{C8066334-7A26-4F87-B18C-0F9CD2AF4340}" dt="2026-01-06T19:09:17.789" v="106590" actId="207"/>
          <ac:spMkLst>
            <pc:docMk/>
            <pc:sldMk cId="2292305076" sldId="464"/>
            <ac:spMk id="18" creationId="{75D553BE-B4EF-F3B2-0A11-20EBC88E8BE5}"/>
          </ac:spMkLst>
        </pc:spChg>
      </pc:sldChg>
      <pc:sldChg chg="addSp modSp add mod">
        <pc:chgData name="Pegelow, Katrin /DE" userId="74a135be-7428-408d-b4b7-e9253dfa99e9" providerId="ADAL" clId="{C8066334-7A26-4F87-B18C-0F9CD2AF4340}" dt="2026-01-06T19:09:24.909" v="106591" actId="207"/>
        <pc:sldMkLst>
          <pc:docMk/>
          <pc:sldMk cId="1964780086" sldId="465"/>
        </pc:sldMkLst>
        <pc:spChg chg="mod">
          <ac:chgData name="Pegelow, Katrin /DE" userId="74a135be-7428-408d-b4b7-e9253dfa99e9" providerId="ADAL" clId="{C8066334-7A26-4F87-B18C-0F9CD2AF4340}" dt="2026-01-06T19:09:24.909" v="106591" actId="207"/>
          <ac:spMkLst>
            <pc:docMk/>
            <pc:sldMk cId="1964780086" sldId="465"/>
            <ac:spMk id="18" creationId="{F82B4782-0992-56AB-009E-C7DC436004AE}"/>
          </ac:spMkLst>
        </pc:spChg>
      </pc:sldChg>
      <pc:sldChg chg="addSp delSp modSp add mod">
        <pc:chgData name="Pegelow, Katrin /DE" userId="74a135be-7428-408d-b4b7-e9253dfa99e9" providerId="ADAL" clId="{C8066334-7A26-4F87-B18C-0F9CD2AF4340}" dt="2026-01-13T22:56:28.778" v="113025" actId="14100"/>
        <pc:sldMkLst>
          <pc:docMk/>
          <pc:sldMk cId="2299616344" sldId="466"/>
        </pc:sldMkLst>
        <pc:spChg chg="mod">
          <ac:chgData name="Pegelow, Katrin /DE" userId="74a135be-7428-408d-b4b7-e9253dfa99e9" providerId="ADAL" clId="{C8066334-7A26-4F87-B18C-0F9CD2AF4340}" dt="2026-01-06T10:50:44.566" v="97804" actId="20577"/>
          <ac:spMkLst>
            <pc:docMk/>
            <pc:sldMk cId="2299616344" sldId="466"/>
            <ac:spMk id="5" creationId="{ECB90504-A54C-81BE-B8FE-F9DDC82A4592}"/>
          </ac:spMkLst>
        </pc:spChg>
        <pc:spChg chg="mod">
          <ac:chgData name="Pegelow, Katrin /DE" userId="74a135be-7428-408d-b4b7-e9253dfa99e9" providerId="ADAL" clId="{C8066334-7A26-4F87-B18C-0F9CD2AF4340}" dt="2026-01-06T10:51:37.466" v="97821" actId="20577"/>
          <ac:spMkLst>
            <pc:docMk/>
            <pc:sldMk cId="2299616344" sldId="466"/>
            <ac:spMk id="17" creationId="{21371B69-431D-8EC5-A4F7-1F70482D28A5}"/>
          </ac:spMkLst>
        </pc:spChg>
        <pc:spChg chg="mod">
          <ac:chgData name="Pegelow, Katrin /DE" userId="74a135be-7428-408d-b4b7-e9253dfa99e9" providerId="ADAL" clId="{C8066334-7A26-4F87-B18C-0F9CD2AF4340}" dt="2026-01-13T22:56:28.778" v="113025" actId="14100"/>
          <ac:spMkLst>
            <pc:docMk/>
            <pc:sldMk cId="2299616344" sldId="466"/>
            <ac:spMk id="18" creationId="{FD4D479E-FCF1-648C-0706-AFD00257EB52}"/>
          </ac:spMkLst>
        </pc:spChg>
        <pc:spChg chg="add mod">
          <ac:chgData name="Pegelow, Katrin /DE" userId="74a135be-7428-408d-b4b7-e9253dfa99e9" providerId="ADAL" clId="{C8066334-7A26-4F87-B18C-0F9CD2AF4340}" dt="2026-01-06T11:09:38.864" v="97966" actId="1076"/>
          <ac:spMkLst>
            <pc:docMk/>
            <pc:sldMk cId="2299616344" sldId="466"/>
            <ac:spMk id="28" creationId="{EBBD19B3-0251-518F-0CB9-388F106B06BA}"/>
          </ac:spMkLst>
        </pc:spChg>
        <pc:spChg chg="mod">
          <ac:chgData name="Pegelow, Katrin /DE" userId="74a135be-7428-408d-b4b7-e9253dfa99e9" providerId="ADAL" clId="{C8066334-7A26-4F87-B18C-0F9CD2AF4340}" dt="2026-01-06T10:56:52.912" v="97873" actId="404"/>
          <ac:spMkLst>
            <pc:docMk/>
            <pc:sldMk cId="2299616344" sldId="466"/>
            <ac:spMk id="31" creationId="{BBE27C53-EEA4-84FA-2DD6-3BB59CCDB1DF}"/>
          </ac:spMkLst>
        </pc:spChg>
        <pc:spChg chg="add mod">
          <ac:chgData name="Pegelow, Katrin /DE" userId="74a135be-7428-408d-b4b7-e9253dfa99e9" providerId="ADAL" clId="{C8066334-7A26-4F87-B18C-0F9CD2AF4340}" dt="2026-01-06T11:09:38.864" v="97966" actId="1076"/>
          <ac:spMkLst>
            <pc:docMk/>
            <pc:sldMk cId="2299616344" sldId="466"/>
            <ac:spMk id="34" creationId="{F0C627A9-06A4-4B25-13CE-0382B9BD6BE6}"/>
          </ac:spMkLst>
        </pc:spChg>
        <pc:spChg chg="add mod">
          <ac:chgData name="Pegelow, Katrin /DE" userId="74a135be-7428-408d-b4b7-e9253dfa99e9" providerId="ADAL" clId="{C8066334-7A26-4F87-B18C-0F9CD2AF4340}" dt="2026-01-06T11:09:15.871" v="97963" actId="1076"/>
          <ac:spMkLst>
            <pc:docMk/>
            <pc:sldMk cId="2299616344" sldId="466"/>
            <ac:spMk id="35" creationId="{AA7F68E7-E52C-272C-BB05-4C2AC62E62BE}"/>
          </ac:spMkLst>
        </pc:spChg>
        <pc:spChg chg="mod">
          <ac:chgData name="Pegelow, Katrin /DE" userId="74a135be-7428-408d-b4b7-e9253dfa99e9" providerId="ADAL" clId="{C8066334-7A26-4F87-B18C-0F9CD2AF4340}" dt="2026-01-06T10:56:52.912" v="97873" actId="404"/>
          <ac:spMkLst>
            <pc:docMk/>
            <pc:sldMk cId="2299616344" sldId="466"/>
            <ac:spMk id="44" creationId="{D9BB5491-548E-A506-2B1E-0FAFEC02A2C0}"/>
          </ac:spMkLst>
        </pc:spChg>
        <pc:spChg chg="add mod">
          <ac:chgData name="Pegelow, Katrin /DE" userId="74a135be-7428-408d-b4b7-e9253dfa99e9" providerId="ADAL" clId="{C8066334-7A26-4F87-B18C-0F9CD2AF4340}" dt="2026-01-06T11:09:15.871" v="97963" actId="1076"/>
          <ac:spMkLst>
            <pc:docMk/>
            <pc:sldMk cId="2299616344" sldId="466"/>
            <ac:spMk id="51" creationId="{C827F90F-619A-1D41-9F47-4B6DD2327993}"/>
          </ac:spMkLst>
        </pc:spChg>
        <pc:grpChg chg="mod">
          <ac:chgData name="Pegelow, Katrin /DE" userId="74a135be-7428-408d-b4b7-e9253dfa99e9" providerId="ADAL" clId="{C8066334-7A26-4F87-B18C-0F9CD2AF4340}" dt="2026-01-06T11:09:38.864" v="97966" actId="1076"/>
          <ac:grpSpMkLst>
            <pc:docMk/>
            <pc:sldMk cId="2299616344" sldId="466"/>
            <ac:grpSpMk id="29" creationId="{DF310C6C-91F3-D307-8BD5-6F1BEA7AA3F3}"/>
          </ac:grpSpMkLst>
        </pc:grpChg>
        <pc:grpChg chg="mod">
          <ac:chgData name="Pegelow, Katrin /DE" userId="74a135be-7428-408d-b4b7-e9253dfa99e9" providerId="ADAL" clId="{C8066334-7A26-4F87-B18C-0F9CD2AF4340}" dt="2026-01-06T11:09:15.871" v="97963" actId="1076"/>
          <ac:grpSpMkLst>
            <pc:docMk/>
            <pc:sldMk cId="2299616344" sldId="466"/>
            <ac:grpSpMk id="42" creationId="{AE27F7A8-7600-78A3-06F0-30B7DCF45461}"/>
          </ac:grpSpMkLst>
        </pc:grpChg>
        <pc:picChg chg="add mod">
          <ac:chgData name="Pegelow, Katrin /DE" userId="74a135be-7428-408d-b4b7-e9253dfa99e9" providerId="ADAL" clId="{C8066334-7A26-4F87-B18C-0F9CD2AF4340}" dt="2026-01-06T11:09:38.864" v="97966" actId="1076"/>
          <ac:picMkLst>
            <pc:docMk/>
            <pc:sldMk cId="2299616344" sldId="466"/>
            <ac:picMk id="48" creationId="{E04D5C3C-34A3-4641-50B2-6885C1529E9C}"/>
          </ac:picMkLst>
        </pc:picChg>
        <pc:picChg chg="mod">
          <ac:chgData name="Pegelow, Katrin /DE" userId="74a135be-7428-408d-b4b7-e9253dfa99e9" providerId="ADAL" clId="{C8066334-7A26-4F87-B18C-0F9CD2AF4340}" dt="2026-01-06T11:09:15.871" v="97963" actId="1076"/>
          <ac:picMkLst>
            <pc:docMk/>
            <pc:sldMk cId="2299616344" sldId="466"/>
            <ac:picMk id="49" creationId="{ADB75A65-ED72-54B6-E1F7-74491994D8EF}"/>
          </ac:picMkLst>
        </pc:picChg>
      </pc:sldChg>
      <pc:sldChg chg="addSp delSp modSp add mod delAnim modAnim">
        <pc:chgData name="Pegelow, Katrin /DE" userId="74a135be-7428-408d-b4b7-e9253dfa99e9" providerId="ADAL" clId="{C8066334-7A26-4F87-B18C-0F9CD2AF4340}" dt="2026-01-13T22:39:23.966" v="112709" actId="14100"/>
        <pc:sldMkLst>
          <pc:docMk/>
          <pc:sldMk cId="2273303103" sldId="467"/>
        </pc:sldMkLst>
        <pc:spChg chg="mod">
          <ac:chgData name="Pegelow, Katrin /DE" userId="74a135be-7428-408d-b4b7-e9253dfa99e9" providerId="ADAL" clId="{C8066334-7A26-4F87-B18C-0F9CD2AF4340}" dt="2026-01-06T11:17:22.774" v="98079" actId="20577"/>
          <ac:spMkLst>
            <pc:docMk/>
            <pc:sldMk cId="2273303103" sldId="467"/>
            <ac:spMk id="2" creationId="{5737789F-9219-AC19-FAC3-8255C0E42296}"/>
          </ac:spMkLst>
        </pc:spChg>
        <pc:spChg chg="add mod">
          <ac:chgData name="Pegelow, Katrin /DE" userId="74a135be-7428-408d-b4b7-e9253dfa99e9" providerId="ADAL" clId="{C8066334-7A26-4F87-B18C-0F9CD2AF4340}" dt="2026-01-06T11:19:41.739" v="98138" actId="404"/>
          <ac:spMkLst>
            <pc:docMk/>
            <pc:sldMk cId="2273303103" sldId="467"/>
            <ac:spMk id="47" creationId="{5C434BA1-7651-FBDC-1DD5-9CD2B6251686}"/>
          </ac:spMkLst>
        </pc:spChg>
        <pc:spChg chg="add mod">
          <ac:chgData name="Pegelow, Katrin /DE" userId="74a135be-7428-408d-b4b7-e9253dfa99e9" providerId="ADAL" clId="{C8066334-7A26-4F87-B18C-0F9CD2AF4340}" dt="2026-01-06T11:32:02.604" v="98517" actId="20577"/>
          <ac:spMkLst>
            <pc:docMk/>
            <pc:sldMk cId="2273303103" sldId="467"/>
            <ac:spMk id="48" creationId="{5EC702EF-E105-EAEC-FFFF-488425E37CAE}"/>
          </ac:spMkLst>
        </pc:spChg>
        <pc:spChg chg="mod">
          <ac:chgData name="Pegelow, Katrin /DE" userId="74a135be-7428-408d-b4b7-e9253dfa99e9" providerId="ADAL" clId="{C8066334-7A26-4F87-B18C-0F9CD2AF4340}" dt="2026-01-06T11:24:18.633" v="98302" actId="20577"/>
          <ac:spMkLst>
            <pc:docMk/>
            <pc:sldMk cId="2273303103" sldId="467"/>
            <ac:spMk id="52" creationId="{216AE8A1-1760-2F37-D852-F24D660ED854}"/>
          </ac:spMkLst>
        </pc:spChg>
        <pc:spChg chg="mod">
          <ac:chgData name="Pegelow, Katrin /DE" userId="74a135be-7428-408d-b4b7-e9253dfa99e9" providerId="ADAL" clId="{C8066334-7A26-4F87-B18C-0F9CD2AF4340}" dt="2026-01-06T11:32:34.101" v="98521" actId="208"/>
          <ac:spMkLst>
            <pc:docMk/>
            <pc:sldMk cId="2273303103" sldId="467"/>
            <ac:spMk id="53" creationId="{950B3C3C-D71A-552B-0970-CF81F408A27E}"/>
          </ac:spMkLst>
        </pc:spChg>
        <pc:spChg chg="mod">
          <ac:chgData name="Pegelow, Katrin /DE" userId="74a135be-7428-408d-b4b7-e9253dfa99e9" providerId="ADAL" clId="{C8066334-7A26-4F87-B18C-0F9CD2AF4340}" dt="2026-01-06T11:34:04.396" v="98536" actId="207"/>
          <ac:spMkLst>
            <pc:docMk/>
            <pc:sldMk cId="2273303103" sldId="467"/>
            <ac:spMk id="58" creationId="{627517B3-6199-E728-2CBB-73EF6A322965}"/>
          </ac:spMkLst>
        </pc:spChg>
        <pc:spChg chg="mod">
          <ac:chgData name="Pegelow, Katrin /DE" userId="74a135be-7428-408d-b4b7-e9253dfa99e9" providerId="ADAL" clId="{C8066334-7A26-4F87-B18C-0F9CD2AF4340}" dt="2026-01-06T11:33:19.596" v="98528" actId="208"/>
          <ac:spMkLst>
            <pc:docMk/>
            <pc:sldMk cId="2273303103" sldId="467"/>
            <ac:spMk id="59" creationId="{BCC5550D-859B-30D4-F966-820A9FCFD893}"/>
          </ac:spMkLst>
        </pc:spChg>
        <pc:spChg chg="mod">
          <ac:chgData name="Pegelow, Katrin /DE" userId="74a135be-7428-408d-b4b7-e9253dfa99e9" providerId="ADAL" clId="{C8066334-7A26-4F87-B18C-0F9CD2AF4340}" dt="2026-01-06T11:33:35.415" v="98531" actId="207"/>
          <ac:spMkLst>
            <pc:docMk/>
            <pc:sldMk cId="2273303103" sldId="467"/>
            <ac:spMk id="60" creationId="{AC4ADD65-62A2-5AB0-54D5-1C3EEC31C2D4}"/>
          </ac:spMkLst>
        </pc:spChg>
        <pc:spChg chg="mod">
          <ac:chgData name="Pegelow, Katrin /DE" userId="74a135be-7428-408d-b4b7-e9253dfa99e9" providerId="ADAL" clId="{C8066334-7A26-4F87-B18C-0F9CD2AF4340}" dt="2026-01-06T11:34:08.370" v="98537" actId="207"/>
          <ac:spMkLst>
            <pc:docMk/>
            <pc:sldMk cId="2273303103" sldId="467"/>
            <ac:spMk id="448" creationId="{9069E007-1CF1-4E4B-B88F-3BCE4CD909D2}"/>
          </ac:spMkLst>
        </pc:spChg>
        <pc:spChg chg="mod">
          <ac:chgData name="Pegelow, Katrin /DE" userId="74a135be-7428-408d-b4b7-e9253dfa99e9" providerId="ADAL" clId="{C8066334-7A26-4F87-B18C-0F9CD2AF4340}" dt="2026-01-06T11:33:26.327" v="98529" actId="208"/>
          <ac:spMkLst>
            <pc:docMk/>
            <pc:sldMk cId="2273303103" sldId="467"/>
            <ac:spMk id="449" creationId="{01D860DA-6754-32EB-609D-116AB710088A}"/>
          </ac:spMkLst>
        </pc:spChg>
        <pc:spChg chg="mod">
          <ac:chgData name="Pegelow, Katrin /DE" userId="74a135be-7428-408d-b4b7-e9253dfa99e9" providerId="ADAL" clId="{C8066334-7A26-4F87-B18C-0F9CD2AF4340}" dt="2026-01-13T22:39:23.966" v="112709" actId="14100"/>
          <ac:spMkLst>
            <pc:docMk/>
            <pc:sldMk cId="2273303103" sldId="467"/>
            <ac:spMk id="453" creationId="{124228A8-9FE4-0B70-2155-7B4AC8FBD536}"/>
          </ac:spMkLst>
        </pc:spChg>
        <pc:spChg chg="mod">
          <ac:chgData name="Pegelow, Katrin /DE" userId="74a135be-7428-408d-b4b7-e9253dfa99e9" providerId="ADAL" clId="{C8066334-7A26-4F87-B18C-0F9CD2AF4340}" dt="2026-01-06T11:34:00.122" v="98535" actId="207"/>
          <ac:spMkLst>
            <pc:docMk/>
            <pc:sldMk cId="2273303103" sldId="467"/>
            <ac:spMk id="455" creationId="{C16C38EC-417A-7C8B-1ABF-40CB6BAF7623}"/>
          </ac:spMkLst>
        </pc:spChg>
        <pc:spChg chg="mod">
          <ac:chgData name="Pegelow, Katrin /DE" userId="74a135be-7428-408d-b4b7-e9253dfa99e9" providerId="ADAL" clId="{C8066334-7A26-4F87-B18C-0F9CD2AF4340}" dt="2026-01-06T11:32:55.462" v="98524" actId="208"/>
          <ac:spMkLst>
            <pc:docMk/>
            <pc:sldMk cId="2273303103" sldId="467"/>
            <ac:spMk id="456" creationId="{D1AD7C4A-054B-5F40-065E-06750513952D}"/>
          </ac:spMkLst>
        </pc:spChg>
        <pc:spChg chg="mod">
          <ac:chgData name="Pegelow, Katrin /DE" userId="74a135be-7428-408d-b4b7-e9253dfa99e9" providerId="ADAL" clId="{C8066334-7A26-4F87-B18C-0F9CD2AF4340}" dt="2026-01-06T11:32:18.675" v="98518" actId="207"/>
          <ac:spMkLst>
            <pc:docMk/>
            <pc:sldMk cId="2273303103" sldId="467"/>
            <ac:spMk id="460" creationId="{6E7A9B9D-4EB3-5749-48E1-165F636FBC92}"/>
          </ac:spMkLst>
        </pc:spChg>
        <pc:spChg chg="mod">
          <ac:chgData name="Pegelow, Katrin /DE" userId="74a135be-7428-408d-b4b7-e9253dfa99e9" providerId="ADAL" clId="{C8066334-7A26-4F87-B18C-0F9CD2AF4340}" dt="2026-01-06T11:32:42.120" v="98522" actId="208"/>
          <ac:spMkLst>
            <pc:docMk/>
            <pc:sldMk cId="2273303103" sldId="467"/>
            <ac:spMk id="462" creationId="{3C3F3303-39CC-B955-DDE3-09FD72BD4667}"/>
          </ac:spMkLst>
        </pc:spChg>
        <pc:grpChg chg="mod">
          <ac:chgData name="Pegelow, Katrin /DE" userId="74a135be-7428-408d-b4b7-e9253dfa99e9" providerId="ADAL" clId="{C8066334-7A26-4F87-B18C-0F9CD2AF4340}" dt="2026-01-06T11:28:22.298" v="98410" actId="14100"/>
          <ac:grpSpMkLst>
            <pc:docMk/>
            <pc:sldMk cId="2273303103" sldId="467"/>
            <ac:grpSpMk id="55" creationId="{6CA59CA3-827B-A6D8-090F-7E00ECC72A36}"/>
          </ac:grpSpMkLst>
        </pc:grpChg>
        <pc:picChg chg="mod">
          <ac:chgData name="Pegelow, Katrin /DE" userId="74a135be-7428-408d-b4b7-e9253dfa99e9" providerId="ADAL" clId="{C8066334-7A26-4F87-B18C-0F9CD2AF4340}" dt="2026-01-06T11:33:12.602" v="98527" actId="208"/>
          <ac:picMkLst>
            <pc:docMk/>
            <pc:sldMk cId="2273303103" sldId="467"/>
            <ac:picMk id="54" creationId="{3C2CEA30-42A9-E069-B38E-ED1E266CE742}"/>
          </ac:picMkLst>
        </pc:picChg>
        <pc:picChg chg="mod">
          <ac:chgData name="Pegelow, Katrin /DE" userId="74a135be-7428-408d-b4b7-e9253dfa99e9" providerId="ADAL" clId="{C8066334-7A26-4F87-B18C-0F9CD2AF4340}" dt="2026-01-06T11:33:31.357" v="98530" actId="208"/>
          <ac:picMkLst>
            <pc:docMk/>
            <pc:sldMk cId="2273303103" sldId="467"/>
            <ac:picMk id="450" creationId="{0C1BA0FC-C959-E33C-48EF-C51F1D1652EC}"/>
          </ac:picMkLst>
        </pc:picChg>
        <pc:picChg chg="mod">
          <ac:chgData name="Pegelow, Katrin /DE" userId="74a135be-7428-408d-b4b7-e9253dfa99e9" providerId="ADAL" clId="{C8066334-7A26-4F87-B18C-0F9CD2AF4340}" dt="2026-01-06T11:46:56.451" v="98825" actId="207"/>
          <ac:picMkLst>
            <pc:docMk/>
            <pc:sldMk cId="2273303103" sldId="467"/>
            <ac:picMk id="463" creationId="{CA408828-9F10-4BBB-A15C-8A98815030E1}"/>
          </ac:picMkLst>
        </pc:picChg>
        <pc:cxnChg chg="mod">
          <ac:chgData name="Pegelow, Katrin /DE" userId="74a135be-7428-408d-b4b7-e9253dfa99e9" providerId="ADAL" clId="{C8066334-7A26-4F87-B18C-0F9CD2AF4340}" dt="2026-01-06T11:32:30.700" v="98520" actId="208"/>
          <ac:cxnSpMkLst>
            <pc:docMk/>
            <pc:sldMk cId="2273303103" sldId="467"/>
            <ac:cxnSpMk id="51" creationId="{30D99707-9532-F0A7-E249-9EB46A0716E0}"/>
          </ac:cxnSpMkLst>
        </pc:cxnChg>
        <pc:cxnChg chg="mod">
          <ac:chgData name="Pegelow, Katrin /DE" userId="74a135be-7428-408d-b4b7-e9253dfa99e9" providerId="ADAL" clId="{C8066334-7A26-4F87-B18C-0F9CD2AF4340}" dt="2026-01-06T11:33:43.149" v="98532" actId="208"/>
          <ac:cxnSpMkLst>
            <pc:docMk/>
            <pc:sldMk cId="2273303103" sldId="467"/>
            <ac:cxnSpMk id="57" creationId="{95938157-5C20-DAEB-9CE3-DC3175E1663C}"/>
          </ac:cxnSpMkLst>
        </pc:cxnChg>
        <pc:cxnChg chg="mod">
          <ac:chgData name="Pegelow, Katrin /DE" userId="74a135be-7428-408d-b4b7-e9253dfa99e9" providerId="ADAL" clId="{C8066334-7A26-4F87-B18C-0F9CD2AF4340}" dt="2026-01-06T11:42:34.233" v="98722" actId="14100"/>
          <ac:cxnSpMkLst>
            <pc:docMk/>
            <pc:sldMk cId="2273303103" sldId="467"/>
            <ac:cxnSpMk id="63" creationId="{D6210197-A1AC-55F4-B234-10EEF646214C}"/>
          </ac:cxnSpMkLst>
        </pc:cxnChg>
        <pc:cxnChg chg="mod">
          <ac:chgData name="Pegelow, Katrin /DE" userId="74a135be-7428-408d-b4b7-e9253dfa99e9" providerId="ADAL" clId="{C8066334-7A26-4F87-B18C-0F9CD2AF4340}" dt="2026-01-06T11:33:54.404" v="98534" actId="208"/>
          <ac:cxnSpMkLst>
            <pc:docMk/>
            <pc:sldMk cId="2273303103" sldId="467"/>
            <ac:cxnSpMk id="454" creationId="{D01F1FCF-F3C5-56D0-F6D2-639593F0BFF0}"/>
          </ac:cxnSpMkLst>
        </pc:cxnChg>
        <pc:cxnChg chg="mod">
          <ac:chgData name="Pegelow, Katrin /DE" userId="74a135be-7428-408d-b4b7-e9253dfa99e9" providerId="ADAL" clId="{C8066334-7A26-4F87-B18C-0F9CD2AF4340}" dt="2026-01-06T11:32:25.082" v="98519" actId="208"/>
          <ac:cxnSpMkLst>
            <pc:docMk/>
            <pc:sldMk cId="2273303103" sldId="467"/>
            <ac:cxnSpMk id="461" creationId="{9CEE58DB-2008-9183-546A-DA8067CC27BF}"/>
          </ac:cxnSpMkLst>
        </pc:cxnChg>
      </pc:sldChg>
      <pc:sldChg chg="addSp delSp modSp add mod delAnim">
        <pc:chgData name="Pegelow, Katrin /DE" userId="74a135be-7428-408d-b4b7-e9253dfa99e9" providerId="ADAL" clId="{C8066334-7A26-4F87-B18C-0F9CD2AF4340}" dt="2026-01-13T22:39:38.242" v="112710" actId="14100"/>
        <pc:sldMkLst>
          <pc:docMk/>
          <pc:sldMk cId="2781556841" sldId="468"/>
        </pc:sldMkLst>
        <pc:spChg chg="add mod ord">
          <ac:chgData name="Pegelow, Katrin /DE" userId="74a135be-7428-408d-b4b7-e9253dfa99e9" providerId="ADAL" clId="{C8066334-7A26-4F87-B18C-0F9CD2AF4340}" dt="2026-01-06T11:44:35.591" v="98800" actId="207"/>
          <ac:spMkLst>
            <pc:docMk/>
            <pc:sldMk cId="2781556841" sldId="468"/>
            <ac:spMk id="9" creationId="{31627683-41D0-63E3-AC32-6EE9D777948E}"/>
          </ac:spMkLst>
        </pc:spChg>
        <pc:spChg chg="add mod">
          <ac:chgData name="Pegelow, Katrin /DE" userId="74a135be-7428-408d-b4b7-e9253dfa99e9" providerId="ADAL" clId="{C8066334-7A26-4F87-B18C-0F9CD2AF4340}" dt="2026-01-06T11:44:32.192" v="98799" actId="207"/>
          <ac:spMkLst>
            <pc:docMk/>
            <pc:sldMk cId="2781556841" sldId="468"/>
            <ac:spMk id="11" creationId="{A9E66457-6AED-74E4-4068-B948B49C7196}"/>
          </ac:spMkLst>
        </pc:spChg>
        <pc:spChg chg="add mod">
          <ac:chgData name="Pegelow, Katrin /DE" userId="74a135be-7428-408d-b4b7-e9253dfa99e9" providerId="ADAL" clId="{C8066334-7A26-4F87-B18C-0F9CD2AF4340}" dt="2026-01-06T11:44:28.831" v="98798" actId="207"/>
          <ac:spMkLst>
            <pc:docMk/>
            <pc:sldMk cId="2781556841" sldId="468"/>
            <ac:spMk id="13" creationId="{F81A0316-59B5-D676-4D25-CC22025454FB}"/>
          </ac:spMkLst>
        </pc:spChg>
        <pc:spChg chg="add mod">
          <ac:chgData name="Pegelow, Katrin /DE" userId="74a135be-7428-408d-b4b7-e9253dfa99e9" providerId="ADAL" clId="{C8066334-7A26-4F87-B18C-0F9CD2AF4340}" dt="2026-01-06T11:39:35.978" v="98598" actId="1038"/>
          <ac:spMkLst>
            <pc:docMk/>
            <pc:sldMk cId="2781556841" sldId="468"/>
            <ac:spMk id="15" creationId="{1F8FF713-1EBF-F156-BB57-8DABE0395F9B}"/>
          </ac:spMkLst>
        </pc:spChg>
        <pc:spChg chg="add mod">
          <ac:chgData name="Pegelow, Katrin /DE" userId="74a135be-7428-408d-b4b7-e9253dfa99e9" providerId="ADAL" clId="{C8066334-7A26-4F87-B18C-0F9CD2AF4340}" dt="2026-01-06T11:39:47.557" v="98613" actId="1037"/>
          <ac:spMkLst>
            <pc:docMk/>
            <pc:sldMk cId="2781556841" sldId="468"/>
            <ac:spMk id="16" creationId="{1359B1BA-760B-94DE-B950-F90973A5B4AC}"/>
          </ac:spMkLst>
        </pc:spChg>
        <pc:spChg chg="mod">
          <ac:chgData name="Pegelow, Katrin /DE" userId="74a135be-7428-408d-b4b7-e9253dfa99e9" providerId="ADAL" clId="{C8066334-7A26-4F87-B18C-0F9CD2AF4340}" dt="2026-01-06T11:48:02.191" v="98834" actId="208"/>
          <ac:spMkLst>
            <pc:docMk/>
            <pc:sldMk cId="2781556841" sldId="468"/>
            <ac:spMk id="59" creationId="{58A034B5-F85F-E31A-40B1-DBBF1EAB6282}"/>
          </ac:spMkLst>
        </pc:spChg>
        <pc:spChg chg="mod">
          <ac:chgData name="Pegelow, Katrin /DE" userId="74a135be-7428-408d-b4b7-e9253dfa99e9" providerId="ADAL" clId="{C8066334-7A26-4F87-B18C-0F9CD2AF4340}" dt="2026-01-06T11:47:55.227" v="98833" actId="207"/>
          <ac:spMkLst>
            <pc:docMk/>
            <pc:sldMk cId="2781556841" sldId="468"/>
            <ac:spMk id="60" creationId="{52F31F75-A307-4FB1-4C0D-53B6E51B9FBE}"/>
          </ac:spMkLst>
        </pc:spChg>
        <pc:spChg chg="mod">
          <ac:chgData name="Pegelow, Katrin /DE" userId="74a135be-7428-408d-b4b7-e9253dfa99e9" providerId="ADAL" clId="{C8066334-7A26-4F87-B18C-0F9CD2AF4340}" dt="2026-01-06T11:42:03.516" v="98719" actId="14100"/>
          <ac:spMkLst>
            <pc:docMk/>
            <pc:sldMk cId="2781556841" sldId="468"/>
            <ac:spMk id="448" creationId="{149A3D13-FD01-4C94-6035-FF41FE0B093E}"/>
          </ac:spMkLst>
        </pc:spChg>
        <pc:spChg chg="mod">
          <ac:chgData name="Pegelow, Katrin /DE" userId="74a135be-7428-408d-b4b7-e9253dfa99e9" providerId="ADAL" clId="{C8066334-7A26-4F87-B18C-0F9CD2AF4340}" dt="2026-01-13T22:39:38.242" v="112710" actId="14100"/>
          <ac:spMkLst>
            <pc:docMk/>
            <pc:sldMk cId="2781556841" sldId="468"/>
            <ac:spMk id="453" creationId="{D8B3D013-FC13-7C8A-65A6-2F0B8911508B}"/>
          </ac:spMkLst>
        </pc:spChg>
        <pc:spChg chg="mod">
          <ac:chgData name="Pegelow, Katrin /DE" userId="74a135be-7428-408d-b4b7-e9253dfa99e9" providerId="ADAL" clId="{C8066334-7A26-4F87-B18C-0F9CD2AF4340}" dt="2026-01-06T11:48:07.008" v="98835" actId="208"/>
          <ac:spMkLst>
            <pc:docMk/>
            <pc:sldMk cId="2781556841" sldId="468"/>
            <ac:spMk id="462" creationId="{ECC9D094-FD2F-ED04-85EE-FBF96F6E5445}"/>
          </ac:spMkLst>
        </pc:spChg>
        <pc:grpChg chg="topLvl">
          <ac:chgData name="Pegelow, Katrin /DE" userId="74a135be-7428-408d-b4b7-e9253dfa99e9" providerId="ADAL" clId="{C8066334-7A26-4F87-B18C-0F9CD2AF4340}" dt="2026-01-06T11:47:08.084" v="98827" actId="478"/>
          <ac:grpSpMkLst>
            <pc:docMk/>
            <pc:sldMk cId="2781556841" sldId="468"/>
            <ac:grpSpMk id="56" creationId="{18B55892-E38A-53CE-50BE-19F4432EEA4C}"/>
          </ac:grpSpMkLst>
        </pc:grpChg>
        <pc:grpChg chg="topLvl">
          <ac:chgData name="Pegelow, Katrin /DE" userId="74a135be-7428-408d-b4b7-e9253dfa99e9" providerId="ADAL" clId="{C8066334-7A26-4F87-B18C-0F9CD2AF4340}" dt="2026-01-06T11:36:15.253" v="98545" actId="478"/>
          <ac:grpSpMkLst>
            <pc:docMk/>
            <pc:sldMk cId="2781556841" sldId="468"/>
            <ac:grpSpMk id="459" creationId="{579CCA37-0C12-946B-B2FA-5D84E49F745C}"/>
          </ac:grpSpMkLst>
        </pc:grpChg>
        <pc:picChg chg="mod">
          <ac:chgData name="Pegelow, Katrin /DE" userId="74a135be-7428-408d-b4b7-e9253dfa99e9" providerId="ADAL" clId="{C8066334-7A26-4F87-B18C-0F9CD2AF4340}" dt="2026-01-06T11:48:16.481" v="98836" actId="207"/>
          <ac:picMkLst>
            <pc:docMk/>
            <pc:sldMk cId="2781556841" sldId="468"/>
            <ac:picMk id="463" creationId="{02F639C0-3432-F3B9-817F-5646943F4FE4}"/>
          </ac:picMkLst>
        </pc:picChg>
        <pc:cxnChg chg="add mod">
          <ac:chgData name="Pegelow, Katrin /DE" userId="74a135be-7428-408d-b4b7-e9253dfa99e9" providerId="ADAL" clId="{C8066334-7A26-4F87-B18C-0F9CD2AF4340}" dt="2026-01-06T11:35:42.939" v="98542"/>
          <ac:cxnSpMkLst>
            <pc:docMk/>
            <pc:sldMk cId="2781556841" sldId="468"/>
            <ac:cxnSpMk id="10" creationId="{48F17FA8-F6AB-C516-D52F-CC57517B3903}"/>
          </ac:cxnSpMkLst>
        </pc:cxnChg>
        <pc:cxnChg chg="add mod">
          <ac:chgData name="Pegelow, Katrin /DE" userId="74a135be-7428-408d-b4b7-e9253dfa99e9" providerId="ADAL" clId="{C8066334-7A26-4F87-B18C-0F9CD2AF4340}" dt="2026-01-06T11:35:42.939" v="98542"/>
          <ac:cxnSpMkLst>
            <pc:docMk/>
            <pc:sldMk cId="2781556841" sldId="468"/>
            <ac:cxnSpMk id="12" creationId="{FB266766-F3F4-DB98-0276-1374677037B6}"/>
          </ac:cxnSpMkLst>
        </pc:cxnChg>
        <pc:cxnChg chg="add mod">
          <ac:chgData name="Pegelow, Katrin /DE" userId="74a135be-7428-408d-b4b7-e9253dfa99e9" providerId="ADAL" clId="{C8066334-7A26-4F87-B18C-0F9CD2AF4340}" dt="2026-01-06T11:35:42.939" v="98542"/>
          <ac:cxnSpMkLst>
            <pc:docMk/>
            <pc:sldMk cId="2781556841" sldId="468"/>
            <ac:cxnSpMk id="14" creationId="{16D7577B-6771-A1DB-822A-F9F1A66D8899}"/>
          </ac:cxnSpMkLst>
        </pc:cxnChg>
        <pc:cxnChg chg="mod">
          <ac:chgData name="Pegelow, Katrin /DE" userId="74a135be-7428-408d-b4b7-e9253dfa99e9" providerId="ADAL" clId="{C8066334-7A26-4F87-B18C-0F9CD2AF4340}" dt="2026-01-06T11:42:14.554" v="98720" actId="14100"/>
          <ac:cxnSpMkLst>
            <pc:docMk/>
            <pc:sldMk cId="2781556841" sldId="468"/>
            <ac:cxnSpMk id="63" creationId="{0F834BF3-DB9B-82A8-B3F1-80E0F4153A72}"/>
          </ac:cxnSpMkLst>
        </pc:cxnChg>
      </pc:sldChg>
      <pc:sldChg chg="addSp delSp modSp add mod delAnim modAnim">
        <pc:chgData name="Pegelow, Katrin /DE" userId="74a135be-7428-408d-b4b7-e9253dfa99e9" providerId="ADAL" clId="{C8066334-7A26-4F87-B18C-0F9CD2AF4340}" dt="2026-01-13T22:39:49.268" v="112711" actId="14100"/>
        <pc:sldMkLst>
          <pc:docMk/>
          <pc:sldMk cId="1880869595" sldId="469"/>
        </pc:sldMkLst>
        <pc:spChg chg="mod">
          <ac:chgData name="Pegelow, Katrin /DE" userId="74a135be-7428-408d-b4b7-e9253dfa99e9" providerId="ADAL" clId="{C8066334-7A26-4F87-B18C-0F9CD2AF4340}" dt="2026-01-06T11:51:25.437" v="98936" actId="20577"/>
          <ac:spMkLst>
            <pc:docMk/>
            <pc:sldMk cId="1880869595" sldId="469"/>
            <ac:spMk id="2" creationId="{22CC30B3-A928-5974-4882-EAB389D1C881}"/>
          </ac:spMkLst>
        </pc:spChg>
        <pc:spChg chg="add mod">
          <ac:chgData name="Pegelow, Katrin /DE" userId="74a135be-7428-408d-b4b7-e9253dfa99e9" providerId="ADAL" clId="{C8066334-7A26-4F87-B18C-0F9CD2AF4340}" dt="2026-01-06T11:56:02.101" v="99183" actId="6549"/>
          <ac:spMkLst>
            <pc:docMk/>
            <pc:sldMk cId="1880869595" sldId="469"/>
            <ac:spMk id="7" creationId="{DCA13EF9-BA2D-06D2-DB90-06818C79B2F3}"/>
          </ac:spMkLst>
        </pc:spChg>
        <pc:spChg chg="add mod">
          <ac:chgData name="Pegelow, Katrin /DE" userId="74a135be-7428-408d-b4b7-e9253dfa99e9" providerId="ADAL" clId="{C8066334-7A26-4F87-B18C-0F9CD2AF4340}" dt="2026-01-06T11:59:57.033" v="99287" actId="403"/>
          <ac:spMkLst>
            <pc:docMk/>
            <pc:sldMk cId="1880869595" sldId="469"/>
            <ac:spMk id="8" creationId="{099E93C8-D15B-4079-C0F4-FACAD10BABEA}"/>
          </ac:spMkLst>
        </pc:spChg>
        <pc:spChg chg="add mod">
          <ac:chgData name="Pegelow, Katrin /DE" userId="74a135be-7428-408d-b4b7-e9253dfa99e9" providerId="ADAL" clId="{C8066334-7A26-4F87-B18C-0F9CD2AF4340}" dt="2026-01-06T12:01:41.043" v="99302" actId="403"/>
          <ac:spMkLst>
            <pc:docMk/>
            <pc:sldMk cId="1880869595" sldId="469"/>
            <ac:spMk id="17" creationId="{CF607435-F677-2D32-E678-EC7C7D0D1C00}"/>
          </ac:spMkLst>
        </pc:spChg>
        <pc:spChg chg="add mod">
          <ac:chgData name="Pegelow, Katrin /DE" userId="74a135be-7428-408d-b4b7-e9253dfa99e9" providerId="ADAL" clId="{C8066334-7A26-4F87-B18C-0F9CD2AF4340}" dt="2026-01-06T11:58:13.249" v="99282" actId="6549"/>
          <ac:spMkLst>
            <pc:docMk/>
            <pc:sldMk cId="1880869595" sldId="469"/>
            <ac:spMk id="18" creationId="{654CD564-1264-5958-33F2-86C145B8E74B}"/>
          </ac:spMkLst>
        </pc:spChg>
        <pc:spChg chg="mod">
          <ac:chgData name="Pegelow, Katrin /DE" userId="74a135be-7428-408d-b4b7-e9253dfa99e9" providerId="ADAL" clId="{C8066334-7A26-4F87-B18C-0F9CD2AF4340}" dt="2026-01-13T22:39:49.268" v="112711" actId="14100"/>
          <ac:spMkLst>
            <pc:docMk/>
            <pc:sldMk cId="1880869595" sldId="469"/>
            <ac:spMk id="453" creationId="{524F0825-A29A-F192-2435-C57D390AD1FF}"/>
          </ac:spMkLst>
        </pc:spChg>
      </pc:sldChg>
      <pc:sldChg chg="addSp delSp modSp add mod">
        <pc:chgData name="Pegelow, Katrin /DE" userId="74a135be-7428-408d-b4b7-e9253dfa99e9" providerId="ADAL" clId="{C8066334-7A26-4F87-B18C-0F9CD2AF4340}" dt="2026-01-13T22:56:01.839" v="113023" actId="20577"/>
        <pc:sldMkLst>
          <pc:docMk/>
          <pc:sldMk cId="3846979546" sldId="470"/>
        </pc:sldMkLst>
        <pc:spChg chg="add mod">
          <ac:chgData name="Pegelow, Katrin /DE" userId="74a135be-7428-408d-b4b7-e9253dfa99e9" providerId="ADAL" clId="{C8066334-7A26-4F87-B18C-0F9CD2AF4340}" dt="2026-01-06T17:40:20.911" v="105838" actId="1035"/>
          <ac:spMkLst>
            <pc:docMk/>
            <pc:sldMk cId="3846979546" sldId="470"/>
            <ac:spMk id="3" creationId="{8034BB20-1C0C-205B-B6A8-C1F55247C866}"/>
          </ac:spMkLst>
        </pc:spChg>
        <pc:spChg chg="mod">
          <ac:chgData name="Pegelow, Katrin /DE" userId="74a135be-7428-408d-b4b7-e9253dfa99e9" providerId="ADAL" clId="{C8066334-7A26-4F87-B18C-0F9CD2AF4340}" dt="2026-01-06T17:40:20.911" v="105838" actId="1035"/>
          <ac:spMkLst>
            <pc:docMk/>
            <pc:sldMk cId="3846979546" sldId="470"/>
            <ac:spMk id="4" creationId="{944B6DE7-C880-056B-B2ED-E257687955BF}"/>
          </ac:spMkLst>
        </pc:spChg>
        <pc:spChg chg="mod">
          <ac:chgData name="Pegelow, Katrin /DE" userId="74a135be-7428-408d-b4b7-e9253dfa99e9" providerId="ADAL" clId="{C8066334-7A26-4F87-B18C-0F9CD2AF4340}" dt="2026-01-06T17:12:21.937" v="104993" actId="20577"/>
          <ac:spMkLst>
            <pc:docMk/>
            <pc:sldMk cId="3846979546" sldId="470"/>
            <ac:spMk id="5" creationId="{3AAA6DC5-502F-33BA-5DAE-7D13B523F6E8}"/>
          </ac:spMkLst>
        </pc:spChg>
        <pc:spChg chg="add mod">
          <ac:chgData name="Pegelow, Katrin /DE" userId="74a135be-7428-408d-b4b7-e9253dfa99e9" providerId="ADAL" clId="{C8066334-7A26-4F87-B18C-0F9CD2AF4340}" dt="2026-01-06T17:40:20.911" v="105838" actId="1035"/>
          <ac:spMkLst>
            <pc:docMk/>
            <pc:sldMk cId="3846979546" sldId="470"/>
            <ac:spMk id="10" creationId="{CFDCAEC5-60F9-B152-F047-E26356440F9E}"/>
          </ac:spMkLst>
        </pc:spChg>
        <pc:spChg chg="add mod">
          <ac:chgData name="Pegelow, Katrin /DE" userId="74a135be-7428-408d-b4b7-e9253dfa99e9" providerId="ADAL" clId="{C8066334-7A26-4F87-B18C-0F9CD2AF4340}" dt="2026-01-06T17:40:20.911" v="105838" actId="1035"/>
          <ac:spMkLst>
            <pc:docMk/>
            <pc:sldMk cId="3846979546" sldId="470"/>
            <ac:spMk id="11" creationId="{DAB9322D-140E-0865-145B-BF0A8F6F5F71}"/>
          </ac:spMkLst>
        </pc:spChg>
        <pc:spChg chg="mod">
          <ac:chgData name="Pegelow, Katrin /DE" userId="74a135be-7428-408d-b4b7-e9253dfa99e9" providerId="ADAL" clId="{C8066334-7A26-4F87-B18C-0F9CD2AF4340}" dt="2026-01-13T22:56:01.839" v="113023" actId="20577"/>
          <ac:spMkLst>
            <pc:docMk/>
            <pc:sldMk cId="3846979546" sldId="470"/>
            <ac:spMk id="18" creationId="{D97716E3-37CE-DB60-2950-AA5649C902EE}"/>
          </ac:spMkLst>
        </pc:spChg>
        <pc:graphicFrameChg chg="add mod modGraphic">
          <ac:chgData name="Pegelow, Katrin /DE" userId="74a135be-7428-408d-b4b7-e9253dfa99e9" providerId="ADAL" clId="{C8066334-7A26-4F87-B18C-0F9CD2AF4340}" dt="2026-01-06T17:40:20.911" v="105838" actId="1035"/>
          <ac:graphicFrameMkLst>
            <pc:docMk/>
            <pc:sldMk cId="3846979546" sldId="470"/>
            <ac:graphicFrameMk id="8" creationId="{BD820AEF-4449-8E12-BD51-8526529A2BD1}"/>
          </ac:graphicFrameMkLst>
        </pc:graphicFrameChg>
        <pc:graphicFrameChg chg="add mod modGraphic">
          <ac:chgData name="Pegelow, Katrin /DE" userId="74a135be-7428-408d-b4b7-e9253dfa99e9" providerId="ADAL" clId="{C8066334-7A26-4F87-B18C-0F9CD2AF4340}" dt="2026-01-06T17:40:20.911" v="105838" actId="1035"/>
          <ac:graphicFrameMkLst>
            <pc:docMk/>
            <pc:sldMk cId="3846979546" sldId="470"/>
            <ac:graphicFrameMk id="9" creationId="{B094A260-59E8-7325-24F1-ED0E426C08C2}"/>
          </ac:graphicFrameMkLst>
        </pc:graphicFrameChg>
      </pc:sldChg>
      <pc:sldChg chg="addSp delSp modSp add mod">
        <pc:chgData name="Pegelow, Katrin /DE" userId="74a135be-7428-408d-b4b7-e9253dfa99e9" providerId="ADAL" clId="{C8066334-7A26-4F87-B18C-0F9CD2AF4340}" dt="2026-01-13T22:20:44.774" v="112469" actId="14100"/>
        <pc:sldMkLst>
          <pc:docMk/>
          <pc:sldMk cId="3845711492" sldId="471"/>
        </pc:sldMkLst>
        <pc:spChg chg="mod">
          <ac:chgData name="Pegelow, Katrin /DE" userId="74a135be-7428-408d-b4b7-e9253dfa99e9" providerId="ADAL" clId="{C8066334-7A26-4F87-B18C-0F9CD2AF4340}" dt="2026-01-06T14:44:35.322" v="101998" actId="20577"/>
          <ac:spMkLst>
            <pc:docMk/>
            <pc:sldMk cId="3845711492" sldId="471"/>
            <ac:spMk id="4" creationId="{8095E583-6B76-6B2E-06FF-7DCE07F41536}"/>
          </ac:spMkLst>
        </pc:spChg>
        <pc:spChg chg="add mod">
          <ac:chgData name="Pegelow, Katrin /DE" userId="74a135be-7428-408d-b4b7-e9253dfa99e9" providerId="ADAL" clId="{C8066334-7A26-4F87-B18C-0F9CD2AF4340}" dt="2026-01-06T14:43:24.472" v="101972" actId="14100"/>
          <ac:spMkLst>
            <pc:docMk/>
            <pc:sldMk cId="3845711492" sldId="471"/>
            <ac:spMk id="5" creationId="{AB464E69-4B95-2CC1-E0F3-4AF1E7793E57}"/>
          </ac:spMkLst>
        </pc:spChg>
        <pc:spChg chg="add mod">
          <ac:chgData name="Pegelow, Katrin /DE" userId="74a135be-7428-408d-b4b7-e9253dfa99e9" providerId="ADAL" clId="{C8066334-7A26-4F87-B18C-0F9CD2AF4340}" dt="2026-01-06T14:33:59.978" v="101809" actId="1036"/>
          <ac:spMkLst>
            <pc:docMk/>
            <pc:sldMk cId="3845711492" sldId="471"/>
            <ac:spMk id="7" creationId="{5FC6AAD7-96C6-3DA0-20DA-D7E76DAEF20E}"/>
          </ac:spMkLst>
        </pc:spChg>
        <pc:spChg chg="add mod">
          <ac:chgData name="Pegelow, Katrin /DE" userId="74a135be-7428-408d-b4b7-e9253dfa99e9" providerId="ADAL" clId="{C8066334-7A26-4F87-B18C-0F9CD2AF4340}" dt="2026-01-06T14:34:21.627" v="101816" actId="1035"/>
          <ac:spMkLst>
            <pc:docMk/>
            <pc:sldMk cId="3845711492" sldId="471"/>
            <ac:spMk id="9" creationId="{7D579973-7446-CC5A-8014-BAFF07146727}"/>
          </ac:spMkLst>
        </pc:spChg>
        <pc:spChg chg="add mod">
          <ac:chgData name="Pegelow, Katrin /DE" userId="74a135be-7428-408d-b4b7-e9253dfa99e9" providerId="ADAL" clId="{C8066334-7A26-4F87-B18C-0F9CD2AF4340}" dt="2026-01-06T14:34:32.234" v="101819" actId="1035"/>
          <ac:spMkLst>
            <pc:docMk/>
            <pc:sldMk cId="3845711492" sldId="471"/>
            <ac:spMk id="13" creationId="{C4D91AFC-0277-8125-8658-F0560B32C4CC}"/>
          </ac:spMkLst>
        </pc:spChg>
        <pc:spChg chg="add mod">
          <ac:chgData name="Pegelow, Katrin /DE" userId="74a135be-7428-408d-b4b7-e9253dfa99e9" providerId="ADAL" clId="{C8066334-7A26-4F87-B18C-0F9CD2AF4340}" dt="2026-01-06T14:34:51.452" v="101822" actId="1035"/>
          <ac:spMkLst>
            <pc:docMk/>
            <pc:sldMk cId="3845711492" sldId="471"/>
            <ac:spMk id="14" creationId="{06B24362-7246-4FDD-AF7A-A765AF4E4E8E}"/>
          </ac:spMkLst>
        </pc:spChg>
        <pc:spChg chg="add mod">
          <ac:chgData name="Pegelow, Katrin /DE" userId="74a135be-7428-408d-b4b7-e9253dfa99e9" providerId="ADAL" clId="{C8066334-7A26-4F87-B18C-0F9CD2AF4340}" dt="2026-01-06T14:34:51.452" v="101822" actId="1035"/>
          <ac:spMkLst>
            <pc:docMk/>
            <pc:sldMk cId="3845711492" sldId="471"/>
            <ac:spMk id="15" creationId="{9521AA98-6C1E-8955-31C0-85206DCDA28E}"/>
          </ac:spMkLst>
        </pc:spChg>
        <pc:spChg chg="add mod">
          <ac:chgData name="Pegelow, Katrin /DE" userId="74a135be-7428-408d-b4b7-e9253dfa99e9" providerId="ADAL" clId="{C8066334-7A26-4F87-B18C-0F9CD2AF4340}" dt="2026-01-06T14:33:24.580" v="101801" actId="207"/>
          <ac:spMkLst>
            <pc:docMk/>
            <pc:sldMk cId="3845711492" sldId="471"/>
            <ac:spMk id="16" creationId="{520DA7E4-C877-AA39-4634-D6F24B054316}"/>
          </ac:spMkLst>
        </pc:spChg>
        <pc:spChg chg="add mod">
          <ac:chgData name="Pegelow, Katrin /DE" userId="74a135be-7428-408d-b4b7-e9253dfa99e9" providerId="ADAL" clId="{C8066334-7A26-4F87-B18C-0F9CD2AF4340}" dt="2026-01-06T14:35:01.036" v="101824" actId="1037"/>
          <ac:spMkLst>
            <pc:docMk/>
            <pc:sldMk cId="3845711492" sldId="471"/>
            <ac:spMk id="18" creationId="{70A52ACA-C867-2EB6-2736-FF6367D137D4}"/>
          </ac:spMkLst>
        </pc:spChg>
        <pc:spChg chg="add mod">
          <ac:chgData name="Pegelow, Katrin /DE" userId="74a135be-7428-408d-b4b7-e9253dfa99e9" providerId="ADAL" clId="{C8066334-7A26-4F87-B18C-0F9CD2AF4340}" dt="2026-01-06T14:33:24.580" v="101801" actId="207"/>
          <ac:spMkLst>
            <pc:docMk/>
            <pc:sldMk cId="3845711492" sldId="471"/>
            <ac:spMk id="19" creationId="{6B000859-A9AA-CC0E-B1A5-16B08DE508BF}"/>
          </ac:spMkLst>
        </pc:spChg>
        <pc:spChg chg="add mod">
          <ac:chgData name="Pegelow, Katrin /DE" userId="74a135be-7428-408d-b4b7-e9253dfa99e9" providerId="ADAL" clId="{C8066334-7A26-4F87-B18C-0F9CD2AF4340}" dt="2026-01-06T14:35:14.107" v="101827" actId="20577"/>
          <ac:spMkLst>
            <pc:docMk/>
            <pc:sldMk cId="3845711492" sldId="471"/>
            <ac:spMk id="20" creationId="{1DF62539-4891-FE25-2B0B-3AEA16054CBD}"/>
          </ac:spMkLst>
        </pc:spChg>
        <pc:spChg chg="add mod">
          <ac:chgData name="Pegelow, Katrin /DE" userId="74a135be-7428-408d-b4b7-e9253dfa99e9" providerId="ADAL" clId="{C8066334-7A26-4F87-B18C-0F9CD2AF4340}" dt="2026-01-06T14:36:19.609" v="101853" actId="1076"/>
          <ac:spMkLst>
            <pc:docMk/>
            <pc:sldMk cId="3845711492" sldId="471"/>
            <ac:spMk id="46" creationId="{1A5D153C-1B93-EF18-B3DB-F73A0A2EA233}"/>
          </ac:spMkLst>
        </pc:spChg>
        <pc:spChg chg="add mod">
          <ac:chgData name="Pegelow, Katrin /DE" userId="74a135be-7428-408d-b4b7-e9253dfa99e9" providerId="ADAL" clId="{C8066334-7A26-4F87-B18C-0F9CD2AF4340}" dt="2026-01-06T14:36:27.924" v="101855" actId="1076"/>
          <ac:spMkLst>
            <pc:docMk/>
            <pc:sldMk cId="3845711492" sldId="471"/>
            <ac:spMk id="47" creationId="{866D5CF4-9C48-4F36-6464-57D7669684D8}"/>
          </ac:spMkLst>
        </pc:spChg>
        <pc:spChg chg="add mod">
          <ac:chgData name="Pegelow, Katrin /DE" userId="74a135be-7428-408d-b4b7-e9253dfa99e9" providerId="ADAL" clId="{C8066334-7A26-4F87-B18C-0F9CD2AF4340}" dt="2026-01-06T14:37:25.192" v="101860" actId="1035"/>
          <ac:spMkLst>
            <pc:docMk/>
            <pc:sldMk cId="3845711492" sldId="471"/>
            <ac:spMk id="51" creationId="{0D97CE85-12BB-5A7B-A51A-56987086E9BB}"/>
          </ac:spMkLst>
        </pc:spChg>
        <pc:spChg chg="add mod">
          <ac:chgData name="Pegelow, Katrin /DE" userId="74a135be-7428-408d-b4b7-e9253dfa99e9" providerId="ADAL" clId="{C8066334-7A26-4F87-B18C-0F9CD2AF4340}" dt="2026-01-06T15:24:43.802" v="102194" actId="20577"/>
          <ac:spMkLst>
            <pc:docMk/>
            <pc:sldMk cId="3845711492" sldId="471"/>
            <ac:spMk id="52" creationId="{B4EB4437-32C6-35F3-F6A1-1C3D75FDE1B6}"/>
          </ac:spMkLst>
        </pc:spChg>
        <pc:spChg chg="add mod">
          <ac:chgData name="Pegelow, Katrin /DE" userId="74a135be-7428-408d-b4b7-e9253dfa99e9" providerId="ADAL" clId="{C8066334-7A26-4F87-B18C-0F9CD2AF4340}" dt="2026-01-06T15:24:45.852" v="102195" actId="20577"/>
          <ac:spMkLst>
            <pc:docMk/>
            <pc:sldMk cId="3845711492" sldId="471"/>
            <ac:spMk id="54" creationId="{930D7517-40D0-8C6D-B43A-2C328F318E8C}"/>
          </ac:spMkLst>
        </pc:spChg>
        <pc:spChg chg="add mod">
          <ac:chgData name="Pegelow, Katrin /DE" userId="74a135be-7428-408d-b4b7-e9253dfa99e9" providerId="ADAL" clId="{C8066334-7A26-4F87-B18C-0F9CD2AF4340}" dt="2026-01-06T15:24:48.170" v="102196" actId="20577"/>
          <ac:spMkLst>
            <pc:docMk/>
            <pc:sldMk cId="3845711492" sldId="471"/>
            <ac:spMk id="55" creationId="{8440CB03-BB15-E541-785E-C96B9936730F}"/>
          </ac:spMkLst>
        </pc:spChg>
        <pc:spChg chg="add mod ord">
          <ac:chgData name="Pegelow, Katrin /DE" userId="74a135be-7428-408d-b4b7-e9253dfa99e9" providerId="ADAL" clId="{C8066334-7A26-4F87-B18C-0F9CD2AF4340}" dt="2026-01-06T14:43:16.121" v="101971" actId="1038"/>
          <ac:spMkLst>
            <pc:docMk/>
            <pc:sldMk cId="3845711492" sldId="471"/>
            <ac:spMk id="56" creationId="{E6144446-E7C8-D794-1632-70D4D20AD0D4}"/>
          </ac:spMkLst>
        </pc:spChg>
        <pc:spChg chg="mod">
          <ac:chgData name="Pegelow, Katrin /DE" userId="74a135be-7428-408d-b4b7-e9253dfa99e9" providerId="ADAL" clId="{C8066334-7A26-4F87-B18C-0F9CD2AF4340}" dt="2026-01-13T22:20:44.774" v="112469" actId="14100"/>
          <ac:spMkLst>
            <pc:docMk/>
            <pc:sldMk cId="3845711492" sldId="471"/>
            <ac:spMk id="71" creationId="{C1C088A2-FE4A-3EDD-47FA-DFA158BCF3C2}"/>
          </ac:spMkLst>
        </pc:spChg>
        <pc:picChg chg="add mod">
          <ac:chgData name="Pegelow, Katrin /DE" userId="74a135be-7428-408d-b4b7-e9253dfa99e9" providerId="ADAL" clId="{C8066334-7A26-4F87-B18C-0F9CD2AF4340}" dt="2026-01-06T15:18:09.562" v="102089" actId="1076"/>
          <ac:picMkLst>
            <pc:docMk/>
            <pc:sldMk cId="3845711492" sldId="471"/>
            <ac:picMk id="3" creationId="{3A095CA6-2A35-1E58-F631-097A5DB12DAF}"/>
          </ac:picMkLst>
        </pc:picChg>
        <pc:cxnChg chg="add mod">
          <ac:chgData name="Pegelow, Katrin /DE" userId="74a135be-7428-408d-b4b7-e9253dfa99e9" providerId="ADAL" clId="{C8066334-7A26-4F87-B18C-0F9CD2AF4340}" dt="2026-01-06T15:16:59.223" v="102047" actId="1582"/>
          <ac:cxnSpMkLst>
            <pc:docMk/>
            <pc:sldMk cId="3845711492" sldId="471"/>
            <ac:cxnSpMk id="58" creationId="{2CFB828E-7861-C8BC-D6DD-07AEA7AC4F94}"/>
          </ac:cxnSpMkLst>
        </pc:cxnChg>
        <pc:cxnChg chg="add mod">
          <ac:chgData name="Pegelow, Katrin /DE" userId="74a135be-7428-408d-b4b7-e9253dfa99e9" providerId="ADAL" clId="{C8066334-7A26-4F87-B18C-0F9CD2AF4340}" dt="2026-01-06T15:24:17.094" v="102193" actId="1038"/>
          <ac:cxnSpMkLst>
            <pc:docMk/>
            <pc:sldMk cId="3845711492" sldId="471"/>
            <ac:cxnSpMk id="59" creationId="{75E2D48C-CAAC-6FC7-B45C-E7E437BE12FE}"/>
          </ac:cxnSpMkLst>
        </pc:cxnChg>
        <pc:cxnChg chg="add mod">
          <ac:chgData name="Pegelow, Katrin /DE" userId="74a135be-7428-408d-b4b7-e9253dfa99e9" providerId="ADAL" clId="{C8066334-7A26-4F87-B18C-0F9CD2AF4340}" dt="2026-01-06T15:17:21.827" v="102056" actId="1035"/>
          <ac:cxnSpMkLst>
            <pc:docMk/>
            <pc:sldMk cId="3845711492" sldId="471"/>
            <ac:cxnSpMk id="60" creationId="{5A5231F0-4D6A-54D2-6AB6-0B1385EC0A6B}"/>
          </ac:cxnSpMkLst>
        </pc:cxnChg>
        <pc:cxnChg chg="add mod">
          <ac:chgData name="Pegelow, Katrin /DE" userId="74a135be-7428-408d-b4b7-e9253dfa99e9" providerId="ADAL" clId="{C8066334-7A26-4F87-B18C-0F9CD2AF4340}" dt="2026-01-06T15:24:17.094" v="102193" actId="1038"/>
          <ac:cxnSpMkLst>
            <pc:docMk/>
            <pc:sldMk cId="3845711492" sldId="471"/>
            <ac:cxnSpMk id="61" creationId="{85377445-683E-8614-6C53-C097122497D3}"/>
          </ac:cxnSpMkLst>
        </pc:cxnChg>
        <pc:cxnChg chg="add mod">
          <ac:chgData name="Pegelow, Katrin /DE" userId="74a135be-7428-408d-b4b7-e9253dfa99e9" providerId="ADAL" clId="{C8066334-7A26-4F87-B18C-0F9CD2AF4340}" dt="2026-01-06T15:17:57.812" v="102086" actId="1035"/>
          <ac:cxnSpMkLst>
            <pc:docMk/>
            <pc:sldMk cId="3845711492" sldId="471"/>
            <ac:cxnSpMk id="62" creationId="{887E3731-2E09-7903-201F-763C887E27C2}"/>
          </ac:cxnSpMkLst>
        </pc:cxnChg>
        <pc:cxnChg chg="add mod">
          <ac:chgData name="Pegelow, Katrin /DE" userId="74a135be-7428-408d-b4b7-e9253dfa99e9" providerId="ADAL" clId="{C8066334-7A26-4F87-B18C-0F9CD2AF4340}" dt="2026-01-06T15:18:15.069" v="102090" actId="1076"/>
          <ac:cxnSpMkLst>
            <pc:docMk/>
            <pc:sldMk cId="3845711492" sldId="471"/>
            <ac:cxnSpMk id="63" creationId="{7099467B-8C20-B326-6F58-3D5502713F74}"/>
          </ac:cxnSpMkLst>
        </pc:cxnChg>
      </pc:sldChg>
      <pc:sldChg chg="addSp delSp modSp add mod">
        <pc:chgData name="Pegelow, Katrin /DE" userId="74a135be-7428-408d-b4b7-e9253dfa99e9" providerId="ADAL" clId="{C8066334-7A26-4F87-B18C-0F9CD2AF4340}" dt="2026-01-13T22:21:03.274" v="112477" actId="14100"/>
        <pc:sldMkLst>
          <pc:docMk/>
          <pc:sldMk cId="3204197284" sldId="472"/>
        </pc:sldMkLst>
        <pc:spChg chg="mod">
          <ac:chgData name="Pegelow, Katrin /DE" userId="74a135be-7428-408d-b4b7-e9253dfa99e9" providerId="ADAL" clId="{C8066334-7A26-4F87-B18C-0F9CD2AF4340}" dt="2026-01-06T15:13:30.265" v="102012" actId="20577"/>
          <ac:spMkLst>
            <pc:docMk/>
            <pc:sldMk cId="3204197284" sldId="472"/>
            <ac:spMk id="4" creationId="{0D5B3E49-A9C4-5BF1-793D-7CE154985F2D}"/>
          </ac:spMkLst>
        </pc:spChg>
        <pc:spChg chg="mod">
          <ac:chgData name="Pegelow, Katrin /DE" userId="74a135be-7428-408d-b4b7-e9253dfa99e9" providerId="ADAL" clId="{C8066334-7A26-4F87-B18C-0F9CD2AF4340}" dt="2026-01-06T15:25:01.261" v="102201" actId="1036"/>
          <ac:spMkLst>
            <pc:docMk/>
            <pc:sldMk cId="3204197284" sldId="472"/>
            <ac:spMk id="7" creationId="{0D599E50-FB60-145E-4BF3-D201872D55C5}"/>
          </ac:spMkLst>
        </pc:spChg>
        <pc:spChg chg="mod">
          <ac:chgData name="Pegelow, Katrin /DE" userId="74a135be-7428-408d-b4b7-e9253dfa99e9" providerId="ADAL" clId="{C8066334-7A26-4F87-B18C-0F9CD2AF4340}" dt="2026-01-06T15:25:09.033" v="102214" actId="1036"/>
          <ac:spMkLst>
            <pc:docMk/>
            <pc:sldMk cId="3204197284" sldId="472"/>
            <ac:spMk id="13" creationId="{022F0E69-ED6C-799A-8C84-44F2DA807F79}"/>
          </ac:spMkLst>
        </pc:spChg>
        <pc:spChg chg="mod">
          <ac:chgData name="Pegelow, Katrin /DE" userId="74a135be-7428-408d-b4b7-e9253dfa99e9" providerId="ADAL" clId="{C8066334-7A26-4F87-B18C-0F9CD2AF4340}" dt="2026-01-06T15:15:51.670" v="102039" actId="1035"/>
          <ac:spMkLst>
            <pc:docMk/>
            <pc:sldMk cId="3204197284" sldId="472"/>
            <ac:spMk id="14" creationId="{F2EF913F-ABD1-E4B9-661A-6A7404573FA0}"/>
          </ac:spMkLst>
        </pc:spChg>
        <pc:spChg chg="mod">
          <ac:chgData name="Pegelow, Katrin /DE" userId="74a135be-7428-408d-b4b7-e9253dfa99e9" providerId="ADAL" clId="{C8066334-7A26-4F87-B18C-0F9CD2AF4340}" dt="2026-01-06T15:22:40.112" v="102170" actId="1038"/>
          <ac:spMkLst>
            <pc:docMk/>
            <pc:sldMk cId="3204197284" sldId="472"/>
            <ac:spMk id="15" creationId="{59DA4793-947B-E72F-4838-F1E229B93F0D}"/>
          </ac:spMkLst>
        </pc:spChg>
        <pc:spChg chg="mod">
          <ac:chgData name="Pegelow, Katrin /DE" userId="74a135be-7428-408d-b4b7-e9253dfa99e9" providerId="ADAL" clId="{C8066334-7A26-4F87-B18C-0F9CD2AF4340}" dt="2026-01-06T15:23:36.171" v="102189" actId="1038"/>
          <ac:spMkLst>
            <pc:docMk/>
            <pc:sldMk cId="3204197284" sldId="472"/>
            <ac:spMk id="16" creationId="{DCAD680B-0B26-7584-923D-028F5B530F78}"/>
          </ac:spMkLst>
        </pc:spChg>
        <pc:spChg chg="mod">
          <ac:chgData name="Pegelow, Katrin /DE" userId="74a135be-7428-408d-b4b7-e9253dfa99e9" providerId="ADAL" clId="{C8066334-7A26-4F87-B18C-0F9CD2AF4340}" dt="2026-01-06T15:23:00.254" v="102172" actId="1036"/>
          <ac:spMkLst>
            <pc:docMk/>
            <pc:sldMk cId="3204197284" sldId="472"/>
            <ac:spMk id="18" creationId="{F5B75377-BA41-1BFE-33B7-A26876DD0CA9}"/>
          </ac:spMkLst>
        </pc:spChg>
        <pc:spChg chg="mod">
          <ac:chgData name="Pegelow, Katrin /DE" userId="74a135be-7428-408d-b4b7-e9253dfa99e9" providerId="ADAL" clId="{C8066334-7A26-4F87-B18C-0F9CD2AF4340}" dt="2026-01-06T15:21:56.272" v="102162" actId="1036"/>
          <ac:spMkLst>
            <pc:docMk/>
            <pc:sldMk cId="3204197284" sldId="472"/>
            <ac:spMk id="19" creationId="{71191A69-3616-D227-2145-026011852565}"/>
          </ac:spMkLst>
        </pc:spChg>
        <pc:spChg chg="mod">
          <ac:chgData name="Pegelow, Katrin /DE" userId="74a135be-7428-408d-b4b7-e9253dfa99e9" providerId="ADAL" clId="{C8066334-7A26-4F87-B18C-0F9CD2AF4340}" dt="2026-01-06T15:21:53.757" v="102161" actId="1036"/>
          <ac:spMkLst>
            <pc:docMk/>
            <pc:sldMk cId="3204197284" sldId="472"/>
            <ac:spMk id="20" creationId="{48CD2DAD-7D43-39BE-D27C-0D2911AF553D}"/>
          </ac:spMkLst>
        </pc:spChg>
        <pc:spChg chg="mod">
          <ac:chgData name="Pegelow, Katrin /DE" userId="74a135be-7428-408d-b4b7-e9253dfa99e9" providerId="ADAL" clId="{C8066334-7A26-4F87-B18C-0F9CD2AF4340}" dt="2026-01-06T15:19:39.239" v="102109" actId="1036"/>
          <ac:spMkLst>
            <pc:docMk/>
            <pc:sldMk cId="3204197284" sldId="472"/>
            <ac:spMk id="51" creationId="{626F0C6F-1EB5-D3C7-4313-309B23259B99}"/>
          </ac:spMkLst>
        </pc:spChg>
        <pc:spChg chg="mod">
          <ac:chgData name="Pegelow, Katrin /DE" userId="74a135be-7428-408d-b4b7-e9253dfa99e9" providerId="ADAL" clId="{C8066334-7A26-4F87-B18C-0F9CD2AF4340}" dt="2026-01-06T15:20:28.664" v="102137" actId="20577"/>
          <ac:spMkLst>
            <pc:docMk/>
            <pc:sldMk cId="3204197284" sldId="472"/>
            <ac:spMk id="52" creationId="{D21F3B8E-2EA5-3807-AF95-001BFAD15F7E}"/>
          </ac:spMkLst>
        </pc:spChg>
        <pc:spChg chg="mod">
          <ac:chgData name="Pegelow, Katrin /DE" userId="74a135be-7428-408d-b4b7-e9253dfa99e9" providerId="ADAL" clId="{C8066334-7A26-4F87-B18C-0F9CD2AF4340}" dt="2026-01-06T15:21:00.095" v="102149" actId="20577"/>
          <ac:spMkLst>
            <pc:docMk/>
            <pc:sldMk cId="3204197284" sldId="472"/>
            <ac:spMk id="54" creationId="{16D1F4CB-42D4-52F8-E9B8-B1F5C9DA7E1C}"/>
          </ac:spMkLst>
        </pc:spChg>
        <pc:spChg chg="mod">
          <ac:chgData name="Pegelow, Katrin /DE" userId="74a135be-7428-408d-b4b7-e9253dfa99e9" providerId="ADAL" clId="{C8066334-7A26-4F87-B18C-0F9CD2AF4340}" dt="2026-01-06T15:21:07.137" v="102150" actId="20577"/>
          <ac:spMkLst>
            <pc:docMk/>
            <pc:sldMk cId="3204197284" sldId="472"/>
            <ac:spMk id="55" creationId="{299760D9-A320-23E4-06C6-02FB982CF07E}"/>
          </ac:spMkLst>
        </pc:spChg>
        <pc:spChg chg="mod">
          <ac:chgData name="Pegelow, Katrin /DE" userId="74a135be-7428-408d-b4b7-e9253dfa99e9" providerId="ADAL" clId="{C8066334-7A26-4F87-B18C-0F9CD2AF4340}" dt="2026-01-13T22:21:03.274" v="112477" actId="14100"/>
          <ac:spMkLst>
            <pc:docMk/>
            <pc:sldMk cId="3204197284" sldId="472"/>
            <ac:spMk id="71" creationId="{3FDAACBA-2A1A-2909-CFC5-D6C7F9D0AD23}"/>
          </ac:spMkLst>
        </pc:spChg>
        <pc:picChg chg="add mod ord">
          <ac:chgData name="Pegelow, Katrin /DE" userId="74a135be-7428-408d-b4b7-e9253dfa99e9" providerId="ADAL" clId="{C8066334-7A26-4F87-B18C-0F9CD2AF4340}" dt="2026-01-06T15:14:59.033" v="102017" actId="167"/>
          <ac:picMkLst>
            <pc:docMk/>
            <pc:sldMk cId="3204197284" sldId="472"/>
            <ac:picMk id="6" creationId="{86FE40B9-750F-77A0-52AA-DF70C28CA7EC}"/>
          </ac:picMkLst>
        </pc:picChg>
        <pc:cxnChg chg="add mod">
          <ac:chgData name="Pegelow, Katrin /DE" userId="74a135be-7428-408d-b4b7-e9253dfa99e9" providerId="ADAL" clId="{C8066334-7A26-4F87-B18C-0F9CD2AF4340}" dt="2026-01-06T15:23:42.943" v="102190" actId="1036"/>
          <ac:cxnSpMkLst>
            <pc:docMk/>
            <pc:sldMk cId="3204197284" sldId="472"/>
            <ac:cxnSpMk id="8" creationId="{35174FAD-2E21-73DE-F48F-698A4B8A574E}"/>
          </ac:cxnSpMkLst>
        </pc:cxnChg>
        <pc:cxnChg chg="add mod">
          <ac:chgData name="Pegelow, Katrin /DE" userId="74a135be-7428-408d-b4b7-e9253dfa99e9" providerId="ADAL" clId="{C8066334-7A26-4F87-B18C-0F9CD2AF4340}" dt="2026-01-06T15:19:15.364" v="102098" actId="1037"/>
          <ac:cxnSpMkLst>
            <pc:docMk/>
            <pc:sldMk cId="3204197284" sldId="472"/>
            <ac:cxnSpMk id="10" creationId="{DDA78A13-C6ED-CF3C-288A-6362FA57DE80}"/>
          </ac:cxnSpMkLst>
        </pc:cxnChg>
        <pc:cxnChg chg="add mod">
          <ac:chgData name="Pegelow, Katrin /DE" userId="74a135be-7428-408d-b4b7-e9253dfa99e9" providerId="ADAL" clId="{C8066334-7A26-4F87-B18C-0F9CD2AF4340}" dt="2026-01-06T15:21:29.215" v="102154" actId="1038"/>
          <ac:cxnSpMkLst>
            <pc:docMk/>
            <pc:sldMk cId="3204197284" sldId="472"/>
            <ac:cxnSpMk id="11" creationId="{3B87611E-5D4E-8B2B-DBAA-804A9BC37932}"/>
          </ac:cxnSpMkLst>
        </pc:cxnChg>
        <pc:cxnChg chg="add mod">
          <ac:chgData name="Pegelow, Katrin /DE" userId="74a135be-7428-408d-b4b7-e9253dfa99e9" providerId="ADAL" clId="{C8066334-7A26-4F87-B18C-0F9CD2AF4340}" dt="2026-01-06T15:19:15.364" v="102098" actId="1037"/>
          <ac:cxnSpMkLst>
            <pc:docMk/>
            <pc:sldMk cId="3204197284" sldId="472"/>
            <ac:cxnSpMk id="12" creationId="{822BBB53-F757-C052-4F5E-26824C9791A4}"/>
          </ac:cxnSpMkLst>
        </pc:cxnChg>
        <pc:cxnChg chg="add mod">
          <ac:chgData name="Pegelow, Katrin /DE" userId="74a135be-7428-408d-b4b7-e9253dfa99e9" providerId="ADAL" clId="{C8066334-7A26-4F87-B18C-0F9CD2AF4340}" dt="2026-01-06T15:23:42.943" v="102190" actId="1036"/>
          <ac:cxnSpMkLst>
            <pc:docMk/>
            <pc:sldMk cId="3204197284" sldId="472"/>
            <ac:cxnSpMk id="17" creationId="{606D513D-B692-1024-8BE0-399CFD6B0E96}"/>
          </ac:cxnSpMkLst>
        </pc:cxnChg>
        <pc:cxnChg chg="add mod">
          <ac:chgData name="Pegelow, Katrin /DE" userId="74a135be-7428-408d-b4b7-e9253dfa99e9" providerId="ADAL" clId="{C8066334-7A26-4F87-B18C-0F9CD2AF4340}" dt="2026-01-06T15:21:29.215" v="102154" actId="1038"/>
          <ac:cxnSpMkLst>
            <pc:docMk/>
            <pc:sldMk cId="3204197284" sldId="472"/>
            <ac:cxnSpMk id="21" creationId="{E9C645B2-C16E-6AA9-733F-EB1C7DD0E76E}"/>
          </ac:cxnSpMkLst>
        </pc:cxnChg>
      </pc:sldChg>
      <pc:sldChg chg="addSp delSp modSp add mod">
        <pc:chgData name="Pegelow, Katrin /DE" userId="74a135be-7428-408d-b4b7-e9253dfa99e9" providerId="ADAL" clId="{C8066334-7A26-4F87-B18C-0F9CD2AF4340}" dt="2026-01-13T22:54:24.396" v="113010" actId="14100"/>
        <pc:sldMkLst>
          <pc:docMk/>
          <pc:sldMk cId="110581222" sldId="473"/>
        </pc:sldMkLst>
        <pc:spChg chg="add mod">
          <ac:chgData name="Pegelow, Katrin /DE" userId="74a135be-7428-408d-b4b7-e9253dfa99e9" providerId="ADAL" clId="{C8066334-7A26-4F87-B18C-0F9CD2AF4340}" dt="2026-01-06T15:37:10.107" v="102483" actId="1035"/>
          <ac:spMkLst>
            <pc:docMk/>
            <pc:sldMk cId="110581222" sldId="473"/>
            <ac:spMk id="4" creationId="{80212975-9183-D3B7-901C-3419A5D78098}"/>
          </ac:spMkLst>
        </pc:spChg>
        <pc:spChg chg="add mod">
          <ac:chgData name="Pegelow, Katrin /DE" userId="74a135be-7428-408d-b4b7-e9253dfa99e9" providerId="ADAL" clId="{C8066334-7A26-4F87-B18C-0F9CD2AF4340}" dt="2026-01-06T16:14:13.253" v="104084" actId="1038"/>
          <ac:spMkLst>
            <pc:docMk/>
            <pc:sldMk cId="110581222" sldId="473"/>
            <ac:spMk id="5" creationId="{EEBB193B-A798-DB1E-239A-23C4D2149567}"/>
          </ac:spMkLst>
        </pc:spChg>
        <pc:spChg chg="add mod">
          <ac:chgData name="Pegelow, Katrin /DE" userId="74a135be-7428-408d-b4b7-e9253dfa99e9" providerId="ADAL" clId="{C8066334-7A26-4F87-B18C-0F9CD2AF4340}" dt="2026-01-06T16:15:24.833" v="104184" actId="1037"/>
          <ac:spMkLst>
            <pc:docMk/>
            <pc:sldMk cId="110581222" sldId="473"/>
            <ac:spMk id="6" creationId="{9F1007CF-E97B-5621-1D0D-77C9D9173941}"/>
          </ac:spMkLst>
        </pc:spChg>
        <pc:spChg chg="add mod">
          <ac:chgData name="Pegelow, Katrin /DE" userId="74a135be-7428-408d-b4b7-e9253dfa99e9" providerId="ADAL" clId="{C8066334-7A26-4F87-B18C-0F9CD2AF4340}" dt="2026-01-06T15:51:19.412" v="103440" actId="1035"/>
          <ac:spMkLst>
            <pc:docMk/>
            <pc:sldMk cId="110581222" sldId="473"/>
            <ac:spMk id="7" creationId="{25E415DC-940A-621A-45BD-126B66391874}"/>
          </ac:spMkLst>
        </pc:spChg>
        <pc:spChg chg="add mod">
          <ac:chgData name="Pegelow, Katrin /DE" userId="74a135be-7428-408d-b4b7-e9253dfa99e9" providerId="ADAL" clId="{C8066334-7A26-4F87-B18C-0F9CD2AF4340}" dt="2026-01-06T16:19:51.325" v="104365" actId="1035"/>
          <ac:spMkLst>
            <pc:docMk/>
            <pc:sldMk cId="110581222" sldId="473"/>
            <ac:spMk id="8" creationId="{D0347BFB-D2D2-4B90-98FC-81D27A5F0971}"/>
          </ac:spMkLst>
        </pc:spChg>
        <pc:spChg chg="mod">
          <ac:chgData name="Pegelow, Katrin /DE" userId="74a135be-7428-408d-b4b7-e9253dfa99e9" providerId="ADAL" clId="{C8066334-7A26-4F87-B18C-0F9CD2AF4340}" dt="2026-01-06T15:28:53.837" v="102303" actId="20577"/>
          <ac:spMkLst>
            <pc:docMk/>
            <pc:sldMk cId="110581222" sldId="473"/>
            <ac:spMk id="9" creationId="{22E0BDE4-6E70-9B7F-A9EE-B64DE919BD39}"/>
          </ac:spMkLst>
        </pc:spChg>
        <pc:spChg chg="add mod">
          <ac:chgData name="Pegelow, Katrin /DE" userId="74a135be-7428-408d-b4b7-e9253dfa99e9" providerId="ADAL" clId="{C8066334-7A26-4F87-B18C-0F9CD2AF4340}" dt="2026-01-06T16:20:10.389" v="104372" actId="1035"/>
          <ac:spMkLst>
            <pc:docMk/>
            <pc:sldMk cId="110581222" sldId="473"/>
            <ac:spMk id="10" creationId="{A2D85F9F-FE45-53B6-BDC7-8B9D1F397FD7}"/>
          </ac:spMkLst>
        </pc:spChg>
        <pc:spChg chg="add mod">
          <ac:chgData name="Pegelow, Katrin /DE" userId="74a135be-7428-408d-b4b7-e9253dfa99e9" providerId="ADAL" clId="{C8066334-7A26-4F87-B18C-0F9CD2AF4340}" dt="2026-01-06T16:31:29.845" v="104506" actId="6549"/>
          <ac:spMkLst>
            <pc:docMk/>
            <pc:sldMk cId="110581222" sldId="473"/>
            <ac:spMk id="12" creationId="{29328047-3A55-A26F-3E80-42D680F6E6BD}"/>
          </ac:spMkLst>
        </pc:spChg>
        <pc:spChg chg="mod">
          <ac:chgData name="Pegelow, Katrin /DE" userId="74a135be-7428-408d-b4b7-e9253dfa99e9" providerId="ADAL" clId="{C8066334-7A26-4F87-B18C-0F9CD2AF4340}" dt="2026-01-13T22:54:24.396" v="113010" actId="14100"/>
          <ac:spMkLst>
            <pc:docMk/>
            <pc:sldMk cId="110581222" sldId="473"/>
            <ac:spMk id="13" creationId="{C4EA7F78-F991-6A0A-A188-8846EF0CDBAB}"/>
          </ac:spMkLst>
        </pc:spChg>
        <pc:spChg chg="mod">
          <ac:chgData name="Pegelow, Katrin /DE" userId="74a135be-7428-408d-b4b7-e9253dfa99e9" providerId="ADAL" clId="{C8066334-7A26-4F87-B18C-0F9CD2AF4340}" dt="2026-01-06T19:09:12.260" v="106589" actId="207"/>
          <ac:spMkLst>
            <pc:docMk/>
            <pc:sldMk cId="110581222" sldId="473"/>
            <ac:spMk id="14" creationId="{9D9C95CB-3F6C-0F75-E6B2-65A80B85B5AD}"/>
          </ac:spMkLst>
        </pc:spChg>
        <pc:spChg chg="add mod">
          <ac:chgData name="Pegelow, Katrin /DE" userId="74a135be-7428-408d-b4b7-e9253dfa99e9" providerId="ADAL" clId="{C8066334-7A26-4F87-B18C-0F9CD2AF4340}" dt="2026-01-06T16:23:06.929" v="104410" actId="1035"/>
          <ac:spMkLst>
            <pc:docMk/>
            <pc:sldMk cId="110581222" sldId="473"/>
            <ac:spMk id="17" creationId="{EE2DAF25-8F7D-F638-8D7A-EE0EDA34FBCD}"/>
          </ac:spMkLst>
        </pc:spChg>
        <pc:spChg chg="add mod">
          <ac:chgData name="Pegelow, Katrin /DE" userId="74a135be-7428-408d-b4b7-e9253dfa99e9" providerId="ADAL" clId="{C8066334-7A26-4F87-B18C-0F9CD2AF4340}" dt="2026-01-06T16:27:33.896" v="104461" actId="1038"/>
          <ac:spMkLst>
            <pc:docMk/>
            <pc:sldMk cId="110581222" sldId="473"/>
            <ac:spMk id="36" creationId="{257EF7C8-2A6D-5B6A-6962-91E883CEA88C}"/>
          </ac:spMkLst>
        </pc:spChg>
        <pc:spChg chg="add mod">
          <ac:chgData name="Pegelow, Katrin /DE" userId="74a135be-7428-408d-b4b7-e9253dfa99e9" providerId="ADAL" clId="{C8066334-7A26-4F87-B18C-0F9CD2AF4340}" dt="2026-01-06T16:26:14.579" v="104452" actId="1038"/>
          <ac:spMkLst>
            <pc:docMk/>
            <pc:sldMk cId="110581222" sldId="473"/>
            <ac:spMk id="46" creationId="{6C426552-3CD8-31B1-3B41-62A33B9A060F}"/>
          </ac:spMkLst>
        </pc:spChg>
        <pc:spChg chg="add mod">
          <ac:chgData name="Pegelow, Katrin /DE" userId="74a135be-7428-408d-b4b7-e9253dfa99e9" providerId="ADAL" clId="{C8066334-7A26-4F87-B18C-0F9CD2AF4340}" dt="2026-01-06T16:26:14.579" v="104452" actId="1038"/>
          <ac:spMkLst>
            <pc:docMk/>
            <pc:sldMk cId="110581222" sldId="473"/>
            <ac:spMk id="47" creationId="{8579F6B2-996F-8ECF-E566-F684F92EDE97}"/>
          </ac:spMkLst>
        </pc:spChg>
        <pc:spChg chg="add mod">
          <ac:chgData name="Pegelow, Katrin /DE" userId="74a135be-7428-408d-b4b7-e9253dfa99e9" providerId="ADAL" clId="{C8066334-7A26-4F87-B18C-0F9CD2AF4340}" dt="2026-01-06T16:30:09.761" v="104488" actId="1038"/>
          <ac:spMkLst>
            <pc:docMk/>
            <pc:sldMk cId="110581222" sldId="473"/>
            <ac:spMk id="48" creationId="{6F73A51C-1EC3-916C-2192-22D2E14116D2}"/>
          </ac:spMkLst>
        </pc:spChg>
        <pc:spChg chg="add mod">
          <ac:chgData name="Pegelow, Katrin /DE" userId="74a135be-7428-408d-b4b7-e9253dfa99e9" providerId="ADAL" clId="{C8066334-7A26-4F87-B18C-0F9CD2AF4340}" dt="2026-01-06T16:30:41.678" v="104495" actId="1038"/>
          <ac:spMkLst>
            <pc:docMk/>
            <pc:sldMk cId="110581222" sldId="473"/>
            <ac:spMk id="49" creationId="{DCBF55FF-D102-B5C3-1053-EDC0822A7BC1}"/>
          </ac:spMkLst>
        </pc:spChg>
        <pc:spChg chg="add mod">
          <ac:chgData name="Pegelow, Katrin /DE" userId="74a135be-7428-408d-b4b7-e9253dfa99e9" providerId="ADAL" clId="{C8066334-7A26-4F87-B18C-0F9CD2AF4340}" dt="2026-01-06T16:31:40.317" v="104507" actId="6549"/>
          <ac:spMkLst>
            <pc:docMk/>
            <pc:sldMk cId="110581222" sldId="473"/>
            <ac:spMk id="50" creationId="{4F9F2B63-83C1-D9A6-CF7E-12F7F912A94C}"/>
          </ac:spMkLst>
        </pc:spChg>
        <pc:spChg chg="add mod ord">
          <ac:chgData name="Pegelow, Katrin /DE" userId="74a135be-7428-408d-b4b7-e9253dfa99e9" providerId="ADAL" clId="{C8066334-7A26-4F87-B18C-0F9CD2AF4340}" dt="2026-01-06T16:09:09.008" v="104029" actId="1038"/>
          <ac:spMkLst>
            <pc:docMk/>
            <pc:sldMk cId="110581222" sldId="473"/>
            <ac:spMk id="51" creationId="{C8C0F52C-ACA8-8CD1-75BB-BB1E356C4DED}"/>
          </ac:spMkLst>
        </pc:spChg>
        <pc:spChg chg="add mod ord">
          <ac:chgData name="Pegelow, Katrin /DE" userId="74a135be-7428-408d-b4b7-e9253dfa99e9" providerId="ADAL" clId="{C8066334-7A26-4F87-B18C-0F9CD2AF4340}" dt="2026-01-06T16:14:59.671" v="104180" actId="1037"/>
          <ac:spMkLst>
            <pc:docMk/>
            <pc:sldMk cId="110581222" sldId="473"/>
            <ac:spMk id="52" creationId="{E5A17FFB-CB44-7931-B3FA-9343B72351F1}"/>
          </ac:spMkLst>
        </pc:spChg>
        <pc:spChg chg="add mod ord">
          <ac:chgData name="Pegelow, Katrin /DE" userId="74a135be-7428-408d-b4b7-e9253dfa99e9" providerId="ADAL" clId="{C8066334-7A26-4F87-B18C-0F9CD2AF4340}" dt="2026-01-06T16:15:24.833" v="104184" actId="1037"/>
          <ac:spMkLst>
            <pc:docMk/>
            <pc:sldMk cId="110581222" sldId="473"/>
            <ac:spMk id="53" creationId="{B56FD109-E683-8186-6F11-D5579974D117}"/>
          </ac:spMkLst>
        </pc:spChg>
        <pc:spChg chg="add mod ord">
          <ac:chgData name="Pegelow, Katrin /DE" userId="74a135be-7428-408d-b4b7-e9253dfa99e9" providerId="ADAL" clId="{C8066334-7A26-4F87-B18C-0F9CD2AF4340}" dt="2026-01-06T16:16:00.113" v="104240" actId="1038"/>
          <ac:spMkLst>
            <pc:docMk/>
            <pc:sldMk cId="110581222" sldId="473"/>
            <ac:spMk id="54" creationId="{065097C8-66E3-E72F-3547-E529CFB3250E}"/>
          </ac:spMkLst>
        </pc:spChg>
        <pc:spChg chg="add mod ord">
          <ac:chgData name="Pegelow, Katrin /DE" userId="74a135be-7428-408d-b4b7-e9253dfa99e9" providerId="ADAL" clId="{C8066334-7A26-4F87-B18C-0F9CD2AF4340}" dt="2026-01-06T16:20:31.084" v="104373" actId="14100"/>
          <ac:spMkLst>
            <pc:docMk/>
            <pc:sldMk cId="110581222" sldId="473"/>
            <ac:spMk id="55" creationId="{CB6DBDB0-F754-057A-C616-DD42472FB83D}"/>
          </ac:spMkLst>
        </pc:spChg>
        <pc:spChg chg="add mod ord">
          <ac:chgData name="Pegelow, Katrin /DE" userId="74a135be-7428-408d-b4b7-e9253dfa99e9" providerId="ADAL" clId="{C8066334-7A26-4F87-B18C-0F9CD2AF4340}" dt="2026-01-06T16:19:43.138" v="104360" actId="14100"/>
          <ac:spMkLst>
            <pc:docMk/>
            <pc:sldMk cId="110581222" sldId="473"/>
            <ac:spMk id="73" creationId="{31FE74CD-8FFD-5367-6B28-12BA8FB9850A}"/>
          </ac:spMkLst>
        </pc:spChg>
        <pc:spChg chg="add mod ord">
          <ac:chgData name="Pegelow, Katrin /DE" userId="74a135be-7428-408d-b4b7-e9253dfa99e9" providerId="ADAL" clId="{C8066334-7A26-4F87-B18C-0F9CD2AF4340}" dt="2026-01-06T16:21:48.516" v="104391" actId="207"/>
          <ac:spMkLst>
            <pc:docMk/>
            <pc:sldMk cId="110581222" sldId="473"/>
            <ac:spMk id="84" creationId="{0C57492F-B87F-B89F-8B08-8CE32CA6F43C}"/>
          </ac:spMkLst>
        </pc:spChg>
        <pc:spChg chg="add mod ord">
          <ac:chgData name="Pegelow, Katrin /DE" userId="74a135be-7428-408d-b4b7-e9253dfa99e9" providerId="ADAL" clId="{C8066334-7A26-4F87-B18C-0F9CD2AF4340}" dt="2026-01-06T16:23:38.351" v="104417" actId="1038"/>
          <ac:spMkLst>
            <pc:docMk/>
            <pc:sldMk cId="110581222" sldId="473"/>
            <ac:spMk id="86" creationId="{D2B6A873-4580-55BD-69E3-4B43B4FA143D}"/>
          </ac:spMkLst>
        </pc:spChg>
        <pc:spChg chg="add mod ord">
          <ac:chgData name="Pegelow, Katrin /DE" userId="74a135be-7428-408d-b4b7-e9253dfa99e9" providerId="ADAL" clId="{C8066334-7A26-4F87-B18C-0F9CD2AF4340}" dt="2026-01-06T16:27:13.908" v="104460" actId="1037"/>
          <ac:spMkLst>
            <pc:docMk/>
            <pc:sldMk cId="110581222" sldId="473"/>
            <ac:spMk id="90" creationId="{FB9706A9-A634-BBA8-23C3-9D38C32CD200}"/>
          </ac:spMkLst>
        </pc:spChg>
        <pc:spChg chg="add mod ord">
          <ac:chgData name="Pegelow, Katrin /DE" userId="74a135be-7428-408d-b4b7-e9253dfa99e9" providerId="ADAL" clId="{C8066334-7A26-4F87-B18C-0F9CD2AF4340}" dt="2026-01-06T16:26:56.948" v="104457" actId="1038"/>
          <ac:spMkLst>
            <pc:docMk/>
            <pc:sldMk cId="110581222" sldId="473"/>
            <ac:spMk id="91" creationId="{26DF5847-3D9D-48BB-C7B7-F4E1104D876D}"/>
          </ac:spMkLst>
        </pc:spChg>
        <pc:spChg chg="add mod ord">
          <ac:chgData name="Pegelow, Katrin /DE" userId="74a135be-7428-408d-b4b7-e9253dfa99e9" providerId="ADAL" clId="{C8066334-7A26-4F87-B18C-0F9CD2AF4340}" dt="2026-01-06T16:26:56.948" v="104457" actId="1038"/>
          <ac:spMkLst>
            <pc:docMk/>
            <pc:sldMk cId="110581222" sldId="473"/>
            <ac:spMk id="92" creationId="{B9613F53-2871-0843-B78A-0B912DFC7B27}"/>
          </ac:spMkLst>
        </pc:spChg>
        <pc:spChg chg="add mod ord">
          <ac:chgData name="Pegelow, Katrin /DE" userId="74a135be-7428-408d-b4b7-e9253dfa99e9" providerId="ADAL" clId="{C8066334-7A26-4F87-B18C-0F9CD2AF4340}" dt="2026-01-06T16:30:05.313" v="104487" actId="1038"/>
          <ac:spMkLst>
            <pc:docMk/>
            <pc:sldMk cId="110581222" sldId="473"/>
            <ac:spMk id="105" creationId="{6ECAD551-97AF-FF20-6355-85710F314B62}"/>
          </ac:spMkLst>
        </pc:spChg>
        <pc:spChg chg="add mod ord">
          <ac:chgData name="Pegelow, Katrin /DE" userId="74a135be-7428-408d-b4b7-e9253dfa99e9" providerId="ADAL" clId="{C8066334-7A26-4F87-B18C-0F9CD2AF4340}" dt="2026-01-06T16:30:31.852" v="104493" actId="1037"/>
          <ac:spMkLst>
            <pc:docMk/>
            <pc:sldMk cId="110581222" sldId="473"/>
            <ac:spMk id="106" creationId="{C195B845-E643-2B16-436C-45FE982AE588}"/>
          </ac:spMkLst>
        </pc:spChg>
        <pc:spChg chg="add mod ord">
          <ac:chgData name="Pegelow, Katrin /DE" userId="74a135be-7428-408d-b4b7-e9253dfa99e9" providerId="ADAL" clId="{C8066334-7A26-4F87-B18C-0F9CD2AF4340}" dt="2026-01-06T16:31:14.205" v="104501" actId="1076"/>
          <ac:spMkLst>
            <pc:docMk/>
            <pc:sldMk cId="110581222" sldId="473"/>
            <ac:spMk id="113" creationId="{02BCFA68-D7D9-73DF-58FC-456B0F95225D}"/>
          </ac:spMkLst>
        </pc:spChg>
        <pc:spChg chg="add mod">
          <ac:chgData name="Pegelow, Katrin /DE" userId="74a135be-7428-408d-b4b7-e9253dfa99e9" providerId="ADAL" clId="{C8066334-7A26-4F87-B18C-0F9CD2AF4340}" dt="2026-01-06T16:48:46.923" v="104929" actId="404"/>
          <ac:spMkLst>
            <pc:docMk/>
            <pc:sldMk cId="110581222" sldId="473"/>
            <ac:spMk id="124" creationId="{FAC7143A-237A-E828-72A3-554BF3B21698}"/>
          </ac:spMkLst>
        </pc:spChg>
        <pc:cxnChg chg="add mod">
          <ac:chgData name="Pegelow, Katrin /DE" userId="74a135be-7428-408d-b4b7-e9253dfa99e9" providerId="ADAL" clId="{C8066334-7A26-4F87-B18C-0F9CD2AF4340}" dt="2026-01-06T16:14:59.671" v="104180" actId="1037"/>
          <ac:cxnSpMkLst>
            <pc:docMk/>
            <pc:sldMk cId="110581222" sldId="473"/>
            <ac:cxnSpMk id="57" creationId="{AFB3D8B3-A249-9768-4BF3-258F340552BA}"/>
          </ac:cxnSpMkLst>
        </pc:cxnChg>
        <pc:cxnChg chg="add mod">
          <ac:chgData name="Pegelow, Katrin /DE" userId="74a135be-7428-408d-b4b7-e9253dfa99e9" providerId="ADAL" clId="{C8066334-7A26-4F87-B18C-0F9CD2AF4340}" dt="2026-01-06T16:15:24.833" v="104184" actId="1037"/>
          <ac:cxnSpMkLst>
            <pc:docMk/>
            <pc:sldMk cId="110581222" sldId="473"/>
            <ac:cxnSpMk id="60" creationId="{600F0B9E-C31C-19D3-C4B1-B1299A008B00}"/>
          </ac:cxnSpMkLst>
        </pc:cxnChg>
        <pc:cxnChg chg="add mod">
          <ac:chgData name="Pegelow, Katrin /DE" userId="74a135be-7428-408d-b4b7-e9253dfa99e9" providerId="ADAL" clId="{C8066334-7A26-4F87-B18C-0F9CD2AF4340}" dt="2026-01-06T16:16:00.113" v="104240" actId="1038"/>
          <ac:cxnSpMkLst>
            <pc:docMk/>
            <pc:sldMk cId="110581222" sldId="473"/>
            <ac:cxnSpMk id="64" creationId="{53A341F6-D9E8-B95B-348C-7804AF1C8E24}"/>
          </ac:cxnSpMkLst>
        </pc:cxnChg>
        <pc:cxnChg chg="add mod">
          <ac:chgData name="Pegelow, Katrin /DE" userId="74a135be-7428-408d-b4b7-e9253dfa99e9" providerId="ADAL" clId="{C8066334-7A26-4F87-B18C-0F9CD2AF4340}" dt="2026-01-06T16:19:43.138" v="104360" actId="14100"/>
          <ac:cxnSpMkLst>
            <pc:docMk/>
            <pc:sldMk cId="110581222" sldId="473"/>
            <ac:cxnSpMk id="67" creationId="{3E5CB3F8-BBB6-F29B-3951-B1EEE1905879}"/>
          </ac:cxnSpMkLst>
        </pc:cxnChg>
        <pc:cxnChg chg="add mod">
          <ac:chgData name="Pegelow, Katrin /DE" userId="74a135be-7428-408d-b4b7-e9253dfa99e9" providerId="ADAL" clId="{C8066334-7A26-4F87-B18C-0F9CD2AF4340}" dt="2026-01-06T16:20:31.084" v="104373" actId="14100"/>
          <ac:cxnSpMkLst>
            <pc:docMk/>
            <pc:sldMk cId="110581222" sldId="473"/>
            <ac:cxnSpMk id="70" creationId="{C040BCFF-48A2-EB2F-EEC3-D9687DDA489C}"/>
          </ac:cxnSpMkLst>
        </pc:cxnChg>
        <pc:cxnChg chg="add mod">
          <ac:chgData name="Pegelow, Katrin /DE" userId="74a135be-7428-408d-b4b7-e9253dfa99e9" providerId="ADAL" clId="{C8066334-7A26-4F87-B18C-0F9CD2AF4340}" dt="2026-01-06T16:21:34.848" v="104390" actId="1038"/>
          <ac:cxnSpMkLst>
            <pc:docMk/>
            <pc:sldMk cId="110581222" sldId="473"/>
            <ac:cxnSpMk id="81" creationId="{7691EAC6-C368-1296-3430-40977AD1EE9D}"/>
          </ac:cxnSpMkLst>
        </pc:cxnChg>
        <pc:cxnChg chg="add mod">
          <ac:chgData name="Pegelow, Katrin /DE" userId="74a135be-7428-408d-b4b7-e9253dfa99e9" providerId="ADAL" clId="{C8066334-7A26-4F87-B18C-0F9CD2AF4340}" dt="2026-01-06T16:23:38.351" v="104417" actId="1038"/>
          <ac:cxnSpMkLst>
            <pc:docMk/>
            <pc:sldMk cId="110581222" sldId="473"/>
            <ac:cxnSpMk id="87" creationId="{8F4C3BF2-B4A5-5198-62F6-55B3D620660E}"/>
          </ac:cxnSpMkLst>
        </pc:cxnChg>
        <pc:cxnChg chg="add mod">
          <ac:chgData name="Pegelow, Katrin /DE" userId="74a135be-7428-408d-b4b7-e9253dfa99e9" providerId="ADAL" clId="{C8066334-7A26-4F87-B18C-0F9CD2AF4340}" dt="2026-01-06T16:26:56.948" v="104457" actId="1038"/>
          <ac:cxnSpMkLst>
            <pc:docMk/>
            <pc:sldMk cId="110581222" sldId="473"/>
            <ac:cxnSpMk id="93" creationId="{02B534B9-2EAE-4A69-1037-2535C81CA13D}"/>
          </ac:cxnSpMkLst>
        </pc:cxnChg>
        <pc:cxnChg chg="add mod">
          <ac:chgData name="Pegelow, Katrin /DE" userId="74a135be-7428-408d-b4b7-e9253dfa99e9" providerId="ADAL" clId="{C8066334-7A26-4F87-B18C-0F9CD2AF4340}" dt="2026-01-06T16:27:49.197" v="104464" actId="14100"/>
          <ac:cxnSpMkLst>
            <pc:docMk/>
            <pc:sldMk cId="110581222" sldId="473"/>
            <ac:cxnSpMk id="99" creationId="{441D2439-7647-AD0F-6924-69294A81EA72}"/>
          </ac:cxnSpMkLst>
        </pc:cxnChg>
        <pc:cxnChg chg="add mod">
          <ac:chgData name="Pegelow, Katrin /DE" userId="74a135be-7428-408d-b4b7-e9253dfa99e9" providerId="ADAL" clId="{C8066334-7A26-4F87-B18C-0F9CD2AF4340}" dt="2026-01-06T16:27:58.754" v="104467" actId="14100"/>
          <ac:cxnSpMkLst>
            <pc:docMk/>
            <pc:sldMk cId="110581222" sldId="473"/>
            <ac:cxnSpMk id="102" creationId="{883E7F1B-62FC-BBCF-3A04-161D3CC45082}"/>
          </ac:cxnSpMkLst>
        </pc:cxnChg>
        <pc:cxnChg chg="add mod">
          <ac:chgData name="Pegelow, Katrin /DE" userId="74a135be-7428-408d-b4b7-e9253dfa99e9" providerId="ADAL" clId="{C8066334-7A26-4F87-B18C-0F9CD2AF4340}" dt="2026-01-06T16:30:05.313" v="104487" actId="1038"/>
          <ac:cxnSpMkLst>
            <pc:docMk/>
            <pc:sldMk cId="110581222" sldId="473"/>
            <ac:cxnSpMk id="107" creationId="{DA9A7FA7-96BF-2C06-A551-8E007539CFE3}"/>
          </ac:cxnSpMkLst>
        </pc:cxnChg>
        <pc:cxnChg chg="add mod">
          <ac:chgData name="Pegelow, Katrin /DE" userId="74a135be-7428-408d-b4b7-e9253dfa99e9" providerId="ADAL" clId="{C8066334-7A26-4F87-B18C-0F9CD2AF4340}" dt="2026-01-06T16:30:31.852" v="104493" actId="1037"/>
          <ac:cxnSpMkLst>
            <pc:docMk/>
            <pc:sldMk cId="110581222" sldId="473"/>
            <ac:cxnSpMk id="110" creationId="{505976E7-F382-0564-B813-BC404FC9010B}"/>
          </ac:cxnSpMkLst>
        </pc:cxnChg>
        <pc:cxnChg chg="add mod">
          <ac:chgData name="Pegelow, Katrin /DE" userId="74a135be-7428-408d-b4b7-e9253dfa99e9" providerId="ADAL" clId="{C8066334-7A26-4F87-B18C-0F9CD2AF4340}" dt="2026-01-06T16:32:20.906" v="104511" actId="14100"/>
          <ac:cxnSpMkLst>
            <pc:docMk/>
            <pc:sldMk cId="110581222" sldId="473"/>
            <ac:cxnSpMk id="115" creationId="{4625C7C8-9D56-25E3-D2AD-FF4F8B5C8B73}"/>
          </ac:cxnSpMkLst>
        </pc:cxnChg>
        <pc:cxnChg chg="add mod">
          <ac:chgData name="Pegelow, Katrin /DE" userId="74a135be-7428-408d-b4b7-e9253dfa99e9" providerId="ADAL" clId="{C8066334-7A26-4F87-B18C-0F9CD2AF4340}" dt="2026-01-06T16:32:54.768" v="104515" actId="14100"/>
          <ac:cxnSpMkLst>
            <pc:docMk/>
            <pc:sldMk cId="110581222" sldId="473"/>
            <ac:cxnSpMk id="120" creationId="{84E9AC0B-FE09-AE32-358E-A5F774B52A52}"/>
          </ac:cxnSpMkLst>
        </pc:cxnChg>
      </pc:sldChg>
      <pc:sldChg chg="modSp add mod">
        <pc:chgData name="Pegelow, Katrin /DE" userId="74a135be-7428-408d-b4b7-e9253dfa99e9" providerId="ADAL" clId="{C8066334-7A26-4F87-B18C-0F9CD2AF4340}" dt="2026-01-13T17:04:15.242" v="111984" actId="14100"/>
        <pc:sldMkLst>
          <pc:docMk/>
          <pc:sldMk cId="4096154788" sldId="474"/>
        </pc:sldMkLst>
        <pc:spChg chg="mod">
          <ac:chgData name="Pegelow, Katrin /DE" userId="74a135be-7428-408d-b4b7-e9253dfa99e9" providerId="ADAL" clId="{C8066334-7A26-4F87-B18C-0F9CD2AF4340}" dt="2026-01-13T17:04:15.242" v="111984" actId="14100"/>
          <ac:spMkLst>
            <pc:docMk/>
            <pc:sldMk cId="4096154788" sldId="474"/>
            <ac:spMk id="13" creationId="{50627844-5607-9081-9D89-4F004672446D}"/>
          </ac:spMkLst>
        </pc:spChg>
        <pc:spChg chg="mod">
          <ac:chgData name="Pegelow, Katrin /DE" userId="74a135be-7428-408d-b4b7-e9253dfa99e9" providerId="ADAL" clId="{C8066334-7A26-4F87-B18C-0F9CD2AF4340}" dt="2026-01-06T18:42:01.391" v="106360" actId="207"/>
          <ac:spMkLst>
            <pc:docMk/>
            <pc:sldMk cId="4096154788" sldId="474"/>
            <ac:spMk id="14" creationId="{6FE830AC-DC99-C241-8605-3F9662216A18}"/>
          </ac:spMkLst>
        </pc:spChg>
      </pc:sldChg>
      <pc:sldChg chg="add">
        <pc:chgData name="Pegelow, Katrin /DE" userId="74a135be-7428-408d-b4b7-e9253dfa99e9" providerId="ADAL" clId="{C8066334-7A26-4F87-B18C-0F9CD2AF4340}" dt="2026-01-09T18:56:23.934" v="109264"/>
        <pc:sldMkLst>
          <pc:docMk/>
          <pc:sldMk cId="2094689128" sldId="475"/>
        </pc:sldMkLst>
      </pc:sldChg>
      <pc:sldChg chg="addSp delSp modSp mod">
        <pc:chgData name="Pegelow, Katrin /DE" userId="74a135be-7428-408d-b4b7-e9253dfa99e9" providerId="ADAL" clId="{C8066334-7A26-4F87-B18C-0F9CD2AF4340}" dt="2026-01-04T14:07:56.468" v="85658" actId="14100"/>
        <pc:sldMkLst>
          <pc:docMk/>
          <pc:sldMk cId="2567191339" sldId="2141411514"/>
        </pc:sldMkLst>
        <pc:spChg chg="mod">
          <ac:chgData name="Pegelow, Katrin /DE" userId="74a135be-7428-408d-b4b7-e9253dfa99e9" providerId="ADAL" clId="{C8066334-7A26-4F87-B18C-0F9CD2AF4340}" dt="2026-01-04T14:07:52.841" v="85657" actId="14100"/>
          <ac:spMkLst>
            <pc:docMk/>
            <pc:sldMk cId="2567191339" sldId="2141411514"/>
            <ac:spMk id="8" creationId="{A4C194AD-2C56-E33B-2054-A45E9B9DBEC8}"/>
          </ac:spMkLst>
        </pc:spChg>
        <pc:spChg chg="mod ord">
          <ac:chgData name="Pegelow, Katrin /DE" userId="74a135be-7428-408d-b4b7-e9253dfa99e9" providerId="ADAL" clId="{C8066334-7A26-4F87-B18C-0F9CD2AF4340}" dt="2026-01-04T14:07:41.204" v="85655" actId="167"/>
          <ac:spMkLst>
            <pc:docMk/>
            <pc:sldMk cId="2567191339" sldId="2141411514"/>
            <ac:spMk id="1867" creationId="{A33C7F0C-52BA-9612-5D32-BC7B22B0F5C0}"/>
          </ac:spMkLst>
        </pc:spChg>
        <pc:spChg chg="mod">
          <ac:chgData name="Pegelow, Katrin /DE" userId="74a135be-7428-408d-b4b7-e9253dfa99e9" providerId="ADAL" clId="{C8066334-7A26-4F87-B18C-0F9CD2AF4340}" dt="2026-01-04T14:07:56.468" v="85658" actId="14100"/>
          <ac:spMkLst>
            <pc:docMk/>
            <pc:sldMk cId="2567191339" sldId="2141411514"/>
            <ac:spMk id="3038" creationId="{0488B938-E695-7308-6152-7C01333DFB64}"/>
          </ac:spMkLst>
        </pc:spChg>
      </pc:sldChg>
      <pc:sldChg chg="addSp delSp modSp mod">
        <pc:chgData name="Pegelow, Katrin /DE" userId="74a135be-7428-408d-b4b7-e9253dfa99e9" providerId="ADAL" clId="{C8066334-7A26-4F87-B18C-0F9CD2AF4340}" dt="2026-01-04T14:08:44.702" v="85686" actId="14100"/>
        <pc:sldMkLst>
          <pc:docMk/>
          <pc:sldMk cId="0" sldId="2141411520"/>
        </pc:sldMkLst>
        <pc:spChg chg="mod">
          <ac:chgData name="Pegelow, Katrin /DE" userId="74a135be-7428-408d-b4b7-e9253dfa99e9" providerId="ADAL" clId="{C8066334-7A26-4F87-B18C-0F9CD2AF4340}" dt="2026-01-04T14:08:44.702" v="85686" actId="14100"/>
          <ac:spMkLst>
            <pc:docMk/>
            <pc:sldMk cId="0" sldId="2141411520"/>
            <ac:spMk id="5" creationId="{395C1D6E-A3EA-D664-CAFB-F491078EF0FD}"/>
          </ac:spMkLst>
        </pc:spChg>
        <pc:spChg chg="mod ord">
          <ac:chgData name="Pegelow, Katrin /DE" userId="74a135be-7428-408d-b4b7-e9253dfa99e9" providerId="ADAL" clId="{C8066334-7A26-4F87-B18C-0F9CD2AF4340}" dt="2026-01-04T14:08:32.006" v="85683" actId="167"/>
          <ac:spMkLst>
            <pc:docMk/>
            <pc:sldMk cId="0" sldId="2141411520"/>
            <ac:spMk id="27668" creationId="{32BE9CE0-DFDA-C4B5-8004-4C1E006B5463}"/>
          </ac:spMkLst>
        </pc:spChg>
        <pc:spChg chg="mod">
          <ac:chgData name="Pegelow, Katrin /DE" userId="74a135be-7428-408d-b4b7-e9253dfa99e9" providerId="ADAL" clId="{C8066334-7A26-4F87-B18C-0F9CD2AF4340}" dt="2026-01-04T14:08:41.904" v="85685" actId="14100"/>
          <ac:spMkLst>
            <pc:docMk/>
            <pc:sldMk cId="0" sldId="2141411520"/>
            <ac:spMk id="27675" creationId="{0C124C2E-2317-9730-A90D-54FC9F483630}"/>
          </ac:spMkLst>
        </pc:spChg>
      </pc:sldChg>
      <pc:sldChg chg="addSp delSp modSp mod">
        <pc:chgData name="Pegelow, Katrin /DE" userId="74a135be-7428-408d-b4b7-e9253dfa99e9" providerId="ADAL" clId="{C8066334-7A26-4F87-B18C-0F9CD2AF4340}" dt="2026-01-04T14:07:12.294" v="85636" actId="14100"/>
        <pc:sldMkLst>
          <pc:docMk/>
          <pc:sldMk cId="2441411143" sldId="2141411522"/>
        </pc:sldMkLst>
        <pc:spChg chg="mod ord">
          <ac:chgData name="Pegelow, Katrin /DE" userId="74a135be-7428-408d-b4b7-e9253dfa99e9" providerId="ADAL" clId="{C8066334-7A26-4F87-B18C-0F9CD2AF4340}" dt="2026-01-04T14:06:46.242" v="85633" actId="167"/>
          <ac:spMkLst>
            <pc:docMk/>
            <pc:sldMk cId="2441411143" sldId="2141411522"/>
            <ac:spMk id="2" creationId="{D970C9C0-0F3B-03A3-2682-1491656D8B9A}"/>
          </ac:spMkLst>
        </pc:spChg>
        <pc:spChg chg="mod">
          <ac:chgData name="Pegelow, Katrin /DE" userId="74a135be-7428-408d-b4b7-e9253dfa99e9" providerId="ADAL" clId="{C8066334-7A26-4F87-B18C-0F9CD2AF4340}" dt="2026-01-04T14:07:12.294" v="85636" actId="14100"/>
          <ac:spMkLst>
            <pc:docMk/>
            <pc:sldMk cId="2441411143" sldId="2141411522"/>
            <ac:spMk id="4" creationId="{1850CFE1-98E7-C656-E178-BC07A10D3D8A}"/>
          </ac:spMkLst>
        </pc:spChg>
      </pc:sldChg>
      <pc:sldChg chg="addSp delSp modSp add del mod modClrScheme chgLayout modNotesTx">
        <pc:chgData name="Pegelow, Katrin /DE" userId="74a135be-7428-408d-b4b7-e9253dfa99e9" providerId="ADAL" clId="{C8066334-7A26-4F87-B18C-0F9CD2AF4340}" dt="2026-01-06T19:03:23.618" v="106531" actId="207"/>
        <pc:sldMkLst>
          <pc:docMk/>
          <pc:sldMk cId="4160270306" sldId="2141411616"/>
        </pc:sldMkLst>
        <pc:spChg chg="mod">
          <ac:chgData name="Pegelow, Katrin /DE" userId="74a135be-7428-408d-b4b7-e9253dfa99e9" providerId="ADAL" clId="{C8066334-7A26-4F87-B18C-0F9CD2AF4340}" dt="2026-01-05T18:31:01.354" v="95204" actId="207"/>
          <ac:spMkLst>
            <pc:docMk/>
            <pc:sldMk cId="4160270306" sldId="2141411616"/>
            <ac:spMk id="8" creationId="{FC671FAB-8C34-B407-ABE9-4B9CF836FBCA}"/>
          </ac:spMkLst>
        </pc:spChg>
        <pc:spChg chg="mod">
          <ac:chgData name="Pegelow, Katrin /DE" userId="74a135be-7428-408d-b4b7-e9253dfa99e9" providerId="ADAL" clId="{C8066334-7A26-4F87-B18C-0F9CD2AF4340}" dt="2026-01-05T18:31:01.354" v="95204" actId="207"/>
          <ac:spMkLst>
            <pc:docMk/>
            <pc:sldMk cId="4160270306" sldId="2141411616"/>
            <ac:spMk id="14" creationId="{728B4701-94DA-AB7E-69C2-BE4EABFCCE5E}"/>
          </ac:spMkLst>
        </pc:spChg>
        <pc:spChg chg="mod">
          <ac:chgData name="Pegelow, Katrin /DE" userId="74a135be-7428-408d-b4b7-e9253dfa99e9" providerId="ADAL" clId="{C8066334-7A26-4F87-B18C-0F9CD2AF4340}" dt="2026-01-05T18:31:01.354" v="95204" actId="207"/>
          <ac:spMkLst>
            <pc:docMk/>
            <pc:sldMk cId="4160270306" sldId="2141411616"/>
            <ac:spMk id="15" creationId="{0E7BC403-8061-24D7-EAFA-3880FC08BE46}"/>
          </ac:spMkLst>
        </pc:spChg>
        <pc:spChg chg="mod">
          <ac:chgData name="Pegelow, Katrin /DE" userId="74a135be-7428-408d-b4b7-e9253dfa99e9" providerId="ADAL" clId="{C8066334-7A26-4F87-B18C-0F9CD2AF4340}" dt="2026-01-05T18:31:01.354" v="95204" actId="207"/>
          <ac:spMkLst>
            <pc:docMk/>
            <pc:sldMk cId="4160270306" sldId="2141411616"/>
            <ac:spMk id="27" creationId="{53030D8E-9F5D-5E0C-882E-F92622A6250D}"/>
          </ac:spMkLst>
        </pc:spChg>
        <pc:spChg chg="mod">
          <ac:chgData name="Pegelow, Katrin /DE" userId="74a135be-7428-408d-b4b7-e9253dfa99e9" providerId="ADAL" clId="{C8066334-7A26-4F87-B18C-0F9CD2AF4340}" dt="2026-01-05T18:30:33.046" v="95202" actId="207"/>
          <ac:spMkLst>
            <pc:docMk/>
            <pc:sldMk cId="4160270306" sldId="2141411616"/>
            <ac:spMk id="39" creationId="{5C0D69F3-86A5-1327-6900-FD32CB112AB9}"/>
          </ac:spMkLst>
        </pc:spChg>
        <pc:spChg chg="mod">
          <ac:chgData name="Pegelow, Katrin /DE" userId="74a135be-7428-408d-b4b7-e9253dfa99e9" providerId="ADAL" clId="{C8066334-7A26-4F87-B18C-0F9CD2AF4340}" dt="2026-01-05T18:31:01.354" v="95204" actId="207"/>
          <ac:spMkLst>
            <pc:docMk/>
            <pc:sldMk cId="4160270306" sldId="2141411616"/>
            <ac:spMk id="41" creationId="{099426D4-2B59-7E32-9ECB-D7B400DF5105}"/>
          </ac:spMkLst>
        </pc:spChg>
        <pc:spChg chg="mod">
          <ac:chgData name="Pegelow, Katrin /DE" userId="74a135be-7428-408d-b4b7-e9253dfa99e9" providerId="ADAL" clId="{C8066334-7A26-4F87-B18C-0F9CD2AF4340}" dt="2026-01-05T18:31:01.354" v="95204" actId="207"/>
          <ac:spMkLst>
            <pc:docMk/>
            <pc:sldMk cId="4160270306" sldId="2141411616"/>
            <ac:spMk id="42" creationId="{DED3937A-A8FC-13C5-C228-DB5E5CA83DAA}"/>
          </ac:spMkLst>
        </pc:spChg>
        <pc:spChg chg="mod">
          <ac:chgData name="Pegelow, Katrin /DE" userId="74a135be-7428-408d-b4b7-e9253dfa99e9" providerId="ADAL" clId="{C8066334-7A26-4F87-B18C-0F9CD2AF4340}" dt="2026-01-05T18:31:01.354" v="95204" actId="207"/>
          <ac:spMkLst>
            <pc:docMk/>
            <pc:sldMk cId="4160270306" sldId="2141411616"/>
            <ac:spMk id="46" creationId="{50C9B3B5-7E46-A4E6-A451-716755AF09AD}"/>
          </ac:spMkLst>
        </pc:spChg>
        <pc:spChg chg="mod">
          <ac:chgData name="Pegelow, Katrin /DE" userId="74a135be-7428-408d-b4b7-e9253dfa99e9" providerId="ADAL" clId="{C8066334-7A26-4F87-B18C-0F9CD2AF4340}" dt="2026-01-05T18:31:01.354" v="95204" actId="207"/>
          <ac:spMkLst>
            <pc:docMk/>
            <pc:sldMk cId="4160270306" sldId="2141411616"/>
            <ac:spMk id="47" creationId="{4D651705-0406-64DD-F902-F14B4BEF6F24}"/>
          </ac:spMkLst>
        </pc:spChg>
        <pc:spChg chg="mod">
          <ac:chgData name="Pegelow, Katrin /DE" userId="74a135be-7428-408d-b4b7-e9253dfa99e9" providerId="ADAL" clId="{C8066334-7A26-4F87-B18C-0F9CD2AF4340}" dt="2026-01-05T18:30:38.279" v="95203" actId="207"/>
          <ac:spMkLst>
            <pc:docMk/>
            <pc:sldMk cId="4160270306" sldId="2141411616"/>
            <ac:spMk id="48" creationId="{7D0E3459-0E18-B147-56E3-8E4BF12D2EFA}"/>
          </ac:spMkLst>
        </pc:spChg>
        <pc:spChg chg="mod">
          <ac:chgData name="Pegelow, Katrin /DE" userId="74a135be-7428-408d-b4b7-e9253dfa99e9" providerId="ADAL" clId="{C8066334-7A26-4F87-B18C-0F9CD2AF4340}" dt="2026-01-05T18:31:01.354" v="95204" actId="207"/>
          <ac:spMkLst>
            <pc:docMk/>
            <pc:sldMk cId="4160270306" sldId="2141411616"/>
            <ac:spMk id="51" creationId="{077F0E26-3BCE-F454-2A7E-024E47E6DCBD}"/>
          </ac:spMkLst>
        </pc:spChg>
        <pc:spChg chg="mod">
          <ac:chgData name="Pegelow, Katrin /DE" userId="74a135be-7428-408d-b4b7-e9253dfa99e9" providerId="ADAL" clId="{C8066334-7A26-4F87-B18C-0F9CD2AF4340}" dt="2026-01-05T18:31:01.354" v="95204" actId="207"/>
          <ac:spMkLst>
            <pc:docMk/>
            <pc:sldMk cId="4160270306" sldId="2141411616"/>
            <ac:spMk id="52" creationId="{6C1D86DA-B12D-1446-9066-71A4F769D8C0}"/>
          </ac:spMkLst>
        </pc:spChg>
        <pc:spChg chg="mod ord">
          <ac:chgData name="Pegelow, Katrin /DE" userId="74a135be-7428-408d-b4b7-e9253dfa99e9" providerId="ADAL" clId="{C8066334-7A26-4F87-B18C-0F9CD2AF4340}" dt="2026-01-05T18:30:09.948" v="95200" actId="167"/>
          <ac:spMkLst>
            <pc:docMk/>
            <pc:sldMk cId="4160270306" sldId="2141411616"/>
            <ac:spMk id="60" creationId="{2E148CCC-77F2-4814-3196-0B3719DCA706}"/>
          </ac:spMkLst>
        </pc:spChg>
        <pc:spChg chg="mod">
          <ac:chgData name="Pegelow, Katrin /DE" userId="74a135be-7428-408d-b4b7-e9253dfa99e9" providerId="ADAL" clId="{C8066334-7A26-4F87-B18C-0F9CD2AF4340}" dt="2026-01-06T19:03:23.618" v="106531" actId="207"/>
          <ac:spMkLst>
            <pc:docMk/>
            <pc:sldMk cId="4160270306" sldId="2141411616"/>
            <ac:spMk id="62" creationId="{EFDAF590-44C6-57B0-5523-F821210175C6}"/>
          </ac:spMkLst>
        </pc:spChg>
      </pc:sldChg>
      <pc:sldChg chg="addSp delSp modSp mod">
        <pc:chgData name="Pegelow, Katrin /DE" userId="74a135be-7428-408d-b4b7-e9253dfa99e9" providerId="ADAL" clId="{C8066334-7A26-4F87-B18C-0F9CD2AF4340}" dt="2026-01-04T14:09:37.400" v="85712" actId="14100"/>
        <pc:sldMkLst>
          <pc:docMk/>
          <pc:sldMk cId="0" sldId="2141411625"/>
        </pc:sldMkLst>
        <pc:spChg chg="mod">
          <ac:chgData name="Pegelow, Katrin /DE" userId="74a135be-7428-408d-b4b7-e9253dfa99e9" providerId="ADAL" clId="{C8066334-7A26-4F87-B18C-0F9CD2AF4340}" dt="2026-01-04T14:09:37.400" v="85712" actId="14100"/>
          <ac:spMkLst>
            <pc:docMk/>
            <pc:sldMk cId="0" sldId="2141411625"/>
            <ac:spMk id="4" creationId="{1536F20C-F4C0-1502-B860-DC69E46AD42A}"/>
          </ac:spMkLst>
        </pc:spChg>
        <pc:spChg chg="mod">
          <ac:chgData name="Pegelow, Katrin /DE" userId="74a135be-7428-408d-b4b7-e9253dfa99e9" providerId="ADAL" clId="{C8066334-7A26-4F87-B18C-0F9CD2AF4340}" dt="2026-01-04T14:09:34.164" v="85711" actId="14100"/>
          <ac:spMkLst>
            <pc:docMk/>
            <pc:sldMk cId="0" sldId="2141411625"/>
            <ac:spMk id="6" creationId="{75C92CB9-22A1-C20B-82C4-C3470CAD99FA}"/>
          </ac:spMkLst>
        </pc:spChg>
        <pc:spChg chg="mod ord">
          <ac:chgData name="Pegelow, Katrin /DE" userId="74a135be-7428-408d-b4b7-e9253dfa99e9" providerId="ADAL" clId="{C8066334-7A26-4F87-B18C-0F9CD2AF4340}" dt="2026-01-04T14:09:25.219" v="85709" actId="167"/>
          <ac:spMkLst>
            <pc:docMk/>
            <pc:sldMk cId="0" sldId="2141411625"/>
            <ac:spMk id="9" creationId="{A97BBCFE-F40A-1BED-8B49-0FCD67C23920}"/>
          </ac:spMkLst>
        </pc:spChg>
      </pc:sldChg>
      <pc:sldChg chg="addSp delSp modSp mod">
        <pc:chgData name="Pegelow, Katrin /DE" userId="74a135be-7428-408d-b4b7-e9253dfa99e9" providerId="ADAL" clId="{C8066334-7A26-4F87-B18C-0F9CD2AF4340}" dt="2026-01-04T14:09:59.665" v="85716" actId="14100"/>
        <pc:sldMkLst>
          <pc:docMk/>
          <pc:sldMk cId="0" sldId="2141411626"/>
        </pc:sldMkLst>
        <pc:spChg chg="add mod">
          <ac:chgData name="Pegelow, Katrin /DE" userId="74a135be-7428-408d-b4b7-e9253dfa99e9" providerId="ADAL" clId="{C8066334-7A26-4F87-B18C-0F9CD2AF4340}" dt="2026-01-04T14:09:51.630" v="85714"/>
          <ac:spMkLst>
            <pc:docMk/>
            <pc:sldMk cId="0" sldId="2141411626"/>
            <ac:spMk id="3" creationId="{727C4961-423B-F23D-72C4-EA26D0B5815E}"/>
          </ac:spMkLst>
        </pc:spChg>
        <pc:spChg chg="mod">
          <ac:chgData name="Pegelow, Katrin /DE" userId="74a135be-7428-408d-b4b7-e9253dfa99e9" providerId="ADAL" clId="{C8066334-7A26-4F87-B18C-0F9CD2AF4340}" dt="2026-01-04T14:09:59.665" v="85716" actId="14100"/>
          <ac:spMkLst>
            <pc:docMk/>
            <pc:sldMk cId="0" sldId="2141411626"/>
            <ac:spMk id="6" creationId="{8A6CF0B4-5AC5-65D0-F863-B4C34FF8E4F7}"/>
          </ac:spMkLst>
        </pc:spChg>
        <pc:spChg chg="mod">
          <ac:chgData name="Pegelow, Katrin /DE" userId="74a135be-7428-408d-b4b7-e9253dfa99e9" providerId="ADAL" clId="{C8066334-7A26-4F87-B18C-0F9CD2AF4340}" dt="2026-01-04T14:09:57.190" v="85715" actId="14100"/>
          <ac:spMkLst>
            <pc:docMk/>
            <pc:sldMk cId="0" sldId="2141411626"/>
            <ac:spMk id="7" creationId="{DAFE53BF-D660-2D7D-4FA4-4BCF11F39775}"/>
          </ac:spMkLst>
        </pc:spChg>
      </pc:sldChg>
      <pc:sldChg chg="addSp delSp modSp mod">
        <pc:chgData name="Pegelow, Katrin /DE" userId="74a135be-7428-408d-b4b7-e9253dfa99e9" providerId="ADAL" clId="{C8066334-7A26-4F87-B18C-0F9CD2AF4340}" dt="2026-01-07T19:24:39.941" v="107050" actId="6549"/>
        <pc:sldMkLst>
          <pc:docMk/>
          <pc:sldMk cId="0" sldId="2141411627"/>
        </pc:sldMkLst>
        <pc:spChg chg="mod">
          <ac:chgData name="Pegelow, Katrin /DE" userId="74a135be-7428-408d-b4b7-e9253dfa99e9" providerId="ADAL" clId="{C8066334-7A26-4F87-B18C-0F9CD2AF4340}" dt="2026-01-04T14:10:11.738" v="85719" actId="14100"/>
          <ac:spMkLst>
            <pc:docMk/>
            <pc:sldMk cId="0" sldId="2141411627"/>
            <ac:spMk id="2" creationId="{D56DFB85-DC22-5F3C-01EA-7CE8B3DBEF23}"/>
          </ac:spMkLst>
        </pc:spChg>
        <pc:spChg chg="mod">
          <ac:chgData name="Pegelow, Katrin /DE" userId="74a135be-7428-408d-b4b7-e9253dfa99e9" providerId="ADAL" clId="{C8066334-7A26-4F87-B18C-0F9CD2AF4340}" dt="2026-01-04T14:10:14.092" v="85720" actId="14100"/>
          <ac:spMkLst>
            <pc:docMk/>
            <pc:sldMk cId="0" sldId="2141411627"/>
            <ac:spMk id="3" creationId="{C2DDAD88-8F6A-B0F6-073D-7689781C051E}"/>
          </ac:spMkLst>
        </pc:spChg>
        <pc:spChg chg="add mod">
          <ac:chgData name="Pegelow, Katrin /DE" userId="74a135be-7428-408d-b4b7-e9253dfa99e9" providerId="ADAL" clId="{C8066334-7A26-4F87-B18C-0F9CD2AF4340}" dt="2026-01-04T14:10:04.373" v="85718"/>
          <ac:spMkLst>
            <pc:docMk/>
            <pc:sldMk cId="0" sldId="2141411627"/>
            <ac:spMk id="20" creationId="{5C696D46-AC61-5DDC-5EFC-4F6A990E2AC0}"/>
          </ac:spMkLst>
        </pc:spChg>
        <pc:spChg chg="mod">
          <ac:chgData name="Pegelow, Katrin /DE" userId="74a135be-7428-408d-b4b7-e9253dfa99e9" providerId="ADAL" clId="{C8066334-7A26-4F87-B18C-0F9CD2AF4340}" dt="2026-01-07T19:24:39.941" v="107050" actId="6549"/>
          <ac:spMkLst>
            <pc:docMk/>
            <pc:sldMk cId="0" sldId="2141411627"/>
            <ac:spMk id="33821" creationId="{7E99EDD9-BB21-7F3A-E62F-8DD3FDC801E5}"/>
          </ac:spMkLst>
        </pc:spChg>
      </pc:sldChg>
      <pc:sldChg chg="addSp delSp modSp mod">
        <pc:chgData name="Pegelow, Katrin /DE" userId="74a135be-7428-408d-b4b7-e9253dfa99e9" providerId="ADAL" clId="{C8066334-7A26-4F87-B18C-0F9CD2AF4340}" dt="2026-01-13T16:36:17.143" v="111646" actId="20577"/>
        <pc:sldMkLst>
          <pc:docMk/>
          <pc:sldMk cId="0" sldId="2141411628"/>
        </pc:sldMkLst>
        <pc:spChg chg="add mod">
          <ac:chgData name="Pegelow, Katrin /DE" userId="74a135be-7428-408d-b4b7-e9253dfa99e9" providerId="ADAL" clId="{C8066334-7A26-4F87-B18C-0F9CD2AF4340}" dt="2026-01-04T14:10:19.248" v="85722"/>
          <ac:spMkLst>
            <pc:docMk/>
            <pc:sldMk cId="0" sldId="2141411628"/>
            <ac:spMk id="2" creationId="{0E7276CA-51B2-7B26-20C3-575315510135}"/>
          </ac:spMkLst>
        </pc:spChg>
        <pc:spChg chg="mod">
          <ac:chgData name="Pegelow, Katrin /DE" userId="74a135be-7428-408d-b4b7-e9253dfa99e9" providerId="ADAL" clId="{C8066334-7A26-4F87-B18C-0F9CD2AF4340}" dt="2026-01-04T14:10:27.715" v="85723" actId="14100"/>
          <ac:spMkLst>
            <pc:docMk/>
            <pc:sldMk cId="0" sldId="2141411628"/>
            <ac:spMk id="5" creationId="{651C7D84-D4D7-F34E-2A61-FD0AD5BDF232}"/>
          </ac:spMkLst>
        </pc:spChg>
        <pc:spChg chg="mod">
          <ac:chgData name="Pegelow, Katrin /DE" userId="74a135be-7428-408d-b4b7-e9253dfa99e9" providerId="ADAL" clId="{C8066334-7A26-4F87-B18C-0F9CD2AF4340}" dt="2026-01-13T16:36:17.143" v="111646" actId="20577"/>
          <ac:spMkLst>
            <pc:docMk/>
            <pc:sldMk cId="0" sldId="2141411628"/>
            <ac:spMk id="6" creationId="{2346BCC9-C313-0382-14A4-15C4BE7E60D0}"/>
          </ac:spMkLst>
        </pc:spChg>
      </pc:sldChg>
      <pc:sldChg chg="addSp delSp modSp mod ord modClrScheme chgLayout">
        <pc:chgData name="Pegelow, Katrin /DE" userId="74a135be-7428-408d-b4b7-e9253dfa99e9" providerId="ADAL" clId="{C8066334-7A26-4F87-B18C-0F9CD2AF4340}" dt="2026-01-13T22:25:44.891" v="112513" actId="20577"/>
        <pc:sldMkLst>
          <pc:docMk/>
          <pc:sldMk cId="1052532708" sldId="2145708064"/>
        </pc:sldMkLst>
        <pc:spChg chg="mod ord">
          <ac:chgData name="Pegelow, Katrin /DE" userId="74a135be-7428-408d-b4b7-e9253dfa99e9" providerId="ADAL" clId="{C8066334-7A26-4F87-B18C-0F9CD2AF4340}" dt="2026-01-05T19:14:04.883" v="96088" actId="167"/>
          <ac:spMkLst>
            <pc:docMk/>
            <pc:sldMk cId="1052532708" sldId="2145708064"/>
            <ac:spMk id="3" creationId="{9C75B6B8-F434-B003-5B84-22EB418171D9}"/>
          </ac:spMkLst>
        </pc:spChg>
        <pc:spChg chg="mod">
          <ac:chgData name="Pegelow, Katrin /DE" userId="74a135be-7428-408d-b4b7-e9253dfa99e9" providerId="ADAL" clId="{C8066334-7A26-4F87-B18C-0F9CD2AF4340}" dt="2026-01-13T22:25:44.891" v="112513" actId="20577"/>
          <ac:spMkLst>
            <pc:docMk/>
            <pc:sldMk cId="1052532708" sldId="2145708064"/>
            <ac:spMk id="9" creationId="{84ED2135-29B0-9C3C-63FF-4D682982A409}"/>
          </ac:spMkLst>
        </pc:spChg>
        <pc:spChg chg="mod">
          <ac:chgData name="Pegelow, Katrin /DE" userId="74a135be-7428-408d-b4b7-e9253dfa99e9" providerId="ADAL" clId="{C8066334-7A26-4F87-B18C-0F9CD2AF4340}" dt="2025-12-17T17:22:45.944" v="69249" actId="1038"/>
          <ac:spMkLst>
            <pc:docMk/>
            <pc:sldMk cId="1052532708" sldId="2145708064"/>
            <ac:spMk id="17" creationId="{EC2D109C-D4E1-24FC-6019-3E6A5544862A}"/>
          </ac:spMkLst>
        </pc:spChg>
        <pc:spChg chg="mod">
          <ac:chgData name="Pegelow, Katrin /DE" userId="74a135be-7428-408d-b4b7-e9253dfa99e9" providerId="ADAL" clId="{C8066334-7A26-4F87-B18C-0F9CD2AF4340}" dt="2025-12-17T17:22:45.944" v="69249" actId="1038"/>
          <ac:spMkLst>
            <pc:docMk/>
            <pc:sldMk cId="1052532708" sldId="2145708064"/>
            <ac:spMk id="18" creationId="{9BC19E27-C22D-B8C9-E3B0-FFCE4DF2F53C}"/>
          </ac:spMkLst>
        </pc:spChg>
        <pc:spChg chg="mod">
          <ac:chgData name="Pegelow, Katrin /DE" userId="74a135be-7428-408d-b4b7-e9253dfa99e9" providerId="ADAL" clId="{C8066334-7A26-4F87-B18C-0F9CD2AF4340}" dt="2025-12-17T17:23:01.305" v="69268" actId="1038"/>
          <ac:spMkLst>
            <pc:docMk/>
            <pc:sldMk cId="1052532708" sldId="2145708064"/>
            <ac:spMk id="22" creationId="{5E32F3C0-1A4C-BD95-12B5-039B0E3BFFD9}"/>
          </ac:spMkLst>
        </pc:spChg>
        <pc:spChg chg="mod">
          <ac:chgData name="Pegelow, Katrin /DE" userId="74a135be-7428-408d-b4b7-e9253dfa99e9" providerId="ADAL" clId="{C8066334-7A26-4F87-B18C-0F9CD2AF4340}" dt="2025-12-17T17:23:01.305" v="69268" actId="1038"/>
          <ac:spMkLst>
            <pc:docMk/>
            <pc:sldMk cId="1052532708" sldId="2145708064"/>
            <ac:spMk id="35" creationId="{D20B560E-71C5-D1DD-47B7-ABEC1AA94E44}"/>
          </ac:spMkLst>
        </pc:spChg>
        <pc:spChg chg="mod">
          <ac:chgData name="Pegelow, Katrin /DE" userId="74a135be-7428-408d-b4b7-e9253dfa99e9" providerId="ADAL" clId="{C8066334-7A26-4F87-B18C-0F9CD2AF4340}" dt="2026-01-05T19:14:26.885" v="96106" actId="1035"/>
          <ac:spMkLst>
            <pc:docMk/>
            <pc:sldMk cId="1052532708" sldId="2145708064"/>
            <ac:spMk id="43" creationId="{904916AD-89EF-A57C-49CD-8D4D25624670}"/>
          </ac:spMkLst>
        </pc:spChg>
        <pc:spChg chg="mod">
          <ac:chgData name="Pegelow, Katrin /DE" userId="74a135be-7428-408d-b4b7-e9253dfa99e9" providerId="ADAL" clId="{C8066334-7A26-4F87-B18C-0F9CD2AF4340}" dt="2026-01-05T19:14:26.885" v="96106" actId="1035"/>
          <ac:spMkLst>
            <pc:docMk/>
            <pc:sldMk cId="1052532708" sldId="2145708064"/>
            <ac:spMk id="663" creationId="{B2CEEF3B-99BD-BEC1-8E7C-F6D8757C4107}"/>
          </ac:spMkLst>
        </pc:spChg>
        <pc:spChg chg="mod">
          <ac:chgData name="Pegelow, Katrin /DE" userId="74a135be-7428-408d-b4b7-e9253dfa99e9" providerId="ADAL" clId="{C8066334-7A26-4F87-B18C-0F9CD2AF4340}" dt="2026-01-05T19:14:26.885" v="96106" actId="1035"/>
          <ac:spMkLst>
            <pc:docMk/>
            <pc:sldMk cId="1052532708" sldId="2145708064"/>
            <ac:spMk id="669" creationId="{55CA29B9-8CA2-6438-92E8-65802D7117F6}"/>
          </ac:spMkLst>
        </pc:spChg>
        <pc:grpChg chg="mod">
          <ac:chgData name="Pegelow, Katrin /DE" userId="74a135be-7428-408d-b4b7-e9253dfa99e9" providerId="ADAL" clId="{C8066334-7A26-4F87-B18C-0F9CD2AF4340}" dt="2026-01-05T19:14:26.885" v="96106" actId="1035"/>
          <ac:grpSpMkLst>
            <pc:docMk/>
            <pc:sldMk cId="1052532708" sldId="2145708064"/>
            <ac:grpSpMk id="19" creationId="{33D5C8B6-F881-749A-9ED7-3C1052AD4101}"/>
          </ac:grpSpMkLst>
        </pc:grpChg>
        <pc:grpChg chg="mod">
          <ac:chgData name="Pegelow, Katrin /DE" userId="74a135be-7428-408d-b4b7-e9253dfa99e9" providerId="ADAL" clId="{C8066334-7A26-4F87-B18C-0F9CD2AF4340}" dt="2026-01-05T19:14:26.885" v="96106" actId="1035"/>
          <ac:grpSpMkLst>
            <pc:docMk/>
            <pc:sldMk cId="1052532708" sldId="2145708064"/>
            <ac:grpSpMk id="20" creationId="{640F3755-3714-2719-5723-9A061583EBF7}"/>
          </ac:grpSpMkLst>
        </pc:grpChg>
        <pc:grpChg chg="mod">
          <ac:chgData name="Pegelow, Katrin /DE" userId="74a135be-7428-408d-b4b7-e9253dfa99e9" providerId="ADAL" clId="{C8066334-7A26-4F87-B18C-0F9CD2AF4340}" dt="2026-01-05T19:14:26.885" v="96106" actId="1035"/>
          <ac:grpSpMkLst>
            <pc:docMk/>
            <pc:sldMk cId="1052532708" sldId="2145708064"/>
            <ac:grpSpMk id="25" creationId="{847AB7B0-51BE-AA6C-E977-97EE3B4B0ED0}"/>
          </ac:grpSpMkLst>
        </pc:grpChg>
        <pc:grpChg chg="mod">
          <ac:chgData name="Pegelow, Katrin /DE" userId="74a135be-7428-408d-b4b7-e9253dfa99e9" providerId="ADAL" clId="{C8066334-7A26-4F87-B18C-0F9CD2AF4340}" dt="2026-01-05T19:14:26.885" v="96106" actId="1035"/>
          <ac:grpSpMkLst>
            <pc:docMk/>
            <pc:sldMk cId="1052532708" sldId="2145708064"/>
            <ac:grpSpMk id="27" creationId="{FB00C60D-F1BC-6BD6-04DF-0246068486BB}"/>
          </ac:grpSpMkLst>
        </pc:grpChg>
        <pc:grpChg chg="mod">
          <ac:chgData name="Pegelow, Katrin /DE" userId="74a135be-7428-408d-b4b7-e9253dfa99e9" providerId="ADAL" clId="{C8066334-7A26-4F87-B18C-0F9CD2AF4340}" dt="2026-01-05T19:14:26.885" v="96106" actId="1035"/>
          <ac:grpSpMkLst>
            <pc:docMk/>
            <pc:sldMk cId="1052532708" sldId="2145708064"/>
            <ac:grpSpMk id="28" creationId="{509B94CD-5B5B-CBA5-3935-C1AB4FC5B76C}"/>
          </ac:grpSpMkLst>
        </pc:grpChg>
        <pc:picChg chg="mod">
          <ac:chgData name="Pegelow, Katrin /DE" userId="74a135be-7428-408d-b4b7-e9253dfa99e9" providerId="ADAL" clId="{C8066334-7A26-4F87-B18C-0F9CD2AF4340}" dt="2025-12-17T17:23:20.545" v="69269" actId="1076"/>
          <ac:picMkLst>
            <pc:docMk/>
            <pc:sldMk cId="1052532708" sldId="2145708064"/>
            <ac:picMk id="16" creationId="{41DD6453-A134-967A-7EB7-8CFF6B5FE06F}"/>
          </ac:picMkLst>
        </pc:picChg>
        <pc:picChg chg="mod">
          <ac:chgData name="Pegelow, Katrin /DE" userId="74a135be-7428-408d-b4b7-e9253dfa99e9" providerId="ADAL" clId="{C8066334-7A26-4F87-B18C-0F9CD2AF4340}" dt="2025-12-17T17:23:01.305" v="69268" actId="1038"/>
          <ac:picMkLst>
            <pc:docMk/>
            <pc:sldMk cId="1052532708" sldId="2145708064"/>
            <ac:picMk id="34" creationId="{2E4060A7-FC72-A3B7-DB97-DB2CE117A7E6}"/>
          </ac:picMkLst>
        </pc:picChg>
      </pc:sldChg>
      <pc:sldChg chg="addSp delSp modSp mod modClrScheme chgLayout">
        <pc:chgData name="Pegelow, Katrin /DE" userId="74a135be-7428-408d-b4b7-e9253dfa99e9" providerId="ADAL" clId="{C8066334-7A26-4F87-B18C-0F9CD2AF4340}" dt="2026-01-12T11:29:23.947" v="109820" actId="207"/>
        <pc:sldMkLst>
          <pc:docMk/>
          <pc:sldMk cId="2662976903" sldId="2145708096"/>
        </pc:sldMkLst>
        <pc:spChg chg="mod ord">
          <ac:chgData name="Pegelow, Katrin /DE" userId="74a135be-7428-408d-b4b7-e9253dfa99e9" providerId="ADAL" clId="{C8066334-7A26-4F87-B18C-0F9CD2AF4340}" dt="2026-01-04T15:32:38.022" v="87574" actId="167"/>
          <ac:spMkLst>
            <pc:docMk/>
            <pc:sldMk cId="2662976903" sldId="2145708096"/>
            <ac:spMk id="2" creationId="{9B1F2E41-BF0F-9087-9C3B-9155DFF16EE4}"/>
          </ac:spMkLst>
        </pc:spChg>
        <pc:spChg chg="mod">
          <ac:chgData name="Pegelow, Katrin /DE" userId="74a135be-7428-408d-b4b7-e9253dfa99e9" providerId="ADAL" clId="{C8066334-7A26-4F87-B18C-0F9CD2AF4340}" dt="2026-01-06T18:44:37.188" v="106385" actId="207"/>
          <ac:spMkLst>
            <pc:docMk/>
            <pc:sldMk cId="2662976903" sldId="2145708096"/>
            <ac:spMk id="3" creationId="{D95072E0-BF1D-F792-30B8-84EDDD619A91}"/>
          </ac:spMkLst>
        </pc:spChg>
        <pc:spChg chg="mod">
          <ac:chgData name="Pegelow, Katrin /DE" userId="74a135be-7428-408d-b4b7-e9253dfa99e9" providerId="ADAL" clId="{C8066334-7A26-4F87-B18C-0F9CD2AF4340}" dt="2026-01-06T18:44:37.188" v="106385" actId="207"/>
          <ac:spMkLst>
            <pc:docMk/>
            <pc:sldMk cId="2662976903" sldId="2145708096"/>
            <ac:spMk id="7" creationId="{4E7D10FF-0C5A-6812-7193-AFC733DEA5EB}"/>
          </ac:spMkLst>
        </pc:spChg>
        <pc:graphicFrameChg chg="mod">
          <ac:chgData name="Pegelow, Katrin /DE" userId="74a135be-7428-408d-b4b7-e9253dfa99e9" providerId="ADAL" clId="{C8066334-7A26-4F87-B18C-0F9CD2AF4340}" dt="2026-01-12T11:29:23.947" v="109820" actId="207"/>
          <ac:graphicFrameMkLst>
            <pc:docMk/>
            <pc:sldMk cId="2662976903" sldId="2145708096"/>
            <ac:graphicFrameMk id="26" creationId="{1705C26A-A6C7-D1F6-9D7D-CB2BBB8456BF}"/>
          </ac:graphicFrameMkLst>
        </pc:graphicFrameChg>
      </pc:sldChg>
      <pc:sldChg chg="addSp delSp modSp mod ord setBg modClrScheme chgLayout">
        <pc:chgData name="Pegelow, Katrin /DE" userId="74a135be-7428-408d-b4b7-e9253dfa99e9" providerId="ADAL" clId="{C8066334-7A26-4F87-B18C-0F9CD2AF4340}" dt="2026-01-13T17:03:35.994" v="111982" actId="20577"/>
        <pc:sldMkLst>
          <pc:docMk/>
          <pc:sldMk cId="2756001067" sldId="2145708097"/>
        </pc:sldMkLst>
        <pc:spChg chg="mod">
          <ac:chgData name="Pegelow, Katrin /DE" userId="74a135be-7428-408d-b4b7-e9253dfa99e9" providerId="ADAL" clId="{C8066334-7A26-4F87-B18C-0F9CD2AF4340}" dt="2026-01-13T17:03:35.994" v="111982" actId="20577"/>
          <ac:spMkLst>
            <pc:docMk/>
            <pc:sldMk cId="2756001067" sldId="2145708097"/>
            <ac:spMk id="17" creationId="{617BAB62-8626-D17B-6F27-649A8BE74733}"/>
          </ac:spMkLst>
        </pc:spChg>
      </pc:sldChg>
      <pc:sldChg chg="addSp delSp modSp mod modClrScheme chgLayout">
        <pc:chgData name="Pegelow, Katrin /DE" userId="74a135be-7428-408d-b4b7-e9253dfa99e9" providerId="ADAL" clId="{C8066334-7A26-4F87-B18C-0F9CD2AF4340}" dt="2026-01-12T12:19:09.738" v="111133" actId="20577"/>
        <pc:sldMkLst>
          <pc:docMk/>
          <pc:sldMk cId="3431361230" sldId="2145708131"/>
        </pc:sldMkLst>
        <pc:spChg chg="mod ord">
          <ac:chgData name="Pegelow, Katrin /DE" userId="74a135be-7428-408d-b4b7-e9253dfa99e9" providerId="ADAL" clId="{C8066334-7A26-4F87-B18C-0F9CD2AF4340}" dt="2026-01-05T15:10:50.220" v="93918" actId="167"/>
          <ac:spMkLst>
            <pc:docMk/>
            <pc:sldMk cId="3431361230" sldId="2145708131"/>
            <ac:spMk id="2" creationId="{22E07B30-4884-D94F-093F-56EC7EB7A3F3}"/>
          </ac:spMkLst>
        </pc:spChg>
        <pc:spChg chg="mod">
          <ac:chgData name="Pegelow, Katrin /DE" userId="74a135be-7428-408d-b4b7-e9253dfa99e9" providerId="ADAL" clId="{C8066334-7A26-4F87-B18C-0F9CD2AF4340}" dt="2026-01-06T18:52:30.960" v="106477" actId="207"/>
          <ac:spMkLst>
            <pc:docMk/>
            <pc:sldMk cId="3431361230" sldId="2145708131"/>
            <ac:spMk id="4" creationId="{6F9912AC-DF56-A576-7E40-F900D233EF12}"/>
          </ac:spMkLst>
        </pc:spChg>
        <pc:spChg chg="mod">
          <ac:chgData name="Pegelow, Katrin /DE" userId="74a135be-7428-408d-b4b7-e9253dfa99e9" providerId="ADAL" clId="{C8066334-7A26-4F87-B18C-0F9CD2AF4340}" dt="2026-01-12T12:19:09.738" v="111133" actId="20577"/>
          <ac:spMkLst>
            <pc:docMk/>
            <pc:sldMk cId="3431361230" sldId="2145708131"/>
            <ac:spMk id="7" creationId="{BCA60EE1-ACCC-9045-DD3C-76221FA016DC}"/>
          </ac:spMkLst>
        </pc:spChg>
      </pc:sldChg>
      <pc:sldChg chg="addSp delSp modSp mod">
        <pc:chgData name="Pegelow, Katrin /DE" userId="74a135be-7428-408d-b4b7-e9253dfa99e9" providerId="ADAL" clId="{C8066334-7A26-4F87-B18C-0F9CD2AF4340}" dt="2026-01-13T16:34:55.808" v="111636" actId="20577"/>
        <pc:sldMkLst>
          <pc:docMk/>
          <pc:sldMk cId="2379316995" sldId="2147198694"/>
        </pc:sldMkLst>
        <pc:spChg chg="mod">
          <ac:chgData name="Pegelow, Katrin /DE" userId="74a135be-7428-408d-b4b7-e9253dfa99e9" providerId="ADAL" clId="{C8066334-7A26-4F87-B18C-0F9CD2AF4340}" dt="2026-01-08T13:41:19.276" v="107315" actId="6549"/>
          <ac:spMkLst>
            <pc:docMk/>
            <pc:sldMk cId="2379316995" sldId="2147198694"/>
            <ac:spMk id="3" creationId="{25C6E1BC-7F8A-CC9F-EEBF-3EEF619A2BAD}"/>
          </ac:spMkLst>
        </pc:spChg>
        <pc:spChg chg="mod ord">
          <ac:chgData name="Pegelow, Katrin /DE" userId="74a135be-7428-408d-b4b7-e9253dfa99e9" providerId="ADAL" clId="{C8066334-7A26-4F87-B18C-0F9CD2AF4340}" dt="2026-01-04T14:04:01.736" v="85566" actId="167"/>
          <ac:spMkLst>
            <pc:docMk/>
            <pc:sldMk cId="2379316995" sldId="2147198694"/>
            <ac:spMk id="4" creationId="{C99C904C-27AB-7B85-15FC-48494E7B1E9F}"/>
          </ac:spMkLst>
        </pc:spChg>
        <pc:spChg chg="mod">
          <ac:chgData name="Pegelow, Katrin /DE" userId="74a135be-7428-408d-b4b7-e9253dfa99e9" providerId="ADAL" clId="{C8066334-7A26-4F87-B18C-0F9CD2AF4340}" dt="2026-01-04T14:04:30.340" v="85570" actId="14100"/>
          <ac:spMkLst>
            <pc:docMk/>
            <pc:sldMk cId="2379316995" sldId="2147198694"/>
            <ac:spMk id="6" creationId="{8412AD53-38F4-A72A-5EA5-3EC9C7872E21}"/>
          </ac:spMkLst>
        </pc:spChg>
        <pc:spChg chg="mod">
          <ac:chgData name="Pegelow, Katrin /DE" userId="74a135be-7428-408d-b4b7-e9253dfa99e9" providerId="ADAL" clId="{C8066334-7A26-4F87-B18C-0F9CD2AF4340}" dt="2026-01-08T13:41:09.376" v="107300" actId="14100"/>
          <ac:spMkLst>
            <pc:docMk/>
            <pc:sldMk cId="2379316995" sldId="2147198694"/>
            <ac:spMk id="7" creationId="{F2A84E66-BEC4-E0BB-E9AA-4C68DBA0BCDE}"/>
          </ac:spMkLst>
        </pc:spChg>
        <pc:spChg chg="mod">
          <ac:chgData name="Pegelow, Katrin /DE" userId="74a135be-7428-408d-b4b7-e9253dfa99e9" providerId="ADAL" clId="{C8066334-7A26-4F87-B18C-0F9CD2AF4340}" dt="2026-01-13T16:34:55.808" v="111636" actId="20577"/>
          <ac:spMkLst>
            <pc:docMk/>
            <pc:sldMk cId="2379316995" sldId="2147198694"/>
            <ac:spMk id="12" creationId="{DB0758F0-3B52-A55C-63CC-EB86D0014629}"/>
          </ac:spMkLst>
        </pc:spChg>
        <pc:spChg chg="mod">
          <ac:chgData name="Pegelow, Katrin /DE" userId="74a135be-7428-408d-b4b7-e9253dfa99e9" providerId="ADAL" clId="{C8066334-7A26-4F87-B18C-0F9CD2AF4340}" dt="2026-01-04T14:04:41.834" v="85571" actId="14100"/>
          <ac:spMkLst>
            <pc:docMk/>
            <pc:sldMk cId="2379316995" sldId="2147198694"/>
            <ac:spMk id="35842" creationId="{F45EE2B8-D47F-024C-ACC6-CF8B84B62ED8}"/>
          </ac:spMkLst>
        </pc:spChg>
      </pc:sldChg>
      <pc:sldChg chg="addSp delSp modSp mod modClrScheme chgLayout">
        <pc:chgData name="Pegelow, Katrin /DE" userId="74a135be-7428-408d-b4b7-e9253dfa99e9" providerId="ADAL" clId="{C8066334-7A26-4F87-B18C-0F9CD2AF4340}" dt="2026-01-05T20:02:37.624" v="97176" actId="478"/>
        <pc:sldMkLst>
          <pc:docMk/>
          <pc:sldMk cId="771031215" sldId="2147475108"/>
        </pc:sldMkLst>
        <pc:spChg chg="add mod ord">
          <ac:chgData name="Pegelow, Katrin /DE" userId="74a135be-7428-408d-b4b7-e9253dfa99e9" providerId="ADAL" clId="{C8066334-7A26-4F87-B18C-0F9CD2AF4340}" dt="2026-01-05T20:02:28.608" v="97173" actId="700"/>
          <ac:spMkLst>
            <pc:docMk/>
            <pc:sldMk cId="771031215" sldId="2147475108"/>
            <ac:spMk id="3" creationId="{4D90A5CC-2833-A3B7-4830-E69DF909895D}"/>
          </ac:spMkLst>
        </pc:spChg>
        <pc:spChg chg="add mod ord">
          <ac:chgData name="Pegelow, Katrin /DE" userId="74a135be-7428-408d-b4b7-e9253dfa99e9" providerId="ADAL" clId="{C8066334-7A26-4F87-B18C-0F9CD2AF4340}" dt="2026-01-05T20:02:28.608" v="97173" actId="700"/>
          <ac:spMkLst>
            <pc:docMk/>
            <pc:sldMk cId="771031215" sldId="2147475108"/>
            <ac:spMk id="8" creationId="{7526D9B7-C59F-2576-C09B-4FB5A6CFA385}"/>
          </ac:spMkLst>
        </pc:spChg>
        <pc:picChg chg="add mod">
          <ac:chgData name="Pegelow, Katrin /DE" userId="74a135be-7428-408d-b4b7-e9253dfa99e9" providerId="ADAL" clId="{C8066334-7A26-4F87-B18C-0F9CD2AF4340}" dt="2026-01-03T01:32:36.727" v="81760"/>
          <ac:picMkLst>
            <pc:docMk/>
            <pc:sldMk cId="771031215" sldId="2147475108"/>
            <ac:picMk id="4" creationId="{5C5E6788-80F6-A19C-B596-47FB9B88F20B}"/>
          </ac:picMkLst>
        </pc:picChg>
      </pc:sldChg>
      <pc:sldChg chg="addSp delSp modSp mod">
        <pc:chgData name="Pegelow, Katrin /DE" userId="74a135be-7428-408d-b4b7-e9253dfa99e9" providerId="ADAL" clId="{C8066334-7A26-4F87-B18C-0F9CD2AF4340}" dt="2026-01-13T22:30:28.693" v="112594" actId="20577"/>
        <pc:sldMkLst>
          <pc:docMk/>
          <pc:sldMk cId="3433870276" sldId="2147475500"/>
        </pc:sldMkLst>
        <pc:spChg chg="mod">
          <ac:chgData name="Pegelow, Katrin /DE" userId="74a135be-7428-408d-b4b7-e9253dfa99e9" providerId="ADAL" clId="{C8066334-7A26-4F87-B18C-0F9CD2AF4340}" dt="2026-01-06T19:06:03.219" v="106559" actId="207"/>
          <ac:spMkLst>
            <pc:docMk/>
            <pc:sldMk cId="3433870276" sldId="2147475500"/>
            <ac:spMk id="5" creationId="{F775DFC0-D432-CE92-76A5-8FA4C2CC5333}"/>
          </ac:spMkLst>
        </pc:spChg>
        <pc:spChg chg="mod ord">
          <ac:chgData name="Pegelow, Katrin /DE" userId="74a135be-7428-408d-b4b7-e9253dfa99e9" providerId="ADAL" clId="{C8066334-7A26-4F87-B18C-0F9CD2AF4340}" dt="2026-01-05T19:19:17.087" v="96220" actId="167"/>
          <ac:spMkLst>
            <pc:docMk/>
            <pc:sldMk cId="3433870276" sldId="2147475500"/>
            <ac:spMk id="9" creationId="{4CAFF60F-6ACD-9690-33AE-F65B34ED7C7D}"/>
          </ac:spMkLst>
        </pc:spChg>
        <pc:spChg chg="mod">
          <ac:chgData name="Pegelow, Katrin /DE" userId="74a135be-7428-408d-b4b7-e9253dfa99e9" providerId="ADAL" clId="{C8066334-7A26-4F87-B18C-0F9CD2AF4340}" dt="2026-01-13T22:30:28.693" v="112594" actId="20577"/>
          <ac:spMkLst>
            <pc:docMk/>
            <pc:sldMk cId="3433870276" sldId="2147475500"/>
            <ac:spMk id="13" creationId="{A815D102-736B-4D73-9703-AEE3B0E1FC78}"/>
          </ac:spMkLst>
        </pc:spChg>
      </pc:sldChg>
      <pc:sldChg chg="addSp delSp modSp mod">
        <pc:chgData name="Pegelow, Katrin /DE" userId="74a135be-7428-408d-b4b7-e9253dfa99e9" providerId="ADAL" clId="{C8066334-7A26-4F87-B18C-0F9CD2AF4340}" dt="2026-01-13T22:31:58.285" v="112621" actId="14100"/>
        <pc:sldMkLst>
          <pc:docMk/>
          <pc:sldMk cId="1519587276" sldId="2147475502"/>
        </pc:sldMkLst>
        <pc:spChg chg="mod ord">
          <ac:chgData name="Pegelow, Katrin /DE" userId="74a135be-7428-408d-b4b7-e9253dfa99e9" providerId="ADAL" clId="{C8066334-7A26-4F87-B18C-0F9CD2AF4340}" dt="2026-01-05T19:20:02.153" v="96240" actId="167"/>
          <ac:spMkLst>
            <pc:docMk/>
            <pc:sldMk cId="1519587276" sldId="2147475502"/>
            <ac:spMk id="11" creationId="{761BA7B5-C796-DA68-DEF9-5A1CB3A5440B}"/>
          </ac:spMkLst>
        </pc:spChg>
        <pc:spChg chg="mod">
          <ac:chgData name="Pegelow, Katrin /DE" userId="74a135be-7428-408d-b4b7-e9253dfa99e9" providerId="ADAL" clId="{C8066334-7A26-4F87-B18C-0F9CD2AF4340}" dt="2026-01-13T22:31:58.285" v="112621" actId="14100"/>
          <ac:spMkLst>
            <pc:docMk/>
            <pc:sldMk cId="1519587276" sldId="2147475502"/>
            <ac:spMk id="20" creationId="{FB87086F-14CC-7AB2-0710-9101D7EC1EC2}"/>
          </ac:spMkLst>
        </pc:spChg>
      </pc:sldChg>
      <pc:sldChg chg="addSp delSp modSp mod ord modClrScheme chgLayout">
        <pc:chgData name="Pegelow, Katrin /DE" userId="74a135be-7428-408d-b4b7-e9253dfa99e9" providerId="ADAL" clId="{C8066334-7A26-4F87-B18C-0F9CD2AF4340}" dt="2026-01-06T19:04:50.270" v="106547" actId="207"/>
        <pc:sldMkLst>
          <pc:docMk/>
          <pc:sldMk cId="1286518446" sldId="2147483573"/>
        </pc:sldMkLst>
        <pc:spChg chg="mod">
          <ac:chgData name="Pegelow, Katrin /DE" userId="74a135be-7428-408d-b4b7-e9253dfa99e9" providerId="ADAL" clId="{C8066334-7A26-4F87-B18C-0F9CD2AF4340}" dt="2026-01-02T15:44:42.889" v="72117" actId="207"/>
          <ac:spMkLst>
            <pc:docMk/>
            <pc:sldMk cId="1286518446" sldId="2147483573"/>
            <ac:spMk id="5" creationId="{5B85B630-9F09-37F0-4E46-7585AB6DFFE3}"/>
          </ac:spMkLst>
        </pc:spChg>
        <pc:spChg chg="mod ord">
          <ac:chgData name="Pegelow, Katrin /DE" userId="74a135be-7428-408d-b4b7-e9253dfa99e9" providerId="ADAL" clId="{C8066334-7A26-4F87-B18C-0F9CD2AF4340}" dt="2026-01-05T18:59:13.336" v="95788" actId="167"/>
          <ac:spMkLst>
            <pc:docMk/>
            <pc:sldMk cId="1286518446" sldId="2147483573"/>
            <ac:spMk id="6" creationId="{6B46BBCA-3638-637A-4CD8-1F99988F5362}"/>
          </ac:spMkLst>
        </pc:spChg>
        <pc:spChg chg="mod">
          <ac:chgData name="Pegelow, Katrin /DE" userId="74a135be-7428-408d-b4b7-e9253dfa99e9" providerId="ADAL" clId="{C8066334-7A26-4F87-B18C-0F9CD2AF4340}" dt="2026-01-06T19:04:50.270" v="106547" actId="207"/>
          <ac:spMkLst>
            <pc:docMk/>
            <pc:sldMk cId="1286518446" sldId="2147483573"/>
            <ac:spMk id="9" creationId="{21D6FA55-FC37-FCC8-3A3E-921A72CC22AF}"/>
          </ac:spMkLst>
        </pc:spChg>
        <pc:spChg chg="mod">
          <ac:chgData name="Pegelow, Katrin /DE" userId="74a135be-7428-408d-b4b7-e9253dfa99e9" providerId="ADAL" clId="{C8066334-7A26-4F87-B18C-0F9CD2AF4340}" dt="2026-01-06T19:04:50.270" v="106547" actId="207"/>
          <ac:spMkLst>
            <pc:docMk/>
            <pc:sldMk cId="1286518446" sldId="2147483573"/>
            <ac:spMk id="14" creationId="{0C8DAD19-B3B1-8913-9424-363B086ED1D6}"/>
          </ac:spMkLst>
        </pc:spChg>
      </pc:sldChg>
      <pc:sldChg chg="addSp delSp modSp mod">
        <pc:chgData name="Pegelow, Katrin /DE" userId="74a135be-7428-408d-b4b7-e9253dfa99e9" providerId="ADAL" clId="{C8066334-7A26-4F87-B18C-0F9CD2AF4340}" dt="2026-01-06T19:06:49.664" v="106563" actId="207"/>
        <pc:sldMkLst>
          <pc:docMk/>
          <pc:sldMk cId="2887207744" sldId="2147483575"/>
        </pc:sldMkLst>
        <pc:spChg chg="mod ord">
          <ac:chgData name="Pegelow, Katrin /DE" userId="74a135be-7428-408d-b4b7-e9253dfa99e9" providerId="ADAL" clId="{C8066334-7A26-4F87-B18C-0F9CD2AF4340}" dt="2026-01-05T19:22:39.316" v="96298" actId="167"/>
          <ac:spMkLst>
            <pc:docMk/>
            <pc:sldMk cId="2887207744" sldId="2147483575"/>
            <ac:spMk id="3" creationId="{649D7C1C-7711-3D7B-84FF-4C243B4C556C}"/>
          </ac:spMkLst>
        </pc:spChg>
        <pc:spChg chg="mod">
          <ac:chgData name="Pegelow, Katrin /DE" userId="74a135be-7428-408d-b4b7-e9253dfa99e9" providerId="ADAL" clId="{C8066334-7A26-4F87-B18C-0F9CD2AF4340}" dt="2026-01-06T19:06:49.664" v="106563" actId="207"/>
          <ac:spMkLst>
            <pc:docMk/>
            <pc:sldMk cId="2887207744" sldId="2147483575"/>
            <ac:spMk id="17" creationId="{002A37CE-4972-64D5-4A04-F0B353BD1806}"/>
          </ac:spMkLst>
        </pc:spChg>
        <pc:spChg chg="mod">
          <ac:chgData name="Pegelow, Katrin /DE" userId="74a135be-7428-408d-b4b7-e9253dfa99e9" providerId="ADAL" clId="{C8066334-7A26-4F87-B18C-0F9CD2AF4340}" dt="2026-01-05T19:22:52.229" v="96316" actId="1037"/>
          <ac:spMkLst>
            <pc:docMk/>
            <pc:sldMk cId="2887207744" sldId="2147483575"/>
            <ac:spMk id="25" creationId="{E99294D9-6597-6178-9112-C83C8A00D271}"/>
          </ac:spMkLst>
        </pc:spChg>
      </pc:sldChg>
      <pc:sldChg chg="addSp delSp modSp mod modClrScheme chgLayout">
        <pc:chgData name="Pegelow, Katrin /DE" userId="74a135be-7428-408d-b4b7-e9253dfa99e9" providerId="ADAL" clId="{C8066334-7A26-4F87-B18C-0F9CD2AF4340}" dt="2026-01-06T18:38:20.378" v="106324" actId="207"/>
        <pc:sldMkLst>
          <pc:docMk/>
          <pc:sldMk cId="540198803" sldId="2147483578"/>
        </pc:sldMkLst>
        <pc:spChg chg="mod">
          <ac:chgData name="Pegelow, Katrin /DE" userId="74a135be-7428-408d-b4b7-e9253dfa99e9" providerId="ADAL" clId="{C8066334-7A26-4F87-B18C-0F9CD2AF4340}" dt="2026-01-06T18:38:20.378" v="106324" actId="207"/>
          <ac:spMkLst>
            <pc:docMk/>
            <pc:sldMk cId="540198803" sldId="2147483578"/>
            <ac:spMk id="7" creationId="{DE674EA7-5E66-69F1-152E-586039DE03CF}"/>
          </ac:spMkLst>
        </pc:spChg>
        <pc:spChg chg="mod ord">
          <ac:chgData name="Pegelow, Katrin /DE" userId="74a135be-7428-408d-b4b7-e9253dfa99e9" providerId="ADAL" clId="{C8066334-7A26-4F87-B18C-0F9CD2AF4340}" dt="2026-01-04T15:04:25.310" v="86961" actId="167"/>
          <ac:spMkLst>
            <pc:docMk/>
            <pc:sldMk cId="540198803" sldId="2147483578"/>
            <ac:spMk id="9" creationId="{0621EF56-BC70-1257-352F-E794B3AD982E}"/>
          </ac:spMkLst>
        </pc:spChg>
        <pc:spChg chg="mod">
          <ac:chgData name="Pegelow, Katrin /DE" userId="74a135be-7428-408d-b4b7-e9253dfa99e9" providerId="ADAL" clId="{C8066334-7A26-4F87-B18C-0F9CD2AF4340}" dt="2026-01-06T18:38:20.378" v="106324" actId="207"/>
          <ac:spMkLst>
            <pc:docMk/>
            <pc:sldMk cId="540198803" sldId="2147483578"/>
            <ac:spMk id="22" creationId="{8F7E5142-43B3-3F5B-704C-91ED291C4065}"/>
          </ac:spMkLst>
        </pc:spChg>
      </pc:sldChg>
      <pc:sldChg chg="addSp delSp modSp mod modClrScheme chgLayout">
        <pc:chgData name="Pegelow, Katrin /DE" userId="74a135be-7428-408d-b4b7-e9253dfa99e9" providerId="ADAL" clId="{C8066334-7A26-4F87-B18C-0F9CD2AF4340}" dt="2026-01-13T17:14:37.046" v="112163" actId="14100"/>
        <pc:sldMkLst>
          <pc:docMk/>
          <pc:sldMk cId="2584452112" sldId="2147483582"/>
        </pc:sldMkLst>
        <pc:spChg chg="mod ord">
          <ac:chgData name="Pegelow, Katrin /DE" userId="74a135be-7428-408d-b4b7-e9253dfa99e9" providerId="ADAL" clId="{C8066334-7A26-4F87-B18C-0F9CD2AF4340}" dt="2026-01-04T15:50:07.387" v="88000" actId="167"/>
          <ac:spMkLst>
            <pc:docMk/>
            <pc:sldMk cId="2584452112" sldId="2147483582"/>
            <ac:spMk id="2" creationId="{00E59571-C973-F1BB-3823-ABAFCD1CDF96}"/>
          </ac:spMkLst>
        </pc:spChg>
        <pc:spChg chg="mod ord">
          <ac:chgData name="Pegelow, Katrin /DE" userId="74a135be-7428-408d-b4b7-e9253dfa99e9" providerId="ADAL" clId="{C8066334-7A26-4F87-B18C-0F9CD2AF4340}" dt="2026-01-04T15:50:37.129" v="88004" actId="700"/>
          <ac:spMkLst>
            <pc:docMk/>
            <pc:sldMk cId="2584452112" sldId="2147483582"/>
            <ac:spMk id="4" creationId="{85855401-DE01-3295-08CB-43EF7B28B8B3}"/>
          </ac:spMkLst>
        </pc:spChg>
        <pc:spChg chg="mod">
          <ac:chgData name="Pegelow, Katrin /DE" userId="74a135be-7428-408d-b4b7-e9253dfa99e9" providerId="ADAL" clId="{C8066334-7A26-4F87-B18C-0F9CD2AF4340}" dt="2026-01-06T18:46:13.779" v="106409" actId="207"/>
          <ac:spMkLst>
            <pc:docMk/>
            <pc:sldMk cId="2584452112" sldId="2147483582"/>
            <ac:spMk id="6" creationId="{AB659E82-A547-5FA3-5464-D7A48E1EC7A3}"/>
          </ac:spMkLst>
        </pc:spChg>
        <pc:spChg chg="mod">
          <ac:chgData name="Pegelow, Katrin /DE" userId="74a135be-7428-408d-b4b7-e9253dfa99e9" providerId="ADAL" clId="{C8066334-7A26-4F87-B18C-0F9CD2AF4340}" dt="2026-01-13T17:14:37.046" v="112163" actId="14100"/>
          <ac:spMkLst>
            <pc:docMk/>
            <pc:sldMk cId="2584452112" sldId="2147483582"/>
            <ac:spMk id="8" creationId="{CDEA671F-A0A8-A393-B2D3-E61D8B3B7AFF}"/>
          </ac:spMkLst>
        </pc:spChg>
      </pc:sldChg>
      <pc:sldChg chg="addSp delSp modSp mod">
        <pc:chgData name="Pegelow, Katrin /DE" userId="74a135be-7428-408d-b4b7-e9253dfa99e9" providerId="ADAL" clId="{C8066334-7A26-4F87-B18C-0F9CD2AF4340}" dt="2026-01-07T09:15:44.228" v="107047" actId="20577"/>
        <pc:sldMkLst>
          <pc:docMk/>
          <pc:sldMk cId="987027291" sldId="2147483583"/>
        </pc:sldMkLst>
        <pc:spChg chg="mod">
          <ac:chgData name="Pegelow, Katrin /DE" userId="74a135be-7428-408d-b4b7-e9253dfa99e9" providerId="ADAL" clId="{C8066334-7A26-4F87-B18C-0F9CD2AF4340}" dt="2026-01-04T14:01:44.096" v="85506" actId="1036"/>
          <ac:spMkLst>
            <pc:docMk/>
            <pc:sldMk cId="987027291" sldId="2147483583"/>
            <ac:spMk id="6" creationId="{1E1C391F-D895-7F81-38F9-3508590119E0}"/>
          </ac:spMkLst>
        </pc:spChg>
        <pc:spChg chg="mod">
          <ac:chgData name="Pegelow, Katrin /DE" userId="74a135be-7428-408d-b4b7-e9253dfa99e9" providerId="ADAL" clId="{C8066334-7A26-4F87-B18C-0F9CD2AF4340}" dt="2026-01-07T09:15:44.228" v="107047" actId="20577"/>
          <ac:spMkLst>
            <pc:docMk/>
            <pc:sldMk cId="987027291" sldId="2147483583"/>
            <ac:spMk id="9" creationId="{BA4F2D2F-D671-9054-97D8-6E0B2BBA9C27}"/>
          </ac:spMkLst>
        </pc:spChg>
      </pc:sldChg>
      <pc:sldChg chg="addSp delSp modSp mod">
        <pc:chgData name="Pegelow, Katrin /DE" userId="74a135be-7428-408d-b4b7-e9253dfa99e9" providerId="ADAL" clId="{C8066334-7A26-4F87-B18C-0F9CD2AF4340}" dt="2026-01-06T18:43:17.507" v="106372" actId="207"/>
        <pc:sldMkLst>
          <pc:docMk/>
          <pc:sldMk cId="3920930574" sldId="2147483585"/>
        </pc:sldMkLst>
        <pc:spChg chg="mod">
          <ac:chgData name="Pegelow, Katrin /DE" userId="74a135be-7428-408d-b4b7-e9253dfa99e9" providerId="ADAL" clId="{C8066334-7A26-4F87-B18C-0F9CD2AF4340}" dt="2026-01-05T10:59:18.787" v="91470" actId="207"/>
          <ac:spMkLst>
            <pc:docMk/>
            <pc:sldMk cId="3920930574" sldId="2147483585"/>
            <ac:spMk id="26" creationId="{0D6BB19A-C459-909B-D9F6-720C67A286D4}"/>
          </ac:spMkLst>
        </pc:spChg>
        <pc:spChg chg="mod ord">
          <ac:chgData name="Pegelow, Katrin /DE" userId="74a135be-7428-408d-b4b7-e9253dfa99e9" providerId="ADAL" clId="{C8066334-7A26-4F87-B18C-0F9CD2AF4340}" dt="2026-01-04T15:13:39.242" v="87117" actId="167"/>
          <ac:spMkLst>
            <pc:docMk/>
            <pc:sldMk cId="3920930574" sldId="2147483585"/>
            <ac:spMk id="76" creationId="{B6B733E8-CA19-60C8-DFBF-F6709EA759D3}"/>
          </ac:spMkLst>
        </pc:spChg>
        <pc:spChg chg="mod">
          <ac:chgData name="Pegelow, Katrin /DE" userId="74a135be-7428-408d-b4b7-e9253dfa99e9" providerId="ADAL" clId="{C8066334-7A26-4F87-B18C-0F9CD2AF4340}" dt="2026-01-06T18:43:17.507" v="106372" actId="207"/>
          <ac:spMkLst>
            <pc:docMk/>
            <pc:sldMk cId="3920930574" sldId="2147483585"/>
            <ac:spMk id="83" creationId="{D60A7973-CB92-C3D1-04CA-E150D1C85E8E}"/>
          </ac:spMkLst>
        </pc:spChg>
        <pc:spChg chg="mod">
          <ac:chgData name="Pegelow, Katrin /DE" userId="74a135be-7428-408d-b4b7-e9253dfa99e9" providerId="ADAL" clId="{C8066334-7A26-4F87-B18C-0F9CD2AF4340}" dt="2026-01-06T18:43:17.507" v="106372" actId="207"/>
          <ac:spMkLst>
            <pc:docMk/>
            <pc:sldMk cId="3920930574" sldId="2147483585"/>
            <ac:spMk id="84" creationId="{0CB612DD-B59F-B42A-E2AF-E7A02C120D3D}"/>
          </ac:spMkLst>
        </pc:spChg>
      </pc:sldChg>
      <pc:sldChg chg="addSp delSp modSp mod modClrScheme chgLayout">
        <pc:chgData name="Pegelow, Katrin /DE" userId="74a135be-7428-408d-b4b7-e9253dfa99e9" providerId="ADAL" clId="{C8066334-7A26-4F87-B18C-0F9CD2AF4340}" dt="2026-01-06T18:33:45.891" v="106276" actId="207"/>
        <pc:sldMkLst>
          <pc:docMk/>
          <pc:sldMk cId="630264265" sldId="2147483587"/>
        </pc:sldMkLst>
        <pc:spChg chg="add mod">
          <ac:chgData name="Pegelow, Katrin /DE" userId="74a135be-7428-408d-b4b7-e9253dfa99e9" providerId="ADAL" clId="{C8066334-7A26-4F87-B18C-0F9CD2AF4340}" dt="2026-01-04T12:42:02.620" v="84159"/>
          <ac:spMkLst>
            <pc:docMk/>
            <pc:sldMk cId="630264265" sldId="2147483587"/>
            <ac:spMk id="11" creationId="{97553DDE-1D6A-DB3A-52A9-768ED3D77711}"/>
          </ac:spMkLst>
        </pc:spChg>
        <pc:spChg chg="add mod">
          <ac:chgData name="Pegelow, Katrin /DE" userId="74a135be-7428-408d-b4b7-e9253dfa99e9" providerId="ADAL" clId="{C8066334-7A26-4F87-B18C-0F9CD2AF4340}" dt="2026-01-04T12:42:02.620" v="84159"/>
          <ac:spMkLst>
            <pc:docMk/>
            <pc:sldMk cId="630264265" sldId="2147483587"/>
            <ac:spMk id="12" creationId="{C29E038A-5C5D-A1AE-B52F-5164C0F2CFDF}"/>
          </ac:spMkLst>
        </pc:spChg>
        <pc:spChg chg="mod">
          <ac:chgData name="Pegelow, Katrin /DE" userId="74a135be-7428-408d-b4b7-e9253dfa99e9" providerId="ADAL" clId="{C8066334-7A26-4F87-B18C-0F9CD2AF4340}" dt="2026-01-04T12:42:02.620" v="84159"/>
          <ac:spMkLst>
            <pc:docMk/>
            <pc:sldMk cId="630264265" sldId="2147483587"/>
            <ac:spMk id="15" creationId="{C8016400-78DB-0390-F478-1A66786AEE14}"/>
          </ac:spMkLst>
        </pc:spChg>
        <pc:spChg chg="mod">
          <ac:chgData name="Pegelow, Katrin /DE" userId="74a135be-7428-408d-b4b7-e9253dfa99e9" providerId="ADAL" clId="{C8066334-7A26-4F87-B18C-0F9CD2AF4340}" dt="2026-01-04T12:42:02.620" v="84159"/>
          <ac:spMkLst>
            <pc:docMk/>
            <pc:sldMk cId="630264265" sldId="2147483587"/>
            <ac:spMk id="16" creationId="{8C72B836-4B18-328E-EA99-FFA6313CB6E8}"/>
          </ac:spMkLst>
        </pc:spChg>
        <pc:spChg chg="mod">
          <ac:chgData name="Pegelow, Katrin /DE" userId="74a135be-7428-408d-b4b7-e9253dfa99e9" providerId="ADAL" clId="{C8066334-7A26-4F87-B18C-0F9CD2AF4340}" dt="2026-01-04T12:42:02.620" v="84159"/>
          <ac:spMkLst>
            <pc:docMk/>
            <pc:sldMk cId="630264265" sldId="2147483587"/>
            <ac:spMk id="17" creationId="{CEF4A427-ECB2-FFBD-C8B3-4FA7FF3CB0D5}"/>
          </ac:spMkLst>
        </pc:spChg>
        <pc:spChg chg="add mod ord">
          <ac:chgData name="Pegelow, Katrin /DE" userId="74a135be-7428-408d-b4b7-e9253dfa99e9" providerId="ADAL" clId="{C8066334-7A26-4F87-B18C-0F9CD2AF4340}" dt="2026-01-04T14:24:45.185" v="86020" actId="167"/>
          <ac:spMkLst>
            <pc:docMk/>
            <pc:sldMk cId="630264265" sldId="2147483587"/>
            <ac:spMk id="18" creationId="{79B2C0AA-904A-2DD9-A274-4223D3E095A7}"/>
          </ac:spMkLst>
        </pc:spChg>
        <pc:spChg chg="add mod">
          <ac:chgData name="Pegelow, Katrin /DE" userId="74a135be-7428-408d-b4b7-e9253dfa99e9" providerId="ADAL" clId="{C8066334-7A26-4F87-B18C-0F9CD2AF4340}" dt="2026-01-06T18:33:45.891" v="106276" actId="207"/>
          <ac:spMkLst>
            <pc:docMk/>
            <pc:sldMk cId="630264265" sldId="2147483587"/>
            <ac:spMk id="19" creationId="{92FFFF9E-674A-B50B-EAF3-089D3762FD26}"/>
          </ac:spMkLst>
        </pc:spChg>
        <pc:spChg chg="add mod">
          <ac:chgData name="Pegelow, Katrin /DE" userId="74a135be-7428-408d-b4b7-e9253dfa99e9" providerId="ADAL" clId="{C8066334-7A26-4F87-B18C-0F9CD2AF4340}" dt="2026-01-06T18:33:39.372" v="106275" actId="207"/>
          <ac:spMkLst>
            <pc:docMk/>
            <pc:sldMk cId="630264265" sldId="2147483587"/>
            <ac:spMk id="20" creationId="{18940DA2-A6E5-BCEB-B0BE-B298029292F8}"/>
          </ac:spMkLst>
        </pc:spChg>
        <pc:grpChg chg="add mod">
          <ac:chgData name="Pegelow, Katrin /DE" userId="74a135be-7428-408d-b4b7-e9253dfa99e9" providerId="ADAL" clId="{C8066334-7A26-4F87-B18C-0F9CD2AF4340}" dt="2026-01-04T12:42:02.620" v="84159"/>
          <ac:grpSpMkLst>
            <pc:docMk/>
            <pc:sldMk cId="630264265" sldId="2147483587"/>
            <ac:grpSpMk id="14" creationId="{D05CA29B-4E51-EE02-5A6D-5A4A2F32320F}"/>
          </ac:grpSpMkLst>
        </pc:grpChg>
        <pc:picChg chg="add mod">
          <ac:chgData name="Pegelow, Katrin /DE" userId="74a135be-7428-408d-b4b7-e9253dfa99e9" providerId="ADAL" clId="{C8066334-7A26-4F87-B18C-0F9CD2AF4340}" dt="2026-01-04T12:42:02.620" v="84159"/>
          <ac:picMkLst>
            <pc:docMk/>
            <pc:sldMk cId="630264265" sldId="2147483587"/>
            <ac:picMk id="13" creationId="{C17BCB51-133C-AD1B-9CB6-17BB80DE16AE}"/>
          </ac:picMkLst>
        </pc:picChg>
      </pc:sldChg>
      <pc:sldChg chg="addSp delSp modSp mod">
        <pc:chgData name="Pegelow, Katrin /DE" userId="74a135be-7428-408d-b4b7-e9253dfa99e9" providerId="ADAL" clId="{C8066334-7A26-4F87-B18C-0F9CD2AF4340}" dt="2026-01-03T01:31:01.207" v="81747"/>
        <pc:sldMkLst>
          <pc:docMk/>
          <pc:sldMk cId="177125852" sldId="2147483588"/>
        </pc:sldMkLst>
        <pc:picChg chg="add mod">
          <ac:chgData name="Pegelow, Katrin /DE" userId="74a135be-7428-408d-b4b7-e9253dfa99e9" providerId="ADAL" clId="{C8066334-7A26-4F87-B18C-0F9CD2AF4340}" dt="2026-01-03T01:31:01.207" v="81747"/>
          <ac:picMkLst>
            <pc:docMk/>
            <pc:sldMk cId="177125852" sldId="2147483588"/>
            <ac:picMk id="3" creationId="{1603D275-4422-A83D-7CB5-4AC99FADA6D9}"/>
          </ac:picMkLst>
        </pc:picChg>
      </pc:sldChg>
      <pc:sldChg chg="addSp delSp modSp mod">
        <pc:chgData name="Pegelow, Katrin /DE" userId="74a135be-7428-408d-b4b7-e9253dfa99e9" providerId="ADAL" clId="{C8066334-7A26-4F87-B18C-0F9CD2AF4340}" dt="2026-01-03T01:31:56.466" v="81753"/>
        <pc:sldMkLst>
          <pc:docMk/>
          <pc:sldMk cId="4217852647" sldId="2147483589"/>
        </pc:sldMkLst>
        <pc:picChg chg="add mod">
          <ac:chgData name="Pegelow, Katrin /DE" userId="74a135be-7428-408d-b4b7-e9253dfa99e9" providerId="ADAL" clId="{C8066334-7A26-4F87-B18C-0F9CD2AF4340}" dt="2026-01-03T01:31:56.466" v="81753"/>
          <ac:picMkLst>
            <pc:docMk/>
            <pc:sldMk cId="4217852647" sldId="2147483589"/>
            <ac:picMk id="2" creationId="{953C9381-CD2A-4052-9B21-060E0756C32F}"/>
          </ac:picMkLst>
        </pc:picChg>
      </pc:sldChg>
      <pc:sldChg chg="addSp delSp modSp add mod ord modClrScheme chgLayout">
        <pc:chgData name="Pegelow, Katrin /DE" userId="74a135be-7428-408d-b4b7-e9253dfa99e9" providerId="ADAL" clId="{C8066334-7A26-4F87-B18C-0F9CD2AF4340}" dt="2026-01-06T18:33:53.176" v="106277" actId="207"/>
        <pc:sldMkLst>
          <pc:docMk/>
          <pc:sldMk cId="469984325" sldId="2147483590"/>
        </pc:sldMkLst>
        <pc:spChg chg="mod ord">
          <ac:chgData name="Pegelow, Katrin /DE" userId="74a135be-7428-408d-b4b7-e9253dfa99e9" providerId="ADAL" clId="{C8066334-7A26-4F87-B18C-0F9CD2AF4340}" dt="2026-01-04T14:25:36.993" v="86042" actId="167"/>
          <ac:spMkLst>
            <pc:docMk/>
            <pc:sldMk cId="469984325" sldId="2147483590"/>
            <ac:spMk id="2" creationId="{A302000A-6179-D240-C052-D7C100C68CA0}"/>
          </ac:spMkLst>
        </pc:spChg>
        <pc:spChg chg="mod">
          <ac:chgData name="Pegelow, Katrin /DE" userId="74a135be-7428-408d-b4b7-e9253dfa99e9" providerId="ADAL" clId="{C8066334-7A26-4F87-B18C-0F9CD2AF4340}" dt="2026-01-06T18:33:53.176" v="106277" actId="207"/>
          <ac:spMkLst>
            <pc:docMk/>
            <pc:sldMk cId="469984325" sldId="2147483590"/>
            <ac:spMk id="3" creationId="{5FD00E41-016C-5B2B-CD80-95D868ABB171}"/>
          </ac:spMkLst>
        </pc:spChg>
        <pc:spChg chg="mod">
          <ac:chgData name="Pegelow, Katrin /DE" userId="74a135be-7428-408d-b4b7-e9253dfa99e9" providerId="ADAL" clId="{C8066334-7A26-4F87-B18C-0F9CD2AF4340}" dt="2026-01-06T18:33:53.176" v="106277" actId="207"/>
          <ac:spMkLst>
            <pc:docMk/>
            <pc:sldMk cId="469984325" sldId="2147483590"/>
            <ac:spMk id="4" creationId="{523CB009-60DA-453F-D930-AC4EC1414BB8}"/>
          </ac:spMkLst>
        </pc:spChg>
      </pc:sldChg>
      <pc:sldChg chg="addSp delSp modSp mod">
        <pc:chgData name="Pegelow, Katrin /DE" userId="74a135be-7428-408d-b4b7-e9253dfa99e9" providerId="ADAL" clId="{C8066334-7A26-4F87-B18C-0F9CD2AF4340}" dt="2026-01-03T01:32:21.441" v="81758"/>
        <pc:sldMkLst>
          <pc:docMk/>
          <pc:sldMk cId="6452023" sldId="2147483591"/>
        </pc:sldMkLst>
        <pc:spChg chg="mod">
          <ac:chgData name="Pegelow, Katrin /DE" userId="74a135be-7428-408d-b4b7-e9253dfa99e9" providerId="ADAL" clId="{C8066334-7A26-4F87-B18C-0F9CD2AF4340}" dt="2026-01-03T01:03:48.444" v="80765" actId="20577"/>
          <ac:spMkLst>
            <pc:docMk/>
            <pc:sldMk cId="6452023" sldId="2147483591"/>
            <ac:spMk id="5" creationId="{4D268025-EF50-BD08-FF6C-404B6268EF94}"/>
          </ac:spMkLst>
        </pc:spChg>
        <pc:picChg chg="add mod">
          <ac:chgData name="Pegelow, Katrin /DE" userId="74a135be-7428-408d-b4b7-e9253dfa99e9" providerId="ADAL" clId="{C8066334-7A26-4F87-B18C-0F9CD2AF4340}" dt="2026-01-03T01:32:21.441" v="81758"/>
          <ac:picMkLst>
            <pc:docMk/>
            <pc:sldMk cId="6452023" sldId="2147483591"/>
            <ac:picMk id="2" creationId="{75820F50-7854-F7D2-0129-2BA4A30AB793}"/>
          </ac:picMkLst>
        </pc:picChg>
      </pc:sldChg>
      <pc:sldChg chg="addSp delSp modSp mod">
        <pc:chgData name="Pegelow, Katrin /DE" userId="74a135be-7428-408d-b4b7-e9253dfa99e9" providerId="ADAL" clId="{C8066334-7A26-4F87-B18C-0F9CD2AF4340}" dt="2026-01-12T11:44:57.402" v="110086" actId="164"/>
        <pc:sldMkLst>
          <pc:docMk/>
          <pc:sldMk cId="505059455" sldId="2147483593"/>
        </pc:sldMkLst>
        <pc:spChg chg="mod ord">
          <ac:chgData name="Pegelow, Katrin /DE" userId="74a135be-7428-408d-b4b7-e9253dfa99e9" providerId="ADAL" clId="{C8066334-7A26-4F87-B18C-0F9CD2AF4340}" dt="2026-01-04T15:43:03.457" v="87788" actId="167"/>
          <ac:spMkLst>
            <pc:docMk/>
            <pc:sldMk cId="505059455" sldId="2147483593"/>
            <ac:spMk id="2" creationId="{BD87A40A-C4D8-A565-6CE1-203E9CB8029D}"/>
          </ac:spMkLst>
        </pc:spChg>
        <pc:spChg chg="mod">
          <ac:chgData name="Pegelow, Katrin /DE" userId="74a135be-7428-408d-b4b7-e9253dfa99e9" providerId="ADAL" clId="{C8066334-7A26-4F87-B18C-0F9CD2AF4340}" dt="2026-01-06T18:45:32.586" v="106400" actId="207"/>
          <ac:spMkLst>
            <pc:docMk/>
            <pc:sldMk cId="505059455" sldId="2147483593"/>
            <ac:spMk id="3" creationId="{CD0DB18D-8334-AC03-DDE9-35D27F49796B}"/>
          </ac:spMkLst>
        </pc:spChg>
        <pc:spChg chg="add mod">
          <ac:chgData name="Pegelow, Katrin /DE" userId="74a135be-7428-408d-b4b7-e9253dfa99e9" providerId="ADAL" clId="{C8066334-7A26-4F87-B18C-0F9CD2AF4340}" dt="2026-01-12T11:44:29.647" v="110082" actId="1076"/>
          <ac:spMkLst>
            <pc:docMk/>
            <pc:sldMk cId="505059455" sldId="2147483593"/>
            <ac:spMk id="4" creationId="{8E7C9F07-9345-B266-FC27-905121EDB1E7}"/>
          </ac:spMkLst>
        </pc:spChg>
        <pc:spChg chg="add mod">
          <ac:chgData name="Pegelow, Katrin /DE" userId="74a135be-7428-408d-b4b7-e9253dfa99e9" providerId="ADAL" clId="{C8066334-7A26-4F87-B18C-0F9CD2AF4340}" dt="2026-01-12T11:43:33.767" v="110079" actId="164"/>
          <ac:spMkLst>
            <pc:docMk/>
            <pc:sldMk cId="505059455" sldId="2147483593"/>
            <ac:spMk id="5" creationId="{82BDE8B1-FC41-9BEB-9A21-A2E0A6C8701B}"/>
          </ac:spMkLst>
        </pc:spChg>
        <pc:spChg chg="mod topLvl">
          <ac:chgData name="Pegelow, Katrin /DE" userId="74a135be-7428-408d-b4b7-e9253dfa99e9" providerId="ADAL" clId="{C8066334-7A26-4F87-B18C-0F9CD2AF4340}" dt="2026-01-12T11:43:33.767" v="110079" actId="164"/>
          <ac:spMkLst>
            <pc:docMk/>
            <pc:sldMk cId="505059455" sldId="2147483593"/>
            <ac:spMk id="6" creationId="{45E5406D-5723-896F-F1E3-3D38E0FCBF77}"/>
          </ac:spMkLst>
        </pc:spChg>
        <pc:spChg chg="add mod">
          <ac:chgData name="Pegelow, Katrin /DE" userId="74a135be-7428-408d-b4b7-e9253dfa99e9" providerId="ADAL" clId="{C8066334-7A26-4F87-B18C-0F9CD2AF4340}" dt="2026-01-12T11:43:33.767" v="110079" actId="164"/>
          <ac:spMkLst>
            <pc:docMk/>
            <pc:sldMk cId="505059455" sldId="2147483593"/>
            <ac:spMk id="7" creationId="{51353DF1-E0DF-612B-6AB8-BCB1CDB5F4EB}"/>
          </ac:spMkLst>
        </pc:spChg>
        <pc:spChg chg="mod">
          <ac:chgData name="Pegelow, Katrin /DE" userId="74a135be-7428-408d-b4b7-e9253dfa99e9" providerId="ADAL" clId="{C8066334-7A26-4F87-B18C-0F9CD2AF4340}" dt="2026-01-12T11:43:26.033" v="110078" actId="14100"/>
          <ac:spMkLst>
            <pc:docMk/>
            <pc:sldMk cId="505059455" sldId="2147483593"/>
            <ac:spMk id="10" creationId="{A2BCE90B-58CD-78C8-E88D-94B15A2C564D}"/>
          </ac:spMkLst>
        </pc:spChg>
        <pc:spChg chg="mod topLvl">
          <ac:chgData name="Pegelow, Katrin /DE" userId="74a135be-7428-408d-b4b7-e9253dfa99e9" providerId="ADAL" clId="{C8066334-7A26-4F87-B18C-0F9CD2AF4340}" dt="2026-01-12T11:43:33.767" v="110079" actId="164"/>
          <ac:spMkLst>
            <pc:docMk/>
            <pc:sldMk cId="505059455" sldId="2147483593"/>
            <ac:spMk id="11" creationId="{83D4DF30-6A64-054B-7A0B-68C00A2DDEED}"/>
          </ac:spMkLst>
        </pc:spChg>
        <pc:spChg chg="add mod">
          <ac:chgData name="Pegelow, Katrin /DE" userId="74a135be-7428-408d-b4b7-e9253dfa99e9" providerId="ADAL" clId="{C8066334-7A26-4F87-B18C-0F9CD2AF4340}" dt="2026-01-12T11:43:33.767" v="110079" actId="164"/>
          <ac:spMkLst>
            <pc:docMk/>
            <pc:sldMk cId="505059455" sldId="2147483593"/>
            <ac:spMk id="12" creationId="{ED049B9E-8043-BA33-9ABD-CF058F7D7138}"/>
          </ac:spMkLst>
        </pc:spChg>
        <pc:spChg chg="mod">
          <ac:chgData name="Pegelow, Katrin /DE" userId="74a135be-7428-408d-b4b7-e9253dfa99e9" providerId="ADAL" clId="{C8066334-7A26-4F87-B18C-0F9CD2AF4340}" dt="2026-01-12T11:43:16.698" v="110077" actId="14100"/>
          <ac:spMkLst>
            <pc:docMk/>
            <pc:sldMk cId="505059455" sldId="2147483593"/>
            <ac:spMk id="13" creationId="{378DD691-08A1-D9B1-65FF-B204EB3174DD}"/>
          </ac:spMkLst>
        </pc:spChg>
        <pc:spChg chg="add mod">
          <ac:chgData name="Pegelow, Katrin /DE" userId="74a135be-7428-408d-b4b7-e9253dfa99e9" providerId="ADAL" clId="{C8066334-7A26-4F87-B18C-0F9CD2AF4340}" dt="2026-01-12T11:43:33.767" v="110079" actId="164"/>
          <ac:spMkLst>
            <pc:docMk/>
            <pc:sldMk cId="505059455" sldId="2147483593"/>
            <ac:spMk id="14" creationId="{80FDD11A-838D-2E4A-68E0-A43B8AF43F01}"/>
          </ac:spMkLst>
        </pc:spChg>
        <pc:spChg chg="mod">
          <ac:chgData name="Pegelow, Katrin /DE" userId="74a135be-7428-408d-b4b7-e9253dfa99e9" providerId="ADAL" clId="{C8066334-7A26-4F87-B18C-0F9CD2AF4340}" dt="2026-01-06T18:45:32.586" v="106400" actId="207"/>
          <ac:spMkLst>
            <pc:docMk/>
            <pc:sldMk cId="505059455" sldId="2147483593"/>
            <ac:spMk id="15" creationId="{8DF1BD61-A6C2-83FC-FAA2-53920BEA3CE6}"/>
          </ac:spMkLst>
        </pc:spChg>
        <pc:spChg chg="add mod">
          <ac:chgData name="Pegelow, Katrin /DE" userId="74a135be-7428-408d-b4b7-e9253dfa99e9" providerId="ADAL" clId="{C8066334-7A26-4F87-B18C-0F9CD2AF4340}" dt="2026-01-12T11:40:49.774" v="110043" actId="1035"/>
          <ac:spMkLst>
            <pc:docMk/>
            <pc:sldMk cId="505059455" sldId="2147483593"/>
            <ac:spMk id="16" creationId="{73F4AABB-C2CB-319E-DDAE-EEA7E144956B}"/>
          </ac:spMkLst>
        </pc:spChg>
        <pc:spChg chg="add mod">
          <ac:chgData name="Pegelow, Katrin /DE" userId="74a135be-7428-408d-b4b7-e9253dfa99e9" providerId="ADAL" clId="{C8066334-7A26-4F87-B18C-0F9CD2AF4340}" dt="2026-01-12T11:43:33.767" v="110079" actId="164"/>
          <ac:spMkLst>
            <pc:docMk/>
            <pc:sldMk cId="505059455" sldId="2147483593"/>
            <ac:spMk id="17" creationId="{2536BE37-397A-E0AA-267D-1BF7FBB7674C}"/>
          </ac:spMkLst>
        </pc:spChg>
        <pc:spChg chg="add mod">
          <ac:chgData name="Pegelow, Katrin /DE" userId="74a135be-7428-408d-b4b7-e9253dfa99e9" providerId="ADAL" clId="{C8066334-7A26-4F87-B18C-0F9CD2AF4340}" dt="2026-01-12T11:43:33.767" v="110079" actId="164"/>
          <ac:spMkLst>
            <pc:docMk/>
            <pc:sldMk cId="505059455" sldId="2147483593"/>
            <ac:spMk id="19" creationId="{0B84EE75-E667-E822-CE6D-04893949F8FC}"/>
          </ac:spMkLst>
        </pc:spChg>
        <pc:spChg chg="add mod ord">
          <ac:chgData name="Pegelow, Katrin /DE" userId="74a135be-7428-408d-b4b7-e9253dfa99e9" providerId="ADAL" clId="{C8066334-7A26-4F87-B18C-0F9CD2AF4340}" dt="2026-01-12T11:43:33.767" v="110079" actId="164"/>
          <ac:spMkLst>
            <pc:docMk/>
            <pc:sldMk cId="505059455" sldId="2147483593"/>
            <ac:spMk id="20" creationId="{36EF5859-61BD-BC1F-25AA-5F0CC3DBB788}"/>
          </ac:spMkLst>
        </pc:spChg>
        <pc:spChg chg="add mod ord">
          <ac:chgData name="Pegelow, Katrin /DE" userId="74a135be-7428-408d-b4b7-e9253dfa99e9" providerId="ADAL" clId="{C8066334-7A26-4F87-B18C-0F9CD2AF4340}" dt="2026-01-12T11:43:33.767" v="110079" actId="164"/>
          <ac:spMkLst>
            <pc:docMk/>
            <pc:sldMk cId="505059455" sldId="2147483593"/>
            <ac:spMk id="21" creationId="{57517240-6F45-B993-E982-D1EA75787CB0}"/>
          </ac:spMkLst>
        </pc:spChg>
        <pc:spChg chg="add mod">
          <ac:chgData name="Pegelow, Katrin /DE" userId="74a135be-7428-408d-b4b7-e9253dfa99e9" providerId="ADAL" clId="{C8066334-7A26-4F87-B18C-0F9CD2AF4340}" dt="2026-01-12T11:44:57.402" v="110086" actId="164"/>
          <ac:spMkLst>
            <pc:docMk/>
            <pc:sldMk cId="505059455" sldId="2147483593"/>
            <ac:spMk id="23" creationId="{04635575-AC9C-DE15-F09D-A25693231A2A}"/>
          </ac:spMkLst>
        </pc:spChg>
        <pc:grpChg chg="del mod">
          <ac:chgData name="Pegelow, Katrin /DE" userId="74a135be-7428-408d-b4b7-e9253dfa99e9" providerId="ADAL" clId="{C8066334-7A26-4F87-B18C-0F9CD2AF4340}" dt="2026-01-12T11:41:54.732" v="110065" actId="165"/>
          <ac:grpSpMkLst>
            <pc:docMk/>
            <pc:sldMk cId="505059455" sldId="2147483593"/>
            <ac:grpSpMk id="9" creationId="{B9309A10-F052-C09B-4A3E-166FE526AE72}"/>
          </ac:grpSpMkLst>
        </pc:grpChg>
        <pc:grpChg chg="del mod topLvl">
          <ac:chgData name="Pegelow, Katrin /DE" userId="74a135be-7428-408d-b4b7-e9253dfa99e9" providerId="ADAL" clId="{C8066334-7A26-4F87-B18C-0F9CD2AF4340}" dt="2026-01-12T11:42:01.742" v="110066" actId="165"/>
          <ac:grpSpMkLst>
            <pc:docMk/>
            <pc:sldMk cId="505059455" sldId="2147483593"/>
            <ac:grpSpMk id="18" creationId="{1B9237A3-DFDF-9BBF-0A9C-31D2C11F6AB5}"/>
          </ac:grpSpMkLst>
        </pc:grpChg>
        <pc:grpChg chg="mod">
          <ac:chgData name="Pegelow, Katrin /DE" userId="74a135be-7428-408d-b4b7-e9253dfa99e9" providerId="ADAL" clId="{C8066334-7A26-4F87-B18C-0F9CD2AF4340}" dt="2026-01-12T11:44:57.402" v="110086" actId="164"/>
          <ac:grpSpMkLst>
            <pc:docMk/>
            <pc:sldMk cId="505059455" sldId="2147483593"/>
            <ac:grpSpMk id="22" creationId="{4A992165-A3FE-AAFD-5B30-B2FC145F105A}"/>
          </ac:grpSpMkLst>
        </pc:grpChg>
        <pc:grpChg chg="add mod">
          <ac:chgData name="Pegelow, Katrin /DE" userId="74a135be-7428-408d-b4b7-e9253dfa99e9" providerId="ADAL" clId="{C8066334-7A26-4F87-B18C-0F9CD2AF4340}" dt="2026-01-12T11:44:57.402" v="110086" actId="164"/>
          <ac:grpSpMkLst>
            <pc:docMk/>
            <pc:sldMk cId="505059455" sldId="2147483593"/>
            <ac:grpSpMk id="24" creationId="{7D738EA5-BF51-C31D-0AD0-262679F563C8}"/>
          </ac:grpSpMkLst>
        </pc:grpChg>
        <pc:picChg chg="mod topLvl">
          <ac:chgData name="Pegelow, Katrin /DE" userId="74a135be-7428-408d-b4b7-e9253dfa99e9" providerId="ADAL" clId="{C8066334-7A26-4F87-B18C-0F9CD2AF4340}" dt="2026-01-12T11:41:54.732" v="110065" actId="165"/>
          <ac:picMkLst>
            <pc:docMk/>
            <pc:sldMk cId="505059455" sldId="2147483593"/>
            <ac:picMk id="8" creationId="{567FC694-A20D-5E94-2521-5CE1328E5CF6}"/>
          </ac:picMkLst>
        </pc:picChg>
      </pc:sldChg>
      <pc:sldChg chg="addSp delSp modSp mod">
        <pc:chgData name="Pegelow, Katrin /DE" userId="74a135be-7428-408d-b4b7-e9253dfa99e9" providerId="ADAL" clId="{C8066334-7A26-4F87-B18C-0F9CD2AF4340}" dt="2026-01-13T17:14:06.911" v="112152" actId="20577"/>
        <pc:sldMkLst>
          <pc:docMk/>
          <pc:sldMk cId="1661573332" sldId="2147483594"/>
        </pc:sldMkLst>
        <pc:spChg chg="mod ord">
          <ac:chgData name="Pegelow, Katrin /DE" userId="74a135be-7428-408d-b4b7-e9253dfa99e9" providerId="ADAL" clId="{C8066334-7A26-4F87-B18C-0F9CD2AF4340}" dt="2026-01-04T15:49:20.670" v="87946" actId="167"/>
          <ac:spMkLst>
            <pc:docMk/>
            <pc:sldMk cId="1661573332" sldId="2147483594"/>
            <ac:spMk id="4" creationId="{756FC272-A763-0F4B-CC45-758CA9EB97C1}"/>
          </ac:spMkLst>
        </pc:spChg>
        <pc:spChg chg="mod">
          <ac:chgData name="Pegelow, Katrin /DE" userId="74a135be-7428-408d-b4b7-e9253dfa99e9" providerId="ADAL" clId="{C8066334-7A26-4F87-B18C-0F9CD2AF4340}" dt="2026-01-13T17:14:06.911" v="112152" actId="20577"/>
          <ac:spMkLst>
            <pc:docMk/>
            <pc:sldMk cId="1661573332" sldId="2147483594"/>
            <ac:spMk id="17" creationId="{3CF37D55-FDA5-017C-43DB-CE498AB23F4A}"/>
          </ac:spMkLst>
        </pc:spChg>
      </pc:sldChg>
      <pc:sldChg chg="addSp delSp modSp mod modClrScheme chgLayout">
        <pc:chgData name="Pegelow, Katrin /DE" userId="74a135be-7428-408d-b4b7-e9253dfa99e9" providerId="ADAL" clId="{C8066334-7A26-4F87-B18C-0F9CD2AF4340}" dt="2026-01-12T11:28:43.823" v="109819" actId="14100"/>
        <pc:sldMkLst>
          <pc:docMk/>
          <pc:sldMk cId="3575871668" sldId="2147483595"/>
        </pc:sldMkLst>
        <pc:spChg chg="mod ord">
          <ac:chgData name="Pegelow, Katrin /DE" userId="74a135be-7428-408d-b4b7-e9253dfa99e9" providerId="ADAL" clId="{C8066334-7A26-4F87-B18C-0F9CD2AF4340}" dt="2026-01-04T15:31:10.164" v="87539" actId="167"/>
          <ac:spMkLst>
            <pc:docMk/>
            <pc:sldMk cId="3575871668" sldId="2147483595"/>
            <ac:spMk id="2" creationId="{C877CE00-5F03-B5B9-2D98-AD4E95F84C8F}"/>
          </ac:spMkLst>
        </pc:spChg>
        <pc:spChg chg="mod">
          <ac:chgData name="Pegelow, Katrin /DE" userId="74a135be-7428-408d-b4b7-e9253dfa99e9" providerId="ADAL" clId="{C8066334-7A26-4F87-B18C-0F9CD2AF4340}" dt="2026-01-06T18:44:31.962" v="106384" actId="207"/>
          <ac:spMkLst>
            <pc:docMk/>
            <pc:sldMk cId="3575871668" sldId="2147483595"/>
            <ac:spMk id="3" creationId="{C9730656-5E5C-58C1-49FE-6DD07184A6FE}"/>
          </ac:spMkLst>
        </pc:spChg>
        <pc:spChg chg="mod">
          <ac:chgData name="Pegelow, Katrin /DE" userId="74a135be-7428-408d-b4b7-e9253dfa99e9" providerId="ADAL" clId="{C8066334-7A26-4F87-B18C-0F9CD2AF4340}" dt="2026-01-12T11:28:43.823" v="109819" actId="14100"/>
          <ac:spMkLst>
            <pc:docMk/>
            <pc:sldMk cId="3575871668" sldId="2147483595"/>
            <ac:spMk id="4" creationId="{81EEA6C7-FB6F-6ADA-183F-DFDFD8D4091B}"/>
          </ac:spMkLst>
        </pc:spChg>
        <pc:spChg chg="mod">
          <ac:chgData name="Pegelow, Katrin /DE" userId="74a135be-7428-408d-b4b7-e9253dfa99e9" providerId="ADAL" clId="{C8066334-7A26-4F87-B18C-0F9CD2AF4340}" dt="2026-01-04T15:31:34.371" v="87544" actId="14100"/>
          <ac:spMkLst>
            <pc:docMk/>
            <pc:sldMk cId="3575871668" sldId="2147483595"/>
            <ac:spMk id="5" creationId="{B61E0688-D343-8B43-ACB4-D21CB3D81144}"/>
          </ac:spMkLst>
        </pc:spChg>
      </pc:sldChg>
      <pc:sldChg chg="addSp delSp modSp mod modAnim">
        <pc:chgData name="Pegelow, Katrin /DE" userId="74a135be-7428-408d-b4b7-e9253dfa99e9" providerId="ADAL" clId="{C8066334-7A26-4F87-B18C-0F9CD2AF4340}" dt="2026-01-13T22:32:07.728" v="112622" actId="14100"/>
        <pc:sldMkLst>
          <pc:docMk/>
          <pc:sldMk cId="681128891" sldId="2147483596"/>
        </pc:sldMkLst>
        <pc:spChg chg="mod ord">
          <ac:chgData name="Pegelow, Katrin /DE" userId="74a135be-7428-408d-b4b7-e9253dfa99e9" providerId="ADAL" clId="{C8066334-7A26-4F87-B18C-0F9CD2AF4340}" dt="2026-01-05T19:18:21.138" v="96191" actId="167"/>
          <ac:spMkLst>
            <pc:docMk/>
            <pc:sldMk cId="681128891" sldId="2147483596"/>
            <ac:spMk id="2" creationId="{2FF97796-A493-EC63-F298-BF0AA203B5CC}"/>
          </ac:spMkLst>
        </pc:spChg>
        <pc:spChg chg="mod">
          <ac:chgData name="Pegelow, Katrin /DE" userId="74a135be-7428-408d-b4b7-e9253dfa99e9" providerId="ADAL" clId="{C8066334-7A26-4F87-B18C-0F9CD2AF4340}" dt="2026-01-06T19:06:22.588" v="106560" actId="207"/>
          <ac:spMkLst>
            <pc:docMk/>
            <pc:sldMk cId="681128891" sldId="2147483596"/>
            <ac:spMk id="6" creationId="{3BD259FA-3FED-B7CB-7E42-962C69160C07}"/>
          </ac:spMkLst>
        </pc:spChg>
        <pc:spChg chg="mod">
          <ac:chgData name="Pegelow, Katrin /DE" userId="74a135be-7428-408d-b4b7-e9253dfa99e9" providerId="ADAL" clId="{C8066334-7A26-4F87-B18C-0F9CD2AF4340}" dt="2026-01-13T22:32:07.728" v="112622" actId="14100"/>
          <ac:spMkLst>
            <pc:docMk/>
            <pc:sldMk cId="681128891" sldId="2147483596"/>
            <ac:spMk id="8" creationId="{DB8EE2F2-1716-C1D6-7660-C9C45A2B16F9}"/>
          </ac:spMkLst>
        </pc:spChg>
        <pc:spChg chg="mod">
          <ac:chgData name="Pegelow, Katrin /DE" userId="74a135be-7428-408d-b4b7-e9253dfa99e9" providerId="ADAL" clId="{C8066334-7A26-4F87-B18C-0F9CD2AF4340}" dt="2025-12-17T17:26:41.866" v="69294" actId="20577"/>
          <ac:spMkLst>
            <pc:docMk/>
            <pc:sldMk cId="681128891" sldId="2147483596"/>
            <ac:spMk id="53" creationId="{071D4496-0735-CA34-F2F4-4E6C765BB174}"/>
          </ac:spMkLst>
        </pc:spChg>
      </pc:sldChg>
      <pc:sldChg chg="addSp delSp modSp mod modClrScheme chgLayout">
        <pc:chgData name="Pegelow, Katrin /DE" userId="74a135be-7428-408d-b4b7-e9253dfa99e9" providerId="ADAL" clId="{C8066334-7A26-4F87-B18C-0F9CD2AF4340}" dt="2026-01-09T15:35:58.588" v="107428" actId="14100"/>
        <pc:sldMkLst>
          <pc:docMk/>
          <pc:sldMk cId="3242011721" sldId="2147483601"/>
        </pc:sldMkLst>
        <pc:spChg chg="mod">
          <ac:chgData name="Pegelow, Katrin /DE" userId="74a135be-7428-408d-b4b7-e9253dfa99e9" providerId="ADAL" clId="{C8066334-7A26-4F87-B18C-0F9CD2AF4340}" dt="2026-01-06T18:39:18.546" v="106333" actId="207"/>
          <ac:spMkLst>
            <pc:docMk/>
            <pc:sldMk cId="3242011721" sldId="2147483601"/>
            <ac:spMk id="2" creationId="{B836C23B-01CA-8FCB-99C0-BAEA2BB6F8F7}"/>
          </ac:spMkLst>
        </pc:spChg>
        <pc:spChg chg="mod">
          <ac:chgData name="Pegelow, Katrin /DE" userId="74a135be-7428-408d-b4b7-e9253dfa99e9" providerId="ADAL" clId="{C8066334-7A26-4F87-B18C-0F9CD2AF4340}" dt="2026-01-09T15:35:58.588" v="107428" actId="14100"/>
          <ac:spMkLst>
            <pc:docMk/>
            <pc:sldMk cId="3242011721" sldId="2147483601"/>
            <ac:spMk id="3" creationId="{56E87406-9C30-2AD0-F20E-E8770EB1C9A7}"/>
          </ac:spMkLst>
        </pc:spChg>
        <pc:spChg chg="mod ord">
          <ac:chgData name="Pegelow, Katrin /DE" userId="74a135be-7428-408d-b4b7-e9253dfa99e9" providerId="ADAL" clId="{C8066334-7A26-4F87-B18C-0F9CD2AF4340}" dt="2026-01-04T13:28:05.069" v="84777" actId="167"/>
          <ac:spMkLst>
            <pc:docMk/>
            <pc:sldMk cId="3242011721" sldId="2147483601"/>
            <ac:spMk id="6" creationId="{1E51A5E4-D4B4-5CC4-A311-84F44A80D5D6}"/>
          </ac:spMkLst>
        </pc:spChg>
        <pc:spChg chg="mod">
          <ac:chgData name="Pegelow, Katrin /DE" userId="74a135be-7428-408d-b4b7-e9253dfa99e9" providerId="ADAL" clId="{C8066334-7A26-4F87-B18C-0F9CD2AF4340}" dt="2026-01-06T18:39:18.546" v="106333" actId="207"/>
          <ac:spMkLst>
            <pc:docMk/>
            <pc:sldMk cId="3242011721" sldId="2147483601"/>
            <ac:spMk id="9" creationId="{DFCA3593-6452-AF06-510E-53074E43BB04}"/>
          </ac:spMkLst>
        </pc:spChg>
      </pc:sldChg>
      <pc:sldChg chg="addSp delSp modSp mod modClrScheme chgLayout">
        <pc:chgData name="Pegelow, Katrin /DE" userId="74a135be-7428-408d-b4b7-e9253dfa99e9" providerId="ADAL" clId="{C8066334-7A26-4F87-B18C-0F9CD2AF4340}" dt="2026-01-12T12:09:51.448" v="110754" actId="20577"/>
        <pc:sldMkLst>
          <pc:docMk/>
          <pc:sldMk cId="3025653087" sldId="2147483603"/>
        </pc:sldMkLst>
        <pc:spChg chg="mod ord">
          <ac:chgData name="Pegelow, Katrin /DE" userId="74a135be-7428-408d-b4b7-e9253dfa99e9" providerId="ADAL" clId="{C8066334-7A26-4F87-B18C-0F9CD2AF4340}" dt="2026-01-05T15:03:51.417" v="93739" actId="167"/>
          <ac:spMkLst>
            <pc:docMk/>
            <pc:sldMk cId="3025653087" sldId="2147483603"/>
            <ac:spMk id="2" creationId="{22E07B30-4884-D94F-093F-56EC7EB7A3F3}"/>
          </ac:spMkLst>
        </pc:spChg>
        <pc:spChg chg="mod">
          <ac:chgData name="Pegelow, Katrin /DE" userId="74a135be-7428-408d-b4b7-e9253dfa99e9" providerId="ADAL" clId="{C8066334-7A26-4F87-B18C-0F9CD2AF4340}" dt="2026-01-06T18:52:04.271" v="106472" actId="207"/>
          <ac:spMkLst>
            <pc:docMk/>
            <pc:sldMk cId="3025653087" sldId="2147483603"/>
            <ac:spMk id="4" creationId="{6F9912AC-DF56-A576-7E40-F900D233EF12}"/>
          </ac:spMkLst>
        </pc:spChg>
        <pc:spChg chg="mod">
          <ac:chgData name="Pegelow, Katrin /DE" userId="74a135be-7428-408d-b4b7-e9253dfa99e9" providerId="ADAL" clId="{C8066334-7A26-4F87-B18C-0F9CD2AF4340}" dt="2026-01-12T12:09:51.448" v="110754" actId="20577"/>
          <ac:spMkLst>
            <pc:docMk/>
            <pc:sldMk cId="3025653087" sldId="2147483603"/>
            <ac:spMk id="7" creationId="{BCA60EE1-ACCC-9045-DD3C-76221FA016DC}"/>
          </ac:spMkLst>
        </pc:spChg>
      </pc:sldChg>
      <pc:sldChg chg="addSp delSp modSp mod modClrScheme chgLayout">
        <pc:chgData name="Pegelow, Katrin /DE" userId="74a135be-7428-408d-b4b7-e9253dfa99e9" providerId="ADAL" clId="{C8066334-7A26-4F87-B18C-0F9CD2AF4340}" dt="2026-01-12T11:45:30.724" v="110094" actId="20577"/>
        <pc:sldMkLst>
          <pc:docMk/>
          <pc:sldMk cId="333452490" sldId="2147483604"/>
        </pc:sldMkLst>
        <pc:spChg chg="mod ord">
          <ac:chgData name="Pegelow, Katrin /DE" userId="74a135be-7428-408d-b4b7-e9253dfa99e9" providerId="ADAL" clId="{C8066334-7A26-4F87-B18C-0F9CD2AF4340}" dt="2026-01-04T15:45:42.848" v="87846" actId="167"/>
          <ac:spMkLst>
            <pc:docMk/>
            <pc:sldMk cId="333452490" sldId="2147483604"/>
            <ac:spMk id="2" creationId="{C877CE00-5F03-B5B9-2D98-AD4E95F84C8F}"/>
          </ac:spMkLst>
        </pc:spChg>
        <pc:spChg chg="mod">
          <ac:chgData name="Pegelow, Katrin /DE" userId="74a135be-7428-408d-b4b7-e9253dfa99e9" providerId="ADAL" clId="{C8066334-7A26-4F87-B18C-0F9CD2AF4340}" dt="2026-01-06T18:45:52.829" v="106405" actId="207"/>
          <ac:spMkLst>
            <pc:docMk/>
            <pc:sldMk cId="333452490" sldId="2147483604"/>
            <ac:spMk id="3" creationId="{C9730656-5E5C-58C1-49FE-6DD07184A6FE}"/>
          </ac:spMkLst>
        </pc:spChg>
        <pc:spChg chg="mod">
          <ac:chgData name="Pegelow, Katrin /DE" userId="74a135be-7428-408d-b4b7-e9253dfa99e9" providerId="ADAL" clId="{C8066334-7A26-4F87-B18C-0F9CD2AF4340}" dt="2026-01-12T11:45:30.724" v="110094" actId="20577"/>
          <ac:spMkLst>
            <pc:docMk/>
            <pc:sldMk cId="333452490" sldId="2147483604"/>
            <ac:spMk id="10" creationId="{6FDD0F79-3E16-B24F-BEB9-FE208196DB8E}"/>
          </ac:spMkLst>
        </pc:spChg>
        <pc:spChg chg="mod">
          <ac:chgData name="Pegelow, Katrin /DE" userId="74a135be-7428-408d-b4b7-e9253dfa99e9" providerId="ADAL" clId="{C8066334-7A26-4F87-B18C-0F9CD2AF4340}" dt="2026-01-06T18:45:52.829" v="106405" actId="207"/>
          <ac:spMkLst>
            <pc:docMk/>
            <pc:sldMk cId="333452490" sldId="2147483604"/>
            <ac:spMk id="12" creationId="{7503F91E-5E86-6170-03C5-14C0625B3899}"/>
          </ac:spMkLst>
        </pc:spChg>
      </pc:sldChg>
      <pc:sldChg chg="addSp delSp modSp mod modClrScheme chgLayout">
        <pc:chgData name="Pegelow, Katrin /DE" userId="74a135be-7428-408d-b4b7-e9253dfa99e9" providerId="ADAL" clId="{C8066334-7A26-4F87-B18C-0F9CD2AF4340}" dt="2026-01-06T18:45:58.903" v="106406" actId="207"/>
        <pc:sldMkLst>
          <pc:docMk/>
          <pc:sldMk cId="2473681978" sldId="2147483605"/>
        </pc:sldMkLst>
        <pc:spChg chg="mod ord">
          <ac:chgData name="Pegelow, Katrin /DE" userId="74a135be-7428-408d-b4b7-e9253dfa99e9" providerId="ADAL" clId="{C8066334-7A26-4F87-B18C-0F9CD2AF4340}" dt="2026-01-04T15:46:47.708" v="87880" actId="167"/>
          <ac:spMkLst>
            <pc:docMk/>
            <pc:sldMk cId="2473681978" sldId="2147483605"/>
            <ac:spMk id="2" creationId="{C877CE00-5F03-B5B9-2D98-AD4E95F84C8F}"/>
          </ac:spMkLst>
        </pc:spChg>
        <pc:spChg chg="mod">
          <ac:chgData name="Pegelow, Katrin /DE" userId="74a135be-7428-408d-b4b7-e9253dfa99e9" providerId="ADAL" clId="{C8066334-7A26-4F87-B18C-0F9CD2AF4340}" dt="2026-01-06T18:45:58.903" v="106406" actId="207"/>
          <ac:spMkLst>
            <pc:docMk/>
            <pc:sldMk cId="2473681978" sldId="2147483605"/>
            <ac:spMk id="3" creationId="{C9730656-5E5C-58C1-49FE-6DD07184A6FE}"/>
          </ac:spMkLst>
        </pc:spChg>
        <pc:spChg chg="mod">
          <ac:chgData name="Pegelow, Katrin /DE" userId="74a135be-7428-408d-b4b7-e9253dfa99e9" providerId="ADAL" clId="{C8066334-7A26-4F87-B18C-0F9CD2AF4340}" dt="2026-01-06T18:45:58.903" v="106406" actId="207"/>
          <ac:spMkLst>
            <pc:docMk/>
            <pc:sldMk cId="2473681978" sldId="2147483605"/>
            <ac:spMk id="13" creationId="{39E054B9-7861-5261-C39F-355962AD577E}"/>
          </ac:spMkLst>
        </pc:spChg>
      </pc:sldChg>
      <pc:sldChg chg="addSp delSp modSp mod modClrScheme chgLayout">
        <pc:chgData name="Pegelow, Katrin /DE" userId="74a135be-7428-408d-b4b7-e9253dfa99e9" providerId="ADAL" clId="{C8066334-7A26-4F87-B18C-0F9CD2AF4340}" dt="2026-01-12T11:46:38.333" v="110107" actId="1038"/>
        <pc:sldMkLst>
          <pc:docMk/>
          <pc:sldMk cId="1764786445" sldId="2147483606"/>
        </pc:sldMkLst>
        <pc:spChg chg="mod ord">
          <ac:chgData name="Pegelow, Katrin /DE" userId="74a135be-7428-408d-b4b7-e9253dfa99e9" providerId="ADAL" clId="{C8066334-7A26-4F87-B18C-0F9CD2AF4340}" dt="2026-01-04T15:48:28.665" v="87918" actId="167"/>
          <ac:spMkLst>
            <pc:docMk/>
            <pc:sldMk cId="1764786445" sldId="2147483606"/>
            <ac:spMk id="2" creationId="{C877CE00-5F03-B5B9-2D98-AD4E95F84C8F}"/>
          </ac:spMkLst>
        </pc:spChg>
        <pc:spChg chg="mod">
          <ac:chgData name="Pegelow, Katrin /DE" userId="74a135be-7428-408d-b4b7-e9253dfa99e9" providerId="ADAL" clId="{C8066334-7A26-4F87-B18C-0F9CD2AF4340}" dt="2026-01-06T18:46:03.449" v="106407" actId="207"/>
          <ac:spMkLst>
            <pc:docMk/>
            <pc:sldMk cId="1764786445" sldId="2147483606"/>
            <ac:spMk id="15" creationId="{A5D4B1B7-0073-33B6-D81F-7945EEB8AE7B}"/>
          </ac:spMkLst>
        </pc:spChg>
        <pc:spChg chg="mod">
          <ac:chgData name="Pegelow, Katrin /DE" userId="74a135be-7428-408d-b4b7-e9253dfa99e9" providerId="ADAL" clId="{C8066334-7A26-4F87-B18C-0F9CD2AF4340}" dt="2026-01-12T11:46:38.333" v="110107" actId="1038"/>
          <ac:spMkLst>
            <pc:docMk/>
            <pc:sldMk cId="1764786445" sldId="2147483606"/>
            <ac:spMk id="18" creationId="{7AE24186-9C23-F169-6199-ABF97E40FA41}"/>
          </ac:spMkLst>
        </pc:spChg>
        <pc:spChg chg="mod">
          <ac:chgData name="Pegelow, Katrin /DE" userId="74a135be-7428-408d-b4b7-e9253dfa99e9" providerId="ADAL" clId="{C8066334-7A26-4F87-B18C-0F9CD2AF4340}" dt="2026-01-12T11:46:17.308" v="110106" actId="20577"/>
          <ac:spMkLst>
            <pc:docMk/>
            <pc:sldMk cId="1764786445" sldId="2147483606"/>
            <ac:spMk id="33" creationId="{A829720D-9F09-72E2-9CE6-F5124F46689D}"/>
          </ac:spMkLst>
        </pc:spChg>
      </pc:sldChg>
      <pc:sldChg chg="addSp delSp modSp mod">
        <pc:chgData name="Pegelow, Katrin /DE" userId="74a135be-7428-408d-b4b7-e9253dfa99e9" providerId="ADAL" clId="{C8066334-7A26-4F87-B18C-0F9CD2AF4340}" dt="2026-01-06T19:06:54.646" v="106564" actId="207"/>
        <pc:sldMkLst>
          <pc:docMk/>
          <pc:sldMk cId="1530627527" sldId="2147483607"/>
        </pc:sldMkLst>
        <pc:spChg chg="mod ord">
          <ac:chgData name="Pegelow, Katrin /DE" userId="74a135be-7428-408d-b4b7-e9253dfa99e9" providerId="ADAL" clId="{C8066334-7A26-4F87-B18C-0F9CD2AF4340}" dt="2026-01-05T19:24:12.675" v="96348" actId="167"/>
          <ac:spMkLst>
            <pc:docMk/>
            <pc:sldMk cId="1530627527" sldId="2147483607"/>
            <ac:spMk id="3" creationId="{4F1FA67D-09B1-3D5F-187C-EEC2BE4C9783}"/>
          </ac:spMkLst>
        </pc:spChg>
        <pc:spChg chg="mod">
          <ac:chgData name="Pegelow, Katrin /DE" userId="74a135be-7428-408d-b4b7-e9253dfa99e9" providerId="ADAL" clId="{C8066334-7A26-4F87-B18C-0F9CD2AF4340}" dt="2026-01-06T19:06:54.646" v="106564" actId="207"/>
          <ac:spMkLst>
            <pc:docMk/>
            <pc:sldMk cId="1530627527" sldId="2147483607"/>
            <ac:spMk id="14" creationId="{7E29AE2B-8275-0D21-4DA9-C8778881A3A2}"/>
          </ac:spMkLst>
        </pc:spChg>
      </pc:sldChg>
      <pc:sldChg chg="addSp delSp modSp mod modClrScheme chgLayout">
        <pc:chgData name="Pegelow, Katrin /DE" userId="74a135be-7428-408d-b4b7-e9253dfa99e9" providerId="ADAL" clId="{C8066334-7A26-4F87-B18C-0F9CD2AF4340}" dt="2026-01-13T17:29:57.365" v="112289" actId="14100"/>
        <pc:sldMkLst>
          <pc:docMk/>
          <pc:sldMk cId="2294264436" sldId="2147483608"/>
        </pc:sldMkLst>
        <pc:spChg chg="mod ord">
          <ac:chgData name="Pegelow, Katrin /DE" userId="74a135be-7428-408d-b4b7-e9253dfa99e9" providerId="ADAL" clId="{C8066334-7A26-4F87-B18C-0F9CD2AF4340}" dt="2026-01-05T15:05:13.114" v="93771" actId="167"/>
          <ac:spMkLst>
            <pc:docMk/>
            <pc:sldMk cId="2294264436" sldId="2147483608"/>
            <ac:spMk id="2" creationId="{22E07B30-4884-D94F-093F-56EC7EB7A3F3}"/>
          </ac:spMkLst>
        </pc:spChg>
        <pc:spChg chg="mod">
          <ac:chgData name="Pegelow, Katrin /DE" userId="74a135be-7428-408d-b4b7-e9253dfa99e9" providerId="ADAL" clId="{C8066334-7A26-4F87-B18C-0F9CD2AF4340}" dt="2026-01-06T18:52:08.572" v="106473" actId="207"/>
          <ac:spMkLst>
            <pc:docMk/>
            <pc:sldMk cId="2294264436" sldId="2147483608"/>
            <ac:spMk id="4" creationId="{6F9912AC-DF56-A576-7E40-F900D233EF12}"/>
          </ac:spMkLst>
        </pc:spChg>
        <pc:spChg chg="mod">
          <ac:chgData name="Pegelow, Katrin /DE" userId="74a135be-7428-408d-b4b7-e9253dfa99e9" providerId="ADAL" clId="{C8066334-7A26-4F87-B18C-0F9CD2AF4340}" dt="2026-01-13T17:29:57.365" v="112289" actId="14100"/>
          <ac:spMkLst>
            <pc:docMk/>
            <pc:sldMk cId="2294264436" sldId="2147483608"/>
            <ac:spMk id="7" creationId="{BCA60EE1-ACCC-9045-DD3C-76221FA016DC}"/>
          </ac:spMkLst>
        </pc:spChg>
      </pc:sldChg>
      <pc:sldChg chg="addSp delSp modSp mod modClrScheme chgLayout">
        <pc:chgData name="Pegelow, Katrin /DE" userId="74a135be-7428-408d-b4b7-e9253dfa99e9" providerId="ADAL" clId="{C8066334-7A26-4F87-B18C-0F9CD2AF4340}" dt="2026-01-13T17:28:22.649" v="112273" actId="14100"/>
        <pc:sldMkLst>
          <pc:docMk/>
          <pc:sldMk cId="2816447191" sldId="2147483609"/>
        </pc:sldMkLst>
        <pc:spChg chg="mod ord">
          <ac:chgData name="Pegelow, Katrin /DE" userId="74a135be-7428-408d-b4b7-e9253dfa99e9" providerId="ADAL" clId="{C8066334-7A26-4F87-B18C-0F9CD2AF4340}" dt="2026-01-12T12:03:03.740" v="110477" actId="6549"/>
          <ac:spMkLst>
            <pc:docMk/>
            <pc:sldMk cId="2816447191" sldId="2147483609"/>
            <ac:spMk id="2" creationId="{22E07B30-4884-D94F-093F-56EC7EB7A3F3}"/>
          </ac:spMkLst>
        </pc:spChg>
        <pc:spChg chg="mod">
          <ac:chgData name="Pegelow, Katrin /DE" userId="74a135be-7428-408d-b4b7-e9253dfa99e9" providerId="ADAL" clId="{C8066334-7A26-4F87-B18C-0F9CD2AF4340}" dt="2026-01-05T13:48:42.667" v="93443" actId="14100"/>
          <ac:spMkLst>
            <pc:docMk/>
            <pc:sldMk cId="2816447191" sldId="2147483609"/>
            <ac:spMk id="4" creationId="{6F9912AC-DF56-A576-7E40-F900D233EF12}"/>
          </ac:spMkLst>
        </pc:spChg>
        <pc:spChg chg="mod">
          <ac:chgData name="Pegelow, Katrin /DE" userId="74a135be-7428-408d-b4b7-e9253dfa99e9" providerId="ADAL" clId="{C8066334-7A26-4F87-B18C-0F9CD2AF4340}" dt="2026-01-13T17:28:22.649" v="112273" actId="14100"/>
          <ac:spMkLst>
            <pc:docMk/>
            <pc:sldMk cId="2816447191" sldId="2147483609"/>
            <ac:spMk id="22" creationId="{20340E17-83A5-E0FE-67C0-71AC28D295AA}"/>
          </ac:spMkLst>
        </pc:spChg>
      </pc:sldChg>
      <pc:sldChg chg="addSp delSp modSp mod modClrScheme delAnim modAnim chgLayout">
        <pc:chgData name="Pegelow, Katrin /DE" userId="74a135be-7428-408d-b4b7-e9253dfa99e9" providerId="ADAL" clId="{C8066334-7A26-4F87-B18C-0F9CD2AF4340}" dt="2026-01-06T18:53:07.650" v="106485" actId="207"/>
        <pc:sldMkLst>
          <pc:docMk/>
          <pc:sldMk cId="2941905801" sldId="2147483611"/>
        </pc:sldMkLst>
        <pc:spChg chg="mod">
          <ac:chgData name="Pegelow, Katrin /DE" userId="74a135be-7428-408d-b4b7-e9253dfa99e9" providerId="ADAL" clId="{C8066334-7A26-4F87-B18C-0F9CD2AF4340}" dt="2026-01-06T18:53:07.650" v="106485" actId="207"/>
          <ac:spMkLst>
            <pc:docMk/>
            <pc:sldMk cId="2941905801" sldId="2147483611"/>
            <ac:spMk id="7" creationId="{78D4EB4A-8D0C-8B5F-9D97-E59CA00FC621}"/>
          </ac:spMkLst>
        </pc:spChg>
        <pc:spChg chg="mod">
          <ac:chgData name="Pegelow, Katrin /DE" userId="74a135be-7428-408d-b4b7-e9253dfa99e9" providerId="ADAL" clId="{C8066334-7A26-4F87-B18C-0F9CD2AF4340}" dt="2026-01-06T18:53:07.650" v="106485" actId="207"/>
          <ac:spMkLst>
            <pc:docMk/>
            <pc:sldMk cId="2941905801" sldId="2147483611"/>
            <ac:spMk id="8" creationId="{DCE22108-1B5F-7450-B004-D4FADC9DD852}"/>
          </ac:spMkLst>
        </pc:spChg>
        <pc:spChg chg="mod ord">
          <ac:chgData name="Pegelow, Katrin /DE" userId="74a135be-7428-408d-b4b7-e9253dfa99e9" providerId="ADAL" clId="{C8066334-7A26-4F87-B18C-0F9CD2AF4340}" dt="2026-01-05T17:44:20.011" v="94257" actId="167"/>
          <ac:spMkLst>
            <pc:docMk/>
            <pc:sldMk cId="2941905801" sldId="2147483611"/>
            <ac:spMk id="9" creationId="{9EB80E1D-0709-6064-C396-AADFA8217773}"/>
          </ac:spMkLst>
        </pc:spChg>
        <pc:spChg chg="add mod">
          <ac:chgData name="Pegelow, Katrin /DE" userId="74a135be-7428-408d-b4b7-e9253dfa99e9" providerId="ADAL" clId="{C8066334-7A26-4F87-B18C-0F9CD2AF4340}" dt="2026-01-05T17:45:37.194" v="94271" actId="12"/>
          <ac:spMkLst>
            <pc:docMk/>
            <pc:sldMk cId="2941905801" sldId="2147483611"/>
            <ac:spMk id="13" creationId="{B7C4A52D-743F-1AAE-3FF3-18B0CD22D7C6}"/>
          </ac:spMkLst>
        </pc:spChg>
      </pc:sldChg>
      <pc:sldChg chg="addSp delSp modSp mod modClrScheme chgLayout">
        <pc:chgData name="Pegelow, Katrin /DE" userId="74a135be-7428-408d-b4b7-e9253dfa99e9" providerId="ADAL" clId="{C8066334-7A26-4F87-B18C-0F9CD2AF4340}" dt="2026-01-09T17:30:21.954" v="107853" actId="20577"/>
        <pc:sldMkLst>
          <pc:docMk/>
          <pc:sldMk cId="1686759064" sldId="2147483612"/>
        </pc:sldMkLst>
        <pc:spChg chg="mod">
          <ac:chgData name="Pegelow, Katrin /DE" userId="74a135be-7428-408d-b4b7-e9253dfa99e9" providerId="ADAL" clId="{C8066334-7A26-4F87-B18C-0F9CD2AF4340}" dt="2026-01-09T17:30:21.954" v="107853" actId="20577"/>
          <ac:spMkLst>
            <pc:docMk/>
            <pc:sldMk cId="1686759064" sldId="2147483612"/>
            <ac:spMk id="2" creationId="{0C8687B9-DDAF-5B4E-561B-282EE56EBDCA}"/>
          </ac:spMkLst>
        </pc:spChg>
        <pc:spChg chg="mod">
          <ac:chgData name="Pegelow, Katrin /DE" userId="74a135be-7428-408d-b4b7-e9253dfa99e9" providerId="ADAL" clId="{C8066334-7A26-4F87-B18C-0F9CD2AF4340}" dt="2026-01-06T18:50:40.497" v="106457" actId="207"/>
          <ac:spMkLst>
            <pc:docMk/>
            <pc:sldMk cId="1686759064" sldId="2147483612"/>
            <ac:spMk id="7" creationId="{78D4EB4A-8D0C-8B5F-9D97-E59CA00FC621}"/>
          </ac:spMkLst>
        </pc:spChg>
        <pc:spChg chg="mod ord">
          <ac:chgData name="Pegelow, Katrin /DE" userId="74a135be-7428-408d-b4b7-e9253dfa99e9" providerId="ADAL" clId="{C8066334-7A26-4F87-B18C-0F9CD2AF4340}" dt="2026-01-05T13:36:02.176" v="93118" actId="167"/>
          <ac:spMkLst>
            <pc:docMk/>
            <pc:sldMk cId="1686759064" sldId="2147483612"/>
            <ac:spMk id="9" creationId="{9EB80E1D-0709-6064-C396-AADFA8217773}"/>
          </ac:spMkLst>
        </pc:spChg>
      </pc:sldChg>
      <pc:sldChg chg="addSp delSp modSp mod">
        <pc:chgData name="Pegelow, Katrin /DE" userId="74a135be-7428-408d-b4b7-e9253dfa99e9" providerId="ADAL" clId="{C8066334-7A26-4F87-B18C-0F9CD2AF4340}" dt="2026-01-06T19:08:26.098" v="106581" actId="207"/>
        <pc:sldMkLst>
          <pc:docMk/>
          <pc:sldMk cId="1647450125" sldId="2147483613"/>
        </pc:sldMkLst>
        <pc:spChg chg="mod ord">
          <ac:chgData name="Pegelow, Katrin /DE" userId="74a135be-7428-408d-b4b7-e9253dfa99e9" providerId="ADAL" clId="{C8066334-7A26-4F87-B18C-0F9CD2AF4340}" dt="2026-01-05T19:42:01.404" v="96795" actId="167"/>
          <ac:spMkLst>
            <pc:docMk/>
            <pc:sldMk cId="1647450125" sldId="2147483613"/>
            <ac:spMk id="3" creationId="{4F1FA67D-09B1-3D5F-187C-EEC2BE4C9783}"/>
          </ac:spMkLst>
        </pc:spChg>
        <pc:spChg chg="mod">
          <ac:chgData name="Pegelow, Katrin /DE" userId="74a135be-7428-408d-b4b7-e9253dfa99e9" providerId="ADAL" clId="{C8066334-7A26-4F87-B18C-0F9CD2AF4340}" dt="2026-01-06T19:08:26.098" v="106581" actId="207"/>
          <ac:spMkLst>
            <pc:docMk/>
            <pc:sldMk cId="1647450125" sldId="2147483613"/>
            <ac:spMk id="6" creationId="{6B91503A-20C0-73E8-6CB4-2E0456698779}"/>
          </ac:spMkLst>
        </pc:spChg>
        <pc:spChg chg="mod">
          <ac:chgData name="Pegelow, Katrin /DE" userId="74a135be-7428-408d-b4b7-e9253dfa99e9" providerId="ADAL" clId="{C8066334-7A26-4F87-B18C-0F9CD2AF4340}" dt="2026-01-06T19:08:26.098" v="106581" actId="207"/>
          <ac:spMkLst>
            <pc:docMk/>
            <pc:sldMk cId="1647450125" sldId="2147483613"/>
            <ac:spMk id="14" creationId="{7E29AE2B-8275-0D21-4DA9-C8778881A3A2}"/>
          </ac:spMkLst>
        </pc:spChg>
        <pc:spChg chg="mod">
          <ac:chgData name="Pegelow, Katrin /DE" userId="74a135be-7428-408d-b4b7-e9253dfa99e9" providerId="ADAL" clId="{C8066334-7A26-4F87-B18C-0F9CD2AF4340}" dt="2026-01-05T19:42:48.909" v="96802" actId="20577"/>
          <ac:spMkLst>
            <pc:docMk/>
            <pc:sldMk cId="1647450125" sldId="2147483613"/>
            <ac:spMk id="37" creationId="{ADEFB612-DEA5-4FA6-32BD-D3B9C8E6D22D}"/>
          </ac:spMkLst>
        </pc:spChg>
        <pc:spChg chg="mod">
          <ac:chgData name="Pegelow, Katrin /DE" userId="74a135be-7428-408d-b4b7-e9253dfa99e9" providerId="ADAL" clId="{C8066334-7A26-4F87-B18C-0F9CD2AF4340}" dt="2026-01-03T00:54:10.751" v="80200" actId="6549"/>
          <ac:spMkLst>
            <pc:docMk/>
            <pc:sldMk cId="1647450125" sldId="2147483613"/>
            <ac:spMk id="57" creationId="{1BA04C49-344C-1125-CAFA-8374E8DEAA84}"/>
          </ac:spMkLst>
        </pc:spChg>
        <pc:spChg chg="mod">
          <ac:chgData name="Pegelow, Katrin /DE" userId="74a135be-7428-408d-b4b7-e9253dfa99e9" providerId="ADAL" clId="{C8066334-7A26-4F87-B18C-0F9CD2AF4340}" dt="2026-01-05T19:43:05.821" v="96803" actId="20577"/>
          <ac:spMkLst>
            <pc:docMk/>
            <pc:sldMk cId="1647450125" sldId="2147483613"/>
            <ac:spMk id="88" creationId="{8BC9521D-168D-61AA-7D5E-D9B01D8DF375}"/>
          </ac:spMkLst>
        </pc:spChg>
        <pc:spChg chg="mod">
          <ac:chgData name="Pegelow, Katrin /DE" userId="74a135be-7428-408d-b4b7-e9253dfa99e9" providerId="ADAL" clId="{C8066334-7A26-4F87-B18C-0F9CD2AF4340}" dt="2026-01-03T00:54:07.798" v="80199" actId="6549"/>
          <ac:spMkLst>
            <pc:docMk/>
            <pc:sldMk cId="1647450125" sldId="2147483613"/>
            <ac:spMk id="89" creationId="{DAB24043-7082-3598-EF41-27131DE1E3A4}"/>
          </ac:spMkLst>
        </pc:spChg>
      </pc:sldChg>
      <pc:sldChg chg="addSp delSp modSp mod ord">
        <pc:chgData name="Pegelow, Katrin /DE" userId="74a135be-7428-408d-b4b7-e9253dfa99e9" providerId="ADAL" clId="{C8066334-7A26-4F87-B18C-0F9CD2AF4340}" dt="2026-01-06T19:08:52.791" v="106585" actId="207"/>
        <pc:sldMkLst>
          <pc:docMk/>
          <pc:sldMk cId="4011195824" sldId="2147483614"/>
        </pc:sldMkLst>
        <pc:spChg chg="mod ord">
          <ac:chgData name="Pegelow, Katrin /DE" userId="74a135be-7428-408d-b4b7-e9253dfa99e9" providerId="ADAL" clId="{C8066334-7A26-4F87-B18C-0F9CD2AF4340}" dt="2026-01-05T19:52:41.256" v="96979" actId="167"/>
          <ac:spMkLst>
            <pc:docMk/>
            <pc:sldMk cId="4011195824" sldId="2147483614"/>
            <ac:spMk id="3" creationId="{4F1FA67D-09B1-3D5F-187C-EEC2BE4C9783}"/>
          </ac:spMkLst>
        </pc:spChg>
        <pc:spChg chg="mod">
          <ac:chgData name="Pegelow, Katrin /DE" userId="74a135be-7428-408d-b4b7-e9253dfa99e9" providerId="ADAL" clId="{C8066334-7A26-4F87-B18C-0F9CD2AF4340}" dt="2026-01-06T19:08:52.791" v="106585" actId="207"/>
          <ac:spMkLst>
            <pc:docMk/>
            <pc:sldMk cId="4011195824" sldId="2147483614"/>
            <ac:spMk id="6" creationId="{377B6699-8E3F-8A81-41C2-6CA0D9057018}"/>
          </ac:spMkLst>
        </pc:spChg>
        <pc:spChg chg="mod">
          <ac:chgData name="Pegelow, Katrin /DE" userId="74a135be-7428-408d-b4b7-e9253dfa99e9" providerId="ADAL" clId="{C8066334-7A26-4F87-B18C-0F9CD2AF4340}" dt="2026-01-06T19:08:52.791" v="106585" actId="207"/>
          <ac:spMkLst>
            <pc:docMk/>
            <pc:sldMk cId="4011195824" sldId="2147483614"/>
            <ac:spMk id="14" creationId="{7E29AE2B-8275-0D21-4DA9-C8778881A3A2}"/>
          </ac:spMkLst>
        </pc:spChg>
      </pc:sldChg>
      <pc:sldChg chg="addSp delSp modSp mod modClrScheme chgLayout">
        <pc:chgData name="Pegelow, Katrin /DE" userId="74a135be-7428-408d-b4b7-e9253dfa99e9" providerId="ADAL" clId="{C8066334-7A26-4F87-B18C-0F9CD2AF4340}" dt="2026-01-04T17:22:01.849" v="89329" actId="478"/>
        <pc:sldMkLst>
          <pc:docMk/>
          <pc:sldMk cId="2778449701" sldId="2147483615"/>
        </pc:sldMkLst>
        <pc:spChg chg="add mod ord">
          <ac:chgData name="Pegelow, Katrin /DE" userId="74a135be-7428-408d-b4b7-e9253dfa99e9" providerId="ADAL" clId="{C8066334-7A26-4F87-B18C-0F9CD2AF4340}" dt="2026-01-04T17:21:57.262" v="89327" actId="700"/>
          <ac:spMkLst>
            <pc:docMk/>
            <pc:sldMk cId="2778449701" sldId="2147483615"/>
            <ac:spMk id="3" creationId="{0FCAFD9D-7515-FF20-7E85-147115EB4A22}"/>
          </ac:spMkLst>
        </pc:spChg>
        <pc:spChg chg="mod ord">
          <ac:chgData name="Pegelow, Katrin /DE" userId="74a135be-7428-408d-b4b7-e9253dfa99e9" providerId="ADAL" clId="{C8066334-7A26-4F87-B18C-0F9CD2AF4340}" dt="2026-01-04T17:21:57.262" v="89327" actId="700"/>
          <ac:spMkLst>
            <pc:docMk/>
            <pc:sldMk cId="2778449701" sldId="2147483615"/>
            <ac:spMk id="5" creationId="{4D268025-EF50-BD08-FF6C-404B6268EF94}"/>
          </ac:spMkLst>
        </pc:spChg>
        <pc:spChg chg="add mod ord">
          <ac:chgData name="Pegelow, Katrin /DE" userId="74a135be-7428-408d-b4b7-e9253dfa99e9" providerId="ADAL" clId="{C8066334-7A26-4F87-B18C-0F9CD2AF4340}" dt="2026-01-04T17:21:57.262" v="89327" actId="700"/>
          <ac:spMkLst>
            <pc:docMk/>
            <pc:sldMk cId="2778449701" sldId="2147483615"/>
            <ac:spMk id="6" creationId="{6B59DB95-2A01-2D43-81F5-C735ED1998AB}"/>
          </ac:spMkLst>
        </pc:spChg>
        <pc:picChg chg="add mod">
          <ac:chgData name="Pegelow, Katrin /DE" userId="74a135be-7428-408d-b4b7-e9253dfa99e9" providerId="ADAL" clId="{C8066334-7A26-4F87-B18C-0F9CD2AF4340}" dt="2026-01-03T01:32:10.599" v="81756"/>
          <ac:picMkLst>
            <pc:docMk/>
            <pc:sldMk cId="2778449701" sldId="2147483615"/>
            <ac:picMk id="2" creationId="{8CD1003B-8C22-7E58-F573-A6FAA5B17EA7}"/>
          </ac:picMkLst>
        </pc:picChg>
      </pc:sldChg>
      <pc:sldChg chg="addSp delSp modSp mod modClrScheme chgLayout">
        <pc:chgData name="Pegelow, Katrin /DE" userId="74a135be-7428-408d-b4b7-e9253dfa99e9" providerId="ADAL" clId="{C8066334-7A26-4F87-B18C-0F9CD2AF4340}" dt="2026-01-13T16:38:48.932" v="111709" actId="20577"/>
        <pc:sldMkLst>
          <pc:docMk/>
          <pc:sldMk cId="1583927101" sldId="2147483616"/>
        </pc:sldMkLst>
        <pc:spChg chg="add mod">
          <ac:chgData name="Pegelow, Katrin /DE" userId="74a135be-7428-408d-b4b7-e9253dfa99e9" providerId="ADAL" clId="{C8066334-7A26-4F87-B18C-0F9CD2AF4340}" dt="2026-01-04T15:21:27.982" v="87321" actId="12"/>
          <ac:spMkLst>
            <pc:docMk/>
            <pc:sldMk cId="1583927101" sldId="2147483616"/>
            <ac:spMk id="14" creationId="{3D4DCD90-A05E-2B7B-FF2E-277D90CF4C71}"/>
          </ac:spMkLst>
        </pc:spChg>
        <pc:spChg chg="add mod ord">
          <ac:chgData name="Pegelow, Katrin /DE" userId="74a135be-7428-408d-b4b7-e9253dfa99e9" providerId="ADAL" clId="{C8066334-7A26-4F87-B18C-0F9CD2AF4340}" dt="2026-01-04T14:18:36.020" v="85862" actId="167"/>
          <ac:spMkLst>
            <pc:docMk/>
            <pc:sldMk cId="1583927101" sldId="2147483616"/>
            <ac:spMk id="15" creationId="{F6BA58ED-CE2A-5B16-32F0-D84B70439825}"/>
          </ac:spMkLst>
        </pc:spChg>
        <pc:spChg chg="add mod">
          <ac:chgData name="Pegelow, Katrin /DE" userId="74a135be-7428-408d-b4b7-e9253dfa99e9" providerId="ADAL" clId="{C8066334-7A26-4F87-B18C-0F9CD2AF4340}" dt="2026-01-13T16:38:48.932" v="111709" actId="20577"/>
          <ac:spMkLst>
            <pc:docMk/>
            <pc:sldMk cId="1583927101" sldId="2147483616"/>
            <ac:spMk id="16" creationId="{B4E26FBD-4434-9FB7-FE9C-1EE30A91D616}"/>
          </ac:spMkLst>
        </pc:spChg>
      </pc:sldChg>
      <pc:sldChg chg="modSp add mod">
        <pc:chgData name="Pegelow, Katrin /DE" userId="74a135be-7428-408d-b4b7-e9253dfa99e9" providerId="ADAL" clId="{C8066334-7A26-4F87-B18C-0F9CD2AF4340}" dt="2026-01-13T17:16:33.255" v="112184" actId="14100"/>
        <pc:sldMkLst>
          <pc:docMk/>
          <pc:sldMk cId="3762963399" sldId="2147483617"/>
        </pc:sldMkLst>
        <pc:spChg chg="mod">
          <ac:chgData name="Pegelow, Katrin /DE" userId="74a135be-7428-408d-b4b7-e9253dfa99e9" providerId="ADAL" clId="{C8066334-7A26-4F87-B18C-0F9CD2AF4340}" dt="2026-01-13T17:16:33.255" v="112184" actId="14100"/>
          <ac:spMkLst>
            <pc:docMk/>
            <pc:sldMk cId="3762963399" sldId="2147483617"/>
            <ac:spMk id="143" creationId="{011FB441-F567-5A16-A125-05C7769EE0B7}"/>
          </ac:spMkLst>
        </pc:spChg>
      </pc:sldChg>
      <pc:sldChg chg="addSp delSp modSp mod">
        <pc:chgData name="Pegelow, Katrin /DE" userId="74a135be-7428-408d-b4b7-e9253dfa99e9" providerId="ADAL" clId="{C8066334-7A26-4F87-B18C-0F9CD2AF4340}" dt="2026-01-06T19:08:36.389" v="106583" actId="207"/>
        <pc:sldMkLst>
          <pc:docMk/>
          <pc:sldMk cId="1428788733" sldId="2147483618"/>
        </pc:sldMkLst>
        <pc:spChg chg="mod ord">
          <ac:chgData name="Pegelow, Katrin /DE" userId="74a135be-7428-408d-b4b7-e9253dfa99e9" providerId="ADAL" clId="{C8066334-7A26-4F87-B18C-0F9CD2AF4340}" dt="2026-01-05T19:50:20.080" v="96917" actId="167"/>
          <ac:spMkLst>
            <pc:docMk/>
            <pc:sldMk cId="1428788733" sldId="2147483618"/>
            <ac:spMk id="3" creationId="{4F1FA67D-09B1-3D5F-187C-EEC2BE4C9783}"/>
          </ac:spMkLst>
        </pc:spChg>
        <pc:spChg chg="mod">
          <ac:chgData name="Pegelow, Katrin /DE" userId="74a135be-7428-408d-b4b7-e9253dfa99e9" providerId="ADAL" clId="{C8066334-7A26-4F87-B18C-0F9CD2AF4340}" dt="2026-01-06T19:08:36.389" v="106583" actId="207"/>
          <ac:spMkLst>
            <pc:docMk/>
            <pc:sldMk cId="1428788733" sldId="2147483618"/>
            <ac:spMk id="14" creationId="{7E29AE2B-8275-0D21-4DA9-C8778881A3A2}"/>
          </ac:spMkLst>
        </pc:spChg>
        <pc:spChg chg="mod">
          <ac:chgData name="Pegelow, Katrin /DE" userId="74a135be-7428-408d-b4b7-e9253dfa99e9" providerId="ADAL" clId="{C8066334-7A26-4F87-B18C-0F9CD2AF4340}" dt="2026-01-06T19:08:36.389" v="106583" actId="207"/>
          <ac:spMkLst>
            <pc:docMk/>
            <pc:sldMk cId="1428788733" sldId="2147483618"/>
            <ac:spMk id="65" creationId="{7B457CA5-F262-4756-5E35-379736102F72}"/>
          </ac:spMkLst>
        </pc:spChg>
      </pc:sldChg>
      <pc:sldChg chg="addSp delSp modSp add mod ord">
        <pc:chgData name="Pegelow, Katrin /DE" userId="74a135be-7428-408d-b4b7-e9253dfa99e9" providerId="ADAL" clId="{C8066334-7A26-4F87-B18C-0F9CD2AF4340}" dt="2026-01-06T18:49:16.049" v="106442" actId="207"/>
        <pc:sldMkLst>
          <pc:docMk/>
          <pc:sldMk cId="1439832446" sldId="2147483619"/>
        </pc:sldMkLst>
        <pc:spChg chg="mod">
          <ac:chgData name="Pegelow, Katrin /DE" userId="74a135be-7428-408d-b4b7-e9253dfa99e9" providerId="ADAL" clId="{C8066334-7A26-4F87-B18C-0F9CD2AF4340}" dt="2026-01-05T11:43:00.905" v="91918" actId="207"/>
          <ac:spMkLst>
            <pc:docMk/>
            <pc:sldMk cId="1439832446" sldId="2147483619"/>
            <ac:spMk id="2" creationId="{A0BAAEB0-ADDD-7250-C842-24ACFCD2EB86}"/>
          </ac:spMkLst>
        </pc:spChg>
        <pc:spChg chg="mod">
          <ac:chgData name="Pegelow, Katrin /DE" userId="74a135be-7428-408d-b4b7-e9253dfa99e9" providerId="ADAL" clId="{C8066334-7A26-4F87-B18C-0F9CD2AF4340}" dt="2026-01-05T11:14:34.128" v="91667" actId="14100"/>
          <ac:spMkLst>
            <pc:docMk/>
            <pc:sldMk cId="1439832446" sldId="2147483619"/>
            <ac:spMk id="3" creationId="{0CD52442-443E-57E0-F66A-8B74E5A82162}"/>
          </ac:spMkLst>
        </pc:spChg>
        <pc:spChg chg="mod">
          <ac:chgData name="Pegelow, Katrin /DE" userId="74a135be-7428-408d-b4b7-e9253dfa99e9" providerId="ADAL" clId="{C8066334-7A26-4F87-B18C-0F9CD2AF4340}" dt="2026-01-05T11:14:37.834" v="91668" actId="14100"/>
          <ac:spMkLst>
            <pc:docMk/>
            <pc:sldMk cId="1439832446" sldId="2147483619"/>
            <ac:spMk id="4" creationId="{510CE7FB-1082-C340-5629-FD13E3876520}"/>
          </ac:spMkLst>
        </pc:spChg>
        <pc:spChg chg="mod">
          <ac:chgData name="Pegelow, Katrin /DE" userId="74a135be-7428-408d-b4b7-e9253dfa99e9" providerId="ADAL" clId="{C8066334-7A26-4F87-B18C-0F9CD2AF4340}" dt="2026-01-05T11:14:29.366" v="91666" actId="14100"/>
          <ac:spMkLst>
            <pc:docMk/>
            <pc:sldMk cId="1439832446" sldId="2147483619"/>
            <ac:spMk id="5" creationId="{A679F835-29A9-0A70-AC37-4864170C3487}"/>
          </ac:spMkLst>
        </pc:spChg>
        <pc:spChg chg="mod ord">
          <ac:chgData name="Pegelow, Katrin /DE" userId="74a135be-7428-408d-b4b7-e9253dfa99e9" providerId="ADAL" clId="{C8066334-7A26-4F87-B18C-0F9CD2AF4340}" dt="2026-01-05T11:15:41.173" v="91684" actId="167"/>
          <ac:spMkLst>
            <pc:docMk/>
            <pc:sldMk cId="1439832446" sldId="2147483619"/>
            <ac:spMk id="7" creationId="{6EE0E55C-B697-8B9B-9B1D-F9CFFC954DBF}"/>
          </ac:spMkLst>
        </pc:spChg>
        <pc:spChg chg="add mod">
          <ac:chgData name="Pegelow, Katrin /DE" userId="74a135be-7428-408d-b4b7-e9253dfa99e9" providerId="ADAL" clId="{C8066334-7A26-4F87-B18C-0F9CD2AF4340}" dt="2026-01-06T18:49:16.049" v="106442" actId="207"/>
          <ac:spMkLst>
            <pc:docMk/>
            <pc:sldMk cId="1439832446" sldId="2147483619"/>
            <ac:spMk id="8" creationId="{9618A1EA-3693-21F9-2BDB-56E2893FDEAC}"/>
          </ac:spMkLst>
        </pc:spChg>
        <pc:spChg chg="mod">
          <ac:chgData name="Pegelow, Katrin /DE" userId="74a135be-7428-408d-b4b7-e9253dfa99e9" providerId="ADAL" clId="{C8066334-7A26-4F87-B18C-0F9CD2AF4340}" dt="2026-01-06T18:49:16.049" v="106442" actId="207"/>
          <ac:spMkLst>
            <pc:docMk/>
            <pc:sldMk cId="1439832446" sldId="2147483619"/>
            <ac:spMk id="143" creationId="{011FB441-F567-5A16-A125-05C7769EE0B7}"/>
          </ac:spMkLst>
        </pc:spChg>
        <pc:graphicFrameChg chg="mod">
          <ac:chgData name="Pegelow, Katrin /DE" userId="74a135be-7428-408d-b4b7-e9253dfa99e9" providerId="ADAL" clId="{C8066334-7A26-4F87-B18C-0F9CD2AF4340}" dt="2026-01-05T11:06:09.008" v="91585" actId="207"/>
          <ac:graphicFrameMkLst>
            <pc:docMk/>
            <pc:sldMk cId="1439832446" sldId="2147483619"/>
            <ac:graphicFrameMk id="6" creationId="{5EE417A4-6A04-BD34-F21F-AB478BD95567}"/>
          </ac:graphicFrameMkLst>
        </pc:graphicFrameChg>
      </pc:sldChg>
      <pc:sldChg chg="addSp delSp modSp mod">
        <pc:chgData name="Pegelow, Katrin /DE" userId="74a135be-7428-408d-b4b7-e9253dfa99e9" providerId="ADAL" clId="{C8066334-7A26-4F87-B18C-0F9CD2AF4340}" dt="2026-01-13T16:36:45.296" v="111656" actId="20577"/>
        <pc:sldMkLst>
          <pc:docMk/>
          <pc:sldMk cId="2509915477" sldId="2147483621"/>
        </pc:sldMkLst>
        <pc:spChg chg="mod">
          <ac:chgData name="Pegelow, Katrin /DE" userId="74a135be-7428-408d-b4b7-e9253dfa99e9" providerId="ADAL" clId="{C8066334-7A26-4F87-B18C-0F9CD2AF4340}" dt="2026-01-13T16:36:45.296" v="111656" actId="20577"/>
          <ac:spMkLst>
            <pc:docMk/>
            <pc:sldMk cId="2509915477" sldId="2147483621"/>
            <ac:spMk id="4" creationId="{D0810D83-1AAC-FA0E-373D-E8A0046B3E8D}"/>
          </ac:spMkLst>
        </pc:spChg>
        <pc:spChg chg="mod">
          <ac:chgData name="Pegelow, Katrin /DE" userId="74a135be-7428-408d-b4b7-e9253dfa99e9" providerId="ADAL" clId="{C8066334-7A26-4F87-B18C-0F9CD2AF4340}" dt="2026-01-04T14:11:10.576" v="85746" actId="14100"/>
          <ac:spMkLst>
            <pc:docMk/>
            <pc:sldMk cId="2509915477" sldId="2147483621"/>
            <ac:spMk id="6" creationId="{BB6A9B32-4026-BF9D-A5B9-EEC4928D5345}"/>
          </ac:spMkLst>
        </pc:spChg>
        <pc:spChg chg="mod ord">
          <ac:chgData name="Pegelow, Katrin /DE" userId="74a135be-7428-408d-b4b7-e9253dfa99e9" providerId="ADAL" clId="{C8066334-7A26-4F87-B18C-0F9CD2AF4340}" dt="2026-01-04T14:11:01.468" v="85744" actId="167"/>
          <ac:spMkLst>
            <pc:docMk/>
            <pc:sldMk cId="2509915477" sldId="2147483621"/>
            <ac:spMk id="9" creationId="{7CC0C36E-D41F-FCAF-60FD-EF1D0065CC68}"/>
          </ac:spMkLst>
        </pc:spChg>
      </pc:sldChg>
      <pc:sldChg chg="addSp delSp modSp mod modClrScheme chgLayout">
        <pc:chgData name="Pegelow, Katrin /DE" userId="74a135be-7428-408d-b4b7-e9253dfa99e9" providerId="ADAL" clId="{C8066334-7A26-4F87-B18C-0F9CD2AF4340}" dt="2026-01-13T16:38:08.831" v="111676" actId="20577"/>
        <pc:sldMkLst>
          <pc:docMk/>
          <pc:sldMk cId="3555034450" sldId="2147483622"/>
        </pc:sldMkLst>
        <pc:spChg chg="mod">
          <ac:chgData name="Pegelow, Katrin /DE" userId="74a135be-7428-408d-b4b7-e9253dfa99e9" providerId="ADAL" clId="{C8066334-7A26-4F87-B18C-0F9CD2AF4340}" dt="2026-01-13T16:38:08.831" v="111676" actId="20577"/>
          <ac:spMkLst>
            <pc:docMk/>
            <pc:sldMk cId="3555034450" sldId="2147483622"/>
            <ac:spMk id="4" creationId="{2D3462B1-C2D8-7E89-C944-1269DB0A706C}"/>
          </ac:spMkLst>
        </pc:spChg>
        <pc:spChg chg="add mod ord">
          <ac:chgData name="Pegelow, Katrin /DE" userId="74a135be-7428-408d-b4b7-e9253dfa99e9" providerId="ADAL" clId="{C8066334-7A26-4F87-B18C-0F9CD2AF4340}" dt="2026-01-04T14:12:15.909" v="85766" actId="167"/>
          <ac:spMkLst>
            <pc:docMk/>
            <pc:sldMk cId="3555034450" sldId="2147483622"/>
            <ac:spMk id="7" creationId="{067D7B47-098E-9B20-FC62-F528AD938F96}"/>
          </ac:spMkLst>
        </pc:spChg>
        <pc:spChg chg="add del ord">
          <ac:chgData name="Pegelow, Katrin /DE" userId="74a135be-7428-408d-b4b7-e9253dfa99e9" providerId="ADAL" clId="{C8066334-7A26-4F87-B18C-0F9CD2AF4340}" dt="2026-01-04T14:12:29.031" v="85769" actId="167"/>
          <ac:spMkLst>
            <pc:docMk/>
            <pc:sldMk cId="3555034450" sldId="2147483622"/>
            <ac:spMk id="13" creationId="{F41F83DB-69F2-8D5A-5AE3-55630B2BD74F}"/>
          </ac:spMkLst>
        </pc:spChg>
        <pc:spChg chg="mod">
          <ac:chgData name="Pegelow, Katrin /DE" userId="74a135be-7428-408d-b4b7-e9253dfa99e9" providerId="ADAL" clId="{C8066334-7A26-4F87-B18C-0F9CD2AF4340}" dt="2026-01-04T14:13:02.694" v="85776" actId="1036"/>
          <ac:spMkLst>
            <pc:docMk/>
            <pc:sldMk cId="3555034450" sldId="2147483622"/>
            <ac:spMk id="87" creationId="{07BC4B57-2272-C454-4E77-4CC96828269A}"/>
          </ac:spMkLst>
        </pc:spChg>
        <pc:picChg chg="ord">
          <ac:chgData name="Pegelow, Katrin /DE" userId="74a135be-7428-408d-b4b7-e9253dfa99e9" providerId="ADAL" clId="{C8066334-7A26-4F87-B18C-0F9CD2AF4340}" dt="2026-01-04T14:12:35.695" v="85770" actId="167"/>
          <ac:picMkLst>
            <pc:docMk/>
            <pc:sldMk cId="3555034450" sldId="2147483622"/>
            <ac:picMk id="150" creationId="{D6CFEA74-37C4-E6C1-FBF0-9E01954BE429}"/>
          </ac:picMkLst>
        </pc:picChg>
      </pc:sldChg>
      <pc:sldChg chg="addSp delSp modSp mod">
        <pc:chgData name="Pegelow, Katrin /DE" userId="74a135be-7428-408d-b4b7-e9253dfa99e9" providerId="ADAL" clId="{C8066334-7A26-4F87-B18C-0F9CD2AF4340}" dt="2026-01-03T01:27:48.587" v="81746"/>
        <pc:sldMkLst>
          <pc:docMk/>
          <pc:sldMk cId="2369289253" sldId="2147483623"/>
        </pc:sldMkLst>
        <pc:picChg chg="add mod">
          <ac:chgData name="Pegelow, Katrin /DE" userId="74a135be-7428-408d-b4b7-e9253dfa99e9" providerId="ADAL" clId="{C8066334-7A26-4F87-B18C-0F9CD2AF4340}" dt="2026-01-03T01:27:48.587" v="81746"/>
          <ac:picMkLst>
            <pc:docMk/>
            <pc:sldMk cId="2369289253" sldId="2147483623"/>
            <ac:picMk id="6" creationId="{C9408E81-F19D-1264-D5B9-A9A832952C34}"/>
          </ac:picMkLst>
        </pc:picChg>
      </pc:sldChg>
      <pc:sldChg chg="addSp delSp modSp mod">
        <pc:chgData name="Pegelow, Katrin /DE" userId="74a135be-7428-408d-b4b7-e9253dfa99e9" providerId="ADAL" clId="{C8066334-7A26-4F87-B18C-0F9CD2AF4340}" dt="2026-01-13T17:10:14.511" v="112128" actId="6549"/>
        <pc:sldMkLst>
          <pc:docMk/>
          <pc:sldMk cId="1613364232" sldId="2147483626"/>
        </pc:sldMkLst>
        <pc:spChg chg="mod ord">
          <ac:chgData name="Pegelow, Katrin /DE" userId="74a135be-7428-408d-b4b7-e9253dfa99e9" providerId="ADAL" clId="{C8066334-7A26-4F87-B18C-0F9CD2AF4340}" dt="2026-01-04T15:20:19.019" v="87317" actId="167"/>
          <ac:spMkLst>
            <pc:docMk/>
            <pc:sldMk cId="1613364232" sldId="2147483626"/>
            <ac:spMk id="4" creationId="{E44CC2D4-A7AB-F0D1-1C75-F3EE6EA6D8D1}"/>
          </ac:spMkLst>
        </pc:spChg>
        <pc:spChg chg="mod">
          <ac:chgData name="Pegelow, Katrin /DE" userId="74a135be-7428-408d-b4b7-e9253dfa99e9" providerId="ADAL" clId="{C8066334-7A26-4F87-B18C-0F9CD2AF4340}" dt="2026-01-04T15:20:31.400" v="87320" actId="14100"/>
          <ac:spMkLst>
            <pc:docMk/>
            <pc:sldMk cId="1613364232" sldId="2147483626"/>
            <ac:spMk id="5" creationId="{2E24D832-5142-8ECF-38CC-B6AC02FEFBE9}"/>
          </ac:spMkLst>
        </pc:spChg>
        <pc:spChg chg="mod">
          <ac:chgData name="Pegelow, Katrin /DE" userId="74a135be-7428-408d-b4b7-e9253dfa99e9" providerId="ADAL" clId="{C8066334-7A26-4F87-B18C-0F9CD2AF4340}" dt="2026-01-13T17:10:14.511" v="112128" actId="6549"/>
          <ac:spMkLst>
            <pc:docMk/>
            <pc:sldMk cId="1613364232" sldId="2147483626"/>
            <ac:spMk id="6" creationId="{E8DB3F5E-26CD-1E6B-266E-BB7887220820}"/>
          </ac:spMkLst>
        </pc:spChg>
      </pc:sldChg>
      <pc:sldChg chg="addSp delSp modSp mod">
        <pc:chgData name="Pegelow, Katrin /DE" userId="74a135be-7428-408d-b4b7-e9253dfa99e9" providerId="ADAL" clId="{C8066334-7A26-4F87-B18C-0F9CD2AF4340}" dt="2026-01-13T17:14:46.341" v="112164" actId="14100"/>
        <pc:sldMkLst>
          <pc:docMk/>
          <pc:sldMk cId="1154162044" sldId="2147483627"/>
        </pc:sldMkLst>
        <pc:spChg chg="mod ord">
          <ac:chgData name="Pegelow, Katrin /DE" userId="74a135be-7428-408d-b4b7-e9253dfa99e9" providerId="ADAL" clId="{C8066334-7A26-4F87-B18C-0F9CD2AF4340}" dt="2026-01-04T15:51:08.757" v="88025" actId="167"/>
          <ac:spMkLst>
            <pc:docMk/>
            <pc:sldMk cId="1154162044" sldId="2147483627"/>
            <ac:spMk id="4" creationId="{E44CC2D4-A7AB-F0D1-1C75-F3EE6EA6D8D1}"/>
          </ac:spMkLst>
        </pc:spChg>
        <pc:spChg chg="mod">
          <ac:chgData name="Pegelow, Katrin /DE" userId="74a135be-7428-408d-b4b7-e9253dfa99e9" providerId="ADAL" clId="{C8066334-7A26-4F87-B18C-0F9CD2AF4340}" dt="2026-01-04T15:51:31.403" v="88034" actId="1037"/>
          <ac:spMkLst>
            <pc:docMk/>
            <pc:sldMk cId="1154162044" sldId="2147483627"/>
            <ac:spMk id="5" creationId="{2E24D832-5142-8ECF-38CC-B6AC02FEFBE9}"/>
          </ac:spMkLst>
        </pc:spChg>
        <pc:spChg chg="mod">
          <ac:chgData name="Pegelow, Katrin /DE" userId="74a135be-7428-408d-b4b7-e9253dfa99e9" providerId="ADAL" clId="{C8066334-7A26-4F87-B18C-0F9CD2AF4340}" dt="2026-01-13T17:14:46.341" v="112164" actId="14100"/>
          <ac:spMkLst>
            <pc:docMk/>
            <pc:sldMk cId="1154162044" sldId="2147483627"/>
            <ac:spMk id="6" creationId="{8217C8B0-B40B-9145-B5A3-AF7F3F360013}"/>
          </ac:spMkLst>
        </pc:spChg>
      </pc:sldChg>
      <pc:sldChg chg="addSp delSp modSp mod modClrScheme chgLayout">
        <pc:chgData name="Pegelow, Katrin /DE" userId="74a135be-7428-408d-b4b7-e9253dfa99e9" providerId="ADAL" clId="{C8066334-7A26-4F87-B18C-0F9CD2AF4340}" dt="2026-01-12T12:27:04.813" v="111559" actId="20577"/>
        <pc:sldMkLst>
          <pc:docMk/>
          <pc:sldMk cId="343839546" sldId="2147483628"/>
        </pc:sldMkLst>
        <pc:spChg chg="mod ord">
          <ac:chgData name="Pegelow, Katrin /DE" userId="74a135be-7428-408d-b4b7-e9253dfa99e9" providerId="ADAL" clId="{C8066334-7A26-4F87-B18C-0F9CD2AF4340}" dt="2026-01-05T17:52:23.038" v="94396" actId="167"/>
          <ac:spMkLst>
            <pc:docMk/>
            <pc:sldMk cId="343839546" sldId="2147483628"/>
            <ac:spMk id="7" creationId="{604E8EE7-960A-498C-7113-E4D71B955485}"/>
          </ac:spMkLst>
        </pc:spChg>
        <pc:spChg chg="mod">
          <ac:chgData name="Pegelow, Katrin /DE" userId="74a135be-7428-408d-b4b7-e9253dfa99e9" providerId="ADAL" clId="{C8066334-7A26-4F87-B18C-0F9CD2AF4340}" dt="2026-01-06T18:53:49.779" v="106489" actId="207"/>
          <ac:spMkLst>
            <pc:docMk/>
            <pc:sldMk cId="343839546" sldId="2147483628"/>
            <ac:spMk id="9" creationId="{EBB8F9BB-66A4-6B9F-F864-17E8F8C78733}"/>
          </ac:spMkLst>
        </pc:spChg>
        <pc:graphicFrameChg chg="mod modGraphic">
          <ac:chgData name="Pegelow, Katrin /DE" userId="74a135be-7428-408d-b4b7-e9253dfa99e9" providerId="ADAL" clId="{C8066334-7A26-4F87-B18C-0F9CD2AF4340}" dt="2026-01-12T12:27:04.813" v="111559" actId="20577"/>
          <ac:graphicFrameMkLst>
            <pc:docMk/>
            <pc:sldMk cId="343839546" sldId="2147483628"/>
            <ac:graphicFrameMk id="6" creationId="{EEF407D3-3543-F88E-05E7-F5F1E681AE19}"/>
          </ac:graphicFrameMkLst>
        </pc:graphicFrameChg>
      </pc:sldChg>
      <pc:sldChg chg="addSp delSp modSp mod">
        <pc:chgData name="Pegelow, Katrin /DE" userId="74a135be-7428-408d-b4b7-e9253dfa99e9" providerId="ADAL" clId="{C8066334-7A26-4F87-B18C-0F9CD2AF4340}" dt="2026-01-13T16:33:58.694" v="111625" actId="1036"/>
        <pc:sldMkLst>
          <pc:docMk/>
          <pc:sldMk cId="2074333672" sldId="2147483629"/>
        </pc:sldMkLst>
        <pc:spChg chg="mod">
          <ac:chgData name="Pegelow, Katrin /DE" userId="74a135be-7428-408d-b4b7-e9253dfa99e9" providerId="ADAL" clId="{C8066334-7A26-4F87-B18C-0F9CD2AF4340}" dt="2026-01-13T16:33:58.694" v="111625" actId="1036"/>
          <ac:spMkLst>
            <pc:docMk/>
            <pc:sldMk cId="2074333672" sldId="2147483629"/>
            <ac:spMk id="3" creationId="{1ED94C26-0643-63A8-B597-3E79E4050CDF}"/>
          </ac:spMkLst>
        </pc:spChg>
        <pc:spChg chg="mod ord">
          <ac:chgData name="Pegelow, Katrin /DE" userId="74a135be-7428-408d-b4b7-e9253dfa99e9" providerId="ADAL" clId="{C8066334-7A26-4F87-B18C-0F9CD2AF4340}" dt="2026-01-04T14:03:06.600" v="85535" actId="167"/>
          <ac:spMkLst>
            <pc:docMk/>
            <pc:sldMk cId="2074333672" sldId="2147483629"/>
            <ac:spMk id="6" creationId="{C02937C1-9096-3C3C-A6C2-217494D0DEE5}"/>
          </ac:spMkLst>
        </pc:spChg>
      </pc:sldChg>
      <pc:sldChg chg="addSp delSp modSp mod">
        <pc:chgData name="Pegelow, Katrin /DE" userId="74a135be-7428-408d-b4b7-e9253dfa99e9" providerId="ADAL" clId="{C8066334-7A26-4F87-B18C-0F9CD2AF4340}" dt="2026-01-13T17:09:44.836" v="112112" actId="20577"/>
        <pc:sldMkLst>
          <pc:docMk/>
          <pc:sldMk cId="3550775231" sldId="2147483630"/>
        </pc:sldMkLst>
        <pc:spChg chg="mod ord">
          <ac:chgData name="Pegelow, Katrin /DE" userId="74a135be-7428-408d-b4b7-e9253dfa99e9" providerId="ADAL" clId="{C8066334-7A26-4F87-B18C-0F9CD2AF4340}" dt="2026-01-04T15:19:36.039" v="87290" actId="167"/>
          <ac:spMkLst>
            <pc:docMk/>
            <pc:sldMk cId="3550775231" sldId="2147483630"/>
            <ac:spMk id="2" creationId="{4CF8AF13-110A-FF17-1AC9-C8F954B617D1}"/>
          </ac:spMkLst>
        </pc:spChg>
        <pc:spChg chg="mod">
          <ac:chgData name="Pegelow, Katrin /DE" userId="74a135be-7428-408d-b4b7-e9253dfa99e9" providerId="ADAL" clId="{C8066334-7A26-4F87-B18C-0F9CD2AF4340}" dt="2026-01-13T17:09:44.836" v="112112" actId="20577"/>
          <ac:spMkLst>
            <pc:docMk/>
            <pc:sldMk cId="3550775231" sldId="2147483630"/>
            <ac:spMk id="14" creationId="{5C7D4F6F-45D3-96BF-50EA-85FE856E0518}"/>
          </ac:spMkLst>
        </pc:spChg>
      </pc:sldChg>
      <pc:sldChg chg="addSp delSp modSp mod">
        <pc:chgData name="Pegelow, Katrin /DE" userId="74a135be-7428-408d-b4b7-e9253dfa99e9" providerId="ADAL" clId="{C8066334-7A26-4F87-B18C-0F9CD2AF4340}" dt="2026-01-13T17:09:03.597" v="112098" actId="20577"/>
        <pc:sldMkLst>
          <pc:docMk/>
          <pc:sldMk cId="3601466247" sldId="2147483631"/>
        </pc:sldMkLst>
        <pc:spChg chg="mod ord">
          <ac:chgData name="Pegelow, Katrin /DE" userId="74a135be-7428-408d-b4b7-e9253dfa99e9" providerId="ADAL" clId="{C8066334-7A26-4F87-B18C-0F9CD2AF4340}" dt="2026-01-04T15:18:57.391" v="87269" actId="167"/>
          <ac:spMkLst>
            <pc:docMk/>
            <pc:sldMk cId="3601466247" sldId="2147483631"/>
            <ac:spMk id="4" creationId="{E44CC2D4-A7AB-F0D1-1C75-F3EE6EA6D8D1}"/>
          </ac:spMkLst>
        </pc:spChg>
        <pc:spChg chg="mod">
          <ac:chgData name="Pegelow, Katrin /DE" userId="74a135be-7428-408d-b4b7-e9253dfa99e9" providerId="ADAL" clId="{C8066334-7A26-4F87-B18C-0F9CD2AF4340}" dt="2026-01-13T17:09:03.597" v="112098" actId="20577"/>
          <ac:spMkLst>
            <pc:docMk/>
            <pc:sldMk cId="3601466247" sldId="2147483631"/>
            <ac:spMk id="7" creationId="{5B2C9810-8E84-2A3E-B0F3-6975F2FDDFBB}"/>
          </ac:spMkLst>
        </pc:spChg>
      </pc:sldChg>
      <pc:sldChg chg="addSp delSp modSp mod">
        <pc:chgData name="Pegelow, Katrin /DE" userId="74a135be-7428-408d-b4b7-e9253dfa99e9" providerId="ADAL" clId="{C8066334-7A26-4F87-B18C-0F9CD2AF4340}" dt="2026-01-13T16:33:48.833" v="111621" actId="20577"/>
        <pc:sldMkLst>
          <pc:docMk/>
          <pc:sldMk cId="2589859998" sldId="2147483632"/>
        </pc:sldMkLst>
        <pc:spChg chg="mod ord">
          <ac:chgData name="Pegelow, Katrin /DE" userId="74a135be-7428-408d-b4b7-e9253dfa99e9" providerId="ADAL" clId="{C8066334-7A26-4F87-B18C-0F9CD2AF4340}" dt="2026-01-04T14:03:35.587" v="85555" actId="167"/>
          <ac:spMkLst>
            <pc:docMk/>
            <pc:sldMk cId="2589859998" sldId="2147483632"/>
            <ac:spMk id="6" creationId="{C02937C1-9096-3C3C-A6C2-217494D0DEE5}"/>
          </ac:spMkLst>
        </pc:spChg>
        <pc:spChg chg="mod">
          <ac:chgData name="Pegelow, Katrin /DE" userId="74a135be-7428-408d-b4b7-e9253dfa99e9" providerId="ADAL" clId="{C8066334-7A26-4F87-B18C-0F9CD2AF4340}" dt="2026-01-13T16:33:48.833" v="111621" actId="20577"/>
          <ac:spMkLst>
            <pc:docMk/>
            <pc:sldMk cId="2589859998" sldId="2147483632"/>
            <ac:spMk id="15" creationId="{023A1005-DE92-6F65-D3AF-3368E86F408F}"/>
          </ac:spMkLst>
        </pc:spChg>
      </pc:sldChg>
      <pc:sldChg chg="addSp delSp modSp mod">
        <pc:chgData name="Pegelow, Katrin /DE" userId="74a135be-7428-408d-b4b7-e9253dfa99e9" providerId="ADAL" clId="{C8066334-7A26-4F87-B18C-0F9CD2AF4340}" dt="2026-01-06T18:42:42.186" v="106367" actId="207"/>
        <pc:sldMkLst>
          <pc:docMk/>
          <pc:sldMk cId="693688857" sldId="2147483633"/>
        </pc:sldMkLst>
        <pc:spChg chg="mod ord">
          <ac:chgData name="Pegelow, Katrin /DE" userId="74a135be-7428-408d-b4b7-e9253dfa99e9" providerId="ADAL" clId="{C8066334-7A26-4F87-B18C-0F9CD2AF4340}" dt="2026-01-04T15:11:06.431" v="87047" actId="167"/>
          <ac:spMkLst>
            <pc:docMk/>
            <pc:sldMk cId="693688857" sldId="2147483633"/>
            <ac:spMk id="5" creationId="{DF9373C9-1A8F-C947-DEEE-4F8C5071F298}"/>
          </ac:spMkLst>
        </pc:spChg>
        <pc:spChg chg="mod">
          <ac:chgData name="Pegelow, Katrin /DE" userId="74a135be-7428-408d-b4b7-e9253dfa99e9" providerId="ADAL" clId="{C8066334-7A26-4F87-B18C-0F9CD2AF4340}" dt="2026-01-06T18:42:42.186" v="106367" actId="207"/>
          <ac:spMkLst>
            <pc:docMk/>
            <pc:sldMk cId="693688857" sldId="2147483633"/>
            <ac:spMk id="53" creationId="{B9B72602-4C0A-4A0B-33B3-46252BEFD4A5}"/>
          </ac:spMkLst>
        </pc:spChg>
        <pc:spChg chg="mod">
          <ac:chgData name="Pegelow, Katrin /DE" userId="74a135be-7428-408d-b4b7-e9253dfa99e9" providerId="ADAL" clId="{C8066334-7A26-4F87-B18C-0F9CD2AF4340}" dt="2026-01-06T18:42:42.186" v="106367" actId="207"/>
          <ac:spMkLst>
            <pc:docMk/>
            <pc:sldMk cId="693688857" sldId="2147483633"/>
            <ac:spMk id="58" creationId="{76CD9870-7435-31C6-22AC-E6D1EED98942}"/>
          </ac:spMkLst>
        </pc:spChg>
      </pc:sldChg>
      <pc:sldChg chg="addSp delSp modSp mod">
        <pc:chgData name="Pegelow, Katrin /DE" userId="74a135be-7428-408d-b4b7-e9253dfa99e9" providerId="ADAL" clId="{C8066334-7A26-4F87-B18C-0F9CD2AF4340}" dt="2026-01-13T17:06:11.114" v="112036" actId="20577"/>
        <pc:sldMkLst>
          <pc:docMk/>
          <pc:sldMk cId="989938389" sldId="2147483634"/>
        </pc:sldMkLst>
        <pc:spChg chg="mod ord">
          <ac:chgData name="Pegelow, Katrin /DE" userId="74a135be-7428-408d-b4b7-e9253dfa99e9" providerId="ADAL" clId="{C8066334-7A26-4F87-B18C-0F9CD2AF4340}" dt="2026-01-04T15:14:17.993" v="87137" actId="167"/>
          <ac:spMkLst>
            <pc:docMk/>
            <pc:sldMk cId="989938389" sldId="2147483634"/>
            <ac:spMk id="4" creationId="{E44CC2D4-A7AB-F0D1-1C75-F3EE6EA6D8D1}"/>
          </ac:spMkLst>
        </pc:spChg>
        <pc:spChg chg="mod">
          <ac:chgData name="Pegelow, Katrin /DE" userId="74a135be-7428-408d-b4b7-e9253dfa99e9" providerId="ADAL" clId="{C8066334-7A26-4F87-B18C-0F9CD2AF4340}" dt="2026-01-13T17:06:11.114" v="112036" actId="20577"/>
          <ac:spMkLst>
            <pc:docMk/>
            <pc:sldMk cId="989938389" sldId="2147483634"/>
            <ac:spMk id="8" creationId="{0D8F0F50-3DEF-F3CA-4110-DFFC61163ED9}"/>
          </ac:spMkLst>
        </pc:spChg>
      </pc:sldChg>
      <pc:sldChg chg="addSp delSp modSp mod">
        <pc:chgData name="Pegelow, Katrin /DE" userId="74a135be-7428-408d-b4b7-e9253dfa99e9" providerId="ADAL" clId="{C8066334-7A26-4F87-B18C-0F9CD2AF4340}" dt="2026-01-06T18:43:27.643" v="106374" actId="207"/>
        <pc:sldMkLst>
          <pc:docMk/>
          <pc:sldMk cId="763664226" sldId="2147483635"/>
        </pc:sldMkLst>
        <pc:spChg chg="mod ord">
          <ac:chgData name="Pegelow, Katrin /DE" userId="74a135be-7428-408d-b4b7-e9253dfa99e9" providerId="ADAL" clId="{C8066334-7A26-4F87-B18C-0F9CD2AF4340}" dt="2026-01-04T15:15:13.775" v="87162" actId="167"/>
          <ac:spMkLst>
            <pc:docMk/>
            <pc:sldMk cId="763664226" sldId="2147483635"/>
            <ac:spMk id="4" creationId="{E44CC2D4-A7AB-F0D1-1C75-F3EE6EA6D8D1}"/>
          </ac:spMkLst>
        </pc:spChg>
        <pc:spChg chg="mod">
          <ac:chgData name="Pegelow, Katrin /DE" userId="74a135be-7428-408d-b4b7-e9253dfa99e9" providerId="ADAL" clId="{C8066334-7A26-4F87-B18C-0F9CD2AF4340}" dt="2026-01-06T18:43:27.643" v="106374" actId="207"/>
          <ac:spMkLst>
            <pc:docMk/>
            <pc:sldMk cId="763664226" sldId="2147483635"/>
            <ac:spMk id="8" creationId="{0D8F0F50-3DEF-F3CA-4110-DFFC61163ED9}"/>
          </ac:spMkLst>
        </pc:spChg>
      </pc:sldChg>
      <pc:sldChg chg="addSp delSp modSp add mod">
        <pc:chgData name="Pegelow, Katrin /DE" userId="74a135be-7428-408d-b4b7-e9253dfa99e9" providerId="ADAL" clId="{C8066334-7A26-4F87-B18C-0F9CD2AF4340}" dt="2026-01-06T18:47:52.809" v="106429" actId="207"/>
        <pc:sldMkLst>
          <pc:docMk/>
          <pc:sldMk cId="165579673" sldId="2147483636"/>
        </pc:sldMkLst>
        <pc:spChg chg="mod ord">
          <ac:chgData name="Pegelow, Katrin /DE" userId="74a135be-7428-408d-b4b7-e9253dfa99e9" providerId="ADAL" clId="{C8066334-7A26-4F87-B18C-0F9CD2AF4340}" dt="2026-01-04T18:53:15.292" v="89621" actId="167"/>
          <ac:spMkLst>
            <pc:docMk/>
            <pc:sldMk cId="165579673" sldId="2147483636"/>
            <ac:spMk id="7" creationId="{6EE0E55C-B697-8B9B-9B1D-F9CFFC954DBF}"/>
          </ac:spMkLst>
        </pc:spChg>
        <pc:spChg chg="mod">
          <ac:chgData name="Pegelow, Katrin /DE" userId="74a135be-7428-408d-b4b7-e9253dfa99e9" providerId="ADAL" clId="{C8066334-7A26-4F87-B18C-0F9CD2AF4340}" dt="2026-01-06T18:47:52.809" v="106429" actId="207"/>
          <ac:spMkLst>
            <pc:docMk/>
            <pc:sldMk cId="165579673" sldId="2147483636"/>
            <ac:spMk id="11" creationId="{F0051ACD-8FCA-89DA-6532-53AC973489D4}"/>
          </ac:spMkLst>
        </pc:spChg>
        <pc:spChg chg="add mod">
          <ac:chgData name="Pegelow, Katrin /DE" userId="74a135be-7428-408d-b4b7-e9253dfa99e9" providerId="ADAL" clId="{C8066334-7A26-4F87-B18C-0F9CD2AF4340}" dt="2026-01-05T11:02:25.320" v="91480" actId="207"/>
          <ac:spMkLst>
            <pc:docMk/>
            <pc:sldMk cId="165579673" sldId="2147483636"/>
            <ac:spMk id="13" creationId="{166738DE-90E9-9E83-B1FC-7C77772D16DB}"/>
          </ac:spMkLst>
        </pc:spChg>
        <pc:spChg chg="add mod">
          <ac:chgData name="Pegelow, Katrin /DE" userId="74a135be-7428-408d-b4b7-e9253dfa99e9" providerId="ADAL" clId="{C8066334-7A26-4F87-B18C-0F9CD2AF4340}" dt="2026-01-05T11:02:25.320" v="91480" actId="207"/>
          <ac:spMkLst>
            <pc:docMk/>
            <pc:sldMk cId="165579673" sldId="2147483636"/>
            <ac:spMk id="17" creationId="{004D4BB0-8C60-32A8-A0C1-CC6EEAA19F62}"/>
          </ac:spMkLst>
        </pc:spChg>
        <pc:spChg chg="add mod">
          <ac:chgData name="Pegelow, Katrin /DE" userId="74a135be-7428-408d-b4b7-e9253dfa99e9" providerId="ADAL" clId="{C8066334-7A26-4F87-B18C-0F9CD2AF4340}" dt="2026-01-05T11:02:25.320" v="91480" actId="207"/>
          <ac:spMkLst>
            <pc:docMk/>
            <pc:sldMk cId="165579673" sldId="2147483636"/>
            <ac:spMk id="21" creationId="{95399857-66B9-0D81-93B6-62747D8ED443}"/>
          </ac:spMkLst>
        </pc:spChg>
        <pc:spChg chg="mod">
          <ac:chgData name="Pegelow, Katrin /DE" userId="74a135be-7428-408d-b4b7-e9253dfa99e9" providerId="ADAL" clId="{C8066334-7A26-4F87-B18C-0F9CD2AF4340}" dt="2026-01-04T18:49:47.119" v="89540" actId="1076"/>
          <ac:spMkLst>
            <pc:docMk/>
            <pc:sldMk cId="165579673" sldId="2147483636"/>
            <ac:spMk id="39" creationId="{FF73EC05-3016-69B6-ACC8-15F0BC4FEC52}"/>
          </ac:spMkLst>
        </pc:spChg>
        <pc:spChg chg="mod">
          <ac:chgData name="Pegelow, Katrin /DE" userId="74a135be-7428-408d-b4b7-e9253dfa99e9" providerId="ADAL" clId="{C8066334-7A26-4F87-B18C-0F9CD2AF4340}" dt="2026-01-04T18:51:08.996" v="89573" actId="21"/>
          <ac:spMkLst>
            <pc:docMk/>
            <pc:sldMk cId="165579673" sldId="2147483636"/>
            <ac:spMk id="40" creationId="{A644B3A4-B515-FBAC-27E5-06BE8B65B7F7}"/>
          </ac:spMkLst>
        </pc:spChg>
        <pc:spChg chg="mod">
          <ac:chgData name="Pegelow, Katrin /DE" userId="74a135be-7428-408d-b4b7-e9253dfa99e9" providerId="ADAL" clId="{C8066334-7A26-4F87-B18C-0F9CD2AF4340}" dt="2026-01-04T18:51:39.261" v="89588" actId="21"/>
          <ac:spMkLst>
            <pc:docMk/>
            <pc:sldMk cId="165579673" sldId="2147483636"/>
            <ac:spMk id="41" creationId="{79B255ED-E74F-0979-E488-4263B9274B8A}"/>
          </ac:spMkLst>
        </pc:spChg>
        <pc:spChg chg="mod">
          <ac:chgData name="Pegelow, Katrin /DE" userId="74a135be-7428-408d-b4b7-e9253dfa99e9" providerId="ADAL" clId="{C8066334-7A26-4F87-B18C-0F9CD2AF4340}" dt="2026-01-04T18:47:56.508" v="89517" actId="207"/>
          <ac:spMkLst>
            <pc:docMk/>
            <pc:sldMk cId="165579673" sldId="2147483636"/>
            <ac:spMk id="42" creationId="{8CB51E28-DEE3-88FE-C2C9-EFC864463BE0}"/>
          </ac:spMkLst>
        </pc:spChg>
        <pc:spChg chg="mod">
          <ac:chgData name="Pegelow, Katrin /DE" userId="74a135be-7428-408d-b4b7-e9253dfa99e9" providerId="ADAL" clId="{C8066334-7A26-4F87-B18C-0F9CD2AF4340}" dt="2026-01-04T18:48:46.742" v="89526" actId="403"/>
          <ac:spMkLst>
            <pc:docMk/>
            <pc:sldMk cId="165579673" sldId="2147483636"/>
            <ac:spMk id="44" creationId="{A48DCCD4-AF33-4FCB-8DE6-E3CC0324636B}"/>
          </ac:spMkLst>
        </pc:spChg>
        <pc:spChg chg="mod">
          <ac:chgData name="Pegelow, Katrin /DE" userId="74a135be-7428-408d-b4b7-e9253dfa99e9" providerId="ADAL" clId="{C8066334-7A26-4F87-B18C-0F9CD2AF4340}" dt="2026-01-04T18:48:46.742" v="89526" actId="403"/>
          <ac:spMkLst>
            <pc:docMk/>
            <pc:sldMk cId="165579673" sldId="2147483636"/>
            <ac:spMk id="47" creationId="{7F20FBCD-5E1F-5D49-66F5-9798FD6E4472}"/>
          </ac:spMkLst>
        </pc:spChg>
        <pc:spChg chg="mod">
          <ac:chgData name="Pegelow, Katrin /DE" userId="74a135be-7428-408d-b4b7-e9253dfa99e9" providerId="ADAL" clId="{C8066334-7A26-4F87-B18C-0F9CD2AF4340}" dt="2026-01-04T18:48:46.742" v="89526" actId="403"/>
          <ac:spMkLst>
            <pc:docMk/>
            <pc:sldMk cId="165579673" sldId="2147483636"/>
            <ac:spMk id="50" creationId="{FC2CDA1C-B05B-5123-7D83-5DABB8BCBECC}"/>
          </ac:spMkLst>
        </pc:spChg>
        <pc:spChg chg="mod">
          <ac:chgData name="Pegelow, Katrin /DE" userId="74a135be-7428-408d-b4b7-e9253dfa99e9" providerId="ADAL" clId="{C8066334-7A26-4F87-B18C-0F9CD2AF4340}" dt="2026-01-04T18:48:46.742" v="89526" actId="403"/>
          <ac:spMkLst>
            <pc:docMk/>
            <pc:sldMk cId="165579673" sldId="2147483636"/>
            <ac:spMk id="53" creationId="{BE43F1B8-18C8-B954-10A9-21248DA9EBD9}"/>
          </ac:spMkLst>
        </pc:spChg>
        <pc:spChg chg="mod">
          <ac:chgData name="Pegelow, Katrin /DE" userId="74a135be-7428-408d-b4b7-e9253dfa99e9" providerId="ADAL" clId="{C8066334-7A26-4F87-B18C-0F9CD2AF4340}" dt="2026-01-04T18:48:46.742" v="89526" actId="403"/>
          <ac:spMkLst>
            <pc:docMk/>
            <pc:sldMk cId="165579673" sldId="2147483636"/>
            <ac:spMk id="55" creationId="{9D696574-94C6-E82A-B0FA-4903A9A446FE}"/>
          </ac:spMkLst>
        </pc:spChg>
        <pc:spChg chg="mod">
          <ac:chgData name="Pegelow, Katrin /DE" userId="74a135be-7428-408d-b4b7-e9253dfa99e9" providerId="ADAL" clId="{C8066334-7A26-4F87-B18C-0F9CD2AF4340}" dt="2026-01-04T18:55:09.229" v="89659" actId="20577"/>
          <ac:spMkLst>
            <pc:docMk/>
            <pc:sldMk cId="165579673" sldId="2147483636"/>
            <ac:spMk id="59" creationId="{44E365C5-1B45-7EE2-2512-B3A6008FC80D}"/>
          </ac:spMkLst>
        </pc:spChg>
        <pc:spChg chg="mod">
          <ac:chgData name="Pegelow, Katrin /DE" userId="74a135be-7428-408d-b4b7-e9253dfa99e9" providerId="ADAL" clId="{C8066334-7A26-4F87-B18C-0F9CD2AF4340}" dt="2026-01-04T18:55:12.223" v="89660" actId="20577"/>
          <ac:spMkLst>
            <pc:docMk/>
            <pc:sldMk cId="165579673" sldId="2147483636"/>
            <ac:spMk id="60" creationId="{64605AD9-DD2D-1995-138C-9FFC91B02DAE}"/>
          </ac:spMkLst>
        </pc:spChg>
        <pc:spChg chg="mod">
          <ac:chgData name="Pegelow, Katrin /DE" userId="74a135be-7428-408d-b4b7-e9253dfa99e9" providerId="ADAL" clId="{C8066334-7A26-4F87-B18C-0F9CD2AF4340}" dt="2026-01-04T18:55:14.306" v="89661" actId="20577"/>
          <ac:spMkLst>
            <pc:docMk/>
            <pc:sldMk cId="165579673" sldId="2147483636"/>
            <ac:spMk id="61" creationId="{BDA1325E-751D-06DB-DC7D-4CA90E8B9E03}"/>
          </ac:spMkLst>
        </pc:spChg>
        <pc:spChg chg="mod">
          <ac:chgData name="Pegelow, Katrin /DE" userId="74a135be-7428-408d-b4b7-e9253dfa99e9" providerId="ADAL" clId="{C8066334-7A26-4F87-B18C-0F9CD2AF4340}" dt="2026-01-04T18:55:16.135" v="89662" actId="20577"/>
          <ac:spMkLst>
            <pc:docMk/>
            <pc:sldMk cId="165579673" sldId="2147483636"/>
            <ac:spMk id="62" creationId="{35ED9F84-650C-FEAF-D0A5-AD5E78ACBCB8}"/>
          </ac:spMkLst>
        </pc:spChg>
        <pc:spChg chg="mod">
          <ac:chgData name="Pegelow, Katrin /DE" userId="74a135be-7428-408d-b4b7-e9253dfa99e9" providerId="ADAL" clId="{C8066334-7A26-4F87-B18C-0F9CD2AF4340}" dt="2026-01-05T11:02:25.320" v="91480" actId="207"/>
          <ac:spMkLst>
            <pc:docMk/>
            <pc:sldMk cId="165579673" sldId="2147483636"/>
            <ac:spMk id="135" creationId="{E72349B0-7C3D-122D-534F-4372F50728F5}"/>
          </ac:spMkLst>
        </pc:spChg>
      </pc:sldChg>
      <pc:sldChg chg="addSp delSp modSp mod">
        <pc:chgData name="Pegelow, Katrin /DE" userId="74a135be-7428-408d-b4b7-e9253dfa99e9" providerId="ADAL" clId="{C8066334-7A26-4F87-B18C-0F9CD2AF4340}" dt="2026-01-12T11:26:23.458" v="109778" actId="1035"/>
        <pc:sldMkLst>
          <pc:docMk/>
          <pc:sldMk cId="340080573" sldId="2147483637"/>
        </pc:sldMkLst>
        <pc:spChg chg="mod ord">
          <ac:chgData name="Pegelow, Katrin /DE" userId="74a135be-7428-408d-b4b7-e9253dfa99e9" providerId="ADAL" clId="{C8066334-7A26-4F87-B18C-0F9CD2AF4340}" dt="2026-01-04T15:16:38.231" v="87208" actId="167"/>
          <ac:spMkLst>
            <pc:docMk/>
            <pc:sldMk cId="340080573" sldId="2147483637"/>
            <ac:spMk id="2" creationId="{E93003BE-32FC-7C61-E50A-093BA962C0FA}"/>
          </ac:spMkLst>
        </pc:spChg>
        <pc:spChg chg="mod">
          <ac:chgData name="Pegelow, Katrin /DE" userId="74a135be-7428-408d-b4b7-e9253dfa99e9" providerId="ADAL" clId="{C8066334-7A26-4F87-B18C-0F9CD2AF4340}" dt="2026-01-12T11:25:50.832" v="109731" actId="20577"/>
          <ac:spMkLst>
            <pc:docMk/>
            <pc:sldMk cId="340080573" sldId="2147483637"/>
            <ac:spMk id="14" creationId="{192F0D89-6ECC-A3A2-1DA4-3798B0187EFA}"/>
          </ac:spMkLst>
        </pc:spChg>
        <pc:spChg chg="mod">
          <ac:chgData name="Pegelow, Katrin /DE" userId="74a135be-7428-408d-b4b7-e9253dfa99e9" providerId="ADAL" clId="{C8066334-7A26-4F87-B18C-0F9CD2AF4340}" dt="2026-01-12T11:26:23.458" v="109778" actId="1035"/>
          <ac:spMkLst>
            <pc:docMk/>
            <pc:sldMk cId="340080573" sldId="2147483637"/>
            <ac:spMk id="16" creationId="{3F8EDFCB-3EB0-3E37-CC56-3D7A72C3C808}"/>
          </ac:spMkLst>
        </pc:spChg>
        <pc:spChg chg="mod">
          <ac:chgData name="Pegelow, Katrin /DE" userId="74a135be-7428-408d-b4b7-e9253dfa99e9" providerId="ADAL" clId="{C8066334-7A26-4F87-B18C-0F9CD2AF4340}" dt="2026-01-12T11:26:23.458" v="109778" actId="1035"/>
          <ac:spMkLst>
            <pc:docMk/>
            <pc:sldMk cId="340080573" sldId="2147483637"/>
            <ac:spMk id="20" creationId="{780E900F-0269-8C5F-2496-D4419592DEE5}"/>
          </ac:spMkLst>
        </pc:spChg>
        <pc:spChg chg="mod">
          <ac:chgData name="Pegelow, Katrin /DE" userId="74a135be-7428-408d-b4b7-e9253dfa99e9" providerId="ADAL" clId="{C8066334-7A26-4F87-B18C-0F9CD2AF4340}" dt="2026-01-12T11:18:33.404" v="109592" actId="20577"/>
          <ac:spMkLst>
            <pc:docMk/>
            <pc:sldMk cId="340080573" sldId="2147483637"/>
            <ac:spMk id="21" creationId="{A33EA5AB-EA7C-0F6C-7B66-B24DE79516F7}"/>
          </ac:spMkLst>
        </pc:spChg>
        <pc:spChg chg="mod">
          <ac:chgData name="Pegelow, Katrin /DE" userId="74a135be-7428-408d-b4b7-e9253dfa99e9" providerId="ADAL" clId="{C8066334-7A26-4F87-B18C-0F9CD2AF4340}" dt="2026-01-12T11:26:23.458" v="109778" actId="1035"/>
          <ac:spMkLst>
            <pc:docMk/>
            <pc:sldMk cId="340080573" sldId="2147483637"/>
            <ac:spMk id="23" creationId="{013B589D-71E9-C416-A05D-D63347A45609}"/>
          </ac:spMkLst>
        </pc:spChg>
        <pc:spChg chg="mod">
          <ac:chgData name="Pegelow, Katrin /DE" userId="74a135be-7428-408d-b4b7-e9253dfa99e9" providerId="ADAL" clId="{C8066334-7A26-4F87-B18C-0F9CD2AF4340}" dt="2026-01-12T11:26:23.458" v="109778" actId="1035"/>
          <ac:spMkLst>
            <pc:docMk/>
            <pc:sldMk cId="340080573" sldId="2147483637"/>
            <ac:spMk id="43" creationId="{76EAD6E1-791F-E252-2441-DFAD5F5D6700}"/>
          </ac:spMkLst>
        </pc:spChg>
        <pc:spChg chg="mod">
          <ac:chgData name="Pegelow, Katrin /DE" userId="74a135be-7428-408d-b4b7-e9253dfa99e9" providerId="ADAL" clId="{C8066334-7A26-4F87-B18C-0F9CD2AF4340}" dt="2026-01-12T11:26:23.458" v="109778" actId="1035"/>
          <ac:spMkLst>
            <pc:docMk/>
            <pc:sldMk cId="340080573" sldId="2147483637"/>
            <ac:spMk id="65" creationId="{63370227-EFAB-5A55-7962-396C03128B4C}"/>
          </ac:spMkLst>
        </pc:spChg>
        <pc:spChg chg="mod">
          <ac:chgData name="Pegelow, Katrin /DE" userId="74a135be-7428-408d-b4b7-e9253dfa99e9" providerId="ADAL" clId="{C8066334-7A26-4F87-B18C-0F9CD2AF4340}" dt="2026-01-12T11:26:23.458" v="109778" actId="1035"/>
          <ac:spMkLst>
            <pc:docMk/>
            <pc:sldMk cId="340080573" sldId="2147483637"/>
            <ac:spMk id="66" creationId="{0C93903B-4B25-3064-6FA9-CFF013593613}"/>
          </ac:spMkLst>
        </pc:spChg>
        <pc:spChg chg="mod">
          <ac:chgData name="Pegelow, Katrin /DE" userId="74a135be-7428-408d-b4b7-e9253dfa99e9" providerId="ADAL" clId="{C8066334-7A26-4F87-B18C-0F9CD2AF4340}" dt="2026-01-12T11:26:23.458" v="109778" actId="1035"/>
          <ac:spMkLst>
            <pc:docMk/>
            <pc:sldMk cId="340080573" sldId="2147483637"/>
            <ac:spMk id="72" creationId="{A0DF1436-584B-FBD2-5FDA-5EF7A35BF0E1}"/>
          </ac:spMkLst>
        </pc:spChg>
        <pc:spChg chg="mod">
          <ac:chgData name="Pegelow, Katrin /DE" userId="74a135be-7428-408d-b4b7-e9253dfa99e9" providerId="ADAL" clId="{C8066334-7A26-4F87-B18C-0F9CD2AF4340}" dt="2026-01-12T11:26:23.458" v="109778" actId="1035"/>
          <ac:spMkLst>
            <pc:docMk/>
            <pc:sldMk cId="340080573" sldId="2147483637"/>
            <ac:spMk id="73" creationId="{0D8EAE73-7D51-773D-D94B-568436560A80}"/>
          </ac:spMkLst>
        </pc:spChg>
        <pc:spChg chg="mod">
          <ac:chgData name="Pegelow, Katrin /DE" userId="74a135be-7428-408d-b4b7-e9253dfa99e9" providerId="ADAL" clId="{C8066334-7A26-4F87-B18C-0F9CD2AF4340}" dt="2026-01-12T11:26:23.458" v="109778" actId="1035"/>
          <ac:spMkLst>
            <pc:docMk/>
            <pc:sldMk cId="340080573" sldId="2147483637"/>
            <ac:spMk id="84" creationId="{CA24ED95-C4E9-A83F-2290-6584BD880470}"/>
          </ac:spMkLst>
        </pc:spChg>
        <pc:spChg chg="mod">
          <ac:chgData name="Pegelow, Katrin /DE" userId="74a135be-7428-408d-b4b7-e9253dfa99e9" providerId="ADAL" clId="{C8066334-7A26-4F87-B18C-0F9CD2AF4340}" dt="2026-01-12T11:18:43.028" v="109596" actId="20577"/>
          <ac:spMkLst>
            <pc:docMk/>
            <pc:sldMk cId="340080573" sldId="2147483637"/>
            <ac:spMk id="85" creationId="{7818CEAB-DEC9-F24A-03B3-FD748DA698A5}"/>
          </ac:spMkLst>
        </pc:spChg>
        <pc:spChg chg="mod">
          <ac:chgData name="Pegelow, Katrin /DE" userId="74a135be-7428-408d-b4b7-e9253dfa99e9" providerId="ADAL" clId="{C8066334-7A26-4F87-B18C-0F9CD2AF4340}" dt="2026-01-12T11:26:23.458" v="109778" actId="1035"/>
          <ac:spMkLst>
            <pc:docMk/>
            <pc:sldMk cId="340080573" sldId="2147483637"/>
            <ac:spMk id="87" creationId="{9C0E1406-CEB3-B66A-1896-AF96AF92CFAE}"/>
          </ac:spMkLst>
        </pc:spChg>
      </pc:sldChg>
      <pc:sldChg chg="addSp delSp modSp mod">
        <pc:chgData name="Pegelow, Katrin /DE" userId="74a135be-7428-408d-b4b7-e9253dfa99e9" providerId="ADAL" clId="{C8066334-7A26-4F87-B18C-0F9CD2AF4340}" dt="2026-01-12T11:26:13.487" v="109772" actId="1035"/>
        <pc:sldMkLst>
          <pc:docMk/>
          <pc:sldMk cId="2697105008" sldId="2147483638"/>
        </pc:sldMkLst>
        <pc:spChg chg="mod">
          <ac:chgData name="Pegelow, Katrin /DE" userId="74a135be-7428-408d-b4b7-e9253dfa99e9" providerId="ADAL" clId="{C8066334-7A26-4F87-B18C-0F9CD2AF4340}" dt="2026-01-12T11:26:04.539" v="109766" actId="20577"/>
          <ac:spMkLst>
            <pc:docMk/>
            <pc:sldMk cId="2697105008" sldId="2147483638"/>
            <ac:spMk id="3" creationId="{245506CD-4055-C1E6-F2E3-9DDF664F1C17}"/>
          </ac:spMkLst>
        </pc:spChg>
        <pc:spChg chg="add mod">
          <ac:chgData name="Pegelow, Katrin /DE" userId="74a135be-7428-408d-b4b7-e9253dfa99e9" providerId="ADAL" clId="{C8066334-7A26-4F87-B18C-0F9CD2AF4340}" dt="2026-01-04T15:17:03.630" v="87212"/>
          <ac:spMkLst>
            <pc:docMk/>
            <pc:sldMk cId="2697105008" sldId="2147483638"/>
            <ac:spMk id="4" creationId="{7A95CB9A-88E9-20E6-7418-9AC0025C72D3}"/>
          </ac:spMkLst>
        </pc:spChg>
        <pc:spChg chg="mod">
          <ac:chgData name="Pegelow, Katrin /DE" userId="74a135be-7428-408d-b4b7-e9253dfa99e9" providerId="ADAL" clId="{C8066334-7A26-4F87-B18C-0F9CD2AF4340}" dt="2026-01-12T11:26:13.487" v="109772" actId="1035"/>
          <ac:spMkLst>
            <pc:docMk/>
            <pc:sldMk cId="2697105008" sldId="2147483638"/>
            <ac:spMk id="13" creationId="{57A21E8C-4E18-1259-D5C8-53BC34F4E7EB}"/>
          </ac:spMkLst>
        </pc:spChg>
        <pc:spChg chg="mod">
          <ac:chgData name="Pegelow, Katrin /DE" userId="74a135be-7428-408d-b4b7-e9253dfa99e9" providerId="ADAL" clId="{C8066334-7A26-4F87-B18C-0F9CD2AF4340}" dt="2026-01-12T11:20:28.414" v="109643" actId="20577"/>
          <ac:spMkLst>
            <pc:docMk/>
            <pc:sldMk cId="2697105008" sldId="2147483638"/>
            <ac:spMk id="21" creationId="{E20BBC2F-216A-28D9-F248-C71CA7766811}"/>
          </ac:spMkLst>
        </pc:spChg>
        <pc:spChg chg="mod">
          <ac:chgData name="Pegelow, Katrin /DE" userId="74a135be-7428-408d-b4b7-e9253dfa99e9" providerId="ADAL" clId="{C8066334-7A26-4F87-B18C-0F9CD2AF4340}" dt="2026-01-12T11:26:13.487" v="109772" actId="1035"/>
          <ac:spMkLst>
            <pc:docMk/>
            <pc:sldMk cId="2697105008" sldId="2147483638"/>
            <ac:spMk id="22" creationId="{6358DE03-6D32-5021-CDB1-50368154E162}"/>
          </ac:spMkLst>
        </pc:spChg>
        <pc:spChg chg="mod">
          <ac:chgData name="Pegelow, Katrin /DE" userId="74a135be-7428-408d-b4b7-e9253dfa99e9" providerId="ADAL" clId="{C8066334-7A26-4F87-B18C-0F9CD2AF4340}" dt="2026-01-12T11:26:13.487" v="109772" actId="1035"/>
          <ac:spMkLst>
            <pc:docMk/>
            <pc:sldMk cId="2697105008" sldId="2147483638"/>
            <ac:spMk id="25" creationId="{98A496F9-56A8-9786-100C-C012C3494EC2}"/>
          </ac:spMkLst>
        </pc:spChg>
        <pc:spChg chg="mod">
          <ac:chgData name="Pegelow, Katrin /DE" userId="74a135be-7428-408d-b4b7-e9253dfa99e9" providerId="ADAL" clId="{C8066334-7A26-4F87-B18C-0F9CD2AF4340}" dt="2026-01-12T11:26:13.487" v="109772" actId="1035"/>
          <ac:spMkLst>
            <pc:docMk/>
            <pc:sldMk cId="2697105008" sldId="2147483638"/>
            <ac:spMk id="26" creationId="{0B01B816-54B0-A446-D521-D582B2453A02}"/>
          </ac:spMkLst>
        </pc:spChg>
        <pc:spChg chg="mod">
          <ac:chgData name="Pegelow, Katrin /DE" userId="74a135be-7428-408d-b4b7-e9253dfa99e9" providerId="ADAL" clId="{C8066334-7A26-4F87-B18C-0F9CD2AF4340}" dt="2026-01-12T11:26:13.487" v="109772" actId="1035"/>
          <ac:spMkLst>
            <pc:docMk/>
            <pc:sldMk cId="2697105008" sldId="2147483638"/>
            <ac:spMk id="43" creationId="{6E82012E-89C6-96AA-DEBA-DD4B399826DC}"/>
          </ac:spMkLst>
        </pc:spChg>
        <pc:spChg chg="mod">
          <ac:chgData name="Pegelow, Katrin /DE" userId="74a135be-7428-408d-b4b7-e9253dfa99e9" providerId="ADAL" clId="{C8066334-7A26-4F87-B18C-0F9CD2AF4340}" dt="2026-01-12T11:26:13.487" v="109772" actId="1035"/>
          <ac:spMkLst>
            <pc:docMk/>
            <pc:sldMk cId="2697105008" sldId="2147483638"/>
            <ac:spMk id="61" creationId="{56F852C5-3786-D2C1-3D91-A38D3F3E14FC}"/>
          </ac:spMkLst>
        </pc:spChg>
        <pc:spChg chg="mod">
          <ac:chgData name="Pegelow, Katrin /DE" userId="74a135be-7428-408d-b4b7-e9253dfa99e9" providerId="ADAL" clId="{C8066334-7A26-4F87-B18C-0F9CD2AF4340}" dt="2026-01-12T11:26:13.487" v="109772" actId="1035"/>
          <ac:spMkLst>
            <pc:docMk/>
            <pc:sldMk cId="2697105008" sldId="2147483638"/>
            <ac:spMk id="62" creationId="{09DB8002-9CC8-7E77-E74C-B0EBC5B7339D}"/>
          </ac:spMkLst>
        </pc:spChg>
        <pc:spChg chg="mod">
          <ac:chgData name="Pegelow, Katrin /DE" userId="74a135be-7428-408d-b4b7-e9253dfa99e9" providerId="ADAL" clId="{C8066334-7A26-4F87-B18C-0F9CD2AF4340}" dt="2026-01-12T11:26:13.487" v="109772" actId="1035"/>
          <ac:spMkLst>
            <pc:docMk/>
            <pc:sldMk cId="2697105008" sldId="2147483638"/>
            <ac:spMk id="64" creationId="{DAC02E27-F359-DF9B-4E52-FD871013637B}"/>
          </ac:spMkLst>
        </pc:spChg>
        <pc:spChg chg="mod">
          <ac:chgData name="Pegelow, Katrin /DE" userId="74a135be-7428-408d-b4b7-e9253dfa99e9" providerId="ADAL" clId="{C8066334-7A26-4F87-B18C-0F9CD2AF4340}" dt="2026-01-12T11:26:13.487" v="109772" actId="1035"/>
          <ac:spMkLst>
            <pc:docMk/>
            <pc:sldMk cId="2697105008" sldId="2147483638"/>
            <ac:spMk id="66" creationId="{57129942-F0F4-D5FF-C588-BC491D9A7F62}"/>
          </ac:spMkLst>
        </pc:spChg>
        <pc:spChg chg="mod">
          <ac:chgData name="Pegelow, Katrin /DE" userId="74a135be-7428-408d-b4b7-e9253dfa99e9" providerId="ADAL" clId="{C8066334-7A26-4F87-B18C-0F9CD2AF4340}" dt="2026-01-12T11:26:13.487" v="109772" actId="1035"/>
          <ac:spMkLst>
            <pc:docMk/>
            <pc:sldMk cId="2697105008" sldId="2147483638"/>
            <ac:spMk id="67" creationId="{DEB6BB89-693B-418B-893A-272AFCCCB1F9}"/>
          </ac:spMkLst>
        </pc:spChg>
      </pc:sldChg>
      <pc:sldChg chg="addSp delSp modSp add mod">
        <pc:chgData name="Pegelow, Katrin /DE" userId="74a135be-7428-408d-b4b7-e9253dfa99e9" providerId="ADAL" clId="{C8066334-7A26-4F87-B18C-0F9CD2AF4340}" dt="2026-01-06T18:48:56.706" v="106440" actId="207"/>
        <pc:sldMkLst>
          <pc:docMk/>
          <pc:sldMk cId="84529961" sldId="2147483639"/>
        </pc:sldMkLst>
        <pc:spChg chg="mod ord">
          <ac:chgData name="Pegelow, Katrin /DE" userId="74a135be-7428-408d-b4b7-e9253dfa99e9" providerId="ADAL" clId="{C8066334-7A26-4F87-B18C-0F9CD2AF4340}" dt="2026-01-05T09:53:35.066" v="91395" actId="947"/>
          <ac:spMkLst>
            <pc:docMk/>
            <pc:sldMk cId="84529961" sldId="2147483639"/>
            <ac:spMk id="7" creationId="{6EE0E55C-B697-8B9B-9B1D-F9CFFC954DBF}"/>
          </ac:spMkLst>
        </pc:spChg>
        <pc:spChg chg="mod">
          <ac:chgData name="Pegelow, Katrin /DE" userId="74a135be-7428-408d-b4b7-e9253dfa99e9" providerId="ADAL" clId="{C8066334-7A26-4F87-B18C-0F9CD2AF4340}" dt="2026-01-06T18:48:35.893" v="106436" actId="207"/>
          <ac:spMkLst>
            <pc:docMk/>
            <pc:sldMk cId="84529961" sldId="2147483639"/>
            <ac:spMk id="8" creationId="{FD3D0B6D-7260-12BE-F1A2-E8B444FC43B6}"/>
          </ac:spMkLst>
        </pc:spChg>
        <pc:spChg chg="add mod">
          <ac:chgData name="Pegelow, Katrin /DE" userId="74a135be-7428-408d-b4b7-e9253dfa99e9" providerId="ADAL" clId="{C8066334-7A26-4F87-B18C-0F9CD2AF4340}" dt="2026-01-05T11:42:43.774" v="91917" actId="207"/>
          <ac:spMkLst>
            <pc:docMk/>
            <pc:sldMk cId="84529961" sldId="2147483639"/>
            <ac:spMk id="10" creationId="{066290A9-7A77-C5C3-967E-2392C8E59E15}"/>
          </ac:spMkLst>
        </pc:spChg>
        <pc:spChg chg="mod">
          <ac:chgData name="Pegelow, Katrin /DE" userId="74a135be-7428-408d-b4b7-e9253dfa99e9" providerId="ADAL" clId="{C8066334-7A26-4F87-B18C-0F9CD2AF4340}" dt="2026-01-05T11:05:45.132" v="91584" actId="207"/>
          <ac:spMkLst>
            <pc:docMk/>
            <pc:sldMk cId="84529961" sldId="2147483639"/>
            <ac:spMk id="14" creationId="{E9B6FB03-0985-2A17-278D-B7399FD3A3A8}"/>
          </ac:spMkLst>
        </pc:spChg>
        <pc:spChg chg="mod">
          <ac:chgData name="Pegelow, Katrin /DE" userId="74a135be-7428-408d-b4b7-e9253dfa99e9" providerId="ADAL" clId="{C8066334-7A26-4F87-B18C-0F9CD2AF4340}" dt="2026-01-05T09:37:49.265" v="91105" actId="1036"/>
          <ac:spMkLst>
            <pc:docMk/>
            <pc:sldMk cId="84529961" sldId="2147483639"/>
            <ac:spMk id="15" creationId="{33FD8912-05CD-C306-6AA6-1D2A252A6046}"/>
          </ac:spMkLst>
        </pc:spChg>
        <pc:spChg chg="mod">
          <ac:chgData name="Pegelow, Katrin /DE" userId="74a135be-7428-408d-b4b7-e9253dfa99e9" providerId="ADAL" clId="{C8066334-7A26-4F87-B18C-0F9CD2AF4340}" dt="2026-01-05T09:38:11.595" v="91111" actId="404"/>
          <ac:spMkLst>
            <pc:docMk/>
            <pc:sldMk cId="84529961" sldId="2147483639"/>
            <ac:spMk id="16" creationId="{4AD455EA-938C-7BA2-965C-CD7E554AAA6E}"/>
          </ac:spMkLst>
        </pc:spChg>
        <pc:spChg chg="mod">
          <ac:chgData name="Pegelow, Katrin /DE" userId="74a135be-7428-408d-b4b7-e9253dfa99e9" providerId="ADAL" clId="{C8066334-7A26-4F87-B18C-0F9CD2AF4340}" dt="2026-01-05T09:38:11.595" v="91111" actId="404"/>
          <ac:spMkLst>
            <pc:docMk/>
            <pc:sldMk cId="84529961" sldId="2147483639"/>
            <ac:spMk id="17" creationId="{E7A3491A-6FE7-FEA0-E9A3-3D497C25129D}"/>
          </ac:spMkLst>
        </pc:spChg>
        <pc:spChg chg="mod">
          <ac:chgData name="Pegelow, Katrin /DE" userId="74a135be-7428-408d-b4b7-e9253dfa99e9" providerId="ADAL" clId="{C8066334-7A26-4F87-B18C-0F9CD2AF4340}" dt="2026-01-05T11:05:45.132" v="91584" actId="207"/>
          <ac:spMkLst>
            <pc:docMk/>
            <pc:sldMk cId="84529961" sldId="2147483639"/>
            <ac:spMk id="32" creationId="{7743C8D1-417C-B2A6-3713-53497EB8AA3E}"/>
          </ac:spMkLst>
        </pc:spChg>
        <pc:spChg chg="mod">
          <ac:chgData name="Pegelow, Katrin /DE" userId="74a135be-7428-408d-b4b7-e9253dfa99e9" providerId="ADAL" clId="{C8066334-7A26-4F87-B18C-0F9CD2AF4340}" dt="2026-01-05T11:05:45.132" v="91584" actId="207"/>
          <ac:spMkLst>
            <pc:docMk/>
            <pc:sldMk cId="84529961" sldId="2147483639"/>
            <ac:spMk id="34" creationId="{E0D7A558-E9F5-2A26-BD43-11F4DA92EBD5}"/>
          </ac:spMkLst>
        </pc:spChg>
        <pc:spChg chg="mod">
          <ac:chgData name="Pegelow, Katrin /DE" userId="74a135be-7428-408d-b4b7-e9253dfa99e9" providerId="ADAL" clId="{C8066334-7A26-4F87-B18C-0F9CD2AF4340}" dt="2026-01-05T11:05:45.132" v="91584" actId="207"/>
          <ac:spMkLst>
            <pc:docMk/>
            <pc:sldMk cId="84529961" sldId="2147483639"/>
            <ac:spMk id="42" creationId="{544B3083-032E-6BD3-5935-87F53C64D47C}"/>
          </ac:spMkLst>
        </pc:spChg>
        <pc:spChg chg="mod">
          <ac:chgData name="Pegelow, Katrin /DE" userId="74a135be-7428-408d-b4b7-e9253dfa99e9" providerId="ADAL" clId="{C8066334-7A26-4F87-B18C-0F9CD2AF4340}" dt="2026-01-05T11:05:45.132" v="91584" actId="207"/>
          <ac:spMkLst>
            <pc:docMk/>
            <pc:sldMk cId="84529961" sldId="2147483639"/>
            <ac:spMk id="48" creationId="{BE68738F-D0FE-1089-E1A9-55BCDA654D0A}"/>
          </ac:spMkLst>
        </pc:spChg>
        <pc:spChg chg="mod">
          <ac:chgData name="Pegelow, Katrin /DE" userId="74a135be-7428-408d-b4b7-e9253dfa99e9" providerId="ADAL" clId="{C8066334-7A26-4F87-B18C-0F9CD2AF4340}" dt="2026-01-05T11:05:45.132" v="91584" actId="207"/>
          <ac:spMkLst>
            <pc:docMk/>
            <pc:sldMk cId="84529961" sldId="2147483639"/>
            <ac:spMk id="60" creationId="{7656553D-C571-BDA9-6520-945FFAE1EFBA}"/>
          </ac:spMkLst>
        </pc:spChg>
        <pc:spChg chg="add mod">
          <ac:chgData name="Pegelow, Katrin /DE" userId="74a135be-7428-408d-b4b7-e9253dfa99e9" providerId="ADAL" clId="{C8066334-7A26-4F87-B18C-0F9CD2AF4340}" dt="2026-01-05T09:50:44.486" v="91303" actId="1037"/>
          <ac:spMkLst>
            <pc:docMk/>
            <pc:sldMk cId="84529961" sldId="2147483639"/>
            <ac:spMk id="81" creationId="{FF3816CE-68AB-1D8C-C143-C9F12C5F746E}"/>
          </ac:spMkLst>
        </pc:spChg>
        <pc:spChg chg="add mod">
          <ac:chgData name="Pegelow, Katrin /DE" userId="74a135be-7428-408d-b4b7-e9253dfa99e9" providerId="ADAL" clId="{C8066334-7A26-4F87-B18C-0F9CD2AF4340}" dt="2026-01-05T09:50:44.486" v="91303" actId="1037"/>
          <ac:spMkLst>
            <pc:docMk/>
            <pc:sldMk cId="84529961" sldId="2147483639"/>
            <ac:spMk id="82" creationId="{E87E7968-74ED-7FA9-A5A0-A47045EAF162}"/>
          </ac:spMkLst>
        </pc:spChg>
        <pc:spChg chg="add mod">
          <ac:chgData name="Pegelow, Katrin /DE" userId="74a135be-7428-408d-b4b7-e9253dfa99e9" providerId="ADAL" clId="{C8066334-7A26-4F87-B18C-0F9CD2AF4340}" dt="2026-01-05T11:05:06.891" v="91557" actId="207"/>
          <ac:spMkLst>
            <pc:docMk/>
            <pc:sldMk cId="84529961" sldId="2147483639"/>
            <ac:spMk id="83" creationId="{86BFAF98-5FC2-CDFC-5819-B564EC4AAD2F}"/>
          </ac:spMkLst>
        </pc:spChg>
        <pc:spChg chg="add mod">
          <ac:chgData name="Pegelow, Katrin /DE" userId="74a135be-7428-408d-b4b7-e9253dfa99e9" providerId="ADAL" clId="{C8066334-7A26-4F87-B18C-0F9CD2AF4340}" dt="2026-01-05T11:05:17.316" v="91570" actId="20577"/>
          <ac:spMkLst>
            <pc:docMk/>
            <pc:sldMk cId="84529961" sldId="2147483639"/>
            <ac:spMk id="84" creationId="{B84F9F12-A71D-1972-5395-8053D246D293}"/>
          </ac:spMkLst>
        </pc:spChg>
        <pc:spChg chg="add mod">
          <ac:chgData name="Pegelow, Katrin /DE" userId="74a135be-7428-408d-b4b7-e9253dfa99e9" providerId="ADAL" clId="{C8066334-7A26-4F87-B18C-0F9CD2AF4340}" dt="2026-01-05T09:50:30.550" v="91277" actId="14100"/>
          <ac:spMkLst>
            <pc:docMk/>
            <pc:sldMk cId="84529961" sldId="2147483639"/>
            <ac:spMk id="85" creationId="{AE5DF461-1C7F-1650-4927-1D17DFD4FCEE}"/>
          </ac:spMkLst>
        </pc:spChg>
        <pc:spChg chg="add mod">
          <ac:chgData name="Pegelow, Katrin /DE" userId="74a135be-7428-408d-b4b7-e9253dfa99e9" providerId="ADAL" clId="{C8066334-7A26-4F87-B18C-0F9CD2AF4340}" dt="2026-01-05T11:05:06.891" v="91557" actId="207"/>
          <ac:spMkLst>
            <pc:docMk/>
            <pc:sldMk cId="84529961" sldId="2147483639"/>
            <ac:spMk id="86" creationId="{BCF36973-3F29-1653-250D-6ECCE3CDA8E8}"/>
          </ac:spMkLst>
        </pc:spChg>
        <pc:spChg chg="add mod">
          <ac:chgData name="Pegelow, Katrin /DE" userId="74a135be-7428-408d-b4b7-e9253dfa99e9" providerId="ADAL" clId="{C8066334-7A26-4F87-B18C-0F9CD2AF4340}" dt="2026-01-05T11:05:28.069" v="91583" actId="20577"/>
          <ac:spMkLst>
            <pc:docMk/>
            <pc:sldMk cId="84529961" sldId="2147483639"/>
            <ac:spMk id="87" creationId="{4894C830-F48C-8EDE-1F28-273E0C6B046C}"/>
          </ac:spMkLst>
        </pc:spChg>
        <pc:spChg chg="mod">
          <ac:chgData name="Pegelow, Katrin /DE" userId="74a135be-7428-408d-b4b7-e9253dfa99e9" providerId="ADAL" clId="{C8066334-7A26-4F87-B18C-0F9CD2AF4340}" dt="2026-01-05T09:50:34.849" v="91288" actId="1037"/>
          <ac:spMkLst>
            <pc:docMk/>
            <pc:sldMk cId="84529961" sldId="2147483639"/>
            <ac:spMk id="88" creationId="{9B892690-2E52-9208-83F3-3D8215CFE32C}"/>
          </ac:spMkLst>
        </pc:spChg>
        <pc:spChg chg="mod">
          <ac:chgData name="Pegelow, Katrin /DE" userId="74a135be-7428-408d-b4b7-e9253dfa99e9" providerId="ADAL" clId="{C8066334-7A26-4F87-B18C-0F9CD2AF4340}" dt="2026-01-05T11:42:41.011" v="91916" actId="207"/>
          <ac:spMkLst>
            <pc:docMk/>
            <pc:sldMk cId="84529961" sldId="2147483639"/>
            <ac:spMk id="89" creationId="{DF40FED5-FD80-41B8-51C8-7C4CC8E9CF20}"/>
          </ac:spMkLst>
        </pc:spChg>
        <pc:spChg chg="mod">
          <ac:chgData name="Pegelow, Katrin /DE" userId="74a135be-7428-408d-b4b7-e9253dfa99e9" providerId="ADAL" clId="{C8066334-7A26-4F87-B18C-0F9CD2AF4340}" dt="2026-01-05T09:47:25.376" v="91193" actId="404"/>
          <ac:spMkLst>
            <pc:docMk/>
            <pc:sldMk cId="84529961" sldId="2147483639"/>
            <ac:spMk id="91" creationId="{4D38C5E1-9914-894A-B12F-53A79DD98B15}"/>
          </ac:spMkLst>
        </pc:spChg>
        <pc:spChg chg="mod">
          <ac:chgData name="Pegelow, Katrin /DE" userId="74a135be-7428-408d-b4b7-e9253dfa99e9" providerId="ADAL" clId="{C8066334-7A26-4F87-B18C-0F9CD2AF4340}" dt="2026-01-05T09:47:25.376" v="91193" actId="404"/>
          <ac:spMkLst>
            <pc:docMk/>
            <pc:sldMk cId="84529961" sldId="2147483639"/>
            <ac:spMk id="94" creationId="{CDA9AC2D-A94B-EE5A-15B1-1FE7EC6CEBD3}"/>
          </ac:spMkLst>
        </pc:spChg>
        <pc:spChg chg="mod">
          <ac:chgData name="Pegelow, Katrin /DE" userId="74a135be-7428-408d-b4b7-e9253dfa99e9" providerId="ADAL" clId="{C8066334-7A26-4F87-B18C-0F9CD2AF4340}" dt="2026-01-05T11:05:45.132" v="91584" actId="207"/>
          <ac:spMkLst>
            <pc:docMk/>
            <pc:sldMk cId="84529961" sldId="2147483639"/>
            <ac:spMk id="107" creationId="{FF9EDB2A-AD8D-E5DF-2E67-1A212B1B6519}"/>
          </ac:spMkLst>
        </pc:spChg>
        <pc:spChg chg="mod">
          <ac:chgData name="Pegelow, Katrin /DE" userId="74a135be-7428-408d-b4b7-e9253dfa99e9" providerId="ADAL" clId="{C8066334-7A26-4F87-B18C-0F9CD2AF4340}" dt="2026-01-05T11:05:45.132" v="91584" actId="207"/>
          <ac:spMkLst>
            <pc:docMk/>
            <pc:sldMk cId="84529961" sldId="2147483639"/>
            <ac:spMk id="113" creationId="{D0B6ED0B-0CBA-0F5C-75E5-91A5B2E9C5CB}"/>
          </ac:spMkLst>
        </pc:spChg>
        <pc:spChg chg="mod">
          <ac:chgData name="Pegelow, Katrin /DE" userId="74a135be-7428-408d-b4b7-e9253dfa99e9" providerId="ADAL" clId="{C8066334-7A26-4F87-B18C-0F9CD2AF4340}" dt="2026-01-05T09:37:18.733" v="91082" actId="404"/>
          <ac:spMkLst>
            <pc:docMk/>
            <pc:sldMk cId="84529961" sldId="2147483639"/>
            <ac:spMk id="118" creationId="{8AD46FF2-6781-3AED-53FE-49D9B975DE0C}"/>
          </ac:spMkLst>
        </pc:spChg>
        <pc:spChg chg="mod">
          <ac:chgData name="Pegelow, Katrin /DE" userId="74a135be-7428-408d-b4b7-e9253dfa99e9" providerId="ADAL" clId="{C8066334-7A26-4F87-B18C-0F9CD2AF4340}" dt="2026-01-05T09:37:18.733" v="91082" actId="404"/>
          <ac:spMkLst>
            <pc:docMk/>
            <pc:sldMk cId="84529961" sldId="2147483639"/>
            <ac:spMk id="119" creationId="{CFA33A45-3A7B-5B43-2E44-2B3F2199B49B}"/>
          </ac:spMkLst>
        </pc:spChg>
        <pc:spChg chg="mod">
          <ac:chgData name="Pegelow, Katrin /DE" userId="74a135be-7428-408d-b4b7-e9253dfa99e9" providerId="ADAL" clId="{C8066334-7A26-4F87-B18C-0F9CD2AF4340}" dt="2026-01-05T09:37:18.733" v="91082" actId="404"/>
          <ac:spMkLst>
            <pc:docMk/>
            <pc:sldMk cId="84529961" sldId="2147483639"/>
            <ac:spMk id="120" creationId="{81577186-5BA6-AAC1-AF9D-BBCD7DB710B2}"/>
          </ac:spMkLst>
        </pc:spChg>
        <pc:spChg chg="mod">
          <ac:chgData name="Pegelow, Katrin /DE" userId="74a135be-7428-408d-b4b7-e9253dfa99e9" providerId="ADAL" clId="{C8066334-7A26-4F87-B18C-0F9CD2AF4340}" dt="2026-01-05T09:37:18.733" v="91082" actId="404"/>
          <ac:spMkLst>
            <pc:docMk/>
            <pc:sldMk cId="84529961" sldId="2147483639"/>
            <ac:spMk id="121" creationId="{6D13DF76-9C41-D377-D924-713B92E9A810}"/>
          </ac:spMkLst>
        </pc:spChg>
        <pc:spChg chg="mod">
          <ac:chgData name="Pegelow, Katrin /DE" userId="74a135be-7428-408d-b4b7-e9253dfa99e9" providerId="ADAL" clId="{C8066334-7A26-4F87-B18C-0F9CD2AF4340}" dt="2026-01-05T09:37:18.733" v="91082" actId="404"/>
          <ac:spMkLst>
            <pc:docMk/>
            <pc:sldMk cId="84529961" sldId="2147483639"/>
            <ac:spMk id="122" creationId="{C60B9151-DD2B-EAC9-644B-24D9077CE33C}"/>
          </ac:spMkLst>
        </pc:spChg>
        <pc:spChg chg="mod">
          <ac:chgData name="Pegelow, Katrin /DE" userId="74a135be-7428-408d-b4b7-e9253dfa99e9" providerId="ADAL" clId="{C8066334-7A26-4F87-B18C-0F9CD2AF4340}" dt="2026-01-05T09:37:18.733" v="91082" actId="404"/>
          <ac:spMkLst>
            <pc:docMk/>
            <pc:sldMk cId="84529961" sldId="2147483639"/>
            <ac:spMk id="123" creationId="{3C833AB6-202D-59E0-64CA-AC37495C4DA3}"/>
          </ac:spMkLst>
        </pc:spChg>
        <pc:spChg chg="mod">
          <ac:chgData name="Pegelow, Katrin /DE" userId="74a135be-7428-408d-b4b7-e9253dfa99e9" providerId="ADAL" clId="{C8066334-7A26-4F87-B18C-0F9CD2AF4340}" dt="2026-01-05T11:05:45.132" v="91584" actId="207"/>
          <ac:spMkLst>
            <pc:docMk/>
            <pc:sldMk cId="84529961" sldId="2147483639"/>
            <ac:spMk id="124" creationId="{BBB4FA3D-3CF6-2C2E-85E7-1AC660385D14}"/>
          </ac:spMkLst>
        </pc:spChg>
        <pc:spChg chg="mod">
          <ac:chgData name="Pegelow, Katrin /DE" userId="74a135be-7428-408d-b4b7-e9253dfa99e9" providerId="ADAL" clId="{C8066334-7A26-4F87-B18C-0F9CD2AF4340}" dt="2026-01-05T11:05:45.132" v="91584" actId="207"/>
          <ac:spMkLst>
            <pc:docMk/>
            <pc:sldMk cId="84529961" sldId="2147483639"/>
            <ac:spMk id="125" creationId="{2A3A66BD-1464-30EB-A95A-BB9F3B175642}"/>
          </ac:spMkLst>
        </pc:spChg>
        <pc:spChg chg="mod">
          <ac:chgData name="Pegelow, Katrin /DE" userId="74a135be-7428-408d-b4b7-e9253dfa99e9" providerId="ADAL" clId="{C8066334-7A26-4F87-B18C-0F9CD2AF4340}" dt="2026-01-05T09:37:59.694" v="91108" actId="404"/>
          <ac:spMkLst>
            <pc:docMk/>
            <pc:sldMk cId="84529961" sldId="2147483639"/>
            <ac:spMk id="126" creationId="{8E2EEBB1-6906-6363-7B67-C1A0605D8FAE}"/>
          </ac:spMkLst>
        </pc:spChg>
        <pc:spChg chg="mod">
          <ac:chgData name="Pegelow, Katrin /DE" userId="74a135be-7428-408d-b4b7-e9253dfa99e9" providerId="ADAL" clId="{C8066334-7A26-4F87-B18C-0F9CD2AF4340}" dt="2026-01-05T09:37:59.694" v="91108" actId="404"/>
          <ac:spMkLst>
            <pc:docMk/>
            <pc:sldMk cId="84529961" sldId="2147483639"/>
            <ac:spMk id="127" creationId="{1083C306-74C0-4DBF-F58A-2627D41FD631}"/>
          </ac:spMkLst>
        </pc:spChg>
        <pc:spChg chg="mod">
          <ac:chgData name="Pegelow, Katrin /DE" userId="74a135be-7428-408d-b4b7-e9253dfa99e9" providerId="ADAL" clId="{C8066334-7A26-4F87-B18C-0F9CD2AF4340}" dt="2026-01-05T09:37:59.694" v="91108" actId="404"/>
          <ac:spMkLst>
            <pc:docMk/>
            <pc:sldMk cId="84529961" sldId="2147483639"/>
            <ac:spMk id="128" creationId="{1414DCE6-207C-3DAA-0C6D-0E7AF5748001}"/>
          </ac:spMkLst>
        </pc:spChg>
        <pc:spChg chg="mod">
          <ac:chgData name="Pegelow, Katrin /DE" userId="74a135be-7428-408d-b4b7-e9253dfa99e9" providerId="ADAL" clId="{C8066334-7A26-4F87-B18C-0F9CD2AF4340}" dt="2026-01-05T09:57:12.785" v="91434" actId="14100"/>
          <ac:spMkLst>
            <pc:docMk/>
            <pc:sldMk cId="84529961" sldId="2147483639"/>
            <ac:spMk id="129" creationId="{C44AADAD-006F-DE43-6737-648D5B1BF4B8}"/>
          </ac:spMkLst>
        </pc:spChg>
        <pc:spChg chg="mod">
          <ac:chgData name="Pegelow, Katrin /DE" userId="74a135be-7428-408d-b4b7-e9253dfa99e9" providerId="ADAL" clId="{C8066334-7A26-4F87-B18C-0F9CD2AF4340}" dt="2026-01-05T09:57:40.666" v="91438" actId="1038"/>
          <ac:spMkLst>
            <pc:docMk/>
            <pc:sldMk cId="84529961" sldId="2147483639"/>
            <ac:spMk id="132" creationId="{3F2BE675-0776-3E3C-0F6B-D1742907886B}"/>
          </ac:spMkLst>
        </pc:spChg>
        <pc:spChg chg="add mod">
          <ac:chgData name="Pegelow, Katrin /DE" userId="74a135be-7428-408d-b4b7-e9253dfa99e9" providerId="ADAL" clId="{C8066334-7A26-4F87-B18C-0F9CD2AF4340}" dt="2026-01-06T18:48:56.706" v="106440" actId="207"/>
          <ac:spMkLst>
            <pc:docMk/>
            <pc:sldMk cId="84529961" sldId="2147483639"/>
            <ac:spMk id="134" creationId="{6DF70E8A-9136-AD1F-08C1-6B38304EC837}"/>
          </ac:spMkLst>
        </pc:spChg>
        <pc:grpChg chg="mod">
          <ac:chgData name="Pegelow, Katrin /DE" userId="74a135be-7428-408d-b4b7-e9253dfa99e9" providerId="ADAL" clId="{C8066334-7A26-4F87-B18C-0F9CD2AF4340}" dt="2026-01-05T09:44:16.823" v="91150" actId="1076"/>
          <ac:grpSpMkLst>
            <pc:docMk/>
            <pc:sldMk cId="84529961" sldId="2147483639"/>
            <ac:grpSpMk id="12" creationId="{63F1514F-51C4-2343-AAE9-EE2B4682EACB}"/>
          </ac:grpSpMkLst>
        </pc:grpChg>
        <pc:grpChg chg="mod">
          <ac:chgData name="Pegelow, Katrin /DE" userId="74a135be-7428-408d-b4b7-e9253dfa99e9" providerId="ADAL" clId="{C8066334-7A26-4F87-B18C-0F9CD2AF4340}" dt="2026-01-05T09:50:44.486" v="91303" actId="1037"/>
          <ac:grpSpMkLst>
            <pc:docMk/>
            <pc:sldMk cId="84529961" sldId="2147483639"/>
            <ac:grpSpMk id="90" creationId="{6C22FDD1-C2F1-3F7D-28CE-EC43727A11AE}"/>
          </ac:grpSpMkLst>
        </pc:grpChg>
      </pc:sldChg>
      <pc:sldChg chg="addSp delSp modSp mod">
        <pc:chgData name="Pegelow, Katrin /DE" userId="74a135be-7428-408d-b4b7-e9253dfa99e9" providerId="ADAL" clId="{C8066334-7A26-4F87-B18C-0F9CD2AF4340}" dt="2026-01-12T11:26:57.916" v="109794" actId="20577"/>
        <pc:sldMkLst>
          <pc:docMk/>
          <pc:sldMk cId="977907954" sldId="2147483640"/>
        </pc:sldMkLst>
        <pc:spChg chg="mod ord">
          <ac:chgData name="Pegelow, Katrin /DE" userId="74a135be-7428-408d-b4b7-e9253dfa99e9" providerId="ADAL" clId="{C8066334-7A26-4F87-B18C-0F9CD2AF4340}" dt="2026-01-04T15:18:09.901" v="87236" actId="167"/>
          <ac:spMkLst>
            <pc:docMk/>
            <pc:sldMk cId="977907954" sldId="2147483640"/>
            <ac:spMk id="2" creationId="{5E8FB177-28BF-BA67-191D-FD7064F808C0}"/>
          </ac:spMkLst>
        </pc:spChg>
        <pc:spChg chg="mod">
          <ac:chgData name="Pegelow, Katrin /DE" userId="74a135be-7428-408d-b4b7-e9253dfa99e9" providerId="ADAL" clId="{C8066334-7A26-4F87-B18C-0F9CD2AF4340}" dt="2026-01-12T11:26:57.916" v="109794" actId="20577"/>
          <ac:spMkLst>
            <pc:docMk/>
            <pc:sldMk cId="977907954" sldId="2147483640"/>
            <ac:spMk id="5" creationId="{D2B91B83-13B4-4D49-A6AE-319603734C47}"/>
          </ac:spMkLst>
        </pc:spChg>
      </pc:sldChg>
      <pc:sldChg chg="addSp delSp modSp mod">
        <pc:chgData name="Pegelow, Katrin /DE" userId="74a135be-7428-408d-b4b7-e9253dfa99e9" providerId="ADAL" clId="{C8066334-7A26-4F87-B18C-0F9CD2AF4340}" dt="2026-01-03T01:32:01.098" v="81754"/>
        <pc:sldMkLst>
          <pc:docMk/>
          <pc:sldMk cId="2582839781" sldId="2147483641"/>
        </pc:sldMkLst>
        <pc:picChg chg="add mod">
          <ac:chgData name="Pegelow, Katrin /DE" userId="74a135be-7428-408d-b4b7-e9253dfa99e9" providerId="ADAL" clId="{C8066334-7A26-4F87-B18C-0F9CD2AF4340}" dt="2026-01-03T01:32:01.098" v="81754"/>
          <ac:picMkLst>
            <pc:docMk/>
            <pc:sldMk cId="2582839781" sldId="2147483641"/>
            <ac:picMk id="2" creationId="{AB0E4D93-4FFA-30C2-3105-D385277C1F8F}"/>
          </ac:picMkLst>
        </pc:picChg>
      </pc:sldChg>
      <pc:sldChg chg="addSp delSp modSp mod ord modClrScheme chgLayout modNotesTx">
        <pc:chgData name="Pegelow, Katrin /DE" userId="74a135be-7428-408d-b4b7-e9253dfa99e9" providerId="ADAL" clId="{C8066334-7A26-4F87-B18C-0F9CD2AF4340}" dt="2026-01-09T18:54:46.191" v="109263" actId="14100"/>
        <pc:sldMkLst>
          <pc:docMk/>
          <pc:sldMk cId="3310175153" sldId="2147483642"/>
        </pc:sldMkLst>
        <pc:spChg chg="mod ord">
          <ac:chgData name="Pegelow, Katrin /DE" userId="74a135be-7428-408d-b4b7-e9253dfa99e9" providerId="ADAL" clId="{C8066334-7A26-4F87-B18C-0F9CD2AF4340}" dt="2026-01-05T18:14:22.827" v="94866" actId="167"/>
          <ac:spMkLst>
            <pc:docMk/>
            <pc:sldMk cId="3310175153" sldId="2147483642"/>
            <ac:spMk id="4" creationId="{86D4A173-37D2-5546-86AA-CAC30688B8DA}"/>
          </ac:spMkLst>
        </pc:spChg>
        <pc:spChg chg="mod">
          <ac:chgData name="Pegelow, Katrin /DE" userId="74a135be-7428-408d-b4b7-e9253dfa99e9" providerId="ADAL" clId="{C8066334-7A26-4F87-B18C-0F9CD2AF4340}" dt="2026-01-09T18:52:43.704" v="109250" actId="6549"/>
          <ac:spMkLst>
            <pc:docMk/>
            <pc:sldMk cId="3310175153" sldId="2147483642"/>
            <ac:spMk id="39" creationId="{77E6235B-77AF-0E5F-26BA-01465063B50D}"/>
          </ac:spMkLst>
        </pc:spChg>
        <pc:spChg chg="mod">
          <ac:chgData name="Pegelow, Katrin /DE" userId="74a135be-7428-408d-b4b7-e9253dfa99e9" providerId="ADAL" clId="{C8066334-7A26-4F87-B18C-0F9CD2AF4340}" dt="2026-01-06T19:02:10.950" v="106524" actId="207"/>
          <ac:spMkLst>
            <pc:docMk/>
            <pc:sldMk cId="3310175153" sldId="2147483642"/>
            <ac:spMk id="40" creationId="{D5F82146-8929-B27C-3ED4-DF3D3A5D0FC2}"/>
          </ac:spMkLst>
        </pc:spChg>
        <pc:spChg chg="mod">
          <ac:chgData name="Pegelow, Katrin /DE" userId="74a135be-7428-408d-b4b7-e9253dfa99e9" providerId="ADAL" clId="{C8066334-7A26-4F87-B18C-0F9CD2AF4340}" dt="2026-01-09T18:54:46.191" v="109263" actId="14100"/>
          <ac:spMkLst>
            <pc:docMk/>
            <pc:sldMk cId="3310175153" sldId="2147483642"/>
            <ac:spMk id="61" creationId="{C9A2B964-B2D9-E364-4C40-2D0DF8493FF1}"/>
          </ac:spMkLst>
        </pc:spChg>
      </pc:sldChg>
      <pc:sldChg chg="addSp delSp modSp mod modClrScheme chgLayout">
        <pc:chgData name="Pegelow, Katrin /DE" userId="74a135be-7428-408d-b4b7-e9253dfa99e9" providerId="ADAL" clId="{C8066334-7A26-4F87-B18C-0F9CD2AF4340}" dt="2026-01-13T17:05:15.121" v="112020" actId="14100"/>
        <pc:sldMkLst>
          <pc:docMk/>
          <pc:sldMk cId="2945787954" sldId="2147483643"/>
        </pc:sldMkLst>
        <pc:spChg chg="add mod">
          <ac:chgData name="Pegelow, Katrin /DE" userId="74a135be-7428-408d-b4b7-e9253dfa99e9" providerId="ADAL" clId="{C8066334-7A26-4F87-B18C-0F9CD2AF4340}" dt="2026-01-04T15:23:35.607" v="87350" actId="1035"/>
          <ac:spMkLst>
            <pc:docMk/>
            <pc:sldMk cId="2945787954" sldId="2147483643"/>
            <ac:spMk id="12" creationId="{A52F4D43-910E-7A4F-358B-752BACFD7D44}"/>
          </ac:spMkLst>
        </pc:spChg>
        <pc:spChg chg="add mod ord">
          <ac:chgData name="Pegelow, Katrin /DE" userId="74a135be-7428-408d-b4b7-e9253dfa99e9" providerId="ADAL" clId="{C8066334-7A26-4F87-B18C-0F9CD2AF4340}" dt="2026-01-04T15:09:46.837" v="87028" actId="167"/>
          <ac:spMkLst>
            <pc:docMk/>
            <pc:sldMk cId="2945787954" sldId="2147483643"/>
            <ac:spMk id="13" creationId="{984652E0-CA53-922D-3190-090D85E59BA9}"/>
          </ac:spMkLst>
        </pc:spChg>
        <pc:spChg chg="add mod">
          <ac:chgData name="Pegelow, Katrin /DE" userId="74a135be-7428-408d-b4b7-e9253dfa99e9" providerId="ADAL" clId="{C8066334-7A26-4F87-B18C-0F9CD2AF4340}" dt="2026-01-13T17:05:15.121" v="112020" actId="14100"/>
          <ac:spMkLst>
            <pc:docMk/>
            <pc:sldMk cId="2945787954" sldId="2147483643"/>
            <ac:spMk id="14" creationId="{64F7E670-AFA0-916C-0963-C7BEAF09C142}"/>
          </ac:spMkLst>
        </pc:spChg>
      </pc:sldChg>
      <pc:sldChg chg="addSp delSp modSp mod">
        <pc:chgData name="Pegelow, Katrin /DE" userId="74a135be-7428-408d-b4b7-e9253dfa99e9" providerId="ADAL" clId="{C8066334-7A26-4F87-B18C-0F9CD2AF4340}" dt="2026-01-03T01:31:49.079" v="81752"/>
        <pc:sldMkLst>
          <pc:docMk/>
          <pc:sldMk cId="135228410" sldId="2147483644"/>
        </pc:sldMkLst>
        <pc:picChg chg="add mod">
          <ac:chgData name="Pegelow, Katrin /DE" userId="74a135be-7428-408d-b4b7-e9253dfa99e9" providerId="ADAL" clId="{C8066334-7A26-4F87-B18C-0F9CD2AF4340}" dt="2026-01-03T01:31:49.079" v="81752"/>
          <ac:picMkLst>
            <pc:docMk/>
            <pc:sldMk cId="135228410" sldId="2147483644"/>
            <ac:picMk id="2" creationId="{BF819F56-DB63-68F2-E297-DE3A986F4BE3}"/>
          </ac:picMkLst>
        </pc:picChg>
      </pc:sldChg>
      <pc:sldChg chg="addSp delSp modSp mod">
        <pc:chgData name="Pegelow, Katrin /DE" userId="74a135be-7428-408d-b4b7-e9253dfa99e9" providerId="ADAL" clId="{C8066334-7A26-4F87-B18C-0F9CD2AF4340}" dt="2026-01-13T17:10:27.937" v="112129" actId="14100"/>
        <pc:sldMkLst>
          <pc:docMk/>
          <pc:sldMk cId="143481887" sldId="2147483647"/>
        </pc:sldMkLst>
        <pc:spChg chg="mod ord">
          <ac:chgData name="Pegelow, Katrin /DE" userId="74a135be-7428-408d-b4b7-e9253dfa99e9" providerId="ADAL" clId="{C8066334-7A26-4F87-B18C-0F9CD2AF4340}" dt="2026-01-04T15:28:46.556" v="87491" actId="167"/>
          <ac:spMkLst>
            <pc:docMk/>
            <pc:sldMk cId="143481887" sldId="2147483647"/>
            <ac:spMk id="7" creationId="{6EE0E55C-B697-8B9B-9B1D-F9CFFC954DBF}"/>
          </ac:spMkLst>
        </pc:spChg>
        <pc:spChg chg="mod">
          <ac:chgData name="Pegelow, Katrin /DE" userId="74a135be-7428-408d-b4b7-e9253dfa99e9" providerId="ADAL" clId="{C8066334-7A26-4F87-B18C-0F9CD2AF4340}" dt="2026-01-13T17:10:27.937" v="112129" actId="14100"/>
          <ac:spMkLst>
            <pc:docMk/>
            <pc:sldMk cId="143481887" sldId="2147483647"/>
            <ac:spMk id="8" creationId="{FD3D0B6D-7260-12BE-F1A2-E8B444FC43B6}"/>
          </ac:spMkLst>
        </pc:spChg>
      </pc:sldChg>
      <pc:sldMasterChg chg="addSp modSp mod modSldLayout">
        <pc:chgData name="Pegelow, Katrin /DE" userId="74a135be-7428-408d-b4b7-e9253dfa99e9" providerId="ADAL" clId="{C8066334-7A26-4F87-B18C-0F9CD2AF4340}" dt="2026-01-06T21:06:50.555" v="106621"/>
        <pc:sldMasterMkLst>
          <pc:docMk/>
          <pc:sldMasterMk cId="2095636351" sldId="2147484547"/>
        </pc:sldMasterMkLst>
        <pc:spChg chg="add mod">
          <ac:chgData name="Pegelow, Katrin /DE" userId="74a135be-7428-408d-b4b7-e9253dfa99e9" providerId="ADAL" clId="{C8066334-7A26-4F87-B18C-0F9CD2AF4340}" dt="2026-01-06T21:05:59.358" v="106613" actId="20577"/>
          <ac:spMkLst>
            <pc:docMk/>
            <pc:sldMasterMk cId="2095636351" sldId="2147484547"/>
            <ac:spMk id="7" creationId="{5CFCBCFE-010D-06E7-1909-7A2253D839A8}"/>
          </ac:spMkLst>
        </pc:spChg>
        <pc:sldLayoutChg chg="addSp delSp modSp mod">
          <pc:chgData name="Pegelow, Katrin /DE" userId="74a135be-7428-408d-b4b7-e9253dfa99e9" providerId="ADAL" clId="{C8066334-7A26-4F87-B18C-0F9CD2AF4340}" dt="2026-01-06T21:06:50.555" v="106621"/>
          <pc:sldLayoutMkLst>
            <pc:docMk/>
            <pc:sldMasterMk cId="2095636351" sldId="2147484547"/>
            <pc:sldLayoutMk cId="2053898155" sldId="2147484548"/>
          </pc:sldLayoutMkLst>
          <pc:spChg chg="add mod">
            <ac:chgData name="Pegelow, Katrin /DE" userId="74a135be-7428-408d-b4b7-e9253dfa99e9" providerId="ADAL" clId="{C8066334-7A26-4F87-B18C-0F9CD2AF4340}" dt="2026-01-06T21:06:50.555" v="106621"/>
            <ac:spMkLst>
              <pc:docMk/>
              <pc:sldMasterMk cId="2095636351" sldId="2147484547"/>
              <pc:sldLayoutMk cId="2053898155" sldId="2147484548"/>
              <ac:spMk id="3" creationId="{F582E619-80C5-289C-DA7A-7C2265127497}"/>
            </ac:spMkLst>
          </pc:spChg>
        </pc:sldLayoutChg>
        <pc:sldLayoutChg chg="addSp modSp mod">
          <pc:chgData name="Pegelow, Katrin /DE" userId="74a135be-7428-408d-b4b7-e9253dfa99e9" providerId="ADAL" clId="{C8066334-7A26-4F87-B18C-0F9CD2AF4340}" dt="2026-01-06T21:06:19.620" v="106615"/>
          <pc:sldLayoutMkLst>
            <pc:docMk/>
            <pc:sldMasterMk cId="2095636351" sldId="2147484547"/>
            <pc:sldLayoutMk cId="3164638173" sldId="2147484549"/>
          </pc:sldLayoutMkLst>
          <pc:spChg chg="add mod">
            <ac:chgData name="Pegelow, Katrin /DE" userId="74a135be-7428-408d-b4b7-e9253dfa99e9" providerId="ADAL" clId="{C8066334-7A26-4F87-B18C-0F9CD2AF4340}" dt="2026-01-06T21:06:19.620" v="106615"/>
            <ac:spMkLst>
              <pc:docMk/>
              <pc:sldMasterMk cId="2095636351" sldId="2147484547"/>
              <pc:sldLayoutMk cId="3164638173" sldId="2147484549"/>
              <ac:spMk id="2" creationId="{D469C118-F0EA-BF1F-9EDE-5C0248F4C1E9}"/>
            </ac:spMkLst>
          </pc:spChg>
        </pc:sldLayoutChg>
        <pc:sldLayoutChg chg="addSp delSp modSp mod">
          <pc:chgData name="Pegelow, Katrin /DE" userId="74a135be-7428-408d-b4b7-e9253dfa99e9" providerId="ADAL" clId="{C8066334-7A26-4F87-B18C-0F9CD2AF4340}" dt="2026-01-06T21:06:27.937" v="106617"/>
          <pc:sldLayoutMkLst>
            <pc:docMk/>
            <pc:sldMasterMk cId="2095636351" sldId="2147484547"/>
            <pc:sldLayoutMk cId="1725044990" sldId="2147484552"/>
          </pc:sldLayoutMkLst>
          <pc:spChg chg="add mod">
            <ac:chgData name="Pegelow, Katrin /DE" userId="74a135be-7428-408d-b4b7-e9253dfa99e9" providerId="ADAL" clId="{C8066334-7A26-4F87-B18C-0F9CD2AF4340}" dt="2026-01-06T21:06:27.937" v="106617"/>
            <ac:spMkLst>
              <pc:docMk/>
              <pc:sldMasterMk cId="2095636351" sldId="2147484547"/>
              <pc:sldLayoutMk cId="1725044990" sldId="2147484552"/>
              <ac:spMk id="4" creationId="{CD9790BE-4149-2F36-2500-9CCADF085481}"/>
            </ac:spMkLst>
          </pc:spChg>
        </pc:sldLayoutChg>
        <pc:sldLayoutChg chg="addSp delSp modSp mod">
          <pc:chgData name="Pegelow, Katrin /DE" userId="74a135be-7428-408d-b4b7-e9253dfa99e9" providerId="ADAL" clId="{C8066334-7A26-4F87-B18C-0F9CD2AF4340}" dt="2026-01-06T21:06:35.342" v="106619"/>
          <pc:sldLayoutMkLst>
            <pc:docMk/>
            <pc:sldMasterMk cId="2095636351" sldId="2147484547"/>
            <pc:sldLayoutMk cId="1837068902" sldId="2147484935"/>
          </pc:sldLayoutMkLst>
          <pc:spChg chg="add mod">
            <ac:chgData name="Pegelow, Katrin /DE" userId="74a135be-7428-408d-b4b7-e9253dfa99e9" providerId="ADAL" clId="{C8066334-7A26-4F87-B18C-0F9CD2AF4340}" dt="2026-01-06T21:06:35.342" v="106619"/>
            <ac:spMkLst>
              <pc:docMk/>
              <pc:sldMasterMk cId="2095636351" sldId="2147484547"/>
              <pc:sldLayoutMk cId="1837068902" sldId="2147484935"/>
              <ac:spMk id="3" creationId="{F9C58B1B-1E16-5F63-4F59-1DBF594DA168}"/>
            </ac:spMkLst>
          </pc:spChg>
        </pc:sldLayoutChg>
        <pc:sldLayoutChg chg="modTransition">
          <pc:chgData name="Pegelow, Katrin /DE" userId="74a135be-7428-408d-b4b7-e9253dfa99e9" providerId="ADAL" clId="{C8066334-7A26-4F87-B18C-0F9CD2AF4340}" dt="2026-01-04T13:48:40.051" v="85222"/>
          <pc:sldLayoutMkLst>
            <pc:docMk/>
            <pc:sldMasterMk cId="2095636351" sldId="2147484547"/>
            <pc:sldLayoutMk cId="3871043528" sldId="2147485459"/>
          </pc:sldLayoutMkLst>
        </pc:sldLayoutChg>
      </pc:sldMasterChg>
    </pc:docChg>
  </pc:docChgLst>
</pc:chgInfo>
</file>

<file path=ppt/charts/_rels/chart1.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1.xml"/><Relationship Id="rId1" Type="http://schemas.microsoft.com/office/2011/relationships/chartStyle" Target="style1.xml"/><Relationship Id="rId4"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9.xml"/><Relationship Id="rId1" Type="http://schemas.microsoft.com/office/2011/relationships/chartStyle" Target="style9.xml"/><Relationship Id="rId4"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10.xml"/><Relationship Id="rId1" Type="http://schemas.microsoft.com/office/2011/relationships/chartStyle" Target="style10.xml"/><Relationship Id="rId4"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12.xml"/><Relationship Id="rId1" Type="http://schemas.microsoft.com/office/2011/relationships/chartStyle" Target="style12.xml"/><Relationship Id="rId4"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14.xml"/><Relationship Id="rId1" Type="http://schemas.microsoft.com/office/2011/relationships/chartStyle" Target="style14.xml"/><Relationship Id="rId4"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7.xml.rels><?xml version="1.0" encoding="UTF-8" standalone="yes"?>
<Relationships xmlns="http://schemas.openxmlformats.org/package/2006/relationships"><Relationship Id="rId3" Type="http://schemas.openxmlformats.org/officeDocument/2006/relationships/package" Target="../embeddings/Microsoft_Excel_Worksheet16.xlsx"/><Relationship Id="rId2" Type="http://schemas.microsoft.com/office/2011/relationships/chartColorStyle" Target="colors16.xml"/><Relationship Id="rId1" Type="http://schemas.microsoft.com/office/2011/relationships/chartStyle" Target="style16.xml"/></Relationships>
</file>

<file path=ppt/charts/_rels/chart18.xml.rels><?xml version="1.0" encoding="UTF-8" standalone="yes"?>
<Relationships xmlns="http://schemas.openxmlformats.org/package/2006/relationships"><Relationship Id="rId3" Type="http://schemas.openxmlformats.org/officeDocument/2006/relationships/package" Target="../embeddings/Microsoft_Excel_Worksheet17.xlsx"/><Relationship Id="rId2" Type="http://schemas.microsoft.com/office/2011/relationships/chartColorStyle" Target="colors17.xml"/><Relationship Id="rId1" Type="http://schemas.microsoft.com/office/2011/relationships/chartStyle" Target="style17.xml"/></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20.xml"/><Relationship Id="rId1" Type="http://schemas.microsoft.com/office/2011/relationships/chartStyle" Target="style20.xml"/><Relationship Id="rId4" Type="http://schemas.openxmlformats.org/officeDocument/2006/relationships/oleObject" Target="file:///C:\Users\WWatkins\Desktop\Content%20modules\M3%20Early%20Interv\module%203%20graphs.xlsx" TargetMode="External"/></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21.xml"/><Relationship Id="rId1" Type="http://schemas.microsoft.com/office/2011/relationships/chartStyle" Target="style21.xml"/><Relationship Id="rId4" Type="http://schemas.openxmlformats.org/officeDocument/2006/relationships/package" Target="../embeddings/Microsoft_Excel_Worksheet20.xlsx"/></Relationships>
</file>

<file path=ppt/charts/_rels/chart23.xml.rels><?xml version="1.0" encoding="UTF-8" standalone="yes"?>
<Relationships xmlns="http://schemas.openxmlformats.org/package/2006/relationships"><Relationship Id="rId3" Type="http://schemas.openxmlformats.org/officeDocument/2006/relationships/package" Target="../embeddings/Microsoft_Excel_Worksheet21.xlsx"/><Relationship Id="rId2" Type="http://schemas.microsoft.com/office/2011/relationships/chartColorStyle" Target="colors22.xml"/><Relationship Id="rId1" Type="http://schemas.microsoft.com/office/2011/relationships/chartStyle" Target="style22.xml"/></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2.xlsx"/><Relationship Id="rId2" Type="http://schemas.microsoft.com/office/2011/relationships/chartColorStyle" Target="colors23.xml"/><Relationship Id="rId1" Type="http://schemas.microsoft.com/office/2011/relationships/chartStyle" Target="style23.xml"/></Relationships>
</file>

<file path=ppt/charts/_rels/chart25.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6.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Microsoft_Excel_Worksheet24.xlsx"/></Relationships>
</file>

<file path=ppt/charts/_rels/chart27.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26.xml"/><Relationship Id="rId1" Type="http://schemas.microsoft.com/office/2011/relationships/chartStyle" Target="style26.xml"/><Relationship Id="rId4" Type="http://schemas.openxmlformats.org/officeDocument/2006/relationships/package" Target="../embeddings/Microsoft_Excel_Worksheet25.xlsx"/></Relationships>
</file>

<file path=ppt/charts/_rels/chart28.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27.xml"/><Relationship Id="rId1" Type="http://schemas.microsoft.com/office/2011/relationships/chartStyle" Target="style27.xml"/><Relationship Id="rId4" Type="http://schemas.openxmlformats.org/officeDocument/2006/relationships/package" Target="../embeddings/Microsoft_Excel_Worksheet26.xlsx"/></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28.xml"/><Relationship Id="rId1" Type="http://schemas.microsoft.com/office/2011/relationships/chartStyle" Target="style28.xml"/><Relationship Id="rId4" Type="http://schemas.openxmlformats.org/officeDocument/2006/relationships/package" Target="../embeddings/Microsoft_Excel_Worksheet27.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Microsoft_Excel_Worksheet28.xlsx"/></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30.xml"/><Relationship Id="rId1" Type="http://schemas.microsoft.com/office/2011/relationships/chartStyle" Target="style30.xml"/><Relationship Id="rId4" Type="http://schemas.openxmlformats.org/officeDocument/2006/relationships/package" Target="../embeddings/Microsoft_Excel_Worksheet29.xlsx"/></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Microsoft_Excel_Worksheet30.xlsx"/></Relationships>
</file>

<file path=ppt/charts/_rels/chart33.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Microsoft_Excel_Worksheet31.xlsx"/></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34.xml"/><Relationship Id="rId1" Type="http://schemas.microsoft.com/office/2011/relationships/chartStyle" Target="style34.xml"/><Relationship Id="rId4" Type="http://schemas.openxmlformats.org/officeDocument/2006/relationships/package" Target="../embeddings/Microsoft_Excel_Worksheet33.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Microsoft_Excel_Worksheet34.xlsx"/></Relationships>
</file>

<file path=ppt/charts/_rels/chart37.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36.xml"/><Relationship Id="rId1" Type="http://schemas.microsoft.com/office/2011/relationships/chartStyle" Target="style36.xml"/><Relationship Id="rId4" Type="http://schemas.openxmlformats.org/officeDocument/2006/relationships/package" Target="../embeddings/Microsoft_Excel_Worksheet35.xlsx"/></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37.xml"/><Relationship Id="rId1" Type="http://schemas.microsoft.com/office/2011/relationships/chartStyle" Target="style37.xml"/><Relationship Id="rId4" Type="http://schemas.openxmlformats.org/officeDocument/2006/relationships/package" Target="../embeddings/Microsoft_Excel_Worksheet36.xlsx"/></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package" Target="../embeddings/Microsoft_Excel_Worksheet37.xlsx"/></Relationships>
</file>

<file path=ppt/charts/_rels/chart4.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3.xml"/><Relationship Id="rId1" Type="http://schemas.microsoft.com/office/2011/relationships/chartStyle" Target="style3.xml"/><Relationship Id="rId4"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3" Type="http://schemas.openxmlformats.org/officeDocument/2006/relationships/chartUserShapes" Target="../drawings/drawing2.xml"/><Relationship Id="rId2" Type="http://schemas.openxmlformats.org/officeDocument/2006/relationships/package" Target="../embeddings/Microsoft_Excel_Worksheet38.xlsx"/><Relationship Id="rId1" Type="http://schemas.openxmlformats.org/officeDocument/2006/relationships/themeOverride" Target="../theme/themeOverride30.xml"/></Relationships>
</file>

<file path=ppt/charts/_rels/chart41.xml.rels><?xml version="1.0" encoding="UTF-8" standalone="yes"?>
<Relationships xmlns="http://schemas.openxmlformats.org/package/2006/relationships"><Relationship Id="rId3" Type="http://schemas.openxmlformats.org/officeDocument/2006/relationships/package" Target="../embeddings/Microsoft_Excel_Worksheet39.xlsx"/><Relationship Id="rId2" Type="http://schemas.microsoft.com/office/2011/relationships/chartColorStyle" Target="colors39.xml"/><Relationship Id="rId1" Type="http://schemas.microsoft.com/office/2011/relationships/chartStyle" Target="style39.xml"/></Relationships>
</file>

<file path=ppt/charts/_rels/chart42.xml.rels><?xml version="1.0" encoding="UTF-8" standalone="yes"?>
<Relationships xmlns="http://schemas.openxmlformats.org/package/2006/relationships"><Relationship Id="rId3" Type="http://schemas.openxmlformats.org/officeDocument/2006/relationships/package" Target="../embeddings/Microsoft_Excel_Worksheet40.xlsx"/><Relationship Id="rId2" Type="http://schemas.microsoft.com/office/2011/relationships/chartColorStyle" Target="colors40.xml"/><Relationship Id="rId1" Type="http://schemas.microsoft.com/office/2011/relationships/chartStyle" Target="style40.xml"/></Relationships>
</file>

<file path=ppt/charts/_rels/chart43.xml.rels><?xml version="1.0" encoding="UTF-8" standalone="yes"?>
<Relationships xmlns="http://schemas.openxmlformats.org/package/2006/relationships"><Relationship Id="rId3" Type="http://schemas.openxmlformats.org/officeDocument/2006/relationships/package" Target="../embeddings/Microsoft_Excel_Worksheet41.xlsx"/><Relationship Id="rId2" Type="http://schemas.microsoft.com/office/2011/relationships/chartColorStyle" Target="colors41.xml"/><Relationship Id="rId1" Type="http://schemas.microsoft.com/office/2011/relationships/chartStyle" Target="style41.xml"/></Relationships>
</file>

<file path=ppt/charts/_rels/chart44.xml.rels><?xml version="1.0" encoding="UTF-8" standalone="yes"?>
<Relationships xmlns="http://schemas.openxmlformats.org/package/2006/relationships"><Relationship Id="rId3" Type="http://schemas.openxmlformats.org/officeDocument/2006/relationships/package" Target="../embeddings/Microsoft_Excel_Worksheet42.xlsx"/><Relationship Id="rId2" Type="http://schemas.microsoft.com/office/2011/relationships/chartColorStyle" Target="colors42.xml"/><Relationship Id="rId1" Type="http://schemas.microsoft.com/office/2011/relationships/chartStyle" Target="style42.xml"/></Relationships>
</file>

<file path=ppt/charts/_rels/chart45.xml.rels><?xml version="1.0" encoding="UTF-8" standalone="yes"?>
<Relationships xmlns="http://schemas.openxmlformats.org/package/2006/relationships"><Relationship Id="rId3" Type="http://schemas.openxmlformats.org/officeDocument/2006/relationships/chartUserShapes" Target="../drawings/drawing3.xml"/><Relationship Id="rId2" Type="http://schemas.openxmlformats.org/officeDocument/2006/relationships/package" Target="../embeddings/Microsoft_Excel_Worksheet43.xlsx"/><Relationship Id="rId1" Type="http://schemas.openxmlformats.org/officeDocument/2006/relationships/themeOverride" Target="../theme/themeOverride31.xml"/></Relationships>
</file>

<file path=ppt/charts/_rels/chart46.xml.rels><?xml version="1.0" encoding="UTF-8" standalone="yes"?>
<Relationships xmlns="http://schemas.openxmlformats.org/package/2006/relationships"><Relationship Id="rId3" Type="http://schemas.openxmlformats.org/officeDocument/2006/relationships/chartUserShapes" Target="../drawings/drawing4.xml"/><Relationship Id="rId2" Type="http://schemas.openxmlformats.org/officeDocument/2006/relationships/package" Target="../embeddings/Microsoft_Excel_Worksheet44.xlsx"/><Relationship Id="rId1" Type="http://schemas.openxmlformats.org/officeDocument/2006/relationships/themeOverride" Target="../theme/themeOverride32.xml"/></Relationships>
</file>

<file path=ppt/charts/_rels/chart47.xml.rels><?xml version="1.0" encoding="UTF-8" standalone="yes"?>
<Relationships xmlns="http://schemas.openxmlformats.org/package/2006/relationships"><Relationship Id="rId3" Type="http://schemas.openxmlformats.org/officeDocument/2006/relationships/chartUserShapes" Target="../drawings/drawing5.xml"/><Relationship Id="rId2" Type="http://schemas.openxmlformats.org/officeDocument/2006/relationships/package" Target="../embeddings/Microsoft_Excel_Worksheet45.xlsx"/><Relationship Id="rId1" Type="http://schemas.openxmlformats.org/officeDocument/2006/relationships/themeOverride" Target="../theme/themeOverride33.xml"/></Relationships>
</file>

<file path=ppt/charts/_rels/chart48.xml.rels><?xml version="1.0" encoding="UTF-8" standalone="yes"?>
<Relationships xmlns="http://schemas.openxmlformats.org/package/2006/relationships"><Relationship Id="rId3" Type="http://schemas.openxmlformats.org/officeDocument/2006/relationships/chartUserShapes" Target="../drawings/drawing6.xml"/><Relationship Id="rId2" Type="http://schemas.openxmlformats.org/officeDocument/2006/relationships/package" Target="../embeddings/Microsoft_Excel_Worksheet46.xlsx"/><Relationship Id="rId1" Type="http://schemas.openxmlformats.org/officeDocument/2006/relationships/themeOverride" Target="../theme/themeOverride34.xml"/></Relationships>
</file>

<file path=ppt/charts/_rels/chart49.xml.rels><?xml version="1.0" encoding="UTF-8" standalone="yes"?>
<Relationships xmlns="http://schemas.openxmlformats.org/package/2006/relationships"><Relationship Id="rId3" Type="http://schemas.openxmlformats.org/officeDocument/2006/relationships/chartUserShapes" Target="../drawings/drawing7.xml"/><Relationship Id="rId2" Type="http://schemas.openxmlformats.org/officeDocument/2006/relationships/package" Target="../embeddings/Microsoft_Excel_Worksheet47.xlsx"/><Relationship Id="rId1" Type="http://schemas.openxmlformats.org/officeDocument/2006/relationships/themeOverride" Target="../theme/themeOverride35.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 Id="rId4" Type="http://schemas.openxmlformats.org/officeDocument/2006/relationships/chartUserShapes" Target="../drawings/drawing1.xml"/></Relationships>
</file>

<file path=ppt/charts/_rels/chart50.xml.rels><?xml version="1.0" encoding="UTF-8" standalone="yes"?>
<Relationships xmlns="http://schemas.openxmlformats.org/package/2006/relationships"><Relationship Id="rId3" Type="http://schemas.openxmlformats.org/officeDocument/2006/relationships/chartUserShapes" Target="../drawings/drawing8.xml"/><Relationship Id="rId2" Type="http://schemas.openxmlformats.org/officeDocument/2006/relationships/package" Target="../embeddings/Microsoft_Excel_Worksheet48.xlsx"/><Relationship Id="rId1" Type="http://schemas.openxmlformats.org/officeDocument/2006/relationships/themeOverride" Target="../theme/themeOverride36.xml"/></Relationships>
</file>

<file path=ppt/charts/_rels/chart51.xml.rels><?xml version="1.0" encoding="UTF-8" standalone="yes"?>
<Relationships xmlns="http://schemas.openxmlformats.org/package/2006/relationships"><Relationship Id="rId3" Type="http://schemas.openxmlformats.org/officeDocument/2006/relationships/package" Target="../embeddings/Microsoft_Excel_Worksheet49.xlsx"/><Relationship Id="rId2" Type="http://schemas.microsoft.com/office/2011/relationships/chartColorStyle" Target="colors43.xml"/><Relationship Id="rId1" Type="http://schemas.microsoft.com/office/2011/relationships/chartStyle" Target="style43.xml"/></Relationships>
</file>

<file path=ppt/charts/_rels/chart52.xml.rels><?xml version="1.0" encoding="UTF-8" standalone="yes"?>
<Relationships xmlns="http://schemas.openxmlformats.org/package/2006/relationships"><Relationship Id="rId3" Type="http://schemas.openxmlformats.org/officeDocument/2006/relationships/package" Target="../embeddings/Microsoft_Excel_Worksheet50.xlsx"/><Relationship Id="rId2" Type="http://schemas.microsoft.com/office/2011/relationships/chartColorStyle" Target="colors44.xml"/><Relationship Id="rId1" Type="http://schemas.microsoft.com/office/2011/relationships/chartStyle" Target="style44.xml"/></Relationships>
</file>

<file path=ppt/charts/_rels/chart53.xml.rels><?xml version="1.0" encoding="UTF-8" standalone="yes"?>
<Relationships xmlns="http://schemas.openxmlformats.org/package/2006/relationships"><Relationship Id="rId3" Type="http://schemas.openxmlformats.org/officeDocument/2006/relationships/package" Target="../embeddings/Microsoft_Excel_Worksheet51.xlsx"/><Relationship Id="rId2" Type="http://schemas.microsoft.com/office/2011/relationships/chartColorStyle" Target="colors45.xml"/><Relationship Id="rId1" Type="http://schemas.microsoft.com/office/2011/relationships/chartStyle" Target="style45.xml"/></Relationships>
</file>

<file path=ppt/charts/_rels/chart54.xml.rels><?xml version="1.0" encoding="UTF-8" standalone="yes"?>
<Relationships xmlns="http://schemas.openxmlformats.org/package/2006/relationships"><Relationship Id="rId3" Type="http://schemas.openxmlformats.org/officeDocument/2006/relationships/package" Target="../embeddings/Microsoft_Excel_Worksheet52.xlsx"/><Relationship Id="rId2" Type="http://schemas.microsoft.com/office/2011/relationships/chartColorStyle" Target="colors46.xml"/><Relationship Id="rId1" Type="http://schemas.microsoft.com/office/2011/relationships/chartStyle" Target="style46.xml"/></Relationships>
</file>

<file path=ppt/charts/_rels/chart55.xml.rels><?xml version="1.0" encoding="UTF-8" standalone="yes"?>
<Relationships xmlns="http://schemas.openxmlformats.org/package/2006/relationships"><Relationship Id="rId3" Type="http://schemas.openxmlformats.org/officeDocument/2006/relationships/package" Target="../embeddings/Microsoft_Excel_Worksheet53.xlsx"/><Relationship Id="rId2" Type="http://schemas.microsoft.com/office/2011/relationships/chartColorStyle" Target="colors47.xml"/><Relationship Id="rId1" Type="http://schemas.microsoft.com/office/2011/relationships/chartStyle" Target="style47.xml"/></Relationships>
</file>

<file path=ppt/charts/_rels/chart56.xml.rels><?xml version="1.0" encoding="UTF-8" standalone="yes"?>
<Relationships xmlns="http://schemas.openxmlformats.org/package/2006/relationships"><Relationship Id="rId3" Type="http://schemas.openxmlformats.org/officeDocument/2006/relationships/package" Target="../embeddings/Microsoft_Excel_Worksheet54.xlsx"/><Relationship Id="rId2" Type="http://schemas.microsoft.com/office/2011/relationships/chartColorStyle" Target="colors48.xml"/><Relationship Id="rId1" Type="http://schemas.microsoft.com/office/2011/relationships/chartStyle" Target="style48.xml"/></Relationships>
</file>

<file path=ppt/charts/_rels/chart57.xml.rels><?xml version="1.0" encoding="UTF-8" standalone="yes"?>
<Relationships xmlns="http://schemas.openxmlformats.org/package/2006/relationships"><Relationship Id="rId3" Type="http://schemas.openxmlformats.org/officeDocument/2006/relationships/package" Target="../embeddings/Microsoft_Excel_Worksheet55.xlsx"/><Relationship Id="rId2" Type="http://schemas.microsoft.com/office/2011/relationships/chartColorStyle" Target="colors49.xml"/><Relationship Id="rId1" Type="http://schemas.microsoft.com/office/2011/relationships/chartStyle" Target="style49.xml"/></Relationships>
</file>

<file path=ppt/charts/_rels/chart58.xml.rels><?xml version="1.0" encoding="UTF-8" standalone="yes"?>
<Relationships xmlns="http://schemas.openxmlformats.org/package/2006/relationships"><Relationship Id="rId3" Type="http://schemas.openxmlformats.org/officeDocument/2006/relationships/package" Target="../embeddings/Microsoft_Excel_Worksheet56.xlsx"/><Relationship Id="rId2" Type="http://schemas.microsoft.com/office/2011/relationships/chartColorStyle" Target="colors50.xml"/><Relationship Id="rId1" Type="http://schemas.microsoft.com/office/2011/relationships/chartStyle" Target="style50.xml"/></Relationships>
</file>

<file path=ppt/charts/_rels/chart59.xml.rels><?xml version="1.0" encoding="UTF-8" standalone="yes"?>
<Relationships xmlns="http://schemas.openxmlformats.org/package/2006/relationships"><Relationship Id="rId3" Type="http://schemas.openxmlformats.org/officeDocument/2006/relationships/package" Target="../embeddings/Microsoft_Excel_Worksheet57.xlsx"/><Relationship Id="rId2" Type="http://schemas.microsoft.com/office/2011/relationships/chartColorStyle" Target="colors51.xml"/><Relationship Id="rId1" Type="http://schemas.microsoft.com/office/2011/relationships/chartStyle" Target="style51.xml"/></Relationships>
</file>

<file path=ppt/charts/_rels/chart6.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5.xlsx"/></Relationships>
</file>

<file path=ppt/charts/_rels/chart60.xml.rels><?xml version="1.0" encoding="UTF-8" standalone="yes"?>
<Relationships xmlns="http://schemas.openxmlformats.org/package/2006/relationships"><Relationship Id="rId3" Type="http://schemas.openxmlformats.org/officeDocument/2006/relationships/package" Target="../embeddings/Microsoft_Excel_Worksheet58.xlsx"/><Relationship Id="rId2" Type="http://schemas.microsoft.com/office/2011/relationships/chartColorStyle" Target="colors52.xml"/><Relationship Id="rId1" Type="http://schemas.microsoft.com/office/2011/relationships/chartStyle" Target="style52.xml"/></Relationships>
</file>

<file path=ppt/charts/_rels/chart61.xml.rels><?xml version="1.0" encoding="UTF-8" standalone="yes"?>
<Relationships xmlns="http://schemas.openxmlformats.org/package/2006/relationships"><Relationship Id="rId3" Type="http://schemas.openxmlformats.org/officeDocument/2006/relationships/package" Target="../embeddings/Microsoft_Excel_Worksheet59.xlsx"/><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chartUserShapes" Target="../drawings/drawing9.xml"/></Relationships>
</file>

<file path=ppt/charts/_rels/chart62.xml.rels><?xml version="1.0" encoding="UTF-8" standalone="yes"?>
<Relationships xmlns="http://schemas.openxmlformats.org/package/2006/relationships"><Relationship Id="rId3" Type="http://schemas.openxmlformats.org/officeDocument/2006/relationships/chartUserShapes" Target="../drawings/drawing10.xml"/><Relationship Id="rId2" Type="http://schemas.openxmlformats.org/officeDocument/2006/relationships/package" Target="../embeddings/Microsoft_Excel_Worksheet60.xlsx"/><Relationship Id="rId1" Type="http://schemas.openxmlformats.org/officeDocument/2006/relationships/themeOverride" Target="../theme/themeOverride37.xml"/></Relationships>
</file>

<file path=ppt/charts/_rels/chart63.xml.rels><?xml version="1.0" encoding="UTF-8" standalone="yes"?>
<Relationships xmlns="http://schemas.openxmlformats.org/package/2006/relationships"><Relationship Id="rId2" Type="http://schemas.openxmlformats.org/officeDocument/2006/relationships/package" Target="../embeddings/Microsoft_Excel_Worksheet61.xlsx"/><Relationship Id="rId1" Type="http://schemas.openxmlformats.org/officeDocument/2006/relationships/themeOverride" Target="../theme/themeOverride38.xml"/></Relationships>
</file>

<file path=ppt/charts/_rels/chart64.xml.rels><?xml version="1.0" encoding="UTF-8" standalone="yes"?>
<Relationships xmlns="http://schemas.openxmlformats.org/package/2006/relationships"><Relationship Id="rId2" Type="http://schemas.openxmlformats.org/officeDocument/2006/relationships/package" Target="../embeddings/Microsoft_Excel_Worksheet62.xlsx"/><Relationship Id="rId1" Type="http://schemas.openxmlformats.org/officeDocument/2006/relationships/themeOverride" Target="../theme/themeOverride39.xml"/></Relationships>
</file>

<file path=ppt/charts/_rels/chart65.xml.rels><?xml version="1.0" encoding="UTF-8" standalone="yes"?>
<Relationships xmlns="http://schemas.openxmlformats.org/package/2006/relationships"><Relationship Id="rId2" Type="http://schemas.openxmlformats.org/officeDocument/2006/relationships/package" Target="../embeddings/Microsoft_Excel_Worksheet63.xlsx"/><Relationship Id="rId1" Type="http://schemas.openxmlformats.org/officeDocument/2006/relationships/themeOverride" Target="../theme/themeOverride40.xml"/></Relationships>
</file>

<file path=ppt/charts/_rels/chart66.xml.rels><?xml version="1.0" encoding="UTF-8" standalone="yes"?>
<Relationships xmlns="http://schemas.openxmlformats.org/package/2006/relationships"><Relationship Id="rId2" Type="http://schemas.openxmlformats.org/officeDocument/2006/relationships/package" Target="../embeddings/Microsoft_Excel_Worksheet64.xlsx"/><Relationship Id="rId1" Type="http://schemas.openxmlformats.org/officeDocument/2006/relationships/themeOverride" Target="../theme/themeOverride41.xml"/></Relationships>
</file>

<file path=ppt/charts/_rels/chart67.xml.rels><?xml version="1.0" encoding="UTF-8" standalone="yes"?>
<Relationships xmlns="http://schemas.openxmlformats.org/package/2006/relationships"><Relationship Id="rId2" Type="http://schemas.openxmlformats.org/officeDocument/2006/relationships/package" Target="../embeddings/Microsoft_Excel_Worksheet65.xlsx"/><Relationship Id="rId1" Type="http://schemas.openxmlformats.org/officeDocument/2006/relationships/themeOverride" Target="../theme/themeOverride42.xml"/></Relationships>
</file>

<file path=ppt/charts/_rels/chart68.xml.rels><?xml version="1.0" encoding="UTF-8" standalone="yes"?>
<Relationships xmlns="http://schemas.openxmlformats.org/package/2006/relationships"><Relationship Id="rId2" Type="http://schemas.openxmlformats.org/officeDocument/2006/relationships/package" Target="../embeddings/Microsoft_Excel_Worksheet66.xlsx"/><Relationship Id="rId1" Type="http://schemas.openxmlformats.org/officeDocument/2006/relationships/themeOverride" Target="../theme/themeOverride43.xml"/></Relationships>
</file>

<file path=ppt/charts/_rels/chart69.xml.rels><?xml version="1.0" encoding="UTF-8" standalone="yes"?>
<Relationships xmlns="http://schemas.openxmlformats.org/package/2006/relationships"><Relationship Id="rId2" Type="http://schemas.openxmlformats.org/officeDocument/2006/relationships/package" Target="../embeddings/Microsoft_Excel_Worksheet67.xlsx"/><Relationship Id="rId1" Type="http://schemas.openxmlformats.org/officeDocument/2006/relationships/themeOverride" Target="../theme/themeOverride44.xml"/></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6.xml"/><Relationship Id="rId1" Type="http://schemas.microsoft.com/office/2011/relationships/chartStyle" Target="style6.xml"/><Relationship Id="rId4"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2" Type="http://schemas.openxmlformats.org/officeDocument/2006/relationships/package" Target="../embeddings/Microsoft_Excel_Worksheet68.xlsx"/><Relationship Id="rId1" Type="http://schemas.openxmlformats.org/officeDocument/2006/relationships/themeOverride" Target="../theme/themeOverride45.xml"/></Relationships>
</file>

<file path=ppt/charts/_rels/chart71.xml.rels><?xml version="1.0" encoding="UTF-8" standalone="yes"?>
<Relationships xmlns="http://schemas.openxmlformats.org/package/2006/relationships"><Relationship Id="rId2" Type="http://schemas.openxmlformats.org/officeDocument/2006/relationships/package" Target="../embeddings/Microsoft_Excel_Worksheet69.xlsx"/><Relationship Id="rId1" Type="http://schemas.openxmlformats.org/officeDocument/2006/relationships/themeOverride" Target="../theme/themeOverride46.xml"/></Relationships>
</file>

<file path=ppt/charts/_rels/chart72.xml.rels><?xml version="1.0" encoding="UTF-8" standalone="yes"?>
<Relationships xmlns="http://schemas.openxmlformats.org/package/2006/relationships"><Relationship Id="rId3" Type="http://schemas.openxmlformats.org/officeDocument/2006/relationships/package" Target="../embeddings/Microsoft_Excel_Worksheet70.xlsx"/><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chartUserShapes" Target="../drawings/drawing11.xml"/></Relationships>
</file>

<file path=ppt/charts/_rels/chart73.xml.rels><?xml version="1.0" encoding="UTF-8" standalone="yes"?>
<Relationships xmlns="http://schemas.openxmlformats.org/package/2006/relationships"><Relationship Id="rId2" Type="http://schemas.openxmlformats.org/officeDocument/2006/relationships/package" Target="../embeddings/Microsoft_Excel_Worksheet71.xlsx"/><Relationship Id="rId1" Type="http://schemas.openxmlformats.org/officeDocument/2006/relationships/themeOverride" Target="../theme/themeOverride47.xml"/></Relationships>
</file>

<file path=ppt/charts/_rels/chart74.xml.rels><?xml version="1.0" encoding="UTF-8" standalone="yes"?>
<Relationships xmlns="http://schemas.openxmlformats.org/package/2006/relationships"><Relationship Id="rId2" Type="http://schemas.openxmlformats.org/officeDocument/2006/relationships/package" Target="../embeddings/Microsoft_Excel_Worksheet72.xlsx"/><Relationship Id="rId1" Type="http://schemas.openxmlformats.org/officeDocument/2006/relationships/themeOverride" Target="../theme/themeOverride48.xml"/></Relationships>
</file>

<file path=ppt/charts/_rels/chart75.xml.rels><?xml version="1.0" encoding="UTF-8" standalone="yes"?>
<Relationships xmlns="http://schemas.openxmlformats.org/package/2006/relationships"><Relationship Id="rId2" Type="http://schemas.openxmlformats.org/officeDocument/2006/relationships/package" Target="../embeddings/Microsoft_Excel_Worksheet73.xlsx"/><Relationship Id="rId1" Type="http://schemas.openxmlformats.org/officeDocument/2006/relationships/themeOverride" Target="../theme/themeOverride49.xml"/></Relationships>
</file>

<file path=ppt/charts/_rels/chart76.xml.rels><?xml version="1.0" encoding="UTF-8" standalone="yes"?>
<Relationships xmlns="http://schemas.openxmlformats.org/package/2006/relationships"><Relationship Id="rId2" Type="http://schemas.openxmlformats.org/officeDocument/2006/relationships/package" Target="../embeddings/Microsoft_Excel_Worksheet74.xlsx"/><Relationship Id="rId1" Type="http://schemas.openxmlformats.org/officeDocument/2006/relationships/themeOverride" Target="../theme/themeOverride50.xml"/></Relationships>
</file>

<file path=ppt/charts/_rels/chart77.xml.rels><?xml version="1.0" encoding="UTF-8" standalone="yes"?>
<Relationships xmlns="http://schemas.openxmlformats.org/package/2006/relationships"><Relationship Id="rId2" Type="http://schemas.openxmlformats.org/officeDocument/2006/relationships/package" Target="../embeddings/Microsoft_Excel_Worksheet75.xlsx"/><Relationship Id="rId1" Type="http://schemas.openxmlformats.org/officeDocument/2006/relationships/themeOverride" Target="../theme/themeOverride51.xml"/></Relationships>
</file>

<file path=ppt/charts/_rels/chart78.xml.rels><?xml version="1.0" encoding="UTF-8" standalone="yes"?>
<Relationships xmlns="http://schemas.openxmlformats.org/package/2006/relationships"><Relationship Id="rId2" Type="http://schemas.openxmlformats.org/officeDocument/2006/relationships/package" Target="../embeddings/Microsoft_Excel_Worksheet76.xlsx"/><Relationship Id="rId1" Type="http://schemas.openxmlformats.org/officeDocument/2006/relationships/themeOverride" Target="../theme/themeOverride52.xml"/></Relationships>
</file>

<file path=ppt/charts/_rels/chart79.xml.rels><?xml version="1.0" encoding="UTF-8" standalone="yes"?>
<Relationships xmlns="http://schemas.openxmlformats.org/package/2006/relationships"><Relationship Id="rId2" Type="http://schemas.openxmlformats.org/officeDocument/2006/relationships/package" Target="../embeddings/Microsoft_Excel_Worksheet77.xlsx"/><Relationship Id="rId1" Type="http://schemas.openxmlformats.org/officeDocument/2006/relationships/themeOverride" Target="../theme/themeOverride53.xml"/></Relationships>
</file>

<file path=ppt/charts/_rels/chart8.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7.xlsx"/></Relationships>
</file>

<file path=ppt/charts/_rels/chart80.xml.rels><?xml version="1.0" encoding="UTF-8" standalone="yes"?>
<Relationships xmlns="http://schemas.openxmlformats.org/package/2006/relationships"><Relationship Id="rId2" Type="http://schemas.openxmlformats.org/officeDocument/2006/relationships/package" Target="../embeddings/Microsoft_Excel_Worksheet78.xlsx"/><Relationship Id="rId1" Type="http://schemas.openxmlformats.org/officeDocument/2006/relationships/themeOverride" Target="../theme/themeOverride54.xml"/></Relationships>
</file>

<file path=ppt/charts/_rels/chart81.xml.rels><?xml version="1.0" encoding="UTF-8" standalone="yes"?>
<Relationships xmlns="http://schemas.openxmlformats.org/package/2006/relationships"><Relationship Id="rId2" Type="http://schemas.openxmlformats.org/officeDocument/2006/relationships/package" Target="../embeddings/Microsoft_Excel_Worksheet79.xlsx"/><Relationship Id="rId1" Type="http://schemas.openxmlformats.org/officeDocument/2006/relationships/themeOverride" Target="../theme/themeOverride55.xml"/></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package" Target="../embeddings/Microsoft_Excel_Worksheet80.xlsx"/></Relationships>
</file>

<file path=ppt/charts/_rels/chart83.xml.rels><?xml version="1.0" encoding="UTF-8" standalone="yes"?>
<Relationships xmlns="http://schemas.openxmlformats.org/package/2006/relationships"><Relationship Id="rId3" Type="http://schemas.openxmlformats.org/officeDocument/2006/relationships/themeOverride" Target="../theme/themeOverride57.xml"/><Relationship Id="rId2" Type="http://schemas.microsoft.com/office/2011/relationships/chartColorStyle" Target="colors56.xml"/><Relationship Id="rId1" Type="http://schemas.microsoft.com/office/2011/relationships/chartStyle" Target="style56.xml"/><Relationship Id="rId4" Type="http://schemas.openxmlformats.org/officeDocument/2006/relationships/package" Target="../embeddings/Microsoft_Excel_Worksheet81.xlsx"/></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58.xm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package" Target="../embeddings/Microsoft_Excel_Worksheet82.xlsx"/></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59.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Microsoft_Excel_Worksheet83.xlsx"/></Relationships>
</file>

<file path=ppt/charts/_rels/chart86.xml.rels><?xml version="1.0" encoding="UTF-8" standalone="yes"?>
<Relationships xmlns="http://schemas.openxmlformats.org/package/2006/relationships"><Relationship Id="rId3" Type="http://schemas.openxmlformats.org/officeDocument/2006/relationships/themeOverride" Target="../theme/themeOverride60.xml"/><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package" Target="../embeddings/Microsoft_Excel_Worksheet84.xlsx"/></Relationships>
</file>

<file path=ppt/charts/_rels/chart87.xml.rels><?xml version="1.0" encoding="UTF-8" standalone="yes"?>
<Relationships xmlns="http://schemas.openxmlformats.org/package/2006/relationships"><Relationship Id="rId3" Type="http://schemas.openxmlformats.org/officeDocument/2006/relationships/package" Target="../embeddings/Microsoft_Excel_Worksheet85.xlsx"/><Relationship Id="rId2" Type="http://schemas.microsoft.com/office/2011/relationships/chartColorStyle" Target="colors60.xml"/><Relationship Id="rId1" Type="http://schemas.microsoft.com/office/2011/relationships/chartStyle" Target="style60.xml"/></Relationships>
</file>

<file path=ppt/charts/_rels/chart88.xml.rels><?xml version="1.0" encoding="UTF-8" standalone="yes"?>
<Relationships xmlns="http://schemas.openxmlformats.org/package/2006/relationships"><Relationship Id="rId3" Type="http://schemas.openxmlformats.org/officeDocument/2006/relationships/package" Target="../embeddings/Microsoft_Excel_Worksheet86.xlsx"/><Relationship Id="rId2" Type="http://schemas.microsoft.com/office/2011/relationships/chartColorStyle" Target="colors61.xml"/><Relationship Id="rId1" Type="http://schemas.microsoft.com/office/2011/relationships/chartStyle" Target="style61.xml"/></Relationships>
</file>

<file path=ppt/charts/_rels/chart9.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8.xml"/><Relationship Id="rId1" Type="http://schemas.microsoft.com/office/2011/relationships/chartStyle" Target="style8.xml"/><Relationship Id="rId4"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650446820269146"/>
          <c:y val="0.10007942811755362"/>
          <c:w val="0.77018293707767849"/>
          <c:h val="0.72041302621127878"/>
        </c:manualLayout>
      </c:layout>
      <c:scatterChart>
        <c:scatterStyle val="lineMarker"/>
        <c:varyColors val="0"/>
        <c:ser>
          <c:idx val="0"/>
          <c:order val="0"/>
          <c:tx>
            <c:strRef>
              <c:f>Sheet1!$B$1</c:f>
              <c:strCache>
                <c:ptCount val="1"/>
                <c:pt idx="0">
                  <c:v>Hazard ratio (95% CI)</c:v>
                </c:pt>
              </c:strCache>
            </c:strRef>
          </c:tx>
          <c:spPr>
            <a:ln w="19050" cap="rnd">
              <a:noFill/>
              <a:round/>
            </a:ln>
            <a:effectLst/>
          </c:spPr>
          <c:marker>
            <c:symbol val="square"/>
            <c:size val="11"/>
            <c:spPr>
              <a:solidFill>
                <a:schemeClr val="tx1"/>
              </a:solidFill>
              <a:ln w="9525">
                <a:noFill/>
              </a:ln>
              <a:effectLst/>
            </c:spPr>
          </c:marker>
          <c:dPt>
            <c:idx val="0"/>
            <c:marker>
              <c:symbol val="square"/>
              <c:size val="11"/>
              <c:spPr>
                <a:solidFill>
                  <a:schemeClr val="tx1"/>
                </a:solidFill>
                <a:ln w="9525">
                  <a:noFill/>
                </a:ln>
                <a:effectLst/>
              </c:spPr>
            </c:marker>
            <c:bubble3D val="0"/>
            <c:spPr>
              <a:ln w="25400" cap="rnd">
                <a:solidFill>
                  <a:srgbClr val="882068"/>
                </a:solidFill>
                <a:round/>
              </a:ln>
              <a:effectLst/>
            </c:spPr>
            <c:extLst>
              <c:ext xmlns:c16="http://schemas.microsoft.com/office/drawing/2014/chart" uri="{C3380CC4-5D6E-409C-BE32-E72D297353CC}">
                <c16:uniqueId val="{00000001-FB64-4096-A9DB-BFC6522B2918}"/>
              </c:ext>
            </c:extLst>
          </c:dPt>
          <c:dPt>
            <c:idx val="1"/>
            <c:marker>
              <c:symbol val="square"/>
              <c:size val="11"/>
              <c:spPr>
                <a:solidFill>
                  <a:schemeClr val="accent5"/>
                </a:solidFill>
                <a:ln w="9525">
                  <a:noFill/>
                </a:ln>
                <a:effectLst/>
              </c:spPr>
            </c:marker>
            <c:bubble3D val="0"/>
            <c:extLst>
              <c:ext xmlns:c16="http://schemas.microsoft.com/office/drawing/2014/chart" uri="{C3380CC4-5D6E-409C-BE32-E72D297353CC}">
                <c16:uniqueId val="{00000002-FB64-4096-A9DB-BFC6522B2918}"/>
              </c:ext>
            </c:extLst>
          </c:dPt>
          <c:dPt>
            <c:idx val="2"/>
            <c:marker>
              <c:symbol val="square"/>
              <c:size val="11"/>
              <c:spPr>
                <a:solidFill>
                  <a:schemeClr val="tx2"/>
                </a:solidFill>
                <a:ln w="9525">
                  <a:noFill/>
                </a:ln>
                <a:effectLst/>
              </c:spPr>
            </c:marker>
            <c:bubble3D val="0"/>
            <c:extLst>
              <c:ext xmlns:c16="http://schemas.microsoft.com/office/drawing/2014/chart" uri="{C3380CC4-5D6E-409C-BE32-E72D297353CC}">
                <c16:uniqueId val="{00000003-FB64-4096-A9DB-BFC6522B2918}"/>
              </c:ext>
            </c:extLst>
          </c:dPt>
          <c:dLbls>
            <c:dLbl>
              <c:idx val="0"/>
              <c:tx>
                <c:rich>
                  <a:bodyPr rot="0" spcFirstLastPara="1" vertOverflow="ellipsis" vert="horz" wrap="square" anchor="ctr" anchorCtr="1"/>
                  <a:lstStyle/>
                  <a:p>
                    <a:pPr>
                      <a:defRPr sz="1200" b="1" i="0" u="none" strike="noStrike" kern="1200" baseline="0">
                        <a:solidFill>
                          <a:srgbClr val="404040"/>
                        </a:solidFill>
                        <a:latin typeface="+mn-lt"/>
                        <a:ea typeface="+mn-ea"/>
                        <a:cs typeface="+mn-cs"/>
                      </a:defRPr>
                    </a:pPr>
                    <a:r>
                      <a:rPr lang="en-US" sz="1200">
                        <a:solidFill>
                          <a:srgbClr val="404040"/>
                        </a:solidFill>
                        <a:latin typeface="+mn-lt"/>
                      </a:rPr>
                      <a:t>3,02</a:t>
                    </a:r>
                  </a:p>
                </c:rich>
              </c:tx>
              <c:spPr>
                <a:noFill/>
                <a:ln>
                  <a:noFill/>
                </a:ln>
                <a:effectLst/>
              </c:spPr>
              <c:txPr>
                <a:bodyPr rot="0" spcFirstLastPara="1" vertOverflow="ellipsis" vert="horz" wrap="square" anchor="ctr" anchorCtr="1"/>
                <a:lstStyle/>
                <a:p>
                  <a:pPr>
                    <a:defRPr sz="1200" b="1" i="0" u="none" strike="noStrike" kern="1200" baseline="0">
                      <a:solidFill>
                        <a:srgbClr val="404040"/>
                      </a:solidFill>
                      <a:latin typeface="+mn-lt"/>
                      <a:ea typeface="+mn-ea"/>
                      <a:cs typeface="+mn-cs"/>
                    </a:defRPr>
                  </a:pPr>
                  <a:endParaRPr lang="it-IT"/>
                </a:p>
              </c:tx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FB64-4096-A9DB-BFC6522B2918}"/>
                </c:ext>
              </c:extLst>
            </c:dLbl>
            <c:dLbl>
              <c:idx val="1"/>
              <c:tx>
                <c:rich>
                  <a:bodyPr rot="0" spcFirstLastPara="1" vertOverflow="ellipsis" vert="horz" wrap="square" anchor="ctr" anchorCtr="1"/>
                  <a:lstStyle/>
                  <a:p>
                    <a:pPr>
                      <a:defRPr sz="1200" b="1" i="0" u="none" strike="noStrike" kern="1200" baseline="0">
                        <a:solidFill>
                          <a:srgbClr val="404040"/>
                        </a:solidFill>
                        <a:latin typeface="+mn-lt"/>
                        <a:ea typeface="+mn-ea"/>
                        <a:cs typeface="+mn-cs"/>
                      </a:defRPr>
                    </a:pPr>
                    <a:r>
                      <a:rPr lang="en-US" sz="1200">
                        <a:solidFill>
                          <a:srgbClr val="404040"/>
                        </a:solidFill>
                      </a:rPr>
                      <a:t>8,01</a:t>
                    </a:r>
                  </a:p>
                </c:rich>
              </c:tx>
              <c:spPr>
                <a:noFill/>
                <a:ln>
                  <a:noFill/>
                </a:ln>
                <a:effectLst/>
              </c:spPr>
              <c:txPr>
                <a:bodyPr rot="0" spcFirstLastPara="1" vertOverflow="ellipsis" vert="horz" wrap="square" anchor="ctr" anchorCtr="1"/>
                <a:lstStyle/>
                <a:p>
                  <a:pPr>
                    <a:defRPr sz="1200" b="1" i="0" u="none" strike="noStrike" kern="1200" baseline="0">
                      <a:solidFill>
                        <a:srgbClr val="404040"/>
                      </a:solidFill>
                      <a:latin typeface="+mn-lt"/>
                      <a:ea typeface="+mn-ea"/>
                      <a:cs typeface="+mn-cs"/>
                    </a:defRPr>
                  </a:pPr>
                  <a:endParaRPr lang="it-IT"/>
                </a:p>
              </c:tx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FB64-4096-A9DB-BFC6522B2918}"/>
                </c:ext>
              </c:extLst>
            </c:dLbl>
            <c:dLbl>
              <c:idx val="2"/>
              <c:tx>
                <c:rich>
                  <a:bodyPr rot="0" spcFirstLastPara="1" vertOverflow="ellipsis" vert="horz" wrap="square" anchor="ctr" anchorCtr="1"/>
                  <a:lstStyle/>
                  <a:p>
                    <a:pPr>
                      <a:defRPr sz="1200" b="1" i="0" u="none" strike="noStrike" kern="1200" baseline="0">
                        <a:solidFill>
                          <a:srgbClr val="404040"/>
                        </a:solidFill>
                        <a:latin typeface="+mn-lt"/>
                        <a:ea typeface="+mn-ea"/>
                        <a:cs typeface="+mn-cs"/>
                      </a:defRPr>
                    </a:pPr>
                    <a:r>
                      <a:rPr lang="en-US" sz="1200">
                        <a:solidFill>
                          <a:srgbClr val="404040"/>
                        </a:solidFill>
                      </a:rPr>
                      <a:t>3,5</a:t>
                    </a:r>
                  </a:p>
                </c:rich>
              </c:tx>
              <c:spPr>
                <a:noFill/>
                <a:ln>
                  <a:noFill/>
                </a:ln>
                <a:effectLst/>
              </c:spPr>
              <c:txPr>
                <a:bodyPr rot="0" spcFirstLastPara="1" vertOverflow="ellipsis" vert="horz" wrap="square" anchor="ctr" anchorCtr="1"/>
                <a:lstStyle/>
                <a:p>
                  <a:pPr>
                    <a:defRPr sz="1200" b="1" i="0" u="none" strike="noStrike" kern="1200" baseline="0">
                      <a:solidFill>
                        <a:srgbClr val="404040"/>
                      </a:solidFill>
                      <a:latin typeface="+mn-lt"/>
                      <a:ea typeface="+mn-ea"/>
                      <a:cs typeface="+mn-cs"/>
                    </a:defRPr>
                  </a:pPr>
                  <a:endParaRPr lang="it-IT"/>
                </a:p>
              </c:txPr>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FB64-4096-A9DB-BFC6522B2918}"/>
                </c:ext>
              </c:extLst>
            </c:dLbl>
            <c:spPr>
              <a:noFill/>
              <a:ln>
                <a:noFill/>
              </a:ln>
              <a:effectLst/>
            </c:spPr>
            <c:txPr>
              <a:bodyPr rot="0" spcFirstLastPara="1" vertOverflow="ellipsis" vert="horz" wrap="square" anchor="ctr" anchorCtr="1"/>
              <a:lstStyle/>
              <a:p>
                <a:pPr>
                  <a:defRPr sz="1400" b="1" i="0" u="none" strike="noStrike" kern="1200" baseline="0">
                    <a:solidFill>
                      <a:schemeClr val="tx2"/>
                    </a:solidFill>
                    <a:latin typeface="+mn-lt"/>
                    <a:ea typeface="+mn-ea"/>
                    <a:cs typeface="+mn-cs"/>
                  </a:defRPr>
                </a:pPr>
                <a:endParaRPr lang="it-IT"/>
              </a:p>
            </c:txPr>
            <c:dLblPos val="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errBars>
            <c:errDir val="y"/>
            <c:errBarType val="both"/>
            <c:errValType val="cust"/>
            <c:noEndCap val="0"/>
            <c:plus>
              <c:numRef>
                <c:f>Sheet1!$H$2:$H$4</c:f>
                <c:numCache>
                  <c:formatCode>General</c:formatCode>
                  <c:ptCount val="3"/>
                  <c:pt idx="0">
                    <c:v>4.2039000000000009</c:v>
                  </c:pt>
                  <c:pt idx="1">
                    <c:v>56.010200000000005</c:v>
                  </c:pt>
                  <c:pt idx="2">
                    <c:v>2.5933999999999999</c:v>
                  </c:pt>
                </c:numCache>
              </c:numRef>
            </c:plus>
            <c:minus>
              <c:numRef>
                <c:f>Sheet1!$G$2:$G$4</c:f>
                <c:numCache>
                  <c:formatCode>General</c:formatCode>
                  <c:ptCount val="3"/>
                  <c:pt idx="0">
                    <c:v>1.7598</c:v>
                  </c:pt>
                  <c:pt idx="1">
                    <c:v>7.0085999999999995</c:v>
                  </c:pt>
                  <c:pt idx="2">
                    <c:v>1.4944000000000002</c:v>
                  </c:pt>
                </c:numCache>
              </c:numRef>
            </c:minus>
            <c:spPr>
              <a:noFill/>
              <a:ln w="9525" cap="flat" cmpd="sng" algn="ctr">
                <a:solidFill>
                  <a:schemeClr val="tx2"/>
                </a:solidFill>
                <a:round/>
              </a:ln>
              <a:effectLst/>
            </c:spPr>
          </c:errBars>
          <c:xVal>
            <c:numRef>
              <c:f>Sheet1!$A$2:$A$4</c:f>
              <c:numCache>
                <c:formatCode>General</c:formatCode>
                <c:ptCount val="3"/>
                <c:pt idx="0">
                  <c:v>0.5</c:v>
                </c:pt>
                <c:pt idx="1">
                  <c:v>1.5</c:v>
                </c:pt>
                <c:pt idx="2">
                  <c:v>2.5</c:v>
                </c:pt>
              </c:numCache>
            </c:numRef>
          </c:xVal>
          <c:yVal>
            <c:numRef>
              <c:f>Sheet1!$B$2:$B$4</c:f>
              <c:numCache>
                <c:formatCode>General</c:formatCode>
                <c:ptCount val="3"/>
                <c:pt idx="0">
                  <c:v>3.02</c:v>
                </c:pt>
                <c:pt idx="1">
                  <c:v>8.01</c:v>
                </c:pt>
                <c:pt idx="2">
                  <c:v>3.5</c:v>
                </c:pt>
              </c:numCache>
            </c:numRef>
          </c:yVal>
          <c:smooth val="0"/>
          <c:extLst>
            <c:ext xmlns:c16="http://schemas.microsoft.com/office/drawing/2014/chart" uri="{C3380CC4-5D6E-409C-BE32-E72D297353CC}">
              <c16:uniqueId val="{00000004-FB64-4096-A9DB-BFC6522B2918}"/>
            </c:ext>
          </c:extLst>
        </c:ser>
        <c:dLbls>
          <c:dLblPos val="r"/>
          <c:showLegendKey val="0"/>
          <c:showVal val="1"/>
          <c:showCatName val="0"/>
          <c:showSerName val="0"/>
          <c:showPercent val="0"/>
          <c:showBubbleSize val="0"/>
        </c:dLbls>
        <c:axId val="1054347440"/>
        <c:axId val="1292133151"/>
      </c:scatterChart>
      <c:valAx>
        <c:axId val="1054347440"/>
        <c:scaling>
          <c:orientation val="minMax"/>
          <c:max val="3"/>
        </c:scaling>
        <c:delete val="0"/>
        <c:axPos val="b"/>
        <c:numFmt formatCode="General" sourceLinked="1"/>
        <c:majorTickMark val="none"/>
        <c:minorTickMark val="none"/>
        <c:tickLblPos val="none"/>
        <c:spPr>
          <a:solidFill>
            <a:schemeClr val="bg1">
              <a:lumMod val="95000"/>
            </a:schemeClr>
          </a:solidFill>
          <a:ln w="9525"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mn-lt"/>
                <a:ea typeface="+mn-ea"/>
                <a:cs typeface="+mn-cs"/>
              </a:defRPr>
            </a:pPr>
            <a:endParaRPr lang="it-IT"/>
          </a:p>
        </c:txPr>
        <c:crossAx val="1292133151"/>
        <c:crossesAt val="1"/>
        <c:crossBetween val="midCat"/>
      </c:valAx>
      <c:valAx>
        <c:axId val="1292133151"/>
        <c:scaling>
          <c:orientation val="minMax"/>
          <c:max val="10"/>
          <c:min val="0"/>
        </c:scaling>
        <c:delete val="0"/>
        <c:axPos val="l"/>
        <c:title>
          <c:tx>
            <c:rich>
              <a:bodyPr rot="-5400000" spcFirstLastPara="1" vertOverflow="ellipsis" vert="horz" wrap="square" anchor="ctr" anchorCtr="1"/>
              <a:lstStyle/>
              <a:p>
                <a:pPr>
                  <a:defRPr sz="1200" b="1" i="0" u="none" strike="noStrike" kern="1200" baseline="0">
                    <a:solidFill>
                      <a:schemeClr val="tx2"/>
                    </a:solidFill>
                    <a:latin typeface="+mn-lt"/>
                    <a:ea typeface="+mn-ea"/>
                    <a:cs typeface="+mn-cs"/>
                  </a:defRPr>
                </a:pPr>
                <a:r>
                  <a:rPr lang="en-US" sz="1200" b="1" noProof="0">
                    <a:solidFill>
                      <a:srgbClr val="404040"/>
                    </a:solidFill>
                    <a:latin typeface="Verdana" panose="020B0604030504040204" pitchFamily="34" charset="0"/>
                    <a:ea typeface="Verdana" panose="020B0604030504040204" pitchFamily="34" charset="0"/>
                  </a:rPr>
                  <a:t>Hazard Ratio</a:t>
                </a:r>
                <a:r>
                  <a:rPr lang="en-US" sz="1200" b="0" noProof="0">
                    <a:solidFill>
                      <a:srgbClr val="404040"/>
                    </a:solidFill>
                    <a:latin typeface="Verdana" panose="020B0604030504040204" pitchFamily="34" charset="0"/>
                    <a:ea typeface="Verdana" panose="020B0604030504040204" pitchFamily="34" charset="0"/>
                  </a:rPr>
                  <a:t> (95 %-KI)</a:t>
                </a:r>
              </a:p>
            </c:rich>
          </c:tx>
          <c:layout>
            <c:manualLayout>
              <c:xMode val="edge"/>
              <c:yMode val="edge"/>
              <c:x val="1.1671167629530875E-2"/>
              <c:y val="0.14753765351098103"/>
            </c:manualLayout>
          </c:layout>
          <c:overlay val="0"/>
          <c:spPr>
            <a:noFill/>
            <a:ln>
              <a:noFill/>
            </a:ln>
            <a:effectLst/>
          </c:spPr>
          <c:txPr>
            <a:bodyPr rot="-5400000" spcFirstLastPara="1" vertOverflow="ellipsis" vert="horz" wrap="square" anchor="ctr" anchorCtr="1"/>
            <a:lstStyle/>
            <a:p>
              <a:pPr>
                <a:defRPr sz="1200" b="1" i="0" u="none" strike="noStrike" kern="1200" baseline="0">
                  <a:solidFill>
                    <a:schemeClr val="tx2"/>
                  </a:solidFill>
                  <a:latin typeface="+mn-lt"/>
                  <a:ea typeface="+mn-ea"/>
                  <a:cs typeface="+mn-cs"/>
                </a:defRPr>
              </a:pPr>
              <a:endParaRPr lang="it-IT"/>
            </a:p>
          </c:txPr>
        </c:title>
        <c:numFmt formatCode="General" sourceLinked="1"/>
        <c:majorTickMark val="out"/>
        <c:minorTickMark val="none"/>
        <c:tickLblPos val="nextTo"/>
        <c:spPr>
          <a:noFill/>
          <a:ln w="9525"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mn-lt"/>
                <a:ea typeface="+mn-ea"/>
                <a:cs typeface="+mn-cs"/>
              </a:defRPr>
            </a:pPr>
            <a:endParaRPr lang="it-IT"/>
          </a:p>
        </c:txPr>
        <c:crossAx val="1054347440"/>
        <c:crosses val="autoZero"/>
        <c:crossBetween val="midCat"/>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2"/>
          </a:solidFill>
        </a:defRPr>
      </a:pPr>
      <a:endParaRPr lang="it-IT"/>
    </a:p>
  </c:txPr>
  <c:externalData r:id="rId4">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119693"/>
              </a:solidFill>
              <a:ln w="19050">
                <a:noFill/>
              </a:ln>
              <a:effectLst/>
            </c:spPr>
            <c:extLst>
              <c:ext xmlns:c16="http://schemas.microsoft.com/office/drawing/2014/chart" uri="{C3380CC4-5D6E-409C-BE32-E72D297353CC}">
                <c16:uniqueId val="{00000001-A437-4663-B9B0-A6768DFC10B9}"/>
              </c:ext>
            </c:extLst>
          </c:dPt>
          <c:dPt>
            <c:idx val="1"/>
            <c:bubble3D val="0"/>
            <c:spPr>
              <a:solidFill>
                <a:srgbClr val="119693">
                  <a:lumMod val="75000"/>
                </a:srgbClr>
              </a:solidFill>
              <a:ln w="19050">
                <a:noFill/>
              </a:ln>
              <a:effectLst/>
            </c:spPr>
            <c:extLst>
              <c:ext xmlns:c16="http://schemas.microsoft.com/office/drawing/2014/chart" uri="{C3380CC4-5D6E-409C-BE32-E72D297353CC}">
                <c16:uniqueId val="{00000003-A437-4663-B9B0-A6768DFC10B9}"/>
              </c:ext>
            </c:extLst>
          </c:dPt>
          <c:dPt>
            <c:idx val="2"/>
            <c:bubble3D val="0"/>
            <c:spPr>
              <a:solidFill>
                <a:srgbClr val="119693">
                  <a:lumMod val="50000"/>
                </a:srgbClr>
              </a:solidFill>
              <a:ln w="19050">
                <a:noFill/>
              </a:ln>
              <a:effectLst/>
            </c:spPr>
            <c:extLst>
              <c:ext xmlns:c16="http://schemas.microsoft.com/office/drawing/2014/chart" uri="{C3380CC4-5D6E-409C-BE32-E72D297353CC}">
                <c16:uniqueId val="{00000005-A437-4663-B9B0-A6768DFC10B9}"/>
              </c:ext>
            </c:extLst>
          </c:dPt>
          <c:dPt>
            <c:idx val="3"/>
            <c:bubble3D val="0"/>
            <c:spPr>
              <a:solidFill>
                <a:srgbClr val="81879D">
                  <a:lumMod val="40000"/>
                  <a:lumOff val="60000"/>
                </a:srgbClr>
              </a:solidFill>
              <a:ln w="19050">
                <a:noFill/>
              </a:ln>
              <a:effectLst/>
            </c:spPr>
            <c:extLst>
              <c:ext xmlns:c16="http://schemas.microsoft.com/office/drawing/2014/chart" uri="{C3380CC4-5D6E-409C-BE32-E72D297353CC}">
                <c16:uniqueId val="{00000007-A437-4663-B9B0-A6768DFC10B9}"/>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0.75</c:v>
                </c:pt>
                <c:pt idx="1">
                  <c:v>0.01</c:v>
                </c:pt>
                <c:pt idx="2">
                  <c:v>0.05</c:v>
                </c:pt>
                <c:pt idx="3">
                  <c:v>0.19</c:v>
                </c:pt>
              </c:numCache>
            </c:numRef>
          </c:val>
          <c:extLst>
            <c:ext xmlns:c16="http://schemas.microsoft.com/office/drawing/2014/chart" uri="{C3380CC4-5D6E-409C-BE32-E72D297353CC}">
              <c16:uniqueId val="{00000008-A437-4663-B9B0-A6768DFC10B9}"/>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it-IT"/>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5CFFC6">
                  <a:lumMod val="75000"/>
                </a:srgbClr>
              </a:solidFill>
              <a:ln w="19050">
                <a:noFill/>
              </a:ln>
              <a:effectLst/>
            </c:spPr>
            <c:extLst>
              <c:ext xmlns:c16="http://schemas.microsoft.com/office/drawing/2014/chart" uri="{C3380CC4-5D6E-409C-BE32-E72D297353CC}">
                <c16:uniqueId val="{00000001-4CA2-4C31-90B1-D952159A674C}"/>
              </c:ext>
            </c:extLst>
          </c:dPt>
          <c:dPt>
            <c:idx val="1"/>
            <c:bubble3D val="0"/>
            <c:spPr>
              <a:solidFill>
                <a:srgbClr val="5CFFC6">
                  <a:lumMod val="50000"/>
                </a:srgbClr>
              </a:solidFill>
              <a:ln w="19050">
                <a:noFill/>
              </a:ln>
              <a:effectLst/>
            </c:spPr>
            <c:extLst>
              <c:ext xmlns:c16="http://schemas.microsoft.com/office/drawing/2014/chart" uri="{C3380CC4-5D6E-409C-BE32-E72D297353CC}">
                <c16:uniqueId val="{00000003-4CA2-4C31-90B1-D952159A674C}"/>
              </c:ext>
            </c:extLst>
          </c:dPt>
          <c:dPt>
            <c:idx val="2"/>
            <c:bubble3D val="0"/>
            <c:spPr>
              <a:solidFill>
                <a:srgbClr val="81879D">
                  <a:lumMod val="40000"/>
                  <a:lumOff val="60000"/>
                </a:srgbClr>
              </a:solidFill>
              <a:ln w="19050">
                <a:noFill/>
              </a:ln>
              <a:effectLst/>
            </c:spPr>
            <c:extLst>
              <c:ext xmlns:c16="http://schemas.microsoft.com/office/drawing/2014/chart" uri="{C3380CC4-5D6E-409C-BE32-E72D297353CC}">
                <c16:uniqueId val="{00000005-4CA2-4C31-90B1-D952159A674C}"/>
              </c:ext>
            </c:extLst>
          </c:dPt>
          <c:dPt>
            <c:idx val="3"/>
            <c:bubble3D val="0"/>
            <c:spPr>
              <a:solidFill>
                <a:schemeClr val="accent4"/>
              </a:solidFill>
              <a:ln w="19050">
                <a:noFill/>
              </a:ln>
              <a:effectLst/>
            </c:spPr>
            <c:extLst>
              <c:ext xmlns:c16="http://schemas.microsoft.com/office/drawing/2014/chart" uri="{C3380CC4-5D6E-409C-BE32-E72D297353CC}">
                <c16:uniqueId val="{00000007-4CA2-4C31-90B1-D952159A674C}"/>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0.21</c:v>
                </c:pt>
                <c:pt idx="1">
                  <c:v>0.21</c:v>
                </c:pt>
                <c:pt idx="2">
                  <c:v>0.57999999999999996</c:v>
                </c:pt>
              </c:numCache>
            </c:numRef>
          </c:val>
          <c:extLst>
            <c:ext xmlns:c16="http://schemas.microsoft.com/office/drawing/2014/chart" uri="{C3380CC4-5D6E-409C-BE32-E72D297353CC}">
              <c16:uniqueId val="{00000008-4CA2-4C31-90B1-D952159A674C}"/>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it-IT"/>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030F3B">
                  <a:lumMod val="25000"/>
                  <a:lumOff val="75000"/>
                </a:srgbClr>
              </a:solidFill>
              <a:ln w="19050">
                <a:noFill/>
              </a:ln>
              <a:effectLst/>
            </c:spPr>
            <c:extLst>
              <c:ext xmlns:c16="http://schemas.microsoft.com/office/drawing/2014/chart" uri="{C3380CC4-5D6E-409C-BE32-E72D297353CC}">
                <c16:uniqueId val="{00000001-8138-4F44-A50B-2D7610671529}"/>
              </c:ext>
            </c:extLst>
          </c:dPt>
          <c:dPt>
            <c:idx val="1"/>
            <c:bubble3D val="0"/>
            <c:spPr>
              <a:solidFill>
                <a:srgbClr val="030F3B"/>
              </a:solidFill>
              <a:ln w="19050">
                <a:noFill/>
              </a:ln>
              <a:effectLst/>
            </c:spPr>
            <c:extLst>
              <c:ext xmlns:c16="http://schemas.microsoft.com/office/drawing/2014/chart" uri="{C3380CC4-5D6E-409C-BE32-E72D297353CC}">
                <c16:uniqueId val="{00000003-8138-4F44-A50B-2D7610671529}"/>
              </c:ext>
            </c:extLst>
          </c:dPt>
          <c:dPt>
            <c:idx val="2"/>
            <c:bubble3D val="0"/>
            <c:spPr>
              <a:solidFill>
                <a:srgbClr val="81879D">
                  <a:lumMod val="60000"/>
                  <a:lumOff val="40000"/>
                </a:srgbClr>
              </a:solidFill>
              <a:ln w="19050">
                <a:noFill/>
              </a:ln>
              <a:effectLst/>
            </c:spPr>
            <c:extLst>
              <c:ext xmlns:c16="http://schemas.microsoft.com/office/drawing/2014/chart" uri="{C3380CC4-5D6E-409C-BE32-E72D297353CC}">
                <c16:uniqueId val="{00000005-8138-4F44-A50B-2D7610671529}"/>
              </c:ext>
            </c:extLst>
          </c:dPt>
          <c:dPt>
            <c:idx val="3"/>
            <c:bubble3D val="0"/>
            <c:spPr>
              <a:solidFill>
                <a:schemeClr val="accent4"/>
              </a:solidFill>
              <a:ln w="19050">
                <a:noFill/>
              </a:ln>
              <a:effectLst/>
            </c:spPr>
            <c:extLst>
              <c:ext xmlns:c16="http://schemas.microsoft.com/office/drawing/2014/chart" uri="{C3380CC4-5D6E-409C-BE32-E72D297353CC}">
                <c16:uniqueId val="{00000007-8138-4F44-A50B-2D7610671529}"/>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0.15</c:v>
                </c:pt>
                <c:pt idx="1">
                  <c:v>0.18</c:v>
                </c:pt>
                <c:pt idx="2">
                  <c:v>0.67</c:v>
                </c:pt>
              </c:numCache>
            </c:numRef>
          </c:val>
          <c:extLst>
            <c:ext xmlns:c16="http://schemas.microsoft.com/office/drawing/2014/chart" uri="{C3380CC4-5D6E-409C-BE32-E72D297353CC}">
              <c16:uniqueId val="{00000008-8138-4F44-A50B-2D7610671529}"/>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it-IT"/>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00D1CC"/>
              </a:solidFill>
              <a:ln w="19050">
                <a:noFill/>
              </a:ln>
              <a:effectLst/>
            </c:spPr>
            <c:extLst>
              <c:ext xmlns:c16="http://schemas.microsoft.com/office/drawing/2014/chart" uri="{C3380CC4-5D6E-409C-BE32-E72D297353CC}">
                <c16:uniqueId val="{00000001-F5D5-41DB-86C4-8CA9ADBCF8E5}"/>
              </c:ext>
            </c:extLst>
          </c:dPt>
          <c:dPt>
            <c:idx val="1"/>
            <c:bubble3D val="0"/>
            <c:spPr>
              <a:solidFill>
                <a:srgbClr val="00D1CC">
                  <a:lumMod val="75000"/>
                </a:srgbClr>
              </a:solidFill>
              <a:ln w="19050">
                <a:noFill/>
              </a:ln>
              <a:effectLst/>
            </c:spPr>
            <c:extLst>
              <c:ext xmlns:c16="http://schemas.microsoft.com/office/drawing/2014/chart" uri="{C3380CC4-5D6E-409C-BE32-E72D297353CC}">
                <c16:uniqueId val="{00000003-F5D5-41DB-86C4-8CA9ADBCF8E5}"/>
              </c:ext>
            </c:extLst>
          </c:dPt>
          <c:dPt>
            <c:idx val="2"/>
            <c:bubble3D val="0"/>
            <c:spPr>
              <a:solidFill>
                <a:srgbClr val="81879D">
                  <a:lumMod val="40000"/>
                  <a:lumOff val="60000"/>
                </a:srgbClr>
              </a:solidFill>
              <a:ln w="19050">
                <a:noFill/>
              </a:ln>
              <a:effectLst/>
            </c:spPr>
            <c:extLst>
              <c:ext xmlns:c16="http://schemas.microsoft.com/office/drawing/2014/chart" uri="{C3380CC4-5D6E-409C-BE32-E72D297353CC}">
                <c16:uniqueId val="{00000005-F5D5-41DB-86C4-8CA9ADBCF8E5}"/>
              </c:ext>
            </c:extLst>
          </c:dPt>
          <c:cat>
            <c:strRef>
              <c:f>Sheet1!$A$2:$A$4</c:f>
              <c:strCache>
                <c:ptCount val="3"/>
                <c:pt idx="0">
                  <c:v>1st Qtr</c:v>
                </c:pt>
                <c:pt idx="1">
                  <c:v>2nd Qtr</c:v>
                </c:pt>
                <c:pt idx="2">
                  <c:v>3rd Qtr</c:v>
                </c:pt>
              </c:strCache>
            </c:strRef>
          </c:cat>
          <c:val>
            <c:numRef>
              <c:f>Sheet1!$B$2:$B$4</c:f>
              <c:numCache>
                <c:formatCode>0%</c:formatCode>
                <c:ptCount val="3"/>
                <c:pt idx="0">
                  <c:v>0.28999999999999998</c:v>
                </c:pt>
                <c:pt idx="1">
                  <c:v>0.13</c:v>
                </c:pt>
                <c:pt idx="2">
                  <c:v>0.57999999999999996</c:v>
                </c:pt>
              </c:numCache>
            </c:numRef>
          </c:val>
          <c:extLst>
            <c:ext xmlns:c16="http://schemas.microsoft.com/office/drawing/2014/chart" uri="{C3380CC4-5D6E-409C-BE32-E72D297353CC}">
              <c16:uniqueId val="{00000006-F5D5-41DB-86C4-8CA9ADBCF8E5}"/>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w="19050">
      <a:noFill/>
    </a:ln>
    <a:effectLst/>
  </c:spPr>
  <c:txPr>
    <a:bodyPr/>
    <a:lstStyle/>
    <a:p>
      <a:pPr>
        <a:defRPr/>
      </a:pPr>
      <a:endParaRPr lang="it-IT"/>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4514097571373"/>
          <c:y val="0.23220197856426239"/>
          <c:w val="0.87351691722869873"/>
          <c:h val="0.5145372748374939"/>
        </c:manualLayout>
      </c:layout>
      <c:barChart>
        <c:barDir val="col"/>
        <c:grouping val="clustered"/>
        <c:varyColors val="0"/>
        <c:ser>
          <c:idx val="0"/>
          <c:order val="0"/>
          <c:tx>
            <c:strRef>
              <c:f>Sheet1!$B$1</c:f>
              <c:strCache>
                <c:ptCount val="1"/>
                <c:pt idx="0">
                  <c:v>GADA +ve</c:v>
                </c:pt>
              </c:strCache>
            </c:strRef>
          </c:tx>
          <c:spPr>
            <a:solidFill>
              <a:srgbClr val="347475"/>
            </a:solidFill>
            <a:ln>
              <a:noFill/>
            </a:ln>
            <a:effectLst/>
          </c:spPr>
          <c:invertIfNegative val="0"/>
          <c:cat>
            <c:strRef>
              <c:f>Sheet1!$A$2:$A$10</c:f>
              <c:strCache>
                <c:ptCount val="9"/>
                <c:pt idx="0">
                  <c:v>5-8</c:v>
                </c:pt>
                <c:pt idx="1">
                  <c:v>9-12</c:v>
                </c:pt>
                <c:pt idx="2">
                  <c:v>13-16</c:v>
                </c:pt>
                <c:pt idx="3">
                  <c:v>17-20</c:v>
                </c:pt>
                <c:pt idx="4">
                  <c:v>21-25</c:v>
                </c:pt>
                <c:pt idx="5">
                  <c:v>26-29</c:v>
                </c:pt>
                <c:pt idx="6">
                  <c:v>30-39</c:v>
                </c:pt>
                <c:pt idx="7">
                  <c:v>40-49</c:v>
                </c:pt>
                <c:pt idx="8">
                  <c:v>50+</c:v>
                </c:pt>
              </c:strCache>
            </c:strRef>
          </c:cat>
          <c:val>
            <c:numRef>
              <c:f>Sheet1!$B$2:$B$10</c:f>
              <c:numCache>
                <c:formatCode>General</c:formatCode>
                <c:ptCount val="9"/>
                <c:pt idx="0">
                  <c:v>51</c:v>
                </c:pt>
                <c:pt idx="1">
                  <c:v>67</c:v>
                </c:pt>
                <c:pt idx="2">
                  <c:v>70.5</c:v>
                </c:pt>
                <c:pt idx="3">
                  <c:v>79</c:v>
                </c:pt>
                <c:pt idx="4">
                  <c:v>75</c:v>
                </c:pt>
                <c:pt idx="5">
                  <c:v>78</c:v>
                </c:pt>
                <c:pt idx="6">
                  <c:v>71</c:v>
                </c:pt>
                <c:pt idx="7">
                  <c:v>71</c:v>
                </c:pt>
                <c:pt idx="8">
                  <c:v>70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9C98-42E4-95C5-373B24F1CE2C}"/>
            </c:ext>
          </c:extLst>
        </c:ser>
        <c:ser>
          <c:idx val="1"/>
          <c:order val="1"/>
          <c:tx>
            <c:strRef>
              <c:f>Sheet1!$C$1</c:f>
              <c:strCache>
                <c:ptCount val="1"/>
                <c:pt idx="0">
                  <c:v>IA2A +ve</c:v>
                </c:pt>
              </c:strCache>
            </c:strRef>
          </c:tx>
          <c:spPr>
            <a:solidFill>
              <a:srgbClr val="55B1B3"/>
            </a:solidFill>
            <a:ln>
              <a:noFill/>
            </a:ln>
            <a:effectLst/>
          </c:spPr>
          <c:invertIfNegative val="0"/>
          <c:cat>
            <c:strRef>
              <c:f>Sheet1!$A$2:$A$10</c:f>
              <c:strCache>
                <c:ptCount val="9"/>
                <c:pt idx="0">
                  <c:v>5-8</c:v>
                </c:pt>
                <c:pt idx="1">
                  <c:v>9-12</c:v>
                </c:pt>
                <c:pt idx="2">
                  <c:v>13-16</c:v>
                </c:pt>
                <c:pt idx="3">
                  <c:v>17-20</c:v>
                </c:pt>
                <c:pt idx="4">
                  <c:v>21-25</c:v>
                </c:pt>
                <c:pt idx="5">
                  <c:v>26-29</c:v>
                </c:pt>
                <c:pt idx="6">
                  <c:v>30-39</c:v>
                </c:pt>
                <c:pt idx="7">
                  <c:v>40-49</c:v>
                </c:pt>
                <c:pt idx="8">
                  <c:v>50+</c:v>
                </c:pt>
              </c:strCache>
            </c:strRef>
          </c:cat>
          <c:val>
            <c:numRef>
              <c:f>Sheet1!$C$2:$C$10</c:f>
              <c:numCache>
                <c:formatCode>General</c:formatCode>
                <c:ptCount val="9"/>
                <c:pt idx="0">
                  <c:v>70.5</c:v>
                </c:pt>
                <c:pt idx="1">
                  <c:v>72</c:v>
                </c:pt>
                <c:pt idx="2">
                  <c:v>71</c:v>
                </c:pt>
                <c:pt idx="3">
                  <c:v>70</c:v>
                </c:pt>
                <c:pt idx="4">
                  <c:v>55</c:v>
                </c:pt>
                <c:pt idx="5">
                  <c:v>45</c:v>
                </c:pt>
                <c:pt idx="6">
                  <c:v>40</c:v>
                </c:pt>
                <c:pt idx="7">
                  <c:v>37</c:v>
                </c:pt>
                <c:pt idx="8">
                  <c:v>35</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9C98-42E4-95C5-373B24F1CE2C}"/>
            </c:ext>
          </c:extLst>
        </c:ser>
        <c:ser>
          <c:idx val="2"/>
          <c:order val="2"/>
          <c:tx>
            <c:strRef>
              <c:f>Sheet1!$D$1</c:f>
              <c:strCache>
                <c:ptCount val="1"/>
                <c:pt idx="0">
                  <c:v>ZnT8A +ve</c:v>
                </c:pt>
              </c:strCache>
            </c:strRef>
          </c:tx>
          <c:spPr>
            <a:solidFill>
              <a:srgbClr val="A0D3D4"/>
            </a:solidFill>
            <a:ln>
              <a:noFill/>
            </a:ln>
            <a:effectLst/>
          </c:spPr>
          <c:invertIfNegative val="0"/>
          <c:cat>
            <c:strRef>
              <c:f>Sheet1!$A$2:$A$10</c:f>
              <c:strCache>
                <c:ptCount val="9"/>
                <c:pt idx="0">
                  <c:v>5-8</c:v>
                </c:pt>
                <c:pt idx="1">
                  <c:v>9-12</c:v>
                </c:pt>
                <c:pt idx="2">
                  <c:v>13-16</c:v>
                </c:pt>
                <c:pt idx="3">
                  <c:v>17-20</c:v>
                </c:pt>
                <c:pt idx="4">
                  <c:v>21-25</c:v>
                </c:pt>
                <c:pt idx="5">
                  <c:v>26-29</c:v>
                </c:pt>
                <c:pt idx="6">
                  <c:v>30-39</c:v>
                </c:pt>
                <c:pt idx="7">
                  <c:v>40-49</c:v>
                </c:pt>
                <c:pt idx="8">
                  <c:v>50+</c:v>
                </c:pt>
              </c:strCache>
            </c:strRef>
          </c:cat>
          <c:val>
            <c:numRef>
              <c:f>Sheet1!$D$2:$D$10</c:f>
              <c:numCache>
                <c:formatCode>General</c:formatCode>
                <c:ptCount val="9"/>
                <c:pt idx="0">
                  <c:v>57</c:v>
                </c:pt>
                <c:pt idx="1">
                  <c:v>64</c:v>
                </c:pt>
                <c:pt idx="2">
                  <c:v>61</c:v>
                </c:pt>
                <c:pt idx="3">
                  <c:v>59.5</c:v>
                </c:pt>
                <c:pt idx="4">
                  <c:v>51</c:v>
                </c:pt>
                <c:pt idx="5">
                  <c:v>40</c:v>
                </c:pt>
                <c:pt idx="6">
                  <c:v>37</c:v>
                </c:pt>
                <c:pt idx="7">
                  <c:v>30</c:v>
                </c:pt>
                <c:pt idx="8">
                  <c:v>31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9C98-42E4-95C5-373B24F1CE2C}"/>
            </c:ext>
          </c:extLst>
        </c:ser>
        <c:ser>
          <c:idx val="3"/>
          <c:order val="3"/>
          <c:tx>
            <c:strRef>
              <c:f>Sheet1!$E$1</c:f>
              <c:strCache>
                <c:ptCount val="1"/>
                <c:pt idx="0">
                  <c:v>≥1 Ab +ve</c:v>
                </c:pt>
              </c:strCache>
            </c:strRef>
          </c:tx>
          <c:spPr>
            <a:solidFill>
              <a:schemeClr val="accent2">
                <a:lumMod val="60000"/>
                <a:lumOff val="40000"/>
              </a:schemeClr>
            </a:solidFill>
            <a:ln>
              <a:noFill/>
            </a:ln>
            <a:effectLst/>
          </c:spPr>
          <c:invertIfNegative val="0"/>
          <c:cat>
            <c:strRef>
              <c:f>Sheet1!$A$2:$A$10</c:f>
              <c:strCache>
                <c:ptCount val="9"/>
                <c:pt idx="0">
                  <c:v>5-8</c:v>
                </c:pt>
                <c:pt idx="1">
                  <c:v>9-12</c:v>
                </c:pt>
                <c:pt idx="2">
                  <c:v>13-16</c:v>
                </c:pt>
                <c:pt idx="3">
                  <c:v>17-20</c:v>
                </c:pt>
                <c:pt idx="4">
                  <c:v>21-25</c:v>
                </c:pt>
                <c:pt idx="5">
                  <c:v>26-29</c:v>
                </c:pt>
                <c:pt idx="6">
                  <c:v>30-39</c:v>
                </c:pt>
                <c:pt idx="7">
                  <c:v>40-49</c:v>
                </c:pt>
                <c:pt idx="8">
                  <c:v>50+</c:v>
                </c:pt>
              </c:strCache>
            </c:strRef>
          </c:cat>
          <c:val>
            <c:numRef>
              <c:f>Sheet1!$E$2:$E$10</c:f>
              <c:numCache>
                <c:formatCode>General</c:formatCode>
                <c:ptCount val="9"/>
                <c:pt idx="0">
                  <c:v>88</c:v>
                </c:pt>
                <c:pt idx="1">
                  <c:v>91</c:v>
                </c:pt>
                <c:pt idx="2">
                  <c:v>91</c:v>
                </c:pt>
                <c:pt idx="3">
                  <c:v>91.5</c:v>
                </c:pt>
                <c:pt idx="4">
                  <c:v>88</c:v>
                </c:pt>
                <c:pt idx="5">
                  <c:v>85</c:v>
                </c:pt>
                <c:pt idx="6">
                  <c:v>75</c:v>
                </c:pt>
                <c:pt idx="7">
                  <c:v>75</c:v>
                </c:pt>
                <c:pt idx="8">
                  <c:v>70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9C98-42E4-95C5-373B24F1CE2C}"/>
            </c:ext>
          </c:extLst>
        </c:ser>
        <c:dLbls>
          <c:showLegendKey val="0"/>
          <c:showVal val="0"/>
          <c:showCatName val="0"/>
          <c:showSerName val="0"/>
          <c:showPercent val="0"/>
          <c:showBubbleSize val="0"/>
        </c:dLbls>
        <c:gapWidth val="219"/>
        <c:overlap val="-27"/>
        <c:axId val="381988288"/>
        <c:axId val="381993776"/>
      </c:barChart>
      <c:catAx>
        <c:axId val="3819882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smtId="4294967295">
                <a:solidFill>
                  <a:schemeClr val="tx1"/>
                </a:solidFill>
                <a:latin typeface="+mn-lt"/>
                <a:ea typeface="+mn-ea"/>
                <a:cs typeface="+mn-cs"/>
              </a:defRPr>
            </a:pPr>
            <a:endParaRPr lang="de-DE"/>
          </a:p>
        </c:txPr>
        <c:crossAx val="381993776"/>
        <c:crosses val="autoZero"/>
        <c:auto val="0"/>
        <c:lblAlgn val="ctr"/>
        <c:lblOffset val="100"/>
        <c:noMultiLvlLbl val="0"/>
      </c:catAx>
      <c:valAx>
        <c:axId val="381993776"/>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crossAx val="381988288"/>
        <c:crosses val="autoZero"/>
        <c:crossBetween val="between"/>
        <c:majorUnit val="20"/>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8.127892017364502E-2"/>
          <c:y val="4.134049266576767E-2"/>
          <c:w val="0.88741254806518555"/>
          <c:h val="0.86123371124267578"/>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numRef>
              <c:f>Sheet1!$A$2:$A$8</c:f>
              <c:numCache>
                <c:formatCode>General</c:formatCode>
                <c:ptCount val="7"/>
                <c:pt idx="0">
                  <c:v>-24</c:v>
                </c:pt>
                <c:pt idx="1">
                  <c:v>-18</c:v>
                </c:pt>
                <c:pt idx="2">
                  <c:v>-12</c:v>
                </c:pt>
                <c:pt idx="3">
                  <c:v>-6</c:v>
                </c:pt>
                <c:pt idx="4">
                  <c:v>0</c:v>
                </c:pt>
                <c:pt idx="5">
                  <c:v>6</c:v>
                </c:pt>
                <c:pt idx="6">
                  <c:v>12</c:v>
                </c:pt>
              </c:numCache>
            </c:numRef>
          </c:cat>
          <c:val>
            <c:numRef>
              <c:f>Sheet1!$B$2:$B$8</c:f>
              <c:numCache>
                <c:formatCode>General</c:formatCode>
                <c:ptCount val="7"/>
                <c:pt idx="0">
                  <c:v>0</c:v>
                </c:pt>
              </c:numCache>
            </c:numRef>
          </c: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0D0F-45FF-A1CD-B2088A7FD067}"/>
            </c:ext>
          </c:extLst>
        </c:ser>
        <c:dLbls>
          <c:showLegendKey val="0"/>
          <c:showVal val="0"/>
          <c:showCatName val="0"/>
          <c:showSerName val="0"/>
          <c:showPercent val="0"/>
          <c:showBubbleSize val="0"/>
        </c:dLbls>
        <c:smooth val="0"/>
        <c:axId val="382377048"/>
        <c:axId val="382375480"/>
      </c:lineChart>
      <c:catAx>
        <c:axId val="3823770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crossAx val="382375480"/>
        <c:crosses val="autoZero"/>
        <c:auto val="0"/>
        <c:lblAlgn val="ctr"/>
        <c:lblOffset val="100"/>
        <c:noMultiLvlLbl val="0"/>
      </c:catAx>
      <c:valAx>
        <c:axId val="382375480"/>
        <c:scaling>
          <c:orientation val="minMax"/>
          <c:max val="2"/>
          <c:min val="0"/>
        </c:scaling>
        <c:delete val="1"/>
        <c:axPos val="l"/>
        <c:numFmt formatCode="General" sourceLinked="0"/>
        <c:majorTickMark val="none"/>
        <c:minorTickMark val="none"/>
        <c:tickLblPos val="nextTo"/>
        <c:crossAx val="382377048"/>
        <c:crosses val="autoZero"/>
        <c:crossBetween val="midCat"/>
        <c:majorUnit val="0.5"/>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mtId="4294967295">
          <a:solidFill>
            <a:schemeClr val="tx1"/>
          </a:solidFill>
        </a:defRPr>
      </a:pPr>
      <a:endParaRPr lang="de-DE"/>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Sheet1!$F$1</c:f>
              <c:strCache>
                <c:ptCount val="1"/>
                <c:pt idx="0">
                  <c:v>All</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0 to 15
(N=2025)</c:v>
                </c:pt>
                <c:pt idx="1">
                  <c:v>15 to 25
(N=1510)</c:v>
                </c:pt>
                <c:pt idx="2">
                  <c:v>25 to 35
(N=1212)</c:v>
                </c:pt>
                <c:pt idx="3">
                  <c:v>&gt;35
(N=1181)</c:v>
                </c:pt>
              </c:strCache>
            </c:strRef>
          </c:cat>
          <c:val>
            <c:numRef>
              <c:f>Sheet1!$F$2:$F$5</c:f>
              <c:numCache>
                <c:formatCode>General</c:formatCode>
                <c:ptCount val="4"/>
                <c:pt idx="0">
                  <c:v>23</c:v>
                </c:pt>
                <c:pt idx="1">
                  <c:v>42</c:v>
                </c:pt>
                <c:pt idx="2">
                  <c:v>51</c:v>
                </c:pt>
                <c:pt idx="3">
                  <c:v>64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95A6-45BB-A0AF-68C31737BCBF}"/>
            </c:ext>
          </c:extLst>
        </c:ser>
        <c:dLbls>
          <c:showLegendKey val="0"/>
          <c:showVal val="0"/>
          <c:showCatName val="0"/>
          <c:showSerName val="0"/>
          <c:showPercent val="0"/>
          <c:showBubbleSize val="0"/>
        </c:dLbls>
        <c:gapWidth val="153"/>
        <c:overlap val="5"/>
        <c:axId val="386182104"/>
        <c:axId val="386186808"/>
      </c:barChart>
      <c:catAx>
        <c:axId val="386182104"/>
        <c:scaling>
          <c:orientation val="minMax"/>
        </c:scaling>
        <c:delete val="1"/>
        <c:axPos val="b"/>
        <c:numFmt formatCode="General" sourceLinked="1"/>
        <c:majorTickMark val="none"/>
        <c:minorTickMark val="none"/>
        <c:tickLblPos val="nextTo"/>
        <c:crossAx val="386186808"/>
        <c:crosses val="autoZero"/>
        <c:auto val="0"/>
        <c:lblAlgn val="ctr"/>
        <c:lblOffset val="100"/>
        <c:noMultiLvlLbl val="0"/>
      </c:catAx>
      <c:valAx>
        <c:axId val="386186808"/>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smtId="4294967295">
                <a:solidFill>
                  <a:schemeClr val="tx1"/>
                </a:solidFill>
                <a:latin typeface="+mn-lt"/>
                <a:ea typeface="+mn-ea"/>
                <a:cs typeface="+mn-cs"/>
              </a:defRPr>
            </a:pPr>
            <a:endParaRPr lang="de-DE"/>
          </a:p>
        </c:txPr>
        <c:crossAx val="386182104"/>
        <c:crosses val="autoZero"/>
        <c:crossBetween val="between"/>
        <c:majorUnit val="20"/>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900" smtId="4294967295">
          <a:solidFill>
            <a:schemeClr val="bg1">
              <a:lumMod val="50000"/>
            </a:schemeClr>
          </a:solidFill>
        </a:defRPr>
      </a:pPr>
      <a:endParaRPr lang="de-DE"/>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455909162759781"/>
          <c:y val="0.10810910910367966"/>
          <c:w val="0.85025125741958618"/>
          <c:h val="0.78378176689147949"/>
        </c:manualLayout>
      </c:layout>
      <c:barChart>
        <c:barDir val="col"/>
        <c:grouping val="clustered"/>
        <c:varyColors val="0"/>
        <c:ser>
          <c:idx val="0"/>
          <c:order val="0"/>
          <c:tx>
            <c:strRef>
              <c:f>Sheet1!$B$1</c:f>
              <c:strCache>
                <c:ptCount val="1"/>
                <c:pt idx="0">
                  <c:v>0 to 5</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0 to 15
(N=2025)</c:v>
                </c:pt>
                <c:pt idx="1">
                  <c:v>15 to 25
(N=1510)</c:v>
                </c:pt>
                <c:pt idx="2">
                  <c:v>25 to 35
(N=1212)</c:v>
                </c:pt>
                <c:pt idx="3">
                  <c:v>&gt;35
(N=1181)</c:v>
                </c:pt>
              </c:strCache>
            </c:strRef>
          </c:cat>
          <c:val>
            <c:numRef>
              <c:f>Sheet1!$B$2:$B$5</c:f>
              <c:numCache>
                <c:formatCode>General</c:formatCode>
                <c:ptCount val="4"/>
                <c:pt idx="0">
                  <c:v>76</c:v>
                </c:pt>
                <c:pt idx="1">
                  <c:v>96</c:v>
                </c:pt>
                <c:pt idx="2">
                  <c:v>94</c:v>
                </c:pt>
                <c:pt idx="3">
                  <c:v>92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0231-4AD1-A354-E70BC7014164}"/>
            </c:ext>
          </c:extLst>
        </c:ser>
        <c:ser>
          <c:idx val="1"/>
          <c:order val="1"/>
          <c:tx>
            <c:strRef>
              <c:f>Sheet1!$C$1</c:f>
              <c:strCache>
                <c:ptCount val="1"/>
                <c:pt idx="0">
                  <c:v>5 to 10</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0 to 15
(N=2025)</c:v>
                </c:pt>
                <c:pt idx="1">
                  <c:v>15 to 25
(N=1510)</c:v>
                </c:pt>
                <c:pt idx="2">
                  <c:v>25 to 35
(N=1212)</c:v>
                </c:pt>
                <c:pt idx="3">
                  <c:v>&gt;35
(N=1181)</c:v>
                </c:pt>
              </c:strCache>
            </c:strRef>
          </c:cat>
          <c:val>
            <c:numRef>
              <c:f>Sheet1!$C$2:$C$5</c:f>
              <c:numCache>
                <c:formatCode>General</c:formatCode>
                <c:ptCount val="4"/>
                <c:pt idx="0">
                  <c:v>62</c:v>
                </c:pt>
                <c:pt idx="1">
                  <c:v>67</c:v>
                </c:pt>
                <c:pt idx="2">
                  <c:v>78</c:v>
                </c:pt>
                <c:pt idx="3">
                  <c:v>74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0231-4AD1-A354-E70BC7014164}"/>
            </c:ext>
          </c:extLst>
        </c:ser>
        <c:ser>
          <c:idx val="2"/>
          <c:order val="2"/>
          <c:tx>
            <c:strRef>
              <c:f>Sheet1!$D$1</c:f>
              <c:strCache>
                <c:ptCount val="1"/>
                <c:pt idx="0">
                  <c:v>10 to 15</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0 to 15
(N=2025)</c:v>
                </c:pt>
                <c:pt idx="1">
                  <c:v>15 to 25
(N=1510)</c:v>
                </c:pt>
                <c:pt idx="2">
                  <c:v>25 to 35
(N=1212)</c:v>
                </c:pt>
                <c:pt idx="3">
                  <c:v>&gt;35
(N=1181)</c:v>
                </c:pt>
              </c:strCache>
            </c:strRef>
          </c:cat>
          <c:val>
            <c:numRef>
              <c:f>Sheet1!$D$2:$D$5</c:f>
              <c:numCache>
                <c:formatCode>General</c:formatCode>
                <c:ptCount val="4"/>
                <c:pt idx="0">
                  <c:v>25</c:v>
                </c:pt>
                <c:pt idx="1">
                  <c:v>55</c:v>
                </c:pt>
                <c:pt idx="2">
                  <c:v>52</c:v>
                </c:pt>
                <c:pt idx="3">
                  <c:v>57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2-0231-4AD1-A354-E70BC7014164}"/>
            </c:ext>
          </c:extLst>
        </c:ser>
        <c:ser>
          <c:idx val="3"/>
          <c:order val="3"/>
          <c:tx>
            <c:strRef>
              <c:f>Sheet1!$E$1</c:f>
              <c:strCache>
                <c:ptCount val="1"/>
                <c:pt idx="0">
                  <c:v>15 or more</c:v>
                </c:pt>
              </c:strCache>
            </c:strRef>
          </c:tx>
          <c:spPr>
            <a:solidFill>
              <a:srgbClr val="CCCCCC"/>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smtId="4294967295">
                    <a:solidFill>
                      <a:schemeClr val="tx1"/>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0 to 15
(N=2025)</c:v>
                </c:pt>
                <c:pt idx="1">
                  <c:v>15 to 25
(N=1510)</c:v>
                </c:pt>
                <c:pt idx="2">
                  <c:v>25 to 35
(N=1212)</c:v>
                </c:pt>
                <c:pt idx="3">
                  <c:v>&gt;35
(N=1181)</c:v>
                </c:pt>
              </c:strCache>
            </c:strRef>
          </c:cat>
          <c:val>
            <c:numRef>
              <c:f>Sheet1!$E$2:$E$5</c:f>
              <c:numCache>
                <c:formatCode>General</c:formatCode>
                <c:ptCount val="4"/>
                <c:pt idx="0">
                  <c:v>19</c:v>
                </c:pt>
                <c:pt idx="1">
                  <c:v>26</c:v>
                </c:pt>
                <c:pt idx="2">
                  <c:v>36</c:v>
                </c:pt>
                <c:pt idx="3">
                  <c:v>42</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0231-4AD1-A354-E70BC7014164}"/>
            </c:ext>
          </c:extLst>
        </c:ser>
        <c:dLbls>
          <c:showLegendKey val="0"/>
          <c:showVal val="0"/>
          <c:showCatName val="0"/>
          <c:showSerName val="0"/>
          <c:showPercent val="0"/>
          <c:showBubbleSize val="0"/>
        </c:dLbls>
        <c:gapWidth val="219"/>
        <c:overlap val="-27"/>
        <c:axId val="386183672"/>
        <c:axId val="386184064"/>
      </c:barChart>
      <c:catAx>
        <c:axId val="386183672"/>
        <c:scaling>
          <c:orientation val="minMax"/>
        </c:scaling>
        <c:delete val="1"/>
        <c:axPos val="b"/>
        <c:numFmt formatCode="General" sourceLinked="1"/>
        <c:majorTickMark val="none"/>
        <c:minorTickMark val="none"/>
        <c:tickLblPos val="nextTo"/>
        <c:crossAx val="386184064"/>
        <c:crosses val="autoZero"/>
        <c:auto val="0"/>
        <c:lblAlgn val="ctr"/>
        <c:lblOffset val="100"/>
        <c:noMultiLvlLbl val="0"/>
      </c:catAx>
      <c:valAx>
        <c:axId val="386184064"/>
        <c:scaling>
          <c:orientation val="minMax"/>
          <c:max val="1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smtId="4294967295">
                <a:solidFill>
                  <a:schemeClr val="tx1"/>
                </a:solidFill>
                <a:latin typeface="+mn-lt"/>
                <a:ea typeface="+mn-ea"/>
                <a:cs typeface="+mn-cs"/>
              </a:defRPr>
            </a:pPr>
            <a:endParaRPr lang="de-DE"/>
          </a:p>
        </c:txPr>
        <c:crossAx val="386183672"/>
        <c:crosses val="autoZero"/>
        <c:crossBetween val="between"/>
        <c:majorUnit val="20"/>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800" smtId="4294967295">
          <a:solidFill>
            <a:schemeClr val="bg1">
              <a:lumMod val="50000"/>
            </a:schemeClr>
          </a:solidFill>
        </a:defRPr>
      </a:pPr>
      <a:endParaRPr lang="de-DE"/>
    </a:p>
  </c:txPr>
  <c:externalData r:id="rId3">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&lt; 10
(N = 11.760)</c:v>
                </c:pt>
                <c:pt idx="1">
                  <c:v>10-17
(N = 5.405)</c:v>
                </c:pt>
                <c:pt idx="2">
                  <c:v>18-24
(N = 1.150)</c:v>
                </c:pt>
                <c:pt idx="3">
                  <c:v>25-39
(N = 1.531)</c:v>
                </c:pt>
                <c:pt idx="4">
                  <c:v>≥ 40
(N = 814)</c:v>
                </c:pt>
              </c:strCache>
            </c:strRef>
          </c:cat>
          <c:val>
            <c:numRef>
              <c:f>Sheet1!$B$2:$B$6</c:f>
              <c:numCache>
                <c:formatCode>General</c:formatCode>
                <c:ptCount val="5"/>
                <c:pt idx="0">
                  <c:v>40</c:v>
                </c:pt>
                <c:pt idx="1">
                  <c:v>40</c:v>
                </c:pt>
                <c:pt idx="2">
                  <c:v>30</c:v>
                </c:pt>
                <c:pt idx="3">
                  <c:v>24</c:v>
                </c:pt>
                <c:pt idx="4">
                  <c:v>19</c:v>
                </c:pt>
              </c:numCache>
            </c:numRef>
          </c:val>
          <c:extLst>
            <c:ext xmlns:c16="http://schemas.microsoft.com/office/drawing/2014/chart" uri="{C3380CC4-5D6E-409C-BE32-E72D297353CC}">
              <c16:uniqueId val="{00000000-1084-43FD-BBD2-3FEA38413ABF}"/>
            </c:ext>
          </c:extLst>
        </c:ser>
        <c:dLbls>
          <c:showLegendKey val="0"/>
          <c:showVal val="0"/>
          <c:showCatName val="0"/>
          <c:showSerName val="0"/>
          <c:showPercent val="0"/>
          <c:showBubbleSize val="0"/>
        </c:dLbls>
        <c:gapWidth val="154"/>
        <c:overlap val="-12"/>
        <c:axId val="382375088"/>
        <c:axId val="382377440"/>
      </c:barChart>
      <c:catAx>
        <c:axId val="382375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mn-cs"/>
              </a:defRPr>
            </a:pPr>
            <a:endParaRPr lang="de-DE"/>
          </a:p>
        </c:txPr>
        <c:crossAx val="382377440"/>
        <c:crosses val="autoZero"/>
        <c:auto val="1"/>
        <c:lblAlgn val="ctr"/>
        <c:lblOffset val="100"/>
        <c:noMultiLvlLbl val="0"/>
      </c:catAx>
      <c:valAx>
        <c:axId val="382377440"/>
        <c:scaling>
          <c:orientation val="minMax"/>
          <c:max val="5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mn-cs"/>
              </a:defRPr>
            </a:pPr>
            <a:endParaRPr lang="de-DE"/>
          </a:p>
        </c:txPr>
        <c:crossAx val="382375088"/>
        <c:crosses val="autoZero"/>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bg1">
              <a:lumMod val="50000"/>
            </a:schemeClr>
          </a:solidFill>
        </a:defRPr>
      </a:pPr>
      <a:endParaRPr lang="de-DE"/>
    </a:p>
  </c:txPr>
  <c:externalData r:id="rId3">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455909490861466"/>
          <c:y val="0.10810911204267408"/>
          <c:w val="0.85025125349664454"/>
          <c:h val="0.78378177591465181"/>
        </c:manualLayout>
      </c:layout>
      <c:barChart>
        <c:barDir val="col"/>
        <c:grouping val="clustered"/>
        <c:varyColors val="0"/>
        <c:ser>
          <c:idx val="0"/>
          <c:order val="0"/>
          <c:tx>
            <c:strRef>
              <c:f>Sheet1!$B$1</c:f>
              <c:strCache>
                <c:ptCount val="1"/>
                <c:pt idx="0">
                  <c:v>0 to 5</c:v>
                </c:pt>
              </c:strCache>
            </c:strRef>
          </c:tx>
          <c:spPr>
            <a:solidFill>
              <a:schemeClr val="accent1"/>
            </a:solidFill>
            <a:ln>
              <a:noFill/>
            </a:ln>
            <a:effectLst/>
          </c:spPr>
          <c:invertIfNegative val="0"/>
          <c:cat>
            <c:strRef>
              <c:f>Sheet1!$A$2:$A$5</c:f>
              <c:strCache>
                <c:ptCount val="4"/>
                <c:pt idx="0">
                  <c:v>0 to 15
(N=2025)</c:v>
                </c:pt>
                <c:pt idx="1">
                  <c:v>15 to 25
(N=1510)</c:v>
                </c:pt>
                <c:pt idx="2">
                  <c:v>25 to 35
(N=1212)</c:v>
                </c:pt>
                <c:pt idx="3">
                  <c:v>&gt;35
(N=1181)</c:v>
                </c:pt>
              </c:strCache>
            </c:strRef>
          </c:cat>
          <c:val>
            <c:numRef>
              <c:f>Sheet1!$B$2:$B$5</c:f>
              <c:numCache>
                <c:formatCode>General</c:formatCode>
                <c:ptCount val="4"/>
                <c:pt idx="0">
                  <c:v>76</c:v>
                </c:pt>
                <c:pt idx="1">
                  <c:v>96</c:v>
                </c:pt>
                <c:pt idx="2">
                  <c:v>94</c:v>
                </c:pt>
                <c:pt idx="3">
                  <c:v>92</c:v>
                </c:pt>
              </c:numCache>
            </c:numRef>
          </c:val>
          <c:extLst>
            <c:ext xmlns:c16="http://schemas.microsoft.com/office/drawing/2014/chart" uri="{C3380CC4-5D6E-409C-BE32-E72D297353CC}">
              <c16:uniqueId val="{00000000-7A8A-4CA3-8C86-7BE0D3DB3CE2}"/>
            </c:ext>
          </c:extLst>
        </c:ser>
        <c:ser>
          <c:idx val="1"/>
          <c:order val="1"/>
          <c:tx>
            <c:strRef>
              <c:f>Sheet1!$C$1</c:f>
              <c:strCache>
                <c:ptCount val="1"/>
                <c:pt idx="0">
                  <c:v>5 to 10</c:v>
                </c:pt>
              </c:strCache>
            </c:strRef>
          </c:tx>
          <c:spPr>
            <a:solidFill>
              <a:schemeClr val="accent2"/>
            </a:solidFill>
            <a:ln>
              <a:noFill/>
            </a:ln>
            <a:effectLst/>
          </c:spPr>
          <c:invertIfNegative val="0"/>
          <c:cat>
            <c:strRef>
              <c:f>Sheet1!$A$2:$A$5</c:f>
              <c:strCache>
                <c:ptCount val="4"/>
                <c:pt idx="0">
                  <c:v>0 to 15
(N=2025)</c:v>
                </c:pt>
                <c:pt idx="1">
                  <c:v>15 to 25
(N=1510)</c:v>
                </c:pt>
                <c:pt idx="2">
                  <c:v>25 to 35
(N=1212)</c:v>
                </c:pt>
                <c:pt idx="3">
                  <c:v>&gt;35
(N=1181)</c:v>
                </c:pt>
              </c:strCache>
            </c:strRef>
          </c:cat>
          <c:val>
            <c:numRef>
              <c:f>Sheet1!$C$2:$C$5</c:f>
              <c:numCache>
                <c:formatCode>General</c:formatCode>
                <c:ptCount val="4"/>
                <c:pt idx="0">
                  <c:v>62</c:v>
                </c:pt>
                <c:pt idx="1">
                  <c:v>67</c:v>
                </c:pt>
                <c:pt idx="2">
                  <c:v>78</c:v>
                </c:pt>
                <c:pt idx="3">
                  <c:v>74</c:v>
                </c:pt>
              </c:numCache>
            </c:numRef>
          </c:val>
          <c:extLst>
            <c:ext xmlns:c16="http://schemas.microsoft.com/office/drawing/2014/chart" uri="{C3380CC4-5D6E-409C-BE32-E72D297353CC}">
              <c16:uniqueId val="{00000001-7A8A-4CA3-8C86-7BE0D3DB3CE2}"/>
            </c:ext>
          </c:extLst>
        </c:ser>
        <c:ser>
          <c:idx val="2"/>
          <c:order val="2"/>
          <c:tx>
            <c:strRef>
              <c:f>Sheet1!$D$1</c:f>
              <c:strCache>
                <c:ptCount val="1"/>
                <c:pt idx="0">
                  <c:v>10 to 15</c:v>
                </c:pt>
              </c:strCache>
            </c:strRef>
          </c:tx>
          <c:spPr>
            <a:solidFill>
              <a:schemeClr val="accent3"/>
            </a:solidFill>
            <a:ln>
              <a:noFill/>
            </a:ln>
            <a:effectLst/>
          </c:spPr>
          <c:invertIfNegative val="0"/>
          <c:cat>
            <c:strRef>
              <c:f>Sheet1!$A$2:$A$5</c:f>
              <c:strCache>
                <c:ptCount val="4"/>
                <c:pt idx="0">
                  <c:v>0 to 15
(N=2025)</c:v>
                </c:pt>
                <c:pt idx="1">
                  <c:v>15 to 25
(N=1510)</c:v>
                </c:pt>
                <c:pt idx="2">
                  <c:v>25 to 35
(N=1212)</c:v>
                </c:pt>
                <c:pt idx="3">
                  <c:v>&gt;35
(N=1181)</c:v>
                </c:pt>
              </c:strCache>
            </c:strRef>
          </c:cat>
          <c:val>
            <c:numRef>
              <c:f>Sheet1!$D$2:$D$5</c:f>
              <c:numCache>
                <c:formatCode>General</c:formatCode>
                <c:ptCount val="4"/>
                <c:pt idx="0">
                  <c:v>25</c:v>
                </c:pt>
                <c:pt idx="1">
                  <c:v>55</c:v>
                </c:pt>
                <c:pt idx="2">
                  <c:v>52</c:v>
                </c:pt>
                <c:pt idx="3">
                  <c:v>57</c:v>
                </c:pt>
              </c:numCache>
            </c:numRef>
          </c:val>
          <c:extLst>
            <c:ext xmlns:c16="http://schemas.microsoft.com/office/drawing/2014/chart" uri="{C3380CC4-5D6E-409C-BE32-E72D297353CC}">
              <c16:uniqueId val="{00000002-7A8A-4CA3-8C86-7BE0D3DB3CE2}"/>
            </c:ext>
          </c:extLst>
        </c:ser>
        <c:ser>
          <c:idx val="3"/>
          <c:order val="3"/>
          <c:tx>
            <c:strRef>
              <c:f>Sheet1!$E$1</c:f>
              <c:strCache>
                <c:ptCount val="1"/>
                <c:pt idx="0">
                  <c:v>15 or more</c:v>
                </c:pt>
              </c:strCache>
            </c:strRef>
          </c:tx>
          <c:spPr>
            <a:solidFill>
              <a:srgbClr val="CCCCCC"/>
            </a:solidFill>
            <a:ln>
              <a:noFill/>
            </a:ln>
            <a:effectLst/>
          </c:spPr>
          <c:invertIfNegative val="0"/>
          <c:cat>
            <c:strRef>
              <c:f>Sheet1!$A$2:$A$5</c:f>
              <c:strCache>
                <c:ptCount val="4"/>
                <c:pt idx="0">
                  <c:v>0 to 15
(N=2025)</c:v>
                </c:pt>
                <c:pt idx="1">
                  <c:v>15 to 25
(N=1510)</c:v>
                </c:pt>
                <c:pt idx="2">
                  <c:v>25 to 35
(N=1212)</c:v>
                </c:pt>
                <c:pt idx="3">
                  <c:v>&gt;35
(N=1181)</c:v>
                </c:pt>
              </c:strCache>
            </c:strRef>
          </c:cat>
          <c:val>
            <c:numRef>
              <c:f>Sheet1!$E$2:$E$5</c:f>
              <c:numCache>
                <c:formatCode>General</c:formatCode>
                <c:ptCount val="4"/>
                <c:pt idx="0">
                  <c:v>19</c:v>
                </c:pt>
                <c:pt idx="1">
                  <c:v>26</c:v>
                </c:pt>
                <c:pt idx="2">
                  <c:v>36</c:v>
                </c:pt>
                <c:pt idx="3">
                  <c:v>42</c:v>
                </c:pt>
              </c:numCache>
            </c:numRef>
          </c:val>
          <c:extLst>
            <c:ext xmlns:c16="http://schemas.microsoft.com/office/drawing/2014/chart" uri="{C3380CC4-5D6E-409C-BE32-E72D297353CC}">
              <c16:uniqueId val="{00000003-7A8A-4CA3-8C86-7BE0D3DB3CE2}"/>
            </c:ext>
          </c:extLst>
        </c:ser>
        <c:dLbls>
          <c:showLegendKey val="0"/>
          <c:showVal val="0"/>
          <c:showCatName val="0"/>
          <c:showSerName val="0"/>
          <c:showPercent val="0"/>
          <c:showBubbleSize val="0"/>
        </c:dLbls>
        <c:gapWidth val="219"/>
        <c:overlap val="-27"/>
        <c:axId val="386183672"/>
        <c:axId val="386184064"/>
      </c:barChart>
      <c:catAx>
        <c:axId val="386183672"/>
        <c:scaling>
          <c:orientation val="minMax"/>
        </c:scaling>
        <c:delete val="0"/>
        <c:axPos val="b"/>
        <c:numFmt formatCode="General" sourceLinked="1"/>
        <c:majorTickMark val="out"/>
        <c:minorTickMark val="none"/>
        <c:tickLblPos val="none"/>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a:solidFill>
                  <a:schemeClr val="bg1"/>
                </a:solidFill>
                <a:latin typeface="+mn-lt"/>
                <a:ea typeface="+mn-ea"/>
                <a:cs typeface="+mn-cs"/>
              </a:defRPr>
            </a:pPr>
            <a:endParaRPr lang="en-US"/>
          </a:p>
        </c:txPr>
        <c:crossAx val="386184064"/>
        <c:crosses val="autoZero"/>
        <c:auto val="1"/>
        <c:lblAlgn val="ctr"/>
        <c:lblOffset val="100"/>
        <c:noMultiLvlLbl val="0"/>
      </c:catAx>
      <c:valAx>
        <c:axId val="386184064"/>
        <c:scaling>
          <c:orientation val="minMax"/>
          <c:max val="100"/>
        </c:scaling>
        <c:delete val="0"/>
        <c:axPos val="l"/>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386183672"/>
        <c:crosses val="autoZero"/>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800">
          <a:solidFill>
            <a:schemeClr val="bg1">
              <a:lumMod val="50000"/>
            </a:schemeClr>
          </a:solidFill>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9352537916339066"/>
          <c:y val="0.10007942811755362"/>
          <c:w val="0.7680348311854055"/>
          <c:h val="0.72041302621127878"/>
        </c:manualLayout>
      </c:layout>
      <c:scatterChart>
        <c:scatterStyle val="lineMarker"/>
        <c:varyColors val="0"/>
        <c:ser>
          <c:idx val="0"/>
          <c:order val="0"/>
          <c:tx>
            <c:strRef>
              <c:f>Sheet1!$B$1</c:f>
              <c:strCache>
                <c:ptCount val="1"/>
                <c:pt idx="0">
                  <c:v>Hazard ratio (95% CI)</c:v>
                </c:pt>
              </c:strCache>
            </c:strRef>
          </c:tx>
          <c:spPr>
            <a:ln w="19050" cap="rnd">
              <a:noFill/>
              <a:round/>
            </a:ln>
            <a:effectLst/>
          </c:spPr>
          <c:marker>
            <c:symbol val="square"/>
            <c:size val="11"/>
            <c:spPr>
              <a:solidFill>
                <a:schemeClr val="accent1"/>
              </a:solidFill>
              <a:ln w="9525">
                <a:noFill/>
              </a:ln>
              <a:effectLst/>
            </c:spPr>
          </c:marker>
          <c:dPt>
            <c:idx val="0"/>
            <c:marker>
              <c:symbol val="square"/>
              <c:size val="11"/>
              <c:spPr>
                <a:solidFill>
                  <a:schemeClr val="tx1"/>
                </a:solidFill>
                <a:ln w="9525">
                  <a:noFill/>
                </a:ln>
                <a:effectLst/>
              </c:spPr>
            </c:marker>
            <c:bubble3D val="0"/>
            <c:extLst>
              <c:ext xmlns:c16="http://schemas.microsoft.com/office/drawing/2014/chart" uri="{C3380CC4-5D6E-409C-BE32-E72D297353CC}">
                <c16:uniqueId val="{00000000-6C17-4A00-BF77-B251EF9881C5}"/>
              </c:ext>
            </c:extLst>
          </c:dPt>
          <c:dPt>
            <c:idx val="1"/>
            <c:marker>
              <c:symbol val="square"/>
              <c:size val="11"/>
              <c:spPr>
                <a:solidFill>
                  <a:schemeClr val="accent5"/>
                </a:solidFill>
                <a:ln w="9525">
                  <a:noFill/>
                </a:ln>
                <a:effectLst/>
              </c:spPr>
            </c:marker>
            <c:bubble3D val="0"/>
            <c:extLst>
              <c:ext xmlns:c16="http://schemas.microsoft.com/office/drawing/2014/chart" uri="{C3380CC4-5D6E-409C-BE32-E72D297353CC}">
                <c16:uniqueId val="{00000001-6C17-4A00-BF77-B251EF9881C5}"/>
              </c:ext>
            </c:extLst>
          </c:dPt>
          <c:dPt>
            <c:idx val="2"/>
            <c:marker>
              <c:symbol val="square"/>
              <c:size val="11"/>
              <c:spPr>
                <a:solidFill>
                  <a:schemeClr val="tx2"/>
                </a:solidFill>
                <a:ln w="9525">
                  <a:noFill/>
                </a:ln>
                <a:effectLst/>
              </c:spPr>
            </c:marker>
            <c:bubble3D val="0"/>
            <c:extLst>
              <c:ext xmlns:c16="http://schemas.microsoft.com/office/drawing/2014/chart" uri="{C3380CC4-5D6E-409C-BE32-E72D297353CC}">
                <c16:uniqueId val="{00000002-6C17-4A00-BF77-B251EF9881C5}"/>
              </c:ext>
            </c:extLst>
          </c:dPt>
          <c:dLbls>
            <c:dLbl>
              <c:idx val="0"/>
              <c:tx>
                <c:rich>
                  <a:bodyPr/>
                  <a:lstStyle/>
                  <a:p>
                    <a:r>
                      <a:rPr lang="en-US"/>
                      <a:t>2,47</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0-6C17-4A00-BF77-B251EF9881C5}"/>
                </c:ext>
              </c:extLst>
            </c:dLbl>
            <c:dLbl>
              <c:idx val="1"/>
              <c:tx>
                <c:rich>
                  <a:bodyPr/>
                  <a:lstStyle/>
                  <a:p>
                    <a:r>
                      <a:rPr lang="en-US"/>
                      <a:t>2,93</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1-6C17-4A00-BF77-B251EF9881C5}"/>
                </c:ext>
              </c:extLst>
            </c:dLbl>
            <c:dLbl>
              <c:idx val="2"/>
              <c:tx>
                <c:rich>
                  <a:bodyPr/>
                  <a:lstStyle/>
                  <a:p>
                    <a:r>
                      <a:rPr lang="en-US"/>
                      <a:t>2,37</a:t>
                    </a:r>
                  </a:p>
                </c:rich>
              </c:tx>
              <c:dLblPos val="r"/>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2-6C17-4A00-BF77-B251EF9881C5}"/>
                </c:ext>
              </c:extLst>
            </c:dLbl>
            <c:spPr>
              <a:noFill/>
              <a:ln>
                <a:noFill/>
              </a:ln>
              <a:effectLst/>
            </c:spPr>
            <c:txPr>
              <a:bodyPr rot="0" spcFirstLastPara="1" vertOverflow="ellipsis" vert="horz" wrap="square" anchor="ctr" anchorCtr="1"/>
              <a:lstStyle/>
              <a:p>
                <a:pPr>
                  <a:defRPr sz="1200" b="1" i="0" u="none" strike="noStrike" kern="1200" baseline="0">
                    <a:solidFill>
                      <a:srgbClr val="404040"/>
                    </a:solidFill>
                    <a:latin typeface="+mn-lt"/>
                    <a:ea typeface="+mn-ea"/>
                    <a:cs typeface="+mn-cs"/>
                  </a:defRPr>
                </a:pPr>
                <a:endParaRPr lang="it-IT"/>
              </a:p>
            </c:txPr>
            <c:dLblPos val="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errBars>
            <c:errDir val="y"/>
            <c:errBarType val="both"/>
            <c:errValType val="cust"/>
            <c:noEndCap val="0"/>
            <c:plus>
              <c:numRef>
                <c:f>Sheet1!$H$2:$H$4</c:f>
                <c:numCache>
                  <c:formatCode>General</c:formatCode>
                  <c:ptCount val="3"/>
                  <c:pt idx="0">
                    <c:v>1.6859999999999995</c:v>
                  </c:pt>
                  <c:pt idx="1">
                    <c:v>0.76489999999999991</c:v>
                  </c:pt>
                  <c:pt idx="2">
                    <c:v>0.20929999999999982</c:v>
                  </c:pt>
                </c:numCache>
              </c:numRef>
            </c:plus>
            <c:minus>
              <c:numRef>
                <c:f>Sheet1!$G$2:$G$4</c:f>
                <c:numCache>
                  <c:formatCode>General</c:formatCode>
                  <c:ptCount val="3"/>
                  <c:pt idx="0">
                    <c:v>0.99660000000000015</c:v>
                  </c:pt>
                  <c:pt idx="1">
                    <c:v>0.60130000000000017</c:v>
                  </c:pt>
                  <c:pt idx="2">
                    <c:v>0.19940000000000024</c:v>
                  </c:pt>
                </c:numCache>
              </c:numRef>
            </c:minus>
            <c:spPr>
              <a:noFill/>
              <a:ln w="9525" cap="flat" cmpd="sng" algn="ctr">
                <a:solidFill>
                  <a:schemeClr val="tx2"/>
                </a:solidFill>
                <a:round/>
              </a:ln>
              <a:effectLst/>
            </c:spPr>
          </c:errBars>
          <c:xVal>
            <c:numRef>
              <c:f>Sheet1!$A$2:$A$4</c:f>
              <c:numCache>
                <c:formatCode>General</c:formatCode>
                <c:ptCount val="3"/>
                <c:pt idx="0">
                  <c:v>0.5</c:v>
                </c:pt>
                <c:pt idx="1">
                  <c:v>1.5</c:v>
                </c:pt>
                <c:pt idx="2">
                  <c:v>2.5</c:v>
                </c:pt>
              </c:numCache>
            </c:numRef>
          </c:xVal>
          <c:yVal>
            <c:numRef>
              <c:f>Sheet1!$B$2:$B$4</c:f>
              <c:numCache>
                <c:formatCode>General</c:formatCode>
                <c:ptCount val="3"/>
                <c:pt idx="0">
                  <c:v>2.4700000000000002</c:v>
                </c:pt>
                <c:pt idx="1">
                  <c:v>2.93</c:v>
                </c:pt>
                <c:pt idx="2">
                  <c:v>2.37</c:v>
                </c:pt>
              </c:numCache>
            </c:numRef>
          </c:yVal>
          <c:smooth val="0"/>
          <c:extLst>
            <c:ext xmlns:c16="http://schemas.microsoft.com/office/drawing/2014/chart" uri="{C3380CC4-5D6E-409C-BE32-E72D297353CC}">
              <c16:uniqueId val="{00000003-6C17-4A00-BF77-B251EF9881C5}"/>
            </c:ext>
          </c:extLst>
        </c:ser>
        <c:dLbls>
          <c:dLblPos val="r"/>
          <c:showLegendKey val="0"/>
          <c:showVal val="1"/>
          <c:showCatName val="0"/>
          <c:showSerName val="0"/>
          <c:showPercent val="0"/>
          <c:showBubbleSize val="0"/>
        </c:dLbls>
        <c:axId val="1054347440"/>
        <c:axId val="1292133151"/>
      </c:scatterChart>
      <c:valAx>
        <c:axId val="1054347440"/>
        <c:scaling>
          <c:orientation val="minMax"/>
          <c:max val="3"/>
          <c:min val="0"/>
        </c:scaling>
        <c:delete val="0"/>
        <c:axPos val="b"/>
        <c:numFmt formatCode="General" sourceLinked="1"/>
        <c:majorTickMark val="none"/>
        <c:minorTickMark val="none"/>
        <c:tickLblPos val="none"/>
        <c:spPr>
          <a:solidFill>
            <a:schemeClr val="bg1">
              <a:lumMod val="95000"/>
            </a:schemeClr>
          </a:solidFill>
          <a:ln w="9525"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mn-lt"/>
                <a:ea typeface="+mn-ea"/>
                <a:cs typeface="+mn-cs"/>
              </a:defRPr>
            </a:pPr>
            <a:endParaRPr lang="it-IT"/>
          </a:p>
        </c:txPr>
        <c:crossAx val="1292133151"/>
        <c:crossesAt val="1"/>
        <c:crossBetween val="midCat"/>
      </c:valAx>
      <c:valAx>
        <c:axId val="1292133151"/>
        <c:scaling>
          <c:orientation val="minMax"/>
          <c:max val="10"/>
          <c:min val="0"/>
        </c:scaling>
        <c:delete val="0"/>
        <c:axPos val="l"/>
        <c:title>
          <c:tx>
            <c:rich>
              <a:bodyPr rot="-5400000" spcFirstLastPara="1" vertOverflow="ellipsis" vert="horz" wrap="square" anchor="ctr" anchorCtr="1"/>
              <a:lstStyle/>
              <a:p>
                <a:pPr>
                  <a:defRPr sz="1200" b="0" i="0" u="none" strike="noStrike" kern="1200" baseline="0">
                    <a:solidFill>
                      <a:schemeClr val="tx2"/>
                    </a:solidFill>
                    <a:latin typeface="+mn-lt"/>
                    <a:ea typeface="+mn-ea"/>
                    <a:cs typeface="+mn-cs"/>
                  </a:defRPr>
                </a:pPr>
                <a:r>
                  <a:rPr lang="en-US" noProof="0"/>
                  <a:t> </a:t>
                </a:r>
              </a:p>
            </c:rich>
          </c:tx>
          <c:overlay val="0"/>
          <c:spPr>
            <a:noFill/>
            <a:ln>
              <a:noFill/>
            </a:ln>
            <a:effectLst/>
          </c:spPr>
          <c:txPr>
            <a:bodyPr rot="-5400000" spcFirstLastPara="1" vertOverflow="ellipsis" vert="horz" wrap="square" anchor="ctr" anchorCtr="1"/>
            <a:lstStyle/>
            <a:p>
              <a:pPr>
                <a:defRPr sz="1200" b="0" i="0" u="none" strike="noStrike" kern="1200" baseline="0">
                  <a:solidFill>
                    <a:schemeClr val="tx2"/>
                  </a:solidFill>
                  <a:latin typeface="+mn-lt"/>
                  <a:ea typeface="+mn-ea"/>
                  <a:cs typeface="+mn-cs"/>
                </a:defRPr>
              </a:pPr>
              <a:endParaRPr lang="it-IT"/>
            </a:p>
          </c:txPr>
        </c:title>
        <c:numFmt formatCode="General" sourceLinked="1"/>
        <c:majorTickMark val="out"/>
        <c:minorTickMark val="none"/>
        <c:tickLblPos val="nextTo"/>
        <c:spPr>
          <a:noFill/>
          <a:ln w="9525" cap="flat" cmpd="sng" algn="ctr">
            <a:solidFill>
              <a:schemeClr val="tx2"/>
            </a:solidFill>
            <a:round/>
          </a:ln>
          <a:effectLst/>
        </c:spPr>
        <c:txPr>
          <a:bodyPr rot="-60000000" spcFirstLastPara="1" vertOverflow="ellipsis" vert="horz" wrap="square" anchor="ctr" anchorCtr="1"/>
          <a:lstStyle/>
          <a:p>
            <a:pPr>
              <a:defRPr sz="1200" b="0" i="0" u="none" strike="noStrike" kern="1200" baseline="0">
                <a:solidFill>
                  <a:schemeClr val="tx2"/>
                </a:solidFill>
                <a:latin typeface="+mn-lt"/>
                <a:ea typeface="+mn-ea"/>
                <a:cs typeface="+mn-cs"/>
              </a:defRPr>
            </a:pPr>
            <a:endParaRPr lang="it-IT"/>
          </a:p>
        </c:txPr>
        <c:crossAx val="1054347440"/>
        <c:crosses val="autoZero"/>
        <c:crossBetween val="midCat"/>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2"/>
          </a:solidFill>
        </a:defRPr>
      </a:pPr>
      <a:endParaRPr lang="it-IT"/>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dPt>
            <c:idx val="1"/>
            <c:invertIfNegative val="0"/>
            <c:bubble3D val="0"/>
            <c:spPr>
              <a:solidFill>
                <a:schemeClr val="accent1"/>
              </a:solidFill>
              <a:ln>
                <a:noFill/>
              </a:ln>
              <a:effectLst/>
            </c:spPr>
            <c:extLst>
              <c:ext xmlns:c16="http://schemas.microsoft.com/office/drawing/2014/chart" uri="{C3380CC4-5D6E-409C-BE32-E72D297353CC}">
                <c16:uniqueId val="{00000001-1D8E-4800-9269-F51BD2B55A7F}"/>
              </c:ext>
            </c:extLst>
          </c:dPt>
          <c:cat>
            <c:numRef>
              <c:f>Sheet1!$A$2:$A$3</c:f>
              <c:numCache>
                <c:formatCode>General</c:formatCode>
                <c:ptCount val="2"/>
                <c:pt idx="0">
                  <c:v>2021</c:v>
                </c:pt>
                <c:pt idx="1">
                  <c:v>2040</c:v>
                </c:pt>
              </c:numCache>
            </c:numRef>
          </c:cat>
          <c:val>
            <c:numRef>
              <c:f>Sheet1!$B$2:$B$3</c:f>
              <c:numCache>
                <c:formatCode>General</c:formatCode>
                <c:ptCount val="2"/>
                <c:pt idx="0">
                  <c:v>8.4</c:v>
                </c:pt>
                <c:pt idx="1">
                  <c:v>8.4</c:v>
                </c:pt>
              </c:numCache>
            </c:numRef>
          </c:val>
          <c:extLst>
            <c:ext xmlns:c16="http://schemas.microsoft.com/office/drawing/2014/chart" uri="{C3380CC4-5D6E-409C-BE32-E72D297353CC}">
              <c16:uniqueId val="{00000002-1D8E-4800-9269-F51BD2B55A7F}"/>
            </c:ext>
          </c:extLst>
        </c:ser>
        <c:ser>
          <c:idx val="1"/>
          <c:order val="1"/>
          <c:tx>
            <c:strRef>
              <c:f>Sheet1!$C$1</c:f>
              <c:strCache>
                <c:ptCount val="1"/>
                <c:pt idx="0">
                  <c:v>Series 2</c:v>
                </c:pt>
              </c:strCache>
            </c:strRef>
          </c:tx>
          <c:spPr>
            <a:solidFill>
              <a:schemeClr val="accent2"/>
            </a:solidFill>
            <a:ln>
              <a:noFill/>
            </a:ln>
            <a:effectLst/>
          </c:spPr>
          <c:invertIfNegative val="0"/>
          <c:dLbls>
            <c:dLbl>
              <c:idx val="1"/>
              <c:layout>
                <c:manualLayout>
                  <c:x val="-6.7142089815469558E-3"/>
                  <c:y val="-4.2480668523338622E-2"/>
                </c:manualLayout>
              </c:layout>
              <c:tx>
                <c:rich>
                  <a:bodyPr/>
                  <a:lstStyle/>
                  <a:p>
                    <a:r>
                      <a:rPr lang="en-US" b="1">
                        <a:solidFill>
                          <a:schemeClr val="bg1"/>
                        </a:solidFill>
                      </a:rPr>
                      <a:t>13,5</a:t>
                    </a:r>
                    <a:r>
                      <a:rPr lang="en-US" b="1" baseline="0">
                        <a:solidFill>
                          <a:schemeClr val="bg1"/>
                        </a:solidFill>
                      </a:rPr>
                      <a:t> M</a:t>
                    </a:r>
                    <a:endParaRPr lang="en-US" b="1">
                      <a:solidFill>
                        <a:schemeClr val="bg1"/>
                      </a:solidFill>
                    </a:endParaRP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3-1D8E-4800-9269-F51BD2B55A7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pt idx="0">
                  <c:v>2021</c:v>
                </c:pt>
                <c:pt idx="1">
                  <c:v>2040</c:v>
                </c:pt>
              </c:numCache>
            </c:numRef>
          </c:cat>
          <c:val>
            <c:numRef>
              <c:f>Sheet1!$C$2:$C$3</c:f>
              <c:numCache>
                <c:formatCode>General</c:formatCode>
                <c:ptCount val="2"/>
                <c:pt idx="1">
                  <c:v>5.0999999999999996</c:v>
                </c:pt>
              </c:numCache>
            </c:numRef>
          </c:val>
          <c:extLst>
            <c:ext xmlns:c16="http://schemas.microsoft.com/office/drawing/2014/chart" uri="{C3380CC4-5D6E-409C-BE32-E72D297353CC}">
              <c16:uniqueId val="{00000004-1D8E-4800-9269-F51BD2B55A7F}"/>
            </c:ext>
          </c:extLst>
        </c:ser>
        <c:ser>
          <c:idx val="2"/>
          <c:order val="2"/>
          <c:tx>
            <c:strRef>
              <c:f>Sheet1!$D$1</c:f>
              <c:strCache>
                <c:ptCount val="1"/>
                <c:pt idx="0">
                  <c:v>Series 3</c:v>
                </c:pt>
              </c:strCache>
            </c:strRef>
          </c:tx>
          <c:spPr>
            <a:solidFill>
              <a:schemeClr val="bg2"/>
            </a:solidFill>
            <a:ln>
              <a:noFill/>
            </a:ln>
            <a:effectLst/>
          </c:spPr>
          <c:invertIfNegative val="0"/>
          <c:dLbls>
            <c:dLbl>
              <c:idx val="1"/>
              <c:layout>
                <c:manualLayout>
                  <c:x val="-2.4356647732870292E-4"/>
                  <c:y val="-2.8801945634278164E-2"/>
                </c:manualLayout>
              </c:layout>
              <c:tx>
                <c:rich>
                  <a:bodyPr/>
                  <a:lstStyle/>
                  <a:p>
                    <a:r>
                      <a:rPr lang="en-US" b="1">
                        <a:solidFill>
                          <a:schemeClr val="bg1"/>
                        </a:solidFill>
                      </a:rPr>
                      <a:t>17,4</a:t>
                    </a:r>
                    <a:r>
                      <a:rPr lang="en-US" b="1" baseline="0">
                        <a:solidFill>
                          <a:schemeClr val="bg1"/>
                        </a:solidFill>
                      </a:rPr>
                      <a:t> M</a:t>
                    </a:r>
                    <a:endParaRPr lang="en-US" b="1">
                      <a:solidFill>
                        <a:schemeClr val="bg1"/>
                      </a:solidFill>
                    </a:endParaRPr>
                  </a:p>
                </c:rich>
              </c:tx>
              <c:showLegendKey val="0"/>
              <c:showVal val="1"/>
              <c:showCatName val="0"/>
              <c:showSerName val="0"/>
              <c:showPercent val="0"/>
              <c:showBubbleSize val="0"/>
              <c:extLst>
                <c:ext xmlns:c15="http://schemas.microsoft.com/office/drawing/2012/chart" uri="{CE6537A1-D6FC-4f65-9D91-7224C49458BB}">
                  <c15:showDataLabelsRange val="0"/>
                </c:ext>
                <c:ext xmlns:c16="http://schemas.microsoft.com/office/drawing/2014/chart" uri="{C3380CC4-5D6E-409C-BE32-E72D297353CC}">
                  <c16:uniqueId val="{00000005-1D8E-4800-9269-F51BD2B55A7F}"/>
                </c:ext>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Sheet1!$A$2:$A$3</c:f>
              <c:numCache>
                <c:formatCode>General</c:formatCode>
                <c:ptCount val="2"/>
                <c:pt idx="0">
                  <c:v>2021</c:v>
                </c:pt>
                <c:pt idx="1">
                  <c:v>2040</c:v>
                </c:pt>
              </c:numCache>
            </c:numRef>
          </c:cat>
          <c:val>
            <c:numRef>
              <c:f>Sheet1!$D$2:$D$3</c:f>
              <c:numCache>
                <c:formatCode>General</c:formatCode>
                <c:ptCount val="2"/>
                <c:pt idx="1">
                  <c:v>3.9</c:v>
                </c:pt>
              </c:numCache>
            </c:numRef>
          </c:val>
          <c:extLst>
            <c:ext xmlns:c16="http://schemas.microsoft.com/office/drawing/2014/chart" uri="{C3380CC4-5D6E-409C-BE32-E72D297353CC}">
              <c16:uniqueId val="{00000006-1D8E-4800-9269-F51BD2B55A7F}"/>
            </c:ext>
          </c:extLst>
        </c:ser>
        <c:dLbls>
          <c:showLegendKey val="0"/>
          <c:showVal val="0"/>
          <c:showCatName val="0"/>
          <c:showSerName val="0"/>
          <c:showPercent val="0"/>
          <c:showBubbleSize val="0"/>
        </c:dLbls>
        <c:gapWidth val="150"/>
        <c:overlap val="100"/>
        <c:axId val="1207449248"/>
        <c:axId val="1207449728"/>
      </c:barChart>
      <c:catAx>
        <c:axId val="12074492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197" b="1" i="0" u="none" strike="noStrike" kern="1200" baseline="0">
                <a:solidFill>
                  <a:schemeClr val="tx1"/>
                </a:solidFill>
                <a:latin typeface="+mn-lt"/>
                <a:ea typeface="+mn-ea"/>
                <a:cs typeface="+mn-cs"/>
              </a:defRPr>
            </a:pPr>
            <a:endParaRPr lang="de-DE"/>
          </a:p>
        </c:txPr>
        <c:crossAx val="1207449728"/>
        <c:crosses val="autoZero"/>
        <c:auto val="1"/>
        <c:lblAlgn val="ctr"/>
        <c:lblOffset val="100"/>
        <c:noMultiLvlLbl val="0"/>
      </c:catAx>
      <c:valAx>
        <c:axId val="1207449728"/>
        <c:scaling>
          <c:orientation val="minMax"/>
        </c:scaling>
        <c:delete val="0"/>
        <c:axPos val="l"/>
        <c:title>
          <c:tx>
            <c:rich>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r>
                  <a:rPr lang="en-NZ" sz="1200" b="1">
                    <a:solidFill>
                      <a:schemeClr val="tx1"/>
                    </a:solidFill>
                  </a:rPr>
                  <a:t>T1D-Prävalenz [</a:t>
                </a:r>
                <a:r>
                  <a:rPr lang="en-NZ" sz="1200" b="1" err="1">
                    <a:solidFill>
                      <a:schemeClr val="tx1"/>
                    </a:solidFill>
                  </a:rPr>
                  <a:t>Millionen</a:t>
                </a:r>
                <a:r>
                  <a:rPr lang="en-NZ" sz="1200" b="1">
                    <a:solidFill>
                      <a:schemeClr val="tx1"/>
                    </a:solidFill>
                  </a:rPr>
                  <a:t>]</a:t>
                </a:r>
              </a:p>
            </c:rich>
          </c:tx>
          <c:layout>
            <c:manualLayout>
              <c:xMode val="edge"/>
              <c:yMode val="edge"/>
              <c:x val="2.1821084158352124E-2"/>
              <c:y val="0.10999010527022986"/>
            </c:manualLayout>
          </c:layout>
          <c:overlay val="0"/>
          <c:spPr>
            <a:noFill/>
            <a:ln>
              <a:noFill/>
            </a:ln>
            <a:effectLst/>
          </c:spPr>
          <c:txPr>
            <a:bodyPr rot="-5400000" spcFirstLastPara="1" vertOverflow="ellipsis" vert="horz" wrap="square" anchor="ctr" anchorCtr="1"/>
            <a:lstStyle/>
            <a:p>
              <a:pPr>
                <a:defRPr sz="1200" b="1" i="0" u="none" strike="noStrike" kern="1200" baseline="0">
                  <a:solidFill>
                    <a:schemeClr val="tx1"/>
                  </a:solidFill>
                  <a:latin typeface="+mn-lt"/>
                  <a:ea typeface="+mn-ea"/>
                  <a:cs typeface="+mn-cs"/>
                </a:defRPr>
              </a:pPr>
              <a:endParaRPr lang="de-DE"/>
            </a:p>
          </c:txPr>
        </c:title>
        <c:numFmt formatCode="General" sourceLinked="1"/>
        <c:majorTickMark val="none"/>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de-DE"/>
          </a:p>
        </c:txPr>
        <c:crossAx val="1207449248"/>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Sheet1!$AE$4</c:f>
              <c:strCache>
                <c:ptCount val="1"/>
                <c:pt idx="0">
                  <c:v>Severe hypoglycemia</c:v>
                </c:pt>
              </c:strCache>
            </c:strRef>
          </c:tx>
          <c:spPr>
            <a:solidFill>
              <a:srgbClr val="23004C"/>
            </a:solidFill>
            <a:ln>
              <a:noFill/>
            </a:ln>
            <a:effectLst/>
          </c:spPr>
          <c:invertIfNegative val="0"/>
          <c:dLbls>
            <c:numFmt formatCode="0\ %" sourceLinked="0"/>
            <c:spPr>
              <a:noFill/>
              <a:ln>
                <a:noFill/>
              </a:ln>
              <a:effectLst/>
            </c:spPr>
            <c:txPr>
              <a:bodyPr rot="0" spcFirstLastPara="1" vertOverflow="ellipsis" vert="horz" wrap="square" anchor="ctr" anchorCtr="1"/>
              <a:lstStyle/>
              <a:p>
                <a:pPr>
                  <a:defRPr sz="1200" b="0" i="0" u="none" strike="noStrike" kern="1200" baseline="0">
                    <a:solidFill>
                      <a:srgbClr val="404040"/>
                    </a:solidFill>
                    <a:latin typeface="+mn-lt"/>
                    <a:ea typeface="+mn-ea"/>
                    <a:cs typeface="Arial" panose="020B0604020202020204" pitchFamily="34" charset="0"/>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Sheet1!$AD$5:$AD$9</c:f>
              <c:strCache>
                <c:ptCount val="5"/>
                <c:pt idx="0">
                  <c:v>6-12</c:v>
                </c:pt>
                <c:pt idx="1">
                  <c:v>13-17</c:v>
                </c:pt>
                <c:pt idx="2">
                  <c:v>18-25</c:v>
                </c:pt>
                <c:pt idx="3">
                  <c:v>26-49</c:v>
                </c:pt>
                <c:pt idx="4">
                  <c:v>≥50</c:v>
                </c:pt>
              </c:strCache>
            </c:strRef>
          </c:cat>
          <c:val>
            <c:numRef>
              <c:f>Sheet1!$AE$5:$AE$9</c:f>
              <c:numCache>
                <c:formatCode>0%</c:formatCode>
                <c:ptCount val="5"/>
                <c:pt idx="0">
                  <c:v>0.05</c:v>
                </c:pt>
                <c:pt idx="1">
                  <c:v>0.05</c:v>
                </c:pt>
                <c:pt idx="2">
                  <c:v>0.06</c:v>
                </c:pt>
                <c:pt idx="3">
                  <c:v>7.0000000000000007E-2</c:v>
                </c:pt>
                <c:pt idx="4">
                  <c:v>0.1</c:v>
                </c:pt>
              </c:numCache>
            </c:numRef>
          </c:val>
          <c:extLst>
            <c:ext xmlns:c16="http://schemas.microsoft.com/office/drawing/2014/chart" uri="{C3380CC4-5D6E-409C-BE32-E72D297353CC}">
              <c16:uniqueId val="{00000000-ACE7-47E8-95F0-DC2FA91B2ACC}"/>
            </c:ext>
          </c:extLst>
        </c:ser>
        <c:ser>
          <c:idx val="1"/>
          <c:order val="1"/>
          <c:tx>
            <c:strRef>
              <c:f>Sheet1!$AF$4</c:f>
              <c:strCache>
                <c:ptCount val="1"/>
                <c:pt idx="0">
                  <c:v>DKA</c:v>
                </c:pt>
              </c:strCache>
            </c:strRef>
          </c:tx>
          <c:spPr>
            <a:solidFill>
              <a:srgbClr val="7A00E6"/>
            </a:solidFill>
            <a:ln>
              <a:noFill/>
            </a:ln>
            <a:effectLst/>
          </c:spPr>
          <c:invertIfNegative val="0"/>
          <c:dLbls>
            <c:dLbl>
              <c:idx val="0"/>
              <c:numFmt formatCode="0\ %" sourceLinked="0"/>
              <c:spPr>
                <a:noFill/>
                <a:ln>
                  <a:noFill/>
                </a:ln>
                <a:effectLst/>
              </c:spPr>
              <c:txPr>
                <a:bodyPr rot="0" spcFirstLastPara="1" vertOverflow="ellipsis" vert="horz" wrap="square" anchor="ctr" anchorCtr="1"/>
                <a:lstStyle/>
                <a:p>
                  <a:pPr>
                    <a:defRPr sz="1200" b="0" i="0" u="none" strike="noStrike" kern="1200" baseline="0">
                      <a:solidFill>
                        <a:srgbClr val="404040"/>
                      </a:solidFill>
                      <a:latin typeface="+mn-lt"/>
                      <a:ea typeface="+mn-ea"/>
                      <a:cs typeface="Arial" panose="020B0604020202020204" pitchFamily="34" charset="0"/>
                    </a:defRPr>
                  </a:pPr>
                  <a:endParaRPr lang="de-DE"/>
                </a:p>
              </c:txPr>
              <c:showLegendKey val="0"/>
              <c:showVal val="1"/>
              <c:showCatName val="0"/>
              <c:showSerName val="0"/>
              <c:showPercent val="0"/>
              <c:showBubbleSize val="0"/>
              <c:extLst>
                <c:ext xmlns:c16="http://schemas.microsoft.com/office/drawing/2014/chart" uri="{C3380CC4-5D6E-409C-BE32-E72D297353CC}">
                  <c16:uniqueId val="{00000000-454F-45A4-8F78-A9A122CD1C8B}"/>
                </c:ext>
              </c:extLst>
            </c:dLbl>
            <c:numFmt formatCode="0\ %" sourceLinked="0"/>
            <c:spPr>
              <a:noFill/>
              <a:ln>
                <a:noFill/>
              </a:ln>
              <a:effectLst/>
            </c:spPr>
            <c:txPr>
              <a:bodyPr rot="0" spcFirstLastPara="1" vertOverflow="ellipsis" vert="horz" wrap="square" anchor="ctr" anchorCtr="1"/>
              <a:lstStyle/>
              <a:p>
                <a:pPr>
                  <a:defRPr sz="1200" b="0" i="0" u="none" strike="noStrike" kern="1200" baseline="0">
                    <a:solidFill>
                      <a:schemeClr val="tx1"/>
                    </a:solidFill>
                    <a:latin typeface="+mn-lt"/>
                    <a:ea typeface="+mn-ea"/>
                    <a:cs typeface="Arial" panose="020B0604020202020204" pitchFamily="34" charset="0"/>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Sheet1!$AD$5:$AD$9</c:f>
              <c:strCache>
                <c:ptCount val="5"/>
                <c:pt idx="0">
                  <c:v>6-12</c:v>
                </c:pt>
                <c:pt idx="1">
                  <c:v>13-17</c:v>
                </c:pt>
                <c:pt idx="2">
                  <c:v>18-25</c:v>
                </c:pt>
                <c:pt idx="3">
                  <c:v>26-49</c:v>
                </c:pt>
                <c:pt idx="4">
                  <c:v>≥50</c:v>
                </c:pt>
              </c:strCache>
            </c:strRef>
          </c:cat>
          <c:val>
            <c:numRef>
              <c:f>Sheet1!$AF$5:$AF$9</c:f>
              <c:numCache>
                <c:formatCode>0%</c:formatCode>
                <c:ptCount val="5"/>
                <c:pt idx="0">
                  <c:v>0.02</c:v>
                </c:pt>
                <c:pt idx="1">
                  <c:v>0.04</c:v>
                </c:pt>
                <c:pt idx="2">
                  <c:v>0.04</c:v>
                </c:pt>
                <c:pt idx="3">
                  <c:v>0.02</c:v>
                </c:pt>
                <c:pt idx="4">
                  <c:v>0.01</c:v>
                </c:pt>
              </c:numCache>
            </c:numRef>
          </c:val>
          <c:extLst>
            <c:ext xmlns:c16="http://schemas.microsoft.com/office/drawing/2014/chart" uri="{C3380CC4-5D6E-409C-BE32-E72D297353CC}">
              <c16:uniqueId val="{00000001-ACE7-47E8-95F0-DC2FA91B2ACC}"/>
            </c:ext>
          </c:extLst>
        </c:ser>
        <c:dLbls>
          <c:showLegendKey val="0"/>
          <c:showVal val="0"/>
          <c:showCatName val="0"/>
          <c:showSerName val="0"/>
          <c:showPercent val="0"/>
          <c:showBubbleSize val="0"/>
        </c:dLbls>
        <c:gapWidth val="219"/>
        <c:overlap val="-27"/>
        <c:axId val="368090032"/>
        <c:axId val="368089640"/>
      </c:barChart>
      <c:catAx>
        <c:axId val="368090032"/>
        <c:scaling>
          <c:orientation val="minMax"/>
        </c:scaling>
        <c:delete val="0"/>
        <c:axPos val="b"/>
        <c:title>
          <c:tx>
            <c:rich>
              <a:bodyPr rot="0" spcFirstLastPara="1" vertOverflow="ellipsis" vert="horz" wrap="square" anchor="ctr" anchorCtr="1"/>
              <a:lstStyle/>
              <a:p>
                <a:pPr>
                  <a:defRPr sz="1100" b="0" i="0" u="none" strike="noStrike" kern="1200" baseline="0">
                    <a:solidFill>
                      <a:srgbClr val="404040"/>
                    </a:solidFill>
                    <a:latin typeface="+mn-lt"/>
                    <a:ea typeface="+mn-ea"/>
                    <a:cs typeface="Arial" panose="020B0604020202020204" pitchFamily="34" charset="0"/>
                  </a:defRPr>
                </a:pPr>
                <a:r>
                  <a:rPr lang="en-US" sz="1100">
                    <a:solidFill>
                      <a:srgbClr val="404040"/>
                    </a:solidFill>
                    <a:latin typeface="+mn-lt"/>
                  </a:rPr>
                  <a:t>Alter [Jahre]</a:t>
                </a:r>
              </a:p>
            </c:rich>
          </c:tx>
          <c:overlay val="0"/>
          <c:spPr>
            <a:noFill/>
            <a:ln>
              <a:noFill/>
            </a:ln>
            <a:effectLst/>
          </c:spPr>
          <c:txPr>
            <a:bodyPr rot="0" spcFirstLastPara="1" vertOverflow="ellipsis" vert="horz" wrap="square" anchor="ctr" anchorCtr="1"/>
            <a:lstStyle/>
            <a:p>
              <a:pPr>
                <a:defRPr sz="1100" b="0" i="0" u="none" strike="noStrike" kern="1200" baseline="0">
                  <a:solidFill>
                    <a:srgbClr val="404040"/>
                  </a:solidFill>
                  <a:latin typeface="+mn-lt"/>
                  <a:ea typeface="+mn-ea"/>
                  <a:cs typeface="Arial" panose="020B0604020202020204" pitchFamily="34" charset="0"/>
                </a:defRPr>
              </a:pPr>
              <a:endParaRPr lang="de-DE"/>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rgbClr val="404040"/>
                </a:solidFill>
                <a:latin typeface="+mn-lt"/>
                <a:ea typeface="+mn-ea"/>
                <a:cs typeface="Arial" panose="020B0604020202020204" pitchFamily="34" charset="0"/>
              </a:defRPr>
            </a:pPr>
            <a:endParaRPr lang="de-DE"/>
          </a:p>
        </c:txPr>
        <c:crossAx val="368089640"/>
        <c:crosses val="autoZero"/>
        <c:auto val="1"/>
        <c:lblAlgn val="ctr"/>
        <c:lblOffset val="100"/>
        <c:noMultiLvlLbl val="0"/>
      </c:catAx>
      <c:valAx>
        <c:axId val="368089640"/>
        <c:scaling>
          <c:orientation val="minMax"/>
        </c:scaling>
        <c:delete val="0"/>
        <c:axPos val="l"/>
        <c:majorGridlines>
          <c:spPr>
            <a:ln w="9525" cap="flat" cmpd="sng" algn="ctr">
              <a:solidFill>
                <a:schemeClr val="tx1">
                  <a:lumMod val="15000"/>
                  <a:lumOff val="85000"/>
                </a:schemeClr>
              </a:solidFill>
              <a:round/>
            </a:ln>
            <a:effectLst/>
          </c:spPr>
        </c:majorGridlines>
        <c:numFmt formatCode="0\ %" sourceLinked="0"/>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rgbClr val="404040"/>
                </a:solidFill>
                <a:latin typeface="+mn-lt"/>
                <a:ea typeface="+mn-ea"/>
                <a:cs typeface="Arial" panose="020B0604020202020204" pitchFamily="34" charset="0"/>
              </a:defRPr>
            </a:pPr>
            <a:endParaRPr lang="de-DE"/>
          </a:p>
        </c:txPr>
        <c:crossAx val="368090032"/>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300">
          <a:solidFill>
            <a:schemeClr val="tx1">
              <a:lumMod val="50000"/>
              <a:lumOff val="50000"/>
            </a:schemeClr>
          </a:solidFill>
          <a:latin typeface="+mn-lt"/>
          <a:cs typeface="Arial" panose="020B0604020202020204" pitchFamily="34" charset="0"/>
        </a:defRPr>
      </a:pPr>
      <a:endParaRPr lang="de-DE"/>
    </a:p>
  </c:txPr>
  <c:externalData r:id="rId4">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655751738952521"/>
          <c:y val="9.9462772352578915E-2"/>
          <c:w val="0.79257534985439082"/>
          <c:h val="0.55320461425410183"/>
        </c:manualLayout>
      </c:layout>
      <c:lineChart>
        <c:grouping val="standard"/>
        <c:varyColors val="0"/>
        <c:ser>
          <c:idx val="1"/>
          <c:order val="0"/>
          <c:tx>
            <c:strRef>
              <c:f>Sheet1!$B$1</c:f>
              <c:strCache>
                <c:ptCount val="1"/>
                <c:pt idx="0">
                  <c:v>Series 1</c:v>
                </c:pt>
              </c:strCache>
            </c:strRef>
          </c:tx>
          <c:spPr>
            <a:ln w="28575" cap="rnd">
              <a:solidFill>
                <a:schemeClr val="accent3"/>
              </a:solidFill>
              <a:round/>
            </a:ln>
            <a:effectLst/>
          </c:spPr>
          <c:marker>
            <c:symbol val="none"/>
          </c:marker>
          <c:cat>
            <c:numRef>
              <c:f>Sheet1!$A$2:$A$11</c:f>
              <c:numCache>
                <c:formatCode>General</c:formatCode>
                <c:ptCount val="10"/>
                <c:pt idx="0">
                  <c:v>1</c:v>
                </c:pt>
                <c:pt idx="1">
                  <c:v>2</c:v>
                </c:pt>
                <c:pt idx="2">
                  <c:v>3</c:v>
                </c:pt>
                <c:pt idx="3">
                  <c:v>4</c:v>
                </c:pt>
                <c:pt idx="4">
                  <c:v>5</c:v>
                </c:pt>
                <c:pt idx="5">
                  <c:v>6</c:v>
                </c:pt>
                <c:pt idx="6">
                  <c:v>7</c:v>
                </c:pt>
                <c:pt idx="7">
                  <c:v>8</c:v>
                </c:pt>
                <c:pt idx="8">
                  <c:v>9</c:v>
                </c:pt>
                <c:pt idx="9">
                  <c:v>10</c:v>
                </c:pt>
              </c:numCache>
            </c:numRef>
          </c:cat>
          <c:val>
            <c:numRef>
              <c:f>Sheet1!$B$2:$B$11</c:f>
              <c:numCache>
                <c:formatCode>General</c:formatCode>
                <c:ptCount val="10"/>
              </c:numCache>
            </c:numRef>
          </c:val>
          <c:smooth val="0"/>
          <c:extLst>
            <c:ext xmlns:c16="http://schemas.microsoft.com/office/drawing/2014/chart" uri="{C3380CC4-5D6E-409C-BE32-E72D297353CC}">
              <c16:uniqueId val="{00000000-D04C-443B-9D8E-54B08E41E63E}"/>
            </c:ext>
          </c:extLst>
        </c:ser>
        <c:dLbls>
          <c:showLegendKey val="0"/>
          <c:showVal val="0"/>
          <c:showCatName val="0"/>
          <c:showSerName val="0"/>
          <c:showPercent val="0"/>
          <c:showBubbleSize val="0"/>
        </c:dLbls>
        <c:smooth val="0"/>
        <c:axId val="1949135151"/>
        <c:axId val="1831459935"/>
      </c:lineChart>
      <c:catAx>
        <c:axId val="1949135151"/>
        <c:scaling>
          <c:orientation val="minMax"/>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de-DE"/>
          </a:p>
        </c:txPr>
        <c:crossAx val="1831459935"/>
        <c:crosses val="autoZero"/>
        <c:auto val="1"/>
        <c:lblAlgn val="ctr"/>
        <c:lblOffset val="100"/>
        <c:noMultiLvlLbl val="0"/>
      </c:catAx>
      <c:valAx>
        <c:axId val="1831459935"/>
        <c:scaling>
          <c:orientation val="minMax"/>
          <c:max val="60"/>
          <c:min val="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mn-cs"/>
              </a:defRPr>
            </a:pPr>
            <a:endParaRPr lang="de-DE"/>
          </a:p>
        </c:txPr>
        <c:crossAx val="1949135151"/>
        <c:crossesAt val="-1"/>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de-DE"/>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Series 1</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&lt; 10
(N = 11.760)</c:v>
                </c:pt>
                <c:pt idx="1">
                  <c:v>10-17
(N = 5.405)</c:v>
                </c:pt>
                <c:pt idx="2">
                  <c:v>18-24
(N = 1.150)</c:v>
                </c:pt>
                <c:pt idx="3">
                  <c:v>25-39
(N = 1.531)</c:v>
                </c:pt>
                <c:pt idx="4">
                  <c:v>≥ 40
(N = 814)</c:v>
                </c:pt>
              </c:strCache>
            </c:strRef>
          </c:cat>
          <c:val>
            <c:numRef>
              <c:f>Sheet1!$B$2:$B$6</c:f>
              <c:numCache>
                <c:formatCode>General</c:formatCode>
                <c:ptCount val="5"/>
                <c:pt idx="0">
                  <c:v>40</c:v>
                </c:pt>
                <c:pt idx="1">
                  <c:v>40</c:v>
                </c:pt>
                <c:pt idx="2">
                  <c:v>30</c:v>
                </c:pt>
                <c:pt idx="3">
                  <c:v>24</c:v>
                </c:pt>
                <c:pt idx="4">
                  <c:v>19</c:v>
                </c:pt>
              </c:numCache>
            </c:numRef>
          </c:val>
          <c:extLst>
            <c:ext xmlns:c16="http://schemas.microsoft.com/office/drawing/2014/chart" uri="{C3380CC4-5D6E-409C-BE32-E72D297353CC}">
              <c16:uniqueId val="{00000000-1084-43FD-BBD2-3FEA38413ABF}"/>
            </c:ext>
          </c:extLst>
        </c:ser>
        <c:dLbls>
          <c:showLegendKey val="0"/>
          <c:showVal val="0"/>
          <c:showCatName val="0"/>
          <c:showSerName val="0"/>
          <c:showPercent val="0"/>
          <c:showBubbleSize val="0"/>
        </c:dLbls>
        <c:gapWidth val="154"/>
        <c:overlap val="-12"/>
        <c:axId val="382375088"/>
        <c:axId val="382377440"/>
      </c:barChart>
      <c:catAx>
        <c:axId val="38237508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mn-cs"/>
              </a:defRPr>
            </a:pPr>
            <a:endParaRPr lang="de-DE"/>
          </a:p>
        </c:txPr>
        <c:crossAx val="382377440"/>
        <c:crosses val="autoZero"/>
        <c:auto val="1"/>
        <c:lblAlgn val="ctr"/>
        <c:lblOffset val="100"/>
        <c:noMultiLvlLbl val="0"/>
      </c:catAx>
      <c:valAx>
        <c:axId val="382377440"/>
        <c:scaling>
          <c:orientation val="minMax"/>
          <c:max val="50"/>
          <c:min val="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mn-cs"/>
              </a:defRPr>
            </a:pPr>
            <a:endParaRPr lang="de-DE"/>
          </a:p>
        </c:txPr>
        <c:crossAx val="382375088"/>
        <c:crosses val="autoZero"/>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bg1">
              <a:lumMod val="50000"/>
            </a:schemeClr>
          </a:solidFill>
        </a:defRPr>
      </a:pPr>
      <a:endParaRPr lang="de-DE"/>
    </a:p>
  </c:txPr>
  <c:externalData r:id="rId3">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620627841155754E-2"/>
          <c:y val="0.20409227362204724"/>
          <c:w val="0.90831938976377957"/>
          <c:h val="0.54608489173228347"/>
        </c:manualLayout>
      </c:layout>
      <c:barChart>
        <c:barDir val="col"/>
        <c:grouping val="clustered"/>
        <c:varyColors val="0"/>
        <c:ser>
          <c:idx val="0"/>
          <c:order val="0"/>
          <c:tx>
            <c:strRef>
              <c:f>Tabelle1!$B$1</c:f>
              <c:strCache>
                <c:ptCount val="1"/>
                <c:pt idx="0">
                  <c:v>Datenreihe 1</c:v>
                </c:pt>
              </c:strCache>
            </c:strRef>
          </c:tx>
          <c:spPr>
            <a:solidFill>
              <a:schemeClr val="accent2"/>
            </a:solidFill>
            <a:ln>
              <a:noFill/>
            </a:ln>
            <a:effectLst/>
          </c:spPr>
          <c:invertIfNegative val="0"/>
          <c:cat>
            <c:strRef>
              <c:f>Tabelle1!$A$2:$A$6</c:f>
              <c:strCache>
                <c:ptCount val="5"/>
                <c:pt idx="0">
                  <c:v>Jahr -1</c:v>
                </c:pt>
                <c:pt idx="1">
                  <c:v>Jahr -2</c:v>
                </c:pt>
                <c:pt idx="2">
                  <c:v>Jahr -3</c:v>
                </c:pt>
                <c:pt idx="3">
                  <c:v>Jahr -4</c:v>
                </c:pt>
                <c:pt idx="4">
                  <c:v>Kein vorhergehendes Ereignis</c:v>
                </c:pt>
              </c:strCache>
            </c:strRef>
          </c:cat>
          <c:val>
            <c:numRef>
              <c:f>Tabelle1!$B$2:$B$6</c:f>
              <c:numCache>
                <c:formatCode>General</c:formatCode>
                <c:ptCount val="5"/>
                <c:pt idx="0">
                  <c:v>24.3</c:v>
                </c:pt>
                <c:pt idx="1">
                  <c:v>13.5</c:v>
                </c:pt>
                <c:pt idx="2">
                  <c:v>8.9</c:v>
                </c:pt>
                <c:pt idx="3">
                  <c:v>6.4</c:v>
                </c:pt>
                <c:pt idx="4">
                  <c:v>2.9</c:v>
                </c:pt>
              </c:numCache>
            </c:numRef>
          </c:val>
          <c:extLst>
            <c:ext xmlns:c16="http://schemas.microsoft.com/office/drawing/2014/chart" uri="{C3380CC4-5D6E-409C-BE32-E72D297353CC}">
              <c16:uniqueId val="{00000000-7C63-454C-AFDA-DDDA0756553B}"/>
            </c:ext>
          </c:extLst>
        </c:ser>
        <c:dLbls>
          <c:showLegendKey val="0"/>
          <c:showVal val="0"/>
          <c:showCatName val="0"/>
          <c:showSerName val="0"/>
          <c:showPercent val="0"/>
          <c:showBubbleSize val="0"/>
        </c:dLbls>
        <c:gapWidth val="219"/>
        <c:overlap val="-27"/>
        <c:axId val="331719664"/>
        <c:axId val="311030352"/>
      </c:barChart>
      <c:catAx>
        <c:axId val="33171966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mn-cs"/>
              </a:defRPr>
            </a:pPr>
            <a:endParaRPr lang="de-DE"/>
          </a:p>
        </c:txPr>
        <c:crossAx val="311030352"/>
        <c:crosses val="autoZero"/>
        <c:auto val="1"/>
        <c:lblAlgn val="ctr"/>
        <c:lblOffset val="100"/>
        <c:noMultiLvlLbl val="0"/>
      </c:catAx>
      <c:valAx>
        <c:axId val="31103035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mn-cs"/>
              </a:defRPr>
            </a:pPr>
            <a:endParaRPr lang="de-DE"/>
          </a:p>
        </c:txPr>
        <c:crossAx val="33171966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50" b="0" i="0" u="none" strike="noStrike" kern="1200" spc="0" baseline="0">
                <a:solidFill>
                  <a:srgbClr val="404040"/>
                </a:solidFill>
                <a:latin typeface="+mn-lt"/>
                <a:ea typeface="+mn-ea"/>
                <a:cs typeface="+mn-cs"/>
              </a:defRPr>
            </a:pPr>
            <a:r>
              <a:rPr lang="de-DE" sz="1050">
                <a:solidFill>
                  <a:srgbClr val="404040"/>
                </a:solidFill>
              </a:rPr>
              <a:t>DKA [%]</a:t>
            </a:r>
          </a:p>
        </c:rich>
      </c:tx>
      <c:overlay val="0"/>
      <c:spPr>
        <a:noFill/>
        <a:ln>
          <a:noFill/>
        </a:ln>
        <a:effectLst/>
      </c:spPr>
      <c:txPr>
        <a:bodyPr rot="0" spcFirstLastPara="1" vertOverflow="ellipsis" vert="horz" wrap="square" anchor="ctr" anchorCtr="1"/>
        <a:lstStyle/>
        <a:p>
          <a:pPr>
            <a:defRPr sz="1050" b="0" i="0" u="none" strike="noStrike" kern="1200" spc="0" baseline="0">
              <a:solidFill>
                <a:srgbClr val="404040"/>
              </a:solidFill>
              <a:latin typeface="+mn-lt"/>
              <a:ea typeface="+mn-ea"/>
              <a:cs typeface="+mn-cs"/>
            </a:defRPr>
          </a:pPr>
          <a:endParaRPr lang="de-DE"/>
        </a:p>
      </c:txPr>
    </c:title>
    <c:autoTitleDeleted val="0"/>
    <c:plotArea>
      <c:layout/>
      <c:barChart>
        <c:barDir val="col"/>
        <c:grouping val="clustered"/>
        <c:varyColors val="0"/>
        <c:ser>
          <c:idx val="0"/>
          <c:order val="0"/>
          <c:tx>
            <c:strRef>
              <c:f>Tabelle1!$B$1</c:f>
              <c:strCache>
                <c:ptCount val="1"/>
                <c:pt idx="0">
                  <c:v>2011-2013</c:v>
                </c:pt>
              </c:strCache>
            </c:strRef>
          </c:tx>
          <c:spPr>
            <a:solidFill>
              <a:schemeClr val="accent1"/>
            </a:solidFill>
            <a:ln>
              <a:no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Kategorie 1</c:v>
                </c:pt>
              </c:strCache>
            </c:strRef>
          </c:cat>
          <c:val>
            <c:numRef>
              <c:f>Tabelle1!$B$2</c:f>
              <c:numCache>
                <c:formatCode>0%</c:formatCode>
                <c:ptCount val="1"/>
                <c:pt idx="0">
                  <c:v>0.28000000000000003</c:v>
                </c:pt>
              </c:numCache>
            </c:numRef>
          </c:val>
          <c:extLst>
            <c:ext xmlns:c16="http://schemas.microsoft.com/office/drawing/2014/chart" uri="{C3380CC4-5D6E-409C-BE32-E72D297353CC}">
              <c16:uniqueId val="{00000000-6106-47F2-B61E-4A8A29094799}"/>
            </c:ext>
          </c:extLst>
        </c:ser>
        <c:ser>
          <c:idx val="1"/>
          <c:order val="1"/>
          <c:tx>
            <c:strRef>
              <c:f>Tabelle1!$C$1</c:f>
              <c:strCache>
                <c:ptCount val="1"/>
                <c:pt idx="0">
                  <c:v>2015-2017</c:v>
                </c:pt>
              </c:strCache>
            </c:strRef>
          </c:tx>
          <c:spPr>
            <a:solidFill>
              <a:schemeClr val="accent2"/>
            </a:solidFill>
            <a:ln>
              <a:noFill/>
            </a:ln>
            <a:effectLst/>
          </c:spPr>
          <c:invertIfNegative val="0"/>
          <c:dLbls>
            <c:numFmt formatCode="0\ %"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Kategorie 1</c:v>
                </c:pt>
              </c:strCache>
            </c:strRef>
          </c:cat>
          <c:val>
            <c:numRef>
              <c:f>Tabelle1!$C$2</c:f>
              <c:numCache>
                <c:formatCode>0%</c:formatCode>
                <c:ptCount val="1"/>
                <c:pt idx="0">
                  <c:v>0.16</c:v>
                </c:pt>
              </c:numCache>
            </c:numRef>
          </c:val>
          <c:extLst>
            <c:ext xmlns:c16="http://schemas.microsoft.com/office/drawing/2014/chart" uri="{C3380CC4-5D6E-409C-BE32-E72D297353CC}">
              <c16:uniqueId val="{00000001-6106-47F2-B61E-4A8A29094799}"/>
            </c:ext>
          </c:extLst>
        </c:ser>
        <c:dLbls>
          <c:showLegendKey val="0"/>
          <c:showVal val="0"/>
          <c:showCatName val="0"/>
          <c:showSerName val="0"/>
          <c:showPercent val="0"/>
          <c:showBubbleSize val="0"/>
        </c:dLbls>
        <c:gapWidth val="50"/>
        <c:overlap val="-10"/>
        <c:axId val="175076063"/>
        <c:axId val="1390529103"/>
      </c:barChart>
      <c:catAx>
        <c:axId val="175076063"/>
        <c:scaling>
          <c:orientation val="minMax"/>
        </c:scaling>
        <c:delete val="1"/>
        <c:axPos val="b"/>
        <c:numFmt formatCode="General" sourceLinked="1"/>
        <c:majorTickMark val="none"/>
        <c:minorTickMark val="none"/>
        <c:tickLblPos val="nextTo"/>
        <c:crossAx val="1390529103"/>
        <c:crosses val="autoZero"/>
        <c:auto val="1"/>
        <c:lblAlgn val="ctr"/>
        <c:lblOffset val="100"/>
        <c:noMultiLvlLbl val="0"/>
      </c:catAx>
      <c:valAx>
        <c:axId val="1390529103"/>
        <c:scaling>
          <c:orientation val="minMax"/>
        </c:scaling>
        <c:delete val="0"/>
        <c:axPos val="l"/>
        <c:numFmt formatCode="0\ %"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mn-cs"/>
              </a:defRPr>
            </a:pPr>
            <a:endParaRPr lang="de-DE"/>
          </a:p>
        </c:txPr>
        <c:crossAx val="17507606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rgbClr val="404040"/>
              </a:solidFill>
              <a:latin typeface="+mn-lt"/>
              <a:ea typeface="+mn-ea"/>
              <a:cs typeface="+mn-cs"/>
            </a:defRPr>
          </a:pPr>
          <a:endParaRPr lang="de-D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12E-4506-87C7-FC0E8E07B82E}"/>
              </c:ext>
            </c:extLst>
          </c:dPt>
          <c:dPt>
            <c:idx val="1"/>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3-712E-4506-87C7-FC0E8E07B82E}"/>
              </c:ext>
            </c:extLst>
          </c:dPt>
          <c:dPt>
            <c:idx val="2"/>
            <c:bubble3D val="0"/>
            <c:spPr>
              <a:solidFill>
                <a:schemeClr val="tx2"/>
              </a:solidFill>
              <a:ln w="19050">
                <a:solidFill>
                  <a:schemeClr val="lt1"/>
                </a:solidFill>
              </a:ln>
              <a:effectLst/>
            </c:spPr>
            <c:extLst>
              <c:ext xmlns:c16="http://schemas.microsoft.com/office/drawing/2014/chart" uri="{C3380CC4-5D6E-409C-BE32-E72D297353CC}">
                <c16:uniqueId val="{00000005-712E-4506-87C7-FC0E8E07B82E}"/>
              </c:ext>
            </c:extLst>
          </c:dPt>
          <c:dPt>
            <c:idx val="3"/>
            <c:bubble3D val="0"/>
            <c:spPr>
              <a:solidFill>
                <a:schemeClr val="tx2">
                  <a:lumMod val="60000"/>
                  <a:lumOff val="40000"/>
                </a:schemeClr>
              </a:solidFill>
              <a:ln w="19050">
                <a:solidFill>
                  <a:schemeClr val="lt1"/>
                </a:solidFill>
              </a:ln>
              <a:effectLst/>
            </c:spPr>
            <c:extLst>
              <c:ext xmlns:c16="http://schemas.microsoft.com/office/drawing/2014/chart" uri="{C3380CC4-5D6E-409C-BE32-E72D297353CC}">
                <c16:uniqueId val="{00000007-712E-4506-87C7-FC0E8E07B82E}"/>
              </c:ext>
            </c:extLst>
          </c:dPt>
          <c:dPt>
            <c:idx val="4"/>
            <c:bubble3D val="0"/>
            <c:spPr>
              <a:solidFill>
                <a:schemeClr val="accent2">
                  <a:lumMod val="60000"/>
                  <a:lumOff val="40000"/>
                </a:schemeClr>
              </a:solidFill>
              <a:ln w="19050">
                <a:solidFill>
                  <a:schemeClr val="lt1"/>
                </a:solidFill>
              </a:ln>
              <a:effectLst/>
            </c:spPr>
            <c:extLst>
              <c:ext xmlns:c16="http://schemas.microsoft.com/office/drawing/2014/chart" uri="{C3380CC4-5D6E-409C-BE32-E72D297353CC}">
                <c16:uniqueId val="{00000009-712E-4506-87C7-FC0E8E07B82E}"/>
              </c:ext>
            </c:extLst>
          </c:dPt>
          <c:dPt>
            <c:idx val="5"/>
            <c:bubble3D val="0"/>
            <c:spPr>
              <a:solidFill>
                <a:schemeClr val="bg2"/>
              </a:solidFill>
              <a:ln w="19050">
                <a:solidFill>
                  <a:schemeClr val="lt1"/>
                </a:solidFill>
              </a:ln>
              <a:effectLst/>
            </c:spPr>
            <c:extLst>
              <c:ext xmlns:c16="http://schemas.microsoft.com/office/drawing/2014/chart" uri="{C3380CC4-5D6E-409C-BE32-E72D297353CC}">
                <c16:uniqueId val="{0000000B-712E-4506-87C7-FC0E8E07B82E}"/>
              </c:ext>
            </c:extLst>
          </c:dPt>
          <c:dPt>
            <c:idx val="6"/>
            <c:bubble3D val="0"/>
            <c:spPr>
              <a:solidFill>
                <a:schemeClr val="bg2">
                  <a:lumMod val="60000"/>
                  <a:lumOff val="40000"/>
                </a:schemeClr>
              </a:solidFill>
              <a:ln w="19050">
                <a:solidFill>
                  <a:schemeClr val="lt1"/>
                </a:solidFill>
              </a:ln>
              <a:effectLst/>
            </c:spPr>
            <c:extLst>
              <c:ext xmlns:c16="http://schemas.microsoft.com/office/drawing/2014/chart" uri="{C3380CC4-5D6E-409C-BE32-E72D297353CC}">
                <c16:uniqueId val="{0000000D-712E-4506-87C7-FC0E8E07B82E}"/>
              </c:ext>
            </c:extLst>
          </c:dPt>
          <c:cat>
            <c:strRef>
              <c:f>Sheet1!$A$2:$A$8</c:f>
              <c:strCache>
                <c:ptCount val="4"/>
                <c:pt idx="0">
                  <c:v>1st Qtr</c:v>
                </c:pt>
                <c:pt idx="1">
                  <c:v>2nd Qtr</c:v>
                </c:pt>
                <c:pt idx="2">
                  <c:v>3rd Qtr</c:v>
                </c:pt>
                <c:pt idx="3">
                  <c:v>4th Qtr</c:v>
                </c:pt>
              </c:strCache>
            </c:strRef>
          </c:cat>
          <c:val>
            <c:numRef>
              <c:f>Sheet1!$B$2:$B$8</c:f>
              <c:numCache>
                <c:formatCode>General</c:formatCode>
                <c:ptCount val="7"/>
                <c:pt idx="0">
                  <c:v>1</c:v>
                </c:pt>
                <c:pt idx="1">
                  <c:v>1</c:v>
                </c:pt>
                <c:pt idx="2">
                  <c:v>1</c:v>
                </c:pt>
                <c:pt idx="3">
                  <c:v>1</c:v>
                </c:pt>
                <c:pt idx="4">
                  <c:v>1</c:v>
                </c:pt>
                <c:pt idx="5">
                  <c:v>1</c:v>
                </c:pt>
                <c:pt idx="6">
                  <c:v>1</c:v>
                </c:pt>
              </c:numCache>
            </c:numRef>
          </c:val>
          <c:extLst>
            <c:ext xmlns:c16="http://schemas.microsoft.com/office/drawing/2014/chart" uri="{C3380CC4-5D6E-409C-BE32-E72D297353CC}">
              <c16:uniqueId val="{0000000E-712E-4506-87C7-FC0E8E07B82E}"/>
            </c:ext>
          </c:extLst>
        </c:ser>
        <c:dLbls>
          <c:showLegendKey val="0"/>
          <c:showVal val="0"/>
          <c:showCatName val="0"/>
          <c:showSerName val="0"/>
          <c:showPercent val="0"/>
          <c:showBubbleSize val="0"/>
          <c:showLeaderLines val="1"/>
        </c:dLbls>
        <c:firstSliceAng val="0"/>
        <c:holeSize val="7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12E-4506-87C7-FC0E8E07B82E}"/>
              </c:ext>
            </c:extLst>
          </c:dPt>
          <c:dPt>
            <c:idx val="1"/>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3-712E-4506-87C7-FC0E8E07B82E}"/>
              </c:ext>
            </c:extLst>
          </c:dPt>
          <c:dPt>
            <c:idx val="2"/>
            <c:bubble3D val="0"/>
            <c:spPr>
              <a:solidFill>
                <a:schemeClr val="tx2"/>
              </a:solidFill>
              <a:ln w="19050">
                <a:solidFill>
                  <a:schemeClr val="lt1"/>
                </a:solidFill>
              </a:ln>
              <a:effectLst/>
            </c:spPr>
            <c:extLst>
              <c:ext xmlns:c16="http://schemas.microsoft.com/office/drawing/2014/chart" uri="{C3380CC4-5D6E-409C-BE32-E72D297353CC}">
                <c16:uniqueId val="{00000005-712E-4506-87C7-FC0E8E07B82E}"/>
              </c:ext>
            </c:extLst>
          </c:dPt>
          <c:dPt>
            <c:idx val="3"/>
            <c:bubble3D val="0"/>
            <c:spPr>
              <a:solidFill>
                <a:schemeClr val="tx2">
                  <a:lumMod val="60000"/>
                  <a:lumOff val="40000"/>
                </a:schemeClr>
              </a:solidFill>
              <a:ln w="19050">
                <a:solidFill>
                  <a:schemeClr val="lt1"/>
                </a:solidFill>
              </a:ln>
              <a:effectLst/>
            </c:spPr>
            <c:extLst>
              <c:ext xmlns:c16="http://schemas.microsoft.com/office/drawing/2014/chart" uri="{C3380CC4-5D6E-409C-BE32-E72D297353CC}">
                <c16:uniqueId val="{00000007-712E-4506-87C7-FC0E8E07B82E}"/>
              </c:ext>
            </c:extLst>
          </c:dPt>
          <c:dPt>
            <c:idx val="4"/>
            <c:bubble3D val="0"/>
            <c:spPr>
              <a:solidFill>
                <a:schemeClr val="accent2">
                  <a:lumMod val="60000"/>
                  <a:lumOff val="40000"/>
                </a:schemeClr>
              </a:solidFill>
              <a:ln w="19050">
                <a:solidFill>
                  <a:schemeClr val="lt1"/>
                </a:solidFill>
              </a:ln>
              <a:effectLst/>
            </c:spPr>
            <c:extLst>
              <c:ext xmlns:c16="http://schemas.microsoft.com/office/drawing/2014/chart" uri="{C3380CC4-5D6E-409C-BE32-E72D297353CC}">
                <c16:uniqueId val="{00000009-712E-4506-87C7-FC0E8E07B82E}"/>
              </c:ext>
            </c:extLst>
          </c:dPt>
          <c:dPt>
            <c:idx val="5"/>
            <c:bubble3D val="0"/>
            <c:spPr>
              <a:solidFill>
                <a:schemeClr val="bg2"/>
              </a:solidFill>
              <a:ln w="19050">
                <a:solidFill>
                  <a:schemeClr val="lt1"/>
                </a:solidFill>
              </a:ln>
              <a:effectLst/>
            </c:spPr>
            <c:extLst>
              <c:ext xmlns:c16="http://schemas.microsoft.com/office/drawing/2014/chart" uri="{C3380CC4-5D6E-409C-BE32-E72D297353CC}">
                <c16:uniqueId val="{0000000B-712E-4506-87C7-FC0E8E07B82E}"/>
              </c:ext>
            </c:extLst>
          </c:dPt>
          <c:dPt>
            <c:idx val="6"/>
            <c:bubble3D val="0"/>
            <c:spPr>
              <a:solidFill>
                <a:schemeClr val="bg2">
                  <a:lumMod val="60000"/>
                  <a:lumOff val="40000"/>
                </a:schemeClr>
              </a:solidFill>
              <a:ln w="19050">
                <a:solidFill>
                  <a:schemeClr val="lt1"/>
                </a:solidFill>
              </a:ln>
              <a:effectLst/>
            </c:spPr>
            <c:extLst>
              <c:ext xmlns:c16="http://schemas.microsoft.com/office/drawing/2014/chart" uri="{C3380CC4-5D6E-409C-BE32-E72D297353CC}">
                <c16:uniqueId val="{0000000D-712E-4506-87C7-FC0E8E07B82E}"/>
              </c:ext>
            </c:extLst>
          </c:dPt>
          <c:cat>
            <c:strRef>
              <c:f>Sheet1!$A$2:$A$8</c:f>
              <c:strCache>
                <c:ptCount val="4"/>
                <c:pt idx="0">
                  <c:v>1st Qtr</c:v>
                </c:pt>
                <c:pt idx="1">
                  <c:v>2nd Qtr</c:v>
                </c:pt>
                <c:pt idx="2">
                  <c:v>3rd Qtr</c:v>
                </c:pt>
                <c:pt idx="3">
                  <c:v>4th Qtr</c:v>
                </c:pt>
              </c:strCache>
            </c:strRef>
          </c:cat>
          <c:val>
            <c:numRef>
              <c:f>Sheet1!$B$2:$B$8</c:f>
              <c:numCache>
                <c:formatCode>General</c:formatCode>
                <c:ptCount val="7"/>
                <c:pt idx="0">
                  <c:v>1</c:v>
                </c:pt>
                <c:pt idx="1">
                  <c:v>1</c:v>
                </c:pt>
                <c:pt idx="2">
                  <c:v>1</c:v>
                </c:pt>
                <c:pt idx="3">
                  <c:v>1</c:v>
                </c:pt>
                <c:pt idx="4">
                  <c:v>1</c:v>
                </c:pt>
                <c:pt idx="5">
                  <c:v>1</c:v>
                </c:pt>
                <c:pt idx="6">
                  <c:v>1</c:v>
                </c:pt>
              </c:numCache>
            </c:numRef>
          </c:val>
          <c:extLst>
            <c:ext xmlns:c16="http://schemas.microsoft.com/office/drawing/2014/chart" uri="{C3380CC4-5D6E-409C-BE32-E72D297353CC}">
              <c16:uniqueId val="{0000000E-712E-4506-87C7-FC0E8E07B82E}"/>
            </c:ext>
          </c:extLst>
        </c:ser>
        <c:dLbls>
          <c:showLegendKey val="0"/>
          <c:showVal val="0"/>
          <c:showCatName val="0"/>
          <c:showSerName val="0"/>
          <c:showPercent val="0"/>
          <c:showBubbleSize val="0"/>
          <c:showLeaderLines val="1"/>
        </c:dLbls>
        <c:firstSliceAng val="0"/>
        <c:holeSize val="7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chemeClr val="tx2"/>
              </a:solidFill>
              <a:ln w="19050">
                <a:noFill/>
              </a:ln>
              <a:effectLst/>
            </c:spPr>
            <c:extLst>
              <c:ext xmlns:c16="http://schemas.microsoft.com/office/drawing/2014/chart" uri="{C3380CC4-5D6E-409C-BE32-E72D297353CC}">
                <c16:uniqueId val="{00000001-5288-4505-B04B-9D385BAEAAC7}"/>
              </c:ext>
            </c:extLst>
          </c:dPt>
          <c:dPt>
            <c:idx val="1"/>
            <c:bubble3D val="0"/>
            <c:spPr>
              <a:noFill/>
              <a:ln w="19050">
                <a:noFill/>
              </a:ln>
              <a:effectLst/>
            </c:spPr>
            <c:extLst>
              <c:ext xmlns:c16="http://schemas.microsoft.com/office/drawing/2014/chart" uri="{C3380CC4-5D6E-409C-BE32-E72D297353CC}">
                <c16:uniqueId val="{00000003-5288-4505-B04B-9D385BAEAAC7}"/>
              </c:ext>
            </c:extLst>
          </c:dPt>
          <c:cat>
            <c:strRef>
              <c:f>Foglio1!$A$2:$A$3</c:f>
              <c:strCache>
                <c:ptCount val="2"/>
                <c:pt idx="0">
                  <c:v>1° trim.</c:v>
                </c:pt>
                <c:pt idx="1">
                  <c:v>2° trim.</c:v>
                </c:pt>
              </c:strCache>
            </c:strRef>
          </c:cat>
          <c:val>
            <c:numRef>
              <c:f>Foglio1!$B$2:$B$3</c:f>
              <c:numCache>
                <c:formatCode>General</c:formatCode>
                <c:ptCount val="2"/>
                <c:pt idx="0">
                  <c:v>22</c:v>
                </c:pt>
                <c:pt idx="1">
                  <c:v>78</c:v>
                </c:pt>
              </c:numCache>
            </c:numRef>
          </c:val>
          <c:extLst>
            <c:ext xmlns:c16="http://schemas.microsoft.com/office/drawing/2014/chart" uri="{C3380CC4-5D6E-409C-BE32-E72D297353CC}">
              <c16:uniqueId val="{00000004-5288-4505-B04B-9D385BAEAAC7}"/>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12E-4506-87C7-FC0E8E07B82E}"/>
              </c:ext>
            </c:extLst>
          </c:dPt>
          <c:dPt>
            <c:idx val="1"/>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3-712E-4506-87C7-FC0E8E07B82E}"/>
              </c:ext>
            </c:extLst>
          </c:dPt>
          <c:dPt>
            <c:idx val="2"/>
            <c:bubble3D val="0"/>
            <c:spPr>
              <a:solidFill>
                <a:schemeClr val="tx2"/>
              </a:solidFill>
              <a:ln w="19050">
                <a:solidFill>
                  <a:schemeClr val="lt1"/>
                </a:solidFill>
              </a:ln>
              <a:effectLst/>
            </c:spPr>
            <c:extLst>
              <c:ext xmlns:c16="http://schemas.microsoft.com/office/drawing/2014/chart" uri="{C3380CC4-5D6E-409C-BE32-E72D297353CC}">
                <c16:uniqueId val="{00000005-712E-4506-87C7-FC0E8E07B82E}"/>
              </c:ext>
            </c:extLst>
          </c:dPt>
          <c:dPt>
            <c:idx val="3"/>
            <c:bubble3D val="0"/>
            <c:spPr>
              <a:solidFill>
                <a:schemeClr val="tx2">
                  <a:lumMod val="60000"/>
                  <a:lumOff val="40000"/>
                </a:schemeClr>
              </a:solidFill>
              <a:ln w="19050">
                <a:solidFill>
                  <a:schemeClr val="lt1"/>
                </a:solidFill>
              </a:ln>
              <a:effectLst/>
            </c:spPr>
            <c:extLst>
              <c:ext xmlns:c16="http://schemas.microsoft.com/office/drawing/2014/chart" uri="{C3380CC4-5D6E-409C-BE32-E72D297353CC}">
                <c16:uniqueId val="{00000007-712E-4506-87C7-FC0E8E07B82E}"/>
              </c:ext>
            </c:extLst>
          </c:dPt>
          <c:dPt>
            <c:idx val="4"/>
            <c:bubble3D val="0"/>
            <c:spPr>
              <a:solidFill>
                <a:schemeClr val="accent2">
                  <a:lumMod val="60000"/>
                  <a:lumOff val="40000"/>
                </a:schemeClr>
              </a:solidFill>
              <a:ln w="19050">
                <a:solidFill>
                  <a:schemeClr val="lt1"/>
                </a:solidFill>
              </a:ln>
              <a:effectLst/>
            </c:spPr>
            <c:extLst>
              <c:ext xmlns:c16="http://schemas.microsoft.com/office/drawing/2014/chart" uri="{C3380CC4-5D6E-409C-BE32-E72D297353CC}">
                <c16:uniqueId val="{00000009-712E-4506-87C7-FC0E8E07B82E}"/>
              </c:ext>
            </c:extLst>
          </c:dPt>
          <c:dPt>
            <c:idx val="5"/>
            <c:bubble3D val="0"/>
            <c:spPr>
              <a:solidFill>
                <a:schemeClr val="bg2"/>
              </a:solidFill>
              <a:ln w="19050">
                <a:solidFill>
                  <a:schemeClr val="lt1"/>
                </a:solidFill>
              </a:ln>
              <a:effectLst/>
            </c:spPr>
            <c:extLst>
              <c:ext xmlns:c16="http://schemas.microsoft.com/office/drawing/2014/chart" uri="{C3380CC4-5D6E-409C-BE32-E72D297353CC}">
                <c16:uniqueId val="{0000000B-712E-4506-87C7-FC0E8E07B82E}"/>
              </c:ext>
            </c:extLst>
          </c:dPt>
          <c:dPt>
            <c:idx val="6"/>
            <c:bubble3D val="0"/>
            <c:spPr>
              <a:solidFill>
                <a:schemeClr val="bg2">
                  <a:lumMod val="60000"/>
                  <a:lumOff val="40000"/>
                </a:schemeClr>
              </a:solidFill>
              <a:ln w="19050">
                <a:solidFill>
                  <a:schemeClr val="lt1"/>
                </a:solidFill>
              </a:ln>
              <a:effectLst/>
            </c:spPr>
            <c:extLst>
              <c:ext xmlns:c16="http://schemas.microsoft.com/office/drawing/2014/chart" uri="{C3380CC4-5D6E-409C-BE32-E72D297353CC}">
                <c16:uniqueId val="{0000000D-712E-4506-87C7-FC0E8E07B82E}"/>
              </c:ext>
            </c:extLst>
          </c:dPt>
          <c:cat>
            <c:strRef>
              <c:f>Sheet1!$A$2:$A$8</c:f>
              <c:strCache>
                <c:ptCount val="4"/>
                <c:pt idx="0">
                  <c:v>1st Qtr</c:v>
                </c:pt>
                <c:pt idx="1">
                  <c:v>2nd Qtr</c:v>
                </c:pt>
                <c:pt idx="2">
                  <c:v>3rd Qtr</c:v>
                </c:pt>
                <c:pt idx="3">
                  <c:v>4th Qtr</c:v>
                </c:pt>
              </c:strCache>
            </c:strRef>
          </c:cat>
          <c:val>
            <c:numRef>
              <c:f>Sheet1!$B$2:$B$8</c:f>
              <c:numCache>
                <c:formatCode>General</c:formatCode>
                <c:ptCount val="7"/>
                <c:pt idx="0">
                  <c:v>1</c:v>
                </c:pt>
                <c:pt idx="1">
                  <c:v>1</c:v>
                </c:pt>
                <c:pt idx="2">
                  <c:v>1</c:v>
                </c:pt>
                <c:pt idx="3">
                  <c:v>1</c:v>
                </c:pt>
                <c:pt idx="4">
                  <c:v>1</c:v>
                </c:pt>
                <c:pt idx="5">
                  <c:v>1</c:v>
                </c:pt>
                <c:pt idx="6">
                  <c:v>1</c:v>
                </c:pt>
              </c:numCache>
            </c:numRef>
          </c:val>
          <c:extLst>
            <c:ext xmlns:c16="http://schemas.microsoft.com/office/drawing/2014/chart" uri="{C3380CC4-5D6E-409C-BE32-E72D297353CC}">
              <c16:uniqueId val="{0000000E-712E-4506-87C7-FC0E8E07B82E}"/>
            </c:ext>
          </c:extLst>
        </c:ser>
        <c:dLbls>
          <c:showLegendKey val="0"/>
          <c:showVal val="0"/>
          <c:showCatName val="0"/>
          <c:showSerName val="0"/>
          <c:showPercent val="0"/>
          <c:showBubbleSize val="0"/>
          <c:showLeaderLines val="1"/>
        </c:dLbls>
        <c:firstSliceAng val="0"/>
        <c:holeSize val="7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9767296314239502"/>
          <c:y val="0.24262619018554688"/>
          <c:w val="0.76864629983901978"/>
          <c:h val="0.58024978637695313"/>
        </c:manualLayout>
      </c:layout>
      <c:barChart>
        <c:barDir val="col"/>
        <c:grouping val="clustered"/>
        <c:varyColors val="0"/>
        <c:ser>
          <c:idx val="0"/>
          <c:order val="0"/>
          <c:tx>
            <c:strRef>
              <c:f>Sheet1!$B$1</c:f>
              <c:strCache>
                <c:ptCount val="1"/>
                <c:pt idx="0">
                  <c:v>Series 1</c:v>
                </c:pt>
              </c:strCache>
            </c:strRef>
          </c:tx>
          <c:spPr>
            <a:solidFill>
              <a:schemeClr val="accent2"/>
            </a:solidFill>
            <a:ln>
              <a:noFill/>
            </a:ln>
            <a:effectLst/>
          </c:spPr>
          <c:invertIfNegative val="0"/>
          <c:dLbls>
            <c:dLbl>
              <c:idx val="0"/>
              <c:spPr/>
              <c:txPr>
                <a:bodyPr rot="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dLblPos val="outEnd"/>
              <c:showLegendKey val="0"/>
              <c:showVal val="1"/>
              <c:showCatName val="0"/>
              <c:showSerName val="0"/>
              <c:showPercent val="0"/>
              <c:showBubbleSize val="0"/>
              <c:extLst>
                <c:ext xmlns:c16="http://schemas.microsoft.com/office/drawing/2014/chart" uri="{C3380CC4-5D6E-409C-BE32-E72D297353CC}">
                  <c16:uniqueId val="{00000000-C049-4A25-8CC2-BFBC1BE2EA5B}"/>
                </c:ext>
              </c:extLst>
            </c:dLbl>
            <c:dLbl>
              <c:idx val="1"/>
              <c:spPr/>
              <c:txPr>
                <a:bodyPr rot="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dLblPos val="outEnd"/>
              <c:showLegendKey val="0"/>
              <c:showVal val="1"/>
              <c:showCatName val="0"/>
              <c:showSerName val="0"/>
              <c:showPercent val="0"/>
              <c:showBubbleSize val="0"/>
              <c:extLst>
                <c:ext xmlns:c16="http://schemas.microsoft.com/office/drawing/2014/chart" uri="{C3380CC4-5D6E-409C-BE32-E72D297353CC}">
                  <c16:uniqueId val="{00000001-C049-4A25-8CC2-BFBC1BE2EA5B}"/>
                </c:ext>
              </c:extLst>
            </c:dLbl>
            <c:dLbl>
              <c:idx val="2"/>
              <c:spPr/>
              <c:txPr>
                <a:bodyPr rot="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dLblPos val="outEnd"/>
              <c:showLegendKey val="0"/>
              <c:showVal val="1"/>
              <c:showCatName val="0"/>
              <c:showSerName val="0"/>
              <c:showPercent val="0"/>
              <c:showBubbleSize val="0"/>
              <c:extLst>
                <c:ext xmlns:c16="http://schemas.microsoft.com/office/drawing/2014/chart" uri="{C3380CC4-5D6E-409C-BE32-E72D297353CC}">
                  <c16:uniqueId val="{00000002-C049-4A25-8CC2-BFBC1BE2EA5B}"/>
                </c:ext>
              </c:extLst>
            </c:dLbl>
            <c:dLbl>
              <c:idx val="3"/>
              <c:spPr/>
              <c:txPr>
                <a:bodyPr rot="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dLblPos val="outEnd"/>
              <c:showLegendKey val="0"/>
              <c:showVal val="1"/>
              <c:showCatName val="0"/>
              <c:showSerName val="0"/>
              <c:showPercent val="0"/>
              <c:showBubbleSize val="0"/>
              <c:extLst>
                <c:ext xmlns:c16="http://schemas.microsoft.com/office/drawing/2014/chart" uri="{C3380CC4-5D6E-409C-BE32-E72D297353CC}">
                  <c16:uniqueId val="{00000003-C049-4A25-8CC2-BFBC1BE2EA5B}"/>
                </c:ext>
              </c:extLst>
            </c:dLbl>
            <c:dLbl>
              <c:idx val="4"/>
              <c:spPr/>
              <c:txPr>
                <a:bodyPr rot="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dLblPos val="outEnd"/>
              <c:showLegendKey val="0"/>
              <c:showVal val="1"/>
              <c:showCatName val="0"/>
              <c:showSerName val="0"/>
              <c:showPercent val="0"/>
              <c:showBubbleSize val="0"/>
              <c:extLst>
                <c:ext xmlns:c16="http://schemas.microsoft.com/office/drawing/2014/chart" uri="{C3380CC4-5D6E-409C-BE32-E72D297353CC}">
                  <c16:uniqueId val="{00000004-C049-4A25-8CC2-BFBC1BE2EA5B}"/>
                </c:ext>
              </c:extLst>
            </c:dLbl>
            <c:dLbl>
              <c:idx val="5"/>
              <c:spPr/>
              <c:txPr>
                <a:bodyPr rot="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dLblPos val="outEnd"/>
              <c:showLegendKey val="0"/>
              <c:showVal val="1"/>
              <c:showCatName val="0"/>
              <c:showSerName val="0"/>
              <c:showPercent val="0"/>
              <c:showBubbleSize val="0"/>
              <c:extLst>
                <c:ext xmlns:c16="http://schemas.microsoft.com/office/drawing/2014/chart" uri="{C3380CC4-5D6E-409C-BE32-E72D297353CC}">
                  <c16:uniqueId val="{00000005-C049-4A25-8CC2-BFBC1BE2EA5B}"/>
                </c:ext>
              </c:extLst>
            </c:dLbl>
            <c:dLbl>
              <c:idx val="6"/>
              <c:spPr/>
              <c:txPr>
                <a:bodyPr rot="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dLblPos val="outEnd"/>
              <c:showLegendKey val="0"/>
              <c:showVal val="1"/>
              <c:showCatName val="0"/>
              <c:showSerName val="0"/>
              <c:showPercent val="0"/>
              <c:showBubbleSize val="0"/>
              <c:extLst>
                <c:ext xmlns:c16="http://schemas.microsoft.com/office/drawing/2014/chart" uri="{C3380CC4-5D6E-409C-BE32-E72D297353CC}">
                  <c16:uniqueId val="{00000006-C049-4A25-8CC2-BFBC1BE2EA5B}"/>
                </c:ext>
              </c:extLst>
            </c:dLbl>
            <c:spPr>
              <a:noFill/>
              <a:ln>
                <a:noFill/>
              </a:ln>
              <a:effectLst/>
            </c:spPr>
            <c:txPr>
              <a:bodyPr rot="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dLblPos val="outEnd"/>
            <c:showLegendKey val="0"/>
            <c:showVal val="1"/>
            <c:showCatName val="0"/>
            <c:showSerName val="0"/>
            <c:showPercent val="0"/>
            <c:showBubbleSize val="0"/>
            <c:showLeaderLines val="0"/>
            <c:extLst xmlns:a14="http://schemas.microsoft.com/office/drawing/2010/main" xmlns:wp="http://schemas.openxmlformats.org/drawingml/2006/wordprocessingDrawing" xmlns:w="http://schemas.openxmlformats.org/wordprocessingml/2006/main" xmlns:m="http://schemas.openxmlformats.org/officeDocument/2006/math">
              <c:ext xmlns:c15="http://schemas.microsoft.com/office/drawing/2012/chart" uri="{CE6537A1-D6FC-4f65-9D91-7224C49458BB}">
                <c15:showLeaderLines val="1"/>
                <c15:leaderLines>
                  <c:spPr>
                    <a:ln w="9525" cap="flat" cmpd="sng" algn="ctr">
                      <a:solidFill>
                        <a:schemeClr val="tx1">
                          <a:lumMod val="35000"/>
                          <a:lumOff val="65000"/>
                        </a:schemeClr>
                      </a:solidFill>
                      <a:round/>
                    </a:ln>
                  </c:spPr>
                </c15:leaderLines>
              </c:ext>
            </c:extLst>
          </c:dLbls>
          <c:cat>
            <c:strRef>
              <c:f>Sheet1!$A$2:$A$8</c:f>
              <c:strCache>
                <c:ptCount val="7"/>
                <c:pt idx="0">
                  <c:v>0-6</c:v>
                </c:pt>
                <c:pt idx="1">
                  <c:v>7-12</c:v>
                </c:pt>
                <c:pt idx="2">
                  <c:v>13-17</c:v>
                </c:pt>
                <c:pt idx="3">
                  <c:v>18-29</c:v>
                </c:pt>
                <c:pt idx="4">
                  <c:v>30-39</c:v>
                </c:pt>
                <c:pt idx="5">
                  <c:v>40-49</c:v>
                </c:pt>
                <c:pt idx="6">
                  <c:v>50+</c:v>
                </c:pt>
              </c:strCache>
            </c:strRef>
          </c:cat>
          <c:val>
            <c:numRef>
              <c:f>Sheet1!$B$2:$B$8</c:f>
              <c:numCache>
                <c:formatCode>General</c:formatCode>
                <c:ptCount val="7"/>
                <c:pt idx="0">
                  <c:v>21</c:v>
                </c:pt>
                <c:pt idx="1">
                  <c:v>15</c:v>
                </c:pt>
                <c:pt idx="2">
                  <c:v>14</c:v>
                </c:pt>
                <c:pt idx="3">
                  <c:v>30</c:v>
                </c:pt>
                <c:pt idx="4">
                  <c:v>46</c:v>
                </c:pt>
                <c:pt idx="5">
                  <c:v>48</c:v>
                </c:pt>
                <c:pt idx="6">
                  <c:v>55</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7-C049-4A25-8CC2-BFBC1BE2EA5B}"/>
            </c:ext>
          </c:extLst>
        </c:ser>
        <c:dLbls>
          <c:showLegendKey val="0"/>
          <c:showVal val="0"/>
          <c:showCatName val="0"/>
          <c:showSerName val="0"/>
          <c:showPercent val="0"/>
          <c:showBubbleSize val="0"/>
        </c:dLbls>
        <c:gapWidth val="57"/>
        <c:overlap val="-27"/>
        <c:axId val="381989072"/>
        <c:axId val="381989464"/>
      </c:barChart>
      <c:catAx>
        <c:axId val="381989072"/>
        <c:scaling>
          <c:orientation val="minMax"/>
        </c:scaling>
        <c:delete val="0"/>
        <c:axPos val="b"/>
        <c:title>
          <c:tx>
            <c:rich>
              <a:bodyPr rot="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en-US" sz="1000" err="1"/>
                  <a:t>Altersgruppe</a:t>
                </a:r>
                <a:r>
                  <a:rPr lang="en-US" sz="1000"/>
                  <a:t> [Jahre]</a:t>
                </a:r>
              </a:p>
            </c:rich>
          </c:tx>
          <c:layout>
            <c:manualLayout>
              <c:xMode val="edge"/>
              <c:yMode val="edge"/>
              <c:x val="0.38394645483144402"/>
              <c:y val="0.91762643712833591"/>
            </c:manualLayout>
          </c:layout>
          <c:overlay val="0"/>
          <c:spPr>
            <a:noFill/>
            <a:ln>
              <a:noFill/>
            </a:ln>
            <a:effectLst/>
          </c:sp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crossAx val="381989464"/>
        <c:crosses val="autoZero"/>
        <c:auto val="0"/>
        <c:lblAlgn val="ctr"/>
        <c:lblOffset val="100"/>
        <c:noMultiLvlLbl val="0"/>
      </c:catAx>
      <c:valAx>
        <c:axId val="381989464"/>
        <c:scaling>
          <c:orientation val="minMax"/>
          <c:max val="60"/>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solidFill>
                    <a:latin typeface="+mn-lt"/>
                    <a:ea typeface="+mn-ea"/>
                    <a:cs typeface="+mn-cs"/>
                  </a:defRPr>
                </a:pPr>
                <a:r>
                  <a:rPr lang="en-US" sz="1000" err="1"/>
                  <a:t>Fehldiagnostizierte</a:t>
                </a:r>
                <a:r>
                  <a:rPr lang="en-US" sz="1000"/>
                  <a:t> </a:t>
                </a:r>
                <a:r>
                  <a:rPr lang="en-US" sz="1000" err="1"/>
                  <a:t>Patienten</a:t>
                </a:r>
                <a:r>
                  <a:rPr lang="en-US" sz="1000"/>
                  <a:t> [%]</a:t>
                </a:r>
              </a:p>
            </c:rich>
          </c:tx>
          <c:layout>
            <c:manualLayout>
              <c:xMode val="edge"/>
              <c:yMode val="edge"/>
              <c:x val="4.1335557789318897E-2"/>
              <c:y val="0.10653183083342438"/>
            </c:manualLayout>
          </c:layout>
          <c:overlay val="0"/>
          <c:spPr>
            <a:noFill/>
            <a:ln>
              <a:noFill/>
            </a:ln>
            <a:effectLst/>
          </c:sp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crossAx val="381989072"/>
        <c:crosses val="autoZero"/>
        <c:crossBetween val="between"/>
        <c:majorUnit val="20"/>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smtId="4294967295">
          <a:solidFill>
            <a:schemeClr val="tx1"/>
          </a:solidFill>
        </a:defRPr>
      </a:pPr>
      <a:endParaRPr lang="de-DE"/>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12E-4506-87C7-FC0E8E07B82E}"/>
              </c:ext>
            </c:extLst>
          </c:dPt>
          <c:dPt>
            <c:idx val="1"/>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3-712E-4506-87C7-FC0E8E07B82E}"/>
              </c:ext>
            </c:extLst>
          </c:dPt>
          <c:dPt>
            <c:idx val="2"/>
            <c:bubble3D val="0"/>
            <c:spPr>
              <a:solidFill>
                <a:schemeClr val="tx2"/>
              </a:solidFill>
              <a:ln w="19050">
                <a:solidFill>
                  <a:schemeClr val="lt1"/>
                </a:solidFill>
              </a:ln>
              <a:effectLst/>
            </c:spPr>
            <c:extLst>
              <c:ext xmlns:c16="http://schemas.microsoft.com/office/drawing/2014/chart" uri="{C3380CC4-5D6E-409C-BE32-E72D297353CC}">
                <c16:uniqueId val="{00000005-712E-4506-87C7-FC0E8E07B82E}"/>
              </c:ext>
            </c:extLst>
          </c:dPt>
          <c:dPt>
            <c:idx val="3"/>
            <c:bubble3D val="0"/>
            <c:spPr>
              <a:solidFill>
                <a:schemeClr val="tx2">
                  <a:lumMod val="60000"/>
                  <a:lumOff val="40000"/>
                </a:schemeClr>
              </a:solidFill>
              <a:ln w="19050">
                <a:solidFill>
                  <a:schemeClr val="lt1"/>
                </a:solidFill>
              </a:ln>
              <a:effectLst/>
            </c:spPr>
            <c:extLst>
              <c:ext xmlns:c16="http://schemas.microsoft.com/office/drawing/2014/chart" uri="{C3380CC4-5D6E-409C-BE32-E72D297353CC}">
                <c16:uniqueId val="{00000007-712E-4506-87C7-FC0E8E07B82E}"/>
              </c:ext>
            </c:extLst>
          </c:dPt>
          <c:dPt>
            <c:idx val="4"/>
            <c:bubble3D val="0"/>
            <c:spPr>
              <a:solidFill>
                <a:schemeClr val="accent2">
                  <a:lumMod val="60000"/>
                  <a:lumOff val="40000"/>
                </a:schemeClr>
              </a:solidFill>
              <a:ln w="19050">
                <a:solidFill>
                  <a:schemeClr val="lt1"/>
                </a:solidFill>
              </a:ln>
              <a:effectLst/>
            </c:spPr>
            <c:extLst>
              <c:ext xmlns:c16="http://schemas.microsoft.com/office/drawing/2014/chart" uri="{C3380CC4-5D6E-409C-BE32-E72D297353CC}">
                <c16:uniqueId val="{00000009-712E-4506-87C7-FC0E8E07B82E}"/>
              </c:ext>
            </c:extLst>
          </c:dPt>
          <c:dPt>
            <c:idx val="5"/>
            <c:bubble3D val="0"/>
            <c:spPr>
              <a:solidFill>
                <a:schemeClr val="bg2"/>
              </a:solidFill>
              <a:ln w="19050">
                <a:solidFill>
                  <a:schemeClr val="lt1"/>
                </a:solidFill>
              </a:ln>
              <a:effectLst/>
            </c:spPr>
            <c:extLst>
              <c:ext xmlns:c16="http://schemas.microsoft.com/office/drawing/2014/chart" uri="{C3380CC4-5D6E-409C-BE32-E72D297353CC}">
                <c16:uniqueId val="{0000000B-712E-4506-87C7-FC0E8E07B82E}"/>
              </c:ext>
            </c:extLst>
          </c:dPt>
          <c:dPt>
            <c:idx val="6"/>
            <c:bubble3D val="0"/>
            <c:spPr>
              <a:solidFill>
                <a:schemeClr val="bg2">
                  <a:lumMod val="60000"/>
                  <a:lumOff val="40000"/>
                </a:schemeClr>
              </a:solidFill>
              <a:ln w="19050">
                <a:solidFill>
                  <a:schemeClr val="lt1"/>
                </a:solidFill>
              </a:ln>
              <a:effectLst/>
            </c:spPr>
            <c:extLst>
              <c:ext xmlns:c16="http://schemas.microsoft.com/office/drawing/2014/chart" uri="{C3380CC4-5D6E-409C-BE32-E72D297353CC}">
                <c16:uniqueId val="{0000000D-712E-4506-87C7-FC0E8E07B82E}"/>
              </c:ext>
            </c:extLst>
          </c:dPt>
          <c:cat>
            <c:strRef>
              <c:f>Sheet1!$A$2:$A$8</c:f>
              <c:strCache>
                <c:ptCount val="4"/>
                <c:pt idx="0">
                  <c:v>1st Qtr</c:v>
                </c:pt>
                <c:pt idx="1">
                  <c:v>2nd Qtr</c:v>
                </c:pt>
                <c:pt idx="2">
                  <c:v>3rd Qtr</c:v>
                </c:pt>
                <c:pt idx="3">
                  <c:v>4th Qtr</c:v>
                </c:pt>
              </c:strCache>
            </c:strRef>
          </c:cat>
          <c:val>
            <c:numRef>
              <c:f>Sheet1!$B$2:$B$8</c:f>
              <c:numCache>
                <c:formatCode>General</c:formatCode>
                <c:ptCount val="7"/>
                <c:pt idx="0">
                  <c:v>1</c:v>
                </c:pt>
                <c:pt idx="1">
                  <c:v>1</c:v>
                </c:pt>
                <c:pt idx="2">
                  <c:v>1</c:v>
                </c:pt>
                <c:pt idx="3">
                  <c:v>1</c:v>
                </c:pt>
                <c:pt idx="4">
                  <c:v>1</c:v>
                </c:pt>
                <c:pt idx="5">
                  <c:v>1</c:v>
                </c:pt>
                <c:pt idx="6">
                  <c:v>1</c:v>
                </c:pt>
              </c:numCache>
            </c:numRef>
          </c:val>
          <c:extLst>
            <c:ext xmlns:c16="http://schemas.microsoft.com/office/drawing/2014/chart" uri="{C3380CC4-5D6E-409C-BE32-E72D297353CC}">
              <c16:uniqueId val="{0000000E-712E-4506-87C7-FC0E8E07B82E}"/>
            </c:ext>
          </c:extLst>
        </c:ser>
        <c:dLbls>
          <c:showLegendKey val="0"/>
          <c:showVal val="0"/>
          <c:showCatName val="0"/>
          <c:showSerName val="0"/>
          <c:showPercent val="0"/>
          <c:showBubbleSize val="0"/>
          <c:showLeaderLines val="1"/>
        </c:dLbls>
        <c:firstSliceAng val="0"/>
        <c:holeSize val="7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12E-4506-87C7-FC0E8E07B82E}"/>
              </c:ext>
            </c:extLst>
          </c:dPt>
          <c:dPt>
            <c:idx val="1"/>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3-712E-4506-87C7-FC0E8E07B82E}"/>
              </c:ext>
            </c:extLst>
          </c:dPt>
          <c:dPt>
            <c:idx val="2"/>
            <c:bubble3D val="0"/>
            <c:spPr>
              <a:solidFill>
                <a:schemeClr val="tx2"/>
              </a:solidFill>
              <a:ln w="19050">
                <a:solidFill>
                  <a:schemeClr val="lt1"/>
                </a:solidFill>
              </a:ln>
              <a:effectLst/>
            </c:spPr>
            <c:extLst>
              <c:ext xmlns:c16="http://schemas.microsoft.com/office/drawing/2014/chart" uri="{C3380CC4-5D6E-409C-BE32-E72D297353CC}">
                <c16:uniqueId val="{00000005-712E-4506-87C7-FC0E8E07B82E}"/>
              </c:ext>
            </c:extLst>
          </c:dPt>
          <c:dPt>
            <c:idx val="3"/>
            <c:bubble3D val="0"/>
            <c:spPr>
              <a:solidFill>
                <a:schemeClr val="tx2">
                  <a:lumMod val="60000"/>
                  <a:lumOff val="40000"/>
                </a:schemeClr>
              </a:solidFill>
              <a:ln w="19050">
                <a:solidFill>
                  <a:schemeClr val="lt1"/>
                </a:solidFill>
              </a:ln>
              <a:effectLst/>
            </c:spPr>
            <c:extLst>
              <c:ext xmlns:c16="http://schemas.microsoft.com/office/drawing/2014/chart" uri="{C3380CC4-5D6E-409C-BE32-E72D297353CC}">
                <c16:uniqueId val="{00000007-712E-4506-87C7-FC0E8E07B82E}"/>
              </c:ext>
            </c:extLst>
          </c:dPt>
          <c:dPt>
            <c:idx val="4"/>
            <c:bubble3D val="0"/>
            <c:spPr>
              <a:solidFill>
                <a:schemeClr val="accent2">
                  <a:lumMod val="60000"/>
                  <a:lumOff val="40000"/>
                </a:schemeClr>
              </a:solidFill>
              <a:ln w="19050">
                <a:solidFill>
                  <a:schemeClr val="lt1"/>
                </a:solidFill>
              </a:ln>
              <a:effectLst/>
            </c:spPr>
            <c:extLst>
              <c:ext xmlns:c16="http://schemas.microsoft.com/office/drawing/2014/chart" uri="{C3380CC4-5D6E-409C-BE32-E72D297353CC}">
                <c16:uniqueId val="{00000009-712E-4506-87C7-FC0E8E07B82E}"/>
              </c:ext>
            </c:extLst>
          </c:dPt>
          <c:dPt>
            <c:idx val="5"/>
            <c:bubble3D val="0"/>
            <c:spPr>
              <a:solidFill>
                <a:schemeClr val="bg2"/>
              </a:solidFill>
              <a:ln w="19050">
                <a:solidFill>
                  <a:schemeClr val="lt1"/>
                </a:solidFill>
              </a:ln>
              <a:effectLst/>
            </c:spPr>
            <c:extLst>
              <c:ext xmlns:c16="http://schemas.microsoft.com/office/drawing/2014/chart" uri="{C3380CC4-5D6E-409C-BE32-E72D297353CC}">
                <c16:uniqueId val="{0000000B-712E-4506-87C7-FC0E8E07B82E}"/>
              </c:ext>
            </c:extLst>
          </c:dPt>
          <c:dPt>
            <c:idx val="6"/>
            <c:bubble3D val="0"/>
            <c:spPr>
              <a:solidFill>
                <a:schemeClr val="bg2">
                  <a:lumMod val="60000"/>
                  <a:lumOff val="40000"/>
                </a:schemeClr>
              </a:solidFill>
              <a:ln w="19050">
                <a:solidFill>
                  <a:schemeClr val="lt1"/>
                </a:solidFill>
              </a:ln>
              <a:effectLst/>
            </c:spPr>
            <c:extLst>
              <c:ext xmlns:c16="http://schemas.microsoft.com/office/drawing/2014/chart" uri="{C3380CC4-5D6E-409C-BE32-E72D297353CC}">
                <c16:uniqueId val="{0000000D-712E-4506-87C7-FC0E8E07B82E}"/>
              </c:ext>
            </c:extLst>
          </c:dPt>
          <c:cat>
            <c:strRef>
              <c:f>Sheet1!$A$2:$A$8</c:f>
              <c:strCache>
                <c:ptCount val="4"/>
                <c:pt idx="0">
                  <c:v>1st Qtr</c:v>
                </c:pt>
                <c:pt idx="1">
                  <c:v>2nd Qtr</c:v>
                </c:pt>
                <c:pt idx="2">
                  <c:v>3rd Qtr</c:v>
                </c:pt>
                <c:pt idx="3">
                  <c:v>4th Qtr</c:v>
                </c:pt>
              </c:strCache>
            </c:strRef>
          </c:cat>
          <c:val>
            <c:numRef>
              <c:f>Sheet1!$B$2:$B$8</c:f>
              <c:numCache>
                <c:formatCode>General</c:formatCode>
                <c:ptCount val="7"/>
                <c:pt idx="0">
                  <c:v>1</c:v>
                </c:pt>
                <c:pt idx="1">
                  <c:v>1</c:v>
                </c:pt>
                <c:pt idx="2">
                  <c:v>1</c:v>
                </c:pt>
                <c:pt idx="3">
                  <c:v>1</c:v>
                </c:pt>
                <c:pt idx="4">
                  <c:v>1</c:v>
                </c:pt>
                <c:pt idx="5">
                  <c:v>1</c:v>
                </c:pt>
                <c:pt idx="6">
                  <c:v>1</c:v>
                </c:pt>
              </c:numCache>
            </c:numRef>
          </c:val>
          <c:extLst>
            <c:ext xmlns:c16="http://schemas.microsoft.com/office/drawing/2014/chart" uri="{C3380CC4-5D6E-409C-BE32-E72D297353CC}">
              <c16:uniqueId val="{0000000E-712E-4506-87C7-FC0E8E07B82E}"/>
            </c:ext>
          </c:extLst>
        </c:ser>
        <c:dLbls>
          <c:showLegendKey val="0"/>
          <c:showVal val="0"/>
          <c:showCatName val="0"/>
          <c:showSerName val="0"/>
          <c:showPercent val="0"/>
          <c:showBubbleSize val="0"/>
          <c:showLeaderLines val="1"/>
        </c:dLbls>
        <c:firstSliceAng val="0"/>
        <c:holeSize val="7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12E-4506-87C7-FC0E8E07B82E}"/>
              </c:ext>
            </c:extLst>
          </c:dPt>
          <c:dPt>
            <c:idx val="1"/>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3-712E-4506-87C7-FC0E8E07B82E}"/>
              </c:ext>
            </c:extLst>
          </c:dPt>
          <c:dPt>
            <c:idx val="2"/>
            <c:bubble3D val="0"/>
            <c:spPr>
              <a:solidFill>
                <a:schemeClr val="tx2"/>
              </a:solidFill>
              <a:ln w="19050">
                <a:solidFill>
                  <a:schemeClr val="lt1"/>
                </a:solidFill>
              </a:ln>
              <a:effectLst/>
            </c:spPr>
            <c:extLst>
              <c:ext xmlns:c16="http://schemas.microsoft.com/office/drawing/2014/chart" uri="{C3380CC4-5D6E-409C-BE32-E72D297353CC}">
                <c16:uniqueId val="{00000005-712E-4506-87C7-FC0E8E07B82E}"/>
              </c:ext>
            </c:extLst>
          </c:dPt>
          <c:dPt>
            <c:idx val="3"/>
            <c:bubble3D val="0"/>
            <c:spPr>
              <a:solidFill>
                <a:schemeClr val="tx2">
                  <a:lumMod val="60000"/>
                  <a:lumOff val="40000"/>
                </a:schemeClr>
              </a:solidFill>
              <a:ln w="19050">
                <a:solidFill>
                  <a:schemeClr val="lt1"/>
                </a:solidFill>
              </a:ln>
              <a:effectLst/>
            </c:spPr>
            <c:extLst>
              <c:ext xmlns:c16="http://schemas.microsoft.com/office/drawing/2014/chart" uri="{C3380CC4-5D6E-409C-BE32-E72D297353CC}">
                <c16:uniqueId val="{00000007-712E-4506-87C7-FC0E8E07B82E}"/>
              </c:ext>
            </c:extLst>
          </c:dPt>
          <c:dPt>
            <c:idx val="4"/>
            <c:bubble3D val="0"/>
            <c:spPr>
              <a:solidFill>
                <a:schemeClr val="accent2">
                  <a:lumMod val="60000"/>
                  <a:lumOff val="40000"/>
                </a:schemeClr>
              </a:solidFill>
              <a:ln w="19050">
                <a:solidFill>
                  <a:schemeClr val="lt1"/>
                </a:solidFill>
              </a:ln>
              <a:effectLst/>
            </c:spPr>
            <c:extLst>
              <c:ext xmlns:c16="http://schemas.microsoft.com/office/drawing/2014/chart" uri="{C3380CC4-5D6E-409C-BE32-E72D297353CC}">
                <c16:uniqueId val="{00000009-712E-4506-87C7-FC0E8E07B82E}"/>
              </c:ext>
            </c:extLst>
          </c:dPt>
          <c:dPt>
            <c:idx val="5"/>
            <c:bubble3D val="0"/>
            <c:spPr>
              <a:solidFill>
                <a:schemeClr val="bg2"/>
              </a:solidFill>
              <a:ln w="19050">
                <a:solidFill>
                  <a:schemeClr val="lt1"/>
                </a:solidFill>
              </a:ln>
              <a:effectLst/>
            </c:spPr>
            <c:extLst>
              <c:ext xmlns:c16="http://schemas.microsoft.com/office/drawing/2014/chart" uri="{C3380CC4-5D6E-409C-BE32-E72D297353CC}">
                <c16:uniqueId val="{0000000B-712E-4506-87C7-FC0E8E07B82E}"/>
              </c:ext>
            </c:extLst>
          </c:dPt>
          <c:dPt>
            <c:idx val="6"/>
            <c:bubble3D val="0"/>
            <c:spPr>
              <a:solidFill>
                <a:schemeClr val="bg2">
                  <a:lumMod val="60000"/>
                  <a:lumOff val="40000"/>
                </a:schemeClr>
              </a:solidFill>
              <a:ln w="19050">
                <a:solidFill>
                  <a:schemeClr val="lt1"/>
                </a:solidFill>
              </a:ln>
              <a:effectLst/>
            </c:spPr>
            <c:extLst>
              <c:ext xmlns:c16="http://schemas.microsoft.com/office/drawing/2014/chart" uri="{C3380CC4-5D6E-409C-BE32-E72D297353CC}">
                <c16:uniqueId val="{0000000D-712E-4506-87C7-FC0E8E07B82E}"/>
              </c:ext>
            </c:extLst>
          </c:dPt>
          <c:cat>
            <c:strRef>
              <c:f>Sheet1!$A$2:$A$8</c:f>
              <c:strCache>
                <c:ptCount val="4"/>
                <c:pt idx="0">
                  <c:v>1st Qtr</c:v>
                </c:pt>
                <c:pt idx="1">
                  <c:v>2nd Qtr</c:v>
                </c:pt>
                <c:pt idx="2">
                  <c:v>3rd Qtr</c:v>
                </c:pt>
                <c:pt idx="3">
                  <c:v>4th Qtr</c:v>
                </c:pt>
              </c:strCache>
            </c:strRef>
          </c:cat>
          <c:val>
            <c:numRef>
              <c:f>Sheet1!$B$2:$B$8</c:f>
              <c:numCache>
                <c:formatCode>General</c:formatCode>
                <c:ptCount val="7"/>
                <c:pt idx="0">
                  <c:v>1</c:v>
                </c:pt>
                <c:pt idx="1">
                  <c:v>1</c:v>
                </c:pt>
                <c:pt idx="2">
                  <c:v>1</c:v>
                </c:pt>
                <c:pt idx="3">
                  <c:v>1</c:v>
                </c:pt>
                <c:pt idx="4">
                  <c:v>1</c:v>
                </c:pt>
                <c:pt idx="5">
                  <c:v>1</c:v>
                </c:pt>
                <c:pt idx="6">
                  <c:v>1</c:v>
                </c:pt>
              </c:numCache>
            </c:numRef>
          </c:val>
          <c:extLst>
            <c:ext xmlns:c16="http://schemas.microsoft.com/office/drawing/2014/chart" uri="{C3380CC4-5D6E-409C-BE32-E72D297353CC}">
              <c16:uniqueId val="{0000000E-712E-4506-87C7-FC0E8E07B82E}"/>
            </c:ext>
          </c:extLst>
        </c:ser>
        <c:dLbls>
          <c:showLegendKey val="0"/>
          <c:showVal val="0"/>
          <c:showCatName val="0"/>
          <c:showSerName val="0"/>
          <c:showPercent val="0"/>
          <c:showBubbleSize val="0"/>
          <c:showLeaderLines val="1"/>
        </c:dLbls>
        <c:firstSliceAng val="0"/>
        <c:holeSize val="7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12E-4506-87C7-FC0E8E07B82E}"/>
              </c:ext>
            </c:extLst>
          </c:dPt>
          <c:dPt>
            <c:idx val="1"/>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3-712E-4506-87C7-FC0E8E07B82E}"/>
              </c:ext>
            </c:extLst>
          </c:dPt>
          <c:dPt>
            <c:idx val="2"/>
            <c:bubble3D val="0"/>
            <c:spPr>
              <a:solidFill>
                <a:schemeClr val="tx2"/>
              </a:solidFill>
              <a:ln w="19050">
                <a:solidFill>
                  <a:schemeClr val="lt1"/>
                </a:solidFill>
              </a:ln>
              <a:effectLst/>
            </c:spPr>
            <c:extLst>
              <c:ext xmlns:c16="http://schemas.microsoft.com/office/drawing/2014/chart" uri="{C3380CC4-5D6E-409C-BE32-E72D297353CC}">
                <c16:uniqueId val="{00000005-712E-4506-87C7-FC0E8E07B82E}"/>
              </c:ext>
            </c:extLst>
          </c:dPt>
          <c:dPt>
            <c:idx val="3"/>
            <c:bubble3D val="0"/>
            <c:spPr>
              <a:solidFill>
                <a:schemeClr val="tx2">
                  <a:lumMod val="60000"/>
                  <a:lumOff val="40000"/>
                </a:schemeClr>
              </a:solidFill>
              <a:ln w="19050">
                <a:solidFill>
                  <a:schemeClr val="lt1"/>
                </a:solidFill>
              </a:ln>
              <a:effectLst/>
            </c:spPr>
            <c:extLst>
              <c:ext xmlns:c16="http://schemas.microsoft.com/office/drawing/2014/chart" uri="{C3380CC4-5D6E-409C-BE32-E72D297353CC}">
                <c16:uniqueId val="{00000007-712E-4506-87C7-FC0E8E07B82E}"/>
              </c:ext>
            </c:extLst>
          </c:dPt>
          <c:dPt>
            <c:idx val="4"/>
            <c:bubble3D val="0"/>
            <c:spPr>
              <a:solidFill>
                <a:schemeClr val="accent2">
                  <a:lumMod val="60000"/>
                  <a:lumOff val="40000"/>
                </a:schemeClr>
              </a:solidFill>
              <a:ln w="19050">
                <a:solidFill>
                  <a:schemeClr val="lt1"/>
                </a:solidFill>
              </a:ln>
              <a:effectLst/>
            </c:spPr>
            <c:extLst>
              <c:ext xmlns:c16="http://schemas.microsoft.com/office/drawing/2014/chart" uri="{C3380CC4-5D6E-409C-BE32-E72D297353CC}">
                <c16:uniqueId val="{00000009-712E-4506-87C7-FC0E8E07B82E}"/>
              </c:ext>
            </c:extLst>
          </c:dPt>
          <c:dPt>
            <c:idx val="5"/>
            <c:bubble3D val="0"/>
            <c:spPr>
              <a:solidFill>
                <a:schemeClr val="bg2"/>
              </a:solidFill>
              <a:ln w="19050">
                <a:solidFill>
                  <a:schemeClr val="lt1"/>
                </a:solidFill>
              </a:ln>
              <a:effectLst/>
            </c:spPr>
            <c:extLst>
              <c:ext xmlns:c16="http://schemas.microsoft.com/office/drawing/2014/chart" uri="{C3380CC4-5D6E-409C-BE32-E72D297353CC}">
                <c16:uniqueId val="{0000000B-712E-4506-87C7-FC0E8E07B82E}"/>
              </c:ext>
            </c:extLst>
          </c:dPt>
          <c:dPt>
            <c:idx val="6"/>
            <c:bubble3D val="0"/>
            <c:spPr>
              <a:solidFill>
                <a:schemeClr val="bg2">
                  <a:lumMod val="60000"/>
                  <a:lumOff val="40000"/>
                </a:schemeClr>
              </a:solidFill>
              <a:ln w="19050">
                <a:solidFill>
                  <a:schemeClr val="lt1"/>
                </a:solidFill>
              </a:ln>
              <a:effectLst/>
            </c:spPr>
            <c:extLst>
              <c:ext xmlns:c16="http://schemas.microsoft.com/office/drawing/2014/chart" uri="{C3380CC4-5D6E-409C-BE32-E72D297353CC}">
                <c16:uniqueId val="{0000000D-712E-4506-87C7-FC0E8E07B82E}"/>
              </c:ext>
            </c:extLst>
          </c:dPt>
          <c:cat>
            <c:strRef>
              <c:f>Sheet1!$A$2:$A$8</c:f>
              <c:strCache>
                <c:ptCount val="4"/>
                <c:pt idx="0">
                  <c:v>1st Qtr</c:v>
                </c:pt>
                <c:pt idx="1">
                  <c:v>2nd Qtr</c:v>
                </c:pt>
                <c:pt idx="2">
                  <c:v>3rd Qtr</c:v>
                </c:pt>
                <c:pt idx="3">
                  <c:v>4th Qtr</c:v>
                </c:pt>
              </c:strCache>
            </c:strRef>
          </c:cat>
          <c:val>
            <c:numRef>
              <c:f>Sheet1!$B$2:$B$8</c:f>
              <c:numCache>
                <c:formatCode>General</c:formatCode>
                <c:ptCount val="7"/>
                <c:pt idx="0">
                  <c:v>1</c:v>
                </c:pt>
                <c:pt idx="1">
                  <c:v>1</c:v>
                </c:pt>
                <c:pt idx="2">
                  <c:v>1</c:v>
                </c:pt>
                <c:pt idx="3">
                  <c:v>1</c:v>
                </c:pt>
                <c:pt idx="4">
                  <c:v>1</c:v>
                </c:pt>
                <c:pt idx="5">
                  <c:v>1</c:v>
                </c:pt>
                <c:pt idx="6">
                  <c:v>1</c:v>
                </c:pt>
              </c:numCache>
            </c:numRef>
          </c:val>
          <c:extLst>
            <c:ext xmlns:c16="http://schemas.microsoft.com/office/drawing/2014/chart" uri="{C3380CC4-5D6E-409C-BE32-E72D297353CC}">
              <c16:uniqueId val="{0000000E-712E-4506-87C7-FC0E8E07B82E}"/>
            </c:ext>
          </c:extLst>
        </c:ser>
        <c:dLbls>
          <c:showLegendKey val="0"/>
          <c:showVal val="0"/>
          <c:showCatName val="0"/>
          <c:showSerName val="0"/>
          <c:showPercent val="0"/>
          <c:showBubbleSize val="0"/>
          <c:showLeaderLines val="1"/>
        </c:dLbls>
        <c:firstSliceAng val="0"/>
        <c:holeSize val="7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9.2161194825097326E-2"/>
          <c:y val="0.18970200923160463"/>
          <c:w val="0.87753168580043117"/>
          <c:h val="0.63129649742058092"/>
        </c:manualLayout>
      </c:layout>
      <c:barChart>
        <c:barDir val="col"/>
        <c:grouping val="stacked"/>
        <c:varyColors val="0"/>
        <c:ser>
          <c:idx val="0"/>
          <c:order val="0"/>
          <c:tx>
            <c:strRef>
              <c:f>Sheet1!$B$1</c:f>
              <c:strCache>
                <c:ptCount val="1"/>
                <c:pt idx="0">
                  <c:v>Weiterhin Vollzeit</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lt1"/>
                    </a:solidFill>
                    <a:latin typeface="+mn-lt"/>
                    <a:ea typeface="+mn-ea"/>
                    <a:cs typeface="+mn-cs"/>
                  </a:defRPr>
                </a:pPr>
                <a:endParaRPr lang="de-D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&lt; 6 Jahre</c:v>
                </c:pt>
                <c:pt idx="1">
                  <c:v>6–10 Jahre</c:v>
                </c:pt>
                <c:pt idx="2">
                  <c:v>11–14 Jahre</c:v>
                </c:pt>
              </c:strCache>
            </c:strRef>
          </c:cat>
          <c:val>
            <c:numRef>
              <c:f>Sheet1!$B$2:$B$4</c:f>
              <c:numCache>
                <c:formatCode>General</c:formatCode>
                <c:ptCount val="3"/>
                <c:pt idx="0">
                  <c:v>39.299999999999997</c:v>
                </c:pt>
                <c:pt idx="1">
                  <c:v>69.400000000000006</c:v>
                </c:pt>
                <c:pt idx="2">
                  <c:v>84.6</c:v>
                </c:pt>
              </c:numCache>
            </c:numRef>
          </c:val>
          <c:extLst>
            <c:ext xmlns:c16="http://schemas.microsoft.com/office/drawing/2014/chart" uri="{C3380CC4-5D6E-409C-BE32-E72D297353CC}">
              <c16:uniqueId val="{00000000-5526-4710-9EE5-8AF62C477AEA}"/>
            </c:ext>
          </c:extLst>
        </c:ser>
        <c:ser>
          <c:idx val="1"/>
          <c:order val="1"/>
          <c:tx>
            <c:strRef>
              <c:f>Sheet1!$C$1</c:f>
              <c:strCache>
                <c:ptCount val="1"/>
                <c:pt idx="0">
                  <c:v>Änderung in Teilzeit</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900" b="1" i="0" u="none" strike="noStrike" kern="1200" baseline="0">
                    <a:solidFill>
                      <a:schemeClr val="lt1"/>
                    </a:solidFill>
                    <a:latin typeface="+mn-lt"/>
                    <a:ea typeface="+mn-ea"/>
                    <a:cs typeface="+mn-cs"/>
                  </a:defRPr>
                </a:pPr>
                <a:endParaRPr lang="de-D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&lt; 6 Jahre</c:v>
                </c:pt>
                <c:pt idx="1">
                  <c:v>6–10 Jahre</c:v>
                </c:pt>
                <c:pt idx="2">
                  <c:v>11–14 Jahre</c:v>
                </c:pt>
              </c:strCache>
            </c:strRef>
          </c:cat>
          <c:val>
            <c:numRef>
              <c:f>Sheet1!$C$2:$C$4</c:f>
              <c:numCache>
                <c:formatCode>General</c:formatCode>
                <c:ptCount val="3"/>
                <c:pt idx="0">
                  <c:v>28</c:v>
                </c:pt>
                <c:pt idx="1">
                  <c:v>20.399999999999999</c:v>
                </c:pt>
                <c:pt idx="2">
                  <c:v>10.3</c:v>
                </c:pt>
              </c:numCache>
            </c:numRef>
          </c:val>
          <c:extLst>
            <c:ext xmlns:c16="http://schemas.microsoft.com/office/drawing/2014/chart" uri="{C3380CC4-5D6E-409C-BE32-E72D297353CC}">
              <c16:uniqueId val="{00000001-5526-4710-9EE5-8AF62C477AEA}"/>
            </c:ext>
          </c:extLst>
        </c:ser>
        <c:ser>
          <c:idx val="2"/>
          <c:order val="2"/>
          <c:tx>
            <c:strRef>
              <c:f>Sheet1!$D$1</c:f>
              <c:strCache>
                <c:ptCount val="1"/>
                <c:pt idx="0">
                  <c:v>Änderung zu marginaler Arbeitszeit</c:v>
                </c:pt>
              </c:strCache>
            </c:strRef>
          </c:tx>
          <c:spPr>
            <a:solidFill>
              <a:srgbClr val="9966FF"/>
            </a:solidFill>
            <a:ln>
              <a:noFill/>
            </a:ln>
            <a:effectLst/>
          </c:spPr>
          <c:invertIfNegative val="0"/>
          <c:dLbls>
            <c:dLbl>
              <c:idx val="2"/>
              <c:delete val="1"/>
              <c:extLst>
                <c:ext xmlns:c15="http://schemas.microsoft.com/office/drawing/2012/chart" uri="{CE6537A1-D6FC-4f65-9D91-7224C49458BB}"/>
                <c:ext xmlns:c16="http://schemas.microsoft.com/office/drawing/2014/chart" uri="{C3380CC4-5D6E-409C-BE32-E72D297353CC}">
                  <c16:uniqueId val="{00000002-5526-4710-9EE5-8AF62C477AEA}"/>
                </c:ext>
              </c:extLst>
            </c:dLbl>
            <c:spPr>
              <a:noFill/>
              <a:ln>
                <a:noFill/>
              </a:ln>
              <a:effectLst/>
            </c:spPr>
            <c:txPr>
              <a:bodyPr rot="0" spcFirstLastPara="1" vertOverflow="ellipsis" vert="horz" wrap="square" anchor="ctr" anchorCtr="1"/>
              <a:lstStyle/>
              <a:p>
                <a:pPr>
                  <a:defRPr sz="900" b="1" i="0" u="none" strike="noStrike" kern="1200" baseline="0">
                    <a:solidFill>
                      <a:schemeClr val="lt1"/>
                    </a:solidFill>
                    <a:latin typeface="+mn-lt"/>
                    <a:ea typeface="+mn-ea"/>
                    <a:cs typeface="+mn-cs"/>
                  </a:defRPr>
                </a:pPr>
                <a:endParaRPr lang="de-D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Sheet1!$A$2:$A$4</c:f>
              <c:strCache>
                <c:ptCount val="3"/>
                <c:pt idx="0">
                  <c:v>&lt; 6 Jahre</c:v>
                </c:pt>
                <c:pt idx="1">
                  <c:v>6–10 Jahre</c:v>
                </c:pt>
                <c:pt idx="2">
                  <c:v>11–14 Jahre</c:v>
                </c:pt>
              </c:strCache>
            </c:strRef>
          </c:cat>
          <c:val>
            <c:numRef>
              <c:f>Sheet1!$D$2:$D$4</c:f>
              <c:numCache>
                <c:formatCode>General</c:formatCode>
                <c:ptCount val="3"/>
                <c:pt idx="0">
                  <c:v>5.6</c:v>
                </c:pt>
                <c:pt idx="1">
                  <c:v>4.0999999999999996</c:v>
                </c:pt>
                <c:pt idx="2">
                  <c:v>0</c:v>
                </c:pt>
              </c:numCache>
            </c:numRef>
          </c:val>
          <c:extLst>
            <c:ext xmlns:c16="http://schemas.microsoft.com/office/drawing/2014/chart" uri="{C3380CC4-5D6E-409C-BE32-E72D297353CC}">
              <c16:uniqueId val="{00000003-5526-4710-9EE5-8AF62C477AEA}"/>
            </c:ext>
          </c:extLst>
        </c:ser>
        <c:ser>
          <c:idx val="3"/>
          <c:order val="3"/>
          <c:tx>
            <c:strRef>
              <c:f>Sheet1!$E$1</c:f>
              <c:strCache>
                <c:ptCount val="1"/>
                <c:pt idx="0">
                  <c:v>Änderung in Nichtbeschäftigung</c:v>
                </c:pt>
              </c:strCache>
            </c:strRef>
          </c:tx>
          <c:spPr>
            <a:solidFill>
              <a:srgbClr val="CCCCFF"/>
            </a:solidFill>
            <a:ln>
              <a:noFill/>
            </a:ln>
            <a:effectLst/>
          </c:spPr>
          <c:invertIfNegative val="0"/>
          <c:dLbls>
            <c:dLbl>
              <c:idx val="2"/>
              <c:layout>
                <c:manualLayout>
                  <c:x val="7.3804452478122996E-4"/>
                  <c:y val="1.6932527830573101E-3"/>
                </c:manualLayout>
              </c:layout>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mn-lt"/>
                      <a:ea typeface="+mn-ea"/>
                      <a:cs typeface="+mn-cs"/>
                    </a:defRPr>
                  </a:pPr>
                  <a:endParaRPr lang="de-DE"/>
                </a:p>
              </c:txPr>
              <c:dLblPos val="ctr"/>
              <c:showLegendKey val="0"/>
              <c:showVal val="1"/>
              <c:showCatName val="0"/>
              <c:showSerName val="0"/>
              <c:showPercent val="0"/>
              <c:showBubbleSize val="0"/>
              <c:extLst>
                <c:ext xmlns:c15="http://schemas.microsoft.com/office/drawing/2012/chart" uri="{CE6537A1-D6FC-4f65-9D91-7224C49458BB}">
                  <c15:layout>
                    <c:manualLayout>
                      <c:w val="7.7138886442239235E-2"/>
                      <c:h val="0.11021959000814553"/>
                    </c:manualLayout>
                  </c15:layout>
                </c:ext>
                <c:ext xmlns:c16="http://schemas.microsoft.com/office/drawing/2014/chart" uri="{C3380CC4-5D6E-409C-BE32-E72D297353CC}">
                  <c16:uniqueId val="{00000004-5526-4710-9EE5-8AF62C477AEA}"/>
                </c:ext>
              </c:extLst>
            </c:dLbl>
            <c:spPr>
              <a:noFill/>
              <a:ln>
                <a:noFill/>
              </a:ln>
              <a:effectLst/>
            </c:spPr>
            <c:txPr>
              <a:bodyPr rot="0" spcFirstLastPara="1" vertOverflow="ellipsis" vert="horz" wrap="square" anchor="ctr" anchorCtr="1"/>
              <a:lstStyle/>
              <a:p>
                <a:pPr>
                  <a:defRPr sz="900" b="1" i="0" u="none" strike="noStrike" kern="1200" baseline="0">
                    <a:solidFill>
                      <a:schemeClr val="lt1"/>
                    </a:solidFill>
                    <a:latin typeface="+mn-lt"/>
                    <a:ea typeface="+mn-ea"/>
                    <a:cs typeface="+mn-cs"/>
                  </a:defRPr>
                </a:pPr>
                <a:endParaRPr lang="de-DE"/>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1">
                          <a:lumMod val="35000"/>
                          <a:lumOff val="65000"/>
                        </a:schemeClr>
                      </a:solidFill>
                    </a:ln>
                    <a:effectLst/>
                  </c:spPr>
                </c15:leaderLines>
              </c:ext>
            </c:extLst>
          </c:dLbls>
          <c:cat>
            <c:strRef>
              <c:f>Sheet1!$A$2:$A$4</c:f>
              <c:strCache>
                <c:ptCount val="3"/>
                <c:pt idx="0">
                  <c:v>&lt; 6 Jahre</c:v>
                </c:pt>
                <c:pt idx="1">
                  <c:v>6–10 Jahre</c:v>
                </c:pt>
                <c:pt idx="2">
                  <c:v>11–14 Jahre</c:v>
                </c:pt>
              </c:strCache>
            </c:strRef>
          </c:cat>
          <c:val>
            <c:numRef>
              <c:f>Sheet1!$E$2:$E$4</c:f>
              <c:numCache>
                <c:formatCode>General</c:formatCode>
                <c:ptCount val="3"/>
                <c:pt idx="0">
                  <c:v>27.1</c:v>
                </c:pt>
                <c:pt idx="1">
                  <c:v>6.1</c:v>
                </c:pt>
                <c:pt idx="2">
                  <c:v>5.0999999999999996</c:v>
                </c:pt>
              </c:numCache>
            </c:numRef>
          </c:val>
          <c:extLst>
            <c:ext xmlns:c16="http://schemas.microsoft.com/office/drawing/2014/chart" uri="{C3380CC4-5D6E-409C-BE32-E72D297353CC}">
              <c16:uniqueId val="{00000005-5526-4710-9EE5-8AF62C477AEA}"/>
            </c:ext>
          </c:extLst>
        </c:ser>
        <c:dLbls>
          <c:dLblPos val="ctr"/>
          <c:showLegendKey val="0"/>
          <c:showVal val="1"/>
          <c:showCatName val="0"/>
          <c:showSerName val="0"/>
          <c:showPercent val="0"/>
          <c:showBubbleSize val="0"/>
        </c:dLbls>
        <c:gapWidth val="79"/>
        <c:overlap val="100"/>
        <c:axId val="632293408"/>
        <c:axId val="632293888"/>
      </c:barChart>
      <c:catAx>
        <c:axId val="632293408"/>
        <c:scaling>
          <c:orientation val="minMax"/>
        </c:scaling>
        <c:delete val="0"/>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900" b="1" i="0" u="none" strike="noStrike" kern="1200" cap="none" baseline="0">
                    <a:solidFill>
                      <a:srgbClr val="595959"/>
                    </a:solidFill>
                    <a:latin typeface="+mn-lt"/>
                    <a:ea typeface="+mn-ea"/>
                    <a:cs typeface="+mn-cs"/>
                  </a:defRPr>
                </a:pPr>
                <a:r>
                  <a:rPr lang="en-GB" sz="900" cap="none" baseline="0">
                    <a:solidFill>
                      <a:srgbClr val="595959"/>
                    </a:solidFill>
                  </a:rPr>
                  <a:t>Alter des </a:t>
                </a:r>
                <a:r>
                  <a:rPr lang="en-GB" sz="900" cap="none" baseline="0" err="1">
                    <a:solidFill>
                      <a:srgbClr val="595959"/>
                    </a:solidFill>
                  </a:rPr>
                  <a:t>Kindes</a:t>
                </a:r>
                <a:r>
                  <a:rPr lang="en-GB" sz="900" cap="none" baseline="0">
                    <a:solidFill>
                      <a:srgbClr val="595959"/>
                    </a:solidFill>
                  </a:rPr>
                  <a:t> </a:t>
                </a:r>
                <a:r>
                  <a:rPr lang="en-GB" sz="900" cap="none" baseline="0" err="1">
                    <a:solidFill>
                      <a:srgbClr val="595959"/>
                    </a:solidFill>
                  </a:rPr>
                  <a:t>bei</a:t>
                </a:r>
                <a:r>
                  <a:rPr lang="en-GB" sz="900" cap="none" baseline="0">
                    <a:solidFill>
                      <a:srgbClr val="595959"/>
                    </a:solidFill>
                  </a:rPr>
                  <a:t> T1D-Diagnose [Jahre]</a:t>
                </a:r>
              </a:p>
            </c:rich>
          </c:tx>
          <c:layout>
            <c:manualLayout>
              <c:xMode val="edge"/>
              <c:yMode val="edge"/>
              <c:x val="0.18744877402603938"/>
              <c:y val="0.90549721694270979"/>
            </c:manualLayout>
          </c:layout>
          <c:overlay val="0"/>
          <c:spPr>
            <a:noFill/>
            <a:ln>
              <a:noFill/>
            </a:ln>
            <a:effectLst/>
          </c:spPr>
          <c:txPr>
            <a:bodyPr rot="0" spcFirstLastPara="1" vertOverflow="ellipsis" vert="horz" wrap="square" anchor="ctr" anchorCtr="1"/>
            <a:lstStyle/>
            <a:p>
              <a:pPr>
                <a:defRPr sz="900" b="1" i="0" u="none" strike="noStrike" kern="1200" cap="none" baseline="0">
                  <a:solidFill>
                    <a:srgbClr val="595959"/>
                  </a:solidFill>
                  <a:latin typeface="+mn-lt"/>
                  <a:ea typeface="+mn-ea"/>
                  <a:cs typeface="+mn-cs"/>
                </a:defRPr>
              </a:pPr>
              <a:endParaRPr lang="de-DE"/>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1" i="0" u="none" strike="noStrike" kern="1200" cap="none" spc="120" normalizeH="0" baseline="0">
                <a:solidFill>
                  <a:schemeClr val="tx1">
                    <a:lumMod val="65000"/>
                    <a:lumOff val="35000"/>
                  </a:schemeClr>
                </a:solidFill>
                <a:latin typeface="+mn-lt"/>
                <a:ea typeface="+mn-ea"/>
                <a:cs typeface="+mn-cs"/>
              </a:defRPr>
            </a:pPr>
            <a:endParaRPr lang="de-DE"/>
          </a:p>
        </c:txPr>
        <c:crossAx val="632293888"/>
        <c:crosses val="autoZero"/>
        <c:auto val="1"/>
        <c:lblAlgn val="ctr"/>
        <c:lblOffset val="100"/>
        <c:noMultiLvlLbl val="0"/>
      </c:catAx>
      <c:valAx>
        <c:axId val="632293888"/>
        <c:scaling>
          <c:orientation val="minMax"/>
          <c:max val="100"/>
        </c:scaling>
        <c:delete val="1"/>
        <c:axPos val="l"/>
        <c:title>
          <c:tx>
            <c:rich>
              <a:bodyPr rot="-5400000" spcFirstLastPara="1" vertOverflow="ellipsis" vert="horz" wrap="square" anchor="ctr" anchorCtr="1"/>
              <a:lstStyle/>
              <a:p>
                <a:pPr>
                  <a:defRPr sz="800" b="1" i="0" u="none" strike="noStrike" kern="1200" cap="all" baseline="0">
                    <a:solidFill>
                      <a:schemeClr val="tx1">
                        <a:lumMod val="65000"/>
                        <a:lumOff val="35000"/>
                      </a:schemeClr>
                    </a:solidFill>
                    <a:latin typeface="+mn-lt"/>
                    <a:ea typeface="+mn-ea"/>
                    <a:cs typeface="+mn-cs"/>
                  </a:defRPr>
                </a:pPr>
                <a:r>
                  <a:rPr lang="en-GB" sz="800" cap="none" baseline="0" err="1"/>
                  <a:t>Erwerbsstatus</a:t>
                </a:r>
                <a:r>
                  <a:rPr lang="en-GB" sz="800" cap="none" baseline="0"/>
                  <a:t> der </a:t>
                </a:r>
                <a:r>
                  <a:rPr lang="en-GB" sz="800" cap="none" baseline="0" err="1"/>
                  <a:t>Mütter</a:t>
                </a:r>
                <a:endParaRPr lang="en-GB" sz="800" cap="none" baseline="0"/>
              </a:p>
              <a:p>
                <a:pPr>
                  <a:defRPr sz="800"/>
                </a:pPr>
                <a:r>
                  <a:rPr lang="en-GB" sz="800" cap="none" baseline="0"/>
                  <a:t> </a:t>
                </a:r>
                <a:r>
                  <a:rPr lang="en-GB" sz="800" cap="none" baseline="0" err="1"/>
                  <a:t>nach</a:t>
                </a:r>
                <a:r>
                  <a:rPr lang="en-GB" sz="800" cap="none" baseline="0"/>
                  <a:t> der Diagnose </a:t>
                </a:r>
                <a:r>
                  <a:rPr lang="en-GB" sz="800"/>
                  <a:t>[%]</a:t>
                </a:r>
              </a:p>
            </c:rich>
          </c:tx>
          <c:overlay val="0"/>
          <c:spPr>
            <a:noFill/>
            <a:ln>
              <a:noFill/>
            </a:ln>
            <a:effectLst/>
          </c:spPr>
          <c:txPr>
            <a:bodyPr rot="-5400000" spcFirstLastPara="1" vertOverflow="ellipsis" vert="horz" wrap="square" anchor="ctr" anchorCtr="1"/>
            <a:lstStyle/>
            <a:p>
              <a:pPr>
                <a:defRPr sz="800" b="1" i="0" u="none" strike="noStrike" kern="1200" cap="all" baseline="0">
                  <a:solidFill>
                    <a:schemeClr val="tx1">
                      <a:lumMod val="65000"/>
                      <a:lumOff val="35000"/>
                    </a:schemeClr>
                  </a:solidFill>
                  <a:latin typeface="+mn-lt"/>
                  <a:ea typeface="+mn-ea"/>
                  <a:cs typeface="+mn-cs"/>
                </a:defRPr>
              </a:pPr>
              <a:endParaRPr lang="en-GB"/>
            </a:p>
          </c:txPr>
        </c:title>
        <c:numFmt formatCode="General" sourceLinked="1"/>
        <c:majorTickMark val="none"/>
        <c:minorTickMark val="none"/>
        <c:tickLblPos val="nextTo"/>
        <c:crossAx val="632293408"/>
        <c:crosses val="autoZero"/>
        <c:crossBetween val="between"/>
      </c:valAx>
      <c:spPr>
        <a:noFill/>
        <a:ln>
          <a:noFill/>
        </a:ln>
        <a:effectLst/>
      </c:spPr>
    </c:plotArea>
    <c:legend>
      <c:legendPos val="t"/>
      <c:layout>
        <c:manualLayout>
          <c:xMode val="edge"/>
          <c:yMode val="edge"/>
          <c:x val="4.3879805912947191E-2"/>
          <c:y val="2.5862068965517241E-2"/>
          <c:w val="0.93979231487817083"/>
          <c:h val="0.12073649199022536"/>
        </c:manualLayout>
      </c:layout>
      <c:overlay val="0"/>
      <c:spPr>
        <a:noFill/>
        <a:ln>
          <a:noFill/>
        </a:ln>
        <a:effectLst/>
      </c:spPr>
      <c:txPr>
        <a:bodyPr rot="0" spcFirstLastPara="1" vertOverflow="ellipsis" vert="horz" wrap="square" anchor="ctr" anchorCtr="1"/>
        <a:lstStyle/>
        <a:p>
          <a:pPr>
            <a:defRPr sz="800" b="1" i="0" u="none" strike="noStrike" kern="1200" baseline="0">
              <a:solidFill>
                <a:schemeClr val="tx1">
                  <a:lumMod val="65000"/>
                  <a:lumOff val="35000"/>
                </a:schemeClr>
              </a:solidFill>
              <a:latin typeface="+mn-lt"/>
              <a:ea typeface="+mn-ea"/>
              <a:cs typeface="+mn-cs"/>
            </a:defRPr>
          </a:pPr>
          <a:endParaRPr lang="de-D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b="1"/>
      </a:pPr>
      <a:endParaRPr lang="de-DE"/>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712E-4506-87C7-FC0E8E07B82E}"/>
              </c:ext>
            </c:extLst>
          </c:dPt>
          <c:dPt>
            <c:idx val="1"/>
            <c:bubble3D val="0"/>
            <c:spPr>
              <a:solidFill>
                <a:schemeClr val="accent1">
                  <a:lumMod val="60000"/>
                  <a:lumOff val="40000"/>
                </a:schemeClr>
              </a:solidFill>
              <a:ln w="19050">
                <a:solidFill>
                  <a:schemeClr val="lt1"/>
                </a:solidFill>
              </a:ln>
              <a:effectLst/>
            </c:spPr>
            <c:extLst>
              <c:ext xmlns:c16="http://schemas.microsoft.com/office/drawing/2014/chart" uri="{C3380CC4-5D6E-409C-BE32-E72D297353CC}">
                <c16:uniqueId val="{00000003-712E-4506-87C7-FC0E8E07B82E}"/>
              </c:ext>
            </c:extLst>
          </c:dPt>
          <c:dPt>
            <c:idx val="2"/>
            <c:bubble3D val="0"/>
            <c:spPr>
              <a:solidFill>
                <a:schemeClr val="tx2"/>
              </a:solidFill>
              <a:ln w="19050">
                <a:solidFill>
                  <a:schemeClr val="lt1"/>
                </a:solidFill>
              </a:ln>
              <a:effectLst/>
            </c:spPr>
            <c:extLst>
              <c:ext xmlns:c16="http://schemas.microsoft.com/office/drawing/2014/chart" uri="{C3380CC4-5D6E-409C-BE32-E72D297353CC}">
                <c16:uniqueId val="{00000005-712E-4506-87C7-FC0E8E07B82E}"/>
              </c:ext>
            </c:extLst>
          </c:dPt>
          <c:dPt>
            <c:idx val="3"/>
            <c:bubble3D val="0"/>
            <c:spPr>
              <a:solidFill>
                <a:schemeClr val="tx2">
                  <a:lumMod val="60000"/>
                  <a:lumOff val="40000"/>
                </a:schemeClr>
              </a:solidFill>
              <a:ln w="19050">
                <a:solidFill>
                  <a:schemeClr val="lt1"/>
                </a:solidFill>
              </a:ln>
              <a:effectLst/>
            </c:spPr>
            <c:extLst>
              <c:ext xmlns:c16="http://schemas.microsoft.com/office/drawing/2014/chart" uri="{C3380CC4-5D6E-409C-BE32-E72D297353CC}">
                <c16:uniqueId val="{00000007-712E-4506-87C7-FC0E8E07B82E}"/>
              </c:ext>
            </c:extLst>
          </c:dPt>
          <c:dPt>
            <c:idx val="4"/>
            <c:bubble3D val="0"/>
            <c:spPr>
              <a:solidFill>
                <a:schemeClr val="accent2">
                  <a:lumMod val="60000"/>
                  <a:lumOff val="40000"/>
                </a:schemeClr>
              </a:solidFill>
              <a:ln w="19050">
                <a:solidFill>
                  <a:schemeClr val="lt1"/>
                </a:solidFill>
              </a:ln>
              <a:effectLst/>
            </c:spPr>
            <c:extLst>
              <c:ext xmlns:c16="http://schemas.microsoft.com/office/drawing/2014/chart" uri="{C3380CC4-5D6E-409C-BE32-E72D297353CC}">
                <c16:uniqueId val="{00000009-712E-4506-87C7-FC0E8E07B82E}"/>
              </c:ext>
            </c:extLst>
          </c:dPt>
          <c:dPt>
            <c:idx val="5"/>
            <c:bubble3D val="0"/>
            <c:spPr>
              <a:solidFill>
                <a:schemeClr val="bg2"/>
              </a:solidFill>
              <a:ln w="19050">
                <a:solidFill>
                  <a:schemeClr val="lt1"/>
                </a:solidFill>
              </a:ln>
              <a:effectLst/>
            </c:spPr>
            <c:extLst>
              <c:ext xmlns:c16="http://schemas.microsoft.com/office/drawing/2014/chart" uri="{C3380CC4-5D6E-409C-BE32-E72D297353CC}">
                <c16:uniqueId val="{0000000B-712E-4506-87C7-FC0E8E07B82E}"/>
              </c:ext>
            </c:extLst>
          </c:dPt>
          <c:dPt>
            <c:idx val="6"/>
            <c:bubble3D val="0"/>
            <c:spPr>
              <a:solidFill>
                <a:schemeClr val="bg2">
                  <a:lumMod val="60000"/>
                  <a:lumOff val="40000"/>
                </a:schemeClr>
              </a:solidFill>
              <a:ln w="19050">
                <a:solidFill>
                  <a:schemeClr val="lt1"/>
                </a:solidFill>
              </a:ln>
              <a:effectLst/>
            </c:spPr>
            <c:extLst>
              <c:ext xmlns:c16="http://schemas.microsoft.com/office/drawing/2014/chart" uri="{C3380CC4-5D6E-409C-BE32-E72D297353CC}">
                <c16:uniqueId val="{0000000D-712E-4506-87C7-FC0E8E07B82E}"/>
              </c:ext>
            </c:extLst>
          </c:dPt>
          <c:cat>
            <c:strRef>
              <c:f>Sheet1!$A$2:$A$8</c:f>
              <c:strCache>
                <c:ptCount val="4"/>
                <c:pt idx="0">
                  <c:v>1st Qtr</c:v>
                </c:pt>
                <c:pt idx="1">
                  <c:v>2nd Qtr</c:v>
                </c:pt>
                <c:pt idx="2">
                  <c:v>3rd Qtr</c:v>
                </c:pt>
                <c:pt idx="3">
                  <c:v>4th Qtr</c:v>
                </c:pt>
              </c:strCache>
            </c:strRef>
          </c:cat>
          <c:val>
            <c:numRef>
              <c:f>Sheet1!$B$2:$B$8</c:f>
              <c:numCache>
                <c:formatCode>General</c:formatCode>
                <c:ptCount val="7"/>
                <c:pt idx="0">
                  <c:v>1</c:v>
                </c:pt>
                <c:pt idx="1">
                  <c:v>1</c:v>
                </c:pt>
                <c:pt idx="2">
                  <c:v>1</c:v>
                </c:pt>
                <c:pt idx="3">
                  <c:v>1</c:v>
                </c:pt>
                <c:pt idx="4">
                  <c:v>1</c:v>
                </c:pt>
                <c:pt idx="5">
                  <c:v>1</c:v>
                </c:pt>
                <c:pt idx="6">
                  <c:v>1</c:v>
                </c:pt>
              </c:numCache>
            </c:numRef>
          </c:val>
          <c:extLst>
            <c:ext xmlns:c16="http://schemas.microsoft.com/office/drawing/2014/chart" uri="{C3380CC4-5D6E-409C-BE32-E72D297353CC}">
              <c16:uniqueId val="{0000000E-712E-4506-87C7-FC0E8E07B82E}"/>
            </c:ext>
          </c:extLst>
        </c:ser>
        <c:dLbls>
          <c:showLegendKey val="0"/>
          <c:showVal val="0"/>
          <c:showCatName val="0"/>
          <c:showSerName val="0"/>
          <c:showPercent val="0"/>
          <c:showBubbleSize val="0"/>
          <c:showLeaderLines val="1"/>
        </c:dLbls>
        <c:firstSliceAng val="0"/>
        <c:holeSize val="72"/>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rgbClr val="347475"/>
              </a:solidFill>
              <a:ln w="19050">
                <a:noFill/>
              </a:ln>
              <a:effectLst/>
            </c:spPr>
            <c:extLst>
              <c:ext xmlns:c16="http://schemas.microsoft.com/office/drawing/2014/chart" uri="{C3380CC4-5D6E-409C-BE32-E72D297353CC}">
                <c16:uniqueId val="{00000001-2657-44FD-9EA4-3F63C6CEE86E}"/>
              </c:ext>
            </c:extLst>
          </c:dPt>
          <c:dPt>
            <c:idx val="1"/>
            <c:bubble3D val="0"/>
            <c:spPr>
              <a:noFill/>
              <a:ln w="19050">
                <a:noFill/>
              </a:ln>
              <a:effectLst/>
            </c:spPr>
            <c:extLst>
              <c:ext xmlns:c16="http://schemas.microsoft.com/office/drawing/2014/chart" uri="{C3380CC4-5D6E-409C-BE32-E72D297353CC}">
                <c16:uniqueId val="{00000003-2657-44FD-9EA4-3F63C6CEE86E}"/>
              </c:ext>
            </c:extLst>
          </c:dPt>
          <c:cat>
            <c:strRef>
              <c:f>Foglio1!$A$2:$A$3</c:f>
              <c:strCache>
                <c:ptCount val="2"/>
                <c:pt idx="0">
                  <c:v>1° trim.</c:v>
                </c:pt>
                <c:pt idx="1">
                  <c:v>2° trim.</c:v>
                </c:pt>
              </c:strCache>
            </c:strRef>
          </c:cat>
          <c:val>
            <c:numRef>
              <c:f>Foglio1!$B$2:$B$3</c:f>
              <c:numCache>
                <c:formatCode>General</c:formatCode>
                <c:ptCount val="2"/>
                <c:pt idx="0">
                  <c:v>33.5</c:v>
                </c:pt>
                <c:pt idx="1">
                  <c:v>66.5</c:v>
                </c:pt>
              </c:numCache>
            </c:numRef>
          </c:val>
          <c:extLst>
            <c:ext xmlns:c16="http://schemas.microsoft.com/office/drawing/2014/chart" uri="{C3380CC4-5D6E-409C-BE32-E72D297353CC}">
              <c16:uniqueId val="{00000004-2657-44FD-9EA4-3F63C6CEE86E}"/>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rgbClr val="6E7AAB"/>
              </a:solidFill>
              <a:ln w="19050">
                <a:noFill/>
              </a:ln>
              <a:effectLst/>
            </c:spPr>
            <c:extLst>
              <c:ext xmlns:c16="http://schemas.microsoft.com/office/drawing/2014/chart" uri="{C3380CC4-5D6E-409C-BE32-E72D297353CC}">
                <c16:uniqueId val="{00000001-23BA-4065-ACF9-2634EB1A43C3}"/>
              </c:ext>
            </c:extLst>
          </c:dPt>
          <c:dPt>
            <c:idx val="1"/>
            <c:bubble3D val="0"/>
            <c:spPr>
              <a:noFill/>
              <a:ln w="19050">
                <a:noFill/>
              </a:ln>
              <a:effectLst/>
            </c:spPr>
            <c:extLst>
              <c:ext xmlns:c16="http://schemas.microsoft.com/office/drawing/2014/chart" uri="{C3380CC4-5D6E-409C-BE32-E72D297353CC}">
                <c16:uniqueId val="{00000003-23BA-4065-ACF9-2634EB1A43C3}"/>
              </c:ext>
            </c:extLst>
          </c:dPt>
          <c:cat>
            <c:strRef>
              <c:f>Foglio1!$A$2:$A$3</c:f>
              <c:strCache>
                <c:ptCount val="2"/>
                <c:pt idx="0">
                  <c:v>1° trim.</c:v>
                </c:pt>
                <c:pt idx="1">
                  <c:v>2° trim.</c:v>
                </c:pt>
              </c:strCache>
            </c:strRef>
          </c:cat>
          <c:val>
            <c:numRef>
              <c:f>Foglio1!$B$2:$B$3</c:f>
              <c:numCache>
                <c:formatCode>General</c:formatCode>
                <c:ptCount val="2"/>
                <c:pt idx="0">
                  <c:v>59</c:v>
                </c:pt>
                <c:pt idx="1">
                  <c:v>41</c:v>
                </c:pt>
              </c:numCache>
            </c:numRef>
          </c:val>
          <c:extLst>
            <c:ext xmlns:c16="http://schemas.microsoft.com/office/drawing/2014/chart" uri="{C3380CC4-5D6E-409C-BE32-E72D297353CC}">
              <c16:uniqueId val="{00000004-23BA-4065-ACF9-2634EB1A43C3}"/>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chemeClr val="accent1"/>
              </a:solidFill>
              <a:ln w="19050">
                <a:noFill/>
              </a:ln>
              <a:effectLst/>
            </c:spPr>
            <c:extLst>
              <c:ext xmlns:c16="http://schemas.microsoft.com/office/drawing/2014/chart" uri="{C3380CC4-5D6E-409C-BE32-E72D297353CC}">
                <c16:uniqueId val="{00000001-714B-4727-BF5D-07E7A377FD58}"/>
              </c:ext>
            </c:extLst>
          </c:dPt>
          <c:dPt>
            <c:idx val="1"/>
            <c:bubble3D val="0"/>
            <c:spPr>
              <a:noFill/>
              <a:ln w="19050">
                <a:noFill/>
              </a:ln>
              <a:effectLst/>
            </c:spPr>
            <c:extLst>
              <c:ext xmlns:c16="http://schemas.microsoft.com/office/drawing/2014/chart" uri="{C3380CC4-5D6E-409C-BE32-E72D297353CC}">
                <c16:uniqueId val="{00000003-714B-4727-BF5D-07E7A377FD58}"/>
              </c:ext>
            </c:extLst>
          </c:dPt>
          <c:cat>
            <c:strRef>
              <c:f>Foglio1!$A$2:$A$3</c:f>
              <c:strCache>
                <c:ptCount val="2"/>
                <c:pt idx="0">
                  <c:v>1° trim.</c:v>
                </c:pt>
                <c:pt idx="1">
                  <c:v>2° trim.</c:v>
                </c:pt>
              </c:strCache>
            </c:strRef>
          </c:cat>
          <c:val>
            <c:numRef>
              <c:f>Foglio1!$B$2:$B$3</c:f>
              <c:numCache>
                <c:formatCode>General</c:formatCode>
                <c:ptCount val="2"/>
                <c:pt idx="0">
                  <c:v>19</c:v>
                </c:pt>
                <c:pt idx="1">
                  <c:v>81</c:v>
                </c:pt>
              </c:numCache>
            </c:numRef>
          </c:val>
          <c:extLst>
            <c:ext xmlns:c16="http://schemas.microsoft.com/office/drawing/2014/chart" uri="{C3380CC4-5D6E-409C-BE32-E72D297353CC}">
              <c16:uniqueId val="{00000004-714B-4727-BF5D-07E7A377FD58}"/>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3107437061816332"/>
          <c:y val="3.3610833475536922E-2"/>
          <c:w val="0.85624342063516601"/>
          <c:h val="0.55978046800135606"/>
        </c:manualLayout>
      </c:layout>
      <c:barChart>
        <c:barDir val="col"/>
        <c:grouping val="clustered"/>
        <c:varyColors val="0"/>
        <c:ser>
          <c:idx val="1"/>
          <c:order val="0"/>
          <c:tx>
            <c:strRef>
              <c:f>Sheet1!$B$1</c:f>
              <c:strCache>
                <c:ptCount val="1"/>
                <c:pt idx="0">
                  <c:v>Series 1</c:v>
                </c:pt>
              </c:strCache>
            </c:strRef>
          </c:tx>
          <c:spPr>
            <a:solidFill>
              <a:srgbClr val="7A00E6">
                <a:lumMod val="75000"/>
              </a:srgbClr>
            </a:solidFill>
            <a:ln>
              <a:noFill/>
            </a:ln>
            <a:effectLst/>
          </c:spPr>
          <c:invertIfNegative val="0"/>
          <c:dLbls>
            <c:dLbl>
              <c:idx val="0"/>
              <c:tx>
                <c:rich>
                  <a:bodyPr/>
                  <a:lstStyle/>
                  <a:p>
                    <a:fld id="{0F3EAD53-4724-4B51-BD65-9972AD2118D9}" type="VALUE">
                      <a:rPr lang="en-US" altLang="ko-KR" smtClean="0"/>
                      <a:pPr/>
                      <a:t>[WERT]</a:t>
                    </a:fld>
                    <a:r>
                      <a:rPr lang="en-US" altLang="ko-KR"/>
                      <a:t> </a:t>
                    </a:r>
                    <a:r>
                      <a:rPr lang="en-US"/>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0-EA75-49F1-9FA0-1E9B9B356583}"/>
                </c:ext>
              </c:extLst>
            </c:dLbl>
            <c:dLbl>
              <c:idx val="1"/>
              <c:tx>
                <c:rich>
                  <a:bodyPr/>
                  <a:lstStyle/>
                  <a:p>
                    <a:fld id="{CBE0477B-AE94-47A0-9D15-BD8CC0BEC7F1}" type="VALUE">
                      <a:rPr lang="en-US" altLang="ko-KR" smtClean="0"/>
                      <a:pPr/>
                      <a:t>[WERT]</a:t>
                    </a:fld>
                    <a:r>
                      <a:rPr lang="en-US" altLang="ko-KR"/>
                      <a:t> </a:t>
                    </a:r>
                    <a:r>
                      <a:rPr lang="en-US"/>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1-EA75-49F1-9FA0-1E9B9B356583}"/>
                </c:ext>
              </c:extLst>
            </c:dLbl>
            <c:dLbl>
              <c:idx val="2"/>
              <c:tx>
                <c:rich>
                  <a:bodyPr/>
                  <a:lstStyle/>
                  <a:p>
                    <a:fld id="{88B475EF-0EE8-4E64-B184-95FB1137DBB0}" type="VALUE">
                      <a:rPr lang="en-US" altLang="ko-KR" smtClean="0"/>
                      <a:pPr/>
                      <a:t>[WERT]</a:t>
                    </a:fld>
                    <a:r>
                      <a:rPr lang="en-US" altLang="ko-KR"/>
                      <a:t> </a:t>
                    </a:r>
                    <a:r>
                      <a:rPr lang="en-US"/>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2-EA75-49F1-9FA0-1E9B9B356583}"/>
                </c:ext>
              </c:extLst>
            </c:dLbl>
            <c:dLbl>
              <c:idx val="3"/>
              <c:tx>
                <c:rich>
                  <a:bodyPr/>
                  <a:lstStyle/>
                  <a:p>
                    <a:fld id="{F421C4B3-2C26-401E-9064-09CCE3DC98D4}" type="VALUE">
                      <a:rPr lang="en-US" altLang="ko-KR" smtClean="0"/>
                      <a:pPr/>
                      <a:t>[WERT]</a:t>
                    </a:fld>
                    <a:r>
                      <a:rPr lang="en-US" altLang="ko-KR"/>
                      <a:t> </a:t>
                    </a:r>
                    <a:r>
                      <a:rPr lang="en-US"/>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EA75-49F1-9FA0-1E9B9B356583}"/>
                </c:ext>
              </c:extLst>
            </c:dLbl>
            <c:dLbl>
              <c:idx val="4"/>
              <c:tx>
                <c:rich>
                  <a:bodyPr/>
                  <a:lstStyle/>
                  <a:p>
                    <a:fld id="{2F7E0B34-559F-4025-A69E-62F43F514FA9}" type="VALUE">
                      <a:rPr lang="en-US" altLang="ko-KR" smtClean="0"/>
                      <a:pPr/>
                      <a:t>[WERT]</a:t>
                    </a:fld>
                    <a:r>
                      <a:rPr lang="en-US" altLang="ko-KR"/>
                      <a:t> </a:t>
                    </a:r>
                    <a:r>
                      <a:rPr lang="en-US"/>
                      <a:t>%</a:t>
                    </a:r>
                  </a:p>
                </c:rich>
              </c:tx>
              <c:dLblPos val="inEnd"/>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4-EA75-49F1-9FA0-1E9B9B35658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mn-lt"/>
                    <a:ea typeface="+mn-ea"/>
                    <a:cs typeface="Arial" panose="020B0604020202020204" pitchFamily="34" charset="0"/>
                  </a:defRPr>
                </a:pPr>
                <a:endParaRPr lang="ko-KR"/>
              </a:p>
            </c:txPr>
            <c:dLblPos val="in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Sorgen wegen niedrigem Blutzucker</c:v>
                </c:pt>
                <c:pt idx="1">
                  <c:v>Sorgen über zukünftige Komplikationen</c:v>
                </c:pt>
                <c:pt idx="2">
                  <c:v>Sich aufregen, wenn das Management „vom Kurs abkommt“</c:v>
                </c:pt>
                <c:pt idx="3">
                  <c:v>Sorgen um Pflegekräfte, wenn man nicht zu Hause ist</c:v>
                </c:pt>
                <c:pt idx="4">
                  <c:v>Beunruhigt sein, wenn der Blutzucker außerhalb des Normbereichs liegt</c:v>
                </c:pt>
              </c:strCache>
            </c:strRef>
          </c:cat>
          <c:val>
            <c:numRef>
              <c:f>Sheet1!$B$2:$B$6</c:f>
              <c:numCache>
                <c:formatCode>General</c:formatCode>
                <c:ptCount val="5"/>
                <c:pt idx="0">
                  <c:v>74</c:v>
                </c:pt>
                <c:pt idx="1">
                  <c:v>70</c:v>
                </c:pt>
                <c:pt idx="2">
                  <c:v>61</c:v>
                </c:pt>
                <c:pt idx="3">
                  <c:v>57</c:v>
                </c:pt>
                <c:pt idx="4">
                  <c:v>54</c:v>
                </c:pt>
              </c:numCache>
            </c:numRef>
          </c:val>
          <c:extLst>
            <c:ext xmlns:c16="http://schemas.microsoft.com/office/drawing/2014/chart" uri="{C3380CC4-5D6E-409C-BE32-E72D297353CC}">
              <c16:uniqueId val="{00000005-EA75-49F1-9FA0-1E9B9B356583}"/>
            </c:ext>
          </c:extLst>
        </c:ser>
        <c:dLbls>
          <c:dLblPos val="outEnd"/>
          <c:showLegendKey val="0"/>
          <c:showVal val="1"/>
          <c:showCatName val="0"/>
          <c:showSerName val="0"/>
          <c:showPercent val="0"/>
          <c:showBubbleSize val="0"/>
        </c:dLbls>
        <c:gapWidth val="130"/>
        <c:axId val="1949135151"/>
        <c:axId val="1831459935"/>
      </c:barChart>
      <c:catAx>
        <c:axId val="1949135151"/>
        <c:scaling>
          <c:orientation val="minMax"/>
        </c:scaling>
        <c:delete val="0"/>
        <c:axPos val="b"/>
        <c:title>
          <c:tx>
            <c:rich>
              <a:bodyPr rot="0" spcFirstLastPara="1" vertOverflow="ellipsis" vert="horz" wrap="square" anchor="t" anchorCtr="1"/>
              <a:lstStyle/>
              <a:p>
                <a:pPr>
                  <a:defRPr sz="1100" b="0" i="0" u="none" strike="noStrike" kern="1200" baseline="0">
                    <a:solidFill>
                      <a:srgbClr val="595959"/>
                    </a:solidFill>
                    <a:latin typeface="+mn-lt"/>
                    <a:ea typeface="+mn-ea"/>
                    <a:cs typeface="Arial" panose="020B0604020202020204" pitchFamily="34" charset="0"/>
                  </a:defRPr>
                </a:pPr>
                <a:r>
                  <a:rPr lang="de-DE" sz="1100" b="1">
                    <a:solidFill>
                      <a:srgbClr val="595959"/>
                    </a:solidFill>
                    <a:latin typeface="+mn-lt"/>
                    <a:cs typeface="Arial" panose="020B0604020202020204" pitchFamily="34" charset="0"/>
                  </a:rPr>
                  <a:t>Von Eltern angegebene größte Belastung durch Sorgen</a:t>
                </a:r>
                <a:endParaRPr lang="en-US" sz="1100" b="0">
                  <a:solidFill>
                    <a:srgbClr val="595959"/>
                  </a:solidFill>
                  <a:latin typeface="+mn-lt"/>
                  <a:cs typeface="Arial" panose="020B0604020202020204" pitchFamily="34" charset="0"/>
                </a:endParaRPr>
              </a:p>
            </c:rich>
          </c:tx>
          <c:layout>
            <c:manualLayout>
              <c:xMode val="edge"/>
              <c:yMode val="edge"/>
              <c:x val="0.17773559210622653"/>
              <c:y val="0.89636212328359988"/>
            </c:manualLayout>
          </c:layout>
          <c:overlay val="0"/>
          <c:spPr>
            <a:noFill/>
            <a:ln>
              <a:noFill/>
            </a:ln>
            <a:effectLst/>
          </c:spPr>
          <c:txPr>
            <a:bodyPr rot="0" spcFirstLastPara="1" vertOverflow="ellipsis" vert="horz" wrap="square" anchor="t" anchorCtr="1"/>
            <a:lstStyle/>
            <a:p>
              <a:pPr>
                <a:defRPr sz="1100" b="0" i="0" u="none" strike="noStrike" kern="1200" baseline="0">
                  <a:solidFill>
                    <a:srgbClr val="595959"/>
                  </a:solidFill>
                  <a:latin typeface="+mn-lt"/>
                  <a:ea typeface="+mn-ea"/>
                  <a:cs typeface="Arial" panose="020B0604020202020204" pitchFamily="34" charset="0"/>
                </a:defRPr>
              </a:pPr>
              <a:endParaRPr lang="en-US"/>
            </a:p>
          </c:txPr>
        </c:title>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900" b="0" i="0" u="none" strike="noStrike" kern="1200" baseline="0">
                <a:solidFill>
                  <a:srgbClr val="595959"/>
                </a:solidFill>
                <a:latin typeface="+mn-lt"/>
                <a:ea typeface="+mn-ea"/>
                <a:cs typeface="Arial" panose="020B0604020202020204" pitchFamily="34" charset="0"/>
              </a:defRPr>
            </a:pPr>
            <a:endParaRPr lang="ko-KR"/>
          </a:p>
        </c:txPr>
        <c:crossAx val="1831459935"/>
        <c:crosses val="autoZero"/>
        <c:auto val="1"/>
        <c:lblAlgn val="ctr"/>
        <c:lblOffset val="100"/>
        <c:noMultiLvlLbl val="0"/>
      </c:catAx>
      <c:valAx>
        <c:axId val="1831459935"/>
        <c:scaling>
          <c:orientation val="minMax"/>
          <c:max val="100"/>
        </c:scaling>
        <c:delete val="0"/>
        <c:axPos val="l"/>
        <c:title>
          <c:tx>
            <c:rich>
              <a:bodyPr rot="-5400000" spcFirstLastPara="1" vertOverflow="ellipsis" vert="horz" wrap="square" anchor="b" anchorCtr="1"/>
              <a:lstStyle/>
              <a:p>
                <a:pPr>
                  <a:defRPr sz="1100" b="1" i="0" u="none" strike="noStrike" kern="1200" baseline="0">
                    <a:solidFill>
                      <a:srgbClr val="595959"/>
                    </a:solidFill>
                    <a:latin typeface="+mn-lt"/>
                    <a:ea typeface="+mn-ea"/>
                    <a:cs typeface="Arial" panose="020B0604020202020204" pitchFamily="34" charset="0"/>
                  </a:defRPr>
                </a:pPr>
                <a:r>
                  <a:rPr lang="en-US" sz="1100" err="1">
                    <a:solidFill>
                      <a:srgbClr val="595959"/>
                    </a:solidFill>
                    <a:latin typeface="+mn-lt"/>
                    <a:cs typeface="Arial" panose="020B0604020202020204" pitchFamily="34" charset="0"/>
                  </a:rPr>
                  <a:t>Eltern</a:t>
                </a:r>
                <a:r>
                  <a:rPr lang="en-US" sz="1100">
                    <a:solidFill>
                      <a:srgbClr val="595959"/>
                    </a:solidFill>
                    <a:latin typeface="+mn-lt"/>
                    <a:cs typeface="Arial" panose="020B0604020202020204" pitchFamily="34" charset="0"/>
                  </a:rPr>
                  <a:t> </a:t>
                </a:r>
                <a:r>
                  <a:rPr lang="en-US" sz="1100" b="0">
                    <a:solidFill>
                      <a:srgbClr val="595959"/>
                    </a:solidFill>
                    <a:latin typeface="+mn-lt"/>
                    <a:cs typeface="Arial" panose="020B0604020202020204" pitchFamily="34" charset="0"/>
                  </a:rPr>
                  <a:t>[%]</a:t>
                </a:r>
              </a:p>
            </c:rich>
          </c:tx>
          <c:layout>
            <c:manualLayout>
              <c:xMode val="edge"/>
              <c:yMode val="edge"/>
              <c:x val="1.5497607429740112E-2"/>
              <c:y val="0.18925939966744112"/>
            </c:manualLayout>
          </c:layout>
          <c:overlay val="0"/>
          <c:spPr>
            <a:noFill/>
            <a:ln>
              <a:noFill/>
            </a:ln>
            <a:effectLst/>
          </c:spPr>
          <c:txPr>
            <a:bodyPr rot="-5400000" spcFirstLastPara="1" vertOverflow="ellipsis" vert="horz" wrap="square" anchor="b" anchorCtr="1"/>
            <a:lstStyle/>
            <a:p>
              <a:pPr>
                <a:defRPr sz="1100" b="1" i="0" u="none" strike="noStrike" kern="1200" baseline="0">
                  <a:solidFill>
                    <a:srgbClr val="595959"/>
                  </a:solidFill>
                  <a:latin typeface="+mn-lt"/>
                  <a:ea typeface="+mn-ea"/>
                  <a:cs typeface="Arial" panose="020B0604020202020204" pitchFamily="34" charset="0"/>
                </a:defRPr>
              </a:pPr>
              <a:endParaRPr lang="ko-KR"/>
            </a:p>
          </c:txPr>
        </c:title>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900" b="0" i="0" u="none" strike="noStrike" kern="1200" baseline="0">
                <a:solidFill>
                  <a:srgbClr val="595959"/>
                </a:solidFill>
                <a:latin typeface="+mn-lt"/>
                <a:ea typeface="+mn-ea"/>
                <a:cs typeface="Arial" panose="020B0604020202020204" pitchFamily="34" charset="0"/>
              </a:defRPr>
            </a:pPr>
            <a:endParaRPr lang="ko-KR"/>
          </a:p>
        </c:txPr>
        <c:crossAx val="1949135151"/>
        <c:crossesAt val="0"/>
        <c:crossBetween val="between"/>
        <c:majorUnit val="20"/>
        <c:minorUnit val="5"/>
      </c:valAx>
      <c:spPr>
        <a:noFill/>
        <a:ln w="25400">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ko-KR"/>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1689355262083732"/>
          <c:y val="0.17347803390612762"/>
          <c:w val="0.7686487946094962"/>
          <c:h val="0.59396337146031797"/>
        </c:manualLayout>
      </c:layout>
      <c:barChart>
        <c:barDir val="col"/>
        <c:grouping val="clustered"/>
        <c:varyColors val="0"/>
        <c:ser>
          <c:idx val="0"/>
          <c:order val="0"/>
          <c:tx>
            <c:strRef>
              <c:f>Sheet1!$B$1</c:f>
              <c:strCache>
                <c:ptCount val="1"/>
                <c:pt idx="0">
                  <c:v>Series 1</c:v>
                </c:pt>
              </c:strCache>
            </c:strRef>
          </c:tx>
          <c:spPr>
            <a:solidFill>
              <a:schemeClr val="tx1"/>
            </a:solidFill>
            <a:ln>
              <a:noFill/>
            </a:ln>
            <a:effectLst/>
          </c:spPr>
          <c:invertIfNegative val="0"/>
          <c:dPt>
            <c:idx val="0"/>
            <c:invertIfNegative val="0"/>
            <c:bubble3D val="0"/>
            <c:spPr>
              <a:solidFill>
                <a:schemeClr val="accent2"/>
              </a:solidFill>
              <a:ln>
                <a:noFill/>
              </a:ln>
              <a:effectLst/>
            </c:spPr>
            <c:extLst>
              <c:ext xmlns:c16="http://schemas.microsoft.com/office/drawing/2014/chart" uri="{C3380CC4-5D6E-409C-BE32-E72D297353CC}">
                <c16:uniqueId val="{00000001-F2A0-45C8-93C4-FC0A1BEEF8DF}"/>
              </c:ext>
            </c:extLst>
          </c:dPt>
          <c:dPt>
            <c:idx val="1"/>
            <c:invertIfNegative val="0"/>
            <c:bubble3D val="0"/>
            <c:spPr>
              <a:solidFill>
                <a:schemeClr val="accent2"/>
              </a:solidFill>
              <a:ln>
                <a:noFill/>
              </a:ln>
              <a:effectLst/>
            </c:spPr>
            <c:extLst>
              <c:ext xmlns:c16="http://schemas.microsoft.com/office/drawing/2014/chart" uri="{C3380CC4-5D6E-409C-BE32-E72D297353CC}">
                <c16:uniqueId val="{00000003-F2A0-45C8-93C4-FC0A1BEEF8DF}"/>
              </c:ext>
            </c:extLst>
          </c:dPt>
          <c:dPt>
            <c:idx val="2"/>
            <c:invertIfNegative val="0"/>
            <c:bubble3D val="0"/>
            <c:spPr>
              <a:solidFill>
                <a:schemeClr val="accent2"/>
              </a:solidFill>
              <a:ln>
                <a:noFill/>
              </a:ln>
              <a:effectLst/>
            </c:spPr>
            <c:extLst>
              <c:ext xmlns:c16="http://schemas.microsoft.com/office/drawing/2014/chart" uri="{C3380CC4-5D6E-409C-BE32-E72D297353CC}">
                <c16:uniqueId val="{00000005-F2A0-45C8-93C4-FC0A1BEEF8DF}"/>
              </c:ext>
            </c:extLst>
          </c:dPt>
          <c:dPt>
            <c:idx val="3"/>
            <c:invertIfNegative val="0"/>
            <c:bubble3D val="0"/>
            <c:spPr>
              <a:solidFill>
                <a:schemeClr val="accent2"/>
              </a:solidFill>
              <a:ln>
                <a:noFill/>
              </a:ln>
              <a:effectLst/>
            </c:spPr>
            <c:extLst>
              <c:ext xmlns:c16="http://schemas.microsoft.com/office/drawing/2014/chart" uri="{C3380CC4-5D6E-409C-BE32-E72D297353CC}">
                <c16:uniqueId val="{00000007-F2A0-45C8-93C4-FC0A1BEEF8DF}"/>
              </c:ext>
            </c:extLst>
          </c:dPt>
          <c:dLbls>
            <c:spPr>
              <a:noFill/>
              <a:ln>
                <a:noFill/>
              </a:ln>
              <a:effectLst/>
            </c:spPr>
            <c:txPr>
              <a:bodyPr rot="0" spcFirstLastPara="1" vertOverflow="ellipsis" vert="horz" wrap="square" anchor="ctr" anchorCtr="1"/>
              <a:lstStyle/>
              <a:p>
                <a:pPr algn="ctr">
                  <a:defRPr sz="900" b="0" i="0" u="none" strike="noStrike" kern="1200" baseline="0">
                    <a:solidFill>
                      <a:srgbClr val="404040"/>
                    </a:solidFill>
                    <a:latin typeface="+mn-lt"/>
                    <a:ea typeface="+mn-ea"/>
                    <a:cs typeface="+mn-cs"/>
                  </a:defRPr>
                </a:pPr>
                <a:endParaRPr lang="it-IT"/>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0–4</c:v>
                </c:pt>
                <c:pt idx="1">
                  <c:v>5–9</c:v>
                </c:pt>
                <c:pt idx="2">
                  <c:v>10–14</c:v>
                </c:pt>
                <c:pt idx="3">
                  <c:v>15–19</c:v>
                </c:pt>
                <c:pt idx="4">
                  <c:v>20–24</c:v>
                </c:pt>
                <c:pt idx="5">
                  <c:v>25–29</c:v>
                </c:pt>
                <c:pt idx="6">
                  <c:v>30–34</c:v>
                </c:pt>
                <c:pt idx="7">
                  <c:v>35–39</c:v>
                </c:pt>
                <c:pt idx="8">
                  <c:v>40–44</c:v>
                </c:pt>
                <c:pt idx="9">
                  <c:v>45–49</c:v>
                </c:pt>
                <c:pt idx="10">
                  <c:v>50–54</c:v>
                </c:pt>
                <c:pt idx="11">
                  <c:v>55–59</c:v>
                </c:pt>
                <c:pt idx="12">
                  <c:v>60–64</c:v>
                </c:pt>
                <c:pt idx="13">
                  <c:v>65–69</c:v>
                </c:pt>
                <c:pt idx="14">
                  <c:v>70–74</c:v>
                </c:pt>
                <c:pt idx="15">
                  <c:v>75–79</c:v>
                </c:pt>
              </c:strCache>
            </c:strRef>
          </c:cat>
          <c:val>
            <c:numRef>
              <c:f>Sheet1!$B$2:$B$17</c:f>
              <c:numCache>
                <c:formatCode>General</c:formatCode>
                <c:ptCount val="16"/>
                <c:pt idx="0">
                  <c:v>35</c:v>
                </c:pt>
                <c:pt idx="1">
                  <c:v>51</c:v>
                </c:pt>
                <c:pt idx="2">
                  <c:v>58</c:v>
                </c:pt>
                <c:pt idx="3">
                  <c:v>50</c:v>
                </c:pt>
                <c:pt idx="4">
                  <c:v>39</c:v>
                </c:pt>
                <c:pt idx="5">
                  <c:v>33</c:v>
                </c:pt>
                <c:pt idx="6">
                  <c:v>35</c:v>
                </c:pt>
                <c:pt idx="7">
                  <c:v>31</c:v>
                </c:pt>
                <c:pt idx="8">
                  <c:v>31</c:v>
                </c:pt>
                <c:pt idx="9">
                  <c:v>23</c:v>
                </c:pt>
                <c:pt idx="10">
                  <c:v>26</c:v>
                </c:pt>
                <c:pt idx="11">
                  <c:v>26</c:v>
                </c:pt>
                <c:pt idx="12">
                  <c:v>23</c:v>
                </c:pt>
                <c:pt idx="13">
                  <c:v>19</c:v>
                </c:pt>
                <c:pt idx="14">
                  <c:v>17</c:v>
                </c:pt>
                <c:pt idx="15">
                  <c:v>13</c:v>
                </c:pt>
              </c:numCache>
            </c:numRef>
          </c:val>
          <c:extLst>
            <c:ext xmlns:c16="http://schemas.microsoft.com/office/drawing/2014/chart" uri="{C3380CC4-5D6E-409C-BE32-E72D297353CC}">
              <c16:uniqueId val="{00000008-F2A0-45C8-93C4-FC0A1BEEF8DF}"/>
            </c:ext>
          </c:extLst>
        </c:ser>
        <c:dLbls>
          <c:dLblPos val="outEnd"/>
          <c:showLegendKey val="0"/>
          <c:showVal val="1"/>
          <c:showCatName val="0"/>
          <c:showSerName val="0"/>
          <c:showPercent val="0"/>
          <c:showBubbleSize val="0"/>
        </c:dLbls>
        <c:gapWidth val="60"/>
        <c:axId val="1207449248"/>
        <c:axId val="1207449728"/>
      </c:barChart>
      <c:catAx>
        <c:axId val="1207449248"/>
        <c:scaling>
          <c:orientation val="minMax"/>
        </c:scaling>
        <c:delete val="0"/>
        <c:axPos val="b"/>
        <c:numFmt formatCode="General" sourceLinked="1"/>
        <c:majorTickMark val="out"/>
        <c:minorTickMark val="none"/>
        <c:tickLblPos val="nextTo"/>
        <c:spPr>
          <a:noFill/>
          <a:ln w="9525" cap="flat" cmpd="sng" algn="ctr">
            <a:solidFill>
              <a:schemeClr val="accent2"/>
            </a:solidFill>
            <a:round/>
          </a:ln>
          <a:effectLst/>
        </c:spPr>
        <c:txPr>
          <a:bodyPr rot="0" spcFirstLastPara="1" vertOverflow="ellipsis" wrap="square" anchor="ctr" anchorCtr="1"/>
          <a:lstStyle/>
          <a:p>
            <a:pPr>
              <a:defRPr sz="900" b="0" i="0" u="none" strike="noStrike" kern="1200" spc="-30" baseline="0">
                <a:solidFill>
                  <a:schemeClr val="tx2"/>
                </a:solidFill>
                <a:latin typeface="+mn-lt"/>
                <a:ea typeface="+mn-ea"/>
                <a:cs typeface="+mn-cs"/>
              </a:defRPr>
            </a:pPr>
            <a:endParaRPr lang="it-IT"/>
          </a:p>
        </c:txPr>
        <c:crossAx val="1207449728"/>
        <c:crosses val="autoZero"/>
        <c:auto val="1"/>
        <c:lblAlgn val="ctr"/>
        <c:lblOffset val="100"/>
        <c:noMultiLvlLbl val="0"/>
      </c:catAx>
      <c:valAx>
        <c:axId val="1207449728"/>
        <c:scaling>
          <c:orientation val="minMax"/>
          <c:max val="65"/>
          <c:min val="0"/>
        </c:scaling>
        <c:delete val="0"/>
        <c:axPos val="l"/>
        <c:numFmt formatCode="General" sourceLinked="1"/>
        <c:majorTickMark val="out"/>
        <c:minorTickMark val="none"/>
        <c:tickLblPos val="nextTo"/>
        <c:spPr>
          <a:noFill/>
          <a:ln>
            <a:solidFill>
              <a:schemeClr val="accent2"/>
            </a:solidFill>
          </a:ln>
          <a:effectLst/>
        </c:spPr>
        <c:txPr>
          <a:bodyPr rot="-60000000" spcFirstLastPara="1" vertOverflow="ellipsis" vert="horz" wrap="square" anchor="ctr" anchorCtr="1"/>
          <a:lstStyle/>
          <a:p>
            <a:pPr>
              <a:defRPr sz="900" b="0" i="0" u="none" strike="noStrike" kern="1200" baseline="0">
                <a:solidFill>
                  <a:schemeClr val="tx2"/>
                </a:solidFill>
                <a:latin typeface="+mn-lt"/>
                <a:ea typeface="+mn-ea"/>
                <a:cs typeface="+mn-cs"/>
              </a:defRPr>
            </a:pPr>
            <a:endParaRPr lang="it-IT"/>
          </a:p>
        </c:txPr>
        <c:crossAx val="1207449248"/>
        <c:crosses val="autoZero"/>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b="0">
          <a:solidFill>
            <a:schemeClr val="bg1"/>
          </a:solidFill>
        </a:defRPr>
      </a:pPr>
      <a:endParaRPr lang="it-IT"/>
    </a:p>
  </c:txPr>
  <c:externalData r:id="rId4">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311420500278473"/>
          <c:y val="0.12874604761600494"/>
          <c:w val="0.70155376195907593"/>
          <c:h val="0.65297865867614746"/>
        </c:manualLayout>
      </c:layout>
      <c:scatterChart>
        <c:scatterStyle val="lineMarker"/>
        <c:varyColors val="0"/>
        <c:ser>
          <c:idx val="1"/>
          <c:order val="0"/>
          <c:tx>
            <c:strRef>
              <c:f>Sheet1!$C$1</c:f>
              <c:strCache>
                <c:ptCount val="1"/>
                <c:pt idx="0">
                  <c:v>Series 2</c:v>
                </c:pt>
              </c:strCache>
            </c:strRef>
          </c:tx>
          <c:spPr>
            <a:ln w="25400" cap="rnd">
              <a:noFill/>
              <a:round/>
            </a:ln>
            <a:effectLst/>
          </c:spPr>
          <c:marker>
            <c:symbol val="circle"/>
            <c:size val="5"/>
            <c:spPr>
              <a:noFill/>
              <a:ln w="9525">
                <a:noFill/>
              </a:ln>
              <a:effectLst/>
            </c:spPr>
          </c:marker>
          <c:xVal>
            <c:strRef>
              <c:f>Sheet1!$A$2:$A$5</c:f>
              <c:strCache>
                <c:ptCount val="4"/>
                <c:pt idx="0">
                  <c:v>0</c:v>
                </c:pt>
                <c:pt idx="1">
                  <c:v>12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0-C0EC-4F68-94E6-090B94BA67CE}"/>
            </c:ext>
          </c:extLst>
        </c:ser>
        <c:dLbls>
          <c:showLegendKey val="0"/>
          <c:showVal val="0"/>
          <c:showCatName val="0"/>
          <c:showSerName val="0"/>
          <c:showPercent val="0"/>
          <c:showBubbleSize val="0"/>
        </c:dLbls>
        <c:axId val="1949135151"/>
        <c:axId val="1831459935"/>
      </c:scatterChart>
      <c:valAx>
        <c:axId val="1949135151"/>
        <c:scaling>
          <c:orientation val="minMax"/>
          <c:max val="24"/>
          <c:min val="-12"/>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smtId="4294967295">
                <a:solidFill>
                  <a:srgbClr val="404040"/>
                </a:solidFill>
                <a:latin typeface="+mn-lt"/>
                <a:ea typeface="+mn-ea"/>
                <a:cs typeface="Arial" panose="020B0604020202020204" pitchFamily="34" charset="0"/>
              </a:defRPr>
            </a:pPr>
            <a:endParaRPr lang="en-US"/>
          </a:p>
        </c:txPr>
        <c:crossAx val="1831459935"/>
        <c:crossesAt val="-10"/>
        <c:crossBetween val="midCat"/>
        <c:majorUnit val="6"/>
      </c:valAx>
      <c:valAx>
        <c:axId val="1831459935"/>
        <c:scaling>
          <c:orientation val="minMax"/>
          <c:max val="27"/>
          <c:min val="-1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smtId="4294967295">
                <a:solidFill>
                  <a:srgbClr val="404040"/>
                </a:solidFill>
                <a:latin typeface="+mn-lt"/>
                <a:ea typeface="+mn-ea"/>
                <a:cs typeface="Arial" panose="020B0604020202020204" pitchFamily="34" charset="0"/>
              </a:defRPr>
            </a:pPr>
            <a:endParaRPr lang="en-US"/>
          </a:p>
        </c:txPr>
        <c:crossAx val="1949135151"/>
        <c:crossesAt val="-12"/>
        <c:crossBetween val="midCat"/>
        <c:majorUnit val="10"/>
      </c:valAx>
      <c:spPr>
        <a:noFill/>
        <a:ln>
          <a:noFill/>
        </a:ln>
        <a:effectLst/>
      </c:spPr>
    </c:plotArea>
    <c:plotVisOnly val="1"/>
    <c:dispBlanksAs val="gap"/>
    <c:showDLblsOverMax val="0"/>
    <c:extLst xmlns:m="http://schemas.openxmlformats.org/officeDocument/2006/math" xmlns:w="http://schemas.openxmlformats.org/wordprocessingml/2006/main" xmlns:wp="http://schemas.openxmlformats.org/drawingml/2006/wordprocessingDrawing" xmlns:a14="http://schemas.microsoft.com/office/drawing/2010/main">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2">
    <c:autoUpdate val="0"/>
  </c:externalData>
  <c:userShapes r:id="rId3"/>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1278920676127756E-2"/>
          <c:y val="4.134049439352782E-2"/>
          <c:w val="0.67970653403940162"/>
          <c:h val="0.86123372978959623"/>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numRef>
              <c:f>Sheet1!$A$2:$A$6</c:f>
              <c:numCache>
                <c:formatCode>General</c:formatCode>
                <c:ptCount val="5"/>
                <c:pt idx="0">
                  <c:v>-24</c:v>
                </c:pt>
                <c:pt idx="1">
                  <c:v>-18</c:v>
                </c:pt>
                <c:pt idx="2">
                  <c:v>-12</c:v>
                </c:pt>
                <c:pt idx="3">
                  <c:v>-6</c:v>
                </c:pt>
                <c:pt idx="4">
                  <c:v>0</c:v>
                </c:pt>
              </c:numCache>
            </c:numRef>
          </c:cat>
          <c:val>
            <c:numRef>
              <c:f>Sheet1!$B$2:$B$6</c:f>
              <c:numCache>
                <c:formatCode>General</c:formatCode>
                <c:ptCount val="5"/>
                <c:pt idx="0">
                  <c:v>0</c:v>
                </c:pt>
              </c:numCache>
            </c:numRef>
          </c:val>
          <c:smooth val="0"/>
          <c:extLst>
            <c:ext xmlns:c16="http://schemas.microsoft.com/office/drawing/2014/chart" uri="{C3380CC4-5D6E-409C-BE32-E72D297353CC}">
              <c16:uniqueId val="{00000000-5339-4E80-BDDF-D97EBB1C03E2}"/>
            </c:ext>
          </c:extLst>
        </c:ser>
        <c:dLbls>
          <c:showLegendKey val="0"/>
          <c:showVal val="0"/>
          <c:showCatName val="0"/>
          <c:showSerName val="0"/>
          <c:showPercent val="0"/>
          <c:showBubbleSize val="0"/>
        </c:dLbls>
        <c:smooth val="0"/>
        <c:axId val="572474208"/>
        <c:axId val="572474752"/>
      </c:lineChart>
      <c:catAx>
        <c:axId val="572474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404040"/>
                </a:solidFill>
                <a:latin typeface="Arial" panose="020B0604020202020204" pitchFamily="34" charset="0"/>
                <a:ea typeface="+mn-ea"/>
                <a:cs typeface="Arial" panose="020B0604020202020204" pitchFamily="34" charset="0"/>
              </a:defRPr>
            </a:pPr>
            <a:endParaRPr lang="de-DE"/>
          </a:p>
        </c:txPr>
        <c:crossAx val="572474752"/>
        <c:crosses val="autoZero"/>
        <c:auto val="1"/>
        <c:lblAlgn val="ctr"/>
        <c:lblOffset val="100"/>
        <c:noMultiLvlLbl val="0"/>
      </c:catAx>
      <c:valAx>
        <c:axId val="572474752"/>
        <c:scaling>
          <c:orientation val="minMax"/>
          <c:max val="125"/>
          <c:min val="0"/>
        </c:scaling>
        <c:delete val="0"/>
        <c:axPos val="l"/>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rgbClr val="404040"/>
                </a:solidFill>
                <a:latin typeface="Arial" panose="020B0604020202020204" pitchFamily="34" charset="0"/>
                <a:ea typeface="+mn-ea"/>
                <a:cs typeface="Arial" panose="020B0604020202020204" pitchFamily="34" charset="0"/>
              </a:defRPr>
            </a:pPr>
            <a:endParaRPr lang="de-DE"/>
          </a:p>
        </c:txPr>
        <c:crossAx val="572474208"/>
        <c:crosses val="autoZero"/>
        <c:crossBetween val="midCat"/>
        <c:majorUnit val="2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860853360374566"/>
          <c:y val="4.134049439352782E-2"/>
          <c:w val="0.6962718985640679"/>
          <c:h val="0.86123372978959623"/>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numRef>
              <c:f>Sheet1!$A$2:$A$8</c:f>
              <c:numCache>
                <c:formatCode>General</c:formatCode>
                <c:ptCount val="7"/>
                <c:pt idx="0">
                  <c:v>-24</c:v>
                </c:pt>
                <c:pt idx="1">
                  <c:v>-18</c:v>
                </c:pt>
                <c:pt idx="2">
                  <c:v>-12</c:v>
                </c:pt>
                <c:pt idx="3">
                  <c:v>-6</c:v>
                </c:pt>
                <c:pt idx="4">
                  <c:v>0</c:v>
                </c:pt>
                <c:pt idx="5">
                  <c:v>6</c:v>
                </c:pt>
                <c:pt idx="6">
                  <c:v>12</c:v>
                </c:pt>
              </c:numCache>
            </c:numRef>
          </c:cat>
          <c:val>
            <c:numRef>
              <c:f>Sheet1!$B$2:$B$8</c:f>
              <c:numCache>
                <c:formatCode>General</c:formatCode>
                <c:ptCount val="7"/>
                <c:pt idx="0">
                  <c:v>0</c:v>
                </c:pt>
              </c:numCache>
            </c:numRef>
          </c:val>
          <c:smooth val="0"/>
          <c:extLst>
            <c:ext xmlns:c16="http://schemas.microsoft.com/office/drawing/2014/chart" uri="{C3380CC4-5D6E-409C-BE32-E72D297353CC}">
              <c16:uniqueId val="{00000000-DAF5-497D-9C09-C2EC2F77F968}"/>
            </c:ext>
          </c:extLst>
        </c:ser>
        <c:dLbls>
          <c:showLegendKey val="0"/>
          <c:showVal val="0"/>
          <c:showCatName val="0"/>
          <c:showSerName val="0"/>
          <c:showPercent val="0"/>
          <c:showBubbleSize val="0"/>
        </c:dLbls>
        <c:smooth val="0"/>
        <c:axId val="572478560"/>
        <c:axId val="572473664"/>
      </c:lineChart>
      <c:catAx>
        <c:axId val="572478560"/>
        <c:scaling>
          <c:orientation val="minMax"/>
        </c:scaling>
        <c:delete val="1"/>
        <c:axPos val="b"/>
        <c:numFmt formatCode="General" sourceLinked="1"/>
        <c:majorTickMark val="none"/>
        <c:minorTickMark val="none"/>
        <c:tickLblPos val="nextTo"/>
        <c:crossAx val="572473664"/>
        <c:crosses val="autoZero"/>
        <c:auto val="1"/>
        <c:lblAlgn val="ctr"/>
        <c:lblOffset val="100"/>
        <c:noMultiLvlLbl val="0"/>
      </c:catAx>
      <c:valAx>
        <c:axId val="572473664"/>
        <c:scaling>
          <c:orientation val="minMax"/>
          <c:max val="250"/>
          <c:min val="0"/>
        </c:scaling>
        <c:delete val="0"/>
        <c:axPos val="l"/>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rgbClr val="404040"/>
                </a:solidFill>
                <a:latin typeface="Arial" panose="020B0604020202020204" pitchFamily="34" charset="0"/>
                <a:ea typeface="+mn-ea"/>
                <a:cs typeface="Arial" panose="020B0604020202020204" pitchFamily="34" charset="0"/>
              </a:defRPr>
            </a:pPr>
            <a:endParaRPr lang="de-DE"/>
          </a:p>
        </c:txPr>
        <c:crossAx val="572478560"/>
        <c:crosses val="autoZero"/>
        <c:crossBetween val="midCat"/>
        <c:majorUnit val="5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8.1278920676127756E-2"/>
          <c:y val="4.134049439352782E-2"/>
          <c:w val="0.67970653403940162"/>
          <c:h val="0.86123372978959623"/>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numRef>
              <c:f>Sheet1!$A$2:$A$8</c:f>
              <c:numCache>
                <c:formatCode>General</c:formatCode>
                <c:ptCount val="7"/>
                <c:pt idx="0">
                  <c:v>-24</c:v>
                </c:pt>
                <c:pt idx="1">
                  <c:v>-18</c:v>
                </c:pt>
                <c:pt idx="2">
                  <c:v>-12</c:v>
                </c:pt>
                <c:pt idx="3">
                  <c:v>-6</c:v>
                </c:pt>
                <c:pt idx="4">
                  <c:v>0</c:v>
                </c:pt>
                <c:pt idx="5">
                  <c:v>6</c:v>
                </c:pt>
                <c:pt idx="6">
                  <c:v>12</c:v>
                </c:pt>
              </c:numCache>
            </c:numRef>
          </c:cat>
          <c:val>
            <c:numRef>
              <c:f>Sheet1!$B$2:$B$8</c:f>
              <c:numCache>
                <c:formatCode>General</c:formatCode>
                <c:ptCount val="7"/>
                <c:pt idx="0">
                  <c:v>0</c:v>
                </c:pt>
              </c:numCache>
            </c:numRef>
          </c:val>
          <c:smooth val="0"/>
          <c:extLst>
            <c:ext xmlns:c16="http://schemas.microsoft.com/office/drawing/2014/chart" uri="{C3380CC4-5D6E-409C-BE32-E72D297353CC}">
              <c16:uniqueId val="{00000000-FACE-4C68-B43D-2D65ABABBE81}"/>
            </c:ext>
          </c:extLst>
        </c:ser>
        <c:dLbls>
          <c:showLegendKey val="0"/>
          <c:showVal val="0"/>
          <c:showCatName val="0"/>
          <c:showSerName val="0"/>
          <c:showPercent val="0"/>
          <c:showBubbleSize val="0"/>
        </c:dLbls>
        <c:smooth val="0"/>
        <c:axId val="572464960"/>
        <c:axId val="572475296"/>
      </c:lineChart>
      <c:catAx>
        <c:axId val="57246496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404040"/>
                </a:solidFill>
                <a:latin typeface="Arial" panose="020B0604020202020204" pitchFamily="34" charset="0"/>
                <a:ea typeface="+mn-ea"/>
                <a:cs typeface="Arial" panose="020B0604020202020204" pitchFamily="34" charset="0"/>
              </a:defRPr>
            </a:pPr>
            <a:endParaRPr lang="de-DE"/>
          </a:p>
        </c:txPr>
        <c:crossAx val="572475296"/>
        <c:crosses val="autoZero"/>
        <c:auto val="1"/>
        <c:lblAlgn val="ctr"/>
        <c:lblOffset val="100"/>
        <c:noMultiLvlLbl val="0"/>
      </c:catAx>
      <c:valAx>
        <c:axId val="572475296"/>
        <c:scaling>
          <c:orientation val="minMax"/>
          <c:max val="2"/>
          <c:min val="0"/>
        </c:scaling>
        <c:delete val="1"/>
        <c:axPos val="l"/>
        <c:numFmt formatCode="General" sourceLinked="0"/>
        <c:majorTickMark val="none"/>
        <c:minorTickMark val="none"/>
        <c:tickLblPos val="nextTo"/>
        <c:crossAx val="572464960"/>
        <c:crosses val="autoZero"/>
        <c:crossBetween val="midCat"/>
        <c:majorUnit val="0.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860853360374566"/>
          <c:y val="4.134049439352782E-2"/>
          <c:w val="0.67970653403940162"/>
          <c:h val="0.86123372978959623"/>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none"/>
          </c:marker>
          <c:cat>
            <c:numRef>
              <c:f>Sheet1!$A$2:$A$8</c:f>
              <c:numCache>
                <c:formatCode>General</c:formatCode>
                <c:ptCount val="7"/>
                <c:pt idx="0">
                  <c:v>-24</c:v>
                </c:pt>
                <c:pt idx="1">
                  <c:v>-18</c:v>
                </c:pt>
                <c:pt idx="2">
                  <c:v>-12</c:v>
                </c:pt>
                <c:pt idx="3">
                  <c:v>-6</c:v>
                </c:pt>
                <c:pt idx="4">
                  <c:v>0</c:v>
                </c:pt>
                <c:pt idx="5">
                  <c:v>6</c:v>
                </c:pt>
                <c:pt idx="6">
                  <c:v>12</c:v>
                </c:pt>
              </c:numCache>
            </c:numRef>
          </c:cat>
          <c:val>
            <c:numRef>
              <c:f>Sheet1!$B$2:$B$8</c:f>
              <c:numCache>
                <c:formatCode>General</c:formatCode>
                <c:ptCount val="7"/>
                <c:pt idx="0">
                  <c:v>0</c:v>
                </c:pt>
              </c:numCache>
            </c:numRef>
          </c:val>
          <c:smooth val="0"/>
          <c:extLst>
            <c:ext xmlns:c16="http://schemas.microsoft.com/office/drawing/2014/chart" uri="{C3380CC4-5D6E-409C-BE32-E72D297353CC}">
              <c16:uniqueId val="{00000000-3CE3-427A-BD76-0A9C860EB060}"/>
            </c:ext>
          </c:extLst>
        </c:ser>
        <c:dLbls>
          <c:showLegendKey val="0"/>
          <c:showVal val="0"/>
          <c:showCatName val="0"/>
          <c:showSerName val="0"/>
          <c:showPercent val="0"/>
          <c:showBubbleSize val="0"/>
        </c:dLbls>
        <c:smooth val="0"/>
        <c:axId val="572470944"/>
        <c:axId val="572472576"/>
      </c:lineChart>
      <c:catAx>
        <c:axId val="572470944"/>
        <c:scaling>
          <c:orientation val="minMax"/>
        </c:scaling>
        <c:delete val="1"/>
        <c:axPos val="b"/>
        <c:numFmt formatCode="General" sourceLinked="1"/>
        <c:majorTickMark val="none"/>
        <c:minorTickMark val="none"/>
        <c:tickLblPos val="nextTo"/>
        <c:crossAx val="572472576"/>
        <c:crosses val="autoZero"/>
        <c:auto val="1"/>
        <c:lblAlgn val="ctr"/>
        <c:lblOffset val="100"/>
        <c:noMultiLvlLbl val="0"/>
      </c:catAx>
      <c:valAx>
        <c:axId val="572472576"/>
        <c:scaling>
          <c:orientation val="minMax"/>
          <c:max val="2.0000000000000004E-2"/>
          <c:min val="-6.0000000000000012E-2"/>
        </c:scaling>
        <c:delete val="0"/>
        <c:axPos val="l"/>
        <c:majorGridlines>
          <c:spPr>
            <a:ln w="9525" cap="flat" cmpd="sng" algn="ctr">
              <a:solidFill>
                <a:schemeClr val="tx1">
                  <a:lumMod val="15000"/>
                  <a:lumOff val="85000"/>
                </a:schemeClr>
              </a:solidFill>
              <a:round/>
            </a:ln>
            <a:effectLst/>
          </c:spPr>
        </c:majorGridlines>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rgbClr val="404040"/>
                </a:solidFill>
                <a:latin typeface="Arial" panose="020B0604020202020204" pitchFamily="34" charset="0"/>
                <a:ea typeface="+mn-ea"/>
                <a:cs typeface="Arial" panose="020B0604020202020204" pitchFamily="34" charset="0"/>
              </a:defRPr>
            </a:pPr>
            <a:endParaRPr lang="de-DE"/>
          </a:p>
        </c:txPr>
        <c:crossAx val="572470944"/>
        <c:crosses val="autoZero"/>
        <c:crossBetween val="midCat"/>
        <c:majorUnit val="2.0000000000000004E-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0390346944332123E-2"/>
          <c:y val="0.1287461519241333"/>
          <c:w val="0.73925864696502686"/>
          <c:h val="0.64325881004333496"/>
        </c:manualLayout>
      </c:layout>
      <c:scatterChart>
        <c:scatterStyle val="lineMarker"/>
        <c:varyColors val="0"/>
        <c:ser>
          <c:idx val="1"/>
          <c:order val="0"/>
          <c:tx>
            <c:strRef>
              <c:f>Sheet1!$C$1</c:f>
              <c:strCache>
                <c:ptCount val="1"/>
                <c:pt idx="0">
                  <c:v>Series 2</c:v>
                </c:pt>
              </c:strCache>
            </c:strRef>
          </c:tx>
          <c:spPr>
            <a:ln w="25400" cap="rnd">
              <a:noFill/>
              <a:round/>
            </a:ln>
            <a:effectLst/>
          </c:spPr>
          <c:marker>
            <c:symbol val="circle"/>
            <c:size val="5"/>
            <c:spPr>
              <a:noFill/>
              <a:ln w="9525">
                <a:noFill/>
              </a:ln>
              <a:effectLst/>
            </c:spPr>
          </c:marker>
          <c:xVal>
            <c:strRef>
              <c:f>Sheet1!$A$2:$A$5</c:f>
              <c:strCache>
                <c:ptCount val="4"/>
                <c:pt idx="0">
                  <c:v>0</c:v>
                </c:pt>
                <c:pt idx="1">
                  <c:v>12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D5F1-4FB1-88FD-E64DBF25247B}"/>
            </c:ext>
          </c:extLst>
        </c:ser>
        <c:dLbls>
          <c:showLegendKey val="0"/>
          <c:showVal val="0"/>
          <c:showCatName val="0"/>
          <c:showSerName val="0"/>
          <c:showPercent val="0"/>
          <c:showBubbleSize val="0"/>
        </c:dLbls>
        <c:axId val="1949135151"/>
        <c:axId val="1831459935"/>
      </c:scatterChart>
      <c:valAx>
        <c:axId val="1949135151"/>
        <c:scaling>
          <c:orientation val="minMax"/>
          <c:max val="0"/>
          <c:min val="-7"/>
        </c:scaling>
        <c:delete val="0"/>
        <c:axPos val="b"/>
        <c:numFmt formatCode="General" sourceLinked="1"/>
        <c:majorTickMark val="out"/>
        <c:minorTickMark val="none"/>
        <c:tickLblPos val="nextTo"/>
        <c:spPr>
          <a:noFill/>
          <a:ln w="9525" cap="rnd"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mn-cs"/>
              </a:defRPr>
            </a:pPr>
            <a:endParaRPr lang="en-US"/>
          </a:p>
        </c:txPr>
        <c:crossAx val="1831459935"/>
        <c:crosses val="autoZero"/>
        <c:crossBetween val="midCat"/>
        <c:majorUnit val="1"/>
      </c:valAx>
      <c:valAx>
        <c:axId val="1831459935"/>
        <c:scaling>
          <c:orientation val="minMax"/>
          <c:max val="110"/>
          <c:min val="60"/>
        </c:scaling>
        <c:delete val="0"/>
        <c:axPos val="r"/>
        <c:numFmt formatCode="#,##0" sourceLinked="0"/>
        <c:majorTickMark val="out"/>
        <c:minorTickMark val="none"/>
        <c:tickLblPos val="nextTo"/>
        <c:spPr>
          <a:noFill/>
          <a:ln cap="rnd">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mn-cs"/>
              </a:defRPr>
            </a:pPr>
            <a:endParaRPr lang="en-US"/>
          </a:p>
        </c:txPr>
        <c:crossAx val="1949135151"/>
        <c:crosses val="max"/>
        <c:crossBetween val="midCat"/>
        <c:majorUnit val="10"/>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smtId="4294967295">
          <a:solidFill>
            <a:schemeClr val="tx1"/>
          </a:solidFill>
        </a:defRPr>
      </a:pPr>
      <a:endParaRPr lang="en-US"/>
    </a:p>
  </c:txPr>
  <c:externalData r:id="rId2">
    <c:autoUpdate val="0"/>
  </c:externalData>
  <c:userShapes r:id="rId3"/>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0390346944332123E-2"/>
          <c:y val="0.1287461519241333"/>
          <c:w val="0.73925864696502686"/>
          <c:h val="0.64325881004333496"/>
        </c:manualLayout>
      </c:layout>
      <c:scatterChart>
        <c:scatterStyle val="lineMarker"/>
        <c:varyColors val="0"/>
        <c:ser>
          <c:idx val="1"/>
          <c:order val="0"/>
          <c:tx>
            <c:strRef>
              <c:f>Sheet1!$C$1</c:f>
              <c:strCache>
                <c:ptCount val="1"/>
                <c:pt idx="0">
                  <c:v>Series 2</c:v>
                </c:pt>
              </c:strCache>
            </c:strRef>
          </c:tx>
          <c:spPr>
            <a:ln w="25400" cap="rnd">
              <a:noFill/>
              <a:round/>
            </a:ln>
            <a:effectLst/>
          </c:spPr>
          <c:marker>
            <c:symbol val="circle"/>
            <c:size val="5"/>
            <c:spPr>
              <a:noFill/>
              <a:ln w="9525">
                <a:noFill/>
              </a:ln>
              <a:effectLst/>
            </c:spPr>
          </c:marker>
          <c:xVal>
            <c:strRef>
              <c:f>Sheet1!$A$2:$A$5</c:f>
              <c:strCache>
                <c:ptCount val="4"/>
                <c:pt idx="0">
                  <c:v>0</c:v>
                </c:pt>
                <c:pt idx="1">
                  <c:v>12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4B70-42EF-A2A0-CE6E98246693}"/>
            </c:ext>
          </c:extLst>
        </c:ser>
        <c:dLbls>
          <c:showLegendKey val="0"/>
          <c:showVal val="0"/>
          <c:showCatName val="0"/>
          <c:showSerName val="0"/>
          <c:showPercent val="0"/>
          <c:showBubbleSize val="0"/>
        </c:dLbls>
        <c:axId val="1949135151"/>
        <c:axId val="1831459935"/>
      </c:scatterChart>
      <c:valAx>
        <c:axId val="1949135151"/>
        <c:scaling>
          <c:orientation val="minMax"/>
          <c:max val="0"/>
          <c:min val="-7"/>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mn-cs"/>
              </a:defRPr>
            </a:pPr>
            <a:endParaRPr lang="en-US"/>
          </a:p>
        </c:txPr>
        <c:crossAx val="1831459935"/>
        <c:crosses val="autoZero"/>
        <c:crossBetween val="midCat"/>
        <c:majorUnit val="1"/>
      </c:valAx>
      <c:valAx>
        <c:axId val="1831459935"/>
        <c:scaling>
          <c:orientation val="minMax"/>
          <c:max val="250"/>
          <c:min val="100"/>
        </c:scaling>
        <c:delete val="0"/>
        <c:axPos val="r"/>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mn-cs"/>
              </a:defRPr>
            </a:pPr>
            <a:endParaRPr lang="en-US"/>
          </a:p>
        </c:txPr>
        <c:crossAx val="1949135151"/>
        <c:crosses val="max"/>
        <c:crossBetween val="midCat"/>
        <c:majorUnit val="25"/>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smtId="4294967295">
          <a:solidFill>
            <a:schemeClr val="tx1"/>
          </a:solidFill>
        </a:defRPr>
      </a:pPr>
      <a:endParaRPr lang="en-US"/>
    </a:p>
  </c:txPr>
  <c:externalData r:id="rId2">
    <c:autoUpdate val="0"/>
  </c:externalData>
  <c:userShapes r:id="rId3"/>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0390346944332123E-2"/>
          <c:y val="0.1287461519241333"/>
          <c:w val="0.73925864696502686"/>
          <c:h val="0.64325881004333496"/>
        </c:manualLayout>
      </c:layout>
      <c:scatterChart>
        <c:scatterStyle val="lineMarker"/>
        <c:varyColors val="0"/>
        <c:ser>
          <c:idx val="1"/>
          <c:order val="0"/>
          <c:tx>
            <c:strRef>
              <c:f>Sheet1!$C$1</c:f>
              <c:strCache>
                <c:ptCount val="1"/>
                <c:pt idx="0">
                  <c:v>Series 2</c:v>
                </c:pt>
              </c:strCache>
            </c:strRef>
          </c:tx>
          <c:spPr>
            <a:ln w="25400" cap="rnd">
              <a:noFill/>
              <a:round/>
            </a:ln>
            <a:effectLst/>
          </c:spPr>
          <c:marker>
            <c:symbol val="circle"/>
            <c:size val="5"/>
            <c:spPr>
              <a:noFill/>
              <a:ln w="9525">
                <a:noFill/>
              </a:ln>
              <a:effectLst/>
            </c:spPr>
          </c:marker>
          <c:xVal>
            <c:strRef>
              <c:f>Sheet1!$A$2:$A$5</c:f>
              <c:strCache>
                <c:ptCount val="4"/>
                <c:pt idx="0">
                  <c:v>0</c:v>
                </c:pt>
                <c:pt idx="1">
                  <c:v>12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1E63-4390-B688-5116008DEF7C}"/>
            </c:ext>
          </c:extLst>
        </c:ser>
        <c:dLbls>
          <c:showLegendKey val="0"/>
          <c:showVal val="0"/>
          <c:showCatName val="0"/>
          <c:showSerName val="0"/>
          <c:showPercent val="0"/>
          <c:showBubbleSize val="0"/>
        </c:dLbls>
        <c:axId val="1949135151"/>
        <c:axId val="1831459935"/>
      </c:scatterChart>
      <c:valAx>
        <c:axId val="1949135151"/>
        <c:scaling>
          <c:orientation val="minMax"/>
          <c:max val="0"/>
          <c:min val="-7"/>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mn-cs"/>
              </a:defRPr>
            </a:pPr>
            <a:endParaRPr lang="en-US"/>
          </a:p>
        </c:txPr>
        <c:crossAx val="1831459935"/>
        <c:crosses val="autoZero"/>
        <c:crossBetween val="midCat"/>
        <c:majorUnit val="1"/>
      </c:valAx>
      <c:valAx>
        <c:axId val="1831459935"/>
        <c:scaling>
          <c:orientation val="minMax"/>
          <c:max val="250"/>
          <c:min val="100"/>
        </c:scaling>
        <c:delete val="0"/>
        <c:axPos val="r"/>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mn-cs"/>
              </a:defRPr>
            </a:pPr>
            <a:endParaRPr lang="en-US"/>
          </a:p>
        </c:txPr>
        <c:crossAx val="1949135151"/>
        <c:crosses val="max"/>
        <c:crossBetween val="midCat"/>
        <c:majorUnit val="25"/>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smtId="4294967295">
          <a:solidFill>
            <a:schemeClr val="tx1"/>
          </a:solidFill>
        </a:defRPr>
      </a:pPr>
      <a:endParaRPr lang="en-US"/>
    </a:p>
  </c:txPr>
  <c:externalData r:id="rId2">
    <c:autoUpdate val="0"/>
  </c:externalData>
  <c:userShapes r:id="rId3"/>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0390346944332123E-2"/>
          <c:y val="0.1287461519241333"/>
          <c:w val="0.73925864696502686"/>
          <c:h val="0.64325881004333496"/>
        </c:manualLayout>
      </c:layout>
      <c:scatterChart>
        <c:scatterStyle val="lineMarker"/>
        <c:varyColors val="0"/>
        <c:ser>
          <c:idx val="1"/>
          <c:order val="0"/>
          <c:tx>
            <c:strRef>
              <c:f>Sheet1!$C$1</c:f>
              <c:strCache>
                <c:ptCount val="1"/>
                <c:pt idx="0">
                  <c:v>Series 2</c:v>
                </c:pt>
              </c:strCache>
            </c:strRef>
          </c:tx>
          <c:spPr>
            <a:ln w="25400" cap="rnd">
              <a:noFill/>
              <a:round/>
            </a:ln>
            <a:effectLst/>
          </c:spPr>
          <c:marker>
            <c:symbol val="circle"/>
            <c:size val="5"/>
            <c:spPr>
              <a:noFill/>
              <a:ln w="9525">
                <a:noFill/>
              </a:ln>
              <a:effectLst/>
            </c:spPr>
          </c:marker>
          <c:xVal>
            <c:strRef>
              <c:f>Sheet1!$A$2:$A$5</c:f>
              <c:strCache>
                <c:ptCount val="4"/>
                <c:pt idx="0">
                  <c:v>0</c:v>
                </c:pt>
                <c:pt idx="1">
                  <c:v>12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A0CE-418D-B10C-66D3403031B8}"/>
            </c:ext>
          </c:extLst>
        </c:ser>
        <c:dLbls>
          <c:showLegendKey val="0"/>
          <c:showVal val="0"/>
          <c:showCatName val="0"/>
          <c:showSerName val="0"/>
          <c:showPercent val="0"/>
          <c:showBubbleSize val="0"/>
        </c:dLbls>
        <c:axId val="1949135151"/>
        <c:axId val="1831459935"/>
      </c:scatterChart>
      <c:valAx>
        <c:axId val="1949135151"/>
        <c:scaling>
          <c:orientation val="minMax"/>
          <c:max val="0"/>
          <c:min val="-7"/>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mn-cs"/>
              </a:defRPr>
            </a:pPr>
            <a:endParaRPr lang="en-US"/>
          </a:p>
        </c:txPr>
        <c:crossAx val="1831459935"/>
        <c:crossesAt val="-2"/>
        <c:crossBetween val="midCat"/>
        <c:majorUnit val="1"/>
      </c:valAx>
      <c:valAx>
        <c:axId val="1831459935"/>
        <c:scaling>
          <c:orientation val="minMax"/>
          <c:max val="3"/>
          <c:min val="-2"/>
        </c:scaling>
        <c:delete val="0"/>
        <c:axPos val="r"/>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Arial" panose="020B0604020202020204" pitchFamily="34" charset="0"/>
              </a:defRPr>
            </a:pPr>
            <a:endParaRPr lang="en-US"/>
          </a:p>
        </c:txPr>
        <c:crossAx val="1949135151"/>
        <c:crosses val="max"/>
        <c:crossBetween val="midCat"/>
        <c:majorUnit val="1"/>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smtId="4294967295">
          <a:solidFill>
            <a:schemeClr val="tx1"/>
          </a:solidFill>
        </a:defRPr>
      </a:pPr>
      <a:endParaRPr lang="en-US"/>
    </a:p>
  </c:txPr>
  <c:externalData r:id="rId2">
    <c:autoUpdate val="0"/>
  </c:externalData>
  <c:userShapes r:id="rId3"/>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0390346944332123E-2"/>
          <c:y val="0.1287461519241333"/>
          <c:w val="0.73925864696502686"/>
          <c:h val="0.64325881004333496"/>
        </c:manualLayout>
      </c:layout>
      <c:scatterChart>
        <c:scatterStyle val="lineMarker"/>
        <c:varyColors val="0"/>
        <c:ser>
          <c:idx val="1"/>
          <c:order val="0"/>
          <c:tx>
            <c:strRef>
              <c:f>Sheet1!$C$1</c:f>
              <c:strCache>
                <c:ptCount val="1"/>
                <c:pt idx="0">
                  <c:v>Series 2</c:v>
                </c:pt>
              </c:strCache>
            </c:strRef>
          </c:tx>
          <c:spPr>
            <a:ln w="25400" cap="rnd">
              <a:noFill/>
              <a:round/>
            </a:ln>
            <a:effectLst/>
          </c:spPr>
          <c:marker>
            <c:symbol val="circle"/>
            <c:size val="5"/>
            <c:spPr>
              <a:noFill/>
              <a:ln w="9525">
                <a:noFill/>
              </a:ln>
              <a:effectLst/>
            </c:spPr>
          </c:marker>
          <c:xVal>
            <c:strRef>
              <c:f>Sheet1!$A$2:$A$5</c:f>
              <c:strCache>
                <c:ptCount val="4"/>
                <c:pt idx="0">
                  <c:v>0</c:v>
                </c:pt>
                <c:pt idx="1">
                  <c:v>12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AED7-4948-9CE4-A5B5B4754F4A}"/>
            </c:ext>
          </c:extLst>
        </c:ser>
        <c:dLbls>
          <c:showLegendKey val="0"/>
          <c:showVal val="0"/>
          <c:showCatName val="0"/>
          <c:showSerName val="0"/>
          <c:showPercent val="0"/>
          <c:showBubbleSize val="0"/>
        </c:dLbls>
        <c:axId val="1949135151"/>
        <c:axId val="1831459935"/>
      </c:scatterChart>
      <c:valAx>
        <c:axId val="1949135151"/>
        <c:scaling>
          <c:orientation val="minMax"/>
          <c:max val="0"/>
          <c:min val="-7"/>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mn-cs"/>
              </a:defRPr>
            </a:pPr>
            <a:endParaRPr lang="en-US"/>
          </a:p>
        </c:txPr>
        <c:crossAx val="1831459935"/>
        <c:crosses val="autoZero"/>
        <c:crossBetween val="midCat"/>
        <c:majorUnit val="1"/>
      </c:valAx>
      <c:valAx>
        <c:axId val="1831459935"/>
        <c:scaling>
          <c:orientation val="minMax"/>
          <c:max val="7"/>
          <c:min val="4"/>
        </c:scaling>
        <c:delete val="0"/>
        <c:axPos val="r"/>
        <c:numFmt formatCode="#,##0.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mn-cs"/>
              </a:defRPr>
            </a:pPr>
            <a:endParaRPr lang="en-US"/>
          </a:p>
        </c:txPr>
        <c:crossAx val="1949135151"/>
        <c:crosses val="max"/>
        <c:crossBetween val="midCat"/>
        <c:majorUnit val="0.5"/>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smtId="4294967295">
          <a:solidFill>
            <a:schemeClr val="tx1"/>
          </a:solidFill>
        </a:defRPr>
      </a:pPr>
      <a:endParaRPr lang="en-US"/>
    </a:p>
  </c:txPr>
  <c:externalData r:id="rId2">
    <c:autoUpdate val="0"/>
  </c:externalData>
  <c:userShapes r:id="rId3"/>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876298054876738"/>
          <c:y val="0.1280062444652868"/>
          <c:w val="0.77131637669898723"/>
          <c:h val="0.58435042649827318"/>
        </c:manualLayout>
      </c:layout>
      <c:lineChart>
        <c:grouping val="standard"/>
        <c:varyColors val="0"/>
        <c:ser>
          <c:idx val="0"/>
          <c:order val="0"/>
          <c:tx>
            <c:strRef>
              <c:f>Sheet1!$B$1</c:f>
              <c:strCache>
                <c:ptCount val="1"/>
                <c:pt idx="0">
                  <c:v>Age 5-9</c:v>
                </c:pt>
              </c:strCache>
            </c:strRef>
          </c:tx>
          <c:spPr>
            <a:ln w="28575" cap="rnd">
              <a:solidFill>
                <a:schemeClr val="accent1"/>
              </a:solidFill>
              <a:round/>
            </a:ln>
            <a:effectLst/>
          </c:spPr>
          <c:marker>
            <c:symbol val="none"/>
          </c:marker>
          <c:cat>
            <c:numRef>
              <c:f>Sheet1!$A$3:$A$12</c:f>
              <c:numCache>
                <c:formatCode>General</c:formatCode>
                <c:ptCount val="10"/>
                <c:pt idx="0">
                  <c:v>0</c:v>
                </c:pt>
                <c:pt idx="1">
                  <c:v>1</c:v>
                </c:pt>
                <c:pt idx="2">
                  <c:v>2</c:v>
                </c:pt>
                <c:pt idx="3">
                  <c:v>3</c:v>
                </c:pt>
                <c:pt idx="4">
                  <c:v>4</c:v>
                </c:pt>
                <c:pt idx="5">
                  <c:v>5</c:v>
                </c:pt>
                <c:pt idx="6">
                  <c:v>6</c:v>
                </c:pt>
                <c:pt idx="7">
                  <c:v>7</c:v>
                </c:pt>
                <c:pt idx="8">
                  <c:v>8</c:v>
                </c:pt>
                <c:pt idx="9">
                  <c:v>9</c:v>
                </c:pt>
              </c:numCache>
            </c:numRef>
          </c:cat>
          <c:val>
            <c:numRef>
              <c:f>Sheet1!$B$2:$B$12</c:f>
              <c:numCache>
                <c:formatCode>General</c:formatCode>
                <c:ptCount val="11"/>
              </c:numCache>
            </c:numRef>
          </c:val>
          <c:smooth val="0"/>
          <c:extLst>
            <c:ext xmlns:c16="http://schemas.microsoft.com/office/drawing/2014/chart" uri="{C3380CC4-5D6E-409C-BE32-E72D297353CC}">
              <c16:uniqueId val="{00000000-E417-448F-99B4-4C91FB13E0B7}"/>
            </c:ext>
          </c:extLst>
        </c:ser>
        <c:ser>
          <c:idx val="1"/>
          <c:order val="1"/>
          <c:tx>
            <c:strRef>
              <c:f>Sheet1!$C$1</c:f>
              <c:strCache>
                <c:ptCount val="1"/>
                <c:pt idx="0">
                  <c:v>Age 10-14</c:v>
                </c:pt>
              </c:strCache>
            </c:strRef>
          </c:tx>
          <c:spPr>
            <a:ln w="28575" cap="rnd">
              <a:solidFill>
                <a:schemeClr val="accent2"/>
              </a:solidFill>
              <a:round/>
            </a:ln>
            <a:effectLst/>
          </c:spPr>
          <c:marker>
            <c:symbol val="none"/>
          </c:marker>
          <c:cat>
            <c:numRef>
              <c:f>Sheet1!$A$3:$A$12</c:f>
              <c:numCache>
                <c:formatCode>General</c:formatCode>
                <c:ptCount val="10"/>
                <c:pt idx="0">
                  <c:v>0</c:v>
                </c:pt>
                <c:pt idx="1">
                  <c:v>1</c:v>
                </c:pt>
                <c:pt idx="2">
                  <c:v>2</c:v>
                </c:pt>
                <c:pt idx="3">
                  <c:v>3</c:v>
                </c:pt>
                <c:pt idx="4">
                  <c:v>4</c:v>
                </c:pt>
                <c:pt idx="5">
                  <c:v>5</c:v>
                </c:pt>
                <c:pt idx="6">
                  <c:v>6</c:v>
                </c:pt>
                <c:pt idx="7">
                  <c:v>7</c:v>
                </c:pt>
                <c:pt idx="8">
                  <c:v>8</c:v>
                </c:pt>
                <c:pt idx="9">
                  <c:v>9</c:v>
                </c:pt>
              </c:numCache>
            </c:numRef>
          </c:cat>
          <c:val>
            <c:numRef>
              <c:f>Sheet1!$C$2:$C$12</c:f>
              <c:numCache>
                <c:formatCode>General</c:formatCode>
                <c:ptCount val="11"/>
              </c:numCache>
            </c:numRef>
          </c:val>
          <c:smooth val="0"/>
          <c:extLst>
            <c:ext xmlns:c16="http://schemas.microsoft.com/office/drawing/2014/chart" uri="{C3380CC4-5D6E-409C-BE32-E72D297353CC}">
              <c16:uniqueId val="{00000001-E417-448F-99B4-4C91FB13E0B7}"/>
            </c:ext>
          </c:extLst>
        </c:ser>
        <c:ser>
          <c:idx val="2"/>
          <c:order val="2"/>
          <c:tx>
            <c:strRef>
              <c:f>Sheet1!$D$1</c:f>
              <c:strCache>
                <c:ptCount val="1"/>
                <c:pt idx="0">
                  <c:v>Age 15-19</c:v>
                </c:pt>
              </c:strCache>
            </c:strRef>
          </c:tx>
          <c:spPr>
            <a:ln w="28575" cap="rnd">
              <a:solidFill>
                <a:schemeClr val="accent3"/>
              </a:solidFill>
              <a:round/>
            </a:ln>
            <a:effectLst/>
          </c:spPr>
          <c:marker>
            <c:symbol val="none"/>
          </c:marker>
          <c:cat>
            <c:numRef>
              <c:f>Sheet1!$A$3:$A$12</c:f>
              <c:numCache>
                <c:formatCode>General</c:formatCode>
                <c:ptCount val="10"/>
                <c:pt idx="0">
                  <c:v>0</c:v>
                </c:pt>
                <c:pt idx="1">
                  <c:v>1</c:v>
                </c:pt>
                <c:pt idx="2">
                  <c:v>2</c:v>
                </c:pt>
                <c:pt idx="3">
                  <c:v>3</c:v>
                </c:pt>
                <c:pt idx="4">
                  <c:v>4</c:v>
                </c:pt>
                <c:pt idx="5">
                  <c:v>5</c:v>
                </c:pt>
                <c:pt idx="6">
                  <c:v>6</c:v>
                </c:pt>
                <c:pt idx="7">
                  <c:v>7</c:v>
                </c:pt>
                <c:pt idx="8">
                  <c:v>8</c:v>
                </c:pt>
                <c:pt idx="9">
                  <c:v>9</c:v>
                </c:pt>
              </c:numCache>
            </c:numRef>
          </c:cat>
          <c:val>
            <c:numRef>
              <c:f>Sheet1!$D$2:$D$12</c:f>
              <c:numCache>
                <c:formatCode>General</c:formatCode>
                <c:ptCount val="11"/>
              </c:numCache>
            </c:numRef>
          </c:val>
          <c:smooth val="0"/>
          <c:extLst>
            <c:ext xmlns:c16="http://schemas.microsoft.com/office/drawing/2014/chart" uri="{C3380CC4-5D6E-409C-BE32-E72D297353CC}">
              <c16:uniqueId val="{00000002-E417-448F-99B4-4C91FB13E0B7}"/>
            </c:ext>
          </c:extLst>
        </c:ser>
        <c:ser>
          <c:idx val="3"/>
          <c:order val="3"/>
          <c:tx>
            <c:strRef>
              <c:f>Sheet1!$E$1</c:f>
              <c:strCache>
                <c:ptCount val="1"/>
                <c:pt idx="0">
                  <c:v>Age &gt;20</c:v>
                </c:pt>
              </c:strCache>
            </c:strRef>
          </c:tx>
          <c:spPr>
            <a:ln w="28575" cap="rnd">
              <a:solidFill>
                <a:schemeClr val="accent4"/>
              </a:solidFill>
              <a:round/>
            </a:ln>
            <a:effectLst/>
          </c:spPr>
          <c:marker>
            <c:symbol val="none"/>
          </c:marker>
          <c:cat>
            <c:numRef>
              <c:f>Sheet1!$A$3:$A$12</c:f>
              <c:numCache>
                <c:formatCode>General</c:formatCode>
                <c:ptCount val="10"/>
                <c:pt idx="0">
                  <c:v>0</c:v>
                </c:pt>
                <c:pt idx="1">
                  <c:v>1</c:v>
                </c:pt>
                <c:pt idx="2">
                  <c:v>2</c:v>
                </c:pt>
                <c:pt idx="3">
                  <c:v>3</c:v>
                </c:pt>
                <c:pt idx="4">
                  <c:v>4</c:v>
                </c:pt>
                <c:pt idx="5">
                  <c:v>5</c:v>
                </c:pt>
                <c:pt idx="6">
                  <c:v>6</c:v>
                </c:pt>
                <c:pt idx="7">
                  <c:v>7</c:v>
                </c:pt>
                <c:pt idx="8">
                  <c:v>8</c:v>
                </c:pt>
                <c:pt idx="9">
                  <c:v>9</c:v>
                </c:pt>
              </c:numCache>
            </c:numRef>
          </c:cat>
          <c:val>
            <c:numRef>
              <c:f>Sheet1!$E$2:$E$12</c:f>
              <c:numCache>
                <c:formatCode>General</c:formatCode>
                <c:ptCount val="11"/>
              </c:numCache>
            </c:numRef>
          </c:val>
          <c:smooth val="0"/>
          <c:extLst>
            <c:ext xmlns:c16="http://schemas.microsoft.com/office/drawing/2014/chart" uri="{C3380CC4-5D6E-409C-BE32-E72D297353CC}">
              <c16:uniqueId val="{00000003-E417-448F-99B4-4C91FB13E0B7}"/>
            </c:ext>
          </c:extLst>
        </c:ser>
        <c:dLbls>
          <c:showLegendKey val="0"/>
          <c:showVal val="0"/>
          <c:showCatName val="0"/>
          <c:showSerName val="0"/>
          <c:showPercent val="0"/>
          <c:showBubbleSize val="0"/>
        </c:dLbls>
        <c:smooth val="0"/>
        <c:axId val="382374304"/>
        <c:axId val="382373128"/>
      </c:lineChart>
      <c:catAx>
        <c:axId val="382374304"/>
        <c:scaling>
          <c:orientation val="minMax"/>
        </c:scaling>
        <c:delete val="0"/>
        <c:axPos val="b"/>
        <c:title>
          <c:tx>
            <c:rich>
              <a:bodyPr rot="0" spcFirstLastPara="1" vertOverflow="ellipsis" vert="horz" wrap="square" anchor="ctr" anchorCtr="1"/>
              <a:lstStyle/>
              <a:p>
                <a:pPr>
                  <a:defRPr lang="en-US" sz="1100" b="0" i="0" u="none" strike="noStrike" kern="1200" baseline="0" smtClean="0">
                    <a:solidFill>
                      <a:srgbClr val="404040"/>
                    </a:solidFill>
                    <a:latin typeface="+mn-lt"/>
                    <a:ea typeface="+mn-ea"/>
                    <a:cs typeface="+mn-cs"/>
                  </a:defRPr>
                </a:pPr>
                <a:r>
                  <a:rPr lang="en-US" err="1">
                    <a:solidFill>
                      <a:srgbClr val="404040"/>
                    </a:solidFill>
                  </a:rPr>
                  <a:t>Nachverfolgung</a:t>
                </a:r>
                <a:r>
                  <a:rPr lang="en-US">
                    <a:solidFill>
                      <a:srgbClr val="404040"/>
                    </a:solidFill>
                  </a:rPr>
                  <a:t> [Jahre]</a:t>
                </a:r>
              </a:p>
            </c:rich>
          </c:tx>
          <c:layout>
            <c:manualLayout>
              <c:xMode val="edge"/>
              <c:yMode val="edge"/>
              <c:x val="0.33651950886404702"/>
              <c:y val="0.80264551868151102"/>
            </c:manualLayout>
          </c:layout>
          <c:overlay val="0"/>
          <c:spPr>
            <a:noFill/>
            <a:ln>
              <a:noFill/>
            </a:ln>
            <a:effectLst/>
          </c:spPr>
          <c:txPr>
            <a:bodyPr rot="0" spcFirstLastPara="1" vertOverflow="ellipsis" vert="horz" wrap="square" anchor="ctr" anchorCtr="1"/>
            <a:lstStyle/>
            <a:p>
              <a:pPr>
                <a:defRPr lang="en-US" sz="1100" b="0" i="0" u="none" strike="noStrike" kern="1200" baseline="0" smtClean="0">
                  <a:solidFill>
                    <a:srgbClr val="404040"/>
                  </a:solidFill>
                  <a:latin typeface="+mn-lt"/>
                  <a:ea typeface="+mn-ea"/>
                  <a:cs typeface="+mn-cs"/>
                </a:defRPr>
              </a:pPr>
              <a:endParaRPr lang="de-DE"/>
            </a:p>
          </c:txPr>
        </c:title>
        <c:numFmt formatCode="General"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rgbClr val="404040"/>
                </a:solidFill>
                <a:latin typeface="+mn-lt"/>
                <a:ea typeface="+mn-ea"/>
                <a:cs typeface="+mn-cs"/>
              </a:defRPr>
            </a:pPr>
            <a:endParaRPr lang="de-DE"/>
          </a:p>
        </c:txPr>
        <c:crossAx val="382373128"/>
        <c:crosses val="autoZero"/>
        <c:auto val="1"/>
        <c:lblAlgn val="ctr"/>
        <c:lblOffset val="50"/>
        <c:tickMarkSkip val="1"/>
        <c:noMultiLvlLbl val="0"/>
      </c:catAx>
      <c:valAx>
        <c:axId val="382373128"/>
        <c:scaling>
          <c:orientation val="minMax"/>
          <c:max val="1"/>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lang="en-US" sz="1100" b="0" i="0" u="none" strike="noStrike" kern="1200" baseline="0" smtClean="0">
                    <a:solidFill>
                      <a:srgbClr val="404040"/>
                    </a:solidFill>
                    <a:latin typeface="+mn-lt"/>
                    <a:ea typeface="+mn-ea"/>
                    <a:cs typeface="+mn-cs"/>
                  </a:defRPr>
                </a:pPr>
                <a:r>
                  <a:rPr lang="en-US" err="1">
                    <a:solidFill>
                      <a:srgbClr val="404040"/>
                    </a:solidFill>
                  </a:rPr>
                  <a:t>Wahrscheinlichkeit</a:t>
                </a:r>
                <a:r>
                  <a:rPr lang="en-US">
                    <a:solidFill>
                      <a:srgbClr val="404040"/>
                    </a:solidFill>
                  </a:rPr>
                  <a:t> für Symptom-</a:t>
                </a:r>
                <a:r>
                  <a:rPr lang="en-US" err="1">
                    <a:solidFill>
                      <a:srgbClr val="404040"/>
                    </a:solidFill>
                  </a:rPr>
                  <a:t>freie</a:t>
                </a:r>
                <a:r>
                  <a:rPr lang="en-US">
                    <a:solidFill>
                      <a:srgbClr val="404040"/>
                    </a:solidFill>
                  </a:rPr>
                  <a:t> Zeit</a:t>
                </a:r>
              </a:p>
            </c:rich>
          </c:tx>
          <c:layout>
            <c:manualLayout>
              <c:xMode val="edge"/>
              <c:yMode val="edge"/>
              <c:x val="2.9470810712647986E-3"/>
              <c:y val="0.15144560912892263"/>
            </c:manualLayout>
          </c:layout>
          <c:overlay val="0"/>
          <c:spPr>
            <a:noFill/>
            <a:ln>
              <a:noFill/>
            </a:ln>
            <a:effectLst/>
          </c:spPr>
          <c:txPr>
            <a:bodyPr rot="-5400000" spcFirstLastPara="1" vertOverflow="ellipsis" vert="horz" wrap="square" anchor="ctr" anchorCtr="1"/>
            <a:lstStyle/>
            <a:p>
              <a:pPr>
                <a:defRPr lang="en-US" sz="1100" b="0" i="0" u="none" strike="noStrike" kern="1200" baseline="0" smtClean="0">
                  <a:solidFill>
                    <a:srgbClr val="404040"/>
                  </a:solidFill>
                  <a:latin typeface="+mn-lt"/>
                  <a:ea typeface="+mn-ea"/>
                  <a:cs typeface="+mn-cs"/>
                </a:defRPr>
              </a:pPr>
              <a:endParaRPr lang="de-DE"/>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rgbClr val="404040"/>
                </a:solidFill>
                <a:latin typeface="+mn-lt"/>
                <a:ea typeface="+mn-ea"/>
                <a:cs typeface="+mn-cs"/>
              </a:defRPr>
            </a:pPr>
            <a:endParaRPr lang="de-DE"/>
          </a:p>
        </c:txPr>
        <c:crossAx val="382374304"/>
        <c:crossesAt val="1"/>
        <c:crossBetween val="midCat"/>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a:solidFill>
            <a:schemeClr val="tx1"/>
          </a:solidFill>
        </a:defRPr>
      </a:pPr>
      <a:endParaRPr lang="de-DE"/>
    </a:p>
  </c:txPr>
  <c:externalData r:id="rId3">
    <c:autoUpdate val="0"/>
  </c:externalData>
  <c:userShapes r:id="rId4"/>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9.0390346944332123E-2"/>
          <c:y val="0.1287461519241333"/>
          <c:w val="0.73925864696502686"/>
          <c:h val="0.64325881004333496"/>
        </c:manualLayout>
      </c:layout>
      <c:scatterChart>
        <c:scatterStyle val="lineMarker"/>
        <c:varyColors val="0"/>
        <c:ser>
          <c:idx val="1"/>
          <c:order val="0"/>
          <c:tx>
            <c:strRef>
              <c:f>Sheet1!$C$1</c:f>
              <c:strCache>
                <c:ptCount val="1"/>
                <c:pt idx="0">
                  <c:v>Series 2</c:v>
                </c:pt>
              </c:strCache>
            </c:strRef>
          </c:tx>
          <c:spPr>
            <a:ln w="25400" cap="rnd">
              <a:noFill/>
              <a:round/>
            </a:ln>
            <a:effectLst/>
          </c:spPr>
          <c:marker>
            <c:symbol val="circle"/>
            <c:size val="5"/>
            <c:spPr>
              <a:noFill/>
              <a:ln w="9525">
                <a:noFill/>
              </a:ln>
              <a:effectLst/>
            </c:spPr>
          </c:marker>
          <c:xVal>
            <c:strRef>
              <c:f>Sheet1!$A$2:$A$5</c:f>
              <c:strCache>
                <c:ptCount val="4"/>
                <c:pt idx="0">
                  <c:v>0</c:v>
                </c:pt>
                <c:pt idx="1">
                  <c:v>12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61EC-46A2-8749-7F2E27534F32}"/>
            </c:ext>
          </c:extLst>
        </c:ser>
        <c:dLbls>
          <c:showLegendKey val="0"/>
          <c:showVal val="0"/>
          <c:showCatName val="0"/>
          <c:showSerName val="0"/>
          <c:showPercent val="0"/>
          <c:showBubbleSize val="0"/>
        </c:dLbls>
        <c:axId val="1949135151"/>
        <c:axId val="1831459935"/>
      </c:scatterChart>
      <c:valAx>
        <c:axId val="1949135151"/>
        <c:scaling>
          <c:orientation val="minMax"/>
          <c:max val="0"/>
          <c:min val="-7"/>
        </c:scaling>
        <c:delete val="0"/>
        <c:axPos val="b"/>
        <c:numFmt formatCode="General" sourceLinked="1"/>
        <c:majorTickMark val="out"/>
        <c:minorTickMark val="none"/>
        <c:tickLblPos val="nextTo"/>
        <c:spPr>
          <a:noFill/>
          <a:ln w="9525" cap="rnd" cmpd="sng" algn="ctr">
            <a:solidFill>
              <a:schemeClr val="tx1"/>
            </a:solidFill>
            <a:round/>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Arial" panose="020B0604020202020204" pitchFamily="34" charset="0"/>
              </a:defRPr>
            </a:pPr>
            <a:endParaRPr lang="en-US"/>
          </a:p>
        </c:txPr>
        <c:crossAx val="1831459935"/>
        <c:crosses val="autoZero"/>
        <c:crossBetween val="midCat"/>
        <c:majorUnit val="1"/>
      </c:valAx>
      <c:valAx>
        <c:axId val="1831459935"/>
        <c:scaling>
          <c:orientation val="minMax"/>
          <c:max val="6"/>
          <c:min val="0"/>
        </c:scaling>
        <c:delete val="0"/>
        <c:axPos val="r"/>
        <c:numFmt formatCode="#,##0" sourceLinked="0"/>
        <c:majorTickMark val="out"/>
        <c:minorTickMark val="none"/>
        <c:tickLblPos val="nextTo"/>
        <c:spPr>
          <a:noFill/>
          <a:ln cap="rnd">
            <a:solidFill>
              <a:schemeClr val="tx1"/>
            </a:solidFill>
          </a:ln>
          <a:effectLst/>
        </c:spPr>
        <c:txPr>
          <a:bodyPr rot="-60000000" spcFirstLastPara="1" vertOverflow="ellipsis" vert="horz" wrap="square" anchor="ctr" anchorCtr="1"/>
          <a:lstStyle/>
          <a:p>
            <a:pPr>
              <a:defRPr sz="800" b="0" i="0" u="none" strike="noStrike" kern="1200" baseline="0" smtId="4294967295">
                <a:solidFill>
                  <a:schemeClr val="tx1"/>
                </a:solidFill>
                <a:latin typeface="+mn-lt"/>
                <a:ea typeface="+mn-ea"/>
                <a:cs typeface="Arial" panose="020B0604020202020204" pitchFamily="34" charset="0"/>
              </a:defRPr>
            </a:pPr>
            <a:endParaRPr lang="en-US"/>
          </a:p>
        </c:txPr>
        <c:crossAx val="1949135151"/>
        <c:crosses val="max"/>
        <c:crossBetween val="midCat"/>
        <c:majorUnit val="2"/>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smtId="4294967295">
          <a:solidFill>
            <a:schemeClr val="tx1"/>
          </a:solidFill>
        </a:defRPr>
      </a:pPr>
      <a:endParaRPr lang="en-US"/>
    </a:p>
  </c:txPr>
  <c:externalData r:id="rId2">
    <c:autoUpdate val="0"/>
  </c:externalData>
  <c:userShapes r:id="rId3"/>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229373492387351E-2"/>
          <c:y val="6.7893413658483004E-2"/>
          <c:w val="0.6080819151239818"/>
          <c:h val="0.73883634479745453"/>
        </c:manualLayout>
      </c:layout>
      <c:barChart>
        <c:barDir val="col"/>
        <c:grouping val="clustered"/>
        <c:varyColors val="0"/>
        <c:ser>
          <c:idx val="0"/>
          <c:order val="0"/>
          <c:tx>
            <c:strRef>
              <c:f>Sheet1!$B$1</c:f>
              <c:strCache>
                <c:ptCount val="1"/>
                <c:pt idx="0">
                  <c:v>Konventionell</c:v>
                </c:pt>
              </c:strCache>
            </c:strRef>
          </c:tx>
          <c:spPr>
            <a:solidFill>
              <a:schemeClr val="accent1"/>
            </a:solidFill>
            <a:ln>
              <a:noFill/>
            </a:ln>
            <a:effectLst/>
          </c:spPr>
          <c:invertIfNegative val="0"/>
          <c:dLbls>
            <c:dLbl>
              <c:idx val="0"/>
              <c:layout>
                <c:manualLayout>
                  <c:x val="0"/>
                  <c:y val="-3.703277108644533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431-413E-B666-4BB26AA7A50A}"/>
                </c:ext>
              </c:extLst>
            </c:dLbl>
            <c:dLbl>
              <c:idx val="1"/>
              <c:layout>
                <c:manualLayout>
                  <c:x val="-3.9357356584114371E-17"/>
                  <c:y val="-3.703277108644533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431-413E-B666-4BB26AA7A50A}"/>
                </c:ext>
              </c:extLst>
            </c:dLbl>
            <c:dLbl>
              <c:idx val="2"/>
              <c:layout>
                <c:manualLayout>
                  <c:x val="0"/>
                  <c:y val="-4.937702811526036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431-413E-B666-4BB26AA7A50A}"/>
                </c:ext>
              </c:extLst>
            </c:dLbl>
            <c:dLbl>
              <c:idx val="3"/>
              <c:layout>
                <c:manualLayout>
                  <c:x val="0"/>
                  <c:y val="-2.468851405763018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431-413E-B666-4BB26AA7A50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Nicht detektierbar</c:v>
                </c:pt>
                <c:pt idx="1">
                  <c:v>Minimal</c:v>
                </c:pt>
                <c:pt idx="2">
                  <c:v>Nur Baseline</c:v>
                </c:pt>
                <c:pt idx="3">
                  <c:v>Erhalten</c:v>
                </c:pt>
              </c:strCache>
            </c:strRef>
          </c:cat>
          <c:val>
            <c:numRef>
              <c:f>Sheet1!$B$2:$B$5</c:f>
              <c:numCache>
                <c:formatCode>General</c:formatCode>
                <c:ptCount val="4"/>
                <c:pt idx="0">
                  <c:v>37</c:v>
                </c:pt>
                <c:pt idx="1">
                  <c:v>30</c:v>
                </c:pt>
                <c:pt idx="2">
                  <c:v>18</c:v>
                </c:pt>
                <c:pt idx="3">
                  <c:v>26</c:v>
                </c:pt>
              </c:numCache>
            </c:numRef>
          </c:val>
          <c:extLst>
            <c:ext xmlns:c16="http://schemas.microsoft.com/office/drawing/2014/chart" uri="{C3380CC4-5D6E-409C-BE32-E72D297353CC}">
              <c16:uniqueId val="{00000000-05BC-4B39-B7C7-04DA2C2E7CD7}"/>
            </c:ext>
          </c:extLst>
        </c:ser>
        <c:ser>
          <c:idx val="1"/>
          <c:order val="1"/>
          <c:tx>
            <c:strRef>
              <c:f>Sheet1!$C$1</c:f>
              <c:strCache>
                <c:ptCount val="1"/>
                <c:pt idx="0">
                  <c:v>Intensiv</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Nicht detektierbar</c:v>
                </c:pt>
                <c:pt idx="1">
                  <c:v>Minimal</c:v>
                </c:pt>
                <c:pt idx="2">
                  <c:v>Nur Baseline</c:v>
                </c:pt>
                <c:pt idx="3">
                  <c:v>Erhalten</c:v>
                </c:pt>
              </c:strCache>
            </c:strRef>
          </c:cat>
          <c:val>
            <c:numRef>
              <c:f>Sheet1!$C$2:$C$5</c:f>
              <c:numCache>
                <c:formatCode>General</c:formatCode>
                <c:ptCount val="4"/>
                <c:pt idx="0">
                  <c:v>66</c:v>
                </c:pt>
                <c:pt idx="1">
                  <c:v>59</c:v>
                </c:pt>
                <c:pt idx="2">
                  <c:v>60</c:v>
                </c:pt>
                <c:pt idx="3">
                  <c:v>35</c:v>
                </c:pt>
              </c:numCache>
            </c:numRef>
          </c:val>
          <c:extLst>
            <c:ext xmlns:c16="http://schemas.microsoft.com/office/drawing/2014/chart" uri="{C3380CC4-5D6E-409C-BE32-E72D297353CC}">
              <c16:uniqueId val="{00000000-57B1-4EBE-BDAA-5395FB15C6F8}"/>
            </c:ext>
          </c:extLst>
        </c:ser>
        <c:dLbls>
          <c:showLegendKey val="0"/>
          <c:showVal val="0"/>
          <c:showCatName val="0"/>
          <c:showSerName val="0"/>
          <c:showPercent val="0"/>
          <c:showBubbleSize val="0"/>
        </c:dLbls>
        <c:gapWidth val="219"/>
        <c:overlap val="-27"/>
        <c:axId val="382375872"/>
        <c:axId val="382376656"/>
      </c:barChart>
      <c:catAx>
        <c:axId val="382375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rgbClr val="404040"/>
                </a:solidFill>
                <a:latin typeface="+mn-lt"/>
                <a:ea typeface="+mn-ea"/>
                <a:cs typeface="+mn-cs"/>
              </a:defRPr>
            </a:pPr>
            <a:endParaRPr lang="de-DE"/>
          </a:p>
        </c:txPr>
        <c:crossAx val="382376656"/>
        <c:crosses val="autoZero"/>
        <c:auto val="1"/>
        <c:lblAlgn val="ctr"/>
        <c:lblOffset val="100"/>
        <c:noMultiLvlLbl val="0"/>
      </c:catAx>
      <c:valAx>
        <c:axId val="3823766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rgbClr val="404040"/>
                </a:solidFill>
                <a:latin typeface="+mn-lt"/>
                <a:ea typeface="+mn-ea"/>
                <a:cs typeface="+mn-cs"/>
              </a:defRPr>
            </a:pPr>
            <a:endParaRPr lang="de-DE"/>
          </a:p>
        </c:txPr>
        <c:crossAx val="382375872"/>
        <c:crosses val="autoZero"/>
        <c:crossBetween val="between"/>
      </c:valAx>
      <c:spPr>
        <a:noFill/>
        <a:ln>
          <a:noFill/>
        </a:ln>
        <a:effectLst/>
      </c:spPr>
    </c:plotArea>
    <c:legend>
      <c:legendPos val="r"/>
      <c:layout>
        <c:manualLayout>
          <c:xMode val="edge"/>
          <c:yMode val="edge"/>
          <c:x val="0.68974293252254915"/>
          <c:y val="0.83079814369589966"/>
          <c:w val="0.29852949625027064"/>
          <c:h val="0.16315414234872333"/>
        </c:manualLayout>
      </c:layout>
      <c:overlay val="0"/>
      <c:spPr>
        <a:noFill/>
        <a:ln>
          <a:noFill/>
        </a:ln>
        <a:effectLst/>
      </c:spPr>
      <c:txPr>
        <a:bodyPr rot="0" spcFirstLastPara="1" vertOverflow="ellipsis" vert="horz" wrap="square" anchor="ctr" anchorCtr="1"/>
        <a:lstStyle/>
        <a:p>
          <a:pPr>
            <a:defRPr sz="700" b="0" i="0" u="none" strike="noStrike" kern="1200" baseline="0">
              <a:solidFill>
                <a:srgbClr val="404040"/>
              </a:solidFill>
              <a:latin typeface="+mn-lt"/>
              <a:ea typeface="+mn-ea"/>
              <a:cs typeface="+mn-cs"/>
            </a:defRPr>
          </a:pPr>
          <a:endParaRPr lang="de-D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112202855450877"/>
          <c:y val="6.8064199595220212E-2"/>
          <c:w val="0.82985865905884715"/>
          <c:h val="0.73817938741245925"/>
        </c:manualLayout>
      </c:layout>
      <c:barChart>
        <c:barDir val="col"/>
        <c:grouping val="clustered"/>
        <c:varyColors val="0"/>
        <c:ser>
          <c:idx val="0"/>
          <c:order val="0"/>
          <c:tx>
            <c:strRef>
              <c:f>Sheet1!$B$1</c:f>
              <c:strCache>
                <c:ptCount val="1"/>
                <c:pt idx="0">
                  <c:v>Series 1</c:v>
                </c:pt>
              </c:strCache>
            </c:strRef>
          </c:tx>
          <c:spPr>
            <a:solidFill>
              <a:srgbClr val="23004C"/>
            </a:solidFill>
            <a:ln>
              <a:noFill/>
            </a:ln>
            <a:effectLst/>
          </c:spPr>
          <c:invertIfNegative val="0"/>
          <c:dLbls>
            <c:dLbl>
              <c:idx val="0"/>
              <c:layout>
                <c:manualLayout>
                  <c:x val="0"/>
                  <c:y val="-3.093827254328191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E8A-4B8A-AEE7-DA83E3A4EF73}"/>
                </c:ext>
              </c:extLst>
            </c:dLbl>
            <c:dLbl>
              <c:idx val="1"/>
              <c:layout>
                <c:manualLayout>
                  <c:x val="-7.4398077552941626E-17"/>
                  <c:y val="-3.712592705193835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E8A-4B8A-AEE7-DA83E3A4EF73}"/>
                </c:ext>
              </c:extLst>
            </c:dLbl>
            <c:dLbl>
              <c:idx val="2"/>
              <c:layout>
                <c:manualLayout>
                  <c:x val="-7.4398077552941626E-17"/>
                  <c:y val="-5.568889057790744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E8A-4B8A-AEE7-DA83E3A4EF73}"/>
                </c:ext>
              </c:extLst>
            </c:dLbl>
            <c:dLbl>
              <c:idx val="3"/>
              <c:layout>
                <c:manualLayout>
                  <c:x val="0"/>
                  <c:y val="-4.95012360692510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E8A-4B8A-AEE7-DA83E3A4EF7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04040"/>
                    </a:solidFill>
                    <a:latin typeface="+mn-lt"/>
                    <a:ea typeface="+mn-ea"/>
                    <a:cs typeface="Arial" panose="020B0604020202020204" pitchFamily="34" charset="0"/>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errBars>
            <c:errBarType val="both"/>
            <c:errValType val="cust"/>
            <c:noEndCap val="0"/>
            <c:plus>
              <c:numRef>
                <c:f>Sheet1!$C$2:$C$5</c:f>
                <c:numCache>
                  <c:formatCode>General</c:formatCode>
                  <c:ptCount val="4"/>
                  <c:pt idx="0">
                    <c:v>1</c:v>
                  </c:pt>
                  <c:pt idx="1">
                    <c:v>1</c:v>
                  </c:pt>
                  <c:pt idx="2">
                    <c:v>1</c:v>
                  </c:pt>
                  <c:pt idx="3">
                    <c:v>1</c:v>
                  </c:pt>
                </c:numCache>
              </c:numRef>
            </c:plus>
            <c:minus>
              <c:numRef>
                <c:f>Sheet1!$C$2:$C$5</c:f>
                <c:numCache>
                  <c:formatCode>General</c:formatCode>
                  <c:ptCount val="4"/>
                  <c:pt idx="0">
                    <c:v>1</c:v>
                  </c:pt>
                  <c:pt idx="1">
                    <c:v>1</c:v>
                  </c:pt>
                  <c:pt idx="2">
                    <c:v>1</c:v>
                  </c:pt>
                  <c:pt idx="3">
                    <c:v>1</c:v>
                  </c:pt>
                </c:numCache>
              </c:numRef>
            </c:minus>
            <c:spPr>
              <a:noFill/>
              <a:ln w="9525" cap="flat" cmpd="sng" algn="ctr">
                <a:solidFill>
                  <a:schemeClr val="bg2">
                    <a:lumMod val="75000"/>
                  </a:schemeClr>
                </a:solidFill>
                <a:round/>
              </a:ln>
              <a:effectLst/>
            </c:spPr>
          </c:errBars>
          <c:cat>
            <c:strRef>
              <c:f>Sheet1!$A$2:$A$5</c:f>
              <c:strCache>
                <c:ptCount val="4"/>
                <c:pt idx="0">
                  <c:v>Nicht detektierbar</c:v>
                </c:pt>
                <c:pt idx="1">
                  <c:v>Minimal</c:v>
                </c:pt>
                <c:pt idx="2">
                  <c:v>Nur Baseline</c:v>
                </c:pt>
                <c:pt idx="3">
                  <c:v>Erhalten</c:v>
                </c:pt>
              </c:strCache>
            </c:strRef>
          </c:cat>
          <c:val>
            <c:numRef>
              <c:f>Sheet1!$B$2:$B$5</c:f>
              <c:numCache>
                <c:formatCode>General</c:formatCode>
                <c:ptCount val="4"/>
                <c:pt idx="0">
                  <c:v>13</c:v>
                </c:pt>
                <c:pt idx="1">
                  <c:v>10</c:v>
                </c:pt>
                <c:pt idx="2">
                  <c:v>7</c:v>
                </c:pt>
                <c:pt idx="3">
                  <c:v>6</c:v>
                </c:pt>
              </c:numCache>
            </c:numRef>
          </c:val>
          <c:extLst>
            <c:ext xmlns:c16="http://schemas.microsoft.com/office/drawing/2014/chart" uri="{C3380CC4-5D6E-409C-BE32-E72D297353CC}">
              <c16:uniqueId val="{00000000-BED4-4B3F-8973-6FD61A580F38}"/>
            </c:ext>
          </c:extLst>
        </c:ser>
        <c:dLbls>
          <c:showLegendKey val="0"/>
          <c:showVal val="0"/>
          <c:showCatName val="0"/>
          <c:showSerName val="0"/>
          <c:showPercent val="0"/>
          <c:showBubbleSize val="0"/>
        </c:dLbls>
        <c:gapWidth val="149"/>
        <c:overlap val="-27"/>
        <c:axId val="386188376"/>
        <c:axId val="386182496"/>
      </c:barChart>
      <c:catAx>
        <c:axId val="386188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rgbClr val="404040"/>
                </a:solidFill>
                <a:latin typeface="+mn-lt"/>
                <a:ea typeface="+mn-ea"/>
                <a:cs typeface="Arial" panose="020B0604020202020204" pitchFamily="34" charset="0"/>
              </a:defRPr>
            </a:pPr>
            <a:endParaRPr lang="de-DE"/>
          </a:p>
        </c:txPr>
        <c:crossAx val="386182496"/>
        <c:crosses val="autoZero"/>
        <c:auto val="1"/>
        <c:lblAlgn val="ctr"/>
        <c:lblOffset val="100"/>
        <c:noMultiLvlLbl val="0"/>
      </c:catAx>
      <c:valAx>
        <c:axId val="3861824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Arial" panose="020B0604020202020204" pitchFamily="34" charset="0"/>
              </a:defRPr>
            </a:pPr>
            <a:endParaRPr lang="de-DE"/>
          </a:p>
        </c:txPr>
        <c:crossAx val="386188376"/>
        <c:crosses val="autoZero"/>
        <c:crossBetween val="between"/>
        <c:majorUnit val="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lumMod val="75000"/>
              <a:lumOff val="25000"/>
            </a:schemeClr>
          </a:solidFill>
          <a:latin typeface="+mn-lt"/>
          <a:cs typeface="Arial" panose="020B0604020202020204" pitchFamily="34" charset="0"/>
        </a:defRPr>
      </a:pPr>
      <a:endParaRPr lang="de-DE"/>
    </a:p>
  </c:txPr>
  <c:externalData r:id="rId3">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229373492387351E-2"/>
          <c:y val="6.7893413658483004E-2"/>
          <c:w val="0.73640734824580056"/>
          <c:h val="0.73883634479745453"/>
        </c:manualLayout>
      </c:layout>
      <c:barChart>
        <c:barDir val="col"/>
        <c:grouping val="clustered"/>
        <c:varyColors val="0"/>
        <c:ser>
          <c:idx val="0"/>
          <c:order val="0"/>
          <c:tx>
            <c:strRef>
              <c:f>Sheet1!$B$1</c:f>
              <c:strCache>
                <c:ptCount val="1"/>
                <c:pt idx="0">
                  <c:v>kein Ereignis</c:v>
                </c:pt>
              </c:strCache>
            </c:strRef>
          </c:tx>
          <c:spPr>
            <a:solidFill>
              <a:schemeClr val="accent1"/>
            </a:solidFill>
            <a:ln>
              <a:noFill/>
            </a:ln>
            <a:effectLst/>
          </c:spPr>
          <c:invertIfNegative val="0"/>
          <c:dLbls>
            <c:dLbl>
              <c:idx val="0"/>
              <c:layout>
                <c:manualLayout>
                  <c:x val="0"/>
                  <c:y val="-3.703277108644533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431-413E-B666-4BB26AA7A50A}"/>
                </c:ext>
              </c:extLst>
            </c:dLbl>
            <c:dLbl>
              <c:idx val="1"/>
              <c:layout>
                <c:manualLayout>
                  <c:x val="-3.9357356584114371E-17"/>
                  <c:y val="-3.703277108644533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431-413E-B666-4BB26AA7A50A}"/>
                </c:ext>
              </c:extLst>
            </c:dLbl>
            <c:dLbl>
              <c:idx val="2"/>
              <c:layout>
                <c:manualLayout>
                  <c:x val="0"/>
                  <c:y val="-4.937702811526036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431-413E-B666-4BB26AA7A50A}"/>
                </c:ext>
              </c:extLst>
            </c:dLbl>
            <c:dLbl>
              <c:idx val="3"/>
              <c:layout>
                <c:manualLayout>
                  <c:x val="0"/>
                  <c:y val="-2.468851405763018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431-413E-B666-4BB26AA7A50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Nicht detektierbar</c:v>
                </c:pt>
                <c:pt idx="1">
                  <c:v>Hoch/mittel</c:v>
                </c:pt>
                <c:pt idx="2">
                  <c:v>Mittel</c:v>
                </c:pt>
                <c:pt idx="3">
                  <c:v>Hoch</c:v>
                </c:pt>
              </c:strCache>
            </c:strRef>
          </c:cat>
          <c:val>
            <c:numRef>
              <c:f>Sheet1!$B$2:$B$5</c:f>
              <c:numCache>
                <c:formatCode>General</c:formatCode>
                <c:ptCount val="4"/>
                <c:pt idx="0">
                  <c:v>30</c:v>
                </c:pt>
                <c:pt idx="1">
                  <c:v>55</c:v>
                </c:pt>
                <c:pt idx="2">
                  <c:v>52</c:v>
                </c:pt>
                <c:pt idx="3">
                  <c:v>73</c:v>
                </c:pt>
              </c:numCache>
            </c:numRef>
          </c:val>
          <c:extLst>
            <c:ext xmlns:c16="http://schemas.microsoft.com/office/drawing/2014/chart" uri="{C3380CC4-5D6E-409C-BE32-E72D297353CC}">
              <c16:uniqueId val="{00000000-05BC-4B39-B7C7-04DA2C2E7CD7}"/>
            </c:ext>
          </c:extLst>
        </c:ser>
        <c:ser>
          <c:idx val="1"/>
          <c:order val="1"/>
          <c:tx>
            <c:strRef>
              <c:f>Sheet1!$C$1</c:f>
              <c:strCache>
                <c:ptCount val="1"/>
                <c:pt idx="0">
                  <c:v>1 oder mehr Ereignisse</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Nicht detektierbar</c:v>
                </c:pt>
                <c:pt idx="1">
                  <c:v>Hoch/mittel</c:v>
                </c:pt>
                <c:pt idx="2">
                  <c:v>Mittel</c:v>
                </c:pt>
                <c:pt idx="3">
                  <c:v>Hoch</c:v>
                </c:pt>
              </c:strCache>
            </c:strRef>
          </c:cat>
          <c:val>
            <c:numRef>
              <c:f>Sheet1!$C$2:$C$5</c:f>
              <c:numCache>
                <c:formatCode>General</c:formatCode>
                <c:ptCount val="4"/>
                <c:pt idx="0">
                  <c:v>70</c:v>
                </c:pt>
                <c:pt idx="1">
                  <c:v>45</c:v>
                </c:pt>
                <c:pt idx="2">
                  <c:v>48</c:v>
                </c:pt>
                <c:pt idx="3">
                  <c:v>27</c:v>
                </c:pt>
              </c:numCache>
            </c:numRef>
          </c:val>
          <c:extLst>
            <c:ext xmlns:c16="http://schemas.microsoft.com/office/drawing/2014/chart" uri="{C3380CC4-5D6E-409C-BE32-E72D297353CC}">
              <c16:uniqueId val="{00000000-57B1-4EBE-BDAA-5395FB15C6F8}"/>
            </c:ext>
          </c:extLst>
        </c:ser>
        <c:ser>
          <c:idx val="2"/>
          <c:order val="2"/>
          <c:tx>
            <c:strRef>
              <c:f>Sheet1!$D$1</c:f>
              <c:strCache>
                <c:ptCount val="1"/>
                <c:pt idx="0">
                  <c:v>1-5 Ereignisse</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Nicht detektierbar</c:v>
                </c:pt>
                <c:pt idx="1">
                  <c:v>Hoch/mittel</c:v>
                </c:pt>
                <c:pt idx="2">
                  <c:v>Mittel</c:v>
                </c:pt>
                <c:pt idx="3">
                  <c:v>Hoch</c:v>
                </c:pt>
              </c:strCache>
            </c:strRef>
          </c:cat>
          <c:val>
            <c:numRef>
              <c:f>Sheet1!$D$2:$D$5</c:f>
              <c:numCache>
                <c:formatCode>General</c:formatCode>
                <c:ptCount val="4"/>
                <c:pt idx="0">
                  <c:v>40</c:v>
                </c:pt>
                <c:pt idx="1">
                  <c:v>30</c:v>
                </c:pt>
                <c:pt idx="2">
                  <c:v>30</c:v>
                </c:pt>
                <c:pt idx="3">
                  <c:v>27</c:v>
                </c:pt>
              </c:numCache>
            </c:numRef>
          </c:val>
          <c:extLst>
            <c:ext xmlns:c16="http://schemas.microsoft.com/office/drawing/2014/chart" uri="{C3380CC4-5D6E-409C-BE32-E72D297353CC}">
              <c16:uniqueId val="{00000000-22E4-4981-B7D5-211469785F72}"/>
            </c:ext>
          </c:extLst>
        </c:ser>
        <c:ser>
          <c:idx val="3"/>
          <c:order val="3"/>
          <c:tx>
            <c:strRef>
              <c:f>Sheet1!$E$1</c:f>
              <c:strCache>
                <c:ptCount val="1"/>
                <c:pt idx="0">
                  <c:v>&gt; 5 Ereignisse</c:v>
                </c:pt>
              </c:strCache>
            </c:strRef>
          </c:tx>
          <c:spPr>
            <a:solidFill>
              <a:schemeClr val="accent4"/>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tx1">
                        <a:lumMod val="75000"/>
                        <a:lumOff val="25000"/>
                      </a:schemeClr>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Nicht detektierbar</c:v>
                </c:pt>
                <c:pt idx="1">
                  <c:v>Hoch/mittel</c:v>
                </c:pt>
                <c:pt idx="2">
                  <c:v>Mittel</c:v>
                </c:pt>
                <c:pt idx="3">
                  <c:v>Hoch</c:v>
                </c:pt>
              </c:strCache>
            </c:strRef>
          </c:cat>
          <c:val>
            <c:numRef>
              <c:f>Sheet1!$E$2:$E$5</c:f>
              <c:numCache>
                <c:formatCode>General</c:formatCode>
                <c:ptCount val="4"/>
                <c:pt idx="0">
                  <c:v>30</c:v>
                </c:pt>
                <c:pt idx="1">
                  <c:v>15</c:v>
                </c:pt>
                <c:pt idx="2">
                  <c:v>18</c:v>
                </c:pt>
                <c:pt idx="3">
                  <c:v>0</c:v>
                </c:pt>
              </c:numCache>
            </c:numRef>
          </c:val>
          <c:extLst>
            <c:ext xmlns:c16="http://schemas.microsoft.com/office/drawing/2014/chart" uri="{C3380CC4-5D6E-409C-BE32-E72D297353CC}">
              <c16:uniqueId val="{00000001-22E4-4981-B7D5-211469785F72}"/>
            </c:ext>
          </c:extLst>
        </c:ser>
        <c:dLbls>
          <c:showLegendKey val="0"/>
          <c:showVal val="0"/>
          <c:showCatName val="0"/>
          <c:showSerName val="0"/>
          <c:showPercent val="0"/>
          <c:showBubbleSize val="0"/>
        </c:dLbls>
        <c:gapWidth val="219"/>
        <c:overlap val="-27"/>
        <c:axId val="382375872"/>
        <c:axId val="382376656"/>
      </c:barChart>
      <c:catAx>
        <c:axId val="382375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rgbClr val="404040"/>
                </a:solidFill>
                <a:latin typeface="+mn-lt"/>
                <a:ea typeface="+mn-ea"/>
                <a:cs typeface="+mn-cs"/>
              </a:defRPr>
            </a:pPr>
            <a:endParaRPr lang="de-DE"/>
          </a:p>
        </c:txPr>
        <c:crossAx val="382376656"/>
        <c:crosses val="autoZero"/>
        <c:auto val="1"/>
        <c:lblAlgn val="ctr"/>
        <c:lblOffset val="100"/>
        <c:noMultiLvlLbl val="0"/>
      </c:catAx>
      <c:valAx>
        <c:axId val="38237665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800" b="0" i="0" u="none" strike="noStrike" kern="1200" baseline="0">
                <a:solidFill>
                  <a:srgbClr val="404040"/>
                </a:solidFill>
                <a:latin typeface="+mn-lt"/>
                <a:ea typeface="+mn-ea"/>
                <a:cs typeface="+mn-cs"/>
              </a:defRPr>
            </a:pPr>
            <a:endParaRPr lang="de-DE"/>
          </a:p>
        </c:txPr>
        <c:crossAx val="382375872"/>
        <c:crosses val="autoZero"/>
        <c:crossBetween val="between"/>
      </c:valAx>
      <c:spPr>
        <a:noFill/>
        <a:ln>
          <a:noFill/>
        </a:ln>
        <a:effectLst/>
      </c:spPr>
    </c:plotArea>
    <c:legend>
      <c:legendPos val="r"/>
      <c:layout>
        <c:manualLayout>
          <c:xMode val="edge"/>
          <c:yMode val="edge"/>
          <c:x val="0.83866380334654189"/>
          <c:y val="0.69501131637893365"/>
          <c:w val="0.14960078389937542"/>
          <c:h val="0.25561165550580595"/>
        </c:manualLayout>
      </c:layout>
      <c:overlay val="0"/>
      <c:spPr>
        <a:noFill/>
        <a:ln>
          <a:noFill/>
        </a:ln>
        <a:effectLst/>
      </c:spPr>
      <c:txPr>
        <a:bodyPr rot="0" spcFirstLastPara="1" vertOverflow="ellipsis" vert="horz" wrap="square" anchor="ctr" anchorCtr="1"/>
        <a:lstStyle/>
        <a:p>
          <a:pPr>
            <a:defRPr sz="700" b="0" i="0" u="none" strike="noStrike" kern="1200" baseline="0">
              <a:solidFill>
                <a:srgbClr val="404040"/>
              </a:solidFill>
              <a:latin typeface="+mn-lt"/>
              <a:ea typeface="+mn-ea"/>
              <a:cs typeface="+mn-cs"/>
            </a:defRPr>
          </a:pPr>
          <a:endParaRPr lang="de-D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5106696124664676E-2"/>
          <c:y val="5.303115189943957E-2"/>
          <c:w val="0.86172091671110573"/>
          <c:h val="0.81748045254112467"/>
        </c:manualLayout>
      </c:layout>
      <c:scatterChart>
        <c:scatterStyle val="lineMarker"/>
        <c:varyColors val="0"/>
        <c:ser>
          <c:idx val="0"/>
          <c:order val="0"/>
          <c:tx>
            <c:strRef>
              <c:f>Sheet1!$B$1</c:f>
              <c:strCache>
                <c:ptCount val="1"/>
                <c:pt idx="0">
                  <c:v>Y-Values</c:v>
                </c:pt>
              </c:strCache>
            </c:strRef>
          </c:tx>
          <c:spPr>
            <a:ln w="28575" cap="rnd">
              <a:noFill/>
              <a:round/>
            </a:ln>
            <a:effectLst/>
          </c:spPr>
          <c:marker>
            <c:symbol val="circle"/>
            <c:size val="5"/>
            <c:spPr>
              <a:noFill/>
              <a:ln w="9525">
                <a:noFill/>
              </a:ln>
              <a:effectLst/>
            </c:spPr>
          </c:marker>
          <c:xVal>
            <c:numRef>
              <c:f>Sheet1!$A$2:$A$4</c:f>
              <c:numCache>
                <c:formatCode>General</c:formatCode>
                <c:ptCount val="3"/>
                <c:pt idx="0">
                  <c:v>0</c:v>
                </c:pt>
                <c:pt idx="1">
                  <c:v>0</c:v>
                </c:pt>
                <c:pt idx="2">
                  <c:v>0</c:v>
                </c:pt>
              </c:numCache>
            </c:numRef>
          </c:xVal>
          <c:yVal>
            <c:numRef>
              <c:f>Sheet1!$B$2:$B$4</c:f>
              <c:numCache>
                <c:formatCode>General</c:formatCode>
                <c:ptCount val="3"/>
                <c:pt idx="0">
                  <c:v>0</c:v>
                </c:pt>
                <c:pt idx="1">
                  <c:v>0</c:v>
                </c:pt>
                <c:pt idx="2">
                  <c:v>0</c:v>
                </c:pt>
              </c:numCache>
            </c:numRef>
          </c:yVal>
          <c:smooth val="0"/>
          <c:extLst>
            <c:ext xmlns:c16="http://schemas.microsoft.com/office/drawing/2014/chart" uri="{C3380CC4-5D6E-409C-BE32-E72D297353CC}">
              <c16:uniqueId val="{00000000-CEDC-42DD-B882-F140702094AD}"/>
            </c:ext>
          </c:extLst>
        </c:ser>
        <c:dLbls>
          <c:showLegendKey val="0"/>
          <c:showVal val="0"/>
          <c:showCatName val="0"/>
          <c:showSerName val="0"/>
          <c:showPercent val="0"/>
          <c:showBubbleSize val="0"/>
        </c:dLbls>
        <c:axId val="457338824"/>
        <c:axId val="457343744"/>
      </c:scatterChart>
      <c:valAx>
        <c:axId val="457338824"/>
        <c:scaling>
          <c:orientation val="minMax"/>
          <c:max val="31"/>
          <c:min val="0"/>
        </c:scaling>
        <c:delete val="0"/>
        <c:axPos val="b"/>
        <c:numFmt formatCode="General" sourceLinked="1"/>
        <c:majorTickMark val="out"/>
        <c:minorTickMark val="none"/>
        <c:tickLblPos val="nextTo"/>
        <c:spPr>
          <a:noFill/>
          <a:ln w="19050" cap="flat" cmpd="sng" algn="ctr">
            <a:noFill/>
            <a:round/>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Arial" panose="020B0604020202020204" pitchFamily="34" charset="0"/>
              </a:defRPr>
            </a:pPr>
            <a:endParaRPr lang="en-US"/>
          </a:p>
        </c:txPr>
        <c:crossAx val="457343744"/>
        <c:crosses val="autoZero"/>
        <c:crossBetween val="midCat"/>
        <c:majorUnit val="1"/>
      </c:valAx>
      <c:valAx>
        <c:axId val="457343744"/>
        <c:scaling>
          <c:orientation val="minMax"/>
          <c:max val="0.22000000000000003"/>
          <c:min val="0"/>
        </c:scaling>
        <c:delete val="0"/>
        <c:axPos val="l"/>
        <c:majorGridlines>
          <c:spPr>
            <a:ln w="9525" cap="flat" cmpd="sng" algn="ctr">
              <a:solidFill>
                <a:schemeClr val="tx1">
                  <a:lumMod val="15000"/>
                  <a:lumOff val="85000"/>
                </a:schemeClr>
              </a:solidFill>
              <a:round/>
            </a:ln>
            <a:effectLst/>
          </c:spPr>
        </c:majorGridlines>
        <c:numFmt formatCode="#,##0.00" sourceLinked="0"/>
        <c:majorTickMark val="out"/>
        <c:minorTickMark val="none"/>
        <c:tickLblPos val="nextTo"/>
        <c:spPr>
          <a:noFill/>
          <a:ln w="19050" cap="flat" cmpd="sng" algn="ctr">
            <a:noFill/>
            <a:round/>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Arial" panose="020B0604020202020204" pitchFamily="34" charset="0"/>
              </a:defRPr>
            </a:pPr>
            <a:endParaRPr lang="en-US"/>
          </a:p>
        </c:txPr>
        <c:crossAx val="457338824"/>
        <c:crosses val="autoZero"/>
        <c:crossBetween val="midCat"/>
        <c:majorUnit val="2.0000000000000004E-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400">
          <a:solidFill>
            <a:srgbClr val="7F7F7F"/>
          </a:solidFill>
          <a:latin typeface="Arial" panose="020B0604020202020204" pitchFamily="34" charset="0"/>
          <a:cs typeface="Arial" panose="020B0604020202020204" pitchFamily="34" charset="0"/>
        </a:defRPr>
      </a:pPr>
      <a:endParaRPr lang="en-US"/>
    </a:p>
  </c:txPr>
  <c:externalData r:id="rId3">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611926311668902"/>
          <c:y val="4.3313581560594679E-2"/>
          <c:w val="0.81534219986355649"/>
          <c:h val="0.7425429018832882"/>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dLbls>
            <c:dLbl>
              <c:idx val="0"/>
              <c:layout>
                <c:manualLayout>
                  <c:x val="0"/>
                  <c:y val="-3.093827254328191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E8A-4B8A-AEE7-DA83E3A4EF73}"/>
                </c:ext>
              </c:extLst>
            </c:dLbl>
            <c:dLbl>
              <c:idx val="1"/>
              <c:layout>
                <c:manualLayout>
                  <c:x val="-7.4398077552941626E-17"/>
                  <c:y val="-3.712592705193835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E8A-4B8A-AEE7-DA83E3A4EF73}"/>
                </c:ext>
              </c:extLst>
            </c:dLbl>
            <c:dLbl>
              <c:idx val="2"/>
              <c:layout>
                <c:manualLayout>
                  <c:x val="-7.4398077552941626E-17"/>
                  <c:y val="-5.568889057790744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E8A-4B8A-AEE7-DA83E3A4EF73}"/>
                </c:ext>
              </c:extLst>
            </c:dLbl>
            <c:dLbl>
              <c:idx val="3"/>
              <c:layout>
                <c:manualLayout>
                  <c:x val="0"/>
                  <c:y val="-4.95012360692510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E8A-4B8A-AEE7-DA83E3A4EF73}"/>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04040"/>
                    </a:solidFill>
                    <a:latin typeface="+mn-lt"/>
                    <a:ea typeface="+mn-ea"/>
                    <a:cs typeface="Arial" panose="020B0604020202020204" pitchFamily="34" charset="0"/>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errBars>
            <c:errBarType val="both"/>
            <c:errValType val="cust"/>
            <c:noEndCap val="0"/>
            <c:plus>
              <c:numRef>
                <c:f>Sheet1!$C$2:$C$5</c:f>
                <c:numCache>
                  <c:formatCode>General</c:formatCode>
                  <c:ptCount val="4"/>
                  <c:pt idx="0">
                    <c:v>0.7</c:v>
                  </c:pt>
                  <c:pt idx="1">
                    <c:v>0.5</c:v>
                  </c:pt>
                  <c:pt idx="2">
                    <c:v>0.9</c:v>
                  </c:pt>
                  <c:pt idx="3">
                    <c:v>0.6</c:v>
                  </c:pt>
                </c:numCache>
              </c:numRef>
            </c:plus>
            <c:minus>
              <c:numRef>
                <c:f>Sheet1!$C$2:$C$5</c:f>
                <c:numCache>
                  <c:formatCode>General</c:formatCode>
                  <c:ptCount val="4"/>
                  <c:pt idx="0">
                    <c:v>0.7</c:v>
                  </c:pt>
                  <c:pt idx="1">
                    <c:v>0.5</c:v>
                  </c:pt>
                  <c:pt idx="2">
                    <c:v>0.9</c:v>
                  </c:pt>
                  <c:pt idx="3">
                    <c:v>0.6</c:v>
                  </c:pt>
                </c:numCache>
              </c:numRef>
            </c:minus>
            <c:spPr>
              <a:noFill/>
              <a:ln w="9525" cap="flat" cmpd="sng" algn="ctr">
                <a:solidFill>
                  <a:schemeClr val="bg2">
                    <a:lumMod val="75000"/>
                  </a:schemeClr>
                </a:solidFill>
                <a:round/>
              </a:ln>
              <a:effectLst/>
            </c:spPr>
          </c:errBars>
          <c:cat>
            <c:strRef>
              <c:f>Sheet1!$A$2:$A$5</c:f>
              <c:strCache>
                <c:ptCount val="4"/>
                <c:pt idx="0">
                  <c:v>Nicht nachweisbar</c:v>
                </c:pt>
                <c:pt idx="1">
                  <c:v>Minimal</c:v>
                </c:pt>
                <c:pt idx="2">
                  <c:v>Nur Baseline</c:v>
                </c:pt>
                <c:pt idx="3">
                  <c:v>Erhalten</c:v>
                </c:pt>
              </c:strCache>
            </c:strRef>
          </c:cat>
          <c:val>
            <c:numRef>
              <c:f>Sheet1!$B$2:$B$5</c:f>
              <c:numCache>
                <c:formatCode>General</c:formatCode>
                <c:ptCount val="4"/>
                <c:pt idx="0">
                  <c:v>6.5</c:v>
                </c:pt>
                <c:pt idx="1">
                  <c:v>3.5</c:v>
                </c:pt>
                <c:pt idx="2">
                  <c:v>1.8</c:v>
                </c:pt>
                <c:pt idx="3">
                  <c:v>1.4</c:v>
                </c:pt>
              </c:numCache>
            </c:numRef>
          </c:val>
          <c:extLst>
            <c:ext xmlns:c16="http://schemas.microsoft.com/office/drawing/2014/chart" uri="{C3380CC4-5D6E-409C-BE32-E72D297353CC}">
              <c16:uniqueId val="{00000000-BED4-4B3F-8973-6FD61A580F38}"/>
            </c:ext>
          </c:extLst>
        </c:ser>
        <c:dLbls>
          <c:showLegendKey val="0"/>
          <c:showVal val="0"/>
          <c:showCatName val="0"/>
          <c:showSerName val="0"/>
          <c:showPercent val="0"/>
          <c:showBubbleSize val="0"/>
        </c:dLbls>
        <c:gapWidth val="149"/>
        <c:overlap val="-27"/>
        <c:axId val="386188376"/>
        <c:axId val="386182496"/>
      </c:barChart>
      <c:catAx>
        <c:axId val="386188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Arial" panose="020B0604020202020204" pitchFamily="34" charset="0"/>
              </a:defRPr>
            </a:pPr>
            <a:endParaRPr lang="de-DE"/>
          </a:p>
        </c:txPr>
        <c:crossAx val="386182496"/>
        <c:crosses val="autoZero"/>
        <c:auto val="1"/>
        <c:lblAlgn val="ctr"/>
        <c:lblOffset val="100"/>
        <c:noMultiLvlLbl val="0"/>
      </c:catAx>
      <c:valAx>
        <c:axId val="38618249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solidFill>
                <a:latin typeface="+mn-lt"/>
                <a:ea typeface="+mn-ea"/>
                <a:cs typeface="Arial" panose="020B0604020202020204" pitchFamily="34" charset="0"/>
              </a:defRPr>
            </a:pPr>
            <a:endParaRPr lang="de-DE"/>
          </a:p>
        </c:txPr>
        <c:crossAx val="386188376"/>
        <c:crosses val="autoZero"/>
        <c:crossBetween val="between"/>
        <c:majorUnit val="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lumMod val="75000"/>
              <a:lumOff val="25000"/>
            </a:schemeClr>
          </a:solidFill>
          <a:latin typeface="+mn-lt"/>
          <a:cs typeface="Arial" panose="020B0604020202020204" pitchFamily="34" charset="0"/>
        </a:defRPr>
      </a:pPr>
      <a:endParaRPr lang="de-DE"/>
    </a:p>
  </c:txPr>
  <c:externalData r:id="rId3">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7229373492387351E-2"/>
          <c:y val="6.7893413658483004E-2"/>
          <c:w val="0.90554125301522526"/>
          <c:h val="0.73883634479745453"/>
        </c:manualLayout>
      </c:layout>
      <c:barChart>
        <c:barDir val="col"/>
        <c:grouping val="clustered"/>
        <c:varyColors val="0"/>
        <c:ser>
          <c:idx val="0"/>
          <c:order val="0"/>
          <c:tx>
            <c:strRef>
              <c:f>Sheet1!$B$1</c:f>
              <c:strCache>
                <c:ptCount val="1"/>
                <c:pt idx="0">
                  <c:v>Series 1</c:v>
                </c:pt>
              </c:strCache>
            </c:strRef>
          </c:tx>
          <c:spPr>
            <a:solidFill>
              <a:schemeClr val="accent2"/>
            </a:solidFill>
            <a:ln>
              <a:noFill/>
            </a:ln>
            <a:effectLst/>
          </c:spPr>
          <c:invertIfNegative val="0"/>
          <c:dLbls>
            <c:dLbl>
              <c:idx val="0"/>
              <c:layout>
                <c:manualLayout>
                  <c:x val="0"/>
                  <c:y val="-3.703277108644533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431-413E-B666-4BB26AA7A50A}"/>
                </c:ext>
              </c:extLst>
            </c:dLbl>
            <c:dLbl>
              <c:idx val="1"/>
              <c:layout>
                <c:manualLayout>
                  <c:x val="-3.9357356584114371E-17"/>
                  <c:y val="-3.7032771086445336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431-413E-B666-4BB26AA7A50A}"/>
                </c:ext>
              </c:extLst>
            </c:dLbl>
            <c:dLbl>
              <c:idx val="2"/>
              <c:layout>
                <c:manualLayout>
                  <c:x val="0"/>
                  <c:y val="-4.937702811526036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431-413E-B666-4BB26AA7A50A}"/>
                </c:ext>
              </c:extLst>
            </c:dLbl>
            <c:dLbl>
              <c:idx val="3"/>
              <c:layout>
                <c:manualLayout>
                  <c:x val="0"/>
                  <c:y val="-2.468851405763018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431-413E-B666-4BB26AA7A50A}"/>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04040"/>
                    </a:solidFill>
                    <a:latin typeface="+mn-lt"/>
                    <a:ea typeface="+mn-ea"/>
                    <a:cs typeface="Arial" panose="020B0604020202020204" pitchFamily="34" charset="0"/>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errBars>
            <c:errBarType val="both"/>
            <c:errValType val="cust"/>
            <c:noEndCap val="0"/>
            <c:plus>
              <c:numRef>
                <c:f>Sheet1!$C$2:$C$5</c:f>
                <c:numCache>
                  <c:formatCode>General</c:formatCode>
                  <c:ptCount val="4"/>
                  <c:pt idx="0">
                    <c:v>0.5</c:v>
                  </c:pt>
                  <c:pt idx="1">
                    <c:v>0.4</c:v>
                  </c:pt>
                  <c:pt idx="2">
                    <c:v>0.9</c:v>
                  </c:pt>
                  <c:pt idx="3">
                    <c:v>0.4</c:v>
                  </c:pt>
                </c:numCache>
              </c:numRef>
            </c:plus>
            <c:minus>
              <c:numRef>
                <c:f>Sheet1!$C$2:$C$5</c:f>
                <c:numCache>
                  <c:formatCode>General</c:formatCode>
                  <c:ptCount val="4"/>
                  <c:pt idx="0">
                    <c:v>0.5</c:v>
                  </c:pt>
                  <c:pt idx="1">
                    <c:v>0.4</c:v>
                  </c:pt>
                  <c:pt idx="2">
                    <c:v>0.9</c:v>
                  </c:pt>
                  <c:pt idx="3">
                    <c:v>0.4</c:v>
                  </c:pt>
                </c:numCache>
              </c:numRef>
            </c:minus>
            <c:spPr>
              <a:noFill/>
              <a:ln w="9525" cap="flat" cmpd="sng" algn="ctr">
                <a:solidFill>
                  <a:schemeClr val="bg2">
                    <a:lumMod val="75000"/>
                  </a:schemeClr>
                </a:solidFill>
                <a:round/>
              </a:ln>
              <a:effectLst/>
            </c:spPr>
          </c:errBars>
          <c:cat>
            <c:strRef>
              <c:f>Sheet1!$A$2:$A$5</c:f>
              <c:strCache>
                <c:ptCount val="4"/>
                <c:pt idx="0">
                  <c:v>Nicht nachweisbar</c:v>
                </c:pt>
                <c:pt idx="1">
                  <c:v>Minimal</c:v>
                </c:pt>
                <c:pt idx="2">
                  <c:v>Nur Baseline</c:v>
                </c:pt>
                <c:pt idx="3">
                  <c:v>Erhalten</c:v>
                </c:pt>
              </c:strCache>
            </c:strRef>
          </c:cat>
          <c:val>
            <c:numRef>
              <c:f>Sheet1!$B$2:$B$5</c:f>
              <c:numCache>
                <c:formatCode>General</c:formatCode>
                <c:ptCount val="4"/>
                <c:pt idx="0" formatCode="0.0">
                  <c:v>4</c:v>
                </c:pt>
                <c:pt idx="1">
                  <c:v>2.2999999999999998</c:v>
                </c:pt>
                <c:pt idx="2">
                  <c:v>1.7</c:v>
                </c:pt>
                <c:pt idx="3">
                  <c:v>0.9</c:v>
                </c:pt>
              </c:numCache>
            </c:numRef>
          </c:val>
          <c:extLst>
            <c:ext xmlns:c16="http://schemas.microsoft.com/office/drawing/2014/chart" uri="{C3380CC4-5D6E-409C-BE32-E72D297353CC}">
              <c16:uniqueId val="{00000000-05BC-4B39-B7C7-04DA2C2E7CD7}"/>
            </c:ext>
          </c:extLst>
        </c:ser>
        <c:dLbls>
          <c:showLegendKey val="0"/>
          <c:showVal val="0"/>
          <c:showCatName val="0"/>
          <c:showSerName val="0"/>
          <c:showPercent val="0"/>
          <c:showBubbleSize val="0"/>
        </c:dLbls>
        <c:gapWidth val="134"/>
        <c:overlap val="-27"/>
        <c:axId val="382375872"/>
        <c:axId val="382376656"/>
      </c:barChart>
      <c:catAx>
        <c:axId val="382375872"/>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Arial" panose="020B0604020202020204" pitchFamily="34" charset="0"/>
              </a:defRPr>
            </a:pPr>
            <a:endParaRPr lang="de-DE"/>
          </a:p>
        </c:txPr>
        <c:crossAx val="382376656"/>
        <c:crosses val="autoZero"/>
        <c:auto val="1"/>
        <c:lblAlgn val="ctr"/>
        <c:lblOffset val="100"/>
        <c:noMultiLvlLbl val="0"/>
      </c:catAx>
      <c:valAx>
        <c:axId val="382376656"/>
        <c:scaling>
          <c:orientation val="minMax"/>
          <c:max val="10"/>
        </c:scaling>
        <c:delete val="1"/>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crossAx val="382375872"/>
        <c:crosses val="autoZero"/>
        <c:crossBetween val="between"/>
        <c:majorUnit val="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lumMod val="75000"/>
              <a:lumOff val="25000"/>
            </a:schemeClr>
          </a:solidFill>
          <a:latin typeface="+mn-lt"/>
          <a:cs typeface="Arial" panose="020B0604020202020204" pitchFamily="34" charset="0"/>
        </a:defRPr>
      </a:pPr>
      <a:endParaRPr lang="de-DE"/>
    </a:p>
  </c:txPr>
  <c:externalData r:id="rId3">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C-Peptide
&lt;0.005 nmol/L</c:v>
                </c:pt>
              </c:strCache>
            </c:strRef>
          </c:tx>
          <c:spPr>
            <a:solidFill>
              <a:schemeClr val="accent1"/>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84848"/>
                    </a:solidFill>
                    <a:latin typeface="+mn-lt"/>
                    <a:ea typeface="+mn-ea"/>
                    <a:cs typeface="Arial" panose="020B0604020202020204" pitchFamily="34" charset="0"/>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Sheet1!$B$2</c:f>
              <c:numCache>
                <c:formatCode>General</c:formatCode>
                <c:ptCount val="1"/>
                <c:pt idx="0">
                  <c:v>8.6</c:v>
                </c:pt>
              </c:numCache>
            </c:numRef>
          </c:val>
          <c:extLst>
            <c:ext xmlns:c16="http://schemas.microsoft.com/office/drawing/2014/chart" uri="{C3380CC4-5D6E-409C-BE32-E72D297353CC}">
              <c16:uniqueId val="{00000001-EF86-455A-8FDD-3B12A4BB3C8D}"/>
            </c:ext>
          </c:extLst>
        </c:ser>
        <c:ser>
          <c:idx val="1"/>
          <c:order val="1"/>
          <c:tx>
            <c:strRef>
              <c:f>Sheet1!$C$1</c:f>
              <c:strCache>
                <c:ptCount val="1"/>
                <c:pt idx="0">
                  <c:v>C-Peptide
0.005 to &lt;0.03 nmol/L</c:v>
                </c:pt>
              </c:strCache>
            </c:strRef>
          </c:tx>
          <c:spPr>
            <a:solidFill>
              <a:schemeClr val="accent2"/>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84848"/>
                    </a:solidFill>
                    <a:latin typeface="+mn-lt"/>
                    <a:ea typeface="+mn-ea"/>
                    <a:cs typeface="Arial" panose="020B0604020202020204" pitchFamily="34" charset="0"/>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Sheet1!$C$2</c:f>
              <c:numCache>
                <c:formatCode>General</c:formatCode>
                <c:ptCount val="1"/>
                <c:pt idx="0">
                  <c:v>8.6</c:v>
                </c:pt>
              </c:numCache>
            </c:numRef>
          </c:val>
          <c:extLst>
            <c:ext xmlns:c16="http://schemas.microsoft.com/office/drawing/2014/chart" uri="{C3380CC4-5D6E-409C-BE32-E72D297353CC}">
              <c16:uniqueId val="{00000003-EF86-455A-8FDD-3B12A4BB3C8D}"/>
            </c:ext>
          </c:extLst>
        </c:ser>
        <c:ser>
          <c:idx val="2"/>
          <c:order val="2"/>
          <c:tx>
            <c:strRef>
              <c:f>Sheet1!$D$1</c:f>
              <c:strCache>
                <c:ptCount val="1"/>
                <c:pt idx="0">
                  <c:v>C-Peptide
0.03 to &lt;0.2 nmol/L</c:v>
                </c:pt>
              </c:strCache>
            </c:strRef>
          </c:tx>
          <c:spPr>
            <a:solidFill>
              <a:schemeClr val="accent3"/>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84848"/>
                    </a:solidFill>
                    <a:latin typeface="+mn-lt"/>
                    <a:ea typeface="+mn-ea"/>
                    <a:cs typeface="Arial" panose="020B0604020202020204" pitchFamily="34" charset="0"/>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Sheet1!$D$2</c:f>
              <c:numCache>
                <c:formatCode>General</c:formatCode>
                <c:ptCount val="1"/>
                <c:pt idx="0">
                  <c:v>8.6</c:v>
                </c:pt>
              </c:numCache>
            </c:numRef>
          </c:val>
          <c:extLst>
            <c:ext xmlns:c16="http://schemas.microsoft.com/office/drawing/2014/chart" uri="{C3380CC4-5D6E-409C-BE32-E72D297353CC}">
              <c16:uniqueId val="{00000005-EF86-455A-8FDD-3B12A4BB3C8D}"/>
            </c:ext>
          </c:extLst>
        </c:ser>
        <c:ser>
          <c:idx val="3"/>
          <c:order val="3"/>
          <c:tx>
            <c:strRef>
              <c:f>Sheet1!$E$1</c:f>
              <c:strCache>
                <c:ptCount val="1"/>
                <c:pt idx="0">
                  <c:v>C-Peptide
&gt;0.2 nmol/L (=200 pmol/L)</c:v>
                </c:pt>
              </c:strCache>
            </c:strRef>
          </c:tx>
          <c:spPr>
            <a:solidFill>
              <a:schemeClr val="accent4"/>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84848"/>
                    </a:solidFill>
                    <a:latin typeface="+mn-lt"/>
                    <a:ea typeface="+mn-ea"/>
                    <a:cs typeface="Arial" panose="020B0604020202020204" pitchFamily="34" charset="0"/>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c:f>
              <c:numCache>
                <c:formatCode>General</c:formatCode>
                <c:ptCount val="1"/>
              </c:numCache>
            </c:numRef>
          </c:cat>
          <c:val>
            <c:numRef>
              <c:f>Sheet1!$E$2</c:f>
              <c:numCache>
                <c:formatCode>General</c:formatCode>
                <c:ptCount val="1"/>
                <c:pt idx="0">
                  <c:v>8</c:v>
                </c:pt>
              </c:numCache>
            </c:numRef>
          </c:val>
          <c:extLst>
            <c:ext xmlns:c16="http://schemas.microsoft.com/office/drawing/2014/chart" uri="{C3380CC4-5D6E-409C-BE32-E72D297353CC}">
              <c16:uniqueId val="{00000007-EF86-455A-8FDD-3B12A4BB3C8D}"/>
            </c:ext>
          </c:extLst>
        </c:ser>
        <c:dLbls>
          <c:showLegendKey val="0"/>
          <c:showVal val="0"/>
          <c:showCatName val="0"/>
          <c:showSerName val="0"/>
          <c:showPercent val="0"/>
          <c:showBubbleSize val="0"/>
        </c:dLbls>
        <c:gapWidth val="219"/>
        <c:overlap val="-27"/>
        <c:axId val="1512958559"/>
        <c:axId val="1573492783"/>
      </c:barChart>
      <c:catAx>
        <c:axId val="1512958559"/>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50000"/>
                    <a:lumOff val="50000"/>
                  </a:schemeClr>
                </a:solidFill>
                <a:latin typeface="+mn-lt"/>
                <a:ea typeface="+mn-ea"/>
                <a:cs typeface="Arial" panose="020B0604020202020204" pitchFamily="34" charset="0"/>
              </a:defRPr>
            </a:pPr>
            <a:endParaRPr lang="en-US"/>
          </a:p>
        </c:txPr>
        <c:crossAx val="1573492783"/>
        <c:crosses val="autoZero"/>
        <c:auto val="1"/>
        <c:lblAlgn val="ctr"/>
        <c:lblOffset val="100"/>
        <c:noMultiLvlLbl val="0"/>
      </c:catAx>
      <c:valAx>
        <c:axId val="1573492783"/>
        <c:scaling>
          <c:orientation val="minMax"/>
          <c:min val="0"/>
        </c:scaling>
        <c:delete val="0"/>
        <c:axPos val="l"/>
        <c:majorGridlines>
          <c:spPr>
            <a:ln w="9525" cap="flat" cmpd="sng" algn="ctr">
              <a:solidFill>
                <a:srgbClr val="D9D9D9"/>
              </a:solidFill>
              <a:round/>
            </a:ln>
            <a:effectLst/>
          </c:spPr>
        </c:majorGridlines>
        <c:title>
          <c:tx>
            <c:rich>
              <a:bodyPr rot="-5400000" spcFirstLastPara="1" vertOverflow="ellipsis" vert="horz" wrap="square" anchor="ctr" anchorCtr="1"/>
              <a:lstStyle/>
              <a:p>
                <a:pPr>
                  <a:defRPr sz="900" b="0" i="0" u="none" strike="noStrike" kern="1200" baseline="0">
                    <a:solidFill>
                      <a:srgbClr val="484848"/>
                    </a:solidFill>
                    <a:latin typeface="+mn-lt"/>
                    <a:ea typeface="+mn-ea"/>
                    <a:cs typeface="Arial" panose="020B0604020202020204" pitchFamily="34" charset="0"/>
                  </a:defRPr>
                </a:pPr>
                <a:r>
                  <a:rPr lang="en-US" sz="900" err="1">
                    <a:solidFill>
                      <a:srgbClr val="484848"/>
                    </a:solidFill>
                  </a:rPr>
                  <a:t>Medianer</a:t>
                </a:r>
                <a:r>
                  <a:rPr lang="en-US" sz="900">
                    <a:solidFill>
                      <a:srgbClr val="484848"/>
                    </a:solidFill>
                  </a:rPr>
                  <a:t> HbA</a:t>
                </a:r>
                <a:r>
                  <a:rPr lang="en-US" sz="900" baseline="-25000">
                    <a:solidFill>
                      <a:srgbClr val="484848"/>
                    </a:solidFill>
                  </a:rPr>
                  <a:t>1c</a:t>
                </a:r>
                <a:r>
                  <a:rPr lang="en-US" sz="900">
                    <a:solidFill>
                      <a:srgbClr val="484848"/>
                    </a:solidFill>
                  </a:rPr>
                  <a:t> [%]</a:t>
                </a:r>
              </a:p>
            </c:rich>
          </c:tx>
          <c:layout>
            <c:manualLayout>
              <c:xMode val="edge"/>
              <c:yMode val="edge"/>
              <c:x val="6.6926538374992031E-2"/>
              <c:y val="0.1937277872588456"/>
            </c:manualLayout>
          </c:layout>
          <c:overlay val="0"/>
          <c:spPr>
            <a:noFill/>
            <a:ln>
              <a:noFill/>
            </a:ln>
            <a:effectLst/>
          </c:spPr>
          <c:txPr>
            <a:bodyPr rot="-5400000" spcFirstLastPara="1" vertOverflow="ellipsis" vert="horz" wrap="square" anchor="ctr" anchorCtr="1"/>
            <a:lstStyle/>
            <a:p>
              <a:pPr>
                <a:defRPr sz="900" b="0" i="0" u="none" strike="noStrike" kern="1200" baseline="0">
                  <a:solidFill>
                    <a:srgbClr val="484848"/>
                  </a:solidFill>
                  <a:latin typeface="+mn-lt"/>
                  <a:ea typeface="+mn-ea"/>
                  <a:cs typeface="Arial" panose="020B0604020202020204" pitchFamily="34" charset="0"/>
                </a:defRPr>
              </a:pPr>
              <a:endParaRPr lang="en-US"/>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484848"/>
                </a:solidFill>
                <a:latin typeface="+mn-lt"/>
                <a:ea typeface="+mn-ea"/>
                <a:cs typeface="Arial" panose="020B0604020202020204" pitchFamily="34" charset="0"/>
              </a:defRPr>
            </a:pPr>
            <a:endParaRPr lang="en-US"/>
          </a:p>
        </c:txPr>
        <c:crossAx val="1512958559"/>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lumMod val="50000"/>
              <a:lumOff val="50000"/>
            </a:schemeClr>
          </a:solidFill>
          <a:latin typeface="+mn-lt"/>
          <a:cs typeface="Arial" panose="020B0604020202020204" pitchFamily="34" charset="0"/>
        </a:defRPr>
      </a:pPr>
      <a:endParaRPr lang="en-US"/>
    </a:p>
  </c:txPr>
  <c:externalData r:id="rId3">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92021815513354"/>
          <c:y val="5.5339920282101676E-2"/>
          <c:w val="0.68908250425423645"/>
          <c:h val="0.75234400765244069"/>
        </c:manualLayout>
      </c:layout>
      <c:barChart>
        <c:barDir val="col"/>
        <c:grouping val="clustered"/>
        <c:varyColors val="0"/>
        <c:ser>
          <c:idx val="0"/>
          <c:order val="0"/>
          <c:tx>
            <c:strRef>
              <c:f>Sheet1!$B$1</c:f>
              <c:strCache>
                <c:ptCount val="1"/>
                <c:pt idx="0">
                  <c:v>C-Peptide
&lt;0.005 nmol/L</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Sheet1!$B$2</c:f>
              <c:numCache>
                <c:formatCode>General</c:formatCode>
                <c:ptCount val="1"/>
                <c:pt idx="0">
                  <c:v>32.1</c:v>
                </c:pt>
              </c:numCache>
            </c:numRef>
          </c:val>
          <c:extLst>
            <c:ext xmlns:c16="http://schemas.microsoft.com/office/drawing/2014/chart" uri="{C3380CC4-5D6E-409C-BE32-E72D297353CC}">
              <c16:uniqueId val="{00000000-BA10-4022-99F7-CB2A634F5388}"/>
            </c:ext>
          </c:extLst>
        </c:ser>
        <c:ser>
          <c:idx val="1"/>
          <c:order val="1"/>
          <c:tx>
            <c:strRef>
              <c:f>Sheet1!$C$1</c:f>
              <c:strCache>
                <c:ptCount val="1"/>
                <c:pt idx="0">
                  <c:v>C-Peptide
0.005 to &lt;0.03 nmol/L</c:v>
                </c:pt>
              </c:strCache>
            </c:strRef>
          </c:tx>
          <c:spPr>
            <a:solidFill>
              <a:schemeClr val="accent2"/>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Sheet1!$C$2</c:f>
              <c:numCache>
                <c:formatCode>General</c:formatCode>
                <c:ptCount val="1"/>
                <c:pt idx="0">
                  <c:v>24</c:v>
                </c:pt>
              </c:numCache>
            </c:numRef>
          </c:val>
          <c:extLst>
            <c:ext xmlns:c16="http://schemas.microsoft.com/office/drawing/2014/chart" uri="{C3380CC4-5D6E-409C-BE32-E72D297353CC}">
              <c16:uniqueId val="{00000001-BA10-4022-99F7-CB2A634F5388}"/>
            </c:ext>
          </c:extLst>
        </c:ser>
        <c:ser>
          <c:idx val="2"/>
          <c:order val="2"/>
          <c:tx>
            <c:strRef>
              <c:f>Sheet1!$D$1</c:f>
              <c:strCache>
                <c:ptCount val="1"/>
                <c:pt idx="0">
                  <c:v>C-Peptide
0.03 to &lt;0.2 nmol/L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Sheet1!$D$2</c:f>
              <c:numCache>
                <c:formatCode>General</c:formatCode>
                <c:ptCount val="1"/>
                <c:pt idx="0">
                  <c:v>17.600000000000001</c:v>
                </c:pt>
              </c:numCache>
            </c:numRef>
          </c:val>
          <c:extLst>
            <c:ext xmlns:c16="http://schemas.microsoft.com/office/drawing/2014/chart" uri="{C3380CC4-5D6E-409C-BE32-E72D297353CC}">
              <c16:uniqueId val="{00000002-BA10-4022-99F7-CB2A634F5388}"/>
            </c:ext>
          </c:extLst>
        </c:ser>
        <c:ser>
          <c:idx val="3"/>
          <c:order val="3"/>
          <c:tx>
            <c:strRef>
              <c:f>Sheet1!$E$1</c:f>
              <c:strCache>
                <c:ptCount val="1"/>
                <c:pt idx="0">
                  <c:v>C-Peptide
&gt;0.2 nmol/L (=200 pmol/L)</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Sheet1!$E$2</c:f>
              <c:numCache>
                <c:formatCode>General</c:formatCode>
                <c:ptCount val="1"/>
                <c:pt idx="0">
                  <c:v>12.7</c:v>
                </c:pt>
              </c:numCache>
            </c:numRef>
          </c:val>
          <c:extLst>
            <c:ext xmlns:c16="http://schemas.microsoft.com/office/drawing/2014/chart" uri="{C3380CC4-5D6E-409C-BE32-E72D297353CC}">
              <c16:uniqueId val="{00000003-BA10-4022-99F7-CB2A634F5388}"/>
            </c:ext>
          </c:extLst>
        </c:ser>
        <c:dLbls>
          <c:showLegendKey val="0"/>
          <c:showVal val="0"/>
          <c:showCatName val="0"/>
          <c:showSerName val="0"/>
          <c:showPercent val="0"/>
          <c:showBubbleSize val="0"/>
        </c:dLbls>
        <c:gapWidth val="189"/>
        <c:overlap val="-36"/>
        <c:axId val="382378224"/>
        <c:axId val="382378616"/>
      </c:barChart>
      <c:catAx>
        <c:axId val="382378224"/>
        <c:scaling>
          <c:orientation val="minMax"/>
        </c:scaling>
        <c:delete val="1"/>
        <c:axPos val="b"/>
        <c:numFmt formatCode="General" sourceLinked="1"/>
        <c:majorTickMark val="none"/>
        <c:minorTickMark val="none"/>
        <c:tickLblPos val="nextTo"/>
        <c:crossAx val="382378616"/>
        <c:crosses val="autoZero"/>
        <c:auto val="1"/>
        <c:lblAlgn val="ctr"/>
        <c:lblOffset val="100"/>
        <c:noMultiLvlLbl val="0"/>
      </c:catAx>
      <c:valAx>
        <c:axId val="382378616"/>
        <c:scaling>
          <c:orientation val="minMax"/>
          <c:max val="60"/>
        </c:scaling>
        <c:delete val="0"/>
        <c:axPos val="l"/>
        <c:majorGridlines>
          <c:spPr>
            <a:ln w="9525" cap="flat" cmpd="sng" algn="ctr">
              <a:solidFill>
                <a:srgbClr val="D9D9D9"/>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crossAx val="38237822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lumMod val="75000"/>
              <a:lumOff val="25000"/>
            </a:schemeClr>
          </a:solidFill>
          <a:latin typeface="+mn-lt"/>
          <a:cs typeface="Arial" panose="020B0604020202020204" pitchFamily="34" charset="0"/>
        </a:defRPr>
      </a:pPr>
      <a:endParaRPr lang="en-US"/>
    </a:p>
  </c:txPr>
  <c:externalData r:id="rId3">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792021815513354"/>
          <c:y val="5.5339920282101676E-2"/>
          <c:w val="0.68908250425423645"/>
          <c:h val="0.75234400765244069"/>
        </c:manualLayout>
      </c:layout>
      <c:barChart>
        <c:barDir val="col"/>
        <c:grouping val="clustered"/>
        <c:varyColors val="0"/>
        <c:ser>
          <c:idx val="0"/>
          <c:order val="0"/>
          <c:tx>
            <c:strRef>
              <c:f>Sheet1!$B$1</c:f>
              <c:strCache>
                <c:ptCount val="1"/>
                <c:pt idx="0">
                  <c:v>C-Peptide
&lt;0.005 nmol/L</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Sheet1!$B$2</c:f>
              <c:numCache>
                <c:formatCode>General</c:formatCode>
                <c:ptCount val="1"/>
                <c:pt idx="0">
                  <c:v>44.1</c:v>
                </c:pt>
              </c:numCache>
            </c:numRef>
          </c:val>
          <c:extLst>
            <c:ext xmlns:c16="http://schemas.microsoft.com/office/drawing/2014/chart" uri="{C3380CC4-5D6E-409C-BE32-E72D297353CC}">
              <c16:uniqueId val="{00000000-E107-412A-AB70-BB64B20DB350}"/>
            </c:ext>
          </c:extLst>
        </c:ser>
        <c:ser>
          <c:idx val="1"/>
          <c:order val="1"/>
          <c:tx>
            <c:strRef>
              <c:f>Sheet1!$C$1</c:f>
              <c:strCache>
                <c:ptCount val="1"/>
                <c:pt idx="0">
                  <c:v>C-Peptide
0.005 to &lt;0.03 nmol/L</c:v>
                </c:pt>
              </c:strCache>
            </c:strRef>
          </c:tx>
          <c:spPr>
            <a:solidFill>
              <a:schemeClr val="accent2"/>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Sheet1!$C$2</c:f>
              <c:numCache>
                <c:formatCode>General</c:formatCode>
                <c:ptCount val="1"/>
                <c:pt idx="0">
                  <c:v>33.1</c:v>
                </c:pt>
              </c:numCache>
            </c:numRef>
          </c:val>
          <c:extLst>
            <c:ext xmlns:c16="http://schemas.microsoft.com/office/drawing/2014/chart" uri="{C3380CC4-5D6E-409C-BE32-E72D297353CC}">
              <c16:uniqueId val="{00000001-E107-412A-AB70-BB64B20DB350}"/>
            </c:ext>
          </c:extLst>
        </c:ser>
        <c:ser>
          <c:idx val="2"/>
          <c:order val="2"/>
          <c:tx>
            <c:strRef>
              <c:f>Sheet1!$D$1</c:f>
              <c:strCache>
                <c:ptCount val="1"/>
                <c:pt idx="0">
                  <c:v>C-Peptide
0.03 to &lt;0.2 nmol/L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Sheet1!$D$2</c:f>
              <c:numCache>
                <c:formatCode>General</c:formatCode>
                <c:ptCount val="1"/>
                <c:pt idx="0">
                  <c:v>21.9</c:v>
                </c:pt>
              </c:numCache>
            </c:numRef>
          </c:val>
          <c:extLst>
            <c:ext xmlns:c16="http://schemas.microsoft.com/office/drawing/2014/chart" uri="{C3380CC4-5D6E-409C-BE32-E72D297353CC}">
              <c16:uniqueId val="{00000002-E107-412A-AB70-BB64B20DB350}"/>
            </c:ext>
          </c:extLst>
        </c:ser>
        <c:ser>
          <c:idx val="3"/>
          <c:order val="3"/>
          <c:tx>
            <c:strRef>
              <c:f>Sheet1!$E$1</c:f>
              <c:strCache>
                <c:ptCount val="1"/>
                <c:pt idx="0">
                  <c:v>C-Peptide
&gt;0.2 nmol/L (=200 pmol/L)</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Sheet1!$E$2</c:f>
              <c:numCache>
                <c:formatCode>General</c:formatCode>
                <c:ptCount val="1"/>
                <c:pt idx="0">
                  <c:v>14.2</c:v>
                </c:pt>
              </c:numCache>
            </c:numRef>
          </c:val>
          <c:extLst>
            <c:ext xmlns:c16="http://schemas.microsoft.com/office/drawing/2014/chart" uri="{C3380CC4-5D6E-409C-BE32-E72D297353CC}">
              <c16:uniqueId val="{00000003-E107-412A-AB70-BB64B20DB350}"/>
            </c:ext>
          </c:extLst>
        </c:ser>
        <c:dLbls>
          <c:showLegendKey val="0"/>
          <c:showVal val="0"/>
          <c:showCatName val="0"/>
          <c:showSerName val="0"/>
          <c:showPercent val="0"/>
          <c:showBubbleSize val="0"/>
        </c:dLbls>
        <c:gapWidth val="189"/>
        <c:overlap val="-36"/>
        <c:axId val="382378224"/>
        <c:axId val="382378616"/>
      </c:barChart>
      <c:catAx>
        <c:axId val="382378224"/>
        <c:scaling>
          <c:orientation val="minMax"/>
        </c:scaling>
        <c:delete val="1"/>
        <c:axPos val="b"/>
        <c:numFmt formatCode="General" sourceLinked="1"/>
        <c:majorTickMark val="none"/>
        <c:minorTickMark val="none"/>
        <c:tickLblPos val="nextTo"/>
        <c:crossAx val="382378616"/>
        <c:crosses val="autoZero"/>
        <c:auto val="1"/>
        <c:lblAlgn val="ctr"/>
        <c:lblOffset val="100"/>
        <c:noMultiLvlLbl val="0"/>
      </c:catAx>
      <c:valAx>
        <c:axId val="382378616"/>
        <c:scaling>
          <c:orientation val="minMax"/>
          <c:max val="60"/>
        </c:scaling>
        <c:delete val="1"/>
        <c:axPos val="l"/>
        <c:majorGridlines>
          <c:spPr>
            <a:ln w="9525" cap="flat" cmpd="sng" algn="ctr">
              <a:solidFill>
                <a:srgbClr val="D9D9D9"/>
              </a:solidFill>
              <a:round/>
            </a:ln>
            <a:effectLst/>
          </c:spPr>
        </c:majorGridlines>
        <c:numFmt formatCode="General" sourceLinked="1"/>
        <c:majorTickMark val="none"/>
        <c:minorTickMark val="none"/>
        <c:tickLblPos val="nextTo"/>
        <c:crossAx val="382378224"/>
        <c:crosses val="autoZero"/>
        <c:crossBetween val="between"/>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lumMod val="75000"/>
              <a:lumOff val="25000"/>
            </a:schemeClr>
          </a:solidFill>
          <a:latin typeface="+mn-lt"/>
          <a:cs typeface="Arial" panose="020B0604020202020204" pitchFamily="34" charset="0"/>
        </a:defRPr>
      </a:pPr>
      <a:endParaRPr lang="en-US"/>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dPt>
            <c:idx val="0"/>
            <c:bubble3D val="0"/>
            <c:spPr>
              <a:solidFill>
                <a:srgbClr val="119693"/>
              </a:solidFill>
              <a:ln w="19050">
                <a:noFill/>
              </a:ln>
              <a:effectLst/>
            </c:spPr>
            <c:extLst>
              <c:ext xmlns:c16="http://schemas.microsoft.com/office/drawing/2014/chart" uri="{C3380CC4-5D6E-409C-BE32-E72D297353CC}">
                <c16:uniqueId val="{00000001-6CFF-4413-880A-26EC9BC0F059}"/>
              </c:ext>
            </c:extLst>
          </c:dPt>
          <c:dPt>
            <c:idx val="1"/>
            <c:bubble3D val="0"/>
            <c:spPr>
              <a:solidFill>
                <a:srgbClr val="81879D">
                  <a:lumMod val="40000"/>
                  <a:lumOff val="60000"/>
                </a:srgbClr>
              </a:solidFill>
              <a:ln w="19050">
                <a:noFill/>
              </a:ln>
              <a:effectLst/>
            </c:spPr>
            <c:extLst>
              <c:ext xmlns:c16="http://schemas.microsoft.com/office/drawing/2014/chart" uri="{C3380CC4-5D6E-409C-BE32-E72D297353CC}">
                <c16:uniqueId val="{00000003-6CFF-4413-880A-26EC9BC0F05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6CFF-4413-880A-26EC9BC0F05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6CFF-4413-880A-26EC9BC0F059}"/>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0.77</c:v>
                </c:pt>
                <c:pt idx="1">
                  <c:v>0.23</c:v>
                </c:pt>
              </c:numCache>
            </c:numRef>
          </c:val>
          <c:extLst>
            <c:ext xmlns:c16="http://schemas.microsoft.com/office/drawing/2014/chart" uri="{C3380CC4-5D6E-409C-BE32-E72D297353CC}">
              <c16:uniqueId val="{00000008-6CFF-4413-880A-26EC9BC0F059}"/>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it-IT"/>
    </a:p>
  </c:txPr>
  <c:externalData r:id="rId4">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5904003931930211"/>
          <c:y val="5.5339920282101676E-2"/>
          <c:w val="0.38884665034394172"/>
          <c:h val="0.75234400765244069"/>
        </c:manualLayout>
      </c:layout>
      <c:barChart>
        <c:barDir val="col"/>
        <c:grouping val="clustered"/>
        <c:varyColors val="0"/>
        <c:ser>
          <c:idx val="0"/>
          <c:order val="0"/>
          <c:tx>
            <c:strRef>
              <c:f>Sheet1!$B$1</c:f>
              <c:strCache>
                <c:ptCount val="1"/>
                <c:pt idx="0">
                  <c:v>C-Peptid &lt; 0,005 nmol/l</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Sheet1!$B$2</c:f>
              <c:numCache>
                <c:formatCode>General</c:formatCode>
                <c:ptCount val="1"/>
                <c:pt idx="0">
                  <c:v>7.1</c:v>
                </c:pt>
              </c:numCache>
            </c:numRef>
          </c:val>
          <c:extLst>
            <c:ext xmlns:c16="http://schemas.microsoft.com/office/drawing/2014/chart" uri="{C3380CC4-5D6E-409C-BE32-E72D297353CC}">
              <c16:uniqueId val="{00000000-E00B-4AE4-87D1-80DC86739C2B}"/>
            </c:ext>
          </c:extLst>
        </c:ser>
        <c:ser>
          <c:idx val="1"/>
          <c:order val="1"/>
          <c:tx>
            <c:strRef>
              <c:f>Sheet1!$C$1</c:f>
              <c:strCache>
                <c:ptCount val="1"/>
                <c:pt idx="0">
                  <c:v>C-Peptid 0,005 bis              &lt; 0,03 nmol/l</c:v>
                </c:pt>
              </c:strCache>
            </c:strRef>
          </c:tx>
          <c:spPr>
            <a:solidFill>
              <a:schemeClr val="accent2"/>
            </a:solidFill>
            <a:ln>
              <a:noFill/>
            </a:ln>
            <a:effectLst/>
          </c:spPr>
          <c:invertIfNegative val="0"/>
          <c:dLbls>
            <c:numFmt formatCode="#,##0.0" sourceLinked="0"/>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Sheet1!$C$2</c:f>
              <c:numCache>
                <c:formatCode>General</c:formatCode>
                <c:ptCount val="1"/>
                <c:pt idx="0">
                  <c:v>5.6</c:v>
                </c:pt>
              </c:numCache>
            </c:numRef>
          </c:val>
          <c:extLst>
            <c:ext xmlns:c16="http://schemas.microsoft.com/office/drawing/2014/chart" uri="{C3380CC4-5D6E-409C-BE32-E72D297353CC}">
              <c16:uniqueId val="{00000001-E00B-4AE4-87D1-80DC86739C2B}"/>
            </c:ext>
          </c:extLst>
        </c:ser>
        <c:ser>
          <c:idx val="2"/>
          <c:order val="2"/>
          <c:tx>
            <c:strRef>
              <c:f>Sheet1!$D$1</c:f>
              <c:strCache>
                <c:ptCount val="1"/>
                <c:pt idx="0">
                  <c:v>C-Peptid 0,03 bis              &lt; 0,2 nmol/l</c:v>
                </c:pt>
              </c:strCache>
            </c:strRef>
          </c:tx>
          <c:spPr>
            <a:solidFill>
              <a:schemeClr val="accent3"/>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Sheet1!$D$2</c:f>
              <c:numCache>
                <c:formatCode>General</c:formatCode>
                <c:ptCount val="1"/>
                <c:pt idx="0">
                  <c:v>4.5</c:v>
                </c:pt>
              </c:numCache>
            </c:numRef>
          </c:val>
          <c:extLst>
            <c:ext xmlns:c16="http://schemas.microsoft.com/office/drawing/2014/chart" uri="{C3380CC4-5D6E-409C-BE32-E72D297353CC}">
              <c16:uniqueId val="{00000002-E00B-4AE4-87D1-80DC86739C2B}"/>
            </c:ext>
          </c:extLst>
        </c:ser>
        <c:ser>
          <c:idx val="3"/>
          <c:order val="3"/>
          <c:tx>
            <c:strRef>
              <c:f>Sheet1!$E$1</c:f>
              <c:strCache>
                <c:ptCount val="1"/>
                <c:pt idx="0">
                  <c:v>C-Peptid &gt; 0,2 nmol/l</c:v>
                </c:pt>
              </c:strCache>
            </c:strRef>
          </c:tx>
          <c:spPr>
            <a:solidFill>
              <a:schemeClr val="accent4"/>
            </a:solidFill>
            <a:ln>
              <a:noFill/>
            </a:ln>
            <a:effectLst/>
          </c:spPr>
          <c:invertIfNegative val="0"/>
          <c:dLbls>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mn-lt"/>
                    <a:ea typeface="+mn-ea"/>
                    <a:cs typeface="Arial" panose="020B0604020202020204" pitchFamily="34" charset="0"/>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c:f>
              <c:strCache>
                <c:ptCount val="1"/>
                <c:pt idx="0">
                  <c:v>Serious Hypoglycemic Event in Last Year*</c:v>
                </c:pt>
              </c:strCache>
            </c:strRef>
          </c:cat>
          <c:val>
            <c:numRef>
              <c:f>Sheet1!$E$2</c:f>
              <c:numCache>
                <c:formatCode>General</c:formatCode>
                <c:ptCount val="1"/>
                <c:pt idx="0">
                  <c:v>4.9000000000000004</c:v>
                </c:pt>
              </c:numCache>
            </c:numRef>
          </c:val>
          <c:extLst>
            <c:ext xmlns:c16="http://schemas.microsoft.com/office/drawing/2014/chart" uri="{C3380CC4-5D6E-409C-BE32-E72D297353CC}">
              <c16:uniqueId val="{00000003-E00B-4AE4-87D1-80DC86739C2B}"/>
            </c:ext>
          </c:extLst>
        </c:ser>
        <c:dLbls>
          <c:showLegendKey val="0"/>
          <c:showVal val="0"/>
          <c:showCatName val="0"/>
          <c:showSerName val="0"/>
          <c:showPercent val="0"/>
          <c:showBubbleSize val="0"/>
        </c:dLbls>
        <c:gapWidth val="189"/>
        <c:overlap val="-36"/>
        <c:axId val="382378224"/>
        <c:axId val="382378616"/>
      </c:barChart>
      <c:catAx>
        <c:axId val="382378224"/>
        <c:scaling>
          <c:orientation val="minMax"/>
        </c:scaling>
        <c:delete val="1"/>
        <c:axPos val="b"/>
        <c:numFmt formatCode="General" sourceLinked="1"/>
        <c:majorTickMark val="none"/>
        <c:minorTickMark val="none"/>
        <c:tickLblPos val="nextTo"/>
        <c:crossAx val="382378616"/>
        <c:crosses val="autoZero"/>
        <c:auto val="1"/>
        <c:lblAlgn val="ctr"/>
        <c:lblOffset val="100"/>
        <c:noMultiLvlLbl val="0"/>
      </c:catAx>
      <c:valAx>
        <c:axId val="382378616"/>
        <c:scaling>
          <c:orientation val="minMax"/>
          <c:max val="60"/>
        </c:scaling>
        <c:delete val="1"/>
        <c:axPos val="l"/>
        <c:majorGridlines>
          <c:spPr>
            <a:ln w="9525" cap="flat" cmpd="sng" algn="ctr">
              <a:solidFill>
                <a:srgbClr val="D9D9D9"/>
              </a:solidFill>
              <a:round/>
            </a:ln>
            <a:effectLst/>
          </c:spPr>
        </c:majorGridlines>
        <c:numFmt formatCode="General" sourceLinked="1"/>
        <c:majorTickMark val="none"/>
        <c:minorTickMark val="none"/>
        <c:tickLblPos val="nextTo"/>
        <c:crossAx val="382378224"/>
        <c:crosses val="autoZero"/>
        <c:crossBetween val="between"/>
      </c:valAx>
      <c:spPr>
        <a:noFill/>
        <a:ln>
          <a:noFill/>
        </a:ln>
        <a:effectLst/>
      </c:spPr>
    </c:plotArea>
    <c:legend>
      <c:legendPos val="r"/>
      <c:layout>
        <c:manualLayout>
          <c:xMode val="edge"/>
          <c:yMode val="edge"/>
          <c:x val="0.59373984876428187"/>
          <c:y val="0.16210709533839909"/>
          <c:w val="0.38402046284819197"/>
          <c:h val="0.50291966828757029"/>
        </c:manualLayout>
      </c:layout>
      <c:overlay val="0"/>
      <c:spPr>
        <a:noFill/>
        <a:ln>
          <a:noFill/>
        </a:ln>
        <a:effectLst/>
      </c:spPr>
      <c:txPr>
        <a:bodyPr rot="0" spcFirstLastPara="1" vertOverflow="ellipsis" vert="horz" wrap="square" anchor="ctr" anchorCtr="1"/>
        <a:lstStyle/>
        <a:p>
          <a:pPr>
            <a:defRPr sz="700" b="0" i="0" u="none" strike="noStrike" kern="1200" baseline="0">
              <a:solidFill>
                <a:schemeClr val="tx1">
                  <a:lumMod val="75000"/>
                  <a:lumOff val="25000"/>
                </a:schemeClr>
              </a:solidFill>
              <a:latin typeface="+mn-lt"/>
              <a:ea typeface="+mn-ea"/>
              <a:cs typeface="Arial" panose="020B0604020202020204" pitchFamily="34" charset="0"/>
            </a:defRPr>
          </a:pPr>
          <a:endParaRPr lang="de-D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a:solidFill>
            <a:schemeClr val="tx1">
              <a:lumMod val="75000"/>
              <a:lumOff val="25000"/>
            </a:schemeClr>
          </a:solidFill>
          <a:latin typeface="+mn-lt"/>
          <a:cs typeface="Arial" panose="020B0604020202020204" pitchFamily="34" charset="0"/>
        </a:defRPr>
      </a:pPr>
      <a:endParaRPr lang="en-US"/>
    </a:p>
  </c:txPr>
  <c:externalData r:id="rId3">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618443416867122"/>
          <c:y val="4.4334747571892826E-2"/>
          <c:w val="0.82428909372163905"/>
          <c:h val="0.76131426309943784"/>
        </c:manualLayout>
      </c:layout>
      <c:lineChart>
        <c:grouping val="standard"/>
        <c:varyColors val="0"/>
        <c:ser>
          <c:idx val="0"/>
          <c:order val="0"/>
          <c:tx>
            <c:strRef>
              <c:f>Sheet1!$B$1</c:f>
              <c:strCache>
                <c:ptCount val="1"/>
                <c:pt idx="0">
                  <c:v>Series 1</c:v>
                </c:pt>
              </c:strCache>
            </c:strRef>
          </c:tx>
          <c:spPr>
            <a:ln w="28575" cap="rnd">
              <a:solidFill>
                <a:schemeClr val="accent1"/>
              </a:solidFill>
              <a:round/>
            </a:ln>
            <a:effectLst/>
          </c:spPr>
          <c:marker>
            <c:symbol val="circle"/>
            <c:size val="5"/>
            <c:spPr>
              <a:solidFill>
                <a:schemeClr val="accent1"/>
              </a:solidFill>
              <a:ln w="9525">
                <a:solidFill>
                  <a:schemeClr val="accent1"/>
                </a:solidFill>
              </a:ln>
              <a:effectLst/>
            </c:spPr>
          </c:marker>
          <c:cat>
            <c:numRef>
              <c:f>Sheet1!$A$2:$A$8</c:f>
              <c:numCache>
                <c:formatCode>General</c:formatCode>
                <c:ptCount val="7"/>
              </c:numCache>
            </c:numRef>
          </c:cat>
          <c:val>
            <c:numRef>
              <c:f>Sheet1!$B$2:$B$8</c:f>
              <c:numCache>
                <c:formatCode>General</c:formatCode>
                <c:ptCount val="7"/>
              </c:numCache>
            </c:numRef>
          </c:val>
          <c:smooth val="0"/>
          <c:extLst>
            <c:ext xmlns:c16="http://schemas.microsoft.com/office/drawing/2014/chart" uri="{C3380CC4-5D6E-409C-BE32-E72D297353CC}">
              <c16:uniqueId val="{00000000-8ACF-44B9-891D-7D1091444BD8}"/>
            </c:ext>
          </c:extLst>
        </c:ser>
        <c:ser>
          <c:idx val="1"/>
          <c:order val="1"/>
          <c:tx>
            <c:strRef>
              <c:f>Sheet1!$C$1</c:f>
              <c:strCache>
                <c:ptCount val="1"/>
                <c:pt idx="0">
                  <c:v>Series 2</c:v>
                </c:pt>
              </c:strCache>
            </c:strRef>
          </c:tx>
          <c:spPr>
            <a:ln w="28575" cap="rnd">
              <a:solidFill>
                <a:schemeClr val="accent2"/>
              </a:solidFill>
              <a:round/>
            </a:ln>
            <a:effectLst/>
          </c:spPr>
          <c:marker>
            <c:symbol val="circle"/>
            <c:size val="5"/>
            <c:spPr>
              <a:solidFill>
                <a:schemeClr val="accent2"/>
              </a:solidFill>
              <a:ln w="9525">
                <a:solidFill>
                  <a:schemeClr val="accent2"/>
                </a:solidFill>
              </a:ln>
              <a:effectLst/>
            </c:spPr>
          </c:marker>
          <c:cat>
            <c:numRef>
              <c:f>Sheet1!$A$2:$A$8</c:f>
              <c:numCache>
                <c:formatCode>General</c:formatCode>
                <c:ptCount val="7"/>
              </c:numCache>
            </c:numRef>
          </c:cat>
          <c:val>
            <c:numRef>
              <c:f>Sheet1!$C$2:$C$8</c:f>
              <c:numCache>
                <c:formatCode>General</c:formatCode>
                <c:ptCount val="7"/>
              </c:numCache>
            </c:numRef>
          </c:val>
          <c:smooth val="0"/>
          <c:extLst>
            <c:ext xmlns:c16="http://schemas.microsoft.com/office/drawing/2014/chart" uri="{C3380CC4-5D6E-409C-BE32-E72D297353CC}">
              <c16:uniqueId val="{00000001-8ACF-44B9-891D-7D1091444BD8}"/>
            </c:ext>
          </c:extLst>
        </c:ser>
        <c:ser>
          <c:idx val="2"/>
          <c:order val="2"/>
          <c:tx>
            <c:strRef>
              <c:f>Sheet1!$D$1</c:f>
              <c:strCache>
                <c:ptCount val="1"/>
                <c:pt idx="0">
                  <c:v>Series 3</c:v>
                </c:pt>
              </c:strCache>
            </c:strRef>
          </c:tx>
          <c:spPr>
            <a:ln w="28575" cap="rnd">
              <a:solidFill>
                <a:schemeClr val="accent3"/>
              </a:solidFill>
              <a:round/>
            </a:ln>
            <a:effectLst/>
          </c:spPr>
          <c:marker>
            <c:symbol val="circle"/>
            <c:size val="5"/>
            <c:spPr>
              <a:solidFill>
                <a:schemeClr val="accent3"/>
              </a:solidFill>
              <a:ln w="9525">
                <a:solidFill>
                  <a:schemeClr val="accent3"/>
                </a:solidFill>
              </a:ln>
              <a:effectLst/>
            </c:spPr>
          </c:marker>
          <c:cat>
            <c:numRef>
              <c:f>Sheet1!$A$2:$A$8</c:f>
              <c:numCache>
                <c:formatCode>General</c:formatCode>
                <c:ptCount val="7"/>
              </c:numCache>
            </c:numRef>
          </c:cat>
          <c:val>
            <c:numRef>
              <c:f>Sheet1!$D$2:$D$8</c:f>
              <c:numCache>
                <c:formatCode>General</c:formatCode>
                <c:ptCount val="7"/>
              </c:numCache>
            </c:numRef>
          </c:val>
          <c:smooth val="0"/>
          <c:extLst>
            <c:ext xmlns:c16="http://schemas.microsoft.com/office/drawing/2014/chart" uri="{C3380CC4-5D6E-409C-BE32-E72D297353CC}">
              <c16:uniqueId val="{00000002-8ACF-44B9-891D-7D1091444BD8}"/>
            </c:ext>
          </c:extLst>
        </c:ser>
        <c:ser>
          <c:idx val="3"/>
          <c:order val="3"/>
          <c:tx>
            <c:strRef>
              <c:f>Sheet1!$E$1</c:f>
              <c:strCache>
                <c:ptCount val="1"/>
                <c:pt idx="0">
                  <c:v>Series 4</c:v>
                </c:pt>
              </c:strCache>
            </c:strRef>
          </c:tx>
          <c:spPr>
            <a:ln w="28575" cap="rnd">
              <a:solidFill>
                <a:schemeClr val="accent4"/>
              </a:solidFill>
              <a:round/>
            </a:ln>
            <a:effectLst/>
          </c:spPr>
          <c:marker>
            <c:symbol val="circle"/>
            <c:size val="5"/>
            <c:spPr>
              <a:solidFill>
                <a:schemeClr val="accent4"/>
              </a:solidFill>
              <a:ln w="9525">
                <a:solidFill>
                  <a:schemeClr val="accent4"/>
                </a:solidFill>
              </a:ln>
              <a:effectLst/>
            </c:spPr>
          </c:marker>
          <c:cat>
            <c:numRef>
              <c:f>Sheet1!$A$2:$A$8</c:f>
              <c:numCache>
                <c:formatCode>General</c:formatCode>
                <c:ptCount val="7"/>
              </c:numCache>
            </c:numRef>
          </c:cat>
          <c:val>
            <c:numRef>
              <c:f>Sheet1!$E$2:$E$8</c:f>
              <c:numCache>
                <c:formatCode>General</c:formatCode>
                <c:ptCount val="7"/>
              </c:numCache>
            </c:numRef>
          </c:val>
          <c:smooth val="0"/>
          <c:extLst>
            <c:ext xmlns:c16="http://schemas.microsoft.com/office/drawing/2014/chart" uri="{C3380CC4-5D6E-409C-BE32-E72D297353CC}">
              <c16:uniqueId val="{00000003-8ACF-44B9-891D-7D1091444BD8}"/>
            </c:ext>
          </c:extLst>
        </c:ser>
        <c:dLbls>
          <c:showLegendKey val="0"/>
          <c:showVal val="0"/>
          <c:showCatName val="0"/>
          <c:showSerName val="0"/>
          <c:showPercent val="0"/>
          <c:showBubbleSize val="0"/>
        </c:dLbls>
        <c:marker val="1"/>
        <c:smooth val="0"/>
        <c:axId val="-204349296"/>
        <c:axId val="-204337328"/>
      </c:lineChart>
      <c:catAx>
        <c:axId val="-204349296"/>
        <c:scaling>
          <c:orientation val="minMax"/>
        </c:scaling>
        <c:delete val="0"/>
        <c:axPos val="b"/>
        <c:title>
          <c:tx>
            <c:rich>
              <a:bodyPr rot="0" spcFirstLastPara="1" vertOverflow="ellipsis" vert="horz" wrap="square" anchor="ctr" anchorCtr="1"/>
              <a:lstStyle/>
              <a:p>
                <a:pPr>
                  <a:defRPr lang="en-US" sz="900" b="0" i="0" u="none" strike="noStrike" kern="1200" baseline="0" smtClean="0">
                    <a:solidFill>
                      <a:srgbClr val="404040"/>
                    </a:solidFill>
                    <a:latin typeface="+mn-lt"/>
                    <a:ea typeface="+mn-ea"/>
                    <a:cs typeface="+mn-cs"/>
                  </a:defRPr>
                </a:pPr>
                <a:r>
                  <a:rPr lang="en-US" sz="900" b="0" i="0">
                    <a:solidFill>
                      <a:srgbClr val="404040"/>
                    </a:solidFill>
                    <a:latin typeface="+mn-lt"/>
                  </a:rPr>
                  <a:t>Alter [Jahre]</a:t>
                </a:r>
              </a:p>
            </c:rich>
          </c:tx>
          <c:layout>
            <c:manualLayout>
              <c:xMode val="edge"/>
              <c:yMode val="edge"/>
              <c:x val="0.39874534075122792"/>
              <c:y val="0.90688060328735021"/>
            </c:manualLayout>
          </c:layout>
          <c:overlay val="0"/>
          <c:spPr>
            <a:noFill/>
            <a:ln>
              <a:noFill/>
            </a:ln>
            <a:effectLst/>
          </c:spPr>
          <c:txPr>
            <a:bodyPr rot="0" spcFirstLastPara="1" vertOverflow="ellipsis" vert="horz" wrap="square" anchor="ctr" anchorCtr="1"/>
            <a:lstStyle/>
            <a:p>
              <a:pPr>
                <a:defRPr lang="en-US" sz="900" b="0" i="0" u="none" strike="noStrike" kern="1200" baseline="0" smtClean="0">
                  <a:solidFill>
                    <a:srgbClr val="404040"/>
                  </a:solidFill>
                  <a:latin typeface="+mn-lt"/>
                  <a:ea typeface="+mn-ea"/>
                  <a:cs typeface="+mn-cs"/>
                </a:defRPr>
              </a:pPr>
              <a:endParaRPr lang="de-DE"/>
            </a:p>
          </c:txPr>
        </c:title>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rgbClr val="7F7F7F"/>
                </a:solidFill>
                <a:latin typeface="+mn-lt"/>
                <a:ea typeface="+mn-ea"/>
                <a:cs typeface="+mn-cs"/>
              </a:defRPr>
            </a:pPr>
            <a:endParaRPr lang="de-DE"/>
          </a:p>
        </c:txPr>
        <c:crossAx val="-204337328"/>
        <c:crosses val="autoZero"/>
        <c:auto val="1"/>
        <c:lblAlgn val="ctr"/>
        <c:lblOffset val="100"/>
        <c:noMultiLvlLbl val="0"/>
      </c:catAx>
      <c:valAx>
        <c:axId val="-204337328"/>
        <c:scaling>
          <c:orientation val="minMax"/>
          <c:max val="25"/>
          <c:min val="0"/>
        </c:scaling>
        <c:delete val="0"/>
        <c:axPos val="l"/>
        <c:majorGridlines>
          <c:spPr>
            <a:ln w="9525" cap="flat" cmpd="sng" algn="ctr">
              <a:solidFill>
                <a:schemeClr val="tx1">
                  <a:lumMod val="15000"/>
                  <a:lumOff val="85000"/>
                </a:schemeClr>
              </a:solidFill>
              <a:round/>
            </a:ln>
            <a:effectLst/>
          </c:spPr>
        </c:majorGridlines>
        <c:minorGridlines>
          <c:spPr>
            <a:ln w="9525" cap="flat" cmpd="sng" algn="ctr">
              <a:solidFill>
                <a:schemeClr val="tx1">
                  <a:lumMod val="5000"/>
                  <a:lumOff val="95000"/>
                </a:schemeClr>
              </a:solidFill>
              <a:round/>
            </a:ln>
            <a:effectLst/>
          </c:spPr>
        </c:minorGridlines>
        <c:title>
          <c:tx>
            <c:rich>
              <a:bodyPr rot="-5400000" spcFirstLastPara="1" vertOverflow="ellipsis" vert="horz" wrap="square" anchor="ctr" anchorCtr="1"/>
              <a:lstStyle/>
              <a:p>
                <a:pPr>
                  <a:defRPr lang="de-DE" sz="900" b="0" i="0" u="none" strike="noStrike" kern="1200" baseline="0" noProof="0" smtClean="0">
                    <a:solidFill>
                      <a:srgbClr val="404040"/>
                    </a:solidFill>
                    <a:latin typeface="+mn-lt"/>
                    <a:ea typeface="+mn-ea"/>
                    <a:cs typeface="Arial" panose="020B0604020202020204" pitchFamily="34" charset="0"/>
                  </a:defRPr>
                </a:pPr>
                <a:r>
                  <a:rPr lang="de-DE" sz="900" noProof="0" err="1">
                    <a:solidFill>
                      <a:srgbClr val="404040"/>
                    </a:solidFill>
                    <a:latin typeface="+mn-lt"/>
                    <a:cs typeface="Arial" panose="020B0604020202020204" pitchFamily="34" charset="0"/>
                  </a:rPr>
                  <a:t>IAk-Serokonversion</a:t>
                </a:r>
                <a:endParaRPr lang="de-DE" sz="900" noProof="0">
                  <a:solidFill>
                    <a:srgbClr val="404040"/>
                  </a:solidFill>
                  <a:latin typeface="+mn-lt"/>
                  <a:cs typeface="Arial" panose="020B0604020202020204" pitchFamily="34" charset="0"/>
                </a:endParaRPr>
              </a:p>
              <a:p>
                <a:pPr>
                  <a:defRPr lang="de-DE" sz="900" noProof="0" smtClean="0">
                    <a:solidFill>
                      <a:srgbClr val="404040"/>
                    </a:solidFill>
                    <a:cs typeface="Arial" panose="020B0604020202020204" pitchFamily="34" charset="0"/>
                  </a:defRPr>
                </a:pPr>
                <a:r>
                  <a:rPr lang="de-DE" sz="900" noProof="0">
                    <a:solidFill>
                      <a:srgbClr val="404040"/>
                    </a:solidFill>
                    <a:latin typeface="+mn-lt"/>
                    <a:cs typeface="Arial" panose="020B0604020202020204" pitchFamily="34" charset="0"/>
                  </a:rPr>
                  <a:t>[Fälle pro 1.000 Patientenjahre]</a:t>
                </a:r>
              </a:p>
            </c:rich>
          </c:tx>
          <c:layout>
            <c:manualLayout>
              <c:xMode val="edge"/>
              <c:yMode val="edge"/>
              <c:x val="4.9210789573556676E-3"/>
              <c:y val="4.2207938619518964E-2"/>
            </c:manualLayout>
          </c:layout>
          <c:overlay val="0"/>
          <c:spPr>
            <a:noFill/>
            <a:ln>
              <a:noFill/>
            </a:ln>
            <a:effectLst/>
          </c:spPr>
          <c:txPr>
            <a:bodyPr rot="-5400000" spcFirstLastPara="1" vertOverflow="ellipsis" vert="horz" wrap="square" anchor="ctr" anchorCtr="1"/>
            <a:lstStyle/>
            <a:p>
              <a:pPr>
                <a:defRPr lang="de-DE" sz="900" b="0" i="0" u="none" strike="noStrike" kern="1200" baseline="0" noProof="0" smtClean="0">
                  <a:solidFill>
                    <a:srgbClr val="404040"/>
                  </a:solidFill>
                  <a:latin typeface="+mn-lt"/>
                  <a:ea typeface="+mn-ea"/>
                  <a:cs typeface="Arial" panose="020B0604020202020204" pitchFamily="34" charset="0"/>
                </a:defRPr>
              </a:pPr>
              <a:endParaRPr lang="de-DE"/>
            </a:p>
          </c:txPr>
        </c:title>
        <c:numFmt formatCode="General"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Arial" panose="020B0604020202020204" pitchFamily="34" charset="0"/>
              </a:defRPr>
            </a:pPr>
            <a:endParaRPr lang="de-DE"/>
          </a:p>
        </c:txPr>
        <c:crossAx val="-204349296"/>
        <c:crosses val="autoZero"/>
        <c:crossBetween val="between"/>
        <c:majorUnit val="5"/>
        <c:minorUnit val="5"/>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userShapes r:id="rId4"/>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6035795211791992"/>
          <c:y val="0.14491455256938934"/>
          <c:w val="0.7366291880607605"/>
          <c:h val="0.64528888463973999"/>
        </c:manualLayout>
      </c:layout>
      <c:scatterChart>
        <c:scatterStyle val="lineMarker"/>
        <c:varyColors val="0"/>
        <c:ser>
          <c:idx val="1"/>
          <c:order val="0"/>
          <c:tx>
            <c:strRef>
              <c:f>Sheet1!$C$1</c:f>
              <c:strCache>
                <c:ptCount val="1"/>
                <c:pt idx="0">
                  <c:v>Series 2</c:v>
                </c:pt>
              </c:strCache>
            </c:strRef>
          </c:tx>
          <c:spPr>
            <a:ln w="25400" cap="rnd">
              <a:noFill/>
              <a:round/>
            </a:ln>
            <a:effectLst/>
          </c:spPr>
          <c:marker>
            <c:symbol val="circle"/>
            <c:size val="5"/>
            <c:spPr>
              <a:noFill/>
              <a:ln w="9525">
                <a:noFill/>
              </a:ln>
              <a:effectLst/>
            </c:spPr>
          </c:marker>
          <c:xVal>
            <c:strRef>
              <c:f>Sheet1!$A$2:$A$5</c:f>
              <c:strCache>
                <c:ptCount val="4"/>
                <c:pt idx="0">
                  <c:v>0</c:v>
                </c:pt>
                <c:pt idx="1">
                  <c:v>12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0-CC48-4F31-8F65-02AE59D4E924}"/>
            </c:ext>
          </c:extLst>
        </c:ser>
        <c:dLbls>
          <c:showLegendKey val="0"/>
          <c:showVal val="0"/>
          <c:showCatName val="0"/>
          <c:showSerName val="0"/>
          <c:showPercent val="0"/>
          <c:showBubbleSize val="0"/>
        </c:dLbls>
        <c:axId val="1949135151"/>
        <c:axId val="1831459935"/>
      </c:scatterChart>
      <c:valAx>
        <c:axId val="1949135151"/>
        <c:scaling>
          <c:orientation val="minMax"/>
          <c:max val="20"/>
          <c:min val="0"/>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smtId="4294967295">
                <a:solidFill>
                  <a:srgbClr val="404040"/>
                </a:solidFill>
                <a:latin typeface="Arial" panose="020B0604020202020204" pitchFamily="34" charset="0"/>
                <a:ea typeface="+mn-ea"/>
                <a:cs typeface="Arial" panose="020B0604020202020204" pitchFamily="34" charset="0"/>
              </a:defRPr>
            </a:pPr>
            <a:endParaRPr lang="de-DE"/>
          </a:p>
        </c:txPr>
        <c:crossAx val="1831459935"/>
        <c:crosses val="autoZero"/>
        <c:crossBetween val="midCat"/>
        <c:majorUnit val="5"/>
      </c:valAx>
      <c:valAx>
        <c:axId val="1831459935"/>
        <c:scaling>
          <c:orientation val="minMax"/>
          <c:max val="100"/>
        </c:scaling>
        <c:delete val="0"/>
        <c:axPos val="l"/>
        <c:numFmt formatCode="#,##0" sourceLinked="0"/>
        <c:majorTickMark val="out"/>
        <c:minorTickMark val="none"/>
        <c:tickLblPos val="nextTo"/>
        <c:spPr>
          <a:solidFill>
            <a:srgbClr val="F5F3F8"/>
          </a:solidFill>
          <a:ln>
            <a:solidFill>
              <a:schemeClr val="tx1"/>
            </a:solidFill>
          </a:ln>
          <a:effectLst/>
        </c:spPr>
        <c:txPr>
          <a:bodyPr rot="-60000000" spcFirstLastPara="1" vertOverflow="ellipsis" vert="horz" wrap="square" anchor="ctr" anchorCtr="1"/>
          <a:lstStyle/>
          <a:p>
            <a:pPr>
              <a:defRPr sz="1000" b="0" i="0" u="none" strike="noStrike" kern="1200" baseline="0" smtId="4294967295">
                <a:solidFill>
                  <a:srgbClr val="404040"/>
                </a:solidFill>
                <a:latin typeface="Arial" panose="020B0604020202020204" pitchFamily="34" charset="0"/>
                <a:ea typeface="+mn-ea"/>
                <a:cs typeface="Arial" panose="020B0604020202020204" pitchFamily="34" charset="0"/>
              </a:defRPr>
            </a:pPr>
            <a:endParaRPr lang="de-DE"/>
          </a:p>
        </c:txPr>
        <c:crossAx val="1949135151"/>
        <c:crossesAt val="-1"/>
        <c:crossBetween val="midCat"/>
        <c:majorUnit val="20"/>
      </c:valAx>
      <c:spPr>
        <a:noFill/>
        <a:ln>
          <a:noFill/>
        </a:ln>
        <a:effectLst/>
      </c:spPr>
    </c:plotArea>
    <c:plotVisOnly val="1"/>
    <c:dispBlanksAs val="gap"/>
    <c:showDLblsOverMax val="0"/>
    <c:extLst xmlns:m="http://schemas.openxmlformats.org/officeDocument/2006/math" xmlns:w="http://schemas.openxmlformats.org/wordprocessingml/2006/main" xmlns:wp="http://schemas.openxmlformats.org/drawingml/2006/wordprocessingDrawing" xmlns:a14="http://schemas.microsoft.com/office/drawing/2010/main">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userShapes r:id="rId3"/>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1-0861-4FF3-97CE-231EA1B518B5}"/>
              </c:ext>
            </c:extLst>
          </c:dPt>
          <c:dPt>
            <c:idx val="1"/>
            <c:bubble3D val="0"/>
            <c:spPr>
              <a:solidFill>
                <a:schemeClr val="accent6">
                  <a:lumMod val="95000"/>
                </a:schemeClr>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3-0861-4FF3-97CE-231EA1B518B5}"/>
              </c:ext>
            </c:extLst>
          </c:dPt>
          <c:dPt>
            <c:idx val="2"/>
            <c:bubble3D val="0"/>
            <c:spPr>
              <a:solidFill>
                <a:schemeClr val="accent3"/>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5-0861-4FF3-97CE-231EA1B518B5}"/>
              </c:ext>
            </c:extLst>
          </c:dPt>
          <c:dPt>
            <c:idx val="3"/>
            <c:bubble3D val="0"/>
            <c:spPr>
              <a:solidFill>
                <a:schemeClr val="accent4"/>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7-0861-4FF3-97CE-231EA1B518B5}"/>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0.77</c:v>
                </c:pt>
                <c:pt idx="1">
                  <c:v>0.23</c:v>
                </c:pt>
              </c:numCache>
            </c:numRef>
          </c:val>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8-0861-4FF3-97CE-231EA1B518B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m="http://schemas.openxmlformats.org/officeDocument/2006/math" xmlns:w="http://schemas.openxmlformats.org/wordprocessingml/2006/main" xmlns:wp="http://schemas.openxmlformats.org/drawingml/2006/wordprocessingDrawing" xmlns:a14="http://schemas.microsoft.com/office/drawing/2010/main">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Sales</c:v>
                </c:pt>
              </c:strCache>
            </c:strRef>
          </c:tx>
          <c:dPt>
            <c:idx val="0"/>
            <c:bubble3D val="0"/>
            <c:spPr>
              <a:solidFill>
                <a:schemeClr val="bg2"/>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1-501C-4C5A-A5FB-E5A0986D263F}"/>
              </c:ext>
            </c:extLst>
          </c:dPt>
          <c:dPt>
            <c:idx val="1"/>
            <c:bubble3D val="0"/>
            <c:spPr>
              <a:solidFill>
                <a:schemeClr val="accent6">
                  <a:lumMod val="95000"/>
                </a:schemeClr>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3-501C-4C5A-A5FB-E5A0986D263F}"/>
              </c:ext>
            </c:extLst>
          </c:dPt>
          <c:dPt>
            <c:idx val="2"/>
            <c:bubble3D val="0"/>
            <c:spPr>
              <a:solidFill>
                <a:schemeClr val="accent3"/>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5-501C-4C5A-A5FB-E5A0986D263F}"/>
              </c:ext>
            </c:extLst>
          </c:dPt>
          <c:dPt>
            <c:idx val="3"/>
            <c:bubble3D val="0"/>
            <c:spPr>
              <a:solidFill>
                <a:schemeClr val="accent4"/>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7-501C-4C5A-A5FB-E5A0986D263F}"/>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0.57999999999999996</c:v>
                </c:pt>
                <c:pt idx="1">
                  <c:v>0.42</c:v>
                </c:pt>
              </c:numCache>
            </c:numRef>
          </c:val>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8-501C-4C5A-A5FB-E5A0986D263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m="http://schemas.openxmlformats.org/officeDocument/2006/math" xmlns:w="http://schemas.openxmlformats.org/wordprocessingml/2006/main" xmlns:wp="http://schemas.openxmlformats.org/drawingml/2006/wordprocessingDrawing" xmlns:a14="http://schemas.microsoft.com/office/drawing/2010/main">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Sales</c:v>
                </c:pt>
              </c:strCache>
            </c:strRef>
          </c:tx>
          <c:dPt>
            <c:idx val="0"/>
            <c:bubble3D val="0"/>
            <c:spPr>
              <a:solidFill>
                <a:schemeClr val="accent2"/>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1-D912-42E4-BAD2-4D8A11816BA4}"/>
              </c:ext>
            </c:extLst>
          </c:dPt>
          <c:dPt>
            <c:idx val="1"/>
            <c:bubble3D val="0"/>
            <c:spPr>
              <a:solidFill>
                <a:schemeClr val="accent6">
                  <a:lumMod val="95000"/>
                </a:schemeClr>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3-D912-42E4-BAD2-4D8A11816BA4}"/>
              </c:ext>
            </c:extLst>
          </c:dPt>
          <c:dPt>
            <c:idx val="2"/>
            <c:bubble3D val="0"/>
            <c:spPr>
              <a:solidFill>
                <a:schemeClr val="accent3"/>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5-D912-42E4-BAD2-4D8A11816BA4}"/>
              </c:ext>
            </c:extLst>
          </c:dPt>
          <c:dPt>
            <c:idx val="3"/>
            <c:bubble3D val="0"/>
            <c:spPr>
              <a:solidFill>
                <a:schemeClr val="accent4"/>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7-D912-42E4-BAD2-4D8A11816BA4}"/>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0.49</c:v>
                </c:pt>
                <c:pt idx="1">
                  <c:v>0.51</c:v>
                </c:pt>
              </c:numCache>
            </c:numRef>
          </c:val>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8-D912-42E4-BAD2-4D8A11816BA4}"/>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m="http://schemas.openxmlformats.org/officeDocument/2006/math" xmlns:w="http://schemas.openxmlformats.org/wordprocessingml/2006/main" xmlns:wp="http://schemas.openxmlformats.org/drawingml/2006/wordprocessingDrawing" xmlns:a14="http://schemas.microsoft.com/office/drawing/2010/main">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Sales</c:v>
                </c:pt>
              </c:strCache>
            </c:strRef>
          </c:tx>
          <c:dPt>
            <c:idx val="0"/>
            <c:bubble3D val="0"/>
            <c:spPr>
              <a:solidFill>
                <a:schemeClr val="tx2"/>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1-A02C-41F4-8294-5C26A6825D6B}"/>
              </c:ext>
            </c:extLst>
          </c:dPt>
          <c:dPt>
            <c:idx val="1"/>
            <c:bubble3D val="0"/>
            <c:spPr>
              <a:solidFill>
                <a:schemeClr val="accent6">
                  <a:lumMod val="95000"/>
                </a:schemeClr>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3-A02C-41F4-8294-5C26A6825D6B}"/>
              </c:ext>
            </c:extLst>
          </c:dPt>
          <c:dPt>
            <c:idx val="2"/>
            <c:bubble3D val="0"/>
            <c:spPr>
              <a:solidFill>
                <a:schemeClr val="accent3"/>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5-A02C-41F4-8294-5C26A6825D6B}"/>
              </c:ext>
            </c:extLst>
          </c:dPt>
          <c:dPt>
            <c:idx val="3"/>
            <c:bubble3D val="0"/>
            <c:spPr>
              <a:solidFill>
                <a:schemeClr val="accent4"/>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7-A02C-41F4-8294-5C26A6825D6B}"/>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0.32</c:v>
                </c:pt>
                <c:pt idx="1">
                  <c:v>0.68</c:v>
                </c:pt>
              </c:numCache>
            </c:numRef>
          </c:val>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8-A02C-41F4-8294-5C26A6825D6B}"/>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m="http://schemas.openxmlformats.org/officeDocument/2006/math" xmlns:w="http://schemas.openxmlformats.org/wordprocessingml/2006/main" xmlns:wp="http://schemas.openxmlformats.org/drawingml/2006/wordprocessingDrawing" xmlns:a14="http://schemas.microsoft.com/office/drawing/2010/main">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Sales</c:v>
                </c:pt>
              </c:strCache>
            </c:strRef>
          </c:tx>
          <c:dPt>
            <c:idx val="0"/>
            <c:bubble3D val="0"/>
            <c:spPr>
              <a:solidFill>
                <a:schemeClr val="accent1"/>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1-CDF5-47A4-B6C2-04852F8C04D6}"/>
              </c:ext>
            </c:extLst>
          </c:dPt>
          <c:dPt>
            <c:idx val="1"/>
            <c:bubble3D val="0"/>
            <c:spPr>
              <a:solidFill>
                <a:schemeClr val="accent1">
                  <a:lumMod val="75000"/>
                </a:schemeClr>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3-CDF5-47A4-B6C2-04852F8C04D6}"/>
              </c:ext>
            </c:extLst>
          </c:dPt>
          <c:dPt>
            <c:idx val="2"/>
            <c:bubble3D val="0"/>
            <c:spPr>
              <a:solidFill>
                <a:schemeClr val="accent2"/>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5-CDF5-47A4-B6C2-04852F8C04D6}"/>
              </c:ext>
            </c:extLst>
          </c:dPt>
          <c:dPt>
            <c:idx val="3"/>
            <c:bubble3D val="0"/>
            <c:spPr>
              <a:solidFill>
                <a:schemeClr val="accent6">
                  <a:lumMod val="95000"/>
                </a:schemeClr>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7-CDF5-47A4-B6C2-04852F8C04D6}"/>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0.75</c:v>
                </c:pt>
                <c:pt idx="1">
                  <c:v>0.01</c:v>
                </c:pt>
                <c:pt idx="2">
                  <c:v>0.05</c:v>
                </c:pt>
                <c:pt idx="3">
                  <c:v>0.19</c:v>
                </c:pt>
              </c:numCache>
            </c:numRef>
          </c:val>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8-CDF5-47A4-B6C2-04852F8C04D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m="http://schemas.openxmlformats.org/officeDocument/2006/math" xmlns:w="http://schemas.openxmlformats.org/wordprocessingml/2006/main" xmlns:wp="http://schemas.openxmlformats.org/drawingml/2006/wordprocessingDrawing" xmlns:a14="http://schemas.microsoft.com/office/drawing/2010/main">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Sales</c:v>
                </c:pt>
              </c:strCache>
            </c:strRef>
          </c:tx>
          <c:dPt>
            <c:idx val="0"/>
            <c:bubble3D val="0"/>
            <c:spPr>
              <a:solidFill>
                <a:schemeClr val="bg2"/>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1-B80F-41C3-AD96-0D63236D3487}"/>
              </c:ext>
            </c:extLst>
          </c:dPt>
          <c:dPt>
            <c:idx val="1"/>
            <c:bubble3D val="0"/>
            <c:spPr>
              <a:solidFill>
                <a:schemeClr val="bg2">
                  <a:lumMod val="50000"/>
                </a:schemeClr>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3-B80F-41C3-AD96-0D63236D3487}"/>
              </c:ext>
            </c:extLst>
          </c:dPt>
          <c:dPt>
            <c:idx val="2"/>
            <c:bubble3D val="0"/>
            <c:spPr>
              <a:solidFill>
                <a:schemeClr val="accent6">
                  <a:lumMod val="95000"/>
                </a:schemeClr>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5-B80F-41C3-AD96-0D63236D3487}"/>
              </c:ext>
            </c:extLst>
          </c:dPt>
          <c:dPt>
            <c:idx val="3"/>
            <c:bubble3D val="0"/>
            <c:spPr>
              <a:solidFill>
                <a:schemeClr val="accent4"/>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7-B80F-41C3-AD96-0D63236D3487}"/>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0.21</c:v>
                </c:pt>
                <c:pt idx="1">
                  <c:v>0.21</c:v>
                </c:pt>
                <c:pt idx="2">
                  <c:v>0.57999999999999996</c:v>
                </c:pt>
              </c:numCache>
            </c:numRef>
          </c:val>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8-B80F-41C3-AD96-0D63236D3487}"/>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m="http://schemas.openxmlformats.org/officeDocument/2006/math" xmlns:w="http://schemas.openxmlformats.org/wordprocessingml/2006/main" xmlns:wp="http://schemas.openxmlformats.org/drawingml/2006/wordprocessingDrawing" xmlns:a14="http://schemas.microsoft.com/office/drawing/2010/main">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Sales</c:v>
                </c:pt>
              </c:strCache>
            </c:strRef>
          </c:tx>
          <c:dPt>
            <c:idx val="0"/>
            <c:bubble3D val="0"/>
            <c:spPr>
              <a:solidFill>
                <a:schemeClr val="accent2"/>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1-7567-4CBF-B2FA-C0D93B154951}"/>
              </c:ext>
            </c:extLst>
          </c:dPt>
          <c:dPt>
            <c:idx val="1"/>
            <c:bubble3D val="0"/>
            <c:spPr>
              <a:solidFill>
                <a:schemeClr val="accent2">
                  <a:lumMod val="50000"/>
                </a:schemeClr>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3-7567-4CBF-B2FA-C0D93B154951}"/>
              </c:ext>
            </c:extLst>
          </c:dPt>
          <c:dPt>
            <c:idx val="2"/>
            <c:bubble3D val="0"/>
            <c:spPr>
              <a:solidFill>
                <a:schemeClr val="accent6">
                  <a:lumMod val="95000"/>
                </a:schemeClr>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5-7567-4CBF-B2FA-C0D93B154951}"/>
              </c:ext>
            </c:extLst>
          </c:dPt>
          <c:dPt>
            <c:idx val="3"/>
            <c:bubble3D val="0"/>
            <c:spPr>
              <a:solidFill>
                <a:schemeClr val="accent4"/>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7-7567-4CBF-B2FA-C0D93B154951}"/>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0.15</c:v>
                </c:pt>
                <c:pt idx="1">
                  <c:v>0.18</c:v>
                </c:pt>
                <c:pt idx="2">
                  <c:v>0.67</c:v>
                </c:pt>
              </c:numCache>
            </c:numRef>
          </c:val>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8-7567-4CBF-B2FA-C0D93B15495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m="http://schemas.openxmlformats.org/officeDocument/2006/math" xmlns:w="http://schemas.openxmlformats.org/wordprocessingml/2006/main" xmlns:wp="http://schemas.openxmlformats.org/drawingml/2006/wordprocessingDrawing" xmlns:a14="http://schemas.microsoft.com/office/drawing/2010/main">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5CFFC6">
                  <a:lumMod val="75000"/>
                </a:srgbClr>
              </a:solidFill>
              <a:ln w="19050">
                <a:noFill/>
              </a:ln>
              <a:effectLst/>
            </c:spPr>
            <c:extLst>
              <c:ext xmlns:c16="http://schemas.microsoft.com/office/drawing/2014/chart" uri="{C3380CC4-5D6E-409C-BE32-E72D297353CC}">
                <c16:uniqueId val="{00000001-8FB1-4671-97C1-E9C20EE8AB94}"/>
              </c:ext>
            </c:extLst>
          </c:dPt>
          <c:dPt>
            <c:idx val="1"/>
            <c:bubble3D val="0"/>
            <c:spPr>
              <a:solidFill>
                <a:srgbClr val="81879D">
                  <a:lumMod val="40000"/>
                  <a:lumOff val="60000"/>
                </a:srgbClr>
              </a:solidFill>
              <a:ln w="19050">
                <a:noFill/>
              </a:ln>
              <a:effectLst/>
            </c:spPr>
            <c:extLst>
              <c:ext xmlns:c16="http://schemas.microsoft.com/office/drawing/2014/chart" uri="{C3380CC4-5D6E-409C-BE32-E72D297353CC}">
                <c16:uniqueId val="{00000003-8FB1-4671-97C1-E9C20EE8AB94}"/>
              </c:ext>
            </c:extLst>
          </c:dPt>
          <c:dPt>
            <c:idx val="2"/>
            <c:bubble3D val="0"/>
            <c:spPr>
              <a:solidFill>
                <a:schemeClr val="accent3"/>
              </a:solidFill>
              <a:ln w="19050">
                <a:noFill/>
              </a:ln>
              <a:effectLst/>
            </c:spPr>
            <c:extLst>
              <c:ext xmlns:c16="http://schemas.microsoft.com/office/drawing/2014/chart" uri="{C3380CC4-5D6E-409C-BE32-E72D297353CC}">
                <c16:uniqueId val="{00000005-8FB1-4671-97C1-E9C20EE8AB94}"/>
              </c:ext>
            </c:extLst>
          </c:dPt>
          <c:dPt>
            <c:idx val="3"/>
            <c:bubble3D val="0"/>
            <c:spPr>
              <a:solidFill>
                <a:schemeClr val="accent4"/>
              </a:solidFill>
              <a:ln w="19050">
                <a:noFill/>
              </a:ln>
              <a:effectLst/>
            </c:spPr>
            <c:extLst>
              <c:ext xmlns:c16="http://schemas.microsoft.com/office/drawing/2014/chart" uri="{C3380CC4-5D6E-409C-BE32-E72D297353CC}">
                <c16:uniqueId val="{00000007-8FB1-4671-97C1-E9C20EE8AB94}"/>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0.57999999999999996</c:v>
                </c:pt>
                <c:pt idx="1">
                  <c:v>0.42</c:v>
                </c:pt>
              </c:numCache>
            </c:numRef>
          </c:val>
          <c:extLst>
            <c:ext xmlns:c16="http://schemas.microsoft.com/office/drawing/2014/chart" uri="{C3380CC4-5D6E-409C-BE32-E72D297353CC}">
              <c16:uniqueId val="{00000008-8FB1-4671-97C1-E9C20EE8AB94}"/>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it-IT"/>
    </a:p>
  </c:txPr>
  <c:externalData r:id="rId4">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pieChart>
        <c:varyColors val="1"/>
        <c:ser>
          <c:idx val="0"/>
          <c:order val="0"/>
          <c:tx>
            <c:strRef>
              <c:f>Sheet1!$B$1</c:f>
              <c:strCache>
                <c:ptCount val="1"/>
                <c:pt idx="0">
                  <c:v>Sales</c:v>
                </c:pt>
              </c:strCache>
            </c:strRef>
          </c:tx>
          <c:dPt>
            <c:idx val="0"/>
            <c:bubble3D val="0"/>
            <c:spPr>
              <a:solidFill>
                <a:schemeClr val="tx2"/>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1-803F-436A-9E53-4896C76F004B}"/>
              </c:ext>
            </c:extLst>
          </c:dPt>
          <c:dPt>
            <c:idx val="1"/>
            <c:bubble3D val="0"/>
            <c:spPr>
              <a:solidFill>
                <a:schemeClr val="tx2">
                  <a:lumMod val="50000"/>
                </a:schemeClr>
              </a:solidFill>
              <a:ln w="19050">
                <a:no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3-803F-436A-9E53-4896C76F004B}"/>
              </c:ext>
            </c:extLst>
          </c:dPt>
          <c:dPt>
            <c:idx val="2"/>
            <c:bubble3D val="0"/>
            <c:spPr>
              <a:solidFill>
                <a:schemeClr val="accent6">
                  <a:lumMod val="95000"/>
                </a:schemeClr>
              </a:solidFill>
              <a:ln w="19050">
                <a:solidFill>
                  <a:schemeClr val="lt1"/>
                </a:solidFill>
              </a:ln>
            </c:spPr>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5-803F-436A-9E53-4896C76F004B}"/>
              </c:ext>
            </c:extLst>
          </c:dPt>
          <c:cat>
            <c:strRef>
              <c:f>Sheet1!$A$2:$A$4</c:f>
              <c:strCache>
                <c:ptCount val="3"/>
                <c:pt idx="0">
                  <c:v>1st Qtr</c:v>
                </c:pt>
                <c:pt idx="1">
                  <c:v>2nd Qtr</c:v>
                </c:pt>
                <c:pt idx="2">
                  <c:v>3rd Qtr</c:v>
                </c:pt>
              </c:strCache>
            </c:strRef>
          </c:cat>
          <c:val>
            <c:numRef>
              <c:f>Sheet1!$B$2:$B$4</c:f>
              <c:numCache>
                <c:formatCode>0%</c:formatCode>
                <c:ptCount val="3"/>
                <c:pt idx="0">
                  <c:v>0.28999999999999998</c:v>
                </c:pt>
                <c:pt idx="1">
                  <c:v>0.13</c:v>
                </c:pt>
                <c:pt idx="2">
                  <c:v>0.57999999999999996</c:v>
                </c:pt>
              </c:numCache>
            </c:numRef>
          </c:val>
          <c:extLst xmlns:m="http://schemas.openxmlformats.org/officeDocument/2006/math" xmlns:w="http://schemas.openxmlformats.org/wordprocessingml/2006/main" xmlns:wp="http://schemas.openxmlformats.org/drawingml/2006/wordprocessingDrawing" xmlns:a14="http://schemas.microsoft.com/office/drawing/2010/main">
            <c:ext xmlns:c16="http://schemas.microsoft.com/office/drawing/2014/chart" uri="{C3380CC4-5D6E-409C-BE32-E72D297353CC}">
              <c16:uniqueId val="{00000006-803F-436A-9E53-4896C76F004B}"/>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extLst xmlns:m="http://schemas.openxmlformats.org/officeDocument/2006/math" xmlns:w="http://schemas.openxmlformats.org/wordprocessingml/2006/main" xmlns:wp="http://schemas.openxmlformats.org/drawingml/2006/wordprocessingDrawing" xmlns:a14="http://schemas.microsoft.com/office/drawing/2010/main">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5973468124866486"/>
          <c:y val="0.11244744062423706"/>
          <c:w val="0.77512723207473755"/>
          <c:h val="0.56608011847953366"/>
        </c:manualLayout>
      </c:layout>
      <c:scatterChart>
        <c:scatterStyle val="lineMarker"/>
        <c:varyColors val="0"/>
        <c:ser>
          <c:idx val="1"/>
          <c:order val="0"/>
          <c:tx>
            <c:strRef>
              <c:f>Sheet1!$C$1</c:f>
              <c:strCache>
                <c:ptCount val="1"/>
                <c:pt idx="0">
                  <c:v>Series 2</c:v>
                </c:pt>
              </c:strCache>
            </c:strRef>
          </c:tx>
          <c:spPr>
            <a:ln w="25400" cap="rnd">
              <a:noFill/>
              <a:round/>
            </a:ln>
            <a:effectLst/>
          </c:spPr>
          <c:marker>
            <c:symbol val="circle"/>
            <c:size val="5"/>
            <c:spPr>
              <a:noFill/>
              <a:ln w="9525">
                <a:noFill/>
              </a:ln>
              <a:effectLst/>
            </c:spPr>
          </c:marker>
          <c:xVal>
            <c:strRef>
              <c:f>Sheet1!$A$2:$A$5</c:f>
              <c:strCache>
                <c:ptCount val="4"/>
                <c:pt idx="0">
                  <c:v>0</c:v>
                </c:pt>
                <c:pt idx="1">
                  <c:v>12</c:v>
                </c:pt>
                <c:pt idx="2">
                  <c:v>Category 3</c:v>
                </c:pt>
                <c:pt idx="3">
                  <c:v>Category 4</c:v>
                </c:pt>
              </c:strCache>
            </c:strRef>
          </c:xVal>
          <c:yVal>
            <c:numRef>
              <c:f>Sheet1!$C$2:$C$5</c:f>
              <c:numCache>
                <c:formatCode>General</c:formatCode>
                <c:ptCount val="4"/>
                <c:pt idx="0">
                  <c:v>2.4</c:v>
                </c:pt>
                <c:pt idx="1">
                  <c:v>4.4000000000000004</c:v>
                </c:pt>
                <c:pt idx="2">
                  <c:v>1.8</c:v>
                </c:pt>
                <c:pt idx="3">
                  <c:v>2.8</c:v>
                </c:pt>
              </c:numCache>
            </c:numRef>
          </c:yVal>
          <c:smooth val="0"/>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0-958F-4918-B076-03D88EFACFDD}"/>
            </c:ext>
          </c:extLst>
        </c:ser>
        <c:dLbls>
          <c:showLegendKey val="0"/>
          <c:showVal val="0"/>
          <c:showCatName val="0"/>
          <c:showSerName val="0"/>
          <c:showPercent val="0"/>
          <c:showBubbleSize val="0"/>
        </c:dLbls>
        <c:axId val="1949135151"/>
        <c:axId val="1831459935"/>
      </c:scatterChart>
      <c:valAx>
        <c:axId val="1949135151"/>
        <c:scaling>
          <c:orientation val="minMax"/>
          <c:max val="15"/>
          <c:min val="0"/>
        </c:scaling>
        <c:delete val="0"/>
        <c:axPos val="b"/>
        <c:numFmt formatCode="General" sourceLinked="1"/>
        <c:majorTickMark val="out"/>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crossAx val="1831459935"/>
        <c:crosses val="autoZero"/>
        <c:crossBetween val="midCat"/>
        <c:majorUnit val="5"/>
      </c:valAx>
      <c:valAx>
        <c:axId val="1831459935"/>
        <c:scaling>
          <c:orientation val="minMax"/>
          <c:max val="100"/>
        </c:scaling>
        <c:delete val="0"/>
        <c:axPos val="l"/>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000" b="0" i="0" u="none" strike="noStrike" kern="1200" baseline="0" smtId="4294967295">
                <a:solidFill>
                  <a:schemeClr val="tx1"/>
                </a:solidFill>
                <a:latin typeface="+mn-lt"/>
                <a:ea typeface="+mn-ea"/>
                <a:cs typeface="+mn-cs"/>
              </a:defRPr>
            </a:pPr>
            <a:endParaRPr lang="de-DE"/>
          </a:p>
        </c:txPr>
        <c:crossAx val="1949135151"/>
        <c:crossesAt val="-1"/>
        <c:crossBetween val="midCat"/>
        <c:majorUnit val="10"/>
      </c:valAx>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smtId="4294967295">
          <a:solidFill>
            <a:schemeClr val="tx1"/>
          </a:solidFill>
        </a:defRPr>
      </a:pPr>
      <a:endParaRPr lang="de-DE"/>
    </a:p>
  </c:txPr>
  <c:externalData r:id="rId2">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876298054876738"/>
          <c:y val="0.1280062444652868"/>
          <c:w val="0.77131637669898723"/>
          <c:h val="0.58435042649827318"/>
        </c:manualLayout>
      </c:layout>
      <c:lineChart>
        <c:grouping val="standard"/>
        <c:varyColors val="0"/>
        <c:ser>
          <c:idx val="0"/>
          <c:order val="0"/>
          <c:tx>
            <c:strRef>
              <c:f>Sheet1!$B$1</c:f>
              <c:strCache>
                <c:ptCount val="1"/>
                <c:pt idx="0">
                  <c:v>Age 5-9</c:v>
                </c:pt>
              </c:strCache>
            </c:strRef>
          </c:tx>
          <c:spPr>
            <a:ln w="28575" cap="rnd">
              <a:solidFill>
                <a:schemeClr val="accent1"/>
              </a:solidFill>
              <a:round/>
            </a:ln>
            <a:effectLst/>
          </c:spPr>
          <c:marker>
            <c:symbol val="none"/>
          </c:marker>
          <c:cat>
            <c:numRef>
              <c:f>Sheet1!$A$3:$A$12</c:f>
              <c:numCache>
                <c:formatCode>General</c:formatCode>
                <c:ptCount val="10"/>
                <c:pt idx="0">
                  <c:v>0</c:v>
                </c:pt>
                <c:pt idx="1">
                  <c:v>1</c:v>
                </c:pt>
                <c:pt idx="2">
                  <c:v>2</c:v>
                </c:pt>
                <c:pt idx="3">
                  <c:v>3</c:v>
                </c:pt>
                <c:pt idx="4">
                  <c:v>4</c:v>
                </c:pt>
                <c:pt idx="5">
                  <c:v>5</c:v>
                </c:pt>
                <c:pt idx="6">
                  <c:v>6</c:v>
                </c:pt>
                <c:pt idx="7">
                  <c:v>7</c:v>
                </c:pt>
                <c:pt idx="8">
                  <c:v>8</c:v>
                </c:pt>
                <c:pt idx="9">
                  <c:v>9</c:v>
                </c:pt>
              </c:numCache>
            </c:numRef>
          </c:cat>
          <c:val>
            <c:numRef>
              <c:f>Sheet1!$B$2:$B$12</c:f>
              <c:numCache>
                <c:formatCode>General</c:formatCode>
                <c:ptCount val="11"/>
              </c:numCache>
            </c:numRef>
          </c:val>
          <c:smooth val="0"/>
          <c:extLst>
            <c:ext xmlns:c16="http://schemas.microsoft.com/office/drawing/2014/chart" uri="{C3380CC4-5D6E-409C-BE32-E72D297353CC}">
              <c16:uniqueId val="{00000000-E417-448F-99B4-4C91FB13E0B7}"/>
            </c:ext>
          </c:extLst>
        </c:ser>
        <c:ser>
          <c:idx val="1"/>
          <c:order val="1"/>
          <c:tx>
            <c:strRef>
              <c:f>Sheet1!$C$1</c:f>
              <c:strCache>
                <c:ptCount val="1"/>
                <c:pt idx="0">
                  <c:v>Age 10-14</c:v>
                </c:pt>
              </c:strCache>
            </c:strRef>
          </c:tx>
          <c:spPr>
            <a:ln w="28575" cap="rnd">
              <a:solidFill>
                <a:schemeClr val="accent2"/>
              </a:solidFill>
              <a:round/>
            </a:ln>
            <a:effectLst/>
          </c:spPr>
          <c:marker>
            <c:symbol val="none"/>
          </c:marker>
          <c:cat>
            <c:numRef>
              <c:f>Sheet1!$A$3:$A$12</c:f>
              <c:numCache>
                <c:formatCode>General</c:formatCode>
                <c:ptCount val="10"/>
                <c:pt idx="0">
                  <c:v>0</c:v>
                </c:pt>
                <c:pt idx="1">
                  <c:v>1</c:v>
                </c:pt>
                <c:pt idx="2">
                  <c:v>2</c:v>
                </c:pt>
                <c:pt idx="3">
                  <c:v>3</c:v>
                </c:pt>
                <c:pt idx="4">
                  <c:v>4</c:v>
                </c:pt>
                <c:pt idx="5">
                  <c:v>5</c:v>
                </c:pt>
                <c:pt idx="6">
                  <c:v>6</c:v>
                </c:pt>
                <c:pt idx="7">
                  <c:v>7</c:v>
                </c:pt>
                <c:pt idx="8">
                  <c:v>8</c:v>
                </c:pt>
                <c:pt idx="9">
                  <c:v>9</c:v>
                </c:pt>
              </c:numCache>
            </c:numRef>
          </c:cat>
          <c:val>
            <c:numRef>
              <c:f>Sheet1!$C$2:$C$12</c:f>
              <c:numCache>
                <c:formatCode>General</c:formatCode>
                <c:ptCount val="11"/>
              </c:numCache>
            </c:numRef>
          </c:val>
          <c:smooth val="0"/>
          <c:extLst>
            <c:ext xmlns:c16="http://schemas.microsoft.com/office/drawing/2014/chart" uri="{C3380CC4-5D6E-409C-BE32-E72D297353CC}">
              <c16:uniqueId val="{00000001-E417-448F-99B4-4C91FB13E0B7}"/>
            </c:ext>
          </c:extLst>
        </c:ser>
        <c:ser>
          <c:idx val="2"/>
          <c:order val="2"/>
          <c:tx>
            <c:strRef>
              <c:f>Sheet1!$D$1</c:f>
              <c:strCache>
                <c:ptCount val="1"/>
                <c:pt idx="0">
                  <c:v>Age 15-19</c:v>
                </c:pt>
              </c:strCache>
            </c:strRef>
          </c:tx>
          <c:spPr>
            <a:ln w="28575" cap="rnd">
              <a:solidFill>
                <a:schemeClr val="accent3"/>
              </a:solidFill>
              <a:round/>
            </a:ln>
            <a:effectLst/>
          </c:spPr>
          <c:marker>
            <c:symbol val="none"/>
          </c:marker>
          <c:cat>
            <c:numRef>
              <c:f>Sheet1!$A$3:$A$12</c:f>
              <c:numCache>
                <c:formatCode>General</c:formatCode>
                <c:ptCount val="10"/>
                <c:pt idx="0">
                  <c:v>0</c:v>
                </c:pt>
                <c:pt idx="1">
                  <c:v>1</c:v>
                </c:pt>
                <c:pt idx="2">
                  <c:v>2</c:v>
                </c:pt>
                <c:pt idx="3">
                  <c:v>3</c:v>
                </c:pt>
                <c:pt idx="4">
                  <c:v>4</c:v>
                </c:pt>
                <c:pt idx="5">
                  <c:v>5</c:v>
                </c:pt>
                <c:pt idx="6">
                  <c:v>6</c:v>
                </c:pt>
                <c:pt idx="7">
                  <c:v>7</c:v>
                </c:pt>
                <c:pt idx="8">
                  <c:v>8</c:v>
                </c:pt>
                <c:pt idx="9">
                  <c:v>9</c:v>
                </c:pt>
              </c:numCache>
            </c:numRef>
          </c:cat>
          <c:val>
            <c:numRef>
              <c:f>Sheet1!$D$2:$D$12</c:f>
              <c:numCache>
                <c:formatCode>General</c:formatCode>
                <c:ptCount val="11"/>
              </c:numCache>
            </c:numRef>
          </c:val>
          <c:smooth val="0"/>
          <c:extLst>
            <c:ext xmlns:c16="http://schemas.microsoft.com/office/drawing/2014/chart" uri="{C3380CC4-5D6E-409C-BE32-E72D297353CC}">
              <c16:uniqueId val="{00000002-E417-448F-99B4-4C91FB13E0B7}"/>
            </c:ext>
          </c:extLst>
        </c:ser>
        <c:ser>
          <c:idx val="3"/>
          <c:order val="3"/>
          <c:tx>
            <c:strRef>
              <c:f>Sheet1!$E$1</c:f>
              <c:strCache>
                <c:ptCount val="1"/>
                <c:pt idx="0">
                  <c:v>Age &gt;20</c:v>
                </c:pt>
              </c:strCache>
            </c:strRef>
          </c:tx>
          <c:spPr>
            <a:ln w="28575" cap="rnd">
              <a:solidFill>
                <a:schemeClr val="accent4"/>
              </a:solidFill>
              <a:round/>
            </a:ln>
            <a:effectLst/>
          </c:spPr>
          <c:marker>
            <c:symbol val="none"/>
          </c:marker>
          <c:cat>
            <c:numRef>
              <c:f>Sheet1!$A$3:$A$12</c:f>
              <c:numCache>
                <c:formatCode>General</c:formatCode>
                <c:ptCount val="10"/>
                <c:pt idx="0">
                  <c:v>0</c:v>
                </c:pt>
                <c:pt idx="1">
                  <c:v>1</c:v>
                </c:pt>
                <c:pt idx="2">
                  <c:v>2</c:v>
                </c:pt>
                <c:pt idx="3">
                  <c:v>3</c:v>
                </c:pt>
                <c:pt idx="4">
                  <c:v>4</c:v>
                </c:pt>
                <c:pt idx="5">
                  <c:v>5</c:v>
                </c:pt>
                <c:pt idx="6">
                  <c:v>6</c:v>
                </c:pt>
                <c:pt idx="7">
                  <c:v>7</c:v>
                </c:pt>
                <c:pt idx="8">
                  <c:v>8</c:v>
                </c:pt>
                <c:pt idx="9">
                  <c:v>9</c:v>
                </c:pt>
              </c:numCache>
            </c:numRef>
          </c:cat>
          <c:val>
            <c:numRef>
              <c:f>Sheet1!$E$2:$E$12</c:f>
              <c:numCache>
                <c:formatCode>General</c:formatCode>
                <c:ptCount val="11"/>
              </c:numCache>
            </c:numRef>
          </c:val>
          <c:smooth val="0"/>
          <c:extLst>
            <c:ext xmlns:c16="http://schemas.microsoft.com/office/drawing/2014/chart" uri="{C3380CC4-5D6E-409C-BE32-E72D297353CC}">
              <c16:uniqueId val="{00000003-E417-448F-99B4-4C91FB13E0B7}"/>
            </c:ext>
          </c:extLst>
        </c:ser>
        <c:dLbls>
          <c:showLegendKey val="0"/>
          <c:showVal val="0"/>
          <c:showCatName val="0"/>
          <c:showSerName val="0"/>
          <c:showPercent val="0"/>
          <c:showBubbleSize val="0"/>
        </c:dLbls>
        <c:smooth val="0"/>
        <c:axId val="382374304"/>
        <c:axId val="382373128"/>
      </c:lineChart>
      <c:catAx>
        <c:axId val="382374304"/>
        <c:scaling>
          <c:orientation val="minMax"/>
        </c:scaling>
        <c:delete val="0"/>
        <c:axPos val="b"/>
        <c:title>
          <c:tx>
            <c:rich>
              <a:bodyPr rot="0" spcFirstLastPara="1" vertOverflow="ellipsis" vert="horz" wrap="square" anchor="ctr" anchorCtr="1"/>
              <a:lstStyle/>
              <a:p>
                <a:pPr>
                  <a:defRPr lang="en-US" sz="1100" b="0" i="0" u="none" strike="noStrike" kern="1200" baseline="0" smtClean="0">
                    <a:solidFill>
                      <a:srgbClr val="404040"/>
                    </a:solidFill>
                    <a:latin typeface="+mn-lt"/>
                    <a:ea typeface="+mn-ea"/>
                    <a:cs typeface="+mn-cs"/>
                  </a:defRPr>
                </a:pPr>
                <a:r>
                  <a:rPr lang="en-US" err="1">
                    <a:solidFill>
                      <a:srgbClr val="404040"/>
                    </a:solidFill>
                  </a:rPr>
                  <a:t>Nachverfolgung</a:t>
                </a:r>
                <a:r>
                  <a:rPr lang="en-US">
                    <a:solidFill>
                      <a:srgbClr val="404040"/>
                    </a:solidFill>
                  </a:rPr>
                  <a:t> [Jahre]</a:t>
                </a:r>
              </a:p>
            </c:rich>
          </c:tx>
          <c:layout>
            <c:manualLayout>
              <c:xMode val="edge"/>
              <c:yMode val="edge"/>
              <c:x val="0.33651950886404702"/>
              <c:y val="0.80264551868151102"/>
            </c:manualLayout>
          </c:layout>
          <c:overlay val="0"/>
          <c:spPr>
            <a:noFill/>
            <a:ln>
              <a:noFill/>
            </a:ln>
            <a:effectLst/>
          </c:spPr>
          <c:txPr>
            <a:bodyPr rot="0" spcFirstLastPara="1" vertOverflow="ellipsis" vert="horz" wrap="square" anchor="ctr" anchorCtr="1"/>
            <a:lstStyle/>
            <a:p>
              <a:pPr>
                <a:defRPr lang="en-US" sz="1100" b="0" i="0" u="none" strike="noStrike" kern="1200" baseline="0" smtClean="0">
                  <a:solidFill>
                    <a:srgbClr val="404040"/>
                  </a:solidFill>
                  <a:latin typeface="+mn-lt"/>
                  <a:ea typeface="+mn-ea"/>
                  <a:cs typeface="+mn-cs"/>
                </a:defRPr>
              </a:pPr>
              <a:endParaRPr lang="de-DE"/>
            </a:p>
          </c:txPr>
        </c:title>
        <c:numFmt formatCode="General" sourceLinked="0"/>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00" b="0" i="0" u="none" strike="noStrike" kern="1200" baseline="0">
                <a:solidFill>
                  <a:srgbClr val="404040"/>
                </a:solidFill>
                <a:latin typeface="+mn-lt"/>
                <a:ea typeface="+mn-ea"/>
                <a:cs typeface="+mn-cs"/>
              </a:defRPr>
            </a:pPr>
            <a:endParaRPr lang="de-DE"/>
          </a:p>
        </c:txPr>
        <c:crossAx val="382373128"/>
        <c:crosses val="autoZero"/>
        <c:auto val="1"/>
        <c:lblAlgn val="ctr"/>
        <c:lblOffset val="50"/>
        <c:tickMarkSkip val="1"/>
        <c:noMultiLvlLbl val="0"/>
      </c:catAx>
      <c:valAx>
        <c:axId val="382373128"/>
        <c:scaling>
          <c:orientation val="minMax"/>
          <c:max val="1"/>
        </c:scaling>
        <c:delete val="0"/>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lang="en-US" sz="1100" b="0" i="0" u="none" strike="noStrike" kern="1200" baseline="0" smtClean="0">
                    <a:solidFill>
                      <a:srgbClr val="404040"/>
                    </a:solidFill>
                    <a:latin typeface="+mn-lt"/>
                    <a:ea typeface="+mn-ea"/>
                    <a:cs typeface="+mn-cs"/>
                  </a:defRPr>
                </a:pPr>
                <a:r>
                  <a:rPr lang="en-US" err="1">
                    <a:solidFill>
                      <a:srgbClr val="404040"/>
                    </a:solidFill>
                  </a:rPr>
                  <a:t>Wahrscheinlichkeit</a:t>
                </a:r>
                <a:r>
                  <a:rPr lang="en-US">
                    <a:solidFill>
                      <a:srgbClr val="404040"/>
                    </a:solidFill>
                  </a:rPr>
                  <a:t> für Symptom-</a:t>
                </a:r>
                <a:r>
                  <a:rPr lang="en-US" err="1">
                    <a:solidFill>
                      <a:srgbClr val="404040"/>
                    </a:solidFill>
                  </a:rPr>
                  <a:t>freie</a:t>
                </a:r>
                <a:r>
                  <a:rPr lang="en-US">
                    <a:solidFill>
                      <a:srgbClr val="404040"/>
                    </a:solidFill>
                  </a:rPr>
                  <a:t> Zeit</a:t>
                </a:r>
              </a:p>
            </c:rich>
          </c:tx>
          <c:layout>
            <c:manualLayout>
              <c:xMode val="edge"/>
              <c:yMode val="edge"/>
              <c:x val="2.9470810712647986E-3"/>
              <c:y val="0.15144560912892263"/>
            </c:manualLayout>
          </c:layout>
          <c:overlay val="0"/>
          <c:spPr>
            <a:noFill/>
            <a:ln>
              <a:noFill/>
            </a:ln>
            <a:effectLst/>
          </c:spPr>
          <c:txPr>
            <a:bodyPr rot="-5400000" spcFirstLastPara="1" vertOverflow="ellipsis" vert="horz" wrap="square" anchor="ctr" anchorCtr="1"/>
            <a:lstStyle/>
            <a:p>
              <a:pPr>
                <a:defRPr lang="en-US" sz="1100" b="0" i="0" u="none" strike="noStrike" kern="1200" baseline="0" smtClean="0">
                  <a:solidFill>
                    <a:srgbClr val="404040"/>
                  </a:solidFill>
                  <a:latin typeface="+mn-lt"/>
                  <a:ea typeface="+mn-ea"/>
                  <a:cs typeface="+mn-cs"/>
                </a:defRPr>
              </a:pPr>
              <a:endParaRPr lang="de-DE"/>
            </a:p>
          </c:txPr>
        </c:title>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00" b="0" i="0" u="none" strike="noStrike" kern="1200" baseline="0">
                <a:solidFill>
                  <a:srgbClr val="404040"/>
                </a:solidFill>
                <a:latin typeface="+mn-lt"/>
                <a:ea typeface="+mn-ea"/>
                <a:cs typeface="+mn-cs"/>
              </a:defRPr>
            </a:pPr>
            <a:endParaRPr lang="de-DE"/>
          </a:p>
        </c:txPr>
        <c:crossAx val="382374304"/>
        <c:crossesAt val="1"/>
        <c:crossBetween val="midCat"/>
        <c:majorUnit val="0.2"/>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100">
          <a:solidFill>
            <a:schemeClr val="tx1"/>
          </a:solidFill>
        </a:defRPr>
      </a:pPr>
      <a:endParaRPr lang="de-DE"/>
    </a:p>
  </c:txPr>
  <c:externalData r:id="rId3">
    <c:autoUpdate val="0"/>
  </c:externalData>
  <c:userShapes r:id="rId4"/>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chemeClr val="tx2"/>
              </a:solid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50E-4A69-830D-DB06AEC620E0}"/>
              </c:ext>
            </c:extLst>
          </c:dPt>
          <c:dPt>
            <c:idx val="1"/>
            <c:bubble3D val="0"/>
            <c:spPr>
              <a:no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50E-4A69-830D-DB06AEC620E0}"/>
              </c:ext>
            </c:extLst>
          </c:dPt>
          <c:cat>
            <c:strRef>
              <c:f>Foglio1!$A$2:$A$3</c:f>
              <c:strCache>
                <c:ptCount val="2"/>
                <c:pt idx="0">
                  <c:v>1° trim.</c:v>
                </c:pt>
                <c:pt idx="1">
                  <c:v>2° trim.</c:v>
                </c:pt>
              </c:strCache>
            </c:strRef>
          </c:cat>
          <c:val>
            <c:numRef>
              <c:f>Foglio1!$B$2:$B$3</c:f>
              <c:numCache>
                <c:formatCode>General</c:formatCode>
                <c:ptCount val="2"/>
                <c:pt idx="0">
                  <c:v>20</c:v>
                </c:pt>
                <c:pt idx="1">
                  <c:v>80</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B50E-4A69-830D-DB06AEC620E0}"/>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chemeClr val="tx2"/>
              </a:solid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4D3A-4D6D-89A6-5838DF91BAAE}"/>
              </c:ext>
            </c:extLst>
          </c:dPt>
          <c:dPt>
            <c:idx val="1"/>
            <c:bubble3D val="0"/>
            <c:spPr>
              <a:no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4D3A-4D6D-89A6-5838DF91BAAE}"/>
              </c:ext>
            </c:extLst>
          </c:dPt>
          <c:cat>
            <c:strRef>
              <c:f>Foglio1!$A$2:$A$3</c:f>
              <c:strCache>
                <c:ptCount val="2"/>
                <c:pt idx="0">
                  <c:v>1° trim.</c:v>
                </c:pt>
                <c:pt idx="1">
                  <c:v>2° trim.</c:v>
                </c:pt>
              </c:strCache>
            </c:strRef>
          </c:cat>
          <c:val>
            <c:numRef>
              <c:f>Foglio1!$B$2:$B$3</c:f>
              <c:numCache>
                <c:formatCode>General</c:formatCode>
                <c:ptCount val="2"/>
                <c:pt idx="0">
                  <c:v>3.2</c:v>
                </c:pt>
                <c:pt idx="1">
                  <c:v>96.8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4D3A-4D6D-89A6-5838DF91BAAE}"/>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chemeClr val="tx2"/>
              </a:solid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5D34-48B1-98AB-E7C632D288C7}"/>
              </c:ext>
            </c:extLst>
          </c:dPt>
          <c:dPt>
            <c:idx val="1"/>
            <c:bubble3D val="0"/>
            <c:spPr>
              <a:solidFill>
                <a:schemeClr val="accent3"/>
              </a:solid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5D34-48B1-98AB-E7C632D288C7}"/>
              </c:ext>
            </c:extLst>
          </c:dPt>
          <c:dPt>
            <c:idx val="2"/>
            <c:bubble3D val="0"/>
            <c:spPr>
              <a:solidFill>
                <a:schemeClr val="tx2">
                  <a:lumMod val="40000"/>
                  <a:lumOff val="60000"/>
                  <a:alpha val="0"/>
                </a:schemeClr>
              </a:solid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5-5D34-48B1-98AB-E7C632D288C7}"/>
              </c:ext>
            </c:extLst>
          </c:dPt>
          <c:cat>
            <c:strRef>
              <c:f>Foglio1!$A$2:$A$4</c:f>
              <c:strCache>
                <c:ptCount val="2"/>
                <c:pt idx="0">
                  <c:v>1° trim.</c:v>
                </c:pt>
                <c:pt idx="1">
                  <c:v>2° trim.</c:v>
                </c:pt>
              </c:strCache>
            </c:strRef>
          </c:cat>
          <c:val>
            <c:numRef>
              <c:f>Foglio1!$B$2:$B$4</c:f>
              <c:numCache>
                <c:formatCode>General</c:formatCode>
                <c:ptCount val="3"/>
                <c:pt idx="0">
                  <c:v>19</c:v>
                </c:pt>
                <c:pt idx="1">
                  <c:v>18</c:v>
                </c:pt>
                <c:pt idx="2">
                  <c:v>64</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6-5D34-48B1-98AB-E7C632D288C7}"/>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chemeClr val="tx2"/>
              </a:solid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A6DD-41E8-80C0-AFC0C4983476}"/>
              </c:ext>
            </c:extLst>
          </c:dPt>
          <c:dPt>
            <c:idx val="1"/>
            <c:bubble3D val="0"/>
            <c:spPr>
              <a:no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A6DD-41E8-80C0-AFC0C4983476}"/>
              </c:ext>
            </c:extLst>
          </c:dPt>
          <c:cat>
            <c:strRef>
              <c:f>Foglio1!$A$2:$A$3</c:f>
              <c:strCache>
                <c:ptCount val="2"/>
                <c:pt idx="0">
                  <c:v>1° trim.</c:v>
                </c:pt>
                <c:pt idx="1">
                  <c:v>2° trim.</c:v>
                </c:pt>
              </c:strCache>
            </c:strRef>
          </c:cat>
          <c:val>
            <c:numRef>
              <c:f>Foglio1!$B$2:$B$3</c:f>
              <c:numCache>
                <c:formatCode>General</c:formatCode>
                <c:ptCount val="2"/>
                <c:pt idx="0">
                  <c:v>62</c:v>
                </c:pt>
                <c:pt idx="1">
                  <c:v>38</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A6DD-41E8-80C0-AFC0C4983476}"/>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chemeClr val="tx2"/>
              </a:solid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4BD-4298-83D5-98A467888882}"/>
              </c:ext>
            </c:extLst>
          </c:dPt>
          <c:dPt>
            <c:idx val="1"/>
            <c:bubble3D val="0"/>
            <c:spPr>
              <a:no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4BD-4298-83D5-98A467888882}"/>
              </c:ext>
            </c:extLst>
          </c:dPt>
          <c:cat>
            <c:strRef>
              <c:f>Foglio1!$A$2:$A$3</c:f>
              <c:strCache>
                <c:ptCount val="2"/>
                <c:pt idx="0">
                  <c:v>1° trim.</c:v>
                </c:pt>
                <c:pt idx="1">
                  <c:v>2° trim.</c:v>
                </c:pt>
              </c:strCache>
            </c:strRef>
          </c:cat>
          <c:val>
            <c:numRef>
              <c:f>Foglio1!$B$2:$B$3</c:f>
              <c:numCache>
                <c:formatCode>General</c:formatCode>
                <c:ptCount val="2"/>
                <c:pt idx="0">
                  <c:v>44</c:v>
                </c:pt>
                <c:pt idx="1">
                  <c:v>56</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B4BD-4298-83D5-98A467888882}"/>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chemeClr val="tx2"/>
              </a:solid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2434-408E-9A38-6D220B8A789B}"/>
              </c:ext>
            </c:extLst>
          </c:dPt>
          <c:dPt>
            <c:idx val="1"/>
            <c:bubble3D val="0"/>
            <c:spPr>
              <a:no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2434-408E-9A38-6D220B8A789B}"/>
              </c:ext>
            </c:extLst>
          </c:dPt>
          <c:cat>
            <c:strRef>
              <c:f>Foglio1!$A$2:$A$3</c:f>
              <c:strCache>
                <c:ptCount val="2"/>
                <c:pt idx="0">
                  <c:v>1° trim.</c:v>
                </c:pt>
                <c:pt idx="1">
                  <c:v>2° trim.</c:v>
                </c:pt>
              </c:strCache>
            </c:strRef>
          </c:cat>
          <c:val>
            <c:numRef>
              <c:f>Foglio1!$B$2:$B$3</c:f>
              <c:numCache>
                <c:formatCode>General</c:formatCode>
                <c:ptCount val="2"/>
                <c:pt idx="0">
                  <c:v>5</c:v>
                </c:pt>
                <c:pt idx="1">
                  <c:v>95</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2434-408E-9A38-6D220B8A789B}"/>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chemeClr val="tx2"/>
              </a:solid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BBA6-44B9-99F4-1FA360A68C01}"/>
              </c:ext>
            </c:extLst>
          </c:dPt>
          <c:dPt>
            <c:idx val="1"/>
            <c:bubble3D val="0"/>
            <c:spPr>
              <a:no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BBA6-44B9-99F4-1FA360A68C01}"/>
              </c:ext>
            </c:extLst>
          </c:dPt>
          <c:cat>
            <c:strRef>
              <c:f>Foglio1!$A$2:$A$3</c:f>
              <c:strCache>
                <c:ptCount val="2"/>
                <c:pt idx="0">
                  <c:v>1° trim.</c:v>
                </c:pt>
                <c:pt idx="1">
                  <c:v>2° trim.</c:v>
                </c:pt>
              </c:strCache>
            </c:strRef>
          </c:cat>
          <c:val>
            <c:numRef>
              <c:f>Foglio1!$B$2:$B$3</c:f>
              <c:numCache>
                <c:formatCode>General</c:formatCode>
                <c:ptCount val="2"/>
                <c:pt idx="0">
                  <c:v>3</c:v>
                </c:pt>
                <c:pt idx="1">
                  <c:v>97</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BBA6-44B9-99F4-1FA360A68C01}"/>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dPt>
            <c:idx val="0"/>
            <c:bubble3D val="0"/>
            <c:spPr>
              <a:solidFill>
                <a:srgbClr val="030F3B"/>
              </a:solidFill>
              <a:ln w="19050">
                <a:noFill/>
              </a:ln>
              <a:effectLst/>
            </c:spPr>
            <c:extLst>
              <c:ext xmlns:c16="http://schemas.microsoft.com/office/drawing/2014/chart" uri="{C3380CC4-5D6E-409C-BE32-E72D297353CC}">
                <c16:uniqueId val="{00000001-B155-41BD-97A4-61476FA266B9}"/>
              </c:ext>
            </c:extLst>
          </c:dPt>
          <c:dPt>
            <c:idx val="1"/>
            <c:bubble3D val="0"/>
            <c:spPr>
              <a:solidFill>
                <a:srgbClr val="81879D">
                  <a:lumMod val="60000"/>
                  <a:lumOff val="40000"/>
                </a:srgbClr>
              </a:solidFill>
              <a:ln w="19050">
                <a:noFill/>
              </a:ln>
              <a:effectLst/>
            </c:spPr>
            <c:extLst>
              <c:ext xmlns:c16="http://schemas.microsoft.com/office/drawing/2014/chart" uri="{C3380CC4-5D6E-409C-BE32-E72D297353CC}">
                <c16:uniqueId val="{00000003-B155-41BD-97A4-61476FA266B9}"/>
              </c:ext>
            </c:extLst>
          </c:dPt>
          <c:dPt>
            <c:idx val="2"/>
            <c:bubble3D val="0"/>
            <c:spPr>
              <a:solidFill>
                <a:schemeClr val="accent3"/>
              </a:solidFill>
              <a:ln w="19050">
                <a:solidFill>
                  <a:schemeClr val="lt1"/>
                </a:solidFill>
              </a:ln>
              <a:effectLst/>
            </c:spPr>
            <c:extLst>
              <c:ext xmlns:c16="http://schemas.microsoft.com/office/drawing/2014/chart" uri="{C3380CC4-5D6E-409C-BE32-E72D297353CC}">
                <c16:uniqueId val="{00000005-B155-41BD-97A4-61476FA266B9}"/>
              </c:ext>
            </c:extLst>
          </c:dPt>
          <c:dPt>
            <c:idx val="3"/>
            <c:bubble3D val="0"/>
            <c:spPr>
              <a:solidFill>
                <a:schemeClr val="accent4"/>
              </a:solidFill>
              <a:ln w="19050">
                <a:solidFill>
                  <a:schemeClr val="lt1"/>
                </a:solidFill>
              </a:ln>
              <a:effectLst/>
            </c:spPr>
            <c:extLst>
              <c:ext xmlns:c16="http://schemas.microsoft.com/office/drawing/2014/chart" uri="{C3380CC4-5D6E-409C-BE32-E72D297353CC}">
                <c16:uniqueId val="{00000007-B155-41BD-97A4-61476FA266B9}"/>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0.49</c:v>
                </c:pt>
                <c:pt idx="1">
                  <c:v>0.51</c:v>
                </c:pt>
              </c:numCache>
            </c:numRef>
          </c:val>
          <c:extLst>
            <c:ext xmlns:c16="http://schemas.microsoft.com/office/drawing/2014/chart" uri="{C3380CC4-5D6E-409C-BE32-E72D297353CC}">
              <c16:uniqueId val="{00000008-B155-41BD-97A4-61476FA266B9}"/>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it-IT"/>
    </a:p>
  </c:txPr>
  <c:externalData r:id="rId4">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Foglio1!$B$1</c:f>
              <c:strCache>
                <c:ptCount val="1"/>
                <c:pt idx="0">
                  <c:v>Vendite</c:v>
                </c:pt>
              </c:strCache>
            </c:strRef>
          </c:tx>
          <c:spPr>
            <a:ln>
              <a:noFill/>
            </a:ln>
          </c:spPr>
          <c:dPt>
            <c:idx val="0"/>
            <c:bubble3D val="0"/>
            <c:spPr>
              <a:solidFill>
                <a:schemeClr val="tx2"/>
              </a:solid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F1C2-472F-B2DC-F8FC1AF75639}"/>
              </c:ext>
            </c:extLst>
          </c:dPt>
          <c:dPt>
            <c:idx val="1"/>
            <c:bubble3D val="0"/>
            <c:spPr>
              <a:noFill/>
              <a:ln w="19050">
                <a:no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F1C2-472F-B2DC-F8FC1AF75639}"/>
              </c:ext>
            </c:extLst>
          </c:dPt>
          <c:cat>
            <c:strRef>
              <c:f>Foglio1!$A$2:$A$3</c:f>
              <c:strCache>
                <c:ptCount val="2"/>
                <c:pt idx="0">
                  <c:v>1° trim.</c:v>
                </c:pt>
                <c:pt idx="1">
                  <c:v>2° trim.</c:v>
                </c:pt>
              </c:strCache>
            </c:strRef>
          </c:cat>
          <c:val>
            <c:numRef>
              <c:f>Foglio1!$B$2:$B$3</c:f>
              <c:numCache>
                <c:formatCode>General</c:formatCode>
                <c:ptCount val="2"/>
                <c:pt idx="0">
                  <c:v>11</c:v>
                </c:pt>
                <c:pt idx="1">
                  <c:v>89</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F1C2-472F-B2DC-F8FC1AF75639}"/>
            </c:ext>
          </c:extLst>
        </c:ser>
        <c:dLbls>
          <c:showLegendKey val="0"/>
          <c:showVal val="0"/>
          <c:showCatName val="0"/>
          <c:showSerName val="0"/>
          <c:showPercent val="0"/>
          <c:showBubbleSize val="0"/>
          <c:showLeaderLines val="1"/>
        </c:dLbls>
        <c:firstSliceAng val="0"/>
        <c:holeSize val="80"/>
      </c:doughnutChart>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7.0553295314311981E-2"/>
          <c:w val="0.58414620161056519"/>
          <c:h val="0.92944669723510742"/>
        </c:manualLayout>
      </c:layout>
      <c:doughnutChart>
        <c:varyColors val="1"/>
        <c:ser>
          <c:idx val="0"/>
          <c:order val="0"/>
          <c:tx>
            <c:strRef>
              <c:f>Sheet1!$B$1</c:f>
              <c:strCache>
                <c:ptCount val="1"/>
                <c:pt idx="0">
                  <c:v>Sales</c:v>
                </c:pt>
              </c:strCache>
            </c:strRef>
          </c:tx>
          <c:spPr>
            <a:solidFill>
              <a:schemeClr val="accent2"/>
            </a:solidFill>
          </c:spPr>
          <c:dPt>
            <c:idx val="0"/>
            <c:bubble3D val="0"/>
            <c:spPr>
              <a:solidFill>
                <a:srgbClr val="347475"/>
              </a:solidFill>
              <a:ln w="19050">
                <a:solidFill>
                  <a:schemeClr val="lt1"/>
                </a:solid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1-84ED-4F82-82B8-AA650EE96041}"/>
              </c:ext>
            </c:extLst>
          </c:dPt>
          <c:dPt>
            <c:idx val="1"/>
            <c:bubble3D val="0"/>
            <c:spPr>
              <a:solidFill>
                <a:srgbClr val="7A00E6">
                  <a:lumMod val="20000"/>
                  <a:lumOff val="80000"/>
                </a:srgbClr>
              </a:solidFill>
              <a:ln w="19050">
                <a:solidFill>
                  <a:schemeClr val="lt1"/>
                </a:solidFill>
              </a:ln>
            </c:spPr>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3-84ED-4F82-82B8-AA650EE96041}"/>
              </c:ext>
            </c:extLst>
          </c:dPt>
          <c:cat>
            <c:strRef>
              <c:f>Sheet1!$A$2:$A$3</c:f>
              <c:strCache>
                <c:ptCount val="2"/>
                <c:pt idx="0">
                  <c:v>1st Qtr</c:v>
                </c:pt>
                <c:pt idx="1">
                  <c:v>2nd Qtr</c:v>
                </c:pt>
              </c:strCache>
            </c:strRef>
          </c:cat>
          <c:val>
            <c:numRef>
              <c:f>Sheet1!$B$2:$B$3</c:f>
              <c:numCache>
                <c:formatCode>General</c:formatCode>
                <c:ptCount val="2"/>
                <c:pt idx="0">
                  <c:v>1</c:v>
                </c:pt>
                <c:pt idx="1">
                  <c:v>1</c:v>
                </c:pt>
              </c:numCache>
            </c:numRef>
          </c:val>
          <c:extLst xmlns:a14="http://schemas.microsoft.com/office/drawing/2010/main" xmlns:wp="http://schemas.openxmlformats.org/drawingml/2006/wordprocessingDrawing" xmlns:w="http://schemas.openxmlformats.org/wordprocessingml/2006/main" xmlns:m="http://schemas.openxmlformats.org/officeDocument/2006/math">
            <c:ext xmlns:c16="http://schemas.microsoft.com/office/drawing/2014/chart" uri="{C3380CC4-5D6E-409C-BE32-E72D297353CC}">
              <c16:uniqueId val="{00000004-84ED-4F82-82B8-AA650EE96041}"/>
            </c:ext>
          </c:extLst>
        </c:ser>
        <c:dLbls>
          <c:showLegendKey val="0"/>
          <c:showVal val="0"/>
          <c:showCatName val="0"/>
          <c:showSerName val="0"/>
          <c:showPercent val="0"/>
          <c:showBubbleSize val="0"/>
          <c:showLeaderLines val="1"/>
        </c:dLbls>
        <c:firstSliceAng val="0"/>
        <c:holeSize val="72"/>
      </c:doughnutChart>
      <c:spPr>
        <a:noFill/>
        <a:ln>
          <a:noFill/>
        </a:ln>
        <a:effectLst/>
      </c:spPr>
    </c:plotArea>
    <c:plotVisOnly val="1"/>
    <c:dispBlanksAs val="gap"/>
    <c:showDLblsOverMax val="0"/>
    <c:extLst xmlns:a14="http://schemas.microsoft.com/office/drawing/2010/main" xmlns:wp="http://schemas.openxmlformats.org/drawingml/2006/wordprocessingDrawing" xmlns:w="http://schemas.openxmlformats.org/wordprocessingml/2006/main" xmlns:m="http://schemas.openxmlformats.org/officeDocument/2006/math">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2">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67670951074945"/>
          <c:y val="0.12383764778593918"/>
          <c:w val="0.81306466851254178"/>
          <c:h val="0.63068291096430662"/>
        </c:manualLayout>
      </c:layout>
      <c:lineChart>
        <c:grouping val="standard"/>
        <c:varyColors val="0"/>
        <c:ser>
          <c:idx val="1"/>
          <c:order val="0"/>
          <c:tx>
            <c:strRef>
              <c:f>Sheet1!$B$1</c:f>
              <c:strCache>
                <c:ptCount val="1"/>
                <c:pt idx="0">
                  <c:v>Series 2</c:v>
                </c:pt>
              </c:strCache>
            </c:strRef>
          </c:tx>
          <c:spPr>
            <a:ln w="28575" cap="rnd">
              <a:solidFill>
                <a:schemeClr val="accent2"/>
              </a:solidFill>
              <a:round/>
            </a:ln>
            <a:effectLst/>
          </c:spPr>
          <c:marker>
            <c:symbol val="none"/>
          </c:marker>
          <c:cat>
            <c:strRef>
              <c:f>Sheet1!$A$2</c:f>
              <c:strCache>
                <c:ptCount val="1"/>
                <c:pt idx="0">
                  <c:v>12 Monate</c:v>
                </c:pt>
              </c:strCache>
            </c:strRef>
          </c:cat>
          <c:val>
            <c:numRef>
              <c:f>Sheet1!$B$2</c:f>
              <c:numCache>
                <c:formatCode>General</c:formatCode>
                <c:ptCount val="1"/>
              </c:numCache>
            </c:numRef>
          </c:val>
          <c:smooth val="0"/>
          <c:extLst>
            <c:ext xmlns:c16="http://schemas.microsoft.com/office/drawing/2014/chart" uri="{C3380CC4-5D6E-409C-BE32-E72D297353CC}">
              <c16:uniqueId val="{00000000-1299-41FB-B282-3F386EA594E5}"/>
            </c:ext>
          </c:extLst>
        </c:ser>
        <c:dLbls>
          <c:showLegendKey val="0"/>
          <c:showVal val="0"/>
          <c:showCatName val="0"/>
          <c:showSerName val="0"/>
          <c:showPercent val="0"/>
          <c:showBubbleSize val="0"/>
        </c:dLbls>
        <c:smooth val="0"/>
        <c:axId val="1949135151"/>
        <c:axId val="1831459935"/>
      </c:lineChart>
      <c:catAx>
        <c:axId val="1949135151"/>
        <c:scaling>
          <c:orientation val="minMax"/>
        </c:scaling>
        <c:delete val="0"/>
        <c:axPos val="b"/>
        <c:numFmt formatCode="General" sourceLinked="1"/>
        <c:majorTickMark val="out"/>
        <c:minorTickMark val="none"/>
        <c:tickLblPos val="nextTo"/>
        <c:spPr>
          <a:noFill/>
          <a:ln w="9525" cap="flat" cmpd="sng" algn="ctr">
            <a:solidFill>
              <a:schemeClr val="tx2"/>
            </a:solidFill>
            <a:round/>
          </a:ln>
          <a:effectLst/>
        </c:spPr>
        <c:txPr>
          <a:bodyPr rot="-60000000" spcFirstLastPara="1" vertOverflow="ellipsis" vert="horz" wrap="square" anchor="ctr" anchorCtr="1"/>
          <a:lstStyle/>
          <a:p>
            <a:pPr>
              <a:lnSpc>
                <a:spcPct val="90000"/>
              </a:lnSpc>
              <a:defRPr sz="900" b="0" i="0" u="none" strike="noStrike" kern="1200" baseline="0">
                <a:solidFill>
                  <a:schemeClr val="tx2"/>
                </a:solidFill>
                <a:latin typeface="+mn-lt"/>
                <a:ea typeface="+mn-ea"/>
                <a:cs typeface="+mn-cs"/>
              </a:defRPr>
            </a:pPr>
            <a:endParaRPr lang="it-IT"/>
          </a:p>
        </c:txPr>
        <c:crossAx val="1831459935"/>
        <c:crosses val="autoZero"/>
        <c:auto val="1"/>
        <c:lblAlgn val="ctr"/>
        <c:lblOffset val="100"/>
        <c:noMultiLvlLbl val="0"/>
      </c:catAx>
      <c:valAx>
        <c:axId val="1831459935"/>
        <c:scaling>
          <c:orientation val="minMax"/>
          <c:max val="80"/>
          <c:min val="0"/>
        </c:scaling>
        <c:delete val="0"/>
        <c:axPos val="l"/>
        <c:numFmt formatCode="General" sourceLinked="0"/>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900" b="0" i="0" u="none" strike="noStrike" kern="1200" baseline="0">
                <a:solidFill>
                  <a:schemeClr val="tx2"/>
                </a:solidFill>
                <a:latin typeface="+mn-lt"/>
                <a:ea typeface="+mn-ea"/>
                <a:cs typeface="+mn-cs"/>
              </a:defRPr>
            </a:pPr>
            <a:endParaRPr lang="it-IT"/>
          </a:p>
        </c:txPr>
        <c:crossAx val="1949135151"/>
        <c:crossesAt val="-1"/>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b="0">
          <a:solidFill>
            <a:schemeClr val="tx2"/>
          </a:solidFill>
          <a:latin typeface="+mn-lt"/>
        </a:defRPr>
      </a:pPr>
      <a:endParaRPr lang="it-IT"/>
    </a:p>
  </c:txPr>
  <c:externalData r:id="rId4">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67670951074945"/>
          <c:y val="0.12383764778593918"/>
          <c:w val="0.81306466851254178"/>
          <c:h val="0.63068291096430662"/>
        </c:manualLayout>
      </c:layout>
      <c:lineChart>
        <c:grouping val="standard"/>
        <c:varyColors val="0"/>
        <c:ser>
          <c:idx val="1"/>
          <c:order val="0"/>
          <c:tx>
            <c:strRef>
              <c:f>Sheet1!$B$1</c:f>
              <c:strCache>
                <c:ptCount val="1"/>
                <c:pt idx="0">
                  <c:v>Series 2</c:v>
                </c:pt>
              </c:strCache>
            </c:strRef>
          </c:tx>
          <c:spPr>
            <a:ln w="28575" cap="rnd">
              <a:solidFill>
                <a:schemeClr val="accent2"/>
              </a:solidFill>
              <a:round/>
            </a:ln>
            <a:effectLst/>
          </c:spPr>
          <c:marker>
            <c:symbol val="none"/>
          </c:marker>
          <c:cat>
            <c:strRef>
              <c:f>Sheet1!$A$2</c:f>
              <c:strCache>
                <c:ptCount val="1"/>
                <c:pt idx="0">
                  <c:v>12 Monate</c:v>
                </c:pt>
              </c:strCache>
            </c:strRef>
          </c:cat>
          <c:val>
            <c:numRef>
              <c:f>Sheet1!$B$2</c:f>
              <c:numCache>
                <c:formatCode>General</c:formatCode>
                <c:ptCount val="1"/>
              </c:numCache>
            </c:numRef>
          </c:val>
          <c:smooth val="0"/>
          <c:extLst>
            <c:ext xmlns:c16="http://schemas.microsoft.com/office/drawing/2014/chart" uri="{C3380CC4-5D6E-409C-BE32-E72D297353CC}">
              <c16:uniqueId val="{00000000-BDAE-4567-901B-ACFA566AD4F7}"/>
            </c:ext>
          </c:extLst>
        </c:ser>
        <c:dLbls>
          <c:showLegendKey val="0"/>
          <c:showVal val="0"/>
          <c:showCatName val="0"/>
          <c:showSerName val="0"/>
          <c:showPercent val="0"/>
          <c:showBubbleSize val="0"/>
        </c:dLbls>
        <c:smooth val="0"/>
        <c:axId val="1949135151"/>
        <c:axId val="1831459935"/>
      </c:lineChart>
      <c:catAx>
        <c:axId val="1949135151"/>
        <c:scaling>
          <c:orientation val="minMax"/>
        </c:scaling>
        <c:delete val="0"/>
        <c:axPos val="b"/>
        <c:numFmt formatCode="General" sourceLinked="1"/>
        <c:majorTickMark val="out"/>
        <c:minorTickMark val="none"/>
        <c:tickLblPos val="nextTo"/>
        <c:spPr>
          <a:noFill/>
          <a:ln w="9525" cap="flat" cmpd="sng" algn="ctr">
            <a:solidFill>
              <a:schemeClr val="tx2"/>
            </a:solidFill>
            <a:round/>
          </a:ln>
          <a:effectLst/>
        </c:spPr>
        <c:txPr>
          <a:bodyPr rot="-60000000" spcFirstLastPara="1" vertOverflow="ellipsis" vert="horz" wrap="square" anchor="ctr" anchorCtr="1"/>
          <a:lstStyle/>
          <a:p>
            <a:pPr>
              <a:lnSpc>
                <a:spcPct val="90000"/>
              </a:lnSpc>
              <a:defRPr sz="900" b="0" i="0" u="none" strike="noStrike" kern="1200" baseline="0">
                <a:solidFill>
                  <a:schemeClr val="tx2"/>
                </a:solidFill>
                <a:latin typeface="+mn-lt"/>
                <a:ea typeface="+mn-ea"/>
                <a:cs typeface="+mn-cs"/>
              </a:defRPr>
            </a:pPr>
            <a:endParaRPr lang="it-IT"/>
          </a:p>
        </c:txPr>
        <c:crossAx val="1831459935"/>
        <c:crosses val="autoZero"/>
        <c:auto val="1"/>
        <c:lblAlgn val="ctr"/>
        <c:lblOffset val="100"/>
        <c:noMultiLvlLbl val="0"/>
      </c:catAx>
      <c:valAx>
        <c:axId val="1831459935"/>
        <c:scaling>
          <c:orientation val="minMax"/>
          <c:max val="100"/>
          <c:min val="30"/>
        </c:scaling>
        <c:delete val="0"/>
        <c:axPos val="l"/>
        <c:numFmt formatCode="General" sourceLinked="0"/>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900" b="0" i="0" u="none" strike="noStrike" kern="1200" baseline="0">
                <a:solidFill>
                  <a:schemeClr val="tx2"/>
                </a:solidFill>
                <a:latin typeface="+mn-lt"/>
                <a:ea typeface="+mn-ea"/>
                <a:cs typeface="+mn-cs"/>
              </a:defRPr>
            </a:pPr>
            <a:endParaRPr lang="it-IT"/>
          </a:p>
        </c:txPr>
        <c:crossAx val="1949135151"/>
        <c:crossesAt val="-1"/>
        <c:crossBetween val="between"/>
        <c:majorUnit val="1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b="0">
          <a:solidFill>
            <a:schemeClr val="tx2"/>
          </a:solidFill>
          <a:latin typeface="+mn-lt"/>
        </a:defRPr>
      </a:pPr>
      <a:endParaRPr lang="it-IT"/>
    </a:p>
  </c:txPr>
  <c:externalData r:id="rId4">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67670951074945"/>
          <c:y val="0.12383764778593918"/>
          <c:w val="0.81306466851254178"/>
          <c:h val="0.63068291096430662"/>
        </c:manualLayout>
      </c:layout>
      <c:lineChart>
        <c:grouping val="standard"/>
        <c:varyColors val="0"/>
        <c:ser>
          <c:idx val="1"/>
          <c:order val="0"/>
          <c:tx>
            <c:strRef>
              <c:f>Sheet1!$B$1</c:f>
              <c:strCache>
                <c:ptCount val="1"/>
                <c:pt idx="0">
                  <c:v>Series 2</c:v>
                </c:pt>
              </c:strCache>
            </c:strRef>
          </c:tx>
          <c:spPr>
            <a:ln w="28575" cap="rnd">
              <a:solidFill>
                <a:schemeClr val="accent2"/>
              </a:solidFill>
              <a:round/>
            </a:ln>
            <a:effectLst/>
          </c:spPr>
          <c:marker>
            <c:symbol val="none"/>
          </c:marker>
          <c:cat>
            <c:strRef>
              <c:f>Sheet1!$A$2</c:f>
              <c:strCache>
                <c:ptCount val="1"/>
                <c:pt idx="0">
                  <c:v>12 Monate</c:v>
                </c:pt>
              </c:strCache>
            </c:strRef>
          </c:cat>
          <c:val>
            <c:numRef>
              <c:f>Sheet1!$B$2</c:f>
              <c:numCache>
                <c:formatCode>General</c:formatCode>
                <c:ptCount val="1"/>
              </c:numCache>
            </c:numRef>
          </c:val>
          <c:smooth val="0"/>
          <c:extLst>
            <c:ext xmlns:c16="http://schemas.microsoft.com/office/drawing/2014/chart" uri="{C3380CC4-5D6E-409C-BE32-E72D297353CC}">
              <c16:uniqueId val="{00000000-9B53-4C0F-8C1C-799569D80CBA}"/>
            </c:ext>
          </c:extLst>
        </c:ser>
        <c:dLbls>
          <c:showLegendKey val="0"/>
          <c:showVal val="0"/>
          <c:showCatName val="0"/>
          <c:showSerName val="0"/>
          <c:showPercent val="0"/>
          <c:showBubbleSize val="0"/>
        </c:dLbls>
        <c:smooth val="0"/>
        <c:axId val="1949135151"/>
        <c:axId val="1831459935"/>
      </c:lineChart>
      <c:catAx>
        <c:axId val="1949135151"/>
        <c:scaling>
          <c:orientation val="minMax"/>
        </c:scaling>
        <c:delete val="0"/>
        <c:axPos val="b"/>
        <c:numFmt formatCode="General" sourceLinked="1"/>
        <c:majorTickMark val="out"/>
        <c:minorTickMark val="none"/>
        <c:tickLblPos val="nextTo"/>
        <c:spPr>
          <a:noFill/>
          <a:ln w="9525" cap="flat" cmpd="sng" algn="ctr">
            <a:solidFill>
              <a:schemeClr val="tx2"/>
            </a:solidFill>
            <a:round/>
          </a:ln>
          <a:effectLst/>
        </c:spPr>
        <c:txPr>
          <a:bodyPr rot="-60000000" spcFirstLastPara="1" vertOverflow="ellipsis" vert="horz" wrap="square" anchor="ctr" anchorCtr="1"/>
          <a:lstStyle/>
          <a:p>
            <a:pPr>
              <a:lnSpc>
                <a:spcPct val="90000"/>
              </a:lnSpc>
              <a:defRPr sz="900" b="0" i="0" u="none" strike="noStrike" kern="1200" baseline="0">
                <a:solidFill>
                  <a:schemeClr val="tx2"/>
                </a:solidFill>
                <a:latin typeface="+mn-lt"/>
                <a:ea typeface="+mn-ea"/>
                <a:cs typeface="+mn-cs"/>
              </a:defRPr>
            </a:pPr>
            <a:endParaRPr lang="it-IT"/>
          </a:p>
        </c:txPr>
        <c:crossAx val="1831459935"/>
        <c:crosses val="autoZero"/>
        <c:auto val="1"/>
        <c:lblAlgn val="ctr"/>
        <c:lblOffset val="100"/>
        <c:noMultiLvlLbl val="0"/>
      </c:catAx>
      <c:valAx>
        <c:axId val="1831459935"/>
        <c:scaling>
          <c:orientation val="minMax"/>
          <c:max val="160"/>
          <c:min val="0"/>
        </c:scaling>
        <c:delete val="0"/>
        <c:axPos val="l"/>
        <c:numFmt formatCode="General" sourceLinked="0"/>
        <c:majorTickMark val="out"/>
        <c:minorTickMark val="none"/>
        <c:tickLblPos val="nextTo"/>
        <c:spPr>
          <a:noFill/>
          <a:ln>
            <a:solidFill>
              <a:schemeClr val="tx2"/>
            </a:solidFill>
          </a:ln>
          <a:effectLst/>
        </c:spPr>
        <c:txPr>
          <a:bodyPr rot="-60000000" spcFirstLastPara="1" vertOverflow="ellipsis" vert="horz" wrap="square" anchor="ctr" anchorCtr="1"/>
          <a:lstStyle/>
          <a:p>
            <a:pPr>
              <a:defRPr sz="900" b="0" i="0" u="none" strike="noStrike" kern="1200" baseline="0">
                <a:solidFill>
                  <a:schemeClr val="tx2"/>
                </a:solidFill>
                <a:latin typeface="+mn-lt"/>
                <a:ea typeface="+mn-ea"/>
                <a:cs typeface="+mn-cs"/>
              </a:defRPr>
            </a:pPr>
            <a:endParaRPr lang="it-IT"/>
          </a:p>
        </c:txPr>
        <c:crossAx val="1949135151"/>
        <c:crossesAt val="-1"/>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200" b="0">
          <a:solidFill>
            <a:schemeClr val="tx2"/>
          </a:solidFill>
          <a:latin typeface="+mn-lt"/>
        </a:defRPr>
      </a:pPr>
      <a:endParaRPr lang="it-IT"/>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99684887119632"/>
          <c:y val="0.12040700850698512"/>
          <c:w val="0.7897377457678213"/>
          <c:h val="0.64440542157704417"/>
        </c:manualLayout>
      </c:layout>
      <c:lineChart>
        <c:grouping val="standard"/>
        <c:varyColors val="0"/>
        <c:ser>
          <c:idx val="1"/>
          <c:order val="0"/>
          <c:tx>
            <c:strRef>
              <c:f>Sheet1!$B$1</c:f>
              <c:strCache>
                <c:ptCount val="1"/>
                <c:pt idx="0">
                  <c:v>Series 2</c:v>
                </c:pt>
              </c:strCache>
            </c:strRef>
          </c:tx>
          <c:spPr>
            <a:ln w="28575" cap="rnd">
              <a:solidFill>
                <a:schemeClr val="accent3"/>
              </a:solidFill>
              <a:round/>
            </a:ln>
            <a:effectLst/>
          </c:spPr>
          <c:marker>
            <c:symbol val="none"/>
          </c:marker>
          <c:cat>
            <c:strRef>
              <c:f>Sheet1!$A$2:$A$4</c:f>
              <c:strCache>
                <c:ptCount val="3"/>
                <c:pt idx="0">
                  <c:v>3 Monate</c:v>
                </c:pt>
                <c:pt idx="1">
                  <c:v>6 Monate</c:v>
                </c:pt>
                <c:pt idx="2">
                  <c:v>12 Monate</c:v>
                </c:pt>
              </c:strCache>
            </c:strRef>
          </c:cat>
          <c:val>
            <c:numRef>
              <c:f>Sheet1!$B$2:$B$4</c:f>
              <c:numCache>
                <c:formatCode>General</c:formatCode>
                <c:ptCount val="3"/>
              </c:numCache>
            </c:numRef>
          </c:val>
          <c:smooth val="0"/>
          <c:extLst>
            <c:ext xmlns:c16="http://schemas.microsoft.com/office/drawing/2014/chart" uri="{C3380CC4-5D6E-409C-BE32-E72D297353CC}">
              <c16:uniqueId val="{00000000-E887-40A7-B6DC-766AE2A6BE02}"/>
            </c:ext>
          </c:extLst>
        </c:ser>
        <c:dLbls>
          <c:showLegendKey val="0"/>
          <c:showVal val="0"/>
          <c:showCatName val="0"/>
          <c:showSerName val="0"/>
          <c:showPercent val="0"/>
          <c:showBubbleSize val="0"/>
        </c:dLbls>
        <c:smooth val="0"/>
        <c:axId val="1949135151"/>
        <c:axId val="1831459935"/>
      </c:lineChart>
      <c:catAx>
        <c:axId val="1949135151"/>
        <c:scaling>
          <c:orientation val="minMax"/>
        </c:scaling>
        <c:delete val="0"/>
        <c:axPos val="b"/>
        <c:numFmt formatCode="General" sourceLinked="1"/>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it-IT"/>
          </a:p>
        </c:txPr>
        <c:crossAx val="1831459935"/>
        <c:crosses val="autoZero"/>
        <c:auto val="1"/>
        <c:lblAlgn val="ctr"/>
        <c:lblOffset val="50"/>
        <c:noMultiLvlLbl val="0"/>
      </c:catAx>
      <c:valAx>
        <c:axId val="1831459935"/>
        <c:scaling>
          <c:orientation val="minMax"/>
          <c:max val="160"/>
          <c:min val="0"/>
        </c:scaling>
        <c:delete val="0"/>
        <c:axPos val="l"/>
        <c:numFmt formatCode="General" sourceLinked="0"/>
        <c:majorTickMark val="out"/>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it-IT"/>
          </a:p>
        </c:txPr>
        <c:crossAx val="1949135151"/>
        <c:crossesAt val="-1"/>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it-IT"/>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399684887119632"/>
          <c:y val="0.12040700850698512"/>
          <c:w val="0.7897377457678213"/>
          <c:h val="0.64440542157704417"/>
        </c:manualLayout>
      </c:layout>
      <c:lineChart>
        <c:grouping val="standard"/>
        <c:varyColors val="0"/>
        <c:ser>
          <c:idx val="1"/>
          <c:order val="0"/>
          <c:tx>
            <c:strRef>
              <c:f>Sheet1!$B$1</c:f>
              <c:strCache>
                <c:ptCount val="1"/>
                <c:pt idx="0">
                  <c:v>Series 2</c:v>
                </c:pt>
              </c:strCache>
            </c:strRef>
          </c:tx>
          <c:spPr>
            <a:ln w="28575" cap="rnd">
              <a:solidFill>
                <a:schemeClr val="accent3"/>
              </a:solidFill>
              <a:round/>
            </a:ln>
            <a:effectLst/>
          </c:spPr>
          <c:marker>
            <c:symbol val="none"/>
          </c:marker>
          <c:cat>
            <c:strRef>
              <c:f>Sheet1!$A$2:$A$4</c:f>
              <c:strCache>
                <c:ptCount val="3"/>
                <c:pt idx="0">
                  <c:v>3 Monate</c:v>
                </c:pt>
                <c:pt idx="1">
                  <c:v>6 Monate</c:v>
                </c:pt>
                <c:pt idx="2">
                  <c:v>12 Monate</c:v>
                </c:pt>
              </c:strCache>
            </c:strRef>
          </c:cat>
          <c:val>
            <c:numRef>
              <c:f>Sheet1!$B$2:$B$4</c:f>
              <c:numCache>
                <c:formatCode>General</c:formatCode>
                <c:ptCount val="3"/>
              </c:numCache>
            </c:numRef>
          </c:val>
          <c:smooth val="0"/>
          <c:extLst>
            <c:ext xmlns:c16="http://schemas.microsoft.com/office/drawing/2014/chart" uri="{C3380CC4-5D6E-409C-BE32-E72D297353CC}">
              <c16:uniqueId val="{00000000-8682-4F81-92E3-1670CBF02834}"/>
            </c:ext>
          </c:extLst>
        </c:ser>
        <c:dLbls>
          <c:showLegendKey val="0"/>
          <c:showVal val="0"/>
          <c:showCatName val="0"/>
          <c:showSerName val="0"/>
          <c:showPercent val="0"/>
          <c:showBubbleSize val="0"/>
        </c:dLbls>
        <c:smooth val="0"/>
        <c:axId val="1949135151"/>
        <c:axId val="1831459935"/>
      </c:lineChart>
      <c:catAx>
        <c:axId val="1949135151"/>
        <c:scaling>
          <c:orientation val="minMax"/>
        </c:scaling>
        <c:delete val="0"/>
        <c:axPos val="b"/>
        <c:numFmt formatCode="General" sourceLinked="1"/>
        <c:majorTickMark val="out"/>
        <c:minorTickMark val="none"/>
        <c:tickLblPos val="nextTo"/>
        <c:spPr>
          <a:noFill/>
          <a:ln w="9525" cap="flat" cmpd="sng" algn="ctr">
            <a:solidFill>
              <a:schemeClr val="bg1">
                <a:lumMod val="50000"/>
              </a:schemeClr>
            </a:solidFill>
            <a:round/>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it-IT"/>
          </a:p>
        </c:txPr>
        <c:crossAx val="1831459935"/>
        <c:crosses val="autoZero"/>
        <c:auto val="1"/>
        <c:lblAlgn val="ctr"/>
        <c:lblOffset val="50"/>
        <c:noMultiLvlLbl val="0"/>
      </c:catAx>
      <c:valAx>
        <c:axId val="1831459935"/>
        <c:scaling>
          <c:orientation val="minMax"/>
          <c:max val="160"/>
          <c:min val="0"/>
        </c:scaling>
        <c:delete val="0"/>
        <c:axPos val="l"/>
        <c:numFmt formatCode="General" sourceLinked="0"/>
        <c:majorTickMark val="out"/>
        <c:minorTickMark val="none"/>
        <c:tickLblPos val="nextTo"/>
        <c:spPr>
          <a:noFill/>
          <a:ln>
            <a:solidFill>
              <a:schemeClr val="bg1">
                <a:lumMod val="50000"/>
              </a:schemeClr>
            </a:solidFill>
          </a:ln>
          <a:effectLst/>
        </c:spPr>
        <c:txPr>
          <a:bodyPr rot="-60000000" spcFirstLastPara="1" vertOverflow="ellipsis" vert="horz" wrap="square" anchor="ctr" anchorCtr="1"/>
          <a:lstStyle/>
          <a:p>
            <a:pPr>
              <a:defRPr sz="800" b="0" i="0" u="none" strike="noStrike" kern="1200" baseline="0">
                <a:solidFill>
                  <a:schemeClr val="tx2"/>
                </a:solidFill>
                <a:latin typeface="+mn-lt"/>
                <a:ea typeface="+mn-ea"/>
                <a:cs typeface="+mn-cs"/>
              </a:defRPr>
            </a:pPr>
            <a:endParaRPr lang="it-IT"/>
          </a:p>
        </c:txPr>
        <c:crossAx val="1949135151"/>
        <c:crossesAt val="-1"/>
        <c:crossBetween val="between"/>
        <c:majorUnit val="20"/>
      </c:valAx>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sz="1000">
          <a:solidFill>
            <a:schemeClr val="tx1"/>
          </a:solidFill>
        </a:defRPr>
      </a:pPr>
      <a:endParaRPr lang="it-IT"/>
    </a:p>
  </c:txPr>
  <c:externalData r:id="rId4">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50" b="0" i="0" u="none" strike="noStrike" kern="1200" spc="0" baseline="0">
                <a:solidFill>
                  <a:srgbClr val="404040"/>
                </a:solidFill>
                <a:latin typeface="+mn-lt"/>
                <a:ea typeface="+mn-ea"/>
                <a:cs typeface="+mn-cs"/>
              </a:defRPr>
            </a:pPr>
            <a:r>
              <a:rPr lang="de-DE" sz="1050">
                <a:solidFill>
                  <a:srgbClr val="404040"/>
                </a:solidFill>
              </a:rPr>
              <a:t>DKA [%]</a:t>
            </a:r>
          </a:p>
        </c:rich>
      </c:tx>
      <c:layout>
        <c:manualLayout>
          <c:xMode val="edge"/>
          <c:yMode val="edge"/>
          <c:x val="0.28860487471875285"/>
          <c:y val="4.2791109052046368E-2"/>
        </c:manualLayout>
      </c:layout>
      <c:overlay val="0"/>
      <c:spPr>
        <a:noFill/>
        <a:ln>
          <a:noFill/>
        </a:ln>
        <a:effectLst/>
      </c:spPr>
      <c:txPr>
        <a:bodyPr rot="0" spcFirstLastPara="1" vertOverflow="ellipsis" vert="horz" wrap="square" anchor="ctr" anchorCtr="1"/>
        <a:lstStyle/>
        <a:p>
          <a:pPr>
            <a:defRPr sz="1050" b="0" i="0" u="none" strike="noStrike" kern="1200" spc="0" baseline="0">
              <a:solidFill>
                <a:srgbClr val="404040"/>
              </a:solidFill>
              <a:latin typeface="+mn-lt"/>
              <a:ea typeface="+mn-ea"/>
              <a:cs typeface="+mn-cs"/>
            </a:defRPr>
          </a:pPr>
          <a:endParaRPr lang="de-DE"/>
        </a:p>
      </c:txPr>
    </c:title>
    <c:autoTitleDeleted val="0"/>
    <c:plotArea>
      <c:layout>
        <c:manualLayout>
          <c:layoutTarget val="inner"/>
          <c:xMode val="edge"/>
          <c:yMode val="edge"/>
          <c:x val="0.28466420380019497"/>
          <c:y val="0.22839754456529751"/>
          <c:w val="0.64809232139204098"/>
          <c:h val="0.58698282669811419"/>
        </c:manualLayout>
      </c:layout>
      <c:barChart>
        <c:barDir val="col"/>
        <c:grouping val="clustered"/>
        <c:varyColors val="0"/>
        <c:ser>
          <c:idx val="0"/>
          <c:order val="0"/>
          <c:tx>
            <c:strRef>
              <c:f>Tabelle1!$B$1</c:f>
              <c:strCache>
                <c:ptCount val="1"/>
                <c:pt idx="0">
                  <c:v>2011-2013</c:v>
                </c:pt>
              </c:strCache>
            </c:strRef>
          </c:tx>
          <c:spPr>
            <a:solidFill>
              <a:schemeClr val="tx1">
                <a:lumMod val="65000"/>
                <a:lumOff val="35000"/>
              </a:schemeClr>
            </a:solidFill>
            <a:ln>
              <a:noFill/>
            </a:ln>
            <a:effectLst/>
          </c:spPr>
          <c:invertIfNegative val="0"/>
          <c:dLbls>
            <c:dLbl>
              <c:idx val="0"/>
              <c:layout>
                <c:manualLayout>
                  <c:x val="2.4067099072213332E-7"/>
                  <c:y val="2.6744653743695578E-2"/>
                </c:manualLayout>
              </c:layout>
              <c:showLegendKey val="0"/>
              <c:showVal val="1"/>
              <c:showCatName val="0"/>
              <c:showSerName val="0"/>
              <c:showPercent val="0"/>
              <c:showBubbleSize val="0"/>
              <c:extLst>
                <c:ext xmlns:c15="http://schemas.microsoft.com/office/drawing/2012/chart" uri="{CE6537A1-D6FC-4f65-9D91-7224C49458BB}">
                  <c15:layout>
                    <c:manualLayout>
                      <c:w val="0.2383475529777018"/>
                      <c:h val="0.15907594790098237"/>
                    </c:manualLayout>
                  </c15:layout>
                </c:ext>
                <c:ext xmlns:c16="http://schemas.microsoft.com/office/drawing/2014/chart" uri="{C3380CC4-5D6E-409C-BE32-E72D297353CC}">
                  <c16:uniqueId val="{00000002-F523-4632-A4B5-8379C89F015B}"/>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Kategorie 1</c:v>
                </c:pt>
              </c:strCache>
            </c:strRef>
          </c:cat>
          <c:val>
            <c:numRef>
              <c:f>Tabelle1!$B$2</c:f>
              <c:numCache>
                <c:formatCode>0%</c:formatCode>
                <c:ptCount val="1"/>
                <c:pt idx="0">
                  <c:v>0.28000000000000003</c:v>
                </c:pt>
              </c:numCache>
            </c:numRef>
          </c:val>
          <c:extLst>
            <c:ext xmlns:c16="http://schemas.microsoft.com/office/drawing/2014/chart" uri="{C3380CC4-5D6E-409C-BE32-E72D297353CC}">
              <c16:uniqueId val="{00000000-F523-4632-A4B5-8379C89F015B}"/>
            </c:ext>
          </c:extLst>
        </c:ser>
        <c:ser>
          <c:idx val="1"/>
          <c:order val="1"/>
          <c:tx>
            <c:strRef>
              <c:f>Tabelle1!$C$1</c:f>
              <c:strCache>
                <c:ptCount val="1"/>
                <c:pt idx="0">
                  <c:v>2015-2017</c:v>
                </c:pt>
              </c:strCache>
            </c:strRef>
          </c:tx>
          <c:spPr>
            <a:solidFill>
              <a:schemeClr val="accent2"/>
            </a:solidFill>
            <a:ln>
              <a:noFill/>
            </a:ln>
            <a:effectLst/>
          </c:spPr>
          <c:invertIfNegative val="0"/>
          <c:dLbls>
            <c:dLbl>
              <c:idx val="0"/>
              <c:layout>
                <c:manualLayout>
                  <c:x val="2.4067099072213332E-7"/>
                  <c:y val="4.2791319638212963E-2"/>
                </c:manualLayout>
              </c:layout>
              <c:showLegendKey val="0"/>
              <c:showVal val="1"/>
              <c:showCatName val="0"/>
              <c:showSerName val="0"/>
              <c:showPercent val="0"/>
              <c:showBubbleSize val="0"/>
              <c:extLst>
                <c:ext xmlns:c15="http://schemas.microsoft.com/office/drawing/2012/chart" uri="{CE6537A1-D6FC-4f65-9D91-7224C49458BB}">
                  <c15:layout>
                    <c:manualLayout>
                      <c:w val="0.24446059614204396"/>
                      <c:h val="0.15907594790098237"/>
                    </c:manualLayout>
                  </c15:layout>
                </c:ext>
                <c:ext xmlns:c16="http://schemas.microsoft.com/office/drawing/2014/chart" uri="{C3380CC4-5D6E-409C-BE32-E72D297353CC}">
                  <c16:uniqueId val="{00000003-F523-4632-A4B5-8379C89F015B}"/>
                </c:ext>
              </c:extLst>
            </c:dLbl>
            <c:numFmt formatCode="0\ %"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Tabelle1!$A$2</c:f>
              <c:strCache>
                <c:ptCount val="1"/>
                <c:pt idx="0">
                  <c:v>Kategorie 1</c:v>
                </c:pt>
              </c:strCache>
            </c:strRef>
          </c:cat>
          <c:val>
            <c:numRef>
              <c:f>Tabelle1!$C$2</c:f>
              <c:numCache>
                <c:formatCode>0%</c:formatCode>
                <c:ptCount val="1"/>
                <c:pt idx="0">
                  <c:v>0.16</c:v>
                </c:pt>
              </c:numCache>
            </c:numRef>
          </c:val>
          <c:extLst>
            <c:ext xmlns:c16="http://schemas.microsoft.com/office/drawing/2014/chart" uri="{C3380CC4-5D6E-409C-BE32-E72D297353CC}">
              <c16:uniqueId val="{00000001-F523-4632-A4B5-8379C89F015B}"/>
            </c:ext>
          </c:extLst>
        </c:ser>
        <c:dLbls>
          <c:showLegendKey val="0"/>
          <c:showVal val="0"/>
          <c:showCatName val="0"/>
          <c:showSerName val="0"/>
          <c:showPercent val="0"/>
          <c:showBubbleSize val="0"/>
        </c:dLbls>
        <c:gapWidth val="50"/>
        <c:overlap val="-10"/>
        <c:axId val="175076063"/>
        <c:axId val="1390529103"/>
      </c:barChart>
      <c:catAx>
        <c:axId val="175076063"/>
        <c:scaling>
          <c:orientation val="minMax"/>
        </c:scaling>
        <c:delete val="1"/>
        <c:axPos val="b"/>
        <c:numFmt formatCode="General" sourceLinked="1"/>
        <c:majorTickMark val="none"/>
        <c:minorTickMark val="none"/>
        <c:tickLblPos val="nextTo"/>
        <c:crossAx val="1390529103"/>
        <c:crosses val="autoZero"/>
        <c:auto val="1"/>
        <c:lblAlgn val="ctr"/>
        <c:lblOffset val="100"/>
        <c:noMultiLvlLbl val="0"/>
      </c:catAx>
      <c:valAx>
        <c:axId val="1390529103"/>
        <c:scaling>
          <c:orientation val="minMax"/>
        </c:scaling>
        <c:delete val="0"/>
        <c:axPos val="l"/>
        <c:numFmt formatCode="0\ %" sourceLinked="0"/>
        <c:majorTickMark val="none"/>
        <c:minorTickMark val="none"/>
        <c:tickLblPos val="nextTo"/>
        <c:spPr>
          <a:noFill/>
          <a:ln>
            <a:noFill/>
          </a:ln>
          <a:effectLst/>
        </c:spPr>
        <c:txPr>
          <a:bodyPr rot="-60000000" spcFirstLastPara="1" vertOverflow="ellipsis" vert="horz" wrap="square" anchor="ctr" anchorCtr="1"/>
          <a:lstStyle/>
          <a:p>
            <a:pPr>
              <a:defRPr sz="900" b="0" i="0" u="none" strike="noStrike" kern="1200" baseline="0">
                <a:solidFill>
                  <a:srgbClr val="404040"/>
                </a:solidFill>
                <a:latin typeface="+mn-lt"/>
                <a:ea typeface="+mn-ea"/>
                <a:cs typeface="+mn-cs"/>
              </a:defRPr>
            </a:pPr>
            <a:endParaRPr lang="de-DE"/>
          </a:p>
        </c:txPr>
        <c:crossAx val="175076063"/>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800" b="0" i="0" u="none" strike="noStrike" kern="1200" baseline="0">
              <a:solidFill>
                <a:srgbClr val="404040"/>
              </a:solidFill>
              <a:latin typeface="+mn-lt"/>
              <a:ea typeface="+mn-ea"/>
              <a:cs typeface="+mn-cs"/>
            </a:defRPr>
          </a:pPr>
          <a:endParaRPr lang="de-D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050" b="0" i="0" u="none" strike="noStrike" kern="1200" spc="0" baseline="0">
                <a:solidFill>
                  <a:srgbClr val="404040"/>
                </a:solidFill>
                <a:latin typeface="+mn-lt"/>
                <a:ea typeface="+mn-ea"/>
                <a:cs typeface="+mn-cs"/>
              </a:defRPr>
            </a:pPr>
            <a:r>
              <a:rPr lang="de-DE" sz="1050">
                <a:solidFill>
                  <a:srgbClr val="404040"/>
                </a:solidFill>
              </a:rPr>
              <a:t>DKA [%]</a:t>
            </a:r>
          </a:p>
        </c:rich>
      </c:tx>
      <c:layout>
        <c:manualLayout>
          <c:xMode val="edge"/>
          <c:yMode val="edge"/>
          <c:x val="0.38420748661705273"/>
          <c:y val="3.0884602410249658E-2"/>
        </c:manualLayout>
      </c:layout>
      <c:overlay val="0"/>
      <c:spPr>
        <a:noFill/>
        <a:ln>
          <a:noFill/>
        </a:ln>
        <a:effectLst/>
      </c:spPr>
      <c:txPr>
        <a:bodyPr rot="0" spcFirstLastPara="1" vertOverflow="ellipsis" vert="horz" wrap="square" anchor="ctr" anchorCtr="1"/>
        <a:lstStyle/>
        <a:p>
          <a:pPr>
            <a:defRPr sz="1050" b="0" i="0" u="none" strike="noStrike" kern="1200" spc="0" baseline="0">
              <a:solidFill>
                <a:srgbClr val="404040"/>
              </a:solidFill>
              <a:latin typeface="+mn-lt"/>
              <a:ea typeface="+mn-ea"/>
              <a:cs typeface="+mn-cs"/>
            </a:defRPr>
          </a:pPr>
          <a:endParaRPr lang="de-DE"/>
        </a:p>
      </c:txPr>
    </c:title>
    <c:autoTitleDeleted val="0"/>
    <c:plotArea>
      <c:layout/>
      <c:barChart>
        <c:barDir val="col"/>
        <c:grouping val="clustered"/>
        <c:varyColors val="0"/>
        <c:ser>
          <c:idx val="0"/>
          <c:order val="0"/>
          <c:tx>
            <c:strRef>
              <c:f>Tabelle1!$B$1</c:f>
              <c:strCache>
                <c:ptCount val="1"/>
                <c:pt idx="0">
                  <c:v>DPV 2011-2019</c:v>
                </c:pt>
              </c:strCache>
            </c:strRef>
          </c:tx>
          <c:spPr>
            <a:solidFill>
              <a:schemeClr val="tx1">
                <a:lumMod val="65000"/>
                <a:lumOff val="35000"/>
              </a:schemeClr>
            </a:solidFill>
            <a:ln>
              <a:noFill/>
            </a:ln>
            <a:effectLst/>
          </c:spPr>
          <c:invertIfNegative val="0"/>
          <c:dPt>
            <c:idx val="0"/>
            <c:invertIfNegative val="0"/>
            <c:bubble3D val="0"/>
            <c:spPr>
              <a:solidFill>
                <a:schemeClr val="tx1">
                  <a:lumMod val="65000"/>
                  <a:lumOff val="35000"/>
                </a:schemeClr>
              </a:solidFill>
              <a:ln>
                <a:noFill/>
              </a:ln>
              <a:effectLst/>
            </c:spPr>
            <c:extLst>
              <c:ext xmlns:c16="http://schemas.microsoft.com/office/drawing/2014/chart" uri="{C3380CC4-5D6E-409C-BE32-E72D297353CC}">
                <c16:uniqueId val="{00000003-165B-4EFF-B165-850FC1B9CE37}"/>
              </c:ext>
            </c:extLst>
          </c:dPt>
          <c:dLbls>
            <c:dLbl>
              <c:idx val="0"/>
              <c:tx>
                <c:rich>
                  <a:bodyPr/>
                  <a:lstStyle/>
                  <a:p>
                    <a:fld id="{379625A3-FF75-49C8-8A19-05151419D8AD}" type="VALUE">
                      <a:rPr lang="en-US" smtClean="0">
                        <a:solidFill>
                          <a:srgbClr val="404040"/>
                        </a:solidFill>
                      </a:rPr>
                      <a:pPr/>
                      <a:t>[WERT]</a:t>
                    </a:fld>
                    <a:endParaRPr lang="de-DE"/>
                  </a:p>
                </c:rich>
              </c:tx>
              <c:showLegendKey val="0"/>
              <c:showVal val="1"/>
              <c:showCatName val="0"/>
              <c:showSerName val="0"/>
              <c:showPercent val="0"/>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3-165B-4EFF-B165-850FC1B9CE37}"/>
                </c:ext>
              </c:extLst>
            </c:dLbl>
            <c:numFmt formatCode="0.0\ %"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c:f>
              <c:numCache>
                <c:formatCode>General</c:formatCode>
                <c:ptCount val="1"/>
              </c:numCache>
            </c:numRef>
          </c:cat>
          <c:val>
            <c:numRef>
              <c:f>Tabelle1!$B$2</c:f>
              <c:numCache>
                <c:formatCode>0.0</c:formatCode>
                <c:ptCount val="1"/>
                <c:pt idx="0">
                  <c:v>0.21</c:v>
                </c:pt>
              </c:numCache>
            </c:numRef>
          </c:val>
          <c:extLst>
            <c:ext xmlns:c16="http://schemas.microsoft.com/office/drawing/2014/chart" uri="{C3380CC4-5D6E-409C-BE32-E72D297353CC}">
              <c16:uniqueId val="{00000000-165B-4EFF-B165-850FC1B9CE37}"/>
            </c:ext>
          </c:extLst>
        </c:ser>
        <c:ser>
          <c:idx val="1"/>
          <c:order val="1"/>
          <c:tx>
            <c:strRef>
              <c:f>Tabelle1!$C$1</c:f>
              <c:strCache>
                <c:ptCount val="1"/>
                <c:pt idx="0">
                  <c:v>DPV 2020</c:v>
                </c:pt>
              </c:strCache>
            </c:strRef>
          </c:tx>
          <c:spPr>
            <a:solidFill>
              <a:schemeClr val="tx1"/>
            </a:solidFill>
            <a:ln>
              <a:noFill/>
            </a:ln>
            <a:effectLst/>
          </c:spPr>
          <c:invertIfNegative val="0"/>
          <c:dLbls>
            <c:numFmt formatCode="0.0\ %"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c:f>
              <c:numCache>
                <c:formatCode>General</c:formatCode>
                <c:ptCount val="1"/>
              </c:numCache>
            </c:numRef>
          </c:cat>
          <c:val>
            <c:numRef>
              <c:f>Tabelle1!$C$2</c:f>
              <c:numCache>
                <c:formatCode>0.0</c:formatCode>
                <c:ptCount val="1"/>
                <c:pt idx="0">
                  <c:v>0.33400000000000002</c:v>
                </c:pt>
              </c:numCache>
            </c:numRef>
          </c:val>
          <c:extLst>
            <c:ext xmlns:c16="http://schemas.microsoft.com/office/drawing/2014/chart" uri="{C3380CC4-5D6E-409C-BE32-E72D297353CC}">
              <c16:uniqueId val="{00000001-165B-4EFF-B165-850FC1B9CE37}"/>
            </c:ext>
          </c:extLst>
        </c:ser>
        <c:ser>
          <c:idx val="2"/>
          <c:order val="2"/>
          <c:tx>
            <c:strRef>
              <c:f>Tabelle1!$D$1</c:f>
              <c:strCache>
                <c:ptCount val="1"/>
                <c:pt idx="0">
                  <c:v>DPV 2021</c:v>
                </c:pt>
              </c:strCache>
            </c:strRef>
          </c:tx>
          <c:spPr>
            <a:solidFill>
              <a:schemeClr val="accent2">
                <a:lumMod val="75000"/>
              </a:schemeClr>
            </a:solidFill>
            <a:ln>
              <a:noFill/>
            </a:ln>
            <a:effectLst/>
          </c:spPr>
          <c:invertIfNegative val="0"/>
          <c:dLbls>
            <c:numFmt formatCode="0.0\ %"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c:f>
              <c:numCache>
                <c:formatCode>General</c:formatCode>
                <c:ptCount val="1"/>
              </c:numCache>
            </c:numRef>
          </c:cat>
          <c:val>
            <c:numRef>
              <c:f>Tabelle1!$D$2</c:f>
              <c:numCache>
                <c:formatCode>0.0</c:formatCode>
                <c:ptCount val="1"/>
                <c:pt idx="0">
                  <c:v>0.34200000000000003</c:v>
                </c:pt>
              </c:numCache>
            </c:numRef>
          </c:val>
          <c:extLst>
            <c:ext xmlns:c16="http://schemas.microsoft.com/office/drawing/2014/chart" uri="{C3380CC4-5D6E-409C-BE32-E72D297353CC}">
              <c16:uniqueId val="{00000002-165B-4EFF-B165-850FC1B9CE37}"/>
            </c:ext>
          </c:extLst>
        </c:ser>
        <c:ser>
          <c:idx val="3"/>
          <c:order val="3"/>
          <c:tx>
            <c:strRef>
              <c:f>Tabelle1!$E$1</c:f>
              <c:strCache>
                <c:ptCount val="1"/>
                <c:pt idx="0">
                  <c:v>Fr1da 2015-2022</c:v>
                </c:pt>
              </c:strCache>
            </c:strRef>
          </c:tx>
          <c:spPr>
            <a:solidFill>
              <a:schemeClr val="accent2">
                <a:lumMod val="60000"/>
                <a:lumOff val="40000"/>
              </a:schemeClr>
            </a:solidFill>
            <a:ln>
              <a:noFill/>
            </a:ln>
            <a:effectLst/>
          </c:spPr>
          <c:invertIfNegative val="0"/>
          <c:dLbls>
            <c:numFmt formatCode="0.0\ %" sourceLinked="0"/>
            <c:spPr>
              <a:noFill/>
              <a:ln>
                <a:noFill/>
              </a:ln>
              <a:effectLst/>
            </c:spPr>
            <c:txPr>
              <a:bodyPr rot="0" spcFirstLastPara="1" vertOverflow="ellipsis" vert="horz" wrap="square" lIns="38100" tIns="19050" rIns="38100" bIns="19050" anchor="ctr" anchorCtr="1">
                <a:spAutoFit/>
              </a:bodyPr>
              <a:lstStyle/>
              <a:p>
                <a:pPr>
                  <a:defRPr sz="900" b="0" i="0" u="none" strike="noStrike" kern="1200" baseline="0">
                    <a:solidFill>
                      <a:srgbClr val="404040"/>
                    </a:solidFill>
                    <a:latin typeface="+mn-lt"/>
                    <a:ea typeface="+mn-ea"/>
                    <a:cs typeface="+mn-cs"/>
                  </a:defRPr>
                </a:pPr>
                <a:endParaRPr lang="de-DE"/>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Tabelle1!$A$2</c:f>
              <c:numCache>
                <c:formatCode>General</c:formatCode>
                <c:ptCount val="1"/>
              </c:numCache>
            </c:numRef>
          </c:cat>
          <c:val>
            <c:numRef>
              <c:f>Tabelle1!$E$2</c:f>
              <c:numCache>
                <c:formatCode>0.0</c:formatCode>
                <c:ptCount val="1"/>
                <c:pt idx="0">
                  <c:v>2.5000000000000001E-2</c:v>
                </c:pt>
              </c:numCache>
            </c:numRef>
          </c:val>
          <c:extLst>
            <c:ext xmlns:c16="http://schemas.microsoft.com/office/drawing/2014/chart" uri="{C3380CC4-5D6E-409C-BE32-E72D297353CC}">
              <c16:uniqueId val="{00000002-2B50-4AB6-AC9D-F869401BDDBC}"/>
            </c:ext>
          </c:extLst>
        </c:ser>
        <c:dLbls>
          <c:showLegendKey val="0"/>
          <c:showVal val="0"/>
          <c:showCatName val="0"/>
          <c:showSerName val="0"/>
          <c:showPercent val="0"/>
          <c:showBubbleSize val="0"/>
        </c:dLbls>
        <c:gapWidth val="50"/>
        <c:overlap val="-10"/>
        <c:axId val="1440582208"/>
        <c:axId val="584692640"/>
      </c:barChart>
      <c:catAx>
        <c:axId val="144058220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de-DE"/>
          </a:p>
        </c:txPr>
        <c:crossAx val="584692640"/>
        <c:crosses val="autoZero"/>
        <c:auto val="1"/>
        <c:lblAlgn val="ctr"/>
        <c:lblOffset val="100"/>
        <c:noMultiLvlLbl val="0"/>
      </c:catAx>
      <c:valAx>
        <c:axId val="584692640"/>
        <c:scaling>
          <c:orientation val="minMax"/>
          <c:max val="0.4"/>
        </c:scaling>
        <c:delete val="0"/>
        <c:axPos val="l"/>
        <c:numFmt formatCode="0\ %" sourceLinked="0"/>
        <c:majorTickMark val="none"/>
        <c:minorTickMark val="none"/>
        <c:tickLblPos val="nextTo"/>
        <c:spPr>
          <a:noFill/>
          <a:ln>
            <a:noFill/>
          </a:ln>
          <a:effectLst/>
        </c:spPr>
        <c:txPr>
          <a:bodyPr rot="-60000000" spcFirstLastPara="1" vertOverflow="ellipsis" vert="horz" wrap="square" anchor="ctr" anchorCtr="1"/>
          <a:lstStyle/>
          <a:p>
            <a:pPr algn="ctr">
              <a:defRPr lang="en-US" sz="900" b="0" i="0" u="none" strike="noStrike" kern="1200" baseline="0">
                <a:solidFill>
                  <a:srgbClr val="404040"/>
                </a:solidFill>
                <a:latin typeface="+mn-lt"/>
                <a:ea typeface="+mn-ea"/>
                <a:cs typeface="+mn-cs"/>
              </a:defRPr>
            </a:pPr>
            <a:endParaRPr lang="de-DE"/>
          </a:p>
        </c:txPr>
        <c:crossAx val="1440582208"/>
        <c:crosses val="autoZero"/>
        <c:crossBetween val="between"/>
      </c:valAx>
      <c:spPr>
        <a:noFill/>
        <a:ln>
          <a:noFill/>
        </a:ln>
        <a:effectLst/>
      </c:spPr>
    </c:plotArea>
    <c:legend>
      <c:legendPos val="b"/>
      <c:layout>
        <c:manualLayout>
          <c:xMode val="edge"/>
          <c:yMode val="edge"/>
          <c:x val="0.16512397585795677"/>
          <c:y val="0.83673793476570435"/>
          <c:w val="0.68742911701923348"/>
          <c:h val="0.16326206523429543"/>
        </c:manualLayout>
      </c:layout>
      <c:overlay val="0"/>
      <c:spPr>
        <a:noFill/>
        <a:ln>
          <a:noFill/>
        </a:ln>
        <a:effectLst/>
      </c:spPr>
      <c:txPr>
        <a:bodyPr rot="0" spcFirstLastPara="1" vertOverflow="ellipsis" vert="horz" wrap="square" anchor="ctr" anchorCtr="1"/>
        <a:lstStyle/>
        <a:p>
          <a:pPr>
            <a:defRPr sz="800" b="0" i="0" u="none" strike="noStrike" kern="1200" baseline="0">
              <a:solidFill>
                <a:srgbClr val="404040"/>
              </a:solidFill>
              <a:latin typeface="+mn-lt"/>
              <a:ea typeface="+mn-ea"/>
              <a:cs typeface="+mn-cs"/>
            </a:defRPr>
          </a:pPr>
          <a:endParaRPr lang="de-DE"/>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de-DE"/>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de-DE"/>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doughnutChart>
        <c:varyColors val="1"/>
        <c:ser>
          <c:idx val="0"/>
          <c:order val="0"/>
          <c:tx>
            <c:strRef>
              <c:f>Sheet1!$B$1</c:f>
              <c:strCache>
                <c:ptCount val="1"/>
                <c:pt idx="0">
                  <c:v>Sales</c:v>
                </c:pt>
              </c:strCache>
            </c:strRef>
          </c:tx>
          <c:spPr>
            <a:ln>
              <a:noFill/>
            </a:ln>
          </c:spPr>
          <c:dPt>
            <c:idx val="0"/>
            <c:bubble3D val="0"/>
            <c:spPr>
              <a:solidFill>
                <a:srgbClr val="00D1CC"/>
              </a:solidFill>
              <a:ln w="19050">
                <a:noFill/>
              </a:ln>
              <a:effectLst/>
            </c:spPr>
            <c:extLst>
              <c:ext xmlns:c16="http://schemas.microsoft.com/office/drawing/2014/chart" uri="{C3380CC4-5D6E-409C-BE32-E72D297353CC}">
                <c16:uniqueId val="{00000001-A5BC-453F-B5AF-1CF82A01CB62}"/>
              </c:ext>
            </c:extLst>
          </c:dPt>
          <c:dPt>
            <c:idx val="1"/>
            <c:bubble3D val="0"/>
            <c:spPr>
              <a:solidFill>
                <a:srgbClr val="81879D">
                  <a:lumMod val="40000"/>
                  <a:lumOff val="60000"/>
                </a:srgbClr>
              </a:solidFill>
              <a:ln w="19050">
                <a:noFill/>
              </a:ln>
              <a:effectLst/>
            </c:spPr>
            <c:extLst>
              <c:ext xmlns:c16="http://schemas.microsoft.com/office/drawing/2014/chart" uri="{C3380CC4-5D6E-409C-BE32-E72D297353CC}">
                <c16:uniqueId val="{00000003-A5BC-453F-B5AF-1CF82A01CB62}"/>
              </c:ext>
            </c:extLst>
          </c:dPt>
          <c:dPt>
            <c:idx val="2"/>
            <c:bubble3D val="0"/>
            <c:spPr>
              <a:solidFill>
                <a:schemeClr val="accent3"/>
              </a:solidFill>
              <a:ln w="19050">
                <a:noFill/>
              </a:ln>
              <a:effectLst/>
            </c:spPr>
            <c:extLst>
              <c:ext xmlns:c16="http://schemas.microsoft.com/office/drawing/2014/chart" uri="{C3380CC4-5D6E-409C-BE32-E72D297353CC}">
                <c16:uniqueId val="{00000005-A5BC-453F-B5AF-1CF82A01CB62}"/>
              </c:ext>
            </c:extLst>
          </c:dPt>
          <c:dPt>
            <c:idx val="3"/>
            <c:bubble3D val="0"/>
            <c:spPr>
              <a:solidFill>
                <a:schemeClr val="accent4"/>
              </a:solidFill>
              <a:ln w="19050">
                <a:noFill/>
              </a:ln>
              <a:effectLst/>
            </c:spPr>
            <c:extLst>
              <c:ext xmlns:c16="http://schemas.microsoft.com/office/drawing/2014/chart" uri="{C3380CC4-5D6E-409C-BE32-E72D297353CC}">
                <c16:uniqueId val="{00000007-A5BC-453F-B5AF-1CF82A01CB62}"/>
              </c:ext>
            </c:extLst>
          </c:dPt>
          <c:cat>
            <c:strRef>
              <c:f>Sheet1!$A$2:$A$5</c:f>
              <c:strCache>
                <c:ptCount val="4"/>
                <c:pt idx="0">
                  <c:v>1st Qtr</c:v>
                </c:pt>
                <c:pt idx="1">
                  <c:v>2nd Qtr</c:v>
                </c:pt>
                <c:pt idx="2">
                  <c:v>3rd Qtr</c:v>
                </c:pt>
                <c:pt idx="3">
                  <c:v>4th Qtr</c:v>
                </c:pt>
              </c:strCache>
            </c:strRef>
          </c:cat>
          <c:val>
            <c:numRef>
              <c:f>Sheet1!$B$2:$B$5</c:f>
              <c:numCache>
                <c:formatCode>0%</c:formatCode>
                <c:ptCount val="4"/>
                <c:pt idx="0">
                  <c:v>0.32</c:v>
                </c:pt>
                <c:pt idx="1">
                  <c:v>0.68</c:v>
                </c:pt>
              </c:numCache>
            </c:numRef>
          </c:val>
          <c:extLst>
            <c:ext xmlns:c16="http://schemas.microsoft.com/office/drawing/2014/chart" uri="{C3380CC4-5D6E-409C-BE32-E72D297353CC}">
              <c16:uniqueId val="{00000008-A5BC-453F-B5AF-1CF82A01CB62}"/>
            </c:ext>
          </c:extLst>
        </c:ser>
        <c:dLbls>
          <c:showLegendKey val="0"/>
          <c:showVal val="0"/>
          <c:showCatName val="0"/>
          <c:showSerName val="0"/>
          <c:showPercent val="0"/>
          <c:showBubbleSize val="0"/>
          <c:showLeaderLines val="1"/>
        </c:dLbls>
        <c:firstSliceAng val="0"/>
        <c:holeSize val="60"/>
      </c:doughnutChart>
      <c:spPr>
        <a:noFill/>
        <a:ln>
          <a:noFill/>
        </a:ln>
        <a:effectLst/>
      </c:spPr>
    </c:plotArea>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it-IT"/>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8">
  <cs:axisTitle>
    <cs:lnRef idx="0"/>
    <cs:fillRef idx="0"/>
    <cs:effectRef idx="0"/>
    <cs:fontRef idx="minor">
      <a:schemeClr val="tx1">
        <a:lumMod val="65000"/>
        <a:lumOff val="35000"/>
      </a:schemeClr>
    </cs:fontRef>
    <cs:defRPr sz="1197" kern="1200" cap="all"/>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064" kern="1200" cap="all" spc="120" normalizeH="0" baseline="0"/>
  </cs:categoryAxis>
  <cs:chartArea mods="allowNoFillOverride allowNoLineOverride">
    <cs:lnRef idx="0"/>
    <cs:fillRef idx="0"/>
    <cs:effectRef idx="0"/>
    <cs:fontRef idx="minor">
      <a:schemeClr val="dk1"/>
    </cs:fontRef>
    <cs:spPr>
      <a:solidFill>
        <a:schemeClr val="lt1"/>
      </a:solidFill>
      <a:ln w="9525" cap="flat" cmpd="sng" algn="ctr">
        <a:solidFill>
          <a:schemeClr val="tx1">
            <a:lumMod val="15000"/>
            <a:lumOff val="85000"/>
          </a:schemeClr>
        </a:solidFill>
        <a:round/>
      </a:ln>
    </cs:spPr>
    <cs:defRPr sz="1197" kern="1200"/>
  </cs:chartArea>
  <cs:dataLabel>
    <cs:lnRef idx="0"/>
    <cs:fillRef idx="0"/>
    <cs:effectRef idx="0"/>
    <cs:fontRef idx="minor">
      <a:schemeClr val="lt1"/>
    </cs:fontRef>
    <cs:defRPr sz="1197" b="0" i="0" u="none" strike="noStrike" kern="1200" baseline="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phClr"/>
      </a:solidFill>
      <a:ln w="9525">
        <a:solidFill>
          <a:schemeClr val="phClr"/>
        </a:solidFill>
        <a:round/>
      </a:ln>
    </cs:spPr>
  </cs:dataPointMarker>
  <cs:dataPointMarkerLayout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ln w="9525">
        <a:solidFill>
          <a:schemeClr val="tx1">
            <a:lumMod val="15000"/>
            <a:lumOff val="85000"/>
          </a:schemeClr>
        </a:solidFill>
      </a:ln>
    </cs:spPr>
    <cs:defRPr sz="1197" kern="1200"/>
  </cs:dataTable>
  <cs:downBar>
    <cs:lnRef idx="0"/>
    <cs:fillRef idx="0"/>
    <cs:effectRef idx="0"/>
    <cs:fontRef idx="minor">
      <a:schemeClr val="dk1"/>
    </cs:fontRef>
    <cs:spPr>
      <a:solidFill>
        <a:schemeClr val="dk1">
          <a:lumMod val="75000"/>
          <a:lumOff val="25000"/>
        </a:schemeClr>
      </a:solidFill>
      <a:ln w="9525">
        <a:solidFill>
          <a:schemeClr val="tx1">
            <a:lumMod val="15000"/>
            <a:lumOff val="85000"/>
          </a:schemeClr>
        </a:solidFill>
      </a:ln>
    </cs:spPr>
  </cs:downBar>
  <cs:dropLine>
    <cs:lnRef idx="0"/>
    <cs:fillRef idx="0"/>
    <cs:effectRef idx="0"/>
    <cs:fontRef idx="minor">
      <a:schemeClr val="dk1"/>
    </cs:fontRef>
    <cs:spPr>
      <a:ln w="9525">
        <a:solidFill>
          <a:schemeClr val="tx1">
            <a:lumMod val="35000"/>
            <a:lumOff val="65000"/>
          </a:schemeClr>
        </a:solidFill>
      </a:ln>
    </cs:spPr>
  </cs:dropLine>
  <cs:errorBar>
    <cs:lnRef idx="0"/>
    <cs:fillRef idx="0"/>
    <cs:effectRef idx="0"/>
    <cs:fontRef idx="minor">
      <a:schemeClr val="dk1"/>
    </cs:fontRef>
    <cs:spPr>
      <a:ln w="9525">
        <a:solidFill>
          <a:schemeClr val="tx1">
            <a:lumMod val="65000"/>
            <a:lumOff val="35000"/>
          </a:schemeClr>
        </a:solidFill>
        <a:round/>
      </a:ln>
    </cs:spPr>
  </cs:errorBar>
  <cs:floor>
    <cs:lnRef idx="0"/>
    <cs:fillRef idx="0"/>
    <cs:effectRef idx="0"/>
    <cs:fontRef idx="minor">
      <a:schemeClr val="dk1"/>
    </cs:fontRef>
  </cs:floor>
  <cs:gridlineMajor>
    <cs:lnRef idx="0"/>
    <cs:fillRef idx="0"/>
    <cs:effectRef idx="0"/>
    <cs:fontRef idx="minor">
      <a:schemeClr val="dk1"/>
    </cs:fontRef>
    <cs:spPr>
      <a:ln w="9525" cap="flat" cmpd="sng" algn="ctr">
        <a:solidFill>
          <a:schemeClr val="tx1">
            <a:lumMod val="15000"/>
            <a:lumOff val="85000"/>
          </a:schemeClr>
        </a:solidFill>
        <a:round/>
      </a:ln>
    </cs:spPr>
  </cs:gridlineMajor>
  <cs:gridlineMinor>
    <cs:lnRef idx="0"/>
    <cs:fillRef idx="0"/>
    <cs:effectRef idx="0"/>
    <cs:fontRef idx="minor">
      <a:schemeClr val="dk1"/>
    </cs:fontRef>
    <cs:spPr>
      <a:ln>
        <a:solidFill>
          <a:schemeClr val="tx1">
            <a:lumMod val="5000"/>
            <a:lumOff val="95000"/>
          </a:schemeClr>
        </a:solidFill>
      </a:ln>
    </cs:spPr>
  </cs:gridlineMinor>
  <cs:hiLoLine>
    <cs:lnRef idx="0"/>
    <cs:fillRef idx="0"/>
    <cs:effectRef idx="0"/>
    <cs:fontRef idx="minor">
      <a:schemeClr val="dk1"/>
    </cs:fontRef>
    <cs:spPr>
      <a:ln w="9525">
        <a:solidFill>
          <a:schemeClr val="tx1">
            <a:lumMod val="50000"/>
            <a:lumOff val="50000"/>
          </a:schemeClr>
        </a:solidFill>
      </a:ln>
    </cs:spPr>
  </cs:hiLoLine>
  <cs:leaderLine>
    <cs:lnRef idx="0"/>
    <cs:fillRef idx="0"/>
    <cs:effectRef idx="0"/>
    <cs:fontRef idx="minor">
      <a:schemeClr val="dk1"/>
    </cs:fontRef>
    <cs:spPr>
      <a:ln w="9525">
        <a:solidFill>
          <a:schemeClr val="tx1">
            <a:lumMod val="35000"/>
            <a:lumOff val="65000"/>
          </a:schemeClr>
        </a:solidFill>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dk1"/>
    </cs:fontRef>
  </cs:plotArea>
  <cs:plotArea3D mods="allowNoFillOverride allowNoLineOverride">
    <cs:lnRef idx="0"/>
    <cs:fillRef idx="0"/>
    <cs:effectRef idx="0"/>
    <cs:fontRef idx="minor">
      <a:schemeClr val="dk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dk1"/>
    </cs:fontRef>
    <cs:spPr>
      <a:ln w="9525">
        <a:solidFill>
          <a:schemeClr val="tx1">
            <a:lumMod val="35000"/>
            <a:lumOff val="65000"/>
          </a:schemeClr>
        </a:solidFill>
        <a:round/>
      </a:ln>
    </cs:spPr>
  </cs:seriesLine>
  <cs:title>
    <cs:lnRef idx="0"/>
    <cs:fillRef idx="0"/>
    <cs:effectRef idx="0"/>
    <cs:fontRef idx="minor">
      <a:schemeClr val="tx1">
        <a:lumMod val="65000"/>
        <a:lumOff val="35000"/>
      </a:schemeClr>
    </cs:fontRef>
    <cs:defRPr sz="2128" b="1" kern="1200" cap="all" spc="120" normalizeH="0" baseline="0"/>
  </cs:title>
  <cs:trendline>
    <cs:lnRef idx="0">
      <cs:styleClr val="auto"/>
    </cs:lnRef>
    <cs:fillRef idx="0"/>
    <cs:effectRef idx="0"/>
    <cs:fontRef idx="minor">
      <a:schemeClr val="dk1"/>
    </cs:fontRef>
    <cs:spPr>
      <a:ln w="19050" cap="rnd">
        <a:solidFill>
          <a:schemeClr val="phClr"/>
        </a:solidFill>
        <a:prstDash val="sysDash"/>
      </a:ln>
    </cs:spPr>
  </cs:trendline>
  <cs:trendlineLabel>
    <cs:lnRef idx="0"/>
    <cs:fillRef idx="0"/>
    <cs:effectRef idx="0"/>
    <cs:fontRef idx="minor">
      <a:schemeClr val="tx1">
        <a:lumMod val="65000"/>
        <a:lumOff val="35000"/>
      </a:schemeClr>
    </cs:fontRef>
    <cs:defRPr sz="1064" kern="1200"/>
  </cs:trendlineLabel>
  <cs:upBar>
    <cs:lnRef idx="0"/>
    <cs:fillRef idx="0"/>
    <cs:effectRef idx="0"/>
    <cs:fontRef idx="minor">
      <a:schemeClr val="dk1"/>
    </cs:fontRef>
    <cs:spPr>
      <a:solidFill>
        <a:schemeClr val="lt1"/>
      </a:solidFill>
      <a:ln w="9525">
        <a:solidFill>
          <a:schemeClr val="tx1">
            <a:lumMod val="65000"/>
            <a:lumOff val="35000"/>
          </a:schemeClr>
        </a:solidFill>
      </a:ln>
    </cs:spPr>
  </cs:upBar>
  <cs:valueAxis>
    <cs:lnRef idx="0"/>
    <cs:fillRef idx="0"/>
    <cs:effectRef idx="0"/>
    <cs:fontRef idx="minor">
      <a:schemeClr val="tx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wall>
</cs:chartStyle>
</file>

<file path=ppt/charts/style3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33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0.91058</cdr:x>
      <cdr:y>0.71722</cdr:y>
    </cdr:from>
    <cdr:to>
      <cdr:x>0.98797</cdr:x>
      <cdr:y>0.83835</cdr:y>
    </cdr:to>
    <cdr:sp macro="" textlink="">
      <cdr:nvSpPr>
        <cdr:cNvPr id="2" name="TextBox 1">
          <a:extLst xmlns:a="http://schemas.openxmlformats.org/drawingml/2006/main">
            <a:ext uri="{FF2B5EF4-FFF2-40B4-BE49-F238E27FC236}">
              <a16:creationId xmlns:a16="http://schemas.microsoft.com/office/drawing/2014/main" id="{B94A810A-7138-A003-850C-A66DCB65AD75}"/>
            </a:ext>
          </a:extLst>
        </cdr:cNvPr>
        <cdr:cNvSpPr txBox="1"/>
      </cdr:nvSpPr>
      <cdr:spPr>
        <a:xfrm xmlns:a="http://schemas.openxmlformats.org/drawingml/2006/main">
          <a:off x="4294059" y="2301584"/>
          <a:ext cx="364951" cy="388708"/>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100" dirty="0">
              <a:solidFill>
                <a:schemeClr val="tx1"/>
              </a:solidFill>
            </a:rPr>
            <a:t>10</a:t>
          </a:r>
        </a:p>
      </cdr:txBody>
    </cdr:sp>
  </cdr:relSizeAnchor>
</c:userShapes>
</file>

<file path=ppt/drawings/drawing10.xml><?xml version="1.0" encoding="utf-8"?>
<c:userShapes xmlns:c="http://schemas.openxmlformats.org/drawingml/2006/chart">
  <cdr:relSizeAnchor xmlns:cdr="http://schemas.openxmlformats.org/drawingml/2006/chartDrawing">
    <cdr:from>
      <cdr:x>0.52882</cdr:x>
      <cdr:y>0.32042</cdr:y>
    </cdr:from>
    <cdr:to>
      <cdr:x>0.52882</cdr:x>
      <cdr:y>0.78856</cdr:y>
    </cdr:to>
    <cdr:cxnSp macro="">
      <cdr:nvCxnSpPr>
        <cdr:cNvPr id="2" name="Connettore diritto 1">
          <a:extLst xmlns:a="http://schemas.openxmlformats.org/drawingml/2006/main">
            <a:ext uri="{FF2B5EF4-FFF2-40B4-BE49-F238E27FC236}">
              <a16:creationId xmlns:a16="http://schemas.microsoft.com/office/drawing/2014/main" id="{73CC910C-A541-86DE-46F7-9D0BA1AB4A51}"/>
            </a:ext>
          </a:extLst>
        </cdr:cNvPr>
        <cdr:cNvCxnSpPr/>
      </cdr:nvCxnSpPr>
      <cdr:spPr>
        <a:xfrm xmlns:a="http://schemas.openxmlformats.org/drawingml/2006/main" flipH="1" flipV="1">
          <a:off x="5940315" y="1161887"/>
          <a:ext cx="0" cy="1697540"/>
        </a:xfrm>
        <a:prstGeom xmlns:a="http://schemas.openxmlformats.org/drawingml/2006/main" prst="line">
          <a:avLst/>
        </a:prstGeom>
        <a:ln xmlns:a="http://schemas.openxmlformats.org/drawingml/2006/main" cap="rnd">
          <a:solidFill>
            <a:schemeClr val="bg1">
              <a:lumMod val="75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0.34493</cdr:x>
      <cdr:y>0.49687</cdr:y>
    </cdr:from>
    <cdr:to>
      <cdr:x>0.34493</cdr:x>
      <cdr:y>0.78856</cdr:y>
    </cdr:to>
    <cdr:cxnSp macro="">
      <cdr:nvCxnSpPr>
        <cdr:cNvPr id="3" name="Connettore diritto 2">
          <a:extLst xmlns:a="http://schemas.openxmlformats.org/drawingml/2006/main">
            <a:ext uri="{FF2B5EF4-FFF2-40B4-BE49-F238E27FC236}">
              <a16:creationId xmlns:a16="http://schemas.microsoft.com/office/drawing/2014/main" id="{DE19BF97-11C9-9B07-8776-C39B3D706134}"/>
            </a:ext>
          </a:extLst>
        </cdr:cNvPr>
        <cdr:cNvCxnSpPr/>
      </cdr:nvCxnSpPr>
      <cdr:spPr>
        <a:xfrm xmlns:a="http://schemas.openxmlformats.org/drawingml/2006/main" flipV="1">
          <a:off x="3874650" y="1801719"/>
          <a:ext cx="0" cy="1057708"/>
        </a:xfrm>
        <a:prstGeom xmlns:a="http://schemas.openxmlformats.org/drawingml/2006/main" prst="line">
          <a:avLst/>
        </a:prstGeom>
        <a:ln xmlns:a="http://schemas.openxmlformats.org/drawingml/2006/main" cap="rnd">
          <a:solidFill>
            <a:schemeClr val="bg1">
              <a:lumMod val="75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0.71272</cdr:x>
      <cdr:y>0.20121</cdr:y>
    </cdr:from>
    <cdr:to>
      <cdr:x>0.71272</cdr:x>
      <cdr:y>0.78856</cdr:y>
    </cdr:to>
    <cdr:cxnSp macro="">
      <cdr:nvCxnSpPr>
        <cdr:cNvPr id="4" name="Connettore diritto 3">
          <a:extLst xmlns:a="http://schemas.openxmlformats.org/drawingml/2006/main">
            <a:ext uri="{FF2B5EF4-FFF2-40B4-BE49-F238E27FC236}">
              <a16:creationId xmlns:a16="http://schemas.microsoft.com/office/drawing/2014/main" id="{0F41A1A8-ED97-A8F1-0B10-717FAE47E0D5}"/>
            </a:ext>
          </a:extLst>
        </cdr:cNvPr>
        <cdr:cNvCxnSpPr/>
      </cdr:nvCxnSpPr>
      <cdr:spPr>
        <a:xfrm xmlns:a="http://schemas.openxmlformats.org/drawingml/2006/main" flipV="1">
          <a:off x="8006090" y="729615"/>
          <a:ext cx="0" cy="2129812"/>
        </a:xfrm>
        <a:prstGeom xmlns:a="http://schemas.openxmlformats.org/drawingml/2006/main" prst="line">
          <a:avLst/>
        </a:prstGeom>
        <a:ln xmlns:a="http://schemas.openxmlformats.org/drawingml/2006/main" cap="rnd">
          <a:solidFill>
            <a:schemeClr val="bg1">
              <a:lumMod val="75000"/>
            </a:schemeClr>
          </a:solidFill>
          <a:prstDash val="sys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11.xml><?xml version="1.0" encoding="utf-8"?>
<c:userShapes xmlns:c="http://schemas.openxmlformats.org/drawingml/2006/chart">
  <cdr:relSizeAnchor xmlns:cdr="http://schemas.openxmlformats.org/drawingml/2006/chartDrawing">
    <cdr:from>
      <cdr:x>0.91058</cdr:x>
      <cdr:y>0.71722</cdr:y>
    </cdr:from>
    <cdr:to>
      <cdr:x>0.98797</cdr:x>
      <cdr:y>0.83835</cdr:y>
    </cdr:to>
    <cdr:sp macro="" textlink="">
      <cdr:nvSpPr>
        <cdr:cNvPr id="2" name="TextBox 1">
          <a:extLst xmlns:a="http://schemas.openxmlformats.org/drawingml/2006/main">
            <a:ext uri="{FF2B5EF4-FFF2-40B4-BE49-F238E27FC236}">
              <a16:creationId xmlns:a16="http://schemas.microsoft.com/office/drawing/2014/main" id="{B94A810A-7138-A003-850C-A66DCB65AD75}"/>
            </a:ext>
          </a:extLst>
        </cdr:cNvPr>
        <cdr:cNvSpPr txBox="1"/>
      </cdr:nvSpPr>
      <cdr:spPr>
        <a:xfrm xmlns:a="http://schemas.openxmlformats.org/drawingml/2006/main">
          <a:off x="4294059" y="2301584"/>
          <a:ext cx="364951" cy="388708"/>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100" dirty="0">
              <a:solidFill>
                <a:schemeClr val="tx1"/>
              </a:solidFill>
            </a:rPr>
            <a:t>10</a:t>
          </a:r>
        </a:p>
      </cdr:txBody>
    </cdr:sp>
  </cdr:relSizeAnchor>
</c:userShapes>
</file>

<file path=ppt/drawings/drawing2.xml><?xml version="1.0" encoding="utf-8"?>
<c:userShapes xmlns:c="http://schemas.openxmlformats.org/drawingml/2006/chart">
  <cdr:relSizeAnchor xmlns:cdr="http://schemas.openxmlformats.org/drawingml/2006/chartDrawing">
    <cdr:from>
      <cdr:x>0.39757</cdr:x>
      <cdr:y>0.12997</cdr:y>
    </cdr:from>
    <cdr:to>
      <cdr:x>0.39757</cdr:x>
      <cdr:y>0.78166</cdr:y>
    </cdr:to>
    <cdr:cxnSp macro="">
      <cdr:nvCxnSpPr>
        <cdr:cNvPr id="6" name="Connettore diritto 5">
          <a:extLst xmlns:a="http://schemas.openxmlformats.org/drawingml/2006/main">
            <a:ext uri="{FF2B5EF4-FFF2-40B4-BE49-F238E27FC236}">
              <a16:creationId xmlns:a16="http://schemas.microsoft.com/office/drawing/2014/main" id="{425DD143-2847-CF6F-8910-267412BCBB25}"/>
            </a:ext>
          </a:extLst>
        </cdr:cNvPr>
        <cdr:cNvCxnSpPr/>
      </cdr:nvCxnSpPr>
      <cdr:spPr>
        <a:xfrm xmlns:a="http://schemas.openxmlformats.org/drawingml/2006/main" flipH="1" flipV="1">
          <a:off x="2648273" y="537858"/>
          <a:ext cx="0" cy="2696905"/>
        </a:xfrm>
        <a:prstGeom xmlns:a="http://schemas.openxmlformats.org/drawingml/2006/main" prst="line">
          <a:avLst/>
        </a:prstGeom>
        <a:ln xmlns:a="http://schemas.openxmlformats.org/drawingml/2006/main" cap="rnd">
          <a:solidFill>
            <a:schemeClr val="bg1">
              <a:lumMod val="65000"/>
            </a:schemeClr>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0.16456</cdr:x>
      <cdr:y>0.60526</cdr:y>
    </cdr:from>
    <cdr:to>
      <cdr:x>0.86487</cdr:x>
      <cdr:y>0.60526</cdr:y>
    </cdr:to>
    <cdr:cxnSp macro="">
      <cdr:nvCxnSpPr>
        <cdr:cNvPr id="7" name="Connettore diritto 6">
          <a:extLst xmlns:a="http://schemas.openxmlformats.org/drawingml/2006/main">
            <a:ext uri="{FF2B5EF4-FFF2-40B4-BE49-F238E27FC236}">
              <a16:creationId xmlns:a16="http://schemas.microsoft.com/office/drawing/2014/main" id="{F3FA4A9E-2713-2098-6CB9-63655661540A}"/>
            </a:ext>
          </a:extLst>
        </cdr:cNvPr>
        <cdr:cNvCxnSpPr/>
      </cdr:nvCxnSpPr>
      <cdr:spPr>
        <a:xfrm xmlns:a="http://schemas.openxmlformats.org/drawingml/2006/main">
          <a:off x="1096159" y="2504763"/>
          <a:ext cx="4664869" cy="0"/>
        </a:xfrm>
        <a:prstGeom xmlns:a="http://schemas.openxmlformats.org/drawingml/2006/main" prst="line">
          <a:avLst/>
        </a:prstGeom>
        <a:ln xmlns:a="http://schemas.openxmlformats.org/drawingml/2006/main" cap="rnd">
          <a:solidFill>
            <a:schemeClr val="bg1">
              <a:lumMod val="65000"/>
            </a:schemeClr>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3.xml><?xml version="1.0" encoding="utf-8"?>
<c:userShapes xmlns:c="http://schemas.openxmlformats.org/drawingml/2006/chart">
  <cdr:relSizeAnchor xmlns:cdr="http://schemas.openxmlformats.org/drawingml/2006/chartDrawing">
    <cdr:from>
      <cdr:x>0.09318</cdr:x>
      <cdr:y>0.41756</cdr:y>
    </cdr:from>
    <cdr:to>
      <cdr:x>0.82939</cdr:x>
      <cdr:y>0.41756</cdr:y>
    </cdr:to>
    <cdr:cxnSp macro="">
      <cdr:nvCxnSpPr>
        <cdr:cNvPr id="7" name="Connettore diritto 6">
          <a:extLst xmlns:a="http://schemas.openxmlformats.org/drawingml/2006/main">
            <a:ext uri="{FF2B5EF4-FFF2-40B4-BE49-F238E27FC236}">
              <a16:creationId xmlns:a16="http://schemas.microsoft.com/office/drawing/2014/main" id="{F3FA4A9E-2713-2098-6CB9-63655661540A}"/>
            </a:ext>
          </a:extLst>
        </cdr:cNvPr>
        <cdr:cNvCxnSpPr/>
      </cdr:nvCxnSpPr>
      <cdr:spPr>
        <a:xfrm xmlns:a="http://schemas.openxmlformats.org/drawingml/2006/main">
          <a:off x="335575" y="1636761"/>
          <a:ext cx="2651356" cy="0"/>
        </a:xfrm>
        <a:prstGeom xmlns:a="http://schemas.openxmlformats.org/drawingml/2006/main" prst="line">
          <a:avLst/>
        </a:prstGeom>
        <a:ln xmlns:a="http://schemas.openxmlformats.org/drawingml/2006/main" cap="rnd">
          <a:solidFill>
            <a:schemeClr val="bg1">
              <a:lumMod val="65000"/>
            </a:schemeClr>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4.xml><?xml version="1.0" encoding="utf-8"?>
<c:userShapes xmlns:c="http://schemas.openxmlformats.org/drawingml/2006/chart">
  <cdr:relSizeAnchor xmlns:cdr="http://schemas.openxmlformats.org/drawingml/2006/chartDrawing">
    <cdr:from>
      <cdr:x>0.09318</cdr:x>
      <cdr:y>0.71553</cdr:y>
    </cdr:from>
    <cdr:to>
      <cdr:x>0.82939</cdr:x>
      <cdr:y>0.71553</cdr:y>
    </cdr:to>
    <cdr:cxnSp macro="">
      <cdr:nvCxnSpPr>
        <cdr:cNvPr id="7" name="Connettore diritto 6">
          <a:extLst xmlns:a="http://schemas.openxmlformats.org/drawingml/2006/main">
            <a:ext uri="{FF2B5EF4-FFF2-40B4-BE49-F238E27FC236}">
              <a16:creationId xmlns:a16="http://schemas.microsoft.com/office/drawing/2014/main" id="{F3FA4A9E-2713-2098-6CB9-63655661540A}"/>
            </a:ext>
          </a:extLst>
        </cdr:cNvPr>
        <cdr:cNvCxnSpPr/>
      </cdr:nvCxnSpPr>
      <cdr:spPr>
        <a:xfrm xmlns:a="http://schemas.openxmlformats.org/drawingml/2006/main">
          <a:off x="335575" y="2804750"/>
          <a:ext cx="2651356" cy="0"/>
        </a:xfrm>
        <a:prstGeom xmlns:a="http://schemas.openxmlformats.org/drawingml/2006/main" prst="line">
          <a:avLst/>
        </a:prstGeom>
        <a:ln xmlns:a="http://schemas.openxmlformats.org/drawingml/2006/main" cap="rnd">
          <a:solidFill>
            <a:schemeClr val="bg1">
              <a:lumMod val="65000"/>
            </a:schemeClr>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5.xml><?xml version="1.0" encoding="utf-8"?>
<c:userShapes xmlns:c="http://schemas.openxmlformats.org/drawingml/2006/chart">
  <cdr:relSizeAnchor xmlns:cdr="http://schemas.openxmlformats.org/drawingml/2006/chartDrawing">
    <cdr:from>
      <cdr:x>0.09318</cdr:x>
      <cdr:y>0.66369</cdr:y>
    </cdr:from>
    <cdr:to>
      <cdr:x>0.82939</cdr:x>
      <cdr:y>0.66369</cdr:y>
    </cdr:to>
    <cdr:cxnSp macro="">
      <cdr:nvCxnSpPr>
        <cdr:cNvPr id="7" name="Connettore diritto 6">
          <a:extLst xmlns:a="http://schemas.openxmlformats.org/drawingml/2006/main">
            <a:ext uri="{FF2B5EF4-FFF2-40B4-BE49-F238E27FC236}">
              <a16:creationId xmlns:a16="http://schemas.microsoft.com/office/drawing/2014/main" id="{F3FA4A9E-2713-2098-6CB9-63655661540A}"/>
            </a:ext>
          </a:extLst>
        </cdr:cNvPr>
        <cdr:cNvCxnSpPr/>
      </cdr:nvCxnSpPr>
      <cdr:spPr>
        <a:xfrm xmlns:a="http://schemas.openxmlformats.org/drawingml/2006/main">
          <a:off x="335575" y="2601547"/>
          <a:ext cx="2651356" cy="0"/>
        </a:xfrm>
        <a:prstGeom xmlns:a="http://schemas.openxmlformats.org/drawingml/2006/main" prst="line">
          <a:avLst/>
        </a:prstGeom>
        <a:ln xmlns:a="http://schemas.openxmlformats.org/drawingml/2006/main" cap="rnd">
          <a:solidFill>
            <a:schemeClr val="bg1">
              <a:lumMod val="65000"/>
            </a:schemeClr>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6.xml><?xml version="1.0" encoding="utf-8"?>
<c:userShapes xmlns:c="http://schemas.openxmlformats.org/drawingml/2006/chart">
  <cdr:relSizeAnchor xmlns:cdr="http://schemas.openxmlformats.org/drawingml/2006/chartDrawing">
    <cdr:from>
      <cdr:x>0.09318</cdr:x>
      <cdr:y>0.60159</cdr:y>
    </cdr:from>
    <cdr:to>
      <cdr:x>0.82939</cdr:x>
      <cdr:y>0.60159</cdr:y>
    </cdr:to>
    <cdr:cxnSp macro="">
      <cdr:nvCxnSpPr>
        <cdr:cNvPr id="7" name="Connettore diritto 6">
          <a:extLst xmlns:a="http://schemas.openxmlformats.org/drawingml/2006/main">
            <a:ext uri="{FF2B5EF4-FFF2-40B4-BE49-F238E27FC236}">
              <a16:creationId xmlns:a16="http://schemas.microsoft.com/office/drawing/2014/main" id="{F3FA4A9E-2713-2098-6CB9-63655661540A}"/>
            </a:ext>
          </a:extLst>
        </cdr:cNvPr>
        <cdr:cNvCxnSpPr/>
      </cdr:nvCxnSpPr>
      <cdr:spPr>
        <a:xfrm xmlns:a="http://schemas.openxmlformats.org/drawingml/2006/main">
          <a:off x="335575" y="2358126"/>
          <a:ext cx="2651356" cy="0"/>
        </a:xfrm>
        <a:prstGeom xmlns:a="http://schemas.openxmlformats.org/drawingml/2006/main" prst="line">
          <a:avLst/>
        </a:prstGeom>
        <a:ln xmlns:a="http://schemas.openxmlformats.org/drawingml/2006/main" cap="rnd">
          <a:solidFill>
            <a:schemeClr val="bg1">
              <a:lumMod val="65000"/>
            </a:schemeClr>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7.xml><?xml version="1.0" encoding="utf-8"?>
<c:userShapes xmlns:c="http://schemas.openxmlformats.org/drawingml/2006/chart">
  <cdr:relSizeAnchor xmlns:cdr="http://schemas.openxmlformats.org/drawingml/2006/chartDrawing">
    <cdr:from>
      <cdr:x>0.09318</cdr:x>
      <cdr:y>0.22468</cdr:y>
    </cdr:from>
    <cdr:to>
      <cdr:x>0.82939</cdr:x>
      <cdr:y>0.22468</cdr:y>
    </cdr:to>
    <cdr:cxnSp macro="">
      <cdr:nvCxnSpPr>
        <cdr:cNvPr id="7" name="Connettore diritto 6">
          <a:extLst xmlns:a="http://schemas.openxmlformats.org/drawingml/2006/main">
            <a:ext uri="{FF2B5EF4-FFF2-40B4-BE49-F238E27FC236}">
              <a16:creationId xmlns:a16="http://schemas.microsoft.com/office/drawing/2014/main" id="{F3FA4A9E-2713-2098-6CB9-63655661540A}"/>
            </a:ext>
          </a:extLst>
        </cdr:cNvPr>
        <cdr:cNvCxnSpPr/>
      </cdr:nvCxnSpPr>
      <cdr:spPr>
        <a:xfrm xmlns:a="http://schemas.openxmlformats.org/drawingml/2006/main">
          <a:off x="335575" y="880706"/>
          <a:ext cx="2651356" cy="0"/>
        </a:xfrm>
        <a:prstGeom xmlns:a="http://schemas.openxmlformats.org/drawingml/2006/main" prst="line">
          <a:avLst/>
        </a:prstGeom>
        <a:ln xmlns:a="http://schemas.openxmlformats.org/drawingml/2006/main" cap="rnd">
          <a:solidFill>
            <a:schemeClr val="bg1">
              <a:lumMod val="65000"/>
            </a:schemeClr>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8.xml><?xml version="1.0" encoding="utf-8"?>
<c:userShapes xmlns:c="http://schemas.openxmlformats.org/drawingml/2006/chart">
  <cdr:relSizeAnchor xmlns:cdr="http://schemas.openxmlformats.org/drawingml/2006/chartDrawing">
    <cdr:from>
      <cdr:x>0.09318</cdr:x>
      <cdr:y>0.24422</cdr:y>
    </cdr:from>
    <cdr:to>
      <cdr:x>0.82939</cdr:x>
      <cdr:y>0.24422</cdr:y>
    </cdr:to>
    <cdr:cxnSp macro="">
      <cdr:nvCxnSpPr>
        <cdr:cNvPr id="7" name="Connettore diritto 6">
          <a:extLst xmlns:a="http://schemas.openxmlformats.org/drawingml/2006/main">
            <a:ext uri="{FF2B5EF4-FFF2-40B4-BE49-F238E27FC236}">
              <a16:creationId xmlns:a16="http://schemas.microsoft.com/office/drawing/2014/main" id="{F3FA4A9E-2713-2098-6CB9-63655661540A}"/>
            </a:ext>
          </a:extLst>
        </cdr:cNvPr>
        <cdr:cNvCxnSpPr/>
      </cdr:nvCxnSpPr>
      <cdr:spPr>
        <a:xfrm xmlns:a="http://schemas.openxmlformats.org/drawingml/2006/main">
          <a:off x="335575" y="957299"/>
          <a:ext cx="2651356" cy="0"/>
        </a:xfrm>
        <a:prstGeom xmlns:a="http://schemas.openxmlformats.org/drawingml/2006/main" prst="line">
          <a:avLst/>
        </a:prstGeom>
        <a:ln xmlns:a="http://schemas.openxmlformats.org/drawingml/2006/main" cap="rnd">
          <a:solidFill>
            <a:schemeClr val="bg1">
              <a:lumMod val="65000"/>
            </a:schemeClr>
          </a:solidFill>
          <a:prstDash val="dash"/>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drawings/drawing9.xml><?xml version="1.0" encoding="utf-8"?>
<c:userShapes xmlns:c="http://schemas.openxmlformats.org/drawingml/2006/chart">
  <cdr:relSizeAnchor xmlns:cdr="http://schemas.openxmlformats.org/drawingml/2006/chartDrawing">
    <cdr:from>
      <cdr:x>0.1194</cdr:x>
      <cdr:y>0.81659</cdr:y>
    </cdr:from>
    <cdr:to>
      <cdr:x>0.95228</cdr:x>
      <cdr:y>0.91983</cdr:y>
    </cdr:to>
    <cdr:grpSp>
      <cdr:nvGrpSpPr>
        <cdr:cNvPr id="10" name="Group 9">
          <a:extLst xmlns:a="http://schemas.openxmlformats.org/drawingml/2006/main">
            <a:ext uri="{FF2B5EF4-FFF2-40B4-BE49-F238E27FC236}">
              <a16:creationId xmlns:a16="http://schemas.microsoft.com/office/drawing/2014/main" id="{AD370851-7A73-5B49-88F1-CFEE8E18F862}"/>
            </a:ext>
          </a:extLst>
        </cdr:cNvPr>
        <cdr:cNvGrpSpPr/>
      </cdr:nvGrpSpPr>
      <cdr:grpSpPr>
        <a:xfrm xmlns:a="http://schemas.openxmlformats.org/drawingml/2006/main">
          <a:off x="539245" y="2028129"/>
          <a:ext cx="3761524" cy="256412"/>
          <a:chOff x="718976" y="2903079"/>
          <a:chExt cx="5015400" cy="363896"/>
        </a:xfrm>
      </cdr:grpSpPr>
      <cdr:sp macro="" textlink="">
        <cdr:nvSpPr>
          <cdr:cNvPr id="2" name="TextBox 1">
            <a:extLst xmlns:a="http://schemas.openxmlformats.org/drawingml/2006/main">
              <a:ext uri="{FF2B5EF4-FFF2-40B4-BE49-F238E27FC236}">
                <a16:creationId xmlns:a16="http://schemas.microsoft.com/office/drawing/2014/main" id="{B9F0B864-5EA2-E246-A3BC-60C55ACE2742}"/>
              </a:ext>
            </a:extLst>
          </cdr:cNvPr>
          <cdr:cNvSpPr txBox="1"/>
        </cdr:nvSpPr>
        <cdr:spPr>
          <a:xfrm xmlns:a="http://schemas.openxmlformats.org/drawingml/2006/main">
            <a:off x="718976" y="2903079"/>
            <a:ext cx="329184" cy="311528"/>
          </a:xfrm>
          <a:prstGeom xmlns:a="http://schemas.openxmlformats.org/drawingml/2006/main" prst="rect">
            <a:avLst/>
          </a:prstGeom>
        </cdr:spPr>
        <cdr:txBody>
          <a:bodyPr xmlns:a="http://schemas.openxmlformats.org/drawingml/2006/main" vertOverflow="clip" wrap="square" rtlCol="0" anchor="t"/>
          <a:lstStyle xmlns:a="http://schemas.openxmlformats.org/drawingml/2006/main"/>
          <a:p xmlns:a="http://schemas.openxmlformats.org/drawingml/2006/main">
            <a:pPr algn="ctr"/>
            <a:r>
              <a:rPr lang="en-US" sz="900" dirty="0">
                <a:solidFill>
                  <a:srgbClr val="404040"/>
                </a:solidFill>
                <a:latin typeface="+mn-lt"/>
                <a:cs typeface="Arial" panose="020B0604020202020204" pitchFamily="34" charset="0"/>
              </a:rPr>
              <a:t>0</a:t>
            </a:r>
          </a:p>
        </cdr:txBody>
      </cdr:sp>
      <cdr:sp macro="" textlink="">
        <cdr:nvSpPr>
          <cdr:cNvPr id="3" name="TextBox 2">
            <a:extLst xmlns:a="http://schemas.openxmlformats.org/drawingml/2006/main">
              <a:ext uri="{FF2B5EF4-FFF2-40B4-BE49-F238E27FC236}">
                <a16:creationId xmlns:a16="http://schemas.microsoft.com/office/drawing/2014/main" id="{D090E23E-658C-AB45-AA9A-3EF142D4CDE0}"/>
              </a:ext>
            </a:extLst>
          </cdr:cNvPr>
          <cdr:cNvSpPr txBox="1"/>
        </cdr:nvSpPr>
        <cdr:spPr>
          <a:xfrm xmlns:a="http://schemas.openxmlformats.org/drawingml/2006/main">
            <a:off x="1365462" y="2903079"/>
            <a:ext cx="329184" cy="311528"/>
          </a:xfrm>
          <a:prstGeom xmlns:a="http://schemas.openxmlformats.org/drawingml/2006/main" prst="rect">
            <a:avLst/>
          </a:prstGeom>
        </cdr:spPr>
        <cdr:txBody>
          <a:bodyPr xmlns:a="http://schemas.openxmlformats.org/drawingml/2006/main" vertOverflow="clip" wrap="square" rtlCol="0" anchor="t"/>
          <a:lstStyle xmlns:a="http://schemas.openxmlformats.org/drawingml/2006/main"/>
          <a:p xmlns:a="http://schemas.openxmlformats.org/drawingml/2006/main">
            <a:pPr algn="ctr"/>
            <a:r>
              <a:rPr lang="en-US" sz="900" dirty="0">
                <a:solidFill>
                  <a:srgbClr val="404040"/>
                </a:solidFill>
                <a:latin typeface="+mn-lt"/>
                <a:cs typeface="Arial" panose="020B0604020202020204" pitchFamily="34" charset="0"/>
              </a:rPr>
              <a:t>2</a:t>
            </a:r>
          </a:p>
        </cdr:txBody>
      </cdr:sp>
      <cdr:sp macro="" textlink="">
        <cdr:nvSpPr>
          <cdr:cNvPr id="4" name="TextBox 3">
            <a:extLst xmlns:a="http://schemas.openxmlformats.org/drawingml/2006/main">
              <a:ext uri="{FF2B5EF4-FFF2-40B4-BE49-F238E27FC236}">
                <a16:creationId xmlns:a16="http://schemas.microsoft.com/office/drawing/2014/main" id="{8846485A-A5BE-1A45-A05F-1AD0FF89E0D9}"/>
              </a:ext>
            </a:extLst>
          </cdr:cNvPr>
          <cdr:cNvSpPr txBox="1"/>
        </cdr:nvSpPr>
        <cdr:spPr>
          <a:xfrm xmlns:a="http://schemas.openxmlformats.org/drawingml/2006/main">
            <a:off x="2011948" y="2903080"/>
            <a:ext cx="329184" cy="328376"/>
          </a:xfrm>
          <a:prstGeom xmlns:a="http://schemas.openxmlformats.org/drawingml/2006/main" prst="rect">
            <a:avLst/>
          </a:prstGeom>
        </cdr:spPr>
        <cdr:txBody>
          <a:bodyPr xmlns:a="http://schemas.openxmlformats.org/drawingml/2006/main" vertOverflow="clip" wrap="square" rtlCol="0" anchor="t"/>
          <a:lstStyle xmlns:a="http://schemas.openxmlformats.org/drawingml/2006/main"/>
          <a:p xmlns:a="http://schemas.openxmlformats.org/drawingml/2006/main">
            <a:pPr algn="ctr"/>
            <a:r>
              <a:rPr lang="en-US" sz="900" dirty="0">
                <a:solidFill>
                  <a:srgbClr val="404040"/>
                </a:solidFill>
                <a:latin typeface="+mn-lt"/>
                <a:cs typeface="Arial" panose="020B0604020202020204" pitchFamily="34" charset="0"/>
              </a:rPr>
              <a:t>4</a:t>
            </a:r>
          </a:p>
        </cdr:txBody>
      </cdr:sp>
      <cdr:sp macro="" textlink="">
        <cdr:nvSpPr>
          <cdr:cNvPr id="5" name="TextBox 4">
            <a:extLst xmlns:a="http://schemas.openxmlformats.org/drawingml/2006/main">
              <a:ext uri="{FF2B5EF4-FFF2-40B4-BE49-F238E27FC236}">
                <a16:creationId xmlns:a16="http://schemas.microsoft.com/office/drawing/2014/main" id="{B34FC57C-188C-434A-9689-F83E920C1492}"/>
              </a:ext>
            </a:extLst>
          </cdr:cNvPr>
          <cdr:cNvSpPr txBox="1"/>
        </cdr:nvSpPr>
        <cdr:spPr>
          <a:xfrm xmlns:a="http://schemas.openxmlformats.org/drawingml/2006/main">
            <a:off x="2670082" y="2903080"/>
            <a:ext cx="329184" cy="328373"/>
          </a:xfrm>
          <a:prstGeom xmlns:a="http://schemas.openxmlformats.org/drawingml/2006/main" prst="rect">
            <a:avLst/>
          </a:prstGeom>
        </cdr:spPr>
        <cdr:txBody>
          <a:bodyPr xmlns:a="http://schemas.openxmlformats.org/drawingml/2006/main" vertOverflow="clip" wrap="square" rtlCol="0" anchor="t"/>
          <a:lstStyle xmlns:a="http://schemas.openxmlformats.org/drawingml/2006/main"/>
          <a:p xmlns:a="http://schemas.openxmlformats.org/drawingml/2006/main">
            <a:pPr algn="ctr"/>
            <a:r>
              <a:rPr lang="en-US" sz="900" dirty="0">
                <a:solidFill>
                  <a:srgbClr val="404040"/>
                </a:solidFill>
                <a:latin typeface="+mn-lt"/>
                <a:cs typeface="Arial" panose="020B0604020202020204" pitchFamily="34" charset="0"/>
              </a:rPr>
              <a:t>6</a:t>
            </a:r>
          </a:p>
        </cdr:txBody>
      </cdr:sp>
      <cdr:sp macro="" textlink="">
        <cdr:nvSpPr>
          <cdr:cNvPr id="6" name="TextBox 5">
            <a:extLst xmlns:a="http://schemas.openxmlformats.org/drawingml/2006/main">
              <a:ext uri="{FF2B5EF4-FFF2-40B4-BE49-F238E27FC236}">
                <a16:creationId xmlns:a16="http://schemas.microsoft.com/office/drawing/2014/main" id="{3FF950F2-C8CC-D243-9CAA-68C15E0DD9D1}"/>
              </a:ext>
            </a:extLst>
          </cdr:cNvPr>
          <cdr:cNvSpPr txBox="1"/>
        </cdr:nvSpPr>
        <cdr:spPr>
          <a:xfrm xmlns:a="http://schemas.openxmlformats.org/drawingml/2006/main">
            <a:off x="3334043" y="2903080"/>
            <a:ext cx="329184" cy="328373"/>
          </a:xfrm>
          <a:prstGeom xmlns:a="http://schemas.openxmlformats.org/drawingml/2006/main" prst="rect">
            <a:avLst/>
          </a:prstGeom>
        </cdr:spPr>
        <cdr:txBody>
          <a:bodyPr xmlns:a="http://schemas.openxmlformats.org/drawingml/2006/main" vertOverflow="clip" wrap="square" rtlCol="0" anchor="t"/>
          <a:lstStyle xmlns:a="http://schemas.openxmlformats.org/drawingml/2006/main"/>
          <a:p xmlns:a="http://schemas.openxmlformats.org/drawingml/2006/main">
            <a:pPr algn="ctr"/>
            <a:r>
              <a:rPr lang="en-US" sz="900" dirty="0">
                <a:solidFill>
                  <a:srgbClr val="404040"/>
                </a:solidFill>
                <a:latin typeface="+mn-lt"/>
                <a:cs typeface="Arial" panose="020B0604020202020204" pitchFamily="34" charset="0"/>
              </a:rPr>
              <a:t>8</a:t>
            </a:r>
          </a:p>
        </cdr:txBody>
      </cdr:sp>
      <cdr:sp macro="" textlink="">
        <cdr:nvSpPr>
          <cdr:cNvPr id="7" name="TextBox 6">
            <a:extLst xmlns:a="http://schemas.openxmlformats.org/drawingml/2006/main">
              <a:ext uri="{FF2B5EF4-FFF2-40B4-BE49-F238E27FC236}">
                <a16:creationId xmlns:a16="http://schemas.microsoft.com/office/drawing/2014/main" id="{9DAAD4FB-7BC5-A64F-8E2F-51D26F304184}"/>
              </a:ext>
            </a:extLst>
          </cdr:cNvPr>
          <cdr:cNvSpPr txBox="1"/>
        </cdr:nvSpPr>
        <cdr:spPr>
          <a:xfrm xmlns:a="http://schemas.openxmlformats.org/drawingml/2006/main">
            <a:off x="3945582" y="2908902"/>
            <a:ext cx="503913" cy="322550"/>
          </a:xfrm>
          <a:prstGeom xmlns:a="http://schemas.openxmlformats.org/drawingml/2006/main" prst="rect">
            <a:avLst/>
          </a:prstGeom>
        </cdr:spPr>
        <cdr:txBody>
          <a:bodyPr xmlns:a="http://schemas.openxmlformats.org/drawingml/2006/main" vertOverflow="clip" wrap="square" rtlCol="0" anchor="t"/>
          <a:lstStyle xmlns:a="http://schemas.openxmlformats.org/drawingml/2006/main"/>
          <a:p xmlns:a="http://schemas.openxmlformats.org/drawingml/2006/main">
            <a:pPr algn="ctr"/>
            <a:r>
              <a:rPr lang="en-US" sz="900" dirty="0">
                <a:solidFill>
                  <a:srgbClr val="404040"/>
                </a:solidFill>
                <a:latin typeface="+mn-lt"/>
                <a:cs typeface="Arial" panose="020B0604020202020204" pitchFamily="34" charset="0"/>
              </a:rPr>
              <a:t>10</a:t>
            </a:r>
          </a:p>
        </cdr:txBody>
      </cdr:sp>
      <cdr:sp macro="" textlink="">
        <cdr:nvSpPr>
          <cdr:cNvPr id="8" name="TextBox 7">
            <a:extLst xmlns:a="http://schemas.openxmlformats.org/drawingml/2006/main">
              <a:ext uri="{FF2B5EF4-FFF2-40B4-BE49-F238E27FC236}">
                <a16:creationId xmlns:a16="http://schemas.microsoft.com/office/drawing/2014/main" id="{1C2F7468-5BC4-A144-B634-7F50352F2908}"/>
              </a:ext>
            </a:extLst>
          </cdr:cNvPr>
          <cdr:cNvSpPr txBox="1"/>
        </cdr:nvSpPr>
        <cdr:spPr>
          <a:xfrm xmlns:a="http://schemas.openxmlformats.org/drawingml/2006/main">
            <a:off x="4603717" y="2908902"/>
            <a:ext cx="507205" cy="322547"/>
          </a:xfrm>
          <a:prstGeom xmlns:a="http://schemas.openxmlformats.org/drawingml/2006/main" prst="rect">
            <a:avLst/>
          </a:prstGeom>
        </cdr:spPr>
        <cdr:txBody>
          <a:bodyPr xmlns:a="http://schemas.openxmlformats.org/drawingml/2006/main" vertOverflow="clip" wrap="square" rtlCol="0" anchor="t"/>
          <a:lstStyle xmlns:a="http://schemas.openxmlformats.org/drawingml/2006/main"/>
          <a:p xmlns:a="http://schemas.openxmlformats.org/drawingml/2006/main">
            <a:pPr algn="ctr"/>
            <a:r>
              <a:rPr lang="en-US" sz="900" dirty="0">
                <a:solidFill>
                  <a:srgbClr val="404040"/>
                </a:solidFill>
                <a:latin typeface="+mn-lt"/>
                <a:cs typeface="Arial" panose="020B0604020202020204" pitchFamily="34" charset="0"/>
              </a:rPr>
              <a:t>12</a:t>
            </a:r>
          </a:p>
        </cdr:txBody>
      </cdr:sp>
      <cdr:sp macro="" textlink="">
        <cdr:nvSpPr>
          <cdr:cNvPr id="9" name="TextBox 8">
            <a:extLst xmlns:a="http://schemas.openxmlformats.org/drawingml/2006/main">
              <a:ext uri="{FF2B5EF4-FFF2-40B4-BE49-F238E27FC236}">
                <a16:creationId xmlns:a16="http://schemas.microsoft.com/office/drawing/2014/main" id="{F543369D-6CF4-E14E-BEEC-C4F03BCBFD8B}"/>
              </a:ext>
            </a:extLst>
          </cdr:cNvPr>
          <cdr:cNvSpPr txBox="1"/>
        </cdr:nvSpPr>
        <cdr:spPr>
          <a:xfrm xmlns:a="http://schemas.openxmlformats.org/drawingml/2006/main">
            <a:off x="5250203" y="2908902"/>
            <a:ext cx="484173" cy="358073"/>
          </a:xfrm>
          <a:prstGeom xmlns:a="http://schemas.openxmlformats.org/drawingml/2006/main" prst="rect">
            <a:avLst/>
          </a:prstGeom>
        </cdr:spPr>
        <cdr:txBody>
          <a:bodyPr xmlns:a="http://schemas.openxmlformats.org/drawingml/2006/main" vertOverflow="clip" wrap="square" rtlCol="0" anchor="t"/>
          <a:lstStyle xmlns:a="http://schemas.openxmlformats.org/drawingml/2006/main"/>
          <a:p xmlns:a="http://schemas.openxmlformats.org/drawingml/2006/main">
            <a:pPr algn="ctr"/>
            <a:r>
              <a:rPr lang="en-US" sz="900" dirty="0">
                <a:solidFill>
                  <a:srgbClr val="404040"/>
                </a:solidFill>
                <a:latin typeface="+mn-lt"/>
                <a:cs typeface="Arial" panose="020B0604020202020204" pitchFamily="34" charset="0"/>
              </a:rPr>
              <a:t>14</a:t>
            </a:r>
          </a:p>
        </cdr:txBody>
      </cdr:sp>
    </cdr:grpSp>
  </cdr:relSizeAnchor>
</c:userShape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a:extLst>
              <a:ext uri="{FF2B5EF4-FFF2-40B4-BE49-F238E27FC236}">
                <a16:creationId xmlns:a16="http://schemas.microsoft.com/office/drawing/2014/main" id="{93C5A8E8-CFFD-8244-99C5-C59695B7B587}"/>
              </a:ext>
            </a:extLst>
          </p:cNvPr>
          <p:cNvSpPr>
            <a:spLocks noGrp="1"/>
          </p:cNvSpPr>
          <p:nvPr>
            <p:ph type="hdr" sz="quarter"/>
          </p:nvPr>
        </p:nvSpPr>
        <p:spPr>
          <a:xfrm>
            <a:off x="0" y="0"/>
            <a:ext cx="2945659" cy="498135"/>
          </a:xfrm>
          <a:prstGeom prst="rect">
            <a:avLst/>
          </a:prstGeom>
        </p:spPr>
        <p:txBody>
          <a:bodyPr vert="horz" lIns="91440" tIns="45720" rIns="91440" bIns="45720" rtlCol="0"/>
          <a:lstStyle>
            <a:lvl1pPr algn="l">
              <a:defRPr sz="1200"/>
            </a:lvl1pPr>
          </a:lstStyle>
          <a:p>
            <a:endParaRPr lang="fr-FR"/>
          </a:p>
        </p:txBody>
      </p:sp>
      <p:sp>
        <p:nvSpPr>
          <p:cNvPr id="3" name="Espace réservé de la date 2">
            <a:extLst>
              <a:ext uri="{FF2B5EF4-FFF2-40B4-BE49-F238E27FC236}">
                <a16:creationId xmlns:a16="http://schemas.microsoft.com/office/drawing/2014/main" id="{242097A3-5546-824A-82FF-3390AD25DFDA}"/>
              </a:ext>
            </a:extLst>
          </p:cNvPr>
          <p:cNvSpPr>
            <a:spLocks noGrp="1"/>
          </p:cNvSpPr>
          <p:nvPr>
            <p:ph type="dt" sz="quarter" idx="1"/>
          </p:nvPr>
        </p:nvSpPr>
        <p:spPr>
          <a:xfrm>
            <a:off x="3850443" y="0"/>
            <a:ext cx="2945659" cy="498135"/>
          </a:xfrm>
          <a:prstGeom prst="rect">
            <a:avLst/>
          </a:prstGeom>
        </p:spPr>
        <p:txBody>
          <a:bodyPr vert="horz" lIns="91440" tIns="45720" rIns="91440" bIns="45720" rtlCol="0"/>
          <a:lstStyle>
            <a:lvl1pPr algn="r">
              <a:defRPr sz="1200"/>
            </a:lvl1pPr>
          </a:lstStyle>
          <a:p>
            <a:fld id="{4795986D-8BE5-CF41-BDD9-ABAFDA2F44C7}" type="datetimeFigureOut">
              <a:rPr lang="fr-FR" smtClean="0"/>
              <a:t>29/01/2026</a:t>
            </a:fld>
            <a:endParaRPr lang="fr-FR"/>
          </a:p>
        </p:txBody>
      </p:sp>
      <p:sp>
        <p:nvSpPr>
          <p:cNvPr id="4" name="Espace réservé du pied de page 3">
            <a:extLst>
              <a:ext uri="{FF2B5EF4-FFF2-40B4-BE49-F238E27FC236}">
                <a16:creationId xmlns:a16="http://schemas.microsoft.com/office/drawing/2014/main" id="{D0FF6B0C-B1BA-F042-9223-AFA5A1E54C8A}"/>
              </a:ext>
            </a:extLst>
          </p:cNvPr>
          <p:cNvSpPr>
            <a:spLocks noGrp="1"/>
          </p:cNvSpPr>
          <p:nvPr>
            <p:ph type="ftr" sz="quarter" idx="2"/>
          </p:nvPr>
        </p:nvSpPr>
        <p:spPr>
          <a:xfrm>
            <a:off x="0" y="9430091"/>
            <a:ext cx="2945659" cy="498134"/>
          </a:xfrm>
          <a:prstGeom prst="rect">
            <a:avLst/>
          </a:prstGeom>
        </p:spPr>
        <p:txBody>
          <a:bodyPr vert="horz" lIns="91440" tIns="45720" rIns="91440" bIns="45720" rtlCol="0" anchor="b"/>
          <a:lstStyle>
            <a:lvl1pPr algn="l">
              <a:defRPr sz="1200"/>
            </a:lvl1pPr>
          </a:lstStyle>
          <a:p>
            <a:endParaRPr lang="fr-FR"/>
          </a:p>
        </p:txBody>
      </p:sp>
      <p:sp>
        <p:nvSpPr>
          <p:cNvPr id="5" name="Espace réservé du numéro de diapositive 4">
            <a:extLst>
              <a:ext uri="{FF2B5EF4-FFF2-40B4-BE49-F238E27FC236}">
                <a16:creationId xmlns:a16="http://schemas.microsoft.com/office/drawing/2014/main" id="{FD5FA54A-F961-0E49-BD8F-3E49E88675E1}"/>
              </a:ext>
            </a:extLst>
          </p:cNvPr>
          <p:cNvSpPr>
            <a:spLocks noGrp="1"/>
          </p:cNvSpPr>
          <p:nvPr>
            <p:ph type="sldNum" sz="quarter" idx="3"/>
          </p:nvPr>
        </p:nvSpPr>
        <p:spPr>
          <a:xfrm>
            <a:off x="3850443" y="9430091"/>
            <a:ext cx="2945659" cy="498134"/>
          </a:xfrm>
          <a:prstGeom prst="rect">
            <a:avLst/>
          </a:prstGeom>
        </p:spPr>
        <p:txBody>
          <a:bodyPr vert="horz" lIns="91440" tIns="45720" rIns="91440" bIns="45720" rtlCol="0" anchor="b"/>
          <a:lstStyle>
            <a:lvl1pPr algn="r">
              <a:defRPr sz="1200"/>
            </a:lvl1pPr>
          </a:lstStyle>
          <a:p>
            <a:fld id="{A6DFDA78-543E-4D49-948C-0112778612F3}" type="slidenum">
              <a:rPr lang="fr-FR" smtClean="0"/>
              <a:t>‹Nr.›</a:t>
            </a:fld>
            <a:endParaRPr lang="fr-FR"/>
          </a:p>
        </p:txBody>
      </p:sp>
    </p:spTree>
    <p:extLst>
      <p:ext uri="{BB962C8B-B14F-4D97-AF65-F5344CB8AC3E}">
        <p14:creationId xmlns:p14="http://schemas.microsoft.com/office/powerpoint/2010/main" val="402438112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Espace réservé de l'en-tête 1"/>
          <p:cNvSpPr>
            <a:spLocks noGrp="1"/>
          </p:cNvSpPr>
          <p:nvPr>
            <p:ph type="hdr" sz="quarter"/>
          </p:nvPr>
        </p:nvSpPr>
        <p:spPr>
          <a:xfrm>
            <a:off x="0" y="0"/>
            <a:ext cx="2945659" cy="498135"/>
          </a:xfrm>
          <a:prstGeom prst="rect">
            <a:avLst/>
          </a:prstGeom>
        </p:spPr>
        <p:txBody>
          <a:bodyPr vert="horz" lIns="91440" tIns="45720" rIns="91440" bIns="45720" rtlCol="0"/>
          <a:lstStyle>
            <a:lvl1pPr algn="l">
              <a:defRPr sz="1200"/>
            </a:lvl1pPr>
          </a:lstStyle>
          <a:p>
            <a:endParaRPr lang="fr-FR"/>
          </a:p>
        </p:txBody>
      </p:sp>
      <p:sp>
        <p:nvSpPr>
          <p:cNvPr id="3" name="Espace réservé de la date 2"/>
          <p:cNvSpPr>
            <a:spLocks noGrp="1"/>
          </p:cNvSpPr>
          <p:nvPr>
            <p:ph type="dt" idx="1"/>
          </p:nvPr>
        </p:nvSpPr>
        <p:spPr>
          <a:xfrm>
            <a:off x="3850443" y="0"/>
            <a:ext cx="2945659" cy="498135"/>
          </a:xfrm>
          <a:prstGeom prst="rect">
            <a:avLst/>
          </a:prstGeom>
        </p:spPr>
        <p:txBody>
          <a:bodyPr vert="horz" lIns="91440" tIns="45720" rIns="91440" bIns="45720" rtlCol="0"/>
          <a:lstStyle>
            <a:lvl1pPr algn="r">
              <a:defRPr sz="1200"/>
            </a:lvl1pPr>
          </a:lstStyle>
          <a:p>
            <a:fld id="{7ABC6454-8C49-4AFA-8B67-E69B53E09A31}" type="datetimeFigureOut">
              <a:rPr lang="fr-FR" smtClean="0"/>
              <a:t>29/01/2026</a:t>
            </a:fld>
            <a:endParaRPr lang="fr-FR"/>
          </a:p>
        </p:txBody>
      </p:sp>
      <p:sp>
        <p:nvSpPr>
          <p:cNvPr id="4" name="Espace réservé de l'image des diapositives 3"/>
          <p:cNvSpPr>
            <a:spLocks noGrp="1" noRot="1" noChangeAspect="1"/>
          </p:cNvSpPr>
          <p:nvPr>
            <p:ph type="sldImg" idx="2"/>
          </p:nvPr>
        </p:nvSpPr>
        <p:spPr>
          <a:xfrm>
            <a:off x="422275" y="1241425"/>
            <a:ext cx="5953125" cy="3349625"/>
          </a:xfrm>
          <a:prstGeom prst="rect">
            <a:avLst/>
          </a:prstGeom>
          <a:noFill/>
          <a:ln w="12700">
            <a:solidFill>
              <a:prstClr val="black"/>
            </a:solidFill>
          </a:ln>
        </p:spPr>
        <p:txBody>
          <a:bodyPr vert="horz" lIns="91440" tIns="45720" rIns="91440" bIns="45720" rtlCol="0" anchor="ctr"/>
          <a:lstStyle/>
          <a:p>
            <a:endParaRPr lang="fr-FR"/>
          </a:p>
        </p:txBody>
      </p:sp>
      <p:sp>
        <p:nvSpPr>
          <p:cNvPr id="5" name="Espace réservé des notes 4"/>
          <p:cNvSpPr>
            <a:spLocks noGrp="1"/>
          </p:cNvSpPr>
          <p:nvPr>
            <p:ph type="body" sz="quarter" idx="3"/>
          </p:nvPr>
        </p:nvSpPr>
        <p:spPr>
          <a:xfrm>
            <a:off x="679768" y="4777958"/>
            <a:ext cx="5438140" cy="3909239"/>
          </a:xfrm>
          <a:prstGeom prst="rect">
            <a:avLst/>
          </a:prstGeom>
        </p:spPr>
        <p:txBody>
          <a:bodyPr vert="horz" lIns="91440" tIns="45720" rIns="91440" bIns="45720" rtlCol="0"/>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p>
        </p:txBody>
      </p:sp>
      <p:sp>
        <p:nvSpPr>
          <p:cNvPr id="6" name="Espace réservé du pied de page 5"/>
          <p:cNvSpPr>
            <a:spLocks noGrp="1"/>
          </p:cNvSpPr>
          <p:nvPr>
            <p:ph type="ftr" sz="quarter" idx="4"/>
          </p:nvPr>
        </p:nvSpPr>
        <p:spPr>
          <a:xfrm>
            <a:off x="0" y="9430091"/>
            <a:ext cx="2945659" cy="498134"/>
          </a:xfrm>
          <a:prstGeom prst="rect">
            <a:avLst/>
          </a:prstGeom>
        </p:spPr>
        <p:txBody>
          <a:bodyPr vert="horz" lIns="91440" tIns="45720" rIns="91440" bIns="45720" rtlCol="0" anchor="b"/>
          <a:lstStyle>
            <a:lvl1pPr algn="l">
              <a:defRPr sz="1200"/>
            </a:lvl1pPr>
          </a:lstStyle>
          <a:p>
            <a:endParaRPr lang="fr-FR"/>
          </a:p>
        </p:txBody>
      </p:sp>
      <p:sp>
        <p:nvSpPr>
          <p:cNvPr id="7" name="Espace réservé du numéro de diapositive 6"/>
          <p:cNvSpPr>
            <a:spLocks noGrp="1"/>
          </p:cNvSpPr>
          <p:nvPr>
            <p:ph type="sldNum" sz="quarter" idx="5"/>
          </p:nvPr>
        </p:nvSpPr>
        <p:spPr>
          <a:xfrm>
            <a:off x="3850443" y="9430091"/>
            <a:ext cx="2945659" cy="498134"/>
          </a:xfrm>
          <a:prstGeom prst="rect">
            <a:avLst/>
          </a:prstGeom>
        </p:spPr>
        <p:txBody>
          <a:bodyPr vert="horz" lIns="91440" tIns="45720" rIns="91440" bIns="45720" rtlCol="0" anchor="b"/>
          <a:lstStyle>
            <a:lvl1pPr algn="r">
              <a:defRPr sz="1200"/>
            </a:lvl1pPr>
          </a:lstStyle>
          <a:p>
            <a:fld id="{1F576107-2EC1-4836-BBE2-B29C7F5CEAC4}" type="slidenum">
              <a:rPr lang="fr-FR" smtClean="0"/>
              <a:t>‹Nr.›</a:t>
            </a:fld>
            <a:endParaRPr lang="fr-FR"/>
          </a:p>
        </p:txBody>
      </p:sp>
    </p:spTree>
    <p:extLst>
      <p:ext uri="{BB962C8B-B14F-4D97-AF65-F5344CB8AC3E}">
        <p14:creationId xmlns:p14="http://schemas.microsoft.com/office/powerpoint/2010/main" val="347747261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22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25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1</a:t>
            </a:fld>
            <a:endParaRPr lang="fr-FR"/>
          </a:p>
        </p:txBody>
      </p:sp>
    </p:spTree>
    <p:extLst>
      <p:ext uri="{BB962C8B-B14F-4D97-AF65-F5344CB8AC3E}">
        <p14:creationId xmlns:p14="http://schemas.microsoft.com/office/powerpoint/2010/main" val="83662536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6" name="Slide Image Placeholder 1">
            <a:extLst>
              <a:ext uri="{FF2B5EF4-FFF2-40B4-BE49-F238E27FC236}">
                <a16:creationId xmlns:a16="http://schemas.microsoft.com/office/drawing/2014/main" id="{5E27B1C6-CC96-2097-37D4-A80910913B52}"/>
              </a:ext>
            </a:extLst>
          </p:cNvPr>
          <p:cNvSpPr>
            <a:spLocks noGrp="1" noRot="1" noChangeAspect="1" noChangeArrowheads="1" noTextEdit="1"/>
          </p:cNvSpPr>
          <p:nvPr>
            <p:ph type="sldImg"/>
          </p:nvPr>
        </p:nvSpPr>
        <p:spPr bwMode="auto">
          <a:noFill/>
          <a:ln algn="ctr">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1987" name="Notes Placeholder 2">
            <a:extLst>
              <a:ext uri="{FF2B5EF4-FFF2-40B4-BE49-F238E27FC236}">
                <a16:creationId xmlns:a16="http://schemas.microsoft.com/office/drawing/2014/main" id="{B02C6C0C-51A4-6792-0A95-42E10C11EAB6}"/>
              </a:ext>
            </a:extLst>
          </p:cNvPr>
          <p:cNvSpPr>
            <a:spLocks noGrp="1" noChangeArrowheads="1"/>
          </p:cNvSpPr>
          <p:nvPr>
            <p:ph type="body" idx="1"/>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txBody>
          <a:bodyPr wrap="square" numCol="1" anchor="t" anchorCtr="0" compatLnSpc="1">
            <a:prstTxWarp prst="textNoShape">
              <a:avLst/>
            </a:prstTxWarp>
          </a:bodyPr>
          <a:lstStyle/>
          <a:p>
            <a:pPr defTabSz="914400">
              <a:spcBef>
                <a:spcPct val="0"/>
              </a:spcBef>
            </a:pPr>
            <a:endParaRPr lang="de-DE" altLang="de-DE">
              <a:solidFill>
                <a:srgbClr val="191919"/>
              </a:solidFill>
              <a:latin typeface="Arial" panose="020B0604020202020204" pitchFamily="34" charset="0"/>
            </a:endParaRPr>
          </a:p>
        </p:txBody>
      </p:sp>
      <p:sp>
        <p:nvSpPr>
          <p:cNvPr id="41988" name="Slide Number Placeholder 3">
            <a:extLst>
              <a:ext uri="{FF2B5EF4-FFF2-40B4-BE49-F238E27FC236}">
                <a16:creationId xmlns:a16="http://schemas.microsoft.com/office/drawing/2014/main" id="{B25C6EB1-9387-CE9D-3FA6-E8766DED9CA0}"/>
              </a:ext>
            </a:extLst>
          </p:cNvPr>
          <p:cNvSpPr>
            <a:spLocks noGrp="1" noChangeArrowheads="1"/>
          </p:cNvSpPr>
          <p:nvPr>
            <p:ph type="sldNum" sz="quarter" idx="5"/>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fld id="{63F80D4E-1371-49E7-AAC9-B7E853810EF4}" type="slidenum">
              <a:rPr lang="en-US" altLang="en-US">
                <a:latin typeface="Raleway" pitchFamily="2" charset="0"/>
              </a:rPr>
              <a:pPr eaLnBrk="1" hangingPunct="1"/>
              <a:t>16</a:t>
            </a:fld>
            <a:endParaRPr lang="en-US" altLang="en-US">
              <a:latin typeface="Raleway" pitchFamily="2" charset="0"/>
            </a:endParaRPr>
          </a:p>
        </p:txBody>
      </p:sp>
      <p:cxnSp>
        <p:nvCxnSpPr>
          <p:cNvPr id="41989" name="Straight Connector 4">
            <a:extLst>
              <a:ext uri="{FF2B5EF4-FFF2-40B4-BE49-F238E27FC236}">
                <a16:creationId xmlns:a16="http://schemas.microsoft.com/office/drawing/2014/main" id="{9A7ED69B-379A-6C99-1258-C8705147FF75}"/>
              </a:ext>
            </a:extLst>
          </p:cNvPr>
          <p:cNvCxnSpPr>
            <a:cxnSpLocks noChangeShapeType="1"/>
          </p:cNvCxnSpPr>
          <p:nvPr/>
        </p:nvCxnSpPr>
        <p:spPr bwMode="auto">
          <a:xfrm>
            <a:off x="563563" y="1409700"/>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grpSp>
        <p:nvGrpSpPr>
          <p:cNvPr id="41990" name="Group 5">
            <a:extLst>
              <a:ext uri="{FF2B5EF4-FFF2-40B4-BE49-F238E27FC236}">
                <a16:creationId xmlns:a16="http://schemas.microsoft.com/office/drawing/2014/main" id="{59433C4A-5FD3-F126-75F4-5CF3987B1C08}"/>
              </a:ext>
            </a:extLst>
          </p:cNvPr>
          <p:cNvGrpSpPr>
            <a:grpSpLocks/>
          </p:cNvGrpSpPr>
          <p:nvPr/>
        </p:nvGrpSpPr>
        <p:grpSpPr bwMode="auto">
          <a:xfrm rot="-10800000">
            <a:off x="5929313" y="1684338"/>
            <a:ext cx="273050" cy="292100"/>
            <a:chOff x="563563" y="1709547"/>
            <a:chExt cx="365760" cy="292608"/>
          </a:xfrm>
        </p:grpSpPr>
        <p:sp>
          <p:nvSpPr>
            <p:cNvPr id="41991" name="Straight Connector 8">
              <a:extLst>
                <a:ext uri="{FF2B5EF4-FFF2-40B4-BE49-F238E27FC236}">
                  <a16:creationId xmlns:a16="http://schemas.microsoft.com/office/drawing/2014/main" id="{BD82ACD3-04D3-332F-84DE-0E5454B4C415}"/>
                </a:ext>
              </a:extLst>
            </p:cNvPr>
            <p:cNvSpPr>
              <a:spLocks noChangeShapeType="1"/>
            </p:cNvSpPr>
            <p:nvPr/>
          </p:nvSpPr>
          <p:spPr bwMode="auto">
            <a:xfrm flipV="1">
              <a:off x="929323" y="1709547"/>
              <a:ext cx="0" cy="292608"/>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1992" name="Straight Connector 11">
              <a:extLst>
                <a:ext uri="{FF2B5EF4-FFF2-40B4-BE49-F238E27FC236}">
                  <a16:creationId xmlns:a16="http://schemas.microsoft.com/office/drawing/2014/main" id="{84623795-5084-A315-FFDD-16DA7A69D5F3}"/>
                </a:ext>
              </a:extLst>
            </p:cNvPr>
            <p:cNvSpPr>
              <a:spLocks noChangeShapeType="1"/>
            </p:cNvSpPr>
            <p:nvPr/>
          </p:nvSpPr>
          <p:spPr bwMode="auto">
            <a:xfrm>
              <a:off x="563563" y="1852670"/>
              <a:ext cx="365760"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txBody>
            <a:bodyPr/>
            <a:lstStyle/>
            <a:p>
              <a:endParaRPr lang="de-DE"/>
            </a:p>
          </p:txBody>
        </p:sp>
      </p:grpSp>
      <p:cxnSp>
        <p:nvCxnSpPr>
          <p:cNvPr id="41993" name="Straight Connector 13">
            <a:extLst>
              <a:ext uri="{FF2B5EF4-FFF2-40B4-BE49-F238E27FC236}">
                <a16:creationId xmlns:a16="http://schemas.microsoft.com/office/drawing/2014/main" id="{5CE2FF7F-D50B-1668-6A33-27E23C517366}"/>
              </a:ext>
            </a:extLst>
          </p:cNvPr>
          <p:cNvCxnSpPr>
            <a:cxnSpLocks noChangeShapeType="1"/>
          </p:cNvCxnSpPr>
          <p:nvPr/>
        </p:nvCxnSpPr>
        <p:spPr bwMode="auto">
          <a:xfrm flipV="1">
            <a:off x="4052888" y="3238500"/>
            <a:ext cx="0" cy="287338"/>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41994" name="Straight Connector 14">
            <a:extLst>
              <a:ext uri="{FF2B5EF4-FFF2-40B4-BE49-F238E27FC236}">
                <a16:creationId xmlns:a16="http://schemas.microsoft.com/office/drawing/2014/main" id="{569AE7A3-8556-E893-1A4F-BE0370564605}"/>
              </a:ext>
            </a:extLst>
          </p:cNvPr>
          <p:cNvCxnSpPr>
            <a:cxnSpLocks noChangeShapeType="1"/>
          </p:cNvCxnSpPr>
          <p:nvPr/>
        </p:nvCxnSpPr>
        <p:spPr bwMode="auto">
          <a:xfrm>
            <a:off x="4057650" y="3502025"/>
            <a:ext cx="2328863"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grpSp>
        <p:nvGrpSpPr>
          <p:cNvPr id="41995" name="Group 15">
            <a:extLst>
              <a:ext uri="{FF2B5EF4-FFF2-40B4-BE49-F238E27FC236}">
                <a16:creationId xmlns:a16="http://schemas.microsoft.com/office/drawing/2014/main" id="{0F40312F-D66C-7429-ABAC-4E76E2F69EA0}"/>
              </a:ext>
            </a:extLst>
          </p:cNvPr>
          <p:cNvGrpSpPr>
            <a:grpSpLocks/>
          </p:cNvGrpSpPr>
          <p:nvPr/>
        </p:nvGrpSpPr>
        <p:grpSpPr bwMode="auto">
          <a:xfrm rot="-10800000">
            <a:off x="5948363" y="2193925"/>
            <a:ext cx="254000" cy="531813"/>
            <a:chOff x="485035" y="1476693"/>
            <a:chExt cx="339582" cy="530352"/>
          </a:xfrm>
        </p:grpSpPr>
        <p:sp>
          <p:nvSpPr>
            <p:cNvPr id="41996" name="Straight Connector 16">
              <a:extLst>
                <a:ext uri="{FF2B5EF4-FFF2-40B4-BE49-F238E27FC236}">
                  <a16:creationId xmlns:a16="http://schemas.microsoft.com/office/drawing/2014/main" id="{3D548EFC-7ACD-65BB-C5B0-F6B0D5D6947B}"/>
                </a:ext>
              </a:extLst>
            </p:cNvPr>
            <p:cNvSpPr>
              <a:spLocks noChangeShapeType="1"/>
            </p:cNvSpPr>
            <p:nvPr/>
          </p:nvSpPr>
          <p:spPr bwMode="auto">
            <a:xfrm rot="10800000">
              <a:off x="824617" y="1476693"/>
              <a:ext cx="0" cy="530352"/>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1997" name="Straight Connector 17">
              <a:extLst>
                <a:ext uri="{FF2B5EF4-FFF2-40B4-BE49-F238E27FC236}">
                  <a16:creationId xmlns:a16="http://schemas.microsoft.com/office/drawing/2014/main" id="{68ED2416-2BF9-9853-185C-53460EEFFAAC}"/>
                </a:ext>
              </a:extLst>
            </p:cNvPr>
            <p:cNvSpPr>
              <a:spLocks noChangeShapeType="1"/>
            </p:cNvSpPr>
            <p:nvPr/>
          </p:nvSpPr>
          <p:spPr bwMode="auto">
            <a:xfrm rot="10800000" flipH="1">
              <a:off x="485035" y="1731579"/>
              <a:ext cx="339582"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txBody>
            <a:bodyPr/>
            <a:lstStyle/>
            <a:p>
              <a:endParaRPr lang="de-DE"/>
            </a:p>
          </p:txBody>
        </p:sp>
      </p:grpSp>
      <p:grpSp>
        <p:nvGrpSpPr>
          <p:cNvPr id="41998" name="Group 18">
            <a:extLst>
              <a:ext uri="{FF2B5EF4-FFF2-40B4-BE49-F238E27FC236}">
                <a16:creationId xmlns:a16="http://schemas.microsoft.com/office/drawing/2014/main" id="{428B783A-F8DC-7F27-B446-22C9E97C7F7B}"/>
              </a:ext>
            </a:extLst>
          </p:cNvPr>
          <p:cNvGrpSpPr>
            <a:grpSpLocks/>
          </p:cNvGrpSpPr>
          <p:nvPr/>
        </p:nvGrpSpPr>
        <p:grpSpPr bwMode="auto">
          <a:xfrm rot="-10800000">
            <a:off x="5943600" y="3114675"/>
            <a:ext cx="357188" cy="292100"/>
            <a:chOff x="452312" y="1709547"/>
            <a:chExt cx="477011" cy="292608"/>
          </a:xfrm>
        </p:grpSpPr>
        <p:sp>
          <p:nvSpPr>
            <p:cNvPr id="41999" name="Straight Connector 19">
              <a:extLst>
                <a:ext uri="{FF2B5EF4-FFF2-40B4-BE49-F238E27FC236}">
                  <a16:creationId xmlns:a16="http://schemas.microsoft.com/office/drawing/2014/main" id="{9A3658EF-9F65-4182-C515-594A596EE300}"/>
                </a:ext>
              </a:extLst>
            </p:cNvPr>
            <p:cNvSpPr>
              <a:spLocks noChangeShapeType="1"/>
            </p:cNvSpPr>
            <p:nvPr/>
          </p:nvSpPr>
          <p:spPr bwMode="auto">
            <a:xfrm flipV="1">
              <a:off x="929323" y="1709547"/>
              <a:ext cx="0" cy="292608"/>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2000" name="Straight Connector 20">
              <a:extLst>
                <a:ext uri="{FF2B5EF4-FFF2-40B4-BE49-F238E27FC236}">
                  <a16:creationId xmlns:a16="http://schemas.microsoft.com/office/drawing/2014/main" id="{D3B498BD-CFA8-0FCC-D886-5326AF68E018}"/>
                </a:ext>
              </a:extLst>
            </p:cNvPr>
            <p:cNvSpPr>
              <a:spLocks noChangeShapeType="1"/>
            </p:cNvSpPr>
            <p:nvPr/>
          </p:nvSpPr>
          <p:spPr bwMode="auto">
            <a:xfrm rot="10800000" flipH="1">
              <a:off x="456552" y="1822455"/>
              <a:ext cx="477011"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txBody>
            <a:bodyPr/>
            <a:lstStyle/>
            <a:p>
              <a:endParaRPr lang="de-DE"/>
            </a:p>
          </p:txBody>
        </p:sp>
      </p:grpSp>
      <p:cxnSp>
        <p:nvCxnSpPr>
          <p:cNvPr id="42001" name="Straight Connector 23">
            <a:extLst>
              <a:ext uri="{FF2B5EF4-FFF2-40B4-BE49-F238E27FC236}">
                <a16:creationId xmlns:a16="http://schemas.microsoft.com/office/drawing/2014/main" id="{B786B558-C1E3-16AC-D5F6-9C0650279CB2}"/>
              </a:ext>
            </a:extLst>
          </p:cNvPr>
          <p:cNvCxnSpPr>
            <a:cxnSpLocks noChangeShapeType="1"/>
          </p:cNvCxnSpPr>
          <p:nvPr/>
        </p:nvCxnSpPr>
        <p:spPr bwMode="auto">
          <a:xfrm>
            <a:off x="547688" y="3863975"/>
            <a:ext cx="381000"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sp>
        <p:nvSpPr>
          <p:cNvPr id="36876" name="TextBox 24">
            <a:extLst>
              <a:ext uri="{FF2B5EF4-FFF2-40B4-BE49-F238E27FC236}">
                <a16:creationId xmlns:a16="http://schemas.microsoft.com/office/drawing/2014/main" id="{00ED46EC-5F5C-3A2F-ACBC-E84DE4A84DEA}"/>
              </a:ext>
            </a:extLst>
          </p:cNvPr>
          <p:cNvSpPr txBox="1"/>
          <p:nvPr/>
        </p:nvSpPr>
        <p:spPr>
          <a:xfrm>
            <a:off x="6192838" y="2038350"/>
            <a:ext cx="641350" cy="665163"/>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[1. Insel 2015/S. 1966/Abb. 1]</a:t>
            </a:r>
          </a:p>
          <a:p>
            <a:pPr eaLnBrk="1" hangingPunct="1"/>
            <a:r>
              <a:rPr lang="en-US" altLang="de-DE" sz="500">
                <a:latin typeface="Arial" panose="020B0604020202020204" pitchFamily="34" charset="0"/>
              </a:rPr>
              <a:t>[2. Pugliese 2017/</a:t>
            </a:r>
            <a:br>
              <a:rPr lang="en-US" altLang="de-DE" sz="500"/>
            </a:br>
            <a:r>
              <a:rPr lang="en-US" altLang="de-DE" sz="500">
                <a:latin typeface="Arial" panose="020B0604020202020204" pitchFamily="34" charset="0"/>
              </a:rPr>
              <a:t>S.2881/c1/</a:t>
            </a:r>
            <a:br>
              <a:rPr lang="en-US" altLang="de-DE" sz="500"/>
            </a:br>
            <a:r>
              <a:rPr lang="en-US" altLang="de-DE" sz="500">
                <a:latin typeface="Arial" panose="020B0604020202020204" pitchFamily="34" charset="0"/>
              </a:rPr>
              <a:t>¶1/ln6-7]</a:t>
            </a:r>
          </a:p>
          <a:p>
            <a:pPr eaLnBrk="1" hangingPunct="1"/>
            <a:r>
              <a:rPr lang="en-US" altLang="de-DE" sz="500">
                <a:latin typeface="Arial" panose="020B0604020202020204" pitchFamily="34" charset="0"/>
              </a:rPr>
              <a:t>[3. ADA 2022/</a:t>
            </a:r>
            <a:br>
              <a:rPr lang="en-US" altLang="de-DE" sz="500"/>
            </a:br>
            <a:r>
              <a:rPr lang="en-US" altLang="de-DE" sz="500">
                <a:latin typeface="Arial" panose="020B0604020202020204" pitchFamily="34" charset="0"/>
              </a:rPr>
              <a:t>pS18/Tabelle 2.1/</a:t>
            </a:r>
            <a:br>
              <a:rPr lang="en-US" altLang="de-DE" sz="500"/>
            </a:br>
            <a:r>
              <a:rPr lang="en-US" altLang="de-DE" sz="500">
                <a:latin typeface="Arial" panose="020B0604020202020204" pitchFamily="34" charset="0"/>
              </a:rPr>
              <a:t>Stufe 3/Serie 2]</a:t>
            </a:r>
            <a:endParaRPr lang="en-US" altLang="en-US" sz="500">
              <a:latin typeface="Arial" panose="020B0604020202020204" pitchFamily="34" charset="0"/>
            </a:endParaRPr>
          </a:p>
        </p:txBody>
      </p:sp>
      <p:sp>
        <p:nvSpPr>
          <p:cNvPr id="36877" name="TextBox 25">
            <a:extLst>
              <a:ext uri="{FF2B5EF4-FFF2-40B4-BE49-F238E27FC236}">
                <a16:creationId xmlns:a16="http://schemas.microsoft.com/office/drawing/2014/main" id="{D3C97B19-8B9B-89ED-9E59-41AEAEBD37E8}"/>
              </a:ext>
            </a:extLst>
          </p:cNvPr>
          <p:cNvSpPr txBox="1"/>
          <p:nvPr/>
        </p:nvSpPr>
        <p:spPr>
          <a:xfrm>
            <a:off x="6192838" y="3208338"/>
            <a:ext cx="641350" cy="2079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[4. McCall 2013/</a:t>
            </a:r>
            <a:br>
              <a:rPr lang="en-US" altLang="de-DE" sz="500"/>
            </a:br>
            <a:r>
              <a:rPr lang="en-US" altLang="de-DE" sz="500">
                <a:latin typeface="Arial" panose="020B0604020202020204" pitchFamily="34" charset="0"/>
              </a:rPr>
              <a:t>S. 15/¶3/ln1-3]</a:t>
            </a:r>
            <a:endParaRPr lang="en-US" altLang="en-US" sz="500">
              <a:latin typeface="Arial" panose="020B0604020202020204" pitchFamily="34" charset="0"/>
            </a:endParaRPr>
          </a:p>
        </p:txBody>
      </p:sp>
      <p:sp>
        <p:nvSpPr>
          <p:cNvPr id="36878" name="TextBox 26">
            <a:extLst>
              <a:ext uri="{FF2B5EF4-FFF2-40B4-BE49-F238E27FC236}">
                <a16:creationId xmlns:a16="http://schemas.microsoft.com/office/drawing/2014/main" id="{035E21D8-484F-E37C-65B2-ED4BF2AAC436}"/>
              </a:ext>
            </a:extLst>
          </p:cNvPr>
          <p:cNvSpPr txBox="1"/>
          <p:nvPr/>
        </p:nvSpPr>
        <p:spPr>
          <a:xfrm>
            <a:off x="6192838" y="1555750"/>
            <a:ext cx="641350" cy="512763"/>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1965/c2/¶3/ln1-5]</a:t>
            </a:r>
          </a:p>
          <a:p>
            <a:pPr eaLnBrk="1" hangingPunct="1"/>
            <a:r>
              <a:rPr lang="en-US" altLang="de-DE" sz="500">
                <a:latin typeface="Arial" panose="020B0604020202020204" pitchFamily="34" charset="0"/>
              </a:rPr>
              <a:t>[3. ADA 2022/</a:t>
            </a:r>
            <a:br>
              <a:rPr lang="en-US" altLang="de-DE" sz="500"/>
            </a:br>
            <a:r>
              <a:rPr lang="en-US" altLang="de-DE" sz="500">
                <a:latin typeface="Arial" panose="020B0604020202020204" pitchFamily="34" charset="0"/>
              </a:rPr>
              <a:t>pS18/Tabelle 2.1/</a:t>
            </a:r>
            <a:br>
              <a:rPr lang="en-US" altLang="de-DE" sz="500"/>
            </a:br>
            <a:r>
              <a:rPr lang="en-US" altLang="de-DE" sz="500">
                <a:latin typeface="Arial" panose="020B0604020202020204" pitchFamily="34" charset="0"/>
              </a:rPr>
              <a:t>Stufe 3/Serie 2]</a:t>
            </a:r>
            <a:endParaRPr lang="en-US" altLang="en-US" sz="500">
              <a:latin typeface="Arial" panose="020B0604020202020204" pitchFamily="34" charset="0"/>
            </a:endParaRPr>
          </a:p>
        </p:txBody>
      </p:sp>
      <p:sp>
        <p:nvSpPr>
          <p:cNvPr id="36879" name="TextBox 27">
            <a:extLst>
              <a:ext uri="{FF2B5EF4-FFF2-40B4-BE49-F238E27FC236}">
                <a16:creationId xmlns:a16="http://schemas.microsoft.com/office/drawing/2014/main" id="{887E58FF-4281-6F24-407D-8FD53DD5DDA7}"/>
              </a:ext>
            </a:extLst>
          </p:cNvPr>
          <p:cNvSpPr txBox="1"/>
          <p:nvPr/>
        </p:nvSpPr>
        <p:spPr>
          <a:xfrm>
            <a:off x="6192838" y="3448050"/>
            <a:ext cx="641350" cy="436563"/>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1969/c1/¶2/ln1-4; S. 1966/Abb. 1]</a:t>
            </a:r>
          </a:p>
          <a:p>
            <a:pPr eaLnBrk="1" hangingPunct="1"/>
            <a:r>
              <a:rPr lang="en-US" altLang="de-DE" sz="500">
                <a:latin typeface="Arial" panose="020B0604020202020204" pitchFamily="34" charset="0"/>
              </a:rPr>
              <a:t>[4. McCall 2013/</a:t>
            </a:r>
            <a:br>
              <a:rPr lang="en-US" altLang="de-DE" sz="500"/>
            </a:br>
            <a:r>
              <a:rPr lang="en-US" altLang="de-DE" sz="500">
                <a:latin typeface="Arial" panose="020B0604020202020204" pitchFamily="34" charset="0"/>
              </a:rPr>
              <a:t>S.15/¶3/ln1-3]</a:t>
            </a:r>
            <a:endParaRPr lang="en-US" altLang="en-US" sz="500">
              <a:latin typeface="Arial" panose="020B0604020202020204" pitchFamily="34" charset="0"/>
            </a:endParaRPr>
          </a:p>
        </p:txBody>
      </p:sp>
      <p:sp>
        <p:nvSpPr>
          <p:cNvPr id="36880" name="TextBox 28">
            <a:extLst>
              <a:ext uri="{FF2B5EF4-FFF2-40B4-BE49-F238E27FC236}">
                <a16:creationId xmlns:a16="http://schemas.microsoft.com/office/drawing/2014/main" id="{AC051F8D-6D64-CCA5-ED3F-97A485EBE496}"/>
              </a:ext>
            </a:extLst>
          </p:cNvPr>
          <p:cNvSpPr txBox="1"/>
          <p:nvPr/>
        </p:nvSpPr>
        <p:spPr>
          <a:xfrm>
            <a:off x="20638" y="3668713"/>
            <a:ext cx="639762" cy="5127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1965/c2/¶3/ln1-5]</a:t>
            </a:r>
          </a:p>
          <a:p>
            <a:pPr algn="r" eaLnBrk="1" hangingPunct="1"/>
            <a:r>
              <a:rPr lang="en-US" altLang="de-DE" sz="500">
                <a:latin typeface="Arial" panose="020B0604020202020204" pitchFamily="34" charset="0"/>
              </a:rPr>
              <a:t>[5. Mayo Klinik 2021/</a:t>
            </a:r>
            <a:br>
              <a:rPr lang="en-US" altLang="de-DE" sz="500"/>
            </a:br>
            <a:r>
              <a:rPr lang="en-US" altLang="de-DE" sz="500">
                <a:latin typeface="Arial" panose="020B0604020202020204" pitchFamily="34" charset="0"/>
              </a:rPr>
              <a:t>S.1/Bullet 3, 5]</a:t>
            </a:r>
            <a:endParaRPr lang="en-US" altLang="en-US" sz="500">
              <a:latin typeface="Arial" panose="020B0604020202020204" pitchFamily="34" charset="0"/>
            </a:endParaRPr>
          </a:p>
        </p:txBody>
      </p:sp>
      <p:sp>
        <p:nvSpPr>
          <p:cNvPr id="36881" name="TextBox 29">
            <a:extLst>
              <a:ext uri="{FF2B5EF4-FFF2-40B4-BE49-F238E27FC236}">
                <a16:creationId xmlns:a16="http://schemas.microsoft.com/office/drawing/2014/main" id="{D9B32A5A-F8A5-7E8B-3E86-53984906F847}"/>
              </a:ext>
            </a:extLst>
          </p:cNvPr>
          <p:cNvSpPr txBox="1"/>
          <p:nvPr/>
        </p:nvSpPr>
        <p:spPr>
          <a:xfrm>
            <a:off x="20638" y="1168400"/>
            <a:ext cx="639762" cy="360363"/>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1965/c1/¶2/ln1-6; S. 1965/c1/¶5;</a:t>
            </a:r>
            <a:br>
              <a:rPr lang="en-US" altLang="de-DE" sz="500"/>
            </a:br>
            <a:r>
              <a:rPr lang="en-US" altLang="de-DE" sz="500">
                <a:latin typeface="Arial" panose="020B0604020202020204" pitchFamily="34" charset="0"/>
              </a:rPr>
              <a:t>c2/¶2, 3]</a:t>
            </a:r>
            <a:endParaRPr lang="en-US" altLang="en-US" sz="500">
              <a:latin typeface="Arial" panose="020B0604020202020204" pitchFamily="34" charset="0"/>
            </a:endParaRPr>
          </a:p>
        </p:txBody>
      </p:sp>
      <p:grpSp>
        <p:nvGrpSpPr>
          <p:cNvPr id="42008" name="Group 34">
            <a:extLst>
              <a:ext uri="{FF2B5EF4-FFF2-40B4-BE49-F238E27FC236}">
                <a16:creationId xmlns:a16="http://schemas.microsoft.com/office/drawing/2014/main" id="{E3EDE157-042A-135B-2A25-AB6E79F3ED41}"/>
              </a:ext>
            </a:extLst>
          </p:cNvPr>
          <p:cNvGrpSpPr>
            <a:grpSpLocks/>
          </p:cNvGrpSpPr>
          <p:nvPr/>
        </p:nvGrpSpPr>
        <p:grpSpPr bwMode="auto">
          <a:xfrm rot="-10800000">
            <a:off x="5949950" y="2809875"/>
            <a:ext cx="355600" cy="182563"/>
            <a:chOff x="452312" y="1709547"/>
            <a:chExt cx="477011" cy="292608"/>
          </a:xfrm>
        </p:grpSpPr>
        <p:sp>
          <p:nvSpPr>
            <p:cNvPr id="42009" name="Straight Connector 35">
              <a:extLst>
                <a:ext uri="{FF2B5EF4-FFF2-40B4-BE49-F238E27FC236}">
                  <a16:creationId xmlns:a16="http://schemas.microsoft.com/office/drawing/2014/main" id="{2ECC7424-6FC7-C50C-132C-4DF7267D490F}"/>
                </a:ext>
              </a:extLst>
            </p:cNvPr>
            <p:cNvSpPr>
              <a:spLocks noChangeShapeType="1"/>
            </p:cNvSpPr>
            <p:nvPr/>
          </p:nvSpPr>
          <p:spPr bwMode="auto">
            <a:xfrm flipV="1">
              <a:off x="929323" y="1709547"/>
              <a:ext cx="0" cy="292608"/>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txBody>
            <a:bodyPr/>
            <a:lstStyle/>
            <a:p>
              <a:endParaRPr lang="de-DE"/>
            </a:p>
          </p:txBody>
        </p:sp>
        <p:sp>
          <p:nvSpPr>
            <p:cNvPr id="42010" name="Straight Connector 36">
              <a:extLst>
                <a:ext uri="{FF2B5EF4-FFF2-40B4-BE49-F238E27FC236}">
                  <a16:creationId xmlns:a16="http://schemas.microsoft.com/office/drawing/2014/main" id="{BCE84679-4E46-A061-0434-02936214B43E}"/>
                </a:ext>
              </a:extLst>
            </p:cNvPr>
            <p:cNvSpPr>
              <a:spLocks noChangeShapeType="1"/>
            </p:cNvSpPr>
            <p:nvPr/>
          </p:nvSpPr>
          <p:spPr bwMode="auto">
            <a:xfrm rot="10800000" flipH="1">
              <a:off x="452312" y="1818957"/>
              <a:ext cx="477011"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txBody>
            <a:bodyPr/>
            <a:lstStyle/>
            <a:p>
              <a:endParaRPr lang="de-DE"/>
            </a:p>
          </p:txBody>
        </p:sp>
      </p:grpSp>
      <p:sp>
        <p:nvSpPr>
          <p:cNvPr id="36883" name="TextBox 33">
            <a:extLst>
              <a:ext uri="{FF2B5EF4-FFF2-40B4-BE49-F238E27FC236}">
                <a16:creationId xmlns:a16="http://schemas.microsoft.com/office/drawing/2014/main" id="{D94E250D-3DE3-281F-6715-B1F7CAB9573B}"/>
              </a:ext>
            </a:extLst>
          </p:cNvPr>
          <p:cNvSpPr txBox="1"/>
          <p:nvPr/>
        </p:nvSpPr>
        <p:spPr>
          <a:xfrm>
            <a:off x="6192838" y="2740025"/>
            <a:ext cx="641350" cy="436563"/>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1969/c1/¶2/ln1-4; S. 1966/Abb. 1]</a:t>
            </a:r>
          </a:p>
          <a:p>
            <a:pPr eaLnBrk="1" hangingPunct="1"/>
            <a:r>
              <a:rPr lang="en-US" altLang="de-DE" sz="500">
                <a:latin typeface="Arial" panose="020B0604020202020204" pitchFamily="34" charset="0"/>
              </a:rPr>
              <a:t>[3. ADA 2022/</a:t>
            </a:r>
            <a:br>
              <a:rPr lang="en-US" altLang="de-DE" sz="500"/>
            </a:br>
            <a:r>
              <a:rPr lang="en-US" altLang="de-DE" sz="500">
                <a:latin typeface="Arial" panose="020B0604020202020204" pitchFamily="34" charset="0"/>
              </a:rPr>
              <a:t>pS21/c2/¶1/ln 4-7]</a:t>
            </a:r>
            <a:endParaRPr lang="en-US" altLang="en-US" sz="500">
              <a:latin typeface="Arial" panose="020B0604020202020204" pitchFamily="34" charset="0"/>
            </a:endParaRPr>
          </a:p>
        </p:txBody>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6F17B3-C20E-BBE3-D458-CDF9C4DFF741}"/>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4501E20C-8E52-FA76-2696-DBE3338DD305}"/>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6A5325AF-F30E-76C5-7698-B4001452D2F5}"/>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7D54247E-3DA8-7F9F-F80D-14A533FA38A7}"/>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262</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33960831"/>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2825AC3-8A4B-A0FC-77BF-1364C7A369AD}"/>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16689932-369E-DA73-474F-0F6444D2155A}"/>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31172ED9-593B-98A1-25A3-A37E6ED4A90D}"/>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4BD10340-D87D-079A-6846-CC8A919BAE0B}"/>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263</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65532714"/>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4CF97A-9DD8-3481-6715-1B138C56AAEF}"/>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2A075566-BEE0-E3C4-0AC0-41658B9070CA}"/>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7DED0C88-58DA-9E73-5194-4851EBEE7DDB}"/>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E22E0287-C296-AEDD-6309-F2A6822FCEC0}"/>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264</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0142312"/>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A296B7-23DC-3E43-3CC8-1A5D7C542155}"/>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14864507-8944-AE66-5C2A-60B919606B80}"/>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8FDB3F13-B238-9077-E45B-756B543A663B}"/>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374E60F0-23D9-5504-7F77-438F3A290820}"/>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265</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274378"/>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8C2E60D-9BC0-47D6-E65B-03A1603E219B}"/>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7C788E7A-32F1-8171-AFD2-68A3BF5F5DA9}"/>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9C97D36D-244F-E058-CE59-8513B70CC0AE}"/>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451E056C-84C4-CC42-2371-3002BADB9E8F}"/>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266</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738691"/>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50D2F2-0D6D-E07D-C52C-679D5A097201}"/>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0FE0BBB6-0F6D-25B5-EF2C-1E8E0758F7FB}"/>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CB3191AA-3C93-8718-0F49-9DA8BBB81EAD}"/>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65E09CAF-23A7-6DE6-7A23-7EE5BBD087D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267</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2860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5B64C8F-08E3-3C31-49C5-927AAE3F36AB}"/>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F2D2F056-6A32-4A53-D046-B1844DA7D0C1}"/>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568BB0DE-2CD4-E5D2-E578-01B71BD2D455}"/>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C2FD7A57-5DC6-2D27-D2D5-5FCA26EA23B7}"/>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268</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58888469"/>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66B47E6-AF9E-A0B6-D11D-26BE3255A099}"/>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F99359CD-B4B6-1842-92D3-7880C6050053}"/>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63996D96-C5D5-AEB2-9D83-488373E5855E}"/>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B17143F4-9F9A-995B-556A-7A56F19433E1}"/>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269</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3730469"/>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E2C4100-A5EB-74BD-44F8-A9716A93681F}"/>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AD7F5A1E-D081-D9C1-5667-DC6B4264A2DA}"/>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6F5FFCD7-5BC2-E021-9BAE-B8672C61A37D}"/>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6BE2C7B5-03A2-F266-8636-A1AA34E8E65B}"/>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270</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76689282"/>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8C8886-B2A1-B9D0-87A7-C7DC56A6B52C}"/>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5E4F4BD5-9944-7041-908B-29603E338607}"/>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E5DEAD0B-C372-3DDA-F381-7048872293C7}"/>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C77DB3AF-A30E-C9D6-9F7B-A34D78EB2521}"/>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271</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25905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C97E86C-5C29-6947-3505-F2BB3C11590C}"/>
            </a:ext>
          </a:extLst>
        </p:cNvPr>
        <p:cNvGrpSpPr/>
        <p:nvPr/>
      </p:nvGrpSpPr>
      <p:grpSpPr>
        <a:xfrm>
          <a:off x="0" y="0"/>
          <a:ext cx="0" cy="0"/>
          <a:chOff x="0" y="0"/>
          <a:chExt cx="0" cy="0"/>
        </a:xfrm>
      </p:grpSpPr>
      <p:sp>
        <p:nvSpPr>
          <p:cNvPr id="38914" name="Slide Image Placeholder 1">
            <a:extLst>
              <a:ext uri="{FF2B5EF4-FFF2-40B4-BE49-F238E27FC236}">
                <a16:creationId xmlns:a16="http://schemas.microsoft.com/office/drawing/2014/main" id="{A90B5CFA-B8BE-CB7D-07EE-1DAC222882B3}"/>
              </a:ext>
            </a:extLst>
          </p:cNvPr>
          <p:cNvSpPr>
            <a:spLocks noGrp="1" noRot="1" noChangeAspect="1" noChangeArrowheads="1" noTextEdit="1"/>
          </p:cNvSpPr>
          <p:nvPr>
            <p:ph type="sldImg"/>
          </p:nvPr>
        </p:nvSpPr>
        <p:spPr bwMode="auto">
          <a:noFill/>
          <a:ln algn="ctr">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Notes Placeholder 2">
            <a:extLst>
              <a:ext uri="{FF2B5EF4-FFF2-40B4-BE49-F238E27FC236}">
                <a16:creationId xmlns:a16="http://schemas.microsoft.com/office/drawing/2014/main" id="{3F9F6DD6-582E-7910-1513-E91A91BE5E7F}"/>
              </a:ext>
            </a:extLst>
          </p:cNvPr>
          <p:cNvSpPr>
            <a:spLocks noGrp="1" noChangeArrowheads="1"/>
          </p:cNvSpPr>
          <p:nvPr>
            <p:ph type="body" idx="1"/>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txBody>
          <a:bodyPr wrap="square" numCol="1" anchor="t" anchorCtr="0" compatLnSpc="1">
            <a:prstTxWarp prst="textNoShape">
              <a:avLst/>
            </a:prstTxWarp>
          </a:bodyPr>
          <a:lstStyle/>
          <a:p>
            <a:pPr defTabSz="914400">
              <a:spcBef>
                <a:spcPct val="0"/>
              </a:spcBef>
            </a:pPr>
            <a:endParaRPr lang="de-DE" altLang="de-DE">
              <a:solidFill>
                <a:srgbClr val="191919"/>
              </a:solidFill>
              <a:latin typeface="Arial" panose="020B0604020202020204" pitchFamily="34" charset="0"/>
            </a:endParaRPr>
          </a:p>
        </p:txBody>
      </p:sp>
      <p:sp>
        <p:nvSpPr>
          <p:cNvPr id="38916" name="Slide Number Placeholder 3">
            <a:extLst>
              <a:ext uri="{FF2B5EF4-FFF2-40B4-BE49-F238E27FC236}">
                <a16:creationId xmlns:a16="http://schemas.microsoft.com/office/drawing/2014/main" id="{25E0E742-E428-62B3-2C45-73B088D2E012}"/>
              </a:ext>
            </a:extLst>
          </p:cNvPr>
          <p:cNvSpPr>
            <a:spLocks noGrp="1" noChangeArrowheads="1"/>
          </p:cNvSpPr>
          <p:nvPr>
            <p:ph type="sldNum" sz="quarter" idx="5"/>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fld id="{4E142BFA-D136-4F06-A384-F2B343C15896}" type="slidenum">
              <a:rPr lang="en-US" altLang="en-US">
                <a:latin typeface="Raleway" pitchFamily="2" charset="0"/>
              </a:rPr>
              <a:pPr eaLnBrk="1" hangingPunct="1"/>
              <a:t>17</a:t>
            </a:fld>
            <a:endParaRPr lang="en-US" altLang="en-US">
              <a:latin typeface="Raleway" pitchFamily="2" charset="0"/>
            </a:endParaRPr>
          </a:p>
        </p:txBody>
      </p:sp>
      <p:sp>
        <p:nvSpPr>
          <p:cNvPr id="38917" name="Right Bracket 11">
            <a:extLst>
              <a:ext uri="{FF2B5EF4-FFF2-40B4-BE49-F238E27FC236}">
                <a16:creationId xmlns:a16="http://schemas.microsoft.com/office/drawing/2014/main" id="{76AD1F82-8B2C-3848-2ACA-9F343895F90E}"/>
              </a:ext>
            </a:extLst>
          </p:cNvPr>
          <p:cNvSpPr>
            <a:spLocks noChangeArrowheads="1"/>
          </p:cNvSpPr>
          <p:nvPr/>
        </p:nvSpPr>
        <p:spPr bwMode="auto">
          <a:xfrm>
            <a:off x="5930900" y="2282825"/>
            <a:ext cx="92075" cy="547688"/>
          </a:xfrm>
          <a:prstGeom prst="rightBracket">
            <a:avLst>
              <a:gd name="adj" fmla="val 0"/>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de-DE" altLang="de-DE" sz="500">
              <a:latin typeface="Arial" panose="020B0604020202020204" pitchFamily="34" charset="0"/>
            </a:endParaRPr>
          </a:p>
        </p:txBody>
      </p:sp>
      <p:cxnSp>
        <p:nvCxnSpPr>
          <p:cNvPr id="38918" name="Straight Connector 13">
            <a:extLst>
              <a:ext uri="{FF2B5EF4-FFF2-40B4-BE49-F238E27FC236}">
                <a16:creationId xmlns:a16="http://schemas.microsoft.com/office/drawing/2014/main" id="{8014A9AA-8579-BBE5-EA3D-A4D6DF350195}"/>
              </a:ext>
            </a:extLst>
          </p:cNvPr>
          <p:cNvCxnSpPr>
            <a:cxnSpLocks noChangeShapeType="1"/>
          </p:cNvCxnSpPr>
          <p:nvPr/>
        </p:nvCxnSpPr>
        <p:spPr bwMode="auto">
          <a:xfrm>
            <a:off x="6022975" y="2566988"/>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38919" name="Straight Connector 14">
            <a:extLst>
              <a:ext uri="{FF2B5EF4-FFF2-40B4-BE49-F238E27FC236}">
                <a16:creationId xmlns:a16="http://schemas.microsoft.com/office/drawing/2014/main" id="{EF8AB02A-6A17-ACA3-6055-414A95665232}"/>
              </a:ext>
            </a:extLst>
          </p:cNvPr>
          <p:cNvCxnSpPr>
            <a:cxnSpLocks noChangeShapeType="1"/>
          </p:cNvCxnSpPr>
          <p:nvPr/>
        </p:nvCxnSpPr>
        <p:spPr bwMode="auto">
          <a:xfrm>
            <a:off x="563563" y="1409700"/>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sp>
        <p:nvSpPr>
          <p:cNvPr id="38920" name="Right Bracket 15">
            <a:extLst>
              <a:ext uri="{FF2B5EF4-FFF2-40B4-BE49-F238E27FC236}">
                <a16:creationId xmlns:a16="http://schemas.microsoft.com/office/drawing/2014/main" id="{6FCDB1BA-DDA8-C052-B733-DB44F6064897}"/>
              </a:ext>
            </a:extLst>
          </p:cNvPr>
          <p:cNvSpPr>
            <a:spLocks noChangeArrowheads="1"/>
          </p:cNvSpPr>
          <p:nvPr/>
        </p:nvSpPr>
        <p:spPr bwMode="auto">
          <a:xfrm>
            <a:off x="5930900" y="2879725"/>
            <a:ext cx="92075" cy="533400"/>
          </a:xfrm>
          <a:prstGeom prst="rightBracket">
            <a:avLst>
              <a:gd name="adj" fmla="val 0"/>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de-DE" altLang="de-DE" sz="500">
              <a:latin typeface="Arial" panose="020B0604020202020204" pitchFamily="34" charset="0"/>
            </a:endParaRPr>
          </a:p>
        </p:txBody>
      </p:sp>
      <p:cxnSp>
        <p:nvCxnSpPr>
          <p:cNvPr id="38921" name="Straight Connector 16">
            <a:extLst>
              <a:ext uri="{FF2B5EF4-FFF2-40B4-BE49-F238E27FC236}">
                <a16:creationId xmlns:a16="http://schemas.microsoft.com/office/drawing/2014/main" id="{8B021FBC-2153-0295-7788-B564EC7BB938}"/>
              </a:ext>
            </a:extLst>
          </p:cNvPr>
          <p:cNvCxnSpPr>
            <a:cxnSpLocks noChangeShapeType="1"/>
          </p:cNvCxnSpPr>
          <p:nvPr/>
        </p:nvCxnSpPr>
        <p:spPr bwMode="auto">
          <a:xfrm>
            <a:off x="6022975" y="3101975"/>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sp>
        <p:nvSpPr>
          <p:cNvPr id="30730" name="TextBox 17">
            <a:extLst>
              <a:ext uri="{FF2B5EF4-FFF2-40B4-BE49-F238E27FC236}">
                <a16:creationId xmlns:a16="http://schemas.microsoft.com/office/drawing/2014/main" id="{30EB337F-E49E-9FCE-9539-F3592156C5B6}"/>
              </a:ext>
            </a:extLst>
          </p:cNvPr>
          <p:cNvSpPr txBox="1"/>
          <p:nvPr/>
        </p:nvSpPr>
        <p:spPr>
          <a:xfrm>
            <a:off x="6200775" y="2347913"/>
            <a:ext cx="641350" cy="5127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[2. Van Belle 2011/S. 89/</a:t>
            </a:r>
          </a:p>
          <a:p>
            <a:pPr eaLnBrk="1" hangingPunct="1"/>
            <a:r>
              <a:rPr lang="en-US" altLang="de-DE" sz="500">
                <a:latin typeface="Arial" panose="020B0604020202020204" pitchFamily="34" charset="0"/>
              </a:rPr>
              <a:t>Abb. 2 Legende/</a:t>
            </a:r>
          </a:p>
          <a:p>
            <a:pPr eaLnBrk="1" hangingPunct="1"/>
            <a:r>
              <a:rPr lang="en-US" altLang="de-DE" sz="500">
                <a:latin typeface="Arial" panose="020B0604020202020204" pitchFamily="34" charset="0"/>
              </a:rPr>
              <a:t>ln6-12; S. 83/c1/¶1/</a:t>
            </a:r>
          </a:p>
          <a:p>
            <a:pPr eaLnBrk="1" hangingPunct="1"/>
            <a:r>
              <a:rPr lang="en-US" altLang="de-DE" sz="500">
                <a:latin typeface="Arial" panose="020B0604020202020204" pitchFamily="34" charset="0"/>
              </a:rPr>
              <a:t>ln2-10]</a:t>
            </a:r>
            <a:endParaRPr lang="en-US" altLang="en-US" sz="500">
              <a:latin typeface="Arial" panose="020B0604020202020204" pitchFamily="34" charset="0"/>
            </a:endParaRPr>
          </a:p>
        </p:txBody>
      </p:sp>
      <p:sp>
        <p:nvSpPr>
          <p:cNvPr id="30731" name="TextBox 18">
            <a:extLst>
              <a:ext uri="{FF2B5EF4-FFF2-40B4-BE49-F238E27FC236}">
                <a16:creationId xmlns:a16="http://schemas.microsoft.com/office/drawing/2014/main" id="{7E32B5DD-29B3-797D-9C1D-8BF2F9630DFB}"/>
              </a:ext>
            </a:extLst>
          </p:cNvPr>
          <p:cNvSpPr txBox="1"/>
          <p:nvPr/>
        </p:nvSpPr>
        <p:spPr>
          <a:xfrm>
            <a:off x="6200775" y="2830513"/>
            <a:ext cx="641350" cy="6651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[2. Van Belle 2011/S. 89/</a:t>
            </a:r>
          </a:p>
          <a:p>
            <a:pPr eaLnBrk="1" hangingPunct="1"/>
            <a:r>
              <a:rPr lang="en-US" altLang="de-DE" sz="500">
                <a:latin typeface="Arial" panose="020B0604020202020204" pitchFamily="34" charset="0"/>
              </a:rPr>
              <a:t>Abb. 2 Legende/</a:t>
            </a:r>
          </a:p>
          <a:p>
            <a:pPr eaLnBrk="1" hangingPunct="1"/>
            <a:r>
              <a:rPr lang="en-US" altLang="de-DE" sz="500">
                <a:latin typeface="Arial" panose="020B0604020202020204" pitchFamily="34" charset="0"/>
              </a:rPr>
              <a:t>ln6-12]</a:t>
            </a:r>
          </a:p>
          <a:p>
            <a:pPr eaLnBrk="1" hangingPunct="1"/>
            <a:r>
              <a:rPr lang="en-US" altLang="de-DE" sz="500">
                <a:latin typeface="Arial" panose="020B0604020202020204" pitchFamily="34" charset="0"/>
              </a:rPr>
              <a:t>[3. Pugliese 2017/S. 2881/c1/¶1/</a:t>
            </a:r>
            <a:br>
              <a:rPr lang="en-US" altLang="de-DE" sz="500"/>
            </a:br>
            <a:r>
              <a:rPr lang="en-US" altLang="de-DE" sz="500">
                <a:latin typeface="Arial" panose="020B0604020202020204" pitchFamily="34" charset="0"/>
              </a:rPr>
              <a:t>ln6-7]</a:t>
            </a:r>
            <a:endParaRPr lang="en-US" altLang="en-US" sz="500">
              <a:latin typeface="Arial" panose="020B0604020202020204" pitchFamily="34" charset="0"/>
            </a:endParaRPr>
          </a:p>
        </p:txBody>
      </p:sp>
      <p:sp>
        <p:nvSpPr>
          <p:cNvPr id="30732" name="TextBox 19">
            <a:extLst>
              <a:ext uri="{FF2B5EF4-FFF2-40B4-BE49-F238E27FC236}">
                <a16:creationId xmlns:a16="http://schemas.microsoft.com/office/drawing/2014/main" id="{611C95AF-E541-0AD6-8E32-DB3B02F85774}"/>
              </a:ext>
            </a:extLst>
          </p:cNvPr>
          <p:cNvSpPr txBox="1"/>
          <p:nvPr/>
        </p:nvSpPr>
        <p:spPr>
          <a:xfrm>
            <a:off x="19050" y="1189038"/>
            <a:ext cx="641350" cy="2841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2/c1/¶2/ln1-6; S. 1/¶1/ln4-8]</a:t>
            </a:r>
            <a:endParaRPr lang="en-US" altLang="en-US" sz="500">
              <a:latin typeface="Arial" panose="020B0604020202020204" pitchFamily="34" charset="0"/>
            </a:endParaRPr>
          </a:p>
        </p:txBody>
      </p:sp>
    </p:spTree>
    <p:extLst>
      <p:ext uri="{BB962C8B-B14F-4D97-AF65-F5344CB8AC3E}">
        <p14:creationId xmlns:p14="http://schemas.microsoft.com/office/powerpoint/2010/main" val="55612976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83F7009-B0ED-9D7C-89ED-95D712D909A1}"/>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41719284-B9B9-066E-6882-E670A1B06535}"/>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4BBD9EA6-725A-211D-8DEE-2E3DF88C1D0F}"/>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D1E7AB16-11FB-78EA-5A6B-F6C5F7F62296}"/>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272</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386438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399E72-296F-03ED-1001-1829D92710F5}"/>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8B577C84-2256-1EEC-F550-2840473E5AF6}"/>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5D4F6D04-691A-C770-484E-6FE55820F977}"/>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CBCADDD5-A4F9-25A0-BF5D-40D34451E4CE}"/>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894931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FAEA81-D1FB-A99E-CC4E-F93E39DD996C}"/>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EB58AB11-7863-B7DB-09CE-0945C9056292}"/>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11F1789C-BC63-9E41-4C5D-2DC626E7D265}"/>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0197F47D-D469-511F-91F1-86050273128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423247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27</a:t>
            </a:fld>
            <a:endParaRPr lang="fr-FR"/>
          </a:p>
        </p:txBody>
      </p:sp>
    </p:spTree>
    <p:extLst>
      <p:ext uri="{BB962C8B-B14F-4D97-AF65-F5344CB8AC3E}">
        <p14:creationId xmlns:p14="http://schemas.microsoft.com/office/powerpoint/2010/main" val="319618151"/>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9F2B161-976C-31F8-00D3-1CCF4CC13D4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9435F4F-F1DB-1F52-6658-57F633C3803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1B5F6E0-0E00-CF25-224A-0C2319DED11A}"/>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E0EFE281-DE29-2ED2-0532-700CCBAFA6B2}"/>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EF9BDA-1F19-4DF4-8A94-F37DAE3BCCDF}"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35</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3109138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117922-FE88-D26A-4797-6697D13AD38C}"/>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64D98110-1BEC-1B09-7982-3847694B7A05}"/>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5707ADC0-BB41-0298-56FD-702CF0D9BE3F}"/>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A36959FC-3216-ADD4-EBB7-183873268AF5}"/>
              </a:ext>
            </a:extLst>
          </p:cNvPr>
          <p:cNvSpPr>
            <a:spLocks noGrp="1"/>
          </p:cNvSpPr>
          <p:nvPr>
            <p:ph type="sldNum" sz="quarter" idx="5"/>
          </p:nvPr>
        </p:nvSpPr>
        <p:spPr/>
        <p:txBody>
          <a:bodyPr/>
          <a:lstStyle/>
          <a:p>
            <a:fld id="{1F576107-2EC1-4836-BBE2-B29C7F5CEAC4}" type="slidenum">
              <a:rPr lang="fr-FR" smtClean="0"/>
              <a:t>38</a:t>
            </a:fld>
            <a:endParaRPr lang="fr-FR"/>
          </a:p>
        </p:txBody>
      </p:sp>
    </p:spTree>
    <p:extLst>
      <p:ext uri="{BB962C8B-B14F-4D97-AF65-F5344CB8AC3E}">
        <p14:creationId xmlns:p14="http://schemas.microsoft.com/office/powerpoint/2010/main" val="187475348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2FFF468-76E2-BD12-E6A3-51CEE19DFE98}"/>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8298F1BF-2A2A-3C75-9674-CD118158896A}"/>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FCDE79CC-A5C9-FEA3-6CD1-715131DABCFA}"/>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4DA20E23-6D0C-350E-F94B-99ACD8921CCC}"/>
              </a:ext>
            </a:extLst>
          </p:cNvPr>
          <p:cNvSpPr>
            <a:spLocks noGrp="1"/>
          </p:cNvSpPr>
          <p:nvPr>
            <p:ph type="sldNum" sz="quarter" idx="5"/>
          </p:nvPr>
        </p:nvSpPr>
        <p:spPr/>
        <p:txBody>
          <a:bodyPr/>
          <a:lstStyle/>
          <a:p>
            <a:fld id="{1F576107-2EC1-4836-BBE2-B29C7F5CEAC4}" type="slidenum">
              <a:rPr lang="fr-FR" smtClean="0"/>
              <a:t>39</a:t>
            </a:fld>
            <a:endParaRPr lang="fr-FR"/>
          </a:p>
        </p:txBody>
      </p:sp>
    </p:spTree>
    <p:extLst>
      <p:ext uri="{BB962C8B-B14F-4D97-AF65-F5344CB8AC3E}">
        <p14:creationId xmlns:p14="http://schemas.microsoft.com/office/powerpoint/2010/main" val="344347446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849B5C-D445-6DAC-072C-93A829C71CB5}"/>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0DD6397A-6B65-5D75-A588-5E7DA5C05516}"/>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A099B0BD-E9F9-A7C8-15DA-ED9AB7E0510D}"/>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611D240D-5890-A868-9887-1A9F4B70B456}"/>
              </a:ext>
            </a:extLst>
          </p:cNvPr>
          <p:cNvSpPr>
            <a:spLocks noGrp="1"/>
          </p:cNvSpPr>
          <p:nvPr>
            <p:ph type="sldNum" sz="quarter" idx="5"/>
          </p:nvPr>
        </p:nvSpPr>
        <p:spPr/>
        <p:txBody>
          <a:bodyPr/>
          <a:lstStyle/>
          <a:p>
            <a:fld id="{1F576107-2EC1-4836-BBE2-B29C7F5CEAC4}" type="slidenum">
              <a:rPr lang="fr-FR" smtClean="0"/>
              <a:t>40</a:t>
            </a:fld>
            <a:endParaRPr lang="fr-FR"/>
          </a:p>
        </p:txBody>
      </p:sp>
    </p:spTree>
    <p:extLst>
      <p:ext uri="{BB962C8B-B14F-4D97-AF65-F5344CB8AC3E}">
        <p14:creationId xmlns:p14="http://schemas.microsoft.com/office/powerpoint/2010/main" val="575069672"/>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41</a:t>
            </a:fld>
            <a:endParaRPr lang="fr-FR"/>
          </a:p>
        </p:txBody>
      </p:sp>
    </p:spTree>
    <p:extLst>
      <p:ext uri="{BB962C8B-B14F-4D97-AF65-F5344CB8AC3E}">
        <p14:creationId xmlns:p14="http://schemas.microsoft.com/office/powerpoint/2010/main" val="426586721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a:xfrm>
            <a:off x="479425" y="1279525"/>
            <a:ext cx="6140450" cy="3454400"/>
          </a:xfrm>
          <a:prstGeom prst="rect">
            <a:avLst/>
          </a:prstGeom>
          <a:noFill/>
          <a:ln w="12700">
            <a:solidFill>
              <a:prstClr val="black"/>
            </a:solidFill>
          </a:ln>
        </p:spPr>
      </p:sp>
      <p:sp>
        <p:nvSpPr>
          <p:cNvPr id="3" name="Notizenplatzhalter 2"/>
          <p:cNvSpPr>
            <a:spLocks noGrp="1"/>
          </p:cNvSpPr>
          <p:nvPr>
            <p:ph type="body" idx="1"/>
          </p:nvPr>
        </p:nvSpPr>
        <p:spPr/>
        <p:txBody>
          <a:bodyPr/>
          <a:lstStyle/>
          <a:p>
            <a:endParaRPr lang="de-DE"/>
          </a:p>
        </p:txBody>
      </p:sp>
      <p:sp>
        <p:nvSpPr>
          <p:cNvPr id="4" name="Fußzeilenplatzhalter 3"/>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a:ln>
                  <a:noFill/>
                </a:ln>
                <a:solidFill>
                  <a:prstClr val="black"/>
                </a:solidFill>
                <a:effectLst/>
                <a:uLnTx/>
                <a:uFillTx/>
                <a:latin typeface="Calibri" panose="020F0502020204030204"/>
                <a:ea typeface="+mn-ea"/>
                <a:cs typeface="+mn-cs"/>
              </a:rPr>
              <a:t>(C) Danne 21. Jahrestagung APED, Salzburg</a:t>
            </a:r>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Foliennummernplatzhalter 4"/>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10722778-3529-437E-84D8-D3E4BDC5F43A}"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6955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609E214-0F0A-4F5E-17FB-C5183C0B2E71}"/>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5AC27A89-0130-A3EB-566B-E3AFB650F019}"/>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1C14EBCB-B8E6-D132-319D-E2DE514BF534}"/>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3FF195FF-0384-DD3F-B7B6-71F71106F6A6}"/>
              </a:ext>
            </a:extLst>
          </p:cNvPr>
          <p:cNvSpPr>
            <a:spLocks noGrp="1"/>
          </p:cNvSpPr>
          <p:nvPr>
            <p:ph type="sldNum" sz="quarter" idx="5"/>
          </p:nvPr>
        </p:nvSpPr>
        <p:spPr/>
        <p:txBody>
          <a:bodyPr/>
          <a:lstStyle/>
          <a:p>
            <a:fld id="{1F576107-2EC1-4836-BBE2-B29C7F5CEAC4}" type="slidenum">
              <a:rPr lang="fr-FR" smtClean="0"/>
              <a:t>42</a:t>
            </a:fld>
            <a:endParaRPr lang="fr-FR"/>
          </a:p>
        </p:txBody>
      </p:sp>
    </p:spTree>
    <p:extLst>
      <p:ext uri="{BB962C8B-B14F-4D97-AF65-F5344CB8AC3E}">
        <p14:creationId xmlns:p14="http://schemas.microsoft.com/office/powerpoint/2010/main" val="205582695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120F6DD-3C64-731D-DA5A-2F76E262736C}"/>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2803AAE-5B37-F126-6DFC-C3BC1DC5B85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B67DB78-9042-212A-3CD1-D278AF20A776}"/>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2D131E0B-69DC-378B-8330-2DD68A2DBB72}"/>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EF9BDA-1F19-4DF4-8A94-F37DAE3BCCDF}"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43</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38880551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65571C-8944-F900-8646-652C9A36311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6CD34FC-F4AF-9CEE-E10A-56090F0D369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597AC31-1BB8-C390-5ED2-0E3D4F9BA298}"/>
              </a:ext>
            </a:extLst>
          </p:cNvPr>
          <p:cNvSpPr>
            <a:spLocks noGrp="1"/>
          </p:cNvSpPr>
          <p:nvPr>
            <p:ph type="body" idx="1"/>
          </p:nvPr>
        </p:nvSpPr>
        <p:spPr>
          <a:xfrm>
            <a:off x="406400" y="4415790"/>
            <a:ext cx="6199188" cy="4183380"/>
          </a:xfrm>
        </p:spPr>
        <p:txBody>
          <a:bodyPr>
            <a:normAutofit/>
          </a:bodyPr>
          <a:lstStyle/>
          <a:p>
            <a:pPr marL="0" marR="0">
              <a:lnSpc>
                <a:spcPct val="107000"/>
              </a:lnSpc>
              <a:spcBef>
                <a:spcPct val="0"/>
              </a:spcBef>
              <a:spcAft>
                <a:spcPct val="0"/>
              </a:spcAft>
            </a:pPr>
            <a:endParaRPr lang="en-US" sz="120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 name="Slide Number Placeholder 3">
            <a:extLst>
              <a:ext uri="{FF2B5EF4-FFF2-40B4-BE49-F238E27FC236}">
                <a16:creationId xmlns:a16="http://schemas.microsoft.com/office/drawing/2014/main" id="{B5A48F93-705C-3E6A-30B0-B20E688EEF4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tabLst/>
              <a:defRPr/>
            </a:pPr>
            <a:fld id="{5C009245-E293-7D43-B02D-89DB2256B9C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Arial"/>
              </a:rPr>
              <a:pPr marL="0" marR="0" lvl="0" indent="0" algn="r" defTabSz="914400" rtl="0" eaLnBrk="1" fontAlgn="auto" latinLnBrk="0" hangingPunct="1">
                <a:lnSpc>
                  <a:spcPct val="100000"/>
                </a:lnSpc>
                <a:spcBef>
                  <a:spcPct val="0"/>
                </a:spcBef>
                <a:spcAft>
                  <a:spcPct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Tree>
    <p:extLst>
      <p:ext uri="{BB962C8B-B14F-4D97-AF65-F5344CB8AC3E}">
        <p14:creationId xmlns:p14="http://schemas.microsoft.com/office/powerpoint/2010/main" val="3516232410"/>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CDE76B8-C218-2325-3F0A-39A0F54CA7B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E800411C-8777-8440-FCC4-2EB2B5EE937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607F0FF-7504-676E-DD15-C0CF53AF79F2}"/>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0F48AF41-0E71-F1ED-1CB9-E922DDA2D465}"/>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EF9BDA-1F19-4DF4-8A94-F37DAE3BCCDF}"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54</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229946943"/>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9FCAB4C-1AD8-FC87-5654-3A5A7907297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47478F24-E51E-0DCB-4B11-963C6C19031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BEB308A-C391-6036-DE9E-B2B6AC282BD9}"/>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D4FDD850-1C36-4EB9-E96E-47B84A60BCD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Arial"/>
              </a:rPr>
              <a:pPr marL="0" marR="0" lvl="0" indent="0" algn="r" defTabSz="457200" rtl="0" eaLnBrk="1" fontAlgn="auto" latinLnBrk="0" hangingPunct="1">
                <a:lnSpc>
                  <a:spcPct val="100000"/>
                </a:lnSpc>
                <a:spcBef>
                  <a:spcPts val="0"/>
                </a:spcBef>
                <a:spcAft>
                  <a:spcPts val="0"/>
                </a:spcAft>
                <a:buClrTx/>
                <a:buSzTx/>
                <a:buFontTx/>
                <a:buNone/>
                <a:tabLst/>
                <a:defRPr/>
              </a:pPr>
              <a:t>57</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Arial"/>
            </a:endParaRPr>
          </a:p>
        </p:txBody>
      </p:sp>
    </p:spTree>
    <p:extLst>
      <p:ext uri="{BB962C8B-B14F-4D97-AF65-F5344CB8AC3E}">
        <p14:creationId xmlns:p14="http://schemas.microsoft.com/office/powerpoint/2010/main" val="200272867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EF9BDA-1F19-4DF4-8A94-F37DAE3BCCDF}"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76</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48340318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08C5B8-3703-367C-DCE6-F0D7F7581D6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E9C1237-5336-C256-F52F-7EA33039141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3371776-621F-D6E1-118A-B49B61EF14B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FAA7AE0-FA14-51EC-D2B5-DAEBCBE96ABD}"/>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ct val="0"/>
              </a:spcBef>
              <a:spcAft>
                <a:spcPct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Calibri" panose="020F0502020204030204"/>
                <a:cs typeface="Arial"/>
              </a:rPr>
              <a:pPr marL="0" marR="0" lvl="0" indent="0" algn="r" defTabSz="457200" rtl="0" eaLnBrk="1" fontAlgn="auto" latinLnBrk="0" hangingPunct="1">
                <a:lnSpc>
                  <a:spcPct val="100000"/>
                </a:lnSpc>
                <a:spcBef>
                  <a:spcPct val="0"/>
                </a:spcBef>
                <a:spcAft>
                  <a:spcPct val="0"/>
                </a:spcAft>
                <a:buClrTx/>
                <a:buSzTx/>
                <a:buFontTx/>
                <a:buNone/>
                <a:tabLst/>
                <a:defRPr/>
              </a:pPr>
              <a:t>78</a:t>
            </a:fld>
            <a:endParaRPr kumimoji="0" lang="fr-FR" sz="13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endParaRPr>
          </a:p>
        </p:txBody>
      </p:sp>
      <p:cxnSp>
        <p:nvCxnSpPr>
          <p:cNvPr id="6" name="Straight Connector 5">
            <a:extLst>
              <a:ext uri="{FF2B5EF4-FFF2-40B4-BE49-F238E27FC236}">
                <a16:creationId xmlns:a16="http://schemas.microsoft.com/office/drawing/2014/main" id="{B20C06BE-4E51-37D3-69D8-6D6FCECB4D0C}"/>
              </a:ext>
            </a:extLst>
          </p:cNvPr>
          <p:cNvCxnSpPr>
            <a:endCxn id="20" idx="3"/>
          </p:cNvCxnSpPr>
          <p:nvPr/>
        </p:nvCxnSpPr>
        <p:spPr>
          <a:xfrm flipH="1">
            <a:off x="5361038" y="2892120"/>
            <a:ext cx="836714" cy="122074"/>
          </a:xfrm>
          <a:prstGeom prst="line">
            <a:avLst/>
          </a:prstGeom>
        </p:spPr>
        <p:style>
          <a:lnRef idx="1">
            <a:schemeClr val="dk1"/>
          </a:lnRef>
          <a:fillRef idx="0">
            <a:schemeClr val="dk1"/>
          </a:fillRef>
          <a:effectRef idx="0">
            <a:schemeClr val="dk1"/>
          </a:effectRef>
          <a:fontRef idx="minor">
            <a:schemeClr val="tx1"/>
          </a:fontRef>
        </p:style>
      </p:cxnSp>
      <p:cxnSp>
        <p:nvCxnSpPr>
          <p:cNvPr id="8" name="Straight Connector 7">
            <a:extLst>
              <a:ext uri="{FF2B5EF4-FFF2-40B4-BE49-F238E27FC236}">
                <a16:creationId xmlns:a16="http://schemas.microsoft.com/office/drawing/2014/main" id="{FFF323A6-8A39-7388-2E52-271BDA6B505A}"/>
              </a:ext>
            </a:extLst>
          </p:cNvPr>
          <p:cNvCxnSpPr>
            <a:stCxn id="19" idx="1"/>
          </p:cNvCxnSpPr>
          <p:nvPr/>
        </p:nvCxnSpPr>
        <p:spPr>
          <a:xfrm flipH="1" flipV="1">
            <a:off x="660248" y="2892120"/>
            <a:ext cx="777719" cy="329807"/>
          </a:xfrm>
          <a:prstGeom prst="line">
            <a:avLst/>
          </a:prstGeom>
        </p:spPr>
        <p:style>
          <a:lnRef idx="1">
            <a:schemeClr val="dk1"/>
          </a:lnRef>
          <a:fillRef idx="0">
            <a:schemeClr val="dk1"/>
          </a:fillRef>
          <a:effectRef idx="0">
            <a:schemeClr val="dk1"/>
          </a:effectRef>
          <a:fontRef idx="minor">
            <a:schemeClr val="tx1"/>
          </a:fontRef>
        </p:style>
      </p:cxnSp>
      <p:sp>
        <p:nvSpPr>
          <p:cNvPr id="9" name="TextBox 8">
            <a:extLst>
              <a:ext uri="{FF2B5EF4-FFF2-40B4-BE49-F238E27FC236}">
                <a16:creationId xmlns:a16="http://schemas.microsoft.com/office/drawing/2014/main" id="{C8DBD06C-912E-B115-95DB-656E7BA8720A}"/>
              </a:ext>
            </a:extLst>
          </p:cNvPr>
          <p:cNvSpPr txBox="1"/>
          <p:nvPr/>
        </p:nvSpPr>
        <p:spPr>
          <a:xfrm>
            <a:off x="6193613" y="3624953"/>
            <a:ext cx="640080" cy="1408176"/>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7. Frommer 2021/</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2/Sp. 1/¶1/ln12-13, 18-19, 15-24</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8. Hughes 2016/</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S.4936/Sp.1/¶3/</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ln1-6; Abbildung 1</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9. Krzewska 2016/</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3/Sp. 1/¶1/ln1-8</a:t>
            </a:r>
          </a:p>
        </p:txBody>
      </p:sp>
      <p:cxnSp>
        <p:nvCxnSpPr>
          <p:cNvPr id="10" name="Straight Connector 9">
            <a:extLst>
              <a:ext uri="{FF2B5EF4-FFF2-40B4-BE49-F238E27FC236}">
                <a16:creationId xmlns:a16="http://schemas.microsoft.com/office/drawing/2014/main" id="{20E71410-FFA7-6BF2-52B2-D8F296D24F82}"/>
              </a:ext>
            </a:extLst>
          </p:cNvPr>
          <p:cNvCxnSpPr>
            <a:endCxn id="9" idx="1"/>
          </p:cNvCxnSpPr>
          <p:nvPr/>
        </p:nvCxnSpPr>
        <p:spPr>
          <a:xfrm>
            <a:off x="5080000" y="3941243"/>
            <a:ext cx="1113613" cy="387799"/>
          </a:xfrm>
          <a:prstGeom prst="line">
            <a:avLst/>
          </a:prstGeom>
        </p:spPr>
        <p:style>
          <a:lnRef idx="1">
            <a:schemeClr val="dk1"/>
          </a:lnRef>
          <a:fillRef idx="0">
            <a:schemeClr val="dk1"/>
          </a:fillRef>
          <a:effectRef idx="0">
            <a:schemeClr val="dk1"/>
          </a:effectRef>
          <a:fontRef idx="minor">
            <a:schemeClr val="tx1"/>
          </a:fontRef>
        </p:style>
      </p:cxnSp>
      <p:sp>
        <p:nvSpPr>
          <p:cNvPr id="19" name="Rectangle 18">
            <a:extLst>
              <a:ext uri="{FF2B5EF4-FFF2-40B4-BE49-F238E27FC236}">
                <a16:creationId xmlns:a16="http://schemas.microsoft.com/office/drawing/2014/main" id="{0EA3D14B-DBBE-648D-CC19-A92AB3645B87}"/>
              </a:ext>
            </a:extLst>
          </p:cNvPr>
          <p:cNvSpPr/>
          <p:nvPr/>
        </p:nvSpPr>
        <p:spPr>
          <a:xfrm>
            <a:off x="1437967" y="3123315"/>
            <a:ext cx="3923071" cy="197224"/>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20" name="Rectangle 19">
            <a:extLst>
              <a:ext uri="{FF2B5EF4-FFF2-40B4-BE49-F238E27FC236}">
                <a16:creationId xmlns:a16="http://schemas.microsoft.com/office/drawing/2014/main" id="{83518728-E586-5A33-54F5-056969D857A8}"/>
              </a:ext>
            </a:extLst>
          </p:cNvPr>
          <p:cNvSpPr/>
          <p:nvPr/>
        </p:nvSpPr>
        <p:spPr>
          <a:xfrm>
            <a:off x="1437967" y="2905073"/>
            <a:ext cx="3923071" cy="218242"/>
          </a:xfrm>
          <a:prstGeom prst="rect">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Calibri" panose="020F0502020204030204"/>
              <a:cs typeface="Arial"/>
            </a:endParaRPr>
          </a:p>
        </p:txBody>
      </p:sp>
      <p:cxnSp>
        <p:nvCxnSpPr>
          <p:cNvPr id="25" name="Straight Connector 24">
            <a:extLst>
              <a:ext uri="{FF2B5EF4-FFF2-40B4-BE49-F238E27FC236}">
                <a16:creationId xmlns:a16="http://schemas.microsoft.com/office/drawing/2014/main" id="{8A124D79-07D0-2865-0BF6-AF2B40399B23}"/>
              </a:ext>
            </a:extLst>
          </p:cNvPr>
          <p:cNvCxnSpPr/>
          <p:nvPr/>
        </p:nvCxnSpPr>
        <p:spPr>
          <a:xfrm flipH="1">
            <a:off x="682841" y="3859923"/>
            <a:ext cx="98612" cy="425206"/>
          </a:xfrm>
          <a:prstGeom prst="line">
            <a:avLst/>
          </a:prstGeom>
        </p:spPr>
        <p:style>
          <a:lnRef idx="1">
            <a:schemeClr val="dk1"/>
          </a:lnRef>
          <a:fillRef idx="0">
            <a:schemeClr val="dk1"/>
          </a:fillRef>
          <a:effectRef idx="0">
            <a:schemeClr val="dk1"/>
          </a:effectRef>
          <a:fontRef idx="minor">
            <a:schemeClr val="tx1"/>
          </a:fontRef>
        </p:style>
      </p:cxnSp>
      <p:sp>
        <p:nvSpPr>
          <p:cNvPr id="18" name="TextBox 17">
            <a:extLst>
              <a:ext uri="{FF2B5EF4-FFF2-40B4-BE49-F238E27FC236}">
                <a16:creationId xmlns:a16="http://schemas.microsoft.com/office/drawing/2014/main" id="{C0DC187D-1ECD-0A9C-02C7-2D3EDB7362C4}"/>
              </a:ext>
            </a:extLst>
          </p:cNvPr>
          <p:cNvSpPr txBox="1"/>
          <p:nvPr/>
        </p:nvSpPr>
        <p:spPr>
          <a:xfrm>
            <a:off x="-28569" y="4229100"/>
            <a:ext cx="688817" cy="1773936"/>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6. Ziegler 2010/</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469/Tabelle 1/Zeilen „Mehrere betroffene FDRs“, „Identische Zwillinge betroffen“, „Mehrere betroffene FDRs + HLA-Risikogene“</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Berechnung: Alle Werte sind höher als Zeilen in der Kategorie „intermediäres Risiko“</a:t>
            </a:r>
          </a:p>
        </p:txBody>
      </p:sp>
      <p:sp>
        <p:nvSpPr>
          <p:cNvPr id="13" name="TextBox 12">
            <a:extLst>
              <a:ext uri="{FF2B5EF4-FFF2-40B4-BE49-F238E27FC236}">
                <a16:creationId xmlns:a16="http://schemas.microsoft.com/office/drawing/2014/main" id="{752B604D-42C7-3B4F-5168-1318DFFCAC06}"/>
              </a:ext>
            </a:extLst>
          </p:cNvPr>
          <p:cNvSpPr txBox="1"/>
          <p:nvPr/>
        </p:nvSpPr>
        <p:spPr>
          <a:xfrm>
            <a:off x="6197752" y="1903818"/>
            <a:ext cx="688817" cy="1865376"/>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1. Redondo 2001/</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S.356/c2/¶2/</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Zeilen 8-14</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2. Kaprio 1992/</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1062/Tabelle 1/</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Spalte „Alter 1985“;</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c2/¶3/Zeile 1-2; S. 1063/C1/¶2/</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Zeile 3-5</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3. Hyttinen 2009/1052/Tabelle 1/</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Zeile „Alter bei Beginn</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bei Indexzwilling</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 10 Jahre“ </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endParaRPr kumimoji="0" lang="en-US" sz="600" b="0" i="0" u="none" strike="noStrike" kern="1200" cap="none" spc="0" normalizeH="0" baseline="0" noProof="0">
              <a:ln>
                <a:noFill/>
              </a:ln>
              <a:solidFill>
                <a:srgbClr val="FF0000"/>
              </a:solidFill>
              <a:effectLst/>
              <a:uLnTx/>
              <a:uFillTx/>
              <a:latin typeface="Calibri" panose="020F0502020204030204"/>
              <a:ea typeface="Calibri" panose="020F0502020204030204"/>
              <a:cs typeface="Arial"/>
            </a:endParaRPr>
          </a:p>
        </p:txBody>
      </p:sp>
      <p:sp>
        <p:nvSpPr>
          <p:cNvPr id="16" name="TextBox 15">
            <a:extLst>
              <a:ext uri="{FF2B5EF4-FFF2-40B4-BE49-F238E27FC236}">
                <a16:creationId xmlns:a16="http://schemas.microsoft.com/office/drawing/2014/main" id="{0FB9B529-1A1C-47B2-C494-5EC4E94087CD}"/>
              </a:ext>
            </a:extLst>
          </p:cNvPr>
          <p:cNvSpPr txBox="1"/>
          <p:nvPr/>
        </p:nvSpPr>
        <p:spPr>
          <a:xfrm>
            <a:off x="-23008" y="1971213"/>
            <a:ext cx="688817" cy="2596895"/>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4. Hjort 2017/</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4/Tabelle 2/</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Spalten „ORa“, „ORb“</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5. Hemminki 2009/</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1822/Tabelle 1/</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Spalten „Alter bei Diagnose“, </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„Alle, SIR“ </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6. Ziegler 2010/</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S.469/Tabelle 1/Zeilen „Keine betroffene FDR“ und „Ein betroffenes FDR“ durch „Schwester mit T1D“</a:t>
            </a:r>
          </a:p>
          <a:p>
            <a:pPr marL="0" marR="0" lvl="0" indent="0" algn="r" defTabSz="6858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srgbClr val="FF0000"/>
              </a:solidFill>
              <a:effectLst/>
              <a:uLnTx/>
              <a:uFillTx/>
              <a:latin typeface="Calibri" panose="020F0502020204030204"/>
              <a:ea typeface="Calibri" panose="020F0502020204030204"/>
              <a:cs typeface="Arial"/>
            </a:endParaRP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Berechnungen: </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Höchstes Risiko = Geschwister mit T1D = 8 = 20-mal höher als Risiko ohne betroffene FDR</a:t>
            </a:r>
          </a:p>
        </p:txBody>
      </p:sp>
    </p:spTree>
    <p:extLst>
      <p:ext uri="{BB962C8B-B14F-4D97-AF65-F5344CB8AC3E}">
        <p14:creationId xmlns:p14="http://schemas.microsoft.com/office/powerpoint/2010/main" val="173520883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B208745-7718-4803-80AC-E1BC4C68A19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2650EBA-A5AA-FEF0-EE45-B687BB94EF0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CC90B1F4-C6E2-F2E9-CDFB-3469B87CAC51}"/>
              </a:ext>
            </a:extLst>
          </p:cNvPr>
          <p:cNvSpPr>
            <a:spLocks noGrp="1"/>
          </p:cNvSpPr>
          <p:nvPr>
            <p:ph type="body" idx="1"/>
          </p:nvPr>
        </p:nvSpPr>
        <p:spPr>
          <a:xfrm>
            <a:off x="439738" y="4821506"/>
            <a:ext cx="6008687" cy="3944868"/>
          </a:xfrm>
        </p:spPr>
        <p:txBody>
          <a:bodyPr/>
          <a:lstStyle/>
          <a:p>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F45E1289-DF07-A751-36C0-7EBEFD2FDF80}"/>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81</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174C11F6-FBBF-4CD4-3D84-8F1BFB00C467}"/>
              </a:ext>
            </a:extLst>
          </p:cNvPr>
          <p:cNvSpPr txBox="1"/>
          <p:nvPr/>
        </p:nvSpPr>
        <p:spPr>
          <a:xfrm>
            <a:off x="-62686" y="2148547"/>
            <a:ext cx="688817"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p1978/col3/¶3/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ln29-34</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
        <p:nvSpPr>
          <p:cNvPr id="6" name="Left Brace 5">
            <a:extLst>
              <a:ext uri="{FF2B5EF4-FFF2-40B4-BE49-F238E27FC236}">
                <a16:creationId xmlns:a16="http://schemas.microsoft.com/office/drawing/2014/main" id="{1B4220FE-0262-6F29-3E28-917FDAB9AAEC}"/>
              </a:ext>
            </a:extLst>
          </p:cNvPr>
          <p:cNvSpPr/>
          <p:nvPr/>
        </p:nvSpPr>
        <p:spPr>
          <a:xfrm>
            <a:off x="658255" y="2148547"/>
            <a:ext cx="226265" cy="72912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2E3E470F-89B4-CF5E-F759-14C6AF2122D4}"/>
              </a:ext>
            </a:extLst>
          </p:cNvPr>
          <p:cNvSpPr txBox="1"/>
          <p:nvPr/>
        </p:nvSpPr>
        <p:spPr>
          <a:xfrm>
            <a:off x="-6657" y="2970391"/>
            <a:ext cx="640080"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Jacobsen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p4/¶3/ln9-10; ¶4/ln1-2</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Ziegler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p2475/c3/¶4/all; p2476/col1/¶1/</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ln1-8</a:t>
            </a:r>
          </a:p>
        </p:txBody>
      </p:sp>
      <p:sp>
        <p:nvSpPr>
          <p:cNvPr id="8" name="Left Brace 7">
            <a:extLst>
              <a:ext uri="{FF2B5EF4-FFF2-40B4-BE49-F238E27FC236}">
                <a16:creationId xmlns:a16="http://schemas.microsoft.com/office/drawing/2014/main" id="{E9DB1825-DD0F-71FE-374F-B224AAB6A5F9}"/>
              </a:ext>
            </a:extLst>
          </p:cNvPr>
          <p:cNvSpPr/>
          <p:nvPr/>
        </p:nvSpPr>
        <p:spPr>
          <a:xfrm>
            <a:off x="621553" y="2954182"/>
            <a:ext cx="262967" cy="592853"/>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Right Brace 8">
            <a:extLst>
              <a:ext uri="{FF2B5EF4-FFF2-40B4-BE49-F238E27FC236}">
                <a16:creationId xmlns:a16="http://schemas.microsoft.com/office/drawing/2014/main" id="{E2293637-26EF-2B63-144E-C1AECAD9EBD4}"/>
              </a:ext>
            </a:extLst>
          </p:cNvPr>
          <p:cNvSpPr/>
          <p:nvPr/>
        </p:nvSpPr>
        <p:spPr>
          <a:xfrm>
            <a:off x="5904755" y="1810876"/>
            <a:ext cx="335524" cy="2121648"/>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94EFEB82-34ED-91B1-040F-9A690D9FE37F}"/>
              </a:ext>
            </a:extLst>
          </p:cNvPr>
          <p:cNvSpPr txBox="1"/>
          <p:nvPr/>
        </p:nvSpPr>
        <p:spPr>
          <a:xfrm>
            <a:off x="6252231" y="2810511"/>
            <a:ext cx="688817" cy="590931"/>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p1979/Fig 2B</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Tree>
    <p:extLst>
      <p:ext uri="{BB962C8B-B14F-4D97-AF65-F5344CB8AC3E}">
        <p14:creationId xmlns:p14="http://schemas.microsoft.com/office/powerpoint/2010/main" val="50085471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C701F6-5DCA-8E49-9FC5-6516132AC96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2CABCE4-B16D-0962-2CAB-9ECA0051A28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D49C100-C8AA-0F2D-00D2-D6489B1F3305}"/>
              </a:ext>
            </a:extLst>
          </p:cNvPr>
          <p:cNvSpPr>
            <a:spLocks noGrp="1"/>
          </p:cNvSpPr>
          <p:nvPr>
            <p:ph type="body" idx="1"/>
          </p:nvPr>
        </p:nvSpPr>
        <p:spPr>
          <a:xfrm>
            <a:off x="439738" y="4821506"/>
            <a:ext cx="6008687" cy="3944868"/>
          </a:xfrm>
        </p:spPr>
        <p:txBody>
          <a:bodyPr/>
          <a:lstStyle/>
          <a:p>
            <a:pPr>
              <a:spcAft>
                <a:spcPts val="600"/>
              </a:spcAft>
            </a:pPr>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03899B36-29DF-8854-3BD3-CE0D801AE722}"/>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82</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16482A5E-91EF-DA1D-95EB-34024E286F2F}"/>
              </a:ext>
            </a:extLst>
          </p:cNvPr>
          <p:cNvSpPr txBox="1"/>
          <p:nvPr/>
        </p:nvSpPr>
        <p:spPr>
          <a:xfrm>
            <a:off x="11271" y="1252538"/>
            <a:ext cx="640080" cy="683264"/>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Buzzetti 2022/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p4/Box 1/ln20-21</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p7/¶4/ln1-2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ln9-12</a:t>
            </a:r>
          </a:p>
        </p:txBody>
      </p:sp>
      <p:cxnSp>
        <p:nvCxnSpPr>
          <p:cNvPr id="6" name="Straight Connector 5">
            <a:extLst>
              <a:ext uri="{FF2B5EF4-FFF2-40B4-BE49-F238E27FC236}">
                <a16:creationId xmlns:a16="http://schemas.microsoft.com/office/drawing/2014/main" id="{C6AF1EF2-CC9E-6C14-9483-31965E5253D6}"/>
              </a:ext>
            </a:extLst>
          </p:cNvPr>
          <p:cNvCxnSpPr>
            <a:cxnSpLocks/>
          </p:cNvCxnSpPr>
          <p:nvPr/>
        </p:nvCxnSpPr>
        <p:spPr>
          <a:xfrm>
            <a:off x="663389" y="1386545"/>
            <a:ext cx="182880" cy="94"/>
          </a:xfrm>
          <a:prstGeom prst="line">
            <a:avLst/>
          </a:prstGeom>
        </p:spPr>
        <p:style>
          <a:lnRef idx="1">
            <a:schemeClr val="dk1"/>
          </a:lnRef>
          <a:fillRef idx="0">
            <a:schemeClr val="dk1"/>
          </a:fillRef>
          <a:effectRef idx="0">
            <a:schemeClr val="dk1"/>
          </a:effectRef>
          <a:fontRef idx="minor">
            <a:schemeClr val="tx1"/>
          </a:fontRef>
        </p:style>
      </p:cxnSp>
      <p:sp>
        <p:nvSpPr>
          <p:cNvPr id="7" name="TextBox 6">
            <a:extLst>
              <a:ext uri="{FF2B5EF4-FFF2-40B4-BE49-F238E27FC236}">
                <a16:creationId xmlns:a16="http://schemas.microsoft.com/office/drawing/2014/main" id="{DB138986-88CA-437A-BB61-FCB70318E52F}"/>
              </a:ext>
            </a:extLst>
          </p:cNvPr>
          <p:cNvSpPr txBox="1"/>
          <p:nvPr/>
        </p:nvSpPr>
        <p:spPr>
          <a:xfrm>
            <a:off x="11271" y="2510698"/>
            <a:ext cx="640080" cy="132959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ln1-2, 9-12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Weinstock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p3413/col1/¶2/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 10-14; p3416/Table 2/§Age stratification</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5. Munoz 2019/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p277/col3/¶2/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ln4-13; p279/c2/¶2; c3/¶1/lines 1-4</a:t>
            </a:r>
          </a:p>
        </p:txBody>
      </p:sp>
      <p:sp>
        <p:nvSpPr>
          <p:cNvPr id="8" name="Left Brace 7">
            <a:extLst>
              <a:ext uri="{FF2B5EF4-FFF2-40B4-BE49-F238E27FC236}">
                <a16:creationId xmlns:a16="http://schemas.microsoft.com/office/drawing/2014/main" id="{20B24E93-8E54-BF1B-C65A-8996660EBFF7}"/>
              </a:ext>
            </a:extLst>
          </p:cNvPr>
          <p:cNvSpPr/>
          <p:nvPr/>
        </p:nvSpPr>
        <p:spPr>
          <a:xfrm>
            <a:off x="643122" y="2023976"/>
            <a:ext cx="354946" cy="1390462"/>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77C44E2B-5DBF-1C99-9B38-43DA0FEAD185}"/>
              </a:ext>
            </a:extLst>
          </p:cNvPr>
          <p:cNvSpPr txBox="1"/>
          <p:nvPr/>
        </p:nvSpPr>
        <p:spPr>
          <a:xfrm>
            <a:off x="6235202" y="2437794"/>
            <a:ext cx="640080" cy="867930"/>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p7/¶3/ln2-4; p18/Table 2/Row 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Calculation: 3543/11760=30.1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1480/5405=27.4</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141/1150=12.2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152/1531=9.9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76/814=9.3</a:t>
            </a:r>
          </a:p>
        </p:txBody>
      </p:sp>
      <p:sp>
        <p:nvSpPr>
          <p:cNvPr id="10" name="Right Brace 9">
            <a:extLst>
              <a:ext uri="{FF2B5EF4-FFF2-40B4-BE49-F238E27FC236}">
                <a16:creationId xmlns:a16="http://schemas.microsoft.com/office/drawing/2014/main" id="{B929F3DB-B2A6-41AC-6995-C9A7E78E7560}"/>
              </a:ext>
            </a:extLst>
          </p:cNvPr>
          <p:cNvSpPr/>
          <p:nvPr/>
        </p:nvSpPr>
        <p:spPr>
          <a:xfrm>
            <a:off x="5847228" y="1683128"/>
            <a:ext cx="395288" cy="2076450"/>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A23E52F7-CA6A-B121-4CF6-A689C6178440}"/>
              </a:ext>
            </a:extLst>
          </p:cNvPr>
          <p:cNvSpPr txBox="1"/>
          <p:nvPr/>
        </p:nvSpPr>
        <p:spPr>
          <a:xfrm>
            <a:off x="-58564" y="3883171"/>
            <a:ext cx="640080" cy="313932"/>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p18/Table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Footnote *</a:t>
            </a:r>
          </a:p>
        </p:txBody>
      </p:sp>
      <p:cxnSp>
        <p:nvCxnSpPr>
          <p:cNvPr id="13" name="Straight Connector 12">
            <a:extLst>
              <a:ext uri="{FF2B5EF4-FFF2-40B4-BE49-F238E27FC236}">
                <a16:creationId xmlns:a16="http://schemas.microsoft.com/office/drawing/2014/main" id="{74026E23-68DA-29DC-3896-F1A43EAE13FE}"/>
              </a:ext>
            </a:extLst>
          </p:cNvPr>
          <p:cNvCxnSpPr>
            <a:cxnSpLocks/>
          </p:cNvCxnSpPr>
          <p:nvPr/>
        </p:nvCxnSpPr>
        <p:spPr>
          <a:xfrm>
            <a:off x="577925" y="3950018"/>
            <a:ext cx="182880" cy="94"/>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692355316"/>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439738" y="4821506"/>
            <a:ext cx="6008687" cy="3944868"/>
          </a:xfrm>
        </p:spPr>
        <p:txBody>
          <a:bodyPr/>
          <a:lstStyle/>
          <a:p>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85</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241666B-85D0-FF8B-D6F8-BD7BD35D2B1F}"/>
              </a:ext>
            </a:extLst>
          </p:cNvPr>
          <p:cNvSpPr txBox="1"/>
          <p:nvPr/>
        </p:nvSpPr>
        <p:spPr>
          <a:xfrm>
            <a:off x="-62686" y="2148547"/>
            <a:ext cx="688817"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p1978/col3/¶3/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ln29-34</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
        <p:nvSpPr>
          <p:cNvPr id="6" name="Left Brace 5">
            <a:extLst>
              <a:ext uri="{FF2B5EF4-FFF2-40B4-BE49-F238E27FC236}">
                <a16:creationId xmlns:a16="http://schemas.microsoft.com/office/drawing/2014/main" id="{6C201337-F970-9EC1-6532-50C56DD88F1E}"/>
              </a:ext>
            </a:extLst>
          </p:cNvPr>
          <p:cNvSpPr/>
          <p:nvPr/>
        </p:nvSpPr>
        <p:spPr>
          <a:xfrm>
            <a:off x="658255" y="2148547"/>
            <a:ext cx="226265" cy="72912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88AF7468-3F18-2DA6-EAF0-78A3DE94B357}"/>
              </a:ext>
            </a:extLst>
          </p:cNvPr>
          <p:cNvSpPr txBox="1"/>
          <p:nvPr/>
        </p:nvSpPr>
        <p:spPr>
          <a:xfrm>
            <a:off x="-6657" y="2970391"/>
            <a:ext cx="640080"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Jacobsen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p4/¶3/ln9-10; ¶4/ln1-2</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Ziegler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p2475/c3/¶4/all; p2476/col1/¶1/</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ln1-8</a:t>
            </a:r>
          </a:p>
        </p:txBody>
      </p:sp>
      <p:sp>
        <p:nvSpPr>
          <p:cNvPr id="8" name="Left Brace 7">
            <a:extLst>
              <a:ext uri="{FF2B5EF4-FFF2-40B4-BE49-F238E27FC236}">
                <a16:creationId xmlns:a16="http://schemas.microsoft.com/office/drawing/2014/main" id="{DBB3A0DE-299E-17E8-9118-DDA13A7FAD2F}"/>
              </a:ext>
            </a:extLst>
          </p:cNvPr>
          <p:cNvSpPr/>
          <p:nvPr/>
        </p:nvSpPr>
        <p:spPr>
          <a:xfrm>
            <a:off x="621553" y="2954182"/>
            <a:ext cx="262967" cy="592853"/>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Right Brace 8">
            <a:extLst>
              <a:ext uri="{FF2B5EF4-FFF2-40B4-BE49-F238E27FC236}">
                <a16:creationId xmlns:a16="http://schemas.microsoft.com/office/drawing/2014/main" id="{BBD70BE0-C6F8-E846-369B-A0512519DF94}"/>
              </a:ext>
            </a:extLst>
          </p:cNvPr>
          <p:cNvSpPr/>
          <p:nvPr/>
        </p:nvSpPr>
        <p:spPr>
          <a:xfrm>
            <a:off x="5904755" y="1810876"/>
            <a:ext cx="335524" cy="2121648"/>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4A0EC160-8E44-2E19-6FC7-8AE4104AC751}"/>
              </a:ext>
            </a:extLst>
          </p:cNvPr>
          <p:cNvSpPr txBox="1"/>
          <p:nvPr/>
        </p:nvSpPr>
        <p:spPr>
          <a:xfrm>
            <a:off x="6252231" y="2810511"/>
            <a:ext cx="688817" cy="590931"/>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p1979/Fig 2B</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Tree>
    <p:extLst>
      <p:ext uri="{BB962C8B-B14F-4D97-AF65-F5344CB8AC3E}">
        <p14:creationId xmlns:p14="http://schemas.microsoft.com/office/powerpoint/2010/main" val="6327057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lgn="l"/>
            <a:endParaRPr lang="en-GB"/>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A0495F03-7139-41CB-A583-843CD944903D}" type="slidenum">
              <a:rPr kumimoji="0" lang="en-US" sz="1200" b="0" i="0" u="none" strike="noStrike" kern="1200" cap="none" spc="0" normalizeH="0" baseline="0" noProof="0" smtClean="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ct val="0"/>
                </a:spcBef>
                <a:spcAft>
                  <a:spcPct val="0"/>
                </a:spcAft>
                <a:buClrTx/>
                <a:buSzTx/>
                <a:buFontTx/>
                <a:buNone/>
                <a:defRPr/>
              </a:pPr>
              <a:t>9</a:t>
            </a:fld>
            <a:endParaRPr kumimoji="0" 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extLst>
      <p:ext uri="{BB962C8B-B14F-4D97-AF65-F5344CB8AC3E}">
        <p14:creationId xmlns:p14="http://schemas.microsoft.com/office/powerpoint/2010/main" val="91874341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86</a:t>
            </a:fld>
            <a:endParaRPr lang="fr-FR"/>
          </a:p>
        </p:txBody>
      </p:sp>
    </p:spTree>
    <p:extLst>
      <p:ext uri="{BB962C8B-B14F-4D97-AF65-F5344CB8AC3E}">
        <p14:creationId xmlns:p14="http://schemas.microsoft.com/office/powerpoint/2010/main" val="165064504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87</a:t>
            </a:fld>
            <a:endParaRPr lang="fr-FR"/>
          </a:p>
        </p:txBody>
      </p:sp>
    </p:spTree>
    <p:extLst>
      <p:ext uri="{BB962C8B-B14F-4D97-AF65-F5344CB8AC3E}">
        <p14:creationId xmlns:p14="http://schemas.microsoft.com/office/powerpoint/2010/main" val="376099563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08DB85-D501-C5EC-6B46-E4820727D4F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BA3911A-D9B0-2A8B-EFEA-A6EE825E8D3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B80DB68-7593-FCCF-488B-0B0F19587894}"/>
              </a:ext>
            </a:extLst>
          </p:cNvPr>
          <p:cNvSpPr>
            <a:spLocks noGrp="1"/>
          </p:cNvSpPr>
          <p:nvPr>
            <p:ph type="body" idx="1"/>
          </p:nvPr>
        </p:nvSpPr>
        <p:spPr>
          <a:xfrm>
            <a:off x="439738" y="4821506"/>
            <a:ext cx="6008687" cy="3944868"/>
          </a:xfrm>
        </p:spPr>
        <p:txBody>
          <a:bodyPr/>
          <a:lstStyle/>
          <a:p>
            <a:pPr>
              <a:spcAft>
                <a:spcPts val="600"/>
              </a:spcAft>
            </a:pPr>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CC6924B3-8BD0-026D-B9D0-BFA044C413CB}"/>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95</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17F6384-F5E0-7661-F013-A6C1B52593A4}"/>
              </a:ext>
            </a:extLst>
          </p:cNvPr>
          <p:cNvSpPr txBox="1"/>
          <p:nvPr/>
        </p:nvSpPr>
        <p:spPr>
          <a:xfrm>
            <a:off x="11271" y="1252538"/>
            <a:ext cx="640080" cy="683264"/>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Buzzetti 2022/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p4/Box 1/ln20-21</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p7/¶4/ln1-2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ln9-12</a:t>
            </a:r>
          </a:p>
        </p:txBody>
      </p:sp>
      <p:cxnSp>
        <p:nvCxnSpPr>
          <p:cNvPr id="6" name="Straight Connector 5">
            <a:extLst>
              <a:ext uri="{FF2B5EF4-FFF2-40B4-BE49-F238E27FC236}">
                <a16:creationId xmlns:a16="http://schemas.microsoft.com/office/drawing/2014/main" id="{3B389B76-03C6-AB3F-F0FF-CA2BBCB92E0A}"/>
              </a:ext>
            </a:extLst>
          </p:cNvPr>
          <p:cNvCxnSpPr>
            <a:cxnSpLocks/>
          </p:cNvCxnSpPr>
          <p:nvPr/>
        </p:nvCxnSpPr>
        <p:spPr>
          <a:xfrm>
            <a:off x="663389" y="1386545"/>
            <a:ext cx="182880" cy="94"/>
          </a:xfrm>
          <a:prstGeom prst="line">
            <a:avLst/>
          </a:prstGeom>
        </p:spPr>
        <p:style>
          <a:lnRef idx="1">
            <a:schemeClr val="dk1"/>
          </a:lnRef>
          <a:fillRef idx="0">
            <a:schemeClr val="dk1"/>
          </a:fillRef>
          <a:effectRef idx="0">
            <a:schemeClr val="dk1"/>
          </a:effectRef>
          <a:fontRef idx="minor">
            <a:schemeClr val="tx1"/>
          </a:fontRef>
        </p:style>
      </p:cxnSp>
      <p:sp>
        <p:nvSpPr>
          <p:cNvPr id="7" name="TextBox 6">
            <a:extLst>
              <a:ext uri="{FF2B5EF4-FFF2-40B4-BE49-F238E27FC236}">
                <a16:creationId xmlns:a16="http://schemas.microsoft.com/office/drawing/2014/main" id="{C69C3BCF-0C61-BDB6-7522-7A0530A2C95B}"/>
              </a:ext>
            </a:extLst>
          </p:cNvPr>
          <p:cNvSpPr txBox="1"/>
          <p:nvPr/>
        </p:nvSpPr>
        <p:spPr>
          <a:xfrm>
            <a:off x="11271" y="2510698"/>
            <a:ext cx="640080" cy="132959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ln1-2, 9-12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Weinstock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p3413/col1/¶2/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 10-14; p3416/Table 2/§Age stratification</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5. Munoz 2019/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p277/col3/¶2/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ln4-13; p279/c2/¶2; c3/¶1/lines 1-4</a:t>
            </a:r>
          </a:p>
        </p:txBody>
      </p:sp>
      <p:sp>
        <p:nvSpPr>
          <p:cNvPr id="8" name="Left Brace 7">
            <a:extLst>
              <a:ext uri="{FF2B5EF4-FFF2-40B4-BE49-F238E27FC236}">
                <a16:creationId xmlns:a16="http://schemas.microsoft.com/office/drawing/2014/main" id="{9AFE98E7-6DDB-CEE6-65EA-1B462D09DC8C}"/>
              </a:ext>
            </a:extLst>
          </p:cNvPr>
          <p:cNvSpPr/>
          <p:nvPr/>
        </p:nvSpPr>
        <p:spPr>
          <a:xfrm>
            <a:off x="643122" y="2023976"/>
            <a:ext cx="354946" cy="1390462"/>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0C18C30B-D53E-8790-47FB-EC7217D4EBC5}"/>
              </a:ext>
            </a:extLst>
          </p:cNvPr>
          <p:cNvSpPr txBox="1"/>
          <p:nvPr/>
        </p:nvSpPr>
        <p:spPr>
          <a:xfrm>
            <a:off x="6235202" y="2437794"/>
            <a:ext cx="640080" cy="867930"/>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p7/¶3/ln2-4; p18/Table 2/Row 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Calculation: 3543/11760=30.1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1480/5405=27.4</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141/1150=12.2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152/1531=9.9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76/814=9.3</a:t>
            </a:r>
          </a:p>
        </p:txBody>
      </p:sp>
      <p:sp>
        <p:nvSpPr>
          <p:cNvPr id="10" name="Right Brace 9">
            <a:extLst>
              <a:ext uri="{FF2B5EF4-FFF2-40B4-BE49-F238E27FC236}">
                <a16:creationId xmlns:a16="http://schemas.microsoft.com/office/drawing/2014/main" id="{BB3B9F7D-BA5D-3F83-5E7F-63FB2B99896E}"/>
              </a:ext>
            </a:extLst>
          </p:cNvPr>
          <p:cNvSpPr/>
          <p:nvPr/>
        </p:nvSpPr>
        <p:spPr>
          <a:xfrm>
            <a:off x="5847228" y="1683128"/>
            <a:ext cx="395288" cy="2076450"/>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982EED42-6B4B-0039-F143-E21540CC54EC}"/>
              </a:ext>
            </a:extLst>
          </p:cNvPr>
          <p:cNvSpPr txBox="1"/>
          <p:nvPr/>
        </p:nvSpPr>
        <p:spPr>
          <a:xfrm>
            <a:off x="-58564" y="3883171"/>
            <a:ext cx="640080" cy="313932"/>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p18/Table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Footnote *</a:t>
            </a:r>
          </a:p>
        </p:txBody>
      </p:sp>
      <p:cxnSp>
        <p:nvCxnSpPr>
          <p:cNvPr id="13" name="Straight Connector 12">
            <a:extLst>
              <a:ext uri="{FF2B5EF4-FFF2-40B4-BE49-F238E27FC236}">
                <a16:creationId xmlns:a16="http://schemas.microsoft.com/office/drawing/2014/main" id="{947A3152-FD7B-72C2-3738-B514B1CAFE6C}"/>
              </a:ext>
            </a:extLst>
          </p:cNvPr>
          <p:cNvCxnSpPr>
            <a:cxnSpLocks/>
          </p:cNvCxnSpPr>
          <p:nvPr/>
        </p:nvCxnSpPr>
        <p:spPr>
          <a:xfrm>
            <a:off x="577925" y="3950018"/>
            <a:ext cx="182880" cy="94"/>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88678762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F32BB7-B53B-CE22-A9F1-62709C0B8DE4}"/>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21B8A68-E78E-535F-4E20-AD6D242A408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F1B237B-83B0-BBC5-AC1D-45D20CD22684}"/>
              </a:ext>
            </a:extLst>
          </p:cNvPr>
          <p:cNvSpPr>
            <a:spLocks noGrp="1"/>
          </p:cNvSpPr>
          <p:nvPr>
            <p:ph type="body" idx="1"/>
          </p:nvPr>
        </p:nvSpPr>
        <p:spPr>
          <a:xfrm>
            <a:off x="439738" y="4821506"/>
            <a:ext cx="6008687" cy="3944868"/>
          </a:xfrm>
        </p:spPr>
        <p:txBody>
          <a:bodyPr/>
          <a:lstStyle/>
          <a:p>
            <a:pPr>
              <a:spcAft>
                <a:spcPts val="600"/>
              </a:spcAft>
            </a:pPr>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1FBD0021-FC43-8F14-4545-4A844B5B9EED}"/>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96</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64E5D3C4-28BB-090F-6782-898213AFBD7D}"/>
              </a:ext>
            </a:extLst>
          </p:cNvPr>
          <p:cNvSpPr txBox="1"/>
          <p:nvPr/>
        </p:nvSpPr>
        <p:spPr>
          <a:xfrm>
            <a:off x="11271" y="1252538"/>
            <a:ext cx="640080" cy="683264"/>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Buzzetti 2022/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p4/Box 1/ln20-21</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p7/¶4/ln1-2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ln9-12</a:t>
            </a:r>
          </a:p>
        </p:txBody>
      </p:sp>
      <p:cxnSp>
        <p:nvCxnSpPr>
          <p:cNvPr id="6" name="Straight Connector 5">
            <a:extLst>
              <a:ext uri="{FF2B5EF4-FFF2-40B4-BE49-F238E27FC236}">
                <a16:creationId xmlns:a16="http://schemas.microsoft.com/office/drawing/2014/main" id="{D5A30589-6A58-C1EF-2CEB-607C3FAF7DC5}"/>
              </a:ext>
            </a:extLst>
          </p:cNvPr>
          <p:cNvCxnSpPr>
            <a:cxnSpLocks/>
          </p:cNvCxnSpPr>
          <p:nvPr/>
        </p:nvCxnSpPr>
        <p:spPr>
          <a:xfrm>
            <a:off x="663389" y="1386545"/>
            <a:ext cx="182880" cy="94"/>
          </a:xfrm>
          <a:prstGeom prst="line">
            <a:avLst/>
          </a:prstGeom>
        </p:spPr>
        <p:style>
          <a:lnRef idx="1">
            <a:schemeClr val="dk1"/>
          </a:lnRef>
          <a:fillRef idx="0">
            <a:schemeClr val="dk1"/>
          </a:fillRef>
          <a:effectRef idx="0">
            <a:schemeClr val="dk1"/>
          </a:effectRef>
          <a:fontRef idx="minor">
            <a:schemeClr val="tx1"/>
          </a:fontRef>
        </p:style>
      </p:cxnSp>
      <p:sp>
        <p:nvSpPr>
          <p:cNvPr id="7" name="TextBox 6">
            <a:extLst>
              <a:ext uri="{FF2B5EF4-FFF2-40B4-BE49-F238E27FC236}">
                <a16:creationId xmlns:a16="http://schemas.microsoft.com/office/drawing/2014/main" id="{AF766CB5-62CB-D446-9C9E-CB4BD18712E0}"/>
              </a:ext>
            </a:extLst>
          </p:cNvPr>
          <p:cNvSpPr txBox="1"/>
          <p:nvPr/>
        </p:nvSpPr>
        <p:spPr>
          <a:xfrm>
            <a:off x="11271" y="2510698"/>
            <a:ext cx="640080" cy="132959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ln1-2, 9-12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Weinstock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p3413/col1/¶2/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 10-14; p3416/Table 2/§Age stratification</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5. Munoz 2019/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p277/col3/¶2/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ln4-13; p279/c2/¶2; c3/¶1/lines 1-4</a:t>
            </a:r>
          </a:p>
        </p:txBody>
      </p:sp>
      <p:sp>
        <p:nvSpPr>
          <p:cNvPr id="8" name="Left Brace 7">
            <a:extLst>
              <a:ext uri="{FF2B5EF4-FFF2-40B4-BE49-F238E27FC236}">
                <a16:creationId xmlns:a16="http://schemas.microsoft.com/office/drawing/2014/main" id="{2E7E3302-FE4D-834F-52B4-6936D736AB38}"/>
              </a:ext>
            </a:extLst>
          </p:cNvPr>
          <p:cNvSpPr/>
          <p:nvPr/>
        </p:nvSpPr>
        <p:spPr>
          <a:xfrm>
            <a:off x="643122" y="2023976"/>
            <a:ext cx="354946" cy="1390462"/>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F3B688C1-B212-22E1-5C3F-3A47B0F173CE}"/>
              </a:ext>
            </a:extLst>
          </p:cNvPr>
          <p:cNvSpPr txBox="1"/>
          <p:nvPr/>
        </p:nvSpPr>
        <p:spPr>
          <a:xfrm>
            <a:off x="6235202" y="2437794"/>
            <a:ext cx="640080" cy="867930"/>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p7/¶3/ln2-4; p18/Table 2/Row 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Calculation: 3543/11760=30.1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1480/5405=27.4</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141/1150=12.2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152/1531=9.9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76/814=9.3</a:t>
            </a:r>
          </a:p>
        </p:txBody>
      </p:sp>
      <p:sp>
        <p:nvSpPr>
          <p:cNvPr id="10" name="Right Brace 9">
            <a:extLst>
              <a:ext uri="{FF2B5EF4-FFF2-40B4-BE49-F238E27FC236}">
                <a16:creationId xmlns:a16="http://schemas.microsoft.com/office/drawing/2014/main" id="{DED6B558-BFC4-8C94-F122-85C53999312E}"/>
              </a:ext>
            </a:extLst>
          </p:cNvPr>
          <p:cNvSpPr/>
          <p:nvPr/>
        </p:nvSpPr>
        <p:spPr>
          <a:xfrm>
            <a:off x="5847228" y="1683128"/>
            <a:ext cx="395288" cy="2076450"/>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6D9398F6-4B33-D7D9-E593-DBB2117C4281}"/>
              </a:ext>
            </a:extLst>
          </p:cNvPr>
          <p:cNvSpPr txBox="1"/>
          <p:nvPr/>
        </p:nvSpPr>
        <p:spPr>
          <a:xfrm>
            <a:off x="-58564" y="3883171"/>
            <a:ext cx="640080" cy="313932"/>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p18/Table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Footnote *</a:t>
            </a:r>
          </a:p>
        </p:txBody>
      </p:sp>
      <p:cxnSp>
        <p:nvCxnSpPr>
          <p:cNvPr id="13" name="Straight Connector 12">
            <a:extLst>
              <a:ext uri="{FF2B5EF4-FFF2-40B4-BE49-F238E27FC236}">
                <a16:creationId xmlns:a16="http://schemas.microsoft.com/office/drawing/2014/main" id="{E261E337-6402-2EEF-D8D5-2835EACD4E56}"/>
              </a:ext>
            </a:extLst>
          </p:cNvPr>
          <p:cNvCxnSpPr>
            <a:cxnSpLocks/>
          </p:cNvCxnSpPr>
          <p:nvPr/>
        </p:nvCxnSpPr>
        <p:spPr>
          <a:xfrm>
            <a:off x="577925" y="3950018"/>
            <a:ext cx="182880" cy="94"/>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15862865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7650AD-C8C5-0C87-5870-6B5715573526}"/>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7E9A6C1-C743-8912-2028-7FAEF372FA5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333B8FD-769B-262D-923D-B9A95B2FFB97}"/>
              </a:ext>
            </a:extLst>
          </p:cNvPr>
          <p:cNvSpPr>
            <a:spLocks noGrp="1"/>
          </p:cNvSpPr>
          <p:nvPr>
            <p:ph type="body" idx="1"/>
          </p:nvPr>
        </p:nvSpPr>
        <p:spPr>
          <a:xfrm>
            <a:off x="439738" y="4821506"/>
            <a:ext cx="6008687" cy="3944868"/>
          </a:xfrm>
        </p:spPr>
        <p:txBody>
          <a:bodyPr/>
          <a:lstStyle/>
          <a:p>
            <a:pPr>
              <a:spcAft>
                <a:spcPts val="600"/>
              </a:spcAft>
            </a:pPr>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9DCC21B4-824B-BD45-2B10-C1D862773A94}"/>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97</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29BAACC-1B3E-82A0-16F1-B88DE91466A1}"/>
              </a:ext>
            </a:extLst>
          </p:cNvPr>
          <p:cNvSpPr txBox="1"/>
          <p:nvPr/>
        </p:nvSpPr>
        <p:spPr>
          <a:xfrm>
            <a:off x="11271" y="1252538"/>
            <a:ext cx="640080" cy="683264"/>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Buzzetti 2022/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p4/Box 1/ln20-21</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p7/¶4/ln1-2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ln9-12</a:t>
            </a:r>
          </a:p>
        </p:txBody>
      </p:sp>
      <p:cxnSp>
        <p:nvCxnSpPr>
          <p:cNvPr id="6" name="Straight Connector 5">
            <a:extLst>
              <a:ext uri="{FF2B5EF4-FFF2-40B4-BE49-F238E27FC236}">
                <a16:creationId xmlns:a16="http://schemas.microsoft.com/office/drawing/2014/main" id="{0C5E0C43-16E0-4416-88F0-1CA27B9FD11A}"/>
              </a:ext>
            </a:extLst>
          </p:cNvPr>
          <p:cNvCxnSpPr>
            <a:cxnSpLocks/>
          </p:cNvCxnSpPr>
          <p:nvPr/>
        </p:nvCxnSpPr>
        <p:spPr>
          <a:xfrm>
            <a:off x="663389" y="1386545"/>
            <a:ext cx="182880" cy="94"/>
          </a:xfrm>
          <a:prstGeom prst="line">
            <a:avLst/>
          </a:prstGeom>
        </p:spPr>
        <p:style>
          <a:lnRef idx="1">
            <a:schemeClr val="dk1"/>
          </a:lnRef>
          <a:fillRef idx="0">
            <a:schemeClr val="dk1"/>
          </a:fillRef>
          <a:effectRef idx="0">
            <a:schemeClr val="dk1"/>
          </a:effectRef>
          <a:fontRef idx="minor">
            <a:schemeClr val="tx1"/>
          </a:fontRef>
        </p:style>
      </p:cxnSp>
      <p:sp>
        <p:nvSpPr>
          <p:cNvPr id="7" name="TextBox 6">
            <a:extLst>
              <a:ext uri="{FF2B5EF4-FFF2-40B4-BE49-F238E27FC236}">
                <a16:creationId xmlns:a16="http://schemas.microsoft.com/office/drawing/2014/main" id="{717647C1-017A-567C-E05E-DB9F4F0B2B85}"/>
              </a:ext>
            </a:extLst>
          </p:cNvPr>
          <p:cNvSpPr txBox="1"/>
          <p:nvPr/>
        </p:nvSpPr>
        <p:spPr>
          <a:xfrm>
            <a:off x="11271" y="2510698"/>
            <a:ext cx="640080" cy="132959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ln1-2, 9-12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Weinstock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p3413/col1/¶2/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 10-14; p3416/Table 2/§Age stratification</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5. Munoz 2019/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p277/col3/¶2/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ln4-13; p279/c2/¶2; c3/¶1/lines 1-4</a:t>
            </a:r>
          </a:p>
        </p:txBody>
      </p:sp>
      <p:sp>
        <p:nvSpPr>
          <p:cNvPr id="8" name="Left Brace 7">
            <a:extLst>
              <a:ext uri="{FF2B5EF4-FFF2-40B4-BE49-F238E27FC236}">
                <a16:creationId xmlns:a16="http://schemas.microsoft.com/office/drawing/2014/main" id="{045B1D1B-B3EF-AFF1-44C4-549BBE62CB53}"/>
              </a:ext>
            </a:extLst>
          </p:cNvPr>
          <p:cNvSpPr/>
          <p:nvPr/>
        </p:nvSpPr>
        <p:spPr>
          <a:xfrm>
            <a:off x="643122" y="2023976"/>
            <a:ext cx="354946" cy="1390462"/>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344A4241-171C-203F-9271-B0F643BEE824}"/>
              </a:ext>
            </a:extLst>
          </p:cNvPr>
          <p:cNvSpPr txBox="1"/>
          <p:nvPr/>
        </p:nvSpPr>
        <p:spPr>
          <a:xfrm>
            <a:off x="6235202" y="2437794"/>
            <a:ext cx="640080" cy="867930"/>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p7/¶3/ln2-4; p18/Table 2/Row 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Calculation: 3543/11760=30.1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1480/5405=27.4</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141/1150=12.2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152/1531=9.9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76/814=9.3</a:t>
            </a:r>
          </a:p>
        </p:txBody>
      </p:sp>
      <p:sp>
        <p:nvSpPr>
          <p:cNvPr id="10" name="Right Brace 9">
            <a:extLst>
              <a:ext uri="{FF2B5EF4-FFF2-40B4-BE49-F238E27FC236}">
                <a16:creationId xmlns:a16="http://schemas.microsoft.com/office/drawing/2014/main" id="{B0155C4A-1221-4D6F-88A8-A69D23997822}"/>
              </a:ext>
            </a:extLst>
          </p:cNvPr>
          <p:cNvSpPr/>
          <p:nvPr/>
        </p:nvSpPr>
        <p:spPr>
          <a:xfrm>
            <a:off x="5847228" y="1683128"/>
            <a:ext cx="395288" cy="2076450"/>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7F8BBEFD-3E7C-9C21-6B1A-3D6EAFD03549}"/>
              </a:ext>
            </a:extLst>
          </p:cNvPr>
          <p:cNvSpPr txBox="1"/>
          <p:nvPr/>
        </p:nvSpPr>
        <p:spPr>
          <a:xfrm>
            <a:off x="-58564" y="3883171"/>
            <a:ext cx="640080" cy="313932"/>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p18/Table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Footnote *</a:t>
            </a:r>
          </a:p>
        </p:txBody>
      </p:sp>
      <p:cxnSp>
        <p:nvCxnSpPr>
          <p:cNvPr id="13" name="Straight Connector 12">
            <a:extLst>
              <a:ext uri="{FF2B5EF4-FFF2-40B4-BE49-F238E27FC236}">
                <a16:creationId xmlns:a16="http://schemas.microsoft.com/office/drawing/2014/main" id="{066E8E10-8B98-5F4B-1FFB-ABE93E0A9326}"/>
              </a:ext>
            </a:extLst>
          </p:cNvPr>
          <p:cNvCxnSpPr>
            <a:cxnSpLocks/>
          </p:cNvCxnSpPr>
          <p:nvPr/>
        </p:nvCxnSpPr>
        <p:spPr>
          <a:xfrm>
            <a:off x="577925" y="3950018"/>
            <a:ext cx="182880" cy="94"/>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103924092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C0A4C8-3213-0BDA-996C-DCBB52D1E7A7}"/>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9703794-9F9E-0DC9-82BF-81445FAEB6F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F0298AC9-A646-3266-9226-233BCE8DFCD2}"/>
              </a:ext>
            </a:extLst>
          </p:cNvPr>
          <p:cNvSpPr>
            <a:spLocks noGrp="1"/>
          </p:cNvSpPr>
          <p:nvPr>
            <p:ph type="body" idx="1"/>
          </p:nvPr>
        </p:nvSpPr>
        <p:spPr>
          <a:xfrm>
            <a:off x="439738" y="4821506"/>
            <a:ext cx="6008687" cy="3944868"/>
          </a:xfrm>
        </p:spPr>
        <p:txBody>
          <a:bodyPr/>
          <a:lstStyle/>
          <a:p>
            <a:pPr>
              <a:spcAft>
                <a:spcPts val="600"/>
              </a:spcAft>
            </a:pPr>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9278E1CB-B2A5-0D1B-D713-F9919B658DB7}"/>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98</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4DF92B49-CCC5-3EE9-13B1-7C4BD1076DB5}"/>
              </a:ext>
            </a:extLst>
          </p:cNvPr>
          <p:cNvSpPr txBox="1"/>
          <p:nvPr/>
        </p:nvSpPr>
        <p:spPr>
          <a:xfrm>
            <a:off x="11271" y="1252538"/>
            <a:ext cx="640080" cy="683264"/>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Buzzetti 2022/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p4/Box 1/ln20-21</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p7/¶4/ln1-2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ln9-12</a:t>
            </a:r>
          </a:p>
        </p:txBody>
      </p:sp>
      <p:cxnSp>
        <p:nvCxnSpPr>
          <p:cNvPr id="6" name="Straight Connector 5">
            <a:extLst>
              <a:ext uri="{FF2B5EF4-FFF2-40B4-BE49-F238E27FC236}">
                <a16:creationId xmlns:a16="http://schemas.microsoft.com/office/drawing/2014/main" id="{35B513C2-A538-A2F1-6621-F964A8F4A7E3}"/>
              </a:ext>
            </a:extLst>
          </p:cNvPr>
          <p:cNvCxnSpPr>
            <a:cxnSpLocks/>
          </p:cNvCxnSpPr>
          <p:nvPr/>
        </p:nvCxnSpPr>
        <p:spPr>
          <a:xfrm>
            <a:off x="663389" y="1386545"/>
            <a:ext cx="182880" cy="94"/>
          </a:xfrm>
          <a:prstGeom prst="line">
            <a:avLst/>
          </a:prstGeom>
        </p:spPr>
        <p:style>
          <a:lnRef idx="1">
            <a:schemeClr val="dk1"/>
          </a:lnRef>
          <a:fillRef idx="0">
            <a:schemeClr val="dk1"/>
          </a:fillRef>
          <a:effectRef idx="0">
            <a:schemeClr val="dk1"/>
          </a:effectRef>
          <a:fontRef idx="minor">
            <a:schemeClr val="tx1"/>
          </a:fontRef>
        </p:style>
      </p:cxnSp>
      <p:sp>
        <p:nvSpPr>
          <p:cNvPr id="7" name="TextBox 6">
            <a:extLst>
              <a:ext uri="{FF2B5EF4-FFF2-40B4-BE49-F238E27FC236}">
                <a16:creationId xmlns:a16="http://schemas.microsoft.com/office/drawing/2014/main" id="{8CBE50E9-81FF-060E-EAA2-6A7AA89068AA}"/>
              </a:ext>
            </a:extLst>
          </p:cNvPr>
          <p:cNvSpPr txBox="1"/>
          <p:nvPr/>
        </p:nvSpPr>
        <p:spPr>
          <a:xfrm>
            <a:off x="11271" y="2510698"/>
            <a:ext cx="640080" cy="132959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ln1-2, 9-12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Weinstock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p3413/col1/¶2/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 10-14; p3416/Table 2/§Age stratification</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5. Munoz 2019/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p277/col3/¶2/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ln4-13; p279/c2/¶2; c3/¶1/lines 1-4</a:t>
            </a:r>
          </a:p>
        </p:txBody>
      </p:sp>
      <p:sp>
        <p:nvSpPr>
          <p:cNvPr id="8" name="Left Brace 7">
            <a:extLst>
              <a:ext uri="{FF2B5EF4-FFF2-40B4-BE49-F238E27FC236}">
                <a16:creationId xmlns:a16="http://schemas.microsoft.com/office/drawing/2014/main" id="{0E472B66-D640-CB4C-5990-E4EC452ABA60}"/>
              </a:ext>
            </a:extLst>
          </p:cNvPr>
          <p:cNvSpPr/>
          <p:nvPr/>
        </p:nvSpPr>
        <p:spPr>
          <a:xfrm>
            <a:off x="643122" y="2023976"/>
            <a:ext cx="354946" cy="1390462"/>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C19A6793-DF6C-F424-9D65-886B5B3E2F8B}"/>
              </a:ext>
            </a:extLst>
          </p:cNvPr>
          <p:cNvSpPr txBox="1"/>
          <p:nvPr/>
        </p:nvSpPr>
        <p:spPr>
          <a:xfrm>
            <a:off x="6235202" y="2437794"/>
            <a:ext cx="640080" cy="867930"/>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p7/¶3/ln2-4; p18/Table 2/Row 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Calculation: 3543/11760=30.1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1480/5405=27.4</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141/1150=12.2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152/1531=9.9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76/814=9.3</a:t>
            </a:r>
          </a:p>
        </p:txBody>
      </p:sp>
      <p:sp>
        <p:nvSpPr>
          <p:cNvPr id="10" name="Right Brace 9">
            <a:extLst>
              <a:ext uri="{FF2B5EF4-FFF2-40B4-BE49-F238E27FC236}">
                <a16:creationId xmlns:a16="http://schemas.microsoft.com/office/drawing/2014/main" id="{397A51E4-E3C2-ACC9-061A-B067B05ADAEF}"/>
              </a:ext>
            </a:extLst>
          </p:cNvPr>
          <p:cNvSpPr/>
          <p:nvPr/>
        </p:nvSpPr>
        <p:spPr>
          <a:xfrm>
            <a:off x="5847228" y="1683128"/>
            <a:ext cx="395288" cy="2076450"/>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5A6AE0D1-6E5E-015D-8EA3-C62F38418687}"/>
              </a:ext>
            </a:extLst>
          </p:cNvPr>
          <p:cNvSpPr txBox="1"/>
          <p:nvPr/>
        </p:nvSpPr>
        <p:spPr>
          <a:xfrm>
            <a:off x="-58564" y="3883171"/>
            <a:ext cx="640080" cy="313932"/>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p18/Table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Footnote *</a:t>
            </a:r>
          </a:p>
        </p:txBody>
      </p:sp>
      <p:cxnSp>
        <p:nvCxnSpPr>
          <p:cNvPr id="13" name="Straight Connector 12">
            <a:extLst>
              <a:ext uri="{FF2B5EF4-FFF2-40B4-BE49-F238E27FC236}">
                <a16:creationId xmlns:a16="http://schemas.microsoft.com/office/drawing/2014/main" id="{957FD7C7-1ACE-61A2-76F6-C1C425E17A0C}"/>
              </a:ext>
            </a:extLst>
          </p:cNvPr>
          <p:cNvCxnSpPr>
            <a:cxnSpLocks/>
          </p:cNvCxnSpPr>
          <p:nvPr/>
        </p:nvCxnSpPr>
        <p:spPr>
          <a:xfrm>
            <a:off x="577925" y="3950018"/>
            <a:ext cx="182880" cy="94"/>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69252873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439738" y="4821506"/>
            <a:ext cx="6008687" cy="3944868"/>
          </a:xfrm>
        </p:spPr>
        <p:txBody>
          <a:bodyPr/>
          <a:lstStyle/>
          <a:p>
            <a:pPr marL="0" indent="0">
              <a:buClr>
                <a:schemeClr val="tx1">
                  <a:lumMod val="75000"/>
                  <a:lumOff val="25000"/>
                </a:schemeClr>
              </a:buClr>
              <a:buFont typeface="Arial" panose="020B0604020202020204" pitchFamily="34" charset="0"/>
              <a:buNone/>
            </a:pPr>
            <a:endParaRPr lang="en-US" sz="900" baseline="0">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p:cNvSpPr>
            <a:spLocks noGrp="1"/>
          </p:cNvSpPr>
          <p:nvPr>
            <p:ph type="sldNum" sz="quarter" idx="5"/>
          </p:nvPr>
        </p:nvSpPr>
        <p:spPr/>
        <p:txBody>
          <a:bodyPr/>
          <a:lstStyle/>
          <a:p>
            <a:pPr marL="0" marR="0" lvl="0" indent="0" algn="r" defTabSz="966064" rtl="0" eaLnBrk="1" fontAlgn="auto" latinLnBrk="0" hangingPunct="1">
              <a:lnSpc>
                <a:spcPct val="100000"/>
              </a:lnSpc>
              <a:spcBef>
                <a:spcPct val="0"/>
              </a:spcBef>
              <a:spcAft>
                <a:spcPct val="0"/>
              </a:spcAft>
              <a:buClrTx/>
              <a:buSzTx/>
              <a:buFontTx/>
              <a:buNone/>
              <a:tabLst/>
              <a:defRPr/>
            </a:pPr>
            <a:fld id="{5C009245-E293-7D43-B02D-89DB2256B9C8}" type="slidenum">
              <a:rPr kumimoji="0" lang="en-US" sz="13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pPr marL="0" marR="0" lvl="0" indent="0" algn="r" defTabSz="966064" rtl="0" eaLnBrk="1" fontAlgn="auto" latinLnBrk="0" hangingPunct="1">
                <a:lnSpc>
                  <a:spcPct val="100000"/>
                </a:lnSpc>
                <a:spcBef>
                  <a:spcPct val="0"/>
                </a:spcBef>
                <a:spcAft>
                  <a:spcPct val="0"/>
                </a:spcAft>
                <a:buClrTx/>
                <a:buSzTx/>
                <a:buFontTx/>
                <a:buNone/>
                <a:tabLst/>
                <a:defRPr/>
              </a:pPr>
              <a:t>99</a:t>
            </a:fld>
            <a:endParaRPr kumimoji="0" lang="en-US" sz="13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endParaRPr>
          </a:p>
        </p:txBody>
      </p:sp>
      <p:sp>
        <p:nvSpPr>
          <p:cNvPr id="5" name="TextBox 4">
            <a:extLst>
              <a:ext uri="{FF2B5EF4-FFF2-40B4-BE49-F238E27FC236}">
                <a16:creationId xmlns:a16="http://schemas.microsoft.com/office/drawing/2014/main" id="{2DB88D43-F29A-8B3C-14E4-FF087AB71ACD}"/>
              </a:ext>
            </a:extLst>
          </p:cNvPr>
          <p:cNvSpPr txBox="1"/>
          <p:nvPr/>
        </p:nvSpPr>
        <p:spPr>
          <a:xfrm>
            <a:off x="6205380" y="1533386"/>
            <a:ext cx="688817" cy="219456"/>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1. Jiang 2023/</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1/¶1/ln1-3</a:t>
            </a:r>
          </a:p>
        </p:txBody>
      </p:sp>
      <p:sp>
        <p:nvSpPr>
          <p:cNvPr id="6" name="Left Brace 5">
            <a:extLst>
              <a:ext uri="{FF2B5EF4-FFF2-40B4-BE49-F238E27FC236}">
                <a16:creationId xmlns:a16="http://schemas.microsoft.com/office/drawing/2014/main" id="{9600DE00-1EB5-EA0A-1011-0D3FF7BE38F8}"/>
              </a:ext>
            </a:extLst>
          </p:cNvPr>
          <p:cNvSpPr/>
          <p:nvPr/>
        </p:nvSpPr>
        <p:spPr>
          <a:xfrm rot="10800000">
            <a:off x="5626099" y="1289050"/>
            <a:ext cx="577849" cy="587432"/>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endParaRPr>
          </a:p>
        </p:txBody>
      </p:sp>
      <p:sp>
        <p:nvSpPr>
          <p:cNvPr id="7" name="TextBox 6">
            <a:extLst>
              <a:ext uri="{FF2B5EF4-FFF2-40B4-BE49-F238E27FC236}">
                <a16:creationId xmlns:a16="http://schemas.microsoft.com/office/drawing/2014/main" id="{3CB8EA23-5420-2F99-5710-4CE4E56C5E39}"/>
              </a:ext>
            </a:extLst>
          </p:cNvPr>
          <p:cNvSpPr txBox="1"/>
          <p:nvPr/>
        </p:nvSpPr>
        <p:spPr>
          <a:xfrm>
            <a:off x="-58583" y="2565120"/>
            <a:ext cx="688817" cy="493776"/>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1. Jiang 2023/</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1/§Chronische Komplikationen/</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Serie 1/ln1-2;</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Serie 2/ln1-4 </a:t>
            </a:r>
          </a:p>
        </p:txBody>
      </p:sp>
      <p:sp>
        <p:nvSpPr>
          <p:cNvPr id="8" name="Left Brace 7">
            <a:extLst>
              <a:ext uri="{FF2B5EF4-FFF2-40B4-BE49-F238E27FC236}">
                <a16:creationId xmlns:a16="http://schemas.microsoft.com/office/drawing/2014/main" id="{0FC5CB33-FAF6-20B0-D97E-6C42B8AF3AEB}"/>
              </a:ext>
            </a:extLst>
          </p:cNvPr>
          <p:cNvSpPr/>
          <p:nvPr/>
        </p:nvSpPr>
        <p:spPr>
          <a:xfrm>
            <a:off x="635159" y="1404486"/>
            <a:ext cx="260192" cy="2507114"/>
          </a:xfrm>
          <a:prstGeom prst="leftBrace">
            <a:avLst>
              <a:gd name="adj1" fmla="val 0"/>
              <a:gd name="adj2" fmla="val 50000"/>
            </a:avLst>
          </a:prstGeom>
          <a:ln>
            <a:solidFill>
              <a:schemeClr val="bg1"/>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9" name="TextBox 8">
            <a:extLst>
              <a:ext uri="{FF2B5EF4-FFF2-40B4-BE49-F238E27FC236}">
                <a16:creationId xmlns:a16="http://schemas.microsoft.com/office/drawing/2014/main" id="{755F242C-69D8-BA35-82C7-B995C8284249}"/>
              </a:ext>
            </a:extLst>
          </p:cNvPr>
          <p:cNvSpPr txBox="1"/>
          <p:nvPr/>
        </p:nvSpPr>
        <p:spPr>
          <a:xfrm>
            <a:off x="6207127" y="2095905"/>
            <a:ext cx="688817" cy="859536"/>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2. Romero-Aroca 2017/S. 1349/Tabelle 3/Spalte für Rohalter und Mittelwert; Spalte 2/¶3/ln1-3</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srgbClr val="FF0000"/>
              </a:solidFill>
              <a:effectLst/>
              <a:uLnTx/>
              <a:uFillTx/>
              <a:latin typeface="Calibri" panose="020F0502020204030204"/>
              <a:ea typeface="Calibri" panose="020F0502020204030204"/>
              <a:cs typeface="Arial"/>
            </a:endParaRPr>
          </a:p>
        </p:txBody>
      </p:sp>
      <p:sp>
        <p:nvSpPr>
          <p:cNvPr id="10" name="Right Brace 9">
            <a:extLst>
              <a:ext uri="{FF2B5EF4-FFF2-40B4-BE49-F238E27FC236}">
                <a16:creationId xmlns:a16="http://schemas.microsoft.com/office/drawing/2014/main" id="{AAFF8AB9-F186-9ED5-AF0F-048006B7764F}"/>
              </a:ext>
            </a:extLst>
          </p:cNvPr>
          <p:cNvSpPr/>
          <p:nvPr/>
        </p:nvSpPr>
        <p:spPr>
          <a:xfrm>
            <a:off x="5876927" y="2170109"/>
            <a:ext cx="323850" cy="271462"/>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endParaRPr>
          </a:p>
        </p:txBody>
      </p:sp>
      <p:sp>
        <p:nvSpPr>
          <p:cNvPr id="11" name="TextBox 10">
            <a:extLst>
              <a:ext uri="{FF2B5EF4-FFF2-40B4-BE49-F238E27FC236}">
                <a16:creationId xmlns:a16="http://schemas.microsoft.com/office/drawing/2014/main" id="{208F6D2E-B0E5-566E-EDC4-D032ADFD3593}"/>
              </a:ext>
            </a:extLst>
          </p:cNvPr>
          <p:cNvSpPr txBox="1"/>
          <p:nvPr/>
        </p:nvSpPr>
        <p:spPr>
          <a:xfrm>
            <a:off x="6192838" y="2697623"/>
            <a:ext cx="688817" cy="585216"/>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3. Ahlqvist 2018/</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2/§Forschung im Kontext/Sp. 2/¶1/</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ln3-5; S. 4/c2/¶2/alle</a:t>
            </a:r>
          </a:p>
        </p:txBody>
      </p:sp>
      <p:sp>
        <p:nvSpPr>
          <p:cNvPr id="12" name="Right Brace 11">
            <a:extLst>
              <a:ext uri="{FF2B5EF4-FFF2-40B4-BE49-F238E27FC236}">
                <a16:creationId xmlns:a16="http://schemas.microsoft.com/office/drawing/2014/main" id="{E3A1EB97-7EE3-892B-E75B-88B867026501}"/>
              </a:ext>
            </a:extLst>
          </p:cNvPr>
          <p:cNvSpPr/>
          <p:nvPr/>
        </p:nvSpPr>
        <p:spPr>
          <a:xfrm>
            <a:off x="5776913" y="2590914"/>
            <a:ext cx="409575" cy="359551"/>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endParaRPr>
          </a:p>
        </p:txBody>
      </p:sp>
      <p:sp>
        <p:nvSpPr>
          <p:cNvPr id="15" name="TextBox 14">
            <a:extLst>
              <a:ext uri="{FF2B5EF4-FFF2-40B4-BE49-F238E27FC236}">
                <a16:creationId xmlns:a16="http://schemas.microsoft.com/office/drawing/2014/main" id="{B5DB1D4B-E098-992E-9B50-351CDDCEA8E0}"/>
              </a:ext>
            </a:extLst>
          </p:cNvPr>
          <p:cNvSpPr txBox="1"/>
          <p:nvPr/>
        </p:nvSpPr>
        <p:spPr>
          <a:xfrm>
            <a:off x="6192838" y="3266587"/>
            <a:ext cx="688817" cy="1042416"/>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4. Pop-Busui 2017/</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138/c1/¶1/</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Zeile 1-3</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5. Galosi 2022/</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13/Tabelle 4/Rows „DSPN-Prävalenz bei Erwachsenen“, „DSPN-Prävalenz bei Kindern“</a:t>
            </a:r>
          </a:p>
        </p:txBody>
      </p:sp>
      <p:sp>
        <p:nvSpPr>
          <p:cNvPr id="16" name="Left Brace 15">
            <a:extLst>
              <a:ext uri="{FF2B5EF4-FFF2-40B4-BE49-F238E27FC236}">
                <a16:creationId xmlns:a16="http://schemas.microsoft.com/office/drawing/2014/main" id="{A430CB82-B5E9-4BED-51FE-3F0C821646DC}"/>
              </a:ext>
            </a:extLst>
          </p:cNvPr>
          <p:cNvSpPr/>
          <p:nvPr/>
        </p:nvSpPr>
        <p:spPr>
          <a:xfrm rot="10800000">
            <a:off x="5632292" y="3103962"/>
            <a:ext cx="577849" cy="415200"/>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endParaRPr>
          </a:p>
        </p:txBody>
      </p:sp>
    </p:spTree>
    <p:extLst>
      <p:ext uri="{BB962C8B-B14F-4D97-AF65-F5344CB8AC3E}">
        <p14:creationId xmlns:p14="http://schemas.microsoft.com/office/powerpoint/2010/main" val="4017501718"/>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EF9BDA-1F19-4DF4-8A94-F37DAE3BCCDF}"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112</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1339098277"/>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EF9BDA-1F19-4DF4-8A94-F37DAE3BCCDF}"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956786837"/>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87CC93-313E-E11B-C8F1-BD587D730AF5}"/>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72460F7-1D23-754A-543D-32669047948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44AB5AC-C0A3-D700-3F9D-11595F4484CC}"/>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85669C75-0FAD-2810-AD7D-B8863EB3E2CE}"/>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EF9BDA-1F19-4DF4-8A94-F37DAE3BCCDF}"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114</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18232733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lang="en-US" sz="1200" u="none" strike="noStrike">
              <a:solidFill>
                <a:schemeClr val="bg1">
                  <a:lumMod val="10000"/>
                </a:schemeClr>
              </a:solidFill>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76C36DCE-CF03-5249-B5B1-F30D6C9AB5D5}" type="slidenum">
              <a:rPr kumimoji="0" lang="en-US" sz="1200" b="0" i="0" u="none" strike="noStrike" kern="1200" cap="none" spc="0" normalizeH="0" baseline="0" noProof="0" smtClean="0">
                <a:ln>
                  <a:noFill/>
                </a:ln>
                <a:solidFill>
                  <a:prstClr val="black"/>
                </a:solidFill>
                <a:effectLst/>
                <a:uLnTx/>
                <a:uFillTx/>
                <a:latin typeface="Raleway" panose="020B0503030101060003" pitchFamily="34" charset="77"/>
                <a:ea typeface="+mn-ea"/>
                <a:cs typeface="+mn-cs"/>
              </a:rPr>
              <a:pPr marL="0" marR="0" lvl="0" indent="0" algn="r" defTabSz="914400" rtl="0" eaLnBrk="1" fontAlgn="auto" latinLnBrk="0" hangingPunct="1">
                <a:lnSpc>
                  <a:spcPct val="100000"/>
                </a:lnSpc>
                <a:spcBef>
                  <a:spcPct val="0"/>
                </a:spcBef>
                <a:spcAft>
                  <a:spcPct val="0"/>
                </a:spcAft>
                <a:buClrTx/>
                <a:buSzTx/>
                <a:buFontTx/>
                <a:buNone/>
                <a:defRPr/>
              </a:pPr>
              <a:t>10</a:t>
            </a:fld>
            <a:endParaRPr kumimoji="0" lang="en-US" sz="1200" b="0" i="0" u="none" strike="noStrike" kern="1200" cap="none" spc="0" normalizeH="0" baseline="0" noProof="0">
              <a:ln>
                <a:noFill/>
              </a:ln>
              <a:solidFill>
                <a:prstClr val="black"/>
              </a:solidFill>
              <a:effectLst/>
              <a:uLnTx/>
              <a:uFillTx/>
              <a:latin typeface="Raleway" panose="020B0503030101060003" pitchFamily="34" charset="77"/>
              <a:ea typeface="+mn-ea"/>
              <a:cs typeface="+mn-cs"/>
            </a:endParaRPr>
          </a:p>
        </p:txBody>
      </p:sp>
    </p:spTree>
    <p:extLst>
      <p:ext uri="{BB962C8B-B14F-4D97-AF65-F5344CB8AC3E}">
        <p14:creationId xmlns:p14="http://schemas.microsoft.com/office/powerpoint/2010/main" val="343885686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EF9BDA-1F19-4DF4-8A94-F37DAE3BCCDF}"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118</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230384425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EF9BDA-1F19-4DF4-8A94-F37DAE3BCCDF}"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120</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190120504"/>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34A4D2-65E6-4AF9-9C4F-60982B1DB191}"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6902155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124</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413E2149-E791-0E6E-F982-562EB5344EEC}"/>
              </a:ext>
            </a:extLst>
          </p:cNvPr>
          <p:cNvSpPr txBox="1"/>
          <p:nvPr/>
        </p:nvSpPr>
        <p:spPr>
          <a:xfrm>
            <a:off x="-29880" y="1323645"/>
            <a:ext cx="640080" cy="313932"/>
          </a:xfrm>
          <a:prstGeom prst="rect">
            <a:avLst/>
          </a:prstGeom>
          <a:noFill/>
        </p:spPr>
        <p:txBody>
          <a:bodyPr wrap="square" lIns="18288" tIns="18288" rIns="18288" bIns="18288" rtlCol="0">
            <a:spAutoFit/>
          </a:bodyPr>
          <a:lstStyle/>
          <a:p>
            <a:pPr algn="r"/>
            <a:r>
              <a:rPr lang="en-US" sz="600">
                <a:solidFill>
                  <a:srgbClr val="FF0000"/>
                </a:solidFill>
              </a:rPr>
              <a:t>Foster 2019/</a:t>
            </a:r>
            <a:br>
              <a:rPr lang="en-US" sz="600">
                <a:solidFill>
                  <a:srgbClr val="FF0000"/>
                </a:solidFill>
              </a:rPr>
            </a:br>
            <a:r>
              <a:rPr lang="en-US" sz="600">
                <a:solidFill>
                  <a:srgbClr val="FF0000"/>
                </a:solidFill>
              </a:rPr>
              <a:t>p71/col1/¶2/</a:t>
            </a:r>
            <a:br>
              <a:rPr lang="en-US" sz="600">
                <a:solidFill>
                  <a:srgbClr val="FF0000"/>
                </a:solidFill>
              </a:rPr>
            </a:br>
            <a:r>
              <a:rPr lang="en-US" sz="600">
                <a:solidFill>
                  <a:srgbClr val="FF0000"/>
                </a:solidFill>
              </a:rPr>
              <a:t>ln1-3, 14-15</a:t>
            </a:r>
          </a:p>
        </p:txBody>
      </p:sp>
      <p:sp>
        <p:nvSpPr>
          <p:cNvPr id="6" name="Left Brace 5">
            <a:extLst>
              <a:ext uri="{FF2B5EF4-FFF2-40B4-BE49-F238E27FC236}">
                <a16:creationId xmlns:a16="http://schemas.microsoft.com/office/drawing/2014/main" id="{E29D9270-1100-06CD-B9DC-33EF68B97B31}"/>
              </a:ext>
            </a:extLst>
          </p:cNvPr>
          <p:cNvSpPr/>
          <p:nvPr/>
        </p:nvSpPr>
        <p:spPr>
          <a:xfrm>
            <a:off x="603251" y="1303249"/>
            <a:ext cx="355600" cy="400050"/>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7" name="TextBox 6">
            <a:extLst>
              <a:ext uri="{FF2B5EF4-FFF2-40B4-BE49-F238E27FC236}">
                <a16:creationId xmlns:a16="http://schemas.microsoft.com/office/drawing/2014/main" id="{C4FA2AFD-4F0A-F084-5CF9-3EFC2136FE63}"/>
              </a:ext>
            </a:extLst>
          </p:cNvPr>
          <p:cNvSpPr txBox="1"/>
          <p:nvPr/>
        </p:nvSpPr>
        <p:spPr>
          <a:xfrm>
            <a:off x="-11953" y="3005027"/>
            <a:ext cx="676004" cy="867930"/>
          </a:xfrm>
          <a:prstGeom prst="rect">
            <a:avLst/>
          </a:prstGeom>
          <a:noFill/>
        </p:spPr>
        <p:txBody>
          <a:bodyPr wrap="square" lIns="18288" tIns="18288" rIns="18288" bIns="18288" rtlCol="0">
            <a:spAutoFit/>
          </a:bodyPr>
          <a:lstStyle/>
          <a:p>
            <a:pPr algn="r"/>
            <a:r>
              <a:rPr lang="en-US" sz="600">
                <a:solidFill>
                  <a:srgbClr val="FF0000"/>
                </a:solidFill>
              </a:rPr>
              <a:t>Foster 2019/</a:t>
            </a:r>
            <a:br>
              <a:rPr lang="en-US" sz="600">
                <a:solidFill>
                  <a:srgbClr val="FF0000"/>
                </a:solidFill>
              </a:rPr>
            </a:br>
            <a:r>
              <a:rPr lang="en-US" sz="600">
                <a:solidFill>
                  <a:srgbClr val="FF0000"/>
                </a:solidFill>
              </a:rPr>
              <a:t>p69/Table 1/all columns/</a:t>
            </a:r>
            <a:br>
              <a:rPr lang="en-US" sz="600">
                <a:solidFill>
                  <a:srgbClr val="FF0000"/>
                </a:solidFill>
              </a:rPr>
            </a:br>
            <a:r>
              <a:rPr lang="en-US" sz="600">
                <a:solidFill>
                  <a:srgbClr val="FF0000"/>
                </a:solidFill>
              </a:rPr>
              <a:t>§Frequency of &gt;1 SH event in prior 3 months (Overall %); </a:t>
            </a:r>
            <a:br>
              <a:rPr lang="en-US" sz="600">
                <a:solidFill>
                  <a:srgbClr val="FF0000"/>
                </a:solidFill>
              </a:rPr>
            </a:br>
            <a:r>
              <a:rPr lang="en-US" sz="600">
                <a:solidFill>
                  <a:srgbClr val="FF0000"/>
                </a:solidFill>
              </a:rPr>
              <a:t>§Frequency of &gt;1 DK event in prior 3 months (Overall %)</a:t>
            </a:r>
          </a:p>
        </p:txBody>
      </p:sp>
      <p:sp>
        <p:nvSpPr>
          <p:cNvPr id="8" name="Left Brace 7">
            <a:extLst>
              <a:ext uri="{FF2B5EF4-FFF2-40B4-BE49-F238E27FC236}">
                <a16:creationId xmlns:a16="http://schemas.microsoft.com/office/drawing/2014/main" id="{B6C0F4C4-D9BA-4899-96D3-9D833086148F}"/>
              </a:ext>
            </a:extLst>
          </p:cNvPr>
          <p:cNvSpPr/>
          <p:nvPr/>
        </p:nvSpPr>
        <p:spPr>
          <a:xfrm>
            <a:off x="663417" y="2186842"/>
            <a:ext cx="1260633" cy="1736717"/>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
        <p:nvSpPr>
          <p:cNvPr id="9" name="TextBox 8">
            <a:extLst>
              <a:ext uri="{FF2B5EF4-FFF2-40B4-BE49-F238E27FC236}">
                <a16:creationId xmlns:a16="http://schemas.microsoft.com/office/drawing/2014/main" id="{AFDEDC02-9094-3EE7-E0D2-602D9B50581B}"/>
              </a:ext>
            </a:extLst>
          </p:cNvPr>
          <p:cNvSpPr txBox="1"/>
          <p:nvPr/>
        </p:nvSpPr>
        <p:spPr>
          <a:xfrm>
            <a:off x="11986" y="1899429"/>
            <a:ext cx="640080" cy="775597"/>
          </a:xfrm>
          <a:prstGeom prst="rect">
            <a:avLst/>
          </a:prstGeom>
          <a:noFill/>
        </p:spPr>
        <p:txBody>
          <a:bodyPr wrap="square" lIns="18288" tIns="18288" rIns="18288" bIns="18288" rtlCol="0">
            <a:spAutoFit/>
          </a:bodyPr>
          <a:lstStyle/>
          <a:p>
            <a:pPr algn="r"/>
            <a:r>
              <a:rPr lang="en-US" sz="600">
                <a:solidFill>
                  <a:srgbClr val="FF0000"/>
                </a:solidFill>
              </a:rPr>
              <a:t>Foster 2019/</a:t>
            </a:r>
            <a:br>
              <a:rPr lang="en-US" sz="600">
                <a:solidFill>
                  <a:srgbClr val="FF0000"/>
                </a:solidFill>
              </a:rPr>
            </a:br>
            <a:r>
              <a:rPr lang="en-US" sz="600">
                <a:solidFill>
                  <a:srgbClr val="FF0000"/>
                </a:solidFill>
              </a:rPr>
              <a:t>p67/col1/¶1/ln1-3; ¶2/</a:t>
            </a:r>
            <a:br>
              <a:rPr lang="en-US" sz="600">
                <a:solidFill>
                  <a:srgbClr val="FF0000"/>
                </a:solidFill>
              </a:rPr>
            </a:br>
            <a:r>
              <a:rPr lang="en-US" sz="600">
                <a:solidFill>
                  <a:srgbClr val="FF0000"/>
                </a:solidFill>
              </a:rPr>
              <a:t>ln1-3;</a:t>
            </a:r>
          </a:p>
          <a:p>
            <a:pPr algn="r"/>
            <a:r>
              <a:rPr lang="en-US" sz="600">
                <a:solidFill>
                  <a:srgbClr val="FF0000"/>
                </a:solidFill>
              </a:rPr>
              <a:t>N=3536+15955+</a:t>
            </a:r>
            <a:br>
              <a:rPr lang="en-US" sz="600">
                <a:solidFill>
                  <a:srgbClr val="FF0000"/>
                </a:solidFill>
              </a:rPr>
            </a:br>
            <a:r>
              <a:rPr lang="en-US" sz="600">
                <a:solidFill>
                  <a:srgbClr val="FF0000"/>
                </a:solidFill>
              </a:rPr>
              <a:t>3206;</a:t>
            </a:r>
          </a:p>
          <a:p>
            <a:pPr algn="r"/>
            <a:r>
              <a:rPr lang="en-US" sz="600">
                <a:solidFill>
                  <a:srgbClr val="FF0000"/>
                </a:solidFill>
              </a:rPr>
              <a:t>c2/¶1/ln8-16</a:t>
            </a:r>
          </a:p>
          <a:p>
            <a:pPr algn="r"/>
            <a:endParaRPr lang="en-US" sz="600">
              <a:solidFill>
                <a:srgbClr val="FF0000"/>
              </a:solidFill>
            </a:endParaRPr>
          </a:p>
        </p:txBody>
      </p:sp>
      <p:sp>
        <p:nvSpPr>
          <p:cNvPr id="10" name="Left Brace 9">
            <a:extLst>
              <a:ext uri="{FF2B5EF4-FFF2-40B4-BE49-F238E27FC236}">
                <a16:creationId xmlns:a16="http://schemas.microsoft.com/office/drawing/2014/main" id="{D0EADBA8-92FD-F8B1-5E8D-650030774843}"/>
              </a:ext>
            </a:extLst>
          </p:cNvPr>
          <p:cNvSpPr/>
          <p:nvPr/>
        </p:nvSpPr>
        <p:spPr>
          <a:xfrm>
            <a:off x="658938" y="1842088"/>
            <a:ext cx="1290512" cy="291512"/>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264899307"/>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F5DA7E-1211-0AAB-143B-FDDE60572B7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8D2569B-8914-63A6-469D-CAA88618D09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9FF3D0B-C494-2875-E972-4BCCB472E5F1}"/>
              </a:ext>
            </a:extLst>
          </p:cNvPr>
          <p:cNvSpPr>
            <a:spLocks noGrp="1"/>
          </p:cNvSpPr>
          <p:nvPr>
            <p:ph type="body" idx="1"/>
          </p:nvPr>
        </p:nvSpPr>
        <p:spPr>
          <a:xfrm>
            <a:off x="439738" y="4821506"/>
            <a:ext cx="6008687" cy="3944868"/>
          </a:xfrm>
        </p:spPr>
        <p:txBody>
          <a:bodyPr/>
          <a:lstStyle/>
          <a:p>
            <a:pPr>
              <a:spcAft>
                <a:spcPts val="600"/>
              </a:spcAft>
            </a:pPr>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EF18ACA7-8241-881E-DC36-1E40151E6A92}"/>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94533F77-5EB0-3D1A-ED00-7912749A99AA}"/>
              </a:ext>
            </a:extLst>
          </p:cNvPr>
          <p:cNvSpPr txBox="1"/>
          <p:nvPr/>
        </p:nvSpPr>
        <p:spPr>
          <a:xfrm>
            <a:off x="11271" y="1252538"/>
            <a:ext cx="640080" cy="683264"/>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Buzzetti 2022/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p4/Box 1/ln20-21</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p7/¶4/ln1-2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ln9-12</a:t>
            </a:r>
          </a:p>
        </p:txBody>
      </p:sp>
      <p:cxnSp>
        <p:nvCxnSpPr>
          <p:cNvPr id="6" name="Straight Connector 5">
            <a:extLst>
              <a:ext uri="{FF2B5EF4-FFF2-40B4-BE49-F238E27FC236}">
                <a16:creationId xmlns:a16="http://schemas.microsoft.com/office/drawing/2014/main" id="{ACA103A0-2026-5FF6-BCDA-20031DE8FD53}"/>
              </a:ext>
            </a:extLst>
          </p:cNvPr>
          <p:cNvCxnSpPr>
            <a:cxnSpLocks/>
          </p:cNvCxnSpPr>
          <p:nvPr/>
        </p:nvCxnSpPr>
        <p:spPr>
          <a:xfrm>
            <a:off x="663389" y="1386545"/>
            <a:ext cx="182880" cy="94"/>
          </a:xfrm>
          <a:prstGeom prst="line">
            <a:avLst/>
          </a:prstGeom>
        </p:spPr>
        <p:style>
          <a:lnRef idx="1">
            <a:schemeClr val="dk1"/>
          </a:lnRef>
          <a:fillRef idx="0">
            <a:schemeClr val="dk1"/>
          </a:fillRef>
          <a:effectRef idx="0">
            <a:schemeClr val="dk1"/>
          </a:effectRef>
          <a:fontRef idx="minor">
            <a:schemeClr val="tx1"/>
          </a:fontRef>
        </p:style>
      </p:cxnSp>
      <p:sp>
        <p:nvSpPr>
          <p:cNvPr id="7" name="TextBox 6">
            <a:extLst>
              <a:ext uri="{FF2B5EF4-FFF2-40B4-BE49-F238E27FC236}">
                <a16:creationId xmlns:a16="http://schemas.microsoft.com/office/drawing/2014/main" id="{BC550151-7460-E32D-57BD-CF7FD245692A}"/>
              </a:ext>
            </a:extLst>
          </p:cNvPr>
          <p:cNvSpPr txBox="1"/>
          <p:nvPr/>
        </p:nvSpPr>
        <p:spPr>
          <a:xfrm>
            <a:off x="11271" y="2510698"/>
            <a:ext cx="640080" cy="132959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ln1-2, 9-12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Weinstock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p3413/col1/¶2/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 10-14; p3416/Table 2/§Age stratification</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5. Munoz 2019/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p277/col3/¶2/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ln4-13; p279/c2/¶2; c3/¶1/lines 1-4</a:t>
            </a:r>
          </a:p>
        </p:txBody>
      </p:sp>
      <p:sp>
        <p:nvSpPr>
          <p:cNvPr id="8" name="Left Brace 7">
            <a:extLst>
              <a:ext uri="{FF2B5EF4-FFF2-40B4-BE49-F238E27FC236}">
                <a16:creationId xmlns:a16="http://schemas.microsoft.com/office/drawing/2014/main" id="{2C01A22F-67A6-7334-FF28-7A33CC3E0209}"/>
              </a:ext>
            </a:extLst>
          </p:cNvPr>
          <p:cNvSpPr/>
          <p:nvPr/>
        </p:nvSpPr>
        <p:spPr>
          <a:xfrm>
            <a:off x="643122" y="2023976"/>
            <a:ext cx="354946" cy="1390462"/>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0622DB68-0647-F28F-A8EE-44CE53CA0E5A}"/>
              </a:ext>
            </a:extLst>
          </p:cNvPr>
          <p:cNvSpPr txBox="1"/>
          <p:nvPr/>
        </p:nvSpPr>
        <p:spPr>
          <a:xfrm>
            <a:off x="6235202" y="2437794"/>
            <a:ext cx="640080" cy="867930"/>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p7/¶3/ln2-4; p18/Table 2/Row 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Calculation: 3543/11760=30.1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1480/5405=27.4</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141/1150=12.2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152/1531=9.9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76/814=9.3</a:t>
            </a:r>
          </a:p>
        </p:txBody>
      </p:sp>
      <p:sp>
        <p:nvSpPr>
          <p:cNvPr id="10" name="Right Brace 9">
            <a:extLst>
              <a:ext uri="{FF2B5EF4-FFF2-40B4-BE49-F238E27FC236}">
                <a16:creationId xmlns:a16="http://schemas.microsoft.com/office/drawing/2014/main" id="{3E6279FF-1A33-65D0-5A01-BBBAF01FD268}"/>
              </a:ext>
            </a:extLst>
          </p:cNvPr>
          <p:cNvSpPr/>
          <p:nvPr/>
        </p:nvSpPr>
        <p:spPr>
          <a:xfrm>
            <a:off x="5847228" y="1683128"/>
            <a:ext cx="395288" cy="2076450"/>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32D1FA16-92B2-E69E-D40D-271AE5B46D8B}"/>
              </a:ext>
            </a:extLst>
          </p:cNvPr>
          <p:cNvSpPr txBox="1"/>
          <p:nvPr/>
        </p:nvSpPr>
        <p:spPr>
          <a:xfrm>
            <a:off x="-58564" y="3883171"/>
            <a:ext cx="640080" cy="313932"/>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p18/Table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Footnote *</a:t>
            </a:r>
          </a:p>
        </p:txBody>
      </p:sp>
      <p:cxnSp>
        <p:nvCxnSpPr>
          <p:cNvPr id="13" name="Straight Connector 12">
            <a:extLst>
              <a:ext uri="{FF2B5EF4-FFF2-40B4-BE49-F238E27FC236}">
                <a16:creationId xmlns:a16="http://schemas.microsoft.com/office/drawing/2014/main" id="{6D339371-F410-02C5-8E9A-78539CF59568}"/>
              </a:ext>
            </a:extLst>
          </p:cNvPr>
          <p:cNvCxnSpPr>
            <a:cxnSpLocks/>
          </p:cNvCxnSpPr>
          <p:nvPr/>
        </p:nvCxnSpPr>
        <p:spPr>
          <a:xfrm>
            <a:off x="577925" y="3950018"/>
            <a:ext cx="182880" cy="94"/>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410077646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34A4D2-65E6-4AF9-9C4F-60982B1DB191}"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1383518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34A4D2-65E6-4AF9-9C4F-60982B1DB191}"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29128267"/>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D34A4D2-65E6-4AF9-9C4F-60982B1DB191}" type="slidenum">
              <a:rPr kumimoji="0" lang="de-DE"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135</a:t>
            </a:fld>
            <a:endParaRPr kumimoji="0" lang="de-DE"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70690626"/>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137</a:t>
            </a:fld>
            <a:endParaRPr lang="fr-FR"/>
          </a:p>
        </p:txBody>
      </p:sp>
    </p:spTree>
    <p:extLst>
      <p:ext uri="{BB962C8B-B14F-4D97-AF65-F5344CB8AC3E}">
        <p14:creationId xmlns:p14="http://schemas.microsoft.com/office/powerpoint/2010/main" val="243600374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GB"/>
          </a:p>
        </p:txBody>
      </p:sp>
      <p:sp>
        <p:nvSpPr>
          <p:cNvPr id="4" name="Slide Number Placeholder 3"/>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EF9BDA-1F19-4DF4-8A94-F37DAE3BCCDF}"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138</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185883765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685800" y="1143000"/>
            <a:ext cx="5486400" cy="3086100"/>
          </a:xfrm>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ct val="0"/>
              </a:spcAft>
              <a:buClrTx/>
              <a:buSzTx/>
              <a:buFontTx/>
              <a:buNone/>
              <a:defRPr/>
            </a:pPr>
            <a:endParaRPr lang="en-US" sz="1200" u="none" strike="noStrike">
              <a:solidFill>
                <a:schemeClr val="bg1">
                  <a:lumMod val="10000"/>
                </a:schemeClr>
              </a:solidFill>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defRPr/>
            </a:pPr>
            <a:fld id="{76C36DCE-CF03-5249-B5B1-F30D6C9AB5D5}" type="slidenum">
              <a:rPr kumimoji="0" lang="en-US" sz="1200" b="0" i="0" u="none" strike="noStrike" kern="1200" cap="none" spc="0" normalizeH="0" baseline="0" noProof="0" smtClean="0">
                <a:ln>
                  <a:noFill/>
                </a:ln>
                <a:solidFill>
                  <a:prstClr val="black"/>
                </a:solidFill>
                <a:effectLst/>
                <a:uLnTx/>
                <a:uFillTx/>
                <a:latin typeface="Raleway" panose="020B0503030101060003" pitchFamily="34" charset="77"/>
                <a:ea typeface="+mn-ea"/>
                <a:cs typeface="+mn-cs"/>
              </a:rPr>
              <a:pPr marL="0" marR="0" lvl="0" indent="0" algn="r" defTabSz="914400" rtl="0" eaLnBrk="1" fontAlgn="auto" latinLnBrk="0" hangingPunct="1">
                <a:lnSpc>
                  <a:spcPct val="100000"/>
                </a:lnSpc>
                <a:spcBef>
                  <a:spcPct val="0"/>
                </a:spcBef>
                <a:spcAft>
                  <a:spcPct val="0"/>
                </a:spcAft>
                <a:buClrTx/>
                <a:buSzTx/>
                <a:buFontTx/>
                <a:buNone/>
                <a:defRPr/>
              </a:pPr>
              <a:t>11</a:t>
            </a:fld>
            <a:endParaRPr kumimoji="0" lang="en-US" sz="1200" b="0" i="0" u="none" strike="noStrike" kern="1200" cap="none" spc="0" normalizeH="0" baseline="0" noProof="0">
              <a:ln>
                <a:noFill/>
              </a:ln>
              <a:solidFill>
                <a:prstClr val="black"/>
              </a:solidFill>
              <a:effectLst/>
              <a:uLnTx/>
              <a:uFillTx/>
              <a:latin typeface="Raleway" panose="020B0503030101060003" pitchFamily="34" charset="77"/>
              <a:ea typeface="+mn-ea"/>
              <a:cs typeface="+mn-cs"/>
            </a:endParaRPr>
          </a:p>
        </p:txBody>
      </p:sp>
    </p:spTree>
    <p:extLst>
      <p:ext uri="{BB962C8B-B14F-4D97-AF65-F5344CB8AC3E}">
        <p14:creationId xmlns:p14="http://schemas.microsoft.com/office/powerpoint/2010/main" val="144279905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560E48-A356-076F-FCF8-2597D24C145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A1B3CA2A-BDDE-5F29-2E2A-BBE6AA281E3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FDE52E4-D013-5418-B1E1-5D85E526E490}"/>
              </a:ext>
            </a:extLst>
          </p:cNvPr>
          <p:cNvSpPr>
            <a:spLocks noGrp="1"/>
          </p:cNvSpPr>
          <p:nvPr>
            <p:ph type="body" idx="1"/>
          </p:nvPr>
        </p:nvSpPr>
        <p:spPr>
          <a:xfrm>
            <a:off x="439738" y="4821506"/>
            <a:ext cx="6008687" cy="3944868"/>
          </a:xfrm>
        </p:spPr>
        <p:txBody>
          <a:bodyPr/>
          <a:lstStyle/>
          <a:p>
            <a:pPr>
              <a:spcAft>
                <a:spcPts val="600"/>
              </a:spcAft>
            </a:pPr>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F36E1408-9FA1-E0B4-A790-3E6BF90F7791}"/>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141</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5200327D-D79C-50EE-74C5-F308E89611FA}"/>
              </a:ext>
            </a:extLst>
          </p:cNvPr>
          <p:cNvSpPr txBox="1"/>
          <p:nvPr/>
        </p:nvSpPr>
        <p:spPr>
          <a:xfrm>
            <a:off x="11271" y="1252538"/>
            <a:ext cx="640080" cy="683264"/>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Buzzetti 2022/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p4/Box 1/ln20-21</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p7/¶4/ln1-2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ln9-12</a:t>
            </a:r>
          </a:p>
        </p:txBody>
      </p:sp>
      <p:cxnSp>
        <p:nvCxnSpPr>
          <p:cNvPr id="6" name="Straight Connector 5">
            <a:extLst>
              <a:ext uri="{FF2B5EF4-FFF2-40B4-BE49-F238E27FC236}">
                <a16:creationId xmlns:a16="http://schemas.microsoft.com/office/drawing/2014/main" id="{848BA8C1-DAFD-41C4-E249-23A99EBEC566}"/>
              </a:ext>
            </a:extLst>
          </p:cNvPr>
          <p:cNvCxnSpPr>
            <a:cxnSpLocks/>
          </p:cNvCxnSpPr>
          <p:nvPr/>
        </p:nvCxnSpPr>
        <p:spPr>
          <a:xfrm>
            <a:off x="663389" y="1386545"/>
            <a:ext cx="182880" cy="94"/>
          </a:xfrm>
          <a:prstGeom prst="line">
            <a:avLst/>
          </a:prstGeom>
        </p:spPr>
        <p:style>
          <a:lnRef idx="1">
            <a:schemeClr val="dk1"/>
          </a:lnRef>
          <a:fillRef idx="0">
            <a:schemeClr val="dk1"/>
          </a:fillRef>
          <a:effectRef idx="0">
            <a:schemeClr val="dk1"/>
          </a:effectRef>
          <a:fontRef idx="minor">
            <a:schemeClr val="tx1"/>
          </a:fontRef>
        </p:style>
      </p:cxnSp>
      <p:sp>
        <p:nvSpPr>
          <p:cNvPr id="7" name="TextBox 6">
            <a:extLst>
              <a:ext uri="{FF2B5EF4-FFF2-40B4-BE49-F238E27FC236}">
                <a16:creationId xmlns:a16="http://schemas.microsoft.com/office/drawing/2014/main" id="{A90D32CE-41B0-E0B9-E746-87714E17BC16}"/>
              </a:ext>
            </a:extLst>
          </p:cNvPr>
          <p:cNvSpPr txBox="1"/>
          <p:nvPr/>
        </p:nvSpPr>
        <p:spPr>
          <a:xfrm>
            <a:off x="11271" y="2510698"/>
            <a:ext cx="640080" cy="132959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Ramphul</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ln1-2, 9-12</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Weinstock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p3413/col1/¶2/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ln-9, 10-14; p3416/Table 2/§Age stratification</a:t>
            </a:r>
          </a:p>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5. Munoz 2019/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p277/col3/¶2/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ln4-13; p279/c2/¶2; c3/¶1/lines 1-4</a:t>
            </a:r>
          </a:p>
        </p:txBody>
      </p:sp>
      <p:sp>
        <p:nvSpPr>
          <p:cNvPr id="8" name="Left Brace 7">
            <a:extLst>
              <a:ext uri="{FF2B5EF4-FFF2-40B4-BE49-F238E27FC236}">
                <a16:creationId xmlns:a16="http://schemas.microsoft.com/office/drawing/2014/main" id="{40ADA9E7-3A13-CF63-B0AB-2DC0F79560C8}"/>
              </a:ext>
            </a:extLst>
          </p:cNvPr>
          <p:cNvSpPr/>
          <p:nvPr/>
        </p:nvSpPr>
        <p:spPr>
          <a:xfrm>
            <a:off x="643122" y="2023976"/>
            <a:ext cx="354946" cy="1390462"/>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TextBox 8">
            <a:extLst>
              <a:ext uri="{FF2B5EF4-FFF2-40B4-BE49-F238E27FC236}">
                <a16:creationId xmlns:a16="http://schemas.microsoft.com/office/drawing/2014/main" id="{C6109C30-B162-64E9-79DB-71FB337D0929}"/>
              </a:ext>
            </a:extLst>
          </p:cNvPr>
          <p:cNvSpPr txBox="1"/>
          <p:nvPr/>
        </p:nvSpPr>
        <p:spPr>
          <a:xfrm>
            <a:off x="6235202" y="2437794"/>
            <a:ext cx="640080" cy="867930"/>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p7/¶3/ln2-4; p18/Table 2/Row 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Calculation: 3543/11760=30.1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1480/5405=27.4</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141/1150=12.2</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152/1531=9.9</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76/814=9.3</a:t>
            </a:r>
          </a:p>
        </p:txBody>
      </p:sp>
      <p:sp>
        <p:nvSpPr>
          <p:cNvPr id="10" name="Right Brace 9">
            <a:extLst>
              <a:ext uri="{FF2B5EF4-FFF2-40B4-BE49-F238E27FC236}">
                <a16:creationId xmlns:a16="http://schemas.microsoft.com/office/drawing/2014/main" id="{D9437D7A-B0C2-2B38-CA23-970253ACEF30}"/>
              </a:ext>
            </a:extLst>
          </p:cNvPr>
          <p:cNvSpPr/>
          <p:nvPr/>
        </p:nvSpPr>
        <p:spPr>
          <a:xfrm>
            <a:off x="5847228" y="1683128"/>
            <a:ext cx="395288" cy="2076450"/>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TextBox 11">
            <a:extLst>
              <a:ext uri="{FF2B5EF4-FFF2-40B4-BE49-F238E27FC236}">
                <a16:creationId xmlns:a16="http://schemas.microsoft.com/office/drawing/2014/main" id="{9EF3A347-BFFB-70D5-DA4C-0C1672234B23}"/>
              </a:ext>
            </a:extLst>
          </p:cNvPr>
          <p:cNvSpPr txBox="1"/>
          <p:nvPr/>
        </p:nvSpPr>
        <p:spPr>
          <a:xfrm>
            <a:off x="-58564" y="3883171"/>
            <a:ext cx="640080" cy="313932"/>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Casu</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p18/Table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Footnote *</a:t>
            </a:r>
          </a:p>
        </p:txBody>
      </p:sp>
      <p:cxnSp>
        <p:nvCxnSpPr>
          <p:cNvPr id="13" name="Straight Connector 12">
            <a:extLst>
              <a:ext uri="{FF2B5EF4-FFF2-40B4-BE49-F238E27FC236}">
                <a16:creationId xmlns:a16="http://schemas.microsoft.com/office/drawing/2014/main" id="{C7D3153E-BD4D-C11B-CA11-6A1D619CBEEE}"/>
              </a:ext>
            </a:extLst>
          </p:cNvPr>
          <p:cNvCxnSpPr>
            <a:cxnSpLocks/>
          </p:cNvCxnSpPr>
          <p:nvPr/>
        </p:nvCxnSpPr>
        <p:spPr>
          <a:xfrm>
            <a:off x="577925" y="3950018"/>
            <a:ext cx="182880" cy="94"/>
          </a:xfrm>
          <a:prstGeom prst="line">
            <a:avLst/>
          </a:prstGeom>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2924441039"/>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C208326-E05F-A762-F450-343F1C1CC8A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67A59357-DE7B-E045-AE7D-C202B95DD43B}"/>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6B8BAF7-245C-D33D-EB76-44BCF7703D78}"/>
              </a:ext>
            </a:extLst>
          </p:cNvPr>
          <p:cNvSpPr>
            <a:spLocks noGrp="1"/>
          </p:cNvSpPr>
          <p:nvPr>
            <p:ph type="body" idx="1"/>
          </p:nvPr>
        </p:nvSpPr>
        <p:spPr>
          <a:xfrm>
            <a:off x="439738" y="4821506"/>
            <a:ext cx="6008687" cy="3944868"/>
          </a:xfrm>
        </p:spPr>
        <p:txBody>
          <a:bodyPr/>
          <a:lstStyle/>
          <a:p>
            <a:pPr marL="0" indent="0">
              <a:buClr>
                <a:schemeClr val="tx1">
                  <a:lumMod val="75000"/>
                  <a:lumOff val="25000"/>
                </a:schemeClr>
              </a:buClr>
              <a:buFont typeface="Arial" panose="020B0604020202020204" pitchFamily="34" charset="0"/>
              <a:buNone/>
            </a:pPr>
            <a:endParaRPr lang="en-US" sz="900" baseline="0">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0D74353A-614D-7B26-70A2-05539437747D}"/>
              </a:ext>
            </a:extLst>
          </p:cNvPr>
          <p:cNvSpPr>
            <a:spLocks noGrp="1"/>
          </p:cNvSpPr>
          <p:nvPr>
            <p:ph type="sldNum" sz="quarter" idx="5"/>
          </p:nvPr>
        </p:nvSpPr>
        <p:spPr/>
        <p:txBody>
          <a:bodyPr/>
          <a:lstStyle/>
          <a:p>
            <a:pPr marL="0" marR="0" lvl="0" indent="0" algn="r" defTabSz="966064" rtl="0" eaLnBrk="1" fontAlgn="auto" latinLnBrk="0" hangingPunct="1">
              <a:lnSpc>
                <a:spcPct val="100000"/>
              </a:lnSpc>
              <a:spcBef>
                <a:spcPct val="0"/>
              </a:spcBef>
              <a:spcAft>
                <a:spcPct val="0"/>
              </a:spcAft>
              <a:buClrTx/>
              <a:buSzTx/>
              <a:buFontTx/>
              <a:buNone/>
              <a:tabLst/>
              <a:defRPr/>
            </a:pPr>
            <a:fld id="{5C009245-E293-7D43-B02D-89DB2256B9C8}" type="slidenum">
              <a:rPr kumimoji="0" lang="en-US" sz="13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pPr marL="0" marR="0" lvl="0" indent="0" algn="r" defTabSz="966064" rtl="0" eaLnBrk="1" fontAlgn="auto" latinLnBrk="0" hangingPunct="1">
                <a:lnSpc>
                  <a:spcPct val="100000"/>
                </a:lnSpc>
                <a:spcBef>
                  <a:spcPct val="0"/>
                </a:spcBef>
                <a:spcAft>
                  <a:spcPct val="0"/>
                </a:spcAft>
                <a:buClrTx/>
                <a:buSzTx/>
                <a:buFontTx/>
                <a:buNone/>
                <a:tabLst/>
                <a:defRPr/>
              </a:pPr>
              <a:t>142</a:t>
            </a:fld>
            <a:endParaRPr kumimoji="0" lang="en-US" sz="13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endParaRPr>
          </a:p>
        </p:txBody>
      </p:sp>
      <p:sp>
        <p:nvSpPr>
          <p:cNvPr id="5" name="TextBox 4">
            <a:extLst>
              <a:ext uri="{FF2B5EF4-FFF2-40B4-BE49-F238E27FC236}">
                <a16:creationId xmlns:a16="http://schemas.microsoft.com/office/drawing/2014/main" id="{437BC1CD-2A9D-0053-11EE-EC03A93A3C48}"/>
              </a:ext>
            </a:extLst>
          </p:cNvPr>
          <p:cNvSpPr txBox="1"/>
          <p:nvPr/>
        </p:nvSpPr>
        <p:spPr>
          <a:xfrm>
            <a:off x="6205380" y="1533386"/>
            <a:ext cx="688817" cy="219456"/>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1. Jiang 2023/</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1/¶1/ln1-3</a:t>
            </a:r>
          </a:p>
        </p:txBody>
      </p:sp>
      <p:sp>
        <p:nvSpPr>
          <p:cNvPr id="6" name="Left Brace 5">
            <a:extLst>
              <a:ext uri="{FF2B5EF4-FFF2-40B4-BE49-F238E27FC236}">
                <a16:creationId xmlns:a16="http://schemas.microsoft.com/office/drawing/2014/main" id="{34B93F97-1A36-CD61-6A32-3E2E08F9BA9A}"/>
              </a:ext>
            </a:extLst>
          </p:cNvPr>
          <p:cNvSpPr/>
          <p:nvPr/>
        </p:nvSpPr>
        <p:spPr>
          <a:xfrm rot="10800000">
            <a:off x="5626099" y="1289050"/>
            <a:ext cx="577849" cy="587432"/>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endParaRPr>
          </a:p>
        </p:txBody>
      </p:sp>
      <p:sp>
        <p:nvSpPr>
          <p:cNvPr id="7" name="TextBox 6">
            <a:extLst>
              <a:ext uri="{FF2B5EF4-FFF2-40B4-BE49-F238E27FC236}">
                <a16:creationId xmlns:a16="http://schemas.microsoft.com/office/drawing/2014/main" id="{2F1A80FC-9793-7B2B-B6E3-7EA535DF075A}"/>
              </a:ext>
            </a:extLst>
          </p:cNvPr>
          <p:cNvSpPr txBox="1"/>
          <p:nvPr/>
        </p:nvSpPr>
        <p:spPr>
          <a:xfrm>
            <a:off x="-58583" y="2565120"/>
            <a:ext cx="688817" cy="493776"/>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1. Jiang 2023/</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1/§Chronische Komplikationen/</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Serie 1/ln1-2;</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Serie 2/ln1-4 </a:t>
            </a:r>
          </a:p>
        </p:txBody>
      </p:sp>
      <p:sp>
        <p:nvSpPr>
          <p:cNvPr id="8" name="Left Brace 7">
            <a:extLst>
              <a:ext uri="{FF2B5EF4-FFF2-40B4-BE49-F238E27FC236}">
                <a16:creationId xmlns:a16="http://schemas.microsoft.com/office/drawing/2014/main" id="{33A4DB67-EE86-C29A-00D6-57FFA7E73376}"/>
              </a:ext>
            </a:extLst>
          </p:cNvPr>
          <p:cNvSpPr/>
          <p:nvPr/>
        </p:nvSpPr>
        <p:spPr>
          <a:xfrm>
            <a:off x="635159" y="1404486"/>
            <a:ext cx="260192" cy="2507114"/>
          </a:xfrm>
          <a:prstGeom prst="leftBrace">
            <a:avLst>
              <a:gd name="adj1" fmla="val 0"/>
              <a:gd name="adj2" fmla="val 50000"/>
            </a:avLst>
          </a:prstGeom>
          <a:ln>
            <a:solidFill>
              <a:schemeClr val="bg1"/>
            </a:solidFill>
          </a:ln>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9" name="TextBox 8">
            <a:extLst>
              <a:ext uri="{FF2B5EF4-FFF2-40B4-BE49-F238E27FC236}">
                <a16:creationId xmlns:a16="http://schemas.microsoft.com/office/drawing/2014/main" id="{BE44FC3B-62B9-C9EE-00A3-FD8EA877F1D0}"/>
              </a:ext>
            </a:extLst>
          </p:cNvPr>
          <p:cNvSpPr txBox="1"/>
          <p:nvPr/>
        </p:nvSpPr>
        <p:spPr>
          <a:xfrm>
            <a:off x="6207127" y="2095905"/>
            <a:ext cx="688817" cy="859536"/>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2. Romero-Aroca 2017/S. 1349/Tabelle 3/Spalte für Rohalter und Mittelwert; Spalte 2/¶3/ln1-3</a:t>
            </a:r>
          </a:p>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srgbClr val="FF0000"/>
              </a:solidFill>
              <a:effectLst/>
              <a:uLnTx/>
              <a:uFillTx/>
              <a:latin typeface="Calibri" panose="020F0502020204030204"/>
              <a:ea typeface="Calibri" panose="020F0502020204030204"/>
              <a:cs typeface="Arial"/>
            </a:endParaRPr>
          </a:p>
        </p:txBody>
      </p:sp>
      <p:sp>
        <p:nvSpPr>
          <p:cNvPr id="10" name="Right Brace 9">
            <a:extLst>
              <a:ext uri="{FF2B5EF4-FFF2-40B4-BE49-F238E27FC236}">
                <a16:creationId xmlns:a16="http://schemas.microsoft.com/office/drawing/2014/main" id="{B6DFFBE7-D9D5-4F4D-AC2A-2A19817F5683}"/>
              </a:ext>
            </a:extLst>
          </p:cNvPr>
          <p:cNvSpPr/>
          <p:nvPr/>
        </p:nvSpPr>
        <p:spPr>
          <a:xfrm>
            <a:off x="5876927" y="2170109"/>
            <a:ext cx="323850" cy="271462"/>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endParaRPr>
          </a:p>
        </p:txBody>
      </p:sp>
      <p:sp>
        <p:nvSpPr>
          <p:cNvPr id="11" name="TextBox 10">
            <a:extLst>
              <a:ext uri="{FF2B5EF4-FFF2-40B4-BE49-F238E27FC236}">
                <a16:creationId xmlns:a16="http://schemas.microsoft.com/office/drawing/2014/main" id="{C2344928-F14D-AEB9-0FBC-CEECE47CD44D}"/>
              </a:ext>
            </a:extLst>
          </p:cNvPr>
          <p:cNvSpPr txBox="1"/>
          <p:nvPr/>
        </p:nvSpPr>
        <p:spPr>
          <a:xfrm>
            <a:off x="6192838" y="2697623"/>
            <a:ext cx="688817" cy="585216"/>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3. Ahlqvist 2018/</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2/§Forschung im Kontext/Sp. 2/¶1/</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ln3-5; S. 4/c2/¶2/alle</a:t>
            </a:r>
          </a:p>
        </p:txBody>
      </p:sp>
      <p:sp>
        <p:nvSpPr>
          <p:cNvPr id="12" name="Right Brace 11">
            <a:extLst>
              <a:ext uri="{FF2B5EF4-FFF2-40B4-BE49-F238E27FC236}">
                <a16:creationId xmlns:a16="http://schemas.microsoft.com/office/drawing/2014/main" id="{B936B898-D608-F6AC-D66A-0C43B424351D}"/>
              </a:ext>
            </a:extLst>
          </p:cNvPr>
          <p:cNvSpPr/>
          <p:nvPr/>
        </p:nvSpPr>
        <p:spPr>
          <a:xfrm>
            <a:off x="5776913" y="2590914"/>
            <a:ext cx="409575" cy="359551"/>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endParaRPr>
          </a:p>
        </p:txBody>
      </p:sp>
      <p:sp>
        <p:nvSpPr>
          <p:cNvPr id="15" name="TextBox 14">
            <a:extLst>
              <a:ext uri="{FF2B5EF4-FFF2-40B4-BE49-F238E27FC236}">
                <a16:creationId xmlns:a16="http://schemas.microsoft.com/office/drawing/2014/main" id="{9AD546B3-1A19-A727-8897-A5EDC8137F00}"/>
              </a:ext>
            </a:extLst>
          </p:cNvPr>
          <p:cNvSpPr txBox="1"/>
          <p:nvPr/>
        </p:nvSpPr>
        <p:spPr>
          <a:xfrm>
            <a:off x="6192838" y="3266587"/>
            <a:ext cx="688817" cy="1042416"/>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0000"/>
                </a:solidFill>
                <a:effectLst/>
                <a:uLnTx/>
                <a:uFillTx/>
                <a:latin typeface="Calibri"/>
                <a:ea typeface="Calibri"/>
                <a:cs typeface="Calibri"/>
              </a:rPr>
              <a:t>4. Pop-Busui 2017/</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138/c1/¶1/</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Zeile 1-3</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5. Galosi 2022/</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FF0000"/>
                </a:solidFill>
                <a:effectLst/>
                <a:uLnTx/>
                <a:uFillTx/>
                <a:latin typeface="Calibri"/>
                <a:ea typeface="Calibri"/>
                <a:cs typeface="Calibri"/>
              </a:rPr>
              <a:t>S. 13/Tabelle 4/Rows „DSPN-Prävalenz bei Erwachsenen“, „DSPN-Prävalenz bei Kindern“</a:t>
            </a:r>
          </a:p>
        </p:txBody>
      </p:sp>
      <p:sp>
        <p:nvSpPr>
          <p:cNvPr id="16" name="Left Brace 15">
            <a:extLst>
              <a:ext uri="{FF2B5EF4-FFF2-40B4-BE49-F238E27FC236}">
                <a16:creationId xmlns:a16="http://schemas.microsoft.com/office/drawing/2014/main" id="{184A2BDA-40F9-8720-A2E0-875E1E76014F}"/>
              </a:ext>
            </a:extLst>
          </p:cNvPr>
          <p:cNvSpPr/>
          <p:nvPr/>
        </p:nvSpPr>
        <p:spPr>
          <a:xfrm rot="10800000">
            <a:off x="5632292" y="3103962"/>
            <a:ext cx="577849" cy="415200"/>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endParaRPr>
          </a:p>
        </p:txBody>
      </p:sp>
    </p:spTree>
    <p:extLst>
      <p:ext uri="{BB962C8B-B14F-4D97-AF65-F5344CB8AC3E}">
        <p14:creationId xmlns:p14="http://schemas.microsoft.com/office/powerpoint/2010/main" val="17169714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D8413CE-1E20-0829-8B99-764D0D1CC85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AB83E70-0FB3-0E82-F685-B4FB7DBA87C0}"/>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C6D9386-8FD8-6E49-BF2D-7DD797E75DC6}"/>
              </a:ext>
            </a:extLst>
          </p:cNvPr>
          <p:cNvSpPr>
            <a:spLocks noGrp="1"/>
          </p:cNvSpPr>
          <p:nvPr>
            <p:ph type="body" idx="1"/>
          </p:nvPr>
        </p:nvSpPr>
        <p:spPr/>
        <p:txBody>
          <a:bodyPr/>
          <a:lstStyle/>
          <a:p>
            <a:endParaRPr lang="en-GB"/>
          </a:p>
        </p:txBody>
      </p:sp>
      <p:sp>
        <p:nvSpPr>
          <p:cNvPr id="4" name="Slide Number Placeholder 3">
            <a:extLst>
              <a:ext uri="{FF2B5EF4-FFF2-40B4-BE49-F238E27FC236}">
                <a16:creationId xmlns:a16="http://schemas.microsoft.com/office/drawing/2014/main" id="{65C5CA87-1D93-44F5-89D6-6899F2D536F4}"/>
              </a:ext>
            </a:extLst>
          </p:cNvPr>
          <p:cNvSpPr>
            <a:spLocks noGrp="1"/>
          </p:cNvSpPr>
          <p:nvPr>
            <p:ph type="sldNum" sz="quarter" idx="10"/>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64EF9BDA-1F19-4DF4-8A94-F37DAE3BCCDF}" type="slidenum">
              <a:rPr kumimoji="0" lang="en-US" sz="1200" b="0" i="0" u="none" strike="noStrike" kern="1200" cap="none" spc="0" normalizeH="0" baseline="0" noProof="0" smtClean="0">
                <a:ln>
                  <a:noFill/>
                </a:ln>
                <a:solidFill>
                  <a:srgbClr val="000000"/>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Arial" charset="0"/>
              <a:ea typeface="+mn-ea"/>
              <a:cs typeface="+mn-cs"/>
            </a:endParaRPr>
          </a:p>
        </p:txBody>
      </p:sp>
    </p:spTree>
    <p:extLst>
      <p:ext uri="{BB962C8B-B14F-4D97-AF65-F5344CB8AC3E}">
        <p14:creationId xmlns:p14="http://schemas.microsoft.com/office/powerpoint/2010/main" val="131921948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162</a:t>
            </a:fld>
            <a:endParaRPr lang="fr-FR"/>
          </a:p>
        </p:txBody>
      </p:sp>
    </p:spTree>
    <p:extLst>
      <p:ext uri="{BB962C8B-B14F-4D97-AF65-F5344CB8AC3E}">
        <p14:creationId xmlns:p14="http://schemas.microsoft.com/office/powerpoint/2010/main" val="384282458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439738" y="4821506"/>
            <a:ext cx="6008687" cy="3944868"/>
          </a:xfrm>
        </p:spPr>
        <p:txBody>
          <a:bodyPr/>
          <a:lstStyle/>
          <a:p>
            <a:pPr marL="0" indent="0">
              <a:spcAft>
                <a:spcPts val="600"/>
              </a:spcAft>
              <a:buFont typeface="Arial" panose="020B0604020202020204" pitchFamily="34" charset="0"/>
              <a:buNone/>
            </a:pPr>
            <a:endParaRPr lang="en-US" u="none">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E8CF92B-7FE9-476E-8579-C703EEC34B37}"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186</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482F1FF-6A86-D648-27D5-873EA1A2514F}"/>
              </a:ext>
            </a:extLst>
          </p:cNvPr>
          <p:cNvSpPr txBox="1"/>
          <p:nvPr/>
        </p:nvSpPr>
        <p:spPr>
          <a:xfrm>
            <a:off x="-36358" y="1648605"/>
            <a:ext cx="688817" cy="221599"/>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p835/col1/¶2/ln1-6</a:t>
            </a:r>
          </a:p>
        </p:txBody>
      </p:sp>
      <p:sp>
        <p:nvSpPr>
          <p:cNvPr id="7" name="Left Brace 6">
            <a:extLst>
              <a:ext uri="{FF2B5EF4-FFF2-40B4-BE49-F238E27FC236}">
                <a16:creationId xmlns:a16="http://schemas.microsoft.com/office/drawing/2014/main" id="{3706B071-96BD-A1F0-D626-3CB0E8C5FE0F}"/>
              </a:ext>
            </a:extLst>
          </p:cNvPr>
          <p:cNvSpPr/>
          <p:nvPr/>
        </p:nvSpPr>
        <p:spPr>
          <a:xfrm>
            <a:off x="649551" y="1303141"/>
            <a:ext cx="300251" cy="128130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6520E571-8298-F46A-1A13-5AB8C932114B}"/>
              </a:ext>
            </a:extLst>
          </p:cNvPr>
          <p:cNvSpPr txBox="1"/>
          <p:nvPr/>
        </p:nvSpPr>
        <p:spPr>
          <a:xfrm>
            <a:off x="-25245" y="2825051"/>
            <a:ext cx="688817" cy="775597"/>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Stimulated C-peptide columns, Intensive rows, all footnotes; p835/col1/¶2/ln1-6</a:t>
            </a:r>
          </a:p>
        </p:txBody>
      </p:sp>
      <p:sp>
        <p:nvSpPr>
          <p:cNvPr id="9" name="Left Brace 8">
            <a:extLst>
              <a:ext uri="{FF2B5EF4-FFF2-40B4-BE49-F238E27FC236}">
                <a16:creationId xmlns:a16="http://schemas.microsoft.com/office/drawing/2014/main" id="{6C225013-3930-5BE4-2FEF-D0CFB3C05248}"/>
              </a:ext>
            </a:extLst>
          </p:cNvPr>
          <p:cNvSpPr/>
          <p:nvPr/>
        </p:nvSpPr>
        <p:spPr>
          <a:xfrm>
            <a:off x="661985" y="2664506"/>
            <a:ext cx="235424" cy="775597"/>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DE151A9D-B7A5-8897-4C5A-472989748416}"/>
              </a:ext>
            </a:extLst>
          </p:cNvPr>
          <p:cNvSpPr txBox="1"/>
          <p:nvPr/>
        </p:nvSpPr>
        <p:spPr>
          <a:xfrm>
            <a:off x="0" y="3677118"/>
            <a:ext cx="688817" cy="40626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header </a:t>
            </a:r>
          </a:p>
        </p:txBody>
      </p:sp>
      <p:cxnSp>
        <p:nvCxnSpPr>
          <p:cNvPr id="11" name="Straight Connector 10">
            <a:extLst>
              <a:ext uri="{FF2B5EF4-FFF2-40B4-BE49-F238E27FC236}">
                <a16:creationId xmlns:a16="http://schemas.microsoft.com/office/drawing/2014/main" id="{02A7F7BE-02F0-6A06-E790-9BDCD3073C11}"/>
              </a:ext>
            </a:extLst>
          </p:cNvPr>
          <p:cNvCxnSpPr>
            <a:cxnSpLocks/>
          </p:cNvCxnSpPr>
          <p:nvPr/>
        </p:nvCxnSpPr>
        <p:spPr>
          <a:xfrm flipV="1">
            <a:off x="671513" y="3677806"/>
            <a:ext cx="74845" cy="55994"/>
          </a:xfrm>
          <a:prstGeom prst="line">
            <a:avLst/>
          </a:prstGeom>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A1F345F6-C171-D4A7-953A-B6B41518FD33}"/>
              </a:ext>
            </a:extLst>
          </p:cNvPr>
          <p:cNvSpPr txBox="1"/>
          <p:nvPr/>
        </p:nvSpPr>
        <p:spPr>
          <a:xfrm>
            <a:off x="6202363" y="2298656"/>
            <a:ext cx="688817" cy="960263"/>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2/Stimulated C-peptide group columns/Intensive rows for Retinopathy &amp; Albuminuria; all footnotes </a:t>
            </a:r>
          </a:p>
        </p:txBody>
      </p:sp>
      <p:sp>
        <p:nvSpPr>
          <p:cNvPr id="14" name="Right Brace 13">
            <a:extLst>
              <a:ext uri="{FF2B5EF4-FFF2-40B4-BE49-F238E27FC236}">
                <a16:creationId xmlns:a16="http://schemas.microsoft.com/office/drawing/2014/main" id="{DF23E118-9494-880C-ADAB-66B6AED691A9}"/>
              </a:ext>
            </a:extLst>
          </p:cNvPr>
          <p:cNvSpPr/>
          <p:nvPr/>
        </p:nvSpPr>
        <p:spPr>
          <a:xfrm>
            <a:off x="5821411" y="1469753"/>
            <a:ext cx="365078" cy="1958767"/>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4181297-38C1-7577-D378-CDDCE4077404}"/>
              </a:ext>
            </a:extLst>
          </p:cNvPr>
          <p:cNvSpPr txBox="1"/>
          <p:nvPr/>
        </p:nvSpPr>
        <p:spPr>
          <a:xfrm>
            <a:off x="6197752" y="3585691"/>
            <a:ext cx="688817" cy="221599"/>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p>
        </p:txBody>
      </p:sp>
      <p:sp>
        <p:nvSpPr>
          <p:cNvPr id="16" name="Right Brace 15">
            <a:extLst>
              <a:ext uri="{FF2B5EF4-FFF2-40B4-BE49-F238E27FC236}">
                <a16:creationId xmlns:a16="http://schemas.microsoft.com/office/drawing/2014/main" id="{204FCA18-0361-4BC5-E219-4E75F9007426}"/>
              </a:ext>
            </a:extLst>
          </p:cNvPr>
          <p:cNvSpPr/>
          <p:nvPr/>
        </p:nvSpPr>
        <p:spPr>
          <a:xfrm>
            <a:off x="5923128" y="3519683"/>
            <a:ext cx="249072" cy="386544"/>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578624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187</a:t>
            </a:fld>
            <a:endParaRPr lang="fr-FR"/>
          </a:p>
        </p:txBody>
      </p:sp>
    </p:spTree>
    <p:extLst>
      <p:ext uri="{BB962C8B-B14F-4D97-AF65-F5344CB8AC3E}">
        <p14:creationId xmlns:p14="http://schemas.microsoft.com/office/powerpoint/2010/main" val="8616459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190</a:t>
            </a:fld>
            <a:endParaRPr lang="fr-FR"/>
          </a:p>
        </p:txBody>
      </p:sp>
    </p:spTree>
    <p:extLst>
      <p:ext uri="{BB962C8B-B14F-4D97-AF65-F5344CB8AC3E}">
        <p14:creationId xmlns:p14="http://schemas.microsoft.com/office/powerpoint/2010/main" val="3044309716"/>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439738" y="4821506"/>
            <a:ext cx="6008687" cy="3944868"/>
          </a:xfrm>
        </p:spPr>
        <p:txBody>
          <a:bodyPr/>
          <a:lstStyle/>
          <a:p>
            <a:pPr marL="0" indent="0">
              <a:spcAft>
                <a:spcPts val="600"/>
              </a:spcAft>
              <a:buFont typeface="Arial" panose="020B0604020202020204" pitchFamily="34" charset="0"/>
              <a:buNone/>
            </a:pPr>
            <a:endParaRPr lang="en-US" u="none">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E8CF92B-7FE9-476E-8579-C703EEC34B37}"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192</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482F1FF-6A86-D648-27D5-873EA1A2514F}"/>
              </a:ext>
            </a:extLst>
          </p:cNvPr>
          <p:cNvSpPr txBox="1"/>
          <p:nvPr/>
        </p:nvSpPr>
        <p:spPr>
          <a:xfrm>
            <a:off x="-36358" y="1648605"/>
            <a:ext cx="688817" cy="221599"/>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p835/col1/¶2/ln1-6</a:t>
            </a:r>
          </a:p>
        </p:txBody>
      </p:sp>
      <p:sp>
        <p:nvSpPr>
          <p:cNvPr id="7" name="Left Brace 6">
            <a:extLst>
              <a:ext uri="{FF2B5EF4-FFF2-40B4-BE49-F238E27FC236}">
                <a16:creationId xmlns:a16="http://schemas.microsoft.com/office/drawing/2014/main" id="{3706B071-96BD-A1F0-D626-3CB0E8C5FE0F}"/>
              </a:ext>
            </a:extLst>
          </p:cNvPr>
          <p:cNvSpPr/>
          <p:nvPr/>
        </p:nvSpPr>
        <p:spPr>
          <a:xfrm>
            <a:off x="649551" y="1303141"/>
            <a:ext cx="300251" cy="128130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6520E571-8298-F46A-1A13-5AB8C932114B}"/>
              </a:ext>
            </a:extLst>
          </p:cNvPr>
          <p:cNvSpPr txBox="1"/>
          <p:nvPr/>
        </p:nvSpPr>
        <p:spPr>
          <a:xfrm>
            <a:off x="-25245" y="2825051"/>
            <a:ext cx="688817" cy="775597"/>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Stimulated C-peptide columns, Intensive rows, all footnotes; p835/col1/¶2/ln1-6</a:t>
            </a:r>
          </a:p>
        </p:txBody>
      </p:sp>
      <p:sp>
        <p:nvSpPr>
          <p:cNvPr id="9" name="Left Brace 8">
            <a:extLst>
              <a:ext uri="{FF2B5EF4-FFF2-40B4-BE49-F238E27FC236}">
                <a16:creationId xmlns:a16="http://schemas.microsoft.com/office/drawing/2014/main" id="{6C225013-3930-5BE4-2FEF-D0CFB3C05248}"/>
              </a:ext>
            </a:extLst>
          </p:cNvPr>
          <p:cNvSpPr/>
          <p:nvPr/>
        </p:nvSpPr>
        <p:spPr>
          <a:xfrm>
            <a:off x="661985" y="2664506"/>
            <a:ext cx="235424" cy="775597"/>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DE151A9D-B7A5-8897-4C5A-472989748416}"/>
              </a:ext>
            </a:extLst>
          </p:cNvPr>
          <p:cNvSpPr txBox="1"/>
          <p:nvPr/>
        </p:nvSpPr>
        <p:spPr>
          <a:xfrm>
            <a:off x="0" y="3677118"/>
            <a:ext cx="688817" cy="40626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header </a:t>
            </a:r>
          </a:p>
        </p:txBody>
      </p:sp>
      <p:cxnSp>
        <p:nvCxnSpPr>
          <p:cNvPr id="11" name="Straight Connector 10">
            <a:extLst>
              <a:ext uri="{FF2B5EF4-FFF2-40B4-BE49-F238E27FC236}">
                <a16:creationId xmlns:a16="http://schemas.microsoft.com/office/drawing/2014/main" id="{02A7F7BE-02F0-6A06-E790-9BDCD3073C11}"/>
              </a:ext>
            </a:extLst>
          </p:cNvPr>
          <p:cNvCxnSpPr>
            <a:cxnSpLocks/>
          </p:cNvCxnSpPr>
          <p:nvPr/>
        </p:nvCxnSpPr>
        <p:spPr>
          <a:xfrm flipV="1">
            <a:off x="671513" y="3677806"/>
            <a:ext cx="74845" cy="55994"/>
          </a:xfrm>
          <a:prstGeom prst="line">
            <a:avLst/>
          </a:prstGeom>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A1F345F6-C171-D4A7-953A-B6B41518FD33}"/>
              </a:ext>
            </a:extLst>
          </p:cNvPr>
          <p:cNvSpPr txBox="1"/>
          <p:nvPr/>
        </p:nvSpPr>
        <p:spPr>
          <a:xfrm>
            <a:off x="6202363" y="2298656"/>
            <a:ext cx="688817" cy="960263"/>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2/Stimulated C-peptide group columns/Intensive rows for Retinopathy &amp; Albuminuria; all footnotes </a:t>
            </a:r>
          </a:p>
        </p:txBody>
      </p:sp>
      <p:sp>
        <p:nvSpPr>
          <p:cNvPr id="14" name="Right Brace 13">
            <a:extLst>
              <a:ext uri="{FF2B5EF4-FFF2-40B4-BE49-F238E27FC236}">
                <a16:creationId xmlns:a16="http://schemas.microsoft.com/office/drawing/2014/main" id="{DF23E118-9494-880C-ADAB-66B6AED691A9}"/>
              </a:ext>
            </a:extLst>
          </p:cNvPr>
          <p:cNvSpPr/>
          <p:nvPr/>
        </p:nvSpPr>
        <p:spPr>
          <a:xfrm>
            <a:off x="5821411" y="1469753"/>
            <a:ext cx="365078" cy="1958767"/>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4181297-38C1-7577-D378-CDDCE4077404}"/>
              </a:ext>
            </a:extLst>
          </p:cNvPr>
          <p:cNvSpPr txBox="1"/>
          <p:nvPr/>
        </p:nvSpPr>
        <p:spPr>
          <a:xfrm>
            <a:off x="6197752" y="3585691"/>
            <a:ext cx="688817" cy="221599"/>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p>
        </p:txBody>
      </p:sp>
      <p:sp>
        <p:nvSpPr>
          <p:cNvPr id="16" name="Right Brace 15">
            <a:extLst>
              <a:ext uri="{FF2B5EF4-FFF2-40B4-BE49-F238E27FC236}">
                <a16:creationId xmlns:a16="http://schemas.microsoft.com/office/drawing/2014/main" id="{204FCA18-0361-4BC5-E219-4E75F9007426}"/>
              </a:ext>
            </a:extLst>
          </p:cNvPr>
          <p:cNvSpPr/>
          <p:nvPr/>
        </p:nvSpPr>
        <p:spPr>
          <a:xfrm>
            <a:off x="5923128" y="3519683"/>
            <a:ext cx="249072" cy="386544"/>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905084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439738" y="4821506"/>
            <a:ext cx="6008687" cy="3944868"/>
          </a:xfrm>
        </p:spPr>
        <p:txBody>
          <a:bodyPr/>
          <a:lstStyle/>
          <a:p>
            <a:pPr marL="0" indent="0">
              <a:spcAft>
                <a:spcPts val="600"/>
              </a:spcAft>
              <a:buFont typeface="Arial" panose="020B0604020202020204" pitchFamily="34" charset="0"/>
              <a:buNone/>
            </a:pPr>
            <a:endParaRPr lang="en-US" u="none">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E8CF92B-7FE9-476E-8579-C703EEC34B37}"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193</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482F1FF-6A86-D648-27D5-873EA1A2514F}"/>
              </a:ext>
            </a:extLst>
          </p:cNvPr>
          <p:cNvSpPr txBox="1"/>
          <p:nvPr/>
        </p:nvSpPr>
        <p:spPr>
          <a:xfrm>
            <a:off x="-36358" y="1648605"/>
            <a:ext cx="688817" cy="221599"/>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p835/col1/¶2/ln1-6</a:t>
            </a:r>
          </a:p>
        </p:txBody>
      </p:sp>
      <p:sp>
        <p:nvSpPr>
          <p:cNvPr id="7" name="Left Brace 6">
            <a:extLst>
              <a:ext uri="{FF2B5EF4-FFF2-40B4-BE49-F238E27FC236}">
                <a16:creationId xmlns:a16="http://schemas.microsoft.com/office/drawing/2014/main" id="{3706B071-96BD-A1F0-D626-3CB0E8C5FE0F}"/>
              </a:ext>
            </a:extLst>
          </p:cNvPr>
          <p:cNvSpPr/>
          <p:nvPr/>
        </p:nvSpPr>
        <p:spPr>
          <a:xfrm>
            <a:off x="649551" y="1303141"/>
            <a:ext cx="300251" cy="128130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6520E571-8298-F46A-1A13-5AB8C932114B}"/>
              </a:ext>
            </a:extLst>
          </p:cNvPr>
          <p:cNvSpPr txBox="1"/>
          <p:nvPr/>
        </p:nvSpPr>
        <p:spPr>
          <a:xfrm>
            <a:off x="-25245" y="2825051"/>
            <a:ext cx="688817" cy="775597"/>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Stimulated C-peptide columns, Intensive rows, all footnotes; p835/col1/¶2/ln1-6</a:t>
            </a:r>
          </a:p>
        </p:txBody>
      </p:sp>
      <p:sp>
        <p:nvSpPr>
          <p:cNvPr id="9" name="Left Brace 8">
            <a:extLst>
              <a:ext uri="{FF2B5EF4-FFF2-40B4-BE49-F238E27FC236}">
                <a16:creationId xmlns:a16="http://schemas.microsoft.com/office/drawing/2014/main" id="{6C225013-3930-5BE4-2FEF-D0CFB3C05248}"/>
              </a:ext>
            </a:extLst>
          </p:cNvPr>
          <p:cNvSpPr/>
          <p:nvPr/>
        </p:nvSpPr>
        <p:spPr>
          <a:xfrm>
            <a:off x="661985" y="2664506"/>
            <a:ext cx="235424" cy="775597"/>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DE151A9D-B7A5-8897-4C5A-472989748416}"/>
              </a:ext>
            </a:extLst>
          </p:cNvPr>
          <p:cNvSpPr txBox="1"/>
          <p:nvPr/>
        </p:nvSpPr>
        <p:spPr>
          <a:xfrm>
            <a:off x="0" y="3677118"/>
            <a:ext cx="688817" cy="40626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header </a:t>
            </a:r>
          </a:p>
        </p:txBody>
      </p:sp>
      <p:cxnSp>
        <p:nvCxnSpPr>
          <p:cNvPr id="11" name="Straight Connector 10">
            <a:extLst>
              <a:ext uri="{FF2B5EF4-FFF2-40B4-BE49-F238E27FC236}">
                <a16:creationId xmlns:a16="http://schemas.microsoft.com/office/drawing/2014/main" id="{02A7F7BE-02F0-6A06-E790-9BDCD3073C11}"/>
              </a:ext>
            </a:extLst>
          </p:cNvPr>
          <p:cNvCxnSpPr>
            <a:cxnSpLocks/>
          </p:cNvCxnSpPr>
          <p:nvPr/>
        </p:nvCxnSpPr>
        <p:spPr>
          <a:xfrm flipV="1">
            <a:off x="671513" y="3677806"/>
            <a:ext cx="74845" cy="55994"/>
          </a:xfrm>
          <a:prstGeom prst="line">
            <a:avLst/>
          </a:prstGeom>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A1F345F6-C171-D4A7-953A-B6B41518FD33}"/>
              </a:ext>
            </a:extLst>
          </p:cNvPr>
          <p:cNvSpPr txBox="1"/>
          <p:nvPr/>
        </p:nvSpPr>
        <p:spPr>
          <a:xfrm>
            <a:off x="6202363" y="2298656"/>
            <a:ext cx="688817" cy="960263"/>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2/Stimulated C-peptide group columns/Intensive rows for Retinopathy &amp; Albuminuria; all footnotes </a:t>
            </a:r>
          </a:p>
        </p:txBody>
      </p:sp>
      <p:sp>
        <p:nvSpPr>
          <p:cNvPr id="14" name="Right Brace 13">
            <a:extLst>
              <a:ext uri="{FF2B5EF4-FFF2-40B4-BE49-F238E27FC236}">
                <a16:creationId xmlns:a16="http://schemas.microsoft.com/office/drawing/2014/main" id="{DF23E118-9494-880C-ADAB-66B6AED691A9}"/>
              </a:ext>
            </a:extLst>
          </p:cNvPr>
          <p:cNvSpPr/>
          <p:nvPr/>
        </p:nvSpPr>
        <p:spPr>
          <a:xfrm>
            <a:off x="5821411" y="1469753"/>
            <a:ext cx="365078" cy="1958767"/>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4181297-38C1-7577-D378-CDDCE4077404}"/>
              </a:ext>
            </a:extLst>
          </p:cNvPr>
          <p:cNvSpPr txBox="1"/>
          <p:nvPr/>
        </p:nvSpPr>
        <p:spPr>
          <a:xfrm>
            <a:off x="6197752" y="3585691"/>
            <a:ext cx="688817" cy="221599"/>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p>
        </p:txBody>
      </p:sp>
      <p:sp>
        <p:nvSpPr>
          <p:cNvPr id="16" name="Right Brace 15">
            <a:extLst>
              <a:ext uri="{FF2B5EF4-FFF2-40B4-BE49-F238E27FC236}">
                <a16:creationId xmlns:a16="http://schemas.microsoft.com/office/drawing/2014/main" id="{204FCA18-0361-4BC5-E219-4E75F9007426}"/>
              </a:ext>
            </a:extLst>
          </p:cNvPr>
          <p:cNvSpPr/>
          <p:nvPr/>
        </p:nvSpPr>
        <p:spPr>
          <a:xfrm>
            <a:off x="5923128" y="3519683"/>
            <a:ext cx="249072" cy="386544"/>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81075467"/>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439738" y="4821506"/>
            <a:ext cx="6008687" cy="3944868"/>
          </a:xfrm>
        </p:spPr>
        <p:txBody>
          <a:bodyPr/>
          <a:lstStyle/>
          <a:p>
            <a:pPr marL="0" indent="0">
              <a:spcAft>
                <a:spcPts val="600"/>
              </a:spcAft>
              <a:buFont typeface="Arial" panose="020B0604020202020204" pitchFamily="34" charset="0"/>
              <a:buNone/>
            </a:pPr>
            <a:endParaRPr lang="en-US" u="none">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E8CF92B-7FE9-476E-8579-C703EEC34B37}"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197</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482F1FF-6A86-D648-27D5-873EA1A2514F}"/>
              </a:ext>
            </a:extLst>
          </p:cNvPr>
          <p:cNvSpPr txBox="1"/>
          <p:nvPr/>
        </p:nvSpPr>
        <p:spPr>
          <a:xfrm>
            <a:off x="-36358" y="1648605"/>
            <a:ext cx="688817" cy="221599"/>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p835/col1/¶2/ln1-6</a:t>
            </a:r>
          </a:p>
        </p:txBody>
      </p:sp>
      <p:sp>
        <p:nvSpPr>
          <p:cNvPr id="7" name="Left Brace 6">
            <a:extLst>
              <a:ext uri="{FF2B5EF4-FFF2-40B4-BE49-F238E27FC236}">
                <a16:creationId xmlns:a16="http://schemas.microsoft.com/office/drawing/2014/main" id="{3706B071-96BD-A1F0-D626-3CB0E8C5FE0F}"/>
              </a:ext>
            </a:extLst>
          </p:cNvPr>
          <p:cNvSpPr/>
          <p:nvPr/>
        </p:nvSpPr>
        <p:spPr>
          <a:xfrm>
            <a:off x="649551" y="1303141"/>
            <a:ext cx="300251" cy="128130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6520E571-8298-F46A-1A13-5AB8C932114B}"/>
              </a:ext>
            </a:extLst>
          </p:cNvPr>
          <p:cNvSpPr txBox="1"/>
          <p:nvPr/>
        </p:nvSpPr>
        <p:spPr>
          <a:xfrm>
            <a:off x="-25245" y="2825051"/>
            <a:ext cx="688817" cy="775597"/>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Stimulated C-peptide columns, Intensive rows, all footnotes; p835/col1/¶2/ln1-6</a:t>
            </a:r>
          </a:p>
        </p:txBody>
      </p:sp>
      <p:sp>
        <p:nvSpPr>
          <p:cNvPr id="9" name="Left Brace 8">
            <a:extLst>
              <a:ext uri="{FF2B5EF4-FFF2-40B4-BE49-F238E27FC236}">
                <a16:creationId xmlns:a16="http://schemas.microsoft.com/office/drawing/2014/main" id="{6C225013-3930-5BE4-2FEF-D0CFB3C05248}"/>
              </a:ext>
            </a:extLst>
          </p:cNvPr>
          <p:cNvSpPr/>
          <p:nvPr/>
        </p:nvSpPr>
        <p:spPr>
          <a:xfrm>
            <a:off x="661985" y="2664506"/>
            <a:ext cx="235424" cy="775597"/>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DE151A9D-B7A5-8897-4C5A-472989748416}"/>
              </a:ext>
            </a:extLst>
          </p:cNvPr>
          <p:cNvSpPr txBox="1"/>
          <p:nvPr/>
        </p:nvSpPr>
        <p:spPr>
          <a:xfrm>
            <a:off x="0" y="3677118"/>
            <a:ext cx="688817" cy="40626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header </a:t>
            </a:r>
          </a:p>
        </p:txBody>
      </p:sp>
      <p:cxnSp>
        <p:nvCxnSpPr>
          <p:cNvPr id="11" name="Straight Connector 10">
            <a:extLst>
              <a:ext uri="{FF2B5EF4-FFF2-40B4-BE49-F238E27FC236}">
                <a16:creationId xmlns:a16="http://schemas.microsoft.com/office/drawing/2014/main" id="{02A7F7BE-02F0-6A06-E790-9BDCD3073C11}"/>
              </a:ext>
            </a:extLst>
          </p:cNvPr>
          <p:cNvCxnSpPr>
            <a:cxnSpLocks/>
          </p:cNvCxnSpPr>
          <p:nvPr/>
        </p:nvCxnSpPr>
        <p:spPr>
          <a:xfrm flipV="1">
            <a:off x="671513" y="3677806"/>
            <a:ext cx="74845" cy="55994"/>
          </a:xfrm>
          <a:prstGeom prst="line">
            <a:avLst/>
          </a:prstGeom>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A1F345F6-C171-D4A7-953A-B6B41518FD33}"/>
              </a:ext>
            </a:extLst>
          </p:cNvPr>
          <p:cNvSpPr txBox="1"/>
          <p:nvPr/>
        </p:nvSpPr>
        <p:spPr>
          <a:xfrm>
            <a:off x="6202363" y="2298656"/>
            <a:ext cx="688817" cy="960263"/>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2/Stimulated C-peptide group columns/Intensive rows for Retinopathy &amp; Albuminuria; all footnotes </a:t>
            </a:r>
          </a:p>
        </p:txBody>
      </p:sp>
      <p:sp>
        <p:nvSpPr>
          <p:cNvPr id="14" name="Right Brace 13">
            <a:extLst>
              <a:ext uri="{FF2B5EF4-FFF2-40B4-BE49-F238E27FC236}">
                <a16:creationId xmlns:a16="http://schemas.microsoft.com/office/drawing/2014/main" id="{DF23E118-9494-880C-ADAB-66B6AED691A9}"/>
              </a:ext>
            </a:extLst>
          </p:cNvPr>
          <p:cNvSpPr/>
          <p:nvPr/>
        </p:nvSpPr>
        <p:spPr>
          <a:xfrm>
            <a:off x="5821411" y="1469753"/>
            <a:ext cx="365078" cy="1958767"/>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44181297-38C1-7577-D378-CDDCE4077404}"/>
              </a:ext>
            </a:extLst>
          </p:cNvPr>
          <p:cNvSpPr txBox="1"/>
          <p:nvPr/>
        </p:nvSpPr>
        <p:spPr>
          <a:xfrm>
            <a:off x="6197752" y="3585691"/>
            <a:ext cx="688817" cy="221599"/>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p>
        </p:txBody>
      </p:sp>
      <p:sp>
        <p:nvSpPr>
          <p:cNvPr id="16" name="Right Brace 15">
            <a:extLst>
              <a:ext uri="{FF2B5EF4-FFF2-40B4-BE49-F238E27FC236}">
                <a16:creationId xmlns:a16="http://schemas.microsoft.com/office/drawing/2014/main" id="{204FCA18-0361-4BC5-E219-4E75F9007426}"/>
              </a:ext>
            </a:extLst>
          </p:cNvPr>
          <p:cNvSpPr/>
          <p:nvPr/>
        </p:nvSpPr>
        <p:spPr>
          <a:xfrm>
            <a:off x="5923128" y="3519683"/>
            <a:ext cx="249072" cy="386544"/>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525705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Slide Image Placeholder 1">
            <a:extLst>
              <a:ext uri="{FF2B5EF4-FFF2-40B4-BE49-F238E27FC236}">
                <a16:creationId xmlns:a16="http://schemas.microsoft.com/office/drawing/2014/main" id="{5095DC9D-221A-7477-B8B5-8CD20A02A858}"/>
              </a:ext>
            </a:extLst>
          </p:cNvPr>
          <p:cNvSpPr>
            <a:spLocks noGrp="1" noRot="1" noChangeAspect="1" noChangeArrowheads="1" noTextEdit="1"/>
          </p:cNvSpPr>
          <p:nvPr>
            <p:ph type="sldImg"/>
          </p:nvPr>
        </p:nvSpPr>
        <p:spPr bwMode="auto">
          <a:noFill/>
          <a:ln algn="ctr">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7891" name="Notes Placeholder 2">
            <a:extLst>
              <a:ext uri="{FF2B5EF4-FFF2-40B4-BE49-F238E27FC236}">
                <a16:creationId xmlns:a16="http://schemas.microsoft.com/office/drawing/2014/main" id="{65DF66BF-8869-1762-290E-60F20C617CF3}"/>
              </a:ext>
            </a:extLst>
          </p:cNvPr>
          <p:cNvSpPr>
            <a:spLocks noGrp="1" noChangeArrowheads="1"/>
          </p:cNvSpPr>
          <p:nvPr>
            <p:ph type="body" idx="1"/>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txBody>
          <a:bodyPr wrap="square" numCol="1" anchor="t" anchorCtr="0" compatLnSpc="1">
            <a:prstTxWarp prst="textNoShape">
              <a:avLst/>
            </a:prstTxWarp>
          </a:bodyPr>
          <a:lstStyle/>
          <a:p>
            <a:pPr defTabSz="914400">
              <a:spcBef>
                <a:spcPct val="0"/>
              </a:spcBef>
            </a:pPr>
            <a:endParaRPr lang="de-DE" altLang="de-DE">
              <a:solidFill>
                <a:srgbClr val="191919"/>
              </a:solidFill>
              <a:latin typeface="Arial" panose="020B0604020202020204" pitchFamily="34" charset="0"/>
            </a:endParaRPr>
          </a:p>
        </p:txBody>
      </p:sp>
      <p:sp>
        <p:nvSpPr>
          <p:cNvPr id="37892" name="Slide Number Placeholder 3">
            <a:extLst>
              <a:ext uri="{FF2B5EF4-FFF2-40B4-BE49-F238E27FC236}">
                <a16:creationId xmlns:a16="http://schemas.microsoft.com/office/drawing/2014/main" id="{F172ACF0-0158-9F00-F08E-17197B217893}"/>
              </a:ext>
            </a:extLst>
          </p:cNvPr>
          <p:cNvSpPr>
            <a:spLocks noGrp="1" noChangeArrowheads="1"/>
          </p:cNvSpPr>
          <p:nvPr>
            <p:ph type="sldNum" sz="quarter" idx="5"/>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fld id="{E9F65C42-22FD-41B4-9FE3-ED3F28342CCB}" type="slidenum">
              <a:rPr lang="en-US" altLang="en-US">
                <a:latin typeface="Raleway" pitchFamily="2" charset="0"/>
              </a:rPr>
              <a:pPr eaLnBrk="1" hangingPunct="1"/>
              <a:t>12</a:t>
            </a:fld>
            <a:endParaRPr lang="en-US" altLang="en-US">
              <a:latin typeface="Raleway" pitchFamily="2" charset="0"/>
            </a:endParaRPr>
          </a:p>
        </p:txBody>
      </p:sp>
      <p:sp>
        <p:nvSpPr>
          <p:cNvPr id="37893" name="Right Bracket 6">
            <a:extLst>
              <a:ext uri="{FF2B5EF4-FFF2-40B4-BE49-F238E27FC236}">
                <a16:creationId xmlns:a16="http://schemas.microsoft.com/office/drawing/2014/main" id="{FFA4816D-CF16-6A78-D055-1CF599B3E5AA}"/>
              </a:ext>
            </a:extLst>
          </p:cNvPr>
          <p:cNvSpPr>
            <a:spLocks noChangeArrowheads="1"/>
          </p:cNvSpPr>
          <p:nvPr/>
        </p:nvSpPr>
        <p:spPr bwMode="auto">
          <a:xfrm>
            <a:off x="5753100" y="1982788"/>
            <a:ext cx="90488" cy="1554162"/>
          </a:xfrm>
          <a:prstGeom prst="rightBracket">
            <a:avLst>
              <a:gd name="adj" fmla="val 0"/>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de-DE" altLang="de-DE" sz="500">
              <a:latin typeface="Arial" panose="020B0604020202020204" pitchFamily="34" charset="0"/>
            </a:endParaRPr>
          </a:p>
        </p:txBody>
      </p:sp>
      <p:cxnSp>
        <p:nvCxnSpPr>
          <p:cNvPr id="37894" name="Straight Connector 7">
            <a:extLst>
              <a:ext uri="{FF2B5EF4-FFF2-40B4-BE49-F238E27FC236}">
                <a16:creationId xmlns:a16="http://schemas.microsoft.com/office/drawing/2014/main" id="{E6DF51D7-F762-E5F9-0521-84C770E5FF5D}"/>
              </a:ext>
            </a:extLst>
          </p:cNvPr>
          <p:cNvCxnSpPr>
            <a:cxnSpLocks noChangeShapeType="1"/>
          </p:cNvCxnSpPr>
          <p:nvPr/>
        </p:nvCxnSpPr>
        <p:spPr bwMode="auto">
          <a:xfrm>
            <a:off x="5843588" y="2647950"/>
            <a:ext cx="366712"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37895" name="Straight Connector 10">
            <a:extLst>
              <a:ext uri="{FF2B5EF4-FFF2-40B4-BE49-F238E27FC236}">
                <a16:creationId xmlns:a16="http://schemas.microsoft.com/office/drawing/2014/main" id="{CCA5974F-4E1F-1810-3CDE-1F180F6B87DF}"/>
              </a:ext>
            </a:extLst>
          </p:cNvPr>
          <p:cNvCxnSpPr>
            <a:cxnSpLocks noChangeShapeType="1"/>
          </p:cNvCxnSpPr>
          <p:nvPr/>
        </p:nvCxnSpPr>
        <p:spPr bwMode="auto">
          <a:xfrm>
            <a:off x="569913" y="1422400"/>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sp>
        <p:nvSpPr>
          <p:cNvPr id="28680" name="TextBox 9">
            <a:extLst>
              <a:ext uri="{FF2B5EF4-FFF2-40B4-BE49-F238E27FC236}">
                <a16:creationId xmlns:a16="http://schemas.microsoft.com/office/drawing/2014/main" id="{E047D004-7CFA-67BF-1484-CDB4EB5282CA}"/>
              </a:ext>
            </a:extLst>
          </p:cNvPr>
          <p:cNvSpPr txBox="1"/>
          <p:nvPr/>
        </p:nvSpPr>
        <p:spPr>
          <a:xfrm>
            <a:off x="6194425" y="2290763"/>
            <a:ext cx="641350" cy="12747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[1. Van Belle 2011/</a:t>
            </a:r>
            <a:br>
              <a:rPr lang="en-US" altLang="de-DE" sz="500"/>
            </a:br>
            <a:r>
              <a:rPr lang="en-US" altLang="de-DE" sz="500">
                <a:latin typeface="Arial" panose="020B0604020202020204" pitchFamily="34" charset="0"/>
              </a:rPr>
              <a:t>S. 84/c1/¶2/ln12-14; §Virale Infektionen; S. 89/Abb. 2 Legende/</a:t>
            </a:r>
          </a:p>
          <a:p>
            <a:pPr eaLnBrk="1" hangingPunct="1"/>
            <a:r>
              <a:rPr lang="en-US" altLang="de-DE" sz="500">
                <a:latin typeface="Arial" panose="020B0604020202020204" pitchFamily="34" charset="0"/>
              </a:rPr>
              <a:t>ln7-8; </a:t>
            </a:r>
            <a:br>
              <a:rPr lang="en-US" altLang="de-DE" sz="500"/>
            </a:br>
            <a:r>
              <a:rPr lang="en-US" altLang="de-DE" sz="500">
                <a:latin typeface="Arial" panose="020B0604020202020204" pitchFamily="34" charset="0"/>
              </a:rPr>
              <a:t>S. 90/c1/¶3/ln3-14]</a:t>
            </a:r>
          </a:p>
          <a:p>
            <a:pPr eaLnBrk="1" hangingPunct="1"/>
            <a:r>
              <a:rPr lang="en-US" altLang="de-DE" sz="500">
                <a:latin typeface="Arial" panose="020B0604020202020204" pitchFamily="34" charset="0"/>
              </a:rPr>
              <a:t>[2. Tosur 2020/</a:t>
            </a:r>
            <a:br>
              <a:rPr lang="en-US" altLang="de-DE" sz="500"/>
            </a:br>
            <a:r>
              <a:rPr lang="en-US" altLang="de-DE" sz="500">
                <a:latin typeface="Arial" panose="020B0604020202020204" pitchFamily="34" charset="0"/>
              </a:rPr>
              <a:t>S. 2/c1/¶2; S. 3/c2/¶2/Zeilen 5-7; S. 4/Tabelle 1/Zeile „L-Asparaginase“]</a:t>
            </a:r>
            <a:endParaRPr lang="en-US" altLang="en-US" sz="500">
              <a:latin typeface="Arial" panose="020B0604020202020204" pitchFamily="34" charset="0"/>
            </a:endParaRPr>
          </a:p>
        </p:txBody>
      </p:sp>
      <p:sp>
        <p:nvSpPr>
          <p:cNvPr id="28681" name="TextBox 12">
            <a:extLst>
              <a:ext uri="{FF2B5EF4-FFF2-40B4-BE49-F238E27FC236}">
                <a16:creationId xmlns:a16="http://schemas.microsoft.com/office/drawing/2014/main" id="{786F4053-0D4D-696D-8D1A-8E6F1AB21AC3}"/>
              </a:ext>
            </a:extLst>
          </p:cNvPr>
          <p:cNvSpPr txBox="1"/>
          <p:nvPr/>
        </p:nvSpPr>
        <p:spPr>
          <a:xfrm>
            <a:off x="19050" y="1333500"/>
            <a:ext cx="641350" cy="436563"/>
          </a:xfrm>
          <a:prstGeom prst="rect">
            <a:avLst/>
          </a:prstGeom>
          <a:solidFill>
            <a:schemeClr val="bg1"/>
          </a:solidFill>
          <a:ln w="6350">
            <a:solidFill>
              <a:schemeClr val="tx1"/>
            </a:solidFill>
            <a:miter lim="800000"/>
          </a:ln>
        </p:spPr>
        <p:txBody>
          <a:bodyPr lIns="27432" tIns="27432" rIns="27432" bIns="27432">
            <a:spAutoFit/>
          </a:bodyPr>
          <a:lstStyle>
            <a:defPPr>
              <a:defRPr lang="en-US"/>
            </a:defPPr>
            <a:lvl1pPr marL="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Calibri" pitchFamily="34" charset="0"/>
              </a:defRPr>
            </a:lvl1pPr>
            <a:lvl2pPr marL="4572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Calibri" pitchFamily="34" charset="0"/>
              </a:defRPr>
            </a:lvl2pPr>
            <a:lvl3pPr marL="9144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Calibri" pitchFamily="34" charset="0"/>
              </a:defRPr>
            </a:lvl3pPr>
            <a:lvl4pPr marL="13716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Calibri" pitchFamily="34" charset="0"/>
              </a:defRPr>
            </a:lvl4pPr>
            <a:lvl5pPr marL="18288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Calibri" pitchFamily="34" charset="0"/>
              </a:defRPr>
            </a:lvl5pPr>
          </a:lstStyle>
          <a:p>
            <a:pPr algn="r" eaLnBrk="1" hangingPunct="1"/>
            <a:r>
              <a:rPr lang="de" sz="500">
                <a:ln w="9525" cap="flat" cmpd="sng" algn="ctr">
                  <a:noFill/>
                  <a:prstDash val="solid"/>
                  <a:round/>
                  <a:headEnd type="none" w="med" len="med"/>
                  <a:tailEnd type="none" w="med" len="med"/>
                </a:ln>
                <a:solidFill>
                  <a:srgbClr val="000000"/>
                </a:solidFill>
                <a:latin typeface="Arial"/>
                <a:ea typeface="Arial"/>
              </a:rPr>
              <a:t>[1. Van Belle 2011/</a:t>
            </a:r>
            <a:br>
              <a:rPr sz="500">
                <a:ln w="9525" cap="flat" cmpd="sng" algn="ctr">
                  <a:noFill/>
                  <a:prstDash val="solid"/>
                  <a:round/>
                  <a:headEnd type="none" w="med" len="med"/>
                  <a:tailEnd type="none" w="med" len="med"/>
                </a:ln>
                <a:solidFill>
                  <a:srgbClr val="000000"/>
                </a:solidFill>
                <a:ea typeface="Arial"/>
                <a:sym typeface="Wingdings"/>
              </a:rPr>
            </a:br>
            <a:r>
              <a:rPr lang="de" sz="500">
                <a:ln w="9525" cap="flat" cmpd="sng" algn="ctr">
                  <a:noFill/>
                  <a:prstDash val="solid"/>
                  <a:round/>
                  <a:headEnd type="none" w="med" len="med"/>
                  <a:tailEnd type="none" w="med" len="med"/>
                </a:ln>
                <a:solidFill>
                  <a:srgbClr val="000000"/>
                </a:solidFill>
                <a:latin typeface="Arial"/>
                <a:ea typeface="Arial"/>
              </a:rPr>
              <a:t>S. 89/Abb. 2 Legende/</a:t>
            </a:r>
          </a:p>
          <a:p>
            <a:pPr algn="r" eaLnBrk="1" hangingPunct="1"/>
            <a:r>
              <a:rPr lang="de" sz="500">
                <a:ln w="9525" cap="flat" cmpd="sng" algn="ctr">
                  <a:noFill/>
                  <a:prstDash val="solid"/>
                  <a:round/>
                  <a:headEnd type="none" w="med" len="med"/>
                  <a:tailEnd type="none" w="med" len="med"/>
                </a:ln>
                <a:solidFill>
                  <a:srgbClr val="000000"/>
                </a:solidFill>
                <a:latin typeface="Arial"/>
                <a:ea typeface="Arial"/>
              </a:rPr>
              <a:t>ln5-8]</a:t>
            </a:r>
            <a:endParaRPr sz="500">
              <a:latin typeface="Arial" panose="020B0604020202020204" pitchFamily="34" charset="0"/>
              <a:ea typeface="Arial" panose="020B0604020202020204" pitchFamily="34"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36D28BC-4ADD-AE20-C208-1DA9912ACF8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BAE79D-6D8A-4446-67C5-18CB16BB8FC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017C8F42-6461-30C0-E860-164B5A05F0B3}"/>
              </a:ext>
            </a:extLst>
          </p:cNvPr>
          <p:cNvSpPr>
            <a:spLocks noGrp="1"/>
          </p:cNvSpPr>
          <p:nvPr>
            <p:ph type="body" idx="1"/>
          </p:nvPr>
        </p:nvSpPr>
        <p:spPr>
          <a:xfrm>
            <a:off x="439738" y="4821506"/>
            <a:ext cx="6008687" cy="3944868"/>
          </a:xfrm>
        </p:spPr>
        <p:txBody>
          <a:bodyPr/>
          <a:lstStyle/>
          <a:p>
            <a:pPr marL="0" indent="0">
              <a:spcAft>
                <a:spcPts val="600"/>
              </a:spcAft>
              <a:buFont typeface="Arial" panose="020B0604020202020204" pitchFamily="34" charset="0"/>
              <a:buNone/>
            </a:pPr>
            <a:endParaRPr lang="en-US" u="none">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F6CD80A9-61A6-BB7F-7B20-DA8958424960}"/>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E8CF92B-7FE9-476E-8579-C703EEC34B37}"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199</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F07A0F3B-0098-4163-84E8-C5CB1B78B8BD}"/>
              </a:ext>
            </a:extLst>
          </p:cNvPr>
          <p:cNvSpPr txBox="1"/>
          <p:nvPr/>
        </p:nvSpPr>
        <p:spPr>
          <a:xfrm>
            <a:off x="-36358" y="1648605"/>
            <a:ext cx="688817" cy="221599"/>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p835/col1/¶2/ln1-6</a:t>
            </a:r>
          </a:p>
        </p:txBody>
      </p:sp>
      <p:sp>
        <p:nvSpPr>
          <p:cNvPr id="7" name="Left Brace 6">
            <a:extLst>
              <a:ext uri="{FF2B5EF4-FFF2-40B4-BE49-F238E27FC236}">
                <a16:creationId xmlns:a16="http://schemas.microsoft.com/office/drawing/2014/main" id="{AA7EEB38-480D-EA84-5529-530033C8EE09}"/>
              </a:ext>
            </a:extLst>
          </p:cNvPr>
          <p:cNvSpPr/>
          <p:nvPr/>
        </p:nvSpPr>
        <p:spPr>
          <a:xfrm>
            <a:off x="649551" y="1303141"/>
            <a:ext cx="300251" cy="128130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026653BD-A9F3-382B-2A35-917797FE5264}"/>
              </a:ext>
            </a:extLst>
          </p:cNvPr>
          <p:cNvSpPr txBox="1"/>
          <p:nvPr/>
        </p:nvSpPr>
        <p:spPr>
          <a:xfrm>
            <a:off x="-25245" y="2825051"/>
            <a:ext cx="688817" cy="775597"/>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Stimulated C-peptide columns, Intensive rows, all footnotes; p835/col1/¶2/ln1-6</a:t>
            </a:r>
          </a:p>
        </p:txBody>
      </p:sp>
      <p:sp>
        <p:nvSpPr>
          <p:cNvPr id="9" name="Left Brace 8">
            <a:extLst>
              <a:ext uri="{FF2B5EF4-FFF2-40B4-BE49-F238E27FC236}">
                <a16:creationId xmlns:a16="http://schemas.microsoft.com/office/drawing/2014/main" id="{8BB601FF-AFD4-C18D-5352-B4F3EBBD8821}"/>
              </a:ext>
            </a:extLst>
          </p:cNvPr>
          <p:cNvSpPr/>
          <p:nvPr/>
        </p:nvSpPr>
        <p:spPr>
          <a:xfrm>
            <a:off x="661985" y="2664506"/>
            <a:ext cx="235424" cy="775597"/>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B56E403A-5884-0153-1366-CD62D1E49D44}"/>
              </a:ext>
            </a:extLst>
          </p:cNvPr>
          <p:cNvSpPr txBox="1"/>
          <p:nvPr/>
        </p:nvSpPr>
        <p:spPr>
          <a:xfrm>
            <a:off x="0" y="3677118"/>
            <a:ext cx="688817" cy="40626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header </a:t>
            </a:r>
          </a:p>
        </p:txBody>
      </p:sp>
      <p:cxnSp>
        <p:nvCxnSpPr>
          <p:cNvPr id="11" name="Straight Connector 10">
            <a:extLst>
              <a:ext uri="{FF2B5EF4-FFF2-40B4-BE49-F238E27FC236}">
                <a16:creationId xmlns:a16="http://schemas.microsoft.com/office/drawing/2014/main" id="{2965A591-18D1-8C39-6D10-6EC22821E978}"/>
              </a:ext>
            </a:extLst>
          </p:cNvPr>
          <p:cNvCxnSpPr>
            <a:cxnSpLocks/>
          </p:cNvCxnSpPr>
          <p:nvPr/>
        </p:nvCxnSpPr>
        <p:spPr>
          <a:xfrm flipV="1">
            <a:off x="671513" y="3677806"/>
            <a:ext cx="74845" cy="55994"/>
          </a:xfrm>
          <a:prstGeom prst="line">
            <a:avLst/>
          </a:prstGeom>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117DF224-42DC-F2C7-2F87-00CC89BB3A03}"/>
              </a:ext>
            </a:extLst>
          </p:cNvPr>
          <p:cNvSpPr txBox="1"/>
          <p:nvPr/>
        </p:nvSpPr>
        <p:spPr>
          <a:xfrm>
            <a:off x="6202363" y="2298656"/>
            <a:ext cx="688817" cy="960263"/>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2/Stimulated C-peptide group columns/Intensive rows for Retinopathy &amp; Albuminuria; all footnotes </a:t>
            </a:r>
          </a:p>
        </p:txBody>
      </p:sp>
      <p:sp>
        <p:nvSpPr>
          <p:cNvPr id="14" name="Right Brace 13">
            <a:extLst>
              <a:ext uri="{FF2B5EF4-FFF2-40B4-BE49-F238E27FC236}">
                <a16:creationId xmlns:a16="http://schemas.microsoft.com/office/drawing/2014/main" id="{8134FC13-324D-320F-D600-3F817DACD49A}"/>
              </a:ext>
            </a:extLst>
          </p:cNvPr>
          <p:cNvSpPr/>
          <p:nvPr/>
        </p:nvSpPr>
        <p:spPr>
          <a:xfrm>
            <a:off x="5821411" y="1469753"/>
            <a:ext cx="365078" cy="1958767"/>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1B77F35A-EF86-3487-A96E-4E49F3AA8472}"/>
              </a:ext>
            </a:extLst>
          </p:cNvPr>
          <p:cNvSpPr txBox="1"/>
          <p:nvPr/>
        </p:nvSpPr>
        <p:spPr>
          <a:xfrm>
            <a:off x="6197752" y="3585691"/>
            <a:ext cx="688817" cy="221599"/>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p>
        </p:txBody>
      </p:sp>
      <p:sp>
        <p:nvSpPr>
          <p:cNvPr id="16" name="Right Brace 15">
            <a:extLst>
              <a:ext uri="{FF2B5EF4-FFF2-40B4-BE49-F238E27FC236}">
                <a16:creationId xmlns:a16="http://schemas.microsoft.com/office/drawing/2014/main" id="{DE3653B3-9036-3060-2305-42CF54A6E514}"/>
              </a:ext>
            </a:extLst>
          </p:cNvPr>
          <p:cNvSpPr/>
          <p:nvPr/>
        </p:nvSpPr>
        <p:spPr>
          <a:xfrm>
            <a:off x="5923128" y="3519683"/>
            <a:ext cx="249072" cy="386544"/>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488811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50D988F-E3FD-E676-735F-63A7E42AC04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1D1D2EA4-8416-90F0-B86A-9BD77E7D67C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89AA6017-8F0F-36BC-8939-C9B5086884E6}"/>
              </a:ext>
            </a:extLst>
          </p:cNvPr>
          <p:cNvSpPr>
            <a:spLocks noGrp="1"/>
          </p:cNvSpPr>
          <p:nvPr>
            <p:ph type="body" idx="1"/>
          </p:nvPr>
        </p:nvSpPr>
        <p:spPr>
          <a:xfrm>
            <a:off x="439738" y="4821506"/>
            <a:ext cx="6008687" cy="3944868"/>
          </a:xfrm>
        </p:spPr>
        <p:txBody>
          <a:bodyPr/>
          <a:lstStyle/>
          <a:p>
            <a:pPr marL="0" indent="0">
              <a:spcAft>
                <a:spcPts val="600"/>
              </a:spcAft>
              <a:buFont typeface="Arial" panose="020B0604020202020204" pitchFamily="34" charset="0"/>
              <a:buNone/>
            </a:pPr>
            <a:endParaRPr lang="en-US" u="none">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5B53E060-4085-BA7C-7F27-80304DF42FBF}"/>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E8CF92B-7FE9-476E-8579-C703EEC34B37}"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200</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AE0F5026-E33F-0EB5-C049-5EE6F82F9B32}"/>
              </a:ext>
            </a:extLst>
          </p:cNvPr>
          <p:cNvSpPr txBox="1"/>
          <p:nvPr/>
        </p:nvSpPr>
        <p:spPr>
          <a:xfrm>
            <a:off x="-36358" y="1648605"/>
            <a:ext cx="688817" cy="221599"/>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p835/col1/¶2/ln1-6</a:t>
            </a:r>
          </a:p>
        </p:txBody>
      </p:sp>
      <p:sp>
        <p:nvSpPr>
          <p:cNvPr id="7" name="Left Brace 6">
            <a:extLst>
              <a:ext uri="{FF2B5EF4-FFF2-40B4-BE49-F238E27FC236}">
                <a16:creationId xmlns:a16="http://schemas.microsoft.com/office/drawing/2014/main" id="{333C53E5-0E2F-7FA9-102B-35F00ED5E4AC}"/>
              </a:ext>
            </a:extLst>
          </p:cNvPr>
          <p:cNvSpPr/>
          <p:nvPr/>
        </p:nvSpPr>
        <p:spPr>
          <a:xfrm>
            <a:off x="649551" y="1303141"/>
            <a:ext cx="300251" cy="128130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F8DB23AD-6E3D-74F1-7FF5-E39C68EF4927}"/>
              </a:ext>
            </a:extLst>
          </p:cNvPr>
          <p:cNvSpPr txBox="1"/>
          <p:nvPr/>
        </p:nvSpPr>
        <p:spPr>
          <a:xfrm>
            <a:off x="-25245" y="2825051"/>
            <a:ext cx="688817" cy="775597"/>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Stimulated C-peptide columns, Intensive rows, all footnotes; p835/col1/¶2/ln1-6</a:t>
            </a:r>
          </a:p>
        </p:txBody>
      </p:sp>
      <p:sp>
        <p:nvSpPr>
          <p:cNvPr id="9" name="Left Brace 8">
            <a:extLst>
              <a:ext uri="{FF2B5EF4-FFF2-40B4-BE49-F238E27FC236}">
                <a16:creationId xmlns:a16="http://schemas.microsoft.com/office/drawing/2014/main" id="{119828B7-D202-7F70-4ACF-AF0FC789EB66}"/>
              </a:ext>
            </a:extLst>
          </p:cNvPr>
          <p:cNvSpPr/>
          <p:nvPr/>
        </p:nvSpPr>
        <p:spPr>
          <a:xfrm>
            <a:off x="661985" y="2664506"/>
            <a:ext cx="235424" cy="775597"/>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154FBD70-00C0-B781-570D-4E170699B992}"/>
              </a:ext>
            </a:extLst>
          </p:cNvPr>
          <p:cNvSpPr txBox="1"/>
          <p:nvPr/>
        </p:nvSpPr>
        <p:spPr>
          <a:xfrm>
            <a:off x="0" y="3677118"/>
            <a:ext cx="688817" cy="40626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header </a:t>
            </a:r>
          </a:p>
        </p:txBody>
      </p:sp>
      <p:cxnSp>
        <p:nvCxnSpPr>
          <p:cNvPr id="11" name="Straight Connector 10">
            <a:extLst>
              <a:ext uri="{FF2B5EF4-FFF2-40B4-BE49-F238E27FC236}">
                <a16:creationId xmlns:a16="http://schemas.microsoft.com/office/drawing/2014/main" id="{F2B998A8-0C51-821D-720F-216CA0E66FE3}"/>
              </a:ext>
            </a:extLst>
          </p:cNvPr>
          <p:cNvCxnSpPr>
            <a:cxnSpLocks/>
          </p:cNvCxnSpPr>
          <p:nvPr/>
        </p:nvCxnSpPr>
        <p:spPr>
          <a:xfrm flipV="1">
            <a:off x="671513" y="3677806"/>
            <a:ext cx="74845" cy="55994"/>
          </a:xfrm>
          <a:prstGeom prst="line">
            <a:avLst/>
          </a:prstGeom>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56E26A07-B7EE-B3DB-E5BE-B4653B0B09F2}"/>
              </a:ext>
            </a:extLst>
          </p:cNvPr>
          <p:cNvSpPr txBox="1"/>
          <p:nvPr/>
        </p:nvSpPr>
        <p:spPr>
          <a:xfrm>
            <a:off x="6202363" y="2298656"/>
            <a:ext cx="688817" cy="960263"/>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2/Stimulated C-peptide group columns/Intensive rows for Retinopathy &amp; Albuminuria; all footnotes </a:t>
            </a:r>
          </a:p>
        </p:txBody>
      </p:sp>
      <p:sp>
        <p:nvSpPr>
          <p:cNvPr id="14" name="Right Brace 13">
            <a:extLst>
              <a:ext uri="{FF2B5EF4-FFF2-40B4-BE49-F238E27FC236}">
                <a16:creationId xmlns:a16="http://schemas.microsoft.com/office/drawing/2014/main" id="{56A44E40-2821-5CC7-0E5A-739A880F00BF}"/>
              </a:ext>
            </a:extLst>
          </p:cNvPr>
          <p:cNvSpPr/>
          <p:nvPr/>
        </p:nvSpPr>
        <p:spPr>
          <a:xfrm>
            <a:off x="5821411" y="1469753"/>
            <a:ext cx="365078" cy="1958767"/>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B0E44B3F-E1B6-BB21-EAA0-668DF58ED232}"/>
              </a:ext>
            </a:extLst>
          </p:cNvPr>
          <p:cNvSpPr txBox="1"/>
          <p:nvPr/>
        </p:nvSpPr>
        <p:spPr>
          <a:xfrm>
            <a:off x="6197752" y="3585691"/>
            <a:ext cx="688817" cy="221599"/>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p>
        </p:txBody>
      </p:sp>
      <p:sp>
        <p:nvSpPr>
          <p:cNvPr id="16" name="Right Brace 15">
            <a:extLst>
              <a:ext uri="{FF2B5EF4-FFF2-40B4-BE49-F238E27FC236}">
                <a16:creationId xmlns:a16="http://schemas.microsoft.com/office/drawing/2014/main" id="{D8CFF579-E67B-6B51-DF76-0D20A9F50D80}"/>
              </a:ext>
            </a:extLst>
          </p:cNvPr>
          <p:cNvSpPr/>
          <p:nvPr/>
        </p:nvSpPr>
        <p:spPr>
          <a:xfrm>
            <a:off x="5923128" y="3519683"/>
            <a:ext cx="249072" cy="386544"/>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196570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FFC78C-CD7E-F55D-C074-F4A647F21D08}"/>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C41B3B6-D244-79F7-0E38-251ABAC2C28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89A8BD5-BF28-1815-EA54-3D65AD68E985}"/>
              </a:ext>
            </a:extLst>
          </p:cNvPr>
          <p:cNvSpPr>
            <a:spLocks noGrp="1"/>
          </p:cNvSpPr>
          <p:nvPr>
            <p:ph type="body" idx="1"/>
          </p:nvPr>
        </p:nvSpPr>
        <p:spPr>
          <a:xfrm>
            <a:off x="439738" y="4821506"/>
            <a:ext cx="6008687" cy="3944868"/>
          </a:xfrm>
        </p:spPr>
        <p:txBody>
          <a:bodyPr/>
          <a:lstStyle/>
          <a:p>
            <a:pPr marL="0" indent="0">
              <a:spcAft>
                <a:spcPts val="600"/>
              </a:spcAft>
              <a:buFont typeface="Arial" panose="020B0604020202020204" pitchFamily="34" charset="0"/>
              <a:buNone/>
            </a:pPr>
            <a:endParaRPr lang="en-US" u="none">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F5E5B49E-AB94-641D-5B39-B1AB868F66F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E8CF92B-7FE9-476E-8579-C703EEC34B37}"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201</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FA2D4643-9B02-F4A0-6153-C9F8D6A8C2F6}"/>
              </a:ext>
            </a:extLst>
          </p:cNvPr>
          <p:cNvSpPr txBox="1"/>
          <p:nvPr/>
        </p:nvSpPr>
        <p:spPr>
          <a:xfrm>
            <a:off x="-36358" y="1648605"/>
            <a:ext cx="688817" cy="221599"/>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p835/col1/¶2/ln1-6</a:t>
            </a:r>
          </a:p>
        </p:txBody>
      </p:sp>
      <p:sp>
        <p:nvSpPr>
          <p:cNvPr id="7" name="Left Brace 6">
            <a:extLst>
              <a:ext uri="{FF2B5EF4-FFF2-40B4-BE49-F238E27FC236}">
                <a16:creationId xmlns:a16="http://schemas.microsoft.com/office/drawing/2014/main" id="{FD6429C4-2FAE-3774-6138-BFD4FC60BEFB}"/>
              </a:ext>
            </a:extLst>
          </p:cNvPr>
          <p:cNvSpPr/>
          <p:nvPr/>
        </p:nvSpPr>
        <p:spPr>
          <a:xfrm>
            <a:off x="649551" y="1303141"/>
            <a:ext cx="300251" cy="128130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DAB43BC9-6405-5B16-BD5E-304E598D311D}"/>
              </a:ext>
            </a:extLst>
          </p:cNvPr>
          <p:cNvSpPr txBox="1"/>
          <p:nvPr/>
        </p:nvSpPr>
        <p:spPr>
          <a:xfrm>
            <a:off x="-25245" y="2825051"/>
            <a:ext cx="688817" cy="775597"/>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Stimulated C-peptide columns, Intensive rows, all footnotes; p835/col1/¶2/ln1-6</a:t>
            </a:r>
          </a:p>
        </p:txBody>
      </p:sp>
      <p:sp>
        <p:nvSpPr>
          <p:cNvPr id="9" name="Left Brace 8">
            <a:extLst>
              <a:ext uri="{FF2B5EF4-FFF2-40B4-BE49-F238E27FC236}">
                <a16:creationId xmlns:a16="http://schemas.microsoft.com/office/drawing/2014/main" id="{43DA140F-BE0C-D307-408F-CD818568DC6E}"/>
              </a:ext>
            </a:extLst>
          </p:cNvPr>
          <p:cNvSpPr/>
          <p:nvPr/>
        </p:nvSpPr>
        <p:spPr>
          <a:xfrm>
            <a:off x="661985" y="2664506"/>
            <a:ext cx="235424" cy="775597"/>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A015D8DB-7B16-3530-C050-4141DB004CDF}"/>
              </a:ext>
            </a:extLst>
          </p:cNvPr>
          <p:cNvSpPr txBox="1"/>
          <p:nvPr/>
        </p:nvSpPr>
        <p:spPr>
          <a:xfrm>
            <a:off x="0" y="3677118"/>
            <a:ext cx="688817" cy="40626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header </a:t>
            </a:r>
          </a:p>
        </p:txBody>
      </p:sp>
      <p:cxnSp>
        <p:nvCxnSpPr>
          <p:cNvPr id="11" name="Straight Connector 10">
            <a:extLst>
              <a:ext uri="{FF2B5EF4-FFF2-40B4-BE49-F238E27FC236}">
                <a16:creationId xmlns:a16="http://schemas.microsoft.com/office/drawing/2014/main" id="{3B59963E-9251-78C1-072D-B1ED0CD18A7F}"/>
              </a:ext>
            </a:extLst>
          </p:cNvPr>
          <p:cNvCxnSpPr>
            <a:cxnSpLocks/>
          </p:cNvCxnSpPr>
          <p:nvPr/>
        </p:nvCxnSpPr>
        <p:spPr>
          <a:xfrm flipV="1">
            <a:off x="671513" y="3677806"/>
            <a:ext cx="74845" cy="55994"/>
          </a:xfrm>
          <a:prstGeom prst="line">
            <a:avLst/>
          </a:prstGeom>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70DBE7A8-9286-1580-04D6-F43290169DEE}"/>
              </a:ext>
            </a:extLst>
          </p:cNvPr>
          <p:cNvSpPr txBox="1"/>
          <p:nvPr/>
        </p:nvSpPr>
        <p:spPr>
          <a:xfrm>
            <a:off x="6202363" y="2298656"/>
            <a:ext cx="688817" cy="960263"/>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2/Stimulated C-peptide group columns/Intensive rows for Retinopathy &amp; Albuminuria; all footnotes </a:t>
            </a:r>
          </a:p>
        </p:txBody>
      </p:sp>
      <p:sp>
        <p:nvSpPr>
          <p:cNvPr id="14" name="Right Brace 13">
            <a:extLst>
              <a:ext uri="{FF2B5EF4-FFF2-40B4-BE49-F238E27FC236}">
                <a16:creationId xmlns:a16="http://schemas.microsoft.com/office/drawing/2014/main" id="{351022FD-EAF6-068B-B0FF-1CC65A251AA9}"/>
              </a:ext>
            </a:extLst>
          </p:cNvPr>
          <p:cNvSpPr/>
          <p:nvPr/>
        </p:nvSpPr>
        <p:spPr>
          <a:xfrm>
            <a:off x="5821411" y="1469753"/>
            <a:ext cx="365078" cy="1958767"/>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E99D9BFF-370F-3479-BB9D-26B1F3704E35}"/>
              </a:ext>
            </a:extLst>
          </p:cNvPr>
          <p:cNvSpPr txBox="1"/>
          <p:nvPr/>
        </p:nvSpPr>
        <p:spPr>
          <a:xfrm>
            <a:off x="6197752" y="3585691"/>
            <a:ext cx="688817" cy="221599"/>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p>
        </p:txBody>
      </p:sp>
      <p:sp>
        <p:nvSpPr>
          <p:cNvPr id="16" name="Right Brace 15">
            <a:extLst>
              <a:ext uri="{FF2B5EF4-FFF2-40B4-BE49-F238E27FC236}">
                <a16:creationId xmlns:a16="http://schemas.microsoft.com/office/drawing/2014/main" id="{0EBF05BE-0758-24D3-E9AA-549B9F6BEF68}"/>
              </a:ext>
            </a:extLst>
          </p:cNvPr>
          <p:cNvSpPr/>
          <p:nvPr/>
        </p:nvSpPr>
        <p:spPr>
          <a:xfrm>
            <a:off x="5923128" y="3519683"/>
            <a:ext cx="249072" cy="386544"/>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199788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DAA40B6-9389-C879-D3BF-E76CF69E80CE}"/>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987FC5B-ACD4-8BFD-86EF-27D3D94463A6}"/>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DAC8912C-CCEB-D78E-0CA5-65F0FAE42ABD}"/>
              </a:ext>
            </a:extLst>
          </p:cNvPr>
          <p:cNvSpPr>
            <a:spLocks noGrp="1"/>
          </p:cNvSpPr>
          <p:nvPr>
            <p:ph type="body" idx="1"/>
          </p:nvPr>
        </p:nvSpPr>
        <p:spPr>
          <a:xfrm>
            <a:off x="439738" y="4821506"/>
            <a:ext cx="6008687" cy="3944868"/>
          </a:xfrm>
        </p:spPr>
        <p:txBody>
          <a:bodyPr/>
          <a:lstStyle/>
          <a:p>
            <a:pPr marL="0" indent="0">
              <a:spcAft>
                <a:spcPts val="600"/>
              </a:spcAft>
              <a:buFont typeface="Arial" panose="020B0604020202020204" pitchFamily="34" charset="0"/>
              <a:buNone/>
            </a:pPr>
            <a:endParaRPr lang="en-US" u="none">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9F47C12C-F21D-51E1-8312-611181E707BE}"/>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E8CF92B-7FE9-476E-8579-C703EEC34B37}"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202</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32558EF1-05BA-8845-38AE-C845B5D64CFA}"/>
              </a:ext>
            </a:extLst>
          </p:cNvPr>
          <p:cNvSpPr txBox="1"/>
          <p:nvPr/>
        </p:nvSpPr>
        <p:spPr>
          <a:xfrm>
            <a:off x="-36358" y="1648605"/>
            <a:ext cx="688817" cy="221599"/>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p835/col1/¶2/ln1-6</a:t>
            </a:r>
          </a:p>
        </p:txBody>
      </p:sp>
      <p:sp>
        <p:nvSpPr>
          <p:cNvPr id="7" name="Left Brace 6">
            <a:extLst>
              <a:ext uri="{FF2B5EF4-FFF2-40B4-BE49-F238E27FC236}">
                <a16:creationId xmlns:a16="http://schemas.microsoft.com/office/drawing/2014/main" id="{011E2521-F37D-8A64-D547-59294EC4B780}"/>
              </a:ext>
            </a:extLst>
          </p:cNvPr>
          <p:cNvSpPr/>
          <p:nvPr/>
        </p:nvSpPr>
        <p:spPr>
          <a:xfrm>
            <a:off x="649551" y="1303141"/>
            <a:ext cx="300251" cy="128130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9D33B558-169A-FEF4-23E2-84EFE5AFAD25}"/>
              </a:ext>
            </a:extLst>
          </p:cNvPr>
          <p:cNvSpPr txBox="1"/>
          <p:nvPr/>
        </p:nvSpPr>
        <p:spPr>
          <a:xfrm>
            <a:off x="-25245" y="2825051"/>
            <a:ext cx="688817" cy="775597"/>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Stimulated C-peptide columns, Intensive rows, all footnotes; p835/col1/¶2/ln1-6</a:t>
            </a:r>
          </a:p>
        </p:txBody>
      </p:sp>
      <p:sp>
        <p:nvSpPr>
          <p:cNvPr id="9" name="Left Brace 8">
            <a:extLst>
              <a:ext uri="{FF2B5EF4-FFF2-40B4-BE49-F238E27FC236}">
                <a16:creationId xmlns:a16="http://schemas.microsoft.com/office/drawing/2014/main" id="{CD9730B6-A9E6-23EB-C302-D612B6DA919A}"/>
              </a:ext>
            </a:extLst>
          </p:cNvPr>
          <p:cNvSpPr/>
          <p:nvPr/>
        </p:nvSpPr>
        <p:spPr>
          <a:xfrm>
            <a:off x="661985" y="2664506"/>
            <a:ext cx="235424" cy="775597"/>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7207F01D-1DFC-003A-B676-92182632C8AE}"/>
              </a:ext>
            </a:extLst>
          </p:cNvPr>
          <p:cNvSpPr txBox="1"/>
          <p:nvPr/>
        </p:nvSpPr>
        <p:spPr>
          <a:xfrm>
            <a:off x="0" y="3677118"/>
            <a:ext cx="688817" cy="40626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header </a:t>
            </a:r>
          </a:p>
        </p:txBody>
      </p:sp>
      <p:cxnSp>
        <p:nvCxnSpPr>
          <p:cNvPr id="11" name="Straight Connector 10">
            <a:extLst>
              <a:ext uri="{FF2B5EF4-FFF2-40B4-BE49-F238E27FC236}">
                <a16:creationId xmlns:a16="http://schemas.microsoft.com/office/drawing/2014/main" id="{CFEDE3C2-809B-484B-F0B6-73FFC619704C}"/>
              </a:ext>
            </a:extLst>
          </p:cNvPr>
          <p:cNvCxnSpPr>
            <a:cxnSpLocks/>
          </p:cNvCxnSpPr>
          <p:nvPr/>
        </p:nvCxnSpPr>
        <p:spPr>
          <a:xfrm flipV="1">
            <a:off x="671513" y="3677806"/>
            <a:ext cx="74845" cy="55994"/>
          </a:xfrm>
          <a:prstGeom prst="line">
            <a:avLst/>
          </a:prstGeom>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C665914F-E2B5-132B-3B19-1C3398A9E520}"/>
              </a:ext>
            </a:extLst>
          </p:cNvPr>
          <p:cNvSpPr txBox="1"/>
          <p:nvPr/>
        </p:nvSpPr>
        <p:spPr>
          <a:xfrm>
            <a:off x="6202363" y="2298656"/>
            <a:ext cx="688817" cy="960263"/>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2/Stimulated C-peptide group columns/Intensive rows for Retinopathy &amp; Albuminuria; all footnotes </a:t>
            </a:r>
          </a:p>
        </p:txBody>
      </p:sp>
      <p:sp>
        <p:nvSpPr>
          <p:cNvPr id="14" name="Right Brace 13">
            <a:extLst>
              <a:ext uri="{FF2B5EF4-FFF2-40B4-BE49-F238E27FC236}">
                <a16:creationId xmlns:a16="http://schemas.microsoft.com/office/drawing/2014/main" id="{5AB98201-B7D7-39A8-9D9A-5DB4A30FAC50}"/>
              </a:ext>
            </a:extLst>
          </p:cNvPr>
          <p:cNvSpPr/>
          <p:nvPr/>
        </p:nvSpPr>
        <p:spPr>
          <a:xfrm>
            <a:off x="5821411" y="1469753"/>
            <a:ext cx="365078" cy="1958767"/>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B9097535-F75F-8764-8DB0-53C8F55FFBD2}"/>
              </a:ext>
            </a:extLst>
          </p:cNvPr>
          <p:cNvSpPr txBox="1"/>
          <p:nvPr/>
        </p:nvSpPr>
        <p:spPr>
          <a:xfrm>
            <a:off x="6197752" y="3585691"/>
            <a:ext cx="688817" cy="221599"/>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p>
        </p:txBody>
      </p:sp>
      <p:sp>
        <p:nvSpPr>
          <p:cNvPr id="16" name="Right Brace 15">
            <a:extLst>
              <a:ext uri="{FF2B5EF4-FFF2-40B4-BE49-F238E27FC236}">
                <a16:creationId xmlns:a16="http://schemas.microsoft.com/office/drawing/2014/main" id="{D0B4DD14-F7DB-DB19-F1E4-0EB54974E188}"/>
              </a:ext>
            </a:extLst>
          </p:cNvPr>
          <p:cNvSpPr/>
          <p:nvPr/>
        </p:nvSpPr>
        <p:spPr>
          <a:xfrm>
            <a:off x="5923128" y="3519683"/>
            <a:ext cx="249072" cy="386544"/>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14266360"/>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0B3806-474F-3654-23ED-9D224BB1AFCF}"/>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718C67E-FE72-A6D4-AEB6-2A1EACD7B9A8}"/>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E5980E0-9A4D-9D89-0756-C133B6DEB06A}"/>
              </a:ext>
            </a:extLst>
          </p:cNvPr>
          <p:cNvSpPr>
            <a:spLocks noGrp="1"/>
          </p:cNvSpPr>
          <p:nvPr>
            <p:ph type="body" idx="1"/>
          </p:nvPr>
        </p:nvSpPr>
        <p:spPr>
          <a:xfrm>
            <a:off x="439738" y="4821506"/>
            <a:ext cx="6008687" cy="3944868"/>
          </a:xfrm>
        </p:spPr>
        <p:txBody>
          <a:bodyPr/>
          <a:lstStyle/>
          <a:p>
            <a:pPr marL="0" indent="0">
              <a:spcAft>
                <a:spcPts val="600"/>
              </a:spcAft>
              <a:buFont typeface="Arial" panose="020B0604020202020204" pitchFamily="34" charset="0"/>
              <a:buNone/>
            </a:pPr>
            <a:endParaRPr lang="en-US" u="none">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A42F6F52-1397-A0C1-8969-4F83843CCEA5}"/>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E8CF92B-7FE9-476E-8579-C703EEC34B37}" type="slidenum">
              <a:rPr kumimoji="0" lang="en-US"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203</a:t>
            </a:fld>
            <a:endParaRPr kumimoji="0" lang="en-US"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54AFE61D-D912-7E2E-90B3-A5F16D93EC48}"/>
              </a:ext>
            </a:extLst>
          </p:cNvPr>
          <p:cNvSpPr txBox="1"/>
          <p:nvPr/>
        </p:nvSpPr>
        <p:spPr>
          <a:xfrm>
            <a:off x="-36358" y="1648605"/>
            <a:ext cx="688817" cy="221599"/>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p835/col1/¶2/ln1-6</a:t>
            </a:r>
          </a:p>
        </p:txBody>
      </p:sp>
      <p:sp>
        <p:nvSpPr>
          <p:cNvPr id="7" name="Left Brace 6">
            <a:extLst>
              <a:ext uri="{FF2B5EF4-FFF2-40B4-BE49-F238E27FC236}">
                <a16:creationId xmlns:a16="http://schemas.microsoft.com/office/drawing/2014/main" id="{CDC78C8B-6950-0CF3-AA0A-4ED249205EAA}"/>
              </a:ext>
            </a:extLst>
          </p:cNvPr>
          <p:cNvSpPr/>
          <p:nvPr/>
        </p:nvSpPr>
        <p:spPr>
          <a:xfrm>
            <a:off x="649551" y="1303141"/>
            <a:ext cx="300251" cy="128130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145A42E8-957F-C7B8-8BEA-065D1A9CEE3E}"/>
              </a:ext>
            </a:extLst>
          </p:cNvPr>
          <p:cNvSpPr txBox="1"/>
          <p:nvPr/>
        </p:nvSpPr>
        <p:spPr>
          <a:xfrm>
            <a:off x="-25245" y="2825051"/>
            <a:ext cx="688817" cy="775597"/>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Stimulated C-peptide columns, Intensive rows, all footnotes; p835/col1/¶2/ln1-6</a:t>
            </a:r>
          </a:p>
        </p:txBody>
      </p:sp>
      <p:sp>
        <p:nvSpPr>
          <p:cNvPr id="9" name="Left Brace 8">
            <a:extLst>
              <a:ext uri="{FF2B5EF4-FFF2-40B4-BE49-F238E27FC236}">
                <a16:creationId xmlns:a16="http://schemas.microsoft.com/office/drawing/2014/main" id="{3DBF004E-921E-A2A8-A26A-11BBA520C995}"/>
              </a:ext>
            </a:extLst>
          </p:cNvPr>
          <p:cNvSpPr/>
          <p:nvPr/>
        </p:nvSpPr>
        <p:spPr>
          <a:xfrm>
            <a:off x="661985" y="2664506"/>
            <a:ext cx="235424" cy="775597"/>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067A97D1-DE79-0C7C-FA1C-552C0AFE02EB}"/>
              </a:ext>
            </a:extLst>
          </p:cNvPr>
          <p:cNvSpPr txBox="1"/>
          <p:nvPr/>
        </p:nvSpPr>
        <p:spPr>
          <a:xfrm>
            <a:off x="0" y="3677118"/>
            <a:ext cx="688817" cy="406265"/>
          </a:xfrm>
          <a:prstGeom prst="rect">
            <a:avLst/>
          </a:prstGeom>
          <a:noFill/>
        </p:spPr>
        <p:txBody>
          <a:bodyPr wrap="square" lIns="18288" tIns="18288" rIns="18288" bIns="18288"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header </a:t>
            </a:r>
          </a:p>
        </p:txBody>
      </p:sp>
      <p:cxnSp>
        <p:nvCxnSpPr>
          <p:cNvPr id="11" name="Straight Connector 10">
            <a:extLst>
              <a:ext uri="{FF2B5EF4-FFF2-40B4-BE49-F238E27FC236}">
                <a16:creationId xmlns:a16="http://schemas.microsoft.com/office/drawing/2014/main" id="{C8D7E41E-4211-E906-D523-B164705B1FC9}"/>
              </a:ext>
            </a:extLst>
          </p:cNvPr>
          <p:cNvCxnSpPr>
            <a:cxnSpLocks/>
          </p:cNvCxnSpPr>
          <p:nvPr/>
        </p:nvCxnSpPr>
        <p:spPr>
          <a:xfrm flipV="1">
            <a:off x="671513" y="3677806"/>
            <a:ext cx="74845" cy="55994"/>
          </a:xfrm>
          <a:prstGeom prst="line">
            <a:avLst/>
          </a:prstGeom>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8F91D8B7-046C-E046-2398-0F8447D89EC0}"/>
              </a:ext>
            </a:extLst>
          </p:cNvPr>
          <p:cNvSpPr txBox="1"/>
          <p:nvPr/>
        </p:nvSpPr>
        <p:spPr>
          <a:xfrm>
            <a:off x="6202363" y="2298656"/>
            <a:ext cx="688817" cy="960263"/>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p833/col1/¶3/ln1-7; p834/Table 2/Stimulated C-peptide group columns/Intensive rows for Retinopathy &amp; Albuminuria; all footnotes </a:t>
            </a:r>
          </a:p>
        </p:txBody>
      </p:sp>
      <p:sp>
        <p:nvSpPr>
          <p:cNvPr id="14" name="Right Brace 13">
            <a:extLst>
              <a:ext uri="{FF2B5EF4-FFF2-40B4-BE49-F238E27FC236}">
                <a16:creationId xmlns:a16="http://schemas.microsoft.com/office/drawing/2014/main" id="{25C55FC7-F593-13A4-3D08-7B017C5ABF42}"/>
              </a:ext>
            </a:extLst>
          </p:cNvPr>
          <p:cNvSpPr/>
          <p:nvPr/>
        </p:nvSpPr>
        <p:spPr>
          <a:xfrm>
            <a:off x="5821411" y="1469753"/>
            <a:ext cx="365078" cy="1958767"/>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TextBox 14">
            <a:extLst>
              <a:ext uri="{FF2B5EF4-FFF2-40B4-BE49-F238E27FC236}">
                <a16:creationId xmlns:a16="http://schemas.microsoft.com/office/drawing/2014/main" id="{6004FBBB-E88B-D4E4-FD3A-B0A0A5085F8B}"/>
              </a:ext>
            </a:extLst>
          </p:cNvPr>
          <p:cNvSpPr txBox="1"/>
          <p:nvPr/>
        </p:nvSpPr>
        <p:spPr>
          <a:xfrm>
            <a:off x="6197752" y="3585691"/>
            <a:ext cx="688817" cy="221599"/>
          </a:xfrm>
          <a:prstGeom prst="rect">
            <a:avLst/>
          </a:prstGeom>
          <a:noFill/>
        </p:spPr>
        <p:txBody>
          <a:bodyPr wrap="square" lIns="18288" tIns="18288" rIns="18288" bIns="18288"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Steffes 2003/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p832/col3/¶3/ln3-9</a:t>
            </a:r>
          </a:p>
        </p:txBody>
      </p:sp>
      <p:sp>
        <p:nvSpPr>
          <p:cNvPr id="16" name="Right Brace 15">
            <a:extLst>
              <a:ext uri="{FF2B5EF4-FFF2-40B4-BE49-F238E27FC236}">
                <a16:creationId xmlns:a16="http://schemas.microsoft.com/office/drawing/2014/main" id="{44E0B7F3-3D40-6158-4404-CFDCC0598080}"/>
              </a:ext>
            </a:extLst>
          </p:cNvPr>
          <p:cNvSpPr/>
          <p:nvPr/>
        </p:nvSpPr>
        <p:spPr>
          <a:xfrm>
            <a:off x="5923128" y="3519683"/>
            <a:ext cx="249072" cy="386544"/>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761622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209</a:t>
            </a:fld>
            <a:endParaRPr lang="fr-FR"/>
          </a:p>
        </p:txBody>
      </p:sp>
    </p:spTree>
    <p:extLst>
      <p:ext uri="{BB962C8B-B14F-4D97-AF65-F5344CB8AC3E}">
        <p14:creationId xmlns:p14="http://schemas.microsoft.com/office/powerpoint/2010/main" val="130814416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215</a:t>
            </a:fld>
            <a:endParaRPr lang="fr-FR"/>
          </a:p>
        </p:txBody>
      </p:sp>
    </p:spTree>
    <p:extLst>
      <p:ext uri="{BB962C8B-B14F-4D97-AF65-F5344CB8AC3E}">
        <p14:creationId xmlns:p14="http://schemas.microsoft.com/office/powerpoint/2010/main" val="180099809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216</a:t>
            </a:fld>
            <a:endParaRPr lang="fr-FR"/>
          </a:p>
        </p:txBody>
      </p:sp>
    </p:spTree>
    <p:extLst>
      <p:ext uri="{BB962C8B-B14F-4D97-AF65-F5344CB8AC3E}">
        <p14:creationId xmlns:p14="http://schemas.microsoft.com/office/powerpoint/2010/main" val="39203296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C009245-E293-7D43-B02D-89DB2256B9C8}" type="slidenum">
              <a:rPr lang="en-US" smtClean="0"/>
              <a:t>221</a:t>
            </a:fld>
            <a:endParaRPr lang="en-US"/>
          </a:p>
        </p:txBody>
      </p:sp>
    </p:spTree>
    <p:extLst>
      <p:ext uri="{BB962C8B-B14F-4D97-AF65-F5344CB8AC3E}">
        <p14:creationId xmlns:p14="http://schemas.microsoft.com/office/powerpoint/2010/main" val="3320395288"/>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3B42B3-0E67-7337-91E0-D175F8255E0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83334FAA-BA39-97C0-040B-C90E9EE91523}"/>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ADA59F9-4E26-8C2A-DEAA-5EBA54300412}"/>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3C8808FC-11B9-4CC7-C8EA-F9DDE27A7AAD}"/>
              </a:ext>
            </a:extLst>
          </p:cNvPr>
          <p:cNvSpPr>
            <a:spLocks noGrp="1"/>
          </p:cNvSpPr>
          <p:nvPr>
            <p:ph type="sldNum" sz="quarter" idx="5"/>
          </p:nvPr>
        </p:nvSpPr>
        <p:spPr/>
        <p:txBody>
          <a:bodyPr/>
          <a:lstStyle/>
          <a:p>
            <a:fld id="{5C009245-E293-7D43-B02D-89DB2256B9C8}" type="slidenum">
              <a:rPr lang="en-US" smtClean="0"/>
              <a:t>222</a:t>
            </a:fld>
            <a:endParaRPr lang="en-US"/>
          </a:p>
        </p:txBody>
      </p:sp>
    </p:spTree>
    <p:extLst>
      <p:ext uri="{BB962C8B-B14F-4D97-AF65-F5344CB8AC3E}">
        <p14:creationId xmlns:p14="http://schemas.microsoft.com/office/powerpoint/2010/main" val="347435647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4" name="Slide Image Placeholder 1">
            <a:extLst>
              <a:ext uri="{FF2B5EF4-FFF2-40B4-BE49-F238E27FC236}">
                <a16:creationId xmlns:a16="http://schemas.microsoft.com/office/drawing/2014/main" id="{7498D847-4A35-414C-152E-412A4B37BE7C}"/>
              </a:ext>
            </a:extLst>
          </p:cNvPr>
          <p:cNvSpPr>
            <a:spLocks noGrp="1" noRot="1" noChangeAspect="1" noChangeArrowheads="1" noTextEdit="1"/>
          </p:cNvSpPr>
          <p:nvPr>
            <p:ph type="sldImg"/>
          </p:nvPr>
        </p:nvSpPr>
        <p:spPr bwMode="auto">
          <a:noFill/>
          <a:ln algn="ctr">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8915" name="Notes Placeholder 2">
            <a:extLst>
              <a:ext uri="{FF2B5EF4-FFF2-40B4-BE49-F238E27FC236}">
                <a16:creationId xmlns:a16="http://schemas.microsoft.com/office/drawing/2014/main" id="{27715755-3EDE-1930-8E60-67040B434D98}"/>
              </a:ext>
            </a:extLst>
          </p:cNvPr>
          <p:cNvSpPr>
            <a:spLocks noGrp="1" noChangeArrowheads="1"/>
          </p:cNvSpPr>
          <p:nvPr>
            <p:ph type="body" idx="1"/>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txBody>
          <a:bodyPr wrap="square" numCol="1" anchor="t" anchorCtr="0" compatLnSpc="1">
            <a:prstTxWarp prst="textNoShape">
              <a:avLst/>
            </a:prstTxWarp>
          </a:bodyPr>
          <a:lstStyle/>
          <a:p>
            <a:pPr defTabSz="914400">
              <a:spcBef>
                <a:spcPct val="0"/>
              </a:spcBef>
            </a:pPr>
            <a:endParaRPr lang="de-DE" altLang="de-DE">
              <a:solidFill>
                <a:srgbClr val="191919"/>
              </a:solidFill>
              <a:latin typeface="Arial" panose="020B0604020202020204" pitchFamily="34" charset="0"/>
            </a:endParaRPr>
          </a:p>
        </p:txBody>
      </p:sp>
      <p:sp>
        <p:nvSpPr>
          <p:cNvPr id="38916" name="Slide Number Placeholder 3">
            <a:extLst>
              <a:ext uri="{FF2B5EF4-FFF2-40B4-BE49-F238E27FC236}">
                <a16:creationId xmlns:a16="http://schemas.microsoft.com/office/drawing/2014/main" id="{9940E04D-9806-AAA6-6655-F8886BE01DEB}"/>
              </a:ext>
            </a:extLst>
          </p:cNvPr>
          <p:cNvSpPr>
            <a:spLocks noGrp="1" noChangeArrowheads="1"/>
          </p:cNvSpPr>
          <p:nvPr>
            <p:ph type="sldNum" sz="quarter" idx="5"/>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fld id="{4E142BFA-D136-4F06-A384-F2B343C15896}" type="slidenum">
              <a:rPr lang="en-US" altLang="en-US">
                <a:latin typeface="Raleway" pitchFamily="2" charset="0"/>
              </a:rPr>
              <a:pPr eaLnBrk="1" hangingPunct="1"/>
              <a:t>13</a:t>
            </a:fld>
            <a:endParaRPr lang="en-US" altLang="en-US">
              <a:latin typeface="Raleway" pitchFamily="2" charset="0"/>
            </a:endParaRPr>
          </a:p>
        </p:txBody>
      </p:sp>
      <p:sp>
        <p:nvSpPr>
          <p:cNvPr id="38917" name="Right Bracket 11">
            <a:extLst>
              <a:ext uri="{FF2B5EF4-FFF2-40B4-BE49-F238E27FC236}">
                <a16:creationId xmlns:a16="http://schemas.microsoft.com/office/drawing/2014/main" id="{5E1B9355-69E2-2134-1DBC-B264034F4759}"/>
              </a:ext>
            </a:extLst>
          </p:cNvPr>
          <p:cNvSpPr>
            <a:spLocks noChangeArrowheads="1"/>
          </p:cNvSpPr>
          <p:nvPr/>
        </p:nvSpPr>
        <p:spPr bwMode="auto">
          <a:xfrm>
            <a:off x="5930900" y="2282825"/>
            <a:ext cx="92075" cy="547688"/>
          </a:xfrm>
          <a:prstGeom prst="rightBracket">
            <a:avLst>
              <a:gd name="adj" fmla="val 0"/>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de-DE" altLang="de-DE" sz="500">
              <a:latin typeface="Arial" panose="020B0604020202020204" pitchFamily="34" charset="0"/>
            </a:endParaRPr>
          </a:p>
        </p:txBody>
      </p:sp>
      <p:cxnSp>
        <p:nvCxnSpPr>
          <p:cNvPr id="38918" name="Straight Connector 13">
            <a:extLst>
              <a:ext uri="{FF2B5EF4-FFF2-40B4-BE49-F238E27FC236}">
                <a16:creationId xmlns:a16="http://schemas.microsoft.com/office/drawing/2014/main" id="{5D54C034-1FD0-C791-286F-95A12F2A4C08}"/>
              </a:ext>
            </a:extLst>
          </p:cNvPr>
          <p:cNvCxnSpPr>
            <a:cxnSpLocks noChangeShapeType="1"/>
          </p:cNvCxnSpPr>
          <p:nvPr/>
        </p:nvCxnSpPr>
        <p:spPr bwMode="auto">
          <a:xfrm>
            <a:off x="6022975" y="2566988"/>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38919" name="Straight Connector 14">
            <a:extLst>
              <a:ext uri="{FF2B5EF4-FFF2-40B4-BE49-F238E27FC236}">
                <a16:creationId xmlns:a16="http://schemas.microsoft.com/office/drawing/2014/main" id="{B6FF60D9-4BDD-4CA9-0576-422C01045A06}"/>
              </a:ext>
            </a:extLst>
          </p:cNvPr>
          <p:cNvCxnSpPr>
            <a:cxnSpLocks noChangeShapeType="1"/>
          </p:cNvCxnSpPr>
          <p:nvPr/>
        </p:nvCxnSpPr>
        <p:spPr bwMode="auto">
          <a:xfrm>
            <a:off x="563563" y="1409700"/>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sp>
        <p:nvSpPr>
          <p:cNvPr id="38920" name="Right Bracket 15">
            <a:extLst>
              <a:ext uri="{FF2B5EF4-FFF2-40B4-BE49-F238E27FC236}">
                <a16:creationId xmlns:a16="http://schemas.microsoft.com/office/drawing/2014/main" id="{7BF20B3D-0757-5D44-4BBD-6D37E67E2393}"/>
              </a:ext>
            </a:extLst>
          </p:cNvPr>
          <p:cNvSpPr>
            <a:spLocks noChangeArrowheads="1"/>
          </p:cNvSpPr>
          <p:nvPr/>
        </p:nvSpPr>
        <p:spPr bwMode="auto">
          <a:xfrm>
            <a:off x="5930900" y="2879725"/>
            <a:ext cx="92075" cy="533400"/>
          </a:xfrm>
          <a:prstGeom prst="rightBracket">
            <a:avLst>
              <a:gd name="adj" fmla="val 0"/>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de-DE" altLang="de-DE" sz="500">
              <a:latin typeface="Arial" panose="020B0604020202020204" pitchFamily="34" charset="0"/>
            </a:endParaRPr>
          </a:p>
        </p:txBody>
      </p:sp>
      <p:cxnSp>
        <p:nvCxnSpPr>
          <p:cNvPr id="38921" name="Straight Connector 16">
            <a:extLst>
              <a:ext uri="{FF2B5EF4-FFF2-40B4-BE49-F238E27FC236}">
                <a16:creationId xmlns:a16="http://schemas.microsoft.com/office/drawing/2014/main" id="{7743C678-D725-B69C-7995-EC229A9B62F3}"/>
              </a:ext>
            </a:extLst>
          </p:cNvPr>
          <p:cNvCxnSpPr>
            <a:cxnSpLocks noChangeShapeType="1"/>
          </p:cNvCxnSpPr>
          <p:nvPr/>
        </p:nvCxnSpPr>
        <p:spPr bwMode="auto">
          <a:xfrm>
            <a:off x="6022975" y="3101975"/>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sp>
        <p:nvSpPr>
          <p:cNvPr id="30730" name="TextBox 17">
            <a:extLst>
              <a:ext uri="{FF2B5EF4-FFF2-40B4-BE49-F238E27FC236}">
                <a16:creationId xmlns:a16="http://schemas.microsoft.com/office/drawing/2014/main" id="{6898BCF6-5FCD-9D84-328E-CEF2BA9CBA76}"/>
              </a:ext>
            </a:extLst>
          </p:cNvPr>
          <p:cNvSpPr txBox="1"/>
          <p:nvPr/>
        </p:nvSpPr>
        <p:spPr>
          <a:xfrm>
            <a:off x="6200775" y="2347913"/>
            <a:ext cx="641350" cy="5127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[2. Van Belle 2011/S. 89/</a:t>
            </a:r>
          </a:p>
          <a:p>
            <a:pPr eaLnBrk="1" hangingPunct="1"/>
            <a:r>
              <a:rPr lang="en-US" altLang="de-DE" sz="500">
                <a:latin typeface="Arial" panose="020B0604020202020204" pitchFamily="34" charset="0"/>
              </a:rPr>
              <a:t>Abb. 2 Legende/</a:t>
            </a:r>
          </a:p>
          <a:p>
            <a:pPr eaLnBrk="1" hangingPunct="1"/>
            <a:r>
              <a:rPr lang="en-US" altLang="de-DE" sz="500">
                <a:latin typeface="Arial" panose="020B0604020202020204" pitchFamily="34" charset="0"/>
              </a:rPr>
              <a:t>ln6-12; S. 83/c1/¶1/</a:t>
            </a:r>
          </a:p>
          <a:p>
            <a:pPr eaLnBrk="1" hangingPunct="1"/>
            <a:r>
              <a:rPr lang="en-US" altLang="de-DE" sz="500">
                <a:latin typeface="Arial" panose="020B0604020202020204" pitchFamily="34" charset="0"/>
              </a:rPr>
              <a:t>ln2-10]</a:t>
            </a:r>
            <a:endParaRPr lang="en-US" altLang="en-US" sz="500">
              <a:latin typeface="Arial" panose="020B0604020202020204" pitchFamily="34" charset="0"/>
            </a:endParaRPr>
          </a:p>
        </p:txBody>
      </p:sp>
      <p:sp>
        <p:nvSpPr>
          <p:cNvPr id="30731" name="TextBox 18">
            <a:extLst>
              <a:ext uri="{FF2B5EF4-FFF2-40B4-BE49-F238E27FC236}">
                <a16:creationId xmlns:a16="http://schemas.microsoft.com/office/drawing/2014/main" id="{F2ED54EC-DC02-1FCE-E915-5402409F9BCE}"/>
              </a:ext>
            </a:extLst>
          </p:cNvPr>
          <p:cNvSpPr txBox="1"/>
          <p:nvPr/>
        </p:nvSpPr>
        <p:spPr>
          <a:xfrm>
            <a:off x="6200775" y="2830513"/>
            <a:ext cx="641350" cy="6651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[2. Van Belle 2011/S. 89/</a:t>
            </a:r>
          </a:p>
          <a:p>
            <a:pPr eaLnBrk="1" hangingPunct="1"/>
            <a:r>
              <a:rPr lang="en-US" altLang="de-DE" sz="500">
                <a:latin typeface="Arial" panose="020B0604020202020204" pitchFamily="34" charset="0"/>
              </a:rPr>
              <a:t>Abb. 2 Legende/</a:t>
            </a:r>
          </a:p>
          <a:p>
            <a:pPr eaLnBrk="1" hangingPunct="1"/>
            <a:r>
              <a:rPr lang="en-US" altLang="de-DE" sz="500">
                <a:latin typeface="Arial" panose="020B0604020202020204" pitchFamily="34" charset="0"/>
              </a:rPr>
              <a:t>ln6-12]</a:t>
            </a:r>
          </a:p>
          <a:p>
            <a:pPr eaLnBrk="1" hangingPunct="1"/>
            <a:r>
              <a:rPr lang="en-US" altLang="de-DE" sz="500">
                <a:latin typeface="Arial" panose="020B0604020202020204" pitchFamily="34" charset="0"/>
              </a:rPr>
              <a:t>[3. Pugliese 2017/S. 2881/c1/¶1/</a:t>
            </a:r>
            <a:br>
              <a:rPr lang="en-US" altLang="de-DE" sz="500"/>
            </a:br>
            <a:r>
              <a:rPr lang="en-US" altLang="de-DE" sz="500">
                <a:latin typeface="Arial" panose="020B0604020202020204" pitchFamily="34" charset="0"/>
              </a:rPr>
              <a:t>ln6-7]</a:t>
            </a:r>
            <a:endParaRPr lang="en-US" altLang="en-US" sz="500">
              <a:latin typeface="Arial" panose="020B0604020202020204" pitchFamily="34" charset="0"/>
            </a:endParaRPr>
          </a:p>
        </p:txBody>
      </p:sp>
      <p:sp>
        <p:nvSpPr>
          <p:cNvPr id="30732" name="TextBox 19">
            <a:extLst>
              <a:ext uri="{FF2B5EF4-FFF2-40B4-BE49-F238E27FC236}">
                <a16:creationId xmlns:a16="http://schemas.microsoft.com/office/drawing/2014/main" id="{91128313-6080-66DD-F537-4F436D43DCCE}"/>
              </a:ext>
            </a:extLst>
          </p:cNvPr>
          <p:cNvSpPr txBox="1"/>
          <p:nvPr/>
        </p:nvSpPr>
        <p:spPr>
          <a:xfrm>
            <a:off x="19050" y="1189038"/>
            <a:ext cx="641350" cy="2841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2/c1/¶2/ln1-6; S. 1/¶1/ln4-8]</a:t>
            </a:r>
            <a:endParaRPr lang="en-US" altLang="en-US" sz="500">
              <a:latin typeface="Arial" panose="020B0604020202020204" pitchFamily="34" charset="0"/>
            </a:endParaRPr>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C009245-E293-7D43-B02D-89DB2256B9C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0247834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C009245-E293-7D43-B02D-89DB2256B9C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767300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973040-2E7B-7705-F127-B1282E45DDC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356CD82-FDC8-983E-18DA-BC3AD2AB173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E7937A4-0D1F-75A5-CC8D-3FC1FC38B4D0}"/>
              </a:ext>
            </a:extLst>
          </p:cNvPr>
          <p:cNvSpPr>
            <a:spLocks noGrp="1"/>
          </p:cNvSpPr>
          <p:nvPr>
            <p:ph type="body" idx="1"/>
          </p:nvPr>
        </p:nvSpPr>
        <p:spPr/>
        <p:txBody>
          <a:bodyPr/>
          <a:lstStyle/>
          <a:p>
            <a:endParaRPr lang="en-US"/>
          </a:p>
          <a:p>
            <a:pPr marL="0" marR="0" lvl="0" indent="0" algn="l" defTabSz="914400" rtl="0" eaLnBrk="1" fontAlgn="auto" latinLnBrk="0" hangingPunct="1">
              <a:lnSpc>
                <a:spcPct val="100000"/>
              </a:lnSpc>
              <a:spcBef>
                <a:spcPct val="0"/>
              </a:spcBef>
              <a:spcAft>
                <a:spcPct val="0"/>
              </a:spcAft>
              <a:buClrTx/>
              <a:buSzTx/>
              <a:buFontTx/>
              <a:buNone/>
              <a:defRPr/>
            </a:pPr>
            <a:endParaRPr lang="en-US" sz="1200" u="none" strike="noStrike">
              <a:solidFill>
                <a:schemeClr val="bg1">
                  <a:lumMod val="10000"/>
                </a:schemeClr>
              </a:solidFill>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5C107031-1063-ACF0-AF85-E7AAE3AED041}"/>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6C36DCE-CF03-5249-B5B1-F30D6C9AB5D5}" type="slidenum">
              <a:rPr kumimoji="0" lang="en-US" sz="1200" b="0" i="0" u="none" strike="noStrike" kern="1200" cap="none" spc="0" normalizeH="0" baseline="0" noProof="0" smtClean="0">
                <a:ln>
                  <a:noFill/>
                </a:ln>
                <a:solidFill>
                  <a:prstClr val="black"/>
                </a:solidFill>
                <a:effectLst/>
                <a:uLnTx/>
                <a:uFillTx/>
                <a:latin typeface="Raleway" panose="020B0503030101060003" pitchFamily="34" charset="77"/>
                <a:ea typeface="+mn-ea"/>
                <a:cs typeface="+mn-cs"/>
              </a:rPr>
              <a:pPr marL="0" marR="0" lvl="0" indent="0" algn="r" defTabSz="914400" rtl="0" eaLnBrk="1" fontAlgn="auto" latinLnBrk="0" hangingPunct="1">
                <a:lnSpc>
                  <a:spcPct val="100000"/>
                </a:lnSpc>
                <a:spcBef>
                  <a:spcPct val="0"/>
                </a:spcBef>
                <a:spcAft>
                  <a:spcPct val="0"/>
                </a:spcAft>
                <a:buClrTx/>
                <a:buSzTx/>
                <a:buFontTx/>
                <a:buNone/>
                <a:tabLst/>
                <a:defRPr/>
              </a:pPr>
              <a:t>225</a:t>
            </a:fld>
            <a:endParaRPr kumimoji="0" lang="en-US" sz="1200" b="0" i="0" u="none" strike="noStrike" kern="1200" cap="none" spc="0" normalizeH="0" baseline="0" noProof="0">
              <a:ln>
                <a:noFill/>
              </a:ln>
              <a:solidFill>
                <a:prstClr val="black"/>
              </a:solidFill>
              <a:effectLst/>
              <a:uLnTx/>
              <a:uFillTx/>
              <a:latin typeface="Raleway" panose="020B0503030101060003" pitchFamily="34" charset="77"/>
              <a:ea typeface="+mn-ea"/>
              <a:cs typeface="+mn-cs"/>
            </a:endParaRPr>
          </a:p>
        </p:txBody>
      </p:sp>
      <p:cxnSp>
        <p:nvCxnSpPr>
          <p:cNvPr id="5" name="Straight Connector 4">
            <a:extLst>
              <a:ext uri="{FF2B5EF4-FFF2-40B4-BE49-F238E27FC236}">
                <a16:creationId xmlns:a16="http://schemas.microsoft.com/office/drawing/2014/main" id="{2FC82BE3-7214-5E9A-F98B-6CE5946FAD99}"/>
              </a:ext>
            </a:extLst>
          </p:cNvPr>
          <p:cNvCxnSpPr/>
          <p:nvPr/>
        </p:nvCxnSpPr>
        <p:spPr>
          <a:xfrm>
            <a:off x="638277" y="1588459"/>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EF5D2D99-8510-8277-D346-46F20E5FA248}"/>
              </a:ext>
            </a:extLst>
          </p:cNvPr>
          <p:cNvGrpSpPr/>
          <p:nvPr/>
        </p:nvGrpSpPr>
        <p:grpSpPr>
          <a:xfrm>
            <a:off x="653025" y="1266909"/>
            <a:ext cx="244865" cy="137160"/>
            <a:chOff x="653025" y="1266909"/>
            <a:chExt cx="244865" cy="137160"/>
          </a:xfrm>
        </p:grpSpPr>
        <p:cxnSp>
          <p:nvCxnSpPr>
            <p:cNvPr id="7" name="Straight Connector 6">
              <a:extLst>
                <a:ext uri="{FF2B5EF4-FFF2-40B4-BE49-F238E27FC236}">
                  <a16:creationId xmlns:a16="http://schemas.microsoft.com/office/drawing/2014/main" id="{384807C4-C87A-CD89-BDED-D7DE0F77769C}"/>
                </a:ext>
              </a:extLst>
            </p:cNvPr>
            <p:cNvCxnSpPr/>
            <p:nvPr/>
          </p:nvCxnSpPr>
          <p:spPr>
            <a:xfrm>
              <a:off x="653025" y="1270959"/>
              <a:ext cx="14605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DA716F1B-8C59-ADBE-970C-82696C50F673}"/>
                </a:ext>
              </a:extLst>
            </p:cNvPr>
            <p:cNvCxnSpPr/>
            <p:nvPr/>
          </p:nvCxnSpPr>
          <p:spPr>
            <a:xfrm flipH="1" flipV="1">
              <a:off x="806450" y="1266909"/>
              <a:ext cx="0" cy="1371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35BD7C0D-C074-F792-FE12-5BAE6992C937}"/>
                </a:ext>
              </a:extLst>
            </p:cNvPr>
            <p:cNvCxnSpPr/>
            <p:nvPr/>
          </p:nvCxnSpPr>
          <p:spPr>
            <a:xfrm flipV="1">
              <a:off x="806450" y="1404069"/>
              <a:ext cx="914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Box 9">
            <a:extLst>
              <a:ext uri="{FF2B5EF4-FFF2-40B4-BE49-F238E27FC236}">
                <a16:creationId xmlns:a16="http://schemas.microsoft.com/office/drawing/2014/main" id="{D8E0F5AC-3142-0174-89AD-B6820F07E4B6}"/>
              </a:ext>
            </a:extLst>
          </p:cNvPr>
          <p:cNvSpPr txBox="1"/>
          <p:nvPr/>
        </p:nvSpPr>
        <p:spPr>
          <a:xfrm>
            <a:off x="22122" y="1128409"/>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2/§2/Überschrift zu Teplizumab]</a:t>
            </a:r>
          </a:p>
        </p:txBody>
      </p:sp>
      <p:sp>
        <p:nvSpPr>
          <p:cNvPr id="11" name="TextBox 10">
            <a:extLst>
              <a:ext uri="{FF2B5EF4-FFF2-40B4-BE49-F238E27FC236}">
                <a16:creationId xmlns:a16="http://schemas.microsoft.com/office/drawing/2014/main" id="{6CFF0EA2-06CC-FD93-3D36-706736E6C300}"/>
              </a:ext>
            </a:extLst>
          </p:cNvPr>
          <p:cNvSpPr txBox="1"/>
          <p:nvPr/>
        </p:nvSpPr>
        <p:spPr>
          <a:xfrm>
            <a:off x="22122" y="1452259"/>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3/§2.5/Überschrift zu Teplizumab]</a:t>
            </a:r>
          </a:p>
        </p:txBody>
      </p:sp>
      <p:cxnSp>
        <p:nvCxnSpPr>
          <p:cNvPr id="12" name="Straight Connector 11">
            <a:extLst>
              <a:ext uri="{FF2B5EF4-FFF2-40B4-BE49-F238E27FC236}">
                <a16:creationId xmlns:a16="http://schemas.microsoft.com/office/drawing/2014/main" id="{1406F97B-2734-655D-DB64-A14C1577BF12}"/>
              </a:ext>
            </a:extLst>
          </p:cNvPr>
          <p:cNvCxnSpPr/>
          <p:nvPr/>
        </p:nvCxnSpPr>
        <p:spPr>
          <a:xfrm>
            <a:off x="643196" y="1844096"/>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F4CA3C52-863B-74EB-8640-E27608A142F8}"/>
              </a:ext>
            </a:extLst>
          </p:cNvPr>
          <p:cNvSpPr txBox="1"/>
          <p:nvPr/>
        </p:nvSpPr>
        <p:spPr>
          <a:xfrm>
            <a:off x="22122" y="1707896"/>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3/§2.5/¶1/ln 1 für Teplizumab]</a:t>
            </a:r>
          </a:p>
        </p:txBody>
      </p:sp>
      <p:sp>
        <p:nvSpPr>
          <p:cNvPr id="14" name="TextBox 13">
            <a:extLst>
              <a:ext uri="{FF2B5EF4-FFF2-40B4-BE49-F238E27FC236}">
                <a16:creationId xmlns:a16="http://schemas.microsoft.com/office/drawing/2014/main" id="{58DBF721-81F8-CAA0-DC6C-A68CC062EC63}"/>
              </a:ext>
            </a:extLst>
          </p:cNvPr>
          <p:cNvSpPr txBox="1"/>
          <p:nvPr/>
        </p:nvSpPr>
        <p:spPr>
          <a:xfrm>
            <a:off x="22122" y="3898541"/>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3/§2.5/¶1/ln 1-2 für Teplizumab]</a:t>
            </a:r>
          </a:p>
        </p:txBody>
      </p:sp>
      <p:sp>
        <p:nvSpPr>
          <p:cNvPr id="15" name="TextBox 14">
            <a:extLst>
              <a:ext uri="{FF2B5EF4-FFF2-40B4-BE49-F238E27FC236}">
                <a16:creationId xmlns:a16="http://schemas.microsoft.com/office/drawing/2014/main" id="{ED42BBB9-0E30-21CB-97F1-1122EFAC1996}"/>
              </a:ext>
            </a:extLst>
          </p:cNvPr>
          <p:cNvSpPr txBox="1"/>
          <p:nvPr/>
        </p:nvSpPr>
        <p:spPr>
          <a:xfrm>
            <a:off x="22122" y="2814780"/>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3;</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Unterbullets 1,2]</a:t>
            </a:r>
          </a:p>
        </p:txBody>
      </p:sp>
      <p:cxnSp>
        <p:nvCxnSpPr>
          <p:cNvPr id="16" name="Straight Connector 15">
            <a:extLst>
              <a:ext uri="{FF2B5EF4-FFF2-40B4-BE49-F238E27FC236}">
                <a16:creationId xmlns:a16="http://schemas.microsoft.com/office/drawing/2014/main" id="{37278020-244F-F623-D4D4-5FF10D98ADEB}"/>
              </a:ext>
            </a:extLst>
          </p:cNvPr>
          <p:cNvCxnSpPr/>
          <p:nvPr/>
        </p:nvCxnSpPr>
        <p:spPr>
          <a:xfrm flipV="1">
            <a:off x="625332" y="2158724"/>
            <a:ext cx="2854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151DE26-2EE2-BAAD-430E-1FC4724CD60F}"/>
              </a:ext>
            </a:extLst>
          </p:cNvPr>
          <p:cNvCxnSpPr/>
          <p:nvPr/>
        </p:nvCxnSpPr>
        <p:spPr>
          <a:xfrm flipV="1">
            <a:off x="640080" y="2576597"/>
            <a:ext cx="2854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F406D64A-8FAB-99B5-A3F3-374033DC2CE4}"/>
              </a:ext>
            </a:extLst>
          </p:cNvPr>
          <p:cNvCxnSpPr/>
          <p:nvPr/>
        </p:nvCxnSpPr>
        <p:spPr>
          <a:xfrm>
            <a:off x="660005" y="3001841"/>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1CD8371-4B0D-0399-ABAE-E38B82F52B42}"/>
              </a:ext>
            </a:extLst>
          </p:cNvPr>
          <p:cNvCxnSpPr/>
          <p:nvPr/>
        </p:nvCxnSpPr>
        <p:spPr>
          <a:xfrm>
            <a:off x="657947" y="3611439"/>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C72A858-7E3E-60BE-FD96-2799763878C1}"/>
              </a:ext>
            </a:extLst>
          </p:cNvPr>
          <p:cNvCxnSpPr/>
          <p:nvPr/>
        </p:nvCxnSpPr>
        <p:spPr>
          <a:xfrm>
            <a:off x="667785" y="4001467"/>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547383B-BE53-4CE5-D2AC-00D5C29FC802}"/>
              </a:ext>
            </a:extLst>
          </p:cNvPr>
          <p:cNvCxnSpPr/>
          <p:nvPr/>
        </p:nvCxnSpPr>
        <p:spPr>
          <a:xfrm flipH="1" flipV="1">
            <a:off x="915680" y="2068256"/>
            <a:ext cx="0" cy="2447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EB3922AE-B917-1A23-8CFB-705C906D1845}"/>
              </a:ext>
            </a:extLst>
          </p:cNvPr>
          <p:cNvSpPr txBox="1"/>
          <p:nvPr/>
        </p:nvSpPr>
        <p:spPr>
          <a:xfrm>
            <a:off x="22122" y="2013132"/>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 zu Teplizumab/</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1]</a:t>
            </a:r>
          </a:p>
        </p:txBody>
      </p:sp>
      <p:sp>
        <p:nvSpPr>
          <p:cNvPr id="23" name="TextBox 22">
            <a:extLst>
              <a:ext uri="{FF2B5EF4-FFF2-40B4-BE49-F238E27FC236}">
                <a16:creationId xmlns:a16="http://schemas.microsoft.com/office/drawing/2014/main" id="{98F3DAF4-49BB-5A56-BF9E-AB080A0845C3}"/>
              </a:ext>
            </a:extLst>
          </p:cNvPr>
          <p:cNvSpPr txBox="1"/>
          <p:nvPr/>
        </p:nvSpPr>
        <p:spPr>
          <a:xfrm>
            <a:off x="22122" y="2426406"/>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2 für Teplizumab]</a:t>
            </a:r>
          </a:p>
        </p:txBody>
      </p:sp>
      <p:cxnSp>
        <p:nvCxnSpPr>
          <p:cNvPr id="24" name="Straight Connector 23">
            <a:extLst>
              <a:ext uri="{FF2B5EF4-FFF2-40B4-BE49-F238E27FC236}">
                <a16:creationId xmlns:a16="http://schemas.microsoft.com/office/drawing/2014/main" id="{6663AB54-1851-65DF-C3CD-025C6B1A820B}"/>
              </a:ext>
            </a:extLst>
          </p:cNvPr>
          <p:cNvCxnSpPr/>
          <p:nvPr/>
        </p:nvCxnSpPr>
        <p:spPr>
          <a:xfrm flipH="1" flipV="1">
            <a:off x="915680" y="2825336"/>
            <a:ext cx="0" cy="365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04D77A97-F524-1E28-495F-FA6CEC367DFD}"/>
              </a:ext>
            </a:extLst>
          </p:cNvPr>
          <p:cNvCxnSpPr/>
          <p:nvPr/>
        </p:nvCxnSpPr>
        <p:spPr>
          <a:xfrm flipH="1" flipV="1">
            <a:off x="915680" y="3459529"/>
            <a:ext cx="0" cy="32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37336122-DBB5-8564-582C-CA7D08A14CE4}"/>
              </a:ext>
            </a:extLst>
          </p:cNvPr>
          <p:cNvSpPr txBox="1"/>
          <p:nvPr/>
        </p:nvSpPr>
        <p:spPr>
          <a:xfrm>
            <a:off x="22122" y="3460949"/>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4 für Teplizumab]</a:t>
            </a:r>
          </a:p>
        </p:txBody>
      </p:sp>
    </p:spTree>
    <p:extLst>
      <p:ext uri="{BB962C8B-B14F-4D97-AF65-F5344CB8AC3E}">
        <p14:creationId xmlns:p14="http://schemas.microsoft.com/office/powerpoint/2010/main" val="85236322"/>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A7FAA1-9DC2-97F0-C123-CA3C753A313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A1583FF-8B6C-3DFD-A590-8647C0CCC28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482027F6-B7A1-4CA6-9BF9-602FDAE49479}"/>
              </a:ext>
            </a:extLst>
          </p:cNvPr>
          <p:cNvSpPr>
            <a:spLocks noGrp="1"/>
          </p:cNvSpPr>
          <p:nvPr>
            <p:ph type="body" idx="1"/>
          </p:nvPr>
        </p:nvSpPr>
        <p:spPr/>
        <p:txBody>
          <a:bodyPr/>
          <a:lstStyle/>
          <a:p>
            <a:endParaRPr lang="en-US"/>
          </a:p>
          <a:p>
            <a:pPr marL="0" marR="0" lvl="0" indent="0" algn="l" defTabSz="914400" rtl="0" eaLnBrk="1" fontAlgn="auto" latinLnBrk="0" hangingPunct="1">
              <a:lnSpc>
                <a:spcPct val="100000"/>
              </a:lnSpc>
              <a:spcBef>
                <a:spcPct val="0"/>
              </a:spcBef>
              <a:spcAft>
                <a:spcPct val="0"/>
              </a:spcAft>
              <a:buClrTx/>
              <a:buSzTx/>
              <a:buFontTx/>
              <a:buNone/>
              <a:defRPr/>
            </a:pPr>
            <a:endParaRPr lang="en-US" sz="1200" u="none" strike="noStrike">
              <a:solidFill>
                <a:schemeClr val="bg1">
                  <a:lumMod val="10000"/>
                </a:schemeClr>
              </a:solidFill>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93D2894D-2880-7CE1-78A8-EFB2E185E7D8}"/>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6C36DCE-CF03-5249-B5B1-F30D6C9AB5D5}" type="slidenum">
              <a:rPr kumimoji="0" lang="en-US" sz="1200" b="0" i="0" u="none" strike="noStrike" kern="1200" cap="none" spc="0" normalizeH="0" baseline="0" noProof="0" smtClean="0">
                <a:ln>
                  <a:noFill/>
                </a:ln>
                <a:solidFill>
                  <a:prstClr val="black"/>
                </a:solidFill>
                <a:effectLst/>
                <a:uLnTx/>
                <a:uFillTx/>
                <a:latin typeface="Raleway" panose="020B0503030101060003" pitchFamily="34" charset="77"/>
                <a:ea typeface="+mn-ea"/>
                <a:cs typeface="+mn-cs"/>
              </a:rPr>
              <a:pPr marL="0" marR="0" lvl="0" indent="0" algn="r" defTabSz="914400" rtl="0" eaLnBrk="1" fontAlgn="auto" latinLnBrk="0" hangingPunct="1">
                <a:lnSpc>
                  <a:spcPct val="100000"/>
                </a:lnSpc>
                <a:spcBef>
                  <a:spcPct val="0"/>
                </a:spcBef>
                <a:spcAft>
                  <a:spcPct val="0"/>
                </a:spcAft>
                <a:buClrTx/>
                <a:buSzTx/>
                <a:buFontTx/>
                <a:buNone/>
                <a:tabLst/>
                <a:defRPr/>
              </a:pPr>
              <a:t>226</a:t>
            </a:fld>
            <a:endParaRPr kumimoji="0" lang="en-US" sz="1200" b="0" i="0" u="none" strike="noStrike" kern="1200" cap="none" spc="0" normalizeH="0" baseline="0" noProof="0">
              <a:ln>
                <a:noFill/>
              </a:ln>
              <a:solidFill>
                <a:prstClr val="black"/>
              </a:solidFill>
              <a:effectLst/>
              <a:uLnTx/>
              <a:uFillTx/>
              <a:latin typeface="Raleway" panose="020B0503030101060003" pitchFamily="34" charset="77"/>
              <a:ea typeface="+mn-ea"/>
              <a:cs typeface="+mn-cs"/>
            </a:endParaRPr>
          </a:p>
        </p:txBody>
      </p:sp>
      <p:cxnSp>
        <p:nvCxnSpPr>
          <p:cNvPr id="5" name="Straight Connector 4">
            <a:extLst>
              <a:ext uri="{FF2B5EF4-FFF2-40B4-BE49-F238E27FC236}">
                <a16:creationId xmlns:a16="http://schemas.microsoft.com/office/drawing/2014/main" id="{69A60DD5-C7EF-1CD8-3A10-46952DE66DC6}"/>
              </a:ext>
            </a:extLst>
          </p:cNvPr>
          <p:cNvCxnSpPr/>
          <p:nvPr/>
        </p:nvCxnSpPr>
        <p:spPr>
          <a:xfrm>
            <a:off x="638277" y="1588459"/>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9FB28AFA-1E88-69ED-67CE-2DBF29E6CF36}"/>
              </a:ext>
            </a:extLst>
          </p:cNvPr>
          <p:cNvGrpSpPr/>
          <p:nvPr/>
        </p:nvGrpSpPr>
        <p:grpSpPr>
          <a:xfrm>
            <a:off x="653025" y="1266909"/>
            <a:ext cx="244865" cy="137160"/>
            <a:chOff x="653025" y="1266909"/>
            <a:chExt cx="244865" cy="137160"/>
          </a:xfrm>
        </p:grpSpPr>
        <p:cxnSp>
          <p:nvCxnSpPr>
            <p:cNvPr id="7" name="Straight Connector 6">
              <a:extLst>
                <a:ext uri="{FF2B5EF4-FFF2-40B4-BE49-F238E27FC236}">
                  <a16:creationId xmlns:a16="http://schemas.microsoft.com/office/drawing/2014/main" id="{FE95A396-7B8C-751C-045C-3AE73B01E866}"/>
                </a:ext>
              </a:extLst>
            </p:cNvPr>
            <p:cNvCxnSpPr/>
            <p:nvPr/>
          </p:nvCxnSpPr>
          <p:spPr>
            <a:xfrm>
              <a:off x="653025" y="1270959"/>
              <a:ext cx="14605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AA0DBDDC-6382-4A18-D969-F0B64756C98C}"/>
                </a:ext>
              </a:extLst>
            </p:cNvPr>
            <p:cNvCxnSpPr/>
            <p:nvPr/>
          </p:nvCxnSpPr>
          <p:spPr>
            <a:xfrm flipH="1" flipV="1">
              <a:off x="806450" y="1266909"/>
              <a:ext cx="0" cy="1371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9ABE9774-8D92-8B83-4B47-D19449124505}"/>
                </a:ext>
              </a:extLst>
            </p:cNvPr>
            <p:cNvCxnSpPr/>
            <p:nvPr/>
          </p:nvCxnSpPr>
          <p:spPr>
            <a:xfrm flipV="1">
              <a:off x="806450" y="1404069"/>
              <a:ext cx="914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Box 9">
            <a:extLst>
              <a:ext uri="{FF2B5EF4-FFF2-40B4-BE49-F238E27FC236}">
                <a16:creationId xmlns:a16="http://schemas.microsoft.com/office/drawing/2014/main" id="{94F20591-EBB3-4C1C-6238-ACEEA0FAF61B}"/>
              </a:ext>
            </a:extLst>
          </p:cNvPr>
          <p:cNvSpPr txBox="1"/>
          <p:nvPr/>
        </p:nvSpPr>
        <p:spPr>
          <a:xfrm>
            <a:off x="22122" y="1128409"/>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2/§2/Überschrift zu Teplizumab]</a:t>
            </a:r>
          </a:p>
        </p:txBody>
      </p:sp>
      <p:sp>
        <p:nvSpPr>
          <p:cNvPr id="11" name="TextBox 10">
            <a:extLst>
              <a:ext uri="{FF2B5EF4-FFF2-40B4-BE49-F238E27FC236}">
                <a16:creationId xmlns:a16="http://schemas.microsoft.com/office/drawing/2014/main" id="{F3A1F034-731F-7A3D-9F27-329B57419B0F}"/>
              </a:ext>
            </a:extLst>
          </p:cNvPr>
          <p:cNvSpPr txBox="1"/>
          <p:nvPr/>
        </p:nvSpPr>
        <p:spPr>
          <a:xfrm>
            <a:off x="22122" y="1452259"/>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3/§2.5/Überschrift zu Teplizumab]</a:t>
            </a:r>
          </a:p>
        </p:txBody>
      </p:sp>
      <p:cxnSp>
        <p:nvCxnSpPr>
          <p:cNvPr id="12" name="Straight Connector 11">
            <a:extLst>
              <a:ext uri="{FF2B5EF4-FFF2-40B4-BE49-F238E27FC236}">
                <a16:creationId xmlns:a16="http://schemas.microsoft.com/office/drawing/2014/main" id="{8615E33C-34AE-3854-AB03-DE0119713571}"/>
              </a:ext>
            </a:extLst>
          </p:cNvPr>
          <p:cNvCxnSpPr/>
          <p:nvPr/>
        </p:nvCxnSpPr>
        <p:spPr>
          <a:xfrm>
            <a:off x="643196" y="1844096"/>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9EF62331-A286-94CA-C391-4D9D93F28149}"/>
              </a:ext>
            </a:extLst>
          </p:cNvPr>
          <p:cNvSpPr txBox="1"/>
          <p:nvPr/>
        </p:nvSpPr>
        <p:spPr>
          <a:xfrm>
            <a:off x="22122" y="1707896"/>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3/§2.5/¶1/ln 1 für Teplizumab]</a:t>
            </a:r>
          </a:p>
        </p:txBody>
      </p:sp>
      <p:sp>
        <p:nvSpPr>
          <p:cNvPr id="14" name="TextBox 13">
            <a:extLst>
              <a:ext uri="{FF2B5EF4-FFF2-40B4-BE49-F238E27FC236}">
                <a16:creationId xmlns:a16="http://schemas.microsoft.com/office/drawing/2014/main" id="{7BC77575-4492-D481-6C20-237A3C803A05}"/>
              </a:ext>
            </a:extLst>
          </p:cNvPr>
          <p:cNvSpPr txBox="1"/>
          <p:nvPr/>
        </p:nvSpPr>
        <p:spPr>
          <a:xfrm>
            <a:off x="22122" y="3898541"/>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3/§2.5/¶1/ln 1-2 für Teplizumab]</a:t>
            </a:r>
          </a:p>
        </p:txBody>
      </p:sp>
      <p:sp>
        <p:nvSpPr>
          <p:cNvPr id="15" name="TextBox 14">
            <a:extLst>
              <a:ext uri="{FF2B5EF4-FFF2-40B4-BE49-F238E27FC236}">
                <a16:creationId xmlns:a16="http://schemas.microsoft.com/office/drawing/2014/main" id="{5576AE7C-E907-A6C3-4FC8-AC8808CB1E90}"/>
              </a:ext>
            </a:extLst>
          </p:cNvPr>
          <p:cNvSpPr txBox="1"/>
          <p:nvPr/>
        </p:nvSpPr>
        <p:spPr>
          <a:xfrm>
            <a:off x="22122" y="2814780"/>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3;</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Unterbullets 1,2]</a:t>
            </a:r>
          </a:p>
        </p:txBody>
      </p:sp>
      <p:cxnSp>
        <p:nvCxnSpPr>
          <p:cNvPr id="16" name="Straight Connector 15">
            <a:extLst>
              <a:ext uri="{FF2B5EF4-FFF2-40B4-BE49-F238E27FC236}">
                <a16:creationId xmlns:a16="http://schemas.microsoft.com/office/drawing/2014/main" id="{673927B5-4CC3-EA06-2575-7535C4A8D0F7}"/>
              </a:ext>
            </a:extLst>
          </p:cNvPr>
          <p:cNvCxnSpPr/>
          <p:nvPr/>
        </p:nvCxnSpPr>
        <p:spPr>
          <a:xfrm flipV="1">
            <a:off x="625332" y="2158724"/>
            <a:ext cx="2854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69E00D76-BCB9-4629-267E-90E906479E2F}"/>
              </a:ext>
            </a:extLst>
          </p:cNvPr>
          <p:cNvCxnSpPr/>
          <p:nvPr/>
        </p:nvCxnSpPr>
        <p:spPr>
          <a:xfrm flipV="1">
            <a:off x="640080" y="2576597"/>
            <a:ext cx="2854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873ABAA6-623B-1750-706F-DC05BF3D46D4}"/>
              </a:ext>
            </a:extLst>
          </p:cNvPr>
          <p:cNvCxnSpPr/>
          <p:nvPr/>
        </p:nvCxnSpPr>
        <p:spPr>
          <a:xfrm>
            <a:off x="660005" y="3001841"/>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57ECF428-D0E5-3250-750F-3A71C31E48BA}"/>
              </a:ext>
            </a:extLst>
          </p:cNvPr>
          <p:cNvCxnSpPr/>
          <p:nvPr/>
        </p:nvCxnSpPr>
        <p:spPr>
          <a:xfrm>
            <a:off x="657947" y="3611439"/>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A2F1C2A-CBDF-B36F-DA9A-FB7C8BEE1494}"/>
              </a:ext>
            </a:extLst>
          </p:cNvPr>
          <p:cNvCxnSpPr/>
          <p:nvPr/>
        </p:nvCxnSpPr>
        <p:spPr>
          <a:xfrm>
            <a:off x="667785" y="4001467"/>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9692C8A7-FBFF-B8E0-C56C-11D666E7B4A0}"/>
              </a:ext>
            </a:extLst>
          </p:cNvPr>
          <p:cNvCxnSpPr/>
          <p:nvPr/>
        </p:nvCxnSpPr>
        <p:spPr>
          <a:xfrm flipH="1" flipV="1">
            <a:off x="915680" y="2068256"/>
            <a:ext cx="0" cy="2447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CA80E7C1-0978-E6CA-3940-7047DFE81FBE}"/>
              </a:ext>
            </a:extLst>
          </p:cNvPr>
          <p:cNvSpPr txBox="1"/>
          <p:nvPr/>
        </p:nvSpPr>
        <p:spPr>
          <a:xfrm>
            <a:off x="22122" y="2013132"/>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 zu Teplizumab/</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1]</a:t>
            </a:r>
          </a:p>
        </p:txBody>
      </p:sp>
      <p:sp>
        <p:nvSpPr>
          <p:cNvPr id="23" name="TextBox 22">
            <a:extLst>
              <a:ext uri="{FF2B5EF4-FFF2-40B4-BE49-F238E27FC236}">
                <a16:creationId xmlns:a16="http://schemas.microsoft.com/office/drawing/2014/main" id="{6459A5F2-543B-B36C-6A0E-CFA6E27B29EA}"/>
              </a:ext>
            </a:extLst>
          </p:cNvPr>
          <p:cNvSpPr txBox="1"/>
          <p:nvPr/>
        </p:nvSpPr>
        <p:spPr>
          <a:xfrm>
            <a:off x="22122" y="2426406"/>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2 für Teplizumab]</a:t>
            </a:r>
          </a:p>
        </p:txBody>
      </p:sp>
      <p:cxnSp>
        <p:nvCxnSpPr>
          <p:cNvPr id="24" name="Straight Connector 23">
            <a:extLst>
              <a:ext uri="{FF2B5EF4-FFF2-40B4-BE49-F238E27FC236}">
                <a16:creationId xmlns:a16="http://schemas.microsoft.com/office/drawing/2014/main" id="{65B57D26-3D2F-C214-654C-D252BE51FE74}"/>
              </a:ext>
            </a:extLst>
          </p:cNvPr>
          <p:cNvCxnSpPr/>
          <p:nvPr/>
        </p:nvCxnSpPr>
        <p:spPr>
          <a:xfrm flipH="1" flipV="1">
            <a:off x="915680" y="2825336"/>
            <a:ext cx="0" cy="365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E9B7688B-8532-149D-11C3-CEDD2117BDAC}"/>
              </a:ext>
            </a:extLst>
          </p:cNvPr>
          <p:cNvCxnSpPr/>
          <p:nvPr/>
        </p:nvCxnSpPr>
        <p:spPr>
          <a:xfrm flipH="1" flipV="1">
            <a:off x="915680" y="3459529"/>
            <a:ext cx="0" cy="32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9653EF42-950A-08DE-8CBB-F1AFFF0FABD7}"/>
              </a:ext>
            </a:extLst>
          </p:cNvPr>
          <p:cNvSpPr txBox="1"/>
          <p:nvPr/>
        </p:nvSpPr>
        <p:spPr>
          <a:xfrm>
            <a:off x="22122" y="3460949"/>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4 für Teplizumab]</a:t>
            </a:r>
          </a:p>
        </p:txBody>
      </p:sp>
    </p:spTree>
    <p:extLst>
      <p:ext uri="{BB962C8B-B14F-4D97-AF65-F5344CB8AC3E}">
        <p14:creationId xmlns:p14="http://schemas.microsoft.com/office/powerpoint/2010/main" val="1616856259"/>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3961A5E-12F8-6048-E274-0408367F695B}"/>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7EAF2C86-A083-BAD1-0AA5-C15274FF5F6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7DE0555F-29CE-863F-7571-F4A5B2878781}"/>
              </a:ext>
            </a:extLst>
          </p:cNvPr>
          <p:cNvSpPr>
            <a:spLocks noGrp="1"/>
          </p:cNvSpPr>
          <p:nvPr>
            <p:ph type="body" idx="1"/>
          </p:nvPr>
        </p:nvSpPr>
        <p:spPr/>
        <p:txBody>
          <a:bodyPr/>
          <a:lstStyle/>
          <a:p>
            <a:endParaRPr lang="en-US"/>
          </a:p>
          <a:p>
            <a:pPr marL="0" marR="0" lvl="0" indent="0" algn="l" defTabSz="914400" rtl="0" eaLnBrk="1" fontAlgn="auto" latinLnBrk="0" hangingPunct="1">
              <a:lnSpc>
                <a:spcPct val="100000"/>
              </a:lnSpc>
              <a:spcBef>
                <a:spcPct val="0"/>
              </a:spcBef>
              <a:spcAft>
                <a:spcPct val="0"/>
              </a:spcAft>
              <a:buClrTx/>
              <a:buSzTx/>
              <a:buFontTx/>
              <a:buNone/>
              <a:defRPr/>
            </a:pPr>
            <a:endParaRPr lang="en-US" sz="1200" u="none" strike="noStrike">
              <a:solidFill>
                <a:schemeClr val="bg1">
                  <a:lumMod val="10000"/>
                </a:schemeClr>
              </a:solidFill>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B203085D-90BF-F3EF-BF57-B5B716534D34}"/>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6C36DCE-CF03-5249-B5B1-F30D6C9AB5D5}" type="slidenum">
              <a:rPr kumimoji="0" lang="en-US" sz="1200" b="0" i="0" u="none" strike="noStrike" kern="1200" cap="none" spc="0" normalizeH="0" baseline="0" noProof="0" smtClean="0">
                <a:ln>
                  <a:noFill/>
                </a:ln>
                <a:solidFill>
                  <a:prstClr val="black"/>
                </a:solidFill>
                <a:effectLst/>
                <a:uLnTx/>
                <a:uFillTx/>
                <a:latin typeface="Raleway" panose="020B0503030101060003" pitchFamily="34" charset="77"/>
                <a:ea typeface="+mn-ea"/>
                <a:cs typeface="+mn-cs"/>
              </a:rPr>
              <a:pPr marL="0" marR="0" lvl="0" indent="0" algn="r" defTabSz="914400" rtl="0" eaLnBrk="1" fontAlgn="auto" latinLnBrk="0" hangingPunct="1">
                <a:lnSpc>
                  <a:spcPct val="100000"/>
                </a:lnSpc>
                <a:spcBef>
                  <a:spcPct val="0"/>
                </a:spcBef>
                <a:spcAft>
                  <a:spcPct val="0"/>
                </a:spcAft>
                <a:buClrTx/>
                <a:buSzTx/>
                <a:buFontTx/>
                <a:buNone/>
                <a:tabLst/>
                <a:defRPr/>
              </a:pPr>
              <a:t>227</a:t>
            </a:fld>
            <a:endParaRPr kumimoji="0" lang="en-US" sz="1200" b="0" i="0" u="none" strike="noStrike" kern="1200" cap="none" spc="0" normalizeH="0" baseline="0" noProof="0">
              <a:ln>
                <a:noFill/>
              </a:ln>
              <a:solidFill>
                <a:prstClr val="black"/>
              </a:solidFill>
              <a:effectLst/>
              <a:uLnTx/>
              <a:uFillTx/>
              <a:latin typeface="Raleway" panose="020B0503030101060003" pitchFamily="34" charset="77"/>
              <a:ea typeface="+mn-ea"/>
              <a:cs typeface="+mn-cs"/>
            </a:endParaRPr>
          </a:p>
        </p:txBody>
      </p:sp>
      <p:cxnSp>
        <p:nvCxnSpPr>
          <p:cNvPr id="5" name="Straight Connector 4">
            <a:extLst>
              <a:ext uri="{FF2B5EF4-FFF2-40B4-BE49-F238E27FC236}">
                <a16:creationId xmlns:a16="http://schemas.microsoft.com/office/drawing/2014/main" id="{BA36C8DE-E8CF-80C8-6DEF-759D142B9532}"/>
              </a:ext>
            </a:extLst>
          </p:cNvPr>
          <p:cNvCxnSpPr/>
          <p:nvPr/>
        </p:nvCxnSpPr>
        <p:spPr>
          <a:xfrm>
            <a:off x="638277" y="1588459"/>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FEE4D17A-D3D8-D64B-9F6D-2332384130FA}"/>
              </a:ext>
            </a:extLst>
          </p:cNvPr>
          <p:cNvGrpSpPr/>
          <p:nvPr/>
        </p:nvGrpSpPr>
        <p:grpSpPr>
          <a:xfrm>
            <a:off x="653025" y="1266909"/>
            <a:ext cx="244865" cy="137160"/>
            <a:chOff x="653025" y="1266909"/>
            <a:chExt cx="244865" cy="137160"/>
          </a:xfrm>
        </p:grpSpPr>
        <p:cxnSp>
          <p:nvCxnSpPr>
            <p:cNvPr id="7" name="Straight Connector 6">
              <a:extLst>
                <a:ext uri="{FF2B5EF4-FFF2-40B4-BE49-F238E27FC236}">
                  <a16:creationId xmlns:a16="http://schemas.microsoft.com/office/drawing/2014/main" id="{C957D93E-927C-4A06-3A96-9BC9D4A9B1C2}"/>
                </a:ext>
              </a:extLst>
            </p:cNvPr>
            <p:cNvCxnSpPr/>
            <p:nvPr/>
          </p:nvCxnSpPr>
          <p:spPr>
            <a:xfrm>
              <a:off x="653025" y="1270959"/>
              <a:ext cx="14605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C335D184-4F96-6705-DB39-502E79F652F9}"/>
                </a:ext>
              </a:extLst>
            </p:cNvPr>
            <p:cNvCxnSpPr/>
            <p:nvPr/>
          </p:nvCxnSpPr>
          <p:spPr>
            <a:xfrm flipH="1" flipV="1">
              <a:off x="806450" y="1266909"/>
              <a:ext cx="0" cy="1371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5681B3D7-600A-A2BE-F3A0-590F382EE383}"/>
                </a:ext>
              </a:extLst>
            </p:cNvPr>
            <p:cNvCxnSpPr/>
            <p:nvPr/>
          </p:nvCxnSpPr>
          <p:spPr>
            <a:xfrm flipV="1">
              <a:off x="806450" y="1404069"/>
              <a:ext cx="914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Box 9">
            <a:extLst>
              <a:ext uri="{FF2B5EF4-FFF2-40B4-BE49-F238E27FC236}">
                <a16:creationId xmlns:a16="http://schemas.microsoft.com/office/drawing/2014/main" id="{53C4C336-2E71-3E51-9A1C-0FCCDA228F8B}"/>
              </a:ext>
            </a:extLst>
          </p:cNvPr>
          <p:cNvSpPr txBox="1"/>
          <p:nvPr/>
        </p:nvSpPr>
        <p:spPr>
          <a:xfrm>
            <a:off x="22122" y="1128409"/>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2/§2/Überschrift zu Teplizumab]</a:t>
            </a:r>
          </a:p>
        </p:txBody>
      </p:sp>
      <p:sp>
        <p:nvSpPr>
          <p:cNvPr id="11" name="TextBox 10">
            <a:extLst>
              <a:ext uri="{FF2B5EF4-FFF2-40B4-BE49-F238E27FC236}">
                <a16:creationId xmlns:a16="http://schemas.microsoft.com/office/drawing/2014/main" id="{F2D97432-F3D3-7B7B-6FFE-BD9DBEEB1439}"/>
              </a:ext>
            </a:extLst>
          </p:cNvPr>
          <p:cNvSpPr txBox="1"/>
          <p:nvPr/>
        </p:nvSpPr>
        <p:spPr>
          <a:xfrm>
            <a:off x="22122" y="1452259"/>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3/§2.5/Überschrift zu Teplizumab]</a:t>
            </a:r>
          </a:p>
        </p:txBody>
      </p:sp>
      <p:cxnSp>
        <p:nvCxnSpPr>
          <p:cNvPr id="12" name="Straight Connector 11">
            <a:extLst>
              <a:ext uri="{FF2B5EF4-FFF2-40B4-BE49-F238E27FC236}">
                <a16:creationId xmlns:a16="http://schemas.microsoft.com/office/drawing/2014/main" id="{76292B2C-195E-0CD5-6366-42472BDA6A9C}"/>
              </a:ext>
            </a:extLst>
          </p:cNvPr>
          <p:cNvCxnSpPr/>
          <p:nvPr/>
        </p:nvCxnSpPr>
        <p:spPr>
          <a:xfrm>
            <a:off x="643196" y="1844096"/>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86ACD2DD-CD79-8372-54F5-F13E904F9973}"/>
              </a:ext>
            </a:extLst>
          </p:cNvPr>
          <p:cNvSpPr txBox="1"/>
          <p:nvPr/>
        </p:nvSpPr>
        <p:spPr>
          <a:xfrm>
            <a:off x="22122" y="1707896"/>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3/§2.5/¶1/ln 1 für Teplizumab]</a:t>
            </a:r>
          </a:p>
        </p:txBody>
      </p:sp>
      <p:sp>
        <p:nvSpPr>
          <p:cNvPr id="14" name="TextBox 13">
            <a:extLst>
              <a:ext uri="{FF2B5EF4-FFF2-40B4-BE49-F238E27FC236}">
                <a16:creationId xmlns:a16="http://schemas.microsoft.com/office/drawing/2014/main" id="{9A8ED613-37EC-6A64-7787-D6526DD74016}"/>
              </a:ext>
            </a:extLst>
          </p:cNvPr>
          <p:cNvSpPr txBox="1"/>
          <p:nvPr/>
        </p:nvSpPr>
        <p:spPr>
          <a:xfrm>
            <a:off x="22122" y="3898541"/>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3/§2.5/¶1/ln 1-2 für Teplizumab]</a:t>
            </a:r>
          </a:p>
        </p:txBody>
      </p:sp>
      <p:sp>
        <p:nvSpPr>
          <p:cNvPr id="15" name="TextBox 14">
            <a:extLst>
              <a:ext uri="{FF2B5EF4-FFF2-40B4-BE49-F238E27FC236}">
                <a16:creationId xmlns:a16="http://schemas.microsoft.com/office/drawing/2014/main" id="{2D1A3948-C70D-BB49-70FA-3E3229BB5D74}"/>
              </a:ext>
            </a:extLst>
          </p:cNvPr>
          <p:cNvSpPr txBox="1"/>
          <p:nvPr/>
        </p:nvSpPr>
        <p:spPr>
          <a:xfrm>
            <a:off x="22122" y="2814780"/>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3;</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Unterbullets 1,2]</a:t>
            </a:r>
          </a:p>
        </p:txBody>
      </p:sp>
      <p:cxnSp>
        <p:nvCxnSpPr>
          <p:cNvPr id="16" name="Straight Connector 15">
            <a:extLst>
              <a:ext uri="{FF2B5EF4-FFF2-40B4-BE49-F238E27FC236}">
                <a16:creationId xmlns:a16="http://schemas.microsoft.com/office/drawing/2014/main" id="{7B427CD1-F3A9-C353-1927-510E5DD3AAAD}"/>
              </a:ext>
            </a:extLst>
          </p:cNvPr>
          <p:cNvCxnSpPr/>
          <p:nvPr/>
        </p:nvCxnSpPr>
        <p:spPr>
          <a:xfrm flipV="1">
            <a:off x="625332" y="2158724"/>
            <a:ext cx="2854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5ADCC676-09B7-DCB4-CF31-9509E05CA069}"/>
              </a:ext>
            </a:extLst>
          </p:cNvPr>
          <p:cNvCxnSpPr/>
          <p:nvPr/>
        </p:nvCxnSpPr>
        <p:spPr>
          <a:xfrm flipV="1">
            <a:off x="640080" y="2576597"/>
            <a:ext cx="2854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9583B057-11F2-F938-8E28-1A878100F610}"/>
              </a:ext>
            </a:extLst>
          </p:cNvPr>
          <p:cNvCxnSpPr/>
          <p:nvPr/>
        </p:nvCxnSpPr>
        <p:spPr>
          <a:xfrm>
            <a:off x="660005" y="3001841"/>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0E7ACAC-894E-4F24-F379-AF4EAE625F59}"/>
              </a:ext>
            </a:extLst>
          </p:cNvPr>
          <p:cNvCxnSpPr/>
          <p:nvPr/>
        </p:nvCxnSpPr>
        <p:spPr>
          <a:xfrm>
            <a:off x="657947" y="3611439"/>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51790B7F-5A62-FCCB-BA84-AEB4DF37EF59}"/>
              </a:ext>
            </a:extLst>
          </p:cNvPr>
          <p:cNvCxnSpPr/>
          <p:nvPr/>
        </p:nvCxnSpPr>
        <p:spPr>
          <a:xfrm>
            <a:off x="667785" y="4001467"/>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5B10FBB0-B179-4F77-F2D8-90DADFDDF8B7}"/>
              </a:ext>
            </a:extLst>
          </p:cNvPr>
          <p:cNvCxnSpPr/>
          <p:nvPr/>
        </p:nvCxnSpPr>
        <p:spPr>
          <a:xfrm flipH="1" flipV="1">
            <a:off x="915680" y="2068256"/>
            <a:ext cx="0" cy="2447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7D372DB7-1055-11EC-1A49-E253A583D225}"/>
              </a:ext>
            </a:extLst>
          </p:cNvPr>
          <p:cNvSpPr txBox="1"/>
          <p:nvPr/>
        </p:nvSpPr>
        <p:spPr>
          <a:xfrm>
            <a:off x="22122" y="2013132"/>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 zu Teplizumab/</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1]</a:t>
            </a:r>
          </a:p>
        </p:txBody>
      </p:sp>
      <p:sp>
        <p:nvSpPr>
          <p:cNvPr id="23" name="TextBox 22">
            <a:extLst>
              <a:ext uri="{FF2B5EF4-FFF2-40B4-BE49-F238E27FC236}">
                <a16:creationId xmlns:a16="http://schemas.microsoft.com/office/drawing/2014/main" id="{680C86A5-0202-002D-B214-C50A8603CA98}"/>
              </a:ext>
            </a:extLst>
          </p:cNvPr>
          <p:cNvSpPr txBox="1"/>
          <p:nvPr/>
        </p:nvSpPr>
        <p:spPr>
          <a:xfrm>
            <a:off x="22122" y="2426406"/>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2 für Teplizumab]</a:t>
            </a:r>
          </a:p>
        </p:txBody>
      </p:sp>
      <p:cxnSp>
        <p:nvCxnSpPr>
          <p:cNvPr id="24" name="Straight Connector 23">
            <a:extLst>
              <a:ext uri="{FF2B5EF4-FFF2-40B4-BE49-F238E27FC236}">
                <a16:creationId xmlns:a16="http://schemas.microsoft.com/office/drawing/2014/main" id="{06BBA204-9181-B88D-1C0C-110948AA6548}"/>
              </a:ext>
            </a:extLst>
          </p:cNvPr>
          <p:cNvCxnSpPr/>
          <p:nvPr/>
        </p:nvCxnSpPr>
        <p:spPr>
          <a:xfrm flipH="1" flipV="1">
            <a:off x="915680" y="2825336"/>
            <a:ext cx="0" cy="365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D2D7ED3E-8109-F64E-CE22-D887F165BD78}"/>
              </a:ext>
            </a:extLst>
          </p:cNvPr>
          <p:cNvCxnSpPr/>
          <p:nvPr/>
        </p:nvCxnSpPr>
        <p:spPr>
          <a:xfrm flipH="1" flipV="1">
            <a:off x="915680" y="3459529"/>
            <a:ext cx="0" cy="32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95DB0402-4D04-E525-F3AC-949ABE38ADEB}"/>
              </a:ext>
            </a:extLst>
          </p:cNvPr>
          <p:cNvSpPr txBox="1"/>
          <p:nvPr/>
        </p:nvSpPr>
        <p:spPr>
          <a:xfrm>
            <a:off x="22122" y="3460949"/>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4 für Teplizumab]</a:t>
            </a:r>
          </a:p>
        </p:txBody>
      </p:sp>
    </p:spTree>
    <p:extLst>
      <p:ext uri="{BB962C8B-B14F-4D97-AF65-F5344CB8AC3E}">
        <p14:creationId xmlns:p14="http://schemas.microsoft.com/office/powerpoint/2010/main" val="242967735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a:p>
            <a:pPr marL="0" marR="0" lvl="0" indent="0" algn="l" defTabSz="914400" rtl="0" eaLnBrk="1" fontAlgn="auto" latinLnBrk="0" hangingPunct="1">
              <a:lnSpc>
                <a:spcPct val="100000"/>
              </a:lnSpc>
              <a:spcBef>
                <a:spcPct val="0"/>
              </a:spcBef>
              <a:spcAft>
                <a:spcPct val="0"/>
              </a:spcAft>
              <a:buClrTx/>
              <a:buSzTx/>
              <a:buFontTx/>
              <a:buNone/>
              <a:defRPr/>
            </a:pPr>
            <a:endParaRPr lang="en-US" sz="1200" u="none" strike="noStrike">
              <a:solidFill>
                <a:schemeClr val="bg1">
                  <a:lumMod val="10000"/>
                </a:schemeClr>
              </a:solidFill>
              <a:latin typeface="Arial" panose="020B0604020202020204" pitchFamily="34" charset="0"/>
              <a:cs typeface="Arial" panose="020B0604020202020204" pitchFamily="34" charset="0"/>
            </a:endParaRP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6C36DCE-CF03-5249-B5B1-F30D6C9AB5D5}" type="slidenum">
              <a:rPr kumimoji="0" lang="en-US" sz="1200" b="0" i="0" u="none" strike="noStrike" kern="1200" cap="none" spc="0" normalizeH="0" baseline="0" noProof="0" smtClean="0">
                <a:ln>
                  <a:noFill/>
                </a:ln>
                <a:solidFill>
                  <a:prstClr val="black"/>
                </a:solidFill>
                <a:effectLst/>
                <a:uLnTx/>
                <a:uFillTx/>
                <a:latin typeface="Raleway" panose="020B0503030101060003" pitchFamily="34" charset="77"/>
                <a:ea typeface="Calibri" panose="020F0502020204030204"/>
                <a:cs typeface="Arial"/>
              </a:rPr>
              <a:pPr marL="0" marR="0" lvl="0" indent="0" algn="r" defTabSz="914400" rtl="0" eaLnBrk="1" fontAlgn="auto" latinLnBrk="0" hangingPunct="1">
                <a:lnSpc>
                  <a:spcPct val="100000"/>
                </a:lnSpc>
                <a:spcBef>
                  <a:spcPct val="0"/>
                </a:spcBef>
                <a:spcAft>
                  <a:spcPct val="0"/>
                </a:spcAft>
                <a:buClrTx/>
                <a:buSzTx/>
                <a:buFontTx/>
                <a:buNone/>
                <a:tabLst/>
                <a:defRPr/>
              </a:pPr>
              <a:t>228</a:t>
            </a:fld>
            <a:endParaRPr kumimoji="0" lang="en-US" sz="1200" b="0" i="0" u="none" strike="noStrike" kern="1200" cap="none" spc="0" normalizeH="0" baseline="0" noProof="0">
              <a:ln>
                <a:noFill/>
              </a:ln>
              <a:solidFill>
                <a:prstClr val="black"/>
              </a:solidFill>
              <a:effectLst/>
              <a:uLnTx/>
              <a:uFillTx/>
              <a:latin typeface="Raleway" panose="020B0503030101060003" pitchFamily="34" charset="77"/>
              <a:ea typeface="Calibri" panose="020F0502020204030204"/>
              <a:cs typeface="Arial"/>
            </a:endParaRPr>
          </a:p>
        </p:txBody>
      </p:sp>
      <p:cxnSp>
        <p:nvCxnSpPr>
          <p:cNvPr id="5" name="Straight Connector 4">
            <a:extLst>
              <a:ext uri="{FF2B5EF4-FFF2-40B4-BE49-F238E27FC236}">
                <a16:creationId xmlns:a16="http://schemas.microsoft.com/office/drawing/2014/main" id="{B8F96F32-69BB-B773-C8DB-215FB5715A49}"/>
              </a:ext>
            </a:extLst>
          </p:cNvPr>
          <p:cNvCxnSpPr/>
          <p:nvPr/>
        </p:nvCxnSpPr>
        <p:spPr>
          <a:xfrm>
            <a:off x="638277" y="1406558"/>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F923D873-EA45-141E-AF86-637981A258B2}"/>
              </a:ext>
            </a:extLst>
          </p:cNvPr>
          <p:cNvCxnSpPr/>
          <p:nvPr/>
        </p:nvCxnSpPr>
        <p:spPr>
          <a:xfrm>
            <a:off x="638277" y="1868672"/>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TextBox 6">
            <a:extLst>
              <a:ext uri="{FF2B5EF4-FFF2-40B4-BE49-F238E27FC236}">
                <a16:creationId xmlns:a16="http://schemas.microsoft.com/office/drawing/2014/main" id="{6A233F63-F370-31C4-60C4-2ACAD26BE37F}"/>
              </a:ext>
            </a:extLst>
          </p:cNvPr>
          <p:cNvSpPr txBox="1"/>
          <p:nvPr/>
        </p:nvSpPr>
        <p:spPr>
          <a:xfrm>
            <a:off x="14748" y="1300341"/>
            <a:ext cx="651827"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000000"/>
                </a:solidFill>
                <a:effectLst/>
                <a:uLnTx/>
                <a:uFillTx/>
                <a:latin typeface="Calibri"/>
                <a:ea typeface="Calibri"/>
                <a:cs typeface="Calibri"/>
              </a:rPr>
              <a:t>S. 4/§ 3/Überschrift zu Teplizumab]</a:t>
            </a:r>
          </a:p>
        </p:txBody>
      </p:sp>
      <p:sp>
        <p:nvSpPr>
          <p:cNvPr id="8" name="TextBox 7">
            <a:extLst>
              <a:ext uri="{FF2B5EF4-FFF2-40B4-BE49-F238E27FC236}">
                <a16:creationId xmlns:a16="http://schemas.microsoft.com/office/drawing/2014/main" id="{9A770DC9-F76F-2940-269B-631030C41310}"/>
              </a:ext>
            </a:extLst>
          </p:cNvPr>
          <p:cNvSpPr txBox="1"/>
          <p:nvPr/>
        </p:nvSpPr>
        <p:spPr>
          <a:xfrm>
            <a:off x="14748" y="1766759"/>
            <a:ext cx="651827" cy="31089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Calibri" panose="020F0502020204030204"/>
                <a:cs typeface="Arial"/>
              </a:rPr>
            </a:br>
            <a:r>
              <a:rPr kumimoji="0" lang="de" sz="600" b="0" i="0" u="none" strike="noStrike" kern="1200" cap="none" spc="0" normalizeH="0" baseline="0" noProof="0">
                <a:ln>
                  <a:noFill/>
                </a:ln>
                <a:solidFill>
                  <a:srgbClr val="000000"/>
                </a:solidFill>
                <a:effectLst/>
                <a:uLnTx/>
                <a:uFillTx/>
                <a:latin typeface="Calibri"/>
                <a:ea typeface="Calibri"/>
                <a:cs typeface="Calibri"/>
              </a:rPr>
              <a:t>S. 4/§ 3/¶1 für Teplizumab]</a:t>
            </a:r>
          </a:p>
        </p:txBody>
      </p:sp>
    </p:spTree>
    <p:extLst>
      <p:ext uri="{BB962C8B-B14F-4D97-AF65-F5344CB8AC3E}">
        <p14:creationId xmlns:p14="http://schemas.microsoft.com/office/powerpoint/2010/main" val="104068236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1FA4A56-9DAC-BED9-D2F4-FAAB8DF22DC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6373E32-16BE-7FA2-6E2C-EB9EBDA3306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10212EBF-60E6-E2F8-EF90-EA6810AE5F16}"/>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CEE22683-829A-E20B-2CA6-8A9CB2328B2A}"/>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C009245-E293-7D43-B02D-89DB2256B9C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180711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A84AB0-0EC8-AFC5-7101-240BE038068D}"/>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FF43BF0-6D4B-8FA3-DAE5-162823C93C31}"/>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CA924AD-BA1A-F35C-018D-BAA6FCDF08C3}"/>
              </a:ext>
            </a:extLst>
          </p:cNvPr>
          <p:cNvSpPr>
            <a:spLocks noGrp="1"/>
          </p:cNvSpPr>
          <p:nvPr>
            <p:ph type="body" idx="1"/>
          </p:nvPr>
        </p:nvSpPr>
        <p:spPr>
          <a:xfrm>
            <a:off x="439738" y="4821506"/>
            <a:ext cx="6008687" cy="3944868"/>
          </a:xfrm>
        </p:spPr>
        <p:txBody>
          <a:bodyPr/>
          <a:lstStyle/>
          <a:p>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856E4DEE-AE67-D78F-E759-E4E893B7812F}"/>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230</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4E86D876-A12C-125C-5A2A-27B88E222D4E}"/>
              </a:ext>
            </a:extLst>
          </p:cNvPr>
          <p:cNvSpPr txBox="1"/>
          <p:nvPr/>
        </p:nvSpPr>
        <p:spPr>
          <a:xfrm>
            <a:off x="-62686" y="2148547"/>
            <a:ext cx="688817"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p1978/col3/¶3/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ln29-34</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
        <p:nvSpPr>
          <p:cNvPr id="6" name="Left Brace 5">
            <a:extLst>
              <a:ext uri="{FF2B5EF4-FFF2-40B4-BE49-F238E27FC236}">
                <a16:creationId xmlns:a16="http://schemas.microsoft.com/office/drawing/2014/main" id="{10E23FD5-82F5-4E72-69AD-68A3FDEC78BF}"/>
              </a:ext>
            </a:extLst>
          </p:cNvPr>
          <p:cNvSpPr/>
          <p:nvPr/>
        </p:nvSpPr>
        <p:spPr>
          <a:xfrm>
            <a:off x="658255" y="2148547"/>
            <a:ext cx="226265" cy="72912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AB933A7-B2F1-CE25-AD36-1ADA9D4AD2F6}"/>
              </a:ext>
            </a:extLst>
          </p:cNvPr>
          <p:cNvSpPr txBox="1"/>
          <p:nvPr/>
        </p:nvSpPr>
        <p:spPr>
          <a:xfrm>
            <a:off x="-6657" y="2970391"/>
            <a:ext cx="640080"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Jacobsen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p4/¶3/ln9-10; ¶4/ln1-2</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Ziegler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p2475/c3/¶4/all; p2476/col1/¶1/</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ln1-8</a:t>
            </a:r>
          </a:p>
        </p:txBody>
      </p:sp>
      <p:sp>
        <p:nvSpPr>
          <p:cNvPr id="8" name="Left Brace 7">
            <a:extLst>
              <a:ext uri="{FF2B5EF4-FFF2-40B4-BE49-F238E27FC236}">
                <a16:creationId xmlns:a16="http://schemas.microsoft.com/office/drawing/2014/main" id="{69A83739-BBA3-49D6-09BB-DDEA605DE340}"/>
              </a:ext>
            </a:extLst>
          </p:cNvPr>
          <p:cNvSpPr/>
          <p:nvPr/>
        </p:nvSpPr>
        <p:spPr>
          <a:xfrm>
            <a:off x="621553" y="2954182"/>
            <a:ext cx="262967" cy="592853"/>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Right Brace 8">
            <a:extLst>
              <a:ext uri="{FF2B5EF4-FFF2-40B4-BE49-F238E27FC236}">
                <a16:creationId xmlns:a16="http://schemas.microsoft.com/office/drawing/2014/main" id="{31D4B060-3CBC-77E4-92C0-040E39D947D5}"/>
              </a:ext>
            </a:extLst>
          </p:cNvPr>
          <p:cNvSpPr/>
          <p:nvPr/>
        </p:nvSpPr>
        <p:spPr>
          <a:xfrm>
            <a:off x="5904755" y="1810876"/>
            <a:ext cx="335524" cy="2121648"/>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E2FF6A0C-3BD8-0AAF-43B6-135552659B3E}"/>
              </a:ext>
            </a:extLst>
          </p:cNvPr>
          <p:cNvSpPr txBox="1"/>
          <p:nvPr/>
        </p:nvSpPr>
        <p:spPr>
          <a:xfrm>
            <a:off x="6252231" y="2810511"/>
            <a:ext cx="688817" cy="590931"/>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p1979/Fig 2B</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Tree>
    <p:extLst>
      <p:ext uri="{BB962C8B-B14F-4D97-AF65-F5344CB8AC3E}">
        <p14:creationId xmlns:p14="http://schemas.microsoft.com/office/powerpoint/2010/main" val="361162356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5E4DD0-FF92-DC52-6065-AB3A6F2D2E19}"/>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B9E2AF8-BAEA-76C8-9ABA-A41979E7FC39}"/>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252D7477-147D-18C5-6D42-C56C75A648B5}"/>
              </a:ext>
            </a:extLst>
          </p:cNvPr>
          <p:cNvSpPr>
            <a:spLocks noGrp="1"/>
          </p:cNvSpPr>
          <p:nvPr>
            <p:ph type="body" idx="1"/>
          </p:nvPr>
        </p:nvSpPr>
        <p:spPr>
          <a:xfrm>
            <a:off x="439738" y="4821506"/>
            <a:ext cx="6008687" cy="3944868"/>
          </a:xfrm>
        </p:spPr>
        <p:txBody>
          <a:bodyPr/>
          <a:lstStyle/>
          <a:p>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EF58DC9E-2809-300D-0344-C59204BCFF5C}"/>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231</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8313985C-4BDD-6655-A638-B2292A9ADC38}"/>
              </a:ext>
            </a:extLst>
          </p:cNvPr>
          <p:cNvSpPr txBox="1"/>
          <p:nvPr/>
        </p:nvSpPr>
        <p:spPr>
          <a:xfrm>
            <a:off x="-62686" y="2148547"/>
            <a:ext cx="688817"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p1978/col3/¶3/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ln29-34</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
        <p:nvSpPr>
          <p:cNvPr id="6" name="Left Brace 5">
            <a:extLst>
              <a:ext uri="{FF2B5EF4-FFF2-40B4-BE49-F238E27FC236}">
                <a16:creationId xmlns:a16="http://schemas.microsoft.com/office/drawing/2014/main" id="{7E47983B-6AC7-7B0A-A012-0BC8BA495C50}"/>
              </a:ext>
            </a:extLst>
          </p:cNvPr>
          <p:cNvSpPr/>
          <p:nvPr/>
        </p:nvSpPr>
        <p:spPr>
          <a:xfrm>
            <a:off x="658255" y="2148547"/>
            <a:ext cx="226265" cy="72912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44286535-E713-A902-D94D-88EAED0FC4EF}"/>
              </a:ext>
            </a:extLst>
          </p:cNvPr>
          <p:cNvSpPr txBox="1"/>
          <p:nvPr/>
        </p:nvSpPr>
        <p:spPr>
          <a:xfrm>
            <a:off x="-6657" y="2970391"/>
            <a:ext cx="640080"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Jacobsen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p4/¶3/ln9-10; ¶4/ln1-2</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Ziegler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p2475/c3/¶4/all; p2476/col1/¶1/</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ln1-8</a:t>
            </a:r>
          </a:p>
        </p:txBody>
      </p:sp>
      <p:sp>
        <p:nvSpPr>
          <p:cNvPr id="8" name="Left Brace 7">
            <a:extLst>
              <a:ext uri="{FF2B5EF4-FFF2-40B4-BE49-F238E27FC236}">
                <a16:creationId xmlns:a16="http://schemas.microsoft.com/office/drawing/2014/main" id="{F0965708-7086-BBBB-7240-86E0C732E357}"/>
              </a:ext>
            </a:extLst>
          </p:cNvPr>
          <p:cNvSpPr/>
          <p:nvPr/>
        </p:nvSpPr>
        <p:spPr>
          <a:xfrm>
            <a:off x="621553" y="2954182"/>
            <a:ext cx="262967" cy="592853"/>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Right Brace 8">
            <a:extLst>
              <a:ext uri="{FF2B5EF4-FFF2-40B4-BE49-F238E27FC236}">
                <a16:creationId xmlns:a16="http://schemas.microsoft.com/office/drawing/2014/main" id="{08CCDAFD-8CB6-7CE9-3731-149F56C38F7B}"/>
              </a:ext>
            </a:extLst>
          </p:cNvPr>
          <p:cNvSpPr/>
          <p:nvPr/>
        </p:nvSpPr>
        <p:spPr>
          <a:xfrm>
            <a:off x="5904755" y="1810876"/>
            <a:ext cx="335524" cy="2121648"/>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A5368131-AF7C-FE9D-2112-2B0925EF38E4}"/>
              </a:ext>
            </a:extLst>
          </p:cNvPr>
          <p:cNvSpPr txBox="1"/>
          <p:nvPr/>
        </p:nvSpPr>
        <p:spPr>
          <a:xfrm>
            <a:off x="6252231" y="2810511"/>
            <a:ext cx="688817" cy="590931"/>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p1979/Fig 2B</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Tree>
    <p:extLst>
      <p:ext uri="{BB962C8B-B14F-4D97-AF65-F5344CB8AC3E}">
        <p14:creationId xmlns:p14="http://schemas.microsoft.com/office/powerpoint/2010/main" val="69143634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5B2420-F2D7-2C06-BD74-40F09ABCDE3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B32363D4-D937-E0D7-DBCE-442371B7F46F}"/>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2F22784-81BC-8B66-2CDD-C0C4F461779C}"/>
              </a:ext>
            </a:extLst>
          </p:cNvPr>
          <p:cNvSpPr>
            <a:spLocks noGrp="1"/>
          </p:cNvSpPr>
          <p:nvPr>
            <p:ph type="body" idx="1"/>
          </p:nvPr>
        </p:nvSpPr>
        <p:spPr>
          <a:xfrm>
            <a:off x="439738" y="4821506"/>
            <a:ext cx="6008687" cy="3944868"/>
          </a:xfrm>
        </p:spPr>
        <p:txBody>
          <a:bodyPr/>
          <a:lstStyle/>
          <a:p>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0DAC1F64-6C14-5E35-3AEA-566E6FEF33D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232</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6B88CD5B-65E7-41CF-3ACB-FED7965C6330}"/>
              </a:ext>
            </a:extLst>
          </p:cNvPr>
          <p:cNvSpPr txBox="1"/>
          <p:nvPr/>
        </p:nvSpPr>
        <p:spPr>
          <a:xfrm>
            <a:off x="-62686" y="2148547"/>
            <a:ext cx="688817"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p1978/col3/¶3/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ln29-34</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
        <p:nvSpPr>
          <p:cNvPr id="6" name="Left Brace 5">
            <a:extLst>
              <a:ext uri="{FF2B5EF4-FFF2-40B4-BE49-F238E27FC236}">
                <a16:creationId xmlns:a16="http://schemas.microsoft.com/office/drawing/2014/main" id="{C7B1C92D-223A-7ED5-84B2-D1928AAC501B}"/>
              </a:ext>
            </a:extLst>
          </p:cNvPr>
          <p:cNvSpPr/>
          <p:nvPr/>
        </p:nvSpPr>
        <p:spPr>
          <a:xfrm>
            <a:off x="658255" y="2148547"/>
            <a:ext cx="226265" cy="72912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FD53454F-3BF2-1A5A-CC10-2C7085017990}"/>
              </a:ext>
            </a:extLst>
          </p:cNvPr>
          <p:cNvSpPr txBox="1"/>
          <p:nvPr/>
        </p:nvSpPr>
        <p:spPr>
          <a:xfrm>
            <a:off x="-6657" y="2970391"/>
            <a:ext cx="640080"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Jacobsen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p4/¶3/ln9-10; ¶4/ln1-2</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Ziegler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p2475/c3/¶4/all; p2476/col1/¶1/</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ln1-8</a:t>
            </a:r>
          </a:p>
        </p:txBody>
      </p:sp>
      <p:sp>
        <p:nvSpPr>
          <p:cNvPr id="8" name="Left Brace 7">
            <a:extLst>
              <a:ext uri="{FF2B5EF4-FFF2-40B4-BE49-F238E27FC236}">
                <a16:creationId xmlns:a16="http://schemas.microsoft.com/office/drawing/2014/main" id="{9EF1681C-1412-BA9B-A001-1D18C2F195EB}"/>
              </a:ext>
            </a:extLst>
          </p:cNvPr>
          <p:cNvSpPr/>
          <p:nvPr/>
        </p:nvSpPr>
        <p:spPr>
          <a:xfrm>
            <a:off x="621553" y="2954182"/>
            <a:ext cx="262967" cy="592853"/>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Right Brace 8">
            <a:extLst>
              <a:ext uri="{FF2B5EF4-FFF2-40B4-BE49-F238E27FC236}">
                <a16:creationId xmlns:a16="http://schemas.microsoft.com/office/drawing/2014/main" id="{D7C8B9CD-56BE-3BAB-07D1-D80391ECE5E0}"/>
              </a:ext>
            </a:extLst>
          </p:cNvPr>
          <p:cNvSpPr/>
          <p:nvPr/>
        </p:nvSpPr>
        <p:spPr>
          <a:xfrm>
            <a:off x="5904755" y="1810876"/>
            <a:ext cx="335524" cy="2121648"/>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149A397E-7BC1-5180-ADDD-442D8B4FC724}"/>
              </a:ext>
            </a:extLst>
          </p:cNvPr>
          <p:cNvSpPr txBox="1"/>
          <p:nvPr/>
        </p:nvSpPr>
        <p:spPr>
          <a:xfrm>
            <a:off x="6252231" y="2810511"/>
            <a:ext cx="688817" cy="590931"/>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p1979/Fig 2B</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Tree>
    <p:extLst>
      <p:ext uri="{BB962C8B-B14F-4D97-AF65-F5344CB8AC3E}">
        <p14:creationId xmlns:p14="http://schemas.microsoft.com/office/powerpoint/2010/main" val="199907853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8" name="Slide Image Placeholder 1">
            <a:extLst>
              <a:ext uri="{FF2B5EF4-FFF2-40B4-BE49-F238E27FC236}">
                <a16:creationId xmlns:a16="http://schemas.microsoft.com/office/drawing/2014/main" id="{1D73A779-F958-C814-5D95-56682707FF60}"/>
              </a:ext>
            </a:extLst>
          </p:cNvPr>
          <p:cNvSpPr>
            <a:spLocks noGrp="1" noRot="1" noChangeAspect="1" noChangeArrowheads="1" noTextEdit="1"/>
          </p:cNvSpPr>
          <p:nvPr>
            <p:ph type="sldImg"/>
          </p:nvPr>
        </p:nvSpPr>
        <p:spPr bwMode="auto">
          <a:noFill/>
          <a:ln algn="ctr">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39939" name="Notes Placeholder 2">
            <a:extLst>
              <a:ext uri="{FF2B5EF4-FFF2-40B4-BE49-F238E27FC236}">
                <a16:creationId xmlns:a16="http://schemas.microsoft.com/office/drawing/2014/main" id="{E7A63ADE-1BEA-AF7B-4D58-4BC46ACC37B9}"/>
              </a:ext>
            </a:extLst>
          </p:cNvPr>
          <p:cNvSpPr>
            <a:spLocks noGrp="1" noChangeArrowheads="1"/>
          </p:cNvSpPr>
          <p:nvPr>
            <p:ph type="body" idx="1"/>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txBody>
          <a:bodyPr wrap="square" numCol="1" anchor="t" anchorCtr="0" compatLnSpc="1">
            <a:prstTxWarp prst="textNoShape">
              <a:avLst/>
            </a:prstTxWarp>
          </a:bodyPr>
          <a:lstStyle/>
          <a:p>
            <a:pPr defTabSz="914400">
              <a:spcBef>
                <a:spcPct val="0"/>
              </a:spcBef>
            </a:pPr>
            <a:endParaRPr lang="de-DE" altLang="de-DE">
              <a:solidFill>
                <a:srgbClr val="191919"/>
              </a:solidFill>
              <a:latin typeface="Arial" panose="020B0604020202020204" pitchFamily="34" charset="0"/>
            </a:endParaRPr>
          </a:p>
        </p:txBody>
      </p:sp>
      <p:sp>
        <p:nvSpPr>
          <p:cNvPr id="39940" name="Slide Number Placeholder 3">
            <a:extLst>
              <a:ext uri="{FF2B5EF4-FFF2-40B4-BE49-F238E27FC236}">
                <a16:creationId xmlns:a16="http://schemas.microsoft.com/office/drawing/2014/main" id="{B989B1F7-569E-DBC8-85AE-0BD9B5ADB02D}"/>
              </a:ext>
            </a:extLst>
          </p:cNvPr>
          <p:cNvSpPr>
            <a:spLocks noGrp="1" noChangeArrowheads="1"/>
          </p:cNvSpPr>
          <p:nvPr>
            <p:ph type="sldNum" sz="quarter" idx="5"/>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fld id="{3F17E5AC-2F06-4671-980E-3C8F8533D934}" type="slidenum">
              <a:rPr lang="en-US" altLang="en-US">
                <a:latin typeface="Raleway" pitchFamily="2" charset="0"/>
              </a:rPr>
              <a:pPr eaLnBrk="1" hangingPunct="1"/>
              <a:t>14</a:t>
            </a:fld>
            <a:endParaRPr lang="en-US" altLang="en-US">
              <a:latin typeface="Raleway" pitchFamily="2" charset="0"/>
            </a:endParaRPr>
          </a:p>
        </p:txBody>
      </p:sp>
      <p:sp>
        <p:nvSpPr>
          <p:cNvPr id="39941" name="Right Bracket 4">
            <a:extLst>
              <a:ext uri="{FF2B5EF4-FFF2-40B4-BE49-F238E27FC236}">
                <a16:creationId xmlns:a16="http://schemas.microsoft.com/office/drawing/2014/main" id="{0C337B12-1BB3-B040-0E9C-23E630A08FEE}"/>
              </a:ext>
            </a:extLst>
          </p:cNvPr>
          <p:cNvSpPr>
            <a:spLocks noChangeArrowheads="1"/>
          </p:cNvSpPr>
          <p:nvPr/>
        </p:nvSpPr>
        <p:spPr bwMode="auto">
          <a:xfrm>
            <a:off x="5984875" y="2247900"/>
            <a:ext cx="92075" cy="914400"/>
          </a:xfrm>
          <a:prstGeom prst="rightBracket">
            <a:avLst>
              <a:gd name="adj" fmla="val 0"/>
            </a:avLst>
          </a:prstGeom>
          <a:noFill/>
          <a:ln w="6350" algn="ctr">
            <a:solidFill>
              <a:schemeClr val="tx1"/>
            </a:solidFill>
            <a:round/>
            <a:headEnd/>
            <a:tailEnd/>
          </a:ln>
          <a:extLst>
            <a:ext uri="{909E8E84-426E-40DD-AFC4-6F175D3DCCD1}">
              <a14:hiddenFill xmlns:a14="http://schemas.microsoft.com/office/drawing/2010/main">
                <a:solidFill>
                  <a:srgbClr val="FFFFFF"/>
                </a:solidFill>
              </a14:hiddenFill>
            </a:ext>
          </a:extLst>
        </p:spPr>
        <p:txBody>
          <a:bodyPr anchor="ct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de-DE" altLang="de-DE" sz="500">
              <a:latin typeface="Arial" panose="020B0604020202020204" pitchFamily="34" charset="0"/>
            </a:endParaRPr>
          </a:p>
        </p:txBody>
      </p:sp>
      <p:cxnSp>
        <p:nvCxnSpPr>
          <p:cNvPr id="39942" name="Straight Connector 5">
            <a:extLst>
              <a:ext uri="{FF2B5EF4-FFF2-40B4-BE49-F238E27FC236}">
                <a16:creationId xmlns:a16="http://schemas.microsoft.com/office/drawing/2014/main" id="{96A60E1B-F9B0-1266-61FD-600231D3511E}"/>
              </a:ext>
            </a:extLst>
          </p:cNvPr>
          <p:cNvCxnSpPr>
            <a:cxnSpLocks noChangeShapeType="1"/>
          </p:cNvCxnSpPr>
          <p:nvPr/>
        </p:nvCxnSpPr>
        <p:spPr bwMode="auto">
          <a:xfrm>
            <a:off x="6076950" y="2706688"/>
            <a:ext cx="2635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39943" name="Straight Connector 8">
            <a:extLst>
              <a:ext uri="{FF2B5EF4-FFF2-40B4-BE49-F238E27FC236}">
                <a16:creationId xmlns:a16="http://schemas.microsoft.com/office/drawing/2014/main" id="{3C1056DB-2E2E-43D1-987F-2C6A0CFD4D25}"/>
              </a:ext>
            </a:extLst>
          </p:cNvPr>
          <p:cNvCxnSpPr>
            <a:cxnSpLocks noChangeShapeType="1"/>
          </p:cNvCxnSpPr>
          <p:nvPr/>
        </p:nvCxnSpPr>
        <p:spPr bwMode="auto">
          <a:xfrm>
            <a:off x="563563" y="1409700"/>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39944" name="Straight Connector 11">
            <a:extLst>
              <a:ext uri="{FF2B5EF4-FFF2-40B4-BE49-F238E27FC236}">
                <a16:creationId xmlns:a16="http://schemas.microsoft.com/office/drawing/2014/main" id="{7175A39A-9D3C-46DE-6F56-3D2AAF3893E9}"/>
              </a:ext>
            </a:extLst>
          </p:cNvPr>
          <p:cNvCxnSpPr>
            <a:cxnSpLocks noChangeShapeType="1"/>
          </p:cNvCxnSpPr>
          <p:nvPr/>
        </p:nvCxnSpPr>
        <p:spPr bwMode="auto">
          <a:xfrm flipV="1">
            <a:off x="928688" y="1709738"/>
            <a:ext cx="0" cy="29210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39945" name="Straight Connector 13">
            <a:extLst>
              <a:ext uri="{FF2B5EF4-FFF2-40B4-BE49-F238E27FC236}">
                <a16:creationId xmlns:a16="http://schemas.microsoft.com/office/drawing/2014/main" id="{A3CDAB5D-8CDC-B9AC-205F-7E40A9E6BFFB}"/>
              </a:ext>
            </a:extLst>
          </p:cNvPr>
          <p:cNvCxnSpPr>
            <a:cxnSpLocks noChangeShapeType="1"/>
          </p:cNvCxnSpPr>
          <p:nvPr/>
        </p:nvCxnSpPr>
        <p:spPr bwMode="auto">
          <a:xfrm>
            <a:off x="563563" y="1822450"/>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39946" name="Straight Connector 14">
            <a:extLst>
              <a:ext uri="{FF2B5EF4-FFF2-40B4-BE49-F238E27FC236}">
                <a16:creationId xmlns:a16="http://schemas.microsoft.com/office/drawing/2014/main" id="{95238CED-B65D-FAD8-B65C-A905D69DFABF}"/>
              </a:ext>
            </a:extLst>
          </p:cNvPr>
          <p:cNvCxnSpPr>
            <a:cxnSpLocks noChangeShapeType="1"/>
          </p:cNvCxnSpPr>
          <p:nvPr/>
        </p:nvCxnSpPr>
        <p:spPr bwMode="auto">
          <a:xfrm flipV="1">
            <a:off x="3068638" y="3284538"/>
            <a:ext cx="0" cy="182562"/>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39947" name="Straight Connector 15">
            <a:extLst>
              <a:ext uri="{FF2B5EF4-FFF2-40B4-BE49-F238E27FC236}">
                <a16:creationId xmlns:a16="http://schemas.microsoft.com/office/drawing/2014/main" id="{C4EEFD32-25AA-0BB2-E810-9ED3F33DB4A8}"/>
              </a:ext>
            </a:extLst>
          </p:cNvPr>
          <p:cNvCxnSpPr>
            <a:cxnSpLocks noChangeShapeType="1"/>
          </p:cNvCxnSpPr>
          <p:nvPr/>
        </p:nvCxnSpPr>
        <p:spPr bwMode="auto">
          <a:xfrm>
            <a:off x="654050" y="3371850"/>
            <a:ext cx="2414588"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sp>
        <p:nvSpPr>
          <p:cNvPr id="32780" name="TextBox 16">
            <a:extLst>
              <a:ext uri="{FF2B5EF4-FFF2-40B4-BE49-F238E27FC236}">
                <a16:creationId xmlns:a16="http://schemas.microsoft.com/office/drawing/2014/main" id="{C614A9D8-71E2-A3F1-51EE-5246375F2C9D}"/>
              </a:ext>
            </a:extLst>
          </p:cNvPr>
          <p:cNvSpPr txBox="1"/>
          <p:nvPr/>
        </p:nvSpPr>
        <p:spPr>
          <a:xfrm>
            <a:off x="12700" y="1168400"/>
            <a:ext cx="641350" cy="284163"/>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1965/c1/¶2/ln1-6; ¶5;c2/¶2&amp;3]</a:t>
            </a:r>
            <a:endParaRPr lang="en-US" altLang="en-US" sz="500">
              <a:latin typeface="Arial" panose="020B0604020202020204" pitchFamily="34" charset="0"/>
            </a:endParaRPr>
          </a:p>
        </p:txBody>
      </p:sp>
      <p:sp>
        <p:nvSpPr>
          <p:cNvPr id="32781" name="TextBox 17">
            <a:extLst>
              <a:ext uri="{FF2B5EF4-FFF2-40B4-BE49-F238E27FC236}">
                <a16:creationId xmlns:a16="http://schemas.microsoft.com/office/drawing/2014/main" id="{18E97F0B-75F5-0595-B172-5F16056C1286}"/>
              </a:ext>
            </a:extLst>
          </p:cNvPr>
          <p:cNvSpPr txBox="1"/>
          <p:nvPr/>
        </p:nvSpPr>
        <p:spPr>
          <a:xfrm>
            <a:off x="12700" y="1700213"/>
            <a:ext cx="641350" cy="2841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1965/c1/¶5/ln1-4]</a:t>
            </a:r>
            <a:endParaRPr lang="en-US" altLang="en-US" sz="500">
              <a:latin typeface="Arial" panose="020B0604020202020204" pitchFamily="34" charset="0"/>
            </a:endParaRPr>
          </a:p>
        </p:txBody>
      </p:sp>
      <p:sp>
        <p:nvSpPr>
          <p:cNvPr id="32782" name="TextBox 18">
            <a:extLst>
              <a:ext uri="{FF2B5EF4-FFF2-40B4-BE49-F238E27FC236}">
                <a16:creationId xmlns:a16="http://schemas.microsoft.com/office/drawing/2014/main" id="{28223701-578E-EE9A-B158-5EFC0F764939}"/>
              </a:ext>
            </a:extLst>
          </p:cNvPr>
          <p:cNvSpPr txBox="1"/>
          <p:nvPr/>
        </p:nvSpPr>
        <p:spPr>
          <a:xfrm>
            <a:off x="12700" y="3228975"/>
            <a:ext cx="641350" cy="284163"/>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1965/c1/¶5/ln1-4; S. 1966/Abb. 1]</a:t>
            </a:r>
            <a:endParaRPr lang="en-US" altLang="en-US" sz="500">
              <a:latin typeface="Arial" panose="020B0604020202020204" pitchFamily="34" charset="0"/>
            </a:endParaRPr>
          </a:p>
        </p:txBody>
      </p:sp>
      <p:sp>
        <p:nvSpPr>
          <p:cNvPr id="32783" name="TextBox 19">
            <a:extLst>
              <a:ext uri="{FF2B5EF4-FFF2-40B4-BE49-F238E27FC236}">
                <a16:creationId xmlns:a16="http://schemas.microsoft.com/office/drawing/2014/main" id="{10304AE5-3C06-04BC-FB1B-AB3021851397}"/>
              </a:ext>
            </a:extLst>
          </p:cNvPr>
          <p:cNvSpPr txBox="1"/>
          <p:nvPr/>
        </p:nvSpPr>
        <p:spPr>
          <a:xfrm>
            <a:off x="6194425" y="2290763"/>
            <a:ext cx="641350" cy="11985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1965;c1/¶5/ln1-4]</a:t>
            </a:r>
          </a:p>
          <a:p>
            <a:pPr eaLnBrk="1" hangingPunct="1"/>
            <a:r>
              <a:rPr lang="en-US" altLang="de-DE" sz="500">
                <a:latin typeface="Arial" panose="020B0604020202020204" pitchFamily="34" charset="0"/>
              </a:rPr>
              <a:t>[2. Van Belle 2011/</a:t>
            </a:r>
            <a:br>
              <a:rPr lang="en-US" altLang="de-DE" sz="500"/>
            </a:br>
            <a:r>
              <a:rPr lang="en-US" altLang="de-DE" sz="500">
                <a:latin typeface="Arial" panose="020B0604020202020204" pitchFamily="34" charset="0"/>
              </a:rPr>
              <a:t>S. 84/c1/¶2/ln3-4; S. 93/c2/¶3/ln8-10]</a:t>
            </a:r>
          </a:p>
          <a:p>
            <a:pPr eaLnBrk="1" hangingPunct="1"/>
            <a:r>
              <a:rPr lang="en-US" altLang="de-DE" sz="500">
                <a:latin typeface="Arial" panose="020B0604020202020204" pitchFamily="34" charset="0"/>
              </a:rPr>
              <a:t>[3. Pugliese 2017</a:t>
            </a:r>
            <a:br>
              <a:rPr lang="en-US" altLang="de-DE" sz="500"/>
            </a:br>
            <a:r>
              <a:rPr lang="en-US" altLang="de-DE" sz="500">
                <a:latin typeface="Arial" panose="020B0604020202020204" pitchFamily="34" charset="0"/>
              </a:rPr>
              <a:t>/S.2881/c1/¶1/ln3-6]</a:t>
            </a:r>
          </a:p>
          <a:p>
            <a:pPr eaLnBrk="1" hangingPunct="1"/>
            <a:r>
              <a:rPr lang="en-US" altLang="de-DE" sz="500">
                <a:latin typeface="Arial" panose="020B0604020202020204" pitchFamily="34" charset="0"/>
              </a:rPr>
              <a:t>[4. Rodriguez-Calvo 2021/</a:t>
            </a:r>
            <a:br>
              <a:rPr lang="en-US" altLang="de-DE" sz="500"/>
            </a:br>
            <a:r>
              <a:rPr lang="en-US" altLang="de-DE" sz="500">
                <a:latin typeface="Arial" panose="020B0604020202020204" pitchFamily="34" charset="0"/>
              </a:rPr>
              <a:t>S. 2/c2/¶2/Zeile 1-3]</a:t>
            </a:r>
            <a:endParaRPr lang="en-US" altLang="en-US" sz="500">
              <a:latin typeface="Arial" panose="020B0604020202020204" pitchFamily="34" charset="0"/>
            </a:endParaRPr>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81C1B82-73B2-A59B-8BBE-5F1B2A001540}"/>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F3E47599-65DE-9A27-A39B-6C804FDF5A57}"/>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B459360F-98B6-D395-FBC7-96C55105B68C}"/>
              </a:ext>
            </a:extLst>
          </p:cNvPr>
          <p:cNvSpPr>
            <a:spLocks noGrp="1"/>
          </p:cNvSpPr>
          <p:nvPr>
            <p:ph type="body" idx="1"/>
          </p:nvPr>
        </p:nvSpPr>
        <p:spPr>
          <a:xfrm>
            <a:off x="439738" y="4821506"/>
            <a:ext cx="6008687" cy="3944868"/>
          </a:xfrm>
        </p:spPr>
        <p:txBody>
          <a:bodyPr/>
          <a:lstStyle/>
          <a:p>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14888643-20AF-6461-E343-44CC2F0EF94B}"/>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233</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E0A8277C-C4BB-4029-B63E-06756DF395CE}"/>
              </a:ext>
            </a:extLst>
          </p:cNvPr>
          <p:cNvSpPr txBox="1"/>
          <p:nvPr/>
        </p:nvSpPr>
        <p:spPr>
          <a:xfrm>
            <a:off x="-62686" y="2148547"/>
            <a:ext cx="688817"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p1978/col3/¶3/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ln29-34</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
        <p:nvSpPr>
          <p:cNvPr id="6" name="Left Brace 5">
            <a:extLst>
              <a:ext uri="{FF2B5EF4-FFF2-40B4-BE49-F238E27FC236}">
                <a16:creationId xmlns:a16="http://schemas.microsoft.com/office/drawing/2014/main" id="{13B78BE1-C233-2EED-B0BE-028F1F490374}"/>
              </a:ext>
            </a:extLst>
          </p:cNvPr>
          <p:cNvSpPr/>
          <p:nvPr/>
        </p:nvSpPr>
        <p:spPr>
          <a:xfrm>
            <a:off x="658255" y="2148547"/>
            <a:ext cx="226265" cy="72912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EEC04867-9CF1-775D-590D-D115622945CB}"/>
              </a:ext>
            </a:extLst>
          </p:cNvPr>
          <p:cNvSpPr txBox="1"/>
          <p:nvPr/>
        </p:nvSpPr>
        <p:spPr>
          <a:xfrm>
            <a:off x="-6657" y="2970391"/>
            <a:ext cx="640080"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Jacobsen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p4/¶3/ln9-10; ¶4/ln1-2</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Ziegler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p2475/c3/¶4/all; p2476/col1/¶1/</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ln1-8</a:t>
            </a:r>
          </a:p>
        </p:txBody>
      </p:sp>
      <p:sp>
        <p:nvSpPr>
          <p:cNvPr id="8" name="Left Brace 7">
            <a:extLst>
              <a:ext uri="{FF2B5EF4-FFF2-40B4-BE49-F238E27FC236}">
                <a16:creationId xmlns:a16="http://schemas.microsoft.com/office/drawing/2014/main" id="{F8B5096D-B414-95E1-FEF5-86E89D163E1B}"/>
              </a:ext>
            </a:extLst>
          </p:cNvPr>
          <p:cNvSpPr/>
          <p:nvPr/>
        </p:nvSpPr>
        <p:spPr>
          <a:xfrm>
            <a:off x="621553" y="2954182"/>
            <a:ext cx="262967" cy="592853"/>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Right Brace 8">
            <a:extLst>
              <a:ext uri="{FF2B5EF4-FFF2-40B4-BE49-F238E27FC236}">
                <a16:creationId xmlns:a16="http://schemas.microsoft.com/office/drawing/2014/main" id="{3EC9B437-0D51-0F47-CEC3-6A3806AD9862}"/>
              </a:ext>
            </a:extLst>
          </p:cNvPr>
          <p:cNvSpPr/>
          <p:nvPr/>
        </p:nvSpPr>
        <p:spPr>
          <a:xfrm>
            <a:off x="5904755" y="1810876"/>
            <a:ext cx="335524" cy="2121648"/>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2A5AF7FF-2969-5534-C024-A85651CB6B90}"/>
              </a:ext>
            </a:extLst>
          </p:cNvPr>
          <p:cNvSpPr txBox="1"/>
          <p:nvPr/>
        </p:nvSpPr>
        <p:spPr>
          <a:xfrm>
            <a:off x="6252231" y="2810511"/>
            <a:ext cx="688817" cy="590931"/>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p1979/Fig 2B</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Tree>
    <p:extLst>
      <p:ext uri="{BB962C8B-B14F-4D97-AF65-F5344CB8AC3E}">
        <p14:creationId xmlns:p14="http://schemas.microsoft.com/office/powerpoint/2010/main" val="106550668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439738" y="4821506"/>
            <a:ext cx="6008687" cy="3944868"/>
          </a:xfrm>
        </p:spPr>
        <p:txBody>
          <a:bodyPr/>
          <a:lstStyle/>
          <a:p>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234</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7241666B-85D0-FF8B-D6F8-BD7BD35D2B1F}"/>
              </a:ext>
            </a:extLst>
          </p:cNvPr>
          <p:cNvSpPr txBox="1"/>
          <p:nvPr/>
        </p:nvSpPr>
        <p:spPr>
          <a:xfrm>
            <a:off x="-62686" y="2148547"/>
            <a:ext cx="688817"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p1978/col3/¶3/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ln29-34</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
        <p:nvSpPr>
          <p:cNvPr id="6" name="Left Brace 5">
            <a:extLst>
              <a:ext uri="{FF2B5EF4-FFF2-40B4-BE49-F238E27FC236}">
                <a16:creationId xmlns:a16="http://schemas.microsoft.com/office/drawing/2014/main" id="{6C201337-F970-9EC1-6532-50C56DD88F1E}"/>
              </a:ext>
            </a:extLst>
          </p:cNvPr>
          <p:cNvSpPr/>
          <p:nvPr/>
        </p:nvSpPr>
        <p:spPr>
          <a:xfrm>
            <a:off x="658255" y="2148547"/>
            <a:ext cx="226265" cy="72912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88AF7468-3F18-2DA6-EAF0-78A3DE94B357}"/>
              </a:ext>
            </a:extLst>
          </p:cNvPr>
          <p:cNvSpPr txBox="1"/>
          <p:nvPr/>
        </p:nvSpPr>
        <p:spPr>
          <a:xfrm>
            <a:off x="-6657" y="2970391"/>
            <a:ext cx="640080"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Jacobsen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p4/¶3/ln9-10; ¶4/ln1-2</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Ziegler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p2475/c3/¶4/all; p2476/col1/¶1/</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ln1-8</a:t>
            </a:r>
          </a:p>
        </p:txBody>
      </p:sp>
      <p:sp>
        <p:nvSpPr>
          <p:cNvPr id="8" name="Left Brace 7">
            <a:extLst>
              <a:ext uri="{FF2B5EF4-FFF2-40B4-BE49-F238E27FC236}">
                <a16:creationId xmlns:a16="http://schemas.microsoft.com/office/drawing/2014/main" id="{DBB3A0DE-299E-17E8-9118-DDA13A7FAD2F}"/>
              </a:ext>
            </a:extLst>
          </p:cNvPr>
          <p:cNvSpPr/>
          <p:nvPr/>
        </p:nvSpPr>
        <p:spPr>
          <a:xfrm>
            <a:off x="621553" y="2954182"/>
            <a:ext cx="262967" cy="592853"/>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Right Brace 8">
            <a:extLst>
              <a:ext uri="{FF2B5EF4-FFF2-40B4-BE49-F238E27FC236}">
                <a16:creationId xmlns:a16="http://schemas.microsoft.com/office/drawing/2014/main" id="{BBD70BE0-C6F8-E846-369B-A0512519DF94}"/>
              </a:ext>
            </a:extLst>
          </p:cNvPr>
          <p:cNvSpPr/>
          <p:nvPr/>
        </p:nvSpPr>
        <p:spPr>
          <a:xfrm>
            <a:off x="5904755" y="1810876"/>
            <a:ext cx="335524" cy="2121648"/>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4A0EC160-8E44-2E19-6FC7-8AE4104AC751}"/>
              </a:ext>
            </a:extLst>
          </p:cNvPr>
          <p:cNvSpPr txBox="1"/>
          <p:nvPr/>
        </p:nvSpPr>
        <p:spPr>
          <a:xfrm>
            <a:off x="6252231" y="2810511"/>
            <a:ext cx="688817" cy="590931"/>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p1979/Fig 2B</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Tree>
    <p:extLst>
      <p:ext uri="{BB962C8B-B14F-4D97-AF65-F5344CB8AC3E}">
        <p14:creationId xmlns:p14="http://schemas.microsoft.com/office/powerpoint/2010/main" val="257636057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9EB44-4206-1032-28C1-D2BEFAD41FD1}"/>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96CFC2AD-CEB2-1FB1-DC54-641F513C2004}"/>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E6DFA7D1-2BFB-19CD-9867-19630565A210}"/>
              </a:ext>
            </a:extLst>
          </p:cNvPr>
          <p:cNvSpPr>
            <a:spLocks noGrp="1"/>
          </p:cNvSpPr>
          <p:nvPr>
            <p:ph type="body" idx="1"/>
          </p:nvPr>
        </p:nvSpPr>
        <p:spPr/>
        <p:txBody>
          <a:bodyPr/>
          <a:lstStyle/>
          <a:p>
            <a:endParaRPr lang="en-US"/>
          </a:p>
          <a:p>
            <a:pPr marL="0" marR="0" lvl="0" indent="0" algn="l" defTabSz="914400" rtl="0" eaLnBrk="1" fontAlgn="auto" latinLnBrk="0" hangingPunct="1">
              <a:lnSpc>
                <a:spcPct val="100000"/>
              </a:lnSpc>
              <a:spcBef>
                <a:spcPct val="0"/>
              </a:spcBef>
              <a:spcAft>
                <a:spcPct val="0"/>
              </a:spcAft>
              <a:buClrTx/>
              <a:buSzTx/>
              <a:buFontTx/>
              <a:buNone/>
              <a:defRPr/>
            </a:pPr>
            <a:endParaRPr lang="en-US" sz="1200" u="none" strike="noStrike">
              <a:solidFill>
                <a:schemeClr val="bg1">
                  <a:lumMod val="10000"/>
                </a:schemeClr>
              </a:solidFill>
              <a:latin typeface="Arial" panose="020B0604020202020204" pitchFamily="34" charset="0"/>
              <a:cs typeface="Arial" panose="020B0604020202020204" pitchFamily="34" charset="0"/>
            </a:endParaRPr>
          </a:p>
        </p:txBody>
      </p:sp>
      <p:sp>
        <p:nvSpPr>
          <p:cNvPr id="4" name="Slide Number Placeholder 3">
            <a:extLst>
              <a:ext uri="{FF2B5EF4-FFF2-40B4-BE49-F238E27FC236}">
                <a16:creationId xmlns:a16="http://schemas.microsoft.com/office/drawing/2014/main" id="{46536B8F-6A54-7C9A-4041-FA08FC332245}"/>
              </a:ext>
            </a:extLst>
          </p:cNvPr>
          <p:cNvSpPr>
            <a:spLocks noGrp="1"/>
          </p:cNvSpPr>
          <p:nvPr>
            <p:ph type="sldNum" sz="quarter" idx="5"/>
          </p:nvPr>
        </p:nvSpPr>
        <p:spPr/>
        <p:txBody>
          <a:bodyPr/>
          <a:lstStyle/>
          <a:p>
            <a:pPr marL="0" marR="0" lvl="0" indent="0" algn="r" defTabSz="914400" rtl="0" eaLnBrk="1" fontAlgn="auto" latinLnBrk="0" hangingPunct="1">
              <a:lnSpc>
                <a:spcPct val="100000"/>
              </a:lnSpc>
              <a:spcBef>
                <a:spcPct val="0"/>
              </a:spcBef>
              <a:spcAft>
                <a:spcPct val="0"/>
              </a:spcAft>
              <a:buClrTx/>
              <a:buSzTx/>
              <a:buFontTx/>
              <a:buNone/>
              <a:tabLst/>
              <a:defRPr/>
            </a:pPr>
            <a:fld id="{76C36DCE-CF03-5249-B5B1-F30D6C9AB5D5}" type="slidenum">
              <a:rPr kumimoji="0" lang="en-US" sz="1200" b="0" i="0" u="none" strike="noStrike" kern="1200" cap="none" spc="0" normalizeH="0" baseline="0" noProof="0" smtClean="0">
                <a:ln>
                  <a:noFill/>
                </a:ln>
                <a:solidFill>
                  <a:prstClr val="black"/>
                </a:solidFill>
                <a:effectLst/>
                <a:uLnTx/>
                <a:uFillTx/>
                <a:latin typeface="Raleway" panose="020B0503030101060003" pitchFamily="34" charset="77"/>
                <a:ea typeface="+mn-ea"/>
                <a:cs typeface="+mn-cs"/>
              </a:rPr>
              <a:pPr marL="0" marR="0" lvl="0" indent="0" algn="r" defTabSz="914400" rtl="0" eaLnBrk="1" fontAlgn="auto" latinLnBrk="0" hangingPunct="1">
                <a:lnSpc>
                  <a:spcPct val="100000"/>
                </a:lnSpc>
                <a:spcBef>
                  <a:spcPct val="0"/>
                </a:spcBef>
                <a:spcAft>
                  <a:spcPct val="0"/>
                </a:spcAft>
                <a:buClrTx/>
                <a:buSzTx/>
                <a:buFontTx/>
                <a:buNone/>
                <a:tabLst/>
                <a:defRPr/>
              </a:pPr>
              <a:t>235</a:t>
            </a:fld>
            <a:endParaRPr kumimoji="0" lang="en-US" sz="1200" b="0" i="0" u="none" strike="noStrike" kern="1200" cap="none" spc="0" normalizeH="0" baseline="0" noProof="0">
              <a:ln>
                <a:noFill/>
              </a:ln>
              <a:solidFill>
                <a:prstClr val="black"/>
              </a:solidFill>
              <a:effectLst/>
              <a:uLnTx/>
              <a:uFillTx/>
              <a:latin typeface="Raleway" panose="020B0503030101060003" pitchFamily="34" charset="77"/>
              <a:ea typeface="+mn-ea"/>
              <a:cs typeface="+mn-cs"/>
            </a:endParaRPr>
          </a:p>
        </p:txBody>
      </p:sp>
      <p:cxnSp>
        <p:nvCxnSpPr>
          <p:cNvPr id="5" name="Straight Connector 4">
            <a:extLst>
              <a:ext uri="{FF2B5EF4-FFF2-40B4-BE49-F238E27FC236}">
                <a16:creationId xmlns:a16="http://schemas.microsoft.com/office/drawing/2014/main" id="{3FA88DB3-E90C-3F24-546E-3D92A1DD0BCD}"/>
              </a:ext>
            </a:extLst>
          </p:cNvPr>
          <p:cNvCxnSpPr/>
          <p:nvPr/>
        </p:nvCxnSpPr>
        <p:spPr>
          <a:xfrm>
            <a:off x="638277" y="1588459"/>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FF9DB616-C2D6-9519-7F44-C22898B3C589}"/>
              </a:ext>
            </a:extLst>
          </p:cNvPr>
          <p:cNvGrpSpPr/>
          <p:nvPr/>
        </p:nvGrpSpPr>
        <p:grpSpPr>
          <a:xfrm>
            <a:off x="653025" y="1266909"/>
            <a:ext cx="244865" cy="137160"/>
            <a:chOff x="653025" y="1266909"/>
            <a:chExt cx="244865" cy="137160"/>
          </a:xfrm>
        </p:grpSpPr>
        <p:cxnSp>
          <p:nvCxnSpPr>
            <p:cNvPr id="7" name="Straight Connector 6">
              <a:extLst>
                <a:ext uri="{FF2B5EF4-FFF2-40B4-BE49-F238E27FC236}">
                  <a16:creationId xmlns:a16="http://schemas.microsoft.com/office/drawing/2014/main" id="{933A15FB-BEFF-3DEF-283E-7686258162E9}"/>
                </a:ext>
              </a:extLst>
            </p:cNvPr>
            <p:cNvCxnSpPr/>
            <p:nvPr/>
          </p:nvCxnSpPr>
          <p:spPr>
            <a:xfrm>
              <a:off x="653025" y="1270959"/>
              <a:ext cx="14605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a:extLst>
                <a:ext uri="{FF2B5EF4-FFF2-40B4-BE49-F238E27FC236}">
                  <a16:creationId xmlns:a16="http://schemas.microsoft.com/office/drawing/2014/main" id="{85DE582B-6870-638B-F2D8-86EF04C4A62D}"/>
                </a:ext>
              </a:extLst>
            </p:cNvPr>
            <p:cNvCxnSpPr/>
            <p:nvPr/>
          </p:nvCxnSpPr>
          <p:spPr>
            <a:xfrm flipH="1" flipV="1">
              <a:off x="806450" y="1266909"/>
              <a:ext cx="0" cy="1371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46FB8872-9311-9787-47A9-B53152ED2B06}"/>
                </a:ext>
              </a:extLst>
            </p:cNvPr>
            <p:cNvCxnSpPr/>
            <p:nvPr/>
          </p:nvCxnSpPr>
          <p:spPr>
            <a:xfrm flipV="1">
              <a:off x="806450" y="1404069"/>
              <a:ext cx="9144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0" name="TextBox 9">
            <a:extLst>
              <a:ext uri="{FF2B5EF4-FFF2-40B4-BE49-F238E27FC236}">
                <a16:creationId xmlns:a16="http://schemas.microsoft.com/office/drawing/2014/main" id="{FAB4D8AA-6A36-8F62-138C-0EDAC4FE1099}"/>
              </a:ext>
            </a:extLst>
          </p:cNvPr>
          <p:cNvSpPr txBox="1"/>
          <p:nvPr/>
        </p:nvSpPr>
        <p:spPr>
          <a:xfrm>
            <a:off x="22122" y="1128409"/>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2/§2/Überschrift zu Teplizumab]</a:t>
            </a:r>
          </a:p>
        </p:txBody>
      </p:sp>
      <p:sp>
        <p:nvSpPr>
          <p:cNvPr id="11" name="TextBox 10">
            <a:extLst>
              <a:ext uri="{FF2B5EF4-FFF2-40B4-BE49-F238E27FC236}">
                <a16:creationId xmlns:a16="http://schemas.microsoft.com/office/drawing/2014/main" id="{7586965A-D4FD-BEC7-0982-7103E57D5F6B}"/>
              </a:ext>
            </a:extLst>
          </p:cNvPr>
          <p:cNvSpPr txBox="1"/>
          <p:nvPr/>
        </p:nvSpPr>
        <p:spPr>
          <a:xfrm>
            <a:off x="22122" y="1452259"/>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3/§2.5/Überschrift zu Teplizumab]</a:t>
            </a:r>
          </a:p>
        </p:txBody>
      </p:sp>
      <p:cxnSp>
        <p:nvCxnSpPr>
          <p:cNvPr id="12" name="Straight Connector 11">
            <a:extLst>
              <a:ext uri="{FF2B5EF4-FFF2-40B4-BE49-F238E27FC236}">
                <a16:creationId xmlns:a16="http://schemas.microsoft.com/office/drawing/2014/main" id="{55E321BF-D10A-72EF-08DD-C28EB9B81A4B}"/>
              </a:ext>
            </a:extLst>
          </p:cNvPr>
          <p:cNvCxnSpPr/>
          <p:nvPr/>
        </p:nvCxnSpPr>
        <p:spPr>
          <a:xfrm>
            <a:off x="643196" y="1844096"/>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13" name="TextBox 12">
            <a:extLst>
              <a:ext uri="{FF2B5EF4-FFF2-40B4-BE49-F238E27FC236}">
                <a16:creationId xmlns:a16="http://schemas.microsoft.com/office/drawing/2014/main" id="{6617108A-C3DF-F3E9-EC14-9EBF559761E1}"/>
              </a:ext>
            </a:extLst>
          </p:cNvPr>
          <p:cNvSpPr txBox="1"/>
          <p:nvPr/>
        </p:nvSpPr>
        <p:spPr>
          <a:xfrm>
            <a:off x="22122" y="1707896"/>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3/§2.5/¶1/ln 1 für Teplizumab]</a:t>
            </a:r>
          </a:p>
        </p:txBody>
      </p:sp>
      <p:sp>
        <p:nvSpPr>
          <p:cNvPr id="14" name="TextBox 13">
            <a:extLst>
              <a:ext uri="{FF2B5EF4-FFF2-40B4-BE49-F238E27FC236}">
                <a16:creationId xmlns:a16="http://schemas.microsoft.com/office/drawing/2014/main" id="{93862100-6B3A-A696-2E2E-DAF27391CA5A}"/>
              </a:ext>
            </a:extLst>
          </p:cNvPr>
          <p:cNvSpPr txBox="1"/>
          <p:nvPr/>
        </p:nvSpPr>
        <p:spPr>
          <a:xfrm>
            <a:off x="22122" y="3898541"/>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3/§2.5/¶1/ln 1-2 für Teplizumab]</a:t>
            </a:r>
          </a:p>
        </p:txBody>
      </p:sp>
      <p:sp>
        <p:nvSpPr>
          <p:cNvPr id="15" name="TextBox 14">
            <a:extLst>
              <a:ext uri="{FF2B5EF4-FFF2-40B4-BE49-F238E27FC236}">
                <a16:creationId xmlns:a16="http://schemas.microsoft.com/office/drawing/2014/main" id="{C21C6093-1499-F9F4-AD45-C1EEB355DDD0}"/>
              </a:ext>
            </a:extLst>
          </p:cNvPr>
          <p:cNvSpPr txBox="1"/>
          <p:nvPr/>
        </p:nvSpPr>
        <p:spPr>
          <a:xfrm>
            <a:off x="22122" y="2814780"/>
            <a:ext cx="640080" cy="49377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3;</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Unterbullets 1,2]</a:t>
            </a:r>
          </a:p>
        </p:txBody>
      </p:sp>
      <p:cxnSp>
        <p:nvCxnSpPr>
          <p:cNvPr id="16" name="Straight Connector 15">
            <a:extLst>
              <a:ext uri="{FF2B5EF4-FFF2-40B4-BE49-F238E27FC236}">
                <a16:creationId xmlns:a16="http://schemas.microsoft.com/office/drawing/2014/main" id="{9DD13371-B453-316F-5AAE-3EB58A58BFF4}"/>
              </a:ext>
            </a:extLst>
          </p:cNvPr>
          <p:cNvCxnSpPr/>
          <p:nvPr/>
        </p:nvCxnSpPr>
        <p:spPr>
          <a:xfrm flipV="1">
            <a:off x="625332" y="2158724"/>
            <a:ext cx="2854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CE3A9A35-2055-6144-1ACB-AEBCD2181E84}"/>
              </a:ext>
            </a:extLst>
          </p:cNvPr>
          <p:cNvCxnSpPr/>
          <p:nvPr/>
        </p:nvCxnSpPr>
        <p:spPr>
          <a:xfrm flipV="1">
            <a:off x="640080" y="2576597"/>
            <a:ext cx="28543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6610E37B-F428-A02A-C1C3-D118FDCD05D6}"/>
              </a:ext>
            </a:extLst>
          </p:cNvPr>
          <p:cNvCxnSpPr/>
          <p:nvPr/>
        </p:nvCxnSpPr>
        <p:spPr>
          <a:xfrm>
            <a:off x="660005" y="3001841"/>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3FCA8F87-26C8-1D6C-3280-EDF6B30BFBC8}"/>
              </a:ext>
            </a:extLst>
          </p:cNvPr>
          <p:cNvCxnSpPr/>
          <p:nvPr/>
        </p:nvCxnSpPr>
        <p:spPr>
          <a:xfrm>
            <a:off x="657947" y="3611439"/>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D3D1C13-9FC8-E414-CC54-BB99BD607A59}"/>
              </a:ext>
            </a:extLst>
          </p:cNvPr>
          <p:cNvCxnSpPr/>
          <p:nvPr/>
        </p:nvCxnSpPr>
        <p:spPr>
          <a:xfrm>
            <a:off x="667785" y="4001467"/>
            <a:ext cx="25527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EC4D4DE8-E16F-089D-E7F3-F041CC9935D6}"/>
              </a:ext>
            </a:extLst>
          </p:cNvPr>
          <p:cNvCxnSpPr/>
          <p:nvPr/>
        </p:nvCxnSpPr>
        <p:spPr>
          <a:xfrm flipH="1" flipV="1">
            <a:off x="915680" y="2068256"/>
            <a:ext cx="0" cy="2447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2" name="TextBox 21">
            <a:extLst>
              <a:ext uri="{FF2B5EF4-FFF2-40B4-BE49-F238E27FC236}">
                <a16:creationId xmlns:a16="http://schemas.microsoft.com/office/drawing/2014/main" id="{62DD95DD-4469-EB7C-222F-638F28BE657A}"/>
              </a:ext>
            </a:extLst>
          </p:cNvPr>
          <p:cNvSpPr txBox="1"/>
          <p:nvPr/>
        </p:nvSpPr>
        <p:spPr>
          <a:xfrm>
            <a:off x="22122" y="2013132"/>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 zu Teplizumab/</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1]</a:t>
            </a:r>
          </a:p>
        </p:txBody>
      </p:sp>
      <p:sp>
        <p:nvSpPr>
          <p:cNvPr id="23" name="TextBox 22">
            <a:extLst>
              <a:ext uri="{FF2B5EF4-FFF2-40B4-BE49-F238E27FC236}">
                <a16:creationId xmlns:a16="http://schemas.microsoft.com/office/drawing/2014/main" id="{14829D22-6E24-DDDC-35B2-DC44BB5829F6}"/>
              </a:ext>
            </a:extLst>
          </p:cNvPr>
          <p:cNvSpPr txBox="1"/>
          <p:nvPr/>
        </p:nvSpPr>
        <p:spPr>
          <a:xfrm>
            <a:off x="22122" y="2426406"/>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[PI/</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2 für Teplizumab]</a:t>
            </a:r>
          </a:p>
        </p:txBody>
      </p:sp>
      <p:cxnSp>
        <p:nvCxnSpPr>
          <p:cNvPr id="24" name="Straight Connector 23">
            <a:extLst>
              <a:ext uri="{FF2B5EF4-FFF2-40B4-BE49-F238E27FC236}">
                <a16:creationId xmlns:a16="http://schemas.microsoft.com/office/drawing/2014/main" id="{DE76C650-52C9-C4EA-69DA-7952786BCDD8}"/>
              </a:ext>
            </a:extLst>
          </p:cNvPr>
          <p:cNvCxnSpPr/>
          <p:nvPr/>
        </p:nvCxnSpPr>
        <p:spPr>
          <a:xfrm flipH="1" flipV="1">
            <a:off x="915680" y="2825336"/>
            <a:ext cx="0" cy="36576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AF93F110-25F7-A2B0-8FE5-7D0EC0886C24}"/>
              </a:ext>
            </a:extLst>
          </p:cNvPr>
          <p:cNvCxnSpPr/>
          <p:nvPr/>
        </p:nvCxnSpPr>
        <p:spPr>
          <a:xfrm flipH="1" flipV="1">
            <a:off x="915680" y="3459529"/>
            <a:ext cx="0" cy="32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TextBox 25">
            <a:extLst>
              <a:ext uri="{FF2B5EF4-FFF2-40B4-BE49-F238E27FC236}">
                <a16:creationId xmlns:a16="http://schemas.microsoft.com/office/drawing/2014/main" id="{0D045C2A-00BD-544F-A9DC-D9CFD44C0BAD}"/>
              </a:ext>
            </a:extLst>
          </p:cNvPr>
          <p:cNvSpPr txBox="1"/>
          <p:nvPr/>
        </p:nvSpPr>
        <p:spPr>
          <a:xfrm>
            <a:off x="22122" y="3460949"/>
            <a:ext cx="640080" cy="402336"/>
          </a:xfrm>
          <a:prstGeom prst="rect">
            <a:avLst/>
          </a:prstGeom>
          <a:solidFill>
            <a:schemeClr val="bg1"/>
          </a:solidFill>
          <a:ln w="6350">
            <a:solidFill>
              <a:schemeClr val="tx1"/>
            </a:solidFill>
          </a:ln>
        </p:spPr>
        <p:txBody>
          <a:bodyPr wrap="square" lIns="18288" tIns="18288" rIns="18288" bIns="18288" rtlCol="0">
            <a:spAutoFit/>
          </a:bodyPr>
          <a:lstStyle/>
          <a:p>
            <a:pPr marL="0" marR="0" lvl="0" indent="0" algn="r" defTabSz="914400" rtl="0" eaLnBrk="1" fontAlgn="auto" latinLnBrk="0" hangingPunct="1">
              <a:lnSpc>
                <a:spcPct val="100000"/>
              </a:lnSpc>
              <a:spcBef>
                <a:spcPct val="0"/>
              </a:spcBef>
              <a:spcAft>
                <a:spcPct val="0"/>
              </a:spcAft>
              <a:buClrTx/>
              <a:buSzTx/>
              <a:buFontTx/>
              <a:buNone/>
              <a:tabLst/>
              <a:defRPr/>
            </a:pPr>
            <a:r>
              <a:rPr kumimoji="0" lang="de" sz="600" b="0" i="0" u="none" strike="noStrike" kern="1200" cap="none" spc="0" normalizeH="0" baseline="0" noProof="0">
                <a:ln>
                  <a:noFill/>
                </a:ln>
                <a:solidFill>
                  <a:srgbClr val="000000"/>
                </a:solidFill>
                <a:effectLst/>
                <a:uLnTx/>
                <a:uFillTx/>
                <a:latin typeface="Calibri"/>
                <a:ea typeface="Calibri"/>
                <a:cs typeface="Calibri"/>
              </a:rPr>
              <a:t>[P/</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S. 3/§2.5/¶2/</a:t>
            </a:r>
            <a:br>
              <a:rPr kumimoji="0" sz="600" b="0" i="0" u="none" strike="noStrike" kern="1200" cap="none" spc="0" normalizeH="0" baseline="0" noProof="0">
                <a:ln>
                  <a:noFill/>
                </a:ln>
                <a:solidFill>
                  <a:prstClr val="black"/>
                </a:solidFill>
                <a:effectLst/>
                <a:uLnTx/>
                <a:uFillTx/>
                <a:latin typeface="Calibri" panose="020F0502020204030204"/>
                <a:ea typeface="+mn-ea"/>
                <a:cs typeface="+mn-cs"/>
              </a:rPr>
            </a:br>
            <a:r>
              <a:rPr kumimoji="0" lang="de" sz="600" b="0" i="0" u="none" strike="noStrike" kern="1200" cap="none" spc="0" normalizeH="0" baseline="0" noProof="0">
                <a:ln>
                  <a:noFill/>
                </a:ln>
                <a:solidFill>
                  <a:srgbClr val="000000"/>
                </a:solidFill>
                <a:effectLst/>
                <a:uLnTx/>
                <a:uFillTx/>
                <a:latin typeface="Calibri"/>
                <a:ea typeface="Calibri"/>
                <a:cs typeface="Calibri"/>
              </a:rPr>
              <a:t>Bullet 4 für Teplizumab]</a:t>
            </a:r>
          </a:p>
        </p:txBody>
      </p:sp>
    </p:spTree>
    <p:extLst>
      <p:ext uri="{BB962C8B-B14F-4D97-AF65-F5344CB8AC3E}">
        <p14:creationId xmlns:p14="http://schemas.microsoft.com/office/powerpoint/2010/main" val="42590584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491196-9C02-8AA9-DF05-9E173AF16A62}"/>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51585A8B-3183-99F9-A72D-B690296F1025}"/>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AB5318AD-5060-CE7B-8EFE-219A015589F2}"/>
              </a:ext>
            </a:extLst>
          </p:cNvPr>
          <p:cNvSpPr>
            <a:spLocks noGrp="1"/>
          </p:cNvSpPr>
          <p:nvPr>
            <p:ph type="body" idx="1"/>
          </p:nvPr>
        </p:nvSpPr>
        <p:spPr>
          <a:xfrm>
            <a:off x="439738" y="4821506"/>
            <a:ext cx="6008687" cy="3944868"/>
          </a:xfrm>
        </p:spPr>
        <p:txBody>
          <a:bodyPr/>
          <a:lstStyle/>
          <a:p>
            <a:endParaRPr lang="en-US">
              <a:solidFill>
                <a:schemeClr val="tx1">
                  <a:lumMod val="75000"/>
                  <a:lumOff val="25000"/>
                </a:schemeClr>
              </a:solidFill>
              <a:latin typeface="Verdana" panose="020B0604030504040204" pitchFamily="34" charset="0"/>
              <a:ea typeface="Verdana" panose="020B0604030504040204" pitchFamily="34" charset="0"/>
            </a:endParaRPr>
          </a:p>
        </p:txBody>
      </p:sp>
      <p:sp>
        <p:nvSpPr>
          <p:cNvPr id="4" name="Slide Number Placeholder 3">
            <a:extLst>
              <a:ext uri="{FF2B5EF4-FFF2-40B4-BE49-F238E27FC236}">
                <a16:creationId xmlns:a16="http://schemas.microsoft.com/office/drawing/2014/main" id="{D1153692-DC33-A839-46C7-529CF889B858}"/>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3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236</a:t>
            </a:fld>
            <a:endParaRPr kumimoji="0" lang="fr-FR" sz="13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AD268FE6-E896-6887-2FD7-3AAFEDC734BA}"/>
              </a:ext>
            </a:extLst>
          </p:cNvPr>
          <p:cNvSpPr txBox="1"/>
          <p:nvPr/>
        </p:nvSpPr>
        <p:spPr>
          <a:xfrm>
            <a:off x="-62686" y="2148547"/>
            <a:ext cx="688817"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p1978/col3/¶3/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ln29-34</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
        <p:nvSpPr>
          <p:cNvPr id="6" name="Left Brace 5">
            <a:extLst>
              <a:ext uri="{FF2B5EF4-FFF2-40B4-BE49-F238E27FC236}">
                <a16:creationId xmlns:a16="http://schemas.microsoft.com/office/drawing/2014/main" id="{8714771C-6448-74EE-93A3-286B2356D909}"/>
              </a:ext>
            </a:extLst>
          </p:cNvPr>
          <p:cNvSpPr/>
          <p:nvPr/>
        </p:nvSpPr>
        <p:spPr>
          <a:xfrm>
            <a:off x="658255" y="2148547"/>
            <a:ext cx="226265" cy="729129"/>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961DF81A-8782-947C-B560-FB6EF29BE32A}"/>
              </a:ext>
            </a:extLst>
          </p:cNvPr>
          <p:cNvSpPr txBox="1"/>
          <p:nvPr/>
        </p:nvSpPr>
        <p:spPr>
          <a:xfrm>
            <a:off x="-6657" y="2970391"/>
            <a:ext cx="640080" cy="683264"/>
          </a:xfrm>
          <a:prstGeom prst="rect">
            <a:avLst/>
          </a:prstGeom>
          <a:noFill/>
        </p:spPr>
        <p:txBody>
          <a:bodyPr wrap="square" lIns="18288" tIns="18288" rIns="18288" bIns="18288"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3. Jacobsen 2020/</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p4/¶3/ln9-10; ¶4/ln1-2</a:t>
            </a:r>
          </a:p>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4. Ziegler 2013/</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p2475/c3/¶4/all; p2476/col1/¶1/</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ln1-8</a:t>
            </a:r>
          </a:p>
        </p:txBody>
      </p:sp>
      <p:sp>
        <p:nvSpPr>
          <p:cNvPr id="8" name="Left Brace 7">
            <a:extLst>
              <a:ext uri="{FF2B5EF4-FFF2-40B4-BE49-F238E27FC236}">
                <a16:creationId xmlns:a16="http://schemas.microsoft.com/office/drawing/2014/main" id="{BD47EC82-A869-14DD-BEB0-113E2269ACF1}"/>
              </a:ext>
            </a:extLst>
          </p:cNvPr>
          <p:cNvSpPr/>
          <p:nvPr/>
        </p:nvSpPr>
        <p:spPr>
          <a:xfrm>
            <a:off x="621553" y="2954182"/>
            <a:ext cx="262967" cy="592853"/>
          </a:xfrm>
          <a:prstGeom prst="lef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Right Brace 8">
            <a:extLst>
              <a:ext uri="{FF2B5EF4-FFF2-40B4-BE49-F238E27FC236}">
                <a16:creationId xmlns:a16="http://schemas.microsoft.com/office/drawing/2014/main" id="{5B0BE1B7-387D-46CC-D3F4-1ACF251912F3}"/>
              </a:ext>
            </a:extLst>
          </p:cNvPr>
          <p:cNvSpPr/>
          <p:nvPr/>
        </p:nvSpPr>
        <p:spPr>
          <a:xfrm>
            <a:off x="5904755" y="1810876"/>
            <a:ext cx="335524" cy="2121648"/>
          </a:xfrm>
          <a:prstGeom prst="rightBrace">
            <a:avLst>
              <a:gd name="adj1" fmla="val 0"/>
              <a:gd name="adj2" fmla="val 50000"/>
            </a:avLst>
          </a:prstGeom>
        </p:spPr>
        <p:style>
          <a:lnRef idx="1">
            <a:schemeClr val="dk1"/>
          </a:lnRef>
          <a:fillRef idx="0">
            <a:schemeClr val="dk1"/>
          </a:fillRef>
          <a:effectRef idx="0">
            <a:schemeClr val="dk1"/>
          </a:effectRef>
          <a:fontRef idx="minor">
            <a:schemeClr val="tx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TextBox 9">
            <a:extLst>
              <a:ext uri="{FF2B5EF4-FFF2-40B4-BE49-F238E27FC236}">
                <a16:creationId xmlns:a16="http://schemas.microsoft.com/office/drawing/2014/main" id="{155E58CF-1781-9AEC-A8C8-D0C9BC8C1751}"/>
              </a:ext>
            </a:extLst>
          </p:cNvPr>
          <p:cNvSpPr txBox="1"/>
          <p:nvPr/>
        </p:nvSpPr>
        <p:spPr>
          <a:xfrm>
            <a:off x="6252231" y="2810511"/>
            <a:ext cx="688817" cy="590931"/>
          </a:xfrm>
          <a:prstGeom prst="rect">
            <a:avLst/>
          </a:prstGeom>
          <a:noFill/>
        </p:spPr>
        <p:txBody>
          <a:bodyPr wrap="square" lIns="18288" tIns="18288" rIns="18288" bIns="18288"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1. </a:t>
            </a:r>
            <a:r>
              <a:rPr kumimoji="0" lang="en-US" sz="600" b="0" i="0" u="none" strike="noStrike" kern="1200" cap="none" spc="0" normalizeH="0" baseline="0" noProof="0" err="1">
                <a:ln>
                  <a:noFill/>
                </a:ln>
                <a:solidFill>
                  <a:srgbClr val="FF0000"/>
                </a:solidFill>
                <a:effectLst/>
                <a:uLnTx/>
                <a:uFillTx/>
                <a:latin typeface="Calibri" panose="020F0502020204030204"/>
                <a:ea typeface="+mn-ea"/>
                <a:cs typeface="+mn-cs"/>
              </a:rPr>
              <a:t>Wherrett</a:t>
            </a: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p1979/Fig 2B</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2. Insel 2015/</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p1965/c2/</a:t>
            </a:r>
            <a:b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br>
            <a:r>
              <a:rPr kumimoji="0" lang="en-US" sz="600" b="0" i="0" u="none" strike="noStrike" kern="1200" cap="none" spc="0" normalizeH="0" baseline="0" noProof="0">
                <a:ln>
                  <a:noFill/>
                </a:ln>
                <a:solidFill>
                  <a:srgbClr val="FF0000"/>
                </a:solidFill>
                <a:effectLst/>
                <a:uLnTx/>
                <a:uFillTx/>
                <a:latin typeface="Calibri" panose="020F0502020204030204"/>
                <a:ea typeface="+mn-ea"/>
                <a:cs typeface="+mn-cs"/>
              </a:rPr>
              <a:t>§Stage 2/ln1-6; §Stage3/all</a:t>
            </a:r>
          </a:p>
        </p:txBody>
      </p:sp>
    </p:spTree>
    <p:extLst>
      <p:ext uri="{BB962C8B-B14F-4D97-AF65-F5344CB8AC3E}">
        <p14:creationId xmlns:p14="http://schemas.microsoft.com/office/powerpoint/2010/main" val="812327582"/>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422CCB1-74BC-EE42-A6C6-008A7EE0934F}"/>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3C7E492B-2C5B-9C24-B8BB-63FFBCBAF82D}"/>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EE98EDC7-2857-85CB-0C1E-57A919B845C0}"/>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EF228748-D88F-8984-582B-2554259127BD}"/>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237</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7922973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241</a:t>
            </a:fld>
            <a:endParaRPr lang="fr-FR"/>
          </a:p>
        </p:txBody>
      </p:sp>
    </p:spTree>
    <p:extLst>
      <p:ext uri="{BB962C8B-B14F-4D97-AF65-F5344CB8AC3E}">
        <p14:creationId xmlns:p14="http://schemas.microsoft.com/office/powerpoint/2010/main" val="2933527916"/>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243</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767976"/>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245</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224717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246</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6777223"/>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43497D9-C29B-1347-D25E-0AA11FD9D169}"/>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7BB05F25-FCA4-A9D2-818F-96B71DC4C575}"/>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98AAF54B-2478-5602-0F0C-9E3EC7413FCC}"/>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1D32421D-B714-E161-247E-AB929CB8D8A7}"/>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247</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212458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Slide Image Placeholder 1">
            <a:extLst>
              <a:ext uri="{FF2B5EF4-FFF2-40B4-BE49-F238E27FC236}">
                <a16:creationId xmlns:a16="http://schemas.microsoft.com/office/drawing/2014/main" id="{DF37B010-6372-3621-9F64-C6DC9807623B}"/>
              </a:ext>
            </a:extLst>
          </p:cNvPr>
          <p:cNvSpPr>
            <a:spLocks noGrp="1" noRot="1" noChangeAspect="1" noChangeArrowheads="1" noTextEdit="1"/>
          </p:cNvSpPr>
          <p:nvPr>
            <p:ph type="sldImg"/>
          </p:nvPr>
        </p:nvSpPr>
        <p:spPr bwMode="auto">
          <a:noFill/>
          <a:ln algn="ctr">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40963" name="Notes Placeholder 2">
            <a:extLst>
              <a:ext uri="{FF2B5EF4-FFF2-40B4-BE49-F238E27FC236}">
                <a16:creationId xmlns:a16="http://schemas.microsoft.com/office/drawing/2014/main" id="{173C46A1-EFF6-AE94-A042-465C1E3BAC66}"/>
              </a:ext>
            </a:extLst>
          </p:cNvPr>
          <p:cNvSpPr>
            <a:spLocks noGrp="1" noChangeArrowheads="1"/>
          </p:cNvSpPr>
          <p:nvPr>
            <p:ph type="body" idx="1"/>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round/>
                <a:headEnd type="none" w="med" len="med"/>
                <a:tailEnd type="none" w="med" len="med"/>
              </a14:hiddenLine>
            </a:ext>
          </a:extLst>
        </p:spPr>
        <p:txBody>
          <a:bodyPr wrap="square" numCol="1" anchor="t" anchorCtr="0" compatLnSpc="1">
            <a:prstTxWarp prst="textNoShape">
              <a:avLst/>
            </a:prstTxWarp>
          </a:bodyPr>
          <a:lstStyle/>
          <a:p>
            <a:pPr defTabSz="914400">
              <a:spcBef>
                <a:spcPct val="0"/>
              </a:spcBef>
            </a:pPr>
            <a:endParaRPr lang="de-DE" altLang="de-DE">
              <a:solidFill>
                <a:srgbClr val="191919"/>
              </a:solidFill>
              <a:latin typeface="Arial" panose="020B0604020202020204" pitchFamily="34" charset="0"/>
            </a:endParaRPr>
          </a:p>
        </p:txBody>
      </p:sp>
      <p:sp>
        <p:nvSpPr>
          <p:cNvPr id="40964" name="Slide Number Placeholder 3">
            <a:extLst>
              <a:ext uri="{FF2B5EF4-FFF2-40B4-BE49-F238E27FC236}">
                <a16:creationId xmlns:a16="http://schemas.microsoft.com/office/drawing/2014/main" id="{10205A30-106F-8183-ED4C-1A40F32BF94B}"/>
              </a:ext>
            </a:extLst>
          </p:cNvPr>
          <p:cNvSpPr>
            <a:spLocks noGrp="1" noChangeArrowheads="1"/>
          </p:cNvSpPr>
          <p:nvPr>
            <p:ph type="sldNum" sz="quarter" idx="5"/>
          </p:nvPr>
        </p:nvSpPr>
        <p:spPr bwMode="auto">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fld id="{5A7806FD-8D74-4A42-A1A0-EF48A3EB32D8}" type="slidenum">
              <a:rPr lang="en-US" altLang="en-US">
                <a:latin typeface="Raleway" pitchFamily="2" charset="0"/>
              </a:rPr>
              <a:pPr eaLnBrk="1" hangingPunct="1"/>
              <a:t>15</a:t>
            </a:fld>
            <a:endParaRPr lang="en-US" altLang="en-US">
              <a:latin typeface="Raleway" pitchFamily="2" charset="0"/>
            </a:endParaRPr>
          </a:p>
        </p:txBody>
      </p:sp>
      <p:cxnSp>
        <p:nvCxnSpPr>
          <p:cNvPr id="40965" name="Straight Connector 4">
            <a:extLst>
              <a:ext uri="{FF2B5EF4-FFF2-40B4-BE49-F238E27FC236}">
                <a16:creationId xmlns:a16="http://schemas.microsoft.com/office/drawing/2014/main" id="{E25CCA8B-18B0-0A30-E9E1-18EB98A77A0B}"/>
              </a:ext>
            </a:extLst>
          </p:cNvPr>
          <p:cNvCxnSpPr>
            <a:cxnSpLocks noChangeShapeType="1"/>
          </p:cNvCxnSpPr>
          <p:nvPr/>
        </p:nvCxnSpPr>
        <p:spPr bwMode="auto">
          <a:xfrm>
            <a:off x="563563" y="1409700"/>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40966" name="Straight Connector 5">
            <a:extLst>
              <a:ext uri="{FF2B5EF4-FFF2-40B4-BE49-F238E27FC236}">
                <a16:creationId xmlns:a16="http://schemas.microsoft.com/office/drawing/2014/main" id="{48C6C382-F032-6B70-7204-7A75DF6800D5}"/>
              </a:ext>
            </a:extLst>
          </p:cNvPr>
          <p:cNvCxnSpPr>
            <a:cxnSpLocks noChangeShapeType="1"/>
          </p:cNvCxnSpPr>
          <p:nvPr/>
        </p:nvCxnSpPr>
        <p:spPr bwMode="auto">
          <a:xfrm flipV="1">
            <a:off x="928688" y="1709738"/>
            <a:ext cx="0" cy="29210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40967" name="Straight Connector 8">
            <a:extLst>
              <a:ext uri="{FF2B5EF4-FFF2-40B4-BE49-F238E27FC236}">
                <a16:creationId xmlns:a16="http://schemas.microsoft.com/office/drawing/2014/main" id="{04B3A853-7504-6692-E4BC-6E3C75E2A548}"/>
              </a:ext>
            </a:extLst>
          </p:cNvPr>
          <p:cNvCxnSpPr>
            <a:cxnSpLocks noChangeShapeType="1"/>
          </p:cNvCxnSpPr>
          <p:nvPr/>
        </p:nvCxnSpPr>
        <p:spPr bwMode="auto">
          <a:xfrm>
            <a:off x="563563" y="1822450"/>
            <a:ext cx="365125"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40968" name="Straight Connector 11">
            <a:extLst>
              <a:ext uri="{FF2B5EF4-FFF2-40B4-BE49-F238E27FC236}">
                <a16:creationId xmlns:a16="http://schemas.microsoft.com/office/drawing/2014/main" id="{E17D179E-6495-DEA3-F441-C44C5C5C5B38}"/>
              </a:ext>
            </a:extLst>
          </p:cNvPr>
          <p:cNvCxnSpPr>
            <a:cxnSpLocks noChangeShapeType="1"/>
          </p:cNvCxnSpPr>
          <p:nvPr/>
        </p:nvCxnSpPr>
        <p:spPr bwMode="auto">
          <a:xfrm>
            <a:off x="1003300" y="4008438"/>
            <a:ext cx="46038"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40969" name="Straight Connector 14">
            <a:extLst>
              <a:ext uri="{FF2B5EF4-FFF2-40B4-BE49-F238E27FC236}">
                <a16:creationId xmlns:a16="http://schemas.microsoft.com/office/drawing/2014/main" id="{57593C19-0E40-B16F-56F0-0DA2ADEC0E46}"/>
              </a:ext>
            </a:extLst>
          </p:cNvPr>
          <p:cNvCxnSpPr>
            <a:cxnSpLocks noChangeShapeType="1"/>
          </p:cNvCxnSpPr>
          <p:nvPr/>
        </p:nvCxnSpPr>
        <p:spPr bwMode="auto">
          <a:xfrm>
            <a:off x="547688" y="3878263"/>
            <a:ext cx="381000"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40970" name="Straight Connector 15">
            <a:extLst>
              <a:ext uri="{FF2B5EF4-FFF2-40B4-BE49-F238E27FC236}">
                <a16:creationId xmlns:a16="http://schemas.microsoft.com/office/drawing/2014/main" id="{4CAB6FE8-8AEB-C5C6-4D1D-D4714869DE1E}"/>
              </a:ext>
            </a:extLst>
          </p:cNvPr>
          <p:cNvCxnSpPr>
            <a:cxnSpLocks noChangeShapeType="1"/>
          </p:cNvCxnSpPr>
          <p:nvPr/>
        </p:nvCxnSpPr>
        <p:spPr bwMode="auto">
          <a:xfrm flipV="1">
            <a:off x="5991225" y="2439988"/>
            <a:ext cx="0" cy="274637"/>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40971" name="Straight Connector 16">
            <a:extLst>
              <a:ext uri="{FF2B5EF4-FFF2-40B4-BE49-F238E27FC236}">
                <a16:creationId xmlns:a16="http://schemas.microsoft.com/office/drawing/2014/main" id="{895C08F0-7F67-A90A-07FD-7C498A350404}"/>
              </a:ext>
            </a:extLst>
          </p:cNvPr>
          <p:cNvCxnSpPr>
            <a:cxnSpLocks noChangeShapeType="1"/>
          </p:cNvCxnSpPr>
          <p:nvPr/>
        </p:nvCxnSpPr>
        <p:spPr bwMode="auto">
          <a:xfrm flipV="1">
            <a:off x="5991225" y="2846388"/>
            <a:ext cx="0" cy="274637"/>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40972" name="Straight Connector 17">
            <a:extLst>
              <a:ext uri="{FF2B5EF4-FFF2-40B4-BE49-F238E27FC236}">
                <a16:creationId xmlns:a16="http://schemas.microsoft.com/office/drawing/2014/main" id="{AA5E849B-9FC4-B254-8257-2CDACCB819FB}"/>
              </a:ext>
            </a:extLst>
          </p:cNvPr>
          <p:cNvCxnSpPr>
            <a:cxnSpLocks noChangeShapeType="1"/>
          </p:cNvCxnSpPr>
          <p:nvPr/>
        </p:nvCxnSpPr>
        <p:spPr bwMode="auto">
          <a:xfrm>
            <a:off x="5991225" y="2581275"/>
            <a:ext cx="503238"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40973" name="Straight Connector 18">
            <a:extLst>
              <a:ext uri="{FF2B5EF4-FFF2-40B4-BE49-F238E27FC236}">
                <a16:creationId xmlns:a16="http://schemas.microsoft.com/office/drawing/2014/main" id="{775D40C5-5E39-9ECC-661D-B3A5D34D45AB}"/>
              </a:ext>
            </a:extLst>
          </p:cNvPr>
          <p:cNvCxnSpPr>
            <a:cxnSpLocks noChangeShapeType="1"/>
          </p:cNvCxnSpPr>
          <p:nvPr/>
        </p:nvCxnSpPr>
        <p:spPr bwMode="auto">
          <a:xfrm>
            <a:off x="5991225" y="2976563"/>
            <a:ext cx="341313"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sp>
        <p:nvSpPr>
          <p:cNvPr id="34830" name="TextBox 19">
            <a:extLst>
              <a:ext uri="{FF2B5EF4-FFF2-40B4-BE49-F238E27FC236}">
                <a16:creationId xmlns:a16="http://schemas.microsoft.com/office/drawing/2014/main" id="{3B5B36F4-3CD3-809C-6438-A1038775BB82}"/>
              </a:ext>
            </a:extLst>
          </p:cNvPr>
          <p:cNvSpPr txBox="1"/>
          <p:nvPr/>
        </p:nvSpPr>
        <p:spPr>
          <a:xfrm>
            <a:off x="6199188" y="2328863"/>
            <a:ext cx="641350" cy="5127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[2. Pugliese 2017/</a:t>
            </a:r>
            <a:br>
              <a:rPr lang="en-US" altLang="de-DE" sz="500"/>
            </a:br>
            <a:r>
              <a:rPr lang="en-US" altLang="de-DE" sz="500">
                <a:latin typeface="Arial" panose="020B0604020202020204" pitchFamily="34" charset="0"/>
              </a:rPr>
              <a:t>S. 2881/c1/¶1/ln6-7]</a:t>
            </a:r>
          </a:p>
          <a:p>
            <a:pPr eaLnBrk="1" hangingPunct="1"/>
            <a:r>
              <a:rPr lang="en-US" altLang="de-DE" sz="500">
                <a:latin typeface="Arial" panose="020B0604020202020204" pitchFamily="34" charset="0"/>
              </a:rPr>
              <a:t>[3. Burrak 2017/</a:t>
            </a:r>
            <a:br>
              <a:rPr lang="en-US" altLang="de-DE" sz="500"/>
            </a:br>
            <a:r>
              <a:rPr lang="en-US" altLang="de-DE" sz="500">
                <a:latin typeface="Arial" panose="020B0604020202020204" pitchFamily="34" charset="0"/>
              </a:rPr>
              <a:t>S. 2/c1/¶5/ln8-10; c2/ln1]</a:t>
            </a:r>
            <a:endParaRPr lang="en-US" altLang="en-US" sz="500">
              <a:latin typeface="Arial" panose="020B0604020202020204" pitchFamily="34" charset="0"/>
            </a:endParaRPr>
          </a:p>
        </p:txBody>
      </p:sp>
      <p:sp>
        <p:nvSpPr>
          <p:cNvPr id="34831" name="TextBox 20">
            <a:extLst>
              <a:ext uri="{FF2B5EF4-FFF2-40B4-BE49-F238E27FC236}">
                <a16:creationId xmlns:a16="http://schemas.microsoft.com/office/drawing/2014/main" id="{88D00518-2468-2A76-E349-075452CDDAFC}"/>
              </a:ext>
            </a:extLst>
          </p:cNvPr>
          <p:cNvSpPr txBox="1"/>
          <p:nvPr/>
        </p:nvSpPr>
        <p:spPr>
          <a:xfrm>
            <a:off x="6199188" y="2927350"/>
            <a:ext cx="641350" cy="741363"/>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1965/c2/¶2/ln1-6;</a:t>
            </a:r>
            <a:br>
              <a:rPr lang="en-US" altLang="de-DE" sz="500"/>
            </a:br>
            <a:r>
              <a:rPr lang="en-US" altLang="de-DE" sz="500">
                <a:latin typeface="Arial" panose="020B0604020202020204" pitchFamily="34" charset="0"/>
              </a:rPr>
              <a:t>S. 1969/c1/¶2/ln1-4]</a:t>
            </a:r>
          </a:p>
          <a:p>
            <a:pPr eaLnBrk="1" hangingPunct="1"/>
            <a:r>
              <a:rPr lang="en-US" altLang="de-DE" sz="500">
                <a:latin typeface="Arial" panose="020B0604020202020204" pitchFamily="34" charset="0"/>
              </a:rPr>
              <a:t>[2. Pugliese 2017/</a:t>
            </a:r>
            <a:br>
              <a:rPr lang="en-US" altLang="de-DE" sz="500"/>
            </a:br>
            <a:r>
              <a:rPr lang="en-US" altLang="de-DE" sz="500">
                <a:latin typeface="Arial" panose="020B0604020202020204" pitchFamily="34" charset="0"/>
              </a:rPr>
              <a:t>S. 2882/Abb. 1 Legende/</a:t>
            </a:r>
            <a:br>
              <a:rPr lang="en-US" altLang="de-DE" sz="500"/>
            </a:br>
            <a:r>
              <a:rPr lang="en-US" altLang="de-DE" sz="500">
                <a:latin typeface="Arial" panose="020B0604020202020204" pitchFamily="34" charset="0"/>
              </a:rPr>
              <a:t>ln2]</a:t>
            </a:r>
            <a:endParaRPr lang="en-US" altLang="en-US" sz="500">
              <a:latin typeface="Arial" panose="020B0604020202020204" pitchFamily="34" charset="0"/>
            </a:endParaRPr>
          </a:p>
        </p:txBody>
      </p:sp>
      <p:sp>
        <p:nvSpPr>
          <p:cNvPr id="34832" name="TextBox 21">
            <a:extLst>
              <a:ext uri="{FF2B5EF4-FFF2-40B4-BE49-F238E27FC236}">
                <a16:creationId xmlns:a16="http://schemas.microsoft.com/office/drawing/2014/main" id="{36DA4CC0-E250-FCD2-7A73-71DFCD2B998A}"/>
              </a:ext>
            </a:extLst>
          </p:cNvPr>
          <p:cNvSpPr txBox="1"/>
          <p:nvPr/>
        </p:nvSpPr>
        <p:spPr>
          <a:xfrm>
            <a:off x="17463" y="1677988"/>
            <a:ext cx="641350" cy="2841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1965/c2/¶2/ln1-6]</a:t>
            </a:r>
            <a:endParaRPr lang="en-US" altLang="en-US" sz="500">
              <a:latin typeface="Arial" panose="020B0604020202020204" pitchFamily="34" charset="0"/>
            </a:endParaRPr>
          </a:p>
        </p:txBody>
      </p:sp>
      <p:sp>
        <p:nvSpPr>
          <p:cNvPr id="34833" name="TextBox 23">
            <a:extLst>
              <a:ext uri="{FF2B5EF4-FFF2-40B4-BE49-F238E27FC236}">
                <a16:creationId xmlns:a16="http://schemas.microsoft.com/office/drawing/2014/main" id="{CA7ABAD9-ABAE-88B5-6DFC-608DB5BCB54B}"/>
              </a:ext>
            </a:extLst>
          </p:cNvPr>
          <p:cNvSpPr txBox="1"/>
          <p:nvPr/>
        </p:nvSpPr>
        <p:spPr>
          <a:xfrm>
            <a:off x="17463" y="3706813"/>
            <a:ext cx="641350" cy="5127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r" eaLnBrk="1" hangingPunct="1"/>
            <a:r>
              <a:rPr lang="en-US" altLang="de-DE" sz="500">
                <a:latin typeface="Arial" panose="020B0604020202020204" pitchFamily="34" charset="0"/>
              </a:rPr>
              <a:t>[4. ADA Diabetes Care 2022/</a:t>
            </a:r>
            <a:br>
              <a:rPr lang="en-US" altLang="de-DE" sz="500"/>
            </a:br>
            <a:r>
              <a:rPr lang="en-US" altLang="de-DE" sz="500">
                <a:latin typeface="Arial" panose="020B0604020202020204" pitchFamily="34" charset="0"/>
              </a:rPr>
              <a:t>pS18/Tabelle 2.1/§Diagnosekriterien Stadium 2; pS18/c3/¶3]</a:t>
            </a:r>
            <a:endParaRPr lang="en-US" altLang="en-US" sz="500">
              <a:latin typeface="Arial" panose="020B0604020202020204" pitchFamily="34" charset="0"/>
            </a:endParaRPr>
          </a:p>
        </p:txBody>
      </p:sp>
      <p:sp>
        <p:nvSpPr>
          <p:cNvPr id="34834" name="TextBox 24">
            <a:extLst>
              <a:ext uri="{FF2B5EF4-FFF2-40B4-BE49-F238E27FC236}">
                <a16:creationId xmlns:a16="http://schemas.microsoft.com/office/drawing/2014/main" id="{DDF1DF56-DD6B-621B-3BF2-AD4A8D759F72}"/>
              </a:ext>
            </a:extLst>
          </p:cNvPr>
          <p:cNvSpPr txBox="1"/>
          <p:nvPr/>
        </p:nvSpPr>
        <p:spPr>
          <a:xfrm>
            <a:off x="17463" y="1168400"/>
            <a:ext cx="641350" cy="436563"/>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1965/c1/¶2/ln1-6; S. 1965/c1/¶5;c2/¶2,3]</a:t>
            </a:r>
            <a:endParaRPr lang="en-US" altLang="en-US" sz="500">
              <a:latin typeface="Arial" panose="020B0604020202020204" pitchFamily="34" charset="0"/>
            </a:endParaRPr>
          </a:p>
        </p:txBody>
      </p:sp>
      <p:cxnSp>
        <p:nvCxnSpPr>
          <p:cNvPr id="40979" name="Straight Connector 25">
            <a:extLst>
              <a:ext uri="{FF2B5EF4-FFF2-40B4-BE49-F238E27FC236}">
                <a16:creationId xmlns:a16="http://schemas.microsoft.com/office/drawing/2014/main" id="{4DC12F26-0BB6-0615-13EC-F5D30F3F5AEA}"/>
              </a:ext>
            </a:extLst>
          </p:cNvPr>
          <p:cNvCxnSpPr>
            <a:cxnSpLocks noChangeShapeType="1"/>
          </p:cNvCxnSpPr>
          <p:nvPr/>
        </p:nvCxnSpPr>
        <p:spPr bwMode="auto">
          <a:xfrm flipV="1">
            <a:off x="3044825" y="3294063"/>
            <a:ext cx="0" cy="182562"/>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cxnSp>
        <p:nvCxnSpPr>
          <p:cNvPr id="40980" name="Straight Connector 26">
            <a:extLst>
              <a:ext uri="{FF2B5EF4-FFF2-40B4-BE49-F238E27FC236}">
                <a16:creationId xmlns:a16="http://schemas.microsoft.com/office/drawing/2014/main" id="{2FA613D3-4C9A-489E-DD26-83E4FF7BF1CC}"/>
              </a:ext>
            </a:extLst>
          </p:cNvPr>
          <p:cNvCxnSpPr>
            <a:cxnSpLocks noChangeShapeType="1"/>
          </p:cNvCxnSpPr>
          <p:nvPr/>
        </p:nvCxnSpPr>
        <p:spPr bwMode="auto">
          <a:xfrm>
            <a:off x="630238" y="3397250"/>
            <a:ext cx="2414587" cy="0"/>
          </a:xfrm>
          <a:prstGeom prst="line">
            <a:avLst/>
          </a:prstGeom>
          <a:noFill/>
          <a:ln w="6350" algn="ctr">
            <a:solidFill>
              <a:schemeClr val="tx1"/>
            </a:solidFill>
            <a:round/>
            <a:headEnd/>
            <a:tailEnd/>
          </a:ln>
          <a:extLst>
            <a:ext uri="{909E8E84-426E-40DD-AFC4-6F175D3DCCD1}">
              <a14:hiddenFill xmlns:a14="http://schemas.microsoft.com/office/drawing/2010/main">
                <a:noFill/>
              </a14:hiddenFill>
            </a:ext>
          </a:extLst>
        </p:spPr>
      </p:cxnSp>
      <p:sp>
        <p:nvSpPr>
          <p:cNvPr id="34837" name="TextBox 22">
            <a:extLst>
              <a:ext uri="{FF2B5EF4-FFF2-40B4-BE49-F238E27FC236}">
                <a16:creationId xmlns:a16="http://schemas.microsoft.com/office/drawing/2014/main" id="{094833E0-30F4-7200-791E-001CA4C14DD9}"/>
              </a:ext>
            </a:extLst>
          </p:cNvPr>
          <p:cNvSpPr txBox="1"/>
          <p:nvPr/>
        </p:nvSpPr>
        <p:spPr>
          <a:xfrm>
            <a:off x="17463" y="3278188"/>
            <a:ext cx="641350" cy="284162"/>
          </a:xfrm>
          <a:prstGeom prst="rect">
            <a:avLst/>
          </a:prstGeom>
          <a:solidFill>
            <a:schemeClr val="bg1"/>
          </a:solidFill>
          <a:ln w="6350">
            <a:solidFill>
              <a:schemeClr val="tx1"/>
            </a:solidFill>
            <a:miter lim="800000"/>
          </a:ln>
        </p:spPr>
        <p:txBody>
          <a:bodyPr lIns="27432" tIns="27432" rIns="27432" bIns="27432">
            <a:spAutoFit/>
          </a:bodyPr>
          <a:lstStyle>
            <a:lvl1pPr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algn="r" eaLnBrk="1" hangingPunct="1"/>
            <a:r>
              <a:rPr lang="en-US" altLang="de-DE" sz="500">
                <a:latin typeface="Arial" panose="020B0604020202020204" pitchFamily="34" charset="0"/>
              </a:rPr>
              <a:t>1. Insel 2015/</a:t>
            </a:r>
            <a:br>
              <a:rPr lang="en-US" altLang="de-DE" sz="500"/>
            </a:br>
            <a:r>
              <a:rPr lang="en-US" altLang="de-DE" sz="500">
                <a:latin typeface="Arial" panose="020B0604020202020204" pitchFamily="34" charset="0"/>
              </a:rPr>
              <a:t>S. 1969/c1/¶2;</a:t>
            </a:r>
            <a:br>
              <a:rPr lang="en-US" altLang="de-DE" sz="500"/>
            </a:br>
            <a:r>
              <a:rPr lang="en-US" altLang="de-DE" sz="500">
                <a:latin typeface="Arial" panose="020B0604020202020204" pitchFamily="34" charset="0"/>
              </a:rPr>
              <a:t>c2/¶1]</a:t>
            </a:r>
            <a:endParaRPr lang="en-US" altLang="en-US" sz="500">
              <a:latin typeface="Arial" panose="020B0604020202020204" pitchFamily="34" charset="0"/>
            </a:endParaRPr>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8B37DF6-A38D-C7F6-A1A5-F7C19EC3B01D}"/>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DFF3D08F-6712-7AB9-98D9-B3AA4B9AFC63}"/>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47E254CD-F7F8-5182-1FC4-0AB5D19205CC}"/>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CC26124E-11B6-7A97-929E-324112557277}"/>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248</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9297490"/>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731520" y="4620577"/>
            <a:ext cx="5852160" cy="4498897"/>
          </a:xfrm>
        </p:spPr>
        <p:txBody>
          <a:body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lang="en-US"/>
          </a:p>
        </p:txBody>
      </p:sp>
      <p:sp>
        <p:nvSpPr>
          <p:cNvPr id="4" name="Slide Number Placeholder 3"/>
          <p:cNvSpPr>
            <a:spLocks noGrp="1"/>
          </p:cNvSpPr>
          <p:nvPr>
            <p:ph type="sldNum" sz="quarter" idx="5"/>
          </p:nvPr>
        </p:nvSpPr>
        <p:spPr/>
        <p:txBody>
          <a:bodyPr/>
          <a:lstStyle/>
          <a:p>
            <a:pPr marL="0" marR="0" lvl="0" indent="0" algn="r" defTabSz="966612" rtl="0" eaLnBrk="1" fontAlgn="auto" latinLnBrk="0" hangingPunct="1">
              <a:lnSpc>
                <a:spcPct val="100000"/>
              </a:lnSpc>
              <a:spcBef>
                <a:spcPct val="0"/>
              </a:spcBef>
              <a:spcAft>
                <a:spcPct val="0"/>
              </a:spcAft>
              <a:buClrTx/>
              <a:buSzTx/>
              <a:buFontTx/>
              <a:buNone/>
              <a:defRPr/>
            </a:pPr>
            <a:fld id="{018504AD-6A79-43FE-B6CA-55EDE9B43A6B}" type="slidenum">
              <a:rPr kumimoji="0" lang="en-US" sz="1200" u="none" strike="noStrike" kern="1200" cap="none" spc="0" normalizeH="0" baseline="0" noProof="0">
                <a:ln>
                  <a:noFill/>
                </a:ln>
                <a:solidFill>
                  <a:prstClr val="black"/>
                </a:solidFill>
                <a:effectLst/>
                <a:uLnTx/>
                <a:uFillTx/>
                <a:latin typeface="Verdana" panose="020B0604030504040204" pitchFamily="34" charset="0"/>
                <a:ea typeface="+mn-ea"/>
                <a:cs typeface="+mn-cs"/>
              </a:rPr>
              <a:pPr marL="0" marR="0" lvl="0" indent="0" algn="r" defTabSz="966612" rtl="0" eaLnBrk="1" fontAlgn="auto" latinLnBrk="0" hangingPunct="1">
                <a:lnSpc>
                  <a:spcPct val="100000"/>
                </a:lnSpc>
                <a:spcBef>
                  <a:spcPct val="0"/>
                </a:spcBef>
                <a:spcAft>
                  <a:spcPct val="0"/>
                </a:spcAft>
                <a:buClrTx/>
                <a:buSzTx/>
                <a:buFontTx/>
                <a:buNone/>
                <a:defRPr/>
              </a:pPr>
              <a:t>249</a:t>
            </a:fld>
            <a:endParaRPr kumimoji="0" lang="en-US" sz="1200" u="none" strike="noStrike" kern="1200" cap="none" spc="0" normalizeH="0" baseline="0" noProof="0">
              <a:ln>
                <a:noFill/>
              </a:ln>
              <a:solidFill>
                <a:prstClr val="black"/>
              </a:solidFill>
              <a:effectLst/>
              <a:uLnTx/>
              <a:uFillTx/>
              <a:latin typeface="Verdana" panose="020B0604030504040204" pitchFamily="34" charset="0"/>
              <a:ea typeface="+mn-ea"/>
              <a:cs typeface="+mn-cs"/>
            </a:endParaRPr>
          </a:p>
        </p:txBody>
      </p:sp>
    </p:spTree>
    <p:extLst>
      <p:ext uri="{BB962C8B-B14F-4D97-AF65-F5344CB8AC3E}">
        <p14:creationId xmlns:p14="http://schemas.microsoft.com/office/powerpoint/2010/main" val="158107514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2DEE3B-E906-2ED4-842F-248196CBAA2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C87F27A9-2E90-B638-4636-61A2F3C0605A}"/>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5FC0038B-BA1B-376E-164D-2F0EBBBA8462}"/>
              </a:ext>
            </a:extLst>
          </p:cNvPr>
          <p:cNvSpPr>
            <a:spLocks noGrp="1"/>
          </p:cNvSpPr>
          <p:nvPr>
            <p:ph type="body" idx="1"/>
          </p:nvPr>
        </p:nvSpPr>
        <p:spPr>
          <a:xfrm>
            <a:off x="731520" y="4620577"/>
            <a:ext cx="5852160" cy="4498897"/>
          </a:xfrm>
        </p:spPr>
        <p:txBody>
          <a:body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lang="en-US"/>
          </a:p>
        </p:txBody>
      </p:sp>
      <p:sp>
        <p:nvSpPr>
          <p:cNvPr id="4" name="Slide Number Placeholder 3">
            <a:extLst>
              <a:ext uri="{FF2B5EF4-FFF2-40B4-BE49-F238E27FC236}">
                <a16:creationId xmlns:a16="http://schemas.microsoft.com/office/drawing/2014/main" id="{D097B4FE-9E7B-48B8-0F97-455D83B635DC}"/>
              </a:ext>
            </a:extLst>
          </p:cNvPr>
          <p:cNvSpPr>
            <a:spLocks noGrp="1"/>
          </p:cNvSpPr>
          <p:nvPr>
            <p:ph type="sldNum" sz="quarter" idx="5"/>
          </p:nvPr>
        </p:nvSpPr>
        <p:spPr/>
        <p:txBody>
          <a:bodyPr/>
          <a:lstStyle/>
          <a:p>
            <a:pPr marL="0" marR="0" lvl="0" indent="0" algn="r" defTabSz="966612" rtl="0" eaLnBrk="1" fontAlgn="auto" latinLnBrk="0" hangingPunct="1">
              <a:lnSpc>
                <a:spcPct val="100000"/>
              </a:lnSpc>
              <a:spcBef>
                <a:spcPct val="0"/>
              </a:spcBef>
              <a:spcAft>
                <a:spcPct val="0"/>
              </a:spcAft>
              <a:buClrTx/>
              <a:buSzTx/>
              <a:buFontTx/>
              <a:buNone/>
              <a:defRPr/>
            </a:pPr>
            <a:fld id="{018504AD-6A79-43FE-B6CA-55EDE9B43A6B}" type="slidenum">
              <a:rPr kumimoji="0" lang="en-US" sz="1200" u="none" strike="noStrike" kern="1200" cap="none" spc="0" normalizeH="0" baseline="0" noProof="0">
                <a:ln>
                  <a:noFill/>
                </a:ln>
                <a:solidFill>
                  <a:prstClr val="black"/>
                </a:solidFill>
                <a:effectLst/>
                <a:uLnTx/>
                <a:uFillTx/>
                <a:latin typeface="Verdana" panose="020B0604030504040204" pitchFamily="34" charset="0"/>
                <a:ea typeface="+mn-ea"/>
                <a:cs typeface="+mn-cs"/>
              </a:rPr>
              <a:pPr marL="0" marR="0" lvl="0" indent="0" algn="r" defTabSz="966612" rtl="0" eaLnBrk="1" fontAlgn="auto" latinLnBrk="0" hangingPunct="1">
                <a:lnSpc>
                  <a:spcPct val="100000"/>
                </a:lnSpc>
                <a:spcBef>
                  <a:spcPct val="0"/>
                </a:spcBef>
                <a:spcAft>
                  <a:spcPct val="0"/>
                </a:spcAft>
                <a:buClrTx/>
                <a:buSzTx/>
                <a:buFontTx/>
                <a:buNone/>
                <a:defRPr/>
              </a:pPr>
              <a:t>250</a:t>
            </a:fld>
            <a:endParaRPr kumimoji="0" lang="en-US" sz="1200" u="none" strike="noStrike" kern="1200" cap="none" spc="0" normalizeH="0" baseline="0" noProof="0">
              <a:ln>
                <a:noFill/>
              </a:ln>
              <a:solidFill>
                <a:prstClr val="black"/>
              </a:solidFill>
              <a:effectLst/>
              <a:uLnTx/>
              <a:uFillTx/>
              <a:latin typeface="Verdana" panose="020B0604030504040204" pitchFamily="34" charset="0"/>
              <a:ea typeface="+mn-ea"/>
              <a:cs typeface="+mn-cs"/>
            </a:endParaRPr>
          </a:p>
        </p:txBody>
      </p:sp>
    </p:spTree>
    <p:extLst>
      <p:ext uri="{BB962C8B-B14F-4D97-AF65-F5344CB8AC3E}">
        <p14:creationId xmlns:p14="http://schemas.microsoft.com/office/powerpoint/2010/main" val="320580305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9DF3B3-4CE8-F936-99BD-BBF8C22D4CB3}"/>
            </a:ext>
          </a:extLst>
        </p:cNvPr>
        <p:cNvGrpSpPr/>
        <p:nvPr/>
      </p:nvGrpSpPr>
      <p:grpSpPr>
        <a:xfrm>
          <a:off x="0" y="0"/>
          <a:ext cx="0" cy="0"/>
          <a:chOff x="0" y="0"/>
          <a:chExt cx="0" cy="0"/>
        </a:xfrm>
      </p:grpSpPr>
      <p:sp>
        <p:nvSpPr>
          <p:cNvPr id="2" name="Slide Image Placeholder 1">
            <a:extLst>
              <a:ext uri="{FF2B5EF4-FFF2-40B4-BE49-F238E27FC236}">
                <a16:creationId xmlns:a16="http://schemas.microsoft.com/office/drawing/2014/main" id="{D8386292-D5AE-1E2F-10C9-7115DD3718D2}"/>
              </a:ext>
            </a:extLst>
          </p:cNvPr>
          <p:cNvSpPr>
            <a:spLocks noGrp="1" noRot="1" noChangeAspect="1"/>
          </p:cNvSpPr>
          <p:nvPr>
            <p:ph type="sldImg"/>
          </p:nvPr>
        </p:nvSpPr>
        <p:spPr/>
      </p:sp>
      <p:sp>
        <p:nvSpPr>
          <p:cNvPr id="3" name="Notes Placeholder 2">
            <a:extLst>
              <a:ext uri="{FF2B5EF4-FFF2-40B4-BE49-F238E27FC236}">
                <a16:creationId xmlns:a16="http://schemas.microsoft.com/office/drawing/2014/main" id="{6E699C8D-C9BE-8AA1-AE44-133DF2C2A9E3}"/>
              </a:ext>
            </a:extLst>
          </p:cNvPr>
          <p:cNvSpPr>
            <a:spLocks noGrp="1"/>
          </p:cNvSpPr>
          <p:nvPr>
            <p:ph type="body" idx="1"/>
          </p:nvPr>
        </p:nvSpPr>
        <p:spPr>
          <a:xfrm>
            <a:off x="731520" y="4620577"/>
            <a:ext cx="5852160" cy="4498897"/>
          </a:xfrm>
        </p:spPr>
        <p:txBody>
          <a:bodyPr/>
          <a:lstStyle/>
          <a:p>
            <a:pPr marL="0" marR="0" lvl="0" indent="0" algn="l" defTabSz="914400" rtl="0" eaLnBrk="1" fontAlgn="auto" latinLnBrk="0" hangingPunct="1">
              <a:lnSpc>
                <a:spcPct val="100000"/>
              </a:lnSpc>
              <a:spcBef>
                <a:spcPct val="0"/>
              </a:spcBef>
              <a:spcAft>
                <a:spcPct val="0"/>
              </a:spcAft>
              <a:buClrTx/>
              <a:buSzTx/>
              <a:buFont typeface="Arial" panose="020B0604020202020204" pitchFamily="34" charset="0"/>
              <a:buNone/>
              <a:defRPr/>
            </a:pPr>
            <a:endParaRPr lang="en-US"/>
          </a:p>
        </p:txBody>
      </p:sp>
      <p:sp>
        <p:nvSpPr>
          <p:cNvPr id="4" name="Slide Number Placeholder 3">
            <a:extLst>
              <a:ext uri="{FF2B5EF4-FFF2-40B4-BE49-F238E27FC236}">
                <a16:creationId xmlns:a16="http://schemas.microsoft.com/office/drawing/2014/main" id="{B19C7658-6B25-1763-E1D9-873FA42ACB36}"/>
              </a:ext>
            </a:extLst>
          </p:cNvPr>
          <p:cNvSpPr>
            <a:spLocks noGrp="1"/>
          </p:cNvSpPr>
          <p:nvPr>
            <p:ph type="sldNum" sz="quarter" idx="5"/>
          </p:nvPr>
        </p:nvSpPr>
        <p:spPr/>
        <p:txBody>
          <a:bodyPr/>
          <a:lstStyle/>
          <a:p>
            <a:pPr marL="0" marR="0" lvl="0" indent="0" algn="r" defTabSz="966612" rtl="0" eaLnBrk="1" fontAlgn="auto" latinLnBrk="0" hangingPunct="1">
              <a:lnSpc>
                <a:spcPct val="100000"/>
              </a:lnSpc>
              <a:spcBef>
                <a:spcPct val="0"/>
              </a:spcBef>
              <a:spcAft>
                <a:spcPct val="0"/>
              </a:spcAft>
              <a:buClrTx/>
              <a:buSzTx/>
              <a:buFontTx/>
              <a:buNone/>
              <a:defRPr/>
            </a:pPr>
            <a:fld id="{018504AD-6A79-43FE-B6CA-55EDE9B43A6B}" type="slidenum">
              <a:rPr kumimoji="0" lang="en-US" sz="1200" u="none" strike="noStrike" kern="1200" cap="none" spc="0" normalizeH="0" baseline="0" noProof="0">
                <a:ln>
                  <a:noFill/>
                </a:ln>
                <a:solidFill>
                  <a:prstClr val="black"/>
                </a:solidFill>
                <a:effectLst/>
                <a:uLnTx/>
                <a:uFillTx/>
                <a:latin typeface="Verdana" panose="020B0604030504040204" pitchFamily="34" charset="0"/>
                <a:ea typeface="+mn-ea"/>
                <a:cs typeface="+mn-cs"/>
              </a:rPr>
              <a:pPr marL="0" marR="0" lvl="0" indent="0" algn="r" defTabSz="966612" rtl="0" eaLnBrk="1" fontAlgn="auto" latinLnBrk="0" hangingPunct="1">
                <a:lnSpc>
                  <a:spcPct val="100000"/>
                </a:lnSpc>
                <a:spcBef>
                  <a:spcPct val="0"/>
                </a:spcBef>
                <a:spcAft>
                  <a:spcPct val="0"/>
                </a:spcAft>
                <a:buClrTx/>
                <a:buSzTx/>
                <a:buFontTx/>
                <a:buNone/>
                <a:defRPr/>
              </a:pPr>
              <a:t>251</a:t>
            </a:fld>
            <a:endParaRPr kumimoji="0" lang="en-US" sz="1200" u="none" strike="noStrike" kern="1200" cap="none" spc="0" normalizeH="0" baseline="0" noProof="0">
              <a:ln>
                <a:noFill/>
              </a:ln>
              <a:solidFill>
                <a:prstClr val="black"/>
              </a:solidFill>
              <a:effectLst/>
              <a:uLnTx/>
              <a:uFillTx/>
              <a:latin typeface="Verdana" panose="020B0604030504040204" pitchFamily="34" charset="0"/>
              <a:ea typeface="+mn-ea"/>
              <a:cs typeface="+mn-cs"/>
            </a:endParaRPr>
          </a:p>
        </p:txBody>
      </p:sp>
    </p:spTree>
    <p:extLst>
      <p:ext uri="{BB962C8B-B14F-4D97-AF65-F5344CB8AC3E}">
        <p14:creationId xmlns:p14="http://schemas.microsoft.com/office/powerpoint/2010/main" val="28147072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252</a:t>
            </a:fld>
            <a:endParaRPr lang="fr-FR"/>
          </a:p>
        </p:txBody>
      </p:sp>
    </p:spTree>
    <p:extLst>
      <p:ext uri="{BB962C8B-B14F-4D97-AF65-F5344CB8AC3E}">
        <p14:creationId xmlns:p14="http://schemas.microsoft.com/office/powerpoint/2010/main" val="260937745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olienbildplatzhalter 1"/>
          <p:cNvSpPr>
            <a:spLocks noGrp="1" noRot="1" noChangeAspect="1"/>
          </p:cNvSpPr>
          <p:nvPr>
            <p:ph type="sldImg"/>
          </p:nvPr>
        </p:nvSpPr>
        <p:spPr/>
      </p:sp>
      <p:sp>
        <p:nvSpPr>
          <p:cNvPr id="3" name="Notizenplatzhalter 2"/>
          <p:cNvSpPr>
            <a:spLocks noGrp="1"/>
          </p:cNvSpPr>
          <p:nvPr>
            <p:ph type="body" idx="1"/>
          </p:nvPr>
        </p:nvSpPr>
        <p:spPr/>
        <p:txBody>
          <a:bodyPr/>
          <a:lstStyle/>
          <a:p>
            <a:endParaRPr lang="de-DE"/>
          </a:p>
        </p:txBody>
      </p:sp>
      <p:sp>
        <p:nvSpPr>
          <p:cNvPr id="4" name="Foliennummernplatzhalter 3"/>
          <p:cNvSpPr>
            <a:spLocks noGrp="1"/>
          </p:cNvSpPr>
          <p:nvPr>
            <p:ph type="sldNum" sz="quarter" idx="5"/>
          </p:nvPr>
        </p:nvSpPr>
        <p:spPr/>
        <p:txBody>
          <a:bodyPr/>
          <a:lstStyle/>
          <a:p>
            <a:fld id="{1F576107-2EC1-4836-BBE2-B29C7F5CEAC4}" type="slidenum">
              <a:rPr lang="fr-FR" smtClean="0"/>
              <a:t>256</a:t>
            </a:fld>
            <a:endParaRPr lang="fr-FR"/>
          </a:p>
        </p:txBody>
      </p:sp>
    </p:spTree>
    <p:extLst>
      <p:ext uri="{BB962C8B-B14F-4D97-AF65-F5344CB8AC3E}">
        <p14:creationId xmlns:p14="http://schemas.microsoft.com/office/powerpoint/2010/main" val="146637552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9AF361-B5BB-B66B-359E-564319AFE2C3}"/>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53952864-0699-2B5F-FB11-A7E6098AC44D}"/>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F9DEE9DF-6835-7368-2CFA-BDDDFD014C3D}"/>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65299362-95CE-F732-F6C5-418E9C4E9FAE}"/>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258</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46597180"/>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013F77-7A48-A010-6929-DC4C7B044BC3}"/>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9A3BF41-7ABB-C549-DE1F-ED1581474FD0}"/>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F6115261-5AC9-ECBE-D6DF-94D70F240356}"/>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43C3DC61-E831-5E8B-98DB-84A0C73EFE2F}"/>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259</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210342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A7F899-D698-FCF3-932E-BC035766C68B}"/>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BD3F7117-DE52-799B-B104-91FB4D3DE286}"/>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FA51E64E-5D2C-77AB-153C-D4F06269BB81}"/>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D4710964-F2A6-9B0E-4179-0DC218690DCF}"/>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260</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9562337"/>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F63DE6F-3CAA-648D-B145-502556BBDB5F}"/>
            </a:ext>
          </a:extLst>
        </p:cNvPr>
        <p:cNvGrpSpPr/>
        <p:nvPr/>
      </p:nvGrpSpPr>
      <p:grpSpPr>
        <a:xfrm>
          <a:off x="0" y="0"/>
          <a:ext cx="0" cy="0"/>
          <a:chOff x="0" y="0"/>
          <a:chExt cx="0" cy="0"/>
        </a:xfrm>
      </p:grpSpPr>
      <p:sp>
        <p:nvSpPr>
          <p:cNvPr id="2" name="Folienbildplatzhalter 1">
            <a:extLst>
              <a:ext uri="{FF2B5EF4-FFF2-40B4-BE49-F238E27FC236}">
                <a16:creationId xmlns:a16="http://schemas.microsoft.com/office/drawing/2014/main" id="{917084D5-7896-9FF6-602F-46E9E194E7DD}"/>
              </a:ext>
            </a:extLst>
          </p:cNvPr>
          <p:cNvSpPr>
            <a:spLocks noGrp="1" noRot="1" noChangeAspect="1"/>
          </p:cNvSpPr>
          <p:nvPr>
            <p:ph type="sldImg"/>
          </p:nvPr>
        </p:nvSpPr>
        <p:spPr/>
      </p:sp>
      <p:sp>
        <p:nvSpPr>
          <p:cNvPr id="3" name="Notizenplatzhalter 2">
            <a:extLst>
              <a:ext uri="{FF2B5EF4-FFF2-40B4-BE49-F238E27FC236}">
                <a16:creationId xmlns:a16="http://schemas.microsoft.com/office/drawing/2014/main" id="{586650A0-83AE-66F4-C13A-267828290DC6}"/>
              </a:ext>
            </a:extLst>
          </p:cNvPr>
          <p:cNvSpPr>
            <a:spLocks noGrp="1"/>
          </p:cNvSpPr>
          <p:nvPr>
            <p:ph type="body" idx="1"/>
          </p:nvPr>
        </p:nvSpPr>
        <p:spPr/>
        <p:txBody>
          <a:bodyPr/>
          <a:lstStyle/>
          <a:p>
            <a:endParaRPr lang="de-DE"/>
          </a:p>
        </p:txBody>
      </p:sp>
      <p:sp>
        <p:nvSpPr>
          <p:cNvPr id="4" name="Foliennummernplatzhalter 3">
            <a:extLst>
              <a:ext uri="{FF2B5EF4-FFF2-40B4-BE49-F238E27FC236}">
                <a16:creationId xmlns:a16="http://schemas.microsoft.com/office/drawing/2014/main" id="{EBF8512E-342B-A72C-F3A7-6433D62FADEE}"/>
              </a:ext>
            </a:extLst>
          </p:cNvPr>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1F576107-2EC1-4836-BBE2-B29C7F5CEAC4}" type="slidenum">
              <a:rPr kumimoji="0" lang="fr-FR"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261</a:t>
            </a:fld>
            <a:endParaRPr kumimoji="0" lang="fr-FR"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514054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Cover Logo (Light)">
    <p:spTree>
      <p:nvGrpSpPr>
        <p:cNvPr id="1" name=""/>
        <p:cNvGrpSpPr/>
        <p:nvPr/>
      </p:nvGrpSpPr>
      <p:grpSpPr>
        <a:xfrm>
          <a:off x="0" y="0"/>
          <a:ext cx="0" cy="0"/>
          <a:chOff x="0" y="0"/>
          <a:chExt cx="0" cy="0"/>
        </a:xfrm>
      </p:grpSpPr>
      <p:grpSp>
        <p:nvGrpSpPr>
          <p:cNvPr id="9" name="Graphique 7">
            <a:extLst>
              <a:ext uri="{FF2B5EF4-FFF2-40B4-BE49-F238E27FC236}">
                <a16:creationId xmlns:a16="http://schemas.microsoft.com/office/drawing/2014/main" id="{5569CE8B-04AF-468F-B800-7ECF09FD6C99}"/>
              </a:ext>
            </a:extLst>
          </p:cNvPr>
          <p:cNvGrpSpPr>
            <a:grpSpLocks noChangeAspect="1"/>
          </p:cNvGrpSpPr>
          <p:nvPr userDrawn="1"/>
        </p:nvGrpSpPr>
        <p:grpSpPr>
          <a:xfrm>
            <a:off x="3236582" y="2227950"/>
            <a:ext cx="2670837" cy="687600"/>
            <a:chOff x="4767702" y="-472136"/>
            <a:chExt cx="745525" cy="191931"/>
          </a:xfrm>
          <a:solidFill>
            <a:srgbClr val="FFFFFF"/>
          </a:solidFill>
        </p:grpSpPr>
        <p:sp>
          <p:nvSpPr>
            <p:cNvPr id="10" name="Forme libre : forme 9">
              <a:extLst>
                <a:ext uri="{FF2B5EF4-FFF2-40B4-BE49-F238E27FC236}">
                  <a16:creationId xmlns:a16="http://schemas.microsoft.com/office/drawing/2014/main" id="{A862ADC4-857D-4471-A871-BD1A38FB23C1}"/>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tx1"/>
            </a:solidFill>
            <a:ln w="7833" cap="flat">
              <a:noFill/>
              <a:prstDash val="solid"/>
              <a:round/>
            </a:ln>
          </p:spPr>
          <p:txBody>
            <a:bodyPr rtlCol="0" anchor="ctr"/>
            <a:lstStyle/>
            <a:p>
              <a:endParaRPr lang="fr-FR" sz="1800"/>
            </a:p>
          </p:txBody>
        </p:sp>
        <p:sp>
          <p:nvSpPr>
            <p:cNvPr id="11" name="Forme libre : forme 10">
              <a:extLst>
                <a:ext uri="{FF2B5EF4-FFF2-40B4-BE49-F238E27FC236}">
                  <a16:creationId xmlns:a16="http://schemas.microsoft.com/office/drawing/2014/main" id="{3473CDDD-9034-4972-B890-4C267C13F06F}"/>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solidFill>
              <a:schemeClr val="accent2"/>
            </a:solidFill>
            <a:ln w="7833" cap="flat">
              <a:noFill/>
              <a:prstDash val="solid"/>
              <a:round/>
            </a:ln>
          </p:spPr>
          <p:txBody>
            <a:bodyPr rtlCol="0" anchor="ctr"/>
            <a:lstStyle/>
            <a:p>
              <a:endParaRPr lang="fr-FR" sz="1800">
                <a:solidFill>
                  <a:schemeClr val="accent2"/>
                </a:solidFill>
              </a:endParaRPr>
            </a:p>
          </p:txBody>
        </p:sp>
        <p:sp>
          <p:nvSpPr>
            <p:cNvPr id="12" name="Forme libre : forme 11">
              <a:extLst>
                <a:ext uri="{FF2B5EF4-FFF2-40B4-BE49-F238E27FC236}">
                  <a16:creationId xmlns:a16="http://schemas.microsoft.com/office/drawing/2014/main" id="{FA4CC508-0E53-4122-BCBD-4E37F1B71C30}"/>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solidFill>
              <a:schemeClr val="accent2"/>
            </a:solidFill>
            <a:ln w="7833" cap="flat">
              <a:noFill/>
              <a:prstDash val="solid"/>
              <a:round/>
            </a:ln>
          </p:spPr>
          <p:txBody>
            <a:bodyPr rtlCol="0" anchor="ctr"/>
            <a:lstStyle/>
            <a:p>
              <a:endParaRPr lang="fr-FR" sz="1800"/>
            </a:p>
          </p:txBody>
        </p:sp>
      </p:grpSp>
      <p:sp>
        <p:nvSpPr>
          <p:cNvPr id="3" name="Textfeld 2">
            <a:extLst>
              <a:ext uri="{FF2B5EF4-FFF2-40B4-BE49-F238E27FC236}">
                <a16:creationId xmlns:a16="http://schemas.microsoft.com/office/drawing/2014/main" id="{F582E619-80C5-289C-DA7A-7C2265127497}"/>
              </a:ext>
            </a:extLst>
          </p:cNvPr>
          <p:cNvSpPr txBox="1"/>
          <p:nvPr userDrawn="1"/>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MAT-DE-2600042-1.0-01/2026</a:t>
            </a:r>
            <a:endParaRPr lang="de-DE" sz="600">
              <a:solidFill>
                <a:srgbClr val="404040"/>
              </a:solidFill>
            </a:endParaRPr>
          </a:p>
        </p:txBody>
      </p:sp>
    </p:spTree>
    <p:extLst>
      <p:ext uri="{BB962C8B-B14F-4D97-AF65-F5344CB8AC3E}">
        <p14:creationId xmlns:p14="http://schemas.microsoft.com/office/powerpoint/2010/main" val="20538981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8_Title and Content">
    <p:bg>
      <p:bgPr>
        <a:solidFill>
          <a:srgbClr val="F5F3F8"/>
        </a:solidFill>
        <a:effectLst/>
      </p:bgPr>
    </p:bg>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a:xfrm>
            <a:off x="2149832" y="4859492"/>
            <a:ext cx="4844338" cy="127750"/>
          </a:xfrm>
          <a:prstGeom prst="rect">
            <a:avLst/>
          </a:prstGeom>
        </p:spPr>
        <p:txBody>
          <a:bodyPr/>
          <a:lstStyle/>
          <a:p>
            <a:r>
              <a:rPr lang="en-US" noProof="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6B54B0F7-55DD-40D6-B7F4-70B586885C0B}" type="slidenum">
              <a:rPr lang="en-US" noProof="0" smtClean="0"/>
              <a:pPr/>
              <a:t>‹Nr.›</a:t>
            </a:fld>
            <a:endParaRPr lang="en-US" noProof="0"/>
          </a:p>
        </p:txBody>
      </p:sp>
      <p:sp>
        <p:nvSpPr>
          <p:cNvPr id="7" name="Espace réservé du texte 5">
            <a:extLst>
              <a:ext uri="{FF2B5EF4-FFF2-40B4-BE49-F238E27FC236}">
                <a16:creationId xmlns:a16="http://schemas.microsoft.com/office/drawing/2014/main" id="{3FC96125-BC0F-469E-BA75-F4F2916D5028}"/>
              </a:ext>
            </a:extLst>
          </p:cNvPr>
          <p:cNvSpPr>
            <a:spLocks noGrp="1"/>
          </p:cNvSpPr>
          <p:nvPr>
            <p:ph type="body" sz="quarter" idx="18"/>
          </p:nvPr>
        </p:nvSpPr>
        <p:spPr>
          <a:xfrm>
            <a:off x="333730" y="318888"/>
            <a:ext cx="8478000" cy="215444"/>
          </a:xfrm>
        </p:spPr>
        <p:txBody>
          <a:bodyPr wrap="square" anchor="t" anchorCtr="0">
            <a:spAutoFit/>
          </a:bodyPr>
          <a:lstStyle>
            <a:lvl1pPr algn="l">
              <a:lnSpc>
                <a:spcPct val="100000"/>
              </a:lnSpc>
              <a:spcAft>
                <a:spcPts val="0"/>
              </a:spcAft>
              <a:defRPr lang="fr-FR" sz="8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algn="l">
              <a:lnSpc>
                <a:spcPct val="100000"/>
              </a:lnSpc>
              <a:spcBef>
                <a:spcPts val="300"/>
              </a:spcBef>
              <a:spcAft>
                <a:spcPts val="0"/>
              </a:spcAft>
              <a:defRPr sz="400" b="0" i="0" cap="all" baseline="0">
                <a:latin typeface="Verdana" panose="020B0604030504040204" pitchFamily="34" charset="0"/>
                <a:ea typeface="Verdana" panose="020B0604030504040204" pitchFamily="34" charset="0"/>
                <a:cs typeface="Verdana" panose="020B0604030504040204" pitchFamily="34" charset="0"/>
              </a:defRPr>
            </a:lvl2pPr>
            <a:lvl3pPr>
              <a:spcBef>
                <a:spcPts val="300"/>
              </a:spcBef>
              <a:tabLst>
                <a:tab pos="627047" algn="l"/>
              </a:tabLst>
              <a:defRPr sz="400"/>
            </a:lvl3pPr>
          </a:lstStyle>
          <a:p>
            <a:pPr lvl="0"/>
            <a:r>
              <a:rPr lang="en-US" noProof="0"/>
              <a:t>Click to edit Master text styles</a:t>
            </a:r>
          </a:p>
        </p:txBody>
      </p:sp>
      <p:sp>
        <p:nvSpPr>
          <p:cNvPr id="3" name="Text Placeholder 2">
            <a:extLst>
              <a:ext uri="{FF2B5EF4-FFF2-40B4-BE49-F238E27FC236}">
                <a16:creationId xmlns:a16="http://schemas.microsoft.com/office/drawing/2014/main" id="{D0E56171-4788-4B4A-B8DB-98CB348C66F3}"/>
              </a:ext>
            </a:extLst>
          </p:cNvPr>
          <p:cNvSpPr>
            <a:spLocks noGrp="1"/>
          </p:cNvSpPr>
          <p:nvPr>
            <p:ph type="body" sz="quarter" idx="21"/>
          </p:nvPr>
        </p:nvSpPr>
        <p:spPr>
          <a:xfrm>
            <a:off x="331525" y="1457850"/>
            <a:ext cx="8478000" cy="322141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Espace réservé du texte 4">
            <a:extLst>
              <a:ext uri="{FF2B5EF4-FFF2-40B4-BE49-F238E27FC236}">
                <a16:creationId xmlns:a16="http://schemas.microsoft.com/office/drawing/2014/main" id="{E214CB94-27AF-41B7-A363-829DCFEBE7A6}"/>
              </a:ext>
            </a:extLst>
          </p:cNvPr>
          <p:cNvSpPr>
            <a:spLocks noGrp="1"/>
          </p:cNvSpPr>
          <p:nvPr>
            <p:ph type="body" sz="quarter" idx="22"/>
          </p:nvPr>
        </p:nvSpPr>
        <p:spPr>
          <a:xfrm>
            <a:off x="333730" y="1183183"/>
            <a:ext cx="8478000" cy="276999"/>
          </a:xfrm>
        </p:spPr>
        <p:txBody>
          <a:bodyPr wrap="square">
            <a:spAutoFit/>
          </a:bodyPr>
          <a:lstStyle>
            <a:lvl1pPr>
              <a:lnSpc>
                <a:spcPct val="100000"/>
              </a:lnSpc>
              <a:spcAft>
                <a:spcPts val="0"/>
              </a:spcAft>
              <a:defRPr sz="12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 name="Title 1">
            <a:extLst>
              <a:ext uri="{FF2B5EF4-FFF2-40B4-BE49-F238E27FC236}">
                <a16:creationId xmlns:a16="http://schemas.microsoft.com/office/drawing/2014/main" id="{397577A6-F24A-4B6D-B7E1-FB31180BD644}"/>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9595137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p:cSld name="3_Agenda">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6" name="Text Placeholder 5"/>
          <p:cNvSpPr>
            <a:spLocks noGrp="1"/>
          </p:cNvSpPr>
          <p:nvPr>
            <p:ph type="body" sz="quarter" idx="10" hasCustomPrompt="1"/>
          </p:nvPr>
        </p:nvSpPr>
        <p:spPr>
          <a:xfrm>
            <a:off x="1828800" y="1428750"/>
            <a:ext cx="5943600" cy="2914650"/>
          </a:xfrm>
        </p:spPr>
        <p:txBody>
          <a:bodyPr>
            <a:noAutofit/>
          </a:bodyPr>
          <a:lstStyle>
            <a:lvl1pPr>
              <a:defRPr sz="1500"/>
            </a:lvl1pPr>
            <a:lvl2pPr>
              <a:defRPr sz="1500"/>
            </a:lvl2pPr>
            <a:lvl3pPr>
              <a:spcBef>
                <a:spcPts val="1800"/>
              </a:spcBef>
              <a:buClrTx/>
              <a:defRPr sz="1500">
                <a:solidFill>
                  <a:schemeClr val="bg2"/>
                </a:solidFill>
              </a:defRPr>
            </a:lvl3pPr>
            <a:lvl4pPr>
              <a:spcBef>
                <a:spcPts val="1800"/>
              </a:spcBef>
              <a:defRPr sz="1350">
                <a:solidFill>
                  <a:schemeClr val="bg2"/>
                </a:solidFill>
              </a:defRPr>
            </a:lvl4pPr>
            <a:lvl5pPr>
              <a:spcBef>
                <a:spcPts val="1800"/>
              </a:spcBef>
              <a:defRPr sz="1350">
                <a:solidFill>
                  <a:schemeClr val="bg2"/>
                </a:solidFill>
              </a:defRPr>
            </a:lvl5pPr>
          </a:lstStyle>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86668496"/>
      </p:ext>
    </p:extLst>
  </p:cSld>
  <p:clrMapOvr>
    <a:masterClrMapping/>
  </p:clrMapOvr>
  <mc:AlternateContent xmlns:mc="http://schemas.openxmlformats.org/markup-compatibility/2006">
    <mc:Choice xmlns:p14="http://schemas.microsoft.com/office/powerpoint/2010/main" Requires="p14">
      <p:transition p14:dur="250">
        <p:wipe dir="r"/>
      </p:transition>
    </mc:Choice>
    <mc:Fallback>
      <p:transition>
        <p:wipe dir="r"/>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p:cSld name="1_body">
    <p:spTree>
      <p:nvGrpSpPr>
        <p:cNvPr id="1" name=""/>
        <p:cNvGrpSpPr/>
        <p:nvPr/>
      </p:nvGrpSpPr>
      <p:grpSpPr>
        <a:xfrm>
          <a:off x="0" y="0"/>
          <a:ext cx="0" cy="0"/>
          <a:chOff x="0" y="0"/>
          <a:chExt cx="0" cy="0"/>
        </a:xfrm>
      </p:grpSpPr>
      <p:sp>
        <p:nvSpPr>
          <p:cNvPr id="2" name="Title 1"/>
          <p:cNvSpPr>
            <a:spLocks noGrp="1"/>
          </p:cNvSpPr>
          <p:nvPr>
            <p:ph type="title"/>
          </p:nvPr>
        </p:nvSpPr>
        <p:spPr>
          <a:xfrm>
            <a:off x="375000" y="273846"/>
            <a:ext cx="8486775" cy="571663"/>
          </a:xfrm>
        </p:spPr>
        <p:txBody>
          <a:bodyPr anchor="t"/>
          <a:lstStyle/>
          <a:p>
            <a:r>
              <a:rPr lang="en-US" altLang="en-US" noProof="0"/>
              <a:t>Click to edit Master title style</a:t>
            </a:r>
          </a:p>
        </p:txBody>
      </p:sp>
      <p:sp>
        <p:nvSpPr>
          <p:cNvPr id="11" name="Text Placeholder 10"/>
          <p:cNvSpPr>
            <a:spLocks noGrp="1"/>
          </p:cNvSpPr>
          <p:nvPr>
            <p:ph type="body" sz="quarter" idx="10"/>
          </p:nvPr>
        </p:nvSpPr>
        <p:spPr>
          <a:xfrm>
            <a:off x="375048" y="975122"/>
            <a:ext cx="8486775" cy="3343275"/>
          </a:xfrm>
        </p:spPr>
        <p:txBody>
          <a:bodyPr/>
          <a:lstStyle>
            <a:lvl1pPr>
              <a:buClr>
                <a:schemeClr val="accent3"/>
              </a:buClr>
              <a:defRPr sz="1050" baseline="0"/>
            </a:lvl1pPr>
            <a:lvl2pPr>
              <a:buClr>
                <a:schemeClr val="accent3"/>
              </a:buClr>
              <a:defRPr sz="1050" baseline="0"/>
            </a:lvl2pPr>
            <a:lvl3pPr>
              <a:buClr>
                <a:schemeClr val="accent3"/>
              </a:buClr>
              <a:defRPr sz="1050" baseline="0"/>
            </a:lvl3pPr>
            <a:lvl4pPr>
              <a:buClr>
                <a:schemeClr val="accent3"/>
              </a:buClr>
              <a:defRPr sz="1050" baseline="0"/>
            </a:lvl4pPr>
            <a:lvl5pPr>
              <a:buClr>
                <a:schemeClr val="accent3"/>
              </a:buClr>
              <a:defRPr sz="1050" baseline="0"/>
            </a:lvl5pPr>
          </a:lstStyle>
          <a:p>
            <a:pPr lvl="0"/>
            <a:r>
              <a:rPr lang="en-US" altLang="en-US" noProof="0"/>
              <a:t>Click to edit Master text styles</a:t>
            </a:r>
          </a:p>
          <a:p>
            <a:pPr lvl="1"/>
            <a:r>
              <a:rPr lang="en-US" altLang="en-US" noProof="0"/>
              <a:t>Second level</a:t>
            </a:r>
          </a:p>
          <a:p>
            <a:pPr lvl="2"/>
            <a:r>
              <a:rPr lang="en-US" altLang="en-US" noProof="0"/>
              <a:t>Third level</a:t>
            </a:r>
          </a:p>
          <a:p>
            <a:pPr lvl="3"/>
            <a:r>
              <a:rPr lang="en-US" altLang="en-US" noProof="0"/>
              <a:t>Fourth level</a:t>
            </a:r>
          </a:p>
          <a:p>
            <a:pPr lvl="4"/>
            <a:r>
              <a:rPr lang="en-US" altLang="en-US" noProof="0"/>
              <a:t>Fifth level</a:t>
            </a:r>
          </a:p>
        </p:txBody>
      </p:sp>
      <p:sp>
        <p:nvSpPr>
          <p:cNvPr id="6" name="Slide Number Placeholder 5">
            <a:extLst>
              <a:ext uri="{FF2B5EF4-FFF2-40B4-BE49-F238E27FC236}">
                <a16:creationId xmlns:a16="http://schemas.microsoft.com/office/drawing/2014/main" id="{93C9AC64-5A8A-45DB-D99B-0D0A55659FBF}"/>
              </a:ext>
            </a:extLst>
          </p:cNvPr>
          <p:cNvSpPr>
            <a:spLocks noGrp="1"/>
          </p:cNvSpPr>
          <p:nvPr>
            <p:ph type="sldNum" sz="quarter" idx="11"/>
          </p:nvPr>
        </p:nvSpPr>
        <p:spPr>
          <a:xfrm>
            <a:off x="8820151" y="4863704"/>
            <a:ext cx="320675" cy="273844"/>
          </a:xfrm>
          <a:prstGeom prst="rect">
            <a:avLst/>
          </a:prstGeom>
          <a:ln cap="flat" algn="ctr">
            <a:round/>
            <a:headEnd type="none" w="med" len="med"/>
            <a:tailEnd type="none" w="med" len="med"/>
          </a:ln>
        </p:spPr>
        <p:txBody>
          <a:bodyPr vert="horz" wrap="square" lIns="91440" tIns="45720" rIns="91440" bIns="45720" numCol="1" anchor="ctr" anchorCtr="0" compatLnSpc="1">
            <a:prstTxWarp prst="textNoShape">
              <a:avLst/>
            </a:prstTxWarp>
            <a:noAutofit/>
          </a:bodyPr>
          <a:lstStyle>
            <a:lvl1pPr algn="ctr">
              <a:defRPr sz="525">
                <a:solidFill>
                  <a:srgbClr val="2198DD"/>
                </a:solidFill>
                <a:latin typeface="Arial" panose="020B0604020202020204" pitchFamily="34" charset="0"/>
              </a:defRPr>
            </a:lvl1pPr>
          </a:lstStyle>
          <a:p>
            <a:fld id="{282C2E76-8C31-4E47-8EDB-0419A33E052F}" type="slidenum">
              <a:rPr lang="en-US" altLang="de-DE"/>
              <a:pPr/>
              <a:t>‹Nr.›</a:t>
            </a:fld>
            <a:endParaRPr lang="en-US" altLang="de-DE">
              <a:solidFill>
                <a:srgbClr val="000000"/>
              </a:solidFill>
            </a:endParaRPr>
          </a:p>
        </p:txBody>
      </p:sp>
    </p:spTree>
    <p:extLst>
      <p:ext uri="{BB962C8B-B14F-4D97-AF65-F5344CB8AC3E}">
        <p14:creationId xmlns:p14="http://schemas.microsoft.com/office/powerpoint/2010/main" val="3365778395"/>
      </p:ext>
    </p:extLst>
  </p:cSld>
  <p:clrMapOvr>
    <a:masterClrMapping/>
  </p:clrMapOvr>
  <p:transition/>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Title and Content">
    <p:bg>
      <p:bgRef idx="1001">
        <a:schemeClr val="bg1"/>
      </p:bgRef>
    </p:bg>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920CC99-2862-47B8-AA12-B455F7B72E17}"/>
              </a:ext>
            </a:extLst>
          </p:cNvPr>
          <p:cNvSpPr>
            <a:spLocks noGrp="1"/>
          </p:cNvSpPr>
          <p:nvPr>
            <p:ph type="title"/>
          </p:nvPr>
        </p:nvSpPr>
        <p:spPr/>
        <p:txBody>
          <a:bodyPr/>
          <a:lstStyle/>
          <a:p>
            <a:r>
              <a:rPr lang="fr-FR"/>
              <a:t>Modifiez le style du titre</a:t>
            </a:r>
            <a:endParaRPr lang="en-US"/>
          </a:p>
        </p:txBody>
      </p:sp>
      <p:sp>
        <p:nvSpPr>
          <p:cNvPr id="10" name="Espace réservé du texte 4">
            <a:extLst>
              <a:ext uri="{FF2B5EF4-FFF2-40B4-BE49-F238E27FC236}">
                <a16:creationId xmlns:a16="http://schemas.microsoft.com/office/drawing/2014/main" id="{B2003F5C-CB72-4CF3-92F6-48DF799244F6}"/>
              </a:ext>
            </a:extLst>
          </p:cNvPr>
          <p:cNvSpPr>
            <a:spLocks noGrp="1"/>
          </p:cNvSpPr>
          <p:nvPr>
            <p:ph type="body" sz="quarter" idx="2" hasCustomPrompt="1"/>
          </p:nvPr>
        </p:nvSpPr>
        <p:spPr>
          <a:xfrm>
            <a:off x="333730" y="1071319"/>
            <a:ext cx="8478000" cy="215444"/>
          </a:xfrm>
        </p:spPr>
        <p:txBody>
          <a:bodyPr wrap="square">
            <a:spAutoFit/>
          </a:bodyPr>
          <a:lstStyle>
            <a:lvl1pPr>
              <a:lnSpc>
                <a:spcPct val="100000"/>
              </a:lnSpc>
              <a:spcAft>
                <a:spcPts val="0"/>
              </a:spcAft>
              <a:defRPr sz="1400" b="0" i="1">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fr-FR" noProof="0"/>
              <a:t>Cliquez pour modifier les styles du texte du masque</a:t>
            </a:r>
          </a:p>
        </p:txBody>
      </p:sp>
      <p:sp>
        <p:nvSpPr>
          <p:cNvPr id="3" name="Text Placeholder 2">
            <a:extLst>
              <a:ext uri="{FF2B5EF4-FFF2-40B4-BE49-F238E27FC236}">
                <a16:creationId xmlns:a16="http://schemas.microsoft.com/office/drawing/2014/main" id="{D0E56171-4788-4B4A-B8DB-98CB348C66F3}"/>
              </a:ext>
            </a:extLst>
          </p:cNvPr>
          <p:cNvSpPr>
            <a:spLocks noGrp="1"/>
          </p:cNvSpPr>
          <p:nvPr>
            <p:ph type="body" sz="quarter" idx="3"/>
          </p:nvPr>
        </p:nvSpPr>
        <p:spPr>
          <a:xfrm>
            <a:off x="331525" y="1340692"/>
            <a:ext cx="8478000" cy="3209012"/>
          </a:xfrm>
        </p:spPr>
        <p:txBody>
          <a:bodyPr/>
          <a:lstStyle/>
          <a:p>
            <a:pPr lvl="0"/>
            <a:r>
              <a:rPr lang="fr-FR"/>
              <a:t>Cliquez pour modifier les styles du texte du masque</a:t>
            </a:r>
          </a:p>
          <a:p>
            <a:pPr lvl="1"/>
            <a:r>
              <a:rPr lang="fr-FR"/>
              <a:t>Deuxième niveau</a:t>
            </a:r>
          </a:p>
          <a:p>
            <a:pPr lvl="2"/>
            <a:r>
              <a:rPr lang="fr-FR"/>
              <a:t>Troisième niveau</a:t>
            </a:r>
          </a:p>
          <a:p>
            <a:pPr lvl="3"/>
            <a:r>
              <a:rPr lang="fr-FR"/>
              <a:t>Quatrième niveau</a:t>
            </a:r>
          </a:p>
          <a:p>
            <a:pPr lvl="4"/>
            <a:r>
              <a:rPr lang="fr-FR"/>
              <a:t>Cinquième niveau</a:t>
            </a:r>
            <a:endParaRPr lang="en-US"/>
          </a:p>
        </p:txBody>
      </p:sp>
    </p:spTree>
    <p:extLst>
      <p:ext uri="{BB962C8B-B14F-4D97-AF65-F5344CB8AC3E}">
        <p14:creationId xmlns:p14="http://schemas.microsoft.com/office/powerpoint/2010/main" val="3588431173"/>
      </p:ext>
    </p:extLst>
  </p:cSld>
  <p:clrMapOvr>
    <a:overrideClrMapping bg1="lt1" tx1="dk1" bg2="lt2" tx2="dk2" accent1="accent1" accent2="accent2" accent3="accent3" accent4="accent4" accent5="accent5" accent6="accent6" hlink="hlink" folHlink="folHlink"/>
  </p:clrMapOvr>
  <p:extLst>
    <p:ext uri="{DCECCB84-F9BA-43D5-87BE-67443E8EF086}">
      <p15:sldGuideLst xmlns:p15="http://schemas.microsoft.com/office/powerpoint/2012/main">
        <p15:guide id="1" orient="horz" pos="1215">
          <p15:clr>
            <a:srgbClr val="FBAE40"/>
          </p15:clr>
        </p15:guide>
        <p15:guide id="2" pos="2160">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Only">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4B95820-9B61-4725-484C-BECA95D3D428}"/>
              </a:ext>
            </a:extLst>
          </p:cNvPr>
          <p:cNvSpPr>
            <a:spLocks noGrp="1"/>
          </p:cNvSpPr>
          <p:nvPr>
            <p:ph type="title"/>
          </p:nvPr>
        </p:nvSpPr>
        <p:spPr>
          <a:xfrm>
            <a:off x="266700" y="198829"/>
            <a:ext cx="8109886" cy="523509"/>
          </a:xfrm>
          <a:prstGeom prst="rect">
            <a:avLst/>
          </a:prstGeom>
        </p:spPr>
        <p:txBody>
          <a:bodyPr/>
          <a:lstStyle/>
          <a:p>
            <a:r>
              <a:rPr lang="en-US" noProof="0"/>
              <a:t>Click to edit Master title style</a:t>
            </a:r>
          </a:p>
        </p:txBody>
      </p:sp>
      <p:sp>
        <p:nvSpPr>
          <p:cNvPr id="12" name="Segnaposto testo 7">
            <a:extLst>
              <a:ext uri="{FF2B5EF4-FFF2-40B4-BE49-F238E27FC236}">
                <a16:creationId xmlns:a16="http://schemas.microsoft.com/office/drawing/2014/main" id="{3DD5ABD1-E631-06C8-0787-5FE3DD083232}"/>
              </a:ext>
            </a:extLst>
          </p:cNvPr>
          <p:cNvSpPr>
            <a:spLocks noGrp="1"/>
          </p:cNvSpPr>
          <p:nvPr>
            <p:ph type="body" sz="quarter" idx="11" hasCustomPrompt="1"/>
          </p:nvPr>
        </p:nvSpPr>
        <p:spPr>
          <a:xfrm>
            <a:off x="791766" y="4724739"/>
            <a:ext cx="7117081" cy="292894"/>
          </a:xfrm>
          <a:prstGeom prst="rect">
            <a:avLst/>
          </a:prstGeom>
        </p:spPr>
        <p:txBody>
          <a:bodyPr vert="horz" lIns="0" tIns="0" rIns="0" bIns="0" rtlCol="0" anchor="b" anchorCtr="0">
            <a:noAutofit/>
          </a:bodyPr>
          <a:lstStyle>
            <a:lvl1pPr>
              <a:spcBef>
                <a:spcPts val="150"/>
              </a:spcBef>
              <a:defRPr lang="it-IT" sz="675" b="0"/>
            </a:lvl1pPr>
          </a:lstStyle>
          <a:p>
            <a:pPr lvl="0">
              <a:spcBef>
                <a:spcPct val="0"/>
              </a:spcBef>
            </a:pPr>
            <a:r>
              <a:rPr lang="en-US" noProof="0"/>
              <a:t>Reference</a:t>
            </a:r>
          </a:p>
        </p:txBody>
      </p:sp>
      <p:sp>
        <p:nvSpPr>
          <p:cNvPr id="3" name="Slide Number Placeholder 14">
            <a:extLst>
              <a:ext uri="{FF2B5EF4-FFF2-40B4-BE49-F238E27FC236}">
                <a16:creationId xmlns:a16="http://schemas.microsoft.com/office/drawing/2014/main" id="{870CE6DC-D09C-F4A9-5AAB-AF7947949B98}"/>
              </a:ext>
            </a:extLst>
          </p:cNvPr>
          <p:cNvSpPr>
            <a:spLocks noGrp="1"/>
          </p:cNvSpPr>
          <p:nvPr>
            <p:ph type="sldNum" sz="quarter" idx="4"/>
          </p:nvPr>
        </p:nvSpPr>
        <p:spPr>
          <a:xfrm>
            <a:off x="8651900" y="4455250"/>
            <a:ext cx="255840" cy="143075"/>
          </a:xfrm>
          <a:prstGeom prst="rect">
            <a:avLst/>
          </a:prstGeom>
          <a:noFill/>
        </p:spPr>
        <p:txBody>
          <a:bodyPr wrap="square" lIns="0" tIns="0" rIns="0" bIns="0" rtlCol="0" anchor="ctr">
            <a:noAutofit/>
          </a:bodyPr>
          <a:lstStyle>
            <a:lvl1pPr algn="r">
              <a:defRPr lang="en-US" sz="900" b="0" i="0" smtClean="0">
                <a:solidFill>
                  <a:schemeClr val="bg1"/>
                </a:solidFill>
                <a:latin typeface="Arial" panose="020B0604020202020204" pitchFamily="34" charset="0"/>
                <a:cs typeface="Arial" panose="020B0604020202020204" pitchFamily="34" charset="0"/>
              </a:defRPr>
            </a:lvl1pPr>
          </a:lstStyle>
          <a:p>
            <a:fld id="{0FCCC50F-8FDF-4683-8964-C1789810F6BE}" type="slidenum">
              <a:rPr lang="en-GB" smtClean="0"/>
              <a:t>‹Nr.›</a:t>
            </a:fld>
            <a:endParaRPr lang="en-GB"/>
          </a:p>
        </p:txBody>
      </p:sp>
    </p:spTree>
    <p:extLst>
      <p:ext uri="{BB962C8B-B14F-4D97-AF65-F5344CB8AC3E}">
        <p14:creationId xmlns:p14="http://schemas.microsoft.com/office/powerpoint/2010/main" val="37481537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titleOnly">
  <p:cSld name="2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547D07C-5A99-2F98-2342-16E2E631B3CE}"/>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047E1854-5A61-7772-62F3-BD48ECA5813D}"/>
              </a:ext>
            </a:extLst>
          </p:cNvPr>
          <p:cNvSpPr>
            <a:spLocks noGrp="1"/>
          </p:cNvSpPr>
          <p:nvPr>
            <p:ph type="dt" sz="half" idx="10"/>
          </p:nvPr>
        </p:nvSpPr>
        <p:spPr/>
        <p:txBody>
          <a:bodyPr/>
          <a:lstStyle/>
          <a:p>
            <a:fld id="{815CFD6D-8499-6246-B80D-00A8DDE0D4E3}" type="datetimeFigureOut">
              <a:rPr lang="en-US" smtClean="0"/>
              <a:t>1/29/2026</a:t>
            </a:fld>
            <a:endParaRPr lang="en-US"/>
          </a:p>
        </p:txBody>
      </p:sp>
      <p:sp>
        <p:nvSpPr>
          <p:cNvPr id="4" name="Footer Placeholder 3">
            <a:extLst>
              <a:ext uri="{FF2B5EF4-FFF2-40B4-BE49-F238E27FC236}">
                <a16:creationId xmlns:a16="http://schemas.microsoft.com/office/drawing/2014/main" id="{374A7039-BAE8-49E2-ECF3-B6DF687BCE92}"/>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31207AB5-0D72-4C01-DE49-5123F043E2EF}"/>
              </a:ext>
            </a:extLst>
          </p:cNvPr>
          <p:cNvSpPr>
            <a:spLocks noGrp="1"/>
          </p:cNvSpPr>
          <p:nvPr>
            <p:ph type="sldNum" sz="quarter" idx="12"/>
          </p:nvPr>
        </p:nvSpPr>
        <p:spPr/>
        <p:txBody>
          <a:bodyPr/>
          <a:lstStyle/>
          <a:p>
            <a:fld id="{710F8D1B-DB28-8F44-8992-196829EB57F4}" type="slidenum">
              <a:rPr lang="en-US" smtClean="0"/>
              <a:t>‹Nr.›</a:t>
            </a:fld>
            <a:endParaRPr lang="en-US"/>
          </a:p>
        </p:txBody>
      </p:sp>
    </p:spTree>
    <p:extLst>
      <p:ext uri="{BB962C8B-B14F-4D97-AF65-F5344CB8AC3E}">
        <p14:creationId xmlns:p14="http://schemas.microsoft.com/office/powerpoint/2010/main" val="1318219144"/>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cSld name="Title, Images and Descriptions">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p:txBody>
          <a:bodyPr/>
          <a:lstStyle/>
          <a:p>
            <a:endParaRPr lang="en-GB"/>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0C947720-2215-4D73-88E1-075BF17F8597}" type="slidenum">
              <a:rPr lang="en-GB" smtClean="0"/>
              <a:t>‹Nr.›</a:t>
            </a:fld>
            <a:endParaRPr lang="en-GB"/>
          </a:p>
        </p:txBody>
      </p:sp>
      <p:sp>
        <p:nvSpPr>
          <p:cNvPr id="8" name="Espace réservé du texte 4">
            <a:extLst>
              <a:ext uri="{FF2B5EF4-FFF2-40B4-BE49-F238E27FC236}">
                <a16:creationId xmlns:a16="http://schemas.microsoft.com/office/drawing/2014/main" id="{B88BFE2C-28A1-438A-960B-E93F4C5FF58C}"/>
              </a:ext>
            </a:extLst>
          </p:cNvPr>
          <p:cNvSpPr>
            <a:spLocks noGrp="1"/>
          </p:cNvSpPr>
          <p:nvPr>
            <p:ph type="body" sz="quarter" idx="43"/>
          </p:nvPr>
        </p:nvSpPr>
        <p:spPr>
          <a:xfrm>
            <a:off x="338494" y="1558352"/>
            <a:ext cx="2191718" cy="161583"/>
          </a:xfrm>
        </p:spPr>
        <p:txBody>
          <a:bodyPr/>
          <a:lstStyle>
            <a:lvl1pPr algn="l">
              <a:lnSpc>
                <a:spcPct val="100000"/>
              </a:lnSpc>
              <a:spcAft>
                <a:spcPts val="0"/>
              </a:spcAft>
              <a:defRPr sz="8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10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9" name="Espace réservé du texte 4">
            <a:extLst>
              <a:ext uri="{FF2B5EF4-FFF2-40B4-BE49-F238E27FC236}">
                <a16:creationId xmlns:a16="http://schemas.microsoft.com/office/drawing/2014/main" id="{67A3D333-F7E4-4D2F-8B90-78E621A65ABB}"/>
              </a:ext>
            </a:extLst>
          </p:cNvPr>
          <p:cNvSpPr>
            <a:spLocks noGrp="1"/>
          </p:cNvSpPr>
          <p:nvPr>
            <p:ph type="body" sz="quarter" idx="44"/>
          </p:nvPr>
        </p:nvSpPr>
        <p:spPr>
          <a:xfrm>
            <a:off x="4572001" y="1558352"/>
            <a:ext cx="2191718" cy="161583"/>
          </a:xfrm>
        </p:spPr>
        <p:txBody>
          <a:bodyPr/>
          <a:lstStyle>
            <a:lvl1pPr algn="l">
              <a:lnSpc>
                <a:spcPct val="100000"/>
              </a:lnSpc>
              <a:spcAft>
                <a:spcPts val="0"/>
              </a:spcAft>
              <a:defRPr sz="8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buFont typeface="Arial" panose="020B0604020202020204" pitchFamily="34" charset="0"/>
              <a:buNone/>
              <a:defRPr sz="10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14" name="Espace réservé pour une image  3">
            <a:extLst>
              <a:ext uri="{FF2B5EF4-FFF2-40B4-BE49-F238E27FC236}">
                <a16:creationId xmlns:a16="http://schemas.microsoft.com/office/drawing/2014/main" id="{D04D9ECA-57E3-42D4-AB59-AFDFC4994F90}"/>
              </a:ext>
            </a:extLst>
          </p:cNvPr>
          <p:cNvSpPr>
            <a:spLocks noGrp="1"/>
          </p:cNvSpPr>
          <p:nvPr>
            <p:ph type="pic" sz="quarter" idx="45"/>
          </p:nvPr>
        </p:nvSpPr>
        <p:spPr>
          <a:xfrm>
            <a:off x="333731" y="1829516"/>
            <a:ext cx="1755419" cy="2717116"/>
          </a:xfrm>
        </p:spPr>
        <p:txBody>
          <a:bodyPr>
            <a:noAutofit/>
          </a:bodyPr>
          <a:lstStyle>
            <a:lvl1pPr>
              <a:defRPr>
                <a:noFill/>
              </a:defRPr>
            </a:lvl1pPr>
          </a:lstStyle>
          <a:p>
            <a:r>
              <a:rPr lang="en-US" noProof="0"/>
              <a:t>Click icon to add picture</a:t>
            </a:r>
          </a:p>
        </p:txBody>
      </p:sp>
      <p:sp>
        <p:nvSpPr>
          <p:cNvPr id="15" name="Espace réservé pour une image  3">
            <a:extLst>
              <a:ext uri="{FF2B5EF4-FFF2-40B4-BE49-F238E27FC236}">
                <a16:creationId xmlns:a16="http://schemas.microsoft.com/office/drawing/2014/main" id="{A4ACE33E-54EC-45BB-A1EF-BC5E84D636CA}"/>
              </a:ext>
            </a:extLst>
          </p:cNvPr>
          <p:cNvSpPr>
            <a:spLocks noGrp="1"/>
          </p:cNvSpPr>
          <p:nvPr>
            <p:ph type="pic" sz="quarter" idx="46"/>
          </p:nvPr>
        </p:nvSpPr>
        <p:spPr>
          <a:xfrm>
            <a:off x="4572001" y="1829516"/>
            <a:ext cx="1755419" cy="2717116"/>
          </a:xfrm>
        </p:spPr>
        <p:txBody>
          <a:bodyPr>
            <a:noAutofit/>
          </a:bodyPr>
          <a:lstStyle>
            <a:lvl1pPr>
              <a:defRPr>
                <a:noFill/>
              </a:defRPr>
            </a:lvl1pPr>
          </a:lstStyle>
          <a:p>
            <a:r>
              <a:rPr lang="en-US" noProof="0"/>
              <a:t>Click icon to add picture</a:t>
            </a:r>
          </a:p>
        </p:txBody>
      </p:sp>
      <p:sp>
        <p:nvSpPr>
          <p:cNvPr id="18" name="Text Placeholder 2">
            <a:extLst>
              <a:ext uri="{FF2B5EF4-FFF2-40B4-BE49-F238E27FC236}">
                <a16:creationId xmlns:a16="http://schemas.microsoft.com/office/drawing/2014/main" id="{C3DEB9B5-F15A-466E-8080-C371BE1672CE}"/>
              </a:ext>
            </a:extLst>
          </p:cNvPr>
          <p:cNvSpPr>
            <a:spLocks noGrp="1"/>
          </p:cNvSpPr>
          <p:nvPr>
            <p:ph type="body" sz="quarter" idx="21"/>
          </p:nvPr>
        </p:nvSpPr>
        <p:spPr>
          <a:xfrm>
            <a:off x="6539642" y="1829516"/>
            <a:ext cx="2059200" cy="17002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ext Placeholder 2">
            <a:extLst>
              <a:ext uri="{FF2B5EF4-FFF2-40B4-BE49-F238E27FC236}">
                <a16:creationId xmlns:a16="http://schemas.microsoft.com/office/drawing/2014/main" id="{53DFB714-75E9-40A1-A9E1-32341A0AB2F9}"/>
              </a:ext>
            </a:extLst>
          </p:cNvPr>
          <p:cNvSpPr>
            <a:spLocks noGrp="1"/>
          </p:cNvSpPr>
          <p:nvPr>
            <p:ph type="body" sz="quarter" idx="47"/>
          </p:nvPr>
        </p:nvSpPr>
        <p:spPr>
          <a:xfrm>
            <a:off x="2301374" y="1829516"/>
            <a:ext cx="2058403" cy="17002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Espace réservé du texte 5">
            <a:extLst>
              <a:ext uri="{FF2B5EF4-FFF2-40B4-BE49-F238E27FC236}">
                <a16:creationId xmlns:a16="http://schemas.microsoft.com/office/drawing/2014/main" id="{8B0C0C30-D9D7-4BD7-AF39-B6CB516C9897}"/>
              </a:ext>
            </a:extLst>
          </p:cNvPr>
          <p:cNvSpPr>
            <a:spLocks noGrp="1"/>
          </p:cNvSpPr>
          <p:nvPr>
            <p:ph type="body" sz="quarter" idx="18"/>
          </p:nvPr>
        </p:nvSpPr>
        <p:spPr>
          <a:xfrm>
            <a:off x="333730" y="318887"/>
            <a:ext cx="8478000" cy="215444"/>
          </a:xfrm>
        </p:spPr>
        <p:txBody>
          <a:bodyPr wrap="square" anchor="t" anchorCtr="0">
            <a:spAutoFit/>
          </a:bodyPr>
          <a:lstStyle>
            <a:lvl1pPr algn="l">
              <a:lnSpc>
                <a:spcPct val="100000"/>
              </a:lnSpc>
              <a:spcAft>
                <a:spcPts val="0"/>
              </a:spcAft>
              <a:defRPr lang="fr-FR" sz="8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algn="l">
              <a:lnSpc>
                <a:spcPct val="100000"/>
              </a:lnSpc>
              <a:spcBef>
                <a:spcPts val="300"/>
              </a:spcBef>
              <a:spcAft>
                <a:spcPts val="0"/>
              </a:spcAft>
              <a:defRPr sz="400" b="0" i="0" cap="all" baseline="0">
                <a:latin typeface="Verdana" panose="020B0604030504040204" pitchFamily="34" charset="0"/>
                <a:ea typeface="Verdana" panose="020B0604030504040204" pitchFamily="34" charset="0"/>
                <a:cs typeface="Verdana" panose="020B0604030504040204" pitchFamily="34" charset="0"/>
              </a:defRPr>
            </a:lvl2pPr>
            <a:lvl3pPr>
              <a:spcBef>
                <a:spcPts val="300"/>
              </a:spcBef>
              <a:tabLst>
                <a:tab pos="627047" algn="l"/>
              </a:tabLst>
              <a:defRPr sz="400"/>
            </a:lvl3pPr>
          </a:lstStyle>
          <a:p>
            <a:pPr lvl="0"/>
            <a:r>
              <a:rPr lang="en-US" noProof="0"/>
              <a:t>Click to edit Master text styles</a:t>
            </a:r>
          </a:p>
        </p:txBody>
      </p:sp>
      <p:sp>
        <p:nvSpPr>
          <p:cNvPr id="19" name="Espace réservé du texte 4">
            <a:extLst>
              <a:ext uri="{FF2B5EF4-FFF2-40B4-BE49-F238E27FC236}">
                <a16:creationId xmlns:a16="http://schemas.microsoft.com/office/drawing/2014/main" id="{1CD7C0F2-9ED1-4D8C-94FB-BE336E7168B9}"/>
              </a:ext>
            </a:extLst>
          </p:cNvPr>
          <p:cNvSpPr>
            <a:spLocks noGrp="1"/>
          </p:cNvSpPr>
          <p:nvPr>
            <p:ph type="body" sz="quarter" idx="22"/>
          </p:nvPr>
        </p:nvSpPr>
        <p:spPr>
          <a:xfrm>
            <a:off x="333730" y="1183184"/>
            <a:ext cx="8478000" cy="276999"/>
          </a:xfrm>
        </p:spPr>
        <p:txBody>
          <a:bodyPr wrap="square">
            <a:spAutoFit/>
          </a:bodyPr>
          <a:lstStyle>
            <a:lvl1pPr>
              <a:lnSpc>
                <a:spcPct val="100000"/>
              </a:lnSpc>
              <a:spcAft>
                <a:spcPts val="0"/>
              </a:spcAft>
              <a:defRPr sz="12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3" name="Title 2">
            <a:extLst>
              <a:ext uri="{FF2B5EF4-FFF2-40B4-BE49-F238E27FC236}">
                <a16:creationId xmlns:a16="http://schemas.microsoft.com/office/drawing/2014/main" id="{53841BA8-9107-45A1-B4A7-F5FE729D4823}"/>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3478706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15:guide id="1" orient="horz" pos="2160">
          <p15:clr>
            <a:srgbClr val="FBAE40"/>
          </p15:clr>
        </p15:guide>
        <p15:guide id="2" pos="3840">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userDrawn="1">
  <p:cSld name="1_Cover Title with Image (Dark)">
    <p:bg>
      <p:bgPr>
        <a:solidFill>
          <a:schemeClr val="accent1"/>
        </a:solidFill>
        <a:effectLst/>
      </p:bgPr>
    </p:bg>
    <p:spTree>
      <p:nvGrpSpPr>
        <p:cNvPr id="1" name=""/>
        <p:cNvGrpSpPr/>
        <p:nvPr/>
      </p:nvGrpSpPr>
      <p:grpSpPr>
        <a:xfrm>
          <a:off x="0" y="0"/>
          <a:ext cx="0" cy="0"/>
          <a:chOff x="0" y="0"/>
          <a:chExt cx="0" cy="0"/>
        </a:xfrm>
      </p:grpSpPr>
      <p:grpSp>
        <p:nvGrpSpPr>
          <p:cNvPr id="13" name="Graphique 7">
            <a:extLst>
              <a:ext uri="{FF2B5EF4-FFF2-40B4-BE49-F238E27FC236}">
                <a16:creationId xmlns:a16="http://schemas.microsoft.com/office/drawing/2014/main" id="{9EDD880A-DFFE-4F0B-ACE0-49E81EAC5C57}"/>
              </a:ext>
            </a:extLst>
          </p:cNvPr>
          <p:cNvGrpSpPr>
            <a:grpSpLocks noChangeAspect="1"/>
          </p:cNvGrpSpPr>
          <p:nvPr userDrawn="1"/>
        </p:nvGrpSpPr>
        <p:grpSpPr>
          <a:xfrm>
            <a:off x="6518220" y="387185"/>
            <a:ext cx="851011" cy="219091"/>
            <a:chOff x="4767702" y="-472136"/>
            <a:chExt cx="745525" cy="191931"/>
          </a:xfrm>
          <a:solidFill>
            <a:schemeClr val="bg1"/>
          </a:solidFill>
        </p:grpSpPr>
        <p:sp>
          <p:nvSpPr>
            <p:cNvPr id="14" name="Forme libre : forme 13">
              <a:extLst>
                <a:ext uri="{FF2B5EF4-FFF2-40B4-BE49-F238E27FC236}">
                  <a16:creationId xmlns:a16="http://schemas.microsoft.com/office/drawing/2014/main" id="{23232CF7-6A63-4E62-9BB3-AEC2E2985622}"/>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en-US" noProof="0"/>
            </a:p>
          </p:txBody>
        </p:sp>
        <p:sp>
          <p:nvSpPr>
            <p:cNvPr id="15" name="Forme libre : forme 14">
              <a:extLst>
                <a:ext uri="{FF2B5EF4-FFF2-40B4-BE49-F238E27FC236}">
                  <a16:creationId xmlns:a16="http://schemas.microsoft.com/office/drawing/2014/main" id="{57EF7850-35A6-4B4B-BC7E-9FC7583FB3C6}"/>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en-US" noProof="0">
                <a:solidFill>
                  <a:schemeClr val="accent2"/>
                </a:solidFill>
              </a:endParaRPr>
            </a:p>
          </p:txBody>
        </p:sp>
        <p:sp>
          <p:nvSpPr>
            <p:cNvPr id="18" name="Forme libre : forme 17">
              <a:extLst>
                <a:ext uri="{FF2B5EF4-FFF2-40B4-BE49-F238E27FC236}">
                  <a16:creationId xmlns:a16="http://schemas.microsoft.com/office/drawing/2014/main" id="{2E436654-D7D3-4BBB-9470-2F10DA8514EE}"/>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en-US" noProof="0"/>
            </a:p>
          </p:txBody>
        </p:sp>
      </p:grpSp>
      <p:sp>
        <p:nvSpPr>
          <p:cNvPr id="37" name="Espace réservé pour une image  36">
            <a:extLst>
              <a:ext uri="{FF2B5EF4-FFF2-40B4-BE49-F238E27FC236}">
                <a16:creationId xmlns:a16="http://schemas.microsoft.com/office/drawing/2014/main" id="{B393D89D-0FFD-4664-8FAD-EE45D64CF7A7}"/>
              </a:ext>
            </a:extLst>
          </p:cNvPr>
          <p:cNvSpPr>
            <a:spLocks noGrp="1"/>
          </p:cNvSpPr>
          <p:nvPr>
            <p:ph type="pic" sz="quarter" idx="17"/>
          </p:nvPr>
        </p:nvSpPr>
        <p:spPr>
          <a:xfrm>
            <a:off x="1" y="0"/>
            <a:ext cx="4781135" cy="5143500"/>
          </a:xfrm>
          <a:custGeom>
            <a:avLst/>
            <a:gdLst>
              <a:gd name="connsiteX0" fmla="*/ 0 w 4781135"/>
              <a:gd name="connsiteY0" fmla="*/ 0 h 5143500"/>
              <a:gd name="connsiteX1" fmla="*/ 3673235 w 4781135"/>
              <a:gd name="connsiteY1" fmla="*/ 0 h 5143500"/>
              <a:gd name="connsiteX2" fmla="*/ 3843349 w 4781135"/>
              <a:gd name="connsiteY2" fmla="*/ 145970 h 5143500"/>
              <a:gd name="connsiteX3" fmla="*/ 4781135 w 4781135"/>
              <a:gd name="connsiteY3" fmla="*/ 2622891 h 5143500"/>
              <a:gd name="connsiteX4" fmla="*/ 3861453 w 4781135"/>
              <a:gd name="connsiteY4" fmla="*/ 5081299 h 5143500"/>
              <a:gd name="connsiteX5" fmla="*/ 3792118 w 4781135"/>
              <a:gd name="connsiteY5" fmla="*/ 5143500 h 5143500"/>
              <a:gd name="connsiteX6" fmla="*/ 0 w 4781135"/>
              <a:gd name="connsiteY6" fmla="*/ 5143500 h 514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81135" h="5143500">
                <a:moveTo>
                  <a:pt x="0" y="0"/>
                </a:moveTo>
                <a:lnTo>
                  <a:pt x="3673235" y="0"/>
                </a:lnTo>
                <a:lnTo>
                  <a:pt x="3843349" y="145970"/>
                </a:lnTo>
                <a:cubicBezTo>
                  <a:pt x="4444478" y="723140"/>
                  <a:pt x="4781135" y="1564827"/>
                  <a:pt x="4781135" y="2622891"/>
                </a:cubicBezTo>
                <a:cubicBezTo>
                  <a:pt x="4781257" y="3656845"/>
                  <a:pt x="4444586" y="4498301"/>
                  <a:pt x="3861453" y="5081299"/>
                </a:cubicBezTo>
                <a:lnTo>
                  <a:pt x="3792118" y="5143500"/>
                </a:lnTo>
                <a:lnTo>
                  <a:pt x="0" y="5143500"/>
                </a:lnTo>
                <a:close/>
              </a:path>
            </a:pathLst>
          </a:custGeom>
        </p:spPr>
        <p:txBody>
          <a:bodyPr wrap="square">
            <a:noAutofit/>
          </a:bodyPr>
          <a:lstStyle>
            <a:lvl1pPr>
              <a:defRPr>
                <a:noFill/>
              </a:defRPr>
            </a:lvl1pPr>
          </a:lstStyle>
          <a:p>
            <a:r>
              <a:rPr lang="en-US" noProof="0"/>
              <a:t>Click icon to add picture</a:t>
            </a:r>
          </a:p>
        </p:txBody>
      </p:sp>
      <p:sp>
        <p:nvSpPr>
          <p:cNvPr id="11" name="Espace réservé du graphique SmartArt 11">
            <a:extLst>
              <a:ext uri="{FF2B5EF4-FFF2-40B4-BE49-F238E27FC236}">
                <a16:creationId xmlns:a16="http://schemas.microsoft.com/office/drawing/2014/main" id="{540F3744-EAB0-48D1-B7AE-720C8628C071}"/>
              </a:ext>
            </a:extLst>
          </p:cNvPr>
          <p:cNvSpPr>
            <a:spLocks noGrp="1" noChangeAspect="1"/>
          </p:cNvSpPr>
          <p:nvPr>
            <p:ph type="dgm" sz="quarter" idx="14"/>
          </p:nvPr>
        </p:nvSpPr>
        <p:spPr>
          <a:xfrm>
            <a:off x="6892559" y="1322814"/>
            <a:ext cx="102332" cy="101605"/>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2"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a:ln w="22225">
            <a:noFill/>
          </a:ln>
        </p:spPr>
        <p:txBody>
          <a:bodyPr wrap="square">
            <a:noAutofit/>
          </a:bodyPr>
          <a:lstStyle>
            <a:lvl1pPr>
              <a:defRPr>
                <a:noFill/>
              </a:defRPr>
            </a:lvl1pPr>
          </a:lstStyle>
          <a:p>
            <a:r>
              <a:rPr lang="en-US" noProof="0"/>
              <a:t>Click icon to add SmartArt graphic</a:t>
            </a:r>
          </a:p>
        </p:txBody>
      </p:sp>
      <p:sp>
        <p:nvSpPr>
          <p:cNvPr id="16" name="Espace réservé du graphique SmartArt 11">
            <a:extLst>
              <a:ext uri="{FF2B5EF4-FFF2-40B4-BE49-F238E27FC236}">
                <a16:creationId xmlns:a16="http://schemas.microsoft.com/office/drawing/2014/main" id="{E04644FF-725F-4770-81BC-F016774228AE}"/>
              </a:ext>
            </a:extLst>
          </p:cNvPr>
          <p:cNvSpPr>
            <a:spLocks noGrp="1" noChangeAspect="1"/>
          </p:cNvSpPr>
          <p:nvPr>
            <p:ph type="dgm" sz="quarter" idx="19"/>
          </p:nvPr>
        </p:nvSpPr>
        <p:spPr>
          <a:xfrm>
            <a:off x="6892559" y="3877313"/>
            <a:ext cx="102332" cy="101605"/>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2"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a:ln w="22225">
            <a:noFill/>
          </a:ln>
        </p:spPr>
        <p:txBody>
          <a:bodyPr wrap="square">
            <a:noAutofit/>
          </a:bodyPr>
          <a:lstStyle>
            <a:lvl1pPr>
              <a:defRPr>
                <a:noFill/>
              </a:defRPr>
            </a:lvl1pPr>
          </a:lstStyle>
          <a:p>
            <a:r>
              <a:rPr lang="en-US" noProof="0"/>
              <a:t>Click icon to add SmartArt graphic</a:t>
            </a:r>
          </a:p>
        </p:txBody>
      </p:sp>
      <p:sp>
        <p:nvSpPr>
          <p:cNvPr id="21" name="Espace réservé du texte 5">
            <a:extLst>
              <a:ext uri="{FF2B5EF4-FFF2-40B4-BE49-F238E27FC236}">
                <a16:creationId xmlns:a16="http://schemas.microsoft.com/office/drawing/2014/main" id="{008D4AEF-2960-4B86-98AA-A0ABA6675BC8}"/>
              </a:ext>
            </a:extLst>
          </p:cNvPr>
          <p:cNvSpPr>
            <a:spLocks noGrp="1"/>
          </p:cNvSpPr>
          <p:nvPr>
            <p:ph type="body" sz="quarter" idx="21"/>
          </p:nvPr>
        </p:nvSpPr>
        <p:spPr>
          <a:xfrm>
            <a:off x="5087572" y="1444725"/>
            <a:ext cx="3712306" cy="1243611"/>
          </a:xfrm>
        </p:spPr>
        <p:txBody>
          <a:bodyPr anchor="b">
            <a:noAutofit/>
          </a:bodyPr>
          <a:lstStyle>
            <a:lvl1pPr algn="ctr">
              <a:lnSpc>
                <a:spcPct val="96000"/>
              </a:lnSpc>
              <a:spcAft>
                <a:spcPts val="1000"/>
              </a:spcAft>
              <a:defRPr lang="fr-FR" sz="3000" b="0" i="0" kern="120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
        <p:nvSpPr>
          <p:cNvPr id="22" name="Espace réservé du texte 5">
            <a:extLst>
              <a:ext uri="{FF2B5EF4-FFF2-40B4-BE49-F238E27FC236}">
                <a16:creationId xmlns:a16="http://schemas.microsoft.com/office/drawing/2014/main" id="{C4763866-3F61-4A13-9CE8-9A542B41F4FC}"/>
              </a:ext>
            </a:extLst>
          </p:cNvPr>
          <p:cNvSpPr>
            <a:spLocks noGrp="1"/>
          </p:cNvSpPr>
          <p:nvPr>
            <p:ph type="body" sz="quarter" idx="22"/>
          </p:nvPr>
        </p:nvSpPr>
        <p:spPr>
          <a:xfrm>
            <a:off x="5087572" y="2818617"/>
            <a:ext cx="3712306" cy="403469"/>
          </a:xfrm>
        </p:spPr>
        <p:txBody>
          <a:bodyPr anchor="t">
            <a:noAutofit/>
          </a:bodyPr>
          <a:lstStyle>
            <a:lvl1pPr algn="ctr">
              <a:lnSpc>
                <a:spcPct val="96000"/>
              </a:lnSpc>
              <a:spcAft>
                <a:spcPts val="1000"/>
              </a:spcAft>
              <a:defRPr lang="en-US" sz="2000" b="0" i="1" kern="1200">
                <a:solidFill>
                  <a:schemeClr val="bg2"/>
                </a:solidFill>
                <a:latin typeface="Georgia" panose="02040502050405020303" pitchFamily="18" charset="0"/>
                <a:ea typeface="Verdana" panose="020B0604030504040204" pitchFamily="34" charset="0"/>
                <a:cs typeface="Verdana" panose="020B0604030504040204" pitchFamily="34" charset="0"/>
              </a:defRPr>
            </a:lvl1pPr>
            <a:lvl2pPr marL="278550" indent="0" algn="ctr">
              <a:lnSpc>
                <a:spcPct val="100000"/>
              </a:lnSpc>
              <a:buFont typeface="Arial" panose="020B0604020202020204" pitchFamily="34" charset="0"/>
              <a:buNone/>
              <a:defRPr sz="2000" b="0" i="1">
                <a:solidFill>
                  <a:schemeClr val="bg1"/>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
        <p:nvSpPr>
          <p:cNvPr id="23" name="Espace réservé du texte 5">
            <a:extLst>
              <a:ext uri="{FF2B5EF4-FFF2-40B4-BE49-F238E27FC236}">
                <a16:creationId xmlns:a16="http://schemas.microsoft.com/office/drawing/2014/main" id="{7A2D6EFB-94B5-487C-A9CF-03E9B187D679}"/>
              </a:ext>
            </a:extLst>
          </p:cNvPr>
          <p:cNvSpPr>
            <a:spLocks noGrp="1"/>
          </p:cNvSpPr>
          <p:nvPr>
            <p:ph type="body" sz="quarter" idx="23"/>
          </p:nvPr>
        </p:nvSpPr>
        <p:spPr>
          <a:xfrm>
            <a:off x="5087572" y="3240373"/>
            <a:ext cx="3712306" cy="577995"/>
          </a:xfrm>
        </p:spPr>
        <p:txBody>
          <a:bodyPr anchor="t">
            <a:noAutofit/>
          </a:bodyPr>
          <a:lstStyle>
            <a:lvl1pPr algn="ctr">
              <a:lnSpc>
                <a:spcPct val="96000"/>
              </a:lnSpc>
              <a:spcAft>
                <a:spcPts val="1000"/>
              </a:spcAft>
              <a:defRPr lang="en-US" sz="1400" b="0" i="0" kern="1200">
                <a:solidFill>
                  <a:schemeClr val="bg2"/>
                </a:solidFill>
                <a:latin typeface="+mj-lt"/>
                <a:ea typeface="Verdana" panose="020B0604030504040204" pitchFamily="34" charset="0"/>
                <a:cs typeface="Verdana" panose="020B0604030504040204" pitchFamily="34" charset="0"/>
              </a:defRPr>
            </a:lvl1pPr>
            <a:lvl2pPr algn="l">
              <a:lnSpc>
                <a:spcPct val="100000"/>
              </a:lnSpc>
              <a:defRPr lang="en-US" sz="1200" b="0" i="0" kern="1200" noProof="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
        <p:nvSpPr>
          <p:cNvPr id="3" name="Textfeld 2">
            <a:extLst>
              <a:ext uri="{FF2B5EF4-FFF2-40B4-BE49-F238E27FC236}">
                <a16:creationId xmlns:a16="http://schemas.microsoft.com/office/drawing/2014/main" id="{F9C58B1B-1E16-5F63-4F59-1DBF594DA168}"/>
              </a:ext>
            </a:extLst>
          </p:cNvPr>
          <p:cNvSpPr txBox="1"/>
          <p:nvPr userDrawn="1"/>
        </p:nvSpPr>
        <p:spPr>
          <a:xfrm rot="16200000">
            <a:off x="8348590" y="4348090"/>
            <a:ext cx="1406154" cy="184666"/>
          </a:xfrm>
          <a:prstGeom prst="rect">
            <a:avLst/>
          </a:prstGeom>
          <a:noFill/>
        </p:spPr>
        <p:txBody>
          <a:bodyPr wrap="none" rtlCol="0" anchor="ctr">
            <a:spAutoFit/>
          </a:bodyPr>
          <a:lstStyle/>
          <a:p>
            <a:pPr algn="l"/>
            <a:r>
              <a:rPr lang="de-DE" sz="600" b="0" i="0">
                <a:solidFill>
                  <a:schemeClr val="bg1"/>
                </a:solidFill>
                <a:effectLst/>
              </a:rPr>
              <a:t>MAT-DE-2600042-1.0-01/2026</a:t>
            </a:r>
          </a:p>
        </p:txBody>
      </p:sp>
    </p:spTree>
    <p:extLst>
      <p:ext uri="{BB962C8B-B14F-4D97-AF65-F5344CB8AC3E}">
        <p14:creationId xmlns:p14="http://schemas.microsoft.com/office/powerpoint/2010/main" val="1837068902"/>
      </p:ext>
    </p:extLst>
  </p:cSld>
  <p:clrMapOvr>
    <a:masterClrMapping/>
  </p:clrMapOvr>
  <p:transition/>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41_Zwei Inhalte">
    <p:spTree>
      <p:nvGrpSpPr>
        <p:cNvPr id="1" name=""/>
        <p:cNvGrpSpPr/>
        <p:nvPr/>
      </p:nvGrpSpPr>
      <p:grpSpPr>
        <a:xfrm>
          <a:off x="0" y="0"/>
          <a:ext cx="0" cy="0"/>
          <a:chOff x="0" y="0"/>
          <a:chExt cx="0" cy="0"/>
        </a:xfrm>
      </p:grpSpPr>
      <p:pic>
        <p:nvPicPr>
          <p:cNvPr id="2" name="Grafik 1"/>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7668344" y="224086"/>
            <a:ext cx="1224927" cy="864096"/>
          </a:xfrm>
          <a:prstGeom prst="rect">
            <a:avLst/>
          </a:prstGeom>
        </p:spPr>
      </p:pic>
    </p:spTree>
    <p:extLst>
      <p:ext uri="{BB962C8B-B14F-4D97-AF65-F5344CB8AC3E}">
        <p14:creationId xmlns:p14="http://schemas.microsoft.com/office/powerpoint/2010/main" val="1721052884"/>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_Content on right">
    <p:spTree>
      <p:nvGrpSpPr>
        <p:cNvPr id="1" name=""/>
        <p:cNvGrpSpPr/>
        <p:nvPr/>
      </p:nvGrpSpPr>
      <p:grpSpPr>
        <a:xfrm>
          <a:off x="0" y="0"/>
          <a:ext cx="0" cy="0"/>
          <a:chOff x="0" y="0"/>
          <a:chExt cx="0" cy="0"/>
        </a:xfrm>
      </p:grpSpPr>
      <p:sp>
        <p:nvSpPr>
          <p:cNvPr id="15" name="Rectangle 14">
            <a:extLst>
              <a:ext uri="{FF2B5EF4-FFF2-40B4-BE49-F238E27FC236}">
                <a16:creationId xmlns:a16="http://schemas.microsoft.com/office/drawing/2014/main" id="{640A4075-8388-4D55-A178-9B9B0A11486C}"/>
              </a:ext>
            </a:extLst>
          </p:cNvPr>
          <p:cNvSpPr/>
          <p:nvPr userDrawn="1"/>
        </p:nvSpPr>
        <p:spPr>
          <a:xfrm>
            <a:off x="0" y="0"/>
            <a:ext cx="2797200" cy="51435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800" noProof="0"/>
          </a:p>
        </p:txBody>
      </p:sp>
      <p:sp>
        <p:nvSpPr>
          <p:cNvPr id="14" name="Title 1">
            <a:extLst>
              <a:ext uri="{FF2B5EF4-FFF2-40B4-BE49-F238E27FC236}">
                <a16:creationId xmlns:a16="http://schemas.microsoft.com/office/drawing/2014/main" id="{91492C5C-F468-4CB0-80F1-9B4B46F16C6A}"/>
              </a:ext>
            </a:extLst>
          </p:cNvPr>
          <p:cNvSpPr>
            <a:spLocks noGrp="1"/>
          </p:cNvSpPr>
          <p:nvPr>
            <p:ph type="title"/>
          </p:nvPr>
        </p:nvSpPr>
        <p:spPr>
          <a:xfrm>
            <a:off x="331201" y="288000"/>
            <a:ext cx="2118055" cy="720000"/>
          </a:xfrm>
        </p:spPr>
        <p:txBody>
          <a:bodyPr/>
          <a:lstStyle>
            <a:lvl1pPr>
              <a:defRPr>
                <a:solidFill>
                  <a:schemeClr val="bg1"/>
                </a:solidFill>
              </a:defRPr>
            </a:lvl1pPr>
          </a:lstStyle>
          <a:p>
            <a:r>
              <a:rPr lang="en-US"/>
              <a:t>Click to edit Master title style</a:t>
            </a:r>
          </a:p>
        </p:txBody>
      </p:sp>
      <p:sp>
        <p:nvSpPr>
          <p:cNvPr id="17" name="Espace réservé du texte 4">
            <a:extLst>
              <a:ext uri="{FF2B5EF4-FFF2-40B4-BE49-F238E27FC236}">
                <a16:creationId xmlns:a16="http://schemas.microsoft.com/office/drawing/2014/main" id="{6C9A8073-A40D-4AF6-AA04-2FF422EE4C1C}"/>
              </a:ext>
            </a:extLst>
          </p:cNvPr>
          <p:cNvSpPr>
            <a:spLocks noGrp="1"/>
          </p:cNvSpPr>
          <p:nvPr>
            <p:ph type="body" sz="quarter" idx="53"/>
          </p:nvPr>
        </p:nvSpPr>
        <p:spPr>
          <a:xfrm>
            <a:off x="333730" y="1071319"/>
            <a:ext cx="2116800" cy="430887"/>
          </a:xfrm>
        </p:spPr>
        <p:txBody>
          <a:bodyPr wrap="square">
            <a:spAutoFit/>
          </a:bodyPr>
          <a:lstStyle>
            <a:lvl1pPr>
              <a:lnSpc>
                <a:spcPct val="100000"/>
              </a:lnSpc>
              <a:spcAft>
                <a:spcPct val="0"/>
              </a:spcAft>
              <a:defRPr sz="1400" b="0" i="0">
                <a:solidFill>
                  <a:schemeClr val="bg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16" name="Text Placeholder 2">
            <a:extLst>
              <a:ext uri="{FF2B5EF4-FFF2-40B4-BE49-F238E27FC236}">
                <a16:creationId xmlns:a16="http://schemas.microsoft.com/office/drawing/2014/main" id="{3CCFCBD4-C7D2-4B77-80E4-175D189F6AEC}"/>
              </a:ext>
            </a:extLst>
          </p:cNvPr>
          <p:cNvSpPr>
            <a:spLocks noGrp="1"/>
          </p:cNvSpPr>
          <p:nvPr>
            <p:ph type="body" sz="quarter" idx="49"/>
          </p:nvPr>
        </p:nvSpPr>
        <p:spPr>
          <a:xfrm>
            <a:off x="331526" y="1340692"/>
            <a:ext cx="2120260" cy="3338575"/>
          </a:xfrm>
        </p:spPr>
        <p:txBody>
          <a:bodyPr/>
          <a:lstStyle>
            <a:lvl1pPr>
              <a:defRPr>
                <a:solidFill>
                  <a:schemeClr val="tx2"/>
                </a:solidFill>
              </a:defRPr>
            </a:lvl1pPr>
            <a:lvl2pPr marL="226794" indent="-226794">
              <a:buFontTx/>
              <a:buBlip>
                <a:blip r:embed="rId2"/>
              </a:buBlip>
              <a:defRPr>
                <a:solidFill>
                  <a:schemeClr val="tx2"/>
                </a:solidFill>
              </a:defRPr>
            </a:lvl2pPr>
            <a:lvl3pPr marL="457189" indent="-226794">
              <a:buFontTx/>
              <a:buBlip>
                <a:blip r:embed="rId2"/>
              </a:buBlip>
              <a:defRPr>
                <a:solidFill>
                  <a:schemeClr val="tx2"/>
                </a:solidFill>
              </a:defRPr>
            </a:lvl3pPr>
            <a:lvl4pPr marL="683983" indent="-226794">
              <a:buFontTx/>
              <a:buBlip>
                <a:blip r:embed="rId2"/>
              </a:buBlip>
              <a:defRPr>
                <a:solidFill>
                  <a:schemeClr val="tx2"/>
                </a:solidFill>
              </a:defRPr>
            </a:lvl4pPr>
            <a:lvl5pPr>
              <a:defRPr>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710435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Cover Title (Dark)">
    <p:bg>
      <p:bgPr>
        <a:solidFill>
          <a:schemeClr val="accent1"/>
        </a:solidFill>
        <a:effectLst/>
      </p:bgPr>
    </p:bg>
    <p:spTree>
      <p:nvGrpSpPr>
        <p:cNvPr id="1" name=""/>
        <p:cNvGrpSpPr/>
        <p:nvPr/>
      </p:nvGrpSpPr>
      <p:grpSpPr>
        <a:xfrm>
          <a:off x="0" y="0"/>
          <a:ext cx="0" cy="0"/>
          <a:chOff x="0" y="0"/>
          <a:chExt cx="0" cy="0"/>
        </a:xfrm>
      </p:grpSpPr>
      <p:grpSp>
        <p:nvGrpSpPr>
          <p:cNvPr id="9" name="Graphique 7">
            <a:extLst>
              <a:ext uri="{FF2B5EF4-FFF2-40B4-BE49-F238E27FC236}">
                <a16:creationId xmlns:a16="http://schemas.microsoft.com/office/drawing/2014/main" id="{27488BCF-9F91-440E-B9B4-3B8628FE5A11}"/>
              </a:ext>
            </a:extLst>
          </p:cNvPr>
          <p:cNvGrpSpPr>
            <a:grpSpLocks noChangeAspect="1"/>
          </p:cNvGrpSpPr>
          <p:nvPr userDrawn="1"/>
        </p:nvGrpSpPr>
        <p:grpSpPr>
          <a:xfrm>
            <a:off x="4146496" y="333343"/>
            <a:ext cx="851011" cy="219091"/>
            <a:chOff x="4767702" y="-472136"/>
            <a:chExt cx="745525" cy="191931"/>
          </a:xfrm>
          <a:solidFill>
            <a:schemeClr val="bg1"/>
          </a:solidFill>
        </p:grpSpPr>
        <p:sp>
          <p:nvSpPr>
            <p:cNvPr id="10" name="Forme libre : forme 9">
              <a:extLst>
                <a:ext uri="{FF2B5EF4-FFF2-40B4-BE49-F238E27FC236}">
                  <a16:creationId xmlns:a16="http://schemas.microsoft.com/office/drawing/2014/main" id="{EB91D5A6-4846-4A0D-AEA5-4C76E28CB395}"/>
                </a:ext>
              </a:extLst>
            </p:cNvPr>
            <p:cNvSpPr/>
            <p:nvPr/>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en-US" sz="1800" noProof="0"/>
            </a:p>
          </p:txBody>
        </p:sp>
        <p:sp>
          <p:nvSpPr>
            <p:cNvPr id="11" name="Forme libre : forme 10">
              <a:extLst>
                <a:ext uri="{FF2B5EF4-FFF2-40B4-BE49-F238E27FC236}">
                  <a16:creationId xmlns:a16="http://schemas.microsoft.com/office/drawing/2014/main" id="{503CE94E-53F9-481B-BF77-A348529571D3}"/>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en-US" sz="1800" noProof="0">
                <a:solidFill>
                  <a:schemeClr val="accent2"/>
                </a:solidFill>
              </a:endParaRPr>
            </a:p>
          </p:txBody>
        </p:sp>
        <p:sp>
          <p:nvSpPr>
            <p:cNvPr id="12" name="Forme libre : forme 11">
              <a:extLst>
                <a:ext uri="{FF2B5EF4-FFF2-40B4-BE49-F238E27FC236}">
                  <a16:creationId xmlns:a16="http://schemas.microsoft.com/office/drawing/2014/main" id="{7ADD6FFB-F84E-4F7B-930C-208E58062DD7}"/>
                </a:ext>
              </a:extLst>
            </p:cNvPr>
            <p:cNvSpPr/>
            <p:nvPr/>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en-US" sz="1800" noProof="0"/>
            </a:p>
          </p:txBody>
        </p:sp>
      </p:grpSp>
      <p:sp>
        <p:nvSpPr>
          <p:cNvPr id="6" name="Espace réservé de la date 5">
            <a:extLst>
              <a:ext uri="{FF2B5EF4-FFF2-40B4-BE49-F238E27FC236}">
                <a16:creationId xmlns:a16="http://schemas.microsoft.com/office/drawing/2014/main" id="{055EFF8E-40A6-42AA-8E6F-31C4F50AAD2A}"/>
              </a:ext>
            </a:extLst>
          </p:cNvPr>
          <p:cNvSpPr>
            <a:spLocks noGrp="1"/>
          </p:cNvSpPr>
          <p:nvPr>
            <p:ph type="dt" sz="half" idx="15"/>
          </p:nvPr>
        </p:nvSpPr>
        <p:spPr/>
        <p:txBody>
          <a:bodyPr/>
          <a:lstStyle>
            <a:lvl1pPr>
              <a:defRPr>
                <a:solidFill>
                  <a:schemeClr val="bg2"/>
                </a:solidFill>
              </a:defRPr>
            </a:lvl1pPr>
          </a:lstStyle>
          <a:p>
            <a:r>
              <a:rPr lang="en-US"/>
              <a:t>XX . XX . XXXX</a:t>
            </a:r>
          </a:p>
        </p:txBody>
      </p:sp>
      <p:sp>
        <p:nvSpPr>
          <p:cNvPr id="17" name="Espace réservé du graphique SmartArt 18">
            <a:extLst>
              <a:ext uri="{FF2B5EF4-FFF2-40B4-BE49-F238E27FC236}">
                <a16:creationId xmlns:a16="http://schemas.microsoft.com/office/drawing/2014/main" id="{50E609C3-EA6F-468A-8B7C-CD27949FB33C}"/>
              </a:ext>
            </a:extLst>
          </p:cNvPr>
          <p:cNvSpPr>
            <a:spLocks noGrp="1" noChangeAspect="1"/>
          </p:cNvSpPr>
          <p:nvPr>
            <p:ph type="dgm" sz="quarter" idx="13"/>
          </p:nvPr>
        </p:nvSpPr>
        <p:spPr>
          <a:xfrm>
            <a:off x="4514348" y="3749929"/>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a:t>Click icon to add SmartArt graphic</a:t>
            </a:r>
          </a:p>
        </p:txBody>
      </p:sp>
      <p:sp>
        <p:nvSpPr>
          <p:cNvPr id="18" name="Espace réservé du graphique SmartArt 19">
            <a:extLst>
              <a:ext uri="{FF2B5EF4-FFF2-40B4-BE49-F238E27FC236}">
                <a16:creationId xmlns:a16="http://schemas.microsoft.com/office/drawing/2014/main" id="{F155B637-1E1E-462B-9FBB-56FD4231172C}"/>
              </a:ext>
            </a:extLst>
          </p:cNvPr>
          <p:cNvSpPr>
            <a:spLocks noGrp="1" noChangeAspect="1"/>
          </p:cNvSpPr>
          <p:nvPr>
            <p:ph type="dgm" sz="quarter" idx="14"/>
          </p:nvPr>
        </p:nvSpPr>
        <p:spPr>
          <a:xfrm>
            <a:off x="4514348" y="1161012"/>
            <a:ext cx="115305" cy="114487"/>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a:t>Click icon to add SmartArt graphic</a:t>
            </a:r>
          </a:p>
        </p:txBody>
      </p:sp>
      <p:sp>
        <p:nvSpPr>
          <p:cNvPr id="16" name="Espace réservé du texte 5">
            <a:extLst>
              <a:ext uri="{FF2B5EF4-FFF2-40B4-BE49-F238E27FC236}">
                <a16:creationId xmlns:a16="http://schemas.microsoft.com/office/drawing/2014/main" id="{287A90CB-3485-4D3D-9E87-2D7382BBBC10}"/>
              </a:ext>
            </a:extLst>
          </p:cNvPr>
          <p:cNvSpPr>
            <a:spLocks noGrp="1"/>
          </p:cNvSpPr>
          <p:nvPr>
            <p:ph type="body" sz="quarter" idx="21"/>
          </p:nvPr>
        </p:nvSpPr>
        <p:spPr>
          <a:xfrm>
            <a:off x="1110584" y="1444726"/>
            <a:ext cx="6922834" cy="1243611"/>
          </a:xfrm>
        </p:spPr>
        <p:txBody>
          <a:bodyPr anchor="b">
            <a:noAutofit/>
          </a:bodyPr>
          <a:lstStyle>
            <a:lvl1pPr algn="ctr">
              <a:lnSpc>
                <a:spcPct val="96000"/>
              </a:lnSpc>
              <a:spcAft>
                <a:spcPts val="1000"/>
              </a:spcAft>
              <a:defRPr lang="fr-FR" sz="4200" b="0" i="0" kern="1200" dirty="0" err="1" smtClean="0">
                <a:solidFill>
                  <a:schemeClr val="bg2"/>
                </a:solidFill>
                <a:latin typeface="Verdana" panose="020B0604030504040204" pitchFamily="34" charset="0"/>
                <a:ea typeface="Verdana" panose="020B0604030504040204" pitchFamily="34" charset="0"/>
                <a:cs typeface="Verdana" panose="020B0604030504040204" pitchFamily="34" charset="0"/>
              </a:defRPr>
            </a:lvl1pPr>
            <a:lvl2pPr algn="ctr">
              <a:lnSpc>
                <a:spcPct val="100000"/>
              </a:lnSpc>
              <a:defRPr sz="2000" b="0" i="1">
                <a:solidFill>
                  <a:schemeClr val="accent2"/>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
        <p:nvSpPr>
          <p:cNvPr id="19" name="Espace réservé du texte 5">
            <a:extLst>
              <a:ext uri="{FF2B5EF4-FFF2-40B4-BE49-F238E27FC236}">
                <a16:creationId xmlns:a16="http://schemas.microsoft.com/office/drawing/2014/main" id="{54CCF570-9115-4289-839C-7FACBC619C13}"/>
              </a:ext>
            </a:extLst>
          </p:cNvPr>
          <p:cNvSpPr>
            <a:spLocks noGrp="1"/>
          </p:cNvSpPr>
          <p:nvPr>
            <p:ph type="body" sz="quarter" idx="22"/>
          </p:nvPr>
        </p:nvSpPr>
        <p:spPr>
          <a:xfrm>
            <a:off x="1110584" y="2818618"/>
            <a:ext cx="6922834" cy="403469"/>
          </a:xfrm>
        </p:spPr>
        <p:txBody>
          <a:bodyPr anchor="ctr">
            <a:noAutofit/>
          </a:bodyPr>
          <a:lstStyle>
            <a:lvl1pPr algn="ctr">
              <a:lnSpc>
                <a:spcPct val="96000"/>
              </a:lnSpc>
              <a:spcAft>
                <a:spcPts val="1000"/>
              </a:spcAft>
              <a:defRPr lang="en-US" sz="2000" b="0" i="1" kern="1200" dirty="0">
                <a:solidFill>
                  <a:schemeClr val="bg2"/>
                </a:solidFill>
                <a:latin typeface="Georgia" panose="02040502050405020303" pitchFamily="18" charset="0"/>
                <a:ea typeface="Verdana" panose="020B0604030504040204" pitchFamily="34" charset="0"/>
                <a:cs typeface="Verdana" panose="020B0604030504040204" pitchFamily="34" charset="0"/>
              </a:defRPr>
            </a:lvl1pPr>
            <a:lvl2pPr marL="278543" indent="0" algn="ctr">
              <a:lnSpc>
                <a:spcPct val="100000"/>
              </a:lnSpc>
              <a:buFont typeface="Arial" panose="020B0604020202020204" pitchFamily="34" charset="0"/>
              <a:buNone/>
              <a:defRPr sz="4200" b="0" i="1">
                <a:solidFill>
                  <a:schemeClr val="bg1"/>
                </a:solidFill>
                <a:latin typeface="Georgia" panose="02040502050405020303" pitchFamily="18"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
        <p:nvSpPr>
          <p:cNvPr id="20" name="Espace réservé du texte 5">
            <a:extLst>
              <a:ext uri="{FF2B5EF4-FFF2-40B4-BE49-F238E27FC236}">
                <a16:creationId xmlns:a16="http://schemas.microsoft.com/office/drawing/2014/main" id="{889FD9C7-FB39-4714-81F8-6EA37E5B621B}"/>
              </a:ext>
            </a:extLst>
          </p:cNvPr>
          <p:cNvSpPr>
            <a:spLocks noGrp="1"/>
          </p:cNvSpPr>
          <p:nvPr>
            <p:ph type="body" sz="quarter" idx="23"/>
          </p:nvPr>
        </p:nvSpPr>
        <p:spPr>
          <a:xfrm>
            <a:off x="1110584" y="3384937"/>
            <a:ext cx="6922834" cy="231290"/>
          </a:xfrm>
        </p:spPr>
        <p:txBody>
          <a:bodyPr anchor="t">
            <a:noAutofit/>
          </a:bodyPr>
          <a:lstStyle>
            <a:lvl1pPr algn="ctr">
              <a:lnSpc>
                <a:spcPct val="96000"/>
              </a:lnSpc>
              <a:spcAft>
                <a:spcPts val="1000"/>
              </a:spcAft>
              <a:defRPr lang="en-US" sz="1200" b="0" i="0" kern="1200" dirty="0">
                <a:solidFill>
                  <a:schemeClr val="bg2"/>
                </a:solidFill>
                <a:latin typeface="+mj-lt"/>
                <a:ea typeface="Verdana" panose="020B0604030504040204" pitchFamily="34" charset="0"/>
                <a:cs typeface="Verdana" panose="020B0604030504040204" pitchFamily="34" charset="0"/>
              </a:defRPr>
            </a:lvl1pPr>
            <a:lvl2pPr algn="l">
              <a:lnSpc>
                <a:spcPct val="100000"/>
              </a:lnSpc>
              <a:defRPr lang="en-US" sz="1200" b="0" i="0" kern="1200" noProof="0" dirty="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algn="ctr">
              <a:lnSpc>
                <a:spcPct val="100000"/>
              </a:lnSpc>
              <a:spcBef>
                <a:spcPts val="1000"/>
              </a:spcBef>
              <a:defRPr/>
            </a:lvl3pPr>
          </a:lstStyle>
          <a:p>
            <a:pPr lvl="0"/>
            <a:r>
              <a:rPr lang="en-US"/>
              <a:t>Click to edit Master text styles</a:t>
            </a:r>
          </a:p>
        </p:txBody>
      </p:sp>
      <p:sp>
        <p:nvSpPr>
          <p:cNvPr id="2" name="Textfeld 1">
            <a:extLst>
              <a:ext uri="{FF2B5EF4-FFF2-40B4-BE49-F238E27FC236}">
                <a16:creationId xmlns:a16="http://schemas.microsoft.com/office/drawing/2014/main" id="{D469C118-F0EA-BF1F-9EDE-5C0248F4C1E9}"/>
              </a:ext>
            </a:extLst>
          </p:cNvPr>
          <p:cNvSpPr txBox="1"/>
          <p:nvPr userDrawn="1"/>
        </p:nvSpPr>
        <p:spPr>
          <a:xfrm rot="16200000">
            <a:off x="8348590" y="4348090"/>
            <a:ext cx="1406154" cy="184666"/>
          </a:xfrm>
          <a:prstGeom prst="rect">
            <a:avLst/>
          </a:prstGeom>
          <a:noFill/>
        </p:spPr>
        <p:txBody>
          <a:bodyPr wrap="none" rtlCol="0" anchor="ctr">
            <a:spAutoFit/>
          </a:bodyPr>
          <a:lstStyle/>
          <a:p>
            <a:pPr algn="l"/>
            <a:r>
              <a:rPr lang="de-DE" sz="600" b="0" i="0">
                <a:solidFill>
                  <a:schemeClr val="bg1"/>
                </a:solidFill>
                <a:effectLst/>
              </a:rPr>
              <a:t>MAT-DE-2600042-1.0-01/2026</a:t>
            </a:r>
          </a:p>
        </p:txBody>
      </p:sp>
    </p:spTree>
    <p:extLst>
      <p:ext uri="{BB962C8B-B14F-4D97-AF65-F5344CB8AC3E}">
        <p14:creationId xmlns:p14="http://schemas.microsoft.com/office/powerpoint/2010/main" val="31646381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Title and Content">
    <p:bg>
      <p:bgPr>
        <a:solidFill>
          <a:srgbClr val="F5F3F8"/>
        </a:solidFill>
        <a:effectLst/>
      </p:bgPr>
    </p:bg>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p:txBody>
          <a:bodyPr/>
          <a:lstStyle/>
          <a:p>
            <a:r>
              <a:rPr lang="en-US" noProof="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6B54B0F7-55DD-40D6-B7F4-70B586885C0B}" type="slidenum">
              <a:rPr lang="en-US" noProof="0" smtClean="0"/>
              <a:pPr/>
              <a:t>‹Nr.›</a:t>
            </a:fld>
            <a:endParaRPr lang="en-US" noProof="0"/>
          </a:p>
        </p:txBody>
      </p:sp>
      <p:sp>
        <p:nvSpPr>
          <p:cNvPr id="7" name="Espace réservé du texte 5">
            <a:extLst>
              <a:ext uri="{FF2B5EF4-FFF2-40B4-BE49-F238E27FC236}">
                <a16:creationId xmlns:a16="http://schemas.microsoft.com/office/drawing/2014/main" id="{3FC96125-BC0F-469E-BA75-F4F2916D5028}"/>
              </a:ext>
            </a:extLst>
          </p:cNvPr>
          <p:cNvSpPr>
            <a:spLocks noGrp="1"/>
          </p:cNvSpPr>
          <p:nvPr>
            <p:ph type="body" sz="quarter" idx="18"/>
          </p:nvPr>
        </p:nvSpPr>
        <p:spPr>
          <a:xfrm>
            <a:off x="333730" y="318887"/>
            <a:ext cx="8478000" cy="123111"/>
          </a:xfrm>
        </p:spPr>
        <p:txBody>
          <a:bodyPr wrap="square" anchor="t" anchorCtr="0">
            <a:spAutoFit/>
          </a:bodyPr>
          <a:lstStyle>
            <a:lvl1pPr algn="l">
              <a:lnSpc>
                <a:spcPct val="100000"/>
              </a:lnSpc>
              <a:spcAft>
                <a:spcPts val="0"/>
              </a:spcAft>
              <a:defRPr lang="fr-FR" sz="8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algn="l">
              <a:lnSpc>
                <a:spcPct val="100000"/>
              </a:lnSpc>
              <a:spcBef>
                <a:spcPts val="300"/>
              </a:spcBef>
              <a:spcAft>
                <a:spcPts val="0"/>
              </a:spcAft>
              <a:defRPr sz="400" b="0" i="0" cap="all" baseline="0">
                <a:latin typeface="Verdana" panose="020B0604030504040204" pitchFamily="34" charset="0"/>
                <a:ea typeface="Verdana" panose="020B0604030504040204" pitchFamily="34" charset="0"/>
                <a:cs typeface="Verdana" panose="020B0604030504040204" pitchFamily="34" charset="0"/>
              </a:defRPr>
            </a:lvl2pPr>
            <a:lvl3pPr>
              <a:spcBef>
                <a:spcPts val="300"/>
              </a:spcBef>
              <a:tabLst>
                <a:tab pos="627063" algn="l"/>
              </a:tabLst>
              <a:defRPr sz="400"/>
            </a:lvl3pPr>
          </a:lstStyle>
          <a:p>
            <a:pPr lvl="0"/>
            <a:r>
              <a:rPr lang="en-US" noProof="0"/>
              <a:t>Click to edit Master text styles</a:t>
            </a:r>
          </a:p>
        </p:txBody>
      </p:sp>
      <p:sp>
        <p:nvSpPr>
          <p:cNvPr id="3" name="Text Placeholder 2">
            <a:extLst>
              <a:ext uri="{FF2B5EF4-FFF2-40B4-BE49-F238E27FC236}">
                <a16:creationId xmlns:a16="http://schemas.microsoft.com/office/drawing/2014/main" id="{D0E56171-4788-4B4A-B8DB-98CB348C66F3}"/>
              </a:ext>
            </a:extLst>
          </p:cNvPr>
          <p:cNvSpPr>
            <a:spLocks noGrp="1"/>
          </p:cNvSpPr>
          <p:nvPr>
            <p:ph type="body" sz="quarter" idx="21"/>
          </p:nvPr>
        </p:nvSpPr>
        <p:spPr>
          <a:xfrm>
            <a:off x="331525" y="1457849"/>
            <a:ext cx="8478000" cy="322141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Espace réservé du texte 4">
            <a:extLst>
              <a:ext uri="{FF2B5EF4-FFF2-40B4-BE49-F238E27FC236}">
                <a16:creationId xmlns:a16="http://schemas.microsoft.com/office/drawing/2014/main" id="{E214CB94-27AF-41B7-A363-829DCFEBE7A6}"/>
              </a:ext>
            </a:extLst>
          </p:cNvPr>
          <p:cNvSpPr>
            <a:spLocks noGrp="1"/>
          </p:cNvSpPr>
          <p:nvPr>
            <p:ph type="body" sz="quarter" idx="22"/>
          </p:nvPr>
        </p:nvSpPr>
        <p:spPr>
          <a:xfrm>
            <a:off x="333730" y="1183183"/>
            <a:ext cx="8478000" cy="184666"/>
          </a:xfrm>
        </p:spPr>
        <p:txBody>
          <a:bodyPr wrap="square">
            <a:spAutoFit/>
          </a:bodyPr>
          <a:lstStyle>
            <a:lvl1pPr>
              <a:lnSpc>
                <a:spcPct val="100000"/>
              </a:lnSpc>
              <a:spcAft>
                <a:spcPts val="0"/>
              </a:spcAft>
              <a:defRPr sz="12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 name="Title 1">
            <a:extLst>
              <a:ext uri="{FF2B5EF4-FFF2-40B4-BE49-F238E27FC236}">
                <a16:creationId xmlns:a16="http://schemas.microsoft.com/office/drawing/2014/main" id="{397577A6-F24A-4B6D-B7E1-FB31180BD644}"/>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19994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2_Title and Content">
    <p:bg>
      <p:bgPr>
        <a:solidFill>
          <a:srgbClr val="F5F3F8"/>
        </a:solidFill>
        <a:effectLst/>
      </p:bgPr>
    </p:bg>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p:txBody>
          <a:bodyPr/>
          <a:lstStyle/>
          <a:p>
            <a:r>
              <a:rPr lang="en-US" noProof="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6B54B0F7-55DD-40D6-B7F4-70B586885C0B}" type="slidenum">
              <a:rPr lang="en-US" noProof="0" smtClean="0"/>
              <a:pPr/>
              <a:t>‹Nr.›</a:t>
            </a:fld>
            <a:endParaRPr lang="en-US" noProof="0"/>
          </a:p>
        </p:txBody>
      </p:sp>
      <p:sp>
        <p:nvSpPr>
          <p:cNvPr id="7" name="Espace réservé du texte 5">
            <a:extLst>
              <a:ext uri="{FF2B5EF4-FFF2-40B4-BE49-F238E27FC236}">
                <a16:creationId xmlns:a16="http://schemas.microsoft.com/office/drawing/2014/main" id="{3FC96125-BC0F-469E-BA75-F4F2916D5028}"/>
              </a:ext>
            </a:extLst>
          </p:cNvPr>
          <p:cNvSpPr>
            <a:spLocks noGrp="1"/>
          </p:cNvSpPr>
          <p:nvPr>
            <p:ph type="body" sz="quarter" idx="18"/>
          </p:nvPr>
        </p:nvSpPr>
        <p:spPr>
          <a:xfrm>
            <a:off x="333730" y="318887"/>
            <a:ext cx="8478000" cy="123111"/>
          </a:xfrm>
        </p:spPr>
        <p:txBody>
          <a:bodyPr wrap="square" anchor="t" anchorCtr="0">
            <a:spAutoFit/>
          </a:bodyPr>
          <a:lstStyle>
            <a:lvl1pPr algn="l">
              <a:lnSpc>
                <a:spcPct val="100000"/>
              </a:lnSpc>
              <a:spcAft>
                <a:spcPts val="0"/>
              </a:spcAft>
              <a:defRPr lang="fr-FR" sz="800" b="0" i="0" kern="1200" dirty="0" err="1"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algn="l">
              <a:lnSpc>
                <a:spcPct val="100000"/>
              </a:lnSpc>
              <a:spcBef>
                <a:spcPts val="300"/>
              </a:spcBef>
              <a:spcAft>
                <a:spcPts val="0"/>
              </a:spcAft>
              <a:defRPr sz="400" b="0" i="0" cap="all" baseline="0">
                <a:latin typeface="Verdana" panose="020B0604030504040204" pitchFamily="34" charset="0"/>
                <a:ea typeface="Verdana" panose="020B0604030504040204" pitchFamily="34" charset="0"/>
                <a:cs typeface="Verdana" panose="020B0604030504040204" pitchFamily="34" charset="0"/>
              </a:defRPr>
            </a:lvl2pPr>
            <a:lvl3pPr>
              <a:spcBef>
                <a:spcPts val="300"/>
              </a:spcBef>
              <a:tabLst>
                <a:tab pos="627047" algn="l"/>
              </a:tabLst>
              <a:defRPr sz="400"/>
            </a:lvl3pPr>
          </a:lstStyle>
          <a:p>
            <a:pPr lvl="0"/>
            <a:r>
              <a:rPr lang="en-US" noProof="0"/>
              <a:t>Click to edit Master text styles</a:t>
            </a:r>
          </a:p>
        </p:txBody>
      </p:sp>
      <p:sp>
        <p:nvSpPr>
          <p:cNvPr id="3" name="Text Placeholder 2">
            <a:extLst>
              <a:ext uri="{FF2B5EF4-FFF2-40B4-BE49-F238E27FC236}">
                <a16:creationId xmlns:a16="http://schemas.microsoft.com/office/drawing/2014/main" id="{D0E56171-4788-4B4A-B8DB-98CB348C66F3}"/>
              </a:ext>
            </a:extLst>
          </p:cNvPr>
          <p:cNvSpPr>
            <a:spLocks noGrp="1"/>
          </p:cNvSpPr>
          <p:nvPr>
            <p:ph type="body" sz="quarter" idx="21"/>
          </p:nvPr>
        </p:nvSpPr>
        <p:spPr>
          <a:xfrm>
            <a:off x="331525" y="1457850"/>
            <a:ext cx="8478000" cy="3221417"/>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Espace réservé du texte 4">
            <a:extLst>
              <a:ext uri="{FF2B5EF4-FFF2-40B4-BE49-F238E27FC236}">
                <a16:creationId xmlns:a16="http://schemas.microsoft.com/office/drawing/2014/main" id="{E214CB94-27AF-41B7-A363-829DCFEBE7A6}"/>
              </a:ext>
            </a:extLst>
          </p:cNvPr>
          <p:cNvSpPr>
            <a:spLocks noGrp="1"/>
          </p:cNvSpPr>
          <p:nvPr>
            <p:ph type="body" sz="quarter" idx="22"/>
          </p:nvPr>
        </p:nvSpPr>
        <p:spPr>
          <a:xfrm>
            <a:off x="333730" y="1183184"/>
            <a:ext cx="8478000" cy="184666"/>
          </a:xfrm>
        </p:spPr>
        <p:txBody>
          <a:bodyPr wrap="square">
            <a:spAutoFit/>
          </a:bodyPr>
          <a:lstStyle>
            <a:lvl1pPr>
              <a:lnSpc>
                <a:spcPct val="100000"/>
              </a:lnSpc>
              <a:spcAft>
                <a:spcPts val="0"/>
              </a:spcAft>
              <a:defRPr sz="12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 name="Title 1">
            <a:extLst>
              <a:ext uri="{FF2B5EF4-FFF2-40B4-BE49-F238E27FC236}">
                <a16:creationId xmlns:a16="http://schemas.microsoft.com/office/drawing/2014/main" id="{397577A6-F24A-4B6D-B7E1-FB31180BD644}"/>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9981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HA Takeaway Only">
    <p:bg>
      <p:bgPr>
        <a:solidFill>
          <a:srgbClr val="F5F3F8"/>
        </a:solidFill>
        <a:effectLst/>
      </p:bgPr>
    </p:bg>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p:txBody>
          <a:bodyPr/>
          <a:lstStyle/>
          <a:p>
            <a:r>
              <a:rPr lang="en-US" noProof="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6B54B0F7-55DD-40D6-B7F4-70B586885C0B}" type="slidenum">
              <a:rPr lang="en-US" noProof="0" smtClean="0"/>
              <a:pPr/>
              <a:t>‹Nr.›</a:t>
            </a:fld>
            <a:endParaRPr lang="en-US" noProof="0"/>
          </a:p>
        </p:txBody>
      </p:sp>
      <p:sp>
        <p:nvSpPr>
          <p:cNvPr id="2" name="Title 1">
            <a:extLst>
              <a:ext uri="{FF2B5EF4-FFF2-40B4-BE49-F238E27FC236}">
                <a16:creationId xmlns:a16="http://schemas.microsoft.com/office/drawing/2014/main" id="{397577A6-F24A-4B6D-B7E1-FB31180BD644}"/>
              </a:ext>
            </a:extLst>
          </p:cNvPr>
          <p:cNvSpPr>
            <a:spLocks noGrp="1"/>
          </p:cNvSpPr>
          <p:nvPr>
            <p:ph type="title"/>
          </p:nvPr>
        </p:nvSpPr>
        <p:spPr>
          <a:xfrm>
            <a:off x="331200" y="-590501"/>
            <a:ext cx="8485200" cy="491328"/>
          </a:xfrm>
        </p:spPr>
        <p:txBody>
          <a:bodyPr vert="horz" lIns="45720" tIns="45720" rIns="45720" bIns="45720" rtlCol="0" anchor="ctr">
            <a:noAutofit/>
          </a:bodyPr>
          <a:lstStyle>
            <a:lvl1pPr>
              <a:defRPr lang="en-US" dirty="0"/>
            </a:lvl1pPr>
          </a:lstStyle>
          <a:p>
            <a:pPr lvl="0"/>
            <a:endParaRPr lang="en-US"/>
          </a:p>
        </p:txBody>
      </p:sp>
      <p:sp>
        <p:nvSpPr>
          <p:cNvPr id="4" name="Text Placeholder 3">
            <a:extLst>
              <a:ext uri="{FF2B5EF4-FFF2-40B4-BE49-F238E27FC236}">
                <a16:creationId xmlns:a16="http://schemas.microsoft.com/office/drawing/2014/main" id="{B0E759B6-58CB-0294-D23A-649635C82515}"/>
              </a:ext>
            </a:extLst>
          </p:cNvPr>
          <p:cNvSpPr>
            <a:spLocks noGrp="1"/>
          </p:cNvSpPr>
          <p:nvPr>
            <p:ph type="body" sz="quarter" idx="17"/>
          </p:nvPr>
        </p:nvSpPr>
        <p:spPr>
          <a:xfrm>
            <a:off x="304800" y="182880"/>
            <a:ext cx="8476488" cy="463296"/>
          </a:xfrm>
        </p:spPr>
        <p:txBody>
          <a:bodyPr vert="horz" wrap="square" lIns="45720" tIns="45720" rIns="45720" bIns="45720" rtlCol="0">
            <a:noAutofit/>
          </a:bodyPr>
          <a:lstStyle>
            <a:lvl1pPr>
              <a:defRPr lang="en-US" smtClean="0"/>
            </a:lvl1pPr>
            <a:lvl2pPr>
              <a:defRPr lang="en-US" smtClean="0"/>
            </a:lvl2pPr>
            <a:lvl3pPr>
              <a:defRPr lang="en-US" smtClean="0"/>
            </a:lvl3pPr>
            <a:lvl4pPr>
              <a:defRPr lang="en-US" smtClean="0"/>
            </a:lvl4pPr>
            <a:lvl5pPr>
              <a:defRPr lang="en-US"/>
            </a:lvl5pPr>
          </a:lstStyle>
          <a:p>
            <a:pPr lvl="0" defTabSz="914378">
              <a:spcBef>
                <a:spcPct val="20000"/>
              </a:spcBef>
              <a:buFontTx/>
            </a:pPr>
            <a:r>
              <a:rPr lang="en-US"/>
              <a:t>Click to edit Master text styles</a:t>
            </a:r>
          </a:p>
          <a:p>
            <a:pPr marL="119060" lvl="1" indent="-6350" defTabSz="914378">
              <a:buNone/>
            </a:pPr>
            <a:r>
              <a:rPr lang="en-US"/>
              <a:t>Second level</a:t>
            </a:r>
          </a:p>
          <a:p>
            <a:pPr marL="403215" lvl="2" indent="-165096" defTabSz="914378">
              <a:buClrTx/>
              <a:buFont typeface="Arial" panose="020B0604020202020204" pitchFamily="34" charset="0"/>
              <a:buChar char="•"/>
            </a:pPr>
            <a:r>
              <a:rPr lang="en-US"/>
              <a:t>Third level</a:t>
            </a:r>
          </a:p>
          <a:p>
            <a:pPr marL="688958" lvl="3" indent="-173034" defTabSz="914378">
              <a:buFont typeface="Arial" pitchFamily="34" charset="0"/>
              <a:buChar char="–"/>
            </a:pPr>
            <a:r>
              <a:rPr lang="en-US"/>
              <a:t>Fourth level</a:t>
            </a:r>
          </a:p>
          <a:p>
            <a:pPr marL="1085823" lvl="4" indent="-227007" defTabSz="914378">
              <a:buChar char="•"/>
              <a:tabLst/>
            </a:pPr>
            <a:r>
              <a:rPr lang="en-US"/>
              <a:t>Fifth level</a:t>
            </a:r>
          </a:p>
        </p:txBody>
      </p:sp>
    </p:spTree>
    <p:extLst>
      <p:ext uri="{BB962C8B-B14F-4D97-AF65-F5344CB8AC3E}">
        <p14:creationId xmlns:p14="http://schemas.microsoft.com/office/powerpoint/2010/main" val="13156025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op Left">
    <p:bg>
      <p:bgPr>
        <a:solidFill>
          <a:srgbClr val="F5F3F8"/>
        </a:solidFill>
        <a:effectLst/>
      </p:bgPr>
    </p:bg>
    <p:spTree>
      <p:nvGrpSpPr>
        <p:cNvPr id="1" name=""/>
        <p:cNvGrpSpPr/>
        <p:nvPr/>
      </p:nvGrpSpPr>
      <p:grpSpPr>
        <a:xfrm>
          <a:off x="0" y="0"/>
          <a:ext cx="0" cy="0"/>
          <a:chOff x="0" y="0"/>
          <a:chExt cx="0" cy="0"/>
        </a:xfrm>
      </p:grpSpPr>
      <p:sp>
        <p:nvSpPr>
          <p:cNvPr id="6" name="Text Placeholder 5"/>
          <p:cNvSpPr>
            <a:spLocks noGrp="1"/>
          </p:cNvSpPr>
          <p:nvPr>
            <p:ph type="body" sz="quarter" idx="10" hasCustomPrompt="1"/>
          </p:nvPr>
        </p:nvSpPr>
        <p:spPr>
          <a:xfrm>
            <a:off x="1828800" y="1428750"/>
            <a:ext cx="5943600" cy="2914650"/>
          </a:xfrm>
        </p:spPr>
        <p:txBody>
          <a:bodyPr>
            <a:noAutofit/>
          </a:bodyPr>
          <a:lstStyle>
            <a:lvl1pPr>
              <a:defRPr sz="1500"/>
            </a:lvl1pPr>
            <a:lvl2pPr>
              <a:defRPr sz="1500"/>
            </a:lvl2pPr>
            <a:lvl3pPr marL="457189" indent="-226794">
              <a:lnSpc>
                <a:spcPct val="100000"/>
              </a:lnSpc>
              <a:spcBef>
                <a:spcPts val="3000"/>
              </a:spcBef>
              <a:buClrTx/>
              <a:buFont typeface="Arial" panose="020B0604020202020204" pitchFamily="34" charset="0"/>
              <a:buChar char="•"/>
              <a:defRPr sz="1800">
                <a:solidFill>
                  <a:srgbClr val="4E565B"/>
                </a:solidFill>
                <a:latin typeface="+mn-lt"/>
              </a:defRPr>
            </a:lvl3pPr>
            <a:lvl4pPr marL="796905" indent="-227007">
              <a:lnSpc>
                <a:spcPct val="100000"/>
              </a:lnSpc>
              <a:spcBef>
                <a:spcPts val="1200"/>
              </a:spcBef>
              <a:buFont typeface="Arial" panose="020B0604020202020204" pitchFamily="34" charset="0"/>
              <a:buChar char="‒"/>
              <a:defRPr sz="1600">
                <a:solidFill>
                  <a:srgbClr val="4E565B"/>
                </a:solidFill>
                <a:latin typeface="+mn-lt"/>
              </a:defRPr>
            </a:lvl4pPr>
            <a:lvl5pPr marL="1082648" indent="-168271">
              <a:lnSpc>
                <a:spcPct val="100000"/>
              </a:lnSpc>
              <a:spcBef>
                <a:spcPts val="1200"/>
              </a:spcBef>
              <a:buFont typeface="Arial" panose="020B0604020202020204" pitchFamily="34" charset="0"/>
              <a:buChar char="•"/>
              <a:defRPr sz="1600" b="0">
                <a:solidFill>
                  <a:srgbClr val="4E565B"/>
                </a:solidFill>
                <a:latin typeface="+mn-lt"/>
              </a:defRPr>
            </a:lvl5pPr>
          </a:lstStyle>
          <a:p>
            <a:pPr lvl="2"/>
            <a:r>
              <a:rPr lang="en-US"/>
              <a:t>Third level</a:t>
            </a:r>
          </a:p>
          <a:p>
            <a:pPr lvl="3"/>
            <a:r>
              <a:rPr lang="en-US"/>
              <a:t>Fourth level</a:t>
            </a:r>
          </a:p>
          <a:p>
            <a:pPr lvl="4"/>
            <a:r>
              <a:rPr lang="en-US"/>
              <a:t>Fifth level</a:t>
            </a:r>
          </a:p>
          <a:p>
            <a:pPr lvl="4"/>
            <a:endParaRPr lang="en-US"/>
          </a:p>
        </p:txBody>
      </p:sp>
      <p:sp>
        <p:nvSpPr>
          <p:cNvPr id="3" name="Title 1">
            <a:extLst>
              <a:ext uri="{FF2B5EF4-FFF2-40B4-BE49-F238E27FC236}">
                <a16:creationId xmlns:a16="http://schemas.microsoft.com/office/drawing/2014/main" id="{1AC33AE8-9AD8-8C03-DAB6-69D85610B7EF}"/>
              </a:ext>
            </a:extLst>
          </p:cNvPr>
          <p:cNvSpPr>
            <a:spLocks noGrp="1"/>
          </p:cNvSpPr>
          <p:nvPr>
            <p:ph type="title"/>
          </p:nvPr>
        </p:nvSpPr>
        <p:spPr>
          <a:xfrm>
            <a:off x="331200" y="-636221"/>
            <a:ext cx="8485200" cy="491328"/>
          </a:xfrm>
        </p:spPr>
        <p:txBody>
          <a:bodyPr vert="horz" lIns="45720" tIns="45720" rIns="45720" bIns="45720" rtlCol="0" anchor="ctr">
            <a:noAutofit/>
          </a:bodyPr>
          <a:lstStyle>
            <a:lvl1pPr>
              <a:defRPr lang="en-US" dirty="0"/>
            </a:lvl1pPr>
          </a:lstStyle>
          <a:p>
            <a:pPr lvl="0"/>
            <a:endParaRPr lang="en-US"/>
          </a:p>
        </p:txBody>
      </p:sp>
      <p:sp>
        <p:nvSpPr>
          <p:cNvPr id="5" name="Text Placeholder 4">
            <a:extLst>
              <a:ext uri="{FF2B5EF4-FFF2-40B4-BE49-F238E27FC236}">
                <a16:creationId xmlns:a16="http://schemas.microsoft.com/office/drawing/2014/main" id="{9644DB74-4E01-87E7-D102-E748B416C05F}"/>
              </a:ext>
            </a:extLst>
          </p:cNvPr>
          <p:cNvSpPr>
            <a:spLocks noGrp="1"/>
          </p:cNvSpPr>
          <p:nvPr>
            <p:ph type="body" sz="quarter" idx="11"/>
          </p:nvPr>
        </p:nvSpPr>
        <p:spPr>
          <a:xfrm>
            <a:off x="304800" y="182881"/>
            <a:ext cx="8476488" cy="396240"/>
          </a:xfrm>
        </p:spPr>
        <p:txBody>
          <a:bodyPr vert="horz" wrap="square" lIns="45720" tIns="45720" rIns="45720" bIns="45720" rtlCol="0">
            <a:noAutofit/>
          </a:bodyPr>
          <a:lstStyle>
            <a:lvl1pPr>
              <a:defRPr lang="en-US" smtClean="0"/>
            </a:lvl1pPr>
            <a:lvl2pPr>
              <a:defRPr lang="en-US" smtClean="0"/>
            </a:lvl2pPr>
            <a:lvl3pPr>
              <a:defRPr lang="en-US" smtClean="0"/>
            </a:lvl3pPr>
            <a:lvl4pPr>
              <a:defRPr lang="en-US" smtClean="0"/>
            </a:lvl4pPr>
            <a:lvl5pPr>
              <a:defRPr lang="en-US"/>
            </a:lvl5pPr>
          </a:lstStyle>
          <a:p>
            <a:pPr lvl="0" defTabSz="914378">
              <a:spcBef>
                <a:spcPct val="20000"/>
              </a:spcBef>
              <a:buFontTx/>
            </a:pPr>
            <a:r>
              <a:rPr lang="en-US"/>
              <a:t>Click to edit Master text styles</a:t>
            </a:r>
          </a:p>
        </p:txBody>
      </p:sp>
    </p:spTree>
    <p:extLst>
      <p:ext uri="{BB962C8B-B14F-4D97-AF65-F5344CB8AC3E}">
        <p14:creationId xmlns:p14="http://schemas.microsoft.com/office/powerpoint/2010/main" val="2036524019"/>
      </p:ext>
    </p:extLst>
  </p:cSld>
  <p:clrMapOvr>
    <a:masterClrMapping/>
  </p:clrMapOvr>
  <mc:AlternateContent xmlns:mc="http://schemas.openxmlformats.org/markup-compatibility/2006">
    <mc:Choice xmlns:p14="http://schemas.microsoft.com/office/powerpoint/2010/main" Requires="p14">
      <p:transition p14:dur="250">
        <p:wipe dir="r"/>
      </p:transition>
    </mc:Choice>
    <mc:Fallback>
      <p:transition>
        <p:wipe dir="r"/>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End slide">
    <p:bg>
      <p:bgPr>
        <a:solidFill>
          <a:srgbClr val="23004C"/>
        </a:solidFill>
        <a:effectLst/>
      </p:bgPr>
    </p:bg>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1143000" y="2238027"/>
            <a:ext cx="6858000" cy="667446"/>
          </a:xfrm>
        </p:spPr>
        <p:txBody>
          <a:bodyPr anchor="ctr">
            <a:normAutofit/>
          </a:bodyPr>
          <a:lstStyle>
            <a:lvl1pPr algn="ctr">
              <a:defRPr sz="4000">
                <a:solidFill>
                  <a:schemeClr val="bg2"/>
                </a:solidFill>
              </a:defRPr>
            </a:lvl1pPr>
          </a:lstStyle>
          <a:p>
            <a:r>
              <a:rPr lang="en-US" noProof="0"/>
              <a:t>Thank you</a:t>
            </a:r>
          </a:p>
        </p:txBody>
      </p:sp>
      <p:sp>
        <p:nvSpPr>
          <p:cNvPr id="19" name="Espace réservé du graphique SmartArt 18">
            <a:extLst>
              <a:ext uri="{FF2B5EF4-FFF2-40B4-BE49-F238E27FC236}">
                <a16:creationId xmlns:a16="http://schemas.microsoft.com/office/drawing/2014/main" id="{B25D5AC7-4546-4A74-B36B-BA1B41C598C1}"/>
              </a:ext>
            </a:extLst>
          </p:cNvPr>
          <p:cNvSpPr>
            <a:spLocks noGrp="1" noChangeAspect="1"/>
          </p:cNvSpPr>
          <p:nvPr>
            <p:ph type="dgm" sz="quarter" idx="13"/>
          </p:nvPr>
        </p:nvSpPr>
        <p:spPr>
          <a:xfrm>
            <a:off x="4508584" y="3260202"/>
            <a:ext cx="126835" cy="125936"/>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a:t>Click icon to add SmartArt graphic</a:t>
            </a:r>
          </a:p>
        </p:txBody>
      </p:sp>
      <p:sp>
        <p:nvSpPr>
          <p:cNvPr id="20" name="Espace réservé du graphique SmartArt 19">
            <a:extLst>
              <a:ext uri="{FF2B5EF4-FFF2-40B4-BE49-F238E27FC236}">
                <a16:creationId xmlns:a16="http://schemas.microsoft.com/office/drawing/2014/main" id="{FE783EC5-36F3-4916-B0D5-15355CAD8B2D}"/>
              </a:ext>
            </a:extLst>
          </p:cNvPr>
          <p:cNvSpPr>
            <a:spLocks noGrp="1" noChangeAspect="1"/>
          </p:cNvSpPr>
          <p:nvPr>
            <p:ph type="dgm" sz="quarter" idx="14"/>
          </p:nvPr>
        </p:nvSpPr>
        <p:spPr>
          <a:xfrm>
            <a:off x="4508584" y="1771699"/>
            <a:ext cx="126835" cy="125936"/>
          </a:xfrm>
          <a:custGeom>
            <a:avLst/>
            <a:gdLst>
              <a:gd name="connsiteX0" fmla="*/ 122355 w 250013"/>
              <a:gd name="connsiteY0" fmla="*/ 0 h 248243"/>
              <a:gd name="connsiteX1" fmla="*/ 250013 w 250013"/>
              <a:gd name="connsiteY1" fmla="*/ 124134 h 248243"/>
              <a:gd name="connsiteX2" fmla="*/ 127674 w 250013"/>
              <a:gd name="connsiteY2" fmla="*/ 248243 h 248243"/>
              <a:gd name="connsiteX3" fmla="*/ 1 w 250013"/>
              <a:gd name="connsiteY3" fmla="*/ 124125 h 248243"/>
              <a:gd name="connsiteX4" fmla="*/ 122355 w 250013"/>
              <a:gd name="connsiteY4" fmla="*/ 0 h 248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013" h="248243">
                <a:moveTo>
                  <a:pt x="122355" y="0"/>
                </a:moveTo>
                <a:cubicBezTo>
                  <a:pt x="200363" y="0"/>
                  <a:pt x="250013" y="46111"/>
                  <a:pt x="250013" y="124134"/>
                </a:cubicBezTo>
                <a:cubicBezTo>
                  <a:pt x="250022" y="200379"/>
                  <a:pt x="200361" y="248234"/>
                  <a:pt x="127674" y="248243"/>
                </a:cubicBezTo>
                <a:cubicBezTo>
                  <a:pt x="47872" y="248236"/>
                  <a:pt x="-6" y="200370"/>
                  <a:pt x="1" y="124125"/>
                </a:cubicBezTo>
                <a:cubicBezTo>
                  <a:pt x="0" y="46103"/>
                  <a:pt x="47874" y="2"/>
                  <a:pt x="122355" y="0"/>
                </a:cubicBezTo>
                <a:close/>
              </a:path>
            </a:pathLst>
          </a:custGeom>
          <a:solidFill>
            <a:schemeClr val="bg1"/>
          </a:solidFill>
        </p:spPr>
        <p:txBody>
          <a:bodyPr wrap="square">
            <a:noAutofit/>
          </a:bodyPr>
          <a:lstStyle>
            <a:lvl1pPr>
              <a:defRPr>
                <a:noFill/>
              </a:defRPr>
            </a:lvl1pPr>
          </a:lstStyle>
          <a:p>
            <a:r>
              <a:rPr lang="en-US" noProof="0"/>
              <a:t>Click icon to add SmartArt graphic</a:t>
            </a:r>
          </a:p>
        </p:txBody>
      </p:sp>
      <p:sp>
        <p:nvSpPr>
          <p:cNvPr id="18" name="Forme libre : forme 9">
            <a:extLst>
              <a:ext uri="{FF2B5EF4-FFF2-40B4-BE49-F238E27FC236}">
                <a16:creationId xmlns:a16="http://schemas.microsoft.com/office/drawing/2014/main" id="{9BDDF620-0779-479D-AEB4-C14EF8564C01}"/>
              </a:ext>
            </a:extLst>
          </p:cNvPr>
          <p:cNvSpPr>
            <a:spLocks noChangeAspect="1"/>
          </p:cNvSpPr>
          <p:nvPr userDrawn="1"/>
        </p:nvSpPr>
        <p:spPr>
          <a:xfrm>
            <a:off x="4169622" y="4511009"/>
            <a:ext cx="804756" cy="205200"/>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solidFill>
            <a:schemeClr val="bg1"/>
          </a:solidFill>
          <a:ln w="7833" cap="flat">
            <a:noFill/>
            <a:prstDash val="solid"/>
            <a:round/>
          </a:ln>
        </p:spPr>
        <p:txBody>
          <a:bodyPr rtlCol="0" anchor="ctr"/>
          <a:lstStyle/>
          <a:p>
            <a:endParaRPr lang="en-US" sz="1800" noProof="0"/>
          </a:p>
        </p:txBody>
      </p:sp>
      <p:grpSp>
        <p:nvGrpSpPr>
          <p:cNvPr id="21" name="Graphique 7">
            <a:extLst>
              <a:ext uri="{FF2B5EF4-FFF2-40B4-BE49-F238E27FC236}">
                <a16:creationId xmlns:a16="http://schemas.microsoft.com/office/drawing/2014/main" id="{CCF15C7E-6A99-4286-A9D8-5CFB7F6C2F2D}"/>
              </a:ext>
            </a:extLst>
          </p:cNvPr>
          <p:cNvGrpSpPr>
            <a:grpSpLocks noChangeAspect="1"/>
          </p:cNvGrpSpPr>
          <p:nvPr userDrawn="1"/>
        </p:nvGrpSpPr>
        <p:grpSpPr>
          <a:xfrm>
            <a:off x="4170048" y="4510418"/>
            <a:ext cx="803890" cy="206313"/>
            <a:chOff x="4768103" y="-471733"/>
            <a:chExt cx="744723" cy="191124"/>
          </a:xfrm>
          <a:solidFill>
            <a:schemeClr val="bg1"/>
          </a:solidFill>
        </p:grpSpPr>
        <p:sp>
          <p:nvSpPr>
            <p:cNvPr id="22" name="Forme libre : forme 9">
              <a:extLst>
                <a:ext uri="{FF2B5EF4-FFF2-40B4-BE49-F238E27FC236}">
                  <a16:creationId xmlns:a16="http://schemas.microsoft.com/office/drawing/2014/main" id="{6694094C-70CE-4AC8-A396-70F4CAC44E42}"/>
                </a:ext>
              </a:extLst>
            </p:cNvPr>
            <p:cNvSpPr/>
            <p:nvPr userDrawn="1"/>
          </p:nvSpPr>
          <p:spPr>
            <a:xfrm>
              <a:off x="4770087" y="-471716"/>
              <a:ext cx="740699" cy="191096"/>
            </a:xfrm>
            <a:custGeom>
              <a:avLst/>
              <a:gdLst>
                <a:gd name="connsiteX0" fmla="*/ 689325 w 740699"/>
                <a:gd name="connsiteY0" fmla="*/ 7347 h 191096"/>
                <a:gd name="connsiteX1" fmla="*/ 688790 w 740699"/>
                <a:gd name="connsiteY1" fmla="*/ 10847 h 191096"/>
                <a:gd name="connsiteX2" fmla="*/ 686092 w 740699"/>
                <a:gd name="connsiteY2" fmla="*/ 24840 h 191096"/>
                <a:gd name="connsiteX3" fmla="*/ 680980 w 740699"/>
                <a:gd name="connsiteY3" fmla="*/ 29953 h 191096"/>
                <a:gd name="connsiteX4" fmla="*/ 667797 w 740699"/>
                <a:gd name="connsiteY4" fmla="*/ 28608 h 191096"/>
                <a:gd name="connsiteX5" fmla="*/ 646528 w 740699"/>
                <a:gd name="connsiteY5" fmla="*/ 50946 h 191096"/>
                <a:gd name="connsiteX6" fmla="*/ 646528 w 740699"/>
                <a:gd name="connsiteY6" fmla="*/ 53911 h 191096"/>
                <a:gd name="connsiteX7" fmla="*/ 680712 w 740699"/>
                <a:gd name="connsiteY7" fmla="*/ 53911 h 191096"/>
                <a:gd name="connsiteX8" fmla="*/ 686092 w 740699"/>
                <a:gd name="connsiteY8" fmla="*/ 59559 h 191096"/>
                <a:gd name="connsiteX9" fmla="*/ 686092 w 740699"/>
                <a:gd name="connsiteY9" fmla="*/ 78130 h 191096"/>
                <a:gd name="connsiteX10" fmla="*/ 680712 w 740699"/>
                <a:gd name="connsiteY10" fmla="*/ 83518 h 191096"/>
                <a:gd name="connsiteX11" fmla="*/ 646528 w 740699"/>
                <a:gd name="connsiteY11" fmla="*/ 83518 h 191096"/>
                <a:gd name="connsiteX12" fmla="*/ 646528 w 740699"/>
                <a:gd name="connsiteY12" fmla="*/ 183097 h 191096"/>
                <a:gd name="connsiteX13" fmla="*/ 641148 w 740699"/>
                <a:gd name="connsiteY13" fmla="*/ 188485 h 191096"/>
                <a:gd name="connsiteX14" fmla="*/ 617197 w 740699"/>
                <a:gd name="connsiteY14" fmla="*/ 188485 h 191096"/>
                <a:gd name="connsiteX15" fmla="*/ 611809 w 740699"/>
                <a:gd name="connsiteY15" fmla="*/ 183097 h 191096"/>
                <a:gd name="connsiteX16" fmla="*/ 611809 w 740699"/>
                <a:gd name="connsiteY16" fmla="*/ 56602 h 191096"/>
                <a:gd name="connsiteX17" fmla="*/ 666987 w 740699"/>
                <a:gd name="connsiteY17" fmla="*/ 79 h 191096"/>
                <a:gd name="connsiteX18" fmla="*/ 683945 w 740699"/>
                <a:gd name="connsiteY18" fmla="*/ 1966 h 191096"/>
                <a:gd name="connsiteX19" fmla="*/ 689325 w 740699"/>
                <a:gd name="connsiteY19" fmla="*/ 7347 h 191096"/>
                <a:gd name="connsiteX20" fmla="*/ 741003 w 740699"/>
                <a:gd name="connsiteY20" fmla="*/ 59292 h 191096"/>
                <a:gd name="connsiteX21" fmla="*/ 741003 w 740699"/>
                <a:gd name="connsiteY21" fmla="*/ 183097 h 191096"/>
                <a:gd name="connsiteX22" fmla="*/ 735615 w 740699"/>
                <a:gd name="connsiteY22" fmla="*/ 188485 h 191096"/>
                <a:gd name="connsiteX23" fmla="*/ 711396 w 740699"/>
                <a:gd name="connsiteY23" fmla="*/ 188485 h 191096"/>
                <a:gd name="connsiteX24" fmla="*/ 706008 w 740699"/>
                <a:gd name="connsiteY24" fmla="*/ 183097 h 191096"/>
                <a:gd name="connsiteX25" fmla="*/ 706008 w 740699"/>
                <a:gd name="connsiteY25" fmla="*/ 59292 h 191096"/>
                <a:gd name="connsiteX26" fmla="*/ 711396 w 740699"/>
                <a:gd name="connsiteY26" fmla="*/ 53911 h 191096"/>
                <a:gd name="connsiteX27" fmla="*/ 735615 w 740699"/>
                <a:gd name="connsiteY27" fmla="*/ 53911 h 191096"/>
                <a:gd name="connsiteX28" fmla="*/ 741003 w 740699"/>
                <a:gd name="connsiteY28" fmla="*/ 59292 h 191096"/>
                <a:gd name="connsiteX29" fmla="*/ 518954 w 740699"/>
                <a:gd name="connsiteY29" fmla="*/ 158879 h 191096"/>
                <a:gd name="connsiteX30" fmla="*/ 485847 w 740699"/>
                <a:gd name="connsiteY30" fmla="*/ 121195 h 191096"/>
                <a:gd name="connsiteX31" fmla="*/ 517074 w 740699"/>
                <a:gd name="connsiteY31" fmla="*/ 83518 h 191096"/>
                <a:gd name="connsiteX32" fmla="*/ 550173 w 740699"/>
                <a:gd name="connsiteY32" fmla="*/ 121195 h 191096"/>
                <a:gd name="connsiteX33" fmla="*/ 518954 w 740699"/>
                <a:gd name="connsiteY33" fmla="*/ 158879 h 191096"/>
                <a:gd name="connsiteX34" fmla="*/ 517074 w 740699"/>
                <a:gd name="connsiteY34" fmla="*/ 51221 h 191096"/>
                <a:gd name="connsiteX35" fmla="*/ 450317 w 740699"/>
                <a:gd name="connsiteY35" fmla="*/ 121195 h 191096"/>
                <a:gd name="connsiteX36" fmla="*/ 518954 w 740699"/>
                <a:gd name="connsiteY36" fmla="*/ 191176 h 191096"/>
                <a:gd name="connsiteX37" fmla="*/ 585702 w 740699"/>
                <a:gd name="connsiteY37" fmla="*/ 121195 h 191096"/>
                <a:gd name="connsiteX38" fmla="*/ 517074 w 740699"/>
                <a:gd name="connsiteY38" fmla="*/ 51221 h 191096"/>
                <a:gd name="connsiteX39" fmla="*/ 424486 w 740699"/>
                <a:gd name="connsiteY39" fmla="*/ 101813 h 191096"/>
                <a:gd name="connsiteX40" fmla="*/ 424486 w 740699"/>
                <a:gd name="connsiteY40" fmla="*/ 183097 h 191096"/>
                <a:gd name="connsiteX41" fmla="*/ 419098 w 740699"/>
                <a:gd name="connsiteY41" fmla="*/ 188485 h 191096"/>
                <a:gd name="connsiteX42" fmla="*/ 394880 w 740699"/>
                <a:gd name="connsiteY42" fmla="*/ 188485 h 191096"/>
                <a:gd name="connsiteX43" fmla="*/ 389492 w 740699"/>
                <a:gd name="connsiteY43" fmla="*/ 183097 h 191096"/>
                <a:gd name="connsiteX44" fmla="*/ 389492 w 740699"/>
                <a:gd name="connsiteY44" fmla="*/ 106391 h 191096"/>
                <a:gd name="connsiteX45" fmla="*/ 363385 w 740699"/>
                <a:gd name="connsiteY45" fmla="*/ 83518 h 191096"/>
                <a:gd name="connsiteX46" fmla="*/ 343469 w 740699"/>
                <a:gd name="connsiteY46" fmla="*/ 85665 h 191096"/>
                <a:gd name="connsiteX47" fmla="*/ 337012 w 740699"/>
                <a:gd name="connsiteY47" fmla="*/ 92666 h 191096"/>
                <a:gd name="connsiteX48" fmla="*/ 337012 w 740699"/>
                <a:gd name="connsiteY48" fmla="*/ 183097 h 191096"/>
                <a:gd name="connsiteX49" fmla="*/ 331624 w 740699"/>
                <a:gd name="connsiteY49" fmla="*/ 188485 h 191096"/>
                <a:gd name="connsiteX50" fmla="*/ 307405 w 740699"/>
                <a:gd name="connsiteY50" fmla="*/ 188485 h 191096"/>
                <a:gd name="connsiteX51" fmla="*/ 302017 w 740699"/>
                <a:gd name="connsiteY51" fmla="*/ 183097 h 191096"/>
                <a:gd name="connsiteX52" fmla="*/ 302017 w 740699"/>
                <a:gd name="connsiteY52" fmla="*/ 71672 h 191096"/>
                <a:gd name="connsiteX53" fmla="*/ 308750 w 740699"/>
                <a:gd name="connsiteY53" fmla="*/ 60904 h 191096"/>
                <a:gd name="connsiteX54" fmla="*/ 362850 w 740699"/>
                <a:gd name="connsiteY54" fmla="*/ 51221 h 191096"/>
                <a:gd name="connsiteX55" fmla="*/ 424486 w 740699"/>
                <a:gd name="connsiteY55" fmla="*/ 101813 h 191096"/>
                <a:gd name="connsiteX56" fmla="*/ 122497 w 740699"/>
                <a:gd name="connsiteY56" fmla="*/ 167759 h 191096"/>
                <a:gd name="connsiteX57" fmla="*/ 120342 w 740699"/>
                <a:gd name="connsiteY57" fmla="*/ 183097 h 191096"/>
                <a:gd name="connsiteX58" fmla="*/ 113350 w 740699"/>
                <a:gd name="connsiteY58" fmla="*/ 188485 h 191096"/>
                <a:gd name="connsiteX59" fmla="*/ 89123 w 740699"/>
                <a:gd name="connsiteY59" fmla="*/ 188485 h 191096"/>
                <a:gd name="connsiteX60" fmla="*/ 85088 w 740699"/>
                <a:gd name="connsiteY60" fmla="*/ 184718 h 191096"/>
                <a:gd name="connsiteX61" fmla="*/ 85356 w 740699"/>
                <a:gd name="connsiteY61" fmla="*/ 183097 h 191096"/>
                <a:gd name="connsiteX62" fmla="*/ 86968 w 740699"/>
                <a:gd name="connsiteY62" fmla="*/ 173140 h 191096"/>
                <a:gd name="connsiteX63" fmla="*/ 303 w 740699"/>
                <a:gd name="connsiteY63" fmla="*/ 98589 h 191096"/>
                <a:gd name="connsiteX64" fmla="*/ 59517 w 740699"/>
                <a:gd name="connsiteY64" fmla="*/ 50144 h 191096"/>
                <a:gd name="connsiteX65" fmla="*/ 115230 w 740699"/>
                <a:gd name="connsiteY65" fmla="*/ 64404 h 191096"/>
                <a:gd name="connsiteX66" fmla="*/ 118462 w 740699"/>
                <a:gd name="connsiteY66" fmla="*/ 69792 h 191096"/>
                <a:gd name="connsiteX67" fmla="*/ 117385 w 740699"/>
                <a:gd name="connsiteY67" fmla="*/ 74362 h 191096"/>
                <a:gd name="connsiteX68" fmla="*/ 109039 w 740699"/>
                <a:gd name="connsiteY68" fmla="*/ 92131 h 191096"/>
                <a:gd name="connsiteX69" fmla="*/ 103116 w 740699"/>
                <a:gd name="connsiteY69" fmla="*/ 95899 h 191096"/>
                <a:gd name="connsiteX70" fmla="*/ 99081 w 740699"/>
                <a:gd name="connsiteY70" fmla="*/ 94821 h 191096"/>
                <a:gd name="connsiteX71" fmla="*/ 58439 w 740699"/>
                <a:gd name="connsiteY71" fmla="*/ 82708 h 191096"/>
                <a:gd name="connsiteX72" fmla="*/ 35833 w 740699"/>
                <a:gd name="connsiteY72" fmla="*/ 96166 h 191096"/>
                <a:gd name="connsiteX73" fmla="*/ 122497 w 740699"/>
                <a:gd name="connsiteY73" fmla="*/ 167759 h 191096"/>
                <a:gd name="connsiteX74" fmla="*/ 234191 w 740699"/>
                <a:gd name="connsiteY74" fmla="*/ 149189 h 191096"/>
                <a:gd name="connsiteX75" fmla="*/ 227466 w 740699"/>
                <a:gd name="connsiteY75" fmla="*/ 156456 h 191096"/>
                <a:gd name="connsiteX76" fmla="*/ 209162 w 740699"/>
                <a:gd name="connsiteY76" fmla="*/ 158879 h 191096"/>
                <a:gd name="connsiteX77" fmla="*/ 175788 w 740699"/>
                <a:gd name="connsiteY77" fmla="*/ 121195 h 191096"/>
                <a:gd name="connsiteX78" fmla="*/ 209162 w 740699"/>
                <a:gd name="connsiteY78" fmla="*/ 83518 h 191096"/>
                <a:gd name="connsiteX79" fmla="*/ 227466 w 740699"/>
                <a:gd name="connsiteY79" fmla="*/ 85941 h 191096"/>
                <a:gd name="connsiteX80" fmla="*/ 234191 w 740699"/>
                <a:gd name="connsiteY80" fmla="*/ 93201 h 191096"/>
                <a:gd name="connsiteX81" fmla="*/ 234191 w 740699"/>
                <a:gd name="connsiteY81" fmla="*/ 149189 h 191096"/>
                <a:gd name="connsiteX82" fmla="*/ 262452 w 740699"/>
                <a:gd name="connsiteY82" fmla="*/ 61179 h 191096"/>
                <a:gd name="connsiteX83" fmla="*/ 209430 w 740699"/>
                <a:gd name="connsiteY83" fmla="*/ 51221 h 191096"/>
                <a:gd name="connsiteX84" fmla="*/ 140258 w 740699"/>
                <a:gd name="connsiteY84" fmla="*/ 121195 h 191096"/>
                <a:gd name="connsiteX85" fmla="*/ 208895 w 740699"/>
                <a:gd name="connsiteY85" fmla="*/ 191176 h 191096"/>
                <a:gd name="connsiteX86" fmla="*/ 262452 w 740699"/>
                <a:gd name="connsiteY86" fmla="*/ 180407 h 191096"/>
                <a:gd name="connsiteX87" fmla="*/ 269185 w 740699"/>
                <a:gd name="connsiteY87" fmla="*/ 169639 h 191096"/>
                <a:gd name="connsiteX88" fmla="*/ 269185 w 740699"/>
                <a:gd name="connsiteY88" fmla="*/ 71940 h 191096"/>
                <a:gd name="connsiteX89" fmla="*/ 262452 w 740699"/>
                <a:gd name="connsiteY89" fmla="*/ 61179 h 19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740699" h="191096">
                  <a:moveTo>
                    <a:pt x="689325" y="7347"/>
                  </a:moveTo>
                  <a:cubicBezTo>
                    <a:pt x="689325" y="8511"/>
                    <a:pt x="689026" y="9604"/>
                    <a:pt x="688790" y="10847"/>
                  </a:cubicBezTo>
                  <a:lnTo>
                    <a:pt x="686092" y="24840"/>
                  </a:lnTo>
                  <a:cubicBezTo>
                    <a:pt x="685558" y="28073"/>
                    <a:pt x="684213" y="29953"/>
                    <a:pt x="680980" y="29953"/>
                  </a:cubicBezTo>
                  <a:cubicBezTo>
                    <a:pt x="678974" y="29953"/>
                    <a:pt x="673177" y="28608"/>
                    <a:pt x="667797" y="28608"/>
                  </a:cubicBezTo>
                  <a:cubicBezTo>
                    <a:pt x="652993" y="28608"/>
                    <a:pt x="646528" y="36143"/>
                    <a:pt x="646528" y="50946"/>
                  </a:cubicBezTo>
                  <a:lnTo>
                    <a:pt x="646528" y="53911"/>
                  </a:lnTo>
                  <a:lnTo>
                    <a:pt x="680712" y="53911"/>
                  </a:lnTo>
                  <a:cubicBezTo>
                    <a:pt x="684213" y="53911"/>
                    <a:pt x="686092" y="56059"/>
                    <a:pt x="686092" y="59559"/>
                  </a:cubicBezTo>
                  <a:lnTo>
                    <a:pt x="686092" y="78130"/>
                  </a:lnTo>
                  <a:cubicBezTo>
                    <a:pt x="686092" y="81363"/>
                    <a:pt x="684213" y="83518"/>
                    <a:pt x="680712" y="83518"/>
                  </a:cubicBezTo>
                  <a:lnTo>
                    <a:pt x="646528" y="83518"/>
                  </a:lnTo>
                  <a:lnTo>
                    <a:pt x="646528" y="183097"/>
                  </a:lnTo>
                  <a:cubicBezTo>
                    <a:pt x="646528" y="186330"/>
                    <a:pt x="644380" y="188485"/>
                    <a:pt x="641148" y="188485"/>
                  </a:cubicBezTo>
                  <a:lnTo>
                    <a:pt x="617197" y="188485"/>
                  </a:lnTo>
                  <a:cubicBezTo>
                    <a:pt x="613964" y="188485"/>
                    <a:pt x="611809" y="186330"/>
                    <a:pt x="611809" y="183097"/>
                  </a:cubicBezTo>
                  <a:lnTo>
                    <a:pt x="611809" y="56602"/>
                  </a:lnTo>
                  <a:cubicBezTo>
                    <a:pt x="611809" y="17839"/>
                    <a:pt x="633612" y="79"/>
                    <a:pt x="666987" y="79"/>
                  </a:cubicBezTo>
                  <a:cubicBezTo>
                    <a:pt x="672729" y="79"/>
                    <a:pt x="678557" y="621"/>
                    <a:pt x="683945" y="1966"/>
                  </a:cubicBezTo>
                  <a:cubicBezTo>
                    <a:pt x="687713" y="2769"/>
                    <a:pt x="689325" y="4358"/>
                    <a:pt x="689325" y="7347"/>
                  </a:cubicBezTo>
                  <a:moveTo>
                    <a:pt x="741003" y="59292"/>
                  </a:moveTo>
                  <a:lnTo>
                    <a:pt x="741003" y="183097"/>
                  </a:lnTo>
                  <a:cubicBezTo>
                    <a:pt x="741003" y="186330"/>
                    <a:pt x="738848" y="188485"/>
                    <a:pt x="735615" y="188485"/>
                  </a:cubicBezTo>
                  <a:lnTo>
                    <a:pt x="711396" y="188485"/>
                  </a:lnTo>
                  <a:cubicBezTo>
                    <a:pt x="708164" y="188485"/>
                    <a:pt x="706008" y="186330"/>
                    <a:pt x="706008" y="183097"/>
                  </a:cubicBezTo>
                  <a:lnTo>
                    <a:pt x="706008" y="59292"/>
                  </a:lnTo>
                  <a:cubicBezTo>
                    <a:pt x="706008" y="56059"/>
                    <a:pt x="708164" y="53911"/>
                    <a:pt x="711396" y="53911"/>
                  </a:cubicBezTo>
                  <a:lnTo>
                    <a:pt x="735615" y="53911"/>
                  </a:lnTo>
                  <a:cubicBezTo>
                    <a:pt x="738848" y="53911"/>
                    <a:pt x="741003" y="56059"/>
                    <a:pt x="741003" y="59292"/>
                  </a:cubicBezTo>
                  <a:moveTo>
                    <a:pt x="518954" y="158879"/>
                  </a:moveTo>
                  <a:cubicBezTo>
                    <a:pt x="499038" y="158879"/>
                    <a:pt x="485847" y="145956"/>
                    <a:pt x="485847" y="121195"/>
                  </a:cubicBezTo>
                  <a:cubicBezTo>
                    <a:pt x="485847" y="96433"/>
                    <a:pt x="499038" y="83518"/>
                    <a:pt x="517074" y="83518"/>
                  </a:cubicBezTo>
                  <a:cubicBezTo>
                    <a:pt x="536990" y="83518"/>
                    <a:pt x="550173" y="96433"/>
                    <a:pt x="550173" y="121195"/>
                  </a:cubicBezTo>
                  <a:cubicBezTo>
                    <a:pt x="550173" y="145956"/>
                    <a:pt x="536990" y="158879"/>
                    <a:pt x="518954" y="158879"/>
                  </a:cubicBezTo>
                  <a:moveTo>
                    <a:pt x="517074" y="51221"/>
                  </a:moveTo>
                  <a:cubicBezTo>
                    <a:pt x="476699" y="51221"/>
                    <a:pt x="450317" y="80553"/>
                    <a:pt x="450317" y="121195"/>
                  </a:cubicBezTo>
                  <a:cubicBezTo>
                    <a:pt x="450317" y="161837"/>
                    <a:pt x="476699" y="191176"/>
                    <a:pt x="518954" y="191176"/>
                  </a:cubicBezTo>
                  <a:cubicBezTo>
                    <a:pt x="559328" y="191176"/>
                    <a:pt x="585702" y="161837"/>
                    <a:pt x="585702" y="121195"/>
                  </a:cubicBezTo>
                  <a:cubicBezTo>
                    <a:pt x="585702" y="80553"/>
                    <a:pt x="559328" y="51221"/>
                    <a:pt x="517074" y="51221"/>
                  </a:cubicBezTo>
                  <a:moveTo>
                    <a:pt x="424486" y="101813"/>
                  </a:moveTo>
                  <a:lnTo>
                    <a:pt x="424486" y="183097"/>
                  </a:lnTo>
                  <a:cubicBezTo>
                    <a:pt x="424486" y="186330"/>
                    <a:pt x="422331" y="188485"/>
                    <a:pt x="419098" y="188485"/>
                  </a:cubicBezTo>
                  <a:lnTo>
                    <a:pt x="394880" y="188485"/>
                  </a:lnTo>
                  <a:cubicBezTo>
                    <a:pt x="391647" y="188485"/>
                    <a:pt x="389492" y="186330"/>
                    <a:pt x="389492" y="183097"/>
                  </a:cubicBezTo>
                  <a:lnTo>
                    <a:pt x="389492" y="106391"/>
                  </a:lnTo>
                  <a:cubicBezTo>
                    <a:pt x="389492" y="90243"/>
                    <a:pt x="377921" y="83518"/>
                    <a:pt x="363385" y="83518"/>
                  </a:cubicBezTo>
                  <a:cubicBezTo>
                    <a:pt x="355040" y="83518"/>
                    <a:pt x="350470" y="84053"/>
                    <a:pt x="343469" y="85665"/>
                  </a:cubicBezTo>
                  <a:cubicBezTo>
                    <a:pt x="339159" y="86743"/>
                    <a:pt x="337012" y="88631"/>
                    <a:pt x="337012" y="92666"/>
                  </a:cubicBezTo>
                  <a:lnTo>
                    <a:pt x="337012" y="183097"/>
                  </a:lnTo>
                  <a:cubicBezTo>
                    <a:pt x="337012" y="186330"/>
                    <a:pt x="334856" y="188485"/>
                    <a:pt x="331624" y="188485"/>
                  </a:cubicBezTo>
                  <a:lnTo>
                    <a:pt x="307405" y="188485"/>
                  </a:lnTo>
                  <a:cubicBezTo>
                    <a:pt x="304172" y="188485"/>
                    <a:pt x="302017" y="186330"/>
                    <a:pt x="302017" y="183097"/>
                  </a:cubicBezTo>
                  <a:lnTo>
                    <a:pt x="302017" y="71672"/>
                  </a:lnTo>
                  <a:cubicBezTo>
                    <a:pt x="302017" y="65482"/>
                    <a:pt x="304982" y="62249"/>
                    <a:pt x="308750" y="60904"/>
                  </a:cubicBezTo>
                  <a:cubicBezTo>
                    <a:pt x="328399" y="53911"/>
                    <a:pt x="346970" y="51221"/>
                    <a:pt x="362850" y="51221"/>
                  </a:cubicBezTo>
                  <a:cubicBezTo>
                    <a:pt x="404295" y="51221"/>
                    <a:pt x="424486" y="68982"/>
                    <a:pt x="424486" y="101813"/>
                  </a:cubicBezTo>
                  <a:moveTo>
                    <a:pt x="122497" y="167759"/>
                  </a:moveTo>
                  <a:cubicBezTo>
                    <a:pt x="122497" y="172337"/>
                    <a:pt x="121963" y="178528"/>
                    <a:pt x="120342" y="183097"/>
                  </a:cubicBezTo>
                  <a:cubicBezTo>
                    <a:pt x="118997" y="187140"/>
                    <a:pt x="117385" y="188485"/>
                    <a:pt x="113350" y="188485"/>
                  </a:cubicBezTo>
                  <a:lnTo>
                    <a:pt x="89123" y="188485"/>
                  </a:lnTo>
                  <a:cubicBezTo>
                    <a:pt x="86433" y="188485"/>
                    <a:pt x="85088" y="186865"/>
                    <a:pt x="85088" y="184718"/>
                  </a:cubicBezTo>
                  <a:cubicBezTo>
                    <a:pt x="85088" y="184175"/>
                    <a:pt x="85088" y="183640"/>
                    <a:pt x="85356" y="183097"/>
                  </a:cubicBezTo>
                  <a:cubicBezTo>
                    <a:pt x="86433" y="179597"/>
                    <a:pt x="86968" y="177175"/>
                    <a:pt x="86968" y="173140"/>
                  </a:cubicBezTo>
                  <a:cubicBezTo>
                    <a:pt x="86968" y="133559"/>
                    <a:pt x="303" y="155646"/>
                    <a:pt x="303" y="98589"/>
                  </a:cubicBezTo>
                  <a:cubicBezTo>
                    <a:pt x="303" y="69517"/>
                    <a:pt x="23452" y="50144"/>
                    <a:pt x="59517" y="50144"/>
                  </a:cubicBezTo>
                  <a:cubicBezTo>
                    <a:pt x="78623" y="50144"/>
                    <a:pt x="98546" y="54714"/>
                    <a:pt x="115230" y="64404"/>
                  </a:cubicBezTo>
                  <a:cubicBezTo>
                    <a:pt x="117393" y="65490"/>
                    <a:pt x="118462" y="67637"/>
                    <a:pt x="118462" y="69792"/>
                  </a:cubicBezTo>
                  <a:cubicBezTo>
                    <a:pt x="118462" y="71137"/>
                    <a:pt x="118164" y="72710"/>
                    <a:pt x="117385" y="74362"/>
                  </a:cubicBezTo>
                  <a:lnTo>
                    <a:pt x="109039" y="92131"/>
                  </a:lnTo>
                  <a:cubicBezTo>
                    <a:pt x="107962" y="94553"/>
                    <a:pt x="105539" y="95899"/>
                    <a:pt x="103116" y="95899"/>
                  </a:cubicBezTo>
                  <a:cubicBezTo>
                    <a:pt x="101771" y="95899"/>
                    <a:pt x="100426" y="95623"/>
                    <a:pt x="99081" y="94821"/>
                  </a:cubicBezTo>
                  <a:cubicBezTo>
                    <a:pt x="85356" y="87286"/>
                    <a:pt x="72165" y="82708"/>
                    <a:pt x="58439" y="82708"/>
                  </a:cubicBezTo>
                  <a:cubicBezTo>
                    <a:pt x="44179" y="82708"/>
                    <a:pt x="35833" y="87923"/>
                    <a:pt x="35833" y="96166"/>
                  </a:cubicBezTo>
                  <a:cubicBezTo>
                    <a:pt x="35833" y="121368"/>
                    <a:pt x="122497" y="106659"/>
                    <a:pt x="122497" y="167759"/>
                  </a:cubicBezTo>
                  <a:moveTo>
                    <a:pt x="234191" y="149189"/>
                  </a:moveTo>
                  <a:cubicBezTo>
                    <a:pt x="234191" y="153224"/>
                    <a:pt x="232043" y="155111"/>
                    <a:pt x="227466" y="156456"/>
                  </a:cubicBezTo>
                  <a:cubicBezTo>
                    <a:pt x="221543" y="158069"/>
                    <a:pt x="216430" y="158879"/>
                    <a:pt x="209162" y="158879"/>
                  </a:cubicBezTo>
                  <a:cubicBezTo>
                    <a:pt x="191936" y="158879"/>
                    <a:pt x="175788" y="148646"/>
                    <a:pt x="175788" y="121195"/>
                  </a:cubicBezTo>
                  <a:cubicBezTo>
                    <a:pt x="175788" y="93743"/>
                    <a:pt x="191936" y="83518"/>
                    <a:pt x="209162" y="83518"/>
                  </a:cubicBezTo>
                  <a:cubicBezTo>
                    <a:pt x="216430" y="83518"/>
                    <a:pt x="221543" y="84320"/>
                    <a:pt x="227466" y="85941"/>
                  </a:cubicBezTo>
                  <a:cubicBezTo>
                    <a:pt x="232043" y="87286"/>
                    <a:pt x="234191" y="89165"/>
                    <a:pt x="234191" y="93201"/>
                  </a:cubicBezTo>
                  <a:lnTo>
                    <a:pt x="234191" y="149189"/>
                  </a:lnTo>
                  <a:close/>
                  <a:moveTo>
                    <a:pt x="262452" y="61179"/>
                  </a:moveTo>
                  <a:cubicBezTo>
                    <a:pt x="244692" y="54446"/>
                    <a:pt x="228000" y="51221"/>
                    <a:pt x="209430" y="51221"/>
                  </a:cubicBezTo>
                  <a:cubicBezTo>
                    <a:pt x="168795" y="51221"/>
                    <a:pt x="140258" y="78405"/>
                    <a:pt x="140258" y="121195"/>
                  </a:cubicBezTo>
                  <a:cubicBezTo>
                    <a:pt x="140258" y="164527"/>
                    <a:pt x="165020" y="191176"/>
                    <a:pt x="208895" y="191176"/>
                  </a:cubicBezTo>
                  <a:cubicBezTo>
                    <a:pt x="226655" y="191176"/>
                    <a:pt x="243881" y="188210"/>
                    <a:pt x="262452" y="180407"/>
                  </a:cubicBezTo>
                  <a:cubicBezTo>
                    <a:pt x="266763" y="178528"/>
                    <a:pt x="269185" y="175562"/>
                    <a:pt x="269185" y="169639"/>
                  </a:cubicBezTo>
                  <a:lnTo>
                    <a:pt x="269185" y="71940"/>
                  </a:lnTo>
                  <a:cubicBezTo>
                    <a:pt x="269185" y="65749"/>
                    <a:pt x="266763" y="62792"/>
                    <a:pt x="262452" y="61179"/>
                  </a:cubicBezTo>
                </a:path>
              </a:pathLst>
            </a:custGeom>
            <a:grpFill/>
            <a:ln w="7833" cap="flat">
              <a:noFill/>
              <a:prstDash val="solid"/>
              <a:round/>
            </a:ln>
          </p:spPr>
          <p:txBody>
            <a:bodyPr rtlCol="0" anchor="ctr"/>
            <a:lstStyle/>
            <a:p>
              <a:endParaRPr lang="fr-FR" sz="1800"/>
            </a:p>
          </p:txBody>
        </p:sp>
        <p:sp>
          <p:nvSpPr>
            <p:cNvPr id="23" name="Forme libre : forme 10">
              <a:extLst>
                <a:ext uri="{FF2B5EF4-FFF2-40B4-BE49-F238E27FC236}">
                  <a16:creationId xmlns:a16="http://schemas.microsoft.com/office/drawing/2014/main" id="{F0CC9C0D-B090-476A-A414-384A1818254E}"/>
                </a:ext>
              </a:extLst>
            </p:cNvPr>
            <p:cNvSpPr/>
            <p:nvPr/>
          </p:nvSpPr>
          <p:spPr>
            <a:xfrm rot="-73896" flipV="1">
              <a:off x="5474877" y="-471733"/>
              <a:ext cx="37949" cy="37711"/>
            </a:xfrm>
            <a:custGeom>
              <a:avLst/>
              <a:gdLst>
                <a:gd name="connsiteX0" fmla="*/ 19483 w 37949"/>
                <a:gd name="connsiteY0" fmla="*/ 17 h 37711"/>
                <a:gd name="connsiteX1" fmla="*/ 38456 w 37949"/>
                <a:gd name="connsiteY1" fmla="*/ 18454 h 37711"/>
                <a:gd name="connsiteX2" fmla="*/ 19491 w 37949"/>
                <a:gd name="connsiteY2" fmla="*/ 37717 h 37711"/>
                <a:gd name="connsiteX3" fmla="*/ 519 w 37949"/>
                <a:gd name="connsiteY3" fmla="*/ 19272 h 37711"/>
                <a:gd name="connsiteX4" fmla="*/ 19483 w 37949"/>
                <a:gd name="connsiteY4" fmla="*/ 17 h 37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949" h="37711">
                  <a:moveTo>
                    <a:pt x="19483" y="17"/>
                  </a:moveTo>
                  <a:cubicBezTo>
                    <a:pt x="30519" y="-219"/>
                    <a:pt x="38212" y="6883"/>
                    <a:pt x="38456" y="18454"/>
                  </a:cubicBezTo>
                  <a:cubicBezTo>
                    <a:pt x="38715" y="30300"/>
                    <a:pt x="31329" y="37457"/>
                    <a:pt x="19491" y="37717"/>
                  </a:cubicBezTo>
                  <a:cubicBezTo>
                    <a:pt x="8188" y="37953"/>
                    <a:pt x="771" y="31118"/>
                    <a:pt x="519" y="19272"/>
                  </a:cubicBezTo>
                  <a:cubicBezTo>
                    <a:pt x="267" y="7701"/>
                    <a:pt x="7378" y="284"/>
                    <a:pt x="19483" y="17"/>
                  </a:cubicBezTo>
                </a:path>
              </a:pathLst>
            </a:custGeom>
            <a:grpFill/>
            <a:ln w="7833" cap="flat">
              <a:noFill/>
              <a:prstDash val="solid"/>
              <a:round/>
            </a:ln>
          </p:spPr>
          <p:txBody>
            <a:bodyPr rtlCol="0" anchor="ctr"/>
            <a:lstStyle/>
            <a:p>
              <a:endParaRPr lang="fr-FR" sz="1800">
                <a:solidFill>
                  <a:schemeClr val="accent2"/>
                </a:solidFill>
              </a:endParaRPr>
            </a:p>
          </p:txBody>
        </p:sp>
        <p:sp>
          <p:nvSpPr>
            <p:cNvPr id="24" name="Forme libre : forme 11">
              <a:extLst>
                <a:ext uri="{FF2B5EF4-FFF2-40B4-BE49-F238E27FC236}">
                  <a16:creationId xmlns:a16="http://schemas.microsoft.com/office/drawing/2014/main" id="{6DE4ADDB-0CA9-4651-BF0C-18EF0C881B3A}"/>
                </a:ext>
              </a:extLst>
            </p:cNvPr>
            <p:cNvSpPr/>
            <p:nvPr userDrawn="1"/>
          </p:nvSpPr>
          <p:spPr>
            <a:xfrm rot="10725025" flipV="1">
              <a:off x="4768103" y="-317778"/>
              <a:ext cx="37406" cy="37169"/>
            </a:xfrm>
            <a:custGeom>
              <a:avLst/>
              <a:gdLst>
                <a:gd name="connsiteX0" fmla="*/ 18717 w 37406"/>
                <a:gd name="connsiteY0" fmla="*/ 130 h 37169"/>
                <a:gd name="connsiteX1" fmla="*/ 37414 w 37406"/>
                <a:gd name="connsiteY1" fmla="*/ 18300 h 37169"/>
                <a:gd name="connsiteX2" fmla="*/ 18717 w 37406"/>
                <a:gd name="connsiteY2" fmla="*/ 37288 h 37169"/>
                <a:gd name="connsiteX3" fmla="*/ 20 w 37406"/>
                <a:gd name="connsiteY3" fmla="*/ 19118 h 37169"/>
                <a:gd name="connsiteX4" fmla="*/ 18717 w 37406"/>
                <a:gd name="connsiteY4" fmla="*/ 130 h 371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6" h="37169">
                  <a:moveTo>
                    <a:pt x="18717" y="130"/>
                  </a:moveTo>
                  <a:cubicBezTo>
                    <a:pt x="29745" y="-106"/>
                    <a:pt x="37162" y="6729"/>
                    <a:pt x="37414" y="18300"/>
                  </a:cubicBezTo>
                  <a:cubicBezTo>
                    <a:pt x="37665" y="29603"/>
                    <a:pt x="30555" y="37028"/>
                    <a:pt x="18717" y="37288"/>
                  </a:cubicBezTo>
                  <a:cubicBezTo>
                    <a:pt x="7681" y="37524"/>
                    <a:pt x="264" y="30421"/>
                    <a:pt x="20" y="19118"/>
                  </a:cubicBezTo>
                  <a:cubicBezTo>
                    <a:pt x="-240" y="7547"/>
                    <a:pt x="6871" y="390"/>
                    <a:pt x="18717" y="130"/>
                  </a:cubicBezTo>
                </a:path>
              </a:pathLst>
            </a:custGeom>
            <a:grpFill/>
            <a:ln w="7833" cap="flat">
              <a:noFill/>
              <a:prstDash val="solid"/>
              <a:round/>
            </a:ln>
          </p:spPr>
          <p:txBody>
            <a:bodyPr rtlCol="0" anchor="ctr"/>
            <a:lstStyle/>
            <a:p>
              <a:endParaRPr lang="fr-FR" sz="1800"/>
            </a:p>
          </p:txBody>
        </p:sp>
      </p:grpSp>
      <p:sp>
        <p:nvSpPr>
          <p:cNvPr id="4" name="Textfeld 3">
            <a:extLst>
              <a:ext uri="{FF2B5EF4-FFF2-40B4-BE49-F238E27FC236}">
                <a16:creationId xmlns:a16="http://schemas.microsoft.com/office/drawing/2014/main" id="{CD9790BE-4149-2F36-2500-9CCADF085481}"/>
              </a:ext>
            </a:extLst>
          </p:cNvPr>
          <p:cNvSpPr txBox="1"/>
          <p:nvPr userDrawn="1"/>
        </p:nvSpPr>
        <p:spPr>
          <a:xfrm rot="16200000">
            <a:off x="8348590" y="4348090"/>
            <a:ext cx="1406154" cy="184666"/>
          </a:xfrm>
          <a:prstGeom prst="rect">
            <a:avLst/>
          </a:prstGeom>
          <a:noFill/>
        </p:spPr>
        <p:txBody>
          <a:bodyPr wrap="none" rtlCol="0" anchor="ctr">
            <a:spAutoFit/>
          </a:bodyPr>
          <a:lstStyle/>
          <a:p>
            <a:pPr algn="l"/>
            <a:r>
              <a:rPr lang="de-DE" sz="600" b="0" i="0">
                <a:solidFill>
                  <a:schemeClr val="bg1"/>
                </a:solidFill>
                <a:effectLst/>
              </a:rPr>
              <a:t>MAT-DE-2600042-1.0-01/2026</a:t>
            </a:r>
          </a:p>
        </p:txBody>
      </p:sp>
    </p:spTree>
    <p:extLst>
      <p:ext uri="{BB962C8B-B14F-4D97-AF65-F5344CB8AC3E}">
        <p14:creationId xmlns:p14="http://schemas.microsoft.com/office/powerpoint/2010/main" val="17250449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Bios 3-Face Across New Template">
    <p:spTree>
      <p:nvGrpSpPr>
        <p:cNvPr id="1" name=""/>
        <p:cNvGrpSpPr/>
        <p:nvPr/>
      </p:nvGrpSpPr>
      <p:grpSpPr>
        <a:xfrm>
          <a:off x="0" y="0"/>
          <a:ext cx="0" cy="0"/>
          <a:chOff x="0" y="0"/>
          <a:chExt cx="0" cy="0"/>
        </a:xfrm>
      </p:grpSpPr>
      <p:sp>
        <p:nvSpPr>
          <p:cNvPr id="2" name="Title 1"/>
          <p:cNvSpPr>
            <a:spLocks noGrp="1"/>
          </p:cNvSpPr>
          <p:nvPr>
            <p:ph type="title"/>
          </p:nvPr>
        </p:nvSpPr>
        <p:spPr/>
        <p:txBody>
          <a:bodyPr vert="horz" lIns="45720" tIns="45720" rIns="45720" bIns="45720" rtlCol="0" anchor="ctr">
            <a:noAutofit/>
          </a:bodyPr>
          <a:lstStyle>
            <a:lvl1pPr>
              <a:defRPr lang="en-US" dirty="0"/>
            </a:lvl1pPr>
          </a:lstStyle>
          <a:p>
            <a:pPr lvl="0"/>
            <a:r>
              <a:rPr lang="en-US"/>
              <a:t>Click to edit Master title style</a:t>
            </a:r>
          </a:p>
        </p:txBody>
      </p:sp>
      <p:sp>
        <p:nvSpPr>
          <p:cNvPr id="4" name="Picture Placeholder 3"/>
          <p:cNvSpPr>
            <a:spLocks noGrp="1"/>
          </p:cNvSpPr>
          <p:nvPr>
            <p:ph type="pic" sz="quarter" idx="10"/>
          </p:nvPr>
        </p:nvSpPr>
        <p:spPr>
          <a:xfrm>
            <a:off x="1378335" y="914400"/>
            <a:ext cx="850392" cy="1271588"/>
          </a:xfrm>
          <a:solidFill>
            <a:schemeClr val="bg1"/>
          </a:solidFill>
          <a:ln>
            <a:solidFill>
              <a:srgbClr val="4E565B"/>
            </a:solidFill>
          </a:ln>
          <a:effectLst>
            <a:outerShdw blurRad="50800" dist="38100" dir="2700000" algn="tl" rotWithShape="0">
              <a:prstClr val="black">
                <a:alpha val="40000"/>
              </a:prstClr>
            </a:outerShdw>
          </a:effectLst>
        </p:spPr>
        <p:txBody>
          <a:bodyPr/>
          <a:lstStyle>
            <a:lvl1pPr>
              <a:defRPr sz="1200"/>
            </a:lvl1pPr>
          </a:lstStyle>
          <a:p>
            <a:pPr lvl="0"/>
            <a:r>
              <a:rPr lang="en-US"/>
              <a:t>Click icon to add picture</a:t>
            </a:r>
          </a:p>
        </p:txBody>
      </p:sp>
      <p:sp>
        <p:nvSpPr>
          <p:cNvPr id="8" name="Text Placeholder 7"/>
          <p:cNvSpPr>
            <a:spLocks noGrp="1"/>
          </p:cNvSpPr>
          <p:nvPr>
            <p:ph type="body" sz="quarter" idx="11"/>
          </p:nvPr>
        </p:nvSpPr>
        <p:spPr>
          <a:xfrm>
            <a:off x="533400" y="2228850"/>
            <a:ext cx="2514600" cy="1028700"/>
          </a:xfrm>
        </p:spPr>
        <p:txBody>
          <a:bodyPr vert="horz" wrap="square" lIns="45720" tIns="45720" rIns="45720" bIns="45720" rtlCol="0">
            <a:noAutofit/>
          </a:bodyPr>
          <a:lstStyle>
            <a:lvl1pPr>
              <a:spcBef>
                <a:spcPts val="300"/>
              </a:spcBef>
              <a:defRPr lang="en-US" sz="1050" dirty="0" smtClean="0"/>
            </a:lvl1pPr>
            <a:lvl2pPr>
              <a:spcBef>
                <a:spcPts val="300"/>
              </a:spcBef>
              <a:defRPr lang="en-US" sz="1000" dirty="0" smtClean="0"/>
            </a:lvl2pPr>
            <a:lvl3pPr>
              <a:spcBef>
                <a:spcPts val="300"/>
              </a:spcBef>
              <a:defRPr lang="en-US" sz="1000" dirty="0" smtClean="0"/>
            </a:lvl3pPr>
            <a:lvl4pPr>
              <a:spcBef>
                <a:spcPts val="300"/>
              </a:spcBef>
              <a:defRPr lang="en-US" sz="900" dirty="0" smtClean="0"/>
            </a:lvl4pPr>
            <a:lvl5pPr>
              <a:spcBef>
                <a:spcPts val="300"/>
              </a:spcBef>
              <a:defRPr lang="en-US" sz="900" dirty="0"/>
            </a:lvl5pPr>
          </a:lstStyle>
          <a:p>
            <a:pPr lvl="0" defTabSz="914378">
              <a:spcBef>
                <a:spcPct val="20000"/>
              </a:spcBef>
              <a:buFontTx/>
            </a:pPr>
            <a:r>
              <a:rPr lang="en-US"/>
              <a:t>Click to edit Master text styles</a:t>
            </a:r>
          </a:p>
          <a:p>
            <a:pPr marL="119060" lvl="1" indent="-6350" defTabSz="914378">
              <a:buNone/>
            </a:pPr>
            <a:r>
              <a:rPr lang="en-US"/>
              <a:t>Second level</a:t>
            </a:r>
          </a:p>
          <a:p>
            <a:pPr marL="403215" lvl="2" indent="-165096" defTabSz="914378">
              <a:buClrTx/>
              <a:buFont typeface="Arial" panose="020B0604020202020204" pitchFamily="34" charset="0"/>
              <a:buChar char="•"/>
            </a:pPr>
            <a:r>
              <a:rPr lang="en-US"/>
              <a:t>Third level</a:t>
            </a:r>
          </a:p>
          <a:p>
            <a:pPr marL="688958" lvl="3" indent="-173034" defTabSz="914378">
              <a:buFont typeface="Arial" pitchFamily="34" charset="0"/>
              <a:buChar char="–"/>
            </a:pPr>
            <a:r>
              <a:rPr lang="en-US"/>
              <a:t>Fourth level</a:t>
            </a:r>
          </a:p>
          <a:p>
            <a:pPr marL="1085823" lvl="4" indent="-227007" defTabSz="914378">
              <a:buChar char="•"/>
              <a:tabLst/>
            </a:pPr>
            <a:r>
              <a:rPr lang="en-US"/>
              <a:t>Fifth level</a:t>
            </a:r>
          </a:p>
        </p:txBody>
      </p:sp>
      <p:sp>
        <p:nvSpPr>
          <p:cNvPr id="10" name="Picture Placeholder 9"/>
          <p:cNvSpPr>
            <a:spLocks noGrp="1"/>
          </p:cNvSpPr>
          <p:nvPr>
            <p:ph type="pic" sz="quarter" idx="12"/>
          </p:nvPr>
        </p:nvSpPr>
        <p:spPr>
          <a:xfrm>
            <a:off x="4156994" y="914400"/>
            <a:ext cx="850392" cy="1271588"/>
          </a:xfrm>
          <a:solidFill>
            <a:schemeClr val="bg1"/>
          </a:solidFill>
          <a:ln>
            <a:solidFill>
              <a:srgbClr val="4E565B"/>
            </a:solidFill>
          </a:ln>
          <a:effectLst>
            <a:outerShdw blurRad="50800" dist="38100" dir="2700000" algn="tl" rotWithShape="0">
              <a:prstClr val="black">
                <a:alpha val="40000"/>
              </a:prstClr>
            </a:outerShdw>
          </a:effectLst>
        </p:spPr>
        <p:txBody>
          <a:bodyPr vert="horz" lIns="91440" tIns="45720" rIns="91440" bIns="45720" rtlCol="0">
            <a:noAutofit/>
          </a:bodyPr>
          <a:lstStyle>
            <a:lvl1pPr>
              <a:defRPr lang="en-US" sz="1200"/>
            </a:lvl1pPr>
          </a:lstStyle>
          <a:p>
            <a:pPr lvl="0"/>
            <a:r>
              <a:rPr lang="en-US"/>
              <a:t>Click icon to add picture</a:t>
            </a:r>
          </a:p>
        </p:txBody>
      </p:sp>
      <p:sp>
        <p:nvSpPr>
          <p:cNvPr id="12" name="Picture Placeholder 11"/>
          <p:cNvSpPr>
            <a:spLocks noGrp="1"/>
          </p:cNvSpPr>
          <p:nvPr>
            <p:ph type="pic" sz="quarter" idx="13"/>
          </p:nvPr>
        </p:nvSpPr>
        <p:spPr>
          <a:xfrm>
            <a:off x="6969605" y="914400"/>
            <a:ext cx="850392" cy="1271588"/>
          </a:xfrm>
          <a:solidFill>
            <a:schemeClr val="bg1"/>
          </a:solidFill>
          <a:ln>
            <a:solidFill>
              <a:srgbClr val="4E565B"/>
            </a:solidFill>
          </a:ln>
          <a:effectLst>
            <a:outerShdw blurRad="50800" dist="38100" dir="2700000" algn="tl" rotWithShape="0">
              <a:prstClr val="black">
                <a:alpha val="40000"/>
              </a:prstClr>
            </a:outerShdw>
          </a:effectLst>
        </p:spPr>
        <p:txBody>
          <a:bodyPr vert="horz" lIns="91440" tIns="45720" rIns="91440" bIns="45720" rtlCol="0">
            <a:noAutofit/>
          </a:bodyPr>
          <a:lstStyle>
            <a:lvl1pPr>
              <a:defRPr lang="en-US" sz="1200"/>
            </a:lvl1pPr>
          </a:lstStyle>
          <a:p>
            <a:pPr lvl="0"/>
            <a:r>
              <a:rPr lang="en-US"/>
              <a:t>Click icon to add picture</a:t>
            </a:r>
          </a:p>
        </p:txBody>
      </p:sp>
      <p:sp>
        <p:nvSpPr>
          <p:cNvPr id="14" name="Text Placeholder 13"/>
          <p:cNvSpPr>
            <a:spLocks noGrp="1"/>
          </p:cNvSpPr>
          <p:nvPr>
            <p:ph type="body" sz="quarter" idx="14"/>
          </p:nvPr>
        </p:nvSpPr>
        <p:spPr>
          <a:xfrm>
            <a:off x="3352800" y="2228850"/>
            <a:ext cx="2514600" cy="1028700"/>
          </a:xfrm>
        </p:spPr>
        <p:txBody>
          <a:bodyPr vert="horz" wrap="square" lIns="45720" tIns="45720" rIns="45720" bIns="45720" rtlCol="0">
            <a:noAutofit/>
          </a:bodyPr>
          <a:lstStyle>
            <a:lvl1pPr>
              <a:spcBef>
                <a:spcPts val="300"/>
              </a:spcBef>
              <a:defRPr lang="en-US" sz="1050" smtClean="0"/>
            </a:lvl1pPr>
            <a:lvl2pPr>
              <a:spcBef>
                <a:spcPts val="300"/>
              </a:spcBef>
              <a:defRPr lang="en-US" sz="1000" smtClean="0"/>
            </a:lvl2pPr>
            <a:lvl3pPr>
              <a:spcBef>
                <a:spcPts val="300"/>
              </a:spcBef>
              <a:defRPr lang="en-US" sz="1000" smtClean="0"/>
            </a:lvl3pPr>
            <a:lvl4pPr>
              <a:spcBef>
                <a:spcPts val="300"/>
              </a:spcBef>
              <a:defRPr lang="en-US" sz="900" smtClean="0"/>
            </a:lvl4pPr>
            <a:lvl5pPr>
              <a:spcBef>
                <a:spcPts val="300"/>
              </a:spcBef>
              <a:defRPr lang="en-US" sz="900"/>
            </a:lvl5pPr>
          </a:lstStyle>
          <a:p>
            <a:pPr lvl="0" defTabSz="914378">
              <a:spcBef>
                <a:spcPct val="20000"/>
              </a:spcBef>
              <a:buFontTx/>
            </a:pPr>
            <a:r>
              <a:rPr lang="en-US"/>
              <a:t>Click to edit Master text styles</a:t>
            </a:r>
          </a:p>
          <a:p>
            <a:pPr marL="119060" lvl="1" indent="-6350" defTabSz="914378">
              <a:buNone/>
            </a:pPr>
            <a:r>
              <a:rPr lang="en-US"/>
              <a:t>Second level</a:t>
            </a:r>
          </a:p>
          <a:p>
            <a:pPr marL="403215" lvl="2" indent="-165096" defTabSz="914378">
              <a:buClrTx/>
              <a:buFont typeface="Arial" panose="020B0604020202020204" pitchFamily="34" charset="0"/>
              <a:buChar char="•"/>
            </a:pPr>
            <a:r>
              <a:rPr lang="en-US"/>
              <a:t>Third level</a:t>
            </a:r>
          </a:p>
          <a:p>
            <a:pPr marL="688958" lvl="3" indent="-173034" defTabSz="914378">
              <a:buFont typeface="Arial" pitchFamily="34" charset="0"/>
              <a:buChar char="–"/>
            </a:pPr>
            <a:r>
              <a:rPr lang="en-US"/>
              <a:t>Fourth level</a:t>
            </a:r>
          </a:p>
          <a:p>
            <a:pPr marL="1085823" lvl="4" indent="-227007" defTabSz="914378">
              <a:buChar char="•"/>
              <a:tabLst/>
            </a:pPr>
            <a:r>
              <a:rPr lang="en-US"/>
              <a:t>Fifth level</a:t>
            </a:r>
          </a:p>
        </p:txBody>
      </p:sp>
      <p:sp>
        <p:nvSpPr>
          <p:cNvPr id="16" name="Text Placeholder 15"/>
          <p:cNvSpPr>
            <a:spLocks noGrp="1"/>
          </p:cNvSpPr>
          <p:nvPr>
            <p:ph type="body" sz="quarter" idx="15"/>
          </p:nvPr>
        </p:nvSpPr>
        <p:spPr>
          <a:xfrm>
            <a:off x="6172200" y="2228850"/>
            <a:ext cx="2514600" cy="1028700"/>
          </a:xfrm>
        </p:spPr>
        <p:txBody>
          <a:bodyPr vert="horz" wrap="square" lIns="45720" tIns="45720" rIns="45720" bIns="45720" rtlCol="0">
            <a:noAutofit/>
          </a:bodyPr>
          <a:lstStyle>
            <a:lvl1pPr>
              <a:spcBef>
                <a:spcPts val="300"/>
              </a:spcBef>
              <a:defRPr lang="en-US" sz="1050" dirty="0" smtClean="0"/>
            </a:lvl1pPr>
            <a:lvl2pPr>
              <a:spcBef>
                <a:spcPts val="300"/>
              </a:spcBef>
              <a:defRPr lang="en-US" sz="1000" dirty="0" smtClean="0"/>
            </a:lvl2pPr>
            <a:lvl3pPr>
              <a:spcBef>
                <a:spcPts val="300"/>
              </a:spcBef>
              <a:defRPr lang="en-US" sz="1000" dirty="0" smtClean="0"/>
            </a:lvl3pPr>
            <a:lvl4pPr>
              <a:spcBef>
                <a:spcPts val="300"/>
              </a:spcBef>
              <a:defRPr lang="en-US" sz="900" dirty="0" smtClean="0"/>
            </a:lvl4pPr>
            <a:lvl5pPr>
              <a:spcBef>
                <a:spcPts val="300"/>
              </a:spcBef>
              <a:defRPr lang="en-US" sz="900" dirty="0"/>
            </a:lvl5pPr>
          </a:lstStyle>
          <a:p>
            <a:pPr lvl="0" defTabSz="914378">
              <a:spcBef>
                <a:spcPct val="20000"/>
              </a:spcBef>
              <a:buFontTx/>
            </a:pPr>
            <a:r>
              <a:rPr lang="en-US"/>
              <a:t>Click to edit Master text styles</a:t>
            </a:r>
          </a:p>
          <a:p>
            <a:pPr marL="119060" lvl="1" indent="-6350" defTabSz="914378">
              <a:buNone/>
            </a:pPr>
            <a:r>
              <a:rPr lang="en-US"/>
              <a:t>Second level</a:t>
            </a:r>
          </a:p>
          <a:p>
            <a:pPr marL="403215" lvl="2" indent="-165096" defTabSz="914378">
              <a:buClrTx/>
              <a:buFont typeface="Arial" panose="020B0604020202020204" pitchFamily="34" charset="0"/>
              <a:buChar char="•"/>
            </a:pPr>
            <a:r>
              <a:rPr lang="en-US"/>
              <a:t>Third level</a:t>
            </a:r>
          </a:p>
          <a:p>
            <a:pPr marL="688958" lvl="3" indent="-173034" defTabSz="914378">
              <a:buFont typeface="Arial" pitchFamily="34" charset="0"/>
              <a:buChar char="–"/>
            </a:pPr>
            <a:r>
              <a:rPr lang="en-US"/>
              <a:t>Fourth level</a:t>
            </a:r>
          </a:p>
          <a:p>
            <a:pPr marL="1085823" lvl="4" indent="-227007" defTabSz="914378">
              <a:buChar char="•"/>
              <a:tabLst/>
            </a:pPr>
            <a:r>
              <a:rPr lang="en-US"/>
              <a:t>Fifth level</a:t>
            </a:r>
          </a:p>
        </p:txBody>
      </p:sp>
      <p:sp>
        <p:nvSpPr>
          <p:cNvPr id="5" name="Text Placeholder 4"/>
          <p:cNvSpPr>
            <a:spLocks noGrp="1"/>
          </p:cNvSpPr>
          <p:nvPr>
            <p:ph type="body" sz="quarter" idx="16"/>
          </p:nvPr>
        </p:nvSpPr>
        <p:spPr>
          <a:xfrm>
            <a:off x="301752" y="178309"/>
            <a:ext cx="8247888" cy="360331"/>
          </a:xfrm>
        </p:spPr>
        <p:txBody>
          <a:bodyPr/>
          <a:lstStyle/>
          <a:p>
            <a:pPr lvl="0"/>
            <a:r>
              <a:rPr lang="en-US"/>
              <a:t>Click to edit Master text styles</a:t>
            </a:r>
          </a:p>
        </p:txBody>
      </p:sp>
      <p:sp>
        <p:nvSpPr>
          <p:cNvPr id="3" name="Slide Number Placeholder 5">
            <a:extLst>
              <a:ext uri="{FF2B5EF4-FFF2-40B4-BE49-F238E27FC236}">
                <a16:creationId xmlns:a16="http://schemas.microsoft.com/office/drawing/2014/main" id="{B6219E5A-8FF1-965C-D37F-C8C57C22392B}"/>
              </a:ext>
            </a:extLst>
          </p:cNvPr>
          <p:cNvSpPr>
            <a:spLocks noGrp="1"/>
          </p:cNvSpPr>
          <p:nvPr>
            <p:ph type="sldNum" sz="quarter" idx="4"/>
          </p:nvPr>
        </p:nvSpPr>
        <p:spPr>
          <a:xfrm>
            <a:off x="8336226" y="4820495"/>
            <a:ext cx="476250" cy="205743"/>
          </a:xfrm>
          <a:prstGeom prst="rect">
            <a:avLst/>
          </a:prstGeom>
        </p:spPr>
        <p:txBody>
          <a:bodyPr vert="horz" lIns="0" tIns="0" rIns="0" bIns="0" rtlCol="0" anchor="ctr"/>
          <a:lstStyle>
            <a:lvl1pPr algn="r">
              <a:defRPr sz="9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fld id="{6B54B0F7-55DD-40D6-B7F4-70B586885C0B}" type="slidenum">
              <a:rPr lang="en-US" noProof="0" smtClean="0"/>
              <a:pPr/>
              <a:t>‹Nr.›</a:t>
            </a:fld>
            <a:endParaRPr lang="en-US" noProof="0"/>
          </a:p>
        </p:txBody>
      </p:sp>
    </p:spTree>
    <p:extLst>
      <p:ext uri="{BB962C8B-B14F-4D97-AF65-F5344CB8AC3E}">
        <p14:creationId xmlns:p14="http://schemas.microsoft.com/office/powerpoint/2010/main" val="1348587082"/>
      </p:ext>
    </p:extLst>
  </p:cSld>
  <p:clrMapOvr>
    <a:masterClrMapping/>
  </p:clrMapOvr>
  <mc:AlternateContent xmlns:mc="http://schemas.openxmlformats.org/markup-compatibility/2006">
    <mc:Choice xmlns:p14="http://schemas.microsoft.com/office/powerpoint/2010/main" Requires="p14">
      <p:transition p14:dur="250">
        <p:wipe dir="r"/>
      </p:transition>
    </mc:Choice>
    <mc:Fallback>
      <p:transition>
        <p:wipe dir="r"/>
      </p:transition>
    </mc:Fallback>
  </mc:AlternateContent>
  <p:extLst>
    <p:ext uri="{DCECCB84-F9BA-43D5-87BE-67443E8EF086}">
      <p15:sldGuideLst xmlns:p15="http://schemas.microsoft.com/office/powerpoint/2012/main"/>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1_Bios 4-Face New Template">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Picture Placeholder 3"/>
          <p:cNvSpPr>
            <a:spLocks noGrp="1"/>
          </p:cNvSpPr>
          <p:nvPr>
            <p:ph type="pic" sz="quarter" idx="10"/>
          </p:nvPr>
        </p:nvSpPr>
        <p:spPr>
          <a:xfrm>
            <a:off x="457200" y="895350"/>
            <a:ext cx="768096" cy="1145286"/>
          </a:xfrm>
          <a:solidFill>
            <a:schemeClr val="bg1"/>
          </a:solidFill>
          <a:ln>
            <a:solidFill>
              <a:srgbClr val="4E565B"/>
            </a:solidFill>
          </a:ln>
          <a:effectLst>
            <a:outerShdw blurRad="50800" dist="38100" dir="2700000" algn="tl" rotWithShape="0">
              <a:prstClr val="black">
                <a:alpha val="40000"/>
              </a:prstClr>
            </a:outerShdw>
          </a:effectLst>
        </p:spPr>
        <p:txBody>
          <a:bodyPr vert="horz" wrap="square" lIns="45720" tIns="45720" rIns="45720" bIns="45720" rtlCol="0">
            <a:noAutofit/>
          </a:bodyPr>
          <a:lstStyle>
            <a:lvl1pPr>
              <a:defRPr lang="en-US" sz="1200" dirty="0"/>
            </a:lvl1pPr>
          </a:lstStyle>
          <a:p>
            <a:pPr lvl="0"/>
            <a:r>
              <a:rPr lang="en-US"/>
              <a:t>Click icon to add picture</a:t>
            </a:r>
          </a:p>
        </p:txBody>
      </p:sp>
      <p:sp>
        <p:nvSpPr>
          <p:cNvPr id="8" name="Text Placeholder 7"/>
          <p:cNvSpPr>
            <a:spLocks noGrp="1"/>
          </p:cNvSpPr>
          <p:nvPr>
            <p:ph type="body" sz="quarter" idx="11"/>
          </p:nvPr>
        </p:nvSpPr>
        <p:spPr>
          <a:xfrm>
            <a:off x="438912" y="178309"/>
            <a:ext cx="8247888" cy="360331"/>
          </a:xfrm>
        </p:spPr>
        <p:txBody>
          <a:bodyPr vert="horz" wrap="square" lIns="45720" tIns="45720" rIns="45720" bIns="45720" rtlCol="0">
            <a:noAutofit/>
          </a:bodyPr>
          <a:lstStyle>
            <a:lvl1pPr>
              <a:defRPr lang="en-US" dirty="0"/>
            </a:lvl1pPr>
          </a:lstStyle>
          <a:p>
            <a:pPr lvl="0"/>
            <a:r>
              <a:rPr lang="en-US"/>
              <a:t>Click to edit Master text styles</a:t>
            </a:r>
          </a:p>
        </p:txBody>
      </p:sp>
      <p:sp>
        <p:nvSpPr>
          <p:cNvPr id="10" name="Picture Placeholder 9"/>
          <p:cNvSpPr>
            <a:spLocks noGrp="1"/>
          </p:cNvSpPr>
          <p:nvPr>
            <p:ph type="pic" sz="quarter" idx="12"/>
          </p:nvPr>
        </p:nvSpPr>
        <p:spPr>
          <a:xfrm>
            <a:off x="457200" y="3067050"/>
            <a:ext cx="768096" cy="1145286"/>
          </a:xfrm>
          <a:solidFill>
            <a:schemeClr val="bg1"/>
          </a:solidFill>
          <a:ln>
            <a:solidFill>
              <a:srgbClr val="4E565B"/>
            </a:solidFill>
          </a:ln>
          <a:effectLst>
            <a:outerShdw blurRad="50800" dist="38100" dir="2700000" algn="tl" rotWithShape="0">
              <a:prstClr val="black">
                <a:alpha val="40000"/>
              </a:prstClr>
            </a:outerShdw>
          </a:effectLst>
        </p:spPr>
        <p:txBody>
          <a:bodyPr vert="horz" wrap="square" lIns="45720" tIns="45720" rIns="45720" bIns="45720" rtlCol="0">
            <a:noAutofit/>
          </a:bodyPr>
          <a:lstStyle>
            <a:lvl1pPr>
              <a:defRPr lang="en-US" sz="1200" dirty="0"/>
            </a:lvl1pPr>
          </a:lstStyle>
          <a:p>
            <a:pPr lvl="0"/>
            <a:r>
              <a:rPr lang="en-US"/>
              <a:t>Click icon to add picture</a:t>
            </a:r>
          </a:p>
        </p:txBody>
      </p:sp>
      <p:sp>
        <p:nvSpPr>
          <p:cNvPr id="12" name="Picture Placeholder 11"/>
          <p:cNvSpPr>
            <a:spLocks noGrp="1"/>
          </p:cNvSpPr>
          <p:nvPr>
            <p:ph type="pic" sz="quarter" idx="13"/>
          </p:nvPr>
        </p:nvSpPr>
        <p:spPr>
          <a:xfrm>
            <a:off x="4974566" y="895350"/>
            <a:ext cx="768096" cy="1145286"/>
          </a:xfrm>
          <a:solidFill>
            <a:schemeClr val="bg1"/>
          </a:solidFill>
          <a:ln>
            <a:solidFill>
              <a:srgbClr val="4E565B"/>
            </a:solidFill>
          </a:ln>
          <a:effectLst>
            <a:outerShdw blurRad="50800" dist="38100" dir="2700000" algn="tl" rotWithShape="0">
              <a:prstClr val="black">
                <a:alpha val="40000"/>
              </a:prstClr>
            </a:outerShdw>
          </a:effectLst>
        </p:spPr>
        <p:txBody>
          <a:bodyPr vert="horz" wrap="square" lIns="45720" tIns="45720" rIns="45720" bIns="45720" rtlCol="0">
            <a:noAutofit/>
          </a:bodyPr>
          <a:lstStyle>
            <a:lvl1pPr>
              <a:defRPr lang="en-US" sz="1200"/>
            </a:lvl1pPr>
          </a:lstStyle>
          <a:p>
            <a:pPr lvl="0"/>
            <a:r>
              <a:rPr lang="en-US"/>
              <a:t>Click icon to add picture</a:t>
            </a:r>
          </a:p>
        </p:txBody>
      </p:sp>
      <p:sp>
        <p:nvSpPr>
          <p:cNvPr id="14" name="Text Placeholder 13"/>
          <p:cNvSpPr>
            <a:spLocks noGrp="1"/>
          </p:cNvSpPr>
          <p:nvPr>
            <p:ph type="body" sz="quarter" idx="14"/>
          </p:nvPr>
        </p:nvSpPr>
        <p:spPr>
          <a:xfrm>
            <a:off x="1169493" y="3067050"/>
            <a:ext cx="3276600" cy="1145286"/>
          </a:xfrm>
        </p:spPr>
        <p:txBody>
          <a:bodyPr vert="horz" wrap="square" lIns="45720" tIns="45720" rIns="45720" bIns="45720" rtlCol="0">
            <a:noAutofit/>
          </a:bodyPr>
          <a:lstStyle>
            <a:lvl1pPr>
              <a:defRPr lang="en-US" sz="1050" smtClean="0"/>
            </a:lvl1pPr>
            <a:lvl2pPr>
              <a:defRPr lang="en-US" sz="1000" smtClean="0"/>
            </a:lvl2pPr>
            <a:lvl3pPr>
              <a:defRPr lang="en-US" sz="1000" smtClean="0"/>
            </a:lvl3pPr>
            <a:lvl4pPr>
              <a:defRPr lang="en-US" sz="900" smtClean="0"/>
            </a:lvl4pPr>
            <a:lvl5pPr>
              <a:defRPr lang="en-US" sz="900"/>
            </a:lvl5pPr>
          </a:lstStyle>
          <a:p>
            <a:pPr lvl="0" defTabSz="914378">
              <a:spcBef>
                <a:spcPct val="20000"/>
              </a:spcBef>
              <a:buFontTx/>
            </a:pPr>
            <a:r>
              <a:rPr lang="en-US"/>
              <a:t>Click to edit Master text styles</a:t>
            </a:r>
          </a:p>
          <a:p>
            <a:pPr marL="119060" lvl="1" indent="-6350" defTabSz="914378">
              <a:spcBef>
                <a:spcPts val="300"/>
              </a:spcBef>
              <a:buNone/>
            </a:pPr>
            <a:r>
              <a:rPr lang="en-US"/>
              <a:t>Second level</a:t>
            </a:r>
          </a:p>
          <a:p>
            <a:pPr marL="403215" lvl="2" indent="-165096" defTabSz="914378">
              <a:spcBef>
                <a:spcPts val="300"/>
              </a:spcBef>
              <a:buClrTx/>
              <a:buFont typeface="Arial" panose="020B0604020202020204" pitchFamily="34" charset="0"/>
              <a:buChar char="•"/>
            </a:pPr>
            <a:r>
              <a:rPr lang="en-US"/>
              <a:t>Third level</a:t>
            </a:r>
          </a:p>
          <a:p>
            <a:pPr marL="688958" lvl="3" indent="-173034" defTabSz="914378">
              <a:spcBef>
                <a:spcPts val="300"/>
              </a:spcBef>
              <a:buFont typeface="Arial" pitchFamily="34" charset="0"/>
              <a:buChar char="–"/>
            </a:pPr>
            <a:r>
              <a:rPr lang="en-US"/>
              <a:t>Fourth level</a:t>
            </a:r>
          </a:p>
          <a:p>
            <a:pPr marL="1085823" lvl="4" indent="-227007" defTabSz="914378">
              <a:spcBef>
                <a:spcPts val="300"/>
              </a:spcBef>
              <a:buChar char="•"/>
              <a:tabLst/>
            </a:pPr>
            <a:r>
              <a:rPr lang="en-US"/>
              <a:t>Fifth level</a:t>
            </a:r>
          </a:p>
        </p:txBody>
      </p:sp>
      <p:sp>
        <p:nvSpPr>
          <p:cNvPr id="16" name="Text Placeholder 15"/>
          <p:cNvSpPr>
            <a:spLocks noGrp="1"/>
          </p:cNvSpPr>
          <p:nvPr>
            <p:ph type="body" sz="quarter" idx="15"/>
          </p:nvPr>
        </p:nvSpPr>
        <p:spPr>
          <a:xfrm>
            <a:off x="5686859" y="895350"/>
            <a:ext cx="3182107" cy="1145286"/>
          </a:xfrm>
        </p:spPr>
        <p:txBody>
          <a:bodyPr vert="horz" wrap="square" lIns="45720" tIns="45720" rIns="45720" bIns="45720" rtlCol="0">
            <a:noAutofit/>
          </a:bodyPr>
          <a:lstStyle>
            <a:lvl1pPr>
              <a:defRPr lang="en-US" sz="1050" smtClean="0"/>
            </a:lvl1pPr>
            <a:lvl2pPr>
              <a:defRPr lang="en-US" sz="1000" smtClean="0"/>
            </a:lvl2pPr>
            <a:lvl3pPr>
              <a:defRPr lang="en-US" sz="1000" smtClean="0"/>
            </a:lvl3pPr>
            <a:lvl4pPr>
              <a:defRPr lang="en-US" sz="900" smtClean="0"/>
            </a:lvl4pPr>
            <a:lvl5pPr>
              <a:defRPr lang="en-US" sz="900"/>
            </a:lvl5pPr>
          </a:lstStyle>
          <a:p>
            <a:pPr lvl="0" defTabSz="914378">
              <a:spcBef>
                <a:spcPct val="20000"/>
              </a:spcBef>
              <a:buFontTx/>
            </a:pPr>
            <a:r>
              <a:rPr lang="en-US"/>
              <a:t>Click to edit Master text styles</a:t>
            </a:r>
          </a:p>
          <a:p>
            <a:pPr marL="119060" lvl="1" indent="-6350" defTabSz="914378">
              <a:spcBef>
                <a:spcPts val="300"/>
              </a:spcBef>
              <a:buNone/>
            </a:pPr>
            <a:r>
              <a:rPr lang="en-US"/>
              <a:t>Second level</a:t>
            </a:r>
          </a:p>
          <a:p>
            <a:pPr marL="403215" lvl="2" indent="-165096" defTabSz="914378">
              <a:spcBef>
                <a:spcPts val="300"/>
              </a:spcBef>
              <a:buClrTx/>
              <a:buFont typeface="Arial" panose="020B0604020202020204" pitchFamily="34" charset="0"/>
              <a:buChar char="•"/>
            </a:pPr>
            <a:r>
              <a:rPr lang="en-US"/>
              <a:t>Third level</a:t>
            </a:r>
          </a:p>
          <a:p>
            <a:pPr marL="688958" lvl="3" indent="-173034" defTabSz="914378">
              <a:spcBef>
                <a:spcPts val="300"/>
              </a:spcBef>
              <a:buFont typeface="Arial" pitchFamily="34" charset="0"/>
              <a:buChar char="–"/>
            </a:pPr>
            <a:r>
              <a:rPr lang="en-US"/>
              <a:t>Fourth level</a:t>
            </a:r>
          </a:p>
          <a:p>
            <a:pPr marL="1085823" lvl="4" indent="-227007" defTabSz="914378">
              <a:spcBef>
                <a:spcPts val="300"/>
              </a:spcBef>
              <a:buChar char="•"/>
              <a:tabLst/>
            </a:pPr>
            <a:r>
              <a:rPr lang="en-US"/>
              <a:t>Fifth level</a:t>
            </a:r>
          </a:p>
        </p:txBody>
      </p:sp>
      <p:sp>
        <p:nvSpPr>
          <p:cNvPr id="5" name="Picture Placeholder 4"/>
          <p:cNvSpPr>
            <a:spLocks noGrp="1"/>
          </p:cNvSpPr>
          <p:nvPr>
            <p:ph type="pic" sz="quarter" idx="16"/>
          </p:nvPr>
        </p:nvSpPr>
        <p:spPr>
          <a:xfrm>
            <a:off x="4974566" y="3067050"/>
            <a:ext cx="768096" cy="1145286"/>
          </a:xfrm>
          <a:solidFill>
            <a:schemeClr val="bg1"/>
          </a:solidFill>
          <a:ln>
            <a:solidFill>
              <a:srgbClr val="4E565B"/>
            </a:solidFill>
          </a:ln>
          <a:effectLst>
            <a:outerShdw blurRad="50800" dist="38100" dir="2700000" algn="tl" rotWithShape="0">
              <a:prstClr val="black">
                <a:alpha val="40000"/>
              </a:prstClr>
            </a:outerShdw>
          </a:effectLst>
        </p:spPr>
        <p:txBody>
          <a:bodyPr vert="horz" wrap="square" lIns="45720" tIns="45720" rIns="45720" bIns="45720" rtlCol="0">
            <a:noAutofit/>
          </a:bodyPr>
          <a:lstStyle>
            <a:lvl1pPr>
              <a:defRPr lang="en-US" sz="1200" dirty="0"/>
            </a:lvl1pPr>
          </a:lstStyle>
          <a:p>
            <a:pPr lvl="0"/>
            <a:r>
              <a:rPr lang="en-US"/>
              <a:t>Click icon to add picture</a:t>
            </a:r>
          </a:p>
        </p:txBody>
      </p:sp>
      <p:sp>
        <p:nvSpPr>
          <p:cNvPr id="7" name="Text Placeholder 6"/>
          <p:cNvSpPr>
            <a:spLocks noGrp="1"/>
          </p:cNvSpPr>
          <p:nvPr>
            <p:ph type="body" sz="quarter" idx="17"/>
          </p:nvPr>
        </p:nvSpPr>
        <p:spPr>
          <a:xfrm>
            <a:off x="5686859" y="3067050"/>
            <a:ext cx="3178835" cy="1145286"/>
          </a:xfrm>
        </p:spPr>
        <p:txBody>
          <a:bodyPr vert="horz" wrap="square" lIns="45720" tIns="45720" rIns="45720" bIns="45720" rtlCol="0">
            <a:noAutofit/>
          </a:bodyPr>
          <a:lstStyle>
            <a:lvl1pPr>
              <a:defRPr lang="en-US" sz="1050" smtClean="0"/>
            </a:lvl1pPr>
            <a:lvl2pPr>
              <a:defRPr lang="en-US" sz="1000" smtClean="0"/>
            </a:lvl2pPr>
            <a:lvl3pPr>
              <a:defRPr lang="en-US" sz="1000" smtClean="0"/>
            </a:lvl3pPr>
            <a:lvl4pPr>
              <a:defRPr lang="en-US" sz="900" smtClean="0"/>
            </a:lvl4pPr>
            <a:lvl5pPr>
              <a:defRPr lang="en-US" sz="900"/>
            </a:lvl5pPr>
          </a:lstStyle>
          <a:p>
            <a:pPr lvl="0" defTabSz="914378">
              <a:spcBef>
                <a:spcPct val="20000"/>
              </a:spcBef>
              <a:buFontTx/>
            </a:pPr>
            <a:r>
              <a:rPr lang="en-US"/>
              <a:t>Click to edit Master text styles</a:t>
            </a:r>
          </a:p>
          <a:p>
            <a:pPr marL="119060" lvl="1" indent="-6350" defTabSz="914378">
              <a:spcBef>
                <a:spcPts val="300"/>
              </a:spcBef>
              <a:buNone/>
            </a:pPr>
            <a:r>
              <a:rPr lang="en-US"/>
              <a:t>Second level</a:t>
            </a:r>
          </a:p>
          <a:p>
            <a:pPr marL="403215" lvl="2" indent="-165096" defTabSz="914378">
              <a:spcBef>
                <a:spcPts val="300"/>
              </a:spcBef>
              <a:buClrTx/>
              <a:buFont typeface="Arial" panose="020B0604020202020204" pitchFamily="34" charset="0"/>
              <a:buChar char="•"/>
            </a:pPr>
            <a:r>
              <a:rPr lang="en-US"/>
              <a:t>Third level</a:t>
            </a:r>
          </a:p>
          <a:p>
            <a:pPr marL="688958" lvl="3" indent="-173034" defTabSz="914378">
              <a:spcBef>
                <a:spcPts val="300"/>
              </a:spcBef>
              <a:buFont typeface="Arial" pitchFamily="34" charset="0"/>
              <a:buChar char="–"/>
            </a:pPr>
            <a:r>
              <a:rPr lang="en-US"/>
              <a:t>Fourth level</a:t>
            </a:r>
          </a:p>
          <a:p>
            <a:pPr marL="1085823" lvl="4" indent="-227007" defTabSz="914378">
              <a:spcBef>
                <a:spcPts val="300"/>
              </a:spcBef>
              <a:buChar char="•"/>
              <a:tabLst/>
            </a:pPr>
            <a:r>
              <a:rPr lang="en-US"/>
              <a:t>Fifth level</a:t>
            </a:r>
          </a:p>
        </p:txBody>
      </p:sp>
      <p:sp>
        <p:nvSpPr>
          <p:cNvPr id="9" name="Text Placeholder 8"/>
          <p:cNvSpPr>
            <a:spLocks noGrp="1"/>
          </p:cNvSpPr>
          <p:nvPr>
            <p:ph type="body" sz="quarter" idx="18"/>
          </p:nvPr>
        </p:nvSpPr>
        <p:spPr>
          <a:xfrm>
            <a:off x="1166445" y="895350"/>
            <a:ext cx="3264408" cy="1145286"/>
          </a:xfrm>
        </p:spPr>
        <p:txBody>
          <a:bodyPr vert="horz" wrap="square" lIns="45720" tIns="45720" rIns="45720" bIns="45720" rtlCol="0">
            <a:noAutofit/>
          </a:bodyPr>
          <a:lstStyle>
            <a:lvl1pPr>
              <a:defRPr lang="en-US" sz="1050" dirty="0" smtClean="0"/>
            </a:lvl1pPr>
            <a:lvl2pPr>
              <a:defRPr lang="en-US" sz="1000" dirty="0" smtClean="0"/>
            </a:lvl2pPr>
            <a:lvl3pPr>
              <a:defRPr lang="en-US" sz="1000" dirty="0" smtClean="0"/>
            </a:lvl3pPr>
            <a:lvl4pPr>
              <a:defRPr lang="en-US" sz="900" dirty="0" smtClean="0"/>
            </a:lvl4pPr>
            <a:lvl5pPr>
              <a:defRPr lang="en-US" sz="900" dirty="0"/>
            </a:lvl5pPr>
          </a:lstStyle>
          <a:p>
            <a:pPr lvl="0" defTabSz="914378">
              <a:spcBef>
                <a:spcPct val="20000"/>
              </a:spcBef>
              <a:buFontTx/>
            </a:pPr>
            <a:r>
              <a:rPr lang="en-US"/>
              <a:t>Click to edit Master text styles</a:t>
            </a:r>
          </a:p>
          <a:p>
            <a:pPr marL="119060" lvl="1" indent="-6350" defTabSz="914378">
              <a:spcBef>
                <a:spcPts val="300"/>
              </a:spcBef>
              <a:buNone/>
            </a:pPr>
            <a:r>
              <a:rPr lang="en-US"/>
              <a:t>Second level</a:t>
            </a:r>
          </a:p>
          <a:p>
            <a:pPr marL="403215" lvl="2" indent="-165096" defTabSz="914378">
              <a:spcBef>
                <a:spcPts val="300"/>
              </a:spcBef>
              <a:buClrTx/>
              <a:buFont typeface="Arial" panose="020B0604020202020204" pitchFamily="34" charset="0"/>
              <a:buChar char="•"/>
            </a:pPr>
            <a:r>
              <a:rPr lang="en-US"/>
              <a:t>Third level</a:t>
            </a:r>
          </a:p>
          <a:p>
            <a:pPr marL="688958" lvl="3" indent="-173034" defTabSz="914378">
              <a:spcBef>
                <a:spcPts val="300"/>
              </a:spcBef>
              <a:buFont typeface="Arial" pitchFamily="34" charset="0"/>
              <a:buChar char="–"/>
            </a:pPr>
            <a:r>
              <a:rPr lang="en-US"/>
              <a:t>Fourth level</a:t>
            </a:r>
          </a:p>
          <a:p>
            <a:pPr marL="1085823" lvl="4" indent="-227007" defTabSz="914378">
              <a:spcBef>
                <a:spcPts val="300"/>
              </a:spcBef>
              <a:buChar char="•"/>
              <a:tabLst/>
            </a:pPr>
            <a:r>
              <a:rPr lang="en-US"/>
              <a:t>Fifth level</a:t>
            </a:r>
          </a:p>
        </p:txBody>
      </p:sp>
      <p:sp>
        <p:nvSpPr>
          <p:cNvPr id="3" name="Slide Number Placeholder 5">
            <a:extLst>
              <a:ext uri="{FF2B5EF4-FFF2-40B4-BE49-F238E27FC236}">
                <a16:creationId xmlns:a16="http://schemas.microsoft.com/office/drawing/2014/main" id="{41A79AF4-24E0-7309-3655-68CF0A3F8FDF}"/>
              </a:ext>
            </a:extLst>
          </p:cNvPr>
          <p:cNvSpPr>
            <a:spLocks noGrp="1"/>
          </p:cNvSpPr>
          <p:nvPr>
            <p:ph type="sldNum" sz="quarter" idx="4"/>
          </p:nvPr>
        </p:nvSpPr>
        <p:spPr>
          <a:xfrm>
            <a:off x="8336226" y="4820495"/>
            <a:ext cx="476250" cy="205743"/>
          </a:xfrm>
          <a:prstGeom prst="rect">
            <a:avLst/>
          </a:prstGeom>
        </p:spPr>
        <p:txBody>
          <a:bodyPr vert="horz" lIns="0" tIns="0" rIns="0" bIns="0" rtlCol="0" anchor="ctr"/>
          <a:lstStyle>
            <a:lvl1pPr algn="r">
              <a:defRPr sz="9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fld id="{6B54B0F7-55DD-40D6-B7F4-70B586885C0B}" type="slidenum">
              <a:rPr lang="en-US" noProof="0" smtClean="0"/>
              <a:pPr/>
              <a:t>‹Nr.›</a:t>
            </a:fld>
            <a:endParaRPr lang="en-US" noProof="0"/>
          </a:p>
        </p:txBody>
      </p:sp>
    </p:spTree>
    <p:extLst>
      <p:ext uri="{BB962C8B-B14F-4D97-AF65-F5344CB8AC3E}">
        <p14:creationId xmlns:p14="http://schemas.microsoft.com/office/powerpoint/2010/main" val="1625017805"/>
      </p:ext>
    </p:extLst>
  </p:cSld>
  <p:clrMapOvr>
    <a:masterClrMapping/>
  </p:clrMapOvr>
  <mc:AlternateContent xmlns:mc="http://schemas.openxmlformats.org/markup-compatibility/2006">
    <mc:Choice xmlns:p14="http://schemas.microsoft.com/office/powerpoint/2010/main" Requires="p14">
      <p:transition p14:dur="250">
        <p:wipe dir="r"/>
      </p:transition>
    </mc:Choice>
    <mc:Fallback>
      <p:transition>
        <p:wipe dir="r"/>
      </p:transition>
    </mc:Fallback>
  </mc:AlternateContent>
  <p:extLst>
    <p:ext uri="{DCECCB84-F9BA-43D5-87BE-67443E8EF086}">
      <p15:sldGuideLst xmlns:p15="http://schemas.microsoft.com/office/powerpoint/2012/main">
        <p15:guide id="1" orient="horz" pos="564">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1_HA Takeaway Only">
    <p:bg>
      <p:bgPr>
        <a:solidFill>
          <a:srgbClr val="F5F3F8"/>
        </a:solidFill>
        <a:effectLst/>
      </p:bgPr>
    </p:bg>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p:txBody>
          <a:bodyPr/>
          <a:lstStyle/>
          <a:p>
            <a:r>
              <a:rPr lang="en-US" noProof="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6B54B0F7-55DD-40D6-B7F4-70B586885C0B}" type="slidenum">
              <a:rPr lang="en-US" noProof="0" smtClean="0"/>
              <a:pPr/>
              <a:t>‹Nr.›</a:t>
            </a:fld>
            <a:endParaRPr lang="en-US" noProof="0"/>
          </a:p>
        </p:txBody>
      </p:sp>
      <p:sp>
        <p:nvSpPr>
          <p:cNvPr id="13" name="Espace réservé du texte 4">
            <a:extLst>
              <a:ext uri="{FF2B5EF4-FFF2-40B4-BE49-F238E27FC236}">
                <a16:creationId xmlns:a16="http://schemas.microsoft.com/office/drawing/2014/main" id="{E214CB94-27AF-41B7-A363-829DCFEBE7A6}"/>
              </a:ext>
            </a:extLst>
          </p:cNvPr>
          <p:cNvSpPr>
            <a:spLocks noGrp="1"/>
          </p:cNvSpPr>
          <p:nvPr>
            <p:ph type="body" sz="quarter" idx="22"/>
          </p:nvPr>
        </p:nvSpPr>
        <p:spPr>
          <a:xfrm>
            <a:off x="333730" y="536234"/>
            <a:ext cx="8478000" cy="307777"/>
          </a:xfrm>
        </p:spPr>
        <p:txBody>
          <a:bodyPr wrap="square">
            <a:spAutoFit/>
          </a:bodyPr>
          <a:lstStyle>
            <a:lvl1pPr>
              <a:lnSpc>
                <a:spcPct val="100000"/>
              </a:lnSpc>
              <a:spcAft>
                <a:spcPts val="0"/>
              </a:spcAft>
              <a:defRPr sz="14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 name="Title 1">
            <a:extLst>
              <a:ext uri="{FF2B5EF4-FFF2-40B4-BE49-F238E27FC236}">
                <a16:creationId xmlns:a16="http://schemas.microsoft.com/office/drawing/2014/main" id="{397577A6-F24A-4B6D-B7E1-FB31180BD644}"/>
              </a:ext>
            </a:extLst>
          </p:cNvPr>
          <p:cNvSpPr>
            <a:spLocks noGrp="1"/>
          </p:cNvSpPr>
          <p:nvPr>
            <p:ph type="title"/>
          </p:nvPr>
        </p:nvSpPr>
        <p:spPr>
          <a:xfrm>
            <a:off x="331200" y="-19050"/>
            <a:ext cx="8485200" cy="491328"/>
          </a:xfrm>
        </p:spPr>
        <p:txBody>
          <a:bodyPr anchor="b" anchorCtr="0">
            <a:noAutofit/>
          </a:bodyPr>
          <a:lstStyle>
            <a:lvl1pPr>
              <a:defRPr sz="2000"/>
            </a:lvl1pPr>
          </a:lstStyle>
          <a:p>
            <a:r>
              <a:rPr lang="en-US"/>
              <a:t>Click to edit Master title style</a:t>
            </a:r>
          </a:p>
        </p:txBody>
      </p:sp>
    </p:spTree>
    <p:extLst>
      <p:ext uri="{BB962C8B-B14F-4D97-AF65-F5344CB8AC3E}">
        <p14:creationId xmlns:p14="http://schemas.microsoft.com/office/powerpoint/2010/main" val="331737397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userDrawn="1">
  <p:cSld name="HA Takeaway">
    <p:bg>
      <p:bgPr>
        <a:solidFill>
          <a:srgbClr val="F5F3F8"/>
        </a:solidFill>
        <a:effectLst/>
      </p:bgPr>
    </p:bg>
    <p:spTree>
      <p:nvGrpSpPr>
        <p:cNvPr id="1" name=""/>
        <p:cNvGrpSpPr/>
        <p:nvPr/>
      </p:nvGrpSpPr>
      <p:grpSpPr>
        <a:xfrm>
          <a:off x="0" y="0"/>
          <a:ext cx="0" cy="0"/>
          <a:chOff x="0" y="0"/>
          <a:chExt cx="0" cy="0"/>
        </a:xfrm>
      </p:grpSpPr>
      <p:sp>
        <p:nvSpPr>
          <p:cNvPr id="10" name="Espace réservé du pied de page 9">
            <a:extLst>
              <a:ext uri="{FF2B5EF4-FFF2-40B4-BE49-F238E27FC236}">
                <a16:creationId xmlns:a16="http://schemas.microsoft.com/office/drawing/2014/main" id="{020C0A00-28D4-4C67-B162-D686D6845C0E}"/>
              </a:ext>
            </a:extLst>
          </p:cNvPr>
          <p:cNvSpPr>
            <a:spLocks noGrp="1"/>
          </p:cNvSpPr>
          <p:nvPr>
            <p:ph type="ftr" sz="quarter" idx="15"/>
          </p:nvPr>
        </p:nvSpPr>
        <p:spPr/>
        <p:txBody>
          <a:bodyPr/>
          <a:lstStyle/>
          <a:p>
            <a:r>
              <a:rPr lang="en-US" noProof="0"/>
              <a:t>internal use</a:t>
            </a:r>
          </a:p>
        </p:txBody>
      </p:sp>
      <p:sp>
        <p:nvSpPr>
          <p:cNvPr id="11" name="Espace réservé du numéro de diapositive 10">
            <a:extLst>
              <a:ext uri="{FF2B5EF4-FFF2-40B4-BE49-F238E27FC236}">
                <a16:creationId xmlns:a16="http://schemas.microsoft.com/office/drawing/2014/main" id="{323D7EBE-BC7D-4AC5-AD6B-FCD5D270E1C6}"/>
              </a:ext>
            </a:extLst>
          </p:cNvPr>
          <p:cNvSpPr>
            <a:spLocks noGrp="1"/>
          </p:cNvSpPr>
          <p:nvPr>
            <p:ph type="sldNum" sz="quarter" idx="16"/>
          </p:nvPr>
        </p:nvSpPr>
        <p:spPr/>
        <p:txBody>
          <a:bodyPr/>
          <a:lstStyle/>
          <a:p>
            <a:fld id="{6B54B0F7-55DD-40D6-B7F4-70B586885C0B}" type="slidenum">
              <a:rPr lang="en-US" noProof="0" smtClean="0"/>
              <a:pPr/>
              <a:t>‹Nr.›</a:t>
            </a:fld>
            <a:endParaRPr lang="en-US" noProof="0"/>
          </a:p>
        </p:txBody>
      </p:sp>
      <p:sp>
        <p:nvSpPr>
          <p:cNvPr id="3" name="Text Placeholder 2">
            <a:extLst>
              <a:ext uri="{FF2B5EF4-FFF2-40B4-BE49-F238E27FC236}">
                <a16:creationId xmlns:a16="http://schemas.microsoft.com/office/drawing/2014/main" id="{D0E56171-4788-4B4A-B8DB-98CB348C66F3}"/>
              </a:ext>
            </a:extLst>
          </p:cNvPr>
          <p:cNvSpPr>
            <a:spLocks noGrp="1"/>
          </p:cNvSpPr>
          <p:nvPr>
            <p:ph type="body" sz="quarter" idx="21"/>
          </p:nvPr>
        </p:nvSpPr>
        <p:spPr>
          <a:xfrm>
            <a:off x="331525" y="1455726"/>
            <a:ext cx="8478000" cy="3223541"/>
          </a:xfrm>
        </p:spPr>
        <p:txBody>
          <a:bodyPr/>
          <a:lstStyle>
            <a:lvl1pPr>
              <a:lnSpc>
                <a:spcPct val="100000"/>
              </a:lnSpc>
              <a:spcBef>
                <a:spcPts val="600"/>
              </a:spcBef>
              <a:defRPr sz="1400"/>
            </a:lvl1pPr>
            <a:lvl2pPr marL="226794" indent="-226794">
              <a:lnSpc>
                <a:spcPct val="100000"/>
              </a:lnSpc>
              <a:spcBef>
                <a:spcPts val="600"/>
              </a:spcBef>
              <a:buClrTx/>
              <a:buFont typeface="Arial" panose="020B0604020202020204" pitchFamily="34" charset="0"/>
              <a:buChar char="•"/>
              <a:defRPr sz="1400"/>
            </a:lvl2pPr>
            <a:lvl3pPr marL="457189" indent="-226794">
              <a:lnSpc>
                <a:spcPct val="100000"/>
              </a:lnSpc>
              <a:spcBef>
                <a:spcPts val="600"/>
              </a:spcBef>
              <a:buClrTx/>
              <a:buFont typeface="Arial" panose="020B0604020202020204" pitchFamily="34" charset="0"/>
              <a:buChar char="‒"/>
              <a:defRPr sz="1400"/>
            </a:lvl3pPr>
            <a:lvl4pPr marL="683983" indent="-226794">
              <a:lnSpc>
                <a:spcPct val="100000"/>
              </a:lnSpc>
              <a:spcBef>
                <a:spcPts val="600"/>
              </a:spcBef>
              <a:buClrTx/>
              <a:buFont typeface="Arial" panose="020B0604020202020204" pitchFamily="34" charset="0"/>
              <a:buChar char="•"/>
              <a:defRPr sz="1400"/>
            </a:lvl4pPr>
            <a:lvl5pPr>
              <a:lnSpc>
                <a:spcPct val="100000"/>
              </a:lnSpc>
              <a:spcBef>
                <a:spcPts val="600"/>
              </a:spcBef>
              <a:defRPr sz="1400"/>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3" name="Espace réservé du texte 4">
            <a:extLst>
              <a:ext uri="{FF2B5EF4-FFF2-40B4-BE49-F238E27FC236}">
                <a16:creationId xmlns:a16="http://schemas.microsoft.com/office/drawing/2014/main" id="{E214CB94-27AF-41B7-A363-829DCFEBE7A6}"/>
              </a:ext>
            </a:extLst>
          </p:cNvPr>
          <p:cNvSpPr>
            <a:spLocks noGrp="1"/>
          </p:cNvSpPr>
          <p:nvPr>
            <p:ph type="body" sz="quarter" idx="22"/>
          </p:nvPr>
        </p:nvSpPr>
        <p:spPr>
          <a:xfrm>
            <a:off x="333730" y="536234"/>
            <a:ext cx="8478000" cy="307777"/>
          </a:xfrm>
        </p:spPr>
        <p:txBody>
          <a:bodyPr wrap="square">
            <a:spAutoFit/>
          </a:bodyPr>
          <a:lstStyle>
            <a:lvl1pPr>
              <a:lnSpc>
                <a:spcPct val="100000"/>
              </a:lnSpc>
              <a:spcAft>
                <a:spcPts val="0"/>
              </a:spcAft>
              <a:defRPr sz="14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spcBef>
                <a:spcPts val="400"/>
              </a:spcBef>
              <a:buFont typeface="Arial" panose="020B0604020202020204" pitchFamily="34" charset="0"/>
              <a:buNone/>
              <a:defRPr sz="1200"/>
            </a:lvl2pPr>
            <a:lvl3pPr>
              <a:lnSpc>
                <a:spcPct val="110000"/>
              </a:lnSpc>
              <a:defRPr lang="en-US" sz="1000" kern="1200" dirty="0" smtClean="0">
                <a:solidFill>
                  <a:schemeClr val="tx1"/>
                </a:solidFill>
                <a:latin typeface="Sanofi Sans 3 Regular"/>
                <a:ea typeface="+mn-ea"/>
                <a:cs typeface="+mn-cs"/>
              </a:defRPr>
            </a:lvl3pPr>
            <a:lvl4pPr>
              <a:defRPr sz="1000"/>
            </a:lvl4pPr>
            <a:lvl5pPr>
              <a:defRPr sz="1000"/>
            </a:lvl5pPr>
          </a:lstStyle>
          <a:p>
            <a:pPr lvl="0"/>
            <a:r>
              <a:rPr lang="en-US" noProof="0"/>
              <a:t>Click to edit Master text styles</a:t>
            </a:r>
          </a:p>
        </p:txBody>
      </p:sp>
      <p:sp>
        <p:nvSpPr>
          <p:cNvPr id="2" name="Title 1">
            <a:extLst>
              <a:ext uri="{FF2B5EF4-FFF2-40B4-BE49-F238E27FC236}">
                <a16:creationId xmlns:a16="http://schemas.microsoft.com/office/drawing/2014/main" id="{397577A6-F24A-4B6D-B7E1-FB31180BD644}"/>
              </a:ext>
            </a:extLst>
          </p:cNvPr>
          <p:cNvSpPr>
            <a:spLocks noGrp="1"/>
          </p:cNvSpPr>
          <p:nvPr>
            <p:ph type="title"/>
          </p:nvPr>
        </p:nvSpPr>
        <p:spPr>
          <a:xfrm>
            <a:off x="331200" y="-19050"/>
            <a:ext cx="8485200" cy="491328"/>
          </a:xfrm>
        </p:spPr>
        <p:txBody>
          <a:bodyPr anchor="b" anchorCtr="0">
            <a:noAutofit/>
          </a:bodyPr>
          <a:lstStyle>
            <a:lvl1pPr>
              <a:defRPr sz="2000"/>
            </a:lvl1pPr>
          </a:lstStyle>
          <a:p>
            <a:r>
              <a:rPr lang="en-US"/>
              <a:t>Click to edit Master title style</a:t>
            </a:r>
          </a:p>
        </p:txBody>
      </p:sp>
    </p:spTree>
    <p:extLst>
      <p:ext uri="{BB962C8B-B14F-4D97-AF65-F5344CB8AC3E}">
        <p14:creationId xmlns:p14="http://schemas.microsoft.com/office/powerpoint/2010/main" val="34829956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extLst>
    <p:ext uri="{DCECCB84-F9BA-43D5-87BE-67443E8EF086}">
      <p15:sldGuideLst xmlns:p15="http://schemas.microsoft.com/office/powerpoint/2012/main"/>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2.pn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emf"/><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oleObject" Target="../embeddings/oleObject1.bin"/><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ags" Target="../tags/tag2.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graphicFrame>
        <p:nvGraphicFramePr>
          <p:cNvPr id="4" name="Object 3" hidden="1">
            <a:extLst>
              <a:ext uri="{FF2B5EF4-FFF2-40B4-BE49-F238E27FC236}">
                <a16:creationId xmlns:a16="http://schemas.microsoft.com/office/drawing/2014/main" id="{DAE97568-9BC7-C3C3-F388-A7CF15088AA8}"/>
              </a:ext>
            </a:extLst>
          </p:cNvPr>
          <p:cNvGraphicFramePr>
            <a:graphicFrameLocks noChangeAspect="1"/>
          </p:cNvGraphicFramePr>
          <p:nvPr userDrawn="1">
            <p:custDataLst>
              <p:tags r:id="rId23"/>
            </p:custDataLst>
            <p:extLst>
              <p:ext uri="{D42A27DB-BD31-4B8C-83A1-F6EECF244321}">
                <p14:modId xmlns:p14="http://schemas.microsoft.com/office/powerpoint/2010/main" val="645785152"/>
              </p:ext>
            </p:extLst>
          </p:nvPr>
        </p:nvGraphicFramePr>
        <p:xfrm>
          <a:off x="1191" y="1191"/>
          <a:ext cx="1191" cy="1191"/>
        </p:xfrm>
        <a:graphic>
          <a:graphicData uri="http://schemas.openxmlformats.org/presentationml/2006/ole">
            <mc:AlternateContent xmlns:mc="http://schemas.openxmlformats.org/markup-compatibility/2006">
              <mc:Choice xmlns:v="urn:schemas-microsoft-com:vml" Requires="v">
                <p:oleObj name="Diapositive think-cell" r:id="rId24" imgW="360" imgH="360" progId="TCLayout.ActiveDocument.1">
                  <p:embed/>
                </p:oleObj>
              </mc:Choice>
              <mc:Fallback>
                <p:oleObj name="Diapositive think-cell" r:id="rId24" imgW="360" imgH="360" progId="TCLayout.ActiveDocument.1">
                  <p:embed/>
                  <p:pic>
                    <p:nvPicPr>
                      <p:cNvPr id="4" name="Object 3" hidden="1">
                        <a:extLst>
                          <a:ext uri="{FF2B5EF4-FFF2-40B4-BE49-F238E27FC236}">
                            <a16:creationId xmlns:a16="http://schemas.microsoft.com/office/drawing/2014/main" id="{DAE97568-9BC7-C3C3-F388-A7CF15088AA8}"/>
                          </a:ext>
                        </a:extLst>
                      </p:cNvPr>
                      <p:cNvPicPr/>
                      <p:nvPr/>
                    </p:nvPicPr>
                    <p:blipFill>
                      <a:blip r:embed="rId25"/>
                      <a:stretch>
                        <a:fillRect/>
                      </a:stretch>
                    </p:blipFill>
                    <p:spPr>
                      <a:xfrm>
                        <a:off x="1191" y="1191"/>
                        <a:ext cx="1191" cy="1191"/>
                      </a:xfrm>
                      <a:prstGeom prst="rect">
                        <a:avLst/>
                      </a:prstGeom>
                    </p:spPr>
                  </p:pic>
                </p:oleObj>
              </mc:Fallback>
            </mc:AlternateContent>
          </a:graphicData>
        </a:graphic>
      </p:graphicFrame>
      <p:sp>
        <p:nvSpPr>
          <p:cNvPr id="2" name="Title Placeholder 1"/>
          <p:cNvSpPr>
            <a:spLocks noGrp="1"/>
          </p:cNvSpPr>
          <p:nvPr>
            <p:ph type="title"/>
          </p:nvPr>
        </p:nvSpPr>
        <p:spPr>
          <a:xfrm>
            <a:off x="331200" y="-648300"/>
            <a:ext cx="8485200" cy="561185"/>
          </a:xfrm>
          <a:prstGeom prst="rect">
            <a:avLst/>
          </a:prstGeom>
        </p:spPr>
        <p:txBody>
          <a:bodyPr vert="horz" lIns="45720" tIns="45720" rIns="45720" bIns="45720" rtlCol="0" anchor="ctr">
            <a:noAutofit/>
          </a:bodyPr>
          <a:lstStyle/>
          <a:p>
            <a:endParaRPr lang="en-US" noProof="0"/>
          </a:p>
        </p:txBody>
      </p:sp>
      <p:sp>
        <p:nvSpPr>
          <p:cNvPr id="3" name="Text Placeholder 2"/>
          <p:cNvSpPr>
            <a:spLocks noGrp="1"/>
          </p:cNvSpPr>
          <p:nvPr>
            <p:ph type="body" idx="1"/>
          </p:nvPr>
        </p:nvSpPr>
        <p:spPr>
          <a:xfrm>
            <a:off x="331200" y="185460"/>
            <a:ext cx="8478000" cy="4135080"/>
          </a:xfrm>
          <a:prstGeom prst="rect">
            <a:avLst/>
          </a:prstGeom>
        </p:spPr>
        <p:txBody>
          <a:bodyPr vert="horz" wrap="square" lIns="45720" tIns="45720" rIns="45720" bIns="45720" rtlCol="0">
            <a:noAutofit/>
          </a:bodyPr>
          <a:lstStyle/>
          <a:p>
            <a:pPr lvl="0" defTabSz="914378">
              <a:spcBef>
                <a:spcPct val="20000"/>
              </a:spcBef>
              <a:buFontTx/>
            </a:pPr>
            <a:r>
              <a:rPr lang="en-US" noProof="0"/>
              <a:t>First Level</a:t>
            </a:r>
          </a:p>
          <a:p>
            <a:pPr marL="119060" lvl="1" indent="-6350" defTabSz="914378">
              <a:spcBef>
                <a:spcPts val="600"/>
              </a:spcBef>
              <a:buNone/>
            </a:pPr>
            <a:r>
              <a:rPr lang="en-US" noProof="0"/>
              <a:t>Second Level</a:t>
            </a:r>
          </a:p>
          <a:p>
            <a:pPr marL="403215" lvl="2" indent="-165096" defTabSz="914378">
              <a:spcBef>
                <a:spcPts val="600"/>
              </a:spcBef>
              <a:buClrTx/>
              <a:buFont typeface="Arial" panose="020B0604020202020204" pitchFamily="34" charset="0"/>
              <a:buChar char="•"/>
            </a:pPr>
            <a:r>
              <a:rPr lang="en-US" noProof="0"/>
              <a:t>Third Level</a:t>
            </a:r>
          </a:p>
          <a:p>
            <a:pPr marL="688958" lvl="3" indent="-173034" defTabSz="914378">
              <a:spcBef>
                <a:spcPts val="600"/>
              </a:spcBef>
              <a:buFont typeface="Arial" pitchFamily="34" charset="0"/>
              <a:buChar char="–"/>
            </a:pPr>
            <a:r>
              <a:rPr lang="en-US" noProof="0"/>
              <a:t>Fourth Level</a:t>
            </a:r>
          </a:p>
          <a:p>
            <a:pPr marL="1085823" lvl="4" indent="-227007" defTabSz="914378">
              <a:spcBef>
                <a:spcPts val="600"/>
              </a:spcBef>
              <a:buChar char="•"/>
              <a:tabLst/>
            </a:pPr>
            <a:r>
              <a:rPr lang="en-US" noProof="0"/>
              <a:t>Fifth Level</a:t>
            </a:r>
          </a:p>
        </p:txBody>
      </p:sp>
      <p:sp>
        <p:nvSpPr>
          <p:cNvPr id="5" name="Footer Placeholder 4"/>
          <p:cNvSpPr>
            <a:spLocks noGrp="1"/>
          </p:cNvSpPr>
          <p:nvPr>
            <p:ph type="ftr" sz="quarter" idx="3"/>
          </p:nvPr>
        </p:nvSpPr>
        <p:spPr>
          <a:xfrm>
            <a:off x="2149832" y="4859492"/>
            <a:ext cx="4844338" cy="127750"/>
          </a:xfrm>
          <a:prstGeom prst="rect">
            <a:avLst/>
          </a:prstGeom>
        </p:spPr>
        <p:txBody>
          <a:bodyPr vert="horz" lIns="0" tIns="0" rIns="0" bIns="0" rtlCol="0" anchor="ctr"/>
          <a:lstStyle>
            <a:lvl1pPr algn="ctr">
              <a:defRPr sz="600" b="0" i="0" cap="all"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r>
              <a:rPr lang="en-US" noProof="0"/>
              <a:t>internal use</a:t>
            </a:r>
          </a:p>
        </p:txBody>
      </p:sp>
      <p:sp>
        <p:nvSpPr>
          <p:cNvPr id="29" name="Espace réservé de la date 28">
            <a:extLst>
              <a:ext uri="{FF2B5EF4-FFF2-40B4-BE49-F238E27FC236}">
                <a16:creationId xmlns:a16="http://schemas.microsoft.com/office/drawing/2014/main" id="{B6D8E440-8C31-4584-85CD-3DE2B7815CCC}"/>
              </a:ext>
            </a:extLst>
          </p:cNvPr>
          <p:cNvSpPr>
            <a:spLocks noGrp="1"/>
          </p:cNvSpPr>
          <p:nvPr userDrawn="1">
            <p:ph type="dt" sz="half" idx="2"/>
          </p:nvPr>
        </p:nvSpPr>
        <p:spPr>
          <a:xfrm>
            <a:off x="3543300" y="4580080"/>
            <a:ext cx="2057400" cy="274637"/>
          </a:xfrm>
          <a:prstGeom prst="rect">
            <a:avLst/>
          </a:prstGeom>
        </p:spPr>
        <p:txBody>
          <a:bodyPr vert="horz" lIns="91440" tIns="45720" rIns="91440" bIns="45720" rtlCol="0" anchor="ctr"/>
          <a:lstStyle>
            <a:lvl1pPr algn="ctr">
              <a:defRPr sz="1100" b="0" i="0" spc="20" baseline="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r>
              <a:rPr lang="en-US" noProof="0"/>
              <a:t>XX . XX . XXXX</a:t>
            </a:r>
          </a:p>
        </p:txBody>
      </p:sp>
      <p:sp>
        <p:nvSpPr>
          <p:cNvPr id="6" name="Slide Number Placeholder 5"/>
          <p:cNvSpPr>
            <a:spLocks noGrp="1"/>
          </p:cNvSpPr>
          <p:nvPr userDrawn="1">
            <p:ph type="sldNum" sz="quarter" idx="4"/>
          </p:nvPr>
        </p:nvSpPr>
        <p:spPr>
          <a:xfrm>
            <a:off x="8336226" y="4820495"/>
            <a:ext cx="476250" cy="205743"/>
          </a:xfrm>
          <a:prstGeom prst="rect">
            <a:avLst/>
          </a:prstGeom>
        </p:spPr>
        <p:txBody>
          <a:bodyPr vert="horz" lIns="0" tIns="0" rIns="0" bIns="0" rtlCol="0" anchor="ctr"/>
          <a:lstStyle>
            <a:lvl1pPr algn="r">
              <a:defRPr sz="900" b="0" i="0">
                <a:solidFill>
                  <a:schemeClr val="tx1"/>
                </a:solidFill>
                <a:latin typeface="Verdana" panose="020B0604030504040204" pitchFamily="34" charset="0"/>
                <a:ea typeface="Verdana" panose="020B0604030504040204" pitchFamily="34" charset="0"/>
                <a:cs typeface="Verdana" panose="020B0604030504040204" pitchFamily="34" charset="0"/>
              </a:defRPr>
            </a:lvl1pPr>
          </a:lstStyle>
          <a:p>
            <a:fld id="{6B54B0F7-55DD-40D6-B7F4-70B586885C0B}" type="slidenum">
              <a:rPr lang="en-US" noProof="0" smtClean="0"/>
              <a:pPr/>
              <a:t>‹Nr.›</a:t>
            </a:fld>
            <a:endParaRPr lang="en-US" noProof="0"/>
          </a:p>
        </p:txBody>
      </p:sp>
      <p:sp>
        <p:nvSpPr>
          <p:cNvPr id="7" name="Textfeld 6">
            <a:extLst>
              <a:ext uri="{FF2B5EF4-FFF2-40B4-BE49-F238E27FC236}">
                <a16:creationId xmlns:a16="http://schemas.microsoft.com/office/drawing/2014/main" id="{5CFCBCFE-010D-06E7-1909-7A2253D839A8}"/>
              </a:ext>
            </a:extLst>
          </p:cNvPr>
          <p:cNvSpPr txBox="1"/>
          <p:nvPr userDrawn="1"/>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MAT-DE-2600042-1.0-01/2026</a:t>
            </a:r>
            <a:endParaRPr lang="de-DE" sz="600">
              <a:solidFill>
                <a:srgbClr val="404040"/>
              </a:solidFill>
            </a:endParaRPr>
          </a:p>
        </p:txBody>
      </p:sp>
    </p:spTree>
    <p:extLst>
      <p:ext uri="{BB962C8B-B14F-4D97-AF65-F5344CB8AC3E}">
        <p14:creationId xmlns:p14="http://schemas.microsoft.com/office/powerpoint/2010/main" val="2095636351"/>
      </p:ext>
    </p:extLst>
  </p:cSld>
  <p:clrMap bg1="lt1" tx1="dk1" bg2="lt2" tx2="dk2" accent1="accent1" accent2="accent2" accent3="accent3" accent4="accent4" accent5="accent5" accent6="accent6" hlink="hlink" folHlink="folHlink"/>
  <p:sldLayoutIdLst>
    <p:sldLayoutId id="2147484548" r:id="rId1"/>
    <p:sldLayoutId id="2147484549" r:id="rId2"/>
    <p:sldLayoutId id="2147484550" r:id="rId3"/>
    <p:sldLayoutId id="2147484551" r:id="rId4"/>
    <p:sldLayoutId id="2147484552" r:id="rId5"/>
    <p:sldLayoutId id="2147484553" r:id="rId6"/>
    <p:sldLayoutId id="2147484554" r:id="rId7"/>
    <p:sldLayoutId id="2147484555" r:id="rId8"/>
    <p:sldLayoutId id="2147484556" r:id="rId9"/>
    <p:sldLayoutId id="2147484557" r:id="rId10"/>
    <p:sldLayoutId id="2147484559" r:id="rId11"/>
    <p:sldLayoutId id="2147484757" r:id="rId12"/>
    <p:sldLayoutId id="2147484834" r:id="rId13"/>
    <p:sldLayoutId id="2147484991" r:id="rId14"/>
    <p:sldLayoutId id="2147484933" r:id="rId15"/>
    <p:sldLayoutId id="2147484934" r:id="rId16"/>
    <p:sldLayoutId id="2147484935" r:id="rId17"/>
    <p:sldLayoutId id="2147484936" r:id="rId18"/>
    <p:sldLayoutId id="2147485459" r:id="rId19"/>
    <p:sldLayoutId id="2147485460" r:id="rId20"/>
    <p:sldLayoutId id="2147485475" r:id="rId21"/>
  </p:sldLayoutIdLst>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hf hdr="0"/>
  <p:txStyles>
    <p:titleStyle>
      <a:lvl1pPr algn="l" defTabSz="685783" rtl="0" eaLnBrk="1" latinLnBrk="0" hangingPunct="1">
        <a:lnSpc>
          <a:spcPct val="90000"/>
        </a:lnSpc>
        <a:spcBef>
          <a:spcPct val="0"/>
        </a:spcBef>
        <a:buNone/>
        <a:defRPr lang="fr-FR" sz="1800" b="0" i="0" kern="1200" dirty="0">
          <a:solidFill>
            <a:schemeClr val="accent1"/>
          </a:solidFill>
          <a:latin typeface="Verdana" panose="020B0604030504040204" pitchFamily="34" charset="0"/>
          <a:ea typeface="Verdana" panose="020B0604030504040204" pitchFamily="34" charset="0"/>
          <a:cs typeface="Verdana" panose="020B0604030504040204" pitchFamily="34" charset="0"/>
        </a:defRPr>
      </a:lvl1pPr>
    </p:titleStyle>
    <p:body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6"/>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6"/>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6"/>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783" rtl="0" eaLnBrk="1" latinLnBrk="0" hangingPunct="1">
        <a:defRPr sz="1350" kern="1200">
          <a:solidFill>
            <a:schemeClr val="tx1"/>
          </a:solidFill>
          <a:latin typeface="+mn-lt"/>
          <a:ea typeface="+mn-ea"/>
          <a:cs typeface="+mn-cs"/>
        </a:defRPr>
      </a:lvl1pPr>
      <a:lvl2pPr marL="342892" algn="l" defTabSz="685783" rtl="0" eaLnBrk="1" latinLnBrk="0" hangingPunct="1">
        <a:defRPr sz="1350" kern="1200">
          <a:solidFill>
            <a:schemeClr val="tx1"/>
          </a:solidFill>
          <a:latin typeface="+mn-lt"/>
          <a:ea typeface="+mn-ea"/>
          <a:cs typeface="+mn-cs"/>
        </a:defRPr>
      </a:lvl2pPr>
      <a:lvl3pPr marL="685783" algn="l" defTabSz="685783" rtl="0" eaLnBrk="1" latinLnBrk="0" hangingPunct="1">
        <a:defRPr sz="1350" kern="1200">
          <a:solidFill>
            <a:schemeClr val="tx1"/>
          </a:solidFill>
          <a:latin typeface="+mn-lt"/>
          <a:ea typeface="+mn-ea"/>
          <a:cs typeface="+mn-cs"/>
        </a:defRPr>
      </a:lvl3pPr>
      <a:lvl4pPr marL="1028675" algn="l" defTabSz="685783" rtl="0" eaLnBrk="1" latinLnBrk="0" hangingPunct="1">
        <a:defRPr sz="1350" kern="1200">
          <a:solidFill>
            <a:schemeClr val="tx1"/>
          </a:solidFill>
          <a:latin typeface="+mn-lt"/>
          <a:ea typeface="+mn-ea"/>
          <a:cs typeface="+mn-cs"/>
        </a:defRPr>
      </a:lvl4pPr>
      <a:lvl5pPr marL="1371566" algn="l" defTabSz="685783" rtl="0" eaLnBrk="1" latinLnBrk="0" hangingPunct="1">
        <a:defRPr sz="1350" kern="1200">
          <a:solidFill>
            <a:schemeClr val="tx1"/>
          </a:solidFill>
          <a:latin typeface="+mn-lt"/>
          <a:ea typeface="+mn-ea"/>
          <a:cs typeface="+mn-cs"/>
        </a:defRPr>
      </a:lvl5pPr>
      <a:lvl6pPr marL="1714457" algn="l" defTabSz="685783" rtl="0" eaLnBrk="1" latinLnBrk="0" hangingPunct="1">
        <a:defRPr sz="1350" kern="1200">
          <a:solidFill>
            <a:schemeClr val="tx1"/>
          </a:solidFill>
          <a:latin typeface="+mn-lt"/>
          <a:ea typeface="+mn-ea"/>
          <a:cs typeface="+mn-cs"/>
        </a:defRPr>
      </a:lvl6pPr>
      <a:lvl7pPr marL="2057348" algn="l" defTabSz="685783" rtl="0" eaLnBrk="1" latinLnBrk="0" hangingPunct="1">
        <a:defRPr sz="1350" kern="1200">
          <a:solidFill>
            <a:schemeClr val="tx1"/>
          </a:solidFill>
          <a:latin typeface="+mn-lt"/>
          <a:ea typeface="+mn-ea"/>
          <a:cs typeface="+mn-cs"/>
        </a:defRPr>
      </a:lvl7pPr>
      <a:lvl8pPr marL="2400240" algn="l" defTabSz="685783" rtl="0" eaLnBrk="1" latinLnBrk="0" hangingPunct="1">
        <a:defRPr sz="1350" kern="1200">
          <a:solidFill>
            <a:schemeClr val="tx1"/>
          </a:solidFill>
          <a:latin typeface="+mn-lt"/>
          <a:ea typeface="+mn-ea"/>
          <a:cs typeface="+mn-cs"/>
        </a:defRPr>
      </a:lvl8pPr>
      <a:lvl9pPr marL="2743132" algn="l" defTabSz="685783" rtl="0" eaLnBrk="1" latinLnBrk="0" hangingPunct="1">
        <a:defRPr sz="135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892">
          <p15:clr>
            <a:srgbClr val="F26B43"/>
          </p15:clr>
        </p15:guide>
        <p15:guide id="2" pos="5544">
          <p15:clr>
            <a:srgbClr val="F26B43"/>
          </p15:clr>
        </p15:guide>
        <p15:guide id="3" pos="216">
          <p15:clr>
            <a:srgbClr val="F26B43"/>
          </p15:clr>
        </p15:guide>
        <p15:guide id="4" pos="120">
          <p15:clr>
            <a:srgbClr val="F26B43"/>
          </p15:clr>
        </p15:guide>
        <p15:guide id="5" pos="5640">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8" Type="http://schemas.openxmlformats.org/officeDocument/2006/relationships/image" Target="../media/image17.png"/><Relationship Id="rId13" Type="http://schemas.openxmlformats.org/officeDocument/2006/relationships/image" Target="../media/image46.svg"/><Relationship Id="rId3" Type="http://schemas.openxmlformats.org/officeDocument/2006/relationships/image" Target="../media/image11.png"/><Relationship Id="rId7" Type="http://schemas.openxmlformats.org/officeDocument/2006/relationships/image" Target="../media/image10.png"/><Relationship Id="rId12" Type="http://schemas.openxmlformats.org/officeDocument/2006/relationships/image" Target="../media/image45.png"/><Relationship Id="rId2" Type="http://schemas.openxmlformats.org/officeDocument/2006/relationships/notesSlide" Target="../notesSlides/notesSlide4.xml"/><Relationship Id="rId16" Type="http://schemas.openxmlformats.org/officeDocument/2006/relationships/image" Target="../media/image47.svg"/><Relationship Id="rId1" Type="http://schemas.openxmlformats.org/officeDocument/2006/relationships/slideLayout" Target="../slideLayouts/slideLayout3.xml"/><Relationship Id="rId6" Type="http://schemas.openxmlformats.org/officeDocument/2006/relationships/image" Target="../media/image42.svg"/><Relationship Id="rId11" Type="http://schemas.openxmlformats.org/officeDocument/2006/relationships/image" Target="../media/image44.svg"/><Relationship Id="rId5" Type="http://schemas.openxmlformats.org/officeDocument/2006/relationships/image" Target="../media/image29.png"/><Relationship Id="rId15" Type="http://schemas.openxmlformats.org/officeDocument/2006/relationships/image" Target="../media/image27.png"/><Relationship Id="rId10" Type="http://schemas.openxmlformats.org/officeDocument/2006/relationships/image" Target="../media/image19.png"/><Relationship Id="rId4" Type="http://schemas.openxmlformats.org/officeDocument/2006/relationships/image" Target="../media/image41.svg"/><Relationship Id="rId9" Type="http://schemas.openxmlformats.org/officeDocument/2006/relationships/image" Target="../media/image43.svg"/><Relationship Id="rId14" Type="http://schemas.openxmlformats.org/officeDocument/2006/relationships/image" Target="../media/image25.png"/></Relationships>
</file>

<file path=ppt/slides/_rels/slide100.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01.xml.rels><?xml version="1.0" encoding="UTF-8" standalone="yes"?>
<Relationships xmlns="http://schemas.openxmlformats.org/package/2006/relationships"><Relationship Id="rId3" Type="http://schemas.openxmlformats.org/officeDocument/2006/relationships/image" Target="../media/image192.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0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10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05.xml.rels><?xml version="1.0" encoding="UTF-8" standalone="yes"?>
<Relationships xmlns="http://schemas.openxmlformats.org/package/2006/relationships"><Relationship Id="rId8" Type="http://schemas.openxmlformats.org/officeDocument/2006/relationships/image" Target="../media/image198.svg"/><Relationship Id="rId3" Type="http://schemas.openxmlformats.org/officeDocument/2006/relationships/image" Target="../media/image193.png"/><Relationship Id="rId7" Type="http://schemas.openxmlformats.org/officeDocument/2006/relationships/image" Target="../media/image197.png"/><Relationship Id="rId2" Type="http://schemas.openxmlformats.org/officeDocument/2006/relationships/image" Target="../media/image2.png"/><Relationship Id="rId1" Type="http://schemas.openxmlformats.org/officeDocument/2006/relationships/slideLayout" Target="../slideLayouts/slideLayout10.xml"/><Relationship Id="rId6" Type="http://schemas.openxmlformats.org/officeDocument/2006/relationships/image" Target="../media/image196.jpeg"/><Relationship Id="rId5" Type="http://schemas.openxmlformats.org/officeDocument/2006/relationships/image" Target="../media/image195.jpeg"/><Relationship Id="rId4" Type="http://schemas.openxmlformats.org/officeDocument/2006/relationships/image" Target="../media/image194.svg"/></Relationships>
</file>

<file path=ppt/slides/_rels/slide106.xml.rels><?xml version="1.0" encoding="UTF-8" standalone="yes"?>
<Relationships xmlns="http://schemas.openxmlformats.org/package/2006/relationships"><Relationship Id="rId3" Type="http://schemas.openxmlformats.org/officeDocument/2006/relationships/hyperlink" Target="https://www.ddg.info/behandlung-leitlinien/leitlinien-praxisempfehlungen" TargetMode="External"/><Relationship Id="rId2" Type="http://schemas.openxmlformats.org/officeDocument/2006/relationships/image" Target="../media/image2.png"/><Relationship Id="rId1" Type="http://schemas.openxmlformats.org/officeDocument/2006/relationships/slideLayout" Target="../slideLayouts/slideLayout8.xml"/></Relationships>
</file>

<file path=ppt/slides/_rels/slide1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10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chart" Target="../charts/chart20.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2" Type="http://schemas.openxmlformats.org/officeDocument/2006/relationships/image" Target="../media/image199.png"/><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8" Type="http://schemas.openxmlformats.org/officeDocument/2006/relationships/image" Target="../media/image15.png"/><Relationship Id="rId13" Type="http://schemas.openxmlformats.org/officeDocument/2006/relationships/image" Target="../media/image32.svg"/><Relationship Id="rId18" Type="http://schemas.openxmlformats.org/officeDocument/2006/relationships/image" Target="../media/image19.png"/><Relationship Id="rId26" Type="http://schemas.openxmlformats.org/officeDocument/2006/relationships/image" Target="../media/image23.png"/><Relationship Id="rId3" Type="http://schemas.openxmlformats.org/officeDocument/2006/relationships/image" Target="../media/image10.png"/><Relationship Id="rId21" Type="http://schemas.openxmlformats.org/officeDocument/2006/relationships/image" Target="../media/image46.svg"/><Relationship Id="rId7" Type="http://schemas.openxmlformats.org/officeDocument/2006/relationships/image" Target="../media/image48.svg"/><Relationship Id="rId12" Type="http://schemas.openxmlformats.org/officeDocument/2006/relationships/image" Target="../media/image31.png"/><Relationship Id="rId17" Type="http://schemas.openxmlformats.org/officeDocument/2006/relationships/image" Target="../media/image43.svg"/><Relationship Id="rId25" Type="http://schemas.openxmlformats.org/officeDocument/2006/relationships/image" Target="../media/image53.svg"/><Relationship Id="rId2" Type="http://schemas.openxmlformats.org/officeDocument/2006/relationships/notesSlide" Target="../notesSlides/notesSlide5.xml"/><Relationship Id="rId16" Type="http://schemas.openxmlformats.org/officeDocument/2006/relationships/image" Target="../media/image17.png"/><Relationship Id="rId20" Type="http://schemas.openxmlformats.org/officeDocument/2006/relationships/image" Target="../media/image45.png"/><Relationship Id="rId29" Type="http://schemas.openxmlformats.org/officeDocument/2006/relationships/image" Target="../media/image27.png"/><Relationship Id="rId1" Type="http://schemas.openxmlformats.org/officeDocument/2006/relationships/slideLayout" Target="../slideLayouts/slideLayout8.xml"/><Relationship Id="rId6" Type="http://schemas.openxmlformats.org/officeDocument/2006/relationships/image" Target="../media/image13.png"/><Relationship Id="rId11" Type="http://schemas.openxmlformats.org/officeDocument/2006/relationships/image" Target="../media/image34.svg"/><Relationship Id="rId24" Type="http://schemas.openxmlformats.org/officeDocument/2006/relationships/image" Target="../media/image52.png"/><Relationship Id="rId32" Type="http://schemas.openxmlformats.org/officeDocument/2006/relationships/image" Target="../media/image42.svg"/><Relationship Id="rId5" Type="http://schemas.openxmlformats.org/officeDocument/2006/relationships/image" Target="../media/image41.svg"/><Relationship Id="rId15" Type="http://schemas.openxmlformats.org/officeDocument/2006/relationships/image" Target="../media/image36.svg"/><Relationship Id="rId23" Type="http://schemas.openxmlformats.org/officeDocument/2006/relationships/image" Target="../media/image51.svg"/><Relationship Id="rId28" Type="http://schemas.openxmlformats.org/officeDocument/2006/relationships/image" Target="../media/image25.png"/><Relationship Id="rId10" Type="http://schemas.openxmlformats.org/officeDocument/2006/relationships/image" Target="../media/image33.png"/><Relationship Id="rId19" Type="http://schemas.openxmlformats.org/officeDocument/2006/relationships/image" Target="../media/image44.svg"/><Relationship Id="rId31" Type="http://schemas.openxmlformats.org/officeDocument/2006/relationships/image" Target="../media/image29.png"/><Relationship Id="rId4" Type="http://schemas.openxmlformats.org/officeDocument/2006/relationships/image" Target="../media/image11.png"/><Relationship Id="rId9" Type="http://schemas.openxmlformats.org/officeDocument/2006/relationships/image" Target="../media/image49.svg"/><Relationship Id="rId14" Type="http://schemas.openxmlformats.org/officeDocument/2006/relationships/image" Target="../media/image35.png"/><Relationship Id="rId22" Type="http://schemas.openxmlformats.org/officeDocument/2006/relationships/image" Target="../media/image50.png"/><Relationship Id="rId27" Type="http://schemas.openxmlformats.org/officeDocument/2006/relationships/image" Target="../media/image54.svg"/><Relationship Id="rId30" Type="http://schemas.openxmlformats.org/officeDocument/2006/relationships/image" Target="../media/image47.svg"/></Relationships>
</file>

<file path=ppt/slides/_rels/slide110.xml.rels><?xml version="1.0" encoding="UTF-8" standalone="yes"?>
<Relationships xmlns="http://schemas.openxmlformats.org/package/2006/relationships"><Relationship Id="rId2" Type="http://schemas.openxmlformats.org/officeDocument/2006/relationships/image" Target="../media/image200.png"/><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1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7.xml"/><Relationship Id="rId1" Type="http://schemas.openxmlformats.org/officeDocument/2006/relationships/slideLayout" Target="../slideLayouts/slideLayout9.xml"/><Relationship Id="rId4" Type="http://schemas.openxmlformats.org/officeDocument/2006/relationships/hyperlink" Target="https://www.ddg.info/fileadmin/user_upload/Deutscher_Gesundheitsbericht_2026_final.pdf" TargetMode="External"/></Relationships>
</file>

<file path=ppt/slides/_rels/slide1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8.xml"/><Relationship Id="rId1" Type="http://schemas.openxmlformats.org/officeDocument/2006/relationships/slideLayout" Target="../slideLayouts/slideLayout9.xml"/><Relationship Id="rId4" Type="http://schemas.openxmlformats.org/officeDocument/2006/relationships/image" Target="../media/image201.png"/></Relationships>
</file>

<file path=ppt/slides/_rels/slide11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9.xml"/><Relationship Id="rId1" Type="http://schemas.openxmlformats.org/officeDocument/2006/relationships/slideLayout" Target="../slideLayouts/slideLayout9.xml"/><Relationship Id="rId6" Type="http://schemas.openxmlformats.org/officeDocument/2006/relationships/image" Target="../media/image202.png"/><Relationship Id="rId5" Type="http://schemas.openxmlformats.org/officeDocument/2006/relationships/hyperlink" Target="https://edoc.rki.de/bitstream/handle/176904/12304/Rosenbauer%20et%20al.%202024_InzidenzPr%c3%a4valenzDiabetes.pdf?sequence=1&amp;isAllowed=y" TargetMode="External"/><Relationship Id="rId4" Type="http://schemas.openxmlformats.org/officeDocument/2006/relationships/hyperlink" Target="https://www.ddg.info/fileadmin/user_upload/Deutscher_Gesundheitsbericht_2026_final.pdf" TargetMode="External"/></Relationships>
</file>

<file path=ppt/slides/_rels/slide115.xml.rels><?xml version="1.0" encoding="UTF-8" standalone="yes"?>
<Relationships xmlns="http://schemas.openxmlformats.org/package/2006/relationships"><Relationship Id="rId8" Type="http://schemas.openxmlformats.org/officeDocument/2006/relationships/image" Target="../media/image208.svg"/><Relationship Id="rId3" Type="http://schemas.openxmlformats.org/officeDocument/2006/relationships/image" Target="../media/image203.png"/><Relationship Id="rId7" Type="http://schemas.openxmlformats.org/officeDocument/2006/relationships/image" Target="../media/image207.pn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206.png"/><Relationship Id="rId5" Type="http://schemas.openxmlformats.org/officeDocument/2006/relationships/image" Target="../media/image205.png"/><Relationship Id="rId10" Type="http://schemas.openxmlformats.org/officeDocument/2006/relationships/image" Target="../media/image210.svg"/><Relationship Id="rId4" Type="http://schemas.openxmlformats.org/officeDocument/2006/relationships/image" Target="../media/image204.png"/><Relationship Id="rId9" Type="http://schemas.openxmlformats.org/officeDocument/2006/relationships/image" Target="../media/image209.png"/></Relationships>
</file>

<file path=ppt/slides/_rels/slide116.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image" Target="../media/image211.png"/><Relationship Id="rId1" Type="http://schemas.openxmlformats.org/officeDocument/2006/relationships/slideLayout" Target="../slideLayouts/slideLayout9.xml"/><Relationship Id="rId6" Type="http://schemas.openxmlformats.org/officeDocument/2006/relationships/image" Target="../media/image2.png"/><Relationship Id="rId5" Type="http://schemas.openxmlformats.org/officeDocument/2006/relationships/image" Target="../media/image212.png"/><Relationship Id="rId4" Type="http://schemas.openxmlformats.org/officeDocument/2006/relationships/image" Target="../media/image205.png"/></Relationships>
</file>

<file path=ppt/slides/_rels/slide117.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image" Target="../media/image2.png"/><Relationship Id="rId1" Type="http://schemas.openxmlformats.org/officeDocument/2006/relationships/slideLayout" Target="../slideLayouts/slideLayout9.xml"/><Relationship Id="rId4" Type="http://schemas.openxmlformats.org/officeDocument/2006/relationships/image" Target="../media/image214.jpeg"/></Relationships>
</file>

<file path=ppt/slides/_rels/slide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0.xml"/><Relationship Id="rId1" Type="http://schemas.openxmlformats.org/officeDocument/2006/relationships/slideLayout" Target="../slideLayouts/slideLayout9.xml"/><Relationship Id="rId5" Type="http://schemas.openxmlformats.org/officeDocument/2006/relationships/hyperlink" Target="https://edoc.rki.de/bitstream/handle/176904/12304/Rosenbauer%20et%20al.%202024_InzidenzPr%c3%a4valenzDiabetes.pdf?sequence=1&amp;isAllowed=y" TargetMode="External"/><Relationship Id="rId4" Type="http://schemas.openxmlformats.org/officeDocument/2006/relationships/hyperlink" Target="https://www.ddg.info/fileadmin/user_upload/Deutscher_Gesundheitsbericht_2026_final.pdf" TargetMode="External"/></Relationships>
</file>

<file path=ppt/slides/_rels/slide119.xml.rels><?xml version="1.0" encoding="UTF-8" standalone="yes"?>
<Relationships xmlns="http://schemas.openxmlformats.org/package/2006/relationships"><Relationship Id="rId3" Type="http://schemas.openxmlformats.org/officeDocument/2006/relationships/hyperlink" Target="https://www.diabetesde.org/system/files/documents/gesundheitsbericht_2020.pdf" TargetMode="External"/><Relationship Id="rId2" Type="http://schemas.openxmlformats.org/officeDocument/2006/relationships/image" Target="../media/image2.png"/><Relationship Id="rId1" Type="http://schemas.openxmlformats.org/officeDocument/2006/relationships/slideLayout" Target="../slideLayouts/slideLayout9.xml"/><Relationship Id="rId4" Type="http://schemas.openxmlformats.org/officeDocument/2006/relationships/image" Target="../media/image215.png"/></Relationships>
</file>

<file path=ppt/slides/_rels/slide12.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6.xml"/><Relationship Id="rId1" Type="http://schemas.openxmlformats.org/officeDocument/2006/relationships/slideLayout" Target="../slideLayouts/slideLayout3.xml"/><Relationship Id="rId5" Type="http://schemas.openxmlformats.org/officeDocument/2006/relationships/image" Target="../media/image56.png"/><Relationship Id="rId4" Type="http://schemas.openxmlformats.org/officeDocument/2006/relationships/image" Target="../media/image25.png"/></Relationships>
</file>

<file path=ppt/slides/_rels/slide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1.xml"/><Relationship Id="rId1" Type="http://schemas.openxmlformats.org/officeDocument/2006/relationships/slideLayout" Target="../slideLayouts/slideLayout9.xml"/><Relationship Id="rId4" Type="http://schemas.openxmlformats.org/officeDocument/2006/relationships/hyperlink" Target="https://www.ddg.info/fileadmin/user_upload/Deutscher_Gesundheitsbericht_2026_final.pdf" TargetMode="External"/></Relationships>
</file>

<file path=ppt/slides/_rels/slide1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122.xml.rels><?xml version="1.0" encoding="UTF-8" standalone="yes"?>
<Relationships xmlns="http://schemas.openxmlformats.org/package/2006/relationships"><Relationship Id="rId8" Type="http://schemas.openxmlformats.org/officeDocument/2006/relationships/image" Target="../media/image221.svg"/><Relationship Id="rId3" Type="http://schemas.openxmlformats.org/officeDocument/2006/relationships/image" Target="../media/image216.png"/><Relationship Id="rId7" Type="http://schemas.openxmlformats.org/officeDocument/2006/relationships/image" Target="../media/image220.pn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219.svg"/><Relationship Id="rId5" Type="http://schemas.openxmlformats.org/officeDocument/2006/relationships/image" Target="../media/image218.png"/><Relationship Id="rId10" Type="http://schemas.openxmlformats.org/officeDocument/2006/relationships/image" Target="../media/image223.svg"/><Relationship Id="rId4" Type="http://schemas.openxmlformats.org/officeDocument/2006/relationships/image" Target="../media/image217.png"/><Relationship Id="rId9" Type="http://schemas.openxmlformats.org/officeDocument/2006/relationships/image" Target="../media/image222.png"/></Relationships>
</file>

<file path=ppt/slides/_rels/slide1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2.xml"/><Relationship Id="rId1" Type="http://schemas.openxmlformats.org/officeDocument/2006/relationships/slideLayout" Target="../slideLayouts/slideLayout10.xml"/><Relationship Id="rId4" Type="http://schemas.openxmlformats.org/officeDocument/2006/relationships/image" Target="../media/image224.png"/></Relationships>
</file>

<file path=ppt/slides/_rels/slide1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3.xml"/><Relationship Id="rId1" Type="http://schemas.openxmlformats.org/officeDocument/2006/relationships/slideLayout" Target="../slideLayouts/slideLayout10.xml"/><Relationship Id="rId4" Type="http://schemas.openxmlformats.org/officeDocument/2006/relationships/chart" Target="../charts/chart21.xml"/></Relationships>
</file>

<file path=ppt/slides/_rels/slide125.xml.rels><?xml version="1.0" encoding="UTF-8" standalone="yes"?>
<Relationships xmlns="http://schemas.openxmlformats.org/package/2006/relationships"><Relationship Id="rId8" Type="http://schemas.openxmlformats.org/officeDocument/2006/relationships/image" Target="../media/image230.svg"/><Relationship Id="rId13" Type="http://schemas.openxmlformats.org/officeDocument/2006/relationships/image" Target="../media/image235.png"/><Relationship Id="rId18" Type="http://schemas.openxmlformats.org/officeDocument/2006/relationships/image" Target="../media/image240.svg"/><Relationship Id="rId3" Type="http://schemas.openxmlformats.org/officeDocument/2006/relationships/image" Target="../media/image225.png"/><Relationship Id="rId21" Type="http://schemas.openxmlformats.org/officeDocument/2006/relationships/image" Target="../media/image243.png"/><Relationship Id="rId7" Type="http://schemas.openxmlformats.org/officeDocument/2006/relationships/image" Target="../media/image229.png"/><Relationship Id="rId12" Type="http://schemas.openxmlformats.org/officeDocument/2006/relationships/image" Target="../media/image234.svg"/><Relationship Id="rId17" Type="http://schemas.openxmlformats.org/officeDocument/2006/relationships/image" Target="../media/image239.png"/><Relationship Id="rId2" Type="http://schemas.openxmlformats.org/officeDocument/2006/relationships/image" Target="../media/image2.png"/><Relationship Id="rId16" Type="http://schemas.openxmlformats.org/officeDocument/2006/relationships/image" Target="../media/image238.svg"/><Relationship Id="rId20" Type="http://schemas.openxmlformats.org/officeDocument/2006/relationships/image" Target="../media/image242.svg"/><Relationship Id="rId1" Type="http://schemas.openxmlformats.org/officeDocument/2006/relationships/slideLayout" Target="../slideLayouts/slideLayout9.xml"/><Relationship Id="rId6" Type="http://schemas.openxmlformats.org/officeDocument/2006/relationships/image" Target="../media/image228.png"/><Relationship Id="rId11" Type="http://schemas.openxmlformats.org/officeDocument/2006/relationships/image" Target="../media/image233.png"/><Relationship Id="rId5" Type="http://schemas.openxmlformats.org/officeDocument/2006/relationships/image" Target="../media/image227.png"/><Relationship Id="rId15" Type="http://schemas.openxmlformats.org/officeDocument/2006/relationships/image" Target="../media/image237.png"/><Relationship Id="rId10" Type="http://schemas.openxmlformats.org/officeDocument/2006/relationships/image" Target="../media/image232.svg"/><Relationship Id="rId19" Type="http://schemas.openxmlformats.org/officeDocument/2006/relationships/image" Target="../media/image241.png"/><Relationship Id="rId4" Type="http://schemas.openxmlformats.org/officeDocument/2006/relationships/image" Target="../media/image226.png"/><Relationship Id="rId9" Type="http://schemas.openxmlformats.org/officeDocument/2006/relationships/image" Target="../media/image231.png"/><Relationship Id="rId14" Type="http://schemas.openxmlformats.org/officeDocument/2006/relationships/image" Target="../media/image236.svg"/><Relationship Id="rId22" Type="http://schemas.openxmlformats.org/officeDocument/2006/relationships/image" Target="../media/image244.svg"/></Relationships>
</file>

<file path=ppt/slides/_rels/slide126.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127.xml.rels><?xml version="1.0" encoding="UTF-8" standalone="yes"?>
<Relationships xmlns="http://schemas.openxmlformats.org/package/2006/relationships"><Relationship Id="rId3" Type="http://schemas.openxmlformats.org/officeDocument/2006/relationships/hyperlink" Target="https://www.ddg.info/behandlung-leitlinien/leitlinien-praxisempfehlungen" TargetMode="External"/><Relationship Id="rId2" Type="http://schemas.openxmlformats.org/officeDocument/2006/relationships/image" Target="../media/image2.png"/><Relationship Id="rId1" Type="http://schemas.openxmlformats.org/officeDocument/2006/relationships/slideLayout" Target="../slideLayouts/slideLayout9.xml"/><Relationship Id="rId4" Type="http://schemas.openxmlformats.org/officeDocument/2006/relationships/image" Target="../media/image245.png"/></Relationships>
</file>

<file path=ppt/slides/_rels/slide128.xml.rels><?xml version="1.0" encoding="UTF-8" standalone="yes"?>
<Relationships xmlns="http://schemas.openxmlformats.org/package/2006/relationships"><Relationship Id="rId3" Type="http://schemas.openxmlformats.org/officeDocument/2006/relationships/hyperlink" Target="https://www.ddg.info/behandlung-leitlinien/leitlinien-praxisempfehlungen" TargetMode="External"/><Relationship Id="rId2" Type="http://schemas.openxmlformats.org/officeDocument/2006/relationships/image" Target="../media/image246.png"/><Relationship Id="rId1" Type="http://schemas.openxmlformats.org/officeDocument/2006/relationships/slideLayout" Target="../slideLayouts/slideLayout9.xml"/><Relationship Id="rId4" Type="http://schemas.openxmlformats.org/officeDocument/2006/relationships/image" Target="../media/image2.png"/></Relationships>
</file>

<file path=ppt/slides/_rels/slide129.xml.rels><?xml version="1.0" encoding="UTF-8" standalone="yes"?>
<Relationships xmlns="http://schemas.openxmlformats.org/package/2006/relationships"><Relationship Id="rId8" Type="http://schemas.openxmlformats.org/officeDocument/2006/relationships/image" Target="../media/image232.svg"/><Relationship Id="rId3" Type="http://schemas.openxmlformats.org/officeDocument/2006/relationships/image" Target="../media/image247.png"/><Relationship Id="rId7" Type="http://schemas.openxmlformats.org/officeDocument/2006/relationships/image" Target="../media/image231.png"/><Relationship Id="rId12" Type="http://schemas.openxmlformats.org/officeDocument/2006/relationships/image" Target="../media/image254.sv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250.svg"/><Relationship Id="rId11" Type="http://schemas.openxmlformats.org/officeDocument/2006/relationships/image" Target="../media/image253.png"/><Relationship Id="rId5" Type="http://schemas.openxmlformats.org/officeDocument/2006/relationships/image" Target="../media/image249.png"/><Relationship Id="rId10" Type="http://schemas.openxmlformats.org/officeDocument/2006/relationships/image" Target="../media/image252.svg"/><Relationship Id="rId4" Type="http://schemas.openxmlformats.org/officeDocument/2006/relationships/image" Target="../media/image248.svg"/><Relationship Id="rId9" Type="http://schemas.openxmlformats.org/officeDocument/2006/relationships/image" Target="../media/image251.png"/></Relationships>
</file>

<file path=ppt/slides/_rels/slide13.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25.png"/><Relationship Id="rId5" Type="http://schemas.openxmlformats.org/officeDocument/2006/relationships/image" Target="../media/image58.png"/><Relationship Id="rId4" Type="http://schemas.openxmlformats.org/officeDocument/2006/relationships/image" Target="../media/image57.png"/></Relationships>
</file>

<file path=ppt/slides/_rels/slide130.xml.rels><?xml version="1.0" encoding="UTF-8" standalone="yes"?>
<Relationships xmlns="http://schemas.openxmlformats.org/package/2006/relationships"><Relationship Id="rId8" Type="http://schemas.openxmlformats.org/officeDocument/2006/relationships/image" Target="../media/image260.svg"/><Relationship Id="rId13" Type="http://schemas.openxmlformats.org/officeDocument/2006/relationships/image" Target="../media/image265.png"/><Relationship Id="rId18" Type="http://schemas.openxmlformats.org/officeDocument/2006/relationships/image" Target="../media/image270.svg"/><Relationship Id="rId3" Type="http://schemas.openxmlformats.org/officeDocument/2006/relationships/image" Target="../media/image255.png"/><Relationship Id="rId21" Type="http://schemas.openxmlformats.org/officeDocument/2006/relationships/image" Target="../media/image273.png"/><Relationship Id="rId7" Type="http://schemas.openxmlformats.org/officeDocument/2006/relationships/image" Target="../media/image259.png"/><Relationship Id="rId12" Type="http://schemas.openxmlformats.org/officeDocument/2006/relationships/image" Target="../media/image264.svg"/><Relationship Id="rId17" Type="http://schemas.openxmlformats.org/officeDocument/2006/relationships/image" Target="../media/image269.png"/><Relationship Id="rId2" Type="http://schemas.openxmlformats.org/officeDocument/2006/relationships/image" Target="../media/image2.png"/><Relationship Id="rId16" Type="http://schemas.openxmlformats.org/officeDocument/2006/relationships/image" Target="../media/image268.svg"/><Relationship Id="rId20" Type="http://schemas.openxmlformats.org/officeDocument/2006/relationships/image" Target="../media/image272.svg"/><Relationship Id="rId1" Type="http://schemas.openxmlformats.org/officeDocument/2006/relationships/slideLayout" Target="../slideLayouts/slideLayout9.xml"/><Relationship Id="rId6" Type="http://schemas.openxmlformats.org/officeDocument/2006/relationships/image" Target="../media/image258.svg"/><Relationship Id="rId11" Type="http://schemas.openxmlformats.org/officeDocument/2006/relationships/image" Target="../media/image263.png"/><Relationship Id="rId5" Type="http://schemas.openxmlformats.org/officeDocument/2006/relationships/image" Target="../media/image257.png"/><Relationship Id="rId15" Type="http://schemas.openxmlformats.org/officeDocument/2006/relationships/image" Target="../media/image267.png"/><Relationship Id="rId10" Type="http://schemas.openxmlformats.org/officeDocument/2006/relationships/image" Target="../media/image262.svg"/><Relationship Id="rId19" Type="http://schemas.openxmlformats.org/officeDocument/2006/relationships/image" Target="../media/image271.png"/><Relationship Id="rId4" Type="http://schemas.openxmlformats.org/officeDocument/2006/relationships/image" Target="../media/image256.svg"/><Relationship Id="rId9" Type="http://schemas.openxmlformats.org/officeDocument/2006/relationships/image" Target="../media/image261.png"/><Relationship Id="rId14" Type="http://schemas.openxmlformats.org/officeDocument/2006/relationships/image" Target="../media/image266.svg"/><Relationship Id="rId22" Type="http://schemas.openxmlformats.org/officeDocument/2006/relationships/image" Target="../media/image274.png"/></Relationships>
</file>

<file path=ppt/slides/_rels/slide131.xml.rels><?xml version="1.0" encoding="UTF-8" standalone="yes"?>
<Relationships xmlns="http://schemas.openxmlformats.org/package/2006/relationships"><Relationship Id="rId3" Type="http://schemas.openxmlformats.org/officeDocument/2006/relationships/image" Target="../media/image275.pn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4.xml"/><Relationship Id="rId1" Type="http://schemas.openxmlformats.org/officeDocument/2006/relationships/slideLayout" Target="../slideLayouts/slideLayout10.xml"/><Relationship Id="rId4" Type="http://schemas.openxmlformats.org/officeDocument/2006/relationships/chart" Target="../charts/chart23.xml"/></Relationships>
</file>

<file path=ppt/slides/_rels/slide13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5.xml"/><Relationship Id="rId1" Type="http://schemas.openxmlformats.org/officeDocument/2006/relationships/slideLayout" Target="../slideLayouts/slideLayout10.xml"/><Relationship Id="rId4" Type="http://schemas.openxmlformats.org/officeDocument/2006/relationships/chart" Target="../charts/chart24.xml"/></Relationships>
</file>

<file path=ppt/slides/_rels/slide1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6.xml"/><Relationship Id="rId1" Type="http://schemas.openxmlformats.org/officeDocument/2006/relationships/slideLayout" Target="../slideLayouts/slideLayout10.xml"/><Relationship Id="rId4" Type="http://schemas.openxmlformats.org/officeDocument/2006/relationships/image" Target="../media/image276.png"/></Relationships>
</file>

<file path=ppt/slides/_rels/slide1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7.xml"/><Relationship Id="rId1" Type="http://schemas.openxmlformats.org/officeDocument/2006/relationships/slideLayout" Target="../slideLayouts/slideLayout10.xml"/><Relationship Id="rId5" Type="http://schemas.openxmlformats.org/officeDocument/2006/relationships/image" Target="../media/image278.png"/><Relationship Id="rId4" Type="http://schemas.openxmlformats.org/officeDocument/2006/relationships/image" Target="../media/image277.png"/></Relationships>
</file>

<file path=ppt/slides/_rels/slide136.xml.rels><?xml version="1.0" encoding="UTF-8" standalone="yes"?>
<Relationships xmlns="http://schemas.openxmlformats.org/package/2006/relationships"><Relationship Id="rId3" Type="http://schemas.openxmlformats.org/officeDocument/2006/relationships/image" Target="../media/image279.png"/><Relationship Id="rId7" Type="http://schemas.openxmlformats.org/officeDocument/2006/relationships/hyperlink" Target="https://www.ddg.info/arbeitsgemeinschaften/paediatrische-diabetologie/ketoazidose" TargetMode="External"/><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282.png"/><Relationship Id="rId5" Type="http://schemas.openxmlformats.org/officeDocument/2006/relationships/image" Target="../media/image281.png"/><Relationship Id="rId4" Type="http://schemas.openxmlformats.org/officeDocument/2006/relationships/image" Target="../media/image280.png"/></Relationships>
</file>

<file path=ppt/slides/_rels/slide1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8.xml"/><Relationship Id="rId1" Type="http://schemas.openxmlformats.org/officeDocument/2006/relationships/slideLayout" Target="../slideLayouts/slideLayout9.xml"/><Relationship Id="rId6" Type="http://schemas.openxmlformats.org/officeDocument/2006/relationships/hyperlink" Target="https://www.ddg.info/arbeitsgemeinschaften/paediatrische-diabetologie/ketoazidose" TargetMode="External"/><Relationship Id="rId5" Type="http://schemas.openxmlformats.org/officeDocument/2006/relationships/chart" Target="../charts/chart25.xml"/><Relationship Id="rId4" Type="http://schemas.openxmlformats.org/officeDocument/2006/relationships/image" Target="../media/image283.png"/></Relationships>
</file>

<file path=ppt/slides/_rels/slide1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9.xml"/><Relationship Id="rId1" Type="http://schemas.openxmlformats.org/officeDocument/2006/relationships/slideLayout" Target="../slideLayouts/slideLayout9.xml"/></Relationships>
</file>

<file path=ppt/slides/_rels/slide139.xml.rels><?xml version="1.0" encoding="UTF-8" standalone="yes"?>
<Relationships xmlns="http://schemas.openxmlformats.org/package/2006/relationships"><Relationship Id="rId3" Type="http://schemas.openxmlformats.org/officeDocument/2006/relationships/slide" Target="slide3.xml"/><Relationship Id="rId2" Type="http://schemas.openxmlformats.org/officeDocument/2006/relationships/slide" Target="slide167.xml"/><Relationship Id="rId1" Type="http://schemas.openxmlformats.org/officeDocument/2006/relationships/slideLayout" Target="../slideLayouts/slideLayout2.xml"/><Relationship Id="rId5" Type="http://schemas.openxmlformats.org/officeDocument/2006/relationships/image" Target="../media/image6.svg"/><Relationship Id="rId4" Type="http://schemas.openxmlformats.org/officeDocument/2006/relationships/image" Target="../media/image5.png"/></Relationships>
</file>

<file path=ppt/slides/_rels/slide14.xml.rels><?xml version="1.0" encoding="UTF-8" standalone="yes"?>
<Relationships xmlns="http://schemas.openxmlformats.org/package/2006/relationships"><Relationship Id="rId8" Type="http://schemas.openxmlformats.org/officeDocument/2006/relationships/image" Target="../media/image60.png"/><Relationship Id="rId3" Type="http://schemas.openxmlformats.org/officeDocument/2006/relationships/image" Target="../media/image55.png"/><Relationship Id="rId7" Type="http://schemas.openxmlformats.org/officeDocument/2006/relationships/image" Target="../media/image59.png"/><Relationship Id="rId12" Type="http://schemas.openxmlformats.org/officeDocument/2006/relationships/image" Target="../media/image64.png"/><Relationship Id="rId2" Type="http://schemas.openxmlformats.org/officeDocument/2006/relationships/notesSlide" Target="../notesSlides/notesSlide8.xml"/><Relationship Id="rId1" Type="http://schemas.openxmlformats.org/officeDocument/2006/relationships/slideLayout" Target="../slideLayouts/slideLayout3.xml"/><Relationship Id="rId6" Type="http://schemas.openxmlformats.org/officeDocument/2006/relationships/image" Target="../media/image57.png"/><Relationship Id="rId11" Type="http://schemas.openxmlformats.org/officeDocument/2006/relationships/image" Target="../media/image63.png"/><Relationship Id="rId5" Type="http://schemas.openxmlformats.org/officeDocument/2006/relationships/image" Target="../media/image58.png"/><Relationship Id="rId10" Type="http://schemas.openxmlformats.org/officeDocument/2006/relationships/image" Target="../media/image62.png"/><Relationship Id="rId4" Type="http://schemas.openxmlformats.org/officeDocument/2006/relationships/image" Target="../media/image25.png"/><Relationship Id="rId9" Type="http://schemas.openxmlformats.org/officeDocument/2006/relationships/image" Target="../media/image61.png"/></Relationships>
</file>

<file path=ppt/slides/_rels/slide140.xml.rels><?xml version="1.0" encoding="UTF-8" standalone="yes"?>
<Relationships xmlns="http://schemas.openxmlformats.org/package/2006/relationships"><Relationship Id="rId3" Type="http://schemas.openxmlformats.org/officeDocument/2006/relationships/image" Target="../media/image284.png"/><Relationship Id="rId2" Type="http://schemas.openxmlformats.org/officeDocument/2006/relationships/image" Target="../media/image2.png"/><Relationship Id="rId1" Type="http://schemas.openxmlformats.org/officeDocument/2006/relationships/slideLayout" Target="../slideLayouts/slideLayout10.xml"/><Relationship Id="rId4" Type="http://schemas.openxmlformats.org/officeDocument/2006/relationships/image" Target="../media/image285.png"/></Relationships>
</file>

<file path=ppt/slides/_rels/slide1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0.xml"/><Relationship Id="rId1" Type="http://schemas.openxmlformats.org/officeDocument/2006/relationships/slideLayout" Target="../slideLayouts/slideLayout10.xml"/><Relationship Id="rId4" Type="http://schemas.openxmlformats.org/officeDocument/2006/relationships/image" Target="../media/image186.png"/></Relationships>
</file>

<file path=ppt/slides/_rels/slide142.xml.rels><?xml version="1.0" encoding="UTF-8" standalone="yes"?>
<Relationships xmlns="http://schemas.openxmlformats.org/package/2006/relationships"><Relationship Id="rId8" Type="http://schemas.openxmlformats.org/officeDocument/2006/relationships/image" Target="../media/image189.svg"/><Relationship Id="rId3" Type="http://schemas.openxmlformats.org/officeDocument/2006/relationships/notesSlide" Target="../notesSlides/notesSlide51.xml"/><Relationship Id="rId7" Type="http://schemas.openxmlformats.org/officeDocument/2006/relationships/image" Target="../media/image188.png"/><Relationship Id="rId2" Type="http://schemas.openxmlformats.org/officeDocument/2006/relationships/slideLayout" Target="../slideLayouts/slideLayout19.xml"/><Relationship Id="rId1" Type="http://schemas.openxmlformats.org/officeDocument/2006/relationships/tags" Target="../tags/tag9.xml"/><Relationship Id="rId6" Type="http://schemas.openxmlformats.org/officeDocument/2006/relationships/hyperlink" Target="https://pdb101.rcsb.org/global-health/diabetes-mellitus/monitoring/complications" TargetMode="External"/><Relationship Id="rId5" Type="http://schemas.openxmlformats.org/officeDocument/2006/relationships/image" Target="../media/image187.emf"/><Relationship Id="rId10" Type="http://schemas.openxmlformats.org/officeDocument/2006/relationships/image" Target="../media/image191.svg"/><Relationship Id="rId4" Type="http://schemas.openxmlformats.org/officeDocument/2006/relationships/oleObject" Target="../embeddings/oleObject2.bin"/><Relationship Id="rId9" Type="http://schemas.openxmlformats.org/officeDocument/2006/relationships/image" Target="../media/image190.png"/></Relationships>
</file>

<file path=ppt/slides/_rels/slide1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2.xml"/><Relationship Id="rId1" Type="http://schemas.openxmlformats.org/officeDocument/2006/relationships/slideLayout" Target="../slideLayouts/slideLayout9.xml"/></Relationships>
</file>

<file path=ppt/slides/_rels/slide1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145.xml.rels><?xml version="1.0" encoding="UTF-8" standalone="yes"?>
<Relationships xmlns="http://schemas.openxmlformats.org/package/2006/relationships"><Relationship Id="rId8" Type="http://schemas.openxmlformats.org/officeDocument/2006/relationships/image" Target="../media/image286.png"/><Relationship Id="rId13" Type="http://schemas.openxmlformats.org/officeDocument/2006/relationships/image" Target="../media/image291.svg"/><Relationship Id="rId3" Type="http://schemas.openxmlformats.org/officeDocument/2006/relationships/chart" Target="../charts/chart26.xml"/><Relationship Id="rId7" Type="http://schemas.openxmlformats.org/officeDocument/2006/relationships/image" Target="../media/image252.svg"/><Relationship Id="rId12" Type="http://schemas.openxmlformats.org/officeDocument/2006/relationships/image" Target="../media/image290.png"/><Relationship Id="rId17" Type="http://schemas.openxmlformats.org/officeDocument/2006/relationships/image" Target="../media/image268.svg"/><Relationship Id="rId2" Type="http://schemas.openxmlformats.org/officeDocument/2006/relationships/image" Target="../media/image2.png"/><Relationship Id="rId16" Type="http://schemas.openxmlformats.org/officeDocument/2006/relationships/image" Target="../media/image267.png"/><Relationship Id="rId1" Type="http://schemas.openxmlformats.org/officeDocument/2006/relationships/slideLayout" Target="../slideLayouts/slideLayout9.xml"/><Relationship Id="rId6" Type="http://schemas.openxmlformats.org/officeDocument/2006/relationships/image" Target="../media/image251.png"/><Relationship Id="rId11" Type="http://schemas.openxmlformats.org/officeDocument/2006/relationships/image" Target="../media/image289.svg"/><Relationship Id="rId5" Type="http://schemas.openxmlformats.org/officeDocument/2006/relationships/image" Target="../media/image272.svg"/><Relationship Id="rId15" Type="http://schemas.openxmlformats.org/officeDocument/2006/relationships/image" Target="../media/image264.svg"/><Relationship Id="rId10" Type="http://schemas.openxmlformats.org/officeDocument/2006/relationships/image" Target="../media/image288.png"/><Relationship Id="rId4" Type="http://schemas.openxmlformats.org/officeDocument/2006/relationships/image" Target="../media/image271.png"/><Relationship Id="rId9" Type="http://schemas.openxmlformats.org/officeDocument/2006/relationships/image" Target="../media/image287.svg"/><Relationship Id="rId14" Type="http://schemas.openxmlformats.org/officeDocument/2006/relationships/image" Target="../media/image263.png"/></Relationships>
</file>

<file path=ppt/slides/_rels/slide146.xml.rels><?xml version="1.0" encoding="UTF-8" standalone="yes"?>
<Relationships xmlns="http://schemas.openxmlformats.org/package/2006/relationships"><Relationship Id="rId8" Type="http://schemas.openxmlformats.org/officeDocument/2006/relationships/image" Target="../media/image286.png"/><Relationship Id="rId13" Type="http://schemas.openxmlformats.org/officeDocument/2006/relationships/image" Target="../media/image291.svg"/><Relationship Id="rId3" Type="http://schemas.openxmlformats.org/officeDocument/2006/relationships/chart" Target="../charts/chart27.xml"/><Relationship Id="rId7" Type="http://schemas.openxmlformats.org/officeDocument/2006/relationships/image" Target="../media/image252.svg"/><Relationship Id="rId12" Type="http://schemas.openxmlformats.org/officeDocument/2006/relationships/image" Target="../media/image290.png"/><Relationship Id="rId17" Type="http://schemas.openxmlformats.org/officeDocument/2006/relationships/image" Target="../media/image268.svg"/><Relationship Id="rId2" Type="http://schemas.openxmlformats.org/officeDocument/2006/relationships/image" Target="../media/image2.png"/><Relationship Id="rId16" Type="http://schemas.openxmlformats.org/officeDocument/2006/relationships/image" Target="../media/image267.png"/><Relationship Id="rId1" Type="http://schemas.openxmlformats.org/officeDocument/2006/relationships/slideLayout" Target="../slideLayouts/slideLayout9.xml"/><Relationship Id="rId6" Type="http://schemas.openxmlformats.org/officeDocument/2006/relationships/image" Target="../media/image251.png"/><Relationship Id="rId11" Type="http://schemas.openxmlformats.org/officeDocument/2006/relationships/image" Target="../media/image289.svg"/><Relationship Id="rId5" Type="http://schemas.openxmlformats.org/officeDocument/2006/relationships/image" Target="../media/image272.svg"/><Relationship Id="rId15" Type="http://schemas.openxmlformats.org/officeDocument/2006/relationships/image" Target="../media/image264.svg"/><Relationship Id="rId10" Type="http://schemas.openxmlformats.org/officeDocument/2006/relationships/image" Target="../media/image288.png"/><Relationship Id="rId4" Type="http://schemas.openxmlformats.org/officeDocument/2006/relationships/image" Target="../media/image271.png"/><Relationship Id="rId9" Type="http://schemas.openxmlformats.org/officeDocument/2006/relationships/image" Target="../media/image287.svg"/><Relationship Id="rId14" Type="http://schemas.openxmlformats.org/officeDocument/2006/relationships/image" Target="../media/image263.png"/></Relationships>
</file>

<file path=ppt/slides/_rels/slide147.xml.rels><?xml version="1.0" encoding="UTF-8" standalone="yes"?>
<Relationships xmlns="http://schemas.openxmlformats.org/package/2006/relationships"><Relationship Id="rId8" Type="http://schemas.openxmlformats.org/officeDocument/2006/relationships/image" Target="../media/image297.svg"/><Relationship Id="rId3" Type="http://schemas.openxmlformats.org/officeDocument/2006/relationships/image" Target="../media/image292.png"/><Relationship Id="rId7" Type="http://schemas.openxmlformats.org/officeDocument/2006/relationships/image" Target="../media/image296.pn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295.svg"/><Relationship Id="rId5" Type="http://schemas.openxmlformats.org/officeDocument/2006/relationships/image" Target="../media/image294.png"/><Relationship Id="rId10" Type="http://schemas.openxmlformats.org/officeDocument/2006/relationships/image" Target="../media/image299.svg"/><Relationship Id="rId4" Type="http://schemas.openxmlformats.org/officeDocument/2006/relationships/image" Target="../media/image293.svg"/><Relationship Id="rId9" Type="http://schemas.openxmlformats.org/officeDocument/2006/relationships/image" Target="../media/image298.png"/></Relationships>
</file>

<file path=ppt/slides/_rels/slide148.xml.rels><?xml version="1.0" encoding="UTF-8" standalone="yes"?>
<Relationships xmlns="http://schemas.openxmlformats.org/package/2006/relationships"><Relationship Id="rId3" Type="http://schemas.openxmlformats.org/officeDocument/2006/relationships/hyperlink" Target="https://acbrd.org.au/wp-content/uploads/2018/06/C292_DV_miles-2_web_final.pdf" TargetMode="External"/><Relationship Id="rId7" Type="http://schemas.microsoft.com/office/2007/relationships/hdphoto" Target="../media/hdphoto4.wdp"/><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301.png"/><Relationship Id="rId5" Type="http://schemas.openxmlformats.org/officeDocument/2006/relationships/image" Target="../media/image300.png"/><Relationship Id="rId4" Type="http://schemas.openxmlformats.org/officeDocument/2006/relationships/chart" Target="../charts/chart28.xml"/></Relationships>
</file>

<file path=ppt/slides/_rels/slide149.xml.rels><?xml version="1.0" encoding="UTF-8" standalone="yes"?>
<Relationships xmlns="http://schemas.openxmlformats.org/package/2006/relationships"><Relationship Id="rId8" Type="http://schemas.openxmlformats.org/officeDocument/2006/relationships/image" Target="../media/image286.png"/><Relationship Id="rId13" Type="http://schemas.openxmlformats.org/officeDocument/2006/relationships/image" Target="../media/image291.svg"/><Relationship Id="rId3" Type="http://schemas.openxmlformats.org/officeDocument/2006/relationships/chart" Target="../charts/chart29.xml"/><Relationship Id="rId7" Type="http://schemas.openxmlformats.org/officeDocument/2006/relationships/image" Target="../media/image252.svg"/><Relationship Id="rId12" Type="http://schemas.openxmlformats.org/officeDocument/2006/relationships/image" Target="../media/image290.png"/><Relationship Id="rId17" Type="http://schemas.openxmlformats.org/officeDocument/2006/relationships/image" Target="../media/image268.svg"/><Relationship Id="rId2" Type="http://schemas.openxmlformats.org/officeDocument/2006/relationships/image" Target="../media/image2.png"/><Relationship Id="rId16" Type="http://schemas.openxmlformats.org/officeDocument/2006/relationships/image" Target="../media/image267.png"/><Relationship Id="rId1" Type="http://schemas.openxmlformats.org/officeDocument/2006/relationships/slideLayout" Target="../slideLayouts/slideLayout9.xml"/><Relationship Id="rId6" Type="http://schemas.openxmlformats.org/officeDocument/2006/relationships/image" Target="../media/image251.png"/><Relationship Id="rId11" Type="http://schemas.openxmlformats.org/officeDocument/2006/relationships/image" Target="../media/image289.svg"/><Relationship Id="rId5" Type="http://schemas.openxmlformats.org/officeDocument/2006/relationships/image" Target="../media/image272.svg"/><Relationship Id="rId15" Type="http://schemas.openxmlformats.org/officeDocument/2006/relationships/image" Target="../media/image264.svg"/><Relationship Id="rId10" Type="http://schemas.openxmlformats.org/officeDocument/2006/relationships/image" Target="../media/image288.png"/><Relationship Id="rId4" Type="http://schemas.openxmlformats.org/officeDocument/2006/relationships/image" Target="../media/image271.png"/><Relationship Id="rId9" Type="http://schemas.openxmlformats.org/officeDocument/2006/relationships/image" Target="../media/image287.svg"/><Relationship Id="rId14" Type="http://schemas.openxmlformats.org/officeDocument/2006/relationships/image" Target="../media/image263.png"/></Relationships>
</file>

<file path=ppt/slides/_rels/slide15.xml.rels><?xml version="1.0" encoding="UTF-8" standalone="yes"?>
<Relationships xmlns="http://schemas.openxmlformats.org/package/2006/relationships"><Relationship Id="rId8" Type="http://schemas.openxmlformats.org/officeDocument/2006/relationships/image" Target="../media/image61.png"/><Relationship Id="rId13" Type="http://schemas.openxmlformats.org/officeDocument/2006/relationships/image" Target="../media/image65.png"/><Relationship Id="rId3" Type="http://schemas.openxmlformats.org/officeDocument/2006/relationships/image" Target="../media/image55.png"/><Relationship Id="rId7" Type="http://schemas.openxmlformats.org/officeDocument/2006/relationships/image" Target="../media/image60.png"/><Relationship Id="rId12" Type="http://schemas.openxmlformats.org/officeDocument/2006/relationships/image" Target="../media/image25.png"/><Relationship Id="rId2" Type="http://schemas.openxmlformats.org/officeDocument/2006/relationships/notesSlide" Target="../notesSlides/notesSlide9.xml"/><Relationship Id="rId1" Type="http://schemas.openxmlformats.org/officeDocument/2006/relationships/slideLayout" Target="../slideLayouts/slideLayout3.xml"/><Relationship Id="rId6" Type="http://schemas.openxmlformats.org/officeDocument/2006/relationships/image" Target="../media/image59.png"/><Relationship Id="rId11" Type="http://schemas.openxmlformats.org/officeDocument/2006/relationships/image" Target="../media/image64.png"/><Relationship Id="rId5" Type="http://schemas.openxmlformats.org/officeDocument/2006/relationships/image" Target="../media/image57.png"/><Relationship Id="rId10" Type="http://schemas.openxmlformats.org/officeDocument/2006/relationships/image" Target="../media/image63.png"/><Relationship Id="rId4" Type="http://schemas.openxmlformats.org/officeDocument/2006/relationships/image" Target="../media/image58.png"/><Relationship Id="rId9" Type="http://schemas.openxmlformats.org/officeDocument/2006/relationships/image" Target="../media/image62.png"/></Relationships>
</file>

<file path=ppt/slides/_rels/slide150.xml.rels><?xml version="1.0" encoding="UTF-8" standalone="yes"?>
<Relationships xmlns="http://schemas.openxmlformats.org/package/2006/relationships"><Relationship Id="rId8" Type="http://schemas.openxmlformats.org/officeDocument/2006/relationships/image" Target="../media/image230.svg"/><Relationship Id="rId13" Type="http://schemas.openxmlformats.org/officeDocument/2006/relationships/image" Target="../media/image235.png"/><Relationship Id="rId18" Type="http://schemas.openxmlformats.org/officeDocument/2006/relationships/image" Target="../media/image240.svg"/><Relationship Id="rId3" Type="http://schemas.openxmlformats.org/officeDocument/2006/relationships/image" Target="../media/image225.png"/><Relationship Id="rId21" Type="http://schemas.openxmlformats.org/officeDocument/2006/relationships/image" Target="../media/image243.png"/><Relationship Id="rId7" Type="http://schemas.openxmlformats.org/officeDocument/2006/relationships/image" Target="../media/image229.png"/><Relationship Id="rId12" Type="http://schemas.openxmlformats.org/officeDocument/2006/relationships/image" Target="../media/image234.svg"/><Relationship Id="rId17" Type="http://schemas.openxmlformats.org/officeDocument/2006/relationships/image" Target="../media/image239.png"/><Relationship Id="rId2" Type="http://schemas.openxmlformats.org/officeDocument/2006/relationships/image" Target="../media/image2.png"/><Relationship Id="rId16" Type="http://schemas.openxmlformats.org/officeDocument/2006/relationships/image" Target="../media/image238.svg"/><Relationship Id="rId20" Type="http://schemas.openxmlformats.org/officeDocument/2006/relationships/image" Target="../media/image242.svg"/><Relationship Id="rId1" Type="http://schemas.openxmlformats.org/officeDocument/2006/relationships/slideLayout" Target="../slideLayouts/slideLayout9.xml"/><Relationship Id="rId6" Type="http://schemas.openxmlformats.org/officeDocument/2006/relationships/image" Target="../media/image228.png"/><Relationship Id="rId11" Type="http://schemas.openxmlformats.org/officeDocument/2006/relationships/image" Target="../media/image233.png"/><Relationship Id="rId5" Type="http://schemas.openxmlformats.org/officeDocument/2006/relationships/image" Target="../media/image227.png"/><Relationship Id="rId15" Type="http://schemas.openxmlformats.org/officeDocument/2006/relationships/image" Target="../media/image237.png"/><Relationship Id="rId10" Type="http://schemas.openxmlformats.org/officeDocument/2006/relationships/image" Target="../media/image232.svg"/><Relationship Id="rId19" Type="http://schemas.openxmlformats.org/officeDocument/2006/relationships/image" Target="../media/image241.png"/><Relationship Id="rId4" Type="http://schemas.openxmlformats.org/officeDocument/2006/relationships/image" Target="../media/image226.png"/><Relationship Id="rId9" Type="http://schemas.openxmlformats.org/officeDocument/2006/relationships/image" Target="../media/image231.png"/><Relationship Id="rId14" Type="http://schemas.openxmlformats.org/officeDocument/2006/relationships/image" Target="../media/image236.svg"/><Relationship Id="rId22" Type="http://schemas.openxmlformats.org/officeDocument/2006/relationships/image" Target="../media/image244.svg"/></Relationships>
</file>

<file path=ppt/slides/_rels/slide151.xml.rels><?xml version="1.0" encoding="UTF-8" standalone="yes"?>
<Relationships xmlns="http://schemas.openxmlformats.org/package/2006/relationships"><Relationship Id="rId8" Type="http://schemas.openxmlformats.org/officeDocument/2006/relationships/image" Target="../media/image232.svg"/><Relationship Id="rId3" Type="http://schemas.openxmlformats.org/officeDocument/2006/relationships/image" Target="../media/image247.png"/><Relationship Id="rId7" Type="http://schemas.openxmlformats.org/officeDocument/2006/relationships/image" Target="../media/image231.png"/><Relationship Id="rId12" Type="http://schemas.openxmlformats.org/officeDocument/2006/relationships/image" Target="../media/image254.sv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250.svg"/><Relationship Id="rId11" Type="http://schemas.openxmlformats.org/officeDocument/2006/relationships/image" Target="../media/image253.png"/><Relationship Id="rId5" Type="http://schemas.openxmlformats.org/officeDocument/2006/relationships/image" Target="../media/image249.png"/><Relationship Id="rId10" Type="http://schemas.openxmlformats.org/officeDocument/2006/relationships/image" Target="../media/image252.svg"/><Relationship Id="rId4" Type="http://schemas.openxmlformats.org/officeDocument/2006/relationships/image" Target="../media/image248.svg"/><Relationship Id="rId9" Type="http://schemas.openxmlformats.org/officeDocument/2006/relationships/image" Target="../media/image251.png"/></Relationships>
</file>

<file path=ppt/slides/_rels/slide152.xml.rels><?xml version="1.0" encoding="UTF-8" standalone="yes"?>
<Relationships xmlns="http://schemas.openxmlformats.org/package/2006/relationships"><Relationship Id="rId8" Type="http://schemas.openxmlformats.org/officeDocument/2006/relationships/image" Target="../media/image286.png"/><Relationship Id="rId13" Type="http://schemas.openxmlformats.org/officeDocument/2006/relationships/image" Target="../media/image291.svg"/><Relationship Id="rId3" Type="http://schemas.openxmlformats.org/officeDocument/2006/relationships/chart" Target="../charts/chart30.xml"/><Relationship Id="rId7" Type="http://schemas.openxmlformats.org/officeDocument/2006/relationships/image" Target="../media/image252.svg"/><Relationship Id="rId12" Type="http://schemas.openxmlformats.org/officeDocument/2006/relationships/image" Target="../media/image290.png"/><Relationship Id="rId17" Type="http://schemas.openxmlformats.org/officeDocument/2006/relationships/image" Target="../media/image268.svg"/><Relationship Id="rId2" Type="http://schemas.openxmlformats.org/officeDocument/2006/relationships/image" Target="../media/image2.png"/><Relationship Id="rId16" Type="http://schemas.openxmlformats.org/officeDocument/2006/relationships/image" Target="../media/image267.png"/><Relationship Id="rId1" Type="http://schemas.openxmlformats.org/officeDocument/2006/relationships/slideLayout" Target="../slideLayouts/slideLayout9.xml"/><Relationship Id="rId6" Type="http://schemas.openxmlformats.org/officeDocument/2006/relationships/image" Target="../media/image251.png"/><Relationship Id="rId11" Type="http://schemas.openxmlformats.org/officeDocument/2006/relationships/image" Target="../media/image289.svg"/><Relationship Id="rId5" Type="http://schemas.openxmlformats.org/officeDocument/2006/relationships/image" Target="../media/image272.svg"/><Relationship Id="rId15" Type="http://schemas.openxmlformats.org/officeDocument/2006/relationships/image" Target="../media/image264.svg"/><Relationship Id="rId10" Type="http://schemas.openxmlformats.org/officeDocument/2006/relationships/image" Target="../media/image288.png"/><Relationship Id="rId4" Type="http://schemas.openxmlformats.org/officeDocument/2006/relationships/image" Target="../media/image271.png"/><Relationship Id="rId9" Type="http://schemas.openxmlformats.org/officeDocument/2006/relationships/image" Target="../media/image287.svg"/><Relationship Id="rId14" Type="http://schemas.openxmlformats.org/officeDocument/2006/relationships/image" Target="../media/image263.png"/></Relationships>
</file>

<file path=ppt/slides/_rels/slide153.xml.rels><?xml version="1.0" encoding="UTF-8" standalone="yes"?>
<Relationships xmlns="http://schemas.openxmlformats.org/package/2006/relationships"><Relationship Id="rId8" Type="http://schemas.openxmlformats.org/officeDocument/2006/relationships/image" Target="../media/image307.svg"/><Relationship Id="rId3" Type="http://schemas.openxmlformats.org/officeDocument/2006/relationships/image" Target="../media/image302.png"/><Relationship Id="rId7" Type="http://schemas.openxmlformats.org/officeDocument/2006/relationships/image" Target="../media/image306.pn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305.svg"/><Relationship Id="rId5" Type="http://schemas.openxmlformats.org/officeDocument/2006/relationships/image" Target="../media/image304.png"/><Relationship Id="rId4" Type="http://schemas.openxmlformats.org/officeDocument/2006/relationships/image" Target="../media/image303.svg"/></Relationships>
</file>

<file path=ppt/slides/_rels/slide154.xml.rels><?xml version="1.0" encoding="UTF-8" standalone="yes"?>
<Relationships xmlns="http://schemas.openxmlformats.org/package/2006/relationships"><Relationship Id="rId8" Type="http://schemas.openxmlformats.org/officeDocument/2006/relationships/image" Target="../media/image311.svg"/><Relationship Id="rId13" Type="http://schemas.openxmlformats.org/officeDocument/2006/relationships/image" Target="../media/image314.png"/><Relationship Id="rId3" Type="http://schemas.openxmlformats.org/officeDocument/2006/relationships/image" Target="../media/image308.png"/><Relationship Id="rId7" Type="http://schemas.openxmlformats.org/officeDocument/2006/relationships/image" Target="../media/image169.png"/><Relationship Id="rId12" Type="http://schemas.openxmlformats.org/officeDocument/2006/relationships/image" Target="../media/image240.sv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310.svg"/><Relationship Id="rId11" Type="http://schemas.openxmlformats.org/officeDocument/2006/relationships/image" Target="../media/image239.png"/><Relationship Id="rId5" Type="http://schemas.openxmlformats.org/officeDocument/2006/relationships/image" Target="../media/image229.png"/><Relationship Id="rId10" Type="http://schemas.openxmlformats.org/officeDocument/2006/relationships/image" Target="../media/image313.svg"/><Relationship Id="rId4" Type="http://schemas.openxmlformats.org/officeDocument/2006/relationships/image" Target="../media/image309.svg"/><Relationship Id="rId9" Type="http://schemas.openxmlformats.org/officeDocument/2006/relationships/image" Target="../media/image312.png"/><Relationship Id="rId14" Type="http://schemas.openxmlformats.org/officeDocument/2006/relationships/image" Target="../media/image315.svg"/></Relationships>
</file>

<file path=ppt/slides/_rels/slide155.xml.rels><?xml version="1.0" encoding="UTF-8" standalone="yes"?>
<Relationships xmlns="http://schemas.openxmlformats.org/package/2006/relationships"><Relationship Id="rId8" Type="http://schemas.openxmlformats.org/officeDocument/2006/relationships/image" Target="../media/image286.png"/><Relationship Id="rId13" Type="http://schemas.openxmlformats.org/officeDocument/2006/relationships/image" Target="../media/image291.svg"/><Relationship Id="rId3" Type="http://schemas.openxmlformats.org/officeDocument/2006/relationships/chart" Target="../charts/chart31.xml"/><Relationship Id="rId7" Type="http://schemas.openxmlformats.org/officeDocument/2006/relationships/image" Target="../media/image252.svg"/><Relationship Id="rId12" Type="http://schemas.openxmlformats.org/officeDocument/2006/relationships/image" Target="../media/image290.png"/><Relationship Id="rId17" Type="http://schemas.openxmlformats.org/officeDocument/2006/relationships/image" Target="../media/image268.svg"/><Relationship Id="rId2" Type="http://schemas.openxmlformats.org/officeDocument/2006/relationships/image" Target="../media/image2.png"/><Relationship Id="rId16" Type="http://schemas.openxmlformats.org/officeDocument/2006/relationships/image" Target="../media/image267.png"/><Relationship Id="rId1" Type="http://schemas.openxmlformats.org/officeDocument/2006/relationships/slideLayout" Target="../slideLayouts/slideLayout9.xml"/><Relationship Id="rId6" Type="http://schemas.openxmlformats.org/officeDocument/2006/relationships/image" Target="../media/image251.png"/><Relationship Id="rId11" Type="http://schemas.openxmlformats.org/officeDocument/2006/relationships/image" Target="../media/image289.svg"/><Relationship Id="rId5" Type="http://schemas.openxmlformats.org/officeDocument/2006/relationships/image" Target="../media/image272.svg"/><Relationship Id="rId15" Type="http://schemas.openxmlformats.org/officeDocument/2006/relationships/image" Target="../media/image264.svg"/><Relationship Id="rId10" Type="http://schemas.openxmlformats.org/officeDocument/2006/relationships/image" Target="../media/image288.png"/><Relationship Id="rId4" Type="http://schemas.openxmlformats.org/officeDocument/2006/relationships/image" Target="../media/image271.png"/><Relationship Id="rId9" Type="http://schemas.openxmlformats.org/officeDocument/2006/relationships/image" Target="../media/image287.svg"/><Relationship Id="rId14" Type="http://schemas.openxmlformats.org/officeDocument/2006/relationships/image" Target="../media/image263.png"/></Relationships>
</file>

<file path=ppt/slides/_rels/slide156.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319.svg"/><Relationship Id="rId5" Type="http://schemas.openxmlformats.org/officeDocument/2006/relationships/image" Target="../media/image318.png"/><Relationship Id="rId4" Type="http://schemas.openxmlformats.org/officeDocument/2006/relationships/image" Target="../media/image317.svg"/></Relationships>
</file>

<file path=ppt/slides/_rels/slide157.xml.rels><?xml version="1.0" encoding="UTF-8" standalone="yes"?>
<Relationships xmlns="http://schemas.openxmlformats.org/package/2006/relationships"><Relationship Id="rId3" Type="http://schemas.openxmlformats.org/officeDocument/2006/relationships/image" Target="../media/image302.pn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307.svg"/><Relationship Id="rId5" Type="http://schemas.openxmlformats.org/officeDocument/2006/relationships/image" Target="../media/image306.png"/><Relationship Id="rId4" Type="http://schemas.openxmlformats.org/officeDocument/2006/relationships/image" Target="../media/image303.svg"/></Relationships>
</file>

<file path=ppt/slides/_rels/slide158.xml.rels><?xml version="1.0" encoding="UTF-8" standalone="yes"?>
<Relationships xmlns="http://schemas.openxmlformats.org/package/2006/relationships"><Relationship Id="rId8" Type="http://schemas.openxmlformats.org/officeDocument/2006/relationships/image" Target="../media/image286.png"/><Relationship Id="rId13" Type="http://schemas.openxmlformats.org/officeDocument/2006/relationships/image" Target="../media/image291.svg"/><Relationship Id="rId3" Type="http://schemas.openxmlformats.org/officeDocument/2006/relationships/chart" Target="../charts/chart32.xml"/><Relationship Id="rId7" Type="http://schemas.openxmlformats.org/officeDocument/2006/relationships/image" Target="../media/image252.svg"/><Relationship Id="rId12" Type="http://schemas.openxmlformats.org/officeDocument/2006/relationships/image" Target="../media/image290.png"/><Relationship Id="rId17" Type="http://schemas.openxmlformats.org/officeDocument/2006/relationships/image" Target="../media/image268.svg"/><Relationship Id="rId2" Type="http://schemas.openxmlformats.org/officeDocument/2006/relationships/image" Target="../media/image2.png"/><Relationship Id="rId16" Type="http://schemas.openxmlformats.org/officeDocument/2006/relationships/image" Target="../media/image267.png"/><Relationship Id="rId1" Type="http://schemas.openxmlformats.org/officeDocument/2006/relationships/slideLayout" Target="../slideLayouts/slideLayout9.xml"/><Relationship Id="rId6" Type="http://schemas.openxmlformats.org/officeDocument/2006/relationships/image" Target="../media/image251.png"/><Relationship Id="rId11" Type="http://schemas.openxmlformats.org/officeDocument/2006/relationships/image" Target="../media/image289.svg"/><Relationship Id="rId5" Type="http://schemas.openxmlformats.org/officeDocument/2006/relationships/image" Target="../media/image272.svg"/><Relationship Id="rId15" Type="http://schemas.openxmlformats.org/officeDocument/2006/relationships/image" Target="../media/image264.svg"/><Relationship Id="rId10" Type="http://schemas.openxmlformats.org/officeDocument/2006/relationships/image" Target="../media/image288.png"/><Relationship Id="rId4" Type="http://schemas.openxmlformats.org/officeDocument/2006/relationships/image" Target="../media/image271.png"/><Relationship Id="rId9" Type="http://schemas.openxmlformats.org/officeDocument/2006/relationships/image" Target="../media/image287.svg"/><Relationship Id="rId14" Type="http://schemas.openxmlformats.org/officeDocument/2006/relationships/image" Target="../media/image263.png"/></Relationships>
</file>

<file path=ppt/slides/_rels/slide159.xml.rels><?xml version="1.0" encoding="UTF-8" standalone="yes"?>
<Relationships xmlns="http://schemas.openxmlformats.org/package/2006/relationships"><Relationship Id="rId8" Type="http://schemas.openxmlformats.org/officeDocument/2006/relationships/image" Target="../media/image325.svg"/><Relationship Id="rId3" Type="http://schemas.openxmlformats.org/officeDocument/2006/relationships/image" Target="../media/image320.png"/><Relationship Id="rId7" Type="http://schemas.openxmlformats.org/officeDocument/2006/relationships/image" Target="../media/image324.png"/><Relationship Id="rId12" Type="http://schemas.openxmlformats.org/officeDocument/2006/relationships/image" Target="../media/image327.sv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323.svg"/><Relationship Id="rId11" Type="http://schemas.openxmlformats.org/officeDocument/2006/relationships/image" Target="../media/image326.png"/><Relationship Id="rId5" Type="http://schemas.openxmlformats.org/officeDocument/2006/relationships/image" Target="../media/image322.png"/><Relationship Id="rId10" Type="http://schemas.openxmlformats.org/officeDocument/2006/relationships/image" Target="../media/image242.svg"/><Relationship Id="rId4" Type="http://schemas.openxmlformats.org/officeDocument/2006/relationships/image" Target="../media/image321.svg"/><Relationship Id="rId9" Type="http://schemas.openxmlformats.org/officeDocument/2006/relationships/image" Target="../media/image241.png"/></Relationships>
</file>

<file path=ppt/slides/_rels/slide16.xml.rels><?xml version="1.0" encoding="UTF-8" standalone="yes"?>
<Relationships xmlns="http://schemas.openxmlformats.org/package/2006/relationships"><Relationship Id="rId8" Type="http://schemas.openxmlformats.org/officeDocument/2006/relationships/image" Target="../media/image61.png"/><Relationship Id="rId13" Type="http://schemas.openxmlformats.org/officeDocument/2006/relationships/hyperlink" Target="https://www.diabinfo.de/leben/typ-1-diabetes/grundlagen/krankheitsbild-und-symptome.html" TargetMode="External"/><Relationship Id="rId3" Type="http://schemas.openxmlformats.org/officeDocument/2006/relationships/image" Target="../media/image55.png"/><Relationship Id="rId7" Type="http://schemas.openxmlformats.org/officeDocument/2006/relationships/image" Target="../media/image60.png"/><Relationship Id="rId12" Type="http://schemas.openxmlformats.org/officeDocument/2006/relationships/image" Target="../media/image25.pn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59.png"/><Relationship Id="rId11" Type="http://schemas.openxmlformats.org/officeDocument/2006/relationships/image" Target="../media/image64.png"/><Relationship Id="rId5" Type="http://schemas.openxmlformats.org/officeDocument/2006/relationships/image" Target="../media/image57.png"/><Relationship Id="rId10" Type="http://schemas.openxmlformats.org/officeDocument/2006/relationships/image" Target="../media/image63.png"/><Relationship Id="rId4" Type="http://schemas.openxmlformats.org/officeDocument/2006/relationships/image" Target="../media/image58.png"/><Relationship Id="rId9" Type="http://schemas.openxmlformats.org/officeDocument/2006/relationships/image" Target="../media/image62.png"/></Relationships>
</file>

<file path=ppt/slides/_rels/slide160.xml.rels><?xml version="1.0" encoding="UTF-8" standalone="yes"?>
<Relationships xmlns="http://schemas.openxmlformats.org/package/2006/relationships"><Relationship Id="rId8" Type="http://schemas.openxmlformats.org/officeDocument/2006/relationships/image" Target="../media/image327.svg"/><Relationship Id="rId3" Type="http://schemas.openxmlformats.org/officeDocument/2006/relationships/image" Target="../media/image316.png"/><Relationship Id="rId7" Type="http://schemas.openxmlformats.org/officeDocument/2006/relationships/image" Target="../media/image326.pn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319.svg"/><Relationship Id="rId5" Type="http://schemas.openxmlformats.org/officeDocument/2006/relationships/image" Target="../media/image318.png"/><Relationship Id="rId4" Type="http://schemas.openxmlformats.org/officeDocument/2006/relationships/image" Target="../media/image317.svg"/></Relationships>
</file>

<file path=ppt/slides/_rels/slide161.xml.rels><?xml version="1.0" encoding="UTF-8" standalone="yes"?>
<Relationships xmlns="http://schemas.openxmlformats.org/package/2006/relationships"><Relationship Id="rId8" Type="http://schemas.openxmlformats.org/officeDocument/2006/relationships/image" Target="../media/image286.png"/><Relationship Id="rId13" Type="http://schemas.openxmlformats.org/officeDocument/2006/relationships/image" Target="../media/image291.svg"/><Relationship Id="rId3" Type="http://schemas.openxmlformats.org/officeDocument/2006/relationships/chart" Target="../charts/chart33.xml"/><Relationship Id="rId7" Type="http://schemas.openxmlformats.org/officeDocument/2006/relationships/image" Target="../media/image252.svg"/><Relationship Id="rId12" Type="http://schemas.openxmlformats.org/officeDocument/2006/relationships/image" Target="../media/image290.png"/><Relationship Id="rId17" Type="http://schemas.openxmlformats.org/officeDocument/2006/relationships/image" Target="../media/image268.svg"/><Relationship Id="rId2" Type="http://schemas.openxmlformats.org/officeDocument/2006/relationships/image" Target="../media/image2.png"/><Relationship Id="rId16" Type="http://schemas.openxmlformats.org/officeDocument/2006/relationships/image" Target="../media/image267.png"/><Relationship Id="rId1" Type="http://schemas.openxmlformats.org/officeDocument/2006/relationships/slideLayout" Target="../slideLayouts/slideLayout9.xml"/><Relationship Id="rId6" Type="http://schemas.openxmlformats.org/officeDocument/2006/relationships/image" Target="../media/image251.png"/><Relationship Id="rId11" Type="http://schemas.openxmlformats.org/officeDocument/2006/relationships/image" Target="../media/image289.svg"/><Relationship Id="rId5" Type="http://schemas.openxmlformats.org/officeDocument/2006/relationships/image" Target="../media/image272.svg"/><Relationship Id="rId15" Type="http://schemas.openxmlformats.org/officeDocument/2006/relationships/image" Target="../media/image264.svg"/><Relationship Id="rId10" Type="http://schemas.openxmlformats.org/officeDocument/2006/relationships/image" Target="../media/image288.png"/><Relationship Id="rId4" Type="http://schemas.openxmlformats.org/officeDocument/2006/relationships/image" Target="../media/image271.png"/><Relationship Id="rId9" Type="http://schemas.openxmlformats.org/officeDocument/2006/relationships/image" Target="../media/image287.svg"/><Relationship Id="rId14" Type="http://schemas.openxmlformats.org/officeDocument/2006/relationships/image" Target="../media/image263.png"/></Relationships>
</file>

<file path=ppt/slides/_rels/slide16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3.xml"/><Relationship Id="rId1" Type="http://schemas.openxmlformats.org/officeDocument/2006/relationships/slideLayout" Target="../slideLayouts/slideLayout9.xml"/><Relationship Id="rId4" Type="http://schemas.openxmlformats.org/officeDocument/2006/relationships/chart" Target="../charts/chart34.xml"/></Relationships>
</file>

<file path=ppt/slides/_rels/slide163.xml.rels><?xml version="1.0" encoding="UTF-8" standalone="yes"?>
<Relationships xmlns="http://schemas.openxmlformats.org/package/2006/relationships"><Relationship Id="rId8" Type="http://schemas.openxmlformats.org/officeDocument/2006/relationships/image" Target="../media/image286.png"/><Relationship Id="rId13" Type="http://schemas.openxmlformats.org/officeDocument/2006/relationships/image" Target="../media/image291.svg"/><Relationship Id="rId3" Type="http://schemas.openxmlformats.org/officeDocument/2006/relationships/chart" Target="../charts/chart35.xml"/><Relationship Id="rId7" Type="http://schemas.openxmlformats.org/officeDocument/2006/relationships/image" Target="../media/image252.svg"/><Relationship Id="rId12" Type="http://schemas.openxmlformats.org/officeDocument/2006/relationships/image" Target="../media/image290.png"/><Relationship Id="rId17" Type="http://schemas.openxmlformats.org/officeDocument/2006/relationships/image" Target="../media/image268.svg"/><Relationship Id="rId2" Type="http://schemas.openxmlformats.org/officeDocument/2006/relationships/image" Target="../media/image2.png"/><Relationship Id="rId16" Type="http://schemas.openxmlformats.org/officeDocument/2006/relationships/image" Target="../media/image267.png"/><Relationship Id="rId1" Type="http://schemas.openxmlformats.org/officeDocument/2006/relationships/slideLayout" Target="../slideLayouts/slideLayout9.xml"/><Relationship Id="rId6" Type="http://schemas.openxmlformats.org/officeDocument/2006/relationships/image" Target="../media/image251.png"/><Relationship Id="rId11" Type="http://schemas.openxmlformats.org/officeDocument/2006/relationships/image" Target="../media/image289.svg"/><Relationship Id="rId5" Type="http://schemas.openxmlformats.org/officeDocument/2006/relationships/image" Target="../media/image272.svg"/><Relationship Id="rId15" Type="http://schemas.openxmlformats.org/officeDocument/2006/relationships/image" Target="../media/image264.svg"/><Relationship Id="rId10" Type="http://schemas.openxmlformats.org/officeDocument/2006/relationships/image" Target="../media/image288.png"/><Relationship Id="rId4" Type="http://schemas.openxmlformats.org/officeDocument/2006/relationships/image" Target="../media/image271.png"/><Relationship Id="rId9" Type="http://schemas.openxmlformats.org/officeDocument/2006/relationships/image" Target="../media/image287.svg"/><Relationship Id="rId14" Type="http://schemas.openxmlformats.org/officeDocument/2006/relationships/image" Target="../media/image263.png"/></Relationships>
</file>

<file path=ppt/slides/_rels/slide164.xml.rels><?xml version="1.0" encoding="UTF-8" standalone="yes"?>
<Relationships xmlns="http://schemas.openxmlformats.org/package/2006/relationships"><Relationship Id="rId8" Type="http://schemas.openxmlformats.org/officeDocument/2006/relationships/image" Target="../media/image328.png"/><Relationship Id="rId3" Type="http://schemas.openxmlformats.org/officeDocument/2006/relationships/chart" Target="../charts/chart36.xml"/><Relationship Id="rId7" Type="http://schemas.microsoft.com/office/2007/relationships/hdphoto" Target="../media/hdphoto4.wdp"/><Relationship Id="rId12" Type="http://schemas.openxmlformats.org/officeDocument/2006/relationships/image" Target="../media/image331.svg"/><Relationship Id="rId2" Type="http://schemas.openxmlformats.org/officeDocument/2006/relationships/image" Target="../media/image2.png"/><Relationship Id="rId1" Type="http://schemas.openxmlformats.org/officeDocument/2006/relationships/slideLayout" Target="../slideLayouts/slideLayout9.xml"/><Relationship Id="rId6" Type="http://schemas.openxmlformats.org/officeDocument/2006/relationships/image" Target="../media/image301.png"/><Relationship Id="rId11" Type="http://schemas.openxmlformats.org/officeDocument/2006/relationships/image" Target="../media/image330.png"/><Relationship Id="rId5" Type="http://schemas.openxmlformats.org/officeDocument/2006/relationships/image" Target="../media/image300.png"/><Relationship Id="rId10" Type="http://schemas.openxmlformats.org/officeDocument/2006/relationships/chart" Target="../charts/chart38.xml"/><Relationship Id="rId4" Type="http://schemas.openxmlformats.org/officeDocument/2006/relationships/chart" Target="../charts/chart37.xml"/><Relationship Id="rId9" Type="http://schemas.openxmlformats.org/officeDocument/2006/relationships/image" Target="../media/image329.svg"/></Relationships>
</file>

<file path=ppt/slides/_rels/slide165.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166.xml.rels><?xml version="1.0" encoding="UTF-8" standalone="yes"?>
<Relationships xmlns="http://schemas.openxmlformats.org/package/2006/relationships"><Relationship Id="rId3" Type="http://schemas.openxmlformats.org/officeDocument/2006/relationships/hyperlink" Target="https://acbrd.org.au/wp-content/uploads/2018/06/C292_DV_miles-2_web_final.pdf" TargetMode="External"/><Relationship Id="rId2" Type="http://schemas.openxmlformats.org/officeDocument/2006/relationships/image" Target="../media/image2.png"/><Relationship Id="rId1" Type="http://schemas.openxmlformats.org/officeDocument/2006/relationships/slideLayout" Target="../slideLayouts/slideLayout20.xml"/></Relationships>
</file>

<file path=ppt/slides/_rels/slide16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16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169.xml.rels><?xml version="1.0" encoding="UTF-8" standalone="yes"?>
<Relationships xmlns="http://schemas.openxmlformats.org/package/2006/relationships"><Relationship Id="rId2" Type="http://schemas.openxmlformats.org/officeDocument/2006/relationships/image" Target="../media/image332.jpeg"/><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3" Type="http://schemas.openxmlformats.org/officeDocument/2006/relationships/image" Target="../media/image57.png"/><Relationship Id="rId7" Type="http://schemas.openxmlformats.org/officeDocument/2006/relationships/hyperlink" Target="https://www.diabinfo.de/leben/typ-1-diabetes/grundlagen/krankheitsbild-und-symptome.html" TargetMode="External"/><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25.png"/><Relationship Id="rId5" Type="http://schemas.openxmlformats.org/officeDocument/2006/relationships/image" Target="../media/image58.png"/><Relationship Id="rId4" Type="http://schemas.openxmlformats.org/officeDocument/2006/relationships/image" Target="../media/image55.png"/></Relationships>
</file>

<file path=ppt/slides/_rels/slide170.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71.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image" Target="../media/image2.png"/><Relationship Id="rId1" Type="http://schemas.openxmlformats.org/officeDocument/2006/relationships/slideLayout" Target="../slideLayouts/slideLayout10.xml"/><Relationship Id="rId4" Type="http://schemas.openxmlformats.org/officeDocument/2006/relationships/image" Target="../media/image335.png"/></Relationships>
</file>

<file path=ppt/slides/_rels/slide172.xml.rels><?xml version="1.0" encoding="UTF-8" standalone="yes"?>
<Relationships xmlns="http://schemas.openxmlformats.org/package/2006/relationships"><Relationship Id="rId3" Type="http://schemas.openxmlformats.org/officeDocument/2006/relationships/image" Target="../media/image336.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73.xml.rels><?xml version="1.0" encoding="UTF-8" standalone="yes"?>
<Relationships xmlns="http://schemas.openxmlformats.org/package/2006/relationships"><Relationship Id="rId3" Type="http://schemas.openxmlformats.org/officeDocument/2006/relationships/hyperlink" Target="https://doi.org/10.3389/fendo.2020.619150" TargetMode="External"/><Relationship Id="rId2" Type="http://schemas.openxmlformats.org/officeDocument/2006/relationships/image" Target="../media/image2.png"/><Relationship Id="rId1" Type="http://schemas.openxmlformats.org/officeDocument/2006/relationships/slideLayout" Target="../slideLayouts/slideLayout10.xml"/><Relationship Id="rId4" Type="http://schemas.openxmlformats.org/officeDocument/2006/relationships/image" Target="../media/image337.png"/></Relationships>
</file>

<file path=ppt/slides/_rels/slide17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1.xml"/></Relationships>
</file>

<file path=ppt/slides/_rels/slide176.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177.xml.rels><?xml version="1.0" encoding="UTF-8" standalone="yes"?>
<Relationships xmlns="http://schemas.openxmlformats.org/package/2006/relationships"><Relationship Id="rId3" Type="http://schemas.openxmlformats.org/officeDocument/2006/relationships/image" Target="../media/image339.png"/><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178.xml.rels><?xml version="1.0" encoding="UTF-8" standalone="yes"?>
<Relationships xmlns="http://schemas.openxmlformats.org/package/2006/relationships"><Relationship Id="rId3" Type="http://schemas.openxmlformats.org/officeDocument/2006/relationships/image" Target="../media/image340.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79.xml.rels><?xml version="1.0" encoding="UTF-8" standalone="yes"?>
<Relationships xmlns="http://schemas.openxmlformats.org/package/2006/relationships"><Relationship Id="rId3" Type="http://schemas.openxmlformats.org/officeDocument/2006/relationships/image" Target="../media/image341.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hyperlink" Target="https://www.diabinfo.de/leben/typ-1-diabetes/grundlagen/krankheitsbild-und-symptome.html" TargetMode="External"/><Relationship Id="rId5" Type="http://schemas.openxmlformats.org/officeDocument/2006/relationships/hyperlink" Target="https://breakthrought1d.org.au/what-is-t1d/stages/" TargetMode="External"/><Relationship Id="rId4" Type="http://schemas.openxmlformats.org/officeDocument/2006/relationships/image" Target="../media/image67.png"/></Relationships>
</file>

<file path=ppt/slides/_rels/slide180.xml.rels><?xml version="1.0" encoding="UTF-8" standalone="yes"?>
<Relationships xmlns="http://schemas.openxmlformats.org/package/2006/relationships"><Relationship Id="rId3" Type="http://schemas.openxmlformats.org/officeDocument/2006/relationships/chart" Target="../charts/chart40.xml"/><Relationship Id="rId7" Type="http://schemas.openxmlformats.org/officeDocument/2006/relationships/image" Target="../media/image345.svg"/><Relationship Id="rId2" Type="http://schemas.openxmlformats.org/officeDocument/2006/relationships/image" Target="../media/image2.png"/><Relationship Id="rId1" Type="http://schemas.openxmlformats.org/officeDocument/2006/relationships/slideLayout" Target="../slideLayouts/slideLayout10.xml"/><Relationship Id="rId6" Type="http://schemas.openxmlformats.org/officeDocument/2006/relationships/image" Target="../media/image344.png"/><Relationship Id="rId5" Type="http://schemas.openxmlformats.org/officeDocument/2006/relationships/image" Target="../media/image343.svg"/><Relationship Id="rId4" Type="http://schemas.openxmlformats.org/officeDocument/2006/relationships/image" Target="../media/image342.png"/></Relationships>
</file>

<file path=ppt/slides/_rels/slide181.xml.rels><?xml version="1.0" encoding="UTF-8" standalone="yes"?>
<Relationships xmlns="http://schemas.openxmlformats.org/package/2006/relationships"><Relationship Id="rId3" Type="http://schemas.openxmlformats.org/officeDocument/2006/relationships/image" Target="../media/image346.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82.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image" Target="../media/image2.png"/><Relationship Id="rId1" Type="http://schemas.openxmlformats.org/officeDocument/2006/relationships/slideLayout" Target="../slideLayouts/slideLayout9.xml"/><Relationship Id="rId4" Type="http://schemas.openxmlformats.org/officeDocument/2006/relationships/chart" Target="../charts/chart42.xml"/></Relationships>
</file>

<file path=ppt/slides/_rels/slide183.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image" Target="../media/image2.png"/><Relationship Id="rId1" Type="http://schemas.openxmlformats.org/officeDocument/2006/relationships/slideLayout" Target="../slideLayouts/slideLayout9.xml"/><Relationship Id="rId4" Type="http://schemas.openxmlformats.org/officeDocument/2006/relationships/chart" Target="../charts/chart44.xml"/></Relationships>
</file>

<file path=ppt/slides/_rels/slide184.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image" Target="../media/image2.png"/><Relationship Id="rId1" Type="http://schemas.openxmlformats.org/officeDocument/2006/relationships/slideLayout" Target="../slideLayouts/slideLayout9.xml"/><Relationship Id="rId5" Type="http://schemas.openxmlformats.org/officeDocument/2006/relationships/chart" Target="../charts/chart47.xml"/><Relationship Id="rId4" Type="http://schemas.openxmlformats.org/officeDocument/2006/relationships/chart" Target="../charts/chart46.xml"/></Relationships>
</file>

<file path=ppt/slides/_rels/slide185.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image" Target="../media/image2.png"/><Relationship Id="rId1" Type="http://schemas.openxmlformats.org/officeDocument/2006/relationships/slideLayout" Target="../slideLayouts/slideLayout9.xml"/><Relationship Id="rId5" Type="http://schemas.openxmlformats.org/officeDocument/2006/relationships/chart" Target="../charts/chart50.xml"/><Relationship Id="rId4" Type="http://schemas.openxmlformats.org/officeDocument/2006/relationships/chart" Target="../charts/chart49.xml"/></Relationships>
</file>

<file path=ppt/slides/_rels/slide1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4.xml"/><Relationship Id="rId1" Type="http://schemas.openxmlformats.org/officeDocument/2006/relationships/slideLayout" Target="../slideLayouts/slideLayout10.xml"/><Relationship Id="rId4" Type="http://schemas.openxmlformats.org/officeDocument/2006/relationships/image" Target="../media/image347.png"/></Relationships>
</file>

<file path=ppt/slides/_rels/slide1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5.xml"/><Relationship Id="rId1" Type="http://schemas.openxmlformats.org/officeDocument/2006/relationships/slideLayout" Target="../slideLayouts/slideLayout10.xml"/><Relationship Id="rId4" Type="http://schemas.openxmlformats.org/officeDocument/2006/relationships/image" Target="../media/image348.png"/></Relationships>
</file>

<file path=ppt/slides/_rels/slide188.xml.rels><?xml version="1.0" encoding="UTF-8" standalone="yes"?>
<Relationships xmlns="http://schemas.openxmlformats.org/package/2006/relationships"><Relationship Id="rId3" Type="http://schemas.openxmlformats.org/officeDocument/2006/relationships/hyperlink" Target="https://www.diabinfo.de/leben/typ-1-diabetes/grundlagen/krankheitsbild-und-symptome.html" TargetMode="External"/><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89.xml.rels><?xml version="1.0" encoding="UTF-8" standalone="yes"?>
<Relationships xmlns="http://schemas.openxmlformats.org/package/2006/relationships"><Relationship Id="rId8" Type="http://schemas.openxmlformats.org/officeDocument/2006/relationships/image" Target="../media/image354.png"/><Relationship Id="rId13" Type="http://schemas.openxmlformats.org/officeDocument/2006/relationships/image" Target="../media/image359.png"/><Relationship Id="rId18" Type="http://schemas.openxmlformats.org/officeDocument/2006/relationships/image" Target="../media/image364.png"/><Relationship Id="rId3" Type="http://schemas.openxmlformats.org/officeDocument/2006/relationships/image" Target="../media/image349.png"/><Relationship Id="rId21" Type="http://schemas.openxmlformats.org/officeDocument/2006/relationships/image" Target="../media/image367.png"/><Relationship Id="rId7" Type="http://schemas.openxmlformats.org/officeDocument/2006/relationships/image" Target="../media/image353.png"/><Relationship Id="rId12" Type="http://schemas.openxmlformats.org/officeDocument/2006/relationships/image" Target="../media/image358.png"/><Relationship Id="rId17" Type="http://schemas.openxmlformats.org/officeDocument/2006/relationships/image" Target="../media/image363.png"/><Relationship Id="rId2" Type="http://schemas.openxmlformats.org/officeDocument/2006/relationships/image" Target="../media/image2.png"/><Relationship Id="rId16" Type="http://schemas.openxmlformats.org/officeDocument/2006/relationships/image" Target="../media/image362.png"/><Relationship Id="rId20" Type="http://schemas.openxmlformats.org/officeDocument/2006/relationships/image" Target="../media/image366.png"/><Relationship Id="rId1" Type="http://schemas.openxmlformats.org/officeDocument/2006/relationships/slideLayout" Target="../slideLayouts/slideLayout10.xml"/><Relationship Id="rId6" Type="http://schemas.openxmlformats.org/officeDocument/2006/relationships/image" Target="../media/image352.png"/><Relationship Id="rId11" Type="http://schemas.openxmlformats.org/officeDocument/2006/relationships/image" Target="../media/image357.png"/><Relationship Id="rId5" Type="http://schemas.openxmlformats.org/officeDocument/2006/relationships/image" Target="../media/image351.png"/><Relationship Id="rId15" Type="http://schemas.openxmlformats.org/officeDocument/2006/relationships/image" Target="../media/image361.png"/><Relationship Id="rId23" Type="http://schemas.openxmlformats.org/officeDocument/2006/relationships/image" Target="../media/image369.png"/><Relationship Id="rId10" Type="http://schemas.openxmlformats.org/officeDocument/2006/relationships/image" Target="../media/image356.png"/><Relationship Id="rId19" Type="http://schemas.openxmlformats.org/officeDocument/2006/relationships/image" Target="../media/image365.png"/><Relationship Id="rId4" Type="http://schemas.openxmlformats.org/officeDocument/2006/relationships/image" Target="../media/image350.png"/><Relationship Id="rId9" Type="http://schemas.openxmlformats.org/officeDocument/2006/relationships/image" Target="../media/image355.png"/><Relationship Id="rId14" Type="http://schemas.openxmlformats.org/officeDocument/2006/relationships/image" Target="../media/image360.png"/><Relationship Id="rId22" Type="http://schemas.openxmlformats.org/officeDocument/2006/relationships/image" Target="../media/image368.png"/></Relationships>
</file>

<file path=ppt/slides/_rels/slide1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90.xml.rels><?xml version="1.0" encoding="UTF-8" standalone="yes"?>
<Relationships xmlns="http://schemas.openxmlformats.org/package/2006/relationships"><Relationship Id="rId8" Type="http://schemas.openxmlformats.org/officeDocument/2006/relationships/image" Target="../media/image374.png"/><Relationship Id="rId13" Type="http://schemas.openxmlformats.org/officeDocument/2006/relationships/image" Target="../media/image379.png"/><Relationship Id="rId18" Type="http://schemas.openxmlformats.org/officeDocument/2006/relationships/image" Target="../media/image384.png"/><Relationship Id="rId26" Type="http://schemas.openxmlformats.org/officeDocument/2006/relationships/image" Target="../media/image392.png"/><Relationship Id="rId3" Type="http://schemas.openxmlformats.org/officeDocument/2006/relationships/image" Target="../media/image2.png"/><Relationship Id="rId21" Type="http://schemas.openxmlformats.org/officeDocument/2006/relationships/image" Target="../media/image387.png"/><Relationship Id="rId7" Type="http://schemas.openxmlformats.org/officeDocument/2006/relationships/image" Target="../media/image373.png"/><Relationship Id="rId12" Type="http://schemas.openxmlformats.org/officeDocument/2006/relationships/image" Target="../media/image378.png"/><Relationship Id="rId17" Type="http://schemas.openxmlformats.org/officeDocument/2006/relationships/image" Target="../media/image383.png"/><Relationship Id="rId25" Type="http://schemas.openxmlformats.org/officeDocument/2006/relationships/image" Target="../media/image391.png"/><Relationship Id="rId2" Type="http://schemas.openxmlformats.org/officeDocument/2006/relationships/notesSlide" Target="../notesSlides/notesSlide56.xml"/><Relationship Id="rId16" Type="http://schemas.openxmlformats.org/officeDocument/2006/relationships/image" Target="../media/image382.png"/><Relationship Id="rId20" Type="http://schemas.openxmlformats.org/officeDocument/2006/relationships/image" Target="../media/image386.png"/><Relationship Id="rId29" Type="http://schemas.openxmlformats.org/officeDocument/2006/relationships/image" Target="../media/image395.png"/><Relationship Id="rId1" Type="http://schemas.openxmlformats.org/officeDocument/2006/relationships/slideLayout" Target="../slideLayouts/slideLayout3.xml"/><Relationship Id="rId6" Type="http://schemas.openxmlformats.org/officeDocument/2006/relationships/image" Target="../media/image372.png"/><Relationship Id="rId11" Type="http://schemas.openxmlformats.org/officeDocument/2006/relationships/image" Target="../media/image377.png"/><Relationship Id="rId24" Type="http://schemas.openxmlformats.org/officeDocument/2006/relationships/image" Target="../media/image390.png"/><Relationship Id="rId5" Type="http://schemas.openxmlformats.org/officeDocument/2006/relationships/image" Target="../media/image371.png"/><Relationship Id="rId15" Type="http://schemas.openxmlformats.org/officeDocument/2006/relationships/image" Target="../media/image381.png"/><Relationship Id="rId23" Type="http://schemas.openxmlformats.org/officeDocument/2006/relationships/image" Target="../media/image389.png"/><Relationship Id="rId28" Type="http://schemas.openxmlformats.org/officeDocument/2006/relationships/image" Target="../media/image394.png"/><Relationship Id="rId10" Type="http://schemas.openxmlformats.org/officeDocument/2006/relationships/image" Target="../media/image376.png"/><Relationship Id="rId19" Type="http://schemas.openxmlformats.org/officeDocument/2006/relationships/image" Target="../media/image385.png"/><Relationship Id="rId4" Type="http://schemas.openxmlformats.org/officeDocument/2006/relationships/image" Target="../media/image370.png"/><Relationship Id="rId9" Type="http://schemas.openxmlformats.org/officeDocument/2006/relationships/image" Target="../media/image375.png"/><Relationship Id="rId14" Type="http://schemas.openxmlformats.org/officeDocument/2006/relationships/image" Target="../media/image380.png"/><Relationship Id="rId22" Type="http://schemas.openxmlformats.org/officeDocument/2006/relationships/image" Target="../media/image388.png"/><Relationship Id="rId27" Type="http://schemas.openxmlformats.org/officeDocument/2006/relationships/image" Target="../media/image393.png"/></Relationships>
</file>

<file path=ppt/slides/_rels/slide19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19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7.xml"/><Relationship Id="rId1" Type="http://schemas.openxmlformats.org/officeDocument/2006/relationships/slideLayout" Target="../slideLayouts/slideLayout10.xml"/><Relationship Id="rId5" Type="http://schemas.openxmlformats.org/officeDocument/2006/relationships/chart" Target="../charts/chart52.xml"/><Relationship Id="rId4" Type="http://schemas.openxmlformats.org/officeDocument/2006/relationships/chart" Target="../charts/chart51.xml"/></Relationships>
</file>

<file path=ppt/slides/_rels/slide19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8.xml"/><Relationship Id="rId1" Type="http://schemas.openxmlformats.org/officeDocument/2006/relationships/slideLayout" Target="../slideLayouts/slideLayout10.xml"/><Relationship Id="rId4" Type="http://schemas.openxmlformats.org/officeDocument/2006/relationships/chart" Target="../charts/chart53.xml"/></Relationships>
</file>

<file path=ppt/slides/_rels/slide194.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9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96.xml.rels><?xml version="1.0" encoding="UTF-8" standalone="yes"?>
<Relationships xmlns="http://schemas.openxmlformats.org/package/2006/relationships"><Relationship Id="rId3" Type="http://schemas.openxmlformats.org/officeDocument/2006/relationships/image" Target="../media/image396.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1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9.xml"/><Relationship Id="rId1" Type="http://schemas.openxmlformats.org/officeDocument/2006/relationships/slideLayout" Target="../slideLayouts/slideLayout10.xml"/><Relationship Id="rId5" Type="http://schemas.openxmlformats.org/officeDocument/2006/relationships/chart" Target="../charts/chart56.xml"/><Relationship Id="rId4" Type="http://schemas.openxmlformats.org/officeDocument/2006/relationships/chart" Target="../charts/chart55.xml"/></Relationships>
</file>

<file path=ppt/slides/_rels/slide198.xml.rels><?xml version="1.0" encoding="UTF-8" standalone="yes"?>
<Relationships xmlns="http://schemas.openxmlformats.org/package/2006/relationships"><Relationship Id="rId3" Type="http://schemas.openxmlformats.org/officeDocument/2006/relationships/image" Target="../media/image397.png"/><Relationship Id="rId2" Type="http://schemas.openxmlformats.org/officeDocument/2006/relationships/image" Target="../media/image2.png"/><Relationship Id="rId1" Type="http://schemas.openxmlformats.org/officeDocument/2006/relationships/slideLayout" Target="../slideLayouts/slideLayout10.xml"/><Relationship Id="rId4" Type="http://schemas.openxmlformats.org/officeDocument/2006/relationships/image" Target="../media/image398.svg"/></Relationships>
</file>

<file path=ppt/slides/_rels/slide199.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chart" Target="../charts/chart60.xml"/><Relationship Id="rId2" Type="http://schemas.openxmlformats.org/officeDocument/2006/relationships/notesSlide" Target="../notesSlides/notesSlide60.xml"/><Relationship Id="rId1" Type="http://schemas.openxmlformats.org/officeDocument/2006/relationships/slideLayout" Target="../slideLayouts/slideLayout10.xml"/><Relationship Id="rId6" Type="http://schemas.openxmlformats.org/officeDocument/2006/relationships/chart" Target="../charts/chart59.xml"/><Relationship Id="rId5" Type="http://schemas.openxmlformats.org/officeDocument/2006/relationships/chart" Target="../charts/chart58.xml"/><Relationship Id="rId4" Type="http://schemas.openxmlformats.org/officeDocument/2006/relationships/chart" Target="../charts/chart57.xml"/></Relationships>
</file>

<file path=ppt/slides/_rels/slide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20.xml.rels><?xml version="1.0" encoding="UTF-8" standalone="yes"?>
<Relationships xmlns="http://schemas.openxmlformats.org/package/2006/relationships"><Relationship Id="rId3" Type="http://schemas.openxmlformats.org/officeDocument/2006/relationships/hyperlink" Target="https://www.ddg.info/behandlung-leitlinien/leitlinien-praxisempfehlungen" TargetMode="External"/><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20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1.xml"/><Relationship Id="rId1" Type="http://schemas.openxmlformats.org/officeDocument/2006/relationships/slideLayout" Target="../slideLayouts/slideLayout10.xml"/><Relationship Id="rId4" Type="http://schemas.openxmlformats.org/officeDocument/2006/relationships/image" Target="../media/image399.png"/></Relationships>
</file>

<file path=ppt/slides/_rels/slide20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2.xml"/><Relationship Id="rId1" Type="http://schemas.openxmlformats.org/officeDocument/2006/relationships/slideLayout" Target="../slideLayouts/slideLayout10.xml"/><Relationship Id="rId4" Type="http://schemas.openxmlformats.org/officeDocument/2006/relationships/hyperlink" Target="https://idsbruges2024.com/wp-content/uploads/2024/10/IDS-BOA_PDF-2.pdf" TargetMode="External"/></Relationships>
</file>

<file path=ppt/slides/_rels/slide20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3.xml"/><Relationship Id="rId1" Type="http://schemas.openxmlformats.org/officeDocument/2006/relationships/slideLayout" Target="../slideLayouts/slideLayout10.xml"/></Relationships>
</file>

<file path=ppt/slides/_rels/slide20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4.xml"/><Relationship Id="rId1" Type="http://schemas.openxmlformats.org/officeDocument/2006/relationships/slideLayout" Target="../slideLayouts/slideLayout10.xml"/><Relationship Id="rId4" Type="http://schemas.openxmlformats.org/officeDocument/2006/relationships/image" Target="../media/image400.png"/></Relationships>
</file>

<file path=ppt/slides/_rels/slide20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20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2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207.xml.rels><?xml version="1.0" encoding="UTF-8" standalone="yes"?>
<Relationships xmlns="http://schemas.openxmlformats.org/package/2006/relationships"><Relationship Id="rId3" Type="http://schemas.openxmlformats.org/officeDocument/2006/relationships/image" Target="../media/image401.png"/><Relationship Id="rId2" Type="http://schemas.openxmlformats.org/officeDocument/2006/relationships/image" Target="../media/image2.png"/><Relationship Id="rId1" Type="http://schemas.openxmlformats.org/officeDocument/2006/relationships/slideLayout" Target="../slideLayouts/slideLayout3.xml"/><Relationship Id="rId4" Type="http://schemas.microsoft.com/office/2007/relationships/hdphoto" Target="../media/hdphoto5.wdp"/></Relationships>
</file>

<file path=ppt/slides/_rels/slide208.xml.rels><?xml version="1.0" encoding="UTF-8" standalone="yes"?>
<Relationships xmlns="http://schemas.openxmlformats.org/package/2006/relationships"><Relationship Id="rId3" Type="http://schemas.openxmlformats.org/officeDocument/2006/relationships/hyperlink" Target="https://www.medizin-zentrum-dortmund.de/de/laboratoriumsmedizin/untersuchungsprogramm/untersuchung/1785/" TargetMode="External"/><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20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65.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2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211.xml.rels><?xml version="1.0" encoding="UTF-8" standalone="yes"?>
<Relationships xmlns="http://schemas.openxmlformats.org/package/2006/relationships"><Relationship Id="rId3" Type="http://schemas.openxmlformats.org/officeDocument/2006/relationships/hyperlink" Target="https://flexikon.doccheck.com/de/Oraler_Glukosetoleranztest" TargetMode="External"/><Relationship Id="rId2" Type="http://schemas.openxmlformats.org/officeDocument/2006/relationships/image" Target="../media/image2.png"/><Relationship Id="rId1" Type="http://schemas.openxmlformats.org/officeDocument/2006/relationships/slideLayout" Target="../slideLayouts/slideLayout10.xml"/><Relationship Id="rId4" Type="http://schemas.openxmlformats.org/officeDocument/2006/relationships/hyperlink" Target="https://www.netdoktor.de/krankheiten/diabetes-mellitus/ogtt/" TargetMode="External"/></Relationships>
</file>

<file path=ppt/slides/_rels/slide212.xml.rels><?xml version="1.0" encoding="UTF-8" standalone="yes"?>
<Relationships xmlns="http://schemas.openxmlformats.org/package/2006/relationships"><Relationship Id="rId3" Type="http://schemas.openxmlformats.org/officeDocument/2006/relationships/image" Target="../media/image402.png"/><Relationship Id="rId2" Type="http://schemas.openxmlformats.org/officeDocument/2006/relationships/image" Target="../media/image2.png"/><Relationship Id="rId1" Type="http://schemas.openxmlformats.org/officeDocument/2006/relationships/slideLayout" Target="../slideLayouts/slideLayout3.xml"/><Relationship Id="rId4" Type="http://schemas.openxmlformats.org/officeDocument/2006/relationships/image" Target="../media/image403.png"/></Relationships>
</file>

<file path=ppt/slides/_rels/slide2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214.xml.rels><?xml version="1.0" encoding="UTF-8" standalone="yes"?>
<Relationships xmlns="http://schemas.openxmlformats.org/package/2006/relationships"><Relationship Id="rId8" Type="http://schemas.openxmlformats.org/officeDocument/2006/relationships/image" Target="../media/image409.svg"/><Relationship Id="rId13" Type="http://schemas.openxmlformats.org/officeDocument/2006/relationships/image" Target="../media/image414.png"/><Relationship Id="rId18" Type="http://schemas.openxmlformats.org/officeDocument/2006/relationships/image" Target="../media/image419.svg"/><Relationship Id="rId3" Type="http://schemas.openxmlformats.org/officeDocument/2006/relationships/image" Target="../media/image404.png"/><Relationship Id="rId7" Type="http://schemas.openxmlformats.org/officeDocument/2006/relationships/image" Target="../media/image408.png"/><Relationship Id="rId12" Type="http://schemas.openxmlformats.org/officeDocument/2006/relationships/image" Target="../media/image413.svg"/><Relationship Id="rId17" Type="http://schemas.openxmlformats.org/officeDocument/2006/relationships/image" Target="../media/image418.png"/><Relationship Id="rId2" Type="http://schemas.openxmlformats.org/officeDocument/2006/relationships/image" Target="../media/image2.png"/><Relationship Id="rId16" Type="http://schemas.openxmlformats.org/officeDocument/2006/relationships/image" Target="../media/image417.svg"/><Relationship Id="rId20" Type="http://schemas.openxmlformats.org/officeDocument/2006/relationships/image" Target="../media/image421.svg"/><Relationship Id="rId1" Type="http://schemas.openxmlformats.org/officeDocument/2006/relationships/slideLayout" Target="../slideLayouts/slideLayout3.xml"/><Relationship Id="rId6" Type="http://schemas.openxmlformats.org/officeDocument/2006/relationships/image" Target="../media/image407.svg"/><Relationship Id="rId11" Type="http://schemas.openxmlformats.org/officeDocument/2006/relationships/image" Target="../media/image412.png"/><Relationship Id="rId5" Type="http://schemas.openxmlformats.org/officeDocument/2006/relationships/image" Target="../media/image406.png"/><Relationship Id="rId15" Type="http://schemas.openxmlformats.org/officeDocument/2006/relationships/image" Target="../media/image416.png"/><Relationship Id="rId10" Type="http://schemas.openxmlformats.org/officeDocument/2006/relationships/image" Target="../media/image411.svg"/><Relationship Id="rId19" Type="http://schemas.openxmlformats.org/officeDocument/2006/relationships/image" Target="../media/image420.png"/><Relationship Id="rId4" Type="http://schemas.openxmlformats.org/officeDocument/2006/relationships/image" Target="../media/image405.svg"/><Relationship Id="rId9" Type="http://schemas.openxmlformats.org/officeDocument/2006/relationships/image" Target="../media/image410.png"/><Relationship Id="rId14" Type="http://schemas.openxmlformats.org/officeDocument/2006/relationships/image" Target="../media/image415.svg"/></Relationships>
</file>

<file path=ppt/slides/_rels/slide215.xml.rels><?xml version="1.0" encoding="UTF-8" standalone="yes"?>
<Relationships xmlns="http://schemas.openxmlformats.org/package/2006/relationships"><Relationship Id="rId8" Type="http://schemas.openxmlformats.org/officeDocument/2006/relationships/image" Target="../media/image426.png"/><Relationship Id="rId3" Type="http://schemas.openxmlformats.org/officeDocument/2006/relationships/image" Target="../media/image2.png"/><Relationship Id="rId7" Type="http://schemas.openxmlformats.org/officeDocument/2006/relationships/image" Target="../media/image425.png"/><Relationship Id="rId2" Type="http://schemas.openxmlformats.org/officeDocument/2006/relationships/notesSlide" Target="../notesSlides/notesSlide66.xml"/><Relationship Id="rId1" Type="http://schemas.openxmlformats.org/officeDocument/2006/relationships/slideLayout" Target="../slideLayouts/slideLayout3.xml"/><Relationship Id="rId6" Type="http://schemas.openxmlformats.org/officeDocument/2006/relationships/image" Target="../media/image424.png"/><Relationship Id="rId5" Type="http://schemas.openxmlformats.org/officeDocument/2006/relationships/image" Target="../media/image423.png"/><Relationship Id="rId10" Type="http://schemas.openxmlformats.org/officeDocument/2006/relationships/image" Target="../media/image428.png"/><Relationship Id="rId4" Type="http://schemas.openxmlformats.org/officeDocument/2006/relationships/image" Target="../media/image422.png"/><Relationship Id="rId9" Type="http://schemas.openxmlformats.org/officeDocument/2006/relationships/image" Target="../media/image427.png"/></Relationships>
</file>

<file path=ppt/slides/_rels/slide21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432.png"/><Relationship Id="rId2" Type="http://schemas.openxmlformats.org/officeDocument/2006/relationships/notesSlide" Target="../notesSlides/notesSlide67.xml"/><Relationship Id="rId1" Type="http://schemas.openxmlformats.org/officeDocument/2006/relationships/slideLayout" Target="../slideLayouts/slideLayout3.xml"/><Relationship Id="rId6" Type="http://schemas.openxmlformats.org/officeDocument/2006/relationships/image" Target="../media/image431.png"/><Relationship Id="rId5" Type="http://schemas.openxmlformats.org/officeDocument/2006/relationships/image" Target="../media/image430.png"/><Relationship Id="rId4" Type="http://schemas.openxmlformats.org/officeDocument/2006/relationships/image" Target="../media/image429.png"/></Relationships>
</file>

<file path=ppt/slides/_rels/slide217.xml.rels><?xml version="1.0" encoding="UTF-8" standalone="yes"?>
<Relationships xmlns="http://schemas.openxmlformats.org/package/2006/relationships"><Relationship Id="rId8" Type="http://schemas.openxmlformats.org/officeDocument/2006/relationships/image" Target="../media/image438.svg"/><Relationship Id="rId3" Type="http://schemas.openxmlformats.org/officeDocument/2006/relationships/image" Target="../media/image433.png"/><Relationship Id="rId7" Type="http://schemas.openxmlformats.org/officeDocument/2006/relationships/image" Target="../media/image437.png"/><Relationship Id="rId12" Type="http://schemas.openxmlformats.org/officeDocument/2006/relationships/image" Target="../media/image442.svg"/><Relationship Id="rId2" Type="http://schemas.openxmlformats.org/officeDocument/2006/relationships/image" Target="../media/image2.png"/><Relationship Id="rId1" Type="http://schemas.openxmlformats.org/officeDocument/2006/relationships/slideLayout" Target="../slideLayouts/slideLayout3.xml"/><Relationship Id="rId6" Type="http://schemas.openxmlformats.org/officeDocument/2006/relationships/image" Target="../media/image436.svg"/><Relationship Id="rId11" Type="http://schemas.openxmlformats.org/officeDocument/2006/relationships/image" Target="../media/image441.png"/><Relationship Id="rId5" Type="http://schemas.openxmlformats.org/officeDocument/2006/relationships/image" Target="../media/image435.png"/><Relationship Id="rId10" Type="http://schemas.openxmlformats.org/officeDocument/2006/relationships/image" Target="../media/image440.svg"/><Relationship Id="rId4" Type="http://schemas.openxmlformats.org/officeDocument/2006/relationships/image" Target="../media/image434.svg"/><Relationship Id="rId9" Type="http://schemas.openxmlformats.org/officeDocument/2006/relationships/image" Target="../media/image439.png"/></Relationships>
</file>

<file path=ppt/slides/_rels/slide218.xml.rels><?xml version="1.0" encoding="UTF-8" standalone="yes"?>
<Relationships xmlns="http://schemas.openxmlformats.org/package/2006/relationships"><Relationship Id="rId3" Type="http://schemas.openxmlformats.org/officeDocument/2006/relationships/hyperlink" Target="https://flexikon.doccheck.com/de/Oraler_Glukosetoleranztest" TargetMode="External"/><Relationship Id="rId2" Type="http://schemas.openxmlformats.org/officeDocument/2006/relationships/image" Target="../media/image2.png"/><Relationship Id="rId1" Type="http://schemas.openxmlformats.org/officeDocument/2006/relationships/slideLayout" Target="../slideLayouts/slideLayout3.xml"/><Relationship Id="rId4" Type="http://schemas.openxmlformats.org/officeDocument/2006/relationships/hyperlink" Target="https://www.netdoktor.de/krankheiten/diabetes-mellitus/ogtt/" TargetMode="External"/></Relationships>
</file>

<file path=ppt/slides/_rels/slide2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22.xml.rels><?xml version="1.0" encoding="UTF-8" standalone="yes"?>
<Relationships xmlns="http://schemas.openxmlformats.org/package/2006/relationships"><Relationship Id="rId8" Type="http://schemas.openxmlformats.org/officeDocument/2006/relationships/image" Target="../media/image75.png"/><Relationship Id="rId13" Type="http://schemas.openxmlformats.org/officeDocument/2006/relationships/image" Target="../media/image79.svg"/><Relationship Id="rId3" Type="http://schemas.openxmlformats.org/officeDocument/2006/relationships/image" Target="../media/image70.svg"/><Relationship Id="rId7" Type="http://schemas.openxmlformats.org/officeDocument/2006/relationships/image" Target="../media/image74.svg"/><Relationship Id="rId12" Type="http://schemas.openxmlformats.org/officeDocument/2006/relationships/image" Target="../media/image78.png"/><Relationship Id="rId2" Type="http://schemas.openxmlformats.org/officeDocument/2006/relationships/image" Target="../media/image69.png"/><Relationship Id="rId1" Type="http://schemas.openxmlformats.org/officeDocument/2006/relationships/slideLayout" Target="../slideLayouts/slideLayout3.xml"/><Relationship Id="rId6" Type="http://schemas.openxmlformats.org/officeDocument/2006/relationships/image" Target="../media/image73.png"/><Relationship Id="rId11" Type="http://schemas.openxmlformats.org/officeDocument/2006/relationships/image" Target="../media/image77.svg"/><Relationship Id="rId5" Type="http://schemas.openxmlformats.org/officeDocument/2006/relationships/image" Target="../media/image72.svg"/><Relationship Id="rId15" Type="http://schemas.openxmlformats.org/officeDocument/2006/relationships/image" Target="../media/image40.png"/><Relationship Id="rId10" Type="http://schemas.openxmlformats.org/officeDocument/2006/relationships/image" Target="../media/image33.png"/><Relationship Id="rId4" Type="http://schemas.openxmlformats.org/officeDocument/2006/relationships/image" Target="../media/image71.png"/><Relationship Id="rId9" Type="http://schemas.openxmlformats.org/officeDocument/2006/relationships/image" Target="../media/image76.svg"/><Relationship Id="rId14" Type="http://schemas.openxmlformats.org/officeDocument/2006/relationships/image" Target="../media/image80.png"/></Relationships>
</file>

<file path=ppt/slides/_rels/slide220.xml.rels><?xml version="1.0" encoding="UTF-8" standalone="yes"?>
<Relationships xmlns="http://schemas.openxmlformats.org/package/2006/relationships"><Relationship Id="rId3" Type="http://schemas.openxmlformats.org/officeDocument/2006/relationships/image" Target="../media/image443.png"/><Relationship Id="rId2" Type="http://schemas.openxmlformats.org/officeDocument/2006/relationships/image" Target="../media/image2.png"/><Relationship Id="rId1" Type="http://schemas.openxmlformats.org/officeDocument/2006/relationships/slideLayout" Target="../slideLayouts/slideLayout10.xml"/><Relationship Id="rId6" Type="http://schemas.openxmlformats.org/officeDocument/2006/relationships/image" Target="../media/image76.svg"/><Relationship Id="rId5" Type="http://schemas.openxmlformats.org/officeDocument/2006/relationships/image" Target="../media/image75.png"/><Relationship Id="rId4" Type="http://schemas.openxmlformats.org/officeDocument/2006/relationships/image" Target="../media/image444.svg"/></Relationships>
</file>

<file path=ppt/slides/_rels/slide221.xml.rels><?xml version="1.0" encoding="UTF-8" standalone="yes"?>
<Relationships xmlns="http://schemas.openxmlformats.org/package/2006/relationships"><Relationship Id="rId3" Type="http://schemas.openxmlformats.org/officeDocument/2006/relationships/notesSlide" Target="../notesSlides/notesSlide68.xml"/><Relationship Id="rId2" Type="http://schemas.openxmlformats.org/officeDocument/2006/relationships/slideLayout" Target="../slideLayouts/slideLayout3.xml"/><Relationship Id="rId1" Type="http://schemas.openxmlformats.org/officeDocument/2006/relationships/tags" Target="../tags/tag10.xml"/><Relationship Id="rId6" Type="http://schemas.openxmlformats.org/officeDocument/2006/relationships/image" Target="../media/image187.emf"/><Relationship Id="rId5" Type="http://schemas.openxmlformats.org/officeDocument/2006/relationships/oleObject" Target="../embeddings/oleObject3.bin"/><Relationship Id="rId4" Type="http://schemas.openxmlformats.org/officeDocument/2006/relationships/image" Target="../media/image2.png"/></Relationships>
</file>

<file path=ppt/slides/_rels/slide222.xml.rels><?xml version="1.0" encoding="UTF-8" standalone="yes"?>
<Relationships xmlns="http://schemas.openxmlformats.org/package/2006/relationships"><Relationship Id="rId8" Type="http://schemas.openxmlformats.org/officeDocument/2006/relationships/image" Target="../media/image445.png"/><Relationship Id="rId3" Type="http://schemas.openxmlformats.org/officeDocument/2006/relationships/notesSlide" Target="../notesSlides/notesSlide69.xml"/><Relationship Id="rId7" Type="http://schemas.openxmlformats.org/officeDocument/2006/relationships/hyperlink" Target="https://myadlm.org/cln/articles/2017/july/islet-autoantibody-testing-predicting-and-diagnosing-type-1-diabetes" TargetMode="External"/><Relationship Id="rId2" Type="http://schemas.openxmlformats.org/officeDocument/2006/relationships/slideLayout" Target="../slideLayouts/slideLayout3.xml"/><Relationship Id="rId1" Type="http://schemas.openxmlformats.org/officeDocument/2006/relationships/tags" Target="../tags/tag11.xml"/><Relationship Id="rId6" Type="http://schemas.openxmlformats.org/officeDocument/2006/relationships/image" Target="../media/image187.emf"/><Relationship Id="rId5" Type="http://schemas.openxmlformats.org/officeDocument/2006/relationships/oleObject" Target="../embeddings/oleObject3.bin"/><Relationship Id="rId4" Type="http://schemas.openxmlformats.org/officeDocument/2006/relationships/image" Target="../media/image2.png"/></Relationships>
</file>

<file path=ppt/slides/_rels/slide223.xml.rels><?xml version="1.0" encoding="UTF-8" standalone="yes"?>
<Relationships xmlns="http://schemas.openxmlformats.org/package/2006/relationships"><Relationship Id="rId8" Type="http://schemas.openxmlformats.org/officeDocument/2006/relationships/image" Target="../media/image449.svg"/><Relationship Id="rId3" Type="http://schemas.openxmlformats.org/officeDocument/2006/relationships/image" Target="../media/image2.png"/><Relationship Id="rId7" Type="http://schemas.openxmlformats.org/officeDocument/2006/relationships/image" Target="../media/image448.png"/><Relationship Id="rId12" Type="http://schemas.openxmlformats.org/officeDocument/2006/relationships/image" Target="../media/image453.svg"/><Relationship Id="rId2" Type="http://schemas.openxmlformats.org/officeDocument/2006/relationships/notesSlide" Target="../notesSlides/notesSlide70.xml"/><Relationship Id="rId1" Type="http://schemas.openxmlformats.org/officeDocument/2006/relationships/slideLayout" Target="../slideLayouts/slideLayout3.xml"/><Relationship Id="rId6" Type="http://schemas.openxmlformats.org/officeDocument/2006/relationships/image" Target="../media/image447.svg"/><Relationship Id="rId11" Type="http://schemas.openxmlformats.org/officeDocument/2006/relationships/image" Target="../media/image452.png"/><Relationship Id="rId5" Type="http://schemas.openxmlformats.org/officeDocument/2006/relationships/image" Target="../media/image446.png"/><Relationship Id="rId10" Type="http://schemas.openxmlformats.org/officeDocument/2006/relationships/image" Target="../media/image451.svg"/><Relationship Id="rId4" Type="http://schemas.openxmlformats.org/officeDocument/2006/relationships/chart" Target="../charts/chart61.xml"/><Relationship Id="rId9" Type="http://schemas.openxmlformats.org/officeDocument/2006/relationships/image" Target="../media/image450.png"/></Relationships>
</file>

<file path=ppt/slides/_rels/slide2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1.xml"/><Relationship Id="rId1" Type="http://schemas.openxmlformats.org/officeDocument/2006/relationships/slideLayout" Target="../slideLayouts/slideLayout3.xml"/><Relationship Id="rId4" Type="http://schemas.openxmlformats.org/officeDocument/2006/relationships/chart" Target="../charts/chart62.xml"/></Relationships>
</file>

<file path=ppt/slides/_rels/slide225.xml.rels><?xml version="1.0" encoding="UTF-8" standalone="yes"?>
<Relationships xmlns="http://schemas.openxmlformats.org/package/2006/relationships"><Relationship Id="rId8" Type="http://schemas.openxmlformats.org/officeDocument/2006/relationships/chart" Target="../charts/chart67.xml"/><Relationship Id="rId3" Type="http://schemas.openxmlformats.org/officeDocument/2006/relationships/image" Target="../media/image2.png"/><Relationship Id="rId7" Type="http://schemas.openxmlformats.org/officeDocument/2006/relationships/chart" Target="../charts/chart66.xml"/><Relationship Id="rId2" Type="http://schemas.openxmlformats.org/officeDocument/2006/relationships/notesSlide" Target="../notesSlides/notesSlide72.xml"/><Relationship Id="rId1" Type="http://schemas.openxmlformats.org/officeDocument/2006/relationships/slideLayout" Target="../slideLayouts/slideLayout3.xml"/><Relationship Id="rId6" Type="http://schemas.openxmlformats.org/officeDocument/2006/relationships/chart" Target="../charts/chart65.xml"/><Relationship Id="rId11" Type="http://schemas.openxmlformats.org/officeDocument/2006/relationships/chart" Target="../charts/chart70.xml"/><Relationship Id="rId5" Type="http://schemas.openxmlformats.org/officeDocument/2006/relationships/chart" Target="../charts/chart64.xml"/><Relationship Id="rId10" Type="http://schemas.openxmlformats.org/officeDocument/2006/relationships/chart" Target="../charts/chart69.xml"/><Relationship Id="rId4" Type="http://schemas.openxmlformats.org/officeDocument/2006/relationships/chart" Target="../charts/chart63.xml"/><Relationship Id="rId9" Type="http://schemas.openxmlformats.org/officeDocument/2006/relationships/chart" Target="../charts/chart68.xml"/></Relationships>
</file>

<file path=ppt/slides/_rels/slide226.xml.rels><?xml version="1.0" encoding="UTF-8" standalone="yes"?>
<Relationships xmlns="http://schemas.openxmlformats.org/package/2006/relationships"><Relationship Id="rId8" Type="http://schemas.openxmlformats.org/officeDocument/2006/relationships/image" Target="../media/image458.png"/><Relationship Id="rId3" Type="http://schemas.openxmlformats.org/officeDocument/2006/relationships/image" Target="../media/image2.png"/><Relationship Id="rId7" Type="http://schemas.openxmlformats.org/officeDocument/2006/relationships/image" Target="../media/image457.svg"/><Relationship Id="rId2" Type="http://schemas.openxmlformats.org/officeDocument/2006/relationships/notesSlide" Target="../notesSlides/notesSlide73.xml"/><Relationship Id="rId1" Type="http://schemas.openxmlformats.org/officeDocument/2006/relationships/slideLayout" Target="../slideLayouts/slideLayout3.xml"/><Relationship Id="rId6" Type="http://schemas.openxmlformats.org/officeDocument/2006/relationships/image" Target="../media/image456.png"/><Relationship Id="rId5" Type="http://schemas.openxmlformats.org/officeDocument/2006/relationships/image" Target="../media/image455.svg"/><Relationship Id="rId4" Type="http://schemas.openxmlformats.org/officeDocument/2006/relationships/image" Target="../media/image454.png"/></Relationships>
</file>

<file path=ppt/slides/_rels/slide227.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462.svg"/><Relationship Id="rId2" Type="http://schemas.openxmlformats.org/officeDocument/2006/relationships/notesSlide" Target="../notesSlides/notesSlide74.xml"/><Relationship Id="rId1" Type="http://schemas.openxmlformats.org/officeDocument/2006/relationships/slideLayout" Target="../slideLayouts/slideLayout3.xml"/><Relationship Id="rId6" Type="http://schemas.openxmlformats.org/officeDocument/2006/relationships/image" Target="../media/image461.png"/><Relationship Id="rId5" Type="http://schemas.openxmlformats.org/officeDocument/2006/relationships/image" Target="../media/image460.svg"/><Relationship Id="rId4" Type="http://schemas.openxmlformats.org/officeDocument/2006/relationships/image" Target="../media/image459.png"/></Relationships>
</file>

<file path=ppt/slides/_rels/slide22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229.xml.rels><?xml version="1.0" encoding="UTF-8" standalone="yes"?>
<Relationships xmlns="http://schemas.openxmlformats.org/package/2006/relationships"><Relationship Id="rId8" Type="http://schemas.openxmlformats.org/officeDocument/2006/relationships/image" Target="../media/image467.png"/><Relationship Id="rId3" Type="http://schemas.openxmlformats.org/officeDocument/2006/relationships/image" Target="../media/image2.png"/><Relationship Id="rId7" Type="http://schemas.openxmlformats.org/officeDocument/2006/relationships/image" Target="../media/image466.svg"/><Relationship Id="rId2" Type="http://schemas.openxmlformats.org/officeDocument/2006/relationships/notesSlide" Target="../notesSlides/notesSlide76.xml"/><Relationship Id="rId1" Type="http://schemas.openxmlformats.org/officeDocument/2006/relationships/slideLayout" Target="../slideLayouts/slideLayout3.xml"/><Relationship Id="rId6" Type="http://schemas.openxmlformats.org/officeDocument/2006/relationships/image" Target="../media/image465.png"/><Relationship Id="rId11" Type="http://schemas.openxmlformats.org/officeDocument/2006/relationships/image" Target="../media/image470.svg"/><Relationship Id="rId5" Type="http://schemas.openxmlformats.org/officeDocument/2006/relationships/image" Target="../media/image464.svg"/><Relationship Id="rId10" Type="http://schemas.openxmlformats.org/officeDocument/2006/relationships/image" Target="../media/image469.png"/><Relationship Id="rId4" Type="http://schemas.openxmlformats.org/officeDocument/2006/relationships/image" Target="../media/image463.png"/><Relationship Id="rId9" Type="http://schemas.openxmlformats.org/officeDocument/2006/relationships/image" Target="../media/image468.svg"/></Relationships>
</file>

<file path=ppt/slides/_rels/slide23.xml.rels><?xml version="1.0" encoding="UTF-8" standalone="yes"?>
<Relationships xmlns="http://schemas.openxmlformats.org/package/2006/relationships"><Relationship Id="rId8" Type="http://schemas.openxmlformats.org/officeDocument/2006/relationships/image" Target="../media/image82.svg"/><Relationship Id="rId3" Type="http://schemas.openxmlformats.org/officeDocument/2006/relationships/image" Target="../media/image12.svg"/><Relationship Id="rId7" Type="http://schemas.openxmlformats.org/officeDocument/2006/relationships/image" Target="../media/image81.png"/><Relationship Id="rId2" Type="http://schemas.openxmlformats.org/officeDocument/2006/relationships/image" Target="../media/image11.png"/><Relationship Id="rId1" Type="http://schemas.openxmlformats.org/officeDocument/2006/relationships/slideLayout" Target="../slideLayouts/slideLayout3.xml"/><Relationship Id="rId6" Type="http://schemas.openxmlformats.org/officeDocument/2006/relationships/image" Target="../media/image25.png"/><Relationship Id="rId5" Type="http://schemas.openxmlformats.org/officeDocument/2006/relationships/image" Target="../media/image24.svg"/><Relationship Id="rId10" Type="http://schemas.openxmlformats.org/officeDocument/2006/relationships/image" Target="../media/image74.svg"/><Relationship Id="rId4" Type="http://schemas.openxmlformats.org/officeDocument/2006/relationships/image" Target="../media/image23.png"/><Relationship Id="rId9" Type="http://schemas.openxmlformats.org/officeDocument/2006/relationships/image" Target="../media/image73.png"/></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231.xml.rels><?xml version="1.0" encoding="UTF-8" standalone="yes"?>
<Relationships xmlns="http://schemas.openxmlformats.org/package/2006/relationships"><Relationship Id="rId3" Type="http://schemas.openxmlformats.org/officeDocument/2006/relationships/image" Target="../media/image471.png"/><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232.xml.rels><?xml version="1.0" encoding="UTF-8" standalone="yes"?>
<Relationships xmlns="http://schemas.openxmlformats.org/package/2006/relationships"><Relationship Id="rId3" Type="http://schemas.openxmlformats.org/officeDocument/2006/relationships/image" Target="../media/image472.png"/><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233.xml.rels><?xml version="1.0" encoding="UTF-8" standalone="yes"?>
<Relationships xmlns="http://schemas.openxmlformats.org/package/2006/relationships"><Relationship Id="rId3" Type="http://schemas.openxmlformats.org/officeDocument/2006/relationships/image" Target="../media/image473.png"/><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234.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2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2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3.xml"/><Relationship Id="rId1" Type="http://schemas.openxmlformats.org/officeDocument/2006/relationships/slideLayout" Target="../slideLayouts/slideLayout10.xml"/><Relationship Id="rId4" Type="http://schemas.openxmlformats.org/officeDocument/2006/relationships/chart" Target="../charts/chart72.xml"/></Relationships>
</file>

<file path=ppt/slides/_rels/slide2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4.xml"/><Relationship Id="rId1" Type="http://schemas.openxmlformats.org/officeDocument/2006/relationships/slideLayout" Target="../slideLayouts/slideLayout10.xml"/><Relationship Id="rId4" Type="http://schemas.openxmlformats.org/officeDocument/2006/relationships/image" Target="../media/image177.png"/></Relationships>
</file>

<file path=ppt/slides/_rels/slide238.xml.rels><?xml version="1.0" encoding="UTF-8" standalone="yes"?>
<Relationships xmlns="http://schemas.openxmlformats.org/package/2006/relationships"><Relationship Id="rId3" Type="http://schemas.openxmlformats.org/officeDocument/2006/relationships/image" Target="../media/image178.png"/><Relationship Id="rId2" Type="http://schemas.openxmlformats.org/officeDocument/2006/relationships/image" Target="../media/image2.png"/><Relationship Id="rId1" Type="http://schemas.openxmlformats.org/officeDocument/2006/relationships/slideLayout" Target="../slideLayouts/slideLayout10.xml"/><Relationship Id="rId5" Type="http://schemas.openxmlformats.org/officeDocument/2006/relationships/image" Target="../media/image180.png"/><Relationship Id="rId4" Type="http://schemas.openxmlformats.org/officeDocument/2006/relationships/image" Target="../media/image179.png"/></Relationships>
</file>

<file path=ppt/slides/_rels/slide239.xml.rels><?xml version="1.0" encoding="UTF-8" standalone="yes"?>
<Relationships xmlns="http://schemas.openxmlformats.org/package/2006/relationships"><Relationship Id="rId3" Type="http://schemas.openxmlformats.org/officeDocument/2006/relationships/image" Target="../media/image474.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0.xml.rels><?xml version="1.0" encoding="UTF-8" standalone="yes"?>
<Relationships xmlns="http://schemas.openxmlformats.org/package/2006/relationships"><Relationship Id="rId3" Type="http://schemas.openxmlformats.org/officeDocument/2006/relationships/image" Target="../media/image255.png"/><Relationship Id="rId2" Type="http://schemas.openxmlformats.org/officeDocument/2006/relationships/image" Target="../media/image2.png"/><Relationship Id="rId1" Type="http://schemas.openxmlformats.org/officeDocument/2006/relationships/slideLayout" Target="../slideLayouts/slideLayout10.xml"/><Relationship Id="rId4" Type="http://schemas.openxmlformats.org/officeDocument/2006/relationships/image" Target="../media/image256.svg"/></Relationships>
</file>

<file path=ppt/slides/_rels/slide2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5.xml"/><Relationship Id="rId1" Type="http://schemas.openxmlformats.org/officeDocument/2006/relationships/slideLayout" Target="../slideLayouts/slideLayout10.xml"/><Relationship Id="rId5" Type="http://schemas.openxmlformats.org/officeDocument/2006/relationships/image" Target="../media/image476.svg"/><Relationship Id="rId4" Type="http://schemas.openxmlformats.org/officeDocument/2006/relationships/image" Target="../media/image475.png"/></Relationships>
</file>

<file path=ppt/slides/_rels/slide242.xml.rels><?xml version="1.0" encoding="UTF-8" standalone="yes"?>
<Relationships xmlns="http://schemas.openxmlformats.org/package/2006/relationships"><Relationship Id="rId8" Type="http://schemas.openxmlformats.org/officeDocument/2006/relationships/image" Target="../media/image482.svg"/><Relationship Id="rId3" Type="http://schemas.openxmlformats.org/officeDocument/2006/relationships/image" Target="../media/image477.png"/><Relationship Id="rId7" Type="http://schemas.openxmlformats.org/officeDocument/2006/relationships/image" Target="../media/image481.png"/><Relationship Id="rId12" Type="http://schemas.openxmlformats.org/officeDocument/2006/relationships/image" Target="../media/image486.svg"/><Relationship Id="rId2" Type="http://schemas.openxmlformats.org/officeDocument/2006/relationships/image" Target="../media/image2.png"/><Relationship Id="rId1" Type="http://schemas.openxmlformats.org/officeDocument/2006/relationships/slideLayout" Target="../slideLayouts/slideLayout10.xml"/><Relationship Id="rId6" Type="http://schemas.openxmlformats.org/officeDocument/2006/relationships/image" Target="../media/image480.svg"/><Relationship Id="rId11" Type="http://schemas.openxmlformats.org/officeDocument/2006/relationships/image" Target="../media/image485.png"/><Relationship Id="rId5" Type="http://schemas.openxmlformats.org/officeDocument/2006/relationships/image" Target="../media/image479.png"/><Relationship Id="rId10" Type="http://schemas.openxmlformats.org/officeDocument/2006/relationships/image" Target="../media/image484.svg"/><Relationship Id="rId4" Type="http://schemas.openxmlformats.org/officeDocument/2006/relationships/image" Target="../media/image478.svg"/><Relationship Id="rId9" Type="http://schemas.openxmlformats.org/officeDocument/2006/relationships/image" Target="../media/image483.png"/></Relationships>
</file>

<file path=ppt/slides/_rels/slide243.xml.rels><?xml version="1.0" encoding="UTF-8" standalone="yes"?>
<Relationships xmlns="http://schemas.openxmlformats.org/package/2006/relationships"><Relationship Id="rId8" Type="http://schemas.openxmlformats.org/officeDocument/2006/relationships/chart" Target="../charts/chart76.xml"/><Relationship Id="rId13" Type="http://schemas.openxmlformats.org/officeDocument/2006/relationships/image" Target="../media/image487.png"/><Relationship Id="rId3" Type="http://schemas.openxmlformats.org/officeDocument/2006/relationships/image" Target="../media/image2.png"/><Relationship Id="rId7" Type="http://schemas.openxmlformats.org/officeDocument/2006/relationships/chart" Target="../charts/chart75.xml"/><Relationship Id="rId12" Type="http://schemas.openxmlformats.org/officeDocument/2006/relationships/chart" Target="../charts/chart80.xml"/><Relationship Id="rId2" Type="http://schemas.openxmlformats.org/officeDocument/2006/relationships/notesSlide" Target="../notesSlides/notesSlide86.xml"/><Relationship Id="rId1" Type="http://schemas.openxmlformats.org/officeDocument/2006/relationships/slideLayout" Target="../slideLayouts/slideLayout10.xml"/><Relationship Id="rId6" Type="http://schemas.openxmlformats.org/officeDocument/2006/relationships/hyperlink" Target="https://diatribe.org/early-diabetes-screening-kids-can-improve-quality-life" TargetMode="External"/><Relationship Id="rId11" Type="http://schemas.openxmlformats.org/officeDocument/2006/relationships/chart" Target="../charts/chart79.xml"/><Relationship Id="rId5" Type="http://schemas.openxmlformats.org/officeDocument/2006/relationships/chart" Target="../charts/chart74.xml"/><Relationship Id="rId15" Type="http://schemas.openxmlformats.org/officeDocument/2006/relationships/image" Target="../media/image489.png"/><Relationship Id="rId10" Type="http://schemas.openxmlformats.org/officeDocument/2006/relationships/chart" Target="../charts/chart78.xml"/><Relationship Id="rId4" Type="http://schemas.openxmlformats.org/officeDocument/2006/relationships/chart" Target="../charts/chart73.xml"/><Relationship Id="rId9" Type="http://schemas.openxmlformats.org/officeDocument/2006/relationships/chart" Target="../charts/chart77.xml"/><Relationship Id="rId14" Type="http://schemas.openxmlformats.org/officeDocument/2006/relationships/image" Target="../media/image488.png"/></Relationships>
</file>

<file path=ppt/slides/_rels/slide244.xml.rels><?xml version="1.0" encoding="UTF-8" standalone="yes"?>
<Relationships xmlns="http://schemas.openxmlformats.org/package/2006/relationships"><Relationship Id="rId3" Type="http://schemas.openxmlformats.org/officeDocument/2006/relationships/image" Target="../media/image490.pn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245.xml.rels><?xml version="1.0" encoding="UTF-8" standalone="yes"?>
<Relationships xmlns="http://schemas.openxmlformats.org/package/2006/relationships"><Relationship Id="rId8" Type="http://schemas.openxmlformats.org/officeDocument/2006/relationships/image" Target="../media/image230.svg"/><Relationship Id="rId3" Type="http://schemas.openxmlformats.org/officeDocument/2006/relationships/image" Target="../media/image2.png"/><Relationship Id="rId7" Type="http://schemas.openxmlformats.org/officeDocument/2006/relationships/image" Target="../media/image229.png"/><Relationship Id="rId2" Type="http://schemas.openxmlformats.org/officeDocument/2006/relationships/notesSlide" Target="../notesSlides/notesSlide87.xml"/><Relationship Id="rId1" Type="http://schemas.openxmlformats.org/officeDocument/2006/relationships/slideLayout" Target="../slideLayouts/slideLayout3.xml"/><Relationship Id="rId6" Type="http://schemas.openxmlformats.org/officeDocument/2006/relationships/image" Target="../media/image482.svg"/><Relationship Id="rId5" Type="http://schemas.openxmlformats.org/officeDocument/2006/relationships/image" Target="../media/image481.png"/><Relationship Id="rId4" Type="http://schemas.openxmlformats.org/officeDocument/2006/relationships/chart" Target="../charts/chart81.xml"/></Relationships>
</file>

<file path=ppt/slides/_rels/slide2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8.xml"/><Relationship Id="rId1" Type="http://schemas.openxmlformats.org/officeDocument/2006/relationships/slideLayout" Target="../slideLayouts/slideLayout10.xml"/></Relationships>
</file>

<file path=ppt/slides/_rels/slide24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89.xml"/><Relationship Id="rId1" Type="http://schemas.openxmlformats.org/officeDocument/2006/relationships/slideLayout" Target="../slideLayouts/slideLayout10.xml"/><Relationship Id="rId6" Type="http://schemas.openxmlformats.org/officeDocument/2006/relationships/chart" Target="../charts/chart84.xml"/><Relationship Id="rId5" Type="http://schemas.openxmlformats.org/officeDocument/2006/relationships/chart" Target="../charts/chart83.xml"/><Relationship Id="rId4" Type="http://schemas.openxmlformats.org/officeDocument/2006/relationships/chart" Target="../charts/chart82.xml"/></Relationships>
</file>

<file path=ppt/slides/_rels/slide2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0.xml"/><Relationship Id="rId1" Type="http://schemas.openxmlformats.org/officeDocument/2006/relationships/slideLayout" Target="../slideLayouts/slideLayout10.xml"/><Relationship Id="rId5" Type="http://schemas.openxmlformats.org/officeDocument/2006/relationships/chart" Target="../charts/chart86.xml"/><Relationship Id="rId4" Type="http://schemas.openxmlformats.org/officeDocument/2006/relationships/chart" Target="../charts/chart85.xml"/></Relationships>
</file>

<file path=ppt/slides/_rels/slide249.xml.rels><?xml version="1.0" encoding="UTF-8" standalone="yes"?>
<Relationships xmlns="http://schemas.openxmlformats.org/package/2006/relationships"><Relationship Id="rId8" Type="http://schemas.openxmlformats.org/officeDocument/2006/relationships/image" Target="../media/image492.svg"/><Relationship Id="rId13" Type="http://schemas.openxmlformats.org/officeDocument/2006/relationships/image" Target="../media/image497.png"/><Relationship Id="rId18" Type="http://schemas.openxmlformats.org/officeDocument/2006/relationships/image" Target="../media/image500.svg"/><Relationship Id="rId3" Type="http://schemas.openxmlformats.org/officeDocument/2006/relationships/notesSlide" Target="../notesSlides/notesSlide91.xml"/><Relationship Id="rId7" Type="http://schemas.openxmlformats.org/officeDocument/2006/relationships/image" Target="../media/image491.png"/><Relationship Id="rId12" Type="http://schemas.openxmlformats.org/officeDocument/2006/relationships/image" Target="../media/image496.svg"/><Relationship Id="rId17" Type="http://schemas.openxmlformats.org/officeDocument/2006/relationships/image" Target="../media/image499.png"/><Relationship Id="rId2" Type="http://schemas.openxmlformats.org/officeDocument/2006/relationships/slideLayout" Target="../slideLayouts/slideLayout10.xml"/><Relationship Id="rId16" Type="http://schemas.openxmlformats.org/officeDocument/2006/relationships/hyperlink" Target="https://www.typ1diabetes-frueherkennung.de/teilnahme-fr1da-studie/teilnahme-fr1da-studie-fuer-verwandte-deutschlandweit.html" TargetMode="External"/><Relationship Id="rId1" Type="http://schemas.openxmlformats.org/officeDocument/2006/relationships/tags" Target="../tags/tag12.xml"/><Relationship Id="rId6" Type="http://schemas.openxmlformats.org/officeDocument/2006/relationships/image" Target="../media/image187.emf"/><Relationship Id="rId11" Type="http://schemas.openxmlformats.org/officeDocument/2006/relationships/image" Target="../media/image495.png"/><Relationship Id="rId5" Type="http://schemas.openxmlformats.org/officeDocument/2006/relationships/oleObject" Target="../embeddings/oleObject4.bin"/><Relationship Id="rId15" Type="http://schemas.openxmlformats.org/officeDocument/2006/relationships/hyperlink" Target="https://www.fr1da.de/" TargetMode="External"/><Relationship Id="rId10" Type="http://schemas.openxmlformats.org/officeDocument/2006/relationships/image" Target="../media/image494.svg"/><Relationship Id="rId4" Type="http://schemas.openxmlformats.org/officeDocument/2006/relationships/image" Target="../media/image2.png"/><Relationship Id="rId9" Type="http://schemas.openxmlformats.org/officeDocument/2006/relationships/image" Target="../media/image493.png"/><Relationship Id="rId14" Type="http://schemas.openxmlformats.org/officeDocument/2006/relationships/image" Target="../media/image498.svg"/></Relationships>
</file>

<file path=ppt/slides/_rels/slide25.xml.rels><?xml version="1.0" encoding="UTF-8" standalone="yes"?>
<Relationships xmlns="http://schemas.openxmlformats.org/package/2006/relationships"><Relationship Id="rId8" Type="http://schemas.openxmlformats.org/officeDocument/2006/relationships/image" Target="../media/image88.svg"/><Relationship Id="rId3" Type="http://schemas.openxmlformats.org/officeDocument/2006/relationships/image" Target="../media/image83.png"/><Relationship Id="rId7" Type="http://schemas.openxmlformats.org/officeDocument/2006/relationships/image" Target="../media/image87.png"/><Relationship Id="rId2" Type="http://schemas.openxmlformats.org/officeDocument/2006/relationships/hyperlink" Target="https://www.diabetes.org/diabetes/genetics-diabetes" TargetMode="External"/><Relationship Id="rId1" Type="http://schemas.openxmlformats.org/officeDocument/2006/relationships/slideLayout" Target="../slideLayouts/slideLayout3.xml"/><Relationship Id="rId6" Type="http://schemas.openxmlformats.org/officeDocument/2006/relationships/image" Target="../media/image86.svg"/><Relationship Id="rId5" Type="http://schemas.openxmlformats.org/officeDocument/2006/relationships/image" Target="../media/image85.png"/><Relationship Id="rId4" Type="http://schemas.openxmlformats.org/officeDocument/2006/relationships/image" Target="../media/image84.svg"/></Relationships>
</file>

<file path=ppt/slides/_rels/slide250.xml.rels><?xml version="1.0" encoding="UTF-8" standalone="yes"?>
<Relationships xmlns="http://schemas.openxmlformats.org/package/2006/relationships"><Relationship Id="rId8" Type="http://schemas.openxmlformats.org/officeDocument/2006/relationships/image" Target="../media/image501.jpeg"/><Relationship Id="rId3" Type="http://schemas.openxmlformats.org/officeDocument/2006/relationships/notesSlide" Target="../notesSlides/notesSlide92.xml"/><Relationship Id="rId7" Type="http://schemas.openxmlformats.org/officeDocument/2006/relationships/hyperlink" Target="https://medschool.cuanschutz.edu/docs/librariesprovider48/conferences-and-events/2023-diabetes-day-symposium-slides-thurs/3-2_stakeholder's-engagement-in-screening_odonnell.pdf?sfvrsn=29b711bb_2" TargetMode="External"/><Relationship Id="rId2" Type="http://schemas.openxmlformats.org/officeDocument/2006/relationships/slideLayout" Target="../slideLayouts/slideLayout10.xml"/><Relationship Id="rId1" Type="http://schemas.openxmlformats.org/officeDocument/2006/relationships/tags" Target="../tags/tag13.xml"/><Relationship Id="rId6" Type="http://schemas.openxmlformats.org/officeDocument/2006/relationships/image" Target="../media/image187.emf"/><Relationship Id="rId5" Type="http://schemas.openxmlformats.org/officeDocument/2006/relationships/oleObject" Target="../embeddings/oleObject4.bin"/><Relationship Id="rId4" Type="http://schemas.openxmlformats.org/officeDocument/2006/relationships/image" Target="../media/image2.png"/><Relationship Id="rId9" Type="http://schemas.openxmlformats.org/officeDocument/2006/relationships/image" Target="../media/image502.jpeg"/></Relationships>
</file>

<file path=ppt/slides/_rels/slide251.xml.rels><?xml version="1.0" encoding="UTF-8" standalone="yes"?>
<Relationships xmlns="http://schemas.openxmlformats.org/package/2006/relationships"><Relationship Id="rId8" Type="http://schemas.openxmlformats.org/officeDocument/2006/relationships/image" Target="../media/image501.jpeg"/><Relationship Id="rId3" Type="http://schemas.openxmlformats.org/officeDocument/2006/relationships/notesSlide" Target="../notesSlides/notesSlide93.xml"/><Relationship Id="rId7" Type="http://schemas.openxmlformats.org/officeDocument/2006/relationships/hyperlink" Target="https://medschool.cuanschutz.edu/docs/librariesprovider48/conferences-and-events/2023-diabetes-day-symposium-slides-thurs/3-2_stakeholder's-engagement-in-screening_odonnell.pdf?sfvrsn=29b711bb_2" TargetMode="External"/><Relationship Id="rId2" Type="http://schemas.openxmlformats.org/officeDocument/2006/relationships/slideLayout" Target="../slideLayouts/slideLayout10.xml"/><Relationship Id="rId1" Type="http://schemas.openxmlformats.org/officeDocument/2006/relationships/tags" Target="../tags/tag14.xml"/><Relationship Id="rId6" Type="http://schemas.openxmlformats.org/officeDocument/2006/relationships/image" Target="../media/image187.emf"/><Relationship Id="rId5" Type="http://schemas.openxmlformats.org/officeDocument/2006/relationships/oleObject" Target="../embeddings/oleObject4.bin"/><Relationship Id="rId4" Type="http://schemas.openxmlformats.org/officeDocument/2006/relationships/image" Target="../media/image2.png"/><Relationship Id="rId9" Type="http://schemas.openxmlformats.org/officeDocument/2006/relationships/image" Target="../media/image502.jpeg"/></Relationships>
</file>

<file path=ppt/slides/_rels/slide2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4.xml"/><Relationship Id="rId1" Type="http://schemas.openxmlformats.org/officeDocument/2006/relationships/slideLayout" Target="../slideLayouts/slideLayout9.xml"/><Relationship Id="rId6" Type="http://schemas.openxmlformats.org/officeDocument/2006/relationships/hyperlink" Target="https://dashboard.typ1diabetes-frueherkennung.de/app/fr1da-progression-dashboard?sp_hide_navbar=true" TargetMode="External"/><Relationship Id="rId5" Type="http://schemas.openxmlformats.org/officeDocument/2006/relationships/hyperlink" Target="https://www.typ1diabetes-frueherkennung.de/fileadmin/FRIEDA/PDF/Flyer_Poster_Formulare/Fr1da_Info_25.07.2025_final.pdf" TargetMode="External"/><Relationship Id="rId4" Type="http://schemas.openxmlformats.org/officeDocument/2006/relationships/hyperlink" Target="https://www.typ1diabetes-frueherkennung.de/fr1dade/index.html" TargetMode="External"/></Relationships>
</file>

<file path=ppt/slides/_rels/slide253.xml.rels><?xml version="1.0" encoding="UTF-8" standalone="yes"?>
<Relationships xmlns="http://schemas.openxmlformats.org/package/2006/relationships"><Relationship Id="rId3" Type="http://schemas.openxmlformats.org/officeDocument/2006/relationships/hyperlink" Target="https://www.typ1diabetes-frueherkennung.de/teilnahme-fr1da-studie/teilnahme-fr1da-studie-fuer-verwandte-deutschlandweit.html" TargetMode="External"/><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254.xml.rels><?xml version="1.0" encoding="UTF-8" standalone="yes"?>
<Relationships xmlns="http://schemas.openxmlformats.org/package/2006/relationships"><Relationship Id="rId3" Type="http://schemas.openxmlformats.org/officeDocument/2006/relationships/image" Target="../media/image503.png"/><Relationship Id="rId7" Type="http://schemas.openxmlformats.org/officeDocument/2006/relationships/image" Target="../media/image505.png"/><Relationship Id="rId2" Type="http://schemas.openxmlformats.org/officeDocument/2006/relationships/image" Target="../media/image2.png"/><Relationship Id="rId1" Type="http://schemas.openxmlformats.org/officeDocument/2006/relationships/slideLayout" Target="../slideLayouts/slideLayout8.xml"/><Relationship Id="rId6" Type="http://schemas.openxmlformats.org/officeDocument/2006/relationships/hyperlink" Target="https://www.ihi.europa.eu/projects-results/project-factsheets/edent1fi" TargetMode="External"/><Relationship Id="rId5" Type="http://schemas.openxmlformats.org/officeDocument/2006/relationships/hyperlink" Target="https://www.helmholtz-munich.de/newsroom/news/artikel/european-partnership-to-combat-type-1-diabetes-receives-eur23-million-ihi-funding" TargetMode="External"/><Relationship Id="rId4" Type="http://schemas.openxmlformats.org/officeDocument/2006/relationships/image" Target="../media/image504.png"/></Relationships>
</file>

<file path=ppt/slides/_rels/slide255.xml.rels><?xml version="1.0" encoding="UTF-8" standalone="yes"?>
<Relationships xmlns="http://schemas.openxmlformats.org/package/2006/relationships"><Relationship Id="rId8" Type="http://schemas.openxmlformats.org/officeDocument/2006/relationships/image" Target="../media/image511.svg"/><Relationship Id="rId13" Type="http://schemas.openxmlformats.org/officeDocument/2006/relationships/image" Target="../media/image516.png"/><Relationship Id="rId18" Type="http://schemas.openxmlformats.org/officeDocument/2006/relationships/hyperlink" Target="https://t1dra.bristol.ac.uk/" TargetMode="External"/><Relationship Id="rId3" Type="http://schemas.openxmlformats.org/officeDocument/2006/relationships/image" Target="../media/image506.png"/><Relationship Id="rId7" Type="http://schemas.openxmlformats.org/officeDocument/2006/relationships/image" Target="../media/image510.png"/><Relationship Id="rId12" Type="http://schemas.openxmlformats.org/officeDocument/2006/relationships/image" Target="../media/image515.svg"/><Relationship Id="rId17" Type="http://schemas.openxmlformats.org/officeDocument/2006/relationships/hyperlink" Target="https://www.elsadiabetes.nhs.uk/about/" TargetMode="External"/><Relationship Id="rId2" Type="http://schemas.openxmlformats.org/officeDocument/2006/relationships/image" Target="../media/image2.png"/><Relationship Id="rId16" Type="http://schemas.openxmlformats.org/officeDocument/2006/relationships/hyperlink" Target="https://bepartofresearch.nihr.ac.uk/trial-details/trial-detail?trialId=19033&amp;location=&amp;distance=" TargetMode="External"/><Relationship Id="rId1" Type="http://schemas.openxmlformats.org/officeDocument/2006/relationships/slideLayout" Target="../slideLayouts/slideLayout10.xml"/><Relationship Id="rId6" Type="http://schemas.openxmlformats.org/officeDocument/2006/relationships/image" Target="../media/image509.svg"/><Relationship Id="rId11" Type="http://schemas.openxmlformats.org/officeDocument/2006/relationships/image" Target="../media/image514.png"/><Relationship Id="rId5" Type="http://schemas.openxmlformats.org/officeDocument/2006/relationships/image" Target="../media/image508.png"/><Relationship Id="rId15" Type="http://schemas.openxmlformats.org/officeDocument/2006/relationships/image" Target="../media/image518.png"/><Relationship Id="rId10" Type="http://schemas.openxmlformats.org/officeDocument/2006/relationships/image" Target="../media/image513.svg"/><Relationship Id="rId4" Type="http://schemas.openxmlformats.org/officeDocument/2006/relationships/image" Target="../media/image507.svg"/><Relationship Id="rId9" Type="http://schemas.openxmlformats.org/officeDocument/2006/relationships/image" Target="../media/image512.png"/><Relationship Id="rId14" Type="http://schemas.openxmlformats.org/officeDocument/2006/relationships/image" Target="../media/image517.svg"/></Relationships>
</file>

<file path=ppt/slides/_rels/slide25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520.png"/><Relationship Id="rId2" Type="http://schemas.openxmlformats.org/officeDocument/2006/relationships/notesSlide" Target="../notesSlides/notesSlide95.xml"/><Relationship Id="rId1" Type="http://schemas.openxmlformats.org/officeDocument/2006/relationships/slideLayout" Target="../slideLayouts/slideLayout9.xml"/><Relationship Id="rId6" Type="http://schemas.openxmlformats.org/officeDocument/2006/relationships/chart" Target="../charts/chart88.xml"/><Relationship Id="rId5" Type="http://schemas.openxmlformats.org/officeDocument/2006/relationships/image" Target="../media/image519.png"/><Relationship Id="rId4" Type="http://schemas.openxmlformats.org/officeDocument/2006/relationships/chart" Target="../charts/chart87.xml"/></Relationships>
</file>

<file path=ppt/slides/_rels/slide257.xml.rels><?xml version="1.0" encoding="UTF-8" standalone="yes"?>
<Relationships xmlns="http://schemas.openxmlformats.org/package/2006/relationships"><Relationship Id="rId3" Type="http://schemas.openxmlformats.org/officeDocument/2006/relationships/image" Target="../media/image521.png"/><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258.xml.rels><?xml version="1.0" encoding="UTF-8" standalone="yes"?>
<Relationships xmlns="http://schemas.openxmlformats.org/package/2006/relationships"><Relationship Id="rId8" Type="http://schemas.openxmlformats.org/officeDocument/2006/relationships/image" Target="../media/image526.svg"/><Relationship Id="rId13" Type="http://schemas.openxmlformats.org/officeDocument/2006/relationships/image" Target="../media/image531.svg"/><Relationship Id="rId18" Type="http://schemas.openxmlformats.org/officeDocument/2006/relationships/image" Target="../media/image75.png"/><Relationship Id="rId3" Type="http://schemas.openxmlformats.org/officeDocument/2006/relationships/image" Target="../media/image2.png"/><Relationship Id="rId7" Type="http://schemas.openxmlformats.org/officeDocument/2006/relationships/image" Target="../media/image525.svg"/><Relationship Id="rId12" Type="http://schemas.openxmlformats.org/officeDocument/2006/relationships/image" Target="../media/image530.svg"/><Relationship Id="rId17" Type="http://schemas.openxmlformats.org/officeDocument/2006/relationships/image" Target="../media/image535.svg"/><Relationship Id="rId2" Type="http://schemas.openxmlformats.org/officeDocument/2006/relationships/notesSlide" Target="../notesSlides/notesSlide96.xml"/><Relationship Id="rId16" Type="http://schemas.openxmlformats.org/officeDocument/2006/relationships/image" Target="../media/image534.png"/><Relationship Id="rId1" Type="http://schemas.openxmlformats.org/officeDocument/2006/relationships/slideLayout" Target="../slideLayouts/slideLayout10.xml"/><Relationship Id="rId6" Type="http://schemas.openxmlformats.org/officeDocument/2006/relationships/image" Target="../media/image524.png"/><Relationship Id="rId11" Type="http://schemas.openxmlformats.org/officeDocument/2006/relationships/image" Target="../media/image529.png"/><Relationship Id="rId5" Type="http://schemas.openxmlformats.org/officeDocument/2006/relationships/image" Target="../media/image523.svg"/><Relationship Id="rId15" Type="http://schemas.openxmlformats.org/officeDocument/2006/relationships/image" Target="../media/image533.svg"/><Relationship Id="rId10" Type="http://schemas.openxmlformats.org/officeDocument/2006/relationships/image" Target="../media/image528.svg"/><Relationship Id="rId19" Type="http://schemas.openxmlformats.org/officeDocument/2006/relationships/image" Target="../media/image76.svg"/><Relationship Id="rId4" Type="http://schemas.openxmlformats.org/officeDocument/2006/relationships/image" Target="../media/image522.png"/><Relationship Id="rId9" Type="http://schemas.openxmlformats.org/officeDocument/2006/relationships/image" Target="../media/image527.png"/><Relationship Id="rId14" Type="http://schemas.openxmlformats.org/officeDocument/2006/relationships/image" Target="../media/image532.png"/></Relationships>
</file>

<file path=ppt/slides/_rels/slide25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7.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image" Target="../media/image2.png"/><Relationship Id="rId1" Type="http://schemas.openxmlformats.org/officeDocument/2006/relationships/slideLayout" Target="../slideLayouts/slideLayout3.xml"/><Relationship Id="rId4" Type="http://schemas.openxmlformats.org/officeDocument/2006/relationships/image" Target="../media/image90.svg"/></Relationships>
</file>

<file path=ppt/slides/_rels/slide26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8.xml"/><Relationship Id="rId1" Type="http://schemas.openxmlformats.org/officeDocument/2006/relationships/slideLayout" Target="../slideLayouts/slideLayout10.xml"/><Relationship Id="rId5" Type="http://schemas.openxmlformats.org/officeDocument/2006/relationships/image" Target="../media/image537.gif"/><Relationship Id="rId4" Type="http://schemas.openxmlformats.org/officeDocument/2006/relationships/image" Target="../media/image536.gif"/></Relationships>
</file>

<file path=ppt/slides/_rels/slide26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99.xml"/><Relationship Id="rId1" Type="http://schemas.openxmlformats.org/officeDocument/2006/relationships/slideLayout" Target="../slideLayouts/slideLayout10.xml"/><Relationship Id="rId5" Type="http://schemas.openxmlformats.org/officeDocument/2006/relationships/image" Target="../media/image539.svg"/><Relationship Id="rId4" Type="http://schemas.openxmlformats.org/officeDocument/2006/relationships/image" Target="../media/image538.png"/></Relationships>
</file>

<file path=ppt/slides/_rels/slide262.xml.rels><?xml version="1.0" encoding="UTF-8" standalone="yes"?>
<Relationships xmlns="http://schemas.openxmlformats.org/package/2006/relationships"><Relationship Id="rId8" Type="http://schemas.openxmlformats.org/officeDocument/2006/relationships/image" Target="../media/image542.png"/><Relationship Id="rId3" Type="http://schemas.openxmlformats.org/officeDocument/2006/relationships/image" Target="../media/image2.png"/><Relationship Id="rId7" Type="http://schemas.openxmlformats.org/officeDocument/2006/relationships/image" Target="../media/image541.svg"/><Relationship Id="rId2" Type="http://schemas.openxmlformats.org/officeDocument/2006/relationships/notesSlide" Target="../notesSlides/notesSlide100.xml"/><Relationship Id="rId1" Type="http://schemas.openxmlformats.org/officeDocument/2006/relationships/slideLayout" Target="../slideLayouts/slideLayout10.xml"/><Relationship Id="rId6" Type="http://schemas.openxmlformats.org/officeDocument/2006/relationships/image" Target="../media/image540.png"/><Relationship Id="rId5" Type="http://schemas.openxmlformats.org/officeDocument/2006/relationships/hyperlink" Target="https://diabetesaustralia.com.au/wp-content/uploads/Language-Matters-2021-Diabetes-Australia-Position-Statement-1.pdf" TargetMode="External"/><Relationship Id="rId4" Type="http://schemas.openxmlformats.org/officeDocument/2006/relationships/hyperlink" Target="https://www.liebertpub.com/doi/10.1089/dia.2024.2525.abstracts" TargetMode="External"/><Relationship Id="rId9" Type="http://schemas.openxmlformats.org/officeDocument/2006/relationships/image" Target="../media/image543.svg"/></Relationships>
</file>

<file path=ppt/slides/_rels/slide263.xml.rels><?xml version="1.0" encoding="UTF-8" standalone="yes"?>
<Relationships xmlns="http://schemas.openxmlformats.org/package/2006/relationships"><Relationship Id="rId8" Type="http://schemas.openxmlformats.org/officeDocument/2006/relationships/image" Target="../media/image534.png"/><Relationship Id="rId3" Type="http://schemas.openxmlformats.org/officeDocument/2006/relationships/image" Target="../media/image2.png"/><Relationship Id="rId7" Type="http://schemas.openxmlformats.org/officeDocument/2006/relationships/image" Target="../media/image511.svg"/><Relationship Id="rId2" Type="http://schemas.openxmlformats.org/officeDocument/2006/relationships/notesSlide" Target="../notesSlides/notesSlide101.xml"/><Relationship Id="rId1" Type="http://schemas.openxmlformats.org/officeDocument/2006/relationships/slideLayout" Target="../slideLayouts/slideLayout10.xml"/><Relationship Id="rId6" Type="http://schemas.openxmlformats.org/officeDocument/2006/relationships/image" Target="../media/image510.png"/><Relationship Id="rId5" Type="http://schemas.openxmlformats.org/officeDocument/2006/relationships/image" Target="../media/image545.svg"/><Relationship Id="rId4" Type="http://schemas.openxmlformats.org/officeDocument/2006/relationships/image" Target="../media/image544.png"/><Relationship Id="rId9" Type="http://schemas.openxmlformats.org/officeDocument/2006/relationships/image" Target="../media/image535.svg"/></Relationships>
</file>

<file path=ppt/slides/_rels/slide264.xml.rels><?xml version="1.0" encoding="UTF-8" standalone="yes"?>
<Relationships xmlns="http://schemas.openxmlformats.org/package/2006/relationships"><Relationship Id="rId8" Type="http://schemas.openxmlformats.org/officeDocument/2006/relationships/image" Target="../media/image550.png"/><Relationship Id="rId13" Type="http://schemas.openxmlformats.org/officeDocument/2006/relationships/image" Target="../media/image555.svg"/><Relationship Id="rId3" Type="http://schemas.openxmlformats.org/officeDocument/2006/relationships/image" Target="../media/image2.png"/><Relationship Id="rId7" Type="http://schemas.openxmlformats.org/officeDocument/2006/relationships/image" Target="../media/image549.svg"/><Relationship Id="rId12" Type="http://schemas.openxmlformats.org/officeDocument/2006/relationships/image" Target="../media/image554.png"/><Relationship Id="rId2" Type="http://schemas.openxmlformats.org/officeDocument/2006/relationships/notesSlide" Target="../notesSlides/notesSlide102.xml"/><Relationship Id="rId1" Type="http://schemas.openxmlformats.org/officeDocument/2006/relationships/slideLayout" Target="../slideLayouts/slideLayout10.xml"/><Relationship Id="rId6" Type="http://schemas.openxmlformats.org/officeDocument/2006/relationships/image" Target="../media/image548.png"/><Relationship Id="rId11" Type="http://schemas.openxmlformats.org/officeDocument/2006/relationships/image" Target="../media/image553.svg"/><Relationship Id="rId5" Type="http://schemas.openxmlformats.org/officeDocument/2006/relationships/image" Target="../media/image547.svg"/><Relationship Id="rId10" Type="http://schemas.openxmlformats.org/officeDocument/2006/relationships/image" Target="../media/image552.png"/><Relationship Id="rId4" Type="http://schemas.openxmlformats.org/officeDocument/2006/relationships/image" Target="../media/image546.png"/><Relationship Id="rId9" Type="http://schemas.openxmlformats.org/officeDocument/2006/relationships/image" Target="../media/image551.svg"/></Relationships>
</file>

<file path=ppt/slides/_rels/slide26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3.xml"/><Relationship Id="rId1" Type="http://schemas.openxmlformats.org/officeDocument/2006/relationships/slideLayout" Target="../slideLayouts/slideLayout10.xml"/><Relationship Id="rId4" Type="http://schemas.openxmlformats.org/officeDocument/2006/relationships/image" Target="../media/image556.png"/></Relationships>
</file>

<file path=ppt/slides/_rels/slide26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4.xml"/><Relationship Id="rId1" Type="http://schemas.openxmlformats.org/officeDocument/2006/relationships/slideLayout" Target="../slideLayouts/slideLayout10.xml"/></Relationships>
</file>

<file path=ppt/slides/_rels/slide267.xml.rels><?xml version="1.0" encoding="UTF-8" standalone="yes"?>
<Relationships xmlns="http://schemas.openxmlformats.org/package/2006/relationships"><Relationship Id="rId8" Type="http://schemas.openxmlformats.org/officeDocument/2006/relationships/image" Target="../media/image561.png"/><Relationship Id="rId3" Type="http://schemas.openxmlformats.org/officeDocument/2006/relationships/image" Target="../media/image2.png"/><Relationship Id="rId7" Type="http://schemas.openxmlformats.org/officeDocument/2006/relationships/image" Target="../media/image560.svg"/><Relationship Id="rId2" Type="http://schemas.openxmlformats.org/officeDocument/2006/relationships/notesSlide" Target="../notesSlides/notesSlide105.xml"/><Relationship Id="rId1" Type="http://schemas.openxmlformats.org/officeDocument/2006/relationships/slideLayout" Target="../slideLayouts/slideLayout10.xml"/><Relationship Id="rId6" Type="http://schemas.openxmlformats.org/officeDocument/2006/relationships/image" Target="../media/image559.png"/><Relationship Id="rId5" Type="http://schemas.openxmlformats.org/officeDocument/2006/relationships/image" Target="../media/image558.svg"/><Relationship Id="rId4" Type="http://schemas.openxmlformats.org/officeDocument/2006/relationships/image" Target="../media/image557.png"/><Relationship Id="rId9" Type="http://schemas.openxmlformats.org/officeDocument/2006/relationships/image" Target="../media/image562.svg"/></Relationships>
</file>

<file path=ppt/slides/_rels/slide268.xml.rels><?xml version="1.0" encoding="UTF-8" standalone="yes"?>
<Relationships xmlns="http://schemas.openxmlformats.org/package/2006/relationships"><Relationship Id="rId8" Type="http://schemas.openxmlformats.org/officeDocument/2006/relationships/image" Target="../media/image565.png"/><Relationship Id="rId3" Type="http://schemas.openxmlformats.org/officeDocument/2006/relationships/image" Target="../media/image2.png"/><Relationship Id="rId7" Type="http://schemas.openxmlformats.org/officeDocument/2006/relationships/image" Target="../media/image564.svg"/><Relationship Id="rId2" Type="http://schemas.openxmlformats.org/officeDocument/2006/relationships/notesSlide" Target="../notesSlides/notesSlide106.xml"/><Relationship Id="rId1" Type="http://schemas.openxmlformats.org/officeDocument/2006/relationships/slideLayout" Target="../slideLayouts/slideLayout10.xml"/><Relationship Id="rId6" Type="http://schemas.openxmlformats.org/officeDocument/2006/relationships/image" Target="../media/image563.png"/><Relationship Id="rId11" Type="http://schemas.openxmlformats.org/officeDocument/2006/relationships/image" Target="../media/image568.svg"/><Relationship Id="rId5" Type="http://schemas.openxmlformats.org/officeDocument/2006/relationships/image" Target="../media/image460.svg"/><Relationship Id="rId10" Type="http://schemas.openxmlformats.org/officeDocument/2006/relationships/image" Target="../media/image567.png"/><Relationship Id="rId4" Type="http://schemas.openxmlformats.org/officeDocument/2006/relationships/image" Target="../media/image459.png"/><Relationship Id="rId9" Type="http://schemas.openxmlformats.org/officeDocument/2006/relationships/image" Target="../media/image566.svg"/></Relationships>
</file>

<file path=ppt/slides/_rels/slide269.xml.rels><?xml version="1.0" encoding="UTF-8" standalone="yes"?>
<Relationships xmlns="http://schemas.openxmlformats.org/package/2006/relationships"><Relationship Id="rId8" Type="http://schemas.openxmlformats.org/officeDocument/2006/relationships/image" Target="../media/image565.png"/><Relationship Id="rId3" Type="http://schemas.openxmlformats.org/officeDocument/2006/relationships/image" Target="../media/image2.png"/><Relationship Id="rId7" Type="http://schemas.openxmlformats.org/officeDocument/2006/relationships/image" Target="../media/image564.svg"/><Relationship Id="rId2" Type="http://schemas.openxmlformats.org/officeDocument/2006/relationships/notesSlide" Target="../notesSlides/notesSlide107.xml"/><Relationship Id="rId1" Type="http://schemas.openxmlformats.org/officeDocument/2006/relationships/slideLayout" Target="../slideLayouts/slideLayout10.xml"/><Relationship Id="rId6" Type="http://schemas.openxmlformats.org/officeDocument/2006/relationships/image" Target="../media/image563.png"/><Relationship Id="rId11" Type="http://schemas.openxmlformats.org/officeDocument/2006/relationships/image" Target="../media/image570.svg"/><Relationship Id="rId5" Type="http://schemas.openxmlformats.org/officeDocument/2006/relationships/image" Target="../media/image460.svg"/><Relationship Id="rId10" Type="http://schemas.openxmlformats.org/officeDocument/2006/relationships/image" Target="../media/image569.png"/><Relationship Id="rId4" Type="http://schemas.openxmlformats.org/officeDocument/2006/relationships/image" Target="../media/image459.png"/><Relationship Id="rId9" Type="http://schemas.openxmlformats.org/officeDocument/2006/relationships/image" Target="../media/image566.svg"/></Relationships>
</file>

<file path=ppt/slides/_rels/slide2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27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08.xml"/><Relationship Id="rId1" Type="http://schemas.openxmlformats.org/officeDocument/2006/relationships/slideLayout" Target="../slideLayouts/slideLayout10.xml"/></Relationships>
</file>

<file path=ppt/slides/_rels/slide271.xml.rels><?xml version="1.0" encoding="UTF-8" standalone="yes"?>
<Relationships xmlns="http://schemas.openxmlformats.org/package/2006/relationships"><Relationship Id="rId8" Type="http://schemas.openxmlformats.org/officeDocument/2006/relationships/image" Target="../media/image575.png"/><Relationship Id="rId13" Type="http://schemas.openxmlformats.org/officeDocument/2006/relationships/image" Target="../media/image580.svg"/><Relationship Id="rId3" Type="http://schemas.openxmlformats.org/officeDocument/2006/relationships/image" Target="../media/image2.png"/><Relationship Id="rId7" Type="http://schemas.openxmlformats.org/officeDocument/2006/relationships/image" Target="../media/image574.svg"/><Relationship Id="rId12" Type="http://schemas.openxmlformats.org/officeDocument/2006/relationships/image" Target="../media/image579.png"/><Relationship Id="rId17" Type="http://schemas.openxmlformats.org/officeDocument/2006/relationships/image" Target="../media/image584.svg"/><Relationship Id="rId2" Type="http://schemas.openxmlformats.org/officeDocument/2006/relationships/notesSlide" Target="../notesSlides/notesSlide109.xml"/><Relationship Id="rId16" Type="http://schemas.openxmlformats.org/officeDocument/2006/relationships/image" Target="../media/image583.png"/><Relationship Id="rId1" Type="http://schemas.openxmlformats.org/officeDocument/2006/relationships/slideLayout" Target="../slideLayouts/slideLayout10.xml"/><Relationship Id="rId6" Type="http://schemas.openxmlformats.org/officeDocument/2006/relationships/image" Target="../media/image573.png"/><Relationship Id="rId11" Type="http://schemas.openxmlformats.org/officeDocument/2006/relationships/image" Target="../media/image578.svg"/><Relationship Id="rId5" Type="http://schemas.openxmlformats.org/officeDocument/2006/relationships/image" Target="../media/image572.svg"/><Relationship Id="rId15" Type="http://schemas.openxmlformats.org/officeDocument/2006/relationships/image" Target="../media/image582.svg"/><Relationship Id="rId10" Type="http://schemas.openxmlformats.org/officeDocument/2006/relationships/image" Target="../media/image577.png"/><Relationship Id="rId4" Type="http://schemas.openxmlformats.org/officeDocument/2006/relationships/image" Target="../media/image571.png"/><Relationship Id="rId9" Type="http://schemas.openxmlformats.org/officeDocument/2006/relationships/image" Target="../media/image576.svg"/><Relationship Id="rId14" Type="http://schemas.openxmlformats.org/officeDocument/2006/relationships/image" Target="../media/image581.png"/></Relationships>
</file>

<file path=ppt/slides/_rels/slide2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10.xml"/><Relationship Id="rId1" Type="http://schemas.openxmlformats.org/officeDocument/2006/relationships/slideLayout" Target="../slideLayouts/slideLayout10.xml"/></Relationships>
</file>

<file path=ppt/slides/_rels/slide273.xml.rels><?xml version="1.0" encoding="UTF-8" standalone="yes"?>
<Relationships xmlns="http://schemas.openxmlformats.org/package/2006/relationships"><Relationship Id="rId3" Type="http://schemas.openxmlformats.org/officeDocument/2006/relationships/hyperlink" Target="https://dashboard.typ1diabetes-frueherkennung.de/app/fr1da-progression-dashboard?sp_hide_navbar=true" TargetMode="External"/><Relationship Id="rId7" Type="http://schemas.openxmlformats.org/officeDocument/2006/relationships/hyperlink" Target="https://t1dra.bristol.ac.uk/" TargetMode="External"/><Relationship Id="rId2" Type="http://schemas.openxmlformats.org/officeDocument/2006/relationships/image" Target="../media/image2.png"/><Relationship Id="rId1" Type="http://schemas.openxmlformats.org/officeDocument/2006/relationships/slideLayout" Target="../slideLayouts/slideLayout3.xml"/><Relationship Id="rId6" Type="http://schemas.openxmlformats.org/officeDocument/2006/relationships/hyperlink" Target="https://www.elsadiabetes.nhs.uk/about/" TargetMode="External"/><Relationship Id="rId5" Type="http://schemas.openxmlformats.org/officeDocument/2006/relationships/hyperlink" Target="https://bepartofresearch.nihr.ac.uk/trial-details/trial-detail?trialId=19033&amp;location=&amp;distance=" TargetMode="External"/><Relationship Id="rId4" Type="http://schemas.openxmlformats.org/officeDocument/2006/relationships/hyperlink" Target="https://www.ihi.europa.eu/projects-results/project-factsheets/edent1fi" TargetMode="External"/></Relationships>
</file>

<file path=ppt/slides/_rels/slide27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27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276.xml.rels><?xml version="1.0" encoding="UTF-8" standalone="yes"?>
<Relationships xmlns="http://schemas.openxmlformats.org/package/2006/relationships"><Relationship Id="rId3" Type="http://schemas.openxmlformats.org/officeDocument/2006/relationships/image" Target="../media/image585.png"/><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277.xml.rels><?xml version="1.0" encoding="UTF-8" standalone="yes"?>
<Relationships xmlns="http://schemas.openxmlformats.org/package/2006/relationships"><Relationship Id="rId3" Type="http://schemas.openxmlformats.org/officeDocument/2006/relationships/image" Target="../media/image586.png"/><Relationship Id="rId2" Type="http://schemas.openxmlformats.org/officeDocument/2006/relationships/image" Target="../media/image2.png"/><Relationship Id="rId1" Type="http://schemas.openxmlformats.org/officeDocument/2006/relationships/slideLayout" Target="../slideLayouts/slideLayout9.xml"/><Relationship Id="rId4" Type="http://schemas.openxmlformats.org/officeDocument/2006/relationships/image" Target="../media/image587.png"/></Relationships>
</file>

<file path=ppt/slides/_rels/slide278.xml.rels><?xml version="1.0" encoding="UTF-8" standalone="yes"?>
<Relationships xmlns="http://schemas.openxmlformats.org/package/2006/relationships"><Relationship Id="rId3" Type="http://schemas.openxmlformats.org/officeDocument/2006/relationships/image" Target="../media/image588.png"/><Relationship Id="rId2" Type="http://schemas.openxmlformats.org/officeDocument/2006/relationships/image" Target="../media/image2.png"/><Relationship Id="rId1" Type="http://schemas.openxmlformats.org/officeDocument/2006/relationships/slideLayout" Target="../slideLayouts/slideLayout9.xml"/><Relationship Id="rId4" Type="http://schemas.openxmlformats.org/officeDocument/2006/relationships/hyperlink" Target="https://www.diabetesgenes.org/exeter-diabetes-app/ModyCalculator" TargetMode="External"/></Relationships>
</file>

<file path=ppt/slides/_rels/slide279.xml.rels><?xml version="1.0" encoding="UTF-8" standalone="yes"?>
<Relationships xmlns="http://schemas.openxmlformats.org/package/2006/relationships"><Relationship Id="rId3" Type="http://schemas.openxmlformats.org/officeDocument/2006/relationships/image" Target="../media/image589.png"/><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80.xml.rels><?xml version="1.0" encoding="UTF-8" standalone="yes"?>
<Relationships xmlns="http://schemas.openxmlformats.org/package/2006/relationships"><Relationship Id="rId3" Type="http://schemas.openxmlformats.org/officeDocument/2006/relationships/image" Target="../media/image590.png"/><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281.xml.rels><?xml version="1.0" encoding="UTF-8" standalone="yes"?>
<Relationships xmlns="http://schemas.openxmlformats.org/package/2006/relationships"><Relationship Id="rId3" Type="http://schemas.openxmlformats.org/officeDocument/2006/relationships/image" Target="../media/image591.png"/><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28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28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28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28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286.xml.rels><?xml version="1.0" encoding="UTF-8" standalone="yes"?>
<Relationships xmlns="http://schemas.openxmlformats.org/package/2006/relationships"><Relationship Id="rId3" Type="http://schemas.openxmlformats.org/officeDocument/2006/relationships/hyperlink" Target="https://www.icd-code.de/icd/code/R73.00.html" TargetMode="External"/><Relationship Id="rId2" Type="http://schemas.openxmlformats.org/officeDocument/2006/relationships/hyperlink" Target="https://www.icd-code.de/suche/icd/code/R76.-.html?sp=Santik%C3%B6rper+diabetes" TargetMode="External"/><Relationship Id="rId1" Type="http://schemas.openxmlformats.org/officeDocument/2006/relationships/slideLayout" Target="../slideLayouts/slideLayout10.xml"/><Relationship Id="rId5" Type="http://schemas.openxmlformats.org/officeDocument/2006/relationships/hyperlink" Target="https://www.icd-code.de/icd/code/E10-E14.html" TargetMode="External"/><Relationship Id="rId4" Type="http://schemas.openxmlformats.org/officeDocument/2006/relationships/image" Target="../media/image2.png"/></Relationships>
</file>

<file path=ppt/slides/_rels/slide287.xml.rels><?xml version="1.0" encoding="UTF-8" standalone="yes"?>
<Relationships xmlns="http://schemas.openxmlformats.org/package/2006/relationships"><Relationship Id="rId3" Type="http://schemas.openxmlformats.org/officeDocument/2006/relationships/image" Target="../media/image592.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288.xml.rels><?xml version="1.0" encoding="UTF-8" standalone="yes"?>
<Relationships xmlns="http://schemas.openxmlformats.org/package/2006/relationships"><Relationship Id="rId3" Type="http://schemas.openxmlformats.org/officeDocument/2006/relationships/image" Target="../media/image592.png"/><Relationship Id="rId7" Type="http://schemas.openxmlformats.org/officeDocument/2006/relationships/image" Target="../media/image596.svg"/><Relationship Id="rId2" Type="http://schemas.openxmlformats.org/officeDocument/2006/relationships/image" Target="../media/image2.png"/><Relationship Id="rId1" Type="http://schemas.openxmlformats.org/officeDocument/2006/relationships/slideLayout" Target="../slideLayouts/slideLayout10.xml"/><Relationship Id="rId6" Type="http://schemas.openxmlformats.org/officeDocument/2006/relationships/image" Target="../media/image595.png"/><Relationship Id="rId5" Type="http://schemas.openxmlformats.org/officeDocument/2006/relationships/image" Target="../media/image594.svg"/><Relationship Id="rId4" Type="http://schemas.openxmlformats.org/officeDocument/2006/relationships/image" Target="../media/image593.png"/></Relationships>
</file>

<file path=ppt/slides/_rels/slide289.xml.rels><?xml version="1.0" encoding="UTF-8" standalone="yes"?>
<Relationships xmlns="http://schemas.openxmlformats.org/package/2006/relationships"><Relationship Id="rId3" Type="http://schemas.openxmlformats.org/officeDocument/2006/relationships/hyperlink" Target="https://www.icd-code.de/suche/icd/code/R76.-.html?sp=Santik%C3%B6rper+diabetes" TargetMode="External"/><Relationship Id="rId2" Type="http://schemas.openxmlformats.org/officeDocument/2006/relationships/image" Target="../media/image2.png"/><Relationship Id="rId1" Type="http://schemas.openxmlformats.org/officeDocument/2006/relationships/slideLayout" Target="../slideLayouts/slideLayout3.xml"/><Relationship Id="rId4" Type="http://schemas.openxmlformats.org/officeDocument/2006/relationships/hyperlink" Target="https://www.icd-code.de/icd/code/R73.00.html" TargetMode="External"/></Relationships>
</file>

<file path=ppt/slides/_rels/slide29.xml.rels><?xml version="1.0" encoding="UTF-8" standalone="yes"?>
<Relationships xmlns="http://schemas.openxmlformats.org/package/2006/relationships"><Relationship Id="rId2" Type="http://schemas.openxmlformats.org/officeDocument/2006/relationships/image" Target="../media/image91.png"/><Relationship Id="rId1" Type="http://schemas.openxmlformats.org/officeDocument/2006/relationships/slideLayout" Target="../slideLayouts/slideLayout3.xml"/></Relationships>
</file>

<file path=ppt/slides/_rels/slide2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3.xml.rels><?xml version="1.0" encoding="UTF-8" standalone="yes"?>
<Relationships xmlns="http://schemas.openxmlformats.org/package/2006/relationships"><Relationship Id="rId8" Type="http://schemas.openxmlformats.org/officeDocument/2006/relationships/slide" Target="slide55.xml"/><Relationship Id="rId13" Type="http://schemas.openxmlformats.org/officeDocument/2006/relationships/slide" Target="slide144.xml"/><Relationship Id="rId3" Type="http://schemas.openxmlformats.org/officeDocument/2006/relationships/slide" Target="slide4.xml"/><Relationship Id="rId7" Type="http://schemas.openxmlformats.org/officeDocument/2006/relationships/slide" Target="slide44.xml"/><Relationship Id="rId12" Type="http://schemas.openxmlformats.org/officeDocument/2006/relationships/slide" Target="slide139.xml"/><Relationship Id="rId17" Type="http://schemas.openxmlformats.org/officeDocument/2006/relationships/slide" Target="slide274.xml"/><Relationship Id="rId2" Type="http://schemas.openxmlformats.org/officeDocument/2006/relationships/image" Target="../media/image2.png"/><Relationship Id="rId16" Type="http://schemas.openxmlformats.org/officeDocument/2006/relationships/slide" Target="slide219.xml"/><Relationship Id="rId1" Type="http://schemas.openxmlformats.org/officeDocument/2006/relationships/slideLayout" Target="../slideLayouts/slideLayout10.xml"/><Relationship Id="rId6" Type="http://schemas.openxmlformats.org/officeDocument/2006/relationships/slide" Target="slide36.xml"/><Relationship Id="rId11" Type="http://schemas.openxmlformats.org/officeDocument/2006/relationships/slide" Target="slide121.xml"/><Relationship Id="rId5" Type="http://schemas.openxmlformats.org/officeDocument/2006/relationships/slide" Target="slide21.xml"/><Relationship Id="rId15" Type="http://schemas.openxmlformats.org/officeDocument/2006/relationships/slide" Target="slide206.xml"/><Relationship Id="rId10" Type="http://schemas.openxmlformats.org/officeDocument/2006/relationships/slide" Target="slide107.xml"/><Relationship Id="rId4" Type="http://schemas.openxmlformats.org/officeDocument/2006/relationships/slide" Target="slide8.xml"/><Relationship Id="rId9" Type="http://schemas.openxmlformats.org/officeDocument/2006/relationships/slide" Target="slide77.xml"/><Relationship Id="rId14" Type="http://schemas.openxmlformats.org/officeDocument/2006/relationships/slide" Target="slide167.xml"/></Relationships>
</file>

<file path=ppt/slides/_rels/slide30.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image" Target="../media/image80.png"/><Relationship Id="rId7" Type="http://schemas.openxmlformats.org/officeDocument/2006/relationships/image" Target="../media/image96.png"/><Relationship Id="rId2" Type="http://schemas.openxmlformats.org/officeDocument/2006/relationships/image" Target="../media/image92.png"/><Relationship Id="rId1" Type="http://schemas.openxmlformats.org/officeDocument/2006/relationships/slideLayout" Target="../slideLayouts/slideLayout3.xml"/><Relationship Id="rId6" Type="http://schemas.openxmlformats.org/officeDocument/2006/relationships/image" Target="../media/image95.png"/><Relationship Id="rId5" Type="http://schemas.openxmlformats.org/officeDocument/2006/relationships/image" Target="../media/image94.svg"/><Relationship Id="rId4" Type="http://schemas.openxmlformats.org/officeDocument/2006/relationships/image" Target="../media/image93.pn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image" Target="../media/image98.png"/><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3" Type="http://schemas.openxmlformats.org/officeDocument/2006/relationships/image" Target="../media/image100.png"/><Relationship Id="rId2" Type="http://schemas.openxmlformats.org/officeDocument/2006/relationships/image" Target="../media/image99.png"/><Relationship Id="rId1" Type="http://schemas.openxmlformats.org/officeDocument/2006/relationships/slideLayout" Target="../slideLayouts/slideLayout3.xml"/><Relationship Id="rId4" Type="http://schemas.openxmlformats.org/officeDocument/2006/relationships/image" Target="../media/image101.png"/></Relationships>
</file>

<file path=ppt/slides/_rels/slide34.xml.rels><?xml version="1.0" encoding="UTF-8" standalone="yes"?>
<Relationships xmlns="http://schemas.openxmlformats.org/package/2006/relationships"><Relationship Id="rId3" Type="http://schemas.openxmlformats.org/officeDocument/2006/relationships/image" Target="../media/image103.svg"/><Relationship Id="rId2" Type="http://schemas.openxmlformats.org/officeDocument/2006/relationships/image" Target="../media/image102.png"/><Relationship Id="rId1" Type="http://schemas.openxmlformats.org/officeDocument/2006/relationships/slideLayout" Target="../slideLayouts/slideLayout3.xml"/><Relationship Id="rId6" Type="http://schemas.openxmlformats.org/officeDocument/2006/relationships/image" Target="../media/image106.png"/><Relationship Id="rId5" Type="http://schemas.openxmlformats.org/officeDocument/2006/relationships/image" Target="../media/image105.svg"/><Relationship Id="rId4" Type="http://schemas.openxmlformats.org/officeDocument/2006/relationships/image" Target="../media/image104.png"/></Relationships>
</file>

<file path=ppt/slides/_rels/slide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37.xml.rels><?xml version="1.0" encoding="UTF-8" standalone="yes"?>
<Relationships xmlns="http://schemas.openxmlformats.org/package/2006/relationships"><Relationship Id="rId8" Type="http://schemas.openxmlformats.org/officeDocument/2006/relationships/image" Target="../media/image112.svg"/><Relationship Id="rId3" Type="http://schemas.openxmlformats.org/officeDocument/2006/relationships/image" Target="../media/image107.png"/><Relationship Id="rId7" Type="http://schemas.openxmlformats.org/officeDocument/2006/relationships/image" Target="../media/image111.png"/><Relationship Id="rId12" Type="http://schemas.openxmlformats.org/officeDocument/2006/relationships/image" Target="../media/image116.svg"/><Relationship Id="rId2" Type="http://schemas.openxmlformats.org/officeDocument/2006/relationships/image" Target="../media/image2.png"/><Relationship Id="rId1" Type="http://schemas.openxmlformats.org/officeDocument/2006/relationships/slideLayout" Target="../slideLayouts/slideLayout10.xml"/><Relationship Id="rId6" Type="http://schemas.openxmlformats.org/officeDocument/2006/relationships/image" Target="../media/image110.svg"/><Relationship Id="rId11" Type="http://schemas.openxmlformats.org/officeDocument/2006/relationships/image" Target="../media/image115.png"/><Relationship Id="rId5" Type="http://schemas.openxmlformats.org/officeDocument/2006/relationships/image" Target="../media/image109.png"/><Relationship Id="rId10" Type="http://schemas.openxmlformats.org/officeDocument/2006/relationships/image" Target="../media/image114.svg"/><Relationship Id="rId4" Type="http://schemas.openxmlformats.org/officeDocument/2006/relationships/image" Target="../media/image108.svg"/><Relationship Id="rId9" Type="http://schemas.openxmlformats.org/officeDocument/2006/relationships/image" Target="../media/image113.png"/></Relationships>
</file>

<file path=ppt/slides/_rels/slide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6.xml"/><Relationship Id="rId1" Type="http://schemas.openxmlformats.org/officeDocument/2006/relationships/slideLayout" Target="../slideLayouts/slideLayout10.xml"/><Relationship Id="rId4" Type="http://schemas.openxmlformats.org/officeDocument/2006/relationships/image" Target="../media/image117.png"/></Relationships>
</file>

<file path=ppt/slides/_rels/slide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7.xml"/><Relationship Id="rId1" Type="http://schemas.openxmlformats.org/officeDocument/2006/relationships/slideLayout" Target="../slideLayouts/slideLayout10.xml"/><Relationship Id="rId4" Type="http://schemas.openxmlformats.org/officeDocument/2006/relationships/image" Target="../media/image118.png"/></Relationships>
</file>

<file path=ppt/slides/_rels/slide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8.xml"/><Relationship Id="rId1" Type="http://schemas.openxmlformats.org/officeDocument/2006/relationships/slideLayout" Target="../slideLayouts/slideLayout10.xml"/><Relationship Id="rId4" Type="http://schemas.openxmlformats.org/officeDocument/2006/relationships/image" Target="../media/image119.png"/></Relationships>
</file>

<file path=ppt/slides/_rels/slide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9.xml"/><Relationship Id="rId1" Type="http://schemas.openxmlformats.org/officeDocument/2006/relationships/slideLayout" Target="../slideLayouts/slideLayout10.xml"/><Relationship Id="rId5" Type="http://schemas.openxmlformats.org/officeDocument/2006/relationships/chart" Target="../charts/chart2.xml"/><Relationship Id="rId4" Type="http://schemas.openxmlformats.org/officeDocument/2006/relationships/chart" Target="../charts/chart1.xml"/></Relationships>
</file>

<file path=ppt/slides/_rels/slide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0.xml"/><Relationship Id="rId1" Type="http://schemas.openxmlformats.org/officeDocument/2006/relationships/slideLayout" Target="../slideLayouts/slideLayout10.xml"/><Relationship Id="rId6" Type="http://schemas.openxmlformats.org/officeDocument/2006/relationships/image" Target="../media/image121.png"/><Relationship Id="rId5" Type="http://schemas.openxmlformats.org/officeDocument/2006/relationships/image" Target="../media/image120.png"/><Relationship Id="rId4" Type="http://schemas.openxmlformats.org/officeDocument/2006/relationships/hyperlink" Target="https://doi.org/10.2337/dc25-1423" TargetMode="Externa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1.xml"/><Relationship Id="rId1" Type="http://schemas.openxmlformats.org/officeDocument/2006/relationships/slideLayout" Target="../slideLayouts/slideLayout9.xml"/><Relationship Id="rId4" Type="http://schemas.openxmlformats.org/officeDocument/2006/relationships/hyperlink" Target="https://doi.org/10.2337/dc25-1423" TargetMode="External"/></Relationships>
</file>

<file path=ppt/slides/_rels/slide4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45.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hyperlink" Target="https://www.microbiologybook.org/ghaffar/innate.htm" TargetMode="Externa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8" Type="http://schemas.openxmlformats.org/officeDocument/2006/relationships/image" Target="../media/image124.png"/><Relationship Id="rId13" Type="http://schemas.openxmlformats.org/officeDocument/2006/relationships/image" Target="../media/image128.png"/><Relationship Id="rId18" Type="http://schemas.openxmlformats.org/officeDocument/2006/relationships/image" Target="../media/image133.svg"/><Relationship Id="rId3" Type="http://schemas.openxmlformats.org/officeDocument/2006/relationships/tags" Target="../tags/tag5.xml"/><Relationship Id="rId21" Type="http://schemas.openxmlformats.org/officeDocument/2006/relationships/image" Target="../media/image136.png"/><Relationship Id="rId7" Type="http://schemas.openxmlformats.org/officeDocument/2006/relationships/image" Target="../media/image123.png"/><Relationship Id="rId12" Type="http://schemas.openxmlformats.org/officeDocument/2006/relationships/image" Target="../media/image127.svg"/><Relationship Id="rId17" Type="http://schemas.openxmlformats.org/officeDocument/2006/relationships/image" Target="../media/image132.png"/><Relationship Id="rId2" Type="http://schemas.openxmlformats.org/officeDocument/2006/relationships/tags" Target="../tags/tag4.xml"/><Relationship Id="rId16" Type="http://schemas.openxmlformats.org/officeDocument/2006/relationships/image" Target="../media/image131.svg"/><Relationship Id="rId20" Type="http://schemas.openxmlformats.org/officeDocument/2006/relationships/image" Target="../media/image135.svg"/><Relationship Id="rId1" Type="http://schemas.openxmlformats.org/officeDocument/2006/relationships/tags" Target="../tags/tag3.xml"/><Relationship Id="rId6" Type="http://schemas.openxmlformats.org/officeDocument/2006/relationships/slideLayout" Target="../slideLayouts/slideLayout3.xml"/><Relationship Id="rId11" Type="http://schemas.openxmlformats.org/officeDocument/2006/relationships/image" Target="../media/image126.png"/><Relationship Id="rId5" Type="http://schemas.openxmlformats.org/officeDocument/2006/relationships/tags" Target="../tags/tag7.xml"/><Relationship Id="rId15" Type="http://schemas.openxmlformats.org/officeDocument/2006/relationships/image" Target="../media/image130.png"/><Relationship Id="rId10" Type="http://schemas.openxmlformats.org/officeDocument/2006/relationships/image" Target="../media/image125.png"/><Relationship Id="rId19" Type="http://schemas.openxmlformats.org/officeDocument/2006/relationships/image" Target="../media/image134.png"/><Relationship Id="rId4" Type="http://schemas.openxmlformats.org/officeDocument/2006/relationships/tags" Target="../tags/tag6.xml"/><Relationship Id="rId9" Type="http://schemas.microsoft.com/office/2007/relationships/hdphoto" Target="../media/hdphoto1.wdp"/><Relationship Id="rId14" Type="http://schemas.openxmlformats.org/officeDocument/2006/relationships/image" Target="../media/image129.svg"/><Relationship Id="rId22" Type="http://schemas.openxmlformats.org/officeDocument/2006/relationships/image" Target="../media/image137.svg"/></Relationships>
</file>

<file path=ppt/slides/_rels/slide47.xml.rels><?xml version="1.0" encoding="UTF-8" standalone="yes"?>
<Relationships xmlns="http://schemas.openxmlformats.org/package/2006/relationships"><Relationship Id="rId3" Type="http://schemas.openxmlformats.org/officeDocument/2006/relationships/image" Target="../media/image138.png"/><Relationship Id="rId2" Type="http://schemas.openxmlformats.org/officeDocument/2006/relationships/hyperlink" Target="https://doi.org/10.1007/978-3-662-56004-4_9" TargetMode="External"/><Relationship Id="rId1" Type="http://schemas.openxmlformats.org/officeDocument/2006/relationships/slideLayout" Target="../slideLayouts/slideLayout3.xml"/><Relationship Id="rId5" Type="http://schemas.openxmlformats.org/officeDocument/2006/relationships/image" Target="../media/image140.png"/><Relationship Id="rId4" Type="http://schemas.openxmlformats.org/officeDocument/2006/relationships/image" Target="../media/image139.png"/></Relationships>
</file>

<file path=ppt/slides/_rels/slide48.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hyperlink" Target="https://doi.org/10.1007/978-3-662-56004-4_9" TargetMode="Externa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hyperlink" Target="https://www.medpertise.de/diabetes-mellitus/diabetes-typen/" TargetMode="Externa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hyperlink" Target="https://doi.org/10.1007/978-3-662-56004-4_9" TargetMode="Externa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3" Type="http://schemas.openxmlformats.org/officeDocument/2006/relationships/hyperlink" Target="https://doi.org/10.1007/978-3-662-56004-4_9" TargetMode="External"/><Relationship Id="rId2" Type="http://schemas.openxmlformats.org/officeDocument/2006/relationships/image" Target="../media/image143.png"/><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2.xml"/><Relationship Id="rId1" Type="http://schemas.openxmlformats.org/officeDocument/2006/relationships/slideLayout" Target="../slideLayouts/slideLayout14.xml"/><Relationship Id="rId4" Type="http://schemas.openxmlformats.org/officeDocument/2006/relationships/image" Target="../media/image144.png"/></Relationships>
</file>

<file path=ppt/slides/_rels/slide53.xml.rels><?xml version="1.0" encoding="UTF-8" standalone="yes"?>
<Relationships xmlns="http://schemas.openxmlformats.org/package/2006/relationships"><Relationship Id="rId3" Type="http://schemas.openxmlformats.org/officeDocument/2006/relationships/hyperlink" Target="https://doi.org/10.1007/978-3-662-56004-4_9" TargetMode="External"/><Relationship Id="rId2" Type="http://schemas.openxmlformats.org/officeDocument/2006/relationships/hyperlink" Target="https://doi.org/10.1007/978-3-662-56004-4_8" TargetMode="External"/><Relationship Id="rId1" Type="http://schemas.openxmlformats.org/officeDocument/2006/relationships/slideLayout" Target="../slideLayouts/slideLayout3.xml"/><Relationship Id="rId4" Type="http://schemas.openxmlformats.org/officeDocument/2006/relationships/image" Target="../media/image145.png"/></Relationships>
</file>

<file path=ppt/slides/_rels/slide5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3.xml"/><Relationship Id="rId1" Type="http://schemas.openxmlformats.org/officeDocument/2006/relationships/slideLayout" Target="../slideLayouts/slideLayout9.xml"/><Relationship Id="rId6" Type="http://schemas.openxmlformats.org/officeDocument/2006/relationships/hyperlink" Target="https://doi.org/10.1007/978-3-662-56004-4_10" TargetMode="External"/><Relationship Id="rId5" Type="http://schemas.openxmlformats.org/officeDocument/2006/relationships/hyperlink" Target="https://doi.org/10.1007/978-3-662-56004-4_9" TargetMode="External"/><Relationship Id="rId4" Type="http://schemas.openxmlformats.org/officeDocument/2006/relationships/hyperlink" Target="https://www.microbiologybook.org/ghaffar/innate.htm" TargetMode="External"/></Relationships>
</file>

<file path=ppt/slides/_rels/slide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56.xml.rels><?xml version="1.0" encoding="UTF-8" standalone="yes"?>
<Relationships xmlns="http://schemas.openxmlformats.org/package/2006/relationships"><Relationship Id="rId8" Type="http://schemas.openxmlformats.org/officeDocument/2006/relationships/image" Target="../media/image150.png"/><Relationship Id="rId3" Type="http://schemas.openxmlformats.org/officeDocument/2006/relationships/hyperlink" Target="https://doi.org/10.1007/978-3-662-56004-4_15" TargetMode="External"/><Relationship Id="rId7" Type="http://schemas.openxmlformats.org/officeDocument/2006/relationships/image" Target="../media/image149.png"/><Relationship Id="rId2" Type="http://schemas.openxmlformats.org/officeDocument/2006/relationships/image" Target="../media/image2.png"/><Relationship Id="rId1" Type="http://schemas.openxmlformats.org/officeDocument/2006/relationships/slideLayout" Target="../slideLayouts/slideLayout3.xml"/><Relationship Id="rId6" Type="http://schemas.openxmlformats.org/officeDocument/2006/relationships/image" Target="../media/image148.png"/><Relationship Id="rId5" Type="http://schemas.openxmlformats.org/officeDocument/2006/relationships/image" Target="../media/image147.svg"/><Relationship Id="rId4" Type="http://schemas.openxmlformats.org/officeDocument/2006/relationships/image" Target="../media/image146.png"/><Relationship Id="rId9" Type="http://schemas.openxmlformats.org/officeDocument/2006/relationships/image" Target="../media/image151.gif"/></Relationships>
</file>

<file path=ppt/slides/_rels/slide5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4.xml"/><Relationship Id="rId1" Type="http://schemas.openxmlformats.org/officeDocument/2006/relationships/slideLayout" Target="../slideLayouts/slideLayout15.xml"/></Relationships>
</file>

<file path=ppt/slides/_rels/slide58.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image" Target="../media/image2.png"/><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image" Target="../media/image153.png"/><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3.xml"/><Relationship Id="rId5" Type="http://schemas.openxmlformats.org/officeDocument/2006/relationships/hyperlink" Target="https://www.ddg.info/behandlung-leitlinien/leitlinien-praxisempfehlungen" TargetMode="External"/><Relationship Id="rId4"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image" Target="../media/image154.png"/><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20.svg"/><Relationship Id="rId18" Type="http://schemas.openxmlformats.org/officeDocument/2006/relationships/image" Target="../media/image52.png"/><Relationship Id="rId3" Type="http://schemas.openxmlformats.org/officeDocument/2006/relationships/image" Target="../media/image11.png"/><Relationship Id="rId7" Type="http://schemas.openxmlformats.org/officeDocument/2006/relationships/image" Target="../media/image40.png"/><Relationship Id="rId12" Type="http://schemas.openxmlformats.org/officeDocument/2006/relationships/image" Target="../media/image19.png"/><Relationship Id="rId17" Type="http://schemas.openxmlformats.org/officeDocument/2006/relationships/image" Target="../media/image157.svg"/><Relationship Id="rId2" Type="http://schemas.openxmlformats.org/officeDocument/2006/relationships/image" Target="../media/image2.png"/><Relationship Id="rId16" Type="http://schemas.openxmlformats.org/officeDocument/2006/relationships/image" Target="../media/image156.png"/><Relationship Id="rId1" Type="http://schemas.openxmlformats.org/officeDocument/2006/relationships/slideLayout" Target="../slideLayouts/slideLayout3.xml"/><Relationship Id="rId6" Type="http://schemas.openxmlformats.org/officeDocument/2006/relationships/image" Target="../media/image30.svg"/><Relationship Id="rId11" Type="http://schemas.openxmlformats.org/officeDocument/2006/relationships/image" Target="../media/image18.svg"/><Relationship Id="rId5" Type="http://schemas.openxmlformats.org/officeDocument/2006/relationships/image" Target="../media/image29.png"/><Relationship Id="rId15" Type="http://schemas.openxmlformats.org/officeDocument/2006/relationships/image" Target="../media/image155.svg"/><Relationship Id="rId10" Type="http://schemas.openxmlformats.org/officeDocument/2006/relationships/image" Target="../media/image17.png"/><Relationship Id="rId19" Type="http://schemas.openxmlformats.org/officeDocument/2006/relationships/image" Target="../media/image53.svg"/><Relationship Id="rId4" Type="http://schemas.openxmlformats.org/officeDocument/2006/relationships/image" Target="../media/image12.svg"/><Relationship Id="rId9" Type="http://schemas.openxmlformats.org/officeDocument/2006/relationships/image" Target="../media/image14.svg"/><Relationship Id="rId14" Type="http://schemas.openxmlformats.org/officeDocument/2006/relationships/image" Target="../media/image45.png"/></Relationships>
</file>

<file path=ppt/slides/_rels/slide64.xml.rels><?xml version="1.0" encoding="UTF-8" standalone="yes"?>
<Relationships xmlns="http://schemas.openxmlformats.org/package/2006/relationships"><Relationship Id="rId3" Type="http://schemas.openxmlformats.org/officeDocument/2006/relationships/image" Target="../media/image11.png"/><Relationship Id="rId7" Type="http://schemas.openxmlformats.org/officeDocument/2006/relationships/image" Target="../media/image25.png"/><Relationship Id="rId2" Type="http://schemas.openxmlformats.org/officeDocument/2006/relationships/image" Target="../media/image2.png"/><Relationship Id="rId1" Type="http://schemas.openxmlformats.org/officeDocument/2006/relationships/slideLayout" Target="../slideLayouts/slideLayout3.xml"/><Relationship Id="rId6" Type="http://schemas.openxmlformats.org/officeDocument/2006/relationships/image" Target="../media/image54.svg"/><Relationship Id="rId5" Type="http://schemas.openxmlformats.org/officeDocument/2006/relationships/image" Target="../media/image23.png"/><Relationship Id="rId4" Type="http://schemas.openxmlformats.org/officeDocument/2006/relationships/image" Target="../media/image41.svg"/></Relationships>
</file>

<file path=ppt/slides/_rels/slide65.xml.rels><?xml version="1.0" encoding="UTF-8" standalone="yes"?>
<Relationships xmlns="http://schemas.openxmlformats.org/package/2006/relationships"><Relationship Id="rId8" Type="http://schemas.openxmlformats.org/officeDocument/2006/relationships/image" Target="../media/image2.png"/><Relationship Id="rId3" Type="http://schemas.openxmlformats.org/officeDocument/2006/relationships/image" Target="../media/image41.svg"/><Relationship Id="rId7" Type="http://schemas.openxmlformats.org/officeDocument/2006/relationships/image" Target="../media/image40.png"/><Relationship Id="rId2" Type="http://schemas.openxmlformats.org/officeDocument/2006/relationships/image" Target="../media/image11.png"/><Relationship Id="rId1" Type="http://schemas.openxmlformats.org/officeDocument/2006/relationships/slideLayout" Target="../slideLayouts/slideLayout3.xml"/><Relationship Id="rId6" Type="http://schemas.openxmlformats.org/officeDocument/2006/relationships/image" Target="../media/image25.png"/><Relationship Id="rId5" Type="http://schemas.openxmlformats.org/officeDocument/2006/relationships/image" Target="../media/image54.svg"/><Relationship Id="rId4" Type="http://schemas.openxmlformats.org/officeDocument/2006/relationships/image" Target="../media/image23.png"/></Relationships>
</file>

<file path=ppt/slides/_rels/slide66.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41.svg"/><Relationship Id="rId7" Type="http://schemas.openxmlformats.org/officeDocument/2006/relationships/image" Target="../media/image40.png"/><Relationship Id="rId12"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Layout" Target="../slideLayouts/slideLayout3.xml"/><Relationship Id="rId6" Type="http://schemas.openxmlformats.org/officeDocument/2006/relationships/image" Target="../media/image25.png"/><Relationship Id="rId11" Type="http://schemas.openxmlformats.org/officeDocument/2006/relationships/image" Target="../media/image158.png"/><Relationship Id="rId5" Type="http://schemas.openxmlformats.org/officeDocument/2006/relationships/image" Target="../media/image54.svg"/><Relationship Id="rId10" Type="http://schemas.openxmlformats.org/officeDocument/2006/relationships/image" Target="../media/image39.png"/><Relationship Id="rId4" Type="http://schemas.openxmlformats.org/officeDocument/2006/relationships/image" Target="../media/image23.png"/><Relationship Id="rId9" Type="http://schemas.openxmlformats.org/officeDocument/2006/relationships/image" Target="../media/image38.png"/></Relationships>
</file>

<file path=ppt/slides/_rels/slide67.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41.svg"/><Relationship Id="rId7" Type="http://schemas.openxmlformats.org/officeDocument/2006/relationships/image" Target="../media/image40.png"/><Relationship Id="rId12"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Layout" Target="../slideLayouts/slideLayout3.xml"/><Relationship Id="rId6" Type="http://schemas.openxmlformats.org/officeDocument/2006/relationships/image" Target="../media/image25.png"/><Relationship Id="rId11" Type="http://schemas.openxmlformats.org/officeDocument/2006/relationships/image" Target="../media/image158.png"/><Relationship Id="rId5" Type="http://schemas.openxmlformats.org/officeDocument/2006/relationships/image" Target="../media/image54.svg"/><Relationship Id="rId10" Type="http://schemas.openxmlformats.org/officeDocument/2006/relationships/image" Target="../media/image39.png"/><Relationship Id="rId4" Type="http://schemas.openxmlformats.org/officeDocument/2006/relationships/image" Target="../media/image23.png"/><Relationship Id="rId9" Type="http://schemas.openxmlformats.org/officeDocument/2006/relationships/image" Target="../media/image38.png"/></Relationships>
</file>

<file path=ppt/slides/_rels/slide68.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41.svg"/><Relationship Id="rId7" Type="http://schemas.openxmlformats.org/officeDocument/2006/relationships/image" Target="../media/image40.png"/><Relationship Id="rId12" Type="http://schemas.openxmlformats.org/officeDocument/2006/relationships/image" Target="../media/image2.png"/><Relationship Id="rId2" Type="http://schemas.openxmlformats.org/officeDocument/2006/relationships/image" Target="../media/image11.png"/><Relationship Id="rId1" Type="http://schemas.openxmlformats.org/officeDocument/2006/relationships/slideLayout" Target="../slideLayouts/slideLayout3.xml"/><Relationship Id="rId6" Type="http://schemas.openxmlformats.org/officeDocument/2006/relationships/image" Target="../media/image25.png"/><Relationship Id="rId11" Type="http://schemas.openxmlformats.org/officeDocument/2006/relationships/image" Target="../media/image158.png"/><Relationship Id="rId5" Type="http://schemas.openxmlformats.org/officeDocument/2006/relationships/image" Target="../media/image54.svg"/><Relationship Id="rId10" Type="http://schemas.openxmlformats.org/officeDocument/2006/relationships/image" Target="../media/image39.png"/><Relationship Id="rId4" Type="http://schemas.openxmlformats.org/officeDocument/2006/relationships/image" Target="../media/image23.png"/><Relationship Id="rId9" Type="http://schemas.openxmlformats.org/officeDocument/2006/relationships/image" Target="../media/image38.png"/></Relationships>
</file>

<file path=ppt/slides/_rels/slide69.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image" Target="../media/image11.png"/><Relationship Id="rId7" Type="http://schemas.openxmlformats.org/officeDocument/2006/relationships/image" Target="../media/image25.png"/><Relationship Id="rId12" Type="http://schemas.openxmlformats.org/officeDocument/2006/relationships/image" Target="../media/image39.png"/><Relationship Id="rId2" Type="http://schemas.openxmlformats.org/officeDocument/2006/relationships/image" Target="../media/image2.png"/><Relationship Id="rId1" Type="http://schemas.openxmlformats.org/officeDocument/2006/relationships/slideLayout" Target="../slideLayouts/slideLayout3.xml"/><Relationship Id="rId6" Type="http://schemas.openxmlformats.org/officeDocument/2006/relationships/image" Target="../media/image54.svg"/><Relationship Id="rId11" Type="http://schemas.openxmlformats.org/officeDocument/2006/relationships/image" Target="../media/image38.png"/><Relationship Id="rId5" Type="http://schemas.openxmlformats.org/officeDocument/2006/relationships/image" Target="../media/image23.png"/><Relationship Id="rId10" Type="http://schemas.openxmlformats.org/officeDocument/2006/relationships/image" Target="../media/image37.png"/><Relationship Id="rId4" Type="http://schemas.openxmlformats.org/officeDocument/2006/relationships/image" Target="../media/image41.svg"/><Relationship Id="rId9" Type="http://schemas.openxmlformats.org/officeDocument/2006/relationships/image" Target="../media/image53.svg"/></Relationships>
</file>

<file path=ppt/slides/_rels/slide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xml"/><Relationship Id="rId1" Type="http://schemas.openxmlformats.org/officeDocument/2006/relationships/slideLayout" Target="../slideLayouts/slideLayout9.xml"/><Relationship Id="rId4" Type="http://schemas.openxmlformats.org/officeDocument/2006/relationships/hyperlink" Target="https://www.ncbi.nlm.nih.gov/books/NBK279119/" TargetMode="External"/></Relationships>
</file>

<file path=ppt/slides/_rels/slide70.xml.rels><?xml version="1.0" encoding="UTF-8" standalone="yes"?>
<Relationships xmlns="http://schemas.openxmlformats.org/package/2006/relationships"><Relationship Id="rId8" Type="http://schemas.openxmlformats.org/officeDocument/2006/relationships/image" Target="../media/image52.png"/><Relationship Id="rId13" Type="http://schemas.openxmlformats.org/officeDocument/2006/relationships/image" Target="../media/image34.svg"/><Relationship Id="rId3" Type="http://schemas.openxmlformats.org/officeDocument/2006/relationships/image" Target="../media/image11.png"/><Relationship Id="rId7" Type="http://schemas.openxmlformats.org/officeDocument/2006/relationships/image" Target="../media/image25.png"/><Relationship Id="rId12" Type="http://schemas.openxmlformats.org/officeDocument/2006/relationships/image" Target="../media/image33.png"/><Relationship Id="rId2" Type="http://schemas.openxmlformats.org/officeDocument/2006/relationships/image" Target="../media/image2.png"/><Relationship Id="rId16" Type="http://schemas.openxmlformats.org/officeDocument/2006/relationships/image" Target="../media/image158.png"/><Relationship Id="rId1" Type="http://schemas.openxmlformats.org/officeDocument/2006/relationships/slideLayout" Target="../slideLayouts/slideLayout3.xml"/><Relationship Id="rId6" Type="http://schemas.openxmlformats.org/officeDocument/2006/relationships/image" Target="../media/image54.svg"/><Relationship Id="rId11" Type="http://schemas.openxmlformats.org/officeDocument/2006/relationships/image" Target="../media/image32.svg"/><Relationship Id="rId5" Type="http://schemas.openxmlformats.org/officeDocument/2006/relationships/image" Target="../media/image23.png"/><Relationship Id="rId15" Type="http://schemas.openxmlformats.org/officeDocument/2006/relationships/image" Target="../media/image36.svg"/><Relationship Id="rId10" Type="http://schemas.openxmlformats.org/officeDocument/2006/relationships/image" Target="../media/image31.png"/><Relationship Id="rId4" Type="http://schemas.openxmlformats.org/officeDocument/2006/relationships/image" Target="../media/image41.svg"/><Relationship Id="rId9" Type="http://schemas.openxmlformats.org/officeDocument/2006/relationships/image" Target="../media/image53.svg"/><Relationship Id="rId14" Type="http://schemas.openxmlformats.org/officeDocument/2006/relationships/image" Target="../media/image35.png"/></Relationships>
</file>

<file path=ppt/slides/_rels/slide71.xml.rels><?xml version="1.0" encoding="UTF-8" standalone="yes"?>
<Relationships xmlns="http://schemas.openxmlformats.org/package/2006/relationships"><Relationship Id="rId3" Type="http://schemas.openxmlformats.org/officeDocument/2006/relationships/image" Target="../media/image159.png"/><Relationship Id="rId2" Type="http://schemas.openxmlformats.org/officeDocument/2006/relationships/image" Target="../media/image2.png"/><Relationship Id="rId1" Type="http://schemas.openxmlformats.org/officeDocument/2006/relationships/slideLayout" Target="../slideLayouts/slideLayout3.xml"/><Relationship Id="rId5" Type="http://schemas.openxmlformats.org/officeDocument/2006/relationships/image" Target="../media/image161.png"/><Relationship Id="rId4" Type="http://schemas.openxmlformats.org/officeDocument/2006/relationships/image" Target="../media/image160.svg"/></Relationships>
</file>

<file path=ppt/slides/_rels/slide72.xml.rels><?xml version="1.0" encoding="UTF-8" standalone="yes"?>
<Relationships xmlns="http://schemas.openxmlformats.org/package/2006/relationships"><Relationship Id="rId2" Type="http://schemas.openxmlformats.org/officeDocument/2006/relationships/hyperlink" Target="https://www.diabetes.org.uk/our-research/about-our-research/hot-topics/immunotherapy/what-are-immunotherapies" TargetMode="Externa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image" Target="../media/image162.jpeg"/><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163.png"/><Relationship Id="rId2" Type="http://schemas.openxmlformats.org/officeDocument/2006/relationships/image" Target="../media/image2.png"/><Relationship Id="rId1" Type="http://schemas.openxmlformats.org/officeDocument/2006/relationships/slideLayout" Target="../slideLayouts/slideLayout9.xml"/></Relationships>
</file>

<file path=ppt/slides/_rels/slide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7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6.xml"/><Relationship Id="rId1" Type="http://schemas.openxmlformats.org/officeDocument/2006/relationships/slideLayout" Target="../slideLayouts/slideLayout10.xml"/><Relationship Id="rId5" Type="http://schemas.openxmlformats.org/officeDocument/2006/relationships/image" Target="../media/image165.svg"/><Relationship Id="rId4" Type="http://schemas.openxmlformats.org/officeDocument/2006/relationships/image" Target="../media/image164.png"/></Relationships>
</file>

<file path=ppt/slides/_rels/slide79.xml.rels><?xml version="1.0" encoding="UTF-8" standalone="yes"?>
<Relationships xmlns="http://schemas.openxmlformats.org/package/2006/relationships"><Relationship Id="rId8" Type="http://schemas.openxmlformats.org/officeDocument/2006/relationships/image" Target="../media/image170.svg"/><Relationship Id="rId3" Type="http://schemas.openxmlformats.org/officeDocument/2006/relationships/image" Target="../media/image166.png"/><Relationship Id="rId7" Type="http://schemas.openxmlformats.org/officeDocument/2006/relationships/image" Target="../media/image169.png"/><Relationship Id="rId2" Type="http://schemas.openxmlformats.org/officeDocument/2006/relationships/image" Target="../media/image2.png"/><Relationship Id="rId1" Type="http://schemas.openxmlformats.org/officeDocument/2006/relationships/slideLayout" Target="../slideLayouts/slideLayout10.xml"/><Relationship Id="rId6" Type="http://schemas.openxmlformats.org/officeDocument/2006/relationships/image" Target="../media/image168.svg"/><Relationship Id="rId5" Type="http://schemas.openxmlformats.org/officeDocument/2006/relationships/image" Target="../media/image167.png"/><Relationship Id="rId10" Type="http://schemas.openxmlformats.org/officeDocument/2006/relationships/image" Target="../media/image172.svg"/><Relationship Id="rId4" Type="http://schemas.microsoft.com/office/2007/relationships/hdphoto" Target="../media/hdphoto2.wdp"/><Relationship Id="rId9" Type="http://schemas.openxmlformats.org/officeDocument/2006/relationships/image" Target="../media/image171.png"/></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slide" Target="slide3.xml"/><Relationship Id="rId1" Type="http://schemas.openxmlformats.org/officeDocument/2006/relationships/slideLayout" Target="../slideLayouts/slideLayout2.xml"/><Relationship Id="rId4" Type="http://schemas.openxmlformats.org/officeDocument/2006/relationships/image" Target="../media/image6.svg"/></Relationships>
</file>

<file path=ppt/slides/_rels/slide80.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image" Target="../media/image2.png"/><Relationship Id="rId1" Type="http://schemas.openxmlformats.org/officeDocument/2006/relationships/slideLayout" Target="../slideLayouts/slideLayout10.xml"/><Relationship Id="rId6" Type="http://schemas.microsoft.com/office/2007/relationships/hdphoto" Target="../media/hdphoto3.wdp"/><Relationship Id="rId5" Type="http://schemas.openxmlformats.org/officeDocument/2006/relationships/image" Target="../media/image175.png"/><Relationship Id="rId4" Type="http://schemas.openxmlformats.org/officeDocument/2006/relationships/image" Target="../media/image174.jpeg"/></Relationships>
</file>

<file path=ppt/slides/_rels/slide8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7.xml"/><Relationship Id="rId1" Type="http://schemas.openxmlformats.org/officeDocument/2006/relationships/slideLayout" Target="../slideLayouts/slideLayout10.xml"/></Relationships>
</file>

<file path=ppt/slides/_rels/slide8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8.xml"/><Relationship Id="rId1" Type="http://schemas.openxmlformats.org/officeDocument/2006/relationships/slideLayout" Target="../slideLayouts/slideLayout10.xml"/><Relationship Id="rId4" Type="http://schemas.openxmlformats.org/officeDocument/2006/relationships/chart" Target="../charts/chart3.xml"/></Relationships>
</file>

<file path=ppt/slides/_rels/slide83.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84.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8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29.xml"/><Relationship Id="rId1" Type="http://schemas.openxmlformats.org/officeDocument/2006/relationships/slideLayout" Target="../slideLayouts/slideLayout10.xml"/><Relationship Id="rId4" Type="http://schemas.openxmlformats.org/officeDocument/2006/relationships/chart" Target="../charts/chart5.xml"/></Relationships>
</file>

<file path=ppt/slides/_rels/slide8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0.xml"/><Relationship Id="rId1" Type="http://schemas.openxmlformats.org/officeDocument/2006/relationships/slideLayout" Target="../slideLayouts/slideLayout10.xml"/><Relationship Id="rId4" Type="http://schemas.openxmlformats.org/officeDocument/2006/relationships/image" Target="../media/image177.png"/></Relationships>
</file>

<file path=ppt/slides/_rels/slide8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1.xml"/><Relationship Id="rId1" Type="http://schemas.openxmlformats.org/officeDocument/2006/relationships/slideLayout" Target="../slideLayouts/slideLayout10.xml"/><Relationship Id="rId6" Type="http://schemas.openxmlformats.org/officeDocument/2006/relationships/image" Target="../media/image180.png"/><Relationship Id="rId5" Type="http://schemas.openxmlformats.org/officeDocument/2006/relationships/image" Target="../media/image179.png"/><Relationship Id="rId4" Type="http://schemas.openxmlformats.org/officeDocument/2006/relationships/image" Target="../media/image178.png"/></Relationships>
</file>

<file path=ppt/slides/_rels/slide88.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chart" Target="../charts/chart6.xml"/><Relationship Id="rId7" Type="http://schemas.openxmlformats.org/officeDocument/2006/relationships/chart" Target="../charts/chart10.xml"/><Relationship Id="rId2" Type="http://schemas.openxmlformats.org/officeDocument/2006/relationships/image" Target="../media/image2.png"/><Relationship Id="rId1" Type="http://schemas.openxmlformats.org/officeDocument/2006/relationships/slideLayout" Target="../slideLayouts/slideLayout10.xml"/><Relationship Id="rId6" Type="http://schemas.openxmlformats.org/officeDocument/2006/relationships/chart" Target="../charts/chart9.xml"/><Relationship Id="rId5" Type="http://schemas.openxmlformats.org/officeDocument/2006/relationships/chart" Target="../charts/chart8.xml"/><Relationship Id="rId10" Type="http://schemas.openxmlformats.org/officeDocument/2006/relationships/chart" Target="../charts/chart13.xml"/><Relationship Id="rId4" Type="http://schemas.openxmlformats.org/officeDocument/2006/relationships/chart" Target="../charts/chart7.xml"/><Relationship Id="rId9" Type="http://schemas.openxmlformats.org/officeDocument/2006/relationships/chart" Target="../charts/chart12.xml"/></Relationships>
</file>

<file path=ppt/slides/_rels/slide89.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13" Type="http://schemas.openxmlformats.org/officeDocument/2006/relationships/image" Target="../media/image20.svg"/><Relationship Id="rId18" Type="http://schemas.openxmlformats.org/officeDocument/2006/relationships/image" Target="../media/image25.png"/><Relationship Id="rId26" Type="http://schemas.openxmlformats.org/officeDocument/2006/relationships/image" Target="../media/image33.png"/><Relationship Id="rId3" Type="http://schemas.openxmlformats.org/officeDocument/2006/relationships/image" Target="../media/image10.png"/><Relationship Id="rId21" Type="http://schemas.openxmlformats.org/officeDocument/2006/relationships/image" Target="../media/image28.svg"/><Relationship Id="rId7" Type="http://schemas.openxmlformats.org/officeDocument/2006/relationships/image" Target="../media/image14.svg"/><Relationship Id="rId12" Type="http://schemas.openxmlformats.org/officeDocument/2006/relationships/image" Target="../media/image19.png"/><Relationship Id="rId17" Type="http://schemas.openxmlformats.org/officeDocument/2006/relationships/image" Target="../media/image24.svg"/><Relationship Id="rId25" Type="http://schemas.openxmlformats.org/officeDocument/2006/relationships/image" Target="../media/image32.svg"/><Relationship Id="rId33" Type="http://schemas.openxmlformats.org/officeDocument/2006/relationships/image" Target="../media/image40.png"/><Relationship Id="rId2" Type="http://schemas.openxmlformats.org/officeDocument/2006/relationships/notesSlide" Target="../notesSlides/notesSlide3.xml"/><Relationship Id="rId16" Type="http://schemas.openxmlformats.org/officeDocument/2006/relationships/image" Target="../media/image23.png"/><Relationship Id="rId20" Type="http://schemas.openxmlformats.org/officeDocument/2006/relationships/image" Target="../media/image27.png"/><Relationship Id="rId29" Type="http://schemas.openxmlformats.org/officeDocument/2006/relationships/image" Target="../media/image36.svg"/><Relationship Id="rId1" Type="http://schemas.openxmlformats.org/officeDocument/2006/relationships/slideLayout" Target="../slideLayouts/slideLayout3.xml"/><Relationship Id="rId6" Type="http://schemas.openxmlformats.org/officeDocument/2006/relationships/image" Target="../media/image13.png"/><Relationship Id="rId11" Type="http://schemas.openxmlformats.org/officeDocument/2006/relationships/image" Target="../media/image18.svg"/><Relationship Id="rId24" Type="http://schemas.openxmlformats.org/officeDocument/2006/relationships/image" Target="../media/image31.png"/><Relationship Id="rId32" Type="http://schemas.openxmlformats.org/officeDocument/2006/relationships/image" Target="../media/image39.png"/><Relationship Id="rId5" Type="http://schemas.openxmlformats.org/officeDocument/2006/relationships/image" Target="../media/image12.svg"/><Relationship Id="rId15" Type="http://schemas.openxmlformats.org/officeDocument/2006/relationships/image" Target="../media/image22.svg"/><Relationship Id="rId23" Type="http://schemas.openxmlformats.org/officeDocument/2006/relationships/image" Target="../media/image30.svg"/><Relationship Id="rId28" Type="http://schemas.openxmlformats.org/officeDocument/2006/relationships/image" Target="../media/image35.png"/><Relationship Id="rId10" Type="http://schemas.openxmlformats.org/officeDocument/2006/relationships/image" Target="../media/image17.png"/><Relationship Id="rId19" Type="http://schemas.openxmlformats.org/officeDocument/2006/relationships/image" Target="../media/image26.png"/><Relationship Id="rId31" Type="http://schemas.openxmlformats.org/officeDocument/2006/relationships/image" Target="../media/image38.png"/><Relationship Id="rId4" Type="http://schemas.openxmlformats.org/officeDocument/2006/relationships/image" Target="../media/image11.png"/><Relationship Id="rId9" Type="http://schemas.openxmlformats.org/officeDocument/2006/relationships/image" Target="../media/image16.svg"/><Relationship Id="rId14" Type="http://schemas.openxmlformats.org/officeDocument/2006/relationships/image" Target="../media/image21.png"/><Relationship Id="rId22" Type="http://schemas.openxmlformats.org/officeDocument/2006/relationships/image" Target="../media/image29.png"/><Relationship Id="rId27" Type="http://schemas.openxmlformats.org/officeDocument/2006/relationships/image" Target="../media/image34.svg"/><Relationship Id="rId30" Type="http://schemas.openxmlformats.org/officeDocument/2006/relationships/image" Target="../media/image37.png"/><Relationship Id="rId8" Type="http://schemas.openxmlformats.org/officeDocument/2006/relationships/image" Target="../media/image15.png"/></Relationships>
</file>

<file path=ppt/slides/_rels/slide90.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91.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92.xml.rels><?xml version="1.0" encoding="UTF-8" standalone="yes"?>
<Relationships xmlns="http://schemas.openxmlformats.org/package/2006/relationships"><Relationship Id="rId3" Type="http://schemas.openxmlformats.org/officeDocument/2006/relationships/image" Target="../media/image182.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93.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image" Target="../media/image2.png"/><Relationship Id="rId1" Type="http://schemas.openxmlformats.org/officeDocument/2006/relationships/slideLayout" Target="../slideLayouts/slideLayout10.xml"/><Relationship Id="rId4" Type="http://schemas.openxmlformats.org/officeDocument/2006/relationships/chart" Target="../charts/chart17.xml"/></Relationships>
</file>

<file path=ppt/slides/_rels/slide94.xml.rels><?xml version="1.0" encoding="UTF-8" standalone="yes"?>
<Relationships xmlns="http://schemas.openxmlformats.org/package/2006/relationships"><Relationship Id="rId3" Type="http://schemas.openxmlformats.org/officeDocument/2006/relationships/image" Target="../media/image183.png"/><Relationship Id="rId2" Type="http://schemas.openxmlformats.org/officeDocument/2006/relationships/image" Target="../media/image2.png"/><Relationship Id="rId1" Type="http://schemas.openxmlformats.org/officeDocument/2006/relationships/slideLayout" Target="../slideLayouts/slideLayout10.xml"/></Relationships>
</file>

<file path=ppt/slides/_rels/slide9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2.xml"/><Relationship Id="rId1" Type="http://schemas.openxmlformats.org/officeDocument/2006/relationships/slideLayout" Target="../slideLayouts/slideLayout10.xml"/><Relationship Id="rId4" Type="http://schemas.openxmlformats.org/officeDocument/2006/relationships/chart" Target="../charts/chart18.xml"/></Relationships>
</file>

<file path=ppt/slides/_rels/slide9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3.xml"/><Relationship Id="rId1" Type="http://schemas.openxmlformats.org/officeDocument/2006/relationships/slideLayout" Target="../slideLayouts/slideLayout10.xml"/><Relationship Id="rId4" Type="http://schemas.openxmlformats.org/officeDocument/2006/relationships/image" Target="../media/image184.png"/></Relationships>
</file>

<file path=ppt/slides/_rels/slide9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4.xml"/><Relationship Id="rId1" Type="http://schemas.openxmlformats.org/officeDocument/2006/relationships/slideLayout" Target="../slideLayouts/slideLayout10.xml"/><Relationship Id="rId4" Type="http://schemas.openxmlformats.org/officeDocument/2006/relationships/image" Target="../media/image185.png"/></Relationships>
</file>

<file path=ppt/slides/_rels/slide9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35.xml"/><Relationship Id="rId1" Type="http://schemas.openxmlformats.org/officeDocument/2006/relationships/slideLayout" Target="../slideLayouts/slideLayout10.xml"/><Relationship Id="rId4" Type="http://schemas.openxmlformats.org/officeDocument/2006/relationships/image" Target="../media/image186.png"/></Relationships>
</file>

<file path=ppt/slides/_rels/slide99.xml.rels><?xml version="1.0" encoding="UTF-8" standalone="yes"?>
<Relationships xmlns="http://schemas.openxmlformats.org/package/2006/relationships"><Relationship Id="rId8" Type="http://schemas.openxmlformats.org/officeDocument/2006/relationships/image" Target="../media/image189.svg"/><Relationship Id="rId3" Type="http://schemas.openxmlformats.org/officeDocument/2006/relationships/notesSlide" Target="../notesSlides/notesSlide36.xml"/><Relationship Id="rId7" Type="http://schemas.openxmlformats.org/officeDocument/2006/relationships/image" Target="../media/image188.png"/><Relationship Id="rId2" Type="http://schemas.openxmlformats.org/officeDocument/2006/relationships/slideLayout" Target="../slideLayouts/slideLayout19.xml"/><Relationship Id="rId1" Type="http://schemas.openxmlformats.org/officeDocument/2006/relationships/tags" Target="../tags/tag8.xml"/><Relationship Id="rId6" Type="http://schemas.openxmlformats.org/officeDocument/2006/relationships/hyperlink" Target="https://pdb101.rcsb.org/global-health/diabetes-mellitus/monitoring/complications" TargetMode="External"/><Relationship Id="rId5" Type="http://schemas.openxmlformats.org/officeDocument/2006/relationships/image" Target="../media/image187.emf"/><Relationship Id="rId10" Type="http://schemas.openxmlformats.org/officeDocument/2006/relationships/image" Target="../media/image191.svg"/><Relationship Id="rId4" Type="http://schemas.openxmlformats.org/officeDocument/2006/relationships/oleObject" Target="../embeddings/oleObject2.bin"/><Relationship Id="rId9" Type="http://schemas.openxmlformats.org/officeDocument/2006/relationships/image" Target="../media/image190.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martArt Placeholder 3">
            <a:extLst>
              <a:ext uri="{FF2B5EF4-FFF2-40B4-BE49-F238E27FC236}">
                <a16:creationId xmlns:a16="http://schemas.microsoft.com/office/drawing/2014/main" id="{9A0419C7-2BCD-C87A-ED3C-571D737CED1E}"/>
              </a:ext>
            </a:extLst>
          </p:cNvPr>
          <p:cNvSpPr>
            <a:spLocks noGrp="1"/>
          </p:cNvSpPr>
          <p:nvPr>
            <p:ph type="dgm" sz="quarter" idx="14"/>
          </p:nvPr>
        </p:nvSpPr>
        <p:spPr/>
        <p:txBody>
          <a:bodyPr/>
          <a:lstStyle/>
          <a:p>
            <a:endParaRPr lang="en-US"/>
          </a:p>
        </p:txBody>
      </p:sp>
      <p:sp>
        <p:nvSpPr>
          <p:cNvPr id="5" name="Text Placeholder 4">
            <a:extLst>
              <a:ext uri="{FF2B5EF4-FFF2-40B4-BE49-F238E27FC236}">
                <a16:creationId xmlns:a16="http://schemas.microsoft.com/office/drawing/2014/main" id="{4D268025-EF50-BD08-FF6C-404B6268EF94}"/>
              </a:ext>
            </a:extLst>
          </p:cNvPr>
          <p:cNvSpPr>
            <a:spLocks noGrp="1"/>
          </p:cNvSpPr>
          <p:nvPr>
            <p:ph type="body" sz="quarter" idx="21"/>
          </p:nvPr>
        </p:nvSpPr>
        <p:spPr>
          <a:xfrm>
            <a:off x="800246" y="1039151"/>
            <a:ext cx="7428204" cy="2545847"/>
          </a:xfrm>
        </p:spPr>
        <p:txBody>
          <a:bodyPr/>
          <a:lstStyle/>
          <a:p>
            <a:endParaRPr lang="de-DE" sz="3000">
              <a:latin typeface="Verdana"/>
              <a:ea typeface="Verdana"/>
            </a:endParaRPr>
          </a:p>
          <a:p>
            <a:r>
              <a:rPr lang="de-DE" sz="2200" b="1">
                <a:latin typeface="Verdana"/>
                <a:ea typeface="Verdana"/>
              </a:rPr>
              <a:t>Typ-1-Diabetes – eine Autoimmunerkrankung</a:t>
            </a:r>
          </a:p>
          <a:p>
            <a:endParaRPr lang="de-DE" sz="2400">
              <a:latin typeface="Verdana"/>
              <a:ea typeface="Verdana"/>
            </a:endParaRPr>
          </a:p>
        </p:txBody>
      </p:sp>
    </p:spTree>
    <p:extLst>
      <p:ext uri="{BB962C8B-B14F-4D97-AF65-F5344CB8AC3E}">
        <p14:creationId xmlns:p14="http://schemas.microsoft.com/office/powerpoint/2010/main" val="3200857007"/>
      </p:ext>
    </p:extLst>
  </p:cSld>
  <p:clrMapOvr>
    <a:masterClrMapping/>
  </p:clrMapOvr>
  <p:transition>
    <p:fade/>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D970C9C0-0F3B-03A3-2682-1491656D8B9A}"/>
              </a:ext>
            </a:extLst>
          </p:cNvPr>
          <p:cNvSpPr txBox="1"/>
          <p:nvPr/>
        </p:nvSpPr>
        <p:spPr>
          <a:xfrm>
            <a:off x="344802" y="151433"/>
            <a:ext cx="8486775" cy="571663"/>
          </a:xfrm>
          <a:prstGeom prst="rect">
            <a:avLst/>
          </a:prstGeom>
        </p:spPr>
        <p:txBody>
          <a:bodyPr vert="horz" lIns="68580" tIns="34291" rIns="68580" bIns="34291" rtlCol="0" anchor="t">
            <a:noAutofit/>
          </a:bodyPr>
          <a:lstStyle>
            <a:lvl1pPr algn="l" defTabSz="914400" rtl="0" eaLnBrk="1" latinLnBrk="0" hangingPunct="1">
              <a:lnSpc>
                <a:spcPct val="90000"/>
              </a:lnSpc>
              <a:spcBef>
                <a:spcPct val="0"/>
              </a:spcBef>
              <a:buNone/>
              <a:defRPr sz="2800" b="1" kern="1200">
                <a:solidFill>
                  <a:schemeClr val="tx2"/>
                </a:solidFill>
                <a:latin typeface="Arial" panose="020B0604020202020204" pitchFamily="34" charset="0"/>
                <a:ea typeface="+mj-ea"/>
                <a:cs typeface="Arial" panose="020B0604020202020204" pitchFamily="34" charset="0"/>
              </a:defRPr>
            </a:lvl1pPr>
          </a:lstStyle>
          <a:p>
            <a:pPr fontAlgn="base">
              <a:spcAft>
                <a:spcPct val="0"/>
              </a:spcAft>
              <a:defRPr/>
            </a:pPr>
            <a:r>
              <a:rPr lang="de" altLang="en-US" sz="2000">
                <a:solidFill>
                  <a:srgbClr val="7030A0"/>
                </a:solidFill>
                <a:latin typeface="+mj-lt"/>
                <a:ea typeface="Verdana" panose="020B0604030504040204" pitchFamily="34" charset="0"/>
                <a:cs typeface="+mn-cs"/>
              </a:rPr>
              <a:t>Betazellen des Pankreas spielen eine wichtige Rolle bei der Regulierung der Blutzuckerwerte</a:t>
            </a:r>
            <a:r>
              <a:rPr lang="de" altLang="en-US" sz="2000" baseline="30000">
                <a:solidFill>
                  <a:srgbClr val="7030A0"/>
                </a:solidFill>
                <a:latin typeface="+mj-lt"/>
                <a:ea typeface="Verdana" panose="020B0604030504040204" pitchFamily="34" charset="0"/>
                <a:cs typeface="+mn-cs"/>
              </a:rPr>
              <a:t>1</a:t>
            </a:r>
            <a:endParaRPr lang="en-US" altLang="en-US" sz="2000" baseline="30000">
              <a:solidFill>
                <a:srgbClr val="7030A0"/>
              </a:solidFill>
              <a:latin typeface="+mj-lt"/>
              <a:ea typeface="Verdana" panose="020B0604030504040204" pitchFamily="34" charset="0"/>
              <a:cs typeface="+mn-cs"/>
            </a:endParaRPr>
          </a:p>
        </p:txBody>
      </p:sp>
      <p:sp>
        <p:nvSpPr>
          <p:cNvPr id="9667" name="Title 32">
            <a:extLst>
              <a:ext uri="{FF2B5EF4-FFF2-40B4-BE49-F238E27FC236}">
                <a16:creationId xmlns:a16="http://schemas.microsoft.com/office/drawing/2014/main" id="{F39E6341-BAB3-571B-4187-D37C05E9AED7}"/>
              </a:ext>
            </a:extLst>
          </p:cNvPr>
          <p:cNvSpPr txBox="1"/>
          <p:nvPr/>
        </p:nvSpPr>
        <p:spPr>
          <a:xfrm>
            <a:off x="419035" y="1065184"/>
            <a:ext cx="2031449" cy="197428"/>
          </a:xfrm>
          <a:prstGeom prst="rect">
            <a:avLst/>
          </a:prstGeom>
        </p:spPr>
        <p:txBody>
          <a:bodyPr vert="horz" lIns="68580" tIns="34291" rIns="68580" bIns="34291" rtlCol="0" anchor="t">
            <a:noAutofit/>
          </a:bodyPr>
          <a:lstStyle>
            <a:lvl1pPr algn="l" defTabSz="914400" rtl="0" eaLnBrk="1" latinLnBrk="0" hangingPunct="1">
              <a:lnSpc>
                <a:spcPct val="90000"/>
              </a:lnSpc>
              <a:spcBef>
                <a:spcPct val="0"/>
              </a:spcBef>
              <a:buNone/>
              <a:defRPr sz="2800" b="1" kern="1200">
                <a:solidFill>
                  <a:schemeClr val="tx2"/>
                </a:solidFill>
                <a:latin typeface="Arial" panose="020B0604020202020204" pitchFamily="34" charset="0"/>
                <a:ea typeface="+mj-ea"/>
                <a:cs typeface="Arial" panose="020B0604020202020204" pitchFamily="34" charset="0"/>
              </a:defRPr>
            </a:lvl1pPr>
          </a:lstStyle>
          <a:p>
            <a:pPr defTabSz="685766" fontAlgn="base">
              <a:spcAft>
                <a:spcPts val="900"/>
              </a:spcAft>
              <a:defRPr/>
            </a:pPr>
            <a:r>
              <a:rPr lang="de" sz="1400">
                <a:solidFill>
                  <a:schemeClr val="accent3"/>
                </a:solidFill>
                <a:latin typeface="+mn-lt"/>
                <a:ea typeface="Arial"/>
                <a:cs typeface="Arial"/>
              </a:rPr>
              <a:t>Normal</a:t>
            </a:r>
          </a:p>
        </p:txBody>
      </p:sp>
      <p:sp>
        <p:nvSpPr>
          <p:cNvPr id="1843" name="Slide Number Placeholder 2">
            <a:extLst>
              <a:ext uri="{FF2B5EF4-FFF2-40B4-BE49-F238E27FC236}">
                <a16:creationId xmlns:a16="http://schemas.microsoft.com/office/drawing/2014/main" id="{CFC2D2C8-DCD1-B34D-AAC1-AD2540A24531}"/>
              </a:ext>
            </a:extLst>
          </p:cNvPr>
          <p:cNvSpPr>
            <a:spLocks noGrp="1"/>
          </p:cNvSpPr>
          <p:nvPr>
            <p:ph type="sldNum" sz="quarter" idx="16"/>
          </p:nvPr>
        </p:nvSpPr>
        <p:spPr>
          <a:prstGeom prst="rect">
            <a:avLst/>
          </a:prstGeom>
        </p:spPr>
        <p:txBody>
          <a:bodyPr vert="horz" lIns="91440" tIns="45720" rIns="91440" bIns="45720" rtlCol="0" anchor="ctr"/>
          <a:lstStyle>
            <a:defPPr>
              <a:defRPr lang="en-US"/>
            </a:defPPr>
            <a:lvl1pPr marL="0" algn="ctr" defTabSz="914400" rtl="0" eaLnBrk="1" latinLnBrk="0" hangingPunct="1">
              <a:defRPr sz="105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766">
              <a:defRPr/>
            </a:pPr>
            <a:fld id="{4079571C-DD28-D046-9DDE-921CDB09D6DA}" type="slidenum">
              <a:rPr lang="en-US" smtClean="0"/>
              <a:pPr defTabSz="685766">
                <a:defRPr/>
              </a:pPr>
              <a:t>10</a:t>
            </a:fld>
            <a:endParaRPr lang="en-US" sz="600">
              <a:solidFill>
                <a:srgbClr val="2198DD"/>
              </a:solidFill>
            </a:endParaRPr>
          </a:p>
        </p:txBody>
      </p:sp>
      <p:grpSp>
        <p:nvGrpSpPr>
          <p:cNvPr id="44" name="Group 43">
            <a:extLst>
              <a:ext uri="{FF2B5EF4-FFF2-40B4-BE49-F238E27FC236}">
                <a16:creationId xmlns:a16="http://schemas.microsoft.com/office/drawing/2014/main" id="{23BE7F44-1FBA-743C-48B5-3D0337E08EEB}"/>
              </a:ext>
            </a:extLst>
          </p:cNvPr>
          <p:cNvGrpSpPr/>
          <p:nvPr/>
        </p:nvGrpSpPr>
        <p:grpSpPr>
          <a:xfrm>
            <a:off x="472994" y="3839698"/>
            <a:ext cx="1948511" cy="431267"/>
            <a:chOff x="513330" y="4851870"/>
            <a:chExt cx="2598012" cy="575021"/>
          </a:xfrm>
        </p:grpSpPr>
        <p:grpSp>
          <p:nvGrpSpPr>
            <p:cNvPr id="2792" name="Group 2791">
              <a:extLst>
                <a:ext uri="{FF2B5EF4-FFF2-40B4-BE49-F238E27FC236}">
                  <a16:creationId xmlns:a16="http://schemas.microsoft.com/office/drawing/2014/main" id="{DFE40129-16C0-AB4A-97DF-A9E0B3C7ADC4}"/>
                </a:ext>
              </a:extLst>
            </p:cNvPr>
            <p:cNvGrpSpPr/>
            <p:nvPr/>
          </p:nvGrpSpPr>
          <p:grpSpPr>
            <a:xfrm>
              <a:off x="538730" y="4851870"/>
              <a:ext cx="2343183" cy="266739"/>
              <a:chOff x="8186296" y="5570627"/>
              <a:chExt cx="2343183" cy="266739"/>
            </a:xfrm>
          </p:grpSpPr>
          <p:pic>
            <p:nvPicPr>
              <p:cNvPr id="2796" name="Graphic 2795">
                <a:extLst>
                  <a:ext uri="{FF2B5EF4-FFF2-40B4-BE49-F238E27FC236}">
                    <a16:creationId xmlns:a16="http://schemas.microsoft.com/office/drawing/2014/main" id="{A33030E1-FC14-6814-4836-C949E9498D0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186296" y="5588163"/>
                <a:ext cx="208356" cy="225431"/>
              </a:xfrm>
              <a:prstGeom prst="rect">
                <a:avLst/>
              </a:prstGeom>
            </p:spPr>
          </p:pic>
          <p:sp>
            <p:nvSpPr>
              <p:cNvPr id="2797" name="TextBox 2796">
                <a:extLst>
                  <a:ext uri="{FF2B5EF4-FFF2-40B4-BE49-F238E27FC236}">
                    <a16:creationId xmlns:a16="http://schemas.microsoft.com/office/drawing/2014/main" id="{A5985C17-159B-E47D-F9B0-23B6CE34E168}"/>
                  </a:ext>
                </a:extLst>
              </p:cNvPr>
              <p:cNvSpPr txBox="1"/>
              <p:nvPr/>
            </p:nvSpPr>
            <p:spPr>
              <a:xfrm>
                <a:off x="8391716" y="5570627"/>
                <a:ext cx="2137763" cy="266739"/>
              </a:xfrm>
              <a:prstGeom prst="rect">
                <a:avLst/>
              </a:prstGeom>
              <a:noFill/>
            </p:spPr>
            <p:txBody>
              <a:bodyPr wrap="none" rtlCol="0">
                <a:spAutoFit/>
              </a:bodyPr>
              <a:lstStyle/>
              <a:p>
                <a:pPr defTabSz="685766">
                  <a:defRPr/>
                </a:pPr>
                <a:r>
                  <a:rPr lang="de" sz="700">
                    <a:solidFill>
                      <a:srgbClr val="404040"/>
                    </a:solidFill>
                    <a:ea typeface="Arial"/>
                    <a:cs typeface="Arial"/>
                  </a:rPr>
                  <a:t>Insulin-produzierende Betazelle</a:t>
                </a:r>
              </a:p>
            </p:txBody>
          </p:sp>
        </p:grpSp>
        <p:grpSp>
          <p:nvGrpSpPr>
            <p:cNvPr id="2793" name="Group 2792">
              <a:extLst>
                <a:ext uri="{FF2B5EF4-FFF2-40B4-BE49-F238E27FC236}">
                  <a16:creationId xmlns:a16="http://schemas.microsoft.com/office/drawing/2014/main" id="{96813C30-DCEE-36DB-C0F2-CB4A7E440CE5}"/>
                </a:ext>
              </a:extLst>
            </p:cNvPr>
            <p:cNvGrpSpPr/>
            <p:nvPr/>
          </p:nvGrpSpPr>
          <p:grpSpPr>
            <a:xfrm>
              <a:off x="513330" y="5160152"/>
              <a:ext cx="2598012" cy="266739"/>
              <a:chOff x="8167652" y="5853509"/>
              <a:chExt cx="2598012" cy="266739"/>
            </a:xfrm>
          </p:grpSpPr>
          <p:sp>
            <p:nvSpPr>
              <p:cNvPr id="2794" name="TextBox 2793">
                <a:extLst>
                  <a:ext uri="{FF2B5EF4-FFF2-40B4-BE49-F238E27FC236}">
                    <a16:creationId xmlns:a16="http://schemas.microsoft.com/office/drawing/2014/main" id="{9196B673-39B9-E90D-7420-968C75698F50}"/>
                  </a:ext>
                </a:extLst>
              </p:cNvPr>
              <p:cNvSpPr txBox="1"/>
              <p:nvPr/>
            </p:nvSpPr>
            <p:spPr>
              <a:xfrm>
                <a:off x="8401344" y="5853509"/>
                <a:ext cx="2364320" cy="266739"/>
              </a:xfrm>
              <a:prstGeom prst="rect">
                <a:avLst/>
              </a:prstGeom>
              <a:noFill/>
            </p:spPr>
            <p:txBody>
              <a:bodyPr wrap="none" rtlCol="0">
                <a:spAutoFit/>
              </a:bodyPr>
              <a:lstStyle/>
              <a:p>
                <a:pPr defTabSz="685766">
                  <a:defRPr/>
                </a:pPr>
                <a:r>
                  <a:rPr lang="de" sz="700">
                    <a:solidFill>
                      <a:srgbClr val="404040"/>
                    </a:solidFill>
                    <a:ea typeface="Arial"/>
                    <a:cs typeface="Arial"/>
                  </a:rPr>
                  <a:t>Glukagon-produzierende Alphazelle</a:t>
                </a:r>
              </a:p>
            </p:txBody>
          </p:sp>
          <p:pic>
            <p:nvPicPr>
              <p:cNvPr id="2795" name="Graphic 2794">
                <a:extLst>
                  <a:ext uri="{FF2B5EF4-FFF2-40B4-BE49-F238E27FC236}">
                    <a16:creationId xmlns:a16="http://schemas.microsoft.com/office/drawing/2014/main" id="{FACFC8F1-AB34-C1E8-DB77-53C6341BB86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167652" y="5893864"/>
                <a:ext cx="245643" cy="193572"/>
              </a:xfrm>
              <a:prstGeom prst="rect">
                <a:avLst/>
              </a:prstGeom>
            </p:spPr>
          </p:pic>
        </p:grpSp>
      </p:grpSp>
      <p:grpSp>
        <p:nvGrpSpPr>
          <p:cNvPr id="2798" name="Group 2797">
            <a:extLst>
              <a:ext uri="{FF2B5EF4-FFF2-40B4-BE49-F238E27FC236}">
                <a16:creationId xmlns:a16="http://schemas.microsoft.com/office/drawing/2014/main" id="{4EEB1224-5232-C250-BF34-8E9818946275}"/>
              </a:ext>
            </a:extLst>
          </p:cNvPr>
          <p:cNvGrpSpPr/>
          <p:nvPr/>
        </p:nvGrpSpPr>
        <p:grpSpPr>
          <a:xfrm>
            <a:off x="665708" y="2076718"/>
            <a:ext cx="1877607" cy="1042416"/>
            <a:chOff x="630936" y="3081528"/>
            <a:chExt cx="2503476" cy="1389888"/>
          </a:xfrm>
        </p:grpSpPr>
        <p:pic>
          <p:nvPicPr>
            <p:cNvPr id="2799" name="Picture 2798">
              <a:extLst>
                <a:ext uri="{FF2B5EF4-FFF2-40B4-BE49-F238E27FC236}">
                  <a16:creationId xmlns:a16="http://schemas.microsoft.com/office/drawing/2014/main" id="{ABA7B71A-F7EF-AAD4-0141-4A87D038BD6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30936" y="3081528"/>
              <a:ext cx="2503476" cy="1389888"/>
            </a:xfrm>
            <a:prstGeom prst="rect">
              <a:avLst/>
            </a:prstGeom>
          </p:spPr>
        </p:pic>
        <p:grpSp>
          <p:nvGrpSpPr>
            <p:cNvPr id="2800" name="Group 2799">
              <a:extLst>
                <a:ext uri="{FF2B5EF4-FFF2-40B4-BE49-F238E27FC236}">
                  <a16:creationId xmlns:a16="http://schemas.microsoft.com/office/drawing/2014/main" id="{599DE829-43EE-8617-59E3-9118B349814A}"/>
                </a:ext>
              </a:extLst>
            </p:cNvPr>
            <p:cNvGrpSpPr/>
            <p:nvPr/>
          </p:nvGrpSpPr>
          <p:grpSpPr>
            <a:xfrm>
              <a:off x="1282815" y="3585161"/>
              <a:ext cx="236778" cy="236778"/>
              <a:chOff x="2898967" y="1781131"/>
              <a:chExt cx="1097280" cy="1097279"/>
            </a:xfrm>
          </p:grpSpPr>
          <p:grpSp>
            <p:nvGrpSpPr>
              <p:cNvPr id="9532" name="Group 9531">
                <a:extLst>
                  <a:ext uri="{FF2B5EF4-FFF2-40B4-BE49-F238E27FC236}">
                    <a16:creationId xmlns:a16="http://schemas.microsoft.com/office/drawing/2014/main" id="{6F1D47EA-7A7F-B7B9-4F45-B9873578A665}"/>
                  </a:ext>
                </a:extLst>
              </p:cNvPr>
              <p:cNvGrpSpPr/>
              <p:nvPr/>
            </p:nvGrpSpPr>
            <p:grpSpPr>
              <a:xfrm>
                <a:off x="2898967" y="1781131"/>
                <a:ext cx="1097280" cy="1097279"/>
                <a:chOff x="4849676" y="2570012"/>
                <a:chExt cx="1784077" cy="1870450"/>
              </a:xfrm>
            </p:grpSpPr>
            <p:grpSp>
              <p:nvGrpSpPr>
                <p:cNvPr id="9544" name="Group 9543">
                  <a:extLst>
                    <a:ext uri="{FF2B5EF4-FFF2-40B4-BE49-F238E27FC236}">
                      <a16:creationId xmlns:a16="http://schemas.microsoft.com/office/drawing/2014/main" id="{A9EC27F1-00C5-FFF4-0DCC-0683B17A1C84}"/>
                    </a:ext>
                  </a:extLst>
                </p:cNvPr>
                <p:cNvGrpSpPr/>
                <p:nvPr/>
              </p:nvGrpSpPr>
              <p:grpSpPr>
                <a:xfrm>
                  <a:off x="4849676" y="2570012"/>
                  <a:ext cx="1784077" cy="1870450"/>
                  <a:chOff x="1789223" y="3310260"/>
                  <a:chExt cx="911697" cy="1097908"/>
                </a:xfrm>
              </p:grpSpPr>
              <p:sp>
                <p:nvSpPr>
                  <p:cNvPr id="9560" name="Oval 9559">
                    <a:extLst>
                      <a:ext uri="{FF2B5EF4-FFF2-40B4-BE49-F238E27FC236}">
                        <a16:creationId xmlns:a16="http://schemas.microsoft.com/office/drawing/2014/main" id="{B9B0343D-40B8-877B-5C78-C6BD2BA91CAC}"/>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561" name="Group 9560">
                    <a:extLst>
                      <a:ext uri="{FF2B5EF4-FFF2-40B4-BE49-F238E27FC236}">
                        <a16:creationId xmlns:a16="http://schemas.microsoft.com/office/drawing/2014/main" id="{499FBB63-E772-C01E-9D63-CC7282A2F60E}"/>
                      </a:ext>
                    </a:extLst>
                  </p:cNvPr>
                  <p:cNvGrpSpPr/>
                  <p:nvPr/>
                </p:nvGrpSpPr>
                <p:grpSpPr>
                  <a:xfrm>
                    <a:off x="1914667" y="3499462"/>
                    <a:ext cx="758049" cy="632250"/>
                    <a:chOff x="6655611" y="1328513"/>
                    <a:chExt cx="4036885" cy="3366966"/>
                  </a:xfrm>
                </p:grpSpPr>
                <p:pic>
                  <p:nvPicPr>
                    <p:cNvPr id="9562" name="Graphic 9561">
                      <a:extLst>
                        <a:ext uri="{FF2B5EF4-FFF2-40B4-BE49-F238E27FC236}">
                          <a16:creationId xmlns:a16="http://schemas.microsoft.com/office/drawing/2014/main" id="{8BDD34A6-9DD3-67ED-5274-B49F6B5FB6C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563" name="Graphic 9562">
                      <a:extLst>
                        <a:ext uri="{FF2B5EF4-FFF2-40B4-BE49-F238E27FC236}">
                          <a16:creationId xmlns:a16="http://schemas.microsoft.com/office/drawing/2014/main" id="{7B31A114-0B63-1A6D-8BD3-028EB09371E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564" name="Graphic 9563">
                      <a:extLst>
                        <a:ext uri="{FF2B5EF4-FFF2-40B4-BE49-F238E27FC236}">
                          <a16:creationId xmlns:a16="http://schemas.microsoft.com/office/drawing/2014/main" id="{91DF0764-4DB9-F86E-F884-A2CEDD666F0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565" name="Graphic 9564">
                      <a:extLst>
                        <a:ext uri="{FF2B5EF4-FFF2-40B4-BE49-F238E27FC236}">
                          <a16:creationId xmlns:a16="http://schemas.microsoft.com/office/drawing/2014/main" id="{C1D28A97-1347-2DEC-C3F2-BA0CADFDCB0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566" name="Graphic 9565">
                      <a:extLst>
                        <a:ext uri="{FF2B5EF4-FFF2-40B4-BE49-F238E27FC236}">
                          <a16:creationId xmlns:a16="http://schemas.microsoft.com/office/drawing/2014/main" id="{F91B3B4F-652E-C398-DECD-D352234AD17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567" name="Graphic 9566">
                      <a:extLst>
                        <a:ext uri="{FF2B5EF4-FFF2-40B4-BE49-F238E27FC236}">
                          <a16:creationId xmlns:a16="http://schemas.microsoft.com/office/drawing/2014/main" id="{45CA618E-9256-D9BD-9EBB-9A6D3FE5E13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568" name="Graphic 9567">
                      <a:extLst>
                        <a:ext uri="{FF2B5EF4-FFF2-40B4-BE49-F238E27FC236}">
                          <a16:creationId xmlns:a16="http://schemas.microsoft.com/office/drawing/2014/main" id="{3BA49E3D-57D7-7073-740C-79EC34A6D86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569" name="Graphic 9568">
                      <a:extLst>
                        <a:ext uri="{FF2B5EF4-FFF2-40B4-BE49-F238E27FC236}">
                          <a16:creationId xmlns:a16="http://schemas.microsoft.com/office/drawing/2014/main" id="{1CECDDDC-B7A8-8245-557A-20C87187D16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570" name="Graphic 9569">
                      <a:extLst>
                        <a:ext uri="{FF2B5EF4-FFF2-40B4-BE49-F238E27FC236}">
                          <a16:creationId xmlns:a16="http://schemas.microsoft.com/office/drawing/2014/main" id="{3CDCD2E0-06C8-58D1-4B46-88588923C66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571" name="Graphic 9570">
                      <a:extLst>
                        <a:ext uri="{FF2B5EF4-FFF2-40B4-BE49-F238E27FC236}">
                          <a16:creationId xmlns:a16="http://schemas.microsoft.com/office/drawing/2014/main" id="{1A260D29-CDE1-E318-AAB9-BE4FDEB1244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572" name="Graphic 9571">
                      <a:extLst>
                        <a:ext uri="{FF2B5EF4-FFF2-40B4-BE49-F238E27FC236}">
                          <a16:creationId xmlns:a16="http://schemas.microsoft.com/office/drawing/2014/main" id="{1A179872-82F0-76CF-83BF-9A39BDC562F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573" name="Graphic 9572">
                      <a:extLst>
                        <a:ext uri="{FF2B5EF4-FFF2-40B4-BE49-F238E27FC236}">
                          <a16:creationId xmlns:a16="http://schemas.microsoft.com/office/drawing/2014/main" id="{B7FAE9E2-665D-B816-C360-54DB1C8E725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574" name="Graphic 9573">
                      <a:extLst>
                        <a:ext uri="{FF2B5EF4-FFF2-40B4-BE49-F238E27FC236}">
                          <a16:creationId xmlns:a16="http://schemas.microsoft.com/office/drawing/2014/main" id="{2016D396-C0C3-68E2-DD62-1CC4EC51084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575" name="Graphic 9574">
                      <a:extLst>
                        <a:ext uri="{FF2B5EF4-FFF2-40B4-BE49-F238E27FC236}">
                          <a16:creationId xmlns:a16="http://schemas.microsoft.com/office/drawing/2014/main" id="{8E80AC12-4818-A979-E336-81AEEE45183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576" name="Graphic 9575">
                      <a:extLst>
                        <a:ext uri="{FF2B5EF4-FFF2-40B4-BE49-F238E27FC236}">
                          <a16:creationId xmlns:a16="http://schemas.microsoft.com/office/drawing/2014/main" id="{6C65C6A5-B2D9-A4D9-DB8C-E739AC18416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577" name="Graphic 9576">
                      <a:extLst>
                        <a:ext uri="{FF2B5EF4-FFF2-40B4-BE49-F238E27FC236}">
                          <a16:creationId xmlns:a16="http://schemas.microsoft.com/office/drawing/2014/main" id="{93F19767-6625-6482-85BC-4B5009D23EE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578" name="Graphic 9577">
                      <a:extLst>
                        <a:ext uri="{FF2B5EF4-FFF2-40B4-BE49-F238E27FC236}">
                          <a16:creationId xmlns:a16="http://schemas.microsoft.com/office/drawing/2014/main" id="{239C519A-50F9-90A2-C26B-FF574EF94E7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579" name="Graphic 9578">
                      <a:extLst>
                        <a:ext uri="{FF2B5EF4-FFF2-40B4-BE49-F238E27FC236}">
                          <a16:creationId xmlns:a16="http://schemas.microsoft.com/office/drawing/2014/main" id="{7224AD4C-70A3-D827-6E7B-84D2B744FF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545" name="Graphic 9544">
                  <a:extLst>
                    <a:ext uri="{FF2B5EF4-FFF2-40B4-BE49-F238E27FC236}">
                      <a16:creationId xmlns:a16="http://schemas.microsoft.com/office/drawing/2014/main" id="{5561FE2C-CDCB-BEE1-D6A8-8F6B2E84B7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546" name="Graphic 9545">
                  <a:extLst>
                    <a:ext uri="{FF2B5EF4-FFF2-40B4-BE49-F238E27FC236}">
                      <a16:creationId xmlns:a16="http://schemas.microsoft.com/office/drawing/2014/main" id="{04F4A929-CAF4-E53D-4FE7-A4C22048200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547" name="Graphic 9546">
                  <a:extLst>
                    <a:ext uri="{FF2B5EF4-FFF2-40B4-BE49-F238E27FC236}">
                      <a16:creationId xmlns:a16="http://schemas.microsoft.com/office/drawing/2014/main" id="{8D1B04C9-8A50-EAEB-7907-FD799DA485A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548" name="Graphic 9547">
                  <a:extLst>
                    <a:ext uri="{FF2B5EF4-FFF2-40B4-BE49-F238E27FC236}">
                      <a16:creationId xmlns:a16="http://schemas.microsoft.com/office/drawing/2014/main" id="{A91C743A-82BA-682F-873D-9381C61949A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549" name="Graphic 9548">
                  <a:extLst>
                    <a:ext uri="{FF2B5EF4-FFF2-40B4-BE49-F238E27FC236}">
                      <a16:creationId xmlns:a16="http://schemas.microsoft.com/office/drawing/2014/main" id="{5E0B7404-061C-3C23-245A-1DECE8FC129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550" name="Graphic 9549">
                  <a:extLst>
                    <a:ext uri="{FF2B5EF4-FFF2-40B4-BE49-F238E27FC236}">
                      <a16:creationId xmlns:a16="http://schemas.microsoft.com/office/drawing/2014/main" id="{5B758ABC-4139-2CFD-93A1-9BC237E7B16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551" name="Graphic 9550">
                  <a:extLst>
                    <a:ext uri="{FF2B5EF4-FFF2-40B4-BE49-F238E27FC236}">
                      <a16:creationId xmlns:a16="http://schemas.microsoft.com/office/drawing/2014/main" id="{196B22AB-C62C-2790-E308-9AFB270EF88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552" name="Graphic 9551">
                  <a:extLst>
                    <a:ext uri="{FF2B5EF4-FFF2-40B4-BE49-F238E27FC236}">
                      <a16:creationId xmlns:a16="http://schemas.microsoft.com/office/drawing/2014/main" id="{E1F0162C-BE7F-B4AF-EF47-9B8E89E433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553" name="Graphic 9552">
                  <a:extLst>
                    <a:ext uri="{FF2B5EF4-FFF2-40B4-BE49-F238E27FC236}">
                      <a16:creationId xmlns:a16="http://schemas.microsoft.com/office/drawing/2014/main" id="{A88957F4-9635-335E-671B-6D9B975844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554" name="Graphic 9553">
                  <a:extLst>
                    <a:ext uri="{FF2B5EF4-FFF2-40B4-BE49-F238E27FC236}">
                      <a16:creationId xmlns:a16="http://schemas.microsoft.com/office/drawing/2014/main" id="{AD3E02DD-375E-9F12-205C-C53A1E89C25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555" name="Graphic 9554">
                  <a:extLst>
                    <a:ext uri="{FF2B5EF4-FFF2-40B4-BE49-F238E27FC236}">
                      <a16:creationId xmlns:a16="http://schemas.microsoft.com/office/drawing/2014/main" id="{1D990FEE-AE0C-C2D5-74EE-965262EFE5F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556" name="Graphic 9555">
                  <a:extLst>
                    <a:ext uri="{FF2B5EF4-FFF2-40B4-BE49-F238E27FC236}">
                      <a16:creationId xmlns:a16="http://schemas.microsoft.com/office/drawing/2014/main" id="{95104C31-BC1F-CC5E-081E-4101EA77E86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557" name="Graphic 9556">
                  <a:extLst>
                    <a:ext uri="{FF2B5EF4-FFF2-40B4-BE49-F238E27FC236}">
                      <a16:creationId xmlns:a16="http://schemas.microsoft.com/office/drawing/2014/main" id="{B83DBFD2-B77B-AD55-DB4F-BDFD14439E9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558" name="Graphic 9557">
                  <a:extLst>
                    <a:ext uri="{FF2B5EF4-FFF2-40B4-BE49-F238E27FC236}">
                      <a16:creationId xmlns:a16="http://schemas.microsoft.com/office/drawing/2014/main" id="{046C2C9F-EABB-AD0D-74DA-58287C5CA7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559" name="Graphic 9558">
                  <a:extLst>
                    <a:ext uri="{FF2B5EF4-FFF2-40B4-BE49-F238E27FC236}">
                      <a16:creationId xmlns:a16="http://schemas.microsoft.com/office/drawing/2014/main" id="{87004FDA-1A9F-69D9-5768-548F2FBB7B0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533" name="Graphic 9532">
                <a:extLst>
                  <a:ext uri="{FF2B5EF4-FFF2-40B4-BE49-F238E27FC236}">
                    <a16:creationId xmlns:a16="http://schemas.microsoft.com/office/drawing/2014/main" id="{B84AB976-788D-D526-9159-0803B99F1E5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534" name="Graphic 9533">
                <a:extLst>
                  <a:ext uri="{FF2B5EF4-FFF2-40B4-BE49-F238E27FC236}">
                    <a16:creationId xmlns:a16="http://schemas.microsoft.com/office/drawing/2014/main" id="{9FE0C7FF-06CA-0620-1CF3-5437F5CF2ED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535" name="Graphic 9534">
                <a:extLst>
                  <a:ext uri="{FF2B5EF4-FFF2-40B4-BE49-F238E27FC236}">
                    <a16:creationId xmlns:a16="http://schemas.microsoft.com/office/drawing/2014/main" id="{49B4E00C-7614-AF08-4A40-A62FB6C722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536" name="Graphic 9535">
                <a:extLst>
                  <a:ext uri="{FF2B5EF4-FFF2-40B4-BE49-F238E27FC236}">
                    <a16:creationId xmlns:a16="http://schemas.microsoft.com/office/drawing/2014/main" id="{ACE52590-EA2C-B50A-F01F-BAB457BFACC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537" name="Graphic 9536">
                <a:extLst>
                  <a:ext uri="{FF2B5EF4-FFF2-40B4-BE49-F238E27FC236}">
                    <a16:creationId xmlns:a16="http://schemas.microsoft.com/office/drawing/2014/main" id="{1AD692CE-BCF9-99D6-238C-3550BEA6BE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538" name="Graphic 9537">
                <a:extLst>
                  <a:ext uri="{FF2B5EF4-FFF2-40B4-BE49-F238E27FC236}">
                    <a16:creationId xmlns:a16="http://schemas.microsoft.com/office/drawing/2014/main" id="{EE1F6A79-6095-B931-EDAE-995E7D543C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539" name="Graphic 9538">
                <a:extLst>
                  <a:ext uri="{FF2B5EF4-FFF2-40B4-BE49-F238E27FC236}">
                    <a16:creationId xmlns:a16="http://schemas.microsoft.com/office/drawing/2014/main" id="{0CF44222-AF8D-41B3-12F1-8C6D65F71E8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540" name="Graphic 9539">
                <a:extLst>
                  <a:ext uri="{FF2B5EF4-FFF2-40B4-BE49-F238E27FC236}">
                    <a16:creationId xmlns:a16="http://schemas.microsoft.com/office/drawing/2014/main" id="{89CE1F81-0252-CE45-ED09-567636A12C0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541" name="Graphic 9540">
                <a:extLst>
                  <a:ext uri="{FF2B5EF4-FFF2-40B4-BE49-F238E27FC236}">
                    <a16:creationId xmlns:a16="http://schemas.microsoft.com/office/drawing/2014/main" id="{57088A77-D63A-689B-0C1F-0279D92B342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542" name="Graphic 9541">
                <a:extLst>
                  <a:ext uri="{FF2B5EF4-FFF2-40B4-BE49-F238E27FC236}">
                    <a16:creationId xmlns:a16="http://schemas.microsoft.com/office/drawing/2014/main" id="{A0CDF97C-8388-BD8F-657A-55A2258080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543" name="Graphic 9542">
                <a:extLst>
                  <a:ext uri="{FF2B5EF4-FFF2-40B4-BE49-F238E27FC236}">
                    <a16:creationId xmlns:a16="http://schemas.microsoft.com/office/drawing/2014/main" id="{F59D2921-B985-9D91-2860-25405F0042C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01" name="Group 2800">
              <a:extLst>
                <a:ext uri="{FF2B5EF4-FFF2-40B4-BE49-F238E27FC236}">
                  <a16:creationId xmlns:a16="http://schemas.microsoft.com/office/drawing/2014/main" id="{550E1FED-AD1C-2ACF-3CE7-35C3A7E546D8}"/>
                </a:ext>
              </a:extLst>
            </p:cNvPr>
            <p:cNvGrpSpPr/>
            <p:nvPr/>
          </p:nvGrpSpPr>
          <p:grpSpPr>
            <a:xfrm>
              <a:off x="1352161" y="3294242"/>
              <a:ext cx="202093" cy="202093"/>
              <a:chOff x="2898967" y="1781131"/>
              <a:chExt cx="1097280" cy="1097279"/>
            </a:xfrm>
          </p:grpSpPr>
          <p:grpSp>
            <p:nvGrpSpPr>
              <p:cNvPr id="9484" name="Group 9483">
                <a:extLst>
                  <a:ext uri="{FF2B5EF4-FFF2-40B4-BE49-F238E27FC236}">
                    <a16:creationId xmlns:a16="http://schemas.microsoft.com/office/drawing/2014/main" id="{1759C11A-007E-5998-3696-93780DE9F5B7}"/>
                  </a:ext>
                </a:extLst>
              </p:cNvPr>
              <p:cNvGrpSpPr/>
              <p:nvPr/>
            </p:nvGrpSpPr>
            <p:grpSpPr>
              <a:xfrm>
                <a:off x="2898967" y="1781131"/>
                <a:ext cx="1097280" cy="1097279"/>
                <a:chOff x="4849676" y="2570012"/>
                <a:chExt cx="1784077" cy="1870450"/>
              </a:xfrm>
            </p:grpSpPr>
            <p:grpSp>
              <p:nvGrpSpPr>
                <p:cNvPr id="9496" name="Group 9495">
                  <a:extLst>
                    <a:ext uri="{FF2B5EF4-FFF2-40B4-BE49-F238E27FC236}">
                      <a16:creationId xmlns:a16="http://schemas.microsoft.com/office/drawing/2014/main" id="{07415485-D776-8854-458B-EFABE0DC77E4}"/>
                    </a:ext>
                  </a:extLst>
                </p:cNvPr>
                <p:cNvGrpSpPr/>
                <p:nvPr/>
              </p:nvGrpSpPr>
              <p:grpSpPr>
                <a:xfrm>
                  <a:off x="4849676" y="2570012"/>
                  <a:ext cx="1784077" cy="1870450"/>
                  <a:chOff x="1789223" y="3310260"/>
                  <a:chExt cx="911697" cy="1097908"/>
                </a:xfrm>
              </p:grpSpPr>
              <p:sp>
                <p:nvSpPr>
                  <p:cNvPr id="9512" name="Oval 9511">
                    <a:extLst>
                      <a:ext uri="{FF2B5EF4-FFF2-40B4-BE49-F238E27FC236}">
                        <a16:creationId xmlns:a16="http://schemas.microsoft.com/office/drawing/2014/main" id="{9A6FD853-E88A-D327-7299-1EEF3F465C75}"/>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513" name="Group 9512">
                    <a:extLst>
                      <a:ext uri="{FF2B5EF4-FFF2-40B4-BE49-F238E27FC236}">
                        <a16:creationId xmlns:a16="http://schemas.microsoft.com/office/drawing/2014/main" id="{120EA4C8-1188-055F-9609-8F49B184B13F}"/>
                      </a:ext>
                    </a:extLst>
                  </p:cNvPr>
                  <p:cNvGrpSpPr/>
                  <p:nvPr/>
                </p:nvGrpSpPr>
                <p:grpSpPr>
                  <a:xfrm>
                    <a:off x="1914667" y="3499462"/>
                    <a:ext cx="758049" cy="632250"/>
                    <a:chOff x="6655611" y="1328513"/>
                    <a:chExt cx="4036885" cy="3366966"/>
                  </a:xfrm>
                </p:grpSpPr>
                <p:pic>
                  <p:nvPicPr>
                    <p:cNvPr id="9514" name="Graphic 9513">
                      <a:extLst>
                        <a:ext uri="{FF2B5EF4-FFF2-40B4-BE49-F238E27FC236}">
                          <a16:creationId xmlns:a16="http://schemas.microsoft.com/office/drawing/2014/main" id="{0094B9A7-ACC1-5100-D3CA-E3C87EA75C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515" name="Graphic 9514">
                      <a:extLst>
                        <a:ext uri="{FF2B5EF4-FFF2-40B4-BE49-F238E27FC236}">
                          <a16:creationId xmlns:a16="http://schemas.microsoft.com/office/drawing/2014/main" id="{DE2B9177-AA61-091C-211E-4F1FF648D00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516" name="Graphic 9515">
                      <a:extLst>
                        <a:ext uri="{FF2B5EF4-FFF2-40B4-BE49-F238E27FC236}">
                          <a16:creationId xmlns:a16="http://schemas.microsoft.com/office/drawing/2014/main" id="{38DD36FC-929D-63DD-7D72-A34BE170FA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517" name="Graphic 9516">
                      <a:extLst>
                        <a:ext uri="{FF2B5EF4-FFF2-40B4-BE49-F238E27FC236}">
                          <a16:creationId xmlns:a16="http://schemas.microsoft.com/office/drawing/2014/main" id="{40447D4D-FD5B-A5AE-98ED-064BC01C29E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518" name="Graphic 9517">
                      <a:extLst>
                        <a:ext uri="{FF2B5EF4-FFF2-40B4-BE49-F238E27FC236}">
                          <a16:creationId xmlns:a16="http://schemas.microsoft.com/office/drawing/2014/main" id="{C98F8D7A-9491-FB86-AB29-FBA60174BD7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519" name="Graphic 9518">
                      <a:extLst>
                        <a:ext uri="{FF2B5EF4-FFF2-40B4-BE49-F238E27FC236}">
                          <a16:creationId xmlns:a16="http://schemas.microsoft.com/office/drawing/2014/main" id="{639AD0EA-3E47-06AE-AF80-644FE0FC7A9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520" name="Graphic 9519">
                      <a:extLst>
                        <a:ext uri="{FF2B5EF4-FFF2-40B4-BE49-F238E27FC236}">
                          <a16:creationId xmlns:a16="http://schemas.microsoft.com/office/drawing/2014/main" id="{48C7A0F5-A605-1B67-3D59-A4509A091E4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521" name="Graphic 9520">
                      <a:extLst>
                        <a:ext uri="{FF2B5EF4-FFF2-40B4-BE49-F238E27FC236}">
                          <a16:creationId xmlns:a16="http://schemas.microsoft.com/office/drawing/2014/main" id="{EC31364C-FB15-322B-8AB4-0577A9EFF8E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522" name="Graphic 9521">
                      <a:extLst>
                        <a:ext uri="{FF2B5EF4-FFF2-40B4-BE49-F238E27FC236}">
                          <a16:creationId xmlns:a16="http://schemas.microsoft.com/office/drawing/2014/main" id="{5EC77C28-E06E-6A22-E2FE-24A1E23B211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523" name="Graphic 9522">
                      <a:extLst>
                        <a:ext uri="{FF2B5EF4-FFF2-40B4-BE49-F238E27FC236}">
                          <a16:creationId xmlns:a16="http://schemas.microsoft.com/office/drawing/2014/main" id="{DF7C989D-4731-CD80-4AC4-E97DD8F5AFD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524" name="Graphic 9523">
                      <a:extLst>
                        <a:ext uri="{FF2B5EF4-FFF2-40B4-BE49-F238E27FC236}">
                          <a16:creationId xmlns:a16="http://schemas.microsoft.com/office/drawing/2014/main" id="{DD84C1D2-DE5E-C681-B244-FE09899ABA6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525" name="Graphic 9524">
                      <a:extLst>
                        <a:ext uri="{FF2B5EF4-FFF2-40B4-BE49-F238E27FC236}">
                          <a16:creationId xmlns:a16="http://schemas.microsoft.com/office/drawing/2014/main" id="{91CCDA1F-E9EA-2A8C-26E0-3EFF9602112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526" name="Graphic 9525">
                      <a:extLst>
                        <a:ext uri="{FF2B5EF4-FFF2-40B4-BE49-F238E27FC236}">
                          <a16:creationId xmlns:a16="http://schemas.microsoft.com/office/drawing/2014/main" id="{905180EC-B348-E7F8-12D1-26242EAA79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527" name="Graphic 9526">
                      <a:extLst>
                        <a:ext uri="{FF2B5EF4-FFF2-40B4-BE49-F238E27FC236}">
                          <a16:creationId xmlns:a16="http://schemas.microsoft.com/office/drawing/2014/main" id="{14DA99B5-B1D1-651D-14E8-0BB8CC2B49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528" name="Graphic 9527">
                      <a:extLst>
                        <a:ext uri="{FF2B5EF4-FFF2-40B4-BE49-F238E27FC236}">
                          <a16:creationId xmlns:a16="http://schemas.microsoft.com/office/drawing/2014/main" id="{037F390E-7D6C-370D-A99B-06FAEA23CFC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529" name="Graphic 9528">
                      <a:extLst>
                        <a:ext uri="{FF2B5EF4-FFF2-40B4-BE49-F238E27FC236}">
                          <a16:creationId xmlns:a16="http://schemas.microsoft.com/office/drawing/2014/main" id="{05799862-7A1B-50C0-D79C-C6990E9E491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530" name="Graphic 9529">
                      <a:extLst>
                        <a:ext uri="{FF2B5EF4-FFF2-40B4-BE49-F238E27FC236}">
                          <a16:creationId xmlns:a16="http://schemas.microsoft.com/office/drawing/2014/main" id="{AA32AA6D-D8F4-78A8-76E9-2C1C0D66C67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531" name="Graphic 9530">
                      <a:extLst>
                        <a:ext uri="{FF2B5EF4-FFF2-40B4-BE49-F238E27FC236}">
                          <a16:creationId xmlns:a16="http://schemas.microsoft.com/office/drawing/2014/main" id="{E54093DB-2E4E-C91A-B8BE-2A17D365ACF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497" name="Graphic 9496">
                  <a:extLst>
                    <a:ext uri="{FF2B5EF4-FFF2-40B4-BE49-F238E27FC236}">
                      <a16:creationId xmlns:a16="http://schemas.microsoft.com/office/drawing/2014/main" id="{B7BA62E9-6BCB-EDF6-0F2A-A35EA2F678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498" name="Graphic 9497">
                  <a:extLst>
                    <a:ext uri="{FF2B5EF4-FFF2-40B4-BE49-F238E27FC236}">
                      <a16:creationId xmlns:a16="http://schemas.microsoft.com/office/drawing/2014/main" id="{0AEE6D9B-6A21-27AA-9D68-4FB6798E45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499" name="Graphic 9498">
                  <a:extLst>
                    <a:ext uri="{FF2B5EF4-FFF2-40B4-BE49-F238E27FC236}">
                      <a16:creationId xmlns:a16="http://schemas.microsoft.com/office/drawing/2014/main" id="{80BBA250-B96C-C769-2605-D09EFE3B0F7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500" name="Graphic 9499">
                  <a:extLst>
                    <a:ext uri="{FF2B5EF4-FFF2-40B4-BE49-F238E27FC236}">
                      <a16:creationId xmlns:a16="http://schemas.microsoft.com/office/drawing/2014/main" id="{46BB31BC-CDE7-9307-984F-367BD225E31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501" name="Graphic 9500">
                  <a:extLst>
                    <a:ext uri="{FF2B5EF4-FFF2-40B4-BE49-F238E27FC236}">
                      <a16:creationId xmlns:a16="http://schemas.microsoft.com/office/drawing/2014/main" id="{71CB2D60-A008-7B4F-41A0-C0937087E70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502" name="Graphic 9501">
                  <a:extLst>
                    <a:ext uri="{FF2B5EF4-FFF2-40B4-BE49-F238E27FC236}">
                      <a16:creationId xmlns:a16="http://schemas.microsoft.com/office/drawing/2014/main" id="{23116C95-96D0-3FDD-61A0-72969DDC2DE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503" name="Graphic 9502">
                  <a:extLst>
                    <a:ext uri="{FF2B5EF4-FFF2-40B4-BE49-F238E27FC236}">
                      <a16:creationId xmlns:a16="http://schemas.microsoft.com/office/drawing/2014/main" id="{2A2D52F5-D26C-521D-593D-DA0E68AAA1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504" name="Graphic 9503">
                  <a:extLst>
                    <a:ext uri="{FF2B5EF4-FFF2-40B4-BE49-F238E27FC236}">
                      <a16:creationId xmlns:a16="http://schemas.microsoft.com/office/drawing/2014/main" id="{E1766CB7-8874-18E0-E52E-51F5BE25CF5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505" name="Graphic 9504">
                  <a:extLst>
                    <a:ext uri="{FF2B5EF4-FFF2-40B4-BE49-F238E27FC236}">
                      <a16:creationId xmlns:a16="http://schemas.microsoft.com/office/drawing/2014/main" id="{7BBD7E43-8E65-94B0-73D9-47F48C74CC1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506" name="Graphic 9505">
                  <a:extLst>
                    <a:ext uri="{FF2B5EF4-FFF2-40B4-BE49-F238E27FC236}">
                      <a16:creationId xmlns:a16="http://schemas.microsoft.com/office/drawing/2014/main" id="{04731019-C4BB-DF3B-AD57-3BF53519ADC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507" name="Graphic 9506">
                  <a:extLst>
                    <a:ext uri="{FF2B5EF4-FFF2-40B4-BE49-F238E27FC236}">
                      <a16:creationId xmlns:a16="http://schemas.microsoft.com/office/drawing/2014/main" id="{8566BFD7-FDF3-9403-31CA-75B58C93AC9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508" name="Graphic 9507">
                  <a:extLst>
                    <a:ext uri="{FF2B5EF4-FFF2-40B4-BE49-F238E27FC236}">
                      <a16:creationId xmlns:a16="http://schemas.microsoft.com/office/drawing/2014/main" id="{386822B1-77FB-E47C-7C9A-43E8B113FD7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509" name="Graphic 9508">
                  <a:extLst>
                    <a:ext uri="{FF2B5EF4-FFF2-40B4-BE49-F238E27FC236}">
                      <a16:creationId xmlns:a16="http://schemas.microsoft.com/office/drawing/2014/main" id="{E0D6FAE2-4E95-BB4F-C2A2-9D234F83DE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510" name="Graphic 9509">
                  <a:extLst>
                    <a:ext uri="{FF2B5EF4-FFF2-40B4-BE49-F238E27FC236}">
                      <a16:creationId xmlns:a16="http://schemas.microsoft.com/office/drawing/2014/main" id="{DB98BB3C-213B-2A34-01E1-9491E728542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511" name="Graphic 9510">
                  <a:extLst>
                    <a:ext uri="{FF2B5EF4-FFF2-40B4-BE49-F238E27FC236}">
                      <a16:creationId xmlns:a16="http://schemas.microsoft.com/office/drawing/2014/main" id="{54C950F5-DBA6-620F-DB1B-9DF1204EB48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485" name="Graphic 9484">
                <a:extLst>
                  <a:ext uri="{FF2B5EF4-FFF2-40B4-BE49-F238E27FC236}">
                    <a16:creationId xmlns:a16="http://schemas.microsoft.com/office/drawing/2014/main" id="{ADECECFC-A8F6-A01D-B26B-6D0E7360024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486" name="Graphic 9485">
                <a:extLst>
                  <a:ext uri="{FF2B5EF4-FFF2-40B4-BE49-F238E27FC236}">
                    <a16:creationId xmlns:a16="http://schemas.microsoft.com/office/drawing/2014/main" id="{21316894-DE2E-B2CF-BE3B-FA2E8991F22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487" name="Graphic 9486">
                <a:extLst>
                  <a:ext uri="{FF2B5EF4-FFF2-40B4-BE49-F238E27FC236}">
                    <a16:creationId xmlns:a16="http://schemas.microsoft.com/office/drawing/2014/main" id="{DBDE1643-9757-3042-4E16-05AB4AC8989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488" name="Graphic 9487">
                <a:extLst>
                  <a:ext uri="{FF2B5EF4-FFF2-40B4-BE49-F238E27FC236}">
                    <a16:creationId xmlns:a16="http://schemas.microsoft.com/office/drawing/2014/main" id="{A015221F-6DAF-9FA4-66D6-3D6A18B642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489" name="Graphic 9488">
                <a:extLst>
                  <a:ext uri="{FF2B5EF4-FFF2-40B4-BE49-F238E27FC236}">
                    <a16:creationId xmlns:a16="http://schemas.microsoft.com/office/drawing/2014/main" id="{D0589E78-C59A-28E8-45F4-4EEB0598EB7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490" name="Graphic 9489">
                <a:extLst>
                  <a:ext uri="{FF2B5EF4-FFF2-40B4-BE49-F238E27FC236}">
                    <a16:creationId xmlns:a16="http://schemas.microsoft.com/office/drawing/2014/main" id="{232657A5-C9E6-DE4F-268E-4012F59F71A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491" name="Graphic 9490">
                <a:extLst>
                  <a:ext uri="{FF2B5EF4-FFF2-40B4-BE49-F238E27FC236}">
                    <a16:creationId xmlns:a16="http://schemas.microsoft.com/office/drawing/2014/main" id="{219D1712-9FEC-4995-ADD2-315737A19A2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492" name="Graphic 9491">
                <a:extLst>
                  <a:ext uri="{FF2B5EF4-FFF2-40B4-BE49-F238E27FC236}">
                    <a16:creationId xmlns:a16="http://schemas.microsoft.com/office/drawing/2014/main" id="{179D1840-E3D5-D9B7-14DC-27C9F6C3932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493" name="Graphic 9492">
                <a:extLst>
                  <a:ext uri="{FF2B5EF4-FFF2-40B4-BE49-F238E27FC236}">
                    <a16:creationId xmlns:a16="http://schemas.microsoft.com/office/drawing/2014/main" id="{04EA98B7-10D1-96B6-D832-C3A9AE98EB5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494" name="Graphic 9493">
                <a:extLst>
                  <a:ext uri="{FF2B5EF4-FFF2-40B4-BE49-F238E27FC236}">
                    <a16:creationId xmlns:a16="http://schemas.microsoft.com/office/drawing/2014/main" id="{9B0182A8-C682-D91E-ED9E-9397A35CD7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495" name="Graphic 9494">
                <a:extLst>
                  <a:ext uri="{FF2B5EF4-FFF2-40B4-BE49-F238E27FC236}">
                    <a16:creationId xmlns:a16="http://schemas.microsoft.com/office/drawing/2014/main" id="{D936BFFC-6FB1-A50B-6554-0F60110676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02" name="Group 2801">
              <a:extLst>
                <a:ext uri="{FF2B5EF4-FFF2-40B4-BE49-F238E27FC236}">
                  <a16:creationId xmlns:a16="http://schemas.microsoft.com/office/drawing/2014/main" id="{D62CC6F7-BB60-812F-EDDC-B1BA66D34F45}"/>
                </a:ext>
              </a:extLst>
            </p:cNvPr>
            <p:cNvGrpSpPr/>
            <p:nvPr/>
          </p:nvGrpSpPr>
          <p:grpSpPr>
            <a:xfrm>
              <a:off x="1902598" y="3370027"/>
              <a:ext cx="178020" cy="178020"/>
              <a:chOff x="2898967" y="1781131"/>
              <a:chExt cx="1097280" cy="1097279"/>
            </a:xfrm>
          </p:grpSpPr>
          <p:grpSp>
            <p:nvGrpSpPr>
              <p:cNvPr id="9436" name="Group 9435">
                <a:extLst>
                  <a:ext uri="{FF2B5EF4-FFF2-40B4-BE49-F238E27FC236}">
                    <a16:creationId xmlns:a16="http://schemas.microsoft.com/office/drawing/2014/main" id="{EFBEA61F-7B71-A7AB-B34A-901BDA6AF279}"/>
                  </a:ext>
                </a:extLst>
              </p:cNvPr>
              <p:cNvGrpSpPr/>
              <p:nvPr/>
            </p:nvGrpSpPr>
            <p:grpSpPr>
              <a:xfrm>
                <a:off x="2898967" y="1781131"/>
                <a:ext cx="1097280" cy="1097279"/>
                <a:chOff x="4849676" y="2570012"/>
                <a:chExt cx="1784077" cy="1870450"/>
              </a:xfrm>
            </p:grpSpPr>
            <p:grpSp>
              <p:nvGrpSpPr>
                <p:cNvPr id="9448" name="Group 9447">
                  <a:extLst>
                    <a:ext uri="{FF2B5EF4-FFF2-40B4-BE49-F238E27FC236}">
                      <a16:creationId xmlns:a16="http://schemas.microsoft.com/office/drawing/2014/main" id="{E5610389-A21E-D695-2FDF-1942D5FFB2DC}"/>
                    </a:ext>
                  </a:extLst>
                </p:cNvPr>
                <p:cNvGrpSpPr/>
                <p:nvPr/>
              </p:nvGrpSpPr>
              <p:grpSpPr>
                <a:xfrm>
                  <a:off x="4849676" y="2570012"/>
                  <a:ext cx="1784077" cy="1870450"/>
                  <a:chOff x="1789223" y="3310260"/>
                  <a:chExt cx="911697" cy="1097908"/>
                </a:xfrm>
              </p:grpSpPr>
              <p:sp>
                <p:nvSpPr>
                  <p:cNvPr id="9464" name="Oval 9463">
                    <a:extLst>
                      <a:ext uri="{FF2B5EF4-FFF2-40B4-BE49-F238E27FC236}">
                        <a16:creationId xmlns:a16="http://schemas.microsoft.com/office/drawing/2014/main" id="{036AFA0F-4298-D78B-820B-BE8B717E890B}"/>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465" name="Group 9464">
                    <a:extLst>
                      <a:ext uri="{FF2B5EF4-FFF2-40B4-BE49-F238E27FC236}">
                        <a16:creationId xmlns:a16="http://schemas.microsoft.com/office/drawing/2014/main" id="{A117BE47-500A-5638-8C60-2E7BF630FEB6}"/>
                      </a:ext>
                    </a:extLst>
                  </p:cNvPr>
                  <p:cNvGrpSpPr/>
                  <p:nvPr/>
                </p:nvGrpSpPr>
                <p:grpSpPr>
                  <a:xfrm>
                    <a:off x="1914667" y="3499462"/>
                    <a:ext cx="758049" cy="632250"/>
                    <a:chOff x="6655611" y="1328513"/>
                    <a:chExt cx="4036885" cy="3366966"/>
                  </a:xfrm>
                </p:grpSpPr>
                <p:pic>
                  <p:nvPicPr>
                    <p:cNvPr id="9466" name="Graphic 9465">
                      <a:extLst>
                        <a:ext uri="{FF2B5EF4-FFF2-40B4-BE49-F238E27FC236}">
                          <a16:creationId xmlns:a16="http://schemas.microsoft.com/office/drawing/2014/main" id="{9809719F-BEAD-10F1-B247-E1DF6BE67C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467" name="Graphic 9466">
                      <a:extLst>
                        <a:ext uri="{FF2B5EF4-FFF2-40B4-BE49-F238E27FC236}">
                          <a16:creationId xmlns:a16="http://schemas.microsoft.com/office/drawing/2014/main" id="{F4F8D094-C051-3434-E983-675F2DC362B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468" name="Graphic 9467">
                      <a:extLst>
                        <a:ext uri="{FF2B5EF4-FFF2-40B4-BE49-F238E27FC236}">
                          <a16:creationId xmlns:a16="http://schemas.microsoft.com/office/drawing/2014/main" id="{2C435E15-7A14-4C40-F5B0-DB07D63415F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469" name="Graphic 9468">
                      <a:extLst>
                        <a:ext uri="{FF2B5EF4-FFF2-40B4-BE49-F238E27FC236}">
                          <a16:creationId xmlns:a16="http://schemas.microsoft.com/office/drawing/2014/main" id="{83C1C4FD-92F8-A5B3-233B-B707EF3CF21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470" name="Graphic 9469">
                      <a:extLst>
                        <a:ext uri="{FF2B5EF4-FFF2-40B4-BE49-F238E27FC236}">
                          <a16:creationId xmlns:a16="http://schemas.microsoft.com/office/drawing/2014/main" id="{CD863F2D-D59F-4165-A818-48F8083F12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471" name="Graphic 9470">
                      <a:extLst>
                        <a:ext uri="{FF2B5EF4-FFF2-40B4-BE49-F238E27FC236}">
                          <a16:creationId xmlns:a16="http://schemas.microsoft.com/office/drawing/2014/main" id="{D3BB37C2-BB7B-A0E1-38DF-C2EF5B7B208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472" name="Graphic 9471">
                      <a:extLst>
                        <a:ext uri="{FF2B5EF4-FFF2-40B4-BE49-F238E27FC236}">
                          <a16:creationId xmlns:a16="http://schemas.microsoft.com/office/drawing/2014/main" id="{3936CF4A-69B3-5C7C-17FB-DCA4664C702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473" name="Graphic 9472">
                      <a:extLst>
                        <a:ext uri="{FF2B5EF4-FFF2-40B4-BE49-F238E27FC236}">
                          <a16:creationId xmlns:a16="http://schemas.microsoft.com/office/drawing/2014/main" id="{6F2BF627-F7DA-0E99-5DA7-4672C3371CA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474" name="Graphic 9473">
                      <a:extLst>
                        <a:ext uri="{FF2B5EF4-FFF2-40B4-BE49-F238E27FC236}">
                          <a16:creationId xmlns:a16="http://schemas.microsoft.com/office/drawing/2014/main" id="{DDFD1859-7D3A-C229-CD3D-0A3512F995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475" name="Graphic 9474">
                      <a:extLst>
                        <a:ext uri="{FF2B5EF4-FFF2-40B4-BE49-F238E27FC236}">
                          <a16:creationId xmlns:a16="http://schemas.microsoft.com/office/drawing/2014/main" id="{C740DFAD-DB1C-AC6B-F525-7702DA02724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476" name="Graphic 9475">
                      <a:extLst>
                        <a:ext uri="{FF2B5EF4-FFF2-40B4-BE49-F238E27FC236}">
                          <a16:creationId xmlns:a16="http://schemas.microsoft.com/office/drawing/2014/main" id="{7DB2E9CC-F0E0-EC40-BEFF-842D3EC98CD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477" name="Graphic 9476">
                      <a:extLst>
                        <a:ext uri="{FF2B5EF4-FFF2-40B4-BE49-F238E27FC236}">
                          <a16:creationId xmlns:a16="http://schemas.microsoft.com/office/drawing/2014/main" id="{E496BB2B-3AB7-88EE-CDCC-CA504998A80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478" name="Graphic 9477">
                      <a:extLst>
                        <a:ext uri="{FF2B5EF4-FFF2-40B4-BE49-F238E27FC236}">
                          <a16:creationId xmlns:a16="http://schemas.microsoft.com/office/drawing/2014/main" id="{A8DCFBF7-18F4-7775-CFEF-BC3E16C4056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479" name="Graphic 9478">
                      <a:extLst>
                        <a:ext uri="{FF2B5EF4-FFF2-40B4-BE49-F238E27FC236}">
                          <a16:creationId xmlns:a16="http://schemas.microsoft.com/office/drawing/2014/main" id="{105D2C3A-267B-DD72-7E54-B2BFDA7ED59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480" name="Graphic 9479">
                      <a:extLst>
                        <a:ext uri="{FF2B5EF4-FFF2-40B4-BE49-F238E27FC236}">
                          <a16:creationId xmlns:a16="http://schemas.microsoft.com/office/drawing/2014/main" id="{BE9C2C6B-0120-DA8D-6135-F3CFC8C639A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481" name="Graphic 9480">
                      <a:extLst>
                        <a:ext uri="{FF2B5EF4-FFF2-40B4-BE49-F238E27FC236}">
                          <a16:creationId xmlns:a16="http://schemas.microsoft.com/office/drawing/2014/main" id="{9FF9C18C-CA07-8F4B-57EE-5EA9651D603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482" name="Graphic 9481">
                      <a:extLst>
                        <a:ext uri="{FF2B5EF4-FFF2-40B4-BE49-F238E27FC236}">
                          <a16:creationId xmlns:a16="http://schemas.microsoft.com/office/drawing/2014/main" id="{153D5C22-2276-05B1-998A-2D3C1CFCEB3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483" name="Graphic 9482">
                      <a:extLst>
                        <a:ext uri="{FF2B5EF4-FFF2-40B4-BE49-F238E27FC236}">
                          <a16:creationId xmlns:a16="http://schemas.microsoft.com/office/drawing/2014/main" id="{FD9D1ECA-B7EE-BE0B-1096-37975EAD86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449" name="Graphic 9448">
                  <a:extLst>
                    <a:ext uri="{FF2B5EF4-FFF2-40B4-BE49-F238E27FC236}">
                      <a16:creationId xmlns:a16="http://schemas.microsoft.com/office/drawing/2014/main" id="{E6757DE9-2216-B178-2520-C33749C2529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450" name="Graphic 9449">
                  <a:extLst>
                    <a:ext uri="{FF2B5EF4-FFF2-40B4-BE49-F238E27FC236}">
                      <a16:creationId xmlns:a16="http://schemas.microsoft.com/office/drawing/2014/main" id="{D8CBFA0A-7969-9476-FED9-6867A867780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451" name="Graphic 9450">
                  <a:extLst>
                    <a:ext uri="{FF2B5EF4-FFF2-40B4-BE49-F238E27FC236}">
                      <a16:creationId xmlns:a16="http://schemas.microsoft.com/office/drawing/2014/main" id="{BE4BF610-DA40-3194-1506-61B3979AC40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452" name="Graphic 9451">
                  <a:extLst>
                    <a:ext uri="{FF2B5EF4-FFF2-40B4-BE49-F238E27FC236}">
                      <a16:creationId xmlns:a16="http://schemas.microsoft.com/office/drawing/2014/main" id="{CD940F78-EDC5-80B6-709E-162BEE7DDC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453" name="Graphic 9452">
                  <a:extLst>
                    <a:ext uri="{FF2B5EF4-FFF2-40B4-BE49-F238E27FC236}">
                      <a16:creationId xmlns:a16="http://schemas.microsoft.com/office/drawing/2014/main" id="{5AD4465B-A18F-1AFD-E82C-6201E06821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454" name="Graphic 9453">
                  <a:extLst>
                    <a:ext uri="{FF2B5EF4-FFF2-40B4-BE49-F238E27FC236}">
                      <a16:creationId xmlns:a16="http://schemas.microsoft.com/office/drawing/2014/main" id="{38A2AD97-084A-7ECF-E87C-FB570D1675C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455" name="Graphic 9454">
                  <a:extLst>
                    <a:ext uri="{FF2B5EF4-FFF2-40B4-BE49-F238E27FC236}">
                      <a16:creationId xmlns:a16="http://schemas.microsoft.com/office/drawing/2014/main" id="{ADF49A6D-4B65-60DD-0D29-1F6FA8CCF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456" name="Graphic 9455">
                  <a:extLst>
                    <a:ext uri="{FF2B5EF4-FFF2-40B4-BE49-F238E27FC236}">
                      <a16:creationId xmlns:a16="http://schemas.microsoft.com/office/drawing/2014/main" id="{80152872-B34A-908B-B2B8-07268C698A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457" name="Graphic 9456">
                  <a:extLst>
                    <a:ext uri="{FF2B5EF4-FFF2-40B4-BE49-F238E27FC236}">
                      <a16:creationId xmlns:a16="http://schemas.microsoft.com/office/drawing/2014/main" id="{1549DF43-80F7-F933-F947-15DEAC24E37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458" name="Graphic 9457">
                  <a:extLst>
                    <a:ext uri="{FF2B5EF4-FFF2-40B4-BE49-F238E27FC236}">
                      <a16:creationId xmlns:a16="http://schemas.microsoft.com/office/drawing/2014/main" id="{6DDFBC2C-31BD-D592-BB6F-A8F15CC494A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459" name="Graphic 9458">
                  <a:extLst>
                    <a:ext uri="{FF2B5EF4-FFF2-40B4-BE49-F238E27FC236}">
                      <a16:creationId xmlns:a16="http://schemas.microsoft.com/office/drawing/2014/main" id="{054EEB5E-40FD-F6BF-ADA5-28027B54363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460" name="Graphic 9459">
                  <a:extLst>
                    <a:ext uri="{FF2B5EF4-FFF2-40B4-BE49-F238E27FC236}">
                      <a16:creationId xmlns:a16="http://schemas.microsoft.com/office/drawing/2014/main" id="{AB64F556-EE76-8F31-57B2-B84C1BACC77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461" name="Graphic 9460">
                  <a:extLst>
                    <a:ext uri="{FF2B5EF4-FFF2-40B4-BE49-F238E27FC236}">
                      <a16:creationId xmlns:a16="http://schemas.microsoft.com/office/drawing/2014/main" id="{0B22713E-D246-57A7-B779-0B272D4A86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462" name="Graphic 9461">
                  <a:extLst>
                    <a:ext uri="{FF2B5EF4-FFF2-40B4-BE49-F238E27FC236}">
                      <a16:creationId xmlns:a16="http://schemas.microsoft.com/office/drawing/2014/main" id="{2FE83CAD-5684-1E9E-2C61-21DD57DBC7E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463" name="Graphic 9462">
                  <a:extLst>
                    <a:ext uri="{FF2B5EF4-FFF2-40B4-BE49-F238E27FC236}">
                      <a16:creationId xmlns:a16="http://schemas.microsoft.com/office/drawing/2014/main" id="{EEBD4CEC-AE4A-9220-5D14-92D1811ED07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437" name="Graphic 9436">
                <a:extLst>
                  <a:ext uri="{FF2B5EF4-FFF2-40B4-BE49-F238E27FC236}">
                    <a16:creationId xmlns:a16="http://schemas.microsoft.com/office/drawing/2014/main" id="{C41D041A-1C5F-FFE3-9CEC-5968377729F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438" name="Graphic 9437">
                <a:extLst>
                  <a:ext uri="{FF2B5EF4-FFF2-40B4-BE49-F238E27FC236}">
                    <a16:creationId xmlns:a16="http://schemas.microsoft.com/office/drawing/2014/main" id="{354A075E-A823-C0DB-68FA-06289FD0BB7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439" name="Graphic 9438">
                <a:extLst>
                  <a:ext uri="{FF2B5EF4-FFF2-40B4-BE49-F238E27FC236}">
                    <a16:creationId xmlns:a16="http://schemas.microsoft.com/office/drawing/2014/main" id="{81950338-3951-DA53-3FB9-92AA6120D3C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440" name="Graphic 9439">
                <a:extLst>
                  <a:ext uri="{FF2B5EF4-FFF2-40B4-BE49-F238E27FC236}">
                    <a16:creationId xmlns:a16="http://schemas.microsoft.com/office/drawing/2014/main" id="{4F6C37B0-F08D-7B85-DA12-AE027A001B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441" name="Graphic 9440">
                <a:extLst>
                  <a:ext uri="{FF2B5EF4-FFF2-40B4-BE49-F238E27FC236}">
                    <a16:creationId xmlns:a16="http://schemas.microsoft.com/office/drawing/2014/main" id="{17888C11-8173-CF71-AC61-D97FC9A37F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442" name="Graphic 9441">
                <a:extLst>
                  <a:ext uri="{FF2B5EF4-FFF2-40B4-BE49-F238E27FC236}">
                    <a16:creationId xmlns:a16="http://schemas.microsoft.com/office/drawing/2014/main" id="{39462262-D782-8570-D3CC-DE03B1D78B9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443" name="Graphic 9442">
                <a:extLst>
                  <a:ext uri="{FF2B5EF4-FFF2-40B4-BE49-F238E27FC236}">
                    <a16:creationId xmlns:a16="http://schemas.microsoft.com/office/drawing/2014/main" id="{9EDE5587-792D-38C4-F2DD-59F86644CB2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444" name="Graphic 9443">
                <a:extLst>
                  <a:ext uri="{FF2B5EF4-FFF2-40B4-BE49-F238E27FC236}">
                    <a16:creationId xmlns:a16="http://schemas.microsoft.com/office/drawing/2014/main" id="{FE7598E8-8E44-2A40-F470-A17AF02AC5B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445" name="Graphic 9444">
                <a:extLst>
                  <a:ext uri="{FF2B5EF4-FFF2-40B4-BE49-F238E27FC236}">
                    <a16:creationId xmlns:a16="http://schemas.microsoft.com/office/drawing/2014/main" id="{89BEAF6E-BFD7-4D68-3694-3CD33DEF798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446" name="Graphic 9445">
                <a:extLst>
                  <a:ext uri="{FF2B5EF4-FFF2-40B4-BE49-F238E27FC236}">
                    <a16:creationId xmlns:a16="http://schemas.microsoft.com/office/drawing/2014/main" id="{59F6002B-3420-FB46-7C95-E371BAD0E41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447" name="Graphic 9446">
                <a:extLst>
                  <a:ext uri="{FF2B5EF4-FFF2-40B4-BE49-F238E27FC236}">
                    <a16:creationId xmlns:a16="http://schemas.microsoft.com/office/drawing/2014/main" id="{1AF7923E-0EA6-265C-AD2F-D95C9FFA2B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03" name="Group 2802">
              <a:extLst>
                <a:ext uri="{FF2B5EF4-FFF2-40B4-BE49-F238E27FC236}">
                  <a16:creationId xmlns:a16="http://schemas.microsoft.com/office/drawing/2014/main" id="{984DE476-483F-FBD6-FECE-A06D2FB330AF}"/>
                </a:ext>
              </a:extLst>
            </p:cNvPr>
            <p:cNvGrpSpPr/>
            <p:nvPr/>
          </p:nvGrpSpPr>
          <p:grpSpPr>
            <a:xfrm>
              <a:off x="2235651" y="3437835"/>
              <a:ext cx="178020" cy="178020"/>
              <a:chOff x="2898967" y="1781131"/>
              <a:chExt cx="1097280" cy="1097279"/>
            </a:xfrm>
          </p:grpSpPr>
          <p:grpSp>
            <p:nvGrpSpPr>
              <p:cNvPr id="9388" name="Group 9387">
                <a:extLst>
                  <a:ext uri="{FF2B5EF4-FFF2-40B4-BE49-F238E27FC236}">
                    <a16:creationId xmlns:a16="http://schemas.microsoft.com/office/drawing/2014/main" id="{78DD7AC2-F72F-C00C-EBDC-445A3EE4D5AD}"/>
                  </a:ext>
                </a:extLst>
              </p:cNvPr>
              <p:cNvGrpSpPr/>
              <p:nvPr/>
            </p:nvGrpSpPr>
            <p:grpSpPr>
              <a:xfrm>
                <a:off x="2898967" y="1781131"/>
                <a:ext cx="1097280" cy="1097279"/>
                <a:chOff x="4849676" y="2570012"/>
                <a:chExt cx="1784077" cy="1870450"/>
              </a:xfrm>
            </p:grpSpPr>
            <p:grpSp>
              <p:nvGrpSpPr>
                <p:cNvPr id="9400" name="Group 9399">
                  <a:extLst>
                    <a:ext uri="{FF2B5EF4-FFF2-40B4-BE49-F238E27FC236}">
                      <a16:creationId xmlns:a16="http://schemas.microsoft.com/office/drawing/2014/main" id="{8AB511A7-D2FC-C8C5-410A-33D083A954C4}"/>
                    </a:ext>
                  </a:extLst>
                </p:cNvPr>
                <p:cNvGrpSpPr/>
                <p:nvPr/>
              </p:nvGrpSpPr>
              <p:grpSpPr>
                <a:xfrm>
                  <a:off x="4849676" y="2570012"/>
                  <a:ext cx="1784077" cy="1870450"/>
                  <a:chOff x="1789223" y="3310260"/>
                  <a:chExt cx="911697" cy="1097908"/>
                </a:xfrm>
              </p:grpSpPr>
              <p:sp>
                <p:nvSpPr>
                  <p:cNvPr id="9416" name="Oval 9415">
                    <a:extLst>
                      <a:ext uri="{FF2B5EF4-FFF2-40B4-BE49-F238E27FC236}">
                        <a16:creationId xmlns:a16="http://schemas.microsoft.com/office/drawing/2014/main" id="{F65B76D1-B807-7DDB-BB44-5D3C9EB433CA}"/>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417" name="Group 9416">
                    <a:extLst>
                      <a:ext uri="{FF2B5EF4-FFF2-40B4-BE49-F238E27FC236}">
                        <a16:creationId xmlns:a16="http://schemas.microsoft.com/office/drawing/2014/main" id="{12DD4439-4890-2A28-A9AF-DB1253594BDB}"/>
                      </a:ext>
                    </a:extLst>
                  </p:cNvPr>
                  <p:cNvGrpSpPr/>
                  <p:nvPr/>
                </p:nvGrpSpPr>
                <p:grpSpPr>
                  <a:xfrm>
                    <a:off x="1914667" y="3499462"/>
                    <a:ext cx="758049" cy="632250"/>
                    <a:chOff x="6655611" y="1328513"/>
                    <a:chExt cx="4036885" cy="3366966"/>
                  </a:xfrm>
                </p:grpSpPr>
                <p:pic>
                  <p:nvPicPr>
                    <p:cNvPr id="9418" name="Graphic 9417">
                      <a:extLst>
                        <a:ext uri="{FF2B5EF4-FFF2-40B4-BE49-F238E27FC236}">
                          <a16:creationId xmlns:a16="http://schemas.microsoft.com/office/drawing/2014/main" id="{86644664-7A87-22AB-0D65-5DAEC49921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419" name="Graphic 9418">
                      <a:extLst>
                        <a:ext uri="{FF2B5EF4-FFF2-40B4-BE49-F238E27FC236}">
                          <a16:creationId xmlns:a16="http://schemas.microsoft.com/office/drawing/2014/main" id="{A2166066-242D-205A-7C9F-4469AB817C2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420" name="Graphic 9419">
                      <a:extLst>
                        <a:ext uri="{FF2B5EF4-FFF2-40B4-BE49-F238E27FC236}">
                          <a16:creationId xmlns:a16="http://schemas.microsoft.com/office/drawing/2014/main" id="{7BF1BB31-7F83-390F-E40B-DA032A3765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421" name="Graphic 9420">
                      <a:extLst>
                        <a:ext uri="{FF2B5EF4-FFF2-40B4-BE49-F238E27FC236}">
                          <a16:creationId xmlns:a16="http://schemas.microsoft.com/office/drawing/2014/main" id="{285E45B2-A6E0-E9A8-29B3-8C317744CD5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422" name="Graphic 9421">
                      <a:extLst>
                        <a:ext uri="{FF2B5EF4-FFF2-40B4-BE49-F238E27FC236}">
                          <a16:creationId xmlns:a16="http://schemas.microsoft.com/office/drawing/2014/main" id="{9FA83D3E-6F98-4C9E-BFF4-F5AEBB4831E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423" name="Graphic 9422">
                      <a:extLst>
                        <a:ext uri="{FF2B5EF4-FFF2-40B4-BE49-F238E27FC236}">
                          <a16:creationId xmlns:a16="http://schemas.microsoft.com/office/drawing/2014/main" id="{AF74D980-3990-93DA-568E-47A4D9D5654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424" name="Graphic 9423">
                      <a:extLst>
                        <a:ext uri="{FF2B5EF4-FFF2-40B4-BE49-F238E27FC236}">
                          <a16:creationId xmlns:a16="http://schemas.microsoft.com/office/drawing/2014/main" id="{090AC95B-2E22-4296-611C-E3E4B093ADB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425" name="Graphic 9424">
                      <a:extLst>
                        <a:ext uri="{FF2B5EF4-FFF2-40B4-BE49-F238E27FC236}">
                          <a16:creationId xmlns:a16="http://schemas.microsoft.com/office/drawing/2014/main" id="{345C6D4C-9374-F041-B8B0-00D700FDE93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426" name="Graphic 9425">
                      <a:extLst>
                        <a:ext uri="{FF2B5EF4-FFF2-40B4-BE49-F238E27FC236}">
                          <a16:creationId xmlns:a16="http://schemas.microsoft.com/office/drawing/2014/main" id="{9E1BC829-BB6C-627F-4306-B92C7909F10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427" name="Graphic 9426">
                      <a:extLst>
                        <a:ext uri="{FF2B5EF4-FFF2-40B4-BE49-F238E27FC236}">
                          <a16:creationId xmlns:a16="http://schemas.microsoft.com/office/drawing/2014/main" id="{AD0BEB32-88CA-8249-9B31-5ABF167967D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428" name="Graphic 9427">
                      <a:extLst>
                        <a:ext uri="{FF2B5EF4-FFF2-40B4-BE49-F238E27FC236}">
                          <a16:creationId xmlns:a16="http://schemas.microsoft.com/office/drawing/2014/main" id="{F57B35BA-52CF-22C8-44A5-ECAE1AEBD5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429" name="Graphic 9428">
                      <a:extLst>
                        <a:ext uri="{FF2B5EF4-FFF2-40B4-BE49-F238E27FC236}">
                          <a16:creationId xmlns:a16="http://schemas.microsoft.com/office/drawing/2014/main" id="{C4FEF2CA-F328-A08A-252A-6B694425B57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430" name="Graphic 9429">
                      <a:extLst>
                        <a:ext uri="{FF2B5EF4-FFF2-40B4-BE49-F238E27FC236}">
                          <a16:creationId xmlns:a16="http://schemas.microsoft.com/office/drawing/2014/main" id="{16CE99A9-97B8-B3FD-B845-15CE1EC1D7F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431" name="Graphic 9430">
                      <a:extLst>
                        <a:ext uri="{FF2B5EF4-FFF2-40B4-BE49-F238E27FC236}">
                          <a16:creationId xmlns:a16="http://schemas.microsoft.com/office/drawing/2014/main" id="{702223D3-0D4C-3AD5-2356-A9F565F84DF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432" name="Graphic 9431">
                      <a:extLst>
                        <a:ext uri="{FF2B5EF4-FFF2-40B4-BE49-F238E27FC236}">
                          <a16:creationId xmlns:a16="http://schemas.microsoft.com/office/drawing/2014/main" id="{01CE18CC-2AE0-60E7-F940-26BCFCD251F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433" name="Graphic 9432">
                      <a:extLst>
                        <a:ext uri="{FF2B5EF4-FFF2-40B4-BE49-F238E27FC236}">
                          <a16:creationId xmlns:a16="http://schemas.microsoft.com/office/drawing/2014/main" id="{6DA6031D-810A-C248-7D25-37D51EBFE9C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434" name="Graphic 9433">
                      <a:extLst>
                        <a:ext uri="{FF2B5EF4-FFF2-40B4-BE49-F238E27FC236}">
                          <a16:creationId xmlns:a16="http://schemas.microsoft.com/office/drawing/2014/main" id="{0886445B-C2F9-15CD-892A-1B224E5BF18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435" name="Graphic 9434">
                      <a:extLst>
                        <a:ext uri="{FF2B5EF4-FFF2-40B4-BE49-F238E27FC236}">
                          <a16:creationId xmlns:a16="http://schemas.microsoft.com/office/drawing/2014/main" id="{3555D372-BBD4-829B-46ED-2FEA47C2173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401" name="Graphic 9400">
                  <a:extLst>
                    <a:ext uri="{FF2B5EF4-FFF2-40B4-BE49-F238E27FC236}">
                      <a16:creationId xmlns:a16="http://schemas.microsoft.com/office/drawing/2014/main" id="{E03D1ED8-5C2D-9EDA-EC1B-12AC8FE0B68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402" name="Graphic 9401">
                  <a:extLst>
                    <a:ext uri="{FF2B5EF4-FFF2-40B4-BE49-F238E27FC236}">
                      <a16:creationId xmlns:a16="http://schemas.microsoft.com/office/drawing/2014/main" id="{199423B4-B353-3DA8-C837-FBA1B2EAFE1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403" name="Graphic 9402">
                  <a:extLst>
                    <a:ext uri="{FF2B5EF4-FFF2-40B4-BE49-F238E27FC236}">
                      <a16:creationId xmlns:a16="http://schemas.microsoft.com/office/drawing/2014/main" id="{0CF06688-BD51-FBB1-F5CC-273F4CFC396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404" name="Graphic 9403">
                  <a:extLst>
                    <a:ext uri="{FF2B5EF4-FFF2-40B4-BE49-F238E27FC236}">
                      <a16:creationId xmlns:a16="http://schemas.microsoft.com/office/drawing/2014/main" id="{976F068F-D96E-D0A9-76D6-932FD391B3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405" name="Graphic 9404">
                  <a:extLst>
                    <a:ext uri="{FF2B5EF4-FFF2-40B4-BE49-F238E27FC236}">
                      <a16:creationId xmlns:a16="http://schemas.microsoft.com/office/drawing/2014/main" id="{017F0B88-33C6-5CF2-838D-9430293FA23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406" name="Graphic 9405">
                  <a:extLst>
                    <a:ext uri="{FF2B5EF4-FFF2-40B4-BE49-F238E27FC236}">
                      <a16:creationId xmlns:a16="http://schemas.microsoft.com/office/drawing/2014/main" id="{6E11B20E-26DB-B63F-ACF2-620108676C2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407" name="Graphic 9406">
                  <a:extLst>
                    <a:ext uri="{FF2B5EF4-FFF2-40B4-BE49-F238E27FC236}">
                      <a16:creationId xmlns:a16="http://schemas.microsoft.com/office/drawing/2014/main" id="{B7FC2869-4607-BB0C-7226-B95AA54CD2B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408" name="Graphic 9407">
                  <a:extLst>
                    <a:ext uri="{FF2B5EF4-FFF2-40B4-BE49-F238E27FC236}">
                      <a16:creationId xmlns:a16="http://schemas.microsoft.com/office/drawing/2014/main" id="{D2100C5B-5CCC-098D-07C6-0F6679C466A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409" name="Graphic 9408">
                  <a:extLst>
                    <a:ext uri="{FF2B5EF4-FFF2-40B4-BE49-F238E27FC236}">
                      <a16:creationId xmlns:a16="http://schemas.microsoft.com/office/drawing/2014/main" id="{C888F512-9D2F-9E69-6A23-4CA68129B2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410" name="Graphic 9409">
                  <a:extLst>
                    <a:ext uri="{FF2B5EF4-FFF2-40B4-BE49-F238E27FC236}">
                      <a16:creationId xmlns:a16="http://schemas.microsoft.com/office/drawing/2014/main" id="{7FDD4BE5-8AE9-B330-7C60-5DE819F87B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411" name="Graphic 9410">
                  <a:extLst>
                    <a:ext uri="{FF2B5EF4-FFF2-40B4-BE49-F238E27FC236}">
                      <a16:creationId xmlns:a16="http://schemas.microsoft.com/office/drawing/2014/main" id="{F10FC7C5-4579-BF6B-F6F7-C813FB6A0D4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412" name="Graphic 9411">
                  <a:extLst>
                    <a:ext uri="{FF2B5EF4-FFF2-40B4-BE49-F238E27FC236}">
                      <a16:creationId xmlns:a16="http://schemas.microsoft.com/office/drawing/2014/main" id="{4E22F2F6-8127-1614-CC1A-D08FF3CBB35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413" name="Graphic 9412">
                  <a:extLst>
                    <a:ext uri="{FF2B5EF4-FFF2-40B4-BE49-F238E27FC236}">
                      <a16:creationId xmlns:a16="http://schemas.microsoft.com/office/drawing/2014/main" id="{6DDF8DCF-1016-9E2E-0E0E-7322378A42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414" name="Graphic 9413">
                  <a:extLst>
                    <a:ext uri="{FF2B5EF4-FFF2-40B4-BE49-F238E27FC236}">
                      <a16:creationId xmlns:a16="http://schemas.microsoft.com/office/drawing/2014/main" id="{95E24B23-3F3E-60F5-BD1C-50AFFC7F68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415" name="Graphic 9414">
                  <a:extLst>
                    <a:ext uri="{FF2B5EF4-FFF2-40B4-BE49-F238E27FC236}">
                      <a16:creationId xmlns:a16="http://schemas.microsoft.com/office/drawing/2014/main" id="{D8E40941-5BCD-8C2D-6460-080363C7356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389" name="Graphic 9388">
                <a:extLst>
                  <a:ext uri="{FF2B5EF4-FFF2-40B4-BE49-F238E27FC236}">
                    <a16:creationId xmlns:a16="http://schemas.microsoft.com/office/drawing/2014/main" id="{F6D4D48C-74C4-D180-1B5F-14BFD6D6AAC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390" name="Graphic 9389">
                <a:extLst>
                  <a:ext uri="{FF2B5EF4-FFF2-40B4-BE49-F238E27FC236}">
                    <a16:creationId xmlns:a16="http://schemas.microsoft.com/office/drawing/2014/main" id="{3807109A-11D3-C109-867E-DBC7BE73509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391" name="Graphic 9390">
                <a:extLst>
                  <a:ext uri="{FF2B5EF4-FFF2-40B4-BE49-F238E27FC236}">
                    <a16:creationId xmlns:a16="http://schemas.microsoft.com/office/drawing/2014/main" id="{ECD5D2FE-2E26-E6A9-E2DC-1145983949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392" name="Graphic 9391">
                <a:extLst>
                  <a:ext uri="{FF2B5EF4-FFF2-40B4-BE49-F238E27FC236}">
                    <a16:creationId xmlns:a16="http://schemas.microsoft.com/office/drawing/2014/main" id="{5F19281E-48E3-4537-A507-55F45C2317E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393" name="Graphic 9392">
                <a:extLst>
                  <a:ext uri="{FF2B5EF4-FFF2-40B4-BE49-F238E27FC236}">
                    <a16:creationId xmlns:a16="http://schemas.microsoft.com/office/drawing/2014/main" id="{27C7217A-5486-E563-56DF-BAE92910ECF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394" name="Graphic 9393">
                <a:extLst>
                  <a:ext uri="{FF2B5EF4-FFF2-40B4-BE49-F238E27FC236}">
                    <a16:creationId xmlns:a16="http://schemas.microsoft.com/office/drawing/2014/main" id="{306D1D53-40C4-1A9B-3938-41B8A72829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395" name="Graphic 9394">
                <a:extLst>
                  <a:ext uri="{FF2B5EF4-FFF2-40B4-BE49-F238E27FC236}">
                    <a16:creationId xmlns:a16="http://schemas.microsoft.com/office/drawing/2014/main" id="{FAF589A8-C479-38E0-D709-C8E737DC1DA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396" name="Graphic 9395">
                <a:extLst>
                  <a:ext uri="{FF2B5EF4-FFF2-40B4-BE49-F238E27FC236}">
                    <a16:creationId xmlns:a16="http://schemas.microsoft.com/office/drawing/2014/main" id="{CAFAE7BA-833E-5B1E-8B8E-AC06F9D0B82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397" name="Graphic 9396">
                <a:extLst>
                  <a:ext uri="{FF2B5EF4-FFF2-40B4-BE49-F238E27FC236}">
                    <a16:creationId xmlns:a16="http://schemas.microsoft.com/office/drawing/2014/main" id="{8E7521F6-6A95-4D36-7226-88EB6D22F8D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398" name="Graphic 9397">
                <a:extLst>
                  <a:ext uri="{FF2B5EF4-FFF2-40B4-BE49-F238E27FC236}">
                    <a16:creationId xmlns:a16="http://schemas.microsoft.com/office/drawing/2014/main" id="{2CE76F46-86BC-88A2-39AD-8E091935FB9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399" name="Graphic 9398">
                <a:extLst>
                  <a:ext uri="{FF2B5EF4-FFF2-40B4-BE49-F238E27FC236}">
                    <a16:creationId xmlns:a16="http://schemas.microsoft.com/office/drawing/2014/main" id="{BC024B2C-2A95-58C1-89E1-4879D95CB9E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04" name="Group 2803">
              <a:extLst>
                <a:ext uri="{FF2B5EF4-FFF2-40B4-BE49-F238E27FC236}">
                  <a16:creationId xmlns:a16="http://schemas.microsoft.com/office/drawing/2014/main" id="{3F147212-CA9A-67B0-0AF6-F5802A8303F3}"/>
                </a:ext>
              </a:extLst>
            </p:cNvPr>
            <p:cNvGrpSpPr/>
            <p:nvPr/>
          </p:nvGrpSpPr>
          <p:grpSpPr>
            <a:xfrm>
              <a:off x="2445056" y="3447806"/>
              <a:ext cx="178020" cy="178020"/>
              <a:chOff x="2898967" y="1781131"/>
              <a:chExt cx="1097280" cy="1097279"/>
            </a:xfrm>
          </p:grpSpPr>
          <p:grpSp>
            <p:nvGrpSpPr>
              <p:cNvPr id="9340" name="Group 9339">
                <a:extLst>
                  <a:ext uri="{FF2B5EF4-FFF2-40B4-BE49-F238E27FC236}">
                    <a16:creationId xmlns:a16="http://schemas.microsoft.com/office/drawing/2014/main" id="{F57A4BA6-33CC-E1F5-0EA7-0213BB445155}"/>
                  </a:ext>
                </a:extLst>
              </p:cNvPr>
              <p:cNvGrpSpPr/>
              <p:nvPr/>
            </p:nvGrpSpPr>
            <p:grpSpPr>
              <a:xfrm>
                <a:off x="2898967" y="1781131"/>
                <a:ext cx="1097280" cy="1097279"/>
                <a:chOff x="4849676" y="2570012"/>
                <a:chExt cx="1784077" cy="1870450"/>
              </a:xfrm>
            </p:grpSpPr>
            <p:grpSp>
              <p:nvGrpSpPr>
                <p:cNvPr id="9352" name="Group 9351">
                  <a:extLst>
                    <a:ext uri="{FF2B5EF4-FFF2-40B4-BE49-F238E27FC236}">
                      <a16:creationId xmlns:a16="http://schemas.microsoft.com/office/drawing/2014/main" id="{18CB0CC0-3A8E-DB94-604F-F66FC12AA133}"/>
                    </a:ext>
                  </a:extLst>
                </p:cNvPr>
                <p:cNvGrpSpPr/>
                <p:nvPr/>
              </p:nvGrpSpPr>
              <p:grpSpPr>
                <a:xfrm>
                  <a:off x="4849676" y="2570012"/>
                  <a:ext cx="1784077" cy="1870450"/>
                  <a:chOff x="1789223" y="3310260"/>
                  <a:chExt cx="911697" cy="1097908"/>
                </a:xfrm>
              </p:grpSpPr>
              <p:sp>
                <p:nvSpPr>
                  <p:cNvPr id="9368" name="Oval 9367">
                    <a:extLst>
                      <a:ext uri="{FF2B5EF4-FFF2-40B4-BE49-F238E27FC236}">
                        <a16:creationId xmlns:a16="http://schemas.microsoft.com/office/drawing/2014/main" id="{7B46408F-2EBD-1939-F93F-C6F7509ABC18}"/>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369" name="Group 9368">
                    <a:extLst>
                      <a:ext uri="{FF2B5EF4-FFF2-40B4-BE49-F238E27FC236}">
                        <a16:creationId xmlns:a16="http://schemas.microsoft.com/office/drawing/2014/main" id="{E0189A88-4000-F093-18F0-E1A5CCCE124E}"/>
                      </a:ext>
                    </a:extLst>
                  </p:cNvPr>
                  <p:cNvGrpSpPr/>
                  <p:nvPr/>
                </p:nvGrpSpPr>
                <p:grpSpPr>
                  <a:xfrm>
                    <a:off x="1914667" y="3499462"/>
                    <a:ext cx="758049" cy="632250"/>
                    <a:chOff x="6655611" y="1328513"/>
                    <a:chExt cx="4036885" cy="3366966"/>
                  </a:xfrm>
                </p:grpSpPr>
                <p:pic>
                  <p:nvPicPr>
                    <p:cNvPr id="9370" name="Graphic 9369">
                      <a:extLst>
                        <a:ext uri="{FF2B5EF4-FFF2-40B4-BE49-F238E27FC236}">
                          <a16:creationId xmlns:a16="http://schemas.microsoft.com/office/drawing/2014/main" id="{B8271EDD-757D-DFBA-441E-225854BE05F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371" name="Graphic 9370">
                      <a:extLst>
                        <a:ext uri="{FF2B5EF4-FFF2-40B4-BE49-F238E27FC236}">
                          <a16:creationId xmlns:a16="http://schemas.microsoft.com/office/drawing/2014/main" id="{1AAA8E35-769B-6D1C-8681-909E138F570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372" name="Graphic 9371">
                      <a:extLst>
                        <a:ext uri="{FF2B5EF4-FFF2-40B4-BE49-F238E27FC236}">
                          <a16:creationId xmlns:a16="http://schemas.microsoft.com/office/drawing/2014/main" id="{F60D10D1-BDBE-3656-1551-7328B4EBD52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373" name="Graphic 9372">
                      <a:extLst>
                        <a:ext uri="{FF2B5EF4-FFF2-40B4-BE49-F238E27FC236}">
                          <a16:creationId xmlns:a16="http://schemas.microsoft.com/office/drawing/2014/main" id="{A469A9C5-432A-C77A-7971-6C9D2247720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374" name="Graphic 9373">
                      <a:extLst>
                        <a:ext uri="{FF2B5EF4-FFF2-40B4-BE49-F238E27FC236}">
                          <a16:creationId xmlns:a16="http://schemas.microsoft.com/office/drawing/2014/main" id="{3168F4DC-4971-4A4D-6B5A-9F725E429CF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375" name="Graphic 9374">
                      <a:extLst>
                        <a:ext uri="{FF2B5EF4-FFF2-40B4-BE49-F238E27FC236}">
                          <a16:creationId xmlns:a16="http://schemas.microsoft.com/office/drawing/2014/main" id="{CBB5E59F-41F5-64E0-A084-515CB2A19A4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376" name="Graphic 9375">
                      <a:extLst>
                        <a:ext uri="{FF2B5EF4-FFF2-40B4-BE49-F238E27FC236}">
                          <a16:creationId xmlns:a16="http://schemas.microsoft.com/office/drawing/2014/main" id="{2406AAE3-DA7D-C17C-934B-96680CA0BF2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377" name="Graphic 9376">
                      <a:extLst>
                        <a:ext uri="{FF2B5EF4-FFF2-40B4-BE49-F238E27FC236}">
                          <a16:creationId xmlns:a16="http://schemas.microsoft.com/office/drawing/2014/main" id="{6D225B61-7C05-763A-56C7-3C4C62EF585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378" name="Graphic 9377">
                      <a:extLst>
                        <a:ext uri="{FF2B5EF4-FFF2-40B4-BE49-F238E27FC236}">
                          <a16:creationId xmlns:a16="http://schemas.microsoft.com/office/drawing/2014/main" id="{7AD9A9A7-4821-6D28-DB84-B92CD8E0AD9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379" name="Graphic 9378">
                      <a:extLst>
                        <a:ext uri="{FF2B5EF4-FFF2-40B4-BE49-F238E27FC236}">
                          <a16:creationId xmlns:a16="http://schemas.microsoft.com/office/drawing/2014/main" id="{1E2E9492-A9B8-292B-1947-212158C6978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380" name="Graphic 9379">
                      <a:extLst>
                        <a:ext uri="{FF2B5EF4-FFF2-40B4-BE49-F238E27FC236}">
                          <a16:creationId xmlns:a16="http://schemas.microsoft.com/office/drawing/2014/main" id="{A2EEB897-3591-59B7-609C-A75B208041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381" name="Graphic 9380">
                      <a:extLst>
                        <a:ext uri="{FF2B5EF4-FFF2-40B4-BE49-F238E27FC236}">
                          <a16:creationId xmlns:a16="http://schemas.microsoft.com/office/drawing/2014/main" id="{102CE5FA-4DC6-6BE1-434F-CCC5DF5E2A6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382" name="Graphic 9381">
                      <a:extLst>
                        <a:ext uri="{FF2B5EF4-FFF2-40B4-BE49-F238E27FC236}">
                          <a16:creationId xmlns:a16="http://schemas.microsoft.com/office/drawing/2014/main" id="{FD90E92F-41E7-4DB4-E4EC-CC8EBC1D2BE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383" name="Graphic 9382">
                      <a:extLst>
                        <a:ext uri="{FF2B5EF4-FFF2-40B4-BE49-F238E27FC236}">
                          <a16:creationId xmlns:a16="http://schemas.microsoft.com/office/drawing/2014/main" id="{8C643539-B54D-81F7-8C29-B1B768C3EBA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384" name="Graphic 9383">
                      <a:extLst>
                        <a:ext uri="{FF2B5EF4-FFF2-40B4-BE49-F238E27FC236}">
                          <a16:creationId xmlns:a16="http://schemas.microsoft.com/office/drawing/2014/main" id="{03E16A87-57C5-48D4-E741-479136FDABC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385" name="Graphic 9384">
                      <a:extLst>
                        <a:ext uri="{FF2B5EF4-FFF2-40B4-BE49-F238E27FC236}">
                          <a16:creationId xmlns:a16="http://schemas.microsoft.com/office/drawing/2014/main" id="{4C558755-25E2-333A-CE6C-9110A45E66C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386" name="Graphic 9385">
                      <a:extLst>
                        <a:ext uri="{FF2B5EF4-FFF2-40B4-BE49-F238E27FC236}">
                          <a16:creationId xmlns:a16="http://schemas.microsoft.com/office/drawing/2014/main" id="{DF28D198-30BC-A7DC-1045-469C847DA5E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387" name="Graphic 9386">
                      <a:extLst>
                        <a:ext uri="{FF2B5EF4-FFF2-40B4-BE49-F238E27FC236}">
                          <a16:creationId xmlns:a16="http://schemas.microsoft.com/office/drawing/2014/main" id="{9C5F561A-C277-2BDE-8E53-7E0304E3B1E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353" name="Graphic 9352">
                  <a:extLst>
                    <a:ext uri="{FF2B5EF4-FFF2-40B4-BE49-F238E27FC236}">
                      <a16:creationId xmlns:a16="http://schemas.microsoft.com/office/drawing/2014/main" id="{F7DE6903-AE25-1B88-3C95-5D22D6010DE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354" name="Graphic 9353">
                  <a:extLst>
                    <a:ext uri="{FF2B5EF4-FFF2-40B4-BE49-F238E27FC236}">
                      <a16:creationId xmlns:a16="http://schemas.microsoft.com/office/drawing/2014/main" id="{7B8314FF-4B26-2ED4-180E-2CADB27A1D5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355" name="Graphic 9354">
                  <a:extLst>
                    <a:ext uri="{FF2B5EF4-FFF2-40B4-BE49-F238E27FC236}">
                      <a16:creationId xmlns:a16="http://schemas.microsoft.com/office/drawing/2014/main" id="{DE0514BE-8BED-1C08-B070-9F7FCE4B41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356" name="Graphic 9355">
                  <a:extLst>
                    <a:ext uri="{FF2B5EF4-FFF2-40B4-BE49-F238E27FC236}">
                      <a16:creationId xmlns:a16="http://schemas.microsoft.com/office/drawing/2014/main" id="{DFDF5AD4-6073-6CDD-B1F3-9EE78466A0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357" name="Graphic 9356">
                  <a:extLst>
                    <a:ext uri="{FF2B5EF4-FFF2-40B4-BE49-F238E27FC236}">
                      <a16:creationId xmlns:a16="http://schemas.microsoft.com/office/drawing/2014/main" id="{37A0F6DF-4F70-E2C1-862A-44E82CC98C9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358" name="Graphic 9357">
                  <a:extLst>
                    <a:ext uri="{FF2B5EF4-FFF2-40B4-BE49-F238E27FC236}">
                      <a16:creationId xmlns:a16="http://schemas.microsoft.com/office/drawing/2014/main" id="{6CBD5101-5882-F3BA-6805-5DBA5D3EAF5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359" name="Graphic 9358">
                  <a:extLst>
                    <a:ext uri="{FF2B5EF4-FFF2-40B4-BE49-F238E27FC236}">
                      <a16:creationId xmlns:a16="http://schemas.microsoft.com/office/drawing/2014/main" id="{21329DB2-0850-EAA4-2117-D938A4F9723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360" name="Graphic 9359">
                  <a:extLst>
                    <a:ext uri="{FF2B5EF4-FFF2-40B4-BE49-F238E27FC236}">
                      <a16:creationId xmlns:a16="http://schemas.microsoft.com/office/drawing/2014/main" id="{DA3406BC-D0B5-F905-D8D7-B08552E52B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361" name="Graphic 9360">
                  <a:extLst>
                    <a:ext uri="{FF2B5EF4-FFF2-40B4-BE49-F238E27FC236}">
                      <a16:creationId xmlns:a16="http://schemas.microsoft.com/office/drawing/2014/main" id="{C6D8253C-6C9D-DAAB-F51A-88BA3979C5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362" name="Graphic 9361">
                  <a:extLst>
                    <a:ext uri="{FF2B5EF4-FFF2-40B4-BE49-F238E27FC236}">
                      <a16:creationId xmlns:a16="http://schemas.microsoft.com/office/drawing/2014/main" id="{8CFA7F1A-D23E-8E32-43CB-8F7ACFC54CA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363" name="Graphic 9362">
                  <a:extLst>
                    <a:ext uri="{FF2B5EF4-FFF2-40B4-BE49-F238E27FC236}">
                      <a16:creationId xmlns:a16="http://schemas.microsoft.com/office/drawing/2014/main" id="{03E5879F-85B5-34EF-2217-24E13B4D1CE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364" name="Graphic 9363">
                  <a:extLst>
                    <a:ext uri="{FF2B5EF4-FFF2-40B4-BE49-F238E27FC236}">
                      <a16:creationId xmlns:a16="http://schemas.microsoft.com/office/drawing/2014/main" id="{E44A2F72-6070-A09C-AD86-D29E64DCCF1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365" name="Graphic 9364">
                  <a:extLst>
                    <a:ext uri="{FF2B5EF4-FFF2-40B4-BE49-F238E27FC236}">
                      <a16:creationId xmlns:a16="http://schemas.microsoft.com/office/drawing/2014/main" id="{F56BC914-FA49-63B1-C5B1-7A299B520E5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366" name="Graphic 9365">
                  <a:extLst>
                    <a:ext uri="{FF2B5EF4-FFF2-40B4-BE49-F238E27FC236}">
                      <a16:creationId xmlns:a16="http://schemas.microsoft.com/office/drawing/2014/main" id="{73E3064A-6023-1CC0-D1C3-A6B2DE2AD85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367" name="Graphic 9366">
                  <a:extLst>
                    <a:ext uri="{FF2B5EF4-FFF2-40B4-BE49-F238E27FC236}">
                      <a16:creationId xmlns:a16="http://schemas.microsoft.com/office/drawing/2014/main" id="{E132A737-B562-2597-939A-35587113B6E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341" name="Graphic 9340">
                <a:extLst>
                  <a:ext uri="{FF2B5EF4-FFF2-40B4-BE49-F238E27FC236}">
                    <a16:creationId xmlns:a16="http://schemas.microsoft.com/office/drawing/2014/main" id="{0A91F397-CE16-CAF6-1CA5-2129CADB2B3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342" name="Graphic 9341">
                <a:extLst>
                  <a:ext uri="{FF2B5EF4-FFF2-40B4-BE49-F238E27FC236}">
                    <a16:creationId xmlns:a16="http://schemas.microsoft.com/office/drawing/2014/main" id="{7653731C-4FC8-B066-3BA1-9452B3E2D06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343" name="Graphic 9342">
                <a:extLst>
                  <a:ext uri="{FF2B5EF4-FFF2-40B4-BE49-F238E27FC236}">
                    <a16:creationId xmlns:a16="http://schemas.microsoft.com/office/drawing/2014/main" id="{70BF816B-91FE-DEF6-7FEE-321C12811EE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344" name="Graphic 9343">
                <a:extLst>
                  <a:ext uri="{FF2B5EF4-FFF2-40B4-BE49-F238E27FC236}">
                    <a16:creationId xmlns:a16="http://schemas.microsoft.com/office/drawing/2014/main" id="{69C08908-8516-3565-D4E4-31757B305B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345" name="Graphic 9344">
                <a:extLst>
                  <a:ext uri="{FF2B5EF4-FFF2-40B4-BE49-F238E27FC236}">
                    <a16:creationId xmlns:a16="http://schemas.microsoft.com/office/drawing/2014/main" id="{68D4306C-A237-65F1-AEEB-6495F827BF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346" name="Graphic 9345">
                <a:extLst>
                  <a:ext uri="{FF2B5EF4-FFF2-40B4-BE49-F238E27FC236}">
                    <a16:creationId xmlns:a16="http://schemas.microsoft.com/office/drawing/2014/main" id="{D2B46093-4A7D-B996-6B2F-974C480E302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347" name="Graphic 9346">
                <a:extLst>
                  <a:ext uri="{FF2B5EF4-FFF2-40B4-BE49-F238E27FC236}">
                    <a16:creationId xmlns:a16="http://schemas.microsoft.com/office/drawing/2014/main" id="{4091B671-32EA-0D46-EDC3-7E2E32B064D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348" name="Graphic 9347">
                <a:extLst>
                  <a:ext uri="{FF2B5EF4-FFF2-40B4-BE49-F238E27FC236}">
                    <a16:creationId xmlns:a16="http://schemas.microsoft.com/office/drawing/2014/main" id="{573ED518-E0BA-2651-8EFC-40DAE7FF10F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349" name="Graphic 9348">
                <a:extLst>
                  <a:ext uri="{FF2B5EF4-FFF2-40B4-BE49-F238E27FC236}">
                    <a16:creationId xmlns:a16="http://schemas.microsoft.com/office/drawing/2014/main" id="{F2B06408-D110-FC91-E2A9-C584DFC82C8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350" name="Graphic 9349">
                <a:extLst>
                  <a:ext uri="{FF2B5EF4-FFF2-40B4-BE49-F238E27FC236}">
                    <a16:creationId xmlns:a16="http://schemas.microsoft.com/office/drawing/2014/main" id="{88E8417B-D921-5B59-2E36-F53AAC0163D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351" name="Graphic 9350">
                <a:extLst>
                  <a:ext uri="{FF2B5EF4-FFF2-40B4-BE49-F238E27FC236}">
                    <a16:creationId xmlns:a16="http://schemas.microsoft.com/office/drawing/2014/main" id="{EEEBA781-0537-B0B9-B83D-04406817F21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05" name="Group 2804">
              <a:extLst>
                <a:ext uri="{FF2B5EF4-FFF2-40B4-BE49-F238E27FC236}">
                  <a16:creationId xmlns:a16="http://schemas.microsoft.com/office/drawing/2014/main" id="{BBC3A2C9-9BDA-6142-D009-17B4072BD958}"/>
                </a:ext>
              </a:extLst>
            </p:cNvPr>
            <p:cNvGrpSpPr/>
            <p:nvPr/>
          </p:nvGrpSpPr>
          <p:grpSpPr>
            <a:xfrm>
              <a:off x="2666427" y="3226435"/>
              <a:ext cx="178020" cy="178020"/>
              <a:chOff x="2898967" y="1781131"/>
              <a:chExt cx="1097280" cy="1097279"/>
            </a:xfrm>
          </p:grpSpPr>
          <p:grpSp>
            <p:nvGrpSpPr>
              <p:cNvPr id="9292" name="Group 9291">
                <a:extLst>
                  <a:ext uri="{FF2B5EF4-FFF2-40B4-BE49-F238E27FC236}">
                    <a16:creationId xmlns:a16="http://schemas.microsoft.com/office/drawing/2014/main" id="{A41805B8-5722-91FC-286B-1075EF6ED6E4}"/>
                  </a:ext>
                </a:extLst>
              </p:cNvPr>
              <p:cNvGrpSpPr/>
              <p:nvPr/>
            </p:nvGrpSpPr>
            <p:grpSpPr>
              <a:xfrm>
                <a:off x="2898967" y="1781131"/>
                <a:ext cx="1097280" cy="1097279"/>
                <a:chOff x="4849676" y="2570012"/>
                <a:chExt cx="1784077" cy="1870450"/>
              </a:xfrm>
            </p:grpSpPr>
            <p:grpSp>
              <p:nvGrpSpPr>
                <p:cNvPr id="9304" name="Group 9303">
                  <a:extLst>
                    <a:ext uri="{FF2B5EF4-FFF2-40B4-BE49-F238E27FC236}">
                      <a16:creationId xmlns:a16="http://schemas.microsoft.com/office/drawing/2014/main" id="{ADEDBE2B-6E42-2185-6C76-E5143196B0C3}"/>
                    </a:ext>
                  </a:extLst>
                </p:cNvPr>
                <p:cNvGrpSpPr/>
                <p:nvPr/>
              </p:nvGrpSpPr>
              <p:grpSpPr>
                <a:xfrm>
                  <a:off x="4849676" y="2570012"/>
                  <a:ext cx="1784077" cy="1870450"/>
                  <a:chOff x="1789223" y="3310260"/>
                  <a:chExt cx="911697" cy="1097908"/>
                </a:xfrm>
              </p:grpSpPr>
              <p:sp>
                <p:nvSpPr>
                  <p:cNvPr id="9320" name="Oval 9319">
                    <a:extLst>
                      <a:ext uri="{FF2B5EF4-FFF2-40B4-BE49-F238E27FC236}">
                        <a16:creationId xmlns:a16="http://schemas.microsoft.com/office/drawing/2014/main" id="{E24CA9F8-AB74-EEBA-457F-88A2A53C5691}"/>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321" name="Group 9320">
                    <a:extLst>
                      <a:ext uri="{FF2B5EF4-FFF2-40B4-BE49-F238E27FC236}">
                        <a16:creationId xmlns:a16="http://schemas.microsoft.com/office/drawing/2014/main" id="{69E459C6-0313-8498-0B93-576934FA825B}"/>
                      </a:ext>
                    </a:extLst>
                  </p:cNvPr>
                  <p:cNvGrpSpPr/>
                  <p:nvPr/>
                </p:nvGrpSpPr>
                <p:grpSpPr>
                  <a:xfrm>
                    <a:off x="1914667" y="3499462"/>
                    <a:ext cx="758049" cy="632250"/>
                    <a:chOff x="6655611" y="1328513"/>
                    <a:chExt cx="4036885" cy="3366966"/>
                  </a:xfrm>
                </p:grpSpPr>
                <p:pic>
                  <p:nvPicPr>
                    <p:cNvPr id="9322" name="Graphic 9321">
                      <a:extLst>
                        <a:ext uri="{FF2B5EF4-FFF2-40B4-BE49-F238E27FC236}">
                          <a16:creationId xmlns:a16="http://schemas.microsoft.com/office/drawing/2014/main" id="{F1AA2FF8-A45B-1030-A412-B55746F0EB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323" name="Graphic 9322">
                      <a:extLst>
                        <a:ext uri="{FF2B5EF4-FFF2-40B4-BE49-F238E27FC236}">
                          <a16:creationId xmlns:a16="http://schemas.microsoft.com/office/drawing/2014/main" id="{D441F42F-4D1B-41FD-C54A-ACEB9C2DB08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324" name="Graphic 9323">
                      <a:extLst>
                        <a:ext uri="{FF2B5EF4-FFF2-40B4-BE49-F238E27FC236}">
                          <a16:creationId xmlns:a16="http://schemas.microsoft.com/office/drawing/2014/main" id="{093464A9-6FDC-ACF1-EFFB-2FCE8E980E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325" name="Graphic 9324">
                      <a:extLst>
                        <a:ext uri="{FF2B5EF4-FFF2-40B4-BE49-F238E27FC236}">
                          <a16:creationId xmlns:a16="http://schemas.microsoft.com/office/drawing/2014/main" id="{D34CD17A-F756-6319-6B9A-9F54133A9F7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326" name="Graphic 9325">
                      <a:extLst>
                        <a:ext uri="{FF2B5EF4-FFF2-40B4-BE49-F238E27FC236}">
                          <a16:creationId xmlns:a16="http://schemas.microsoft.com/office/drawing/2014/main" id="{D349F46D-AD67-6F96-F5E0-09F49DEB03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327" name="Graphic 9326">
                      <a:extLst>
                        <a:ext uri="{FF2B5EF4-FFF2-40B4-BE49-F238E27FC236}">
                          <a16:creationId xmlns:a16="http://schemas.microsoft.com/office/drawing/2014/main" id="{3643E86B-74E2-8E73-1C37-5FD497255DF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328" name="Graphic 9327">
                      <a:extLst>
                        <a:ext uri="{FF2B5EF4-FFF2-40B4-BE49-F238E27FC236}">
                          <a16:creationId xmlns:a16="http://schemas.microsoft.com/office/drawing/2014/main" id="{CC7AA457-7510-99A3-5562-C297D16A4CE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329" name="Graphic 9328">
                      <a:extLst>
                        <a:ext uri="{FF2B5EF4-FFF2-40B4-BE49-F238E27FC236}">
                          <a16:creationId xmlns:a16="http://schemas.microsoft.com/office/drawing/2014/main" id="{599066CA-3E35-FD9F-06F3-6F15817BA89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330" name="Graphic 9329">
                      <a:extLst>
                        <a:ext uri="{FF2B5EF4-FFF2-40B4-BE49-F238E27FC236}">
                          <a16:creationId xmlns:a16="http://schemas.microsoft.com/office/drawing/2014/main" id="{79F3FBA3-7107-8132-68D8-B1F4AD93C63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331" name="Graphic 9330">
                      <a:extLst>
                        <a:ext uri="{FF2B5EF4-FFF2-40B4-BE49-F238E27FC236}">
                          <a16:creationId xmlns:a16="http://schemas.microsoft.com/office/drawing/2014/main" id="{76689A88-9455-E755-6E35-312E0F5322C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332" name="Graphic 9331">
                      <a:extLst>
                        <a:ext uri="{FF2B5EF4-FFF2-40B4-BE49-F238E27FC236}">
                          <a16:creationId xmlns:a16="http://schemas.microsoft.com/office/drawing/2014/main" id="{C3CC2905-17C3-AC18-2FDC-2C268DA5E22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333" name="Graphic 9332">
                      <a:extLst>
                        <a:ext uri="{FF2B5EF4-FFF2-40B4-BE49-F238E27FC236}">
                          <a16:creationId xmlns:a16="http://schemas.microsoft.com/office/drawing/2014/main" id="{3AA4CE7C-DBB0-8981-4421-05A3E4EC1EB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334" name="Graphic 9333">
                      <a:extLst>
                        <a:ext uri="{FF2B5EF4-FFF2-40B4-BE49-F238E27FC236}">
                          <a16:creationId xmlns:a16="http://schemas.microsoft.com/office/drawing/2014/main" id="{7A86D750-2445-8408-A688-D77278201BE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335" name="Graphic 9334">
                      <a:extLst>
                        <a:ext uri="{FF2B5EF4-FFF2-40B4-BE49-F238E27FC236}">
                          <a16:creationId xmlns:a16="http://schemas.microsoft.com/office/drawing/2014/main" id="{D2FEFBD4-317E-0BFA-DEE2-5E5CA8226C2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336" name="Graphic 9335">
                      <a:extLst>
                        <a:ext uri="{FF2B5EF4-FFF2-40B4-BE49-F238E27FC236}">
                          <a16:creationId xmlns:a16="http://schemas.microsoft.com/office/drawing/2014/main" id="{61307B2B-4579-DF40-B302-1BB6B76144D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337" name="Graphic 9336">
                      <a:extLst>
                        <a:ext uri="{FF2B5EF4-FFF2-40B4-BE49-F238E27FC236}">
                          <a16:creationId xmlns:a16="http://schemas.microsoft.com/office/drawing/2014/main" id="{CE451C6F-E5C7-2ED9-B76A-893A92BA649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338" name="Graphic 9337">
                      <a:extLst>
                        <a:ext uri="{FF2B5EF4-FFF2-40B4-BE49-F238E27FC236}">
                          <a16:creationId xmlns:a16="http://schemas.microsoft.com/office/drawing/2014/main" id="{48D07CE9-00EC-7DA2-8FDE-93AF7EDF7FA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339" name="Graphic 9338">
                      <a:extLst>
                        <a:ext uri="{FF2B5EF4-FFF2-40B4-BE49-F238E27FC236}">
                          <a16:creationId xmlns:a16="http://schemas.microsoft.com/office/drawing/2014/main" id="{C26BF705-4D90-853B-473D-655E875DCB4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305" name="Graphic 9304">
                  <a:extLst>
                    <a:ext uri="{FF2B5EF4-FFF2-40B4-BE49-F238E27FC236}">
                      <a16:creationId xmlns:a16="http://schemas.microsoft.com/office/drawing/2014/main" id="{80CBFD37-0DD2-E7AD-6479-3DCCBE9E8E9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306" name="Graphic 9305">
                  <a:extLst>
                    <a:ext uri="{FF2B5EF4-FFF2-40B4-BE49-F238E27FC236}">
                      <a16:creationId xmlns:a16="http://schemas.microsoft.com/office/drawing/2014/main" id="{4F5311AE-B006-8650-65EB-80AC7F190F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307" name="Graphic 9306">
                  <a:extLst>
                    <a:ext uri="{FF2B5EF4-FFF2-40B4-BE49-F238E27FC236}">
                      <a16:creationId xmlns:a16="http://schemas.microsoft.com/office/drawing/2014/main" id="{95D75D55-1387-BA68-66C7-2F6681C8471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308" name="Graphic 9307">
                  <a:extLst>
                    <a:ext uri="{FF2B5EF4-FFF2-40B4-BE49-F238E27FC236}">
                      <a16:creationId xmlns:a16="http://schemas.microsoft.com/office/drawing/2014/main" id="{FBD76491-CAAE-D586-7EBC-CC8FF70C6AF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309" name="Graphic 9308">
                  <a:extLst>
                    <a:ext uri="{FF2B5EF4-FFF2-40B4-BE49-F238E27FC236}">
                      <a16:creationId xmlns:a16="http://schemas.microsoft.com/office/drawing/2014/main" id="{6B50F825-8910-B27B-D24C-475AA507D5C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310" name="Graphic 9309">
                  <a:extLst>
                    <a:ext uri="{FF2B5EF4-FFF2-40B4-BE49-F238E27FC236}">
                      <a16:creationId xmlns:a16="http://schemas.microsoft.com/office/drawing/2014/main" id="{107FFBF7-9A23-233D-1FFC-8D6BB864DE4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311" name="Graphic 9310">
                  <a:extLst>
                    <a:ext uri="{FF2B5EF4-FFF2-40B4-BE49-F238E27FC236}">
                      <a16:creationId xmlns:a16="http://schemas.microsoft.com/office/drawing/2014/main" id="{910CEB50-EA75-C7D2-FF5A-C0DE909604A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312" name="Graphic 9311">
                  <a:extLst>
                    <a:ext uri="{FF2B5EF4-FFF2-40B4-BE49-F238E27FC236}">
                      <a16:creationId xmlns:a16="http://schemas.microsoft.com/office/drawing/2014/main" id="{C2A6583A-79ED-B080-F016-1CA4F707266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313" name="Graphic 9312">
                  <a:extLst>
                    <a:ext uri="{FF2B5EF4-FFF2-40B4-BE49-F238E27FC236}">
                      <a16:creationId xmlns:a16="http://schemas.microsoft.com/office/drawing/2014/main" id="{59119CB0-3E6E-242F-2194-E6EAC0D730E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314" name="Graphic 9313">
                  <a:extLst>
                    <a:ext uri="{FF2B5EF4-FFF2-40B4-BE49-F238E27FC236}">
                      <a16:creationId xmlns:a16="http://schemas.microsoft.com/office/drawing/2014/main" id="{DD911D2E-0D73-F59D-3463-FBBD5546928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315" name="Graphic 9314">
                  <a:extLst>
                    <a:ext uri="{FF2B5EF4-FFF2-40B4-BE49-F238E27FC236}">
                      <a16:creationId xmlns:a16="http://schemas.microsoft.com/office/drawing/2014/main" id="{1821F5FC-A4CF-619C-2625-EDED35CB30F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316" name="Graphic 9315">
                  <a:extLst>
                    <a:ext uri="{FF2B5EF4-FFF2-40B4-BE49-F238E27FC236}">
                      <a16:creationId xmlns:a16="http://schemas.microsoft.com/office/drawing/2014/main" id="{E2520E37-ED4F-D782-3047-5FA7BB367A6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317" name="Graphic 9316">
                  <a:extLst>
                    <a:ext uri="{FF2B5EF4-FFF2-40B4-BE49-F238E27FC236}">
                      <a16:creationId xmlns:a16="http://schemas.microsoft.com/office/drawing/2014/main" id="{0BBB2D28-28DB-5E10-416B-5BF91F1792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318" name="Graphic 9317">
                  <a:extLst>
                    <a:ext uri="{FF2B5EF4-FFF2-40B4-BE49-F238E27FC236}">
                      <a16:creationId xmlns:a16="http://schemas.microsoft.com/office/drawing/2014/main" id="{B7DD22E7-6E1D-24A9-F953-83303F66624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319" name="Graphic 9318">
                  <a:extLst>
                    <a:ext uri="{FF2B5EF4-FFF2-40B4-BE49-F238E27FC236}">
                      <a16:creationId xmlns:a16="http://schemas.microsoft.com/office/drawing/2014/main" id="{7C98C1C6-A78D-5151-B4A0-C8F080518E1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293" name="Graphic 9292">
                <a:extLst>
                  <a:ext uri="{FF2B5EF4-FFF2-40B4-BE49-F238E27FC236}">
                    <a16:creationId xmlns:a16="http://schemas.microsoft.com/office/drawing/2014/main" id="{78537215-CB57-80FC-E20F-4A1DB00097E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294" name="Graphic 9293">
                <a:extLst>
                  <a:ext uri="{FF2B5EF4-FFF2-40B4-BE49-F238E27FC236}">
                    <a16:creationId xmlns:a16="http://schemas.microsoft.com/office/drawing/2014/main" id="{E8A3B8E4-3041-72E6-3CF4-F1B8135192B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295" name="Graphic 9294">
                <a:extLst>
                  <a:ext uri="{FF2B5EF4-FFF2-40B4-BE49-F238E27FC236}">
                    <a16:creationId xmlns:a16="http://schemas.microsoft.com/office/drawing/2014/main" id="{2395982D-A330-A048-134F-B2721B4D6C8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296" name="Graphic 9295">
                <a:extLst>
                  <a:ext uri="{FF2B5EF4-FFF2-40B4-BE49-F238E27FC236}">
                    <a16:creationId xmlns:a16="http://schemas.microsoft.com/office/drawing/2014/main" id="{6D87E7E4-FC69-D9A8-97F1-4E83A22AB04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297" name="Graphic 9296">
                <a:extLst>
                  <a:ext uri="{FF2B5EF4-FFF2-40B4-BE49-F238E27FC236}">
                    <a16:creationId xmlns:a16="http://schemas.microsoft.com/office/drawing/2014/main" id="{F21ED19D-EC57-2CAC-6F8D-AC33C0009B7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298" name="Graphic 9297">
                <a:extLst>
                  <a:ext uri="{FF2B5EF4-FFF2-40B4-BE49-F238E27FC236}">
                    <a16:creationId xmlns:a16="http://schemas.microsoft.com/office/drawing/2014/main" id="{7E364889-8523-8C73-3F6D-E9DE4EFF6FF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299" name="Graphic 9298">
                <a:extLst>
                  <a:ext uri="{FF2B5EF4-FFF2-40B4-BE49-F238E27FC236}">
                    <a16:creationId xmlns:a16="http://schemas.microsoft.com/office/drawing/2014/main" id="{CE9DB8AB-6834-8E83-249A-5A6311FF0FA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300" name="Graphic 9299">
                <a:extLst>
                  <a:ext uri="{FF2B5EF4-FFF2-40B4-BE49-F238E27FC236}">
                    <a16:creationId xmlns:a16="http://schemas.microsoft.com/office/drawing/2014/main" id="{09744BD5-68B8-CBF9-5F20-C3070878003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301" name="Graphic 9300">
                <a:extLst>
                  <a:ext uri="{FF2B5EF4-FFF2-40B4-BE49-F238E27FC236}">
                    <a16:creationId xmlns:a16="http://schemas.microsoft.com/office/drawing/2014/main" id="{6E75D38B-45BA-BE69-E2B6-1F807B7800A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302" name="Graphic 9301">
                <a:extLst>
                  <a:ext uri="{FF2B5EF4-FFF2-40B4-BE49-F238E27FC236}">
                    <a16:creationId xmlns:a16="http://schemas.microsoft.com/office/drawing/2014/main" id="{43C48EA6-F530-67D9-B537-7F7DD1DAEE0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303" name="Graphic 9302">
                <a:extLst>
                  <a:ext uri="{FF2B5EF4-FFF2-40B4-BE49-F238E27FC236}">
                    <a16:creationId xmlns:a16="http://schemas.microsoft.com/office/drawing/2014/main" id="{677EB15C-68D0-C7A4-9F71-5D89615C44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06" name="Group 2805">
              <a:extLst>
                <a:ext uri="{FF2B5EF4-FFF2-40B4-BE49-F238E27FC236}">
                  <a16:creationId xmlns:a16="http://schemas.microsoft.com/office/drawing/2014/main" id="{A6D0775B-B954-AB01-526C-5B198CE18207}"/>
                </a:ext>
              </a:extLst>
            </p:cNvPr>
            <p:cNvGrpSpPr/>
            <p:nvPr/>
          </p:nvGrpSpPr>
          <p:grpSpPr>
            <a:xfrm>
              <a:off x="1798892" y="3559489"/>
              <a:ext cx="178020" cy="178020"/>
              <a:chOff x="2898967" y="1781131"/>
              <a:chExt cx="1097280" cy="1097279"/>
            </a:xfrm>
          </p:grpSpPr>
          <p:grpSp>
            <p:nvGrpSpPr>
              <p:cNvPr id="9244" name="Group 9243">
                <a:extLst>
                  <a:ext uri="{FF2B5EF4-FFF2-40B4-BE49-F238E27FC236}">
                    <a16:creationId xmlns:a16="http://schemas.microsoft.com/office/drawing/2014/main" id="{70EBB6D8-8FD5-FF02-F607-EACC4A5B689A}"/>
                  </a:ext>
                </a:extLst>
              </p:cNvPr>
              <p:cNvGrpSpPr/>
              <p:nvPr/>
            </p:nvGrpSpPr>
            <p:grpSpPr>
              <a:xfrm>
                <a:off x="2898967" y="1781131"/>
                <a:ext cx="1097280" cy="1097279"/>
                <a:chOff x="4849676" y="2570012"/>
                <a:chExt cx="1784077" cy="1870450"/>
              </a:xfrm>
            </p:grpSpPr>
            <p:grpSp>
              <p:nvGrpSpPr>
                <p:cNvPr id="9256" name="Group 9255">
                  <a:extLst>
                    <a:ext uri="{FF2B5EF4-FFF2-40B4-BE49-F238E27FC236}">
                      <a16:creationId xmlns:a16="http://schemas.microsoft.com/office/drawing/2014/main" id="{91C5A593-3918-70CF-CF0B-F31D6421D2B1}"/>
                    </a:ext>
                  </a:extLst>
                </p:cNvPr>
                <p:cNvGrpSpPr/>
                <p:nvPr/>
              </p:nvGrpSpPr>
              <p:grpSpPr>
                <a:xfrm>
                  <a:off x="4849676" y="2570012"/>
                  <a:ext cx="1784077" cy="1870450"/>
                  <a:chOff x="1789223" y="3310260"/>
                  <a:chExt cx="911697" cy="1097908"/>
                </a:xfrm>
              </p:grpSpPr>
              <p:sp>
                <p:nvSpPr>
                  <p:cNvPr id="9272" name="Oval 9271">
                    <a:extLst>
                      <a:ext uri="{FF2B5EF4-FFF2-40B4-BE49-F238E27FC236}">
                        <a16:creationId xmlns:a16="http://schemas.microsoft.com/office/drawing/2014/main" id="{0A81787B-2B40-59B4-4DB2-C06FBF2A04C3}"/>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273" name="Group 9272">
                    <a:extLst>
                      <a:ext uri="{FF2B5EF4-FFF2-40B4-BE49-F238E27FC236}">
                        <a16:creationId xmlns:a16="http://schemas.microsoft.com/office/drawing/2014/main" id="{DB321E21-EE05-EFA4-E9AC-77B273DE0460}"/>
                      </a:ext>
                    </a:extLst>
                  </p:cNvPr>
                  <p:cNvGrpSpPr/>
                  <p:nvPr/>
                </p:nvGrpSpPr>
                <p:grpSpPr>
                  <a:xfrm>
                    <a:off x="1914667" y="3499462"/>
                    <a:ext cx="758049" cy="632250"/>
                    <a:chOff x="6655611" y="1328513"/>
                    <a:chExt cx="4036885" cy="3366966"/>
                  </a:xfrm>
                </p:grpSpPr>
                <p:pic>
                  <p:nvPicPr>
                    <p:cNvPr id="9274" name="Graphic 9273">
                      <a:extLst>
                        <a:ext uri="{FF2B5EF4-FFF2-40B4-BE49-F238E27FC236}">
                          <a16:creationId xmlns:a16="http://schemas.microsoft.com/office/drawing/2014/main" id="{B61B7B58-69F4-FAB1-6BDB-8A87C3F6234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275" name="Graphic 9274">
                      <a:extLst>
                        <a:ext uri="{FF2B5EF4-FFF2-40B4-BE49-F238E27FC236}">
                          <a16:creationId xmlns:a16="http://schemas.microsoft.com/office/drawing/2014/main" id="{3FF796E6-4BE2-09CA-906B-25BE9BEC5CE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276" name="Graphic 9275">
                      <a:extLst>
                        <a:ext uri="{FF2B5EF4-FFF2-40B4-BE49-F238E27FC236}">
                          <a16:creationId xmlns:a16="http://schemas.microsoft.com/office/drawing/2014/main" id="{2937CF46-6454-A0D9-42E8-E6FE8B4CDBF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277" name="Graphic 9276">
                      <a:extLst>
                        <a:ext uri="{FF2B5EF4-FFF2-40B4-BE49-F238E27FC236}">
                          <a16:creationId xmlns:a16="http://schemas.microsoft.com/office/drawing/2014/main" id="{670C7F8E-2D2F-F49F-5FF0-5E57F9F6C78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278" name="Graphic 9277">
                      <a:extLst>
                        <a:ext uri="{FF2B5EF4-FFF2-40B4-BE49-F238E27FC236}">
                          <a16:creationId xmlns:a16="http://schemas.microsoft.com/office/drawing/2014/main" id="{1212B1D3-3284-2A5E-A4E3-73A75470535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279" name="Graphic 9278">
                      <a:extLst>
                        <a:ext uri="{FF2B5EF4-FFF2-40B4-BE49-F238E27FC236}">
                          <a16:creationId xmlns:a16="http://schemas.microsoft.com/office/drawing/2014/main" id="{50DC6DA3-55D6-85EA-49B1-FBE3BF81B8E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280" name="Graphic 9279">
                      <a:extLst>
                        <a:ext uri="{FF2B5EF4-FFF2-40B4-BE49-F238E27FC236}">
                          <a16:creationId xmlns:a16="http://schemas.microsoft.com/office/drawing/2014/main" id="{58F3C385-4946-5B19-1058-667BFC79F85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281" name="Graphic 9280">
                      <a:extLst>
                        <a:ext uri="{FF2B5EF4-FFF2-40B4-BE49-F238E27FC236}">
                          <a16:creationId xmlns:a16="http://schemas.microsoft.com/office/drawing/2014/main" id="{D7B5178C-B718-300E-3DC1-FE6720CEB1D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282" name="Graphic 9281">
                      <a:extLst>
                        <a:ext uri="{FF2B5EF4-FFF2-40B4-BE49-F238E27FC236}">
                          <a16:creationId xmlns:a16="http://schemas.microsoft.com/office/drawing/2014/main" id="{3B5F0829-B042-10BD-EE61-EC31C530059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283" name="Graphic 9282">
                      <a:extLst>
                        <a:ext uri="{FF2B5EF4-FFF2-40B4-BE49-F238E27FC236}">
                          <a16:creationId xmlns:a16="http://schemas.microsoft.com/office/drawing/2014/main" id="{C008E6AB-797D-E7F3-6A75-8D373C8DFDF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284" name="Graphic 9283">
                      <a:extLst>
                        <a:ext uri="{FF2B5EF4-FFF2-40B4-BE49-F238E27FC236}">
                          <a16:creationId xmlns:a16="http://schemas.microsoft.com/office/drawing/2014/main" id="{72B2AEFA-4D8A-2016-7615-87BA3F9561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285" name="Graphic 9284">
                      <a:extLst>
                        <a:ext uri="{FF2B5EF4-FFF2-40B4-BE49-F238E27FC236}">
                          <a16:creationId xmlns:a16="http://schemas.microsoft.com/office/drawing/2014/main" id="{56341122-DDBD-293D-9283-28BCBBB5833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286" name="Graphic 9285">
                      <a:extLst>
                        <a:ext uri="{FF2B5EF4-FFF2-40B4-BE49-F238E27FC236}">
                          <a16:creationId xmlns:a16="http://schemas.microsoft.com/office/drawing/2014/main" id="{2DF58B08-23BA-6E7C-CBFE-326EE5A3419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287" name="Graphic 9286">
                      <a:extLst>
                        <a:ext uri="{FF2B5EF4-FFF2-40B4-BE49-F238E27FC236}">
                          <a16:creationId xmlns:a16="http://schemas.microsoft.com/office/drawing/2014/main" id="{E7E3C9FE-6426-EE24-9A21-D2A3D78F24F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288" name="Graphic 9287">
                      <a:extLst>
                        <a:ext uri="{FF2B5EF4-FFF2-40B4-BE49-F238E27FC236}">
                          <a16:creationId xmlns:a16="http://schemas.microsoft.com/office/drawing/2014/main" id="{3303A135-C8DE-E1F1-DA53-5DA0E3C6749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289" name="Graphic 9288">
                      <a:extLst>
                        <a:ext uri="{FF2B5EF4-FFF2-40B4-BE49-F238E27FC236}">
                          <a16:creationId xmlns:a16="http://schemas.microsoft.com/office/drawing/2014/main" id="{208748D4-FC6B-6DFD-C6D6-9D514D4533A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290" name="Graphic 9289">
                      <a:extLst>
                        <a:ext uri="{FF2B5EF4-FFF2-40B4-BE49-F238E27FC236}">
                          <a16:creationId xmlns:a16="http://schemas.microsoft.com/office/drawing/2014/main" id="{182931A9-7CF2-40F1-717D-568143F18B6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291" name="Graphic 9290">
                      <a:extLst>
                        <a:ext uri="{FF2B5EF4-FFF2-40B4-BE49-F238E27FC236}">
                          <a16:creationId xmlns:a16="http://schemas.microsoft.com/office/drawing/2014/main" id="{A489667F-712C-6D21-03BD-4655720916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257" name="Graphic 9256">
                  <a:extLst>
                    <a:ext uri="{FF2B5EF4-FFF2-40B4-BE49-F238E27FC236}">
                      <a16:creationId xmlns:a16="http://schemas.microsoft.com/office/drawing/2014/main" id="{46872D0C-D6F0-EB8B-F410-5AE75D9D1A5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258" name="Graphic 9257">
                  <a:extLst>
                    <a:ext uri="{FF2B5EF4-FFF2-40B4-BE49-F238E27FC236}">
                      <a16:creationId xmlns:a16="http://schemas.microsoft.com/office/drawing/2014/main" id="{EB4D6797-B496-4B62-7DAE-8B721FC0521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259" name="Graphic 9258">
                  <a:extLst>
                    <a:ext uri="{FF2B5EF4-FFF2-40B4-BE49-F238E27FC236}">
                      <a16:creationId xmlns:a16="http://schemas.microsoft.com/office/drawing/2014/main" id="{C9E268CA-6754-152D-9FD7-FF6CD71F04D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260" name="Graphic 9259">
                  <a:extLst>
                    <a:ext uri="{FF2B5EF4-FFF2-40B4-BE49-F238E27FC236}">
                      <a16:creationId xmlns:a16="http://schemas.microsoft.com/office/drawing/2014/main" id="{250A74B8-280D-0969-AC1B-DED8A38EE15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261" name="Graphic 9260">
                  <a:extLst>
                    <a:ext uri="{FF2B5EF4-FFF2-40B4-BE49-F238E27FC236}">
                      <a16:creationId xmlns:a16="http://schemas.microsoft.com/office/drawing/2014/main" id="{1DCFABC6-DF26-983A-E07A-2367C6E08C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262" name="Graphic 9261">
                  <a:extLst>
                    <a:ext uri="{FF2B5EF4-FFF2-40B4-BE49-F238E27FC236}">
                      <a16:creationId xmlns:a16="http://schemas.microsoft.com/office/drawing/2014/main" id="{780E94EF-1950-E205-D690-080A299532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263" name="Graphic 9262">
                  <a:extLst>
                    <a:ext uri="{FF2B5EF4-FFF2-40B4-BE49-F238E27FC236}">
                      <a16:creationId xmlns:a16="http://schemas.microsoft.com/office/drawing/2014/main" id="{D873FCF2-114D-7AC4-FA71-52DCF612E8E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264" name="Graphic 9263">
                  <a:extLst>
                    <a:ext uri="{FF2B5EF4-FFF2-40B4-BE49-F238E27FC236}">
                      <a16:creationId xmlns:a16="http://schemas.microsoft.com/office/drawing/2014/main" id="{C823B0E9-231D-C9FB-BC21-CF395E6B2C9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265" name="Graphic 9264">
                  <a:extLst>
                    <a:ext uri="{FF2B5EF4-FFF2-40B4-BE49-F238E27FC236}">
                      <a16:creationId xmlns:a16="http://schemas.microsoft.com/office/drawing/2014/main" id="{77D93F2B-E918-8C0A-0BDE-FBB347F7624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266" name="Graphic 9265">
                  <a:extLst>
                    <a:ext uri="{FF2B5EF4-FFF2-40B4-BE49-F238E27FC236}">
                      <a16:creationId xmlns:a16="http://schemas.microsoft.com/office/drawing/2014/main" id="{1354AC98-13A5-1AC5-2B74-18B12E43DDD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267" name="Graphic 9266">
                  <a:extLst>
                    <a:ext uri="{FF2B5EF4-FFF2-40B4-BE49-F238E27FC236}">
                      <a16:creationId xmlns:a16="http://schemas.microsoft.com/office/drawing/2014/main" id="{CCFE4855-B3BE-F8BF-49D9-A94966A5D1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268" name="Graphic 9267">
                  <a:extLst>
                    <a:ext uri="{FF2B5EF4-FFF2-40B4-BE49-F238E27FC236}">
                      <a16:creationId xmlns:a16="http://schemas.microsoft.com/office/drawing/2014/main" id="{8291F76C-3555-5B55-293D-6B77EDAD6BD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269" name="Graphic 9268">
                  <a:extLst>
                    <a:ext uri="{FF2B5EF4-FFF2-40B4-BE49-F238E27FC236}">
                      <a16:creationId xmlns:a16="http://schemas.microsoft.com/office/drawing/2014/main" id="{6116A09C-AFC2-B372-290A-22D1EC579B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270" name="Graphic 9269">
                  <a:extLst>
                    <a:ext uri="{FF2B5EF4-FFF2-40B4-BE49-F238E27FC236}">
                      <a16:creationId xmlns:a16="http://schemas.microsoft.com/office/drawing/2014/main" id="{245DE482-3C41-2E3A-C69D-18ADA21E56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271" name="Graphic 9270">
                  <a:extLst>
                    <a:ext uri="{FF2B5EF4-FFF2-40B4-BE49-F238E27FC236}">
                      <a16:creationId xmlns:a16="http://schemas.microsoft.com/office/drawing/2014/main" id="{43351E8E-26D2-703C-681D-9798D7A5A21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245" name="Graphic 9244">
                <a:extLst>
                  <a:ext uri="{FF2B5EF4-FFF2-40B4-BE49-F238E27FC236}">
                    <a16:creationId xmlns:a16="http://schemas.microsoft.com/office/drawing/2014/main" id="{581AAAC4-3B51-14F7-C307-1FEE54D7F9B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246" name="Graphic 9245">
                <a:extLst>
                  <a:ext uri="{FF2B5EF4-FFF2-40B4-BE49-F238E27FC236}">
                    <a16:creationId xmlns:a16="http://schemas.microsoft.com/office/drawing/2014/main" id="{B567068D-BECA-0764-DCD6-DBD80AD93C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247" name="Graphic 9246">
                <a:extLst>
                  <a:ext uri="{FF2B5EF4-FFF2-40B4-BE49-F238E27FC236}">
                    <a16:creationId xmlns:a16="http://schemas.microsoft.com/office/drawing/2014/main" id="{65312618-625C-049B-6D76-5EE6A15338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248" name="Graphic 9247">
                <a:extLst>
                  <a:ext uri="{FF2B5EF4-FFF2-40B4-BE49-F238E27FC236}">
                    <a16:creationId xmlns:a16="http://schemas.microsoft.com/office/drawing/2014/main" id="{D0ADAB56-58BD-014A-702C-248F4B3504C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249" name="Graphic 9248">
                <a:extLst>
                  <a:ext uri="{FF2B5EF4-FFF2-40B4-BE49-F238E27FC236}">
                    <a16:creationId xmlns:a16="http://schemas.microsoft.com/office/drawing/2014/main" id="{33AFE663-07A8-603A-2FDD-66A548BA82A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250" name="Graphic 9249">
                <a:extLst>
                  <a:ext uri="{FF2B5EF4-FFF2-40B4-BE49-F238E27FC236}">
                    <a16:creationId xmlns:a16="http://schemas.microsoft.com/office/drawing/2014/main" id="{358B1875-99FC-61F5-A062-1583AD9E521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251" name="Graphic 9250">
                <a:extLst>
                  <a:ext uri="{FF2B5EF4-FFF2-40B4-BE49-F238E27FC236}">
                    <a16:creationId xmlns:a16="http://schemas.microsoft.com/office/drawing/2014/main" id="{F62DA203-CB64-50A3-C7DC-24AE5A5D327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252" name="Graphic 9251">
                <a:extLst>
                  <a:ext uri="{FF2B5EF4-FFF2-40B4-BE49-F238E27FC236}">
                    <a16:creationId xmlns:a16="http://schemas.microsoft.com/office/drawing/2014/main" id="{C13EC90E-FA33-8A38-68CC-992BF3F2F22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253" name="Graphic 9252">
                <a:extLst>
                  <a:ext uri="{FF2B5EF4-FFF2-40B4-BE49-F238E27FC236}">
                    <a16:creationId xmlns:a16="http://schemas.microsoft.com/office/drawing/2014/main" id="{7AE5BAB7-3197-6CAF-181F-B50B3BD37F3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254" name="Graphic 9253">
                <a:extLst>
                  <a:ext uri="{FF2B5EF4-FFF2-40B4-BE49-F238E27FC236}">
                    <a16:creationId xmlns:a16="http://schemas.microsoft.com/office/drawing/2014/main" id="{66280F7E-9D28-5E93-DD50-CDCFC0EBDE7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255" name="Graphic 9254">
                <a:extLst>
                  <a:ext uri="{FF2B5EF4-FFF2-40B4-BE49-F238E27FC236}">
                    <a16:creationId xmlns:a16="http://schemas.microsoft.com/office/drawing/2014/main" id="{8D55503D-FB29-BD4B-F341-274E5AED73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07" name="Group 2806">
              <a:extLst>
                <a:ext uri="{FF2B5EF4-FFF2-40B4-BE49-F238E27FC236}">
                  <a16:creationId xmlns:a16="http://schemas.microsoft.com/office/drawing/2014/main" id="{C4E38F2E-51A5-5B19-BB9F-639DD63F7D7E}"/>
                </a:ext>
              </a:extLst>
            </p:cNvPr>
            <p:cNvGrpSpPr/>
            <p:nvPr/>
          </p:nvGrpSpPr>
          <p:grpSpPr>
            <a:xfrm>
              <a:off x="999165" y="4165766"/>
              <a:ext cx="178020" cy="178020"/>
              <a:chOff x="2898967" y="1781131"/>
              <a:chExt cx="1097280" cy="1097279"/>
            </a:xfrm>
          </p:grpSpPr>
          <p:grpSp>
            <p:nvGrpSpPr>
              <p:cNvPr id="9196" name="Group 9195">
                <a:extLst>
                  <a:ext uri="{FF2B5EF4-FFF2-40B4-BE49-F238E27FC236}">
                    <a16:creationId xmlns:a16="http://schemas.microsoft.com/office/drawing/2014/main" id="{2D926B65-F3AC-B4BD-96B4-E937DB2BBE9A}"/>
                  </a:ext>
                </a:extLst>
              </p:cNvPr>
              <p:cNvGrpSpPr/>
              <p:nvPr/>
            </p:nvGrpSpPr>
            <p:grpSpPr>
              <a:xfrm>
                <a:off x="2898967" y="1781131"/>
                <a:ext cx="1097280" cy="1097279"/>
                <a:chOff x="4849676" y="2570012"/>
                <a:chExt cx="1784077" cy="1870450"/>
              </a:xfrm>
            </p:grpSpPr>
            <p:grpSp>
              <p:nvGrpSpPr>
                <p:cNvPr id="9208" name="Group 9207">
                  <a:extLst>
                    <a:ext uri="{FF2B5EF4-FFF2-40B4-BE49-F238E27FC236}">
                      <a16:creationId xmlns:a16="http://schemas.microsoft.com/office/drawing/2014/main" id="{6B1C149B-4965-73F5-F8CD-DAFD10125AE4}"/>
                    </a:ext>
                  </a:extLst>
                </p:cNvPr>
                <p:cNvGrpSpPr/>
                <p:nvPr/>
              </p:nvGrpSpPr>
              <p:grpSpPr>
                <a:xfrm>
                  <a:off x="4849676" y="2570012"/>
                  <a:ext cx="1784077" cy="1870450"/>
                  <a:chOff x="1789223" y="3310260"/>
                  <a:chExt cx="911697" cy="1097908"/>
                </a:xfrm>
              </p:grpSpPr>
              <p:sp>
                <p:nvSpPr>
                  <p:cNvPr id="9224" name="Oval 9223">
                    <a:extLst>
                      <a:ext uri="{FF2B5EF4-FFF2-40B4-BE49-F238E27FC236}">
                        <a16:creationId xmlns:a16="http://schemas.microsoft.com/office/drawing/2014/main" id="{94F27134-6279-22DC-B1D9-618D5589106C}"/>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225" name="Group 9224">
                    <a:extLst>
                      <a:ext uri="{FF2B5EF4-FFF2-40B4-BE49-F238E27FC236}">
                        <a16:creationId xmlns:a16="http://schemas.microsoft.com/office/drawing/2014/main" id="{44712C5C-4E3B-ABEA-5856-0654E5783813}"/>
                      </a:ext>
                    </a:extLst>
                  </p:cNvPr>
                  <p:cNvGrpSpPr/>
                  <p:nvPr/>
                </p:nvGrpSpPr>
                <p:grpSpPr>
                  <a:xfrm>
                    <a:off x="1914667" y="3499462"/>
                    <a:ext cx="758049" cy="632250"/>
                    <a:chOff x="6655611" y="1328513"/>
                    <a:chExt cx="4036885" cy="3366966"/>
                  </a:xfrm>
                </p:grpSpPr>
                <p:pic>
                  <p:nvPicPr>
                    <p:cNvPr id="9226" name="Graphic 9225">
                      <a:extLst>
                        <a:ext uri="{FF2B5EF4-FFF2-40B4-BE49-F238E27FC236}">
                          <a16:creationId xmlns:a16="http://schemas.microsoft.com/office/drawing/2014/main" id="{C7A8A624-3621-7BBD-BB6F-EC3D274B2A1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227" name="Graphic 9226">
                      <a:extLst>
                        <a:ext uri="{FF2B5EF4-FFF2-40B4-BE49-F238E27FC236}">
                          <a16:creationId xmlns:a16="http://schemas.microsoft.com/office/drawing/2014/main" id="{3C4E238B-FB4E-D70E-4AA6-BB00D30A27C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228" name="Graphic 9227">
                      <a:extLst>
                        <a:ext uri="{FF2B5EF4-FFF2-40B4-BE49-F238E27FC236}">
                          <a16:creationId xmlns:a16="http://schemas.microsoft.com/office/drawing/2014/main" id="{B7C6119E-5E4C-EE35-776E-0CAA69C2EDD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229" name="Graphic 9228">
                      <a:extLst>
                        <a:ext uri="{FF2B5EF4-FFF2-40B4-BE49-F238E27FC236}">
                          <a16:creationId xmlns:a16="http://schemas.microsoft.com/office/drawing/2014/main" id="{DC6982F6-5626-6531-341A-FDD759F4A54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230" name="Graphic 9229">
                      <a:extLst>
                        <a:ext uri="{FF2B5EF4-FFF2-40B4-BE49-F238E27FC236}">
                          <a16:creationId xmlns:a16="http://schemas.microsoft.com/office/drawing/2014/main" id="{45B3A976-7DAD-7AB6-D08E-D0BEA975D42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231" name="Graphic 9230">
                      <a:extLst>
                        <a:ext uri="{FF2B5EF4-FFF2-40B4-BE49-F238E27FC236}">
                          <a16:creationId xmlns:a16="http://schemas.microsoft.com/office/drawing/2014/main" id="{53F6945D-E0DF-12F0-E7BB-1195E15EAD9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232" name="Graphic 9231">
                      <a:extLst>
                        <a:ext uri="{FF2B5EF4-FFF2-40B4-BE49-F238E27FC236}">
                          <a16:creationId xmlns:a16="http://schemas.microsoft.com/office/drawing/2014/main" id="{ACE270D7-B2F9-0BA9-97D5-C014150209D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233" name="Graphic 9232">
                      <a:extLst>
                        <a:ext uri="{FF2B5EF4-FFF2-40B4-BE49-F238E27FC236}">
                          <a16:creationId xmlns:a16="http://schemas.microsoft.com/office/drawing/2014/main" id="{7D4D5B29-07F5-DFC5-507A-5462A4DB3C8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234" name="Graphic 9233">
                      <a:extLst>
                        <a:ext uri="{FF2B5EF4-FFF2-40B4-BE49-F238E27FC236}">
                          <a16:creationId xmlns:a16="http://schemas.microsoft.com/office/drawing/2014/main" id="{724F0781-5EEF-5FDD-80FD-486295E0969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235" name="Graphic 9234">
                      <a:extLst>
                        <a:ext uri="{FF2B5EF4-FFF2-40B4-BE49-F238E27FC236}">
                          <a16:creationId xmlns:a16="http://schemas.microsoft.com/office/drawing/2014/main" id="{2D60B6EF-EEA8-4382-471E-C40D33ED3D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236" name="Graphic 9235">
                      <a:extLst>
                        <a:ext uri="{FF2B5EF4-FFF2-40B4-BE49-F238E27FC236}">
                          <a16:creationId xmlns:a16="http://schemas.microsoft.com/office/drawing/2014/main" id="{401738A7-BED3-1525-FE24-E389F16ECF1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237" name="Graphic 9236">
                      <a:extLst>
                        <a:ext uri="{FF2B5EF4-FFF2-40B4-BE49-F238E27FC236}">
                          <a16:creationId xmlns:a16="http://schemas.microsoft.com/office/drawing/2014/main" id="{504E9D18-AE8D-D715-0AE2-FCBC22519B8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238" name="Graphic 9237">
                      <a:extLst>
                        <a:ext uri="{FF2B5EF4-FFF2-40B4-BE49-F238E27FC236}">
                          <a16:creationId xmlns:a16="http://schemas.microsoft.com/office/drawing/2014/main" id="{F33C44A3-0338-E4CC-5CE0-07C1F1E36D3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239" name="Graphic 9238">
                      <a:extLst>
                        <a:ext uri="{FF2B5EF4-FFF2-40B4-BE49-F238E27FC236}">
                          <a16:creationId xmlns:a16="http://schemas.microsoft.com/office/drawing/2014/main" id="{1C11301C-66EA-16FC-AAAC-89E6C37F34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240" name="Graphic 9239">
                      <a:extLst>
                        <a:ext uri="{FF2B5EF4-FFF2-40B4-BE49-F238E27FC236}">
                          <a16:creationId xmlns:a16="http://schemas.microsoft.com/office/drawing/2014/main" id="{DB52112F-CB77-3A41-AD7D-612D73BAF6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241" name="Graphic 9240">
                      <a:extLst>
                        <a:ext uri="{FF2B5EF4-FFF2-40B4-BE49-F238E27FC236}">
                          <a16:creationId xmlns:a16="http://schemas.microsoft.com/office/drawing/2014/main" id="{B5B71D3C-B806-744A-3D2B-21A37A61BED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242" name="Graphic 9241">
                      <a:extLst>
                        <a:ext uri="{FF2B5EF4-FFF2-40B4-BE49-F238E27FC236}">
                          <a16:creationId xmlns:a16="http://schemas.microsoft.com/office/drawing/2014/main" id="{FFC9FCD1-A5EF-7F9D-9903-7FDE8D30275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243" name="Graphic 9242">
                      <a:extLst>
                        <a:ext uri="{FF2B5EF4-FFF2-40B4-BE49-F238E27FC236}">
                          <a16:creationId xmlns:a16="http://schemas.microsoft.com/office/drawing/2014/main" id="{DF625637-D834-E274-6561-BFABD05595E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209" name="Graphic 9208">
                  <a:extLst>
                    <a:ext uri="{FF2B5EF4-FFF2-40B4-BE49-F238E27FC236}">
                      <a16:creationId xmlns:a16="http://schemas.microsoft.com/office/drawing/2014/main" id="{B43C2C5E-07D7-F525-28DA-5F3A1F8FB4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210" name="Graphic 9209">
                  <a:extLst>
                    <a:ext uri="{FF2B5EF4-FFF2-40B4-BE49-F238E27FC236}">
                      <a16:creationId xmlns:a16="http://schemas.microsoft.com/office/drawing/2014/main" id="{5A28EC7C-8345-9397-C2E7-30E9829CF5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211" name="Graphic 9210">
                  <a:extLst>
                    <a:ext uri="{FF2B5EF4-FFF2-40B4-BE49-F238E27FC236}">
                      <a16:creationId xmlns:a16="http://schemas.microsoft.com/office/drawing/2014/main" id="{C075EF0A-AC9A-13F2-28FC-B7F59AD9121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212" name="Graphic 9211">
                  <a:extLst>
                    <a:ext uri="{FF2B5EF4-FFF2-40B4-BE49-F238E27FC236}">
                      <a16:creationId xmlns:a16="http://schemas.microsoft.com/office/drawing/2014/main" id="{4D4B10C5-ECA6-3828-E4EC-B1DC682E183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213" name="Graphic 9212">
                  <a:extLst>
                    <a:ext uri="{FF2B5EF4-FFF2-40B4-BE49-F238E27FC236}">
                      <a16:creationId xmlns:a16="http://schemas.microsoft.com/office/drawing/2014/main" id="{8120332E-0E98-0304-81E2-1C012BBDC0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214" name="Graphic 9213">
                  <a:extLst>
                    <a:ext uri="{FF2B5EF4-FFF2-40B4-BE49-F238E27FC236}">
                      <a16:creationId xmlns:a16="http://schemas.microsoft.com/office/drawing/2014/main" id="{680D5046-7E42-F9BD-D13F-7D11FAF6F19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215" name="Graphic 9214">
                  <a:extLst>
                    <a:ext uri="{FF2B5EF4-FFF2-40B4-BE49-F238E27FC236}">
                      <a16:creationId xmlns:a16="http://schemas.microsoft.com/office/drawing/2014/main" id="{23B3E340-B3FA-0B83-D6C6-FDC852C3F5A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216" name="Graphic 9215">
                  <a:extLst>
                    <a:ext uri="{FF2B5EF4-FFF2-40B4-BE49-F238E27FC236}">
                      <a16:creationId xmlns:a16="http://schemas.microsoft.com/office/drawing/2014/main" id="{442E10B5-819C-35A5-8DDC-7AA8CA2DE9D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217" name="Graphic 9216">
                  <a:extLst>
                    <a:ext uri="{FF2B5EF4-FFF2-40B4-BE49-F238E27FC236}">
                      <a16:creationId xmlns:a16="http://schemas.microsoft.com/office/drawing/2014/main" id="{30C56CA6-3F4C-1F01-CF98-7D09E7EAB34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218" name="Graphic 9217">
                  <a:extLst>
                    <a:ext uri="{FF2B5EF4-FFF2-40B4-BE49-F238E27FC236}">
                      <a16:creationId xmlns:a16="http://schemas.microsoft.com/office/drawing/2014/main" id="{6F707826-DC6B-4A71-9F4E-6BA602FD75B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219" name="Graphic 9218">
                  <a:extLst>
                    <a:ext uri="{FF2B5EF4-FFF2-40B4-BE49-F238E27FC236}">
                      <a16:creationId xmlns:a16="http://schemas.microsoft.com/office/drawing/2014/main" id="{03FEA348-E128-C0E1-58C2-D29D3CAD3CF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220" name="Graphic 9219">
                  <a:extLst>
                    <a:ext uri="{FF2B5EF4-FFF2-40B4-BE49-F238E27FC236}">
                      <a16:creationId xmlns:a16="http://schemas.microsoft.com/office/drawing/2014/main" id="{5FEED6AC-9EEA-8090-BF99-C11CB81A903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221" name="Graphic 9220">
                  <a:extLst>
                    <a:ext uri="{FF2B5EF4-FFF2-40B4-BE49-F238E27FC236}">
                      <a16:creationId xmlns:a16="http://schemas.microsoft.com/office/drawing/2014/main" id="{CD1C12BB-BAF6-742A-9FF7-128FF808138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222" name="Graphic 9221">
                  <a:extLst>
                    <a:ext uri="{FF2B5EF4-FFF2-40B4-BE49-F238E27FC236}">
                      <a16:creationId xmlns:a16="http://schemas.microsoft.com/office/drawing/2014/main" id="{CA2BF9C7-3465-2CF4-D7B4-939B7C38D36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223" name="Graphic 9222">
                  <a:extLst>
                    <a:ext uri="{FF2B5EF4-FFF2-40B4-BE49-F238E27FC236}">
                      <a16:creationId xmlns:a16="http://schemas.microsoft.com/office/drawing/2014/main" id="{557AB5DD-4768-84E1-7E77-DF5ABA84892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197" name="Graphic 9196">
                <a:extLst>
                  <a:ext uri="{FF2B5EF4-FFF2-40B4-BE49-F238E27FC236}">
                    <a16:creationId xmlns:a16="http://schemas.microsoft.com/office/drawing/2014/main" id="{AC6709E1-67E6-4C33-F6F9-28A315BA9A2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198" name="Graphic 9197">
                <a:extLst>
                  <a:ext uri="{FF2B5EF4-FFF2-40B4-BE49-F238E27FC236}">
                    <a16:creationId xmlns:a16="http://schemas.microsoft.com/office/drawing/2014/main" id="{4993155A-EF4C-7736-FFAF-4AED78E6B98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199" name="Graphic 9198">
                <a:extLst>
                  <a:ext uri="{FF2B5EF4-FFF2-40B4-BE49-F238E27FC236}">
                    <a16:creationId xmlns:a16="http://schemas.microsoft.com/office/drawing/2014/main" id="{7CD2741F-649B-C31F-C668-1122904408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200" name="Graphic 9199">
                <a:extLst>
                  <a:ext uri="{FF2B5EF4-FFF2-40B4-BE49-F238E27FC236}">
                    <a16:creationId xmlns:a16="http://schemas.microsoft.com/office/drawing/2014/main" id="{C84906A7-4B1E-CAA8-02AF-384471735E0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201" name="Graphic 9200">
                <a:extLst>
                  <a:ext uri="{FF2B5EF4-FFF2-40B4-BE49-F238E27FC236}">
                    <a16:creationId xmlns:a16="http://schemas.microsoft.com/office/drawing/2014/main" id="{344CBAF7-6325-048B-22F0-56F4EF81F49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202" name="Graphic 9201">
                <a:extLst>
                  <a:ext uri="{FF2B5EF4-FFF2-40B4-BE49-F238E27FC236}">
                    <a16:creationId xmlns:a16="http://schemas.microsoft.com/office/drawing/2014/main" id="{2637D5B3-544A-58DD-3FCF-12C9A88805D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203" name="Graphic 9202">
                <a:extLst>
                  <a:ext uri="{FF2B5EF4-FFF2-40B4-BE49-F238E27FC236}">
                    <a16:creationId xmlns:a16="http://schemas.microsoft.com/office/drawing/2014/main" id="{861798DE-AE22-CB45-59A3-F49CBAECDFE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204" name="Graphic 9203">
                <a:extLst>
                  <a:ext uri="{FF2B5EF4-FFF2-40B4-BE49-F238E27FC236}">
                    <a16:creationId xmlns:a16="http://schemas.microsoft.com/office/drawing/2014/main" id="{44640414-307E-D677-54ED-74D2237020BD}"/>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205" name="Graphic 9204">
                <a:extLst>
                  <a:ext uri="{FF2B5EF4-FFF2-40B4-BE49-F238E27FC236}">
                    <a16:creationId xmlns:a16="http://schemas.microsoft.com/office/drawing/2014/main" id="{1F515671-C1BB-D6C4-2BAA-4F7CA3A6EA4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206" name="Graphic 9205">
                <a:extLst>
                  <a:ext uri="{FF2B5EF4-FFF2-40B4-BE49-F238E27FC236}">
                    <a16:creationId xmlns:a16="http://schemas.microsoft.com/office/drawing/2014/main" id="{1C629031-D97C-78B7-DB84-E807C33B49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207" name="Graphic 9206">
                <a:extLst>
                  <a:ext uri="{FF2B5EF4-FFF2-40B4-BE49-F238E27FC236}">
                    <a16:creationId xmlns:a16="http://schemas.microsoft.com/office/drawing/2014/main" id="{F5D967DB-0E72-4F0D-86EA-4C4FC6B58BF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08" name="Group 2807">
              <a:extLst>
                <a:ext uri="{FF2B5EF4-FFF2-40B4-BE49-F238E27FC236}">
                  <a16:creationId xmlns:a16="http://schemas.microsoft.com/office/drawing/2014/main" id="{616D4999-568C-738D-0A07-ADF5F10AF6EF}"/>
                </a:ext>
              </a:extLst>
            </p:cNvPr>
            <p:cNvGrpSpPr/>
            <p:nvPr/>
          </p:nvGrpSpPr>
          <p:grpSpPr>
            <a:xfrm>
              <a:off x="757851" y="3972316"/>
              <a:ext cx="178020" cy="178020"/>
              <a:chOff x="2898967" y="1781131"/>
              <a:chExt cx="1097280" cy="1097279"/>
            </a:xfrm>
          </p:grpSpPr>
          <p:grpSp>
            <p:nvGrpSpPr>
              <p:cNvPr id="9148" name="Group 9147">
                <a:extLst>
                  <a:ext uri="{FF2B5EF4-FFF2-40B4-BE49-F238E27FC236}">
                    <a16:creationId xmlns:a16="http://schemas.microsoft.com/office/drawing/2014/main" id="{988ABB80-953B-54B6-4115-DA3CB10110B2}"/>
                  </a:ext>
                </a:extLst>
              </p:cNvPr>
              <p:cNvGrpSpPr/>
              <p:nvPr/>
            </p:nvGrpSpPr>
            <p:grpSpPr>
              <a:xfrm>
                <a:off x="2898967" y="1781131"/>
                <a:ext cx="1097280" cy="1097279"/>
                <a:chOff x="4849676" y="2570012"/>
                <a:chExt cx="1784077" cy="1870450"/>
              </a:xfrm>
            </p:grpSpPr>
            <p:grpSp>
              <p:nvGrpSpPr>
                <p:cNvPr id="9160" name="Group 9159">
                  <a:extLst>
                    <a:ext uri="{FF2B5EF4-FFF2-40B4-BE49-F238E27FC236}">
                      <a16:creationId xmlns:a16="http://schemas.microsoft.com/office/drawing/2014/main" id="{3E13FA84-6AB6-648E-2E92-70517AE958FE}"/>
                    </a:ext>
                  </a:extLst>
                </p:cNvPr>
                <p:cNvGrpSpPr/>
                <p:nvPr/>
              </p:nvGrpSpPr>
              <p:grpSpPr>
                <a:xfrm>
                  <a:off x="4849676" y="2570012"/>
                  <a:ext cx="1784077" cy="1870450"/>
                  <a:chOff x="1789223" y="3310260"/>
                  <a:chExt cx="911697" cy="1097908"/>
                </a:xfrm>
              </p:grpSpPr>
              <p:sp>
                <p:nvSpPr>
                  <p:cNvPr id="9176" name="Oval 9175">
                    <a:extLst>
                      <a:ext uri="{FF2B5EF4-FFF2-40B4-BE49-F238E27FC236}">
                        <a16:creationId xmlns:a16="http://schemas.microsoft.com/office/drawing/2014/main" id="{5456025B-740B-D84C-F4D7-E887AE06E0D8}"/>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177" name="Group 9176">
                    <a:extLst>
                      <a:ext uri="{FF2B5EF4-FFF2-40B4-BE49-F238E27FC236}">
                        <a16:creationId xmlns:a16="http://schemas.microsoft.com/office/drawing/2014/main" id="{A8653738-18D3-C0D8-AB1E-1766E19BB3A6}"/>
                      </a:ext>
                    </a:extLst>
                  </p:cNvPr>
                  <p:cNvGrpSpPr/>
                  <p:nvPr/>
                </p:nvGrpSpPr>
                <p:grpSpPr>
                  <a:xfrm>
                    <a:off x="1914667" y="3499462"/>
                    <a:ext cx="758049" cy="632250"/>
                    <a:chOff x="6655611" y="1328513"/>
                    <a:chExt cx="4036885" cy="3366966"/>
                  </a:xfrm>
                </p:grpSpPr>
                <p:pic>
                  <p:nvPicPr>
                    <p:cNvPr id="9178" name="Graphic 9177">
                      <a:extLst>
                        <a:ext uri="{FF2B5EF4-FFF2-40B4-BE49-F238E27FC236}">
                          <a16:creationId xmlns:a16="http://schemas.microsoft.com/office/drawing/2014/main" id="{62C3895C-1EC9-957E-9245-4DC85DB3A7C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179" name="Graphic 9178">
                      <a:extLst>
                        <a:ext uri="{FF2B5EF4-FFF2-40B4-BE49-F238E27FC236}">
                          <a16:creationId xmlns:a16="http://schemas.microsoft.com/office/drawing/2014/main" id="{3DD9C24B-6471-AA6A-EC56-97CD64E148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180" name="Graphic 9179">
                      <a:extLst>
                        <a:ext uri="{FF2B5EF4-FFF2-40B4-BE49-F238E27FC236}">
                          <a16:creationId xmlns:a16="http://schemas.microsoft.com/office/drawing/2014/main" id="{4D84CE6B-F797-7A90-D90E-1E0370FFBF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181" name="Graphic 9180">
                      <a:extLst>
                        <a:ext uri="{FF2B5EF4-FFF2-40B4-BE49-F238E27FC236}">
                          <a16:creationId xmlns:a16="http://schemas.microsoft.com/office/drawing/2014/main" id="{ACDAAF48-2029-EBCF-81C4-E62D89CC671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182" name="Graphic 9181">
                      <a:extLst>
                        <a:ext uri="{FF2B5EF4-FFF2-40B4-BE49-F238E27FC236}">
                          <a16:creationId xmlns:a16="http://schemas.microsoft.com/office/drawing/2014/main" id="{B35FE658-7FFB-1B95-3E3E-4ADCD7DCF93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183" name="Graphic 9182">
                      <a:extLst>
                        <a:ext uri="{FF2B5EF4-FFF2-40B4-BE49-F238E27FC236}">
                          <a16:creationId xmlns:a16="http://schemas.microsoft.com/office/drawing/2014/main" id="{25B6CAD9-6693-0166-DA89-DBA15AFBECC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184" name="Graphic 9183">
                      <a:extLst>
                        <a:ext uri="{FF2B5EF4-FFF2-40B4-BE49-F238E27FC236}">
                          <a16:creationId xmlns:a16="http://schemas.microsoft.com/office/drawing/2014/main" id="{3EE1487B-0679-0096-5ABC-006F3590588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185" name="Graphic 9184">
                      <a:extLst>
                        <a:ext uri="{FF2B5EF4-FFF2-40B4-BE49-F238E27FC236}">
                          <a16:creationId xmlns:a16="http://schemas.microsoft.com/office/drawing/2014/main" id="{CD770740-EFED-BAC4-89C4-012C84D9195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186" name="Graphic 9185">
                      <a:extLst>
                        <a:ext uri="{FF2B5EF4-FFF2-40B4-BE49-F238E27FC236}">
                          <a16:creationId xmlns:a16="http://schemas.microsoft.com/office/drawing/2014/main" id="{A48CE478-9EFA-87A2-A5CD-FF4BD7E6508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187" name="Graphic 9186">
                      <a:extLst>
                        <a:ext uri="{FF2B5EF4-FFF2-40B4-BE49-F238E27FC236}">
                          <a16:creationId xmlns:a16="http://schemas.microsoft.com/office/drawing/2014/main" id="{32C04684-9503-EB6C-3C58-BBB428157A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188" name="Graphic 9187">
                      <a:extLst>
                        <a:ext uri="{FF2B5EF4-FFF2-40B4-BE49-F238E27FC236}">
                          <a16:creationId xmlns:a16="http://schemas.microsoft.com/office/drawing/2014/main" id="{C1E039EA-5FEC-1DC7-ED85-830EBE18D1E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189" name="Graphic 9188">
                      <a:extLst>
                        <a:ext uri="{FF2B5EF4-FFF2-40B4-BE49-F238E27FC236}">
                          <a16:creationId xmlns:a16="http://schemas.microsoft.com/office/drawing/2014/main" id="{8700A56A-4515-2409-A2C4-17FA91A3AA5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190" name="Graphic 9189">
                      <a:extLst>
                        <a:ext uri="{FF2B5EF4-FFF2-40B4-BE49-F238E27FC236}">
                          <a16:creationId xmlns:a16="http://schemas.microsoft.com/office/drawing/2014/main" id="{9D81A855-C7C5-6A33-6791-A267D6D6DE5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191" name="Graphic 9190">
                      <a:extLst>
                        <a:ext uri="{FF2B5EF4-FFF2-40B4-BE49-F238E27FC236}">
                          <a16:creationId xmlns:a16="http://schemas.microsoft.com/office/drawing/2014/main" id="{32662E44-336A-94B7-DD0B-DE81C73EC33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192" name="Graphic 9191">
                      <a:extLst>
                        <a:ext uri="{FF2B5EF4-FFF2-40B4-BE49-F238E27FC236}">
                          <a16:creationId xmlns:a16="http://schemas.microsoft.com/office/drawing/2014/main" id="{054F4B1D-7F94-725E-11EB-0E762C732A7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193" name="Graphic 9192">
                      <a:extLst>
                        <a:ext uri="{FF2B5EF4-FFF2-40B4-BE49-F238E27FC236}">
                          <a16:creationId xmlns:a16="http://schemas.microsoft.com/office/drawing/2014/main" id="{F39414CD-D95C-4C6D-B75B-0D8379A1B5C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194" name="Graphic 9193">
                      <a:extLst>
                        <a:ext uri="{FF2B5EF4-FFF2-40B4-BE49-F238E27FC236}">
                          <a16:creationId xmlns:a16="http://schemas.microsoft.com/office/drawing/2014/main" id="{B5E90842-F984-5409-33A1-C88A2E9D72C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195" name="Graphic 9194">
                      <a:extLst>
                        <a:ext uri="{FF2B5EF4-FFF2-40B4-BE49-F238E27FC236}">
                          <a16:creationId xmlns:a16="http://schemas.microsoft.com/office/drawing/2014/main" id="{BF1E219B-AF4E-A68F-D9C9-FF3FA348963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161" name="Graphic 9160">
                  <a:extLst>
                    <a:ext uri="{FF2B5EF4-FFF2-40B4-BE49-F238E27FC236}">
                      <a16:creationId xmlns:a16="http://schemas.microsoft.com/office/drawing/2014/main" id="{0796498E-35F7-414E-C475-465478CBB47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162" name="Graphic 9161">
                  <a:extLst>
                    <a:ext uri="{FF2B5EF4-FFF2-40B4-BE49-F238E27FC236}">
                      <a16:creationId xmlns:a16="http://schemas.microsoft.com/office/drawing/2014/main" id="{663E6E82-0F33-5576-06A2-C3721DA8CA7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163" name="Graphic 9162">
                  <a:extLst>
                    <a:ext uri="{FF2B5EF4-FFF2-40B4-BE49-F238E27FC236}">
                      <a16:creationId xmlns:a16="http://schemas.microsoft.com/office/drawing/2014/main" id="{A0E9A239-E226-72A0-2471-7197CF8019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164" name="Graphic 9163">
                  <a:extLst>
                    <a:ext uri="{FF2B5EF4-FFF2-40B4-BE49-F238E27FC236}">
                      <a16:creationId xmlns:a16="http://schemas.microsoft.com/office/drawing/2014/main" id="{D3A4882D-E562-8D53-8DC6-D7CCE5C701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165" name="Graphic 9164">
                  <a:extLst>
                    <a:ext uri="{FF2B5EF4-FFF2-40B4-BE49-F238E27FC236}">
                      <a16:creationId xmlns:a16="http://schemas.microsoft.com/office/drawing/2014/main" id="{BAD5F27D-CAEB-0A5D-5025-94F3D2D810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166" name="Graphic 9165">
                  <a:extLst>
                    <a:ext uri="{FF2B5EF4-FFF2-40B4-BE49-F238E27FC236}">
                      <a16:creationId xmlns:a16="http://schemas.microsoft.com/office/drawing/2014/main" id="{8A1124F2-5403-F7CB-EC9A-B5DF8DD460E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167" name="Graphic 9166">
                  <a:extLst>
                    <a:ext uri="{FF2B5EF4-FFF2-40B4-BE49-F238E27FC236}">
                      <a16:creationId xmlns:a16="http://schemas.microsoft.com/office/drawing/2014/main" id="{C7BA843D-0EB8-68CA-58AA-BB3B6F48BD3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168" name="Graphic 9167">
                  <a:extLst>
                    <a:ext uri="{FF2B5EF4-FFF2-40B4-BE49-F238E27FC236}">
                      <a16:creationId xmlns:a16="http://schemas.microsoft.com/office/drawing/2014/main" id="{CF59A465-24C5-2F43-3688-2D35BC0B91A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169" name="Graphic 9168">
                  <a:extLst>
                    <a:ext uri="{FF2B5EF4-FFF2-40B4-BE49-F238E27FC236}">
                      <a16:creationId xmlns:a16="http://schemas.microsoft.com/office/drawing/2014/main" id="{6E425F73-9C5F-5D9D-7A3F-51100D5B742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170" name="Graphic 9169">
                  <a:extLst>
                    <a:ext uri="{FF2B5EF4-FFF2-40B4-BE49-F238E27FC236}">
                      <a16:creationId xmlns:a16="http://schemas.microsoft.com/office/drawing/2014/main" id="{41897173-9589-135E-C311-30D39B64418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171" name="Graphic 9170">
                  <a:extLst>
                    <a:ext uri="{FF2B5EF4-FFF2-40B4-BE49-F238E27FC236}">
                      <a16:creationId xmlns:a16="http://schemas.microsoft.com/office/drawing/2014/main" id="{857C7A29-C39D-7F8D-5510-922E1CB7D5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172" name="Graphic 9171">
                  <a:extLst>
                    <a:ext uri="{FF2B5EF4-FFF2-40B4-BE49-F238E27FC236}">
                      <a16:creationId xmlns:a16="http://schemas.microsoft.com/office/drawing/2014/main" id="{C2FC280A-A0CB-6A83-D3E8-DF4BA49897B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173" name="Graphic 9172">
                  <a:extLst>
                    <a:ext uri="{FF2B5EF4-FFF2-40B4-BE49-F238E27FC236}">
                      <a16:creationId xmlns:a16="http://schemas.microsoft.com/office/drawing/2014/main" id="{0055E625-5C4C-4636-E4F0-7FEF77B09DF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174" name="Graphic 9173">
                  <a:extLst>
                    <a:ext uri="{FF2B5EF4-FFF2-40B4-BE49-F238E27FC236}">
                      <a16:creationId xmlns:a16="http://schemas.microsoft.com/office/drawing/2014/main" id="{F53F045D-2788-F10E-7637-7060A91895D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175" name="Graphic 9174">
                  <a:extLst>
                    <a:ext uri="{FF2B5EF4-FFF2-40B4-BE49-F238E27FC236}">
                      <a16:creationId xmlns:a16="http://schemas.microsoft.com/office/drawing/2014/main" id="{C36E5525-2FE0-E8BE-9B1D-FDF09701FFE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149" name="Graphic 9148">
                <a:extLst>
                  <a:ext uri="{FF2B5EF4-FFF2-40B4-BE49-F238E27FC236}">
                    <a16:creationId xmlns:a16="http://schemas.microsoft.com/office/drawing/2014/main" id="{6E437FE1-6D9E-E831-0411-4C8E5FE315B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150" name="Graphic 9149">
                <a:extLst>
                  <a:ext uri="{FF2B5EF4-FFF2-40B4-BE49-F238E27FC236}">
                    <a16:creationId xmlns:a16="http://schemas.microsoft.com/office/drawing/2014/main" id="{7053AC91-ABC2-2218-09A3-2441E1B8C92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151" name="Graphic 9150">
                <a:extLst>
                  <a:ext uri="{FF2B5EF4-FFF2-40B4-BE49-F238E27FC236}">
                    <a16:creationId xmlns:a16="http://schemas.microsoft.com/office/drawing/2014/main" id="{65B43EC7-1AAF-FDE2-5B1C-B76F70CE1D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152" name="Graphic 9151">
                <a:extLst>
                  <a:ext uri="{FF2B5EF4-FFF2-40B4-BE49-F238E27FC236}">
                    <a16:creationId xmlns:a16="http://schemas.microsoft.com/office/drawing/2014/main" id="{17338620-6843-6988-68C4-896A57C51C1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153" name="Graphic 9152">
                <a:extLst>
                  <a:ext uri="{FF2B5EF4-FFF2-40B4-BE49-F238E27FC236}">
                    <a16:creationId xmlns:a16="http://schemas.microsoft.com/office/drawing/2014/main" id="{5636AE5C-A6A5-1DD2-9D9C-E97B0FF4B63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154" name="Graphic 9153">
                <a:extLst>
                  <a:ext uri="{FF2B5EF4-FFF2-40B4-BE49-F238E27FC236}">
                    <a16:creationId xmlns:a16="http://schemas.microsoft.com/office/drawing/2014/main" id="{4E4C51CC-6C12-CD99-8930-6534F979BE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155" name="Graphic 9154">
                <a:extLst>
                  <a:ext uri="{FF2B5EF4-FFF2-40B4-BE49-F238E27FC236}">
                    <a16:creationId xmlns:a16="http://schemas.microsoft.com/office/drawing/2014/main" id="{E4C4E037-A7D2-F408-1B18-125A3CC1B83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156" name="Graphic 9155">
                <a:extLst>
                  <a:ext uri="{FF2B5EF4-FFF2-40B4-BE49-F238E27FC236}">
                    <a16:creationId xmlns:a16="http://schemas.microsoft.com/office/drawing/2014/main" id="{2BD9F74E-B7BD-8416-D9CC-7BE95D38CD9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157" name="Graphic 9156">
                <a:extLst>
                  <a:ext uri="{FF2B5EF4-FFF2-40B4-BE49-F238E27FC236}">
                    <a16:creationId xmlns:a16="http://schemas.microsoft.com/office/drawing/2014/main" id="{ACF8E322-0FD6-BC24-1BF5-C3A5EF3153E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158" name="Graphic 9157">
                <a:extLst>
                  <a:ext uri="{FF2B5EF4-FFF2-40B4-BE49-F238E27FC236}">
                    <a16:creationId xmlns:a16="http://schemas.microsoft.com/office/drawing/2014/main" id="{892C21BB-2C78-A006-CD8E-F2026080A53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159" name="Graphic 9158">
                <a:extLst>
                  <a:ext uri="{FF2B5EF4-FFF2-40B4-BE49-F238E27FC236}">
                    <a16:creationId xmlns:a16="http://schemas.microsoft.com/office/drawing/2014/main" id="{D0E48437-31BB-0E29-A23D-91BA8493036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09" name="Group 2808">
              <a:extLst>
                <a:ext uri="{FF2B5EF4-FFF2-40B4-BE49-F238E27FC236}">
                  <a16:creationId xmlns:a16="http://schemas.microsoft.com/office/drawing/2014/main" id="{A0025A92-64CF-64EB-E7D0-DD00CBE380B3}"/>
                </a:ext>
              </a:extLst>
            </p:cNvPr>
            <p:cNvGrpSpPr/>
            <p:nvPr/>
          </p:nvGrpSpPr>
          <p:grpSpPr>
            <a:xfrm>
              <a:off x="905432" y="3723024"/>
              <a:ext cx="178020" cy="178020"/>
              <a:chOff x="2898967" y="1781131"/>
              <a:chExt cx="1097280" cy="1097279"/>
            </a:xfrm>
          </p:grpSpPr>
          <p:grpSp>
            <p:nvGrpSpPr>
              <p:cNvPr id="9100" name="Group 9099">
                <a:extLst>
                  <a:ext uri="{FF2B5EF4-FFF2-40B4-BE49-F238E27FC236}">
                    <a16:creationId xmlns:a16="http://schemas.microsoft.com/office/drawing/2014/main" id="{C3CEEA0C-AAE9-119B-98AF-845FABA93061}"/>
                  </a:ext>
                </a:extLst>
              </p:cNvPr>
              <p:cNvGrpSpPr/>
              <p:nvPr/>
            </p:nvGrpSpPr>
            <p:grpSpPr>
              <a:xfrm>
                <a:off x="2898967" y="1781131"/>
                <a:ext cx="1097280" cy="1097279"/>
                <a:chOff x="4849676" y="2570012"/>
                <a:chExt cx="1784077" cy="1870450"/>
              </a:xfrm>
            </p:grpSpPr>
            <p:grpSp>
              <p:nvGrpSpPr>
                <p:cNvPr id="9112" name="Group 9111">
                  <a:extLst>
                    <a:ext uri="{FF2B5EF4-FFF2-40B4-BE49-F238E27FC236}">
                      <a16:creationId xmlns:a16="http://schemas.microsoft.com/office/drawing/2014/main" id="{8CBE306E-87B2-42B8-81C1-0F5749034F28}"/>
                    </a:ext>
                  </a:extLst>
                </p:cNvPr>
                <p:cNvGrpSpPr/>
                <p:nvPr/>
              </p:nvGrpSpPr>
              <p:grpSpPr>
                <a:xfrm>
                  <a:off x="4849676" y="2570012"/>
                  <a:ext cx="1784077" cy="1870450"/>
                  <a:chOff x="1789223" y="3310260"/>
                  <a:chExt cx="911697" cy="1097908"/>
                </a:xfrm>
              </p:grpSpPr>
              <p:sp>
                <p:nvSpPr>
                  <p:cNvPr id="9128" name="Oval 9127">
                    <a:extLst>
                      <a:ext uri="{FF2B5EF4-FFF2-40B4-BE49-F238E27FC236}">
                        <a16:creationId xmlns:a16="http://schemas.microsoft.com/office/drawing/2014/main" id="{BD6D1E9C-D91F-DCF2-8021-2E53EDA96F54}"/>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129" name="Group 9128">
                    <a:extLst>
                      <a:ext uri="{FF2B5EF4-FFF2-40B4-BE49-F238E27FC236}">
                        <a16:creationId xmlns:a16="http://schemas.microsoft.com/office/drawing/2014/main" id="{7DE02A48-0671-9B04-12FD-B23C9B430D63}"/>
                      </a:ext>
                    </a:extLst>
                  </p:cNvPr>
                  <p:cNvGrpSpPr/>
                  <p:nvPr/>
                </p:nvGrpSpPr>
                <p:grpSpPr>
                  <a:xfrm>
                    <a:off x="1914667" y="3499462"/>
                    <a:ext cx="758049" cy="632250"/>
                    <a:chOff x="6655611" y="1328513"/>
                    <a:chExt cx="4036885" cy="3366966"/>
                  </a:xfrm>
                </p:grpSpPr>
                <p:pic>
                  <p:nvPicPr>
                    <p:cNvPr id="9130" name="Graphic 9129">
                      <a:extLst>
                        <a:ext uri="{FF2B5EF4-FFF2-40B4-BE49-F238E27FC236}">
                          <a16:creationId xmlns:a16="http://schemas.microsoft.com/office/drawing/2014/main" id="{550574C9-9AF9-AB08-2C86-31115BAD13E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131" name="Graphic 9130">
                      <a:extLst>
                        <a:ext uri="{FF2B5EF4-FFF2-40B4-BE49-F238E27FC236}">
                          <a16:creationId xmlns:a16="http://schemas.microsoft.com/office/drawing/2014/main" id="{748F9958-1E6D-DF5F-EA35-6798952DC82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132" name="Graphic 9131">
                      <a:extLst>
                        <a:ext uri="{FF2B5EF4-FFF2-40B4-BE49-F238E27FC236}">
                          <a16:creationId xmlns:a16="http://schemas.microsoft.com/office/drawing/2014/main" id="{AC469171-793E-6D1E-5EAB-480E8214F27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133" name="Graphic 9132">
                      <a:extLst>
                        <a:ext uri="{FF2B5EF4-FFF2-40B4-BE49-F238E27FC236}">
                          <a16:creationId xmlns:a16="http://schemas.microsoft.com/office/drawing/2014/main" id="{C18B3159-D064-A4B8-A9CA-2F698F4D65A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134" name="Graphic 9133">
                      <a:extLst>
                        <a:ext uri="{FF2B5EF4-FFF2-40B4-BE49-F238E27FC236}">
                          <a16:creationId xmlns:a16="http://schemas.microsoft.com/office/drawing/2014/main" id="{FD6E2537-47DA-87F6-4273-5EE9F819F2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135" name="Graphic 9134">
                      <a:extLst>
                        <a:ext uri="{FF2B5EF4-FFF2-40B4-BE49-F238E27FC236}">
                          <a16:creationId xmlns:a16="http://schemas.microsoft.com/office/drawing/2014/main" id="{7E32BFAF-B0E4-4AC4-2B39-A31B3E0F73F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136" name="Graphic 9135">
                      <a:extLst>
                        <a:ext uri="{FF2B5EF4-FFF2-40B4-BE49-F238E27FC236}">
                          <a16:creationId xmlns:a16="http://schemas.microsoft.com/office/drawing/2014/main" id="{9DD4CF68-CD85-98B8-A051-88EEEB359FC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137" name="Graphic 9136">
                      <a:extLst>
                        <a:ext uri="{FF2B5EF4-FFF2-40B4-BE49-F238E27FC236}">
                          <a16:creationId xmlns:a16="http://schemas.microsoft.com/office/drawing/2014/main" id="{D185B899-1E13-2C31-C2FE-FE1EE4227EB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138" name="Graphic 9137">
                      <a:extLst>
                        <a:ext uri="{FF2B5EF4-FFF2-40B4-BE49-F238E27FC236}">
                          <a16:creationId xmlns:a16="http://schemas.microsoft.com/office/drawing/2014/main" id="{E97D69BE-FA77-3BAA-A9D4-BF039F91187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139" name="Graphic 9138">
                      <a:extLst>
                        <a:ext uri="{FF2B5EF4-FFF2-40B4-BE49-F238E27FC236}">
                          <a16:creationId xmlns:a16="http://schemas.microsoft.com/office/drawing/2014/main" id="{E8A17E19-A8DE-5EA0-C3B5-0F9ED530A8B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140" name="Graphic 9139">
                      <a:extLst>
                        <a:ext uri="{FF2B5EF4-FFF2-40B4-BE49-F238E27FC236}">
                          <a16:creationId xmlns:a16="http://schemas.microsoft.com/office/drawing/2014/main" id="{4B8F4EFD-597E-4042-2B26-339306985A7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141" name="Graphic 9140">
                      <a:extLst>
                        <a:ext uri="{FF2B5EF4-FFF2-40B4-BE49-F238E27FC236}">
                          <a16:creationId xmlns:a16="http://schemas.microsoft.com/office/drawing/2014/main" id="{D4AD5286-CA1C-62B4-A2FD-EACF5100B6D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142" name="Graphic 9141">
                      <a:extLst>
                        <a:ext uri="{FF2B5EF4-FFF2-40B4-BE49-F238E27FC236}">
                          <a16:creationId xmlns:a16="http://schemas.microsoft.com/office/drawing/2014/main" id="{BC717438-EC54-55B8-A742-2667F99A3CC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143" name="Graphic 9142">
                      <a:extLst>
                        <a:ext uri="{FF2B5EF4-FFF2-40B4-BE49-F238E27FC236}">
                          <a16:creationId xmlns:a16="http://schemas.microsoft.com/office/drawing/2014/main" id="{CDB92159-EAB3-E0C4-D5D6-4D9D1B6C6CA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144" name="Graphic 9143">
                      <a:extLst>
                        <a:ext uri="{FF2B5EF4-FFF2-40B4-BE49-F238E27FC236}">
                          <a16:creationId xmlns:a16="http://schemas.microsoft.com/office/drawing/2014/main" id="{963D4A50-E7D8-7DDE-B72B-5F47DF25257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145" name="Graphic 9144">
                      <a:extLst>
                        <a:ext uri="{FF2B5EF4-FFF2-40B4-BE49-F238E27FC236}">
                          <a16:creationId xmlns:a16="http://schemas.microsoft.com/office/drawing/2014/main" id="{01D2BE4D-8482-23B4-0774-65F45C8051A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146" name="Graphic 9145">
                      <a:extLst>
                        <a:ext uri="{FF2B5EF4-FFF2-40B4-BE49-F238E27FC236}">
                          <a16:creationId xmlns:a16="http://schemas.microsoft.com/office/drawing/2014/main" id="{D50DD473-B8C4-E477-EDAD-D7832F96F21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147" name="Graphic 9146">
                      <a:extLst>
                        <a:ext uri="{FF2B5EF4-FFF2-40B4-BE49-F238E27FC236}">
                          <a16:creationId xmlns:a16="http://schemas.microsoft.com/office/drawing/2014/main" id="{28C90B13-0BF4-C5DA-8008-B79002C19F0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113" name="Graphic 9112">
                  <a:extLst>
                    <a:ext uri="{FF2B5EF4-FFF2-40B4-BE49-F238E27FC236}">
                      <a16:creationId xmlns:a16="http://schemas.microsoft.com/office/drawing/2014/main" id="{94E0D2E7-8546-F3A8-26D7-8ED7B8A8270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114" name="Graphic 9113">
                  <a:extLst>
                    <a:ext uri="{FF2B5EF4-FFF2-40B4-BE49-F238E27FC236}">
                      <a16:creationId xmlns:a16="http://schemas.microsoft.com/office/drawing/2014/main" id="{E2780D28-FFE8-69A0-78EB-4733CF9A69C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115" name="Graphic 9114">
                  <a:extLst>
                    <a:ext uri="{FF2B5EF4-FFF2-40B4-BE49-F238E27FC236}">
                      <a16:creationId xmlns:a16="http://schemas.microsoft.com/office/drawing/2014/main" id="{44C1D039-3AAF-B626-5473-DCFF17CD20F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116" name="Graphic 9115">
                  <a:extLst>
                    <a:ext uri="{FF2B5EF4-FFF2-40B4-BE49-F238E27FC236}">
                      <a16:creationId xmlns:a16="http://schemas.microsoft.com/office/drawing/2014/main" id="{7DB65768-B7BE-964E-7978-374C2EFADA4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117" name="Graphic 9116">
                  <a:extLst>
                    <a:ext uri="{FF2B5EF4-FFF2-40B4-BE49-F238E27FC236}">
                      <a16:creationId xmlns:a16="http://schemas.microsoft.com/office/drawing/2014/main" id="{4366CF23-7B27-43CC-73DE-36A81F6E947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118" name="Graphic 9117">
                  <a:extLst>
                    <a:ext uri="{FF2B5EF4-FFF2-40B4-BE49-F238E27FC236}">
                      <a16:creationId xmlns:a16="http://schemas.microsoft.com/office/drawing/2014/main" id="{AD093EFC-3A03-7A0F-BA1E-D5EA02B3726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119" name="Graphic 9118">
                  <a:extLst>
                    <a:ext uri="{FF2B5EF4-FFF2-40B4-BE49-F238E27FC236}">
                      <a16:creationId xmlns:a16="http://schemas.microsoft.com/office/drawing/2014/main" id="{4F7A7D23-D93B-5638-A41E-4B5A426A031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120" name="Graphic 9119">
                  <a:extLst>
                    <a:ext uri="{FF2B5EF4-FFF2-40B4-BE49-F238E27FC236}">
                      <a16:creationId xmlns:a16="http://schemas.microsoft.com/office/drawing/2014/main" id="{515C32C2-E1E8-9476-0DD9-3009070114C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121" name="Graphic 9120">
                  <a:extLst>
                    <a:ext uri="{FF2B5EF4-FFF2-40B4-BE49-F238E27FC236}">
                      <a16:creationId xmlns:a16="http://schemas.microsoft.com/office/drawing/2014/main" id="{9FC29BFB-81B8-4819-085B-A8AEE85AC3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122" name="Graphic 9121">
                  <a:extLst>
                    <a:ext uri="{FF2B5EF4-FFF2-40B4-BE49-F238E27FC236}">
                      <a16:creationId xmlns:a16="http://schemas.microsoft.com/office/drawing/2014/main" id="{D4794815-62BC-1608-BF77-7BED569947E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123" name="Graphic 9122">
                  <a:extLst>
                    <a:ext uri="{FF2B5EF4-FFF2-40B4-BE49-F238E27FC236}">
                      <a16:creationId xmlns:a16="http://schemas.microsoft.com/office/drawing/2014/main" id="{CA2BA559-7C20-A6E1-8DA0-BDA246B2BD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124" name="Graphic 9123">
                  <a:extLst>
                    <a:ext uri="{FF2B5EF4-FFF2-40B4-BE49-F238E27FC236}">
                      <a16:creationId xmlns:a16="http://schemas.microsoft.com/office/drawing/2014/main" id="{E8AD4CB9-8A28-0DA1-F287-DC4FC01D218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125" name="Graphic 9124">
                  <a:extLst>
                    <a:ext uri="{FF2B5EF4-FFF2-40B4-BE49-F238E27FC236}">
                      <a16:creationId xmlns:a16="http://schemas.microsoft.com/office/drawing/2014/main" id="{6A7D8101-79BE-4AF3-9C60-1BFC35749CC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126" name="Graphic 9125">
                  <a:extLst>
                    <a:ext uri="{FF2B5EF4-FFF2-40B4-BE49-F238E27FC236}">
                      <a16:creationId xmlns:a16="http://schemas.microsoft.com/office/drawing/2014/main" id="{7BA213C4-4489-70F2-50F4-7F8845DCC4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127" name="Graphic 9126">
                  <a:extLst>
                    <a:ext uri="{FF2B5EF4-FFF2-40B4-BE49-F238E27FC236}">
                      <a16:creationId xmlns:a16="http://schemas.microsoft.com/office/drawing/2014/main" id="{5477B5B4-D4A8-AB06-A4BB-DFE30A77EEF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101" name="Graphic 9100">
                <a:extLst>
                  <a:ext uri="{FF2B5EF4-FFF2-40B4-BE49-F238E27FC236}">
                    <a16:creationId xmlns:a16="http://schemas.microsoft.com/office/drawing/2014/main" id="{15CC2DA5-D7CA-F7AB-36D4-E4EDE7B16B8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102" name="Graphic 9101">
                <a:extLst>
                  <a:ext uri="{FF2B5EF4-FFF2-40B4-BE49-F238E27FC236}">
                    <a16:creationId xmlns:a16="http://schemas.microsoft.com/office/drawing/2014/main" id="{DDD9DC76-93C6-AA07-C20C-460A8282B6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103" name="Graphic 9102">
                <a:extLst>
                  <a:ext uri="{FF2B5EF4-FFF2-40B4-BE49-F238E27FC236}">
                    <a16:creationId xmlns:a16="http://schemas.microsoft.com/office/drawing/2014/main" id="{076E48C9-925B-1502-9799-FC807A86E8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104" name="Graphic 9103">
                <a:extLst>
                  <a:ext uri="{FF2B5EF4-FFF2-40B4-BE49-F238E27FC236}">
                    <a16:creationId xmlns:a16="http://schemas.microsoft.com/office/drawing/2014/main" id="{C315B778-4B32-A817-9060-77E91350694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105" name="Graphic 9104">
                <a:extLst>
                  <a:ext uri="{FF2B5EF4-FFF2-40B4-BE49-F238E27FC236}">
                    <a16:creationId xmlns:a16="http://schemas.microsoft.com/office/drawing/2014/main" id="{BC3D6E93-8035-14DE-E86F-0010A8F2B2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106" name="Graphic 9105">
                <a:extLst>
                  <a:ext uri="{FF2B5EF4-FFF2-40B4-BE49-F238E27FC236}">
                    <a16:creationId xmlns:a16="http://schemas.microsoft.com/office/drawing/2014/main" id="{B326DB5E-E8C7-A666-4C2E-74C1107530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107" name="Graphic 9106">
                <a:extLst>
                  <a:ext uri="{FF2B5EF4-FFF2-40B4-BE49-F238E27FC236}">
                    <a16:creationId xmlns:a16="http://schemas.microsoft.com/office/drawing/2014/main" id="{6C77EB8C-2205-1CFF-94B3-D9AB6BA54BD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108" name="Graphic 9107">
                <a:extLst>
                  <a:ext uri="{FF2B5EF4-FFF2-40B4-BE49-F238E27FC236}">
                    <a16:creationId xmlns:a16="http://schemas.microsoft.com/office/drawing/2014/main" id="{8275A679-C9E5-1E7B-E8FC-311EB162014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109" name="Graphic 9108">
                <a:extLst>
                  <a:ext uri="{FF2B5EF4-FFF2-40B4-BE49-F238E27FC236}">
                    <a16:creationId xmlns:a16="http://schemas.microsoft.com/office/drawing/2014/main" id="{2A175FB3-7EF7-ACD4-A599-72EE2E7F42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110" name="Graphic 9109">
                <a:extLst>
                  <a:ext uri="{FF2B5EF4-FFF2-40B4-BE49-F238E27FC236}">
                    <a16:creationId xmlns:a16="http://schemas.microsoft.com/office/drawing/2014/main" id="{98D412DE-87FC-DEE0-F67B-4BA80F55D53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111" name="Graphic 9110">
                <a:extLst>
                  <a:ext uri="{FF2B5EF4-FFF2-40B4-BE49-F238E27FC236}">
                    <a16:creationId xmlns:a16="http://schemas.microsoft.com/office/drawing/2014/main" id="{7415720B-42F2-CB66-63F3-2FFD7CA829A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10" name="Group 2809">
              <a:extLst>
                <a:ext uri="{FF2B5EF4-FFF2-40B4-BE49-F238E27FC236}">
                  <a16:creationId xmlns:a16="http://schemas.microsoft.com/office/drawing/2014/main" id="{4D74FE67-051A-E7E1-32EB-3DCD83A2C148}"/>
                </a:ext>
              </a:extLst>
            </p:cNvPr>
            <p:cNvGrpSpPr/>
            <p:nvPr/>
          </p:nvGrpSpPr>
          <p:grpSpPr>
            <a:xfrm>
              <a:off x="1561567" y="3705075"/>
              <a:ext cx="178020" cy="178020"/>
              <a:chOff x="2898967" y="1781131"/>
              <a:chExt cx="1097280" cy="1097279"/>
            </a:xfrm>
          </p:grpSpPr>
          <p:grpSp>
            <p:nvGrpSpPr>
              <p:cNvPr id="9052" name="Group 9051">
                <a:extLst>
                  <a:ext uri="{FF2B5EF4-FFF2-40B4-BE49-F238E27FC236}">
                    <a16:creationId xmlns:a16="http://schemas.microsoft.com/office/drawing/2014/main" id="{36C4E1A0-1B92-7196-A3C3-EDDF50EAC670}"/>
                  </a:ext>
                </a:extLst>
              </p:cNvPr>
              <p:cNvGrpSpPr/>
              <p:nvPr/>
            </p:nvGrpSpPr>
            <p:grpSpPr>
              <a:xfrm>
                <a:off x="2898967" y="1781131"/>
                <a:ext cx="1097280" cy="1097279"/>
                <a:chOff x="4849676" y="2570012"/>
                <a:chExt cx="1784077" cy="1870450"/>
              </a:xfrm>
            </p:grpSpPr>
            <p:grpSp>
              <p:nvGrpSpPr>
                <p:cNvPr id="9064" name="Group 9063">
                  <a:extLst>
                    <a:ext uri="{FF2B5EF4-FFF2-40B4-BE49-F238E27FC236}">
                      <a16:creationId xmlns:a16="http://schemas.microsoft.com/office/drawing/2014/main" id="{4CAB25B8-ABFE-87BF-F607-7C8A36DC5756}"/>
                    </a:ext>
                  </a:extLst>
                </p:cNvPr>
                <p:cNvGrpSpPr/>
                <p:nvPr/>
              </p:nvGrpSpPr>
              <p:grpSpPr>
                <a:xfrm>
                  <a:off x="4849676" y="2570012"/>
                  <a:ext cx="1784077" cy="1870450"/>
                  <a:chOff x="1789223" y="3310260"/>
                  <a:chExt cx="911697" cy="1097908"/>
                </a:xfrm>
              </p:grpSpPr>
              <p:sp>
                <p:nvSpPr>
                  <p:cNvPr id="9080" name="Oval 9079">
                    <a:extLst>
                      <a:ext uri="{FF2B5EF4-FFF2-40B4-BE49-F238E27FC236}">
                        <a16:creationId xmlns:a16="http://schemas.microsoft.com/office/drawing/2014/main" id="{D78AC6D0-F7A3-8521-FACC-03C094AAEE66}"/>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081" name="Group 9080">
                    <a:extLst>
                      <a:ext uri="{FF2B5EF4-FFF2-40B4-BE49-F238E27FC236}">
                        <a16:creationId xmlns:a16="http://schemas.microsoft.com/office/drawing/2014/main" id="{33168E8E-FB6E-89F0-9E81-4ADCC7C9DF87}"/>
                      </a:ext>
                    </a:extLst>
                  </p:cNvPr>
                  <p:cNvGrpSpPr/>
                  <p:nvPr/>
                </p:nvGrpSpPr>
                <p:grpSpPr>
                  <a:xfrm>
                    <a:off x="1914667" y="3499462"/>
                    <a:ext cx="758049" cy="632250"/>
                    <a:chOff x="6655611" y="1328513"/>
                    <a:chExt cx="4036885" cy="3366966"/>
                  </a:xfrm>
                </p:grpSpPr>
                <p:pic>
                  <p:nvPicPr>
                    <p:cNvPr id="9082" name="Graphic 9081">
                      <a:extLst>
                        <a:ext uri="{FF2B5EF4-FFF2-40B4-BE49-F238E27FC236}">
                          <a16:creationId xmlns:a16="http://schemas.microsoft.com/office/drawing/2014/main" id="{915D6528-E635-774E-60A0-FA552FF4F70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083" name="Graphic 9082">
                      <a:extLst>
                        <a:ext uri="{FF2B5EF4-FFF2-40B4-BE49-F238E27FC236}">
                          <a16:creationId xmlns:a16="http://schemas.microsoft.com/office/drawing/2014/main" id="{6E0EB77B-76FF-4D96-495D-4DFC98A7E22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084" name="Graphic 9083">
                      <a:extLst>
                        <a:ext uri="{FF2B5EF4-FFF2-40B4-BE49-F238E27FC236}">
                          <a16:creationId xmlns:a16="http://schemas.microsoft.com/office/drawing/2014/main" id="{0103BE5E-B084-5161-43AD-8A06150341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085" name="Graphic 9084">
                      <a:extLst>
                        <a:ext uri="{FF2B5EF4-FFF2-40B4-BE49-F238E27FC236}">
                          <a16:creationId xmlns:a16="http://schemas.microsoft.com/office/drawing/2014/main" id="{ECC35F8E-A842-08B1-AF13-CA3D55CEF9B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086" name="Graphic 9085">
                      <a:extLst>
                        <a:ext uri="{FF2B5EF4-FFF2-40B4-BE49-F238E27FC236}">
                          <a16:creationId xmlns:a16="http://schemas.microsoft.com/office/drawing/2014/main" id="{C2DD9333-F9A8-9726-7113-40F6803272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087" name="Graphic 9086">
                      <a:extLst>
                        <a:ext uri="{FF2B5EF4-FFF2-40B4-BE49-F238E27FC236}">
                          <a16:creationId xmlns:a16="http://schemas.microsoft.com/office/drawing/2014/main" id="{49612463-A554-605F-FF8E-75C71C116DA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088" name="Graphic 9087">
                      <a:extLst>
                        <a:ext uri="{FF2B5EF4-FFF2-40B4-BE49-F238E27FC236}">
                          <a16:creationId xmlns:a16="http://schemas.microsoft.com/office/drawing/2014/main" id="{16CAFAE0-0779-117C-A440-EAABD09BCF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089" name="Graphic 9088">
                      <a:extLst>
                        <a:ext uri="{FF2B5EF4-FFF2-40B4-BE49-F238E27FC236}">
                          <a16:creationId xmlns:a16="http://schemas.microsoft.com/office/drawing/2014/main" id="{BDB1C261-9D83-6106-1DA9-1D10CF637A9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090" name="Graphic 9089">
                      <a:extLst>
                        <a:ext uri="{FF2B5EF4-FFF2-40B4-BE49-F238E27FC236}">
                          <a16:creationId xmlns:a16="http://schemas.microsoft.com/office/drawing/2014/main" id="{8BA7897C-38E1-0D61-9DB6-546B745EB9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091" name="Graphic 9090">
                      <a:extLst>
                        <a:ext uri="{FF2B5EF4-FFF2-40B4-BE49-F238E27FC236}">
                          <a16:creationId xmlns:a16="http://schemas.microsoft.com/office/drawing/2014/main" id="{48C47264-DB79-732B-3C35-E826259C14C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092" name="Graphic 9091">
                      <a:extLst>
                        <a:ext uri="{FF2B5EF4-FFF2-40B4-BE49-F238E27FC236}">
                          <a16:creationId xmlns:a16="http://schemas.microsoft.com/office/drawing/2014/main" id="{908670EF-3A19-B921-8060-538DAAB4E06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093" name="Graphic 9092">
                      <a:extLst>
                        <a:ext uri="{FF2B5EF4-FFF2-40B4-BE49-F238E27FC236}">
                          <a16:creationId xmlns:a16="http://schemas.microsoft.com/office/drawing/2014/main" id="{D750BB27-E4BA-B3CD-57E3-50256164270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094" name="Graphic 9093">
                      <a:extLst>
                        <a:ext uri="{FF2B5EF4-FFF2-40B4-BE49-F238E27FC236}">
                          <a16:creationId xmlns:a16="http://schemas.microsoft.com/office/drawing/2014/main" id="{762F5361-E441-5F18-6493-7B4982F0BE1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095" name="Graphic 9094">
                      <a:extLst>
                        <a:ext uri="{FF2B5EF4-FFF2-40B4-BE49-F238E27FC236}">
                          <a16:creationId xmlns:a16="http://schemas.microsoft.com/office/drawing/2014/main" id="{D2A1319D-0DDB-59FC-7EBF-A3E1D3C9780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096" name="Graphic 9095">
                      <a:extLst>
                        <a:ext uri="{FF2B5EF4-FFF2-40B4-BE49-F238E27FC236}">
                          <a16:creationId xmlns:a16="http://schemas.microsoft.com/office/drawing/2014/main" id="{05B94D68-5ADD-49A2-669F-788DE0B767D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097" name="Graphic 9096">
                      <a:extLst>
                        <a:ext uri="{FF2B5EF4-FFF2-40B4-BE49-F238E27FC236}">
                          <a16:creationId xmlns:a16="http://schemas.microsoft.com/office/drawing/2014/main" id="{43B71F5C-85A1-BD1F-144D-4BF27767360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098" name="Graphic 9097">
                      <a:extLst>
                        <a:ext uri="{FF2B5EF4-FFF2-40B4-BE49-F238E27FC236}">
                          <a16:creationId xmlns:a16="http://schemas.microsoft.com/office/drawing/2014/main" id="{1AB0EAB3-9D5F-689D-419C-30AF7BF532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099" name="Graphic 9098">
                      <a:extLst>
                        <a:ext uri="{FF2B5EF4-FFF2-40B4-BE49-F238E27FC236}">
                          <a16:creationId xmlns:a16="http://schemas.microsoft.com/office/drawing/2014/main" id="{5419FC58-86AD-F584-8DB3-C3EC38C192D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065" name="Graphic 9064">
                  <a:extLst>
                    <a:ext uri="{FF2B5EF4-FFF2-40B4-BE49-F238E27FC236}">
                      <a16:creationId xmlns:a16="http://schemas.microsoft.com/office/drawing/2014/main" id="{6F9BEC92-CD66-28CE-6B3A-680F9672A80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066" name="Graphic 9065">
                  <a:extLst>
                    <a:ext uri="{FF2B5EF4-FFF2-40B4-BE49-F238E27FC236}">
                      <a16:creationId xmlns:a16="http://schemas.microsoft.com/office/drawing/2014/main" id="{584EB25B-A3C2-455B-7F09-0399FAA2680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067" name="Graphic 9066">
                  <a:extLst>
                    <a:ext uri="{FF2B5EF4-FFF2-40B4-BE49-F238E27FC236}">
                      <a16:creationId xmlns:a16="http://schemas.microsoft.com/office/drawing/2014/main" id="{1E99B1B2-3AFB-EE57-6542-DB3B492B8E1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068" name="Graphic 9067">
                  <a:extLst>
                    <a:ext uri="{FF2B5EF4-FFF2-40B4-BE49-F238E27FC236}">
                      <a16:creationId xmlns:a16="http://schemas.microsoft.com/office/drawing/2014/main" id="{9072B465-4E61-AC29-6EC0-1D21829FC52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069" name="Graphic 9068">
                  <a:extLst>
                    <a:ext uri="{FF2B5EF4-FFF2-40B4-BE49-F238E27FC236}">
                      <a16:creationId xmlns:a16="http://schemas.microsoft.com/office/drawing/2014/main" id="{E32D644D-9A7C-DE3A-129F-60D6C8A3A40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070" name="Graphic 9069">
                  <a:extLst>
                    <a:ext uri="{FF2B5EF4-FFF2-40B4-BE49-F238E27FC236}">
                      <a16:creationId xmlns:a16="http://schemas.microsoft.com/office/drawing/2014/main" id="{2ED463FA-4A14-7DF5-C55B-10246C7AA71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071" name="Graphic 9070">
                  <a:extLst>
                    <a:ext uri="{FF2B5EF4-FFF2-40B4-BE49-F238E27FC236}">
                      <a16:creationId xmlns:a16="http://schemas.microsoft.com/office/drawing/2014/main" id="{CBA55348-E2BD-B73A-677B-E157E86519F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072" name="Graphic 9071">
                  <a:extLst>
                    <a:ext uri="{FF2B5EF4-FFF2-40B4-BE49-F238E27FC236}">
                      <a16:creationId xmlns:a16="http://schemas.microsoft.com/office/drawing/2014/main" id="{D0227632-8648-4FDD-87B2-C290889D0B0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073" name="Graphic 9072">
                  <a:extLst>
                    <a:ext uri="{FF2B5EF4-FFF2-40B4-BE49-F238E27FC236}">
                      <a16:creationId xmlns:a16="http://schemas.microsoft.com/office/drawing/2014/main" id="{2052AEE5-C66E-3A2E-5A05-EE6D9FBDBDA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074" name="Graphic 9073">
                  <a:extLst>
                    <a:ext uri="{FF2B5EF4-FFF2-40B4-BE49-F238E27FC236}">
                      <a16:creationId xmlns:a16="http://schemas.microsoft.com/office/drawing/2014/main" id="{8A2BA548-3ACF-25C4-9D5D-655A29575B9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075" name="Graphic 9074">
                  <a:extLst>
                    <a:ext uri="{FF2B5EF4-FFF2-40B4-BE49-F238E27FC236}">
                      <a16:creationId xmlns:a16="http://schemas.microsoft.com/office/drawing/2014/main" id="{2557A74C-7381-E9B1-A358-EE94281C24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076" name="Graphic 9075">
                  <a:extLst>
                    <a:ext uri="{FF2B5EF4-FFF2-40B4-BE49-F238E27FC236}">
                      <a16:creationId xmlns:a16="http://schemas.microsoft.com/office/drawing/2014/main" id="{3C1C762B-E774-FCD7-91C3-ED8A496384E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077" name="Graphic 9076">
                  <a:extLst>
                    <a:ext uri="{FF2B5EF4-FFF2-40B4-BE49-F238E27FC236}">
                      <a16:creationId xmlns:a16="http://schemas.microsoft.com/office/drawing/2014/main" id="{E748E30B-E988-AAAF-82E4-A28563C6DDB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078" name="Graphic 9077">
                  <a:extLst>
                    <a:ext uri="{FF2B5EF4-FFF2-40B4-BE49-F238E27FC236}">
                      <a16:creationId xmlns:a16="http://schemas.microsoft.com/office/drawing/2014/main" id="{3375E2DC-81AB-0D22-AB63-95512BEC5C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079" name="Graphic 9078">
                  <a:extLst>
                    <a:ext uri="{FF2B5EF4-FFF2-40B4-BE49-F238E27FC236}">
                      <a16:creationId xmlns:a16="http://schemas.microsoft.com/office/drawing/2014/main" id="{B20C3332-88E4-D2C5-2CC6-D1A100E5C5B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053" name="Graphic 9052">
                <a:extLst>
                  <a:ext uri="{FF2B5EF4-FFF2-40B4-BE49-F238E27FC236}">
                    <a16:creationId xmlns:a16="http://schemas.microsoft.com/office/drawing/2014/main" id="{A976446F-8A4D-8F24-48B4-D154C054B44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054" name="Graphic 9053">
                <a:extLst>
                  <a:ext uri="{FF2B5EF4-FFF2-40B4-BE49-F238E27FC236}">
                    <a16:creationId xmlns:a16="http://schemas.microsoft.com/office/drawing/2014/main" id="{05E3C69A-E050-06EA-3B24-9C7B8807EDC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055" name="Graphic 9054">
                <a:extLst>
                  <a:ext uri="{FF2B5EF4-FFF2-40B4-BE49-F238E27FC236}">
                    <a16:creationId xmlns:a16="http://schemas.microsoft.com/office/drawing/2014/main" id="{7C05AE6E-AFD9-A63F-C1F6-0F171D741D9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056" name="Graphic 9055">
                <a:extLst>
                  <a:ext uri="{FF2B5EF4-FFF2-40B4-BE49-F238E27FC236}">
                    <a16:creationId xmlns:a16="http://schemas.microsoft.com/office/drawing/2014/main" id="{5F352A90-D646-A211-3EAC-00DDFB1FD7A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057" name="Graphic 9056">
                <a:extLst>
                  <a:ext uri="{FF2B5EF4-FFF2-40B4-BE49-F238E27FC236}">
                    <a16:creationId xmlns:a16="http://schemas.microsoft.com/office/drawing/2014/main" id="{2D6C092F-F440-9408-FAAE-2441A71BC16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058" name="Graphic 9057">
                <a:extLst>
                  <a:ext uri="{FF2B5EF4-FFF2-40B4-BE49-F238E27FC236}">
                    <a16:creationId xmlns:a16="http://schemas.microsoft.com/office/drawing/2014/main" id="{C6CB4DAE-62EE-9C54-1008-748382E6A8E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059" name="Graphic 9058">
                <a:extLst>
                  <a:ext uri="{FF2B5EF4-FFF2-40B4-BE49-F238E27FC236}">
                    <a16:creationId xmlns:a16="http://schemas.microsoft.com/office/drawing/2014/main" id="{66C928A8-C189-55B9-CD4F-56AD2DA9AC0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060" name="Graphic 9059">
                <a:extLst>
                  <a:ext uri="{FF2B5EF4-FFF2-40B4-BE49-F238E27FC236}">
                    <a16:creationId xmlns:a16="http://schemas.microsoft.com/office/drawing/2014/main" id="{A5B09D6E-29CE-C5D4-58EE-1BDCBA51D8A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061" name="Graphic 9060">
                <a:extLst>
                  <a:ext uri="{FF2B5EF4-FFF2-40B4-BE49-F238E27FC236}">
                    <a16:creationId xmlns:a16="http://schemas.microsoft.com/office/drawing/2014/main" id="{14E31E52-E07E-6D51-6FEC-ED4E2E62CDF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062" name="Graphic 9061">
                <a:extLst>
                  <a:ext uri="{FF2B5EF4-FFF2-40B4-BE49-F238E27FC236}">
                    <a16:creationId xmlns:a16="http://schemas.microsoft.com/office/drawing/2014/main" id="{ACDE6C86-87ED-80D6-642D-6D0B7323E2A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063" name="Graphic 9062">
                <a:extLst>
                  <a:ext uri="{FF2B5EF4-FFF2-40B4-BE49-F238E27FC236}">
                    <a16:creationId xmlns:a16="http://schemas.microsoft.com/office/drawing/2014/main" id="{C6A4C944-04BF-23F6-8FB8-20CCDFE07D8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11" name="Group 2810">
              <a:extLst>
                <a:ext uri="{FF2B5EF4-FFF2-40B4-BE49-F238E27FC236}">
                  <a16:creationId xmlns:a16="http://schemas.microsoft.com/office/drawing/2014/main" id="{C7A9C976-29C5-C9DD-3C18-327DE7BCA19C}"/>
                </a:ext>
              </a:extLst>
            </p:cNvPr>
            <p:cNvGrpSpPr/>
            <p:nvPr/>
          </p:nvGrpSpPr>
          <p:grpSpPr>
            <a:xfrm>
              <a:off x="925277" y="3325992"/>
              <a:ext cx="154130" cy="154130"/>
              <a:chOff x="2898967" y="1781131"/>
              <a:chExt cx="1097280" cy="1097279"/>
            </a:xfrm>
          </p:grpSpPr>
          <p:grpSp>
            <p:nvGrpSpPr>
              <p:cNvPr id="9004" name="Group 9003">
                <a:extLst>
                  <a:ext uri="{FF2B5EF4-FFF2-40B4-BE49-F238E27FC236}">
                    <a16:creationId xmlns:a16="http://schemas.microsoft.com/office/drawing/2014/main" id="{CFED7137-4F11-3421-F178-E6FECDDABDB6}"/>
                  </a:ext>
                </a:extLst>
              </p:cNvPr>
              <p:cNvGrpSpPr/>
              <p:nvPr/>
            </p:nvGrpSpPr>
            <p:grpSpPr>
              <a:xfrm>
                <a:off x="2898967" y="1781131"/>
                <a:ext cx="1097280" cy="1097279"/>
                <a:chOff x="4849676" y="2570012"/>
                <a:chExt cx="1784077" cy="1870450"/>
              </a:xfrm>
            </p:grpSpPr>
            <p:grpSp>
              <p:nvGrpSpPr>
                <p:cNvPr id="9016" name="Group 9015">
                  <a:extLst>
                    <a:ext uri="{FF2B5EF4-FFF2-40B4-BE49-F238E27FC236}">
                      <a16:creationId xmlns:a16="http://schemas.microsoft.com/office/drawing/2014/main" id="{6A9B3030-EED5-3DAA-D300-EACBF1B64D18}"/>
                    </a:ext>
                  </a:extLst>
                </p:cNvPr>
                <p:cNvGrpSpPr/>
                <p:nvPr/>
              </p:nvGrpSpPr>
              <p:grpSpPr>
                <a:xfrm>
                  <a:off x="4849676" y="2570012"/>
                  <a:ext cx="1784077" cy="1870450"/>
                  <a:chOff x="1789223" y="3310260"/>
                  <a:chExt cx="911697" cy="1097908"/>
                </a:xfrm>
              </p:grpSpPr>
              <p:sp>
                <p:nvSpPr>
                  <p:cNvPr id="9032" name="Oval 9031">
                    <a:extLst>
                      <a:ext uri="{FF2B5EF4-FFF2-40B4-BE49-F238E27FC236}">
                        <a16:creationId xmlns:a16="http://schemas.microsoft.com/office/drawing/2014/main" id="{DDA96CBF-5A58-78DE-3C12-B98B228F35B0}"/>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033" name="Group 9032">
                    <a:extLst>
                      <a:ext uri="{FF2B5EF4-FFF2-40B4-BE49-F238E27FC236}">
                        <a16:creationId xmlns:a16="http://schemas.microsoft.com/office/drawing/2014/main" id="{B2A05D17-EBF4-AD1F-8DA3-11195955C457}"/>
                      </a:ext>
                    </a:extLst>
                  </p:cNvPr>
                  <p:cNvGrpSpPr/>
                  <p:nvPr/>
                </p:nvGrpSpPr>
                <p:grpSpPr>
                  <a:xfrm>
                    <a:off x="1914667" y="3499462"/>
                    <a:ext cx="758049" cy="632250"/>
                    <a:chOff x="6655611" y="1328513"/>
                    <a:chExt cx="4036885" cy="3366966"/>
                  </a:xfrm>
                </p:grpSpPr>
                <p:pic>
                  <p:nvPicPr>
                    <p:cNvPr id="9034" name="Graphic 9033">
                      <a:extLst>
                        <a:ext uri="{FF2B5EF4-FFF2-40B4-BE49-F238E27FC236}">
                          <a16:creationId xmlns:a16="http://schemas.microsoft.com/office/drawing/2014/main" id="{BAD2BAB1-EB37-1DE4-C860-BD6C71C0516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035" name="Graphic 9034">
                      <a:extLst>
                        <a:ext uri="{FF2B5EF4-FFF2-40B4-BE49-F238E27FC236}">
                          <a16:creationId xmlns:a16="http://schemas.microsoft.com/office/drawing/2014/main" id="{E1515E1C-E884-0855-8DA7-F916750ACD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036" name="Graphic 9035">
                      <a:extLst>
                        <a:ext uri="{FF2B5EF4-FFF2-40B4-BE49-F238E27FC236}">
                          <a16:creationId xmlns:a16="http://schemas.microsoft.com/office/drawing/2014/main" id="{E88F457C-B5BC-8454-8277-8708F4283F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037" name="Graphic 9036">
                      <a:extLst>
                        <a:ext uri="{FF2B5EF4-FFF2-40B4-BE49-F238E27FC236}">
                          <a16:creationId xmlns:a16="http://schemas.microsoft.com/office/drawing/2014/main" id="{5C6021DE-9DDB-8CAB-D79F-55DD825631F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038" name="Graphic 9037">
                      <a:extLst>
                        <a:ext uri="{FF2B5EF4-FFF2-40B4-BE49-F238E27FC236}">
                          <a16:creationId xmlns:a16="http://schemas.microsoft.com/office/drawing/2014/main" id="{EE2E09A5-0FE2-5184-92CB-2F1F33A0C4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039" name="Graphic 9038">
                      <a:extLst>
                        <a:ext uri="{FF2B5EF4-FFF2-40B4-BE49-F238E27FC236}">
                          <a16:creationId xmlns:a16="http://schemas.microsoft.com/office/drawing/2014/main" id="{444641D4-CF85-4299-8028-D3AA1FB76C2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040" name="Graphic 9039">
                      <a:extLst>
                        <a:ext uri="{FF2B5EF4-FFF2-40B4-BE49-F238E27FC236}">
                          <a16:creationId xmlns:a16="http://schemas.microsoft.com/office/drawing/2014/main" id="{D3B3694D-15E6-1DDB-91F1-F3AD18B3B51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041" name="Graphic 9040">
                      <a:extLst>
                        <a:ext uri="{FF2B5EF4-FFF2-40B4-BE49-F238E27FC236}">
                          <a16:creationId xmlns:a16="http://schemas.microsoft.com/office/drawing/2014/main" id="{C2561C17-FF10-A8D9-AA2B-E6E2594CE58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042" name="Graphic 9041">
                      <a:extLst>
                        <a:ext uri="{FF2B5EF4-FFF2-40B4-BE49-F238E27FC236}">
                          <a16:creationId xmlns:a16="http://schemas.microsoft.com/office/drawing/2014/main" id="{D07E4C55-2917-7311-4453-A5C886E0C2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043" name="Graphic 9042">
                      <a:extLst>
                        <a:ext uri="{FF2B5EF4-FFF2-40B4-BE49-F238E27FC236}">
                          <a16:creationId xmlns:a16="http://schemas.microsoft.com/office/drawing/2014/main" id="{1A05DD5E-5E0D-079C-6F55-96E2A4CB6C2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044" name="Graphic 9043">
                      <a:extLst>
                        <a:ext uri="{FF2B5EF4-FFF2-40B4-BE49-F238E27FC236}">
                          <a16:creationId xmlns:a16="http://schemas.microsoft.com/office/drawing/2014/main" id="{E9FD6725-3AEB-06B8-868C-18F8A5129D6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045" name="Graphic 9044">
                      <a:extLst>
                        <a:ext uri="{FF2B5EF4-FFF2-40B4-BE49-F238E27FC236}">
                          <a16:creationId xmlns:a16="http://schemas.microsoft.com/office/drawing/2014/main" id="{D82F31DF-C48A-147F-4390-76774144BE8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046" name="Graphic 9045">
                      <a:extLst>
                        <a:ext uri="{FF2B5EF4-FFF2-40B4-BE49-F238E27FC236}">
                          <a16:creationId xmlns:a16="http://schemas.microsoft.com/office/drawing/2014/main" id="{C2D798B2-55C7-2F2E-93AA-1EE2C28599A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047" name="Graphic 9046">
                      <a:extLst>
                        <a:ext uri="{FF2B5EF4-FFF2-40B4-BE49-F238E27FC236}">
                          <a16:creationId xmlns:a16="http://schemas.microsoft.com/office/drawing/2014/main" id="{86D4B250-84AF-5DE9-55B3-EA78EE331D4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048" name="Graphic 9047">
                      <a:extLst>
                        <a:ext uri="{FF2B5EF4-FFF2-40B4-BE49-F238E27FC236}">
                          <a16:creationId xmlns:a16="http://schemas.microsoft.com/office/drawing/2014/main" id="{2BDCD8DA-A7F2-B6BA-0E0C-40493E32479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049" name="Graphic 9048">
                      <a:extLst>
                        <a:ext uri="{FF2B5EF4-FFF2-40B4-BE49-F238E27FC236}">
                          <a16:creationId xmlns:a16="http://schemas.microsoft.com/office/drawing/2014/main" id="{F8BBA4F8-D17A-75C8-31A1-A43337FF6FC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050" name="Graphic 9049">
                      <a:extLst>
                        <a:ext uri="{FF2B5EF4-FFF2-40B4-BE49-F238E27FC236}">
                          <a16:creationId xmlns:a16="http://schemas.microsoft.com/office/drawing/2014/main" id="{1E6FE8B3-10F4-7197-1C05-542B09EBCA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051" name="Graphic 9050">
                      <a:extLst>
                        <a:ext uri="{FF2B5EF4-FFF2-40B4-BE49-F238E27FC236}">
                          <a16:creationId xmlns:a16="http://schemas.microsoft.com/office/drawing/2014/main" id="{C018B136-A68E-6336-7F2E-FEF46834385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017" name="Graphic 9016">
                  <a:extLst>
                    <a:ext uri="{FF2B5EF4-FFF2-40B4-BE49-F238E27FC236}">
                      <a16:creationId xmlns:a16="http://schemas.microsoft.com/office/drawing/2014/main" id="{F5F3F182-A65E-DA30-C8BE-74C6A91ADCE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018" name="Graphic 9017">
                  <a:extLst>
                    <a:ext uri="{FF2B5EF4-FFF2-40B4-BE49-F238E27FC236}">
                      <a16:creationId xmlns:a16="http://schemas.microsoft.com/office/drawing/2014/main" id="{0B982688-77E6-A2E7-8CF2-49EF24D618A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019" name="Graphic 9018">
                  <a:extLst>
                    <a:ext uri="{FF2B5EF4-FFF2-40B4-BE49-F238E27FC236}">
                      <a16:creationId xmlns:a16="http://schemas.microsoft.com/office/drawing/2014/main" id="{17186F0D-0B1E-4699-EE41-A2DDC57673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020" name="Graphic 9019">
                  <a:extLst>
                    <a:ext uri="{FF2B5EF4-FFF2-40B4-BE49-F238E27FC236}">
                      <a16:creationId xmlns:a16="http://schemas.microsoft.com/office/drawing/2014/main" id="{D894FAEE-499F-2241-5BC9-E8856C41F86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021" name="Graphic 9020">
                  <a:extLst>
                    <a:ext uri="{FF2B5EF4-FFF2-40B4-BE49-F238E27FC236}">
                      <a16:creationId xmlns:a16="http://schemas.microsoft.com/office/drawing/2014/main" id="{BBF57368-1652-FB41-F1D4-9251D479373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022" name="Graphic 9021">
                  <a:extLst>
                    <a:ext uri="{FF2B5EF4-FFF2-40B4-BE49-F238E27FC236}">
                      <a16:creationId xmlns:a16="http://schemas.microsoft.com/office/drawing/2014/main" id="{AC24C3B6-23E6-DFA2-BF2B-B5EFEE3E185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023" name="Graphic 9022">
                  <a:extLst>
                    <a:ext uri="{FF2B5EF4-FFF2-40B4-BE49-F238E27FC236}">
                      <a16:creationId xmlns:a16="http://schemas.microsoft.com/office/drawing/2014/main" id="{0A0A2ABA-DC8B-CD9C-FBAE-6F704F81B2B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024" name="Graphic 9023">
                  <a:extLst>
                    <a:ext uri="{FF2B5EF4-FFF2-40B4-BE49-F238E27FC236}">
                      <a16:creationId xmlns:a16="http://schemas.microsoft.com/office/drawing/2014/main" id="{E42B9FEA-5E05-584A-30A4-D76B9263E64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025" name="Graphic 9024">
                  <a:extLst>
                    <a:ext uri="{FF2B5EF4-FFF2-40B4-BE49-F238E27FC236}">
                      <a16:creationId xmlns:a16="http://schemas.microsoft.com/office/drawing/2014/main" id="{15C5BD96-FDD2-EAC3-B5C5-66B7DAF2CA9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026" name="Graphic 9025">
                  <a:extLst>
                    <a:ext uri="{FF2B5EF4-FFF2-40B4-BE49-F238E27FC236}">
                      <a16:creationId xmlns:a16="http://schemas.microsoft.com/office/drawing/2014/main" id="{54500C93-F618-48B8-CB86-2BE0924D785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027" name="Graphic 9026">
                  <a:extLst>
                    <a:ext uri="{FF2B5EF4-FFF2-40B4-BE49-F238E27FC236}">
                      <a16:creationId xmlns:a16="http://schemas.microsoft.com/office/drawing/2014/main" id="{ACA60E86-D638-8FFF-EC04-1DC997BC7D9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028" name="Graphic 9027">
                  <a:extLst>
                    <a:ext uri="{FF2B5EF4-FFF2-40B4-BE49-F238E27FC236}">
                      <a16:creationId xmlns:a16="http://schemas.microsoft.com/office/drawing/2014/main" id="{11FD6F83-1BF1-B6B7-1C55-E9D7D31184D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029" name="Graphic 9028">
                  <a:extLst>
                    <a:ext uri="{FF2B5EF4-FFF2-40B4-BE49-F238E27FC236}">
                      <a16:creationId xmlns:a16="http://schemas.microsoft.com/office/drawing/2014/main" id="{8D86DAE3-C60F-7B8F-88DD-84FD84C136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030" name="Graphic 9029">
                  <a:extLst>
                    <a:ext uri="{FF2B5EF4-FFF2-40B4-BE49-F238E27FC236}">
                      <a16:creationId xmlns:a16="http://schemas.microsoft.com/office/drawing/2014/main" id="{57A3A0B4-0CBC-59BC-74B2-1287F36115C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031" name="Graphic 9030">
                  <a:extLst>
                    <a:ext uri="{FF2B5EF4-FFF2-40B4-BE49-F238E27FC236}">
                      <a16:creationId xmlns:a16="http://schemas.microsoft.com/office/drawing/2014/main" id="{C5018747-4B28-1BC0-8A79-0228EB5211F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005" name="Graphic 9004">
                <a:extLst>
                  <a:ext uri="{FF2B5EF4-FFF2-40B4-BE49-F238E27FC236}">
                    <a16:creationId xmlns:a16="http://schemas.microsoft.com/office/drawing/2014/main" id="{DF1FCEA3-8B7F-F73F-7836-447CD10FBB3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006" name="Graphic 9005">
                <a:extLst>
                  <a:ext uri="{FF2B5EF4-FFF2-40B4-BE49-F238E27FC236}">
                    <a16:creationId xmlns:a16="http://schemas.microsoft.com/office/drawing/2014/main" id="{78C61645-9FE1-1BDC-E9D9-D25FB78C1FE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007" name="Graphic 9006">
                <a:extLst>
                  <a:ext uri="{FF2B5EF4-FFF2-40B4-BE49-F238E27FC236}">
                    <a16:creationId xmlns:a16="http://schemas.microsoft.com/office/drawing/2014/main" id="{6FBC3FAA-7EC8-4001-5269-736DF973A03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008" name="Graphic 9007">
                <a:extLst>
                  <a:ext uri="{FF2B5EF4-FFF2-40B4-BE49-F238E27FC236}">
                    <a16:creationId xmlns:a16="http://schemas.microsoft.com/office/drawing/2014/main" id="{B4A6B11E-1755-91E2-65CE-8F6FE1F7488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009" name="Graphic 9008">
                <a:extLst>
                  <a:ext uri="{FF2B5EF4-FFF2-40B4-BE49-F238E27FC236}">
                    <a16:creationId xmlns:a16="http://schemas.microsoft.com/office/drawing/2014/main" id="{0EED8397-5EFC-96C4-EC73-29F28BD9AB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010" name="Graphic 9009">
                <a:extLst>
                  <a:ext uri="{FF2B5EF4-FFF2-40B4-BE49-F238E27FC236}">
                    <a16:creationId xmlns:a16="http://schemas.microsoft.com/office/drawing/2014/main" id="{B9CA06A3-152D-1F78-81E8-FCF6E696D8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011" name="Graphic 9010">
                <a:extLst>
                  <a:ext uri="{FF2B5EF4-FFF2-40B4-BE49-F238E27FC236}">
                    <a16:creationId xmlns:a16="http://schemas.microsoft.com/office/drawing/2014/main" id="{C530714E-A83A-5B70-3551-7C5239E0C6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012" name="Graphic 9011">
                <a:extLst>
                  <a:ext uri="{FF2B5EF4-FFF2-40B4-BE49-F238E27FC236}">
                    <a16:creationId xmlns:a16="http://schemas.microsoft.com/office/drawing/2014/main" id="{B54C62BE-CE57-1E3C-2A53-E384BE27E55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013" name="Graphic 9012">
                <a:extLst>
                  <a:ext uri="{FF2B5EF4-FFF2-40B4-BE49-F238E27FC236}">
                    <a16:creationId xmlns:a16="http://schemas.microsoft.com/office/drawing/2014/main" id="{CC4E1FA8-EF9E-6903-658A-8670682D65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014" name="Graphic 9013">
                <a:extLst>
                  <a:ext uri="{FF2B5EF4-FFF2-40B4-BE49-F238E27FC236}">
                    <a16:creationId xmlns:a16="http://schemas.microsoft.com/office/drawing/2014/main" id="{C5A502A6-4D35-C2B1-9BD1-1B65B610137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015" name="Graphic 9014">
                <a:extLst>
                  <a:ext uri="{FF2B5EF4-FFF2-40B4-BE49-F238E27FC236}">
                    <a16:creationId xmlns:a16="http://schemas.microsoft.com/office/drawing/2014/main" id="{1A3545FC-79AC-CF76-CF57-40C28714BB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12" name="Group 2811">
              <a:extLst>
                <a:ext uri="{FF2B5EF4-FFF2-40B4-BE49-F238E27FC236}">
                  <a16:creationId xmlns:a16="http://schemas.microsoft.com/office/drawing/2014/main" id="{D465CAC4-EE66-300A-7FFF-9886DD76BD9B}"/>
                </a:ext>
              </a:extLst>
            </p:cNvPr>
            <p:cNvGrpSpPr/>
            <p:nvPr/>
          </p:nvGrpSpPr>
          <p:grpSpPr>
            <a:xfrm>
              <a:off x="759747" y="3599216"/>
              <a:ext cx="154130" cy="154130"/>
              <a:chOff x="2898967" y="1781131"/>
              <a:chExt cx="1097280" cy="1097279"/>
            </a:xfrm>
          </p:grpSpPr>
          <p:grpSp>
            <p:nvGrpSpPr>
              <p:cNvPr id="8956" name="Group 8955">
                <a:extLst>
                  <a:ext uri="{FF2B5EF4-FFF2-40B4-BE49-F238E27FC236}">
                    <a16:creationId xmlns:a16="http://schemas.microsoft.com/office/drawing/2014/main" id="{57C8F510-CD22-C130-5A21-0356754773B4}"/>
                  </a:ext>
                </a:extLst>
              </p:cNvPr>
              <p:cNvGrpSpPr/>
              <p:nvPr/>
            </p:nvGrpSpPr>
            <p:grpSpPr>
              <a:xfrm>
                <a:off x="2898967" y="1781131"/>
                <a:ext cx="1097280" cy="1097279"/>
                <a:chOff x="4849676" y="2570012"/>
                <a:chExt cx="1784077" cy="1870450"/>
              </a:xfrm>
            </p:grpSpPr>
            <p:grpSp>
              <p:nvGrpSpPr>
                <p:cNvPr id="8968" name="Group 8967">
                  <a:extLst>
                    <a:ext uri="{FF2B5EF4-FFF2-40B4-BE49-F238E27FC236}">
                      <a16:creationId xmlns:a16="http://schemas.microsoft.com/office/drawing/2014/main" id="{2D538919-4B59-CDB3-15E2-A4A8950FBAA1}"/>
                    </a:ext>
                  </a:extLst>
                </p:cNvPr>
                <p:cNvGrpSpPr/>
                <p:nvPr/>
              </p:nvGrpSpPr>
              <p:grpSpPr>
                <a:xfrm>
                  <a:off x="4849676" y="2570012"/>
                  <a:ext cx="1784077" cy="1870450"/>
                  <a:chOff x="1789223" y="3310260"/>
                  <a:chExt cx="911697" cy="1097908"/>
                </a:xfrm>
              </p:grpSpPr>
              <p:sp>
                <p:nvSpPr>
                  <p:cNvPr id="8984" name="Oval 8983">
                    <a:extLst>
                      <a:ext uri="{FF2B5EF4-FFF2-40B4-BE49-F238E27FC236}">
                        <a16:creationId xmlns:a16="http://schemas.microsoft.com/office/drawing/2014/main" id="{8980567B-A460-D916-E3B8-292059540FC8}"/>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8985" name="Group 8984">
                    <a:extLst>
                      <a:ext uri="{FF2B5EF4-FFF2-40B4-BE49-F238E27FC236}">
                        <a16:creationId xmlns:a16="http://schemas.microsoft.com/office/drawing/2014/main" id="{8884F93C-195B-CA94-B956-0A4D40B0DB32}"/>
                      </a:ext>
                    </a:extLst>
                  </p:cNvPr>
                  <p:cNvGrpSpPr/>
                  <p:nvPr/>
                </p:nvGrpSpPr>
                <p:grpSpPr>
                  <a:xfrm>
                    <a:off x="1914667" y="3499462"/>
                    <a:ext cx="758049" cy="632250"/>
                    <a:chOff x="6655611" y="1328513"/>
                    <a:chExt cx="4036885" cy="3366966"/>
                  </a:xfrm>
                </p:grpSpPr>
                <p:pic>
                  <p:nvPicPr>
                    <p:cNvPr id="8986" name="Graphic 8985">
                      <a:extLst>
                        <a:ext uri="{FF2B5EF4-FFF2-40B4-BE49-F238E27FC236}">
                          <a16:creationId xmlns:a16="http://schemas.microsoft.com/office/drawing/2014/main" id="{488D40F0-8900-26D9-E245-7462492AEF4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8987" name="Graphic 8986">
                      <a:extLst>
                        <a:ext uri="{FF2B5EF4-FFF2-40B4-BE49-F238E27FC236}">
                          <a16:creationId xmlns:a16="http://schemas.microsoft.com/office/drawing/2014/main" id="{B0A224C2-2223-527F-A808-B8448C0AAA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8988" name="Graphic 8987">
                      <a:extLst>
                        <a:ext uri="{FF2B5EF4-FFF2-40B4-BE49-F238E27FC236}">
                          <a16:creationId xmlns:a16="http://schemas.microsoft.com/office/drawing/2014/main" id="{D720DDAC-D378-5D6C-1568-A9291F32E41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8989" name="Graphic 8988">
                      <a:extLst>
                        <a:ext uri="{FF2B5EF4-FFF2-40B4-BE49-F238E27FC236}">
                          <a16:creationId xmlns:a16="http://schemas.microsoft.com/office/drawing/2014/main" id="{CF8B8B22-AF3E-6ABB-73DD-CE5615C3373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8990" name="Graphic 8989">
                      <a:extLst>
                        <a:ext uri="{FF2B5EF4-FFF2-40B4-BE49-F238E27FC236}">
                          <a16:creationId xmlns:a16="http://schemas.microsoft.com/office/drawing/2014/main" id="{8806154E-1C3F-22F6-B6DD-69E09DB4001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8991" name="Graphic 8990">
                      <a:extLst>
                        <a:ext uri="{FF2B5EF4-FFF2-40B4-BE49-F238E27FC236}">
                          <a16:creationId xmlns:a16="http://schemas.microsoft.com/office/drawing/2014/main" id="{C29F1560-29B2-E852-ED4B-9DE3C8E02DF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8992" name="Graphic 8991">
                      <a:extLst>
                        <a:ext uri="{FF2B5EF4-FFF2-40B4-BE49-F238E27FC236}">
                          <a16:creationId xmlns:a16="http://schemas.microsoft.com/office/drawing/2014/main" id="{AFB34E71-6E50-10AD-36B5-4BFD5D73D8D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8993" name="Graphic 8992">
                      <a:extLst>
                        <a:ext uri="{FF2B5EF4-FFF2-40B4-BE49-F238E27FC236}">
                          <a16:creationId xmlns:a16="http://schemas.microsoft.com/office/drawing/2014/main" id="{89986690-A93F-E1B2-8315-753F9A2C1EC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8994" name="Graphic 8993">
                      <a:extLst>
                        <a:ext uri="{FF2B5EF4-FFF2-40B4-BE49-F238E27FC236}">
                          <a16:creationId xmlns:a16="http://schemas.microsoft.com/office/drawing/2014/main" id="{6AEFA111-ABE7-77AA-1D47-D95D847D7E4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8995" name="Graphic 8994">
                      <a:extLst>
                        <a:ext uri="{FF2B5EF4-FFF2-40B4-BE49-F238E27FC236}">
                          <a16:creationId xmlns:a16="http://schemas.microsoft.com/office/drawing/2014/main" id="{CE5ABED2-32BD-2647-9D6D-7952ECEA6EE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8996" name="Graphic 8995">
                      <a:extLst>
                        <a:ext uri="{FF2B5EF4-FFF2-40B4-BE49-F238E27FC236}">
                          <a16:creationId xmlns:a16="http://schemas.microsoft.com/office/drawing/2014/main" id="{2D057203-1AC8-AFFD-5745-ECC71BF2D3E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8997" name="Graphic 8996">
                      <a:extLst>
                        <a:ext uri="{FF2B5EF4-FFF2-40B4-BE49-F238E27FC236}">
                          <a16:creationId xmlns:a16="http://schemas.microsoft.com/office/drawing/2014/main" id="{214C06ED-BF1F-6D4B-76DA-5679C0131FC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8998" name="Graphic 8997">
                      <a:extLst>
                        <a:ext uri="{FF2B5EF4-FFF2-40B4-BE49-F238E27FC236}">
                          <a16:creationId xmlns:a16="http://schemas.microsoft.com/office/drawing/2014/main" id="{5B2D2AAA-C2D2-5B01-B120-1339533AEF0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8999" name="Graphic 8998">
                      <a:extLst>
                        <a:ext uri="{FF2B5EF4-FFF2-40B4-BE49-F238E27FC236}">
                          <a16:creationId xmlns:a16="http://schemas.microsoft.com/office/drawing/2014/main" id="{A9335800-2CDB-D6C3-F8C9-17424F465B0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000" name="Graphic 8999">
                      <a:extLst>
                        <a:ext uri="{FF2B5EF4-FFF2-40B4-BE49-F238E27FC236}">
                          <a16:creationId xmlns:a16="http://schemas.microsoft.com/office/drawing/2014/main" id="{00F32EFC-C15E-215C-844B-D15E54BB2BC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001" name="Graphic 9000">
                      <a:extLst>
                        <a:ext uri="{FF2B5EF4-FFF2-40B4-BE49-F238E27FC236}">
                          <a16:creationId xmlns:a16="http://schemas.microsoft.com/office/drawing/2014/main" id="{844FD71E-90B1-2A97-81FD-F86FCE7D737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002" name="Graphic 9001">
                      <a:extLst>
                        <a:ext uri="{FF2B5EF4-FFF2-40B4-BE49-F238E27FC236}">
                          <a16:creationId xmlns:a16="http://schemas.microsoft.com/office/drawing/2014/main" id="{F708B839-1A12-2588-ECF8-C1098B607F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003" name="Graphic 9002">
                      <a:extLst>
                        <a:ext uri="{FF2B5EF4-FFF2-40B4-BE49-F238E27FC236}">
                          <a16:creationId xmlns:a16="http://schemas.microsoft.com/office/drawing/2014/main" id="{B1DD1DB0-B7F4-51BE-A149-CA4CCAA0AB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8969" name="Graphic 8968">
                  <a:extLst>
                    <a:ext uri="{FF2B5EF4-FFF2-40B4-BE49-F238E27FC236}">
                      <a16:creationId xmlns:a16="http://schemas.microsoft.com/office/drawing/2014/main" id="{7BED4274-6433-F492-7B25-6876E04F856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8970" name="Graphic 8969">
                  <a:extLst>
                    <a:ext uri="{FF2B5EF4-FFF2-40B4-BE49-F238E27FC236}">
                      <a16:creationId xmlns:a16="http://schemas.microsoft.com/office/drawing/2014/main" id="{741F2E59-80CF-0BD1-93AA-12927D799A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8971" name="Graphic 8970">
                  <a:extLst>
                    <a:ext uri="{FF2B5EF4-FFF2-40B4-BE49-F238E27FC236}">
                      <a16:creationId xmlns:a16="http://schemas.microsoft.com/office/drawing/2014/main" id="{44C32A89-5B68-EF29-59F0-44D5172F651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8972" name="Graphic 8971">
                  <a:extLst>
                    <a:ext uri="{FF2B5EF4-FFF2-40B4-BE49-F238E27FC236}">
                      <a16:creationId xmlns:a16="http://schemas.microsoft.com/office/drawing/2014/main" id="{30233B6A-5581-4E2A-3E32-7FE7D916961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8973" name="Graphic 8972">
                  <a:extLst>
                    <a:ext uri="{FF2B5EF4-FFF2-40B4-BE49-F238E27FC236}">
                      <a16:creationId xmlns:a16="http://schemas.microsoft.com/office/drawing/2014/main" id="{2E16000F-A57C-BDDB-5A45-9BB114B9188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8974" name="Graphic 8973">
                  <a:extLst>
                    <a:ext uri="{FF2B5EF4-FFF2-40B4-BE49-F238E27FC236}">
                      <a16:creationId xmlns:a16="http://schemas.microsoft.com/office/drawing/2014/main" id="{C2350E84-A386-7A3D-CEFD-A257002C72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8975" name="Graphic 8974">
                  <a:extLst>
                    <a:ext uri="{FF2B5EF4-FFF2-40B4-BE49-F238E27FC236}">
                      <a16:creationId xmlns:a16="http://schemas.microsoft.com/office/drawing/2014/main" id="{7320EC04-44FA-89E1-231F-9D6B6D87576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8976" name="Graphic 8975">
                  <a:extLst>
                    <a:ext uri="{FF2B5EF4-FFF2-40B4-BE49-F238E27FC236}">
                      <a16:creationId xmlns:a16="http://schemas.microsoft.com/office/drawing/2014/main" id="{D3CCD766-974D-BC2F-C502-CA0865EBEDA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8977" name="Graphic 8976">
                  <a:extLst>
                    <a:ext uri="{FF2B5EF4-FFF2-40B4-BE49-F238E27FC236}">
                      <a16:creationId xmlns:a16="http://schemas.microsoft.com/office/drawing/2014/main" id="{F58B5874-41EC-8D8F-F2B3-BC8333DF926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8978" name="Graphic 8977">
                  <a:extLst>
                    <a:ext uri="{FF2B5EF4-FFF2-40B4-BE49-F238E27FC236}">
                      <a16:creationId xmlns:a16="http://schemas.microsoft.com/office/drawing/2014/main" id="{953ADB67-A61E-C242-9267-D396477529F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8979" name="Graphic 8978">
                  <a:extLst>
                    <a:ext uri="{FF2B5EF4-FFF2-40B4-BE49-F238E27FC236}">
                      <a16:creationId xmlns:a16="http://schemas.microsoft.com/office/drawing/2014/main" id="{22693DDE-9EBF-0F21-E31E-73EC26ACB68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8980" name="Graphic 8979">
                  <a:extLst>
                    <a:ext uri="{FF2B5EF4-FFF2-40B4-BE49-F238E27FC236}">
                      <a16:creationId xmlns:a16="http://schemas.microsoft.com/office/drawing/2014/main" id="{B2A53138-D4EB-4F5E-B866-3AE9DC6314E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8981" name="Graphic 8980">
                  <a:extLst>
                    <a:ext uri="{FF2B5EF4-FFF2-40B4-BE49-F238E27FC236}">
                      <a16:creationId xmlns:a16="http://schemas.microsoft.com/office/drawing/2014/main" id="{65C0BD6B-FA70-9C6A-A5C9-DA16B6A919A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8982" name="Graphic 8981">
                  <a:extLst>
                    <a:ext uri="{FF2B5EF4-FFF2-40B4-BE49-F238E27FC236}">
                      <a16:creationId xmlns:a16="http://schemas.microsoft.com/office/drawing/2014/main" id="{9FEDE107-3FA4-FDE9-1AD7-B9B20146405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8983" name="Graphic 8982">
                  <a:extLst>
                    <a:ext uri="{FF2B5EF4-FFF2-40B4-BE49-F238E27FC236}">
                      <a16:creationId xmlns:a16="http://schemas.microsoft.com/office/drawing/2014/main" id="{ADC8DF1E-40F7-1E3B-B445-50663B520FB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8957" name="Graphic 8956">
                <a:extLst>
                  <a:ext uri="{FF2B5EF4-FFF2-40B4-BE49-F238E27FC236}">
                    <a16:creationId xmlns:a16="http://schemas.microsoft.com/office/drawing/2014/main" id="{65AAB79A-84F1-55A7-17BD-7B85C25CEDA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8958" name="Graphic 8957">
                <a:extLst>
                  <a:ext uri="{FF2B5EF4-FFF2-40B4-BE49-F238E27FC236}">
                    <a16:creationId xmlns:a16="http://schemas.microsoft.com/office/drawing/2014/main" id="{9844E8FC-CF55-99E0-3B5F-88598B02D95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8959" name="Graphic 8958">
                <a:extLst>
                  <a:ext uri="{FF2B5EF4-FFF2-40B4-BE49-F238E27FC236}">
                    <a16:creationId xmlns:a16="http://schemas.microsoft.com/office/drawing/2014/main" id="{B91F13F4-EC45-B0C5-368D-F786A5EE4D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8960" name="Graphic 8959">
                <a:extLst>
                  <a:ext uri="{FF2B5EF4-FFF2-40B4-BE49-F238E27FC236}">
                    <a16:creationId xmlns:a16="http://schemas.microsoft.com/office/drawing/2014/main" id="{A80B805E-EDA7-3509-7B71-98D5752247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8961" name="Graphic 8960">
                <a:extLst>
                  <a:ext uri="{FF2B5EF4-FFF2-40B4-BE49-F238E27FC236}">
                    <a16:creationId xmlns:a16="http://schemas.microsoft.com/office/drawing/2014/main" id="{26235A71-BA79-FCAD-287C-8B4DA7D87DE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8962" name="Graphic 8961">
                <a:extLst>
                  <a:ext uri="{FF2B5EF4-FFF2-40B4-BE49-F238E27FC236}">
                    <a16:creationId xmlns:a16="http://schemas.microsoft.com/office/drawing/2014/main" id="{41C83A94-59E5-468B-141E-93E53B1B638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8963" name="Graphic 8962">
                <a:extLst>
                  <a:ext uri="{FF2B5EF4-FFF2-40B4-BE49-F238E27FC236}">
                    <a16:creationId xmlns:a16="http://schemas.microsoft.com/office/drawing/2014/main" id="{61BED6A2-7BC8-214B-A5B7-D4B471BC20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8964" name="Graphic 8963">
                <a:extLst>
                  <a:ext uri="{FF2B5EF4-FFF2-40B4-BE49-F238E27FC236}">
                    <a16:creationId xmlns:a16="http://schemas.microsoft.com/office/drawing/2014/main" id="{3671ED0C-1A29-3B34-B606-943986CF414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8965" name="Graphic 8964">
                <a:extLst>
                  <a:ext uri="{FF2B5EF4-FFF2-40B4-BE49-F238E27FC236}">
                    <a16:creationId xmlns:a16="http://schemas.microsoft.com/office/drawing/2014/main" id="{43E5BFDB-BB98-C4DA-5F1E-891C646D85A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8966" name="Graphic 8965">
                <a:extLst>
                  <a:ext uri="{FF2B5EF4-FFF2-40B4-BE49-F238E27FC236}">
                    <a16:creationId xmlns:a16="http://schemas.microsoft.com/office/drawing/2014/main" id="{7B03283E-91CE-15E0-6343-992A0054395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8967" name="Graphic 8966">
                <a:extLst>
                  <a:ext uri="{FF2B5EF4-FFF2-40B4-BE49-F238E27FC236}">
                    <a16:creationId xmlns:a16="http://schemas.microsoft.com/office/drawing/2014/main" id="{93D4DEF2-A249-9943-B3EF-0AAF108C290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13" name="Group 2812">
              <a:extLst>
                <a:ext uri="{FF2B5EF4-FFF2-40B4-BE49-F238E27FC236}">
                  <a16:creationId xmlns:a16="http://schemas.microsoft.com/office/drawing/2014/main" id="{2797CF71-EF10-F0ED-4E43-D3477C2C8408}"/>
                </a:ext>
              </a:extLst>
            </p:cNvPr>
            <p:cNvGrpSpPr/>
            <p:nvPr/>
          </p:nvGrpSpPr>
          <p:grpSpPr>
            <a:xfrm>
              <a:off x="1606108" y="3483229"/>
              <a:ext cx="175847" cy="175847"/>
              <a:chOff x="2898967" y="1781131"/>
              <a:chExt cx="1097280" cy="1097279"/>
            </a:xfrm>
          </p:grpSpPr>
          <p:grpSp>
            <p:nvGrpSpPr>
              <p:cNvPr id="8908" name="Group 8907">
                <a:extLst>
                  <a:ext uri="{FF2B5EF4-FFF2-40B4-BE49-F238E27FC236}">
                    <a16:creationId xmlns:a16="http://schemas.microsoft.com/office/drawing/2014/main" id="{742F4C86-E482-8A59-64F2-2F689E08F12F}"/>
                  </a:ext>
                </a:extLst>
              </p:cNvPr>
              <p:cNvGrpSpPr/>
              <p:nvPr/>
            </p:nvGrpSpPr>
            <p:grpSpPr>
              <a:xfrm>
                <a:off x="2898967" y="1781131"/>
                <a:ext cx="1097280" cy="1097279"/>
                <a:chOff x="4849676" y="2570012"/>
                <a:chExt cx="1784077" cy="1870450"/>
              </a:xfrm>
            </p:grpSpPr>
            <p:grpSp>
              <p:nvGrpSpPr>
                <p:cNvPr id="8920" name="Group 8919">
                  <a:extLst>
                    <a:ext uri="{FF2B5EF4-FFF2-40B4-BE49-F238E27FC236}">
                      <a16:creationId xmlns:a16="http://schemas.microsoft.com/office/drawing/2014/main" id="{D78E68C9-CD06-AF68-989B-CFE38D752E9E}"/>
                    </a:ext>
                  </a:extLst>
                </p:cNvPr>
                <p:cNvGrpSpPr/>
                <p:nvPr/>
              </p:nvGrpSpPr>
              <p:grpSpPr>
                <a:xfrm>
                  <a:off x="4849676" y="2570012"/>
                  <a:ext cx="1784077" cy="1870450"/>
                  <a:chOff x="1789223" y="3310260"/>
                  <a:chExt cx="911697" cy="1097908"/>
                </a:xfrm>
              </p:grpSpPr>
              <p:sp>
                <p:nvSpPr>
                  <p:cNvPr id="8936" name="Oval 8935">
                    <a:extLst>
                      <a:ext uri="{FF2B5EF4-FFF2-40B4-BE49-F238E27FC236}">
                        <a16:creationId xmlns:a16="http://schemas.microsoft.com/office/drawing/2014/main" id="{94464138-EFC0-D5A3-7C45-32CB2E644E4E}"/>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8937" name="Group 8936">
                    <a:extLst>
                      <a:ext uri="{FF2B5EF4-FFF2-40B4-BE49-F238E27FC236}">
                        <a16:creationId xmlns:a16="http://schemas.microsoft.com/office/drawing/2014/main" id="{7ECE583E-D42E-2C44-49C6-F1013C9D4739}"/>
                      </a:ext>
                    </a:extLst>
                  </p:cNvPr>
                  <p:cNvGrpSpPr/>
                  <p:nvPr/>
                </p:nvGrpSpPr>
                <p:grpSpPr>
                  <a:xfrm>
                    <a:off x="1914667" y="3499462"/>
                    <a:ext cx="758049" cy="632250"/>
                    <a:chOff x="6655611" y="1328513"/>
                    <a:chExt cx="4036885" cy="3366966"/>
                  </a:xfrm>
                </p:grpSpPr>
                <p:pic>
                  <p:nvPicPr>
                    <p:cNvPr id="8938" name="Graphic 8937">
                      <a:extLst>
                        <a:ext uri="{FF2B5EF4-FFF2-40B4-BE49-F238E27FC236}">
                          <a16:creationId xmlns:a16="http://schemas.microsoft.com/office/drawing/2014/main" id="{B6724F3F-1D47-774C-E1B9-540C7504E97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8939" name="Graphic 8938">
                      <a:extLst>
                        <a:ext uri="{FF2B5EF4-FFF2-40B4-BE49-F238E27FC236}">
                          <a16:creationId xmlns:a16="http://schemas.microsoft.com/office/drawing/2014/main" id="{4B279F08-1D70-A22F-30DB-6692D783D9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8940" name="Graphic 8939">
                      <a:extLst>
                        <a:ext uri="{FF2B5EF4-FFF2-40B4-BE49-F238E27FC236}">
                          <a16:creationId xmlns:a16="http://schemas.microsoft.com/office/drawing/2014/main" id="{F2C74F6F-300C-59D5-6D0C-DCE4969A2A0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8941" name="Graphic 8940">
                      <a:extLst>
                        <a:ext uri="{FF2B5EF4-FFF2-40B4-BE49-F238E27FC236}">
                          <a16:creationId xmlns:a16="http://schemas.microsoft.com/office/drawing/2014/main" id="{02CFB933-9386-7080-9032-2637CB336E2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8942" name="Graphic 8941">
                      <a:extLst>
                        <a:ext uri="{FF2B5EF4-FFF2-40B4-BE49-F238E27FC236}">
                          <a16:creationId xmlns:a16="http://schemas.microsoft.com/office/drawing/2014/main" id="{1FD0D026-8646-41FE-D4A7-DFAD32A0407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8943" name="Graphic 8942">
                      <a:extLst>
                        <a:ext uri="{FF2B5EF4-FFF2-40B4-BE49-F238E27FC236}">
                          <a16:creationId xmlns:a16="http://schemas.microsoft.com/office/drawing/2014/main" id="{167E9101-3455-1AF8-3DCA-EC9F15D936D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8944" name="Graphic 8943">
                      <a:extLst>
                        <a:ext uri="{FF2B5EF4-FFF2-40B4-BE49-F238E27FC236}">
                          <a16:creationId xmlns:a16="http://schemas.microsoft.com/office/drawing/2014/main" id="{2A2DCD4C-1044-EAD7-D86E-6A8BFA0E25E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8945" name="Graphic 8944">
                      <a:extLst>
                        <a:ext uri="{FF2B5EF4-FFF2-40B4-BE49-F238E27FC236}">
                          <a16:creationId xmlns:a16="http://schemas.microsoft.com/office/drawing/2014/main" id="{4F617635-9F8C-C0A5-A1D6-A7D0D915EA1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8946" name="Graphic 8945">
                      <a:extLst>
                        <a:ext uri="{FF2B5EF4-FFF2-40B4-BE49-F238E27FC236}">
                          <a16:creationId xmlns:a16="http://schemas.microsoft.com/office/drawing/2014/main" id="{C048AFB7-B930-EFC1-8956-BD4EC40D08C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8947" name="Graphic 8946">
                      <a:extLst>
                        <a:ext uri="{FF2B5EF4-FFF2-40B4-BE49-F238E27FC236}">
                          <a16:creationId xmlns:a16="http://schemas.microsoft.com/office/drawing/2014/main" id="{7E73D805-825E-EBA2-AE3B-723413FBF41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8948" name="Graphic 8947">
                      <a:extLst>
                        <a:ext uri="{FF2B5EF4-FFF2-40B4-BE49-F238E27FC236}">
                          <a16:creationId xmlns:a16="http://schemas.microsoft.com/office/drawing/2014/main" id="{206E9B7E-DA8C-0941-7DBB-A88DAA62A0B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8949" name="Graphic 8948">
                      <a:extLst>
                        <a:ext uri="{FF2B5EF4-FFF2-40B4-BE49-F238E27FC236}">
                          <a16:creationId xmlns:a16="http://schemas.microsoft.com/office/drawing/2014/main" id="{761D514E-4132-6CCB-1013-63D99FCD7A5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8950" name="Graphic 8949">
                      <a:extLst>
                        <a:ext uri="{FF2B5EF4-FFF2-40B4-BE49-F238E27FC236}">
                          <a16:creationId xmlns:a16="http://schemas.microsoft.com/office/drawing/2014/main" id="{7358BE83-6731-8308-679E-A459C8F2676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8951" name="Graphic 8950">
                      <a:extLst>
                        <a:ext uri="{FF2B5EF4-FFF2-40B4-BE49-F238E27FC236}">
                          <a16:creationId xmlns:a16="http://schemas.microsoft.com/office/drawing/2014/main" id="{9004194C-5BB3-422B-D973-1EF33A5E5A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8952" name="Graphic 8951">
                      <a:extLst>
                        <a:ext uri="{FF2B5EF4-FFF2-40B4-BE49-F238E27FC236}">
                          <a16:creationId xmlns:a16="http://schemas.microsoft.com/office/drawing/2014/main" id="{EC5AF014-8B68-3252-242F-A0AC3F2BAA2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8953" name="Graphic 8952">
                      <a:extLst>
                        <a:ext uri="{FF2B5EF4-FFF2-40B4-BE49-F238E27FC236}">
                          <a16:creationId xmlns:a16="http://schemas.microsoft.com/office/drawing/2014/main" id="{D7840B12-3FE6-65AD-58AD-EAF838C0210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8954" name="Graphic 8953">
                      <a:extLst>
                        <a:ext uri="{FF2B5EF4-FFF2-40B4-BE49-F238E27FC236}">
                          <a16:creationId xmlns:a16="http://schemas.microsoft.com/office/drawing/2014/main" id="{4BDD8479-54BD-C121-9912-43C195A949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8955" name="Graphic 8954">
                      <a:extLst>
                        <a:ext uri="{FF2B5EF4-FFF2-40B4-BE49-F238E27FC236}">
                          <a16:creationId xmlns:a16="http://schemas.microsoft.com/office/drawing/2014/main" id="{6FC54C0C-F2E4-D90B-CB34-14F61AFEC9E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8921" name="Graphic 8920">
                  <a:extLst>
                    <a:ext uri="{FF2B5EF4-FFF2-40B4-BE49-F238E27FC236}">
                      <a16:creationId xmlns:a16="http://schemas.microsoft.com/office/drawing/2014/main" id="{C5A37172-CCCA-A815-68D7-D342671256F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8922" name="Graphic 8921">
                  <a:extLst>
                    <a:ext uri="{FF2B5EF4-FFF2-40B4-BE49-F238E27FC236}">
                      <a16:creationId xmlns:a16="http://schemas.microsoft.com/office/drawing/2014/main" id="{91E29065-3121-522E-0F50-30D6F36B497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8923" name="Graphic 8922">
                  <a:extLst>
                    <a:ext uri="{FF2B5EF4-FFF2-40B4-BE49-F238E27FC236}">
                      <a16:creationId xmlns:a16="http://schemas.microsoft.com/office/drawing/2014/main" id="{2CBD83C7-53B9-63FF-2460-23A133259B3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8924" name="Graphic 8923">
                  <a:extLst>
                    <a:ext uri="{FF2B5EF4-FFF2-40B4-BE49-F238E27FC236}">
                      <a16:creationId xmlns:a16="http://schemas.microsoft.com/office/drawing/2014/main" id="{78DBD4D5-4732-442C-8C55-34BA9F9F168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8925" name="Graphic 8924">
                  <a:extLst>
                    <a:ext uri="{FF2B5EF4-FFF2-40B4-BE49-F238E27FC236}">
                      <a16:creationId xmlns:a16="http://schemas.microsoft.com/office/drawing/2014/main" id="{75C300F8-7C3D-66AB-B1A9-339421EB7AE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8926" name="Graphic 8925">
                  <a:extLst>
                    <a:ext uri="{FF2B5EF4-FFF2-40B4-BE49-F238E27FC236}">
                      <a16:creationId xmlns:a16="http://schemas.microsoft.com/office/drawing/2014/main" id="{371306BD-B8DE-7116-D203-FD46BB28DA3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8927" name="Graphic 8926">
                  <a:extLst>
                    <a:ext uri="{FF2B5EF4-FFF2-40B4-BE49-F238E27FC236}">
                      <a16:creationId xmlns:a16="http://schemas.microsoft.com/office/drawing/2014/main" id="{72545FEF-56BF-09C0-627F-B5B19B214A5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8928" name="Graphic 8927">
                  <a:extLst>
                    <a:ext uri="{FF2B5EF4-FFF2-40B4-BE49-F238E27FC236}">
                      <a16:creationId xmlns:a16="http://schemas.microsoft.com/office/drawing/2014/main" id="{A19BBBC8-B4C8-8E3A-C541-DFC1EFDB0F8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8929" name="Graphic 8928">
                  <a:extLst>
                    <a:ext uri="{FF2B5EF4-FFF2-40B4-BE49-F238E27FC236}">
                      <a16:creationId xmlns:a16="http://schemas.microsoft.com/office/drawing/2014/main" id="{638DDB8A-73F8-BC65-DD54-1EB772F87C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8930" name="Graphic 8929">
                  <a:extLst>
                    <a:ext uri="{FF2B5EF4-FFF2-40B4-BE49-F238E27FC236}">
                      <a16:creationId xmlns:a16="http://schemas.microsoft.com/office/drawing/2014/main" id="{E9B13CF3-FAA0-373F-B341-300ACBC1A67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8931" name="Graphic 8930">
                  <a:extLst>
                    <a:ext uri="{FF2B5EF4-FFF2-40B4-BE49-F238E27FC236}">
                      <a16:creationId xmlns:a16="http://schemas.microsoft.com/office/drawing/2014/main" id="{61D439A1-443B-2F51-ECE0-EEAEF65F83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8932" name="Graphic 8931">
                  <a:extLst>
                    <a:ext uri="{FF2B5EF4-FFF2-40B4-BE49-F238E27FC236}">
                      <a16:creationId xmlns:a16="http://schemas.microsoft.com/office/drawing/2014/main" id="{FAE4A5B4-BAA0-DBAF-EE91-E8926CBCFE0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8933" name="Graphic 8932">
                  <a:extLst>
                    <a:ext uri="{FF2B5EF4-FFF2-40B4-BE49-F238E27FC236}">
                      <a16:creationId xmlns:a16="http://schemas.microsoft.com/office/drawing/2014/main" id="{9A19648B-9131-BDE4-94AE-A9BD7A8A86A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8934" name="Graphic 8933">
                  <a:extLst>
                    <a:ext uri="{FF2B5EF4-FFF2-40B4-BE49-F238E27FC236}">
                      <a16:creationId xmlns:a16="http://schemas.microsoft.com/office/drawing/2014/main" id="{F5DFA896-C64A-2CFF-45A1-250DDF97589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8935" name="Graphic 8934">
                  <a:extLst>
                    <a:ext uri="{FF2B5EF4-FFF2-40B4-BE49-F238E27FC236}">
                      <a16:creationId xmlns:a16="http://schemas.microsoft.com/office/drawing/2014/main" id="{98F5443E-495E-30C4-C0B6-A0EC6537FCA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8909" name="Graphic 8908">
                <a:extLst>
                  <a:ext uri="{FF2B5EF4-FFF2-40B4-BE49-F238E27FC236}">
                    <a16:creationId xmlns:a16="http://schemas.microsoft.com/office/drawing/2014/main" id="{4F7189BF-B8E9-6B62-A6B2-276B40A9E58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8910" name="Graphic 8909">
                <a:extLst>
                  <a:ext uri="{FF2B5EF4-FFF2-40B4-BE49-F238E27FC236}">
                    <a16:creationId xmlns:a16="http://schemas.microsoft.com/office/drawing/2014/main" id="{F228EB01-422C-A13B-2418-66B958C0E62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8911" name="Graphic 8910">
                <a:extLst>
                  <a:ext uri="{FF2B5EF4-FFF2-40B4-BE49-F238E27FC236}">
                    <a16:creationId xmlns:a16="http://schemas.microsoft.com/office/drawing/2014/main" id="{B01F571F-88F2-F74B-A7C4-72438FF3AC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8912" name="Graphic 8911">
                <a:extLst>
                  <a:ext uri="{FF2B5EF4-FFF2-40B4-BE49-F238E27FC236}">
                    <a16:creationId xmlns:a16="http://schemas.microsoft.com/office/drawing/2014/main" id="{B1AAB60E-6DD7-54D1-0E64-54757EDE0B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8913" name="Graphic 8912">
                <a:extLst>
                  <a:ext uri="{FF2B5EF4-FFF2-40B4-BE49-F238E27FC236}">
                    <a16:creationId xmlns:a16="http://schemas.microsoft.com/office/drawing/2014/main" id="{11D59547-E723-2F45-0659-576D105015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8914" name="Graphic 8913">
                <a:extLst>
                  <a:ext uri="{FF2B5EF4-FFF2-40B4-BE49-F238E27FC236}">
                    <a16:creationId xmlns:a16="http://schemas.microsoft.com/office/drawing/2014/main" id="{FF898580-67E9-73F6-4C5E-D8CB9DE1C4F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8915" name="Graphic 8914">
                <a:extLst>
                  <a:ext uri="{FF2B5EF4-FFF2-40B4-BE49-F238E27FC236}">
                    <a16:creationId xmlns:a16="http://schemas.microsoft.com/office/drawing/2014/main" id="{A71716EC-0A61-987E-60E8-FACB7DB4ED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8916" name="Graphic 8915">
                <a:extLst>
                  <a:ext uri="{FF2B5EF4-FFF2-40B4-BE49-F238E27FC236}">
                    <a16:creationId xmlns:a16="http://schemas.microsoft.com/office/drawing/2014/main" id="{C3AAE956-8873-B3A7-AEE8-F2383E29255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8917" name="Graphic 8916">
                <a:extLst>
                  <a:ext uri="{FF2B5EF4-FFF2-40B4-BE49-F238E27FC236}">
                    <a16:creationId xmlns:a16="http://schemas.microsoft.com/office/drawing/2014/main" id="{C0FA93CC-B5B6-36EC-4516-6C5B634ED0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8918" name="Graphic 8917">
                <a:extLst>
                  <a:ext uri="{FF2B5EF4-FFF2-40B4-BE49-F238E27FC236}">
                    <a16:creationId xmlns:a16="http://schemas.microsoft.com/office/drawing/2014/main" id="{00696C14-66CF-3BD5-20FA-4B3A9A2873F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8919" name="Graphic 8918">
                <a:extLst>
                  <a:ext uri="{FF2B5EF4-FFF2-40B4-BE49-F238E27FC236}">
                    <a16:creationId xmlns:a16="http://schemas.microsoft.com/office/drawing/2014/main" id="{8B92DCBA-9A93-7131-505A-19626836546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14" name="Group 2813">
              <a:extLst>
                <a:ext uri="{FF2B5EF4-FFF2-40B4-BE49-F238E27FC236}">
                  <a16:creationId xmlns:a16="http://schemas.microsoft.com/office/drawing/2014/main" id="{902EADA0-9802-0741-A6DD-00E49BD0BAC2}"/>
                </a:ext>
              </a:extLst>
            </p:cNvPr>
            <p:cNvGrpSpPr/>
            <p:nvPr/>
          </p:nvGrpSpPr>
          <p:grpSpPr>
            <a:xfrm>
              <a:off x="1791970" y="3258098"/>
              <a:ext cx="110646" cy="110646"/>
              <a:chOff x="2898967" y="1781131"/>
              <a:chExt cx="1097280" cy="1097279"/>
            </a:xfrm>
          </p:grpSpPr>
          <p:grpSp>
            <p:nvGrpSpPr>
              <p:cNvPr id="1895" name="Group 1894">
                <a:extLst>
                  <a:ext uri="{FF2B5EF4-FFF2-40B4-BE49-F238E27FC236}">
                    <a16:creationId xmlns:a16="http://schemas.microsoft.com/office/drawing/2014/main" id="{088546FF-D7F0-1182-A455-A90DF9C06ED5}"/>
                  </a:ext>
                </a:extLst>
              </p:cNvPr>
              <p:cNvGrpSpPr/>
              <p:nvPr/>
            </p:nvGrpSpPr>
            <p:grpSpPr>
              <a:xfrm>
                <a:off x="2898967" y="1781131"/>
                <a:ext cx="1097280" cy="1097279"/>
                <a:chOff x="4849676" y="2570012"/>
                <a:chExt cx="1784077" cy="1870450"/>
              </a:xfrm>
            </p:grpSpPr>
            <p:grpSp>
              <p:nvGrpSpPr>
                <p:cNvPr id="1907" name="Group 1906">
                  <a:extLst>
                    <a:ext uri="{FF2B5EF4-FFF2-40B4-BE49-F238E27FC236}">
                      <a16:creationId xmlns:a16="http://schemas.microsoft.com/office/drawing/2014/main" id="{0F49054A-FF35-FE35-DA21-511FE1BF04E6}"/>
                    </a:ext>
                  </a:extLst>
                </p:cNvPr>
                <p:cNvGrpSpPr/>
                <p:nvPr/>
              </p:nvGrpSpPr>
              <p:grpSpPr>
                <a:xfrm>
                  <a:off x="4849676" y="2570012"/>
                  <a:ext cx="1784077" cy="1870450"/>
                  <a:chOff x="1789223" y="3310260"/>
                  <a:chExt cx="911697" cy="1097908"/>
                </a:xfrm>
              </p:grpSpPr>
              <p:sp>
                <p:nvSpPr>
                  <p:cNvPr id="5251" name="Oval 5250">
                    <a:extLst>
                      <a:ext uri="{FF2B5EF4-FFF2-40B4-BE49-F238E27FC236}">
                        <a16:creationId xmlns:a16="http://schemas.microsoft.com/office/drawing/2014/main" id="{F89B2DD3-BAE0-A1E2-0805-42D704ACCDC2}"/>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5252" name="Group 5251">
                    <a:extLst>
                      <a:ext uri="{FF2B5EF4-FFF2-40B4-BE49-F238E27FC236}">
                        <a16:creationId xmlns:a16="http://schemas.microsoft.com/office/drawing/2014/main" id="{52669DAA-4F19-09CD-48F5-511B6C0E750E}"/>
                      </a:ext>
                    </a:extLst>
                  </p:cNvPr>
                  <p:cNvGrpSpPr/>
                  <p:nvPr/>
                </p:nvGrpSpPr>
                <p:grpSpPr>
                  <a:xfrm>
                    <a:off x="1914667" y="3499462"/>
                    <a:ext cx="758049" cy="632250"/>
                    <a:chOff x="6655611" y="1328513"/>
                    <a:chExt cx="4036885" cy="3366966"/>
                  </a:xfrm>
                </p:grpSpPr>
                <p:pic>
                  <p:nvPicPr>
                    <p:cNvPr id="2688" name="Graphic 2687">
                      <a:extLst>
                        <a:ext uri="{FF2B5EF4-FFF2-40B4-BE49-F238E27FC236}">
                          <a16:creationId xmlns:a16="http://schemas.microsoft.com/office/drawing/2014/main" id="{279C4E98-DA47-104F-26CC-9CD32AB26C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2689" name="Graphic 2688">
                      <a:extLst>
                        <a:ext uri="{FF2B5EF4-FFF2-40B4-BE49-F238E27FC236}">
                          <a16:creationId xmlns:a16="http://schemas.microsoft.com/office/drawing/2014/main" id="{79EE05D3-A2A7-29D6-6DF3-5A37B7E0C19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2690" name="Graphic 2689">
                      <a:extLst>
                        <a:ext uri="{FF2B5EF4-FFF2-40B4-BE49-F238E27FC236}">
                          <a16:creationId xmlns:a16="http://schemas.microsoft.com/office/drawing/2014/main" id="{D4DE2714-A6F4-96BB-902D-A9C50AC212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2691" name="Graphic 2690">
                      <a:extLst>
                        <a:ext uri="{FF2B5EF4-FFF2-40B4-BE49-F238E27FC236}">
                          <a16:creationId xmlns:a16="http://schemas.microsoft.com/office/drawing/2014/main" id="{11E987BB-3A4A-8F1B-B973-0B860DF9BFA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2692" name="Graphic 2691">
                      <a:extLst>
                        <a:ext uri="{FF2B5EF4-FFF2-40B4-BE49-F238E27FC236}">
                          <a16:creationId xmlns:a16="http://schemas.microsoft.com/office/drawing/2014/main" id="{026DC34D-AAB0-23DB-B66A-6780749F780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2693" name="Graphic 2692">
                      <a:extLst>
                        <a:ext uri="{FF2B5EF4-FFF2-40B4-BE49-F238E27FC236}">
                          <a16:creationId xmlns:a16="http://schemas.microsoft.com/office/drawing/2014/main" id="{607DF971-FEF5-7FEE-4E8A-B33EEE23DBF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8896" name="Graphic 8895">
                      <a:extLst>
                        <a:ext uri="{FF2B5EF4-FFF2-40B4-BE49-F238E27FC236}">
                          <a16:creationId xmlns:a16="http://schemas.microsoft.com/office/drawing/2014/main" id="{F18A27A8-F7C5-0D7C-8439-155E2307F9C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8897" name="Graphic 8896">
                      <a:extLst>
                        <a:ext uri="{FF2B5EF4-FFF2-40B4-BE49-F238E27FC236}">
                          <a16:creationId xmlns:a16="http://schemas.microsoft.com/office/drawing/2014/main" id="{B58978A0-9B7E-5210-3E95-0459D1A8FE2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8898" name="Graphic 8897">
                      <a:extLst>
                        <a:ext uri="{FF2B5EF4-FFF2-40B4-BE49-F238E27FC236}">
                          <a16:creationId xmlns:a16="http://schemas.microsoft.com/office/drawing/2014/main" id="{DFE443F7-1F35-7E90-7184-4E79C3C1B02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8899" name="Graphic 8898">
                      <a:extLst>
                        <a:ext uri="{FF2B5EF4-FFF2-40B4-BE49-F238E27FC236}">
                          <a16:creationId xmlns:a16="http://schemas.microsoft.com/office/drawing/2014/main" id="{225450B1-0ADE-3926-A128-5BE58F038B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8900" name="Graphic 8899">
                      <a:extLst>
                        <a:ext uri="{FF2B5EF4-FFF2-40B4-BE49-F238E27FC236}">
                          <a16:creationId xmlns:a16="http://schemas.microsoft.com/office/drawing/2014/main" id="{CE007BFA-55C0-5AEB-5AB3-7A4E6998A9A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8901" name="Graphic 8900">
                      <a:extLst>
                        <a:ext uri="{FF2B5EF4-FFF2-40B4-BE49-F238E27FC236}">
                          <a16:creationId xmlns:a16="http://schemas.microsoft.com/office/drawing/2014/main" id="{0F2ECDDD-D291-4620-D220-92F3EDB1C29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8902" name="Graphic 8901">
                      <a:extLst>
                        <a:ext uri="{FF2B5EF4-FFF2-40B4-BE49-F238E27FC236}">
                          <a16:creationId xmlns:a16="http://schemas.microsoft.com/office/drawing/2014/main" id="{3C718C72-A66F-7AE8-AFFE-8F3586CA6CC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8903" name="Graphic 8902">
                      <a:extLst>
                        <a:ext uri="{FF2B5EF4-FFF2-40B4-BE49-F238E27FC236}">
                          <a16:creationId xmlns:a16="http://schemas.microsoft.com/office/drawing/2014/main" id="{2A6DE2FF-7E43-00B2-51B9-8AA549CC2F1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8904" name="Graphic 8903">
                      <a:extLst>
                        <a:ext uri="{FF2B5EF4-FFF2-40B4-BE49-F238E27FC236}">
                          <a16:creationId xmlns:a16="http://schemas.microsoft.com/office/drawing/2014/main" id="{D67F0969-E0CB-C868-186C-7F814C8617C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8905" name="Graphic 8904">
                      <a:extLst>
                        <a:ext uri="{FF2B5EF4-FFF2-40B4-BE49-F238E27FC236}">
                          <a16:creationId xmlns:a16="http://schemas.microsoft.com/office/drawing/2014/main" id="{44F14F61-BDE8-41BD-4819-41D681A861A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8906" name="Graphic 8905">
                      <a:extLst>
                        <a:ext uri="{FF2B5EF4-FFF2-40B4-BE49-F238E27FC236}">
                          <a16:creationId xmlns:a16="http://schemas.microsoft.com/office/drawing/2014/main" id="{25D41D8C-756F-9F03-BDC1-ABFB42B1441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8907" name="Graphic 8906">
                      <a:extLst>
                        <a:ext uri="{FF2B5EF4-FFF2-40B4-BE49-F238E27FC236}">
                          <a16:creationId xmlns:a16="http://schemas.microsoft.com/office/drawing/2014/main" id="{F9805A9A-14B7-AB3A-AA39-CA65A726302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1908" name="Graphic 1907">
                  <a:extLst>
                    <a:ext uri="{FF2B5EF4-FFF2-40B4-BE49-F238E27FC236}">
                      <a16:creationId xmlns:a16="http://schemas.microsoft.com/office/drawing/2014/main" id="{E28AB49A-9FB3-391D-1A22-AE2F0C68D2C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1909" name="Graphic 1908">
                  <a:extLst>
                    <a:ext uri="{FF2B5EF4-FFF2-40B4-BE49-F238E27FC236}">
                      <a16:creationId xmlns:a16="http://schemas.microsoft.com/office/drawing/2014/main" id="{64E31B4C-C963-A314-CEBE-6918DD34490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1910" name="Graphic 1909">
                  <a:extLst>
                    <a:ext uri="{FF2B5EF4-FFF2-40B4-BE49-F238E27FC236}">
                      <a16:creationId xmlns:a16="http://schemas.microsoft.com/office/drawing/2014/main" id="{9E36575C-F68C-AEE1-E2AD-627D93DC2EC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1911" name="Graphic 1910">
                  <a:extLst>
                    <a:ext uri="{FF2B5EF4-FFF2-40B4-BE49-F238E27FC236}">
                      <a16:creationId xmlns:a16="http://schemas.microsoft.com/office/drawing/2014/main" id="{BD71087D-D9A4-AFC7-4888-AFCDE9F399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1912" name="Graphic 1911">
                  <a:extLst>
                    <a:ext uri="{FF2B5EF4-FFF2-40B4-BE49-F238E27FC236}">
                      <a16:creationId xmlns:a16="http://schemas.microsoft.com/office/drawing/2014/main" id="{B4332F5C-38C2-0A52-48FC-C3B9E265C5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1913" name="Graphic 1912">
                  <a:extLst>
                    <a:ext uri="{FF2B5EF4-FFF2-40B4-BE49-F238E27FC236}">
                      <a16:creationId xmlns:a16="http://schemas.microsoft.com/office/drawing/2014/main" id="{79CA87E3-9217-EDCB-FC53-2716EC8958C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1914" name="Graphic 1913">
                  <a:extLst>
                    <a:ext uri="{FF2B5EF4-FFF2-40B4-BE49-F238E27FC236}">
                      <a16:creationId xmlns:a16="http://schemas.microsoft.com/office/drawing/2014/main" id="{34744374-ED48-5752-C543-1401F1C6156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1915" name="Graphic 1914">
                  <a:extLst>
                    <a:ext uri="{FF2B5EF4-FFF2-40B4-BE49-F238E27FC236}">
                      <a16:creationId xmlns:a16="http://schemas.microsoft.com/office/drawing/2014/main" id="{115C2545-3FEF-0FFA-B725-A63E90DE41E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1916" name="Graphic 1915">
                  <a:extLst>
                    <a:ext uri="{FF2B5EF4-FFF2-40B4-BE49-F238E27FC236}">
                      <a16:creationId xmlns:a16="http://schemas.microsoft.com/office/drawing/2014/main" id="{4D7D13A7-57A0-E6F6-EDED-46723D7A982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1917" name="Graphic 1916">
                  <a:extLst>
                    <a:ext uri="{FF2B5EF4-FFF2-40B4-BE49-F238E27FC236}">
                      <a16:creationId xmlns:a16="http://schemas.microsoft.com/office/drawing/2014/main" id="{D42726E4-B000-287D-E712-2B76487D0D0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1918" name="Graphic 1917">
                  <a:extLst>
                    <a:ext uri="{FF2B5EF4-FFF2-40B4-BE49-F238E27FC236}">
                      <a16:creationId xmlns:a16="http://schemas.microsoft.com/office/drawing/2014/main" id="{0EAF5233-CCC6-8574-4940-551530EAD38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1919" name="Graphic 1918">
                  <a:extLst>
                    <a:ext uri="{FF2B5EF4-FFF2-40B4-BE49-F238E27FC236}">
                      <a16:creationId xmlns:a16="http://schemas.microsoft.com/office/drawing/2014/main" id="{F54ED40E-18FB-E668-AEE9-CAD47E29E26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5248" name="Graphic 5247">
                  <a:extLst>
                    <a:ext uri="{FF2B5EF4-FFF2-40B4-BE49-F238E27FC236}">
                      <a16:creationId xmlns:a16="http://schemas.microsoft.com/office/drawing/2014/main" id="{FF16D279-410E-95CC-EF95-9E555BD7676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5249" name="Graphic 5248">
                  <a:extLst>
                    <a:ext uri="{FF2B5EF4-FFF2-40B4-BE49-F238E27FC236}">
                      <a16:creationId xmlns:a16="http://schemas.microsoft.com/office/drawing/2014/main" id="{E6621A2F-CC15-CDEA-DA15-548ABCCD0D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5250" name="Graphic 5249">
                  <a:extLst>
                    <a:ext uri="{FF2B5EF4-FFF2-40B4-BE49-F238E27FC236}">
                      <a16:creationId xmlns:a16="http://schemas.microsoft.com/office/drawing/2014/main" id="{DC656D89-D593-7BE9-6111-230EA8D74A6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1896" name="Graphic 1895">
                <a:extLst>
                  <a:ext uri="{FF2B5EF4-FFF2-40B4-BE49-F238E27FC236}">
                    <a16:creationId xmlns:a16="http://schemas.microsoft.com/office/drawing/2014/main" id="{723514E0-5B4C-3AE1-CE5A-67CD53C3276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1897" name="Graphic 1896">
                <a:extLst>
                  <a:ext uri="{FF2B5EF4-FFF2-40B4-BE49-F238E27FC236}">
                    <a16:creationId xmlns:a16="http://schemas.microsoft.com/office/drawing/2014/main" id="{1C5864F8-916B-B27F-D04C-B2A2FA8350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1898" name="Graphic 1897">
                <a:extLst>
                  <a:ext uri="{FF2B5EF4-FFF2-40B4-BE49-F238E27FC236}">
                    <a16:creationId xmlns:a16="http://schemas.microsoft.com/office/drawing/2014/main" id="{3B2BAB23-0DDC-11B3-E5D0-F5C24B7C082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1899" name="Graphic 1898">
                <a:extLst>
                  <a:ext uri="{FF2B5EF4-FFF2-40B4-BE49-F238E27FC236}">
                    <a16:creationId xmlns:a16="http://schemas.microsoft.com/office/drawing/2014/main" id="{C4A5AE21-8DAF-6A9E-9977-EBDBDED2CCC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1900" name="Graphic 1899">
                <a:extLst>
                  <a:ext uri="{FF2B5EF4-FFF2-40B4-BE49-F238E27FC236}">
                    <a16:creationId xmlns:a16="http://schemas.microsoft.com/office/drawing/2014/main" id="{ED132DF5-409B-6A31-B0AE-20D84ACE557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1901" name="Graphic 1900">
                <a:extLst>
                  <a:ext uri="{FF2B5EF4-FFF2-40B4-BE49-F238E27FC236}">
                    <a16:creationId xmlns:a16="http://schemas.microsoft.com/office/drawing/2014/main" id="{3302568C-CB44-9770-17E1-85B5CBCC90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1902" name="Graphic 1901">
                <a:extLst>
                  <a:ext uri="{FF2B5EF4-FFF2-40B4-BE49-F238E27FC236}">
                    <a16:creationId xmlns:a16="http://schemas.microsoft.com/office/drawing/2014/main" id="{A725FCDA-BE6C-42E1-0871-79CF95D375A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1903" name="Graphic 1902">
                <a:extLst>
                  <a:ext uri="{FF2B5EF4-FFF2-40B4-BE49-F238E27FC236}">
                    <a16:creationId xmlns:a16="http://schemas.microsoft.com/office/drawing/2014/main" id="{753DA90A-A577-A0B6-7DB4-C0E83B7C1E9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1904" name="Graphic 1903">
                <a:extLst>
                  <a:ext uri="{FF2B5EF4-FFF2-40B4-BE49-F238E27FC236}">
                    <a16:creationId xmlns:a16="http://schemas.microsoft.com/office/drawing/2014/main" id="{F36EBFC8-82FA-B496-CBA9-7014E80FEDE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1905" name="Graphic 1904">
                <a:extLst>
                  <a:ext uri="{FF2B5EF4-FFF2-40B4-BE49-F238E27FC236}">
                    <a16:creationId xmlns:a16="http://schemas.microsoft.com/office/drawing/2014/main" id="{31F3AE89-6ECC-D9F6-C77F-43B67B771A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1906" name="Graphic 1905">
                <a:extLst>
                  <a:ext uri="{FF2B5EF4-FFF2-40B4-BE49-F238E27FC236}">
                    <a16:creationId xmlns:a16="http://schemas.microsoft.com/office/drawing/2014/main" id="{A2A08B4F-3905-1FB9-281C-2EBC0180D2C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2815" name="Group 2814">
              <a:extLst>
                <a:ext uri="{FF2B5EF4-FFF2-40B4-BE49-F238E27FC236}">
                  <a16:creationId xmlns:a16="http://schemas.microsoft.com/office/drawing/2014/main" id="{B09B771B-AF67-1175-B6A3-ECFE128CB0C1}"/>
                </a:ext>
              </a:extLst>
            </p:cNvPr>
            <p:cNvGrpSpPr/>
            <p:nvPr/>
          </p:nvGrpSpPr>
          <p:grpSpPr>
            <a:xfrm>
              <a:off x="2134996" y="3240149"/>
              <a:ext cx="110646" cy="110646"/>
              <a:chOff x="2898967" y="1781131"/>
              <a:chExt cx="1097280" cy="1097279"/>
            </a:xfrm>
          </p:grpSpPr>
          <p:grpSp>
            <p:nvGrpSpPr>
              <p:cNvPr id="1818" name="Group 1817">
                <a:extLst>
                  <a:ext uri="{FF2B5EF4-FFF2-40B4-BE49-F238E27FC236}">
                    <a16:creationId xmlns:a16="http://schemas.microsoft.com/office/drawing/2014/main" id="{6A7FD278-0453-228A-913F-4C56F9B41DB9}"/>
                  </a:ext>
                </a:extLst>
              </p:cNvPr>
              <p:cNvGrpSpPr/>
              <p:nvPr/>
            </p:nvGrpSpPr>
            <p:grpSpPr>
              <a:xfrm>
                <a:off x="2898967" y="1781131"/>
                <a:ext cx="1097280" cy="1097279"/>
                <a:chOff x="4849676" y="2570012"/>
                <a:chExt cx="1784077" cy="1870450"/>
              </a:xfrm>
            </p:grpSpPr>
            <p:grpSp>
              <p:nvGrpSpPr>
                <p:cNvPr id="1830" name="Group 1829">
                  <a:extLst>
                    <a:ext uri="{FF2B5EF4-FFF2-40B4-BE49-F238E27FC236}">
                      <a16:creationId xmlns:a16="http://schemas.microsoft.com/office/drawing/2014/main" id="{5E834C74-333E-5EB6-0B4E-2049D48D7A04}"/>
                    </a:ext>
                  </a:extLst>
                </p:cNvPr>
                <p:cNvGrpSpPr/>
                <p:nvPr/>
              </p:nvGrpSpPr>
              <p:grpSpPr>
                <a:xfrm>
                  <a:off x="4849676" y="2570012"/>
                  <a:ext cx="1784077" cy="1870450"/>
                  <a:chOff x="1789223" y="3310260"/>
                  <a:chExt cx="911697" cy="1097908"/>
                </a:xfrm>
              </p:grpSpPr>
              <p:sp>
                <p:nvSpPr>
                  <p:cNvPr id="1854" name="Oval 1853">
                    <a:extLst>
                      <a:ext uri="{FF2B5EF4-FFF2-40B4-BE49-F238E27FC236}">
                        <a16:creationId xmlns:a16="http://schemas.microsoft.com/office/drawing/2014/main" id="{C92FB32B-01E4-64A8-C225-34E38207AA8E}"/>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1855" name="Group 1854">
                    <a:extLst>
                      <a:ext uri="{FF2B5EF4-FFF2-40B4-BE49-F238E27FC236}">
                        <a16:creationId xmlns:a16="http://schemas.microsoft.com/office/drawing/2014/main" id="{F93CF999-67CA-CE77-F308-DDB529E2530B}"/>
                      </a:ext>
                    </a:extLst>
                  </p:cNvPr>
                  <p:cNvGrpSpPr/>
                  <p:nvPr/>
                </p:nvGrpSpPr>
                <p:grpSpPr>
                  <a:xfrm>
                    <a:off x="1914667" y="3499462"/>
                    <a:ext cx="758049" cy="632250"/>
                    <a:chOff x="6655611" y="1328513"/>
                    <a:chExt cx="4036885" cy="3366966"/>
                  </a:xfrm>
                </p:grpSpPr>
                <p:pic>
                  <p:nvPicPr>
                    <p:cNvPr id="1872" name="Graphic 1871">
                      <a:extLst>
                        <a:ext uri="{FF2B5EF4-FFF2-40B4-BE49-F238E27FC236}">
                          <a16:creationId xmlns:a16="http://schemas.microsoft.com/office/drawing/2014/main" id="{3BDBD1B8-F19C-783A-B35E-CE0881355AB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1874" name="Graphic 1873">
                      <a:extLst>
                        <a:ext uri="{FF2B5EF4-FFF2-40B4-BE49-F238E27FC236}">
                          <a16:creationId xmlns:a16="http://schemas.microsoft.com/office/drawing/2014/main" id="{E2FBF1F4-EFC5-B25C-82A6-714DD89735F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1875" name="Graphic 1874">
                      <a:extLst>
                        <a:ext uri="{FF2B5EF4-FFF2-40B4-BE49-F238E27FC236}">
                          <a16:creationId xmlns:a16="http://schemas.microsoft.com/office/drawing/2014/main" id="{B6DE6920-8A19-AA8B-FC3A-8B7D22FA0B3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1876" name="Graphic 1875">
                      <a:extLst>
                        <a:ext uri="{FF2B5EF4-FFF2-40B4-BE49-F238E27FC236}">
                          <a16:creationId xmlns:a16="http://schemas.microsoft.com/office/drawing/2014/main" id="{5057B0F2-5B25-C2AF-8B64-4EAEB62DD84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1877" name="Graphic 1876">
                      <a:extLst>
                        <a:ext uri="{FF2B5EF4-FFF2-40B4-BE49-F238E27FC236}">
                          <a16:creationId xmlns:a16="http://schemas.microsoft.com/office/drawing/2014/main" id="{0009C9A4-0827-65BF-4942-BDE2A0B48B3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1879" name="Graphic 1878">
                      <a:extLst>
                        <a:ext uri="{FF2B5EF4-FFF2-40B4-BE49-F238E27FC236}">
                          <a16:creationId xmlns:a16="http://schemas.microsoft.com/office/drawing/2014/main" id="{1519FCD3-237C-3831-892A-FEBAA163668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1880" name="Graphic 1879">
                      <a:extLst>
                        <a:ext uri="{FF2B5EF4-FFF2-40B4-BE49-F238E27FC236}">
                          <a16:creationId xmlns:a16="http://schemas.microsoft.com/office/drawing/2014/main" id="{739F8ADD-7295-C65D-F9AB-6F345D0AC72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1881" name="Graphic 1880">
                      <a:extLst>
                        <a:ext uri="{FF2B5EF4-FFF2-40B4-BE49-F238E27FC236}">
                          <a16:creationId xmlns:a16="http://schemas.microsoft.com/office/drawing/2014/main" id="{B51CEAB5-D38D-F788-80E9-98A2FCFDD58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1882" name="Graphic 1881">
                      <a:extLst>
                        <a:ext uri="{FF2B5EF4-FFF2-40B4-BE49-F238E27FC236}">
                          <a16:creationId xmlns:a16="http://schemas.microsoft.com/office/drawing/2014/main" id="{BD14F3DC-D34A-066E-92F8-6C152EFBE73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1883" name="Graphic 1882">
                      <a:extLst>
                        <a:ext uri="{FF2B5EF4-FFF2-40B4-BE49-F238E27FC236}">
                          <a16:creationId xmlns:a16="http://schemas.microsoft.com/office/drawing/2014/main" id="{E7ADAA49-CFFD-943A-EC94-AED492D94CB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1884" name="Graphic 1883">
                      <a:extLst>
                        <a:ext uri="{FF2B5EF4-FFF2-40B4-BE49-F238E27FC236}">
                          <a16:creationId xmlns:a16="http://schemas.microsoft.com/office/drawing/2014/main" id="{5ADC5B28-2F0D-2168-A6A2-BEF93EB769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1885" name="Graphic 1884">
                      <a:extLst>
                        <a:ext uri="{FF2B5EF4-FFF2-40B4-BE49-F238E27FC236}">
                          <a16:creationId xmlns:a16="http://schemas.microsoft.com/office/drawing/2014/main" id="{B5A30A96-6BFA-736E-62C4-F35034CB572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1889" name="Graphic 1888">
                      <a:extLst>
                        <a:ext uri="{FF2B5EF4-FFF2-40B4-BE49-F238E27FC236}">
                          <a16:creationId xmlns:a16="http://schemas.microsoft.com/office/drawing/2014/main" id="{CD7096E3-0467-4127-0AAE-CBB1CA754CE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1890" name="Graphic 1889">
                      <a:extLst>
                        <a:ext uri="{FF2B5EF4-FFF2-40B4-BE49-F238E27FC236}">
                          <a16:creationId xmlns:a16="http://schemas.microsoft.com/office/drawing/2014/main" id="{FCEB6691-F56B-501E-D921-11B327C088A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1891" name="Graphic 1890">
                      <a:extLst>
                        <a:ext uri="{FF2B5EF4-FFF2-40B4-BE49-F238E27FC236}">
                          <a16:creationId xmlns:a16="http://schemas.microsoft.com/office/drawing/2014/main" id="{5A3FAB06-C304-5D18-9170-7DA03EDF998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1892" name="Graphic 1891">
                      <a:extLst>
                        <a:ext uri="{FF2B5EF4-FFF2-40B4-BE49-F238E27FC236}">
                          <a16:creationId xmlns:a16="http://schemas.microsoft.com/office/drawing/2014/main" id="{AD40AF34-B3B6-DB32-E984-6068252DBA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1893" name="Graphic 1892">
                      <a:extLst>
                        <a:ext uri="{FF2B5EF4-FFF2-40B4-BE49-F238E27FC236}">
                          <a16:creationId xmlns:a16="http://schemas.microsoft.com/office/drawing/2014/main" id="{46AE2B3D-D898-51A4-7DF7-AD536679F42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1894" name="Graphic 1893">
                      <a:extLst>
                        <a:ext uri="{FF2B5EF4-FFF2-40B4-BE49-F238E27FC236}">
                          <a16:creationId xmlns:a16="http://schemas.microsoft.com/office/drawing/2014/main" id="{ABFC9E0B-4E18-5250-D8C5-8CE3E541946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1831" name="Graphic 1830">
                  <a:extLst>
                    <a:ext uri="{FF2B5EF4-FFF2-40B4-BE49-F238E27FC236}">
                      <a16:creationId xmlns:a16="http://schemas.microsoft.com/office/drawing/2014/main" id="{424A34C4-4780-6A89-6909-62B88EC109E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1832" name="Graphic 1831">
                  <a:extLst>
                    <a:ext uri="{FF2B5EF4-FFF2-40B4-BE49-F238E27FC236}">
                      <a16:creationId xmlns:a16="http://schemas.microsoft.com/office/drawing/2014/main" id="{3E18EA3C-005C-A725-3C65-23373C6F793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1833" name="Graphic 1832">
                  <a:extLst>
                    <a:ext uri="{FF2B5EF4-FFF2-40B4-BE49-F238E27FC236}">
                      <a16:creationId xmlns:a16="http://schemas.microsoft.com/office/drawing/2014/main" id="{5993F614-8DA1-1667-FDE3-325536AB5BA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1834" name="Graphic 1833">
                  <a:extLst>
                    <a:ext uri="{FF2B5EF4-FFF2-40B4-BE49-F238E27FC236}">
                      <a16:creationId xmlns:a16="http://schemas.microsoft.com/office/drawing/2014/main" id="{46226BC5-78C1-8A29-D9C0-DDBAF96C1C5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1835" name="Graphic 1834">
                  <a:extLst>
                    <a:ext uri="{FF2B5EF4-FFF2-40B4-BE49-F238E27FC236}">
                      <a16:creationId xmlns:a16="http://schemas.microsoft.com/office/drawing/2014/main" id="{36D87E2D-8D9F-71B9-29DB-D0B13041DC1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1836" name="Graphic 1835">
                  <a:extLst>
                    <a:ext uri="{FF2B5EF4-FFF2-40B4-BE49-F238E27FC236}">
                      <a16:creationId xmlns:a16="http://schemas.microsoft.com/office/drawing/2014/main" id="{8D90167B-C8E8-F613-1D74-08C472C0E0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1837" name="Graphic 1836">
                  <a:extLst>
                    <a:ext uri="{FF2B5EF4-FFF2-40B4-BE49-F238E27FC236}">
                      <a16:creationId xmlns:a16="http://schemas.microsoft.com/office/drawing/2014/main" id="{BDBDBE56-1F62-EAE8-B723-C2BF1D20091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1838" name="Graphic 1837">
                  <a:extLst>
                    <a:ext uri="{FF2B5EF4-FFF2-40B4-BE49-F238E27FC236}">
                      <a16:creationId xmlns:a16="http://schemas.microsoft.com/office/drawing/2014/main" id="{D51E853D-3C61-7102-6AEE-E71DDCCA246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1839" name="Graphic 1838">
                  <a:extLst>
                    <a:ext uri="{FF2B5EF4-FFF2-40B4-BE49-F238E27FC236}">
                      <a16:creationId xmlns:a16="http://schemas.microsoft.com/office/drawing/2014/main" id="{C2BB0A6C-6B90-D137-D7E7-7AFEC2B82EF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1840" name="Graphic 1839">
                  <a:extLst>
                    <a:ext uri="{FF2B5EF4-FFF2-40B4-BE49-F238E27FC236}">
                      <a16:creationId xmlns:a16="http://schemas.microsoft.com/office/drawing/2014/main" id="{E0216CE3-5FA7-B898-2805-2EE998D160E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1841" name="Graphic 1840">
                  <a:extLst>
                    <a:ext uri="{FF2B5EF4-FFF2-40B4-BE49-F238E27FC236}">
                      <a16:creationId xmlns:a16="http://schemas.microsoft.com/office/drawing/2014/main" id="{2C7DAEF6-66C2-B06F-DB2D-231D191D92E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1842" name="Graphic 1841">
                  <a:extLst>
                    <a:ext uri="{FF2B5EF4-FFF2-40B4-BE49-F238E27FC236}">
                      <a16:creationId xmlns:a16="http://schemas.microsoft.com/office/drawing/2014/main" id="{B4D37A64-121B-04A5-0506-AE6C9A469FF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1846" name="Graphic 1845">
                  <a:extLst>
                    <a:ext uri="{FF2B5EF4-FFF2-40B4-BE49-F238E27FC236}">
                      <a16:creationId xmlns:a16="http://schemas.microsoft.com/office/drawing/2014/main" id="{E4C96BB4-D2C5-2581-6886-867BD05C28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1852" name="Graphic 1851">
                  <a:extLst>
                    <a:ext uri="{FF2B5EF4-FFF2-40B4-BE49-F238E27FC236}">
                      <a16:creationId xmlns:a16="http://schemas.microsoft.com/office/drawing/2014/main" id="{6CFC86A2-9A11-AC4C-01D9-C4691C046BD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1853" name="Graphic 1852">
                  <a:extLst>
                    <a:ext uri="{FF2B5EF4-FFF2-40B4-BE49-F238E27FC236}">
                      <a16:creationId xmlns:a16="http://schemas.microsoft.com/office/drawing/2014/main" id="{E043CD1B-833D-2004-C472-6F2E1E97371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1819" name="Graphic 1818">
                <a:extLst>
                  <a:ext uri="{FF2B5EF4-FFF2-40B4-BE49-F238E27FC236}">
                    <a16:creationId xmlns:a16="http://schemas.microsoft.com/office/drawing/2014/main" id="{333CB7A3-7CE7-94BB-E735-8D68D473BAF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1820" name="Graphic 1819">
                <a:extLst>
                  <a:ext uri="{FF2B5EF4-FFF2-40B4-BE49-F238E27FC236}">
                    <a16:creationId xmlns:a16="http://schemas.microsoft.com/office/drawing/2014/main" id="{0283E494-23CA-5D6F-ABCD-44C2B3F47DB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1821" name="Graphic 1820">
                <a:extLst>
                  <a:ext uri="{FF2B5EF4-FFF2-40B4-BE49-F238E27FC236}">
                    <a16:creationId xmlns:a16="http://schemas.microsoft.com/office/drawing/2014/main" id="{4343755B-4F88-906C-9798-748C45558CF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1822" name="Graphic 1821">
                <a:extLst>
                  <a:ext uri="{FF2B5EF4-FFF2-40B4-BE49-F238E27FC236}">
                    <a16:creationId xmlns:a16="http://schemas.microsoft.com/office/drawing/2014/main" id="{87C5CF61-A4D6-4399-2732-8027AE277CB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1823" name="Graphic 1822">
                <a:extLst>
                  <a:ext uri="{FF2B5EF4-FFF2-40B4-BE49-F238E27FC236}">
                    <a16:creationId xmlns:a16="http://schemas.microsoft.com/office/drawing/2014/main" id="{9CA8622D-46D9-CC07-C481-3A26B726E9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1824" name="Graphic 1823">
                <a:extLst>
                  <a:ext uri="{FF2B5EF4-FFF2-40B4-BE49-F238E27FC236}">
                    <a16:creationId xmlns:a16="http://schemas.microsoft.com/office/drawing/2014/main" id="{75E12F5D-9744-FA49-5F59-1B43A8894DC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1825" name="Graphic 1824">
                <a:extLst>
                  <a:ext uri="{FF2B5EF4-FFF2-40B4-BE49-F238E27FC236}">
                    <a16:creationId xmlns:a16="http://schemas.microsoft.com/office/drawing/2014/main" id="{9CCBB282-D20C-CADB-7B69-8F45BBD8A45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1826" name="Graphic 1825">
                <a:extLst>
                  <a:ext uri="{FF2B5EF4-FFF2-40B4-BE49-F238E27FC236}">
                    <a16:creationId xmlns:a16="http://schemas.microsoft.com/office/drawing/2014/main" id="{F6E99A18-C46D-F862-D0C4-FE11CE112CC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1827" name="Graphic 1826">
                <a:extLst>
                  <a:ext uri="{FF2B5EF4-FFF2-40B4-BE49-F238E27FC236}">
                    <a16:creationId xmlns:a16="http://schemas.microsoft.com/office/drawing/2014/main" id="{4404A119-7C9E-BC87-3082-0DE0E19575D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1828" name="Graphic 1827">
                <a:extLst>
                  <a:ext uri="{FF2B5EF4-FFF2-40B4-BE49-F238E27FC236}">
                    <a16:creationId xmlns:a16="http://schemas.microsoft.com/office/drawing/2014/main" id="{F91EA705-EAEB-671F-2A3C-0430EBA6CC8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1829" name="Graphic 1828">
                <a:extLst>
                  <a:ext uri="{FF2B5EF4-FFF2-40B4-BE49-F238E27FC236}">
                    <a16:creationId xmlns:a16="http://schemas.microsoft.com/office/drawing/2014/main" id="{AE7F3003-18BD-32CA-950B-20E90440542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56" name="Group 8255">
              <a:extLst>
                <a:ext uri="{FF2B5EF4-FFF2-40B4-BE49-F238E27FC236}">
                  <a16:creationId xmlns:a16="http://schemas.microsoft.com/office/drawing/2014/main" id="{4576D00E-AAC2-0AED-26AC-54763C898CFF}"/>
                </a:ext>
              </a:extLst>
            </p:cNvPr>
            <p:cNvGrpSpPr/>
            <p:nvPr/>
          </p:nvGrpSpPr>
          <p:grpSpPr>
            <a:xfrm>
              <a:off x="2420185" y="3290007"/>
              <a:ext cx="110646" cy="110646"/>
              <a:chOff x="2898967" y="1781131"/>
              <a:chExt cx="1097280" cy="1097279"/>
            </a:xfrm>
          </p:grpSpPr>
          <p:grpSp>
            <p:nvGrpSpPr>
              <p:cNvPr id="6984" name="Group 6983">
                <a:extLst>
                  <a:ext uri="{FF2B5EF4-FFF2-40B4-BE49-F238E27FC236}">
                    <a16:creationId xmlns:a16="http://schemas.microsoft.com/office/drawing/2014/main" id="{3CA1918F-432E-041E-933B-A67653F51FF0}"/>
                  </a:ext>
                </a:extLst>
              </p:cNvPr>
              <p:cNvGrpSpPr/>
              <p:nvPr/>
            </p:nvGrpSpPr>
            <p:grpSpPr>
              <a:xfrm>
                <a:off x="2898967" y="1781131"/>
                <a:ext cx="1097280" cy="1097279"/>
                <a:chOff x="4849676" y="2570012"/>
                <a:chExt cx="1784077" cy="1870450"/>
              </a:xfrm>
            </p:grpSpPr>
            <p:grpSp>
              <p:nvGrpSpPr>
                <p:cNvPr id="6996" name="Group 6995">
                  <a:extLst>
                    <a:ext uri="{FF2B5EF4-FFF2-40B4-BE49-F238E27FC236}">
                      <a16:creationId xmlns:a16="http://schemas.microsoft.com/office/drawing/2014/main" id="{1C57F355-804D-9CB9-4ADC-4C4574FB08A7}"/>
                    </a:ext>
                  </a:extLst>
                </p:cNvPr>
                <p:cNvGrpSpPr/>
                <p:nvPr/>
              </p:nvGrpSpPr>
              <p:grpSpPr>
                <a:xfrm>
                  <a:off x="4849676" y="2570012"/>
                  <a:ext cx="1784077" cy="1870450"/>
                  <a:chOff x="1789223" y="3310260"/>
                  <a:chExt cx="911697" cy="1097908"/>
                </a:xfrm>
              </p:grpSpPr>
              <p:sp>
                <p:nvSpPr>
                  <p:cNvPr id="1798" name="Oval 1797">
                    <a:extLst>
                      <a:ext uri="{FF2B5EF4-FFF2-40B4-BE49-F238E27FC236}">
                        <a16:creationId xmlns:a16="http://schemas.microsoft.com/office/drawing/2014/main" id="{2CE37DAF-593B-D8F3-F9D5-835ECBBD0740}"/>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1799" name="Group 1798">
                    <a:extLst>
                      <a:ext uri="{FF2B5EF4-FFF2-40B4-BE49-F238E27FC236}">
                        <a16:creationId xmlns:a16="http://schemas.microsoft.com/office/drawing/2014/main" id="{A9F3311B-E6D5-B270-0ABB-0E65D9A7A135}"/>
                      </a:ext>
                    </a:extLst>
                  </p:cNvPr>
                  <p:cNvGrpSpPr/>
                  <p:nvPr/>
                </p:nvGrpSpPr>
                <p:grpSpPr>
                  <a:xfrm>
                    <a:off x="1914667" y="3499462"/>
                    <a:ext cx="758049" cy="632250"/>
                    <a:chOff x="6655611" y="1328513"/>
                    <a:chExt cx="4036885" cy="3366966"/>
                  </a:xfrm>
                </p:grpSpPr>
                <p:pic>
                  <p:nvPicPr>
                    <p:cNvPr id="1800" name="Graphic 1799">
                      <a:extLst>
                        <a:ext uri="{FF2B5EF4-FFF2-40B4-BE49-F238E27FC236}">
                          <a16:creationId xmlns:a16="http://schemas.microsoft.com/office/drawing/2014/main" id="{34D178C2-5288-0D0B-6903-B943944627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1801" name="Graphic 1800">
                      <a:extLst>
                        <a:ext uri="{FF2B5EF4-FFF2-40B4-BE49-F238E27FC236}">
                          <a16:creationId xmlns:a16="http://schemas.microsoft.com/office/drawing/2014/main" id="{4BD8C42E-8AD7-1D73-D724-7EE8F0AD014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1802" name="Graphic 1801">
                      <a:extLst>
                        <a:ext uri="{FF2B5EF4-FFF2-40B4-BE49-F238E27FC236}">
                          <a16:creationId xmlns:a16="http://schemas.microsoft.com/office/drawing/2014/main" id="{541DA9FD-7595-E049-3A21-1A49D48DF57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1803" name="Graphic 1802">
                      <a:extLst>
                        <a:ext uri="{FF2B5EF4-FFF2-40B4-BE49-F238E27FC236}">
                          <a16:creationId xmlns:a16="http://schemas.microsoft.com/office/drawing/2014/main" id="{87DD7F49-9A9A-568B-1A04-B76CA6BF375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1804" name="Graphic 1803">
                      <a:extLst>
                        <a:ext uri="{FF2B5EF4-FFF2-40B4-BE49-F238E27FC236}">
                          <a16:creationId xmlns:a16="http://schemas.microsoft.com/office/drawing/2014/main" id="{FDEFC9B4-4974-8E56-278C-B5D66B85B00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1805" name="Graphic 1804">
                      <a:extLst>
                        <a:ext uri="{FF2B5EF4-FFF2-40B4-BE49-F238E27FC236}">
                          <a16:creationId xmlns:a16="http://schemas.microsoft.com/office/drawing/2014/main" id="{2BF30F11-C641-09A6-F477-575D87B7BEE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1806" name="Graphic 1805">
                      <a:extLst>
                        <a:ext uri="{FF2B5EF4-FFF2-40B4-BE49-F238E27FC236}">
                          <a16:creationId xmlns:a16="http://schemas.microsoft.com/office/drawing/2014/main" id="{77F37101-50BA-B1BC-CF8E-BFEB535119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1807" name="Graphic 1806">
                      <a:extLst>
                        <a:ext uri="{FF2B5EF4-FFF2-40B4-BE49-F238E27FC236}">
                          <a16:creationId xmlns:a16="http://schemas.microsoft.com/office/drawing/2014/main" id="{3B3B0F87-C66B-C251-BCB0-E1C702C15AA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1808" name="Graphic 1807">
                      <a:extLst>
                        <a:ext uri="{FF2B5EF4-FFF2-40B4-BE49-F238E27FC236}">
                          <a16:creationId xmlns:a16="http://schemas.microsoft.com/office/drawing/2014/main" id="{32C5E83E-7506-7CFE-2490-129957F388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1809" name="Graphic 1808">
                      <a:extLst>
                        <a:ext uri="{FF2B5EF4-FFF2-40B4-BE49-F238E27FC236}">
                          <a16:creationId xmlns:a16="http://schemas.microsoft.com/office/drawing/2014/main" id="{E2667351-0AE2-0C75-BFAA-2221EBF92D3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1810" name="Graphic 1809">
                      <a:extLst>
                        <a:ext uri="{FF2B5EF4-FFF2-40B4-BE49-F238E27FC236}">
                          <a16:creationId xmlns:a16="http://schemas.microsoft.com/office/drawing/2014/main" id="{358EEF58-77E8-3029-670F-D1136D094BF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1811" name="Graphic 1810">
                      <a:extLst>
                        <a:ext uri="{FF2B5EF4-FFF2-40B4-BE49-F238E27FC236}">
                          <a16:creationId xmlns:a16="http://schemas.microsoft.com/office/drawing/2014/main" id="{74DE2657-9C51-202F-E53E-FB4C6ECA7A9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1812" name="Graphic 1811">
                      <a:extLst>
                        <a:ext uri="{FF2B5EF4-FFF2-40B4-BE49-F238E27FC236}">
                          <a16:creationId xmlns:a16="http://schemas.microsoft.com/office/drawing/2014/main" id="{33D7AA04-B66A-076C-AAB9-7016726C37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1813" name="Graphic 1812">
                      <a:extLst>
                        <a:ext uri="{FF2B5EF4-FFF2-40B4-BE49-F238E27FC236}">
                          <a16:creationId xmlns:a16="http://schemas.microsoft.com/office/drawing/2014/main" id="{FF942D42-18DE-36C1-1AB8-D095EC5B521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1814" name="Graphic 1813">
                      <a:extLst>
                        <a:ext uri="{FF2B5EF4-FFF2-40B4-BE49-F238E27FC236}">
                          <a16:creationId xmlns:a16="http://schemas.microsoft.com/office/drawing/2014/main" id="{296AEF80-8503-21FA-CEEC-E29D21BE62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1815" name="Graphic 1814">
                      <a:extLst>
                        <a:ext uri="{FF2B5EF4-FFF2-40B4-BE49-F238E27FC236}">
                          <a16:creationId xmlns:a16="http://schemas.microsoft.com/office/drawing/2014/main" id="{72832D30-56DB-1D6C-182B-403CBE81FDE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1816" name="Graphic 1815">
                      <a:extLst>
                        <a:ext uri="{FF2B5EF4-FFF2-40B4-BE49-F238E27FC236}">
                          <a16:creationId xmlns:a16="http://schemas.microsoft.com/office/drawing/2014/main" id="{E2A52F3F-FDE3-7298-9DEE-B6C6B2C2496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1817" name="Graphic 1816">
                      <a:extLst>
                        <a:ext uri="{FF2B5EF4-FFF2-40B4-BE49-F238E27FC236}">
                          <a16:creationId xmlns:a16="http://schemas.microsoft.com/office/drawing/2014/main" id="{BC363A26-8AE0-98E9-6734-B5073C75E1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6997" name="Graphic 6996">
                  <a:extLst>
                    <a:ext uri="{FF2B5EF4-FFF2-40B4-BE49-F238E27FC236}">
                      <a16:creationId xmlns:a16="http://schemas.microsoft.com/office/drawing/2014/main" id="{C84B6DC4-80D9-33D8-899D-CA17354BC9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7096" name="Graphic 7095">
                  <a:extLst>
                    <a:ext uri="{FF2B5EF4-FFF2-40B4-BE49-F238E27FC236}">
                      <a16:creationId xmlns:a16="http://schemas.microsoft.com/office/drawing/2014/main" id="{B5B229D7-C195-D967-502C-BF5E6D01B20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7097" name="Graphic 7096">
                  <a:extLst>
                    <a:ext uri="{FF2B5EF4-FFF2-40B4-BE49-F238E27FC236}">
                      <a16:creationId xmlns:a16="http://schemas.microsoft.com/office/drawing/2014/main" id="{869E152F-A506-485A-B553-22072C6DE91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7098" name="Graphic 7097">
                  <a:extLst>
                    <a:ext uri="{FF2B5EF4-FFF2-40B4-BE49-F238E27FC236}">
                      <a16:creationId xmlns:a16="http://schemas.microsoft.com/office/drawing/2014/main" id="{D205239D-BF4D-30EA-C1A6-AB34B0E27C5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7099" name="Graphic 7098">
                  <a:extLst>
                    <a:ext uri="{FF2B5EF4-FFF2-40B4-BE49-F238E27FC236}">
                      <a16:creationId xmlns:a16="http://schemas.microsoft.com/office/drawing/2014/main" id="{BA876DF4-F12C-AD29-F602-BEE4C10D0B2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7100" name="Graphic 7099">
                  <a:extLst>
                    <a:ext uri="{FF2B5EF4-FFF2-40B4-BE49-F238E27FC236}">
                      <a16:creationId xmlns:a16="http://schemas.microsoft.com/office/drawing/2014/main" id="{87BD3E67-474C-3EA2-03B6-F54DDD6F13A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7101" name="Graphic 7100">
                  <a:extLst>
                    <a:ext uri="{FF2B5EF4-FFF2-40B4-BE49-F238E27FC236}">
                      <a16:creationId xmlns:a16="http://schemas.microsoft.com/office/drawing/2014/main" id="{125BE866-23F0-663C-10AF-1E6B8F2CE50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7102" name="Graphic 7101">
                  <a:extLst>
                    <a:ext uri="{FF2B5EF4-FFF2-40B4-BE49-F238E27FC236}">
                      <a16:creationId xmlns:a16="http://schemas.microsoft.com/office/drawing/2014/main" id="{869D281F-5DEA-2BF5-15DB-D575CDB45E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7103" name="Graphic 7102">
                  <a:extLst>
                    <a:ext uri="{FF2B5EF4-FFF2-40B4-BE49-F238E27FC236}">
                      <a16:creationId xmlns:a16="http://schemas.microsoft.com/office/drawing/2014/main" id="{5485C4A4-B79F-562F-63C6-28E4E6B0539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1792" name="Graphic 1791">
                  <a:extLst>
                    <a:ext uri="{FF2B5EF4-FFF2-40B4-BE49-F238E27FC236}">
                      <a16:creationId xmlns:a16="http://schemas.microsoft.com/office/drawing/2014/main" id="{A2B9EA45-6D92-E263-5399-34A4045A5B8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1793" name="Graphic 1792">
                  <a:extLst>
                    <a:ext uri="{FF2B5EF4-FFF2-40B4-BE49-F238E27FC236}">
                      <a16:creationId xmlns:a16="http://schemas.microsoft.com/office/drawing/2014/main" id="{68F541F7-C604-F075-CF44-744C96D528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1794" name="Graphic 1793">
                  <a:extLst>
                    <a:ext uri="{FF2B5EF4-FFF2-40B4-BE49-F238E27FC236}">
                      <a16:creationId xmlns:a16="http://schemas.microsoft.com/office/drawing/2014/main" id="{FCEA7AAD-D5E4-1E1E-4E66-05B7F35C890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1795" name="Graphic 1794">
                  <a:extLst>
                    <a:ext uri="{FF2B5EF4-FFF2-40B4-BE49-F238E27FC236}">
                      <a16:creationId xmlns:a16="http://schemas.microsoft.com/office/drawing/2014/main" id="{6B1AFEDA-6258-C108-21D8-F769BA67D9D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1796" name="Graphic 1795">
                  <a:extLst>
                    <a:ext uri="{FF2B5EF4-FFF2-40B4-BE49-F238E27FC236}">
                      <a16:creationId xmlns:a16="http://schemas.microsoft.com/office/drawing/2014/main" id="{4EDAB1A9-3B29-A7DC-A2A2-1C362E37C19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1797" name="Graphic 1796">
                  <a:extLst>
                    <a:ext uri="{FF2B5EF4-FFF2-40B4-BE49-F238E27FC236}">
                      <a16:creationId xmlns:a16="http://schemas.microsoft.com/office/drawing/2014/main" id="{895326A6-A727-365D-ED81-B4BA0B79152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6985" name="Graphic 6984">
                <a:extLst>
                  <a:ext uri="{FF2B5EF4-FFF2-40B4-BE49-F238E27FC236}">
                    <a16:creationId xmlns:a16="http://schemas.microsoft.com/office/drawing/2014/main" id="{B0AC907C-AB58-E24C-8CAC-7703508269E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6986" name="Graphic 6985">
                <a:extLst>
                  <a:ext uri="{FF2B5EF4-FFF2-40B4-BE49-F238E27FC236}">
                    <a16:creationId xmlns:a16="http://schemas.microsoft.com/office/drawing/2014/main" id="{3EB2A88A-6544-81A7-D644-3E213325B10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6987" name="Graphic 6986">
                <a:extLst>
                  <a:ext uri="{FF2B5EF4-FFF2-40B4-BE49-F238E27FC236}">
                    <a16:creationId xmlns:a16="http://schemas.microsoft.com/office/drawing/2014/main" id="{BCE04821-C7EF-3E70-E625-94F9388460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6988" name="Graphic 6987">
                <a:extLst>
                  <a:ext uri="{FF2B5EF4-FFF2-40B4-BE49-F238E27FC236}">
                    <a16:creationId xmlns:a16="http://schemas.microsoft.com/office/drawing/2014/main" id="{6F4B5CA9-B031-865F-73D1-6687C3928E8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6989" name="Graphic 6988">
                <a:extLst>
                  <a:ext uri="{FF2B5EF4-FFF2-40B4-BE49-F238E27FC236}">
                    <a16:creationId xmlns:a16="http://schemas.microsoft.com/office/drawing/2014/main" id="{DB69A4CE-C399-4F5D-E1AB-D4806FF4CE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6990" name="Graphic 6989">
                <a:extLst>
                  <a:ext uri="{FF2B5EF4-FFF2-40B4-BE49-F238E27FC236}">
                    <a16:creationId xmlns:a16="http://schemas.microsoft.com/office/drawing/2014/main" id="{4590EBFC-7B29-E314-5BA4-DA884EE8719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6991" name="Graphic 6990">
                <a:extLst>
                  <a:ext uri="{FF2B5EF4-FFF2-40B4-BE49-F238E27FC236}">
                    <a16:creationId xmlns:a16="http://schemas.microsoft.com/office/drawing/2014/main" id="{8FA5C2D1-1153-6659-1064-E89B9F85206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6992" name="Graphic 6991">
                <a:extLst>
                  <a:ext uri="{FF2B5EF4-FFF2-40B4-BE49-F238E27FC236}">
                    <a16:creationId xmlns:a16="http://schemas.microsoft.com/office/drawing/2014/main" id="{B77E2D31-9148-3B6A-06C5-B6A130D693E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6993" name="Graphic 6992">
                <a:extLst>
                  <a:ext uri="{FF2B5EF4-FFF2-40B4-BE49-F238E27FC236}">
                    <a16:creationId xmlns:a16="http://schemas.microsoft.com/office/drawing/2014/main" id="{B472A846-BE2F-5DA9-2F16-02E7C12281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6994" name="Graphic 6993">
                <a:extLst>
                  <a:ext uri="{FF2B5EF4-FFF2-40B4-BE49-F238E27FC236}">
                    <a16:creationId xmlns:a16="http://schemas.microsoft.com/office/drawing/2014/main" id="{5E0A8395-6A09-D54D-20C7-62C668F0FE7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6995" name="Graphic 6994">
                <a:extLst>
                  <a:ext uri="{FF2B5EF4-FFF2-40B4-BE49-F238E27FC236}">
                    <a16:creationId xmlns:a16="http://schemas.microsoft.com/office/drawing/2014/main" id="{331EA9C2-691F-22C5-47B1-A13BC83D610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57" name="Group 8256">
              <a:extLst>
                <a:ext uri="{FF2B5EF4-FFF2-40B4-BE49-F238E27FC236}">
                  <a16:creationId xmlns:a16="http://schemas.microsoft.com/office/drawing/2014/main" id="{C55DB300-E07D-DAF7-52F4-0B218DF4CD16}"/>
                </a:ext>
              </a:extLst>
            </p:cNvPr>
            <p:cNvGrpSpPr/>
            <p:nvPr/>
          </p:nvGrpSpPr>
          <p:grpSpPr>
            <a:xfrm>
              <a:off x="994237" y="4019933"/>
              <a:ext cx="110646" cy="110646"/>
              <a:chOff x="2898967" y="1781131"/>
              <a:chExt cx="1097280" cy="1097279"/>
            </a:xfrm>
          </p:grpSpPr>
          <p:grpSp>
            <p:nvGrpSpPr>
              <p:cNvPr id="4056" name="Group 4055">
                <a:extLst>
                  <a:ext uri="{FF2B5EF4-FFF2-40B4-BE49-F238E27FC236}">
                    <a16:creationId xmlns:a16="http://schemas.microsoft.com/office/drawing/2014/main" id="{2DEF5AA6-15A5-0C6F-8284-345F1356D0B6}"/>
                  </a:ext>
                </a:extLst>
              </p:cNvPr>
              <p:cNvGrpSpPr/>
              <p:nvPr/>
            </p:nvGrpSpPr>
            <p:grpSpPr>
              <a:xfrm>
                <a:off x="2898967" y="1781131"/>
                <a:ext cx="1097280" cy="1097279"/>
                <a:chOff x="4849676" y="2570012"/>
                <a:chExt cx="1784077" cy="1870450"/>
              </a:xfrm>
            </p:grpSpPr>
            <p:grpSp>
              <p:nvGrpSpPr>
                <p:cNvPr id="4068" name="Group 4067">
                  <a:extLst>
                    <a:ext uri="{FF2B5EF4-FFF2-40B4-BE49-F238E27FC236}">
                      <a16:creationId xmlns:a16="http://schemas.microsoft.com/office/drawing/2014/main" id="{A3EE2197-89C5-B724-2618-C33D9F5F2D31}"/>
                    </a:ext>
                  </a:extLst>
                </p:cNvPr>
                <p:cNvGrpSpPr/>
                <p:nvPr/>
              </p:nvGrpSpPr>
              <p:grpSpPr>
                <a:xfrm>
                  <a:off x="4849676" y="2570012"/>
                  <a:ext cx="1784077" cy="1870450"/>
                  <a:chOff x="1789223" y="3310260"/>
                  <a:chExt cx="911697" cy="1097908"/>
                </a:xfrm>
              </p:grpSpPr>
              <p:sp>
                <p:nvSpPr>
                  <p:cNvPr id="4084" name="Oval 4083">
                    <a:extLst>
                      <a:ext uri="{FF2B5EF4-FFF2-40B4-BE49-F238E27FC236}">
                        <a16:creationId xmlns:a16="http://schemas.microsoft.com/office/drawing/2014/main" id="{FEF3A8F6-EBE8-2200-8BA0-D36B20FEE7E7}"/>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4085" name="Group 4084">
                    <a:extLst>
                      <a:ext uri="{FF2B5EF4-FFF2-40B4-BE49-F238E27FC236}">
                        <a16:creationId xmlns:a16="http://schemas.microsoft.com/office/drawing/2014/main" id="{7219C488-33D3-B9B2-DD25-6426EB396113}"/>
                      </a:ext>
                    </a:extLst>
                  </p:cNvPr>
                  <p:cNvGrpSpPr/>
                  <p:nvPr/>
                </p:nvGrpSpPr>
                <p:grpSpPr>
                  <a:xfrm>
                    <a:off x="1914667" y="3499462"/>
                    <a:ext cx="758049" cy="632250"/>
                    <a:chOff x="6655611" y="1328513"/>
                    <a:chExt cx="4036885" cy="3366966"/>
                  </a:xfrm>
                </p:grpSpPr>
                <p:pic>
                  <p:nvPicPr>
                    <p:cNvPr id="4086" name="Graphic 4085">
                      <a:extLst>
                        <a:ext uri="{FF2B5EF4-FFF2-40B4-BE49-F238E27FC236}">
                          <a16:creationId xmlns:a16="http://schemas.microsoft.com/office/drawing/2014/main" id="{351FCC45-0225-DF39-6B74-87179E1EF1A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4087" name="Graphic 4086">
                      <a:extLst>
                        <a:ext uri="{FF2B5EF4-FFF2-40B4-BE49-F238E27FC236}">
                          <a16:creationId xmlns:a16="http://schemas.microsoft.com/office/drawing/2014/main" id="{8CD68EC0-5661-6E5D-62D7-D11031F5278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4088" name="Graphic 4087">
                      <a:extLst>
                        <a:ext uri="{FF2B5EF4-FFF2-40B4-BE49-F238E27FC236}">
                          <a16:creationId xmlns:a16="http://schemas.microsoft.com/office/drawing/2014/main" id="{B3DAA174-6D29-DC6C-62EB-C01EC06290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4089" name="Graphic 4088">
                      <a:extLst>
                        <a:ext uri="{FF2B5EF4-FFF2-40B4-BE49-F238E27FC236}">
                          <a16:creationId xmlns:a16="http://schemas.microsoft.com/office/drawing/2014/main" id="{F43960AC-B5CF-27AF-4778-888C19FEA9F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4090" name="Graphic 4089">
                      <a:extLst>
                        <a:ext uri="{FF2B5EF4-FFF2-40B4-BE49-F238E27FC236}">
                          <a16:creationId xmlns:a16="http://schemas.microsoft.com/office/drawing/2014/main" id="{4DA6AEB1-3FB1-9508-3F8C-33FB2889E77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4091" name="Graphic 4090">
                      <a:extLst>
                        <a:ext uri="{FF2B5EF4-FFF2-40B4-BE49-F238E27FC236}">
                          <a16:creationId xmlns:a16="http://schemas.microsoft.com/office/drawing/2014/main" id="{E95222D5-04FE-E62A-7246-3D9E21BF65A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4092" name="Graphic 4091">
                      <a:extLst>
                        <a:ext uri="{FF2B5EF4-FFF2-40B4-BE49-F238E27FC236}">
                          <a16:creationId xmlns:a16="http://schemas.microsoft.com/office/drawing/2014/main" id="{31B03A61-2BEF-D781-BF98-50490681465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4093" name="Graphic 4092">
                      <a:extLst>
                        <a:ext uri="{FF2B5EF4-FFF2-40B4-BE49-F238E27FC236}">
                          <a16:creationId xmlns:a16="http://schemas.microsoft.com/office/drawing/2014/main" id="{56BF6305-BE5A-3AAA-9C76-7CD41E8BE5E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4094" name="Graphic 4093">
                      <a:extLst>
                        <a:ext uri="{FF2B5EF4-FFF2-40B4-BE49-F238E27FC236}">
                          <a16:creationId xmlns:a16="http://schemas.microsoft.com/office/drawing/2014/main" id="{44FD6EFB-A413-3248-9946-B672FEAE538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4095" name="Graphic 4094">
                      <a:extLst>
                        <a:ext uri="{FF2B5EF4-FFF2-40B4-BE49-F238E27FC236}">
                          <a16:creationId xmlns:a16="http://schemas.microsoft.com/office/drawing/2014/main" id="{56887FCD-9B34-DBE8-5E0C-D7CFA075869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6976" name="Graphic 6975">
                      <a:extLst>
                        <a:ext uri="{FF2B5EF4-FFF2-40B4-BE49-F238E27FC236}">
                          <a16:creationId xmlns:a16="http://schemas.microsoft.com/office/drawing/2014/main" id="{7763B4B5-2EDA-FFA9-99A2-B9A64103448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6977" name="Graphic 6976">
                      <a:extLst>
                        <a:ext uri="{FF2B5EF4-FFF2-40B4-BE49-F238E27FC236}">
                          <a16:creationId xmlns:a16="http://schemas.microsoft.com/office/drawing/2014/main" id="{DB21A0D7-5C02-279E-24A7-8F2B21D1C91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6978" name="Graphic 6977">
                      <a:extLst>
                        <a:ext uri="{FF2B5EF4-FFF2-40B4-BE49-F238E27FC236}">
                          <a16:creationId xmlns:a16="http://schemas.microsoft.com/office/drawing/2014/main" id="{880FF327-5705-FAB8-C5E5-0C6148B2238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6979" name="Graphic 6978">
                      <a:extLst>
                        <a:ext uri="{FF2B5EF4-FFF2-40B4-BE49-F238E27FC236}">
                          <a16:creationId xmlns:a16="http://schemas.microsoft.com/office/drawing/2014/main" id="{6C640968-CDDE-6A54-57DC-F0735A81DD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6980" name="Graphic 6979">
                      <a:extLst>
                        <a:ext uri="{FF2B5EF4-FFF2-40B4-BE49-F238E27FC236}">
                          <a16:creationId xmlns:a16="http://schemas.microsoft.com/office/drawing/2014/main" id="{4F0490CA-F171-74EC-BFAD-3643A2745BE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6981" name="Graphic 6980">
                      <a:extLst>
                        <a:ext uri="{FF2B5EF4-FFF2-40B4-BE49-F238E27FC236}">
                          <a16:creationId xmlns:a16="http://schemas.microsoft.com/office/drawing/2014/main" id="{D1860977-6D95-F96D-E86E-CDFB61F541D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6982" name="Graphic 6981">
                      <a:extLst>
                        <a:ext uri="{FF2B5EF4-FFF2-40B4-BE49-F238E27FC236}">
                          <a16:creationId xmlns:a16="http://schemas.microsoft.com/office/drawing/2014/main" id="{0AC47E5F-D9C4-4C08-F4D3-06BF313D251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6983" name="Graphic 6982">
                      <a:extLst>
                        <a:ext uri="{FF2B5EF4-FFF2-40B4-BE49-F238E27FC236}">
                          <a16:creationId xmlns:a16="http://schemas.microsoft.com/office/drawing/2014/main" id="{10D88937-EC52-4558-1E0C-4D13314CAFD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4069" name="Graphic 4068">
                  <a:extLst>
                    <a:ext uri="{FF2B5EF4-FFF2-40B4-BE49-F238E27FC236}">
                      <a16:creationId xmlns:a16="http://schemas.microsoft.com/office/drawing/2014/main" id="{CC9EDFB0-CC98-076F-3BF9-8F593DBB665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4070" name="Graphic 4069">
                  <a:extLst>
                    <a:ext uri="{FF2B5EF4-FFF2-40B4-BE49-F238E27FC236}">
                      <a16:creationId xmlns:a16="http://schemas.microsoft.com/office/drawing/2014/main" id="{2B16F70E-8037-3938-3053-259747D17B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4071" name="Graphic 4070">
                  <a:extLst>
                    <a:ext uri="{FF2B5EF4-FFF2-40B4-BE49-F238E27FC236}">
                      <a16:creationId xmlns:a16="http://schemas.microsoft.com/office/drawing/2014/main" id="{BB90EF32-9766-4415-364A-CB4659740FC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4072" name="Graphic 4071">
                  <a:extLst>
                    <a:ext uri="{FF2B5EF4-FFF2-40B4-BE49-F238E27FC236}">
                      <a16:creationId xmlns:a16="http://schemas.microsoft.com/office/drawing/2014/main" id="{D277EA77-E788-6FE4-84E8-43F3BBCE218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4073" name="Graphic 4072">
                  <a:extLst>
                    <a:ext uri="{FF2B5EF4-FFF2-40B4-BE49-F238E27FC236}">
                      <a16:creationId xmlns:a16="http://schemas.microsoft.com/office/drawing/2014/main" id="{D911783A-64A8-E087-CD48-89DCBEF588D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4074" name="Graphic 4073">
                  <a:extLst>
                    <a:ext uri="{FF2B5EF4-FFF2-40B4-BE49-F238E27FC236}">
                      <a16:creationId xmlns:a16="http://schemas.microsoft.com/office/drawing/2014/main" id="{110CA9BC-F1E9-DDE5-9597-E9693F02F85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4075" name="Graphic 4074">
                  <a:extLst>
                    <a:ext uri="{FF2B5EF4-FFF2-40B4-BE49-F238E27FC236}">
                      <a16:creationId xmlns:a16="http://schemas.microsoft.com/office/drawing/2014/main" id="{4C82E6F0-CC20-21FA-FEB2-4655711A49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4076" name="Graphic 4075">
                  <a:extLst>
                    <a:ext uri="{FF2B5EF4-FFF2-40B4-BE49-F238E27FC236}">
                      <a16:creationId xmlns:a16="http://schemas.microsoft.com/office/drawing/2014/main" id="{AA1AC950-EB10-91E7-3741-7FDC847086D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4077" name="Graphic 4076">
                  <a:extLst>
                    <a:ext uri="{FF2B5EF4-FFF2-40B4-BE49-F238E27FC236}">
                      <a16:creationId xmlns:a16="http://schemas.microsoft.com/office/drawing/2014/main" id="{C2369D4D-6503-0284-4532-A46802C431C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4078" name="Graphic 4077">
                  <a:extLst>
                    <a:ext uri="{FF2B5EF4-FFF2-40B4-BE49-F238E27FC236}">
                      <a16:creationId xmlns:a16="http://schemas.microsoft.com/office/drawing/2014/main" id="{235D7EA5-A85C-846D-1574-54D25E71474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4079" name="Graphic 4078">
                  <a:extLst>
                    <a:ext uri="{FF2B5EF4-FFF2-40B4-BE49-F238E27FC236}">
                      <a16:creationId xmlns:a16="http://schemas.microsoft.com/office/drawing/2014/main" id="{B6612724-F18A-A22F-1D44-051FCE3AE81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4080" name="Graphic 4079">
                  <a:extLst>
                    <a:ext uri="{FF2B5EF4-FFF2-40B4-BE49-F238E27FC236}">
                      <a16:creationId xmlns:a16="http://schemas.microsoft.com/office/drawing/2014/main" id="{5DA4D933-A6AD-2171-01A1-84600486C8C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4081" name="Graphic 4080">
                  <a:extLst>
                    <a:ext uri="{FF2B5EF4-FFF2-40B4-BE49-F238E27FC236}">
                      <a16:creationId xmlns:a16="http://schemas.microsoft.com/office/drawing/2014/main" id="{EE1A6FB2-54E8-DF57-513F-C8B97A181B1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4082" name="Graphic 4081">
                  <a:extLst>
                    <a:ext uri="{FF2B5EF4-FFF2-40B4-BE49-F238E27FC236}">
                      <a16:creationId xmlns:a16="http://schemas.microsoft.com/office/drawing/2014/main" id="{3FE378FE-DB24-625A-6AC6-C4D7337DA48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4083" name="Graphic 4082">
                  <a:extLst>
                    <a:ext uri="{FF2B5EF4-FFF2-40B4-BE49-F238E27FC236}">
                      <a16:creationId xmlns:a16="http://schemas.microsoft.com/office/drawing/2014/main" id="{9D492966-95EE-3BF5-F7BA-09B63649E29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4057" name="Graphic 4056">
                <a:extLst>
                  <a:ext uri="{FF2B5EF4-FFF2-40B4-BE49-F238E27FC236}">
                    <a16:creationId xmlns:a16="http://schemas.microsoft.com/office/drawing/2014/main" id="{E70E1728-033F-00DD-D237-D90A1D48983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4058" name="Graphic 4057">
                <a:extLst>
                  <a:ext uri="{FF2B5EF4-FFF2-40B4-BE49-F238E27FC236}">
                    <a16:creationId xmlns:a16="http://schemas.microsoft.com/office/drawing/2014/main" id="{4B7A64EF-4E2F-7878-BF57-A24C4EDF45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4059" name="Graphic 4058">
                <a:extLst>
                  <a:ext uri="{FF2B5EF4-FFF2-40B4-BE49-F238E27FC236}">
                    <a16:creationId xmlns:a16="http://schemas.microsoft.com/office/drawing/2014/main" id="{4D234CBB-9638-6E62-00C2-CA3A861DCB5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4060" name="Graphic 4059">
                <a:extLst>
                  <a:ext uri="{FF2B5EF4-FFF2-40B4-BE49-F238E27FC236}">
                    <a16:creationId xmlns:a16="http://schemas.microsoft.com/office/drawing/2014/main" id="{292A0F91-9A0E-B80F-E675-BEA2E9B31F3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4061" name="Graphic 4060">
                <a:extLst>
                  <a:ext uri="{FF2B5EF4-FFF2-40B4-BE49-F238E27FC236}">
                    <a16:creationId xmlns:a16="http://schemas.microsoft.com/office/drawing/2014/main" id="{228D6CB5-F2AE-FFDE-763B-5FCBA748D1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4062" name="Graphic 4061">
                <a:extLst>
                  <a:ext uri="{FF2B5EF4-FFF2-40B4-BE49-F238E27FC236}">
                    <a16:creationId xmlns:a16="http://schemas.microsoft.com/office/drawing/2014/main" id="{FCB2F74C-0785-4ED6-B4A2-52BE0723682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4063" name="Graphic 4062">
                <a:extLst>
                  <a:ext uri="{FF2B5EF4-FFF2-40B4-BE49-F238E27FC236}">
                    <a16:creationId xmlns:a16="http://schemas.microsoft.com/office/drawing/2014/main" id="{2A37382F-2693-4C42-9720-E8DD37B116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4064" name="Graphic 4063">
                <a:extLst>
                  <a:ext uri="{FF2B5EF4-FFF2-40B4-BE49-F238E27FC236}">
                    <a16:creationId xmlns:a16="http://schemas.microsoft.com/office/drawing/2014/main" id="{1627D4CC-53DF-FE12-E40E-B38766812D0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4065" name="Graphic 4064">
                <a:extLst>
                  <a:ext uri="{FF2B5EF4-FFF2-40B4-BE49-F238E27FC236}">
                    <a16:creationId xmlns:a16="http://schemas.microsoft.com/office/drawing/2014/main" id="{7D540B0F-F86C-3C3C-0D16-F2A9B3E8D64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4066" name="Graphic 4065">
                <a:extLst>
                  <a:ext uri="{FF2B5EF4-FFF2-40B4-BE49-F238E27FC236}">
                    <a16:creationId xmlns:a16="http://schemas.microsoft.com/office/drawing/2014/main" id="{3646CD5E-634F-40C2-06F6-4715DE59229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4067" name="Graphic 4066">
                <a:extLst>
                  <a:ext uri="{FF2B5EF4-FFF2-40B4-BE49-F238E27FC236}">
                    <a16:creationId xmlns:a16="http://schemas.microsoft.com/office/drawing/2014/main" id="{C52CD48C-89B2-9636-D331-907CA512B6D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58" name="Group 8257">
              <a:extLst>
                <a:ext uri="{FF2B5EF4-FFF2-40B4-BE49-F238E27FC236}">
                  <a16:creationId xmlns:a16="http://schemas.microsoft.com/office/drawing/2014/main" id="{4DA8FEC6-62D8-26FC-F9BD-D0A71BFFC1C7}"/>
                </a:ext>
              </a:extLst>
            </p:cNvPr>
            <p:cNvGrpSpPr/>
            <p:nvPr/>
          </p:nvGrpSpPr>
          <p:grpSpPr>
            <a:xfrm>
              <a:off x="1251506" y="4155547"/>
              <a:ext cx="110646" cy="110646"/>
              <a:chOff x="2898967" y="1781131"/>
              <a:chExt cx="1097280" cy="1097279"/>
            </a:xfrm>
          </p:grpSpPr>
          <p:grpSp>
            <p:nvGrpSpPr>
              <p:cNvPr id="951" name="Group 950">
                <a:extLst>
                  <a:ext uri="{FF2B5EF4-FFF2-40B4-BE49-F238E27FC236}">
                    <a16:creationId xmlns:a16="http://schemas.microsoft.com/office/drawing/2014/main" id="{6C480E16-5B86-EA89-4E45-C2C6D304B7F1}"/>
                  </a:ext>
                </a:extLst>
              </p:cNvPr>
              <p:cNvGrpSpPr/>
              <p:nvPr/>
            </p:nvGrpSpPr>
            <p:grpSpPr>
              <a:xfrm>
                <a:off x="2898967" y="1781131"/>
                <a:ext cx="1097280" cy="1097279"/>
                <a:chOff x="4849676" y="2570012"/>
                <a:chExt cx="1784077" cy="1870450"/>
              </a:xfrm>
            </p:grpSpPr>
            <p:grpSp>
              <p:nvGrpSpPr>
                <p:cNvPr id="3971" name="Group 3970">
                  <a:extLst>
                    <a:ext uri="{FF2B5EF4-FFF2-40B4-BE49-F238E27FC236}">
                      <a16:creationId xmlns:a16="http://schemas.microsoft.com/office/drawing/2014/main" id="{252F0D91-824D-5DBD-DEBA-567C2B7E9C80}"/>
                    </a:ext>
                  </a:extLst>
                </p:cNvPr>
                <p:cNvGrpSpPr/>
                <p:nvPr/>
              </p:nvGrpSpPr>
              <p:grpSpPr>
                <a:xfrm>
                  <a:off x="4849676" y="2570012"/>
                  <a:ext cx="1784077" cy="1870450"/>
                  <a:chOff x="1789223" y="3310260"/>
                  <a:chExt cx="911697" cy="1097908"/>
                </a:xfrm>
              </p:grpSpPr>
              <p:sp>
                <p:nvSpPr>
                  <p:cNvPr id="3987" name="Oval 3986">
                    <a:extLst>
                      <a:ext uri="{FF2B5EF4-FFF2-40B4-BE49-F238E27FC236}">
                        <a16:creationId xmlns:a16="http://schemas.microsoft.com/office/drawing/2014/main" id="{E55C5D4C-7BB9-40E8-E93A-DBB61FD6D288}"/>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988" name="Group 3987">
                    <a:extLst>
                      <a:ext uri="{FF2B5EF4-FFF2-40B4-BE49-F238E27FC236}">
                        <a16:creationId xmlns:a16="http://schemas.microsoft.com/office/drawing/2014/main" id="{19ACB6B8-EBC6-74D7-B4F6-116698B20E3F}"/>
                      </a:ext>
                    </a:extLst>
                  </p:cNvPr>
                  <p:cNvGrpSpPr/>
                  <p:nvPr/>
                </p:nvGrpSpPr>
                <p:grpSpPr>
                  <a:xfrm>
                    <a:off x="1914667" y="3499462"/>
                    <a:ext cx="758049" cy="632250"/>
                    <a:chOff x="6655611" y="1328513"/>
                    <a:chExt cx="4036885" cy="3366966"/>
                  </a:xfrm>
                </p:grpSpPr>
                <p:pic>
                  <p:nvPicPr>
                    <p:cNvPr id="3989" name="Graphic 3988">
                      <a:extLst>
                        <a:ext uri="{FF2B5EF4-FFF2-40B4-BE49-F238E27FC236}">
                          <a16:creationId xmlns:a16="http://schemas.microsoft.com/office/drawing/2014/main" id="{1C512778-2FA3-79F3-7DDB-4C997EC5F56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3990" name="Graphic 3989">
                      <a:extLst>
                        <a:ext uri="{FF2B5EF4-FFF2-40B4-BE49-F238E27FC236}">
                          <a16:creationId xmlns:a16="http://schemas.microsoft.com/office/drawing/2014/main" id="{ED728294-4596-2618-2E03-5515B37A9BA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3991" name="Graphic 3990">
                      <a:extLst>
                        <a:ext uri="{FF2B5EF4-FFF2-40B4-BE49-F238E27FC236}">
                          <a16:creationId xmlns:a16="http://schemas.microsoft.com/office/drawing/2014/main" id="{D4061C17-3A7B-83EF-C773-6A9D5044FCB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3992" name="Graphic 3991">
                      <a:extLst>
                        <a:ext uri="{FF2B5EF4-FFF2-40B4-BE49-F238E27FC236}">
                          <a16:creationId xmlns:a16="http://schemas.microsoft.com/office/drawing/2014/main" id="{7F560AF8-9208-0B81-2AF0-7ADC64B75CC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3993" name="Graphic 3992">
                      <a:extLst>
                        <a:ext uri="{FF2B5EF4-FFF2-40B4-BE49-F238E27FC236}">
                          <a16:creationId xmlns:a16="http://schemas.microsoft.com/office/drawing/2014/main" id="{0116EFFC-857F-A9E9-20EE-9637F363348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3994" name="Graphic 3993">
                      <a:extLst>
                        <a:ext uri="{FF2B5EF4-FFF2-40B4-BE49-F238E27FC236}">
                          <a16:creationId xmlns:a16="http://schemas.microsoft.com/office/drawing/2014/main" id="{343B8C81-A9CF-4CFF-4337-59B240E336A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3995" name="Graphic 3994">
                      <a:extLst>
                        <a:ext uri="{FF2B5EF4-FFF2-40B4-BE49-F238E27FC236}">
                          <a16:creationId xmlns:a16="http://schemas.microsoft.com/office/drawing/2014/main" id="{1E680108-05F5-DD2D-94E3-F159C9A142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3996" name="Graphic 3995">
                      <a:extLst>
                        <a:ext uri="{FF2B5EF4-FFF2-40B4-BE49-F238E27FC236}">
                          <a16:creationId xmlns:a16="http://schemas.microsoft.com/office/drawing/2014/main" id="{B0BBDA4E-59EF-176C-A63F-BE6A75D7708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3997" name="Graphic 3996">
                      <a:extLst>
                        <a:ext uri="{FF2B5EF4-FFF2-40B4-BE49-F238E27FC236}">
                          <a16:creationId xmlns:a16="http://schemas.microsoft.com/office/drawing/2014/main" id="{6841D3EF-96F1-9A30-1B82-3DD4107431D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4047" name="Graphic 4046">
                      <a:extLst>
                        <a:ext uri="{FF2B5EF4-FFF2-40B4-BE49-F238E27FC236}">
                          <a16:creationId xmlns:a16="http://schemas.microsoft.com/office/drawing/2014/main" id="{B71EBD5E-C2D3-A446-8B22-57A141E62B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4048" name="Graphic 4047">
                      <a:extLst>
                        <a:ext uri="{FF2B5EF4-FFF2-40B4-BE49-F238E27FC236}">
                          <a16:creationId xmlns:a16="http://schemas.microsoft.com/office/drawing/2014/main" id="{F15D558B-E321-0A2B-272B-2F458E98CCD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4049" name="Graphic 4048">
                      <a:extLst>
                        <a:ext uri="{FF2B5EF4-FFF2-40B4-BE49-F238E27FC236}">
                          <a16:creationId xmlns:a16="http://schemas.microsoft.com/office/drawing/2014/main" id="{AB0D1EE6-92B6-DF64-6660-407A5AECC04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4050" name="Graphic 4049">
                      <a:extLst>
                        <a:ext uri="{FF2B5EF4-FFF2-40B4-BE49-F238E27FC236}">
                          <a16:creationId xmlns:a16="http://schemas.microsoft.com/office/drawing/2014/main" id="{BC9A8115-CA7C-2611-BA8F-4258EBCD5A9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4051" name="Graphic 4050">
                      <a:extLst>
                        <a:ext uri="{FF2B5EF4-FFF2-40B4-BE49-F238E27FC236}">
                          <a16:creationId xmlns:a16="http://schemas.microsoft.com/office/drawing/2014/main" id="{0E73600B-FD92-5BFF-58D0-B1BBBD5747F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4052" name="Graphic 4051">
                      <a:extLst>
                        <a:ext uri="{FF2B5EF4-FFF2-40B4-BE49-F238E27FC236}">
                          <a16:creationId xmlns:a16="http://schemas.microsoft.com/office/drawing/2014/main" id="{F602F3DE-A75E-9FE7-A8FB-5D3D8815F4C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4053" name="Graphic 4052">
                      <a:extLst>
                        <a:ext uri="{FF2B5EF4-FFF2-40B4-BE49-F238E27FC236}">
                          <a16:creationId xmlns:a16="http://schemas.microsoft.com/office/drawing/2014/main" id="{B14E61DC-E0CB-07A9-006B-369EF885D57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4054" name="Graphic 4053">
                      <a:extLst>
                        <a:ext uri="{FF2B5EF4-FFF2-40B4-BE49-F238E27FC236}">
                          <a16:creationId xmlns:a16="http://schemas.microsoft.com/office/drawing/2014/main" id="{D3BC23D2-008D-A3DC-42B2-52B24A52AAD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4055" name="Graphic 4054">
                      <a:extLst>
                        <a:ext uri="{FF2B5EF4-FFF2-40B4-BE49-F238E27FC236}">
                          <a16:creationId xmlns:a16="http://schemas.microsoft.com/office/drawing/2014/main" id="{D0A131CD-B51F-66FB-44CB-42AD1A9466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3972" name="Graphic 3971">
                  <a:extLst>
                    <a:ext uri="{FF2B5EF4-FFF2-40B4-BE49-F238E27FC236}">
                      <a16:creationId xmlns:a16="http://schemas.microsoft.com/office/drawing/2014/main" id="{FA860580-7923-E52A-72B2-90FF3052E47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3973" name="Graphic 3972">
                  <a:extLst>
                    <a:ext uri="{FF2B5EF4-FFF2-40B4-BE49-F238E27FC236}">
                      <a16:creationId xmlns:a16="http://schemas.microsoft.com/office/drawing/2014/main" id="{C06028BB-73C0-3F39-4B94-8FF1139C54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3974" name="Graphic 3973">
                  <a:extLst>
                    <a:ext uri="{FF2B5EF4-FFF2-40B4-BE49-F238E27FC236}">
                      <a16:creationId xmlns:a16="http://schemas.microsoft.com/office/drawing/2014/main" id="{4D6519EE-F864-0643-5FE1-077281CECCB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3975" name="Graphic 3974">
                  <a:extLst>
                    <a:ext uri="{FF2B5EF4-FFF2-40B4-BE49-F238E27FC236}">
                      <a16:creationId xmlns:a16="http://schemas.microsoft.com/office/drawing/2014/main" id="{B4B1C06B-9A4A-CB0B-5C33-FFCCD63A36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3976" name="Graphic 3975">
                  <a:extLst>
                    <a:ext uri="{FF2B5EF4-FFF2-40B4-BE49-F238E27FC236}">
                      <a16:creationId xmlns:a16="http://schemas.microsoft.com/office/drawing/2014/main" id="{72C8BE00-4F8E-7C93-AB78-BF476F897F2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3977" name="Graphic 3976">
                  <a:extLst>
                    <a:ext uri="{FF2B5EF4-FFF2-40B4-BE49-F238E27FC236}">
                      <a16:creationId xmlns:a16="http://schemas.microsoft.com/office/drawing/2014/main" id="{D83DB0DD-4CF9-0B76-724E-89CB1662225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3978" name="Graphic 3977">
                  <a:extLst>
                    <a:ext uri="{FF2B5EF4-FFF2-40B4-BE49-F238E27FC236}">
                      <a16:creationId xmlns:a16="http://schemas.microsoft.com/office/drawing/2014/main" id="{E5379C47-AD27-CA2C-6F2E-82B669EA16C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3979" name="Graphic 3978">
                  <a:extLst>
                    <a:ext uri="{FF2B5EF4-FFF2-40B4-BE49-F238E27FC236}">
                      <a16:creationId xmlns:a16="http://schemas.microsoft.com/office/drawing/2014/main" id="{2B709047-95A1-EE0E-55AE-D5EDB58AA6B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3980" name="Graphic 3979">
                  <a:extLst>
                    <a:ext uri="{FF2B5EF4-FFF2-40B4-BE49-F238E27FC236}">
                      <a16:creationId xmlns:a16="http://schemas.microsoft.com/office/drawing/2014/main" id="{C6A7C9CB-88C0-01BB-3252-2FD09C85BED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3981" name="Graphic 3980">
                  <a:extLst>
                    <a:ext uri="{FF2B5EF4-FFF2-40B4-BE49-F238E27FC236}">
                      <a16:creationId xmlns:a16="http://schemas.microsoft.com/office/drawing/2014/main" id="{75CF126F-3037-84CC-0F86-CF3BB5E8E26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3982" name="Graphic 3981">
                  <a:extLst>
                    <a:ext uri="{FF2B5EF4-FFF2-40B4-BE49-F238E27FC236}">
                      <a16:creationId xmlns:a16="http://schemas.microsoft.com/office/drawing/2014/main" id="{EF1AE9DB-5F4C-07C2-CB13-850E91C041D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3983" name="Graphic 3982">
                  <a:extLst>
                    <a:ext uri="{FF2B5EF4-FFF2-40B4-BE49-F238E27FC236}">
                      <a16:creationId xmlns:a16="http://schemas.microsoft.com/office/drawing/2014/main" id="{EE97712C-697F-41F5-DAC5-942FA70B983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3984" name="Graphic 3983">
                  <a:extLst>
                    <a:ext uri="{FF2B5EF4-FFF2-40B4-BE49-F238E27FC236}">
                      <a16:creationId xmlns:a16="http://schemas.microsoft.com/office/drawing/2014/main" id="{253D8A55-360B-252C-79CD-D5D87C736C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3985" name="Graphic 3984">
                  <a:extLst>
                    <a:ext uri="{FF2B5EF4-FFF2-40B4-BE49-F238E27FC236}">
                      <a16:creationId xmlns:a16="http://schemas.microsoft.com/office/drawing/2014/main" id="{47856FD8-0169-AD05-B65C-857A9E9E3E9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3986" name="Graphic 3985">
                  <a:extLst>
                    <a:ext uri="{FF2B5EF4-FFF2-40B4-BE49-F238E27FC236}">
                      <a16:creationId xmlns:a16="http://schemas.microsoft.com/office/drawing/2014/main" id="{E5F0DEE9-1EBF-A319-0E9A-A96D62EC7CF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52" name="Graphic 951">
                <a:extLst>
                  <a:ext uri="{FF2B5EF4-FFF2-40B4-BE49-F238E27FC236}">
                    <a16:creationId xmlns:a16="http://schemas.microsoft.com/office/drawing/2014/main" id="{67E62019-9231-4F26-56F1-7948E201F8D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53" name="Graphic 952">
                <a:extLst>
                  <a:ext uri="{FF2B5EF4-FFF2-40B4-BE49-F238E27FC236}">
                    <a16:creationId xmlns:a16="http://schemas.microsoft.com/office/drawing/2014/main" id="{22BF5D2E-0A98-1FFB-31B8-B6B766AB7FF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54" name="Graphic 953">
                <a:extLst>
                  <a:ext uri="{FF2B5EF4-FFF2-40B4-BE49-F238E27FC236}">
                    <a16:creationId xmlns:a16="http://schemas.microsoft.com/office/drawing/2014/main" id="{52112CCE-B3E8-1289-9416-7245D46AC16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55" name="Graphic 954">
                <a:extLst>
                  <a:ext uri="{FF2B5EF4-FFF2-40B4-BE49-F238E27FC236}">
                    <a16:creationId xmlns:a16="http://schemas.microsoft.com/office/drawing/2014/main" id="{721B7AE2-A0E4-4022-4916-5D1D240768F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56" name="Graphic 955">
                <a:extLst>
                  <a:ext uri="{FF2B5EF4-FFF2-40B4-BE49-F238E27FC236}">
                    <a16:creationId xmlns:a16="http://schemas.microsoft.com/office/drawing/2014/main" id="{D06A70D0-8D1B-F593-FA6C-C410E505CE1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57" name="Graphic 956">
                <a:extLst>
                  <a:ext uri="{FF2B5EF4-FFF2-40B4-BE49-F238E27FC236}">
                    <a16:creationId xmlns:a16="http://schemas.microsoft.com/office/drawing/2014/main" id="{8B5586B1-0C32-285E-C9F1-2A38D4966B5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58" name="Graphic 957">
                <a:extLst>
                  <a:ext uri="{FF2B5EF4-FFF2-40B4-BE49-F238E27FC236}">
                    <a16:creationId xmlns:a16="http://schemas.microsoft.com/office/drawing/2014/main" id="{7DA4CC4B-08FC-092B-A084-1C91F6A7B58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59" name="Graphic 958">
                <a:extLst>
                  <a:ext uri="{FF2B5EF4-FFF2-40B4-BE49-F238E27FC236}">
                    <a16:creationId xmlns:a16="http://schemas.microsoft.com/office/drawing/2014/main" id="{9D9AC596-0392-66EF-1C04-76B5412A5D9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3968" name="Graphic 3967">
                <a:extLst>
                  <a:ext uri="{FF2B5EF4-FFF2-40B4-BE49-F238E27FC236}">
                    <a16:creationId xmlns:a16="http://schemas.microsoft.com/office/drawing/2014/main" id="{1B3A5EE1-CD83-B94E-E205-5AA897CAFE8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3969" name="Graphic 3968">
                <a:extLst>
                  <a:ext uri="{FF2B5EF4-FFF2-40B4-BE49-F238E27FC236}">
                    <a16:creationId xmlns:a16="http://schemas.microsoft.com/office/drawing/2014/main" id="{87BB4512-35C1-6DAF-81AE-3A3BE89DFFD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3970" name="Graphic 3969">
                <a:extLst>
                  <a:ext uri="{FF2B5EF4-FFF2-40B4-BE49-F238E27FC236}">
                    <a16:creationId xmlns:a16="http://schemas.microsoft.com/office/drawing/2014/main" id="{D9C19E17-034C-16D4-17CF-17C409CDA9A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59" name="Group 8258">
              <a:extLst>
                <a:ext uri="{FF2B5EF4-FFF2-40B4-BE49-F238E27FC236}">
                  <a16:creationId xmlns:a16="http://schemas.microsoft.com/office/drawing/2014/main" id="{6EE39EEF-84AE-6798-E9CC-B002D2E896CF}"/>
                </a:ext>
              </a:extLst>
            </p:cNvPr>
            <p:cNvGrpSpPr/>
            <p:nvPr/>
          </p:nvGrpSpPr>
          <p:grpSpPr>
            <a:xfrm>
              <a:off x="856629" y="4169508"/>
              <a:ext cx="110646" cy="110646"/>
              <a:chOff x="2898967" y="1781131"/>
              <a:chExt cx="1097280" cy="1097279"/>
            </a:xfrm>
          </p:grpSpPr>
          <p:grpSp>
            <p:nvGrpSpPr>
              <p:cNvPr id="903" name="Group 902">
                <a:extLst>
                  <a:ext uri="{FF2B5EF4-FFF2-40B4-BE49-F238E27FC236}">
                    <a16:creationId xmlns:a16="http://schemas.microsoft.com/office/drawing/2014/main" id="{208723E3-30F1-A3F4-D1A9-8D71D2A9C7A3}"/>
                  </a:ext>
                </a:extLst>
              </p:cNvPr>
              <p:cNvGrpSpPr/>
              <p:nvPr/>
            </p:nvGrpSpPr>
            <p:grpSpPr>
              <a:xfrm>
                <a:off x="2898967" y="1781131"/>
                <a:ext cx="1097280" cy="1097279"/>
                <a:chOff x="4849676" y="2570012"/>
                <a:chExt cx="1784077" cy="1870450"/>
              </a:xfrm>
            </p:grpSpPr>
            <p:grpSp>
              <p:nvGrpSpPr>
                <p:cNvPr id="915" name="Group 914">
                  <a:extLst>
                    <a:ext uri="{FF2B5EF4-FFF2-40B4-BE49-F238E27FC236}">
                      <a16:creationId xmlns:a16="http://schemas.microsoft.com/office/drawing/2014/main" id="{9CA8B6EF-8EA7-71DE-CAA5-DC45C0AEE63B}"/>
                    </a:ext>
                  </a:extLst>
                </p:cNvPr>
                <p:cNvGrpSpPr/>
                <p:nvPr/>
              </p:nvGrpSpPr>
              <p:grpSpPr>
                <a:xfrm>
                  <a:off x="4849676" y="2570012"/>
                  <a:ext cx="1784077" cy="1870450"/>
                  <a:chOff x="1789223" y="3310260"/>
                  <a:chExt cx="911697" cy="1097908"/>
                </a:xfrm>
              </p:grpSpPr>
              <p:sp>
                <p:nvSpPr>
                  <p:cNvPr id="931" name="Oval 930">
                    <a:extLst>
                      <a:ext uri="{FF2B5EF4-FFF2-40B4-BE49-F238E27FC236}">
                        <a16:creationId xmlns:a16="http://schemas.microsoft.com/office/drawing/2014/main" id="{65358A6C-2500-1112-478D-4DD08E7950D2}"/>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32" name="Group 931">
                    <a:extLst>
                      <a:ext uri="{FF2B5EF4-FFF2-40B4-BE49-F238E27FC236}">
                        <a16:creationId xmlns:a16="http://schemas.microsoft.com/office/drawing/2014/main" id="{8F1CE8CD-701E-8FF7-8943-A1B61023B577}"/>
                      </a:ext>
                    </a:extLst>
                  </p:cNvPr>
                  <p:cNvGrpSpPr/>
                  <p:nvPr/>
                </p:nvGrpSpPr>
                <p:grpSpPr>
                  <a:xfrm>
                    <a:off x="1914667" y="3499462"/>
                    <a:ext cx="758049" cy="632250"/>
                    <a:chOff x="6655611" y="1328513"/>
                    <a:chExt cx="4036885" cy="3366966"/>
                  </a:xfrm>
                </p:grpSpPr>
                <p:pic>
                  <p:nvPicPr>
                    <p:cNvPr id="933" name="Graphic 932">
                      <a:extLst>
                        <a:ext uri="{FF2B5EF4-FFF2-40B4-BE49-F238E27FC236}">
                          <a16:creationId xmlns:a16="http://schemas.microsoft.com/office/drawing/2014/main" id="{B26AA505-3A84-F8C8-813C-1CADAB8B28A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34" name="Graphic 933">
                      <a:extLst>
                        <a:ext uri="{FF2B5EF4-FFF2-40B4-BE49-F238E27FC236}">
                          <a16:creationId xmlns:a16="http://schemas.microsoft.com/office/drawing/2014/main" id="{94FD446D-A501-CF3B-9102-474EF799221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35" name="Graphic 934">
                      <a:extLst>
                        <a:ext uri="{FF2B5EF4-FFF2-40B4-BE49-F238E27FC236}">
                          <a16:creationId xmlns:a16="http://schemas.microsoft.com/office/drawing/2014/main" id="{0FAC2F65-F304-D535-C495-1982A52FD7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36" name="Graphic 935">
                      <a:extLst>
                        <a:ext uri="{FF2B5EF4-FFF2-40B4-BE49-F238E27FC236}">
                          <a16:creationId xmlns:a16="http://schemas.microsoft.com/office/drawing/2014/main" id="{E365FE29-BA9A-2B80-B57B-68FF2F6587E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37" name="Graphic 936">
                      <a:extLst>
                        <a:ext uri="{FF2B5EF4-FFF2-40B4-BE49-F238E27FC236}">
                          <a16:creationId xmlns:a16="http://schemas.microsoft.com/office/drawing/2014/main" id="{89B1E20B-AA24-76D8-ED70-1E7C65A935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38" name="Graphic 937">
                      <a:extLst>
                        <a:ext uri="{FF2B5EF4-FFF2-40B4-BE49-F238E27FC236}">
                          <a16:creationId xmlns:a16="http://schemas.microsoft.com/office/drawing/2014/main" id="{8D48520C-4E36-FC4D-E5E1-8357E832579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39" name="Graphic 938">
                      <a:extLst>
                        <a:ext uri="{FF2B5EF4-FFF2-40B4-BE49-F238E27FC236}">
                          <a16:creationId xmlns:a16="http://schemas.microsoft.com/office/drawing/2014/main" id="{E3B7F7AA-B466-B47E-A500-E2297585072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40" name="Graphic 939">
                      <a:extLst>
                        <a:ext uri="{FF2B5EF4-FFF2-40B4-BE49-F238E27FC236}">
                          <a16:creationId xmlns:a16="http://schemas.microsoft.com/office/drawing/2014/main" id="{A50938A6-0B3E-A4DC-C968-BE8A717DB8A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41" name="Graphic 940">
                      <a:extLst>
                        <a:ext uri="{FF2B5EF4-FFF2-40B4-BE49-F238E27FC236}">
                          <a16:creationId xmlns:a16="http://schemas.microsoft.com/office/drawing/2014/main" id="{43F696AB-D839-9C2D-E240-D8DC764552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42" name="Graphic 941">
                      <a:extLst>
                        <a:ext uri="{FF2B5EF4-FFF2-40B4-BE49-F238E27FC236}">
                          <a16:creationId xmlns:a16="http://schemas.microsoft.com/office/drawing/2014/main" id="{EB35233F-E55F-EF9B-1AFC-A72F9A73694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43" name="Graphic 942">
                      <a:extLst>
                        <a:ext uri="{FF2B5EF4-FFF2-40B4-BE49-F238E27FC236}">
                          <a16:creationId xmlns:a16="http://schemas.microsoft.com/office/drawing/2014/main" id="{207F848C-52F8-E19B-ADB5-7827C48A421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44" name="Graphic 943">
                      <a:extLst>
                        <a:ext uri="{FF2B5EF4-FFF2-40B4-BE49-F238E27FC236}">
                          <a16:creationId xmlns:a16="http://schemas.microsoft.com/office/drawing/2014/main" id="{A744526B-8ABF-B98C-4B16-A89C4F58B86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45" name="Graphic 944">
                      <a:extLst>
                        <a:ext uri="{FF2B5EF4-FFF2-40B4-BE49-F238E27FC236}">
                          <a16:creationId xmlns:a16="http://schemas.microsoft.com/office/drawing/2014/main" id="{C090B1D3-B057-D523-1B9C-9191B753661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46" name="Graphic 945">
                      <a:extLst>
                        <a:ext uri="{FF2B5EF4-FFF2-40B4-BE49-F238E27FC236}">
                          <a16:creationId xmlns:a16="http://schemas.microsoft.com/office/drawing/2014/main" id="{F8D7D52F-CD61-D49D-5D11-BAA3AD1DA10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47" name="Graphic 946">
                      <a:extLst>
                        <a:ext uri="{FF2B5EF4-FFF2-40B4-BE49-F238E27FC236}">
                          <a16:creationId xmlns:a16="http://schemas.microsoft.com/office/drawing/2014/main" id="{7627652E-EDB2-BCD0-8C0F-75E6BA0E18D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48" name="Graphic 947">
                      <a:extLst>
                        <a:ext uri="{FF2B5EF4-FFF2-40B4-BE49-F238E27FC236}">
                          <a16:creationId xmlns:a16="http://schemas.microsoft.com/office/drawing/2014/main" id="{FB0AD34D-AE9F-3308-1C59-5A0DC5BE007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49" name="Graphic 948">
                      <a:extLst>
                        <a:ext uri="{FF2B5EF4-FFF2-40B4-BE49-F238E27FC236}">
                          <a16:creationId xmlns:a16="http://schemas.microsoft.com/office/drawing/2014/main" id="{ED5A80DB-D8EB-3F82-8DDB-3B928ED1A0D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50" name="Graphic 949">
                      <a:extLst>
                        <a:ext uri="{FF2B5EF4-FFF2-40B4-BE49-F238E27FC236}">
                          <a16:creationId xmlns:a16="http://schemas.microsoft.com/office/drawing/2014/main" id="{19C0465D-82D5-01CE-D9BA-0943FBA3552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16" name="Graphic 915">
                  <a:extLst>
                    <a:ext uri="{FF2B5EF4-FFF2-40B4-BE49-F238E27FC236}">
                      <a16:creationId xmlns:a16="http://schemas.microsoft.com/office/drawing/2014/main" id="{322B562C-9DF8-6F33-D499-B21FA2931A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17" name="Graphic 916">
                  <a:extLst>
                    <a:ext uri="{FF2B5EF4-FFF2-40B4-BE49-F238E27FC236}">
                      <a16:creationId xmlns:a16="http://schemas.microsoft.com/office/drawing/2014/main" id="{982D696E-B568-5CF2-78DA-F18BDE14C02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18" name="Graphic 917">
                  <a:extLst>
                    <a:ext uri="{FF2B5EF4-FFF2-40B4-BE49-F238E27FC236}">
                      <a16:creationId xmlns:a16="http://schemas.microsoft.com/office/drawing/2014/main" id="{254493AD-03F3-7794-AFAA-4F503D08018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19" name="Graphic 918">
                  <a:extLst>
                    <a:ext uri="{FF2B5EF4-FFF2-40B4-BE49-F238E27FC236}">
                      <a16:creationId xmlns:a16="http://schemas.microsoft.com/office/drawing/2014/main" id="{E4BC6CB2-CC6F-8446-5497-36DDD2BC0DE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20" name="Graphic 919">
                  <a:extLst>
                    <a:ext uri="{FF2B5EF4-FFF2-40B4-BE49-F238E27FC236}">
                      <a16:creationId xmlns:a16="http://schemas.microsoft.com/office/drawing/2014/main" id="{1AF6E633-0D2E-C858-05CC-55B45070B5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21" name="Graphic 920">
                  <a:extLst>
                    <a:ext uri="{FF2B5EF4-FFF2-40B4-BE49-F238E27FC236}">
                      <a16:creationId xmlns:a16="http://schemas.microsoft.com/office/drawing/2014/main" id="{C7272FFD-6E4C-4ABF-95A3-51FCBCAA2A2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22" name="Graphic 921">
                  <a:extLst>
                    <a:ext uri="{FF2B5EF4-FFF2-40B4-BE49-F238E27FC236}">
                      <a16:creationId xmlns:a16="http://schemas.microsoft.com/office/drawing/2014/main" id="{4213B9B5-EC45-EA61-AC70-332B1AB0A79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23" name="Graphic 922">
                  <a:extLst>
                    <a:ext uri="{FF2B5EF4-FFF2-40B4-BE49-F238E27FC236}">
                      <a16:creationId xmlns:a16="http://schemas.microsoft.com/office/drawing/2014/main" id="{F6661CE5-1DD2-F92F-9CEE-8AB7FC27D9F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24" name="Graphic 923">
                  <a:extLst>
                    <a:ext uri="{FF2B5EF4-FFF2-40B4-BE49-F238E27FC236}">
                      <a16:creationId xmlns:a16="http://schemas.microsoft.com/office/drawing/2014/main" id="{69A9549C-4270-F265-12F5-D56F479BECC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25" name="Graphic 924">
                  <a:extLst>
                    <a:ext uri="{FF2B5EF4-FFF2-40B4-BE49-F238E27FC236}">
                      <a16:creationId xmlns:a16="http://schemas.microsoft.com/office/drawing/2014/main" id="{4C3D6BB3-6EFE-3A5A-193C-ED45E0C5D94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26" name="Graphic 925">
                  <a:extLst>
                    <a:ext uri="{FF2B5EF4-FFF2-40B4-BE49-F238E27FC236}">
                      <a16:creationId xmlns:a16="http://schemas.microsoft.com/office/drawing/2014/main" id="{1518A8D8-7DB2-FE60-6005-43ADFB1E553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27" name="Graphic 926">
                  <a:extLst>
                    <a:ext uri="{FF2B5EF4-FFF2-40B4-BE49-F238E27FC236}">
                      <a16:creationId xmlns:a16="http://schemas.microsoft.com/office/drawing/2014/main" id="{DDDAFD6E-06FE-028C-A43D-2AD67272FAE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28" name="Graphic 927">
                  <a:extLst>
                    <a:ext uri="{FF2B5EF4-FFF2-40B4-BE49-F238E27FC236}">
                      <a16:creationId xmlns:a16="http://schemas.microsoft.com/office/drawing/2014/main" id="{BC535BDE-C0D1-790F-9CC8-5796534F01A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29" name="Graphic 928">
                  <a:extLst>
                    <a:ext uri="{FF2B5EF4-FFF2-40B4-BE49-F238E27FC236}">
                      <a16:creationId xmlns:a16="http://schemas.microsoft.com/office/drawing/2014/main" id="{F3AAB136-E2FA-E252-C49B-3491AEC1DC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30" name="Graphic 929">
                  <a:extLst>
                    <a:ext uri="{FF2B5EF4-FFF2-40B4-BE49-F238E27FC236}">
                      <a16:creationId xmlns:a16="http://schemas.microsoft.com/office/drawing/2014/main" id="{81351B8E-CC54-24C9-911B-CDA32756D69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04" name="Graphic 903">
                <a:extLst>
                  <a:ext uri="{FF2B5EF4-FFF2-40B4-BE49-F238E27FC236}">
                    <a16:creationId xmlns:a16="http://schemas.microsoft.com/office/drawing/2014/main" id="{667CAC31-2799-0F8D-753E-99313CF76CF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05" name="Graphic 904">
                <a:extLst>
                  <a:ext uri="{FF2B5EF4-FFF2-40B4-BE49-F238E27FC236}">
                    <a16:creationId xmlns:a16="http://schemas.microsoft.com/office/drawing/2014/main" id="{01EA8971-9D47-A33B-80B3-82207E4F9E0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06" name="Graphic 905">
                <a:extLst>
                  <a:ext uri="{FF2B5EF4-FFF2-40B4-BE49-F238E27FC236}">
                    <a16:creationId xmlns:a16="http://schemas.microsoft.com/office/drawing/2014/main" id="{3E8BB77E-920E-576F-5B6E-E8B15DFA48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07" name="Graphic 906">
                <a:extLst>
                  <a:ext uri="{FF2B5EF4-FFF2-40B4-BE49-F238E27FC236}">
                    <a16:creationId xmlns:a16="http://schemas.microsoft.com/office/drawing/2014/main" id="{602E1FB8-BF31-8755-EA50-4D861FEBEB3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08" name="Graphic 907">
                <a:extLst>
                  <a:ext uri="{FF2B5EF4-FFF2-40B4-BE49-F238E27FC236}">
                    <a16:creationId xmlns:a16="http://schemas.microsoft.com/office/drawing/2014/main" id="{92A27047-5E26-7798-EABC-71E90A12986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09" name="Graphic 908">
                <a:extLst>
                  <a:ext uri="{FF2B5EF4-FFF2-40B4-BE49-F238E27FC236}">
                    <a16:creationId xmlns:a16="http://schemas.microsoft.com/office/drawing/2014/main" id="{EE1B89EF-F62C-764E-BE3F-985178697DF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10" name="Graphic 909">
                <a:extLst>
                  <a:ext uri="{FF2B5EF4-FFF2-40B4-BE49-F238E27FC236}">
                    <a16:creationId xmlns:a16="http://schemas.microsoft.com/office/drawing/2014/main" id="{C3D80D9A-416C-BBF4-4A20-C6722B02101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11" name="Graphic 910">
                <a:extLst>
                  <a:ext uri="{FF2B5EF4-FFF2-40B4-BE49-F238E27FC236}">
                    <a16:creationId xmlns:a16="http://schemas.microsoft.com/office/drawing/2014/main" id="{64C0F306-DF7F-5D4D-9F45-F8CE8046FC0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12" name="Graphic 911">
                <a:extLst>
                  <a:ext uri="{FF2B5EF4-FFF2-40B4-BE49-F238E27FC236}">
                    <a16:creationId xmlns:a16="http://schemas.microsoft.com/office/drawing/2014/main" id="{FB2235FC-EF46-F419-1ACA-D29F31585B8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13" name="Graphic 912">
                <a:extLst>
                  <a:ext uri="{FF2B5EF4-FFF2-40B4-BE49-F238E27FC236}">
                    <a16:creationId xmlns:a16="http://schemas.microsoft.com/office/drawing/2014/main" id="{480F1185-9AB5-F564-D133-6A12C51C0B9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14" name="Graphic 913">
                <a:extLst>
                  <a:ext uri="{FF2B5EF4-FFF2-40B4-BE49-F238E27FC236}">
                    <a16:creationId xmlns:a16="http://schemas.microsoft.com/office/drawing/2014/main" id="{FD539BA5-82F4-A651-1D78-67432C85841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60" name="Group 8259">
              <a:extLst>
                <a:ext uri="{FF2B5EF4-FFF2-40B4-BE49-F238E27FC236}">
                  <a16:creationId xmlns:a16="http://schemas.microsoft.com/office/drawing/2014/main" id="{391C9A8A-8E0D-C25F-6A27-D367576DAF38}"/>
                </a:ext>
              </a:extLst>
            </p:cNvPr>
            <p:cNvGrpSpPr/>
            <p:nvPr/>
          </p:nvGrpSpPr>
          <p:grpSpPr>
            <a:xfrm>
              <a:off x="1149795" y="3836454"/>
              <a:ext cx="136791" cy="136791"/>
              <a:chOff x="2898967" y="1781131"/>
              <a:chExt cx="1097280" cy="1097279"/>
            </a:xfrm>
          </p:grpSpPr>
          <p:grpSp>
            <p:nvGrpSpPr>
              <p:cNvPr id="834" name="Group 833">
                <a:extLst>
                  <a:ext uri="{FF2B5EF4-FFF2-40B4-BE49-F238E27FC236}">
                    <a16:creationId xmlns:a16="http://schemas.microsoft.com/office/drawing/2014/main" id="{A75D6DEF-8CA0-AC34-E6A6-A3DF6DF9A41B}"/>
                  </a:ext>
                </a:extLst>
              </p:cNvPr>
              <p:cNvGrpSpPr/>
              <p:nvPr/>
            </p:nvGrpSpPr>
            <p:grpSpPr>
              <a:xfrm>
                <a:off x="2898967" y="1781131"/>
                <a:ext cx="1097280" cy="1097279"/>
                <a:chOff x="4849676" y="2570012"/>
                <a:chExt cx="1784077" cy="1870450"/>
              </a:xfrm>
            </p:grpSpPr>
            <p:grpSp>
              <p:nvGrpSpPr>
                <p:cNvPr id="846" name="Group 845">
                  <a:extLst>
                    <a:ext uri="{FF2B5EF4-FFF2-40B4-BE49-F238E27FC236}">
                      <a16:creationId xmlns:a16="http://schemas.microsoft.com/office/drawing/2014/main" id="{4D14E112-C030-11E9-B91A-3605D80391E5}"/>
                    </a:ext>
                  </a:extLst>
                </p:cNvPr>
                <p:cNvGrpSpPr/>
                <p:nvPr/>
              </p:nvGrpSpPr>
              <p:grpSpPr>
                <a:xfrm>
                  <a:off x="4849676" y="2570012"/>
                  <a:ext cx="1784077" cy="1870450"/>
                  <a:chOff x="1789223" y="3310260"/>
                  <a:chExt cx="911697" cy="1097908"/>
                </a:xfrm>
              </p:grpSpPr>
              <p:sp>
                <p:nvSpPr>
                  <p:cNvPr id="862" name="Oval 861">
                    <a:extLst>
                      <a:ext uri="{FF2B5EF4-FFF2-40B4-BE49-F238E27FC236}">
                        <a16:creationId xmlns:a16="http://schemas.microsoft.com/office/drawing/2014/main" id="{FB4575A6-3CEF-E428-7892-114B19E75378}"/>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863" name="Group 862">
                    <a:extLst>
                      <a:ext uri="{FF2B5EF4-FFF2-40B4-BE49-F238E27FC236}">
                        <a16:creationId xmlns:a16="http://schemas.microsoft.com/office/drawing/2014/main" id="{3DEBB018-7BB4-72EB-F8B6-434336E761A0}"/>
                      </a:ext>
                    </a:extLst>
                  </p:cNvPr>
                  <p:cNvGrpSpPr/>
                  <p:nvPr/>
                </p:nvGrpSpPr>
                <p:grpSpPr>
                  <a:xfrm>
                    <a:off x="1914667" y="3499462"/>
                    <a:ext cx="758049" cy="632250"/>
                    <a:chOff x="6655611" y="1328513"/>
                    <a:chExt cx="4036885" cy="3366966"/>
                  </a:xfrm>
                </p:grpSpPr>
                <p:pic>
                  <p:nvPicPr>
                    <p:cNvPr id="864" name="Graphic 863">
                      <a:extLst>
                        <a:ext uri="{FF2B5EF4-FFF2-40B4-BE49-F238E27FC236}">
                          <a16:creationId xmlns:a16="http://schemas.microsoft.com/office/drawing/2014/main" id="{BB2850BF-380B-6AF0-A7A7-C5CC488EEF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865" name="Graphic 864">
                      <a:extLst>
                        <a:ext uri="{FF2B5EF4-FFF2-40B4-BE49-F238E27FC236}">
                          <a16:creationId xmlns:a16="http://schemas.microsoft.com/office/drawing/2014/main" id="{6AAA269E-08F0-8C29-A833-8EF884DA68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866" name="Graphic 865">
                      <a:extLst>
                        <a:ext uri="{FF2B5EF4-FFF2-40B4-BE49-F238E27FC236}">
                          <a16:creationId xmlns:a16="http://schemas.microsoft.com/office/drawing/2014/main" id="{754E426D-6F09-12D5-0E0D-AD6A31B22D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867" name="Graphic 866">
                      <a:extLst>
                        <a:ext uri="{FF2B5EF4-FFF2-40B4-BE49-F238E27FC236}">
                          <a16:creationId xmlns:a16="http://schemas.microsoft.com/office/drawing/2014/main" id="{F6545AB9-FCFA-284F-9D0D-478996C7FDA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868" name="Graphic 867">
                      <a:extLst>
                        <a:ext uri="{FF2B5EF4-FFF2-40B4-BE49-F238E27FC236}">
                          <a16:creationId xmlns:a16="http://schemas.microsoft.com/office/drawing/2014/main" id="{D97FC082-3899-33CB-07F8-4E7FC64B8D3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869" name="Graphic 868">
                      <a:extLst>
                        <a:ext uri="{FF2B5EF4-FFF2-40B4-BE49-F238E27FC236}">
                          <a16:creationId xmlns:a16="http://schemas.microsoft.com/office/drawing/2014/main" id="{DC74F119-F931-7071-9826-1C76334C9DA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870" name="Graphic 869">
                      <a:extLst>
                        <a:ext uri="{FF2B5EF4-FFF2-40B4-BE49-F238E27FC236}">
                          <a16:creationId xmlns:a16="http://schemas.microsoft.com/office/drawing/2014/main" id="{0F74B912-5C9A-C05D-7A4D-B832878D258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871" name="Graphic 870">
                      <a:extLst>
                        <a:ext uri="{FF2B5EF4-FFF2-40B4-BE49-F238E27FC236}">
                          <a16:creationId xmlns:a16="http://schemas.microsoft.com/office/drawing/2014/main" id="{DDD8C47A-8F74-F4E2-69A4-4C0C34B5EDF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872" name="Graphic 871">
                      <a:extLst>
                        <a:ext uri="{FF2B5EF4-FFF2-40B4-BE49-F238E27FC236}">
                          <a16:creationId xmlns:a16="http://schemas.microsoft.com/office/drawing/2014/main" id="{000EF7D3-FD8F-47D6-FDDE-DA3F9A68B57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873" name="Graphic 872">
                      <a:extLst>
                        <a:ext uri="{FF2B5EF4-FFF2-40B4-BE49-F238E27FC236}">
                          <a16:creationId xmlns:a16="http://schemas.microsoft.com/office/drawing/2014/main" id="{AB55563D-D1B3-F284-833A-66D749CF7AA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874" name="Graphic 873">
                      <a:extLst>
                        <a:ext uri="{FF2B5EF4-FFF2-40B4-BE49-F238E27FC236}">
                          <a16:creationId xmlns:a16="http://schemas.microsoft.com/office/drawing/2014/main" id="{45171114-73E2-3576-EEB5-2D6DEE351B0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887" name="Graphic 886">
                      <a:extLst>
                        <a:ext uri="{FF2B5EF4-FFF2-40B4-BE49-F238E27FC236}">
                          <a16:creationId xmlns:a16="http://schemas.microsoft.com/office/drawing/2014/main" id="{989ED361-7E3A-9332-8C9C-D76339F6FDC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888" name="Graphic 887">
                      <a:extLst>
                        <a:ext uri="{FF2B5EF4-FFF2-40B4-BE49-F238E27FC236}">
                          <a16:creationId xmlns:a16="http://schemas.microsoft.com/office/drawing/2014/main" id="{6F4AEE2E-3D3E-5563-EFFA-395EE76587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889" name="Graphic 888">
                      <a:extLst>
                        <a:ext uri="{FF2B5EF4-FFF2-40B4-BE49-F238E27FC236}">
                          <a16:creationId xmlns:a16="http://schemas.microsoft.com/office/drawing/2014/main" id="{59198739-F945-384C-BBB6-0EB0AD23B11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890" name="Graphic 889">
                      <a:extLst>
                        <a:ext uri="{FF2B5EF4-FFF2-40B4-BE49-F238E27FC236}">
                          <a16:creationId xmlns:a16="http://schemas.microsoft.com/office/drawing/2014/main" id="{0BBAA4A0-D9CE-D212-6056-DC5B634ECF1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891" name="Graphic 890">
                      <a:extLst>
                        <a:ext uri="{FF2B5EF4-FFF2-40B4-BE49-F238E27FC236}">
                          <a16:creationId xmlns:a16="http://schemas.microsoft.com/office/drawing/2014/main" id="{47232908-1C21-DAE5-85A3-66E3B36449F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897" name="Graphic 896">
                      <a:extLst>
                        <a:ext uri="{FF2B5EF4-FFF2-40B4-BE49-F238E27FC236}">
                          <a16:creationId xmlns:a16="http://schemas.microsoft.com/office/drawing/2014/main" id="{D5FC295D-F4DA-2707-6E88-D6EC2828AC6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02" name="Graphic 901">
                      <a:extLst>
                        <a:ext uri="{FF2B5EF4-FFF2-40B4-BE49-F238E27FC236}">
                          <a16:creationId xmlns:a16="http://schemas.microsoft.com/office/drawing/2014/main" id="{FB5537DF-5547-A4D9-51CE-F6F7B5348B0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847" name="Graphic 846">
                  <a:extLst>
                    <a:ext uri="{FF2B5EF4-FFF2-40B4-BE49-F238E27FC236}">
                      <a16:creationId xmlns:a16="http://schemas.microsoft.com/office/drawing/2014/main" id="{C08B093C-EDB9-CE27-A2E2-7B1D43A8A15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848" name="Graphic 847">
                  <a:extLst>
                    <a:ext uri="{FF2B5EF4-FFF2-40B4-BE49-F238E27FC236}">
                      <a16:creationId xmlns:a16="http://schemas.microsoft.com/office/drawing/2014/main" id="{B0E61A3A-552D-8409-1FA6-18689252A22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849" name="Graphic 848">
                  <a:extLst>
                    <a:ext uri="{FF2B5EF4-FFF2-40B4-BE49-F238E27FC236}">
                      <a16:creationId xmlns:a16="http://schemas.microsoft.com/office/drawing/2014/main" id="{0CB4278F-9E97-4E45-1445-2D5F411107E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850" name="Graphic 849">
                  <a:extLst>
                    <a:ext uri="{FF2B5EF4-FFF2-40B4-BE49-F238E27FC236}">
                      <a16:creationId xmlns:a16="http://schemas.microsoft.com/office/drawing/2014/main" id="{5D7CA66E-26B6-D106-6EA0-AD627DA67E1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851" name="Graphic 850">
                  <a:extLst>
                    <a:ext uri="{FF2B5EF4-FFF2-40B4-BE49-F238E27FC236}">
                      <a16:creationId xmlns:a16="http://schemas.microsoft.com/office/drawing/2014/main" id="{036DC6E2-141B-DDCB-A4F4-0862F625ECD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852" name="Graphic 851">
                  <a:extLst>
                    <a:ext uri="{FF2B5EF4-FFF2-40B4-BE49-F238E27FC236}">
                      <a16:creationId xmlns:a16="http://schemas.microsoft.com/office/drawing/2014/main" id="{A068ED48-689A-C0EA-B310-8FA21E8E895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853" name="Graphic 852">
                  <a:extLst>
                    <a:ext uri="{FF2B5EF4-FFF2-40B4-BE49-F238E27FC236}">
                      <a16:creationId xmlns:a16="http://schemas.microsoft.com/office/drawing/2014/main" id="{5B68CF70-F52E-A97F-9D25-56B8013E043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854" name="Graphic 853">
                  <a:extLst>
                    <a:ext uri="{FF2B5EF4-FFF2-40B4-BE49-F238E27FC236}">
                      <a16:creationId xmlns:a16="http://schemas.microsoft.com/office/drawing/2014/main" id="{72D4D499-D117-E940-FD66-7B8B4BD7F39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855" name="Graphic 854">
                  <a:extLst>
                    <a:ext uri="{FF2B5EF4-FFF2-40B4-BE49-F238E27FC236}">
                      <a16:creationId xmlns:a16="http://schemas.microsoft.com/office/drawing/2014/main" id="{D4FDC4B6-6FBD-F8DA-F955-427C67FADD5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856" name="Graphic 855">
                  <a:extLst>
                    <a:ext uri="{FF2B5EF4-FFF2-40B4-BE49-F238E27FC236}">
                      <a16:creationId xmlns:a16="http://schemas.microsoft.com/office/drawing/2014/main" id="{1961DA9E-5F09-DC02-3668-F7EB121EDF0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857" name="Graphic 856">
                  <a:extLst>
                    <a:ext uri="{FF2B5EF4-FFF2-40B4-BE49-F238E27FC236}">
                      <a16:creationId xmlns:a16="http://schemas.microsoft.com/office/drawing/2014/main" id="{AE6A8582-F6E6-ED76-6A55-6F461B5C1C1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858" name="Graphic 857">
                  <a:extLst>
                    <a:ext uri="{FF2B5EF4-FFF2-40B4-BE49-F238E27FC236}">
                      <a16:creationId xmlns:a16="http://schemas.microsoft.com/office/drawing/2014/main" id="{44605919-FDCC-5987-9CA4-C1EB8C14038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859" name="Graphic 858">
                  <a:extLst>
                    <a:ext uri="{FF2B5EF4-FFF2-40B4-BE49-F238E27FC236}">
                      <a16:creationId xmlns:a16="http://schemas.microsoft.com/office/drawing/2014/main" id="{CF16C858-8499-A238-A27F-7B9FEACF2F8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860" name="Graphic 859">
                  <a:extLst>
                    <a:ext uri="{FF2B5EF4-FFF2-40B4-BE49-F238E27FC236}">
                      <a16:creationId xmlns:a16="http://schemas.microsoft.com/office/drawing/2014/main" id="{172EA08F-29CC-DC22-7C7A-9AFD21C13CD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861" name="Graphic 860">
                  <a:extLst>
                    <a:ext uri="{FF2B5EF4-FFF2-40B4-BE49-F238E27FC236}">
                      <a16:creationId xmlns:a16="http://schemas.microsoft.com/office/drawing/2014/main" id="{D6D0FA58-6733-17EB-3461-3A041640A1B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835" name="Graphic 834">
                <a:extLst>
                  <a:ext uri="{FF2B5EF4-FFF2-40B4-BE49-F238E27FC236}">
                    <a16:creationId xmlns:a16="http://schemas.microsoft.com/office/drawing/2014/main" id="{01257D98-AFF8-0351-AE3E-F81AE187B3E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836" name="Graphic 835">
                <a:extLst>
                  <a:ext uri="{FF2B5EF4-FFF2-40B4-BE49-F238E27FC236}">
                    <a16:creationId xmlns:a16="http://schemas.microsoft.com/office/drawing/2014/main" id="{3CEDC8D0-A061-9CD0-8619-9666189E853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837" name="Graphic 836">
                <a:extLst>
                  <a:ext uri="{FF2B5EF4-FFF2-40B4-BE49-F238E27FC236}">
                    <a16:creationId xmlns:a16="http://schemas.microsoft.com/office/drawing/2014/main" id="{574288A0-A53C-0CC6-BF26-57C07B9B147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838" name="Graphic 837">
                <a:extLst>
                  <a:ext uri="{FF2B5EF4-FFF2-40B4-BE49-F238E27FC236}">
                    <a16:creationId xmlns:a16="http://schemas.microsoft.com/office/drawing/2014/main" id="{4AD6BF1B-AA2B-EAC8-3953-A3B58A113F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839" name="Graphic 838">
                <a:extLst>
                  <a:ext uri="{FF2B5EF4-FFF2-40B4-BE49-F238E27FC236}">
                    <a16:creationId xmlns:a16="http://schemas.microsoft.com/office/drawing/2014/main" id="{9E69384B-9F23-1FCE-B6C9-9D6E7A56A75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840" name="Graphic 839">
                <a:extLst>
                  <a:ext uri="{FF2B5EF4-FFF2-40B4-BE49-F238E27FC236}">
                    <a16:creationId xmlns:a16="http://schemas.microsoft.com/office/drawing/2014/main" id="{6B398AC6-7BD0-51A3-9C1F-B4828F2CF77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841" name="Graphic 840">
                <a:extLst>
                  <a:ext uri="{FF2B5EF4-FFF2-40B4-BE49-F238E27FC236}">
                    <a16:creationId xmlns:a16="http://schemas.microsoft.com/office/drawing/2014/main" id="{B9133FA6-1232-9FCB-1475-27790528C31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842" name="Graphic 841">
                <a:extLst>
                  <a:ext uri="{FF2B5EF4-FFF2-40B4-BE49-F238E27FC236}">
                    <a16:creationId xmlns:a16="http://schemas.microsoft.com/office/drawing/2014/main" id="{DFA7ADA0-815C-85B3-D26B-2785F7B08D7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843" name="Graphic 842">
                <a:extLst>
                  <a:ext uri="{FF2B5EF4-FFF2-40B4-BE49-F238E27FC236}">
                    <a16:creationId xmlns:a16="http://schemas.microsoft.com/office/drawing/2014/main" id="{74307128-D6B1-6A76-856A-50CA81F0F33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844" name="Graphic 843">
                <a:extLst>
                  <a:ext uri="{FF2B5EF4-FFF2-40B4-BE49-F238E27FC236}">
                    <a16:creationId xmlns:a16="http://schemas.microsoft.com/office/drawing/2014/main" id="{B219B0B4-0BDE-C475-3FA9-0E2553D86D2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845" name="Graphic 844">
                <a:extLst>
                  <a:ext uri="{FF2B5EF4-FFF2-40B4-BE49-F238E27FC236}">
                    <a16:creationId xmlns:a16="http://schemas.microsoft.com/office/drawing/2014/main" id="{F0EBF0CA-FFCF-0328-6C53-663CCD7A938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61" name="Group 8260">
              <a:extLst>
                <a:ext uri="{FF2B5EF4-FFF2-40B4-BE49-F238E27FC236}">
                  <a16:creationId xmlns:a16="http://schemas.microsoft.com/office/drawing/2014/main" id="{4A4D5D1F-444B-E2F0-2DE1-E46A7BBBC1ED}"/>
                </a:ext>
              </a:extLst>
            </p:cNvPr>
            <p:cNvGrpSpPr/>
            <p:nvPr/>
          </p:nvGrpSpPr>
          <p:grpSpPr>
            <a:xfrm>
              <a:off x="1151789" y="3429610"/>
              <a:ext cx="168283" cy="168283"/>
              <a:chOff x="2898967" y="1781131"/>
              <a:chExt cx="1097280" cy="1097279"/>
            </a:xfrm>
          </p:grpSpPr>
          <p:grpSp>
            <p:nvGrpSpPr>
              <p:cNvPr id="599" name="Group 598">
                <a:extLst>
                  <a:ext uri="{FF2B5EF4-FFF2-40B4-BE49-F238E27FC236}">
                    <a16:creationId xmlns:a16="http://schemas.microsoft.com/office/drawing/2014/main" id="{80F9A5C7-2A17-DC88-FBE6-ED29AF07EE5D}"/>
                  </a:ext>
                </a:extLst>
              </p:cNvPr>
              <p:cNvGrpSpPr/>
              <p:nvPr/>
            </p:nvGrpSpPr>
            <p:grpSpPr>
              <a:xfrm>
                <a:off x="2898967" y="1781131"/>
                <a:ext cx="1097280" cy="1097279"/>
                <a:chOff x="4849676" y="2570012"/>
                <a:chExt cx="1784077" cy="1870450"/>
              </a:xfrm>
            </p:grpSpPr>
            <p:grpSp>
              <p:nvGrpSpPr>
                <p:cNvPr id="611" name="Group 610">
                  <a:extLst>
                    <a:ext uri="{FF2B5EF4-FFF2-40B4-BE49-F238E27FC236}">
                      <a16:creationId xmlns:a16="http://schemas.microsoft.com/office/drawing/2014/main" id="{01490175-313F-878B-B3FE-97EA062BF85E}"/>
                    </a:ext>
                  </a:extLst>
                </p:cNvPr>
                <p:cNvGrpSpPr/>
                <p:nvPr/>
              </p:nvGrpSpPr>
              <p:grpSpPr>
                <a:xfrm>
                  <a:off x="4849676" y="2570012"/>
                  <a:ext cx="1784077" cy="1870450"/>
                  <a:chOff x="1789223" y="3310260"/>
                  <a:chExt cx="911697" cy="1097908"/>
                </a:xfrm>
              </p:grpSpPr>
              <p:sp>
                <p:nvSpPr>
                  <p:cNvPr id="627" name="Oval 626">
                    <a:extLst>
                      <a:ext uri="{FF2B5EF4-FFF2-40B4-BE49-F238E27FC236}">
                        <a16:creationId xmlns:a16="http://schemas.microsoft.com/office/drawing/2014/main" id="{4A2925C7-72FE-20CB-B80B-53F7122723CA}"/>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628" name="Group 627">
                    <a:extLst>
                      <a:ext uri="{FF2B5EF4-FFF2-40B4-BE49-F238E27FC236}">
                        <a16:creationId xmlns:a16="http://schemas.microsoft.com/office/drawing/2014/main" id="{9573B950-82D0-57C6-2B2D-0C05C28BF8B1}"/>
                      </a:ext>
                    </a:extLst>
                  </p:cNvPr>
                  <p:cNvGrpSpPr/>
                  <p:nvPr/>
                </p:nvGrpSpPr>
                <p:grpSpPr>
                  <a:xfrm>
                    <a:off x="1914667" y="3499462"/>
                    <a:ext cx="758049" cy="632250"/>
                    <a:chOff x="6655611" y="1328513"/>
                    <a:chExt cx="4036885" cy="3366966"/>
                  </a:xfrm>
                </p:grpSpPr>
                <p:pic>
                  <p:nvPicPr>
                    <p:cNvPr id="629" name="Graphic 628">
                      <a:extLst>
                        <a:ext uri="{FF2B5EF4-FFF2-40B4-BE49-F238E27FC236}">
                          <a16:creationId xmlns:a16="http://schemas.microsoft.com/office/drawing/2014/main" id="{09CE31E1-3AFC-23C1-F335-C70FF0BBE17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630" name="Graphic 629">
                      <a:extLst>
                        <a:ext uri="{FF2B5EF4-FFF2-40B4-BE49-F238E27FC236}">
                          <a16:creationId xmlns:a16="http://schemas.microsoft.com/office/drawing/2014/main" id="{3B63F353-5186-D128-516B-18459A0AAD0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631" name="Graphic 630">
                      <a:extLst>
                        <a:ext uri="{FF2B5EF4-FFF2-40B4-BE49-F238E27FC236}">
                          <a16:creationId xmlns:a16="http://schemas.microsoft.com/office/drawing/2014/main" id="{870B67DE-9EB5-C9C8-2486-A7B8829C923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632" name="Graphic 631">
                      <a:extLst>
                        <a:ext uri="{FF2B5EF4-FFF2-40B4-BE49-F238E27FC236}">
                          <a16:creationId xmlns:a16="http://schemas.microsoft.com/office/drawing/2014/main" id="{29F67739-CBB2-30DF-7240-D8AADB4D4D7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633" name="Graphic 632">
                      <a:extLst>
                        <a:ext uri="{FF2B5EF4-FFF2-40B4-BE49-F238E27FC236}">
                          <a16:creationId xmlns:a16="http://schemas.microsoft.com/office/drawing/2014/main" id="{4295F5B0-A6C2-1746-06E9-6E8711B6351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634" name="Graphic 633">
                      <a:extLst>
                        <a:ext uri="{FF2B5EF4-FFF2-40B4-BE49-F238E27FC236}">
                          <a16:creationId xmlns:a16="http://schemas.microsoft.com/office/drawing/2014/main" id="{C6C69E97-AD04-66AF-D759-86EBDCAA010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635" name="Graphic 634">
                      <a:extLst>
                        <a:ext uri="{FF2B5EF4-FFF2-40B4-BE49-F238E27FC236}">
                          <a16:creationId xmlns:a16="http://schemas.microsoft.com/office/drawing/2014/main" id="{19E22933-DFE4-DA47-C4C2-B683C2F7C28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636" name="Graphic 635">
                      <a:extLst>
                        <a:ext uri="{FF2B5EF4-FFF2-40B4-BE49-F238E27FC236}">
                          <a16:creationId xmlns:a16="http://schemas.microsoft.com/office/drawing/2014/main" id="{9FC8AD2D-1AF4-C290-4EFE-38BA2FC2371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637" name="Graphic 636">
                      <a:extLst>
                        <a:ext uri="{FF2B5EF4-FFF2-40B4-BE49-F238E27FC236}">
                          <a16:creationId xmlns:a16="http://schemas.microsoft.com/office/drawing/2014/main" id="{0896E453-76D4-F5D3-F8FC-983C04289A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638" name="Graphic 637">
                      <a:extLst>
                        <a:ext uri="{FF2B5EF4-FFF2-40B4-BE49-F238E27FC236}">
                          <a16:creationId xmlns:a16="http://schemas.microsoft.com/office/drawing/2014/main" id="{702EDC12-AFF0-7A98-615D-68483081F91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639" name="Graphic 638">
                      <a:extLst>
                        <a:ext uri="{FF2B5EF4-FFF2-40B4-BE49-F238E27FC236}">
                          <a16:creationId xmlns:a16="http://schemas.microsoft.com/office/drawing/2014/main" id="{952762BA-30FA-614C-C70D-429B57FD7A0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8841" name="Graphic 8840">
                      <a:extLst>
                        <a:ext uri="{FF2B5EF4-FFF2-40B4-BE49-F238E27FC236}">
                          <a16:creationId xmlns:a16="http://schemas.microsoft.com/office/drawing/2014/main" id="{D92BE2E4-3F02-5AA0-CA32-795A7CA4E2C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8842" name="Graphic 8841">
                      <a:extLst>
                        <a:ext uri="{FF2B5EF4-FFF2-40B4-BE49-F238E27FC236}">
                          <a16:creationId xmlns:a16="http://schemas.microsoft.com/office/drawing/2014/main" id="{340483DE-C16A-C2DE-F9F9-ADD2E601197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8843" name="Graphic 8842">
                      <a:extLst>
                        <a:ext uri="{FF2B5EF4-FFF2-40B4-BE49-F238E27FC236}">
                          <a16:creationId xmlns:a16="http://schemas.microsoft.com/office/drawing/2014/main" id="{FF9F2418-C9FF-E765-0548-25376012EC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8894" name="Graphic 8893">
                      <a:extLst>
                        <a:ext uri="{FF2B5EF4-FFF2-40B4-BE49-F238E27FC236}">
                          <a16:creationId xmlns:a16="http://schemas.microsoft.com/office/drawing/2014/main" id="{E3B89075-40D3-D572-81B7-36E6431A3C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8895" name="Graphic 8894">
                      <a:extLst>
                        <a:ext uri="{FF2B5EF4-FFF2-40B4-BE49-F238E27FC236}">
                          <a16:creationId xmlns:a16="http://schemas.microsoft.com/office/drawing/2014/main" id="{475A3713-722D-3A81-BB71-239D477C341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832" name="Graphic 831">
                      <a:extLst>
                        <a:ext uri="{FF2B5EF4-FFF2-40B4-BE49-F238E27FC236}">
                          <a16:creationId xmlns:a16="http://schemas.microsoft.com/office/drawing/2014/main" id="{522FC4F4-8061-3053-8A0A-AEE49B8855C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833" name="Graphic 832">
                      <a:extLst>
                        <a:ext uri="{FF2B5EF4-FFF2-40B4-BE49-F238E27FC236}">
                          <a16:creationId xmlns:a16="http://schemas.microsoft.com/office/drawing/2014/main" id="{DD16DB13-F76D-F30A-3F96-BB64D706EF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612" name="Graphic 611">
                  <a:extLst>
                    <a:ext uri="{FF2B5EF4-FFF2-40B4-BE49-F238E27FC236}">
                      <a16:creationId xmlns:a16="http://schemas.microsoft.com/office/drawing/2014/main" id="{E9B22835-2259-2D63-06EE-9F06D57515A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613" name="Graphic 612">
                  <a:extLst>
                    <a:ext uri="{FF2B5EF4-FFF2-40B4-BE49-F238E27FC236}">
                      <a16:creationId xmlns:a16="http://schemas.microsoft.com/office/drawing/2014/main" id="{3FDED6B1-42B6-4CEF-17CE-4BCEAF6B0BA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614" name="Graphic 613">
                  <a:extLst>
                    <a:ext uri="{FF2B5EF4-FFF2-40B4-BE49-F238E27FC236}">
                      <a16:creationId xmlns:a16="http://schemas.microsoft.com/office/drawing/2014/main" id="{964B6790-3846-D668-5B8E-B3F92DF1D64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615" name="Graphic 614">
                  <a:extLst>
                    <a:ext uri="{FF2B5EF4-FFF2-40B4-BE49-F238E27FC236}">
                      <a16:creationId xmlns:a16="http://schemas.microsoft.com/office/drawing/2014/main" id="{AB22E92C-1E93-E59D-405E-1C7E99CF8D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616" name="Graphic 615">
                  <a:extLst>
                    <a:ext uri="{FF2B5EF4-FFF2-40B4-BE49-F238E27FC236}">
                      <a16:creationId xmlns:a16="http://schemas.microsoft.com/office/drawing/2014/main" id="{940E3810-D815-F23F-89D3-F6FFCF074CF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617" name="Graphic 616">
                  <a:extLst>
                    <a:ext uri="{FF2B5EF4-FFF2-40B4-BE49-F238E27FC236}">
                      <a16:creationId xmlns:a16="http://schemas.microsoft.com/office/drawing/2014/main" id="{2EE02083-B0EE-0F12-3619-A19E53ACF32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618" name="Graphic 617">
                  <a:extLst>
                    <a:ext uri="{FF2B5EF4-FFF2-40B4-BE49-F238E27FC236}">
                      <a16:creationId xmlns:a16="http://schemas.microsoft.com/office/drawing/2014/main" id="{1196D3BC-366B-327D-D04F-19516303A49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619" name="Graphic 618">
                  <a:extLst>
                    <a:ext uri="{FF2B5EF4-FFF2-40B4-BE49-F238E27FC236}">
                      <a16:creationId xmlns:a16="http://schemas.microsoft.com/office/drawing/2014/main" id="{EE74B87F-1038-AAFD-B0F7-9A2E229F827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620" name="Graphic 619">
                  <a:extLst>
                    <a:ext uri="{FF2B5EF4-FFF2-40B4-BE49-F238E27FC236}">
                      <a16:creationId xmlns:a16="http://schemas.microsoft.com/office/drawing/2014/main" id="{1A9DE379-EF54-5CBD-6EF2-A29EE2881B8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621" name="Graphic 620">
                  <a:extLst>
                    <a:ext uri="{FF2B5EF4-FFF2-40B4-BE49-F238E27FC236}">
                      <a16:creationId xmlns:a16="http://schemas.microsoft.com/office/drawing/2014/main" id="{4FDC216A-DDBA-609D-90C8-DEE3177E129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622" name="Graphic 621">
                  <a:extLst>
                    <a:ext uri="{FF2B5EF4-FFF2-40B4-BE49-F238E27FC236}">
                      <a16:creationId xmlns:a16="http://schemas.microsoft.com/office/drawing/2014/main" id="{8A7D7591-7864-6C9A-6CD5-02E32A5BE3F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623" name="Graphic 622">
                  <a:extLst>
                    <a:ext uri="{FF2B5EF4-FFF2-40B4-BE49-F238E27FC236}">
                      <a16:creationId xmlns:a16="http://schemas.microsoft.com/office/drawing/2014/main" id="{EEA07344-9238-CD32-E7A5-1243C49EAB0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624" name="Graphic 623">
                  <a:extLst>
                    <a:ext uri="{FF2B5EF4-FFF2-40B4-BE49-F238E27FC236}">
                      <a16:creationId xmlns:a16="http://schemas.microsoft.com/office/drawing/2014/main" id="{7CDAC60F-FFCD-46C2-5942-2B04EACCA73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625" name="Graphic 624">
                  <a:extLst>
                    <a:ext uri="{FF2B5EF4-FFF2-40B4-BE49-F238E27FC236}">
                      <a16:creationId xmlns:a16="http://schemas.microsoft.com/office/drawing/2014/main" id="{27A9ABC7-F888-0266-18FB-96A279128F1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626" name="Graphic 625">
                  <a:extLst>
                    <a:ext uri="{FF2B5EF4-FFF2-40B4-BE49-F238E27FC236}">
                      <a16:creationId xmlns:a16="http://schemas.microsoft.com/office/drawing/2014/main" id="{ECFCE3EF-B95D-AFD1-ABE5-B2C49B818D9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600" name="Graphic 599">
                <a:extLst>
                  <a:ext uri="{FF2B5EF4-FFF2-40B4-BE49-F238E27FC236}">
                    <a16:creationId xmlns:a16="http://schemas.microsoft.com/office/drawing/2014/main" id="{3859BAC5-DEB2-7D9E-8C6B-8B36BF7CA40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601" name="Graphic 600">
                <a:extLst>
                  <a:ext uri="{FF2B5EF4-FFF2-40B4-BE49-F238E27FC236}">
                    <a16:creationId xmlns:a16="http://schemas.microsoft.com/office/drawing/2014/main" id="{B505BC24-80E5-5E5A-A898-79CBF4008AF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602" name="Graphic 601">
                <a:extLst>
                  <a:ext uri="{FF2B5EF4-FFF2-40B4-BE49-F238E27FC236}">
                    <a16:creationId xmlns:a16="http://schemas.microsoft.com/office/drawing/2014/main" id="{2269E8E3-ABBE-FB05-10C9-BE8728CFD7E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603" name="Graphic 602">
                <a:extLst>
                  <a:ext uri="{FF2B5EF4-FFF2-40B4-BE49-F238E27FC236}">
                    <a16:creationId xmlns:a16="http://schemas.microsoft.com/office/drawing/2014/main" id="{E584AC3F-1076-8DED-BE56-7C4028BCEE3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604" name="Graphic 603">
                <a:extLst>
                  <a:ext uri="{FF2B5EF4-FFF2-40B4-BE49-F238E27FC236}">
                    <a16:creationId xmlns:a16="http://schemas.microsoft.com/office/drawing/2014/main" id="{AB38DD14-1CB0-3164-D475-A4A6E2A1976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605" name="Graphic 604">
                <a:extLst>
                  <a:ext uri="{FF2B5EF4-FFF2-40B4-BE49-F238E27FC236}">
                    <a16:creationId xmlns:a16="http://schemas.microsoft.com/office/drawing/2014/main" id="{518D9D63-AE11-AC33-5D49-7B83435449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606" name="Graphic 605">
                <a:extLst>
                  <a:ext uri="{FF2B5EF4-FFF2-40B4-BE49-F238E27FC236}">
                    <a16:creationId xmlns:a16="http://schemas.microsoft.com/office/drawing/2014/main" id="{A0C02312-A1C0-F3A2-3B5C-93F33DA28BF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607" name="Graphic 606">
                <a:extLst>
                  <a:ext uri="{FF2B5EF4-FFF2-40B4-BE49-F238E27FC236}">
                    <a16:creationId xmlns:a16="http://schemas.microsoft.com/office/drawing/2014/main" id="{08000471-E0C2-2780-F7BC-CA0A6299021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608" name="Graphic 607">
                <a:extLst>
                  <a:ext uri="{FF2B5EF4-FFF2-40B4-BE49-F238E27FC236}">
                    <a16:creationId xmlns:a16="http://schemas.microsoft.com/office/drawing/2014/main" id="{051125C6-2FCF-3BB9-D295-3CA64EC29B9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609" name="Graphic 608">
                <a:extLst>
                  <a:ext uri="{FF2B5EF4-FFF2-40B4-BE49-F238E27FC236}">
                    <a16:creationId xmlns:a16="http://schemas.microsoft.com/office/drawing/2014/main" id="{8B2B3469-0BD0-6829-80CD-B57A0083349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610" name="Graphic 609">
                <a:extLst>
                  <a:ext uri="{FF2B5EF4-FFF2-40B4-BE49-F238E27FC236}">
                    <a16:creationId xmlns:a16="http://schemas.microsoft.com/office/drawing/2014/main" id="{5B3EACE2-D263-BF1C-31FC-7C9C5C2E920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62" name="Group 8261">
              <a:extLst>
                <a:ext uri="{FF2B5EF4-FFF2-40B4-BE49-F238E27FC236}">
                  <a16:creationId xmlns:a16="http://schemas.microsoft.com/office/drawing/2014/main" id="{4826E5AD-6197-2E5F-A37B-4A5E984BABD7}"/>
                </a:ext>
              </a:extLst>
            </p:cNvPr>
            <p:cNvGrpSpPr/>
            <p:nvPr/>
          </p:nvGrpSpPr>
          <p:grpSpPr>
            <a:xfrm>
              <a:off x="830702" y="3447559"/>
              <a:ext cx="110646" cy="110646"/>
              <a:chOff x="2898967" y="1781131"/>
              <a:chExt cx="1097280" cy="1097279"/>
            </a:xfrm>
          </p:grpSpPr>
          <p:grpSp>
            <p:nvGrpSpPr>
              <p:cNvPr id="5798" name="Group 5797">
                <a:extLst>
                  <a:ext uri="{FF2B5EF4-FFF2-40B4-BE49-F238E27FC236}">
                    <a16:creationId xmlns:a16="http://schemas.microsoft.com/office/drawing/2014/main" id="{F070DB70-5977-0B71-59BB-0ECA25A87C40}"/>
                  </a:ext>
                </a:extLst>
              </p:cNvPr>
              <p:cNvGrpSpPr/>
              <p:nvPr/>
            </p:nvGrpSpPr>
            <p:grpSpPr>
              <a:xfrm>
                <a:off x="2898967" y="1781131"/>
                <a:ext cx="1097280" cy="1097279"/>
                <a:chOff x="4849676" y="2570012"/>
                <a:chExt cx="1784077" cy="1870450"/>
              </a:xfrm>
            </p:grpSpPr>
            <p:grpSp>
              <p:nvGrpSpPr>
                <p:cNvPr id="5810" name="Group 5809">
                  <a:extLst>
                    <a:ext uri="{FF2B5EF4-FFF2-40B4-BE49-F238E27FC236}">
                      <a16:creationId xmlns:a16="http://schemas.microsoft.com/office/drawing/2014/main" id="{3539EFCD-671B-0267-993F-D9FBE02155E8}"/>
                    </a:ext>
                  </a:extLst>
                </p:cNvPr>
                <p:cNvGrpSpPr/>
                <p:nvPr/>
              </p:nvGrpSpPr>
              <p:grpSpPr>
                <a:xfrm>
                  <a:off x="4849676" y="2570012"/>
                  <a:ext cx="1784077" cy="1870450"/>
                  <a:chOff x="1789223" y="3310260"/>
                  <a:chExt cx="911697" cy="1097908"/>
                </a:xfrm>
              </p:grpSpPr>
              <p:sp>
                <p:nvSpPr>
                  <p:cNvPr id="578" name="Oval 577">
                    <a:extLst>
                      <a:ext uri="{FF2B5EF4-FFF2-40B4-BE49-F238E27FC236}">
                        <a16:creationId xmlns:a16="http://schemas.microsoft.com/office/drawing/2014/main" id="{D75F7029-CB77-D3BA-7255-ADDC99A02961}"/>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579" name="Group 578">
                    <a:extLst>
                      <a:ext uri="{FF2B5EF4-FFF2-40B4-BE49-F238E27FC236}">
                        <a16:creationId xmlns:a16="http://schemas.microsoft.com/office/drawing/2014/main" id="{5DD8640F-4299-C3CC-0E9C-9953D724F73C}"/>
                      </a:ext>
                    </a:extLst>
                  </p:cNvPr>
                  <p:cNvGrpSpPr/>
                  <p:nvPr/>
                </p:nvGrpSpPr>
                <p:grpSpPr>
                  <a:xfrm>
                    <a:off x="1914667" y="3499462"/>
                    <a:ext cx="758049" cy="632250"/>
                    <a:chOff x="6655611" y="1328513"/>
                    <a:chExt cx="4036885" cy="3366966"/>
                  </a:xfrm>
                </p:grpSpPr>
                <p:pic>
                  <p:nvPicPr>
                    <p:cNvPr id="580" name="Graphic 579">
                      <a:extLst>
                        <a:ext uri="{FF2B5EF4-FFF2-40B4-BE49-F238E27FC236}">
                          <a16:creationId xmlns:a16="http://schemas.microsoft.com/office/drawing/2014/main" id="{A0DF84C6-C3B5-31BD-17EA-95F9E794F3F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581" name="Graphic 580">
                      <a:extLst>
                        <a:ext uri="{FF2B5EF4-FFF2-40B4-BE49-F238E27FC236}">
                          <a16:creationId xmlns:a16="http://schemas.microsoft.com/office/drawing/2014/main" id="{6A886B3B-C429-FAE3-5019-79696D5B0C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582" name="Graphic 581">
                      <a:extLst>
                        <a:ext uri="{FF2B5EF4-FFF2-40B4-BE49-F238E27FC236}">
                          <a16:creationId xmlns:a16="http://schemas.microsoft.com/office/drawing/2014/main" id="{D079FFD1-18CD-57A0-4BFD-993B00D6015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583" name="Graphic 582">
                      <a:extLst>
                        <a:ext uri="{FF2B5EF4-FFF2-40B4-BE49-F238E27FC236}">
                          <a16:creationId xmlns:a16="http://schemas.microsoft.com/office/drawing/2014/main" id="{6FB28845-0786-7AF3-C462-010BEA642C5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584" name="Graphic 583">
                      <a:extLst>
                        <a:ext uri="{FF2B5EF4-FFF2-40B4-BE49-F238E27FC236}">
                          <a16:creationId xmlns:a16="http://schemas.microsoft.com/office/drawing/2014/main" id="{F40F3D47-8C16-36D6-458F-E77DB9C33E1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585" name="Graphic 584">
                      <a:extLst>
                        <a:ext uri="{FF2B5EF4-FFF2-40B4-BE49-F238E27FC236}">
                          <a16:creationId xmlns:a16="http://schemas.microsoft.com/office/drawing/2014/main" id="{D753F9C8-925E-3EAB-D904-BA2E9CB907F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586" name="Graphic 585">
                      <a:extLst>
                        <a:ext uri="{FF2B5EF4-FFF2-40B4-BE49-F238E27FC236}">
                          <a16:creationId xmlns:a16="http://schemas.microsoft.com/office/drawing/2014/main" id="{602BD4C1-4FEB-9E2C-DB8A-BF200350805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587" name="Graphic 586">
                      <a:extLst>
                        <a:ext uri="{FF2B5EF4-FFF2-40B4-BE49-F238E27FC236}">
                          <a16:creationId xmlns:a16="http://schemas.microsoft.com/office/drawing/2014/main" id="{35F50F7C-E8FC-5F3B-9710-558AA9726C9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588" name="Graphic 587">
                      <a:extLst>
                        <a:ext uri="{FF2B5EF4-FFF2-40B4-BE49-F238E27FC236}">
                          <a16:creationId xmlns:a16="http://schemas.microsoft.com/office/drawing/2014/main" id="{CFD741D5-CB63-1BBB-00C0-24228810FAF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589" name="Graphic 588">
                      <a:extLst>
                        <a:ext uri="{FF2B5EF4-FFF2-40B4-BE49-F238E27FC236}">
                          <a16:creationId xmlns:a16="http://schemas.microsoft.com/office/drawing/2014/main" id="{DB6848DF-CDF7-A090-DD0B-82AFA3DC101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590" name="Graphic 589">
                      <a:extLst>
                        <a:ext uri="{FF2B5EF4-FFF2-40B4-BE49-F238E27FC236}">
                          <a16:creationId xmlns:a16="http://schemas.microsoft.com/office/drawing/2014/main" id="{603154E0-089A-407A-FE2F-781F0B2EEA5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591" name="Graphic 590">
                      <a:extLst>
                        <a:ext uri="{FF2B5EF4-FFF2-40B4-BE49-F238E27FC236}">
                          <a16:creationId xmlns:a16="http://schemas.microsoft.com/office/drawing/2014/main" id="{827E6D5F-08CF-1AB8-003D-D6645D43F97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593" name="Graphic 592">
                      <a:extLst>
                        <a:ext uri="{FF2B5EF4-FFF2-40B4-BE49-F238E27FC236}">
                          <a16:creationId xmlns:a16="http://schemas.microsoft.com/office/drawing/2014/main" id="{CAF19833-8B2D-99ED-EE8E-906EC7DDC45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594" name="Graphic 593">
                      <a:extLst>
                        <a:ext uri="{FF2B5EF4-FFF2-40B4-BE49-F238E27FC236}">
                          <a16:creationId xmlns:a16="http://schemas.microsoft.com/office/drawing/2014/main" id="{DADFE9F8-19B8-7DA7-C618-694AE36074D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595" name="Graphic 594">
                      <a:extLst>
                        <a:ext uri="{FF2B5EF4-FFF2-40B4-BE49-F238E27FC236}">
                          <a16:creationId xmlns:a16="http://schemas.microsoft.com/office/drawing/2014/main" id="{151920DA-4CDD-E6BD-1705-2A346D40012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596" name="Graphic 595">
                      <a:extLst>
                        <a:ext uri="{FF2B5EF4-FFF2-40B4-BE49-F238E27FC236}">
                          <a16:creationId xmlns:a16="http://schemas.microsoft.com/office/drawing/2014/main" id="{C764B62F-8180-255C-AE85-99B3913DA1F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597" name="Graphic 596">
                      <a:extLst>
                        <a:ext uri="{FF2B5EF4-FFF2-40B4-BE49-F238E27FC236}">
                          <a16:creationId xmlns:a16="http://schemas.microsoft.com/office/drawing/2014/main" id="{3DD445B7-CE09-8498-A7ED-2E1CAED6EF0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598" name="Graphic 597">
                      <a:extLst>
                        <a:ext uri="{FF2B5EF4-FFF2-40B4-BE49-F238E27FC236}">
                          <a16:creationId xmlns:a16="http://schemas.microsoft.com/office/drawing/2014/main" id="{46EF43AC-6D4F-12B7-1DB5-EFDF6FC68AB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5811" name="Graphic 5810">
                  <a:extLst>
                    <a:ext uri="{FF2B5EF4-FFF2-40B4-BE49-F238E27FC236}">
                      <a16:creationId xmlns:a16="http://schemas.microsoft.com/office/drawing/2014/main" id="{D1043114-8BB8-0E70-E046-1C42935B7AB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5812" name="Graphic 5811">
                  <a:extLst>
                    <a:ext uri="{FF2B5EF4-FFF2-40B4-BE49-F238E27FC236}">
                      <a16:creationId xmlns:a16="http://schemas.microsoft.com/office/drawing/2014/main" id="{142916FB-936A-751D-2CC2-91E72D9A718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5813" name="Graphic 5812">
                  <a:extLst>
                    <a:ext uri="{FF2B5EF4-FFF2-40B4-BE49-F238E27FC236}">
                      <a16:creationId xmlns:a16="http://schemas.microsoft.com/office/drawing/2014/main" id="{1510C601-B14A-FF2A-69CF-A46897471F1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5814" name="Graphic 5813">
                  <a:extLst>
                    <a:ext uri="{FF2B5EF4-FFF2-40B4-BE49-F238E27FC236}">
                      <a16:creationId xmlns:a16="http://schemas.microsoft.com/office/drawing/2014/main" id="{5CA9F3C3-258D-55DD-0418-ACF083CAB69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5815" name="Graphic 5814">
                  <a:extLst>
                    <a:ext uri="{FF2B5EF4-FFF2-40B4-BE49-F238E27FC236}">
                      <a16:creationId xmlns:a16="http://schemas.microsoft.com/office/drawing/2014/main" id="{31A8D59F-36FE-A461-EF65-741FB176B3F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5816" name="Graphic 5815">
                  <a:extLst>
                    <a:ext uri="{FF2B5EF4-FFF2-40B4-BE49-F238E27FC236}">
                      <a16:creationId xmlns:a16="http://schemas.microsoft.com/office/drawing/2014/main" id="{8D8EC5E0-5EDE-AAA0-6A40-D109E1A3D4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5817" name="Graphic 5816">
                  <a:extLst>
                    <a:ext uri="{FF2B5EF4-FFF2-40B4-BE49-F238E27FC236}">
                      <a16:creationId xmlns:a16="http://schemas.microsoft.com/office/drawing/2014/main" id="{F641F91A-CE91-4617-5223-1F043E70E1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5818" name="Graphic 5817">
                  <a:extLst>
                    <a:ext uri="{FF2B5EF4-FFF2-40B4-BE49-F238E27FC236}">
                      <a16:creationId xmlns:a16="http://schemas.microsoft.com/office/drawing/2014/main" id="{09B31627-F9C1-1547-2744-DEC3F09C64B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5819" name="Graphic 5818">
                  <a:extLst>
                    <a:ext uri="{FF2B5EF4-FFF2-40B4-BE49-F238E27FC236}">
                      <a16:creationId xmlns:a16="http://schemas.microsoft.com/office/drawing/2014/main" id="{050F2D03-0596-5F21-88B4-EEC5EBF9E8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5820" name="Graphic 5819">
                  <a:extLst>
                    <a:ext uri="{FF2B5EF4-FFF2-40B4-BE49-F238E27FC236}">
                      <a16:creationId xmlns:a16="http://schemas.microsoft.com/office/drawing/2014/main" id="{69B6F9C0-F997-B0CA-FF41-94E3C4ED61E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5821" name="Graphic 5820">
                  <a:extLst>
                    <a:ext uri="{FF2B5EF4-FFF2-40B4-BE49-F238E27FC236}">
                      <a16:creationId xmlns:a16="http://schemas.microsoft.com/office/drawing/2014/main" id="{B3DDDCA3-585C-E4F8-F3AE-40A7DD11D82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5822" name="Graphic 5821">
                  <a:extLst>
                    <a:ext uri="{FF2B5EF4-FFF2-40B4-BE49-F238E27FC236}">
                      <a16:creationId xmlns:a16="http://schemas.microsoft.com/office/drawing/2014/main" id="{7C8962E6-6327-0A8E-3338-1535ADE3962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5823" name="Graphic 5822">
                  <a:extLst>
                    <a:ext uri="{FF2B5EF4-FFF2-40B4-BE49-F238E27FC236}">
                      <a16:creationId xmlns:a16="http://schemas.microsoft.com/office/drawing/2014/main" id="{EB0DF89B-629E-9A9A-192D-9C12C8D39AD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576" name="Graphic 575">
                  <a:extLst>
                    <a:ext uri="{FF2B5EF4-FFF2-40B4-BE49-F238E27FC236}">
                      <a16:creationId xmlns:a16="http://schemas.microsoft.com/office/drawing/2014/main" id="{564E0402-2A52-6D17-EC34-EFDE74CA8ED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577" name="Graphic 576">
                  <a:extLst>
                    <a:ext uri="{FF2B5EF4-FFF2-40B4-BE49-F238E27FC236}">
                      <a16:creationId xmlns:a16="http://schemas.microsoft.com/office/drawing/2014/main" id="{A5E6841B-0B55-831E-AA92-69D752CD89A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5799" name="Graphic 5798">
                <a:extLst>
                  <a:ext uri="{FF2B5EF4-FFF2-40B4-BE49-F238E27FC236}">
                    <a16:creationId xmlns:a16="http://schemas.microsoft.com/office/drawing/2014/main" id="{BBB348C9-A4F0-4EE9-768C-8458D49D300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5800" name="Graphic 5799">
                <a:extLst>
                  <a:ext uri="{FF2B5EF4-FFF2-40B4-BE49-F238E27FC236}">
                    <a16:creationId xmlns:a16="http://schemas.microsoft.com/office/drawing/2014/main" id="{B72A5AC3-EAAA-1504-FE2F-59A4912C730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5801" name="Graphic 5800">
                <a:extLst>
                  <a:ext uri="{FF2B5EF4-FFF2-40B4-BE49-F238E27FC236}">
                    <a16:creationId xmlns:a16="http://schemas.microsoft.com/office/drawing/2014/main" id="{E6842AE2-FE78-9565-D3C2-50996890C2C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5802" name="Graphic 5801">
                <a:extLst>
                  <a:ext uri="{FF2B5EF4-FFF2-40B4-BE49-F238E27FC236}">
                    <a16:creationId xmlns:a16="http://schemas.microsoft.com/office/drawing/2014/main" id="{804A7467-1102-59D2-30DF-AABA03E5DFF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5803" name="Graphic 5802">
                <a:extLst>
                  <a:ext uri="{FF2B5EF4-FFF2-40B4-BE49-F238E27FC236}">
                    <a16:creationId xmlns:a16="http://schemas.microsoft.com/office/drawing/2014/main" id="{07EFC528-627C-9E8C-277B-6F9B9C9D55D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5804" name="Graphic 5803">
                <a:extLst>
                  <a:ext uri="{FF2B5EF4-FFF2-40B4-BE49-F238E27FC236}">
                    <a16:creationId xmlns:a16="http://schemas.microsoft.com/office/drawing/2014/main" id="{975FD2B8-1A1D-E1B9-E80B-2551DAD24B1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5805" name="Graphic 5804">
                <a:extLst>
                  <a:ext uri="{FF2B5EF4-FFF2-40B4-BE49-F238E27FC236}">
                    <a16:creationId xmlns:a16="http://schemas.microsoft.com/office/drawing/2014/main" id="{E31948AB-173D-7B79-62EB-2ACAA93037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5806" name="Graphic 5805">
                <a:extLst>
                  <a:ext uri="{FF2B5EF4-FFF2-40B4-BE49-F238E27FC236}">
                    <a16:creationId xmlns:a16="http://schemas.microsoft.com/office/drawing/2014/main" id="{F63F2EF6-0F95-BB8D-CD48-51AC2CB53E3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5807" name="Graphic 5806">
                <a:extLst>
                  <a:ext uri="{FF2B5EF4-FFF2-40B4-BE49-F238E27FC236}">
                    <a16:creationId xmlns:a16="http://schemas.microsoft.com/office/drawing/2014/main" id="{0A01C42D-B513-8CDB-81DF-8D68FBEAF5A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5808" name="Graphic 5807">
                <a:extLst>
                  <a:ext uri="{FF2B5EF4-FFF2-40B4-BE49-F238E27FC236}">
                    <a16:creationId xmlns:a16="http://schemas.microsoft.com/office/drawing/2014/main" id="{2F48DD84-2C38-5382-4C25-B2225339C05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5809" name="Graphic 5808">
                <a:extLst>
                  <a:ext uri="{FF2B5EF4-FFF2-40B4-BE49-F238E27FC236}">
                    <a16:creationId xmlns:a16="http://schemas.microsoft.com/office/drawing/2014/main" id="{777813DD-6239-0B61-D2C5-D354D8DFB85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63" name="Group 8262">
              <a:extLst>
                <a:ext uri="{FF2B5EF4-FFF2-40B4-BE49-F238E27FC236}">
                  <a16:creationId xmlns:a16="http://schemas.microsoft.com/office/drawing/2014/main" id="{A0F15773-4025-93EE-5DFD-1DC998187167}"/>
                </a:ext>
              </a:extLst>
            </p:cNvPr>
            <p:cNvGrpSpPr/>
            <p:nvPr/>
          </p:nvGrpSpPr>
          <p:grpSpPr>
            <a:xfrm>
              <a:off x="1978951" y="3736984"/>
              <a:ext cx="165485" cy="165485"/>
              <a:chOff x="2898967" y="1781131"/>
              <a:chExt cx="1097280" cy="1097279"/>
            </a:xfrm>
          </p:grpSpPr>
          <p:grpSp>
            <p:nvGrpSpPr>
              <p:cNvPr id="272" name="Group 271">
                <a:extLst>
                  <a:ext uri="{FF2B5EF4-FFF2-40B4-BE49-F238E27FC236}">
                    <a16:creationId xmlns:a16="http://schemas.microsoft.com/office/drawing/2014/main" id="{B0CCA057-BAF5-9EC3-026E-519DE5F3889C}"/>
                  </a:ext>
                </a:extLst>
              </p:cNvPr>
              <p:cNvGrpSpPr/>
              <p:nvPr/>
            </p:nvGrpSpPr>
            <p:grpSpPr>
              <a:xfrm>
                <a:off x="2898967" y="1781131"/>
                <a:ext cx="1097280" cy="1097279"/>
                <a:chOff x="4849676" y="2570012"/>
                <a:chExt cx="1784077" cy="1870450"/>
              </a:xfrm>
            </p:grpSpPr>
            <p:grpSp>
              <p:nvGrpSpPr>
                <p:cNvPr id="284" name="Group 283">
                  <a:extLst>
                    <a:ext uri="{FF2B5EF4-FFF2-40B4-BE49-F238E27FC236}">
                      <a16:creationId xmlns:a16="http://schemas.microsoft.com/office/drawing/2014/main" id="{F1A377E4-9DB1-5127-7161-EB9E4328B73A}"/>
                    </a:ext>
                  </a:extLst>
                </p:cNvPr>
                <p:cNvGrpSpPr/>
                <p:nvPr/>
              </p:nvGrpSpPr>
              <p:grpSpPr>
                <a:xfrm>
                  <a:off x="4849676" y="2570012"/>
                  <a:ext cx="1784077" cy="1870450"/>
                  <a:chOff x="1789223" y="3310260"/>
                  <a:chExt cx="911697" cy="1097908"/>
                </a:xfrm>
              </p:grpSpPr>
              <p:sp>
                <p:nvSpPr>
                  <p:cNvPr id="302" name="Oval 301">
                    <a:extLst>
                      <a:ext uri="{FF2B5EF4-FFF2-40B4-BE49-F238E27FC236}">
                        <a16:creationId xmlns:a16="http://schemas.microsoft.com/office/drawing/2014/main" id="{E2E83A5B-0AD4-EE76-7E1A-63E9D1F46DD8}"/>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03" name="Group 302">
                    <a:extLst>
                      <a:ext uri="{FF2B5EF4-FFF2-40B4-BE49-F238E27FC236}">
                        <a16:creationId xmlns:a16="http://schemas.microsoft.com/office/drawing/2014/main" id="{F4658739-5D5D-C4A6-D164-C3D988B409B0}"/>
                      </a:ext>
                    </a:extLst>
                  </p:cNvPr>
                  <p:cNvGrpSpPr/>
                  <p:nvPr/>
                </p:nvGrpSpPr>
                <p:grpSpPr>
                  <a:xfrm>
                    <a:off x="1914667" y="3499462"/>
                    <a:ext cx="758049" cy="632250"/>
                    <a:chOff x="6655611" y="1328513"/>
                    <a:chExt cx="4036885" cy="3366966"/>
                  </a:xfrm>
                </p:grpSpPr>
                <p:pic>
                  <p:nvPicPr>
                    <p:cNvPr id="304" name="Graphic 303">
                      <a:extLst>
                        <a:ext uri="{FF2B5EF4-FFF2-40B4-BE49-F238E27FC236}">
                          <a16:creationId xmlns:a16="http://schemas.microsoft.com/office/drawing/2014/main" id="{9743BB59-BAB6-9841-3858-B34B0982D00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305" name="Graphic 304">
                      <a:extLst>
                        <a:ext uri="{FF2B5EF4-FFF2-40B4-BE49-F238E27FC236}">
                          <a16:creationId xmlns:a16="http://schemas.microsoft.com/office/drawing/2014/main" id="{0F82902F-6F74-DB89-904D-CEC0057F4B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306" name="Graphic 305">
                      <a:extLst>
                        <a:ext uri="{FF2B5EF4-FFF2-40B4-BE49-F238E27FC236}">
                          <a16:creationId xmlns:a16="http://schemas.microsoft.com/office/drawing/2014/main" id="{675C0163-BC49-050C-0CD0-C2EB4D091E2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307" name="Graphic 306">
                      <a:extLst>
                        <a:ext uri="{FF2B5EF4-FFF2-40B4-BE49-F238E27FC236}">
                          <a16:creationId xmlns:a16="http://schemas.microsoft.com/office/drawing/2014/main" id="{1F36EB9C-FD18-1DD2-BCEE-978430BAB88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308" name="Graphic 307">
                      <a:extLst>
                        <a:ext uri="{FF2B5EF4-FFF2-40B4-BE49-F238E27FC236}">
                          <a16:creationId xmlns:a16="http://schemas.microsoft.com/office/drawing/2014/main" id="{64692605-7075-1DB4-8B97-41FE9D1B0EA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309" name="Graphic 308">
                      <a:extLst>
                        <a:ext uri="{FF2B5EF4-FFF2-40B4-BE49-F238E27FC236}">
                          <a16:creationId xmlns:a16="http://schemas.microsoft.com/office/drawing/2014/main" id="{ED19E126-36DC-6AFF-9653-6F96743733D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310" name="Graphic 309">
                      <a:extLst>
                        <a:ext uri="{FF2B5EF4-FFF2-40B4-BE49-F238E27FC236}">
                          <a16:creationId xmlns:a16="http://schemas.microsoft.com/office/drawing/2014/main" id="{E2F08447-BAEE-ADAA-53BB-ED8852AA481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315" name="Graphic 314">
                      <a:extLst>
                        <a:ext uri="{FF2B5EF4-FFF2-40B4-BE49-F238E27FC236}">
                          <a16:creationId xmlns:a16="http://schemas.microsoft.com/office/drawing/2014/main" id="{DDF72EED-2379-B2BD-0BF0-23BA15EE598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316" name="Graphic 315">
                      <a:extLst>
                        <a:ext uri="{FF2B5EF4-FFF2-40B4-BE49-F238E27FC236}">
                          <a16:creationId xmlns:a16="http://schemas.microsoft.com/office/drawing/2014/main" id="{46D4B958-DC87-369F-347F-C3FCD52CC0C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317" name="Graphic 316">
                      <a:extLst>
                        <a:ext uri="{FF2B5EF4-FFF2-40B4-BE49-F238E27FC236}">
                          <a16:creationId xmlns:a16="http://schemas.microsoft.com/office/drawing/2014/main" id="{C2A84A31-488C-952F-FD21-E22E7A21C0E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318" name="Graphic 317">
                      <a:extLst>
                        <a:ext uri="{FF2B5EF4-FFF2-40B4-BE49-F238E27FC236}">
                          <a16:creationId xmlns:a16="http://schemas.microsoft.com/office/drawing/2014/main" id="{D5F2EDD2-EC98-5317-85C4-420969776BC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319" name="Graphic 318">
                      <a:extLst>
                        <a:ext uri="{FF2B5EF4-FFF2-40B4-BE49-F238E27FC236}">
                          <a16:creationId xmlns:a16="http://schemas.microsoft.com/office/drawing/2014/main" id="{5E896037-A479-8FD8-5B61-B1C9A6541D0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5792" name="Graphic 5791">
                      <a:extLst>
                        <a:ext uri="{FF2B5EF4-FFF2-40B4-BE49-F238E27FC236}">
                          <a16:creationId xmlns:a16="http://schemas.microsoft.com/office/drawing/2014/main" id="{8285959F-DB00-D268-B54D-A05ACD07857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5793" name="Graphic 5792">
                      <a:extLst>
                        <a:ext uri="{FF2B5EF4-FFF2-40B4-BE49-F238E27FC236}">
                          <a16:creationId xmlns:a16="http://schemas.microsoft.com/office/drawing/2014/main" id="{57CB3A3B-D8E5-3CBB-9551-6AC1E164D2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5794" name="Graphic 5793">
                      <a:extLst>
                        <a:ext uri="{FF2B5EF4-FFF2-40B4-BE49-F238E27FC236}">
                          <a16:creationId xmlns:a16="http://schemas.microsoft.com/office/drawing/2014/main" id="{B86E5E48-E501-1257-5D69-1BE6C3E9307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5795" name="Graphic 5794">
                      <a:extLst>
                        <a:ext uri="{FF2B5EF4-FFF2-40B4-BE49-F238E27FC236}">
                          <a16:creationId xmlns:a16="http://schemas.microsoft.com/office/drawing/2014/main" id="{7A9086B8-12D3-0EF9-BCA3-DEFE97C3B2C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5796" name="Graphic 5795">
                      <a:extLst>
                        <a:ext uri="{FF2B5EF4-FFF2-40B4-BE49-F238E27FC236}">
                          <a16:creationId xmlns:a16="http://schemas.microsoft.com/office/drawing/2014/main" id="{5B684C3E-69EA-4D6F-0FEA-BE2FAF0E7A9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5797" name="Graphic 5796">
                      <a:extLst>
                        <a:ext uri="{FF2B5EF4-FFF2-40B4-BE49-F238E27FC236}">
                          <a16:creationId xmlns:a16="http://schemas.microsoft.com/office/drawing/2014/main" id="{2B309212-75A7-ACA5-0F84-196F029B353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285" name="Graphic 284">
                  <a:extLst>
                    <a:ext uri="{FF2B5EF4-FFF2-40B4-BE49-F238E27FC236}">
                      <a16:creationId xmlns:a16="http://schemas.microsoft.com/office/drawing/2014/main" id="{FB8DB567-04E3-D512-9395-308E53A8D4F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286" name="Graphic 285">
                  <a:extLst>
                    <a:ext uri="{FF2B5EF4-FFF2-40B4-BE49-F238E27FC236}">
                      <a16:creationId xmlns:a16="http://schemas.microsoft.com/office/drawing/2014/main" id="{443CFA07-629D-8D97-1B82-5E6AF2471C3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287" name="Graphic 286">
                  <a:extLst>
                    <a:ext uri="{FF2B5EF4-FFF2-40B4-BE49-F238E27FC236}">
                      <a16:creationId xmlns:a16="http://schemas.microsoft.com/office/drawing/2014/main" id="{124E57DF-94E2-F33C-75EA-0ED91C9770C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289" name="Graphic 288">
                  <a:extLst>
                    <a:ext uri="{FF2B5EF4-FFF2-40B4-BE49-F238E27FC236}">
                      <a16:creationId xmlns:a16="http://schemas.microsoft.com/office/drawing/2014/main" id="{0B35FC08-0C4F-911E-31DC-DCA8E5A294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290" name="Graphic 289">
                  <a:extLst>
                    <a:ext uri="{FF2B5EF4-FFF2-40B4-BE49-F238E27FC236}">
                      <a16:creationId xmlns:a16="http://schemas.microsoft.com/office/drawing/2014/main" id="{2D3F0D92-0E10-C13D-B91E-41F75515770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291" name="Graphic 290">
                  <a:extLst>
                    <a:ext uri="{FF2B5EF4-FFF2-40B4-BE49-F238E27FC236}">
                      <a16:creationId xmlns:a16="http://schemas.microsoft.com/office/drawing/2014/main" id="{F3AF91FC-4D36-D174-C211-3A6B922229A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292" name="Graphic 291">
                  <a:extLst>
                    <a:ext uri="{FF2B5EF4-FFF2-40B4-BE49-F238E27FC236}">
                      <a16:creationId xmlns:a16="http://schemas.microsoft.com/office/drawing/2014/main" id="{6848A578-5C7B-D8FD-5FFF-A6140F4122B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293" name="Graphic 292">
                  <a:extLst>
                    <a:ext uri="{FF2B5EF4-FFF2-40B4-BE49-F238E27FC236}">
                      <a16:creationId xmlns:a16="http://schemas.microsoft.com/office/drawing/2014/main" id="{A543C42F-E37C-BAA2-E25A-8F299A3D841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295" name="Graphic 294">
                  <a:extLst>
                    <a:ext uri="{FF2B5EF4-FFF2-40B4-BE49-F238E27FC236}">
                      <a16:creationId xmlns:a16="http://schemas.microsoft.com/office/drawing/2014/main" id="{8AD89CB7-AC24-2B71-794B-0DB37BF674C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296" name="Graphic 295">
                  <a:extLst>
                    <a:ext uri="{FF2B5EF4-FFF2-40B4-BE49-F238E27FC236}">
                      <a16:creationId xmlns:a16="http://schemas.microsoft.com/office/drawing/2014/main" id="{DC0E87B0-53D9-19FA-4615-73A18F830EA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297" name="Graphic 296">
                  <a:extLst>
                    <a:ext uri="{FF2B5EF4-FFF2-40B4-BE49-F238E27FC236}">
                      <a16:creationId xmlns:a16="http://schemas.microsoft.com/office/drawing/2014/main" id="{8C8A54BD-7B20-3BF0-6633-85AC3CC815F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298" name="Graphic 297">
                  <a:extLst>
                    <a:ext uri="{FF2B5EF4-FFF2-40B4-BE49-F238E27FC236}">
                      <a16:creationId xmlns:a16="http://schemas.microsoft.com/office/drawing/2014/main" id="{6661626F-4E9B-9028-3328-81574B4B7F4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299" name="Graphic 298">
                  <a:extLst>
                    <a:ext uri="{FF2B5EF4-FFF2-40B4-BE49-F238E27FC236}">
                      <a16:creationId xmlns:a16="http://schemas.microsoft.com/office/drawing/2014/main" id="{3A16044F-7B90-EE19-80F3-F92C3A0D2C9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300" name="Graphic 299">
                  <a:extLst>
                    <a:ext uri="{FF2B5EF4-FFF2-40B4-BE49-F238E27FC236}">
                      <a16:creationId xmlns:a16="http://schemas.microsoft.com/office/drawing/2014/main" id="{D141BD01-A401-D29B-036C-923121066E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301" name="Graphic 300">
                  <a:extLst>
                    <a:ext uri="{FF2B5EF4-FFF2-40B4-BE49-F238E27FC236}">
                      <a16:creationId xmlns:a16="http://schemas.microsoft.com/office/drawing/2014/main" id="{E6D9ECE2-3515-0B4E-3EF6-C3850F2D456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273" name="Graphic 272">
                <a:extLst>
                  <a:ext uri="{FF2B5EF4-FFF2-40B4-BE49-F238E27FC236}">
                    <a16:creationId xmlns:a16="http://schemas.microsoft.com/office/drawing/2014/main" id="{016F4702-8796-A1D7-9C9B-EA56D1BCBBE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274" name="Graphic 273">
                <a:extLst>
                  <a:ext uri="{FF2B5EF4-FFF2-40B4-BE49-F238E27FC236}">
                    <a16:creationId xmlns:a16="http://schemas.microsoft.com/office/drawing/2014/main" id="{27C4C4BA-07DF-15C2-B708-0A11639D0FC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275" name="Graphic 274">
                <a:extLst>
                  <a:ext uri="{FF2B5EF4-FFF2-40B4-BE49-F238E27FC236}">
                    <a16:creationId xmlns:a16="http://schemas.microsoft.com/office/drawing/2014/main" id="{94A899BF-7D72-A0F6-AF40-154039E0142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276" name="Graphic 275">
                <a:extLst>
                  <a:ext uri="{FF2B5EF4-FFF2-40B4-BE49-F238E27FC236}">
                    <a16:creationId xmlns:a16="http://schemas.microsoft.com/office/drawing/2014/main" id="{C3107FA3-C055-7312-34E3-35B229DDE2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277" name="Graphic 276">
                <a:extLst>
                  <a:ext uri="{FF2B5EF4-FFF2-40B4-BE49-F238E27FC236}">
                    <a16:creationId xmlns:a16="http://schemas.microsoft.com/office/drawing/2014/main" id="{561F5994-AB3B-7C61-EBDF-7283F3015FF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278" name="Graphic 277">
                <a:extLst>
                  <a:ext uri="{FF2B5EF4-FFF2-40B4-BE49-F238E27FC236}">
                    <a16:creationId xmlns:a16="http://schemas.microsoft.com/office/drawing/2014/main" id="{F3639066-DF7B-0CC7-8FD3-97540109F90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279" name="Graphic 278">
                <a:extLst>
                  <a:ext uri="{FF2B5EF4-FFF2-40B4-BE49-F238E27FC236}">
                    <a16:creationId xmlns:a16="http://schemas.microsoft.com/office/drawing/2014/main" id="{E93B25BD-B513-D269-FE22-00FFC94A4E5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280" name="Graphic 279">
                <a:extLst>
                  <a:ext uri="{FF2B5EF4-FFF2-40B4-BE49-F238E27FC236}">
                    <a16:creationId xmlns:a16="http://schemas.microsoft.com/office/drawing/2014/main" id="{0FF8266B-4F52-A427-EA71-969475792195}"/>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281" name="Graphic 280">
                <a:extLst>
                  <a:ext uri="{FF2B5EF4-FFF2-40B4-BE49-F238E27FC236}">
                    <a16:creationId xmlns:a16="http://schemas.microsoft.com/office/drawing/2014/main" id="{FD889913-969F-0CDF-2D4F-5226403516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282" name="Graphic 281">
                <a:extLst>
                  <a:ext uri="{FF2B5EF4-FFF2-40B4-BE49-F238E27FC236}">
                    <a16:creationId xmlns:a16="http://schemas.microsoft.com/office/drawing/2014/main" id="{CC40371B-C481-7C89-267C-3B4D2AA9F5F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283" name="Graphic 282">
                <a:extLst>
                  <a:ext uri="{FF2B5EF4-FFF2-40B4-BE49-F238E27FC236}">
                    <a16:creationId xmlns:a16="http://schemas.microsoft.com/office/drawing/2014/main" id="{A56AD6DB-7F1B-DC16-24E9-B089F8125A9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64" name="Group 8263">
              <a:extLst>
                <a:ext uri="{FF2B5EF4-FFF2-40B4-BE49-F238E27FC236}">
                  <a16:creationId xmlns:a16="http://schemas.microsoft.com/office/drawing/2014/main" id="{573C54C9-5E17-A988-1908-6F27F0983DD0}"/>
                </a:ext>
              </a:extLst>
            </p:cNvPr>
            <p:cNvGrpSpPr/>
            <p:nvPr/>
          </p:nvGrpSpPr>
          <p:grpSpPr>
            <a:xfrm>
              <a:off x="2926692" y="3176577"/>
              <a:ext cx="139126" cy="139126"/>
              <a:chOff x="2898967" y="1781131"/>
              <a:chExt cx="1097280" cy="1097279"/>
            </a:xfrm>
          </p:grpSpPr>
          <p:grpSp>
            <p:nvGrpSpPr>
              <p:cNvPr id="173" name="Group 172">
                <a:extLst>
                  <a:ext uri="{FF2B5EF4-FFF2-40B4-BE49-F238E27FC236}">
                    <a16:creationId xmlns:a16="http://schemas.microsoft.com/office/drawing/2014/main" id="{ACF9CA4F-358B-C7CD-E0C7-B791CD0DBAE9}"/>
                  </a:ext>
                </a:extLst>
              </p:cNvPr>
              <p:cNvGrpSpPr/>
              <p:nvPr/>
            </p:nvGrpSpPr>
            <p:grpSpPr>
              <a:xfrm>
                <a:off x="2898967" y="1781131"/>
                <a:ext cx="1097280" cy="1097279"/>
                <a:chOff x="4849676" y="2570012"/>
                <a:chExt cx="1784077" cy="1870450"/>
              </a:xfrm>
            </p:grpSpPr>
            <p:grpSp>
              <p:nvGrpSpPr>
                <p:cNvPr id="185" name="Group 184">
                  <a:extLst>
                    <a:ext uri="{FF2B5EF4-FFF2-40B4-BE49-F238E27FC236}">
                      <a16:creationId xmlns:a16="http://schemas.microsoft.com/office/drawing/2014/main" id="{9BB47229-A856-544B-2581-686F0205D968}"/>
                    </a:ext>
                  </a:extLst>
                </p:cNvPr>
                <p:cNvGrpSpPr/>
                <p:nvPr/>
              </p:nvGrpSpPr>
              <p:grpSpPr>
                <a:xfrm>
                  <a:off x="4849676" y="2570012"/>
                  <a:ext cx="1784077" cy="1870450"/>
                  <a:chOff x="1789223" y="3310260"/>
                  <a:chExt cx="911697" cy="1097908"/>
                </a:xfrm>
              </p:grpSpPr>
              <p:sp>
                <p:nvSpPr>
                  <p:cNvPr id="5641" name="Oval 5640">
                    <a:extLst>
                      <a:ext uri="{FF2B5EF4-FFF2-40B4-BE49-F238E27FC236}">
                        <a16:creationId xmlns:a16="http://schemas.microsoft.com/office/drawing/2014/main" id="{2F085BA0-82E0-E111-9709-489E58DFB400}"/>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5642" name="Group 5641">
                    <a:extLst>
                      <a:ext uri="{FF2B5EF4-FFF2-40B4-BE49-F238E27FC236}">
                        <a16:creationId xmlns:a16="http://schemas.microsoft.com/office/drawing/2014/main" id="{F69E6C5B-E1D8-6D0A-5889-EBD564E39E17}"/>
                      </a:ext>
                    </a:extLst>
                  </p:cNvPr>
                  <p:cNvGrpSpPr/>
                  <p:nvPr/>
                </p:nvGrpSpPr>
                <p:grpSpPr>
                  <a:xfrm>
                    <a:off x="1914667" y="3499462"/>
                    <a:ext cx="758049" cy="632250"/>
                    <a:chOff x="6655611" y="1328513"/>
                    <a:chExt cx="4036885" cy="3366966"/>
                  </a:xfrm>
                </p:grpSpPr>
                <p:pic>
                  <p:nvPicPr>
                    <p:cNvPr id="5643" name="Graphic 5642">
                      <a:extLst>
                        <a:ext uri="{FF2B5EF4-FFF2-40B4-BE49-F238E27FC236}">
                          <a16:creationId xmlns:a16="http://schemas.microsoft.com/office/drawing/2014/main" id="{2CDF52B7-72E9-F512-5C45-5860627C19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5644" name="Graphic 5643">
                      <a:extLst>
                        <a:ext uri="{FF2B5EF4-FFF2-40B4-BE49-F238E27FC236}">
                          <a16:creationId xmlns:a16="http://schemas.microsoft.com/office/drawing/2014/main" id="{7D843E44-91BE-E661-059A-1993909AF2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256" name="Graphic 255">
                      <a:extLst>
                        <a:ext uri="{FF2B5EF4-FFF2-40B4-BE49-F238E27FC236}">
                          <a16:creationId xmlns:a16="http://schemas.microsoft.com/office/drawing/2014/main" id="{8F6FD682-0484-BDFD-6408-29378842E7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257" name="Graphic 256">
                      <a:extLst>
                        <a:ext uri="{FF2B5EF4-FFF2-40B4-BE49-F238E27FC236}">
                          <a16:creationId xmlns:a16="http://schemas.microsoft.com/office/drawing/2014/main" id="{152FDC9B-5E10-2136-7320-865DF0802B8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258" name="Graphic 257">
                      <a:extLst>
                        <a:ext uri="{FF2B5EF4-FFF2-40B4-BE49-F238E27FC236}">
                          <a16:creationId xmlns:a16="http://schemas.microsoft.com/office/drawing/2014/main" id="{C97C477D-6C00-C23E-D95D-54AC0C77228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259" name="Graphic 258">
                      <a:extLst>
                        <a:ext uri="{FF2B5EF4-FFF2-40B4-BE49-F238E27FC236}">
                          <a16:creationId xmlns:a16="http://schemas.microsoft.com/office/drawing/2014/main" id="{1B576AFD-172A-A6CF-59B2-E3814AADFF4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260" name="Graphic 259">
                      <a:extLst>
                        <a:ext uri="{FF2B5EF4-FFF2-40B4-BE49-F238E27FC236}">
                          <a16:creationId xmlns:a16="http://schemas.microsoft.com/office/drawing/2014/main" id="{5269E6C5-1066-9279-12BC-1707B26A4D2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261" name="Graphic 260">
                      <a:extLst>
                        <a:ext uri="{FF2B5EF4-FFF2-40B4-BE49-F238E27FC236}">
                          <a16:creationId xmlns:a16="http://schemas.microsoft.com/office/drawing/2014/main" id="{261B3345-E87F-89C0-26C3-339F631F32B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262" name="Graphic 261">
                      <a:extLst>
                        <a:ext uri="{FF2B5EF4-FFF2-40B4-BE49-F238E27FC236}">
                          <a16:creationId xmlns:a16="http://schemas.microsoft.com/office/drawing/2014/main" id="{62FBA27B-0CC9-0748-8DCD-626AFB10634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263" name="Graphic 262">
                      <a:extLst>
                        <a:ext uri="{FF2B5EF4-FFF2-40B4-BE49-F238E27FC236}">
                          <a16:creationId xmlns:a16="http://schemas.microsoft.com/office/drawing/2014/main" id="{C7FC2BE6-19E1-CCB8-A888-20EF72F70B8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264" name="Graphic 263">
                      <a:extLst>
                        <a:ext uri="{FF2B5EF4-FFF2-40B4-BE49-F238E27FC236}">
                          <a16:creationId xmlns:a16="http://schemas.microsoft.com/office/drawing/2014/main" id="{1C5318DF-A713-596B-5D26-FE0A0E4B90E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265" name="Graphic 264">
                      <a:extLst>
                        <a:ext uri="{FF2B5EF4-FFF2-40B4-BE49-F238E27FC236}">
                          <a16:creationId xmlns:a16="http://schemas.microsoft.com/office/drawing/2014/main" id="{C500A601-861D-9B95-F06C-647432F3496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266" name="Graphic 265">
                      <a:extLst>
                        <a:ext uri="{FF2B5EF4-FFF2-40B4-BE49-F238E27FC236}">
                          <a16:creationId xmlns:a16="http://schemas.microsoft.com/office/drawing/2014/main" id="{841B74BB-4850-01D4-6400-6C3CD726BE1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267" name="Graphic 266">
                      <a:extLst>
                        <a:ext uri="{FF2B5EF4-FFF2-40B4-BE49-F238E27FC236}">
                          <a16:creationId xmlns:a16="http://schemas.microsoft.com/office/drawing/2014/main" id="{150BA066-527D-9528-ADEA-3705E958136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268" name="Graphic 267">
                      <a:extLst>
                        <a:ext uri="{FF2B5EF4-FFF2-40B4-BE49-F238E27FC236}">
                          <a16:creationId xmlns:a16="http://schemas.microsoft.com/office/drawing/2014/main" id="{095A9560-27A6-E2AD-A50B-7C2BC8F242C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269" name="Graphic 268">
                      <a:extLst>
                        <a:ext uri="{FF2B5EF4-FFF2-40B4-BE49-F238E27FC236}">
                          <a16:creationId xmlns:a16="http://schemas.microsoft.com/office/drawing/2014/main" id="{C09BF60D-A265-8B3D-3EFE-874C050BD7C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270" name="Graphic 269">
                      <a:extLst>
                        <a:ext uri="{FF2B5EF4-FFF2-40B4-BE49-F238E27FC236}">
                          <a16:creationId xmlns:a16="http://schemas.microsoft.com/office/drawing/2014/main" id="{6A987348-B79D-4722-071B-1CD41733368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271" name="Graphic 270">
                      <a:extLst>
                        <a:ext uri="{FF2B5EF4-FFF2-40B4-BE49-F238E27FC236}">
                          <a16:creationId xmlns:a16="http://schemas.microsoft.com/office/drawing/2014/main" id="{17A90950-10A8-426E-22B1-888E82324C3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186" name="Graphic 185">
                  <a:extLst>
                    <a:ext uri="{FF2B5EF4-FFF2-40B4-BE49-F238E27FC236}">
                      <a16:creationId xmlns:a16="http://schemas.microsoft.com/office/drawing/2014/main" id="{143152A1-74AC-F88C-7D98-4268916C3CA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187" name="Graphic 186">
                  <a:extLst>
                    <a:ext uri="{FF2B5EF4-FFF2-40B4-BE49-F238E27FC236}">
                      <a16:creationId xmlns:a16="http://schemas.microsoft.com/office/drawing/2014/main" id="{5721E1A4-3526-AB8D-53D9-1C4723B29C0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188" name="Graphic 187">
                  <a:extLst>
                    <a:ext uri="{FF2B5EF4-FFF2-40B4-BE49-F238E27FC236}">
                      <a16:creationId xmlns:a16="http://schemas.microsoft.com/office/drawing/2014/main" id="{F9BC290F-5B6A-EA6E-4B60-3E6A5CB2C58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189" name="Graphic 188">
                  <a:extLst>
                    <a:ext uri="{FF2B5EF4-FFF2-40B4-BE49-F238E27FC236}">
                      <a16:creationId xmlns:a16="http://schemas.microsoft.com/office/drawing/2014/main" id="{710E5C19-7965-FB69-74DA-79F1794B989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190" name="Graphic 189">
                  <a:extLst>
                    <a:ext uri="{FF2B5EF4-FFF2-40B4-BE49-F238E27FC236}">
                      <a16:creationId xmlns:a16="http://schemas.microsoft.com/office/drawing/2014/main" id="{3B9BEEFE-33D0-C480-BAC3-59BE24D6231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191" name="Graphic 190">
                  <a:extLst>
                    <a:ext uri="{FF2B5EF4-FFF2-40B4-BE49-F238E27FC236}">
                      <a16:creationId xmlns:a16="http://schemas.microsoft.com/office/drawing/2014/main" id="{C2811C2D-FA7A-89B3-326D-318C8925B88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5632" name="Graphic 5631">
                  <a:extLst>
                    <a:ext uri="{FF2B5EF4-FFF2-40B4-BE49-F238E27FC236}">
                      <a16:creationId xmlns:a16="http://schemas.microsoft.com/office/drawing/2014/main" id="{3DD8D319-2096-A551-5ADF-63131FED4A3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5633" name="Graphic 5632">
                  <a:extLst>
                    <a:ext uri="{FF2B5EF4-FFF2-40B4-BE49-F238E27FC236}">
                      <a16:creationId xmlns:a16="http://schemas.microsoft.com/office/drawing/2014/main" id="{07E88F73-6325-36DB-0DC4-5EEFB4124E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5634" name="Graphic 5633">
                  <a:extLst>
                    <a:ext uri="{FF2B5EF4-FFF2-40B4-BE49-F238E27FC236}">
                      <a16:creationId xmlns:a16="http://schemas.microsoft.com/office/drawing/2014/main" id="{B9B650D6-ED10-F231-B9D7-1B467A1BE90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5635" name="Graphic 5634">
                  <a:extLst>
                    <a:ext uri="{FF2B5EF4-FFF2-40B4-BE49-F238E27FC236}">
                      <a16:creationId xmlns:a16="http://schemas.microsoft.com/office/drawing/2014/main" id="{4576F136-96A2-DD0A-9421-B014EDB7AA6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5636" name="Graphic 5635">
                  <a:extLst>
                    <a:ext uri="{FF2B5EF4-FFF2-40B4-BE49-F238E27FC236}">
                      <a16:creationId xmlns:a16="http://schemas.microsoft.com/office/drawing/2014/main" id="{97DD83EA-A165-D367-F467-9D3809ACA61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5637" name="Graphic 5636">
                  <a:extLst>
                    <a:ext uri="{FF2B5EF4-FFF2-40B4-BE49-F238E27FC236}">
                      <a16:creationId xmlns:a16="http://schemas.microsoft.com/office/drawing/2014/main" id="{CE3017EB-2B3C-F61B-2B44-9C261D8D8F6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5638" name="Graphic 5637">
                  <a:extLst>
                    <a:ext uri="{FF2B5EF4-FFF2-40B4-BE49-F238E27FC236}">
                      <a16:creationId xmlns:a16="http://schemas.microsoft.com/office/drawing/2014/main" id="{11465BD2-0C1F-29DC-76B6-0BC410BD015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5639" name="Graphic 5638">
                  <a:extLst>
                    <a:ext uri="{FF2B5EF4-FFF2-40B4-BE49-F238E27FC236}">
                      <a16:creationId xmlns:a16="http://schemas.microsoft.com/office/drawing/2014/main" id="{A261C30D-C691-9D36-F52F-F8FA064C301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5640" name="Graphic 5639">
                  <a:extLst>
                    <a:ext uri="{FF2B5EF4-FFF2-40B4-BE49-F238E27FC236}">
                      <a16:creationId xmlns:a16="http://schemas.microsoft.com/office/drawing/2014/main" id="{3DFB2D12-9A7E-AB6F-2F3C-B5C2E6E061E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174" name="Graphic 173">
                <a:extLst>
                  <a:ext uri="{FF2B5EF4-FFF2-40B4-BE49-F238E27FC236}">
                    <a16:creationId xmlns:a16="http://schemas.microsoft.com/office/drawing/2014/main" id="{DCA5525D-A147-5AA9-ED21-46242F422E5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175" name="Graphic 174">
                <a:extLst>
                  <a:ext uri="{FF2B5EF4-FFF2-40B4-BE49-F238E27FC236}">
                    <a16:creationId xmlns:a16="http://schemas.microsoft.com/office/drawing/2014/main" id="{F0A61534-166F-AE07-10D5-1D270B3F97A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176" name="Graphic 175">
                <a:extLst>
                  <a:ext uri="{FF2B5EF4-FFF2-40B4-BE49-F238E27FC236}">
                    <a16:creationId xmlns:a16="http://schemas.microsoft.com/office/drawing/2014/main" id="{39DD7764-BF32-FC97-368A-0683FE5F67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177" name="Graphic 176">
                <a:extLst>
                  <a:ext uri="{FF2B5EF4-FFF2-40B4-BE49-F238E27FC236}">
                    <a16:creationId xmlns:a16="http://schemas.microsoft.com/office/drawing/2014/main" id="{31107D57-896A-0587-C46B-0884EC8CBE1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178" name="Graphic 177">
                <a:extLst>
                  <a:ext uri="{FF2B5EF4-FFF2-40B4-BE49-F238E27FC236}">
                    <a16:creationId xmlns:a16="http://schemas.microsoft.com/office/drawing/2014/main" id="{EA09856F-9BB5-B94A-281F-CD03FBA600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179" name="Graphic 178">
                <a:extLst>
                  <a:ext uri="{FF2B5EF4-FFF2-40B4-BE49-F238E27FC236}">
                    <a16:creationId xmlns:a16="http://schemas.microsoft.com/office/drawing/2014/main" id="{5A778CB3-E86A-BEBD-917C-B814B1B88D9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180" name="Graphic 179">
                <a:extLst>
                  <a:ext uri="{FF2B5EF4-FFF2-40B4-BE49-F238E27FC236}">
                    <a16:creationId xmlns:a16="http://schemas.microsoft.com/office/drawing/2014/main" id="{2DDCE8F7-5939-0A40-D5B4-133C965259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181" name="Graphic 180">
                <a:extLst>
                  <a:ext uri="{FF2B5EF4-FFF2-40B4-BE49-F238E27FC236}">
                    <a16:creationId xmlns:a16="http://schemas.microsoft.com/office/drawing/2014/main" id="{6714514B-539F-567A-E234-C1151BD3DA0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182" name="Graphic 181">
                <a:extLst>
                  <a:ext uri="{FF2B5EF4-FFF2-40B4-BE49-F238E27FC236}">
                    <a16:creationId xmlns:a16="http://schemas.microsoft.com/office/drawing/2014/main" id="{F4F2DB18-3CEB-46F5-F534-B7C340C72D9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183" name="Graphic 182">
                <a:extLst>
                  <a:ext uri="{FF2B5EF4-FFF2-40B4-BE49-F238E27FC236}">
                    <a16:creationId xmlns:a16="http://schemas.microsoft.com/office/drawing/2014/main" id="{37784615-D789-5C76-FB84-0B6B373AE7D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184" name="Graphic 183">
                <a:extLst>
                  <a:ext uri="{FF2B5EF4-FFF2-40B4-BE49-F238E27FC236}">
                    <a16:creationId xmlns:a16="http://schemas.microsoft.com/office/drawing/2014/main" id="{E46F1630-EAF0-0D6E-D25D-4459EB0960A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65" name="Group 8264">
              <a:extLst>
                <a:ext uri="{FF2B5EF4-FFF2-40B4-BE49-F238E27FC236}">
                  <a16:creationId xmlns:a16="http://schemas.microsoft.com/office/drawing/2014/main" id="{E1AECDB3-BCB9-C560-B6B9-7FB612379399}"/>
                </a:ext>
              </a:extLst>
            </p:cNvPr>
            <p:cNvGrpSpPr/>
            <p:nvPr/>
          </p:nvGrpSpPr>
          <p:grpSpPr>
            <a:xfrm>
              <a:off x="1853978" y="3811811"/>
              <a:ext cx="81816" cy="81816"/>
              <a:chOff x="2898967" y="1781131"/>
              <a:chExt cx="1097280" cy="1097279"/>
            </a:xfrm>
          </p:grpSpPr>
          <p:grpSp>
            <p:nvGrpSpPr>
              <p:cNvPr id="5613" name="Group 5612">
                <a:extLst>
                  <a:ext uri="{FF2B5EF4-FFF2-40B4-BE49-F238E27FC236}">
                    <a16:creationId xmlns:a16="http://schemas.microsoft.com/office/drawing/2014/main" id="{92CCE88F-7265-AF81-AF48-471F63C4EF28}"/>
                  </a:ext>
                </a:extLst>
              </p:cNvPr>
              <p:cNvGrpSpPr/>
              <p:nvPr/>
            </p:nvGrpSpPr>
            <p:grpSpPr>
              <a:xfrm>
                <a:off x="2898967" y="1781131"/>
                <a:ext cx="1097280" cy="1097279"/>
                <a:chOff x="4849676" y="2570012"/>
                <a:chExt cx="1784077" cy="1870450"/>
              </a:xfrm>
            </p:grpSpPr>
            <p:grpSp>
              <p:nvGrpSpPr>
                <p:cNvPr id="5625" name="Group 5624">
                  <a:extLst>
                    <a:ext uri="{FF2B5EF4-FFF2-40B4-BE49-F238E27FC236}">
                      <a16:creationId xmlns:a16="http://schemas.microsoft.com/office/drawing/2014/main" id="{90F5D284-88EE-646A-89E4-9AD1CC88C03F}"/>
                    </a:ext>
                  </a:extLst>
                </p:cNvPr>
                <p:cNvGrpSpPr/>
                <p:nvPr/>
              </p:nvGrpSpPr>
              <p:grpSpPr>
                <a:xfrm>
                  <a:off x="4849676" y="2570012"/>
                  <a:ext cx="1784077" cy="1870450"/>
                  <a:chOff x="1789223" y="3310260"/>
                  <a:chExt cx="911697" cy="1097908"/>
                </a:xfrm>
              </p:grpSpPr>
              <p:sp>
                <p:nvSpPr>
                  <p:cNvPr id="140" name="Oval 139">
                    <a:extLst>
                      <a:ext uri="{FF2B5EF4-FFF2-40B4-BE49-F238E27FC236}">
                        <a16:creationId xmlns:a16="http://schemas.microsoft.com/office/drawing/2014/main" id="{7BB1B8E5-9D8F-DAD4-BA58-EBAF92A3588C}"/>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141" name="Group 140">
                    <a:extLst>
                      <a:ext uri="{FF2B5EF4-FFF2-40B4-BE49-F238E27FC236}">
                        <a16:creationId xmlns:a16="http://schemas.microsoft.com/office/drawing/2014/main" id="{3946015D-E2E5-70EB-770F-6956EBADE44F}"/>
                      </a:ext>
                    </a:extLst>
                  </p:cNvPr>
                  <p:cNvGrpSpPr/>
                  <p:nvPr/>
                </p:nvGrpSpPr>
                <p:grpSpPr>
                  <a:xfrm>
                    <a:off x="1914667" y="3499462"/>
                    <a:ext cx="758049" cy="632250"/>
                    <a:chOff x="6655611" y="1328513"/>
                    <a:chExt cx="4036885" cy="3366966"/>
                  </a:xfrm>
                </p:grpSpPr>
                <p:pic>
                  <p:nvPicPr>
                    <p:cNvPr id="142" name="Graphic 141">
                      <a:extLst>
                        <a:ext uri="{FF2B5EF4-FFF2-40B4-BE49-F238E27FC236}">
                          <a16:creationId xmlns:a16="http://schemas.microsoft.com/office/drawing/2014/main" id="{2FEC6CF1-930F-878D-1730-46E4F76FED7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143" name="Graphic 142">
                      <a:extLst>
                        <a:ext uri="{FF2B5EF4-FFF2-40B4-BE49-F238E27FC236}">
                          <a16:creationId xmlns:a16="http://schemas.microsoft.com/office/drawing/2014/main" id="{EDB1E5D2-97B8-51DF-232E-41D0624CA36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144" name="Graphic 143">
                      <a:extLst>
                        <a:ext uri="{FF2B5EF4-FFF2-40B4-BE49-F238E27FC236}">
                          <a16:creationId xmlns:a16="http://schemas.microsoft.com/office/drawing/2014/main" id="{F3A1A3BD-DDEB-FAD9-2FE7-90CFFB1B91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145" name="Graphic 144">
                      <a:extLst>
                        <a:ext uri="{FF2B5EF4-FFF2-40B4-BE49-F238E27FC236}">
                          <a16:creationId xmlns:a16="http://schemas.microsoft.com/office/drawing/2014/main" id="{505A1C3D-3FD7-C437-6EA8-B50B32D5EDD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146" name="Graphic 145">
                      <a:extLst>
                        <a:ext uri="{FF2B5EF4-FFF2-40B4-BE49-F238E27FC236}">
                          <a16:creationId xmlns:a16="http://schemas.microsoft.com/office/drawing/2014/main" id="{D9A23223-6F42-8196-3115-DA8A2F38AA5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147" name="Graphic 146">
                      <a:extLst>
                        <a:ext uri="{FF2B5EF4-FFF2-40B4-BE49-F238E27FC236}">
                          <a16:creationId xmlns:a16="http://schemas.microsoft.com/office/drawing/2014/main" id="{F81BCC8F-B9EC-AFF4-4C21-616B71C0718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148" name="Graphic 147">
                      <a:extLst>
                        <a:ext uri="{FF2B5EF4-FFF2-40B4-BE49-F238E27FC236}">
                          <a16:creationId xmlns:a16="http://schemas.microsoft.com/office/drawing/2014/main" id="{B7044A81-413E-6FA7-F54E-E04BB5428EF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149" name="Graphic 148">
                      <a:extLst>
                        <a:ext uri="{FF2B5EF4-FFF2-40B4-BE49-F238E27FC236}">
                          <a16:creationId xmlns:a16="http://schemas.microsoft.com/office/drawing/2014/main" id="{ED807133-249E-5384-CF31-C8B3D02E72F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150" name="Graphic 149">
                      <a:extLst>
                        <a:ext uri="{FF2B5EF4-FFF2-40B4-BE49-F238E27FC236}">
                          <a16:creationId xmlns:a16="http://schemas.microsoft.com/office/drawing/2014/main" id="{FB7295BF-4859-7542-2A6D-90AB53F4136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151" name="Graphic 150">
                      <a:extLst>
                        <a:ext uri="{FF2B5EF4-FFF2-40B4-BE49-F238E27FC236}">
                          <a16:creationId xmlns:a16="http://schemas.microsoft.com/office/drawing/2014/main" id="{ED221A22-AE4D-4CF8-E93E-E4B41989D47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152" name="Graphic 151">
                      <a:extLst>
                        <a:ext uri="{FF2B5EF4-FFF2-40B4-BE49-F238E27FC236}">
                          <a16:creationId xmlns:a16="http://schemas.microsoft.com/office/drawing/2014/main" id="{5B68E6F0-8A49-6D0D-04DF-1DF95946FF4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153" name="Graphic 152">
                      <a:extLst>
                        <a:ext uri="{FF2B5EF4-FFF2-40B4-BE49-F238E27FC236}">
                          <a16:creationId xmlns:a16="http://schemas.microsoft.com/office/drawing/2014/main" id="{1A82BC05-AB94-C017-8FAD-8BF14CF8455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154" name="Graphic 153">
                      <a:extLst>
                        <a:ext uri="{FF2B5EF4-FFF2-40B4-BE49-F238E27FC236}">
                          <a16:creationId xmlns:a16="http://schemas.microsoft.com/office/drawing/2014/main" id="{BC8E7C1F-E862-96EF-D3F4-735CD8B98FB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157" name="Graphic 156">
                      <a:extLst>
                        <a:ext uri="{FF2B5EF4-FFF2-40B4-BE49-F238E27FC236}">
                          <a16:creationId xmlns:a16="http://schemas.microsoft.com/office/drawing/2014/main" id="{ED416AD9-E75C-1009-8872-24C73FD56D4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158" name="Graphic 157">
                      <a:extLst>
                        <a:ext uri="{FF2B5EF4-FFF2-40B4-BE49-F238E27FC236}">
                          <a16:creationId xmlns:a16="http://schemas.microsoft.com/office/drawing/2014/main" id="{D9ED65E8-4A9E-0D67-08B5-CC5C14293F4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159" name="Graphic 158">
                      <a:extLst>
                        <a:ext uri="{FF2B5EF4-FFF2-40B4-BE49-F238E27FC236}">
                          <a16:creationId xmlns:a16="http://schemas.microsoft.com/office/drawing/2014/main" id="{113400DC-9B47-C11F-961D-3BCE597729E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163" name="Graphic 162">
                      <a:extLst>
                        <a:ext uri="{FF2B5EF4-FFF2-40B4-BE49-F238E27FC236}">
                          <a16:creationId xmlns:a16="http://schemas.microsoft.com/office/drawing/2014/main" id="{045753B6-9E05-EBE5-D2A3-209AB98E707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165" name="Graphic 164">
                      <a:extLst>
                        <a:ext uri="{FF2B5EF4-FFF2-40B4-BE49-F238E27FC236}">
                          <a16:creationId xmlns:a16="http://schemas.microsoft.com/office/drawing/2014/main" id="{F036E81A-82E7-8FBF-D2BA-09614BFF612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5626" name="Graphic 5625">
                  <a:extLst>
                    <a:ext uri="{FF2B5EF4-FFF2-40B4-BE49-F238E27FC236}">
                      <a16:creationId xmlns:a16="http://schemas.microsoft.com/office/drawing/2014/main" id="{EAF45574-61E8-3CE9-7A8D-0B431F7044C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5627" name="Graphic 5626">
                  <a:extLst>
                    <a:ext uri="{FF2B5EF4-FFF2-40B4-BE49-F238E27FC236}">
                      <a16:creationId xmlns:a16="http://schemas.microsoft.com/office/drawing/2014/main" id="{CFABAFAC-E7E7-4CB9-738A-2C3AE2538F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5628" name="Graphic 5627">
                  <a:extLst>
                    <a:ext uri="{FF2B5EF4-FFF2-40B4-BE49-F238E27FC236}">
                      <a16:creationId xmlns:a16="http://schemas.microsoft.com/office/drawing/2014/main" id="{C9A6309A-7CD5-D0B3-0DAC-B286747FBC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5629" name="Graphic 5628">
                  <a:extLst>
                    <a:ext uri="{FF2B5EF4-FFF2-40B4-BE49-F238E27FC236}">
                      <a16:creationId xmlns:a16="http://schemas.microsoft.com/office/drawing/2014/main" id="{82098ABE-1E65-50E8-843D-3F5F47E652F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5630" name="Graphic 5629">
                  <a:extLst>
                    <a:ext uri="{FF2B5EF4-FFF2-40B4-BE49-F238E27FC236}">
                      <a16:creationId xmlns:a16="http://schemas.microsoft.com/office/drawing/2014/main" id="{E9D75FD4-3088-1F34-F410-7AA6A0463F5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5631" name="Graphic 5630">
                  <a:extLst>
                    <a:ext uri="{FF2B5EF4-FFF2-40B4-BE49-F238E27FC236}">
                      <a16:creationId xmlns:a16="http://schemas.microsoft.com/office/drawing/2014/main" id="{1563E638-C496-1B93-ED1B-683C5D91C89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130" name="Graphic 129">
                  <a:extLst>
                    <a:ext uri="{FF2B5EF4-FFF2-40B4-BE49-F238E27FC236}">
                      <a16:creationId xmlns:a16="http://schemas.microsoft.com/office/drawing/2014/main" id="{5FA29705-2929-A2CA-0E05-9574B8333A7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131" name="Graphic 130">
                  <a:extLst>
                    <a:ext uri="{FF2B5EF4-FFF2-40B4-BE49-F238E27FC236}">
                      <a16:creationId xmlns:a16="http://schemas.microsoft.com/office/drawing/2014/main" id="{C84C7D26-B16C-2E60-2EAB-168C75148EF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132" name="Graphic 131">
                  <a:extLst>
                    <a:ext uri="{FF2B5EF4-FFF2-40B4-BE49-F238E27FC236}">
                      <a16:creationId xmlns:a16="http://schemas.microsoft.com/office/drawing/2014/main" id="{622DFE7E-A0EB-F8A3-392B-05F55CEE47F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133" name="Graphic 132">
                  <a:extLst>
                    <a:ext uri="{FF2B5EF4-FFF2-40B4-BE49-F238E27FC236}">
                      <a16:creationId xmlns:a16="http://schemas.microsoft.com/office/drawing/2014/main" id="{00A457FE-4AB6-F69D-600E-CB2212E825C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134" name="Graphic 133">
                  <a:extLst>
                    <a:ext uri="{FF2B5EF4-FFF2-40B4-BE49-F238E27FC236}">
                      <a16:creationId xmlns:a16="http://schemas.microsoft.com/office/drawing/2014/main" id="{97358DC4-420B-DBB7-99D8-0DBB40C7B30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135" name="Graphic 134">
                  <a:extLst>
                    <a:ext uri="{FF2B5EF4-FFF2-40B4-BE49-F238E27FC236}">
                      <a16:creationId xmlns:a16="http://schemas.microsoft.com/office/drawing/2014/main" id="{A528CAA4-EA75-79A2-5F9F-3B18699D50B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136" name="Graphic 135">
                  <a:extLst>
                    <a:ext uri="{FF2B5EF4-FFF2-40B4-BE49-F238E27FC236}">
                      <a16:creationId xmlns:a16="http://schemas.microsoft.com/office/drawing/2014/main" id="{6EAF6D65-86B3-E11C-D4FF-6F8FA27CC26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137" name="Graphic 136">
                  <a:extLst>
                    <a:ext uri="{FF2B5EF4-FFF2-40B4-BE49-F238E27FC236}">
                      <a16:creationId xmlns:a16="http://schemas.microsoft.com/office/drawing/2014/main" id="{087E865A-F9A7-5D91-19B1-4F694CDBD44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139" name="Graphic 138">
                  <a:extLst>
                    <a:ext uri="{FF2B5EF4-FFF2-40B4-BE49-F238E27FC236}">
                      <a16:creationId xmlns:a16="http://schemas.microsoft.com/office/drawing/2014/main" id="{B47F1D3B-3322-C71D-FC6F-1F96AABEDE8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5614" name="Graphic 5613">
                <a:extLst>
                  <a:ext uri="{FF2B5EF4-FFF2-40B4-BE49-F238E27FC236}">
                    <a16:creationId xmlns:a16="http://schemas.microsoft.com/office/drawing/2014/main" id="{97A47C01-5161-2F55-AABC-1CB9DB5C9A0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5615" name="Graphic 5614">
                <a:extLst>
                  <a:ext uri="{FF2B5EF4-FFF2-40B4-BE49-F238E27FC236}">
                    <a16:creationId xmlns:a16="http://schemas.microsoft.com/office/drawing/2014/main" id="{EC80FE90-37EF-7936-5E40-C60CD7AA47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5616" name="Graphic 5615">
                <a:extLst>
                  <a:ext uri="{FF2B5EF4-FFF2-40B4-BE49-F238E27FC236}">
                    <a16:creationId xmlns:a16="http://schemas.microsoft.com/office/drawing/2014/main" id="{7DE0D469-83EB-7F79-3EE7-EA10348607D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5617" name="Graphic 5616">
                <a:extLst>
                  <a:ext uri="{FF2B5EF4-FFF2-40B4-BE49-F238E27FC236}">
                    <a16:creationId xmlns:a16="http://schemas.microsoft.com/office/drawing/2014/main" id="{1A0E3C8C-E0DC-C79F-E4AE-3F30C4FBC2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5618" name="Graphic 5617">
                <a:extLst>
                  <a:ext uri="{FF2B5EF4-FFF2-40B4-BE49-F238E27FC236}">
                    <a16:creationId xmlns:a16="http://schemas.microsoft.com/office/drawing/2014/main" id="{DD450EBB-3EED-177B-2B9C-C3F15FEEE6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5619" name="Graphic 5618">
                <a:extLst>
                  <a:ext uri="{FF2B5EF4-FFF2-40B4-BE49-F238E27FC236}">
                    <a16:creationId xmlns:a16="http://schemas.microsoft.com/office/drawing/2014/main" id="{9BA6A94F-18BB-0A08-EDCA-CCEC5CC10A8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5620" name="Graphic 5619">
                <a:extLst>
                  <a:ext uri="{FF2B5EF4-FFF2-40B4-BE49-F238E27FC236}">
                    <a16:creationId xmlns:a16="http://schemas.microsoft.com/office/drawing/2014/main" id="{CF697FF9-0411-47F9-8BDA-FC80C2E9F9F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5621" name="Graphic 5620">
                <a:extLst>
                  <a:ext uri="{FF2B5EF4-FFF2-40B4-BE49-F238E27FC236}">
                    <a16:creationId xmlns:a16="http://schemas.microsoft.com/office/drawing/2014/main" id="{CDC3F217-53AC-A038-D263-8DC28418EF9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5622" name="Graphic 5621">
                <a:extLst>
                  <a:ext uri="{FF2B5EF4-FFF2-40B4-BE49-F238E27FC236}">
                    <a16:creationId xmlns:a16="http://schemas.microsoft.com/office/drawing/2014/main" id="{97B4198A-BA59-AEAA-FCC2-830EC34375B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5623" name="Graphic 5622">
                <a:extLst>
                  <a:ext uri="{FF2B5EF4-FFF2-40B4-BE49-F238E27FC236}">
                    <a16:creationId xmlns:a16="http://schemas.microsoft.com/office/drawing/2014/main" id="{1AFE7279-6C7F-8AC7-B791-EDAEC9C4436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5624" name="Graphic 5623">
                <a:extLst>
                  <a:ext uri="{FF2B5EF4-FFF2-40B4-BE49-F238E27FC236}">
                    <a16:creationId xmlns:a16="http://schemas.microsoft.com/office/drawing/2014/main" id="{F5F0CE71-26F4-185A-B53F-E39FC87D439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66" name="Group 8265">
              <a:extLst>
                <a:ext uri="{FF2B5EF4-FFF2-40B4-BE49-F238E27FC236}">
                  <a16:creationId xmlns:a16="http://schemas.microsoft.com/office/drawing/2014/main" id="{06A25583-E9E4-93D7-6D6D-DA3244EC8128}"/>
                </a:ext>
              </a:extLst>
            </p:cNvPr>
            <p:cNvGrpSpPr/>
            <p:nvPr/>
          </p:nvGrpSpPr>
          <p:grpSpPr>
            <a:xfrm>
              <a:off x="2083326" y="3584457"/>
              <a:ext cx="106635" cy="106635"/>
              <a:chOff x="2898967" y="1781131"/>
              <a:chExt cx="1097280" cy="1097279"/>
            </a:xfrm>
          </p:grpSpPr>
          <p:grpSp>
            <p:nvGrpSpPr>
              <p:cNvPr id="78" name="Group 77">
                <a:extLst>
                  <a:ext uri="{FF2B5EF4-FFF2-40B4-BE49-F238E27FC236}">
                    <a16:creationId xmlns:a16="http://schemas.microsoft.com/office/drawing/2014/main" id="{94F40B8F-E860-BE8D-4771-7420709DBA63}"/>
                  </a:ext>
                </a:extLst>
              </p:cNvPr>
              <p:cNvGrpSpPr/>
              <p:nvPr/>
            </p:nvGrpSpPr>
            <p:grpSpPr>
              <a:xfrm>
                <a:off x="2898967" y="1781131"/>
                <a:ext cx="1097280" cy="1097279"/>
                <a:chOff x="4849676" y="2570012"/>
                <a:chExt cx="1784077" cy="1870450"/>
              </a:xfrm>
            </p:grpSpPr>
            <p:grpSp>
              <p:nvGrpSpPr>
                <p:cNvPr id="90" name="Group 89">
                  <a:extLst>
                    <a:ext uri="{FF2B5EF4-FFF2-40B4-BE49-F238E27FC236}">
                      <a16:creationId xmlns:a16="http://schemas.microsoft.com/office/drawing/2014/main" id="{C5037013-DE5C-AA3B-ABBA-52BAA2FC24BC}"/>
                    </a:ext>
                  </a:extLst>
                </p:cNvPr>
                <p:cNvGrpSpPr/>
                <p:nvPr/>
              </p:nvGrpSpPr>
              <p:grpSpPr>
                <a:xfrm>
                  <a:off x="4849676" y="2570012"/>
                  <a:ext cx="1784077" cy="1870450"/>
                  <a:chOff x="1789223" y="3310260"/>
                  <a:chExt cx="911697" cy="1097908"/>
                </a:xfrm>
              </p:grpSpPr>
              <p:sp>
                <p:nvSpPr>
                  <p:cNvPr id="106" name="Oval 105">
                    <a:extLst>
                      <a:ext uri="{FF2B5EF4-FFF2-40B4-BE49-F238E27FC236}">
                        <a16:creationId xmlns:a16="http://schemas.microsoft.com/office/drawing/2014/main" id="{44F63983-ED95-164C-6C98-CE849EAC3203}"/>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107" name="Group 106">
                    <a:extLst>
                      <a:ext uri="{FF2B5EF4-FFF2-40B4-BE49-F238E27FC236}">
                        <a16:creationId xmlns:a16="http://schemas.microsoft.com/office/drawing/2014/main" id="{E1378755-6DC6-C385-3E8C-A6E6C3F45B08}"/>
                      </a:ext>
                    </a:extLst>
                  </p:cNvPr>
                  <p:cNvGrpSpPr/>
                  <p:nvPr/>
                </p:nvGrpSpPr>
                <p:grpSpPr>
                  <a:xfrm>
                    <a:off x="1914667" y="3499462"/>
                    <a:ext cx="758049" cy="632250"/>
                    <a:chOff x="6655611" y="1328513"/>
                    <a:chExt cx="4036885" cy="3366966"/>
                  </a:xfrm>
                </p:grpSpPr>
                <p:pic>
                  <p:nvPicPr>
                    <p:cNvPr id="108" name="Graphic 107">
                      <a:extLst>
                        <a:ext uri="{FF2B5EF4-FFF2-40B4-BE49-F238E27FC236}">
                          <a16:creationId xmlns:a16="http://schemas.microsoft.com/office/drawing/2014/main" id="{ED31B0E9-87C8-8DA6-1A11-4A01F4BBFA4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5596" name="Graphic 5595">
                      <a:extLst>
                        <a:ext uri="{FF2B5EF4-FFF2-40B4-BE49-F238E27FC236}">
                          <a16:creationId xmlns:a16="http://schemas.microsoft.com/office/drawing/2014/main" id="{27CD2B95-3A50-C55F-DEDF-0667DE29A35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5597" name="Graphic 5596">
                      <a:extLst>
                        <a:ext uri="{FF2B5EF4-FFF2-40B4-BE49-F238E27FC236}">
                          <a16:creationId xmlns:a16="http://schemas.microsoft.com/office/drawing/2014/main" id="{F1055CA9-B71B-2569-2E35-D032FC78BEB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5598" name="Graphic 5597">
                      <a:extLst>
                        <a:ext uri="{FF2B5EF4-FFF2-40B4-BE49-F238E27FC236}">
                          <a16:creationId xmlns:a16="http://schemas.microsoft.com/office/drawing/2014/main" id="{61F77966-C115-959F-14ED-40A4871D4135}"/>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5599" name="Graphic 5598">
                      <a:extLst>
                        <a:ext uri="{FF2B5EF4-FFF2-40B4-BE49-F238E27FC236}">
                          <a16:creationId xmlns:a16="http://schemas.microsoft.com/office/drawing/2014/main" id="{D195551D-2309-8127-C2F7-C82BAA18744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5600" name="Graphic 5599">
                      <a:extLst>
                        <a:ext uri="{FF2B5EF4-FFF2-40B4-BE49-F238E27FC236}">
                          <a16:creationId xmlns:a16="http://schemas.microsoft.com/office/drawing/2014/main" id="{14ECF34A-B4BD-7FCF-E013-35BA8C3DFDB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5601" name="Graphic 5600">
                      <a:extLst>
                        <a:ext uri="{FF2B5EF4-FFF2-40B4-BE49-F238E27FC236}">
                          <a16:creationId xmlns:a16="http://schemas.microsoft.com/office/drawing/2014/main" id="{04389FEC-8C2C-64F0-6852-A0449E9566C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5602" name="Graphic 5601">
                      <a:extLst>
                        <a:ext uri="{FF2B5EF4-FFF2-40B4-BE49-F238E27FC236}">
                          <a16:creationId xmlns:a16="http://schemas.microsoft.com/office/drawing/2014/main" id="{93B520CD-EC5E-F441-D815-BB7FE774A22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5603" name="Graphic 5602">
                      <a:extLst>
                        <a:ext uri="{FF2B5EF4-FFF2-40B4-BE49-F238E27FC236}">
                          <a16:creationId xmlns:a16="http://schemas.microsoft.com/office/drawing/2014/main" id="{FC76F2C3-1F6B-04CB-D641-A0981BB7E6D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5604" name="Graphic 5603">
                      <a:extLst>
                        <a:ext uri="{FF2B5EF4-FFF2-40B4-BE49-F238E27FC236}">
                          <a16:creationId xmlns:a16="http://schemas.microsoft.com/office/drawing/2014/main" id="{D32172E9-AB73-6346-A137-A396DCB5C88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5605" name="Graphic 5604">
                      <a:extLst>
                        <a:ext uri="{FF2B5EF4-FFF2-40B4-BE49-F238E27FC236}">
                          <a16:creationId xmlns:a16="http://schemas.microsoft.com/office/drawing/2014/main" id="{B5A5EC70-BA72-B8EB-8723-B7403CB2EDE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5606" name="Graphic 5605">
                      <a:extLst>
                        <a:ext uri="{FF2B5EF4-FFF2-40B4-BE49-F238E27FC236}">
                          <a16:creationId xmlns:a16="http://schemas.microsoft.com/office/drawing/2014/main" id="{1AA10CDE-01D3-8599-696D-E6B733AFCCA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5607" name="Graphic 5606">
                      <a:extLst>
                        <a:ext uri="{FF2B5EF4-FFF2-40B4-BE49-F238E27FC236}">
                          <a16:creationId xmlns:a16="http://schemas.microsoft.com/office/drawing/2014/main" id="{56A4F5AF-A81D-FB24-A73E-8A17BCF5ABE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5608" name="Graphic 5607">
                      <a:extLst>
                        <a:ext uri="{FF2B5EF4-FFF2-40B4-BE49-F238E27FC236}">
                          <a16:creationId xmlns:a16="http://schemas.microsoft.com/office/drawing/2014/main" id="{3D5CCF46-9E65-4579-061F-DEA98E1696A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5609" name="Graphic 5608">
                      <a:extLst>
                        <a:ext uri="{FF2B5EF4-FFF2-40B4-BE49-F238E27FC236}">
                          <a16:creationId xmlns:a16="http://schemas.microsoft.com/office/drawing/2014/main" id="{0392280A-359F-9542-4CCD-A9F712C38C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5610" name="Graphic 5609">
                      <a:extLst>
                        <a:ext uri="{FF2B5EF4-FFF2-40B4-BE49-F238E27FC236}">
                          <a16:creationId xmlns:a16="http://schemas.microsoft.com/office/drawing/2014/main" id="{1B1E370B-FB5B-112B-DB43-C03AA279774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5611" name="Graphic 5610">
                      <a:extLst>
                        <a:ext uri="{FF2B5EF4-FFF2-40B4-BE49-F238E27FC236}">
                          <a16:creationId xmlns:a16="http://schemas.microsoft.com/office/drawing/2014/main" id="{05B95572-B632-B740-3473-21B50EDAF04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5612" name="Graphic 5611">
                      <a:extLst>
                        <a:ext uri="{FF2B5EF4-FFF2-40B4-BE49-F238E27FC236}">
                          <a16:creationId xmlns:a16="http://schemas.microsoft.com/office/drawing/2014/main" id="{229F7DE8-2346-25F7-E372-BCF3AC38979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1" name="Graphic 90">
                  <a:extLst>
                    <a:ext uri="{FF2B5EF4-FFF2-40B4-BE49-F238E27FC236}">
                      <a16:creationId xmlns:a16="http://schemas.microsoft.com/office/drawing/2014/main" id="{8E565B1A-0D96-5967-01F3-BA6EFB33F87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2" name="Graphic 91">
                  <a:extLst>
                    <a:ext uri="{FF2B5EF4-FFF2-40B4-BE49-F238E27FC236}">
                      <a16:creationId xmlns:a16="http://schemas.microsoft.com/office/drawing/2014/main" id="{28E33B58-BBEB-6C33-6EBE-B096E11981C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3" name="Graphic 92">
                  <a:extLst>
                    <a:ext uri="{FF2B5EF4-FFF2-40B4-BE49-F238E27FC236}">
                      <a16:creationId xmlns:a16="http://schemas.microsoft.com/office/drawing/2014/main" id="{547B244B-41C3-882C-BE17-3D6B14B6E90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4" name="Graphic 93">
                  <a:extLst>
                    <a:ext uri="{FF2B5EF4-FFF2-40B4-BE49-F238E27FC236}">
                      <a16:creationId xmlns:a16="http://schemas.microsoft.com/office/drawing/2014/main" id="{1DC92C81-0FCB-36BC-28FE-5E966E07824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5" name="Graphic 94">
                  <a:extLst>
                    <a:ext uri="{FF2B5EF4-FFF2-40B4-BE49-F238E27FC236}">
                      <a16:creationId xmlns:a16="http://schemas.microsoft.com/office/drawing/2014/main" id="{A9C4BFEE-480C-A6D2-87FB-B2AE59704EE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6" name="Graphic 95">
                  <a:extLst>
                    <a:ext uri="{FF2B5EF4-FFF2-40B4-BE49-F238E27FC236}">
                      <a16:creationId xmlns:a16="http://schemas.microsoft.com/office/drawing/2014/main" id="{12EC74C6-F2F6-FEA1-7668-FE3EBA40CAA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7" name="Graphic 96">
                  <a:extLst>
                    <a:ext uri="{FF2B5EF4-FFF2-40B4-BE49-F238E27FC236}">
                      <a16:creationId xmlns:a16="http://schemas.microsoft.com/office/drawing/2014/main" id="{421D8425-5DB7-25F6-4840-3329F37A362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8" name="Graphic 97">
                  <a:extLst>
                    <a:ext uri="{FF2B5EF4-FFF2-40B4-BE49-F238E27FC236}">
                      <a16:creationId xmlns:a16="http://schemas.microsoft.com/office/drawing/2014/main" id="{CB94E283-ACA1-F933-F265-D17C6D2E3F7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9" name="Graphic 98">
                  <a:extLst>
                    <a:ext uri="{FF2B5EF4-FFF2-40B4-BE49-F238E27FC236}">
                      <a16:creationId xmlns:a16="http://schemas.microsoft.com/office/drawing/2014/main" id="{0ADBA323-3B51-B71F-BA76-81580EFF79F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100" name="Graphic 99">
                  <a:extLst>
                    <a:ext uri="{FF2B5EF4-FFF2-40B4-BE49-F238E27FC236}">
                      <a16:creationId xmlns:a16="http://schemas.microsoft.com/office/drawing/2014/main" id="{C685FCEB-7C8C-B101-EBA0-7A2431C32B5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101" name="Graphic 100">
                  <a:extLst>
                    <a:ext uri="{FF2B5EF4-FFF2-40B4-BE49-F238E27FC236}">
                      <a16:creationId xmlns:a16="http://schemas.microsoft.com/office/drawing/2014/main" id="{C07102F0-33D3-B1A6-1E48-3E73658D8A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102" name="Graphic 101">
                  <a:extLst>
                    <a:ext uri="{FF2B5EF4-FFF2-40B4-BE49-F238E27FC236}">
                      <a16:creationId xmlns:a16="http://schemas.microsoft.com/office/drawing/2014/main" id="{52251C8B-19A7-E34A-BF64-75549B480A5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103" name="Graphic 102">
                  <a:extLst>
                    <a:ext uri="{FF2B5EF4-FFF2-40B4-BE49-F238E27FC236}">
                      <a16:creationId xmlns:a16="http://schemas.microsoft.com/office/drawing/2014/main" id="{6FD25780-713F-8876-5C88-76E51F529AB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104" name="Graphic 103">
                  <a:extLst>
                    <a:ext uri="{FF2B5EF4-FFF2-40B4-BE49-F238E27FC236}">
                      <a16:creationId xmlns:a16="http://schemas.microsoft.com/office/drawing/2014/main" id="{FA426036-A48C-4C49-4484-4C2824F4570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105" name="Graphic 104">
                  <a:extLst>
                    <a:ext uri="{FF2B5EF4-FFF2-40B4-BE49-F238E27FC236}">
                      <a16:creationId xmlns:a16="http://schemas.microsoft.com/office/drawing/2014/main" id="{4907A914-A043-89F4-8121-F1B9E4EA85E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79" name="Graphic 78">
                <a:extLst>
                  <a:ext uri="{FF2B5EF4-FFF2-40B4-BE49-F238E27FC236}">
                    <a16:creationId xmlns:a16="http://schemas.microsoft.com/office/drawing/2014/main" id="{CBC89177-038D-7FAE-E861-0AA738CE726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80" name="Graphic 79">
                <a:extLst>
                  <a:ext uri="{FF2B5EF4-FFF2-40B4-BE49-F238E27FC236}">
                    <a16:creationId xmlns:a16="http://schemas.microsoft.com/office/drawing/2014/main" id="{3AE229ED-F723-8020-1206-71433B5CAD8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81" name="Graphic 80">
                <a:extLst>
                  <a:ext uri="{FF2B5EF4-FFF2-40B4-BE49-F238E27FC236}">
                    <a16:creationId xmlns:a16="http://schemas.microsoft.com/office/drawing/2014/main" id="{C45CA1AB-04D1-C8E0-0FBC-D86E88654F2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82" name="Graphic 81">
                <a:extLst>
                  <a:ext uri="{FF2B5EF4-FFF2-40B4-BE49-F238E27FC236}">
                    <a16:creationId xmlns:a16="http://schemas.microsoft.com/office/drawing/2014/main" id="{CB1276B7-662B-AC4D-596A-805B62EBE35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83" name="Graphic 82">
                <a:extLst>
                  <a:ext uri="{FF2B5EF4-FFF2-40B4-BE49-F238E27FC236}">
                    <a16:creationId xmlns:a16="http://schemas.microsoft.com/office/drawing/2014/main" id="{372D90FA-3542-36E8-0959-F61FC8468E4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84" name="Graphic 83">
                <a:extLst>
                  <a:ext uri="{FF2B5EF4-FFF2-40B4-BE49-F238E27FC236}">
                    <a16:creationId xmlns:a16="http://schemas.microsoft.com/office/drawing/2014/main" id="{E0D10E75-3D16-CE35-CD3E-CAE25B86F3D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85" name="Graphic 84">
                <a:extLst>
                  <a:ext uri="{FF2B5EF4-FFF2-40B4-BE49-F238E27FC236}">
                    <a16:creationId xmlns:a16="http://schemas.microsoft.com/office/drawing/2014/main" id="{C89E3D11-6EBD-BAAC-5E93-E18FEE17B2A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86" name="Graphic 85">
                <a:extLst>
                  <a:ext uri="{FF2B5EF4-FFF2-40B4-BE49-F238E27FC236}">
                    <a16:creationId xmlns:a16="http://schemas.microsoft.com/office/drawing/2014/main" id="{244041DE-1E34-6D99-1A17-5045CAFC932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87" name="Graphic 86">
                <a:extLst>
                  <a:ext uri="{FF2B5EF4-FFF2-40B4-BE49-F238E27FC236}">
                    <a16:creationId xmlns:a16="http://schemas.microsoft.com/office/drawing/2014/main" id="{EB5325BC-9AE2-6CEA-9301-330E4F8427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88" name="Graphic 87">
                <a:extLst>
                  <a:ext uri="{FF2B5EF4-FFF2-40B4-BE49-F238E27FC236}">
                    <a16:creationId xmlns:a16="http://schemas.microsoft.com/office/drawing/2014/main" id="{2DCB8144-17C0-D142-09B6-9FE62D01980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89" name="Graphic 88">
                <a:extLst>
                  <a:ext uri="{FF2B5EF4-FFF2-40B4-BE49-F238E27FC236}">
                    <a16:creationId xmlns:a16="http://schemas.microsoft.com/office/drawing/2014/main" id="{5937A5A2-1D8D-85D3-5791-DE69D6CB33A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8267" name="Group 8266">
              <a:extLst>
                <a:ext uri="{FF2B5EF4-FFF2-40B4-BE49-F238E27FC236}">
                  <a16:creationId xmlns:a16="http://schemas.microsoft.com/office/drawing/2014/main" id="{A70B25D0-094B-7361-DB67-3757224B2740}"/>
                </a:ext>
              </a:extLst>
            </p:cNvPr>
            <p:cNvGrpSpPr/>
            <p:nvPr/>
          </p:nvGrpSpPr>
          <p:grpSpPr>
            <a:xfrm>
              <a:off x="2176272" y="3666744"/>
              <a:ext cx="165485" cy="165485"/>
              <a:chOff x="2898967" y="1781131"/>
              <a:chExt cx="1097280" cy="1097279"/>
            </a:xfrm>
          </p:grpSpPr>
          <p:grpSp>
            <p:nvGrpSpPr>
              <p:cNvPr id="8268" name="Group 8267">
                <a:extLst>
                  <a:ext uri="{FF2B5EF4-FFF2-40B4-BE49-F238E27FC236}">
                    <a16:creationId xmlns:a16="http://schemas.microsoft.com/office/drawing/2014/main" id="{20DA121F-9DF4-2FA7-A9A5-343CAD2400E1}"/>
                  </a:ext>
                </a:extLst>
              </p:cNvPr>
              <p:cNvGrpSpPr/>
              <p:nvPr/>
            </p:nvGrpSpPr>
            <p:grpSpPr>
              <a:xfrm>
                <a:off x="2898967" y="1781131"/>
                <a:ext cx="1097280" cy="1097279"/>
                <a:chOff x="4849676" y="2570012"/>
                <a:chExt cx="1784077" cy="1870450"/>
              </a:xfrm>
            </p:grpSpPr>
            <p:grpSp>
              <p:nvGrpSpPr>
                <p:cNvPr id="8280" name="Group 8279">
                  <a:extLst>
                    <a:ext uri="{FF2B5EF4-FFF2-40B4-BE49-F238E27FC236}">
                      <a16:creationId xmlns:a16="http://schemas.microsoft.com/office/drawing/2014/main" id="{A319EB9E-DDA0-834B-AA21-C87B673BFFD4}"/>
                    </a:ext>
                  </a:extLst>
                </p:cNvPr>
                <p:cNvGrpSpPr/>
                <p:nvPr/>
              </p:nvGrpSpPr>
              <p:grpSpPr>
                <a:xfrm>
                  <a:off x="4849676" y="2570012"/>
                  <a:ext cx="1784077" cy="1870450"/>
                  <a:chOff x="1789223" y="3310260"/>
                  <a:chExt cx="911697" cy="1097908"/>
                </a:xfrm>
              </p:grpSpPr>
              <p:sp>
                <p:nvSpPr>
                  <p:cNvPr id="8296" name="Oval 8295">
                    <a:extLst>
                      <a:ext uri="{FF2B5EF4-FFF2-40B4-BE49-F238E27FC236}">
                        <a16:creationId xmlns:a16="http://schemas.microsoft.com/office/drawing/2014/main" id="{C9A69CB6-7E9C-7573-01E2-A64C35A549A1}"/>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8297" name="Group 8296">
                    <a:extLst>
                      <a:ext uri="{FF2B5EF4-FFF2-40B4-BE49-F238E27FC236}">
                        <a16:creationId xmlns:a16="http://schemas.microsoft.com/office/drawing/2014/main" id="{A3DA10F3-55CE-F38D-5F44-0353E3BA3AEC}"/>
                      </a:ext>
                    </a:extLst>
                  </p:cNvPr>
                  <p:cNvGrpSpPr/>
                  <p:nvPr/>
                </p:nvGrpSpPr>
                <p:grpSpPr>
                  <a:xfrm>
                    <a:off x="1914667" y="3499462"/>
                    <a:ext cx="758049" cy="632250"/>
                    <a:chOff x="6655611" y="1328513"/>
                    <a:chExt cx="4036885" cy="3366966"/>
                  </a:xfrm>
                </p:grpSpPr>
                <p:pic>
                  <p:nvPicPr>
                    <p:cNvPr id="8298" name="Graphic 8297">
                      <a:extLst>
                        <a:ext uri="{FF2B5EF4-FFF2-40B4-BE49-F238E27FC236}">
                          <a16:creationId xmlns:a16="http://schemas.microsoft.com/office/drawing/2014/main" id="{6104DB88-8A5E-04C0-9613-56B501D11D5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8299" name="Graphic 8298">
                      <a:extLst>
                        <a:ext uri="{FF2B5EF4-FFF2-40B4-BE49-F238E27FC236}">
                          <a16:creationId xmlns:a16="http://schemas.microsoft.com/office/drawing/2014/main" id="{56F5B595-78AD-30ED-5683-3DDF6E87326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8300" name="Graphic 8299">
                      <a:extLst>
                        <a:ext uri="{FF2B5EF4-FFF2-40B4-BE49-F238E27FC236}">
                          <a16:creationId xmlns:a16="http://schemas.microsoft.com/office/drawing/2014/main" id="{1B2112DF-6367-F239-9706-51275CD855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8301" name="Graphic 8300">
                      <a:extLst>
                        <a:ext uri="{FF2B5EF4-FFF2-40B4-BE49-F238E27FC236}">
                          <a16:creationId xmlns:a16="http://schemas.microsoft.com/office/drawing/2014/main" id="{6DDF9EB0-B23A-6F18-283E-ABFA46E73F6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64" name="Graphic 63">
                      <a:extLst>
                        <a:ext uri="{FF2B5EF4-FFF2-40B4-BE49-F238E27FC236}">
                          <a16:creationId xmlns:a16="http://schemas.microsoft.com/office/drawing/2014/main" id="{BD0D69F6-6768-6984-5647-55571FE0D1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65" name="Graphic 64">
                      <a:extLst>
                        <a:ext uri="{FF2B5EF4-FFF2-40B4-BE49-F238E27FC236}">
                          <a16:creationId xmlns:a16="http://schemas.microsoft.com/office/drawing/2014/main" id="{47AB7173-AE7B-D0DD-7387-FDF80836599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66" name="Graphic 65">
                      <a:extLst>
                        <a:ext uri="{FF2B5EF4-FFF2-40B4-BE49-F238E27FC236}">
                          <a16:creationId xmlns:a16="http://schemas.microsoft.com/office/drawing/2014/main" id="{B4F18441-9B33-842A-CC75-8D8E9AC604F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67" name="Graphic 66">
                      <a:extLst>
                        <a:ext uri="{FF2B5EF4-FFF2-40B4-BE49-F238E27FC236}">
                          <a16:creationId xmlns:a16="http://schemas.microsoft.com/office/drawing/2014/main" id="{F02BB5D6-7329-A624-B233-8E4F1875ACE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68" name="Graphic 67">
                      <a:extLst>
                        <a:ext uri="{FF2B5EF4-FFF2-40B4-BE49-F238E27FC236}">
                          <a16:creationId xmlns:a16="http://schemas.microsoft.com/office/drawing/2014/main" id="{89F27F67-A9EE-7ADC-D524-2D27C8C556F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69" name="Graphic 68">
                      <a:extLst>
                        <a:ext uri="{FF2B5EF4-FFF2-40B4-BE49-F238E27FC236}">
                          <a16:creationId xmlns:a16="http://schemas.microsoft.com/office/drawing/2014/main" id="{14AC20EF-9DB4-9AD4-8CBC-7F58DCE8ADD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70" name="Graphic 69">
                      <a:extLst>
                        <a:ext uri="{FF2B5EF4-FFF2-40B4-BE49-F238E27FC236}">
                          <a16:creationId xmlns:a16="http://schemas.microsoft.com/office/drawing/2014/main" id="{4234BF35-0953-8903-40F9-463CF3459CE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71" name="Graphic 70">
                      <a:extLst>
                        <a:ext uri="{FF2B5EF4-FFF2-40B4-BE49-F238E27FC236}">
                          <a16:creationId xmlns:a16="http://schemas.microsoft.com/office/drawing/2014/main" id="{D7781497-74DD-364C-F02D-BD1914E5511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72" name="Graphic 71">
                      <a:extLst>
                        <a:ext uri="{FF2B5EF4-FFF2-40B4-BE49-F238E27FC236}">
                          <a16:creationId xmlns:a16="http://schemas.microsoft.com/office/drawing/2014/main" id="{E07F4A02-D93F-6C81-6851-AC23B2513B5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73" name="Graphic 72">
                      <a:extLst>
                        <a:ext uri="{FF2B5EF4-FFF2-40B4-BE49-F238E27FC236}">
                          <a16:creationId xmlns:a16="http://schemas.microsoft.com/office/drawing/2014/main" id="{7E2940E0-AB73-DD7C-F665-EBBEC6FFEF7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74" name="Graphic 73">
                      <a:extLst>
                        <a:ext uri="{FF2B5EF4-FFF2-40B4-BE49-F238E27FC236}">
                          <a16:creationId xmlns:a16="http://schemas.microsoft.com/office/drawing/2014/main" id="{3A02A346-C1BE-3B7C-0761-3EB5BB08F9A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75" name="Graphic 74">
                      <a:extLst>
                        <a:ext uri="{FF2B5EF4-FFF2-40B4-BE49-F238E27FC236}">
                          <a16:creationId xmlns:a16="http://schemas.microsoft.com/office/drawing/2014/main" id="{C5EDDD05-F3D4-9CB5-796B-1C1392BF8D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76" name="Graphic 75">
                      <a:extLst>
                        <a:ext uri="{FF2B5EF4-FFF2-40B4-BE49-F238E27FC236}">
                          <a16:creationId xmlns:a16="http://schemas.microsoft.com/office/drawing/2014/main" id="{4B17BEBC-6815-F254-2930-B0972B5F663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77" name="Graphic 76">
                      <a:extLst>
                        <a:ext uri="{FF2B5EF4-FFF2-40B4-BE49-F238E27FC236}">
                          <a16:creationId xmlns:a16="http://schemas.microsoft.com/office/drawing/2014/main" id="{99280392-EE1E-EFB6-3331-C3B4F83A099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8281" name="Graphic 8280">
                  <a:extLst>
                    <a:ext uri="{FF2B5EF4-FFF2-40B4-BE49-F238E27FC236}">
                      <a16:creationId xmlns:a16="http://schemas.microsoft.com/office/drawing/2014/main" id="{867F05CF-E044-A898-119D-02411788E2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8282" name="Graphic 8281">
                  <a:extLst>
                    <a:ext uri="{FF2B5EF4-FFF2-40B4-BE49-F238E27FC236}">
                      <a16:creationId xmlns:a16="http://schemas.microsoft.com/office/drawing/2014/main" id="{3A5F37C1-387E-BC1F-4625-46697F10957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8283" name="Graphic 8282">
                  <a:extLst>
                    <a:ext uri="{FF2B5EF4-FFF2-40B4-BE49-F238E27FC236}">
                      <a16:creationId xmlns:a16="http://schemas.microsoft.com/office/drawing/2014/main" id="{CEDF3CF8-F98C-6D0F-AF1B-3E3BD4C3925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8284" name="Graphic 8283">
                  <a:extLst>
                    <a:ext uri="{FF2B5EF4-FFF2-40B4-BE49-F238E27FC236}">
                      <a16:creationId xmlns:a16="http://schemas.microsoft.com/office/drawing/2014/main" id="{68AED27C-8F26-FA07-B313-DFD9109C78C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8285" name="Graphic 8284">
                  <a:extLst>
                    <a:ext uri="{FF2B5EF4-FFF2-40B4-BE49-F238E27FC236}">
                      <a16:creationId xmlns:a16="http://schemas.microsoft.com/office/drawing/2014/main" id="{5988FEF4-02C8-F6A0-162A-CB4CBEDB511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8286" name="Graphic 8285">
                  <a:extLst>
                    <a:ext uri="{FF2B5EF4-FFF2-40B4-BE49-F238E27FC236}">
                      <a16:creationId xmlns:a16="http://schemas.microsoft.com/office/drawing/2014/main" id="{BB0E5FE9-6E1F-81ED-BF3D-EFE9D3DFAD7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8287" name="Graphic 8286">
                  <a:extLst>
                    <a:ext uri="{FF2B5EF4-FFF2-40B4-BE49-F238E27FC236}">
                      <a16:creationId xmlns:a16="http://schemas.microsoft.com/office/drawing/2014/main" id="{55A1A0BC-74A1-4C2E-113F-E6A3C4DD8F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8288" name="Graphic 8287">
                  <a:extLst>
                    <a:ext uri="{FF2B5EF4-FFF2-40B4-BE49-F238E27FC236}">
                      <a16:creationId xmlns:a16="http://schemas.microsoft.com/office/drawing/2014/main" id="{C8BECD6B-C188-E7DF-8F2D-7955FF8D49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8289" name="Graphic 8288">
                  <a:extLst>
                    <a:ext uri="{FF2B5EF4-FFF2-40B4-BE49-F238E27FC236}">
                      <a16:creationId xmlns:a16="http://schemas.microsoft.com/office/drawing/2014/main" id="{A53FA17A-E6FD-0602-6DC1-EB58646157D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8290" name="Graphic 8289">
                  <a:extLst>
                    <a:ext uri="{FF2B5EF4-FFF2-40B4-BE49-F238E27FC236}">
                      <a16:creationId xmlns:a16="http://schemas.microsoft.com/office/drawing/2014/main" id="{19025278-1A91-F621-FC31-DCB74EA0358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8291" name="Graphic 8290">
                  <a:extLst>
                    <a:ext uri="{FF2B5EF4-FFF2-40B4-BE49-F238E27FC236}">
                      <a16:creationId xmlns:a16="http://schemas.microsoft.com/office/drawing/2014/main" id="{53721007-485D-5DB5-175C-6DCCDC513E1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8292" name="Graphic 8291">
                  <a:extLst>
                    <a:ext uri="{FF2B5EF4-FFF2-40B4-BE49-F238E27FC236}">
                      <a16:creationId xmlns:a16="http://schemas.microsoft.com/office/drawing/2014/main" id="{8C748BFE-912E-E3FB-9947-24DE4DE04F0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8293" name="Graphic 8292">
                  <a:extLst>
                    <a:ext uri="{FF2B5EF4-FFF2-40B4-BE49-F238E27FC236}">
                      <a16:creationId xmlns:a16="http://schemas.microsoft.com/office/drawing/2014/main" id="{6EE0F47C-7894-8FB3-C8BF-4ECDF337F29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8294" name="Graphic 8293">
                  <a:extLst>
                    <a:ext uri="{FF2B5EF4-FFF2-40B4-BE49-F238E27FC236}">
                      <a16:creationId xmlns:a16="http://schemas.microsoft.com/office/drawing/2014/main" id="{FC92DD9F-0007-FA6E-FB7A-0F0A1847BB5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8295" name="Graphic 8294">
                  <a:extLst>
                    <a:ext uri="{FF2B5EF4-FFF2-40B4-BE49-F238E27FC236}">
                      <a16:creationId xmlns:a16="http://schemas.microsoft.com/office/drawing/2014/main" id="{034C0989-F213-FB22-0B17-6E4540A523B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8269" name="Graphic 8268">
                <a:extLst>
                  <a:ext uri="{FF2B5EF4-FFF2-40B4-BE49-F238E27FC236}">
                    <a16:creationId xmlns:a16="http://schemas.microsoft.com/office/drawing/2014/main" id="{E590AA04-E05C-5661-A255-2FF843A3F1C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8270" name="Graphic 8269">
                <a:extLst>
                  <a:ext uri="{FF2B5EF4-FFF2-40B4-BE49-F238E27FC236}">
                    <a16:creationId xmlns:a16="http://schemas.microsoft.com/office/drawing/2014/main" id="{CCB4093A-A447-0967-AE26-FA9E9036540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8271" name="Graphic 8270">
                <a:extLst>
                  <a:ext uri="{FF2B5EF4-FFF2-40B4-BE49-F238E27FC236}">
                    <a16:creationId xmlns:a16="http://schemas.microsoft.com/office/drawing/2014/main" id="{DE82B14C-4BE5-0E7A-ECCB-27AA18CF906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8272" name="Graphic 8271">
                <a:extLst>
                  <a:ext uri="{FF2B5EF4-FFF2-40B4-BE49-F238E27FC236}">
                    <a16:creationId xmlns:a16="http://schemas.microsoft.com/office/drawing/2014/main" id="{E92C2CDF-10B2-E990-B793-49AF8BF9340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8273" name="Graphic 8272">
                <a:extLst>
                  <a:ext uri="{FF2B5EF4-FFF2-40B4-BE49-F238E27FC236}">
                    <a16:creationId xmlns:a16="http://schemas.microsoft.com/office/drawing/2014/main" id="{1923FB9A-4D1B-03FB-D1D4-F1ED87BFF7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8274" name="Graphic 8273">
                <a:extLst>
                  <a:ext uri="{FF2B5EF4-FFF2-40B4-BE49-F238E27FC236}">
                    <a16:creationId xmlns:a16="http://schemas.microsoft.com/office/drawing/2014/main" id="{86DDFDE2-8380-80ED-5F63-F294F923EAD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8275" name="Graphic 8274">
                <a:extLst>
                  <a:ext uri="{FF2B5EF4-FFF2-40B4-BE49-F238E27FC236}">
                    <a16:creationId xmlns:a16="http://schemas.microsoft.com/office/drawing/2014/main" id="{17F0739E-899A-D3B2-DD66-F0842A00FD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8276" name="Graphic 8275">
                <a:extLst>
                  <a:ext uri="{FF2B5EF4-FFF2-40B4-BE49-F238E27FC236}">
                    <a16:creationId xmlns:a16="http://schemas.microsoft.com/office/drawing/2014/main" id="{665B2B78-0FBB-2C0D-992B-E0511320C70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8277" name="Graphic 8276">
                <a:extLst>
                  <a:ext uri="{FF2B5EF4-FFF2-40B4-BE49-F238E27FC236}">
                    <a16:creationId xmlns:a16="http://schemas.microsoft.com/office/drawing/2014/main" id="{4795C8A1-CE82-443C-1771-B8A3E613DF7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8278" name="Graphic 8277">
                <a:extLst>
                  <a:ext uri="{FF2B5EF4-FFF2-40B4-BE49-F238E27FC236}">
                    <a16:creationId xmlns:a16="http://schemas.microsoft.com/office/drawing/2014/main" id="{F1E2CDD1-FF71-30AF-9490-28841ED4B74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8279" name="Graphic 8278">
                <a:extLst>
                  <a:ext uri="{FF2B5EF4-FFF2-40B4-BE49-F238E27FC236}">
                    <a16:creationId xmlns:a16="http://schemas.microsoft.com/office/drawing/2014/main" id="{3B41859D-A6CE-A6BD-4AF9-D5D1295AD7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sp>
        <p:nvSpPr>
          <p:cNvPr id="9580" name="Rectangle 9579">
            <a:extLst>
              <a:ext uri="{FF2B5EF4-FFF2-40B4-BE49-F238E27FC236}">
                <a16:creationId xmlns:a16="http://schemas.microsoft.com/office/drawing/2014/main" id="{20CD87BA-DE43-2994-9B4B-BD66CC467E03}"/>
              </a:ext>
            </a:extLst>
          </p:cNvPr>
          <p:cNvSpPr/>
          <p:nvPr/>
        </p:nvSpPr>
        <p:spPr>
          <a:xfrm>
            <a:off x="498232" y="1483965"/>
            <a:ext cx="2210168" cy="261610"/>
          </a:xfrm>
          <a:prstGeom prst="rect">
            <a:avLst/>
          </a:prstGeom>
        </p:spPr>
        <p:txBody>
          <a:bodyPr wrap="square">
            <a:spAutoFit/>
          </a:bodyPr>
          <a:lstStyle/>
          <a:p>
            <a:pPr algn="ctr" defTabSz="685766">
              <a:defRPr/>
            </a:pPr>
            <a:r>
              <a:rPr lang="de" sz="1100" b="1">
                <a:solidFill>
                  <a:srgbClr val="7030A0"/>
                </a:solidFill>
                <a:ea typeface="Arial"/>
                <a:cs typeface="Arial"/>
              </a:rPr>
              <a:t>PANKREAS</a:t>
            </a:r>
          </a:p>
        </p:txBody>
      </p:sp>
      <p:grpSp>
        <p:nvGrpSpPr>
          <p:cNvPr id="9581" name="Group 9580">
            <a:extLst>
              <a:ext uri="{FF2B5EF4-FFF2-40B4-BE49-F238E27FC236}">
                <a16:creationId xmlns:a16="http://schemas.microsoft.com/office/drawing/2014/main" id="{4B0CE0B1-494E-19B0-9382-C962BE56FE82}"/>
              </a:ext>
            </a:extLst>
          </p:cNvPr>
          <p:cNvGrpSpPr/>
          <p:nvPr/>
        </p:nvGrpSpPr>
        <p:grpSpPr>
          <a:xfrm>
            <a:off x="1986907" y="1483964"/>
            <a:ext cx="3428175" cy="2159369"/>
            <a:chOff x="2392534" y="2291189"/>
            <a:chExt cx="4570899" cy="2879160"/>
          </a:xfrm>
        </p:grpSpPr>
        <p:sp>
          <p:nvSpPr>
            <p:cNvPr id="9582" name="Rectangle 9581">
              <a:extLst>
                <a:ext uri="{FF2B5EF4-FFF2-40B4-BE49-F238E27FC236}">
                  <a16:creationId xmlns:a16="http://schemas.microsoft.com/office/drawing/2014/main" id="{E1B4EFBC-D8E8-5BB3-1606-BC70E280C0F7}"/>
                </a:ext>
              </a:extLst>
            </p:cNvPr>
            <p:cNvSpPr/>
            <p:nvPr/>
          </p:nvSpPr>
          <p:spPr>
            <a:xfrm>
              <a:off x="3621224" y="4554795"/>
              <a:ext cx="3342209" cy="615554"/>
            </a:xfrm>
            <a:prstGeom prst="rect">
              <a:avLst/>
            </a:prstGeom>
          </p:spPr>
          <p:txBody>
            <a:bodyPr wrap="square">
              <a:spAutoFit/>
            </a:bodyPr>
            <a:lstStyle/>
            <a:p>
              <a:pPr algn="ctr" defTabSz="685766">
                <a:defRPr/>
              </a:pPr>
              <a:r>
                <a:rPr lang="de" sz="800">
                  <a:solidFill>
                    <a:srgbClr val="404040"/>
                  </a:solidFill>
                  <a:ea typeface="Arial"/>
                  <a:cs typeface="Arial"/>
                </a:rPr>
                <a:t>Pankreasinseln enthalten mehrere Zelltypen, die den Blutzuckerspiegel regulieren, einschließlich Alpha- und Betazellen.</a:t>
              </a:r>
              <a:endParaRPr lang="en-US" sz="800" baseline="30000">
                <a:solidFill>
                  <a:srgbClr val="000000">
                    <a:lumMod val="75000"/>
                    <a:lumOff val="25000"/>
                  </a:srgbClr>
                </a:solidFill>
                <a:cs typeface="Arial" panose="020B0604020202020204" pitchFamily="34" charset="0"/>
              </a:endParaRPr>
            </a:p>
          </p:txBody>
        </p:sp>
        <p:sp>
          <p:nvSpPr>
            <p:cNvPr id="9583" name="Rectangle 9582">
              <a:extLst>
                <a:ext uri="{FF2B5EF4-FFF2-40B4-BE49-F238E27FC236}">
                  <a16:creationId xmlns:a16="http://schemas.microsoft.com/office/drawing/2014/main" id="{D616ECF5-2502-AD07-111B-712242B9363D}"/>
                </a:ext>
              </a:extLst>
            </p:cNvPr>
            <p:cNvSpPr/>
            <p:nvPr/>
          </p:nvSpPr>
          <p:spPr>
            <a:xfrm>
              <a:off x="3783976" y="2291189"/>
              <a:ext cx="3026897" cy="348813"/>
            </a:xfrm>
            <a:prstGeom prst="rect">
              <a:avLst/>
            </a:prstGeom>
          </p:spPr>
          <p:txBody>
            <a:bodyPr wrap="none">
              <a:spAutoFit/>
            </a:bodyPr>
            <a:lstStyle/>
            <a:p>
              <a:pPr algn="ctr" defTabSz="685766">
                <a:defRPr/>
              </a:pPr>
              <a:r>
                <a:rPr lang="de" sz="1100" b="1">
                  <a:solidFill>
                    <a:srgbClr val="7030A0"/>
                  </a:solidFill>
                  <a:ea typeface="Arial"/>
                  <a:cs typeface="Arial"/>
                </a:rPr>
                <a:t>LANGERHANS‘SCHE INSEL</a:t>
              </a:r>
            </a:p>
          </p:txBody>
        </p:sp>
        <p:sp>
          <p:nvSpPr>
            <p:cNvPr id="9584" name="Freeform 19">
              <a:extLst>
                <a:ext uri="{FF2B5EF4-FFF2-40B4-BE49-F238E27FC236}">
                  <a16:creationId xmlns:a16="http://schemas.microsoft.com/office/drawing/2014/main" id="{41430FA0-D6B3-C332-5899-A48C485721A9}"/>
                </a:ext>
              </a:extLst>
            </p:cNvPr>
            <p:cNvSpPr/>
            <p:nvPr/>
          </p:nvSpPr>
          <p:spPr>
            <a:xfrm>
              <a:off x="2392534" y="2968412"/>
              <a:ext cx="2946890" cy="1404459"/>
            </a:xfrm>
            <a:custGeom>
              <a:avLst/>
              <a:gdLst>
                <a:gd name="connsiteX0" fmla="*/ 0 w 2336800"/>
                <a:gd name="connsiteY0" fmla="*/ 474133 h 1210733"/>
                <a:gd name="connsiteX1" fmla="*/ 2336800 w 2336800"/>
                <a:gd name="connsiteY1" fmla="*/ 0 h 1210733"/>
                <a:gd name="connsiteX2" fmla="*/ 2336800 w 2336800"/>
                <a:gd name="connsiteY2" fmla="*/ 1210733 h 1210733"/>
                <a:gd name="connsiteX3" fmla="*/ 0 w 2336800"/>
                <a:gd name="connsiteY3" fmla="*/ 474133 h 1210733"/>
              </a:gdLst>
              <a:ahLst/>
              <a:cxnLst>
                <a:cxn ang="0">
                  <a:pos x="connsiteX0" y="connsiteY0"/>
                </a:cxn>
                <a:cxn ang="0">
                  <a:pos x="connsiteX1" y="connsiteY1"/>
                </a:cxn>
                <a:cxn ang="0">
                  <a:pos x="connsiteX2" y="connsiteY2"/>
                </a:cxn>
                <a:cxn ang="0">
                  <a:pos x="connsiteX3" y="connsiteY3"/>
                </a:cxn>
              </a:cxnLst>
              <a:rect l="l" t="t" r="r" b="b"/>
              <a:pathLst>
                <a:path w="2336800" h="1210733">
                  <a:moveTo>
                    <a:pt x="0" y="474133"/>
                  </a:moveTo>
                  <a:lnTo>
                    <a:pt x="2336800" y="0"/>
                  </a:lnTo>
                  <a:lnTo>
                    <a:pt x="2336800" y="1210733"/>
                  </a:lnTo>
                  <a:lnTo>
                    <a:pt x="0" y="474133"/>
                  </a:lnTo>
                  <a:close/>
                </a:path>
              </a:pathLst>
            </a:custGeom>
            <a:gradFill>
              <a:gsLst>
                <a:gs pos="0">
                  <a:schemeClr val="accent5">
                    <a:lumMod val="20000"/>
                    <a:lumOff val="80000"/>
                    <a:alpha val="50000"/>
                  </a:schemeClr>
                </a:gs>
                <a:gs pos="100000">
                  <a:schemeClr val="accent5"/>
                </a:gs>
                <a:gs pos="67000">
                  <a:schemeClr val="accent5">
                    <a:alpha val="50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FFFFFF"/>
                </a:solidFill>
              </a:endParaRPr>
            </a:p>
          </p:txBody>
        </p:sp>
        <p:grpSp>
          <p:nvGrpSpPr>
            <p:cNvPr id="9585" name="Group 9584">
              <a:extLst>
                <a:ext uri="{FF2B5EF4-FFF2-40B4-BE49-F238E27FC236}">
                  <a16:creationId xmlns:a16="http://schemas.microsoft.com/office/drawing/2014/main" id="{D5120CF4-40F8-F5F0-DD19-408083DCA4A9}"/>
                </a:ext>
              </a:extLst>
            </p:cNvPr>
            <p:cNvGrpSpPr/>
            <p:nvPr/>
          </p:nvGrpSpPr>
          <p:grpSpPr>
            <a:xfrm>
              <a:off x="4565902" y="2905435"/>
              <a:ext cx="1463040" cy="1463040"/>
              <a:chOff x="2898967" y="1781131"/>
              <a:chExt cx="1097280" cy="1097279"/>
            </a:xfrm>
          </p:grpSpPr>
          <p:grpSp>
            <p:nvGrpSpPr>
              <p:cNvPr id="9586" name="Group 9585">
                <a:extLst>
                  <a:ext uri="{FF2B5EF4-FFF2-40B4-BE49-F238E27FC236}">
                    <a16:creationId xmlns:a16="http://schemas.microsoft.com/office/drawing/2014/main" id="{29329C2A-70E2-294D-46A3-86A389B37092}"/>
                  </a:ext>
                </a:extLst>
              </p:cNvPr>
              <p:cNvGrpSpPr/>
              <p:nvPr/>
            </p:nvGrpSpPr>
            <p:grpSpPr>
              <a:xfrm>
                <a:off x="2898967" y="1781131"/>
                <a:ext cx="1097280" cy="1097279"/>
                <a:chOff x="4849676" y="2570012"/>
                <a:chExt cx="1784077" cy="1870450"/>
              </a:xfrm>
            </p:grpSpPr>
            <p:grpSp>
              <p:nvGrpSpPr>
                <p:cNvPr id="9598" name="Group 9597">
                  <a:extLst>
                    <a:ext uri="{FF2B5EF4-FFF2-40B4-BE49-F238E27FC236}">
                      <a16:creationId xmlns:a16="http://schemas.microsoft.com/office/drawing/2014/main" id="{115FDA3B-BB5C-169E-1A9E-DA63F5ED126B}"/>
                    </a:ext>
                  </a:extLst>
                </p:cNvPr>
                <p:cNvGrpSpPr/>
                <p:nvPr/>
              </p:nvGrpSpPr>
              <p:grpSpPr>
                <a:xfrm>
                  <a:off x="4849676" y="2570012"/>
                  <a:ext cx="1784077" cy="1870450"/>
                  <a:chOff x="1789223" y="3310260"/>
                  <a:chExt cx="911697" cy="1097908"/>
                </a:xfrm>
              </p:grpSpPr>
              <p:sp>
                <p:nvSpPr>
                  <p:cNvPr id="9614" name="Oval 9613">
                    <a:extLst>
                      <a:ext uri="{FF2B5EF4-FFF2-40B4-BE49-F238E27FC236}">
                        <a16:creationId xmlns:a16="http://schemas.microsoft.com/office/drawing/2014/main" id="{B6DBAAB1-D3C0-1C4B-5654-1E56B648043E}"/>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FFFFFF"/>
                      </a:solidFill>
                      <a:cs typeface="Arial" panose="020B0604020202020204" pitchFamily="34" charset="0"/>
                    </a:endParaRPr>
                  </a:p>
                </p:txBody>
              </p:sp>
              <p:grpSp>
                <p:nvGrpSpPr>
                  <p:cNvPr id="9615" name="Group 9614">
                    <a:extLst>
                      <a:ext uri="{FF2B5EF4-FFF2-40B4-BE49-F238E27FC236}">
                        <a16:creationId xmlns:a16="http://schemas.microsoft.com/office/drawing/2014/main" id="{EE4F47B2-2D93-9D44-2A8C-3222CFF7F111}"/>
                      </a:ext>
                    </a:extLst>
                  </p:cNvPr>
                  <p:cNvGrpSpPr/>
                  <p:nvPr/>
                </p:nvGrpSpPr>
                <p:grpSpPr>
                  <a:xfrm>
                    <a:off x="1914667" y="3499462"/>
                    <a:ext cx="758049" cy="632250"/>
                    <a:chOff x="6655611" y="1328513"/>
                    <a:chExt cx="4036885" cy="3366966"/>
                  </a:xfrm>
                </p:grpSpPr>
                <p:pic>
                  <p:nvPicPr>
                    <p:cNvPr id="9616" name="Graphic 9615">
                      <a:extLst>
                        <a:ext uri="{FF2B5EF4-FFF2-40B4-BE49-F238E27FC236}">
                          <a16:creationId xmlns:a16="http://schemas.microsoft.com/office/drawing/2014/main" id="{27137592-AAFF-B832-7845-08B5E78DB62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9617" name="Graphic 9616">
                      <a:extLst>
                        <a:ext uri="{FF2B5EF4-FFF2-40B4-BE49-F238E27FC236}">
                          <a16:creationId xmlns:a16="http://schemas.microsoft.com/office/drawing/2014/main" id="{03B9F18E-AF11-F171-67C7-C7D8D7AAC2E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9618" name="Graphic 9617">
                      <a:extLst>
                        <a:ext uri="{FF2B5EF4-FFF2-40B4-BE49-F238E27FC236}">
                          <a16:creationId xmlns:a16="http://schemas.microsoft.com/office/drawing/2014/main" id="{3202A228-A133-5596-FC52-7A25DC66F47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9619" name="Graphic 9618">
                      <a:extLst>
                        <a:ext uri="{FF2B5EF4-FFF2-40B4-BE49-F238E27FC236}">
                          <a16:creationId xmlns:a16="http://schemas.microsoft.com/office/drawing/2014/main" id="{B4806535-4484-9729-5A11-8F50FF55FAF1}"/>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9620" name="Graphic 9619">
                      <a:extLst>
                        <a:ext uri="{FF2B5EF4-FFF2-40B4-BE49-F238E27FC236}">
                          <a16:creationId xmlns:a16="http://schemas.microsoft.com/office/drawing/2014/main" id="{2AACC9A8-DB3B-D60F-58DD-D0D860B9CE1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9621" name="Graphic 9620">
                      <a:extLst>
                        <a:ext uri="{FF2B5EF4-FFF2-40B4-BE49-F238E27FC236}">
                          <a16:creationId xmlns:a16="http://schemas.microsoft.com/office/drawing/2014/main" id="{148812E2-30BB-CE37-DC44-65E6266432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9622" name="Graphic 9621">
                      <a:extLst>
                        <a:ext uri="{FF2B5EF4-FFF2-40B4-BE49-F238E27FC236}">
                          <a16:creationId xmlns:a16="http://schemas.microsoft.com/office/drawing/2014/main" id="{5C74D39C-DCB3-C600-02AD-91D6488E89C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9623" name="Graphic 9622">
                      <a:extLst>
                        <a:ext uri="{FF2B5EF4-FFF2-40B4-BE49-F238E27FC236}">
                          <a16:creationId xmlns:a16="http://schemas.microsoft.com/office/drawing/2014/main" id="{A830BA84-F6AC-BCF2-5387-AC551A0C427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9624" name="Graphic 9623">
                      <a:extLst>
                        <a:ext uri="{FF2B5EF4-FFF2-40B4-BE49-F238E27FC236}">
                          <a16:creationId xmlns:a16="http://schemas.microsoft.com/office/drawing/2014/main" id="{DB470AC2-9FE6-A8CA-957E-2A623EA8ECB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9625" name="Graphic 9624">
                      <a:extLst>
                        <a:ext uri="{FF2B5EF4-FFF2-40B4-BE49-F238E27FC236}">
                          <a16:creationId xmlns:a16="http://schemas.microsoft.com/office/drawing/2014/main" id="{DD385D5E-599B-B826-27D3-B80634EEEA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9626" name="Graphic 9625">
                      <a:extLst>
                        <a:ext uri="{FF2B5EF4-FFF2-40B4-BE49-F238E27FC236}">
                          <a16:creationId xmlns:a16="http://schemas.microsoft.com/office/drawing/2014/main" id="{9111B923-9A63-F166-9894-2494CEC756E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9627" name="Graphic 9626">
                      <a:extLst>
                        <a:ext uri="{FF2B5EF4-FFF2-40B4-BE49-F238E27FC236}">
                          <a16:creationId xmlns:a16="http://schemas.microsoft.com/office/drawing/2014/main" id="{C25399C0-73C5-04BE-8990-84E45A181AA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9628" name="Graphic 9627">
                      <a:extLst>
                        <a:ext uri="{FF2B5EF4-FFF2-40B4-BE49-F238E27FC236}">
                          <a16:creationId xmlns:a16="http://schemas.microsoft.com/office/drawing/2014/main" id="{6827E4C6-C72F-9ED3-8747-7A839F744A2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9629" name="Graphic 9628">
                      <a:extLst>
                        <a:ext uri="{FF2B5EF4-FFF2-40B4-BE49-F238E27FC236}">
                          <a16:creationId xmlns:a16="http://schemas.microsoft.com/office/drawing/2014/main" id="{F1BD2AA4-E05A-DAF0-5ED5-09D3C2E0C05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9630" name="Graphic 9629">
                      <a:extLst>
                        <a:ext uri="{FF2B5EF4-FFF2-40B4-BE49-F238E27FC236}">
                          <a16:creationId xmlns:a16="http://schemas.microsoft.com/office/drawing/2014/main" id="{3AD8BBF3-16DC-0FB8-91F6-08F4E4243F1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9631" name="Graphic 9630">
                      <a:extLst>
                        <a:ext uri="{FF2B5EF4-FFF2-40B4-BE49-F238E27FC236}">
                          <a16:creationId xmlns:a16="http://schemas.microsoft.com/office/drawing/2014/main" id="{F29B44F1-E26F-BA83-C51D-6FA6E3F0D8E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9632" name="Graphic 9631">
                      <a:extLst>
                        <a:ext uri="{FF2B5EF4-FFF2-40B4-BE49-F238E27FC236}">
                          <a16:creationId xmlns:a16="http://schemas.microsoft.com/office/drawing/2014/main" id="{C5B5D1A9-C12F-211D-BB40-4C3EC66D63E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9633" name="Graphic 9632">
                      <a:extLst>
                        <a:ext uri="{FF2B5EF4-FFF2-40B4-BE49-F238E27FC236}">
                          <a16:creationId xmlns:a16="http://schemas.microsoft.com/office/drawing/2014/main" id="{29845499-2802-2D1B-1CA1-38646700CE6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9599" name="Graphic 9598">
                  <a:extLst>
                    <a:ext uri="{FF2B5EF4-FFF2-40B4-BE49-F238E27FC236}">
                      <a16:creationId xmlns:a16="http://schemas.microsoft.com/office/drawing/2014/main" id="{D761152F-E0FE-6585-85D6-D8C8CC53189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9600" name="Graphic 9599">
                  <a:extLst>
                    <a:ext uri="{FF2B5EF4-FFF2-40B4-BE49-F238E27FC236}">
                      <a16:creationId xmlns:a16="http://schemas.microsoft.com/office/drawing/2014/main" id="{04A39460-53E4-781B-7DF6-9E66FC51574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9601" name="Graphic 9600">
                  <a:extLst>
                    <a:ext uri="{FF2B5EF4-FFF2-40B4-BE49-F238E27FC236}">
                      <a16:creationId xmlns:a16="http://schemas.microsoft.com/office/drawing/2014/main" id="{0835E28E-5B66-E83E-9D8F-A32F244C259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9602" name="Graphic 9601">
                  <a:extLst>
                    <a:ext uri="{FF2B5EF4-FFF2-40B4-BE49-F238E27FC236}">
                      <a16:creationId xmlns:a16="http://schemas.microsoft.com/office/drawing/2014/main" id="{4678E3E5-83E4-63F7-4F30-7E6AF87905B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9603" name="Graphic 9602">
                  <a:extLst>
                    <a:ext uri="{FF2B5EF4-FFF2-40B4-BE49-F238E27FC236}">
                      <a16:creationId xmlns:a16="http://schemas.microsoft.com/office/drawing/2014/main" id="{A00F8DD8-CF60-5025-D884-88E29F9227C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9604" name="Graphic 9603">
                  <a:extLst>
                    <a:ext uri="{FF2B5EF4-FFF2-40B4-BE49-F238E27FC236}">
                      <a16:creationId xmlns:a16="http://schemas.microsoft.com/office/drawing/2014/main" id="{370C7FDF-8988-0C0A-E72E-E81C7BF9F0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9605" name="Graphic 9604">
                  <a:extLst>
                    <a:ext uri="{FF2B5EF4-FFF2-40B4-BE49-F238E27FC236}">
                      <a16:creationId xmlns:a16="http://schemas.microsoft.com/office/drawing/2014/main" id="{C06C983E-8B74-DAE4-A388-E419E60E01A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9606" name="Graphic 9605">
                  <a:extLst>
                    <a:ext uri="{FF2B5EF4-FFF2-40B4-BE49-F238E27FC236}">
                      <a16:creationId xmlns:a16="http://schemas.microsoft.com/office/drawing/2014/main" id="{1359A76E-3990-F971-7C74-40DED647CD1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9607" name="Graphic 9606">
                  <a:extLst>
                    <a:ext uri="{FF2B5EF4-FFF2-40B4-BE49-F238E27FC236}">
                      <a16:creationId xmlns:a16="http://schemas.microsoft.com/office/drawing/2014/main" id="{970E4DC2-D86A-E7E1-228F-F8C20359A8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9608" name="Graphic 9607">
                  <a:extLst>
                    <a:ext uri="{FF2B5EF4-FFF2-40B4-BE49-F238E27FC236}">
                      <a16:creationId xmlns:a16="http://schemas.microsoft.com/office/drawing/2014/main" id="{5303BE73-12D4-B41F-75C6-704727B6716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9609" name="Graphic 9608">
                  <a:extLst>
                    <a:ext uri="{FF2B5EF4-FFF2-40B4-BE49-F238E27FC236}">
                      <a16:creationId xmlns:a16="http://schemas.microsoft.com/office/drawing/2014/main" id="{03A5B153-ECAE-AEC5-2A2C-8A5B811BA3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9610" name="Graphic 9609">
                  <a:extLst>
                    <a:ext uri="{FF2B5EF4-FFF2-40B4-BE49-F238E27FC236}">
                      <a16:creationId xmlns:a16="http://schemas.microsoft.com/office/drawing/2014/main" id="{851750A4-FE83-A9F5-427B-D90529BF76F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9611" name="Graphic 9610">
                  <a:extLst>
                    <a:ext uri="{FF2B5EF4-FFF2-40B4-BE49-F238E27FC236}">
                      <a16:creationId xmlns:a16="http://schemas.microsoft.com/office/drawing/2014/main" id="{54521021-EB51-B038-CB53-B2487759E32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9612" name="Graphic 9611">
                  <a:extLst>
                    <a:ext uri="{FF2B5EF4-FFF2-40B4-BE49-F238E27FC236}">
                      <a16:creationId xmlns:a16="http://schemas.microsoft.com/office/drawing/2014/main" id="{B3C63E9B-088C-494E-A26C-A10E7EAB85A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9613" name="Graphic 9612">
                  <a:extLst>
                    <a:ext uri="{FF2B5EF4-FFF2-40B4-BE49-F238E27FC236}">
                      <a16:creationId xmlns:a16="http://schemas.microsoft.com/office/drawing/2014/main" id="{8383C403-396D-BC9B-9976-0813FCF235B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17100000">
                  <a:off x="4860673" y="3370999"/>
                  <a:ext cx="249332" cy="204873"/>
                </a:xfrm>
                <a:prstGeom prst="rect">
                  <a:avLst/>
                </a:prstGeom>
              </p:spPr>
            </p:pic>
          </p:grpSp>
          <p:pic>
            <p:nvPicPr>
              <p:cNvPr id="9587" name="Graphic 9586">
                <a:extLst>
                  <a:ext uri="{FF2B5EF4-FFF2-40B4-BE49-F238E27FC236}">
                    <a16:creationId xmlns:a16="http://schemas.microsoft.com/office/drawing/2014/main" id="{5AE7EE5F-8576-755C-542C-12B467A46DFD}"/>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9588" name="Graphic 9587">
                <a:extLst>
                  <a:ext uri="{FF2B5EF4-FFF2-40B4-BE49-F238E27FC236}">
                    <a16:creationId xmlns:a16="http://schemas.microsoft.com/office/drawing/2014/main" id="{44D17A10-27DC-5CAA-DC43-8EA713F1C12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9589" name="Graphic 9588">
                <a:extLst>
                  <a:ext uri="{FF2B5EF4-FFF2-40B4-BE49-F238E27FC236}">
                    <a16:creationId xmlns:a16="http://schemas.microsoft.com/office/drawing/2014/main" id="{3EF6B87F-0E59-05D9-45B4-2C98E30B525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9590" name="Graphic 9589">
                <a:extLst>
                  <a:ext uri="{FF2B5EF4-FFF2-40B4-BE49-F238E27FC236}">
                    <a16:creationId xmlns:a16="http://schemas.microsoft.com/office/drawing/2014/main" id="{9A05DF15-FA91-082E-FFE7-16F6587FD5C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9591" name="Graphic 9590">
                <a:extLst>
                  <a:ext uri="{FF2B5EF4-FFF2-40B4-BE49-F238E27FC236}">
                    <a16:creationId xmlns:a16="http://schemas.microsoft.com/office/drawing/2014/main" id="{16073A60-429A-1580-6D5B-599F1E1CA08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9592" name="Graphic 9591">
                <a:extLst>
                  <a:ext uri="{FF2B5EF4-FFF2-40B4-BE49-F238E27FC236}">
                    <a16:creationId xmlns:a16="http://schemas.microsoft.com/office/drawing/2014/main" id="{D03D282A-4249-EA6E-BC2F-3085A66756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9593" name="Graphic 9592">
                <a:extLst>
                  <a:ext uri="{FF2B5EF4-FFF2-40B4-BE49-F238E27FC236}">
                    <a16:creationId xmlns:a16="http://schemas.microsoft.com/office/drawing/2014/main" id="{E911A240-C5BB-1597-3889-235D0AEF24E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9594" name="Graphic 9593">
                <a:extLst>
                  <a:ext uri="{FF2B5EF4-FFF2-40B4-BE49-F238E27FC236}">
                    <a16:creationId xmlns:a16="http://schemas.microsoft.com/office/drawing/2014/main" id="{300A7BF9-4234-506B-0F59-9A26425CBA3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800000">
                <a:off x="3058300" y="2618539"/>
                <a:ext cx="102863" cy="80618"/>
              </a:xfrm>
              <a:prstGeom prst="rect">
                <a:avLst/>
              </a:prstGeom>
            </p:spPr>
          </p:pic>
          <p:pic>
            <p:nvPicPr>
              <p:cNvPr id="9595" name="Graphic 9594">
                <a:extLst>
                  <a:ext uri="{FF2B5EF4-FFF2-40B4-BE49-F238E27FC236}">
                    <a16:creationId xmlns:a16="http://schemas.microsoft.com/office/drawing/2014/main" id="{93AB5B16-4F36-89D1-427A-BC3EDBC37CF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9596" name="Graphic 9595">
                <a:extLst>
                  <a:ext uri="{FF2B5EF4-FFF2-40B4-BE49-F238E27FC236}">
                    <a16:creationId xmlns:a16="http://schemas.microsoft.com/office/drawing/2014/main" id="{E154F716-7B0A-74E2-06FC-BBE71C02B6E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9597" name="Graphic 9596">
                <a:extLst>
                  <a:ext uri="{FF2B5EF4-FFF2-40B4-BE49-F238E27FC236}">
                    <a16:creationId xmlns:a16="http://schemas.microsoft.com/office/drawing/2014/main" id="{41CDBAC4-95F5-0131-99E9-F3D625387F0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grpSp>
        <p:nvGrpSpPr>
          <p:cNvPr id="9634" name="Group 9633">
            <a:extLst>
              <a:ext uri="{FF2B5EF4-FFF2-40B4-BE49-F238E27FC236}">
                <a16:creationId xmlns:a16="http://schemas.microsoft.com/office/drawing/2014/main" id="{5911B75A-E1D3-2411-9A79-649748735775}"/>
              </a:ext>
            </a:extLst>
          </p:cNvPr>
          <p:cNvGrpSpPr/>
          <p:nvPr/>
        </p:nvGrpSpPr>
        <p:grpSpPr>
          <a:xfrm>
            <a:off x="4457057" y="1483964"/>
            <a:ext cx="4393675" cy="2159369"/>
            <a:chOff x="5686067" y="2291189"/>
            <a:chExt cx="5858233" cy="2879160"/>
          </a:xfrm>
        </p:grpSpPr>
        <p:grpSp>
          <p:nvGrpSpPr>
            <p:cNvPr id="9635" name="Group 9634">
              <a:extLst>
                <a:ext uri="{FF2B5EF4-FFF2-40B4-BE49-F238E27FC236}">
                  <a16:creationId xmlns:a16="http://schemas.microsoft.com/office/drawing/2014/main" id="{86FD228E-A66C-D19F-200D-62F6D32088CE}"/>
                </a:ext>
              </a:extLst>
            </p:cNvPr>
            <p:cNvGrpSpPr/>
            <p:nvPr/>
          </p:nvGrpSpPr>
          <p:grpSpPr>
            <a:xfrm>
              <a:off x="5686067" y="2291189"/>
              <a:ext cx="5858233" cy="2879160"/>
              <a:chOff x="5686067" y="2291189"/>
              <a:chExt cx="5858233" cy="2879160"/>
            </a:xfrm>
          </p:grpSpPr>
          <p:sp>
            <p:nvSpPr>
              <p:cNvPr id="9645" name="Freeform 1859">
                <a:extLst>
                  <a:ext uri="{FF2B5EF4-FFF2-40B4-BE49-F238E27FC236}">
                    <a16:creationId xmlns:a16="http://schemas.microsoft.com/office/drawing/2014/main" id="{1410199D-66B6-CC64-69BF-A490ED95783E}"/>
                  </a:ext>
                </a:extLst>
              </p:cNvPr>
              <p:cNvSpPr/>
              <p:nvPr/>
            </p:nvSpPr>
            <p:spPr>
              <a:xfrm>
                <a:off x="5686067" y="3224347"/>
                <a:ext cx="2946890" cy="1093831"/>
              </a:xfrm>
              <a:custGeom>
                <a:avLst/>
                <a:gdLst>
                  <a:gd name="connsiteX0" fmla="*/ 0 w 2336800"/>
                  <a:gd name="connsiteY0" fmla="*/ 474133 h 1210733"/>
                  <a:gd name="connsiteX1" fmla="*/ 2336800 w 2336800"/>
                  <a:gd name="connsiteY1" fmla="*/ 0 h 1210733"/>
                  <a:gd name="connsiteX2" fmla="*/ 2336800 w 2336800"/>
                  <a:gd name="connsiteY2" fmla="*/ 1210733 h 1210733"/>
                  <a:gd name="connsiteX3" fmla="*/ 0 w 2336800"/>
                  <a:gd name="connsiteY3" fmla="*/ 474133 h 1210733"/>
                </a:gdLst>
                <a:ahLst/>
                <a:cxnLst>
                  <a:cxn ang="0">
                    <a:pos x="connsiteX0" y="connsiteY0"/>
                  </a:cxn>
                  <a:cxn ang="0">
                    <a:pos x="connsiteX1" y="connsiteY1"/>
                  </a:cxn>
                  <a:cxn ang="0">
                    <a:pos x="connsiteX2" y="connsiteY2"/>
                  </a:cxn>
                  <a:cxn ang="0">
                    <a:pos x="connsiteX3" y="connsiteY3"/>
                  </a:cxn>
                </a:cxnLst>
                <a:rect l="l" t="t" r="r" b="b"/>
                <a:pathLst>
                  <a:path w="2336800" h="1210733">
                    <a:moveTo>
                      <a:pt x="0" y="474133"/>
                    </a:moveTo>
                    <a:lnTo>
                      <a:pt x="2336800" y="0"/>
                    </a:lnTo>
                    <a:lnTo>
                      <a:pt x="2336800" y="1210733"/>
                    </a:lnTo>
                    <a:lnTo>
                      <a:pt x="0" y="474133"/>
                    </a:lnTo>
                    <a:close/>
                  </a:path>
                </a:pathLst>
              </a:custGeom>
              <a:gradFill>
                <a:gsLst>
                  <a:gs pos="0">
                    <a:schemeClr val="accent5">
                      <a:lumMod val="20000"/>
                      <a:lumOff val="80000"/>
                      <a:alpha val="50000"/>
                    </a:schemeClr>
                  </a:gs>
                  <a:gs pos="100000">
                    <a:srgbClr val="D1D7EE"/>
                  </a:gs>
                  <a:gs pos="66000">
                    <a:srgbClr val="D1D7EE">
                      <a:alpha val="2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FFFFFF"/>
                  </a:solidFill>
                </a:endParaRPr>
              </a:p>
            </p:txBody>
          </p:sp>
          <p:sp>
            <p:nvSpPr>
              <p:cNvPr id="9646" name="Rectangle 9645">
                <a:extLst>
                  <a:ext uri="{FF2B5EF4-FFF2-40B4-BE49-F238E27FC236}">
                    <a16:creationId xmlns:a16="http://schemas.microsoft.com/office/drawing/2014/main" id="{C89588EB-3B57-E9B1-CB2C-8CD91ECCB9A2}"/>
                  </a:ext>
                </a:extLst>
              </p:cNvPr>
              <p:cNvSpPr/>
              <p:nvPr/>
            </p:nvSpPr>
            <p:spPr>
              <a:xfrm>
                <a:off x="7246783" y="4554795"/>
                <a:ext cx="4297517" cy="615554"/>
              </a:xfrm>
              <a:prstGeom prst="rect">
                <a:avLst/>
              </a:prstGeom>
            </p:spPr>
            <p:txBody>
              <a:bodyPr wrap="square">
                <a:spAutoFit/>
              </a:bodyPr>
              <a:lstStyle/>
              <a:p>
                <a:pPr algn="ctr" defTabSz="685766">
                  <a:defRPr/>
                </a:pPr>
                <a:r>
                  <a:rPr lang="de" sz="800">
                    <a:solidFill>
                      <a:srgbClr val="404040"/>
                    </a:solidFill>
                    <a:ea typeface="Arial"/>
                    <a:cs typeface="Arial"/>
                  </a:rPr>
                  <a:t>Als Reaktion auf steigende Glukosespiegel sezernieren</a:t>
                </a:r>
                <a:br>
                  <a:rPr sz="800"/>
                </a:br>
                <a:r>
                  <a:rPr lang="de" sz="800">
                    <a:solidFill>
                      <a:srgbClr val="404040"/>
                    </a:solidFill>
                    <a:ea typeface="Arial"/>
                    <a:cs typeface="Arial"/>
                  </a:rPr>
                  <a:t>Pankreas-Betazellen Insulin, um den</a:t>
                </a:r>
                <a:br>
                  <a:rPr sz="800"/>
                </a:br>
                <a:r>
                  <a:rPr lang="de" sz="800">
                    <a:solidFill>
                      <a:srgbClr val="404040"/>
                    </a:solidFill>
                    <a:ea typeface="Arial"/>
                    <a:cs typeface="Arial"/>
                  </a:rPr>
                  <a:t>Blutzuckerspiegel im Normalbereich zu halten.</a:t>
                </a:r>
                <a:endParaRPr lang="en-US" sz="800" baseline="30000">
                  <a:solidFill>
                    <a:srgbClr val="000000">
                      <a:lumMod val="75000"/>
                      <a:lumOff val="25000"/>
                    </a:srgbClr>
                  </a:solidFill>
                  <a:ea typeface="Calibri" panose="020F0502020204030204" pitchFamily="34" charset="0"/>
                  <a:cs typeface="Arial" panose="020B0604020202020204" pitchFamily="34" charset="0"/>
                </a:endParaRPr>
              </a:p>
            </p:txBody>
          </p:sp>
          <p:sp>
            <p:nvSpPr>
              <p:cNvPr id="9647" name="Rectangle 9646">
                <a:extLst>
                  <a:ext uri="{FF2B5EF4-FFF2-40B4-BE49-F238E27FC236}">
                    <a16:creationId xmlns:a16="http://schemas.microsoft.com/office/drawing/2014/main" id="{AA3A613C-E318-281B-2A81-03C0B6DB4079}"/>
                  </a:ext>
                </a:extLst>
              </p:cNvPr>
              <p:cNvSpPr/>
              <p:nvPr/>
            </p:nvSpPr>
            <p:spPr>
              <a:xfrm>
                <a:off x="7608539" y="2291189"/>
                <a:ext cx="3342224" cy="348813"/>
              </a:xfrm>
              <a:prstGeom prst="rect">
                <a:avLst/>
              </a:prstGeom>
            </p:spPr>
            <p:txBody>
              <a:bodyPr wrap="square">
                <a:spAutoFit/>
              </a:bodyPr>
              <a:lstStyle/>
              <a:p>
                <a:pPr algn="ctr" defTabSz="685766">
                  <a:defRPr/>
                </a:pPr>
                <a:r>
                  <a:rPr lang="de" sz="1100" b="1">
                    <a:solidFill>
                      <a:srgbClr val="7030A0"/>
                    </a:solidFill>
                    <a:ea typeface="Arial"/>
                    <a:cs typeface="Arial"/>
                  </a:rPr>
                  <a:t>PANKREATISCHE BETAZELLE</a:t>
                </a:r>
              </a:p>
            </p:txBody>
          </p:sp>
          <p:grpSp>
            <p:nvGrpSpPr>
              <p:cNvPr id="9648" name="Group 9647">
                <a:extLst>
                  <a:ext uri="{FF2B5EF4-FFF2-40B4-BE49-F238E27FC236}">
                    <a16:creationId xmlns:a16="http://schemas.microsoft.com/office/drawing/2014/main" id="{5D1390EF-13CB-833C-9BA3-5D4E4F9AF9A9}"/>
                  </a:ext>
                </a:extLst>
              </p:cNvPr>
              <p:cNvGrpSpPr>
                <a:grpSpLocks noChangeAspect="1"/>
              </p:cNvGrpSpPr>
              <p:nvPr/>
            </p:nvGrpSpPr>
            <p:grpSpPr>
              <a:xfrm>
                <a:off x="8069152" y="2712157"/>
                <a:ext cx="2507267" cy="1796999"/>
                <a:chOff x="6572935" y="1217200"/>
                <a:chExt cx="2652614" cy="1901171"/>
              </a:xfrm>
            </p:grpSpPr>
            <p:pic>
              <p:nvPicPr>
                <p:cNvPr id="9649" name="Graphic 9648">
                  <a:extLst>
                    <a:ext uri="{FF2B5EF4-FFF2-40B4-BE49-F238E27FC236}">
                      <a16:creationId xmlns:a16="http://schemas.microsoft.com/office/drawing/2014/main" id="{4D00D5F0-BE44-ADED-699D-185C6F72BDB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572935" y="1687564"/>
                  <a:ext cx="1673758" cy="1317234"/>
                </a:xfrm>
                <a:prstGeom prst="rect">
                  <a:avLst/>
                </a:prstGeom>
              </p:spPr>
            </p:pic>
            <p:grpSp>
              <p:nvGrpSpPr>
                <p:cNvPr id="9650" name="Group 9649">
                  <a:extLst>
                    <a:ext uri="{FF2B5EF4-FFF2-40B4-BE49-F238E27FC236}">
                      <a16:creationId xmlns:a16="http://schemas.microsoft.com/office/drawing/2014/main" id="{88EFD3A1-E83C-0ADB-93BD-A0AA16097B33}"/>
                    </a:ext>
                  </a:extLst>
                </p:cNvPr>
                <p:cNvGrpSpPr/>
                <p:nvPr/>
              </p:nvGrpSpPr>
              <p:grpSpPr>
                <a:xfrm>
                  <a:off x="6695837" y="1685223"/>
                  <a:ext cx="2529712" cy="1433148"/>
                  <a:chOff x="5539659" y="1710373"/>
                  <a:chExt cx="2529712" cy="1433148"/>
                </a:xfrm>
              </p:grpSpPr>
              <p:grpSp>
                <p:nvGrpSpPr>
                  <p:cNvPr id="9652" name="Group 9651">
                    <a:extLst>
                      <a:ext uri="{FF2B5EF4-FFF2-40B4-BE49-F238E27FC236}">
                        <a16:creationId xmlns:a16="http://schemas.microsoft.com/office/drawing/2014/main" id="{E358ED08-F701-9D75-3FD5-53BFABEC5829}"/>
                      </a:ext>
                    </a:extLst>
                  </p:cNvPr>
                  <p:cNvGrpSpPr/>
                  <p:nvPr/>
                </p:nvGrpSpPr>
                <p:grpSpPr>
                  <a:xfrm>
                    <a:off x="5539659" y="1710373"/>
                    <a:ext cx="2417010" cy="1433148"/>
                    <a:chOff x="7866235" y="1604090"/>
                    <a:chExt cx="2417010" cy="1433148"/>
                  </a:xfrm>
                </p:grpSpPr>
                <p:grpSp>
                  <p:nvGrpSpPr>
                    <p:cNvPr id="9656" name="Group 9655">
                      <a:extLst>
                        <a:ext uri="{FF2B5EF4-FFF2-40B4-BE49-F238E27FC236}">
                          <a16:creationId xmlns:a16="http://schemas.microsoft.com/office/drawing/2014/main" id="{E6B852CA-6CC5-38C3-757D-4833A2C76330}"/>
                        </a:ext>
                      </a:extLst>
                    </p:cNvPr>
                    <p:cNvGrpSpPr/>
                    <p:nvPr/>
                  </p:nvGrpSpPr>
                  <p:grpSpPr>
                    <a:xfrm>
                      <a:off x="9215393" y="1604090"/>
                      <a:ext cx="1067852" cy="972749"/>
                      <a:chOff x="15444524" y="2361975"/>
                      <a:chExt cx="1736229" cy="1658173"/>
                    </a:xfrm>
                  </p:grpSpPr>
                  <p:sp>
                    <p:nvSpPr>
                      <p:cNvPr id="9664" name="Rectangle 9663">
                        <a:extLst>
                          <a:ext uri="{FF2B5EF4-FFF2-40B4-BE49-F238E27FC236}">
                            <a16:creationId xmlns:a16="http://schemas.microsoft.com/office/drawing/2014/main" id="{631E9CA6-CE7E-33A0-AE61-65396D6B95CD}"/>
                          </a:ext>
                        </a:extLst>
                      </p:cNvPr>
                      <p:cNvSpPr/>
                      <p:nvPr/>
                    </p:nvSpPr>
                    <p:spPr>
                      <a:xfrm>
                        <a:off x="15444524" y="2361975"/>
                        <a:ext cx="1736229" cy="518055"/>
                      </a:xfrm>
                      <a:prstGeom prst="rect">
                        <a:avLst/>
                      </a:prstGeom>
                    </p:spPr>
                    <p:txBody>
                      <a:bodyPr wrap="square">
                        <a:spAutoFit/>
                      </a:bodyPr>
                      <a:lstStyle/>
                      <a:p>
                        <a:pPr defTabSz="685766">
                          <a:defRPr/>
                        </a:pPr>
                        <a:r>
                          <a:rPr lang="de" sz="800">
                            <a:solidFill>
                              <a:srgbClr val="404040"/>
                            </a:solidFill>
                            <a:ea typeface="Arial"/>
                            <a:cs typeface="Arial"/>
                          </a:rPr>
                          <a:t>Glukose</a:t>
                        </a:r>
                      </a:p>
                    </p:txBody>
                  </p:sp>
                  <p:sp>
                    <p:nvSpPr>
                      <p:cNvPr id="9665" name="Rectangle 9664">
                        <a:extLst>
                          <a:ext uri="{FF2B5EF4-FFF2-40B4-BE49-F238E27FC236}">
                            <a16:creationId xmlns:a16="http://schemas.microsoft.com/office/drawing/2014/main" id="{07A9DBB8-9849-2DD6-0648-5FB6476D3A0E}"/>
                          </a:ext>
                        </a:extLst>
                      </p:cNvPr>
                      <p:cNvSpPr/>
                      <p:nvPr/>
                    </p:nvSpPr>
                    <p:spPr>
                      <a:xfrm>
                        <a:off x="15839129" y="3502093"/>
                        <a:ext cx="1297672" cy="518055"/>
                      </a:xfrm>
                      <a:prstGeom prst="rect">
                        <a:avLst/>
                      </a:prstGeom>
                    </p:spPr>
                    <p:txBody>
                      <a:bodyPr wrap="square">
                        <a:spAutoFit/>
                      </a:bodyPr>
                      <a:lstStyle/>
                      <a:p>
                        <a:pPr algn="ctr" defTabSz="685766">
                          <a:defRPr/>
                        </a:pPr>
                        <a:r>
                          <a:rPr lang="de" sz="800">
                            <a:solidFill>
                              <a:srgbClr val="404040"/>
                            </a:solidFill>
                            <a:ea typeface="Arial"/>
                            <a:cs typeface="Arial"/>
                          </a:rPr>
                          <a:t>Insulin</a:t>
                        </a:r>
                      </a:p>
                    </p:txBody>
                  </p:sp>
                </p:grpSp>
                <p:grpSp>
                  <p:nvGrpSpPr>
                    <p:cNvPr id="9657" name="Group 9656">
                      <a:extLst>
                        <a:ext uri="{FF2B5EF4-FFF2-40B4-BE49-F238E27FC236}">
                          <a16:creationId xmlns:a16="http://schemas.microsoft.com/office/drawing/2014/main" id="{FBFA33E7-9FB1-2BA1-1665-985A1BAA1DB2}"/>
                        </a:ext>
                      </a:extLst>
                    </p:cNvPr>
                    <p:cNvGrpSpPr/>
                    <p:nvPr/>
                  </p:nvGrpSpPr>
                  <p:grpSpPr>
                    <a:xfrm>
                      <a:off x="7866235" y="2149480"/>
                      <a:ext cx="1864857" cy="887758"/>
                      <a:chOff x="7866235" y="2149480"/>
                      <a:chExt cx="1864857" cy="887758"/>
                    </a:xfrm>
                  </p:grpSpPr>
                  <p:pic>
                    <p:nvPicPr>
                      <p:cNvPr id="9658" name="Graphic 891">
                        <a:extLst>
                          <a:ext uri="{FF2B5EF4-FFF2-40B4-BE49-F238E27FC236}">
                            <a16:creationId xmlns:a16="http://schemas.microsoft.com/office/drawing/2014/main" id="{FAE49164-A76F-2E21-EACF-474E2B66FBDD}"/>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470927">
                        <a:off x="9344129" y="2739760"/>
                        <a:ext cx="386963" cy="297478"/>
                      </a:xfrm>
                      <a:prstGeom prst="rect">
                        <a:avLst/>
                      </a:prstGeom>
                    </p:spPr>
                  </p:pic>
                  <p:pic>
                    <p:nvPicPr>
                      <p:cNvPr id="9659" name="Graphic 892">
                        <a:extLst>
                          <a:ext uri="{FF2B5EF4-FFF2-40B4-BE49-F238E27FC236}">
                            <a16:creationId xmlns:a16="http://schemas.microsoft.com/office/drawing/2014/main" id="{48CE7391-977F-EF7D-879A-3ABAE959094A}"/>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470927">
                        <a:off x="7868400" y="2403850"/>
                        <a:ext cx="386963" cy="297478"/>
                      </a:xfrm>
                      <a:prstGeom prst="rect">
                        <a:avLst/>
                      </a:prstGeom>
                    </p:spPr>
                  </p:pic>
                  <p:pic>
                    <p:nvPicPr>
                      <p:cNvPr id="9660" name="Graphic 893">
                        <a:extLst>
                          <a:ext uri="{FF2B5EF4-FFF2-40B4-BE49-F238E27FC236}">
                            <a16:creationId xmlns:a16="http://schemas.microsoft.com/office/drawing/2014/main" id="{F7A8DF44-6625-47E0-093F-756215F3BA86}"/>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470927">
                        <a:off x="8896545" y="2415315"/>
                        <a:ext cx="386963" cy="297478"/>
                      </a:xfrm>
                      <a:prstGeom prst="rect">
                        <a:avLst/>
                      </a:prstGeom>
                    </p:spPr>
                  </p:pic>
                  <p:pic>
                    <p:nvPicPr>
                      <p:cNvPr id="9661" name="Graphic 894">
                        <a:extLst>
                          <a:ext uri="{FF2B5EF4-FFF2-40B4-BE49-F238E27FC236}">
                            <a16:creationId xmlns:a16="http://schemas.microsoft.com/office/drawing/2014/main" id="{360F8830-BA09-92B6-5321-18A29748EC78}"/>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0800000">
                        <a:off x="8128430" y="2605458"/>
                        <a:ext cx="386963" cy="297478"/>
                      </a:xfrm>
                      <a:prstGeom prst="rect">
                        <a:avLst/>
                      </a:prstGeom>
                    </p:spPr>
                  </p:pic>
                  <p:pic>
                    <p:nvPicPr>
                      <p:cNvPr id="9662" name="Graphic 895">
                        <a:extLst>
                          <a:ext uri="{FF2B5EF4-FFF2-40B4-BE49-F238E27FC236}">
                            <a16:creationId xmlns:a16="http://schemas.microsoft.com/office/drawing/2014/main" id="{D66E9F66-3356-1D9D-8E29-AF0608B15476}"/>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2629067">
                        <a:off x="7866235" y="2149480"/>
                        <a:ext cx="386963" cy="297478"/>
                      </a:xfrm>
                      <a:prstGeom prst="rect">
                        <a:avLst/>
                      </a:prstGeom>
                    </p:spPr>
                  </p:pic>
                  <p:cxnSp>
                    <p:nvCxnSpPr>
                      <p:cNvPr id="9663" name="Straight Arrow Connector 9662">
                        <a:extLst>
                          <a:ext uri="{FF2B5EF4-FFF2-40B4-BE49-F238E27FC236}">
                            <a16:creationId xmlns:a16="http://schemas.microsoft.com/office/drawing/2014/main" id="{AC801A1A-DC28-38E0-5731-6F9F0C9A4672}"/>
                          </a:ext>
                        </a:extLst>
                      </p:cNvPr>
                      <p:cNvCxnSpPr/>
                      <p:nvPr/>
                    </p:nvCxnSpPr>
                    <p:spPr>
                      <a:xfrm>
                        <a:off x="8892974" y="2691180"/>
                        <a:ext cx="390551" cy="162641"/>
                      </a:xfrm>
                      <a:prstGeom prst="straightConnector1">
                        <a:avLst/>
                      </a:prstGeom>
                      <a:ln w="28575">
                        <a:solidFill>
                          <a:srgbClr val="7967BE"/>
                        </a:solidFill>
                        <a:prstDash val="solid"/>
                        <a:tailEnd type="triangle"/>
                      </a:ln>
                    </p:spPr>
                    <p:style>
                      <a:lnRef idx="1">
                        <a:schemeClr val="accent1"/>
                      </a:lnRef>
                      <a:fillRef idx="0">
                        <a:schemeClr val="accent1"/>
                      </a:fillRef>
                      <a:effectRef idx="0">
                        <a:schemeClr val="accent1"/>
                      </a:effectRef>
                      <a:fontRef idx="minor">
                        <a:schemeClr val="tx1"/>
                      </a:fontRef>
                    </p:style>
                  </p:cxnSp>
                </p:grpSp>
              </p:grpSp>
              <p:pic>
                <p:nvPicPr>
                  <p:cNvPr id="9653" name="Graphic 898">
                    <a:extLst>
                      <a:ext uri="{FF2B5EF4-FFF2-40B4-BE49-F238E27FC236}">
                        <a16:creationId xmlns:a16="http://schemas.microsoft.com/office/drawing/2014/main" id="{12EB7A49-73BD-8090-DF23-D2F90084813F}"/>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470927">
                    <a:off x="7682408" y="2674395"/>
                    <a:ext cx="386963" cy="297478"/>
                  </a:xfrm>
                  <a:prstGeom prst="rect">
                    <a:avLst/>
                  </a:prstGeom>
                </p:spPr>
              </p:pic>
              <p:pic>
                <p:nvPicPr>
                  <p:cNvPr id="9654" name="Graphic 899">
                    <a:extLst>
                      <a:ext uri="{FF2B5EF4-FFF2-40B4-BE49-F238E27FC236}">
                        <a16:creationId xmlns:a16="http://schemas.microsoft.com/office/drawing/2014/main" id="{9D68F12F-4F03-8614-7909-2635BCBFCC90}"/>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470927">
                    <a:off x="7453735" y="2841456"/>
                    <a:ext cx="386963" cy="297478"/>
                  </a:xfrm>
                  <a:prstGeom prst="rect">
                    <a:avLst/>
                  </a:prstGeom>
                </p:spPr>
              </p:pic>
              <p:pic>
                <p:nvPicPr>
                  <p:cNvPr id="9655" name="Graphic 900">
                    <a:extLst>
                      <a:ext uri="{FF2B5EF4-FFF2-40B4-BE49-F238E27FC236}">
                        <a16:creationId xmlns:a16="http://schemas.microsoft.com/office/drawing/2014/main" id="{E04266DC-AF65-E808-D93F-29A6F62CCED8}"/>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1470927">
                    <a:off x="7181443" y="2622625"/>
                    <a:ext cx="386963" cy="297478"/>
                  </a:xfrm>
                  <a:prstGeom prst="rect">
                    <a:avLst/>
                  </a:prstGeom>
                </p:spPr>
              </p:pic>
            </p:grpSp>
            <p:pic>
              <p:nvPicPr>
                <p:cNvPr id="9651" name="Graphic 9650">
                  <a:extLst>
                    <a:ext uri="{FF2B5EF4-FFF2-40B4-BE49-F238E27FC236}">
                      <a16:creationId xmlns:a16="http://schemas.microsoft.com/office/drawing/2014/main" id="{A36A8948-51A7-E3F7-36B7-3842989C45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l="8637" r="11138" b="21020"/>
                <a:stretch>
                  <a:fillRect/>
                </a:stretch>
              </p:blipFill>
              <p:spPr>
                <a:xfrm>
                  <a:off x="7442068" y="1217200"/>
                  <a:ext cx="330997" cy="325862"/>
                </a:xfrm>
                <a:prstGeom prst="rect">
                  <a:avLst/>
                </a:prstGeom>
              </p:spPr>
            </p:pic>
          </p:grpSp>
        </p:grpSp>
        <p:grpSp>
          <p:nvGrpSpPr>
            <p:cNvPr id="9636" name="Group 9635">
              <a:extLst>
                <a:ext uri="{FF2B5EF4-FFF2-40B4-BE49-F238E27FC236}">
                  <a16:creationId xmlns:a16="http://schemas.microsoft.com/office/drawing/2014/main" id="{832250E2-5F6E-90CE-876F-7275C06E981F}"/>
                </a:ext>
              </a:extLst>
            </p:cNvPr>
            <p:cNvGrpSpPr/>
            <p:nvPr/>
          </p:nvGrpSpPr>
          <p:grpSpPr>
            <a:xfrm rot="1234692">
              <a:off x="9183011" y="3027893"/>
              <a:ext cx="161954" cy="373458"/>
              <a:chOff x="8428049" y="1628270"/>
              <a:chExt cx="216569" cy="499399"/>
            </a:xfrm>
          </p:grpSpPr>
          <p:grpSp>
            <p:nvGrpSpPr>
              <p:cNvPr id="9641" name="Group 9640">
                <a:extLst>
                  <a:ext uri="{FF2B5EF4-FFF2-40B4-BE49-F238E27FC236}">
                    <a16:creationId xmlns:a16="http://schemas.microsoft.com/office/drawing/2014/main" id="{7B97789E-9014-8833-D974-D490D741B617}"/>
                  </a:ext>
                </a:extLst>
              </p:cNvPr>
              <p:cNvGrpSpPr/>
              <p:nvPr/>
            </p:nvGrpSpPr>
            <p:grpSpPr>
              <a:xfrm>
                <a:off x="8487297" y="1827898"/>
                <a:ext cx="102707" cy="299771"/>
                <a:chOff x="8164565" y="1192696"/>
                <a:chExt cx="102707" cy="299771"/>
              </a:xfrm>
            </p:grpSpPr>
            <p:sp>
              <p:nvSpPr>
                <p:cNvPr id="9643" name="Oval 9642">
                  <a:extLst>
                    <a:ext uri="{FF2B5EF4-FFF2-40B4-BE49-F238E27FC236}">
                      <a16:creationId xmlns:a16="http://schemas.microsoft.com/office/drawing/2014/main" id="{52860E55-8E24-FA83-05B4-E1270ED5451A}"/>
                    </a:ext>
                  </a:extLst>
                </p:cNvPr>
                <p:cNvSpPr/>
                <p:nvPr/>
              </p:nvSpPr>
              <p:spPr>
                <a:xfrm>
                  <a:off x="8164565" y="1192696"/>
                  <a:ext cx="45719" cy="299771"/>
                </a:xfrm>
                <a:prstGeom prst="ellipse">
                  <a:avLst/>
                </a:prstGeom>
                <a:solidFill>
                  <a:srgbClr val="5969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FFFFFF"/>
                    </a:solidFill>
                  </a:endParaRPr>
                </a:p>
              </p:txBody>
            </p:sp>
            <p:sp>
              <p:nvSpPr>
                <p:cNvPr id="9644" name="Oval 9643">
                  <a:extLst>
                    <a:ext uri="{FF2B5EF4-FFF2-40B4-BE49-F238E27FC236}">
                      <a16:creationId xmlns:a16="http://schemas.microsoft.com/office/drawing/2014/main" id="{EC3D5E6E-0D18-EDAA-9E7E-2EA68FE0D023}"/>
                    </a:ext>
                  </a:extLst>
                </p:cNvPr>
                <p:cNvSpPr/>
                <p:nvPr/>
              </p:nvSpPr>
              <p:spPr>
                <a:xfrm>
                  <a:off x="8221553" y="1192696"/>
                  <a:ext cx="45719" cy="299771"/>
                </a:xfrm>
                <a:prstGeom prst="ellipse">
                  <a:avLst/>
                </a:prstGeom>
                <a:solidFill>
                  <a:srgbClr val="5969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FFFFFF"/>
                    </a:solidFill>
                  </a:endParaRPr>
                </a:p>
              </p:txBody>
            </p:sp>
          </p:grpSp>
          <p:sp>
            <p:nvSpPr>
              <p:cNvPr id="9642" name="Block Arc 9641">
                <a:extLst>
                  <a:ext uri="{FF2B5EF4-FFF2-40B4-BE49-F238E27FC236}">
                    <a16:creationId xmlns:a16="http://schemas.microsoft.com/office/drawing/2014/main" id="{C02D22BA-208C-4904-DCD7-1BC1B0693E0E}"/>
                  </a:ext>
                </a:extLst>
              </p:cNvPr>
              <p:cNvSpPr/>
              <p:nvPr/>
            </p:nvSpPr>
            <p:spPr>
              <a:xfrm rot="10800000">
                <a:off x="8428049" y="1628270"/>
                <a:ext cx="216569" cy="216569"/>
              </a:xfrm>
              <a:prstGeom prst="blockArc">
                <a:avLst>
                  <a:gd name="adj1" fmla="val 10800000"/>
                  <a:gd name="adj2" fmla="val 151435"/>
                  <a:gd name="adj3" fmla="val 13811"/>
                </a:avLst>
              </a:prstGeom>
              <a:solidFill>
                <a:srgbClr val="5969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000000"/>
                  </a:solidFill>
                </a:endParaRPr>
              </a:p>
            </p:txBody>
          </p:sp>
        </p:grpSp>
        <p:pic>
          <p:nvPicPr>
            <p:cNvPr id="9637" name="Graphic 9636">
              <a:extLst>
                <a:ext uri="{FF2B5EF4-FFF2-40B4-BE49-F238E27FC236}">
                  <a16:creationId xmlns:a16="http://schemas.microsoft.com/office/drawing/2014/main" id="{D5BD84DA-5590-9ADC-FABB-62478FBBAB13}"/>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l="8637" r="11138" b="21020"/>
            <a:stretch>
              <a:fillRect/>
            </a:stretch>
          </p:blipFill>
          <p:spPr>
            <a:xfrm>
              <a:off x="9256548" y="2707885"/>
              <a:ext cx="208547" cy="205312"/>
            </a:xfrm>
            <a:prstGeom prst="rect">
              <a:avLst/>
            </a:prstGeom>
          </p:spPr>
        </p:pic>
        <p:pic>
          <p:nvPicPr>
            <p:cNvPr id="9638" name="Graphic 9637">
              <a:extLst>
                <a:ext uri="{FF2B5EF4-FFF2-40B4-BE49-F238E27FC236}">
                  <a16:creationId xmlns:a16="http://schemas.microsoft.com/office/drawing/2014/main" id="{C5B682DD-0163-1F93-B665-77C19F533C7B}"/>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l="8637" r="11138" b="21020"/>
            <a:stretch>
              <a:fillRect/>
            </a:stretch>
          </p:blipFill>
          <p:spPr>
            <a:xfrm>
              <a:off x="9578037" y="2684396"/>
              <a:ext cx="259712" cy="255684"/>
            </a:xfrm>
            <a:prstGeom prst="rect">
              <a:avLst/>
            </a:prstGeom>
          </p:spPr>
        </p:pic>
        <p:sp>
          <p:nvSpPr>
            <p:cNvPr id="9639" name="Arc 9638">
              <a:extLst>
                <a:ext uri="{FF2B5EF4-FFF2-40B4-BE49-F238E27FC236}">
                  <a16:creationId xmlns:a16="http://schemas.microsoft.com/office/drawing/2014/main" id="{845BA4BA-DACB-DF18-23FE-26100C720CCA}"/>
                </a:ext>
              </a:extLst>
            </p:cNvPr>
            <p:cNvSpPr/>
            <p:nvPr/>
          </p:nvSpPr>
          <p:spPr>
            <a:xfrm>
              <a:off x="9073220" y="2933962"/>
              <a:ext cx="224687" cy="340831"/>
            </a:xfrm>
            <a:prstGeom prst="arc">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685766">
                <a:defRPr/>
              </a:pPr>
              <a:endParaRPr lang="en-US" sz="1200">
                <a:solidFill>
                  <a:srgbClr val="000000"/>
                </a:solidFill>
              </a:endParaRPr>
            </a:p>
          </p:txBody>
        </p:sp>
        <p:pic>
          <p:nvPicPr>
            <p:cNvPr id="9640" name="Graphic 9639">
              <a:extLst>
                <a:ext uri="{FF2B5EF4-FFF2-40B4-BE49-F238E27FC236}">
                  <a16:creationId xmlns:a16="http://schemas.microsoft.com/office/drawing/2014/main" id="{50B1AEF7-01CA-DE23-8E19-CB8FEDC3770D}"/>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rcRect l="8637" r="11138" b="21020"/>
            <a:stretch>
              <a:fillRect/>
            </a:stretch>
          </p:blipFill>
          <p:spPr>
            <a:xfrm>
              <a:off x="9391487" y="2874972"/>
              <a:ext cx="312860" cy="308007"/>
            </a:xfrm>
            <a:prstGeom prst="rect">
              <a:avLst/>
            </a:prstGeom>
          </p:spPr>
        </p:pic>
      </p:grpSp>
      <p:sp>
        <p:nvSpPr>
          <p:cNvPr id="4" name="TextBox 3">
            <a:extLst>
              <a:ext uri="{FF2B5EF4-FFF2-40B4-BE49-F238E27FC236}">
                <a16:creationId xmlns:a16="http://schemas.microsoft.com/office/drawing/2014/main" id="{1850CFE1-98E7-C656-E178-BC07A10D3D8A}"/>
              </a:ext>
            </a:extLst>
          </p:cNvPr>
          <p:cNvSpPr txBox="1"/>
          <p:nvPr/>
        </p:nvSpPr>
        <p:spPr>
          <a:xfrm>
            <a:off x="344803" y="4911675"/>
            <a:ext cx="7676598" cy="184666"/>
          </a:xfrm>
          <a:prstGeom prst="rect">
            <a:avLst/>
          </a:prstGeom>
          <a:noFill/>
        </p:spPr>
        <p:txBody>
          <a:bodyPr wrap="square" rtlCol="0" anchor="b">
            <a:spAutoFit/>
          </a:bodyPr>
          <a:lstStyle/>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Moede T </a:t>
            </a:r>
            <a:r>
              <a:rPr lang="de" sz="600" i="1">
                <a:solidFill>
                  <a:srgbClr val="404040"/>
                </a:solidFill>
                <a:ea typeface="Arial"/>
                <a:cs typeface="Arial"/>
              </a:rPr>
              <a:t>et al. Diabetologie</a:t>
            </a:r>
            <a:r>
              <a:rPr lang="de" sz="600">
                <a:solidFill>
                  <a:srgbClr val="404040"/>
                </a:solidFill>
                <a:ea typeface="Arial"/>
                <a:cs typeface="Arial"/>
              </a:rPr>
              <a:t> 2020; 63: 2064–75.</a:t>
            </a:r>
            <a:endParaRPr lang="en-US" sz="600">
              <a:solidFill>
                <a:srgbClr val="404040"/>
              </a:solidFill>
            </a:endParaRPr>
          </a:p>
        </p:txBody>
      </p:sp>
      <p:sp>
        <p:nvSpPr>
          <p:cNvPr id="6" name="TextBox 28">
            <a:extLst>
              <a:ext uri="{FF2B5EF4-FFF2-40B4-BE49-F238E27FC236}">
                <a16:creationId xmlns:a16="http://schemas.microsoft.com/office/drawing/2014/main" id="{46F9F800-F14A-C935-AD84-C733CE9A3259}"/>
              </a:ext>
            </a:extLst>
          </p:cNvPr>
          <p:cNvSpPr txBox="1"/>
          <p:nvPr/>
        </p:nvSpPr>
        <p:spPr>
          <a:xfrm>
            <a:off x="398272" y="4525736"/>
            <a:ext cx="6429375" cy="200055"/>
          </a:xfrm>
          <a:prstGeom prst="rect">
            <a:avLst/>
          </a:prstGeom>
          <a:noFill/>
          <a:ln w="9525" cap="flat" cmpd="sng" algn="ctr">
            <a:noFill/>
            <a:prstDash val="solid"/>
            <a:round/>
            <a:headEnd type="none" w="med" len="med"/>
            <a:tailEnd type="none" w="med" len="med"/>
          </a:ln>
        </p:spPr>
        <p:txBody>
          <a:bodyPr anchor="b">
            <a:spAutoFit/>
          </a:bodyPr>
          <a:lstStyle/>
          <a:p>
            <a:pPr defTabSz="514337">
              <a:spcAft>
                <a:spcPts val="338"/>
              </a:spcAft>
            </a:pPr>
            <a:r>
              <a:rPr lang="de" sz="700">
                <a:ln w="9525" cap="flat" cmpd="sng" algn="ctr">
                  <a:noFill/>
                  <a:prstDash val="solid"/>
                  <a:round/>
                  <a:headEnd type="none" w="med" len="med"/>
                  <a:tailEnd type="none" w="med" len="med"/>
                </a:ln>
                <a:solidFill>
                  <a:srgbClr val="404040"/>
                </a:solidFill>
                <a:ea typeface="Arial"/>
              </a:rPr>
              <a:t>Hinweis: Abbildung ist ein Beispiel für Veranschaulichungszwecke.</a:t>
            </a:r>
          </a:p>
        </p:txBody>
      </p:sp>
    </p:spTree>
    <p:extLst>
      <p:ext uri="{BB962C8B-B14F-4D97-AF65-F5344CB8AC3E}">
        <p14:creationId xmlns:p14="http://schemas.microsoft.com/office/powerpoint/2010/main" val="24414111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581"/>
                                        </p:tgtEl>
                                        <p:attrNameLst>
                                          <p:attrName>style.visibility</p:attrName>
                                        </p:attrNameLst>
                                      </p:cBhvr>
                                      <p:to>
                                        <p:strVal val="visible"/>
                                      </p:to>
                                    </p:set>
                                    <p:animEffect transition="in" filter="wipe(left)">
                                      <p:cBhvr>
                                        <p:cTn id="7" dur="500"/>
                                        <p:tgtEl>
                                          <p:spTgt spid="9581"/>
                                        </p:tgtEl>
                                      </p:cBhvr>
                                    </p:animEffect>
                                  </p:childTnLst>
                                </p:cTn>
                              </p:par>
                            </p:childTnLst>
                          </p:cTn>
                        </p:par>
                      </p:childTnLst>
                    </p:cTn>
                  </p:par>
                  <p:par>
                    <p:cTn id="8" fill="hold" nodeType="clickPar">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9634"/>
                                        </p:tgtEl>
                                        <p:attrNameLst>
                                          <p:attrName>style.visibility</p:attrName>
                                        </p:attrNameLst>
                                      </p:cBhvr>
                                      <p:to>
                                        <p:strVal val="visible"/>
                                      </p:to>
                                    </p:set>
                                    <p:animEffect transition="in" filter="wipe(left)">
                                      <p:cBhvr>
                                        <p:cTn id="12" dur="500"/>
                                        <p:tgtEl>
                                          <p:spTgt spid="96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310DE2A-1951-7649-3CF9-F23A12FA13B2}"/>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F96DC1B3-AA5F-D837-1F1F-5F69EB395F1E}"/>
              </a:ext>
            </a:extLst>
          </p:cNvPr>
          <p:cNvSpPr txBox="1">
            <a:spLocks/>
          </p:cNvSpPr>
          <p:nvPr/>
        </p:nvSpPr>
        <p:spPr>
          <a:xfrm>
            <a:off x="330962"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Zum Zeitpunkt der </a:t>
            </a:r>
            <a:r>
              <a:rPr kumimoji="0" lang="de-DE" sz="2000" b="1" i="0" u="none" strike="noStrike" kern="1200" cap="none" spc="0" normalizeH="0" baseline="0" noProof="0" err="1">
                <a:ln>
                  <a:noFill/>
                </a:ln>
                <a:solidFill>
                  <a:srgbClr val="7030A0"/>
                </a:solidFill>
                <a:effectLst/>
                <a:uLnTx/>
                <a:uFillTx/>
                <a:latin typeface="Verdana"/>
                <a:ea typeface="+mn-ea"/>
                <a:cs typeface="+mn-cs"/>
              </a:rPr>
              <a:t>klini</a:t>
            </a:r>
            <a:r>
              <a:rPr lang="de-DE" sz="2000" b="1" err="1">
                <a:solidFill>
                  <a:srgbClr val="7030A0"/>
                </a:solidFill>
                <a:latin typeface="Verdana"/>
              </a:rPr>
              <a:t>schen</a:t>
            </a:r>
            <a:r>
              <a:rPr lang="de-DE" sz="2000" b="1">
                <a:solidFill>
                  <a:srgbClr val="7030A0"/>
                </a:solidFill>
                <a:latin typeface="Verdana"/>
              </a:rPr>
              <a:t> Diagnose kann es sinnvoll sein, </a:t>
            </a:r>
            <a:r>
              <a:rPr lang="de-DE" sz="2000" b="1" err="1">
                <a:solidFill>
                  <a:srgbClr val="7030A0"/>
                </a:solidFill>
                <a:latin typeface="Verdana"/>
              </a:rPr>
              <a:t>IAk</a:t>
            </a:r>
            <a:r>
              <a:rPr lang="de-DE" sz="2000" b="1">
                <a:solidFill>
                  <a:srgbClr val="7030A0"/>
                </a:solidFill>
                <a:latin typeface="Verdana"/>
              </a:rPr>
              <a:t>-Bestimmung und C-Peptid-Messung zur Unterscheidung von T1D und T2D durchzuführen</a:t>
            </a:r>
            <a:r>
              <a:rPr lang="de-DE" sz="2000" b="1" baseline="30000">
                <a:solidFill>
                  <a:srgbClr val="7030A0"/>
                </a:solidFill>
                <a:latin typeface="Verdana"/>
              </a:rPr>
              <a:t>1-4</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18" name="Footer Placeholder 4">
            <a:extLst>
              <a:ext uri="{FF2B5EF4-FFF2-40B4-BE49-F238E27FC236}">
                <a16:creationId xmlns:a16="http://schemas.microsoft.com/office/drawing/2014/main" id="{DF3E66AA-8EEC-AC8E-065C-20F4162028AD}"/>
              </a:ext>
            </a:extLst>
          </p:cNvPr>
          <p:cNvSpPr txBox="1"/>
          <p:nvPr/>
        </p:nvSpPr>
        <p:spPr>
          <a:xfrm>
            <a:off x="243501" y="4691072"/>
            <a:ext cx="8565461" cy="435110"/>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mn-lt"/>
              <a:ea typeface="Verdana"/>
              <a:cs typeface="Verdana"/>
            </a:endParaRPr>
          </a:p>
          <a:p>
            <a:pPr marL="0" lvl="0" indent="0" defTabSz="685783">
              <a:spcBef>
                <a:spcPct val="0"/>
              </a:spcBef>
              <a:buClr>
                <a:srgbClr val="2198DD"/>
              </a:buClr>
              <a:buNone/>
              <a:defRPr/>
            </a:pPr>
            <a:r>
              <a:rPr lang="de-DE" sz="600">
                <a:solidFill>
                  <a:srgbClr val="404040"/>
                </a:solidFill>
                <a:latin typeface="+mn-lt"/>
                <a:ea typeface="Verdana"/>
                <a:cs typeface="Verdana"/>
              </a:rPr>
              <a:t>*Das C-Peptid wurde in einer zeitlich nicht festgelegten Serumprobe der SDRNT1BIO-Kohorte von 6.076 schottischen Personen im Alter von ≥ 16 Jahren mit klinisch diagnostiziertem T1D gemessen. Der Assay hatte eine untere Nachweisgrenze von 3 pmol/l; C-Peptidspiegel von ≥ 3 pmol/l waren nachweisbar.</a:t>
            </a:r>
            <a:r>
              <a:rPr kumimoji="0" lang="de" sz="600" b="0" i="0" u="none" strike="noStrike" kern="1200" cap="none" spc="0" normalizeH="0" baseline="0" noProof="0">
                <a:ln>
                  <a:noFill/>
                </a:ln>
                <a:solidFill>
                  <a:srgbClr val="404040"/>
                </a:solidFill>
                <a:effectLst/>
                <a:uLnTx/>
                <a:uFillTx/>
                <a:latin typeface="+mn-lt"/>
                <a:ea typeface="Verdana"/>
                <a:cs typeface="Verdana"/>
              </a:rPr>
              <a:t> Abbildung modifiziert nach McKeigue PM 2019</a:t>
            </a:r>
            <a:r>
              <a:rPr kumimoji="0" lang="de" sz="600" b="0" i="0" u="none" strike="noStrike" kern="1200" cap="none" spc="0" normalizeH="0" baseline="30000" noProof="0">
                <a:ln>
                  <a:noFill/>
                </a:ln>
                <a:solidFill>
                  <a:srgbClr val="404040"/>
                </a:solidFill>
                <a:effectLst/>
                <a:uLnTx/>
                <a:uFillTx/>
                <a:latin typeface="+mn-lt"/>
                <a:ea typeface="Verdana"/>
                <a:cs typeface="Verdana"/>
              </a:rPr>
              <a:t>1</a:t>
            </a:r>
            <a:r>
              <a:rPr kumimoji="0" lang="de" sz="600" b="0" i="0" u="none" strike="noStrike" kern="1200" cap="none" spc="0" normalizeH="0" baseline="0" noProof="0">
                <a:ln>
                  <a:noFill/>
                </a:ln>
                <a:solidFill>
                  <a:srgbClr val="404040"/>
                </a:solidFill>
                <a:effectLst/>
                <a:uLnTx/>
                <a:uFillTx/>
                <a:latin typeface="+mn-lt"/>
                <a:ea typeface="Verdana"/>
                <a:cs typeface="Verdana"/>
              </a:rPr>
              <a:t>. C-Peptid: connecting peptide, Verbindungspeptid; T1D: Typ-1-Diabetes; T2D: Typ-2-Diabetes.</a:t>
            </a:r>
          </a:p>
          <a:p>
            <a:pPr marL="0" lvl="0" indent="0" defTabSz="685783">
              <a:spcBef>
                <a:spcPct val="0"/>
              </a:spcBef>
              <a:buClr>
                <a:srgbClr val="2198DD"/>
              </a:buClr>
              <a:buNone/>
              <a:defRPr/>
            </a:pPr>
            <a:r>
              <a:rPr lang="de" sz="600" b="1">
                <a:solidFill>
                  <a:srgbClr val="404040"/>
                </a:solidFill>
                <a:latin typeface="+mn-lt"/>
                <a:ea typeface="Verdana"/>
                <a:cs typeface="Verdana"/>
              </a:rPr>
              <a:t>1.</a:t>
            </a:r>
            <a:r>
              <a:rPr lang="de" sz="600">
                <a:solidFill>
                  <a:srgbClr val="404040"/>
                </a:solidFill>
                <a:latin typeface="+mn-lt"/>
                <a:ea typeface="Verdana"/>
                <a:cs typeface="Verdana"/>
              </a:rPr>
              <a:t> </a:t>
            </a:r>
            <a:r>
              <a:rPr lang="da-DK" sz="600">
                <a:solidFill>
                  <a:srgbClr val="404040"/>
                </a:solidFill>
                <a:latin typeface="+mn-lt"/>
                <a:ea typeface="Verdana"/>
                <a:cs typeface="Verdana"/>
              </a:rPr>
              <a:t>McKeigue PM </a:t>
            </a:r>
            <a:r>
              <a:rPr lang="da-DK" sz="600" i="1">
                <a:solidFill>
                  <a:srgbClr val="404040"/>
                </a:solidFill>
                <a:latin typeface="+mn-lt"/>
                <a:ea typeface="Verdana"/>
                <a:cs typeface="Verdana"/>
              </a:rPr>
              <a:t>et al. BMC Med </a:t>
            </a:r>
            <a:r>
              <a:rPr lang="da-DK" sz="600">
                <a:solidFill>
                  <a:srgbClr val="404040"/>
                </a:solidFill>
                <a:latin typeface="+mn-lt"/>
                <a:ea typeface="Verdana"/>
                <a:cs typeface="Verdana"/>
              </a:rPr>
              <a:t>2019; 17: 165</a:t>
            </a:r>
            <a:r>
              <a:rPr lang="de" sz="600">
                <a:solidFill>
                  <a:srgbClr val="404040"/>
                </a:solidFill>
                <a:latin typeface="+mn-lt"/>
                <a:ea typeface="Verdana"/>
                <a:cs typeface="Verdana"/>
              </a:rPr>
              <a:t>. </a:t>
            </a:r>
            <a:r>
              <a:rPr lang="de-DE" sz="600" b="1">
                <a:solidFill>
                  <a:srgbClr val="404040"/>
                </a:solidFill>
                <a:latin typeface="+mn-lt"/>
                <a:ea typeface="Verdana"/>
                <a:cs typeface="Verdana"/>
              </a:rPr>
              <a:t>2.</a:t>
            </a:r>
            <a:r>
              <a:rPr lang="de-DE" sz="600">
                <a:solidFill>
                  <a:srgbClr val="404040"/>
                </a:solidFill>
                <a:latin typeface="+mn-lt"/>
                <a:ea typeface="Verdana"/>
                <a:cs typeface="Verdana"/>
              </a:rPr>
              <a:t> American Diabetes </a:t>
            </a:r>
            <a:r>
              <a:rPr lang="de-DE" sz="600" err="1">
                <a:solidFill>
                  <a:srgbClr val="404040"/>
                </a:solidFill>
                <a:latin typeface="+mn-lt"/>
                <a:ea typeface="Verdana"/>
                <a:cs typeface="Verdana"/>
              </a:rPr>
              <a:t>Association</a:t>
            </a:r>
            <a:r>
              <a:rPr lang="de-DE" sz="600">
                <a:solidFill>
                  <a:srgbClr val="404040"/>
                </a:solidFill>
                <a:latin typeface="+mn-lt"/>
                <a:ea typeface="Verdana"/>
                <a:cs typeface="Verdana"/>
              </a:rPr>
              <a:t> Professional Practice Committee. </a:t>
            </a:r>
            <a:r>
              <a:rPr lang="de-DE" sz="600" i="1">
                <a:solidFill>
                  <a:srgbClr val="404040"/>
                </a:solidFill>
                <a:latin typeface="+mn-lt"/>
                <a:ea typeface="Verdana"/>
                <a:cs typeface="Verdana"/>
              </a:rPr>
              <a:t>Diabetes Care </a:t>
            </a:r>
            <a:r>
              <a:rPr lang="de-DE" sz="600">
                <a:solidFill>
                  <a:srgbClr val="404040"/>
                </a:solidFill>
                <a:latin typeface="+mn-lt"/>
                <a:ea typeface="Verdana"/>
                <a:cs typeface="Verdana"/>
              </a:rPr>
              <a:t>2026; 49 (</a:t>
            </a:r>
            <a:r>
              <a:rPr lang="de-DE" sz="600" err="1">
                <a:solidFill>
                  <a:srgbClr val="404040"/>
                </a:solidFill>
                <a:latin typeface="+mn-lt"/>
                <a:ea typeface="Verdana"/>
                <a:cs typeface="Verdana"/>
              </a:rPr>
              <a:t>Suppl</a:t>
            </a:r>
            <a:r>
              <a:rPr lang="de-DE" sz="600">
                <a:solidFill>
                  <a:srgbClr val="404040"/>
                </a:solidFill>
                <a:latin typeface="+mn-lt"/>
                <a:ea typeface="Verdana"/>
                <a:cs typeface="Verdana"/>
              </a:rPr>
              <a:t>. 1): S27–S49. </a:t>
            </a:r>
            <a:r>
              <a:rPr lang="de-DE" sz="600" b="1">
                <a:solidFill>
                  <a:srgbClr val="404040"/>
                </a:solidFill>
                <a:latin typeface="+mn-lt"/>
                <a:ea typeface="Verdana"/>
                <a:cs typeface="Verdana"/>
              </a:rPr>
              <a:t>3.</a:t>
            </a:r>
            <a:r>
              <a:rPr lang="de-DE" sz="600">
                <a:solidFill>
                  <a:srgbClr val="404040"/>
                </a:solidFill>
                <a:latin typeface="+mn-lt"/>
                <a:ea typeface="Verdana"/>
                <a:cs typeface="Verdana"/>
              </a:rPr>
              <a:t> Leslie RD </a:t>
            </a:r>
            <a:r>
              <a:rPr lang="de-DE" sz="600" i="1">
                <a:solidFill>
                  <a:srgbClr val="404040"/>
                </a:solidFill>
                <a:latin typeface="+mn-lt"/>
                <a:ea typeface="Verdana"/>
                <a:cs typeface="Verdana"/>
              </a:rPr>
              <a:t>et al. Diabetes Care </a:t>
            </a:r>
            <a:r>
              <a:rPr lang="de-DE" sz="600">
                <a:solidFill>
                  <a:srgbClr val="404040"/>
                </a:solidFill>
                <a:latin typeface="+mn-lt"/>
                <a:ea typeface="Verdana"/>
                <a:cs typeface="Verdana"/>
              </a:rPr>
              <a:t>2021; 44: 2449–56.</a:t>
            </a:r>
            <a:r>
              <a:rPr lang="de" sz="600">
                <a:solidFill>
                  <a:srgbClr val="404040"/>
                </a:solidFill>
                <a:latin typeface="+mn-lt"/>
                <a:ea typeface="Verdana"/>
                <a:cs typeface="Verdana"/>
              </a:rPr>
              <a:t>        </a:t>
            </a:r>
            <a:r>
              <a:rPr lang="de" sz="600" b="1">
                <a:solidFill>
                  <a:srgbClr val="404040"/>
                </a:solidFill>
                <a:latin typeface="+mn-lt"/>
                <a:ea typeface="Verdana"/>
                <a:cs typeface="Verdana"/>
              </a:rPr>
              <a:t>4.</a:t>
            </a:r>
            <a:r>
              <a:rPr lang="de" sz="600">
                <a:solidFill>
                  <a:srgbClr val="404040"/>
                </a:solidFill>
                <a:latin typeface="+mn-lt"/>
                <a:ea typeface="Verdana"/>
                <a:cs typeface="Verdana"/>
              </a:rPr>
              <a:t> </a:t>
            </a:r>
            <a:r>
              <a:rPr lang="fr-FR" sz="600" err="1">
                <a:solidFill>
                  <a:srgbClr val="404040"/>
                </a:solidFill>
                <a:latin typeface="+mn-lt"/>
                <a:ea typeface="Verdana"/>
                <a:cs typeface="Verdana"/>
              </a:rPr>
              <a:t>Muñoz</a:t>
            </a:r>
            <a:r>
              <a:rPr lang="fr-FR" sz="600">
                <a:solidFill>
                  <a:srgbClr val="404040"/>
                </a:solidFill>
                <a:latin typeface="+mn-lt"/>
                <a:ea typeface="Verdana"/>
                <a:cs typeface="Verdana"/>
              </a:rPr>
              <a:t> C </a:t>
            </a:r>
            <a:r>
              <a:rPr lang="fr-FR" sz="600" i="1">
                <a:solidFill>
                  <a:srgbClr val="404040"/>
                </a:solidFill>
                <a:latin typeface="+mn-lt"/>
                <a:ea typeface="Verdana"/>
                <a:cs typeface="Verdana"/>
              </a:rPr>
              <a:t>et al. Clin Diabetes </a:t>
            </a:r>
            <a:r>
              <a:rPr lang="fr-FR" sz="600">
                <a:solidFill>
                  <a:srgbClr val="404040"/>
                </a:solidFill>
                <a:latin typeface="+mn-lt"/>
                <a:ea typeface="Verdana"/>
                <a:cs typeface="Verdana"/>
              </a:rPr>
              <a:t>2019; 37: 276–81.</a:t>
            </a: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grpSp>
        <p:nvGrpSpPr>
          <p:cNvPr id="34" name="Group 5">
            <a:extLst>
              <a:ext uri="{FF2B5EF4-FFF2-40B4-BE49-F238E27FC236}">
                <a16:creationId xmlns:a16="http://schemas.microsoft.com/office/drawing/2014/main" id="{8D1BB2D3-547B-AF50-E63F-985CF97BF9D1}"/>
              </a:ext>
            </a:extLst>
          </p:cNvPr>
          <p:cNvGrpSpPr/>
          <p:nvPr/>
        </p:nvGrpSpPr>
        <p:grpSpPr>
          <a:xfrm>
            <a:off x="286270" y="1837617"/>
            <a:ext cx="4736004" cy="2047350"/>
            <a:chOff x="4285133" y="2968998"/>
            <a:chExt cx="4279180" cy="1648373"/>
          </a:xfrm>
        </p:grpSpPr>
        <p:graphicFrame>
          <p:nvGraphicFramePr>
            <p:cNvPr id="35" name="Chart 6">
              <a:extLst>
                <a:ext uri="{FF2B5EF4-FFF2-40B4-BE49-F238E27FC236}">
                  <a16:creationId xmlns:a16="http://schemas.microsoft.com/office/drawing/2014/main" id="{A5CCE38C-4995-D760-59AD-DD8F9CB2A79B}"/>
                </a:ext>
              </a:extLst>
            </p:cNvPr>
            <p:cNvGraphicFramePr/>
            <p:nvPr/>
          </p:nvGraphicFramePr>
          <p:xfrm>
            <a:off x="4418722" y="2968998"/>
            <a:ext cx="3248113" cy="1292213"/>
          </p:xfrm>
          <a:graphic>
            <a:graphicData uri="http://schemas.openxmlformats.org/drawingml/2006/chart">
              <c:chart xmlns:c="http://schemas.openxmlformats.org/drawingml/2006/chart" xmlns:r="http://schemas.openxmlformats.org/officeDocument/2006/relationships" r:id="rId3"/>
            </a:graphicData>
          </a:graphic>
        </p:graphicFrame>
        <p:sp>
          <p:nvSpPr>
            <p:cNvPr id="45" name="TextBox 7">
              <a:extLst>
                <a:ext uri="{FF2B5EF4-FFF2-40B4-BE49-F238E27FC236}">
                  <a16:creationId xmlns:a16="http://schemas.microsoft.com/office/drawing/2014/main" id="{D0CBEB7F-EF34-83B9-6743-3C645028B9A1}"/>
                </a:ext>
              </a:extLst>
            </p:cNvPr>
            <p:cNvSpPr txBox="1"/>
            <p:nvPr/>
          </p:nvSpPr>
          <p:spPr>
            <a:xfrm rot="16200000">
              <a:off x="3986761" y="3515218"/>
              <a:ext cx="791407" cy="194663"/>
            </a:xfrm>
            <a:prstGeom prst="rect">
              <a:avLst/>
            </a:prstGeom>
            <a:noFill/>
          </p:spPr>
          <p:txBody>
            <a:bodyPr wrap="none" rtlCol="0">
              <a:spAutoFit/>
            </a:bodyPr>
            <a:lstStyle/>
            <a:p>
              <a:pPr marL="0" marR="0" lvl="0" indent="0" defTabSz="457178"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err="1">
                  <a:ln>
                    <a:noFill/>
                  </a:ln>
                  <a:solidFill>
                    <a:srgbClr val="404040"/>
                  </a:solidFill>
                  <a:effectLst/>
                  <a:uLnTx/>
                  <a:uFillTx/>
                  <a:cs typeface="Arial" panose="020B0604020202020204" pitchFamily="34" charset="0"/>
                </a:rPr>
                <a:t>Patienten</a:t>
              </a:r>
              <a:r>
                <a:rPr kumimoji="0" lang="en-US" sz="800" b="0" i="0" u="none" strike="noStrike" kern="0" cap="none" spc="0" normalizeH="0" baseline="0" noProof="0">
                  <a:ln>
                    <a:noFill/>
                  </a:ln>
                  <a:solidFill>
                    <a:srgbClr val="404040"/>
                  </a:solidFill>
                  <a:effectLst/>
                  <a:uLnTx/>
                  <a:uFillTx/>
                  <a:cs typeface="Arial" panose="020B0604020202020204" pitchFamily="34" charset="0"/>
                </a:rPr>
                <a:t> [%]</a:t>
              </a:r>
            </a:p>
          </p:txBody>
        </p:sp>
        <p:sp>
          <p:nvSpPr>
            <p:cNvPr id="46" name="TextBox 8">
              <a:extLst>
                <a:ext uri="{FF2B5EF4-FFF2-40B4-BE49-F238E27FC236}">
                  <a16:creationId xmlns:a16="http://schemas.microsoft.com/office/drawing/2014/main" id="{4AA72371-F46A-BE52-8791-4645014AECB5}"/>
                </a:ext>
              </a:extLst>
            </p:cNvPr>
            <p:cNvSpPr txBox="1"/>
            <p:nvPr/>
          </p:nvSpPr>
          <p:spPr>
            <a:xfrm>
              <a:off x="4973796" y="4443912"/>
              <a:ext cx="2330733" cy="173459"/>
            </a:xfrm>
            <a:prstGeom prst="rect">
              <a:avLst/>
            </a:prstGeom>
            <a:noFill/>
          </p:spPr>
          <p:txBody>
            <a:bodyPr wrap="none" rtlCol="0">
              <a:spAutoFit/>
            </a:bodyPr>
            <a:lstStyle/>
            <a:p>
              <a:pPr marL="0" marR="0" lvl="0" indent="0" algn="ctr" defTabSz="457178" eaLnBrk="1" fontAlgn="auto" latinLnBrk="0" hangingPunct="1">
                <a:lnSpc>
                  <a:spcPct val="100000"/>
                </a:lnSpc>
                <a:spcBef>
                  <a:spcPts val="0"/>
                </a:spcBef>
                <a:spcAft>
                  <a:spcPts val="0"/>
                </a:spcAft>
                <a:buClrTx/>
                <a:buSzTx/>
                <a:buFontTx/>
                <a:buNone/>
                <a:tabLst/>
                <a:defRPr/>
              </a:pPr>
              <a:r>
                <a:rPr kumimoji="0" lang="en-US" sz="800" b="1" i="0" u="none" strike="noStrike" kern="0" cap="none" spc="0" normalizeH="0" baseline="0" noProof="0">
                  <a:ln>
                    <a:noFill/>
                  </a:ln>
                  <a:solidFill>
                    <a:srgbClr val="404040"/>
                  </a:solidFill>
                  <a:effectLst/>
                  <a:uLnTx/>
                  <a:uFillTx/>
                  <a:cs typeface="Arial" panose="020B0604020202020204" pitchFamily="34" charset="0"/>
                </a:rPr>
                <a:t>Alter </a:t>
              </a:r>
              <a:r>
                <a:rPr kumimoji="0" lang="en-US" sz="800" b="1" i="0" u="none" strike="noStrike" kern="0" cap="none" spc="0" normalizeH="0" baseline="0" noProof="0" err="1">
                  <a:ln>
                    <a:noFill/>
                  </a:ln>
                  <a:solidFill>
                    <a:srgbClr val="404040"/>
                  </a:solidFill>
                  <a:effectLst/>
                  <a:uLnTx/>
                  <a:uFillTx/>
                  <a:cs typeface="Arial" panose="020B0604020202020204" pitchFamily="34" charset="0"/>
                </a:rPr>
                <a:t>bei</a:t>
              </a:r>
              <a:r>
                <a:rPr kumimoji="0" lang="en-US" sz="800" b="1" i="0" u="none" strike="noStrike" kern="0" cap="none" spc="0" normalizeH="0" baseline="0" noProof="0">
                  <a:ln>
                    <a:noFill/>
                  </a:ln>
                  <a:solidFill>
                    <a:srgbClr val="404040"/>
                  </a:solidFill>
                  <a:effectLst/>
                  <a:uLnTx/>
                  <a:uFillTx/>
                  <a:cs typeface="Arial" panose="020B0604020202020204" pitchFamily="34" charset="0"/>
                </a:rPr>
                <a:t> </a:t>
              </a:r>
              <a:r>
                <a:rPr kumimoji="0" lang="en-US" sz="800" b="1" i="0" u="none" strike="noStrike" kern="0" cap="none" spc="0" normalizeH="0" baseline="0" noProof="0" err="1">
                  <a:ln>
                    <a:noFill/>
                  </a:ln>
                  <a:solidFill>
                    <a:srgbClr val="404040"/>
                  </a:solidFill>
                  <a:effectLst/>
                  <a:uLnTx/>
                  <a:uFillTx/>
                  <a:cs typeface="Arial" panose="020B0604020202020204" pitchFamily="34" charset="0"/>
                </a:rPr>
                <a:t>klinischer</a:t>
              </a:r>
              <a:r>
                <a:rPr kumimoji="0" lang="en-US" sz="800" b="1" i="0" u="none" strike="noStrike" kern="0" cap="none" spc="0" normalizeH="0" baseline="0" noProof="0">
                  <a:ln>
                    <a:noFill/>
                  </a:ln>
                  <a:solidFill>
                    <a:srgbClr val="404040"/>
                  </a:solidFill>
                  <a:effectLst/>
                  <a:uLnTx/>
                  <a:uFillTx/>
                  <a:cs typeface="Arial" panose="020B0604020202020204" pitchFamily="34" charset="0"/>
                </a:rPr>
                <a:t> T1D-Diagnose </a:t>
              </a:r>
              <a:r>
                <a:rPr kumimoji="0" lang="en-US" sz="800" i="0" u="none" strike="noStrike" kern="0" cap="none" spc="0" normalizeH="0" baseline="0" noProof="0">
                  <a:ln>
                    <a:noFill/>
                  </a:ln>
                  <a:solidFill>
                    <a:srgbClr val="404040"/>
                  </a:solidFill>
                  <a:effectLst/>
                  <a:uLnTx/>
                  <a:uFillTx/>
                  <a:cs typeface="Arial" panose="020B0604020202020204" pitchFamily="34" charset="0"/>
                </a:rPr>
                <a:t>[Jahre]</a:t>
              </a:r>
              <a:endParaRPr kumimoji="0" lang="en-US" sz="800" b="0" i="0" u="none" strike="noStrike" kern="0" cap="none" spc="0" normalizeH="0" baseline="0" noProof="0">
                <a:ln>
                  <a:noFill/>
                </a:ln>
                <a:solidFill>
                  <a:srgbClr val="404040"/>
                </a:solidFill>
                <a:effectLst/>
                <a:uLnTx/>
                <a:uFillTx/>
                <a:cs typeface="Arial" panose="020B0604020202020204" pitchFamily="34" charset="0"/>
              </a:endParaRPr>
            </a:p>
          </p:txBody>
        </p:sp>
        <p:grpSp>
          <p:nvGrpSpPr>
            <p:cNvPr id="47" name="Group 9">
              <a:extLst>
                <a:ext uri="{FF2B5EF4-FFF2-40B4-BE49-F238E27FC236}">
                  <a16:creationId xmlns:a16="http://schemas.microsoft.com/office/drawing/2014/main" id="{3327E088-7DAA-7A86-0640-602DE9AE645F}"/>
                </a:ext>
              </a:extLst>
            </p:cNvPr>
            <p:cNvGrpSpPr/>
            <p:nvPr/>
          </p:nvGrpSpPr>
          <p:grpSpPr>
            <a:xfrm>
              <a:off x="7906458" y="3009136"/>
              <a:ext cx="657855" cy="1009716"/>
              <a:chOff x="7906458" y="3009136"/>
              <a:chExt cx="657855" cy="1009716"/>
            </a:xfrm>
          </p:grpSpPr>
          <p:sp>
            <p:nvSpPr>
              <p:cNvPr id="52" name="TextBox 14">
                <a:extLst>
                  <a:ext uri="{FF2B5EF4-FFF2-40B4-BE49-F238E27FC236}">
                    <a16:creationId xmlns:a16="http://schemas.microsoft.com/office/drawing/2014/main" id="{052724D8-4740-9D54-B593-57E03DC1CC1F}"/>
                  </a:ext>
                </a:extLst>
              </p:cNvPr>
              <p:cNvSpPr txBox="1"/>
              <p:nvPr/>
            </p:nvSpPr>
            <p:spPr>
              <a:xfrm>
                <a:off x="8086043" y="3347724"/>
                <a:ext cx="331968" cy="167264"/>
              </a:xfrm>
              <a:prstGeom prst="rect">
                <a:avLst/>
              </a:prstGeom>
              <a:noFill/>
            </p:spPr>
            <p:txBody>
              <a:bodyPr wrap="none" rtlCol="0">
                <a:spAutoFit/>
              </a:bodyPr>
              <a:lstStyle/>
              <a:p>
                <a:pPr marL="0" marR="0" lvl="0" indent="0" defTabSz="685766"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404040"/>
                    </a:solidFill>
                    <a:effectLst/>
                    <a:uLnTx/>
                    <a:uFillTx/>
                    <a:cs typeface="Arial" panose="020B0604020202020204" pitchFamily="34" charset="0"/>
                  </a:rPr>
                  <a:t>0–5</a:t>
                </a:r>
              </a:p>
            </p:txBody>
          </p:sp>
          <p:sp>
            <p:nvSpPr>
              <p:cNvPr id="53" name="TextBox 15">
                <a:extLst>
                  <a:ext uri="{FF2B5EF4-FFF2-40B4-BE49-F238E27FC236}">
                    <a16:creationId xmlns:a16="http://schemas.microsoft.com/office/drawing/2014/main" id="{2F0FED0A-673C-7888-A38E-23030D9EDC25}"/>
                  </a:ext>
                </a:extLst>
              </p:cNvPr>
              <p:cNvSpPr txBox="1"/>
              <p:nvPr/>
            </p:nvSpPr>
            <p:spPr>
              <a:xfrm>
                <a:off x="8083574" y="3678755"/>
                <a:ext cx="442045" cy="167264"/>
              </a:xfrm>
              <a:prstGeom prst="rect">
                <a:avLst/>
              </a:prstGeom>
              <a:noFill/>
            </p:spPr>
            <p:txBody>
              <a:bodyPr wrap="none" rtlCol="0">
                <a:spAutoFit/>
              </a:bodyPr>
              <a:lstStyle/>
              <a:p>
                <a:pPr marL="0" marR="0" lvl="0" indent="0" defTabSz="685766"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404040"/>
                    </a:solidFill>
                    <a:effectLst/>
                    <a:uLnTx/>
                    <a:uFillTx/>
                    <a:cs typeface="Arial" panose="020B0604020202020204" pitchFamily="34" charset="0"/>
                  </a:rPr>
                  <a:t>10–15</a:t>
                </a:r>
              </a:p>
            </p:txBody>
          </p:sp>
          <p:sp>
            <p:nvSpPr>
              <p:cNvPr id="54" name="TextBox 16">
                <a:extLst>
                  <a:ext uri="{FF2B5EF4-FFF2-40B4-BE49-F238E27FC236}">
                    <a16:creationId xmlns:a16="http://schemas.microsoft.com/office/drawing/2014/main" id="{940A71F1-2F62-1F03-1FCE-76067644BE1D}"/>
                  </a:ext>
                </a:extLst>
              </p:cNvPr>
              <p:cNvSpPr txBox="1"/>
              <p:nvPr/>
            </p:nvSpPr>
            <p:spPr>
              <a:xfrm>
                <a:off x="8086044" y="3520557"/>
                <a:ext cx="387007" cy="167264"/>
              </a:xfrm>
              <a:prstGeom prst="rect">
                <a:avLst/>
              </a:prstGeom>
              <a:noFill/>
            </p:spPr>
            <p:txBody>
              <a:bodyPr wrap="none" rtlCol="0">
                <a:spAutoFit/>
              </a:bodyPr>
              <a:lstStyle/>
              <a:p>
                <a:pPr marL="0" marR="0" lvl="0" indent="0" defTabSz="685766"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404040"/>
                    </a:solidFill>
                    <a:effectLst/>
                    <a:uLnTx/>
                    <a:uFillTx/>
                    <a:cs typeface="Arial" panose="020B0604020202020204" pitchFamily="34" charset="0"/>
                  </a:rPr>
                  <a:t>5–10</a:t>
                </a:r>
              </a:p>
            </p:txBody>
          </p:sp>
          <p:sp>
            <p:nvSpPr>
              <p:cNvPr id="55" name="TextBox 17">
                <a:extLst>
                  <a:ext uri="{FF2B5EF4-FFF2-40B4-BE49-F238E27FC236}">
                    <a16:creationId xmlns:a16="http://schemas.microsoft.com/office/drawing/2014/main" id="{79E9A044-D04E-2386-6C10-D6C925393B37}"/>
                  </a:ext>
                </a:extLst>
              </p:cNvPr>
              <p:cNvSpPr txBox="1"/>
              <p:nvPr/>
            </p:nvSpPr>
            <p:spPr>
              <a:xfrm>
                <a:off x="8083573" y="3851588"/>
                <a:ext cx="347901" cy="167264"/>
              </a:xfrm>
              <a:prstGeom prst="rect">
                <a:avLst/>
              </a:prstGeom>
              <a:noFill/>
            </p:spPr>
            <p:txBody>
              <a:bodyPr wrap="none" rtlCol="0">
                <a:spAutoFit/>
              </a:bodyPr>
              <a:lstStyle/>
              <a:p>
                <a:pPr marL="0" marR="0" lvl="0" indent="0" defTabSz="685766" eaLnBrk="1" fontAlgn="auto" latinLnBrk="0" hangingPunct="1">
                  <a:lnSpc>
                    <a:spcPct val="100000"/>
                  </a:lnSpc>
                  <a:spcBef>
                    <a:spcPts val="0"/>
                  </a:spcBef>
                  <a:spcAft>
                    <a:spcPts val="0"/>
                  </a:spcAft>
                  <a:buClrTx/>
                  <a:buSzTx/>
                  <a:buFontTx/>
                  <a:buNone/>
                  <a:tabLst/>
                  <a:defRPr/>
                </a:pPr>
                <a:r>
                  <a:rPr kumimoji="0" lang="en-US" sz="700" b="0" i="0" u="none" strike="noStrike" kern="0" cap="none" spc="0" normalizeH="0" baseline="0" noProof="0">
                    <a:ln>
                      <a:noFill/>
                    </a:ln>
                    <a:solidFill>
                      <a:srgbClr val="404040"/>
                    </a:solidFill>
                    <a:effectLst/>
                    <a:uLnTx/>
                    <a:uFillTx/>
                    <a:cs typeface="Arial" panose="020B0604020202020204" pitchFamily="34" charset="0"/>
                  </a:rPr>
                  <a:t>15+</a:t>
                </a:r>
              </a:p>
            </p:txBody>
          </p:sp>
          <p:sp>
            <p:nvSpPr>
              <p:cNvPr id="56" name="TextBox 18">
                <a:extLst>
                  <a:ext uri="{FF2B5EF4-FFF2-40B4-BE49-F238E27FC236}">
                    <a16:creationId xmlns:a16="http://schemas.microsoft.com/office/drawing/2014/main" id="{BFB0B8B9-0310-37F8-C573-0E22C813C2E1}"/>
                  </a:ext>
                </a:extLst>
              </p:cNvPr>
              <p:cNvSpPr txBox="1"/>
              <p:nvPr/>
            </p:nvSpPr>
            <p:spPr>
              <a:xfrm>
                <a:off x="7906458" y="3009136"/>
                <a:ext cx="657855" cy="247799"/>
              </a:xfrm>
              <a:prstGeom prst="rect">
                <a:avLst/>
              </a:prstGeom>
              <a:noFill/>
            </p:spPr>
            <p:txBody>
              <a:bodyPr wrap="none" rtlCol="0">
                <a:spAutoFit/>
              </a:bodyPr>
              <a:lstStyle/>
              <a:p>
                <a:pPr marL="0" marR="0" lvl="0" indent="0" defTabSz="685766" eaLnBrk="1" fontAlgn="auto" latinLnBrk="0" hangingPunct="1">
                  <a:lnSpc>
                    <a:spcPct val="100000"/>
                  </a:lnSpc>
                  <a:spcBef>
                    <a:spcPts val="0"/>
                  </a:spcBef>
                  <a:spcAft>
                    <a:spcPts val="0"/>
                  </a:spcAft>
                  <a:buClrTx/>
                  <a:buSzTx/>
                  <a:buFontTx/>
                  <a:buNone/>
                  <a:tabLst/>
                  <a:defRPr/>
                </a:pPr>
                <a:r>
                  <a:rPr kumimoji="0" lang="en-US" sz="700" b="1" i="0" u="none" strike="noStrike" kern="0" cap="none" spc="0" normalizeH="0" baseline="0" noProof="0">
                    <a:ln>
                      <a:noFill/>
                    </a:ln>
                    <a:solidFill>
                      <a:srgbClr val="404040"/>
                    </a:solidFill>
                    <a:effectLst/>
                    <a:uLnTx/>
                    <a:uFillTx/>
                    <a:cs typeface="Arial" panose="020B0604020202020204" pitchFamily="34" charset="0"/>
                  </a:rPr>
                  <a:t>T1D-Dauer</a:t>
                </a:r>
                <a:br>
                  <a:rPr kumimoji="0" lang="en-US" sz="700" b="1" i="0" u="none" strike="noStrike" kern="0" cap="none" spc="0" normalizeH="0" baseline="0" noProof="0">
                    <a:ln>
                      <a:noFill/>
                    </a:ln>
                    <a:solidFill>
                      <a:srgbClr val="404040"/>
                    </a:solidFill>
                    <a:effectLst/>
                    <a:uLnTx/>
                    <a:uFillTx/>
                    <a:cs typeface="Arial" panose="020B0604020202020204" pitchFamily="34" charset="0"/>
                  </a:rPr>
                </a:br>
                <a:r>
                  <a:rPr kumimoji="0" lang="en-US" sz="700" b="1" i="0" u="none" strike="noStrike" kern="0" cap="none" spc="0" normalizeH="0" baseline="0" noProof="0">
                    <a:ln>
                      <a:noFill/>
                    </a:ln>
                    <a:solidFill>
                      <a:srgbClr val="404040"/>
                    </a:solidFill>
                    <a:effectLst/>
                    <a:uLnTx/>
                    <a:uFillTx/>
                    <a:cs typeface="Arial" panose="020B0604020202020204" pitchFamily="34" charset="0"/>
                  </a:rPr>
                  <a:t>[Jahre]</a:t>
                </a:r>
              </a:p>
            </p:txBody>
          </p:sp>
          <p:sp>
            <p:nvSpPr>
              <p:cNvPr id="57" name="Rectangle 19">
                <a:extLst>
                  <a:ext uri="{FF2B5EF4-FFF2-40B4-BE49-F238E27FC236}">
                    <a16:creationId xmlns:a16="http://schemas.microsoft.com/office/drawing/2014/main" id="{B76E367D-CBBC-F700-1789-71437B5F1F81}"/>
                  </a:ext>
                </a:extLst>
              </p:cNvPr>
              <p:cNvSpPr/>
              <p:nvPr/>
            </p:nvSpPr>
            <p:spPr>
              <a:xfrm>
                <a:off x="8013781" y="3379175"/>
                <a:ext cx="122227" cy="122227"/>
              </a:xfrm>
              <a:prstGeom prst="rect">
                <a:avLst/>
              </a:prstGeom>
              <a:solidFill>
                <a:srgbClr val="347475"/>
              </a:solidFill>
              <a:ln w="25400" cap="flat" cmpd="sng" algn="ctr">
                <a:noFill/>
                <a:prstDash val="solid"/>
              </a:ln>
              <a:effectLst/>
            </p:spPr>
            <p:txBody>
              <a:bodyPr rtlCol="0" anchor="ctr"/>
              <a:lstStyle/>
              <a:p>
                <a:pPr marL="0" marR="0" lvl="0" indent="0" algn="ctr" defTabSz="457178"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404040"/>
                  </a:solidFill>
                  <a:effectLst/>
                  <a:uLnTx/>
                  <a:uFillTx/>
                  <a:ea typeface="+mn-ea"/>
                  <a:cs typeface="Arial" panose="020B0604020202020204" pitchFamily="34" charset="0"/>
                </a:endParaRPr>
              </a:p>
            </p:txBody>
          </p:sp>
          <p:sp>
            <p:nvSpPr>
              <p:cNvPr id="58" name="Rectangle 20">
                <a:extLst>
                  <a:ext uri="{FF2B5EF4-FFF2-40B4-BE49-F238E27FC236}">
                    <a16:creationId xmlns:a16="http://schemas.microsoft.com/office/drawing/2014/main" id="{8D839645-9246-3C3E-D086-6CA1A8A4D775}"/>
                  </a:ext>
                </a:extLst>
              </p:cNvPr>
              <p:cNvSpPr/>
              <p:nvPr/>
            </p:nvSpPr>
            <p:spPr>
              <a:xfrm>
                <a:off x="8013781" y="3552008"/>
                <a:ext cx="122227" cy="122227"/>
              </a:xfrm>
              <a:prstGeom prst="rect">
                <a:avLst/>
              </a:prstGeom>
              <a:solidFill>
                <a:srgbClr val="575D72"/>
              </a:solidFill>
              <a:ln w="25400" cap="flat" cmpd="sng" algn="ctr">
                <a:noFill/>
                <a:prstDash val="solid"/>
              </a:ln>
              <a:effectLst/>
            </p:spPr>
            <p:txBody>
              <a:bodyPr rtlCol="0" anchor="ctr"/>
              <a:lstStyle/>
              <a:p>
                <a:pPr marL="0" marR="0" lvl="0" indent="0" algn="ctr" defTabSz="457178"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404040"/>
                  </a:solidFill>
                  <a:effectLst/>
                  <a:uLnTx/>
                  <a:uFillTx/>
                  <a:ea typeface="+mn-ea"/>
                  <a:cs typeface="Arial" panose="020B0604020202020204" pitchFamily="34" charset="0"/>
                </a:endParaRPr>
              </a:p>
            </p:txBody>
          </p:sp>
          <p:sp>
            <p:nvSpPr>
              <p:cNvPr id="59" name="Rectangle 21">
                <a:extLst>
                  <a:ext uri="{FF2B5EF4-FFF2-40B4-BE49-F238E27FC236}">
                    <a16:creationId xmlns:a16="http://schemas.microsoft.com/office/drawing/2014/main" id="{F24B55BA-5BA1-6EC1-9321-9BFA81FBD79F}"/>
                  </a:ext>
                </a:extLst>
              </p:cNvPr>
              <p:cNvSpPr/>
              <p:nvPr/>
            </p:nvSpPr>
            <p:spPr>
              <a:xfrm>
                <a:off x="8011020" y="3710206"/>
                <a:ext cx="122227" cy="122227"/>
              </a:xfrm>
              <a:prstGeom prst="rect">
                <a:avLst/>
              </a:prstGeom>
              <a:solidFill>
                <a:srgbClr val="AFDDD9"/>
              </a:solidFill>
              <a:ln w="25400" cap="flat" cmpd="sng" algn="ctr">
                <a:noFill/>
                <a:prstDash val="solid"/>
              </a:ln>
              <a:effectLst/>
            </p:spPr>
            <p:txBody>
              <a:bodyPr rtlCol="0" anchor="ctr"/>
              <a:lstStyle/>
              <a:p>
                <a:pPr marL="0" marR="0" lvl="0" indent="0" algn="ctr" defTabSz="457178"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404040"/>
                  </a:solidFill>
                  <a:effectLst/>
                  <a:uLnTx/>
                  <a:uFillTx/>
                  <a:ea typeface="+mn-ea"/>
                  <a:cs typeface="Arial" panose="020B0604020202020204" pitchFamily="34" charset="0"/>
                </a:endParaRPr>
              </a:p>
            </p:txBody>
          </p:sp>
          <p:sp>
            <p:nvSpPr>
              <p:cNvPr id="60" name="Rectangle 22">
                <a:extLst>
                  <a:ext uri="{FF2B5EF4-FFF2-40B4-BE49-F238E27FC236}">
                    <a16:creationId xmlns:a16="http://schemas.microsoft.com/office/drawing/2014/main" id="{14684B2F-69F2-9C7E-72CE-3E8D49C0C646}"/>
                  </a:ext>
                </a:extLst>
              </p:cNvPr>
              <p:cNvSpPr/>
              <p:nvPr/>
            </p:nvSpPr>
            <p:spPr>
              <a:xfrm>
                <a:off x="8011020" y="3883039"/>
                <a:ext cx="122227" cy="122227"/>
              </a:xfrm>
              <a:prstGeom prst="rect">
                <a:avLst/>
              </a:prstGeom>
              <a:solidFill>
                <a:srgbClr val="CCCCCC"/>
              </a:solidFill>
              <a:ln w="25400" cap="flat" cmpd="sng" algn="ctr">
                <a:noFill/>
                <a:prstDash val="solid"/>
              </a:ln>
              <a:effectLst/>
            </p:spPr>
            <p:txBody>
              <a:bodyPr rtlCol="0" anchor="ctr"/>
              <a:lstStyle/>
              <a:p>
                <a:pPr marL="0" marR="0" lvl="0" indent="0" algn="ctr" defTabSz="457178"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404040"/>
                  </a:solidFill>
                  <a:effectLst/>
                  <a:uLnTx/>
                  <a:uFillTx/>
                  <a:ea typeface="+mn-ea"/>
                  <a:cs typeface="Arial" panose="020B0604020202020204" pitchFamily="34" charset="0"/>
                </a:endParaRPr>
              </a:p>
            </p:txBody>
          </p:sp>
        </p:grpSp>
        <p:sp>
          <p:nvSpPr>
            <p:cNvPr id="48" name="TextBox 10">
              <a:extLst>
                <a:ext uri="{FF2B5EF4-FFF2-40B4-BE49-F238E27FC236}">
                  <a16:creationId xmlns:a16="http://schemas.microsoft.com/office/drawing/2014/main" id="{E0C80ADB-4265-BE5C-3A00-AD7E7FCF592B}"/>
                </a:ext>
              </a:extLst>
            </p:cNvPr>
            <p:cNvSpPr txBox="1"/>
            <p:nvPr/>
          </p:nvSpPr>
          <p:spPr>
            <a:xfrm>
              <a:off x="4811224" y="4145027"/>
              <a:ext cx="652061" cy="256265"/>
            </a:xfrm>
            <a:prstGeom prst="rect">
              <a:avLst/>
            </a:prstGeom>
            <a:noFill/>
          </p:spPr>
          <p:txBody>
            <a:bodyPr wrap="none" rtlCol="0">
              <a:spAutoFit/>
            </a:bodyPr>
            <a:lstStyle/>
            <a:p>
              <a:pPr marL="0" marR="0" lvl="0" indent="0" algn="ctr" defTabSz="457178" eaLnBrk="1" fontAlgn="auto" latinLnBrk="0" hangingPunct="1">
                <a:lnSpc>
                  <a:spcPct val="110000"/>
                </a:lnSpc>
                <a:spcBef>
                  <a:spcPts val="0"/>
                </a:spcBef>
                <a:spcAft>
                  <a:spcPts val="0"/>
                </a:spcAft>
                <a:buClrTx/>
                <a:buSzTx/>
                <a:buFontTx/>
                <a:buNone/>
                <a:tabLst/>
                <a:defRPr/>
              </a:pPr>
              <a:r>
                <a:rPr kumimoji="0" lang="en-US" sz="700" b="0" i="0" u="none" strike="noStrike" kern="0" cap="none" spc="0" normalizeH="0" baseline="0" noProof="0">
                  <a:ln>
                    <a:noFill/>
                  </a:ln>
                  <a:solidFill>
                    <a:srgbClr val="404040"/>
                  </a:solidFill>
                  <a:effectLst/>
                  <a:uLnTx/>
                  <a:uFillTx/>
                  <a:cs typeface="Arial" panose="020B0604020202020204" pitchFamily="34" charset="0"/>
                </a:rPr>
                <a:t>&lt; 15</a:t>
              </a:r>
              <a:br>
                <a:rPr kumimoji="0" lang="en-US" sz="700" b="0" i="0" u="none" strike="noStrike" kern="0" cap="none" spc="0" normalizeH="0" baseline="0" noProof="0">
                  <a:ln>
                    <a:noFill/>
                  </a:ln>
                  <a:solidFill>
                    <a:srgbClr val="404040"/>
                  </a:solidFill>
                  <a:effectLst/>
                  <a:uLnTx/>
                  <a:uFillTx/>
                  <a:cs typeface="Arial" panose="020B0604020202020204" pitchFamily="34" charset="0"/>
                </a:rPr>
              </a:br>
              <a:r>
                <a:rPr kumimoji="0" lang="en-US" sz="700" b="0" i="0" u="none" strike="noStrike" kern="0" cap="none" spc="0" normalizeH="0" baseline="0" noProof="0">
                  <a:ln>
                    <a:noFill/>
                  </a:ln>
                  <a:solidFill>
                    <a:srgbClr val="404040"/>
                  </a:solidFill>
                  <a:effectLst/>
                  <a:uLnTx/>
                  <a:uFillTx/>
                  <a:cs typeface="Arial" panose="020B0604020202020204" pitchFamily="34" charset="0"/>
                </a:rPr>
                <a:t>(n = 2.025)</a:t>
              </a:r>
            </a:p>
          </p:txBody>
        </p:sp>
        <p:sp>
          <p:nvSpPr>
            <p:cNvPr id="49" name="TextBox 11">
              <a:extLst>
                <a:ext uri="{FF2B5EF4-FFF2-40B4-BE49-F238E27FC236}">
                  <a16:creationId xmlns:a16="http://schemas.microsoft.com/office/drawing/2014/main" id="{8B82FCE9-471B-1833-4E83-CA2229E14ED0}"/>
                </a:ext>
              </a:extLst>
            </p:cNvPr>
            <p:cNvSpPr txBox="1"/>
            <p:nvPr/>
          </p:nvSpPr>
          <p:spPr>
            <a:xfrm>
              <a:off x="5501186" y="4145027"/>
              <a:ext cx="652061" cy="256265"/>
            </a:xfrm>
            <a:prstGeom prst="rect">
              <a:avLst/>
            </a:prstGeom>
            <a:noFill/>
          </p:spPr>
          <p:txBody>
            <a:bodyPr wrap="none" rtlCol="0">
              <a:spAutoFit/>
            </a:bodyPr>
            <a:lstStyle/>
            <a:p>
              <a:pPr marL="0" marR="0" lvl="0" indent="0" algn="ctr" defTabSz="457178" eaLnBrk="1" fontAlgn="auto" latinLnBrk="0" hangingPunct="1">
                <a:lnSpc>
                  <a:spcPct val="110000"/>
                </a:lnSpc>
                <a:spcBef>
                  <a:spcPts val="0"/>
                </a:spcBef>
                <a:spcAft>
                  <a:spcPts val="0"/>
                </a:spcAft>
                <a:buClrTx/>
                <a:buSzTx/>
                <a:buFontTx/>
                <a:buNone/>
                <a:tabLst/>
                <a:defRPr/>
              </a:pPr>
              <a:r>
                <a:rPr kumimoji="0" lang="en-US" sz="700" b="0" i="0" u="none" strike="noStrike" kern="0" cap="none" spc="0" normalizeH="0" baseline="0" noProof="0">
                  <a:ln>
                    <a:noFill/>
                  </a:ln>
                  <a:solidFill>
                    <a:srgbClr val="404040"/>
                  </a:solidFill>
                  <a:effectLst/>
                  <a:uLnTx/>
                  <a:uFillTx/>
                  <a:cs typeface="Arial" panose="020B0604020202020204" pitchFamily="34" charset="0"/>
                </a:rPr>
                <a:t>15-25</a:t>
              </a:r>
              <a:br>
                <a:rPr kumimoji="0" lang="en-US" sz="700" b="0" i="0" u="none" strike="noStrike" kern="0" cap="none" spc="0" normalizeH="0" baseline="0" noProof="0">
                  <a:ln>
                    <a:noFill/>
                  </a:ln>
                  <a:solidFill>
                    <a:srgbClr val="404040"/>
                  </a:solidFill>
                  <a:effectLst/>
                  <a:uLnTx/>
                  <a:uFillTx/>
                  <a:cs typeface="Arial" panose="020B0604020202020204" pitchFamily="34" charset="0"/>
                </a:rPr>
              </a:br>
              <a:r>
                <a:rPr kumimoji="0" lang="en-US" sz="700" b="0" i="0" u="none" strike="noStrike" kern="0" cap="none" spc="0" normalizeH="0" baseline="0" noProof="0">
                  <a:ln>
                    <a:noFill/>
                  </a:ln>
                  <a:solidFill>
                    <a:srgbClr val="404040"/>
                  </a:solidFill>
                  <a:effectLst/>
                  <a:uLnTx/>
                  <a:uFillTx/>
                  <a:cs typeface="Arial" panose="020B0604020202020204" pitchFamily="34" charset="0"/>
                </a:rPr>
                <a:t>(n = 1.510)</a:t>
              </a:r>
            </a:p>
          </p:txBody>
        </p:sp>
        <p:sp>
          <p:nvSpPr>
            <p:cNvPr id="50" name="TextBox 12">
              <a:extLst>
                <a:ext uri="{FF2B5EF4-FFF2-40B4-BE49-F238E27FC236}">
                  <a16:creationId xmlns:a16="http://schemas.microsoft.com/office/drawing/2014/main" id="{19093630-FBBD-EFE1-19AD-754D4355E86D}"/>
                </a:ext>
              </a:extLst>
            </p:cNvPr>
            <p:cNvSpPr txBox="1"/>
            <p:nvPr/>
          </p:nvSpPr>
          <p:spPr>
            <a:xfrm>
              <a:off x="6191314" y="4145027"/>
              <a:ext cx="652061" cy="256265"/>
            </a:xfrm>
            <a:prstGeom prst="rect">
              <a:avLst/>
            </a:prstGeom>
            <a:noFill/>
          </p:spPr>
          <p:txBody>
            <a:bodyPr wrap="none" rtlCol="0">
              <a:spAutoFit/>
            </a:bodyPr>
            <a:lstStyle/>
            <a:p>
              <a:pPr marL="0" marR="0" lvl="0" indent="0" algn="ctr" defTabSz="457178" eaLnBrk="1" fontAlgn="auto" latinLnBrk="0" hangingPunct="1">
                <a:lnSpc>
                  <a:spcPct val="110000"/>
                </a:lnSpc>
                <a:spcBef>
                  <a:spcPts val="0"/>
                </a:spcBef>
                <a:spcAft>
                  <a:spcPts val="0"/>
                </a:spcAft>
                <a:buClrTx/>
                <a:buSzTx/>
                <a:buFontTx/>
                <a:buNone/>
                <a:tabLst/>
                <a:defRPr/>
              </a:pPr>
              <a:r>
                <a:rPr kumimoji="0" lang="en-US" sz="700" b="0" i="0" u="none" strike="noStrike" kern="0" cap="none" spc="0" normalizeH="0" baseline="0" noProof="0">
                  <a:ln>
                    <a:noFill/>
                  </a:ln>
                  <a:solidFill>
                    <a:srgbClr val="404040"/>
                  </a:solidFill>
                  <a:effectLst/>
                  <a:uLnTx/>
                  <a:uFillTx/>
                  <a:cs typeface="Arial" panose="020B0604020202020204" pitchFamily="34" charset="0"/>
                </a:rPr>
                <a:t>25-35</a:t>
              </a:r>
              <a:br>
                <a:rPr kumimoji="0" lang="en-US" sz="700" b="0" i="0" u="none" strike="noStrike" kern="0" cap="none" spc="0" normalizeH="0" baseline="0" noProof="0">
                  <a:ln>
                    <a:noFill/>
                  </a:ln>
                  <a:solidFill>
                    <a:srgbClr val="404040"/>
                  </a:solidFill>
                  <a:effectLst/>
                  <a:uLnTx/>
                  <a:uFillTx/>
                  <a:cs typeface="Arial" panose="020B0604020202020204" pitchFamily="34" charset="0"/>
                </a:rPr>
              </a:br>
              <a:r>
                <a:rPr kumimoji="0" lang="en-US" sz="700" b="0" i="0" u="none" strike="noStrike" kern="0" cap="none" spc="0" normalizeH="0" baseline="0" noProof="0">
                  <a:ln>
                    <a:noFill/>
                  </a:ln>
                  <a:solidFill>
                    <a:srgbClr val="404040"/>
                  </a:solidFill>
                  <a:effectLst/>
                  <a:uLnTx/>
                  <a:uFillTx/>
                  <a:cs typeface="Arial" panose="020B0604020202020204" pitchFamily="34" charset="0"/>
                </a:rPr>
                <a:t>(n = 1.212)</a:t>
              </a:r>
            </a:p>
          </p:txBody>
        </p:sp>
        <p:sp>
          <p:nvSpPr>
            <p:cNvPr id="51" name="TextBox 13">
              <a:extLst>
                <a:ext uri="{FF2B5EF4-FFF2-40B4-BE49-F238E27FC236}">
                  <a16:creationId xmlns:a16="http://schemas.microsoft.com/office/drawing/2014/main" id="{B21FBAB4-DA50-EF20-897B-588B6D17E756}"/>
                </a:ext>
              </a:extLst>
            </p:cNvPr>
            <p:cNvSpPr txBox="1"/>
            <p:nvPr/>
          </p:nvSpPr>
          <p:spPr>
            <a:xfrm>
              <a:off x="6879665" y="4145027"/>
              <a:ext cx="652061" cy="256265"/>
            </a:xfrm>
            <a:prstGeom prst="rect">
              <a:avLst/>
            </a:prstGeom>
            <a:noFill/>
          </p:spPr>
          <p:txBody>
            <a:bodyPr wrap="none" rtlCol="0">
              <a:spAutoFit/>
            </a:bodyPr>
            <a:lstStyle/>
            <a:p>
              <a:pPr marL="0" marR="0" lvl="0" indent="0" algn="ctr" defTabSz="457178" eaLnBrk="1" fontAlgn="auto" latinLnBrk="0" hangingPunct="1">
                <a:lnSpc>
                  <a:spcPct val="110000"/>
                </a:lnSpc>
                <a:spcBef>
                  <a:spcPts val="0"/>
                </a:spcBef>
                <a:spcAft>
                  <a:spcPts val="0"/>
                </a:spcAft>
                <a:buClrTx/>
                <a:buSzTx/>
                <a:buFontTx/>
                <a:buNone/>
                <a:tabLst/>
                <a:defRPr/>
              </a:pPr>
              <a:r>
                <a:rPr kumimoji="0" lang="en-US" sz="700" b="0" i="0" u="none" strike="noStrike" kern="0" cap="none" spc="0" normalizeH="0" baseline="0" noProof="0">
                  <a:ln>
                    <a:noFill/>
                  </a:ln>
                  <a:solidFill>
                    <a:srgbClr val="404040"/>
                  </a:solidFill>
                  <a:effectLst/>
                  <a:uLnTx/>
                  <a:uFillTx/>
                  <a:cs typeface="Arial" panose="020B0604020202020204" pitchFamily="34" charset="0"/>
                </a:rPr>
                <a:t>&gt; 35</a:t>
              </a:r>
              <a:br>
                <a:rPr kumimoji="0" lang="en-US" sz="700" b="0" i="0" u="none" strike="noStrike" kern="0" cap="none" spc="0" normalizeH="0" baseline="0" noProof="0">
                  <a:ln>
                    <a:noFill/>
                  </a:ln>
                  <a:solidFill>
                    <a:srgbClr val="404040"/>
                  </a:solidFill>
                  <a:effectLst/>
                  <a:uLnTx/>
                  <a:uFillTx/>
                  <a:cs typeface="Arial" panose="020B0604020202020204" pitchFamily="34" charset="0"/>
                </a:rPr>
              </a:br>
              <a:r>
                <a:rPr kumimoji="0" lang="en-US" sz="700" b="0" i="0" u="none" strike="noStrike" kern="0" cap="none" spc="0" normalizeH="0" baseline="0" noProof="0">
                  <a:ln>
                    <a:noFill/>
                  </a:ln>
                  <a:solidFill>
                    <a:srgbClr val="404040"/>
                  </a:solidFill>
                  <a:effectLst/>
                  <a:uLnTx/>
                  <a:uFillTx/>
                  <a:cs typeface="Arial" panose="020B0604020202020204" pitchFamily="34" charset="0"/>
                </a:rPr>
                <a:t>(n = 1.181)</a:t>
              </a:r>
            </a:p>
          </p:txBody>
        </p:sp>
      </p:grpSp>
      <p:sp>
        <p:nvSpPr>
          <p:cNvPr id="61" name="Rectangle: Rounded Corners 30">
            <a:extLst>
              <a:ext uri="{FF2B5EF4-FFF2-40B4-BE49-F238E27FC236}">
                <a16:creationId xmlns:a16="http://schemas.microsoft.com/office/drawing/2014/main" id="{5D6E9C2C-DC96-A3B7-32E2-6575F792A38B}"/>
              </a:ext>
            </a:extLst>
          </p:cNvPr>
          <p:cNvSpPr/>
          <p:nvPr/>
        </p:nvSpPr>
        <p:spPr>
          <a:xfrm>
            <a:off x="351225" y="1315013"/>
            <a:ext cx="4506581" cy="411155"/>
          </a:xfrm>
          <a:prstGeom prst="roundRect">
            <a:avLst>
              <a:gd name="adj" fmla="val 50000"/>
            </a:avLst>
          </a:prstGeom>
          <a:solidFill>
            <a:srgbClr val="347475"/>
          </a:solidFill>
          <a:ln w="25400" cap="flat" cmpd="sng" algn="ctr">
            <a:noFill/>
            <a:prstDash val="solid"/>
          </a:ln>
          <a:effectLst/>
        </p:spPr>
        <p:txBody>
          <a:bodyPr rtlCol="0" anchor="ctr"/>
          <a:lstStyle/>
          <a:p>
            <a:pPr marL="0" marR="0" lvl="0" indent="0" algn="ctr" defTabSz="457178"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Prävalenz</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von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nachweisbarem</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C-</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Peptid</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nach</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Alter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bei</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klinischer</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T1D-Diagnose (Stadium 3) und Diabetesdauer</a:t>
            </a:r>
            <a:r>
              <a:rPr kumimoji="0" lang="en-US" sz="1100" b="0" i="0" u="none" strike="noStrike" kern="0" cap="none" spc="0" normalizeH="0" baseline="30000" noProof="0">
                <a:ln>
                  <a:noFill/>
                </a:ln>
                <a:solidFill>
                  <a:prstClr val="white"/>
                </a:solidFill>
                <a:effectLst/>
                <a:uLnTx/>
                <a:uFillTx/>
                <a:ea typeface="+mn-ea"/>
                <a:cs typeface="Arial" panose="020B0604020202020204" pitchFamily="34" charset="0"/>
              </a:rPr>
              <a:t>1,</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a:t>
            </a:r>
          </a:p>
        </p:txBody>
      </p:sp>
      <p:sp>
        <p:nvSpPr>
          <p:cNvPr id="62" name="Rectangle: Rounded Corners 12">
            <a:extLst>
              <a:ext uri="{FF2B5EF4-FFF2-40B4-BE49-F238E27FC236}">
                <a16:creationId xmlns:a16="http://schemas.microsoft.com/office/drawing/2014/main" id="{E6DCCB1F-566F-70F9-F39E-DF1435BBA658}"/>
              </a:ext>
            </a:extLst>
          </p:cNvPr>
          <p:cNvSpPr/>
          <p:nvPr/>
        </p:nvSpPr>
        <p:spPr>
          <a:xfrm rot="16200000">
            <a:off x="6229055" y="1474084"/>
            <a:ext cx="980088" cy="4849804"/>
          </a:xfrm>
          <a:prstGeom prst="round2SameRect">
            <a:avLst>
              <a:gd name="adj1" fmla="val 50000"/>
              <a:gd name="adj2" fmla="val 0"/>
            </a:avLst>
          </a:prstGeom>
          <a:solidFill>
            <a:srgbClr val="CFEBE8"/>
          </a:solidFill>
          <a:ln w="25400" cap="flat" cmpd="sng" algn="ctr">
            <a:noFill/>
            <a:prstDash val="solid"/>
          </a:ln>
          <a:effectLst/>
        </p:spPr>
        <p:txBody>
          <a:bodyPr vert="vert" tIns="0" bIns="135000" rtlCol="0" anchor="ctr"/>
          <a:lstStyle/>
          <a:p>
            <a:pPr marL="0" marR="0" lvl="0" indent="0" defTabSz="685800" eaLnBrk="1" fontAlgn="auto" latinLnBrk="0" hangingPunct="1">
              <a:lnSpc>
                <a:spcPct val="90000"/>
              </a:lnSpc>
              <a:spcBef>
                <a:spcPts val="0"/>
              </a:spcBef>
              <a:spcAft>
                <a:spcPts val="0"/>
              </a:spcAft>
              <a:buClrTx/>
              <a:buSzTx/>
              <a:buFontTx/>
              <a:buNone/>
              <a:tabLst/>
              <a:defRPr/>
            </a:pPr>
            <a:endParaRPr kumimoji="0" lang="en-US" sz="1000" b="0" i="0" u="none" strike="noStrike" kern="0" cap="none" spc="0" normalizeH="0" baseline="30000" noProof="0">
              <a:ln>
                <a:noFill/>
              </a:ln>
              <a:solidFill>
                <a:srgbClr val="2F3651"/>
              </a:solidFill>
              <a:effectLst/>
              <a:uLnTx/>
              <a:uFillTx/>
              <a:ea typeface="+mn-ea"/>
              <a:cs typeface="Arial" panose="020B0604020202020204" pitchFamily="34" charset="0"/>
            </a:endParaRPr>
          </a:p>
        </p:txBody>
      </p:sp>
      <p:sp>
        <p:nvSpPr>
          <p:cNvPr id="63" name="Rectangle: Rounded Corners 12">
            <a:extLst>
              <a:ext uri="{FF2B5EF4-FFF2-40B4-BE49-F238E27FC236}">
                <a16:creationId xmlns:a16="http://schemas.microsoft.com/office/drawing/2014/main" id="{D78B57BA-A533-2F26-2CAE-9647EACE3CA8}"/>
              </a:ext>
            </a:extLst>
          </p:cNvPr>
          <p:cNvSpPr/>
          <p:nvPr/>
        </p:nvSpPr>
        <p:spPr>
          <a:xfrm rot="16200000">
            <a:off x="7101075" y="420336"/>
            <a:ext cx="623247" cy="3462606"/>
          </a:xfrm>
          <a:prstGeom prst="round2SameRect">
            <a:avLst>
              <a:gd name="adj1" fmla="val 50000"/>
              <a:gd name="adj2" fmla="val 0"/>
            </a:avLst>
          </a:prstGeom>
          <a:solidFill>
            <a:srgbClr val="CFD3E3"/>
          </a:solidFill>
          <a:ln w="25400" cap="flat" cmpd="sng" algn="ctr">
            <a:noFill/>
            <a:prstDash val="solid"/>
          </a:ln>
          <a:effectLst/>
        </p:spPr>
        <p:txBody>
          <a:bodyPr vert="vert" tIns="270000" bIns="135000"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30000" noProof="0">
              <a:ln>
                <a:noFill/>
              </a:ln>
              <a:solidFill>
                <a:srgbClr val="2F3651"/>
              </a:solidFill>
              <a:effectLst/>
              <a:uLnTx/>
              <a:uFillTx/>
              <a:ea typeface="+mn-ea"/>
              <a:cs typeface="Arial" panose="020B0604020202020204" pitchFamily="34" charset="0"/>
            </a:endParaRPr>
          </a:p>
        </p:txBody>
      </p:sp>
      <p:grpSp>
        <p:nvGrpSpPr>
          <p:cNvPr id="64" name="Group 35">
            <a:extLst>
              <a:ext uri="{FF2B5EF4-FFF2-40B4-BE49-F238E27FC236}">
                <a16:creationId xmlns:a16="http://schemas.microsoft.com/office/drawing/2014/main" id="{988EE7DA-11DB-FE7E-C300-3F126DA2A5A0}"/>
              </a:ext>
            </a:extLst>
          </p:cNvPr>
          <p:cNvGrpSpPr/>
          <p:nvPr/>
        </p:nvGrpSpPr>
        <p:grpSpPr>
          <a:xfrm>
            <a:off x="5115009" y="2579618"/>
            <a:ext cx="4028991" cy="747275"/>
            <a:chOff x="7175338" y="1456434"/>
            <a:chExt cx="5149067" cy="996368"/>
          </a:xfrm>
        </p:grpSpPr>
        <p:sp>
          <p:nvSpPr>
            <p:cNvPr id="65" name="Rectangle: Rounded Corners 12">
              <a:extLst>
                <a:ext uri="{FF2B5EF4-FFF2-40B4-BE49-F238E27FC236}">
                  <a16:creationId xmlns:a16="http://schemas.microsoft.com/office/drawing/2014/main" id="{8CA1440D-9832-B481-CFB1-2B3EB91AD658}"/>
                </a:ext>
              </a:extLst>
            </p:cNvPr>
            <p:cNvSpPr/>
            <p:nvPr/>
          </p:nvSpPr>
          <p:spPr>
            <a:xfrm rot="16200000">
              <a:off x="9265832" y="-634060"/>
              <a:ext cx="968079" cy="5149067"/>
            </a:xfrm>
            <a:prstGeom prst="round2SameRect">
              <a:avLst>
                <a:gd name="adj1" fmla="val 50000"/>
                <a:gd name="adj2" fmla="val 0"/>
              </a:avLst>
            </a:prstGeom>
            <a:solidFill>
              <a:srgbClr val="CC9C50">
                <a:lumMod val="60000"/>
                <a:lumOff val="40000"/>
              </a:srgbClr>
            </a:solidFill>
            <a:ln w="25400" cap="flat" cmpd="sng" algn="ctr">
              <a:noFill/>
              <a:prstDash val="solid"/>
            </a:ln>
            <a:effectLst/>
          </p:spPr>
          <p:txBody>
            <a:bodyPr vert="vert" tIns="0" bIns="135000" rtlCol="0" anchor="ctr"/>
            <a:lstStyle/>
            <a:p>
              <a:pPr marL="0" marR="0" lvl="1" indent="-214313" defTabSz="685800" eaLnBrk="1" fontAlgn="auto" latinLnBrk="0" hangingPunct="1">
                <a:lnSpc>
                  <a:spcPct val="100000"/>
                </a:lnSpc>
                <a:spcBef>
                  <a:spcPts val="0"/>
                </a:spcBef>
                <a:spcAft>
                  <a:spcPts val="0"/>
                </a:spcAft>
                <a:buClrTx/>
                <a:buSzTx/>
                <a:buFont typeface="Calibri,Sans-Serif"/>
                <a:buChar char="-"/>
                <a:tabLst/>
                <a:defRPr/>
              </a:pPr>
              <a:endParaRPr kumimoji="0" lang="en-US" sz="1000" b="0" i="0" u="none" strike="noStrike" kern="0" cap="none" spc="0" normalizeH="0" baseline="0" noProof="0">
                <a:ln>
                  <a:noFill/>
                </a:ln>
                <a:solidFill>
                  <a:prstClr val="white"/>
                </a:solidFill>
                <a:effectLst/>
                <a:uLnTx/>
                <a:uFillTx/>
                <a:ea typeface="Times New Roman" panose="02020603050405020304" pitchFamily="18" charset="0"/>
                <a:cs typeface="Arial" panose="020B0604020202020204" pitchFamily="34" charset="0"/>
              </a:endParaRPr>
            </a:p>
          </p:txBody>
        </p:sp>
        <p:sp>
          <p:nvSpPr>
            <p:cNvPr id="66" name="TextBox 26">
              <a:extLst>
                <a:ext uri="{FF2B5EF4-FFF2-40B4-BE49-F238E27FC236}">
                  <a16:creationId xmlns:a16="http://schemas.microsoft.com/office/drawing/2014/main" id="{9F3A9F51-08B2-C93C-2B48-90FA722601EF}"/>
                </a:ext>
              </a:extLst>
            </p:cNvPr>
            <p:cNvSpPr txBox="1"/>
            <p:nvPr/>
          </p:nvSpPr>
          <p:spPr>
            <a:xfrm>
              <a:off x="7445829" y="1508953"/>
              <a:ext cx="4878576" cy="943849"/>
            </a:xfrm>
            <a:prstGeom prst="rect">
              <a:avLst/>
            </a:prstGeom>
            <a:noFill/>
          </p:spPr>
          <p:txBody>
            <a:bodyPr wrap="square">
              <a:spAutoFit/>
            </a:bodyPr>
            <a:lstStyle/>
            <a:p>
              <a:pPr marL="0" marR="0" lvl="1" indent="0" defTabSz="68580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Schätzungsweise</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bei</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bis zu 40 % der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Erwachsenen</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mit</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neu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diagnostiziertem</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T1D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wurden</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zuvor</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andere</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Diagnosen</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gestellt</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das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Risiko</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dafür</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scheint</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mit</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a:t>
              </a:r>
              <a:r>
                <a:rPr kumimoji="0" lang="en-US" sz="1000" b="0" i="0" u="none" strike="noStrike" kern="0" cap="none" spc="0" normalizeH="0" baseline="0" noProof="0" err="1">
                  <a:ln>
                    <a:noFill/>
                  </a:ln>
                  <a:solidFill>
                    <a:srgbClr val="2F3651"/>
                  </a:solidFill>
                  <a:effectLst/>
                  <a:uLnTx/>
                  <a:uFillTx/>
                  <a:ea typeface="Verdana" panose="020B0604030504040204" pitchFamily="34" charset="0"/>
                  <a:cs typeface="Arial" panose="020B0604020202020204" pitchFamily="34" charset="0"/>
                </a:rPr>
                <a:t>zunehmendem</a:t>
              </a:r>
              <a:r>
                <a:rPr kumimoji="0" lang="en-US" sz="1000" b="0" i="0" u="none" strike="noStrike" kern="0" cap="none" spc="0" normalizeH="0" baseline="0" noProof="0">
                  <a:ln>
                    <a:noFill/>
                  </a:ln>
                  <a:solidFill>
                    <a:srgbClr val="2F3651"/>
                  </a:solidFill>
                  <a:effectLst/>
                  <a:uLnTx/>
                  <a:uFillTx/>
                  <a:ea typeface="Verdana" panose="020B0604030504040204" pitchFamily="34" charset="0"/>
                  <a:cs typeface="Arial" panose="020B0604020202020204" pitchFamily="34" charset="0"/>
                </a:rPr>
                <a:t> Alter zu steigen</a:t>
              </a:r>
              <a:r>
                <a:rPr kumimoji="0" lang="en-US" sz="1000" b="0" i="0" u="none" strike="noStrike" kern="0" cap="none" spc="0" normalizeH="0" baseline="30000" noProof="0">
                  <a:ln>
                    <a:noFill/>
                  </a:ln>
                  <a:solidFill>
                    <a:srgbClr val="2F3651"/>
                  </a:solidFill>
                  <a:effectLst/>
                  <a:uLnTx/>
                  <a:uFillTx/>
                  <a:ea typeface="Verdana" panose="020B0604030504040204" pitchFamily="34" charset="0"/>
                  <a:cs typeface="Arial" panose="020B0604020202020204" pitchFamily="34" charset="0"/>
                </a:rPr>
                <a:t>2-4</a:t>
              </a:r>
              <a:endParaRPr kumimoji="0" lang="en-US" sz="1000" b="0" i="0" u="none" strike="noStrike" kern="0" cap="none" spc="0" normalizeH="0" baseline="30000" noProof="0">
                <a:ln>
                  <a:noFill/>
                </a:ln>
                <a:solidFill>
                  <a:srgbClr val="2F3651"/>
                </a:solidFill>
                <a:effectLst/>
                <a:uLnTx/>
                <a:uFillTx/>
                <a:ea typeface="Times New Roman" panose="02020603050405020304" pitchFamily="18" charset="0"/>
                <a:cs typeface="Arial" panose="020B0604020202020204" pitchFamily="34" charset="0"/>
              </a:endParaRPr>
            </a:p>
          </p:txBody>
        </p:sp>
      </p:grpSp>
      <p:sp>
        <p:nvSpPr>
          <p:cNvPr id="67" name="TextBox 29">
            <a:extLst>
              <a:ext uri="{FF2B5EF4-FFF2-40B4-BE49-F238E27FC236}">
                <a16:creationId xmlns:a16="http://schemas.microsoft.com/office/drawing/2014/main" id="{F0F9FDED-F34C-5D3D-AE69-28B71FE53B09}"/>
              </a:ext>
            </a:extLst>
          </p:cNvPr>
          <p:cNvSpPr txBox="1"/>
          <p:nvPr/>
        </p:nvSpPr>
        <p:spPr>
          <a:xfrm>
            <a:off x="4572000" y="3465700"/>
            <a:ext cx="4572000" cy="784830"/>
          </a:xfrm>
          <a:prstGeom prst="rect">
            <a:avLst/>
          </a:prstGeom>
          <a:noFill/>
        </p:spPr>
        <p:txBody>
          <a:bodyPr wrap="square">
            <a:spAutoFit/>
          </a:bodyPr>
          <a:lstStyle/>
          <a:p>
            <a:pPr defTabSz="685800">
              <a:lnSpc>
                <a:spcPct val="90000"/>
              </a:lnSpc>
            </a:pPr>
            <a:r>
              <a:rPr lang="en-US" sz="1000">
                <a:solidFill>
                  <a:srgbClr val="2F3651"/>
                </a:solidFill>
                <a:ea typeface="Times New Roman" panose="02020603050405020304" pitchFamily="18" charset="0"/>
                <a:cs typeface="Arial" panose="020B0604020202020204" pitchFamily="34" charset="0"/>
              </a:rPr>
              <a:t>Bei </a:t>
            </a:r>
            <a:r>
              <a:rPr lang="en-US" sz="1000" err="1">
                <a:solidFill>
                  <a:srgbClr val="2F3651"/>
                </a:solidFill>
                <a:ea typeface="Times New Roman" panose="02020603050405020304" pitchFamily="18" charset="0"/>
                <a:cs typeface="Arial" panose="020B0604020202020204" pitchFamily="34" charset="0"/>
              </a:rPr>
              <a:t>älteren</a:t>
            </a:r>
            <a:r>
              <a:rPr lang="en-US" sz="1000">
                <a:solidFill>
                  <a:srgbClr val="2F3651"/>
                </a:solidFill>
                <a:ea typeface="Times New Roman" panose="02020603050405020304" pitchFamily="18" charset="0"/>
                <a:cs typeface="Arial" panose="020B0604020202020204" pitchFamily="34" charset="0"/>
              </a:rPr>
              <a:t> Menschen </a:t>
            </a:r>
            <a:r>
              <a:rPr lang="en-US" sz="1000" err="1">
                <a:solidFill>
                  <a:srgbClr val="2F3651"/>
                </a:solidFill>
                <a:ea typeface="Times New Roman" panose="02020603050405020304" pitchFamily="18" charset="0"/>
                <a:cs typeface="Arial" panose="020B0604020202020204" pitchFamily="34" charset="0"/>
              </a:rPr>
              <a:t>mit</a:t>
            </a:r>
            <a:r>
              <a:rPr lang="en-US" sz="1000">
                <a:solidFill>
                  <a:srgbClr val="2F3651"/>
                </a:solidFill>
                <a:ea typeface="Times New Roman" panose="02020603050405020304" pitchFamily="18" charset="0"/>
                <a:cs typeface="Arial" panose="020B0604020202020204" pitchFamily="34" charset="0"/>
              </a:rPr>
              <a:t> </a:t>
            </a:r>
            <a:r>
              <a:rPr lang="en-US" sz="1000" err="1">
                <a:solidFill>
                  <a:srgbClr val="2F3651"/>
                </a:solidFill>
                <a:ea typeface="Times New Roman" panose="02020603050405020304" pitchFamily="18" charset="0"/>
                <a:cs typeface="Arial" panose="020B0604020202020204" pitchFamily="34" charset="0"/>
              </a:rPr>
              <a:t>klinischen</a:t>
            </a:r>
            <a:r>
              <a:rPr lang="en-US" sz="1000">
                <a:solidFill>
                  <a:srgbClr val="2F3651"/>
                </a:solidFill>
                <a:ea typeface="Times New Roman" panose="02020603050405020304" pitchFamily="18" charset="0"/>
                <a:cs typeface="Arial" panose="020B0604020202020204" pitchFamily="34" charset="0"/>
              </a:rPr>
              <a:t> </a:t>
            </a:r>
            <a:r>
              <a:rPr lang="en-US" sz="1000" err="1">
                <a:solidFill>
                  <a:srgbClr val="2F3651"/>
                </a:solidFill>
                <a:ea typeface="Times New Roman" panose="02020603050405020304" pitchFamily="18" charset="0"/>
                <a:cs typeface="Arial" panose="020B0604020202020204" pitchFamily="34" charset="0"/>
              </a:rPr>
              <a:t>Symptomen</a:t>
            </a:r>
            <a:r>
              <a:rPr lang="en-US" sz="1000">
                <a:solidFill>
                  <a:srgbClr val="2F3651"/>
                </a:solidFill>
                <a:ea typeface="Times New Roman" panose="02020603050405020304" pitchFamily="18" charset="0"/>
                <a:cs typeface="Arial" panose="020B0604020202020204" pitchFamily="34" charset="0"/>
              </a:rPr>
              <a:t>, die auf T1D </a:t>
            </a:r>
            <a:r>
              <a:rPr lang="en-US" sz="1000" err="1">
                <a:solidFill>
                  <a:srgbClr val="2F3651"/>
                </a:solidFill>
                <a:ea typeface="Times New Roman" panose="02020603050405020304" pitchFamily="18" charset="0"/>
                <a:cs typeface="Arial" panose="020B0604020202020204" pitchFamily="34" charset="0"/>
              </a:rPr>
              <a:t>hindeuten</a:t>
            </a:r>
            <a:r>
              <a:rPr lang="en-US" sz="1000">
                <a:solidFill>
                  <a:srgbClr val="2F3651"/>
                </a:solidFill>
                <a:ea typeface="Times New Roman" panose="02020603050405020304" pitchFamily="18" charset="0"/>
                <a:cs typeface="Arial" panose="020B0604020202020204" pitchFamily="34" charset="0"/>
              </a:rPr>
              <a:t>, </a:t>
            </a:r>
            <a:r>
              <a:rPr lang="en-US" sz="1000" err="1">
                <a:solidFill>
                  <a:srgbClr val="2F3651"/>
                </a:solidFill>
                <a:ea typeface="Times New Roman" panose="02020603050405020304" pitchFamily="18" charset="0"/>
                <a:cs typeface="Arial" panose="020B0604020202020204" pitchFamily="34" charset="0"/>
              </a:rPr>
              <a:t>kann</a:t>
            </a:r>
            <a:r>
              <a:rPr lang="en-US" sz="1000">
                <a:solidFill>
                  <a:srgbClr val="2F3651"/>
                </a:solidFill>
                <a:ea typeface="Times New Roman" panose="02020603050405020304" pitchFamily="18" charset="0"/>
                <a:cs typeface="Arial" panose="020B0604020202020204" pitchFamily="34" charset="0"/>
              </a:rPr>
              <a:t> </a:t>
            </a:r>
            <a:r>
              <a:rPr lang="en-US" sz="1000" err="1">
                <a:solidFill>
                  <a:srgbClr val="2F3651"/>
                </a:solidFill>
                <a:ea typeface="Times New Roman" panose="02020603050405020304" pitchFamily="18" charset="0"/>
                <a:cs typeface="Arial" panose="020B0604020202020204" pitchFamily="34" charset="0"/>
              </a:rPr>
              <a:t>eine</a:t>
            </a:r>
            <a:r>
              <a:rPr lang="en-US" sz="1000">
                <a:solidFill>
                  <a:srgbClr val="2F3651"/>
                </a:solidFill>
                <a:ea typeface="Times New Roman" panose="02020603050405020304" pitchFamily="18" charset="0"/>
                <a:cs typeface="Arial" panose="020B0604020202020204" pitchFamily="34" charset="0"/>
              </a:rPr>
              <a:t> </a:t>
            </a:r>
            <a:r>
              <a:rPr lang="en-US" sz="1000" err="1">
                <a:solidFill>
                  <a:srgbClr val="2F3651"/>
                </a:solidFill>
                <a:ea typeface="Times New Roman" panose="02020603050405020304" pitchFamily="18" charset="0"/>
                <a:cs typeface="Arial" panose="020B0604020202020204" pitchFamily="34" charset="0"/>
              </a:rPr>
              <a:t>Untersuchung</a:t>
            </a:r>
            <a:r>
              <a:rPr lang="en-US" sz="1000">
                <a:solidFill>
                  <a:srgbClr val="2F3651"/>
                </a:solidFill>
                <a:ea typeface="Times New Roman" panose="02020603050405020304" pitchFamily="18" charset="0"/>
                <a:cs typeface="Arial" panose="020B0604020202020204" pitchFamily="34" charset="0"/>
              </a:rPr>
              <a:t> auf </a:t>
            </a:r>
            <a:r>
              <a:rPr lang="en-US" sz="1000" err="1">
                <a:solidFill>
                  <a:srgbClr val="2F3651"/>
                </a:solidFill>
                <a:ea typeface="Times New Roman" panose="02020603050405020304" pitchFamily="18" charset="0"/>
                <a:cs typeface="Arial" panose="020B0604020202020204" pitchFamily="34" charset="0"/>
              </a:rPr>
              <a:t>IAk</a:t>
            </a:r>
            <a:r>
              <a:rPr lang="en-US" sz="1000">
                <a:solidFill>
                  <a:srgbClr val="2F3651"/>
                </a:solidFill>
                <a:ea typeface="Times New Roman" panose="02020603050405020304" pitchFamily="18" charset="0"/>
                <a:cs typeface="Arial" panose="020B0604020202020204" pitchFamily="34" charset="0"/>
              </a:rPr>
              <a:t> und C-</a:t>
            </a:r>
            <a:r>
              <a:rPr lang="en-US" sz="1000" err="1">
                <a:solidFill>
                  <a:srgbClr val="2F3651"/>
                </a:solidFill>
                <a:ea typeface="Times New Roman" panose="02020603050405020304" pitchFamily="18" charset="0"/>
                <a:cs typeface="Arial" panose="020B0604020202020204" pitchFamily="34" charset="0"/>
              </a:rPr>
              <a:t>Peptid</a:t>
            </a:r>
            <a:r>
              <a:rPr lang="en-US" sz="1000">
                <a:solidFill>
                  <a:srgbClr val="2F3651"/>
                </a:solidFill>
                <a:ea typeface="Times New Roman" panose="02020603050405020304" pitchFamily="18" charset="0"/>
                <a:cs typeface="Arial" panose="020B0604020202020204" pitchFamily="34" charset="0"/>
              </a:rPr>
              <a:t> in </a:t>
            </a:r>
            <a:r>
              <a:rPr lang="en-US" sz="1000" err="1">
                <a:solidFill>
                  <a:srgbClr val="2F3651"/>
                </a:solidFill>
                <a:ea typeface="Times New Roman" panose="02020603050405020304" pitchFamily="18" charset="0"/>
                <a:cs typeface="Arial" panose="020B0604020202020204" pitchFamily="34" charset="0"/>
              </a:rPr>
              <a:t>Betracht</a:t>
            </a:r>
            <a:r>
              <a:rPr lang="en-US" sz="1000">
                <a:solidFill>
                  <a:srgbClr val="2F3651"/>
                </a:solidFill>
                <a:ea typeface="Times New Roman" panose="02020603050405020304" pitchFamily="18" charset="0"/>
                <a:cs typeface="Arial" panose="020B0604020202020204" pitchFamily="34" charset="0"/>
              </a:rPr>
              <a:t> </a:t>
            </a:r>
            <a:r>
              <a:rPr lang="en-US" sz="1000" err="1">
                <a:solidFill>
                  <a:srgbClr val="2F3651"/>
                </a:solidFill>
                <a:ea typeface="Times New Roman" panose="02020603050405020304" pitchFamily="18" charset="0"/>
                <a:cs typeface="Arial" panose="020B0604020202020204" pitchFamily="34" charset="0"/>
              </a:rPr>
              <a:t>gezogen</a:t>
            </a:r>
            <a:r>
              <a:rPr lang="en-US" sz="1000">
                <a:solidFill>
                  <a:srgbClr val="2F3651"/>
                </a:solidFill>
                <a:ea typeface="Times New Roman" panose="02020603050405020304" pitchFamily="18" charset="0"/>
                <a:cs typeface="Arial" panose="020B0604020202020204" pitchFamily="34" charset="0"/>
              </a:rPr>
              <a:t> </a:t>
            </a:r>
            <a:r>
              <a:rPr lang="en-US" sz="1000" err="1">
                <a:solidFill>
                  <a:srgbClr val="2F3651"/>
                </a:solidFill>
                <a:ea typeface="Times New Roman" panose="02020603050405020304" pitchFamily="18" charset="0"/>
                <a:cs typeface="Arial" panose="020B0604020202020204" pitchFamily="34" charset="0"/>
              </a:rPr>
              <a:t>werden</a:t>
            </a:r>
            <a:r>
              <a:rPr lang="en-US" sz="1000">
                <a:solidFill>
                  <a:srgbClr val="2F3651"/>
                </a:solidFill>
                <a:ea typeface="Times New Roman" panose="02020603050405020304" pitchFamily="18" charset="0"/>
                <a:cs typeface="Arial" panose="020B0604020202020204" pitchFamily="34" charset="0"/>
              </a:rPr>
              <a:t>, </a:t>
            </a:r>
            <a:r>
              <a:rPr lang="en-US" sz="1000" err="1">
                <a:solidFill>
                  <a:srgbClr val="2F3651"/>
                </a:solidFill>
                <a:ea typeface="Times New Roman" panose="02020603050405020304" pitchFamily="18" charset="0"/>
                <a:cs typeface="Arial" panose="020B0604020202020204" pitchFamily="34" charset="0"/>
              </a:rPr>
              <a:t>wobei</a:t>
            </a:r>
            <a:r>
              <a:rPr lang="en-US" sz="1000">
                <a:solidFill>
                  <a:srgbClr val="2F3651"/>
                </a:solidFill>
                <a:ea typeface="Times New Roman" panose="02020603050405020304" pitchFamily="18" charset="0"/>
                <a:cs typeface="Arial" panose="020B0604020202020204" pitchFamily="34" charset="0"/>
              </a:rPr>
              <a:t> </a:t>
            </a:r>
            <a:r>
              <a:rPr lang="en-US" sz="1000" b="1" err="1">
                <a:solidFill>
                  <a:srgbClr val="2F3651"/>
                </a:solidFill>
                <a:ea typeface="Times New Roman" panose="02020603050405020304" pitchFamily="18" charset="0"/>
                <a:cs typeface="Arial" panose="020B0604020202020204" pitchFamily="34" charset="0"/>
              </a:rPr>
              <a:t>IAk</a:t>
            </a:r>
            <a:r>
              <a:rPr lang="en-US" sz="1000" b="1">
                <a:solidFill>
                  <a:srgbClr val="2F3651"/>
                </a:solidFill>
                <a:ea typeface="Times New Roman" panose="02020603050405020304" pitchFamily="18" charset="0"/>
                <a:cs typeface="Arial" panose="020B0604020202020204" pitchFamily="34" charset="0"/>
              </a:rPr>
              <a:t> </a:t>
            </a:r>
            <a:r>
              <a:rPr lang="en-US" sz="1000" b="1" err="1">
                <a:solidFill>
                  <a:srgbClr val="2F3651"/>
                </a:solidFill>
                <a:ea typeface="Times New Roman" panose="02020603050405020304" pitchFamily="18" charset="0"/>
                <a:cs typeface="Arial" panose="020B0604020202020204" pitchFamily="34" charset="0"/>
              </a:rPr>
              <a:t>bei</a:t>
            </a:r>
            <a:r>
              <a:rPr lang="en-US" sz="1000" b="1">
                <a:solidFill>
                  <a:srgbClr val="2F3651"/>
                </a:solidFill>
                <a:ea typeface="Times New Roman" panose="02020603050405020304" pitchFamily="18" charset="0"/>
                <a:cs typeface="Arial" panose="020B0604020202020204" pitchFamily="34" charset="0"/>
              </a:rPr>
              <a:t> </a:t>
            </a:r>
            <a:r>
              <a:rPr lang="en-US" sz="1000" b="1" err="1">
                <a:solidFill>
                  <a:srgbClr val="2F3651"/>
                </a:solidFill>
                <a:ea typeface="Times New Roman" panose="02020603050405020304" pitchFamily="18" charset="0"/>
                <a:cs typeface="Arial" panose="020B0604020202020204" pitchFamily="34" charset="0"/>
              </a:rPr>
              <a:t>kurzer</a:t>
            </a:r>
            <a:r>
              <a:rPr lang="en-US" sz="1000" b="1">
                <a:solidFill>
                  <a:srgbClr val="2F3651"/>
                </a:solidFill>
                <a:ea typeface="Times New Roman" panose="02020603050405020304" pitchFamily="18" charset="0"/>
                <a:cs typeface="Arial" panose="020B0604020202020204" pitchFamily="34" charset="0"/>
              </a:rPr>
              <a:t> </a:t>
            </a:r>
            <a:r>
              <a:rPr lang="en-US" sz="1000" b="1" err="1">
                <a:solidFill>
                  <a:srgbClr val="2F3651"/>
                </a:solidFill>
                <a:ea typeface="Times New Roman" panose="02020603050405020304" pitchFamily="18" charset="0"/>
                <a:cs typeface="Arial" panose="020B0604020202020204" pitchFamily="34" charset="0"/>
              </a:rPr>
              <a:t>Erkrankungs-dauer</a:t>
            </a:r>
            <a:r>
              <a:rPr lang="en-US" sz="1000" b="1">
                <a:solidFill>
                  <a:srgbClr val="2F3651"/>
                </a:solidFill>
                <a:ea typeface="Times New Roman" panose="02020603050405020304" pitchFamily="18" charset="0"/>
                <a:cs typeface="Arial" panose="020B0604020202020204" pitchFamily="34" charset="0"/>
              </a:rPr>
              <a:t> </a:t>
            </a:r>
            <a:r>
              <a:rPr lang="en-US" sz="1000">
                <a:solidFill>
                  <a:srgbClr val="2F3651"/>
                </a:solidFill>
                <a:ea typeface="Times New Roman" panose="02020603050405020304" pitchFamily="18" charset="0"/>
                <a:cs typeface="Arial" panose="020B0604020202020204" pitchFamily="34" charset="0"/>
              </a:rPr>
              <a:t>(&lt; 3 Jahre) die </a:t>
            </a:r>
            <a:r>
              <a:rPr lang="en-US" sz="1000" b="1" err="1">
                <a:solidFill>
                  <a:srgbClr val="2F3651"/>
                </a:solidFill>
                <a:ea typeface="Times New Roman" panose="02020603050405020304" pitchFamily="18" charset="0"/>
                <a:cs typeface="Arial" panose="020B0604020202020204" pitchFamily="34" charset="0"/>
              </a:rPr>
              <a:t>Untersuchung</a:t>
            </a:r>
            <a:r>
              <a:rPr lang="en-US" sz="1000" b="1">
                <a:solidFill>
                  <a:srgbClr val="2F3651"/>
                </a:solidFill>
                <a:ea typeface="Times New Roman" panose="02020603050405020304" pitchFamily="18" charset="0"/>
                <a:cs typeface="Arial" panose="020B0604020202020204" pitchFamily="34" charset="0"/>
              </a:rPr>
              <a:t> der Wahl </a:t>
            </a:r>
            <a:r>
              <a:rPr lang="en-US" sz="1000">
                <a:solidFill>
                  <a:srgbClr val="2F3651"/>
                </a:solidFill>
                <a:ea typeface="Times New Roman" panose="02020603050405020304" pitchFamily="18" charset="0"/>
                <a:cs typeface="Arial" panose="020B0604020202020204" pitchFamily="34" charset="0"/>
              </a:rPr>
              <a:t>und </a:t>
            </a:r>
            <a:r>
              <a:rPr lang="en-US" sz="1000" b="1">
                <a:solidFill>
                  <a:srgbClr val="2F3651"/>
                </a:solidFill>
                <a:ea typeface="Times New Roman" panose="02020603050405020304" pitchFamily="18" charset="0"/>
                <a:cs typeface="Arial" panose="020B0604020202020204" pitchFamily="34" charset="0"/>
              </a:rPr>
              <a:t>C-</a:t>
            </a:r>
            <a:r>
              <a:rPr lang="en-US" sz="1000" b="1" err="1">
                <a:solidFill>
                  <a:srgbClr val="2F3651"/>
                </a:solidFill>
                <a:ea typeface="Times New Roman" panose="02020603050405020304" pitchFamily="18" charset="0"/>
                <a:cs typeface="Arial" panose="020B0604020202020204" pitchFamily="34" charset="0"/>
              </a:rPr>
              <a:t>Peptid</a:t>
            </a:r>
            <a:r>
              <a:rPr lang="en-US" sz="1000" b="1">
                <a:solidFill>
                  <a:srgbClr val="2F3651"/>
                </a:solidFill>
                <a:ea typeface="Times New Roman" panose="02020603050405020304" pitchFamily="18" charset="0"/>
                <a:cs typeface="Arial" panose="020B0604020202020204" pitchFamily="34" charset="0"/>
              </a:rPr>
              <a:t> </a:t>
            </a:r>
            <a:r>
              <a:rPr lang="en-US" sz="1000" b="1" err="1">
                <a:solidFill>
                  <a:srgbClr val="2F3651"/>
                </a:solidFill>
                <a:ea typeface="Times New Roman" panose="02020603050405020304" pitchFamily="18" charset="0"/>
                <a:cs typeface="Arial" panose="020B0604020202020204" pitchFamily="34" charset="0"/>
              </a:rPr>
              <a:t>bei</a:t>
            </a:r>
            <a:r>
              <a:rPr lang="en-US" sz="1000" b="1">
                <a:solidFill>
                  <a:srgbClr val="2F3651"/>
                </a:solidFill>
                <a:ea typeface="Times New Roman" panose="02020603050405020304" pitchFamily="18" charset="0"/>
                <a:cs typeface="Arial" panose="020B0604020202020204" pitchFamily="34" charset="0"/>
              </a:rPr>
              <a:t> </a:t>
            </a:r>
            <a:r>
              <a:rPr lang="en-US" sz="1000" b="1" err="1">
                <a:solidFill>
                  <a:srgbClr val="2F3651"/>
                </a:solidFill>
                <a:ea typeface="Times New Roman" panose="02020603050405020304" pitchFamily="18" charset="0"/>
                <a:cs typeface="Arial" panose="020B0604020202020204" pitchFamily="34" charset="0"/>
              </a:rPr>
              <a:t>längerer</a:t>
            </a:r>
            <a:r>
              <a:rPr lang="en-US" sz="1000" b="1">
                <a:solidFill>
                  <a:srgbClr val="2F3651"/>
                </a:solidFill>
                <a:ea typeface="Times New Roman" panose="02020603050405020304" pitchFamily="18" charset="0"/>
                <a:cs typeface="Arial" panose="020B0604020202020204" pitchFamily="34" charset="0"/>
              </a:rPr>
              <a:t> </a:t>
            </a:r>
            <a:r>
              <a:rPr lang="en-US" sz="1000" b="1" err="1">
                <a:solidFill>
                  <a:srgbClr val="2F3651"/>
                </a:solidFill>
                <a:ea typeface="Times New Roman" panose="02020603050405020304" pitchFamily="18" charset="0"/>
                <a:cs typeface="Arial" panose="020B0604020202020204" pitchFamily="34" charset="0"/>
              </a:rPr>
              <a:t>Diabetesdauer</a:t>
            </a:r>
            <a:r>
              <a:rPr lang="en-US" sz="1000" b="1">
                <a:solidFill>
                  <a:srgbClr val="2F3651"/>
                </a:solidFill>
                <a:ea typeface="Times New Roman" panose="02020603050405020304" pitchFamily="18" charset="0"/>
                <a:cs typeface="Arial" panose="020B0604020202020204" pitchFamily="34" charset="0"/>
              </a:rPr>
              <a:t> </a:t>
            </a:r>
            <a:r>
              <a:rPr lang="en-US" sz="1000">
                <a:solidFill>
                  <a:srgbClr val="2F3651"/>
                </a:solidFill>
                <a:ea typeface="Times New Roman" panose="02020603050405020304" pitchFamily="18" charset="0"/>
                <a:cs typeface="Arial" panose="020B0604020202020204" pitchFamily="34" charset="0"/>
              </a:rPr>
              <a:t>die </a:t>
            </a:r>
            <a:r>
              <a:rPr lang="en-US" sz="1000" b="1" err="1">
                <a:solidFill>
                  <a:srgbClr val="2F3651"/>
                </a:solidFill>
                <a:ea typeface="Times New Roman" panose="02020603050405020304" pitchFamily="18" charset="0"/>
                <a:cs typeface="Arial" panose="020B0604020202020204" pitchFamily="34" charset="0"/>
              </a:rPr>
              <a:t>Untersuchung</a:t>
            </a:r>
            <a:r>
              <a:rPr lang="en-US" sz="1000" b="1">
                <a:solidFill>
                  <a:srgbClr val="2F3651"/>
                </a:solidFill>
                <a:ea typeface="Times New Roman" panose="02020603050405020304" pitchFamily="18" charset="0"/>
                <a:cs typeface="Arial" panose="020B0604020202020204" pitchFamily="34" charset="0"/>
              </a:rPr>
              <a:t> der Wahl </a:t>
            </a:r>
            <a:r>
              <a:rPr lang="en-US" sz="1000">
                <a:solidFill>
                  <a:srgbClr val="2F3651"/>
                </a:solidFill>
                <a:ea typeface="Times New Roman" panose="02020603050405020304" pitchFamily="18" charset="0"/>
                <a:cs typeface="Arial" panose="020B0604020202020204" pitchFamily="34" charset="0"/>
              </a:rPr>
              <a:t>ist</a:t>
            </a:r>
            <a:r>
              <a:rPr lang="en-US" sz="1000" baseline="30000">
                <a:solidFill>
                  <a:srgbClr val="2F3651"/>
                </a:solidFill>
                <a:ea typeface="DengXian Light" panose="02010600030101010101" pitchFamily="2" charset="-122"/>
                <a:cs typeface="Arial" panose="020B0604020202020204" pitchFamily="34" charset="0"/>
              </a:rPr>
              <a:t>2,3</a:t>
            </a:r>
            <a:endParaRPr lang="en-US" sz="1000" baseline="30000">
              <a:solidFill>
                <a:srgbClr val="2F3651"/>
              </a:solidFill>
              <a:cs typeface="Arial" panose="020B0604020202020204" pitchFamily="34" charset="0"/>
            </a:endParaRPr>
          </a:p>
        </p:txBody>
      </p:sp>
      <p:sp>
        <p:nvSpPr>
          <p:cNvPr id="68" name="TextBox 33">
            <a:extLst>
              <a:ext uri="{FF2B5EF4-FFF2-40B4-BE49-F238E27FC236}">
                <a16:creationId xmlns:a16="http://schemas.microsoft.com/office/drawing/2014/main" id="{A196929F-6BAB-C6F4-DCC1-DE6DE81D6DDB}"/>
              </a:ext>
            </a:extLst>
          </p:cNvPr>
          <p:cNvSpPr txBox="1"/>
          <p:nvPr/>
        </p:nvSpPr>
        <p:spPr>
          <a:xfrm>
            <a:off x="5827977" y="1890815"/>
            <a:ext cx="3263772" cy="553998"/>
          </a:xfrm>
          <a:prstGeom prst="rect">
            <a:avLst/>
          </a:prstGeom>
          <a:noFill/>
        </p:spPr>
        <p:txBody>
          <a:bodyPr wrap="square">
            <a:spAutoFit/>
          </a:bodyPr>
          <a:lstStyle/>
          <a:p>
            <a:pPr defTabSz="685800"/>
            <a:r>
              <a:rPr lang="en-US" sz="1000" err="1">
                <a:solidFill>
                  <a:srgbClr val="2F3651"/>
                </a:solidFill>
                <a:cs typeface="Arial" panose="020B0604020202020204" pitchFamily="34" charset="0"/>
              </a:rPr>
              <a:t>Residuales</a:t>
            </a:r>
            <a:r>
              <a:rPr lang="en-US" sz="1000">
                <a:solidFill>
                  <a:srgbClr val="2F3651"/>
                </a:solidFill>
                <a:cs typeface="Arial" panose="020B0604020202020204" pitchFamily="34" charset="0"/>
              </a:rPr>
              <a:t> C-</a:t>
            </a:r>
            <a:r>
              <a:rPr lang="en-US" sz="1000" err="1">
                <a:solidFill>
                  <a:srgbClr val="2F3651"/>
                </a:solidFill>
                <a:cs typeface="Arial" panose="020B0604020202020204" pitchFamily="34" charset="0"/>
              </a:rPr>
              <a:t>Peptid</a:t>
            </a:r>
            <a:r>
              <a:rPr lang="en-US" sz="1000">
                <a:solidFill>
                  <a:srgbClr val="2F3651"/>
                </a:solidFill>
                <a:cs typeface="Arial" panose="020B0604020202020204" pitchFamily="34" charset="0"/>
              </a:rPr>
              <a:t> </a:t>
            </a:r>
            <a:r>
              <a:rPr lang="en-US" sz="1000" err="1">
                <a:solidFill>
                  <a:srgbClr val="2F3651"/>
                </a:solidFill>
                <a:cs typeface="Arial" panose="020B0604020202020204" pitchFamily="34" charset="0"/>
              </a:rPr>
              <a:t>ist</a:t>
            </a:r>
            <a:r>
              <a:rPr lang="en-US" sz="1000">
                <a:solidFill>
                  <a:srgbClr val="2F3651"/>
                </a:solidFill>
                <a:cs typeface="Arial" panose="020B0604020202020204" pitchFamily="34" charset="0"/>
              </a:rPr>
              <a:t> </a:t>
            </a:r>
            <a:r>
              <a:rPr lang="en-US" sz="1000" err="1">
                <a:solidFill>
                  <a:srgbClr val="2F3651"/>
                </a:solidFill>
                <a:cs typeface="Arial" panose="020B0604020202020204" pitchFamily="34" charset="0"/>
              </a:rPr>
              <a:t>bei</a:t>
            </a:r>
            <a:r>
              <a:rPr lang="en-US" sz="1000">
                <a:solidFill>
                  <a:srgbClr val="2F3651"/>
                </a:solidFill>
                <a:cs typeface="Arial" panose="020B0604020202020204" pitchFamily="34" charset="0"/>
              </a:rPr>
              <a:t> T1D-Diagnose </a:t>
            </a:r>
            <a:r>
              <a:rPr lang="en-US" sz="1000" err="1">
                <a:solidFill>
                  <a:srgbClr val="2F3651"/>
                </a:solidFill>
                <a:cs typeface="Arial" panose="020B0604020202020204" pitchFamily="34" charset="0"/>
              </a:rPr>
              <a:t>im</a:t>
            </a:r>
            <a:r>
              <a:rPr lang="en-US" sz="1000">
                <a:solidFill>
                  <a:srgbClr val="2F3651"/>
                </a:solidFill>
                <a:cs typeface="Arial" panose="020B0604020202020204" pitchFamily="34" charset="0"/>
              </a:rPr>
              <a:t> </a:t>
            </a:r>
            <a:r>
              <a:rPr lang="en-US" sz="1000" err="1">
                <a:solidFill>
                  <a:srgbClr val="2F3651"/>
                </a:solidFill>
                <a:cs typeface="Arial" panose="020B0604020202020204" pitchFamily="34" charset="0"/>
              </a:rPr>
              <a:t>Erwachsenenalter</a:t>
            </a:r>
            <a:r>
              <a:rPr lang="en-US" sz="1000">
                <a:solidFill>
                  <a:srgbClr val="2F3651"/>
                </a:solidFill>
                <a:cs typeface="Arial" panose="020B0604020202020204" pitchFamily="34" charset="0"/>
              </a:rPr>
              <a:t> </a:t>
            </a:r>
            <a:r>
              <a:rPr lang="en-US" sz="1000" err="1">
                <a:solidFill>
                  <a:srgbClr val="2F3651"/>
                </a:solidFill>
                <a:cs typeface="Arial" panose="020B0604020202020204" pitchFamily="34" charset="0"/>
              </a:rPr>
              <a:t>häufiger</a:t>
            </a:r>
            <a:r>
              <a:rPr lang="en-US" sz="1000">
                <a:solidFill>
                  <a:srgbClr val="2F3651"/>
                </a:solidFill>
                <a:cs typeface="Arial" panose="020B0604020202020204" pitchFamily="34" charset="0"/>
              </a:rPr>
              <a:t> </a:t>
            </a:r>
            <a:r>
              <a:rPr lang="en-US" sz="1000" err="1">
                <a:solidFill>
                  <a:srgbClr val="2F3651"/>
                </a:solidFill>
                <a:cs typeface="Arial" panose="020B0604020202020204" pitchFamily="34" charset="0"/>
              </a:rPr>
              <a:t>nachweisbar</a:t>
            </a:r>
            <a:r>
              <a:rPr lang="en-US" sz="1000">
                <a:solidFill>
                  <a:srgbClr val="2F3651"/>
                </a:solidFill>
                <a:cs typeface="Arial" panose="020B0604020202020204" pitchFamily="34" charset="0"/>
              </a:rPr>
              <a:t> </a:t>
            </a:r>
            <a:r>
              <a:rPr lang="en-US" sz="1000" err="1">
                <a:solidFill>
                  <a:srgbClr val="2F3651"/>
                </a:solidFill>
                <a:cs typeface="Arial" panose="020B0604020202020204" pitchFamily="34" charset="0"/>
              </a:rPr>
              <a:t>als</a:t>
            </a:r>
            <a:r>
              <a:rPr lang="en-US" sz="1000">
                <a:solidFill>
                  <a:srgbClr val="2F3651"/>
                </a:solidFill>
                <a:cs typeface="Arial" panose="020B0604020202020204" pitchFamily="34" charset="0"/>
              </a:rPr>
              <a:t> </a:t>
            </a:r>
            <a:r>
              <a:rPr lang="en-US" sz="1000" err="1">
                <a:solidFill>
                  <a:srgbClr val="2F3651"/>
                </a:solidFill>
                <a:cs typeface="Arial" panose="020B0604020202020204" pitchFamily="34" charset="0"/>
              </a:rPr>
              <a:t>bei</a:t>
            </a:r>
            <a:r>
              <a:rPr lang="en-US" sz="1000">
                <a:solidFill>
                  <a:srgbClr val="2F3651"/>
                </a:solidFill>
                <a:cs typeface="Arial" panose="020B0604020202020204" pitchFamily="34" charset="0"/>
              </a:rPr>
              <a:t> Kindern</a:t>
            </a:r>
            <a:r>
              <a:rPr lang="en-US" sz="1000" baseline="30000">
                <a:solidFill>
                  <a:srgbClr val="2F3651"/>
                </a:solidFill>
                <a:cs typeface="Arial" panose="020B0604020202020204" pitchFamily="34" charset="0"/>
              </a:rPr>
              <a:t>1</a:t>
            </a:r>
          </a:p>
        </p:txBody>
      </p:sp>
      <p:sp>
        <p:nvSpPr>
          <p:cNvPr id="3" name="Textfeld 2">
            <a:extLst>
              <a:ext uri="{FF2B5EF4-FFF2-40B4-BE49-F238E27FC236}">
                <a16:creationId xmlns:a16="http://schemas.microsoft.com/office/drawing/2014/main" id="{F6559D3B-29D7-2EC3-160E-508DBA382F93}"/>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MAT-DE-2600042-1.0-01/2026</a:t>
            </a:r>
            <a:endParaRPr lang="de-DE" sz="600">
              <a:solidFill>
                <a:srgbClr val="404040"/>
              </a:solidFill>
            </a:endParaRPr>
          </a:p>
        </p:txBody>
      </p:sp>
    </p:spTree>
    <p:extLst>
      <p:ext uri="{BB962C8B-B14F-4D97-AF65-F5344CB8AC3E}">
        <p14:creationId xmlns:p14="http://schemas.microsoft.com/office/powerpoint/2010/main" val="29852623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11DD8EF-7C2A-2EA3-BED1-D1D89694ABF1}"/>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FABA109F-5C95-DD39-931C-39A69A81709F}"/>
              </a:ext>
            </a:extLst>
          </p:cNvPr>
          <p:cNvSpPr txBox="1">
            <a:spLocks/>
          </p:cNvSpPr>
          <p:nvPr/>
        </p:nvSpPr>
        <p:spPr>
          <a:xfrm>
            <a:off x="320268"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Der AABBCC-Ansatz der ADA zur Unterscheidung von T1D anhand klinischer Schlüssel-Charakteristika</a:t>
            </a:r>
            <a:r>
              <a:rPr lang="de-DE" sz="2000" b="1" baseline="30000">
                <a:solidFill>
                  <a:srgbClr val="7030A0"/>
                </a:solidFill>
                <a:latin typeface="Verdana"/>
              </a:rPr>
              <a:t>1</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18" name="Footer Placeholder 4">
            <a:extLst>
              <a:ext uri="{FF2B5EF4-FFF2-40B4-BE49-F238E27FC236}">
                <a16:creationId xmlns:a16="http://schemas.microsoft.com/office/drawing/2014/main" id="{679A9550-E50C-C024-83B8-1C698CEC8404}"/>
              </a:ext>
            </a:extLst>
          </p:cNvPr>
          <p:cNvSpPr txBox="1"/>
          <p:nvPr/>
        </p:nvSpPr>
        <p:spPr>
          <a:xfrm>
            <a:off x="7567862" y="4682928"/>
            <a:ext cx="1407695" cy="435110"/>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mn-lt"/>
              <a:ea typeface="Verdana"/>
              <a:cs typeface="Verdana"/>
            </a:endParaRPr>
          </a:p>
          <a:p>
            <a:pPr marL="0" lvl="0" indent="0" defTabSz="685783">
              <a:spcBef>
                <a:spcPct val="0"/>
              </a:spcBef>
              <a:buClr>
                <a:srgbClr val="2198DD"/>
              </a:buClr>
              <a:buNone/>
              <a:defRPr/>
            </a:pPr>
            <a:r>
              <a:rPr lang="de-DE" sz="600">
                <a:solidFill>
                  <a:srgbClr val="404040"/>
                </a:solidFill>
                <a:latin typeface="+mn-lt"/>
                <a:ea typeface="Verdana"/>
                <a:cs typeface="Verdana"/>
              </a:rPr>
              <a:t>BMI: Body-Mass-Index; </a:t>
            </a:r>
          </a:p>
          <a:p>
            <a:pPr marL="0" lvl="0" indent="0" defTabSz="685783">
              <a:spcBef>
                <a:spcPct val="0"/>
              </a:spcBef>
              <a:buClr>
                <a:srgbClr val="2198DD"/>
              </a:buClr>
              <a:buNone/>
              <a:defRPr/>
            </a:pPr>
            <a:r>
              <a:rPr kumimoji="0" lang="de" sz="600" b="0" i="0" u="none" strike="noStrike" kern="1200" cap="none" spc="0" normalizeH="0" baseline="0" noProof="0">
                <a:ln>
                  <a:noFill/>
                </a:ln>
                <a:solidFill>
                  <a:srgbClr val="404040"/>
                </a:solidFill>
                <a:effectLst/>
                <a:uLnTx/>
                <a:uFillTx/>
                <a:latin typeface="+mn-lt"/>
                <a:ea typeface="Verdana"/>
                <a:cs typeface="Verdana"/>
              </a:rPr>
              <a:t>T1D: Typ-1-Diabetes.</a:t>
            </a:r>
          </a:p>
          <a:p>
            <a:pPr marL="0" lvl="0" indent="0" defTabSz="685783">
              <a:spcBef>
                <a:spcPct val="0"/>
              </a:spcBef>
              <a:buClr>
                <a:srgbClr val="2198DD"/>
              </a:buClr>
              <a:buNone/>
              <a:defRPr/>
            </a:pPr>
            <a:r>
              <a:rPr lang="de" sz="600" b="1">
                <a:solidFill>
                  <a:srgbClr val="404040"/>
                </a:solidFill>
                <a:latin typeface="+mn-lt"/>
                <a:ea typeface="Verdana"/>
                <a:cs typeface="Verdana"/>
              </a:rPr>
              <a:t>1.</a:t>
            </a:r>
            <a:r>
              <a:rPr lang="de" sz="600">
                <a:solidFill>
                  <a:srgbClr val="404040"/>
                </a:solidFill>
                <a:latin typeface="+mn-lt"/>
                <a:ea typeface="Verdana"/>
                <a:cs typeface="Verdana"/>
              </a:rPr>
              <a:t> </a:t>
            </a:r>
            <a:r>
              <a:rPr lang="de-DE" sz="600">
                <a:solidFill>
                  <a:srgbClr val="404040"/>
                </a:solidFill>
                <a:latin typeface="+mn-lt"/>
                <a:ea typeface="Verdana"/>
                <a:cs typeface="Verdana"/>
              </a:rPr>
              <a:t>American Diabetes </a:t>
            </a:r>
            <a:r>
              <a:rPr lang="de-DE" sz="600" err="1">
                <a:solidFill>
                  <a:srgbClr val="404040"/>
                </a:solidFill>
                <a:latin typeface="+mn-lt"/>
                <a:ea typeface="Verdana"/>
                <a:cs typeface="Verdana"/>
              </a:rPr>
              <a:t>Association</a:t>
            </a:r>
            <a:r>
              <a:rPr lang="de-DE" sz="600">
                <a:solidFill>
                  <a:srgbClr val="404040"/>
                </a:solidFill>
                <a:latin typeface="+mn-lt"/>
                <a:ea typeface="Verdana"/>
                <a:cs typeface="Verdana"/>
              </a:rPr>
              <a:t> Professional Practice Committee. </a:t>
            </a:r>
            <a:r>
              <a:rPr lang="de-DE" sz="600" i="1">
                <a:solidFill>
                  <a:srgbClr val="404040"/>
                </a:solidFill>
                <a:latin typeface="+mn-lt"/>
                <a:ea typeface="Verdana"/>
                <a:cs typeface="Verdana"/>
              </a:rPr>
              <a:t>Diabetes Care </a:t>
            </a:r>
            <a:r>
              <a:rPr lang="de-DE" sz="600">
                <a:solidFill>
                  <a:srgbClr val="404040"/>
                </a:solidFill>
                <a:latin typeface="+mn-lt"/>
                <a:ea typeface="Verdana"/>
                <a:cs typeface="Verdana"/>
              </a:rPr>
              <a:t>2026; 49 (</a:t>
            </a:r>
            <a:r>
              <a:rPr lang="de-DE" sz="600" err="1">
                <a:solidFill>
                  <a:srgbClr val="404040"/>
                </a:solidFill>
                <a:latin typeface="+mn-lt"/>
                <a:ea typeface="Verdana"/>
                <a:cs typeface="Verdana"/>
              </a:rPr>
              <a:t>Suppl</a:t>
            </a:r>
            <a:r>
              <a:rPr lang="de-DE" sz="600">
                <a:solidFill>
                  <a:srgbClr val="404040"/>
                </a:solidFill>
                <a:latin typeface="+mn-lt"/>
                <a:ea typeface="Verdana"/>
                <a:cs typeface="Verdana"/>
              </a:rPr>
              <a:t>. 1): S27–S49. </a:t>
            </a: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pic>
        <p:nvPicPr>
          <p:cNvPr id="115" name="Grafik 114" descr="Ein Bild, das Text, Screenshot, Schrift, Zahl enthält.&#10;&#10;KI-generierte Inhalte können fehlerhaft sein.">
            <a:extLst>
              <a:ext uri="{FF2B5EF4-FFF2-40B4-BE49-F238E27FC236}">
                <a16:creationId xmlns:a16="http://schemas.microsoft.com/office/drawing/2014/main" id="{C5B4D90E-C22E-AEDC-7FBD-BD15DDE4CC0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4902" y="824448"/>
            <a:ext cx="6908503" cy="4265461"/>
          </a:xfrm>
          <a:prstGeom prst="rect">
            <a:avLst/>
          </a:prstGeom>
        </p:spPr>
      </p:pic>
      <p:sp>
        <p:nvSpPr>
          <p:cNvPr id="116" name="Rechteck 115">
            <a:extLst>
              <a:ext uri="{FF2B5EF4-FFF2-40B4-BE49-F238E27FC236}">
                <a16:creationId xmlns:a16="http://schemas.microsoft.com/office/drawing/2014/main" id="{2CE50944-D0DC-5537-E8BA-BC534EF60F70}"/>
              </a:ext>
            </a:extLst>
          </p:cNvPr>
          <p:cNvSpPr/>
          <p:nvPr/>
        </p:nvSpPr>
        <p:spPr>
          <a:xfrm>
            <a:off x="484901" y="824447"/>
            <a:ext cx="6908503" cy="4265461"/>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28231813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171B26C-805C-3BD4-57C5-0AB316B5B557}"/>
            </a:ext>
          </a:extLst>
        </p:cNvPr>
        <p:cNvGrpSpPr/>
        <p:nvPr/>
      </p:nvGrpSpPr>
      <p:grpSpPr>
        <a:xfrm>
          <a:off x="0" y="0"/>
          <a:ext cx="0" cy="0"/>
          <a:chOff x="0" y="0"/>
          <a:chExt cx="0" cy="0"/>
        </a:xfrm>
      </p:grpSpPr>
      <p:sp>
        <p:nvSpPr>
          <p:cNvPr id="113" name="Rechteck: abgerundete Ecken 112">
            <a:extLst>
              <a:ext uri="{FF2B5EF4-FFF2-40B4-BE49-F238E27FC236}">
                <a16:creationId xmlns:a16="http://schemas.microsoft.com/office/drawing/2014/main" id="{BD7BA475-FA94-B4BA-D219-27D7361A38C9}"/>
              </a:ext>
            </a:extLst>
          </p:cNvPr>
          <p:cNvSpPr/>
          <p:nvPr/>
        </p:nvSpPr>
        <p:spPr>
          <a:xfrm>
            <a:off x="650123" y="4815722"/>
            <a:ext cx="988778" cy="152400"/>
          </a:xfrm>
          <a:prstGeom prst="roundRect">
            <a:avLst/>
          </a:prstGeom>
          <a:solidFill>
            <a:srgbClr val="F3E4D6"/>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106" name="Rechteck: abgerundete Ecken 105">
            <a:extLst>
              <a:ext uri="{FF2B5EF4-FFF2-40B4-BE49-F238E27FC236}">
                <a16:creationId xmlns:a16="http://schemas.microsoft.com/office/drawing/2014/main" id="{C06371C4-B0B1-D4A7-64C7-6E11B62FA9CB}"/>
              </a:ext>
            </a:extLst>
          </p:cNvPr>
          <p:cNvSpPr/>
          <p:nvPr/>
        </p:nvSpPr>
        <p:spPr>
          <a:xfrm>
            <a:off x="1830292" y="4491766"/>
            <a:ext cx="1480293" cy="341466"/>
          </a:xfrm>
          <a:prstGeom prst="roundRect">
            <a:avLst/>
          </a:prstGeom>
          <a:solidFill>
            <a:srgbClr val="DCEEF5"/>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105" name="Rechteck: abgerundete Ecken 104">
            <a:extLst>
              <a:ext uri="{FF2B5EF4-FFF2-40B4-BE49-F238E27FC236}">
                <a16:creationId xmlns:a16="http://schemas.microsoft.com/office/drawing/2014/main" id="{D8083425-D307-3E7D-FB20-1F78B535C7F8}"/>
              </a:ext>
            </a:extLst>
          </p:cNvPr>
          <p:cNvSpPr/>
          <p:nvPr/>
        </p:nvSpPr>
        <p:spPr>
          <a:xfrm>
            <a:off x="2116511" y="4157832"/>
            <a:ext cx="903081" cy="248889"/>
          </a:xfrm>
          <a:prstGeom prst="roundRect">
            <a:avLst/>
          </a:prstGeom>
          <a:solidFill>
            <a:srgbClr val="DCEEF5"/>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92" name="Rechteck: abgerundete Ecken 91">
            <a:extLst>
              <a:ext uri="{FF2B5EF4-FFF2-40B4-BE49-F238E27FC236}">
                <a16:creationId xmlns:a16="http://schemas.microsoft.com/office/drawing/2014/main" id="{C663A243-3FFA-7C47-B4AD-2B63FBF2D3CF}"/>
              </a:ext>
            </a:extLst>
          </p:cNvPr>
          <p:cNvSpPr/>
          <p:nvPr/>
        </p:nvSpPr>
        <p:spPr>
          <a:xfrm>
            <a:off x="2217465" y="3653871"/>
            <a:ext cx="698856" cy="341466"/>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91" name="Rechteck: abgerundete Ecken 90">
            <a:extLst>
              <a:ext uri="{FF2B5EF4-FFF2-40B4-BE49-F238E27FC236}">
                <a16:creationId xmlns:a16="http://schemas.microsoft.com/office/drawing/2014/main" id="{1B43A96D-E4FB-B458-3476-0643DFA5A009}"/>
              </a:ext>
            </a:extLst>
          </p:cNvPr>
          <p:cNvSpPr/>
          <p:nvPr/>
        </p:nvSpPr>
        <p:spPr>
          <a:xfrm>
            <a:off x="2957132" y="3652117"/>
            <a:ext cx="625176" cy="341466"/>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90" name="Rechteck: abgerundete Ecken 89">
            <a:extLst>
              <a:ext uri="{FF2B5EF4-FFF2-40B4-BE49-F238E27FC236}">
                <a16:creationId xmlns:a16="http://schemas.microsoft.com/office/drawing/2014/main" id="{606BE4C8-B192-1DE0-3406-C2C3F0CFDDA6}"/>
              </a:ext>
            </a:extLst>
          </p:cNvPr>
          <p:cNvSpPr/>
          <p:nvPr/>
        </p:nvSpPr>
        <p:spPr>
          <a:xfrm>
            <a:off x="1550892" y="3652117"/>
            <a:ext cx="625176" cy="341466"/>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86" name="Rechteck: abgerundete Ecken 85">
            <a:extLst>
              <a:ext uri="{FF2B5EF4-FFF2-40B4-BE49-F238E27FC236}">
                <a16:creationId xmlns:a16="http://schemas.microsoft.com/office/drawing/2014/main" id="{86EF3682-A4ED-BEC1-7B80-659122D7EC6D}"/>
              </a:ext>
            </a:extLst>
          </p:cNvPr>
          <p:cNvSpPr/>
          <p:nvPr/>
        </p:nvSpPr>
        <p:spPr>
          <a:xfrm>
            <a:off x="1919531" y="3176441"/>
            <a:ext cx="1298543" cy="248890"/>
          </a:xfrm>
          <a:prstGeom prst="roundRect">
            <a:avLst/>
          </a:prstGeom>
          <a:solidFill>
            <a:srgbClr val="DAFAD3"/>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84" name="Rechteck: abgerundete Ecken 83">
            <a:extLst>
              <a:ext uri="{FF2B5EF4-FFF2-40B4-BE49-F238E27FC236}">
                <a16:creationId xmlns:a16="http://schemas.microsoft.com/office/drawing/2014/main" id="{FBE95274-30C3-2C3A-B8D7-0BCBFDC6071E}"/>
              </a:ext>
            </a:extLst>
          </p:cNvPr>
          <p:cNvSpPr/>
          <p:nvPr/>
        </p:nvSpPr>
        <p:spPr>
          <a:xfrm>
            <a:off x="653388" y="3223495"/>
            <a:ext cx="988778" cy="152400"/>
          </a:xfrm>
          <a:prstGeom prst="roundRect">
            <a:avLst/>
          </a:prstGeom>
          <a:solidFill>
            <a:srgbClr val="F3E4D6"/>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55" name="Rechteck: abgerundete Ecken 54">
            <a:extLst>
              <a:ext uri="{FF2B5EF4-FFF2-40B4-BE49-F238E27FC236}">
                <a16:creationId xmlns:a16="http://schemas.microsoft.com/office/drawing/2014/main" id="{18A3BE7E-213A-12F8-06A3-DF7E5871B935}"/>
              </a:ext>
            </a:extLst>
          </p:cNvPr>
          <p:cNvSpPr/>
          <p:nvPr/>
        </p:nvSpPr>
        <p:spPr>
          <a:xfrm>
            <a:off x="1922034" y="2717545"/>
            <a:ext cx="1298543" cy="366190"/>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73" name="Rechteck: abgerundete Ecken 72">
            <a:extLst>
              <a:ext uri="{FF2B5EF4-FFF2-40B4-BE49-F238E27FC236}">
                <a16:creationId xmlns:a16="http://schemas.microsoft.com/office/drawing/2014/main" id="{8787A906-9D1A-5FAE-22B8-8C03E4865BA6}"/>
              </a:ext>
            </a:extLst>
          </p:cNvPr>
          <p:cNvSpPr/>
          <p:nvPr/>
        </p:nvSpPr>
        <p:spPr>
          <a:xfrm>
            <a:off x="693731" y="2717131"/>
            <a:ext cx="903081" cy="248889"/>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54" name="Rechteck: abgerundete Ecken 53">
            <a:extLst>
              <a:ext uri="{FF2B5EF4-FFF2-40B4-BE49-F238E27FC236}">
                <a16:creationId xmlns:a16="http://schemas.microsoft.com/office/drawing/2014/main" id="{FAAC5336-3289-7A24-C32E-F25368D81B0D}"/>
              </a:ext>
            </a:extLst>
          </p:cNvPr>
          <p:cNvSpPr/>
          <p:nvPr/>
        </p:nvSpPr>
        <p:spPr>
          <a:xfrm>
            <a:off x="744243" y="2309727"/>
            <a:ext cx="2376994" cy="248890"/>
          </a:xfrm>
          <a:prstGeom prst="roundRect">
            <a:avLst/>
          </a:prstGeom>
          <a:solidFill>
            <a:srgbClr val="DAFAD3"/>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53" name="Rechteck: abgerundete Ecken 52">
            <a:extLst>
              <a:ext uri="{FF2B5EF4-FFF2-40B4-BE49-F238E27FC236}">
                <a16:creationId xmlns:a16="http://schemas.microsoft.com/office/drawing/2014/main" id="{A05BA302-E89D-A439-5AFB-B5CCCF6D5ECD}"/>
              </a:ext>
            </a:extLst>
          </p:cNvPr>
          <p:cNvSpPr/>
          <p:nvPr/>
        </p:nvSpPr>
        <p:spPr>
          <a:xfrm>
            <a:off x="1481200" y="2085085"/>
            <a:ext cx="903081" cy="148107"/>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52" name="Rechteck: abgerundete Ecken 51">
            <a:extLst>
              <a:ext uri="{FF2B5EF4-FFF2-40B4-BE49-F238E27FC236}">
                <a16:creationId xmlns:a16="http://schemas.microsoft.com/office/drawing/2014/main" id="{D0CDCFBB-A73C-82DF-78AE-D74BCFC6A4CE}"/>
              </a:ext>
            </a:extLst>
          </p:cNvPr>
          <p:cNvSpPr/>
          <p:nvPr/>
        </p:nvSpPr>
        <p:spPr>
          <a:xfrm>
            <a:off x="915458" y="1089290"/>
            <a:ext cx="2041138" cy="934386"/>
          </a:xfrm>
          <a:prstGeom prst="roundRect">
            <a:avLst>
              <a:gd name="adj" fmla="val 10593"/>
            </a:avLst>
          </a:prstGeom>
          <a:solidFill>
            <a:srgbClr val="DCEEF5"/>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51" name="Rechteck: abgerundete Ecken 50">
            <a:extLst>
              <a:ext uri="{FF2B5EF4-FFF2-40B4-BE49-F238E27FC236}">
                <a16:creationId xmlns:a16="http://schemas.microsoft.com/office/drawing/2014/main" id="{81E70731-8E78-C55E-75F7-870B53D17249}"/>
              </a:ext>
            </a:extLst>
          </p:cNvPr>
          <p:cNvSpPr/>
          <p:nvPr/>
        </p:nvSpPr>
        <p:spPr>
          <a:xfrm>
            <a:off x="1022140" y="885602"/>
            <a:ext cx="1821958" cy="130051"/>
          </a:xfrm>
          <a:prstGeom prst="roundRect">
            <a:avLst/>
          </a:prstGeom>
          <a:solidFill>
            <a:srgbClr val="DCEEF5"/>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9" name="Textplatzhalter 9">
            <a:extLst>
              <a:ext uri="{FF2B5EF4-FFF2-40B4-BE49-F238E27FC236}">
                <a16:creationId xmlns:a16="http://schemas.microsoft.com/office/drawing/2014/main" id="{F70250B7-70D2-E37B-ECFB-0FA7C9B942E3}"/>
              </a:ext>
            </a:extLst>
          </p:cNvPr>
          <p:cNvSpPr txBox="1">
            <a:spLocks/>
          </p:cNvSpPr>
          <p:nvPr/>
        </p:nvSpPr>
        <p:spPr>
          <a:xfrm>
            <a:off x="314408" y="117554"/>
            <a:ext cx="8613873"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Klinische Empfehlungen zu T1D-Früherkennung und           -Differenzialdiagnose bei Erwachsenen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13" name="Footer Placeholder 4">
            <a:extLst>
              <a:ext uri="{FF2B5EF4-FFF2-40B4-BE49-F238E27FC236}">
                <a16:creationId xmlns:a16="http://schemas.microsoft.com/office/drawing/2014/main" id="{50627844-5607-9081-9D89-4F004672446D}"/>
              </a:ext>
            </a:extLst>
          </p:cNvPr>
          <p:cNvSpPr txBox="1">
            <a:spLocks/>
          </p:cNvSpPr>
          <p:nvPr/>
        </p:nvSpPr>
        <p:spPr>
          <a:xfrm>
            <a:off x="4080116" y="4628756"/>
            <a:ext cx="4740034" cy="35215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Abbildung modifiziert nach Wagner R 2026</a:t>
            </a:r>
            <a:r>
              <a:rPr kumimoji="0" lang="de-DE" sz="600" b="0" i="0" u="none" strike="noStrike" kern="1200" cap="none" spc="0" normalizeH="0" baseline="30000" noProof="0">
                <a:ln>
                  <a:noFill/>
                </a:ln>
                <a:solidFill>
                  <a:srgbClr val="404040"/>
                </a:solidFill>
                <a:effectLst/>
                <a:uLnTx/>
                <a:uFillTx/>
                <a:latin typeface="Verdana"/>
                <a:ea typeface="Verdana" panose="020B0604030504040204" pitchFamily="34" charset="0"/>
                <a:cs typeface="Verdana" panose="020B0604030504040204" pitchFamily="34" charset="0"/>
              </a:rPr>
              <a:t>1</a:t>
            </a:r>
            <a:r>
              <a:rPr kumimoji="0" lang="de-DE"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BMI: Body-Mass-Index; C-Peptid: </a:t>
            </a:r>
            <a:r>
              <a:rPr kumimoji="0" lang="de-DE"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connecting</a:t>
            </a:r>
            <a:r>
              <a:rPr kumimoji="0" lang="de-DE"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de-DE"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peptide</a:t>
            </a:r>
            <a:r>
              <a:rPr kumimoji="0" lang="de-DE"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Verbindungspeptid; CGR: C-Peptid/Glukose-Ratio; GADA: Glutaminsäure-Decarboxylase-Autoantikörper; GST: Glukagon-Stimulationstest; IA-2A: Insulinoma-assoziiertes Antigen 2-Autoantikörper; IAA: Insulin-Autoantikörper; MMTT: Mischmahlzeiten-Toleranztest; T1D: Typ-1-Diabetes; ZnT8A: Zink-Transporter 8-Autoantikörper. </a:t>
            </a:r>
            <a:endParaRPr kumimoji="0" lang="en-US"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14" name="TextBox 3037">
            <a:extLst>
              <a:ext uri="{FF2B5EF4-FFF2-40B4-BE49-F238E27FC236}">
                <a16:creationId xmlns:a16="http://schemas.microsoft.com/office/drawing/2014/main" id="{6FE830AC-DC99-C241-8605-3F9662216A18}"/>
              </a:ext>
            </a:extLst>
          </p:cNvPr>
          <p:cNvSpPr txBox="1"/>
          <p:nvPr/>
        </p:nvSpPr>
        <p:spPr>
          <a:xfrm>
            <a:off x="4035972" y="4931783"/>
            <a:ext cx="4001625" cy="184666"/>
          </a:xfrm>
          <a:prstGeom prst="rect">
            <a:avLst/>
          </a:prstGeom>
          <a:noFill/>
        </p:spPr>
        <p:txBody>
          <a:bodyPr wrap="square" rtlCol="0" anchor="b">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a:t>
            </a:r>
            <a:r>
              <a:rPr kumimoji="0" lang="de-DE" sz="600" b="0" i="0" u="none" strike="noStrike" kern="1200" cap="none" spc="0" normalizeH="0" baseline="0" noProof="0">
                <a:ln>
                  <a:noFill/>
                </a:ln>
                <a:solidFill>
                  <a:srgbClr val="404040"/>
                </a:solidFill>
                <a:effectLst/>
                <a:uLnTx/>
                <a:uFillTx/>
                <a:latin typeface="Verdana"/>
                <a:ea typeface="+mn-ea"/>
                <a:cs typeface="+mn-cs"/>
              </a:rPr>
              <a:t> Wagner R </a:t>
            </a:r>
            <a:r>
              <a:rPr kumimoji="0" lang="de-DE" sz="600" b="0" i="1" u="none" strike="noStrike" kern="1200" cap="none" spc="0" normalizeH="0" baseline="0" noProof="0">
                <a:ln>
                  <a:noFill/>
                </a:ln>
                <a:solidFill>
                  <a:srgbClr val="404040"/>
                </a:solidFill>
                <a:effectLst/>
                <a:uLnTx/>
                <a:uFillTx/>
                <a:latin typeface="Verdana"/>
                <a:ea typeface="+mn-ea"/>
                <a:cs typeface="+mn-cs"/>
              </a:rPr>
              <a:t>et al. Diabetes Res </a:t>
            </a:r>
            <a:r>
              <a:rPr kumimoji="0" lang="de-DE" sz="600" b="0" i="1" u="none" strike="noStrike" kern="1200" cap="none" spc="0" normalizeH="0" baseline="0" noProof="0" err="1">
                <a:ln>
                  <a:noFill/>
                </a:ln>
                <a:solidFill>
                  <a:srgbClr val="404040"/>
                </a:solidFill>
                <a:effectLst/>
                <a:uLnTx/>
                <a:uFillTx/>
                <a:latin typeface="Verdana"/>
                <a:ea typeface="+mn-ea"/>
                <a:cs typeface="+mn-cs"/>
              </a:rPr>
              <a:t>Clin</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e-DE" sz="600" b="0" i="1" u="none" strike="noStrike" kern="1200" cap="none" spc="0" normalizeH="0" baseline="0" noProof="0" err="1">
                <a:ln>
                  <a:noFill/>
                </a:ln>
                <a:solidFill>
                  <a:srgbClr val="404040"/>
                </a:solidFill>
                <a:effectLst/>
                <a:uLnTx/>
                <a:uFillTx/>
                <a:latin typeface="Verdana"/>
                <a:ea typeface="+mn-ea"/>
                <a:cs typeface="+mn-cs"/>
              </a:rPr>
              <a:t>Pract</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e-DE" sz="600" b="0" i="0" u="none" strike="noStrike" kern="1200" cap="none" spc="0" normalizeH="0" baseline="0" noProof="0">
                <a:ln>
                  <a:noFill/>
                </a:ln>
                <a:solidFill>
                  <a:srgbClr val="404040"/>
                </a:solidFill>
                <a:effectLst/>
                <a:uLnTx/>
                <a:uFillTx/>
                <a:latin typeface="Verdana"/>
                <a:ea typeface="+mn-ea"/>
                <a:cs typeface="+mn-cs"/>
              </a:rPr>
              <a:t>2026; 231: 113047.</a:t>
            </a:r>
          </a:p>
        </p:txBody>
      </p:sp>
      <p:sp>
        <p:nvSpPr>
          <p:cNvPr id="4" name="Textfeld 3">
            <a:extLst>
              <a:ext uri="{FF2B5EF4-FFF2-40B4-BE49-F238E27FC236}">
                <a16:creationId xmlns:a16="http://schemas.microsoft.com/office/drawing/2014/main" id="{AB1FB2DE-04A8-6681-ECC1-9A5F8A98809B}"/>
              </a:ext>
            </a:extLst>
          </p:cNvPr>
          <p:cNvSpPr txBox="1"/>
          <p:nvPr/>
        </p:nvSpPr>
        <p:spPr>
          <a:xfrm>
            <a:off x="1135165" y="906509"/>
            <a:ext cx="1615827" cy="92333"/>
          </a:xfrm>
          <a:prstGeom prst="rect">
            <a:avLst/>
          </a:prstGeom>
          <a:no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Erwachsener (≥ 18 Jahre) mit Verdacht auf T1D</a:t>
            </a:r>
          </a:p>
        </p:txBody>
      </p:sp>
      <p:sp>
        <p:nvSpPr>
          <p:cNvPr id="5" name="Textfeld 4">
            <a:extLst>
              <a:ext uri="{FF2B5EF4-FFF2-40B4-BE49-F238E27FC236}">
                <a16:creationId xmlns:a16="http://schemas.microsoft.com/office/drawing/2014/main" id="{1B887A20-778A-2BC4-87F4-47746E1EB836}"/>
              </a:ext>
            </a:extLst>
          </p:cNvPr>
          <p:cNvSpPr txBox="1"/>
          <p:nvPr/>
        </p:nvSpPr>
        <p:spPr>
          <a:xfrm>
            <a:off x="964897" y="1119097"/>
            <a:ext cx="1942261" cy="881460"/>
          </a:xfrm>
          <a:prstGeom prst="rect">
            <a:avLst/>
          </a:prstGeom>
          <a:noFill/>
        </p:spPr>
        <p:txBody>
          <a:bodyPr wrap="square" lIns="0" tIns="0" rIns="0" bIns="0" rtlCol="0" anchor="ctr">
            <a:spAutoFit/>
          </a:bodyPr>
          <a:lstStyle/>
          <a:p>
            <a:pPr marL="0" marR="0" lvl="0" indent="0" algn="l" defTabSz="457200" rtl="0" eaLnBrk="1" fontAlgn="auto" latinLnBrk="0" hangingPunct="1">
              <a:lnSpc>
                <a:spcPct val="80000"/>
              </a:lnSpc>
              <a:spcBef>
                <a:spcPts val="0"/>
              </a:spcBef>
              <a:spcAft>
                <a:spcPts val="0"/>
              </a:spcAft>
              <a:buClrTx/>
              <a:buSzTx/>
              <a:buFontTx/>
              <a:buNone/>
              <a:tabLst/>
              <a:defRPr/>
            </a:pPr>
            <a:r>
              <a:rPr kumimoji="0" lang="de-DE" sz="545" b="1" i="0" u="none" strike="noStrike" kern="1200" cap="none" spc="0" normalizeH="0" baseline="0" noProof="0">
                <a:ln>
                  <a:noFill/>
                </a:ln>
                <a:solidFill>
                  <a:prstClr val="black"/>
                </a:solidFill>
                <a:effectLst/>
                <a:uLnTx/>
                <a:uFillTx/>
                <a:latin typeface="Abadi" panose="020B0604020104020204" pitchFamily="34" charset="0"/>
                <a:ea typeface="+mn-ea"/>
                <a:cs typeface="+mn-cs"/>
              </a:rPr>
              <a:t>Auf klinische Anzeichen achten</a:t>
            </a:r>
          </a:p>
          <a:p>
            <a:pPr marL="88900" marR="0" lvl="0" indent="-88900" algn="l" defTabSz="457200" rtl="0" eaLnBrk="1" fontAlgn="auto" latinLnBrk="0" hangingPunct="1">
              <a:lnSpc>
                <a:spcPct val="80000"/>
              </a:lnSpc>
              <a:spcBef>
                <a:spcPts val="0"/>
              </a:spcBef>
              <a:spcAft>
                <a:spcPts val="0"/>
              </a:spcAft>
              <a:buClrTx/>
              <a:buSzTx/>
              <a:buFont typeface="Arial" panose="020B0604020202020204" pitchFamily="34" charset="0"/>
              <a:buChar char="•"/>
              <a:tabLst/>
              <a:defRPr/>
            </a:pPr>
            <a:r>
              <a:rPr kumimoji="0" lang="de-DE" sz="545" b="1" i="0" u="none" strike="noStrike" kern="1200" cap="none" spc="0" normalizeH="0" baseline="0" noProof="0">
                <a:ln>
                  <a:noFill/>
                </a:ln>
                <a:solidFill>
                  <a:prstClr val="black"/>
                </a:solidFill>
                <a:effectLst/>
                <a:uLnTx/>
                <a:uFillTx/>
                <a:latin typeface="Abadi" panose="020B0604020104020204" pitchFamily="34" charset="0"/>
                <a:ea typeface="+mn-ea"/>
                <a:cs typeface="+mn-cs"/>
              </a:rPr>
              <a:t>Alter </a:t>
            </a:r>
            <a:r>
              <a:rPr kumimoji="0" lang="de-DE" sz="545" b="0" i="0" u="none" strike="noStrike" kern="1200" cap="none" spc="0" normalizeH="0" baseline="0" noProof="0">
                <a:ln>
                  <a:noFill/>
                </a:ln>
                <a:solidFill>
                  <a:prstClr val="black"/>
                </a:solidFill>
                <a:effectLst/>
                <a:uLnTx/>
                <a:uFillTx/>
                <a:latin typeface="Abadi" panose="020B0604020104020204" pitchFamily="34" charset="0"/>
                <a:ea typeface="+mn-ea"/>
                <a:cs typeface="+mn-cs"/>
              </a:rPr>
              <a:t>– T1D kann in jedem Alter auftreten; Diagnose im frühen Erwachsenenalter lässt den Verdacht auf autoimmunen T1D aufkommen, aber ein höheres Alter schließt ihn nicht aus</a:t>
            </a:r>
          </a:p>
          <a:p>
            <a:pPr marL="88900" marR="0" lvl="0" indent="-88900" algn="l" defTabSz="457200" rtl="0" eaLnBrk="1" fontAlgn="auto" latinLnBrk="0" hangingPunct="1">
              <a:lnSpc>
                <a:spcPct val="80000"/>
              </a:lnSpc>
              <a:spcBef>
                <a:spcPts val="0"/>
              </a:spcBef>
              <a:spcAft>
                <a:spcPts val="0"/>
              </a:spcAft>
              <a:buClrTx/>
              <a:buSzTx/>
              <a:buFont typeface="Arial" panose="020B0604020202020204" pitchFamily="34" charset="0"/>
              <a:buChar char="•"/>
              <a:tabLst/>
              <a:defRPr/>
            </a:pPr>
            <a:r>
              <a:rPr kumimoji="0" lang="de-DE" sz="545" b="1" i="0" u="none" strike="noStrike" kern="1200" cap="none" spc="0" normalizeH="0" baseline="0" noProof="0">
                <a:ln>
                  <a:noFill/>
                </a:ln>
                <a:solidFill>
                  <a:prstClr val="black"/>
                </a:solidFill>
                <a:effectLst/>
                <a:uLnTx/>
                <a:uFillTx/>
                <a:latin typeface="Abadi" panose="020B0604020104020204" pitchFamily="34" charset="0"/>
                <a:ea typeface="+mn-ea"/>
                <a:cs typeface="+mn-cs"/>
              </a:rPr>
              <a:t>Autoimmunität </a:t>
            </a:r>
            <a:r>
              <a:rPr kumimoji="0" lang="de-DE" sz="545" b="0" i="0" u="none" strike="noStrike" kern="1200" cap="none" spc="0" normalizeH="0" baseline="0" noProof="0">
                <a:ln>
                  <a:noFill/>
                </a:ln>
                <a:solidFill>
                  <a:prstClr val="black"/>
                </a:solidFill>
                <a:effectLst/>
                <a:uLnTx/>
                <a:uFillTx/>
                <a:latin typeface="Abadi" panose="020B0604020104020204" pitchFamily="34" charset="0"/>
                <a:ea typeface="+mn-ea"/>
                <a:cs typeface="+mn-cs"/>
              </a:rPr>
              <a:t>– eigene oder familiäre organ-spezifische Erkrankung</a:t>
            </a:r>
          </a:p>
          <a:p>
            <a:pPr marL="88900" marR="0" lvl="0" indent="-88900" algn="l" defTabSz="457200" rtl="0" eaLnBrk="1" fontAlgn="auto" latinLnBrk="0" hangingPunct="1">
              <a:lnSpc>
                <a:spcPct val="80000"/>
              </a:lnSpc>
              <a:spcBef>
                <a:spcPts val="0"/>
              </a:spcBef>
              <a:spcAft>
                <a:spcPts val="0"/>
              </a:spcAft>
              <a:buClrTx/>
              <a:buSzTx/>
              <a:buFont typeface="Arial" panose="020B0604020202020204" pitchFamily="34" charset="0"/>
              <a:buChar char="•"/>
              <a:tabLst/>
              <a:defRPr/>
            </a:pPr>
            <a:r>
              <a:rPr kumimoji="0" lang="de-DE" sz="545" b="1" i="0" u="none" strike="noStrike" kern="1200" cap="none" spc="0" normalizeH="0" baseline="0" noProof="0">
                <a:ln>
                  <a:noFill/>
                </a:ln>
                <a:solidFill>
                  <a:prstClr val="black"/>
                </a:solidFill>
                <a:effectLst/>
                <a:uLnTx/>
                <a:uFillTx/>
                <a:latin typeface="Abadi" panose="020B0604020104020204" pitchFamily="34" charset="0"/>
                <a:ea typeface="+mn-ea"/>
                <a:cs typeface="+mn-cs"/>
              </a:rPr>
              <a:t>Körperbau </a:t>
            </a:r>
            <a:r>
              <a:rPr kumimoji="0" lang="de-DE" sz="545" b="0" i="0" u="none" strike="noStrike" kern="1200" cap="none" spc="0" normalizeH="0" baseline="0" noProof="0">
                <a:ln>
                  <a:noFill/>
                </a:ln>
                <a:solidFill>
                  <a:prstClr val="black"/>
                </a:solidFill>
                <a:effectLst/>
                <a:uLnTx/>
                <a:uFillTx/>
                <a:latin typeface="Abadi" panose="020B0604020104020204" pitchFamily="34" charset="0"/>
                <a:ea typeface="+mn-ea"/>
                <a:cs typeface="+mn-cs"/>
              </a:rPr>
              <a:t>– ungefähr BMI &lt; 25 kg/m², aber Übergewicht und Fettleibigkeit schließen Autoimmunität nicht aus</a:t>
            </a:r>
          </a:p>
          <a:p>
            <a:pPr marL="88900" marR="0" lvl="0" indent="-88900" algn="l" defTabSz="457200" rtl="0" eaLnBrk="1" fontAlgn="auto" latinLnBrk="0" hangingPunct="1">
              <a:lnSpc>
                <a:spcPct val="80000"/>
              </a:lnSpc>
              <a:spcBef>
                <a:spcPts val="0"/>
              </a:spcBef>
              <a:spcAft>
                <a:spcPts val="0"/>
              </a:spcAft>
              <a:buClrTx/>
              <a:buSzTx/>
              <a:buFont typeface="Arial" panose="020B0604020202020204" pitchFamily="34" charset="0"/>
              <a:buChar char="•"/>
              <a:tabLst/>
              <a:defRPr/>
            </a:pPr>
            <a:r>
              <a:rPr kumimoji="0" lang="de-DE" sz="545" b="1" i="0" u="none" strike="noStrike" kern="1200" cap="none" spc="0" normalizeH="0" baseline="0" noProof="0">
                <a:ln>
                  <a:noFill/>
                </a:ln>
                <a:solidFill>
                  <a:prstClr val="black"/>
                </a:solidFill>
                <a:effectLst/>
                <a:uLnTx/>
                <a:uFillTx/>
                <a:latin typeface="Abadi" panose="020B0604020104020204" pitchFamily="34" charset="0"/>
                <a:ea typeface="+mn-ea"/>
                <a:cs typeface="+mn-cs"/>
              </a:rPr>
              <a:t>Hintergrund </a:t>
            </a:r>
            <a:r>
              <a:rPr kumimoji="0" lang="de-DE" sz="545" b="0" i="0" u="none" strike="noStrike" kern="1200" cap="none" spc="0" normalizeH="0" baseline="0" noProof="0">
                <a:ln>
                  <a:noFill/>
                </a:ln>
                <a:solidFill>
                  <a:prstClr val="black"/>
                </a:solidFill>
                <a:effectLst/>
                <a:uLnTx/>
                <a:uFillTx/>
                <a:latin typeface="Abadi" panose="020B0604020104020204" pitchFamily="34" charset="0"/>
                <a:ea typeface="+mn-ea"/>
                <a:cs typeface="+mn-cs"/>
              </a:rPr>
              <a:t>– Verwandte ersten Grades mit T1D</a:t>
            </a:r>
          </a:p>
          <a:p>
            <a:pPr marL="88900" marR="0" lvl="0" indent="-88900" algn="l" defTabSz="457200" rtl="0" eaLnBrk="1" fontAlgn="auto" latinLnBrk="0" hangingPunct="1">
              <a:lnSpc>
                <a:spcPct val="80000"/>
              </a:lnSpc>
              <a:spcBef>
                <a:spcPts val="0"/>
              </a:spcBef>
              <a:spcAft>
                <a:spcPts val="0"/>
              </a:spcAft>
              <a:buClrTx/>
              <a:buSzTx/>
              <a:buFont typeface="Arial" panose="020B0604020202020204" pitchFamily="34" charset="0"/>
              <a:buChar char="•"/>
              <a:tabLst/>
              <a:defRPr/>
            </a:pPr>
            <a:r>
              <a:rPr kumimoji="0" lang="de-DE" sz="545" b="1" i="0" u="none" strike="noStrike" kern="1200" cap="none" spc="0" normalizeH="0" baseline="0" noProof="0">
                <a:ln>
                  <a:noFill/>
                </a:ln>
                <a:solidFill>
                  <a:prstClr val="black"/>
                </a:solidFill>
                <a:effectLst/>
                <a:uLnTx/>
                <a:uFillTx/>
                <a:latin typeface="Abadi" panose="020B0604020104020204" pitchFamily="34" charset="0"/>
                <a:ea typeface="+mn-ea"/>
                <a:cs typeface="+mn-cs"/>
              </a:rPr>
              <a:t>Kontrolle </a:t>
            </a:r>
            <a:r>
              <a:rPr kumimoji="0" lang="de-DE" sz="545" b="0" i="0" u="none" strike="noStrike" kern="1200" cap="none" spc="0" normalizeH="0" baseline="0" noProof="0">
                <a:ln>
                  <a:noFill/>
                </a:ln>
                <a:solidFill>
                  <a:prstClr val="black"/>
                </a:solidFill>
                <a:effectLst/>
                <a:uLnTx/>
                <a:uFillTx/>
                <a:latin typeface="Abadi" panose="020B0604020104020204" pitchFamily="34" charset="0"/>
                <a:ea typeface="+mn-ea"/>
                <a:cs typeface="+mn-cs"/>
              </a:rPr>
              <a:t>– </a:t>
            </a:r>
            <a:r>
              <a:rPr kumimoji="0" lang="de-DE" sz="545" b="0" i="0" u="none" strike="noStrike" kern="1200" cap="none" spc="0" normalizeH="0" baseline="0" noProof="0" err="1">
                <a:ln>
                  <a:noFill/>
                </a:ln>
                <a:solidFill>
                  <a:prstClr val="black"/>
                </a:solidFill>
                <a:effectLst/>
                <a:uLnTx/>
                <a:uFillTx/>
                <a:latin typeface="Abadi" panose="020B0604020104020204" pitchFamily="34" charset="0"/>
                <a:ea typeface="+mn-ea"/>
                <a:cs typeface="+mn-cs"/>
              </a:rPr>
              <a:t>Glykämieziele</a:t>
            </a:r>
            <a:r>
              <a:rPr kumimoji="0" lang="de-DE" sz="545" b="0" i="0" u="none" strike="noStrike" kern="1200" cap="none" spc="0" normalizeH="0" baseline="0" noProof="0">
                <a:ln>
                  <a:noFill/>
                </a:ln>
                <a:solidFill>
                  <a:prstClr val="black"/>
                </a:solidFill>
                <a:effectLst/>
                <a:uLnTx/>
                <a:uFillTx/>
                <a:latin typeface="Abadi" panose="020B0604020104020204" pitchFamily="34" charset="0"/>
                <a:ea typeface="+mn-ea"/>
                <a:cs typeface="+mn-cs"/>
              </a:rPr>
              <a:t> werden unter Nicht-Insulin-Therapie nicht erreicht/DKA bei Diagnose</a:t>
            </a:r>
          </a:p>
          <a:p>
            <a:pPr marL="88900" marR="0" lvl="0" indent="-88900" algn="l" defTabSz="457200" rtl="0" eaLnBrk="1" fontAlgn="auto" latinLnBrk="0" hangingPunct="1">
              <a:lnSpc>
                <a:spcPct val="80000"/>
              </a:lnSpc>
              <a:spcBef>
                <a:spcPts val="0"/>
              </a:spcBef>
              <a:spcAft>
                <a:spcPts val="0"/>
              </a:spcAft>
              <a:buClrTx/>
              <a:buSzTx/>
              <a:buFont typeface="Arial" panose="020B0604020202020204" pitchFamily="34" charset="0"/>
              <a:buChar char="•"/>
              <a:tabLst/>
              <a:defRPr/>
            </a:pPr>
            <a:r>
              <a:rPr kumimoji="0" lang="de-DE" sz="545" b="1" i="0" u="none" strike="noStrike" kern="1200" cap="none" spc="0" normalizeH="0" baseline="0" noProof="0">
                <a:ln>
                  <a:noFill/>
                </a:ln>
                <a:solidFill>
                  <a:prstClr val="black"/>
                </a:solidFill>
                <a:effectLst/>
                <a:uLnTx/>
                <a:uFillTx/>
                <a:latin typeface="Abadi" panose="020B0604020104020204" pitchFamily="34" charset="0"/>
                <a:ea typeface="+mn-ea"/>
                <a:cs typeface="+mn-cs"/>
              </a:rPr>
              <a:t>Komorbiditäten </a:t>
            </a:r>
            <a:r>
              <a:rPr kumimoji="0" lang="de-DE" sz="545" b="0" i="0" u="none" strike="noStrike" kern="1200" cap="none" spc="0" normalizeH="0" baseline="0" noProof="0">
                <a:ln>
                  <a:noFill/>
                </a:ln>
                <a:solidFill>
                  <a:prstClr val="black"/>
                </a:solidFill>
                <a:effectLst/>
                <a:uLnTx/>
                <a:uFillTx/>
                <a:latin typeface="Abadi" panose="020B0604020104020204" pitchFamily="34" charset="0"/>
                <a:ea typeface="+mn-ea"/>
                <a:cs typeface="+mn-cs"/>
              </a:rPr>
              <a:t>– Krebs und Immune-Checkpoint-Inhibitor-Therapie, zystische Fibrose, Pankreatitis</a:t>
            </a:r>
            <a:endParaRPr kumimoji="0" lang="de-DE" sz="545" b="1" i="0" u="none" strike="noStrike" kern="1200" cap="none" spc="0" normalizeH="0" baseline="0" noProof="0">
              <a:ln>
                <a:noFill/>
              </a:ln>
              <a:solidFill>
                <a:prstClr val="black"/>
              </a:solidFill>
              <a:effectLst/>
              <a:uLnTx/>
              <a:uFillTx/>
              <a:latin typeface="Abadi" panose="020B0604020104020204" pitchFamily="34" charset="0"/>
              <a:ea typeface="+mn-ea"/>
              <a:cs typeface="+mn-cs"/>
            </a:endParaRPr>
          </a:p>
        </p:txBody>
      </p:sp>
      <p:sp>
        <p:nvSpPr>
          <p:cNvPr id="6" name="Textfeld 5">
            <a:extLst>
              <a:ext uri="{FF2B5EF4-FFF2-40B4-BE49-F238E27FC236}">
                <a16:creationId xmlns:a16="http://schemas.microsoft.com/office/drawing/2014/main" id="{D8EEB830-6705-1DAF-5FB2-3AF8637FE67B}"/>
              </a:ext>
            </a:extLst>
          </p:cNvPr>
          <p:cNvSpPr txBox="1"/>
          <p:nvPr/>
        </p:nvSpPr>
        <p:spPr>
          <a:xfrm>
            <a:off x="1514486" y="2114507"/>
            <a:ext cx="831959" cy="92333"/>
          </a:xfrm>
          <a:prstGeom prst="rect">
            <a:avLst/>
          </a:prstGeom>
          <a:noFill/>
        </p:spPr>
        <p:txBody>
          <a:bodyPr wrap="none" lIns="0" tIns="0" rIns="0" bIns="0" rtlCol="0" anchor="ctr">
            <a:spAutoFit/>
          </a:bodyPr>
          <a:lstStyle/>
          <a:p>
            <a:pPr marL="88900" marR="0" lvl="0" indent="-88900" algn="ctr" defTabSz="4572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 1 klinischer Hinweis</a:t>
            </a:r>
          </a:p>
        </p:txBody>
      </p:sp>
      <p:sp>
        <p:nvSpPr>
          <p:cNvPr id="7" name="Textfeld 6">
            <a:extLst>
              <a:ext uri="{FF2B5EF4-FFF2-40B4-BE49-F238E27FC236}">
                <a16:creationId xmlns:a16="http://schemas.microsoft.com/office/drawing/2014/main" id="{D386077D-33A0-09AA-9E61-C05E31A5E5A9}"/>
              </a:ext>
            </a:extLst>
          </p:cNvPr>
          <p:cNvSpPr txBox="1"/>
          <p:nvPr/>
        </p:nvSpPr>
        <p:spPr>
          <a:xfrm>
            <a:off x="807622" y="2336636"/>
            <a:ext cx="2244204" cy="184666"/>
          </a:xfrm>
          <a:prstGeom prst="rect">
            <a:avLst/>
          </a:prstGeom>
          <a:no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Messen Sie mindestens GADA plus einen zusätzlichen Antikörper</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(IA-2A, ZnT8A oder, bei insulin-naiven Erwachsenen, IAA)</a:t>
            </a:r>
          </a:p>
        </p:txBody>
      </p:sp>
      <p:sp>
        <p:nvSpPr>
          <p:cNvPr id="8" name="Textfeld 7">
            <a:extLst>
              <a:ext uri="{FF2B5EF4-FFF2-40B4-BE49-F238E27FC236}">
                <a16:creationId xmlns:a16="http://schemas.microsoft.com/office/drawing/2014/main" id="{9D85B70B-8BD1-6BAB-9219-7C33530FE86B}"/>
              </a:ext>
            </a:extLst>
          </p:cNvPr>
          <p:cNvSpPr txBox="1"/>
          <p:nvPr/>
        </p:nvSpPr>
        <p:spPr>
          <a:xfrm>
            <a:off x="718955" y="2746216"/>
            <a:ext cx="851114" cy="184666"/>
          </a:xfrm>
          <a:prstGeom prst="rect">
            <a:avLst/>
          </a:prstGeom>
          <a:noFill/>
        </p:spPr>
        <p:txBody>
          <a:bodyPr wrap="square" lIns="0" tIns="0" rIns="0" bIns="0" rtlCol="0" anchor="ctr">
            <a:spAutoFit/>
          </a:bodyPr>
          <a:lstStyle/>
          <a:p>
            <a:pPr marL="88900" marR="0" lvl="0" indent="-88900" algn="ctr" defTabSz="457200" rtl="0" eaLnBrk="1" fontAlgn="auto" latinLnBrk="0" hangingPunct="1">
              <a:lnSpc>
                <a:spcPct val="100000"/>
              </a:lnSpc>
              <a:spcBef>
                <a:spcPts val="0"/>
              </a:spcBef>
              <a:spcAft>
                <a:spcPts val="0"/>
              </a:spcAft>
              <a:buClrTx/>
              <a:buSzTx/>
              <a:buFont typeface="Wingdings" panose="05000000000000000000" pitchFamily="2" charset="2"/>
              <a:buChar char="Ø"/>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 2 </a:t>
            </a:r>
            <a:r>
              <a:rPr kumimoji="0" lang="de-DE" sz="600" b="1" i="0" u="none" strike="noStrike" kern="1200" cap="none" spc="0" normalizeH="0" baseline="0" noProof="0" err="1">
                <a:ln>
                  <a:noFill/>
                </a:ln>
                <a:solidFill>
                  <a:prstClr val="black"/>
                </a:solidFill>
                <a:effectLst/>
                <a:uLnTx/>
                <a:uFillTx/>
                <a:latin typeface="Abadi" panose="020B0604020104020204" pitchFamily="34" charset="0"/>
                <a:ea typeface="+mn-ea"/>
                <a:cs typeface="+mn-cs"/>
              </a:rPr>
              <a:t>IAk</a:t>
            </a: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 mit hohem/ niedrigem Titer</a:t>
            </a:r>
          </a:p>
        </p:txBody>
      </p:sp>
      <p:sp>
        <p:nvSpPr>
          <p:cNvPr id="10" name="Textfeld 9">
            <a:extLst>
              <a:ext uri="{FF2B5EF4-FFF2-40B4-BE49-F238E27FC236}">
                <a16:creationId xmlns:a16="http://schemas.microsoft.com/office/drawing/2014/main" id="{1FAE8F3F-6888-AFC2-6518-4C86769E5788}"/>
              </a:ext>
            </a:extLst>
          </p:cNvPr>
          <p:cNvSpPr txBox="1"/>
          <p:nvPr/>
        </p:nvSpPr>
        <p:spPr>
          <a:xfrm>
            <a:off x="1998003" y="2761768"/>
            <a:ext cx="1157485" cy="296748"/>
          </a:xfrm>
          <a:prstGeom prst="rect">
            <a:avLst/>
          </a:prstGeom>
          <a:noFill/>
        </p:spPr>
        <p:txBody>
          <a:bodyPr wrap="square" lIns="0" tIns="0" rIns="0" bIns="0" rtlCol="0" anchor="ctr">
            <a:spAutoFit/>
          </a:bodyPr>
          <a:lstStyle/>
          <a:p>
            <a:pPr marL="88900" marR="0" lvl="0" indent="-88900" algn="l" defTabSz="457200" rtl="0" eaLnBrk="1" fontAlgn="auto" latinLnBrk="0" hangingPunct="1">
              <a:lnSpc>
                <a:spcPct val="80000"/>
              </a:lnSpc>
              <a:spcBef>
                <a:spcPts val="0"/>
              </a:spcBef>
              <a:spcAft>
                <a:spcPts val="0"/>
              </a:spcAft>
              <a:buClrTx/>
              <a:buSzTx/>
              <a:buFont typeface="Wingdings" panose="05000000000000000000" pitchFamily="2" charset="2"/>
              <a:buChar char="Ø"/>
              <a:tabLst/>
              <a:defRPr/>
            </a:pPr>
            <a:r>
              <a:rPr kumimoji="0" lang="de-DE" sz="600" b="1" i="0" u="none" strike="noStrike" kern="1200" cap="none" spc="0" normalizeH="0" baseline="0" noProof="0" err="1">
                <a:ln>
                  <a:noFill/>
                </a:ln>
                <a:solidFill>
                  <a:prstClr val="black"/>
                </a:solidFill>
                <a:effectLst/>
                <a:uLnTx/>
                <a:uFillTx/>
                <a:latin typeface="Abadi" panose="020B0604020104020204" pitchFamily="34" charset="0"/>
                <a:ea typeface="+mn-ea"/>
                <a:cs typeface="+mn-cs"/>
              </a:rPr>
              <a:t>IAk</a:t>
            </a: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-negativ, aber klinischer Verdacht bleibt bestehen</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oder</a:t>
            </a:r>
          </a:p>
          <a:p>
            <a:pPr marL="88900" marR="0" lvl="0" indent="-88900" algn="l" defTabSz="457200" rtl="0" eaLnBrk="1" fontAlgn="auto" latinLnBrk="0" hangingPunct="1">
              <a:lnSpc>
                <a:spcPct val="80000"/>
              </a:lnSpc>
              <a:spcBef>
                <a:spcPts val="0"/>
              </a:spcBef>
              <a:spcAft>
                <a:spcPts val="0"/>
              </a:spcAft>
              <a:buClrTx/>
              <a:buSzTx/>
              <a:buFont typeface="Wingdings" panose="05000000000000000000" pitchFamily="2" charset="2"/>
              <a:buChar char="Ø"/>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Nur GADA mit niedrigem Titer</a:t>
            </a:r>
          </a:p>
        </p:txBody>
      </p:sp>
      <p:sp>
        <p:nvSpPr>
          <p:cNvPr id="12" name="Textfeld 11">
            <a:extLst>
              <a:ext uri="{FF2B5EF4-FFF2-40B4-BE49-F238E27FC236}">
                <a16:creationId xmlns:a16="http://schemas.microsoft.com/office/drawing/2014/main" id="{64C0A86C-7F7B-D996-E435-79DC1C877474}"/>
              </a:ext>
            </a:extLst>
          </p:cNvPr>
          <p:cNvSpPr txBox="1"/>
          <p:nvPr/>
        </p:nvSpPr>
        <p:spPr>
          <a:xfrm>
            <a:off x="710157" y="3248414"/>
            <a:ext cx="875240" cy="92333"/>
          </a:xfrm>
          <a:prstGeom prst="rect">
            <a:avLst/>
          </a:prstGeom>
          <a:no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Bestätigt Typ-1-Diabetes</a:t>
            </a:r>
          </a:p>
        </p:txBody>
      </p:sp>
      <p:sp>
        <p:nvSpPr>
          <p:cNvPr id="17" name="Textfeld 16">
            <a:extLst>
              <a:ext uri="{FF2B5EF4-FFF2-40B4-BE49-F238E27FC236}">
                <a16:creationId xmlns:a16="http://schemas.microsoft.com/office/drawing/2014/main" id="{B27D105E-8393-7B7C-D840-409D23FFCCA0}"/>
              </a:ext>
            </a:extLst>
          </p:cNvPr>
          <p:cNvSpPr txBox="1"/>
          <p:nvPr/>
        </p:nvSpPr>
        <p:spPr>
          <a:xfrm>
            <a:off x="1966472" y="3208554"/>
            <a:ext cx="1199813" cy="18466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Nüchtern- oder Zufalls-C-Peptid mit Glukose bestimmen</a:t>
            </a:r>
          </a:p>
        </p:txBody>
      </p:sp>
      <p:sp>
        <p:nvSpPr>
          <p:cNvPr id="36" name="Textfeld 35">
            <a:extLst>
              <a:ext uri="{FF2B5EF4-FFF2-40B4-BE49-F238E27FC236}">
                <a16:creationId xmlns:a16="http://schemas.microsoft.com/office/drawing/2014/main" id="{AB8EEF9D-20C3-807E-1198-0DDE09C07ED6}"/>
              </a:ext>
            </a:extLst>
          </p:cNvPr>
          <p:cNvSpPr txBox="1"/>
          <p:nvPr/>
        </p:nvSpPr>
        <p:spPr>
          <a:xfrm>
            <a:off x="1585397" y="3674422"/>
            <a:ext cx="552407" cy="296748"/>
          </a:xfrm>
          <a:prstGeom prst="rect">
            <a:avLst/>
          </a:prstGeom>
          <a:noFill/>
        </p:spPr>
        <p:txBody>
          <a:bodyPr wrap="square" lIns="0" tIns="0" rIns="0" bIns="0" rtlCol="0" anchor="ctr">
            <a:spAutoFit/>
          </a:bodyPr>
          <a:lstStyle/>
          <a:p>
            <a:pPr marL="88900" marR="0" lvl="0" indent="-88900" algn="l" defTabSz="457200" rtl="0" eaLnBrk="1" fontAlgn="auto" latinLnBrk="0" hangingPunct="1">
              <a:lnSpc>
                <a:spcPct val="80000"/>
              </a:lnSpc>
              <a:spcBef>
                <a:spcPts val="0"/>
              </a:spcBef>
              <a:spcAft>
                <a:spcPts val="0"/>
              </a:spcAft>
              <a:buClrTx/>
              <a:buSzTx/>
              <a:buFont typeface="Wingdings" panose="05000000000000000000" pitchFamily="2" charset="2"/>
              <a:buChar char="Ø"/>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&lt; 0,2 </a:t>
            </a:r>
            <a:r>
              <a:rPr kumimoji="0" lang="de-DE" sz="600" b="1" i="0" u="none" strike="noStrike" kern="1200" cap="none" spc="0" normalizeH="0" baseline="0" noProof="0" err="1">
                <a:ln>
                  <a:noFill/>
                </a:ln>
                <a:solidFill>
                  <a:prstClr val="black"/>
                </a:solidFill>
                <a:effectLst/>
                <a:uLnTx/>
                <a:uFillTx/>
                <a:latin typeface="Abadi" panose="020B0604020104020204" pitchFamily="34" charset="0"/>
                <a:ea typeface="+mn-ea"/>
                <a:cs typeface="+mn-cs"/>
              </a:rPr>
              <a:t>nmol</a:t>
            </a: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/l</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oder</a:t>
            </a:r>
          </a:p>
          <a:p>
            <a:pPr marL="88900" marR="0" lvl="0" indent="-88900" algn="l" defTabSz="457200" rtl="0" eaLnBrk="1" fontAlgn="auto" latinLnBrk="0" hangingPunct="1">
              <a:lnSpc>
                <a:spcPct val="80000"/>
              </a:lnSpc>
              <a:spcBef>
                <a:spcPts val="0"/>
              </a:spcBef>
              <a:spcAft>
                <a:spcPts val="0"/>
              </a:spcAft>
              <a:buClrTx/>
              <a:buSzTx/>
              <a:buFont typeface="Wingdings" panose="05000000000000000000" pitchFamily="2" charset="2"/>
              <a:buChar char="Ø"/>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CGR &lt; 0,008 </a:t>
            </a:r>
            <a:r>
              <a:rPr kumimoji="0" lang="de-DE" sz="600" b="1" i="0" u="none" strike="noStrike" kern="1200" cap="none" spc="0" normalizeH="0" baseline="0" noProof="0" err="1">
                <a:ln>
                  <a:noFill/>
                </a:ln>
                <a:solidFill>
                  <a:prstClr val="black"/>
                </a:solidFill>
                <a:effectLst/>
                <a:uLnTx/>
                <a:uFillTx/>
                <a:latin typeface="Abadi" panose="020B0604020104020204" pitchFamily="34" charset="0"/>
                <a:ea typeface="+mn-ea"/>
                <a:cs typeface="+mn-cs"/>
              </a:rPr>
              <a:t>nmol</a:t>
            </a: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/mmol </a:t>
            </a:r>
          </a:p>
        </p:txBody>
      </p:sp>
      <p:sp>
        <p:nvSpPr>
          <p:cNvPr id="46" name="Textfeld 45">
            <a:extLst>
              <a:ext uri="{FF2B5EF4-FFF2-40B4-BE49-F238E27FC236}">
                <a16:creationId xmlns:a16="http://schemas.microsoft.com/office/drawing/2014/main" id="{67B44409-7705-C0BB-BBCD-775FD568C0C6}"/>
              </a:ext>
            </a:extLst>
          </p:cNvPr>
          <p:cNvSpPr txBox="1"/>
          <p:nvPr/>
        </p:nvSpPr>
        <p:spPr>
          <a:xfrm>
            <a:off x="2989090" y="3675626"/>
            <a:ext cx="552407" cy="296748"/>
          </a:xfrm>
          <a:prstGeom prst="rect">
            <a:avLst/>
          </a:prstGeom>
          <a:noFill/>
        </p:spPr>
        <p:txBody>
          <a:bodyPr wrap="square" lIns="0" tIns="0" rIns="0" bIns="0" rtlCol="0" anchor="ctr">
            <a:spAutoFit/>
          </a:bodyPr>
          <a:lstStyle/>
          <a:p>
            <a:pPr marL="88900" marR="0" lvl="0" indent="-88900" algn="l" defTabSz="457200" rtl="0" eaLnBrk="1" fontAlgn="auto" latinLnBrk="0" hangingPunct="1">
              <a:lnSpc>
                <a:spcPct val="80000"/>
              </a:lnSpc>
              <a:spcBef>
                <a:spcPts val="0"/>
              </a:spcBef>
              <a:spcAft>
                <a:spcPts val="0"/>
              </a:spcAft>
              <a:buClrTx/>
              <a:buSzTx/>
              <a:buFont typeface="Wingdings" panose="05000000000000000000" pitchFamily="2" charset="2"/>
              <a:buChar char="Ø"/>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&gt; 0,6 </a:t>
            </a:r>
            <a:r>
              <a:rPr kumimoji="0" lang="de-DE" sz="600" b="1" i="0" u="none" strike="noStrike" kern="1200" cap="none" spc="0" normalizeH="0" baseline="0" noProof="0" err="1">
                <a:ln>
                  <a:noFill/>
                </a:ln>
                <a:solidFill>
                  <a:prstClr val="black"/>
                </a:solidFill>
                <a:effectLst/>
                <a:uLnTx/>
                <a:uFillTx/>
                <a:latin typeface="Abadi" panose="020B0604020104020204" pitchFamily="34" charset="0"/>
                <a:ea typeface="+mn-ea"/>
                <a:cs typeface="+mn-cs"/>
              </a:rPr>
              <a:t>nmol</a:t>
            </a: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/l</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oder</a:t>
            </a:r>
          </a:p>
          <a:p>
            <a:pPr marL="88900" marR="0" lvl="0" indent="-88900" algn="l" defTabSz="457200" rtl="0" eaLnBrk="1" fontAlgn="auto" latinLnBrk="0" hangingPunct="1">
              <a:lnSpc>
                <a:spcPct val="80000"/>
              </a:lnSpc>
              <a:spcBef>
                <a:spcPts val="0"/>
              </a:spcBef>
              <a:spcAft>
                <a:spcPts val="0"/>
              </a:spcAft>
              <a:buClrTx/>
              <a:buSzTx/>
              <a:buFont typeface="Wingdings" panose="05000000000000000000" pitchFamily="2" charset="2"/>
              <a:buChar char="Ø"/>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CGR &gt; 0,012 </a:t>
            </a:r>
            <a:r>
              <a:rPr kumimoji="0" lang="de-DE" sz="600" b="1" i="0" u="none" strike="noStrike" kern="1200" cap="none" spc="0" normalizeH="0" baseline="0" noProof="0" err="1">
                <a:ln>
                  <a:noFill/>
                </a:ln>
                <a:solidFill>
                  <a:prstClr val="black"/>
                </a:solidFill>
                <a:effectLst/>
                <a:uLnTx/>
                <a:uFillTx/>
                <a:latin typeface="Abadi" panose="020B0604020104020204" pitchFamily="34" charset="0"/>
                <a:ea typeface="+mn-ea"/>
                <a:cs typeface="+mn-cs"/>
              </a:rPr>
              <a:t>nmol</a:t>
            </a: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/mmol </a:t>
            </a:r>
          </a:p>
        </p:txBody>
      </p:sp>
      <p:sp>
        <p:nvSpPr>
          <p:cNvPr id="47" name="Textfeld 46">
            <a:extLst>
              <a:ext uri="{FF2B5EF4-FFF2-40B4-BE49-F238E27FC236}">
                <a16:creationId xmlns:a16="http://schemas.microsoft.com/office/drawing/2014/main" id="{7DD72541-A4D5-E3F1-9990-C0107067F8E1}"/>
              </a:ext>
            </a:extLst>
          </p:cNvPr>
          <p:cNvSpPr txBox="1"/>
          <p:nvPr/>
        </p:nvSpPr>
        <p:spPr>
          <a:xfrm>
            <a:off x="2249423" y="3679186"/>
            <a:ext cx="640660" cy="296748"/>
          </a:xfrm>
          <a:prstGeom prst="rect">
            <a:avLst/>
          </a:prstGeom>
          <a:noFill/>
        </p:spPr>
        <p:txBody>
          <a:bodyPr wrap="square" lIns="0" tIns="0" rIns="0" bIns="0" rtlCol="0" anchor="ctr">
            <a:spAutoFit/>
          </a:bodyPr>
          <a:lstStyle/>
          <a:p>
            <a:pPr marL="88900" marR="0" lvl="0" indent="-88900" algn="l" defTabSz="457200" rtl="0" eaLnBrk="1" fontAlgn="auto" latinLnBrk="0" hangingPunct="1">
              <a:lnSpc>
                <a:spcPct val="80000"/>
              </a:lnSpc>
              <a:spcBef>
                <a:spcPts val="0"/>
              </a:spcBef>
              <a:spcAft>
                <a:spcPts val="0"/>
              </a:spcAft>
              <a:buClrTx/>
              <a:buSzTx/>
              <a:buFont typeface="Wingdings" panose="05000000000000000000" pitchFamily="2" charset="2"/>
              <a:buChar char="Ø"/>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0,2-0,6 </a:t>
            </a:r>
            <a:r>
              <a:rPr kumimoji="0" lang="de-DE" sz="600" b="1" i="0" u="none" strike="noStrike" kern="1200" cap="none" spc="0" normalizeH="0" baseline="0" noProof="0" err="1">
                <a:ln>
                  <a:noFill/>
                </a:ln>
                <a:solidFill>
                  <a:prstClr val="black"/>
                </a:solidFill>
                <a:effectLst/>
                <a:uLnTx/>
                <a:uFillTx/>
                <a:latin typeface="Abadi" panose="020B0604020104020204" pitchFamily="34" charset="0"/>
                <a:ea typeface="+mn-ea"/>
                <a:cs typeface="+mn-cs"/>
              </a:rPr>
              <a:t>nmol</a:t>
            </a: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/l</a:t>
            </a:r>
          </a:p>
          <a:p>
            <a:pPr marL="0" marR="0" lvl="0" indent="0" algn="l" defTabSz="457200" rtl="0" eaLnBrk="1" fontAlgn="auto" latinLnBrk="0" hangingPunct="1">
              <a:lnSpc>
                <a:spcPct val="8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oder</a:t>
            </a:r>
          </a:p>
          <a:p>
            <a:pPr marL="88900" marR="0" lvl="0" indent="-88900" algn="l" defTabSz="457200" rtl="0" eaLnBrk="1" fontAlgn="auto" latinLnBrk="0" hangingPunct="1">
              <a:lnSpc>
                <a:spcPct val="80000"/>
              </a:lnSpc>
              <a:spcBef>
                <a:spcPts val="0"/>
              </a:spcBef>
              <a:spcAft>
                <a:spcPts val="0"/>
              </a:spcAft>
              <a:buClrTx/>
              <a:buSzTx/>
              <a:buFont typeface="Wingdings" panose="05000000000000000000" pitchFamily="2" charset="2"/>
              <a:buChar char="Ø"/>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CGR 0,00-0,012 </a:t>
            </a:r>
            <a:r>
              <a:rPr kumimoji="0" lang="de-DE" sz="600" b="1" i="0" u="none" strike="noStrike" kern="1200" cap="none" spc="0" normalizeH="0" baseline="0" noProof="0" err="1">
                <a:ln>
                  <a:noFill/>
                </a:ln>
                <a:solidFill>
                  <a:prstClr val="black"/>
                </a:solidFill>
                <a:effectLst/>
                <a:uLnTx/>
                <a:uFillTx/>
                <a:latin typeface="Abadi" panose="020B0604020104020204" pitchFamily="34" charset="0"/>
                <a:ea typeface="+mn-ea"/>
                <a:cs typeface="+mn-cs"/>
              </a:rPr>
              <a:t>nmol</a:t>
            </a: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/mmol </a:t>
            </a:r>
          </a:p>
        </p:txBody>
      </p:sp>
      <p:sp>
        <p:nvSpPr>
          <p:cNvPr id="48" name="Textfeld 47">
            <a:extLst>
              <a:ext uri="{FF2B5EF4-FFF2-40B4-BE49-F238E27FC236}">
                <a16:creationId xmlns:a16="http://schemas.microsoft.com/office/drawing/2014/main" id="{ED0D7B62-22E5-B2DD-CAB6-9FEF8653D3D8}"/>
              </a:ext>
            </a:extLst>
          </p:cNvPr>
          <p:cNvSpPr txBox="1"/>
          <p:nvPr/>
        </p:nvSpPr>
        <p:spPr>
          <a:xfrm>
            <a:off x="2219623" y="4192005"/>
            <a:ext cx="684247" cy="184666"/>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Testwiederholung</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nach 6-12 Monaten</a:t>
            </a:r>
          </a:p>
        </p:txBody>
      </p:sp>
      <p:sp>
        <p:nvSpPr>
          <p:cNvPr id="49" name="Textfeld 48">
            <a:extLst>
              <a:ext uri="{FF2B5EF4-FFF2-40B4-BE49-F238E27FC236}">
                <a16:creationId xmlns:a16="http://schemas.microsoft.com/office/drawing/2014/main" id="{AC98C815-39B9-4660-81B9-ED44E5FCABF5}"/>
              </a:ext>
            </a:extLst>
          </p:cNvPr>
          <p:cNvSpPr txBox="1"/>
          <p:nvPr/>
        </p:nvSpPr>
        <p:spPr>
          <a:xfrm>
            <a:off x="1888095" y="4524000"/>
            <a:ext cx="1345094" cy="276999"/>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Bei anhaltender Unsicherheit auf individuelle Diagnostik zurückgreifen</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(polygener Risiko-Score, MMTT, GST) </a:t>
            </a:r>
          </a:p>
        </p:txBody>
      </p:sp>
      <p:sp>
        <p:nvSpPr>
          <p:cNvPr id="50" name="Textfeld 49">
            <a:extLst>
              <a:ext uri="{FF2B5EF4-FFF2-40B4-BE49-F238E27FC236}">
                <a16:creationId xmlns:a16="http://schemas.microsoft.com/office/drawing/2014/main" id="{C036A4A8-DB8B-44B5-1A36-3365A8555DAB}"/>
              </a:ext>
            </a:extLst>
          </p:cNvPr>
          <p:cNvSpPr txBox="1"/>
          <p:nvPr/>
        </p:nvSpPr>
        <p:spPr>
          <a:xfrm>
            <a:off x="697274" y="4845756"/>
            <a:ext cx="894477" cy="92333"/>
          </a:xfrm>
          <a:prstGeom prst="rect">
            <a:avLst/>
          </a:prstGeom>
          <a:no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prstClr val="black"/>
                </a:solidFill>
                <a:effectLst/>
                <a:uLnTx/>
                <a:uFillTx/>
                <a:latin typeface="Abadi" panose="020B0604020104020204" pitchFamily="34" charset="0"/>
                <a:ea typeface="+mn-ea"/>
                <a:cs typeface="+mn-cs"/>
              </a:rPr>
              <a:t>Bestätigt Typ-2-Diabetes</a:t>
            </a:r>
          </a:p>
        </p:txBody>
      </p:sp>
      <p:cxnSp>
        <p:nvCxnSpPr>
          <p:cNvPr id="57" name="Gerade Verbindung mit Pfeil 56">
            <a:extLst>
              <a:ext uri="{FF2B5EF4-FFF2-40B4-BE49-F238E27FC236}">
                <a16:creationId xmlns:a16="http://schemas.microsoft.com/office/drawing/2014/main" id="{2E0F49D5-FCD6-646E-A25B-E023A3FFE8C1}"/>
              </a:ext>
            </a:extLst>
          </p:cNvPr>
          <p:cNvCxnSpPr>
            <a:cxnSpLocks/>
            <a:stCxn id="51" idx="2"/>
            <a:endCxn id="52" idx="0"/>
          </p:cNvCxnSpPr>
          <p:nvPr/>
        </p:nvCxnSpPr>
        <p:spPr>
          <a:xfrm>
            <a:off x="1933119" y="1015653"/>
            <a:ext cx="2908" cy="73637"/>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60" name="Gerade Verbindung mit Pfeil 59">
            <a:extLst>
              <a:ext uri="{FF2B5EF4-FFF2-40B4-BE49-F238E27FC236}">
                <a16:creationId xmlns:a16="http://schemas.microsoft.com/office/drawing/2014/main" id="{380A3AA0-03C4-03F5-9DA7-0041E748CB73}"/>
              </a:ext>
            </a:extLst>
          </p:cNvPr>
          <p:cNvCxnSpPr>
            <a:cxnSpLocks/>
            <a:stCxn id="52" idx="2"/>
            <a:endCxn id="53" idx="0"/>
          </p:cNvCxnSpPr>
          <p:nvPr/>
        </p:nvCxnSpPr>
        <p:spPr>
          <a:xfrm flipH="1">
            <a:off x="1932741" y="2023676"/>
            <a:ext cx="3286" cy="61409"/>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64" name="Gerade Verbindung mit Pfeil 63">
            <a:extLst>
              <a:ext uri="{FF2B5EF4-FFF2-40B4-BE49-F238E27FC236}">
                <a16:creationId xmlns:a16="http://schemas.microsoft.com/office/drawing/2014/main" id="{10FF9DDB-EF37-2DFB-BACC-4F959A840BCE}"/>
              </a:ext>
            </a:extLst>
          </p:cNvPr>
          <p:cNvCxnSpPr>
            <a:cxnSpLocks/>
            <a:stCxn id="53" idx="2"/>
            <a:endCxn id="54" idx="0"/>
          </p:cNvCxnSpPr>
          <p:nvPr/>
        </p:nvCxnSpPr>
        <p:spPr>
          <a:xfrm flipH="1">
            <a:off x="1932740" y="2233192"/>
            <a:ext cx="1" cy="76535"/>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67" name="Gerade Verbindung mit Pfeil 66">
            <a:extLst>
              <a:ext uri="{FF2B5EF4-FFF2-40B4-BE49-F238E27FC236}">
                <a16:creationId xmlns:a16="http://schemas.microsoft.com/office/drawing/2014/main" id="{A410F0AF-CB00-2659-98A5-D8C7A627B752}"/>
              </a:ext>
            </a:extLst>
          </p:cNvPr>
          <p:cNvCxnSpPr>
            <a:cxnSpLocks/>
            <a:stCxn id="54" idx="2"/>
            <a:endCxn id="73" idx="0"/>
          </p:cNvCxnSpPr>
          <p:nvPr/>
        </p:nvCxnSpPr>
        <p:spPr>
          <a:xfrm flipH="1">
            <a:off x="1145272" y="2558617"/>
            <a:ext cx="787468" cy="158514"/>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70" name="Gerade Verbindung mit Pfeil 69">
            <a:extLst>
              <a:ext uri="{FF2B5EF4-FFF2-40B4-BE49-F238E27FC236}">
                <a16:creationId xmlns:a16="http://schemas.microsoft.com/office/drawing/2014/main" id="{AE9CA9FD-5B26-ADEB-8865-17BC9D89A0FB}"/>
              </a:ext>
            </a:extLst>
          </p:cNvPr>
          <p:cNvCxnSpPr>
            <a:cxnSpLocks/>
            <a:stCxn id="54" idx="2"/>
            <a:endCxn id="55" idx="0"/>
          </p:cNvCxnSpPr>
          <p:nvPr/>
        </p:nvCxnSpPr>
        <p:spPr>
          <a:xfrm>
            <a:off x="1932740" y="2558617"/>
            <a:ext cx="638566" cy="158928"/>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81" name="Gerade Verbindung mit Pfeil 80">
            <a:extLst>
              <a:ext uri="{FF2B5EF4-FFF2-40B4-BE49-F238E27FC236}">
                <a16:creationId xmlns:a16="http://schemas.microsoft.com/office/drawing/2014/main" id="{8244B9D9-FA31-200B-9A15-49BD0F2E9B6C}"/>
              </a:ext>
            </a:extLst>
          </p:cNvPr>
          <p:cNvCxnSpPr>
            <a:cxnSpLocks/>
            <a:stCxn id="73" idx="2"/>
            <a:endCxn id="84" idx="0"/>
          </p:cNvCxnSpPr>
          <p:nvPr/>
        </p:nvCxnSpPr>
        <p:spPr>
          <a:xfrm>
            <a:off x="1145272" y="2966020"/>
            <a:ext cx="2505" cy="257475"/>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87" name="Gerade Verbindung mit Pfeil 86">
            <a:extLst>
              <a:ext uri="{FF2B5EF4-FFF2-40B4-BE49-F238E27FC236}">
                <a16:creationId xmlns:a16="http://schemas.microsoft.com/office/drawing/2014/main" id="{3E351B4E-F9F3-5ABA-DC65-A370534CBA0C}"/>
              </a:ext>
            </a:extLst>
          </p:cNvPr>
          <p:cNvCxnSpPr>
            <a:cxnSpLocks/>
            <a:stCxn id="55" idx="2"/>
            <a:endCxn id="86" idx="0"/>
          </p:cNvCxnSpPr>
          <p:nvPr/>
        </p:nvCxnSpPr>
        <p:spPr>
          <a:xfrm flipH="1">
            <a:off x="2568803" y="3083735"/>
            <a:ext cx="2503" cy="92706"/>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93" name="Gerade Verbindung mit Pfeil 92">
            <a:extLst>
              <a:ext uri="{FF2B5EF4-FFF2-40B4-BE49-F238E27FC236}">
                <a16:creationId xmlns:a16="http://schemas.microsoft.com/office/drawing/2014/main" id="{4E22BECB-7EDE-858A-4E3D-A51E9E1E47CC}"/>
              </a:ext>
            </a:extLst>
          </p:cNvPr>
          <p:cNvCxnSpPr>
            <a:cxnSpLocks/>
            <a:stCxn id="86" idx="2"/>
            <a:endCxn id="92" idx="0"/>
          </p:cNvCxnSpPr>
          <p:nvPr/>
        </p:nvCxnSpPr>
        <p:spPr>
          <a:xfrm flipH="1">
            <a:off x="2566893" y="3425331"/>
            <a:ext cx="1910" cy="228540"/>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99" name="Gerade Verbindung mit Pfeil 98">
            <a:extLst>
              <a:ext uri="{FF2B5EF4-FFF2-40B4-BE49-F238E27FC236}">
                <a16:creationId xmlns:a16="http://schemas.microsoft.com/office/drawing/2014/main" id="{06CB7317-9450-F6ED-ACC4-1073A979F080}"/>
              </a:ext>
            </a:extLst>
          </p:cNvPr>
          <p:cNvCxnSpPr>
            <a:cxnSpLocks/>
            <a:stCxn id="86" idx="2"/>
            <a:endCxn id="91" idx="0"/>
          </p:cNvCxnSpPr>
          <p:nvPr/>
        </p:nvCxnSpPr>
        <p:spPr>
          <a:xfrm>
            <a:off x="2568803" y="3425331"/>
            <a:ext cx="700917" cy="226786"/>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02" name="Gerade Verbindung mit Pfeil 101">
            <a:extLst>
              <a:ext uri="{FF2B5EF4-FFF2-40B4-BE49-F238E27FC236}">
                <a16:creationId xmlns:a16="http://schemas.microsoft.com/office/drawing/2014/main" id="{543CE45F-BC41-BF7A-536D-A42E65B547E9}"/>
              </a:ext>
            </a:extLst>
          </p:cNvPr>
          <p:cNvCxnSpPr>
            <a:cxnSpLocks/>
            <a:stCxn id="86" idx="2"/>
            <a:endCxn id="90" idx="0"/>
          </p:cNvCxnSpPr>
          <p:nvPr/>
        </p:nvCxnSpPr>
        <p:spPr>
          <a:xfrm flipH="1">
            <a:off x="1863480" y="3425331"/>
            <a:ext cx="705323" cy="226786"/>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07" name="Gerade Verbindung mit Pfeil 106">
            <a:extLst>
              <a:ext uri="{FF2B5EF4-FFF2-40B4-BE49-F238E27FC236}">
                <a16:creationId xmlns:a16="http://schemas.microsoft.com/office/drawing/2014/main" id="{D673233F-0BCF-ACC2-9EFB-B256B1944C08}"/>
              </a:ext>
            </a:extLst>
          </p:cNvPr>
          <p:cNvCxnSpPr>
            <a:cxnSpLocks/>
            <a:stCxn id="92" idx="2"/>
            <a:endCxn id="105" idx="0"/>
          </p:cNvCxnSpPr>
          <p:nvPr/>
        </p:nvCxnSpPr>
        <p:spPr>
          <a:xfrm>
            <a:off x="2566893" y="3995337"/>
            <a:ext cx="1159" cy="162495"/>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10" name="Gerade Verbindung mit Pfeil 109">
            <a:extLst>
              <a:ext uri="{FF2B5EF4-FFF2-40B4-BE49-F238E27FC236}">
                <a16:creationId xmlns:a16="http://schemas.microsoft.com/office/drawing/2014/main" id="{E571E136-3C9E-8188-DE35-E75D91EAE8F7}"/>
              </a:ext>
            </a:extLst>
          </p:cNvPr>
          <p:cNvCxnSpPr>
            <a:cxnSpLocks/>
            <a:stCxn id="105" idx="2"/>
            <a:endCxn id="106" idx="0"/>
          </p:cNvCxnSpPr>
          <p:nvPr/>
        </p:nvCxnSpPr>
        <p:spPr>
          <a:xfrm>
            <a:off x="2568052" y="4406721"/>
            <a:ext cx="2387" cy="85045"/>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15" name="Verbinder: gewinkelt 114">
            <a:extLst>
              <a:ext uri="{FF2B5EF4-FFF2-40B4-BE49-F238E27FC236}">
                <a16:creationId xmlns:a16="http://schemas.microsoft.com/office/drawing/2014/main" id="{421E773C-E680-F380-8ED5-6A19CD3651DF}"/>
              </a:ext>
            </a:extLst>
          </p:cNvPr>
          <p:cNvCxnSpPr>
            <a:cxnSpLocks/>
            <a:endCxn id="113" idx="3"/>
          </p:cNvCxnSpPr>
          <p:nvPr/>
        </p:nvCxnSpPr>
        <p:spPr>
          <a:xfrm rot="10800000" flipV="1">
            <a:off x="1638902" y="4001248"/>
            <a:ext cx="1863075" cy="890673"/>
          </a:xfrm>
          <a:prstGeom prst="bentConnector3">
            <a:avLst>
              <a:gd name="adj1" fmla="val -96"/>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0" name="Verbinder: gewinkelt 119">
            <a:extLst>
              <a:ext uri="{FF2B5EF4-FFF2-40B4-BE49-F238E27FC236}">
                <a16:creationId xmlns:a16="http://schemas.microsoft.com/office/drawing/2014/main" id="{4D90FB54-E208-B8CD-CCCC-F9D24FB61336}"/>
              </a:ext>
            </a:extLst>
          </p:cNvPr>
          <p:cNvCxnSpPr>
            <a:cxnSpLocks/>
            <a:stCxn id="90" idx="1"/>
            <a:endCxn id="84" idx="2"/>
          </p:cNvCxnSpPr>
          <p:nvPr/>
        </p:nvCxnSpPr>
        <p:spPr>
          <a:xfrm rot="10800000">
            <a:off x="1147778" y="3375896"/>
            <a:ext cx="403115" cy="446955"/>
          </a:xfrm>
          <a:prstGeom prst="bentConnector2">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4" name="Rechteck: abgerundete Ecken 123">
            <a:extLst>
              <a:ext uri="{FF2B5EF4-FFF2-40B4-BE49-F238E27FC236}">
                <a16:creationId xmlns:a16="http://schemas.microsoft.com/office/drawing/2014/main" id="{C51D953E-AE65-B21F-5D61-0E4B32A3FDCC}"/>
              </a:ext>
            </a:extLst>
          </p:cNvPr>
          <p:cNvSpPr/>
          <p:nvPr/>
        </p:nvSpPr>
        <p:spPr>
          <a:xfrm>
            <a:off x="4080116" y="885602"/>
            <a:ext cx="4629886" cy="3521119"/>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1200"/>
              </a:spcBef>
              <a:spcAft>
                <a:spcPts val="0"/>
              </a:spcAft>
              <a:buClr>
                <a:srgbClr val="7A00E6"/>
              </a:buClr>
              <a:buSzPct val="120000"/>
              <a:buFontTx/>
              <a:buNone/>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Früherkennung auf präsymptomatischen T1D bei Erwachsenen</a:t>
            </a:r>
            <a:r>
              <a:rPr kumimoji="0" lang="de-DE" sz="1100" b="0" i="0" u="none" strike="noStrike" kern="1200" cap="none" spc="0" normalizeH="0" baseline="30000" noProof="0">
                <a:ln>
                  <a:noFill/>
                </a:ln>
                <a:solidFill>
                  <a:prstClr val="white"/>
                </a:solidFill>
                <a:effectLst/>
                <a:uLnTx/>
                <a:uFillTx/>
                <a:latin typeface="Verdana"/>
                <a:ea typeface="+mn-ea"/>
                <a:cs typeface="+mn-cs"/>
              </a:rPr>
              <a:t>1</a:t>
            </a:r>
            <a:r>
              <a:rPr kumimoji="0" lang="de-DE" sz="1100" b="0" i="0" u="none" strike="noStrike" kern="1200" cap="none" spc="0" normalizeH="0" baseline="0" noProof="0">
                <a:ln>
                  <a:noFill/>
                </a:ln>
                <a:solidFill>
                  <a:prstClr val="white"/>
                </a:solidFill>
                <a:effectLst/>
                <a:uLnTx/>
                <a:uFillTx/>
                <a:latin typeface="Verdana"/>
                <a:ea typeface="+mn-ea"/>
                <a:cs typeface="+mn-cs"/>
              </a:rPr>
              <a:t>:</a:t>
            </a:r>
          </a:p>
          <a:p>
            <a:pPr marL="177800" marR="0" lvl="0" indent="-177800" algn="l" defTabSz="457200" rtl="0" eaLnBrk="1" fontAlgn="auto" latinLnBrk="0" hangingPunct="1">
              <a:lnSpc>
                <a:spcPct val="100000"/>
              </a:lnSpc>
              <a:spcBef>
                <a:spcPts val="1200"/>
              </a:spcBef>
              <a:spcAft>
                <a:spcPts val="0"/>
              </a:spcAft>
              <a:buClr>
                <a:srgbClr val="7A00E6"/>
              </a:buClr>
              <a:buSzPct val="120000"/>
              <a:buFont typeface="Arial" panose="020B0604020202020204" pitchFamily="34" charset="0"/>
              <a:buChar char="•"/>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Allgemeine Früherkennung in der erwachsenen Bevölkerung nicht empfohlen (zu niedrige Prävalenz, hohe Falsch-Positiv-Rate)</a:t>
            </a:r>
          </a:p>
          <a:p>
            <a:pPr marL="177800" marR="0" lvl="0" indent="-177800" algn="l" defTabSz="457200" rtl="0" eaLnBrk="1" fontAlgn="auto" latinLnBrk="0" hangingPunct="1">
              <a:lnSpc>
                <a:spcPct val="100000"/>
              </a:lnSpc>
              <a:spcBef>
                <a:spcPts val="1200"/>
              </a:spcBef>
              <a:spcAft>
                <a:spcPts val="0"/>
              </a:spcAft>
              <a:buClr>
                <a:srgbClr val="7A00E6"/>
              </a:buClr>
              <a:buSzPct val="120000"/>
              <a:buFont typeface="Arial" panose="020B0604020202020204" pitchFamily="34" charset="0"/>
              <a:buChar char="•"/>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Risiko-angereicherter Ansatz könnte sinnvoll sein:</a:t>
            </a:r>
          </a:p>
          <a:p>
            <a:pPr marL="177800" marR="0" lvl="0" indent="-177800" algn="l" defTabSz="457200" rtl="0" eaLnBrk="1" fontAlgn="auto" latinLnBrk="0" hangingPunct="1">
              <a:lnSpc>
                <a:spcPct val="100000"/>
              </a:lnSpc>
              <a:spcBef>
                <a:spcPts val="1200"/>
              </a:spcBef>
              <a:spcAft>
                <a:spcPts val="0"/>
              </a:spcAft>
              <a:buClr>
                <a:srgbClr val="7A00E6"/>
              </a:buClr>
              <a:buSzPct val="120000"/>
              <a:buFont typeface="Arial" panose="020B0604020202020204" pitchFamily="34" charset="0"/>
              <a:buChar char="•"/>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HbA</a:t>
            </a:r>
            <a:r>
              <a:rPr kumimoji="0" lang="de-DE" sz="1100" b="0" i="0" u="none" strike="noStrike" kern="1200" cap="none" spc="0" normalizeH="0" baseline="-25000" noProof="0">
                <a:ln>
                  <a:noFill/>
                </a:ln>
                <a:solidFill>
                  <a:prstClr val="white"/>
                </a:solidFill>
                <a:effectLst/>
                <a:uLnTx/>
                <a:uFillTx/>
                <a:latin typeface="Verdana"/>
                <a:ea typeface="+mn-ea"/>
                <a:cs typeface="+mn-cs"/>
              </a:rPr>
              <a:t>1c</a:t>
            </a:r>
            <a:r>
              <a:rPr kumimoji="0" lang="de-DE" sz="1100" b="0" i="0" u="none" strike="noStrike" kern="1200" cap="none" spc="0" normalizeH="0" baseline="0" noProof="0">
                <a:ln>
                  <a:noFill/>
                </a:ln>
                <a:solidFill>
                  <a:prstClr val="white"/>
                </a:solidFill>
                <a:effectLst/>
                <a:uLnTx/>
                <a:uFillTx/>
                <a:latin typeface="Verdana"/>
                <a:ea typeface="+mn-ea"/>
                <a:cs typeface="+mn-cs"/>
              </a:rPr>
              <a:t>-Schwellenwert (z. B. ≥ 6,2 %)</a:t>
            </a:r>
          </a:p>
          <a:p>
            <a:pPr marL="177800" marR="0" lvl="0" indent="-177800" algn="l" defTabSz="457200" rtl="0" eaLnBrk="1" fontAlgn="auto" latinLnBrk="0" hangingPunct="1">
              <a:lnSpc>
                <a:spcPct val="100000"/>
              </a:lnSpc>
              <a:spcBef>
                <a:spcPts val="1200"/>
              </a:spcBef>
              <a:spcAft>
                <a:spcPts val="0"/>
              </a:spcAft>
              <a:buClr>
                <a:srgbClr val="7A00E6"/>
              </a:buClr>
              <a:buSzPct val="120000"/>
              <a:buFont typeface="Arial" panose="020B0604020202020204" pitchFamily="34" charset="0"/>
              <a:buChar char="•"/>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Anreicherung klinischer Anzeichen (Autoimmunität, schlanker Phänotyp, Familienanamnese)</a:t>
            </a:r>
          </a:p>
          <a:p>
            <a:pPr marL="177800" marR="0" lvl="0" indent="-177800" algn="l" defTabSz="457200" rtl="0" eaLnBrk="1" fontAlgn="auto" latinLnBrk="0" hangingPunct="1">
              <a:lnSpc>
                <a:spcPct val="100000"/>
              </a:lnSpc>
              <a:spcBef>
                <a:spcPts val="1200"/>
              </a:spcBef>
              <a:spcAft>
                <a:spcPts val="0"/>
              </a:spcAft>
              <a:buClr>
                <a:srgbClr val="7A00E6"/>
              </a:buClr>
              <a:buSzPct val="120000"/>
              <a:buFont typeface="Arial" panose="020B0604020202020204" pitchFamily="34" charset="0"/>
              <a:buChar char="•"/>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Vollständiges Antikörper-Panel durchführen</a:t>
            </a:r>
          </a:p>
          <a:p>
            <a:pPr marL="177800" marR="0" lvl="0" indent="-177800" algn="l" defTabSz="457200" rtl="0" eaLnBrk="1" fontAlgn="auto" latinLnBrk="0" hangingPunct="1">
              <a:lnSpc>
                <a:spcPct val="100000"/>
              </a:lnSpc>
              <a:spcBef>
                <a:spcPts val="1200"/>
              </a:spcBef>
              <a:spcAft>
                <a:spcPts val="0"/>
              </a:spcAft>
              <a:buClr>
                <a:srgbClr val="7A00E6"/>
              </a:buClr>
              <a:buSzPct val="120000"/>
              <a:buFont typeface="Arial" panose="020B0604020202020204" pitchFamily="34" charset="0"/>
              <a:buChar char="•"/>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Genetische + metabolische Verfeinerung der Diagnose</a:t>
            </a:r>
          </a:p>
          <a:p>
            <a:pPr marL="177800" marR="0" lvl="0" indent="-177800" algn="l" defTabSz="457200" rtl="0" eaLnBrk="1" fontAlgn="auto" latinLnBrk="0" hangingPunct="1">
              <a:lnSpc>
                <a:spcPct val="100000"/>
              </a:lnSpc>
              <a:spcBef>
                <a:spcPts val="1200"/>
              </a:spcBef>
              <a:spcAft>
                <a:spcPts val="0"/>
              </a:spcAft>
              <a:buClr>
                <a:srgbClr val="7A00E6"/>
              </a:buClr>
              <a:buSzPct val="120000"/>
              <a:buFont typeface="Arial" panose="020B0604020202020204" pitchFamily="34" charset="0"/>
              <a:buChar char="•"/>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Bedarf für prospektive Validierung vor Routineeinsatz</a:t>
            </a:r>
          </a:p>
        </p:txBody>
      </p:sp>
    </p:spTree>
    <p:extLst>
      <p:ext uri="{BB962C8B-B14F-4D97-AF65-F5344CB8AC3E}">
        <p14:creationId xmlns:p14="http://schemas.microsoft.com/office/powerpoint/2010/main" val="40961547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5C3DB67-5C3D-6566-765A-46853DB48055}"/>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3182A014-A926-00D9-C0DA-425E12906682}"/>
              </a:ext>
            </a:extLst>
          </p:cNvPr>
          <p:cNvSpPr txBox="1">
            <a:spLocks/>
          </p:cNvSpPr>
          <p:nvPr/>
        </p:nvSpPr>
        <p:spPr>
          <a:xfrm>
            <a:off x="320268"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Diagnose und Monitoring von T1D mit klinischer Manifestation im Erwachsenenalter</a:t>
            </a:r>
            <a:r>
              <a:rPr lang="de-DE" sz="2000" b="1" baseline="30000">
                <a:solidFill>
                  <a:srgbClr val="7030A0"/>
                </a:solidFill>
                <a:latin typeface="Verdana"/>
              </a:rPr>
              <a:t>1,2</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18" name="Footer Placeholder 4">
            <a:extLst>
              <a:ext uri="{FF2B5EF4-FFF2-40B4-BE49-F238E27FC236}">
                <a16:creationId xmlns:a16="http://schemas.microsoft.com/office/drawing/2014/main" id="{3DD31C26-A6D1-73BA-045E-376746FC59C8}"/>
              </a:ext>
            </a:extLst>
          </p:cNvPr>
          <p:cNvSpPr txBox="1"/>
          <p:nvPr/>
        </p:nvSpPr>
        <p:spPr>
          <a:xfrm>
            <a:off x="320268" y="4810311"/>
            <a:ext cx="8746088" cy="30777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mn-lt"/>
              <a:ea typeface="Verdana"/>
              <a:cs typeface="Verdana"/>
            </a:endParaRPr>
          </a:p>
          <a:p>
            <a:pPr marL="0" lvl="0" indent="0" defTabSz="685783">
              <a:spcBef>
                <a:spcPct val="0"/>
              </a:spcBef>
              <a:buClr>
                <a:srgbClr val="2198DD"/>
              </a:buClr>
              <a:buNone/>
              <a:defRPr/>
            </a:pPr>
            <a:r>
              <a:rPr lang="de-DE" sz="600">
                <a:solidFill>
                  <a:srgbClr val="404040"/>
                </a:solidFill>
                <a:latin typeface="+mn-lt"/>
                <a:ea typeface="Verdana"/>
                <a:cs typeface="Verdana"/>
              </a:rPr>
              <a:t>Abbildung modifiziert nach </a:t>
            </a:r>
            <a:r>
              <a:rPr lang="de-DE" sz="600" err="1">
                <a:solidFill>
                  <a:srgbClr val="404040"/>
                </a:solidFill>
                <a:latin typeface="+mn-lt"/>
                <a:ea typeface="Verdana"/>
                <a:cs typeface="Verdana"/>
              </a:rPr>
              <a:t>Tatovic</a:t>
            </a:r>
            <a:r>
              <a:rPr lang="de-DE" sz="600">
                <a:solidFill>
                  <a:srgbClr val="404040"/>
                </a:solidFill>
                <a:latin typeface="+mn-lt"/>
                <a:ea typeface="Verdana"/>
                <a:cs typeface="Verdana"/>
              </a:rPr>
              <a:t> et al. 2020</a:t>
            </a:r>
            <a:r>
              <a:rPr lang="de-DE" sz="600" baseline="30000">
                <a:solidFill>
                  <a:srgbClr val="404040"/>
                </a:solidFill>
                <a:latin typeface="+mn-lt"/>
                <a:ea typeface="Verdana"/>
                <a:cs typeface="Verdana"/>
              </a:rPr>
              <a:t>1</a:t>
            </a:r>
            <a:r>
              <a:rPr lang="de-DE" sz="600">
                <a:solidFill>
                  <a:srgbClr val="404040"/>
                </a:solidFill>
                <a:latin typeface="+mn-lt"/>
                <a:ea typeface="Verdana"/>
                <a:cs typeface="Verdana"/>
              </a:rPr>
              <a:t> und </a:t>
            </a:r>
            <a:r>
              <a:rPr lang="de-DE" sz="600" err="1">
                <a:solidFill>
                  <a:srgbClr val="404040"/>
                </a:solidFill>
                <a:latin typeface="+mn-lt"/>
                <a:ea typeface="Verdana"/>
                <a:cs typeface="Verdana"/>
              </a:rPr>
              <a:t>Burahmah</a:t>
            </a:r>
            <a:r>
              <a:rPr lang="de-DE" sz="600">
                <a:solidFill>
                  <a:srgbClr val="404040"/>
                </a:solidFill>
                <a:latin typeface="+mn-lt"/>
                <a:ea typeface="Verdana"/>
                <a:cs typeface="Verdana"/>
              </a:rPr>
              <a:t> et al. 2022</a:t>
            </a:r>
            <a:r>
              <a:rPr lang="de-DE" sz="600" baseline="30000">
                <a:solidFill>
                  <a:srgbClr val="404040"/>
                </a:solidFill>
                <a:latin typeface="+mn-lt"/>
                <a:ea typeface="Verdana"/>
                <a:cs typeface="Verdana"/>
              </a:rPr>
              <a:t>2</a:t>
            </a:r>
            <a:r>
              <a:rPr lang="de-DE" sz="600">
                <a:solidFill>
                  <a:srgbClr val="404040"/>
                </a:solidFill>
                <a:latin typeface="+mn-lt"/>
                <a:ea typeface="Verdana"/>
                <a:cs typeface="Verdana"/>
              </a:rPr>
              <a:t>. GRS: Genetischer Risiko-Score</a:t>
            </a:r>
            <a:r>
              <a:rPr kumimoji="0" lang="de" sz="600" b="0" i="0" u="none" strike="noStrike" kern="1200" cap="none" spc="0" normalizeH="0" baseline="0" noProof="0">
                <a:ln>
                  <a:noFill/>
                </a:ln>
                <a:solidFill>
                  <a:srgbClr val="404040"/>
                </a:solidFill>
                <a:effectLst/>
                <a:uLnTx/>
                <a:uFillTx/>
                <a:latin typeface="+mn-lt"/>
                <a:ea typeface="Verdana"/>
                <a:cs typeface="Verdana"/>
              </a:rPr>
              <a:t>; T1D: Typ-1-Diabetes; T2D: Typ-2-Diabetes.</a:t>
            </a:r>
          </a:p>
          <a:p>
            <a:pPr marL="0" lvl="0" indent="0" defTabSz="685783">
              <a:spcBef>
                <a:spcPct val="0"/>
              </a:spcBef>
              <a:buClr>
                <a:srgbClr val="2198DD"/>
              </a:buClr>
              <a:buNone/>
              <a:defRPr/>
            </a:pPr>
            <a:r>
              <a:rPr lang="de" sz="600" b="1">
                <a:solidFill>
                  <a:srgbClr val="404040"/>
                </a:solidFill>
                <a:latin typeface="+mn-lt"/>
                <a:ea typeface="Verdana"/>
                <a:cs typeface="Verdana"/>
              </a:rPr>
              <a:t>1.</a:t>
            </a:r>
            <a:r>
              <a:rPr lang="de" sz="600">
                <a:solidFill>
                  <a:srgbClr val="404040"/>
                </a:solidFill>
                <a:latin typeface="+mn-lt"/>
                <a:ea typeface="Verdana"/>
                <a:cs typeface="Verdana"/>
              </a:rPr>
              <a:t> </a:t>
            </a:r>
            <a:r>
              <a:rPr lang="da-DK" sz="600">
                <a:solidFill>
                  <a:srgbClr val="404040"/>
                </a:solidFill>
                <a:latin typeface="+mn-lt"/>
                <a:ea typeface="Verdana"/>
                <a:cs typeface="Verdana"/>
              </a:rPr>
              <a:t>Tatovic D </a:t>
            </a:r>
            <a:r>
              <a:rPr lang="da-DK" sz="600" i="1">
                <a:solidFill>
                  <a:srgbClr val="404040"/>
                </a:solidFill>
                <a:latin typeface="+mn-lt"/>
                <a:ea typeface="Verdana"/>
                <a:cs typeface="Verdana"/>
              </a:rPr>
              <a:t>et al. Diabet Med </a:t>
            </a:r>
            <a:r>
              <a:rPr lang="da-DK" sz="600">
                <a:solidFill>
                  <a:srgbClr val="404040"/>
                </a:solidFill>
                <a:latin typeface="+mn-lt"/>
                <a:ea typeface="Verdana"/>
                <a:cs typeface="Verdana"/>
              </a:rPr>
              <a:t>2022; 39: e14862</a:t>
            </a:r>
            <a:r>
              <a:rPr lang="de" sz="600">
                <a:solidFill>
                  <a:srgbClr val="404040"/>
                </a:solidFill>
                <a:latin typeface="+mn-lt"/>
                <a:ea typeface="Verdana"/>
                <a:cs typeface="Verdana"/>
              </a:rPr>
              <a:t>. </a:t>
            </a:r>
            <a:r>
              <a:rPr lang="de-DE" sz="600" b="1">
                <a:solidFill>
                  <a:srgbClr val="404040"/>
                </a:solidFill>
                <a:latin typeface="+mn-lt"/>
                <a:ea typeface="Verdana"/>
                <a:cs typeface="Verdana"/>
              </a:rPr>
              <a:t>2.</a:t>
            </a:r>
            <a:r>
              <a:rPr lang="de-DE" sz="600">
                <a:solidFill>
                  <a:srgbClr val="404040"/>
                </a:solidFill>
                <a:latin typeface="+mn-lt"/>
                <a:ea typeface="Verdana"/>
                <a:cs typeface="Verdana"/>
              </a:rPr>
              <a:t> </a:t>
            </a:r>
            <a:r>
              <a:rPr lang="de-DE" sz="600" err="1">
                <a:solidFill>
                  <a:srgbClr val="404040"/>
                </a:solidFill>
                <a:latin typeface="+mn-lt"/>
                <a:ea typeface="Verdana"/>
                <a:cs typeface="Verdana"/>
              </a:rPr>
              <a:t>Burahmah</a:t>
            </a:r>
            <a:r>
              <a:rPr lang="de-DE" sz="600">
                <a:solidFill>
                  <a:srgbClr val="404040"/>
                </a:solidFill>
                <a:latin typeface="+mn-lt"/>
                <a:ea typeface="Verdana"/>
                <a:cs typeface="Verdana"/>
              </a:rPr>
              <a:t> J </a:t>
            </a:r>
            <a:r>
              <a:rPr lang="de-DE" sz="600" i="1">
                <a:solidFill>
                  <a:srgbClr val="404040"/>
                </a:solidFill>
                <a:latin typeface="+mn-lt"/>
                <a:ea typeface="Verdana"/>
                <a:cs typeface="Verdana"/>
              </a:rPr>
              <a:t>et al. </a:t>
            </a:r>
            <a:r>
              <a:rPr lang="de-DE" sz="600" i="1" err="1">
                <a:solidFill>
                  <a:srgbClr val="404040"/>
                </a:solidFill>
                <a:latin typeface="+mn-lt"/>
                <a:ea typeface="Verdana"/>
                <a:cs typeface="Verdana"/>
              </a:rPr>
              <a:t>Eur</a:t>
            </a:r>
            <a:r>
              <a:rPr lang="de-DE" sz="600" i="1">
                <a:solidFill>
                  <a:srgbClr val="404040"/>
                </a:solidFill>
                <a:latin typeface="+mn-lt"/>
                <a:ea typeface="Verdana"/>
                <a:cs typeface="Verdana"/>
              </a:rPr>
              <a:t> J Intern Med </a:t>
            </a:r>
            <a:r>
              <a:rPr lang="de-DE" sz="600">
                <a:solidFill>
                  <a:srgbClr val="404040"/>
                </a:solidFill>
                <a:latin typeface="+mn-lt"/>
                <a:ea typeface="Verdana"/>
                <a:cs typeface="Verdana"/>
              </a:rPr>
              <a:t>2022; 104: 7–12.</a:t>
            </a:r>
            <a:r>
              <a:rPr lang="de" sz="600">
                <a:solidFill>
                  <a:srgbClr val="404040"/>
                </a:solidFill>
                <a:latin typeface="+mn-lt"/>
                <a:ea typeface="Verdana"/>
                <a:cs typeface="Verdana"/>
              </a:rPr>
              <a:t> </a:t>
            </a:r>
            <a:r>
              <a:rPr lang="de" sz="600" b="1">
                <a:solidFill>
                  <a:srgbClr val="404040"/>
                </a:solidFill>
                <a:latin typeface="+mn-lt"/>
                <a:ea typeface="Verdana"/>
                <a:cs typeface="Verdana"/>
              </a:rPr>
              <a:t>3.</a:t>
            </a:r>
            <a:r>
              <a:rPr lang="de" sz="600">
                <a:solidFill>
                  <a:srgbClr val="404040"/>
                </a:solidFill>
                <a:latin typeface="+mn-lt"/>
                <a:ea typeface="Verdana"/>
                <a:cs typeface="Verdana"/>
              </a:rPr>
              <a:t> </a:t>
            </a:r>
            <a:r>
              <a:rPr lang="fr-FR" sz="600">
                <a:solidFill>
                  <a:srgbClr val="404040"/>
                </a:solidFill>
                <a:latin typeface="+mn-lt"/>
                <a:ea typeface="Verdana"/>
                <a:cs typeface="Verdana"/>
              </a:rPr>
              <a:t>Leslie RD </a:t>
            </a:r>
            <a:r>
              <a:rPr lang="fr-FR" sz="600" i="1">
                <a:solidFill>
                  <a:srgbClr val="404040"/>
                </a:solidFill>
                <a:latin typeface="+mn-lt"/>
                <a:ea typeface="Verdana"/>
                <a:cs typeface="Verdana"/>
              </a:rPr>
              <a:t>et al. Diabetes Care </a:t>
            </a:r>
            <a:r>
              <a:rPr lang="fr-FR" sz="600">
                <a:solidFill>
                  <a:srgbClr val="404040"/>
                </a:solidFill>
                <a:latin typeface="+mn-lt"/>
                <a:ea typeface="Verdana"/>
                <a:cs typeface="Verdana"/>
              </a:rPr>
              <a:t>2021; 44: 2449–56.</a:t>
            </a: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sp>
        <p:nvSpPr>
          <p:cNvPr id="4" name="TextBox 26">
            <a:extLst>
              <a:ext uri="{FF2B5EF4-FFF2-40B4-BE49-F238E27FC236}">
                <a16:creationId xmlns:a16="http://schemas.microsoft.com/office/drawing/2014/main" id="{6CC20CB3-0C0E-FB1E-7442-84A49A727FF1}"/>
              </a:ext>
            </a:extLst>
          </p:cNvPr>
          <p:cNvSpPr txBox="1"/>
          <p:nvPr/>
        </p:nvSpPr>
        <p:spPr>
          <a:xfrm>
            <a:off x="918022" y="872190"/>
            <a:ext cx="7307956" cy="276999"/>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mn-cs"/>
              </a:rPr>
              <a:t>Therapiebeginn bei Erwachsenen vom UK T1D </a:t>
            </a:r>
            <a:r>
              <a:rPr kumimoji="0" lang="de-DE" sz="1200" b="1" i="0" u="none" strike="noStrike" kern="1200" cap="none" spc="0" normalizeH="0" baseline="0" noProof="0" err="1">
                <a:ln>
                  <a:noFill/>
                </a:ln>
                <a:solidFill>
                  <a:srgbClr val="404040"/>
                </a:solidFill>
                <a:effectLst/>
                <a:uLnTx/>
                <a:uFillTx/>
                <a:latin typeface="Verdana"/>
                <a:ea typeface="+mn-ea"/>
                <a:cs typeface="+mn-cs"/>
              </a:rPr>
              <a:t>Immunotherapy</a:t>
            </a:r>
            <a:r>
              <a:rPr kumimoji="0" lang="de-DE" sz="1200" b="1" i="0" u="none" strike="noStrike" kern="1200" cap="none" spc="0" normalizeH="0" baseline="0" noProof="0">
                <a:ln>
                  <a:noFill/>
                </a:ln>
                <a:solidFill>
                  <a:srgbClr val="404040"/>
                </a:solidFill>
                <a:effectLst/>
                <a:uLnTx/>
                <a:uFillTx/>
                <a:latin typeface="Verdana"/>
                <a:ea typeface="+mn-ea"/>
                <a:cs typeface="+mn-cs"/>
              </a:rPr>
              <a:t> </a:t>
            </a:r>
            <a:r>
              <a:rPr kumimoji="0" lang="de-DE" sz="1200" b="1" i="0" u="none" strike="noStrike" kern="1200" cap="none" spc="0" normalizeH="0" baseline="0" noProof="0" err="1">
                <a:ln>
                  <a:noFill/>
                </a:ln>
                <a:solidFill>
                  <a:srgbClr val="404040"/>
                </a:solidFill>
                <a:effectLst/>
                <a:uLnTx/>
                <a:uFillTx/>
                <a:latin typeface="Verdana"/>
                <a:ea typeface="+mn-ea"/>
                <a:cs typeface="+mn-cs"/>
              </a:rPr>
              <a:t>Consortium</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cxnSp>
        <p:nvCxnSpPr>
          <p:cNvPr id="32" name="Straight Arrow Connector 2">
            <a:extLst>
              <a:ext uri="{FF2B5EF4-FFF2-40B4-BE49-F238E27FC236}">
                <a16:creationId xmlns:a16="http://schemas.microsoft.com/office/drawing/2014/main" id="{0FED39AD-9C21-F347-3538-471072F28898}"/>
              </a:ext>
            </a:extLst>
          </p:cNvPr>
          <p:cNvCxnSpPr>
            <a:stCxn id="41" idx="3"/>
            <a:endCxn id="78" idx="1"/>
          </p:cNvCxnSpPr>
          <p:nvPr/>
        </p:nvCxnSpPr>
        <p:spPr>
          <a:xfrm flipV="1">
            <a:off x="4871668" y="2860473"/>
            <a:ext cx="1490860" cy="4353"/>
          </a:xfrm>
          <a:prstGeom prst="straightConnector1">
            <a:avLst/>
          </a:prstGeom>
          <a:noFill/>
          <a:ln w="12700" cap="flat" cmpd="sng" algn="ctr">
            <a:solidFill>
              <a:srgbClr val="23004C"/>
            </a:solidFill>
            <a:prstDash val="solid"/>
            <a:miter lim="800000"/>
            <a:headEnd type="triangle" w="med" len="med"/>
            <a:tailEnd type="none" w="med" len="med"/>
          </a:ln>
          <a:effectLst/>
        </p:spPr>
      </p:cxnSp>
      <p:sp>
        <p:nvSpPr>
          <p:cNvPr id="33" name="Freeform 67">
            <a:extLst>
              <a:ext uri="{FF2B5EF4-FFF2-40B4-BE49-F238E27FC236}">
                <a16:creationId xmlns:a16="http://schemas.microsoft.com/office/drawing/2014/main" id="{2A1C4D23-71DF-9F0B-4AEE-6B8A4A0A05E2}"/>
              </a:ext>
            </a:extLst>
          </p:cNvPr>
          <p:cNvSpPr/>
          <p:nvPr/>
        </p:nvSpPr>
        <p:spPr>
          <a:xfrm>
            <a:off x="2609582" y="1934177"/>
            <a:ext cx="4899299" cy="183012"/>
          </a:xfrm>
          <a:custGeom>
            <a:avLst/>
            <a:gdLst>
              <a:gd name="connsiteX0" fmla="*/ 0 w 3072024"/>
              <a:gd name="connsiteY0" fmla="*/ 76576 h 76576"/>
              <a:gd name="connsiteX1" fmla="*/ 0 w 3072024"/>
              <a:gd name="connsiteY1" fmla="*/ 0 h 76576"/>
              <a:gd name="connsiteX2" fmla="*/ 3072024 w 3072024"/>
              <a:gd name="connsiteY2" fmla="*/ 0 h 76576"/>
              <a:gd name="connsiteX3" fmla="*/ 3072024 w 3072024"/>
              <a:gd name="connsiteY3" fmla="*/ 45045 h 76576"/>
              <a:gd name="connsiteX4" fmla="*/ 3072024 w 3072024"/>
              <a:gd name="connsiteY4" fmla="*/ 45045 h 7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2024" h="76576">
                <a:moveTo>
                  <a:pt x="0" y="76576"/>
                </a:moveTo>
                <a:lnTo>
                  <a:pt x="0" y="0"/>
                </a:lnTo>
                <a:lnTo>
                  <a:pt x="3072024" y="0"/>
                </a:lnTo>
                <a:lnTo>
                  <a:pt x="3072024" y="45045"/>
                </a:lnTo>
                <a:lnTo>
                  <a:pt x="3072024" y="45045"/>
                </a:lnTo>
              </a:path>
            </a:pathLst>
          </a:custGeom>
          <a:noFill/>
          <a:ln w="12700" cap="flat" cmpd="sng" algn="ctr">
            <a:solidFill>
              <a:srgbClr val="23004C"/>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Verdana"/>
              <a:ea typeface="Verdana"/>
              <a:cs typeface="Arial"/>
            </a:endParaRPr>
          </a:p>
        </p:txBody>
      </p:sp>
      <p:cxnSp>
        <p:nvCxnSpPr>
          <p:cNvPr id="36" name="Straight Arrow Connector 78">
            <a:extLst>
              <a:ext uri="{FF2B5EF4-FFF2-40B4-BE49-F238E27FC236}">
                <a16:creationId xmlns:a16="http://schemas.microsoft.com/office/drawing/2014/main" id="{E3225263-CCFF-7864-C07E-D35D9BC1369B}"/>
              </a:ext>
            </a:extLst>
          </p:cNvPr>
          <p:cNvCxnSpPr>
            <a:cxnSpLocks/>
            <a:stCxn id="78" idx="0"/>
            <a:endCxn id="80" idx="2"/>
          </p:cNvCxnSpPr>
          <p:nvPr/>
        </p:nvCxnSpPr>
        <p:spPr>
          <a:xfrm flipH="1" flipV="1">
            <a:off x="7505275" y="2524850"/>
            <a:ext cx="253" cy="198463"/>
          </a:xfrm>
          <a:prstGeom prst="straightConnector1">
            <a:avLst/>
          </a:prstGeom>
          <a:noFill/>
          <a:ln w="12700" cap="flat" cmpd="sng" algn="ctr">
            <a:solidFill>
              <a:srgbClr val="23004C"/>
            </a:solidFill>
            <a:prstDash val="solid"/>
            <a:miter lim="800000"/>
            <a:headEnd type="triangle" w="med" len="med"/>
            <a:tailEnd type="none" w="med" len="med"/>
          </a:ln>
          <a:effectLst/>
        </p:spPr>
      </p:cxnSp>
      <p:sp>
        <p:nvSpPr>
          <p:cNvPr id="37" name="Freeform 59">
            <a:extLst>
              <a:ext uri="{FF2B5EF4-FFF2-40B4-BE49-F238E27FC236}">
                <a16:creationId xmlns:a16="http://schemas.microsoft.com/office/drawing/2014/main" id="{A4C99241-646F-B8DB-8734-1203DBBD3188}"/>
              </a:ext>
            </a:extLst>
          </p:cNvPr>
          <p:cNvSpPr/>
          <p:nvPr/>
        </p:nvSpPr>
        <p:spPr>
          <a:xfrm>
            <a:off x="1049697" y="3170945"/>
            <a:ext cx="3134201" cy="140582"/>
          </a:xfrm>
          <a:custGeom>
            <a:avLst/>
            <a:gdLst>
              <a:gd name="connsiteX0" fmla="*/ 0 w 3072024"/>
              <a:gd name="connsiteY0" fmla="*/ 76576 h 76576"/>
              <a:gd name="connsiteX1" fmla="*/ 0 w 3072024"/>
              <a:gd name="connsiteY1" fmla="*/ 0 h 76576"/>
              <a:gd name="connsiteX2" fmla="*/ 3072024 w 3072024"/>
              <a:gd name="connsiteY2" fmla="*/ 0 h 76576"/>
              <a:gd name="connsiteX3" fmla="*/ 3072024 w 3072024"/>
              <a:gd name="connsiteY3" fmla="*/ 45045 h 76576"/>
              <a:gd name="connsiteX4" fmla="*/ 3072024 w 3072024"/>
              <a:gd name="connsiteY4" fmla="*/ 45045 h 7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2024" h="76576">
                <a:moveTo>
                  <a:pt x="0" y="76576"/>
                </a:moveTo>
                <a:lnTo>
                  <a:pt x="0" y="0"/>
                </a:lnTo>
                <a:lnTo>
                  <a:pt x="3072024" y="0"/>
                </a:lnTo>
                <a:lnTo>
                  <a:pt x="3072024" y="45045"/>
                </a:lnTo>
                <a:lnTo>
                  <a:pt x="3072024" y="45045"/>
                </a:lnTo>
              </a:path>
            </a:pathLst>
          </a:custGeom>
          <a:noFill/>
          <a:ln w="12700" cap="flat" cmpd="sng" algn="ctr">
            <a:solidFill>
              <a:srgbClr val="23004C"/>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Verdana"/>
              <a:ea typeface="Verdana"/>
              <a:cs typeface="Arial"/>
            </a:endParaRPr>
          </a:p>
        </p:txBody>
      </p:sp>
      <p:cxnSp>
        <p:nvCxnSpPr>
          <p:cNvPr id="38" name="Straight Arrow Connector 26">
            <a:extLst>
              <a:ext uri="{FF2B5EF4-FFF2-40B4-BE49-F238E27FC236}">
                <a16:creationId xmlns:a16="http://schemas.microsoft.com/office/drawing/2014/main" id="{A486BAE7-4F6F-ED49-3FD6-0B713C64B953}"/>
              </a:ext>
            </a:extLst>
          </p:cNvPr>
          <p:cNvCxnSpPr>
            <a:cxnSpLocks/>
            <a:stCxn id="41" idx="0"/>
            <a:endCxn id="79" idx="2"/>
          </p:cNvCxnSpPr>
          <p:nvPr/>
        </p:nvCxnSpPr>
        <p:spPr>
          <a:xfrm flipH="1" flipV="1">
            <a:off x="2610177" y="2524849"/>
            <a:ext cx="5672" cy="131724"/>
          </a:xfrm>
          <a:prstGeom prst="straightConnector1">
            <a:avLst/>
          </a:prstGeom>
          <a:noFill/>
          <a:ln w="12700" cap="flat" cmpd="sng" algn="ctr">
            <a:solidFill>
              <a:srgbClr val="23004C"/>
            </a:solidFill>
            <a:prstDash val="solid"/>
            <a:miter lim="800000"/>
            <a:headEnd type="triangle" w="med" len="med"/>
            <a:tailEnd type="none" w="med" len="med"/>
          </a:ln>
          <a:effectLst/>
        </p:spPr>
      </p:cxnSp>
      <p:sp>
        <p:nvSpPr>
          <p:cNvPr id="39" name="Rounded Rectangle 2">
            <a:extLst>
              <a:ext uri="{FF2B5EF4-FFF2-40B4-BE49-F238E27FC236}">
                <a16:creationId xmlns:a16="http://schemas.microsoft.com/office/drawing/2014/main" id="{5B90BBF5-6D03-0125-5240-3252C0A8A308}"/>
              </a:ext>
            </a:extLst>
          </p:cNvPr>
          <p:cNvSpPr/>
          <p:nvPr/>
        </p:nvSpPr>
        <p:spPr>
          <a:xfrm>
            <a:off x="2683042" y="1216426"/>
            <a:ext cx="4584032" cy="477838"/>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Verdacht auf T1D, Nachweis einer raschen glykämischen Progression</a:t>
            </a:r>
            <a:br>
              <a:rPr kumimoji="0" sz="1100" b="0" i="0" u="none" strike="noStrike" kern="0" cap="none" spc="0" normalizeH="0" baseline="0" noProof="0">
                <a:ln>
                  <a:noFill/>
                </a:ln>
                <a:solidFill>
                  <a:prstClr val="white"/>
                </a:solidFill>
                <a:effectLst/>
                <a:uLnTx/>
                <a:uFillTx/>
                <a:latin typeface="Verdana"/>
                <a:ea typeface="Verdana"/>
                <a:cs typeface="Arial"/>
              </a:rPr>
            </a:br>
            <a:r>
              <a:rPr kumimoji="0" lang="de" sz="1100" b="0" i="1" u="none" strike="noStrike" kern="0" cap="none" spc="0" normalizeH="0" baseline="0" noProof="0">
                <a:ln>
                  <a:noFill/>
                </a:ln>
                <a:solidFill>
                  <a:srgbClr val="7A00E6"/>
                </a:solidFill>
                <a:effectLst/>
                <a:uLnTx/>
                <a:uFillTx/>
                <a:latin typeface="Georgia"/>
                <a:ea typeface="Georgia"/>
                <a:cs typeface="Georgia"/>
              </a:rPr>
              <a:t> oder Indikation zum Start einer Insulintherapie?</a:t>
            </a:r>
            <a:r>
              <a:rPr kumimoji="0" lang="de" sz="1100" b="0" i="1" u="none" strike="noStrike" kern="0" cap="none" spc="0" normalizeH="0" baseline="30000" noProof="0">
                <a:ln>
                  <a:noFill/>
                </a:ln>
                <a:solidFill>
                  <a:srgbClr val="7A00E6"/>
                </a:solidFill>
                <a:effectLst/>
                <a:uLnTx/>
                <a:uFillTx/>
                <a:latin typeface="Georgia"/>
                <a:ea typeface="Georgia"/>
                <a:cs typeface="Georgia"/>
              </a:rPr>
              <a:t>1</a:t>
            </a:r>
          </a:p>
        </p:txBody>
      </p:sp>
      <p:sp>
        <p:nvSpPr>
          <p:cNvPr id="40" name="Rounded Rectangle 11">
            <a:extLst>
              <a:ext uri="{FF2B5EF4-FFF2-40B4-BE49-F238E27FC236}">
                <a16:creationId xmlns:a16="http://schemas.microsoft.com/office/drawing/2014/main" id="{686D89F5-C4F9-CA2B-D3BE-416294EC0F97}"/>
              </a:ext>
            </a:extLst>
          </p:cNvPr>
          <p:cNvSpPr/>
          <p:nvPr/>
        </p:nvSpPr>
        <p:spPr>
          <a:xfrm>
            <a:off x="6930188" y="3630209"/>
            <a:ext cx="1159527" cy="498242"/>
          </a:xfrm>
          <a:prstGeom prst="rect">
            <a:avLst/>
          </a:prstGeom>
          <a:solidFill>
            <a:srgbClr val="007FAD"/>
          </a:solidFill>
          <a:ln w="19050" cap="flat" cmpd="sng" algn="ctr">
            <a:no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600"/>
              </a:spcAft>
              <a:buClrTx/>
              <a:buSzTx/>
              <a:buFontTx/>
              <a:buNone/>
              <a:tabLst/>
              <a:defRPr/>
            </a:pPr>
            <a:r>
              <a:rPr kumimoji="0" lang="de" sz="1200" b="1" i="0" u="none" strike="noStrike" kern="0" cap="none" spc="0" normalizeH="0" baseline="0" noProof="0">
                <a:ln>
                  <a:noFill/>
                </a:ln>
                <a:solidFill>
                  <a:srgbClr val="FFFFFF"/>
                </a:solidFill>
                <a:effectLst/>
                <a:uLnTx/>
                <a:uFillTx/>
                <a:latin typeface="Verdana"/>
                <a:ea typeface="Verdana"/>
                <a:cs typeface="Verdana"/>
              </a:rPr>
              <a:t>Als T1D behandeln</a:t>
            </a:r>
            <a:r>
              <a:rPr kumimoji="0" lang="de" sz="1200" b="1" i="0" u="none" strike="noStrike" kern="0" cap="none" spc="0" normalizeH="0" baseline="30000" noProof="0">
                <a:ln>
                  <a:noFill/>
                </a:ln>
                <a:solidFill>
                  <a:srgbClr val="FFFFFF"/>
                </a:solidFill>
                <a:effectLst/>
                <a:uLnTx/>
                <a:uFillTx/>
                <a:latin typeface="Verdana"/>
                <a:ea typeface="Verdana"/>
                <a:cs typeface="Verdana"/>
              </a:rPr>
              <a:t>2</a:t>
            </a:r>
          </a:p>
        </p:txBody>
      </p:sp>
      <p:sp>
        <p:nvSpPr>
          <p:cNvPr id="41" name="Rounded Rectangle 23">
            <a:extLst>
              <a:ext uri="{FF2B5EF4-FFF2-40B4-BE49-F238E27FC236}">
                <a16:creationId xmlns:a16="http://schemas.microsoft.com/office/drawing/2014/main" id="{4E228AE7-10C0-C9FB-A5E4-600ECEA90F1A}"/>
              </a:ext>
            </a:extLst>
          </p:cNvPr>
          <p:cNvSpPr/>
          <p:nvPr/>
        </p:nvSpPr>
        <p:spPr>
          <a:xfrm>
            <a:off x="360029" y="2656573"/>
            <a:ext cx="4511639" cy="416506"/>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Test auf nicht nüchternes Serum-C-Peptid und Blutzucker;</a:t>
            </a:r>
            <a:br>
              <a:rPr kumimoji="0" sz="1100" b="0" i="0" u="none" strike="noStrike" kern="0" cap="none" spc="0" normalizeH="0" baseline="0" noProof="0">
                <a:ln>
                  <a:noFill/>
                </a:ln>
                <a:solidFill>
                  <a:prstClr val="white"/>
                </a:solidFill>
                <a:effectLst/>
                <a:uLnTx/>
                <a:uFillTx/>
                <a:latin typeface="Verdana"/>
                <a:ea typeface="Verdana"/>
                <a:cs typeface="Arial"/>
              </a:rPr>
            </a:br>
            <a:r>
              <a:rPr kumimoji="0" lang="de" sz="1100" b="0" i="1" u="none" strike="noStrike" kern="0" cap="none" spc="0" normalizeH="0" baseline="0" noProof="0">
                <a:ln>
                  <a:noFill/>
                </a:ln>
                <a:solidFill>
                  <a:srgbClr val="7A00E6"/>
                </a:solidFill>
                <a:effectLst/>
                <a:uLnTx/>
                <a:uFillTx/>
                <a:latin typeface="Georgia"/>
                <a:ea typeface="Georgia"/>
                <a:cs typeface="Georgia"/>
              </a:rPr>
              <a:t>T1D-GRS-Test erwägen</a:t>
            </a:r>
            <a:r>
              <a:rPr kumimoji="0" lang="de" sz="1100" b="0" i="1" u="none" strike="noStrike" kern="0" cap="none" spc="0" normalizeH="0" baseline="30000" noProof="0">
                <a:ln>
                  <a:noFill/>
                </a:ln>
                <a:solidFill>
                  <a:srgbClr val="7A00E6"/>
                </a:solidFill>
                <a:effectLst/>
                <a:uLnTx/>
                <a:uFillTx/>
                <a:latin typeface="Georgia"/>
                <a:ea typeface="Georgia"/>
                <a:cs typeface="Georgia"/>
              </a:rPr>
              <a:t>2-3</a:t>
            </a:r>
          </a:p>
        </p:txBody>
      </p:sp>
      <p:sp>
        <p:nvSpPr>
          <p:cNvPr id="42" name="Rounded Rectangle 20">
            <a:extLst>
              <a:ext uri="{FF2B5EF4-FFF2-40B4-BE49-F238E27FC236}">
                <a16:creationId xmlns:a16="http://schemas.microsoft.com/office/drawing/2014/main" id="{3D5BDC90-761C-7D34-9F66-918926DFE29A}"/>
              </a:ext>
            </a:extLst>
          </p:cNvPr>
          <p:cNvSpPr/>
          <p:nvPr/>
        </p:nvSpPr>
        <p:spPr>
          <a:xfrm>
            <a:off x="3499412" y="3251375"/>
            <a:ext cx="1371600" cy="348639"/>
          </a:xfrm>
          <a:prstGeom prst="rect">
            <a:avLst/>
          </a:prstGeom>
          <a:solidFill>
            <a:srgbClr val="23004C"/>
          </a:solidFill>
          <a:ln w="12700" cap="flat" cmpd="sng" algn="ctr">
            <a:noFill/>
            <a:prstDash val="solid"/>
            <a:miter lim="800000"/>
          </a:ln>
          <a:effectLst/>
        </p:spPr>
        <p:txBody>
          <a:bodyPr lIns="0" rIns="0"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900" b="0" i="1" u="none" strike="noStrike" kern="0" cap="none" spc="0" normalizeH="0" baseline="0" noProof="0">
                <a:ln>
                  <a:noFill/>
                </a:ln>
                <a:solidFill>
                  <a:srgbClr val="FFFFFF"/>
                </a:solidFill>
                <a:effectLst/>
                <a:uLnTx/>
                <a:uFillTx/>
                <a:latin typeface="Georgia"/>
                <a:ea typeface="Georgia"/>
                <a:cs typeface="Georgia"/>
              </a:rPr>
              <a:t>C-Peptid </a:t>
            </a:r>
            <a:br>
              <a:rPr kumimoji="0" sz="900" b="0" i="0" u="none" strike="noStrike" kern="0" cap="none" spc="0" normalizeH="0" baseline="0" noProof="0">
                <a:ln>
                  <a:noFill/>
                </a:ln>
                <a:solidFill>
                  <a:prstClr val="white"/>
                </a:solidFill>
                <a:effectLst/>
                <a:uLnTx/>
                <a:uFillTx/>
                <a:latin typeface="Verdana"/>
                <a:ea typeface="Verdana"/>
                <a:cs typeface="Arial"/>
              </a:rPr>
            </a:br>
            <a:r>
              <a:rPr kumimoji="0" lang="de" sz="900" b="0" i="1" u="none" strike="noStrike" kern="0" cap="none" spc="0" normalizeH="0" baseline="0" noProof="0">
                <a:ln>
                  <a:noFill/>
                </a:ln>
                <a:solidFill>
                  <a:srgbClr val="FFFFFF"/>
                </a:solidFill>
                <a:effectLst/>
                <a:uLnTx/>
                <a:uFillTx/>
                <a:latin typeface="Georgia"/>
                <a:ea typeface="Georgia"/>
                <a:cs typeface="Georgia"/>
              </a:rPr>
              <a:t> ≥ 600 pmol/l</a:t>
            </a:r>
          </a:p>
        </p:txBody>
      </p:sp>
      <p:sp>
        <p:nvSpPr>
          <p:cNvPr id="43" name="Rounded Rectangle 24">
            <a:extLst>
              <a:ext uri="{FF2B5EF4-FFF2-40B4-BE49-F238E27FC236}">
                <a16:creationId xmlns:a16="http://schemas.microsoft.com/office/drawing/2014/main" id="{94C67580-52CB-7A4A-A5D8-FA5CB120E18D}"/>
              </a:ext>
            </a:extLst>
          </p:cNvPr>
          <p:cNvSpPr/>
          <p:nvPr/>
        </p:nvSpPr>
        <p:spPr>
          <a:xfrm>
            <a:off x="360029" y="3251375"/>
            <a:ext cx="1391622" cy="348638"/>
          </a:xfrm>
          <a:prstGeom prst="rect">
            <a:avLst/>
          </a:prstGeom>
          <a:solidFill>
            <a:srgbClr val="007FAD"/>
          </a:solidFill>
          <a:ln w="12700" cap="flat" cmpd="sng" algn="ctr">
            <a:no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900" b="0" i="1" u="none" strike="noStrike" kern="0" cap="none" spc="0" normalizeH="0" baseline="0" noProof="0">
                <a:ln>
                  <a:noFill/>
                </a:ln>
                <a:solidFill>
                  <a:srgbClr val="FFFFFF"/>
                </a:solidFill>
                <a:effectLst/>
                <a:uLnTx/>
                <a:uFillTx/>
                <a:latin typeface="Georgia"/>
                <a:ea typeface="Georgia"/>
                <a:cs typeface="Georgia"/>
              </a:rPr>
              <a:t>C-Peptid </a:t>
            </a:r>
            <a:br>
              <a:rPr kumimoji="0" sz="900" b="0" i="0" u="none" strike="noStrike" kern="0" cap="none" spc="0" normalizeH="0" baseline="0" noProof="0">
                <a:ln>
                  <a:noFill/>
                </a:ln>
                <a:solidFill>
                  <a:prstClr val="white"/>
                </a:solidFill>
                <a:effectLst/>
                <a:uLnTx/>
                <a:uFillTx/>
                <a:latin typeface="Verdana"/>
                <a:ea typeface="Verdana"/>
                <a:cs typeface="Arial"/>
              </a:rPr>
            </a:br>
            <a:r>
              <a:rPr kumimoji="0" lang="de" sz="900" b="0" i="1" u="none" strike="noStrike" kern="0" cap="none" spc="0" normalizeH="0" baseline="0" noProof="0">
                <a:ln>
                  <a:noFill/>
                </a:ln>
                <a:solidFill>
                  <a:srgbClr val="FFFFFF"/>
                </a:solidFill>
                <a:effectLst/>
                <a:uLnTx/>
                <a:uFillTx/>
                <a:latin typeface="Georgia"/>
                <a:ea typeface="Georgia"/>
                <a:cs typeface="Georgia"/>
              </a:rPr>
              <a:t>≤ 300 pmol/l</a:t>
            </a:r>
          </a:p>
        </p:txBody>
      </p:sp>
      <p:sp>
        <p:nvSpPr>
          <p:cNvPr id="44" name="Rounded Rectangle 26">
            <a:extLst>
              <a:ext uri="{FF2B5EF4-FFF2-40B4-BE49-F238E27FC236}">
                <a16:creationId xmlns:a16="http://schemas.microsoft.com/office/drawing/2014/main" id="{AB470A05-D28B-2B5A-5E58-9901E527B12F}"/>
              </a:ext>
            </a:extLst>
          </p:cNvPr>
          <p:cNvSpPr/>
          <p:nvPr/>
        </p:nvSpPr>
        <p:spPr>
          <a:xfrm>
            <a:off x="1921789" y="3251375"/>
            <a:ext cx="1391623" cy="348638"/>
          </a:xfrm>
          <a:prstGeom prst="rect">
            <a:avLst/>
          </a:prstGeom>
          <a:gradFill flip="none" rotWithShape="1">
            <a:gsLst>
              <a:gs pos="0">
                <a:srgbClr val="23004C"/>
              </a:gs>
              <a:gs pos="100000">
                <a:srgbClr val="007FAD"/>
              </a:gs>
            </a:gsLst>
            <a:lin ang="10800000" scaled="0"/>
          </a:gradFill>
          <a:ln w="12700" cap="flat" cmpd="sng" algn="ctr">
            <a:no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900" b="0" i="1" u="none" strike="noStrike" kern="0" cap="none" spc="0" normalizeH="0" baseline="0" noProof="0">
                <a:ln>
                  <a:noFill/>
                </a:ln>
                <a:solidFill>
                  <a:srgbClr val="FFFFFF"/>
                </a:solidFill>
                <a:effectLst/>
                <a:uLnTx/>
                <a:uFillTx/>
                <a:latin typeface="Georgia"/>
                <a:ea typeface="Georgia"/>
                <a:cs typeface="Georgia"/>
              </a:rPr>
              <a:t>C-Peptid </a:t>
            </a:r>
            <a:br>
              <a:rPr kumimoji="0" sz="900" b="0" i="0" u="none" strike="noStrike" kern="0" cap="none" spc="0" normalizeH="0" baseline="0" noProof="0">
                <a:ln>
                  <a:noFill/>
                </a:ln>
                <a:solidFill>
                  <a:prstClr val="white"/>
                </a:solidFill>
                <a:effectLst/>
                <a:uLnTx/>
                <a:uFillTx/>
                <a:latin typeface="Verdana"/>
                <a:ea typeface="Verdana"/>
                <a:cs typeface="Arial"/>
              </a:rPr>
            </a:br>
            <a:r>
              <a:rPr kumimoji="0" lang="de" sz="900" b="0" i="1" u="none" strike="noStrike" kern="0" cap="none" spc="0" normalizeH="0" baseline="0" noProof="0">
                <a:ln>
                  <a:noFill/>
                </a:ln>
                <a:solidFill>
                  <a:srgbClr val="FFFFFF"/>
                </a:solidFill>
                <a:effectLst/>
                <a:uLnTx/>
                <a:uFillTx/>
                <a:latin typeface="Georgia"/>
                <a:ea typeface="Georgia"/>
                <a:cs typeface="Georgia"/>
              </a:rPr>
              <a:t>300-600 pmol/l</a:t>
            </a:r>
          </a:p>
        </p:txBody>
      </p:sp>
      <p:sp>
        <p:nvSpPr>
          <p:cNvPr id="69" name="Rounded Rectangle 8">
            <a:extLst>
              <a:ext uri="{FF2B5EF4-FFF2-40B4-BE49-F238E27FC236}">
                <a16:creationId xmlns:a16="http://schemas.microsoft.com/office/drawing/2014/main" id="{998DF796-CC91-A316-D179-A6A34398FA53}"/>
              </a:ext>
            </a:extLst>
          </p:cNvPr>
          <p:cNvSpPr/>
          <p:nvPr/>
        </p:nvSpPr>
        <p:spPr>
          <a:xfrm>
            <a:off x="5163235" y="2746797"/>
            <a:ext cx="914400" cy="228600"/>
          </a:xfrm>
          <a:prstGeom prst="rect">
            <a:avLst/>
          </a:prstGeom>
          <a:solidFill>
            <a:srgbClr val="DA3A16"/>
          </a:solidFill>
          <a:ln w="19050" cap="flat" cmpd="sng" algn="ctr">
            <a:no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FFFFFF"/>
                </a:solidFill>
                <a:effectLst/>
                <a:uLnTx/>
                <a:uFillTx/>
                <a:latin typeface="Verdana"/>
                <a:ea typeface="Verdana"/>
                <a:cs typeface="Verdana"/>
              </a:rPr>
              <a:t>NEGATIV</a:t>
            </a:r>
          </a:p>
        </p:txBody>
      </p:sp>
      <p:sp>
        <p:nvSpPr>
          <p:cNvPr id="70" name="Rounded Rectangle 7">
            <a:extLst>
              <a:ext uri="{FF2B5EF4-FFF2-40B4-BE49-F238E27FC236}">
                <a16:creationId xmlns:a16="http://schemas.microsoft.com/office/drawing/2014/main" id="{27838E01-56C5-5E8C-A475-86BF1DAC6964}"/>
              </a:ext>
            </a:extLst>
          </p:cNvPr>
          <p:cNvSpPr/>
          <p:nvPr/>
        </p:nvSpPr>
        <p:spPr>
          <a:xfrm>
            <a:off x="3962311" y="1809615"/>
            <a:ext cx="2034739" cy="274320"/>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Test auf Inselautoantikörper</a:t>
            </a:r>
            <a:r>
              <a:rPr kumimoji="0" lang="de" sz="1100" b="0" i="1" u="none" strike="noStrike" kern="0" cap="none" spc="0" normalizeH="0" baseline="30000" noProof="0">
                <a:ln>
                  <a:noFill/>
                </a:ln>
                <a:solidFill>
                  <a:srgbClr val="7A00E6"/>
                </a:solidFill>
                <a:effectLst/>
                <a:uLnTx/>
                <a:uFillTx/>
                <a:latin typeface="Georgia"/>
                <a:ea typeface="Georgia"/>
                <a:cs typeface="Georgia"/>
              </a:rPr>
              <a:t>1</a:t>
            </a:r>
          </a:p>
        </p:txBody>
      </p:sp>
      <p:cxnSp>
        <p:nvCxnSpPr>
          <p:cNvPr id="71" name="Straight Arrow Connector 61">
            <a:extLst>
              <a:ext uri="{FF2B5EF4-FFF2-40B4-BE49-F238E27FC236}">
                <a16:creationId xmlns:a16="http://schemas.microsoft.com/office/drawing/2014/main" id="{E4DC267B-2EE0-17B0-7D67-AFF4D9522F94}"/>
              </a:ext>
            </a:extLst>
          </p:cNvPr>
          <p:cNvCxnSpPr>
            <a:cxnSpLocks/>
            <a:stCxn id="39" idx="2"/>
            <a:endCxn id="70" idx="0"/>
          </p:cNvCxnSpPr>
          <p:nvPr/>
        </p:nvCxnSpPr>
        <p:spPr>
          <a:xfrm>
            <a:off x="4975058" y="1694264"/>
            <a:ext cx="4623" cy="115351"/>
          </a:xfrm>
          <a:prstGeom prst="straightConnector1">
            <a:avLst/>
          </a:prstGeom>
          <a:noFill/>
          <a:ln w="6350" cap="flat" cmpd="sng" algn="ctr">
            <a:solidFill>
              <a:srgbClr val="23004C"/>
            </a:solidFill>
            <a:prstDash val="solid"/>
            <a:miter lim="800000"/>
            <a:tailEnd type="triangle"/>
          </a:ln>
          <a:effectLst/>
        </p:spPr>
      </p:cxnSp>
      <p:sp>
        <p:nvSpPr>
          <p:cNvPr id="72" name="Rounded Rectangle 28">
            <a:extLst>
              <a:ext uri="{FF2B5EF4-FFF2-40B4-BE49-F238E27FC236}">
                <a16:creationId xmlns:a16="http://schemas.microsoft.com/office/drawing/2014/main" id="{E1706B70-6363-B60E-8F6A-D2A263461EE5}"/>
              </a:ext>
            </a:extLst>
          </p:cNvPr>
          <p:cNvSpPr/>
          <p:nvPr/>
        </p:nvSpPr>
        <p:spPr>
          <a:xfrm>
            <a:off x="360852" y="3748219"/>
            <a:ext cx="1391623" cy="978099"/>
          </a:xfrm>
          <a:prstGeom prst="rect">
            <a:avLst/>
          </a:prstGeom>
          <a:solidFill>
            <a:srgbClr val="007FAD"/>
          </a:solidFill>
          <a:ln w="12700" cap="flat" cmpd="sng" algn="ctr">
            <a:noFill/>
            <a:prstDash val="solid"/>
            <a:miter lim="800000"/>
          </a:ln>
          <a:effectLst/>
        </p:spPr>
        <p:txBody>
          <a:bodyPr lIns="72000" rIns="36000" rtlCol="0" anchor="ctr"/>
          <a:lstStyle/>
          <a:p>
            <a:pPr marL="0" marR="0" lvl="0" indent="0" algn="ctr" defTabSz="457189" eaLnBrk="1" fontAlgn="auto" latinLnBrk="0" hangingPunct="1">
              <a:lnSpc>
                <a:spcPct val="100000"/>
              </a:lnSpc>
              <a:spcBef>
                <a:spcPts val="0"/>
              </a:spcBef>
              <a:spcAft>
                <a:spcPts val="300"/>
              </a:spcAft>
              <a:buClrTx/>
              <a:buSzTx/>
              <a:buFontTx/>
              <a:buNone/>
              <a:tabLst/>
              <a:defRPr/>
            </a:pPr>
            <a:r>
              <a:rPr kumimoji="0" lang="de" sz="900" b="1" i="0" u="none" strike="noStrike" kern="0" cap="none" spc="0" normalizeH="0" baseline="0" noProof="0">
                <a:ln>
                  <a:noFill/>
                </a:ln>
                <a:solidFill>
                  <a:srgbClr val="FFFFFF"/>
                </a:solidFill>
                <a:effectLst/>
                <a:uLnTx/>
                <a:uFillTx/>
                <a:latin typeface="Verdana"/>
                <a:ea typeface="Verdana"/>
                <a:cs typeface="Verdana"/>
              </a:rPr>
              <a:t>Als T1D behandeln</a:t>
            </a:r>
            <a:r>
              <a:rPr kumimoji="0" lang="de" sz="900" b="1" i="0" u="none" strike="noStrike" kern="0" cap="none" spc="0" normalizeH="0" baseline="30000" noProof="0">
                <a:ln>
                  <a:noFill/>
                </a:ln>
                <a:solidFill>
                  <a:srgbClr val="FFFFFF"/>
                </a:solidFill>
                <a:effectLst/>
                <a:uLnTx/>
                <a:uFillTx/>
                <a:latin typeface="Verdana"/>
                <a:ea typeface="Verdana"/>
                <a:cs typeface="Verdana"/>
              </a:rPr>
              <a:t>2</a:t>
            </a:r>
          </a:p>
          <a:p>
            <a:pPr marL="91438" marR="0" lvl="0" indent="-91438" defTabSz="457189"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800" b="0" i="0" u="none" strike="noStrike" kern="0" cap="none" spc="0" normalizeH="0" baseline="0" noProof="0">
                <a:ln>
                  <a:noFill/>
                </a:ln>
                <a:solidFill>
                  <a:srgbClr val="FFFFFF"/>
                </a:solidFill>
                <a:effectLst/>
                <a:uLnTx/>
                <a:uFillTx/>
                <a:latin typeface="Verdana"/>
                <a:ea typeface="Verdana"/>
                <a:cs typeface="Verdana"/>
              </a:rPr>
              <a:t>Wahrscheinlich insulinabhängig</a:t>
            </a:r>
          </a:p>
        </p:txBody>
      </p:sp>
      <p:sp>
        <p:nvSpPr>
          <p:cNvPr id="73" name="Rounded Rectangle 28">
            <a:extLst>
              <a:ext uri="{FF2B5EF4-FFF2-40B4-BE49-F238E27FC236}">
                <a16:creationId xmlns:a16="http://schemas.microsoft.com/office/drawing/2014/main" id="{5F754C96-2809-71FD-AEA4-012A1A284019}"/>
              </a:ext>
            </a:extLst>
          </p:cNvPr>
          <p:cNvSpPr/>
          <p:nvPr/>
        </p:nvSpPr>
        <p:spPr>
          <a:xfrm>
            <a:off x="1921789" y="3748219"/>
            <a:ext cx="1391622" cy="978100"/>
          </a:xfrm>
          <a:prstGeom prst="rect">
            <a:avLst/>
          </a:prstGeom>
          <a:gradFill>
            <a:gsLst>
              <a:gs pos="0">
                <a:srgbClr val="23004C"/>
              </a:gs>
              <a:gs pos="100000">
                <a:srgbClr val="007FAD"/>
              </a:gs>
            </a:gsLst>
            <a:lin ang="10800000" scaled="0"/>
          </a:gradFill>
          <a:ln w="12700" cap="flat" cmpd="sng" algn="ctr">
            <a:noFill/>
            <a:prstDash val="solid"/>
            <a:miter lim="800000"/>
          </a:ln>
          <a:effectLst/>
        </p:spPr>
        <p:txBody>
          <a:bodyPr lIns="72000" rIns="72000" rtlCol="0" anchor="ctr"/>
          <a:lstStyle/>
          <a:p>
            <a:pPr marL="0" marR="0" lvl="0" indent="0" algn="ctr" defTabSz="457189" eaLnBrk="1" fontAlgn="auto" latinLnBrk="0" hangingPunct="1">
              <a:lnSpc>
                <a:spcPct val="100000"/>
              </a:lnSpc>
              <a:spcBef>
                <a:spcPts val="0"/>
              </a:spcBef>
              <a:spcAft>
                <a:spcPts val="300"/>
              </a:spcAft>
              <a:buClrTx/>
              <a:buSzTx/>
              <a:buFontTx/>
              <a:buNone/>
              <a:tabLst/>
              <a:defRPr/>
            </a:pPr>
            <a:r>
              <a:rPr kumimoji="0" lang="de" sz="900" b="1" i="0" u="none" strike="noStrike" kern="0" cap="none" spc="0" normalizeH="0" baseline="0" noProof="0">
                <a:ln>
                  <a:noFill/>
                </a:ln>
                <a:solidFill>
                  <a:srgbClr val="FFFFFF"/>
                </a:solidFill>
                <a:effectLst/>
                <a:uLnTx/>
                <a:uFillTx/>
                <a:latin typeface="Verdana"/>
                <a:ea typeface="Verdana"/>
                <a:cs typeface="Verdana"/>
              </a:rPr>
              <a:t>Unsichere Klassifizierung</a:t>
            </a:r>
            <a:r>
              <a:rPr kumimoji="0" lang="de" sz="900" b="1" i="0" u="none" strike="noStrike" kern="0" cap="none" spc="0" normalizeH="0" baseline="30000" noProof="0">
                <a:ln>
                  <a:noFill/>
                </a:ln>
                <a:solidFill>
                  <a:srgbClr val="FFFFFF"/>
                </a:solidFill>
                <a:effectLst/>
                <a:uLnTx/>
                <a:uFillTx/>
                <a:latin typeface="Verdana"/>
                <a:ea typeface="Verdana"/>
                <a:cs typeface="Verdana"/>
              </a:rPr>
              <a:t>2</a:t>
            </a:r>
          </a:p>
          <a:p>
            <a:pPr marL="91438" marR="0" lvl="0" indent="-91438" defTabSz="457189"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800" b="0" i="0" u="none" strike="noStrike" kern="0" cap="none" spc="0" normalizeH="0" baseline="0" noProof="0">
                <a:ln>
                  <a:noFill/>
                </a:ln>
                <a:solidFill>
                  <a:srgbClr val="FFFFFF"/>
                </a:solidFill>
                <a:effectLst/>
                <a:uLnTx/>
                <a:uFillTx/>
                <a:latin typeface="Verdana"/>
                <a:ea typeface="Verdana"/>
                <a:cs typeface="Verdana"/>
              </a:rPr>
              <a:t>MODY ausschließen</a:t>
            </a:r>
          </a:p>
          <a:p>
            <a:pPr marL="91438" marR="0" lvl="0" indent="-91438" defTabSz="457189"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800" b="0" i="0" u="none" strike="noStrike" kern="0" cap="none" spc="0" normalizeH="0" baseline="0" noProof="0">
                <a:ln>
                  <a:noFill/>
                </a:ln>
                <a:solidFill>
                  <a:srgbClr val="FFFFFF"/>
                </a:solidFill>
                <a:effectLst/>
                <a:uLnTx/>
                <a:uFillTx/>
                <a:latin typeface="Verdana"/>
                <a:ea typeface="Verdana"/>
                <a:cs typeface="Verdana"/>
              </a:rPr>
              <a:t>Wiederholung der</a:t>
            </a:r>
            <a:br>
              <a:rPr kumimoji="0" sz="800" b="0" i="0" u="none" strike="noStrike" kern="0" cap="none" spc="0" normalizeH="0" baseline="0" noProof="0">
                <a:ln>
                  <a:noFill/>
                </a:ln>
                <a:solidFill>
                  <a:prstClr val="white"/>
                </a:solidFill>
                <a:effectLst/>
                <a:uLnTx/>
                <a:uFillTx/>
                <a:latin typeface="Verdana"/>
                <a:ea typeface="Verdana"/>
                <a:cs typeface="Arial"/>
              </a:rPr>
            </a:br>
            <a:r>
              <a:rPr kumimoji="0" lang="de" sz="800" b="0" i="0" u="none" strike="noStrike" kern="0" cap="none" spc="0" normalizeH="0" baseline="0" noProof="0">
                <a:ln>
                  <a:noFill/>
                </a:ln>
                <a:solidFill>
                  <a:srgbClr val="FFFFFF"/>
                </a:solidFill>
                <a:effectLst/>
                <a:uLnTx/>
                <a:uFillTx/>
                <a:latin typeface="Verdana"/>
                <a:ea typeface="Verdana"/>
                <a:cs typeface="Verdana"/>
              </a:rPr>
              <a:t>C-Peptid-Messung alle 3 Jahre erwägen</a:t>
            </a:r>
          </a:p>
        </p:txBody>
      </p:sp>
      <p:sp>
        <p:nvSpPr>
          <p:cNvPr id="74" name="Rounded Rectangle 28">
            <a:extLst>
              <a:ext uri="{FF2B5EF4-FFF2-40B4-BE49-F238E27FC236}">
                <a16:creationId xmlns:a16="http://schemas.microsoft.com/office/drawing/2014/main" id="{FAA1EC38-4D9C-9D97-2BD2-FC073DDA3AEB}"/>
              </a:ext>
            </a:extLst>
          </p:cNvPr>
          <p:cNvSpPr/>
          <p:nvPr/>
        </p:nvSpPr>
        <p:spPr>
          <a:xfrm>
            <a:off x="3500235" y="3748219"/>
            <a:ext cx="1371599" cy="978099"/>
          </a:xfrm>
          <a:prstGeom prst="rect">
            <a:avLst/>
          </a:prstGeom>
          <a:solidFill>
            <a:srgbClr val="23004C"/>
          </a:solidFill>
          <a:ln w="12700" cap="flat" cmpd="sng" algn="ctr">
            <a:noFill/>
            <a:prstDash val="solid"/>
            <a:miter lim="800000"/>
          </a:ln>
          <a:effectLst/>
        </p:spPr>
        <p:txBody>
          <a:bodyPr lIns="72000" rIns="0" rtlCol="0" anchor="ctr"/>
          <a:lstStyle/>
          <a:p>
            <a:pPr marL="0" marR="0" lvl="0" indent="0" algn="ctr" defTabSz="457189" eaLnBrk="1" fontAlgn="auto" latinLnBrk="0" hangingPunct="1">
              <a:lnSpc>
                <a:spcPct val="100000"/>
              </a:lnSpc>
              <a:spcBef>
                <a:spcPts val="0"/>
              </a:spcBef>
              <a:spcAft>
                <a:spcPts val="300"/>
              </a:spcAft>
              <a:buClrTx/>
              <a:buSzTx/>
              <a:buFontTx/>
              <a:buNone/>
              <a:tabLst/>
              <a:defRPr/>
            </a:pPr>
            <a:r>
              <a:rPr kumimoji="0" lang="de" sz="900" b="1" i="0" u="none" strike="noStrike" kern="0" cap="none" spc="0" normalizeH="0" baseline="0" noProof="0">
                <a:ln>
                  <a:noFill/>
                </a:ln>
                <a:solidFill>
                  <a:srgbClr val="FFFFFF"/>
                </a:solidFill>
                <a:effectLst/>
                <a:uLnTx/>
                <a:uFillTx/>
                <a:latin typeface="Verdana"/>
                <a:ea typeface="Verdana"/>
                <a:cs typeface="Verdana"/>
              </a:rPr>
              <a:t>Wahrscheinlich T2D</a:t>
            </a:r>
            <a:r>
              <a:rPr kumimoji="0" lang="de" sz="900" b="1" i="0" u="none" strike="noStrike" kern="0" cap="none" spc="0" normalizeH="0" baseline="30000" noProof="0">
                <a:ln>
                  <a:noFill/>
                </a:ln>
                <a:solidFill>
                  <a:srgbClr val="FFFFFF"/>
                </a:solidFill>
                <a:effectLst/>
                <a:uLnTx/>
                <a:uFillTx/>
                <a:latin typeface="Verdana"/>
                <a:ea typeface="Verdana"/>
                <a:cs typeface="Verdana"/>
              </a:rPr>
              <a:t>2</a:t>
            </a:r>
          </a:p>
          <a:p>
            <a:pPr marL="91438" marR="0" lvl="0" indent="-91438" defTabSz="457189"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800" b="0" i="0" u="none" strike="noStrike" kern="0" cap="none" spc="0" normalizeH="0" baseline="0" noProof="0">
                <a:ln>
                  <a:noFill/>
                </a:ln>
                <a:solidFill>
                  <a:srgbClr val="FFFFFF"/>
                </a:solidFill>
                <a:effectLst/>
                <a:uLnTx/>
                <a:uFillTx/>
                <a:latin typeface="Verdana"/>
                <a:ea typeface="Verdana"/>
                <a:cs typeface="Verdana"/>
              </a:rPr>
              <a:t>MODY ausschließen</a:t>
            </a:r>
          </a:p>
          <a:p>
            <a:pPr marL="91438" marR="0" lvl="0" indent="-91438" defTabSz="457189"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800" b="0" i="0" u="none" strike="noStrike" kern="0" cap="none" spc="0" normalizeH="0" baseline="0" noProof="0">
                <a:ln>
                  <a:noFill/>
                </a:ln>
                <a:solidFill>
                  <a:srgbClr val="FFFFFF"/>
                </a:solidFill>
                <a:effectLst/>
                <a:uLnTx/>
                <a:uFillTx/>
                <a:latin typeface="Verdana"/>
                <a:ea typeface="Verdana"/>
                <a:cs typeface="Verdana"/>
              </a:rPr>
              <a:t>Überwachten Insulin-ausstieg erwägen</a:t>
            </a:r>
          </a:p>
        </p:txBody>
      </p:sp>
      <p:cxnSp>
        <p:nvCxnSpPr>
          <p:cNvPr id="75" name="Straight Arrow Connector 104">
            <a:extLst>
              <a:ext uri="{FF2B5EF4-FFF2-40B4-BE49-F238E27FC236}">
                <a16:creationId xmlns:a16="http://schemas.microsoft.com/office/drawing/2014/main" id="{00E02214-6B85-8E10-F9CD-00F80F505263}"/>
              </a:ext>
            </a:extLst>
          </p:cNvPr>
          <p:cNvCxnSpPr>
            <a:cxnSpLocks/>
            <a:stCxn id="43" idx="2"/>
            <a:endCxn id="72" idx="0"/>
          </p:cNvCxnSpPr>
          <p:nvPr/>
        </p:nvCxnSpPr>
        <p:spPr>
          <a:xfrm>
            <a:off x="1055840" y="3600013"/>
            <a:ext cx="824" cy="148206"/>
          </a:xfrm>
          <a:prstGeom prst="straightConnector1">
            <a:avLst/>
          </a:prstGeom>
          <a:noFill/>
          <a:ln w="12700" cap="flat" cmpd="sng" algn="ctr">
            <a:solidFill>
              <a:srgbClr val="23004C"/>
            </a:solidFill>
            <a:prstDash val="solid"/>
            <a:miter lim="800000"/>
            <a:tailEnd type="triangle"/>
          </a:ln>
          <a:effectLst/>
        </p:spPr>
      </p:cxnSp>
      <p:cxnSp>
        <p:nvCxnSpPr>
          <p:cNvPr id="76" name="Straight Arrow Connector 107">
            <a:extLst>
              <a:ext uri="{FF2B5EF4-FFF2-40B4-BE49-F238E27FC236}">
                <a16:creationId xmlns:a16="http://schemas.microsoft.com/office/drawing/2014/main" id="{41FC24EE-EFC4-CE26-618F-DE540A0BE2D3}"/>
              </a:ext>
            </a:extLst>
          </p:cNvPr>
          <p:cNvCxnSpPr>
            <a:cxnSpLocks/>
            <a:stCxn id="44" idx="2"/>
            <a:endCxn id="73" idx="0"/>
          </p:cNvCxnSpPr>
          <p:nvPr/>
        </p:nvCxnSpPr>
        <p:spPr>
          <a:xfrm flipH="1">
            <a:off x="2617600" y="3600013"/>
            <a:ext cx="1" cy="148206"/>
          </a:xfrm>
          <a:prstGeom prst="straightConnector1">
            <a:avLst/>
          </a:prstGeom>
          <a:noFill/>
          <a:ln w="12700" cap="flat" cmpd="sng" algn="ctr">
            <a:solidFill>
              <a:srgbClr val="23004C"/>
            </a:solidFill>
            <a:prstDash val="solid"/>
            <a:miter lim="800000"/>
            <a:tailEnd type="triangle"/>
          </a:ln>
          <a:effectLst/>
        </p:spPr>
      </p:cxnSp>
      <p:cxnSp>
        <p:nvCxnSpPr>
          <p:cNvPr id="77" name="Straight Arrow Connector 110">
            <a:extLst>
              <a:ext uri="{FF2B5EF4-FFF2-40B4-BE49-F238E27FC236}">
                <a16:creationId xmlns:a16="http://schemas.microsoft.com/office/drawing/2014/main" id="{56B6471C-86A3-E4C9-1B43-1FFF36C3B313}"/>
              </a:ext>
            </a:extLst>
          </p:cNvPr>
          <p:cNvCxnSpPr>
            <a:cxnSpLocks/>
            <a:stCxn id="42" idx="2"/>
            <a:endCxn id="74" idx="0"/>
          </p:cNvCxnSpPr>
          <p:nvPr/>
        </p:nvCxnSpPr>
        <p:spPr>
          <a:xfrm>
            <a:off x="4185212" y="3600014"/>
            <a:ext cx="823" cy="148205"/>
          </a:xfrm>
          <a:prstGeom prst="straightConnector1">
            <a:avLst/>
          </a:prstGeom>
          <a:noFill/>
          <a:ln w="12700" cap="flat" cmpd="sng" algn="ctr">
            <a:solidFill>
              <a:srgbClr val="23004C"/>
            </a:solidFill>
            <a:prstDash val="solid"/>
            <a:miter lim="800000"/>
            <a:tailEnd type="triangle"/>
          </a:ln>
          <a:effectLst/>
        </p:spPr>
      </p:cxnSp>
      <p:sp>
        <p:nvSpPr>
          <p:cNvPr id="78" name="Rounded Rectangle 7">
            <a:extLst>
              <a:ext uri="{FF2B5EF4-FFF2-40B4-BE49-F238E27FC236}">
                <a16:creationId xmlns:a16="http://schemas.microsoft.com/office/drawing/2014/main" id="{6D770882-2299-3F7B-4CDF-A766CC58717A}"/>
              </a:ext>
            </a:extLst>
          </p:cNvPr>
          <p:cNvSpPr/>
          <p:nvPr/>
        </p:nvSpPr>
        <p:spPr>
          <a:xfrm>
            <a:off x="6362528" y="2723313"/>
            <a:ext cx="2286000" cy="274320"/>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Inselautoantikörper</a:t>
            </a:r>
            <a:r>
              <a:rPr kumimoji="0" lang="de" sz="1100" b="0" i="1" u="none" strike="noStrike" kern="0" cap="none" spc="0" normalizeH="0" baseline="30000" noProof="0">
                <a:ln>
                  <a:noFill/>
                </a:ln>
                <a:solidFill>
                  <a:srgbClr val="7A00E6"/>
                </a:solidFill>
                <a:effectLst/>
                <a:uLnTx/>
                <a:uFillTx/>
                <a:latin typeface="Georgia"/>
                <a:ea typeface="Georgia"/>
                <a:cs typeface="Georgia"/>
              </a:rPr>
              <a:t>2</a:t>
            </a:r>
          </a:p>
        </p:txBody>
      </p:sp>
      <p:sp>
        <p:nvSpPr>
          <p:cNvPr id="79" name="Rounded Rectangle 8">
            <a:extLst>
              <a:ext uri="{FF2B5EF4-FFF2-40B4-BE49-F238E27FC236}">
                <a16:creationId xmlns:a16="http://schemas.microsoft.com/office/drawing/2014/main" id="{AFFE10C7-DB1C-4079-C6C1-6BF5BD9C7617}"/>
              </a:ext>
            </a:extLst>
          </p:cNvPr>
          <p:cNvSpPr/>
          <p:nvPr/>
        </p:nvSpPr>
        <p:spPr>
          <a:xfrm>
            <a:off x="1479953" y="2047010"/>
            <a:ext cx="2260448" cy="477839"/>
          </a:xfrm>
          <a:prstGeom prst="rect">
            <a:avLst/>
          </a:prstGeom>
          <a:solidFill>
            <a:srgbClr val="DA3A16"/>
          </a:solidFill>
          <a:ln w="19050" cap="flat" cmpd="sng" algn="ctr">
            <a:solidFill>
              <a:srgbClr val="DA3A16"/>
            </a:solid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1000" b="1" i="1" u="none" strike="noStrike" kern="0" cap="none" spc="0" normalizeH="0" baseline="0" noProof="0">
                <a:ln>
                  <a:noFill/>
                </a:ln>
                <a:solidFill>
                  <a:srgbClr val="FFFFFF"/>
                </a:solidFill>
                <a:effectLst/>
                <a:uLnTx/>
                <a:uFillTx/>
                <a:latin typeface="Georgia"/>
                <a:ea typeface="Georgia"/>
                <a:cs typeface="Georgia"/>
              </a:rPr>
              <a:t>Alle Patienten &gt; 25 Jahre</a:t>
            </a:r>
            <a:br>
              <a:rPr kumimoji="0" sz="1000" b="0" i="0" u="none" strike="noStrike" kern="0" cap="none" spc="0" normalizeH="0" baseline="0" noProof="0">
                <a:ln>
                  <a:noFill/>
                </a:ln>
                <a:solidFill>
                  <a:prstClr val="white"/>
                </a:solidFill>
                <a:effectLst/>
                <a:uLnTx/>
                <a:uFillTx/>
                <a:latin typeface="Verdana"/>
                <a:ea typeface="Verdana"/>
                <a:cs typeface="Arial"/>
              </a:rPr>
            </a:br>
            <a:r>
              <a:rPr kumimoji="0" lang="de" sz="1000" b="1" i="1" u="none" strike="noStrike" kern="0" cap="none" spc="0" normalizeH="0" baseline="0" noProof="0">
                <a:ln>
                  <a:noFill/>
                </a:ln>
                <a:solidFill>
                  <a:srgbClr val="FFFFFF"/>
                </a:solidFill>
                <a:effectLst/>
                <a:uLnTx/>
                <a:uFillTx/>
                <a:latin typeface="Georgia"/>
                <a:ea typeface="Georgia"/>
                <a:cs typeface="Georgia"/>
              </a:rPr>
              <a:t>oder &gt; 3 Jahre nach Diagnose</a:t>
            </a:r>
            <a:r>
              <a:rPr kumimoji="0" lang="de" sz="1000" b="1" i="1" u="none" strike="noStrike" kern="0" cap="none" spc="0" normalizeH="0" baseline="30000" noProof="0">
                <a:ln>
                  <a:noFill/>
                </a:ln>
                <a:solidFill>
                  <a:srgbClr val="FFFFFF"/>
                </a:solidFill>
                <a:effectLst/>
                <a:uLnTx/>
                <a:uFillTx/>
                <a:latin typeface="Georgia"/>
                <a:ea typeface="Georgia"/>
                <a:cs typeface="Georgia"/>
              </a:rPr>
              <a:t>2</a:t>
            </a:r>
            <a:endParaRPr kumimoji="0" lang="en-US" sz="1000" b="0" i="1" u="none" strike="noStrike" kern="0" cap="none" spc="0" normalizeH="0" baseline="30000" noProof="0">
              <a:ln>
                <a:noFill/>
              </a:ln>
              <a:solidFill>
                <a:prstClr val="white"/>
              </a:solidFill>
              <a:effectLst/>
              <a:uLnTx/>
              <a:uFillTx/>
              <a:latin typeface="Georgia" panose="02040502050405020303" pitchFamily="18" charset="0"/>
              <a:ea typeface="Verdana"/>
              <a:cs typeface="Arial"/>
            </a:endParaRPr>
          </a:p>
        </p:txBody>
      </p:sp>
      <p:sp>
        <p:nvSpPr>
          <p:cNvPr id="80" name="Rounded Rectangle 8">
            <a:extLst>
              <a:ext uri="{FF2B5EF4-FFF2-40B4-BE49-F238E27FC236}">
                <a16:creationId xmlns:a16="http://schemas.microsoft.com/office/drawing/2014/main" id="{A8AEB344-E3A6-D2F3-BB40-F119E4A66FAA}"/>
              </a:ext>
            </a:extLst>
          </p:cNvPr>
          <p:cNvSpPr/>
          <p:nvPr/>
        </p:nvSpPr>
        <p:spPr>
          <a:xfrm>
            <a:off x="6375051" y="2047010"/>
            <a:ext cx="2260448" cy="477840"/>
          </a:xfrm>
          <a:prstGeom prst="rect">
            <a:avLst/>
          </a:prstGeom>
          <a:solidFill>
            <a:srgbClr val="268500"/>
          </a:solidFill>
          <a:ln w="19050" cap="flat" cmpd="sng" algn="ctr">
            <a:solidFill>
              <a:srgbClr val="268500"/>
            </a:solid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950" b="1" i="1" u="none" strike="noStrike" kern="0" cap="none" spc="0" normalizeH="0" baseline="0" noProof="0">
                <a:ln>
                  <a:noFill/>
                </a:ln>
                <a:solidFill>
                  <a:srgbClr val="FFFFFF"/>
                </a:solidFill>
                <a:effectLst/>
                <a:uLnTx/>
                <a:uFillTx/>
                <a:latin typeface="Georgia"/>
                <a:ea typeface="Georgia"/>
                <a:cs typeface="Georgia"/>
              </a:rPr>
              <a:t>Alle Patienten &lt; 25 Jahre</a:t>
            </a:r>
            <a:br>
              <a:rPr kumimoji="0" sz="950" b="0" i="0" u="none" strike="noStrike" kern="0" cap="none" spc="0" normalizeH="0" baseline="0" noProof="0">
                <a:ln>
                  <a:noFill/>
                </a:ln>
                <a:solidFill>
                  <a:prstClr val="white"/>
                </a:solidFill>
                <a:effectLst/>
                <a:uLnTx/>
                <a:uFillTx/>
                <a:latin typeface="Verdana"/>
                <a:ea typeface="Verdana"/>
                <a:cs typeface="Arial"/>
              </a:rPr>
            </a:br>
            <a:r>
              <a:rPr kumimoji="0" lang="de" sz="950" b="1" i="1" u="none" strike="noStrike" kern="0" cap="none" spc="0" normalizeH="0" baseline="0" noProof="0">
                <a:ln>
                  <a:noFill/>
                </a:ln>
                <a:solidFill>
                  <a:srgbClr val="FFFFFF"/>
                </a:solidFill>
                <a:effectLst/>
                <a:uLnTx/>
                <a:uFillTx/>
                <a:latin typeface="Georgia"/>
                <a:ea typeface="Georgia"/>
                <a:cs typeface="Georgia"/>
              </a:rPr>
              <a:t>oder &lt; 3 Jahre nach Diagnose</a:t>
            </a:r>
            <a:r>
              <a:rPr kumimoji="0" lang="de" sz="950" b="1" i="1" u="none" strike="noStrike" kern="0" cap="none" spc="0" normalizeH="0" baseline="30000" noProof="0">
                <a:ln>
                  <a:noFill/>
                </a:ln>
                <a:solidFill>
                  <a:srgbClr val="FFFFFF"/>
                </a:solidFill>
                <a:effectLst/>
                <a:uLnTx/>
                <a:uFillTx/>
                <a:latin typeface="Georgia"/>
                <a:ea typeface="Georgia"/>
                <a:cs typeface="Georgia"/>
              </a:rPr>
              <a:t>2</a:t>
            </a:r>
            <a:endParaRPr kumimoji="0" lang="en-US" sz="950" b="0" i="1" u="none" strike="noStrike" kern="0" cap="none" spc="0" normalizeH="0" baseline="30000" noProof="0">
              <a:ln>
                <a:noFill/>
              </a:ln>
              <a:solidFill>
                <a:prstClr val="white"/>
              </a:solidFill>
              <a:effectLst/>
              <a:uLnTx/>
              <a:uFillTx/>
              <a:latin typeface="Georgia" panose="02040502050405020303" pitchFamily="18" charset="0"/>
              <a:ea typeface="Verdana"/>
              <a:cs typeface="Arial"/>
            </a:endParaRPr>
          </a:p>
        </p:txBody>
      </p:sp>
      <p:cxnSp>
        <p:nvCxnSpPr>
          <p:cNvPr id="81" name="Straight Arrow Connector 60">
            <a:extLst>
              <a:ext uri="{FF2B5EF4-FFF2-40B4-BE49-F238E27FC236}">
                <a16:creationId xmlns:a16="http://schemas.microsoft.com/office/drawing/2014/main" id="{487CA2E8-9D2E-1C81-DBC9-13666B680FB3}"/>
              </a:ext>
            </a:extLst>
          </p:cNvPr>
          <p:cNvCxnSpPr>
            <a:cxnSpLocks/>
            <a:stCxn id="44" idx="0"/>
            <a:endCxn id="41" idx="2"/>
          </p:cNvCxnSpPr>
          <p:nvPr/>
        </p:nvCxnSpPr>
        <p:spPr>
          <a:xfrm flipH="1" flipV="1">
            <a:off x="2615849" y="3073079"/>
            <a:ext cx="1752" cy="178296"/>
          </a:xfrm>
          <a:prstGeom prst="straightConnector1">
            <a:avLst/>
          </a:prstGeom>
          <a:noFill/>
          <a:ln w="12700" cap="flat" cmpd="sng" algn="ctr">
            <a:solidFill>
              <a:srgbClr val="23004C"/>
            </a:solidFill>
            <a:prstDash val="solid"/>
            <a:miter lim="800000"/>
            <a:headEnd type="none" w="med" len="med"/>
            <a:tailEnd type="none" w="med" len="med"/>
          </a:ln>
          <a:effectLst/>
        </p:spPr>
      </p:cxnSp>
      <p:cxnSp>
        <p:nvCxnSpPr>
          <p:cNvPr id="82" name="Straight Arrow Connector 78">
            <a:extLst>
              <a:ext uri="{FF2B5EF4-FFF2-40B4-BE49-F238E27FC236}">
                <a16:creationId xmlns:a16="http://schemas.microsoft.com/office/drawing/2014/main" id="{DF1A278D-3FAF-3EE6-5569-BA842957F5E3}"/>
              </a:ext>
            </a:extLst>
          </p:cNvPr>
          <p:cNvCxnSpPr>
            <a:cxnSpLocks/>
            <a:stCxn id="40" idx="0"/>
            <a:endCxn id="78" idx="2"/>
          </p:cNvCxnSpPr>
          <p:nvPr/>
        </p:nvCxnSpPr>
        <p:spPr>
          <a:xfrm flipH="1" flipV="1">
            <a:off x="7505528" y="2997633"/>
            <a:ext cx="4424" cy="632576"/>
          </a:xfrm>
          <a:prstGeom prst="straightConnector1">
            <a:avLst/>
          </a:prstGeom>
          <a:noFill/>
          <a:ln w="12700" cap="flat" cmpd="sng" algn="ctr">
            <a:solidFill>
              <a:srgbClr val="23004C"/>
            </a:solidFill>
            <a:prstDash val="solid"/>
            <a:miter lim="800000"/>
            <a:headEnd type="triangle" w="med" len="med"/>
            <a:tailEnd type="none" w="med" len="med"/>
          </a:ln>
          <a:effectLst/>
        </p:spPr>
      </p:cxnSp>
      <p:sp>
        <p:nvSpPr>
          <p:cNvPr id="83" name="Rounded Rectangle 9">
            <a:extLst>
              <a:ext uri="{FF2B5EF4-FFF2-40B4-BE49-F238E27FC236}">
                <a16:creationId xmlns:a16="http://schemas.microsoft.com/office/drawing/2014/main" id="{E7037823-3CFD-A1ED-B6C8-AD6FBCF717B4}"/>
              </a:ext>
            </a:extLst>
          </p:cNvPr>
          <p:cNvSpPr/>
          <p:nvPr/>
        </p:nvSpPr>
        <p:spPr>
          <a:xfrm>
            <a:off x="7055003" y="3209891"/>
            <a:ext cx="914400" cy="228600"/>
          </a:xfrm>
          <a:prstGeom prst="rect">
            <a:avLst/>
          </a:prstGeom>
          <a:solidFill>
            <a:srgbClr val="268500"/>
          </a:solidFill>
          <a:ln w="19050" cap="flat" cmpd="sng" algn="ctr">
            <a:no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FFFFFF"/>
                </a:solidFill>
                <a:effectLst/>
                <a:uLnTx/>
                <a:uFillTx/>
                <a:latin typeface="Verdana"/>
                <a:ea typeface="Verdana"/>
                <a:cs typeface="Verdana"/>
              </a:rPr>
              <a:t>POSITIV</a:t>
            </a:r>
          </a:p>
        </p:txBody>
      </p:sp>
    </p:spTree>
    <p:extLst>
      <p:ext uri="{BB962C8B-B14F-4D97-AF65-F5344CB8AC3E}">
        <p14:creationId xmlns:p14="http://schemas.microsoft.com/office/powerpoint/2010/main" val="39777183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4.xml><?xml version="1.0" encoding="utf-8"?>
<p:sld xmlns:a="http://schemas.openxmlformats.org/drawingml/2006/main" xmlns:r="http://schemas.openxmlformats.org/officeDocument/2006/relationships" xmlns:p="http://schemas.openxmlformats.org/presentationml/2006/main">
  <p:cSld>
    <p:bg>
      <p:bgPr>
        <a:solidFill>
          <a:srgbClr val="F5F3F8"/>
        </a:solidFill>
        <a:effectLst/>
      </p:bgPr>
    </p:bg>
    <p:spTree>
      <p:nvGrpSpPr>
        <p:cNvPr id="1" name="">
          <a:extLst>
            <a:ext uri="{FF2B5EF4-FFF2-40B4-BE49-F238E27FC236}">
              <a16:creationId xmlns:a16="http://schemas.microsoft.com/office/drawing/2014/main" id="{189C2676-18CF-93DE-22A7-6BF67A8835B8}"/>
            </a:ext>
          </a:extLst>
        </p:cNvPr>
        <p:cNvGrpSpPr/>
        <p:nvPr/>
      </p:nvGrpSpPr>
      <p:grpSpPr>
        <a:xfrm>
          <a:off x="0" y="0"/>
          <a:ext cx="0" cy="0"/>
          <a:chOff x="0" y="0"/>
          <a:chExt cx="0" cy="0"/>
        </a:xfrm>
      </p:grpSpPr>
      <p:sp>
        <p:nvSpPr>
          <p:cNvPr id="18" name="Footer Placeholder 4">
            <a:extLst>
              <a:ext uri="{FF2B5EF4-FFF2-40B4-BE49-F238E27FC236}">
                <a16:creationId xmlns:a16="http://schemas.microsoft.com/office/drawing/2014/main" id="{18D9ED36-9112-CFB1-E762-B06CFDA32D15}"/>
              </a:ext>
            </a:extLst>
          </p:cNvPr>
          <p:cNvSpPr txBox="1"/>
          <p:nvPr/>
        </p:nvSpPr>
        <p:spPr>
          <a:xfrm>
            <a:off x="320268" y="4815239"/>
            <a:ext cx="8746088" cy="30777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mn-lt"/>
              <a:ea typeface="Verdana"/>
              <a:cs typeface="Verdana"/>
            </a:endParaRPr>
          </a:p>
          <a:p>
            <a:pPr marL="0" lvl="0" indent="0" defTabSz="685783">
              <a:spcBef>
                <a:spcPct val="0"/>
              </a:spcBef>
              <a:buClr>
                <a:srgbClr val="2198DD"/>
              </a:buClr>
              <a:buNone/>
              <a:defRPr/>
            </a:pPr>
            <a:r>
              <a:rPr lang="de-DE" sz="600">
                <a:solidFill>
                  <a:srgbClr val="404040"/>
                </a:solidFill>
                <a:latin typeface="+mn-lt"/>
                <a:ea typeface="Verdana"/>
                <a:cs typeface="Verdana"/>
              </a:rPr>
              <a:t>Abbildung modifiziert nach Fritsche 2023</a:t>
            </a:r>
            <a:r>
              <a:rPr lang="de-DE" sz="600" baseline="30000">
                <a:solidFill>
                  <a:srgbClr val="404040"/>
                </a:solidFill>
                <a:latin typeface="+mn-lt"/>
                <a:ea typeface="Verdana"/>
                <a:cs typeface="Verdana"/>
              </a:rPr>
              <a:t>1</a:t>
            </a:r>
            <a:r>
              <a:rPr lang="de-DE" sz="600">
                <a:solidFill>
                  <a:srgbClr val="404040"/>
                </a:solidFill>
                <a:latin typeface="+mn-lt"/>
                <a:ea typeface="Verdana"/>
                <a:cs typeface="Verdana"/>
              </a:rPr>
              <a:t>. CGR: C-Peptid-Glukose-Ratio</a:t>
            </a:r>
            <a:r>
              <a:rPr kumimoji="0" lang="de" sz="600" b="0" i="0" u="none" strike="noStrike" kern="1200" cap="none" spc="0" normalizeH="0" baseline="0" noProof="0">
                <a:ln>
                  <a:noFill/>
                </a:ln>
                <a:solidFill>
                  <a:srgbClr val="404040"/>
                </a:solidFill>
                <a:effectLst/>
                <a:uLnTx/>
                <a:uFillTx/>
                <a:latin typeface="+mn-lt"/>
                <a:ea typeface="Verdana"/>
                <a:cs typeface="Verdana"/>
              </a:rPr>
              <a:t>; T1D: Typ-1-Diabetes; T2D: Typ-2-Diabetes.</a:t>
            </a:r>
          </a:p>
          <a:p>
            <a:pPr marL="0" lvl="0" indent="0" defTabSz="685783">
              <a:spcBef>
                <a:spcPct val="0"/>
              </a:spcBef>
              <a:buClr>
                <a:srgbClr val="2198DD"/>
              </a:buClr>
              <a:buNone/>
              <a:defRPr/>
            </a:pPr>
            <a:r>
              <a:rPr lang="de" sz="600" b="1">
                <a:solidFill>
                  <a:srgbClr val="404040"/>
                </a:solidFill>
                <a:latin typeface="+mn-lt"/>
                <a:ea typeface="Verdana"/>
                <a:cs typeface="Verdana"/>
              </a:rPr>
              <a:t>1.</a:t>
            </a:r>
            <a:r>
              <a:rPr lang="de" sz="600">
                <a:solidFill>
                  <a:srgbClr val="404040"/>
                </a:solidFill>
                <a:latin typeface="+mn-lt"/>
                <a:ea typeface="Verdana"/>
                <a:cs typeface="Verdana"/>
              </a:rPr>
              <a:t> </a:t>
            </a:r>
            <a:r>
              <a:rPr lang="da-DK" sz="600">
                <a:solidFill>
                  <a:srgbClr val="404040"/>
                </a:solidFill>
                <a:latin typeface="+mn-lt"/>
                <a:ea typeface="Verdana"/>
                <a:cs typeface="Verdana"/>
              </a:rPr>
              <a:t>Fritsche A. </a:t>
            </a:r>
            <a:r>
              <a:rPr lang="da-DK" sz="600" i="1">
                <a:solidFill>
                  <a:srgbClr val="404040"/>
                </a:solidFill>
                <a:latin typeface="+mn-lt"/>
                <a:ea typeface="Verdana"/>
                <a:cs typeface="Verdana"/>
              </a:rPr>
              <a:t>Exp Clin Endocrinol Diabetes </a:t>
            </a:r>
            <a:r>
              <a:rPr lang="da-DK" sz="600">
                <a:solidFill>
                  <a:srgbClr val="404040"/>
                </a:solidFill>
                <a:latin typeface="+mn-lt"/>
                <a:ea typeface="Verdana"/>
                <a:cs typeface="Verdana"/>
              </a:rPr>
              <a:t>2023; 131: 500–3</a:t>
            </a:r>
            <a:r>
              <a:rPr lang="de" sz="600">
                <a:solidFill>
                  <a:srgbClr val="404040"/>
                </a:solidFill>
                <a:latin typeface="+mn-lt"/>
                <a:ea typeface="Verdana"/>
                <a:cs typeface="Verdana"/>
              </a:rPr>
              <a:t>. </a:t>
            </a: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sp>
        <p:nvSpPr>
          <p:cNvPr id="4" name="TextBox 26">
            <a:extLst>
              <a:ext uri="{FF2B5EF4-FFF2-40B4-BE49-F238E27FC236}">
                <a16:creationId xmlns:a16="http://schemas.microsoft.com/office/drawing/2014/main" id="{B306AA2D-E0F7-A641-549F-34A734CC973F}"/>
              </a:ext>
            </a:extLst>
          </p:cNvPr>
          <p:cNvSpPr txBox="1"/>
          <p:nvPr/>
        </p:nvSpPr>
        <p:spPr>
          <a:xfrm>
            <a:off x="918022" y="872190"/>
            <a:ext cx="7307956" cy="276999"/>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mn-cs"/>
              </a:rPr>
              <a:t>C-Peptid-Glukose-Ratio (CGR)</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grpSp>
        <p:nvGrpSpPr>
          <p:cNvPr id="22" name="Gruppieren 21">
            <a:extLst>
              <a:ext uri="{FF2B5EF4-FFF2-40B4-BE49-F238E27FC236}">
                <a16:creationId xmlns:a16="http://schemas.microsoft.com/office/drawing/2014/main" id="{D2DF361E-B472-2759-C277-10083AD00A1B}"/>
              </a:ext>
            </a:extLst>
          </p:cNvPr>
          <p:cNvGrpSpPr/>
          <p:nvPr/>
        </p:nvGrpSpPr>
        <p:grpSpPr>
          <a:xfrm>
            <a:off x="2316097" y="1343053"/>
            <a:ext cx="4511805" cy="3124504"/>
            <a:chOff x="2316180" y="1343053"/>
            <a:chExt cx="4511805" cy="3124504"/>
          </a:xfrm>
        </p:grpSpPr>
        <p:sp>
          <p:nvSpPr>
            <p:cNvPr id="23" name="Freeform 59">
              <a:extLst>
                <a:ext uri="{FF2B5EF4-FFF2-40B4-BE49-F238E27FC236}">
                  <a16:creationId xmlns:a16="http://schemas.microsoft.com/office/drawing/2014/main" id="{569D1E9A-8E0E-6C66-8556-08FF19FC6E7B}"/>
                </a:ext>
              </a:extLst>
            </p:cNvPr>
            <p:cNvSpPr/>
            <p:nvPr/>
          </p:nvSpPr>
          <p:spPr>
            <a:xfrm>
              <a:off x="3005848" y="2912183"/>
              <a:ext cx="3134201" cy="140582"/>
            </a:xfrm>
            <a:custGeom>
              <a:avLst/>
              <a:gdLst>
                <a:gd name="connsiteX0" fmla="*/ 0 w 3072024"/>
                <a:gd name="connsiteY0" fmla="*/ 76576 h 76576"/>
                <a:gd name="connsiteX1" fmla="*/ 0 w 3072024"/>
                <a:gd name="connsiteY1" fmla="*/ 0 h 76576"/>
                <a:gd name="connsiteX2" fmla="*/ 3072024 w 3072024"/>
                <a:gd name="connsiteY2" fmla="*/ 0 h 76576"/>
                <a:gd name="connsiteX3" fmla="*/ 3072024 w 3072024"/>
                <a:gd name="connsiteY3" fmla="*/ 45045 h 76576"/>
                <a:gd name="connsiteX4" fmla="*/ 3072024 w 3072024"/>
                <a:gd name="connsiteY4" fmla="*/ 45045 h 7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2024" h="76576">
                  <a:moveTo>
                    <a:pt x="0" y="76576"/>
                  </a:moveTo>
                  <a:lnTo>
                    <a:pt x="0" y="0"/>
                  </a:lnTo>
                  <a:lnTo>
                    <a:pt x="3072024" y="0"/>
                  </a:lnTo>
                  <a:lnTo>
                    <a:pt x="3072024" y="45045"/>
                  </a:lnTo>
                  <a:lnTo>
                    <a:pt x="3072024" y="45045"/>
                  </a:lnTo>
                </a:path>
              </a:pathLst>
            </a:custGeom>
            <a:noFill/>
            <a:ln w="12700" cap="flat" cmpd="sng" algn="ctr">
              <a:solidFill>
                <a:srgbClr val="23004C"/>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Verdana"/>
                <a:ea typeface="Verdana"/>
                <a:cs typeface="Arial"/>
              </a:endParaRPr>
            </a:p>
          </p:txBody>
        </p:sp>
        <p:sp>
          <p:nvSpPr>
            <p:cNvPr id="24" name="Rounded Rectangle 2">
              <a:extLst>
                <a:ext uri="{FF2B5EF4-FFF2-40B4-BE49-F238E27FC236}">
                  <a16:creationId xmlns:a16="http://schemas.microsoft.com/office/drawing/2014/main" id="{E7951862-702C-2F23-FDCD-82F7E3D25109}"/>
                </a:ext>
              </a:extLst>
            </p:cNvPr>
            <p:cNvSpPr/>
            <p:nvPr/>
          </p:nvSpPr>
          <p:spPr>
            <a:xfrm>
              <a:off x="2560320" y="1343053"/>
              <a:ext cx="4023360" cy="281059"/>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DE" sz="1100" b="0" i="0" u="none" strike="noStrike" kern="0" cap="none" spc="0" normalizeH="0" baseline="0" noProof="0">
                  <a:ln>
                    <a:noFill/>
                  </a:ln>
                  <a:solidFill>
                    <a:prstClr val="black"/>
                  </a:solidFill>
                  <a:effectLst/>
                  <a:uLnTx/>
                  <a:uFillTx/>
                  <a:latin typeface="Georgia"/>
                  <a:ea typeface="Georgia"/>
                  <a:cs typeface="Georgia"/>
                </a:rPr>
                <a:t>Erwachsener mit Verdacht auf T1D</a:t>
              </a:r>
              <a:endParaRPr kumimoji="0" lang="de" sz="1100" b="0" i="0" u="none" strike="noStrike" kern="0" cap="none" spc="0" normalizeH="0" baseline="30000" noProof="0">
                <a:ln>
                  <a:noFill/>
                </a:ln>
                <a:solidFill>
                  <a:prstClr val="black"/>
                </a:solidFill>
                <a:effectLst/>
                <a:uLnTx/>
                <a:uFillTx/>
                <a:latin typeface="Georgia"/>
                <a:ea typeface="Georgia"/>
                <a:cs typeface="Georgia"/>
              </a:endParaRPr>
            </a:p>
          </p:txBody>
        </p:sp>
        <p:sp>
          <p:nvSpPr>
            <p:cNvPr id="25" name="Rounded Rectangle 23">
              <a:extLst>
                <a:ext uri="{FF2B5EF4-FFF2-40B4-BE49-F238E27FC236}">
                  <a16:creationId xmlns:a16="http://schemas.microsoft.com/office/drawing/2014/main" id="{F6DDF0B2-F317-5D07-1EBE-8754AA707CAE}"/>
                </a:ext>
              </a:extLst>
            </p:cNvPr>
            <p:cNvSpPr/>
            <p:nvPr/>
          </p:nvSpPr>
          <p:spPr>
            <a:xfrm>
              <a:off x="2316180" y="2283549"/>
              <a:ext cx="4511639" cy="416506"/>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Test auf Nüchtern-C-Peptid [pmol/l] und NBZ [mg/dl] aus derselben Probe; CGR = C-Peptid [pmol/l] : NBZ  [mg/dl]</a:t>
              </a:r>
              <a:endParaRPr kumimoji="0" lang="de" sz="1100" b="0" i="1" u="none" strike="noStrike" kern="0" cap="none" spc="0" normalizeH="0" baseline="30000" noProof="0">
                <a:ln>
                  <a:noFill/>
                </a:ln>
                <a:solidFill>
                  <a:srgbClr val="7A00E6"/>
                </a:solidFill>
                <a:effectLst/>
                <a:uLnTx/>
                <a:uFillTx/>
                <a:latin typeface="Georgia"/>
                <a:ea typeface="Georgia"/>
                <a:cs typeface="Georgia"/>
              </a:endParaRPr>
            </a:p>
          </p:txBody>
        </p:sp>
        <p:sp>
          <p:nvSpPr>
            <p:cNvPr id="26" name="Rounded Rectangle 20">
              <a:extLst>
                <a:ext uri="{FF2B5EF4-FFF2-40B4-BE49-F238E27FC236}">
                  <a16:creationId xmlns:a16="http://schemas.microsoft.com/office/drawing/2014/main" id="{A929E2B0-F196-2C89-9AA1-BE1B4EB8B0FA}"/>
                </a:ext>
              </a:extLst>
            </p:cNvPr>
            <p:cNvSpPr/>
            <p:nvPr/>
          </p:nvSpPr>
          <p:spPr>
            <a:xfrm>
              <a:off x="5455563" y="2992613"/>
              <a:ext cx="1371600" cy="348639"/>
            </a:xfrm>
            <a:prstGeom prst="rect">
              <a:avLst/>
            </a:prstGeom>
            <a:solidFill>
              <a:srgbClr val="23004C"/>
            </a:solidFill>
            <a:ln w="12700" cap="flat" cmpd="sng" algn="ctr">
              <a:noFill/>
              <a:prstDash val="solid"/>
              <a:miter lim="800000"/>
            </a:ln>
            <a:effectLst/>
          </p:spPr>
          <p:txBody>
            <a:bodyPr lIns="0" rIns="0"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DE" sz="900" b="0" i="1" u="none" strike="noStrike" kern="0" cap="none" spc="0" normalizeH="0" baseline="0" noProof="0">
                  <a:ln>
                    <a:noFill/>
                  </a:ln>
                  <a:solidFill>
                    <a:srgbClr val="FFFFFF"/>
                  </a:solidFill>
                  <a:effectLst/>
                  <a:uLnTx/>
                  <a:uFillTx/>
                  <a:latin typeface="Georgia"/>
                  <a:ea typeface="Georgia"/>
                  <a:cs typeface="Georgia"/>
                </a:rPr>
                <a:t>CGR &gt; 5</a:t>
              </a:r>
              <a:endParaRPr kumimoji="0" lang="de" sz="900" b="0" i="1" u="none" strike="noStrike" kern="0" cap="none" spc="0" normalizeH="0" baseline="0" noProof="0">
                <a:ln>
                  <a:noFill/>
                </a:ln>
                <a:solidFill>
                  <a:srgbClr val="FFFFFF"/>
                </a:solidFill>
                <a:effectLst/>
                <a:uLnTx/>
                <a:uFillTx/>
                <a:latin typeface="Georgia"/>
                <a:ea typeface="Georgia"/>
                <a:cs typeface="Georgia"/>
              </a:endParaRPr>
            </a:p>
          </p:txBody>
        </p:sp>
        <p:sp>
          <p:nvSpPr>
            <p:cNvPr id="27" name="Rounded Rectangle 24">
              <a:extLst>
                <a:ext uri="{FF2B5EF4-FFF2-40B4-BE49-F238E27FC236}">
                  <a16:creationId xmlns:a16="http://schemas.microsoft.com/office/drawing/2014/main" id="{2A1D9DDF-B050-448A-3CB8-ECDE0D4F7BD5}"/>
                </a:ext>
              </a:extLst>
            </p:cNvPr>
            <p:cNvSpPr/>
            <p:nvPr/>
          </p:nvSpPr>
          <p:spPr>
            <a:xfrm>
              <a:off x="2316180" y="2992613"/>
              <a:ext cx="1391622" cy="348638"/>
            </a:xfrm>
            <a:prstGeom prst="rect">
              <a:avLst/>
            </a:prstGeom>
            <a:solidFill>
              <a:srgbClr val="007FAD"/>
            </a:solidFill>
            <a:ln w="12700" cap="flat" cmpd="sng" algn="ctr">
              <a:no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900" b="0" i="1" u="none" strike="noStrike" kern="0" cap="none" spc="0" normalizeH="0" baseline="0" noProof="0">
                  <a:ln>
                    <a:noFill/>
                  </a:ln>
                  <a:solidFill>
                    <a:srgbClr val="FFFFFF"/>
                  </a:solidFill>
                  <a:effectLst/>
                  <a:uLnTx/>
                  <a:uFillTx/>
                  <a:latin typeface="Georgia"/>
                  <a:ea typeface="Georgia"/>
                  <a:cs typeface="Georgia"/>
                </a:rPr>
                <a:t>CGR &lt; 2</a:t>
              </a:r>
            </a:p>
          </p:txBody>
        </p:sp>
        <p:sp>
          <p:nvSpPr>
            <p:cNvPr id="28" name="Rounded Rectangle 26">
              <a:extLst>
                <a:ext uri="{FF2B5EF4-FFF2-40B4-BE49-F238E27FC236}">
                  <a16:creationId xmlns:a16="http://schemas.microsoft.com/office/drawing/2014/main" id="{B0BFEDE1-B8BD-3494-D95F-7C1FE35BBDF2}"/>
                </a:ext>
              </a:extLst>
            </p:cNvPr>
            <p:cNvSpPr/>
            <p:nvPr/>
          </p:nvSpPr>
          <p:spPr>
            <a:xfrm>
              <a:off x="3877940" y="2992613"/>
              <a:ext cx="1391623" cy="348638"/>
            </a:xfrm>
            <a:prstGeom prst="rect">
              <a:avLst/>
            </a:prstGeom>
            <a:gradFill flip="none" rotWithShape="1">
              <a:gsLst>
                <a:gs pos="0">
                  <a:srgbClr val="23004C"/>
                </a:gs>
                <a:gs pos="100000">
                  <a:srgbClr val="007FAD"/>
                </a:gs>
              </a:gsLst>
              <a:lin ang="10800000" scaled="0"/>
            </a:gradFill>
            <a:ln w="12700" cap="flat" cmpd="sng" algn="ctr">
              <a:no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900" b="0" i="1" u="none" strike="noStrike" kern="0" cap="none" spc="0" normalizeH="0" baseline="0" noProof="0">
                  <a:ln>
                    <a:noFill/>
                  </a:ln>
                  <a:solidFill>
                    <a:srgbClr val="FFFFFF"/>
                  </a:solidFill>
                  <a:effectLst/>
                  <a:uLnTx/>
                  <a:uFillTx/>
                  <a:latin typeface="Georgia"/>
                  <a:ea typeface="Georgia"/>
                  <a:cs typeface="Georgia"/>
                </a:rPr>
                <a:t>CGR 2-5</a:t>
              </a:r>
            </a:p>
          </p:txBody>
        </p:sp>
        <p:sp>
          <p:nvSpPr>
            <p:cNvPr id="29" name="Rounded Rectangle 7">
              <a:extLst>
                <a:ext uri="{FF2B5EF4-FFF2-40B4-BE49-F238E27FC236}">
                  <a16:creationId xmlns:a16="http://schemas.microsoft.com/office/drawing/2014/main" id="{67A09A30-2C26-0972-3ABB-77269E61E903}"/>
                </a:ext>
              </a:extLst>
            </p:cNvPr>
            <p:cNvSpPr/>
            <p:nvPr/>
          </p:nvSpPr>
          <p:spPr>
            <a:xfrm>
              <a:off x="2560320" y="1745577"/>
              <a:ext cx="1504398" cy="416506"/>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Test auf Inselautoantikörper</a:t>
              </a:r>
              <a:endParaRPr kumimoji="0" lang="de" sz="1100" b="0" i="1" u="none" strike="noStrike" kern="0" cap="none" spc="0" normalizeH="0" baseline="30000" noProof="0">
                <a:ln>
                  <a:noFill/>
                </a:ln>
                <a:solidFill>
                  <a:srgbClr val="7A00E6"/>
                </a:solidFill>
                <a:effectLst/>
                <a:uLnTx/>
                <a:uFillTx/>
                <a:latin typeface="Georgia"/>
                <a:ea typeface="Georgia"/>
                <a:cs typeface="Georgia"/>
              </a:endParaRPr>
            </a:p>
          </p:txBody>
        </p:sp>
        <p:cxnSp>
          <p:nvCxnSpPr>
            <p:cNvPr id="30" name="Straight Arrow Connector 61">
              <a:extLst>
                <a:ext uri="{FF2B5EF4-FFF2-40B4-BE49-F238E27FC236}">
                  <a16:creationId xmlns:a16="http://schemas.microsoft.com/office/drawing/2014/main" id="{DC4607C1-0138-E728-8832-64DDB8277A76}"/>
                </a:ext>
              </a:extLst>
            </p:cNvPr>
            <p:cNvCxnSpPr>
              <a:cxnSpLocks/>
              <a:stCxn id="24" idx="2"/>
              <a:endCxn id="25" idx="0"/>
            </p:cNvCxnSpPr>
            <p:nvPr/>
          </p:nvCxnSpPr>
          <p:spPr>
            <a:xfrm>
              <a:off x="4572000" y="1624112"/>
              <a:ext cx="0" cy="659437"/>
            </a:xfrm>
            <a:prstGeom prst="straightConnector1">
              <a:avLst/>
            </a:prstGeom>
            <a:noFill/>
            <a:ln w="12700" cap="flat" cmpd="sng" algn="ctr">
              <a:solidFill>
                <a:srgbClr val="23004C"/>
              </a:solidFill>
              <a:prstDash val="solid"/>
              <a:miter lim="800000"/>
              <a:tailEnd type="triangle"/>
            </a:ln>
            <a:effectLst/>
          </p:spPr>
        </p:cxnSp>
        <p:sp>
          <p:nvSpPr>
            <p:cNvPr id="31" name="Rounded Rectangle 28">
              <a:extLst>
                <a:ext uri="{FF2B5EF4-FFF2-40B4-BE49-F238E27FC236}">
                  <a16:creationId xmlns:a16="http://schemas.microsoft.com/office/drawing/2014/main" id="{ADF9B4CB-9731-9400-48E3-276CE82488F2}"/>
                </a:ext>
              </a:extLst>
            </p:cNvPr>
            <p:cNvSpPr/>
            <p:nvPr/>
          </p:nvSpPr>
          <p:spPr>
            <a:xfrm>
              <a:off x="2317003" y="4094114"/>
              <a:ext cx="1391623" cy="373442"/>
            </a:xfrm>
            <a:prstGeom prst="rect">
              <a:avLst/>
            </a:prstGeom>
            <a:solidFill>
              <a:srgbClr val="007FAD"/>
            </a:solidFill>
            <a:ln w="12700" cap="flat" cmpd="sng" algn="ctr">
              <a:noFill/>
              <a:prstDash val="solid"/>
              <a:miter lim="800000"/>
            </a:ln>
            <a:effectLst/>
          </p:spPr>
          <p:txBody>
            <a:bodyPr lIns="72000" rIns="36000" rtlCol="0" anchor="ctr"/>
            <a:lstStyle/>
            <a:p>
              <a:pPr marL="0" marR="0" lvl="0" indent="0" algn="ctr" defTabSz="457189" eaLnBrk="1" fontAlgn="auto" latinLnBrk="0" hangingPunct="1">
                <a:lnSpc>
                  <a:spcPct val="100000"/>
                </a:lnSpc>
                <a:spcBef>
                  <a:spcPts val="0"/>
                </a:spcBef>
                <a:spcAft>
                  <a:spcPts val="300"/>
                </a:spcAft>
                <a:buClrTx/>
                <a:buSzTx/>
                <a:buFontTx/>
                <a:buNone/>
                <a:tabLst/>
                <a:defRPr/>
              </a:pPr>
              <a:r>
                <a:rPr kumimoji="0" lang="de" sz="900" b="1" i="0" u="none" strike="noStrike" kern="0" cap="none" spc="0" normalizeH="0" baseline="0" noProof="0">
                  <a:ln>
                    <a:noFill/>
                  </a:ln>
                  <a:solidFill>
                    <a:srgbClr val="FFFFFF"/>
                  </a:solidFill>
                  <a:effectLst/>
                  <a:uLnTx/>
                  <a:uFillTx/>
                  <a:latin typeface="Verdana"/>
                  <a:ea typeface="Verdana"/>
                  <a:cs typeface="Verdana"/>
                </a:rPr>
                <a:t>Typ-1-Diabetes</a:t>
              </a:r>
              <a:endParaRPr kumimoji="0" lang="de" sz="800" b="0" i="0" u="none" strike="noStrike" kern="0" cap="none" spc="0" normalizeH="0" baseline="0" noProof="0">
                <a:ln>
                  <a:noFill/>
                </a:ln>
                <a:solidFill>
                  <a:srgbClr val="FFFFFF"/>
                </a:solidFill>
                <a:effectLst/>
                <a:uLnTx/>
                <a:uFillTx/>
                <a:latin typeface="Verdana"/>
                <a:ea typeface="Verdana"/>
                <a:cs typeface="Verdana"/>
              </a:endParaRPr>
            </a:p>
          </p:txBody>
        </p:sp>
        <p:sp>
          <p:nvSpPr>
            <p:cNvPr id="34" name="Rounded Rectangle 28">
              <a:extLst>
                <a:ext uri="{FF2B5EF4-FFF2-40B4-BE49-F238E27FC236}">
                  <a16:creationId xmlns:a16="http://schemas.microsoft.com/office/drawing/2014/main" id="{44E82794-FBE9-D25A-9299-AE6B624ED2DD}"/>
                </a:ext>
              </a:extLst>
            </p:cNvPr>
            <p:cNvSpPr/>
            <p:nvPr/>
          </p:nvSpPr>
          <p:spPr>
            <a:xfrm>
              <a:off x="3877940" y="4094115"/>
              <a:ext cx="1391622" cy="373442"/>
            </a:xfrm>
            <a:prstGeom prst="rect">
              <a:avLst/>
            </a:prstGeom>
            <a:gradFill>
              <a:gsLst>
                <a:gs pos="0">
                  <a:srgbClr val="23004C"/>
                </a:gs>
                <a:gs pos="100000">
                  <a:srgbClr val="007FAD"/>
                </a:gs>
              </a:gsLst>
              <a:lin ang="10800000" scaled="0"/>
            </a:gradFill>
            <a:ln w="12700" cap="flat" cmpd="sng" algn="ctr">
              <a:noFill/>
              <a:prstDash val="solid"/>
              <a:miter lim="800000"/>
            </a:ln>
            <a:effectLst/>
          </p:spPr>
          <p:txBody>
            <a:bodyPr lIns="72000" rIns="72000" rtlCol="0" anchor="ctr"/>
            <a:lstStyle/>
            <a:p>
              <a:pPr marL="0" marR="0" lvl="0" indent="0" algn="ctr" defTabSz="457189" eaLnBrk="1" fontAlgn="auto" latinLnBrk="0" hangingPunct="1">
                <a:lnSpc>
                  <a:spcPct val="100000"/>
                </a:lnSpc>
                <a:spcBef>
                  <a:spcPts val="0"/>
                </a:spcBef>
                <a:spcAft>
                  <a:spcPts val="300"/>
                </a:spcAft>
                <a:buClrTx/>
                <a:buSzTx/>
                <a:buFontTx/>
                <a:buNone/>
                <a:tabLst/>
                <a:defRPr/>
              </a:pPr>
              <a:r>
                <a:rPr kumimoji="0" lang="de-DE" sz="900" b="1" i="0" u="none" strike="noStrike" kern="0" cap="none" spc="0" normalizeH="0" baseline="0" noProof="0">
                  <a:ln>
                    <a:noFill/>
                  </a:ln>
                  <a:solidFill>
                    <a:srgbClr val="FFFFFF"/>
                  </a:solidFill>
                  <a:effectLst/>
                  <a:uLnTx/>
                  <a:uFillTx/>
                  <a:latin typeface="Verdana"/>
                  <a:ea typeface="Verdana"/>
                  <a:cs typeface="Verdana"/>
                </a:rPr>
                <a:t>Intermediär</a:t>
              </a:r>
              <a:endParaRPr kumimoji="0" lang="de" sz="800" b="0" i="0" u="none" strike="noStrike" kern="0" cap="none" spc="0" normalizeH="0" baseline="0" noProof="0">
                <a:ln>
                  <a:noFill/>
                </a:ln>
                <a:solidFill>
                  <a:srgbClr val="FFFFFF"/>
                </a:solidFill>
                <a:effectLst/>
                <a:uLnTx/>
                <a:uFillTx/>
                <a:latin typeface="Verdana"/>
                <a:ea typeface="Verdana"/>
                <a:cs typeface="Verdana"/>
              </a:endParaRPr>
            </a:p>
          </p:txBody>
        </p:sp>
        <p:sp>
          <p:nvSpPr>
            <p:cNvPr id="35" name="Rounded Rectangle 28">
              <a:extLst>
                <a:ext uri="{FF2B5EF4-FFF2-40B4-BE49-F238E27FC236}">
                  <a16:creationId xmlns:a16="http://schemas.microsoft.com/office/drawing/2014/main" id="{AC176844-867B-7FF9-C737-C2E7603E16A6}"/>
                </a:ext>
              </a:extLst>
            </p:cNvPr>
            <p:cNvSpPr/>
            <p:nvPr/>
          </p:nvSpPr>
          <p:spPr>
            <a:xfrm>
              <a:off x="5456386" y="4094114"/>
              <a:ext cx="1371599" cy="373442"/>
            </a:xfrm>
            <a:prstGeom prst="rect">
              <a:avLst/>
            </a:prstGeom>
            <a:solidFill>
              <a:srgbClr val="23004C"/>
            </a:solidFill>
            <a:ln w="12700" cap="flat" cmpd="sng" algn="ctr">
              <a:noFill/>
              <a:prstDash val="solid"/>
              <a:miter lim="800000"/>
            </a:ln>
            <a:effectLst/>
          </p:spPr>
          <p:txBody>
            <a:bodyPr lIns="72000" rIns="0" rtlCol="0" anchor="ctr"/>
            <a:lstStyle/>
            <a:p>
              <a:pPr marL="0" marR="0" lvl="0" indent="0" algn="ctr" defTabSz="457189" eaLnBrk="1" fontAlgn="auto" latinLnBrk="0" hangingPunct="1">
                <a:lnSpc>
                  <a:spcPct val="100000"/>
                </a:lnSpc>
                <a:spcBef>
                  <a:spcPts val="0"/>
                </a:spcBef>
                <a:spcAft>
                  <a:spcPts val="300"/>
                </a:spcAft>
                <a:buClrTx/>
                <a:buSzTx/>
                <a:buFontTx/>
                <a:buNone/>
                <a:tabLst/>
                <a:defRPr/>
              </a:pPr>
              <a:r>
                <a:rPr kumimoji="0" lang="de" sz="900" b="1" i="0" u="none" strike="noStrike" kern="0" cap="none" spc="0" normalizeH="0" baseline="0" noProof="0">
                  <a:ln>
                    <a:noFill/>
                  </a:ln>
                  <a:solidFill>
                    <a:srgbClr val="FFFFFF"/>
                  </a:solidFill>
                  <a:effectLst/>
                  <a:uLnTx/>
                  <a:uFillTx/>
                  <a:latin typeface="Verdana"/>
                  <a:ea typeface="Verdana"/>
                  <a:cs typeface="Verdana"/>
                </a:rPr>
                <a:t>Typ-2-Diabetes</a:t>
              </a:r>
              <a:endParaRPr kumimoji="0" lang="de" sz="900" b="1" i="0" u="none" strike="noStrike" kern="0" cap="none" spc="0" normalizeH="0" baseline="30000" noProof="0">
                <a:ln>
                  <a:noFill/>
                </a:ln>
                <a:solidFill>
                  <a:srgbClr val="FFFFFF"/>
                </a:solidFill>
                <a:effectLst/>
                <a:uLnTx/>
                <a:uFillTx/>
                <a:latin typeface="Verdana"/>
                <a:ea typeface="Verdana"/>
                <a:cs typeface="Verdana"/>
              </a:endParaRPr>
            </a:p>
          </p:txBody>
        </p:sp>
        <p:cxnSp>
          <p:nvCxnSpPr>
            <p:cNvPr id="45" name="Straight Arrow Connector 104">
              <a:extLst>
                <a:ext uri="{FF2B5EF4-FFF2-40B4-BE49-F238E27FC236}">
                  <a16:creationId xmlns:a16="http://schemas.microsoft.com/office/drawing/2014/main" id="{7A1DEBD6-30D1-E0F5-745D-CF1345284A4C}"/>
                </a:ext>
              </a:extLst>
            </p:cNvPr>
            <p:cNvCxnSpPr>
              <a:cxnSpLocks/>
              <a:stCxn id="27" idx="2"/>
              <a:endCxn id="31" idx="0"/>
            </p:cNvCxnSpPr>
            <p:nvPr/>
          </p:nvCxnSpPr>
          <p:spPr>
            <a:xfrm>
              <a:off x="3011991" y="3341251"/>
              <a:ext cx="824" cy="752863"/>
            </a:xfrm>
            <a:prstGeom prst="straightConnector1">
              <a:avLst/>
            </a:prstGeom>
            <a:noFill/>
            <a:ln w="12700" cap="flat" cmpd="sng" algn="ctr">
              <a:solidFill>
                <a:srgbClr val="23004C"/>
              </a:solidFill>
              <a:prstDash val="solid"/>
              <a:miter lim="800000"/>
              <a:tailEnd type="triangle"/>
            </a:ln>
            <a:effectLst/>
          </p:spPr>
        </p:cxnSp>
        <p:cxnSp>
          <p:nvCxnSpPr>
            <p:cNvPr id="46" name="Straight Arrow Connector 107">
              <a:extLst>
                <a:ext uri="{FF2B5EF4-FFF2-40B4-BE49-F238E27FC236}">
                  <a16:creationId xmlns:a16="http://schemas.microsoft.com/office/drawing/2014/main" id="{4BBFC8DC-CB85-5FFA-D474-6D294FB471D0}"/>
                </a:ext>
              </a:extLst>
            </p:cNvPr>
            <p:cNvCxnSpPr>
              <a:cxnSpLocks/>
              <a:stCxn id="28" idx="2"/>
              <a:endCxn id="34" idx="0"/>
            </p:cNvCxnSpPr>
            <p:nvPr/>
          </p:nvCxnSpPr>
          <p:spPr>
            <a:xfrm flipH="1">
              <a:off x="4573751" y="3341251"/>
              <a:ext cx="1" cy="752864"/>
            </a:xfrm>
            <a:prstGeom prst="straightConnector1">
              <a:avLst/>
            </a:prstGeom>
            <a:noFill/>
            <a:ln w="12700" cap="flat" cmpd="sng" algn="ctr">
              <a:solidFill>
                <a:srgbClr val="23004C"/>
              </a:solidFill>
              <a:prstDash val="solid"/>
              <a:miter lim="800000"/>
              <a:tailEnd type="triangle"/>
            </a:ln>
            <a:effectLst/>
          </p:spPr>
        </p:cxnSp>
        <p:cxnSp>
          <p:nvCxnSpPr>
            <p:cNvPr id="47" name="Straight Arrow Connector 110">
              <a:extLst>
                <a:ext uri="{FF2B5EF4-FFF2-40B4-BE49-F238E27FC236}">
                  <a16:creationId xmlns:a16="http://schemas.microsoft.com/office/drawing/2014/main" id="{062A2B53-8976-677C-FEF4-E8E4EAA89C53}"/>
                </a:ext>
              </a:extLst>
            </p:cNvPr>
            <p:cNvCxnSpPr>
              <a:cxnSpLocks/>
              <a:stCxn id="26" idx="2"/>
              <a:endCxn id="35" idx="0"/>
            </p:cNvCxnSpPr>
            <p:nvPr/>
          </p:nvCxnSpPr>
          <p:spPr>
            <a:xfrm>
              <a:off x="6141363" y="3341252"/>
              <a:ext cx="823" cy="752862"/>
            </a:xfrm>
            <a:prstGeom prst="straightConnector1">
              <a:avLst/>
            </a:prstGeom>
            <a:noFill/>
            <a:ln w="12700" cap="flat" cmpd="sng" algn="ctr">
              <a:solidFill>
                <a:srgbClr val="23004C"/>
              </a:solidFill>
              <a:prstDash val="solid"/>
              <a:miter lim="800000"/>
              <a:tailEnd type="triangle"/>
            </a:ln>
            <a:effectLst/>
          </p:spPr>
        </p:cxnSp>
        <p:cxnSp>
          <p:nvCxnSpPr>
            <p:cNvPr id="48" name="Straight Arrow Connector 60">
              <a:extLst>
                <a:ext uri="{FF2B5EF4-FFF2-40B4-BE49-F238E27FC236}">
                  <a16:creationId xmlns:a16="http://schemas.microsoft.com/office/drawing/2014/main" id="{053F2FC3-E7FA-E69F-7C01-EC6E8BFABD10}"/>
                </a:ext>
              </a:extLst>
            </p:cNvPr>
            <p:cNvCxnSpPr>
              <a:cxnSpLocks/>
              <a:stCxn id="28" idx="0"/>
              <a:endCxn id="25" idx="2"/>
            </p:cNvCxnSpPr>
            <p:nvPr/>
          </p:nvCxnSpPr>
          <p:spPr>
            <a:xfrm flipH="1" flipV="1">
              <a:off x="4572000" y="2700055"/>
              <a:ext cx="1752" cy="292558"/>
            </a:xfrm>
            <a:prstGeom prst="straightConnector1">
              <a:avLst/>
            </a:prstGeom>
            <a:noFill/>
            <a:ln w="12700" cap="flat" cmpd="sng" algn="ctr">
              <a:solidFill>
                <a:srgbClr val="23004C"/>
              </a:solidFill>
              <a:prstDash val="solid"/>
              <a:miter lim="800000"/>
              <a:headEnd type="none" w="med" len="med"/>
              <a:tailEnd type="none" w="med" len="med"/>
            </a:ln>
            <a:effectLst/>
          </p:spPr>
        </p:cxnSp>
        <p:sp>
          <p:nvSpPr>
            <p:cNvPr id="49" name="Rounded Rectangle 28">
              <a:extLst>
                <a:ext uri="{FF2B5EF4-FFF2-40B4-BE49-F238E27FC236}">
                  <a16:creationId xmlns:a16="http://schemas.microsoft.com/office/drawing/2014/main" id="{FDD73598-D6DD-CC48-7FFE-D1D6BCCBDA33}"/>
                </a:ext>
              </a:extLst>
            </p:cNvPr>
            <p:cNvSpPr/>
            <p:nvPr/>
          </p:nvSpPr>
          <p:spPr>
            <a:xfrm>
              <a:off x="2321120" y="3520814"/>
              <a:ext cx="4504394" cy="373442"/>
            </a:xfrm>
            <a:prstGeom prst="rect">
              <a:avLst/>
            </a:prstGeom>
            <a:gradFill>
              <a:gsLst>
                <a:gs pos="0">
                  <a:srgbClr val="23004C"/>
                </a:gs>
                <a:gs pos="100000">
                  <a:srgbClr val="007FAD"/>
                </a:gs>
              </a:gsLst>
              <a:lin ang="10800000" scaled="0"/>
            </a:gradFill>
            <a:ln w="12700" cap="flat" cmpd="sng" algn="ctr">
              <a:noFill/>
              <a:prstDash val="solid"/>
              <a:miter lim="800000"/>
            </a:ln>
            <a:effectLst/>
          </p:spPr>
          <p:txBody>
            <a:bodyPr lIns="72000" rIns="72000" rtlCol="0" anchor="ctr"/>
            <a:lstStyle/>
            <a:p>
              <a:pPr marL="0" marR="0" lvl="0" indent="0" algn="ctr" defTabSz="457189" eaLnBrk="1" fontAlgn="auto" latinLnBrk="0" hangingPunct="1">
                <a:lnSpc>
                  <a:spcPct val="100000"/>
                </a:lnSpc>
                <a:spcBef>
                  <a:spcPts val="0"/>
                </a:spcBef>
                <a:spcAft>
                  <a:spcPts val="300"/>
                </a:spcAft>
                <a:buClrTx/>
                <a:buSzTx/>
                <a:buFontTx/>
                <a:buNone/>
                <a:tabLst/>
                <a:defRPr/>
              </a:pPr>
              <a:r>
                <a:rPr kumimoji="0" lang="de-DE" sz="900" b="1" i="0" u="none" strike="noStrike" kern="0" cap="none" spc="0" normalizeH="0" baseline="0" noProof="0">
                  <a:ln>
                    <a:noFill/>
                  </a:ln>
                  <a:solidFill>
                    <a:srgbClr val="FFFFFF"/>
                  </a:solidFill>
                  <a:effectLst/>
                  <a:uLnTx/>
                  <a:uFillTx/>
                  <a:latin typeface="Verdana"/>
                  <a:ea typeface="Verdana"/>
                  <a:cs typeface="Verdana"/>
                </a:rPr>
                <a:t>   Ja                         Insulintherapie                        Nein</a:t>
              </a:r>
              <a:endParaRPr kumimoji="0" lang="de" sz="800" b="0" i="0" u="none" strike="noStrike" kern="0" cap="none" spc="0" normalizeH="0" baseline="0" noProof="0">
                <a:ln>
                  <a:noFill/>
                </a:ln>
                <a:solidFill>
                  <a:srgbClr val="FFFFFF"/>
                </a:solidFill>
                <a:effectLst/>
                <a:uLnTx/>
                <a:uFillTx/>
                <a:latin typeface="Verdana"/>
                <a:ea typeface="Verdana"/>
                <a:cs typeface="Verdana"/>
              </a:endParaRPr>
            </a:p>
          </p:txBody>
        </p:sp>
      </p:grpSp>
      <p:sp>
        <p:nvSpPr>
          <p:cNvPr id="5" name="Textplatzhalter 9">
            <a:extLst>
              <a:ext uri="{FF2B5EF4-FFF2-40B4-BE49-F238E27FC236}">
                <a16:creationId xmlns:a16="http://schemas.microsoft.com/office/drawing/2014/main" id="{8B69CF4B-F266-9B74-375A-34F9B9454A81}"/>
              </a:ext>
            </a:extLst>
          </p:cNvPr>
          <p:cNvSpPr txBox="1">
            <a:spLocks/>
          </p:cNvSpPr>
          <p:nvPr/>
        </p:nvSpPr>
        <p:spPr>
          <a:xfrm>
            <a:off x="320268"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Diagnose und Monitoring von T1D mit klinischer Manifestation im Erwachsenenalter</a:t>
            </a:r>
            <a:r>
              <a:rPr lang="de-DE" sz="2000" b="1" baseline="30000">
                <a:solidFill>
                  <a:srgbClr val="7030A0"/>
                </a:solidFill>
                <a:latin typeface="Verdana"/>
              </a:rPr>
              <a:t>1</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Tree>
    <p:extLst>
      <p:ext uri="{BB962C8B-B14F-4D97-AF65-F5344CB8AC3E}">
        <p14:creationId xmlns:p14="http://schemas.microsoft.com/office/powerpoint/2010/main" val="37633876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5.xml><?xml version="1.0" encoding="utf-8"?>
<p:sld xmlns:a="http://schemas.openxmlformats.org/drawingml/2006/main" xmlns:r="http://schemas.openxmlformats.org/officeDocument/2006/relationships" xmlns:p="http://schemas.openxmlformats.org/presentationml/2006/main">
  <p:cSld>
    <p:bg>
      <p:bgPr>
        <a:solidFill>
          <a:srgbClr val="F5F3F8"/>
        </a:solidFill>
        <a:effectLst/>
      </p:bgPr>
    </p:bg>
    <p:spTree>
      <p:nvGrpSpPr>
        <p:cNvPr id="1" name="">
          <a:extLst>
            <a:ext uri="{FF2B5EF4-FFF2-40B4-BE49-F238E27FC236}">
              <a16:creationId xmlns:a16="http://schemas.microsoft.com/office/drawing/2014/main" id="{2482C020-C722-73DE-121D-B616C3800410}"/>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2077F3C9-C148-0343-E946-5F6DE25CA2C0}"/>
              </a:ext>
            </a:extLst>
          </p:cNvPr>
          <p:cNvSpPr txBox="1">
            <a:spLocks/>
          </p:cNvSpPr>
          <p:nvPr/>
        </p:nvSpPr>
        <p:spPr>
          <a:xfrm>
            <a:off x="320268"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Mögliche Unterschiede in der Früherkennung bei Kindern und Erwachsenen (schematische Darstellung)</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3" name="Textfeld 2">
            <a:extLst>
              <a:ext uri="{FF2B5EF4-FFF2-40B4-BE49-F238E27FC236}">
                <a16:creationId xmlns:a16="http://schemas.microsoft.com/office/drawing/2014/main" id="{6446445C-4577-DB89-7519-5732431413ED}"/>
              </a:ext>
            </a:extLst>
          </p:cNvPr>
          <p:cNvSpPr txBox="1"/>
          <p:nvPr/>
        </p:nvSpPr>
        <p:spPr>
          <a:xfrm rot="2086611">
            <a:off x="4601180" y="3887716"/>
            <a:ext cx="1176652" cy="215444"/>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err="1">
                <a:ln>
                  <a:noFill/>
                </a:ln>
                <a:solidFill>
                  <a:srgbClr val="7A00E6"/>
                </a:solidFill>
                <a:effectLst/>
                <a:uLnTx/>
                <a:uFillTx/>
                <a:latin typeface="Verdana"/>
                <a:ea typeface="+mn-ea"/>
                <a:cs typeface="+mn-cs"/>
              </a:rPr>
              <a:t>IAk</a:t>
            </a:r>
            <a:r>
              <a:rPr kumimoji="0" lang="de-DE" sz="800" b="0" i="0" u="none" strike="noStrike" kern="1200" cap="none" spc="0" normalizeH="0" baseline="0" noProof="0">
                <a:ln>
                  <a:noFill/>
                </a:ln>
                <a:solidFill>
                  <a:srgbClr val="7A00E6"/>
                </a:solidFill>
                <a:effectLst/>
                <a:uLnTx/>
                <a:uFillTx/>
                <a:latin typeface="Verdana"/>
                <a:ea typeface="+mn-ea"/>
                <a:cs typeface="+mn-cs"/>
              </a:rPr>
              <a:t>-</a:t>
            </a:r>
          </a:p>
        </p:txBody>
      </p:sp>
      <p:sp>
        <p:nvSpPr>
          <p:cNvPr id="5" name="Textfeld 4">
            <a:extLst>
              <a:ext uri="{FF2B5EF4-FFF2-40B4-BE49-F238E27FC236}">
                <a16:creationId xmlns:a16="http://schemas.microsoft.com/office/drawing/2014/main" id="{C569CDEF-598B-DCEE-91F1-795E60EA396F}"/>
              </a:ext>
            </a:extLst>
          </p:cNvPr>
          <p:cNvSpPr txBox="1"/>
          <p:nvPr/>
        </p:nvSpPr>
        <p:spPr>
          <a:xfrm>
            <a:off x="2900238" y="3407986"/>
            <a:ext cx="1176652" cy="215444"/>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err="1">
                <a:ln>
                  <a:noFill/>
                </a:ln>
                <a:solidFill>
                  <a:srgbClr val="7A00E6"/>
                </a:solidFill>
                <a:effectLst/>
                <a:uLnTx/>
                <a:uFillTx/>
                <a:latin typeface="Verdana"/>
                <a:ea typeface="+mn-ea"/>
                <a:cs typeface="+mn-cs"/>
              </a:rPr>
              <a:t>Dysglykämie</a:t>
            </a:r>
            <a:endParaRPr kumimoji="0" lang="de-DE" sz="800" b="0" i="0" u="none" strike="noStrike" kern="1200" cap="none" spc="0" normalizeH="0" baseline="0" noProof="0">
              <a:ln>
                <a:noFill/>
              </a:ln>
              <a:solidFill>
                <a:srgbClr val="7A00E6"/>
              </a:solidFill>
              <a:effectLst/>
              <a:uLnTx/>
              <a:uFillTx/>
              <a:latin typeface="Verdana"/>
              <a:ea typeface="+mn-ea"/>
              <a:cs typeface="+mn-cs"/>
            </a:endParaRPr>
          </a:p>
        </p:txBody>
      </p:sp>
      <p:pic>
        <p:nvPicPr>
          <p:cNvPr id="6" name="Grafik 5" descr="Schuljunge Silhouette">
            <a:extLst>
              <a:ext uri="{FF2B5EF4-FFF2-40B4-BE49-F238E27FC236}">
                <a16:creationId xmlns:a16="http://schemas.microsoft.com/office/drawing/2014/main" id="{5805B225-1A56-9025-CDAA-BEB65E3DFBD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26002" y="1071975"/>
            <a:ext cx="1157931" cy="1157931"/>
          </a:xfrm>
          <a:prstGeom prst="rect">
            <a:avLst/>
          </a:prstGeom>
        </p:spPr>
      </p:pic>
      <p:sp>
        <p:nvSpPr>
          <p:cNvPr id="7" name="Pfeil: nach unten 6">
            <a:extLst>
              <a:ext uri="{FF2B5EF4-FFF2-40B4-BE49-F238E27FC236}">
                <a16:creationId xmlns:a16="http://schemas.microsoft.com/office/drawing/2014/main" id="{9F0FFF7B-E566-73B5-67E4-5A2AFC190079}"/>
              </a:ext>
            </a:extLst>
          </p:cNvPr>
          <p:cNvSpPr/>
          <p:nvPr/>
        </p:nvSpPr>
        <p:spPr>
          <a:xfrm rot="16200000">
            <a:off x="1507560" y="1284996"/>
            <a:ext cx="484632" cy="731887"/>
          </a:xfrm>
          <a:prstGeom prst="down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8" name="Textfeld 7">
            <a:extLst>
              <a:ext uri="{FF2B5EF4-FFF2-40B4-BE49-F238E27FC236}">
                <a16:creationId xmlns:a16="http://schemas.microsoft.com/office/drawing/2014/main" id="{889E42E6-7A49-6CF2-E385-8BAD8D917EC9}"/>
              </a:ext>
            </a:extLst>
          </p:cNvPr>
          <p:cNvSpPr txBox="1"/>
          <p:nvPr/>
        </p:nvSpPr>
        <p:spPr>
          <a:xfrm>
            <a:off x="1197453" y="2015671"/>
            <a:ext cx="923909" cy="40011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prstClr val="black"/>
                </a:solidFill>
                <a:effectLst/>
                <a:uLnTx/>
                <a:uFillTx/>
                <a:latin typeface="Verdana"/>
                <a:ea typeface="+mn-ea"/>
                <a:cs typeface="+mn-cs"/>
              </a:rPr>
              <a:t>Früher-kennung</a:t>
            </a:r>
          </a:p>
        </p:txBody>
      </p:sp>
      <p:sp>
        <p:nvSpPr>
          <p:cNvPr id="13" name="Pfeil: nach unten 12">
            <a:extLst>
              <a:ext uri="{FF2B5EF4-FFF2-40B4-BE49-F238E27FC236}">
                <a16:creationId xmlns:a16="http://schemas.microsoft.com/office/drawing/2014/main" id="{21DAD7A5-FFF6-9930-8621-DB6BA96502E3}"/>
              </a:ext>
            </a:extLst>
          </p:cNvPr>
          <p:cNvSpPr/>
          <p:nvPr/>
        </p:nvSpPr>
        <p:spPr>
          <a:xfrm rot="16200000">
            <a:off x="3386588" y="1284997"/>
            <a:ext cx="484632" cy="731887"/>
          </a:xfrm>
          <a:prstGeom prst="down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15" name="Textfeld 14">
            <a:extLst>
              <a:ext uri="{FF2B5EF4-FFF2-40B4-BE49-F238E27FC236}">
                <a16:creationId xmlns:a16="http://schemas.microsoft.com/office/drawing/2014/main" id="{B869E42D-3ACE-A7E1-FA7B-D60752DE2799}"/>
              </a:ext>
            </a:extLst>
          </p:cNvPr>
          <p:cNvSpPr txBox="1"/>
          <p:nvPr/>
        </p:nvSpPr>
        <p:spPr>
          <a:xfrm>
            <a:off x="2990517" y="2256491"/>
            <a:ext cx="1176652" cy="230832"/>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solidFill>
                <a:effectLst/>
                <a:uLnTx/>
                <a:uFillTx/>
                <a:latin typeface="Verdana"/>
                <a:ea typeface="+mn-ea"/>
                <a:cs typeface="+mn-cs"/>
              </a:rPr>
              <a:t>IAk</a:t>
            </a:r>
            <a:r>
              <a:rPr kumimoji="0" lang="de-DE" sz="900" b="0" i="0" u="none" strike="noStrike" kern="1200" cap="none" spc="0" normalizeH="0" baseline="0" noProof="0">
                <a:ln>
                  <a:noFill/>
                </a:ln>
                <a:solidFill>
                  <a:prstClr val="black"/>
                </a:solidFill>
                <a:effectLst/>
                <a:uLnTx/>
                <a:uFillTx/>
                <a:latin typeface="Verdana"/>
                <a:ea typeface="+mn-ea"/>
                <a:cs typeface="+mn-cs"/>
              </a:rPr>
              <a:t>-negativ raus</a:t>
            </a:r>
          </a:p>
        </p:txBody>
      </p:sp>
      <p:pic>
        <p:nvPicPr>
          <p:cNvPr id="16" name="Picture 8" descr="Image result for elisa test Icon">
            <a:extLst>
              <a:ext uri="{FF2B5EF4-FFF2-40B4-BE49-F238E27FC236}">
                <a16:creationId xmlns:a16="http://schemas.microsoft.com/office/drawing/2014/main" id="{18E5A6D3-3543-340D-7BAB-2382B982FA4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08628" y="1266874"/>
            <a:ext cx="895823" cy="744222"/>
          </a:xfrm>
          <a:prstGeom prst="rect">
            <a:avLst/>
          </a:prstGeom>
          <a:noFill/>
          <a:extLst>
            <a:ext uri="{909E8E84-426E-40DD-AFC4-6F175D3DCCD1}">
              <a14:hiddenFill xmlns:a14="http://schemas.microsoft.com/office/drawing/2010/main">
                <a:solidFill>
                  <a:srgbClr val="FFFFFF"/>
                </a:solidFill>
              </a14:hiddenFill>
            </a:ext>
          </a:extLst>
        </p:spPr>
      </p:pic>
      <p:sp>
        <p:nvSpPr>
          <p:cNvPr id="17" name="Textfeld 16">
            <a:extLst>
              <a:ext uri="{FF2B5EF4-FFF2-40B4-BE49-F238E27FC236}">
                <a16:creationId xmlns:a16="http://schemas.microsoft.com/office/drawing/2014/main" id="{71EF8DC5-B0E8-F081-050B-D174F22013FB}"/>
              </a:ext>
            </a:extLst>
          </p:cNvPr>
          <p:cNvSpPr txBox="1"/>
          <p:nvPr/>
        </p:nvSpPr>
        <p:spPr>
          <a:xfrm>
            <a:off x="4010758" y="2037886"/>
            <a:ext cx="1104609"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Einzel-ELISA-Tests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Bestätigung</a:t>
            </a:r>
          </a:p>
        </p:txBody>
      </p:sp>
      <p:sp>
        <p:nvSpPr>
          <p:cNvPr id="19" name="Pfeil: nach unten 18">
            <a:extLst>
              <a:ext uri="{FF2B5EF4-FFF2-40B4-BE49-F238E27FC236}">
                <a16:creationId xmlns:a16="http://schemas.microsoft.com/office/drawing/2014/main" id="{2A4922AF-4B6E-5321-3729-5D80600F83E5}"/>
              </a:ext>
            </a:extLst>
          </p:cNvPr>
          <p:cNvSpPr/>
          <p:nvPr/>
        </p:nvSpPr>
        <p:spPr>
          <a:xfrm rot="16200000">
            <a:off x="5578438" y="1284997"/>
            <a:ext cx="484632" cy="731887"/>
          </a:xfrm>
          <a:prstGeom prst="down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cxnSp>
        <p:nvCxnSpPr>
          <p:cNvPr id="20" name="Verbinder: gekrümmt 19">
            <a:extLst>
              <a:ext uri="{FF2B5EF4-FFF2-40B4-BE49-F238E27FC236}">
                <a16:creationId xmlns:a16="http://schemas.microsoft.com/office/drawing/2014/main" id="{19320A15-0F04-CD7C-F511-B248B0966168}"/>
              </a:ext>
            </a:extLst>
          </p:cNvPr>
          <p:cNvCxnSpPr>
            <a:cxnSpLocks/>
            <a:stCxn id="19" idx="0"/>
            <a:endCxn id="21" idx="0"/>
          </p:cNvCxnSpPr>
          <p:nvPr/>
        </p:nvCxnSpPr>
        <p:spPr>
          <a:xfrm rot="10800000" flipH="1" flipV="1">
            <a:off x="5454811" y="1650941"/>
            <a:ext cx="306870" cy="605550"/>
          </a:xfrm>
          <a:prstGeom prst="curvedConnector4">
            <a:avLst>
              <a:gd name="adj1" fmla="val -74494"/>
              <a:gd name="adj2" fmla="val 80216"/>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1" name="Textfeld 20">
            <a:extLst>
              <a:ext uri="{FF2B5EF4-FFF2-40B4-BE49-F238E27FC236}">
                <a16:creationId xmlns:a16="http://schemas.microsoft.com/office/drawing/2014/main" id="{2306536C-80DD-127A-A46A-7986BAC23A16}"/>
              </a:ext>
            </a:extLst>
          </p:cNvPr>
          <p:cNvSpPr txBox="1"/>
          <p:nvPr/>
        </p:nvSpPr>
        <p:spPr>
          <a:xfrm>
            <a:off x="5173355" y="2256491"/>
            <a:ext cx="1176652" cy="230832"/>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Einzel-</a:t>
            </a:r>
            <a:r>
              <a:rPr kumimoji="0" lang="de-DE" sz="900" b="0" i="0" u="none" strike="noStrike" kern="1200" cap="none" spc="0" normalizeH="0" baseline="0" noProof="0" err="1">
                <a:ln>
                  <a:noFill/>
                </a:ln>
                <a:solidFill>
                  <a:prstClr val="black"/>
                </a:solidFill>
                <a:effectLst/>
                <a:uLnTx/>
                <a:uFillTx/>
                <a:latin typeface="Verdana"/>
                <a:ea typeface="+mn-ea"/>
                <a:cs typeface="+mn-cs"/>
              </a:rPr>
              <a:t>IAk</a:t>
            </a:r>
            <a:r>
              <a:rPr kumimoji="0" lang="de-DE" sz="900" b="0" i="0" u="none" strike="noStrike" kern="1200" cap="none" spc="0" normalizeH="0" baseline="0" noProof="0">
                <a:ln>
                  <a:noFill/>
                </a:ln>
                <a:solidFill>
                  <a:prstClr val="black"/>
                </a:solidFill>
                <a:effectLst/>
                <a:uLnTx/>
                <a:uFillTx/>
                <a:latin typeface="Verdana"/>
                <a:ea typeface="+mn-ea"/>
                <a:cs typeface="+mn-cs"/>
              </a:rPr>
              <a:t>+ raus</a:t>
            </a:r>
          </a:p>
        </p:txBody>
      </p:sp>
      <p:pic>
        <p:nvPicPr>
          <p:cNvPr id="32" name="Picture 4" descr="Image result for zuckerwürfel Icon">
            <a:extLst>
              <a:ext uri="{FF2B5EF4-FFF2-40B4-BE49-F238E27FC236}">
                <a16:creationId xmlns:a16="http://schemas.microsoft.com/office/drawing/2014/main" id="{BF5BC859-0C9C-1858-53C0-4EE6D069AFB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335867" y="1297786"/>
            <a:ext cx="706305" cy="706305"/>
          </a:xfrm>
          <a:prstGeom prst="rect">
            <a:avLst/>
          </a:prstGeom>
          <a:noFill/>
          <a:extLst>
            <a:ext uri="{909E8E84-426E-40DD-AFC4-6F175D3DCCD1}">
              <a14:hiddenFill xmlns:a14="http://schemas.microsoft.com/office/drawing/2010/main">
                <a:solidFill>
                  <a:srgbClr val="FFFFFF"/>
                </a:solidFill>
              </a14:hiddenFill>
            </a:ext>
          </a:extLst>
        </p:spPr>
      </p:pic>
      <p:sp>
        <p:nvSpPr>
          <p:cNvPr id="33" name="Textfeld 32">
            <a:extLst>
              <a:ext uri="{FF2B5EF4-FFF2-40B4-BE49-F238E27FC236}">
                <a16:creationId xmlns:a16="http://schemas.microsoft.com/office/drawing/2014/main" id="{2449CFD7-38B9-C243-91D4-85C0D2C46270}"/>
              </a:ext>
            </a:extLst>
          </p:cNvPr>
          <p:cNvSpPr txBox="1"/>
          <p:nvPr/>
        </p:nvSpPr>
        <p:spPr>
          <a:xfrm>
            <a:off x="6252418" y="2041788"/>
            <a:ext cx="923909" cy="369332"/>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Stadien-einteilung</a:t>
            </a:r>
          </a:p>
        </p:txBody>
      </p:sp>
      <p:sp>
        <p:nvSpPr>
          <p:cNvPr id="36" name="Pfeil: nach unten 35">
            <a:extLst>
              <a:ext uri="{FF2B5EF4-FFF2-40B4-BE49-F238E27FC236}">
                <a16:creationId xmlns:a16="http://schemas.microsoft.com/office/drawing/2014/main" id="{BDC5C813-9E2A-CF48-F806-4898C1BA95CE}"/>
              </a:ext>
            </a:extLst>
          </p:cNvPr>
          <p:cNvSpPr/>
          <p:nvPr/>
        </p:nvSpPr>
        <p:spPr>
          <a:xfrm rot="16200000">
            <a:off x="7321152" y="1284997"/>
            <a:ext cx="484632" cy="731887"/>
          </a:xfrm>
          <a:prstGeom prst="down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37" name="Rechteck 36">
            <a:extLst>
              <a:ext uri="{FF2B5EF4-FFF2-40B4-BE49-F238E27FC236}">
                <a16:creationId xmlns:a16="http://schemas.microsoft.com/office/drawing/2014/main" id="{777AF499-63CC-27C4-01EA-D2D627A15C5C}"/>
              </a:ext>
            </a:extLst>
          </p:cNvPr>
          <p:cNvSpPr/>
          <p:nvPr/>
        </p:nvSpPr>
        <p:spPr>
          <a:xfrm>
            <a:off x="7983065" y="1416485"/>
            <a:ext cx="663035" cy="484633"/>
          </a:xfrm>
          <a:prstGeom prst="rect">
            <a:avLst/>
          </a:prstGeom>
          <a:solidFill>
            <a:schemeClr val="accent6">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600" b="0" i="0" u="none" strike="noStrike" kern="1200" cap="none" spc="0" normalizeH="0" baseline="0" noProof="0">
                <a:ln>
                  <a:noFill/>
                </a:ln>
                <a:solidFill>
                  <a:prstClr val="white"/>
                </a:solidFill>
                <a:effectLst/>
                <a:uLnTx/>
                <a:uFillTx/>
                <a:latin typeface="Verdana"/>
                <a:ea typeface="+mn-ea"/>
                <a:cs typeface="+mn-cs"/>
              </a:rPr>
              <a:t>Prä-T1D</a:t>
            </a:r>
          </a:p>
        </p:txBody>
      </p:sp>
      <p:sp>
        <p:nvSpPr>
          <p:cNvPr id="38" name="Textfeld 37">
            <a:extLst>
              <a:ext uri="{FF2B5EF4-FFF2-40B4-BE49-F238E27FC236}">
                <a16:creationId xmlns:a16="http://schemas.microsoft.com/office/drawing/2014/main" id="{AF30FF42-76A8-F21A-2B4E-FE66B17F519F}"/>
              </a:ext>
            </a:extLst>
          </p:cNvPr>
          <p:cNvSpPr txBox="1"/>
          <p:nvPr/>
        </p:nvSpPr>
        <p:spPr>
          <a:xfrm>
            <a:off x="344013" y="824136"/>
            <a:ext cx="4572000"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de-DE" sz="1200" b="1" i="0" u="none" strike="noStrike" kern="1200" cap="none" spc="0" normalizeH="0" baseline="0" noProof="0">
                <a:ln>
                  <a:noFill/>
                </a:ln>
                <a:solidFill>
                  <a:srgbClr val="360077"/>
                </a:solidFill>
                <a:effectLst/>
                <a:uLnTx/>
                <a:uFillTx/>
                <a:latin typeface="Verdana" panose="020B0604030504040204" pitchFamily="34" charset="0"/>
                <a:ea typeface="Verdana" panose="020B0604030504040204" pitchFamily="34" charset="0"/>
                <a:cs typeface="+mn-cs"/>
              </a:rPr>
              <a:t>Kinder und Jugendliche</a:t>
            </a:r>
          </a:p>
        </p:txBody>
      </p:sp>
      <p:sp>
        <p:nvSpPr>
          <p:cNvPr id="39" name="Textfeld 38">
            <a:extLst>
              <a:ext uri="{FF2B5EF4-FFF2-40B4-BE49-F238E27FC236}">
                <a16:creationId xmlns:a16="http://schemas.microsoft.com/office/drawing/2014/main" id="{B91E6CDB-716C-CC33-BC63-377C69621989}"/>
              </a:ext>
            </a:extLst>
          </p:cNvPr>
          <p:cNvSpPr txBox="1"/>
          <p:nvPr/>
        </p:nvSpPr>
        <p:spPr>
          <a:xfrm>
            <a:off x="344013" y="2807148"/>
            <a:ext cx="4572000"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de-DE" sz="1200" b="1" i="0" u="none" strike="noStrike" kern="1200" cap="none" spc="0" normalizeH="0" baseline="0" noProof="0">
                <a:ln>
                  <a:noFill/>
                </a:ln>
                <a:solidFill>
                  <a:srgbClr val="360077"/>
                </a:solidFill>
                <a:effectLst/>
                <a:uLnTx/>
                <a:uFillTx/>
                <a:latin typeface="Verdana" panose="020B0604030504040204" pitchFamily="34" charset="0"/>
                <a:ea typeface="Verdana" panose="020B0604030504040204" pitchFamily="34" charset="0"/>
                <a:cs typeface="+mn-cs"/>
              </a:rPr>
              <a:t>Erwachsene</a:t>
            </a:r>
          </a:p>
        </p:txBody>
      </p:sp>
      <p:pic>
        <p:nvPicPr>
          <p:cNvPr id="40" name="Grafik 39" descr="Männliches Profil Silhouette">
            <a:extLst>
              <a:ext uri="{FF2B5EF4-FFF2-40B4-BE49-F238E27FC236}">
                <a16:creationId xmlns:a16="http://schemas.microsoft.com/office/drawing/2014/main" id="{24153E28-E3DF-EBF9-264F-2E2803F8E15B}"/>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77798" y="3025443"/>
            <a:ext cx="1254338" cy="1254338"/>
          </a:xfrm>
          <a:prstGeom prst="rect">
            <a:avLst/>
          </a:prstGeom>
        </p:spPr>
      </p:pic>
      <p:sp>
        <p:nvSpPr>
          <p:cNvPr id="41" name="Pfeil: nach unten 40">
            <a:extLst>
              <a:ext uri="{FF2B5EF4-FFF2-40B4-BE49-F238E27FC236}">
                <a16:creationId xmlns:a16="http://schemas.microsoft.com/office/drawing/2014/main" id="{4CD1C2CB-7323-1BE6-B98C-2EB621D0E9C4}"/>
              </a:ext>
            </a:extLst>
          </p:cNvPr>
          <p:cNvSpPr/>
          <p:nvPr/>
        </p:nvSpPr>
        <p:spPr>
          <a:xfrm rot="16200000">
            <a:off x="1508557" y="3137478"/>
            <a:ext cx="484632" cy="731887"/>
          </a:xfrm>
          <a:prstGeom prst="down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2" name="Textfeld 41">
            <a:extLst>
              <a:ext uri="{FF2B5EF4-FFF2-40B4-BE49-F238E27FC236}">
                <a16:creationId xmlns:a16="http://schemas.microsoft.com/office/drawing/2014/main" id="{CEFD5545-8868-2443-8F2E-23974D970683}"/>
              </a:ext>
            </a:extLst>
          </p:cNvPr>
          <p:cNvSpPr txBox="1"/>
          <p:nvPr/>
        </p:nvSpPr>
        <p:spPr>
          <a:xfrm>
            <a:off x="1197454" y="3823640"/>
            <a:ext cx="923909"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Gesund-</a:t>
            </a:r>
            <a:r>
              <a:rPr kumimoji="0" lang="de-DE" sz="900" b="0" i="0" u="none" strike="noStrike" kern="1200" cap="none" spc="0" normalizeH="0" baseline="0" noProof="0" err="1">
                <a:ln>
                  <a:noFill/>
                </a:ln>
                <a:solidFill>
                  <a:prstClr val="black"/>
                </a:solidFill>
                <a:effectLst/>
                <a:uLnTx/>
                <a:uFillTx/>
                <a:latin typeface="Verdana"/>
                <a:ea typeface="+mn-ea"/>
                <a:cs typeface="+mn-cs"/>
              </a:rPr>
              <a:t>heits</a:t>
            </a:r>
            <a:r>
              <a:rPr kumimoji="0" lang="de-DE" sz="900" b="0" i="0" u="none" strike="noStrike" kern="1200" cap="none" spc="0" normalizeH="0" baseline="0" noProof="0">
                <a:ln>
                  <a:noFill/>
                </a:ln>
                <a:solidFill>
                  <a:prstClr val="black"/>
                </a:solidFill>
                <a:effectLst/>
                <a:uLnTx/>
                <a:uFillTx/>
                <a:latin typeface="Verdana"/>
                <a:ea typeface="+mn-ea"/>
                <a:cs typeface="+mn-cs"/>
              </a:rPr>
              <a:t>-Checkup</a:t>
            </a:r>
          </a:p>
        </p:txBody>
      </p:sp>
      <p:sp>
        <p:nvSpPr>
          <p:cNvPr id="52" name="Pfeil: nach unten 51">
            <a:extLst>
              <a:ext uri="{FF2B5EF4-FFF2-40B4-BE49-F238E27FC236}">
                <a16:creationId xmlns:a16="http://schemas.microsoft.com/office/drawing/2014/main" id="{8F7066DF-21CC-0C3C-3CDF-19E2C6A0BDBD}"/>
              </a:ext>
            </a:extLst>
          </p:cNvPr>
          <p:cNvSpPr/>
          <p:nvPr/>
        </p:nvSpPr>
        <p:spPr>
          <a:xfrm rot="16200000">
            <a:off x="5145440" y="3137477"/>
            <a:ext cx="484632" cy="731887"/>
          </a:xfrm>
          <a:prstGeom prst="down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pic>
        <p:nvPicPr>
          <p:cNvPr id="55" name="Picture 4" descr="Image result for zuckerwürfel Icon">
            <a:extLst>
              <a:ext uri="{FF2B5EF4-FFF2-40B4-BE49-F238E27FC236}">
                <a16:creationId xmlns:a16="http://schemas.microsoft.com/office/drawing/2014/main" id="{020C62BE-53D9-2428-4E49-9C012B5D381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97243" y="3165263"/>
            <a:ext cx="706305" cy="706305"/>
          </a:xfrm>
          <a:prstGeom prst="rect">
            <a:avLst/>
          </a:prstGeom>
          <a:noFill/>
          <a:extLst>
            <a:ext uri="{909E8E84-426E-40DD-AFC4-6F175D3DCCD1}">
              <a14:hiddenFill xmlns:a14="http://schemas.microsoft.com/office/drawing/2010/main">
                <a:solidFill>
                  <a:srgbClr val="FFFFFF"/>
                </a:solidFill>
              </a14:hiddenFill>
            </a:ext>
          </a:extLst>
        </p:spPr>
      </p:pic>
      <p:sp>
        <p:nvSpPr>
          <p:cNvPr id="56" name="Textfeld 55">
            <a:extLst>
              <a:ext uri="{FF2B5EF4-FFF2-40B4-BE49-F238E27FC236}">
                <a16:creationId xmlns:a16="http://schemas.microsoft.com/office/drawing/2014/main" id="{A67D6A27-82A3-0BC9-83B2-4F695B9207B8}"/>
              </a:ext>
            </a:extLst>
          </p:cNvPr>
          <p:cNvSpPr txBox="1"/>
          <p:nvPr/>
        </p:nvSpPr>
        <p:spPr>
          <a:xfrm>
            <a:off x="2074206" y="3926347"/>
            <a:ext cx="923910" cy="369332"/>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Blutzucker-messung</a:t>
            </a:r>
          </a:p>
        </p:txBody>
      </p:sp>
      <p:sp>
        <p:nvSpPr>
          <p:cNvPr id="57" name="Pfeil: nach unten 56">
            <a:extLst>
              <a:ext uri="{FF2B5EF4-FFF2-40B4-BE49-F238E27FC236}">
                <a16:creationId xmlns:a16="http://schemas.microsoft.com/office/drawing/2014/main" id="{63FB8CA3-AA9E-6DEB-38EB-C300ECB42F35}"/>
              </a:ext>
            </a:extLst>
          </p:cNvPr>
          <p:cNvSpPr/>
          <p:nvPr/>
        </p:nvSpPr>
        <p:spPr>
          <a:xfrm rot="16200000">
            <a:off x="3265655" y="3152474"/>
            <a:ext cx="484632" cy="731887"/>
          </a:xfrm>
          <a:prstGeom prst="down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58" name="Textfeld 57">
            <a:extLst>
              <a:ext uri="{FF2B5EF4-FFF2-40B4-BE49-F238E27FC236}">
                <a16:creationId xmlns:a16="http://schemas.microsoft.com/office/drawing/2014/main" id="{30D622DE-02FB-E6CD-369F-05971AB2341F}"/>
              </a:ext>
            </a:extLst>
          </p:cNvPr>
          <p:cNvSpPr txBox="1"/>
          <p:nvPr/>
        </p:nvSpPr>
        <p:spPr>
          <a:xfrm>
            <a:off x="2403962" y="4372899"/>
            <a:ext cx="1105432" cy="507831"/>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solidFill>
                <a:effectLst/>
                <a:uLnTx/>
                <a:uFillTx/>
                <a:latin typeface="Verdana"/>
                <a:ea typeface="+mn-ea"/>
                <a:cs typeface="+mn-cs"/>
              </a:rPr>
              <a:t>Normo</a:t>
            </a:r>
            <a:r>
              <a:rPr kumimoji="0" lang="de-DE" sz="900" b="0" i="0" u="none" strike="noStrike" kern="1200" cap="none" spc="0" normalizeH="0" baseline="0" noProof="0">
                <a:ln>
                  <a:noFill/>
                </a:ln>
                <a:solidFill>
                  <a:prstClr val="black"/>
                </a:solidFill>
                <a:effectLst/>
                <a:uLnTx/>
                <a:uFillTx/>
                <a:latin typeface="Verdana"/>
                <a:ea typeface="+mn-ea"/>
                <a:cs typeface="+mn-cs"/>
              </a:rPr>
              <a:t>-/ Hyperglykämie raus</a:t>
            </a:r>
          </a:p>
        </p:txBody>
      </p:sp>
      <p:sp>
        <p:nvSpPr>
          <p:cNvPr id="59" name="Pfeil: nach unten 58">
            <a:extLst>
              <a:ext uri="{FF2B5EF4-FFF2-40B4-BE49-F238E27FC236}">
                <a16:creationId xmlns:a16="http://schemas.microsoft.com/office/drawing/2014/main" id="{CCAEAE37-00A6-4628-4116-6D3FEE37F9F1}"/>
              </a:ext>
            </a:extLst>
          </p:cNvPr>
          <p:cNvSpPr/>
          <p:nvPr/>
        </p:nvSpPr>
        <p:spPr>
          <a:xfrm rot="14718790">
            <a:off x="7132118" y="2805096"/>
            <a:ext cx="526056" cy="731887"/>
          </a:xfrm>
          <a:prstGeom prst="down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60" name="Pfeil: nach unten 59">
            <a:extLst>
              <a:ext uri="{FF2B5EF4-FFF2-40B4-BE49-F238E27FC236}">
                <a16:creationId xmlns:a16="http://schemas.microsoft.com/office/drawing/2014/main" id="{6BC9B876-D12B-C91E-1C8B-7EA9DCDE156A}"/>
              </a:ext>
            </a:extLst>
          </p:cNvPr>
          <p:cNvSpPr/>
          <p:nvPr/>
        </p:nvSpPr>
        <p:spPr>
          <a:xfrm rot="17434731">
            <a:off x="7134390" y="3469913"/>
            <a:ext cx="526056" cy="731887"/>
          </a:xfrm>
          <a:prstGeom prst="down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61" name="Rechteck 60">
            <a:extLst>
              <a:ext uri="{FF2B5EF4-FFF2-40B4-BE49-F238E27FC236}">
                <a16:creationId xmlns:a16="http://schemas.microsoft.com/office/drawing/2014/main" id="{B1A4B232-F530-1222-9692-52FC58D878BA}"/>
              </a:ext>
            </a:extLst>
          </p:cNvPr>
          <p:cNvSpPr/>
          <p:nvPr/>
        </p:nvSpPr>
        <p:spPr>
          <a:xfrm>
            <a:off x="7983066" y="3833247"/>
            <a:ext cx="663035" cy="433462"/>
          </a:xfrm>
          <a:prstGeom prst="rect">
            <a:avLst/>
          </a:prstGeom>
          <a:solidFill>
            <a:schemeClr val="accent4">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a:ln>
                  <a:noFill/>
                </a:ln>
                <a:solidFill>
                  <a:prstClr val="black"/>
                </a:solidFill>
                <a:effectLst/>
                <a:uLnTx/>
                <a:uFillTx/>
                <a:latin typeface="Verdana"/>
                <a:ea typeface="+mn-ea"/>
                <a:cs typeface="+mn-cs"/>
              </a:rPr>
              <a:t>Prä-T2D</a:t>
            </a:r>
          </a:p>
        </p:txBody>
      </p:sp>
      <p:sp>
        <p:nvSpPr>
          <p:cNvPr id="62" name="Rechteck 61">
            <a:extLst>
              <a:ext uri="{FF2B5EF4-FFF2-40B4-BE49-F238E27FC236}">
                <a16:creationId xmlns:a16="http://schemas.microsoft.com/office/drawing/2014/main" id="{7AEF2AAB-A4CF-15D4-7C95-B197F294EABC}"/>
              </a:ext>
            </a:extLst>
          </p:cNvPr>
          <p:cNvSpPr/>
          <p:nvPr/>
        </p:nvSpPr>
        <p:spPr>
          <a:xfrm>
            <a:off x="7983067" y="2779211"/>
            <a:ext cx="663035" cy="452003"/>
          </a:xfrm>
          <a:prstGeom prst="rect">
            <a:avLst/>
          </a:prstGeom>
          <a:solidFill>
            <a:schemeClr val="accent6">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a:ln>
                  <a:noFill/>
                </a:ln>
                <a:solidFill>
                  <a:prstClr val="white"/>
                </a:solidFill>
                <a:effectLst/>
                <a:uLnTx/>
                <a:uFillTx/>
                <a:latin typeface="Verdana"/>
                <a:ea typeface="+mn-ea"/>
                <a:cs typeface="+mn-cs"/>
              </a:rPr>
              <a:t>Prä-T1D</a:t>
            </a:r>
          </a:p>
        </p:txBody>
      </p:sp>
      <p:sp>
        <p:nvSpPr>
          <p:cNvPr id="63" name="Textfeld 62">
            <a:extLst>
              <a:ext uri="{FF2B5EF4-FFF2-40B4-BE49-F238E27FC236}">
                <a16:creationId xmlns:a16="http://schemas.microsoft.com/office/drawing/2014/main" id="{5CD0AC25-FABC-CF42-3244-91D86888C65A}"/>
              </a:ext>
            </a:extLst>
          </p:cNvPr>
          <p:cNvSpPr txBox="1"/>
          <p:nvPr/>
        </p:nvSpPr>
        <p:spPr>
          <a:xfrm>
            <a:off x="7785370" y="3252133"/>
            <a:ext cx="1058423" cy="230832"/>
          </a:xfrm>
          <a:prstGeom prst="rect">
            <a:avLst/>
          </a:prstGeom>
          <a:noFill/>
        </p:spPr>
        <p:txBody>
          <a:bodyPr wrap="square" lIns="91440" tIns="45720" rIns="91440" bIns="45720"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 1 </a:t>
            </a:r>
            <a:r>
              <a:rPr kumimoji="0" lang="de-DE" sz="900" b="0" i="0" u="none" strike="noStrike" kern="1200" cap="none" spc="0" normalizeH="0" baseline="0" noProof="0" err="1">
                <a:ln>
                  <a:noFill/>
                </a:ln>
                <a:solidFill>
                  <a:prstClr val="black"/>
                </a:solidFill>
                <a:effectLst/>
                <a:uLnTx/>
                <a:uFillTx/>
                <a:latin typeface="Verdana"/>
                <a:ea typeface="+mn-ea"/>
                <a:cs typeface="+mn-cs"/>
              </a:rPr>
              <a:t>IAk</a:t>
            </a:r>
            <a:endParaRPr kumimoji="0" lang="de-DE" sz="900" b="0" i="0" u="none" strike="noStrike" kern="1200" cap="none" spc="0" normalizeH="0" baseline="0" noProof="0">
              <a:ln>
                <a:noFill/>
              </a:ln>
              <a:solidFill>
                <a:prstClr val="black"/>
              </a:solidFill>
              <a:effectLst/>
              <a:uLnTx/>
              <a:uFillTx/>
              <a:latin typeface="Verdana"/>
              <a:ea typeface="+mn-ea"/>
              <a:cs typeface="+mn-cs"/>
            </a:endParaRPr>
          </a:p>
        </p:txBody>
      </p:sp>
      <p:sp>
        <p:nvSpPr>
          <p:cNvPr id="64" name="Textfeld 63">
            <a:extLst>
              <a:ext uri="{FF2B5EF4-FFF2-40B4-BE49-F238E27FC236}">
                <a16:creationId xmlns:a16="http://schemas.microsoft.com/office/drawing/2014/main" id="{F8AEAB48-0857-1F25-2BD0-FBBE54686E9D}"/>
              </a:ext>
            </a:extLst>
          </p:cNvPr>
          <p:cNvSpPr txBox="1"/>
          <p:nvPr/>
        </p:nvSpPr>
        <p:spPr>
          <a:xfrm>
            <a:off x="7731159" y="4287927"/>
            <a:ext cx="1176652" cy="230832"/>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solidFill>
                <a:effectLst/>
                <a:uLnTx/>
                <a:uFillTx/>
                <a:latin typeface="Verdana"/>
                <a:ea typeface="+mn-ea"/>
                <a:cs typeface="+mn-cs"/>
              </a:rPr>
              <a:t>IAk</a:t>
            </a:r>
            <a:r>
              <a:rPr kumimoji="0" lang="de-DE" sz="900" b="0" i="0" u="none" strike="noStrike" kern="1200" cap="none" spc="0" normalizeH="0" baseline="0" noProof="0">
                <a:ln>
                  <a:noFill/>
                </a:ln>
                <a:solidFill>
                  <a:prstClr val="black"/>
                </a:solidFill>
                <a:effectLst/>
                <a:uLnTx/>
                <a:uFillTx/>
                <a:latin typeface="Verdana"/>
                <a:ea typeface="+mn-ea"/>
                <a:cs typeface="+mn-cs"/>
              </a:rPr>
              <a:t> negativ</a:t>
            </a:r>
          </a:p>
        </p:txBody>
      </p:sp>
      <p:sp>
        <p:nvSpPr>
          <p:cNvPr id="65" name="Pfeil: nach unten 64">
            <a:extLst>
              <a:ext uri="{FF2B5EF4-FFF2-40B4-BE49-F238E27FC236}">
                <a16:creationId xmlns:a16="http://schemas.microsoft.com/office/drawing/2014/main" id="{EA226ED5-FC8A-9086-BB49-41844BA16785}"/>
              </a:ext>
            </a:extLst>
          </p:cNvPr>
          <p:cNvSpPr/>
          <p:nvPr/>
        </p:nvSpPr>
        <p:spPr>
          <a:xfrm rot="18325863">
            <a:off x="5006781" y="3662793"/>
            <a:ext cx="526056" cy="731887"/>
          </a:xfrm>
          <a:prstGeom prst="downArrow">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66" name="Rechteck 65">
            <a:extLst>
              <a:ext uri="{FF2B5EF4-FFF2-40B4-BE49-F238E27FC236}">
                <a16:creationId xmlns:a16="http://schemas.microsoft.com/office/drawing/2014/main" id="{B0474235-59A8-FF5C-0AA9-E76C07EE66BA}"/>
              </a:ext>
            </a:extLst>
          </p:cNvPr>
          <p:cNvSpPr/>
          <p:nvPr/>
        </p:nvSpPr>
        <p:spPr>
          <a:xfrm>
            <a:off x="5618022" y="4243153"/>
            <a:ext cx="663035" cy="415805"/>
          </a:xfrm>
          <a:prstGeom prst="rect">
            <a:avLst/>
          </a:prstGeom>
          <a:solidFill>
            <a:schemeClr val="accent4">
              <a:lumMod val="40000"/>
              <a:lumOff val="60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a:ln>
                  <a:noFill/>
                </a:ln>
                <a:solidFill>
                  <a:prstClr val="black"/>
                </a:solidFill>
                <a:effectLst/>
                <a:uLnTx/>
                <a:uFillTx/>
                <a:latin typeface="Verdana"/>
                <a:ea typeface="+mn-ea"/>
                <a:cs typeface="+mn-cs"/>
              </a:rPr>
              <a:t>Prä-T2D</a:t>
            </a:r>
          </a:p>
        </p:txBody>
      </p:sp>
      <p:sp>
        <p:nvSpPr>
          <p:cNvPr id="67" name="Textfeld 66">
            <a:extLst>
              <a:ext uri="{FF2B5EF4-FFF2-40B4-BE49-F238E27FC236}">
                <a16:creationId xmlns:a16="http://schemas.microsoft.com/office/drawing/2014/main" id="{0A3E1BEA-7800-3A17-1BB0-1BB8F3C844E2}"/>
              </a:ext>
            </a:extLst>
          </p:cNvPr>
          <p:cNvSpPr txBox="1"/>
          <p:nvPr/>
        </p:nvSpPr>
        <p:spPr>
          <a:xfrm>
            <a:off x="5366115" y="4661867"/>
            <a:ext cx="1176652" cy="230832"/>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err="1">
                <a:ln>
                  <a:noFill/>
                </a:ln>
                <a:solidFill>
                  <a:prstClr val="black"/>
                </a:solidFill>
                <a:effectLst/>
                <a:uLnTx/>
                <a:uFillTx/>
                <a:latin typeface="Verdana"/>
                <a:ea typeface="+mn-ea"/>
                <a:cs typeface="+mn-cs"/>
              </a:rPr>
              <a:t>IAk</a:t>
            </a:r>
            <a:r>
              <a:rPr kumimoji="0" lang="de-DE" sz="900" b="0" i="0" u="none" strike="noStrike" kern="1200" cap="none" spc="0" normalizeH="0" baseline="0" noProof="0">
                <a:ln>
                  <a:noFill/>
                </a:ln>
                <a:solidFill>
                  <a:prstClr val="black"/>
                </a:solidFill>
                <a:effectLst/>
                <a:uLnTx/>
                <a:uFillTx/>
                <a:latin typeface="Verdana"/>
                <a:ea typeface="+mn-ea"/>
                <a:cs typeface="+mn-cs"/>
              </a:rPr>
              <a:t> negativ</a:t>
            </a:r>
          </a:p>
        </p:txBody>
      </p:sp>
      <p:sp>
        <p:nvSpPr>
          <p:cNvPr id="68" name="Textfeld 67">
            <a:extLst>
              <a:ext uri="{FF2B5EF4-FFF2-40B4-BE49-F238E27FC236}">
                <a16:creationId xmlns:a16="http://schemas.microsoft.com/office/drawing/2014/main" id="{55DA6FE8-7236-DE54-07D6-CB5B0D19FDF7}"/>
              </a:ext>
            </a:extLst>
          </p:cNvPr>
          <p:cNvSpPr txBox="1"/>
          <p:nvPr/>
        </p:nvSpPr>
        <p:spPr>
          <a:xfrm>
            <a:off x="3020452" y="1546973"/>
            <a:ext cx="1176652" cy="215444"/>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err="1">
                <a:ln>
                  <a:noFill/>
                </a:ln>
                <a:solidFill>
                  <a:srgbClr val="7A00E6"/>
                </a:solidFill>
                <a:effectLst/>
                <a:uLnTx/>
                <a:uFillTx/>
                <a:latin typeface="Verdana"/>
                <a:ea typeface="+mn-ea"/>
                <a:cs typeface="+mn-cs"/>
              </a:rPr>
              <a:t>IAk</a:t>
            </a:r>
            <a:r>
              <a:rPr kumimoji="0" lang="de-DE" sz="800" b="0" i="0" u="none" strike="noStrike" kern="1200" cap="none" spc="0" normalizeH="0" baseline="0" noProof="0">
                <a:ln>
                  <a:noFill/>
                </a:ln>
                <a:solidFill>
                  <a:srgbClr val="7A00E6"/>
                </a:solidFill>
                <a:effectLst/>
                <a:uLnTx/>
                <a:uFillTx/>
                <a:latin typeface="Verdana"/>
                <a:ea typeface="+mn-ea"/>
                <a:cs typeface="+mn-cs"/>
              </a:rPr>
              <a:t>+</a:t>
            </a:r>
          </a:p>
        </p:txBody>
      </p:sp>
      <p:sp>
        <p:nvSpPr>
          <p:cNvPr id="69" name="Textfeld 68">
            <a:extLst>
              <a:ext uri="{FF2B5EF4-FFF2-40B4-BE49-F238E27FC236}">
                <a16:creationId xmlns:a16="http://schemas.microsoft.com/office/drawing/2014/main" id="{0F525072-04F2-32ED-ACFF-6C018E3D5325}"/>
              </a:ext>
            </a:extLst>
          </p:cNvPr>
          <p:cNvSpPr txBox="1"/>
          <p:nvPr/>
        </p:nvSpPr>
        <p:spPr>
          <a:xfrm>
            <a:off x="5150117" y="1546524"/>
            <a:ext cx="1176652" cy="215444"/>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7A00E6"/>
                </a:solidFill>
                <a:effectLst/>
                <a:uLnTx/>
                <a:uFillTx/>
                <a:latin typeface="Verdana"/>
                <a:ea typeface="+mn-ea"/>
                <a:cs typeface="+mn-cs"/>
              </a:rPr>
              <a:t>≥ 2 </a:t>
            </a:r>
            <a:r>
              <a:rPr kumimoji="0" lang="de-DE" sz="800" b="0" i="0" u="none" strike="noStrike" kern="1200" cap="none" spc="0" normalizeH="0" baseline="0" noProof="0" err="1">
                <a:ln>
                  <a:noFill/>
                </a:ln>
                <a:solidFill>
                  <a:srgbClr val="7A00E6"/>
                </a:solidFill>
                <a:effectLst/>
                <a:uLnTx/>
                <a:uFillTx/>
                <a:latin typeface="Verdana"/>
                <a:ea typeface="+mn-ea"/>
                <a:cs typeface="+mn-cs"/>
              </a:rPr>
              <a:t>IAk</a:t>
            </a:r>
            <a:r>
              <a:rPr kumimoji="0" lang="de-DE" sz="800" b="0" i="0" u="none" strike="noStrike" kern="1200" cap="none" spc="0" normalizeH="0" baseline="0" noProof="0">
                <a:ln>
                  <a:noFill/>
                </a:ln>
                <a:solidFill>
                  <a:srgbClr val="7A00E6"/>
                </a:solidFill>
                <a:effectLst/>
                <a:uLnTx/>
                <a:uFillTx/>
                <a:latin typeface="Verdana"/>
                <a:ea typeface="+mn-ea"/>
                <a:cs typeface="+mn-cs"/>
              </a:rPr>
              <a:t>+</a:t>
            </a:r>
          </a:p>
        </p:txBody>
      </p:sp>
      <p:sp>
        <p:nvSpPr>
          <p:cNvPr id="70" name="Textfeld 69">
            <a:extLst>
              <a:ext uri="{FF2B5EF4-FFF2-40B4-BE49-F238E27FC236}">
                <a16:creationId xmlns:a16="http://schemas.microsoft.com/office/drawing/2014/main" id="{72DE2F5A-2256-B6CC-8D3A-99C352AE0CEB}"/>
              </a:ext>
            </a:extLst>
          </p:cNvPr>
          <p:cNvSpPr txBox="1"/>
          <p:nvPr/>
        </p:nvSpPr>
        <p:spPr>
          <a:xfrm>
            <a:off x="5031483" y="3394018"/>
            <a:ext cx="580636" cy="215444"/>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err="1">
                <a:ln>
                  <a:noFill/>
                </a:ln>
                <a:solidFill>
                  <a:srgbClr val="7A00E6"/>
                </a:solidFill>
                <a:effectLst/>
                <a:uLnTx/>
                <a:uFillTx/>
                <a:latin typeface="Verdana"/>
                <a:ea typeface="+mn-ea"/>
                <a:cs typeface="+mn-cs"/>
              </a:rPr>
              <a:t>IAk</a:t>
            </a:r>
            <a:r>
              <a:rPr kumimoji="0" lang="de-DE" sz="800" b="0" i="0" u="none" strike="noStrike" kern="1200" cap="none" spc="0" normalizeH="0" baseline="0" noProof="0">
                <a:ln>
                  <a:noFill/>
                </a:ln>
                <a:solidFill>
                  <a:srgbClr val="7A00E6"/>
                </a:solidFill>
                <a:effectLst/>
                <a:uLnTx/>
                <a:uFillTx/>
                <a:latin typeface="Verdana"/>
                <a:ea typeface="+mn-ea"/>
                <a:cs typeface="+mn-cs"/>
              </a:rPr>
              <a:t>+</a:t>
            </a:r>
          </a:p>
        </p:txBody>
      </p:sp>
      <p:sp>
        <p:nvSpPr>
          <p:cNvPr id="71" name="Rechteck: abgerundete Ecken 70">
            <a:extLst>
              <a:ext uri="{FF2B5EF4-FFF2-40B4-BE49-F238E27FC236}">
                <a16:creationId xmlns:a16="http://schemas.microsoft.com/office/drawing/2014/main" id="{98115A24-6C53-5A3B-5B06-F3E8F5A0B681}"/>
              </a:ext>
            </a:extLst>
          </p:cNvPr>
          <p:cNvSpPr/>
          <p:nvPr/>
        </p:nvSpPr>
        <p:spPr>
          <a:xfrm>
            <a:off x="173256" y="2713232"/>
            <a:ext cx="8834056" cy="2170127"/>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72" name="Rechteck: abgerundete Ecken 71">
            <a:extLst>
              <a:ext uri="{FF2B5EF4-FFF2-40B4-BE49-F238E27FC236}">
                <a16:creationId xmlns:a16="http://schemas.microsoft.com/office/drawing/2014/main" id="{54A9A3E6-D0C0-0E90-3A73-5798A5E65962}"/>
              </a:ext>
            </a:extLst>
          </p:cNvPr>
          <p:cNvSpPr/>
          <p:nvPr/>
        </p:nvSpPr>
        <p:spPr>
          <a:xfrm>
            <a:off x="173256" y="804613"/>
            <a:ext cx="8834056" cy="1804651"/>
          </a:xfrm>
          <a:prstGeom prst="roundRect">
            <a:avLst/>
          </a:prstGeom>
          <a:no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cxnSp>
        <p:nvCxnSpPr>
          <p:cNvPr id="77" name="Verbinder: gewinkelt 76">
            <a:extLst>
              <a:ext uri="{FF2B5EF4-FFF2-40B4-BE49-F238E27FC236}">
                <a16:creationId xmlns:a16="http://schemas.microsoft.com/office/drawing/2014/main" id="{93E322CA-55ED-7390-D9F8-AE910E9BB98F}"/>
              </a:ext>
            </a:extLst>
          </p:cNvPr>
          <p:cNvCxnSpPr>
            <a:cxnSpLocks/>
            <a:stCxn id="57" idx="0"/>
            <a:endCxn id="58" idx="0"/>
          </p:cNvCxnSpPr>
          <p:nvPr/>
        </p:nvCxnSpPr>
        <p:spPr>
          <a:xfrm rot="10800000" flipV="1">
            <a:off x="2956678" y="3518417"/>
            <a:ext cx="185350" cy="854481"/>
          </a:xfrm>
          <a:prstGeom prst="bentConnector2">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78" name="Verbinder: gewinkelt 77">
            <a:extLst>
              <a:ext uri="{FF2B5EF4-FFF2-40B4-BE49-F238E27FC236}">
                <a16:creationId xmlns:a16="http://schemas.microsoft.com/office/drawing/2014/main" id="{FE0B02BC-7C76-6437-0E81-58D3E27794FA}"/>
              </a:ext>
            </a:extLst>
          </p:cNvPr>
          <p:cNvCxnSpPr>
            <a:cxnSpLocks/>
            <a:endCxn id="52" idx="0"/>
          </p:cNvCxnSpPr>
          <p:nvPr/>
        </p:nvCxnSpPr>
        <p:spPr>
          <a:xfrm flipV="1">
            <a:off x="4504198" y="3503421"/>
            <a:ext cx="517615" cy="1123113"/>
          </a:xfrm>
          <a:prstGeom prst="bentConnector3">
            <a:avLst>
              <a:gd name="adj1" fmla="val 66287"/>
            </a:avLst>
          </a:prstGeom>
          <a:ln w="19050">
            <a:tailEnd type="triangle"/>
          </a:ln>
        </p:spPr>
        <p:style>
          <a:lnRef idx="1">
            <a:schemeClr val="accent1"/>
          </a:lnRef>
          <a:fillRef idx="0">
            <a:schemeClr val="accent1"/>
          </a:fillRef>
          <a:effectRef idx="0">
            <a:schemeClr val="accent1"/>
          </a:effectRef>
          <a:fontRef idx="minor">
            <a:schemeClr val="tx1"/>
          </a:fontRef>
        </p:style>
      </p:cxnSp>
      <p:pic>
        <p:nvPicPr>
          <p:cNvPr id="81" name="Picture 8" descr="Image result for elisa test Icon">
            <a:extLst>
              <a:ext uri="{FF2B5EF4-FFF2-40B4-BE49-F238E27FC236}">
                <a16:creationId xmlns:a16="http://schemas.microsoft.com/office/drawing/2014/main" id="{E8932E7D-818E-DFD6-F39D-B6AE7E248AA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39626" y="1117284"/>
            <a:ext cx="895822" cy="744221"/>
          </a:xfrm>
          <a:prstGeom prst="rect">
            <a:avLst/>
          </a:prstGeom>
          <a:noFill/>
          <a:extLst>
            <a:ext uri="{909E8E84-426E-40DD-AFC4-6F175D3DCCD1}">
              <a14:hiddenFill xmlns:a14="http://schemas.microsoft.com/office/drawing/2010/main">
                <a:solidFill>
                  <a:srgbClr val="FFFFFF"/>
                </a:solidFill>
              </a14:hiddenFill>
            </a:ext>
          </a:extLst>
        </p:spPr>
      </p:pic>
      <p:sp>
        <p:nvSpPr>
          <p:cNvPr id="82" name="Textfeld 81">
            <a:extLst>
              <a:ext uri="{FF2B5EF4-FFF2-40B4-BE49-F238E27FC236}">
                <a16:creationId xmlns:a16="http://schemas.microsoft.com/office/drawing/2014/main" id="{43E949F6-F874-80E7-4E1A-9FB88443386A}"/>
              </a:ext>
            </a:extLst>
          </p:cNvPr>
          <p:cNvSpPr txBox="1"/>
          <p:nvPr/>
        </p:nvSpPr>
        <p:spPr>
          <a:xfrm>
            <a:off x="1992918" y="1834039"/>
            <a:ext cx="1157930" cy="784830"/>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Einzel-ELISA-Tests </a:t>
            </a:r>
            <a:r>
              <a:rPr kumimoji="0" lang="de-DE" sz="600" b="0" i="0" u="none" strike="noStrike" kern="1200" cap="none" spc="0" normalizeH="0" baseline="0" noProof="0">
                <a:ln>
                  <a:noFill/>
                </a:ln>
                <a:solidFill>
                  <a:prstClr val="black"/>
                </a:solidFill>
                <a:effectLst/>
                <a:uLnTx/>
                <a:uFillTx/>
                <a:latin typeface="Verdana"/>
                <a:ea typeface="+mn-ea"/>
                <a:cs typeface="+mn-cs"/>
              </a:rPr>
              <a:t>(IAA, IA-2A, GADA, ZnT8A)</a:t>
            </a:r>
            <a:r>
              <a:rPr kumimoji="0" lang="de-DE" sz="900" b="0" i="0" u="none" strike="noStrike" kern="1200" cap="none" spc="0" normalizeH="0" baseline="30000" noProof="0">
                <a:ln>
                  <a:noFill/>
                </a:ln>
                <a:solidFill>
                  <a:prstClr val="black"/>
                </a:solidFill>
                <a:effectLst/>
                <a:uLnTx/>
                <a:uFillTx/>
                <a:latin typeface="Verdana"/>
                <a:ea typeface="+mn-ea"/>
                <a:cs typeface="+mn-cs"/>
              </a:rPr>
              <a:t>1 </a:t>
            </a:r>
            <a:r>
              <a:rPr kumimoji="0" lang="de-DE" sz="900" b="0" i="0" u="none" strike="noStrike" kern="1200" cap="none" spc="0" normalizeH="0" baseline="0" noProof="0">
                <a:ln>
                  <a:noFill/>
                </a:ln>
                <a:solidFill>
                  <a:prstClr val="black"/>
                </a:solidFill>
                <a:effectLst/>
                <a:uLnTx/>
                <a:uFillTx/>
                <a:latin typeface="Verdana"/>
                <a:ea typeface="+mn-ea"/>
                <a:cs typeface="+mn-cs"/>
              </a:rPr>
              <a:t>/3-Screen-ELISA </a:t>
            </a:r>
            <a:r>
              <a:rPr kumimoji="0" lang="de-DE" sz="600" b="0" i="0" u="none" strike="noStrike" kern="1200" cap="none" spc="0" normalizeH="0" baseline="0" noProof="0">
                <a:ln>
                  <a:noFill/>
                </a:ln>
                <a:solidFill>
                  <a:prstClr val="black"/>
                </a:solidFill>
                <a:effectLst/>
                <a:uLnTx/>
                <a:uFillTx/>
                <a:latin typeface="Verdana"/>
                <a:ea typeface="+mn-ea"/>
                <a:cs typeface="+mn-cs"/>
              </a:rPr>
              <a:t>(GADA, IA-2A, ZnT8A)</a:t>
            </a:r>
            <a:r>
              <a:rPr kumimoji="0" lang="de-DE" sz="900" b="0" i="0" u="none" strike="noStrike" kern="1200" cap="none" spc="0" normalizeH="0" baseline="30000" noProof="0">
                <a:ln>
                  <a:noFill/>
                </a:ln>
                <a:solidFill>
                  <a:prstClr val="black"/>
                </a:solidFill>
                <a:effectLst/>
                <a:uLnTx/>
                <a:uFillTx/>
                <a:latin typeface="Verdana"/>
                <a:ea typeface="+mn-ea"/>
                <a:cs typeface="+mn-cs"/>
              </a:rPr>
              <a:t> 1</a:t>
            </a:r>
            <a:endParaRPr kumimoji="0" lang="de-DE" sz="900" b="0" i="0" u="none" strike="noStrike" kern="1200" cap="none" spc="0" normalizeH="0" baseline="0" noProof="0">
              <a:ln>
                <a:noFill/>
              </a:ln>
              <a:solidFill>
                <a:prstClr val="black"/>
              </a:solidFill>
              <a:effectLst/>
              <a:uLnTx/>
              <a:uFillTx/>
              <a:latin typeface="Verdana"/>
              <a:ea typeface="+mn-ea"/>
              <a:cs typeface="+mn-cs"/>
            </a:endParaRPr>
          </a:p>
        </p:txBody>
      </p:sp>
      <p:cxnSp>
        <p:nvCxnSpPr>
          <p:cNvPr id="14" name="Verbinder: gekrümmt 13">
            <a:extLst>
              <a:ext uri="{FF2B5EF4-FFF2-40B4-BE49-F238E27FC236}">
                <a16:creationId xmlns:a16="http://schemas.microsoft.com/office/drawing/2014/main" id="{773B9586-2E90-2252-C334-2F128C844F04}"/>
              </a:ext>
            </a:extLst>
          </p:cNvPr>
          <p:cNvCxnSpPr>
            <a:cxnSpLocks/>
            <a:stCxn id="13" idx="0"/>
            <a:endCxn id="15" idx="0"/>
          </p:cNvCxnSpPr>
          <p:nvPr/>
        </p:nvCxnSpPr>
        <p:spPr>
          <a:xfrm rot="10800000" flipH="1" flipV="1">
            <a:off x="3262961" y="1650941"/>
            <a:ext cx="315882" cy="605550"/>
          </a:xfrm>
          <a:prstGeom prst="curvedConnector4">
            <a:avLst>
              <a:gd name="adj1" fmla="val -72369"/>
              <a:gd name="adj2" fmla="val 80216"/>
            </a:avLst>
          </a:prstGeom>
          <a:ln w="19050">
            <a:solidFill>
              <a:srgbClr val="C00000"/>
            </a:solidFill>
            <a:tailEnd type="triangle"/>
          </a:ln>
        </p:spPr>
        <p:style>
          <a:lnRef idx="1">
            <a:schemeClr val="accent1"/>
          </a:lnRef>
          <a:fillRef idx="0">
            <a:schemeClr val="accent1"/>
          </a:fillRef>
          <a:effectRef idx="0">
            <a:schemeClr val="accent1"/>
          </a:effectRef>
          <a:fontRef idx="minor">
            <a:schemeClr val="tx1"/>
          </a:fontRef>
        </p:style>
      </p:cxnSp>
      <p:pic>
        <p:nvPicPr>
          <p:cNvPr id="83" name="Picture 8" descr="Image result for elisa test Icon">
            <a:extLst>
              <a:ext uri="{FF2B5EF4-FFF2-40B4-BE49-F238E27FC236}">
                <a16:creationId xmlns:a16="http://schemas.microsoft.com/office/drawing/2014/main" id="{9CF484BB-5166-4172-C810-1500964D4A5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01062" y="3140917"/>
            <a:ext cx="895822" cy="744221"/>
          </a:xfrm>
          <a:prstGeom prst="rect">
            <a:avLst/>
          </a:prstGeom>
          <a:noFill/>
          <a:extLst>
            <a:ext uri="{909E8E84-426E-40DD-AFC4-6F175D3DCCD1}">
              <a14:hiddenFill xmlns:a14="http://schemas.microsoft.com/office/drawing/2010/main">
                <a:solidFill>
                  <a:srgbClr val="FFFFFF"/>
                </a:solidFill>
              </a14:hiddenFill>
            </a:ext>
          </a:extLst>
        </p:spPr>
      </p:pic>
      <p:sp>
        <p:nvSpPr>
          <p:cNvPr id="84" name="Textfeld 83">
            <a:extLst>
              <a:ext uri="{FF2B5EF4-FFF2-40B4-BE49-F238E27FC236}">
                <a16:creationId xmlns:a16="http://schemas.microsoft.com/office/drawing/2014/main" id="{1E221EB0-B5C4-3419-A534-6B2B8FC132D8}"/>
              </a:ext>
            </a:extLst>
          </p:cNvPr>
          <p:cNvSpPr txBox="1"/>
          <p:nvPr/>
        </p:nvSpPr>
        <p:spPr>
          <a:xfrm>
            <a:off x="3771104" y="3943271"/>
            <a:ext cx="1144909" cy="477054"/>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Einzel-ELISA-Tests </a:t>
            </a:r>
            <a:r>
              <a:rPr kumimoji="0" lang="de-DE" sz="600" b="0" i="0" u="none" strike="noStrike" kern="1200" cap="none" spc="0" normalizeH="0" baseline="0" noProof="0">
                <a:ln>
                  <a:noFill/>
                </a:ln>
                <a:solidFill>
                  <a:prstClr val="black"/>
                </a:solidFill>
                <a:effectLst/>
                <a:uLnTx/>
                <a:uFillTx/>
                <a:latin typeface="Verdana"/>
                <a:ea typeface="+mn-ea"/>
                <a:cs typeface="+mn-cs"/>
              </a:rPr>
              <a:t>(GADA, IA-2A, ZnT8A)</a:t>
            </a:r>
            <a:r>
              <a:rPr kumimoji="0" lang="de-DE" sz="900" b="0" i="0" u="none" strike="noStrike" kern="1200" cap="none" spc="0" normalizeH="0" baseline="30000" noProof="0">
                <a:ln>
                  <a:noFill/>
                </a:ln>
                <a:solidFill>
                  <a:prstClr val="black"/>
                </a:solidFill>
                <a:effectLst/>
                <a:uLnTx/>
                <a:uFillTx/>
                <a:latin typeface="Verdana"/>
                <a:ea typeface="+mn-ea"/>
                <a:cs typeface="+mn-cs"/>
              </a:rPr>
              <a:t>1</a:t>
            </a:r>
          </a:p>
        </p:txBody>
      </p:sp>
      <p:pic>
        <p:nvPicPr>
          <p:cNvPr id="86" name="Picture 8" descr="Image result for elisa test Icon">
            <a:extLst>
              <a:ext uri="{FF2B5EF4-FFF2-40B4-BE49-F238E27FC236}">
                <a16:creationId xmlns:a16="http://schemas.microsoft.com/office/drawing/2014/main" id="{F3145CF6-1EF5-FE14-DDD6-AAE1B9D9BA4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56980" y="3159329"/>
            <a:ext cx="895823" cy="744222"/>
          </a:xfrm>
          <a:prstGeom prst="rect">
            <a:avLst/>
          </a:prstGeom>
          <a:noFill/>
          <a:extLst>
            <a:ext uri="{909E8E84-426E-40DD-AFC4-6F175D3DCCD1}">
              <a14:hiddenFill xmlns:a14="http://schemas.microsoft.com/office/drawing/2010/main">
                <a:solidFill>
                  <a:srgbClr val="FFFFFF"/>
                </a:solidFill>
              </a14:hiddenFill>
            </a:ext>
          </a:extLst>
        </p:spPr>
      </p:pic>
      <p:sp>
        <p:nvSpPr>
          <p:cNvPr id="87" name="Textfeld 86">
            <a:extLst>
              <a:ext uri="{FF2B5EF4-FFF2-40B4-BE49-F238E27FC236}">
                <a16:creationId xmlns:a16="http://schemas.microsoft.com/office/drawing/2014/main" id="{43AE922B-5509-7088-8489-F09E6247FEA3}"/>
              </a:ext>
            </a:extLst>
          </p:cNvPr>
          <p:cNvSpPr txBox="1"/>
          <p:nvPr/>
        </p:nvSpPr>
        <p:spPr>
          <a:xfrm>
            <a:off x="5568286" y="3901219"/>
            <a:ext cx="1531622" cy="369332"/>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Einzel-ELISA-Tests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Bestätigung</a:t>
            </a:r>
          </a:p>
        </p:txBody>
      </p:sp>
      <p:sp>
        <p:nvSpPr>
          <p:cNvPr id="88" name="TextBox 3037">
            <a:extLst>
              <a:ext uri="{FF2B5EF4-FFF2-40B4-BE49-F238E27FC236}">
                <a16:creationId xmlns:a16="http://schemas.microsoft.com/office/drawing/2014/main" id="{021BCD8B-FD56-D31D-FE21-A9CF64BA6C50}"/>
              </a:ext>
            </a:extLst>
          </p:cNvPr>
          <p:cNvSpPr txBox="1"/>
          <p:nvPr/>
        </p:nvSpPr>
        <p:spPr>
          <a:xfrm>
            <a:off x="320268" y="4860993"/>
            <a:ext cx="8476488" cy="276999"/>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 sz="600" b="0" i="0" u="none" strike="noStrike" kern="1200" cap="none" spc="0" normalizeH="0" baseline="0" noProof="0">
                <a:ln>
                  <a:noFill/>
                </a:ln>
                <a:solidFill>
                  <a:srgbClr val="404040"/>
                </a:solidFill>
                <a:effectLst/>
                <a:uLnTx/>
                <a:uFillTx/>
                <a:latin typeface="Verdana"/>
                <a:ea typeface="Arial"/>
                <a:cs typeface="Arial"/>
              </a:rPr>
              <a:t>ELISA: Enzyme-linked immunosorbent assay, Enzymimmunoassay; I</a:t>
            </a:r>
            <a:r>
              <a:rPr kumimoji="0" lang="de-DE" sz="600" b="0" i="0" u="none" strike="noStrike" kern="1200" cap="none" spc="0" normalizeH="0" baseline="0" noProof="0">
                <a:ln>
                  <a:noFill/>
                </a:ln>
                <a:solidFill>
                  <a:srgbClr val="404040"/>
                </a:solidFill>
                <a:effectLst/>
                <a:uLnTx/>
                <a:uFillTx/>
                <a:latin typeface="Verdana"/>
                <a:ea typeface="Arial"/>
                <a:cs typeface="Arial"/>
              </a:rPr>
              <a:t>A</a:t>
            </a:r>
            <a:r>
              <a:rPr kumimoji="0" lang="de" sz="600" b="0" i="0" u="none" strike="noStrike" kern="1200" cap="none" spc="0" normalizeH="0" baseline="0" noProof="0">
                <a:ln>
                  <a:noFill/>
                </a:ln>
                <a:solidFill>
                  <a:srgbClr val="404040"/>
                </a:solidFill>
                <a:effectLst/>
                <a:uLnTx/>
                <a:uFillTx/>
                <a:latin typeface="Verdana"/>
                <a:ea typeface="Arial"/>
                <a:cs typeface="Arial"/>
              </a:rPr>
              <a:t>k: Inselautoantikörper; GADA: Glutamatdecarboxylase 65-Autoantikörper; IA-2A: Insulinoma-assoziiertes Antigen-2-Autoantikörper; IAA: Insulinautoantikörper; T1D: Typ-1-Diabetes; T2D: Typ-2-Diabetes; ZnT8A: Zinktransporter 8-Autoantiköper. </a:t>
            </a:r>
            <a:r>
              <a:rPr kumimoji="0" lang="de" sz="600" b="1" i="0" u="none" strike="noStrike" kern="1200" cap="none" spc="0" normalizeH="0" baseline="0" noProof="0">
                <a:ln>
                  <a:noFill/>
                </a:ln>
                <a:solidFill>
                  <a:srgbClr val="404040"/>
                </a:solidFill>
                <a:effectLst/>
                <a:uLnTx/>
                <a:uFillTx/>
                <a:latin typeface="Verdana"/>
                <a:ea typeface="Arial"/>
                <a:cs typeface="Arial"/>
              </a:rPr>
              <a:t>1.</a:t>
            </a:r>
            <a:r>
              <a:rPr kumimoji="0" lang="de" sz="600" b="0" i="0" u="none" strike="noStrike" kern="1200" cap="none" spc="0" normalizeH="0" baseline="0" noProof="0">
                <a:ln>
                  <a:noFill/>
                </a:ln>
                <a:solidFill>
                  <a:srgbClr val="404040"/>
                </a:solidFill>
                <a:effectLst/>
                <a:uLnTx/>
                <a:uFillTx/>
                <a:latin typeface="Verdana"/>
                <a:ea typeface="Arial"/>
                <a:cs typeface="Arial"/>
              </a:rPr>
              <a:t> Schwarz T </a:t>
            </a:r>
            <a:r>
              <a:rPr kumimoji="0" lang="de" sz="600" b="0" i="1" u="none" strike="noStrike" kern="1200" cap="none" spc="0" normalizeH="0" baseline="0" noProof="0">
                <a:ln>
                  <a:noFill/>
                </a:ln>
                <a:solidFill>
                  <a:srgbClr val="404040"/>
                </a:solidFill>
                <a:effectLst/>
                <a:uLnTx/>
                <a:uFillTx/>
                <a:latin typeface="Verdana"/>
                <a:ea typeface="Arial"/>
                <a:cs typeface="Arial"/>
              </a:rPr>
              <a:t>et al. Diabetol Stoffwechs </a:t>
            </a:r>
            <a:r>
              <a:rPr kumimoji="0" lang="de" sz="600" b="0" i="0" u="none" strike="noStrike" kern="1200" cap="none" spc="0" normalizeH="0" baseline="0" noProof="0">
                <a:ln>
                  <a:noFill/>
                </a:ln>
                <a:solidFill>
                  <a:srgbClr val="404040"/>
                </a:solidFill>
                <a:effectLst/>
                <a:uLnTx/>
                <a:uFillTx/>
                <a:latin typeface="Verdana"/>
                <a:ea typeface="Arial"/>
                <a:cs typeface="Arial"/>
              </a:rPr>
              <a:t>2024; 19: S125</a:t>
            </a:r>
            <a:r>
              <a:rPr kumimoji="0" lang="da-DK" sz="600" b="0" i="0" u="none" strike="noStrike" kern="1200" cap="none" spc="0" normalizeH="0" baseline="0" noProof="0">
                <a:ln>
                  <a:noFill/>
                </a:ln>
                <a:solidFill>
                  <a:srgbClr val="404040"/>
                </a:solidFill>
                <a:effectLst/>
                <a:uLnTx/>
                <a:uFillTx/>
                <a:latin typeface="Verdana"/>
                <a:ea typeface="Verdana"/>
                <a:cs typeface="Verdana"/>
              </a:rPr>
              <a:t>–</a:t>
            </a:r>
            <a:r>
              <a:rPr kumimoji="0" lang="de" sz="600" b="0" i="0" u="none" strike="noStrike" kern="1200" cap="none" spc="0" normalizeH="0" baseline="0" noProof="0">
                <a:ln>
                  <a:noFill/>
                </a:ln>
                <a:solidFill>
                  <a:srgbClr val="404040"/>
                </a:solidFill>
                <a:effectLst/>
                <a:uLnTx/>
                <a:uFillTx/>
                <a:latin typeface="Verdana"/>
                <a:ea typeface="Arial"/>
                <a:cs typeface="Arial"/>
              </a:rPr>
              <a:t>S137.</a:t>
            </a:r>
          </a:p>
        </p:txBody>
      </p:sp>
      <p:sp>
        <p:nvSpPr>
          <p:cNvPr id="11" name="Textfeld 10">
            <a:extLst>
              <a:ext uri="{FF2B5EF4-FFF2-40B4-BE49-F238E27FC236}">
                <a16:creationId xmlns:a16="http://schemas.microsoft.com/office/drawing/2014/main" id="{066A14E9-B385-437F-BAD2-EE8F244F4FA8}"/>
              </a:ext>
            </a:extLst>
          </p:cNvPr>
          <p:cNvSpPr txBox="1"/>
          <p:nvPr/>
        </p:nvSpPr>
        <p:spPr>
          <a:xfrm>
            <a:off x="3467499" y="4505057"/>
            <a:ext cx="1144909" cy="230832"/>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GADA-Test</a:t>
            </a:r>
          </a:p>
        </p:txBody>
      </p:sp>
      <p:cxnSp>
        <p:nvCxnSpPr>
          <p:cNvPr id="27" name="Verbinder: gewinkelt 26">
            <a:extLst>
              <a:ext uri="{FF2B5EF4-FFF2-40B4-BE49-F238E27FC236}">
                <a16:creationId xmlns:a16="http://schemas.microsoft.com/office/drawing/2014/main" id="{530244D4-6D9E-C08C-6C52-641336693B34}"/>
              </a:ext>
            </a:extLst>
          </p:cNvPr>
          <p:cNvCxnSpPr>
            <a:cxnSpLocks/>
          </p:cNvCxnSpPr>
          <p:nvPr/>
        </p:nvCxnSpPr>
        <p:spPr>
          <a:xfrm flipV="1">
            <a:off x="4815168" y="3038801"/>
            <a:ext cx="1727599" cy="203670"/>
          </a:xfrm>
          <a:prstGeom prst="bentConnector3">
            <a:avLst>
              <a:gd name="adj1" fmla="val 50000"/>
            </a:avLst>
          </a:prstGeom>
          <a:ln w="19050"/>
        </p:spPr>
        <p:style>
          <a:lnRef idx="1">
            <a:schemeClr val="accent1"/>
          </a:lnRef>
          <a:fillRef idx="0">
            <a:schemeClr val="accent1"/>
          </a:fillRef>
          <a:effectRef idx="0">
            <a:schemeClr val="accent1"/>
          </a:effectRef>
          <a:fontRef idx="minor">
            <a:schemeClr val="tx1"/>
          </a:fontRef>
        </p:style>
      </p:cxnSp>
      <p:cxnSp>
        <p:nvCxnSpPr>
          <p:cNvPr id="31" name="Verbinder: gewinkelt 30">
            <a:extLst>
              <a:ext uri="{FF2B5EF4-FFF2-40B4-BE49-F238E27FC236}">
                <a16:creationId xmlns:a16="http://schemas.microsoft.com/office/drawing/2014/main" id="{43558AC4-E6F5-0C43-095D-D3CC9C58F89D}"/>
              </a:ext>
            </a:extLst>
          </p:cNvPr>
          <p:cNvCxnSpPr>
            <a:cxnSpLocks/>
          </p:cNvCxnSpPr>
          <p:nvPr/>
        </p:nvCxnSpPr>
        <p:spPr>
          <a:xfrm>
            <a:off x="6400162" y="3038301"/>
            <a:ext cx="699746" cy="463439"/>
          </a:xfrm>
          <a:prstGeom prst="bentConnector3">
            <a:avLst>
              <a:gd name="adj1" fmla="val 63902"/>
            </a:avLst>
          </a:prstGeom>
          <a:ln w="19050">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516809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AEFAE54-8A5B-F82E-7309-8FCE2BFF0C17}"/>
            </a:ext>
          </a:extLst>
        </p:cNvPr>
        <p:cNvGrpSpPr/>
        <p:nvPr/>
      </p:nvGrpSpPr>
      <p:grpSpPr>
        <a:xfrm>
          <a:off x="0" y="0"/>
          <a:ext cx="0" cy="0"/>
          <a:chOff x="0" y="0"/>
          <a:chExt cx="0" cy="0"/>
        </a:xfrm>
      </p:grpSpPr>
      <p:sp>
        <p:nvSpPr>
          <p:cNvPr id="13" name="Text Placeholder 4">
            <a:extLst>
              <a:ext uri="{FF2B5EF4-FFF2-40B4-BE49-F238E27FC236}">
                <a16:creationId xmlns:a16="http://schemas.microsoft.com/office/drawing/2014/main" id="{984652E0-CA53-922D-3190-090D85E59BA9}"/>
              </a:ext>
            </a:extLst>
          </p:cNvPr>
          <p:cNvSpPr txBox="1">
            <a:spLocks/>
          </p:cNvSpPr>
          <p:nvPr/>
        </p:nvSpPr>
        <p:spPr>
          <a:xfrm>
            <a:off x="331663" y="87702"/>
            <a:ext cx="8476488" cy="463296"/>
          </a:xfrm>
          <a:prstGeom prst="rect">
            <a:avLst/>
          </a:prstGeom>
        </p:spPr>
        <p:txBody>
          <a:bodyPr/>
          <a:lstStyle>
            <a:lvl1pPr marL="0" indent="0" algn="l" defTabSz="685800" rtl="0" eaLnBrk="1" latinLnBrk="0" hangingPunct="1">
              <a:lnSpc>
                <a:spcPct val="125000"/>
              </a:lnSpc>
              <a:spcBef>
                <a:spcPts val="0"/>
              </a:spcBef>
              <a:buFont typeface="Arial" panose="020B0604020202020204" pitchFamily="34" charset="0"/>
              <a:buNone/>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 sz="2000" b="1">
                <a:solidFill>
                  <a:srgbClr val="7030A0"/>
                </a:solidFill>
              </a:rPr>
              <a:t>Zusammenfassung Manifestation des Typ-1-Diabetes</a:t>
            </a:r>
            <a:endParaRPr lang="en-US" sz="2000" b="1" baseline="30000">
              <a:solidFill>
                <a:srgbClr val="7030A0"/>
              </a:solidFill>
            </a:endParaRPr>
          </a:p>
        </p:txBody>
      </p:sp>
      <p:sp>
        <p:nvSpPr>
          <p:cNvPr id="12" name="Textplatzhalter 4">
            <a:extLst>
              <a:ext uri="{FF2B5EF4-FFF2-40B4-BE49-F238E27FC236}">
                <a16:creationId xmlns:a16="http://schemas.microsoft.com/office/drawing/2014/main" id="{A52F4D43-910E-7A4F-358B-752BACFD7D44}"/>
              </a:ext>
            </a:extLst>
          </p:cNvPr>
          <p:cNvSpPr txBox="1">
            <a:spLocks/>
          </p:cNvSpPr>
          <p:nvPr/>
        </p:nvSpPr>
        <p:spPr>
          <a:xfrm>
            <a:off x="417463" y="640979"/>
            <a:ext cx="8283499" cy="3764866"/>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1450" indent="-171450">
              <a:spcAft>
                <a:spcPts val="900"/>
              </a:spcAft>
              <a:buClr>
                <a:schemeClr val="accent2"/>
              </a:buClr>
              <a:buSzPct val="120000"/>
              <a:buFont typeface="Arial" panose="020B0604020202020204" pitchFamily="34" charset="0"/>
              <a:buChar char="•"/>
            </a:pPr>
            <a:r>
              <a:rPr lang="de-DE" sz="1400">
                <a:solidFill>
                  <a:srgbClr val="404040"/>
                </a:solidFill>
              </a:rPr>
              <a:t>Die </a:t>
            </a:r>
            <a:r>
              <a:rPr lang="de-DE" sz="1400" b="1">
                <a:solidFill>
                  <a:srgbClr val="404040"/>
                </a:solidFill>
              </a:rPr>
              <a:t>Progression</a:t>
            </a:r>
            <a:r>
              <a:rPr lang="de-DE" sz="1400">
                <a:solidFill>
                  <a:srgbClr val="404040"/>
                </a:solidFill>
              </a:rPr>
              <a:t> von asymptomatischen Stadien </a:t>
            </a:r>
            <a:r>
              <a:rPr lang="de-DE" sz="1400" b="1">
                <a:solidFill>
                  <a:srgbClr val="404040"/>
                </a:solidFill>
              </a:rPr>
              <a:t>zur klinischen T1D-Manifestation </a:t>
            </a:r>
            <a:r>
              <a:rPr lang="de-DE" sz="1400">
                <a:solidFill>
                  <a:srgbClr val="404040"/>
                </a:solidFill>
              </a:rPr>
              <a:t>verläuft bei </a:t>
            </a:r>
            <a:r>
              <a:rPr lang="de-DE" sz="1400" b="1">
                <a:solidFill>
                  <a:srgbClr val="404040"/>
                </a:solidFill>
              </a:rPr>
              <a:t>Erwachsenen meistens langsamer </a:t>
            </a:r>
            <a:r>
              <a:rPr lang="de-DE" sz="1400">
                <a:solidFill>
                  <a:srgbClr val="404040"/>
                </a:solidFill>
              </a:rPr>
              <a:t>als bei Kindern</a:t>
            </a:r>
            <a:r>
              <a:rPr lang="de-DE" sz="1400" baseline="30000">
                <a:solidFill>
                  <a:srgbClr val="404040"/>
                </a:solidFill>
              </a:rPr>
              <a:t>1</a:t>
            </a:r>
            <a:r>
              <a:rPr lang="de-DE" sz="1400">
                <a:solidFill>
                  <a:srgbClr val="404040"/>
                </a:solidFill>
              </a:rPr>
              <a:t>, allerdings ist die </a:t>
            </a:r>
            <a:r>
              <a:rPr lang="de-DE" sz="1400" b="1">
                <a:solidFill>
                  <a:srgbClr val="404040"/>
                </a:solidFill>
              </a:rPr>
              <a:t>Progression von T1D Stadium 2 zu Stadium 3 vergleichbar bei Kindern und Erwachsenen</a:t>
            </a:r>
            <a:r>
              <a:rPr lang="de-DE" sz="1400" baseline="30000">
                <a:solidFill>
                  <a:srgbClr val="404040"/>
                </a:solidFill>
              </a:rPr>
              <a:t>2</a:t>
            </a:r>
          </a:p>
          <a:p>
            <a:pPr marL="171456" indent="-171450">
              <a:spcAft>
                <a:spcPts val="900"/>
              </a:spcAft>
              <a:buClr>
                <a:schemeClr val="accent2"/>
              </a:buClr>
              <a:buSzPct val="120000"/>
              <a:buFont typeface="Arial" panose="020B0604020202020204" pitchFamily="34" charset="0"/>
              <a:buChar char="•"/>
            </a:pPr>
            <a:r>
              <a:rPr lang="de" sz="1400">
                <a:solidFill>
                  <a:srgbClr val="404040"/>
                </a:solidFill>
                <a:latin typeface="Verdana"/>
              </a:rPr>
              <a:t>Das </a:t>
            </a:r>
            <a:r>
              <a:rPr lang="de" sz="1400" b="1">
                <a:solidFill>
                  <a:srgbClr val="404040"/>
                </a:solidFill>
                <a:latin typeface="Verdana"/>
              </a:rPr>
              <a:t>klinische Erscheinungsbild </a:t>
            </a:r>
            <a:r>
              <a:rPr lang="de" sz="1400">
                <a:solidFill>
                  <a:srgbClr val="404040"/>
                </a:solidFill>
                <a:latin typeface="Verdana"/>
              </a:rPr>
              <a:t>bei T1D-Manifestation im </a:t>
            </a:r>
            <a:r>
              <a:rPr lang="de" sz="1400" b="1">
                <a:solidFill>
                  <a:srgbClr val="404040"/>
                </a:solidFill>
                <a:latin typeface="Verdana"/>
              </a:rPr>
              <a:t>Erwachsenenalter</a:t>
            </a:r>
            <a:r>
              <a:rPr lang="de" sz="1400">
                <a:solidFill>
                  <a:srgbClr val="404040"/>
                </a:solidFill>
                <a:latin typeface="Verdana"/>
              </a:rPr>
              <a:t> ist </a:t>
            </a:r>
            <a:r>
              <a:rPr lang="de" sz="1400" b="1">
                <a:solidFill>
                  <a:srgbClr val="404040"/>
                </a:solidFill>
                <a:latin typeface="Verdana"/>
              </a:rPr>
              <a:t>variabler </a:t>
            </a:r>
            <a:r>
              <a:rPr lang="de" sz="1400">
                <a:solidFill>
                  <a:srgbClr val="404040"/>
                </a:solidFill>
                <a:latin typeface="Verdana"/>
              </a:rPr>
              <a:t>als bei Manifestation im Kindesalter</a:t>
            </a:r>
            <a:r>
              <a:rPr lang="de" sz="1400" baseline="30000">
                <a:solidFill>
                  <a:srgbClr val="404040"/>
                </a:solidFill>
                <a:latin typeface="Verdana"/>
              </a:rPr>
              <a:t>3,4</a:t>
            </a:r>
            <a:r>
              <a:rPr lang="de" sz="1400">
                <a:solidFill>
                  <a:srgbClr val="404040"/>
                </a:solidFill>
                <a:latin typeface="Verdana"/>
              </a:rPr>
              <a:t>, daher kann es schwieriger sein, </a:t>
            </a:r>
            <a:r>
              <a:rPr lang="de" sz="1400" b="1">
                <a:solidFill>
                  <a:srgbClr val="404040"/>
                </a:solidFill>
                <a:latin typeface="Verdana"/>
              </a:rPr>
              <a:t>T1D im Erwachsenenalter eindeutig zu diagnostizieren</a:t>
            </a:r>
            <a:r>
              <a:rPr lang="de" sz="1400" baseline="30000">
                <a:solidFill>
                  <a:srgbClr val="404040"/>
                </a:solidFill>
                <a:latin typeface="Verdana"/>
              </a:rPr>
              <a:t>5</a:t>
            </a:r>
            <a:r>
              <a:rPr lang="da-DK" sz="800">
                <a:solidFill>
                  <a:srgbClr val="404040"/>
                </a:solidFill>
                <a:latin typeface="Verdana"/>
                <a:ea typeface="Arial"/>
                <a:cs typeface="Arial"/>
              </a:rPr>
              <a:t> </a:t>
            </a:r>
          </a:p>
          <a:p>
            <a:pPr marL="171456" indent="-171450">
              <a:spcAft>
                <a:spcPts val="900"/>
              </a:spcAft>
              <a:buClr>
                <a:schemeClr val="accent2"/>
              </a:buClr>
              <a:buSzPct val="120000"/>
              <a:buFont typeface="Arial" panose="020B0604020202020204" pitchFamily="34" charset="0"/>
              <a:buChar char="•"/>
            </a:pPr>
            <a:r>
              <a:rPr lang="de" sz="1400">
                <a:solidFill>
                  <a:srgbClr val="404040"/>
                </a:solidFill>
                <a:latin typeface="Verdana"/>
              </a:rPr>
              <a:t>Bei </a:t>
            </a:r>
            <a:r>
              <a:rPr lang="de" sz="1400" b="1">
                <a:solidFill>
                  <a:srgbClr val="404040"/>
                </a:solidFill>
                <a:latin typeface="Verdana"/>
              </a:rPr>
              <a:t>Erwachsenen</a:t>
            </a:r>
            <a:r>
              <a:rPr lang="de" sz="1400">
                <a:solidFill>
                  <a:srgbClr val="404040"/>
                </a:solidFill>
                <a:latin typeface="Verdana"/>
              </a:rPr>
              <a:t> kann auch das </a:t>
            </a:r>
            <a:r>
              <a:rPr lang="de" sz="1400" b="1">
                <a:solidFill>
                  <a:srgbClr val="404040"/>
                </a:solidFill>
                <a:latin typeface="Verdana"/>
              </a:rPr>
              <a:t>Rauchen</a:t>
            </a:r>
            <a:r>
              <a:rPr lang="de" sz="1400">
                <a:solidFill>
                  <a:srgbClr val="404040"/>
                </a:solidFill>
                <a:latin typeface="Verdana"/>
              </a:rPr>
              <a:t> eine Rolle spielen</a:t>
            </a:r>
            <a:r>
              <a:rPr lang="de-DE" sz="1400" baseline="30000">
                <a:solidFill>
                  <a:srgbClr val="404040"/>
                </a:solidFill>
                <a:latin typeface="Verdana"/>
              </a:rPr>
              <a:t>6</a:t>
            </a:r>
            <a:endParaRPr lang="de-DE" sz="1400">
              <a:solidFill>
                <a:srgbClr val="404040"/>
              </a:solidFill>
            </a:endParaRPr>
          </a:p>
          <a:p>
            <a:pPr marL="171450" indent="-171450">
              <a:spcAft>
                <a:spcPts val="900"/>
              </a:spcAft>
              <a:buClr>
                <a:schemeClr val="accent2"/>
              </a:buClr>
              <a:buSzPct val="120000"/>
              <a:buFont typeface="Arial" panose="020B0604020202020204" pitchFamily="34" charset="0"/>
              <a:buChar char="•"/>
            </a:pPr>
            <a:r>
              <a:rPr lang="de-DE" sz="1400" b="1">
                <a:solidFill>
                  <a:srgbClr val="404040"/>
                </a:solidFill>
              </a:rPr>
              <a:t>Kinder</a:t>
            </a:r>
            <a:r>
              <a:rPr lang="de-DE" sz="1400">
                <a:solidFill>
                  <a:srgbClr val="404040"/>
                </a:solidFill>
              </a:rPr>
              <a:t> weisen meist </a:t>
            </a:r>
            <a:r>
              <a:rPr lang="de-DE" sz="1400" b="1">
                <a:solidFill>
                  <a:srgbClr val="404040"/>
                </a:solidFill>
              </a:rPr>
              <a:t>multiple </a:t>
            </a:r>
            <a:r>
              <a:rPr lang="de-DE" sz="1400" b="1" err="1">
                <a:solidFill>
                  <a:srgbClr val="404040"/>
                </a:solidFill>
              </a:rPr>
              <a:t>IAk</a:t>
            </a:r>
            <a:r>
              <a:rPr lang="de-DE" sz="1400" b="1">
                <a:solidFill>
                  <a:srgbClr val="404040"/>
                </a:solidFill>
              </a:rPr>
              <a:t> </a:t>
            </a:r>
            <a:r>
              <a:rPr lang="de-DE" sz="1400">
                <a:solidFill>
                  <a:srgbClr val="404040"/>
                </a:solidFill>
              </a:rPr>
              <a:t>auf, </a:t>
            </a:r>
            <a:r>
              <a:rPr lang="de-DE" sz="1400" b="1">
                <a:solidFill>
                  <a:srgbClr val="404040"/>
                </a:solidFill>
              </a:rPr>
              <a:t>Erwachsene </a:t>
            </a:r>
            <a:r>
              <a:rPr lang="de-DE" sz="1400">
                <a:solidFill>
                  <a:srgbClr val="404040"/>
                </a:solidFill>
              </a:rPr>
              <a:t>meist </a:t>
            </a:r>
            <a:r>
              <a:rPr lang="de-DE" sz="1400" b="1">
                <a:solidFill>
                  <a:srgbClr val="404040"/>
                </a:solidFill>
              </a:rPr>
              <a:t>singuläre IAk</a:t>
            </a:r>
            <a:r>
              <a:rPr lang="de-DE" sz="1400" baseline="30000">
                <a:solidFill>
                  <a:srgbClr val="404040"/>
                </a:solidFill>
              </a:rPr>
              <a:t>7</a:t>
            </a:r>
          </a:p>
          <a:p>
            <a:pPr marL="171450" indent="-171450">
              <a:spcAft>
                <a:spcPts val="900"/>
              </a:spcAft>
              <a:buClr>
                <a:schemeClr val="accent2"/>
              </a:buClr>
              <a:buSzPct val="120000"/>
              <a:buFont typeface="Arial" panose="020B0604020202020204" pitchFamily="34" charset="0"/>
              <a:buChar char="•"/>
            </a:pPr>
            <a:r>
              <a:rPr lang="de-DE" sz="1400">
                <a:solidFill>
                  <a:srgbClr val="404040"/>
                </a:solidFill>
              </a:rPr>
              <a:t>Bei </a:t>
            </a:r>
            <a:r>
              <a:rPr lang="de-DE" sz="1400" b="1">
                <a:solidFill>
                  <a:srgbClr val="404040"/>
                </a:solidFill>
              </a:rPr>
              <a:t>Erwachsenen</a:t>
            </a:r>
            <a:r>
              <a:rPr lang="de-DE" sz="1400">
                <a:solidFill>
                  <a:srgbClr val="404040"/>
                </a:solidFill>
              </a:rPr>
              <a:t> ist </a:t>
            </a:r>
            <a:r>
              <a:rPr lang="de-DE" sz="1400" b="1">
                <a:solidFill>
                  <a:srgbClr val="404040"/>
                </a:solidFill>
              </a:rPr>
              <a:t>mehr Betazellrestfunktion </a:t>
            </a:r>
            <a:r>
              <a:rPr lang="de-DE" sz="1400">
                <a:solidFill>
                  <a:srgbClr val="404040"/>
                </a:solidFill>
              </a:rPr>
              <a:t>(gemessen am C-Peptid) vorhanden als bei Kindern, </a:t>
            </a:r>
            <a:r>
              <a:rPr lang="de-DE" sz="1400" b="1">
                <a:solidFill>
                  <a:srgbClr val="404040"/>
                </a:solidFill>
              </a:rPr>
              <a:t>nimmt</a:t>
            </a:r>
            <a:r>
              <a:rPr lang="de-DE" sz="1400">
                <a:solidFill>
                  <a:srgbClr val="404040"/>
                </a:solidFill>
              </a:rPr>
              <a:t> jedoch bei beiden </a:t>
            </a:r>
            <a:r>
              <a:rPr lang="de-DE" sz="1400" b="1">
                <a:solidFill>
                  <a:srgbClr val="404040"/>
                </a:solidFill>
              </a:rPr>
              <a:t>mit zunehmender Erkrankungsdauer ab</a:t>
            </a:r>
            <a:r>
              <a:rPr lang="de-DE" sz="1400" baseline="30000">
                <a:solidFill>
                  <a:srgbClr val="404040"/>
                </a:solidFill>
              </a:rPr>
              <a:t>8-10</a:t>
            </a:r>
          </a:p>
          <a:p>
            <a:pPr marL="171450" indent="-171450">
              <a:spcAft>
                <a:spcPts val="900"/>
              </a:spcAft>
              <a:buClr>
                <a:schemeClr val="accent2"/>
              </a:buClr>
              <a:buSzPct val="120000"/>
              <a:buFont typeface="Arial" panose="020B0604020202020204" pitchFamily="34" charset="0"/>
              <a:buChar char="•"/>
            </a:pPr>
            <a:r>
              <a:rPr lang="de-DE" sz="1400" b="1">
                <a:solidFill>
                  <a:srgbClr val="404040"/>
                </a:solidFill>
              </a:rPr>
              <a:t>Erkrankungsbeginn im Kindesalter </a:t>
            </a:r>
            <a:r>
              <a:rPr lang="de-DE" sz="1400">
                <a:solidFill>
                  <a:srgbClr val="404040"/>
                </a:solidFill>
              </a:rPr>
              <a:t>bringt ein </a:t>
            </a:r>
            <a:r>
              <a:rPr lang="de-DE" sz="1400" b="1">
                <a:solidFill>
                  <a:srgbClr val="404040"/>
                </a:solidFill>
              </a:rPr>
              <a:t>erhebliches Überrisiko </a:t>
            </a:r>
            <a:r>
              <a:rPr lang="de-DE" sz="1400">
                <a:solidFill>
                  <a:srgbClr val="404040"/>
                </a:solidFill>
              </a:rPr>
              <a:t>für </a:t>
            </a:r>
            <a:r>
              <a:rPr lang="de-DE" sz="1400" b="1">
                <a:solidFill>
                  <a:srgbClr val="404040"/>
                </a:solidFill>
              </a:rPr>
              <a:t>CVD </a:t>
            </a:r>
            <a:r>
              <a:rPr lang="de-DE" sz="1400">
                <a:solidFill>
                  <a:srgbClr val="404040"/>
                </a:solidFill>
              </a:rPr>
              <a:t>und </a:t>
            </a:r>
            <a:r>
              <a:rPr lang="de-DE" sz="1400" b="1">
                <a:solidFill>
                  <a:srgbClr val="404040"/>
                </a:solidFill>
              </a:rPr>
              <a:t>Schlaganfall</a:t>
            </a:r>
            <a:r>
              <a:rPr lang="de-DE" sz="1400">
                <a:solidFill>
                  <a:srgbClr val="404040"/>
                </a:solidFill>
              </a:rPr>
              <a:t> mit sich, </a:t>
            </a:r>
            <a:r>
              <a:rPr lang="de-DE" sz="1400" b="1">
                <a:solidFill>
                  <a:srgbClr val="404040"/>
                </a:solidFill>
              </a:rPr>
              <a:t>insbesondere bei Frauen</a:t>
            </a:r>
            <a:r>
              <a:rPr lang="de-DE" sz="1400" baseline="30000">
                <a:solidFill>
                  <a:srgbClr val="404040"/>
                </a:solidFill>
              </a:rPr>
              <a:t>11</a:t>
            </a:r>
            <a:endParaRPr lang="de-DE" sz="1400">
              <a:solidFill>
                <a:srgbClr val="404040"/>
              </a:solidFill>
            </a:endParaRPr>
          </a:p>
        </p:txBody>
      </p:sp>
      <p:sp>
        <p:nvSpPr>
          <p:cNvPr id="14" name="TextBox 3037">
            <a:extLst>
              <a:ext uri="{FF2B5EF4-FFF2-40B4-BE49-F238E27FC236}">
                <a16:creationId xmlns:a16="http://schemas.microsoft.com/office/drawing/2014/main" id="{64F7E670-AFA0-916C-0963-C7BEAF09C142}"/>
              </a:ext>
            </a:extLst>
          </p:cNvPr>
          <p:cNvSpPr txBox="1"/>
          <p:nvPr/>
        </p:nvSpPr>
        <p:spPr>
          <a:xfrm>
            <a:off x="331663" y="4573461"/>
            <a:ext cx="8369300" cy="553998"/>
          </a:xfrm>
          <a:prstGeom prst="rect">
            <a:avLst/>
          </a:prstGeom>
          <a:noFill/>
        </p:spPr>
        <p:txBody>
          <a:bodyPr wrap="square" rtlCol="0" anchor="b">
            <a:spAutoFit/>
          </a:bodyPr>
          <a:lstStyle/>
          <a:p>
            <a:pPr defTabSz="685766">
              <a:buClr>
                <a:srgbClr val="2F4B95"/>
              </a:buClr>
              <a:defRPr/>
            </a:pPr>
            <a:r>
              <a:rPr lang="de" sz="600">
                <a:solidFill>
                  <a:srgbClr val="404040"/>
                </a:solidFill>
                <a:ea typeface="Arial"/>
                <a:cs typeface="Arial"/>
              </a:rPr>
              <a:t>C-Peptid: Connecting peptide; Verbindungspeptid; CVD: Cardiovascular disease, kardiovaskuläre Erkankung; IAk: Inselautoantikörper; T1D: Typ-1-Diabetes.</a:t>
            </a:r>
          </a:p>
          <a:p>
            <a:pPr defTabSz="685766">
              <a:buClr>
                <a:srgbClr val="2F4B95"/>
              </a:buClr>
              <a:defRPr/>
            </a:pPr>
            <a:r>
              <a:rPr lang="de" sz="600" b="1">
                <a:solidFill>
                  <a:srgbClr val="404040"/>
                </a:solidFill>
                <a:ea typeface="Arial"/>
                <a:cs typeface="Arial"/>
              </a:rPr>
              <a:t>1. </a:t>
            </a:r>
            <a:r>
              <a:rPr lang="de" sz="600">
                <a:solidFill>
                  <a:srgbClr val="404040"/>
                </a:solidFill>
                <a:ea typeface="Arial"/>
                <a:cs typeface="Arial"/>
              </a:rPr>
              <a:t>DDG 2023. S3-Leitlinie Therapie des Typ-1-Diabetes, Version 5, </a:t>
            </a:r>
            <a:r>
              <a:rPr lang="de-DE" sz="600">
                <a:solidFill>
                  <a:srgbClr val="404040"/>
                </a:solidFill>
                <a:ea typeface="Arial"/>
                <a:cs typeface="Arial"/>
              </a:rPr>
              <a:t>AWMF-Registernummer: 057-013. Erhältlich unter: </a:t>
            </a:r>
            <a:r>
              <a:rPr lang="de-DE" sz="600">
                <a:solidFill>
                  <a:srgbClr val="404040"/>
                </a:solidFill>
                <a:ea typeface="Arial"/>
                <a:cs typeface="Arial"/>
                <a:hlinkClick r:id="rId3">
                  <a:extLst>
                    <a:ext uri="{A12FA001-AC4F-418D-AE19-62706E023703}">
                      <ahyp:hlinkClr xmlns:ahyp="http://schemas.microsoft.com/office/drawing/2018/hyperlinkcolor" val="tx"/>
                    </a:ext>
                  </a:extLst>
                </a:hlinkClick>
              </a:rPr>
              <a:t>https://www.ddg.info/behandlung-leitlinien/leitlinien-praxisempfehlungen</a:t>
            </a:r>
            <a:r>
              <a:rPr lang="de-DE" sz="600">
                <a:solidFill>
                  <a:srgbClr val="404040"/>
                </a:solidFill>
                <a:ea typeface="Arial"/>
                <a:cs typeface="Arial"/>
              </a:rPr>
              <a:t>. Zuletzt abgerufen am 12.01.2026. </a:t>
            </a:r>
            <a:r>
              <a:rPr lang="de-DE" sz="600" b="1">
                <a:solidFill>
                  <a:srgbClr val="404040"/>
                </a:solidFill>
                <a:ea typeface="Arial"/>
                <a:cs typeface="Arial"/>
              </a:rPr>
              <a:t>2.</a:t>
            </a:r>
            <a:r>
              <a:rPr lang="de-DE" sz="600">
                <a:solidFill>
                  <a:srgbClr val="404040"/>
                </a:solidFill>
                <a:ea typeface="Arial"/>
                <a:cs typeface="Arial"/>
              </a:rPr>
              <a:t> </a:t>
            </a:r>
            <a:r>
              <a:rPr lang="da-DK" sz="600">
                <a:solidFill>
                  <a:srgbClr val="404040"/>
                </a:solidFill>
                <a:ea typeface="Arial"/>
              </a:rPr>
              <a:t>Templeman EL </a:t>
            </a:r>
            <a:r>
              <a:rPr lang="da-DK" sz="600" i="1">
                <a:solidFill>
                  <a:srgbClr val="404040"/>
                </a:solidFill>
                <a:ea typeface="Arial"/>
              </a:rPr>
              <a:t>et al. Diabetes Care </a:t>
            </a:r>
            <a:r>
              <a:rPr lang="da-DK" sz="600">
                <a:solidFill>
                  <a:srgbClr val="404040"/>
                </a:solidFill>
                <a:ea typeface="Arial"/>
              </a:rPr>
              <a:t>2025; 48: 1571–80. </a:t>
            </a:r>
            <a:r>
              <a:rPr lang="da-DK" sz="600" b="1">
                <a:solidFill>
                  <a:srgbClr val="404040"/>
                </a:solidFill>
                <a:ea typeface="Arial"/>
              </a:rPr>
              <a:t>3.</a:t>
            </a:r>
            <a:r>
              <a:rPr lang="da-DK" sz="600">
                <a:solidFill>
                  <a:srgbClr val="404040"/>
                </a:solidFill>
                <a:ea typeface="Arial"/>
              </a:rPr>
              <a:t> Buzzetti R </a:t>
            </a:r>
            <a:r>
              <a:rPr lang="da-DK" sz="600" i="1">
                <a:solidFill>
                  <a:srgbClr val="404040"/>
                </a:solidFill>
                <a:ea typeface="Arial"/>
              </a:rPr>
              <a:t>et al. Nat Rev Dis Primers </a:t>
            </a:r>
            <a:r>
              <a:rPr lang="da-DK" sz="600">
                <a:solidFill>
                  <a:srgbClr val="404040"/>
                </a:solidFill>
                <a:ea typeface="Arial"/>
              </a:rPr>
              <a:t>2022; 8: 63. </a:t>
            </a:r>
            <a:r>
              <a:rPr lang="da-DK" sz="600" b="1">
                <a:solidFill>
                  <a:srgbClr val="404040"/>
                </a:solidFill>
                <a:ea typeface="Arial"/>
              </a:rPr>
              <a:t>4.</a:t>
            </a:r>
            <a:r>
              <a:rPr lang="da-DK" sz="600">
                <a:solidFill>
                  <a:srgbClr val="404040"/>
                </a:solidFill>
                <a:ea typeface="Arial"/>
              </a:rPr>
              <a:t> Buzzetti R </a:t>
            </a:r>
            <a:r>
              <a:rPr lang="da-DK" sz="600" i="1">
                <a:solidFill>
                  <a:srgbClr val="404040"/>
                </a:solidFill>
                <a:ea typeface="Arial"/>
              </a:rPr>
              <a:t>et al. Diabetes </a:t>
            </a:r>
            <a:r>
              <a:rPr lang="da-DK" sz="600">
                <a:solidFill>
                  <a:srgbClr val="404040"/>
                </a:solidFill>
                <a:ea typeface="Arial"/>
              </a:rPr>
              <a:t>2020; 69: 2037–47</a:t>
            </a:r>
            <a:r>
              <a:rPr lang="da-DK" sz="600">
                <a:solidFill>
                  <a:srgbClr val="404040"/>
                </a:solidFill>
                <a:ea typeface="Arial"/>
                <a:cs typeface="Arial"/>
              </a:rPr>
              <a:t>.</a:t>
            </a:r>
            <a:r>
              <a:rPr lang="de-DE" sz="600" b="1">
                <a:solidFill>
                  <a:srgbClr val="404040"/>
                </a:solidFill>
              </a:rPr>
              <a:t> 5. </a:t>
            </a:r>
            <a:r>
              <a:rPr lang="da-DK" sz="600">
                <a:solidFill>
                  <a:srgbClr val="404040"/>
                </a:solidFill>
                <a:ea typeface="Arial"/>
              </a:rPr>
              <a:t>Muñoz C </a:t>
            </a:r>
            <a:r>
              <a:rPr lang="da-DK" sz="600" i="1">
                <a:solidFill>
                  <a:srgbClr val="404040"/>
                </a:solidFill>
                <a:ea typeface="Arial"/>
              </a:rPr>
              <a:t>et al. Clin Diabetes </a:t>
            </a:r>
            <a:r>
              <a:rPr lang="da-DK" sz="600">
                <a:solidFill>
                  <a:srgbClr val="404040"/>
                </a:solidFill>
                <a:ea typeface="Arial"/>
              </a:rPr>
              <a:t>2019; 37: 276–81. </a:t>
            </a:r>
            <a:r>
              <a:rPr lang="de-DE" sz="600" b="1">
                <a:solidFill>
                  <a:srgbClr val="404040"/>
                </a:solidFill>
              </a:rPr>
              <a:t>6.</a:t>
            </a:r>
            <a:r>
              <a:rPr lang="de-DE" sz="600">
                <a:solidFill>
                  <a:srgbClr val="404040"/>
                </a:solidFill>
              </a:rPr>
              <a:t> Carlsson S. </a:t>
            </a:r>
            <a:r>
              <a:rPr lang="de-DE" sz="600" i="1">
                <a:solidFill>
                  <a:srgbClr val="404040"/>
                </a:solidFill>
              </a:rPr>
              <a:t>Front </a:t>
            </a:r>
            <a:r>
              <a:rPr lang="de-DE" sz="600" i="1" err="1">
                <a:solidFill>
                  <a:srgbClr val="404040"/>
                </a:solidFill>
              </a:rPr>
              <a:t>Endocrinol</a:t>
            </a:r>
            <a:r>
              <a:rPr lang="de-DE" sz="600" i="1">
                <a:solidFill>
                  <a:srgbClr val="404040"/>
                </a:solidFill>
              </a:rPr>
              <a:t> (Lausanne) </a:t>
            </a:r>
            <a:r>
              <a:rPr lang="de-DE" sz="600">
                <a:solidFill>
                  <a:srgbClr val="404040"/>
                </a:solidFill>
              </a:rPr>
              <a:t>2022; 13: 917850.</a:t>
            </a:r>
            <a:r>
              <a:rPr lang="de" sz="600">
                <a:solidFill>
                  <a:srgbClr val="404040"/>
                </a:solidFill>
                <a:ea typeface="Arial"/>
              </a:rPr>
              <a:t> </a:t>
            </a:r>
            <a:r>
              <a:rPr lang="de" sz="600" b="1">
                <a:solidFill>
                  <a:srgbClr val="404040"/>
                </a:solidFill>
                <a:ea typeface="Arial"/>
              </a:rPr>
              <a:t>7.</a:t>
            </a:r>
            <a:r>
              <a:rPr lang="de" sz="600">
                <a:solidFill>
                  <a:srgbClr val="404040"/>
                </a:solidFill>
                <a:ea typeface="Arial"/>
              </a:rPr>
              <a:t> </a:t>
            </a:r>
            <a:r>
              <a:rPr lang="de-DE" sz="600">
                <a:solidFill>
                  <a:srgbClr val="404040"/>
                </a:solidFill>
                <a:cs typeface="Verdana"/>
              </a:rPr>
              <a:t>So M </a:t>
            </a:r>
            <a:r>
              <a:rPr lang="de-DE" sz="600" i="1">
                <a:solidFill>
                  <a:srgbClr val="404040"/>
                </a:solidFill>
                <a:cs typeface="Verdana"/>
              </a:rPr>
              <a:t>et al. </a:t>
            </a:r>
            <a:r>
              <a:rPr lang="de-DE" sz="600" i="1" err="1">
                <a:solidFill>
                  <a:srgbClr val="404040"/>
                </a:solidFill>
                <a:cs typeface="Verdana"/>
              </a:rPr>
              <a:t>Diabetologia</a:t>
            </a:r>
            <a:r>
              <a:rPr lang="de-DE" sz="600" i="1">
                <a:solidFill>
                  <a:srgbClr val="404040"/>
                </a:solidFill>
                <a:cs typeface="Verdana"/>
              </a:rPr>
              <a:t> </a:t>
            </a:r>
            <a:r>
              <a:rPr lang="de-DE" sz="600">
                <a:solidFill>
                  <a:srgbClr val="404040"/>
                </a:solidFill>
                <a:cs typeface="Verdana"/>
              </a:rPr>
              <a:t>2022; 65: 684–94. </a:t>
            </a:r>
            <a:r>
              <a:rPr lang="de-DE" sz="600" b="1">
                <a:solidFill>
                  <a:srgbClr val="404040"/>
                </a:solidFill>
                <a:cs typeface="Verdana"/>
              </a:rPr>
              <a:t>8</a:t>
            </a:r>
            <a:r>
              <a:rPr lang="de" sz="600" b="1">
                <a:solidFill>
                  <a:srgbClr val="404040"/>
                </a:solidFill>
                <a:ea typeface="Arial"/>
              </a:rPr>
              <a:t>.</a:t>
            </a:r>
            <a:r>
              <a:rPr lang="de" sz="600">
                <a:solidFill>
                  <a:srgbClr val="404040"/>
                </a:solidFill>
                <a:ea typeface="Arial"/>
              </a:rPr>
              <a:t> </a:t>
            </a:r>
            <a:r>
              <a:rPr lang="da-DK" sz="600">
                <a:solidFill>
                  <a:srgbClr val="404040"/>
                </a:solidFill>
                <a:cs typeface="Verdana"/>
              </a:rPr>
              <a:t>Davis AK </a:t>
            </a:r>
            <a:r>
              <a:rPr lang="da-DK" sz="600" i="1">
                <a:solidFill>
                  <a:srgbClr val="404040"/>
                </a:solidFill>
                <a:cs typeface="Verdana"/>
              </a:rPr>
              <a:t>et al. Diabetes Care </a:t>
            </a:r>
            <a:r>
              <a:rPr lang="da-DK" sz="600">
                <a:solidFill>
                  <a:srgbClr val="404040"/>
                </a:solidFill>
                <a:cs typeface="Verdana"/>
              </a:rPr>
              <a:t>2015; 38: 476–81. </a:t>
            </a:r>
            <a:r>
              <a:rPr lang="da-DK" sz="600" b="1">
                <a:solidFill>
                  <a:srgbClr val="404040"/>
                </a:solidFill>
                <a:cs typeface="Verdana"/>
              </a:rPr>
              <a:t>9.</a:t>
            </a:r>
            <a:r>
              <a:rPr lang="da-DK" sz="600">
                <a:solidFill>
                  <a:srgbClr val="404040"/>
                </a:solidFill>
                <a:cs typeface="Verdana"/>
              </a:rPr>
              <a:t> McKeigue PM </a:t>
            </a:r>
            <a:r>
              <a:rPr lang="da-DK" sz="600" i="1">
                <a:solidFill>
                  <a:srgbClr val="404040"/>
                </a:solidFill>
                <a:cs typeface="Verdana"/>
              </a:rPr>
              <a:t>et al. BMC Med </a:t>
            </a:r>
            <a:r>
              <a:rPr lang="da-DK" sz="600">
                <a:solidFill>
                  <a:srgbClr val="404040"/>
                </a:solidFill>
                <a:cs typeface="Verdana"/>
              </a:rPr>
              <a:t>2019; 17: 165. </a:t>
            </a:r>
            <a:r>
              <a:rPr lang="da-DK" sz="600" b="1">
                <a:solidFill>
                  <a:srgbClr val="404040"/>
                </a:solidFill>
                <a:cs typeface="Verdana"/>
              </a:rPr>
              <a:t>10.</a:t>
            </a:r>
            <a:r>
              <a:rPr lang="da-DK" sz="600">
                <a:solidFill>
                  <a:srgbClr val="404040"/>
                </a:solidFill>
                <a:cs typeface="Verdana"/>
              </a:rPr>
              <a:t> Bogun MM </a:t>
            </a:r>
            <a:r>
              <a:rPr lang="da-DK" sz="600" i="1">
                <a:solidFill>
                  <a:srgbClr val="404040"/>
                </a:solidFill>
                <a:cs typeface="Verdana"/>
              </a:rPr>
              <a:t>et al. Diabetes Care </a:t>
            </a:r>
            <a:r>
              <a:rPr lang="da-DK" sz="600">
                <a:solidFill>
                  <a:srgbClr val="404040"/>
                </a:solidFill>
                <a:cs typeface="Verdana"/>
              </a:rPr>
              <a:t>2020; 43: 1836–42. </a:t>
            </a:r>
            <a:r>
              <a:rPr lang="da-DK" sz="600" b="1">
                <a:solidFill>
                  <a:srgbClr val="404040"/>
                </a:solidFill>
                <a:cs typeface="Verdana"/>
              </a:rPr>
              <a:t>11.</a:t>
            </a:r>
            <a:r>
              <a:rPr lang="da-DK" sz="600">
                <a:solidFill>
                  <a:srgbClr val="404040"/>
                </a:solidFill>
                <a:cs typeface="Verdana"/>
              </a:rPr>
              <a:t> </a:t>
            </a:r>
            <a:r>
              <a:rPr lang="de" sz="600">
                <a:solidFill>
                  <a:srgbClr val="404040"/>
                </a:solidFill>
                <a:cs typeface="Verdana"/>
              </a:rPr>
              <a:t>Rawshani A </a:t>
            </a:r>
            <a:r>
              <a:rPr lang="de" sz="600" i="1">
                <a:solidFill>
                  <a:srgbClr val="404040"/>
                </a:solidFill>
                <a:cs typeface="Verdana"/>
              </a:rPr>
              <a:t>et al. Lancet </a:t>
            </a:r>
            <a:r>
              <a:rPr lang="de" sz="600">
                <a:solidFill>
                  <a:srgbClr val="404040"/>
                </a:solidFill>
                <a:cs typeface="Verdana"/>
              </a:rPr>
              <a:t>2018; 392: 477</a:t>
            </a:r>
            <a:r>
              <a:rPr lang="de" sz="600">
                <a:solidFill>
                  <a:srgbClr val="404040"/>
                </a:solidFill>
                <a:ea typeface="Arial"/>
              </a:rPr>
              <a:t>–</a:t>
            </a:r>
            <a:r>
              <a:rPr lang="de" sz="600">
                <a:solidFill>
                  <a:srgbClr val="404040"/>
                </a:solidFill>
                <a:cs typeface="Verdana"/>
              </a:rPr>
              <a:t>86. </a:t>
            </a:r>
            <a:endParaRPr lang="da-DK" sz="600">
              <a:solidFill>
                <a:srgbClr val="404040"/>
              </a:solidFill>
              <a:ea typeface="Arial"/>
              <a:cs typeface="Arial"/>
            </a:endParaRPr>
          </a:p>
        </p:txBody>
      </p:sp>
    </p:spTree>
    <p:extLst>
      <p:ext uri="{BB962C8B-B14F-4D97-AF65-F5344CB8AC3E}">
        <p14:creationId xmlns:p14="http://schemas.microsoft.com/office/powerpoint/2010/main" val="29457879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martArt Placeholder 3">
            <a:extLst>
              <a:ext uri="{FF2B5EF4-FFF2-40B4-BE49-F238E27FC236}">
                <a16:creationId xmlns:a16="http://schemas.microsoft.com/office/drawing/2014/main" id="{9A0419C7-2BCD-C87A-ED3C-571D737CED1E}"/>
              </a:ext>
            </a:extLst>
          </p:cNvPr>
          <p:cNvSpPr>
            <a:spLocks noGrp="1"/>
          </p:cNvSpPr>
          <p:nvPr>
            <p:ph type="dgm" sz="quarter" idx="14"/>
          </p:nvPr>
        </p:nvSpPr>
        <p:spPr/>
        <p:txBody>
          <a:bodyPr/>
          <a:lstStyle/>
          <a:p>
            <a:endParaRPr lang="en-US"/>
          </a:p>
        </p:txBody>
      </p:sp>
      <p:sp>
        <p:nvSpPr>
          <p:cNvPr id="5" name="Text Placeholder 4">
            <a:extLst>
              <a:ext uri="{FF2B5EF4-FFF2-40B4-BE49-F238E27FC236}">
                <a16:creationId xmlns:a16="http://schemas.microsoft.com/office/drawing/2014/main" id="{4D268025-EF50-BD08-FF6C-404B6268EF94}"/>
              </a:ext>
            </a:extLst>
          </p:cNvPr>
          <p:cNvSpPr>
            <a:spLocks noGrp="1"/>
          </p:cNvSpPr>
          <p:nvPr>
            <p:ph type="body" sz="quarter" idx="21"/>
          </p:nvPr>
        </p:nvSpPr>
        <p:spPr>
          <a:xfrm>
            <a:off x="936901" y="1799732"/>
            <a:ext cx="7270198" cy="1008204"/>
          </a:xfrm>
        </p:spPr>
        <p:txBody>
          <a:bodyPr/>
          <a:lstStyle/>
          <a:p>
            <a:r>
              <a:rPr lang="de-DE" sz="2400">
                <a:latin typeface="Verdana"/>
                <a:ea typeface="Verdana"/>
              </a:rPr>
              <a:t>Typ-1-Diabetes weltweit und in Deutschland</a:t>
            </a:r>
          </a:p>
        </p:txBody>
      </p:sp>
      <p:pic>
        <p:nvPicPr>
          <p:cNvPr id="2" name="Grafik 1" descr="Start Silhouette">
            <a:hlinkClick r:id="rId2" action="ppaction://hlinksldjump"/>
            <a:extLst>
              <a:ext uri="{FF2B5EF4-FFF2-40B4-BE49-F238E27FC236}">
                <a16:creationId xmlns:a16="http://schemas.microsoft.com/office/drawing/2014/main" id="{953C9381-CD2A-4052-9B21-060E0756C3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4217852647"/>
      </p:ext>
    </p:extLst>
  </p:cSld>
  <p:clrMapOvr>
    <a:masterClrMapping/>
  </p:clrMapOvr>
  <p:transition>
    <p:fade/>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DF9373C9-1A8F-C947-DEEE-4F8C5071F298}"/>
              </a:ext>
            </a:extLst>
          </p:cNvPr>
          <p:cNvSpPr>
            <a:spLocks noGrp="1"/>
          </p:cNvSpPr>
          <p:nvPr>
            <p:ph type="body" sz="quarter" idx="17"/>
          </p:nvPr>
        </p:nvSpPr>
        <p:spPr>
          <a:xfrm>
            <a:off x="358270" y="112369"/>
            <a:ext cx="8476488" cy="1012314"/>
          </a:xfrm>
        </p:spPr>
        <p:txBody>
          <a:bodyPr/>
          <a:lstStyle/>
          <a:p>
            <a:r>
              <a:rPr lang="de-DE" sz="2000" b="1">
                <a:solidFill>
                  <a:srgbClr val="7030A0"/>
                </a:solidFill>
                <a:latin typeface="+mj-lt"/>
              </a:rPr>
              <a:t>Voraussichtliche Steigerung der T1D-Prävalenz von       8,4 Millionen (2021) auf 13,5–17,4 Millionen (2040)</a:t>
            </a:r>
            <a:r>
              <a:rPr lang="de-DE" sz="2000" b="1" baseline="30000">
                <a:solidFill>
                  <a:srgbClr val="7030A0"/>
                </a:solidFill>
                <a:latin typeface="+mj-lt"/>
              </a:rPr>
              <a:t>1</a:t>
            </a:r>
            <a:r>
              <a:rPr lang="de-DE" sz="2000" b="1">
                <a:solidFill>
                  <a:srgbClr val="7030A0"/>
                </a:solidFill>
                <a:latin typeface="+mj-lt"/>
              </a:rPr>
              <a:t> </a:t>
            </a:r>
          </a:p>
        </p:txBody>
      </p:sp>
      <p:grpSp>
        <p:nvGrpSpPr>
          <p:cNvPr id="3" name="Gruppieren 2">
            <a:extLst>
              <a:ext uri="{FF2B5EF4-FFF2-40B4-BE49-F238E27FC236}">
                <a16:creationId xmlns:a16="http://schemas.microsoft.com/office/drawing/2014/main" id="{8B056E2C-4EED-C794-61C9-1B1CE21AA43B}"/>
              </a:ext>
            </a:extLst>
          </p:cNvPr>
          <p:cNvGrpSpPr/>
          <p:nvPr/>
        </p:nvGrpSpPr>
        <p:grpSpPr>
          <a:xfrm>
            <a:off x="358268" y="1143878"/>
            <a:ext cx="8423020" cy="3972819"/>
            <a:chOff x="358268" y="1143878"/>
            <a:chExt cx="8423020" cy="3972819"/>
          </a:xfrm>
        </p:grpSpPr>
        <p:sp>
          <p:nvSpPr>
            <p:cNvPr id="58" name="TextBox 3037">
              <a:extLst>
                <a:ext uri="{FF2B5EF4-FFF2-40B4-BE49-F238E27FC236}">
                  <a16:creationId xmlns:a16="http://schemas.microsoft.com/office/drawing/2014/main" id="{76CD9870-7435-31C6-22AC-E6D1EED98942}"/>
                </a:ext>
              </a:extLst>
            </p:cNvPr>
            <p:cNvSpPr txBox="1"/>
            <p:nvPr/>
          </p:nvSpPr>
          <p:spPr>
            <a:xfrm>
              <a:off x="358268" y="4839698"/>
              <a:ext cx="8271381" cy="276999"/>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0" i="0" u="none" strike="noStrike" kern="1200" cap="none" spc="0" normalizeH="0" baseline="0" noProof="0">
                  <a:ln>
                    <a:noFill/>
                  </a:ln>
                  <a:solidFill>
                    <a:srgbClr val="404040"/>
                  </a:solidFill>
                  <a:effectLst/>
                  <a:uLnTx/>
                  <a:uFillTx/>
                  <a:latin typeface="Verdana"/>
                  <a:ea typeface="Arial"/>
                  <a:cs typeface="Arial"/>
                </a:rPr>
                <a:t>Abbildung modifiziert nach Gregory 2022</a:t>
              </a:r>
              <a:r>
                <a:rPr kumimoji="0" lang="da-DK" sz="600" b="0" i="0" u="none" strike="noStrike" kern="1200" cap="none" spc="0" normalizeH="0" baseline="3000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IDF: International Diabetes Federation; M: Million; T1D: Typ-1-Diabetes.</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Gregory GA </a:t>
              </a:r>
              <a:r>
                <a:rPr kumimoji="0" lang="da-DK" sz="600" b="0" i="1" u="none" strike="noStrike" kern="1200" cap="none" spc="0" normalizeH="0" baseline="0" noProof="0">
                  <a:ln>
                    <a:noFill/>
                  </a:ln>
                  <a:solidFill>
                    <a:srgbClr val="404040"/>
                  </a:solidFill>
                  <a:effectLst/>
                  <a:uLnTx/>
                  <a:uFillTx/>
                  <a:latin typeface="Verdana"/>
                  <a:ea typeface="Arial"/>
                  <a:cs typeface="Arial"/>
                </a:rPr>
                <a:t>et al. Lancet Diabetes Endocrinol </a:t>
              </a:r>
              <a:r>
                <a:rPr kumimoji="0" lang="da-DK" sz="600" b="0" i="0" u="none" strike="noStrike" kern="1200" cap="none" spc="0" normalizeH="0" baseline="0" noProof="0">
                  <a:ln>
                    <a:noFill/>
                  </a:ln>
                  <a:solidFill>
                    <a:srgbClr val="404040"/>
                  </a:solidFill>
                  <a:effectLst/>
                  <a:uLnTx/>
                  <a:uFillTx/>
                  <a:latin typeface="Verdana"/>
                  <a:ea typeface="Arial"/>
                  <a:cs typeface="Arial"/>
                </a:rPr>
                <a:t>2022; 10: 741–60.</a:t>
              </a:r>
            </a:p>
          </p:txBody>
        </p:sp>
        <p:grpSp>
          <p:nvGrpSpPr>
            <p:cNvPr id="36" name="Gruppieren 35">
              <a:extLst>
                <a:ext uri="{FF2B5EF4-FFF2-40B4-BE49-F238E27FC236}">
                  <a16:creationId xmlns:a16="http://schemas.microsoft.com/office/drawing/2014/main" id="{5F37C3A9-6AEB-827A-A180-EF0629B58C00}"/>
                </a:ext>
              </a:extLst>
            </p:cNvPr>
            <p:cNvGrpSpPr/>
            <p:nvPr/>
          </p:nvGrpSpPr>
          <p:grpSpPr>
            <a:xfrm>
              <a:off x="926452" y="1143878"/>
              <a:ext cx="7233184" cy="2863819"/>
              <a:chOff x="1694069" y="1268130"/>
              <a:chExt cx="10207920" cy="4502982"/>
            </a:xfrm>
          </p:grpSpPr>
          <p:cxnSp>
            <p:nvCxnSpPr>
              <p:cNvPr id="41" name="Straight Arrow Connector 7">
                <a:extLst>
                  <a:ext uri="{FF2B5EF4-FFF2-40B4-BE49-F238E27FC236}">
                    <a16:creationId xmlns:a16="http://schemas.microsoft.com/office/drawing/2014/main" id="{C42C0305-380D-5427-4C68-E125C3C3ED14}"/>
                  </a:ext>
                </a:extLst>
              </p:cNvPr>
              <p:cNvCxnSpPr>
                <a:cxnSpLocks/>
              </p:cNvCxnSpPr>
              <p:nvPr/>
            </p:nvCxnSpPr>
            <p:spPr>
              <a:xfrm flipV="1">
                <a:off x="4764156" y="3346756"/>
                <a:ext cx="1953869" cy="765259"/>
              </a:xfrm>
              <a:prstGeom prst="straightConnector1">
                <a:avLst/>
              </a:prstGeom>
              <a:noFill/>
              <a:ln w="38100" cap="flat" cmpd="sng" algn="ctr">
                <a:solidFill>
                  <a:srgbClr val="575D72"/>
                </a:solidFill>
                <a:prstDash val="solid"/>
                <a:tailEnd type="triangle"/>
              </a:ln>
              <a:effectLst/>
            </p:spPr>
          </p:cxnSp>
          <p:cxnSp>
            <p:nvCxnSpPr>
              <p:cNvPr id="42" name="Straight Arrow Connector 8">
                <a:extLst>
                  <a:ext uri="{FF2B5EF4-FFF2-40B4-BE49-F238E27FC236}">
                    <a16:creationId xmlns:a16="http://schemas.microsoft.com/office/drawing/2014/main" id="{09DB3C76-EE65-45AD-88E8-B68696C6CBFC}"/>
                  </a:ext>
                </a:extLst>
              </p:cNvPr>
              <p:cNvCxnSpPr>
                <a:cxnSpLocks/>
              </p:cNvCxnSpPr>
              <p:nvPr/>
            </p:nvCxnSpPr>
            <p:spPr>
              <a:xfrm flipV="1">
                <a:off x="4764156" y="2712975"/>
                <a:ext cx="1934819" cy="1399039"/>
              </a:xfrm>
              <a:prstGeom prst="straightConnector1">
                <a:avLst/>
              </a:prstGeom>
              <a:noFill/>
              <a:ln w="38100" cap="flat" cmpd="sng" algn="ctr">
                <a:solidFill>
                  <a:srgbClr val="CC9C50"/>
                </a:solidFill>
                <a:prstDash val="solid"/>
                <a:tailEnd type="triangle"/>
              </a:ln>
              <a:effectLst/>
            </p:spPr>
          </p:cxnSp>
          <p:sp>
            <p:nvSpPr>
              <p:cNvPr id="37" name="Rectangle: Rounded Corners 44">
                <a:extLst>
                  <a:ext uri="{FF2B5EF4-FFF2-40B4-BE49-F238E27FC236}">
                    <a16:creationId xmlns:a16="http://schemas.microsoft.com/office/drawing/2014/main" id="{6B0B0DF7-C602-2516-754A-3E4692D4F06F}"/>
                  </a:ext>
                </a:extLst>
              </p:cNvPr>
              <p:cNvSpPr/>
              <p:nvPr/>
            </p:nvSpPr>
            <p:spPr>
              <a:xfrm>
                <a:off x="8439148" y="2619376"/>
                <a:ext cx="3341924" cy="645459"/>
              </a:xfrm>
              <a:prstGeom prst="rect">
                <a:avLst/>
              </a:prstGeom>
              <a:solidFill>
                <a:srgbClr val="F7F0E5"/>
              </a:solidFill>
              <a:ln w="25400" cap="flat" cmpd="sng" algn="ctr">
                <a:noFill/>
                <a:prstDash val="solid"/>
              </a:ln>
              <a:effectLst/>
            </p:spPr>
            <p:txBody>
              <a:bodyPr tIns="648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white"/>
                  </a:solidFill>
                  <a:effectLst/>
                  <a:uLnTx/>
                  <a:uFillTx/>
                  <a:latin typeface="Verdana"/>
                  <a:ea typeface="+mn-ea"/>
                  <a:cs typeface="+mn-cs"/>
                </a:endParaRPr>
              </a:p>
            </p:txBody>
          </p:sp>
          <p:sp>
            <p:nvSpPr>
              <p:cNvPr id="38" name="Rectangle: Rounded Corners 44">
                <a:extLst>
                  <a:ext uri="{FF2B5EF4-FFF2-40B4-BE49-F238E27FC236}">
                    <a16:creationId xmlns:a16="http://schemas.microsoft.com/office/drawing/2014/main" id="{516950C7-CC3A-31E9-6133-4BC2FA8DAA0D}"/>
                  </a:ext>
                </a:extLst>
              </p:cNvPr>
              <p:cNvSpPr/>
              <p:nvPr/>
            </p:nvSpPr>
            <p:spPr>
              <a:xfrm>
                <a:off x="8458198" y="3260031"/>
                <a:ext cx="3322874" cy="892869"/>
              </a:xfrm>
              <a:prstGeom prst="rect">
                <a:avLst/>
              </a:prstGeom>
              <a:solidFill>
                <a:srgbClr val="2F3651">
                  <a:lumMod val="20000"/>
                  <a:lumOff val="80000"/>
                  <a:alpha val="60000"/>
                </a:srgbClr>
              </a:solidFill>
              <a:ln w="25400" cap="flat" cmpd="sng" algn="ctr">
                <a:noFill/>
                <a:prstDash val="solid"/>
              </a:ln>
              <a:effectLst/>
            </p:spPr>
            <p:txBody>
              <a:bodyPr tIns="648000" rtlCol="0" anchor="t"/>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white"/>
                  </a:solidFill>
                  <a:effectLst/>
                  <a:uLnTx/>
                  <a:uFillTx/>
                  <a:latin typeface="Verdana"/>
                  <a:ea typeface="+mn-ea"/>
                  <a:cs typeface="+mn-cs"/>
                </a:endParaRPr>
              </a:p>
            </p:txBody>
          </p:sp>
          <p:sp>
            <p:nvSpPr>
              <p:cNvPr id="39" name="Rectangle: Top Corners Rounded 1">
                <a:extLst>
                  <a:ext uri="{FF2B5EF4-FFF2-40B4-BE49-F238E27FC236}">
                    <a16:creationId xmlns:a16="http://schemas.microsoft.com/office/drawing/2014/main" id="{52242174-BD09-39A0-A7CE-55E6FF9FAD18}"/>
                  </a:ext>
                </a:extLst>
              </p:cNvPr>
              <p:cNvSpPr/>
              <p:nvPr/>
            </p:nvSpPr>
            <p:spPr>
              <a:xfrm rot="5400000">
                <a:off x="6409290" y="-1674252"/>
                <a:ext cx="579373" cy="6464137"/>
              </a:xfrm>
              <a:prstGeom prst="round2SameRect">
                <a:avLst>
                  <a:gd name="adj1" fmla="val 50000"/>
                  <a:gd name="adj2" fmla="val 50000"/>
                </a:avLst>
              </a:prstGeom>
              <a:solidFill>
                <a:srgbClr val="347475"/>
              </a:solidFill>
              <a:ln w="25400" cap="flat" cmpd="sng" algn="ctr">
                <a:noFill/>
                <a:prstDash val="solid"/>
              </a:ln>
              <a:effectLst/>
            </p:spPr>
            <p:txBody>
              <a:bodyPr vert="vert270" lIns="0" tIns="0" rIns="0" bIns="0" rtlCol="0" anchor="ctr"/>
              <a:lstStyle/>
              <a:p>
                <a:pPr marL="0" marR="0" lvl="0" indent="0" algn="ctr" defTabSz="914377" rtl="0" eaLnBrk="1" fontAlgn="auto" latinLnBrk="0" hangingPunct="1">
                  <a:lnSpc>
                    <a:spcPct val="100000"/>
                  </a:lnSpc>
                  <a:spcBef>
                    <a:spcPts val="0"/>
                  </a:spcBef>
                  <a:spcAft>
                    <a:spcPts val="0"/>
                  </a:spcAft>
                  <a:buClrTx/>
                  <a:buSzTx/>
                  <a:buFontTx/>
                  <a:buNone/>
                  <a:tabLst/>
                  <a:defRPr/>
                </a:pPr>
                <a:r>
                  <a:rPr kumimoji="0" lang="en-GB" sz="1200" b="0" i="0" u="none" strike="noStrike" kern="0" cap="none" spc="0" normalizeH="0" baseline="0" noProof="0" err="1">
                    <a:ln>
                      <a:noFill/>
                    </a:ln>
                    <a:solidFill>
                      <a:prstClr val="white"/>
                    </a:solidFill>
                    <a:effectLst/>
                    <a:uLnTx/>
                    <a:uFillTx/>
                    <a:latin typeface="Verdana"/>
                    <a:ea typeface="+mn-ea"/>
                    <a:cs typeface="Arial" panose="020B0604020202020204" pitchFamily="34" charset="0"/>
                  </a:rPr>
                  <a:t>Geschätzte</a:t>
                </a:r>
                <a:r>
                  <a:rPr kumimoji="0" lang="en-GB" sz="1200" b="0" i="0" u="none" strike="noStrike" kern="0" cap="none" spc="0" normalizeH="0" baseline="0" noProof="0">
                    <a:ln>
                      <a:noFill/>
                    </a:ln>
                    <a:solidFill>
                      <a:prstClr val="white"/>
                    </a:solidFill>
                    <a:effectLst/>
                    <a:uLnTx/>
                    <a:uFillTx/>
                    <a:latin typeface="Verdana"/>
                    <a:ea typeface="+mn-ea"/>
                    <a:cs typeface="Arial" panose="020B0604020202020204" pitchFamily="34" charset="0"/>
                  </a:rPr>
                  <a:t> T1D-Prävalenz auf der </a:t>
                </a:r>
                <a:r>
                  <a:rPr kumimoji="0" lang="en-GB" sz="1200" b="0" i="0" u="none" strike="noStrike" kern="0" cap="none" spc="0" normalizeH="0" baseline="0" noProof="0" err="1">
                    <a:ln>
                      <a:noFill/>
                    </a:ln>
                    <a:solidFill>
                      <a:prstClr val="white"/>
                    </a:solidFill>
                    <a:effectLst/>
                    <a:uLnTx/>
                    <a:uFillTx/>
                    <a:latin typeface="Verdana"/>
                    <a:ea typeface="+mn-ea"/>
                    <a:cs typeface="Arial" panose="020B0604020202020204" pitchFamily="34" charset="0"/>
                  </a:rPr>
                  <a:t>Grundlage</a:t>
                </a:r>
                <a:r>
                  <a:rPr kumimoji="0" lang="en-GB" sz="1200" b="0" i="0" u="none" strike="noStrike" kern="0" cap="none" spc="0" normalizeH="0" baseline="0" noProof="0">
                    <a:ln>
                      <a:noFill/>
                    </a:ln>
                    <a:solidFill>
                      <a:prstClr val="white"/>
                    </a:solidFill>
                    <a:effectLst/>
                    <a:uLnTx/>
                    <a:uFillTx/>
                    <a:latin typeface="Verdana"/>
                    <a:ea typeface="+mn-ea"/>
                    <a:cs typeface="Arial" panose="020B0604020202020204" pitchFamily="34" charset="0"/>
                  </a:rPr>
                  <a:t> von </a:t>
                </a:r>
                <a:r>
                  <a:rPr kumimoji="0" lang="en-GB" sz="1200" b="0" i="0" u="none" strike="noStrike" kern="0" cap="none" spc="0" normalizeH="0" baseline="0" noProof="0" err="1">
                    <a:ln>
                      <a:noFill/>
                    </a:ln>
                    <a:solidFill>
                      <a:prstClr val="white"/>
                    </a:solidFill>
                    <a:effectLst/>
                    <a:uLnTx/>
                    <a:uFillTx/>
                    <a:latin typeface="Verdana"/>
                    <a:ea typeface="+mn-ea"/>
                    <a:cs typeface="Arial" panose="020B0604020202020204" pitchFamily="34" charset="0"/>
                  </a:rPr>
                  <a:t>Modellierungsdaten</a:t>
                </a:r>
                <a:r>
                  <a:rPr kumimoji="0" lang="en-GB" sz="1200" b="0" i="0" u="none" strike="noStrike" kern="0" cap="none" spc="0" normalizeH="0" baseline="0" noProof="0">
                    <a:ln>
                      <a:noFill/>
                    </a:ln>
                    <a:solidFill>
                      <a:prstClr val="white"/>
                    </a:solidFill>
                    <a:effectLst/>
                    <a:uLnTx/>
                    <a:uFillTx/>
                    <a:latin typeface="Verdana"/>
                    <a:ea typeface="+mn-ea"/>
                    <a:cs typeface="Arial" panose="020B0604020202020204" pitchFamily="34" charset="0"/>
                  </a:rPr>
                  <a:t> </a:t>
                </a:r>
                <a:r>
                  <a:rPr kumimoji="0" lang="en-GB" sz="1200" b="0" i="0" u="none" strike="noStrike" kern="0" cap="none" spc="0" normalizeH="0" baseline="0" noProof="0" err="1">
                    <a:ln>
                      <a:noFill/>
                    </a:ln>
                    <a:solidFill>
                      <a:prstClr val="white"/>
                    </a:solidFill>
                    <a:effectLst/>
                    <a:uLnTx/>
                    <a:uFillTx/>
                    <a:latin typeface="Verdana"/>
                    <a:ea typeface="+mn-ea"/>
                    <a:cs typeface="Arial" panose="020B0604020202020204" pitchFamily="34" charset="0"/>
                  </a:rPr>
                  <a:t>aus</a:t>
                </a:r>
                <a:r>
                  <a:rPr kumimoji="0" lang="en-GB" sz="1200" b="0" i="0" u="none" strike="noStrike" kern="0" cap="none" spc="0" normalizeH="0" baseline="0" noProof="0">
                    <a:ln>
                      <a:noFill/>
                    </a:ln>
                    <a:solidFill>
                      <a:prstClr val="white"/>
                    </a:solidFill>
                    <a:effectLst/>
                    <a:uLnTx/>
                    <a:uFillTx/>
                    <a:latin typeface="Verdana"/>
                    <a:ea typeface="+mn-ea"/>
                    <a:cs typeface="Arial" panose="020B0604020202020204" pitchFamily="34" charset="0"/>
                  </a:rPr>
                  <a:t> 97 Ländern</a:t>
                </a:r>
                <a:r>
                  <a:rPr kumimoji="0" lang="en-GB" sz="1200" b="0" i="0" u="none" strike="noStrike" kern="0" cap="none" spc="0" normalizeH="0" baseline="30000" noProof="0">
                    <a:ln>
                      <a:noFill/>
                    </a:ln>
                    <a:solidFill>
                      <a:prstClr val="white"/>
                    </a:solidFill>
                    <a:effectLst/>
                    <a:uLnTx/>
                    <a:uFillTx/>
                    <a:latin typeface="Verdana"/>
                    <a:ea typeface="+mn-ea"/>
                    <a:cs typeface="Arial" panose="020B0604020202020204" pitchFamily="34" charset="0"/>
                  </a:rPr>
                  <a:t>1*</a:t>
                </a:r>
                <a:endParaRPr kumimoji="0" lang="en-US" sz="1200" b="0" i="0" u="none" strike="noStrike" kern="0" cap="none" spc="0" normalizeH="0" baseline="30000" noProof="0">
                  <a:ln>
                    <a:noFill/>
                  </a:ln>
                  <a:solidFill>
                    <a:prstClr val="white"/>
                  </a:solidFill>
                  <a:effectLst/>
                  <a:uLnTx/>
                  <a:uFillTx/>
                  <a:latin typeface="Verdana"/>
                  <a:ea typeface="+mn-ea"/>
                  <a:cs typeface="Arial" panose="020B0604020202020204" pitchFamily="34" charset="0"/>
                </a:endParaRPr>
              </a:p>
            </p:txBody>
          </p:sp>
          <p:graphicFrame>
            <p:nvGraphicFramePr>
              <p:cNvPr id="40" name="Chart 4">
                <a:extLst>
                  <a:ext uri="{FF2B5EF4-FFF2-40B4-BE49-F238E27FC236}">
                    <a16:creationId xmlns:a16="http://schemas.microsoft.com/office/drawing/2014/main" id="{9E14CAEF-C5B6-5225-60A9-2D81CDF286D7}"/>
                  </a:ext>
                </a:extLst>
              </p:cNvPr>
              <p:cNvGraphicFramePr/>
              <p:nvPr/>
            </p:nvGraphicFramePr>
            <p:xfrm>
              <a:off x="1694069" y="2073281"/>
              <a:ext cx="7566047" cy="3697831"/>
            </p:xfrm>
            <a:graphic>
              <a:graphicData uri="http://schemas.openxmlformats.org/drawingml/2006/chart">
                <c:chart xmlns:c="http://schemas.openxmlformats.org/drawingml/2006/chart" xmlns:r="http://schemas.openxmlformats.org/officeDocument/2006/relationships" r:id="rId2"/>
              </a:graphicData>
            </a:graphic>
          </p:graphicFrame>
          <p:sp>
            <p:nvSpPr>
              <p:cNvPr id="43" name="Arrow: Down 45">
                <a:extLst>
                  <a:ext uri="{FF2B5EF4-FFF2-40B4-BE49-F238E27FC236}">
                    <a16:creationId xmlns:a16="http://schemas.microsoft.com/office/drawing/2014/main" id="{589691D1-7F83-7DEB-ABD8-98B7F23AA1CD}"/>
                  </a:ext>
                </a:extLst>
              </p:cNvPr>
              <p:cNvSpPr/>
              <p:nvPr/>
            </p:nvSpPr>
            <p:spPr>
              <a:xfrm flipV="1">
                <a:off x="8179316" y="2600323"/>
                <a:ext cx="500591" cy="1552576"/>
              </a:xfrm>
              <a:prstGeom prst="downArrow">
                <a:avLst>
                  <a:gd name="adj1" fmla="val 71545"/>
                  <a:gd name="adj2" fmla="val 37432"/>
                </a:avLst>
              </a:prstGeom>
              <a:solidFill>
                <a:srgbClr val="CC9C50"/>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white"/>
                  </a:solidFill>
                  <a:effectLst/>
                  <a:uLnTx/>
                  <a:uFillTx/>
                  <a:latin typeface="Verdana"/>
                  <a:ea typeface="+mn-ea"/>
                  <a:cs typeface="+mn-cs"/>
                </a:endParaRPr>
              </a:p>
            </p:txBody>
          </p:sp>
          <p:sp>
            <p:nvSpPr>
              <p:cNvPr id="44" name="Rectangle: Rounded Corners 150">
                <a:extLst>
                  <a:ext uri="{FF2B5EF4-FFF2-40B4-BE49-F238E27FC236}">
                    <a16:creationId xmlns:a16="http://schemas.microsoft.com/office/drawing/2014/main" id="{6B4A9323-707F-9A47-3586-97724E79FB7F}"/>
                  </a:ext>
                </a:extLst>
              </p:cNvPr>
              <p:cNvSpPr/>
              <p:nvPr/>
            </p:nvSpPr>
            <p:spPr>
              <a:xfrm>
                <a:off x="8792787" y="2615207"/>
                <a:ext cx="1411342" cy="561924"/>
              </a:xfrm>
              <a:prstGeom prst="roundRect">
                <a:avLst>
                  <a:gd name="adj" fmla="val 50000"/>
                </a:avLst>
              </a:prstGeom>
              <a:solidFill>
                <a:srgbClr val="CC9C50"/>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a:ln>
                      <a:noFill/>
                    </a:ln>
                    <a:solidFill>
                      <a:prstClr val="white"/>
                    </a:solidFill>
                    <a:effectLst/>
                    <a:uLnTx/>
                    <a:uFillTx/>
                    <a:latin typeface="Verdana"/>
                    <a:ea typeface="+mn-ea"/>
                    <a:cs typeface="Arial" panose="020B0604020202020204" pitchFamily="34" charset="0"/>
                  </a:rPr>
                  <a:t>107 % </a:t>
                </a:r>
                <a:r>
                  <a:rPr kumimoji="0" lang="en-US" sz="1050" b="1" i="0" u="none" strike="noStrike" kern="0" cap="none" spc="0" normalizeH="0" baseline="0" noProof="0" err="1">
                    <a:ln>
                      <a:noFill/>
                    </a:ln>
                    <a:solidFill>
                      <a:prstClr val="white"/>
                    </a:solidFill>
                    <a:effectLst/>
                    <a:uLnTx/>
                    <a:uFillTx/>
                    <a:latin typeface="Verdana"/>
                    <a:ea typeface="+mn-ea"/>
                    <a:cs typeface="Arial" panose="020B0604020202020204" pitchFamily="34" charset="0"/>
                  </a:rPr>
                  <a:t>Anstieg</a:t>
                </a:r>
                <a:endParaRPr kumimoji="0" lang="en-US" sz="1050" b="1" i="0" u="none" strike="noStrike" kern="0" cap="none" spc="0" normalizeH="0" baseline="0" noProof="0">
                  <a:ln>
                    <a:noFill/>
                  </a:ln>
                  <a:solidFill>
                    <a:prstClr val="white"/>
                  </a:solidFill>
                  <a:effectLst/>
                  <a:uLnTx/>
                  <a:uFillTx/>
                  <a:latin typeface="Verdana"/>
                  <a:ea typeface="+mn-ea"/>
                  <a:cs typeface="Arial" panose="020B0604020202020204" pitchFamily="34" charset="0"/>
                </a:endParaRPr>
              </a:p>
            </p:txBody>
          </p:sp>
          <p:sp>
            <p:nvSpPr>
              <p:cNvPr id="45" name="Rectangle: Rounded Corners 150">
                <a:extLst>
                  <a:ext uri="{FF2B5EF4-FFF2-40B4-BE49-F238E27FC236}">
                    <a16:creationId xmlns:a16="http://schemas.microsoft.com/office/drawing/2014/main" id="{0A982DFA-D8D8-9F30-FA0C-776CE296B611}"/>
                  </a:ext>
                </a:extLst>
              </p:cNvPr>
              <p:cNvSpPr/>
              <p:nvPr/>
            </p:nvSpPr>
            <p:spPr>
              <a:xfrm>
                <a:off x="8802312" y="3421036"/>
                <a:ext cx="1411342" cy="562452"/>
              </a:xfrm>
              <a:prstGeom prst="roundRect">
                <a:avLst>
                  <a:gd name="adj" fmla="val 50000"/>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a:ln>
                      <a:noFill/>
                    </a:ln>
                    <a:solidFill>
                      <a:prstClr val="white"/>
                    </a:solidFill>
                    <a:effectLst/>
                    <a:uLnTx/>
                    <a:uFillTx/>
                    <a:latin typeface="Verdana"/>
                    <a:ea typeface="+mn-ea"/>
                    <a:cs typeface="Arial" panose="020B0604020202020204" pitchFamily="34" charset="0"/>
                  </a:rPr>
                  <a:t>61 %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0" cap="none" spc="0" normalizeH="0" baseline="0" noProof="0" err="1">
                    <a:ln>
                      <a:noFill/>
                    </a:ln>
                    <a:solidFill>
                      <a:prstClr val="white"/>
                    </a:solidFill>
                    <a:effectLst/>
                    <a:uLnTx/>
                    <a:uFillTx/>
                    <a:latin typeface="Verdana"/>
                    <a:ea typeface="+mn-ea"/>
                    <a:cs typeface="Arial" panose="020B0604020202020204" pitchFamily="34" charset="0"/>
                  </a:rPr>
                  <a:t>Anstieg</a:t>
                </a:r>
                <a:endParaRPr kumimoji="0" lang="en-US" sz="1050" b="1" i="0" u="none" strike="noStrike" kern="0" cap="none" spc="0" normalizeH="0" baseline="0" noProof="0">
                  <a:ln>
                    <a:noFill/>
                  </a:ln>
                  <a:solidFill>
                    <a:prstClr val="white"/>
                  </a:solidFill>
                  <a:effectLst/>
                  <a:uLnTx/>
                  <a:uFillTx/>
                  <a:latin typeface="Verdana"/>
                  <a:ea typeface="+mn-ea"/>
                  <a:cs typeface="Arial" panose="020B0604020202020204" pitchFamily="34" charset="0"/>
                </a:endParaRPr>
              </a:p>
            </p:txBody>
          </p:sp>
          <p:sp>
            <p:nvSpPr>
              <p:cNvPr id="46" name="Arrow: Down 45">
                <a:extLst>
                  <a:ext uri="{FF2B5EF4-FFF2-40B4-BE49-F238E27FC236}">
                    <a16:creationId xmlns:a16="http://schemas.microsoft.com/office/drawing/2014/main" id="{3140B0AB-ECD9-B9D0-8A79-9557F2840A09}"/>
                  </a:ext>
                </a:extLst>
              </p:cNvPr>
              <p:cNvSpPr/>
              <p:nvPr/>
            </p:nvSpPr>
            <p:spPr>
              <a:xfrm flipV="1">
                <a:off x="8305800" y="3228974"/>
                <a:ext cx="374380" cy="923926"/>
              </a:xfrm>
              <a:prstGeom prst="downArrow">
                <a:avLst>
                  <a:gd name="adj1" fmla="val 71545"/>
                  <a:gd name="adj2" fmla="val 37432"/>
                </a:avLst>
              </a:prstGeom>
              <a:solidFill>
                <a:srgbClr val="575D72"/>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white"/>
                  </a:solidFill>
                  <a:effectLst/>
                  <a:uLnTx/>
                  <a:uFillTx/>
                  <a:latin typeface="Verdana"/>
                  <a:ea typeface="+mn-ea"/>
                  <a:cs typeface="+mn-cs"/>
                </a:endParaRPr>
              </a:p>
            </p:txBody>
          </p:sp>
          <p:sp>
            <p:nvSpPr>
              <p:cNvPr id="47" name="TextBox 17">
                <a:extLst>
                  <a:ext uri="{FF2B5EF4-FFF2-40B4-BE49-F238E27FC236}">
                    <a16:creationId xmlns:a16="http://schemas.microsoft.com/office/drawing/2014/main" id="{9A92F4AB-515E-99C0-7FDF-E7A9E3CF6573}"/>
                  </a:ext>
                </a:extLst>
              </p:cNvPr>
              <p:cNvSpPr txBox="1"/>
              <p:nvPr/>
            </p:nvSpPr>
            <p:spPr>
              <a:xfrm>
                <a:off x="10200323" y="3416883"/>
                <a:ext cx="1411342" cy="47514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err="1">
                    <a:ln>
                      <a:noFill/>
                    </a:ln>
                    <a:solidFill>
                      <a:srgbClr val="575D72"/>
                    </a:solidFill>
                    <a:effectLst/>
                    <a:uLnTx/>
                    <a:uFillTx/>
                    <a:latin typeface="Verdana"/>
                    <a:ea typeface="+mn-ea"/>
                    <a:cs typeface="+mn-cs"/>
                  </a:rPr>
                  <a:t>Konservativ</a:t>
                </a:r>
                <a:r>
                  <a:rPr kumimoji="0" lang="en-US" sz="800" b="0" i="0" u="none" strike="noStrike" kern="0" cap="none" spc="0" normalizeH="0" baseline="0" noProof="0">
                    <a:ln>
                      <a:noFill/>
                    </a:ln>
                    <a:solidFill>
                      <a:srgbClr val="575D72"/>
                    </a:solidFill>
                    <a:effectLst/>
                    <a:uLnTx/>
                    <a:uFillTx/>
                    <a:latin typeface="Verdana"/>
                    <a:ea typeface="+mn-ea"/>
                    <a:cs typeface="+mn-cs"/>
                  </a:rPr>
                  <a:t> </a:t>
                </a:r>
                <a:r>
                  <a:rPr kumimoji="0" lang="en-US" sz="800" b="0" i="0" u="none" strike="noStrike" kern="0" cap="none" spc="0" normalizeH="0" baseline="0" noProof="0" err="1">
                    <a:ln>
                      <a:noFill/>
                    </a:ln>
                    <a:solidFill>
                      <a:srgbClr val="575D72"/>
                    </a:solidFill>
                    <a:effectLst/>
                    <a:uLnTx/>
                    <a:uFillTx/>
                    <a:latin typeface="Verdana"/>
                    <a:ea typeface="+mn-ea"/>
                    <a:cs typeface="+mn-cs"/>
                  </a:rPr>
                  <a:t>geschätzt</a:t>
                </a:r>
                <a:r>
                  <a:rPr kumimoji="0" lang="en-US" sz="800" b="0" i="0" u="none" strike="noStrike" kern="0" cap="none" spc="0" normalizeH="0" baseline="30000" noProof="0">
                    <a:ln>
                      <a:noFill/>
                    </a:ln>
                    <a:solidFill>
                      <a:srgbClr val="575D72"/>
                    </a:solidFill>
                    <a:effectLst/>
                    <a:uLnTx/>
                    <a:uFillTx/>
                    <a:latin typeface="Verdana"/>
                    <a:ea typeface="+mn-ea"/>
                    <a:cs typeface="Arial" panose="020B0604020202020204" pitchFamily="34" charset="0"/>
                  </a:rPr>
                  <a:t>†</a:t>
                </a:r>
                <a:endParaRPr kumimoji="0" lang="en-NZ" sz="1000" b="0" i="0" u="none" strike="noStrike" kern="0" cap="none" spc="0" normalizeH="0" baseline="30000" noProof="0">
                  <a:ln>
                    <a:noFill/>
                  </a:ln>
                  <a:solidFill>
                    <a:srgbClr val="575D72"/>
                  </a:solidFill>
                  <a:effectLst/>
                  <a:uLnTx/>
                  <a:uFillTx/>
                  <a:latin typeface="Verdana"/>
                  <a:ea typeface="+mn-ea"/>
                  <a:cs typeface="+mn-cs"/>
                </a:endParaRPr>
              </a:p>
            </p:txBody>
          </p:sp>
          <p:sp>
            <p:nvSpPr>
              <p:cNvPr id="48" name="TextBox 15">
                <a:extLst>
                  <a:ext uri="{FF2B5EF4-FFF2-40B4-BE49-F238E27FC236}">
                    <a16:creationId xmlns:a16="http://schemas.microsoft.com/office/drawing/2014/main" id="{BCC830CF-E4D0-BF31-4962-039E33514D79}"/>
                  </a:ext>
                </a:extLst>
              </p:cNvPr>
              <p:cNvSpPr txBox="1"/>
              <p:nvPr/>
            </p:nvSpPr>
            <p:spPr>
              <a:xfrm>
                <a:off x="10197260" y="2620322"/>
                <a:ext cx="1704729" cy="72590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err="1">
                    <a:ln>
                      <a:noFill/>
                    </a:ln>
                    <a:solidFill>
                      <a:srgbClr val="CC9C50"/>
                    </a:solidFill>
                    <a:effectLst/>
                    <a:uLnTx/>
                    <a:uFillTx/>
                    <a:latin typeface="Verdana"/>
                    <a:ea typeface="+mn-ea"/>
                    <a:cs typeface="+mn-cs"/>
                  </a:rPr>
                  <a:t>Geschätzt</a:t>
                </a:r>
                <a:r>
                  <a:rPr kumimoji="0" lang="en-US" sz="800" b="0" i="0" u="none" strike="noStrike" kern="0" cap="none" spc="0" normalizeH="0" baseline="0" noProof="0">
                    <a:ln>
                      <a:noFill/>
                    </a:ln>
                    <a:solidFill>
                      <a:srgbClr val="CC9C50"/>
                    </a:solidFill>
                    <a:effectLst/>
                    <a:uLnTx/>
                    <a:uFillTx/>
                    <a:latin typeface="Verdana"/>
                    <a:ea typeface="+mn-ea"/>
                    <a:cs typeface="+mn-cs"/>
                  </a:rPr>
                  <a:t> </a:t>
                </a:r>
                <a:r>
                  <a:rPr kumimoji="0" lang="en-US" sz="800" b="0" i="0" u="none" strike="noStrike" kern="0" cap="none" spc="0" normalizeH="0" baseline="0" noProof="0" err="1">
                    <a:ln>
                      <a:noFill/>
                    </a:ln>
                    <a:solidFill>
                      <a:srgbClr val="CC9C50"/>
                    </a:solidFill>
                    <a:effectLst/>
                    <a:uLnTx/>
                    <a:uFillTx/>
                    <a:latin typeface="Verdana"/>
                    <a:ea typeface="+mn-ea"/>
                    <a:cs typeface="+mn-cs"/>
                  </a:rPr>
                  <a:t>unter</a:t>
                </a:r>
                <a:r>
                  <a:rPr kumimoji="0" lang="en-US" sz="800" b="0" i="0" u="none" strike="noStrike" kern="0" cap="none" spc="0" normalizeH="0" baseline="0" noProof="0">
                    <a:ln>
                      <a:noFill/>
                    </a:ln>
                    <a:solidFill>
                      <a:srgbClr val="CC9C50"/>
                    </a:solidFill>
                    <a:effectLst/>
                    <a:uLnTx/>
                    <a:uFillTx/>
                    <a:latin typeface="Verdana"/>
                    <a:ea typeface="+mn-ea"/>
                    <a:cs typeface="+mn-cs"/>
                  </a:rPr>
                  <a:t> </a:t>
                </a:r>
                <a:r>
                  <a:rPr kumimoji="0" lang="en-US" sz="800" b="0" i="0" u="none" strike="noStrike" kern="0" cap="none" spc="0" normalizeH="0" baseline="0" noProof="0" err="1">
                    <a:ln>
                      <a:noFill/>
                    </a:ln>
                    <a:solidFill>
                      <a:srgbClr val="CC9C50"/>
                    </a:solidFill>
                    <a:effectLst/>
                    <a:uLnTx/>
                    <a:uFillTx/>
                    <a:latin typeface="Verdana"/>
                    <a:ea typeface="+mn-ea"/>
                    <a:cs typeface="+mn-cs"/>
                  </a:rPr>
                  <a:t>Verwendung</a:t>
                </a:r>
                <a:r>
                  <a:rPr kumimoji="0" lang="en-US" sz="800" b="0" i="0" u="none" strike="noStrike" kern="0" cap="none" spc="0" normalizeH="0" baseline="0" noProof="0">
                    <a:ln>
                      <a:noFill/>
                    </a:ln>
                    <a:solidFill>
                      <a:srgbClr val="CC9C50"/>
                    </a:solidFill>
                    <a:effectLst/>
                    <a:uLnTx/>
                    <a:uFillTx/>
                    <a:latin typeface="Verdana"/>
                    <a:ea typeface="+mn-ea"/>
                    <a:cs typeface="+mn-cs"/>
                  </a:rPr>
                  <a:t> der </a:t>
                </a:r>
                <a:r>
                  <a:rPr kumimoji="0" lang="en-US" sz="800" b="0" i="0" u="none" strike="noStrike" kern="0" cap="none" spc="0" normalizeH="0" baseline="0" noProof="0" err="1">
                    <a:ln>
                      <a:noFill/>
                    </a:ln>
                    <a:solidFill>
                      <a:srgbClr val="CC9C50"/>
                    </a:solidFill>
                    <a:effectLst/>
                    <a:uLnTx/>
                    <a:uFillTx/>
                    <a:latin typeface="Verdana"/>
                    <a:ea typeface="+mn-ea"/>
                    <a:cs typeface="+mn-cs"/>
                  </a:rPr>
                  <a:t>aktuellen</a:t>
                </a:r>
                <a:r>
                  <a:rPr kumimoji="0" lang="en-US" sz="800" b="0" i="0" u="none" strike="noStrike" kern="0" cap="none" spc="0" normalizeH="0" baseline="0" noProof="0">
                    <a:ln>
                      <a:noFill/>
                    </a:ln>
                    <a:solidFill>
                      <a:srgbClr val="CC9C50"/>
                    </a:solidFill>
                    <a:effectLst/>
                    <a:uLnTx/>
                    <a:uFillTx/>
                    <a:latin typeface="Verdana"/>
                    <a:ea typeface="+mn-ea"/>
                    <a:cs typeface="+mn-cs"/>
                  </a:rPr>
                  <a:t> </a:t>
                </a:r>
                <a:r>
                  <a:rPr kumimoji="0" lang="en-US" sz="800" b="0" i="0" u="none" strike="noStrike" kern="0" cap="none" spc="0" normalizeH="0" baseline="0" noProof="0" err="1">
                    <a:ln>
                      <a:noFill/>
                    </a:ln>
                    <a:solidFill>
                      <a:srgbClr val="CC9C50"/>
                    </a:solidFill>
                    <a:effectLst/>
                    <a:uLnTx/>
                    <a:uFillTx/>
                    <a:latin typeface="Verdana"/>
                    <a:ea typeface="+mn-ea"/>
                    <a:cs typeface="+mn-cs"/>
                  </a:rPr>
                  <a:t>Dynamik</a:t>
                </a:r>
                <a:r>
                  <a:rPr kumimoji="0" lang="en-US" sz="800" b="0" i="0" u="none" strike="noStrike" kern="0" cap="none" spc="0" normalizeH="0" baseline="30000" noProof="0">
                    <a:ln>
                      <a:noFill/>
                    </a:ln>
                    <a:solidFill>
                      <a:srgbClr val="CC9C50"/>
                    </a:solidFill>
                    <a:effectLst/>
                    <a:uLnTx/>
                    <a:uFillTx/>
                    <a:latin typeface="Verdana"/>
                    <a:ea typeface="+mn-ea"/>
                    <a:cs typeface="Arial" panose="020B0604020202020204" pitchFamily="34" charset="0"/>
                  </a:rPr>
                  <a:t>†</a:t>
                </a:r>
                <a:endParaRPr kumimoji="0" lang="en-NZ" sz="1000" b="0" i="0" u="none" strike="noStrike" kern="0" cap="none" spc="0" normalizeH="0" baseline="30000" noProof="0">
                  <a:ln>
                    <a:noFill/>
                  </a:ln>
                  <a:solidFill>
                    <a:srgbClr val="CC9C50"/>
                  </a:solidFill>
                  <a:effectLst/>
                  <a:uLnTx/>
                  <a:uFillTx/>
                  <a:latin typeface="Verdana"/>
                  <a:ea typeface="+mn-ea"/>
                  <a:cs typeface="+mn-cs"/>
                </a:endParaRPr>
              </a:p>
            </p:txBody>
          </p:sp>
          <p:sp>
            <p:nvSpPr>
              <p:cNvPr id="49" name="Rectangle: Rounded Corners 150">
                <a:extLst>
                  <a:ext uri="{FF2B5EF4-FFF2-40B4-BE49-F238E27FC236}">
                    <a16:creationId xmlns:a16="http://schemas.microsoft.com/office/drawing/2014/main" id="{41BCCF31-5137-3DE1-425A-9AA1E741364B}"/>
                  </a:ext>
                </a:extLst>
              </p:cNvPr>
              <p:cNvSpPr/>
              <p:nvPr/>
            </p:nvSpPr>
            <p:spPr>
              <a:xfrm>
                <a:off x="3588592" y="3441265"/>
                <a:ext cx="1411342" cy="464835"/>
              </a:xfrm>
              <a:prstGeom prst="roundRect">
                <a:avLst>
                  <a:gd name="adj" fmla="val 50000"/>
                </a:avLst>
              </a:prstGeom>
              <a:solidFill>
                <a:srgbClr val="347475"/>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prstClr val="white"/>
                    </a:solidFill>
                    <a:effectLst/>
                    <a:uLnTx/>
                    <a:uFillTx/>
                    <a:latin typeface="Verdana"/>
                    <a:ea typeface="+mn-ea"/>
                    <a:cs typeface="Arial" panose="020B0604020202020204" pitchFamily="34" charset="0"/>
                  </a:rPr>
                  <a:t>8,4 M</a:t>
                </a:r>
              </a:p>
            </p:txBody>
          </p:sp>
        </p:grpSp>
        <p:sp>
          <p:nvSpPr>
            <p:cNvPr id="53" name="Text Placeholder 10">
              <a:extLst>
                <a:ext uri="{FF2B5EF4-FFF2-40B4-BE49-F238E27FC236}">
                  <a16:creationId xmlns:a16="http://schemas.microsoft.com/office/drawing/2014/main" id="{B9B72602-4C0A-4A0B-33B3-46252BEFD4A5}"/>
                </a:ext>
              </a:extLst>
            </p:cNvPr>
            <p:cNvSpPr txBox="1">
              <a:spLocks/>
            </p:cNvSpPr>
            <p:nvPr/>
          </p:nvSpPr>
          <p:spPr>
            <a:xfrm>
              <a:off x="358269" y="4088195"/>
              <a:ext cx="8423019" cy="390525"/>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600" b="0" i="0" u="none" strike="noStrike" kern="1200" cap="none" spc="0" normalizeH="0" baseline="0" noProof="0">
                  <a:ln>
                    <a:noFill/>
                  </a:ln>
                  <a:solidFill>
                    <a:srgbClr val="404040"/>
                  </a:solidFill>
                  <a:effectLst/>
                  <a:uLnTx/>
                  <a:uFillTx/>
                  <a:latin typeface="Verdana"/>
                  <a:ea typeface="+mn-ea"/>
                  <a:cs typeface="+mn-cs"/>
                </a:rPr>
                <a:t>*</a:t>
              </a:r>
              <a:r>
                <a:rPr kumimoji="0" lang="de-DE" sz="600" b="0" i="0" u="none" strike="noStrike" kern="1200" cap="none" spc="0" normalizeH="0" baseline="0" noProof="0">
                  <a:ln>
                    <a:noFill/>
                  </a:ln>
                  <a:solidFill>
                    <a:srgbClr val="404040"/>
                  </a:solidFill>
                  <a:effectLst/>
                  <a:uLnTx/>
                  <a:uFillTx/>
                  <a:latin typeface="Verdana"/>
                  <a:ea typeface="+mn-ea"/>
                  <a:cs typeface="+mn-cs"/>
                </a:rPr>
                <a:t> T1D-Inzidenzdaten für Personen &lt; 20 Jahre wurden dem IDF-Atlas entnommen (stratifiziert nach Altersgruppen für 97 Länder, die 76 % der Weltbevölkerung repräsentieren); Inzidenzdaten für Erwachsene wurden aus einer systematischen Literaturübersicht gewonnen. Anhand der Inzidenzdaten wurden Schätzungen der weltweiten T1D-Prävalenz vorgenommen, indem ein zeitdiskretes Krankheits-Todes-Modell (Markov-Modell) angepasst wurde, das anhand der beobachteten Prävalenzdaten für 15 Länder validiert wurde (die Schätzungen wiesen im Median eine relative Differenz von 6 % zu den beobachteten Prävalenzfällen auf). </a:t>
              </a:r>
              <a:br>
                <a:rPr kumimoji="0" lang="en-US" sz="600" b="0" i="0" u="none" strike="noStrike" kern="1200" cap="none" spc="0" normalizeH="0" baseline="0" noProof="0">
                  <a:ln>
                    <a:noFill/>
                  </a:ln>
                  <a:solidFill>
                    <a:srgbClr val="404040"/>
                  </a:solidFill>
                  <a:effectLst/>
                  <a:uLnTx/>
                  <a:uFillTx/>
                  <a:latin typeface="Verdana"/>
                  <a:ea typeface="+mn-ea"/>
                  <a:cs typeface="+mn-cs"/>
                </a:rPr>
              </a:br>
              <a:r>
                <a:rPr kumimoji="0" lang="en-US" sz="600" b="0" i="0" u="none" strike="noStrike" kern="1200" cap="none" spc="0" normalizeH="0" baseline="0" noProof="0">
                  <a:ln>
                    <a:noFill/>
                  </a:ln>
                  <a:solidFill>
                    <a:srgbClr val="404040"/>
                  </a:solidFill>
                  <a:effectLst/>
                  <a:uLnTx/>
                  <a:uFillTx/>
                  <a:latin typeface="Verdana"/>
                  <a:ea typeface="+mn-ea"/>
                  <a:cs typeface="+mn-cs"/>
                </a:rPr>
                <a:t>†</a:t>
              </a:r>
              <a:r>
                <a:rPr kumimoji="0" lang="de-DE" sz="600" b="0" i="0" u="none" strike="noStrike" kern="1200" cap="none" spc="0" normalizeH="0" baseline="0" noProof="0">
                  <a:ln>
                    <a:noFill/>
                  </a:ln>
                  <a:solidFill>
                    <a:srgbClr val="404040"/>
                  </a:solidFill>
                  <a:effectLst/>
                  <a:uLnTx/>
                  <a:uFillTx/>
                  <a:latin typeface="Verdana"/>
                  <a:ea typeface="+mn-ea"/>
                  <a:cs typeface="+mn-cs"/>
                </a:rPr>
                <a:t> Bei der konservativen Schätzung blieben die Inzidenz-, Mortalitäts- und Diagnoseraten ab 2020 konstant; bei der dynamischen Schätzung werden diese Parameter weiterhin mit derselben jährlichen Änderungsrate wie für 2012-21 verändert</a:t>
              </a:r>
              <a:r>
                <a:rPr kumimoji="0" lang="en-US" sz="600" b="0" i="0" u="none" strike="noStrike" kern="1200" cap="none" spc="0" normalizeH="0" baseline="0" noProof="0">
                  <a:ln>
                    <a:noFill/>
                  </a:ln>
                  <a:solidFill>
                    <a:srgbClr val="404040"/>
                  </a:solidFill>
                  <a:effectLst/>
                  <a:uLnTx/>
                  <a:uFillTx/>
                  <a:latin typeface="Verdana"/>
                  <a:ea typeface="+mn-ea"/>
                  <a:cs typeface="+mn-cs"/>
                </a:rPr>
                <a:t>. </a:t>
              </a:r>
            </a:p>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endParaRPr kumimoji="0" lang="en-US" sz="700" b="0" i="0" u="none" strike="noStrike" kern="1200" cap="none" spc="0" normalizeH="0" baseline="0" noProof="0">
                <a:ln>
                  <a:noFill/>
                </a:ln>
                <a:solidFill>
                  <a:srgbClr val="404040"/>
                </a:solidFill>
                <a:effectLst/>
                <a:uLnTx/>
                <a:uFillTx/>
                <a:latin typeface="Verdana"/>
                <a:ea typeface="Times New Roman" panose="02020603050405020304" pitchFamily="18" charset="0"/>
                <a:cs typeface="+mn-cs"/>
              </a:endParaRPr>
            </a:p>
          </p:txBody>
        </p:sp>
      </p:grpSp>
    </p:spTree>
    <p:extLst>
      <p:ext uri="{BB962C8B-B14F-4D97-AF65-F5344CB8AC3E}">
        <p14:creationId xmlns:p14="http://schemas.microsoft.com/office/powerpoint/2010/main" val="6936888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platzhalter 9">
            <a:extLst>
              <a:ext uri="{FF2B5EF4-FFF2-40B4-BE49-F238E27FC236}">
                <a16:creationId xmlns:a16="http://schemas.microsoft.com/office/drawing/2014/main" id="{671DEE9B-F6D0-B822-B2F5-DF4BE5123DD9}"/>
              </a:ext>
            </a:extLst>
          </p:cNvPr>
          <p:cNvSpPr>
            <a:spLocks noGrp="1"/>
          </p:cNvSpPr>
          <p:nvPr>
            <p:ph type="body" sz="quarter" idx="17"/>
          </p:nvPr>
        </p:nvSpPr>
        <p:spPr>
          <a:xfrm>
            <a:off x="358270" y="114437"/>
            <a:ext cx="8476488" cy="463296"/>
          </a:xfrm>
        </p:spPr>
        <p:txBody>
          <a:bodyPr/>
          <a:lstStyle/>
          <a:p>
            <a:r>
              <a:rPr lang="de-DE" sz="2000" b="1">
                <a:solidFill>
                  <a:srgbClr val="7030A0"/>
                </a:solidFill>
                <a:latin typeface="+mj-lt"/>
              </a:rPr>
              <a:t>Höhepunkt der T1D-Inzidenz bei 10-14 Jahren, insgesamt mehr Erwachsene als Kinder mit T1D diagnostiziert</a:t>
            </a:r>
            <a:r>
              <a:rPr lang="de-DE" sz="2000" b="1" baseline="30000">
                <a:solidFill>
                  <a:srgbClr val="7030A0"/>
                </a:solidFill>
                <a:latin typeface="+mj-lt"/>
              </a:rPr>
              <a:t>1</a:t>
            </a:r>
            <a:r>
              <a:rPr lang="de-DE" sz="2000" b="1">
                <a:solidFill>
                  <a:srgbClr val="7030A0"/>
                </a:solidFill>
                <a:latin typeface="+mj-lt"/>
              </a:rPr>
              <a:t> </a:t>
            </a:r>
          </a:p>
        </p:txBody>
      </p:sp>
      <p:grpSp>
        <p:nvGrpSpPr>
          <p:cNvPr id="2" name="Group 1">
            <a:extLst>
              <a:ext uri="{FF2B5EF4-FFF2-40B4-BE49-F238E27FC236}">
                <a16:creationId xmlns:a16="http://schemas.microsoft.com/office/drawing/2014/main" id="{24038DF6-E9D3-AFCE-4A6D-0C7BC776F9D6}"/>
              </a:ext>
            </a:extLst>
          </p:cNvPr>
          <p:cNvGrpSpPr>
            <a:grpSpLocks noChangeAspect="1"/>
          </p:cNvGrpSpPr>
          <p:nvPr/>
        </p:nvGrpSpPr>
        <p:grpSpPr>
          <a:xfrm>
            <a:off x="1049640" y="1008551"/>
            <a:ext cx="7171795" cy="3813292"/>
            <a:chOff x="2074436" y="2044056"/>
            <a:chExt cx="7772400" cy="4132636"/>
          </a:xfrm>
        </p:grpSpPr>
        <p:grpSp>
          <p:nvGrpSpPr>
            <p:cNvPr id="7" name="Group 6">
              <a:extLst>
                <a:ext uri="{FF2B5EF4-FFF2-40B4-BE49-F238E27FC236}">
                  <a16:creationId xmlns:a16="http://schemas.microsoft.com/office/drawing/2014/main" id="{2E14B91D-5C66-D5D4-3183-C716146809FB}"/>
                </a:ext>
              </a:extLst>
            </p:cNvPr>
            <p:cNvGrpSpPr/>
            <p:nvPr/>
          </p:nvGrpSpPr>
          <p:grpSpPr>
            <a:xfrm>
              <a:off x="2074436" y="2044056"/>
              <a:ext cx="7772400" cy="3510116"/>
              <a:chOff x="1976465" y="1673942"/>
              <a:chExt cx="7772400" cy="3510116"/>
            </a:xfrm>
          </p:grpSpPr>
          <p:pic>
            <p:nvPicPr>
              <p:cNvPr id="4" name="Picture 3">
                <a:extLst>
                  <a:ext uri="{FF2B5EF4-FFF2-40B4-BE49-F238E27FC236}">
                    <a16:creationId xmlns:a16="http://schemas.microsoft.com/office/drawing/2014/main" id="{96A40101-3B09-5DAF-FBC6-BC873CEC97C0}"/>
                  </a:ext>
                </a:extLst>
              </p:cNvPr>
              <p:cNvPicPr>
                <a:picLocks noChangeAspect="1"/>
              </p:cNvPicPr>
              <p:nvPr/>
            </p:nvPicPr>
            <p:blipFill>
              <a:blip r:embed="rId2"/>
              <a:stretch>
                <a:fillRect/>
              </a:stretch>
            </p:blipFill>
            <p:spPr>
              <a:xfrm>
                <a:off x="1976465" y="1673942"/>
                <a:ext cx="7772400" cy="3510116"/>
              </a:xfrm>
              <a:prstGeom prst="rect">
                <a:avLst/>
              </a:prstGeom>
            </p:spPr>
          </p:pic>
          <p:sp>
            <p:nvSpPr>
              <p:cNvPr id="6" name="TextBox 5">
                <a:extLst>
                  <a:ext uri="{FF2B5EF4-FFF2-40B4-BE49-F238E27FC236}">
                    <a16:creationId xmlns:a16="http://schemas.microsoft.com/office/drawing/2014/main" id="{F4D3F935-AAD9-AD4A-D0FC-E8F1FE0DB4BA}"/>
                  </a:ext>
                </a:extLst>
              </p:cNvPr>
              <p:cNvSpPr txBox="1"/>
              <p:nvPr/>
            </p:nvSpPr>
            <p:spPr>
              <a:xfrm>
                <a:off x="5169776" y="1740947"/>
                <a:ext cx="4140208" cy="350229"/>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err="1">
                    <a:ln>
                      <a:noFill/>
                    </a:ln>
                    <a:solidFill>
                      <a:srgbClr val="23004C"/>
                    </a:solidFill>
                    <a:effectLst/>
                    <a:uLnTx/>
                    <a:uFillTx/>
                    <a:latin typeface="Verdana"/>
                    <a:ea typeface="+mn-ea"/>
                    <a:cs typeface="+mn-cs"/>
                  </a:rPr>
                  <a:t>Globale</a:t>
                </a:r>
                <a:r>
                  <a:rPr kumimoji="0" lang="en-US" sz="1500" b="1" i="0" u="none" strike="noStrike" kern="1200" cap="none" spc="0" normalizeH="0" baseline="0" noProof="0">
                    <a:ln>
                      <a:noFill/>
                    </a:ln>
                    <a:solidFill>
                      <a:srgbClr val="23004C"/>
                    </a:solidFill>
                    <a:effectLst/>
                    <a:uLnTx/>
                    <a:uFillTx/>
                    <a:latin typeface="Verdana"/>
                    <a:ea typeface="+mn-ea"/>
                    <a:cs typeface="+mn-cs"/>
                  </a:rPr>
                  <a:t> T1D-Inzidenz </a:t>
                </a:r>
                <a:r>
                  <a:rPr kumimoji="0" lang="en-US" sz="1500" b="1" i="0" u="none" strike="noStrike" kern="1200" cap="none" spc="0" normalizeH="0" baseline="0" noProof="0" err="1">
                    <a:ln>
                      <a:noFill/>
                    </a:ln>
                    <a:solidFill>
                      <a:srgbClr val="23004C"/>
                    </a:solidFill>
                    <a:effectLst/>
                    <a:uLnTx/>
                    <a:uFillTx/>
                    <a:latin typeface="Verdana"/>
                    <a:ea typeface="+mn-ea"/>
                    <a:cs typeface="+mn-cs"/>
                  </a:rPr>
                  <a:t>nach</a:t>
                </a:r>
                <a:r>
                  <a:rPr kumimoji="0" lang="en-US" sz="1500" b="1" i="0" u="none" strike="noStrike" kern="1200" cap="none" spc="0" normalizeH="0" baseline="0" noProof="0">
                    <a:ln>
                      <a:noFill/>
                    </a:ln>
                    <a:solidFill>
                      <a:srgbClr val="23004C"/>
                    </a:solidFill>
                    <a:effectLst/>
                    <a:uLnTx/>
                    <a:uFillTx/>
                    <a:latin typeface="Verdana"/>
                    <a:ea typeface="+mn-ea"/>
                    <a:cs typeface="+mn-cs"/>
                  </a:rPr>
                  <a:t> Alter</a:t>
                </a:r>
              </a:p>
            </p:txBody>
          </p:sp>
        </p:grpSp>
        <p:sp>
          <p:nvSpPr>
            <p:cNvPr id="9" name="TextBox 8">
              <a:extLst>
                <a:ext uri="{FF2B5EF4-FFF2-40B4-BE49-F238E27FC236}">
                  <a16:creationId xmlns:a16="http://schemas.microsoft.com/office/drawing/2014/main" id="{CF1CB3E5-FF54-511F-FD68-8F701A35C160}"/>
                </a:ext>
              </a:extLst>
            </p:cNvPr>
            <p:cNvSpPr txBox="1"/>
            <p:nvPr/>
          </p:nvSpPr>
          <p:spPr>
            <a:xfrm>
              <a:off x="2707460" y="5776430"/>
              <a:ext cx="1336291" cy="400262"/>
            </a:xfrm>
            <a:prstGeom prst="rect">
              <a:avLst/>
            </a:prstGeom>
            <a:no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B050"/>
                  </a:solidFill>
                  <a:effectLst/>
                  <a:uLnTx/>
                  <a:uFillTx/>
                  <a:latin typeface="Verdana"/>
                  <a:ea typeface="+mn-ea"/>
                  <a:cs typeface="+mn-cs"/>
                </a:rPr>
                <a:t>194.000 (38 %)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00B050"/>
                  </a:solidFill>
                  <a:effectLst/>
                  <a:uLnTx/>
                  <a:uFillTx/>
                  <a:latin typeface="Verdana"/>
                  <a:ea typeface="+mn-ea"/>
                  <a:cs typeface="+mn-cs"/>
                </a:rPr>
                <a:t>Kinder</a:t>
              </a:r>
            </a:p>
          </p:txBody>
        </p:sp>
        <p:sp>
          <p:nvSpPr>
            <p:cNvPr id="11" name="Left Brace 10">
              <a:extLst>
                <a:ext uri="{FF2B5EF4-FFF2-40B4-BE49-F238E27FC236}">
                  <a16:creationId xmlns:a16="http://schemas.microsoft.com/office/drawing/2014/main" id="{8D26ADF8-EC6B-95F0-63F2-F1EA0F58AFC5}"/>
                </a:ext>
              </a:extLst>
            </p:cNvPr>
            <p:cNvSpPr/>
            <p:nvPr/>
          </p:nvSpPr>
          <p:spPr>
            <a:xfrm rot="16200000">
              <a:off x="3295857" y="4812684"/>
              <a:ext cx="174173" cy="1659654"/>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Verdana"/>
                <a:ea typeface="+mn-ea"/>
                <a:cs typeface="+mn-cs"/>
              </a:endParaRPr>
            </a:p>
          </p:txBody>
        </p:sp>
        <p:sp>
          <p:nvSpPr>
            <p:cNvPr id="12" name="TextBox 11">
              <a:extLst>
                <a:ext uri="{FF2B5EF4-FFF2-40B4-BE49-F238E27FC236}">
                  <a16:creationId xmlns:a16="http://schemas.microsoft.com/office/drawing/2014/main" id="{B329DF0E-07FA-D3C2-3E34-C7416E3BA089}"/>
                </a:ext>
              </a:extLst>
            </p:cNvPr>
            <p:cNvSpPr txBox="1"/>
            <p:nvPr/>
          </p:nvSpPr>
          <p:spPr>
            <a:xfrm>
              <a:off x="6092328" y="5776430"/>
              <a:ext cx="1414379" cy="400262"/>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FF8A02"/>
                  </a:solidFill>
                  <a:effectLst/>
                  <a:uLnTx/>
                  <a:uFillTx/>
                  <a:latin typeface="Verdana"/>
                  <a:ea typeface="+mn-ea"/>
                  <a:cs typeface="+mn-cs"/>
                </a:rPr>
                <a:t>316.000 (62 %)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err="1">
                  <a:ln>
                    <a:noFill/>
                  </a:ln>
                  <a:solidFill>
                    <a:srgbClr val="FF8A02"/>
                  </a:solidFill>
                  <a:effectLst/>
                  <a:uLnTx/>
                  <a:uFillTx/>
                  <a:latin typeface="Verdana"/>
                  <a:ea typeface="+mn-ea"/>
                  <a:cs typeface="+mn-cs"/>
                </a:rPr>
                <a:t>Erwachsene</a:t>
              </a:r>
              <a:endParaRPr kumimoji="0" lang="en-US" sz="900" b="1" i="0" u="none" strike="noStrike" kern="1200" cap="none" spc="0" normalizeH="0" baseline="0" noProof="0">
                <a:ln>
                  <a:noFill/>
                </a:ln>
                <a:solidFill>
                  <a:srgbClr val="FF8A02"/>
                </a:solidFill>
                <a:effectLst/>
                <a:uLnTx/>
                <a:uFillTx/>
                <a:latin typeface="Verdana"/>
                <a:ea typeface="+mn-ea"/>
                <a:cs typeface="+mn-cs"/>
              </a:endParaRPr>
            </a:p>
          </p:txBody>
        </p:sp>
        <p:sp>
          <p:nvSpPr>
            <p:cNvPr id="13" name="Left Brace 12">
              <a:extLst>
                <a:ext uri="{FF2B5EF4-FFF2-40B4-BE49-F238E27FC236}">
                  <a16:creationId xmlns:a16="http://schemas.microsoft.com/office/drawing/2014/main" id="{3C6598CD-3179-0F40-F59C-84F30A8F7A4B}"/>
                </a:ext>
              </a:extLst>
            </p:cNvPr>
            <p:cNvSpPr/>
            <p:nvPr/>
          </p:nvSpPr>
          <p:spPr>
            <a:xfrm rot="16200000">
              <a:off x="6708530" y="3152608"/>
              <a:ext cx="174173" cy="4979799"/>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Verdana"/>
                <a:ea typeface="+mn-ea"/>
                <a:cs typeface="+mn-cs"/>
              </a:endParaRPr>
            </a:p>
          </p:txBody>
        </p:sp>
        <p:sp>
          <p:nvSpPr>
            <p:cNvPr id="14" name="TextBox 13">
              <a:extLst>
                <a:ext uri="{FF2B5EF4-FFF2-40B4-BE49-F238E27FC236}">
                  <a16:creationId xmlns:a16="http://schemas.microsoft.com/office/drawing/2014/main" id="{E18FF358-0ADE-0C70-05DD-DB421DA74B2F}"/>
                </a:ext>
              </a:extLst>
            </p:cNvPr>
            <p:cNvSpPr txBox="1"/>
            <p:nvPr/>
          </p:nvSpPr>
          <p:spPr>
            <a:xfrm rot="16200000">
              <a:off x="841685" y="3725414"/>
              <a:ext cx="2715665" cy="250163"/>
            </a:xfrm>
            <a:prstGeom prst="rect">
              <a:avLst/>
            </a:prstGeom>
            <a:solidFill>
              <a:schemeClr val="bg1"/>
            </a:solid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23004C"/>
                  </a:solidFill>
                  <a:effectLst/>
                  <a:uLnTx/>
                  <a:uFillTx/>
                  <a:latin typeface="Verdana"/>
                  <a:ea typeface="+mn-ea"/>
                  <a:cs typeface="+mn-cs"/>
                </a:rPr>
                <a:t>Neu </a:t>
              </a:r>
              <a:r>
                <a:rPr kumimoji="0" lang="en-US" sz="900" b="1" i="0" u="none" strike="noStrike" kern="1200" cap="none" spc="0" normalizeH="0" baseline="0" noProof="0" err="1">
                  <a:ln>
                    <a:noFill/>
                  </a:ln>
                  <a:solidFill>
                    <a:srgbClr val="23004C"/>
                  </a:solidFill>
                  <a:effectLst/>
                  <a:uLnTx/>
                  <a:uFillTx/>
                  <a:latin typeface="Verdana"/>
                  <a:ea typeface="+mn-ea"/>
                  <a:cs typeface="+mn-cs"/>
                </a:rPr>
                <a:t>aufgetretene</a:t>
              </a:r>
              <a:r>
                <a:rPr kumimoji="0" lang="en-US" sz="900" b="1" i="0" u="none" strike="noStrike" kern="1200" cap="none" spc="0" normalizeH="0" baseline="0" noProof="0">
                  <a:ln>
                    <a:noFill/>
                  </a:ln>
                  <a:solidFill>
                    <a:srgbClr val="23004C"/>
                  </a:solidFill>
                  <a:effectLst/>
                  <a:uLnTx/>
                  <a:uFillTx/>
                  <a:latin typeface="Verdana"/>
                  <a:ea typeface="+mn-ea"/>
                  <a:cs typeface="+mn-cs"/>
                </a:rPr>
                <a:t> T1D-Fälle [x10</a:t>
              </a:r>
              <a:r>
                <a:rPr kumimoji="0" lang="en-US" sz="900" b="1" i="0" u="none" strike="noStrike" kern="1200" cap="none" spc="0" normalizeH="0" baseline="30000" noProof="0">
                  <a:ln>
                    <a:noFill/>
                  </a:ln>
                  <a:solidFill>
                    <a:srgbClr val="23004C"/>
                  </a:solidFill>
                  <a:effectLst/>
                  <a:uLnTx/>
                  <a:uFillTx/>
                  <a:latin typeface="Verdana"/>
                  <a:ea typeface="+mn-ea"/>
                  <a:cs typeface="+mn-cs"/>
                </a:rPr>
                <a:t>3</a:t>
              </a:r>
              <a:r>
                <a:rPr kumimoji="0" lang="en-US" sz="900" b="1" i="0" u="none" strike="noStrike" kern="1200" cap="none" spc="0" normalizeH="0" baseline="0" noProof="0">
                  <a:ln>
                    <a:noFill/>
                  </a:ln>
                  <a:solidFill>
                    <a:srgbClr val="23004C"/>
                  </a:solidFill>
                  <a:effectLst/>
                  <a:uLnTx/>
                  <a:uFillTx/>
                  <a:latin typeface="Verdana"/>
                  <a:ea typeface="+mn-ea"/>
                  <a:cs typeface="+mn-cs"/>
                </a:rPr>
                <a:t>]</a:t>
              </a:r>
            </a:p>
          </p:txBody>
        </p:sp>
      </p:grpSp>
      <p:sp>
        <p:nvSpPr>
          <p:cNvPr id="3" name="TextBox 2">
            <a:extLst>
              <a:ext uri="{FF2B5EF4-FFF2-40B4-BE49-F238E27FC236}">
                <a16:creationId xmlns:a16="http://schemas.microsoft.com/office/drawing/2014/main" id="{509EC9EB-13AA-5BAE-61DD-A4EEC1A2B5A3}"/>
              </a:ext>
            </a:extLst>
          </p:cNvPr>
          <p:cNvSpPr txBox="1"/>
          <p:nvPr/>
        </p:nvSpPr>
        <p:spPr>
          <a:xfrm>
            <a:off x="1576911" y="2810339"/>
            <a:ext cx="1360243" cy="830997"/>
          </a:xfrm>
          <a:prstGeom prst="rect">
            <a:avLst/>
          </a:prstGeom>
          <a:solidFill>
            <a:schemeClr val="bg1">
              <a:alpha val="82242"/>
            </a:schemeClr>
          </a:solid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Verdana"/>
                <a:ea typeface="+mn-ea"/>
                <a:cs typeface="+mn-cs"/>
              </a:rPr>
              <a:t>~ 33 % der </a:t>
            </a:r>
            <a:r>
              <a:rPr kumimoji="0" lang="en-US" sz="1200" b="0" i="0" u="none" strike="noStrike" kern="1200" cap="none" spc="0" normalizeH="0" baseline="0" noProof="0" err="1">
                <a:ln>
                  <a:noFill/>
                </a:ln>
                <a:solidFill>
                  <a:prstClr val="black"/>
                </a:solidFill>
                <a:effectLst/>
                <a:uLnTx/>
                <a:uFillTx/>
                <a:latin typeface="Verdana"/>
                <a:ea typeface="+mn-ea"/>
                <a:cs typeface="+mn-cs"/>
              </a:rPr>
              <a:t>globalen</a:t>
            </a:r>
            <a:r>
              <a:rPr kumimoji="0" lang="en-US" sz="1200" b="0" i="0" u="none" strike="noStrike" kern="1200" cap="none" spc="0" normalizeH="0" baseline="0" noProof="0">
                <a:ln>
                  <a:noFill/>
                </a:ln>
                <a:solidFill>
                  <a:prstClr val="black"/>
                </a:solidFill>
                <a:effectLst/>
                <a:uLnTx/>
                <a:uFillTx/>
                <a:latin typeface="Verdana"/>
                <a:ea typeface="+mn-ea"/>
                <a:cs typeface="+mn-cs"/>
              </a:rPr>
              <a:t> Population </a:t>
            </a:r>
            <a:r>
              <a:rPr kumimoji="0" lang="en-US" sz="1200" b="0" i="0" u="none" strike="noStrike" kern="1200" cap="none" spc="0" normalizeH="0" baseline="0" noProof="0" err="1">
                <a:ln>
                  <a:noFill/>
                </a:ln>
                <a:solidFill>
                  <a:prstClr val="black"/>
                </a:solidFill>
                <a:effectLst/>
                <a:uLnTx/>
                <a:uFillTx/>
                <a:latin typeface="Verdana"/>
                <a:ea typeface="+mn-ea"/>
                <a:cs typeface="+mn-cs"/>
              </a:rPr>
              <a:t>ist</a:t>
            </a:r>
            <a:r>
              <a:rPr kumimoji="0" lang="en-US" sz="1200" b="0" i="0" u="none" strike="noStrike" kern="1200" cap="none" spc="0" normalizeH="0" baseline="0" noProof="0">
                <a:ln>
                  <a:noFill/>
                </a:ln>
                <a:solidFill>
                  <a:prstClr val="black"/>
                </a:solidFill>
                <a:effectLst/>
                <a:uLnTx/>
                <a:uFillTx/>
                <a:latin typeface="Verdana"/>
                <a:ea typeface="+mn-ea"/>
                <a:cs typeface="+mn-cs"/>
              </a:rPr>
              <a:t> &lt; 20 Jahre alt</a:t>
            </a:r>
          </a:p>
        </p:txBody>
      </p:sp>
      <p:sp>
        <p:nvSpPr>
          <p:cNvPr id="17" name="TextBox 3037">
            <a:extLst>
              <a:ext uri="{FF2B5EF4-FFF2-40B4-BE49-F238E27FC236}">
                <a16:creationId xmlns:a16="http://schemas.microsoft.com/office/drawing/2014/main" id="{5CE06D8A-A9CD-1ED7-427E-85ADF3AE6C62}"/>
              </a:ext>
            </a:extLst>
          </p:cNvPr>
          <p:cNvSpPr txBox="1"/>
          <p:nvPr/>
        </p:nvSpPr>
        <p:spPr>
          <a:xfrm>
            <a:off x="358270" y="4847498"/>
            <a:ext cx="8271380" cy="276999"/>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i="0" u="none" strike="noStrike" kern="1200" cap="none" spc="0" normalizeH="0" baseline="0" noProof="0">
                <a:ln>
                  <a:noFill/>
                </a:ln>
                <a:solidFill>
                  <a:srgbClr val="404040"/>
                </a:solidFill>
                <a:effectLst/>
                <a:uLnTx/>
                <a:uFillTx/>
                <a:latin typeface="Verdana"/>
                <a:ea typeface="Arial"/>
                <a:cs typeface="Arial"/>
              </a:rPr>
              <a:t>Abbildung modifiziert nach Gregory 2022</a:t>
            </a:r>
            <a:r>
              <a:rPr kumimoji="0" lang="da-DK" sz="600" i="0" u="none" strike="noStrike" kern="1200" cap="none" spc="0" normalizeH="0" baseline="30000" noProof="0">
                <a:ln>
                  <a:noFill/>
                </a:ln>
                <a:solidFill>
                  <a:srgbClr val="404040"/>
                </a:solidFill>
                <a:effectLst/>
                <a:uLnTx/>
                <a:uFillTx/>
                <a:latin typeface="Verdana"/>
                <a:ea typeface="Arial"/>
                <a:cs typeface="Arial"/>
              </a:rPr>
              <a:t>1</a:t>
            </a:r>
            <a:r>
              <a:rPr kumimoji="0" lang="da-DK" sz="600" i="0" u="none" strike="noStrike" kern="1200" cap="none" spc="0" normalizeH="0" baseline="0" noProof="0">
                <a:ln>
                  <a:noFill/>
                </a:ln>
                <a:solidFill>
                  <a:srgbClr val="404040"/>
                </a:solidFill>
                <a:effectLst/>
                <a:uLnTx/>
                <a:uFillTx/>
                <a:latin typeface="Verdana"/>
                <a:ea typeface="Arial"/>
                <a:cs typeface="Arial"/>
              </a:rPr>
              <a:t>.</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Gregory GA </a:t>
            </a:r>
            <a:r>
              <a:rPr kumimoji="0" lang="da-DK" sz="600" b="0" i="1" u="none" strike="noStrike" kern="1200" cap="none" spc="0" normalizeH="0" baseline="0" noProof="0">
                <a:ln>
                  <a:noFill/>
                </a:ln>
                <a:solidFill>
                  <a:srgbClr val="404040"/>
                </a:solidFill>
                <a:effectLst/>
                <a:uLnTx/>
                <a:uFillTx/>
                <a:latin typeface="Verdana"/>
                <a:ea typeface="Arial"/>
                <a:cs typeface="Arial"/>
              </a:rPr>
              <a:t>et al. Lancet Diabetes Endocrinol </a:t>
            </a:r>
            <a:r>
              <a:rPr kumimoji="0" lang="da-DK" sz="600" b="0" i="0" u="none" strike="noStrike" kern="1200" cap="none" spc="0" normalizeH="0" baseline="0" noProof="0">
                <a:ln>
                  <a:noFill/>
                </a:ln>
                <a:solidFill>
                  <a:srgbClr val="404040"/>
                </a:solidFill>
                <a:effectLst/>
                <a:uLnTx/>
                <a:uFillTx/>
                <a:latin typeface="Verdana"/>
                <a:ea typeface="Arial"/>
                <a:cs typeface="Arial"/>
              </a:rPr>
              <a:t>2022; 10: 741–60.</a:t>
            </a:r>
          </a:p>
        </p:txBody>
      </p:sp>
      <p:sp>
        <p:nvSpPr>
          <p:cNvPr id="18" name="TextBox 13">
            <a:extLst>
              <a:ext uri="{FF2B5EF4-FFF2-40B4-BE49-F238E27FC236}">
                <a16:creationId xmlns:a16="http://schemas.microsoft.com/office/drawing/2014/main" id="{AD7780BA-1AD4-3BB8-7736-79D1FB32B8BF}"/>
              </a:ext>
            </a:extLst>
          </p:cNvPr>
          <p:cNvSpPr txBox="1"/>
          <p:nvPr/>
        </p:nvSpPr>
        <p:spPr>
          <a:xfrm>
            <a:off x="4123217" y="4001051"/>
            <a:ext cx="1024640" cy="230832"/>
          </a:xfrm>
          <a:prstGeom prst="rect">
            <a:avLst/>
          </a:prstGeom>
          <a:solidFill>
            <a:schemeClr val="bg1"/>
          </a:solid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23004C"/>
                </a:solidFill>
                <a:effectLst/>
                <a:uLnTx/>
                <a:uFillTx/>
                <a:latin typeface="Verdana"/>
                <a:ea typeface="+mn-ea"/>
                <a:cs typeface="+mn-cs"/>
              </a:rPr>
              <a:t>Alter [Jahre]</a:t>
            </a:r>
          </a:p>
        </p:txBody>
      </p:sp>
      <p:sp>
        <p:nvSpPr>
          <p:cNvPr id="19" name="TextBox 13">
            <a:extLst>
              <a:ext uri="{FF2B5EF4-FFF2-40B4-BE49-F238E27FC236}">
                <a16:creationId xmlns:a16="http://schemas.microsoft.com/office/drawing/2014/main" id="{CB285AD9-EDEA-B044-D95E-21CEE70A07FC}"/>
              </a:ext>
            </a:extLst>
          </p:cNvPr>
          <p:cNvSpPr txBox="1"/>
          <p:nvPr/>
        </p:nvSpPr>
        <p:spPr>
          <a:xfrm rot="5400000">
            <a:off x="7237716" y="2553210"/>
            <a:ext cx="1699504" cy="230832"/>
          </a:xfrm>
          <a:prstGeom prst="rect">
            <a:avLst/>
          </a:prstGeom>
          <a:solidFill>
            <a:schemeClr val="bg1"/>
          </a:solidFill>
        </p:spPr>
        <p:txBody>
          <a:bodyPr wrap="non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err="1">
                <a:ln>
                  <a:noFill/>
                </a:ln>
                <a:solidFill>
                  <a:srgbClr val="23004C"/>
                </a:solidFill>
                <a:effectLst/>
                <a:uLnTx/>
                <a:uFillTx/>
                <a:latin typeface="Verdana"/>
                <a:ea typeface="+mn-ea"/>
                <a:cs typeface="+mn-cs"/>
              </a:rPr>
              <a:t>Inzidenz</a:t>
            </a:r>
            <a:r>
              <a:rPr kumimoji="0" lang="en-US" sz="900" b="1" i="0" u="none" strike="noStrike" kern="1200" cap="none" spc="0" normalizeH="0" baseline="0" noProof="0">
                <a:ln>
                  <a:noFill/>
                </a:ln>
                <a:solidFill>
                  <a:srgbClr val="23004C"/>
                </a:solidFill>
                <a:effectLst/>
                <a:uLnTx/>
                <a:uFillTx/>
                <a:latin typeface="Verdana"/>
                <a:ea typeface="+mn-ea"/>
                <a:cs typeface="+mn-cs"/>
              </a:rPr>
              <a:t> [pro 100.000]</a:t>
            </a:r>
          </a:p>
        </p:txBody>
      </p:sp>
      <p:sp>
        <p:nvSpPr>
          <p:cNvPr id="20" name="Rechteck 19">
            <a:extLst>
              <a:ext uri="{FF2B5EF4-FFF2-40B4-BE49-F238E27FC236}">
                <a16:creationId xmlns:a16="http://schemas.microsoft.com/office/drawing/2014/main" id="{6ADCED11-C8CB-2EDC-3E1C-D1C537658570}"/>
              </a:ext>
            </a:extLst>
          </p:cNvPr>
          <p:cNvSpPr/>
          <p:nvPr/>
        </p:nvSpPr>
        <p:spPr>
          <a:xfrm>
            <a:off x="1042638" y="1007347"/>
            <a:ext cx="7178797" cy="3224536"/>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29054774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7" name="Title 3">
            <a:extLst>
              <a:ext uri="{FF2B5EF4-FFF2-40B4-BE49-F238E27FC236}">
                <a16:creationId xmlns:a16="http://schemas.microsoft.com/office/drawing/2014/main" id="{A33C7F0C-52BA-9612-5D32-BC7B22B0F5C0}"/>
              </a:ext>
            </a:extLst>
          </p:cNvPr>
          <p:cNvSpPr>
            <a:spLocks noGrp="1"/>
          </p:cNvSpPr>
          <p:nvPr>
            <p:ph type="title"/>
          </p:nvPr>
        </p:nvSpPr>
        <p:spPr>
          <a:xfrm>
            <a:off x="387531" y="130748"/>
            <a:ext cx="8485200" cy="654326"/>
          </a:xfrm>
        </p:spPr>
        <p:txBody>
          <a:bodyPr/>
          <a:lstStyle/>
          <a:p>
            <a:pPr defTabSz="914400" fontAlgn="base">
              <a:spcAft>
                <a:spcPct val="0"/>
              </a:spcAft>
              <a:defRPr/>
            </a:pPr>
            <a:r>
              <a:rPr lang="de" sz="2000" b="1">
                <a:solidFill>
                  <a:srgbClr val="7030A0"/>
                </a:solidFill>
                <a:latin typeface="+mj-lt"/>
                <a:cs typeface="+mn-cs"/>
              </a:rPr>
              <a:t>Autoimmunität führt zu Betazelldysfunktion und </a:t>
            </a:r>
            <a:br>
              <a:rPr lang="de" sz="2000" b="1">
                <a:solidFill>
                  <a:srgbClr val="7030A0"/>
                </a:solidFill>
                <a:latin typeface="+mj-lt"/>
                <a:cs typeface="+mn-cs"/>
              </a:rPr>
            </a:br>
            <a:r>
              <a:rPr lang="de" sz="2000" b="1">
                <a:solidFill>
                  <a:srgbClr val="7030A0"/>
                </a:solidFill>
                <a:latin typeface="+mj-lt"/>
                <a:cs typeface="+mn-cs"/>
              </a:rPr>
              <a:t>-zerstörung und dem Bedarf an exogenem Insulin</a:t>
            </a:r>
            <a:r>
              <a:rPr lang="de" sz="2000" b="1" baseline="30000">
                <a:solidFill>
                  <a:srgbClr val="7030A0"/>
                </a:solidFill>
                <a:latin typeface="+mj-lt"/>
                <a:cs typeface="+mn-cs"/>
              </a:rPr>
              <a:t>1</a:t>
            </a:r>
          </a:p>
        </p:txBody>
      </p:sp>
      <p:sp>
        <p:nvSpPr>
          <p:cNvPr id="1843" name="Slide Number Placeholder 2">
            <a:extLst>
              <a:ext uri="{FF2B5EF4-FFF2-40B4-BE49-F238E27FC236}">
                <a16:creationId xmlns:a16="http://schemas.microsoft.com/office/drawing/2014/main" id="{CFC2D2C8-DCD1-B34D-AAC1-AD2540A24531}"/>
              </a:ext>
            </a:extLst>
          </p:cNvPr>
          <p:cNvSpPr>
            <a:spLocks noGrp="1"/>
          </p:cNvSpPr>
          <p:nvPr>
            <p:ph type="sldNum" sz="quarter" idx="16"/>
          </p:nvPr>
        </p:nvSpPr>
        <p:spPr>
          <a:prstGeom prst="rect">
            <a:avLst/>
          </a:prstGeom>
        </p:spPr>
        <p:txBody>
          <a:bodyPr vert="horz" lIns="91440" tIns="45720" rIns="91440" bIns="45720" rtlCol="0" anchor="ctr"/>
          <a:lstStyle>
            <a:defPPr>
              <a:defRPr lang="en-US"/>
            </a:defPPr>
            <a:lvl1pPr marL="0" algn="ctr" defTabSz="914400" rtl="0" eaLnBrk="1" latinLnBrk="0" hangingPunct="1">
              <a:defRPr sz="1051" kern="1200">
                <a:solidFill>
                  <a:schemeClr val="tx2"/>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766">
              <a:defRPr/>
            </a:pPr>
            <a:fld id="{4079571C-DD28-D046-9DDE-921CDB09D6DA}" type="slidenum">
              <a:rPr lang="en-US" smtClean="0"/>
              <a:pPr defTabSz="685766">
                <a:defRPr/>
              </a:pPr>
              <a:t>11</a:t>
            </a:fld>
            <a:endParaRPr lang="en-US" sz="600">
              <a:solidFill>
                <a:srgbClr val="2198DD"/>
              </a:solidFill>
            </a:endParaRPr>
          </a:p>
        </p:txBody>
      </p:sp>
      <p:sp>
        <p:nvSpPr>
          <p:cNvPr id="3038" name="TextBox 3037">
            <a:extLst>
              <a:ext uri="{FF2B5EF4-FFF2-40B4-BE49-F238E27FC236}">
                <a16:creationId xmlns:a16="http://schemas.microsoft.com/office/drawing/2014/main" id="{0488B938-E695-7308-6152-7C01333DFB64}"/>
              </a:ext>
            </a:extLst>
          </p:cNvPr>
          <p:cNvSpPr txBox="1"/>
          <p:nvPr/>
        </p:nvSpPr>
        <p:spPr>
          <a:xfrm>
            <a:off x="387531" y="4829594"/>
            <a:ext cx="6907466" cy="276999"/>
          </a:xfrm>
          <a:prstGeom prst="rect">
            <a:avLst/>
          </a:prstGeom>
          <a:noFill/>
        </p:spPr>
        <p:txBody>
          <a:bodyPr wrap="square" rtlCol="0" anchor="b">
            <a:spAutoFit/>
          </a:bodyPr>
          <a:lstStyle/>
          <a:p>
            <a:pPr defTabSz="685766">
              <a:buClr>
                <a:srgbClr val="2F4B95"/>
              </a:buClr>
              <a:defRPr/>
            </a:pPr>
            <a:br>
              <a:rPr sz="600">
                <a:solidFill>
                  <a:srgbClr val="404040"/>
                </a:solidFill>
              </a:rPr>
            </a:br>
            <a:r>
              <a:rPr lang="de" sz="600" b="1">
                <a:solidFill>
                  <a:srgbClr val="404040"/>
                </a:solidFill>
                <a:ea typeface="Arial"/>
                <a:cs typeface="Arial"/>
              </a:rPr>
              <a:t>1.</a:t>
            </a:r>
            <a:r>
              <a:rPr lang="de" sz="600">
                <a:solidFill>
                  <a:srgbClr val="404040"/>
                </a:solidFill>
                <a:ea typeface="Arial"/>
                <a:cs typeface="Arial"/>
              </a:rPr>
              <a:t> van Belle TL </a:t>
            </a:r>
            <a:r>
              <a:rPr lang="de" sz="600" i="1">
                <a:solidFill>
                  <a:srgbClr val="404040"/>
                </a:solidFill>
                <a:ea typeface="Arial"/>
                <a:cs typeface="Arial"/>
              </a:rPr>
              <a:t>et al. Physiole Rev</a:t>
            </a:r>
            <a:r>
              <a:rPr lang="de" sz="600">
                <a:solidFill>
                  <a:srgbClr val="404040"/>
                </a:solidFill>
                <a:ea typeface="Arial"/>
                <a:cs typeface="Arial"/>
              </a:rPr>
              <a:t> 2011; 91: 79–118. </a:t>
            </a:r>
            <a:r>
              <a:rPr lang="de" sz="600" b="1">
                <a:solidFill>
                  <a:srgbClr val="404040"/>
                </a:solidFill>
                <a:ea typeface="Arial"/>
                <a:cs typeface="Arial"/>
              </a:rPr>
              <a:t>2.</a:t>
            </a:r>
            <a:r>
              <a:rPr lang="de" sz="600">
                <a:solidFill>
                  <a:srgbClr val="404040"/>
                </a:solidFill>
                <a:ea typeface="Arial"/>
                <a:cs typeface="Arial"/>
              </a:rPr>
              <a:t> Moede T </a:t>
            </a:r>
            <a:r>
              <a:rPr lang="de" sz="600" i="1">
                <a:solidFill>
                  <a:srgbClr val="404040"/>
                </a:solidFill>
                <a:ea typeface="Arial"/>
                <a:cs typeface="Arial"/>
              </a:rPr>
              <a:t>et al. Diabetologie</a:t>
            </a:r>
            <a:r>
              <a:rPr lang="de" sz="600">
                <a:solidFill>
                  <a:srgbClr val="404040"/>
                </a:solidFill>
                <a:ea typeface="Arial"/>
                <a:cs typeface="Arial"/>
              </a:rPr>
              <a:t> 2020; 63: 2064–75.</a:t>
            </a:r>
            <a:endParaRPr lang="en-US" sz="600">
              <a:solidFill>
                <a:srgbClr val="404040"/>
              </a:solidFill>
            </a:endParaRPr>
          </a:p>
        </p:txBody>
      </p:sp>
      <p:grpSp>
        <p:nvGrpSpPr>
          <p:cNvPr id="2" name="Group 1">
            <a:extLst>
              <a:ext uri="{FF2B5EF4-FFF2-40B4-BE49-F238E27FC236}">
                <a16:creationId xmlns:a16="http://schemas.microsoft.com/office/drawing/2014/main" id="{0D839A31-3ACA-C226-8BA9-5F3C055B1FA7}"/>
              </a:ext>
            </a:extLst>
          </p:cNvPr>
          <p:cNvGrpSpPr/>
          <p:nvPr/>
        </p:nvGrpSpPr>
        <p:grpSpPr>
          <a:xfrm>
            <a:off x="668704" y="2083869"/>
            <a:ext cx="1877592" cy="1042408"/>
            <a:chOff x="255881" y="3200130"/>
            <a:chExt cx="1984105" cy="1101542"/>
          </a:xfrm>
        </p:grpSpPr>
        <p:pic>
          <p:nvPicPr>
            <p:cNvPr id="11" name="Picture 10">
              <a:extLst>
                <a:ext uri="{FF2B5EF4-FFF2-40B4-BE49-F238E27FC236}">
                  <a16:creationId xmlns:a16="http://schemas.microsoft.com/office/drawing/2014/main" id="{DA4C2CDE-B05B-355F-D9A0-1A87A60A72D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5881" y="3200130"/>
              <a:ext cx="1984105" cy="1101542"/>
            </a:xfrm>
            <a:prstGeom prst="rect">
              <a:avLst/>
            </a:prstGeom>
          </p:spPr>
        </p:pic>
        <p:grpSp>
          <p:nvGrpSpPr>
            <p:cNvPr id="12" name="Group 11">
              <a:extLst>
                <a:ext uri="{FF2B5EF4-FFF2-40B4-BE49-F238E27FC236}">
                  <a16:creationId xmlns:a16="http://schemas.microsoft.com/office/drawing/2014/main" id="{93289D16-2BEE-6263-AAD6-82822C0BEABB}"/>
                </a:ext>
              </a:extLst>
            </p:cNvPr>
            <p:cNvGrpSpPr/>
            <p:nvPr/>
          </p:nvGrpSpPr>
          <p:grpSpPr>
            <a:xfrm>
              <a:off x="1481714" y="3666619"/>
              <a:ext cx="135763" cy="134108"/>
              <a:chOff x="5071590" y="2724817"/>
              <a:chExt cx="1901239" cy="1655213"/>
            </a:xfrm>
          </p:grpSpPr>
          <p:grpSp>
            <p:nvGrpSpPr>
              <p:cNvPr id="3675" name="Group 3674">
                <a:extLst>
                  <a:ext uri="{FF2B5EF4-FFF2-40B4-BE49-F238E27FC236}">
                    <a16:creationId xmlns:a16="http://schemas.microsoft.com/office/drawing/2014/main" id="{D12E8E75-6D21-0111-33AC-66FF665FA683}"/>
                  </a:ext>
                </a:extLst>
              </p:cNvPr>
              <p:cNvGrpSpPr/>
              <p:nvPr/>
            </p:nvGrpSpPr>
            <p:grpSpPr>
              <a:xfrm>
                <a:off x="5071590" y="2724817"/>
                <a:ext cx="1901239" cy="1655213"/>
                <a:chOff x="5071590" y="2724817"/>
                <a:chExt cx="1901239" cy="1655213"/>
              </a:xfrm>
            </p:grpSpPr>
            <p:grpSp>
              <p:nvGrpSpPr>
                <p:cNvPr id="3680" name="Group 3679">
                  <a:extLst>
                    <a:ext uri="{FF2B5EF4-FFF2-40B4-BE49-F238E27FC236}">
                      <a16:creationId xmlns:a16="http://schemas.microsoft.com/office/drawing/2014/main" id="{4C6EFBD5-8FE8-86ED-770A-5BBFF1479CFE}"/>
                    </a:ext>
                  </a:extLst>
                </p:cNvPr>
                <p:cNvGrpSpPr/>
                <p:nvPr/>
              </p:nvGrpSpPr>
              <p:grpSpPr>
                <a:xfrm>
                  <a:off x="5071590" y="2724817"/>
                  <a:ext cx="1901239" cy="1655213"/>
                  <a:chOff x="1798565" y="3314011"/>
                  <a:chExt cx="971569" cy="971569"/>
                </a:xfrm>
              </p:grpSpPr>
              <p:sp>
                <p:nvSpPr>
                  <p:cNvPr id="3694" name="Oval 3693">
                    <a:extLst>
                      <a:ext uri="{FF2B5EF4-FFF2-40B4-BE49-F238E27FC236}">
                        <a16:creationId xmlns:a16="http://schemas.microsoft.com/office/drawing/2014/main" id="{55EAE3F3-5709-DEB8-879A-AF4C2E76150F}"/>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695" name="Group 3694">
                    <a:extLst>
                      <a:ext uri="{FF2B5EF4-FFF2-40B4-BE49-F238E27FC236}">
                        <a16:creationId xmlns:a16="http://schemas.microsoft.com/office/drawing/2014/main" id="{E81476AD-2DC4-946D-1AC5-780375FC8906}"/>
                      </a:ext>
                    </a:extLst>
                  </p:cNvPr>
                  <p:cNvGrpSpPr/>
                  <p:nvPr/>
                </p:nvGrpSpPr>
                <p:grpSpPr>
                  <a:xfrm>
                    <a:off x="1895983" y="3499462"/>
                    <a:ext cx="776733" cy="632250"/>
                    <a:chOff x="6556107" y="1328513"/>
                    <a:chExt cx="4136389" cy="3366966"/>
                  </a:xfrm>
                </p:grpSpPr>
                <p:pic>
                  <p:nvPicPr>
                    <p:cNvPr id="3696" name="Graphic 3695">
                      <a:extLst>
                        <a:ext uri="{FF2B5EF4-FFF2-40B4-BE49-F238E27FC236}">
                          <a16:creationId xmlns:a16="http://schemas.microsoft.com/office/drawing/2014/main" id="{D71B58BB-EA2D-C241-2322-2BE9256361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697" name="Graphic 3696">
                      <a:extLst>
                        <a:ext uri="{FF2B5EF4-FFF2-40B4-BE49-F238E27FC236}">
                          <a16:creationId xmlns:a16="http://schemas.microsoft.com/office/drawing/2014/main" id="{53D164DF-E334-D6E5-E830-58A15AF2CC6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698" name="Graphic 3697">
                      <a:extLst>
                        <a:ext uri="{FF2B5EF4-FFF2-40B4-BE49-F238E27FC236}">
                          <a16:creationId xmlns:a16="http://schemas.microsoft.com/office/drawing/2014/main" id="{BA72A8B5-47BE-6898-142B-61936EE0B13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699" name="Graphic 3698">
                      <a:extLst>
                        <a:ext uri="{FF2B5EF4-FFF2-40B4-BE49-F238E27FC236}">
                          <a16:creationId xmlns:a16="http://schemas.microsoft.com/office/drawing/2014/main" id="{00CBC72C-BA08-33CA-F0CC-85ED72E2A11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700" name="Graphic 3699">
                      <a:extLst>
                        <a:ext uri="{FF2B5EF4-FFF2-40B4-BE49-F238E27FC236}">
                          <a16:creationId xmlns:a16="http://schemas.microsoft.com/office/drawing/2014/main" id="{3EB12201-DFFC-F6A8-31D1-801CDC7A363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701" name="Graphic 3700">
                      <a:extLst>
                        <a:ext uri="{FF2B5EF4-FFF2-40B4-BE49-F238E27FC236}">
                          <a16:creationId xmlns:a16="http://schemas.microsoft.com/office/drawing/2014/main" id="{17FDA0F6-C3E5-B14A-0417-5333045FD69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702" name="Graphic 3701">
                      <a:extLst>
                        <a:ext uri="{FF2B5EF4-FFF2-40B4-BE49-F238E27FC236}">
                          <a16:creationId xmlns:a16="http://schemas.microsoft.com/office/drawing/2014/main" id="{5C70EB62-AFA1-6D3C-0921-94188BAF9B5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703" name="Graphic 3702">
                      <a:extLst>
                        <a:ext uri="{FF2B5EF4-FFF2-40B4-BE49-F238E27FC236}">
                          <a16:creationId xmlns:a16="http://schemas.microsoft.com/office/drawing/2014/main" id="{93EFDFC7-DC2D-71B2-BA44-8A5C4B3BACC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704" name="Graphic 3703">
                      <a:extLst>
                        <a:ext uri="{FF2B5EF4-FFF2-40B4-BE49-F238E27FC236}">
                          <a16:creationId xmlns:a16="http://schemas.microsoft.com/office/drawing/2014/main" id="{2876B0B8-60B4-B2C4-FF23-09CC0B7276F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705" name="Graphic 3704">
                      <a:extLst>
                        <a:ext uri="{FF2B5EF4-FFF2-40B4-BE49-F238E27FC236}">
                          <a16:creationId xmlns:a16="http://schemas.microsoft.com/office/drawing/2014/main" id="{69E6D900-1D71-58A1-DFD4-48A5BD8E331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706" name="Graphic 3705">
                      <a:extLst>
                        <a:ext uri="{FF2B5EF4-FFF2-40B4-BE49-F238E27FC236}">
                          <a16:creationId xmlns:a16="http://schemas.microsoft.com/office/drawing/2014/main" id="{4FE19B37-8ECD-EDD3-3FB9-83E3D1164AF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707" name="Graphic 3706">
                      <a:extLst>
                        <a:ext uri="{FF2B5EF4-FFF2-40B4-BE49-F238E27FC236}">
                          <a16:creationId xmlns:a16="http://schemas.microsoft.com/office/drawing/2014/main" id="{21642CBC-7507-BD91-9351-7C22EE65EC6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708" name="Graphic 3707">
                      <a:extLst>
                        <a:ext uri="{FF2B5EF4-FFF2-40B4-BE49-F238E27FC236}">
                          <a16:creationId xmlns:a16="http://schemas.microsoft.com/office/drawing/2014/main" id="{97E6A0F3-4FE9-7317-08BB-71A5A45595E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709" name="Graphic 3708">
                      <a:extLst>
                        <a:ext uri="{FF2B5EF4-FFF2-40B4-BE49-F238E27FC236}">
                          <a16:creationId xmlns:a16="http://schemas.microsoft.com/office/drawing/2014/main" id="{162A6D9F-ACFB-AC5E-2E05-5ACB4B5F0C8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710" name="Graphic 3709">
                      <a:extLst>
                        <a:ext uri="{FF2B5EF4-FFF2-40B4-BE49-F238E27FC236}">
                          <a16:creationId xmlns:a16="http://schemas.microsoft.com/office/drawing/2014/main" id="{BCB36831-4ADF-29C1-1E29-B94BCD2C0E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711" name="Graphic 3710">
                      <a:extLst>
                        <a:ext uri="{FF2B5EF4-FFF2-40B4-BE49-F238E27FC236}">
                          <a16:creationId xmlns:a16="http://schemas.microsoft.com/office/drawing/2014/main" id="{5299863E-0960-86C5-B43E-12B96C74C1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712" name="Graphic 3711">
                      <a:extLst>
                        <a:ext uri="{FF2B5EF4-FFF2-40B4-BE49-F238E27FC236}">
                          <a16:creationId xmlns:a16="http://schemas.microsoft.com/office/drawing/2014/main" id="{FA090400-C0CB-0DBF-F150-01D3DC2D494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713" name="Graphic 3712">
                      <a:extLst>
                        <a:ext uri="{FF2B5EF4-FFF2-40B4-BE49-F238E27FC236}">
                          <a16:creationId xmlns:a16="http://schemas.microsoft.com/office/drawing/2014/main" id="{8077F752-56EB-B178-6DD8-24A6DA12E5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714" name="Graphic 3713">
                      <a:extLst>
                        <a:ext uri="{FF2B5EF4-FFF2-40B4-BE49-F238E27FC236}">
                          <a16:creationId xmlns:a16="http://schemas.microsoft.com/office/drawing/2014/main" id="{13083DE5-19D4-7233-A331-52DB8A601A6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715" name="Graphic 3714">
                      <a:extLst>
                        <a:ext uri="{FF2B5EF4-FFF2-40B4-BE49-F238E27FC236}">
                          <a16:creationId xmlns:a16="http://schemas.microsoft.com/office/drawing/2014/main" id="{CA9E42F2-AE16-75A0-6936-FF994BD2F00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716" name="Graphic 3715">
                      <a:extLst>
                        <a:ext uri="{FF2B5EF4-FFF2-40B4-BE49-F238E27FC236}">
                          <a16:creationId xmlns:a16="http://schemas.microsoft.com/office/drawing/2014/main" id="{35677A8E-C8B5-C423-1F59-EBEC7DB368F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681" name="Graphic 3680">
                  <a:extLst>
                    <a:ext uri="{FF2B5EF4-FFF2-40B4-BE49-F238E27FC236}">
                      <a16:creationId xmlns:a16="http://schemas.microsoft.com/office/drawing/2014/main" id="{5A70CA5B-71C6-7D2B-EBD0-61EB3152BA8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682" name="Graphic 3681">
                  <a:extLst>
                    <a:ext uri="{FF2B5EF4-FFF2-40B4-BE49-F238E27FC236}">
                      <a16:creationId xmlns:a16="http://schemas.microsoft.com/office/drawing/2014/main" id="{14B01E43-8005-CF96-6F26-C05A9591E4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683" name="Graphic 3682">
                  <a:extLst>
                    <a:ext uri="{FF2B5EF4-FFF2-40B4-BE49-F238E27FC236}">
                      <a16:creationId xmlns:a16="http://schemas.microsoft.com/office/drawing/2014/main" id="{5BF65329-ECF4-D46C-2043-5A8C5089BBB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684" name="Graphic 3683">
                  <a:extLst>
                    <a:ext uri="{FF2B5EF4-FFF2-40B4-BE49-F238E27FC236}">
                      <a16:creationId xmlns:a16="http://schemas.microsoft.com/office/drawing/2014/main" id="{8B70966F-CD96-3922-3B4E-6C00C6187E4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685" name="Graphic 3684">
                  <a:extLst>
                    <a:ext uri="{FF2B5EF4-FFF2-40B4-BE49-F238E27FC236}">
                      <a16:creationId xmlns:a16="http://schemas.microsoft.com/office/drawing/2014/main" id="{8AF1B9F8-01E6-4E6D-5461-54BCEA66059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686" name="Graphic 3685">
                  <a:extLst>
                    <a:ext uri="{FF2B5EF4-FFF2-40B4-BE49-F238E27FC236}">
                      <a16:creationId xmlns:a16="http://schemas.microsoft.com/office/drawing/2014/main" id="{0C5EEF58-10CA-25D0-8D64-BC32234CFF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687" name="Graphic 3686">
                  <a:extLst>
                    <a:ext uri="{FF2B5EF4-FFF2-40B4-BE49-F238E27FC236}">
                      <a16:creationId xmlns:a16="http://schemas.microsoft.com/office/drawing/2014/main" id="{7F0E702C-3A09-AD2A-EE18-B20C070455D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688" name="Graphic 3687">
                  <a:extLst>
                    <a:ext uri="{FF2B5EF4-FFF2-40B4-BE49-F238E27FC236}">
                      <a16:creationId xmlns:a16="http://schemas.microsoft.com/office/drawing/2014/main" id="{7A74683B-1B3C-0786-52BD-9CB465BBE37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689" name="Graphic 3688">
                  <a:extLst>
                    <a:ext uri="{FF2B5EF4-FFF2-40B4-BE49-F238E27FC236}">
                      <a16:creationId xmlns:a16="http://schemas.microsoft.com/office/drawing/2014/main" id="{CACFF6DE-1C59-C6B2-EB69-D6794D8974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690" name="Graphic 3689">
                  <a:extLst>
                    <a:ext uri="{FF2B5EF4-FFF2-40B4-BE49-F238E27FC236}">
                      <a16:creationId xmlns:a16="http://schemas.microsoft.com/office/drawing/2014/main" id="{3884C9D7-96AA-1D15-3EAB-27EEAD37CD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691" name="Graphic 3690">
                  <a:extLst>
                    <a:ext uri="{FF2B5EF4-FFF2-40B4-BE49-F238E27FC236}">
                      <a16:creationId xmlns:a16="http://schemas.microsoft.com/office/drawing/2014/main" id="{DFA352A3-F2D7-D887-F147-327598B812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692" name="Graphic 3691">
                  <a:extLst>
                    <a:ext uri="{FF2B5EF4-FFF2-40B4-BE49-F238E27FC236}">
                      <a16:creationId xmlns:a16="http://schemas.microsoft.com/office/drawing/2014/main" id="{A9786CEC-31BF-575E-F3D2-AB9B03D7DA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693" name="Graphic 3692">
                  <a:extLst>
                    <a:ext uri="{FF2B5EF4-FFF2-40B4-BE49-F238E27FC236}">
                      <a16:creationId xmlns:a16="http://schemas.microsoft.com/office/drawing/2014/main" id="{17818004-0BFB-B808-B940-E436C5D9B1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676" name="Graphic 3675">
                <a:extLst>
                  <a:ext uri="{FF2B5EF4-FFF2-40B4-BE49-F238E27FC236}">
                    <a16:creationId xmlns:a16="http://schemas.microsoft.com/office/drawing/2014/main" id="{4AE751C5-908B-8CA6-CE7F-A59FA239BAD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677" name="Graphic 3676">
                <a:extLst>
                  <a:ext uri="{FF2B5EF4-FFF2-40B4-BE49-F238E27FC236}">
                    <a16:creationId xmlns:a16="http://schemas.microsoft.com/office/drawing/2014/main" id="{77B2D4C8-39B5-643A-7FF6-10159ED501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678" name="Graphic 3677">
                <a:extLst>
                  <a:ext uri="{FF2B5EF4-FFF2-40B4-BE49-F238E27FC236}">
                    <a16:creationId xmlns:a16="http://schemas.microsoft.com/office/drawing/2014/main" id="{1E7389A9-6DC1-048E-EB3D-691F2AED5C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679" name="Graphic 3678">
                <a:extLst>
                  <a:ext uri="{FF2B5EF4-FFF2-40B4-BE49-F238E27FC236}">
                    <a16:creationId xmlns:a16="http://schemas.microsoft.com/office/drawing/2014/main" id="{4F90D2A3-A181-23E6-330F-E9E3519B5A6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13" name="Group 12">
              <a:extLst>
                <a:ext uri="{FF2B5EF4-FFF2-40B4-BE49-F238E27FC236}">
                  <a16:creationId xmlns:a16="http://schemas.microsoft.com/office/drawing/2014/main" id="{0E321C4E-3566-4278-81B7-FC09DA34744C}"/>
                </a:ext>
              </a:extLst>
            </p:cNvPr>
            <p:cNvGrpSpPr/>
            <p:nvPr/>
          </p:nvGrpSpPr>
          <p:grpSpPr>
            <a:xfrm>
              <a:off x="997508" y="3697485"/>
              <a:ext cx="135763" cy="134108"/>
              <a:chOff x="5071590" y="2724817"/>
              <a:chExt cx="1901239" cy="1655213"/>
            </a:xfrm>
          </p:grpSpPr>
          <p:grpSp>
            <p:nvGrpSpPr>
              <p:cNvPr id="3633" name="Group 3632">
                <a:extLst>
                  <a:ext uri="{FF2B5EF4-FFF2-40B4-BE49-F238E27FC236}">
                    <a16:creationId xmlns:a16="http://schemas.microsoft.com/office/drawing/2014/main" id="{08B5F68A-CA6E-E072-CE25-E07DDA78695C}"/>
                  </a:ext>
                </a:extLst>
              </p:cNvPr>
              <p:cNvGrpSpPr/>
              <p:nvPr/>
            </p:nvGrpSpPr>
            <p:grpSpPr>
              <a:xfrm>
                <a:off x="5071590" y="2724817"/>
                <a:ext cx="1901239" cy="1655213"/>
                <a:chOff x="5071590" y="2724817"/>
                <a:chExt cx="1901239" cy="1655213"/>
              </a:xfrm>
            </p:grpSpPr>
            <p:grpSp>
              <p:nvGrpSpPr>
                <p:cNvPr id="3638" name="Group 3637">
                  <a:extLst>
                    <a:ext uri="{FF2B5EF4-FFF2-40B4-BE49-F238E27FC236}">
                      <a16:creationId xmlns:a16="http://schemas.microsoft.com/office/drawing/2014/main" id="{2DCB22F8-E469-6ED9-F5C0-B84030B501C3}"/>
                    </a:ext>
                  </a:extLst>
                </p:cNvPr>
                <p:cNvGrpSpPr/>
                <p:nvPr/>
              </p:nvGrpSpPr>
              <p:grpSpPr>
                <a:xfrm>
                  <a:off x="5071590" y="2724817"/>
                  <a:ext cx="1901239" cy="1655213"/>
                  <a:chOff x="1798565" y="3314011"/>
                  <a:chExt cx="971569" cy="971569"/>
                </a:xfrm>
              </p:grpSpPr>
              <p:sp>
                <p:nvSpPr>
                  <p:cNvPr id="3652" name="Oval 3651">
                    <a:extLst>
                      <a:ext uri="{FF2B5EF4-FFF2-40B4-BE49-F238E27FC236}">
                        <a16:creationId xmlns:a16="http://schemas.microsoft.com/office/drawing/2014/main" id="{5A878E95-83A3-B92F-C7CE-022F3D2D8EEE}"/>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653" name="Group 3652">
                    <a:extLst>
                      <a:ext uri="{FF2B5EF4-FFF2-40B4-BE49-F238E27FC236}">
                        <a16:creationId xmlns:a16="http://schemas.microsoft.com/office/drawing/2014/main" id="{18826E95-DDCE-16C8-DB0B-1EB68527AA03}"/>
                      </a:ext>
                    </a:extLst>
                  </p:cNvPr>
                  <p:cNvGrpSpPr/>
                  <p:nvPr/>
                </p:nvGrpSpPr>
                <p:grpSpPr>
                  <a:xfrm>
                    <a:off x="1895983" y="3499462"/>
                    <a:ext cx="776733" cy="632250"/>
                    <a:chOff x="6556107" y="1328513"/>
                    <a:chExt cx="4136389" cy="3366966"/>
                  </a:xfrm>
                </p:grpSpPr>
                <p:pic>
                  <p:nvPicPr>
                    <p:cNvPr id="3654" name="Graphic 3653">
                      <a:extLst>
                        <a:ext uri="{FF2B5EF4-FFF2-40B4-BE49-F238E27FC236}">
                          <a16:creationId xmlns:a16="http://schemas.microsoft.com/office/drawing/2014/main" id="{45FAEB68-FB65-C683-D738-E9AB3E3E077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655" name="Graphic 3654">
                      <a:extLst>
                        <a:ext uri="{FF2B5EF4-FFF2-40B4-BE49-F238E27FC236}">
                          <a16:creationId xmlns:a16="http://schemas.microsoft.com/office/drawing/2014/main" id="{CCD4C492-439B-7BD9-C655-19280EA1D81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656" name="Graphic 3655">
                      <a:extLst>
                        <a:ext uri="{FF2B5EF4-FFF2-40B4-BE49-F238E27FC236}">
                          <a16:creationId xmlns:a16="http://schemas.microsoft.com/office/drawing/2014/main" id="{F7ED76F3-C1FD-6958-512B-3294184350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657" name="Graphic 3656">
                      <a:extLst>
                        <a:ext uri="{FF2B5EF4-FFF2-40B4-BE49-F238E27FC236}">
                          <a16:creationId xmlns:a16="http://schemas.microsoft.com/office/drawing/2014/main" id="{9979EC0F-7354-B5FF-F92C-C027DB57DC1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658" name="Graphic 3657">
                      <a:extLst>
                        <a:ext uri="{FF2B5EF4-FFF2-40B4-BE49-F238E27FC236}">
                          <a16:creationId xmlns:a16="http://schemas.microsoft.com/office/drawing/2014/main" id="{61CA157D-909C-5447-8E90-86FF081F614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659" name="Graphic 3658">
                      <a:extLst>
                        <a:ext uri="{FF2B5EF4-FFF2-40B4-BE49-F238E27FC236}">
                          <a16:creationId xmlns:a16="http://schemas.microsoft.com/office/drawing/2014/main" id="{2F05E894-0BB8-1C67-D8D2-609336745B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660" name="Graphic 3659">
                      <a:extLst>
                        <a:ext uri="{FF2B5EF4-FFF2-40B4-BE49-F238E27FC236}">
                          <a16:creationId xmlns:a16="http://schemas.microsoft.com/office/drawing/2014/main" id="{DCBFE94B-2C90-10FC-C8DC-DE6721C36A6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661" name="Graphic 3660">
                      <a:extLst>
                        <a:ext uri="{FF2B5EF4-FFF2-40B4-BE49-F238E27FC236}">
                          <a16:creationId xmlns:a16="http://schemas.microsoft.com/office/drawing/2014/main" id="{21754129-9942-0BD1-966D-A5D3FF441AC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662" name="Graphic 3661">
                      <a:extLst>
                        <a:ext uri="{FF2B5EF4-FFF2-40B4-BE49-F238E27FC236}">
                          <a16:creationId xmlns:a16="http://schemas.microsoft.com/office/drawing/2014/main" id="{48684BDC-3A9D-373E-7363-E31D70360D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663" name="Graphic 3662">
                      <a:extLst>
                        <a:ext uri="{FF2B5EF4-FFF2-40B4-BE49-F238E27FC236}">
                          <a16:creationId xmlns:a16="http://schemas.microsoft.com/office/drawing/2014/main" id="{59C32694-2371-6B5D-7721-AE267B6E9C5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664" name="Graphic 3663">
                      <a:extLst>
                        <a:ext uri="{FF2B5EF4-FFF2-40B4-BE49-F238E27FC236}">
                          <a16:creationId xmlns:a16="http://schemas.microsoft.com/office/drawing/2014/main" id="{2018DFD6-06BA-A575-2549-667BF44310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665" name="Graphic 3664">
                      <a:extLst>
                        <a:ext uri="{FF2B5EF4-FFF2-40B4-BE49-F238E27FC236}">
                          <a16:creationId xmlns:a16="http://schemas.microsoft.com/office/drawing/2014/main" id="{14E7A0A0-3AB6-1B72-6106-E9C44D5593B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666" name="Graphic 3665">
                      <a:extLst>
                        <a:ext uri="{FF2B5EF4-FFF2-40B4-BE49-F238E27FC236}">
                          <a16:creationId xmlns:a16="http://schemas.microsoft.com/office/drawing/2014/main" id="{92F02071-AFFB-DD5C-4FBB-886A373365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667" name="Graphic 3666">
                      <a:extLst>
                        <a:ext uri="{FF2B5EF4-FFF2-40B4-BE49-F238E27FC236}">
                          <a16:creationId xmlns:a16="http://schemas.microsoft.com/office/drawing/2014/main" id="{FB61DF9F-7B48-F690-794E-63A72F0E60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668" name="Graphic 3667">
                      <a:extLst>
                        <a:ext uri="{FF2B5EF4-FFF2-40B4-BE49-F238E27FC236}">
                          <a16:creationId xmlns:a16="http://schemas.microsoft.com/office/drawing/2014/main" id="{B4D218DF-0A97-5CAB-5565-0B3A3F41111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669" name="Graphic 3668">
                      <a:extLst>
                        <a:ext uri="{FF2B5EF4-FFF2-40B4-BE49-F238E27FC236}">
                          <a16:creationId xmlns:a16="http://schemas.microsoft.com/office/drawing/2014/main" id="{A5517C75-2316-7EAA-748E-0EECED8F13E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670" name="Graphic 3669">
                      <a:extLst>
                        <a:ext uri="{FF2B5EF4-FFF2-40B4-BE49-F238E27FC236}">
                          <a16:creationId xmlns:a16="http://schemas.microsoft.com/office/drawing/2014/main" id="{729E1221-3AF1-FDC1-0B0A-F49067A9C5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671" name="Graphic 3670">
                      <a:extLst>
                        <a:ext uri="{FF2B5EF4-FFF2-40B4-BE49-F238E27FC236}">
                          <a16:creationId xmlns:a16="http://schemas.microsoft.com/office/drawing/2014/main" id="{F06A5D1F-2A16-14CB-41ED-98ED42CC15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672" name="Graphic 3671">
                      <a:extLst>
                        <a:ext uri="{FF2B5EF4-FFF2-40B4-BE49-F238E27FC236}">
                          <a16:creationId xmlns:a16="http://schemas.microsoft.com/office/drawing/2014/main" id="{BB3D70E9-0AF3-AB87-C2B2-7264A16FB87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673" name="Graphic 3672">
                      <a:extLst>
                        <a:ext uri="{FF2B5EF4-FFF2-40B4-BE49-F238E27FC236}">
                          <a16:creationId xmlns:a16="http://schemas.microsoft.com/office/drawing/2014/main" id="{558235C7-FEB8-AA24-CCCB-8143AC90B47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674" name="Graphic 3673">
                      <a:extLst>
                        <a:ext uri="{FF2B5EF4-FFF2-40B4-BE49-F238E27FC236}">
                          <a16:creationId xmlns:a16="http://schemas.microsoft.com/office/drawing/2014/main" id="{D4397959-24EF-12DB-F5EB-8FA36C96E35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639" name="Graphic 3638">
                  <a:extLst>
                    <a:ext uri="{FF2B5EF4-FFF2-40B4-BE49-F238E27FC236}">
                      <a16:creationId xmlns:a16="http://schemas.microsoft.com/office/drawing/2014/main" id="{EAB1D0B9-ED78-3B10-EBE7-F9817775686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640" name="Graphic 3639">
                  <a:extLst>
                    <a:ext uri="{FF2B5EF4-FFF2-40B4-BE49-F238E27FC236}">
                      <a16:creationId xmlns:a16="http://schemas.microsoft.com/office/drawing/2014/main" id="{934DDE53-C11D-8B04-FC9F-36B64608D4F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641" name="Graphic 3640">
                  <a:extLst>
                    <a:ext uri="{FF2B5EF4-FFF2-40B4-BE49-F238E27FC236}">
                      <a16:creationId xmlns:a16="http://schemas.microsoft.com/office/drawing/2014/main" id="{928520F3-F3CD-1A89-74A5-6A3F4CD84F3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642" name="Graphic 3641">
                  <a:extLst>
                    <a:ext uri="{FF2B5EF4-FFF2-40B4-BE49-F238E27FC236}">
                      <a16:creationId xmlns:a16="http://schemas.microsoft.com/office/drawing/2014/main" id="{C7FA130F-FA77-6CB9-A1BB-9BC73CC59CD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643" name="Graphic 3642">
                  <a:extLst>
                    <a:ext uri="{FF2B5EF4-FFF2-40B4-BE49-F238E27FC236}">
                      <a16:creationId xmlns:a16="http://schemas.microsoft.com/office/drawing/2014/main" id="{F0CB4F98-EE93-954B-174B-E2AC7037331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644" name="Graphic 3643">
                  <a:extLst>
                    <a:ext uri="{FF2B5EF4-FFF2-40B4-BE49-F238E27FC236}">
                      <a16:creationId xmlns:a16="http://schemas.microsoft.com/office/drawing/2014/main" id="{6D6113B6-C570-6F3D-077A-C3B410BD7F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645" name="Graphic 3644">
                  <a:extLst>
                    <a:ext uri="{FF2B5EF4-FFF2-40B4-BE49-F238E27FC236}">
                      <a16:creationId xmlns:a16="http://schemas.microsoft.com/office/drawing/2014/main" id="{76DAF1FB-8585-854A-1EAF-7BA75C26471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646" name="Graphic 3645">
                  <a:extLst>
                    <a:ext uri="{FF2B5EF4-FFF2-40B4-BE49-F238E27FC236}">
                      <a16:creationId xmlns:a16="http://schemas.microsoft.com/office/drawing/2014/main" id="{DE2799DB-1308-9BBC-729D-90DCA7D13FD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647" name="Graphic 3646">
                  <a:extLst>
                    <a:ext uri="{FF2B5EF4-FFF2-40B4-BE49-F238E27FC236}">
                      <a16:creationId xmlns:a16="http://schemas.microsoft.com/office/drawing/2014/main" id="{63E62885-F595-4F5D-CA1D-0528D9337B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648" name="Graphic 3647">
                  <a:extLst>
                    <a:ext uri="{FF2B5EF4-FFF2-40B4-BE49-F238E27FC236}">
                      <a16:creationId xmlns:a16="http://schemas.microsoft.com/office/drawing/2014/main" id="{3A9F7CA0-C57F-7120-C3D0-B8520F7B95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649" name="Graphic 3648">
                  <a:extLst>
                    <a:ext uri="{FF2B5EF4-FFF2-40B4-BE49-F238E27FC236}">
                      <a16:creationId xmlns:a16="http://schemas.microsoft.com/office/drawing/2014/main" id="{5D55F095-8E08-9F60-A0E9-D126E3C340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650" name="Graphic 3649">
                  <a:extLst>
                    <a:ext uri="{FF2B5EF4-FFF2-40B4-BE49-F238E27FC236}">
                      <a16:creationId xmlns:a16="http://schemas.microsoft.com/office/drawing/2014/main" id="{2B618288-43DB-A0ED-18E4-E5FC530E4C5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651" name="Graphic 3650">
                  <a:extLst>
                    <a:ext uri="{FF2B5EF4-FFF2-40B4-BE49-F238E27FC236}">
                      <a16:creationId xmlns:a16="http://schemas.microsoft.com/office/drawing/2014/main" id="{6A19CEBB-4651-7899-9AC4-210A90B8C7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634" name="Graphic 3633">
                <a:extLst>
                  <a:ext uri="{FF2B5EF4-FFF2-40B4-BE49-F238E27FC236}">
                    <a16:creationId xmlns:a16="http://schemas.microsoft.com/office/drawing/2014/main" id="{B8812DA4-0D6B-DC97-7678-DE35717655F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635" name="Graphic 3634">
                <a:extLst>
                  <a:ext uri="{FF2B5EF4-FFF2-40B4-BE49-F238E27FC236}">
                    <a16:creationId xmlns:a16="http://schemas.microsoft.com/office/drawing/2014/main" id="{951DC282-51DC-760F-791F-997DDB290FD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636" name="Graphic 3635">
                <a:extLst>
                  <a:ext uri="{FF2B5EF4-FFF2-40B4-BE49-F238E27FC236}">
                    <a16:creationId xmlns:a16="http://schemas.microsoft.com/office/drawing/2014/main" id="{AD30191E-37F4-BE81-353A-078D1DE95E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637" name="Graphic 3636">
                <a:extLst>
                  <a:ext uri="{FF2B5EF4-FFF2-40B4-BE49-F238E27FC236}">
                    <a16:creationId xmlns:a16="http://schemas.microsoft.com/office/drawing/2014/main" id="{62F53041-996D-BC1C-27F5-C71DC560E26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14" name="Group 13">
              <a:extLst>
                <a:ext uri="{FF2B5EF4-FFF2-40B4-BE49-F238E27FC236}">
                  <a16:creationId xmlns:a16="http://schemas.microsoft.com/office/drawing/2014/main" id="{937135BE-489C-1A3B-510E-AEB16A2011FD}"/>
                </a:ext>
              </a:extLst>
            </p:cNvPr>
            <p:cNvGrpSpPr/>
            <p:nvPr/>
          </p:nvGrpSpPr>
          <p:grpSpPr>
            <a:xfrm>
              <a:off x="1184630" y="3583668"/>
              <a:ext cx="135763" cy="134108"/>
              <a:chOff x="5071590" y="2724817"/>
              <a:chExt cx="1901239" cy="1655213"/>
            </a:xfrm>
          </p:grpSpPr>
          <p:grpSp>
            <p:nvGrpSpPr>
              <p:cNvPr id="3591" name="Group 3590">
                <a:extLst>
                  <a:ext uri="{FF2B5EF4-FFF2-40B4-BE49-F238E27FC236}">
                    <a16:creationId xmlns:a16="http://schemas.microsoft.com/office/drawing/2014/main" id="{33172B79-2124-484C-4020-9E9CBB99614E}"/>
                  </a:ext>
                </a:extLst>
              </p:cNvPr>
              <p:cNvGrpSpPr/>
              <p:nvPr/>
            </p:nvGrpSpPr>
            <p:grpSpPr>
              <a:xfrm>
                <a:off x="5071590" y="2724817"/>
                <a:ext cx="1901239" cy="1655213"/>
                <a:chOff x="5071590" y="2724817"/>
                <a:chExt cx="1901239" cy="1655213"/>
              </a:xfrm>
            </p:grpSpPr>
            <p:grpSp>
              <p:nvGrpSpPr>
                <p:cNvPr id="3596" name="Group 3595">
                  <a:extLst>
                    <a:ext uri="{FF2B5EF4-FFF2-40B4-BE49-F238E27FC236}">
                      <a16:creationId xmlns:a16="http://schemas.microsoft.com/office/drawing/2014/main" id="{3AD4FEFD-8EE3-1907-256E-26DEF008504A}"/>
                    </a:ext>
                  </a:extLst>
                </p:cNvPr>
                <p:cNvGrpSpPr/>
                <p:nvPr/>
              </p:nvGrpSpPr>
              <p:grpSpPr>
                <a:xfrm>
                  <a:off x="5071590" y="2724817"/>
                  <a:ext cx="1901239" cy="1655213"/>
                  <a:chOff x="1798565" y="3314011"/>
                  <a:chExt cx="971569" cy="971569"/>
                </a:xfrm>
              </p:grpSpPr>
              <p:sp>
                <p:nvSpPr>
                  <p:cNvPr id="3610" name="Oval 3609">
                    <a:extLst>
                      <a:ext uri="{FF2B5EF4-FFF2-40B4-BE49-F238E27FC236}">
                        <a16:creationId xmlns:a16="http://schemas.microsoft.com/office/drawing/2014/main" id="{626B7158-8588-2216-4B08-E411E49CA93A}"/>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611" name="Group 3610">
                    <a:extLst>
                      <a:ext uri="{FF2B5EF4-FFF2-40B4-BE49-F238E27FC236}">
                        <a16:creationId xmlns:a16="http://schemas.microsoft.com/office/drawing/2014/main" id="{29C25B6F-F037-CF1B-0E53-1522A184524F}"/>
                      </a:ext>
                    </a:extLst>
                  </p:cNvPr>
                  <p:cNvGrpSpPr/>
                  <p:nvPr/>
                </p:nvGrpSpPr>
                <p:grpSpPr>
                  <a:xfrm>
                    <a:off x="1895983" y="3499462"/>
                    <a:ext cx="776733" cy="632250"/>
                    <a:chOff x="6556107" y="1328513"/>
                    <a:chExt cx="4136389" cy="3366966"/>
                  </a:xfrm>
                </p:grpSpPr>
                <p:pic>
                  <p:nvPicPr>
                    <p:cNvPr id="3612" name="Graphic 3611">
                      <a:extLst>
                        <a:ext uri="{FF2B5EF4-FFF2-40B4-BE49-F238E27FC236}">
                          <a16:creationId xmlns:a16="http://schemas.microsoft.com/office/drawing/2014/main" id="{961CB0A6-3E7A-F4DA-7DEC-35D7BD5CC18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613" name="Graphic 3612">
                      <a:extLst>
                        <a:ext uri="{FF2B5EF4-FFF2-40B4-BE49-F238E27FC236}">
                          <a16:creationId xmlns:a16="http://schemas.microsoft.com/office/drawing/2014/main" id="{B98CABCB-77CE-3E58-0177-939AEF0463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614" name="Graphic 3613">
                      <a:extLst>
                        <a:ext uri="{FF2B5EF4-FFF2-40B4-BE49-F238E27FC236}">
                          <a16:creationId xmlns:a16="http://schemas.microsoft.com/office/drawing/2014/main" id="{6EA83131-FD93-8C98-230E-0E5565C6B9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615" name="Graphic 3614">
                      <a:extLst>
                        <a:ext uri="{FF2B5EF4-FFF2-40B4-BE49-F238E27FC236}">
                          <a16:creationId xmlns:a16="http://schemas.microsoft.com/office/drawing/2014/main" id="{99E6C824-8CB8-7F34-4086-A4DC580345D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616" name="Graphic 3615">
                      <a:extLst>
                        <a:ext uri="{FF2B5EF4-FFF2-40B4-BE49-F238E27FC236}">
                          <a16:creationId xmlns:a16="http://schemas.microsoft.com/office/drawing/2014/main" id="{58E21640-6B74-BD63-9779-3CDDD7F03CC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617" name="Graphic 3616">
                      <a:extLst>
                        <a:ext uri="{FF2B5EF4-FFF2-40B4-BE49-F238E27FC236}">
                          <a16:creationId xmlns:a16="http://schemas.microsoft.com/office/drawing/2014/main" id="{6653A9AD-7AD6-282E-5DDF-A401780685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618" name="Graphic 3617">
                      <a:extLst>
                        <a:ext uri="{FF2B5EF4-FFF2-40B4-BE49-F238E27FC236}">
                          <a16:creationId xmlns:a16="http://schemas.microsoft.com/office/drawing/2014/main" id="{967E1420-D320-3AB4-D760-3716FE91FA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619" name="Graphic 3618">
                      <a:extLst>
                        <a:ext uri="{FF2B5EF4-FFF2-40B4-BE49-F238E27FC236}">
                          <a16:creationId xmlns:a16="http://schemas.microsoft.com/office/drawing/2014/main" id="{4A19A533-08BE-31CF-FE5E-C4C99E59E36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620" name="Graphic 3619">
                      <a:extLst>
                        <a:ext uri="{FF2B5EF4-FFF2-40B4-BE49-F238E27FC236}">
                          <a16:creationId xmlns:a16="http://schemas.microsoft.com/office/drawing/2014/main" id="{EB4C0098-4FE2-C411-EA52-4260ED8E493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621" name="Graphic 3620">
                      <a:extLst>
                        <a:ext uri="{FF2B5EF4-FFF2-40B4-BE49-F238E27FC236}">
                          <a16:creationId xmlns:a16="http://schemas.microsoft.com/office/drawing/2014/main" id="{AFEAA3E6-81E0-AF8F-6C74-31ABDC46AD6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622" name="Graphic 3621">
                      <a:extLst>
                        <a:ext uri="{FF2B5EF4-FFF2-40B4-BE49-F238E27FC236}">
                          <a16:creationId xmlns:a16="http://schemas.microsoft.com/office/drawing/2014/main" id="{AF49F95C-B0EF-EB68-E7BE-980F1632BB0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623" name="Graphic 3622">
                      <a:extLst>
                        <a:ext uri="{FF2B5EF4-FFF2-40B4-BE49-F238E27FC236}">
                          <a16:creationId xmlns:a16="http://schemas.microsoft.com/office/drawing/2014/main" id="{BD149F34-A752-092A-D7EA-384C318F12A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624" name="Graphic 3623">
                      <a:extLst>
                        <a:ext uri="{FF2B5EF4-FFF2-40B4-BE49-F238E27FC236}">
                          <a16:creationId xmlns:a16="http://schemas.microsoft.com/office/drawing/2014/main" id="{328E5803-598B-1FB2-D281-CB8FA194D88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625" name="Graphic 3624">
                      <a:extLst>
                        <a:ext uri="{FF2B5EF4-FFF2-40B4-BE49-F238E27FC236}">
                          <a16:creationId xmlns:a16="http://schemas.microsoft.com/office/drawing/2014/main" id="{7DB09B1B-4CF0-F6A2-A862-86A1583C2F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626" name="Graphic 3625">
                      <a:extLst>
                        <a:ext uri="{FF2B5EF4-FFF2-40B4-BE49-F238E27FC236}">
                          <a16:creationId xmlns:a16="http://schemas.microsoft.com/office/drawing/2014/main" id="{3A51DC9D-2FA9-402D-65A8-58455389DB3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627" name="Graphic 3626">
                      <a:extLst>
                        <a:ext uri="{FF2B5EF4-FFF2-40B4-BE49-F238E27FC236}">
                          <a16:creationId xmlns:a16="http://schemas.microsoft.com/office/drawing/2014/main" id="{2FA3610C-0796-9155-FA9A-5E439FBBEAF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628" name="Graphic 3627">
                      <a:extLst>
                        <a:ext uri="{FF2B5EF4-FFF2-40B4-BE49-F238E27FC236}">
                          <a16:creationId xmlns:a16="http://schemas.microsoft.com/office/drawing/2014/main" id="{19E94EE2-ED33-C540-CF5D-62B3FCB4D87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629" name="Graphic 3628">
                      <a:extLst>
                        <a:ext uri="{FF2B5EF4-FFF2-40B4-BE49-F238E27FC236}">
                          <a16:creationId xmlns:a16="http://schemas.microsoft.com/office/drawing/2014/main" id="{3265B4C3-3466-D13A-087E-5C6DC05A5AC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630" name="Graphic 3629">
                      <a:extLst>
                        <a:ext uri="{FF2B5EF4-FFF2-40B4-BE49-F238E27FC236}">
                          <a16:creationId xmlns:a16="http://schemas.microsoft.com/office/drawing/2014/main" id="{13641282-D71E-5880-335C-1BAE6BEEA13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631" name="Graphic 3630">
                      <a:extLst>
                        <a:ext uri="{FF2B5EF4-FFF2-40B4-BE49-F238E27FC236}">
                          <a16:creationId xmlns:a16="http://schemas.microsoft.com/office/drawing/2014/main" id="{F3D02D0E-4FF7-4A63-D87C-20603F53AC9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632" name="Graphic 3631">
                      <a:extLst>
                        <a:ext uri="{FF2B5EF4-FFF2-40B4-BE49-F238E27FC236}">
                          <a16:creationId xmlns:a16="http://schemas.microsoft.com/office/drawing/2014/main" id="{7905913F-512B-B73F-0898-5BC32117B6D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597" name="Graphic 3596">
                  <a:extLst>
                    <a:ext uri="{FF2B5EF4-FFF2-40B4-BE49-F238E27FC236}">
                      <a16:creationId xmlns:a16="http://schemas.microsoft.com/office/drawing/2014/main" id="{428DD846-A05D-1CF7-195C-6D7CFFB35B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598" name="Graphic 3597">
                  <a:extLst>
                    <a:ext uri="{FF2B5EF4-FFF2-40B4-BE49-F238E27FC236}">
                      <a16:creationId xmlns:a16="http://schemas.microsoft.com/office/drawing/2014/main" id="{99D5105B-8D21-0250-05FB-524EFBBCEE3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599" name="Graphic 3598">
                  <a:extLst>
                    <a:ext uri="{FF2B5EF4-FFF2-40B4-BE49-F238E27FC236}">
                      <a16:creationId xmlns:a16="http://schemas.microsoft.com/office/drawing/2014/main" id="{09C28356-D1E1-F3E5-CE24-F87169E4A35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600" name="Graphic 3599">
                  <a:extLst>
                    <a:ext uri="{FF2B5EF4-FFF2-40B4-BE49-F238E27FC236}">
                      <a16:creationId xmlns:a16="http://schemas.microsoft.com/office/drawing/2014/main" id="{EE33F8DD-BEC2-83D4-E11D-FEE137A34E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601" name="Graphic 3600">
                  <a:extLst>
                    <a:ext uri="{FF2B5EF4-FFF2-40B4-BE49-F238E27FC236}">
                      <a16:creationId xmlns:a16="http://schemas.microsoft.com/office/drawing/2014/main" id="{9637AB5C-E043-DDBA-617C-136BDB7E0A6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602" name="Graphic 3601">
                  <a:extLst>
                    <a:ext uri="{FF2B5EF4-FFF2-40B4-BE49-F238E27FC236}">
                      <a16:creationId xmlns:a16="http://schemas.microsoft.com/office/drawing/2014/main" id="{0AEC8122-EED0-8FC4-85FF-8915C5DBABC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603" name="Graphic 3602">
                  <a:extLst>
                    <a:ext uri="{FF2B5EF4-FFF2-40B4-BE49-F238E27FC236}">
                      <a16:creationId xmlns:a16="http://schemas.microsoft.com/office/drawing/2014/main" id="{7DC27F5D-09E9-543B-A6A4-446FD216675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604" name="Graphic 3603">
                  <a:extLst>
                    <a:ext uri="{FF2B5EF4-FFF2-40B4-BE49-F238E27FC236}">
                      <a16:creationId xmlns:a16="http://schemas.microsoft.com/office/drawing/2014/main" id="{52235A86-2F29-911B-5F83-9DDAE894E65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605" name="Graphic 3604">
                  <a:extLst>
                    <a:ext uri="{FF2B5EF4-FFF2-40B4-BE49-F238E27FC236}">
                      <a16:creationId xmlns:a16="http://schemas.microsoft.com/office/drawing/2014/main" id="{D2DAD7A8-FA7E-DBAE-5C25-C37CC62628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606" name="Graphic 3605">
                  <a:extLst>
                    <a:ext uri="{FF2B5EF4-FFF2-40B4-BE49-F238E27FC236}">
                      <a16:creationId xmlns:a16="http://schemas.microsoft.com/office/drawing/2014/main" id="{BF11F291-03B3-5508-DE2E-3027094E0A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607" name="Graphic 3606">
                  <a:extLst>
                    <a:ext uri="{FF2B5EF4-FFF2-40B4-BE49-F238E27FC236}">
                      <a16:creationId xmlns:a16="http://schemas.microsoft.com/office/drawing/2014/main" id="{A38E34D3-0931-10A7-081E-53B20CF08D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608" name="Graphic 3607">
                  <a:extLst>
                    <a:ext uri="{FF2B5EF4-FFF2-40B4-BE49-F238E27FC236}">
                      <a16:creationId xmlns:a16="http://schemas.microsoft.com/office/drawing/2014/main" id="{38E0097C-6797-8044-805A-4ADD7466602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609" name="Graphic 3608">
                  <a:extLst>
                    <a:ext uri="{FF2B5EF4-FFF2-40B4-BE49-F238E27FC236}">
                      <a16:creationId xmlns:a16="http://schemas.microsoft.com/office/drawing/2014/main" id="{FA601455-8262-8305-6D5B-27DBB95D02C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592" name="Graphic 3591">
                <a:extLst>
                  <a:ext uri="{FF2B5EF4-FFF2-40B4-BE49-F238E27FC236}">
                    <a16:creationId xmlns:a16="http://schemas.microsoft.com/office/drawing/2014/main" id="{94119E6E-D260-74BB-1370-B9E95C4C548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593" name="Graphic 3592">
                <a:extLst>
                  <a:ext uri="{FF2B5EF4-FFF2-40B4-BE49-F238E27FC236}">
                    <a16:creationId xmlns:a16="http://schemas.microsoft.com/office/drawing/2014/main" id="{398387A8-5EBA-6DBC-A650-A6F9A0FEBB4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594" name="Graphic 3593">
                <a:extLst>
                  <a:ext uri="{FF2B5EF4-FFF2-40B4-BE49-F238E27FC236}">
                    <a16:creationId xmlns:a16="http://schemas.microsoft.com/office/drawing/2014/main" id="{F9B78FE4-796C-CA6D-CDB9-61C4FB4651B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595" name="Graphic 3594">
                <a:extLst>
                  <a:ext uri="{FF2B5EF4-FFF2-40B4-BE49-F238E27FC236}">
                    <a16:creationId xmlns:a16="http://schemas.microsoft.com/office/drawing/2014/main" id="{AF2664FF-1A8A-9D16-3151-2C922B65E43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58" name="Group 57">
              <a:extLst>
                <a:ext uri="{FF2B5EF4-FFF2-40B4-BE49-F238E27FC236}">
                  <a16:creationId xmlns:a16="http://schemas.microsoft.com/office/drawing/2014/main" id="{F4C6F0A0-67A2-CD34-E375-38899087A211}"/>
                </a:ext>
              </a:extLst>
            </p:cNvPr>
            <p:cNvGrpSpPr/>
            <p:nvPr/>
          </p:nvGrpSpPr>
          <p:grpSpPr>
            <a:xfrm>
              <a:off x="1030300" y="3521930"/>
              <a:ext cx="135763" cy="134108"/>
              <a:chOff x="5071590" y="2724817"/>
              <a:chExt cx="1901239" cy="1655213"/>
            </a:xfrm>
          </p:grpSpPr>
          <p:grpSp>
            <p:nvGrpSpPr>
              <p:cNvPr id="3549" name="Group 3548">
                <a:extLst>
                  <a:ext uri="{FF2B5EF4-FFF2-40B4-BE49-F238E27FC236}">
                    <a16:creationId xmlns:a16="http://schemas.microsoft.com/office/drawing/2014/main" id="{CBF908A6-4F12-EF1A-488B-874CF17AA380}"/>
                  </a:ext>
                </a:extLst>
              </p:cNvPr>
              <p:cNvGrpSpPr/>
              <p:nvPr/>
            </p:nvGrpSpPr>
            <p:grpSpPr>
              <a:xfrm>
                <a:off x="5071590" y="2724817"/>
                <a:ext cx="1901239" cy="1655213"/>
                <a:chOff x="5071590" y="2724817"/>
                <a:chExt cx="1901239" cy="1655213"/>
              </a:xfrm>
            </p:grpSpPr>
            <p:grpSp>
              <p:nvGrpSpPr>
                <p:cNvPr id="3554" name="Group 3553">
                  <a:extLst>
                    <a:ext uri="{FF2B5EF4-FFF2-40B4-BE49-F238E27FC236}">
                      <a16:creationId xmlns:a16="http://schemas.microsoft.com/office/drawing/2014/main" id="{EC394A34-F138-0D81-EEC9-A97323E7AF9D}"/>
                    </a:ext>
                  </a:extLst>
                </p:cNvPr>
                <p:cNvGrpSpPr/>
                <p:nvPr/>
              </p:nvGrpSpPr>
              <p:grpSpPr>
                <a:xfrm>
                  <a:off x="5071590" y="2724817"/>
                  <a:ext cx="1901239" cy="1655213"/>
                  <a:chOff x="1798565" y="3314011"/>
                  <a:chExt cx="971569" cy="971569"/>
                </a:xfrm>
              </p:grpSpPr>
              <p:sp>
                <p:nvSpPr>
                  <p:cNvPr id="3568" name="Oval 3567">
                    <a:extLst>
                      <a:ext uri="{FF2B5EF4-FFF2-40B4-BE49-F238E27FC236}">
                        <a16:creationId xmlns:a16="http://schemas.microsoft.com/office/drawing/2014/main" id="{D6C7BCC3-62F1-4C60-7844-8E23DECD2B23}"/>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569" name="Group 3568">
                    <a:extLst>
                      <a:ext uri="{FF2B5EF4-FFF2-40B4-BE49-F238E27FC236}">
                        <a16:creationId xmlns:a16="http://schemas.microsoft.com/office/drawing/2014/main" id="{6B9CBA5B-243A-1DA6-7A04-3D15E6E4AC80}"/>
                      </a:ext>
                    </a:extLst>
                  </p:cNvPr>
                  <p:cNvGrpSpPr/>
                  <p:nvPr/>
                </p:nvGrpSpPr>
                <p:grpSpPr>
                  <a:xfrm>
                    <a:off x="1895983" y="3499462"/>
                    <a:ext cx="776733" cy="632250"/>
                    <a:chOff x="6556107" y="1328513"/>
                    <a:chExt cx="4136389" cy="3366966"/>
                  </a:xfrm>
                </p:grpSpPr>
                <p:pic>
                  <p:nvPicPr>
                    <p:cNvPr id="3570" name="Graphic 3569">
                      <a:extLst>
                        <a:ext uri="{FF2B5EF4-FFF2-40B4-BE49-F238E27FC236}">
                          <a16:creationId xmlns:a16="http://schemas.microsoft.com/office/drawing/2014/main" id="{F5724D5D-6371-E89D-BDB6-4D652F2B36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571" name="Graphic 3570">
                      <a:extLst>
                        <a:ext uri="{FF2B5EF4-FFF2-40B4-BE49-F238E27FC236}">
                          <a16:creationId xmlns:a16="http://schemas.microsoft.com/office/drawing/2014/main" id="{BB82E093-45FA-F6FD-6FC2-D6FEC0D21F5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572" name="Graphic 3571">
                      <a:extLst>
                        <a:ext uri="{FF2B5EF4-FFF2-40B4-BE49-F238E27FC236}">
                          <a16:creationId xmlns:a16="http://schemas.microsoft.com/office/drawing/2014/main" id="{B16A518E-F843-65DB-01F2-709A078E5C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573" name="Graphic 3572">
                      <a:extLst>
                        <a:ext uri="{FF2B5EF4-FFF2-40B4-BE49-F238E27FC236}">
                          <a16:creationId xmlns:a16="http://schemas.microsoft.com/office/drawing/2014/main" id="{1A499E36-E2FB-176D-D49B-CABB8E50768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574" name="Graphic 3573">
                      <a:extLst>
                        <a:ext uri="{FF2B5EF4-FFF2-40B4-BE49-F238E27FC236}">
                          <a16:creationId xmlns:a16="http://schemas.microsoft.com/office/drawing/2014/main" id="{FD2407D5-1D6C-76DB-0173-CAEA8328D4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575" name="Graphic 3574">
                      <a:extLst>
                        <a:ext uri="{FF2B5EF4-FFF2-40B4-BE49-F238E27FC236}">
                          <a16:creationId xmlns:a16="http://schemas.microsoft.com/office/drawing/2014/main" id="{6FD9C7EF-9C70-E027-E9FD-687393009ED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576" name="Graphic 3575">
                      <a:extLst>
                        <a:ext uri="{FF2B5EF4-FFF2-40B4-BE49-F238E27FC236}">
                          <a16:creationId xmlns:a16="http://schemas.microsoft.com/office/drawing/2014/main" id="{10598F21-DC89-0863-CF12-F55677E861E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577" name="Graphic 3576">
                      <a:extLst>
                        <a:ext uri="{FF2B5EF4-FFF2-40B4-BE49-F238E27FC236}">
                          <a16:creationId xmlns:a16="http://schemas.microsoft.com/office/drawing/2014/main" id="{E64450D4-7E21-8B98-D4F2-46CCAF15570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578" name="Graphic 3577">
                      <a:extLst>
                        <a:ext uri="{FF2B5EF4-FFF2-40B4-BE49-F238E27FC236}">
                          <a16:creationId xmlns:a16="http://schemas.microsoft.com/office/drawing/2014/main" id="{1CDD074D-8D92-E183-04B0-11FCB02D84B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579" name="Graphic 3578">
                      <a:extLst>
                        <a:ext uri="{FF2B5EF4-FFF2-40B4-BE49-F238E27FC236}">
                          <a16:creationId xmlns:a16="http://schemas.microsoft.com/office/drawing/2014/main" id="{2D257D1C-576D-FCF5-FA6D-61B47790BD9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580" name="Graphic 3579">
                      <a:extLst>
                        <a:ext uri="{FF2B5EF4-FFF2-40B4-BE49-F238E27FC236}">
                          <a16:creationId xmlns:a16="http://schemas.microsoft.com/office/drawing/2014/main" id="{7B520708-887F-74DF-72BE-293D8C1D6F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581" name="Graphic 3580">
                      <a:extLst>
                        <a:ext uri="{FF2B5EF4-FFF2-40B4-BE49-F238E27FC236}">
                          <a16:creationId xmlns:a16="http://schemas.microsoft.com/office/drawing/2014/main" id="{4CC885E0-C503-8C93-A674-5E3324A3AEA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582" name="Graphic 3581">
                      <a:extLst>
                        <a:ext uri="{FF2B5EF4-FFF2-40B4-BE49-F238E27FC236}">
                          <a16:creationId xmlns:a16="http://schemas.microsoft.com/office/drawing/2014/main" id="{19F4E656-5321-67BD-CE22-F676F85C84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583" name="Graphic 3582">
                      <a:extLst>
                        <a:ext uri="{FF2B5EF4-FFF2-40B4-BE49-F238E27FC236}">
                          <a16:creationId xmlns:a16="http://schemas.microsoft.com/office/drawing/2014/main" id="{14899829-A7B9-94BC-311B-0951DE5E561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584" name="Graphic 3583">
                      <a:extLst>
                        <a:ext uri="{FF2B5EF4-FFF2-40B4-BE49-F238E27FC236}">
                          <a16:creationId xmlns:a16="http://schemas.microsoft.com/office/drawing/2014/main" id="{FDBF98CE-71C8-CA14-102C-218B2D5C078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585" name="Graphic 3584">
                      <a:extLst>
                        <a:ext uri="{FF2B5EF4-FFF2-40B4-BE49-F238E27FC236}">
                          <a16:creationId xmlns:a16="http://schemas.microsoft.com/office/drawing/2014/main" id="{97057678-9902-13AB-491C-7A39EED5963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586" name="Graphic 3585">
                      <a:extLst>
                        <a:ext uri="{FF2B5EF4-FFF2-40B4-BE49-F238E27FC236}">
                          <a16:creationId xmlns:a16="http://schemas.microsoft.com/office/drawing/2014/main" id="{129FEEDA-8150-DB6F-6C1F-D201D84FAA6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587" name="Graphic 3586">
                      <a:extLst>
                        <a:ext uri="{FF2B5EF4-FFF2-40B4-BE49-F238E27FC236}">
                          <a16:creationId xmlns:a16="http://schemas.microsoft.com/office/drawing/2014/main" id="{7A80E10E-7966-76CA-8D1B-350C5C3663D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588" name="Graphic 3587">
                      <a:extLst>
                        <a:ext uri="{FF2B5EF4-FFF2-40B4-BE49-F238E27FC236}">
                          <a16:creationId xmlns:a16="http://schemas.microsoft.com/office/drawing/2014/main" id="{62A20595-6D80-4B6F-1C98-453BDDE6448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589" name="Graphic 3588">
                      <a:extLst>
                        <a:ext uri="{FF2B5EF4-FFF2-40B4-BE49-F238E27FC236}">
                          <a16:creationId xmlns:a16="http://schemas.microsoft.com/office/drawing/2014/main" id="{8ABFCBD9-98D0-958D-4483-6995EAFE043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590" name="Graphic 3589">
                      <a:extLst>
                        <a:ext uri="{FF2B5EF4-FFF2-40B4-BE49-F238E27FC236}">
                          <a16:creationId xmlns:a16="http://schemas.microsoft.com/office/drawing/2014/main" id="{80D286EB-7BB5-2E0A-CAE8-2BD6CB3B079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555" name="Graphic 3554">
                  <a:extLst>
                    <a:ext uri="{FF2B5EF4-FFF2-40B4-BE49-F238E27FC236}">
                      <a16:creationId xmlns:a16="http://schemas.microsoft.com/office/drawing/2014/main" id="{F654197E-CFDA-16EF-3748-F6DD7D32289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556" name="Graphic 3555">
                  <a:extLst>
                    <a:ext uri="{FF2B5EF4-FFF2-40B4-BE49-F238E27FC236}">
                      <a16:creationId xmlns:a16="http://schemas.microsoft.com/office/drawing/2014/main" id="{0B982FC9-4187-7C92-1389-0F4E05C356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557" name="Graphic 3556">
                  <a:extLst>
                    <a:ext uri="{FF2B5EF4-FFF2-40B4-BE49-F238E27FC236}">
                      <a16:creationId xmlns:a16="http://schemas.microsoft.com/office/drawing/2014/main" id="{F88A8E53-42BA-17B4-FB2D-01155A4ECB5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558" name="Graphic 3557">
                  <a:extLst>
                    <a:ext uri="{FF2B5EF4-FFF2-40B4-BE49-F238E27FC236}">
                      <a16:creationId xmlns:a16="http://schemas.microsoft.com/office/drawing/2014/main" id="{570AA9D2-1410-EA2D-5824-6653333B0FB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559" name="Graphic 3558">
                  <a:extLst>
                    <a:ext uri="{FF2B5EF4-FFF2-40B4-BE49-F238E27FC236}">
                      <a16:creationId xmlns:a16="http://schemas.microsoft.com/office/drawing/2014/main" id="{0D74C3B0-E54A-5BEF-8708-AFDA5C42F74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560" name="Graphic 3559">
                  <a:extLst>
                    <a:ext uri="{FF2B5EF4-FFF2-40B4-BE49-F238E27FC236}">
                      <a16:creationId xmlns:a16="http://schemas.microsoft.com/office/drawing/2014/main" id="{99B50382-9F2B-1EB2-B8D7-F6B79B01227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561" name="Graphic 3560">
                  <a:extLst>
                    <a:ext uri="{FF2B5EF4-FFF2-40B4-BE49-F238E27FC236}">
                      <a16:creationId xmlns:a16="http://schemas.microsoft.com/office/drawing/2014/main" id="{EA013BA7-86BB-9A79-62A1-E7385ED7EBA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562" name="Graphic 3561">
                  <a:extLst>
                    <a:ext uri="{FF2B5EF4-FFF2-40B4-BE49-F238E27FC236}">
                      <a16:creationId xmlns:a16="http://schemas.microsoft.com/office/drawing/2014/main" id="{4A821CE4-17AD-495D-B10B-D318D8D3368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563" name="Graphic 3562">
                  <a:extLst>
                    <a:ext uri="{FF2B5EF4-FFF2-40B4-BE49-F238E27FC236}">
                      <a16:creationId xmlns:a16="http://schemas.microsoft.com/office/drawing/2014/main" id="{E18F4207-F2CE-155E-261B-CF10AF5D153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564" name="Graphic 3563">
                  <a:extLst>
                    <a:ext uri="{FF2B5EF4-FFF2-40B4-BE49-F238E27FC236}">
                      <a16:creationId xmlns:a16="http://schemas.microsoft.com/office/drawing/2014/main" id="{46B8FCEC-339F-63CE-A542-AEC55A55AF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565" name="Graphic 3564">
                  <a:extLst>
                    <a:ext uri="{FF2B5EF4-FFF2-40B4-BE49-F238E27FC236}">
                      <a16:creationId xmlns:a16="http://schemas.microsoft.com/office/drawing/2014/main" id="{CA52EF41-AB4F-1869-57A1-658F6B7038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566" name="Graphic 3565">
                  <a:extLst>
                    <a:ext uri="{FF2B5EF4-FFF2-40B4-BE49-F238E27FC236}">
                      <a16:creationId xmlns:a16="http://schemas.microsoft.com/office/drawing/2014/main" id="{3A0DC8C1-B2C5-92CF-1D11-3A1CB4372C8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567" name="Graphic 3566">
                  <a:extLst>
                    <a:ext uri="{FF2B5EF4-FFF2-40B4-BE49-F238E27FC236}">
                      <a16:creationId xmlns:a16="http://schemas.microsoft.com/office/drawing/2014/main" id="{9DA07B8F-47B2-315E-AF97-01CC49F868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550" name="Graphic 3549">
                <a:extLst>
                  <a:ext uri="{FF2B5EF4-FFF2-40B4-BE49-F238E27FC236}">
                    <a16:creationId xmlns:a16="http://schemas.microsoft.com/office/drawing/2014/main" id="{80BF5D77-EBB6-2282-9940-FDE90F4C886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551" name="Graphic 3550">
                <a:extLst>
                  <a:ext uri="{FF2B5EF4-FFF2-40B4-BE49-F238E27FC236}">
                    <a16:creationId xmlns:a16="http://schemas.microsoft.com/office/drawing/2014/main" id="{5360FF46-6794-E54B-6982-4F01AED9F4C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552" name="Graphic 3551">
                <a:extLst>
                  <a:ext uri="{FF2B5EF4-FFF2-40B4-BE49-F238E27FC236}">
                    <a16:creationId xmlns:a16="http://schemas.microsoft.com/office/drawing/2014/main" id="{CD643629-7636-B0E6-F13F-B676D6C9F5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553" name="Graphic 3552">
                <a:extLst>
                  <a:ext uri="{FF2B5EF4-FFF2-40B4-BE49-F238E27FC236}">
                    <a16:creationId xmlns:a16="http://schemas.microsoft.com/office/drawing/2014/main" id="{F43A680B-42CC-2646-045B-C62AB2B81F7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60" name="Group 59">
              <a:extLst>
                <a:ext uri="{FF2B5EF4-FFF2-40B4-BE49-F238E27FC236}">
                  <a16:creationId xmlns:a16="http://schemas.microsoft.com/office/drawing/2014/main" id="{6D94F442-4B54-43AB-B360-9A2EA42DBD8C}"/>
                </a:ext>
              </a:extLst>
            </p:cNvPr>
            <p:cNvGrpSpPr/>
            <p:nvPr/>
          </p:nvGrpSpPr>
          <p:grpSpPr>
            <a:xfrm>
              <a:off x="1327381" y="3720626"/>
              <a:ext cx="125864" cy="124330"/>
              <a:chOff x="5071590" y="2724817"/>
              <a:chExt cx="1901239" cy="1655213"/>
            </a:xfrm>
          </p:grpSpPr>
          <p:grpSp>
            <p:nvGrpSpPr>
              <p:cNvPr id="3507" name="Group 3506">
                <a:extLst>
                  <a:ext uri="{FF2B5EF4-FFF2-40B4-BE49-F238E27FC236}">
                    <a16:creationId xmlns:a16="http://schemas.microsoft.com/office/drawing/2014/main" id="{B0C8B341-763A-36E1-C8AD-BB3C55DF8BF3}"/>
                  </a:ext>
                </a:extLst>
              </p:cNvPr>
              <p:cNvGrpSpPr/>
              <p:nvPr/>
            </p:nvGrpSpPr>
            <p:grpSpPr>
              <a:xfrm>
                <a:off x="5071590" y="2724817"/>
                <a:ext cx="1901239" cy="1655213"/>
                <a:chOff x="5071590" y="2724817"/>
                <a:chExt cx="1901239" cy="1655213"/>
              </a:xfrm>
            </p:grpSpPr>
            <p:grpSp>
              <p:nvGrpSpPr>
                <p:cNvPr id="3512" name="Group 3511">
                  <a:extLst>
                    <a:ext uri="{FF2B5EF4-FFF2-40B4-BE49-F238E27FC236}">
                      <a16:creationId xmlns:a16="http://schemas.microsoft.com/office/drawing/2014/main" id="{63B49533-2548-1ED3-B6FC-79E82BE5251F}"/>
                    </a:ext>
                  </a:extLst>
                </p:cNvPr>
                <p:cNvGrpSpPr/>
                <p:nvPr/>
              </p:nvGrpSpPr>
              <p:grpSpPr>
                <a:xfrm>
                  <a:off x="5071590" y="2724817"/>
                  <a:ext cx="1901239" cy="1655213"/>
                  <a:chOff x="1798565" y="3314011"/>
                  <a:chExt cx="971569" cy="971569"/>
                </a:xfrm>
              </p:grpSpPr>
              <p:sp>
                <p:nvSpPr>
                  <p:cNvPr id="3526" name="Oval 3525">
                    <a:extLst>
                      <a:ext uri="{FF2B5EF4-FFF2-40B4-BE49-F238E27FC236}">
                        <a16:creationId xmlns:a16="http://schemas.microsoft.com/office/drawing/2014/main" id="{424FE438-F83B-9464-64EF-424136F5E369}"/>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527" name="Group 3526">
                    <a:extLst>
                      <a:ext uri="{FF2B5EF4-FFF2-40B4-BE49-F238E27FC236}">
                        <a16:creationId xmlns:a16="http://schemas.microsoft.com/office/drawing/2014/main" id="{98E2384F-01DD-CFAD-18C8-E9251CC38828}"/>
                      </a:ext>
                    </a:extLst>
                  </p:cNvPr>
                  <p:cNvGrpSpPr/>
                  <p:nvPr/>
                </p:nvGrpSpPr>
                <p:grpSpPr>
                  <a:xfrm>
                    <a:off x="1895983" y="3499462"/>
                    <a:ext cx="776733" cy="632250"/>
                    <a:chOff x="6556107" y="1328513"/>
                    <a:chExt cx="4136389" cy="3366966"/>
                  </a:xfrm>
                </p:grpSpPr>
                <p:pic>
                  <p:nvPicPr>
                    <p:cNvPr id="3528" name="Graphic 3527">
                      <a:extLst>
                        <a:ext uri="{FF2B5EF4-FFF2-40B4-BE49-F238E27FC236}">
                          <a16:creationId xmlns:a16="http://schemas.microsoft.com/office/drawing/2014/main" id="{934E81F7-D0E5-3223-8B44-BE93A808E01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529" name="Graphic 3528">
                      <a:extLst>
                        <a:ext uri="{FF2B5EF4-FFF2-40B4-BE49-F238E27FC236}">
                          <a16:creationId xmlns:a16="http://schemas.microsoft.com/office/drawing/2014/main" id="{02A29564-983C-EFFF-9F8E-0E391E0B81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530" name="Graphic 3529">
                      <a:extLst>
                        <a:ext uri="{FF2B5EF4-FFF2-40B4-BE49-F238E27FC236}">
                          <a16:creationId xmlns:a16="http://schemas.microsoft.com/office/drawing/2014/main" id="{E8CA3C7F-B463-2B86-0D9E-93EAECB7DC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531" name="Graphic 3530">
                      <a:extLst>
                        <a:ext uri="{FF2B5EF4-FFF2-40B4-BE49-F238E27FC236}">
                          <a16:creationId xmlns:a16="http://schemas.microsoft.com/office/drawing/2014/main" id="{4167FCDE-0A5A-1045-F14E-16199CDD7A5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532" name="Graphic 3531">
                      <a:extLst>
                        <a:ext uri="{FF2B5EF4-FFF2-40B4-BE49-F238E27FC236}">
                          <a16:creationId xmlns:a16="http://schemas.microsoft.com/office/drawing/2014/main" id="{D6001C8E-412A-6991-0B58-116558A9790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533" name="Graphic 3532">
                      <a:extLst>
                        <a:ext uri="{FF2B5EF4-FFF2-40B4-BE49-F238E27FC236}">
                          <a16:creationId xmlns:a16="http://schemas.microsoft.com/office/drawing/2014/main" id="{14358E8F-DE48-B18C-E457-AE76FF6236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534" name="Graphic 3533">
                      <a:extLst>
                        <a:ext uri="{FF2B5EF4-FFF2-40B4-BE49-F238E27FC236}">
                          <a16:creationId xmlns:a16="http://schemas.microsoft.com/office/drawing/2014/main" id="{D3C7EFF1-7FDC-E826-AEB6-3CBE3026C4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535" name="Graphic 3534">
                      <a:extLst>
                        <a:ext uri="{FF2B5EF4-FFF2-40B4-BE49-F238E27FC236}">
                          <a16:creationId xmlns:a16="http://schemas.microsoft.com/office/drawing/2014/main" id="{EEAD375F-0D93-A5FD-EFA9-A20E7780C17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536" name="Graphic 3535">
                      <a:extLst>
                        <a:ext uri="{FF2B5EF4-FFF2-40B4-BE49-F238E27FC236}">
                          <a16:creationId xmlns:a16="http://schemas.microsoft.com/office/drawing/2014/main" id="{B19614B5-98F8-2774-8A99-2926003591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537" name="Graphic 3536">
                      <a:extLst>
                        <a:ext uri="{FF2B5EF4-FFF2-40B4-BE49-F238E27FC236}">
                          <a16:creationId xmlns:a16="http://schemas.microsoft.com/office/drawing/2014/main" id="{B4FD7E97-5773-F603-BFC5-F1D29F52FB2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538" name="Graphic 3537">
                      <a:extLst>
                        <a:ext uri="{FF2B5EF4-FFF2-40B4-BE49-F238E27FC236}">
                          <a16:creationId xmlns:a16="http://schemas.microsoft.com/office/drawing/2014/main" id="{8E33D5D7-FFD4-1703-1621-3D7118C768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539" name="Graphic 3538">
                      <a:extLst>
                        <a:ext uri="{FF2B5EF4-FFF2-40B4-BE49-F238E27FC236}">
                          <a16:creationId xmlns:a16="http://schemas.microsoft.com/office/drawing/2014/main" id="{4F8A013D-2B5F-D997-679D-69316276454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540" name="Graphic 3539">
                      <a:extLst>
                        <a:ext uri="{FF2B5EF4-FFF2-40B4-BE49-F238E27FC236}">
                          <a16:creationId xmlns:a16="http://schemas.microsoft.com/office/drawing/2014/main" id="{C8C63BB3-57EA-2A0A-2D62-E53BA393EE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541" name="Graphic 3540">
                      <a:extLst>
                        <a:ext uri="{FF2B5EF4-FFF2-40B4-BE49-F238E27FC236}">
                          <a16:creationId xmlns:a16="http://schemas.microsoft.com/office/drawing/2014/main" id="{95AF2410-8425-3ACE-064D-C5FC5615846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542" name="Graphic 3541">
                      <a:extLst>
                        <a:ext uri="{FF2B5EF4-FFF2-40B4-BE49-F238E27FC236}">
                          <a16:creationId xmlns:a16="http://schemas.microsoft.com/office/drawing/2014/main" id="{643DA955-9623-B029-D475-5620C2B2605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543" name="Graphic 3542">
                      <a:extLst>
                        <a:ext uri="{FF2B5EF4-FFF2-40B4-BE49-F238E27FC236}">
                          <a16:creationId xmlns:a16="http://schemas.microsoft.com/office/drawing/2014/main" id="{CDFE6FC7-DE3C-DC76-1D65-925A0C58923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544" name="Graphic 3543">
                      <a:extLst>
                        <a:ext uri="{FF2B5EF4-FFF2-40B4-BE49-F238E27FC236}">
                          <a16:creationId xmlns:a16="http://schemas.microsoft.com/office/drawing/2014/main" id="{A311DB1D-7EAD-BBD0-B234-6F955809899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545" name="Graphic 3544">
                      <a:extLst>
                        <a:ext uri="{FF2B5EF4-FFF2-40B4-BE49-F238E27FC236}">
                          <a16:creationId xmlns:a16="http://schemas.microsoft.com/office/drawing/2014/main" id="{B7EE7C6E-31D9-E368-F148-1F1AA9BF49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546" name="Graphic 3545">
                      <a:extLst>
                        <a:ext uri="{FF2B5EF4-FFF2-40B4-BE49-F238E27FC236}">
                          <a16:creationId xmlns:a16="http://schemas.microsoft.com/office/drawing/2014/main" id="{F1F07818-0E8E-5D33-7646-3071FD5B23F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547" name="Graphic 3546">
                      <a:extLst>
                        <a:ext uri="{FF2B5EF4-FFF2-40B4-BE49-F238E27FC236}">
                          <a16:creationId xmlns:a16="http://schemas.microsoft.com/office/drawing/2014/main" id="{B138C9EF-AA26-2B21-C246-5CEE4E31DE0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548" name="Graphic 3547">
                      <a:extLst>
                        <a:ext uri="{FF2B5EF4-FFF2-40B4-BE49-F238E27FC236}">
                          <a16:creationId xmlns:a16="http://schemas.microsoft.com/office/drawing/2014/main" id="{C9D5363A-F4A9-2296-642F-0704EA7FA42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513" name="Graphic 3512">
                  <a:extLst>
                    <a:ext uri="{FF2B5EF4-FFF2-40B4-BE49-F238E27FC236}">
                      <a16:creationId xmlns:a16="http://schemas.microsoft.com/office/drawing/2014/main" id="{EEC17753-7B52-35AB-636F-8497259E16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514" name="Graphic 3513">
                  <a:extLst>
                    <a:ext uri="{FF2B5EF4-FFF2-40B4-BE49-F238E27FC236}">
                      <a16:creationId xmlns:a16="http://schemas.microsoft.com/office/drawing/2014/main" id="{9907013B-EA0D-AE3F-B9FA-C49A6E1515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515" name="Graphic 3514">
                  <a:extLst>
                    <a:ext uri="{FF2B5EF4-FFF2-40B4-BE49-F238E27FC236}">
                      <a16:creationId xmlns:a16="http://schemas.microsoft.com/office/drawing/2014/main" id="{5EBAFEB0-52D1-184D-B32D-CD59DD51982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516" name="Graphic 3515">
                  <a:extLst>
                    <a:ext uri="{FF2B5EF4-FFF2-40B4-BE49-F238E27FC236}">
                      <a16:creationId xmlns:a16="http://schemas.microsoft.com/office/drawing/2014/main" id="{4CBCBA32-6D52-65B1-5D78-DF071D430CA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517" name="Graphic 3516">
                  <a:extLst>
                    <a:ext uri="{FF2B5EF4-FFF2-40B4-BE49-F238E27FC236}">
                      <a16:creationId xmlns:a16="http://schemas.microsoft.com/office/drawing/2014/main" id="{34511D7B-3D58-96B3-A977-67228776CBE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518" name="Graphic 3517">
                  <a:extLst>
                    <a:ext uri="{FF2B5EF4-FFF2-40B4-BE49-F238E27FC236}">
                      <a16:creationId xmlns:a16="http://schemas.microsoft.com/office/drawing/2014/main" id="{05827F09-19CF-B8F1-0C67-834D89777C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519" name="Graphic 3518">
                  <a:extLst>
                    <a:ext uri="{FF2B5EF4-FFF2-40B4-BE49-F238E27FC236}">
                      <a16:creationId xmlns:a16="http://schemas.microsoft.com/office/drawing/2014/main" id="{A1EF28B7-FE3D-2CD5-B377-B06CF2CE3B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520" name="Graphic 3519">
                  <a:extLst>
                    <a:ext uri="{FF2B5EF4-FFF2-40B4-BE49-F238E27FC236}">
                      <a16:creationId xmlns:a16="http://schemas.microsoft.com/office/drawing/2014/main" id="{B81684F8-E9B8-D090-80A1-EEDE3B7B419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521" name="Graphic 3520">
                  <a:extLst>
                    <a:ext uri="{FF2B5EF4-FFF2-40B4-BE49-F238E27FC236}">
                      <a16:creationId xmlns:a16="http://schemas.microsoft.com/office/drawing/2014/main" id="{A03B7A8D-F85D-970B-D83A-8844473F210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522" name="Graphic 3521">
                  <a:extLst>
                    <a:ext uri="{FF2B5EF4-FFF2-40B4-BE49-F238E27FC236}">
                      <a16:creationId xmlns:a16="http://schemas.microsoft.com/office/drawing/2014/main" id="{9434365E-928F-0CC0-F109-2122F6F49FF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523" name="Graphic 3522">
                  <a:extLst>
                    <a:ext uri="{FF2B5EF4-FFF2-40B4-BE49-F238E27FC236}">
                      <a16:creationId xmlns:a16="http://schemas.microsoft.com/office/drawing/2014/main" id="{5F14D025-DE2A-03CE-D398-3D56F3CDB2C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524" name="Graphic 3523">
                  <a:extLst>
                    <a:ext uri="{FF2B5EF4-FFF2-40B4-BE49-F238E27FC236}">
                      <a16:creationId xmlns:a16="http://schemas.microsoft.com/office/drawing/2014/main" id="{DB05286E-1935-F9DA-24E7-B09F9B35D45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525" name="Graphic 3524">
                  <a:extLst>
                    <a:ext uri="{FF2B5EF4-FFF2-40B4-BE49-F238E27FC236}">
                      <a16:creationId xmlns:a16="http://schemas.microsoft.com/office/drawing/2014/main" id="{7BCC0A03-DDAF-10FF-DFCB-DE06BCF5EEC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508" name="Graphic 3507">
                <a:extLst>
                  <a:ext uri="{FF2B5EF4-FFF2-40B4-BE49-F238E27FC236}">
                    <a16:creationId xmlns:a16="http://schemas.microsoft.com/office/drawing/2014/main" id="{0E7CB0CB-2DEB-ABC2-D4A9-4DEA72313FE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509" name="Graphic 3508">
                <a:extLst>
                  <a:ext uri="{FF2B5EF4-FFF2-40B4-BE49-F238E27FC236}">
                    <a16:creationId xmlns:a16="http://schemas.microsoft.com/office/drawing/2014/main" id="{8A796571-9698-B797-FF92-46A76BC7604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510" name="Graphic 3509">
                <a:extLst>
                  <a:ext uri="{FF2B5EF4-FFF2-40B4-BE49-F238E27FC236}">
                    <a16:creationId xmlns:a16="http://schemas.microsoft.com/office/drawing/2014/main" id="{0FCE816F-2D6A-C4D8-2C71-320E6AE9857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511" name="Graphic 3510">
                <a:extLst>
                  <a:ext uri="{FF2B5EF4-FFF2-40B4-BE49-F238E27FC236}">
                    <a16:creationId xmlns:a16="http://schemas.microsoft.com/office/drawing/2014/main" id="{551C3B2C-DA13-8CCA-8246-2F236DEE8C7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61" name="Group 60">
              <a:extLst>
                <a:ext uri="{FF2B5EF4-FFF2-40B4-BE49-F238E27FC236}">
                  <a16:creationId xmlns:a16="http://schemas.microsoft.com/office/drawing/2014/main" id="{A59FB8FC-C9BA-35AF-CE59-924EAA5F3A32}"/>
                </a:ext>
              </a:extLst>
            </p:cNvPr>
            <p:cNvGrpSpPr/>
            <p:nvPr/>
          </p:nvGrpSpPr>
          <p:grpSpPr>
            <a:xfrm>
              <a:off x="1225142" y="3780434"/>
              <a:ext cx="61436" cy="60687"/>
              <a:chOff x="5071590" y="2724817"/>
              <a:chExt cx="1901239" cy="1655213"/>
            </a:xfrm>
          </p:grpSpPr>
          <p:grpSp>
            <p:nvGrpSpPr>
              <p:cNvPr id="3465" name="Group 3464">
                <a:extLst>
                  <a:ext uri="{FF2B5EF4-FFF2-40B4-BE49-F238E27FC236}">
                    <a16:creationId xmlns:a16="http://schemas.microsoft.com/office/drawing/2014/main" id="{D741065A-7D08-FF98-38A9-629BE2E969BF}"/>
                  </a:ext>
                </a:extLst>
              </p:cNvPr>
              <p:cNvGrpSpPr/>
              <p:nvPr/>
            </p:nvGrpSpPr>
            <p:grpSpPr>
              <a:xfrm>
                <a:off x="5071590" y="2724817"/>
                <a:ext cx="1901239" cy="1655213"/>
                <a:chOff x="5071590" y="2724817"/>
                <a:chExt cx="1901239" cy="1655213"/>
              </a:xfrm>
            </p:grpSpPr>
            <p:grpSp>
              <p:nvGrpSpPr>
                <p:cNvPr id="3470" name="Group 3469">
                  <a:extLst>
                    <a:ext uri="{FF2B5EF4-FFF2-40B4-BE49-F238E27FC236}">
                      <a16:creationId xmlns:a16="http://schemas.microsoft.com/office/drawing/2014/main" id="{96025C74-7B50-7634-C2BC-4F8277BE1B29}"/>
                    </a:ext>
                  </a:extLst>
                </p:cNvPr>
                <p:cNvGrpSpPr/>
                <p:nvPr/>
              </p:nvGrpSpPr>
              <p:grpSpPr>
                <a:xfrm>
                  <a:off x="5071590" y="2724817"/>
                  <a:ext cx="1901239" cy="1655213"/>
                  <a:chOff x="1798565" y="3314011"/>
                  <a:chExt cx="971569" cy="971569"/>
                </a:xfrm>
              </p:grpSpPr>
              <p:sp>
                <p:nvSpPr>
                  <p:cNvPr id="3484" name="Oval 3483">
                    <a:extLst>
                      <a:ext uri="{FF2B5EF4-FFF2-40B4-BE49-F238E27FC236}">
                        <a16:creationId xmlns:a16="http://schemas.microsoft.com/office/drawing/2014/main" id="{5ACACDCA-61DE-2A23-7557-6F54D4192F94}"/>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485" name="Group 3484">
                    <a:extLst>
                      <a:ext uri="{FF2B5EF4-FFF2-40B4-BE49-F238E27FC236}">
                        <a16:creationId xmlns:a16="http://schemas.microsoft.com/office/drawing/2014/main" id="{B99B4D41-2078-2B2B-39A2-5857D55A395B}"/>
                      </a:ext>
                    </a:extLst>
                  </p:cNvPr>
                  <p:cNvGrpSpPr/>
                  <p:nvPr/>
                </p:nvGrpSpPr>
                <p:grpSpPr>
                  <a:xfrm>
                    <a:off x="1895983" y="3499462"/>
                    <a:ext cx="776733" cy="632250"/>
                    <a:chOff x="6556107" y="1328513"/>
                    <a:chExt cx="4136389" cy="3366966"/>
                  </a:xfrm>
                </p:grpSpPr>
                <p:pic>
                  <p:nvPicPr>
                    <p:cNvPr id="3486" name="Graphic 3485">
                      <a:extLst>
                        <a:ext uri="{FF2B5EF4-FFF2-40B4-BE49-F238E27FC236}">
                          <a16:creationId xmlns:a16="http://schemas.microsoft.com/office/drawing/2014/main" id="{FF60B9AB-93C7-A2E0-94DF-0CE5313E4D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487" name="Graphic 3486">
                      <a:extLst>
                        <a:ext uri="{FF2B5EF4-FFF2-40B4-BE49-F238E27FC236}">
                          <a16:creationId xmlns:a16="http://schemas.microsoft.com/office/drawing/2014/main" id="{73C8EA08-9CCC-C54C-BF25-242B444ABE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488" name="Graphic 3487">
                      <a:extLst>
                        <a:ext uri="{FF2B5EF4-FFF2-40B4-BE49-F238E27FC236}">
                          <a16:creationId xmlns:a16="http://schemas.microsoft.com/office/drawing/2014/main" id="{16858719-3E4D-BAAF-35F5-9BBD79C6F8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489" name="Graphic 3488">
                      <a:extLst>
                        <a:ext uri="{FF2B5EF4-FFF2-40B4-BE49-F238E27FC236}">
                          <a16:creationId xmlns:a16="http://schemas.microsoft.com/office/drawing/2014/main" id="{6FC3B936-4E5A-F5BB-6418-4C68ED2D79B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490" name="Graphic 3489">
                      <a:extLst>
                        <a:ext uri="{FF2B5EF4-FFF2-40B4-BE49-F238E27FC236}">
                          <a16:creationId xmlns:a16="http://schemas.microsoft.com/office/drawing/2014/main" id="{E66140A5-00AF-2184-FFAF-871D08B107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491" name="Graphic 3490">
                      <a:extLst>
                        <a:ext uri="{FF2B5EF4-FFF2-40B4-BE49-F238E27FC236}">
                          <a16:creationId xmlns:a16="http://schemas.microsoft.com/office/drawing/2014/main" id="{711E3172-18C8-EAE2-88DC-709D0F0FF00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492" name="Graphic 3491">
                      <a:extLst>
                        <a:ext uri="{FF2B5EF4-FFF2-40B4-BE49-F238E27FC236}">
                          <a16:creationId xmlns:a16="http://schemas.microsoft.com/office/drawing/2014/main" id="{BFD12211-AA5B-7530-45C0-8824B16DA40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493" name="Graphic 3492">
                      <a:extLst>
                        <a:ext uri="{FF2B5EF4-FFF2-40B4-BE49-F238E27FC236}">
                          <a16:creationId xmlns:a16="http://schemas.microsoft.com/office/drawing/2014/main" id="{D62952C5-AAB9-5940-D29E-207F05E0EA6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494" name="Graphic 3493">
                      <a:extLst>
                        <a:ext uri="{FF2B5EF4-FFF2-40B4-BE49-F238E27FC236}">
                          <a16:creationId xmlns:a16="http://schemas.microsoft.com/office/drawing/2014/main" id="{14F201DB-B855-DB99-78AD-1403A073A5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495" name="Graphic 3494">
                      <a:extLst>
                        <a:ext uri="{FF2B5EF4-FFF2-40B4-BE49-F238E27FC236}">
                          <a16:creationId xmlns:a16="http://schemas.microsoft.com/office/drawing/2014/main" id="{556835E8-2E59-1838-D92D-051A9E0D67E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496" name="Graphic 3495">
                      <a:extLst>
                        <a:ext uri="{FF2B5EF4-FFF2-40B4-BE49-F238E27FC236}">
                          <a16:creationId xmlns:a16="http://schemas.microsoft.com/office/drawing/2014/main" id="{E793A821-6CA0-0F4D-F4D4-60A99B523D1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497" name="Graphic 3496">
                      <a:extLst>
                        <a:ext uri="{FF2B5EF4-FFF2-40B4-BE49-F238E27FC236}">
                          <a16:creationId xmlns:a16="http://schemas.microsoft.com/office/drawing/2014/main" id="{A3FA13A4-9DE6-347A-22D5-A40304E6FFF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498" name="Graphic 3497">
                      <a:extLst>
                        <a:ext uri="{FF2B5EF4-FFF2-40B4-BE49-F238E27FC236}">
                          <a16:creationId xmlns:a16="http://schemas.microsoft.com/office/drawing/2014/main" id="{286EB651-70AB-2EA3-783A-ADA8AEF23A1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499" name="Graphic 3498">
                      <a:extLst>
                        <a:ext uri="{FF2B5EF4-FFF2-40B4-BE49-F238E27FC236}">
                          <a16:creationId xmlns:a16="http://schemas.microsoft.com/office/drawing/2014/main" id="{81FABC50-6272-6622-09E8-1CFC96AA03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500" name="Graphic 3499">
                      <a:extLst>
                        <a:ext uri="{FF2B5EF4-FFF2-40B4-BE49-F238E27FC236}">
                          <a16:creationId xmlns:a16="http://schemas.microsoft.com/office/drawing/2014/main" id="{508B2344-C4A4-21E2-1E25-2F68DCCD685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501" name="Graphic 3500">
                      <a:extLst>
                        <a:ext uri="{FF2B5EF4-FFF2-40B4-BE49-F238E27FC236}">
                          <a16:creationId xmlns:a16="http://schemas.microsoft.com/office/drawing/2014/main" id="{D57E2903-790B-2E61-B589-3C0BD77B198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502" name="Graphic 3501">
                      <a:extLst>
                        <a:ext uri="{FF2B5EF4-FFF2-40B4-BE49-F238E27FC236}">
                          <a16:creationId xmlns:a16="http://schemas.microsoft.com/office/drawing/2014/main" id="{F7069FCC-A867-1C3D-7392-E8A47544F64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503" name="Graphic 3502">
                      <a:extLst>
                        <a:ext uri="{FF2B5EF4-FFF2-40B4-BE49-F238E27FC236}">
                          <a16:creationId xmlns:a16="http://schemas.microsoft.com/office/drawing/2014/main" id="{BB19AB18-C173-5765-EDD4-CC34BDCEE41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504" name="Graphic 3503">
                      <a:extLst>
                        <a:ext uri="{FF2B5EF4-FFF2-40B4-BE49-F238E27FC236}">
                          <a16:creationId xmlns:a16="http://schemas.microsoft.com/office/drawing/2014/main" id="{AB3002B1-562A-791B-8EA0-0C92253EF66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505" name="Graphic 3504">
                      <a:extLst>
                        <a:ext uri="{FF2B5EF4-FFF2-40B4-BE49-F238E27FC236}">
                          <a16:creationId xmlns:a16="http://schemas.microsoft.com/office/drawing/2014/main" id="{F63E0C17-9288-4CA4-550B-6B9B734A400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506" name="Graphic 3505">
                      <a:extLst>
                        <a:ext uri="{FF2B5EF4-FFF2-40B4-BE49-F238E27FC236}">
                          <a16:creationId xmlns:a16="http://schemas.microsoft.com/office/drawing/2014/main" id="{95AE2900-0239-D8DA-9069-2E7BFB2C827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471" name="Graphic 3470">
                  <a:extLst>
                    <a:ext uri="{FF2B5EF4-FFF2-40B4-BE49-F238E27FC236}">
                      <a16:creationId xmlns:a16="http://schemas.microsoft.com/office/drawing/2014/main" id="{0281C074-C5D1-16FB-B417-EC1942254A6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472" name="Graphic 3471">
                  <a:extLst>
                    <a:ext uri="{FF2B5EF4-FFF2-40B4-BE49-F238E27FC236}">
                      <a16:creationId xmlns:a16="http://schemas.microsoft.com/office/drawing/2014/main" id="{D1480465-4B0D-C616-90BD-641D7E30576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473" name="Graphic 3472">
                  <a:extLst>
                    <a:ext uri="{FF2B5EF4-FFF2-40B4-BE49-F238E27FC236}">
                      <a16:creationId xmlns:a16="http://schemas.microsoft.com/office/drawing/2014/main" id="{A1FC5937-CED9-D552-3D7F-08E8B5F9830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474" name="Graphic 3473">
                  <a:extLst>
                    <a:ext uri="{FF2B5EF4-FFF2-40B4-BE49-F238E27FC236}">
                      <a16:creationId xmlns:a16="http://schemas.microsoft.com/office/drawing/2014/main" id="{344AA7A6-5B78-A87C-667C-99A508B1308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475" name="Graphic 3474">
                  <a:extLst>
                    <a:ext uri="{FF2B5EF4-FFF2-40B4-BE49-F238E27FC236}">
                      <a16:creationId xmlns:a16="http://schemas.microsoft.com/office/drawing/2014/main" id="{FBD4B21A-8D9A-4865-FB84-AD767E7243A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476" name="Graphic 3475">
                  <a:extLst>
                    <a:ext uri="{FF2B5EF4-FFF2-40B4-BE49-F238E27FC236}">
                      <a16:creationId xmlns:a16="http://schemas.microsoft.com/office/drawing/2014/main" id="{AA2B8A09-6B58-3405-F762-E4E8AA02140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477" name="Graphic 3476">
                  <a:extLst>
                    <a:ext uri="{FF2B5EF4-FFF2-40B4-BE49-F238E27FC236}">
                      <a16:creationId xmlns:a16="http://schemas.microsoft.com/office/drawing/2014/main" id="{2B97E12B-D976-1FBE-7975-8F99ED17C86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478" name="Graphic 3477">
                  <a:extLst>
                    <a:ext uri="{FF2B5EF4-FFF2-40B4-BE49-F238E27FC236}">
                      <a16:creationId xmlns:a16="http://schemas.microsoft.com/office/drawing/2014/main" id="{638465FB-49EA-5E51-5350-4F8C606BE0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479" name="Graphic 3478">
                  <a:extLst>
                    <a:ext uri="{FF2B5EF4-FFF2-40B4-BE49-F238E27FC236}">
                      <a16:creationId xmlns:a16="http://schemas.microsoft.com/office/drawing/2014/main" id="{1CBE9452-E458-76C2-6445-20EE3C35FA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480" name="Graphic 3479">
                  <a:extLst>
                    <a:ext uri="{FF2B5EF4-FFF2-40B4-BE49-F238E27FC236}">
                      <a16:creationId xmlns:a16="http://schemas.microsoft.com/office/drawing/2014/main" id="{E704ADB1-AA5E-674F-2D53-542BEB8824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481" name="Graphic 3480">
                  <a:extLst>
                    <a:ext uri="{FF2B5EF4-FFF2-40B4-BE49-F238E27FC236}">
                      <a16:creationId xmlns:a16="http://schemas.microsoft.com/office/drawing/2014/main" id="{3656D6EB-CA9E-03C9-A7B9-628D18F5C61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482" name="Graphic 3481">
                  <a:extLst>
                    <a:ext uri="{FF2B5EF4-FFF2-40B4-BE49-F238E27FC236}">
                      <a16:creationId xmlns:a16="http://schemas.microsoft.com/office/drawing/2014/main" id="{68470A96-2A01-11B9-B5D4-66D2505ACA2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483" name="Graphic 3482">
                  <a:extLst>
                    <a:ext uri="{FF2B5EF4-FFF2-40B4-BE49-F238E27FC236}">
                      <a16:creationId xmlns:a16="http://schemas.microsoft.com/office/drawing/2014/main" id="{5401FE42-1AEE-7E17-9B1B-D71D1C4B8B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466" name="Graphic 3465">
                <a:extLst>
                  <a:ext uri="{FF2B5EF4-FFF2-40B4-BE49-F238E27FC236}">
                    <a16:creationId xmlns:a16="http://schemas.microsoft.com/office/drawing/2014/main" id="{BBBE5D6D-A931-6AC1-58A5-7DB8FD09835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467" name="Graphic 3466">
                <a:extLst>
                  <a:ext uri="{FF2B5EF4-FFF2-40B4-BE49-F238E27FC236}">
                    <a16:creationId xmlns:a16="http://schemas.microsoft.com/office/drawing/2014/main" id="{2F795B69-018D-EEC2-7153-E7EA92BCD6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468" name="Graphic 3467">
                <a:extLst>
                  <a:ext uri="{FF2B5EF4-FFF2-40B4-BE49-F238E27FC236}">
                    <a16:creationId xmlns:a16="http://schemas.microsoft.com/office/drawing/2014/main" id="{82A49B28-6250-E06E-A250-8F948F5E88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469" name="Graphic 3468">
                <a:extLst>
                  <a:ext uri="{FF2B5EF4-FFF2-40B4-BE49-F238E27FC236}">
                    <a16:creationId xmlns:a16="http://schemas.microsoft.com/office/drawing/2014/main" id="{96B27650-AD5A-411B-CB08-C80F3C9CB4A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62" name="Group 61">
              <a:extLst>
                <a:ext uri="{FF2B5EF4-FFF2-40B4-BE49-F238E27FC236}">
                  <a16:creationId xmlns:a16="http://schemas.microsoft.com/office/drawing/2014/main" id="{629C00D7-4824-8E6D-5114-3AF172E68680}"/>
                </a:ext>
              </a:extLst>
            </p:cNvPr>
            <p:cNvGrpSpPr/>
            <p:nvPr/>
          </p:nvGrpSpPr>
          <p:grpSpPr>
            <a:xfrm>
              <a:off x="826965" y="3368556"/>
              <a:ext cx="163034" cy="161047"/>
              <a:chOff x="5071590" y="2724817"/>
              <a:chExt cx="1901239" cy="1655213"/>
            </a:xfrm>
          </p:grpSpPr>
          <p:grpSp>
            <p:nvGrpSpPr>
              <p:cNvPr id="3423" name="Group 3422">
                <a:extLst>
                  <a:ext uri="{FF2B5EF4-FFF2-40B4-BE49-F238E27FC236}">
                    <a16:creationId xmlns:a16="http://schemas.microsoft.com/office/drawing/2014/main" id="{B6B90F3D-CE4C-21F4-1D22-1836AE9FD325}"/>
                  </a:ext>
                </a:extLst>
              </p:cNvPr>
              <p:cNvGrpSpPr/>
              <p:nvPr/>
            </p:nvGrpSpPr>
            <p:grpSpPr>
              <a:xfrm>
                <a:off x="5071590" y="2724817"/>
                <a:ext cx="1901239" cy="1655213"/>
                <a:chOff x="5071590" y="2724817"/>
                <a:chExt cx="1901239" cy="1655213"/>
              </a:xfrm>
            </p:grpSpPr>
            <p:grpSp>
              <p:nvGrpSpPr>
                <p:cNvPr id="3428" name="Group 3427">
                  <a:extLst>
                    <a:ext uri="{FF2B5EF4-FFF2-40B4-BE49-F238E27FC236}">
                      <a16:creationId xmlns:a16="http://schemas.microsoft.com/office/drawing/2014/main" id="{4EB1F9D7-F917-2B6D-99A5-5FF1829C8C81}"/>
                    </a:ext>
                  </a:extLst>
                </p:cNvPr>
                <p:cNvGrpSpPr/>
                <p:nvPr/>
              </p:nvGrpSpPr>
              <p:grpSpPr>
                <a:xfrm>
                  <a:off x="5071590" y="2724817"/>
                  <a:ext cx="1901239" cy="1655213"/>
                  <a:chOff x="1798565" y="3314011"/>
                  <a:chExt cx="971569" cy="971569"/>
                </a:xfrm>
              </p:grpSpPr>
              <p:sp>
                <p:nvSpPr>
                  <p:cNvPr id="3442" name="Oval 3441">
                    <a:extLst>
                      <a:ext uri="{FF2B5EF4-FFF2-40B4-BE49-F238E27FC236}">
                        <a16:creationId xmlns:a16="http://schemas.microsoft.com/office/drawing/2014/main" id="{DAB3D75C-68FD-B98E-4968-D749DE0069BD}"/>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443" name="Group 3442">
                    <a:extLst>
                      <a:ext uri="{FF2B5EF4-FFF2-40B4-BE49-F238E27FC236}">
                        <a16:creationId xmlns:a16="http://schemas.microsoft.com/office/drawing/2014/main" id="{65FB760B-B9A2-2C85-9664-3E4F7BB3BA29}"/>
                      </a:ext>
                    </a:extLst>
                  </p:cNvPr>
                  <p:cNvGrpSpPr/>
                  <p:nvPr/>
                </p:nvGrpSpPr>
                <p:grpSpPr>
                  <a:xfrm>
                    <a:off x="1895983" y="3499462"/>
                    <a:ext cx="776733" cy="632250"/>
                    <a:chOff x="6556107" y="1328513"/>
                    <a:chExt cx="4136389" cy="3366966"/>
                  </a:xfrm>
                </p:grpSpPr>
                <p:pic>
                  <p:nvPicPr>
                    <p:cNvPr id="3444" name="Graphic 3443">
                      <a:extLst>
                        <a:ext uri="{FF2B5EF4-FFF2-40B4-BE49-F238E27FC236}">
                          <a16:creationId xmlns:a16="http://schemas.microsoft.com/office/drawing/2014/main" id="{2B085F86-C597-A946-1AF2-8EA71A13D6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445" name="Graphic 3444">
                      <a:extLst>
                        <a:ext uri="{FF2B5EF4-FFF2-40B4-BE49-F238E27FC236}">
                          <a16:creationId xmlns:a16="http://schemas.microsoft.com/office/drawing/2014/main" id="{BBB20544-3F94-51A0-5429-971D65678DC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446" name="Graphic 3445">
                      <a:extLst>
                        <a:ext uri="{FF2B5EF4-FFF2-40B4-BE49-F238E27FC236}">
                          <a16:creationId xmlns:a16="http://schemas.microsoft.com/office/drawing/2014/main" id="{DABCC183-A4EF-8C90-DC01-0E5B1A7F20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447" name="Graphic 3446">
                      <a:extLst>
                        <a:ext uri="{FF2B5EF4-FFF2-40B4-BE49-F238E27FC236}">
                          <a16:creationId xmlns:a16="http://schemas.microsoft.com/office/drawing/2014/main" id="{65280944-4D26-8123-FB6B-965128ACAF8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448" name="Graphic 3447">
                      <a:extLst>
                        <a:ext uri="{FF2B5EF4-FFF2-40B4-BE49-F238E27FC236}">
                          <a16:creationId xmlns:a16="http://schemas.microsoft.com/office/drawing/2014/main" id="{BD76A90B-5D43-8E65-F575-829AEB1A681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449" name="Graphic 3448">
                      <a:extLst>
                        <a:ext uri="{FF2B5EF4-FFF2-40B4-BE49-F238E27FC236}">
                          <a16:creationId xmlns:a16="http://schemas.microsoft.com/office/drawing/2014/main" id="{92692908-7F39-7C85-E0C3-61F117BF47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450" name="Graphic 3449">
                      <a:extLst>
                        <a:ext uri="{FF2B5EF4-FFF2-40B4-BE49-F238E27FC236}">
                          <a16:creationId xmlns:a16="http://schemas.microsoft.com/office/drawing/2014/main" id="{912A800A-D5F4-3EC3-2334-9F31344327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451" name="Graphic 3450">
                      <a:extLst>
                        <a:ext uri="{FF2B5EF4-FFF2-40B4-BE49-F238E27FC236}">
                          <a16:creationId xmlns:a16="http://schemas.microsoft.com/office/drawing/2014/main" id="{581B93D6-DB03-EC2A-9629-731371ED008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452" name="Graphic 3451">
                      <a:extLst>
                        <a:ext uri="{FF2B5EF4-FFF2-40B4-BE49-F238E27FC236}">
                          <a16:creationId xmlns:a16="http://schemas.microsoft.com/office/drawing/2014/main" id="{710371DD-548F-72E7-355B-DCCA0D449BE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453" name="Graphic 3452">
                      <a:extLst>
                        <a:ext uri="{FF2B5EF4-FFF2-40B4-BE49-F238E27FC236}">
                          <a16:creationId xmlns:a16="http://schemas.microsoft.com/office/drawing/2014/main" id="{579E3CE1-BA91-BE01-1FEE-4F184B954E3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454" name="Graphic 3453">
                      <a:extLst>
                        <a:ext uri="{FF2B5EF4-FFF2-40B4-BE49-F238E27FC236}">
                          <a16:creationId xmlns:a16="http://schemas.microsoft.com/office/drawing/2014/main" id="{E596578B-DE35-357D-F299-1302BD6E38D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455" name="Graphic 3454">
                      <a:extLst>
                        <a:ext uri="{FF2B5EF4-FFF2-40B4-BE49-F238E27FC236}">
                          <a16:creationId xmlns:a16="http://schemas.microsoft.com/office/drawing/2014/main" id="{7F039B2B-8896-34A4-7D32-3244F97FA5B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456" name="Graphic 3455">
                      <a:extLst>
                        <a:ext uri="{FF2B5EF4-FFF2-40B4-BE49-F238E27FC236}">
                          <a16:creationId xmlns:a16="http://schemas.microsoft.com/office/drawing/2014/main" id="{BA42B65E-1944-7F69-5332-CCC4C50C72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457" name="Graphic 3456">
                      <a:extLst>
                        <a:ext uri="{FF2B5EF4-FFF2-40B4-BE49-F238E27FC236}">
                          <a16:creationId xmlns:a16="http://schemas.microsoft.com/office/drawing/2014/main" id="{ABE81097-85BD-6B69-246A-A0930B8ED7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458" name="Graphic 3457">
                      <a:extLst>
                        <a:ext uri="{FF2B5EF4-FFF2-40B4-BE49-F238E27FC236}">
                          <a16:creationId xmlns:a16="http://schemas.microsoft.com/office/drawing/2014/main" id="{6F86FC8F-50AB-7D8B-64EE-3313B389981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459" name="Graphic 3458">
                      <a:extLst>
                        <a:ext uri="{FF2B5EF4-FFF2-40B4-BE49-F238E27FC236}">
                          <a16:creationId xmlns:a16="http://schemas.microsoft.com/office/drawing/2014/main" id="{15D7A6C0-7B10-7823-8D5D-47093A534B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460" name="Graphic 3459">
                      <a:extLst>
                        <a:ext uri="{FF2B5EF4-FFF2-40B4-BE49-F238E27FC236}">
                          <a16:creationId xmlns:a16="http://schemas.microsoft.com/office/drawing/2014/main" id="{F66B2D64-EA02-886A-6F1D-050CC531EDD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461" name="Graphic 3460">
                      <a:extLst>
                        <a:ext uri="{FF2B5EF4-FFF2-40B4-BE49-F238E27FC236}">
                          <a16:creationId xmlns:a16="http://schemas.microsoft.com/office/drawing/2014/main" id="{23BE250B-3E52-6C65-7430-B43C7D7D3D0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462" name="Graphic 3461">
                      <a:extLst>
                        <a:ext uri="{FF2B5EF4-FFF2-40B4-BE49-F238E27FC236}">
                          <a16:creationId xmlns:a16="http://schemas.microsoft.com/office/drawing/2014/main" id="{6B84B5B3-D01A-DCCC-3C30-D7F8975E5A3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463" name="Graphic 3462">
                      <a:extLst>
                        <a:ext uri="{FF2B5EF4-FFF2-40B4-BE49-F238E27FC236}">
                          <a16:creationId xmlns:a16="http://schemas.microsoft.com/office/drawing/2014/main" id="{3E62E8F4-A197-72D0-A2AD-80E5F12EDFA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464" name="Graphic 3463">
                      <a:extLst>
                        <a:ext uri="{FF2B5EF4-FFF2-40B4-BE49-F238E27FC236}">
                          <a16:creationId xmlns:a16="http://schemas.microsoft.com/office/drawing/2014/main" id="{B2D58423-04E6-6AF3-7313-09A3B2431B9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429" name="Graphic 3428">
                  <a:extLst>
                    <a:ext uri="{FF2B5EF4-FFF2-40B4-BE49-F238E27FC236}">
                      <a16:creationId xmlns:a16="http://schemas.microsoft.com/office/drawing/2014/main" id="{BDF84E11-C97A-EE14-61A5-F8D4B3B2B2F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430" name="Graphic 3429">
                  <a:extLst>
                    <a:ext uri="{FF2B5EF4-FFF2-40B4-BE49-F238E27FC236}">
                      <a16:creationId xmlns:a16="http://schemas.microsoft.com/office/drawing/2014/main" id="{2131A0C5-D98F-EC5F-17D9-5C71671773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431" name="Graphic 3430">
                  <a:extLst>
                    <a:ext uri="{FF2B5EF4-FFF2-40B4-BE49-F238E27FC236}">
                      <a16:creationId xmlns:a16="http://schemas.microsoft.com/office/drawing/2014/main" id="{7F9A2CB4-E90D-C7B4-C44B-BF2EFBA8FC6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432" name="Graphic 3431">
                  <a:extLst>
                    <a:ext uri="{FF2B5EF4-FFF2-40B4-BE49-F238E27FC236}">
                      <a16:creationId xmlns:a16="http://schemas.microsoft.com/office/drawing/2014/main" id="{EE8FD164-150B-40EB-B3B6-DA19C2A436D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433" name="Graphic 3432">
                  <a:extLst>
                    <a:ext uri="{FF2B5EF4-FFF2-40B4-BE49-F238E27FC236}">
                      <a16:creationId xmlns:a16="http://schemas.microsoft.com/office/drawing/2014/main" id="{8CF1777B-D8DA-6568-2360-69AA202998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434" name="Graphic 3433">
                  <a:extLst>
                    <a:ext uri="{FF2B5EF4-FFF2-40B4-BE49-F238E27FC236}">
                      <a16:creationId xmlns:a16="http://schemas.microsoft.com/office/drawing/2014/main" id="{2AD75E0F-63FA-11E6-800B-D82F301161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435" name="Graphic 3434">
                  <a:extLst>
                    <a:ext uri="{FF2B5EF4-FFF2-40B4-BE49-F238E27FC236}">
                      <a16:creationId xmlns:a16="http://schemas.microsoft.com/office/drawing/2014/main" id="{253E10B7-85D6-6D0F-B542-4C6E4BDAE4C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436" name="Graphic 3435">
                  <a:extLst>
                    <a:ext uri="{FF2B5EF4-FFF2-40B4-BE49-F238E27FC236}">
                      <a16:creationId xmlns:a16="http://schemas.microsoft.com/office/drawing/2014/main" id="{5727B318-2A54-453A-5871-95C9644D086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437" name="Graphic 3436">
                  <a:extLst>
                    <a:ext uri="{FF2B5EF4-FFF2-40B4-BE49-F238E27FC236}">
                      <a16:creationId xmlns:a16="http://schemas.microsoft.com/office/drawing/2014/main" id="{AE42FCE6-52B9-3616-E7A9-A88621B750F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438" name="Graphic 3437">
                  <a:extLst>
                    <a:ext uri="{FF2B5EF4-FFF2-40B4-BE49-F238E27FC236}">
                      <a16:creationId xmlns:a16="http://schemas.microsoft.com/office/drawing/2014/main" id="{0B3AF2DB-4C81-B914-80BD-53C9E80C8E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439" name="Graphic 3438">
                  <a:extLst>
                    <a:ext uri="{FF2B5EF4-FFF2-40B4-BE49-F238E27FC236}">
                      <a16:creationId xmlns:a16="http://schemas.microsoft.com/office/drawing/2014/main" id="{E42CAAF4-D7F8-D780-BFFF-1B36AE4FD2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440" name="Graphic 3439">
                  <a:extLst>
                    <a:ext uri="{FF2B5EF4-FFF2-40B4-BE49-F238E27FC236}">
                      <a16:creationId xmlns:a16="http://schemas.microsoft.com/office/drawing/2014/main" id="{8804006B-629F-75C8-F6DB-3E474AB78B2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441" name="Graphic 3440">
                  <a:extLst>
                    <a:ext uri="{FF2B5EF4-FFF2-40B4-BE49-F238E27FC236}">
                      <a16:creationId xmlns:a16="http://schemas.microsoft.com/office/drawing/2014/main" id="{43A1D2B9-2704-430A-894A-C9B4778D700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424" name="Graphic 3423">
                <a:extLst>
                  <a:ext uri="{FF2B5EF4-FFF2-40B4-BE49-F238E27FC236}">
                    <a16:creationId xmlns:a16="http://schemas.microsoft.com/office/drawing/2014/main" id="{507C7D54-B9EC-4980-7EC5-DF81FBD62E6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425" name="Graphic 3424">
                <a:extLst>
                  <a:ext uri="{FF2B5EF4-FFF2-40B4-BE49-F238E27FC236}">
                    <a16:creationId xmlns:a16="http://schemas.microsoft.com/office/drawing/2014/main" id="{CD0B3AC1-6236-957E-587D-F67283C49D6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426" name="Graphic 3425">
                <a:extLst>
                  <a:ext uri="{FF2B5EF4-FFF2-40B4-BE49-F238E27FC236}">
                    <a16:creationId xmlns:a16="http://schemas.microsoft.com/office/drawing/2014/main" id="{B6B1E61E-5DEB-B847-4A12-96AD8B8CD0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427" name="Graphic 3426">
                <a:extLst>
                  <a:ext uri="{FF2B5EF4-FFF2-40B4-BE49-F238E27FC236}">
                    <a16:creationId xmlns:a16="http://schemas.microsoft.com/office/drawing/2014/main" id="{F92D0907-8C61-266B-3678-2636A3C8115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63" name="Group 62">
              <a:extLst>
                <a:ext uri="{FF2B5EF4-FFF2-40B4-BE49-F238E27FC236}">
                  <a16:creationId xmlns:a16="http://schemas.microsoft.com/office/drawing/2014/main" id="{ACF40BED-0804-533C-7869-18355AEC9EB2}"/>
                </a:ext>
              </a:extLst>
            </p:cNvPr>
            <p:cNvGrpSpPr/>
            <p:nvPr/>
          </p:nvGrpSpPr>
          <p:grpSpPr>
            <a:xfrm>
              <a:off x="493283" y="3400088"/>
              <a:ext cx="116580" cy="115160"/>
              <a:chOff x="5071590" y="2724817"/>
              <a:chExt cx="1901239" cy="1655213"/>
            </a:xfrm>
          </p:grpSpPr>
          <p:grpSp>
            <p:nvGrpSpPr>
              <p:cNvPr id="3381" name="Group 3380">
                <a:extLst>
                  <a:ext uri="{FF2B5EF4-FFF2-40B4-BE49-F238E27FC236}">
                    <a16:creationId xmlns:a16="http://schemas.microsoft.com/office/drawing/2014/main" id="{8F86FA74-E955-F63E-9436-58D392CE3F7A}"/>
                  </a:ext>
                </a:extLst>
              </p:cNvPr>
              <p:cNvGrpSpPr/>
              <p:nvPr/>
            </p:nvGrpSpPr>
            <p:grpSpPr>
              <a:xfrm>
                <a:off x="5071590" y="2724817"/>
                <a:ext cx="1901239" cy="1655213"/>
                <a:chOff x="5071590" y="2724817"/>
                <a:chExt cx="1901239" cy="1655213"/>
              </a:xfrm>
            </p:grpSpPr>
            <p:grpSp>
              <p:nvGrpSpPr>
                <p:cNvPr id="3386" name="Group 3385">
                  <a:extLst>
                    <a:ext uri="{FF2B5EF4-FFF2-40B4-BE49-F238E27FC236}">
                      <a16:creationId xmlns:a16="http://schemas.microsoft.com/office/drawing/2014/main" id="{60D2342D-11C8-C72E-5F80-49D029B343AB}"/>
                    </a:ext>
                  </a:extLst>
                </p:cNvPr>
                <p:cNvGrpSpPr/>
                <p:nvPr/>
              </p:nvGrpSpPr>
              <p:grpSpPr>
                <a:xfrm>
                  <a:off x="5071590" y="2724817"/>
                  <a:ext cx="1901239" cy="1655213"/>
                  <a:chOff x="1798565" y="3314011"/>
                  <a:chExt cx="971569" cy="971569"/>
                </a:xfrm>
              </p:grpSpPr>
              <p:sp>
                <p:nvSpPr>
                  <p:cNvPr id="3400" name="Oval 3399">
                    <a:extLst>
                      <a:ext uri="{FF2B5EF4-FFF2-40B4-BE49-F238E27FC236}">
                        <a16:creationId xmlns:a16="http://schemas.microsoft.com/office/drawing/2014/main" id="{ACA0D043-9F3E-4E25-4D1C-FF92539EB28D}"/>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401" name="Group 3400">
                    <a:extLst>
                      <a:ext uri="{FF2B5EF4-FFF2-40B4-BE49-F238E27FC236}">
                        <a16:creationId xmlns:a16="http://schemas.microsoft.com/office/drawing/2014/main" id="{3D066F6E-FC0C-C39E-A64A-8AABB5F099EA}"/>
                      </a:ext>
                    </a:extLst>
                  </p:cNvPr>
                  <p:cNvGrpSpPr/>
                  <p:nvPr/>
                </p:nvGrpSpPr>
                <p:grpSpPr>
                  <a:xfrm>
                    <a:off x="1895983" y="3499462"/>
                    <a:ext cx="776733" cy="632250"/>
                    <a:chOff x="6556107" y="1328513"/>
                    <a:chExt cx="4136389" cy="3366966"/>
                  </a:xfrm>
                </p:grpSpPr>
                <p:pic>
                  <p:nvPicPr>
                    <p:cNvPr id="3402" name="Graphic 3401">
                      <a:extLst>
                        <a:ext uri="{FF2B5EF4-FFF2-40B4-BE49-F238E27FC236}">
                          <a16:creationId xmlns:a16="http://schemas.microsoft.com/office/drawing/2014/main" id="{57484C5D-E906-D603-0E79-B7757587A3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403" name="Graphic 3402">
                      <a:extLst>
                        <a:ext uri="{FF2B5EF4-FFF2-40B4-BE49-F238E27FC236}">
                          <a16:creationId xmlns:a16="http://schemas.microsoft.com/office/drawing/2014/main" id="{BB24EA0F-14C9-6F69-D667-32E0E36D07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404" name="Graphic 3403">
                      <a:extLst>
                        <a:ext uri="{FF2B5EF4-FFF2-40B4-BE49-F238E27FC236}">
                          <a16:creationId xmlns:a16="http://schemas.microsoft.com/office/drawing/2014/main" id="{26EB4AF7-D73F-7F20-00FB-0C1256609F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405" name="Graphic 3404">
                      <a:extLst>
                        <a:ext uri="{FF2B5EF4-FFF2-40B4-BE49-F238E27FC236}">
                          <a16:creationId xmlns:a16="http://schemas.microsoft.com/office/drawing/2014/main" id="{52B2E6A4-2D91-69C9-4F65-6FD9DD4B5B0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406" name="Graphic 3405">
                      <a:extLst>
                        <a:ext uri="{FF2B5EF4-FFF2-40B4-BE49-F238E27FC236}">
                          <a16:creationId xmlns:a16="http://schemas.microsoft.com/office/drawing/2014/main" id="{0C34331F-F7C4-CE43-3EDF-90EE34741A9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407" name="Graphic 3406">
                      <a:extLst>
                        <a:ext uri="{FF2B5EF4-FFF2-40B4-BE49-F238E27FC236}">
                          <a16:creationId xmlns:a16="http://schemas.microsoft.com/office/drawing/2014/main" id="{ECEFC126-9D16-4C47-0F1A-2DB3B3C41A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408" name="Graphic 3407">
                      <a:extLst>
                        <a:ext uri="{FF2B5EF4-FFF2-40B4-BE49-F238E27FC236}">
                          <a16:creationId xmlns:a16="http://schemas.microsoft.com/office/drawing/2014/main" id="{EE581206-810C-38CB-509E-9C1B5F3C2E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409" name="Graphic 3408">
                      <a:extLst>
                        <a:ext uri="{FF2B5EF4-FFF2-40B4-BE49-F238E27FC236}">
                          <a16:creationId xmlns:a16="http://schemas.microsoft.com/office/drawing/2014/main" id="{D4B71BC3-8B4D-006B-F23B-11AFAA2ADCA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410" name="Graphic 3409">
                      <a:extLst>
                        <a:ext uri="{FF2B5EF4-FFF2-40B4-BE49-F238E27FC236}">
                          <a16:creationId xmlns:a16="http://schemas.microsoft.com/office/drawing/2014/main" id="{D78CC5F3-1A37-FE7B-E47A-3ED2816B0E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411" name="Graphic 3410">
                      <a:extLst>
                        <a:ext uri="{FF2B5EF4-FFF2-40B4-BE49-F238E27FC236}">
                          <a16:creationId xmlns:a16="http://schemas.microsoft.com/office/drawing/2014/main" id="{549577AD-7838-7176-8650-A67C9D3D4B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412" name="Graphic 3411">
                      <a:extLst>
                        <a:ext uri="{FF2B5EF4-FFF2-40B4-BE49-F238E27FC236}">
                          <a16:creationId xmlns:a16="http://schemas.microsoft.com/office/drawing/2014/main" id="{84C3AF20-2331-98A0-2770-CEB89A7F2B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413" name="Graphic 3412">
                      <a:extLst>
                        <a:ext uri="{FF2B5EF4-FFF2-40B4-BE49-F238E27FC236}">
                          <a16:creationId xmlns:a16="http://schemas.microsoft.com/office/drawing/2014/main" id="{4F001BE9-2AE1-7757-E9DE-44622E36AB2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414" name="Graphic 3413">
                      <a:extLst>
                        <a:ext uri="{FF2B5EF4-FFF2-40B4-BE49-F238E27FC236}">
                          <a16:creationId xmlns:a16="http://schemas.microsoft.com/office/drawing/2014/main" id="{EE1CAD69-FE44-C28D-223C-3EDC07DF41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415" name="Graphic 3414">
                      <a:extLst>
                        <a:ext uri="{FF2B5EF4-FFF2-40B4-BE49-F238E27FC236}">
                          <a16:creationId xmlns:a16="http://schemas.microsoft.com/office/drawing/2014/main" id="{9698A7AB-E4E7-C563-6408-89EDA3CE7A0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416" name="Graphic 3415">
                      <a:extLst>
                        <a:ext uri="{FF2B5EF4-FFF2-40B4-BE49-F238E27FC236}">
                          <a16:creationId xmlns:a16="http://schemas.microsoft.com/office/drawing/2014/main" id="{BEFCB565-15D6-5DD7-C0EB-2DFC4B993C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417" name="Graphic 3416">
                      <a:extLst>
                        <a:ext uri="{FF2B5EF4-FFF2-40B4-BE49-F238E27FC236}">
                          <a16:creationId xmlns:a16="http://schemas.microsoft.com/office/drawing/2014/main" id="{5F131305-2D5D-13A4-97B4-4E1C53A6B7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418" name="Graphic 3417">
                      <a:extLst>
                        <a:ext uri="{FF2B5EF4-FFF2-40B4-BE49-F238E27FC236}">
                          <a16:creationId xmlns:a16="http://schemas.microsoft.com/office/drawing/2014/main" id="{A0297A7F-2663-ACE3-DB27-F15D1280B0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419" name="Graphic 3418">
                      <a:extLst>
                        <a:ext uri="{FF2B5EF4-FFF2-40B4-BE49-F238E27FC236}">
                          <a16:creationId xmlns:a16="http://schemas.microsoft.com/office/drawing/2014/main" id="{1BB17E07-8E36-6F1C-48CD-8516C7CC4A7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420" name="Graphic 3419">
                      <a:extLst>
                        <a:ext uri="{FF2B5EF4-FFF2-40B4-BE49-F238E27FC236}">
                          <a16:creationId xmlns:a16="http://schemas.microsoft.com/office/drawing/2014/main" id="{3CB50646-8FA7-07D9-9BC9-C746AE9A300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421" name="Graphic 3420">
                      <a:extLst>
                        <a:ext uri="{FF2B5EF4-FFF2-40B4-BE49-F238E27FC236}">
                          <a16:creationId xmlns:a16="http://schemas.microsoft.com/office/drawing/2014/main" id="{4011F5ED-5AB5-662E-7D81-D676691C34B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422" name="Graphic 3421">
                      <a:extLst>
                        <a:ext uri="{FF2B5EF4-FFF2-40B4-BE49-F238E27FC236}">
                          <a16:creationId xmlns:a16="http://schemas.microsoft.com/office/drawing/2014/main" id="{B99B8FF9-EDF3-0915-026E-2965689C568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387" name="Graphic 3386">
                  <a:extLst>
                    <a:ext uri="{FF2B5EF4-FFF2-40B4-BE49-F238E27FC236}">
                      <a16:creationId xmlns:a16="http://schemas.microsoft.com/office/drawing/2014/main" id="{1B971958-5FE1-2D45-6D36-E810F6544EF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388" name="Graphic 3387">
                  <a:extLst>
                    <a:ext uri="{FF2B5EF4-FFF2-40B4-BE49-F238E27FC236}">
                      <a16:creationId xmlns:a16="http://schemas.microsoft.com/office/drawing/2014/main" id="{B673096B-9A6F-1567-5517-BB6C38C1586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389" name="Graphic 3388">
                  <a:extLst>
                    <a:ext uri="{FF2B5EF4-FFF2-40B4-BE49-F238E27FC236}">
                      <a16:creationId xmlns:a16="http://schemas.microsoft.com/office/drawing/2014/main" id="{130397E9-2F90-1F4D-7BCE-C5B85BD9603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390" name="Graphic 3389">
                  <a:extLst>
                    <a:ext uri="{FF2B5EF4-FFF2-40B4-BE49-F238E27FC236}">
                      <a16:creationId xmlns:a16="http://schemas.microsoft.com/office/drawing/2014/main" id="{69CC0CCD-2AE7-63E1-BB81-BAD8C14D06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391" name="Graphic 3390">
                  <a:extLst>
                    <a:ext uri="{FF2B5EF4-FFF2-40B4-BE49-F238E27FC236}">
                      <a16:creationId xmlns:a16="http://schemas.microsoft.com/office/drawing/2014/main" id="{763E907B-DC5C-30DF-BEA9-C5AB2DD36F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392" name="Graphic 3391">
                  <a:extLst>
                    <a:ext uri="{FF2B5EF4-FFF2-40B4-BE49-F238E27FC236}">
                      <a16:creationId xmlns:a16="http://schemas.microsoft.com/office/drawing/2014/main" id="{800D9549-4A9E-4B6C-5E94-2E71A70E76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393" name="Graphic 3392">
                  <a:extLst>
                    <a:ext uri="{FF2B5EF4-FFF2-40B4-BE49-F238E27FC236}">
                      <a16:creationId xmlns:a16="http://schemas.microsoft.com/office/drawing/2014/main" id="{6D29FF8C-3E2D-525C-E315-87446EF5EBC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394" name="Graphic 3393">
                  <a:extLst>
                    <a:ext uri="{FF2B5EF4-FFF2-40B4-BE49-F238E27FC236}">
                      <a16:creationId xmlns:a16="http://schemas.microsoft.com/office/drawing/2014/main" id="{83A8E3F9-EAC5-1677-B20C-4578115FF8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395" name="Graphic 3394">
                  <a:extLst>
                    <a:ext uri="{FF2B5EF4-FFF2-40B4-BE49-F238E27FC236}">
                      <a16:creationId xmlns:a16="http://schemas.microsoft.com/office/drawing/2014/main" id="{4893D30E-2EE7-D280-A163-95182276F7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396" name="Graphic 3395">
                  <a:extLst>
                    <a:ext uri="{FF2B5EF4-FFF2-40B4-BE49-F238E27FC236}">
                      <a16:creationId xmlns:a16="http://schemas.microsoft.com/office/drawing/2014/main" id="{9E802077-7E0A-6CF9-9CF6-0A934502D6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397" name="Graphic 3396">
                  <a:extLst>
                    <a:ext uri="{FF2B5EF4-FFF2-40B4-BE49-F238E27FC236}">
                      <a16:creationId xmlns:a16="http://schemas.microsoft.com/office/drawing/2014/main" id="{2A55CDC1-B747-A63D-FF1A-873AF317725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398" name="Graphic 3397">
                  <a:extLst>
                    <a:ext uri="{FF2B5EF4-FFF2-40B4-BE49-F238E27FC236}">
                      <a16:creationId xmlns:a16="http://schemas.microsoft.com/office/drawing/2014/main" id="{B51DC0D2-C76D-542E-4630-480CF996EB7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399" name="Graphic 3398">
                  <a:extLst>
                    <a:ext uri="{FF2B5EF4-FFF2-40B4-BE49-F238E27FC236}">
                      <a16:creationId xmlns:a16="http://schemas.microsoft.com/office/drawing/2014/main" id="{29D2E630-6DE9-F67B-7D04-F9AFDC1E2D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382" name="Graphic 3381">
                <a:extLst>
                  <a:ext uri="{FF2B5EF4-FFF2-40B4-BE49-F238E27FC236}">
                    <a16:creationId xmlns:a16="http://schemas.microsoft.com/office/drawing/2014/main" id="{5B488707-3CB7-4541-173B-AA1D9499349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383" name="Graphic 3382">
                <a:extLst>
                  <a:ext uri="{FF2B5EF4-FFF2-40B4-BE49-F238E27FC236}">
                    <a16:creationId xmlns:a16="http://schemas.microsoft.com/office/drawing/2014/main" id="{8D7FCF98-4655-771E-092A-0DE31E6CFB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384" name="Graphic 3383">
                <a:extLst>
                  <a:ext uri="{FF2B5EF4-FFF2-40B4-BE49-F238E27FC236}">
                    <a16:creationId xmlns:a16="http://schemas.microsoft.com/office/drawing/2014/main" id="{B3435FC9-914F-1877-78CC-C291C2FFAF2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385" name="Graphic 3384">
                <a:extLst>
                  <a:ext uri="{FF2B5EF4-FFF2-40B4-BE49-F238E27FC236}">
                    <a16:creationId xmlns:a16="http://schemas.microsoft.com/office/drawing/2014/main" id="{F214DF6E-AA19-638C-7AFB-876883F161A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1857" name="Group 1856">
              <a:extLst>
                <a:ext uri="{FF2B5EF4-FFF2-40B4-BE49-F238E27FC236}">
                  <a16:creationId xmlns:a16="http://schemas.microsoft.com/office/drawing/2014/main" id="{BE943AF5-5809-ED12-F19D-9FBB500B2927}"/>
                </a:ext>
              </a:extLst>
            </p:cNvPr>
            <p:cNvGrpSpPr/>
            <p:nvPr/>
          </p:nvGrpSpPr>
          <p:grpSpPr>
            <a:xfrm>
              <a:off x="769910" y="3599170"/>
              <a:ext cx="192351" cy="190007"/>
              <a:chOff x="5071590" y="2724817"/>
              <a:chExt cx="1901239" cy="1655213"/>
            </a:xfrm>
          </p:grpSpPr>
          <p:grpSp>
            <p:nvGrpSpPr>
              <p:cNvPr id="3339" name="Group 3338">
                <a:extLst>
                  <a:ext uri="{FF2B5EF4-FFF2-40B4-BE49-F238E27FC236}">
                    <a16:creationId xmlns:a16="http://schemas.microsoft.com/office/drawing/2014/main" id="{B95F4036-EA9E-1327-3B72-FB5B000C038F}"/>
                  </a:ext>
                </a:extLst>
              </p:cNvPr>
              <p:cNvGrpSpPr/>
              <p:nvPr/>
            </p:nvGrpSpPr>
            <p:grpSpPr>
              <a:xfrm>
                <a:off x="5071590" y="2724817"/>
                <a:ext cx="1901239" cy="1655213"/>
                <a:chOff x="5071590" y="2724817"/>
                <a:chExt cx="1901239" cy="1655213"/>
              </a:xfrm>
            </p:grpSpPr>
            <p:grpSp>
              <p:nvGrpSpPr>
                <p:cNvPr id="3344" name="Group 3343">
                  <a:extLst>
                    <a:ext uri="{FF2B5EF4-FFF2-40B4-BE49-F238E27FC236}">
                      <a16:creationId xmlns:a16="http://schemas.microsoft.com/office/drawing/2014/main" id="{F53D9577-B8F8-1A0B-AF31-B746949DB4D9}"/>
                    </a:ext>
                  </a:extLst>
                </p:cNvPr>
                <p:cNvGrpSpPr/>
                <p:nvPr/>
              </p:nvGrpSpPr>
              <p:grpSpPr>
                <a:xfrm>
                  <a:off x="5071590" y="2724817"/>
                  <a:ext cx="1901239" cy="1655213"/>
                  <a:chOff x="1798565" y="3314011"/>
                  <a:chExt cx="971569" cy="971569"/>
                </a:xfrm>
              </p:grpSpPr>
              <p:sp>
                <p:nvSpPr>
                  <p:cNvPr id="3358" name="Oval 3357">
                    <a:extLst>
                      <a:ext uri="{FF2B5EF4-FFF2-40B4-BE49-F238E27FC236}">
                        <a16:creationId xmlns:a16="http://schemas.microsoft.com/office/drawing/2014/main" id="{77885020-2D77-45EE-6A61-3ED9226D270D}"/>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359" name="Group 3358">
                    <a:extLst>
                      <a:ext uri="{FF2B5EF4-FFF2-40B4-BE49-F238E27FC236}">
                        <a16:creationId xmlns:a16="http://schemas.microsoft.com/office/drawing/2014/main" id="{DE5FB55C-DA12-6E29-11B7-0DDF1722C8CE}"/>
                      </a:ext>
                    </a:extLst>
                  </p:cNvPr>
                  <p:cNvGrpSpPr/>
                  <p:nvPr/>
                </p:nvGrpSpPr>
                <p:grpSpPr>
                  <a:xfrm>
                    <a:off x="1895983" y="3499462"/>
                    <a:ext cx="776733" cy="632250"/>
                    <a:chOff x="6556107" y="1328513"/>
                    <a:chExt cx="4136389" cy="3366966"/>
                  </a:xfrm>
                </p:grpSpPr>
                <p:pic>
                  <p:nvPicPr>
                    <p:cNvPr id="3360" name="Graphic 3359">
                      <a:extLst>
                        <a:ext uri="{FF2B5EF4-FFF2-40B4-BE49-F238E27FC236}">
                          <a16:creationId xmlns:a16="http://schemas.microsoft.com/office/drawing/2014/main" id="{1532B00B-F6BE-D0E6-BCA1-61B28957F9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361" name="Graphic 3360">
                      <a:extLst>
                        <a:ext uri="{FF2B5EF4-FFF2-40B4-BE49-F238E27FC236}">
                          <a16:creationId xmlns:a16="http://schemas.microsoft.com/office/drawing/2014/main" id="{E82F41BD-3334-0308-57DC-8254785FE57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362" name="Graphic 3361">
                      <a:extLst>
                        <a:ext uri="{FF2B5EF4-FFF2-40B4-BE49-F238E27FC236}">
                          <a16:creationId xmlns:a16="http://schemas.microsoft.com/office/drawing/2014/main" id="{C79D0FED-A41D-933D-91AF-CCD172B032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363" name="Graphic 3362">
                      <a:extLst>
                        <a:ext uri="{FF2B5EF4-FFF2-40B4-BE49-F238E27FC236}">
                          <a16:creationId xmlns:a16="http://schemas.microsoft.com/office/drawing/2014/main" id="{E2EB01C6-A0C7-DA7C-FCD0-30D588A50E6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364" name="Graphic 3363">
                      <a:extLst>
                        <a:ext uri="{FF2B5EF4-FFF2-40B4-BE49-F238E27FC236}">
                          <a16:creationId xmlns:a16="http://schemas.microsoft.com/office/drawing/2014/main" id="{90F0610D-6B6D-3362-9A5D-AFCA854B46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365" name="Graphic 3364">
                      <a:extLst>
                        <a:ext uri="{FF2B5EF4-FFF2-40B4-BE49-F238E27FC236}">
                          <a16:creationId xmlns:a16="http://schemas.microsoft.com/office/drawing/2014/main" id="{EC5E1489-287D-26AD-1365-704F936F49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366" name="Graphic 3365">
                      <a:extLst>
                        <a:ext uri="{FF2B5EF4-FFF2-40B4-BE49-F238E27FC236}">
                          <a16:creationId xmlns:a16="http://schemas.microsoft.com/office/drawing/2014/main" id="{3E11C397-E159-5F05-F710-0EB142A605A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367" name="Graphic 3366">
                      <a:extLst>
                        <a:ext uri="{FF2B5EF4-FFF2-40B4-BE49-F238E27FC236}">
                          <a16:creationId xmlns:a16="http://schemas.microsoft.com/office/drawing/2014/main" id="{E0BCE718-78DC-E99E-8781-60ABEB94FA4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368" name="Graphic 3367">
                      <a:extLst>
                        <a:ext uri="{FF2B5EF4-FFF2-40B4-BE49-F238E27FC236}">
                          <a16:creationId xmlns:a16="http://schemas.microsoft.com/office/drawing/2014/main" id="{502C4B75-8927-B4B1-A3F1-C5105B1A055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369" name="Graphic 3368">
                      <a:extLst>
                        <a:ext uri="{FF2B5EF4-FFF2-40B4-BE49-F238E27FC236}">
                          <a16:creationId xmlns:a16="http://schemas.microsoft.com/office/drawing/2014/main" id="{46FD0017-C7B6-44C0-EF11-125BDF388D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370" name="Graphic 3369">
                      <a:extLst>
                        <a:ext uri="{FF2B5EF4-FFF2-40B4-BE49-F238E27FC236}">
                          <a16:creationId xmlns:a16="http://schemas.microsoft.com/office/drawing/2014/main" id="{8036C90B-A181-2146-2532-F37799DA37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371" name="Graphic 3370">
                      <a:extLst>
                        <a:ext uri="{FF2B5EF4-FFF2-40B4-BE49-F238E27FC236}">
                          <a16:creationId xmlns:a16="http://schemas.microsoft.com/office/drawing/2014/main" id="{A3D3DF5A-9C06-BA82-CE88-AD740C1C44F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372" name="Graphic 3371">
                      <a:extLst>
                        <a:ext uri="{FF2B5EF4-FFF2-40B4-BE49-F238E27FC236}">
                          <a16:creationId xmlns:a16="http://schemas.microsoft.com/office/drawing/2014/main" id="{B38AE37E-5960-E4E4-6856-C269504EA4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373" name="Graphic 3372">
                      <a:extLst>
                        <a:ext uri="{FF2B5EF4-FFF2-40B4-BE49-F238E27FC236}">
                          <a16:creationId xmlns:a16="http://schemas.microsoft.com/office/drawing/2014/main" id="{DB6B8FAC-04B3-9FF5-4556-9580A4411A0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374" name="Graphic 3373">
                      <a:extLst>
                        <a:ext uri="{FF2B5EF4-FFF2-40B4-BE49-F238E27FC236}">
                          <a16:creationId xmlns:a16="http://schemas.microsoft.com/office/drawing/2014/main" id="{ED9C7CB2-4475-8979-C5E2-02CB1BF81D4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375" name="Graphic 3374">
                      <a:extLst>
                        <a:ext uri="{FF2B5EF4-FFF2-40B4-BE49-F238E27FC236}">
                          <a16:creationId xmlns:a16="http://schemas.microsoft.com/office/drawing/2014/main" id="{F56F2F4F-DE10-43D9-CC5F-EB1A948AB3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376" name="Graphic 3375">
                      <a:extLst>
                        <a:ext uri="{FF2B5EF4-FFF2-40B4-BE49-F238E27FC236}">
                          <a16:creationId xmlns:a16="http://schemas.microsoft.com/office/drawing/2014/main" id="{32617B33-EAC3-64E7-3DDC-18E21E8594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377" name="Graphic 3376">
                      <a:extLst>
                        <a:ext uri="{FF2B5EF4-FFF2-40B4-BE49-F238E27FC236}">
                          <a16:creationId xmlns:a16="http://schemas.microsoft.com/office/drawing/2014/main" id="{1E5FDD1C-EC7C-F921-1DA6-54DA3E34582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378" name="Graphic 3377">
                      <a:extLst>
                        <a:ext uri="{FF2B5EF4-FFF2-40B4-BE49-F238E27FC236}">
                          <a16:creationId xmlns:a16="http://schemas.microsoft.com/office/drawing/2014/main" id="{17142BDF-4EB0-F884-6EF9-3743ABCBA7C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379" name="Graphic 3378">
                      <a:extLst>
                        <a:ext uri="{FF2B5EF4-FFF2-40B4-BE49-F238E27FC236}">
                          <a16:creationId xmlns:a16="http://schemas.microsoft.com/office/drawing/2014/main" id="{CF8354D2-EFD2-01F9-B044-4C9AD3C0181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380" name="Graphic 3379">
                      <a:extLst>
                        <a:ext uri="{FF2B5EF4-FFF2-40B4-BE49-F238E27FC236}">
                          <a16:creationId xmlns:a16="http://schemas.microsoft.com/office/drawing/2014/main" id="{71D26933-CCE5-4FC4-59F6-F8DDB324D73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345" name="Graphic 3344">
                  <a:extLst>
                    <a:ext uri="{FF2B5EF4-FFF2-40B4-BE49-F238E27FC236}">
                      <a16:creationId xmlns:a16="http://schemas.microsoft.com/office/drawing/2014/main" id="{533BA995-251C-746F-CDB1-09D74FDDFCB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346" name="Graphic 3345">
                  <a:extLst>
                    <a:ext uri="{FF2B5EF4-FFF2-40B4-BE49-F238E27FC236}">
                      <a16:creationId xmlns:a16="http://schemas.microsoft.com/office/drawing/2014/main" id="{CCB8811E-F3D6-B326-CFA5-D412206450C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347" name="Graphic 3346">
                  <a:extLst>
                    <a:ext uri="{FF2B5EF4-FFF2-40B4-BE49-F238E27FC236}">
                      <a16:creationId xmlns:a16="http://schemas.microsoft.com/office/drawing/2014/main" id="{AA74173C-B0B7-C411-FC55-CBB59FBC87B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348" name="Graphic 3347">
                  <a:extLst>
                    <a:ext uri="{FF2B5EF4-FFF2-40B4-BE49-F238E27FC236}">
                      <a16:creationId xmlns:a16="http://schemas.microsoft.com/office/drawing/2014/main" id="{5455FF89-9685-0BE1-A254-6DA4A709436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349" name="Graphic 3348">
                  <a:extLst>
                    <a:ext uri="{FF2B5EF4-FFF2-40B4-BE49-F238E27FC236}">
                      <a16:creationId xmlns:a16="http://schemas.microsoft.com/office/drawing/2014/main" id="{DFD95752-4E32-5EF1-3952-1E9B0808AFD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350" name="Graphic 3349">
                  <a:extLst>
                    <a:ext uri="{FF2B5EF4-FFF2-40B4-BE49-F238E27FC236}">
                      <a16:creationId xmlns:a16="http://schemas.microsoft.com/office/drawing/2014/main" id="{D93BBF1A-3B06-D62C-7906-279B0296E9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351" name="Graphic 3350">
                  <a:extLst>
                    <a:ext uri="{FF2B5EF4-FFF2-40B4-BE49-F238E27FC236}">
                      <a16:creationId xmlns:a16="http://schemas.microsoft.com/office/drawing/2014/main" id="{606B80CF-9E61-A9CE-86CF-CE0A67EF0B8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352" name="Graphic 3351">
                  <a:extLst>
                    <a:ext uri="{FF2B5EF4-FFF2-40B4-BE49-F238E27FC236}">
                      <a16:creationId xmlns:a16="http://schemas.microsoft.com/office/drawing/2014/main" id="{A0BC071C-7F65-8871-D99E-558F5729240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353" name="Graphic 3352">
                  <a:extLst>
                    <a:ext uri="{FF2B5EF4-FFF2-40B4-BE49-F238E27FC236}">
                      <a16:creationId xmlns:a16="http://schemas.microsoft.com/office/drawing/2014/main" id="{A250D821-095C-6FE9-6A71-FA3D0C94CD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354" name="Graphic 3353">
                  <a:extLst>
                    <a:ext uri="{FF2B5EF4-FFF2-40B4-BE49-F238E27FC236}">
                      <a16:creationId xmlns:a16="http://schemas.microsoft.com/office/drawing/2014/main" id="{AF0CCD34-E98D-BF79-6EF1-817A8BB2C1F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355" name="Graphic 3354">
                  <a:extLst>
                    <a:ext uri="{FF2B5EF4-FFF2-40B4-BE49-F238E27FC236}">
                      <a16:creationId xmlns:a16="http://schemas.microsoft.com/office/drawing/2014/main" id="{D9CEC474-FB0E-6F37-C16C-4ABF185CE9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356" name="Graphic 3355">
                  <a:extLst>
                    <a:ext uri="{FF2B5EF4-FFF2-40B4-BE49-F238E27FC236}">
                      <a16:creationId xmlns:a16="http://schemas.microsoft.com/office/drawing/2014/main" id="{B25572B8-A482-BD32-EEB8-BA1FA1A7B03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357" name="Graphic 3356">
                  <a:extLst>
                    <a:ext uri="{FF2B5EF4-FFF2-40B4-BE49-F238E27FC236}">
                      <a16:creationId xmlns:a16="http://schemas.microsoft.com/office/drawing/2014/main" id="{D630CA5C-0437-2D99-8B09-F107694127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340" name="Graphic 3339">
                <a:extLst>
                  <a:ext uri="{FF2B5EF4-FFF2-40B4-BE49-F238E27FC236}">
                    <a16:creationId xmlns:a16="http://schemas.microsoft.com/office/drawing/2014/main" id="{7DDD2AD6-0232-E95C-D1AB-60F24D756F6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341" name="Graphic 3340">
                <a:extLst>
                  <a:ext uri="{FF2B5EF4-FFF2-40B4-BE49-F238E27FC236}">
                    <a16:creationId xmlns:a16="http://schemas.microsoft.com/office/drawing/2014/main" id="{D5A36B9B-25C4-4C75-4001-6E24D1B53D4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342" name="Graphic 3341">
                <a:extLst>
                  <a:ext uri="{FF2B5EF4-FFF2-40B4-BE49-F238E27FC236}">
                    <a16:creationId xmlns:a16="http://schemas.microsoft.com/office/drawing/2014/main" id="{371DDB42-1D0D-39AE-B47B-30243137A50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343" name="Graphic 3342">
                <a:extLst>
                  <a:ext uri="{FF2B5EF4-FFF2-40B4-BE49-F238E27FC236}">
                    <a16:creationId xmlns:a16="http://schemas.microsoft.com/office/drawing/2014/main" id="{2BC8C562-D497-8904-92C6-07F05C2D2EB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1868" name="Group 1867">
              <a:extLst>
                <a:ext uri="{FF2B5EF4-FFF2-40B4-BE49-F238E27FC236}">
                  <a16:creationId xmlns:a16="http://schemas.microsoft.com/office/drawing/2014/main" id="{D9B956BB-5BAC-CBB8-BD13-1FDA7DD1D9CD}"/>
                </a:ext>
              </a:extLst>
            </p:cNvPr>
            <p:cNvGrpSpPr/>
            <p:nvPr/>
          </p:nvGrpSpPr>
          <p:grpSpPr>
            <a:xfrm>
              <a:off x="1674382" y="3367021"/>
              <a:ext cx="88329" cy="87252"/>
              <a:chOff x="5071590" y="2724817"/>
              <a:chExt cx="1901239" cy="1655213"/>
            </a:xfrm>
          </p:grpSpPr>
          <p:grpSp>
            <p:nvGrpSpPr>
              <p:cNvPr id="3297" name="Group 3296">
                <a:extLst>
                  <a:ext uri="{FF2B5EF4-FFF2-40B4-BE49-F238E27FC236}">
                    <a16:creationId xmlns:a16="http://schemas.microsoft.com/office/drawing/2014/main" id="{99D70733-3293-8402-EBEF-E1A8CA87DB92}"/>
                  </a:ext>
                </a:extLst>
              </p:cNvPr>
              <p:cNvGrpSpPr/>
              <p:nvPr/>
            </p:nvGrpSpPr>
            <p:grpSpPr>
              <a:xfrm>
                <a:off x="5071590" y="2724817"/>
                <a:ext cx="1901239" cy="1655213"/>
                <a:chOff x="5071590" y="2724817"/>
                <a:chExt cx="1901239" cy="1655213"/>
              </a:xfrm>
            </p:grpSpPr>
            <p:grpSp>
              <p:nvGrpSpPr>
                <p:cNvPr id="3302" name="Group 3301">
                  <a:extLst>
                    <a:ext uri="{FF2B5EF4-FFF2-40B4-BE49-F238E27FC236}">
                      <a16:creationId xmlns:a16="http://schemas.microsoft.com/office/drawing/2014/main" id="{0A2D429A-2318-543D-81B2-FD86C84B2E48}"/>
                    </a:ext>
                  </a:extLst>
                </p:cNvPr>
                <p:cNvGrpSpPr/>
                <p:nvPr/>
              </p:nvGrpSpPr>
              <p:grpSpPr>
                <a:xfrm>
                  <a:off x="5071590" y="2724817"/>
                  <a:ext cx="1901239" cy="1655213"/>
                  <a:chOff x="1798565" y="3314011"/>
                  <a:chExt cx="971569" cy="971569"/>
                </a:xfrm>
              </p:grpSpPr>
              <p:sp>
                <p:nvSpPr>
                  <p:cNvPr id="3316" name="Oval 3315">
                    <a:extLst>
                      <a:ext uri="{FF2B5EF4-FFF2-40B4-BE49-F238E27FC236}">
                        <a16:creationId xmlns:a16="http://schemas.microsoft.com/office/drawing/2014/main" id="{5D2A5B35-7059-9224-D94B-D5AC03F9D894}"/>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317" name="Group 3316">
                    <a:extLst>
                      <a:ext uri="{FF2B5EF4-FFF2-40B4-BE49-F238E27FC236}">
                        <a16:creationId xmlns:a16="http://schemas.microsoft.com/office/drawing/2014/main" id="{77CD16D9-7933-3846-C69C-9EAE69A9D0AC}"/>
                      </a:ext>
                    </a:extLst>
                  </p:cNvPr>
                  <p:cNvGrpSpPr/>
                  <p:nvPr/>
                </p:nvGrpSpPr>
                <p:grpSpPr>
                  <a:xfrm>
                    <a:off x="1895983" y="3499462"/>
                    <a:ext cx="776733" cy="632250"/>
                    <a:chOff x="6556107" y="1328513"/>
                    <a:chExt cx="4136389" cy="3366966"/>
                  </a:xfrm>
                </p:grpSpPr>
                <p:pic>
                  <p:nvPicPr>
                    <p:cNvPr id="3318" name="Graphic 3317">
                      <a:extLst>
                        <a:ext uri="{FF2B5EF4-FFF2-40B4-BE49-F238E27FC236}">
                          <a16:creationId xmlns:a16="http://schemas.microsoft.com/office/drawing/2014/main" id="{055C9403-648A-0765-3897-162B0A6EE4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319" name="Graphic 3318">
                      <a:extLst>
                        <a:ext uri="{FF2B5EF4-FFF2-40B4-BE49-F238E27FC236}">
                          <a16:creationId xmlns:a16="http://schemas.microsoft.com/office/drawing/2014/main" id="{D0217A64-2933-8466-26CE-27CC68997A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320" name="Graphic 3319">
                      <a:extLst>
                        <a:ext uri="{FF2B5EF4-FFF2-40B4-BE49-F238E27FC236}">
                          <a16:creationId xmlns:a16="http://schemas.microsoft.com/office/drawing/2014/main" id="{F0BA1640-F58D-E571-956B-D68BD44D025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321" name="Graphic 3320">
                      <a:extLst>
                        <a:ext uri="{FF2B5EF4-FFF2-40B4-BE49-F238E27FC236}">
                          <a16:creationId xmlns:a16="http://schemas.microsoft.com/office/drawing/2014/main" id="{03CE6F15-0767-11E1-653A-BE76F2C970C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322" name="Graphic 3321">
                      <a:extLst>
                        <a:ext uri="{FF2B5EF4-FFF2-40B4-BE49-F238E27FC236}">
                          <a16:creationId xmlns:a16="http://schemas.microsoft.com/office/drawing/2014/main" id="{A1308DF1-D729-AE63-BD9D-23E6AC8BE14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323" name="Graphic 3322">
                      <a:extLst>
                        <a:ext uri="{FF2B5EF4-FFF2-40B4-BE49-F238E27FC236}">
                          <a16:creationId xmlns:a16="http://schemas.microsoft.com/office/drawing/2014/main" id="{ADAB2989-7ECF-0885-D3C4-EF35DAC6E0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324" name="Graphic 3323">
                      <a:extLst>
                        <a:ext uri="{FF2B5EF4-FFF2-40B4-BE49-F238E27FC236}">
                          <a16:creationId xmlns:a16="http://schemas.microsoft.com/office/drawing/2014/main" id="{A3CCB85A-C18F-6A74-FB16-2CCB5E5193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325" name="Graphic 3324">
                      <a:extLst>
                        <a:ext uri="{FF2B5EF4-FFF2-40B4-BE49-F238E27FC236}">
                          <a16:creationId xmlns:a16="http://schemas.microsoft.com/office/drawing/2014/main" id="{BAB38EC7-F3B7-D89B-4104-6706537E25C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326" name="Graphic 3325">
                      <a:extLst>
                        <a:ext uri="{FF2B5EF4-FFF2-40B4-BE49-F238E27FC236}">
                          <a16:creationId xmlns:a16="http://schemas.microsoft.com/office/drawing/2014/main" id="{FD991FED-7B2F-A291-542B-FCE09C94CF8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327" name="Graphic 3326">
                      <a:extLst>
                        <a:ext uri="{FF2B5EF4-FFF2-40B4-BE49-F238E27FC236}">
                          <a16:creationId xmlns:a16="http://schemas.microsoft.com/office/drawing/2014/main" id="{02B8A0CD-5DAD-CAE0-FB5A-CF2FCF0198F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328" name="Graphic 3327">
                      <a:extLst>
                        <a:ext uri="{FF2B5EF4-FFF2-40B4-BE49-F238E27FC236}">
                          <a16:creationId xmlns:a16="http://schemas.microsoft.com/office/drawing/2014/main" id="{C7AC3CF5-27C5-80D5-8C93-B6E4B80DDB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329" name="Graphic 3328">
                      <a:extLst>
                        <a:ext uri="{FF2B5EF4-FFF2-40B4-BE49-F238E27FC236}">
                          <a16:creationId xmlns:a16="http://schemas.microsoft.com/office/drawing/2014/main" id="{040E9DEE-A01B-55FF-F220-53A2CEF5702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330" name="Graphic 3329">
                      <a:extLst>
                        <a:ext uri="{FF2B5EF4-FFF2-40B4-BE49-F238E27FC236}">
                          <a16:creationId xmlns:a16="http://schemas.microsoft.com/office/drawing/2014/main" id="{EDC2F3C3-1CE2-2B59-C100-B034B869FC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331" name="Graphic 3330">
                      <a:extLst>
                        <a:ext uri="{FF2B5EF4-FFF2-40B4-BE49-F238E27FC236}">
                          <a16:creationId xmlns:a16="http://schemas.microsoft.com/office/drawing/2014/main" id="{0A628B20-0DF8-B9EA-36FF-9818FE4A8AF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332" name="Graphic 3331">
                      <a:extLst>
                        <a:ext uri="{FF2B5EF4-FFF2-40B4-BE49-F238E27FC236}">
                          <a16:creationId xmlns:a16="http://schemas.microsoft.com/office/drawing/2014/main" id="{2B383070-9D20-4D9F-73DE-999C8428F1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333" name="Graphic 3332">
                      <a:extLst>
                        <a:ext uri="{FF2B5EF4-FFF2-40B4-BE49-F238E27FC236}">
                          <a16:creationId xmlns:a16="http://schemas.microsoft.com/office/drawing/2014/main" id="{8965CC1F-D4F1-E31A-B7FE-DAF944FB3AE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334" name="Graphic 3333">
                      <a:extLst>
                        <a:ext uri="{FF2B5EF4-FFF2-40B4-BE49-F238E27FC236}">
                          <a16:creationId xmlns:a16="http://schemas.microsoft.com/office/drawing/2014/main" id="{EF0B3A67-AECC-D35F-5600-F66B6FBD0F2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335" name="Graphic 3334">
                      <a:extLst>
                        <a:ext uri="{FF2B5EF4-FFF2-40B4-BE49-F238E27FC236}">
                          <a16:creationId xmlns:a16="http://schemas.microsoft.com/office/drawing/2014/main" id="{E60BB0E3-A7C7-9CA1-E42B-80124EDAC8C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336" name="Graphic 3335">
                      <a:extLst>
                        <a:ext uri="{FF2B5EF4-FFF2-40B4-BE49-F238E27FC236}">
                          <a16:creationId xmlns:a16="http://schemas.microsoft.com/office/drawing/2014/main" id="{4E215350-1A2E-35A7-525B-8A9DDC4FD92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337" name="Graphic 3336">
                      <a:extLst>
                        <a:ext uri="{FF2B5EF4-FFF2-40B4-BE49-F238E27FC236}">
                          <a16:creationId xmlns:a16="http://schemas.microsoft.com/office/drawing/2014/main" id="{034F20AE-976E-393F-D254-21862241627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338" name="Graphic 3337">
                      <a:extLst>
                        <a:ext uri="{FF2B5EF4-FFF2-40B4-BE49-F238E27FC236}">
                          <a16:creationId xmlns:a16="http://schemas.microsoft.com/office/drawing/2014/main" id="{CF89E937-B7E4-0C4E-79C4-A604FAE239C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303" name="Graphic 3302">
                  <a:extLst>
                    <a:ext uri="{FF2B5EF4-FFF2-40B4-BE49-F238E27FC236}">
                      <a16:creationId xmlns:a16="http://schemas.microsoft.com/office/drawing/2014/main" id="{0CFD7110-620A-3CFA-1D1F-E79F90CDA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304" name="Graphic 3303">
                  <a:extLst>
                    <a:ext uri="{FF2B5EF4-FFF2-40B4-BE49-F238E27FC236}">
                      <a16:creationId xmlns:a16="http://schemas.microsoft.com/office/drawing/2014/main" id="{42749418-0DFF-2DD4-41FB-D990693FD6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305" name="Graphic 3304">
                  <a:extLst>
                    <a:ext uri="{FF2B5EF4-FFF2-40B4-BE49-F238E27FC236}">
                      <a16:creationId xmlns:a16="http://schemas.microsoft.com/office/drawing/2014/main" id="{34CFD7BD-BBA6-658A-C311-25906A00F9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306" name="Graphic 3305">
                  <a:extLst>
                    <a:ext uri="{FF2B5EF4-FFF2-40B4-BE49-F238E27FC236}">
                      <a16:creationId xmlns:a16="http://schemas.microsoft.com/office/drawing/2014/main" id="{77E77F75-9183-4F5E-951F-04D733007DC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307" name="Graphic 3306">
                  <a:extLst>
                    <a:ext uri="{FF2B5EF4-FFF2-40B4-BE49-F238E27FC236}">
                      <a16:creationId xmlns:a16="http://schemas.microsoft.com/office/drawing/2014/main" id="{51BF6C41-10F0-465E-9F2A-705DF713BC2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308" name="Graphic 3307">
                  <a:extLst>
                    <a:ext uri="{FF2B5EF4-FFF2-40B4-BE49-F238E27FC236}">
                      <a16:creationId xmlns:a16="http://schemas.microsoft.com/office/drawing/2014/main" id="{A7224103-2666-D5E9-A0C3-30D5492F22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309" name="Graphic 3308">
                  <a:extLst>
                    <a:ext uri="{FF2B5EF4-FFF2-40B4-BE49-F238E27FC236}">
                      <a16:creationId xmlns:a16="http://schemas.microsoft.com/office/drawing/2014/main" id="{E4D99751-889F-C2D4-BD5C-36DCB2EE04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310" name="Graphic 3309">
                  <a:extLst>
                    <a:ext uri="{FF2B5EF4-FFF2-40B4-BE49-F238E27FC236}">
                      <a16:creationId xmlns:a16="http://schemas.microsoft.com/office/drawing/2014/main" id="{7D7202B3-21DC-4A4F-7B98-4D2230E8FC4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311" name="Graphic 3310">
                  <a:extLst>
                    <a:ext uri="{FF2B5EF4-FFF2-40B4-BE49-F238E27FC236}">
                      <a16:creationId xmlns:a16="http://schemas.microsoft.com/office/drawing/2014/main" id="{B80E07C0-1777-D46F-69A4-A3A74A1C2AA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312" name="Graphic 3311">
                  <a:extLst>
                    <a:ext uri="{FF2B5EF4-FFF2-40B4-BE49-F238E27FC236}">
                      <a16:creationId xmlns:a16="http://schemas.microsoft.com/office/drawing/2014/main" id="{C0A8043A-2448-FF80-685F-1AB0041C7F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313" name="Graphic 3312">
                  <a:extLst>
                    <a:ext uri="{FF2B5EF4-FFF2-40B4-BE49-F238E27FC236}">
                      <a16:creationId xmlns:a16="http://schemas.microsoft.com/office/drawing/2014/main" id="{3F749065-9844-0CE6-09F9-772913328FF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314" name="Graphic 3313">
                  <a:extLst>
                    <a:ext uri="{FF2B5EF4-FFF2-40B4-BE49-F238E27FC236}">
                      <a16:creationId xmlns:a16="http://schemas.microsoft.com/office/drawing/2014/main" id="{8AF315ED-4C02-2AB2-955C-3698D02D60B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315" name="Graphic 3314">
                  <a:extLst>
                    <a:ext uri="{FF2B5EF4-FFF2-40B4-BE49-F238E27FC236}">
                      <a16:creationId xmlns:a16="http://schemas.microsoft.com/office/drawing/2014/main" id="{E241194E-1EB0-A8C0-B75A-D7BB6993337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298" name="Graphic 3297">
                <a:extLst>
                  <a:ext uri="{FF2B5EF4-FFF2-40B4-BE49-F238E27FC236}">
                    <a16:creationId xmlns:a16="http://schemas.microsoft.com/office/drawing/2014/main" id="{48F5D640-C583-E18A-6170-03322FD03E1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299" name="Graphic 3298">
                <a:extLst>
                  <a:ext uri="{FF2B5EF4-FFF2-40B4-BE49-F238E27FC236}">
                    <a16:creationId xmlns:a16="http://schemas.microsoft.com/office/drawing/2014/main" id="{770EFA0B-95E8-5E65-730D-2C1047DFF08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300" name="Graphic 3299">
                <a:extLst>
                  <a:ext uri="{FF2B5EF4-FFF2-40B4-BE49-F238E27FC236}">
                    <a16:creationId xmlns:a16="http://schemas.microsoft.com/office/drawing/2014/main" id="{C57FA416-5EA3-B6B6-DB95-3FCD958C645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301" name="Graphic 3300">
                <a:extLst>
                  <a:ext uri="{FF2B5EF4-FFF2-40B4-BE49-F238E27FC236}">
                    <a16:creationId xmlns:a16="http://schemas.microsoft.com/office/drawing/2014/main" id="{A4625ECB-4011-06B6-A110-93125DE09FD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1869" name="Group 1868">
              <a:extLst>
                <a:ext uri="{FF2B5EF4-FFF2-40B4-BE49-F238E27FC236}">
                  <a16:creationId xmlns:a16="http://schemas.microsoft.com/office/drawing/2014/main" id="{29D8031F-CDAE-60F3-B077-0E8069923F1C}"/>
                </a:ext>
              </a:extLst>
            </p:cNvPr>
            <p:cNvGrpSpPr/>
            <p:nvPr/>
          </p:nvGrpSpPr>
          <p:grpSpPr>
            <a:xfrm>
              <a:off x="1268134" y="3434323"/>
              <a:ext cx="135763" cy="134108"/>
              <a:chOff x="5071590" y="2724817"/>
              <a:chExt cx="1901239" cy="1655213"/>
            </a:xfrm>
          </p:grpSpPr>
          <p:grpSp>
            <p:nvGrpSpPr>
              <p:cNvPr id="3255" name="Group 3254">
                <a:extLst>
                  <a:ext uri="{FF2B5EF4-FFF2-40B4-BE49-F238E27FC236}">
                    <a16:creationId xmlns:a16="http://schemas.microsoft.com/office/drawing/2014/main" id="{6D58B158-9450-9737-775B-68B72D7AEF9E}"/>
                  </a:ext>
                </a:extLst>
              </p:cNvPr>
              <p:cNvGrpSpPr/>
              <p:nvPr/>
            </p:nvGrpSpPr>
            <p:grpSpPr>
              <a:xfrm>
                <a:off x="5071590" y="2724817"/>
                <a:ext cx="1901239" cy="1655213"/>
                <a:chOff x="5071590" y="2724817"/>
                <a:chExt cx="1901239" cy="1655213"/>
              </a:xfrm>
            </p:grpSpPr>
            <p:grpSp>
              <p:nvGrpSpPr>
                <p:cNvPr id="3260" name="Group 3259">
                  <a:extLst>
                    <a:ext uri="{FF2B5EF4-FFF2-40B4-BE49-F238E27FC236}">
                      <a16:creationId xmlns:a16="http://schemas.microsoft.com/office/drawing/2014/main" id="{11E3EA5E-0378-7765-3C9E-3BF21F1CEDD6}"/>
                    </a:ext>
                  </a:extLst>
                </p:cNvPr>
                <p:cNvGrpSpPr/>
                <p:nvPr/>
              </p:nvGrpSpPr>
              <p:grpSpPr>
                <a:xfrm>
                  <a:off x="5071590" y="2724817"/>
                  <a:ext cx="1901239" cy="1655213"/>
                  <a:chOff x="1798565" y="3314011"/>
                  <a:chExt cx="971569" cy="971569"/>
                </a:xfrm>
              </p:grpSpPr>
              <p:sp>
                <p:nvSpPr>
                  <p:cNvPr id="3274" name="Oval 3273">
                    <a:extLst>
                      <a:ext uri="{FF2B5EF4-FFF2-40B4-BE49-F238E27FC236}">
                        <a16:creationId xmlns:a16="http://schemas.microsoft.com/office/drawing/2014/main" id="{B1BE4A58-1165-ABD6-387B-782500A49728}"/>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275" name="Group 3274">
                    <a:extLst>
                      <a:ext uri="{FF2B5EF4-FFF2-40B4-BE49-F238E27FC236}">
                        <a16:creationId xmlns:a16="http://schemas.microsoft.com/office/drawing/2014/main" id="{3398B6CB-AB78-F489-A0E1-8F26AFF3C4CB}"/>
                      </a:ext>
                    </a:extLst>
                  </p:cNvPr>
                  <p:cNvGrpSpPr/>
                  <p:nvPr/>
                </p:nvGrpSpPr>
                <p:grpSpPr>
                  <a:xfrm>
                    <a:off x="1895983" y="3499462"/>
                    <a:ext cx="776733" cy="632250"/>
                    <a:chOff x="6556107" y="1328513"/>
                    <a:chExt cx="4136389" cy="3366966"/>
                  </a:xfrm>
                </p:grpSpPr>
                <p:pic>
                  <p:nvPicPr>
                    <p:cNvPr id="3276" name="Graphic 3275">
                      <a:extLst>
                        <a:ext uri="{FF2B5EF4-FFF2-40B4-BE49-F238E27FC236}">
                          <a16:creationId xmlns:a16="http://schemas.microsoft.com/office/drawing/2014/main" id="{2E80C110-B0F9-6C45-3457-EE5C400B1B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277" name="Graphic 3276">
                      <a:extLst>
                        <a:ext uri="{FF2B5EF4-FFF2-40B4-BE49-F238E27FC236}">
                          <a16:creationId xmlns:a16="http://schemas.microsoft.com/office/drawing/2014/main" id="{A166B7B8-D921-E311-9A8E-DCCA349518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278" name="Graphic 3277">
                      <a:extLst>
                        <a:ext uri="{FF2B5EF4-FFF2-40B4-BE49-F238E27FC236}">
                          <a16:creationId xmlns:a16="http://schemas.microsoft.com/office/drawing/2014/main" id="{336F860D-F872-FDC6-B2DC-D17C2C911D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279" name="Graphic 3278">
                      <a:extLst>
                        <a:ext uri="{FF2B5EF4-FFF2-40B4-BE49-F238E27FC236}">
                          <a16:creationId xmlns:a16="http://schemas.microsoft.com/office/drawing/2014/main" id="{8C840795-E78D-8CA3-184A-60E8AF88094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280" name="Graphic 3279">
                      <a:extLst>
                        <a:ext uri="{FF2B5EF4-FFF2-40B4-BE49-F238E27FC236}">
                          <a16:creationId xmlns:a16="http://schemas.microsoft.com/office/drawing/2014/main" id="{47441DB0-469E-6029-B3D4-50ADF3D9BA8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281" name="Graphic 3280">
                      <a:extLst>
                        <a:ext uri="{FF2B5EF4-FFF2-40B4-BE49-F238E27FC236}">
                          <a16:creationId xmlns:a16="http://schemas.microsoft.com/office/drawing/2014/main" id="{AD7A5E67-707D-1515-B4A6-A536247E5B2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282" name="Graphic 3281">
                      <a:extLst>
                        <a:ext uri="{FF2B5EF4-FFF2-40B4-BE49-F238E27FC236}">
                          <a16:creationId xmlns:a16="http://schemas.microsoft.com/office/drawing/2014/main" id="{489C3731-52BE-364E-659D-8CE642FD5BB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283" name="Graphic 3282">
                      <a:extLst>
                        <a:ext uri="{FF2B5EF4-FFF2-40B4-BE49-F238E27FC236}">
                          <a16:creationId xmlns:a16="http://schemas.microsoft.com/office/drawing/2014/main" id="{56F9176C-949F-41E2-4291-8C6AF9E6027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284" name="Graphic 3283">
                      <a:extLst>
                        <a:ext uri="{FF2B5EF4-FFF2-40B4-BE49-F238E27FC236}">
                          <a16:creationId xmlns:a16="http://schemas.microsoft.com/office/drawing/2014/main" id="{865B62FC-8301-879D-45D4-A2A1EAFB628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285" name="Graphic 3284">
                      <a:extLst>
                        <a:ext uri="{FF2B5EF4-FFF2-40B4-BE49-F238E27FC236}">
                          <a16:creationId xmlns:a16="http://schemas.microsoft.com/office/drawing/2014/main" id="{E0228158-D8FC-E457-41AB-BDAA825332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286" name="Graphic 3285">
                      <a:extLst>
                        <a:ext uri="{FF2B5EF4-FFF2-40B4-BE49-F238E27FC236}">
                          <a16:creationId xmlns:a16="http://schemas.microsoft.com/office/drawing/2014/main" id="{DA9710B8-2E4B-4037-D7D1-6C994CDA33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287" name="Graphic 3286">
                      <a:extLst>
                        <a:ext uri="{FF2B5EF4-FFF2-40B4-BE49-F238E27FC236}">
                          <a16:creationId xmlns:a16="http://schemas.microsoft.com/office/drawing/2014/main" id="{11CDD736-79C9-4D29-C5F7-A70A010DBEE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288" name="Graphic 3287">
                      <a:extLst>
                        <a:ext uri="{FF2B5EF4-FFF2-40B4-BE49-F238E27FC236}">
                          <a16:creationId xmlns:a16="http://schemas.microsoft.com/office/drawing/2014/main" id="{42453B4E-9005-8620-A856-14369941CB6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289" name="Graphic 3288">
                      <a:extLst>
                        <a:ext uri="{FF2B5EF4-FFF2-40B4-BE49-F238E27FC236}">
                          <a16:creationId xmlns:a16="http://schemas.microsoft.com/office/drawing/2014/main" id="{27668DF2-01BE-611C-F016-963C009A855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290" name="Graphic 3289">
                      <a:extLst>
                        <a:ext uri="{FF2B5EF4-FFF2-40B4-BE49-F238E27FC236}">
                          <a16:creationId xmlns:a16="http://schemas.microsoft.com/office/drawing/2014/main" id="{F86962D6-D81D-8F5A-8F9A-7F42F959F4B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291" name="Graphic 3290">
                      <a:extLst>
                        <a:ext uri="{FF2B5EF4-FFF2-40B4-BE49-F238E27FC236}">
                          <a16:creationId xmlns:a16="http://schemas.microsoft.com/office/drawing/2014/main" id="{55D8F36B-6454-D356-3A73-647CFD1431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292" name="Graphic 3291">
                      <a:extLst>
                        <a:ext uri="{FF2B5EF4-FFF2-40B4-BE49-F238E27FC236}">
                          <a16:creationId xmlns:a16="http://schemas.microsoft.com/office/drawing/2014/main" id="{62A02A0A-C81D-CFE8-090B-6A385442E5D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293" name="Graphic 3292">
                      <a:extLst>
                        <a:ext uri="{FF2B5EF4-FFF2-40B4-BE49-F238E27FC236}">
                          <a16:creationId xmlns:a16="http://schemas.microsoft.com/office/drawing/2014/main" id="{149FAA04-5AB8-330E-E32C-B86C0A3038C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294" name="Graphic 3293">
                      <a:extLst>
                        <a:ext uri="{FF2B5EF4-FFF2-40B4-BE49-F238E27FC236}">
                          <a16:creationId xmlns:a16="http://schemas.microsoft.com/office/drawing/2014/main" id="{9FBD0204-CA74-B068-8FBF-C905D92DFC0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295" name="Graphic 3294">
                      <a:extLst>
                        <a:ext uri="{FF2B5EF4-FFF2-40B4-BE49-F238E27FC236}">
                          <a16:creationId xmlns:a16="http://schemas.microsoft.com/office/drawing/2014/main" id="{0A13198B-4FB0-1BFF-5C3C-F27D9694A46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296" name="Graphic 3295">
                      <a:extLst>
                        <a:ext uri="{FF2B5EF4-FFF2-40B4-BE49-F238E27FC236}">
                          <a16:creationId xmlns:a16="http://schemas.microsoft.com/office/drawing/2014/main" id="{D369B984-98DB-C810-D113-AA368F37B5D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261" name="Graphic 3260">
                  <a:extLst>
                    <a:ext uri="{FF2B5EF4-FFF2-40B4-BE49-F238E27FC236}">
                      <a16:creationId xmlns:a16="http://schemas.microsoft.com/office/drawing/2014/main" id="{68D7C18B-EFAC-B3A5-45E9-F829A228FF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262" name="Graphic 3261">
                  <a:extLst>
                    <a:ext uri="{FF2B5EF4-FFF2-40B4-BE49-F238E27FC236}">
                      <a16:creationId xmlns:a16="http://schemas.microsoft.com/office/drawing/2014/main" id="{216EC7E5-9B2E-CFBC-A2C4-D84551D682F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263" name="Graphic 3262">
                  <a:extLst>
                    <a:ext uri="{FF2B5EF4-FFF2-40B4-BE49-F238E27FC236}">
                      <a16:creationId xmlns:a16="http://schemas.microsoft.com/office/drawing/2014/main" id="{65CB97DA-BB40-6762-1088-9F2651D7B06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264" name="Graphic 3263">
                  <a:extLst>
                    <a:ext uri="{FF2B5EF4-FFF2-40B4-BE49-F238E27FC236}">
                      <a16:creationId xmlns:a16="http://schemas.microsoft.com/office/drawing/2014/main" id="{74CD2836-AF54-D212-3E87-B0274350D51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265" name="Graphic 3264">
                  <a:extLst>
                    <a:ext uri="{FF2B5EF4-FFF2-40B4-BE49-F238E27FC236}">
                      <a16:creationId xmlns:a16="http://schemas.microsoft.com/office/drawing/2014/main" id="{2FC3E1AB-46FB-4298-1E89-5E0108E24DF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266" name="Graphic 3265">
                  <a:extLst>
                    <a:ext uri="{FF2B5EF4-FFF2-40B4-BE49-F238E27FC236}">
                      <a16:creationId xmlns:a16="http://schemas.microsoft.com/office/drawing/2014/main" id="{7C2E4CB4-36FE-708E-F50A-D41D6A66ED6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267" name="Graphic 3266">
                  <a:extLst>
                    <a:ext uri="{FF2B5EF4-FFF2-40B4-BE49-F238E27FC236}">
                      <a16:creationId xmlns:a16="http://schemas.microsoft.com/office/drawing/2014/main" id="{0CD70C92-30AE-BF8E-7DB2-B68E9366210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268" name="Graphic 3267">
                  <a:extLst>
                    <a:ext uri="{FF2B5EF4-FFF2-40B4-BE49-F238E27FC236}">
                      <a16:creationId xmlns:a16="http://schemas.microsoft.com/office/drawing/2014/main" id="{FB34B1BC-70A0-C7C9-4FBA-F9A1FD6B124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269" name="Graphic 3268">
                  <a:extLst>
                    <a:ext uri="{FF2B5EF4-FFF2-40B4-BE49-F238E27FC236}">
                      <a16:creationId xmlns:a16="http://schemas.microsoft.com/office/drawing/2014/main" id="{5186FA91-2446-AAE5-C2F1-7DF1B12058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270" name="Graphic 3269">
                  <a:extLst>
                    <a:ext uri="{FF2B5EF4-FFF2-40B4-BE49-F238E27FC236}">
                      <a16:creationId xmlns:a16="http://schemas.microsoft.com/office/drawing/2014/main" id="{F4C0BC4E-A074-1D7B-5223-484A68C087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271" name="Graphic 3270">
                  <a:extLst>
                    <a:ext uri="{FF2B5EF4-FFF2-40B4-BE49-F238E27FC236}">
                      <a16:creationId xmlns:a16="http://schemas.microsoft.com/office/drawing/2014/main" id="{6FC1C8AD-EDB1-6E4A-F921-960663B5594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272" name="Graphic 3271">
                  <a:extLst>
                    <a:ext uri="{FF2B5EF4-FFF2-40B4-BE49-F238E27FC236}">
                      <a16:creationId xmlns:a16="http://schemas.microsoft.com/office/drawing/2014/main" id="{DD783384-F56C-1226-CB8D-B7ECCA65951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273" name="Graphic 3272">
                  <a:extLst>
                    <a:ext uri="{FF2B5EF4-FFF2-40B4-BE49-F238E27FC236}">
                      <a16:creationId xmlns:a16="http://schemas.microsoft.com/office/drawing/2014/main" id="{34401285-D890-9EE1-4A08-530B9AB0E35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256" name="Graphic 3255">
                <a:extLst>
                  <a:ext uri="{FF2B5EF4-FFF2-40B4-BE49-F238E27FC236}">
                    <a16:creationId xmlns:a16="http://schemas.microsoft.com/office/drawing/2014/main" id="{909AA525-561C-C7C9-7438-EFE5A8AF52B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257" name="Graphic 3256">
                <a:extLst>
                  <a:ext uri="{FF2B5EF4-FFF2-40B4-BE49-F238E27FC236}">
                    <a16:creationId xmlns:a16="http://schemas.microsoft.com/office/drawing/2014/main" id="{97409E7F-D643-D98D-5A96-1481D969166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258" name="Graphic 3257">
                <a:extLst>
                  <a:ext uri="{FF2B5EF4-FFF2-40B4-BE49-F238E27FC236}">
                    <a16:creationId xmlns:a16="http://schemas.microsoft.com/office/drawing/2014/main" id="{F94A4ABE-858C-DA7F-A3B5-E226E14CA8E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259" name="Graphic 3258">
                <a:extLst>
                  <a:ext uri="{FF2B5EF4-FFF2-40B4-BE49-F238E27FC236}">
                    <a16:creationId xmlns:a16="http://schemas.microsoft.com/office/drawing/2014/main" id="{18F29AA5-14C7-813A-F3E6-A4D9AF1D6B9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1870" name="Group 1869">
              <a:extLst>
                <a:ext uri="{FF2B5EF4-FFF2-40B4-BE49-F238E27FC236}">
                  <a16:creationId xmlns:a16="http://schemas.microsoft.com/office/drawing/2014/main" id="{3E521D86-72B9-648C-FCF0-97E083956080}"/>
                </a:ext>
              </a:extLst>
            </p:cNvPr>
            <p:cNvGrpSpPr/>
            <p:nvPr/>
          </p:nvGrpSpPr>
          <p:grpSpPr>
            <a:xfrm>
              <a:off x="1180898" y="3344848"/>
              <a:ext cx="80395" cy="79415"/>
              <a:chOff x="5071590" y="2724817"/>
              <a:chExt cx="1901239" cy="1655213"/>
            </a:xfrm>
          </p:grpSpPr>
          <p:grpSp>
            <p:nvGrpSpPr>
              <p:cNvPr id="3213" name="Group 3212">
                <a:extLst>
                  <a:ext uri="{FF2B5EF4-FFF2-40B4-BE49-F238E27FC236}">
                    <a16:creationId xmlns:a16="http://schemas.microsoft.com/office/drawing/2014/main" id="{0269F12B-B093-186C-4F22-C774C2E2BC3D}"/>
                  </a:ext>
                </a:extLst>
              </p:cNvPr>
              <p:cNvGrpSpPr/>
              <p:nvPr/>
            </p:nvGrpSpPr>
            <p:grpSpPr>
              <a:xfrm>
                <a:off x="5071590" y="2724817"/>
                <a:ext cx="1901239" cy="1655213"/>
                <a:chOff x="5071590" y="2724817"/>
                <a:chExt cx="1901239" cy="1655213"/>
              </a:xfrm>
            </p:grpSpPr>
            <p:grpSp>
              <p:nvGrpSpPr>
                <p:cNvPr id="3218" name="Group 3217">
                  <a:extLst>
                    <a:ext uri="{FF2B5EF4-FFF2-40B4-BE49-F238E27FC236}">
                      <a16:creationId xmlns:a16="http://schemas.microsoft.com/office/drawing/2014/main" id="{4A67323E-D128-A8BD-EF42-0B265A980F2F}"/>
                    </a:ext>
                  </a:extLst>
                </p:cNvPr>
                <p:cNvGrpSpPr/>
                <p:nvPr/>
              </p:nvGrpSpPr>
              <p:grpSpPr>
                <a:xfrm>
                  <a:off x="5071590" y="2724817"/>
                  <a:ext cx="1901239" cy="1655213"/>
                  <a:chOff x="1798565" y="3314011"/>
                  <a:chExt cx="971569" cy="971569"/>
                </a:xfrm>
              </p:grpSpPr>
              <p:sp>
                <p:nvSpPr>
                  <p:cNvPr id="3232" name="Oval 3231">
                    <a:extLst>
                      <a:ext uri="{FF2B5EF4-FFF2-40B4-BE49-F238E27FC236}">
                        <a16:creationId xmlns:a16="http://schemas.microsoft.com/office/drawing/2014/main" id="{C00B4FC9-8B09-E5B8-6593-CD1AE52E00A7}"/>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233" name="Group 3232">
                    <a:extLst>
                      <a:ext uri="{FF2B5EF4-FFF2-40B4-BE49-F238E27FC236}">
                        <a16:creationId xmlns:a16="http://schemas.microsoft.com/office/drawing/2014/main" id="{F6A7CB32-7FAF-87E1-9302-6373EFDF7CF3}"/>
                      </a:ext>
                    </a:extLst>
                  </p:cNvPr>
                  <p:cNvGrpSpPr/>
                  <p:nvPr/>
                </p:nvGrpSpPr>
                <p:grpSpPr>
                  <a:xfrm>
                    <a:off x="1895983" y="3499462"/>
                    <a:ext cx="776733" cy="632250"/>
                    <a:chOff x="6556107" y="1328513"/>
                    <a:chExt cx="4136389" cy="3366966"/>
                  </a:xfrm>
                </p:grpSpPr>
                <p:pic>
                  <p:nvPicPr>
                    <p:cNvPr id="3234" name="Graphic 3233">
                      <a:extLst>
                        <a:ext uri="{FF2B5EF4-FFF2-40B4-BE49-F238E27FC236}">
                          <a16:creationId xmlns:a16="http://schemas.microsoft.com/office/drawing/2014/main" id="{B8C393BC-BA67-B096-ABB1-2AA21736FE6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235" name="Graphic 3234">
                      <a:extLst>
                        <a:ext uri="{FF2B5EF4-FFF2-40B4-BE49-F238E27FC236}">
                          <a16:creationId xmlns:a16="http://schemas.microsoft.com/office/drawing/2014/main" id="{C865F60D-CD73-3433-8684-062E9DD4BD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236" name="Graphic 3235">
                      <a:extLst>
                        <a:ext uri="{FF2B5EF4-FFF2-40B4-BE49-F238E27FC236}">
                          <a16:creationId xmlns:a16="http://schemas.microsoft.com/office/drawing/2014/main" id="{87DF934D-274A-5DDD-9ADA-91A59E8441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237" name="Graphic 3236">
                      <a:extLst>
                        <a:ext uri="{FF2B5EF4-FFF2-40B4-BE49-F238E27FC236}">
                          <a16:creationId xmlns:a16="http://schemas.microsoft.com/office/drawing/2014/main" id="{7947DB0A-0719-A4A6-C415-976AFDFC8B4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238" name="Graphic 3237">
                      <a:extLst>
                        <a:ext uri="{FF2B5EF4-FFF2-40B4-BE49-F238E27FC236}">
                          <a16:creationId xmlns:a16="http://schemas.microsoft.com/office/drawing/2014/main" id="{07B64CEB-D23D-5829-0794-46AA90E071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239" name="Graphic 3238">
                      <a:extLst>
                        <a:ext uri="{FF2B5EF4-FFF2-40B4-BE49-F238E27FC236}">
                          <a16:creationId xmlns:a16="http://schemas.microsoft.com/office/drawing/2014/main" id="{4A3403E7-3586-8B08-21B6-BB1D688E503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240" name="Graphic 3239">
                      <a:extLst>
                        <a:ext uri="{FF2B5EF4-FFF2-40B4-BE49-F238E27FC236}">
                          <a16:creationId xmlns:a16="http://schemas.microsoft.com/office/drawing/2014/main" id="{856031D6-11A1-DC2E-ED29-5005A03A1F2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241" name="Graphic 3240">
                      <a:extLst>
                        <a:ext uri="{FF2B5EF4-FFF2-40B4-BE49-F238E27FC236}">
                          <a16:creationId xmlns:a16="http://schemas.microsoft.com/office/drawing/2014/main" id="{1CBF3FFC-3302-D4A9-1FB0-9AF47FE94A3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242" name="Graphic 3241">
                      <a:extLst>
                        <a:ext uri="{FF2B5EF4-FFF2-40B4-BE49-F238E27FC236}">
                          <a16:creationId xmlns:a16="http://schemas.microsoft.com/office/drawing/2014/main" id="{65E15696-4506-0956-C47F-4A84C1F7B5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243" name="Graphic 3242">
                      <a:extLst>
                        <a:ext uri="{FF2B5EF4-FFF2-40B4-BE49-F238E27FC236}">
                          <a16:creationId xmlns:a16="http://schemas.microsoft.com/office/drawing/2014/main" id="{CBC9B152-1FB5-FD11-9D75-42130FFB27C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244" name="Graphic 3243">
                      <a:extLst>
                        <a:ext uri="{FF2B5EF4-FFF2-40B4-BE49-F238E27FC236}">
                          <a16:creationId xmlns:a16="http://schemas.microsoft.com/office/drawing/2014/main" id="{9A517C8D-30FF-00C7-2926-33B8B399230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245" name="Graphic 3244">
                      <a:extLst>
                        <a:ext uri="{FF2B5EF4-FFF2-40B4-BE49-F238E27FC236}">
                          <a16:creationId xmlns:a16="http://schemas.microsoft.com/office/drawing/2014/main" id="{8AD7DBF7-A4F2-A10A-7D0A-1D5B6FA6D14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246" name="Graphic 3245">
                      <a:extLst>
                        <a:ext uri="{FF2B5EF4-FFF2-40B4-BE49-F238E27FC236}">
                          <a16:creationId xmlns:a16="http://schemas.microsoft.com/office/drawing/2014/main" id="{9E9B5419-D4C4-52A9-CDF3-0CD9059D53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247" name="Graphic 3246">
                      <a:extLst>
                        <a:ext uri="{FF2B5EF4-FFF2-40B4-BE49-F238E27FC236}">
                          <a16:creationId xmlns:a16="http://schemas.microsoft.com/office/drawing/2014/main" id="{54F0D71D-2FE4-C328-6DC7-86A556EE812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248" name="Graphic 3247">
                      <a:extLst>
                        <a:ext uri="{FF2B5EF4-FFF2-40B4-BE49-F238E27FC236}">
                          <a16:creationId xmlns:a16="http://schemas.microsoft.com/office/drawing/2014/main" id="{1D7D6E52-E7AA-45F4-6AC5-A614B41A09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249" name="Graphic 3248">
                      <a:extLst>
                        <a:ext uri="{FF2B5EF4-FFF2-40B4-BE49-F238E27FC236}">
                          <a16:creationId xmlns:a16="http://schemas.microsoft.com/office/drawing/2014/main" id="{CFC34F7A-C3DA-7129-8EA1-0686B219F4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250" name="Graphic 3249">
                      <a:extLst>
                        <a:ext uri="{FF2B5EF4-FFF2-40B4-BE49-F238E27FC236}">
                          <a16:creationId xmlns:a16="http://schemas.microsoft.com/office/drawing/2014/main" id="{654FC2E7-D135-096F-FBE9-78775F744F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251" name="Graphic 3250">
                      <a:extLst>
                        <a:ext uri="{FF2B5EF4-FFF2-40B4-BE49-F238E27FC236}">
                          <a16:creationId xmlns:a16="http://schemas.microsoft.com/office/drawing/2014/main" id="{22D50AE9-4338-1150-D4C1-E8B57E1E0BA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252" name="Graphic 3251">
                      <a:extLst>
                        <a:ext uri="{FF2B5EF4-FFF2-40B4-BE49-F238E27FC236}">
                          <a16:creationId xmlns:a16="http://schemas.microsoft.com/office/drawing/2014/main" id="{E6A5F7B5-E0EE-AA71-BB7C-7FCE2D74759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253" name="Graphic 3252">
                      <a:extLst>
                        <a:ext uri="{FF2B5EF4-FFF2-40B4-BE49-F238E27FC236}">
                          <a16:creationId xmlns:a16="http://schemas.microsoft.com/office/drawing/2014/main" id="{7821DCCF-AD81-063E-47C1-58B046EE002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254" name="Graphic 3253">
                      <a:extLst>
                        <a:ext uri="{FF2B5EF4-FFF2-40B4-BE49-F238E27FC236}">
                          <a16:creationId xmlns:a16="http://schemas.microsoft.com/office/drawing/2014/main" id="{1F0CA6C1-5576-AAFA-17D3-832B15B7EB4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219" name="Graphic 3218">
                  <a:extLst>
                    <a:ext uri="{FF2B5EF4-FFF2-40B4-BE49-F238E27FC236}">
                      <a16:creationId xmlns:a16="http://schemas.microsoft.com/office/drawing/2014/main" id="{1E1AB4D6-8F58-C3B4-7B9C-14772DC003A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220" name="Graphic 3219">
                  <a:extLst>
                    <a:ext uri="{FF2B5EF4-FFF2-40B4-BE49-F238E27FC236}">
                      <a16:creationId xmlns:a16="http://schemas.microsoft.com/office/drawing/2014/main" id="{140E6A19-9E0C-7A98-1FE0-1B508F8F15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221" name="Graphic 3220">
                  <a:extLst>
                    <a:ext uri="{FF2B5EF4-FFF2-40B4-BE49-F238E27FC236}">
                      <a16:creationId xmlns:a16="http://schemas.microsoft.com/office/drawing/2014/main" id="{F5018C06-450A-23C8-1EE2-C93CFAA538E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222" name="Graphic 3221">
                  <a:extLst>
                    <a:ext uri="{FF2B5EF4-FFF2-40B4-BE49-F238E27FC236}">
                      <a16:creationId xmlns:a16="http://schemas.microsoft.com/office/drawing/2014/main" id="{DE38741B-A693-41D4-82B3-DA3D92DE23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223" name="Graphic 3222">
                  <a:extLst>
                    <a:ext uri="{FF2B5EF4-FFF2-40B4-BE49-F238E27FC236}">
                      <a16:creationId xmlns:a16="http://schemas.microsoft.com/office/drawing/2014/main" id="{01043EE3-1138-89DC-774A-A5D1938661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224" name="Graphic 3223">
                  <a:extLst>
                    <a:ext uri="{FF2B5EF4-FFF2-40B4-BE49-F238E27FC236}">
                      <a16:creationId xmlns:a16="http://schemas.microsoft.com/office/drawing/2014/main" id="{8A4E0FD0-4DC9-A072-07DF-294855F5F7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225" name="Graphic 3224">
                  <a:extLst>
                    <a:ext uri="{FF2B5EF4-FFF2-40B4-BE49-F238E27FC236}">
                      <a16:creationId xmlns:a16="http://schemas.microsoft.com/office/drawing/2014/main" id="{9BA17902-D805-184C-6667-C3D97A632F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226" name="Graphic 3225">
                  <a:extLst>
                    <a:ext uri="{FF2B5EF4-FFF2-40B4-BE49-F238E27FC236}">
                      <a16:creationId xmlns:a16="http://schemas.microsoft.com/office/drawing/2014/main" id="{C0D8B7CE-11B0-5AF8-0136-052BEC2B64E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227" name="Graphic 3226">
                  <a:extLst>
                    <a:ext uri="{FF2B5EF4-FFF2-40B4-BE49-F238E27FC236}">
                      <a16:creationId xmlns:a16="http://schemas.microsoft.com/office/drawing/2014/main" id="{B445B6F9-3613-5BA4-DA22-92E965A4057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228" name="Graphic 3227">
                  <a:extLst>
                    <a:ext uri="{FF2B5EF4-FFF2-40B4-BE49-F238E27FC236}">
                      <a16:creationId xmlns:a16="http://schemas.microsoft.com/office/drawing/2014/main" id="{F82908A9-0806-EFF3-DC3A-999A7EF084F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229" name="Graphic 3228">
                  <a:extLst>
                    <a:ext uri="{FF2B5EF4-FFF2-40B4-BE49-F238E27FC236}">
                      <a16:creationId xmlns:a16="http://schemas.microsoft.com/office/drawing/2014/main" id="{890DDFB5-59F3-C012-CD97-3CAD1217855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230" name="Graphic 3229">
                  <a:extLst>
                    <a:ext uri="{FF2B5EF4-FFF2-40B4-BE49-F238E27FC236}">
                      <a16:creationId xmlns:a16="http://schemas.microsoft.com/office/drawing/2014/main" id="{C3D31655-E452-343C-96F1-B672D30ABF3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231" name="Graphic 3230">
                  <a:extLst>
                    <a:ext uri="{FF2B5EF4-FFF2-40B4-BE49-F238E27FC236}">
                      <a16:creationId xmlns:a16="http://schemas.microsoft.com/office/drawing/2014/main" id="{179444DA-DD0F-2771-9948-4A822818249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214" name="Graphic 3213">
                <a:extLst>
                  <a:ext uri="{FF2B5EF4-FFF2-40B4-BE49-F238E27FC236}">
                    <a16:creationId xmlns:a16="http://schemas.microsoft.com/office/drawing/2014/main" id="{EB8E047B-C004-DD3B-0AAC-FDFA6248CC0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215" name="Graphic 3214">
                <a:extLst>
                  <a:ext uri="{FF2B5EF4-FFF2-40B4-BE49-F238E27FC236}">
                    <a16:creationId xmlns:a16="http://schemas.microsoft.com/office/drawing/2014/main" id="{ABE03E9D-871A-D63A-F580-D9D7EEE8DE9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216" name="Graphic 3215">
                <a:extLst>
                  <a:ext uri="{FF2B5EF4-FFF2-40B4-BE49-F238E27FC236}">
                    <a16:creationId xmlns:a16="http://schemas.microsoft.com/office/drawing/2014/main" id="{86289FF0-F904-BB6A-F4F8-CA5348A280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217" name="Graphic 3216">
                <a:extLst>
                  <a:ext uri="{FF2B5EF4-FFF2-40B4-BE49-F238E27FC236}">
                    <a16:creationId xmlns:a16="http://schemas.microsoft.com/office/drawing/2014/main" id="{B7B9DF0A-6563-59A2-3EC6-EF489C30A7E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1871" name="Group 1870">
              <a:extLst>
                <a:ext uri="{FF2B5EF4-FFF2-40B4-BE49-F238E27FC236}">
                  <a16:creationId xmlns:a16="http://schemas.microsoft.com/office/drawing/2014/main" id="{EBEBC257-59CD-22B1-6A32-CB4CC9CD6C21}"/>
                </a:ext>
              </a:extLst>
            </p:cNvPr>
            <p:cNvGrpSpPr/>
            <p:nvPr/>
          </p:nvGrpSpPr>
          <p:grpSpPr>
            <a:xfrm>
              <a:off x="1451002" y="3328674"/>
              <a:ext cx="80395" cy="79415"/>
              <a:chOff x="5071590" y="2724817"/>
              <a:chExt cx="1901239" cy="1655213"/>
            </a:xfrm>
          </p:grpSpPr>
          <p:grpSp>
            <p:nvGrpSpPr>
              <p:cNvPr id="3171" name="Group 3170">
                <a:extLst>
                  <a:ext uri="{FF2B5EF4-FFF2-40B4-BE49-F238E27FC236}">
                    <a16:creationId xmlns:a16="http://schemas.microsoft.com/office/drawing/2014/main" id="{E27B2383-4EEE-9C32-8D88-8674C565979D}"/>
                  </a:ext>
                </a:extLst>
              </p:cNvPr>
              <p:cNvGrpSpPr/>
              <p:nvPr/>
            </p:nvGrpSpPr>
            <p:grpSpPr>
              <a:xfrm>
                <a:off x="5071590" y="2724817"/>
                <a:ext cx="1901239" cy="1655213"/>
                <a:chOff x="5071590" y="2724817"/>
                <a:chExt cx="1901239" cy="1655213"/>
              </a:xfrm>
            </p:grpSpPr>
            <p:grpSp>
              <p:nvGrpSpPr>
                <p:cNvPr id="3176" name="Group 3175">
                  <a:extLst>
                    <a:ext uri="{FF2B5EF4-FFF2-40B4-BE49-F238E27FC236}">
                      <a16:creationId xmlns:a16="http://schemas.microsoft.com/office/drawing/2014/main" id="{DB50A9CF-549A-DC4E-7A82-3BE9DB60FF34}"/>
                    </a:ext>
                  </a:extLst>
                </p:cNvPr>
                <p:cNvGrpSpPr/>
                <p:nvPr/>
              </p:nvGrpSpPr>
              <p:grpSpPr>
                <a:xfrm>
                  <a:off x="5071590" y="2724817"/>
                  <a:ext cx="1901239" cy="1655213"/>
                  <a:chOff x="1798565" y="3314011"/>
                  <a:chExt cx="971569" cy="971569"/>
                </a:xfrm>
              </p:grpSpPr>
              <p:sp>
                <p:nvSpPr>
                  <p:cNvPr id="3190" name="Oval 3189">
                    <a:extLst>
                      <a:ext uri="{FF2B5EF4-FFF2-40B4-BE49-F238E27FC236}">
                        <a16:creationId xmlns:a16="http://schemas.microsoft.com/office/drawing/2014/main" id="{A5F0FA55-BE5A-91B9-EA48-F0BD8C33E5E0}"/>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191" name="Group 3190">
                    <a:extLst>
                      <a:ext uri="{FF2B5EF4-FFF2-40B4-BE49-F238E27FC236}">
                        <a16:creationId xmlns:a16="http://schemas.microsoft.com/office/drawing/2014/main" id="{614004FF-83DE-DC3C-1235-C707CCE2A02E}"/>
                      </a:ext>
                    </a:extLst>
                  </p:cNvPr>
                  <p:cNvGrpSpPr/>
                  <p:nvPr/>
                </p:nvGrpSpPr>
                <p:grpSpPr>
                  <a:xfrm>
                    <a:off x="1895983" y="3499462"/>
                    <a:ext cx="776733" cy="632250"/>
                    <a:chOff x="6556107" y="1328513"/>
                    <a:chExt cx="4136389" cy="3366966"/>
                  </a:xfrm>
                </p:grpSpPr>
                <p:pic>
                  <p:nvPicPr>
                    <p:cNvPr id="3192" name="Graphic 3191">
                      <a:extLst>
                        <a:ext uri="{FF2B5EF4-FFF2-40B4-BE49-F238E27FC236}">
                          <a16:creationId xmlns:a16="http://schemas.microsoft.com/office/drawing/2014/main" id="{F68B82A2-ECBB-8B75-AD3E-C1A9454564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193" name="Graphic 3192">
                      <a:extLst>
                        <a:ext uri="{FF2B5EF4-FFF2-40B4-BE49-F238E27FC236}">
                          <a16:creationId xmlns:a16="http://schemas.microsoft.com/office/drawing/2014/main" id="{9A653949-5A7D-A9A6-03DB-01688512F2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194" name="Graphic 3193">
                      <a:extLst>
                        <a:ext uri="{FF2B5EF4-FFF2-40B4-BE49-F238E27FC236}">
                          <a16:creationId xmlns:a16="http://schemas.microsoft.com/office/drawing/2014/main" id="{E9856D9F-B8A7-75F8-4FD0-C081E9AC0DA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195" name="Graphic 3194">
                      <a:extLst>
                        <a:ext uri="{FF2B5EF4-FFF2-40B4-BE49-F238E27FC236}">
                          <a16:creationId xmlns:a16="http://schemas.microsoft.com/office/drawing/2014/main" id="{D588699A-89FD-6245-E256-2A6FCAA3050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196" name="Graphic 3195">
                      <a:extLst>
                        <a:ext uri="{FF2B5EF4-FFF2-40B4-BE49-F238E27FC236}">
                          <a16:creationId xmlns:a16="http://schemas.microsoft.com/office/drawing/2014/main" id="{F1129BC6-FAAC-7FB0-872E-48B6AC52218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197" name="Graphic 3196">
                      <a:extLst>
                        <a:ext uri="{FF2B5EF4-FFF2-40B4-BE49-F238E27FC236}">
                          <a16:creationId xmlns:a16="http://schemas.microsoft.com/office/drawing/2014/main" id="{ACC82ED3-C521-7341-2D57-3ADA7557FD9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198" name="Graphic 3197">
                      <a:extLst>
                        <a:ext uri="{FF2B5EF4-FFF2-40B4-BE49-F238E27FC236}">
                          <a16:creationId xmlns:a16="http://schemas.microsoft.com/office/drawing/2014/main" id="{22DFE549-71ED-B992-E961-9469A99376F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199" name="Graphic 3198">
                      <a:extLst>
                        <a:ext uri="{FF2B5EF4-FFF2-40B4-BE49-F238E27FC236}">
                          <a16:creationId xmlns:a16="http://schemas.microsoft.com/office/drawing/2014/main" id="{9CF0DE29-6192-8C1D-CB50-1AB30A0AAD0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200" name="Graphic 3199">
                      <a:extLst>
                        <a:ext uri="{FF2B5EF4-FFF2-40B4-BE49-F238E27FC236}">
                          <a16:creationId xmlns:a16="http://schemas.microsoft.com/office/drawing/2014/main" id="{62110DCE-27AA-598D-AE9B-ACF5E83A8F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201" name="Graphic 3200">
                      <a:extLst>
                        <a:ext uri="{FF2B5EF4-FFF2-40B4-BE49-F238E27FC236}">
                          <a16:creationId xmlns:a16="http://schemas.microsoft.com/office/drawing/2014/main" id="{83E599D2-FB5A-08EB-0A5C-2D5C86AF036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202" name="Graphic 3201">
                      <a:extLst>
                        <a:ext uri="{FF2B5EF4-FFF2-40B4-BE49-F238E27FC236}">
                          <a16:creationId xmlns:a16="http://schemas.microsoft.com/office/drawing/2014/main" id="{8311E28E-D4F3-E9A0-B2D0-201D34441D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203" name="Graphic 3202">
                      <a:extLst>
                        <a:ext uri="{FF2B5EF4-FFF2-40B4-BE49-F238E27FC236}">
                          <a16:creationId xmlns:a16="http://schemas.microsoft.com/office/drawing/2014/main" id="{F0C9BA4D-2F04-7D05-EBDE-325DCC04328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204" name="Graphic 3203">
                      <a:extLst>
                        <a:ext uri="{FF2B5EF4-FFF2-40B4-BE49-F238E27FC236}">
                          <a16:creationId xmlns:a16="http://schemas.microsoft.com/office/drawing/2014/main" id="{A4750D88-4295-3DD5-E817-F384FC958E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205" name="Graphic 3204">
                      <a:extLst>
                        <a:ext uri="{FF2B5EF4-FFF2-40B4-BE49-F238E27FC236}">
                          <a16:creationId xmlns:a16="http://schemas.microsoft.com/office/drawing/2014/main" id="{85D94D71-5373-E739-CC0D-3D3DFFF7AE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206" name="Graphic 3205">
                      <a:extLst>
                        <a:ext uri="{FF2B5EF4-FFF2-40B4-BE49-F238E27FC236}">
                          <a16:creationId xmlns:a16="http://schemas.microsoft.com/office/drawing/2014/main" id="{F4A111ED-3254-D4D9-057B-AD3594BE35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207" name="Graphic 3206">
                      <a:extLst>
                        <a:ext uri="{FF2B5EF4-FFF2-40B4-BE49-F238E27FC236}">
                          <a16:creationId xmlns:a16="http://schemas.microsoft.com/office/drawing/2014/main" id="{B2B4E480-FCA7-49C7-420F-8D53FC8C18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208" name="Graphic 3207">
                      <a:extLst>
                        <a:ext uri="{FF2B5EF4-FFF2-40B4-BE49-F238E27FC236}">
                          <a16:creationId xmlns:a16="http://schemas.microsoft.com/office/drawing/2014/main" id="{CB22340D-FEBA-F92E-3123-B196DC4CEB4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209" name="Graphic 3208">
                      <a:extLst>
                        <a:ext uri="{FF2B5EF4-FFF2-40B4-BE49-F238E27FC236}">
                          <a16:creationId xmlns:a16="http://schemas.microsoft.com/office/drawing/2014/main" id="{6D7A27BE-3336-277F-35D3-15E538C611C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210" name="Graphic 3209">
                      <a:extLst>
                        <a:ext uri="{FF2B5EF4-FFF2-40B4-BE49-F238E27FC236}">
                          <a16:creationId xmlns:a16="http://schemas.microsoft.com/office/drawing/2014/main" id="{87665CC4-3158-78A3-5536-70D0D934AE1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211" name="Graphic 3210">
                      <a:extLst>
                        <a:ext uri="{FF2B5EF4-FFF2-40B4-BE49-F238E27FC236}">
                          <a16:creationId xmlns:a16="http://schemas.microsoft.com/office/drawing/2014/main" id="{DC01C3BC-BEEE-D8D9-629B-AA79ED5DC78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212" name="Graphic 3211">
                      <a:extLst>
                        <a:ext uri="{FF2B5EF4-FFF2-40B4-BE49-F238E27FC236}">
                          <a16:creationId xmlns:a16="http://schemas.microsoft.com/office/drawing/2014/main" id="{A4708901-3252-7F29-EB0F-0B621EC113C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177" name="Graphic 3176">
                  <a:extLst>
                    <a:ext uri="{FF2B5EF4-FFF2-40B4-BE49-F238E27FC236}">
                      <a16:creationId xmlns:a16="http://schemas.microsoft.com/office/drawing/2014/main" id="{3EC648E9-0DC0-F417-C5C1-A5F2EC8E13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178" name="Graphic 3177">
                  <a:extLst>
                    <a:ext uri="{FF2B5EF4-FFF2-40B4-BE49-F238E27FC236}">
                      <a16:creationId xmlns:a16="http://schemas.microsoft.com/office/drawing/2014/main" id="{AFAAA3C5-EC32-45AC-17F5-7718F5D8B8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179" name="Graphic 3178">
                  <a:extLst>
                    <a:ext uri="{FF2B5EF4-FFF2-40B4-BE49-F238E27FC236}">
                      <a16:creationId xmlns:a16="http://schemas.microsoft.com/office/drawing/2014/main" id="{31CC7BCE-3300-5B51-5C85-1E49F94FC94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180" name="Graphic 3179">
                  <a:extLst>
                    <a:ext uri="{FF2B5EF4-FFF2-40B4-BE49-F238E27FC236}">
                      <a16:creationId xmlns:a16="http://schemas.microsoft.com/office/drawing/2014/main" id="{E3E96594-BD19-3666-FA1F-35E74B85C01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181" name="Graphic 3180">
                  <a:extLst>
                    <a:ext uri="{FF2B5EF4-FFF2-40B4-BE49-F238E27FC236}">
                      <a16:creationId xmlns:a16="http://schemas.microsoft.com/office/drawing/2014/main" id="{1A573390-0550-A4EF-CB02-7FC0AEA8D9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182" name="Graphic 3181">
                  <a:extLst>
                    <a:ext uri="{FF2B5EF4-FFF2-40B4-BE49-F238E27FC236}">
                      <a16:creationId xmlns:a16="http://schemas.microsoft.com/office/drawing/2014/main" id="{C35B11B0-3FB7-F828-6B77-42200FC09A1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183" name="Graphic 3182">
                  <a:extLst>
                    <a:ext uri="{FF2B5EF4-FFF2-40B4-BE49-F238E27FC236}">
                      <a16:creationId xmlns:a16="http://schemas.microsoft.com/office/drawing/2014/main" id="{CB7A325D-4CB6-24A8-FCE6-A7F601EF23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184" name="Graphic 3183">
                  <a:extLst>
                    <a:ext uri="{FF2B5EF4-FFF2-40B4-BE49-F238E27FC236}">
                      <a16:creationId xmlns:a16="http://schemas.microsoft.com/office/drawing/2014/main" id="{70F3565E-263C-127C-B068-BE4C77A8FE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185" name="Graphic 3184">
                  <a:extLst>
                    <a:ext uri="{FF2B5EF4-FFF2-40B4-BE49-F238E27FC236}">
                      <a16:creationId xmlns:a16="http://schemas.microsoft.com/office/drawing/2014/main" id="{1F9EEDB8-D6D7-9E0F-3193-19B8A5A2351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186" name="Graphic 3185">
                  <a:extLst>
                    <a:ext uri="{FF2B5EF4-FFF2-40B4-BE49-F238E27FC236}">
                      <a16:creationId xmlns:a16="http://schemas.microsoft.com/office/drawing/2014/main" id="{7934CE95-DF95-4AE3-4A30-CB348135FED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187" name="Graphic 3186">
                  <a:extLst>
                    <a:ext uri="{FF2B5EF4-FFF2-40B4-BE49-F238E27FC236}">
                      <a16:creationId xmlns:a16="http://schemas.microsoft.com/office/drawing/2014/main" id="{7FB1FCFD-DB75-118D-6C3B-BE846F25E24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188" name="Graphic 3187">
                  <a:extLst>
                    <a:ext uri="{FF2B5EF4-FFF2-40B4-BE49-F238E27FC236}">
                      <a16:creationId xmlns:a16="http://schemas.microsoft.com/office/drawing/2014/main" id="{5AF6379B-4943-FB9B-EE82-F703841C2B8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189" name="Graphic 3188">
                  <a:extLst>
                    <a:ext uri="{FF2B5EF4-FFF2-40B4-BE49-F238E27FC236}">
                      <a16:creationId xmlns:a16="http://schemas.microsoft.com/office/drawing/2014/main" id="{A6C99D6B-609C-CCDF-C063-3C9BED7DC27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172" name="Graphic 3171">
                <a:extLst>
                  <a:ext uri="{FF2B5EF4-FFF2-40B4-BE49-F238E27FC236}">
                    <a16:creationId xmlns:a16="http://schemas.microsoft.com/office/drawing/2014/main" id="{B0A53934-DEE3-AEA6-F881-0866A18F56F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173" name="Graphic 3172">
                <a:extLst>
                  <a:ext uri="{FF2B5EF4-FFF2-40B4-BE49-F238E27FC236}">
                    <a16:creationId xmlns:a16="http://schemas.microsoft.com/office/drawing/2014/main" id="{69D186AD-DFB0-7E16-BC02-E195AFD3BF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174" name="Graphic 3173">
                <a:extLst>
                  <a:ext uri="{FF2B5EF4-FFF2-40B4-BE49-F238E27FC236}">
                    <a16:creationId xmlns:a16="http://schemas.microsoft.com/office/drawing/2014/main" id="{36E92B9C-AD54-435F-1FCE-45C506F1E41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175" name="Graphic 3174">
                <a:extLst>
                  <a:ext uri="{FF2B5EF4-FFF2-40B4-BE49-F238E27FC236}">
                    <a16:creationId xmlns:a16="http://schemas.microsoft.com/office/drawing/2014/main" id="{6F14CF34-CF81-CC6C-08EA-E0D87C58B59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1872" name="Group 1871">
              <a:extLst>
                <a:ext uri="{FF2B5EF4-FFF2-40B4-BE49-F238E27FC236}">
                  <a16:creationId xmlns:a16="http://schemas.microsoft.com/office/drawing/2014/main" id="{B497B160-1121-E51B-ABE6-A5EAD3800CF3}"/>
                </a:ext>
              </a:extLst>
            </p:cNvPr>
            <p:cNvGrpSpPr/>
            <p:nvPr/>
          </p:nvGrpSpPr>
          <p:grpSpPr>
            <a:xfrm>
              <a:off x="1529713" y="3486788"/>
              <a:ext cx="135763" cy="134108"/>
              <a:chOff x="5071590" y="2724817"/>
              <a:chExt cx="1901239" cy="1655213"/>
            </a:xfrm>
          </p:grpSpPr>
          <p:grpSp>
            <p:nvGrpSpPr>
              <p:cNvPr id="3129" name="Group 3128">
                <a:extLst>
                  <a:ext uri="{FF2B5EF4-FFF2-40B4-BE49-F238E27FC236}">
                    <a16:creationId xmlns:a16="http://schemas.microsoft.com/office/drawing/2014/main" id="{EF35D365-ED9E-537B-D1BB-72EC60C043D0}"/>
                  </a:ext>
                </a:extLst>
              </p:cNvPr>
              <p:cNvGrpSpPr/>
              <p:nvPr/>
            </p:nvGrpSpPr>
            <p:grpSpPr>
              <a:xfrm>
                <a:off x="5071590" y="2724817"/>
                <a:ext cx="1901239" cy="1655213"/>
                <a:chOff x="5071590" y="2724817"/>
                <a:chExt cx="1901239" cy="1655213"/>
              </a:xfrm>
            </p:grpSpPr>
            <p:grpSp>
              <p:nvGrpSpPr>
                <p:cNvPr id="3134" name="Group 3133">
                  <a:extLst>
                    <a:ext uri="{FF2B5EF4-FFF2-40B4-BE49-F238E27FC236}">
                      <a16:creationId xmlns:a16="http://schemas.microsoft.com/office/drawing/2014/main" id="{CFC4B16E-6949-5540-A2C2-695C1EF9CD97}"/>
                    </a:ext>
                  </a:extLst>
                </p:cNvPr>
                <p:cNvGrpSpPr/>
                <p:nvPr/>
              </p:nvGrpSpPr>
              <p:grpSpPr>
                <a:xfrm>
                  <a:off x="5071590" y="2724817"/>
                  <a:ext cx="1901239" cy="1655213"/>
                  <a:chOff x="1798565" y="3314011"/>
                  <a:chExt cx="971569" cy="971569"/>
                </a:xfrm>
              </p:grpSpPr>
              <p:sp>
                <p:nvSpPr>
                  <p:cNvPr id="3148" name="Oval 3147">
                    <a:extLst>
                      <a:ext uri="{FF2B5EF4-FFF2-40B4-BE49-F238E27FC236}">
                        <a16:creationId xmlns:a16="http://schemas.microsoft.com/office/drawing/2014/main" id="{490CFEF4-8774-4558-2A65-1065963F30A1}"/>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149" name="Group 3148">
                    <a:extLst>
                      <a:ext uri="{FF2B5EF4-FFF2-40B4-BE49-F238E27FC236}">
                        <a16:creationId xmlns:a16="http://schemas.microsoft.com/office/drawing/2014/main" id="{DAD576FC-9C09-4554-D047-2514EC0E48FD}"/>
                      </a:ext>
                    </a:extLst>
                  </p:cNvPr>
                  <p:cNvGrpSpPr/>
                  <p:nvPr/>
                </p:nvGrpSpPr>
                <p:grpSpPr>
                  <a:xfrm>
                    <a:off x="1895983" y="3499462"/>
                    <a:ext cx="776733" cy="632250"/>
                    <a:chOff x="6556107" y="1328513"/>
                    <a:chExt cx="4136389" cy="3366966"/>
                  </a:xfrm>
                </p:grpSpPr>
                <p:pic>
                  <p:nvPicPr>
                    <p:cNvPr id="3150" name="Graphic 3149">
                      <a:extLst>
                        <a:ext uri="{FF2B5EF4-FFF2-40B4-BE49-F238E27FC236}">
                          <a16:creationId xmlns:a16="http://schemas.microsoft.com/office/drawing/2014/main" id="{FFA3C2F7-3EB8-2B2B-113C-E1EDA2F8EAE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151" name="Graphic 3150">
                      <a:extLst>
                        <a:ext uri="{FF2B5EF4-FFF2-40B4-BE49-F238E27FC236}">
                          <a16:creationId xmlns:a16="http://schemas.microsoft.com/office/drawing/2014/main" id="{BF21A601-86F3-AFF4-FDFA-A789497F93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152" name="Graphic 3151">
                      <a:extLst>
                        <a:ext uri="{FF2B5EF4-FFF2-40B4-BE49-F238E27FC236}">
                          <a16:creationId xmlns:a16="http://schemas.microsoft.com/office/drawing/2014/main" id="{E67F5C2E-1812-DB74-B9B6-7F837F1E52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153" name="Graphic 3152">
                      <a:extLst>
                        <a:ext uri="{FF2B5EF4-FFF2-40B4-BE49-F238E27FC236}">
                          <a16:creationId xmlns:a16="http://schemas.microsoft.com/office/drawing/2014/main" id="{A30F85E3-87C6-9748-D5CD-9F374225ECB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154" name="Graphic 3153">
                      <a:extLst>
                        <a:ext uri="{FF2B5EF4-FFF2-40B4-BE49-F238E27FC236}">
                          <a16:creationId xmlns:a16="http://schemas.microsoft.com/office/drawing/2014/main" id="{5B8825CA-1AAF-B9C8-5160-417FC8773B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155" name="Graphic 3154">
                      <a:extLst>
                        <a:ext uri="{FF2B5EF4-FFF2-40B4-BE49-F238E27FC236}">
                          <a16:creationId xmlns:a16="http://schemas.microsoft.com/office/drawing/2014/main" id="{AEDC6E8B-343A-B72B-EE3F-A4775F8952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156" name="Graphic 3155">
                      <a:extLst>
                        <a:ext uri="{FF2B5EF4-FFF2-40B4-BE49-F238E27FC236}">
                          <a16:creationId xmlns:a16="http://schemas.microsoft.com/office/drawing/2014/main" id="{C0EEA2C0-5443-201E-654A-7553CC543E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157" name="Graphic 3156">
                      <a:extLst>
                        <a:ext uri="{FF2B5EF4-FFF2-40B4-BE49-F238E27FC236}">
                          <a16:creationId xmlns:a16="http://schemas.microsoft.com/office/drawing/2014/main" id="{5B9836D1-5FA5-EBB5-50B4-EFCF06F38C6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158" name="Graphic 3157">
                      <a:extLst>
                        <a:ext uri="{FF2B5EF4-FFF2-40B4-BE49-F238E27FC236}">
                          <a16:creationId xmlns:a16="http://schemas.microsoft.com/office/drawing/2014/main" id="{1907134F-4FAF-B81F-861F-D00F8C4B26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159" name="Graphic 3158">
                      <a:extLst>
                        <a:ext uri="{FF2B5EF4-FFF2-40B4-BE49-F238E27FC236}">
                          <a16:creationId xmlns:a16="http://schemas.microsoft.com/office/drawing/2014/main" id="{DD25C2CF-F96E-1B67-C624-713CECD8077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160" name="Graphic 3159">
                      <a:extLst>
                        <a:ext uri="{FF2B5EF4-FFF2-40B4-BE49-F238E27FC236}">
                          <a16:creationId xmlns:a16="http://schemas.microsoft.com/office/drawing/2014/main" id="{3F6AA14D-9246-C614-4095-D4A41A1312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161" name="Graphic 3160">
                      <a:extLst>
                        <a:ext uri="{FF2B5EF4-FFF2-40B4-BE49-F238E27FC236}">
                          <a16:creationId xmlns:a16="http://schemas.microsoft.com/office/drawing/2014/main" id="{07DE0EBE-612C-F51C-E8BF-59F8EF283B9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162" name="Graphic 3161">
                      <a:extLst>
                        <a:ext uri="{FF2B5EF4-FFF2-40B4-BE49-F238E27FC236}">
                          <a16:creationId xmlns:a16="http://schemas.microsoft.com/office/drawing/2014/main" id="{D55D4881-45EC-6DE0-5A89-CE2419E46FD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163" name="Graphic 3162">
                      <a:extLst>
                        <a:ext uri="{FF2B5EF4-FFF2-40B4-BE49-F238E27FC236}">
                          <a16:creationId xmlns:a16="http://schemas.microsoft.com/office/drawing/2014/main" id="{0ED4B250-01F0-6729-97C6-96E7921A8C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164" name="Graphic 3163">
                      <a:extLst>
                        <a:ext uri="{FF2B5EF4-FFF2-40B4-BE49-F238E27FC236}">
                          <a16:creationId xmlns:a16="http://schemas.microsoft.com/office/drawing/2014/main" id="{CF6437EB-BB7D-D3D2-A27F-7B945689945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165" name="Graphic 3164">
                      <a:extLst>
                        <a:ext uri="{FF2B5EF4-FFF2-40B4-BE49-F238E27FC236}">
                          <a16:creationId xmlns:a16="http://schemas.microsoft.com/office/drawing/2014/main" id="{EF182117-7521-1D25-78B8-E2CEA19648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166" name="Graphic 3165">
                      <a:extLst>
                        <a:ext uri="{FF2B5EF4-FFF2-40B4-BE49-F238E27FC236}">
                          <a16:creationId xmlns:a16="http://schemas.microsoft.com/office/drawing/2014/main" id="{947807E9-8CF0-7670-C4FA-780148C4F0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167" name="Graphic 3166">
                      <a:extLst>
                        <a:ext uri="{FF2B5EF4-FFF2-40B4-BE49-F238E27FC236}">
                          <a16:creationId xmlns:a16="http://schemas.microsoft.com/office/drawing/2014/main" id="{06993223-DA34-453F-C6EB-FE5332A1433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168" name="Graphic 3167">
                      <a:extLst>
                        <a:ext uri="{FF2B5EF4-FFF2-40B4-BE49-F238E27FC236}">
                          <a16:creationId xmlns:a16="http://schemas.microsoft.com/office/drawing/2014/main" id="{A239F1B0-FDAE-938F-85D7-CF269B5F894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169" name="Graphic 3168">
                      <a:extLst>
                        <a:ext uri="{FF2B5EF4-FFF2-40B4-BE49-F238E27FC236}">
                          <a16:creationId xmlns:a16="http://schemas.microsoft.com/office/drawing/2014/main" id="{0B123E29-6686-EDAE-02A0-B7F89CEE7D1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170" name="Graphic 3169">
                      <a:extLst>
                        <a:ext uri="{FF2B5EF4-FFF2-40B4-BE49-F238E27FC236}">
                          <a16:creationId xmlns:a16="http://schemas.microsoft.com/office/drawing/2014/main" id="{2AB73F8A-2D1D-4E48-5CEC-BE2879BB484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135" name="Graphic 3134">
                  <a:extLst>
                    <a:ext uri="{FF2B5EF4-FFF2-40B4-BE49-F238E27FC236}">
                      <a16:creationId xmlns:a16="http://schemas.microsoft.com/office/drawing/2014/main" id="{457EADD8-672D-FED6-BA05-511536B961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136" name="Graphic 3135">
                  <a:extLst>
                    <a:ext uri="{FF2B5EF4-FFF2-40B4-BE49-F238E27FC236}">
                      <a16:creationId xmlns:a16="http://schemas.microsoft.com/office/drawing/2014/main" id="{2BCB8D17-0D7D-D33B-9391-152F8C4287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137" name="Graphic 3136">
                  <a:extLst>
                    <a:ext uri="{FF2B5EF4-FFF2-40B4-BE49-F238E27FC236}">
                      <a16:creationId xmlns:a16="http://schemas.microsoft.com/office/drawing/2014/main" id="{15335312-DCED-F9C5-43E0-0BD9A548C8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138" name="Graphic 3137">
                  <a:extLst>
                    <a:ext uri="{FF2B5EF4-FFF2-40B4-BE49-F238E27FC236}">
                      <a16:creationId xmlns:a16="http://schemas.microsoft.com/office/drawing/2014/main" id="{897FEA91-EDFA-6EAD-6429-425154EABBD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139" name="Graphic 3138">
                  <a:extLst>
                    <a:ext uri="{FF2B5EF4-FFF2-40B4-BE49-F238E27FC236}">
                      <a16:creationId xmlns:a16="http://schemas.microsoft.com/office/drawing/2014/main" id="{1358192E-1FA0-A817-2AD4-BBA805BE2E6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140" name="Graphic 3139">
                  <a:extLst>
                    <a:ext uri="{FF2B5EF4-FFF2-40B4-BE49-F238E27FC236}">
                      <a16:creationId xmlns:a16="http://schemas.microsoft.com/office/drawing/2014/main" id="{E8A585AA-1568-9C6A-0B54-3DFEB365AC2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141" name="Graphic 3140">
                  <a:extLst>
                    <a:ext uri="{FF2B5EF4-FFF2-40B4-BE49-F238E27FC236}">
                      <a16:creationId xmlns:a16="http://schemas.microsoft.com/office/drawing/2014/main" id="{45BC4436-7B92-BA64-0D8A-68769B6CB59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142" name="Graphic 3141">
                  <a:extLst>
                    <a:ext uri="{FF2B5EF4-FFF2-40B4-BE49-F238E27FC236}">
                      <a16:creationId xmlns:a16="http://schemas.microsoft.com/office/drawing/2014/main" id="{5E22F694-795F-C61E-E654-8E56EE3A9F3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143" name="Graphic 3142">
                  <a:extLst>
                    <a:ext uri="{FF2B5EF4-FFF2-40B4-BE49-F238E27FC236}">
                      <a16:creationId xmlns:a16="http://schemas.microsoft.com/office/drawing/2014/main" id="{E4F52EBC-584D-13C6-54FF-826329408E8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144" name="Graphic 3143">
                  <a:extLst>
                    <a:ext uri="{FF2B5EF4-FFF2-40B4-BE49-F238E27FC236}">
                      <a16:creationId xmlns:a16="http://schemas.microsoft.com/office/drawing/2014/main" id="{8E5F5452-FCAC-65BD-BC59-5392A32F02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145" name="Graphic 3144">
                  <a:extLst>
                    <a:ext uri="{FF2B5EF4-FFF2-40B4-BE49-F238E27FC236}">
                      <a16:creationId xmlns:a16="http://schemas.microsoft.com/office/drawing/2014/main" id="{1B80476C-F08E-16CC-4AB9-A485ECBE9A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146" name="Graphic 3145">
                  <a:extLst>
                    <a:ext uri="{FF2B5EF4-FFF2-40B4-BE49-F238E27FC236}">
                      <a16:creationId xmlns:a16="http://schemas.microsoft.com/office/drawing/2014/main" id="{A5693291-6279-357E-EE60-040890BFB11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147" name="Graphic 3146">
                  <a:extLst>
                    <a:ext uri="{FF2B5EF4-FFF2-40B4-BE49-F238E27FC236}">
                      <a16:creationId xmlns:a16="http://schemas.microsoft.com/office/drawing/2014/main" id="{8CA7010E-8005-5497-D51E-3F04CFAF552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130" name="Graphic 3129">
                <a:extLst>
                  <a:ext uri="{FF2B5EF4-FFF2-40B4-BE49-F238E27FC236}">
                    <a16:creationId xmlns:a16="http://schemas.microsoft.com/office/drawing/2014/main" id="{ED0E4BFB-9A7F-12FC-C99B-95DF5B4F448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131" name="Graphic 3130">
                <a:extLst>
                  <a:ext uri="{FF2B5EF4-FFF2-40B4-BE49-F238E27FC236}">
                    <a16:creationId xmlns:a16="http://schemas.microsoft.com/office/drawing/2014/main" id="{FD3E154F-FCF2-2BE0-3423-C3A9ACCC21D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132" name="Graphic 3131">
                <a:extLst>
                  <a:ext uri="{FF2B5EF4-FFF2-40B4-BE49-F238E27FC236}">
                    <a16:creationId xmlns:a16="http://schemas.microsoft.com/office/drawing/2014/main" id="{4E4F2D2D-A653-8DDE-9E51-36DCD58440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133" name="Graphic 3132">
                <a:extLst>
                  <a:ext uri="{FF2B5EF4-FFF2-40B4-BE49-F238E27FC236}">
                    <a16:creationId xmlns:a16="http://schemas.microsoft.com/office/drawing/2014/main" id="{C45A2D0E-5BE2-FAAF-8B08-0A785CF84B8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64" name="Group 63">
              <a:extLst>
                <a:ext uri="{FF2B5EF4-FFF2-40B4-BE49-F238E27FC236}">
                  <a16:creationId xmlns:a16="http://schemas.microsoft.com/office/drawing/2014/main" id="{DA0EBEB9-7121-FC91-E835-D8603EDAD6A2}"/>
                </a:ext>
              </a:extLst>
            </p:cNvPr>
            <p:cNvGrpSpPr/>
            <p:nvPr/>
          </p:nvGrpSpPr>
          <p:grpSpPr>
            <a:xfrm>
              <a:off x="1409982" y="3599917"/>
              <a:ext cx="79341" cy="78374"/>
              <a:chOff x="5071590" y="2724817"/>
              <a:chExt cx="1901239" cy="1655213"/>
            </a:xfrm>
          </p:grpSpPr>
          <p:grpSp>
            <p:nvGrpSpPr>
              <p:cNvPr id="3087" name="Group 3086">
                <a:extLst>
                  <a:ext uri="{FF2B5EF4-FFF2-40B4-BE49-F238E27FC236}">
                    <a16:creationId xmlns:a16="http://schemas.microsoft.com/office/drawing/2014/main" id="{3C9F2EC1-2308-71F5-8B0C-56BF7CDC7326}"/>
                  </a:ext>
                </a:extLst>
              </p:cNvPr>
              <p:cNvGrpSpPr/>
              <p:nvPr/>
            </p:nvGrpSpPr>
            <p:grpSpPr>
              <a:xfrm>
                <a:off x="5071590" y="2724817"/>
                <a:ext cx="1901239" cy="1655213"/>
                <a:chOff x="5071590" y="2724817"/>
                <a:chExt cx="1901239" cy="1655213"/>
              </a:xfrm>
            </p:grpSpPr>
            <p:grpSp>
              <p:nvGrpSpPr>
                <p:cNvPr id="3092" name="Group 3091">
                  <a:extLst>
                    <a:ext uri="{FF2B5EF4-FFF2-40B4-BE49-F238E27FC236}">
                      <a16:creationId xmlns:a16="http://schemas.microsoft.com/office/drawing/2014/main" id="{110508C8-15F2-7949-B842-4FAB1BC72304}"/>
                    </a:ext>
                  </a:extLst>
                </p:cNvPr>
                <p:cNvGrpSpPr/>
                <p:nvPr/>
              </p:nvGrpSpPr>
              <p:grpSpPr>
                <a:xfrm>
                  <a:off x="5071590" y="2724817"/>
                  <a:ext cx="1901239" cy="1655213"/>
                  <a:chOff x="1798565" y="3314011"/>
                  <a:chExt cx="971569" cy="971569"/>
                </a:xfrm>
              </p:grpSpPr>
              <p:sp>
                <p:nvSpPr>
                  <p:cNvPr id="3106" name="Oval 3105">
                    <a:extLst>
                      <a:ext uri="{FF2B5EF4-FFF2-40B4-BE49-F238E27FC236}">
                        <a16:creationId xmlns:a16="http://schemas.microsoft.com/office/drawing/2014/main" id="{2237E2DE-D939-1EA8-443B-CBA649958B23}"/>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107" name="Group 3106">
                    <a:extLst>
                      <a:ext uri="{FF2B5EF4-FFF2-40B4-BE49-F238E27FC236}">
                        <a16:creationId xmlns:a16="http://schemas.microsoft.com/office/drawing/2014/main" id="{6972A426-5259-0F3D-834A-0296FD27038B}"/>
                      </a:ext>
                    </a:extLst>
                  </p:cNvPr>
                  <p:cNvGrpSpPr/>
                  <p:nvPr/>
                </p:nvGrpSpPr>
                <p:grpSpPr>
                  <a:xfrm>
                    <a:off x="1895983" y="3499462"/>
                    <a:ext cx="776733" cy="632250"/>
                    <a:chOff x="6556107" y="1328513"/>
                    <a:chExt cx="4136389" cy="3366966"/>
                  </a:xfrm>
                </p:grpSpPr>
                <p:pic>
                  <p:nvPicPr>
                    <p:cNvPr id="3108" name="Graphic 3107">
                      <a:extLst>
                        <a:ext uri="{FF2B5EF4-FFF2-40B4-BE49-F238E27FC236}">
                          <a16:creationId xmlns:a16="http://schemas.microsoft.com/office/drawing/2014/main" id="{37053B40-C245-219C-3D0E-DF099FDD3D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109" name="Graphic 3108">
                      <a:extLst>
                        <a:ext uri="{FF2B5EF4-FFF2-40B4-BE49-F238E27FC236}">
                          <a16:creationId xmlns:a16="http://schemas.microsoft.com/office/drawing/2014/main" id="{55709A17-EE17-3CDE-74CF-DCDE83C854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110" name="Graphic 3109">
                      <a:extLst>
                        <a:ext uri="{FF2B5EF4-FFF2-40B4-BE49-F238E27FC236}">
                          <a16:creationId xmlns:a16="http://schemas.microsoft.com/office/drawing/2014/main" id="{B3BC11DE-F355-94FB-355E-8D20885B03E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111" name="Graphic 3110">
                      <a:extLst>
                        <a:ext uri="{FF2B5EF4-FFF2-40B4-BE49-F238E27FC236}">
                          <a16:creationId xmlns:a16="http://schemas.microsoft.com/office/drawing/2014/main" id="{A03B202D-1ACB-FFB0-4A03-0B4904CBC62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112" name="Graphic 3111">
                      <a:extLst>
                        <a:ext uri="{FF2B5EF4-FFF2-40B4-BE49-F238E27FC236}">
                          <a16:creationId xmlns:a16="http://schemas.microsoft.com/office/drawing/2014/main" id="{F8C6E785-A71A-0483-95E7-8760E685F9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113" name="Graphic 3112">
                      <a:extLst>
                        <a:ext uri="{FF2B5EF4-FFF2-40B4-BE49-F238E27FC236}">
                          <a16:creationId xmlns:a16="http://schemas.microsoft.com/office/drawing/2014/main" id="{AC762FCC-5B4E-D649-3EA7-AA29E46EA3F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114" name="Graphic 3113">
                      <a:extLst>
                        <a:ext uri="{FF2B5EF4-FFF2-40B4-BE49-F238E27FC236}">
                          <a16:creationId xmlns:a16="http://schemas.microsoft.com/office/drawing/2014/main" id="{AFBBF60A-DD24-36A3-D234-C51AC5D798F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115" name="Graphic 3114">
                      <a:extLst>
                        <a:ext uri="{FF2B5EF4-FFF2-40B4-BE49-F238E27FC236}">
                          <a16:creationId xmlns:a16="http://schemas.microsoft.com/office/drawing/2014/main" id="{6218188B-CBEA-CF7A-3675-46D08BF0B21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116" name="Graphic 3115">
                      <a:extLst>
                        <a:ext uri="{FF2B5EF4-FFF2-40B4-BE49-F238E27FC236}">
                          <a16:creationId xmlns:a16="http://schemas.microsoft.com/office/drawing/2014/main" id="{785FC8E4-466E-3958-8E8B-41F4DD6ED7B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117" name="Graphic 3116">
                      <a:extLst>
                        <a:ext uri="{FF2B5EF4-FFF2-40B4-BE49-F238E27FC236}">
                          <a16:creationId xmlns:a16="http://schemas.microsoft.com/office/drawing/2014/main" id="{B48F79FA-1B31-F9DE-028E-CBF3C24F671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118" name="Graphic 3117">
                      <a:extLst>
                        <a:ext uri="{FF2B5EF4-FFF2-40B4-BE49-F238E27FC236}">
                          <a16:creationId xmlns:a16="http://schemas.microsoft.com/office/drawing/2014/main" id="{FD9B8C08-9C65-C4F5-1020-6FD951A2BA9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119" name="Graphic 3118">
                      <a:extLst>
                        <a:ext uri="{FF2B5EF4-FFF2-40B4-BE49-F238E27FC236}">
                          <a16:creationId xmlns:a16="http://schemas.microsoft.com/office/drawing/2014/main" id="{D1F85F4A-BA2B-4795-5B3D-42F0A051B56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120" name="Graphic 3119">
                      <a:extLst>
                        <a:ext uri="{FF2B5EF4-FFF2-40B4-BE49-F238E27FC236}">
                          <a16:creationId xmlns:a16="http://schemas.microsoft.com/office/drawing/2014/main" id="{7833420D-A7BC-0540-589B-64D54CC6B4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121" name="Graphic 3120">
                      <a:extLst>
                        <a:ext uri="{FF2B5EF4-FFF2-40B4-BE49-F238E27FC236}">
                          <a16:creationId xmlns:a16="http://schemas.microsoft.com/office/drawing/2014/main" id="{21E64514-292F-2AE2-AE95-9B5A2245D4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122" name="Graphic 3121">
                      <a:extLst>
                        <a:ext uri="{FF2B5EF4-FFF2-40B4-BE49-F238E27FC236}">
                          <a16:creationId xmlns:a16="http://schemas.microsoft.com/office/drawing/2014/main" id="{6B411075-15F4-34F4-B0FC-48608F477A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123" name="Graphic 3122">
                      <a:extLst>
                        <a:ext uri="{FF2B5EF4-FFF2-40B4-BE49-F238E27FC236}">
                          <a16:creationId xmlns:a16="http://schemas.microsoft.com/office/drawing/2014/main" id="{B32EB4BF-203C-9B35-7829-8763101CC8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124" name="Graphic 3123">
                      <a:extLst>
                        <a:ext uri="{FF2B5EF4-FFF2-40B4-BE49-F238E27FC236}">
                          <a16:creationId xmlns:a16="http://schemas.microsoft.com/office/drawing/2014/main" id="{C4790460-049F-A667-C389-3506EF5DBC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125" name="Graphic 3124">
                      <a:extLst>
                        <a:ext uri="{FF2B5EF4-FFF2-40B4-BE49-F238E27FC236}">
                          <a16:creationId xmlns:a16="http://schemas.microsoft.com/office/drawing/2014/main" id="{9D444B60-2B40-6E84-98E2-2B82345743D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126" name="Graphic 3125">
                      <a:extLst>
                        <a:ext uri="{FF2B5EF4-FFF2-40B4-BE49-F238E27FC236}">
                          <a16:creationId xmlns:a16="http://schemas.microsoft.com/office/drawing/2014/main" id="{09BC2A2D-E755-CFC8-2300-319C3554C6F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127" name="Graphic 3126">
                      <a:extLst>
                        <a:ext uri="{FF2B5EF4-FFF2-40B4-BE49-F238E27FC236}">
                          <a16:creationId xmlns:a16="http://schemas.microsoft.com/office/drawing/2014/main" id="{49A2D7CD-72F2-44BF-53A2-7F67441B31D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128" name="Graphic 3127">
                      <a:extLst>
                        <a:ext uri="{FF2B5EF4-FFF2-40B4-BE49-F238E27FC236}">
                          <a16:creationId xmlns:a16="http://schemas.microsoft.com/office/drawing/2014/main" id="{BEC14B4C-4D79-FDAB-D87B-72C21EB5003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093" name="Graphic 3092">
                  <a:extLst>
                    <a:ext uri="{FF2B5EF4-FFF2-40B4-BE49-F238E27FC236}">
                      <a16:creationId xmlns:a16="http://schemas.microsoft.com/office/drawing/2014/main" id="{9CC7F8B2-1AB6-0FB2-D18C-B59859C3045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094" name="Graphic 3093">
                  <a:extLst>
                    <a:ext uri="{FF2B5EF4-FFF2-40B4-BE49-F238E27FC236}">
                      <a16:creationId xmlns:a16="http://schemas.microsoft.com/office/drawing/2014/main" id="{0F9F23BE-E4EC-778C-F291-4D20CC54FF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095" name="Graphic 3094">
                  <a:extLst>
                    <a:ext uri="{FF2B5EF4-FFF2-40B4-BE49-F238E27FC236}">
                      <a16:creationId xmlns:a16="http://schemas.microsoft.com/office/drawing/2014/main" id="{8299EEC7-A0A8-83F5-831C-4FFD181DB7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096" name="Graphic 3095">
                  <a:extLst>
                    <a:ext uri="{FF2B5EF4-FFF2-40B4-BE49-F238E27FC236}">
                      <a16:creationId xmlns:a16="http://schemas.microsoft.com/office/drawing/2014/main" id="{DCCB2AD3-39CC-4E1E-3DA9-A158670BBF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097" name="Graphic 3096">
                  <a:extLst>
                    <a:ext uri="{FF2B5EF4-FFF2-40B4-BE49-F238E27FC236}">
                      <a16:creationId xmlns:a16="http://schemas.microsoft.com/office/drawing/2014/main" id="{25D2D0D3-668E-65BA-3571-B52F8BE884E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098" name="Graphic 3097">
                  <a:extLst>
                    <a:ext uri="{FF2B5EF4-FFF2-40B4-BE49-F238E27FC236}">
                      <a16:creationId xmlns:a16="http://schemas.microsoft.com/office/drawing/2014/main" id="{B97AA843-1812-D716-B62B-6B71E22C7E5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099" name="Graphic 3098">
                  <a:extLst>
                    <a:ext uri="{FF2B5EF4-FFF2-40B4-BE49-F238E27FC236}">
                      <a16:creationId xmlns:a16="http://schemas.microsoft.com/office/drawing/2014/main" id="{9D15220A-0EF9-A0A3-E469-95690CD59FB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100" name="Graphic 3099">
                  <a:extLst>
                    <a:ext uri="{FF2B5EF4-FFF2-40B4-BE49-F238E27FC236}">
                      <a16:creationId xmlns:a16="http://schemas.microsoft.com/office/drawing/2014/main" id="{4AFD977A-DD81-947C-A77F-00F15F74D0A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101" name="Graphic 3100">
                  <a:extLst>
                    <a:ext uri="{FF2B5EF4-FFF2-40B4-BE49-F238E27FC236}">
                      <a16:creationId xmlns:a16="http://schemas.microsoft.com/office/drawing/2014/main" id="{B494E324-757C-E984-FAAD-ED7D6B84E21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102" name="Graphic 3101">
                  <a:extLst>
                    <a:ext uri="{FF2B5EF4-FFF2-40B4-BE49-F238E27FC236}">
                      <a16:creationId xmlns:a16="http://schemas.microsoft.com/office/drawing/2014/main" id="{949B395A-4C66-C11D-D305-7F205F8A24C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103" name="Graphic 3102">
                  <a:extLst>
                    <a:ext uri="{FF2B5EF4-FFF2-40B4-BE49-F238E27FC236}">
                      <a16:creationId xmlns:a16="http://schemas.microsoft.com/office/drawing/2014/main" id="{00F9148E-1BCC-D2E7-A2A9-5B9C5564EBF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104" name="Graphic 3103">
                  <a:extLst>
                    <a:ext uri="{FF2B5EF4-FFF2-40B4-BE49-F238E27FC236}">
                      <a16:creationId xmlns:a16="http://schemas.microsoft.com/office/drawing/2014/main" id="{5047A9F0-0189-98E3-B0C7-06D7590C15A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105" name="Graphic 3104">
                  <a:extLst>
                    <a:ext uri="{FF2B5EF4-FFF2-40B4-BE49-F238E27FC236}">
                      <a16:creationId xmlns:a16="http://schemas.microsoft.com/office/drawing/2014/main" id="{4A26BA47-0CA0-ACCD-218F-5430BFFE7BA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088" name="Graphic 3087">
                <a:extLst>
                  <a:ext uri="{FF2B5EF4-FFF2-40B4-BE49-F238E27FC236}">
                    <a16:creationId xmlns:a16="http://schemas.microsoft.com/office/drawing/2014/main" id="{3A9C17CC-9C55-806C-219C-859EBEA8D28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089" name="Graphic 3088">
                <a:extLst>
                  <a:ext uri="{FF2B5EF4-FFF2-40B4-BE49-F238E27FC236}">
                    <a16:creationId xmlns:a16="http://schemas.microsoft.com/office/drawing/2014/main" id="{0FAA680A-89D5-9908-8544-216A3C0290C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090" name="Graphic 3089">
                <a:extLst>
                  <a:ext uri="{FF2B5EF4-FFF2-40B4-BE49-F238E27FC236}">
                    <a16:creationId xmlns:a16="http://schemas.microsoft.com/office/drawing/2014/main" id="{EFF05662-A0B8-A554-8A4A-4D00C9ADD33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091" name="Graphic 3090">
                <a:extLst>
                  <a:ext uri="{FF2B5EF4-FFF2-40B4-BE49-F238E27FC236}">
                    <a16:creationId xmlns:a16="http://schemas.microsoft.com/office/drawing/2014/main" id="{437A6C46-52E9-3E89-85A7-179E8A48DDA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65" name="Group 64">
              <a:extLst>
                <a:ext uri="{FF2B5EF4-FFF2-40B4-BE49-F238E27FC236}">
                  <a16:creationId xmlns:a16="http://schemas.microsoft.com/office/drawing/2014/main" id="{67FFD564-A69F-F807-FDA1-B0088FF0DDD3}"/>
                </a:ext>
              </a:extLst>
            </p:cNvPr>
            <p:cNvGrpSpPr/>
            <p:nvPr/>
          </p:nvGrpSpPr>
          <p:grpSpPr>
            <a:xfrm>
              <a:off x="1697488" y="3493453"/>
              <a:ext cx="135763" cy="134108"/>
              <a:chOff x="5071590" y="2724817"/>
              <a:chExt cx="1901239" cy="1655213"/>
            </a:xfrm>
          </p:grpSpPr>
          <p:grpSp>
            <p:nvGrpSpPr>
              <p:cNvPr id="1263" name="Group 1262">
                <a:extLst>
                  <a:ext uri="{FF2B5EF4-FFF2-40B4-BE49-F238E27FC236}">
                    <a16:creationId xmlns:a16="http://schemas.microsoft.com/office/drawing/2014/main" id="{2097D6B3-3DB9-5B7F-4686-EC4FA3B8318D}"/>
                  </a:ext>
                </a:extLst>
              </p:cNvPr>
              <p:cNvGrpSpPr/>
              <p:nvPr/>
            </p:nvGrpSpPr>
            <p:grpSpPr>
              <a:xfrm>
                <a:off x="5071590" y="2724817"/>
                <a:ext cx="1901239" cy="1655213"/>
                <a:chOff x="5071590" y="2724817"/>
                <a:chExt cx="1901239" cy="1655213"/>
              </a:xfrm>
            </p:grpSpPr>
            <p:grpSp>
              <p:nvGrpSpPr>
                <p:cNvPr id="1268" name="Group 1267">
                  <a:extLst>
                    <a:ext uri="{FF2B5EF4-FFF2-40B4-BE49-F238E27FC236}">
                      <a16:creationId xmlns:a16="http://schemas.microsoft.com/office/drawing/2014/main" id="{D6A66171-1835-9CD2-B346-88703008C23D}"/>
                    </a:ext>
                  </a:extLst>
                </p:cNvPr>
                <p:cNvGrpSpPr/>
                <p:nvPr/>
              </p:nvGrpSpPr>
              <p:grpSpPr>
                <a:xfrm>
                  <a:off x="5071590" y="2724817"/>
                  <a:ext cx="1901239" cy="1655213"/>
                  <a:chOff x="1798565" y="3314011"/>
                  <a:chExt cx="971569" cy="971569"/>
                </a:xfrm>
              </p:grpSpPr>
              <p:sp>
                <p:nvSpPr>
                  <p:cNvPr id="1282" name="Oval 1281">
                    <a:extLst>
                      <a:ext uri="{FF2B5EF4-FFF2-40B4-BE49-F238E27FC236}">
                        <a16:creationId xmlns:a16="http://schemas.microsoft.com/office/drawing/2014/main" id="{0A67EFF1-4237-3B14-D28F-3E90AD293C58}"/>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1842" name="Group 1841">
                    <a:extLst>
                      <a:ext uri="{FF2B5EF4-FFF2-40B4-BE49-F238E27FC236}">
                        <a16:creationId xmlns:a16="http://schemas.microsoft.com/office/drawing/2014/main" id="{9F807F2E-9B00-C2F4-4EEC-1B90841C897D}"/>
                      </a:ext>
                    </a:extLst>
                  </p:cNvPr>
                  <p:cNvGrpSpPr/>
                  <p:nvPr/>
                </p:nvGrpSpPr>
                <p:grpSpPr>
                  <a:xfrm>
                    <a:off x="1895983" y="3499462"/>
                    <a:ext cx="776733" cy="632250"/>
                    <a:chOff x="6556107" y="1328513"/>
                    <a:chExt cx="4136389" cy="3366966"/>
                  </a:xfrm>
                </p:grpSpPr>
                <p:pic>
                  <p:nvPicPr>
                    <p:cNvPr id="1848" name="Graphic 1847">
                      <a:extLst>
                        <a:ext uri="{FF2B5EF4-FFF2-40B4-BE49-F238E27FC236}">
                          <a16:creationId xmlns:a16="http://schemas.microsoft.com/office/drawing/2014/main" id="{4FF44B4A-F9AC-85D2-CCDD-8BADDAF474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1849" name="Graphic 1848">
                      <a:extLst>
                        <a:ext uri="{FF2B5EF4-FFF2-40B4-BE49-F238E27FC236}">
                          <a16:creationId xmlns:a16="http://schemas.microsoft.com/office/drawing/2014/main" id="{4B2914DB-CEAA-1CE4-FF3F-06558597109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1851" name="Graphic 1850">
                      <a:extLst>
                        <a:ext uri="{FF2B5EF4-FFF2-40B4-BE49-F238E27FC236}">
                          <a16:creationId xmlns:a16="http://schemas.microsoft.com/office/drawing/2014/main" id="{5FFD92F5-8650-A4D0-6D69-D29F60B1B6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1852" name="Graphic 1851">
                      <a:extLst>
                        <a:ext uri="{FF2B5EF4-FFF2-40B4-BE49-F238E27FC236}">
                          <a16:creationId xmlns:a16="http://schemas.microsoft.com/office/drawing/2014/main" id="{459FFD34-52B0-0363-BEA1-A107A2459CD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1853" name="Graphic 1852">
                      <a:extLst>
                        <a:ext uri="{FF2B5EF4-FFF2-40B4-BE49-F238E27FC236}">
                          <a16:creationId xmlns:a16="http://schemas.microsoft.com/office/drawing/2014/main" id="{82C3B959-846E-F923-D4FC-C1477AB189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1854" name="Graphic 1853">
                      <a:extLst>
                        <a:ext uri="{FF2B5EF4-FFF2-40B4-BE49-F238E27FC236}">
                          <a16:creationId xmlns:a16="http://schemas.microsoft.com/office/drawing/2014/main" id="{238788A9-E2AF-C150-CCAF-B3DA618A7CF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072" name="Graphic 3071">
                      <a:extLst>
                        <a:ext uri="{FF2B5EF4-FFF2-40B4-BE49-F238E27FC236}">
                          <a16:creationId xmlns:a16="http://schemas.microsoft.com/office/drawing/2014/main" id="{7678A937-88D5-5A8C-2D90-E326658739F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073" name="Graphic 3072">
                      <a:extLst>
                        <a:ext uri="{FF2B5EF4-FFF2-40B4-BE49-F238E27FC236}">
                          <a16:creationId xmlns:a16="http://schemas.microsoft.com/office/drawing/2014/main" id="{6E8C0C07-96FF-6C6A-FD48-F00C5CF3DDA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074" name="Graphic 3073">
                      <a:extLst>
                        <a:ext uri="{FF2B5EF4-FFF2-40B4-BE49-F238E27FC236}">
                          <a16:creationId xmlns:a16="http://schemas.microsoft.com/office/drawing/2014/main" id="{6AF40E2D-0101-EB26-AF16-7DA78064B75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075" name="Graphic 3074">
                      <a:extLst>
                        <a:ext uri="{FF2B5EF4-FFF2-40B4-BE49-F238E27FC236}">
                          <a16:creationId xmlns:a16="http://schemas.microsoft.com/office/drawing/2014/main" id="{94C34F64-778C-7DD2-5015-9DE70DA89CA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076" name="Graphic 3075">
                      <a:extLst>
                        <a:ext uri="{FF2B5EF4-FFF2-40B4-BE49-F238E27FC236}">
                          <a16:creationId xmlns:a16="http://schemas.microsoft.com/office/drawing/2014/main" id="{BA26645D-34E4-7459-5295-4579CAE32C7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077" name="Graphic 3076">
                      <a:extLst>
                        <a:ext uri="{FF2B5EF4-FFF2-40B4-BE49-F238E27FC236}">
                          <a16:creationId xmlns:a16="http://schemas.microsoft.com/office/drawing/2014/main" id="{8C54241A-651D-C87F-AA4F-53CC760C3BC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078" name="Graphic 3077">
                      <a:extLst>
                        <a:ext uri="{FF2B5EF4-FFF2-40B4-BE49-F238E27FC236}">
                          <a16:creationId xmlns:a16="http://schemas.microsoft.com/office/drawing/2014/main" id="{3DA69B35-A008-15B7-16EB-76BD2857693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079" name="Graphic 3078">
                      <a:extLst>
                        <a:ext uri="{FF2B5EF4-FFF2-40B4-BE49-F238E27FC236}">
                          <a16:creationId xmlns:a16="http://schemas.microsoft.com/office/drawing/2014/main" id="{3619019B-341E-E0E7-8339-DCF5AEB56CF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080" name="Graphic 3079">
                      <a:extLst>
                        <a:ext uri="{FF2B5EF4-FFF2-40B4-BE49-F238E27FC236}">
                          <a16:creationId xmlns:a16="http://schemas.microsoft.com/office/drawing/2014/main" id="{08C997A8-6757-FBDE-00F8-281FA3A90B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081" name="Graphic 3080">
                      <a:extLst>
                        <a:ext uri="{FF2B5EF4-FFF2-40B4-BE49-F238E27FC236}">
                          <a16:creationId xmlns:a16="http://schemas.microsoft.com/office/drawing/2014/main" id="{AB8B3E9D-9C07-BAA0-1375-BF6BB80739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082" name="Graphic 3081">
                      <a:extLst>
                        <a:ext uri="{FF2B5EF4-FFF2-40B4-BE49-F238E27FC236}">
                          <a16:creationId xmlns:a16="http://schemas.microsoft.com/office/drawing/2014/main" id="{293E706C-8394-2ED1-5419-BE098819425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083" name="Graphic 3082">
                      <a:extLst>
                        <a:ext uri="{FF2B5EF4-FFF2-40B4-BE49-F238E27FC236}">
                          <a16:creationId xmlns:a16="http://schemas.microsoft.com/office/drawing/2014/main" id="{33F73ACC-3114-D883-8331-84D6AAF501B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084" name="Graphic 3083">
                      <a:extLst>
                        <a:ext uri="{FF2B5EF4-FFF2-40B4-BE49-F238E27FC236}">
                          <a16:creationId xmlns:a16="http://schemas.microsoft.com/office/drawing/2014/main" id="{E77AC1F8-B2DC-701A-C152-98D7CDC12A3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085" name="Graphic 3084">
                      <a:extLst>
                        <a:ext uri="{FF2B5EF4-FFF2-40B4-BE49-F238E27FC236}">
                          <a16:creationId xmlns:a16="http://schemas.microsoft.com/office/drawing/2014/main" id="{02D0E62E-9A3E-9808-34E5-88B761CD596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086" name="Graphic 3085">
                      <a:extLst>
                        <a:ext uri="{FF2B5EF4-FFF2-40B4-BE49-F238E27FC236}">
                          <a16:creationId xmlns:a16="http://schemas.microsoft.com/office/drawing/2014/main" id="{981C08B0-50FB-73FD-48C8-F6876C2C5A4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1269" name="Graphic 1268">
                  <a:extLst>
                    <a:ext uri="{FF2B5EF4-FFF2-40B4-BE49-F238E27FC236}">
                      <a16:creationId xmlns:a16="http://schemas.microsoft.com/office/drawing/2014/main" id="{0F768C20-C171-748C-150D-8E93EC1067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1270" name="Graphic 1269">
                  <a:extLst>
                    <a:ext uri="{FF2B5EF4-FFF2-40B4-BE49-F238E27FC236}">
                      <a16:creationId xmlns:a16="http://schemas.microsoft.com/office/drawing/2014/main" id="{8BFD310D-7F0F-FB49-35E9-3141EC519D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1271" name="Graphic 1270">
                  <a:extLst>
                    <a:ext uri="{FF2B5EF4-FFF2-40B4-BE49-F238E27FC236}">
                      <a16:creationId xmlns:a16="http://schemas.microsoft.com/office/drawing/2014/main" id="{6EFD4B69-E521-951D-D58E-EFD9C257A0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1272" name="Graphic 1271">
                  <a:extLst>
                    <a:ext uri="{FF2B5EF4-FFF2-40B4-BE49-F238E27FC236}">
                      <a16:creationId xmlns:a16="http://schemas.microsoft.com/office/drawing/2014/main" id="{42322601-B3DF-1CFB-FEA5-C11CBAFE5C0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1273" name="Graphic 1272">
                  <a:extLst>
                    <a:ext uri="{FF2B5EF4-FFF2-40B4-BE49-F238E27FC236}">
                      <a16:creationId xmlns:a16="http://schemas.microsoft.com/office/drawing/2014/main" id="{1D018BF8-CF4C-938A-62F2-353B7D4DA1A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1274" name="Graphic 1273">
                  <a:extLst>
                    <a:ext uri="{FF2B5EF4-FFF2-40B4-BE49-F238E27FC236}">
                      <a16:creationId xmlns:a16="http://schemas.microsoft.com/office/drawing/2014/main" id="{A0E8481F-4F99-DAC2-F3A4-DD92C6C152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1275" name="Graphic 1274">
                  <a:extLst>
                    <a:ext uri="{FF2B5EF4-FFF2-40B4-BE49-F238E27FC236}">
                      <a16:creationId xmlns:a16="http://schemas.microsoft.com/office/drawing/2014/main" id="{83960C3F-8179-93E7-0EFF-1F592D86447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1276" name="Graphic 1275">
                  <a:extLst>
                    <a:ext uri="{FF2B5EF4-FFF2-40B4-BE49-F238E27FC236}">
                      <a16:creationId xmlns:a16="http://schemas.microsoft.com/office/drawing/2014/main" id="{C6E34F5B-A66B-C5EB-1C9E-5CC05884156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1277" name="Graphic 1276">
                  <a:extLst>
                    <a:ext uri="{FF2B5EF4-FFF2-40B4-BE49-F238E27FC236}">
                      <a16:creationId xmlns:a16="http://schemas.microsoft.com/office/drawing/2014/main" id="{A5B4AD5D-1750-4C88-CE7E-385E41B711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1278" name="Graphic 1277">
                  <a:extLst>
                    <a:ext uri="{FF2B5EF4-FFF2-40B4-BE49-F238E27FC236}">
                      <a16:creationId xmlns:a16="http://schemas.microsoft.com/office/drawing/2014/main" id="{D1489AA1-3AA5-005F-17E4-1642E38657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1279" name="Graphic 1278">
                  <a:extLst>
                    <a:ext uri="{FF2B5EF4-FFF2-40B4-BE49-F238E27FC236}">
                      <a16:creationId xmlns:a16="http://schemas.microsoft.com/office/drawing/2014/main" id="{8701D19A-14FE-7337-D110-CB51396F317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1280" name="Graphic 1279">
                  <a:extLst>
                    <a:ext uri="{FF2B5EF4-FFF2-40B4-BE49-F238E27FC236}">
                      <a16:creationId xmlns:a16="http://schemas.microsoft.com/office/drawing/2014/main" id="{0F31D83C-BD52-8CDD-6A30-554906F37C6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1281" name="Graphic 1280">
                  <a:extLst>
                    <a:ext uri="{FF2B5EF4-FFF2-40B4-BE49-F238E27FC236}">
                      <a16:creationId xmlns:a16="http://schemas.microsoft.com/office/drawing/2014/main" id="{544B5B50-ADA5-B1D1-08D6-888B611A13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1264" name="Graphic 1263">
                <a:extLst>
                  <a:ext uri="{FF2B5EF4-FFF2-40B4-BE49-F238E27FC236}">
                    <a16:creationId xmlns:a16="http://schemas.microsoft.com/office/drawing/2014/main" id="{910526EF-5414-7A94-F004-33F37159EA4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1265" name="Graphic 1264">
                <a:extLst>
                  <a:ext uri="{FF2B5EF4-FFF2-40B4-BE49-F238E27FC236}">
                    <a16:creationId xmlns:a16="http://schemas.microsoft.com/office/drawing/2014/main" id="{57223C31-998B-2D96-29FF-68DB561687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1266" name="Graphic 1265">
                <a:extLst>
                  <a:ext uri="{FF2B5EF4-FFF2-40B4-BE49-F238E27FC236}">
                    <a16:creationId xmlns:a16="http://schemas.microsoft.com/office/drawing/2014/main" id="{253DE35E-D534-9AA8-F7B0-5E1F62DFBD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1267" name="Graphic 1266">
                <a:extLst>
                  <a:ext uri="{FF2B5EF4-FFF2-40B4-BE49-F238E27FC236}">
                    <a16:creationId xmlns:a16="http://schemas.microsoft.com/office/drawing/2014/main" id="{1F5FE9F1-394B-D49F-F813-41BAB3315F0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66" name="Group 65">
              <a:extLst>
                <a:ext uri="{FF2B5EF4-FFF2-40B4-BE49-F238E27FC236}">
                  <a16:creationId xmlns:a16="http://schemas.microsoft.com/office/drawing/2014/main" id="{2429562A-893B-1774-3BDA-C2515B04A917}"/>
                </a:ext>
              </a:extLst>
            </p:cNvPr>
            <p:cNvGrpSpPr/>
            <p:nvPr/>
          </p:nvGrpSpPr>
          <p:grpSpPr>
            <a:xfrm>
              <a:off x="1871332" y="3315233"/>
              <a:ext cx="135763" cy="134108"/>
              <a:chOff x="5071590" y="2724817"/>
              <a:chExt cx="1901239" cy="1655213"/>
            </a:xfrm>
          </p:grpSpPr>
          <p:grpSp>
            <p:nvGrpSpPr>
              <p:cNvPr id="3053" name="Group 3052">
                <a:extLst>
                  <a:ext uri="{FF2B5EF4-FFF2-40B4-BE49-F238E27FC236}">
                    <a16:creationId xmlns:a16="http://schemas.microsoft.com/office/drawing/2014/main" id="{C98DE077-2A86-B879-22F0-CA68114E4CB8}"/>
                  </a:ext>
                </a:extLst>
              </p:cNvPr>
              <p:cNvGrpSpPr/>
              <p:nvPr/>
            </p:nvGrpSpPr>
            <p:grpSpPr>
              <a:xfrm>
                <a:off x="5071590" y="2724817"/>
                <a:ext cx="1901239" cy="1655213"/>
                <a:chOff x="5071590" y="2724817"/>
                <a:chExt cx="1901239" cy="1655213"/>
              </a:xfrm>
            </p:grpSpPr>
            <p:grpSp>
              <p:nvGrpSpPr>
                <p:cNvPr id="3058" name="Group 3057">
                  <a:extLst>
                    <a:ext uri="{FF2B5EF4-FFF2-40B4-BE49-F238E27FC236}">
                      <a16:creationId xmlns:a16="http://schemas.microsoft.com/office/drawing/2014/main" id="{996E2422-5AF0-FD14-4C37-2FAC5A13C80A}"/>
                    </a:ext>
                  </a:extLst>
                </p:cNvPr>
                <p:cNvGrpSpPr/>
                <p:nvPr/>
              </p:nvGrpSpPr>
              <p:grpSpPr>
                <a:xfrm>
                  <a:off x="5071590" y="2724817"/>
                  <a:ext cx="1901239" cy="1655213"/>
                  <a:chOff x="1798565" y="3314011"/>
                  <a:chExt cx="971569" cy="971569"/>
                </a:xfrm>
              </p:grpSpPr>
              <p:sp>
                <p:nvSpPr>
                  <p:cNvPr id="1240" name="Oval 1239">
                    <a:extLst>
                      <a:ext uri="{FF2B5EF4-FFF2-40B4-BE49-F238E27FC236}">
                        <a16:creationId xmlns:a16="http://schemas.microsoft.com/office/drawing/2014/main" id="{711830F9-218D-A2EC-1823-C993A99462D1}"/>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1241" name="Group 1240">
                    <a:extLst>
                      <a:ext uri="{FF2B5EF4-FFF2-40B4-BE49-F238E27FC236}">
                        <a16:creationId xmlns:a16="http://schemas.microsoft.com/office/drawing/2014/main" id="{D13C4520-B8C0-B72D-E434-9ADC739F8492}"/>
                      </a:ext>
                    </a:extLst>
                  </p:cNvPr>
                  <p:cNvGrpSpPr/>
                  <p:nvPr/>
                </p:nvGrpSpPr>
                <p:grpSpPr>
                  <a:xfrm>
                    <a:off x="1895983" y="3499462"/>
                    <a:ext cx="776733" cy="632250"/>
                    <a:chOff x="6556107" y="1328513"/>
                    <a:chExt cx="4136389" cy="3366966"/>
                  </a:xfrm>
                </p:grpSpPr>
                <p:pic>
                  <p:nvPicPr>
                    <p:cNvPr id="1242" name="Graphic 1241">
                      <a:extLst>
                        <a:ext uri="{FF2B5EF4-FFF2-40B4-BE49-F238E27FC236}">
                          <a16:creationId xmlns:a16="http://schemas.microsoft.com/office/drawing/2014/main" id="{CF410033-FED1-2A67-B43C-8C7F32FD2E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1243" name="Graphic 1242">
                      <a:extLst>
                        <a:ext uri="{FF2B5EF4-FFF2-40B4-BE49-F238E27FC236}">
                          <a16:creationId xmlns:a16="http://schemas.microsoft.com/office/drawing/2014/main" id="{8B708A8D-8D05-A634-C58C-E06C5F7A2C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1244" name="Graphic 1243">
                      <a:extLst>
                        <a:ext uri="{FF2B5EF4-FFF2-40B4-BE49-F238E27FC236}">
                          <a16:creationId xmlns:a16="http://schemas.microsoft.com/office/drawing/2014/main" id="{AE9A014E-2EA5-519F-38D2-2513F510968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1245" name="Graphic 1244">
                      <a:extLst>
                        <a:ext uri="{FF2B5EF4-FFF2-40B4-BE49-F238E27FC236}">
                          <a16:creationId xmlns:a16="http://schemas.microsoft.com/office/drawing/2014/main" id="{976074DC-E144-9F3C-514E-802B0870512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1246" name="Graphic 1245">
                      <a:extLst>
                        <a:ext uri="{FF2B5EF4-FFF2-40B4-BE49-F238E27FC236}">
                          <a16:creationId xmlns:a16="http://schemas.microsoft.com/office/drawing/2014/main" id="{82343C69-E5C8-E026-7E66-E63CBA56D2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1247" name="Graphic 1246">
                      <a:extLst>
                        <a:ext uri="{FF2B5EF4-FFF2-40B4-BE49-F238E27FC236}">
                          <a16:creationId xmlns:a16="http://schemas.microsoft.com/office/drawing/2014/main" id="{E0174E71-C65D-6A8E-C66D-E7B0354DBB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1248" name="Graphic 1247">
                      <a:extLst>
                        <a:ext uri="{FF2B5EF4-FFF2-40B4-BE49-F238E27FC236}">
                          <a16:creationId xmlns:a16="http://schemas.microsoft.com/office/drawing/2014/main" id="{1E6E4576-D276-D308-6426-B8FF2AC06C8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1249" name="Graphic 1248">
                      <a:extLst>
                        <a:ext uri="{FF2B5EF4-FFF2-40B4-BE49-F238E27FC236}">
                          <a16:creationId xmlns:a16="http://schemas.microsoft.com/office/drawing/2014/main" id="{3F396DDC-2F6B-0847-9022-F79EA0CD79D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1250" name="Graphic 1249">
                      <a:extLst>
                        <a:ext uri="{FF2B5EF4-FFF2-40B4-BE49-F238E27FC236}">
                          <a16:creationId xmlns:a16="http://schemas.microsoft.com/office/drawing/2014/main" id="{48BCC5A8-9AD3-9AB6-BD05-DBDF2A79775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1251" name="Graphic 1250">
                      <a:extLst>
                        <a:ext uri="{FF2B5EF4-FFF2-40B4-BE49-F238E27FC236}">
                          <a16:creationId xmlns:a16="http://schemas.microsoft.com/office/drawing/2014/main" id="{D30E37AF-3CAA-FCED-7042-56F639A3B0E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1252" name="Graphic 1251">
                      <a:extLst>
                        <a:ext uri="{FF2B5EF4-FFF2-40B4-BE49-F238E27FC236}">
                          <a16:creationId xmlns:a16="http://schemas.microsoft.com/office/drawing/2014/main" id="{7DB4DF14-DDFF-4E51-0646-B624DDE6FE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1253" name="Graphic 1252">
                      <a:extLst>
                        <a:ext uri="{FF2B5EF4-FFF2-40B4-BE49-F238E27FC236}">
                          <a16:creationId xmlns:a16="http://schemas.microsoft.com/office/drawing/2014/main" id="{B566EB4E-4C0C-5816-4718-234348077B8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1254" name="Graphic 1253">
                      <a:extLst>
                        <a:ext uri="{FF2B5EF4-FFF2-40B4-BE49-F238E27FC236}">
                          <a16:creationId xmlns:a16="http://schemas.microsoft.com/office/drawing/2014/main" id="{A43B177F-EDEA-15E7-E0B2-1E1C2696408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1255" name="Graphic 1254">
                      <a:extLst>
                        <a:ext uri="{FF2B5EF4-FFF2-40B4-BE49-F238E27FC236}">
                          <a16:creationId xmlns:a16="http://schemas.microsoft.com/office/drawing/2014/main" id="{D67FE6C0-D279-8405-4009-78AF067BA6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1256" name="Graphic 1255">
                      <a:extLst>
                        <a:ext uri="{FF2B5EF4-FFF2-40B4-BE49-F238E27FC236}">
                          <a16:creationId xmlns:a16="http://schemas.microsoft.com/office/drawing/2014/main" id="{859CA381-F225-0465-E155-8239FAD052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1257" name="Graphic 1256">
                      <a:extLst>
                        <a:ext uri="{FF2B5EF4-FFF2-40B4-BE49-F238E27FC236}">
                          <a16:creationId xmlns:a16="http://schemas.microsoft.com/office/drawing/2014/main" id="{FF7CD447-2F54-3058-B932-E616DDA39D1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1258" name="Graphic 1257">
                      <a:extLst>
                        <a:ext uri="{FF2B5EF4-FFF2-40B4-BE49-F238E27FC236}">
                          <a16:creationId xmlns:a16="http://schemas.microsoft.com/office/drawing/2014/main" id="{3BD45A8B-A1BC-5D73-F2C8-DAFD39D3AF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1259" name="Graphic 1258">
                      <a:extLst>
                        <a:ext uri="{FF2B5EF4-FFF2-40B4-BE49-F238E27FC236}">
                          <a16:creationId xmlns:a16="http://schemas.microsoft.com/office/drawing/2014/main" id="{584E3D72-C992-6767-AEE9-ED945A9AF9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1260" name="Graphic 1259">
                      <a:extLst>
                        <a:ext uri="{FF2B5EF4-FFF2-40B4-BE49-F238E27FC236}">
                          <a16:creationId xmlns:a16="http://schemas.microsoft.com/office/drawing/2014/main" id="{863DAE25-7786-56CC-7BCA-4A8018BA6DE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1261" name="Graphic 1260">
                      <a:extLst>
                        <a:ext uri="{FF2B5EF4-FFF2-40B4-BE49-F238E27FC236}">
                          <a16:creationId xmlns:a16="http://schemas.microsoft.com/office/drawing/2014/main" id="{3290A5D0-80E9-4D48-772C-11C83C4B601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1262" name="Graphic 1261">
                      <a:extLst>
                        <a:ext uri="{FF2B5EF4-FFF2-40B4-BE49-F238E27FC236}">
                          <a16:creationId xmlns:a16="http://schemas.microsoft.com/office/drawing/2014/main" id="{48E7D0B1-B07A-AED3-9549-E508C8083E4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059" name="Graphic 3058">
                  <a:extLst>
                    <a:ext uri="{FF2B5EF4-FFF2-40B4-BE49-F238E27FC236}">
                      <a16:creationId xmlns:a16="http://schemas.microsoft.com/office/drawing/2014/main" id="{F41C7FCF-48B7-BC73-4718-8A817F4C8FF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060" name="Graphic 3059">
                  <a:extLst>
                    <a:ext uri="{FF2B5EF4-FFF2-40B4-BE49-F238E27FC236}">
                      <a16:creationId xmlns:a16="http://schemas.microsoft.com/office/drawing/2014/main" id="{FFB88587-45DD-1B09-AB37-244457D452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061" name="Graphic 3060">
                  <a:extLst>
                    <a:ext uri="{FF2B5EF4-FFF2-40B4-BE49-F238E27FC236}">
                      <a16:creationId xmlns:a16="http://schemas.microsoft.com/office/drawing/2014/main" id="{866C0C97-2130-225A-E822-33B3196AF5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062" name="Graphic 3061">
                  <a:extLst>
                    <a:ext uri="{FF2B5EF4-FFF2-40B4-BE49-F238E27FC236}">
                      <a16:creationId xmlns:a16="http://schemas.microsoft.com/office/drawing/2014/main" id="{0E88C394-B9E7-4A0A-2119-6D22C06F4F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063" name="Graphic 3062">
                  <a:extLst>
                    <a:ext uri="{FF2B5EF4-FFF2-40B4-BE49-F238E27FC236}">
                      <a16:creationId xmlns:a16="http://schemas.microsoft.com/office/drawing/2014/main" id="{45FEAA51-C2F4-E8D5-0B08-13DB0D3A32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064" name="Graphic 3063">
                  <a:extLst>
                    <a:ext uri="{FF2B5EF4-FFF2-40B4-BE49-F238E27FC236}">
                      <a16:creationId xmlns:a16="http://schemas.microsoft.com/office/drawing/2014/main" id="{A307D691-2EC2-7F62-898D-33EDAB670D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065" name="Graphic 3064">
                  <a:extLst>
                    <a:ext uri="{FF2B5EF4-FFF2-40B4-BE49-F238E27FC236}">
                      <a16:creationId xmlns:a16="http://schemas.microsoft.com/office/drawing/2014/main" id="{6671C57D-F7BE-88CB-5697-5BA2D6D551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066" name="Graphic 3065">
                  <a:extLst>
                    <a:ext uri="{FF2B5EF4-FFF2-40B4-BE49-F238E27FC236}">
                      <a16:creationId xmlns:a16="http://schemas.microsoft.com/office/drawing/2014/main" id="{A6127BB2-3E28-FE6F-FDEB-BF6AD4A6FF5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067" name="Graphic 3066">
                  <a:extLst>
                    <a:ext uri="{FF2B5EF4-FFF2-40B4-BE49-F238E27FC236}">
                      <a16:creationId xmlns:a16="http://schemas.microsoft.com/office/drawing/2014/main" id="{83248A8F-99FD-3E2E-4B2E-4050F350EEB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068" name="Graphic 3067">
                  <a:extLst>
                    <a:ext uri="{FF2B5EF4-FFF2-40B4-BE49-F238E27FC236}">
                      <a16:creationId xmlns:a16="http://schemas.microsoft.com/office/drawing/2014/main" id="{FB685D09-8429-14A2-3DFB-6D8829B4A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069" name="Graphic 3068">
                  <a:extLst>
                    <a:ext uri="{FF2B5EF4-FFF2-40B4-BE49-F238E27FC236}">
                      <a16:creationId xmlns:a16="http://schemas.microsoft.com/office/drawing/2014/main" id="{37B7D839-8E91-675C-EF54-2DAADBC3F8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070" name="Graphic 3069">
                  <a:extLst>
                    <a:ext uri="{FF2B5EF4-FFF2-40B4-BE49-F238E27FC236}">
                      <a16:creationId xmlns:a16="http://schemas.microsoft.com/office/drawing/2014/main" id="{B0AF90E8-520D-4E11-307A-7B26EC9AB5A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071" name="Graphic 3070">
                  <a:extLst>
                    <a:ext uri="{FF2B5EF4-FFF2-40B4-BE49-F238E27FC236}">
                      <a16:creationId xmlns:a16="http://schemas.microsoft.com/office/drawing/2014/main" id="{465C3B26-2A2B-CFAA-E664-044E8F1BB8B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054" name="Graphic 3053">
                <a:extLst>
                  <a:ext uri="{FF2B5EF4-FFF2-40B4-BE49-F238E27FC236}">
                    <a16:creationId xmlns:a16="http://schemas.microsoft.com/office/drawing/2014/main" id="{0E682A84-EB3C-F963-F258-BEDF23EE0C1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055" name="Graphic 3054">
                <a:extLst>
                  <a:ext uri="{FF2B5EF4-FFF2-40B4-BE49-F238E27FC236}">
                    <a16:creationId xmlns:a16="http://schemas.microsoft.com/office/drawing/2014/main" id="{738220C5-9FE1-F38F-FBA9-9CC9261258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056" name="Graphic 3055">
                <a:extLst>
                  <a:ext uri="{FF2B5EF4-FFF2-40B4-BE49-F238E27FC236}">
                    <a16:creationId xmlns:a16="http://schemas.microsoft.com/office/drawing/2014/main" id="{43E2F44B-F3B0-20F4-D810-C31939FDFB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057" name="Graphic 3056">
                <a:extLst>
                  <a:ext uri="{FF2B5EF4-FFF2-40B4-BE49-F238E27FC236}">
                    <a16:creationId xmlns:a16="http://schemas.microsoft.com/office/drawing/2014/main" id="{ECC29180-38FA-E779-FBE2-D13C9D0F79B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67" name="Group 66">
              <a:extLst>
                <a:ext uri="{FF2B5EF4-FFF2-40B4-BE49-F238E27FC236}">
                  <a16:creationId xmlns:a16="http://schemas.microsoft.com/office/drawing/2014/main" id="{36EE1DAA-B0F1-7FF1-246D-669E7AB5ABC1}"/>
                </a:ext>
              </a:extLst>
            </p:cNvPr>
            <p:cNvGrpSpPr/>
            <p:nvPr/>
          </p:nvGrpSpPr>
          <p:grpSpPr>
            <a:xfrm>
              <a:off x="2081256" y="3280655"/>
              <a:ext cx="100368" cy="99144"/>
              <a:chOff x="5071590" y="2724817"/>
              <a:chExt cx="1901239" cy="1655213"/>
            </a:xfrm>
          </p:grpSpPr>
          <p:grpSp>
            <p:nvGrpSpPr>
              <p:cNvPr id="939" name="Group 938">
                <a:extLst>
                  <a:ext uri="{FF2B5EF4-FFF2-40B4-BE49-F238E27FC236}">
                    <a16:creationId xmlns:a16="http://schemas.microsoft.com/office/drawing/2014/main" id="{8B26D152-BFB0-C79D-D00F-6B777D62FEA5}"/>
                  </a:ext>
                </a:extLst>
              </p:cNvPr>
              <p:cNvGrpSpPr/>
              <p:nvPr/>
            </p:nvGrpSpPr>
            <p:grpSpPr>
              <a:xfrm>
                <a:off x="5071590" y="2724817"/>
                <a:ext cx="1901239" cy="1655213"/>
                <a:chOff x="5071590" y="2724817"/>
                <a:chExt cx="1901239" cy="1655213"/>
              </a:xfrm>
            </p:grpSpPr>
            <p:grpSp>
              <p:nvGrpSpPr>
                <p:cNvPr id="944" name="Group 943">
                  <a:extLst>
                    <a:ext uri="{FF2B5EF4-FFF2-40B4-BE49-F238E27FC236}">
                      <a16:creationId xmlns:a16="http://schemas.microsoft.com/office/drawing/2014/main" id="{CB1D5A32-5224-0308-040A-E6C98947DBD0}"/>
                    </a:ext>
                  </a:extLst>
                </p:cNvPr>
                <p:cNvGrpSpPr/>
                <p:nvPr/>
              </p:nvGrpSpPr>
              <p:grpSpPr>
                <a:xfrm>
                  <a:off x="5071590" y="2724817"/>
                  <a:ext cx="1901239" cy="1655213"/>
                  <a:chOff x="1798565" y="3314011"/>
                  <a:chExt cx="971569" cy="971569"/>
                </a:xfrm>
              </p:grpSpPr>
              <p:sp>
                <p:nvSpPr>
                  <p:cNvPr id="958" name="Oval 957">
                    <a:extLst>
                      <a:ext uri="{FF2B5EF4-FFF2-40B4-BE49-F238E27FC236}">
                        <a16:creationId xmlns:a16="http://schemas.microsoft.com/office/drawing/2014/main" id="{5DA78620-9EEE-74E8-C35D-5C6EA8D85D28}"/>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59" name="Group 958">
                    <a:extLst>
                      <a:ext uri="{FF2B5EF4-FFF2-40B4-BE49-F238E27FC236}">
                        <a16:creationId xmlns:a16="http://schemas.microsoft.com/office/drawing/2014/main" id="{A1F2BA56-1FE5-201B-4A3D-A1B983F2F90E}"/>
                      </a:ext>
                    </a:extLst>
                  </p:cNvPr>
                  <p:cNvGrpSpPr/>
                  <p:nvPr/>
                </p:nvGrpSpPr>
                <p:grpSpPr>
                  <a:xfrm>
                    <a:off x="1895983" y="3499462"/>
                    <a:ext cx="776733" cy="632250"/>
                    <a:chOff x="6556107" y="1328513"/>
                    <a:chExt cx="4136389" cy="3366966"/>
                  </a:xfrm>
                </p:grpSpPr>
                <p:pic>
                  <p:nvPicPr>
                    <p:cNvPr id="1024" name="Graphic 1023">
                      <a:extLst>
                        <a:ext uri="{FF2B5EF4-FFF2-40B4-BE49-F238E27FC236}">
                          <a16:creationId xmlns:a16="http://schemas.microsoft.com/office/drawing/2014/main" id="{71343098-398B-421C-FD90-8EBDC31586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008" name="Graphic 3007">
                      <a:extLst>
                        <a:ext uri="{FF2B5EF4-FFF2-40B4-BE49-F238E27FC236}">
                          <a16:creationId xmlns:a16="http://schemas.microsoft.com/office/drawing/2014/main" id="{4D4DEE12-8D1D-A5C2-B102-7780EA0391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009" name="Graphic 3008">
                      <a:extLst>
                        <a:ext uri="{FF2B5EF4-FFF2-40B4-BE49-F238E27FC236}">
                          <a16:creationId xmlns:a16="http://schemas.microsoft.com/office/drawing/2014/main" id="{75416E71-551C-90F0-8D35-BA9FC57E81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010" name="Graphic 3009">
                      <a:extLst>
                        <a:ext uri="{FF2B5EF4-FFF2-40B4-BE49-F238E27FC236}">
                          <a16:creationId xmlns:a16="http://schemas.microsoft.com/office/drawing/2014/main" id="{FD67A8E3-FA9F-E368-A4D0-EAA18D8D24F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011" name="Graphic 3010">
                      <a:extLst>
                        <a:ext uri="{FF2B5EF4-FFF2-40B4-BE49-F238E27FC236}">
                          <a16:creationId xmlns:a16="http://schemas.microsoft.com/office/drawing/2014/main" id="{92BFEECA-ACFF-0E81-DD9A-C37AAF122AB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012" name="Graphic 3011">
                      <a:extLst>
                        <a:ext uri="{FF2B5EF4-FFF2-40B4-BE49-F238E27FC236}">
                          <a16:creationId xmlns:a16="http://schemas.microsoft.com/office/drawing/2014/main" id="{BB45C7E0-76F7-3F66-4605-D6A1CD3666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037" name="Graphic 3036">
                      <a:extLst>
                        <a:ext uri="{FF2B5EF4-FFF2-40B4-BE49-F238E27FC236}">
                          <a16:creationId xmlns:a16="http://schemas.microsoft.com/office/drawing/2014/main" id="{B3B8A3A9-0264-8112-3292-560472E4446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039" name="Graphic 3038">
                      <a:extLst>
                        <a:ext uri="{FF2B5EF4-FFF2-40B4-BE49-F238E27FC236}">
                          <a16:creationId xmlns:a16="http://schemas.microsoft.com/office/drawing/2014/main" id="{4FD1AA4D-8233-B4B7-42BD-2A2F1AC3BB7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040" name="Graphic 3039">
                      <a:extLst>
                        <a:ext uri="{FF2B5EF4-FFF2-40B4-BE49-F238E27FC236}">
                          <a16:creationId xmlns:a16="http://schemas.microsoft.com/office/drawing/2014/main" id="{72AFA943-C034-71F5-7CD5-08BCA230DC5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041" name="Graphic 3040">
                      <a:extLst>
                        <a:ext uri="{FF2B5EF4-FFF2-40B4-BE49-F238E27FC236}">
                          <a16:creationId xmlns:a16="http://schemas.microsoft.com/office/drawing/2014/main" id="{FDA5DB89-8960-481E-AED0-7C9D18683F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042" name="Graphic 3041">
                      <a:extLst>
                        <a:ext uri="{FF2B5EF4-FFF2-40B4-BE49-F238E27FC236}">
                          <a16:creationId xmlns:a16="http://schemas.microsoft.com/office/drawing/2014/main" id="{4EDCA919-067D-65B6-AB6D-7F934403CCF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043" name="Graphic 3042">
                      <a:extLst>
                        <a:ext uri="{FF2B5EF4-FFF2-40B4-BE49-F238E27FC236}">
                          <a16:creationId xmlns:a16="http://schemas.microsoft.com/office/drawing/2014/main" id="{6F542F4D-C5E1-34EF-766A-47D12A59350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044" name="Graphic 3043">
                      <a:extLst>
                        <a:ext uri="{FF2B5EF4-FFF2-40B4-BE49-F238E27FC236}">
                          <a16:creationId xmlns:a16="http://schemas.microsoft.com/office/drawing/2014/main" id="{75883721-920B-7650-B635-31FFC622B0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045" name="Graphic 3044">
                      <a:extLst>
                        <a:ext uri="{FF2B5EF4-FFF2-40B4-BE49-F238E27FC236}">
                          <a16:creationId xmlns:a16="http://schemas.microsoft.com/office/drawing/2014/main" id="{AF95ADE3-3A57-3695-172A-B1F9BDBADF2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046" name="Graphic 3045">
                      <a:extLst>
                        <a:ext uri="{FF2B5EF4-FFF2-40B4-BE49-F238E27FC236}">
                          <a16:creationId xmlns:a16="http://schemas.microsoft.com/office/drawing/2014/main" id="{390CF11D-BCE1-CCBB-702F-17B65CFCAB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047" name="Graphic 3046">
                      <a:extLst>
                        <a:ext uri="{FF2B5EF4-FFF2-40B4-BE49-F238E27FC236}">
                          <a16:creationId xmlns:a16="http://schemas.microsoft.com/office/drawing/2014/main" id="{397AF9F1-0021-29F3-D008-4335963B7C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048" name="Graphic 3047">
                      <a:extLst>
                        <a:ext uri="{FF2B5EF4-FFF2-40B4-BE49-F238E27FC236}">
                          <a16:creationId xmlns:a16="http://schemas.microsoft.com/office/drawing/2014/main" id="{BC077726-22E3-8469-01B3-1BE2C242E8C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049" name="Graphic 3048">
                      <a:extLst>
                        <a:ext uri="{FF2B5EF4-FFF2-40B4-BE49-F238E27FC236}">
                          <a16:creationId xmlns:a16="http://schemas.microsoft.com/office/drawing/2014/main" id="{C9B96292-27D8-B66D-E2EF-B6F31F22AB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050" name="Graphic 3049">
                      <a:extLst>
                        <a:ext uri="{FF2B5EF4-FFF2-40B4-BE49-F238E27FC236}">
                          <a16:creationId xmlns:a16="http://schemas.microsoft.com/office/drawing/2014/main" id="{A73AF7BC-520F-4A13-4D56-D1D7430BA2F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051" name="Graphic 3050">
                      <a:extLst>
                        <a:ext uri="{FF2B5EF4-FFF2-40B4-BE49-F238E27FC236}">
                          <a16:creationId xmlns:a16="http://schemas.microsoft.com/office/drawing/2014/main" id="{58790314-4B5B-7B54-9A97-68912F3A668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052" name="Graphic 3051">
                      <a:extLst>
                        <a:ext uri="{FF2B5EF4-FFF2-40B4-BE49-F238E27FC236}">
                          <a16:creationId xmlns:a16="http://schemas.microsoft.com/office/drawing/2014/main" id="{AC8B392E-9A74-4B3D-1D4F-0AE11676F06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945" name="Graphic 944">
                  <a:extLst>
                    <a:ext uri="{FF2B5EF4-FFF2-40B4-BE49-F238E27FC236}">
                      <a16:creationId xmlns:a16="http://schemas.microsoft.com/office/drawing/2014/main" id="{CEC465E2-3FEB-1428-0352-E1C0D472A34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946" name="Graphic 945">
                  <a:extLst>
                    <a:ext uri="{FF2B5EF4-FFF2-40B4-BE49-F238E27FC236}">
                      <a16:creationId xmlns:a16="http://schemas.microsoft.com/office/drawing/2014/main" id="{7D60197A-9C44-690E-C8D7-226852C022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947" name="Graphic 946">
                  <a:extLst>
                    <a:ext uri="{FF2B5EF4-FFF2-40B4-BE49-F238E27FC236}">
                      <a16:creationId xmlns:a16="http://schemas.microsoft.com/office/drawing/2014/main" id="{A431A9A7-7DAC-0A9D-7B1A-B92C537C354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948" name="Graphic 947">
                  <a:extLst>
                    <a:ext uri="{FF2B5EF4-FFF2-40B4-BE49-F238E27FC236}">
                      <a16:creationId xmlns:a16="http://schemas.microsoft.com/office/drawing/2014/main" id="{A1FE084D-136B-B360-594C-B8ABECE07A9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949" name="Graphic 948">
                  <a:extLst>
                    <a:ext uri="{FF2B5EF4-FFF2-40B4-BE49-F238E27FC236}">
                      <a16:creationId xmlns:a16="http://schemas.microsoft.com/office/drawing/2014/main" id="{8A1C1D45-96F8-2A0A-06E3-8A258BBF4F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950" name="Graphic 949">
                  <a:extLst>
                    <a:ext uri="{FF2B5EF4-FFF2-40B4-BE49-F238E27FC236}">
                      <a16:creationId xmlns:a16="http://schemas.microsoft.com/office/drawing/2014/main" id="{B90EBA75-50C9-5940-290C-8719E4B455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951" name="Graphic 950">
                  <a:extLst>
                    <a:ext uri="{FF2B5EF4-FFF2-40B4-BE49-F238E27FC236}">
                      <a16:creationId xmlns:a16="http://schemas.microsoft.com/office/drawing/2014/main" id="{4ADE421D-03E1-181F-5C05-2412929FE2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952" name="Graphic 951">
                  <a:extLst>
                    <a:ext uri="{FF2B5EF4-FFF2-40B4-BE49-F238E27FC236}">
                      <a16:creationId xmlns:a16="http://schemas.microsoft.com/office/drawing/2014/main" id="{E1247141-511D-5065-97BD-7A8BA75FCF9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953" name="Graphic 952">
                  <a:extLst>
                    <a:ext uri="{FF2B5EF4-FFF2-40B4-BE49-F238E27FC236}">
                      <a16:creationId xmlns:a16="http://schemas.microsoft.com/office/drawing/2014/main" id="{8EBB3A8D-4B9F-BA93-D742-D545B0B38C4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954" name="Graphic 953">
                  <a:extLst>
                    <a:ext uri="{FF2B5EF4-FFF2-40B4-BE49-F238E27FC236}">
                      <a16:creationId xmlns:a16="http://schemas.microsoft.com/office/drawing/2014/main" id="{6B9DE8CB-BC7C-48EA-C397-8F25FDE03EA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955" name="Graphic 954">
                  <a:extLst>
                    <a:ext uri="{FF2B5EF4-FFF2-40B4-BE49-F238E27FC236}">
                      <a16:creationId xmlns:a16="http://schemas.microsoft.com/office/drawing/2014/main" id="{BAABE1A2-9526-3CEC-EE36-2B942EF8215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956" name="Graphic 955">
                  <a:extLst>
                    <a:ext uri="{FF2B5EF4-FFF2-40B4-BE49-F238E27FC236}">
                      <a16:creationId xmlns:a16="http://schemas.microsoft.com/office/drawing/2014/main" id="{C2CAB624-610C-21BC-1556-77782412C14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957" name="Graphic 956">
                  <a:extLst>
                    <a:ext uri="{FF2B5EF4-FFF2-40B4-BE49-F238E27FC236}">
                      <a16:creationId xmlns:a16="http://schemas.microsoft.com/office/drawing/2014/main" id="{628429AD-68DA-9F7C-90BF-0DC7835A02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940" name="Graphic 939">
                <a:extLst>
                  <a:ext uri="{FF2B5EF4-FFF2-40B4-BE49-F238E27FC236}">
                    <a16:creationId xmlns:a16="http://schemas.microsoft.com/office/drawing/2014/main" id="{F828C9E4-E168-FAA9-56FB-F0990ED5014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941" name="Graphic 940">
                <a:extLst>
                  <a:ext uri="{FF2B5EF4-FFF2-40B4-BE49-F238E27FC236}">
                    <a16:creationId xmlns:a16="http://schemas.microsoft.com/office/drawing/2014/main" id="{A7C5B112-9F33-7622-3601-F084A7DC5EC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942" name="Graphic 941">
                <a:extLst>
                  <a:ext uri="{FF2B5EF4-FFF2-40B4-BE49-F238E27FC236}">
                    <a16:creationId xmlns:a16="http://schemas.microsoft.com/office/drawing/2014/main" id="{A5FAA983-10B2-1533-9B76-47205A260CF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943" name="Graphic 942">
                <a:extLst>
                  <a:ext uri="{FF2B5EF4-FFF2-40B4-BE49-F238E27FC236}">
                    <a16:creationId xmlns:a16="http://schemas.microsoft.com/office/drawing/2014/main" id="{FA321115-585A-9EA6-9318-3901B3624E3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68" name="Group 67">
              <a:extLst>
                <a:ext uri="{FF2B5EF4-FFF2-40B4-BE49-F238E27FC236}">
                  <a16:creationId xmlns:a16="http://schemas.microsoft.com/office/drawing/2014/main" id="{FF1594A4-21B9-A8ED-E66B-467A086F3A4A}"/>
                </a:ext>
              </a:extLst>
            </p:cNvPr>
            <p:cNvGrpSpPr/>
            <p:nvPr/>
          </p:nvGrpSpPr>
          <p:grpSpPr>
            <a:xfrm>
              <a:off x="668591" y="3476172"/>
              <a:ext cx="128989" cy="127417"/>
              <a:chOff x="5071590" y="2724817"/>
              <a:chExt cx="1901239" cy="1655213"/>
            </a:xfrm>
          </p:grpSpPr>
          <p:grpSp>
            <p:nvGrpSpPr>
              <p:cNvPr id="891" name="Group 890">
                <a:extLst>
                  <a:ext uri="{FF2B5EF4-FFF2-40B4-BE49-F238E27FC236}">
                    <a16:creationId xmlns:a16="http://schemas.microsoft.com/office/drawing/2014/main" id="{F56E793C-87E5-1CC4-6F4F-0A454B76B4C3}"/>
                  </a:ext>
                </a:extLst>
              </p:cNvPr>
              <p:cNvGrpSpPr/>
              <p:nvPr/>
            </p:nvGrpSpPr>
            <p:grpSpPr>
              <a:xfrm>
                <a:off x="5071590" y="2724817"/>
                <a:ext cx="1901239" cy="1655213"/>
                <a:chOff x="5071590" y="2724817"/>
                <a:chExt cx="1901239" cy="1655213"/>
              </a:xfrm>
            </p:grpSpPr>
            <p:grpSp>
              <p:nvGrpSpPr>
                <p:cNvPr id="902" name="Group 901">
                  <a:extLst>
                    <a:ext uri="{FF2B5EF4-FFF2-40B4-BE49-F238E27FC236}">
                      <a16:creationId xmlns:a16="http://schemas.microsoft.com/office/drawing/2014/main" id="{05375C9A-E0EA-78E8-8E4B-67F38495E9FF}"/>
                    </a:ext>
                  </a:extLst>
                </p:cNvPr>
                <p:cNvGrpSpPr/>
                <p:nvPr/>
              </p:nvGrpSpPr>
              <p:grpSpPr>
                <a:xfrm>
                  <a:off x="5071590" y="2724817"/>
                  <a:ext cx="1901239" cy="1655213"/>
                  <a:chOff x="1798565" y="3314011"/>
                  <a:chExt cx="971569" cy="971569"/>
                </a:xfrm>
              </p:grpSpPr>
              <p:sp>
                <p:nvSpPr>
                  <p:cNvPr id="916" name="Oval 915">
                    <a:extLst>
                      <a:ext uri="{FF2B5EF4-FFF2-40B4-BE49-F238E27FC236}">
                        <a16:creationId xmlns:a16="http://schemas.microsoft.com/office/drawing/2014/main" id="{17E5E40C-D693-460C-B2C5-C0B42350DAC6}"/>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17" name="Group 916">
                    <a:extLst>
                      <a:ext uri="{FF2B5EF4-FFF2-40B4-BE49-F238E27FC236}">
                        <a16:creationId xmlns:a16="http://schemas.microsoft.com/office/drawing/2014/main" id="{3A494EA6-90EA-39FB-30BC-6773C7EE3571}"/>
                      </a:ext>
                    </a:extLst>
                  </p:cNvPr>
                  <p:cNvGrpSpPr/>
                  <p:nvPr/>
                </p:nvGrpSpPr>
                <p:grpSpPr>
                  <a:xfrm>
                    <a:off x="1895983" y="3499462"/>
                    <a:ext cx="776733" cy="632250"/>
                    <a:chOff x="6556107" y="1328513"/>
                    <a:chExt cx="4136389" cy="3366966"/>
                  </a:xfrm>
                </p:grpSpPr>
                <p:pic>
                  <p:nvPicPr>
                    <p:cNvPr id="918" name="Graphic 917">
                      <a:extLst>
                        <a:ext uri="{FF2B5EF4-FFF2-40B4-BE49-F238E27FC236}">
                          <a16:creationId xmlns:a16="http://schemas.microsoft.com/office/drawing/2014/main" id="{A6B17089-0E59-BBD3-8E8C-705D654CBBA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919" name="Graphic 918">
                      <a:extLst>
                        <a:ext uri="{FF2B5EF4-FFF2-40B4-BE49-F238E27FC236}">
                          <a16:creationId xmlns:a16="http://schemas.microsoft.com/office/drawing/2014/main" id="{DF5C069F-C7D1-B379-0910-C71D6C5938D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920" name="Graphic 919">
                      <a:extLst>
                        <a:ext uri="{FF2B5EF4-FFF2-40B4-BE49-F238E27FC236}">
                          <a16:creationId xmlns:a16="http://schemas.microsoft.com/office/drawing/2014/main" id="{81AF15A3-282A-A771-C6F0-5E90F35DC3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921" name="Graphic 920">
                      <a:extLst>
                        <a:ext uri="{FF2B5EF4-FFF2-40B4-BE49-F238E27FC236}">
                          <a16:creationId xmlns:a16="http://schemas.microsoft.com/office/drawing/2014/main" id="{0BF62617-4CFC-17BD-F6EB-90C32672AF8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922" name="Graphic 921">
                      <a:extLst>
                        <a:ext uri="{FF2B5EF4-FFF2-40B4-BE49-F238E27FC236}">
                          <a16:creationId xmlns:a16="http://schemas.microsoft.com/office/drawing/2014/main" id="{D2638785-FC8E-FA4D-5E0A-903C0D0CAC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923" name="Graphic 922">
                      <a:extLst>
                        <a:ext uri="{FF2B5EF4-FFF2-40B4-BE49-F238E27FC236}">
                          <a16:creationId xmlns:a16="http://schemas.microsoft.com/office/drawing/2014/main" id="{D744F09E-9E8B-706D-9B04-6E2D0E3353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924" name="Graphic 923">
                      <a:extLst>
                        <a:ext uri="{FF2B5EF4-FFF2-40B4-BE49-F238E27FC236}">
                          <a16:creationId xmlns:a16="http://schemas.microsoft.com/office/drawing/2014/main" id="{F4332C47-F41E-CB98-0021-B432DF11591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925" name="Graphic 924">
                      <a:extLst>
                        <a:ext uri="{FF2B5EF4-FFF2-40B4-BE49-F238E27FC236}">
                          <a16:creationId xmlns:a16="http://schemas.microsoft.com/office/drawing/2014/main" id="{E0EFCF56-C12D-3767-26D7-A6A4545267E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926" name="Graphic 925">
                      <a:extLst>
                        <a:ext uri="{FF2B5EF4-FFF2-40B4-BE49-F238E27FC236}">
                          <a16:creationId xmlns:a16="http://schemas.microsoft.com/office/drawing/2014/main" id="{98D35686-C60F-7008-CF05-DC1D747F17D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927" name="Graphic 926">
                      <a:extLst>
                        <a:ext uri="{FF2B5EF4-FFF2-40B4-BE49-F238E27FC236}">
                          <a16:creationId xmlns:a16="http://schemas.microsoft.com/office/drawing/2014/main" id="{8B3195E7-08B9-59D5-719A-5536BDA2271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928" name="Graphic 927">
                      <a:extLst>
                        <a:ext uri="{FF2B5EF4-FFF2-40B4-BE49-F238E27FC236}">
                          <a16:creationId xmlns:a16="http://schemas.microsoft.com/office/drawing/2014/main" id="{98CFDB88-4473-7C27-7FC7-4CD10E38CC9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929" name="Graphic 928">
                      <a:extLst>
                        <a:ext uri="{FF2B5EF4-FFF2-40B4-BE49-F238E27FC236}">
                          <a16:creationId xmlns:a16="http://schemas.microsoft.com/office/drawing/2014/main" id="{27CF9EE8-A924-5D82-51BB-B4B019F4E18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930" name="Graphic 929">
                      <a:extLst>
                        <a:ext uri="{FF2B5EF4-FFF2-40B4-BE49-F238E27FC236}">
                          <a16:creationId xmlns:a16="http://schemas.microsoft.com/office/drawing/2014/main" id="{A8A3B2F8-4FDB-4386-9C45-091957C3F6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931" name="Graphic 930">
                      <a:extLst>
                        <a:ext uri="{FF2B5EF4-FFF2-40B4-BE49-F238E27FC236}">
                          <a16:creationId xmlns:a16="http://schemas.microsoft.com/office/drawing/2014/main" id="{915D7018-5D78-F47D-F088-272711A6B5B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932" name="Graphic 931">
                      <a:extLst>
                        <a:ext uri="{FF2B5EF4-FFF2-40B4-BE49-F238E27FC236}">
                          <a16:creationId xmlns:a16="http://schemas.microsoft.com/office/drawing/2014/main" id="{EDA092B3-00F2-97F6-A053-7C2145700DD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933" name="Graphic 932">
                      <a:extLst>
                        <a:ext uri="{FF2B5EF4-FFF2-40B4-BE49-F238E27FC236}">
                          <a16:creationId xmlns:a16="http://schemas.microsoft.com/office/drawing/2014/main" id="{D81BDB84-51B3-DFBE-A81A-D71D9AECF3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934" name="Graphic 933">
                      <a:extLst>
                        <a:ext uri="{FF2B5EF4-FFF2-40B4-BE49-F238E27FC236}">
                          <a16:creationId xmlns:a16="http://schemas.microsoft.com/office/drawing/2014/main" id="{1CB68DA6-9C1D-B33E-87C3-051441B97D7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935" name="Graphic 934">
                      <a:extLst>
                        <a:ext uri="{FF2B5EF4-FFF2-40B4-BE49-F238E27FC236}">
                          <a16:creationId xmlns:a16="http://schemas.microsoft.com/office/drawing/2014/main" id="{9C271A12-ECB0-EA52-8664-AAFF62DC6E3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936" name="Graphic 935">
                      <a:extLst>
                        <a:ext uri="{FF2B5EF4-FFF2-40B4-BE49-F238E27FC236}">
                          <a16:creationId xmlns:a16="http://schemas.microsoft.com/office/drawing/2014/main" id="{E9503C5A-FCCB-28B5-E79C-401223A2D6C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937" name="Graphic 936">
                      <a:extLst>
                        <a:ext uri="{FF2B5EF4-FFF2-40B4-BE49-F238E27FC236}">
                          <a16:creationId xmlns:a16="http://schemas.microsoft.com/office/drawing/2014/main" id="{97B38613-EBBD-3081-8C8B-3BD12563651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938" name="Graphic 937">
                      <a:extLst>
                        <a:ext uri="{FF2B5EF4-FFF2-40B4-BE49-F238E27FC236}">
                          <a16:creationId xmlns:a16="http://schemas.microsoft.com/office/drawing/2014/main" id="{E2003549-7690-5624-1E4A-D1AFCF0D321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903" name="Graphic 902">
                  <a:extLst>
                    <a:ext uri="{FF2B5EF4-FFF2-40B4-BE49-F238E27FC236}">
                      <a16:creationId xmlns:a16="http://schemas.microsoft.com/office/drawing/2014/main" id="{503B01B6-6F42-5D1E-7C99-DF3C73D3C3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904" name="Graphic 903">
                  <a:extLst>
                    <a:ext uri="{FF2B5EF4-FFF2-40B4-BE49-F238E27FC236}">
                      <a16:creationId xmlns:a16="http://schemas.microsoft.com/office/drawing/2014/main" id="{47AA49D2-A757-1C03-9C15-F4D7032EF88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905" name="Graphic 904">
                  <a:extLst>
                    <a:ext uri="{FF2B5EF4-FFF2-40B4-BE49-F238E27FC236}">
                      <a16:creationId xmlns:a16="http://schemas.microsoft.com/office/drawing/2014/main" id="{291B331B-9DB0-4436-8A1E-4D705D0FFD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906" name="Graphic 905">
                  <a:extLst>
                    <a:ext uri="{FF2B5EF4-FFF2-40B4-BE49-F238E27FC236}">
                      <a16:creationId xmlns:a16="http://schemas.microsoft.com/office/drawing/2014/main" id="{264E1A44-A6AA-6B5C-513B-727C49953DC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907" name="Graphic 906">
                  <a:extLst>
                    <a:ext uri="{FF2B5EF4-FFF2-40B4-BE49-F238E27FC236}">
                      <a16:creationId xmlns:a16="http://schemas.microsoft.com/office/drawing/2014/main" id="{E9865DCB-498C-E7A3-259B-EE5AE4A5468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908" name="Graphic 907">
                  <a:extLst>
                    <a:ext uri="{FF2B5EF4-FFF2-40B4-BE49-F238E27FC236}">
                      <a16:creationId xmlns:a16="http://schemas.microsoft.com/office/drawing/2014/main" id="{BC617894-F556-2DDA-2F6B-732463B1D7D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909" name="Graphic 908">
                  <a:extLst>
                    <a:ext uri="{FF2B5EF4-FFF2-40B4-BE49-F238E27FC236}">
                      <a16:creationId xmlns:a16="http://schemas.microsoft.com/office/drawing/2014/main" id="{6284E604-5B8F-B65C-0D17-EF37096B0F5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910" name="Graphic 909">
                  <a:extLst>
                    <a:ext uri="{FF2B5EF4-FFF2-40B4-BE49-F238E27FC236}">
                      <a16:creationId xmlns:a16="http://schemas.microsoft.com/office/drawing/2014/main" id="{65743DE9-7D6D-D6A7-23D3-A13551EA6B8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911" name="Graphic 910">
                  <a:extLst>
                    <a:ext uri="{FF2B5EF4-FFF2-40B4-BE49-F238E27FC236}">
                      <a16:creationId xmlns:a16="http://schemas.microsoft.com/office/drawing/2014/main" id="{8BCC1FA0-07EB-D66D-BE37-04C5E344454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912" name="Graphic 911">
                  <a:extLst>
                    <a:ext uri="{FF2B5EF4-FFF2-40B4-BE49-F238E27FC236}">
                      <a16:creationId xmlns:a16="http://schemas.microsoft.com/office/drawing/2014/main" id="{9176F172-ACB7-A715-27CE-EB02975D1B8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913" name="Graphic 912">
                  <a:extLst>
                    <a:ext uri="{FF2B5EF4-FFF2-40B4-BE49-F238E27FC236}">
                      <a16:creationId xmlns:a16="http://schemas.microsoft.com/office/drawing/2014/main" id="{DE248B0A-4907-E30B-46BA-58E37F6999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914" name="Graphic 913">
                  <a:extLst>
                    <a:ext uri="{FF2B5EF4-FFF2-40B4-BE49-F238E27FC236}">
                      <a16:creationId xmlns:a16="http://schemas.microsoft.com/office/drawing/2014/main" id="{05249B10-B4DE-9D01-E82B-ACC20EDCE77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915" name="Graphic 914">
                  <a:extLst>
                    <a:ext uri="{FF2B5EF4-FFF2-40B4-BE49-F238E27FC236}">
                      <a16:creationId xmlns:a16="http://schemas.microsoft.com/office/drawing/2014/main" id="{0C29EA29-A177-6123-6C80-809B5DC8186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892" name="Graphic 891">
                <a:extLst>
                  <a:ext uri="{FF2B5EF4-FFF2-40B4-BE49-F238E27FC236}">
                    <a16:creationId xmlns:a16="http://schemas.microsoft.com/office/drawing/2014/main" id="{A382F476-90F4-8C93-461C-B4B8C589EBE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897" name="Graphic 896">
                <a:extLst>
                  <a:ext uri="{FF2B5EF4-FFF2-40B4-BE49-F238E27FC236}">
                    <a16:creationId xmlns:a16="http://schemas.microsoft.com/office/drawing/2014/main" id="{E03DC73A-C220-8450-B8F2-535D8F409D9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898" name="Graphic 897">
                <a:extLst>
                  <a:ext uri="{FF2B5EF4-FFF2-40B4-BE49-F238E27FC236}">
                    <a16:creationId xmlns:a16="http://schemas.microsoft.com/office/drawing/2014/main" id="{111E396F-3C6C-F008-9835-8082FB4903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899" name="Graphic 898">
                <a:extLst>
                  <a:ext uri="{FF2B5EF4-FFF2-40B4-BE49-F238E27FC236}">
                    <a16:creationId xmlns:a16="http://schemas.microsoft.com/office/drawing/2014/main" id="{78F2EE7A-8CC4-7E3C-C34E-FB75FAC90D9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69" name="Group 68">
              <a:extLst>
                <a:ext uri="{FF2B5EF4-FFF2-40B4-BE49-F238E27FC236}">
                  <a16:creationId xmlns:a16="http://schemas.microsoft.com/office/drawing/2014/main" id="{49D88951-F604-AA74-386F-D991125020F9}"/>
                </a:ext>
              </a:extLst>
            </p:cNvPr>
            <p:cNvGrpSpPr/>
            <p:nvPr/>
          </p:nvGrpSpPr>
          <p:grpSpPr>
            <a:xfrm>
              <a:off x="416909" y="3491573"/>
              <a:ext cx="82797" cy="81788"/>
              <a:chOff x="5071590" y="2724817"/>
              <a:chExt cx="1901239" cy="1655213"/>
            </a:xfrm>
          </p:grpSpPr>
          <p:grpSp>
            <p:nvGrpSpPr>
              <p:cNvPr id="506" name="Group 505">
                <a:extLst>
                  <a:ext uri="{FF2B5EF4-FFF2-40B4-BE49-F238E27FC236}">
                    <a16:creationId xmlns:a16="http://schemas.microsoft.com/office/drawing/2014/main" id="{B96A8F31-E3AC-F9EA-7F84-8C5218AB0B19}"/>
                  </a:ext>
                </a:extLst>
              </p:cNvPr>
              <p:cNvGrpSpPr/>
              <p:nvPr/>
            </p:nvGrpSpPr>
            <p:grpSpPr>
              <a:xfrm>
                <a:off x="5071590" y="2724817"/>
                <a:ext cx="1901239" cy="1655213"/>
                <a:chOff x="5071590" y="2724817"/>
                <a:chExt cx="1901239" cy="1655213"/>
              </a:xfrm>
            </p:grpSpPr>
            <p:grpSp>
              <p:nvGrpSpPr>
                <p:cNvPr id="511" name="Group 510">
                  <a:extLst>
                    <a:ext uri="{FF2B5EF4-FFF2-40B4-BE49-F238E27FC236}">
                      <a16:creationId xmlns:a16="http://schemas.microsoft.com/office/drawing/2014/main" id="{C80F7B6B-1855-3FDA-3E86-EC530B961B67}"/>
                    </a:ext>
                  </a:extLst>
                </p:cNvPr>
                <p:cNvGrpSpPr/>
                <p:nvPr/>
              </p:nvGrpSpPr>
              <p:grpSpPr>
                <a:xfrm>
                  <a:off x="5071590" y="2724817"/>
                  <a:ext cx="1901239" cy="1655213"/>
                  <a:chOff x="1798565" y="3314011"/>
                  <a:chExt cx="971569" cy="971569"/>
                </a:xfrm>
              </p:grpSpPr>
              <p:sp>
                <p:nvSpPr>
                  <p:cNvPr id="525" name="Oval 524">
                    <a:extLst>
                      <a:ext uri="{FF2B5EF4-FFF2-40B4-BE49-F238E27FC236}">
                        <a16:creationId xmlns:a16="http://schemas.microsoft.com/office/drawing/2014/main" id="{19671A58-D071-2225-5C07-060A23D9D625}"/>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526" name="Group 525">
                    <a:extLst>
                      <a:ext uri="{FF2B5EF4-FFF2-40B4-BE49-F238E27FC236}">
                        <a16:creationId xmlns:a16="http://schemas.microsoft.com/office/drawing/2014/main" id="{679A7164-4FE2-DA2A-A9CC-7AEB83BE0F01}"/>
                      </a:ext>
                    </a:extLst>
                  </p:cNvPr>
                  <p:cNvGrpSpPr/>
                  <p:nvPr/>
                </p:nvGrpSpPr>
                <p:grpSpPr>
                  <a:xfrm>
                    <a:off x="1895983" y="3499462"/>
                    <a:ext cx="776733" cy="632250"/>
                    <a:chOff x="6556107" y="1328513"/>
                    <a:chExt cx="4136389" cy="3366966"/>
                  </a:xfrm>
                </p:grpSpPr>
                <p:pic>
                  <p:nvPicPr>
                    <p:cNvPr id="527" name="Graphic 526">
                      <a:extLst>
                        <a:ext uri="{FF2B5EF4-FFF2-40B4-BE49-F238E27FC236}">
                          <a16:creationId xmlns:a16="http://schemas.microsoft.com/office/drawing/2014/main" id="{E35001EA-528F-CC94-2E4D-6C43266D9C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528" name="Graphic 527">
                      <a:extLst>
                        <a:ext uri="{FF2B5EF4-FFF2-40B4-BE49-F238E27FC236}">
                          <a16:creationId xmlns:a16="http://schemas.microsoft.com/office/drawing/2014/main" id="{FD14F81C-C979-F7F9-D875-D049B779D7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581" name="Graphic 580">
                      <a:extLst>
                        <a:ext uri="{FF2B5EF4-FFF2-40B4-BE49-F238E27FC236}">
                          <a16:creationId xmlns:a16="http://schemas.microsoft.com/office/drawing/2014/main" id="{D210809B-C409-5995-378B-D28DCA58BF0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582" name="Graphic 581">
                      <a:extLst>
                        <a:ext uri="{FF2B5EF4-FFF2-40B4-BE49-F238E27FC236}">
                          <a16:creationId xmlns:a16="http://schemas.microsoft.com/office/drawing/2014/main" id="{70092B77-7918-A405-5E59-5A018DC5F78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583" name="Graphic 582">
                      <a:extLst>
                        <a:ext uri="{FF2B5EF4-FFF2-40B4-BE49-F238E27FC236}">
                          <a16:creationId xmlns:a16="http://schemas.microsoft.com/office/drawing/2014/main" id="{9B5AF19C-3A45-E6FC-D442-D1D1BF7126F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584" name="Graphic 583">
                      <a:extLst>
                        <a:ext uri="{FF2B5EF4-FFF2-40B4-BE49-F238E27FC236}">
                          <a16:creationId xmlns:a16="http://schemas.microsoft.com/office/drawing/2014/main" id="{BEED4FCC-2CC9-1063-C576-85A18BFB4A6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585" name="Graphic 584">
                      <a:extLst>
                        <a:ext uri="{FF2B5EF4-FFF2-40B4-BE49-F238E27FC236}">
                          <a16:creationId xmlns:a16="http://schemas.microsoft.com/office/drawing/2014/main" id="{55D2D9F3-5EA7-68AE-0030-652A70A2EF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586" name="Graphic 585">
                      <a:extLst>
                        <a:ext uri="{FF2B5EF4-FFF2-40B4-BE49-F238E27FC236}">
                          <a16:creationId xmlns:a16="http://schemas.microsoft.com/office/drawing/2014/main" id="{11DD4CBE-18ED-F54D-104A-E38BE83A704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587" name="Graphic 586">
                      <a:extLst>
                        <a:ext uri="{FF2B5EF4-FFF2-40B4-BE49-F238E27FC236}">
                          <a16:creationId xmlns:a16="http://schemas.microsoft.com/office/drawing/2014/main" id="{AF60B7CA-EDB3-0CB5-6677-15859A4D84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588" name="Graphic 587">
                      <a:extLst>
                        <a:ext uri="{FF2B5EF4-FFF2-40B4-BE49-F238E27FC236}">
                          <a16:creationId xmlns:a16="http://schemas.microsoft.com/office/drawing/2014/main" id="{C70F9767-D391-DDFD-8D65-F959FD62718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589" name="Graphic 588">
                      <a:extLst>
                        <a:ext uri="{FF2B5EF4-FFF2-40B4-BE49-F238E27FC236}">
                          <a16:creationId xmlns:a16="http://schemas.microsoft.com/office/drawing/2014/main" id="{D5F56697-C8EB-C0AE-9D0A-85D2F1D664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590" name="Graphic 589">
                      <a:extLst>
                        <a:ext uri="{FF2B5EF4-FFF2-40B4-BE49-F238E27FC236}">
                          <a16:creationId xmlns:a16="http://schemas.microsoft.com/office/drawing/2014/main" id="{592E9CD7-E83C-4F37-DC76-6AF4A2B5B60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591" name="Graphic 590">
                      <a:extLst>
                        <a:ext uri="{FF2B5EF4-FFF2-40B4-BE49-F238E27FC236}">
                          <a16:creationId xmlns:a16="http://schemas.microsoft.com/office/drawing/2014/main" id="{390A51CD-DE98-0162-892A-0C1F5BE300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592" name="Graphic 591">
                      <a:extLst>
                        <a:ext uri="{FF2B5EF4-FFF2-40B4-BE49-F238E27FC236}">
                          <a16:creationId xmlns:a16="http://schemas.microsoft.com/office/drawing/2014/main" id="{760BA951-850D-59B9-178B-3D39BE9C32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593" name="Graphic 592">
                      <a:extLst>
                        <a:ext uri="{FF2B5EF4-FFF2-40B4-BE49-F238E27FC236}">
                          <a16:creationId xmlns:a16="http://schemas.microsoft.com/office/drawing/2014/main" id="{586B6DE9-78A1-239E-991B-A88CF857D6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595" name="Graphic 594">
                      <a:extLst>
                        <a:ext uri="{FF2B5EF4-FFF2-40B4-BE49-F238E27FC236}">
                          <a16:creationId xmlns:a16="http://schemas.microsoft.com/office/drawing/2014/main" id="{5D641D63-A1E5-5804-E4DE-3A43B11935E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596" name="Graphic 595">
                      <a:extLst>
                        <a:ext uri="{FF2B5EF4-FFF2-40B4-BE49-F238E27FC236}">
                          <a16:creationId xmlns:a16="http://schemas.microsoft.com/office/drawing/2014/main" id="{DC111E18-FAA9-299A-2D13-182F8D4D69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887" name="Graphic 886">
                      <a:extLst>
                        <a:ext uri="{FF2B5EF4-FFF2-40B4-BE49-F238E27FC236}">
                          <a16:creationId xmlns:a16="http://schemas.microsoft.com/office/drawing/2014/main" id="{0FD2EA4C-953A-D342-3E1A-BC7A34780AC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888" name="Graphic 887">
                      <a:extLst>
                        <a:ext uri="{FF2B5EF4-FFF2-40B4-BE49-F238E27FC236}">
                          <a16:creationId xmlns:a16="http://schemas.microsoft.com/office/drawing/2014/main" id="{2F20C3B2-5046-AA9F-18E2-6BED0F9DE43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889" name="Graphic 888">
                      <a:extLst>
                        <a:ext uri="{FF2B5EF4-FFF2-40B4-BE49-F238E27FC236}">
                          <a16:creationId xmlns:a16="http://schemas.microsoft.com/office/drawing/2014/main" id="{36067BEA-3BE9-B57B-98C1-9BFB0EE8227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890" name="Graphic 889">
                      <a:extLst>
                        <a:ext uri="{FF2B5EF4-FFF2-40B4-BE49-F238E27FC236}">
                          <a16:creationId xmlns:a16="http://schemas.microsoft.com/office/drawing/2014/main" id="{E1C7347D-64C0-DE37-B1DF-06586E5F5C2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512" name="Graphic 511">
                  <a:extLst>
                    <a:ext uri="{FF2B5EF4-FFF2-40B4-BE49-F238E27FC236}">
                      <a16:creationId xmlns:a16="http://schemas.microsoft.com/office/drawing/2014/main" id="{5F1ADFD0-C3E5-325E-5284-E69DF13A053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513" name="Graphic 512">
                  <a:extLst>
                    <a:ext uri="{FF2B5EF4-FFF2-40B4-BE49-F238E27FC236}">
                      <a16:creationId xmlns:a16="http://schemas.microsoft.com/office/drawing/2014/main" id="{145E1249-FC72-9556-0BA6-F3C8E4145C9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514" name="Graphic 513">
                  <a:extLst>
                    <a:ext uri="{FF2B5EF4-FFF2-40B4-BE49-F238E27FC236}">
                      <a16:creationId xmlns:a16="http://schemas.microsoft.com/office/drawing/2014/main" id="{C8B15B65-DCD7-6C3C-1D04-FF8AA6C0A21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515" name="Graphic 514">
                  <a:extLst>
                    <a:ext uri="{FF2B5EF4-FFF2-40B4-BE49-F238E27FC236}">
                      <a16:creationId xmlns:a16="http://schemas.microsoft.com/office/drawing/2014/main" id="{5B9C7889-9BED-A1FF-6675-80080BB36BA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516" name="Graphic 515">
                  <a:extLst>
                    <a:ext uri="{FF2B5EF4-FFF2-40B4-BE49-F238E27FC236}">
                      <a16:creationId xmlns:a16="http://schemas.microsoft.com/office/drawing/2014/main" id="{C78B370E-C3E5-D590-EBD7-D05BB6E93F2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517" name="Graphic 516">
                  <a:extLst>
                    <a:ext uri="{FF2B5EF4-FFF2-40B4-BE49-F238E27FC236}">
                      <a16:creationId xmlns:a16="http://schemas.microsoft.com/office/drawing/2014/main" id="{10D8BE39-9756-6D68-4E59-FAE251FFB5F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518" name="Graphic 517">
                  <a:extLst>
                    <a:ext uri="{FF2B5EF4-FFF2-40B4-BE49-F238E27FC236}">
                      <a16:creationId xmlns:a16="http://schemas.microsoft.com/office/drawing/2014/main" id="{64F50DCD-7FBA-5ADD-1EE4-B7B25BD1F0F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519" name="Graphic 518">
                  <a:extLst>
                    <a:ext uri="{FF2B5EF4-FFF2-40B4-BE49-F238E27FC236}">
                      <a16:creationId xmlns:a16="http://schemas.microsoft.com/office/drawing/2014/main" id="{C9410B56-91BE-D851-2B95-1FFD2B4D2D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520" name="Graphic 519">
                  <a:extLst>
                    <a:ext uri="{FF2B5EF4-FFF2-40B4-BE49-F238E27FC236}">
                      <a16:creationId xmlns:a16="http://schemas.microsoft.com/office/drawing/2014/main" id="{759B8E51-D21A-ED2B-1B34-34F48EE163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521" name="Graphic 520">
                  <a:extLst>
                    <a:ext uri="{FF2B5EF4-FFF2-40B4-BE49-F238E27FC236}">
                      <a16:creationId xmlns:a16="http://schemas.microsoft.com/office/drawing/2014/main" id="{40DD4764-1C81-D3BA-5D35-E896C593D4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522" name="Graphic 521">
                  <a:extLst>
                    <a:ext uri="{FF2B5EF4-FFF2-40B4-BE49-F238E27FC236}">
                      <a16:creationId xmlns:a16="http://schemas.microsoft.com/office/drawing/2014/main" id="{FA7BA966-8D2D-9B38-FDA4-630DBF22191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523" name="Graphic 522">
                  <a:extLst>
                    <a:ext uri="{FF2B5EF4-FFF2-40B4-BE49-F238E27FC236}">
                      <a16:creationId xmlns:a16="http://schemas.microsoft.com/office/drawing/2014/main" id="{9000A1E9-54E6-95F4-6DA0-E02873A108E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524" name="Graphic 523">
                  <a:extLst>
                    <a:ext uri="{FF2B5EF4-FFF2-40B4-BE49-F238E27FC236}">
                      <a16:creationId xmlns:a16="http://schemas.microsoft.com/office/drawing/2014/main" id="{C0580D50-20CA-53B4-FA9E-3BE3674B2F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507" name="Graphic 506">
                <a:extLst>
                  <a:ext uri="{FF2B5EF4-FFF2-40B4-BE49-F238E27FC236}">
                    <a16:creationId xmlns:a16="http://schemas.microsoft.com/office/drawing/2014/main" id="{83A8B7DC-B850-DFBF-3BF4-C4396D839CA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508" name="Graphic 507">
                <a:extLst>
                  <a:ext uri="{FF2B5EF4-FFF2-40B4-BE49-F238E27FC236}">
                    <a16:creationId xmlns:a16="http://schemas.microsoft.com/office/drawing/2014/main" id="{96138972-80E9-738A-CEEF-9D8BADC8A2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509" name="Graphic 508">
                <a:extLst>
                  <a:ext uri="{FF2B5EF4-FFF2-40B4-BE49-F238E27FC236}">
                    <a16:creationId xmlns:a16="http://schemas.microsoft.com/office/drawing/2014/main" id="{CA4D100D-A206-CE28-36E8-A4092A5FD5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510" name="Graphic 509">
                <a:extLst>
                  <a:ext uri="{FF2B5EF4-FFF2-40B4-BE49-F238E27FC236}">
                    <a16:creationId xmlns:a16="http://schemas.microsoft.com/office/drawing/2014/main" id="{094608B9-9839-B87D-AE02-166D465A693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70" name="Group 69">
              <a:extLst>
                <a:ext uri="{FF2B5EF4-FFF2-40B4-BE49-F238E27FC236}">
                  <a16:creationId xmlns:a16="http://schemas.microsoft.com/office/drawing/2014/main" id="{6F98BA59-03FB-7AC2-C618-930172967C1F}"/>
                </a:ext>
              </a:extLst>
            </p:cNvPr>
            <p:cNvGrpSpPr/>
            <p:nvPr/>
          </p:nvGrpSpPr>
          <p:grpSpPr>
            <a:xfrm>
              <a:off x="360275" y="3613433"/>
              <a:ext cx="116581" cy="115160"/>
              <a:chOff x="5071590" y="2724817"/>
              <a:chExt cx="1901239" cy="1655213"/>
            </a:xfrm>
          </p:grpSpPr>
          <p:grpSp>
            <p:nvGrpSpPr>
              <p:cNvPr id="378" name="Group 377">
                <a:extLst>
                  <a:ext uri="{FF2B5EF4-FFF2-40B4-BE49-F238E27FC236}">
                    <a16:creationId xmlns:a16="http://schemas.microsoft.com/office/drawing/2014/main" id="{E5576497-A625-0F42-6739-7FE23D1A728C}"/>
                  </a:ext>
                </a:extLst>
              </p:cNvPr>
              <p:cNvGrpSpPr/>
              <p:nvPr/>
            </p:nvGrpSpPr>
            <p:grpSpPr>
              <a:xfrm>
                <a:off x="5071590" y="2724817"/>
                <a:ext cx="1901239" cy="1655213"/>
                <a:chOff x="5071590" y="2724817"/>
                <a:chExt cx="1901239" cy="1655213"/>
              </a:xfrm>
            </p:grpSpPr>
            <p:grpSp>
              <p:nvGrpSpPr>
                <p:cNvPr id="383" name="Group 382">
                  <a:extLst>
                    <a:ext uri="{FF2B5EF4-FFF2-40B4-BE49-F238E27FC236}">
                      <a16:creationId xmlns:a16="http://schemas.microsoft.com/office/drawing/2014/main" id="{346D1159-0267-C202-0E76-4F5ABD2E9FC2}"/>
                    </a:ext>
                  </a:extLst>
                </p:cNvPr>
                <p:cNvGrpSpPr/>
                <p:nvPr/>
              </p:nvGrpSpPr>
              <p:grpSpPr>
                <a:xfrm>
                  <a:off x="5071590" y="2724817"/>
                  <a:ext cx="1901239" cy="1655213"/>
                  <a:chOff x="1798565" y="3314011"/>
                  <a:chExt cx="971569" cy="971569"/>
                </a:xfrm>
              </p:grpSpPr>
              <p:sp>
                <p:nvSpPr>
                  <p:cNvPr id="397" name="Oval 396">
                    <a:extLst>
                      <a:ext uri="{FF2B5EF4-FFF2-40B4-BE49-F238E27FC236}">
                        <a16:creationId xmlns:a16="http://schemas.microsoft.com/office/drawing/2014/main" id="{7BD20A18-EBE6-36BE-ABC4-49D857BD0B8A}"/>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98" name="Group 397">
                    <a:extLst>
                      <a:ext uri="{FF2B5EF4-FFF2-40B4-BE49-F238E27FC236}">
                        <a16:creationId xmlns:a16="http://schemas.microsoft.com/office/drawing/2014/main" id="{5A851B5F-D523-CE52-AD82-5F81F5212262}"/>
                      </a:ext>
                    </a:extLst>
                  </p:cNvPr>
                  <p:cNvGrpSpPr/>
                  <p:nvPr/>
                </p:nvGrpSpPr>
                <p:grpSpPr>
                  <a:xfrm>
                    <a:off x="1895983" y="3499462"/>
                    <a:ext cx="776733" cy="632250"/>
                    <a:chOff x="6556107" y="1328513"/>
                    <a:chExt cx="4136389" cy="3366966"/>
                  </a:xfrm>
                </p:grpSpPr>
                <p:pic>
                  <p:nvPicPr>
                    <p:cNvPr id="399" name="Graphic 398">
                      <a:extLst>
                        <a:ext uri="{FF2B5EF4-FFF2-40B4-BE49-F238E27FC236}">
                          <a16:creationId xmlns:a16="http://schemas.microsoft.com/office/drawing/2014/main" id="{D42CAB9B-9A2B-69A9-AE1F-F8A9A2BED71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86" name="Graphic 485">
                      <a:extLst>
                        <a:ext uri="{FF2B5EF4-FFF2-40B4-BE49-F238E27FC236}">
                          <a16:creationId xmlns:a16="http://schemas.microsoft.com/office/drawing/2014/main" id="{232E88EE-2FAF-42AD-AA47-9BA8803E293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87" name="Graphic 486">
                      <a:extLst>
                        <a:ext uri="{FF2B5EF4-FFF2-40B4-BE49-F238E27FC236}">
                          <a16:creationId xmlns:a16="http://schemas.microsoft.com/office/drawing/2014/main" id="{09013D4F-6E22-DADC-986F-65112E5671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88" name="Graphic 487">
                      <a:extLst>
                        <a:ext uri="{FF2B5EF4-FFF2-40B4-BE49-F238E27FC236}">
                          <a16:creationId xmlns:a16="http://schemas.microsoft.com/office/drawing/2014/main" id="{00AAF864-842D-3DD4-954C-B9504B4368A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89" name="Graphic 488">
                      <a:extLst>
                        <a:ext uri="{FF2B5EF4-FFF2-40B4-BE49-F238E27FC236}">
                          <a16:creationId xmlns:a16="http://schemas.microsoft.com/office/drawing/2014/main" id="{9514D3BB-21CC-F252-15F6-4F1CDCBE264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90" name="Graphic 489">
                      <a:extLst>
                        <a:ext uri="{FF2B5EF4-FFF2-40B4-BE49-F238E27FC236}">
                          <a16:creationId xmlns:a16="http://schemas.microsoft.com/office/drawing/2014/main" id="{E6DA47B6-7EB9-DA0C-839C-6677DF3F357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91" name="Graphic 490">
                      <a:extLst>
                        <a:ext uri="{FF2B5EF4-FFF2-40B4-BE49-F238E27FC236}">
                          <a16:creationId xmlns:a16="http://schemas.microsoft.com/office/drawing/2014/main" id="{837020F5-126B-128A-6DC4-2E55F2A399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92" name="Graphic 491">
                      <a:extLst>
                        <a:ext uri="{FF2B5EF4-FFF2-40B4-BE49-F238E27FC236}">
                          <a16:creationId xmlns:a16="http://schemas.microsoft.com/office/drawing/2014/main" id="{3B2A472F-9CC9-D934-E6E3-F392DCB890E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93" name="Graphic 492">
                      <a:extLst>
                        <a:ext uri="{FF2B5EF4-FFF2-40B4-BE49-F238E27FC236}">
                          <a16:creationId xmlns:a16="http://schemas.microsoft.com/office/drawing/2014/main" id="{E0F01522-0929-3B49-3CE1-76BAB70284B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94" name="Graphic 493">
                      <a:extLst>
                        <a:ext uri="{FF2B5EF4-FFF2-40B4-BE49-F238E27FC236}">
                          <a16:creationId xmlns:a16="http://schemas.microsoft.com/office/drawing/2014/main" id="{AB5B7FD8-0081-BA03-DFCE-11C130817F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95" name="Graphic 494">
                      <a:extLst>
                        <a:ext uri="{FF2B5EF4-FFF2-40B4-BE49-F238E27FC236}">
                          <a16:creationId xmlns:a16="http://schemas.microsoft.com/office/drawing/2014/main" id="{B2BDC696-76AA-AF63-A577-984588F02D6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96" name="Graphic 495">
                      <a:extLst>
                        <a:ext uri="{FF2B5EF4-FFF2-40B4-BE49-F238E27FC236}">
                          <a16:creationId xmlns:a16="http://schemas.microsoft.com/office/drawing/2014/main" id="{E774BEC1-EC41-5842-36EF-6B0EF8C1966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97" name="Graphic 496">
                      <a:extLst>
                        <a:ext uri="{FF2B5EF4-FFF2-40B4-BE49-F238E27FC236}">
                          <a16:creationId xmlns:a16="http://schemas.microsoft.com/office/drawing/2014/main" id="{D72C4360-8FCB-BA63-E2EB-98A146C9C6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98" name="Graphic 497">
                      <a:extLst>
                        <a:ext uri="{FF2B5EF4-FFF2-40B4-BE49-F238E27FC236}">
                          <a16:creationId xmlns:a16="http://schemas.microsoft.com/office/drawing/2014/main" id="{81BA84EF-328B-0472-AB55-6ACDA8C56CF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99" name="Graphic 498">
                      <a:extLst>
                        <a:ext uri="{FF2B5EF4-FFF2-40B4-BE49-F238E27FC236}">
                          <a16:creationId xmlns:a16="http://schemas.microsoft.com/office/drawing/2014/main" id="{623F2917-7762-1B0C-31CB-7D6FA246E7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500" name="Graphic 499">
                      <a:extLst>
                        <a:ext uri="{FF2B5EF4-FFF2-40B4-BE49-F238E27FC236}">
                          <a16:creationId xmlns:a16="http://schemas.microsoft.com/office/drawing/2014/main" id="{9953F0BD-B6F3-1729-F48B-A5BE87D9483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501" name="Graphic 500">
                      <a:extLst>
                        <a:ext uri="{FF2B5EF4-FFF2-40B4-BE49-F238E27FC236}">
                          <a16:creationId xmlns:a16="http://schemas.microsoft.com/office/drawing/2014/main" id="{E5D0622A-2C38-FCC1-36A5-4E8B3FDBAB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502" name="Graphic 501">
                      <a:extLst>
                        <a:ext uri="{FF2B5EF4-FFF2-40B4-BE49-F238E27FC236}">
                          <a16:creationId xmlns:a16="http://schemas.microsoft.com/office/drawing/2014/main" id="{B65242B2-9973-CAA5-D006-1E22F4D183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503" name="Graphic 502">
                      <a:extLst>
                        <a:ext uri="{FF2B5EF4-FFF2-40B4-BE49-F238E27FC236}">
                          <a16:creationId xmlns:a16="http://schemas.microsoft.com/office/drawing/2014/main" id="{A2419A7D-FD21-ECA5-EF3E-2B049D808AE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504" name="Graphic 503">
                      <a:extLst>
                        <a:ext uri="{FF2B5EF4-FFF2-40B4-BE49-F238E27FC236}">
                          <a16:creationId xmlns:a16="http://schemas.microsoft.com/office/drawing/2014/main" id="{10DE565A-FCEB-4585-C599-FA0507BB646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505" name="Graphic 504">
                      <a:extLst>
                        <a:ext uri="{FF2B5EF4-FFF2-40B4-BE49-F238E27FC236}">
                          <a16:creationId xmlns:a16="http://schemas.microsoft.com/office/drawing/2014/main" id="{89D31DC4-A1E3-790D-0591-D4DC7487A78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84" name="Graphic 383">
                  <a:extLst>
                    <a:ext uri="{FF2B5EF4-FFF2-40B4-BE49-F238E27FC236}">
                      <a16:creationId xmlns:a16="http://schemas.microsoft.com/office/drawing/2014/main" id="{ED6A9505-C062-2036-8A03-F8558D3D397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85" name="Graphic 384">
                  <a:extLst>
                    <a:ext uri="{FF2B5EF4-FFF2-40B4-BE49-F238E27FC236}">
                      <a16:creationId xmlns:a16="http://schemas.microsoft.com/office/drawing/2014/main" id="{6D6D5BB7-5F87-281E-2A58-9712BDA7BD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86" name="Graphic 385">
                  <a:extLst>
                    <a:ext uri="{FF2B5EF4-FFF2-40B4-BE49-F238E27FC236}">
                      <a16:creationId xmlns:a16="http://schemas.microsoft.com/office/drawing/2014/main" id="{4DB21EB3-524F-CC19-088F-BCC8C4DC10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87" name="Graphic 386">
                  <a:extLst>
                    <a:ext uri="{FF2B5EF4-FFF2-40B4-BE49-F238E27FC236}">
                      <a16:creationId xmlns:a16="http://schemas.microsoft.com/office/drawing/2014/main" id="{42FBC098-6C48-1D50-0920-AC12C6ECAF1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88" name="Graphic 387">
                  <a:extLst>
                    <a:ext uri="{FF2B5EF4-FFF2-40B4-BE49-F238E27FC236}">
                      <a16:creationId xmlns:a16="http://schemas.microsoft.com/office/drawing/2014/main" id="{A0FA35DB-DC5E-1AE4-DAD2-6733ECA5D74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89" name="Graphic 388">
                  <a:extLst>
                    <a:ext uri="{FF2B5EF4-FFF2-40B4-BE49-F238E27FC236}">
                      <a16:creationId xmlns:a16="http://schemas.microsoft.com/office/drawing/2014/main" id="{AD548232-0711-004C-9522-5265D10FEB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90" name="Graphic 389">
                  <a:extLst>
                    <a:ext uri="{FF2B5EF4-FFF2-40B4-BE49-F238E27FC236}">
                      <a16:creationId xmlns:a16="http://schemas.microsoft.com/office/drawing/2014/main" id="{C8F035A0-AF5F-B5FD-1B90-F6F03F53BAB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91" name="Graphic 390">
                  <a:extLst>
                    <a:ext uri="{FF2B5EF4-FFF2-40B4-BE49-F238E27FC236}">
                      <a16:creationId xmlns:a16="http://schemas.microsoft.com/office/drawing/2014/main" id="{5DDA4CAC-5E41-9E48-AE21-62EFF314AA7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92" name="Graphic 391">
                  <a:extLst>
                    <a:ext uri="{FF2B5EF4-FFF2-40B4-BE49-F238E27FC236}">
                      <a16:creationId xmlns:a16="http://schemas.microsoft.com/office/drawing/2014/main" id="{8A7F2F2D-08CC-9407-8068-9C63997F8F1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93" name="Graphic 392">
                  <a:extLst>
                    <a:ext uri="{FF2B5EF4-FFF2-40B4-BE49-F238E27FC236}">
                      <a16:creationId xmlns:a16="http://schemas.microsoft.com/office/drawing/2014/main" id="{CB08F5CA-DB25-11F6-8666-B572F28F17F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94" name="Graphic 393">
                  <a:extLst>
                    <a:ext uri="{FF2B5EF4-FFF2-40B4-BE49-F238E27FC236}">
                      <a16:creationId xmlns:a16="http://schemas.microsoft.com/office/drawing/2014/main" id="{367E8860-948D-64C4-533E-B4E00CBA91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95" name="Graphic 394">
                  <a:extLst>
                    <a:ext uri="{FF2B5EF4-FFF2-40B4-BE49-F238E27FC236}">
                      <a16:creationId xmlns:a16="http://schemas.microsoft.com/office/drawing/2014/main" id="{1864095C-3FF6-E422-B8DC-B742E689438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96" name="Graphic 395">
                  <a:extLst>
                    <a:ext uri="{FF2B5EF4-FFF2-40B4-BE49-F238E27FC236}">
                      <a16:creationId xmlns:a16="http://schemas.microsoft.com/office/drawing/2014/main" id="{05CD5311-E271-23FC-6654-571D3850C9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79" name="Graphic 378">
                <a:extLst>
                  <a:ext uri="{FF2B5EF4-FFF2-40B4-BE49-F238E27FC236}">
                    <a16:creationId xmlns:a16="http://schemas.microsoft.com/office/drawing/2014/main" id="{A8BF30F3-219D-BFD1-C04A-5539B73EE90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80" name="Graphic 379">
                <a:extLst>
                  <a:ext uri="{FF2B5EF4-FFF2-40B4-BE49-F238E27FC236}">
                    <a16:creationId xmlns:a16="http://schemas.microsoft.com/office/drawing/2014/main" id="{5EC7C236-9B1E-2C96-1740-8CE1B8DCE50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81" name="Graphic 380">
                <a:extLst>
                  <a:ext uri="{FF2B5EF4-FFF2-40B4-BE49-F238E27FC236}">
                    <a16:creationId xmlns:a16="http://schemas.microsoft.com/office/drawing/2014/main" id="{FA7641FA-69B9-0B76-63D5-F01AED1B3FB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82" name="Graphic 381">
                <a:extLst>
                  <a:ext uri="{FF2B5EF4-FFF2-40B4-BE49-F238E27FC236}">
                    <a16:creationId xmlns:a16="http://schemas.microsoft.com/office/drawing/2014/main" id="{42A2B9FC-E646-3335-F2DE-8D79E98167C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71" name="Group 70">
              <a:extLst>
                <a:ext uri="{FF2B5EF4-FFF2-40B4-BE49-F238E27FC236}">
                  <a16:creationId xmlns:a16="http://schemas.microsoft.com/office/drawing/2014/main" id="{8AA51314-549C-97DC-2B79-EE7B9E848DEC}"/>
                </a:ext>
              </a:extLst>
            </p:cNvPr>
            <p:cNvGrpSpPr/>
            <p:nvPr/>
          </p:nvGrpSpPr>
          <p:grpSpPr>
            <a:xfrm>
              <a:off x="749040" y="4052016"/>
              <a:ext cx="88850" cy="87767"/>
              <a:chOff x="5071590" y="2724817"/>
              <a:chExt cx="1901239" cy="1655213"/>
            </a:xfrm>
          </p:grpSpPr>
          <p:grpSp>
            <p:nvGrpSpPr>
              <p:cNvPr id="323" name="Group 322">
                <a:extLst>
                  <a:ext uri="{FF2B5EF4-FFF2-40B4-BE49-F238E27FC236}">
                    <a16:creationId xmlns:a16="http://schemas.microsoft.com/office/drawing/2014/main" id="{93EB4C48-BA2B-0527-364D-8765FDBFA951}"/>
                  </a:ext>
                </a:extLst>
              </p:cNvPr>
              <p:cNvGrpSpPr/>
              <p:nvPr/>
            </p:nvGrpSpPr>
            <p:grpSpPr>
              <a:xfrm>
                <a:off x="5071590" y="2724817"/>
                <a:ext cx="1901239" cy="1655213"/>
                <a:chOff x="5071590" y="2724817"/>
                <a:chExt cx="1901239" cy="1655213"/>
              </a:xfrm>
            </p:grpSpPr>
            <p:grpSp>
              <p:nvGrpSpPr>
                <p:cNvPr id="328" name="Group 327">
                  <a:extLst>
                    <a:ext uri="{FF2B5EF4-FFF2-40B4-BE49-F238E27FC236}">
                      <a16:creationId xmlns:a16="http://schemas.microsoft.com/office/drawing/2014/main" id="{E29EAEE9-9653-D1AD-1CB2-DDC7DD61134D}"/>
                    </a:ext>
                  </a:extLst>
                </p:cNvPr>
                <p:cNvGrpSpPr/>
                <p:nvPr/>
              </p:nvGrpSpPr>
              <p:grpSpPr>
                <a:xfrm>
                  <a:off x="5071590" y="2724817"/>
                  <a:ext cx="1901239" cy="1655213"/>
                  <a:chOff x="1798565" y="3314011"/>
                  <a:chExt cx="971569" cy="971569"/>
                </a:xfrm>
              </p:grpSpPr>
              <p:sp>
                <p:nvSpPr>
                  <p:cNvPr id="342" name="Oval 341">
                    <a:extLst>
                      <a:ext uri="{FF2B5EF4-FFF2-40B4-BE49-F238E27FC236}">
                        <a16:creationId xmlns:a16="http://schemas.microsoft.com/office/drawing/2014/main" id="{F07A0C9D-86BE-DAC6-9362-66E13BA06FB1}"/>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343" name="Group 342">
                    <a:extLst>
                      <a:ext uri="{FF2B5EF4-FFF2-40B4-BE49-F238E27FC236}">
                        <a16:creationId xmlns:a16="http://schemas.microsoft.com/office/drawing/2014/main" id="{E996A9BB-6178-8734-595D-702C8C472820}"/>
                      </a:ext>
                    </a:extLst>
                  </p:cNvPr>
                  <p:cNvGrpSpPr/>
                  <p:nvPr/>
                </p:nvGrpSpPr>
                <p:grpSpPr>
                  <a:xfrm>
                    <a:off x="1895983" y="3499462"/>
                    <a:ext cx="776733" cy="632250"/>
                    <a:chOff x="6556107" y="1328513"/>
                    <a:chExt cx="4136389" cy="3366966"/>
                  </a:xfrm>
                </p:grpSpPr>
                <p:pic>
                  <p:nvPicPr>
                    <p:cNvPr id="357" name="Graphic 356">
                      <a:extLst>
                        <a:ext uri="{FF2B5EF4-FFF2-40B4-BE49-F238E27FC236}">
                          <a16:creationId xmlns:a16="http://schemas.microsoft.com/office/drawing/2014/main" id="{F6D43C9B-989A-06E8-4AC8-B7A949D3D6D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58" name="Graphic 357">
                      <a:extLst>
                        <a:ext uri="{FF2B5EF4-FFF2-40B4-BE49-F238E27FC236}">
                          <a16:creationId xmlns:a16="http://schemas.microsoft.com/office/drawing/2014/main" id="{538E955B-8E58-5814-3834-6FE0335551D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59" name="Graphic 358">
                      <a:extLst>
                        <a:ext uri="{FF2B5EF4-FFF2-40B4-BE49-F238E27FC236}">
                          <a16:creationId xmlns:a16="http://schemas.microsoft.com/office/drawing/2014/main" id="{51182E0E-714C-F7D2-3602-B47ECE59566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60" name="Graphic 359">
                      <a:extLst>
                        <a:ext uri="{FF2B5EF4-FFF2-40B4-BE49-F238E27FC236}">
                          <a16:creationId xmlns:a16="http://schemas.microsoft.com/office/drawing/2014/main" id="{7D81A2B0-E7A1-F0E7-6454-86618F41E95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61" name="Graphic 360">
                      <a:extLst>
                        <a:ext uri="{FF2B5EF4-FFF2-40B4-BE49-F238E27FC236}">
                          <a16:creationId xmlns:a16="http://schemas.microsoft.com/office/drawing/2014/main" id="{FFE4F1A3-46EF-4866-8DFF-A292760745C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62" name="Graphic 361">
                      <a:extLst>
                        <a:ext uri="{FF2B5EF4-FFF2-40B4-BE49-F238E27FC236}">
                          <a16:creationId xmlns:a16="http://schemas.microsoft.com/office/drawing/2014/main" id="{58EBE250-B302-A8FF-06A2-D74B0A072C5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63" name="Graphic 362">
                      <a:extLst>
                        <a:ext uri="{FF2B5EF4-FFF2-40B4-BE49-F238E27FC236}">
                          <a16:creationId xmlns:a16="http://schemas.microsoft.com/office/drawing/2014/main" id="{803F8553-D993-63A4-9E32-47D92924146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64" name="Graphic 363">
                      <a:extLst>
                        <a:ext uri="{FF2B5EF4-FFF2-40B4-BE49-F238E27FC236}">
                          <a16:creationId xmlns:a16="http://schemas.microsoft.com/office/drawing/2014/main" id="{420A6086-2312-384D-FC4E-87D338FB2A9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65" name="Graphic 364">
                      <a:extLst>
                        <a:ext uri="{FF2B5EF4-FFF2-40B4-BE49-F238E27FC236}">
                          <a16:creationId xmlns:a16="http://schemas.microsoft.com/office/drawing/2014/main" id="{1AAB4ADA-61AB-7EB5-14BE-2CF5222632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66" name="Graphic 365">
                      <a:extLst>
                        <a:ext uri="{FF2B5EF4-FFF2-40B4-BE49-F238E27FC236}">
                          <a16:creationId xmlns:a16="http://schemas.microsoft.com/office/drawing/2014/main" id="{B0BF84B5-21FB-8369-AB28-9F03834144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67" name="Graphic 366">
                      <a:extLst>
                        <a:ext uri="{FF2B5EF4-FFF2-40B4-BE49-F238E27FC236}">
                          <a16:creationId xmlns:a16="http://schemas.microsoft.com/office/drawing/2014/main" id="{0FA1A949-2BC6-70E3-DF5F-2840229CFDC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68" name="Graphic 367">
                      <a:extLst>
                        <a:ext uri="{FF2B5EF4-FFF2-40B4-BE49-F238E27FC236}">
                          <a16:creationId xmlns:a16="http://schemas.microsoft.com/office/drawing/2014/main" id="{2A6761E4-74EB-AFEB-47C0-A62A710E857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69" name="Graphic 368">
                      <a:extLst>
                        <a:ext uri="{FF2B5EF4-FFF2-40B4-BE49-F238E27FC236}">
                          <a16:creationId xmlns:a16="http://schemas.microsoft.com/office/drawing/2014/main" id="{6695BBD9-298C-8759-037E-3938CDD6774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70" name="Graphic 369">
                      <a:extLst>
                        <a:ext uri="{FF2B5EF4-FFF2-40B4-BE49-F238E27FC236}">
                          <a16:creationId xmlns:a16="http://schemas.microsoft.com/office/drawing/2014/main" id="{7B51EF5B-AF42-7D49-C8CD-5FFCEC6E1A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71" name="Graphic 370">
                      <a:extLst>
                        <a:ext uri="{FF2B5EF4-FFF2-40B4-BE49-F238E27FC236}">
                          <a16:creationId xmlns:a16="http://schemas.microsoft.com/office/drawing/2014/main" id="{9C622D14-5AE3-91AF-2806-3CA7DE3C43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72" name="Graphic 371">
                      <a:extLst>
                        <a:ext uri="{FF2B5EF4-FFF2-40B4-BE49-F238E27FC236}">
                          <a16:creationId xmlns:a16="http://schemas.microsoft.com/office/drawing/2014/main" id="{275A0612-AF06-E6E8-BF4D-E87FCA714E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73" name="Graphic 372">
                      <a:extLst>
                        <a:ext uri="{FF2B5EF4-FFF2-40B4-BE49-F238E27FC236}">
                          <a16:creationId xmlns:a16="http://schemas.microsoft.com/office/drawing/2014/main" id="{C2A1C9A0-39F8-D08E-0141-6F4E512630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74" name="Graphic 373">
                      <a:extLst>
                        <a:ext uri="{FF2B5EF4-FFF2-40B4-BE49-F238E27FC236}">
                          <a16:creationId xmlns:a16="http://schemas.microsoft.com/office/drawing/2014/main" id="{3E186D53-CF2A-1A4F-C35A-02093D1DE6A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75" name="Graphic 374">
                      <a:extLst>
                        <a:ext uri="{FF2B5EF4-FFF2-40B4-BE49-F238E27FC236}">
                          <a16:creationId xmlns:a16="http://schemas.microsoft.com/office/drawing/2014/main" id="{9926E78F-1193-18DF-F0B0-1796D019476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76" name="Graphic 375">
                      <a:extLst>
                        <a:ext uri="{FF2B5EF4-FFF2-40B4-BE49-F238E27FC236}">
                          <a16:creationId xmlns:a16="http://schemas.microsoft.com/office/drawing/2014/main" id="{745D0036-6214-DB3B-BA90-8B8812254EB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77" name="Graphic 376">
                      <a:extLst>
                        <a:ext uri="{FF2B5EF4-FFF2-40B4-BE49-F238E27FC236}">
                          <a16:creationId xmlns:a16="http://schemas.microsoft.com/office/drawing/2014/main" id="{A73005CB-4ED3-A819-0E6B-7D27CBAE60E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29" name="Graphic 328">
                  <a:extLst>
                    <a:ext uri="{FF2B5EF4-FFF2-40B4-BE49-F238E27FC236}">
                      <a16:creationId xmlns:a16="http://schemas.microsoft.com/office/drawing/2014/main" id="{78D0C344-F8A4-A616-6C9A-2FC298C3B7A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30" name="Graphic 329">
                  <a:extLst>
                    <a:ext uri="{FF2B5EF4-FFF2-40B4-BE49-F238E27FC236}">
                      <a16:creationId xmlns:a16="http://schemas.microsoft.com/office/drawing/2014/main" id="{9927780B-0302-F709-F57B-AB531B6E46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31" name="Graphic 330">
                  <a:extLst>
                    <a:ext uri="{FF2B5EF4-FFF2-40B4-BE49-F238E27FC236}">
                      <a16:creationId xmlns:a16="http://schemas.microsoft.com/office/drawing/2014/main" id="{7F7FB845-6409-B9F6-F5E8-2771A6EC260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32" name="Graphic 331">
                  <a:extLst>
                    <a:ext uri="{FF2B5EF4-FFF2-40B4-BE49-F238E27FC236}">
                      <a16:creationId xmlns:a16="http://schemas.microsoft.com/office/drawing/2014/main" id="{E998F9B0-5E2A-095E-E60A-9F069CD7002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33" name="Graphic 332">
                  <a:extLst>
                    <a:ext uri="{FF2B5EF4-FFF2-40B4-BE49-F238E27FC236}">
                      <a16:creationId xmlns:a16="http://schemas.microsoft.com/office/drawing/2014/main" id="{9E192335-C438-08E4-7B0E-F78C2B764A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34" name="Graphic 333">
                  <a:extLst>
                    <a:ext uri="{FF2B5EF4-FFF2-40B4-BE49-F238E27FC236}">
                      <a16:creationId xmlns:a16="http://schemas.microsoft.com/office/drawing/2014/main" id="{55764B7F-1232-64AF-F2DB-88C52751DC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35" name="Graphic 334">
                  <a:extLst>
                    <a:ext uri="{FF2B5EF4-FFF2-40B4-BE49-F238E27FC236}">
                      <a16:creationId xmlns:a16="http://schemas.microsoft.com/office/drawing/2014/main" id="{BABC1089-16D1-751E-20CA-0941C7872C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36" name="Graphic 335">
                  <a:extLst>
                    <a:ext uri="{FF2B5EF4-FFF2-40B4-BE49-F238E27FC236}">
                      <a16:creationId xmlns:a16="http://schemas.microsoft.com/office/drawing/2014/main" id="{F67758FF-1E03-3544-323A-E6BE81639C3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37" name="Graphic 336">
                  <a:extLst>
                    <a:ext uri="{FF2B5EF4-FFF2-40B4-BE49-F238E27FC236}">
                      <a16:creationId xmlns:a16="http://schemas.microsoft.com/office/drawing/2014/main" id="{CAB8DC38-1345-7B2F-653E-2AEA5096DC3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38" name="Graphic 337">
                  <a:extLst>
                    <a:ext uri="{FF2B5EF4-FFF2-40B4-BE49-F238E27FC236}">
                      <a16:creationId xmlns:a16="http://schemas.microsoft.com/office/drawing/2014/main" id="{5CA26810-040E-BBD2-69D6-F9111A60A6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39" name="Graphic 338">
                  <a:extLst>
                    <a:ext uri="{FF2B5EF4-FFF2-40B4-BE49-F238E27FC236}">
                      <a16:creationId xmlns:a16="http://schemas.microsoft.com/office/drawing/2014/main" id="{73CB508F-BCFA-967E-4C2D-CE3CBA3EB0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40" name="Graphic 339">
                  <a:extLst>
                    <a:ext uri="{FF2B5EF4-FFF2-40B4-BE49-F238E27FC236}">
                      <a16:creationId xmlns:a16="http://schemas.microsoft.com/office/drawing/2014/main" id="{130A9D94-7B0B-AF7C-0DF7-DDABBB9D1BA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41" name="Graphic 340">
                  <a:extLst>
                    <a:ext uri="{FF2B5EF4-FFF2-40B4-BE49-F238E27FC236}">
                      <a16:creationId xmlns:a16="http://schemas.microsoft.com/office/drawing/2014/main" id="{A5F32F9C-2362-5426-C493-57E06D6E55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24" name="Graphic 323">
                <a:extLst>
                  <a:ext uri="{FF2B5EF4-FFF2-40B4-BE49-F238E27FC236}">
                    <a16:creationId xmlns:a16="http://schemas.microsoft.com/office/drawing/2014/main" id="{F0E1821C-09EC-AAA5-F498-93ED2352BEC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25" name="Graphic 324">
                <a:extLst>
                  <a:ext uri="{FF2B5EF4-FFF2-40B4-BE49-F238E27FC236}">
                    <a16:creationId xmlns:a16="http://schemas.microsoft.com/office/drawing/2014/main" id="{09DAEADC-46D4-2295-5B7D-0B6CF53A0E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26" name="Graphic 325">
                <a:extLst>
                  <a:ext uri="{FF2B5EF4-FFF2-40B4-BE49-F238E27FC236}">
                    <a16:creationId xmlns:a16="http://schemas.microsoft.com/office/drawing/2014/main" id="{F830CD32-F01E-AAF4-180D-7AFE5D9680E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27" name="Graphic 326">
                <a:extLst>
                  <a:ext uri="{FF2B5EF4-FFF2-40B4-BE49-F238E27FC236}">
                    <a16:creationId xmlns:a16="http://schemas.microsoft.com/office/drawing/2014/main" id="{3052B8E4-5D6D-5577-0D1B-51EA1714DD1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72" name="Group 71">
              <a:extLst>
                <a:ext uri="{FF2B5EF4-FFF2-40B4-BE49-F238E27FC236}">
                  <a16:creationId xmlns:a16="http://schemas.microsoft.com/office/drawing/2014/main" id="{99F24113-762A-D01C-3545-6A660841DDFA}"/>
                </a:ext>
              </a:extLst>
            </p:cNvPr>
            <p:cNvGrpSpPr/>
            <p:nvPr/>
          </p:nvGrpSpPr>
          <p:grpSpPr>
            <a:xfrm>
              <a:off x="550882" y="4063083"/>
              <a:ext cx="137353" cy="135679"/>
              <a:chOff x="5071590" y="2724817"/>
              <a:chExt cx="1901239" cy="1655213"/>
            </a:xfrm>
          </p:grpSpPr>
          <p:grpSp>
            <p:nvGrpSpPr>
              <p:cNvPr id="276" name="Group 275">
                <a:extLst>
                  <a:ext uri="{FF2B5EF4-FFF2-40B4-BE49-F238E27FC236}">
                    <a16:creationId xmlns:a16="http://schemas.microsoft.com/office/drawing/2014/main" id="{5DB4E047-D1C5-4AF6-3009-6433CFF5E707}"/>
                  </a:ext>
                </a:extLst>
              </p:cNvPr>
              <p:cNvGrpSpPr/>
              <p:nvPr/>
            </p:nvGrpSpPr>
            <p:grpSpPr>
              <a:xfrm>
                <a:off x="5071590" y="2724817"/>
                <a:ext cx="1901239" cy="1655213"/>
                <a:chOff x="5071590" y="2724817"/>
                <a:chExt cx="1901239" cy="1655213"/>
              </a:xfrm>
            </p:grpSpPr>
            <p:grpSp>
              <p:nvGrpSpPr>
                <p:cNvPr id="281" name="Group 280">
                  <a:extLst>
                    <a:ext uri="{FF2B5EF4-FFF2-40B4-BE49-F238E27FC236}">
                      <a16:creationId xmlns:a16="http://schemas.microsoft.com/office/drawing/2014/main" id="{A6D92D7C-2225-FFB3-8108-7B4A9CD9401C}"/>
                    </a:ext>
                  </a:extLst>
                </p:cNvPr>
                <p:cNvGrpSpPr/>
                <p:nvPr/>
              </p:nvGrpSpPr>
              <p:grpSpPr>
                <a:xfrm>
                  <a:off x="5071590" y="2724817"/>
                  <a:ext cx="1901239" cy="1655213"/>
                  <a:chOff x="1798565" y="3314011"/>
                  <a:chExt cx="971569" cy="971569"/>
                </a:xfrm>
              </p:grpSpPr>
              <p:sp>
                <p:nvSpPr>
                  <p:cNvPr id="296" name="Oval 295">
                    <a:extLst>
                      <a:ext uri="{FF2B5EF4-FFF2-40B4-BE49-F238E27FC236}">
                        <a16:creationId xmlns:a16="http://schemas.microsoft.com/office/drawing/2014/main" id="{057D4880-EDE6-9D1A-3840-08E81349DC34}"/>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297" name="Group 296">
                    <a:extLst>
                      <a:ext uri="{FF2B5EF4-FFF2-40B4-BE49-F238E27FC236}">
                        <a16:creationId xmlns:a16="http://schemas.microsoft.com/office/drawing/2014/main" id="{59084BB5-9FFC-405D-17A9-A772E4C2D103}"/>
                      </a:ext>
                    </a:extLst>
                  </p:cNvPr>
                  <p:cNvGrpSpPr/>
                  <p:nvPr/>
                </p:nvGrpSpPr>
                <p:grpSpPr>
                  <a:xfrm>
                    <a:off x="1895983" y="3499462"/>
                    <a:ext cx="776733" cy="632250"/>
                    <a:chOff x="6556107" y="1328513"/>
                    <a:chExt cx="4136389" cy="3366966"/>
                  </a:xfrm>
                </p:grpSpPr>
                <p:pic>
                  <p:nvPicPr>
                    <p:cNvPr id="298" name="Graphic 297">
                      <a:extLst>
                        <a:ext uri="{FF2B5EF4-FFF2-40B4-BE49-F238E27FC236}">
                          <a16:creationId xmlns:a16="http://schemas.microsoft.com/office/drawing/2014/main" id="{7B7E2055-31AD-F611-3D03-3FC5D136A75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299" name="Graphic 298">
                      <a:extLst>
                        <a:ext uri="{FF2B5EF4-FFF2-40B4-BE49-F238E27FC236}">
                          <a16:creationId xmlns:a16="http://schemas.microsoft.com/office/drawing/2014/main" id="{BE883786-8FE9-626D-56F4-D8ACEB2F135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00" name="Graphic 299">
                      <a:extLst>
                        <a:ext uri="{FF2B5EF4-FFF2-40B4-BE49-F238E27FC236}">
                          <a16:creationId xmlns:a16="http://schemas.microsoft.com/office/drawing/2014/main" id="{38BD9F90-0ACD-6322-435D-E301C9E2D52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01" name="Graphic 300">
                      <a:extLst>
                        <a:ext uri="{FF2B5EF4-FFF2-40B4-BE49-F238E27FC236}">
                          <a16:creationId xmlns:a16="http://schemas.microsoft.com/office/drawing/2014/main" id="{E9549B11-1A70-DE04-5C3A-F7E97BB48B8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02" name="Graphic 301">
                      <a:extLst>
                        <a:ext uri="{FF2B5EF4-FFF2-40B4-BE49-F238E27FC236}">
                          <a16:creationId xmlns:a16="http://schemas.microsoft.com/office/drawing/2014/main" id="{81BD19ED-A555-4245-783D-CFC430BC47F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303" name="Graphic 302">
                      <a:extLst>
                        <a:ext uri="{FF2B5EF4-FFF2-40B4-BE49-F238E27FC236}">
                          <a16:creationId xmlns:a16="http://schemas.microsoft.com/office/drawing/2014/main" id="{42116C10-3939-C401-B60B-EA0B2ADED6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04" name="Graphic 303">
                      <a:extLst>
                        <a:ext uri="{FF2B5EF4-FFF2-40B4-BE49-F238E27FC236}">
                          <a16:creationId xmlns:a16="http://schemas.microsoft.com/office/drawing/2014/main" id="{9ECF08A4-01C2-85C1-6402-406D63E33A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05" name="Graphic 304">
                      <a:extLst>
                        <a:ext uri="{FF2B5EF4-FFF2-40B4-BE49-F238E27FC236}">
                          <a16:creationId xmlns:a16="http://schemas.microsoft.com/office/drawing/2014/main" id="{4DB77C6E-7218-DE7E-1EC5-F3A838159DF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06" name="Graphic 305">
                      <a:extLst>
                        <a:ext uri="{FF2B5EF4-FFF2-40B4-BE49-F238E27FC236}">
                          <a16:creationId xmlns:a16="http://schemas.microsoft.com/office/drawing/2014/main" id="{CE0432C5-7D3C-0104-1C1F-4707BFE6C0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07" name="Graphic 306">
                      <a:extLst>
                        <a:ext uri="{FF2B5EF4-FFF2-40B4-BE49-F238E27FC236}">
                          <a16:creationId xmlns:a16="http://schemas.microsoft.com/office/drawing/2014/main" id="{2A8E08E7-F9BD-A67F-8D32-1A57C735E9E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08" name="Graphic 307">
                      <a:extLst>
                        <a:ext uri="{FF2B5EF4-FFF2-40B4-BE49-F238E27FC236}">
                          <a16:creationId xmlns:a16="http://schemas.microsoft.com/office/drawing/2014/main" id="{F51586BC-EDB5-3E6E-A323-0FD8DBA75C0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09" name="Graphic 308">
                      <a:extLst>
                        <a:ext uri="{FF2B5EF4-FFF2-40B4-BE49-F238E27FC236}">
                          <a16:creationId xmlns:a16="http://schemas.microsoft.com/office/drawing/2014/main" id="{2A715CD6-CAF2-4702-5C37-BC10E53F312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10" name="Graphic 309">
                      <a:extLst>
                        <a:ext uri="{FF2B5EF4-FFF2-40B4-BE49-F238E27FC236}">
                          <a16:creationId xmlns:a16="http://schemas.microsoft.com/office/drawing/2014/main" id="{9A503A50-C063-0FFC-446C-916DC35AAF7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15" name="Graphic 314">
                      <a:extLst>
                        <a:ext uri="{FF2B5EF4-FFF2-40B4-BE49-F238E27FC236}">
                          <a16:creationId xmlns:a16="http://schemas.microsoft.com/office/drawing/2014/main" id="{E85DDA73-1414-2F6B-647D-01B53F7F7C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16" name="Graphic 315">
                      <a:extLst>
                        <a:ext uri="{FF2B5EF4-FFF2-40B4-BE49-F238E27FC236}">
                          <a16:creationId xmlns:a16="http://schemas.microsoft.com/office/drawing/2014/main" id="{BB8F5A35-DAD9-4FD0-B3BB-1629FF19CFA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17" name="Graphic 316">
                      <a:extLst>
                        <a:ext uri="{FF2B5EF4-FFF2-40B4-BE49-F238E27FC236}">
                          <a16:creationId xmlns:a16="http://schemas.microsoft.com/office/drawing/2014/main" id="{B48E57D9-7A7B-8A31-CE63-584ACAFDE58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318" name="Graphic 317">
                      <a:extLst>
                        <a:ext uri="{FF2B5EF4-FFF2-40B4-BE49-F238E27FC236}">
                          <a16:creationId xmlns:a16="http://schemas.microsoft.com/office/drawing/2014/main" id="{AE6EBCB6-2CAA-B69F-A660-79AB7B5EE09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19" name="Graphic 318">
                      <a:extLst>
                        <a:ext uri="{FF2B5EF4-FFF2-40B4-BE49-F238E27FC236}">
                          <a16:creationId xmlns:a16="http://schemas.microsoft.com/office/drawing/2014/main" id="{8CD4D0B3-778A-161D-7E84-62D2D50BCF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320" name="Graphic 319">
                      <a:extLst>
                        <a:ext uri="{FF2B5EF4-FFF2-40B4-BE49-F238E27FC236}">
                          <a16:creationId xmlns:a16="http://schemas.microsoft.com/office/drawing/2014/main" id="{715F9FAC-F8AF-9358-D04E-05C9CFA2F44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321" name="Graphic 320">
                      <a:extLst>
                        <a:ext uri="{FF2B5EF4-FFF2-40B4-BE49-F238E27FC236}">
                          <a16:creationId xmlns:a16="http://schemas.microsoft.com/office/drawing/2014/main" id="{514F76E3-AD25-78E1-F948-0E872B528E2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322" name="Graphic 321">
                      <a:extLst>
                        <a:ext uri="{FF2B5EF4-FFF2-40B4-BE49-F238E27FC236}">
                          <a16:creationId xmlns:a16="http://schemas.microsoft.com/office/drawing/2014/main" id="{1729DD19-5139-7783-147B-AA74CFFCDE9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282" name="Graphic 281">
                  <a:extLst>
                    <a:ext uri="{FF2B5EF4-FFF2-40B4-BE49-F238E27FC236}">
                      <a16:creationId xmlns:a16="http://schemas.microsoft.com/office/drawing/2014/main" id="{9FA10D48-86B8-6818-F2F8-3523F65EC13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283" name="Graphic 282">
                  <a:extLst>
                    <a:ext uri="{FF2B5EF4-FFF2-40B4-BE49-F238E27FC236}">
                      <a16:creationId xmlns:a16="http://schemas.microsoft.com/office/drawing/2014/main" id="{6F590135-001F-9CA0-339E-AE15842C829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284" name="Graphic 283">
                  <a:extLst>
                    <a:ext uri="{FF2B5EF4-FFF2-40B4-BE49-F238E27FC236}">
                      <a16:creationId xmlns:a16="http://schemas.microsoft.com/office/drawing/2014/main" id="{4B5E8B00-8EF4-CC20-BAAD-CD805D4FCC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285" name="Graphic 284">
                  <a:extLst>
                    <a:ext uri="{FF2B5EF4-FFF2-40B4-BE49-F238E27FC236}">
                      <a16:creationId xmlns:a16="http://schemas.microsoft.com/office/drawing/2014/main" id="{0A1A1E1E-576C-DA20-CEC1-E08EB2ADC5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286" name="Graphic 285">
                  <a:extLst>
                    <a:ext uri="{FF2B5EF4-FFF2-40B4-BE49-F238E27FC236}">
                      <a16:creationId xmlns:a16="http://schemas.microsoft.com/office/drawing/2014/main" id="{792094C7-D1BD-4E7D-3584-C57FB1DA8A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287" name="Graphic 286">
                  <a:extLst>
                    <a:ext uri="{FF2B5EF4-FFF2-40B4-BE49-F238E27FC236}">
                      <a16:creationId xmlns:a16="http://schemas.microsoft.com/office/drawing/2014/main" id="{D476F526-55DD-57A1-0308-328B4CE3542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288" name="Graphic 287">
                  <a:extLst>
                    <a:ext uri="{FF2B5EF4-FFF2-40B4-BE49-F238E27FC236}">
                      <a16:creationId xmlns:a16="http://schemas.microsoft.com/office/drawing/2014/main" id="{F602619B-E536-A872-8487-93F4BA8CC64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289" name="Graphic 288">
                  <a:extLst>
                    <a:ext uri="{FF2B5EF4-FFF2-40B4-BE49-F238E27FC236}">
                      <a16:creationId xmlns:a16="http://schemas.microsoft.com/office/drawing/2014/main" id="{4C861CC3-CCD1-8FDB-DE5D-DE99548C4C8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290" name="Graphic 289">
                  <a:extLst>
                    <a:ext uri="{FF2B5EF4-FFF2-40B4-BE49-F238E27FC236}">
                      <a16:creationId xmlns:a16="http://schemas.microsoft.com/office/drawing/2014/main" id="{BE8331B1-3DBB-F1DF-A0A9-FE7BB3EE00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291" name="Graphic 290">
                  <a:extLst>
                    <a:ext uri="{FF2B5EF4-FFF2-40B4-BE49-F238E27FC236}">
                      <a16:creationId xmlns:a16="http://schemas.microsoft.com/office/drawing/2014/main" id="{E7FE36B1-3624-4BA5-C022-19AA97185E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292" name="Graphic 291">
                  <a:extLst>
                    <a:ext uri="{FF2B5EF4-FFF2-40B4-BE49-F238E27FC236}">
                      <a16:creationId xmlns:a16="http://schemas.microsoft.com/office/drawing/2014/main" id="{A32A359D-0BA0-B9D7-1CE0-0211C14EF3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293" name="Graphic 292">
                  <a:extLst>
                    <a:ext uri="{FF2B5EF4-FFF2-40B4-BE49-F238E27FC236}">
                      <a16:creationId xmlns:a16="http://schemas.microsoft.com/office/drawing/2014/main" id="{7576DB27-3A0C-5D15-5D62-742153CD0B7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294" name="Graphic 293">
                  <a:extLst>
                    <a:ext uri="{FF2B5EF4-FFF2-40B4-BE49-F238E27FC236}">
                      <a16:creationId xmlns:a16="http://schemas.microsoft.com/office/drawing/2014/main" id="{1E240B0E-D864-A325-A3D2-8E655203E84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277" name="Graphic 276">
                <a:extLst>
                  <a:ext uri="{FF2B5EF4-FFF2-40B4-BE49-F238E27FC236}">
                    <a16:creationId xmlns:a16="http://schemas.microsoft.com/office/drawing/2014/main" id="{7AFC431E-F8C5-602C-54F5-6525241A4CA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278" name="Graphic 277">
                <a:extLst>
                  <a:ext uri="{FF2B5EF4-FFF2-40B4-BE49-F238E27FC236}">
                    <a16:creationId xmlns:a16="http://schemas.microsoft.com/office/drawing/2014/main" id="{290C3CAF-81F3-8264-F736-497A958CE69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279" name="Graphic 278">
                <a:extLst>
                  <a:ext uri="{FF2B5EF4-FFF2-40B4-BE49-F238E27FC236}">
                    <a16:creationId xmlns:a16="http://schemas.microsoft.com/office/drawing/2014/main" id="{41BC27ED-8D98-51E5-7008-9575903B6C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280" name="Graphic 279">
                <a:extLst>
                  <a:ext uri="{FF2B5EF4-FFF2-40B4-BE49-F238E27FC236}">
                    <a16:creationId xmlns:a16="http://schemas.microsoft.com/office/drawing/2014/main" id="{45F51659-A8AF-333A-9B34-D58ACD37BCC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73" name="Group 72">
              <a:extLst>
                <a:ext uri="{FF2B5EF4-FFF2-40B4-BE49-F238E27FC236}">
                  <a16:creationId xmlns:a16="http://schemas.microsoft.com/office/drawing/2014/main" id="{20FDF81A-6C5D-C976-E283-E94179D4BACD}"/>
                </a:ext>
              </a:extLst>
            </p:cNvPr>
            <p:cNvGrpSpPr/>
            <p:nvPr/>
          </p:nvGrpSpPr>
          <p:grpSpPr>
            <a:xfrm>
              <a:off x="358695" y="3909640"/>
              <a:ext cx="137353" cy="135679"/>
              <a:chOff x="5071590" y="2724817"/>
              <a:chExt cx="1901239" cy="1655213"/>
            </a:xfrm>
          </p:grpSpPr>
          <p:grpSp>
            <p:nvGrpSpPr>
              <p:cNvPr id="2026" name="Group 2025">
                <a:extLst>
                  <a:ext uri="{FF2B5EF4-FFF2-40B4-BE49-F238E27FC236}">
                    <a16:creationId xmlns:a16="http://schemas.microsoft.com/office/drawing/2014/main" id="{F13D91DE-7869-BCEC-F955-3609F24615D2}"/>
                  </a:ext>
                </a:extLst>
              </p:cNvPr>
              <p:cNvGrpSpPr/>
              <p:nvPr/>
            </p:nvGrpSpPr>
            <p:grpSpPr>
              <a:xfrm>
                <a:off x="5071590" y="2724817"/>
                <a:ext cx="1901239" cy="1655213"/>
                <a:chOff x="5071590" y="2724817"/>
                <a:chExt cx="1901239" cy="1655213"/>
              </a:xfrm>
            </p:grpSpPr>
            <p:grpSp>
              <p:nvGrpSpPr>
                <p:cNvPr id="2031" name="Group 2030">
                  <a:extLst>
                    <a:ext uri="{FF2B5EF4-FFF2-40B4-BE49-F238E27FC236}">
                      <a16:creationId xmlns:a16="http://schemas.microsoft.com/office/drawing/2014/main" id="{7F212533-B1BE-D0BA-86DF-2F6067B7EB00}"/>
                    </a:ext>
                  </a:extLst>
                </p:cNvPr>
                <p:cNvGrpSpPr/>
                <p:nvPr/>
              </p:nvGrpSpPr>
              <p:grpSpPr>
                <a:xfrm>
                  <a:off x="5071590" y="2724817"/>
                  <a:ext cx="1901239" cy="1655213"/>
                  <a:chOff x="1798565" y="3314011"/>
                  <a:chExt cx="971569" cy="971569"/>
                </a:xfrm>
              </p:grpSpPr>
              <p:sp>
                <p:nvSpPr>
                  <p:cNvPr id="2045" name="Oval 2044">
                    <a:extLst>
                      <a:ext uri="{FF2B5EF4-FFF2-40B4-BE49-F238E27FC236}">
                        <a16:creationId xmlns:a16="http://schemas.microsoft.com/office/drawing/2014/main" id="{9E211337-0314-5B9A-35FA-8A0E6DCAE82C}"/>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2046" name="Group 2045">
                    <a:extLst>
                      <a:ext uri="{FF2B5EF4-FFF2-40B4-BE49-F238E27FC236}">
                        <a16:creationId xmlns:a16="http://schemas.microsoft.com/office/drawing/2014/main" id="{ADB67B90-A4CF-BBA5-B85C-F011325C5381}"/>
                      </a:ext>
                    </a:extLst>
                  </p:cNvPr>
                  <p:cNvGrpSpPr/>
                  <p:nvPr/>
                </p:nvGrpSpPr>
                <p:grpSpPr>
                  <a:xfrm>
                    <a:off x="1895983" y="3499462"/>
                    <a:ext cx="776733" cy="632250"/>
                    <a:chOff x="6556107" y="1328513"/>
                    <a:chExt cx="4136389" cy="3366966"/>
                  </a:xfrm>
                </p:grpSpPr>
                <p:pic>
                  <p:nvPicPr>
                    <p:cNvPr id="2047" name="Graphic 2046">
                      <a:extLst>
                        <a:ext uri="{FF2B5EF4-FFF2-40B4-BE49-F238E27FC236}">
                          <a16:creationId xmlns:a16="http://schemas.microsoft.com/office/drawing/2014/main" id="{352DED6C-8AA9-157F-8EC8-5BE825DE2BC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256" name="Graphic 255">
                      <a:extLst>
                        <a:ext uri="{FF2B5EF4-FFF2-40B4-BE49-F238E27FC236}">
                          <a16:creationId xmlns:a16="http://schemas.microsoft.com/office/drawing/2014/main" id="{B463DD9F-4A02-0089-50EA-EC1CCB85024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257" name="Graphic 256">
                      <a:extLst>
                        <a:ext uri="{FF2B5EF4-FFF2-40B4-BE49-F238E27FC236}">
                          <a16:creationId xmlns:a16="http://schemas.microsoft.com/office/drawing/2014/main" id="{9A03BFAF-6946-C08C-37A8-F7B612FAB39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258" name="Graphic 257">
                      <a:extLst>
                        <a:ext uri="{FF2B5EF4-FFF2-40B4-BE49-F238E27FC236}">
                          <a16:creationId xmlns:a16="http://schemas.microsoft.com/office/drawing/2014/main" id="{DCCDBF64-C871-C849-1103-CB2B2F95C1B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259" name="Graphic 258">
                      <a:extLst>
                        <a:ext uri="{FF2B5EF4-FFF2-40B4-BE49-F238E27FC236}">
                          <a16:creationId xmlns:a16="http://schemas.microsoft.com/office/drawing/2014/main" id="{778A48C8-7BA0-461D-3C66-184AE3000F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260" name="Graphic 259">
                      <a:extLst>
                        <a:ext uri="{FF2B5EF4-FFF2-40B4-BE49-F238E27FC236}">
                          <a16:creationId xmlns:a16="http://schemas.microsoft.com/office/drawing/2014/main" id="{7A439F91-4798-B1B5-CF64-87839FE39F1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261" name="Graphic 260">
                      <a:extLst>
                        <a:ext uri="{FF2B5EF4-FFF2-40B4-BE49-F238E27FC236}">
                          <a16:creationId xmlns:a16="http://schemas.microsoft.com/office/drawing/2014/main" id="{B0A956F4-1FFB-0B91-C754-99BB196E46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262" name="Graphic 261">
                      <a:extLst>
                        <a:ext uri="{FF2B5EF4-FFF2-40B4-BE49-F238E27FC236}">
                          <a16:creationId xmlns:a16="http://schemas.microsoft.com/office/drawing/2014/main" id="{65F5D474-B0C8-9A29-612F-B1AE608C3CE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263" name="Graphic 262">
                      <a:extLst>
                        <a:ext uri="{FF2B5EF4-FFF2-40B4-BE49-F238E27FC236}">
                          <a16:creationId xmlns:a16="http://schemas.microsoft.com/office/drawing/2014/main" id="{6C6DEB25-1991-607E-A45B-C03633A4455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264" name="Graphic 263">
                      <a:extLst>
                        <a:ext uri="{FF2B5EF4-FFF2-40B4-BE49-F238E27FC236}">
                          <a16:creationId xmlns:a16="http://schemas.microsoft.com/office/drawing/2014/main" id="{ED113DBE-429A-6ABD-6C07-EB3E900CAE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265" name="Graphic 264">
                      <a:extLst>
                        <a:ext uri="{FF2B5EF4-FFF2-40B4-BE49-F238E27FC236}">
                          <a16:creationId xmlns:a16="http://schemas.microsoft.com/office/drawing/2014/main" id="{ABF60F25-DBBD-2C9C-A0A3-898A4710F0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266" name="Graphic 265">
                      <a:extLst>
                        <a:ext uri="{FF2B5EF4-FFF2-40B4-BE49-F238E27FC236}">
                          <a16:creationId xmlns:a16="http://schemas.microsoft.com/office/drawing/2014/main" id="{C74EBEB9-A0F5-C5A1-3A2C-9E1FE636C6A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267" name="Graphic 266">
                      <a:extLst>
                        <a:ext uri="{FF2B5EF4-FFF2-40B4-BE49-F238E27FC236}">
                          <a16:creationId xmlns:a16="http://schemas.microsoft.com/office/drawing/2014/main" id="{6E89731F-C5F8-2C02-6041-119A640A3C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268" name="Graphic 267">
                      <a:extLst>
                        <a:ext uri="{FF2B5EF4-FFF2-40B4-BE49-F238E27FC236}">
                          <a16:creationId xmlns:a16="http://schemas.microsoft.com/office/drawing/2014/main" id="{95FF43C9-D62A-D31A-92A4-9F8FE25527B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269" name="Graphic 268">
                      <a:extLst>
                        <a:ext uri="{FF2B5EF4-FFF2-40B4-BE49-F238E27FC236}">
                          <a16:creationId xmlns:a16="http://schemas.microsoft.com/office/drawing/2014/main" id="{7D7DADDF-E90A-16E9-D182-7B66B15C93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270" name="Graphic 269">
                      <a:extLst>
                        <a:ext uri="{FF2B5EF4-FFF2-40B4-BE49-F238E27FC236}">
                          <a16:creationId xmlns:a16="http://schemas.microsoft.com/office/drawing/2014/main" id="{CC3E17FC-6C81-8963-ED8E-696BFA1A64C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271" name="Graphic 270">
                      <a:extLst>
                        <a:ext uri="{FF2B5EF4-FFF2-40B4-BE49-F238E27FC236}">
                          <a16:creationId xmlns:a16="http://schemas.microsoft.com/office/drawing/2014/main" id="{B277F484-EC1B-DD43-68E2-B570410DAD3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272" name="Graphic 271">
                      <a:extLst>
                        <a:ext uri="{FF2B5EF4-FFF2-40B4-BE49-F238E27FC236}">
                          <a16:creationId xmlns:a16="http://schemas.microsoft.com/office/drawing/2014/main" id="{6A976FA3-D2BF-5005-D8C8-7FF0B9F4E3F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273" name="Graphic 272">
                      <a:extLst>
                        <a:ext uri="{FF2B5EF4-FFF2-40B4-BE49-F238E27FC236}">
                          <a16:creationId xmlns:a16="http://schemas.microsoft.com/office/drawing/2014/main" id="{9186FE6B-B55F-772E-EA22-FF32A82BDF0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274" name="Graphic 273">
                      <a:extLst>
                        <a:ext uri="{FF2B5EF4-FFF2-40B4-BE49-F238E27FC236}">
                          <a16:creationId xmlns:a16="http://schemas.microsoft.com/office/drawing/2014/main" id="{DEEA8461-9127-C1BD-6BC0-7D59A6C6C3F4}"/>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275" name="Graphic 274">
                      <a:extLst>
                        <a:ext uri="{FF2B5EF4-FFF2-40B4-BE49-F238E27FC236}">
                          <a16:creationId xmlns:a16="http://schemas.microsoft.com/office/drawing/2014/main" id="{3BE380BD-5FD9-7FD6-E4D9-CDDA845F426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2032" name="Graphic 2031">
                  <a:extLst>
                    <a:ext uri="{FF2B5EF4-FFF2-40B4-BE49-F238E27FC236}">
                      <a16:creationId xmlns:a16="http://schemas.microsoft.com/office/drawing/2014/main" id="{6E874B30-D3DF-27BB-2C27-548B82F40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2033" name="Graphic 2032">
                  <a:extLst>
                    <a:ext uri="{FF2B5EF4-FFF2-40B4-BE49-F238E27FC236}">
                      <a16:creationId xmlns:a16="http://schemas.microsoft.com/office/drawing/2014/main" id="{392928DD-865D-5F58-9251-D47175454C8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2034" name="Graphic 2033">
                  <a:extLst>
                    <a:ext uri="{FF2B5EF4-FFF2-40B4-BE49-F238E27FC236}">
                      <a16:creationId xmlns:a16="http://schemas.microsoft.com/office/drawing/2014/main" id="{610F1BC6-7147-4E66-4B5D-8CFC5570316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2035" name="Graphic 2034">
                  <a:extLst>
                    <a:ext uri="{FF2B5EF4-FFF2-40B4-BE49-F238E27FC236}">
                      <a16:creationId xmlns:a16="http://schemas.microsoft.com/office/drawing/2014/main" id="{F754DE5E-5ABE-2D03-2F57-9022226B27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2036" name="Graphic 2035">
                  <a:extLst>
                    <a:ext uri="{FF2B5EF4-FFF2-40B4-BE49-F238E27FC236}">
                      <a16:creationId xmlns:a16="http://schemas.microsoft.com/office/drawing/2014/main" id="{6DCAD738-31F0-451A-B01A-08039A81590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2037" name="Graphic 2036">
                  <a:extLst>
                    <a:ext uri="{FF2B5EF4-FFF2-40B4-BE49-F238E27FC236}">
                      <a16:creationId xmlns:a16="http://schemas.microsoft.com/office/drawing/2014/main" id="{A63F76EB-ADE6-F8B5-E477-156C8D211AF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2038" name="Graphic 2037">
                  <a:extLst>
                    <a:ext uri="{FF2B5EF4-FFF2-40B4-BE49-F238E27FC236}">
                      <a16:creationId xmlns:a16="http://schemas.microsoft.com/office/drawing/2014/main" id="{F312613F-9CA1-74B5-46B9-223C183E1D4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2039" name="Graphic 2038">
                  <a:extLst>
                    <a:ext uri="{FF2B5EF4-FFF2-40B4-BE49-F238E27FC236}">
                      <a16:creationId xmlns:a16="http://schemas.microsoft.com/office/drawing/2014/main" id="{07478E8A-F91C-41CA-C18E-241C62C8AF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2040" name="Graphic 2039">
                  <a:extLst>
                    <a:ext uri="{FF2B5EF4-FFF2-40B4-BE49-F238E27FC236}">
                      <a16:creationId xmlns:a16="http://schemas.microsoft.com/office/drawing/2014/main" id="{F131EB24-5678-175A-A9BE-4963404709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2041" name="Graphic 2040">
                  <a:extLst>
                    <a:ext uri="{FF2B5EF4-FFF2-40B4-BE49-F238E27FC236}">
                      <a16:creationId xmlns:a16="http://schemas.microsoft.com/office/drawing/2014/main" id="{C86B5E0B-A854-B608-E8C9-D6B8D322EB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2042" name="Graphic 2041">
                  <a:extLst>
                    <a:ext uri="{FF2B5EF4-FFF2-40B4-BE49-F238E27FC236}">
                      <a16:creationId xmlns:a16="http://schemas.microsoft.com/office/drawing/2014/main" id="{F5832733-9B43-D4F0-7154-F8DAB79CD5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2043" name="Graphic 2042">
                  <a:extLst>
                    <a:ext uri="{FF2B5EF4-FFF2-40B4-BE49-F238E27FC236}">
                      <a16:creationId xmlns:a16="http://schemas.microsoft.com/office/drawing/2014/main" id="{98A21250-2028-735E-29EB-E0F56A90F33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2044" name="Graphic 2043">
                  <a:extLst>
                    <a:ext uri="{FF2B5EF4-FFF2-40B4-BE49-F238E27FC236}">
                      <a16:creationId xmlns:a16="http://schemas.microsoft.com/office/drawing/2014/main" id="{FA395C06-0818-CB3C-6B48-5DDF4DF90AD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2027" name="Graphic 2026">
                <a:extLst>
                  <a:ext uri="{FF2B5EF4-FFF2-40B4-BE49-F238E27FC236}">
                    <a16:creationId xmlns:a16="http://schemas.microsoft.com/office/drawing/2014/main" id="{ED72D52E-7DC8-995C-BB88-C052ECEDA1D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2028" name="Graphic 2027">
                <a:extLst>
                  <a:ext uri="{FF2B5EF4-FFF2-40B4-BE49-F238E27FC236}">
                    <a16:creationId xmlns:a16="http://schemas.microsoft.com/office/drawing/2014/main" id="{BB718197-634D-AD0E-002A-E04AA0407D4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2029" name="Graphic 2028">
                <a:extLst>
                  <a:ext uri="{FF2B5EF4-FFF2-40B4-BE49-F238E27FC236}">
                    <a16:creationId xmlns:a16="http://schemas.microsoft.com/office/drawing/2014/main" id="{0B88244F-D09E-335F-B930-03FC093C3D4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2030" name="Graphic 2029">
                <a:extLst>
                  <a:ext uri="{FF2B5EF4-FFF2-40B4-BE49-F238E27FC236}">
                    <a16:creationId xmlns:a16="http://schemas.microsoft.com/office/drawing/2014/main" id="{AED4B612-F30A-0BF4-8EA1-17E1EC11B64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74" name="Group 73">
              <a:extLst>
                <a:ext uri="{FF2B5EF4-FFF2-40B4-BE49-F238E27FC236}">
                  <a16:creationId xmlns:a16="http://schemas.microsoft.com/office/drawing/2014/main" id="{DB008AAC-112B-4BF3-637D-D5333CDBBDF5}"/>
                </a:ext>
              </a:extLst>
            </p:cNvPr>
            <p:cNvGrpSpPr/>
            <p:nvPr/>
          </p:nvGrpSpPr>
          <p:grpSpPr>
            <a:xfrm>
              <a:off x="477891" y="3712017"/>
              <a:ext cx="137353" cy="135679"/>
              <a:chOff x="5071590" y="2724817"/>
              <a:chExt cx="1901239" cy="1655213"/>
            </a:xfrm>
          </p:grpSpPr>
          <p:grpSp>
            <p:nvGrpSpPr>
              <p:cNvPr id="188" name="Group 187">
                <a:extLst>
                  <a:ext uri="{FF2B5EF4-FFF2-40B4-BE49-F238E27FC236}">
                    <a16:creationId xmlns:a16="http://schemas.microsoft.com/office/drawing/2014/main" id="{CC7E8CFD-E594-BC61-1D77-3001FE653DBD}"/>
                  </a:ext>
                </a:extLst>
              </p:cNvPr>
              <p:cNvGrpSpPr/>
              <p:nvPr/>
            </p:nvGrpSpPr>
            <p:grpSpPr>
              <a:xfrm>
                <a:off x="5071590" y="2724817"/>
                <a:ext cx="1901239" cy="1655213"/>
                <a:chOff x="5071590" y="2724817"/>
                <a:chExt cx="1901239" cy="1655213"/>
              </a:xfrm>
            </p:grpSpPr>
            <p:grpSp>
              <p:nvGrpSpPr>
                <p:cNvPr id="1989" name="Group 1988">
                  <a:extLst>
                    <a:ext uri="{FF2B5EF4-FFF2-40B4-BE49-F238E27FC236}">
                      <a16:creationId xmlns:a16="http://schemas.microsoft.com/office/drawing/2014/main" id="{889332EF-BBE9-87B8-CBCC-8F6010BCDE7A}"/>
                    </a:ext>
                  </a:extLst>
                </p:cNvPr>
                <p:cNvGrpSpPr/>
                <p:nvPr/>
              </p:nvGrpSpPr>
              <p:grpSpPr>
                <a:xfrm>
                  <a:off x="5071590" y="2724817"/>
                  <a:ext cx="1901239" cy="1655213"/>
                  <a:chOff x="1798565" y="3314011"/>
                  <a:chExt cx="971569" cy="971569"/>
                </a:xfrm>
              </p:grpSpPr>
              <p:sp>
                <p:nvSpPr>
                  <p:cNvPr id="2003" name="Oval 2002">
                    <a:extLst>
                      <a:ext uri="{FF2B5EF4-FFF2-40B4-BE49-F238E27FC236}">
                        <a16:creationId xmlns:a16="http://schemas.microsoft.com/office/drawing/2014/main" id="{6DF9B56F-1A0C-3980-4637-50CAB34C3FA9}"/>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2004" name="Group 2003">
                    <a:extLst>
                      <a:ext uri="{FF2B5EF4-FFF2-40B4-BE49-F238E27FC236}">
                        <a16:creationId xmlns:a16="http://schemas.microsoft.com/office/drawing/2014/main" id="{B6BF5A10-1CD5-7836-7F22-9F39911D8E65}"/>
                      </a:ext>
                    </a:extLst>
                  </p:cNvPr>
                  <p:cNvGrpSpPr/>
                  <p:nvPr/>
                </p:nvGrpSpPr>
                <p:grpSpPr>
                  <a:xfrm>
                    <a:off x="1895983" y="3499462"/>
                    <a:ext cx="776733" cy="632250"/>
                    <a:chOff x="6556107" y="1328513"/>
                    <a:chExt cx="4136389" cy="3366966"/>
                  </a:xfrm>
                </p:grpSpPr>
                <p:pic>
                  <p:nvPicPr>
                    <p:cNvPr id="2005" name="Graphic 2004">
                      <a:extLst>
                        <a:ext uri="{FF2B5EF4-FFF2-40B4-BE49-F238E27FC236}">
                          <a16:creationId xmlns:a16="http://schemas.microsoft.com/office/drawing/2014/main" id="{381F4F6F-77CE-4084-D64F-5C1D9C122E7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2006" name="Graphic 2005">
                      <a:extLst>
                        <a:ext uri="{FF2B5EF4-FFF2-40B4-BE49-F238E27FC236}">
                          <a16:creationId xmlns:a16="http://schemas.microsoft.com/office/drawing/2014/main" id="{B158D96C-A701-A4AD-6ADD-9545FBE839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2007" name="Graphic 2006">
                      <a:extLst>
                        <a:ext uri="{FF2B5EF4-FFF2-40B4-BE49-F238E27FC236}">
                          <a16:creationId xmlns:a16="http://schemas.microsoft.com/office/drawing/2014/main" id="{7B57D92F-953D-49C7-C1A1-F428B5D524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2008" name="Graphic 2007">
                      <a:extLst>
                        <a:ext uri="{FF2B5EF4-FFF2-40B4-BE49-F238E27FC236}">
                          <a16:creationId xmlns:a16="http://schemas.microsoft.com/office/drawing/2014/main" id="{AA901730-5492-9022-2A57-BB746CD65FF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2009" name="Graphic 2008">
                      <a:extLst>
                        <a:ext uri="{FF2B5EF4-FFF2-40B4-BE49-F238E27FC236}">
                          <a16:creationId xmlns:a16="http://schemas.microsoft.com/office/drawing/2014/main" id="{AF684ECC-23B1-EE74-52AB-3B77AD28CD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2010" name="Graphic 2009">
                      <a:extLst>
                        <a:ext uri="{FF2B5EF4-FFF2-40B4-BE49-F238E27FC236}">
                          <a16:creationId xmlns:a16="http://schemas.microsoft.com/office/drawing/2014/main" id="{310D7402-8ABA-B9AE-8273-4CC00BC521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2011" name="Graphic 2010">
                      <a:extLst>
                        <a:ext uri="{FF2B5EF4-FFF2-40B4-BE49-F238E27FC236}">
                          <a16:creationId xmlns:a16="http://schemas.microsoft.com/office/drawing/2014/main" id="{26C6C417-0193-CC2F-7B59-5AE3776FE3F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2012" name="Graphic 2011">
                      <a:extLst>
                        <a:ext uri="{FF2B5EF4-FFF2-40B4-BE49-F238E27FC236}">
                          <a16:creationId xmlns:a16="http://schemas.microsoft.com/office/drawing/2014/main" id="{69AF954D-4D5A-427A-DF98-6A79AD03323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2013" name="Graphic 2012">
                      <a:extLst>
                        <a:ext uri="{FF2B5EF4-FFF2-40B4-BE49-F238E27FC236}">
                          <a16:creationId xmlns:a16="http://schemas.microsoft.com/office/drawing/2014/main" id="{436E0A78-7EFD-0EEE-4A30-8E37B05F73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2014" name="Graphic 2013">
                      <a:extLst>
                        <a:ext uri="{FF2B5EF4-FFF2-40B4-BE49-F238E27FC236}">
                          <a16:creationId xmlns:a16="http://schemas.microsoft.com/office/drawing/2014/main" id="{DFA1BB3E-4C11-6063-CF6A-0C134E5606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2015" name="Graphic 2014">
                      <a:extLst>
                        <a:ext uri="{FF2B5EF4-FFF2-40B4-BE49-F238E27FC236}">
                          <a16:creationId xmlns:a16="http://schemas.microsoft.com/office/drawing/2014/main" id="{E56284DB-18A6-BC1F-02E1-F56BA5A188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2016" name="Graphic 2015">
                      <a:extLst>
                        <a:ext uri="{FF2B5EF4-FFF2-40B4-BE49-F238E27FC236}">
                          <a16:creationId xmlns:a16="http://schemas.microsoft.com/office/drawing/2014/main" id="{D8D3C4B0-3211-F6CB-F0FC-37F7EED184E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2017" name="Graphic 2016">
                      <a:extLst>
                        <a:ext uri="{FF2B5EF4-FFF2-40B4-BE49-F238E27FC236}">
                          <a16:creationId xmlns:a16="http://schemas.microsoft.com/office/drawing/2014/main" id="{4D46151D-7621-4672-4DE4-A83BD21D62F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2018" name="Graphic 2017">
                      <a:extLst>
                        <a:ext uri="{FF2B5EF4-FFF2-40B4-BE49-F238E27FC236}">
                          <a16:creationId xmlns:a16="http://schemas.microsoft.com/office/drawing/2014/main" id="{99D773C7-FF1A-84E9-A316-42893E9ABA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2019" name="Graphic 2018">
                      <a:extLst>
                        <a:ext uri="{FF2B5EF4-FFF2-40B4-BE49-F238E27FC236}">
                          <a16:creationId xmlns:a16="http://schemas.microsoft.com/office/drawing/2014/main" id="{1580ACA7-5258-4307-A8BD-488B56FC10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2020" name="Graphic 2019">
                      <a:extLst>
                        <a:ext uri="{FF2B5EF4-FFF2-40B4-BE49-F238E27FC236}">
                          <a16:creationId xmlns:a16="http://schemas.microsoft.com/office/drawing/2014/main" id="{C8C8CCFC-EDF4-26B6-53E6-62A8789BA45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2021" name="Graphic 2020">
                      <a:extLst>
                        <a:ext uri="{FF2B5EF4-FFF2-40B4-BE49-F238E27FC236}">
                          <a16:creationId xmlns:a16="http://schemas.microsoft.com/office/drawing/2014/main" id="{A3FBEDDD-3A6E-3654-2E63-57242EF91CC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2022" name="Graphic 2021">
                      <a:extLst>
                        <a:ext uri="{FF2B5EF4-FFF2-40B4-BE49-F238E27FC236}">
                          <a16:creationId xmlns:a16="http://schemas.microsoft.com/office/drawing/2014/main" id="{00CE3BD1-4D18-AA5A-48FB-42DABE8DF7D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2023" name="Graphic 2022">
                      <a:extLst>
                        <a:ext uri="{FF2B5EF4-FFF2-40B4-BE49-F238E27FC236}">
                          <a16:creationId xmlns:a16="http://schemas.microsoft.com/office/drawing/2014/main" id="{F899F607-0B1E-1C6A-8E85-9CCC8176482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2024" name="Graphic 2023">
                      <a:extLst>
                        <a:ext uri="{FF2B5EF4-FFF2-40B4-BE49-F238E27FC236}">
                          <a16:creationId xmlns:a16="http://schemas.microsoft.com/office/drawing/2014/main" id="{90046C8E-2093-9E9B-6822-69FEDBE7EED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2025" name="Graphic 2024">
                      <a:extLst>
                        <a:ext uri="{FF2B5EF4-FFF2-40B4-BE49-F238E27FC236}">
                          <a16:creationId xmlns:a16="http://schemas.microsoft.com/office/drawing/2014/main" id="{BEA82230-EC34-4B7D-19D5-F5569344B17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1990" name="Graphic 1989">
                  <a:extLst>
                    <a:ext uri="{FF2B5EF4-FFF2-40B4-BE49-F238E27FC236}">
                      <a16:creationId xmlns:a16="http://schemas.microsoft.com/office/drawing/2014/main" id="{2EE0750D-5EBB-90E0-7EBE-337A91C2B26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1991" name="Graphic 1990">
                  <a:extLst>
                    <a:ext uri="{FF2B5EF4-FFF2-40B4-BE49-F238E27FC236}">
                      <a16:creationId xmlns:a16="http://schemas.microsoft.com/office/drawing/2014/main" id="{44B0E314-305D-7519-42A0-19BCE08EDD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1992" name="Graphic 1991">
                  <a:extLst>
                    <a:ext uri="{FF2B5EF4-FFF2-40B4-BE49-F238E27FC236}">
                      <a16:creationId xmlns:a16="http://schemas.microsoft.com/office/drawing/2014/main" id="{324992F9-C1CE-00BB-74E9-F743E99BD9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1993" name="Graphic 1992">
                  <a:extLst>
                    <a:ext uri="{FF2B5EF4-FFF2-40B4-BE49-F238E27FC236}">
                      <a16:creationId xmlns:a16="http://schemas.microsoft.com/office/drawing/2014/main" id="{AEDB2044-F35A-CA40-849B-7175504124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1994" name="Graphic 1993">
                  <a:extLst>
                    <a:ext uri="{FF2B5EF4-FFF2-40B4-BE49-F238E27FC236}">
                      <a16:creationId xmlns:a16="http://schemas.microsoft.com/office/drawing/2014/main" id="{725A82B9-AFB3-739B-74B3-865838DD8BB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1995" name="Graphic 1994">
                  <a:extLst>
                    <a:ext uri="{FF2B5EF4-FFF2-40B4-BE49-F238E27FC236}">
                      <a16:creationId xmlns:a16="http://schemas.microsoft.com/office/drawing/2014/main" id="{E561902B-3649-5C98-7557-90217C203CB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1996" name="Graphic 1995">
                  <a:extLst>
                    <a:ext uri="{FF2B5EF4-FFF2-40B4-BE49-F238E27FC236}">
                      <a16:creationId xmlns:a16="http://schemas.microsoft.com/office/drawing/2014/main" id="{538C9443-6841-A91F-8CDF-0E96D66388D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1997" name="Graphic 1996">
                  <a:extLst>
                    <a:ext uri="{FF2B5EF4-FFF2-40B4-BE49-F238E27FC236}">
                      <a16:creationId xmlns:a16="http://schemas.microsoft.com/office/drawing/2014/main" id="{FDC673A4-A61C-F8BA-ABA9-8869EEF80E8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1998" name="Graphic 1997">
                  <a:extLst>
                    <a:ext uri="{FF2B5EF4-FFF2-40B4-BE49-F238E27FC236}">
                      <a16:creationId xmlns:a16="http://schemas.microsoft.com/office/drawing/2014/main" id="{AD73BC2F-2EE0-CAE8-5B9B-65F45F3E420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1999" name="Graphic 1998">
                  <a:extLst>
                    <a:ext uri="{FF2B5EF4-FFF2-40B4-BE49-F238E27FC236}">
                      <a16:creationId xmlns:a16="http://schemas.microsoft.com/office/drawing/2014/main" id="{710CFCDA-C747-0A82-1215-5D59A5938F0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2000" name="Graphic 1999">
                  <a:extLst>
                    <a:ext uri="{FF2B5EF4-FFF2-40B4-BE49-F238E27FC236}">
                      <a16:creationId xmlns:a16="http://schemas.microsoft.com/office/drawing/2014/main" id="{AE5D0945-896F-7B19-3BFE-1ACE3BE259F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2001" name="Graphic 2000">
                  <a:extLst>
                    <a:ext uri="{FF2B5EF4-FFF2-40B4-BE49-F238E27FC236}">
                      <a16:creationId xmlns:a16="http://schemas.microsoft.com/office/drawing/2014/main" id="{6B6D39A0-BF20-70F5-BDAE-7DAADAB5BF5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2002" name="Graphic 2001">
                  <a:extLst>
                    <a:ext uri="{FF2B5EF4-FFF2-40B4-BE49-F238E27FC236}">
                      <a16:creationId xmlns:a16="http://schemas.microsoft.com/office/drawing/2014/main" id="{445ABA0D-5742-6B65-17B5-80AFE8766CC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189" name="Graphic 188">
                <a:extLst>
                  <a:ext uri="{FF2B5EF4-FFF2-40B4-BE49-F238E27FC236}">
                    <a16:creationId xmlns:a16="http://schemas.microsoft.com/office/drawing/2014/main" id="{86E62DF0-D6E0-A3CD-D350-CF0A5E378F0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190" name="Graphic 189">
                <a:extLst>
                  <a:ext uri="{FF2B5EF4-FFF2-40B4-BE49-F238E27FC236}">
                    <a16:creationId xmlns:a16="http://schemas.microsoft.com/office/drawing/2014/main" id="{F2C8D81E-7F43-7884-F77C-F3DD1828E15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191" name="Graphic 190">
                <a:extLst>
                  <a:ext uri="{FF2B5EF4-FFF2-40B4-BE49-F238E27FC236}">
                    <a16:creationId xmlns:a16="http://schemas.microsoft.com/office/drawing/2014/main" id="{CB0E7AAD-CE38-F08F-AE8F-61E2AE14AE2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1988" name="Graphic 1987">
                <a:extLst>
                  <a:ext uri="{FF2B5EF4-FFF2-40B4-BE49-F238E27FC236}">
                    <a16:creationId xmlns:a16="http://schemas.microsoft.com/office/drawing/2014/main" id="{0ABBE043-E35D-BDCC-910D-5E30A273A15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75" name="Group 74">
              <a:extLst>
                <a:ext uri="{FF2B5EF4-FFF2-40B4-BE49-F238E27FC236}">
                  <a16:creationId xmlns:a16="http://schemas.microsoft.com/office/drawing/2014/main" id="{0C0D3227-D8D9-8DA2-BE58-088B968DAFA4}"/>
                </a:ext>
              </a:extLst>
            </p:cNvPr>
            <p:cNvGrpSpPr/>
            <p:nvPr/>
          </p:nvGrpSpPr>
          <p:grpSpPr>
            <a:xfrm>
              <a:off x="666831" y="3801602"/>
              <a:ext cx="107097" cy="105792"/>
              <a:chOff x="5071590" y="2724817"/>
              <a:chExt cx="1901239" cy="1655213"/>
            </a:xfrm>
          </p:grpSpPr>
          <p:grpSp>
            <p:nvGrpSpPr>
              <p:cNvPr id="134" name="Group 133">
                <a:extLst>
                  <a:ext uri="{FF2B5EF4-FFF2-40B4-BE49-F238E27FC236}">
                    <a16:creationId xmlns:a16="http://schemas.microsoft.com/office/drawing/2014/main" id="{0B3CDD10-1EF0-F8D8-D4D7-3E575C3DBCE8}"/>
                  </a:ext>
                </a:extLst>
              </p:cNvPr>
              <p:cNvGrpSpPr/>
              <p:nvPr/>
            </p:nvGrpSpPr>
            <p:grpSpPr>
              <a:xfrm>
                <a:off x="5071590" y="2724817"/>
                <a:ext cx="1901239" cy="1655213"/>
                <a:chOff x="5071590" y="2724817"/>
                <a:chExt cx="1901239" cy="1655213"/>
              </a:xfrm>
            </p:grpSpPr>
            <p:grpSp>
              <p:nvGrpSpPr>
                <p:cNvPr id="139" name="Group 138">
                  <a:extLst>
                    <a:ext uri="{FF2B5EF4-FFF2-40B4-BE49-F238E27FC236}">
                      <a16:creationId xmlns:a16="http://schemas.microsoft.com/office/drawing/2014/main" id="{5495A80E-3259-4011-0CBC-447530AB3A38}"/>
                    </a:ext>
                  </a:extLst>
                </p:cNvPr>
                <p:cNvGrpSpPr/>
                <p:nvPr/>
              </p:nvGrpSpPr>
              <p:grpSpPr>
                <a:xfrm>
                  <a:off x="5071590" y="2724817"/>
                  <a:ext cx="1901239" cy="1655213"/>
                  <a:chOff x="1798565" y="3314011"/>
                  <a:chExt cx="971569" cy="971569"/>
                </a:xfrm>
              </p:grpSpPr>
              <p:sp>
                <p:nvSpPr>
                  <p:cNvPr id="153" name="Oval 152">
                    <a:extLst>
                      <a:ext uri="{FF2B5EF4-FFF2-40B4-BE49-F238E27FC236}">
                        <a16:creationId xmlns:a16="http://schemas.microsoft.com/office/drawing/2014/main" id="{8B30FCDB-9BE0-E38E-95BF-BE2CC2A6AFA9}"/>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154" name="Group 153">
                    <a:extLst>
                      <a:ext uri="{FF2B5EF4-FFF2-40B4-BE49-F238E27FC236}">
                        <a16:creationId xmlns:a16="http://schemas.microsoft.com/office/drawing/2014/main" id="{DD8232CD-4D86-E15D-841A-CDA5A38CC68E}"/>
                      </a:ext>
                    </a:extLst>
                  </p:cNvPr>
                  <p:cNvGrpSpPr/>
                  <p:nvPr/>
                </p:nvGrpSpPr>
                <p:grpSpPr>
                  <a:xfrm>
                    <a:off x="1895983" y="3499462"/>
                    <a:ext cx="776733" cy="632250"/>
                    <a:chOff x="6556107" y="1328513"/>
                    <a:chExt cx="4136389" cy="3366966"/>
                  </a:xfrm>
                </p:grpSpPr>
                <p:pic>
                  <p:nvPicPr>
                    <p:cNvPr id="155" name="Graphic 154">
                      <a:extLst>
                        <a:ext uri="{FF2B5EF4-FFF2-40B4-BE49-F238E27FC236}">
                          <a16:creationId xmlns:a16="http://schemas.microsoft.com/office/drawing/2014/main" id="{BA282ABC-1E1A-AA85-DCC9-25328FC706F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157" name="Graphic 156">
                      <a:extLst>
                        <a:ext uri="{FF2B5EF4-FFF2-40B4-BE49-F238E27FC236}">
                          <a16:creationId xmlns:a16="http://schemas.microsoft.com/office/drawing/2014/main" id="{5CDB5311-C41F-0FFB-1A2B-E7C3B98CD39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158" name="Graphic 157">
                      <a:extLst>
                        <a:ext uri="{FF2B5EF4-FFF2-40B4-BE49-F238E27FC236}">
                          <a16:creationId xmlns:a16="http://schemas.microsoft.com/office/drawing/2014/main" id="{D04285AC-BC88-BF4D-5CCD-C31227ACEB5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159" name="Graphic 158">
                      <a:extLst>
                        <a:ext uri="{FF2B5EF4-FFF2-40B4-BE49-F238E27FC236}">
                          <a16:creationId xmlns:a16="http://schemas.microsoft.com/office/drawing/2014/main" id="{F2525A91-ECB9-A4FF-2B4E-AB8DD46C5EB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163" name="Graphic 162">
                      <a:extLst>
                        <a:ext uri="{FF2B5EF4-FFF2-40B4-BE49-F238E27FC236}">
                          <a16:creationId xmlns:a16="http://schemas.microsoft.com/office/drawing/2014/main" id="{FB24CA10-23AA-9C19-A0AF-5930D31D1B4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165" name="Graphic 164">
                      <a:extLst>
                        <a:ext uri="{FF2B5EF4-FFF2-40B4-BE49-F238E27FC236}">
                          <a16:creationId xmlns:a16="http://schemas.microsoft.com/office/drawing/2014/main" id="{E2DEAFD5-40B7-8DAC-C723-F82395F68A0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173" name="Graphic 172">
                      <a:extLst>
                        <a:ext uri="{FF2B5EF4-FFF2-40B4-BE49-F238E27FC236}">
                          <a16:creationId xmlns:a16="http://schemas.microsoft.com/office/drawing/2014/main" id="{6F36554E-BDD2-9C36-A7AF-88EC0E6150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174" name="Graphic 173">
                      <a:extLst>
                        <a:ext uri="{FF2B5EF4-FFF2-40B4-BE49-F238E27FC236}">
                          <a16:creationId xmlns:a16="http://schemas.microsoft.com/office/drawing/2014/main" id="{E9A752BE-AC7E-812B-A7E1-F7EA88B3E1F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175" name="Graphic 174">
                      <a:extLst>
                        <a:ext uri="{FF2B5EF4-FFF2-40B4-BE49-F238E27FC236}">
                          <a16:creationId xmlns:a16="http://schemas.microsoft.com/office/drawing/2014/main" id="{69A30573-2D55-5E86-70EE-31AEC5AD218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176" name="Graphic 175">
                      <a:extLst>
                        <a:ext uri="{FF2B5EF4-FFF2-40B4-BE49-F238E27FC236}">
                          <a16:creationId xmlns:a16="http://schemas.microsoft.com/office/drawing/2014/main" id="{8E9A994F-A75A-D428-8086-29080E0B77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177" name="Graphic 176">
                      <a:extLst>
                        <a:ext uri="{FF2B5EF4-FFF2-40B4-BE49-F238E27FC236}">
                          <a16:creationId xmlns:a16="http://schemas.microsoft.com/office/drawing/2014/main" id="{8B878E8F-989F-9DED-3B94-EEC0A672F8D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178" name="Graphic 177">
                      <a:extLst>
                        <a:ext uri="{FF2B5EF4-FFF2-40B4-BE49-F238E27FC236}">
                          <a16:creationId xmlns:a16="http://schemas.microsoft.com/office/drawing/2014/main" id="{E5A61873-41EC-65CF-7519-821FA217BEC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179" name="Graphic 178">
                      <a:extLst>
                        <a:ext uri="{FF2B5EF4-FFF2-40B4-BE49-F238E27FC236}">
                          <a16:creationId xmlns:a16="http://schemas.microsoft.com/office/drawing/2014/main" id="{EEFB59F5-C2CA-8E9B-0C19-2F995C78292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180" name="Graphic 179">
                      <a:extLst>
                        <a:ext uri="{FF2B5EF4-FFF2-40B4-BE49-F238E27FC236}">
                          <a16:creationId xmlns:a16="http://schemas.microsoft.com/office/drawing/2014/main" id="{0A00431F-F9F9-0C32-179B-166719DE9F2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181" name="Graphic 180">
                      <a:extLst>
                        <a:ext uri="{FF2B5EF4-FFF2-40B4-BE49-F238E27FC236}">
                          <a16:creationId xmlns:a16="http://schemas.microsoft.com/office/drawing/2014/main" id="{25D03413-8187-C547-9C29-466B5364F7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182" name="Graphic 181">
                      <a:extLst>
                        <a:ext uri="{FF2B5EF4-FFF2-40B4-BE49-F238E27FC236}">
                          <a16:creationId xmlns:a16="http://schemas.microsoft.com/office/drawing/2014/main" id="{95B4FAB8-AB77-2D61-790D-F66DFACFDE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183" name="Graphic 182">
                      <a:extLst>
                        <a:ext uri="{FF2B5EF4-FFF2-40B4-BE49-F238E27FC236}">
                          <a16:creationId xmlns:a16="http://schemas.microsoft.com/office/drawing/2014/main" id="{4CD5D846-6A60-DA15-81A2-FE68F033F0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184" name="Graphic 183">
                      <a:extLst>
                        <a:ext uri="{FF2B5EF4-FFF2-40B4-BE49-F238E27FC236}">
                          <a16:creationId xmlns:a16="http://schemas.microsoft.com/office/drawing/2014/main" id="{9911DB75-6927-11F8-8042-E8366BA367D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185" name="Graphic 184">
                      <a:extLst>
                        <a:ext uri="{FF2B5EF4-FFF2-40B4-BE49-F238E27FC236}">
                          <a16:creationId xmlns:a16="http://schemas.microsoft.com/office/drawing/2014/main" id="{57165EE7-4347-FDD4-481D-6FFE412E3E0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186" name="Graphic 185">
                      <a:extLst>
                        <a:ext uri="{FF2B5EF4-FFF2-40B4-BE49-F238E27FC236}">
                          <a16:creationId xmlns:a16="http://schemas.microsoft.com/office/drawing/2014/main" id="{A9BA446D-57B0-B202-9EAD-6C9A58CB047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187" name="Graphic 186">
                      <a:extLst>
                        <a:ext uri="{FF2B5EF4-FFF2-40B4-BE49-F238E27FC236}">
                          <a16:creationId xmlns:a16="http://schemas.microsoft.com/office/drawing/2014/main" id="{A2521D1F-B3A7-484D-44C2-F893794DB9A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140" name="Graphic 139">
                  <a:extLst>
                    <a:ext uri="{FF2B5EF4-FFF2-40B4-BE49-F238E27FC236}">
                      <a16:creationId xmlns:a16="http://schemas.microsoft.com/office/drawing/2014/main" id="{A03EDD9B-2714-BFA1-8BE2-FE27893B94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141" name="Graphic 140">
                  <a:extLst>
                    <a:ext uri="{FF2B5EF4-FFF2-40B4-BE49-F238E27FC236}">
                      <a16:creationId xmlns:a16="http://schemas.microsoft.com/office/drawing/2014/main" id="{3DBF4469-5437-C3C8-7969-6A87C1EF545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142" name="Graphic 141">
                  <a:extLst>
                    <a:ext uri="{FF2B5EF4-FFF2-40B4-BE49-F238E27FC236}">
                      <a16:creationId xmlns:a16="http://schemas.microsoft.com/office/drawing/2014/main" id="{8FAF9F6D-67EA-4537-6E3F-2E0F2D7649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143" name="Graphic 142">
                  <a:extLst>
                    <a:ext uri="{FF2B5EF4-FFF2-40B4-BE49-F238E27FC236}">
                      <a16:creationId xmlns:a16="http://schemas.microsoft.com/office/drawing/2014/main" id="{3B599DF3-A121-4DA4-4C40-8B60450753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144" name="Graphic 143">
                  <a:extLst>
                    <a:ext uri="{FF2B5EF4-FFF2-40B4-BE49-F238E27FC236}">
                      <a16:creationId xmlns:a16="http://schemas.microsoft.com/office/drawing/2014/main" id="{1070F25C-50E7-0FB8-C00E-D90A015294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145" name="Graphic 144">
                  <a:extLst>
                    <a:ext uri="{FF2B5EF4-FFF2-40B4-BE49-F238E27FC236}">
                      <a16:creationId xmlns:a16="http://schemas.microsoft.com/office/drawing/2014/main" id="{31EC70B6-31E5-5BFC-5F7A-9C5CE34A860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146" name="Graphic 145">
                  <a:extLst>
                    <a:ext uri="{FF2B5EF4-FFF2-40B4-BE49-F238E27FC236}">
                      <a16:creationId xmlns:a16="http://schemas.microsoft.com/office/drawing/2014/main" id="{6CD49C1E-D54C-BABF-E42B-3C1011C5E81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147" name="Graphic 146">
                  <a:extLst>
                    <a:ext uri="{FF2B5EF4-FFF2-40B4-BE49-F238E27FC236}">
                      <a16:creationId xmlns:a16="http://schemas.microsoft.com/office/drawing/2014/main" id="{418115E4-424B-8C2E-D7FD-A90E257A00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148" name="Graphic 147">
                  <a:extLst>
                    <a:ext uri="{FF2B5EF4-FFF2-40B4-BE49-F238E27FC236}">
                      <a16:creationId xmlns:a16="http://schemas.microsoft.com/office/drawing/2014/main" id="{E1E4F993-B34E-E082-08AC-CB0D17450C2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149" name="Graphic 148">
                  <a:extLst>
                    <a:ext uri="{FF2B5EF4-FFF2-40B4-BE49-F238E27FC236}">
                      <a16:creationId xmlns:a16="http://schemas.microsoft.com/office/drawing/2014/main" id="{530A91D9-EC8F-92FA-8A29-A9C530F38D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150" name="Graphic 149">
                  <a:extLst>
                    <a:ext uri="{FF2B5EF4-FFF2-40B4-BE49-F238E27FC236}">
                      <a16:creationId xmlns:a16="http://schemas.microsoft.com/office/drawing/2014/main" id="{6D9E34A2-48D2-8C13-CFD0-E375324D720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151" name="Graphic 150">
                  <a:extLst>
                    <a:ext uri="{FF2B5EF4-FFF2-40B4-BE49-F238E27FC236}">
                      <a16:creationId xmlns:a16="http://schemas.microsoft.com/office/drawing/2014/main" id="{99E7CDA0-AD21-E249-F4D6-BB629EB3E8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152" name="Graphic 151">
                  <a:extLst>
                    <a:ext uri="{FF2B5EF4-FFF2-40B4-BE49-F238E27FC236}">
                      <a16:creationId xmlns:a16="http://schemas.microsoft.com/office/drawing/2014/main" id="{25D0C82F-07D6-16D5-6C52-356ED7B5C6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135" name="Graphic 134">
                <a:extLst>
                  <a:ext uri="{FF2B5EF4-FFF2-40B4-BE49-F238E27FC236}">
                    <a16:creationId xmlns:a16="http://schemas.microsoft.com/office/drawing/2014/main" id="{C9192B1C-F27A-3F98-4861-2C5741F2B4D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136" name="Graphic 135">
                <a:extLst>
                  <a:ext uri="{FF2B5EF4-FFF2-40B4-BE49-F238E27FC236}">
                    <a16:creationId xmlns:a16="http://schemas.microsoft.com/office/drawing/2014/main" id="{EE7CE88D-D680-C258-FB65-3AB179C208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137" name="Graphic 136">
                <a:extLst>
                  <a:ext uri="{FF2B5EF4-FFF2-40B4-BE49-F238E27FC236}">
                    <a16:creationId xmlns:a16="http://schemas.microsoft.com/office/drawing/2014/main" id="{F312CCD6-E9E6-8433-9A42-0FC1162AF66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138" name="Graphic 137">
                <a:extLst>
                  <a:ext uri="{FF2B5EF4-FFF2-40B4-BE49-F238E27FC236}">
                    <a16:creationId xmlns:a16="http://schemas.microsoft.com/office/drawing/2014/main" id="{2CA63901-1FF4-57FB-6913-46DB91C7168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76" name="Group 75">
              <a:extLst>
                <a:ext uri="{FF2B5EF4-FFF2-40B4-BE49-F238E27FC236}">
                  <a16:creationId xmlns:a16="http://schemas.microsoft.com/office/drawing/2014/main" id="{13A0A306-CD27-3160-473E-131EC08B7CF4}"/>
                </a:ext>
              </a:extLst>
            </p:cNvPr>
            <p:cNvGrpSpPr/>
            <p:nvPr/>
          </p:nvGrpSpPr>
          <p:grpSpPr>
            <a:xfrm>
              <a:off x="543560" y="3946386"/>
              <a:ext cx="87316" cy="86252"/>
              <a:chOff x="5071590" y="2724817"/>
              <a:chExt cx="1901239" cy="1655213"/>
            </a:xfrm>
          </p:grpSpPr>
          <p:grpSp>
            <p:nvGrpSpPr>
              <p:cNvPr id="1931" name="Group 1930">
                <a:extLst>
                  <a:ext uri="{FF2B5EF4-FFF2-40B4-BE49-F238E27FC236}">
                    <a16:creationId xmlns:a16="http://schemas.microsoft.com/office/drawing/2014/main" id="{4B70F613-8150-CA50-23DA-ECAFDE7B9CA9}"/>
                  </a:ext>
                </a:extLst>
              </p:cNvPr>
              <p:cNvGrpSpPr/>
              <p:nvPr/>
            </p:nvGrpSpPr>
            <p:grpSpPr>
              <a:xfrm>
                <a:off x="5071590" y="2724817"/>
                <a:ext cx="1901239" cy="1655213"/>
                <a:chOff x="5071590" y="2724817"/>
                <a:chExt cx="1901239" cy="1655213"/>
              </a:xfrm>
            </p:grpSpPr>
            <p:grpSp>
              <p:nvGrpSpPr>
                <p:cNvPr id="1941" name="Group 1940">
                  <a:extLst>
                    <a:ext uri="{FF2B5EF4-FFF2-40B4-BE49-F238E27FC236}">
                      <a16:creationId xmlns:a16="http://schemas.microsoft.com/office/drawing/2014/main" id="{963036E9-390E-0D92-0345-05E6139F1D7E}"/>
                    </a:ext>
                  </a:extLst>
                </p:cNvPr>
                <p:cNvGrpSpPr/>
                <p:nvPr/>
              </p:nvGrpSpPr>
              <p:grpSpPr>
                <a:xfrm>
                  <a:off x="5071590" y="2724817"/>
                  <a:ext cx="1901239" cy="1655213"/>
                  <a:chOff x="1798565" y="3314011"/>
                  <a:chExt cx="971569" cy="971569"/>
                </a:xfrm>
              </p:grpSpPr>
              <p:sp>
                <p:nvSpPr>
                  <p:cNvPr id="1955" name="Oval 1954">
                    <a:extLst>
                      <a:ext uri="{FF2B5EF4-FFF2-40B4-BE49-F238E27FC236}">
                        <a16:creationId xmlns:a16="http://schemas.microsoft.com/office/drawing/2014/main" id="{E08BD073-7ABB-9C7E-363F-7E7D5BDFC008}"/>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1956" name="Group 1955">
                    <a:extLst>
                      <a:ext uri="{FF2B5EF4-FFF2-40B4-BE49-F238E27FC236}">
                        <a16:creationId xmlns:a16="http://schemas.microsoft.com/office/drawing/2014/main" id="{2B869D9A-7506-CD8C-A304-88F4653CE96D}"/>
                      </a:ext>
                    </a:extLst>
                  </p:cNvPr>
                  <p:cNvGrpSpPr/>
                  <p:nvPr/>
                </p:nvGrpSpPr>
                <p:grpSpPr>
                  <a:xfrm>
                    <a:off x="1895983" y="3499462"/>
                    <a:ext cx="776733" cy="632250"/>
                    <a:chOff x="6556107" y="1328513"/>
                    <a:chExt cx="4136389" cy="3366966"/>
                  </a:xfrm>
                </p:grpSpPr>
                <p:pic>
                  <p:nvPicPr>
                    <p:cNvPr id="1957" name="Graphic 1956">
                      <a:extLst>
                        <a:ext uri="{FF2B5EF4-FFF2-40B4-BE49-F238E27FC236}">
                          <a16:creationId xmlns:a16="http://schemas.microsoft.com/office/drawing/2014/main" id="{AE4AC8DE-9B3F-FA33-08FE-0A7F1AE2B52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1958" name="Graphic 1957">
                      <a:extLst>
                        <a:ext uri="{FF2B5EF4-FFF2-40B4-BE49-F238E27FC236}">
                          <a16:creationId xmlns:a16="http://schemas.microsoft.com/office/drawing/2014/main" id="{66664478-07C2-5EB1-0396-EB4741AC84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1959" name="Graphic 1958">
                      <a:extLst>
                        <a:ext uri="{FF2B5EF4-FFF2-40B4-BE49-F238E27FC236}">
                          <a16:creationId xmlns:a16="http://schemas.microsoft.com/office/drawing/2014/main" id="{88FAB10F-C77A-7E40-9871-1FB4B6EF08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1960" name="Graphic 1959">
                      <a:extLst>
                        <a:ext uri="{FF2B5EF4-FFF2-40B4-BE49-F238E27FC236}">
                          <a16:creationId xmlns:a16="http://schemas.microsoft.com/office/drawing/2014/main" id="{57EB7B8B-0D69-16E5-3252-E560E73E1D0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1961" name="Graphic 1960">
                      <a:extLst>
                        <a:ext uri="{FF2B5EF4-FFF2-40B4-BE49-F238E27FC236}">
                          <a16:creationId xmlns:a16="http://schemas.microsoft.com/office/drawing/2014/main" id="{4B0EE904-469E-668C-874E-67BB833784D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1962" name="Graphic 1961">
                      <a:extLst>
                        <a:ext uri="{FF2B5EF4-FFF2-40B4-BE49-F238E27FC236}">
                          <a16:creationId xmlns:a16="http://schemas.microsoft.com/office/drawing/2014/main" id="{E6086800-7F66-7D27-8B51-B5E31D9D5A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1963" name="Graphic 1962">
                      <a:extLst>
                        <a:ext uri="{FF2B5EF4-FFF2-40B4-BE49-F238E27FC236}">
                          <a16:creationId xmlns:a16="http://schemas.microsoft.com/office/drawing/2014/main" id="{CBD4C2A3-C8A1-1AE4-0A56-3B6424E404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1964" name="Graphic 1963">
                      <a:extLst>
                        <a:ext uri="{FF2B5EF4-FFF2-40B4-BE49-F238E27FC236}">
                          <a16:creationId xmlns:a16="http://schemas.microsoft.com/office/drawing/2014/main" id="{899A4976-B955-E075-DC9A-BCDE400588D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1965" name="Graphic 1964">
                      <a:extLst>
                        <a:ext uri="{FF2B5EF4-FFF2-40B4-BE49-F238E27FC236}">
                          <a16:creationId xmlns:a16="http://schemas.microsoft.com/office/drawing/2014/main" id="{6995B693-41AF-007F-0464-A9C3D56496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1966" name="Graphic 1965">
                      <a:extLst>
                        <a:ext uri="{FF2B5EF4-FFF2-40B4-BE49-F238E27FC236}">
                          <a16:creationId xmlns:a16="http://schemas.microsoft.com/office/drawing/2014/main" id="{CA32DAB0-1DBF-D24F-8E2D-BF97B08E1D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1967" name="Graphic 1966">
                      <a:extLst>
                        <a:ext uri="{FF2B5EF4-FFF2-40B4-BE49-F238E27FC236}">
                          <a16:creationId xmlns:a16="http://schemas.microsoft.com/office/drawing/2014/main" id="{28EA180B-F8C1-D81D-9061-3B1D6A8B8C5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1968" name="Graphic 1967">
                      <a:extLst>
                        <a:ext uri="{FF2B5EF4-FFF2-40B4-BE49-F238E27FC236}">
                          <a16:creationId xmlns:a16="http://schemas.microsoft.com/office/drawing/2014/main" id="{A8B00219-35FA-F3DC-B7A1-1BD5A8866F7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1969" name="Graphic 1968">
                      <a:extLst>
                        <a:ext uri="{FF2B5EF4-FFF2-40B4-BE49-F238E27FC236}">
                          <a16:creationId xmlns:a16="http://schemas.microsoft.com/office/drawing/2014/main" id="{760FBD53-2A95-FB9E-35A2-E3B5DF6D05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1970" name="Graphic 1969">
                      <a:extLst>
                        <a:ext uri="{FF2B5EF4-FFF2-40B4-BE49-F238E27FC236}">
                          <a16:creationId xmlns:a16="http://schemas.microsoft.com/office/drawing/2014/main" id="{34AC340B-81D2-C193-98F3-44575913B4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1971" name="Graphic 1970">
                      <a:extLst>
                        <a:ext uri="{FF2B5EF4-FFF2-40B4-BE49-F238E27FC236}">
                          <a16:creationId xmlns:a16="http://schemas.microsoft.com/office/drawing/2014/main" id="{711E36AF-7480-FAE9-5E7F-50C3DD10EBA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1972" name="Graphic 1971">
                      <a:extLst>
                        <a:ext uri="{FF2B5EF4-FFF2-40B4-BE49-F238E27FC236}">
                          <a16:creationId xmlns:a16="http://schemas.microsoft.com/office/drawing/2014/main" id="{B48ED78F-CAAD-8B8D-6F0A-DB23493FAD4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1973" name="Graphic 1972">
                      <a:extLst>
                        <a:ext uri="{FF2B5EF4-FFF2-40B4-BE49-F238E27FC236}">
                          <a16:creationId xmlns:a16="http://schemas.microsoft.com/office/drawing/2014/main" id="{19245530-21ED-9DDB-67D9-F48265B3AAA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130" name="Graphic 129">
                      <a:extLst>
                        <a:ext uri="{FF2B5EF4-FFF2-40B4-BE49-F238E27FC236}">
                          <a16:creationId xmlns:a16="http://schemas.microsoft.com/office/drawing/2014/main" id="{2C0FA0EB-7B07-E177-1389-553D015E08F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131" name="Graphic 130">
                      <a:extLst>
                        <a:ext uri="{FF2B5EF4-FFF2-40B4-BE49-F238E27FC236}">
                          <a16:creationId xmlns:a16="http://schemas.microsoft.com/office/drawing/2014/main" id="{11D78CE5-6F24-8AE3-CC7E-4634D7D5BF1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132" name="Graphic 131">
                      <a:extLst>
                        <a:ext uri="{FF2B5EF4-FFF2-40B4-BE49-F238E27FC236}">
                          <a16:creationId xmlns:a16="http://schemas.microsoft.com/office/drawing/2014/main" id="{8CE3BA1E-68B1-084C-2AD8-C81F4E9A422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133" name="Graphic 132">
                      <a:extLst>
                        <a:ext uri="{FF2B5EF4-FFF2-40B4-BE49-F238E27FC236}">
                          <a16:creationId xmlns:a16="http://schemas.microsoft.com/office/drawing/2014/main" id="{79081DF1-E9CF-AA7F-43DE-52D07ED65C7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1942" name="Graphic 1941">
                  <a:extLst>
                    <a:ext uri="{FF2B5EF4-FFF2-40B4-BE49-F238E27FC236}">
                      <a16:creationId xmlns:a16="http://schemas.microsoft.com/office/drawing/2014/main" id="{A184817F-0641-3110-EB2F-86BBBF622CA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1943" name="Graphic 1942">
                  <a:extLst>
                    <a:ext uri="{FF2B5EF4-FFF2-40B4-BE49-F238E27FC236}">
                      <a16:creationId xmlns:a16="http://schemas.microsoft.com/office/drawing/2014/main" id="{895F1411-C2B1-611B-8B4D-C1CA4AA53E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1944" name="Graphic 1943">
                  <a:extLst>
                    <a:ext uri="{FF2B5EF4-FFF2-40B4-BE49-F238E27FC236}">
                      <a16:creationId xmlns:a16="http://schemas.microsoft.com/office/drawing/2014/main" id="{BD860F9D-3FAE-C477-61BF-0FAA54B127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1945" name="Graphic 1944">
                  <a:extLst>
                    <a:ext uri="{FF2B5EF4-FFF2-40B4-BE49-F238E27FC236}">
                      <a16:creationId xmlns:a16="http://schemas.microsoft.com/office/drawing/2014/main" id="{71E2556D-C227-8C57-16BA-43C107D2FB8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1946" name="Graphic 1945">
                  <a:extLst>
                    <a:ext uri="{FF2B5EF4-FFF2-40B4-BE49-F238E27FC236}">
                      <a16:creationId xmlns:a16="http://schemas.microsoft.com/office/drawing/2014/main" id="{5ACB5AA6-68E7-CD1C-F977-FBC05B74A4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1947" name="Graphic 1946">
                  <a:extLst>
                    <a:ext uri="{FF2B5EF4-FFF2-40B4-BE49-F238E27FC236}">
                      <a16:creationId xmlns:a16="http://schemas.microsoft.com/office/drawing/2014/main" id="{88946D50-ABF1-A373-3B19-6EF0952D66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1948" name="Graphic 1947">
                  <a:extLst>
                    <a:ext uri="{FF2B5EF4-FFF2-40B4-BE49-F238E27FC236}">
                      <a16:creationId xmlns:a16="http://schemas.microsoft.com/office/drawing/2014/main" id="{D37F3078-DB8D-D31F-9868-0D73DE0D97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1949" name="Graphic 1948">
                  <a:extLst>
                    <a:ext uri="{FF2B5EF4-FFF2-40B4-BE49-F238E27FC236}">
                      <a16:creationId xmlns:a16="http://schemas.microsoft.com/office/drawing/2014/main" id="{0E9577EA-1DF7-2D45-0224-8910D8E1433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1950" name="Graphic 1949">
                  <a:extLst>
                    <a:ext uri="{FF2B5EF4-FFF2-40B4-BE49-F238E27FC236}">
                      <a16:creationId xmlns:a16="http://schemas.microsoft.com/office/drawing/2014/main" id="{ABD92601-DDAF-D451-574D-A7D512F44D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1951" name="Graphic 1950">
                  <a:extLst>
                    <a:ext uri="{FF2B5EF4-FFF2-40B4-BE49-F238E27FC236}">
                      <a16:creationId xmlns:a16="http://schemas.microsoft.com/office/drawing/2014/main" id="{34228BEC-1E26-B391-B8B6-78DD531CF55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1952" name="Graphic 1951">
                  <a:extLst>
                    <a:ext uri="{FF2B5EF4-FFF2-40B4-BE49-F238E27FC236}">
                      <a16:creationId xmlns:a16="http://schemas.microsoft.com/office/drawing/2014/main" id="{B3AF96DA-A93C-5355-E46E-AEC9C7C6A32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1953" name="Graphic 1952">
                  <a:extLst>
                    <a:ext uri="{FF2B5EF4-FFF2-40B4-BE49-F238E27FC236}">
                      <a16:creationId xmlns:a16="http://schemas.microsoft.com/office/drawing/2014/main" id="{4D6840AC-D84D-28E0-928B-4A26529BB0E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1954" name="Graphic 1953">
                  <a:extLst>
                    <a:ext uri="{FF2B5EF4-FFF2-40B4-BE49-F238E27FC236}">
                      <a16:creationId xmlns:a16="http://schemas.microsoft.com/office/drawing/2014/main" id="{EDD2BD95-CF54-3B0A-B61F-6F2B6B2497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1937" name="Graphic 1936">
                <a:extLst>
                  <a:ext uri="{FF2B5EF4-FFF2-40B4-BE49-F238E27FC236}">
                    <a16:creationId xmlns:a16="http://schemas.microsoft.com/office/drawing/2014/main" id="{F20E5165-41E0-A6C5-702F-E36591B6B9F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1938" name="Graphic 1937">
                <a:extLst>
                  <a:ext uri="{FF2B5EF4-FFF2-40B4-BE49-F238E27FC236}">
                    <a16:creationId xmlns:a16="http://schemas.microsoft.com/office/drawing/2014/main" id="{4DDCD0B7-2115-A263-1887-33BD9882FD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1939" name="Graphic 1938">
                <a:extLst>
                  <a:ext uri="{FF2B5EF4-FFF2-40B4-BE49-F238E27FC236}">
                    <a16:creationId xmlns:a16="http://schemas.microsoft.com/office/drawing/2014/main" id="{265B494E-2B72-D1D6-26A3-E4928EAB5E0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1940" name="Graphic 1939">
                <a:extLst>
                  <a:ext uri="{FF2B5EF4-FFF2-40B4-BE49-F238E27FC236}">
                    <a16:creationId xmlns:a16="http://schemas.microsoft.com/office/drawing/2014/main" id="{F252FB22-DD23-84C3-C9F8-B563C4276D7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77" name="Group 76">
              <a:extLst>
                <a:ext uri="{FF2B5EF4-FFF2-40B4-BE49-F238E27FC236}">
                  <a16:creationId xmlns:a16="http://schemas.microsoft.com/office/drawing/2014/main" id="{1B09563A-7DC4-ACD7-B3E7-C0F4DCFB52D5}"/>
                </a:ext>
              </a:extLst>
            </p:cNvPr>
            <p:cNvGrpSpPr/>
            <p:nvPr/>
          </p:nvGrpSpPr>
          <p:grpSpPr>
            <a:xfrm>
              <a:off x="431999" y="4061989"/>
              <a:ext cx="87316" cy="86252"/>
              <a:chOff x="5071590" y="2724817"/>
              <a:chExt cx="1901239" cy="1655213"/>
            </a:xfrm>
          </p:grpSpPr>
          <p:grpSp>
            <p:nvGrpSpPr>
              <p:cNvPr id="78" name="Group 77">
                <a:extLst>
                  <a:ext uri="{FF2B5EF4-FFF2-40B4-BE49-F238E27FC236}">
                    <a16:creationId xmlns:a16="http://schemas.microsoft.com/office/drawing/2014/main" id="{24663DDE-62E3-3BE7-5CFF-C8F23B7EEB26}"/>
                  </a:ext>
                </a:extLst>
              </p:cNvPr>
              <p:cNvGrpSpPr/>
              <p:nvPr/>
            </p:nvGrpSpPr>
            <p:grpSpPr>
              <a:xfrm>
                <a:off x="5071590" y="2724817"/>
                <a:ext cx="1901239" cy="1655213"/>
                <a:chOff x="5071590" y="2724817"/>
                <a:chExt cx="1901239" cy="1655213"/>
              </a:xfrm>
            </p:grpSpPr>
            <p:grpSp>
              <p:nvGrpSpPr>
                <p:cNvPr id="83" name="Group 82">
                  <a:extLst>
                    <a:ext uri="{FF2B5EF4-FFF2-40B4-BE49-F238E27FC236}">
                      <a16:creationId xmlns:a16="http://schemas.microsoft.com/office/drawing/2014/main" id="{9441B03B-E5EB-0DFC-ABB6-38A627B5260B}"/>
                    </a:ext>
                  </a:extLst>
                </p:cNvPr>
                <p:cNvGrpSpPr/>
                <p:nvPr/>
              </p:nvGrpSpPr>
              <p:grpSpPr>
                <a:xfrm>
                  <a:off x="5071590" y="2724817"/>
                  <a:ext cx="1901239" cy="1655213"/>
                  <a:chOff x="1798565" y="3314011"/>
                  <a:chExt cx="971569" cy="971569"/>
                </a:xfrm>
              </p:grpSpPr>
              <p:sp>
                <p:nvSpPr>
                  <p:cNvPr id="97" name="Oval 96">
                    <a:extLst>
                      <a:ext uri="{FF2B5EF4-FFF2-40B4-BE49-F238E27FC236}">
                        <a16:creationId xmlns:a16="http://schemas.microsoft.com/office/drawing/2014/main" id="{CAB6C6D7-35C2-74DD-63A7-56D4B6EAF160}"/>
                      </a:ext>
                    </a:extLst>
                  </p:cNvPr>
                  <p:cNvSpPr/>
                  <p:nvPr/>
                </p:nvSpPr>
                <p:spPr>
                  <a:xfrm>
                    <a:off x="1798565" y="3314011"/>
                    <a:ext cx="971569" cy="971569"/>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351">
                      <a:solidFill>
                        <a:srgbClr val="FFFFFF"/>
                      </a:solidFill>
                      <a:latin typeface="Arial" panose="020B0604020202020204" pitchFamily="34" charset="0"/>
                      <a:cs typeface="Arial" panose="020B0604020202020204" pitchFamily="34" charset="0"/>
                    </a:endParaRPr>
                  </a:p>
                </p:txBody>
              </p:sp>
              <p:grpSp>
                <p:nvGrpSpPr>
                  <p:cNvPr id="98" name="Group 97">
                    <a:extLst>
                      <a:ext uri="{FF2B5EF4-FFF2-40B4-BE49-F238E27FC236}">
                        <a16:creationId xmlns:a16="http://schemas.microsoft.com/office/drawing/2014/main" id="{0B2F2859-8ED2-122B-D637-3815C77571DD}"/>
                      </a:ext>
                    </a:extLst>
                  </p:cNvPr>
                  <p:cNvGrpSpPr/>
                  <p:nvPr/>
                </p:nvGrpSpPr>
                <p:grpSpPr>
                  <a:xfrm>
                    <a:off x="1895983" y="3499462"/>
                    <a:ext cx="776733" cy="632250"/>
                    <a:chOff x="6556107" y="1328513"/>
                    <a:chExt cx="4136389" cy="3366966"/>
                  </a:xfrm>
                </p:grpSpPr>
                <p:pic>
                  <p:nvPicPr>
                    <p:cNvPr id="99" name="Graphic 98">
                      <a:extLst>
                        <a:ext uri="{FF2B5EF4-FFF2-40B4-BE49-F238E27FC236}">
                          <a16:creationId xmlns:a16="http://schemas.microsoft.com/office/drawing/2014/main" id="{27DE6AE5-94E3-9B85-7339-5D3149F7F7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100" name="Graphic 99">
                      <a:extLst>
                        <a:ext uri="{FF2B5EF4-FFF2-40B4-BE49-F238E27FC236}">
                          <a16:creationId xmlns:a16="http://schemas.microsoft.com/office/drawing/2014/main" id="{7BE54F33-AC12-3CD8-E5C1-3DC6D79EB4C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101" name="Graphic 100">
                      <a:extLst>
                        <a:ext uri="{FF2B5EF4-FFF2-40B4-BE49-F238E27FC236}">
                          <a16:creationId xmlns:a16="http://schemas.microsoft.com/office/drawing/2014/main" id="{CF942C42-2F5B-8477-ADD6-117EE1346D2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102" name="Graphic 101">
                      <a:extLst>
                        <a:ext uri="{FF2B5EF4-FFF2-40B4-BE49-F238E27FC236}">
                          <a16:creationId xmlns:a16="http://schemas.microsoft.com/office/drawing/2014/main" id="{C108D740-E619-A2C6-4356-A04A9411FF6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103" name="Graphic 102">
                      <a:extLst>
                        <a:ext uri="{FF2B5EF4-FFF2-40B4-BE49-F238E27FC236}">
                          <a16:creationId xmlns:a16="http://schemas.microsoft.com/office/drawing/2014/main" id="{04705C67-D97E-DEDD-E6E6-55F58152490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104" name="Graphic 103">
                      <a:extLst>
                        <a:ext uri="{FF2B5EF4-FFF2-40B4-BE49-F238E27FC236}">
                          <a16:creationId xmlns:a16="http://schemas.microsoft.com/office/drawing/2014/main" id="{086D2D80-3160-573A-C62B-F9A974D6FB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105" name="Graphic 104">
                      <a:extLst>
                        <a:ext uri="{FF2B5EF4-FFF2-40B4-BE49-F238E27FC236}">
                          <a16:creationId xmlns:a16="http://schemas.microsoft.com/office/drawing/2014/main" id="{BA8BD162-BC54-E197-A80E-24A7140324B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106" name="Graphic 105">
                      <a:extLst>
                        <a:ext uri="{FF2B5EF4-FFF2-40B4-BE49-F238E27FC236}">
                          <a16:creationId xmlns:a16="http://schemas.microsoft.com/office/drawing/2014/main" id="{F4D627F2-9D6E-6F55-8DF7-6D60818905A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107" name="Graphic 106">
                      <a:extLst>
                        <a:ext uri="{FF2B5EF4-FFF2-40B4-BE49-F238E27FC236}">
                          <a16:creationId xmlns:a16="http://schemas.microsoft.com/office/drawing/2014/main" id="{83EBA27C-24BB-5666-B9EE-FCC2B94B89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108" name="Graphic 107">
                      <a:extLst>
                        <a:ext uri="{FF2B5EF4-FFF2-40B4-BE49-F238E27FC236}">
                          <a16:creationId xmlns:a16="http://schemas.microsoft.com/office/drawing/2014/main" id="{3077FD2A-7301-EE9C-C475-91C8F67E86D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109" name="Graphic 108">
                      <a:extLst>
                        <a:ext uri="{FF2B5EF4-FFF2-40B4-BE49-F238E27FC236}">
                          <a16:creationId xmlns:a16="http://schemas.microsoft.com/office/drawing/2014/main" id="{C7235DDF-4F94-B2E0-88E0-52A9FD6FC07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110" name="Graphic 109">
                      <a:extLst>
                        <a:ext uri="{FF2B5EF4-FFF2-40B4-BE49-F238E27FC236}">
                          <a16:creationId xmlns:a16="http://schemas.microsoft.com/office/drawing/2014/main" id="{040FAB8A-C571-1DA0-85EC-75BEB614688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1920" name="Graphic 1919">
                      <a:extLst>
                        <a:ext uri="{FF2B5EF4-FFF2-40B4-BE49-F238E27FC236}">
                          <a16:creationId xmlns:a16="http://schemas.microsoft.com/office/drawing/2014/main" id="{ED46629F-0E9F-7ED2-6922-FF1C2EDB535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1921" name="Graphic 1920">
                      <a:extLst>
                        <a:ext uri="{FF2B5EF4-FFF2-40B4-BE49-F238E27FC236}">
                          <a16:creationId xmlns:a16="http://schemas.microsoft.com/office/drawing/2014/main" id="{E54AA48A-7E74-E256-7650-DCD2CB11A9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1923" name="Graphic 1922">
                      <a:extLst>
                        <a:ext uri="{FF2B5EF4-FFF2-40B4-BE49-F238E27FC236}">
                          <a16:creationId xmlns:a16="http://schemas.microsoft.com/office/drawing/2014/main" id="{E3731DE0-753C-3E75-388E-420D7714719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1924" name="Graphic 1923">
                      <a:extLst>
                        <a:ext uri="{FF2B5EF4-FFF2-40B4-BE49-F238E27FC236}">
                          <a16:creationId xmlns:a16="http://schemas.microsoft.com/office/drawing/2014/main" id="{27F49A56-DF0B-E41A-FDCD-7445C7DAB21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1925" name="Graphic 1924">
                      <a:extLst>
                        <a:ext uri="{FF2B5EF4-FFF2-40B4-BE49-F238E27FC236}">
                          <a16:creationId xmlns:a16="http://schemas.microsoft.com/office/drawing/2014/main" id="{89E20AAE-A1F7-3102-B516-6D512F8DD72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1926" name="Graphic 1925">
                      <a:extLst>
                        <a:ext uri="{FF2B5EF4-FFF2-40B4-BE49-F238E27FC236}">
                          <a16:creationId xmlns:a16="http://schemas.microsoft.com/office/drawing/2014/main" id="{3ABDBD5D-924B-B9D5-6089-8E19782956B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1927" name="Graphic 1926">
                      <a:extLst>
                        <a:ext uri="{FF2B5EF4-FFF2-40B4-BE49-F238E27FC236}">
                          <a16:creationId xmlns:a16="http://schemas.microsoft.com/office/drawing/2014/main" id="{A1643C65-5851-2CCC-5621-11C2A0F80AF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1929" name="Graphic 1928">
                      <a:extLst>
                        <a:ext uri="{FF2B5EF4-FFF2-40B4-BE49-F238E27FC236}">
                          <a16:creationId xmlns:a16="http://schemas.microsoft.com/office/drawing/2014/main" id="{E39AAFDB-64AA-8848-6C7C-08350B7B61B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1930" name="Graphic 1929">
                      <a:extLst>
                        <a:ext uri="{FF2B5EF4-FFF2-40B4-BE49-F238E27FC236}">
                          <a16:creationId xmlns:a16="http://schemas.microsoft.com/office/drawing/2014/main" id="{48EF3E82-A3B1-A3EA-6518-78B993C8422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84" name="Graphic 83">
                  <a:extLst>
                    <a:ext uri="{FF2B5EF4-FFF2-40B4-BE49-F238E27FC236}">
                      <a16:creationId xmlns:a16="http://schemas.microsoft.com/office/drawing/2014/main" id="{7E24D4F4-6C1A-A5D3-CE38-9DCF57CC09D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85" name="Graphic 84">
                  <a:extLst>
                    <a:ext uri="{FF2B5EF4-FFF2-40B4-BE49-F238E27FC236}">
                      <a16:creationId xmlns:a16="http://schemas.microsoft.com/office/drawing/2014/main" id="{38F3BEA0-FBDD-916D-4404-C67BD76122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86" name="Graphic 85">
                  <a:extLst>
                    <a:ext uri="{FF2B5EF4-FFF2-40B4-BE49-F238E27FC236}">
                      <a16:creationId xmlns:a16="http://schemas.microsoft.com/office/drawing/2014/main" id="{03CE50E9-C3A2-0371-4745-DB1CCD23A69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87" name="Graphic 86">
                  <a:extLst>
                    <a:ext uri="{FF2B5EF4-FFF2-40B4-BE49-F238E27FC236}">
                      <a16:creationId xmlns:a16="http://schemas.microsoft.com/office/drawing/2014/main" id="{98A68821-220E-C7D6-A565-ED69FA0AE0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88" name="Graphic 87">
                  <a:extLst>
                    <a:ext uri="{FF2B5EF4-FFF2-40B4-BE49-F238E27FC236}">
                      <a16:creationId xmlns:a16="http://schemas.microsoft.com/office/drawing/2014/main" id="{E3B99280-B0DC-4A0C-7B77-366896B925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89" name="Graphic 88">
                  <a:extLst>
                    <a:ext uri="{FF2B5EF4-FFF2-40B4-BE49-F238E27FC236}">
                      <a16:creationId xmlns:a16="http://schemas.microsoft.com/office/drawing/2014/main" id="{57B85478-FA90-C8B0-76FE-3B4A8DB5953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90" name="Graphic 89">
                  <a:extLst>
                    <a:ext uri="{FF2B5EF4-FFF2-40B4-BE49-F238E27FC236}">
                      <a16:creationId xmlns:a16="http://schemas.microsoft.com/office/drawing/2014/main" id="{A24D4F4C-ED2F-A4D2-AAF3-51884FB4C0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91" name="Graphic 90">
                  <a:extLst>
                    <a:ext uri="{FF2B5EF4-FFF2-40B4-BE49-F238E27FC236}">
                      <a16:creationId xmlns:a16="http://schemas.microsoft.com/office/drawing/2014/main" id="{C1799204-2302-90BD-E6D5-A02B1EBD6A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92" name="Graphic 91">
                  <a:extLst>
                    <a:ext uri="{FF2B5EF4-FFF2-40B4-BE49-F238E27FC236}">
                      <a16:creationId xmlns:a16="http://schemas.microsoft.com/office/drawing/2014/main" id="{DA16EB1A-2419-73C1-BFE1-054AC55230A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93" name="Graphic 92">
                  <a:extLst>
                    <a:ext uri="{FF2B5EF4-FFF2-40B4-BE49-F238E27FC236}">
                      <a16:creationId xmlns:a16="http://schemas.microsoft.com/office/drawing/2014/main" id="{8CA00DBA-AF79-7562-F8D9-F0430A9D0DE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94" name="Graphic 93">
                  <a:extLst>
                    <a:ext uri="{FF2B5EF4-FFF2-40B4-BE49-F238E27FC236}">
                      <a16:creationId xmlns:a16="http://schemas.microsoft.com/office/drawing/2014/main" id="{B6D6DB77-06AD-841F-27F5-2177E98A21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95" name="Graphic 94">
                  <a:extLst>
                    <a:ext uri="{FF2B5EF4-FFF2-40B4-BE49-F238E27FC236}">
                      <a16:creationId xmlns:a16="http://schemas.microsoft.com/office/drawing/2014/main" id="{E04973FA-99EB-6233-1054-08A50AD67A6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96" name="Graphic 95">
                  <a:extLst>
                    <a:ext uri="{FF2B5EF4-FFF2-40B4-BE49-F238E27FC236}">
                      <a16:creationId xmlns:a16="http://schemas.microsoft.com/office/drawing/2014/main" id="{9F9F1F23-443A-1AA4-7C7A-B4B4F592E7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79" name="Graphic 78">
                <a:extLst>
                  <a:ext uri="{FF2B5EF4-FFF2-40B4-BE49-F238E27FC236}">
                    <a16:creationId xmlns:a16="http://schemas.microsoft.com/office/drawing/2014/main" id="{97178EFA-E281-DB19-6B2B-079B838CD86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80" name="Graphic 79">
                <a:extLst>
                  <a:ext uri="{FF2B5EF4-FFF2-40B4-BE49-F238E27FC236}">
                    <a16:creationId xmlns:a16="http://schemas.microsoft.com/office/drawing/2014/main" id="{DBA0DA4F-0F2D-47BB-39E5-08768EE108F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81" name="Graphic 80">
                <a:extLst>
                  <a:ext uri="{FF2B5EF4-FFF2-40B4-BE49-F238E27FC236}">
                    <a16:creationId xmlns:a16="http://schemas.microsoft.com/office/drawing/2014/main" id="{A01C5CAF-07C9-F00F-02F1-82E9F5DD5E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82" name="Graphic 81">
                <a:extLst>
                  <a:ext uri="{FF2B5EF4-FFF2-40B4-BE49-F238E27FC236}">
                    <a16:creationId xmlns:a16="http://schemas.microsoft.com/office/drawing/2014/main" id="{5D1E7947-844F-CB7A-F968-B8EA7561106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grpSp>
        <p:nvGrpSpPr>
          <p:cNvPr id="3718" name="Group 3717">
            <a:extLst>
              <a:ext uri="{FF2B5EF4-FFF2-40B4-BE49-F238E27FC236}">
                <a16:creationId xmlns:a16="http://schemas.microsoft.com/office/drawing/2014/main" id="{7C6FC952-9BE9-33D6-E460-ADFCF624BB55}"/>
              </a:ext>
            </a:extLst>
          </p:cNvPr>
          <p:cNvGrpSpPr/>
          <p:nvPr/>
        </p:nvGrpSpPr>
        <p:grpSpPr>
          <a:xfrm>
            <a:off x="1991091" y="1490890"/>
            <a:ext cx="3778688" cy="2227595"/>
            <a:chOff x="2392534" y="2291189"/>
            <a:chExt cx="4956858" cy="2970124"/>
          </a:xfrm>
        </p:grpSpPr>
        <p:grpSp>
          <p:nvGrpSpPr>
            <p:cNvPr id="3719" name="Group 3718">
              <a:extLst>
                <a:ext uri="{FF2B5EF4-FFF2-40B4-BE49-F238E27FC236}">
                  <a16:creationId xmlns:a16="http://schemas.microsoft.com/office/drawing/2014/main" id="{32057D88-2897-2722-E42D-003B4883211D}"/>
                </a:ext>
              </a:extLst>
            </p:cNvPr>
            <p:cNvGrpSpPr/>
            <p:nvPr/>
          </p:nvGrpSpPr>
          <p:grpSpPr>
            <a:xfrm>
              <a:off x="2392534" y="2291189"/>
              <a:ext cx="4956858" cy="2970124"/>
              <a:chOff x="2392534" y="2291189"/>
              <a:chExt cx="4956858" cy="2970124"/>
            </a:xfrm>
          </p:grpSpPr>
          <p:grpSp>
            <p:nvGrpSpPr>
              <p:cNvPr id="3753" name="Group 3752">
                <a:extLst>
                  <a:ext uri="{FF2B5EF4-FFF2-40B4-BE49-F238E27FC236}">
                    <a16:creationId xmlns:a16="http://schemas.microsoft.com/office/drawing/2014/main" id="{0C635972-82B8-E9FD-0A50-B28A7B344ACF}"/>
                  </a:ext>
                </a:extLst>
              </p:cNvPr>
              <p:cNvGrpSpPr/>
              <p:nvPr/>
            </p:nvGrpSpPr>
            <p:grpSpPr>
              <a:xfrm>
                <a:off x="2392534" y="2291189"/>
                <a:ext cx="4956858" cy="2970124"/>
                <a:chOff x="2392534" y="2291189"/>
                <a:chExt cx="4956858" cy="2970124"/>
              </a:xfrm>
            </p:grpSpPr>
            <p:grpSp>
              <p:nvGrpSpPr>
                <p:cNvPr id="3799" name="Group 3798">
                  <a:extLst>
                    <a:ext uri="{FF2B5EF4-FFF2-40B4-BE49-F238E27FC236}">
                      <a16:creationId xmlns:a16="http://schemas.microsoft.com/office/drawing/2014/main" id="{E595CB19-1B96-0665-74A6-567E25399AD2}"/>
                    </a:ext>
                  </a:extLst>
                </p:cNvPr>
                <p:cNvGrpSpPr/>
                <p:nvPr/>
              </p:nvGrpSpPr>
              <p:grpSpPr>
                <a:xfrm rot="1705139">
                  <a:off x="5667029" y="2765420"/>
                  <a:ext cx="803005" cy="617952"/>
                  <a:chOff x="4062809" y="3905957"/>
                  <a:chExt cx="929486" cy="715286"/>
                </a:xfrm>
              </p:grpSpPr>
              <p:grpSp>
                <p:nvGrpSpPr>
                  <p:cNvPr id="3851" name="Group 3850">
                    <a:extLst>
                      <a:ext uri="{FF2B5EF4-FFF2-40B4-BE49-F238E27FC236}">
                        <a16:creationId xmlns:a16="http://schemas.microsoft.com/office/drawing/2014/main" id="{942DD666-CDCB-78E7-DB7F-A06335165676}"/>
                      </a:ext>
                    </a:extLst>
                  </p:cNvPr>
                  <p:cNvGrpSpPr/>
                  <p:nvPr/>
                </p:nvGrpSpPr>
                <p:grpSpPr>
                  <a:xfrm>
                    <a:off x="4131175" y="3981941"/>
                    <a:ext cx="825956" cy="639302"/>
                    <a:chOff x="3592267" y="4385785"/>
                    <a:chExt cx="699371" cy="541323"/>
                  </a:xfrm>
                </p:grpSpPr>
                <p:pic>
                  <p:nvPicPr>
                    <p:cNvPr id="3858" name="Graphic 3857">
                      <a:extLst>
                        <a:ext uri="{FF2B5EF4-FFF2-40B4-BE49-F238E27FC236}">
                          <a16:creationId xmlns:a16="http://schemas.microsoft.com/office/drawing/2014/main" id="{44989293-8B94-2C82-4BB5-200383F8D6B4}"/>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rot="19745088">
                      <a:off x="4051064" y="4776117"/>
                      <a:ext cx="164287" cy="150991"/>
                    </a:xfrm>
                    <a:prstGeom prst="rect">
                      <a:avLst/>
                    </a:prstGeom>
                  </p:spPr>
                </p:pic>
                <p:pic>
                  <p:nvPicPr>
                    <p:cNvPr id="3859" name="Graphic 3858">
                      <a:extLst>
                        <a:ext uri="{FF2B5EF4-FFF2-40B4-BE49-F238E27FC236}">
                          <a16:creationId xmlns:a16="http://schemas.microsoft.com/office/drawing/2014/main" id="{5C000BC4-DA35-F9A5-8945-6DA0B1013FEE}"/>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rot="14873583">
                      <a:off x="3598915" y="4379137"/>
                      <a:ext cx="150991" cy="164287"/>
                    </a:xfrm>
                    <a:prstGeom prst="rect">
                      <a:avLst/>
                    </a:prstGeom>
                  </p:spPr>
                </p:pic>
                <p:pic>
                  <p:nvPicPr>
                    <p:cNvPr id="3860" name="Graphic 3859">
                      <a:extLst>
                        <a:ext uri="{FF2B5EF4-FFF2-40B4-BE49-F238E27FC236}">
                          <a16:creationId xmlns:a16="http://schemas.microsoft.com/office/drawing/2014/main" id="{39AE0BF4-5ECE-7BF1-7A36-96DCB536163C}"/>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rot="11423421">
                      <a:off x="3625005" y="4548640"/>
                      <a:ext cx="164287" cy="150991"/>
                    </a:xfrm>
                    <a:prstGeom prst="rect">
                      <a:avLst/>
                    </a:prstGeom>
                  </p:spPr>
                </p:pic>
                <p:pic>
                  <p:nvPicPr>
                    <p:cNvPr id="3861" name="Graphic 3860">
                      <a:extLst>
                        <a:ext uri="{FF2B5EF4-FFF2-40B4-BE49-F238E27FC236}">
                          <a16:creationId xmlns:a16="http://schemas.microsoft.com/office/drawing/2014/main" id="{AFF1E2F6-0E2F-D5EF-4F53-EF1A6055D596}"/>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rot="17246322">
                      <a:off x="3774444" y="4534906"/>
                      <a:ext cx="164287" cy="150991"/>
                    </a:xfrm>
                    <a:prstGeom prst="rect">
                      <a:avLst/>
                    </a:prstGeom>
                  </p:spPr>
                </p:pic>
                <p:pic>
                  <p:nvPicPr>
                    <p:cNvPr id="3862" name="Graphic 3861">
                      <a:extLst>
                        <a:ext uri="{FF2B5EF4-FFF2-40B4-BE49-F238E27FC236}">
                          <a16:creationId xmlns:a16="http://schemas.microsoft.com/office/drawing/2014/main" id="{2B321C3F-3472-AB1B-8540-C12FEB3A783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rot="19017704">
                      <a:off x="4140647" y="4557805"/>
                      <a:ext cx="150991" cy="164287"/>
                    </a:xfrm>
                    <a:prstGeom prst="rect">
                      <a:avLst/>
                    </a:prstGeom>
                  </p:spPr>
                </p:pic>
                <p:pic>
                  <p:nvPicPr>
                    <p:cNvPr id="3863" name="Graphic 3862">
                      <a:extLst>
                        <a:ext uri="{FF2B5EF4-FFF2-40B4-BE49-F238E27FC236}">
                          <a16:creationId xmlns:a16="http://schemas.microsoft.com/office/drawing/2014/main" id="{73117C0F-798D-7DA9-265D-BB3229B3A1CF}"/>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rot="9386479">
                      <a:off x="3937613" y="4649588"/>
                      <a:ext cx="164287" cy="150991"/>
                    </a:xfrm>
                    <a:prstGeom prst="rect">
                      <a:avLst/>
                    </a:prstGeom>
                  </p:spPr>
                </p:pic>
              </p:grpSp>
              <p:sp>
                <p:nvSpPr>
                  <p:cNvPr id="3852" name="Isosceles Triangle 1866">
                    <a:extLst>
                      <a:ext uri="{FF2B5EF4-FFF2-40B4-BE49-F238E27FC236}">
                        <a16:creationId xmlns:a16="http://schemas.microsoft.com/office/drawing/2014/main" id="{894ED13D-11AC-91E2-D049-C11F88B61F6C}"/>
                      </a:ext>
                    </a:extLst>
                  </p:cNvPr>
                  <p:cNvSpPr/>
                  <p:nvPr/>
                </p:nvSpPr>
                <p:spPr>
                  <a:xfrm rot="4594861">
                    <a:off x="4030181" y="3938585"/>
                    <a:ext cx="156696" cy="91440"/>
                  </a:xfrm>
                  <a:prstGeom prst="triangle">
                    <a:avLst/>
                  </a:prstGeom>
                  <a:solidFill>
                    <a:srgbClr val="70AD47"/>
                  </a:solidFill>
                  <a:ln w="12700" cap="flat" cmpd="sng" algn="ctr">
                    <a:solidFill>
                      <a:srgbClr val="70AD47"/>
                    </a:solidFill>
                    <a:prstDash val="solid"/>
                    <a:miter lim="800000"/>
                  </a:ln>
                  <a:effectLst/>
                </p:spPr>
                <p:txBody>
                  <a:bodyPr rtlCol="0" anchor="ctr"/>
                  <a:lstStyle/>
                  <a:p>
                    <a:pPr algn="ctr" defTabSz="685766">
                      <a:defRPr/>
                    </a:pPr>
                    <a:endParaRPr lang="en-US" sz="1200" kern="0">
                      <a:solidFill>
                        <a:prstClr val="white"/>
                      </a:solidFill>
                    </a:endParaRPr>
                  </a:p>
                </p:txBody>
              </p:sp>
              <p:sp>
                <p:nvSpPr>
                  <p:cNvPr id="3853" name="Isosceles Triangle 1867">
                    <a:extLst>
                      <a:ext uri="{FF2B5EF4-FFF2-40B4-BE49-F238E27FC236}">
                        <a16:creationId xmlns:a16="http://schemas.microsoft.com/office/drawing/2014/main" id="{22C02C0D-6EDF-0C3C-8D17-67D069A3BAFA}"/>
                      </a:ext>
                    </a:extLst>
                  </p:cNvPr>
                  <p:cNvSpPr/>
                  <p:nvPr/>
                </p:nvSpPr>
                <p:spPr>
                  <a:xfrm rot="12694861">
                    <a:off x="4443431" y="4084594"/>
                    <a:ext cx="156696" cy="91440"/>
                  </a:xfrm>
                  <a:prstGeom prst="triangle">
                    <a:avLst/>
                  </a:prstGeom>
                  <a:solidFill>
                    <a:srgbClr val="70AD47"/>
                  </a:solidFill>
                  <a:ln w="12700" cap="flat" cmpd="sng" algn="ctr">
                    <a:solidFill>
                      <a:srgbClr val="70AD47"/>
                    </a:solidFill>
                    <a:prstDash val="solid"/>
                    <a:miter lim="800000"/>
                  </a:ln>
                  <a:effectLst/>
                </p:spPr>
                <p:txBody>
                  <a:bodyPr rtlCol="0" anchor="ctr"/>
                  <a:lstStyle/>
                  <a:p>
                    <a:pPr algn="ctr" defTabSz="685766">
                      <a:defRPr/>
                    </a:pPr>
                    <a:endParaRPr lang="en-US" sz="1200" kern="0">
                      <a:solidFill>
                        <a:prstClr val="white"/>
                      </a:solidFill>
                    </a:endParaRPr>
                  </a:p>
                </p:txBody>
              </p:sp>
              <p:sp>
                <p:nvSpPr>
                  <p:cNvPr id="3854" name="Isosceles Triangle 1868">
                    <a:extLst>
                      <a:ext uri="{FF2B5EF4-FFF2-40B4-BE49-F238E27FC236}">
                        <a16:creationId xmlns:a16="http://schemas.microsoft.com/office/drawing/2014/main" id="{DB9694DA-88EF-54F7-D5E3-A5788A586149}"/>
                      </a:ext>
                    </a:extLst>
                  </p:cNvPr>
                  <p:cNvSpPr/>
                  <p:nvPr/>
                </p:nvSpPr>
                <p:spPr>
                  <a:xfrm rot="9994861">
                    <a:off x="4835599" y="4113317"/>
                    <a:ext cx="156696" cy="91440"/>
                  </a:xfrm>
                  <a:prstGeom prst="triangle">
                    <a:avLst/>
                  </a:prstGeom>
                  <a:solidFill>
                    <a:srgbClr val="70AD47"/>
                  </a:solidFill>
                  <a:ln w="12700" cap="flat" cmpd="sng" algn="ctr">
                    <a:solidFill>
                      <a:srgbClr val="70AD47"/>
                    </a:solidFill>
                    <a:prstDash val="solid"/>
                    <a:miter lim="800000"/>
                  </a:ln>
                  <a:effectLst/>
                </p:spPr>
                <p:txBody>
                  <a:bodyPr rtlCol="0" anchor="ctr"/>
                  <a:lstStyle/>
                  <a:p>
                    <a:pPr algn="ctr" defTabSz="685766">
                      <a:defRPr/>
                    </a:pPr>
                    <a:endParaRPr lang="en-US" sz="1200" kern="0">
                      <a:solidFill>
                        <a:prstClr val="white"/>
                      </a:solidFill>
                    </a:endParaRPr>
                  </a:p>
                </p:txBody>
              </p:sp>
              <p:sp>
                <p:nvSpPr>
                  <p:cNvPr id="3855" name="Isosceles Triangle 1869">
                    <a:extLst>
                      <a:ext uri="{FF2B5EF4-FFF2-40B4-BE49-F238E27FC236}">
                        <a16:creationId xmlns:a16="http://schemas.microsoft.com/office/drawing/2014/main" id="{64D7920A-605A-ECAF-0AE2-1F444D828F6C}"/>
                      </a:ext>
                    </a:extLst>
                  </p:cNvPr>
                  <p:cNvSpPr/>
                  <p:nvPr/>
                </p:nvSpPr>
                <p:spPr>
                  <a:xfrm rot="15394861">
                    <a:off x="4821530" y="4441642"/>
                    <a:ext cx="156696" cy="91440"/>
                  </a:xfrm>
                  <a:prstGeom prst="triangle">
                    <a:avLst/>
                  </a:prstGeom>
                  <a:solidFill>
                    <a:srgbClr val="70AD47"/>
                  </a:solidFill>
                  <a:ln w="12700" cap="flat" cmpd="sng" algn="ctr">
                    <a:solidFill>
                      <a:srgbClr val="70AD47"/>
                    </a:solidFill>
                    <a:prstDash val="solid"/>
                    <a:miter lim="800000"/>
                  </a:ln>
                  <a:effectLst/>
                </p:spPr>
                <p:txBody>
                  <a:bodyPr rtlCol="0" anchor="ctr"/>
                  <a:lstStyle/>
                  <a:p>
                    <a:pPr algn="ctr" defTabSz="685766">
                      <a:defRPr/>
                    </a:pPr>
                    <a:endParaRPr lang="en-US" sz="1200" kern="0">
                      <a:solidFill>
                        <a:prstClr val="white"/>
                      </a:solidFill>
                    </a:endParaRPr>
                  </a:p>
                </p:txBody>
              </p:sp>
              <p:sp>
                <p:nvSpPr>
                  <p:cNvPr id="3856" name="Isosceles Triangle 1870">
                    <a:extLst>
                      <a:ext uri="{FF2B5EF4-FFF2-40B4-BE49-F238E27FC236}">
                        <a16:creationId xmlns:a16="http://schemas.microsoft.com/office/drawing/2014/main" id="{35F1F061-18AC-D661-4D63-6A81FB42D079}"/>
                      </a:ext>
                    </a:extLst>
                  </p:cNvPr>
                  <p:cNvSpPr/>
                  <p:nvPr/>
                </p:nvSpPr>
                <p:spPr>
                  <a:xfrm rot="3694861">
                    <a:off x="4072871" y="4239631"/>
                    <a:ext cx="156696" cy="91440"/>
                  </a:xfrm>
                  <a:prstGeom prst="triangle">
                    <a:avLst/>
                  </a:prstGeom>
                  <a:solidFill>
                    <a:srgbClr val="70AD47"/>
                  </a:solidFill>
                  <a:ln w="12700" cap="flat" cmpd="sng" algn="ctr">
                    <a:solidFill>
                      <a:srgbClr val="70AD47"/>
                    </a:solidFill>
                    <a:prstDash val="solid"/>
                    <a:miter lim="800000"/>
                  </a:ln>
                  <a:effectLst/>
                </p:spPr>
                <p:txBody>
                  <a:bodyPr rtlCol="0" anchor="ctr"/>
                  <a:lstStyle/>
                  <a:p>
                    <a:pPr algn="ctr" defTabSz="685766">
                      <a:defRPr/>
                    </a:pPr>
                    <a:endParaRPr lang="en-US" sz="1200" kern="0">
                      <a:solidFill>
                        <a:prstClr val="white"/>
                      </a:solidFill>
                    </a:endParaRPr>
                  </a:p>
                </p:txBody>
              </p:sp>
              <p:sp>
                <p:nvSpPr>
                  <p:cNvPr id="3857" name="Isosceles Triangle 1871">
                    <a:extLst>
                      <a:ext uri="{FF2B5EF4-FFF2-40B4-BE49-F238E27FC236}">
                        <a16:creationId xmlns:a16="http://schemas.microsoft.com/office/drawing/2014/main" id="{411461A7-1C17-B3E9-43F4-A12639722551}"/>
                      </a:ext>
                    </a:extLst>
                  </p:cNvPr>
                  <p:cNvSpPr/>
                  <p:nvPr/>
                </p:nvSpPr>
                <p:spPr>
                  <a:xfrm rot="94861">
                    <a:off x="4492410" y="4447595"/>
                    <a:ext cx="156696" cy="91440"/>
                  </a:xfrm>
                  <a:prstGeom prst="triangle">
                    <a:avLst/>
                  </a:prstGeom>
                  <a:solidFill>
                    <a:srgbClr val="70AD47"/>
                  </a:solidFill>
                  <a:ln w="12700" cap="flat" cmpd="sng" algn="ctr">
                    <a:solidFill>
                      <a:srgbClr val="70AD47"/>
                    </a:solidFill>
                    <a:prstDash val="solid"/>
                    <a:miter lim="800000"/>
                  </a:ln>
                  <a:effectLst/>
                </p:spPr>
                <p:txBody>
                  <a:bodyPr rtlCol="0" anchor="ctr"/>
                  <a:lstStyle/>
                  <a:p>
                    <a:pPr algn="ctr" defTabSz="685766">
                      <a:defRPr/>
                    </a:pPr>
                    <a:endParaRPr lang="en-US" sz="1200" kern="0">
                      <a:solidFill>
                        <a:prstClr val="white"/>
                      </a:solidFill>
                    </a:endParaRPr>
                  </a:p>
                </p:txBody>
              </p:sp>
            </p:grpSp>
            <p:grpSp>
              <p:nvGrpSpPr>
                <p:cNvPr id="3800" name="Group 3799">
                  <a:extLst>
                    <a:ext uri="{FF2B5EF4-FFF2-40B4-BE49-F238E27FC236}">
                      <a16:creationId xmlns:a16="http://schemas.microsoft.com/office/drawing/2014/main" id="{085CBD3E-A921-83A6-514F-4F0ECC0ABA0A}"/>
                    </a:ext>
                  </a:extLst>
                </p:cNvPr>
                <p:cNvGrpSpPr/>
                <p:nvPr/>
              </p:nvGrpSpPr>
              <p:grpSpPr>
                <a:xfrm>
                  <a:off x="2392534" y="2291189"/>
                  <a:ext cx="4956858" cy="2970124"/>
                  <a:chOff x="2392534" y="2291189"/>
                  <a:chExt cx="4956858" cy="2970124"/>
                </a:xfrm>
              </p:grpSpPr>
              <p:sp>
                <p:nvSpPr>
                  <p:cNvPr id="3801" name="Rectangle 3800">
                    <a:extLst>
                      <a:ext uri="{FF2B5EF4-FFF2-40B4-BE49-F238E27FC236}">
                        <a16:creationId xmlns:a16="http://schemas.microsoft.com/office/drawing/2014/main" id="{3F3FA2E6-A44C-ADDF-5123-EAADAD39C5CB}"/>
                      </a:ext>
                    </a:extLst>
                  </p:cNvPr>
                  <p:cNvSpPr/>
                  <p:nvPr/>
                </p:nvSpPr>
                <p:spPr>
                  <a:xfrm>
                    <a:off x="2611858" y="4481614"/>
                    <a:ext cx="4737534" cy="779699"/>
                  </a:xfrm>
                  <a:prstGeom prst="rect">
                    <a:avLst/>
                  </a:prstGeom>
                </p:spPr>
                <p:txBody>
                  <a:bodyPr wrap="square">
                    <a:spAutoFit/>
                  </a:bodyPr>
                  <a:lstStyle/>
                  <a:p>
                    <a:pPr algn="ctr" defTabSz="685766">
                      <a:defRPr/>
                    </a:pPr>
                    <a:r>
                      <a:rPr lang="de" sz="800">
                        <a:solidFill>
                          <a:srgbClr val="404040"/>
                        </a:solidFill>
                        <a:ea typeface="Arial"/>
                        <a:cs typeface="Arial"/>
                      </a:rPr>
                      <a:t>Ein schädigendes Ereignis löst die Freisetzung von Antigenen aus Betazellen aus. Antigene aktivieren autoreaktive T-Zellen und schaffen so eine proinflammatorische Umgebung, die die Schädigung von Betazellen verschlimmert.</a:t>
                    </a:r>
                    <a:r>
                      <a:rPr lang="de" sz="800" baseline="30000">
                        <a:solidFill>
                          <a:srgbClr val="404040"/>
                        </a:solidFill>
                        <a:ea typeface="Arial"/>
                        <a:cs typeface="Arial"/>
                      </a:rPr>
                      <a:t>1</a:t>
                    </a:r>
                  </a:p>
                </p:txBody>
              </p:sp>
              <p:sp>
                <p:nvSpPr>
                  <p:cNvPr id="3802" name="Rectangle 3801">
                    <a:extLst>
                      <a:ext uri="{FF2B5EF4-FFF2-40B4-BE49-F238E27FC236}">
                        <a16:creationId xmlns:a16="http://schemas.microsoft.com/office/drawing/2014/main" id="{D6A63FB1-E7E8-C4AC-CBD3-B6898BACB8B8}"/>
                      </a:ext>
                    </a:extLst>
                  </p:cNvPr>
                  <p:cNvSpPr/>
                  <p:nvPr/>
                </p:nvSpPr>
                <p:spPr>
                  <a:xfrm>
                    <a:off x="3739091" y="2291189"/>
                    <a:ext cx="3116664" cy="348813"/>
                  </a:xfrm>
                  <a:prstGeom prst="rect">
                    <a:avLst/>
                  </a:prstGeom>
                </p:spPr>
                <p:txBody>
                  <a:bodyPr wrap="none">
                    <a:spAutoFit/>
                  </a:bodyPr>
                  <a:lstStyle/>
                  <a:p>
                    <a:pPr algn="ctr" defTabSz="685766">
                      <a:defRPr/>
                    </a:pPr>
                    <a:r>
                      <a:rPr lang="de" sz="1100" b="1">
                        <a:solidFill>
                          <a:srgbClr val="7030A0"/>
                        </a:solidFill>
                        <a:ea typeface="Arial"/>
                        <a:cs typeface="Arial"/>
                      </a:rPr>
                      <a:t>LANGERHANS‘SCHE INSEL</a:t>
                    </a:r>
                    <a:r>
                      <a:rPr lang="de" sz="1100" b="1" baseline="30000">
                        <a:solidFill>
                          <a:srgbClr val="7030A0"/>
                        </a:solidFill>
                        <a:ea typeface="Arial"/>
                        <a:cs typeface="Arial"/>
                      </a:rPr>
                      <a:t>2</a:t>
                    </a:r>
                  </a:p>
                </p:txBody>
              </p:sp>
              <p:sp>
                <p:nvSpPr>
                  <p:cNvPr id="3803" name="Freeform 19">
                    <a:extLst>
                      <a:ext uri="{FF2B5EF4-FFF2-40B4-BE49-F238E27FC236}">
                        <a16:creationId xmlns:a16="http://schemas.microsoft.com/office/drawing/2014/main" id="{89606299-FDE7-A0B5-4A7E-250B23B77F24}"/>
                      </a:ext>
                    </a:extLst>
                  </p:cNvPr>
                  <p:cNvSpPr/>
                  <p:nvPr/>
                </p:nvSpPr>
                <p:spPr>
                  <a:xfrm>
                    <a:off x="2392534" y="2968412"/>
                    <a:ext cx="2946890" cy="1404459"/>
                  </a:xfrm>
                  <a:custGeom>
                    <a:avLst/>
                    <a:gdLst>
                      <a:gd name="connsiteX0" fmla="*/ 0 w 2336800"/>
                      <a:gd name="connsiteY0" fmla="*/ 474133 h 1210733"/>
                      <a:gd name="connsiteX1" fmla="*/ 2336800 w 2336800"/>
                      <a:gd name="connsiteY1" fmla="*/ 0 h 1210733"/>
                      <a:gd name="connsiteX2" fmla="*/ 2336800 w 2336800"/>
                      <a:gd name="connsiteY2" fmla="*/ 1210733 h 1210733"/>
                      <a:gd name="connsiteX3" fmla="*/ 0 w 2336800"/>
                      <a:gd name="connsiteY3" fmla="*/ 474133 h 1210733"/>
                    </a:gdLst>
                    <a:ahLst/>
                    <a:cxnLst>
                      <a:cxn ang="0">
                        <a:pos x="connsiteX0" y="connsiteY0"/>
                      </a:cxn>
                      <a:cxn ang="0">
                        <a:pos x="connsiteX1" y="connsiteY1"/>
                      </a:cxn>
                      <a:cxn ang="0">
                        <a:pos x="connsiteX2" y="connsiteY2"/>
                      </a:cxn>
                      <a:cxn ang="0">
                        <a:pos x="connsiteX3" y="connsiteY3"/>
                      </a:cxn>
                    </a:cxnLst>
                    <a:rect l="l" t="t" r="r" b="b"/>
                    <a:pathLst>
                      <a:path w="2336800" h="1210733">
                        <a:moveTo>
                          <a:pt x="0" y="474133"/>
                        </a:moveTo>
                        <a:lnTo>
                          <a:pt x="2336800" y="0"/>
                        </a:lnTo>
                        <a:lnTo>
                          <a:pt x="2336800" y="1210733"/>
                        </a:lnTo>
                        <a:lnTo>
                          <a:pt x="0" y="474133"/>
                        </a:lnTo>
                        <a:close/>
                      </a:path>
                    </a:pathLst>
                  </a:custGeom>
                  <a:gradFill>
                    <a:gsLst>
                      <a:gs pos="0">
                        <a:schemeClr val="accent5">
                          <a:lumMod val="20000"/>
                          <a:lumOff val="80000"/>
                          <a:alpha val="50000"/>
                        </a:schemeClr>
                      </a:gs>
                      <a:gs pos="100000">
                        <a:schemeClr val="accent5"/>
                      </a:gs>
                      <a:gs pos="67000">
                        <a:schemeClr val="accent5">
                          <a:alpha val="50000"/>
                        </a:scheme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FFFFFF"/>
                      </a:solidFill>
                    </a:endParaRPr>
                  </a:p>
                </p:txBody>
              </p:sp>
              <p:grpSp>
                <p:nvGrpSpPr>
                  <p:cNvPr id="3804" name="Group 3803">
                    <a:extLst>
                      <a:ext uri="{FF2B5EF4-FFF2-40B4-BE49-F238E27FC236}">
                        <a16:creationId xmlns:a16="http://schemas.microsoft.com/office/drawing/2014/main" id="{45FD53C3-7882-55E0-8E69-6FF35A2D76AA}"/>
                      </a:ext>
                    </a:extLst>
                  </p:cNvPr>
                  <p:cNvGrpSpPr/>
                  <p:nvPr/>
                </p:nvGrpSpPr>
                <p:grpSpPr>
                  <a:xfrm>
                    <a:off x="4593148" y="2968412"/>
                    <a:ext cx="1430967" cy="1372145"/>
                    <a:chOff x="2919401" y="1828364"/>
                    <a:chExt cx="1073225" cy="1029108"/>
                  </a:xfrm>
                </p:grpSpPr>
                <p:grpSp>
                  <p:nvGrpSpPr>
                    <p:cNvPr id="3805" name="Group 3804">
                      <a:extLst>
                        <a:ext uri="{FF2B5EF4-FFF2-40B4-BE49-F238E27FC236}">
                          <a16:creationId xmlns:a16="http://schemas.microsoft.com/office/drawing/2014/main" id="{90814053-D416-C045-7E66-ECFB746C5FCA}"/>
                        </a:ext>
                      </a:extLst>
                    </p:cNvPr>
                    <p:cNvGrpSpPr/>
                    <p:nvPr/>
                  </p:nvGrpSpPr>
                  <p:grpSpPr>
                    <a:xfrm>
                      <a:off x="2919401" y="1850176"/>
                      <a:ext cx="1042899" cy="929390"/>
                      <a:chOff x="4882902" y="2687708"/>
                      <a:chExt cx="1695659" cy="1584262"/>
                    </a:xfrm>
                  </p:grpSpPr>
                  <p:grpSp>
                    <p:nvGrpSpPr>
                      <p:cNvPr id="3817" name="Group 3816">
                        <a:extLst>
                          <a:ext uri="{FF2B5EF4-FFF2-40B4-BE49-F238E27FC236}">
                            <a16:creationId xmlns:a16="http://schemas.microsoft.com/office/drawing/2014/main" id="{545CB333-7FF5-4A96-CB9D-ADE4A1B3A303}"/>
                          </a:ext>
                        </a:extLst>
                      </p:cNvPr>
                      <p:cNvGrpSpPr/>
                      <p:nvPr/>
                    </p:nvGrpSpPr>
                    <p:grpSpPr>
                      <a:xfrm>
                        <a:off x="5095154" y="2892346"/>
                        <a:ext cx="1483407" cy="1077132"/>
                        <a:chOff x="6655611" y="1328513"/>
                        <a:chExt cx="4036885" cy="3366966"/>
                      </a:xfrm>
                    </p:grpSpPr>
                    <p:pic>
                      <p:nvPicPr>
                        <p:cNvPr id="3833" name="Graphic 3832">
                          <a:extLst>
                            <a:ext uri="{FF2B5EF4-FFF2-40B4-BE49-F238E27FC236}">
                              <a16:creationId xmlns:a16="http://schemas.microsoft.com/office/drawing/2014/main" id="{B70AABAA-6CA1-78D1-D812-E1BDB0C9EB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9"/>
                          <a:ext cx="678525" cy="640407"/>
                        </a:xfrm>
                        <a:prstGeom prst="rect">
                          <a:avLst/>
                        </a:prstGeom>
                      </p:spPr>
                    </p:pic>
                    <p:pic>
                      <p:nvPicPr>
                        <p:cNvPr id="3834" name="Graphic 3833">
                          <a:extLst>
                            <a:ext uri="{FF2B5EF4-FFF2-40B4-BE49-F238E27FC236}">
                              <a16:creationId xmlns:a16="http://schemas.microsoft.com/office/drawing/2014/main" id="{CFEBFE68-6196-E9DC-2858-3734529057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835" name="Graphic 3834">
                          <a:extLst>
                            <a:ext uri="{FF2B5EF4-FFF2-40B4-BE49-F238E27FC236}">
                              <a16:creationId xmlns:a16="http://schemas.microsoft.com/office/drawing/2014/main" id="{3EBE0A40-F3A0-EC87-DBDF-AD347905A9E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836" name="Graphic 3835">
                          <a:extLst>
                            <a:ext uri="{FF2B5EF4-FFF2-40B4-BE49-F238E27FC236}">
                              <a16:creationId xmlns:a16="http://schemas.microsoft.com/office/drawing/2014/main" id="{C9B56B00-B0E9-9771-D979-97C803FAD85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3837" name="Graphic 3836">
                          <a:extLst>
                            <a:ext uri="{FF2B5EF4-FFF2-40B4-BE49-F238E27FC236}">
                              <a16:creationId xmlns:a16="http://schemas.microsoft.com/office/drawing/2014/main" id="{B8887FC6-0EAF-7BEF-6670-782A492626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940221"/>
                          <a:ext cx="536966" cy="506802"/>
                        </a:xfrm>
                        <a:prstGeom prst="rect">
                          <a:avLst/>
                        </a:prstGeom>
                      </p:spPr>
                    </p:pic>
                    <p:pic>
                      <p:nvPicPr>
                        <p:cNvPr id="3838" name="Graphic 3837">
                          <a:extLst>
                            <a:ext uri="{FF2B5EF4-FFF2-40B4-BE49-F238E27FC236}">
                              <a16:creationId xmlns:a16="http://schemas.microsoft.com/office/drawing/2014/main" id="{3760AD99-4427-ADFD-6145-5760E997078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839" name="Graphic 3838">
                          <a:extLst>
                            <a:ext uri="{FF2B5EF4-FFF2-40B4-BE49-F238E27FC236}">
                              <a16:creationId xmlns:a16="http://schemas.microsoft.com/office/drawing/2014/main" id="{F648550D-8A68-0058-D57C-8D56D76BE93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840" name="Graphic 3839">
                          <a:extLst>
                            <a:ext uri="{FF2B5EF4-FFF2-40B4-BE49-F238E27FC236}">
                              <a16:creationId xmlns:a16="http://schemas.microsoft.com/office/drawing/2014/main" id="{FB22177F-66AB-4C61-078C-7F88D1A5D80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3841" name="Graphic 3840">
                          <a:extLst>
                            <a:ext uri="{FF2B5EF4-FFF2-40B4-BE49-F238E27FC236}">
                              <a16:creationId xmlns:a16="http://schemas.microsoft.com/office/drawing/2014/main" id="{12600B51-D8E0-8964-6A75-C828BFA05F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842" name="Graphic 3841">
                          <a:extLst>
                            <a:ext uri="{FF2B5EF4-FFF2-40B4-BE49-F238E27FC236}">
                              <a16:creationId xmlns:a16="http://schemas.microsoft.com/office/drawing/2014/main" id="{49817010-88B2-07FF-118D-A6C176A89E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843" name="Graphic 3842">
                          <a:extLst>
                            <a:ext uri="{FF2B5EF4-FFF2-40B4-BE49-F238E27FC236}">
                              <a16:creationId xmlns:a16="http://schemas.microsoft.com/office/drawing/2014/main" id="{C724FD61-DB3B-4C62-D0A1-DE18BCA479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844" name="Graphic 3843">
                          <a:extLst>
                            <a:ext uri="{FF2B5EF4-FFF2-40B4-BE49-F238E27FC236}">
                              <a16:creationId xmlns:a16="http://schemas.microsoft.com/office/drawing/2014/main" id="{98698E10-7337-E81D-DE84-8FF7A374801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3845" name="Graphic 3844">
                          <a:extLst>
                            <a:ext uri="{FF2B5EF4-FFF2-40B4-BE49-F238E27FC236}">
                              <a16:creationId xmlns:a16="http://schemas.microsoft.com/office/drawing/2014/main" id="{72AE87D5-C4CE-3AB5-2BE0-46081F67658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3846" name="Graphic 3845">
                          <a:extLst>
                            <a:ext uri="{FF2B5EF4-FFF2-40B4-BE49-F238E27FC236}">
                              <a16:creationId xmlns:a16="http://schemas.microsoft.com/office/drawing/2014/main" id="{C67DD27D-3025-2ED8-50AE-CA4DF67C532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847" name="Graphic 3846">
                          <a:extLst>
                            <a:ext uri="{FF2B5EF4-FFF2-40B4-BE49-F238E27FC236}">
                              <a16:creationId xmlns:a16="http://schemas.microsoft.com/office/drawing/2014/main" id="{1B6AA082-9DD6-7531-3E7D-10024365EA3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848" name="Graphic 3847">
                          <a:extLst>
                            <a:ext uri="{FF2B5EF4-FFF2-40B4-BE49-F238E27FC236}">
                              <a16:creationId xmlns:a16="http://schemas.microsoft.com/office/drawing/2014/main" id="{AAD1BEC5-9A54-9533-BC45-70FF244AAD3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55611" y="2662499"/>
                          <a:ext cx="678525" cy="640407"/>
                        </a:xfrm>
                        <a:prstGeom prst="rect">
                          <a:avLst/>
                        </a:prstGeom>
                      </p:spPr>
                    </p:pic>
                    <p:pic>
                      <p:nvPicPr>
                        <p:cNvPr id="3849" name="Graphic 3848">
                          <a:extLst>
                            <a:ext uri="{FF2B5EF4-FFF2-40B4-BE49-F238E27FC236}">
                              <a16:creationId xmlns:a16="http://schemas.microsoft.com/office/drawing/2014/main" id="{171B13A9-B274-890E-666E-3B3446602A5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850" name="Graphic 3849">
                          <a:extLst>
                            <a:ext uri="{FF2B5EF4-FFF2-40B4-BE49-F238E27FC236}">
                              <a16:creationId xmlns:a16="http://schemas.microsoft.com/office/drawing/2014/main" id="{58807815-0C97-739A-B857-EBB7398794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grpSp>
                  <p:pic>
                    <p:nvPicPr>
                      <p:cNvPr id="3818" name="Graphic 3817">
                        <a:extLst>
                          <a:ext uri="{FF2B5EF4-FFF2-40B4-BE49-F238E27FC236}">
                            <a16:creationId xmlns:a16="http://schemas.microsoft.com/office/drawing/2014/main" id="{583E724F-8712-BC0C-ED15-B055BA7B9B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693910" y="3890179"/>
                        <a:ext cx="249333" cy="204873"/>
                      </a:xfrm>
                      <a:prstGeom prst="rect">
                        <a:avLst/>
                      </a:prstGeom>
                    </p:spPr>
                  </p:pic>
                  <p:pic>
                    <p:nvPicPr>
                      <p:cNvPr id="3819" name="Graphic 3818">
                        <a:extLst>
                          <a:ext uri="{FF2B5EF4-FFF2-40B4-BE49-F238E27FC236}">
                            <a16:creationId xmlns:a16="http://schemas.microsoft.com/office/drawing/2014/main" id="{8F5FB15C-8B6B-D2DC-101E-07D3A4B4AC4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024302" y="3542493"/>
                        <a:ext cx="249333" cy="204873"/>
                      </a:xfrm>
                      <a:prstGeom prst="rect">
                        <a:avLst/>
                      </a:prstGeom>
                    </p:spPr>
                  </p:pic>
                  <p:pic>
                    <p:nvPicPr>
                      <p:cNvPr id="3820" name="Graphic 3819">
                        <a:extLst>
                          <a:ext uri="{FF2B5EF4-FFF2-40B4-BE49-F238E27FC236}">
                            <a16:creationId xmlns:a16="http://schemas.microsoft.com/office/drawing/2014/main" id="{F4F52BAE-532C-175C-DC13-A95A8AD2BDA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78465" y="2958847"/>
                        <a:ext cx="249333" cy="204873"/>
                      </a:xfrm>
                      <a:prstGeom prst="rect">
                        <a:avLst/>
                      </a:prstGeom>
                    </p:spPr>
                  </p:pic>
                  <p:pic>
                    <p:nvPicPr>
                      <p:cNvPr id="3821" name="Graphic 3820">
                        <a:extLst>
                          <a:ext uri="{FF2B5EF4-FFF2-40B4-BE49-F238E27FC236}">
                            <a16:creationId xmlns:a16="http://schemas.microsoft.com/office/drawing/2014/main" id="{B18B19F8-70CA-A0A5-DB9F-753A744A9B3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56642" y="3838548"/>
                        <a:ext cx="249333" cy="204874"/>
                      </a:xfrm>
                      <a:prstGeom prst="rect">
                        <a:avLst/>
                      </a:prstGeom>
                    </p:spPr>
                  </p:pic>
                  <p:pic>
                    <p:nvPicPr>
                      <p:cNvPr id="3822" name="Graphic 3821">
                        <a:extLst>
                          <a:ext uri="{FF2B5EF4-FFF2-40B4-BE49-F238E27FC236}">
                            <a16:creationId xmlns:a16="http://schemas.microsoft.com/office/drawing/2014/main" id="{945A9261-BCB7-70B8-066A-54DEC37CDF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0116" y="3813531"/>
                        <a:ext cx="249333" cy="204874"/>
                      </a:xfrm>
                      <a:prstGeom prst="rect">
                        <a:avLst/>
                      </a:prstGeom>
                    </p:spPr>
                  </p:pic>
                  <p:pic>
                    <p:nvPicPr>
                      <p:cNvPr id="3823" name="Graphic 3822">
                        <a:extLst>
                          <a:ext uri="{FF2B5EF4-FFF2-40B4-BE49-F238E27FC236}">
                            <a16:creationId xmlns:a16="http://schemas.microsoft.com/office/drawing/2014/main" id="{15CD0A81-A043-9B57-BBDE-4AE240AFF13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01552" y="3839088"/>
                        <a:ext cx="249333" cy="204873"/>
                      </a:xfrm>
                      <a:prstGeom prst="rect">
                        <a:avLst/>
                      </a:prstGeom>
                    </p:spPr>
                  </p:pic>
                  <p:pic>
                    <p:nvPicPr>
                      <p:cNvPr id="3824" name="Graphic 3823">
                        <a:extLst>
                          <a:ext uri="{FF2B5EF4-FFF2-40B4-BE49-F238E27FC236}">
                            <a16:creationId xmlns:a16="http://schemas.microsoft.com/office/drawing/2014/main" id="{3438DBE2-7B36-D719-87B1-941F4609B2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009523" y="2782809"/>
                        <a:ext cx="249333" cy="204874"/>
                      </a:xfrm>
                      <a:prstGeom prst="rect">
                        <a:avLst/>
                      </a:prstGeom>
                    </p:spPr>
                  </p:pic>
                  <p:pic>
                    <p:nvPicPr>
                      <p:cNvPr id="3825" name="Graphic 3824">
                        <a:extLst>
                          <a:ext uri="{FF2B5EF4-FFF2-40B4-BE49-F238E27FC236}">
                            <a16:creationId xmlns:a16="http://schemas.microsoft.com/office/drawing/2014/main" id="{0E142530-1590-4B04-CFAC-0BD568C7B9C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962313" y="3142793"/>
                        <a:ext cx="249333" cy="204874"/>
                      </a:xfrm>
                      <a:prstGeom prst="rect">
                        <a:avLst/>
                      </a:prstGeom>
                    </p:spPr>
                  </p:pic>
                  <p:pic>
                    <p:nvPicPr>
                      <p:cNvPr id="3826" name="Graphic 3825">
                        <a:extLst>
                          <a:ext uri="{FF2B5EF4-FFF2-40B4-BE49-F238E27FC236}">
                            <a16:creationId xmlns:a16="http://schemas.microsoft.com/office/drawing/2014/main" id="{1D9B0585-FEC3-A239-DF40-85A0AB8AB30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16188" y="3551116"/>
                        <a:ext cx="205440" cy="168807"/>
                      </a:xfrm>
                      <a:prstGeom prst="rect">
                        <a:avLst/>
                      </a:prstGeom>
                    </p:spPr>
                  </p:pic>
                  <p:pic>
                    <p:nvPicPr>
                      <p:cNvPr id="3827" name="Graphic 3826">
                        <a:extLst>
                          <a:ext uri="{FF2B5EF4-FFF2-40B4-BE49-F238E27FC236}">
                            <a16:creationId xmlns:a16="http://schemas.microsoft.com/office/drawing/2014/main" id="{32DCDE5A-5EA3-3A29-8EB2-B955584D3D8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244966" y="2744422"/>
                        <a:ext cx="249333" cy="204874"/>
                      </a:xfrm>
                      <a:prstGeom prst="rect">
                        <a:avLst/>
                      </a:prstGeom>
                    </p:spPr>
                  </p:pic>
                  <p:pic>
                    <p:nvPicPr>
                      <p:cNvPr id="3828" name="Graphic 3827">
                        <a:extLst>
                          <a:ext uri="{FF2B5EF4-FFF2-40B4-BE49-F238E27FC236}">
                            <a16:creationId xmlns:a16="http://schemas.microsoft.com/office/drawing/2014/main" id="{462A81C8-7171-47A2-AC51-10459DE8018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800000">
                        <a:off x="5951506" y="4067096"/>
                        <a:ext cx="249333" cy="204874"/>
                      </a:xfrm>
                      <a:prstGeom prst="rect">
                        <a:avLst/>
                      </a:prstGeom>
                    </p:spPr>
                  </p:pic>
                  <p:pic>
                    <p:nvPicPr>
                      <p:cNvPr id="3829" name="Graphic 3828">
                        <a:extLst>
                          <a:ext uri="{FF2B5EF4-FFF2-40B4-BE49-F238E27FC236}">
                            <a16:creationId xmlns:a16="http://schemas.microsoft.com/office/drawing/2014/main" id="{8BD6E36A-CE05-9922-CD10-9FAE7BD9802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460423" y="3964815"/>
                        <a:ext cx="249333" cy="204873"/>
                      </a:xfrm>
                      <a:prstGeom prst="rect">
                        <a:avLst/>
                      </a:prstGeom>
                    </p:spPr>
                  </p:pic>
                  <p:pic>
                    <p:nvPicPr>
                      <p:cNvPr id="3830" name="Graphic 3829">
                        <a:extLst>
                          <a:ext uri="{FF2B5EF4-FFF2-40B4-BE49-F238E27FC236}">
                            <a16:creationId xmlns:a16="http://schemas.microsoft.com/office/drawing/2014/main" id="{1F19583E-D0BA-DA82-5953-E126A45392E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900000">
                        <a:off x="5752213" y="2756909"/>
                        <a:ext cx="249333" cy="204874"/>
                      </a:xfrm>
                      <a:prstGeom prst="rect">
                        <a:avLst/>
                      </a:prstGeom>
                    </p:spPr>
                  </p:pic>
                  <p:pic>
                    <p:nvPicPr>
                      <p:cNvPr id="3831" name="Graphic 3830">
                        <a:extLst>
                          <a:ext uri="{FF2B5EF4-FFF2-40B4-BE49-F238E27FC236}">
                            <a16:creationId xmlns:a16="http://schemas.microsoft.com/office/drawing/2014/main" id="{F2037C05-C0B0-72FB-6055-382B940514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15327" y="2687708"/>
                        <a:ext cx="249333" cy="204874"/>
                      </a:xfrm>
                      <a:prstGeom prst="rect">
                        <a:avLst/>
                      </a:prstGeom>
                    </p:spPr>
                  </p:pic>
                  <p:pic>
                    <p:nvPicPr>
                      <p:cNvPr id="3832" name="Graphic 3831">
                        <a:extLst>
                          <a:ext uri="{FF2B5EF4-FFF2-40B4-BE49-F238E27FC236}">
                            <a16:creationId xmlns:a16="http://schemas.microsoft.com/office/drawing/2014/main" id="{1F6BA70E-2CA0-AFAD-3386-DEE87E002BF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7100000">
                        <a:off x="4860673" y="3370999"/>
                        <a:ext cx="249332" cy="204873"/>
                      </a:xfrm>
                      <a:prstGeom prst="rect">
                        <a:avLst/>
                      </a:prstGeom>
                    </p:spPr>
                  </p:pic>
                </p:grpSp>
                <p:pic>
                  <p:nvPicPr>
                    <p:cNvPr id="3806" name="Graphic 3805">
                      <a:extLst>
                        <a:ext uri="{FF2B5EF4-FFF2-40B4-BE49-F238E27FC236}">
                          <a16:creationId xmlns:a16="http://schemas.microsoft.com/office/drawing/2014/main" id="{4004EBE5-CACA-7DD1-2DE4-3F0CA1DD138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367900" y="2220795"/>
                      <a:ext cx="153350" cy="120187"/>
                    </a:xfrm>
                    <a:prstGeom prst="rect">
                      <a:avLst/>
                    </a:prstGeom>
                  </p:spPr>
                </p:pic>
                <p:pic>
                  <p:nvPicPr>
                    <p:cNvPr id="3807" name="Graphic 3806">
                      <a:extLst>
                        <a:ext uri="{FF2B5EF4-FFF2-40B4-BE49-F238E27FC236}">
                          <a16:creationId xmlns:a16="http://schemas.microsoft.com/office/drawing/2014/main" id="{C9FB5D0F-2170-7B71-914D-E96179FA89F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700000">
                      <a:off x="3437218" y="2683883"/>
                      <a:ext cx="153350" cy="120187"/>
                    </a:xfrm>
                    <a:prstGeom prst="rect">
                      <a:avLst/>
                    </a:prstGeom>
                  </p:spPr>
                </p:pic>
                <p:pic>
                  <p:nvPicPr>
                    <p:cNvPr id="3808" name="Graphic 3807">
                      <a:extLst>
                        <a:ext uri="{FF2B5EF4-FFF2-40B4-BE49-F238E27FC236}">
                          <a16:creationId xmlns:a16="http://schemas.microsoft.com/office/drawing/2014/main" id="{1E97D284-E3B9-738E-2E0D-763219C534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728664" y="2636590"/>
                      <a:ext cx="101873" cy="79842"/>
                    </a:xfrm>
                    <a:prstGeom prst="rect">
                      <a:avLst/>
                    </a:prstGeom>
                  </p:spPr>
                </p:pic>
                <p:pic>
                  <p:nvPicPr>
                    <p:cNvPr id="3809" name="Graphic 3808">
                      <a:extLst>
                        <a:ext uri="{FF2B5EF4-FFF2-40B4-BE49-F238E27FC236}">
                          <a16:creationId xmlns:a16="http://schemas.microsoft.com/office/drawing/2014/main" id="{710E1E63-9031-28F4-C2FA-9E4AFC080C7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854762" y="2299145"/>
                      <a:ext cx="137864" cy="108050"/>
                    </a:xfrm>
                    <a:prstGeom prst="rect">
                      <a:avLst/>
                    </a:prstGeom>
                  </p:spPr>
                </p:pic>
                <p:pic>
                  <p:nvPicPr>
                    <p:cNvPr id="3810" name="Graphic 3809">
                      <a:extLst>
                        <a:ext uri="{FF2B5EF4-FFF2-40B4-BE49-F238E27FC236}">
                          <a16:creationId xmlns:a16="http://schemas.microsoft.com/office/drawing/2014/main" id="{FD8CBDB6-CB97-A1F7-5EA2-5C985CD49D4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4500000">
                      <a:off x="3318467" y="2720703"/>
                      <a:ext cx="153350" cy="120187"/>
                    </a:xfrm>
                    <a:prstGeom prst="rect">
                      <a:avLst/>
                    </a:prstGeom>
                  </p:spPr>
                </p:pic>
                <p:pic>
                  <p:nvPicPr>
                    <p:cNvPr id="3811" name="Graphic 3810">
                      <a:extLst>
                        <a:ext uri="{FF2B5EF4-FFF2-40B4-BE49-F238E27FC236}">
                          <a16:creationId xmlns:a16="http://schemas.microsoft.com/office/drawing/2014/main" id="{C32F16A8-C768-6514-D11B-73C69356529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7200000">
                      <a:off x="3148110" y="2658937"/>
                      <a:ext cx="153350" cy="120187"/>
                    </a:xfrm>
                    <a:prstGeom prst="rect">
                      <a:avLst/>
                    </a:prstGeom>
                  </p:spPr>
                </p:pic>
                <p:pic>
                  <p:nvPicPr>
                    <p:cNvPr id="3812" name="Graphic 3811">
                      <a:extLst>
                        <a:ext uri="{FF2B5EF4-FFF2-40B4-BE49-F238E27FC236}">
                          <a16:creationId xmlns:a16="http://schemas.microsoft.com/office/drawing/2014/main" id="{AC9ED99F-83D3-12F3-4146-D90EC08462D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7200000">
                      <a:off x="2988353" y="2491555"/>
                      <a:ext cx="153350" cy="120187"/>
                    </a:xfrm>
                    <a:prstGeom prst="rect">
                      <a:avLst/>
                    </a:prstGeom>
                  </p:spPr>
                </p:pic>
                <p:pic>
                  <p:nvPicPr>
                    <p:cNvPr id="3813" name="Graphic 3812">
                      <a:extLst>
                        <a:ext uri="{FF2B5EF4-FFF2-40B4-BE49-F238E27FC236}">
                          <a16:creationId xmlns:a16="http://schemas.microsoft.com/office/drawing/2014/main" id="{9B4B65F2-57F2-CE2D-8EA5-A29A7F26EDC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00000">
                      <a:off x="3058300" y="2618539"/>
                      <a:ext cx="102863" cy="80618"/>
                    </a:xfrm>
                    <a:prstGeom prst="rect">
                      <a:avLst/>
                    </a:prstGeom>
                  </p:spPr>
                </p:pic>
                <p:pic>
                  <p:nvPicPr>
                    <p:cNvPr id="3814" name="Graphic 3813">
                      <a:extLst>
                        <a:ext uri="{FF2B5EF4-FFF2-40B4-BE49-F238E27FC236}">
                          <a16:creationId xmlns:a16="http://schemas.microsoft.com/office/drawing/2014/main" id="{93FE212A-E661-3B7A-8B75-D20DC3DDC2A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700000">
                      <a:off x="2920755" y="2403018"/>
                      <a:ext cx="105240" cy="82481"/>
                    </a:xfrm>
                    <a:prstGeom prst="rect">
                      <a:avLst/>
                    </a:prstGeom>
                  </p:spPr>
                </p:pic>
                <p:pic>
                  <p:nvPicPr>
                    <p:cNvPr id="3815" name="Graphic 3814">
                      <a:extLst>
                        <a:ext uri="{FF2B5EF4-FFF2-40B4-BE49-F238E27FC236}">
                          <a16:creationId xmlns:a16="http://schemas.microsoft.com/office/drawing/2014/main" id="{AE489D09-2E47-F487-9787-75B30647BFF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6595814">
                      <a:off x="3023331" y="1988535"/>
                      <a:ext cx="153350" cy="120187"/>
                    </a:xfrm>
                    <a:prstGeom prst="rect">
                      <a:avLst/>
                    </a:prstGeom>
                  </p:spPr>
                </p:pic>
                <p:pic>
                  <p:nvPicPr>
                    <p:cNvPr id="3816" name="Graphic 3815">
                      <a:extLst>
                        <a:ext uri="{FF2B5EF4-FFF2-40B4-BE49-F238E27FC236}">
                          <a16:creationId xmlns:a16="http://schemas.microsoft.com/office/drawing/2014/main" id="{E1E5A727-18EA-FD55-CDE8-F3BE5C4D3E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61036" y="1828364"/>
                      <a:ext cx="130304" cy="102125"/>
                    </a:xfrm>
                    <a:prstGeom prst="rect">
                      <a:avLst/>
                    </a:prstGeom>
                  </p:spPr>
                </p:pic>
              </p:grpSp>
            </p:grpSp>
          </p:grpSp>
          <p:grpSp>
            <p:nvGrpSpPr>
              <p:cNvPr id="3754" name="Group 3753">
                <a:extLst>
                  <a:ext uri="{FF2B5EF4-FFF2-40B4-BE49-F238E27FC236}">
                    <a16:creationId xmlns:a16="http://schemas.microsoft.com/office/drawing/2014/main" id="{17301C55-D06B-F2D7-7ECA-AF538B578CA2}"/>
                  </a:ext>
                </a:extLst>
              </p:cNvPr>
              <p:cNvGrpSpPr/>
              <p:nvPr/>
            </p:nvGrpSpPr>
            <p:grpSpPr>
              <a:xfrm>
                <a:off x="4563195" y="2902307"/>
                <a:ext cx="1470409" cy="1470408"/>
                <a:chOff x="2898967" y="1781131"/>
                <a:chExt cx="1097280" cy="1097279"/>
              </a:xfrm>
            </p:grpSpPr>
            <p:grpSp>
              <p:nvGrpSpPr>
                <p:cNvPr id="3755" name="Group 3754">
                  <a:extLst>
                    <a:ext uri="{FF2B5EF4-FFF2-40B4-BE49-F238E27FC236}">
                      <a16:creationId xmlns:a16="http://schemas.microsoft.com/office/drawing/2014/main" id="{BFDC87CD-31D2-593E-A2AF-3C94D691144C}"/>
                    </a:ext>
                  </a:extLst>
                </p:cNvPr>
                <p:cNvGrpSpPr/>
                <p:nvPr/>
              </p:nvGrpSpPr>
              <p:grpSpPr>
                <a:xfrm>
                  <a:off x="2898967" y="1781131"/>
                  <a:ext cx="1097280" cy="1097279"/>
                  <a:chOff x="4849676" y="2570012"/>
                  <a:chExt cx="1784077" cy="1870450"/>
                </a:xfrm>
              </p:grpSpPr>
              <p:grpSp>
                <p:nvGrpSpPr>
                  <p:cNvPr id="3765" name="Group 3764">
                    <a:extLst>
                      <a:ext uri="{FF2B5EF4-FFF2-40B4-BE49-F238E27FC236}">
                        <a16:creationId xmlns:a16="http://schemas.microsoft.com/office/drawing/2014/main" id="{952715E9-7A2B-C2C4-4557-1850E30670B1}"/>
                      </a:ext>
                    </a:extLst>
                  </p:cNvPr>
                  <p:cNvGrpSpPr/>
                  <p:nvPr/>
                </p:nvGrpSpPr>
                <p:grpSpPr>
                  <a:xfrm>
                    <a:off x="4849676" y="2570012"/>
                    <a:ext cx="1784077" cy="1870450"/>
                    <a:chOff x="1789223" y="3310260"/>
                    <a:chExt cx="911697" cy="1097908"/>
                  </a:xfrm>
                </p:grpSpPr>
                <p:sp>
                  <p:nvSpPr>
                    <p:cNvPr id="3780" name="Oval 3779">
                      <a:extLst>
                        <a:ext uri="{FF2B5EF4-FFF2-40B4-BE49-F238E27FC236}">
                          <a16:creationId xmlns:a16="http://schemas.microsoft.com/office/drawing/2014/main" id="{05E4E3B4-7F9B-EA54-8AEC-A89C739602FA}"/>
                        </a:ext>
                      </a:extLst>
                    </p:cNvPr>
                    <p:cNvSpPr/>
                    <p:nvPr/>
                  </p:nvSpPr>
                  <p:spPr>
                    <a:xfrm>
                      <a:off x="1789223" y="3310260"/>
                      <a:ext cx="911697" cy="1097908"/>
                    </a:xfrm>
                    <a:prstGeom prst="ellipse">
                      <a:avLst/>
                    </a:prstGeom>
                    <a:solidFill>
                      <a:schemeClr val="bg1"/>
                    </a:solidFill>
                    <a:ln w="19050">
                      <a:solidFill>
                        <a:srgbClr val="7967BE"/>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000000">
                            <a:lumMod val="75000"/>
                            <a:lumOff val="25000"/>
                          </a:srgbClr>
                        </a:solidFill>
                        <a:cs typeface="Arial" panose="020B0604020202020204" pitchFamily="34" charset="0"/>
                      </a:endParaRPr>
                    </a:p>
                  </p:txBody>
                </p:sp>
                <p:grpSp>
                  <p:nvGrpSpPr>
                    <p:cNvPr id="3781" name="Group 3780">
                      <a:extLst>
                        <a:ext uri="{FF2B5EF4-FFF2-40B4-BE49-F238E27FC236}">
                          <a16:creationId xmlns:a16="http://schemas.microsoft.com/office/drawing/2014/main" id="{8F2128C5-4850-AEF6-F141-794404B90ECC}"/>
                        </a:ext>
                      </a:extLst>
                    </p:cNvPr>
                    <p:cNvGrpSpPr/>
                    <p:nvPr/>
                  </p:nvGrpSpPr>
                  <p:grpSpPr>
                    <a:xfrm>
                      <a:off x="1914667" y="3499462"/>
                      <a:ext cx="758049" cy="632250"/>
                      <a:chOff x="6655611" y="1328513"/>
                      <a:chExt cx="4036885" cy="3366966"/>
                    </a:xfrm>
                  </p:grpSpPr>
                  <p:pic>
                    <p:nvPicPr>
                      <p:cNvPr id="3782" name="Graphic 3781">
                        <a:extLst>
                          <a:ext uri="{FF2B5EF4-FFF2-40B4-BE49-F238E27FC236}">
                            <a16:creationId xmlns:a16="http://schemas.microsoft.com/office/drawing/2014/main" id="{647FE050-C8C5-1077-F089-AC051D21DED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9"/>
                        <a:ext cx="678525" cy="640407"/>
                      </a:xfrm>
                      <a:prstGeom prst="rect">
                        <a:avLst/>
                      </a:prstGeom>
                    </p:spPr>
                  </p:pic>
                  <p:pic>
                    <p:nvPicPr>
                      <p:cNvPr id="3783" name="Graphic 3782">
                        <a:extLst>
                          <a:ext uri="{FF2B5EF4-FFF2-40B4-BE49-F238E27FC236}">
                            <a16:creationId xmlns:a16="http://schemas.microsoft.com/office/drawing/2014/main" id="{75CB58E0-282C-2338-2C36-76FEF2F0FE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784" name="Graphic 3783">
                        <a:extLst>
                          <a:ext uri="{FF2B5EF4-FFF2-40B4-BE49-F238E27FC236}">
                            <a16:creationId xmlns:a16="http://schemas.microsoft.com/office/drawing/2014/main" id="{AF01A7B4-635A-7F5F-7BCD-1C64FE8EAC9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785" name="Graphic 3784">
                        <a:extLst>
                          <a:ext uri="{FF2B5EF4-FFF2-40B4-BE49-F238E27FC236}">
                            <a16:creationId xmlns:a16="http://schemas.microsoft.com/office/drawing/2014/main" id="{ABD95CCC-4F16-4EEB-7181-DA6B616E083E}"/>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474691" y="1573462"/>
                        <a:ext cx="678526" cy="640405"/>
                      </a:xfrm>
                      <a:prstGeom prst="rect">
                        <a:avLst/>
                      </a:prstGeom>
                    </p:spPr>
                  </p:pic>
                  <p:pic>
                    <p:nvPicPr>
                      <p:cNvPr id="3786" name="Graphic 3785">
                        <a:extLst>
                          <a:ext uri="{FF2B5EF4-FFF2-40B4-BE49-F238E27FC236}">
                            <a16:creationId xmlns:a16="http://schemas.microsoft.com/office/drawing/2014/main" id="{80690A88-6CC0-9E69-EFB2-711500BE1D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940221"/>
                        <a:ext cx="536966" cy="506802"/>
                      </a:xfrm>
                      <a:prstGeom prst="rect">
                        <a:avLst/>
                      </a:prstGeom>
                    </p:spPr>
                  </p:pic>
                  <p:pic>
                    <p:nvPicPr>
                      <p:cNvPr id="3787" name="Graphic 3786">
                        <a:extLst>
                          <a:ext uri="{FF2B5EF4-FFF2-40B4-BE49-F238E27FC236}">
                            <a16:creationId xmlns:a16="http://schemas.microsoft.com/office/drawing/2014/main" id="{6E41D1E5-29EE-A01E-F979-91D6604D0F8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3788" name="Graphic 3787">
                        <a:extLst>
                          <a:ext uri="{FF2B5EF4-FFF2-40B4-BE49-F238E27FC236}">
                            <a16:creationId xmlns:a16="http://schemas.microsoft.com/office/drawing/2014/main" id="{82BA3423-1FCC-91F9-760F-1EF2F015A9D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3789" name="Graphic 3788">
                        <a:extLst>
                          <a:ext uri="{FF2B5EF4-FFF2-40B4-BE49-F238E27FC236}">
                            <a16:creationId xmlns:a16="http://schemas.microsoft.com/office/drawing/2014/main" id="{5BA5DF4B-0CA3-2CA2-1329-AFB5E190867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369166" y="3717694"/>
                        <a:ext cx="678526" cy="640405"/>
                      </a:xfrm>
                      <a:prstGeom prst="rect">
                        <a:avLst/>
                      </a:prstGeom>
                    </p:spPr>
                  </p:pic>
                  <p:pic>
                    <p:nvPicPr>
                      <p:cNvPr id="3790" name="Graphic 3789">
                        <a:extLst>
                          <a:ext uri="{FF2B5EF4-FFF2-40B4-BE49-F238E27FC236}">
                            <a16:creationId xmlns:a16="http://schemas.microsoft.com/office/drawing/2014/main" id="{93A591B2-7D0C-5B79-DB19-6D6851CEBD5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3791" name="Graphic 3790">
                        <a:extLst>
                          <a:ext uri="{FF2B5EF4-FFF2-40B4-BE49-F238E27FC236}">
                            <a16:creationId xmlns:a16="http://schemas.microsoft.com/office/drawing/2014/main" id="{B062F6ED-65DA-567D-C2AE-08EA22E8B4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3792" name="Graphic 3791">
                        <a:extLst>
                          <a:ext uri="{FF2B5EF4-FFF2-40B4-BE49-F238E27FC236}">
                            <a16:creationId xmlns:a16="http://schemas.microsoft.com/office/drawing/2014/main" id="{104EB229-C4FE-21E2-28C2-0E7295E6423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3793" name="Graphic 3792">
                        <a:extLst>
                          <a:ext uri="{FF2B5EF4-FFF2-40B4-BE49-F238E27FC236}">
                            <a16:creationId xmlns:a16="http://schemas.microsoft.com/office/drawing/2014/main" id="{7B612873-8540-4201-AEB4-60B5D2521F0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0013970" y="2466260"/>
                        <a:ext cx="678526" cy="640405"/>
                      </a:xfrm>
                      <a:prstGeom prst="rect">
                        <a:avLst/>
                      </a:prstGeom>
                    </p:spPr>
                  </p:pic>
                  <p:pic>
                    <p:nvPicPr>
                      <p:cNvPr id="3794" name="Graphic 3793">
                        <a:extLst>
                          <a:ext uri="{FF2B5EF4-FFF2-40B4-BE49-F238E27FC236}">
                            <a16:creationId xmlns:a16="http://schemas.microsoft.com/office/drawing/2014/main" id="{073E716C-FB0D-FC82-8FD5-40BFB4122EF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3795" name="Graphic 3794">
                        <a:extLst>
                          <a:ext uri="{FF2B5EF4-FFF2-40B4-BE49-F238E27FC236}">
                            <a16:creationId xmlns:a16="http://schemas.microsoft.com/office/drawing/2014/main" id="{C07B25F8-A139-C407-2931-060E79B501F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3796" name="Graphic 3795">
                        <a:extLst>
                          <a:ext uri="{FF2B5EF4-FFF2-40B4-BE49-F238E27FC236}">
                            <a16:creationId xmlns:a16="http://schemas.microsoft.com/office/drawing/2014/main" id="{CDD506E8-8BBB-8A93-B790-416AA32570E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55611" y="2662499"/>
                        <a:ext cx="678525" cy="640407"/>
                      </a:xfrm>
                      <a:prstGeom prst="rect">
                        <a:avLst/>
                      </a:prstGeom>
                    </p:spPr>
                  </p:pic>
                  <p:pic>
                    <p:nvPicPr>
                      <p:cNvPr id="3797" name="Graphic 3796">
                        <a:extLst>
                          <a:ext uri="{FF2B5EF4-FFF2-40B4-BE49-F238E27FC236}">
                            <a16:creationId xmlns:a16="http://schemas.microsoft.com/office/drawing/2014/main" id="{24303E52-B7ED-BB4E-E611-EA71B32A0B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3798" name="Graphic 3797">
                        <a:extLst>
                          <a:ext uri="{FF2B5EF4-FFF2-40B4-BE49-F238E27FC236}">
                            <a16:creationId xmlns:a16="http://schemas.microsoft.com/office/drawing/2014/main" id="{B90303DF-11AF-01C2-6047-B6D454C416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grpSp>
              </p:grpSp>
              <p:pic>
                <p:nvPicPr>
                  <p:cNvPr id="3766" name="Graphic 3765">
                    <a:extLst>
                      <a:ext uri="{FF2B5EF4-FFF2-40B4-BE49-F238E27FC236}">
                        <a16:creationId xmlns:a16="http://schemas.microsoft.com/office/drawing/2014/main" id="{339502AD-84C4-97B5-8889-1DD38879A7C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693910" y="3890179"/>
                    <a:ext cx="249333" cy="204873"/>
                  </a:xfrm>
                  <a:prstGeom prst="rect">
                    <a:avLst/>
                  </a:prstGeom>
                </p:spPr>
              </p:pic>
              <p:pic>
                <p:nvPicPr>
                  <p:cNvPr id="3767" name="Graphic 3766">
                    <a:extLst>
                      <a:ext uri="{FF2B5EF4-FFF2-40B4-BE49-F238E27FC236}">
                        <a16:creationId xmlns:a16="http://schemas.microsoft.com/office/drawing/2014/main" id="{36C290AA-9F3C-4E02-9372-3DF6726CC16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024302" y="3542493"/>
                    <a:ext cx="249333" cy="204873"/>
                  </a:xfrm>
                  <a:prstGeom prst="rect">
                    <a:avLst/>
                  </a:prstGeom>
                </p:spPr>
              </p:pic>
              <p:pic>
                <p:nvPicPr>
                  <p:cNvPr id="3768" name="Graphic 3767">
                    <a:extLst>
                      <a:ext uri="{FF2B5EF4-FFF2-40B4-BE49-F238E27FC236}">
                        <a16:creationId xmlns:a16="http://schemas.microsoft.com/office/drawing/2014/main" id="{1236B9AC-270F-5329-CC7D-3B207E88F7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78465" y="2958847"/>
                    <a:ext cx="249333" cy="204873"/>
                  </a:xfrm>
                  <a:prstGeom prst="rect">
                    <a:avLst/>
                  </a:prstGeom>
                </p:spPr>
              </p:pic>
              <p:pic>
                <p:nvPicPr>
                  <p:cNvPr id="3769" name="Graphic 3768">
                    <a:extLst>
                      <a:ext uri="{FF2B5EF4-FFF2-40B4-BE49-F238E27FC236}">
                        <a16:creationId xmlns:a16="http://schemas.microsoft.com/office/drawing/2014/main" id="{64D23904-1980-F4E8-6A2B-6A1C84CDB0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56642" y="3838548"/>
                    <a:ext cx="249333" cy="204874"/>
                  </a:xfrm>
                  <a:prstGeom prst="rect">
                    <a:avLst/>
                  </a:prstGeom>
                </p:spPr>
              </p:pic>
              <p:pic>
                <p:nvPicPr>
                  <p:cNvPr id="3770" name="Graphic 3769">
                    <a:extLst>
                      <a:ext uri="{FF2B5EF4-FFF2-40B4-BE49-F238E27FC236}">
                        <a16:creationId xmlns:a16="http://schemas.microsoft.com/office/drawing/2014/main" id="{623686C3-E7CA-52DF-DE7B-11153BB8B98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0116" y="3813531"/>
                    <a:ext cx="249333" cy="204874"/>
                  </a:xfrm>
                  <a:prstGeom prst="rect">
                    <a:avLst/>
                  </a:prstGeom>
                </p:spPr>
              </p:pic>
              <p:pic>
                <p:nvPicPr>
                  <p:cNvPr id="3771" name="Graphic 3770">
                    <a:extLst>
                      <a:ext uri="{FF2B5EF4-FFF2-40B4-BE49-F238E27FC236}">
                        <a16:creationId xmlns:a16="http://schemas.microsoft.com/office/drawing/2014/main" id="{DD3F28FC-5239-A1B2-D582-83579DC54C8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009523" y="2782809"/>
                    <a:ext cx="249333" cy="204874"/>
                  </a:xfrm>
                  <a:prstGeom prst="rect">
                    <a:avLst/>
                  </a:prstGeom>
                </p:spPr>
              </p:pic>
              <p:pic>
                <p:nvPicPr>
                  <p:cNvPr id="3772" name="Graphic 3771">
                    <a:extLst>
                      <a:ext uri="{FF2B5EF4-FFF2-40B4-BE49-F238E27FC236}">
                        <a16:creationId xmlns:a16="http://schemas.microsoft.com/office/drawing/2014/main" id="{C7F9C936-323C-5DB9-5D6A-3307DC2D44A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962313" y="3142793"/>
                    <a:ext cx="249333" cy="204874"/>
                  </a:xfrm>
                  <a:prstGeom prst="rect">
                    <a:avLst/>
                  </a:prstGeom>
                </p:spPr>
              </p:pic>
              <p:pic>
                <p:nvPicPr>
                  <p:cNvPr id="3773" name="Graphic 3772">
                    <a:extLst>
                      <a:ext uri="{FF2B5EF4-FFF2-40B4-BE49-F238E27FC236}">
                        <a16:creationId xmlns:a16="http://schemas.microsoft.com/office/drawing/2014/main" id="{2641D27B-3ABF-BCA7-1FB0-185CEFE2797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16188" y="3551116"/>
                    <a:ext cx="205440" cy="168807"/>
                  </a:xfrm>
                  <a:prstGeom prst="rect">
                    <a:avLst/>
                  </a:prstGeom>
                </p:spPr>
              </p:pic>
              <p:pic>
                <p:nvPicPr>
                  <p:cNvPr id="3774" name="Graphic 3773">
                    <a:extLst>
                      <a:ext uri="{FF2B5EF4-FFF2-40B4-BE49-F238E27FC236}">
                        <a16:creationId xmlns:a16="http://schemas.microsoft.com/office/drawing/2014/main" id="{4668CC63-27AD-116F-02C4-5E9BF76D666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244966" y="2744422"/>
                    <a:ext cx="249333" cy="204874"/>
                  </a:xfrm>
                  <a:prstGeom prst="rect">
                    <a:avLst/>
                  </a:prstGeom>
                </p:spPr>
              </p:pic>
              <p:pic>
                <p:nvPicPr>
                  <p:cNvPr id="3775" name="Graphic 3774">
                    <a:extLst>
                      <a:ext uri="{FF2B5EF4-FFF2-40B4-BE49-F238E27FC236}">
                        <a16:creationId xmlns:a16="http://schemas.microsoft.com/office/drawing/2014/main" id="{D608F332-8AD3-52DD-2E77-7517420207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800000">
                    <a:off x="5951506" y="4067096"/>
                    <a:ext cx="249333" cy="204874"/>
                  </a:xfrm>
                  <a:prstGeom prst="rect">
                    <a:avLst/>
                  </a:prstGeom>
                </p:spPr>
              </p:pic>
              <p:pic>
                <p:nvPicPr>
                  <p:cNvPr id="3776" name="Graphic 3775">
                    <a:extLst>
                      <a:ext uri="{FF2B5EF4-FFF2-40B4-BE49-F238E27FC236}">
                        <a16:creationId xmlns:a16="http://schemas.microsoft.com/office/drawing/2014/main" id="{A301DE84-89DC-C823-CC1A-5100103FEDEE}"/>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460423" y="3964815"/>
                    <a:ext cx="249333" cy="204873"/>
                  </a:xfrm>
                  <a:prstGeom prst="rect">
                    <a:avLst/>
                  </a:prstGeom>
                </p:spPr>
              </p:pic>
              <p:pic>
                <p:nvPicPr>
                  <p:cNvPr id="3777" name="Graphic 3776">
                    <a:extLst>
                      <a:ext uri="{FF2B5EF4-FFF2-40B4-BE49-F238E27FC236}">
                        <a16:creationId xmlns:a16="http://schemas.microsoft.com/office/drawing/2014/main" id="{565AA97B-642C-3D0E-0254-F08CA78142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900000">
                    <a:off x="5752213" y="2756909"/>
                    <a:ext cx="249333" cy="204874"/>
                  </a:xfrm>
                  <a:prstGeom prst="rect">
                    <a:avLst/>
                  </a:prstGeom>
                </p:spPr>
              </p:pic>
              <p:pic>
                <p:nvPicPr>
                  <p:cNvPr id="3778" name="Graphic 3777">
                    <a:extLst>
                      <a:ext uri="{FF2B5EF4-FFF2-40B4-BE49-F238E27FC236}">
                        <a16:creationId xmlns:a16="http://schemas.microsoft.com/office/drawing/2014/main" id="{444828E7-3122-74D7-C0EA-E8B2C527EF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15327" y="2687708"/>
                    <a:ext cx="249333" cy="204874"/>
                  </a:xfrm>
                  <a:prstGeom prst="rect">
                    <a:avLst/>
                  </a:prstGeom>
                </p:spPr>
              </p:pic>
              <p:pic>
                <p:nvPicPr>
                  <p:cNvPr id="3779" name="Graphic 3778">
                    <a:extLst>
                      <a:ext uri="{FF2B5EF4-FFF2-40B4-BE49-F238E27FC236}">
                        <a16:creationId xmlns:a16="http://schemas.microsoft.com/office/drawing/2014/main" id="{8D352391-310E-635C-D831-A257AB4F7448}"/>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rot="17100000">
                    <a:off x="4860673" y="3370999"/>
                    <a:ext cx="249332" cy="204873"/>
                  </a:xfrm>
                  <a:prstGeom prst="rect">
                    <a:avLst/>
                  </a:prstGeom>
                </p:spPr>
              </p:pic>
            </p:grpSp>
            <p:pic>
              <p:nvPicPr>
                <p:cNvPr id="3756" name="Graphic 3755">
                  <a:extLst>
                    <a:ext uri="{FF2B5EF4-FFF2-40B4-BE49-F238E27FC236}">
                      <a16:creationId xmlns:a16="http://schemas.microsoft.com/office/drawing/2014/main" id="{5E4E0B84-8955-6526-1778-FAC923CA0CF3}"/>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3367900" y="2220795"/>
                  <a:ext cx="153350" cy="120187"/>
                </a:xfrm>
                <a:prstGeom prst="rect">
                  <a:avLst/>
                </a:prstGeom>
              </p:spPr>
            </p:pic>
            <p:pic>
              <p:nvPicPr>
                <p:cNvPr id="3757" name="Graphic 3756">
                  <a:extLst>
                    <a:ext uri="{FF2B5EF4-FFF2-40B4-BE49-F238E27FC236}">
                      <a16:creationId xmlns:a16="http://schemas.microsoft.com/office/drawing/2014/main" id="{C8C42D68-5405-3290-E3D4-154AA21DDF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854762" y="2299145"/>
                  <a:ext cx="137864" cy="108050"/>
                </a:xfrm>
                <a:prstGeom prst="rect">
                  <a:avLst/>
                </a:prstGeom>
              </p:spPr>
            </p:pic>
            <p:pic>
              <p:nvPicPr>
                <p:cNvPr id="3758" name="Graphic 3757">
                  <a:extLst>
                    <a:ext uri="{FF2B5EF4-FFF2-40B4-BE49-F238E27FC236}">
                      <a16:creationId xmlns:a16="http://schemas.microsoft.com/office/drawing/2014/main" id="{4F47A978-34C0-B1F7-29DF-9DEEFA0C9F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4500000">
                  <a:off x="3318467" y="2720703"/>
                  <a:ext cx="153350" cy="120187"/>
                </a:xfrm>
                <a:prstGeom prst="rect">
                  <a:avLst/>
                </a:prstGeom>
              </p:spPr>
            </p:pic>
            <p:pic>
              <p:nvPicPr>
                <p:cNvPr id="3759" name="Graphic 3758">
                  <a:extLst>
                    <a:ext uri="{FF2B5EF4-FFF2-40B4-BE49-F238E27FC236}">
                      <a16:creationId xmlns:a16="http://schemas.microsoft.com/office/drawing/2014/main" id="{CAEC9176-E4A4-78A8-ECC4-05313A34758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7200000">
                  <a:off x="3148110" y="2658937"/>
                  <a:ext cx="153350" cy="120187"/>
                </a:xfrm>
                <a:prstGeom prst="rect">
                  <a:avLst/>
                </a:prstGeom>
              </p:spPr>
            </p:pic>
            <p:pic>
              <p:nvPicPr>
                <p:cNvPr id="3760" name="Graphic 3759">
                  <a:extLst>
                    <a:ext uri="{FF2B5EF4-FFF2-40B4-BE49-F238E27FC236}">
                      <a16:creationId xmlns:a16="http://schemas.microsoft.com/office/drawing/2014/main" id="{3568B418-5F5D-D50A-DF26-764C9E93DAA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7200000">
                  <a:off x="2988353" y="2491555"/>
                  <a:ext cx="153350" cy="120187"/>
                </a:xfrm>
                <a:prstGeom prst="rect">
                  <a:avLst/>
                </a:prstGeom>
              </p:spPr>
            </p:pic>
            <p:pic>
              <p:nvPicPr>
                <p:cNvPr id="3761" name="Graphic 3760">
                  <a:extLst>
                    <a:ext uri="{FF2B5EF4-FFF2-40B4-BE49-F238E27FC236}">
                      <a16:creationId xmlns:a16="http://schemas.microsoft.com/office/drawing/2014/main" id="{EBB532B5-78DC-FAE4-9C99-99CCC93AAB82}"/>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rot="1800000">
                  <a:off x="3058300" y="2618539"/>
                  <a:ext cx="102863" cy="80618"/>
                </a:xfrm>
                <a:prstGeom prst="rect">
                  <a:avLst/>
                </a:prstGeom>
              </p:spPr>
            </p:pic>
            <p:pic>
              <p:nvPicPr>
                <p:cNvPr id="3762" name="Graphic 3761">
                  <a:extLst>
                    <a:ext uri="{FF2B5EF4-FFF2-40B4-BE49-F238E27FC236}">
                      <a16:creationId xmlns:a16="http://schemas.microsoft.com/office/drawing/2014/main" id="{1D9F6DF9-A997-3D7D-9E56-9F7B8C48B4E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700000">
                  <a:off x="2920755" y="2403018"/>
                  <a:ext cx="105240" cy="82481"/>
                </a:xfrm>
                <a:prstGeom prst="rect">
                  <a:avLst/>
                </a:prstGeom>
              </p:spPr>
            </p:pic>
            <p:pic>
              <p:nvPicPr>
                <p:cNvPr id="3763" name="Graphic 3762">
                  <a:extLst>
                    <a:ext uri="{FF2B5EF4-FFF2-40B4-BE49-F238E27FC236}">
                      <a16:creationId xmlns:a16="http://schemas.microsoft.com/office/drawing/2014/main" id="{C890BC73-DEF4-4445-04EA-49A51E08F42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6595814">
                  <a:off x="3023331" y="1988535"/>
                  <a:ext cx="153350" cy="120187"/>
                </a:xfrm>
                <a:prstGeom prst="rect">
                  <a:avLst/>
                </a:prstGeom>
              </p:spPr>
            </p:pic>
            <p:pic>
              <p:nvPicPr>
                <p:cNvPr id="3764" name="Graphic 3763">
                  <a:extLst>
                    <a:ext uri="{FF2B5EF4-FFF2-40B4-BE49-F238E27FC236}">
                      <a16:creationId xmlns:a16="http://schemas.microsoft.com/office/drawing/2014/main" id="{07A5763E-1723-BF9A-F591-5F7C8B1A9A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61036" y="1828364"/>
                  <a:ext cx="130304" cy="102125"/>
                </a:xfrm>
                <a:prstGeom prst="rect">
                  <a:avLst/>
                </a:prstGeom>
              </p:spPr>
            </p:pic>
          </p:grpSp>
        </p:grpSp>
        <p:grpSp>
          <p:nvGrpSpPr>
            <p:cNvPr id="3720" name="Group 3719">
              <a:extLst>
                <a:ext uri="{FF2B5EF4-FFF2-40B4-BE49-F238E27FC236}">
                  <a16:creationId xmlns:a16="http://schemas.microsoft.com/office/drawing/2014/main" id="{FE50927F-974C-A7D0-A51D-BCF98C4805A7}"/>
                </a:ext>
              </a:extLst>
            </p:cNvPr>
            <p:cNvGrpSpPr/>
            <p:nvPr/>
          </p:nvGrpSpPr>
          <p:grpSpPr>
            <a:xfrm>
              <a:off x="4835914" y="3537277"/>
              <a:ext cx="676050" cy="626832"/>
              <a:chOff x="3345879" y="5098302"/>
              <a:chExt cx="504497" cy="467768"/>
            </a:xfrm>
          </p:grpSpPr>
          <p:pic>
            <p:nvPicPr>
              <p:cNvPr id="3750" name="T-Cells infiltrate 4">
                <a:extLst>
                  <a:ext uri="{FF2B5EF4-FFF2-40B4-BE49-F238E27FC236}">
                    <a16:creationId xmlns:a16="http://schemas.microsoft.com/office/drawing/2014/main" id="{2DF0AF38-1AC6-1420-0A09-C098B8815408}"/>
                  </a:ext>
                </a:extLst>
              </p:cNvPr>
              <p:cNvPicPr>
                <a:picLocks noChangeAspect="1"/>
              </p:cNvPicPr>
              <p:nvPr/>
            </p:nvPicPr>
            <p:blipFill>
              <a:blip r:embed="rId22">
                <a:extLst>
                  <a:ext uri="{28A0092B-C50C-407E-A947-70E740481C1C}">
                    <a14:useLocalDpi xmlns:a14="http://schemas.microsoft.com/office/drawing/2010/main" val="0"/>
                  </a:ext>
                  <a:ext uri="{96DAC541-7B7A-43D3-8B79-37D633B846F1}">
                    <asvg:svgBlip xmlns:asvg="http://schemas.microsoft.com/office/drawing/2016/SVG/main" r:embed="rId23"/>
                  </a:ext>
                </a:extLst>
              </a:blip>
              <a:stretch>
                <a:fillRect/>
              </a:stretch>
            </p:blipFill>
            <p:spPr>
              <a:xfrm>
                <a:off x="3345879" y="5098302"/>
                <a:ext cx="101958" cy="95324"/>
              </a:xfrm>
              <a:prstGeom prst="rect">
                <a:avLst/>
              </a:prstGeom>
            </p:spPr>
          </p:pic>
          <p:pic>
            <p:nvPicPr>
              <p:cNvPr id="3751" name="T-Cells infiltrate 4">
                <a:extLst>
                  <a:ext uri="{FF2B5EF4-FFF2-40B4-BE49-F238E27FC236}">
                    <a16:creationId xmlns:a16="http://schemas.microsoft.com/office/drawing/2014/main" id="{5BAAC3C4-5EEA-4B93-9BAF-C41448DD6ECE}"/>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3748418" y="5470746"/>
                <a:ext cx="101958" cy="95324"/>
              </a:xfrm>
              <a:prstGeom prst="rect">
                <a:avLst/>
              </a:prstGeom>
            </p:spPr>
          </p:pic>
          <p:pic>
            <p:nvPicPr>
              <p:cNvPr id="3752" name="T-Cells infiltrate 4">
                <a:extLst>
                  <a:ext uri="{FF2B5EF4-FFF2-40B4-BE49-F238E27FC236}">
                    <a16:creationId xmlns:a16="http://schemas.microsoft.com/office/drawing/2014/main" id="{01CF9BE7-A4F6-10A0-46E2-E52F73BA7011}"/>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3444026" y="5299181"/>
                <a:ext cx="101958" cy="95324"/>
              </a:xfrm>
              <a:prstGeom prst="rect">
                <a:avLst/>
              </a:prstGeom>
            </p:spPr>
          </p:pic>
        </p:grpSp>
        <p:pic>
          <p:nvPicPr>
            <p:cNvPr id="3721" name="T-Cells infiltrate 4">
              <a:extLst>
                <a:ext uri="{FF2B5EF4-FFF2-40B4-BE49-F238E27FC236}">
                  <a16:creationId xmlns:a16="http://schemas.microsoft.com/office/drawing/2014/main" id="{D431B9A7-0A87-C703-3033-8AB889DD66F1}"/>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5516356" y="3485284"/>
              <a:ext cx="136628" cy="127738"/>
            </a:xfrm>
            <a:prstGeom prst="rect">
              <a:avLst/>
            </a:prstGeom>
          </p:spPr>
        </p:pic>
        <p:grpSp>
          <p:nvGrpSpPr>
            <p:cNvPr id="3722" name="Graphic 1856">
              <a:extLst>
                <a:ext uri="{FF2B5EF4-FFF2-40B4-BE49-F238E27FC236}">
                  <a16:creationId xmlns:a16="http://schemas.microsoft.com/office/drawing/2014/main" id="{F2F93225-DF39-18A3-00B4-584B172DAA95}"/>
                </a:ext>
              </a:extLst>
            </p:cNvPr>
            <p:cNvGrpSpPr/>
            <p:nvPr/>
          </p:nvGrpSpPr>
          <p:grpSpPr>
            <a:xfrm>
              <a:off x="5117935" y="3147455"/>
              <a:ext cx="198584" cy="175297"/>
              <a:chOff x="5117935" y="3147455"/>
              <a:chExt cx="198584" cy="175297"/>
            </a:xfrm>
          </p:grpSpPr>
          <p:sp>
            <p:nvSpPr>
              <p:cNvPr id="3747" name="Freeform 16">
                <a:extLst>
                  <a:ext uri="{FF2B5EF4-FFF2-40B4-BE49-F238E27FC236}">
                    <a16:creationId xmlns:a16="http://schemas.microsoft.com/office/drawing/2014/main" id="{869D2519-BCE6-EE01-69DB-6F5E45A324FA}"/>
                  </a:ext>
                </a:extLst>
              </p:cNvPr>
              <p:cNvSpPr/>
              <p:nvPr/>
            </p:nvSpPr>
            <p:spPr>
              <a:xfrm>
                <a:off x="5117935" y="3147455"/>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chemeClr val="tx2"/>
              </a:solidFill>
              <a:ln w="5043" cap="flat">
                <a:solidFill>
                  <a:srgbClr val="585863"/>
                </a:solidFill>
                <a:prstDash val="solid"/>
                <a:miter/>
              </a:ln>
            </p:spPr>
            <p:txBody>
              <a:bodyPr rtlCol="0" anchor="ctr"/>
              <a:lstStyle/>
              <a:p>
                <a:pPr defTabSz="685766">
                  <a:defRPr/>
                </a:pPr>
                <a:endParaRPr lang="en-US" sz="1200">
                  <a:solidFill>
                    <a:srgbClr val="000000"/>
                  </a:solidFill>
                </a:endParaRPr>
              </a:p>
            </p:txBody>
          </p:sp>
          <p:sp>
            <p:nvSpPr>
              <p:cNvPr id="3748" name="Freeform 17">
                <a:extLst>
                  <a:ext uri="{FF2B5EF4-FFF2-40B4-BE49-F238E27FC236}">
                    <a16:creationId xmlns:a16="http://schemas.microsoft.com/office/drawing/2014/main" id="{8FF85175-2E43-EE06-E535-4A63641F8970}"/>
                  </a:ext>
                </a:extLst>
              </p:cNvPr>
              <p:cNvSpPr/>
              <p:nvPr/>
            </p:nvSpPr>
            <p:spPr>
              <a:xfrm>
                <a:off x="5177905" y="3203452"/>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defTabSz="685766">
                  <a:defRPr/>
                </a:pPr>
                <a:endParaRPr lang="en-US" sz="1200">
                  <a:solidFill>
                    <a:srgbClr val="000000"/>
                  </a:solidFill>
                </a:endParaRPr>
              </a:p>
            </p:txBody>
          </p:sp>
          <p:sp>
            <p:nvSpPr>
              <p:cNvPr id="3749" name="Freeform 18">
                <a:extLst>
                  <a:ext uri="{FF2B5EF4-FFF2-40B4-BE49-F238E27FC236}">
                    <a16:creationId xmlns:a16="http://schemas.microsoft.com/office/drawing/2014/main" id="{93E3EDC8-00ED-81EA-193B-536BE5C48965}"/>
                  </a:ext>
                </a:extLst>
              </p:cNvPr>
              <p:cNvSpPr/>
              <p:nvPr/>
            </p:nvSpPr>
            <p:spPr>
              <a:xfrm>
                <a:off x="5251598" y="3174942"/>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defTabSz="685766">
                  <a:defRPr/>
                </a:pPr>
                <a:endParaRPr lang="en-US" sz="1200">
                  <a:solidFill>
                    <a:srgbClr val="000000"/>
                  </a:solidFill>
                </a:endParaRPr>
              </a:p>
            </p:txBody>
          </p:sp>
        </p:grpSp>
        <p:grpSp>
          <p:nvGrpSpPr>
            <p:cNvPr id="3723" name="Graphic 1847">
              <a:extLst>
                <a:ext uri="{FF2B5EF4-FFF2-40B4-BE49-F238E27FC236}">
                  <a16:creationId xmlns:a16="http://schemas.microsoft.com/office/drawing/2014/main" id="{4C13E3EA-7B88-D9BF-789B-6C7FB8B64EE1}"/>
                </a:ext>
              </a:extLst>
            </p:cNvPr>
            <p:cNvGrpSpPr/>
            <p:nvPr/>
          </p:nvGrpSpPr>
          <p:grpSpPr>
            <a:xfrm>
              <a:off x="4967130" y="3535012"/>
              <a:ext cx="198584" cy="175297"/>
              <a:chOff x="4967130" y="3535012"/>
              <a:chExt cx="198584" cy="175297"/>
            </a:xfrm>
          </p:grpSpPr>
          <p:sp>
            <p:nvSpPr>
              <p:cNvPr id="3744" name="Freeform 24">
                <a:extLst>
                  <a:ext uri="{FF2B5EF4-FFF2-40B4-BE49-F238E27FC236}">
                    <a16:creationId xmlns:a16="http://schemas.microsoft.com/office/drawing/2014/main" id="{B42E6C0D-0712-72BE-570C-FF1FB0EBDB0E}"/>
                  </a:ext>
                </a:extLst>
              </p:cNvPr>
              <p:cNvSpPr/>
              <p:nvPr/>
            </p:nvSpPr>
            <p:spPr>
              <a:xfrm>
                <a:off x="4967130" y="353501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chemeClr val="tx2"/>
              </a:solidFill>
              <a:ln w="5043" cap="flat">
                <a:solidFill>
                  <a:srgbClr val="585863"/>
                </a:solidFill>
                <a:prstDash val="solid"/>
                <a:miter/>
              </a:ln>
            </p:spPr>
            <p:txBody>
              <a:bodyPr rtlCol="0" anchor="ctr"/>
              <a:lstStyle/>
              <a:p>
                <a:pPr defTabSz="685766">
                  <a:defRPr/>
                </a:pPr>
                <a:endParaRPr lang="en-US" sz="1200">
                  <a:solidFill>
                    <a:srgbClr val="000000"/>
                  </a:solidFill>
                </a:endParaRPr>
              </a:p>
            </p:txBody>
          </p:sp>
          <p:sp>
            <p:nvSpPr>
              <p:cNvPr id="3745" name="Freeform 25">
                <a:extLst>
                  <a:ext uri="{FF2B5EF4-FFF2-40B4-BE49-F238E27FC236}">
                    <a16:creationId xmlns:a16="http://schemas.microsoft.com/office/drawing/2014/main" id="{9EBB582D-ABD9-A2B7-30A8-644E054B5DC3}"/>
                  </a:ext>
                </a:extLst>
              </p:cNvPr>
              <p:cNvSpPr/>
              <p:nvPr/>
            </p:nvSpPr>
            <p:spPr>
              <a:xfrm>
                <a:off x="5027100" y="359100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defTabSz="685766">
                  <a:defRPr/>
                </a:pPr>
                <a:endParaRPr lang="en-US" sz="1200">
                  <a:solidFill>
                    <a:srgbClr val="000000"/>
                  </a:solidFill>
                </a:endParaRPr>
              </a:p>
            </p:txBody>
          </p:sp>
          <p:sp>
            <p:nvSpPr>
              <p:cNvPr id="3746" name="Freeform 26">
                <a:extLst>
                  <a:ext uri="{FF2B5EF4-FFF2-40B4-BE49-F238E27FC236}">
                    <a16:creationId xmlns:a16="http://schemas.microsoft.com/office/drawing/2014/main" id="{5793C6F2-B1B7-24BF-C2B4-E31142B158C4}"/>
                  </a:ext>
                </a:extLst>
              </p:cNvPr>
              <p:cNvSpPr/>
              <p:nvPr/>
            </p:nvSpPr>
            <p:spPr>
              <a:xfrm>
                <a:off x="5100793" y="356249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defTabSz="685766">
                  <a:defRPr/>
                </a:pPr>
                <a:endParaRPr lang="en-US" sz="1200">
                  <a:solidFill>
                    <a:srgbClr val="000000"/>
                  </a:solidFill>
                </a:endParaRPr>
              </a:p>
            </p:txBody>
          </p:sp>
        </p:grpSp>
        <p:grpSp>
          <p:nvGrpSpPr>
            <p:cNvPr id="3724" name="Graphic 1848">
              <a:extLst>
                <a:ext uri="{FF2B5EF4-FFF2-40B4-BE49-F238E27FC236}">
                  <a16:creationId xmlns:a16="http://schemas.microsoft.com/office/drawing/2014/main" id="{8A5FE684-86FA-F9CB-136A-EE2949709DD7}"/>
                </a:ext>
              </a:extLst>
            </p:cNvPr>
            <p:cNvGrpSpPr/>
            <p:nvPr/>
          </p:nvGrpSpPr>
          <p:grpSpPr>
            <a:xfrm>
              <a:off x="5395008" y="3561302"/>
              <a:ext cx="198584" cy="175297"/>
              <a:chOff x="5395008" y="3561302"/>
              <a:chExt cx="198584" cy="175297"/>
            </a:xfrm>
          </p:grpSpPr>
          <p:sp>
            <p:nvSpPr>
              <p:cNvPr id="3741" name="Freeform 28">
                <a:extLst>
                  <a:ext uri="{FF2B5EF4-FFF2-40B4-BE49-F238E27FC236}">
                    <a16:creationId xmlns:a16="http://schemas.microsoft.com/office/drawing/2014/main" id="{5C849838-6B63-113C-E014-987F952B6B3F}"/>
                  </a:ext>
                </a:extLst>
              </p:cNvPr>
              <p:cNvSpPr/>
              <p:nvPr/>
            </p:nvSpPr>
            <p:spPr>
              <a:xfrm>
                <a:off x="5395008" y="356130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chemeClr val="tx2"/>
              </a:solidFill>
              <a:ln w="5043" cap="flat">
                <a:solidFill>
                  <a:srgbClr val="585863"/>
                </a:solidFill>
                <a:prstDash val="solid"/>
                <a:miter/>
              </a:ln>
            </p:spPr>
            <p:txBody>
              <a:bodyPr rtlCol="0" anchor="ctr"/>
              <a:lstStyle/>
              <a:p>
                <a:pPr defTabSz="685766">
                  <a:defRPr/>
                </a:pPr>
                <a:endParaRPr lang="en-US" sz="1200">
                  <a:solidFill>
                    <a:srgbClr val="000000"/>
                  </a:solidFill>
                </a:endParaRPr>
              </a:p>
            </p:txBody>
          </p:sp>
          <p:sp>
            <p:nvSpPr>
              <p:cNvPr id="3742" name="Freeform 29">
                <a:extLst>
                  <a:ext uri="{FF2B5EF4-FFF2-40B4-BE49-F238E27FC236}">
                    <a16:creationId xmlns:a16="http://schemas.microsoft.com/office/drawing/2014/main" id="{2CF3868A-5631-5FB1-9788-C23B261E775D}"/>
                  </a:ext>
                </a:extLst>
              </p:cNvPr>
              <p:cNvSpPr/>
              <p:nvPr/>
            </p:nvSpPr>
            <p:spPr>
              <a:xfrm>
                <a:off x="5454978" y="361729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defTabSz="685766">
                  <a:defRPr/>
                </a:pPr>
                <a:endParaRPr lang="en-US" sz="1200">
                  <a:solidFill>
                    <a:srgbClr val="000000"/>
                  </a:solidFill>
                </a:endParaRPr>
              </a:p>
            </p:txBody>
          </p:sp>
          <p:sp>
            <p:nvSpPr>
              <p:cNvPr id="3743" name="Freeform 30">
                <a:extLst>
                  <a:ext uri="{FF2B5EF4-FFF2-40B4-BE49-F238E27FC236}">
                    <a16:creationId xmlns:a16="http://schemas.microsoft.com/office/drawing/2014/main" id="{7A8106F4-55C7-8FDA-D1F6-195D7D1AB562}"/>
                  </a:ext>
                </a:extLst>
              </p:cNvPr>
              <p:cNvSpPr/>
              <p:nvPr/>
            </p:nvSpPr>
            <p:spPr>
              <a:xfrm>
                <a:off x="5528671" y="358878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defTabSz="685766">
                  <a:defRPr/>
                </a:pPr>
                <a:endParaRPr lang="en-US" sz="1200">
                  <a:solidFill>
                    <a:srgbClr val="000000"/>
                  </a:solidFill>
                </a:endParaRPr>
              </a:p>
            </p:txBody>
          </p:sp>
        </p:grpSp>
        <p:grpSp>
          <p:nvGrpSpPr>
            <p:cNvPr id="3725" name="Graphic 1852">
              <a:extLst>
                <a:ext uri="{FF2B5EF4-FFF2-40B4-BE49-F238E27FC236}">
                  <a16:creationId xmlns:a16="http://schemas.microsoft.com/office/drawing/2014/main" id="{CCEC27F9-DED7-C719-C52E-35673AC1FD55}"/>
                </a:ext>
              </a:extLst>
            </p:cNvPr>
            <p:cNvGrpSpPr/>
            <p:nvPr/>
          </p:nvGrpSpPr>
          <p:grpSpPr>
            <a:xfrm rot="900000">
              <a:off x="5748098" y="3725418"/>
              <a:ext cx="172045" cy="151870"/>
              <a:chOff x="5748098" y="3725418"/>
              <a:chExt cx="172045" cy="151870"/>
            </a:xfrm>
          </p:grpSpPr>
          <p:sp>
            <p:nvSpPr>
              <p:cNvPr id="3738" name="Freeform 32">
                <a:extLst>
                  <a:ext uri="{FF2B5EF4-FFF2-40B4-BE49-F238E27FC236}">
                    <a16:creationId xmlns:a16="http://schemas.microsoft.com/office/drawing/2014/main" id="{07EE0149-9E43-7230-FD95-5F5077AA8C71}"/>
                  </a:ext>
                </a:extLst>
              </p:cNvPr>
              <p:cNvSpPr/>
              <p:nvPr/>
            </p:nvSpPr>
            <p:spPr>
              <a:xfrm>
                <a:off x="5748098" y="3725418"/>
                <a:ext cx="172045" cy="151870"/>
              </a:xfrm>
              <a:custGeom>
                <a:avLst/>
                <a:gdLst>
                  <a:gd name="connsiteX0" fmla="*/ 57901 w 172045"/>
                  <a:gd name="connsiteY0" fmla="*/ 7116 h 151870"/>
                  <a:gd name="connsiteX1" fmla="*/ 67625 w 172045"/>
                  <a:gd name="connsiteY1" fmla="*/ 1739 h 151870"/>
                  <a:gd name="connsiteX2" fmla="*/ 83213 w 172045"/>
                  <a:gd name="connsiteY2" fmla="*/ 174 h 151870"/>
                  <a:gd name="connsiteX3" fmla="*/ 133897 w 172045"/>
                  <a:gd name="connsiteY3" fmla="*/ 17710 h 151870"/>
                  <a:gd name="connsiteX4" fmla="*/ 158830 w 172045"/>
                  <a:gd name="connsiteY4" fmla="*/ 30181 h 151870"/>
                  <a:gd name="connsiteX5" fmla="*/ 169222 w 172045"/>
                  <a:gd name="connsiteY5" fmla="*/ 37657 h 151870"/>
                  <a:gd name="connsiteX6" fmla="*/ 171932 w 172045"/>
                  <a:gd name="connsiteY6" fmla="*/ 52602 h 151870"/>
                  <a:gd name="connsiteX7" fmla="*/ 169660 w 172045"/>
                  <a:gd name="connsiteY7" fmla="*/ 81985 h 151870"/>
                  <a:gd name="connsiteX8" fmla="*/ 162779 w 172045"/>
                  <a:gd name="connsiteY8" fmla="*/ 113856 h 151870"/>
                  <a:gd name="connsiteX9" fmla="*/ 141104 w 172045"/>
                  <a:gd name="connsiteY9" fmla="*/ 138570 h 151870"/>
                  <a:gd name="connsiteX10" fmla="*/ 116609 w 172045"/>
                  <a:gd name="connsiteY10" fmla="*/ 144993 h 151870"/>
                  <a:gd name="connsiteX11" fmla="*/ 86747 w 172045"/>
                  <a:gd name="connsiteY11" fmla="*/ 149552 h 151870"/>
                  <a:gd name="connsiteX12" fmla="*/ 43939 w 172045"/>
                  <a:gd name="connsiteY12" fmla="*/ 148637 h 151870"/>
                  <a:gd name="connsiteX13" fmla="*/ 17380 w 172045"/>
                  <a:gd name="connsiteY13" fmla="*/ 126237 h 151870"/>
                  <a:gd name="connsiteX14" fmla="*/ 136 w 172045"/>
                  <a:gd name="connsiteY14" fmla="*/ 87798 h 151870"/>
                  <a:gd name="connsiteX15" fmla="*/ 18159 w 172045"/>
                  <a:gd name="connsiteY15" fmla="*/ 47516 h 151870"/>
                  <a:gd name="connsiteX16" fmla="*/ 57901 w 172045"/>
                  <a:gd name="connsiteY16" fmla="*/ 7116 h 151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045" h="151870">
                    <a:moveTo>
                      <a:pt x="57901" y="7116"/>
                    </a:moveTo>
                    <a:cubicBezTo>
                      <a:pt x="60866" y="4920"/>
                      <a:pt x="64137" y="3111"/>
                      <a:pt x="67625" y="1739"/>
                    </a:cubicBezTo>
                    <a:cubicBezTo>
                      <a:pt x="72539" y="-20"/>
                      <a:pt x="77950" y="-228"/>
                      <a:pt x="83213" y="174"/>
                    </a:cubicBezTo>
                    <a:cubicBezTo>
                      <a:pt x="101310" y="1559"/>
                      <a:pt x="117893" y="9714"/>
                      <a:pt x="133897" y="17710"/>
                    </a:cubicBezTo>
                    <a:lnTo>
                      <a:pt x="158830" y="30181"/>
                    </a:lnTo>
                    <a:cubicBezTo>
                      <a:pt x="162727" y="32128"/>
                      <a:pt x="166795" y="34213"/>
                      <a:pt x="169222" y="37657"/>
                    </a:cubicBezTo>
                    <a:cubicBezTo>
                      <a:pt x="172258" y="41945"/>
                      <a:pt x="172192" y="47467"/>
                      <a:pt x="171932" y="52602"/>
                    </a:cubicBezTo>
                    <a:cubicBezTo>
                      <a:pt x="171437" y="62412"/>
                      <a:pt x="170679" y="72207"/>
                      <a:pt x="169660" y="81985"/>
                    </a:cubicBezTo>
                    <a:cubicBezTo>
                      <a:pt x="168510" y="92801"/>
                      <a:pt x="167003" y="103720"/>
                      <a:pt x="162779" y="113856"/>
                    </a:cubicBezTo>
                    <a:cubicBezTo>
                      <a:pt x="158556" y="123993"/>
                      <a:pt x="151333" y="133381"/>
                      <a:pt x="141104" y="138570"/>
                    </a:cubicBezTo>
                    <a:cubicBezTo>
                      <a:pt x="133607" y="142374"/>
                      <a:pt x="125012" y="143711"/>
                      <a:pt x="116609" y="144993"/>
                    </a:cubicBezTo>
                    <a:lnTo>
                      <a:pt x="86747" y="149552"/>
                    </a:lnTo>
                    <a:cubicBezTo>
                      <a:pt x="72457" y="151734"/>
                      <a:pt x="57300" y="153813"/>
                      <a:pt x="43939" y="148637"/>
                    </a:cubicBezTo>
                    <a:cubicBezTo>
                      <a:pt x="32804" y="144321"/>
                      <a:pt x="24372" y="135473"/>
                      <a:pt x="17380" y="126237"/>
                    </a:cubicBezTo>
                    <a:cubicBezTo>
                      <a:pt x="8672" y="114764"/>
                      <a:pt x="1324" y="101849"/>
                      <a:pt x="136" y="87798"/>
                    </a:cubicBezTo>
                    <a:cubicBezTo>
                      <a:pt x="-1297" y="70726"/>
                      <a:pt x="8843" y="60645"/>
                      <a:pt x="18159" y="47516"/>
                    </a:cubicBezTo>
                    <a:cubicBezTo>
                      <a:pt x="29189" y="31968"/>
                      <a:pt x="41727" y="18305"/>
                      <a:pt x="57901" y="7116"/>
                    </a:cubicBezTo>
                    <a:close/>
                  </a:path>
                </a:pathLst>
              </a:custGeom>
              <a:solidFill>
                <a:schemeClr val="tx2"/>
              </a:solidFill>
              <a:ln w="4322" cap="flat">
                <a:solidFill>
                  <a:srgbClr val="585863"/>
                </a:solidFill>
                <a:prstDash val="solid"/>
                <a:miter/>
              </a:ln>
            </p:spPr>
            <p:txBody>
              <a:bodyPr rtlCol="0" anchor="ctr"/>
              <a:lstStyle/>
              <a:p>
                <a:pPr defTabSz="685766">
                  <a:defRPr/>
                </a:pPr>
                <a:endParaRPr lang="en-US" sz="1200">
                  <a:solidFill>
                    <a:srgbClr val="000000"/>
                  </a:solidFill>
                </a:endParaRPr>
              </a:p>
            </p:txBody>
          </p:sp>
          <p:sp>
            <p:nvSpPr>
              <p:cNvPr id="3739" name="Freeform 33">
                <a:extLst>
                  <a:ext uri="{FF2B5EF4-FFF2-40B4-BE49-F238E27FC236}">
                    <a16:creationId xmlns:a16="http://schemas.microsoft.com/office/drawing/2014/main" id="{94B88BED-F206-23B4-91E9-8152F12AB0C0}"/>
                  </a:ext>
                </a:extLst>
              </p:cNvPr>
              <p:cNvSpPr/>
              <p:nvPr/>
            </p:nvSpPr>
            <p:spPr>
              <a:xfrm>
                <a:off x="5800053" y="3773931"/>
                <a:ext cx="73486" cy="76213"/>
              </a:xfrm>
              <a:custGeom>
                <a:avLst/>
                <a:gdLst>
                  <a:gd name="connsiteX0" fmla="*/ 73487 w 73486"/>
                  <a:gd name="connsiteY0" fmla="*/ 38107 h 76213"/>
                  <a:gd name="connsiteX1" fmla="*/ 36743 w 73486"/>
                  <a:gd name="connsiteY1" fmla="*/ 76213 h 76213"/>
                  <a:gd name="connsiteX2" fmla="*/ 0 w 73486"/>
                  <a:gd name="connsiteY2" fmla="*/ 38107 h 76213"/>
                  <a:gd name="connsiteX3" fmla="*/ 36743 w 73486"/>
                  <a:gd name="connsiteY3" fmla="*/ 0 h 76213"/>
                  <a:gd name="connsiteX4" fmla="*/ 73487 w 73486"/>
                  <a:gd name="connsiteY4" fmla="*/ 38107 h 76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86" h="76213">
                    <a:moveTo>
                      <a:pt x="73487" y="38107"/>
                    </a:moveTo>
                    <a:cubicBezTo>
                      <a:pt x="73487" y="59152"/>
                      <a:pt x="57036" y="76213"/>
                      <a:pt x="36743" y="76213"/>
                    </a:cubicBezTo>
                    <a:cubicBezTo>
                      <a:pt x="16451" y="76213"/>
                      <a:pt x="0" y="59152"/>
                      <a:pt x="0" y="38107"/>
                    </a:cubicBezTo>
                    <a:cubicBezTo>
                      <a:pt x="0" y="17061"/>
                      <a:pt x="16451" y="0"/>
                      <a:pt x="36743" y="0"/>
                    </a:cubicBezTo>
                    <a:cubicBezTo>
                      <a:pt x="57036" y="0"/>
                      <a:pt x="73487" y="17061"/>
                      <a:pt x="73487" y="38107"/>
                    </a:cubicBezTo>
                    <a:close/>
                  </a:path>
                </a:pathLst>
              </a:custGeom>
              <a:solidFill>
                <a:srgbClr val="E3E7F7">
                  <a:alpha val="48000"/>
                </a:srgbClr>
              </a:solidFill>
              <a:ln w="720" cap="flat">
                <a:noFill/>
                <a:prstDash val="solid"/>
                <a:miter/>
              </a:ln>
            </p:spPr>
            <p:txBody>
              <a:bodyPr rtlCol="0" anchor="ctr"/>
              <a:lstStyle/>
              <a:p>
                <a:pPr defTabSz="685766">
                  <a:defRPr/>
                </a:pPr>
                <a:endParaRPr lang="en-US" sz="1200">
                  <a:solidFill>
                    <a:srgbClr val="000000"/>
                  </a:solidFill>
                </a:endParaRPr>
              </a:p>
            </p:txBody>
          </p:sp>
          <p:sp>
            <p:nvSpPr>
              <p:cNvPr id="3740" name="Freeform 37">
                <a:extLst>
                  <a:ext uri="{FF2B5EF4-FFF2-40B4-BE49-F238E27FC236}">
                    <a16:creationId xmlns:a16="http://schemas.microsoft.com/office/drawing/2014/main" id="{2A6D202A-397F-AFC7-36A2-EBCDACAD1F70}"/>
                  </a:ext>
                </a:extLst>
              </p:cNvPr>
              <p:cNvSpPr/>
              <p:nvPr/>
            </p:nvSpPr>
            <p:spPr>
              <a:xfrm>
                <a:off x="5863898" y="3749231"/>
                <a:ext cx="42513" cy="66575"/>
              </a:xfrm>
              <a:custGeom>
                <a:avLst/>
                <a:gdLst>
                  <a:gd name="connsiteX0" fmla="*/ 32750 w 42513"/>
                  <a:gd name="connsiteY0" fmla="*/ 13989 h 66575"/>
                  <a:gd name="connsiteX1" fmla="*/ 41346 w 42513"/>
                  <a:gd name="connsiteY1" fmla="*/ 20481 h 66575"/>
                  <a:gd name="connsiteX2" fmla="*/ 42370 w 42513"/>
                  <a:gd name="connsiteY2" fmla="*/ 26557 h 66575"/>
                  <a:gd name="connsiteX3" fmla="*/ 38577 w 42513"/>
                  <a:gd name="connsiteY3" fmla="*/ 66576 h 66575"/>
                  <a:gd name="connsiteX4" fmla="*/ 34568 w 42513"/>
                  <a:gd name="connsiteY4" fmla="*/ 34275 h 66575"/>
                  <a:gd name="connsiteX5" fmla="*/ 18557 w 42513"/>
                  <a:gd name="connsiteY5" fmla="*/ 16580 h 66575"/>
                  <a:gd name="connsiteX6" fmla="*/ 0 w 42513"/>
                  <a:gd name="connsiteY6" fmla="*/ 0 h 66575"/>
                  <a:gd name="connsiteX7" fmla="*/ 32750 w 42513"/>
                  <a:gd name="connsiteY7" fmla="*/ 13989 h 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513" h="66575">
                    <a:moveTo>
                      <a:pt x="32750" y="13989"/>
                    </a:moveTo>
                    <a:cubicBezTo>
                      <a:pt x="36142" y="15506"/>
                      <a:pt x="39787" y="17280"/>
                      <a:pt x="41346" y="20481"/>
                    </a:cubicBezTo>
                    <a:cubicBezTo>
                      <a:pt x="42259" y="22358"/>
                      <a:pt x="42325" y="24492"/>
                      <a:pt x="42370" y="26557"/>
                    </a:cubicBezTo>
                    <a:cubicBezTo>
                      <a:pt x="42667" y="40012"/>
                      <a:pt x="42919" y="53744"/>
                      <a:pt x="38577" y="66576"/>
                    </a:cubicBezTo>
                    <a:cubicBezTo>
                      <a:pt x="34865" y="56245"/>
                      <a:pt x="38577" y="44509"/>
                      <a:pt x="34568" y="34275"/>
                    </a:cubicBezTo>
                    <a:cubicBezTo>
                      <a:pt x="31629" y="26765"/>
                      <a:pt x="25067" y="21430"/>
                      <a:pt x="18557" y="16580"/>
                    </a:cubicBezTo>
                    <a:cubicBezTo>
                      <a:pt x="12849" y="12333"/>
                      <a:pt x="2227" y="6748"/>
                      <a:pt x="0" y="0"/>
                    </a:cubicBezTo>
                    <a:cubicBezTo>
                      <a:pt x="11030" y="2550"/>
                      <a:pt x="22447" y="9360"/>
                      <a:pt x="32750" y="13989"/>
                    </a:cubicBezTo>
                    <a:close/>
                  </a:path>
                </a:pathLst>
              </a:custGeom>
              <a:solidFill>
                <a:srgbClr val="FFFFFF"/>
              </a:solidFill>
              <a:ln w="720" cap="flat">
                <a:noFill/>
                <a:prstDash val="solid"/>
                <a:miter/>
              </a:ln>
            </p:spPr>
            <p:txBody>
              <a:bodyPr rtlCol="0" anchor="ctr"/>
              <a:lstStyle/>
              <a:p>
                <a:pPr defTabSz="685766">
                  <a:defRPr/>
                </a:pPr>
                <a:endParaRPr lang="en-US" sz="1200">
                  <a:solidFill>
                    <a:srgbClr val="000000"/>
                  </a:solidFill>
                </a:endParaRPr>
              </a:p>
            </p:txBody>
          </p:sp>
        </p:grpSp>
        <p:grpSp>
          <p:nvGrpSpPr>
            <p:cNvPr id="3726" name="Graphic 1850">
              <a:extLst>
                <a:ext uri="{FF2B5EF4-FFF2-40B4-BE49-F238E27FC236}">
                  <a16:creationId xmlns:a16="http://schemas.microsoft.com/office/drawing/2014/main" id="{635AF76B-8627-BDD6-67AD-C69DC58EFFF0}"/>
                </a:ext>
              </a:extLst>
            </p:cNvPr>
            <p:cNvGrpSpPr/>
            <p:nvPr/>
          </p:nvGrpSpPr>
          <p:grpSpPr>
            <a:xfrm>
              <a:off x="5676441" y="4052996"/>
              <a:ext cx="137284" cy="121185"/>
              <a:chOff x="5676441" y="4052996"/>
              <a:chExt cx="137284" cy="121185"/>
            </a:xfrm>
          </p:grpSpPr>
          <p:sp>
            <p:nvSpPr>
              <p:cNvPr id="3735" name="Freeform 39">
                <a:extLst>
                  <a:ext uri="{FF2B5EF4-FFF2-40B4-BE49-F238E27FC236}">
                    <a16:creationId xmlns:a16="http://schemas.microsoft.com/office/drawing/2014/main" id="{03178DA9-8210-9803-FE08-E7D70F7992A8}"/>
                  </a:ext>
                </a:extLst>
              </p:cNvPr>
              <p:cNvSpPr/>
              <p:nvPr/>
            </p:nvSpPr>
            <p:spPr>
              <a:xfrm>
                <a:off x="5676441" y="4052996"/>
                <a:ext cx="137284" cy="121185"/>
              </a:xfrm>
              <a:custGeom>
                <a:avLst/>
                <a:gdLst>
                  <a:gd name="connsiteX0" fmla="*/ 46203 w 137284"/>
                  <a:gd name="connsiteY0" fmla="*/ 5678 h 121185"/>
                  <a:gd name="connsiteX1" fmla="*/ 53962 w 137284"/>
                  <a:gd name="connsiteY1" fmla="*/ 1388 h 121185"/>
                  <a:gd name="connsiteX2" fmla="*/ 66401 w 137284"/>
                  <a:gd name="connsiteY2" fmla="*/ 139 h 121185"/>
                  <a:gd name="connsiteX3" fmla="*/ 106844 w 137284"/>
                  <a:gd name="connsiteY3" fmla="*/ 14131 h 121185"/>
                  <a:gd name="connsiteX4" fmla="*/ 126740 w 137284"/>
                  <a:gd name="connsiteY4" fmla="*/ 24083 h 121185"/>
                  <a:gd name="connsiteX5" fmla="*/ 135032 w 137284"/>
                  <a:gd name="connsiteY5" fmla="*/ 30048 h 121185"/>
                  <a:gd name="connsiteX6" fmla="*/ 137194 w 137284"/>
                  <a:gd name="connsiteY6" fmla="*/ 41974 h 121185"/>
                  <a:gd name="connsiteX7" fmla="*/ 135382 w 137284"/>
                  <a:gd name="connsiteY7" fmla="*/ 65421 h 121185"/>
                  <a:gd name="connsiteX8" fmla="*/ 129891 w 137284"/>
                  <a:gd name="connsiteY8" fmla="*/ 90852 h 121185"/>
                  <a:gd name="connsiteX9" fmla="*/ 112595 w 137284"/>
                  <a:gd name="connsiteY9" fmla="*/ 110573 h 121185"/>
                  <a:gd name="connsiteX10" fmla="*/ 93049 w 137284"/>
                  <a:gd name="connsiteY10" fmla="*/ 115698 h 121185"/>
                  <a:gd name="connsiteX11" fmla="*/ 69220 w 137284"/>
                  <a:gd name="connsiteY11" fmla="*/ 119336 h 121185"/>
                  <a:gd name="connsiteX12" fmla="*/ 35061 w 137284"/>
                  <a:gd name="connsiteY12" fmla="*/ 118606 h 121185"/>
                  <a:gd name="connsiteX13" fmla="*/ 13868 w 137284"/>
                  <a:gd name="connsiteY13" fmla="*/ 100732 h 121185"/>
                  <a:gd name="connsiteX14" fmla="*/ 109 w 137284"/>
                  <a:gd name="connsiteY14" fmla="*/ 70059 h 121185"/>
                  <a:gd name="connsiteX15" fmla="*/ 14490 w 137284"/>
                  <a:gd name="connsiteY15" fmla="*/ 37916 h 121185"/>
                  <a:gd name="connsiteX16" fmla="*/ 46203 w 137284"/>
                  <a:gd name="connsiteY16" fmla="*/ 5678 h 12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284" h="121185">
                    <a:moveTo>
                      <a:pt x="46203" y="5678"/>
                    </a:moveTo>
                    <a:cubicBezTo>
                      <a:pt x="48568" y="3926"/>
                      <a:pt x="51179" y="2483"/>
                      <a:pt x="53962" y="1388"/>
                    </a:cubicBezTo>
                    <a:cubicBezTo>
                      <a:pt x="57883" y="-16"/>
                      <a:pt x="62201" y="-182"/>
                      <a:pt x="66401" y="139"/>
                    </a:cubicBezTo>
                    <a:cubicBezTo>
                      <a:pt x="80841" y="1244"/>
                      <a:pt x="94073" y="7751"/>
                      <a:pt x="106844" y="14131"/>
                    </a:cubicBezTo>
                    <a:lnTo>
                      <a:pt x="126740" y="24083"/>
                    </a:lnTo>
                    <a:cubicBezTo>
                      <a:pt x="129849" y="25637"/>
                      <a:pt x="133095" y="27301"/>
                      <a:pt x="135032" y="30048"/>
                    </a:cubicBezTo>
                    <a:cubicBezTo>
                      <a:pt x="137455" y="33471"/>
                      <a:pt x="137401" y="37877"/>
                      <a:pt x="137194" y="41974"/>
                    </a:cubicBezTo>
                    <a:cubicBezTo>
                      <a:pt x="136799" y="49802"/>
                      <a:pt x="136195" y="57618"/>
                      <a:pt x="135382" y="65421"/>
                    </a:cubicBezTo>
                    <a:cubicBezTo>
                      <a:pt x="134463" y="74051"/>
                      <a:pt x="133261" y="82764"/>
                      <a:pt x="129891" y="90852"/>
                    </a:cubicBezTo>
                    <a:cubicBezTo>
                      <a:pt x="126521" y="98941"/>
                      <a:pt x="120757" y="106432"/>
                      <a:pt x="112595" y="110573"/>
                    </a:cubicBezTo>
                    <a:cubicBezTo>
                      <a:pt x="106613" y="113608"/>
                      <a:pt x="99754" y="114675"/>
                      <a:pt x="93049" y="115698"/>
                    </a:cubicBezTo>
                    <a:lnTo>
                      <a:pt x="69220" y="119336"/>
                    </a:lnTo>
                    <a:cubicBezTo>
                      <a:pt x="57818" y="121077"/>
                      <a:pt x="45723" y="122736"/>
                      <a:pt x="35061" y="118606"/>
                    </a:cubicBezTo>
                    <a:cubicBezTo>
                      <a:pt x="26176" y="115162"/>
                      <a:pt x="19448" y="108101"/>
                      <a:pt x="13868" y="100732"/>
                    </a:cubicBezTo>
                    <a:cubicBezTo>
                      <a:pt x="6920" y="91576"/>
                      <a:pt x="1056" y="81271"/>
                      <a:pt x="109" y="70059"/>
                    </a:cubicBezTo>
                    <a:cubicBezTo>
                      <a:pt x="-1035" y="56437"/>
                      <a:pt x="7056" y="48392"/>
                      <a:pt x="14490" y="37916"/>
                    </a:cubicBezTo>
                    <a:cubicBezTo>
                      <a:pt x="23292" y="25509"/>
                      <a:pt x="33296" y="14607"/>
                      <a:pt x="46203" y="5678"/>
                    </a:cubicBezTo>
                    <a:close/>
                  </a:path>
                </a:pathLst>
              </a:custGeom>
              <a:solidFill>
                <a:schemeClr val="tx2"/>
              </a:solidFill>
              <a:ln w="3362" cap="flat">
                <a:solidFill>
                  <a:srgbClr val="585863"/>
                </a:solidFill>
                <a:prstDash val="solid"/>
                <a:miter/>
              </a:ln>
            </p:spPr>
            <p:txBody>
              <a:bodyPr rtlCol="0" anchor="ctr"/>
              <a:lstStyle/>
              <a:p>
                <a:pPr defTabSz="685766">
                  <a:defRPr/>
                </a:pPr>
                <a:endParaRPr lang="en-US" sz="1200">
                  <a:solidFill>
                    <a:srgbClr val="000000"/>
                  </a:solidFill>
                </a:endParaRPr>
              </a:p>
            </p:txBody>
          </p:sp>
          <p:sp>
            <p:nvSpPr>
              <p:cNvPr id="3736" name="Freeform 41">
                <a:extLst>
                  <a:ext uri="{FF2B5EF4-FFF2-40B4-BE49-F238E27FC236}">
                    <a16:creationId xmlns:a16="http://schemas.microsoft.com/office/drawing/2014/main" id="{8AA4CE1E-895C-76A5-5D91-326D0F1591C3}"/>
                  </a:ext>
                </a:extLst>
              </p:cNvPr>
              <p:cNvSpPr/>
              <p:nvPr/>
            </p:nvSpPr>
            <p:spPr>
              <a:xfrm>
                <a:off x="5717900" y="4091707"/>
                <a:ext cx="58639" cy="60814"/>
              </a:xfrm>
              <a:custGeom>
                <a:avLst/>
                <a:gdLst>
                  <a:gd name="connsiteX0" fmla="*/ 58639 w 58639"/>
                  <a:gd name="connsiteY0" fmla="*/ 30407 h 60814"/>
                  <a:gd name="connsiteX1" fmla="*/ 29320 w 58639"/>
                  <a:gd name="connsiteY1" fmla="*/ 60815 h 60814"/>
                  <a:gd name="connsiteX2" fmla="*/ 0 w 58639"/>
                  <a:gd name="connsiteY2" fmla="*/ 30407 h 60814"/>
                  <a:gd name="connsiteX3" fmla="*/ 29320 w 58639"/>
                  <a:gd name="connsiteY3" fmla="*/ 0 h 60814"/>
                  <a:gd name="connsiteX4" fmla="*/ 58639 w 58639"/>
                  <a:gd name="connsiteY4" fmla="*/ 30407 h 60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39" h="60814">
                    <a:moveTo>
                      <a:pt x="58639" y="30407"/>
                    </a:moveTo>
                    <a:cubicBezTo>
                      <a:pt x="58639" y="47201"/>
                      <a:pt x="45512" y="60815"/>
                      <a:pt x="29320" y="60815"/>
                    </a:cubicBezTo>
                    <a:cubicBezTo>
                      <a:pt x="13127" y="60815"/>
                      <a:pt x="0" y="47201"/>
                      <a:pt x="0" y="30407"/>
                    </a:cubicBezTo>
                    <a:cubicBezTo>
                      <a:pt x="0" y="13614"/>
                      <a:pt x="13127" y="0"/>
                      <a:pt x="29320" y="0"/>
                    </a:cubicBezTo>
                    <a:cubicBezTo>
                      <a:pt x="45512" y="0"/>
                      <a:pt x="58639" y="13614"/>
                      <a:pt x="58639" y="30407"/>
                    </a:cubicBezTo>
                    <a:close/>
                  </a:path>
                </a:pathLst>
              </a:custGeom>
              <a:solidFill>
                <a:srgbClr val="E3E7F7">
                  <a:alpha val="48000"/>
                </a:srgbClr>
              </a:solidFill>
              <a:ln w="560" cap="flat">
                <a:noFill/>
                <a:prstDash val="solid"/>
                <a:miter/>
              </a:ln>
            </p:spPr>
            <p:txBody>
              <a:bodyPr rtlCol="0" anchor="ctr"/>
              <a:lstStyle/>
              <a:p>
                <a:pPr defTabSz="685766">
                  <a:defRPr/>
                </a:pPr>
                <a:endParaRPr lang="en-US" sz="1200">
                  <a:solidFill>
                    <a:srgbClr val="000000"/>
                  </a:solidFill>
                </a:endParaRPr>
              </a:p>
            </p:txBody>
          </p:sp>
          <p:sp>
            <p:nvSpPr>
              <p:cNvPr id="3737" name="Freeform 42">
                <a:extLst>
                  <a:ext uri="{FF2B5EF4-FFF2-40B4-BE49-F238E27FC236}">
                    <a16:creationId xmlns:a16="http://schemas.microsoft.com/office/drawing/2014/main" id="{619AF1F1-3FD8-A05B-9C31-5E1FD178E2D2}"/>
                  </a:ext>
                </a:extLst>
              </p:cNvPr>
              <p:cNvSpPr/>
              <p:nvPr/>
            </p:nvSpPr>
            <p:spPr>
              <a:xfrm>
                <a:off x="5768845" y="4071998"/>
                <a:ext cx="33923" cy="53124"/>
              </a:xfrm>
              <a:custGeom>
                <a:avLst/>
                <a:gdLst>
                  <a:gd name="connsiteX0" fmla="*/ 26133 w 33923"/>
                  <a:gd name="connsiteY0" fmla="*/ 11162 h 53124"/>
                  <a:gd name="connsiteX1" fmla="*/ 32992 w 33923"/>
                  <a:gd name="connsiteY1" fmla="*/ 16343 h 53124"/>
                  <a:gd name="connsiteX2" fmla="*/ 33809 w 33923"/>
                  <a:gd name="connsiteY2" fmla="*/ 21191 h 53124"/>
                  <a:gd name="connsiteX3" fmla="*/ 30783 w 33923"/>
                  <a:gd name="connsiteY3" fmla="*/ 53125 h 53124"/>
                  <a:gd name="connsiteX4" fmla="*/ 27584 w 33923"/>
                  <a:gd name="connsiteY4" fmla="*/ 27350 h 53124"/>
                  <a:gd name="connsiteX5" fmla="*/ 14808 w 33923"/>
                  <a:gd name="connsiteY5" fmla="*/ 13230 h 53124"/>
                  <a:gd name="connsiteX6" fmla="*/ 0 w 33923"/>
                  <a:gd name="connsiteY6" fmla="*/ 0 h 53124"/>
                  <a:gd name="connsiteX7" fmla="*/ 26133 w 33923"/>
                  <a:gd name="connsiteY7" fmla="*/ 11162 h 5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23" h="53124">
                    <a:moveTo>
                      <a:pt x="26133" y="11162"/>
                    </a:moveTo>
                    <a:cubicBezTo>
                      <a:pt x="28840" y="12373"/>
                      <a:pt x="31748" y="13788"/>
                      <a:pt x="32992" y="16343"/>
                    </a:cubicBezTo>
                    <a:cubicBezTo>
                      <a:pt x="33720" y="17841"/>
                      <a:pt x="33774" y="19544"/>
                      <a:pt x="33809" y="21191"/>
                    </a:cubicBezTo>
                    <a:cubicBezTo>
                      <a:pt x="34046" y="31928"/>
                      <a:pt x="34248" y="42886"/>
                      <a:pt x="30783" y="53125"/>
                    </a:cubicBezTo>
                    <a:cubicBezTo>
                      <a:pt x="27821" y="44881"/>
                      <a:pt x="30783" y="35516"/>
                      <a:pt x="27584" y="27350"/>
                    </a:cubicBezTo>
                    <a:cubicBezTo>
                      <a:pt x="25239" y="21357"/>
                      <a:pt x="20002" y="17100"/>
                      <a:pt x="14808" y="13230"/>
                    </a:cubicBezTo>
                    <a:cubicBezTo>
                      <a:pt x="10253" y="9841"/>
                      <a:pt x="1777" y="5385"/>
                      <a:pt x="0" y="0"/>
                    </a:cubicBezTo>
                    <a:cubicBezTo>
                      <a:pt x="8802" y="2035"/>
                      <a:pt x="17912" y="7469"/>
                      <a:pt x="26133" y="11162"/>
                    </a:cubicBezTo>
                    <a:close/>
                  </a:path>
                </a:pathLst>
              </a:custGeom>
              <a:solidFill>
                <a:srgbClr val="FFFFFF"/>
              </a:solidFill>
              <a:ln w="560" cap="flat">
                <a:noFill/>
                <a:prstDash val="solid"/>
                <a:miter/>
              </a:ln>
            </p:spPr>
            <p:txBody>
              <a:bodyPr rtlCol="0" anchor="ctr"/>
              <a:lstStyle/>
              <a:p>
                <a:pPr defTabSz="685766">
                  <a:defRPr/>
                </a:pPr>
                <a:endParaRPr lang="en-US" sz="1200">
                  <a:solidFill>
                    <a:srgbClr val="000000"/>
                  </a:solidFill>
                </a:endParaRPr>
              </a:p>
            </p:txBody>
          </p:sp>
        </p:grpSp>
        <p:grpSp>
          <p:nvGrpSpPr>
            <p:cNvPr id="3727" name="Graphic 1853">
              <a:extLst>
                <a:ext uri="{FF2B5EF4-FFF2-40B4-BE49-F238E27FC236}">
                  <a16:creationId xmlns:a16="http://schemas.microsoft.com/office/drawing/2014/main" id="{3CA52344-CD74-ED1F-326E-F1970BD323B6}"/>
                </a:ext>
              </a:extLst>
            </p:cNvPr>
            <p:cNvGrpSpPr/>
            <p:nvPr/>
          </p:nvGrpSpPr>
          <p:grpSpPr>
            <a:xfrm rot="4500000">
              <a:off x="5303671" y="4139642"/>
              <a:ext cx="198584" cy="175297"/>
              <a:chOff x="5303671" y="4139642"/>
              <a:chExt cx="198584" cy="175297"/>
            </a:xfrm>
          </p:grpSpPr>
          <p:sp>
            <p:nvSpPr>
              <p:cNvPr id="3732" name="Freeform 45">
                <a:extLst>
                  <a:ext uri="{FF2B5EF4-FFF2-40B4-BE49-F238E27FC236}">
                    <a16:creationId xmlns:a16="http://schemas.microsoft.com/office/drawing/2014/main" id="{5D163E2E-0F8C-49EC-CB49-FC874B2DC13F}"/>
                  </a:ext>
                </a:extLst>
              </p:cNvPr>
              <p:cNvSpPr/>
              <p:nvPr/>
            </p:nvSpPr>
            <p:spPr>
              <a:xfrm>
                <a:off x="5303671" y="413964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chemeClr val="tx2"/>
              </a:solidFill>
              <a:ln w="5043" cap="flat">
                <a:solidFill>
                  <a:srgbClr val="585863"/>
                </a:solidFill>
                <a:prstDash val="solid"/>
                <a:miter/>
              </a:ln>
            </p:spPr>
            <p:txBody>
              <a:bodyPr rtlCol="0" anchor="ctr"/>
              <a:lstStyle/>
              <a:p>
                <a:pPr defTabSz="685766">
                  <a:defRPr/>
                </a:pPr>
                <a:endParaRPr lang="en-US" sz="1200">
                  <a:solidFill>
                    <a:srgbClr val="000000"/>
                  </a:solidFill>
                </a:endParaRPr>
              </a:p>
            </p:txBody>
          </p:sp>
          <p:sp>
            <p:nvSpPr>
              <p:cNvPr id="3733" name="Freeform 46">
                <a:extLst>
                  <a:ext uri="{FF2B5EF4-FFF2-40B4-BE49-F238E27FC236}">
                    <a16:creationId xmlns:a16="http://schemas.microsoft.com/office/drawing/2014/main" id="{1EA31B35-A83F-5E78-2C06-3F3AEF1988BF}"/>
                  </a:ext>
                </a:extLst>
              </p:cNvPr>
              <p:cNvSpPr/>
              <p:nvPr/>
            </p:nvSpPr>
            <p:spPr>
              <a:xfrm>
                <a:off x="5363641" y="419563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defTabSz="685766">
                  <a:defRPr/>
                </a:pPr>
                <a:endParaRPr lang="en-US" sz="1200">
                  <a:solidFill>
                    <a:srgbClr val="000000"/>
                  </a:solidFill>
                </a:endParaRPr>
              </a:p>
            </p:txBody>
          </p:sp>
          <p:sp>
            <p:nvSpPr>
              <p:cNvPr id="3734" name="Freeform 48">
                <a:extLst>
                  <a:ext uri="{FF2B5EF4-FFF2-40B4-BE49-F238E27FC236}">
                    <a16:creationId xmlns:a16="http://schemas.microsoft.com/office/drawing/2014/main" id="{DC87E59B-1BA5-3DFB-AF39-E0E34E404CB0}"/>
                  </a:ext>
                </a:extLst>
              </p:cNvPr>
              <p:cNvSpPr/>
              <p:nvPr/>
            </p:nvSpPr>
            <p:spPr>
              <a:xfrm>
                <a:off x="5437334" y="416712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defTabSz="685766">
                  <a:defRPr/>
                </a:pPr>
                <a:endParaRPr lang="en-US" sz="1200">
                  <a:solidFill>
                    <a:srgbClr val="000000"/>
                  </a:solidFill>
                </a:endParaRPr>
              </a:p>
            </p:txBody>
          </p:sp>
        </p:grpSp>
        <p:grpSp>
          <p:nvGrpSpPr>
            <p:cNvPr id="3728" name="Graphic 1851">
              <a:extLst>
                <a:ext uri="{FF2B5EF4-FFF2-40B4-BE49-F238E27FC236}">
                  <a16:creationId xmlns:a16="http://schemas.microsoft.com/office/drawing/2014/main" id="{5ACAA35C-6BD7-D814-E87D-9959FB4110FF}"/>
                </a:ext>
              </a:extLst>
            </p:cNvPr>
            <p:cNvGrpSpPr/>
            <p:nvPr/>
          </p:nvGrpSpPr>
          <p:grpSpPr>
            <a:xfrm>
              <a:off x="4866841" y="3883052"/>
              <a:ext cx="198584" cy="175297"/>
              <a:chOff x="4866841" y="3883052"/>
              <a:chExt cx="198584" cy="175297"/>
            </a:xfrm>
          </p:grpSpPr>
          <p:sp>
            <p:nvSpPr>
              <p:cNvPr id="3729" name="Freeform 50">
                <a:extLst>
                  <a:ext uri="{FF2B5EF4-FFF2-40B4-BE49-F238E27FC236}">
                    <a16:creationId xmlns:a16="http://schemas.microsoft.com/office/drawing/2014/main" id="{5D29315A-3D3C-4D37-249C-51A67F52CCC3}"/>
                  </a:ext>
                </a:extLst>
              </p:cNvPr>
              <p:cNvSpPr/>
              <p:nvPr/>
            </p:nvSpPr>
            <p:spPr>
              <a:xfrm>
                <a:off x="4866841" y="388305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chemeClr val="tx2"/>
              </a:solidFill>
              <a:ln w="5043" cap="flat">
                <a:solidFill>
                  <a:srgbClr val="585863"/>
                </a:solidFill>
                <a:prstDash val="solid"/>
                <a:miter/>
              </a:ln>
            </p:spPr>
            <p:txBody>
              <a:bodyPr rtlCol="0" anchor="ctr"/>
              <a:lstStyle/>
              <a:p>
                <a:pPr defTabSz="685766">
                  <a:defRPr/>
                </a:pPr>
                <a:endParaRPr lang="en-US" sz="1200">
                  <a:solidFill>
                    <a:srgbClr val="000000"/>
                  </a:solidFill>
                </a:endParaRPr>
              </a:p>
            </p:txBody>
          </p:sp>
          <p:sp>
            <p:nvSpPr>
              <p:cNvPr id="3730" name="Freeform 51">
                <a:extLst>
                  <a:ext uri="{FF2B5EF4-FFF2-40B4-BE49-F238E27FC236}">
                    <a16:creationId xmlns:a16="http://schemas.microsoft.com/office/drawing/2014/main" id="{A3201CAC-3654-CA65-166B-77A38A197598}"/>
                  </a:ext>
                </a:extLst>
              </p:cNvPr>
              <p:cNvSpPr/>
              <p:nvPr/>
            </p:nvSpPr>
            <p:spPr>
              <a:xfrm>
                <a:off x="4926811" y="393904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defTabSz="685766">
                  <a:defRPr/>
                </a:pPr>
                <a:endParaRPr lang="en-US" sz="1200">
                  <a:solidFill>
                    <a:srgbClr val="000000"/>
                  </a:solidFill>
                </a:endParaRPr>
              </a:p>
            </p:txBody>
          </p:sp>
          <p:sp>
            <p:nvSpPr>
              <p:cNvPr id="3731" name="Freeform 52">
                <a:extLst>
                  <a:ext uri="{FF2B5EF4-FFF2-40B4-BE49-F238E27FC236}">
                    <a16:creationId xmlns:a16="http://schemas.microsoft.com/office/drawing/2014/main" id="{69965541-11BD-6ED3-7349-4DDCB6E6D17D}"/>
                  </a:ext>
                </a:extLst>
              </p:cNvPr>
              <p:cNvSpPr/>
              <p:nvPr/>
            </p:nvSpPr>
            <p:spPr>
              <a:xfrm>
                <a:off x="5000504" y="391053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defTabSz="685766">
                  <a:defRPr/>
                </a:pPr>
                <a:endParaRPr lang="en-US" sz="1200">
                  <a:solidFill>
                    <a:srgbClr val="000000"/>
                  </a:solidFill>
                </a:endParaRPr>
              </a:p>
            </p:txBody>
          </p:sp>
        </p:grpSp>
      </p:grpSp>
      <p:grpSp>
        <p:nvGrpSpPr>
          <p:cNvPr id="3864" name="Group 3863">
            <a:extLst>
              <a:ext uri="{FF2B5EF4-FFF2-40B4-BE49-F238E27FC236}">
                <a16:creationId xmlns:a16="http://schemas.microsoft.com/office/drawing/2014/main" id="{6DF1E81B-3B56-3703-3CEA-2399A61DE34D}"/>
              </a:ext>
            </a:extLst>
          </p:cNvPr>
          <p:cNvGrpSpPr/>
          <p:nvPr/>
        </p:nvGrpSpPr>
        <p:grpSpPr>
          <a:xfrm>
            <a:off x="4461240" y="1490891"/>
            <a:ext cx="4264545" cy="2112192"/>
            <a:chOff x="5686067" y="2291189"/>
            <a:chExt cx="5594202" cy="2816255"/>
          </a:xfrm>
        </p:grpSpPr>
        <p:grpSp>
          <p:nvGrpSpPr>
            <p:cNvPr id="3865" name="Group 3864">
              <a:extLst>
                <a:ext uri="{FF2B5EF4-FFF2-40B4-BE49-F238E27FC236}">
                  <a16:creationId xmlns:a16="http://schemas.microsoft.com/office/drawing/2014/main" id="{C31EFF6E-347C-C44D-CE11-A874204EEFA6}"/>
                </a:ext>
              </a:extLst>
            </p:cNvPr>
            <p:cNvGrpSpPr/>
            <p:nvPr/>
          </p:nvGrpSpPr>
          <p:grpSpPr>
            <a:xfrm>
              <a:off x="5686067" y="2291189"/>
              <a:ext cx="5594202" cy="2816255"/>
              <a:chOff x="5686067" y="2291189"/>
              <a:chExt cx="5594202" cy="2816255"/>
            </a:xfrm>
          </p:grpSpPr>
          <p:grpSp>
            <p:nvGrpSpPr>
              <p:cNvPr id="3875" name="Group 3874">
                <a:extLst>
                  <a:ext uri="{FF2B5EF4-FFF2-40B4-BE49-F238E27FC236}">
                    <a16:creationId xmlns:a16="http://schemas.microsoft.com/office/drawing/2014/main" id="{A282CEAC-9561-4231-5C0A-BFF8023C961E}"/>
                  </a:ext>
                </a:extLst>
              </p:cNvPr>
              <p:cNvGrpSpPr/>
              <p:nvPr/>
            </p:nvGrpSpPr>
            <p:grpSpPr>
              <a:xfrm>
                <a:off x="5686067" y="2291189"/>
                <a:ext cx="5594202" cy="2816255"/>
                <a:chOff x="5686067" y="2291189"/>
                <a:chExt cx="5594202" cy="2816255"/>
              </a:xfrm>
            </p:grpSpPr>
            <p:sp>
              <p:nvSpPr>
                <p:cNvPr id="3888" name="Freeform 1859">
                  <a:extLst>
                    <a:ext uri="{FF2B5EF4-FFF2-40B4-BE49-F238E27FC236}">
                      <a16:creationId xmlns:a16="http://schemas.microsoft.com/office/drawing/2014/main" id="{95AC607A-6C0D-B1EF-CCF2-A562F6683BB8}"/>
                    </a:ext>
                  </a:extLst>
                </p:cNvPr>
                <p:cNvSpPr/>
                <p:nvPr/>
              </p:nvSpPr>
              <p:spPr>
                <a:xfrm>
                  <a:off x="5686067" y="3224347"/>
                  <a:ext cx="2946890" cy="1093831"/>
                </a:xfrm>
                <a:custGeom>
                  <a:avLst/>
                  <a:gdLst>
                    <a:gd name="connsiteX0" fmla="*/ 0 w 2336800"/>
                    <a:gd name="connsiteY0" fmla="*/ 474133 h 1210733"/>
                    <a:gd name="connsiteX1" fmla="*/ 2336800 w 2336800"/>
                    <a:gd name="connsiteY1" fmla="*/ 0 h 1210733"/>
                    <a:gd name="connsiteX2" fmla="*/ 2336800 w 2336800"/>
                    <a:gd name="connsiteY2" fmla="*/ 1210733 h 1210733"/>
                    <a:gd name="connsiteX3" fmla="*/ 0 w 2336800"/>
                    <a:gd name="connsiteY3" fmla="*/ 474133 h 1210733"/>
                  </a:gdLst>
                  <a:ahLst/>
                  <a:cxnLst>
                    <a:cxn ang="0">
                      <a:pos x="connsiteX0" y="connsiteY0"/>
                    </a:cxn>
                    <a:cxn ang="0">
                      <a:pos x="connsiteX1" y="connsiteY1"/>
                    </a:cxn>
                    <a:cxn ang="0">
                      <a:pos x="connsiteX2" y="connsiteY2"/>
                    </a:cxn>
                    <a:cxn ang="0">
                      <a:pos x="connsiteX3" y="connsiteY3"/>
                    </a:cxn>
                  </a:cxnLst>
                  <a:rect l="l" t="t" r="r" b="b"/>
                  <a:pathLst>
                    <a:path w="2336800" h="1210733">
                      <a:moveTo>
                        <a:pt x="0" y="474133"/>
                      </a:moveTo>
                      <a:lnTo>
                        <a:pt x="2336800" y="0"/>
                      </a:lnTo>
                      <a:lnTo>
                        <a:pt x="2336800" y="1210733"/>
                      </a:lnTo>
                      <a:lnTo>
                        <a:pt x="0" y="474133"/>
                      </a:lnTo>
                      <a:close/>
                    </a:path>
                  </a:pathLst>
                </a:custGeom>
                <a:gradFill>
                  <a:gsLst>
                    <a:gs pos="0">
                      <a:schemeClr val="accent5">
                        <a:lumMod val="20000"/>
                        <a:lumOff val="80000"/>
                        <a:alpha val="50000"/>
                      </a:schemeClr>
                    </a:gs>
                    <a:gs pos="100000">
                      <a:srgbClr val="D1D7EE"/>
                    </a:gs>
                    <a:gs pos="66000">
                      <a:srgbClr val="D1D7EE">
                        <a:alpha val="25000"/>
                      </a:srgbClr>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FFFFFF"/>
                    </a:solidFill>
                  </a:endParaRPr>
                </a:p>
              </p:txBody>
            </p:sp>
            <p:sp>
              <p:nvSpPr>
                <p:cNvPr id="3889" name="Rectangle 3888">
                  <a:extLst>
                    <a:ext uri="{FF2B5EF4-FFF2-40B4-BE49-F238E27FC236}">
                      <a16:creationId xmlns:a16="http://schemas.microsoft.com/office/drawing/2014/main" id="{5FBF34DE-CF66-901A-47A2-317101CD597B}"/>
                    </a:ext>
                  </a:extLst>
                </p:cNvPr>
                <p:cNvSpPr/>
                <p:nvPr/>
              </p:nvSpPr>
              <p:spPr>
                <a:xfrm>
                  <a:off x="7399183" y="4491891"/>
                  <a:ext cx="3758724" cy="615553"/>
                </a:xfrm>
                <a:prstGeom prst="rect">
                  <a:avLst/>
                </a:prstGeom>
              </p:spPr>
              <p:txBody>
                <a:bodyPr wrap="square">
                  <a:spAutoFit/>
                </a:bodyPr>
                <a:lstStyle/>
                <a:p>
                  <a:pPr algn="ctr" defTabSz="685766">
                    <a:defRPr/>
                  </a:pPr>
                  <a:r>
                    <a:rPr lang="de" sz="800">
                      <a:solidFill>
                        <a:srgbClr val="404040"/>
                      </a:solidFill>
                      <a:ea typeface="Arial"/>
                      <a:cs typeface="Arial"/>
                    </a:rPr>
                    <a:t>Eine anhaltende Schädigung der Betazellen führt</a:t>
                  </a:r>
                  <a:br>
                    <a:rPr sz="800"/>
                  </a:br>
                  <a:r>
                    <a:rPr lang="de" sz="800">
                      <a:solidFill>
                        <a:srgbClr val="404040"/>
                      </a:solidFill>
                      <a:ea typeface="Arial"/>
                      <a:cs typeface="Arial"/>
                    </a:rPr>
                    <a:t>zu einer verringerten Insulinproduktion und</a:t>
                  </a:r>
                  <a:br>
                    <a:rPr sz="800"/>
                  </a:br>
                  <a:r>
                    <a:rPr lang="de" sz="800">
                      <a:solidFill>
                        <a:srgbClr val="404040"/>
                      </a:solidFill>
                      <a:ea typeface="Arial"/>
                      <a:cs typeface="Arial"/>
                    </a:rPr>
                    <a:t>schließlich zu Stadium 3 T1D.</a:t>
                  </a:r>
                  <a:r>
                    <a:rPr lang="de" sz="800" baseline="30000">
                      <a:solidFill>
                        <a:srgbClr val="404040"/>
                      </a:solidFill>
                      <a:ea typeface="Arial"/>
                      <a:cs typeface="Arial"/>
                    </a:rPr>
                    <a:t>1,</a:t>
                  </a:r>
                  <a:r>
                    <a:rPr lang="de" sz="800">
                      <a:solidFill>
                        <a:srgbClr val="404040"/>
                      </a:solidFill>
                      <a:ea typeface="Arial"/>
                      <a:cs typeface="Arial"/>
                    </a:rPr>
                    <a:t>*</a:t>
                  </a:r>
                  <a:endParaRPr lang="en-US" sz="800" baseline="30000">
                    <a:solidFill>
                      <a:srgbClr val="000000">
                        <a:lumMod val="75000"/>
                        <a:lumOff val="25000"/>
                      </a:srgbClr>
                    </a:solidFill>
                    <a:ea typeface="Calibri" panose="020F0502020204030204" pitchFamily="34" charset="0"/>
                    <a:cs typeface="Arial" panose="020B0604020202020204" pitchFamily="34" charset="0"/>
                  </a:endParaRPr>
                </a:p>
              </p:txBody>
            </p:sp>
            <p:sp>
              <p:nvSpPr>
                <p:cNvPr id="3890" name="Rectangle 3889">
                  <a:extLst>
                    <a:ext uri="{FF2B5EF4-FFF2-40B4-BE49-F238E27FC236}">
                      <a16:creationId xmlns:a16="http://schemas.microsoft.com/office/drawing/2014/main" id="{C0C0818D-F326-E70C-633D-C8925D58BD21}"/>
                    </a:ext>
                  </a:extLst>
                </p:cNvPr>
                <p:cNvSpPr/>
                <p:nvPr/>
              </p:nvSpPr>
              <p:spPr>
                <a:xfrm>
                  <a:off x="7803180" y="2291189"/>
                  <a:ext cx="3217121" cy="574516"/>
                </a:xfrm>
                <a:prstGeom prst="rect">
                  <a:avLst/>
                </a:prstGeom>
              </p:spPr>
              <p:txBody>
                <a:bodyPr wrap="square">
                  <a:spAutoFit/>
                </a:bodyPr>
                <a:lstStyle/>
                <a:p>
                  <a:pPr algn="ctr" defTabSz="685766">
                    <a:defRPr/>
                  </a:pPr>
                  <a:r>
                    <a:rPr lang="de" sz="1100" b="1">
                      <a:solidFill>
                        <a:srgbClr val="7030A0"/>
                      </a:solidFill>
                      <a:ea typeface="Arial"/>
                      <a:cs typeface="Arial"/>
                    </a:rPr>
                    <a:t>BETAZELLE IST</a:t>
                  </a:r>
                  <a:r>
                    <a:rPr lang="de" sz="1100" b="1" baseline="30000">
                      <a:solidFill>
                        <a:srgbClr val="7030A0"/>
                      </a:solidFill>
                      <a:ea typeface="Arial"/>
                      <a:cs typeface="Arial"/>
                    </a:rPr>
                    <a:t> </a:t>
                  </a:r>
                  <a:r>
                    <a:rPr lang="de" sz="1100" b="1">
                      <a:solidFill>
                        <a:srgbClr val="7030A0"/>
                      </a:solidFill>
                      <a:ea typeface="Arial"/>
                      <a:cs typeface="Arial"/>
                    </a:rPr>
                    <a:t>BESCHÄDIGT</a:t>
                  </a:r>
                </a:p>
              </p:txBody>
            </p:sp>
            <p:grpSp>
              <p:nvGrpSpPr>
                <p:cNvPr id="3891" name="Group 3890">
                  <a:extLst>
                    <a:ext uri="{FF2B5EF4-FFF2-40B4-BE49-F238E27FC236}">
                      <a16:creationId xmlns:a16="http://schemas.microsoft.com/office/drawing/2014/main" id="{EE1D93AE-9A81-7EC4-28A2-20359CBA51FC}"/>
                    </a:ext>
                  </a:extLst>
                </p:cNvPr>
                <p:cNvGrpSpPr>
                  <a:grpSpLocks noChangeAspect="1"/>
                </p:cNvGrpSpPr>
                <p:nvPr/>
              </p:nvGrpSpPr>
              <p:grpSpPr>
                <a:xfrm>
                  <a:off x="8069152" y="3156748"/>
                  <a:ext cx="3211117" cy="1348073"/>
                  <a:chOff x="6572934" y="1687564"/>
                  <a:chExt cx="3397266" cy="1426221"/>
                </a:xfrm>
              </p:grpSpPr>
              <p:pic>
                <p:nvPicPr>
                  <p:cNvPr id="3892" name="Graphic 3891">
                    <a:extLst>
                      <a:ext uri="{FF2B5EF4-FFF2-40B4-BE49-F238E27FC236}">
                        <a16:creationId xmlns:a16="http://schemas.microsoft.com/office/drawing/2014/main" id="{4C2BD8F8-8B80-7023-ED47-B6B1668323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72934" y="1687564"/>
                    <a:ext cx="1673758" cy="1317234"/>
                  </a:xfrm>
                  <a:prstGeom prst="rect">
                    <a:avLst/>
                  </a:prstGeom>
                </p:spPr>
              </p:pic>
              <p:grpSp>
                <p:nvGrpSpPr>
                  <p:cNvPr id="3893" name="Group 3892">
                    <a:extLst>
                      <a:ext uri="{FF2B5EF4-FFF2-40B4-BE49-F238E27FC236}">
                        <a16:creationId xmlns:a16="http://schemas.microsoft.com/office/drawing/2014/main" id="{C27FC9C0-C14E-00DF-B6F8-191803F044E5}"/>
                      </a:ext>
                    </a:extLst>
                  </p:cNvPr>
                  <p:cNvGrpSpPr/>
                  <p:nvPr/>
                </p:nvGrpSpPr>
                <p:grpSpPr>
                  <a:xfrm>
                    <a:off x="6681311" y="2100358"/>
                    <a:ext cx="3288889" cy="1013427"/>
                    <a:chOff x="5525133" y="2125508"/>
                    <a:chExt cx="3288889" cy="1013427"/>
                  </a:xfrm>
                </p:grpSpPr>
                <p:grpSp>
                  <p:nvGrpSpPr>
                    <p:cNvPr id="3895" name="Group 3894">
                      <a:extLst>
                        <a:ext uri="{FF2B5EF4-FFF2-40B4-BE49-F238E27FC236}">
                          <a16:creationId xmlns:a16="http://schemas.microsoft.com/office/drawing/2014/main" id="{DB1CC299-2B76-4F68-178C-423C02D4F415}"/>
                        </a:ext>
                      </a:extLst>
                    </p:cNvPr>
                    <p:cNvGrpSpPr/>
                    <p:nvPr/>
                  </p:nvGrpSpPr>
                  <p:grpSpPr>
                    <a:xfrm>
                      <a:off x="5525133" y="2125508"/>
                      <a:ext cx="3288889" cy="853962"/>
                      <a:chOff x="7851709" y="2019225"/>
                      <a:chExt cx="3288889" cy="853962"/>
                    </a:xfrm>
                  </p:grpSpPr>
                  <p:sp>
                    <p:nvSpPr>
                      <p:cNvPr id="3898" name="Rectangle 3897">
                        <a:extLst>
                          <a:ext uri="{FF2B5EF4-FFF2-40B4-BE49-F238E27FC236}">
                            <a16:creationId xmlns:a16="http://schemas.microsoft.com/office/drawing/2014/main" id="{152132D9-DECB-E8AE-9C89-39F6E72A6726}"/>
                          </a:ext>
                        </a:extLst>
                      </p:cNvPr>
                      <p:cNvSpPr/>
                      <p:nvPr/>
                    </p:nvSpPr>
                    <p:spPr>
                      <a:xfrm>
                        <a:off x="9458093" y="2019225"/>
                        <a:ext cx="1682505" cy="477573"/>
                      </a:xfrm>
                      <a:prstGeom prst="rect">
                        <a:avLst/>
                      </a:prstGeom>
                    </p:spPr>
                    <p:txBody>
                      <a:bodyPr wrap="square">
                        <a:spAutoFit/>
                      </a:bodyPr>
                      <a:lstStyle/>
                      <a:p>
                        <a:pPr defTabSz="685766">
                          <a:defRPr/>
                        </a:pPr>
                        <a:r>
                          <a:rPr lang="de" sz="800">
                            <a:solidFill>
                              <a:srgbClr val="404040"/>
                            </a:solidFill>
                            <a:ea typeface="Arial"/>
                            <a:cs typeface="Arial"/>
                          </a:rPr>
                          <a:t>Verringerte </a:t>
                        </a:r>
                        <a:br>
                          <a:rPr sz="800"/>
                        </a:br>
                        <a:r>
                          <a:rPr lang="de" sz="800">
                            <a:solidFill>
                              <a:srgbClr val="404040"/>
                            </a:solidFill>
                            <a:ea typeface="Arial"/>
                            <a:cs typeface="Arial"/>
                          </a:rPr>
                          <a:t>Insulinproduktion</a:t>
                        </a:r>
                      </a:p>
                    </p:txBody>
                  </p:sp>
                  <p:grpSp>
                    <p:nvGrpSpPr>
                      <p:cNvPr id="3899" name="Group 3898">
                        <a:extLst>
                          <a:ext uri="{FF2B5EF4-FFF2-40B4-BE49-F238E27FC236}">
                            <a16:creationId xmlns:a16="http://schemas.microsoft.com/office/drawing/2014/main" id="{5CA70052-CA02-C819-9D5D-4462D69BF8BE}"/>
                          </a:ext>
                        </a:extLst>
                      </p:cNvPr>
                      <p:cNvGrpSpPr/>
                      <p:nvPr/>
                    </p:nvGrpSpPr>
                    <p:grpSpPr>
                      <a:xfrm>
                        <a:off x="7851709" y="2288299"/>
                        <a:ext cx="1378904" cy="584888"/>
                        <a:chOff x="7851709" y="2288299"/>
                        <a:chExt cx="1378904" cy="584888"/>
                      </a:xfrm>
                    </p:grpSpPr>
                    <p:pic>
                      <p:nvPicPr>
                        <p:cNvPr id="3900" name="Graphic 3899">
                          <a:extLst>
                            <a:ext uri="{FF2B5EF4-FFF2-40B4-BE49-F238E27FC236}">
                              <a16:creationId xmlns:a16="http://schemas.microsoft.com/office/drawing/2014/main" id="{2071B74D-E8D2-158D-9DA5-20FCC01D7727}"/>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rot="1470927">
                          <a:off x="7959625" y="2446590"/>
                          <a:ext cx="335598" cy="210399"/>
                        </a:xfrm>
                        <a:prstGeom prst="rect">
                          <a:avLst/>
                        </a:prstGeom>
                      </p:spPr>
                    </p:pic>
                    <p:pic>
                      <p:nvPicPr>
                        <p:cNvPr id="3901" name="Graphic 3900">
                          <a:extLst>
                            <a:ext uri="{FF2B5EF4-FFF2-40B4-BE49-F238E27FC236}">
                              <a16:creationId xmlns:a16="http://schemas.microsoft.com/office/drawing/2014/main" id="{BA0F8225-00E0-19B2-7918-60914488AD0A}"/>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rot="1470927">
                          <a:off x="8895015" y="2466074"/>
                          <a:ext cx="335598" cy="210399"/>
                        </a:xfrm>
                        <a:prstGeom prst="rect">
                          <a:avLst/>
                        </a:prstGeom>
                      </p:spPr>
                    </p:pic>
                    <p:pic>
                      <p:nvPicPr>
                        <p:cNvPr id="3902" name="Graphic 3901">
                          <a:extLst>
                            <a:ext uri="{FF2B5EF4-FFF2-40B4-BE49-F238E27FC236}">
                              <a16:creationId xmlns:a16="http://schemas.microsoft.com/office/drawing/2014/main" id="{B5ED0A12-69AA-C057-6E84-039A9F667C15}"/>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rot="10800000">
                          <a:off x="8186456" y="2662788"/>
                          <a:ext cx="335598" cy="210399"/>
                        </a:xfrm>
                        <a:prstGeom prst="rect">
                          <a:avLst/>
                        </a:prstGeom>
                      </p:spPr>
                    </p:pic>
                    <p:pic>
                      <p:nvPicPr>
                        <p:cNvPr id="3903" name="Graphic 3902">
                          <a:extLst>
                            <a:ext uri="{FF2B5EF4-FFF2-40B4-BE49-F238E27FC236}">
                              <a16:creationId xmlns:a16="http://schemas.microsoft.com/office/drawing/2014/main" id="{3C6A1CBE-AD92-0560-DC0E-579EA9FC03AD}"/>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rot="12629067">
                          <a:off x="7851709" y="2288299"/>
                          <a:ext cx="333333" cy="208979"/>
                        </a:xfrm>
                        <a:prstGeom prst="rect">
                          <a:avLst/>
                        </a:prstGeom>
                      </p:spPr>
                    </p:pic>
                  </p:grpSp>
                </p:grpSp>
                <p:pic>
                  <p:nvPicPr>
                    <p:cNvPr id="3896" name="Graphic 899">
                      <a:extLst>
                        <a:ext uri="{FF2B5EF4-FFF2-40B4-BE49-F238E27FC236}">
                          <a16:creationId xmlns:a16="http://schemas.microsoft.com/office/drawing/2014/main" id="{3E7331FC-D63D-93C3-44FC-52A49985908E}"/>
                        </a:ext>
                      </a:extLst>
                    </p:cNvPr>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rot="1470927">
                      <a:off x="7453735" y="2841457"/>
                      <a:ext cx="386963" cy="297478"/>
                    </a:xfrm>
                    <a:prstGeom prst="rect">
                      <a:avLst/>
                    </a:prstGeom>
                  </p:spPr>
                </p:pic>
                <p:pic>
                  <p:nvPicPr>
                    <p:cNvPr id="3897" name="Graphic 900">
                      <a:extLst>
                        <a:ext uri="{FF2B5EF4-FFF2-40B4-BE49-F238E27FC236}">
                          <a16:creationId xmlns:a16="http://schemas.microsoft.com/office/drawing/2014/main" id="{ECB94506-717C-3595-A48C-EA502FAA1E75}"/>
                        </a:ext>
                      </a:extLst>
                    </p:cNvPr>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rot="1470927">
                      <a:off x="7127862" y="2653727"/>
                      <a:ext cx="386963" cy="297478"/>
                    </a:xfrm>
                    <a:prstGeom prst="rect">
                      <a:avLst/>
                    </a:prstGeom>
                  </p:spPr>
                </p:pic>
              </p:grpSp>
              <p:pic>
                <p:nvPicPr>
                  <p:cNvPr id="3894" name="Graphic 3893">
                    <a:extLst>
                      <a:ext uri="{FF2B5EF4-FFF2-40B4-BE49-F238E27FC236}">
                        <a16:creationId xmlns:a16="http://schemas.microsoft.com/office/drawing/2014/main" id="{A7473C8A-F728-1581-54D6-EEC88E037E66}"/>
                      </a:ext>
                    </a:extLst>
                  </p:cNvPr>
                  <p:cNvPicPr>
                    <a:picLocks noChangeAspect="1"/>
                  </p:cNvPicPr>
                  <p:nvPr/>
                </p:nvPicPr>
                <p:blipFill>
                  <a:blip r:embed="rId26">
                    <a:extLst>
                      <a:ext uri="{96DAC541-7B7A-43D3-8B79-37D633B846F1}">
                        <asvg:svgBlip xmlns:asvg="http://schemas.microsoft.com/office/drawing/2016/SVG/main" r:embed="rId27"/>
                      </a:ext>
                    </a:extLst>
                  </a:blip>
                  <a:stretch>
                    <a:fillRect/>
                  </a:stretch>
                </p:blipFill>
                <p:spPr>
                  <a:xfrm rot="10800000">
                    <a:off x="7324846" y="2744285"/>
                    <a:ext cx="335598" cy="210399"/>
                  </a:xfrm>
                  <a:prstGeom prst="rect">
                    <a:avLst/>
                  </a:prstGeom>
                </p:spPr>
              </p:pic>
            </p:grpSp>
          </p:grpSp>
          <p:grpSp>
            <p:nvGrpSpPr>
              <p:cNvPr id="3876" name="Group 3875">
                <a:extLst>
                  <a:ext uri="{FF2B5EF4-FFF2-40B4-BE49-F238E27FC236}">
                    <a16:creationId xmlns:a16="http://schemas.microsoft.com/office/drawing/2014/main" id="{FE064849-B6E5-F3DB-32AE-6318E32833AB}"/>
                  </a:ext>
                </a:extLst>
              </p:cNvPr>
              <p:cNvGrpSpPr/>
              <p:nvPr/>
            </p:nvGrpSpPr>
            <p:grpSpPr>
              <a:xfrm>
                <a:off x="8078851" y="2874972"/>
                <a:ext cx="2391043" cy="1518100"/>
                <a:chOff x="8078851" y="2874972"/>
                <a:chExt cx="2391043" cy="1518100"/>
              </a:xfrm>
            </p:grpSpPr>
            <p:grpSp>
              <p:nvGrpSpPr>
                <p:cNvPr id="3877" name="Group 3876">
                  <a:extLst>
                    <a:ext uri="{FF2B5EF4-FFF2-40B4-BE49-F238E27FC236}">
                      <a16:creationId xmlns:a16="http://schemas.microsoft.com/office/drawing/2014/main" id="{DC820293-950B-04DB-B6EA-D7E70088DDCD}"/>
                    </a:ext>
                  </a:extLst>
                </p:cNvPr>
                <p:cNvGrpSpPr>
                  <a:grpSpLocks noChangeAspect="1"/>
                </p:cNvGrpSpPr>
                <p:nvPr/>
              </p:nvGrpSpPr>
              <p:grpSpPr>
                <a:xfrm>
                  <a:off x="8078851" y="3171669"/>
                  <a:ext cx="1666701" cy="1221403"/>
                  <a:chOff x="8114440" y="3662840"/>
                  <a:chExt cx="1730512" cy="1268169"/>
                </a:xfrm>
              </p:grpSpPr>
              <p:grpSp>
                <p:nvGrpSpPr>
                  <p:cNvPr id="3880" name="Group 3879">
                    <a:extLst>
                      <a:ext uri="{FF2B5EF4-FFF2-40B4-BE49-F238E27FC236}">
                        <a16:creationId xmlns:a16="http://schemas.microsoft.com/office/drawing/2014/main" id="{73D748A8-63B2-BB0E-CDDE-BCF801E18C07}"/>
                      </a:ext>
                    </a:extLst>
                  </p:cNvPr>
                  <p:cNvGrpSpPr/>
                  <p:nvPr/>
                </p:nvGrpSpPr>
                <p:grpSpPr>
                  <a:xfrm>
                    <a:off x="8275560" y="4435449"/>
                    <a:ext cx="1569392" cy="396232"/>
                    <a:chOff x="7937076" y="2465589"/>
                    <a:chExt cx="1569391" cy="396232"/>
                  </a:xfrm>
                </p:grpSpPr>
                <p:pic>
                  <p:nvPicPr>
                    <p:cNvPr id="3885" name="Graphic 1931">
                      <a:extLst>
                        <a:ext uri="{FF2B5EF4-FFF2-40B4-BE49-F238E27FC236}">
                          <a16:creationId xmlns:a16="http://schemas.microsoft.com/office/drawing/2014/main" id="{F4D2B6DE-05D4-524F-7A59-6892728E5A4C}"/>
                        </a:ext>
                      </a:extLst>
                    </p:cNvPr>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rot="1470927">
                      <a:off x="7937076" y="2480824"/>
                      <a:ext cx="379763" cy="291945"/>
                    </a:xfrm>
                    <a:prstGeom prst="rect">
                      <a:avLst/>
                    </a:prstGeom>
                  </p:spPr>
                </p:pic>
                <p:pic>
                  <p:nvPicPr>
                    <p:cNvPr id="3886" name="Graphic 1932">
                      <a:extLst>
                        <a:ext uri="{FF2B5EF4-FFF2-40B4-BE49-F238E27FC236}">
                          <a16:creationId xmlns:a16="http://schemas.microsoft.com/office/drawing/2014/main" id="{AF8A2BB0-8CA9-5C09-54EB-766729D3111F}"/>
                        </a:ext>
                      </a:extLst>
                    </p:cNvPr>
                    <p:cNvPicPr>
                      <a:picLocks noChangeAspect="1"/>
                    </p:cNvPicPr>
                    <p:nvPr/>
                  </p:nvPicPr>
                  <p:blipFill>
                    <a:blip r:embed="rId28">
                      <a:extLst>
                        <a:ext uri="{28A0092B-C50C-407E-A947-70E740481C1C}">
                          <a14:useLocalDpi xmlns:a14="http://schemas.microsoft.com/office/drawing/2010/main" val="0"/>
                        </a:ext>
                      </a:extLst>
                    </a:blip>
                    <a:stretch>
                      <a:fillRect/>
                    </a:stretch>
                  </p:blipFill>
                  <p:spPr>
                    <a:xfrm rot="7070215">
                      <a:off x="8893636" y="2509500"/>
                      <a:ext cx="379765" cy="291944"/>
                    </a:xfrm>
                    <a:prstGeom prst="rect">
                      <a:avLst/>
                    </a:prstGeom>
                  </p:spPr>
                </p:pic>
                <p:cxnSp>
                  <p:nvCxnSpPr>
                    <p:cNvPr id="3887" name="Straight Arrow Connector 3886">
                      <a:extLst>
                        <a:ext uri="{FF2B5EF4-FFF2-40B4-BE49-F238E27FC236}">
                          <a16:creationId xmlns:a16="http://schemas.microsoft.com/office/drawing/2014/main" id="{BAD34305-49FF-FEC3-B097-B60C282EDB10}"/>
                        </a:ext>
                      </a:extLst>
                    </p:cNvPr>
                    <p:cNvCxnSpPr/>
                    <p:nvPr/>
                  </p:nvCxnSpPr>
                  <p:spPr>
                    <a:xfrm>
                      <a:off x="9115916" y="2699180"/>
                      <a:ext cx="390551" cy="162641"/>
                    </a:xfrm>
                    <a:prstGeom prst="straightConnector1">
                      <a:avLst/>
                    </a:prstGeom>
                    <a:ln w="28575">
                      <a:solidFill>
                        <a:srgbClr val="7967BE"/>
                      </a:solidFill>
                      <a:prstDash val="sysDash"/>
                      <a:tailEnd type="triangle"/>
                    </a:ln>
                  </p:spPr>
                  <p:style>
                    <a:lnRef idx="1">
                      <a:schemeClr val="accent1"/>
                    </a:lnRef>
                    <a:fillRef idx="0">
                      <a:schemeClr val="accent1"/>
                    </a:fillRef>
                    <a:effectRef idx="0">
                      <a:schemeClr val="accent1"/>
                    </a:effectRef>
                    <a:fontRef idx="minor">
                      <a:schemeClr val="tx1"/>
                    </a:fontRef>
                  </p:style>
                </p:cxnSp>
              </p:grpSp>
              <p:grpSp>
                <p:nvGrpSpPr>
                  <p:cNvPr id="3881" name="Graphic 1922">
                    <a:extLst>
                      <a:ext uri="{FF2B5EF4-FFF2-40B4-BE49-F238E27FC236}">
                        <a16:creationId xmlns:a16="http://schemas.microsoft.com/office/drawing/2014/main" id="{95184C0B-8A96-0293-659C-4E109CD98742}"/>
                      </a:ext>
                    </a:extLst>
                  </p:cNvPr>
                  <p:cNvGrpSpPr/>
                  <p:nvPr/>
                </p:nvGrpSpPr>
                <p:grpSpPr>
                  <a:xfrm>
                    <a:off x="8114440" y="3662840"/>
                    <a:ext cx="1617458" cy="1268169"/>
                    <a:chOff x="8114440" y="3662840"/>
                    <a:chExt cx="1617458" cy="1268169"/>
                  </a:xfrm>
                </p:grpSpPr>
                <p:sp>
                  <p:nvSpPr>
                    <p:cNvPr id="3882" name="Freeform 54">
                      <a:extLst>
                        <a:ext uri="{FF2B5EF4-FFF2-40B4-BE49-F238E27FC236}">
                          <a16:creationId xmlns:a16="http://schemas.microsoft.com/office/drawing/2014/main" id="{7FC53FD9-9A17-132E-A632-C69DCB73AF74}"/>
                        </a:ext>
                      </a:extLst>
                    </p:cNvPr>
                    <p:cNvSpPr/>
                    <p:nvPr/>
                  </p:nvSpPr>
                  <p:spPr>
                    <a:xfrm>
                      <a:off x="8114440" y="3662840"/>
                      <a:ext cx="1617458" cy="1268169"/>
                    </a:xfrm>
                    <a:custGeom>
                      <a:avLst/>
                      <a:gdLst>
                        <a:gd name="connsiteX0" fmla="*/ 544349 w 1617458"/>
                        <a:gd name="connsiteY0" fmla="*/ 59421 h 1268169"/>
                        <a:gd name="connsiteX1" fmla="*/ 635768 w 1617458"/>
                        <a:gd name="connsiteY1" fmla="*/ 14525 h 1268169"/>
                        <a:gd name="connsiteX2" fmla="*/ 782317 w 1617458"/>
                        <a:gd name="connsiteY2" fmla="*/ 1450 h 1268169"/>
                        <a:gd name="connsiteX3" fmla="*/ 1258811 w 1617458"/>
                        <a:gd name="connsiteY3" fmla="*/ 147881 h 1268169"/>
                        <a:gd name="connsiteX4" fmla="*/ 1493220 w 1617458"/>
                        <a:gd name="connsiteY4" fmla="*/ 252020 h 1268169"/>
                        <a:gd name="connsiteX5" fmla="*/ 1590920 w 1617458"/>
                        <a:gd name="connsiteY5" fmla="*/ 314446 h 1268169"/>
                        <a:gd name="connsiteX6" fmla="*/ 1616391 w 1617458"/>
                        <a:gd name="connsiteY6" fmla="*/ 439239 h 1268169"/>
                        <a:gd name="connsiteX7" fmla="*/ 1595037 w 1617458"/>
                        <a:gd name="connsiteY7" fmla="*/ 684603 h 1268169"/>
                        <a:gd name="connsiteX8" fmla="*/ 1530346 w 1617458"/>
                        <a:gd name="connsiteY8" fmla="*/ 950737 h 1268169"/>
                        <a:gd name="connsiteX9" fmla="*/ 1326573 w 1617458"/>
                        <a:gd name="connsiteY9" fmla="*/ 1157106 h 1268169"/>
                        <a:gd name="connsiteX10" fmla="*/ 1096281 w 1617458"/>
                        <a:gd name="connsiteY10" fmla="*/ 1210737 h 1268169"/>
                        <a:gd name="connsiteX11" fmla="*/ 815535 w 1617458"/>
                        <a:gd name="connsiteY11" fmla="*/ 1248806 h 1268169"/>
                        <a:gd name="connsiteX12" fmla="*/ 413083 w 1617458"/>
                        <a:gd name="connsiteY12" fmla="*/ 1241169 h 1268169"/>
                        <a:gd name="connsiteX13" fmla="*/ 163391 w 1617458"/>
                        <a:gd name="connsiteY13" fmla="*/ 1054124 h 1268169"/>
                        <a:gd name="connsiteX14" fmla="*/ 1280 w 1617458"/>
                        <a:gd name="connsiteY14" fmla="*/ 733143 h 1268169"/>
                        <a:gd name="connsiteX15" fmla="*/ 170718 w 1617458"/>
                        <a:gd name="connsiteY15" fmla="*/ 396774 h 1268169"/>
                        <a:gd name="connsiteX16" fmla="*/ 544349 w 1617458"/>
                        <a:gd name="connsiteY16" fmla="*/ 59421 h 1268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17458" h="1268169">
                          <a:moveTo>
                            <a:pt x="544349" y="59421"/>
                          </a:moveTo>
                          <a:cubicBezTo>
                            <a:pt x="572222" y="41083"/>
                            <a:pt x="602978" y="25980"/>
                            <a:pt x="635768" y="14525"/>
                          </a:cubicBezTo>
                          <a:cubicBezTo>
                            <a:pt x="681966" y="-170"/>
                            <a:pt x="732839" y="-1906"/>
                            <a:pt x="782317" y="1450"/>
                          </a:cubicBezTo>
                          <a:cubicBezTo>
                            <a:pt x="952454" y="13021"/>
                            <a:pt x="1108354" y="81116"/>
                            <a:pt x="1258811" y="147881"/>
                          </a:cubicBezTo>
                          <a:lnTo>
                            <a:pt x="1493220" y="252020"/>
                          </a:lnTo>
                          <a:cubicBezTo>
                            <a:pt x="1529858" y="268278"/>
                            <a:pt x="1568100" y="285692"/>
                            <a:pt x="1590920" y="314446"/>
                          </a:cubicBezTo>
                          <a:cubicBezTo>
                            <a:pt x="1619462" y="350258"/>
                            <a:pt x="1618834" y="396369"/>
                            <a:pt x="1616391" y="439239"/>
                          </a:cubicBezTo>
                          <a:cubicBezTo>
                            <a:pt x="1611737" y="521162"/>
                            <a:pt x="1604619" y="602952"/>
                            <a:pt x="1595037" y="684603"/>
                          </a:cubicBezTo>
                          <a:cubicBezTo>
                            <a:pt x="1584220" y="774915"/>
                            <a:pt x="1570054" y="866094"/>
                            <a:pt x="1530346" y="950737"/>
                          </a:cubicBezTo>
                          <a:cubicBezTo>
                            <a:pt x="1490638" y="1035379"/>
                            <a:pt x="1422737" y="1113772"/>
                            <a:pt x="1326573" y="1157106"/>
                          </a:cubicBezTo>
                          <a:cubicBezTo>
                            <a:pt x="1256090" y="1188868"/>
                            <a:pt x="1175278" y="1200034"/>
                            <a:pt x="1096281" y="1210737"/>
                          </a:cubicBezTo>
                          <a:lnTo>
                            <a:pt x="815535" y="1248806"/>
                          </a:lnTo>
                          <a:cubicBezTo>
                            <a:pt x="681198" y="1267030"/>
                            <a:pt x="538697" y="1284387"/>
                            <a:pt x="413083" y="1241169"/>
                          </a:cubicBezTo>
                          <a:cubicBezTo>
                            <a:pt x="308405" y="1205125"/>
                            <a:pt x="229129" y="1131244"/>
                            <a:pt x="163391" y="1054124"/>
                          </a:cubicBezTo>
                          <a:cubicBezTo>
                            <a:pt x="81533" y="958316"/>
                            <a:pt x="12445" y="850474"/>
                            <a:pt x="1280" y="733143"/>
                          </a:cubicBezTo>
                          <a:cubicBezTo>
                            <a:pt x="-12189" y="590588"/>
                            <a:pt x="83138" y="506409"/>
                            <a:pt x="170718" y="396774"/>
                          </a:cubicBezTo>
                          <a:cubicBezTo>
                            <a:pt x="274419" y="266947"/>
                            <a:pt x="392287" y="152857"/>
                            <a:pt x="544349" y="59421"/>
                          </a:cubicBezTo>
                          <a:close/>
                        </a:path>
                      </a:pathLst>
                    </a:custGeom>
                    <a:solidFill>
                      <a:schemeClr val="tx2"/>
                    </a:solidFill>
                    <a:ln w="40101" cap="flat">
                      <a:solidFill>
                        <a:srgbClr val="585863"/>
                      </a:solidFill>
                      <a:prstDash val="solid"/>
                      <a:miter/>
                    </a:ln>
                  </p:spPr>
                  <p:txBody>
                    <a:bodyPr rtlCol="0" anchor="ctr"/>
                    <a:lstStyle/>
                    <a:p>
                      <a:pPr defTabSz="685766">
                        <a:defRPr/>
                      </a:pPr>
                      <a:endParaRPr lang="en-US" sz="1200">
                        <a:solidFill>
                          <a:srgbClr val="000000"/>
                        </a:solidFill>
                      </a:endParaRPr>
                    </a:p>
                  </p:txBody>
                </p:sp>
                <p:sp>
                  <p:nvSpPr>
                    <p:cNvPr id="3883" name="Freeform 55">
                      <a:extLst>
                        <a:ext uri="{FF2B5EF4-FFF2-40B4-BE49-F238E27FC236}">
                          <a16:creationId xmlns:a16="http://schemas.microsoft.com/office/drawing/2014/main" id="{55530764-863C-B570-FD52-1914B2169613}"/>
                        </a:ext>
                      </a:extLst>
                    </p:cNvPr>
                    <p:cNvSpPr/>
                    <p:nvPr/>
                  </p:nvSpPr>
                  <p:spPr>
                    <a:xfrm>
                      <a:off x="8602891" y="4067945"/>
                      <a:ext cx="690874" cy="636406"/>
                    </a:xfrm>
                    <a:custGeom>
                      <a:avLst/>
                      <a:gdLst>
                        <a:gd name="connsiteX0" fmla="*/ 690875 w 690874"/>
                        <a:gd name="connsiteY0" fmla="*/ 318203 h 636406"/>
                        <a:gd name="connsiteX1" fmla="*/ 345437 w 690874"/>
                        <a:gd name="connsiteY1" fmla="*/ 636406 h 636406"/>
                        <a:gd name="connsiteX2" fmla="*/ 0 w 690874"/>
                        <a:gd name="connsiteY2" fmla="*/ 318203 h 636406"/>
                        <a:gd name="connsiteX3" fmla="*/ 345437 w 690874"/>
                        <a:gd name="connsiteY3" fmla="*/ 0 h 636406"/>
                        <a:gd name="connsiteX4" fmla="*/ 690875 w 690874"/>
                        <a:gd name="connsiteY4" fmla="*/ 318203 h 63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874" h="636406">
                          <a:moveTo>
                            <a:pt x="690875" y="318203"/>
                          </a:moveTo>
                          <a:cubicBezTo>
                            <a:pt x="690875" y="493942"/>
                            <a:pt x="536217" y="636406"/>
                            <a:pt x="345437" y="636406"/>
                          </a:cubicBezTo>
                          <a:cubicBezTo>
                            <a:pt x="154658" y="636406"/>
                            <a:pt x="0" y="493942"/>
                            <a:pt x="0" y="318203"/>
                          </a:cubicBezTo>
                          <a:cubicBezTo>
                            <a:pt x="0" y="142464"/>
                            <a:pt x="154658" y="0"/>
                            <a:pt x="345437" y="0"/>
                          </a:cubicBezTo>
                          <a:cubicBezTo>
                            <a:pt x="536217" y="0"/>
                            <a:pt x="690875" y="142464"/>
                            <a:pt x="690875" y="318203"/>
                          </a:cubicBezTo>
                          <a:close/>
                        </a:path>
                      </a:pathLst>
                    </a:custGeom>
                    <a:solidFill>
                      <a:srgbClr val="E3E7F7">
                        <a:alpha val="48000"/>
                      </a:srgbClr>
                    </a:solidFill>
                    <a:ln w="6684" cap="flat">
                      <a:noFill/>
                      <a:prstDash val="solid"/>
                      <a:miter/>
                    </a:ln>
                  </p:spPr>
                  <p:txBody>
                    <a:bodyPr rtlCol="0" anchor="ctr"/>
                    <a:lstStyle/>
                    <a:p>
                      <a:pPr defTabSz="685766">
                        <a:defRPr/>
                      </a:pPr>
                      <a:endParaRPr lang="en-US" sz="1200">
                        <a:solidFill>
                          <a:srgbClr val="000000"/>
                        </a:solidFill>
                      </a:endParaRPr>
                    </a:p>
                  </p:txBody>
                </p:sp>
                <p:sp>
                  <p:nvSpPr>
                    <p:cNvPr id="3884" name="Freeform 56">
                      <a:extLst>
                        <a:ext uri="{FF2B5EF4-FFF2-40B4-BE49-F238E27FC236}">
                          <a16:creationId xmlns:a16="http://schemas.microsoft.com/office/drawing/2014/main" id="{45F6A1E6-4317-D08E-332C-CF6D6EC89E7D}"/>
                        </a:ext>
                      </a:extLst>
                    </p:cNvPr>
                    <p:cNvSpPr/>
                    <p:nvPr/>
                  </p:nvSpPr>
                  <p:spPr>
                    <a:xfrm>
                      <a:off x="9203114" y="3861691"/>
                      <a:ext cx="399681" cy="555929"/>
                    </a:xfrm>
                    <a:custGeom>
                      <a:avLst/>
                      <a:gdLst>
                        <a:gd name="connsiteX0" fmla="*/ 307893 w 399681"/>
                        <a:gd name="connsiteY0" fmla="*/ 116809 h 555929"/>
                        <a:gd name="connsiteX1" fmla="*/ 388704 w 399681"/>
                        <a:gd name="connsiteY1" fmla="*/ 171020 h 555929"/>
                        <a:gd name="connsiteX2" fmla="*/ 398335 w 399681"/>
                        <a:gd name="connsiteY2" fmla="*/ 221759 h 555929"/>
                        <a:gd name="connsiteX3" fmla="*/ 362674 w 399681"/>
                        <a:gd name="connsiteY3" fmla="*/ 555930 h 555929"/>
                        <a:gd name="connsiteX4" fmla="*/ 324990 w 399681"/>
                        <a:gd name="connsiteY4" fmla="*/ 286209 h 555929"/>
                        <a:gd name="connsiteX5" fmla="*/ 174463 w 399681"/>
                        <a:gd name="connsiteY5" fmla="*/ 138447 h 555929"/>
                        <a:gd name="connsiteX6" fmla="*/ 0 w 399681"/>
                        <a:gd name="connsiteY6" fmla="*/ 0 h 555929"/>
                        <a:gd name="connsiteX7" fmla="*/ 307893 w 399681"/>
                        <a:gd name="connsiteY7" fmla="*/ 116809 h 55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681" h="555929">
                          <a:moveTo>
                            <a:pt x="307893" y="116809"/>
                          </a:moveTo>
                          <a:cubicBezTo>
                            <a:pt x="339785" y="129480"/>
                            <a:pt x="374049" y="144291"/>
                            <a:pt x="388704" y="171020"/>
                          </a:cubicBezTo>
                          <a:cubicBezTo>
                            <a:pt x="397288" y="186698"/>
                            <a:pt x="397916" y="204518"/>
                            <a:pt x="398335" y="221759"/>
                          </a:cubicBezTo>
                          <a:cubicBezTo>
                            <a:pt x="401126" y="334113"/>
                            <a:pt x="403499" y="448782"/>
                            <a:pt x="362674" y="555930"/>
                          </a:cubicBezTo>
                          <a:cubicBezTo>
                            <a:pt x="327782" y="469668"/>
                            <a:pt x="362674" y="371661"/>
                            <a:pt x="324990" y="286209"/>
                          </a:cubicBezTo>
                          <a:cubicBezTo>
                            <a:pt x="297355" y="223494"/>
                            <a:pt x="235665" y="178946"/>
                            <a:pt x="174463" y="138447"/>
                          </a:cubicBezTo>
                          <a:cubicBezTo>
                            <a:pt x="120798" y="102982"/>
                            <a:pt x="20936" y="56351"/>
                            <a:pt x="0" y="0"/>
                          </a:cubicBezTo>
                          <a:cubicBezTo>
                            <a:pt x="103701" y="21291"/>
                            <a:pt x="211031" y="78162"/>
                            <a:pt x="307893" y="116809"/>
                          </a:cubicBezTo>
                          <a:close/>
                        </a:path>
                      </a:pathLst>
                    </a:custGeom>
                    <a:solidFill>
                      <a:srgbClr val="FFFFFF"/>
                    </a:solidFill>
                    <a:ln w="6684" cap="flat">
                      <a:noFill/>
                      <a:prstDash val="solid"/>
                      <a:miter/>
                    </a:ln>
                  </p:spPr>
                  <p:txBody>
                    <a:bodyPr rtlCol="0" anchor="ctr"/>
                    <a:lstStyle/>
                    <a:p>
                      <a:pPr defTabSz="685766">
                        <a:defRPr/>
                      </a:pPr>
                      <a:endParaRPr lang="en-US" sz="1200">
                        <a:solidFill>
                          <a:srgbClr val="000000"/>
                        </a:solidFill>
                      </a:endParaRPr>
                    </a:p>
                  </p:txBody>
                </p:sp>
              </p:grpSp>
            </p:grpSp>
            <p:sp>
              <p:nvSpPr>
                <p:cNvPr id="3878" name="Rectangle 3877">
                  <a:extLst>
                    <a:ext uri="{FF2B5EF4-FFF2-40B4-BE49-F238E27FC236}">
                      <a16:creationId xmlns:a16="http://schemas.microsoft.com/office/drawing/2014/main" id="{69B089BC-65DE-9070-E34C-3546A15C0C70}"/>
                    </a:ext>
                  </a:extLst>
                </p:cNvPr>
                <p:cNvSpPr/>
                <p:nvPr/>
              </p:nvSpPr>
              <p:spPr>
                <a:xfrm>
                  <a:off x="9460554" y="3154537"/>
                  <a:ext cx="1009340" cy="287259"/>
                </a:xfrm>
                <a:prstGeom prst="rect">
                  <a:avLst/>
                </a:prstGeom>
              </p:spPr>
              <p:txBody>
                <a:bodyPr wrap="square">
                  <a:spAutoFit/>
                </a:bodyPr>
                <a:lstStyle/>
                <a:p>
                  <a:pPr defTabSz="685766">
                    <a:defRPr/>
                  </a:pPr>
                  <a:r>
                    <a:rPr lang="de" sz="800">
                      <a:solidFill>
                        <a:srgbClr val="404040"/>
                      </a:solidFill>
                      <a:ea typeface="Arial"/>
                      <a:cs typeface="Arial"/>
                    </a:rPr>
                    <a:t>Glukose</a:t>
                  </a:r>
                </a:p>
              </p:txBody>
            </p:sp>
            <p:pic>
              <p:nvPicPr>
                <p:cNvPr id="3879" name="Graphic 3878">
                  <a:extLst>
                    <a:ext uri="{FF2B5EF4-FFF2-40B4-BE49-F238E27FC236}">
                      <a16:creationId xmlns:a16="http://schemas.microsoft.com/office/drawing/2014/main" id="{6F481662-E9EF-E28B-3FD0-9A914670DD20}"/>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rcRect l="8637" r="11138" b="21020"/>
                <a:stretch>
                  <a:fillRect/>
                </a:stretch>
              </p:blipFill>
              <p:spPr>
                <a:xfrm>
                  <a:off x="9391487" y="2874972"/>
                  <a:ext cx="312860" cy="308007"/>
                </a:xfrm>
                <a:prstGeom prst="rect">
                  <a:avLst/>
                </a:prstGeom>
              </p:spPr>
            </p:pic>
          </p:grpSp>
        </p:grpSp>
        <p:grpSp>
          <p:nvGrpSpPr>
            <p:cNvPr id="3866" name="Group 3865">
              <a:extLst>
                <a:ext uri="{FF2B5EF4-FFF2-40B4-BE49-F238E27FC236}">
                  <a16:creationId xmlns:a16="http://schemas.microsoft.com/office/drawing/2014/main" id="{767CAD55-4383-7E57-DFA5-3B2D2304714C}"/>
                </a:ext>
              </a:extLst>
            </p:cNvPr>
            <p:cNvGrpSpPr/>
            <p:nvPr/>
          </p:nvGrpSpPr>
          <p:grpSpPr>
            <a:xfrm rot="1234692">
              <a:off x="9183011" y="3027893"/>
              <a:ext cx="161954" cy="373458"/>
              <a:chOff x="8428049" y="1628270"/>
              <a:chExt cx="216569" cy="499399"/>
            </a:xfrm>
          </p:grpSpPr>
          <p:grpSp>
            <p:nvGrpSpPr>
              <p:cNvPr id="3871" name="Group 3870">
                <a:extLst>
                  <a:ext uri="{FF2B5EF4-FFF2-40B4-BE49-F238E27FC236}">
                    <a16:creationId xmlns:a16="http://schemas.microsoft.com/office/drawing/2014/main" id="{E3D4753A-8753-9FAE-1ADD-5758C7A61416}"/>
                  </a:ext>
                </a:extLst>
              </p:cNvPr>
              <p:cNvGrpSpPr/>
              <p:nvPr/>
            </p:nvGrpSpPr>
            <p:grpSpPr>
              <a:xfrm>
                <a:off x="8487297" y="1827898"/>
                <a:ext cx="102707" cy="299771"/>
                <a:chOff x="8164565" y="1192696"/>
                <a:chExt cx="102707" cy="299771"/>
              </a:xfrm>
            </p:grpSpPr>
            <p:sp>
              <p:nvSpPr>
                <p:cNvPr id="3873" name="Oval 3872">
                  <a:extLst>
                    <a:ext uri="{FF2B5EF4-FFF2-40B4-BE49-F238E27FC236}">
                      <a16:creationId xmlns:a16="http://schemas.microsoft.com/office/drawing/2014/main" id="{46308CF6-0F3A-58DB-3C52-94AA7C48DEBB}"/>
                    </a:ext>
                  </a:extLst>
                </p:cNvPr>
                <p:cNvSpPr/>
                <p:nvPr/>
              </p:nvSpPr>
              <p:spPr>
                <a:xfrm>
                  <a:off x="8164565" y="1192696"/>
                  <a:ext cx="45719" cy="299771"/>
                </a:xfrm>
                <a:prstGeom prst="ellipse">
                  <a:avLst/>
                </a:prstGeom>
                <a:solidFill>
                  <a:srgbClr val="5969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FFFFFF"/>
                    </a:solidFill>
                  </a:endParaRPr>
                </a:p>
              </p:txBody>
            </p:sp>
            <p:sp>
              <p:nvSpPr>
                <p:cNvPr id="3874" name="Oval 3873">
                  <a:extLst>
                    <a:ext uri="{FF2B5EF4-FFF2-40B4-BE49-F238E27FC236}">
                      <a16:creationId xmlns:a16="http://schemas.microsoft.com/office/drawing/2014/main" id="{26313E8D-8EEB-75E8-22FE-0D77A14B5168}"/>
                    </a:ext>
                  </a:extLst>
                </p:cNvPr>
                <p:cNvSpPr/>
                <p:nvPr/>
              </p:nvSpPr>
              <p:spPr>
                <a:xfrm>
                  <a:off x="8221553" y="1192696"/>
                  <a:ext cx="45719" cy="299771"/>
                </a:xfrm>
                <a:prstGeom prst="ellipse">
                  <a:avLst/>
                </a:prstGeom>
                <a:solidFill>
                  <a:srgbClr val="5969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FFFFFF"/>
                    </a:solidFill>
                  </a:endParaRPr>
                </a:p>
              </p:txBody>
            </p:sp>
          </p:grpSp>
          <p:sp>
            <p:nvSpPr>
              <p:cNvPr id="3872" name="Block Arc 3871">
                <a:extLst>
                  <a:ext uri="{FF2B5EF4-FFF2-40B4-BE49-F238E27FC236}">
                    <a16:creationId xmlns:a16="http://schemas.microsoft.com/office/drawing/2014/main" id="{BE0F08E8-268E-F29C-C044-71B7695CA3F6}"/>
                  </a:ext>
                </a:extLst>
              </p:cNvPr>
              <p:cNvSpPr/>
              <p:nvPr/>
            </p:nvSpPr>
            <p:spPr>
              <a:xfrm rot="10800000">
                <a:off x="8428049" y="1628270"/>
                <a:ext cx="216569" cy="216569"/>
              </a:xfrm>
              <a:prstGeom prst="blockArc">
                <a:avLst>
                  <a:gd name="adj1" fmla="val 10800000"/>
                  <a:gd name="adj2" fmla="val 151435"/>
                  <a:gd name="adj3" fmla="val 13811"/>
                </a:avLst>
              </a:prstGeom>
              <a:solidFill>
                <a:srgbClr val="5969B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1200">
                  <a:solidFill>
                    <a:srgbClr val="000000"/>
                  </a:solidFill>
                </a:endParaRPr>
              </a:p>
            </p:txBody>
          </p:sp>
        </p:grpSp>
        <p:sp>
          <p:nvSpPr>
            <p:cNvPr id="3867" name="Arc 3866">
              <a:extLst>
                <a:ext uri="{FF2B5EF4-FFF2-40B4-BE49-F238E27FC236}">
                  <a16:creationId xmlns:a16="http://schemas.microsoft.com/office/drawing/2014/main" id="{69E3A8D1-5D13-BBBB-3448-434611576A7D}"/>
                </a:ext>
              </a:extLst>
            </p:cNvPr>
            <p:cNvSpPr/>
            <p:nvPr/>
          </p:nvSpPr>
          <p:spPr>
            <a:xfrm>
              <a:off x="9073220" y="2933962"/>
              <a:ext cx="224687" cy="340831"/>
            </a:xfrm>
            <a:prstGeom prst="arc">
              <a:avLst/>
            </a:prstGeom>
            <a:ln>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defTabSz="685766">
                <a:defRPr/>
              </a:pPr>
              <a:endParaRPr lang="en-US" sz="1200">
                <a:solidFill>
                  <a:srgbClr val="000000"/>
                </a:solidFill>
              </a:endParaRPr>
            </a:p>
          </p:txBody>
        </p:sp>
        <p:pic>
          <p:nvPicPr>
            <p:cNvPr id="3868" name="Graphic 3867">
              <a:extLst>
                <a:ext uri="{FF2B5EF4-FFF2-40B4-BE49-F238E27FC236}">
                  <a16:creationId xmlns:a16="http://schemas.microsoft.com/office/drawing/2014/main" id="{4D10987F-79A9-0FB1-BE9F-797FD03D2FB7}"/>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rcRect l="8637" r="11138" b="21020"/>
            <a:stretch>
              <a:fillRect/>
            </a:stretch>
          </p:blipFill>
          <p:spPr>
            <a:xfrm>
              <a:off x="8890663" y="2712157"/>
              <a:ext cx="312860" cy="308007"/>
            </a:xfrm>
            <a:prstGeom prst="rect">
              <a:avLst/>
            </a:prstGeom>
          </p:spPr>
        </p:pic>
        <p:pic>
          <p:nvPicPr>
            <p:cNvPr id="3869" name="Graphic 3868">
              <a:extLst>
                <a:ext uri="{FF2B5EF4-FFF2-40B4-BE49-F238E27FC236}">
                  <a16:creationId xmlns:a16="http://schemas.microsoft.com/office/drawing/2014/main" id="{9A9015AE-9BD6-1DF5-7C89-BCD5E6297396}"/>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rcRect l="8637" r="11138" b="21020"/>
            <a:stretch>
              <a:fillRect/>
            </a:stretch>
          </p:blipFill>
          <p:spPr>
            <a:xfrm>
              <a:off x="9256548" y="2707885"/>
              <a:ext cx="208547" cy="205312"/>
            </a:xfrm>
            <a:prstGeom prst="rect">
              <a:avLst/>
            </a:prstGeom>
          </p:spPr>
        </p:pic>
        <p:pic>
          <p:nvPicPr>
            <p:cNvPr id="3870" name="Graphic 3869">
              <a:extLst>
                <a:ext uri="{FF2B5EF4-FFF2-40B4-BE49-F238E27FC236}">
                  <a16:creationId xmlns:a16="http://schemas.microsoft.com/office/drawing/2014/main" id="{0918F2E7-3B85-F3F8-EADA-52755995DF9E}"/>
                </a:ext>
              </a:extLst>
            </p:cNvPr>
            <p:cNvPicPr>
              <a:picLocks noChangeAspect="1"/>
            </p:cNvPicPr>
            <p:nvPr/>
          </p:nvPicPr>
          <p:blipFill>
            <a:blip r:embed="rId29">
              <a:extLst>
                <a:ext uri="{28A0092B-C50C-407E-A947-70E740481C1C}">
                  <a14:useLocalDpi xmlns:a14="http://schemas.microsoft.com/office/drawing/2010/main" val="0"/>
                </a:ext>
                <a:ext uri="{96DAC541-7B7A-43D3-8B79-37D633B846F1}">
                  <asvg:svgBlip xmlns:asvg="http://schemas.microsoft.com/office/drawing/2016/SVG/main" r:embed="rId30"/>
                </a:ext>
              </a:extLst>
            </a:blip>
            <a:srcRect l="8637" r="11138" b="21020"/>
            <a:stretch>
              <a:fillRect/>
            </a:stretch>
          </p:blipFill>
          <p:spPr>
            <a:xfrm>
              <a:off x="9578037" y="2684396"/>
              <a:ext cx="259712" cy="255684"/>
            </a:xfrm>
            <a:prstGeom prst="rect">
              <a:avLst/>
            </a:prstGeom>
          </p:spPr>
        </p:pic>
      </p:grpSp>
      <p:grpSp>
        <p:nvGrpSpPr>
          <p:cNvPr id="3929" name="Group 3928">
            <a:extLst>
              <a:ext uri="{FF2B5EF4-FFF2-40B4-BE49-F238E27FC236}">
                <a16:creationId xmlns:a16="http://schemas.microsoft.com/office/drawing/2014/main" id="{9FAC7989-84A4-D78F-DAAA-DC10F933724B}"/>
              </a:ext>
            </a:extLst>
          </p:cNvPr>
          <p:cNvGrpSpPr/>
          <p:nvPr/>
        </p:nvGrpSpPr>
        <p:grpSpPr>
          <a:xfrm>
            <a:off x="472015" y="3860118"/>
            <a:ext cx="1948511" cy="431267"/>
            <a:chOff x="513330" y="4851870"/>
            <a:chExt cx="2598012" cy="575021"/>
          </a:xfrm>
        </p:grpSpPr>
        <p:grpSp>
          <p:nvGrpSpPr>
            <p:cNvPr id="3930" name="Group 3929">
              <a:extLst>
                <a:ext uri="{FF2B5EF4-FFF2-40B4-BE49-F238E27FC236}">
                  <a16:creationId xmlns:a16="http://schemas.microsoft.com/office/drawing/2014/main" id="{D3581F70-268C-B3E1-61C3-9BBE9083E7E3}"/>
                </a:ext>
              </a:extLst>
            </p:cNvPr>
            <p:cNvGrpSpPr/>
            <p:nvPr/>
          </p:nvGrpSpPr>
          <p:grpSpPr>
            <a:xfrm>
              <a:off x="538730" y="4851870"/>
              <a:ext cx="2343183" cy="266739"/>
              <a:chOff x="8186296" y="5570627"/>
              <a:chExt cx="2343183" cy="266739"/>
            </a:xfrm>
          </p:grpSpPr>
          <p:pic>
            <p:nvPicPr>
              <p:cNvPr id="3934" name="Graphic 3933">
                <a:extLst>
                  <a:ext uri="{FF2B5EF4-FFF2-40B4-BE49-F238E27FC236}">
                    <a16:creationId xmlns:a16="http://schemas.microsoft.com/office/drawing/2014/main" id="{0AF69A76-97E5-3595-AE1F-AABC45CBCED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186296" y="5588163"/>
                <a:ext cx="208356" cy="225431"/>
              </a:xfrm>
              <a:prstGeom prst="rect">
                <a:avLst/>
              </a:prstGeom>
            </p:spPr>
          </p:pic>
          <p:sp>
            <p:nvSpPr>
              <p:cNvPr id="3935" name="TextBox 3934">
                <a:extLst>
                  <a:ext uri="{FF2B5EF4-FFF2-40B4-BE49-F238E27FC236}">
                    <a16:creationId xmlns:a16="http://schemas.microsoft.com/office/drawing/2014/main" id="{318F4DF1-42B3-0096-9C6E-AEDBFD0E5E8D}"/>
                  </a:ext>
                </a:extLst>
              </p:cNvPr>
              <p:cNvSpPr txBox="1"/>
              <p:nvPr/>
            </p:nvSpPr>
            <p:spPr>
              <a:xfrm>
                <a:off x="8391716" y="5570627"/>
                <a:ext cx="2137763" cy="266739"/>
              </a:xfrm>
              <a:prstGeom prst="rect">
                <a:avLst/>
              </a:prstGeom>
              <a:noFill/>
            </p:spPr>
            <p:txBody>
              <a:bodyPr wrap="none" rtlCol="0">
                <a:spAutoFit/>
              </a:bodyPr>
              <a:lstStyle/>
              <a:p>
                <a:pPr defTabSz="685766">
                  <a:defRPr/>
                </a:pPr>
                <a:r>
                  <a:rPr lang="de" sz="700">
                    <a:solidFill>
                      <a:srgbClr val="404040"/>
                    </a:solidFill>
                    <a:ea typeface="Arial"/>
                    <a:cs typeface="Arial"/>
                  </a:rPr>
                  <a:t>Insulin-produzierende Betazelle</a:t>
                </a:r>
              </a:p>
            </p:txBody>
          </p:sp>
        </p:grpSp>
        <p:grpSp>
          <p:nvGrpSpPr>
            <p:cNvPr id="3931" name="Group 3930">
              <a:extLst>
                <a:ext uri="{FF2B5EF4-FFF2-40B4-BE49-F238E27FC236}">
                  <a16:creationId xmlns:a16="http://schemas.microsoft.com/office/drawing/2014/main" id="{AF817644-9E8A-241D-0F4C-A292BEFCF40B}"/>
                </a:ext>
              </a:extLst>
            </p:cNvPr>
            <p:cNvGrpSpPr/>
            <p:nvPr/>
          </p:nvGrpSpPr>
          <p:grpSpPr>
            <a:xfrm>
              <a:off x="513330" y="5160152"/>
              <a:ext cx="2598012" cy="266739"/>
              <a:chOff x="8167652" y="5853509"/>
              <a:chExt cx="2598012" cy="266739"/>
            </a:xfrm>
          </p:grpSpPr>
          <p:sp>
            <p:nvSpPr>
              <p:cNvPr id="3932" name="TextBox 3931">
                <a:extLst>
                  <a:ext uri="{FF2B5EF4-FFF2-40B4-BE49-F238E27FC236}">
                    <a16:creationId xmlns:a16="http://schemas.microsoft.com/office/drawing/2014/main" id="{FCD50B59-44B3-4900-2CD9-31247621F4AB}"/>
                  </a:ext>
                </a:extLst>
              </p:cNvPr>
              <p:cNvSpPr txBox="1"/>
              <p:nvPr/>
            </p:nvSpPr>
            <p:spPr>
              <a:xfrm>
                <a:off x="8401344" y="5853509"/>
                <a:ext cx="2364320" cy="266739"/>
              </a:xfrm>
              <a:prstGeom prst="rect">
                <a:avLst/>
              </a:prstGeom>
              <a:noFill/>
            </p:spPr>
            <p:txBody>
              <a:bodyPr wrap="none" rtlCol="0">
                <a:spAutoFit/>
              </a:bodyPr>
              <a:lstStyle/>
              <a:p>
                <a:pPr defTabSz="685766">
                  <a:defRPr/>
                </a:pPr>
                <a:r>
                  <a:rPr lang="de" sz="700">
                    <a:solidFill>
                      <a:srgbClr val="404040"/>
                    </a:solidFill>
                    <a:ea typeface="Arial"/>
                    <a:cs typeface="Arial"/>
                  </a:rPr>
                  <a:t>Glukagon-produzierende Alphazelle</a:t>
                </a:r>
              </a:p>
            </p:txBody>
          </p:sp>
          <p:pic>
            <p:nvPicPr>
              <p:cNvPr id="3933" name="Graphic 3932">
                <a:extLst>
                  <a:ext uri="{FF2B5EF4-FFF2-40B4-BE49-F238E27FC236}">
                    <a16:creationId xmlns:a16="http://schemas.microsoft.com/office/drawing/2014/main" id="{E2D47300-86CC-FF52-AF63-14F2AF1D868F}"/>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8167652" y="5893864"/>
                <a:ext cx="245643" cy="193572"/>
              </a:xfrm>
              <a:prstGeom prst="rect">
                <a:avLst/>
              </a:prstGeom>
            </p:spPr>
          </p:pic>
        </p:grpSp>
      </p:grpSp>
      <p:grpSp>
        <p:nvGrpSpPr>
          <p:cNvPr id="3936" name="Group 3935">
            <a:extLst>
              <a:ext uri="{FF2B5EF4-FFF2-40B4-BE49-F238E27FC236}">
                <a16:creationId xmlns:a16="http://schemas.microsoft.com/office/drawing/2014/main" id="{996EE26B-BE3E-131F-C34F-B3E51DB9D8C4}"/>
              </a:ext>
            </a:extLst>
          </p:cNvPr>
          <p:cNvGrpSpPr/>
          <p:nvPr/>
        </p:nvGrpSpPr>
        <p:grpSpPr>
          <a:xfrm>
            <a:off x="2517407" y="3861653"/>
            <a:ext cx="2444816" cy="427933"/>
            <a:chOff x="3199529" y="5512958"/>
            <a:chExt cx="3259752" cy="570574"/>
          </a:xfrm>
        </p:grpSpPr>
        <p:grpSp>
          <p:nvGrpSpPr>
            <p:cNvPr id="3937" name="Group 3936">
              <a:extLst>
                <a:ext uri="{FF2B5EF4-FFF2-40B4-BE49-F238E27FC236}">
                  <a16:creationId xmlns:a16="http://schemas.microsoft.com/office/drawing/2014/main" id="{CFC031AA-B38D-C320-3275-6102B9AB9991}"/>
                </a:ext>
              </a:extLst>
            </p:cNvPr>
            <p:cNvGrpSpPr/>
            <p:nvPr/>
          </p:nvGrpSpPr>
          <p:grpSpPr>
            <a:xfrm>
              <a:off x="4930416" y="5512958"/>
              <a:ext cx="1528865" cy="569368"/>
              <a:chOff x="538825" y="6082602"/>
              <a:chExt cx="1528865" cy="569368"/>
            </a:xfrm>
          </p:grpSpPr>
          <p:sp>
            <p:nvSpPr>
              <p:cNvPr id="3947" name="TextBox 3946">
                <a:extLst>
                  <a:ext uri="{FF2B5EF4-FFF2-40B4-BE49-F238E27FC236}">
                    <a16:creationId xmlns:a16="http://schemas.microsoft.com/office/drawing/2014/main" id="{15A7A5D2-7246-F024-5E3B-853BCFE7D154}"/>
                  </a:ext>
                </a:extLst>
              </p:cNvPr>
              <p:cNvSpPr txBox="1"/>
              <p:nvPr/>
            </p:nvSpPr>
            <p:spPr>
              <a:xfrm>
                <a:off x="844706" y="6082602"/>
                <a:ext cx="1222984" cy="266739"/>
              </a:xfrm>
              <a:prstGeom prst="rect">
                <a:avLst/>
              </a:prstGeom>
              <a:noFill/>
            </p:spPr>
            <p:txBody>
              <a:bodyPr wrap="none" rtlCol="0">
                <a:spAutoFit/>
              </a:bodyPr>
              <a:lstStyle/>
              <a:p>
                <a:pPr defTabSz="685766">
                  <a:defRPr/>
                </a:pPr>
                <a:r>
                  <a:rPr lang="de" sz="700">
                    <a:solidFill>
                      <a:srgbClr val="404040"/>
                    </a:solidFill>
                    <a:ea typeface="Arial"/>
                    <a:cs typeface="Arial"/>
                  </a:rPr>
                  <a:t>Betazell-Antigen</a:t>
                </a:r>
              </a:p>
            </p:txBody>
          </p:sp>
          <p:sp>
            <p:nvSpPr>
              <p:cNvPr id="3948" name="TextBox 3947">
                <a:extLst>
                  <a:ext uri="{FF2B5EF4-FFF2-40B4-BE49-F238E27FC236}">
                    <a16:creationId xmlns:a16="http://schemas.microsoft.com/office/drawing/2014/main" id="{63B5ED28-B0B0-65D5-C9D2-F5DC82F3593F}"/>
                  </a:ext>
                </a:extLst>
              </p:cNvPr>
              <p:cNvSpPr txBox="1"/>
              <p:nvPr/>
            </p:nvSpPr>
            <p:spPr>
              <a:xfrm>
                <a:off x="844705" y="6385231"/>
                <a:ext cx="1139627" cy="266739"/>
              </a:xfrm>
              <a:prstGeom prst="rect">
                <a:avLst/>
              </a:prstGeom>
              <a:noFill/>
            </p:spPr>
            <p:txBody>
              <a:bodyPr wrap="none" rtlCol="0">
                <a:spAutoFit/>
              </a:bodyPr>
              <a:lstStyle/>
              <a:p>
                <a:pPr defTabSz="685766">
                  <a:defRPr/>
                </a:pPr>
                <a:r>
                  <a:rPr lang="de" sz="700">
                    <a:solidFill>
                      <a:srgbClr val="404040"/>
                    </a:solidFill>
                    <a:ea typeface="Arial"/>
                    <a:cs typeface="Arial"/>
                  </a:rPr>
                  <a:t>Autoantikörper</a:t>
                </a:r>
              </a:p>
            </p:txBody>
          </p:sp>
          <p:sp>
            <p:nvSpPr>
              <p:cNvPr id="3949" name="Isosceles Triangle 1876">
                <a:extLst>
                  <a:ext uri="{FF2B5EF4-FFF2-40B4-BE49-F238E27FC236}">
                    <a16:creationId xmlns:a16="http://schemas.microsoft.com/office/drawing/2014/main" id="{0DEA29EF-8263-0189-9ECF-447FB8DF8FE9}"/>
                  </a:ext>
                </a:extLst>
              </p:cNvPr>
              <p:cNvSpPr/>
              <p:nvPr/>
            </p:nvSpPr>
            <p:spPr>
              <a:xfrm>
                <a:off x="687225" y="6117001"/>
                <a:ext cx="182880" cy="182881"/>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66">
                  <a:defRPr/>
                </a:pPr>
                <a:endParaRPr lang="en-US" sz="700">
                  <a:solidFill>
                    <a:srgbClr val="000000">
                      <a:lumMod val="75000"/>
                      <a:lumOff val="25000"/>
                    </a:srgbClr>
                  </a:solidFill>
                  <a:cs typeface="Arial" panose="020B0604020202020204" pitchFamily="34" charset="0"/>
                </a:endParaRPr>
              </a:p>
            </p:txBody>
          </p:sp>
          <p:pic>
            <p:nvPicPr>
              <p:cNvPr id="3950" name="Graphic 3949">
                <a:extLst>
                  <a:ext uri="{FF2B5EF4-FFF2-40B4-BE49-F238E27FC236}">
                    <a16:creationId xmlns:a16="http://schemas.microsoft.com/office/drawing/2014/main" id="{B9679154-756D-9686-FF78-6F6BC84C38B8}"/>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rot="14873583">
                <a:off x="544706" y="6498867"/>
                <a:ext cx="133562" cy="145323"/>
              </a:xfrm>
              <a:prstGeom prst="rect">
                <a:avLst/>
              </a:prstGeom>
            </p:spPr>
          </p:pic>
          <p:pic>
            <p:nvPicPr>
              <p:cNvPr id="3951" name="Graphic 3950">
                <a:extLst>
                  <a:ext uri="{FF2B5EF4-FFF2-40B4-BE49-F238E27FC236}">
                    <a16:creationId xmlns:a16="http://schemas.microsoft.com/office/drawing/2014/main" id="{27DC0536-7705-F07C-DF32-1DFCC43E422D}"/>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rot="11423421">
                <a:off x="674709" y="6421306"/>
                <a:ext cx="145323" cy="133562"/>
              </a:xfrm>
              <a:prstGeom prst="rect">
                <a:avLst/>
              </a:prstGeom>
            </p:spPr>
          </p:pic>
          <p:pic>
            <p:nvPicPr>
              <p:cNvPr id="3952" name="Graphic 3951">
                <a:extLst>
                  <a:ext uri="{FF2B5EF4-FFF2-40B4-BE49-F238E27FC236}">
                    <a16:creationId xmlns:a16="http://schemas.microsoft.com/office/drawing/2014/main" id="{7877D2DE-5888-50BF-EB8F-0CBA7AF5106B}"/>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rot="19745088">
                <a:off x="707037" y="6517932"/>
                <a:ext cx="145323" cy="133562"/>
              </a:xfrm>
              <a:prstGeom prst="rect">
                <a:avLst/>
              </a:prstGeom>
            </p:spPr>
          </p:pic>
        </p:grpSp>
        <p:grpSp>
          <p:nvGrpSpPr>
            <p:cNvPr id="3938" name="Group 3937">
              <a:extLst>
                <a:ext uri="{FF2B5EF4-FFF2-40B4-BE49-F238E27FC236}">
                  <a16:creationId xmlns:a16="http://schemas.microsoft.com/office/drawing/2014/main" id="{5B61588C-116B-2990-9BCB-071F920A253B}"/>
                </a:ext>
              </a:extLst>
            </p:cNvPr>
            <p:cNvGrpSpPr/>
            <p:nvPr/>
          </p:nvGrpSpPr>
          <p:grpSpPr>
            <a:xfrm>
              <a:off x="3199529" y="5513832"/>
              <a:ext cx="1750162" cy="569700"/>
              <a:chOff x="3315468" y="5513832"/>
              <a:chExt cx="1750162" cy="569700"/>
            </a:xfrm>
          </p:grpSpPr>
          <p:grpSp>
            <p:nvGrpSpPr>
              <p:cNvPr id="3939" name="Group 3938">
                <a:extLst>
                  <a:ext uri="{FF2B5EF4-FFF2-40B4-BE49-F238E27FC236}">
                    <a16:creationId xmlns:a16="http://schemas.microsoft.com/office/drawing/2014/main" id="{018D2B1E-C7B2-9778-7E76-E5C6EF8AD5CE}"/>
                  </a:ext>
                </a:extLst>
              </p:cNvPr>
              <p:cNvGrpSpPr/>
              <p:nvPr/>
            </p:nvGrpSpPr>
            <p:grpSpPr>
              <a:xfrm>
                <a:off x="3325921" y="5513832"/>
                <a:ext cx="1739709" cy="569700"/>
                <a:chOff x="639567" y="5773064"/>
                <a:chExt cx="1739709" cy="569700"/>
              </a:xfrm>
            </p:grpSpPr>
            <p:sp>
              <p:nvSpPr>
                <p:cNvPr id="3944" name="TextBox 3943">
                  <a:extLst>
                    <a:ext uri="{FF2B5EF4-FFF2-40B4-BE49-F238E27FC236}">
                      <a16:creationId xmlns:a16="http://schemas.microsoft.com/office/drawing/2014/main" id="{27684523-5473-202D-53DD-B3AD0E16D4C0}"/>
                    </a:ext>
                  </a:extLst>
                </p:cNvPr>
                <p:cNvSpPr txBox="1"/>
                <p:nvPr/>
              </p:nvSpPr>
              <p:spPr>
                <a:xfrm>
                  <a:off x="829279" y="5773064"/>
                  <a:ext cx="1549997" cy="266739"/>
                </a:xfrm>
                <a:prstGeom prst="rect">
                  <a:avLst/>
                </a:prstGeom>
                <a:noFill/>
              </p:spPr>
              <p:txBody>
                <a:bodyPr wrap="none" rtlCol="0">
                  <a:spAutoFit/>
                </a:bodyPr>
                <a:lstStyle/>
                <a:p>
                  <a:pPr defTabSz="685766">
                    <a:defRPr/>
                  </a:pPr>
                  <a:r>
                    <a:rPr lang="de" sz="700">
                      <a:solidFill>
                        <a:srgbClr val="404040"/>
                      </a:solidFill>
                      <a:ea typeface="Arial"/>
                      <a:cs typeface="Arial"/>
                    </a:rPr>
                    <a:t>Beschädigte Betazelle</a:t>
                  </a:r>
                </a:p>
              </p:txBody>
            </p:sp>
            <p:pic>
              <p:nvPicPr>
                <p:cNvPr id="3945" name="T-Cells infiltrate 4">
                  <a:extLst>
                    <a:ext uri="{FF2B5EF4-FFF2-40B4-BE49-F238E27FC236}">
                      <a16:creationId xmlns:a16="http://schemas.microsoft.com/office/drawing/2014/main" id="{E0CA42BB-B775-5B88-EA2F-0E3B5EA2194C}"/>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639567" y="6078197"/>
                  <a:ext cx="229737" cy="263363"/>
                </a:xfrm>
                <a:prstGeom prst="rect">
                  <a:avLst/>
                </a:prstGeom>
              </p:spPr>
            </p:pic>
            <p:sp>
              <p:nvSpPr>
                <p:cNvPr id="3946" name="TextBox 3945">
                  <a:extLst>
                    <a:ext uri="{FF2B5EF4-FFF2-40B4-BE49-F238E27FC236}">
                      <a16:creationId xmlns:a16="http://schemas.microsoft.com/office/drawing/2014/main" id="{569486DE-03BF-EDDF-C3E3-3BE719DD7233}"/>
                    </a:ext>
                  </a:extLst>
                </p:cNvPr>
                <p:cNvSpPr txBox="1"/>
                <p:nvPr/>
              </p:nvSpPr>
              <p:spPr>
                <a:xfrm>
                  <a:off x="826234" y="6076025"/>
                  <a:ext cx="1464503" cy="266739"/>
                </a:xfrm>
                <a:prstGeom prst="rect">
                  <a:avLst/>
                </a:prstGeom>
                <a:noFill/>
              </p:spPr>
              <p:txBody>
                <a:bodyPr wrap="none" rtlCol="0">
                  <a:spAutoFit/>
                </a:bodyPr>
                <a:lstStyle/>
                <a:p>
                  <a:pPr defTabSz="685766">
                    <a:defRPr/>
                  </a:pPr>
                  <a:r>
                    <a:rPr lang="de" sz="700">
                      <a:solidFill>
                        <a:srgbClr val="404040"/>
                      </a:solidFill>
                      <a:ea typeface="Arial"/>
                      <a:cs typeface="Arial"/>
                    </a:rPr>
                    <a:t>Autoreaktive T-Zelle</a:t>
                  </a:r>
                </a:p>
              </p:txBody>
            </p:sp>
          </p:grpSp>
          <p:grpSp>
            <p:nvGrpSpPr>
              <p:cNvPr id="3940" name="Graphic 1949">
                <a:extLst>
                  <a:ext uri="{FF2B5EF4-FFF2-40B4-BE49-F238E27FC236}">
                    <a16:creationId xmlns:a16="http://schemas.microsoft.com/office/drawing/2014/main" id="{D28C6590-147C-8D7F-0EC9-DF9C1A8798D6}"/>
                  </a:ext>
                </a:extLst>
              </p:cNvPr>
              <p:cNvGrpSpPr/>
              <p:nvPr/>
            </p:nvGrpSpPr>
            <p:grpSpPr>
              <a:xfrm>
                <a:off x="3315468" y="5524094"/>
                <a:ext cx="202906" cy="219618"/>
                <a:chOff x="3315468" y="5524094"/>
                <a:chExt cx="202906" cy="219618"/>
              </a:xfrm>
            </p:grpSpPr>
            <p:sp>
              <p:nvSpPr>
                <p:cNvPr id="3941" name="Freeform 11">
                  <a:extLst>
                    <a:ext uri="{FF2B5EF4-FFF2-40B4-BE49-F238E27FC236}">
                      <a16:creationId xmlns:a16="http://schemas.microsoft.com/office/drawing/2014/main" id="{E2E83F05-0C41-3044-221F-C63A1285853D}"/>
                    </a:ext>
                  </a:extLst>
                </p:cNvPr>
                <p:cNvSpPr/>
                <p:nvPr/>
              </p:nvSpPr>
              <p:spPr>
                <a:xfrm>
                  <a:off x="3315468" y="5524094"/>
                  <a:ext cx="202906" cy="219618"/>
                </a:xfrm>
                <a:custGeom>
                  <a:avLst/>
                  <a:gdLst>
                    <a:gd name="connsiteX0" fmla="*/ 68288 w 202907"/>
                    <a:gd name="connsiteY0" fmla="*/ 10290 h 219618"/>
                    <a:gd name="connsiteX1" fmla="*/ 79756 w 202907"/>
                    <a:gd name="connsiteY1" fmla="*/ 2515 h 219618"/>
                    <a:gd name="connsiteX2" fmla="*/ 98140 w 202907"/>
                    <a:gd name="connsiteY2" fmla="*/ 251 h 219618"/>
                    <a:gd name="connsiteX3" fmla="*/ 157916 w 202907"/>
                    <a:gd name="connsiteY3" fmla="*/ 25610 h 219618"/>
                    <a:gd name="connsiteX4" fmla="*/ 187322 w 202907"/>
                    <a:gd name="connsiteY4" fmla="*/ 43644 h 219618"/>
                    <a:gd name="connsiteX5" fmla="*/ 199578 w 202907"/>
                    <a:gd name="connsiteY5" fmla="*/ 54455 h 219618"/>
                    <a:gd name="connsiteX6" fmla="*/ 202774 w 202907"/>
                    <a:gd name="connsiteY6" fmla="*/ 76066 h 219618"/>
                    <a:gd name="connsiteX7" fmla="*/ 200095 w 202907"/>
                    <a:gd name="connsiteY7" fmla="*/ 118558 h 219618"/>
                    <a:gd name="connsiteX8" fmla="*/ 191979 w 202907"/>
                    <a:gd name="connsiteY8" fmla="*/ 164646 h 219618"/>
                    <a:gd name="connsiteX9" fmla="*/ 166416 w 202907"/>
                    <a:gd name="connsiteY9" fmla="*/ 200385 h 219618"/>
                    <a:gd name="connsiteX10" fmla="*/ 137527 w 202907"/>
                    <a:gd name="connsiteY10" fmla="*/ 209672 h 219618"/>
                    <a:gd name="connsiteX11" fmla="*/ 102308 w 202907"/>
                    <a:gd name="connsiteY11" fmla="*/ 216265 h 219618"/>
                    <a:gd name="connsiteX12" fmla="*/ 51821 w 202907"/>
                    <a:gd name="connsiteY12" fmla="*/ 214942 h 219618"/>
                    <a:gd name="connsiteX13" fmla="*/ 20497 w 202907"/>
                    <a:gd name="connsiteY13" fmla="*/ 182550 h 219618"/>
                    <a:gd name="connsiteX14" fmla="*/ 161 w 202907"/>
                    <a:gd name="connsiteY14" fmla="*/ 126964 h 219618"/>
                    <a:gd name="connsiteX15" fmla="*/ 21416 w 202907"/>
                    <a:gd name="connsiteY15" fmla="*/ 68712 h 219618"/>
                    <a:gd name="connsiteX16" fmla="*/ 68288 w 202907"/>
                    <a:gd name="connsiteY16" fmla="*/ 10290 h 219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907" h="219618">
                      <a:moveTo>
                        <a:pt x="68288" y="10290"/>
                      </a:moveTo>
                      <a:cubicBezTo>
                        <a:pt x="71784" y="7115"/>
                        <a:pt x="75643" y="4499"/>
                        <a:pt x="79756" y="2515"/>
                      </a:cubicBezTo>
                      <a:cubicBezTo>
                        <a:pt x="85551" y="-29"/>
                        <a:pt x="91933" y="-330"/>
                        <a:pt x="98140" y="251"/>
                      </a:cubicBezTo>
                      <a:cubicBezTo>
                        <a:pt x="119484" y="2255"/>
                        <a:pt x="139041" y="14048"/>
                        <a:pt x="157916" y="25610"/>
                      </a:cubicBezTo>
                      <a:lnTo>
                        <a:pt x="187322" y="43644"/>
                      </a:lnTo>
                      <a:cubicBezTo>
                        <a:pt x="191918" y="46460"/>
                        <a:pt x="196716" y="49475"/>
                        <a:pt x="199578" y="54455"/>
                      </a:cubicBezTo>
                      <a:cubicBezTo>
                        <a:pt x="203159" y="60657"/>
                        <a:pt x="203080" y="68642"/>
                        <a:pt x="202774" y="76066"/>
                      </a:cubicBezTo>
                      <a:cubicBezTo>
                        <a:pt x="202190" y="90254"/>
                        <a:pt x="201297" y="104418"/>
                        <a:pt x="200095" y="118558"/>
                      </a:cubicBezTo>
                      <a:cubicBezTo>
                        <a:pt x="198738" y="134198"/>
                        <a:pt x="196961" y="149988"/>
                        <a:pt x="191979" y="164646"/>
                      </a:cubicBezTo>
                      <a:cubicBezTo>
                        <a:pt x="186998" y="179304"/>
                        <a:pt x="178480" y="192880"/>
                        <a:pt x="166416" y="200385"/>
                      </a:cubicBezTo>
                      <a:cubicBezTo>
                        <a:pt x="157574" y="205885"/>
                        <a:pt x="147437" y="207819"/>
                        <a:pt x="137527" y="209672"/>
                      </a:cubicBezTo>
                      <a:lnTo>
                        <a:pt x="102308" y="216265"/>
                      </a:lnTo>
                      <a:cubicBezTo>
                        <a:pt x="85455" y="219421"/>
                        <a:pt x="67579" y="222427"/>
                        <a:pt x="51821" y="214942"/>
                      </a:cubicBezTo>
                      <a:cubicBezTo>
                        <a:pt x="38689" y="208701"/>
                        <a:pt x="28744" y="195906"/>
                        <a:pt x="20497" y="182550"/>
                      </a:cubicBezTo>
                      <a:cubicBezTo>
                        <a:pt x="10228" y="165959"/>
                        <a:pt x="1561" y="147283"/>
                        <a:pt x="161" y="126964"/>
                      </a:cubicBezTo>
                      <a:cubicBezTo>
                        <a:pt x="-1529" y="102277"/>
                        <a:pt x="10430" y="87699"/>
                        <a:pt x="21416" y="68712"/>
                      </a:cubicBezTo>
                      <a:cubicBezTo>
                        <a:pt x="34425" y="46229"/>
                        <a:pt x="49212" y="26471"/>
                        <a:pt x="68288" y="10290"/>
                      </a:cubicBezTo>
                      <a:close/>
                    </a:path>
                  </a:pathLst>
                </a:custGeom>
                <a:solidFill>
                  <a:schemeClr val="tx2"/>
                </a:solidFill>
                <a:ln w="5043" cap="flat">
                  <a:solidFill>
                    <a:srgbClr val="585863"/>
                  </a:solidFill>
                  <a:prstDash val="solid"/>
                  <a:miter/>
                </a:ln>
              </p:spPr>
              <p:txBody>
                <a:bodyPr rtlCol="0" anchor="ctr"/>
                <a:lstStyle/>
                <a:p>
                  <a:pPr defTabSz="685766">
                    <a:defRPr/>
                  </a:pPr>
                  <a:endParaRPr lang="en-US" sz="700">
                    <a:solidFill>
                      <a:srgbClr val="000000">
                        <a:lumMod val="75000"/>
                        <a:lumOff val="25000"/>
                      </a:srgbClr>
                    </a:solidFill>
                  </a:endParaRPr>
                </a:p>
              </p:txBody>
            </p:sp>
            <p:sp>
              <p:nvSpPr>
                <p:cNvPr id="3942" name="Freeform 12">
                  <a:extLst>
                    <a:ext uri="{FF2B5EF4-FFF2-40B4-BE49-F238E27FC236}">
                      <a16:creationId xmlns:a16="http://schemas.microsoft.com/office/drawing/2014/main" id="{BFC52CB2-1B6D-D8DA-178E-61C70AE0D8E7}"/>
                    </a:ext>
                  </a:extLst>
                </p:cNvPr>
                <p:cNvSpPr/>
                <p:nvPr/>
              </p:nvSpPr>
              <p:spPr>
                <a:xfrm>
                  <a:off x="3385905" y="5594248"/>
                  <a:ext cx="86671" cy="110212"/>
                </a:xfrm>
                <a:custGeom>
                  <a:avLst/>
                  <a:gdLst>
                    <a:gd name="connsiteX0" fmla="*/ 86669 w 86669"/>
                    <a:gd name="connsiteY0" fmla="*/ 55106 h 110211"/>
                    <a:gd name="connsiteX1" fmla="*/ 43335 w 86669"/>
                    <a:gd name="connsiteY1" fmla="*/ 110211 h 110211"/>
                    <a:gd name="connsiteX2" fmla="*/ 0 w 86669"/>
                    <a:gd name="connsiteY2" fmla="*/ 55106 h 110211"/>
                    <a:gd name="connsiteX3" fmla="*/ 43335 w 86669"/>
                    <a:gd name="connsiteY3" fmla="*/ 0 h 110211"/>
                    <a:gd name="connsiteX4" fmla="*/ 86669 w 86669"/>
                    <a:gd name="connsiteY4" fmla="*/ 55106 h 110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110211">
                      <a:moveTo>
                        <a:pt x="86669" y="55106"/>
                      </a:moveTo>
                      <a:cubicBezTo>
                        <a:pt x="86669" y="85540"/>
                        <a:pt x="67268" y="110211"/>
                        <a:pt x="43335" y="110211"/>
                      </a:cubicBezTo>
                      <a:cubicBezTo>
                        <a:pt x="19402" y="110211"/>
                        <a:pt x="0" y="85540"/>
                        <a:pt x="0" y="55106"/>
                      </a:cubicBezTo>
                      <a:cubicBezTo>
                        <a:pt x="0" y="24672"/>
                        <a:pt x="19402" y="0"/>
                        <a:pt x="43335" y="0"/>
                      </a:cubicBezTo>
                      <a:cubicBezTo>
                        <a:pt x="67268" y="0"/>
                        <a:pt x="86669" y="24672"/>
                        <a:pt x="86669" y="55106"/>
                      </a:cubicBezTo>
                      <a:close/>
                    </a:path>
                  </a:pathLst>
                </a:custGeom>
                <a:solidFill>
                  <a:schemeClr val="tx2">
                    <a:lumMod val="60000"/>
                    <a:lumOff val="40000"/>
                  </a:schemeClr>
                </a:solidFill>
                <a:ln w="840" cap="flat">
                  <a:noFill/>
                  <a:prstDash val="solid"/>
                  <a:miter/>
                </a:ln>
              </p:spPr>
              <p:txBody>
                <a:bodyPr rtlCol="0" anchor="ctr"/>
                <a:lstStyle/>
                <a:p>
                  <a:pPr defTabSz="685766">
                    <a:defRPr/>
                  </a:pPr>
                  <a:endParaRPr lang="en-US" sz="700">
                    <a:solidFill>
                      <a:srgbClr val="000000">
                        <a:lumMod val="75000"/>
                        <a:lumOff val="25000"/>
                      </a:srgbClr>
                    </a:solidFill>
                  </a:endParaRPr>
                </a:p>
              </p:txBody>
            </p:sp>
            <p:sp>
              <p:nvSpPr>
                <p:cNvPr id="3943" name="Freeform 13">
                  <a:extLst>
                    <a:ext uri="{FF2B5EF4-FFF2-40B4-BE49-F238E27FC236}">
                      <a16:creationId xmlns:a16="http://schemas.microsoft.com/office/drawing/2014/main" id="{5CD59923-729B-DE4F-1186-A0917E4FE537}"/>
                    </a:ext>
                  </a:extLst>
                </p:cNvPr>
                <p:cNvSpPr/>
                <p:nvPr/>
              </p:nvSpPr>
              <p:spPr>
                <a:xfrm>
                  <a:off x="3369537" y="5558530"/>
                  <a:ext cx="50139" cy="96274"/>
                </a:xfrm>
                <a:custGeom>
                  <a:avLst/>
                  <a:gdLst>
                    <a:gd name="connsiteX0" fmla="*/ 38625 w 50139"/>
                    <a:gd name="connsiteY0" fmla="*/ 20229 h 96274"/>
                    <a:gd name="connsiteX1" fmla="*/ 48762 w 50139"/>
                    <a:gd name="connsiteY1" fmla="*/ 29617 h 96274"/>
                    <a:gd name="connsiteX2" fmla="*/ 49970 w 50139"/>
                    <a:gd name="connsiteY2" fmla="*/ 38404 h 96274"/>
                    <a:gd name="connsiteX3" fmla="*/ 45497 w 50139"/>
                    <a:gd name="connsiteY3" fmla="*/ 96275 h 96274"/>
                    <a:gd name="connsiteX4" fmla="*/ 40769 w 50139"/>
                    <a:gd name="connsiteY4" fmla="*/ 49565 h 96274"/>
                    <a:gd name="connsiteX5" fmla="*/ 21886 w 50139"/>
                    <a:gd name="connsiteY5" fmla="*/ 23976 h 96274"/>
                    <a:gd name="connsiteX6" fmla="*/ 0 w 50139"/>
                    <a:gd name="connsiteY6" fmla="*/ 0 h 96274"/>
                    <a:gd name="connsiteX7" fmla="*/ 38625 w 50139"/>
                    <a:gd name="connsiteY7" fmla="*/ 20229 h 9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139" h="96274">
                      <a:moveTo>
                        <a:pt x="38625" y="20229"/>
                      </a:moveTo>
                      <a:cubicBezTo>
                        <a:pt x="42625" y="22423"/>
                        <a:pt x="46924" y="24988"/>
                        <a:pt x="48762" y="29617"/>
                      </a:cubicBezTo>
                      <a:cubicBezTo>
                        <a:pt x="49839" y="32332"/>
                        <a:pt x="49918" y="35418"/>
                        <a:pt x="49970" y="38404"/>
                      </a:cubicBezTo>
                      <a:cubicBezTo>
                        <a:pt x="50321" y="57861"/>
                        <a:pt x="50618" y="77719"/>
                        <a:pt x="45497" y="96275"/>
                      </a:cubicBezTo>
                      <a:cubicBezTo>
                        <a:pt x="41120" y="81336"/>
                        <a:pt x="45497" y="64363"/>
                        <a:pt x="40769" y="49565"/>
                      </a:cubicBezTo>
                      <a:cubicBezTo>
                        <a:pt x="37303" y="38704"/>
                        <a:pt x="29564" y="30989"/>
                        <a:pt x="21886" y="23976"/>
                      </a:cubicBezTo>
                      <a:cubicBezTo>
                        <a:pt x="15154" y="17834"/>
                        <a:pt x="2626" y="9759"/>
                        <a:pt x="0" y="0"/>
                      </a:cubicBezTo>
                      <a:cubicBezTo>
                        <a:pt x="13009" y="3687"/>
                        <a:pt x="26473" y="13536"/>
                        <a:pt x="38625" y="20229"/>
                      </a:cubicBezTo>
                      <a:close/>
                    </a:path>
                  </a:pathLst>
                </a:custGeom>
                <a:solidFill>
                  <a:srgbClr val="FFFFFF"/>
                </a:solidFill>
                <a:ln w="840" cap="flat">
                  <a:noFill/>
                  <a:prstDash val="solid"/>
                  <a:miter/>
                </a:ln>
              </p:spPr>
              <p:txBody>
                <a:bodyPr rtlCol="0" anchor="ctr"/>
                <a:lstStyle/>
                <a:p>
                  <a:pPr defTabSz="685766">
                    <a:defRPr/>
                  </a:pPr>
                  <a:endParaRPr lang="en-US" sz="700">
                    <a:solidFill>
                      <a:srgbClr val="000000">
                        <a:lumMod val="75000"/>
                        <a:lumOff val="25000"/>
                      </a:srgbClr>
                    </a:solidFill>
                  </a:endParaRPr>
                </a:p>
              </p:txBody>
            </p:sp>
          </p:grpSp>
        </p:grpSp>
      </p:grpSp>
      <p:sp>
        <p:nvSpPr>
          <p:cNvPr id="3953" name="Title 32">
            <a:extLst>
              <a:ext uri="{FF2B5EF4-FFF2-40B4-BE49-F238E27FC236}">
                <a16:creationId xmlns:a16="http://schemas.microsoft.com/office/drawing/2014/main" id="{597FF062-778C-582A-AAC0-1E6CD14B3C80}"/>
              </a:ext>
            </a:extLst>
          </p:cNvPr>
          <p:cNvSpPr txBox="1"/>
          <p:nvPr/>
        </p:nvSpPr>
        <p:spPr>
          <a:xfrm>
            <a:off x="414800" y="1069070"/>
            <a:ext cx="2064806" cy="197428"/>
          </a:xfrm>
          <a:prstGeom prst="rect">
            <a:avLst/>
          </a:prstGeom>
        </p:spPr>
        <p:txBody>
          <a:bodyPr vert="horz" lIns="68580" tIns="34291" rIns="68580" bIns="34291" rtlCol="0" anchor="t">
            <a:noAutofit/>
          </a:bodyPr>
          <a:lstStyle>
            <a:lvl1pPr algn="l" defTabSz="914400" rtl="0" eaLnBrk="1" latinLnBrk="0" hangingPunct="1">
              <a:lnSpc>
                <a:spcPct val="90000"/>
              </a:lnSpc>
              <a:spcBef>
                <a:spcPct val="0"/>
              </a:spcBef>
              <a:buNone/>
              <a:defRPr sz="2800" b="1" kern="1200">
                <a:solidFill>
                  <a:schemeClr val="tx2"/>
                </a:solidFill>
                <a:latin typeface="Arial" panose="020B0604020202020204" pitchFamily="34" charset="0"/>
                <a:ea typeface="+mj-ea"/>
                <a:cs typeface="Arial" panose="020B0604020202020204" pitchFamily="34" charset="0"/>
              </a:defRPr>
            </a:lvl1pPr>
          </a:lstStyle>
          <a:p>
            <a:pPr defTabSz="685766" fontAlgn="base">
              <a:spcAft>
                <a:spcPts val="900"/>
              </a:spcAft>
              <a:defRPr/>
            </a:pPr>
            <a:r>
              <a:rPr lang="de" sz="1400">
                <a:solidFill>
                  <a:schemeClr val="accent3"/>
                </a:solidFill>
                <a:latin typeface="+mn-lt"/>
                <a:ea typeface="Arial"/>
                <a:cs typeface="Arial"/>
              </a:rPr>
              <a:t>Typ-1-Diabetes</a:t>
            </a:r>
          </a:p>
        </p:txBody>
      </p:sp>
      <p:sp>
        <p:nvSpPr>
          <p:cNvPr id="3954" name="Rectangle 3953">
            <a:extLst>
              <a:ext uri="{FF2B5EF4-FFF2-40B4-BE49-F238E27FC236}">
                <a16:creationId xmlns:a16="http://schemas.microsoft.com/office/drawing/2014/main" id="{9466B9E6-9AB1-4DFC-0DF4-485FE7E8E2C3}"/>
              </a:ext>
            </a:extLst>
          </p:cNvPr>
          <p:cNvSpPr/>
          <p:nvPr/>
        </p:nvSpPr>
        <p:spPr>
          <a:xfrm>
            <a:off x="522294" y="1490892"/>
            <a:ext cx="2246459" cy="261610"/>
          </a:xfrm>
          <a:prstGeom prst="rect">
            <a:avLst/>
          </a:prstGeom>
        </p:spPr>
        <p:txBody>
          <a:bodyPr wrap="square">
            <a:spAutoFit/>
          </a:bodyPr>
          <a:lstStyle/>
          <a:p>
            <a:pPr algn="ctr" defTabSz="685766">
              <a:defRPr/>
            </a:pPr>
            <a:r>
              <a:rPr lang="de" sz="1100" b="1">
                <a:solidFill>
                  <a:srgbClr val="7030A0"/>
                </a:solidFill>
                <a:ea typeface="Arial"/>
                <a:cs typeface="Arial"/>
              </a:rPr>
              <a:t>PANKREAS</a:t>
            </a:r>
            <a:r>
              <a:rPr lang="de" sz="1100" b="1" baseline="30000">
                <a:solidFill>
                  <a:srgbClr val="7030A0"/>
                </a:solidFill>
                <a:ea typeface="Arial"/>
                <a:cs typeface="Arial"/>
              </a:rPr>
              <a:t>2</a:t>
            </a:r>
          </a:p>
        </p:txBody>
      </p:sp>
      <p:sp>
        <p:nvSpPr>
          <p:cNvPr id="8" name="TextBox 28">
            <a:extLst>
              <a:ext uri="{FF2B5EF4-FFF2-40B4-BE49-F238E27FC236}">
                <a16:creationId xmlns:a16="http://schemas.microsoft.com/office/drawing/2014/main" id="{A4C194AD-2C56-E33B-2054-A45E9B9DBEC8}"/>
              </a:ext>
            </a:extLst>
          </p:cNvPr>
          <p:cNvSpPr txBox="1"/>
          <p:nvPr/>
        </p:nvSpPr>
        <p:spPr>
          <a:xfrm>
            <a:off x="387531" y="4422682"/>
            <a:ext cx="6600502" cy="469359"/>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 sz="700">
                <a:solidFill>
                  <a:srgbClr val="404040"/>
                </a:solidFill>
                <a:ea typeface="Arial"/>
                <a:cs typeface="Arial"/>
              </a:rPr>
              <a:t>* Stadium 3 T1D = klinische Manifestation des T1D mit entsprechender Symptomatik wie </a:t>
            </a:r>
            <a:r>
              <a:rPr lang="de" sz="700">
                <a:ln w="9525" cap="flat" cmpd="sng" algn="ctr">
                  <a:noFill/>
                  <a:prstDash val="solid"/>
                  <a:round/>
                  <a:headEnd type="none" w="med" len="med"/>
                  <a:tailEnd type="none" w="med" len="med"/>
                </a:ln>
                <a:solidFill>
                  <a:srgbClr val="404040"/>
                </a:solidFill>
                <a:ea typeface="Arial"/>
              </a:rPr>
              <a:t>Polydipsie, Polyurie, Hunger, starke Müdigkeit, verschwommenes Sehen und Gewichtsverlust</a:t>
            </a:r>
            <a:r>
              <a:rPr lang="de" sz="700">
                <a:solidFill>
                  <a:srgbClr val="404040"/>
                </a:solidFill>
                <a:ea typeface="Arial"/>
                <a:cs typeface="Arial"/>
              </a:rPr>
              <a:t>. T1D, Typ-1-Diabetes.</a:t>
            </a:r>
            <a:endParaRPr lang="de" sz="700">
              <a:ln w="9525" cap="flat" cmpd="sng" algn="ctr">
                <a:noFill/>
                <a:prstDash val="solid"/>
                <a:round/>
                <a:headEnd type="none" w="med" len="med"/>
                <a:tailEnd type="none" w="med" len="med"/>
              </a:ln>
              <a:solidFill>
                <a:srgbClr val="404040"/>
              </a:solidFill>
              <a:ea typeface="Arial"/>
            </a:endParaRPr>
          </a:p>
          <a:p>
            <a:pPr defTabSz="514337">
              <a:spcAft>
                <a:spcPts val="338"/>
              </a:spcAft>
            </a:pPr>
            <a:r>
              <a:rPr lang="de" sz="700">
                <a:ln w="9525" cap="flat" cmpd="sng" algn="ctr">
                  <a:noFill/>
                  <a:prstDash val="solid"/>
                  <a:round/>
                  <a:headEnd type="none" w="med" len="med"/>
                  <a:tailEnd type="none" w="med" len="med"/>
                </a:ln>
                <a:solidFill>
                  <a:srgbClr val="404040"/>
                </a:solidFill>
                <a:ea typeface="Arial"/>
              </a:rPr>
              <a:t>Hinweis: Abbildung ist ein Beispiel für Veranschaulichungszwecke.</a:t>
            </a:r>
          </a:p>
        </p:txBody>
      </p:sp>
    </p:spTree>
    <p:extLst>
      <p:ext uri="{BB962C8B-B14F-4D97-AF65-F5344CB8AC3E}">
        <p14:creationId xmlns:p14="http://schemas.microsoft.com/office/powerpoint/2010/main" val="25671913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718"/>
                                        </p:tgtEl>
                                        <p:attrNameLst>
                                          <p:attrName>style.visibility</p:attrName>
                                        </p:attrNameLst>
                                      </p:cBhvr>
                                      <p:to>
                                        <p:strVal val="visible"/>
                                      </p:to>
                                    </p:set>
                                    <p:animEffect transition="in" filter="wipe(left)">
                                      <p:cBhvr>
                                        <p:cTn id="7" dur="500"/>
                                        <p:tgtEl>
                                          <p:spTgt spid="3718"/>
                                        </p:tgtEl>
                                      </p:cBhvr>
                                    </p:animEffect>
                                  </p:childTnLst>
                                </p:cTn>
                              </p:par>
                            </p:childTnLst>
                          </p:cTn>
                        </p:par>
                      </p:childTnLst>
                    </p:cTn>
                  </p:par>
                  <p:par>
                    <p:cTn id="8" fill="hold" nodeType="clickPar">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3864"/>
                                        </p:tgtEl>
                                        <p:attrNameLst>
                                          <p:attrName>style.visibility</p:attrName>
                                        </p:attrNameLst>
                                      </p:cBhvr>
                                      <p:to>
                                        <p:strVal val="visible"/>
                                      </p:to>
                                    </p:set>
                                    <p:animEffect transition="in" filter="wipe(left)">
                                      <p:cBhvr>
                                        <p:cTn id="12" dur="500"/>
                                        <p:tgtEl>
                                          <p:spTgt spid="38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952E2691-9D1B-C424-0B72-6E2C67A0B525}"/>
              </a:ext>
            </a:extLst>
          </p:cNvPr>
          <p:cNvSpPr>
            <a:spLocks noGrp="1"/>
          </p:cNvSpPr>
          <p:nvPr>
            <p:ph type="body" sz="quarter" idx="17"/>
          </p:nvPr>
        </p:nvSpPr>
        <p:spPr>
          <a:xfrm>
            <a:off x="363617" y="116273"/>
            <a:ext cx="8476488" cy="463296"/>
          </a:xfrm>
        </p:spPr>
        <p:txBody>
          <a:bodyPr/>
          <a:lstStyle/>
          <a:p>
            <a:r>
              <a:rPr lang="de-DE" sz="2000" b="1">
                <a:solidFill>
                  <a:srgbClr val="7030A0"/>
                </a:solidFill>
                <a:latin typeface="+mj-lt"/>
              </a:rPr>
              <a:t>Erhöhte T1D-Inzidenz im Alter von 10-14 Jahren in Nordamerika und Europa/Zentralasien</a:t>
            </a:r>
            <a:r>
              <a:rPr lang="de-DE" sz="2000" b="1" baseline="30000">
                <a:solidFill>
                  <a:srgbClr val="7030A0"/>
                </a:solidFill>
                <a:latin typeface="+mj-lt"/>
              </a:rPr>
              <a:t>1</a:t>
            </a:r>
          </a:p>
        </p:txBody>
      </p:sp>
      <p:grpSp>
        <p:nvGrpSpPr>
          <p:cNvPr id="11" name="Gruppieren 10">
            <a:extLst>
              <a:ext uri="{FF2B5EF4-FFF2-40B4-BE49-F238E27FC236}">
                <a16:creationId xmlns:a16="http://schemas.microsoft.com/office/drawing/2014/main" id="{DCA35FDD-9286-AC51-86EC-2612B8777522}"/>
              </a:ext>
            </a:extLst>
          </p:cNvPr>
          <p:cNvGrpSpPr/>
          <p:nvPr/>
        </p:nvGrpSpPr>
        <p:grpSpPr>
          <a:xfrm>
            <a:off x="1424000" y="903113"/>
            <a:ext cx="6296000" cy="3140216"/>
            <a:chOff x="680456" y="938832"/>
            <a:chExt cx="6296000" cy="3140216"/>
          </a:xfrm>
        </p:grpSpPr>
        <p:pic>
          <p:nvPicPr>
            <p:cNvPr id="10" name="Picture 9">
              <a:extLst>
                <a:ext uri="{FF2B5EF4-FFF2-40B4-BE49-F238E27FC236}">
                  <a16:creationId xmlns:a16="http://schemas.microsoft.com/office/drawing/2014/main" id="{5968F8AE-AC96-0F66-8E52-3CD4602AA134}"/>
                </a:ext>
              </a:extLst>
            </p:cNvPr>
            <p:cNvPicPr>
              <a:picLocks noChangeAspect="1"/>
            </p:cNvPicPr>
            <p:nvPr/>
          </p:nvPicPr>
          <p:blipFill rotWithShape="1">
            <a:blip r:embed="rId2"/>
            <a:srcRect t="5913"/>
            <a:stretch/>
          </p:blipFill>
          <p:spPr>
            <a:xfrm>
              <a:off x="680456" y="1164210"/>
              <a:ext cx="6296000" cy="2914838"/>
            </a:xfrm>
            <a:prstGeom prst="rect">
              <a:avLst/>
            </a:prstGeom>
            <a:ln w="19050">
              <a:noFill/>
            </a:ln>
          </p:spPr>
        </p:pic>
        <p:sp>
          <p:nvSpPr>
            <p:cNvPr id="18" name="Rectangle: Rounded Corners 17">
              <a:extLst>
                <a:ext uri="{FF2B5EF4-FFF2-40B4-BE49-F238E27FC236}">
                  <a16:creationId xmlns:a16="http://schemas.microsoft.com/office/drawing/2014/main" id="{B7AD7B63-3EDC-A462-BB09-5101944B8FF1}"/>
                </a:ext>
              </a:extLst>
            </p:cNvPr>
            <p:cNvSpPr/>
            <p:nvPr/>
          </p:nvSpPr>
          <p:spPr>
            <a:xfrm>
              <a:off x="680456" y="947915"/>
              <a:ext cx="6296000" cy="23575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350" b="0" i="0" u="none" strike="noStrike" kern="1200" cap="none" spc="0" normalizeH="0" baseline="0" noProof="0">
                <a:ln>
                  <a:noFill/>
                </a:ln>
                <a:solidFill>
                  <a:prstClr val="white"/>
                </a:solidFill>
                <a:effectLst/>
                <a:uLnTx/>
                <a:uFillTx/>
                <a:latin typeface="Verdana"/>
                <a:ea typeface="+mn-ea"/>
                <a:cs typeface="+mn-cs"/>
              </a:endParaRPr>
            </a:p>
          </p:txBody>
        </p:sp>
        <p:sp>
          <p:nvSpPr>
            <p:cNvPr id="13" name="TextBox 12">
              <a:extLst>
                <a:ext uri="{FF2B5EF4-FFF2-40B4-BE49-F238E27FC236}">
                  <a16:creationId xmlns:a16="http://schemas.microsoft.com/office/drawing/2014/main" id="{C981AF63-0725-EA02-7697-259159292F88}"/>
                </a:ext>
              </a:extLst>
            </p:cNvPr>
            <p:cNvSpPr txBox="1"/>
            <p:nvPr/>
          </p:nvSpPr>
          <p:spPr>
            <a:xfrm>
              <a:off x="1420019" y="938832"/>
              <a:ext cx="4816874" cy="253916"/>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IN" sz="1050" b="1" i="0" u="none" strike="noStrike" kern="1200" cap="none" spc="0" normalizeH="0" baseline="0" noProof="0">
                  <a:ln>
                    <a:noFill/>
                  </a:ln>
                  <a:solidFill>
                    <a:prstClr val="white"/>
                  </a:solidFill>
                  <a:effectLst/>
                  <a:uLnTx/>
                  <a:uFillTx/>
                  <a:latin typeface="Verdana"/>
                  <a:ea typeface="+mn-ea"/>
                  <a:cs typeface="+mn-cs"/>
                </a:rPr>
                <a:t>T1D-Inzidenz </a:t>
              </a:r>
              <a:r>
                <a:rPr kumimoji="0" lang="en-IN" sz="1050" b="1" i="0" u="none" strike="noStrike" kern="1200" cap="none" spc="0" normalizeH="0" baseline="0" noProof="0" err="1">
                  <a:ln>
                    <a:noFill/>
                  </a:ln>
                  <a:solidFill>
                    <a:prstClr val="white"/>
                  </a:solidFill>
                  <a:effectLst/>
                  <a:uLnTx/>
                  <a:uFillTx/>
                  <a:latin typeface="Verdana"/>
                  <a:ea typeface="+mn-ea"/>
                  <a:cs typeface="+mn-cs"/>
                </a:rPr>
                <a:t>nach</a:t>
              </a:r>
              <a:r>
                <a:rPr kumimoji="0" lang="en-IN" sz="1050" b="1" i="0" u="none" strike="noStrike" kern="1200" cap="none" spc="0" normalizeH="0" baseline="0" noProof="0">
                  <a:ln>
                    <a:noFill/>
                  </a:ln>
                  <a:solidFill>
                    <a:prstClr val="white"/>
                  </a:solidFill>
                  <a:effectLst/>
                  <a:uLnTx/>
                  <a:uFillTx/>
                  <a:latin typeface="Verdana"/>
                  <a:ea typeface="+mn-ea"/>
                  <a:cs typeface="+mn-cs"/>
                </a:rPr>
                <a:t> Alter und Region </a:t>
              </a:r>
            </a:p>
          </p:txBody>
        </p:sp>
      </p:grpSp>
      <p:sp>
        <p:nvSpPr>
          <p:cNvPr id="8" name="TextBox 3037">
            <a:extLst>
              <a:ext uri="{FF2B5EF4-FFF2-40B4-BE49-F238E27FC236}">
                <a16:creationId xmlns:a16="http://schemas.microsoft.com/office/drawing/2014/main" id="{B34E3BC8-BDDE-692C-202B-D26ED41CCE05}"/>
              </a:ext>
            </a:extLst>
          </p:cNvPr>
          <p:cNvSpPr txBox="1"/>
          <p:nvPr/>
        </p:nvSpPr>
        <p:spPr>
          <a:xfrm>
            <a:off x="363616" y="4842061"/>
            <a:ext cx="8266033" cy="276999"/>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0" i="0" u="none" strike="noStrike" kern="1200" cap="none" spc="0" normalizeH="0" baseline="0" noProof="0">
                <a:ln>
                  <a:noFill/>
                </a:ln>
                <a:solidFill>
                  <a:srgbClr val="404040"/>
                </a:solidFill>
                <a:effectLst/>
                <a:uLnTx/>
                <a:uFillTx/>
                <a:latin typeface="Verdana"/>
                <a:ea typeface="Arial"/>
                <a:cs typeface="Arial"/>
              </a:rPr>
              <a:t>Abbildung modifiziert nach Gregory 2022</a:t>
            </a:r>
            <a:r>
              <a:rPr kumimoji="0" lang="da-DK" sz="600" b="0" i="0" u="none" strike="noStrike" kern="1200" cap="none" spc="0" normalizeH="0" baseline="3000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T1D: Typ-1-Diabetes.</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Gregory GA </a:t>
            </a:r>
            <a:r>
              <a:rPr kumimoji="0" lang="da-DK" sz="600" b="0" i="1" u="none" strike="noStrike" kern="1200" cap="none" spc="0" normalizeH="0" baseline="0" noProof="0">
                <a:ln>
                  <a:noFill/>
                </a:ln>
                <a:solidFill>
                  <a:srgbClr val="404040"/>
                </a:solidFill>
                <a:effectLst/>
                <a:uLnTx/>
                <a:uFillTx/>
                <a:latin typeface="Verdana"/>
                <a:ea typeface="Arial"/>
                <a:cs typeface="Arial"/>
              </a:rPr>
              <a:t>et al. Lancet Diabetes Endocrinol </a:t>
            </a:r>
            <a:r>
              <a:rPr kumimoji="0" lang="da-DK" sz="600" b="0" i="0" u="none" strike="noStrike" kern="1200" cap="none" spc="0" normalizeH="0" baseline="0" noProof="0">
                <a:ln>
                  <a:noFill/>
                </a:ln>
                <a:solidFill>
                  <a:srgbClr val="404040"/>
                </a:solidFill>
                <a:effectLst/>
                <a:uLnTx/>
                <a:uFillTx/>
                <a:latin typeface="Verdana"/>
                <a:ea typeface="Arial"/>
                <a:cs typeface="Arial"/>
              </a:rPr>
              <a:t>2022; 10: 741–60.</a:t>
            </a:r>
          </a:p>
        </p:txBody>
      </p:sp>
      <p:sp>
        <p:nvSpPr>
          <p:cNvPr id="15" name="Rechteck 14">
            <a:extLst>
              <a:ext uri="{FF2B5EF4-FFF2-40B4-BE49-F238E27FC236}">
                <a16:creationId xmlns:a16="http://schemas.microsoft.com/office/drawing/2014/main" id="{54641609-9DE8-83CF-FBFD-2FFA0B4161DE}"/>
              </a:ext>
            </a:extLst>
          </p:cNvPr>
          <p:cNvSpPr/>
          <p:nvPr/>
        </p:nvSpPr>
        <p:spPr>
          <a:xfrm>
            <a:off x="1424000" y="909819"/>
            <a:ext cx="6296000" cy="3166623"/>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 name="Rectangle: Rounded Corners 78">
            <a:extLst>
              <a:ext uri="{FF2B5EF4-FFF2-40B4-BE49-F238E27FC236}">
                <a16:creationId xmlns:a16="http://schemas.microsoft.com/office/drawing/2014/main" id="{EC73FB27-FEBD-1261-C122-20DED2AE376A}"/>
              </a:ext>
            </a:extLst>
          </p:cNvPr>
          <p:cNvSpPr/>
          <p:nvPr/>
        </p:nvSpPr>
        <p:spPr>
          <a:xfrm>
            <a:off x="363616" y="4213063"/>
            <a:ext cx="8410196" cy="584389"/>
          </a:xfrm>
          <a:prstGeom prst="roundRect">
            <a:avLst>
              <a:gd name="adj" fmla="val 34094"/>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Nach geografischer </a:t>
            </a:r>
            <a:r>
              <a:rPr kumimoji="0" lang="de-DE" sz="11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cs typeface="Verdana" panose="020B0604030504040204" pitchFamily="34" charset="0"/>
              </a:rPr>
              <a:t>Region/Land </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große </a:t>
            </a:r>
            <a:r>
              <a:rPr kumimoji="0" lang="de-DE" sz="11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cs typeface="Verdana" panose="020B0604030504040204" pitchFamily="34" charset="0"/>
              </a:rPr>
              <a:t>Unterschiede</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in der </a:t>
            </a:r>
            <a:r>
              <a:rPr kumimoji="0" lang="de-DE" sz="11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cs typeface="Verdana" panose="020B0604030504040204" pitchFamily="34" charset="0"/>
              </a:rPr>
              <a:t>T1D-Inzidenz</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von </a:t>
            </a:r>
            <a:r>
              <a:rPr kumimoji="0" lang="de-DE" sz="11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cs typeface="Verdana" panose="020B0604030504040204" pitchFamily="34" charset="0"/>
              </a:rPr>
              <a:t>2,51</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(1,90–3,12) in </a:t>
            </a:r>
            <a:r>
              <a:rPr kumimoji="0" lang="de-DE" sz="11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cs typeface="Verdana" panose="020B0604030504040204" pitchFamily="34" charset="0"/>
              </a:rPr>
              <a:t>Ostasien</a:t>
            </a:r>
            <a:r>
              <a:rPr kumimoji="0" lang="de-DE" sz="1100" i="0" u="none" strike="noStrike" kern="1200" cap="none" spc="0" normalizeH="0" baseline="0" noProof="0">
                <a:ln>
                  <a:noFill/>
                </a:ln>
                <a:solidFill>
                  <a:schemeClr val="accent2">
                    <a:lumMod val="40000"/>
                    <a:lumOff val="60000"/>
                  </a:schemeClr>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und der Pazifikregion bis </a:t>
            </a:r>
            <a:r>
              <a:rPr kumimoji="0" lang="de-DE" sz="11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cs typeface="Verdana" panose="020B0604030504040204" pitchFamily="34" charset="0"/>
              </a:rPr>
              <a:t>25,06</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(21,96–28,48) pro 100.000 Einwohner in </a:t>
            </a:r>
            <a:r>
              <a:rPr kumimoji="0" lang="de-DE" sz="11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cs typeface="Verdana" panose="020B0604030504040204" pitchFamily="34" charset="0"/>
              </a:rPr>
              <a:t>Nordamerika</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bei Personen             </a:t>
            </a:r>
            <a:r>
              <a:rPr kumimoji="0" lang="de-DE" sz="1100" b="1" i="0" u="none" strike="noStrike" kern="1200" cap="none" spc="0" normalizeH="0" baseline="0" noProof="0">
                <a:ln>
                  <a:noFill/>
                </a:ln>
                <a:solidFill>
                  <a:schemeClr val="bg1"/>
                </a:solidFill>
                <a:effectLst/>
                <a:uLnTx/>
                <a:uFillTx/>
                <a:latin typeface="Verdana" panose="020B0604030504040204" pitchFamily="34" charset="0"/>
                <a:ea typeface="Verdana" panose="020B0604030504040204" pitchFamily="34" charset="0"/>
                <a:cs typeface="Verdana" panose="020B0604030504040204" pitchFamily="34" charset="0"/>
              </a:rPr>
              <a:t>unter 20 Jahren</a:t>
            </a:r>
            <a:endParaRPr kumimoji="0" lang="de-DE" sz="1100" b="1" i="0" u="none" strike="noStrike" kern="1200" cap="none" spc="0" normalizeH="0" baseline="30000" noProof="0">
              <a:ln>
                <a:noFill/>
              </a:ln>
              <a:solidFill>
                <a:schemeClr val="bg1"/>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4941425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 name="Textplatzhalter 9">
            <a:extLst>
              <a:ext uri="{FF2B5EF4-FFF2-40B4-BE49-F238E27FC236}">
                <a16:creationId xmlns:a16="http://schemas.microsoft.com/office/drawing/2014/main" id="{B6B733E8-CA19-60C8-DFBF-F6709EA759D3}"/>
              </a:ext>
            </a:extLst>
          </p:cNvPr>
          <p:cNvSpPr txBox="1">
            <a:spLocks/>
          </p:cNvSpPr>
          <p:nvPr/>
        </p:nvSpPr>
        <p:spPr>
          <a:xfrm>
            <a:off x="330960" y="116375"/>
            <a:ext cx="864332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T1D-Inzidenzspitze zwischen 10 und 19 Jahren	in den USA (2001-2015)</a:t>
            </a:r>
            <a:r>
              <a:rPr lang="de-DE" sz="2000" b="1" baseline="30000">
                <a:solidFill>
                  <a:srgbClr val="7030A0"/>
                </a:solidFill>
                <a:latin typeface="+mj-lt"/>
              </a:rPr>
              <a:t>1</a:t>
            </a:r>
          </a:p>
        </p:txBody>
      </p:sp>
      <p:grpSp>
        <p:nvGrpSpPr>
          <p:cNvPr id="4" name="Gruppieren 3">
            <a:extLst>
              <a:ext uri="{FF2B5EF4-FFF2-40B4-BE49-F238E27FC236}">
                <a16:creationId xmlns:a16="http://schemas.microsoft.com/office/drawing/2014/main" id="{C67D464F-2E57-0DC6-1822-BB1151857E9B}"/>
              </a:ext>
            </a:extLst>
          </p:cNvPr>
          <p:cNvGrpSpPr/>
          <p:nvPr/>
        </p:nvGrpSpPr>
        <p:grpSpPr>
          <a:xfrm>
            <a:off x="472734" y="1560243"/>
            <a:ext cx="5403853" cy="2951860"/>
            <a:chOff x="1034216" y="1196904"/>
            <a:chExt cx="6765509" cy="3475144"/>
          </a:xfrm>
        </p:grpSpPr>
        <p:grpSp>
          <p:nvGrpSpPr>
            <p:cNvPr id="5" name="Group 29">
              <a:extLst>
                <a:ext uri="{FF2B5EF4-FFF2-40B4-BE49-F238E27FC236}">
                  <a16:creationId xmlns:a16="http://schemas.microsoft.com/office/drawing/2014/main" id="{A894AD31-EDCD-3BB4-21FF-808D4592C08F}"/>
                </a:ext>
              </a:extLst>
            </p:cNvPr>
            <p:cNvGrpSpPr/>
            <p:nvPr/>
          </p:nvGrpSpPr>
          <p:grpSpPr>
            <a:xfrm>
              <a:off x="1034216" y="1196904"/>
              <a:ext cx="6649068" cy="3475144"/>
              <a:chOff x="-1422537" y="-253596"/>
              <a:chExt cx="5943053" cy="3754496"/>
            </a:xfrm>
          </p:grpSpPr>
          <p:grpSp>
            <p:nvGrpSpPr>
              <p:cNvPr id="6" name="Group 72">
                <a:extLst>
                  <a:ext uri="{FF2B5EF4-FFF2-40B4-BE49-F238E27FC236}">
                    <a16:creationId xmlns:a16="http://schemas.microsoft.com/office/drawing/2014/main" id="{AA546901-42E2-B07E-25F9-F42E9978E40B}"/>
                  </a:ext>
                </a:extLst>
              </p:cNvPr>
              <p:cNvGrpSpPr/>
              <p:nvPr/>
            </p:nvGrpSpPr>
            <p:grpSpPr>
              <a:xfrm>
                <a:off x="-699605" y="-253596"/>
                <a:ext cx="5091582" cy="313171"/>
                <a:chOff x="-699605" y="-253596"/>
                <a:chExt cx="5091582" cy="313171"/>
              </a:xfrm>
            </p:grpSpPr>
            <p:cxnSp>
              <p:nvCxnSpPr>
                <p:cNvPr id="37" name="Straight Connector 103">
                  <a:extLst>
                    <a:ext uri="{FF2B5EF4-FFF2-40B4-BE49-F238E27FC236}">
                      <a16:creationId xmlns:a16="http://schemas.microsoft.com/office/drawing/2014/main" id="{6ECC0174-E6C4-709D-A414-6F6E7BE8FF2E}"/>
                    </a:ext>
                  </a:extLst>
                </p:cNvPr>
                <p:cNvCxnSpPr/>
                <p:nvPr/>
              </p:nvCxnSpPr>
              <p:spPr>
                <a:xfrm>
                  <a:off x="-273156" y="-56485"/>
                  <a:ext cx="4665133" cy="0"/>
                </a:xfrm>
                <a:prstGeom prst="line">
                  <a:avLst/>
                </a:prstGeom>
                <a:noFill/>
                <a:ln w="9525" cap="flat" cmpd="sng" algn="ctr">
                  <a:solidFill>
                    <a:srgbClr val="FFFFFF">
                      <a:lumMod val="85000"/>
                    </a:srgbClr>
                  </a:solidFill>
                  <a:prstDash val="solid"/>
                  <a:miter lim="800000"/>
                </a:ln>
                <a:effectLst/>
              </p:spPr>
            </p:cxnSp>
            <p:sp>
              <p:nvSpPr>
                <p:cNvPr id="38" name="TextBox 104">
                  <a:extLst>
                    <a:ext uri="{FF2B5EF4-FFF2-40B4-BE49-F238E27FC236}">
                      <a16:creationId xmlns:a16="http://schemas.microsoft.com/office/drawing/2014/main" id="{55C2F8BD-C83D-F981-6357-12AFC0B4B1F4}"/>
                    </a:ext>
                  </a:extLst>
                </p:cNvPr>
                <p:cNvSpPr txBox="1"/>
                <p:nvPr/>
              </p:nvSpPr>
              <p:spPr>
                <a:xfrm>
                  <a:off x="-699605" y="-253596"/>
                  <a:ext cx="389618" cy="313171"/>
                </a:xfrm>
                <a:prstGeom prst="rect">
                  <a:avLst/>
                </a:prstGeom>
                <a:noFill/>
              </p:spPr>
              <p:txBody>
                <a:bodyPr wrap="none" rtlCol="0">
                  <a:spAutoFit/>
                </a:bodyPr>
                <a:lstStyle/>
                <a:p>
                  <a:pPr algn="r" defTabSz="914354">
                    <a:defRPr/>
                  </a:pPr>
                  <a:r>
                    <a:rPr lang="de" sz="1000">
                      <a:solidFill>
                        <a:srgbClr val="404040"/>
                      </a:solidFill>
                      <a:ea typeface="Arial"/>
                      <a:cs typeface="Arial"/>
                    </a:rPr>
                    <a:t>50</a:t>
                  </a:r>
                </a:p>
              </p:txBody>
            </p:sp>
          </p:grpSp>
          <p:sp>
            <p:nvSpPr>
              <p:cNvPr id="7" name="TextBox 73">
                <a:extLst>
                  <a:ext uri="{FF2B5EF4-FFF2-40B4-BE49-F238E27FC236}">
                    <a16:creationId xmlns:a16="http://schemas.microsoft.com/office/drawing/2014/main" id="{90AB9999-69F7-B4E9-646C-37E919A061BF}"/>
                  </a:ext>
                </a:extLst>
              </p:cNvPr>
              <p:cNvSpPr txBox="1"/>
              <p:nvPr/>
            </p:nvSpPr>
            <p:spPr>
              <a:xfrm>
                <a:off x="-1422537" y="301438"/>
                <a:ext cx="551064" cy="2233548"/>
              </a:xfrm>
              <a:prstGeom prst="rect">
                <a:avLst/>
              </a:prstGeom>
              <a:noFill/>
            </p:spPr>
            <p:txBody>
              <a:bodyPr vert="vert270" wrap="square" rtlCol="0">
                <a:spAutoFit/>
              </a:bodyPr>
              <a:lstStyle/>
              <a:p>
                <a:pPr algn="ctr" defTabSz="914354">
                  <a:defRPr/>
                </a:pPr>
                <a:r>
                  <a:rPr lang="de" sz="1000">
                    <a:solidFill>
                      <a:srgbClr val="404040"/>
                    </a:solidFill>
                    <a:ea typeface="Arial"/>
                    <a:cs typeface="Arial"/>
                  </a:rPr>
                  <a:t>Inzidenzrate für T1D              [pro 100.000 Personen]</a:t>
                </a:r>
              </a:p>
            </p:txBody>
          </p:sp>
          <p:grpSp>
            <p:nvGrpSpPr>
              <p:cNvPr id="8" name="Group 74">
                <a:extLst>
                  <a:ext uri="{FF2B5EF4-FFF2-40B4-BE49-F238E27FC236}">
                    <a16:creationId xmlns:a16="http://schemas.microsoft.com/office/drawing/2014/main" id="{CC1435A1-8D39-08B7-1FAA-31DC19A23891}"/>
                  </a:ext>
                </a:extLst>
              </p:cNvPr>
              <p:cNvGrpSpPr/>
              <p:nvPr/>
            </p:nvGrpSpPr>
            <p:grpSpPr>
              <a:xfrm>
                <a:off x="-608124" y="2557665"/>
                <a:ext cx="5000101" cy="313171"/>
                <a:chOff x="-608124" y="2557665"/>
                <a:chExt cx="5000101" cy="313171"/>
              </a:xfrm>
            </p:grpSpPr>
            <p:sp>
              <p:nvSpPr>
                <p:cNvPr id="35" name="TextBox 101">
                  <a:extLst>
                    <a:ext uri="{FF2B5EF4-FFF2-40B4-BE49-F238E27FC236}">
                      <a16:creationId xmlns:a16="http://schemas.microsoft.com/office/drawing/2014/main" id="{60FD869A-9677-4E58-2DAD-05785D4EAFC3}"/>
                    </a:ext>
                  </a:extLst>
                </p:cNvPr>
                <p:cNvSpPr txBox="1"/>
                <p:nvPr/>
              </p:nvSpPr>
              <p:spPr>
                <a:xfrm>
                  <a:off x="-608124" y="2557665"/>
                  <a:ext cx="298135" cy="313171"/>
                </a:xfrm>
                <a:prstGeom prst="rect">
                  <a:avLst/>
                </a:prstGeom>
                <a:noFill/>
              </p:spPr>
              <p:txBody>
                <a:bodyPr wrap="none" rtlCol="0">
                  <a:spAutoFit/>
                </a:bodyPr>
                <a:lstStyle/>
                <a:p>
                  <a:pPr algn="r" defTabSz="914354">
                    <a:defRPr/>
                  </a:pPr>
                  <a:r>
                    <a:rPr lang="de" sz="1000">
                      <a:solidFill>
                        <a:srgbClr val="404040"/>
                      </a:solidFill>
                      <a:ea typeface="Arial"/>
                      <a:cs typeface="Arial"/>
                    </a:rPr>
                    <a:t>0</a:t>
                  </a:r>
                </a:p>
              </p:txBody>
            </p:sp>
            <p:cxnSp>
              <p:nvCxnSpPr>
                <p:cNvPr id="36" name="Straight Connector 102">
                  <a:extLst>
                    <a:ext uri="{FF2B5EF4-FFF2-40B4-BE49-F238E27FC236}">
                      <a16:creationId xmlns:a16="http://schemas.microsoft.com/office/drawing/2014/main" id="{C4686A4B-B63F-3437-6B14-8C49B5BEC930}"/>
                    </a:ext>
                  </a:extLst>
                </p:cNvPr>
                <p:cNvCxnSpPr/>
                <p:nvPr/>
              </p:nvCxnSpPr>
              <p:spPr>
                <a:xfrm>
                  <a:off x="-273156" y="2751989"/>
                  <a:ext cx="4665133" cy="0"/>
                </a:xfrm>
                <a:prstGeom prst="line">
                  <a:avLst/>
                </a:prstGeom>
                <a:noFill/>
                <a:ln w="9525" cap="flat" cmpd="sng" algn="ctr">
                  <a:solidFill>
                    <a:srgbClr val="FFFFFF">
                      <a:lumMod val="85000"/>
                    </a:srgbClr>
                  </a:solidFill>
                  <a:prstDash val="solid"/>
                  <a:miter lim="800000"/>
                </a:ln>
                <a:effectLst/>
              </p:spPr>
            </p:cxnSp>
          </p:grpSp>
          <p:grpSp>
            <p:nvGrpSpPr>
              <p:cNvPr id="9" name="Group 75">
                <a:extLst>
                  <a:ext uri="{FF2B5EF4-FFF2-40B4-BE49-F238E27FC236}">
                    <a16:creationId xmlns:a16="http://schemas.microsoft.com/office/drawing/2014/main" id="{AB827C73-E716-D06B-597D-56513C556BDA}"/>
                  </a:ext>
                </a:extLst>
              </p:cNvPr>
              <p:cNvGrpSpPr/>
              <p:nvPr/>
            </p:nvGrpSpPr>
            <p:grpSpPr>
              <a:xfrm>
                <a:off x="-699605" y="294508"/>
                <a:ext cx="5091582" cy="313171"/>
                <a:chOff x="-699605" y="-265386"/>
                <a:chExt cx="5091582" cy="313171"/>
              </a:xfrm>
            </p:grpSpPr>
            <p:cxnSp>
              <p:nvCxnSpPr>
                <p:cNvPr id="33" name="Straight Connector 99">
                  <a:extLst>
                    <a:ext uri="{FF2B5EF4-FFF2-40B4-BE49-F238E27FC236}">
                      <a16:creationId xmlns:a16="http://schemas.microsoft.com/office/drawing/2014/main" id="{F3FA8AFF-F22E-AB0E-F971-9D216E06B084}"/>
                    </a:ext>
                  </a:extLst>
                </p:cNvPr>
                <p:cNvCxnSpPr/>
                <p:nvPr/>
              </p:nvCxnSpPr>
              <p:spPr>
                <a:xfrm>
                  <a:off x="-273156" y="-56485"/>
                  <a:ext cx="4665133" cy="0"/>
                </a:xfrm>
                <a:prstGeom prst="line">
                  <a:avLst/>
                </a:prstGeom>
                <a:noFill/>
                <a:ln w="9525" cap="flat" cmpd="sng" algn="ctr">
                  <a:solidFill>
                    <a:srgbClr val="FFFFFF">
                      <a:lumMod val="85000"/>
                    </a:srgbClr>
                  </a:solidFill>
                  <a:prstDash val="solid"/>
                  <a:miter lim="800000"/>
                </a:ln>
                <a:effectLst/>
              </p:spPr>
            </p:cxnSp>
            <p:sp>
              <p:nvSpPr>
                <p:cNvPr id="34" name="TextBox 100">
                  <a:extLst>
                    <a:ext uri="{FF2B5EF4-FFF2-40B4-BE49-F238E27FC236}">
                      <a16:creationId xmlns:a16="http://schemas.microsoft.com/office/drawing/2014/main" id="{3455E050-6D23-2773-5024-4528CD6EBB9E}"/>
                    </a:ext>
                  </a:extLst>
                </p:cNvPr>
                <p:cNvSpPr txBox="1"/>
                <p:nvPr/>
              </p:nvSpPr>
              <p:spPr>
                <a:xfrm>
                  <a:off x="-699605" y="-265386"/>
                  <a:ext cx="389618" cy="313171"/>
                </a:xfrm>
                <a:prstGeom prst="rect">
                  <a:avLst/>
                </a:prstGeom>
                <a:noFill/>
              </p:spPr>
              <p:txBody>
                <a:bodyPr wrap="none" rtlCol="0">
                  <a:spAutoFit/>
                </a:bodyPr>
                <a:lstStyle/>
                <a:p>
                  <a:pPr algn="r" defTabSz="914354">
                    <a:defRPr/>
                  </a:pPr>
                  <a:r>
                    <a:rPr lang="de" sz="1000">
                      <a:solidFill>
                        <a:srgbClr val="404040"/>
                      </a:solidFill>
                      <a:ea typeface="Arial"/>
                      <a:cs typeface="Arial"/>
                    </a:rPr>
                    <a:t>40</a:t>
                  </a:r>
                </a:p>
              </p:txBody>
            </p:sp>
          </p:grpSp>
          <p:grpSp>
            <p:nvGrpSpPr>
              <p:cNvPr id="10" name="Group 76">
                <a:extLst>
                  <a:ext uri="{FF2B5EF4-FFF2-40B4-BE49-F238E27FC236}">
                    <a16:creationId xmlns:a16="http://schemas.microsoft.com/office/drawing/2014/main" id="{223FB334-414E-5034-744A-846860C7D679}"/>
                  </a:ext>
                </a:extLst>
              </p:cNvPr>
              <p:cNvGrpSpPr/>
              <p:nvPr/>
            </p:nvGrpSpPr>
            <p:grpSpPr>
              <a:xfrm>
                <a:off x="-699605" y="866192"/>
                <a:ext cx="5091582" cy="313171"/>
                <a:chOff x="-699605" y="-253596"/>
                <a:chExt cx="5091582" cy="313171"/>
              </a:xfrm>
            </p:grpSpPr>
            <p:cxnSp>
              <p:nvCxnSpPr>
                <p:cNvPr id="31" name="Straight Connector 97">
                  <a:extLst>
                    <a:ext uri="{FF2B5EF4-FFF2-40B4-BE49-F238E27FC236}">
                      <a16:creationId xmlns:a16="http://schemas.microsoft.com/office/drawing/2014/main" id="{1F796B6A-B390-711A-2C0D-5C7C15AE2E51}"/>
                    </a:ext>
                  </a:extLst>
                </p:cNvPr>
                <p:cNvCxnSpPr/>
                <p:nvPr/>
              </p:nvCxnSpPr>
              <p:spPr>
                <a:xfrm>
                  <a:off x="-273156" y="-56485"/>
                  <a:ext cx="4665133" cy="0"/>
                </a:xfrm>
                <a:prstGeom prst="line">
                  <a:avLst/>
                </a:prstGeom>
                <a:noFill/>
                <a:ln w="9525" cap="flat" cmpd="sng" algn="ctr">
                  <a:solidFill>
                    <a:srgbClr val="FFFFFF">
                      <a:lumMod val="85000"/>
                    </a:srgbClr>
                  </a:solidFill>
                  <a:prstDash val="solid"/>
                  <a:miter lim="800000"/>
                </a:ln>
                <a:effectLst/>
              </p:spPr>
            </p:cxnSp>
            <p:sp>
              <p:nvSpPr>
                <p:cNvPr id="32" name="TextBox 98">
                  <a:extLst>
                    <a:ext uri="{FF2B5EF4-FFF2-40B4-BE49-F238E27FC236}">
                      <a16:creationId xmlns:a16="http://schemas.microsoft.com/office/drawing/2014/main" id="{4AC1D88A-5364-0B0F-780C-CC6C287F191C}"/>
                    </a:ext>
                  </a:extLst>
                </p:cNvPr>
                <p:cNvSpPr txBox="1"/>
                <p:nvPr/>
              </p:nvSpPr>
              <p:spPr>
                <a:xfrm>
                  <a:off x="-699605" y="-253596"/>
                  <a:ext cx="389618" cy="313171"/>
                </a:xfrm>
                <a:prstGeom prst="rect">
                  <a:avLst/>
                </a:prstGeom>
                <a:noFill/>
              </p:spPr>
              <p:txBody>
                <a:bodyPr wrap="none" rtlCol="0">
                  <a:spAutoFit/>
                </a:bodyPr>
                <a:lstStyle/>
                <a:p>
                  <a:pPr algn="r" defTabSz="914354">
                    <a:defRPr/>
                  </a:pPr>
                  <a:r>
                    <a:rPr lang="de" sz="1000">
                      <a:solidFill>
                        <a:srgbClr val="404040"/>
                      </a:solidFill>
                      <a:ea typeface="Arial"/>
                      <a:cs typeface="Arial"/>
                    </a:rPr>
                    <a:t>30</a:t>
                  </a:r>
                </a:p>
              </p:txBody>
            </p:sp>
          </p:grpSp>
          <p:grpSp>
            <p:nvGrpSpPr>
              <p:cNvPr id="11" name="Group 77">
                <a:extLst>
                  <a:ext uri="{FF2B5EF4-FFF2-40B4-BE49-F238E27FC236}">
                    <a16:creationId xmlns:a16="http://schemas.microsoft.com/office/drawing/2014/main" id="{DA83789F-7FFD-2922-0504-9F84C2A5650E}"/>
                  </a:ext>
                </a:extLst>
              </p:cNvPr>
              <p:cNvGrpSpPr/>
              <p:nvPr/>
            </p:nvGrpSpPr>
            <p:grpSpPr>
              <a:xfrm>
                <a:off x="-699605" y="1426086"/>
                <a:ext cx="5091582" cy="313171"/>
                <a:chOff x="-699605" y="-253596"/>
                <a:chExt cx="5091582" cy="313171"/>
              </a:xfrm>
            </p:grpSpPr>
            <p:cxnSp>
              <p:nvCxnSpPr>
                <p:cNvPr id="29" name="Straight Connector 95">
                  <a:extLst>
                    <a:ext uri="{FF2B5EF4-FFF2-40B4-BE49-F238E27FC236}">
                      <a16:creationId xmlns:a16="http://schemas.microsoft.com/office/drawing/2014/main" id="{3A702763-70C3-C512-114F-92C880E3A360}"/>
                    </a:ext>
                  </a:extLst>
                </p:cNvPr>
                <p:cNvCxnSpPr/>
                <p:nvPr/>
              </p:nvCxnSpPr>
              <p:spPr>
                <a:xfrm>
                  <a:off x="-273156" y="-56485"/>
                  <a:ext cx="4665133" cy="0"/>
                </a:xfrm>
                <a:prstGeom prst="line">
                  <a:avLst/>
                </a:prstGeom>
                <a:noFill/>
                <a:ln w="9525" cap="flat" cmpd="sng" algn="ctr">
                  <a:solidFill>
                    <a:srgbClr val="FFFFFF">
                      <a:lumMod val="85000"/>
                    </a:srgbClr>
                  </a:solidFill>
                  <a:prstDash val="solid"/>
                  <a:miter lim="800000"/>
                </a:ln>
                <a:effectLst/>
              </p:spPr>
            </p:cxnSp>
            <p:sp>
              <p:nvSpPr>
                <p:cNvPr id="30" name="TextBox 96">
                  <a:extLst>
                    <a:ext uri="{FF2B5EF4-FFF2-40B4-BE49-F238E27FC236}">
                      <a16:creationId xmlns:a16="http://schemas.microsoft.com/office/drawing/2014/main" id="{18FCEEB3-F95A-4910-9487-BAF8D69BEE8E}"/>
                    </a:ext>
                  </a:extLst>
                </p:cNvPr>
                <p:cNvSpPr txBox="1"/>
                <p:nvPr/>
              </p:nvSpPr>
              <p:spPr>
                <a:xfrm>
                  <a:off x="-699605" y="-253596"/>
                  <a:ext cx="389618" cy="313171"/>
                </a:xfrm>
                <a:prstGeom prst="rect">
                  <a:avLst/>
                </a:prstGeom>
                <a:noFill/>
              </p:spPr>
              <p:txBody>
                <a:bodyPr wrap="none" rtlCol="0">
                  <a:spAutoFit/>
                </a:bodyPr>
                <a:lstStyle/>
                <a:p>
                  <a:pPr algn="r" defTabSz="914354">
                    <a:defRPr/>
                  </a:pPr>
                  <a:r>
                    <a:rPr lang="de" sz="1000">
                      <a:solidFill>
                        <a:srgbClr val="404040"/>
                      </a:solidFill>
                      <a:ea typeface="Arial"/>
                      <a:cs typeface="Arial"/>
                    </a:rPr>
                    <a:t>20</a:t>
                  </a:r>
                </a:p>
              </p:txBody>
            </p:sp>
          </p:grpSp>
          <p:grpSp>
            <p:nvGrpSpPr>
              <p:cNvPr id="12" name="Group 78">
                <a:extLst>
                  <a:ext uri="{FF2B5EF4-FFF2-40B4-BE49-F238E27FC236}">
                    <a16:creationId xmlns:a16="http://schemas.microsoft.com/office/drawing/2014/main" id="{68231831-47A9-FC88-DC52-BA29A8AE86F0}"/>
                  </a:ext>
                </a:extLst>
              </p:cNvPr>
              <p:cNvGrpSpPr/>
              <p:nvPr/>
            </p:nvGrpSpPr>
            <p:grpSpPr>
              <a:xfrm>
                <a:off x="-699605" y="2009560"/>
                <a:ext cx="5091582" cy="313171"/>
                <a:chOff x="-699605" y="-230016"/>
                <a:chExt cx="5091582" cy="313171"/>
              </a:xfrm>
            </p:grpSpPr>
            <p:cxnSp>
              <p:nvCxnSpPr>
                <p:cNvPr id="27" name="Straight Connector 93">
                  <a:extLst>
                    <a:ext uri="{FF2B5EF4-FFF2-40B4-BE49-F238E27FC236}">
                      <a16:creationId xmlns:a16="http://schemas.microsoft.com/office/drawing/2014/main" id="{91C3EFB9-FA8E-5D67-A634-3AFF8324E885}"/>
                    </a:ext>
                  </a:extLst>
                </p:cNvPr>
                <p:cNvCxnSpPr/>
                <p:nvPr/>
              </p:nvCxnSpPr>
              <p:spPr>
                <a:xfrm>
                  <a:off x="-273156" y="-56485"/>
                  <a:ext cx="4665133" cy="0"/>
                </a:xfrm>
                <a:prstGeom prst="line">
                  <a:avLst/>
                </a:prstGeom>
                <a:noFill/>
                <a:ln w="9525" cap="flat" cmpd="sng" algn="ctr">
                  <a:solidFill>
                    <a:srgbClr val="FFFFFF">
                      <a:lumMod val="85000"/>
                    </a:srgbClr>
                  </a:solidFill>
                  <a:prstDash val="solid"/>
                  <a:miter lim="800000"/>
                </a:ln>
                <a:effectLst/>
              </p:spPr>
            </p:cxnSp>
            <p:sp>
              <p:nvSpPr>
                <p:cNvPr id="28" name="TextBox 94">
                  <a:extLst>
                    <a:ext uri="{FF2B5EF4-FFF2-40B4-BE49-F238E27FC236}">
                      <a16:creationId xmlns:a16="http://schemas.microsoft.com/office/drawing/2014/main" id="{251CD1AA-667A-26DF-E74F-044E14E0B804}"/>
                    </a:ext>
                  </a:extLst>
                </p:cNvPr>
                <p:cNvSpPr txBox="1"/>
                <p:nvPr/>
              </p:nvSpPr>
              <p:spPr>
                <a:xfrm>
                  <a:off x="-699605" y="-230016"/>
                  <a:ext cx="389618" cy="313171"/>
                </a:xfrm>
                <a:prstGeom prst="rect">
                  <a:avLst/>
                </a:prstGeom>
                <a:noFill/>
              </p:spPr>
              <p:txBody>
                <a:bodyPr wrap="none" rtlCol="0">
                  <a:spAutoFit/>
                </a:bodyPr>
                <a:lstStyle/>
                <a:p>
                  <a:pPr algn="r" defTabSz="914354">
                    <a:defRPr/>
                  </a:pPr>
                  <a:r>
                    <a:rPr lang="de" sz="1000">
                      <a:solidFill>
                        <a:srgbClr val="404040"/>
                      </a:solidFill>
                      <a:ea typeface="Arial"/>
                      <a:cs typeface="Arial"/>
                    </a:rPr>
                    <a:t>10</a:t>
                  </a:r>
                </a:p>
              </p:txBody>
            </p:sp>
          </p:grpSp>
          <p:sp>
            <p:nvSpPr>
              <p:cNvPr id="13" name="TextBox 79">
                <a:extLst>
                  <a:ext uri="{FF2B5EF4-FFF2-40B4-BE49-F238E27FC236}">
                    <a16:creationId xmlns:a16="http://schemas.microsoft.com/office/drawing/2014/main" id="{202A6978-4FC6-FB8E-94AA-6239BF134286}"/>
                  </a:ext>
                </a:extLst>
              </p:cNvPr>
              <p:cNvSpPr txBox="1"/>
              <p:nvPr/>
            </p:nvSpPr>
            <p:spPr>
              <a:xfrm>
                <a:off x="-388785" y="2799916"/>
                <a:ext cx="298133" cy="313170"/>
              </a:xfrm>
              <a:prstGeom prst="rect">
                <a:avLst/>
              </a:prstGeom>
              <a:noFill/>
            </p:spPr>
            <p:txBody>
              <a:bodyPr wrap="none" rtlCol="0">
                <a:spAutoFit/>
              </a:bodyPr>
              <a:lstStyle/>
              <a:p>
                <a:pPr algn="ctr" defTabSz="914354">
                  <a:defRPr/>
                </a:pPr>
                <a:r>
                  <a:rPr lang="de" sz="1000">
                    <a:solidFill>
                      <a:srgbClr val="404040"/>
                    </a:solidFill>
                    <a:ea typeface="Arial"/>
                    <a:cs typeface="Arial"/>
                  </a:rPr>
                  <a:t>4</a:t>
                </a:r>
              </a:p>
            </p:txBody>
          </p:sp>
          <p:sp>
            <p:nvSpPr>
              <p:cNvPr id="14" name="TextBox 80">
                <a:extLst>
                  <a:ext uri="{FF2B5EF4-FFF2-40B4-BE49-F238E27FC236}">
                    <a16:creationId xmlns:a16="http://schemas.microsoft.com/office/drawing/2014/main" id="{7854BC3B-1828-FDBE-8347-9CA01DB24111}"/>
                  </a:ext>
                </a:extLst>
              </p:cNvPr>
              <p:cNvSpPr txBox="1"/>
              <p:nvPr/>
            </p:nvSpPr>
            <p:spPr>
              <a:xfrm>
                <a:off x="-28871" y="2799918"/>
                <a:ext cx="298133" cy="313170"/>
              </a:xfrm>
              <a:prstGeom prst="rect">
                <a:avLst/>
              </a:prstGeom>
              <a:noFill/>
            </p:spPr>
            <p:txBody>
              <a:bodyPr wrap="none" rtlCol="0">
                <a:spAutoFit/>
              </a:bodyPr>
              <a:lstStyle/>
              <a:p>
                <a:pPr algn="ctr" defTabSz="914354">
                  <a:defRPr/>
                </a:pPr>
                <a:r>
                  <a:rPr lang="de" sz="1000">
                    <a:solidFill>
                      <a:srgbClr val="404040"/>
                    </a:solidFill>
                    <a:ea typeface="Arial"/>
                    <a:cs typeface="Arial"/>
                  </a:rPr>
                  <a:t>9</a:t>
                </a:r>
              </a:p>
            </p:txBody>
          </p:sp>
          <p:sp>
            <p:nvSpPr>
              <p:cNvPr id="15" name="TextBox 81">
                <a:extLst>
                  <a:ext uri="{FF2B5EF4-FFF2-40B4-BE49-F238E27FC236}">
                    <a16:creationId xmlns:a16="http://schemas.microsoft.com/office/drawing/2014/main" id="{6011E39A-1C27-12F2-7A45-788E29FA710C}"/>
                  </a:ext>
                </a:extLst>
              </p:cNvPr>
              <p:cNvSpPr txBox="1"/>
              <p:nvPr/>
            </p:nvSpPr>
            <p:spPr>
              <a:xfrm>
                <a:off x="303019" y="2799918"/>
                <a:ext cx="389618" cy="313170"/>
              </a:xfrm>
              <a:prstGeom prst="rect">
                <a:avLst/>
              </a:prstGeom>
              <a:noFill/>
            </p:spPr>
            <p:txBody>
              <a:bodyPr wrap="none" rtlCol="0">
                <a:spAutoFit/>
              </a:bodyPr>
              <a:lstStyle/>
              <a:p>
                <a:pPr algn="ctr" defTabSz="914354">
                  <a:defRPr/>
                </a:pPr>
                <a:r>
                  <a:rPr lang="de" sz="1000">
                    <a:solidFill>
                      <a:srgbClr val="404040"/>
                    </a:solidFill>
                    <a:ea typeface="Arial"/>
                    <a:cs typeface="Arial"/>
                  </a:rPr>
                  <a:t>14</a:t>
                </a:r>
              </a:p>
            </p:txBody>
          </p:sp>
          <p:sp>
            <p:nvSpPr>
              <p:cNvPr id="16" name="TextBox 82">
                <a:extLst>
                  <a:ext uri="{FF2B5EF4-FFF2-40B4-BE49-F238E27FC236}">
                    <a16:creationId xmlns:a16="http://schemas.microsoft.com/office/drawing/2014/main" id="{D7BF0DB3-CD48-7C48-53AB-5F181F5E5D1E}"/>
                  </a:ext>
                </a:extLst>
              </p:cNvPr>
              <p:cNvSpPr txBox="1"/>
              <p:nvPr/>
            </p:nvSpPr>
            <p:spPr>
              <a:xfrm>
                <a:off x="677377" y="2799918"/>
                <a:ext cx="389618" cy="313170"/>
              </a:xfrm>
              <a:prstGeom prst="rect">
                <a:avLst/>
              </a:prstGeom>
              <a:noFill/>
            </p:spPr>
            <p:txBody>
              <a:bodyPr wrap="none" rtlCol="0">
                <a:spAutoFit/>
              </a:bodyPr>
              <a:lstStyle/>
              <a:p>
                <a:pPr algn="ctr" defTabSz="914354">
                  <a:defRPr/>
                </a:pPr>
                <a:r>
                  <a:rPr lang="de" sz="1000">
                    <a:solidFill>
                      <a:srgbClr val="404040"/>
                    </a:solidFill>
                    <a:ea typeface="Arial"/>
                    <a:cs typeface="Arial"/>
                  </a:rPr>
                  <a:t>19</a:t>
                </a:r>
              </a:p>
            </p:txBody>
          </p:sp>
          <p:sp>
            <p:nvSpPr>
              <p:cNvPr id="17" name="TextBox 83">
                <a:extLst>
                  <a:ext uri="{FF2B5EF4-FFF2-40B4-BE49-F238E27FC236}">
                    <a16:creationId xmlns:a16="http://schemas.microsoft.com/office/drawing/2014/main" id="{C55A0E05-DEB5-111A-60B2-834149A333FD}"/>
                  </a:ext>
                </a:extLst>
              </p:cNvPr>
              <p:cNvSpPr txBox="1"/>
              <p:nvPr/>
            </p:nvSpPr>
            <p:spPr>
              <a:xfrm>
                <a:off x="1046538" y="2799918"/>
                <a:ext cx="389618" cy="313170"/>
              </a:xfrm>
              <a:prstGeom prst="rect">
                <a:avLst/>
              </a:prstGeom>
              <a:noFill/>
            </p:spPr>
            <p:txBody>
              <a:bodyPr wrap="none" rtlCol="0">
                <a:spAutoFit/>
              </a:bodyPr>
              <a:lstStyle/>
              <a:p>
                <a:pPr algn="ctr" defTabSz="914354">
                  <a:defRPr/>
                </a:pPr>
                <a:r>
                  <a:rPr lang="de" sz="1000">
                    <a:solidFill>
                      <a:srgbClr val="404040"/>
                    </a:solidFill>
                    <a:ea typeface="Arial"/>
                    <a:cs typeface="Arial"/>
                  </a:rPr>
                  <a:t>24</a:t>
                </a:r>
              </a:p>
            </p:txBody>
          </p:sp>
          <p:sp>
            <p:nvSpPr>
              <p:cNvPr id="18" name="TextBox 84">
                <a:extLst>
                  <a:ext uri="{FF2B5EF4-FFF2-40B4-BE49-F238E27FC236}">
                    <a16:creationId xmlns:a16="http://schemas.microsoft.com/office/drawing/2014/main" id="{471BFFBE-9662-9862-CC4D-D0B7271222E8}"/>
                  </a:ext>
                </a:extLst>
              </p:cNvPr>
              <p:cNvSpPr txBox="1"/>
              <p:nvPr/>
            </p:nvSpPr>
            <p:spPr>
              <a:xfrm>
                <a:off x="1397071" y="2799918"/>
                <a:ext cx="389618" cy="313170"/>
              </a:xfrm>
              <a:prstGeom prst="rect">
                <a:avLst/>
              </a:prstGeom>
              <a:noFill/>
            </p:spPr>
            <p:txBody>
              <a:bodyPr wrap="none" rtlCol="0">
                <a:spAutoFit/>
              </a:bodyPr>
              <a:lstStyle/>
              <a:p>
                <a:pPr algn="ctr" defTabSz="914354">
                  <a:defRPr/>
                </a:pPr>
                <a:r>
                  <a:rPr lang="de" sz="1000">
                    <a:solidFill>
                      <a:srgbClr val="404040"/>
                    </a:solidFill>
                    <a:ea typeface="Arial"/>
                    <a:cs typeface="Arial"/>
                  </a:rPr>
                  <a:t>29</a:t>
                </a:r>
              </a:p>
            </p:txBody>
          </p:sp>
          <p:sp>
            <p:nvSpPr>
              <p:cNvPr id="19" name="TextBox 85">
                <a:extLst>
                  <a:ext uri="{FF2B5EF4-FFF2-40B4-BE49-F238E27FC236}">
                    <a16:creationId xmlns:a16="http://schemas.microsoft.com/office/drawing/2014/main" id="{AB83017A-0F2A-A0EB-AEAA-8B6553BA8ADA}"/>
                  </a:ext>
                </a:extLst>
              </p:cNvPr>
              <p:cNvSpPr txBox="1"/>
              <p:nvPr/>
            </p:nvSpPr>
            <p:spPr>
              <a:xfrm>
                <a:off x="1778099" y="2799918"/>
                <a:ext cx="389618" cy="313170"/>
              </a:xfrm>
              <a:prstGeom prst="rect">
                <a:avLst/>
              </a:prstGeom>
              <a:noFill/>
            </p:spPr>
            <p:txBody>
              <a:bodyPr wrap="none" rtlCol="0">
                <a:spAutoFit/>
              </a:bodyPr>
              <a:lstStyle/>
              <a:p>
                <a:pPr algn="ctr" defTabSz="914354">
                  <a:defRPr/>
                </a:pPr>
                <a:r>
                  <a:rPr lang="de" sz="1000">
                    <a:solidFill>
                      <a:srgbClr val="404040"/>
                    </a:solidFill>
                    <a:ea typeface="Arial"/>
                    <a:cs typeface="Arial"/>
                  </a:rPr>
                  <a:t>34</a:t>
                </a:r>
              </a:p>
            </p:txBody>
          </p:sp>
          <p:sp>
            <p:nvSpPr>
              <p:cNvPr id="20" name="TextBox 86">
                <a:extLst>
                  <a:ext uri="{FF2B5EF4-FFF2-40B4-BE49-F238E27FC236}">
                    <a16:creationId xmlns:a16="http://schemas.microsoft.com/office/drawing/2014/main" id="{91B483A3-9417-713E-F0C4-10535496786D}"/>
                  </a:ext>
                </a:extLst>
              </p:cNvPr>
              <p:cNvSpPr txBox="1"/>
              <p:nvPr/>
            </p:nvSpPr>
            <p:spPr>
              <a:xfrm>
                <a:off x="2170237" y="2799918"/>
                <a:ext cx="389618" cy="313170"/>
              </a:xfrm>
              <a:prstGeom prst="rect">
                <a:avLst/>
              </a:prstGeom>
              <a:noFill/>
            </p:spPr>
            <p:txBody>
              <a:bodyPr wrap="none" rtlCol="0">
                <a:spAutoFit/>
              </a:bodyPr>
              <a:lstStyle/>
              <a:p>
                <a:pPr algn="ctr" defTabSz="914354">
                  <a:defRPr/>
                </a:pPr>
                <a:r>
                  <a:rPr lang="de" sz="1000">
                    <a:solidFill>
                      <a:srgbClr val="404040"/>
                    </a:solidFill>
                    <a:ea typeface="Arial"/>
                    <a:cs typeface="Arial"/>
                  </a:rPr>
                  <a:t>39</a:t>
                </a:r>
              </a:p>
            </p:txBody>
          </p:sp>
          <p:sp>
            <p:nvSpPr>
              <p:cNvPr id="21" name="TextBox 87">
                <a:extLst>
                  <a:ext uri="{FF2B5EF4-FFF2-40B4-BE49-F238E27FC236}">
                    <a16:creationId xmlns:a16="http://schemas.microsoft.com/office/drawing/2014/main" id="{0B7A3A3C-DF33-9DC4-7BE4-FC084BBC1EEC}"/>
                  </a:ext>
                </a:extLst>
              </p:cNvPr>
              <p:cNvSpPr txBox="1"/>
              <p:nvPr/>
            </p:nvSpPr>
            <p:spPr>
              <a:xfrm>
                <a:off x="2562367" y="2799918"/>
                <a:ext cx="389618" cy="313170"/>
              </a:xfrm>
              <a:prstGeom prst="rect">
                <a:avLst/>
              </a:prstGeom>
              <a:noFill/>
            </p:spPr>
            <p:txBody>
              <a:bodyPr wrap="none" rtlCol="0">
                <a:spAutoFit/>
              </a:bodyPr>
              <a:lstStyle/>
              <a:p>
                <a:pPr algn="ctr" defTabSz="914354">
                  <a:defRPr/>
                </a:pPr>
                <a:r>
                  <a:rPr lang="de" sz="1000">
                    <a:solidFill>
                      <a:srgbClr val="404040"/>
                    </a:solidFill>
                    <a:ea typeface="Arial"/>
                    <a:cs typeface="Arial"/>
                  </a:rPr>
                  <a:t>44</a:t>
                </a:r>
              </a:p>
            </p:txBody>
          </p:sp>
          <p:sp>
            <p:nvSpPr>
              <p:cNvPr id="22" name="TextBox 88">
                <a:extLst>
                  <a:ext uri="{FF2B5EF4-FFF2-40B4-BE49-F238E27FC236}">
                    <a16:creationId xmlns:a16="http://schemas.microsoft.com/office/drawing/2014/main" id="{5444513E-E558-4761-587B-27A58D99FA52}"/>
                  </a:ext>
                </a:extLst>
              </p:cNvPr>
              <p:cNvSpPr txBox="1"/>
              <p:nvPr/>
            </p:nvSpPr>
            <p:spPr>
              <a:xfrm>
                <a:off x="2954497" y="2799918"/>
                <a:ext cx="389618" cy="313170"/>
              </a:xfrm>
              <a:prstGeom prst="rect">
                <a:avLst/>
              </a:prstGeom>
              <a:noFill/>
            </p:spPr>
            <p:txBody>
              <a:bodyPr wrap="none" rtlCol="0">
                <a:spAutoFit/>
              </a:bodyPr>
              <a:lstStyle/>
              <a:p>
                <a:pPr algn="ctr" defTabSz="914354">
                  <a:defRPr/>
                </a:pPr>
                <a:r>
                  <a:rPr lang="de" sz="1000">
                    <a:solidFill>
                      <a:srgbClr val="404040"/>
                    </a:solidFill>
                    <a:ea typeface="Arial"/>
                    <a:cs typeface="Arial"/>
                  </a:rPr>
                  <a:t>49</a:t>
                </a:r>
              </a:p>
            </p:txBody>
          </p:sp>
          <p:sp>
            <p:nvSpPr>
              <p:cNvPr id="23" name="TextBox 89">
                <a:extLst>
                  <a:ext uri="{FF2B5EF4-FFF2-40B4-BE49-F238E27FC236}">
                    <a16:creationId xmlns:a16="http://schemas.microsoft.com/office/drawing/2014/main" id="{613298C8-3066-CF0F-BA9F-B0EA567EE4D4}"/>
                  </a:ext>
                </a:extLst>
              </p:cNvPr>
              <p:cNvSpPr txBox="1"/>
              <p:nvPr/>
            </p:nvSpPr>
            <p:spPr>
              <a:xfrm>
                <a:off x="3346630" y="2799918"/>
                <a:ext cx="389618" cy="313170"/>
              </a:xfrm>
              <a:prstGeom prst="rect">
                <a:avLst/>
              </a:prstGeom>
              <a:noFill/>
            </p:spPr>
            <p:txBody>
              <a:bodyPr wrap="none" rtlCol="0">
                <a:spAutoFit/>
              </a:bodyPr>
              <a:lstStyle/>
              <a:p>
                <a:pPr algn="ctr" defTabSz="914354">
                  <a:defRPr/>
                </a:pPr>
                <a:r>
                  <a:rPr lang="de" sz="1000">
                    <a:solidFill>
                      <a:srgbClr val="404040"/>
                    </a:solidFill>
                    <a:ea typeface="Arial"/>
                    <a:cs typeface="Arial"/>
                  </a:rPr>
                  <a:t>54</a:t>
                </a:r>
              </a:p>
            </p:txBody>
          </p:sp>
          <p:sp>
            <p:nvSpPr>
              <p:cNvPr id="24" name="TextBox 90">
                <a:extLst>
                  <a:ext uri="{FF2B5EF4-FFF2-40B4-BE49-F238E27FC236}">
                    <a16:creationId xmlns:a16="http://schemas.microsoft.com/office/drawing/2014/main" id="{D0E7D82B-FC52-D4B7-C7AE-F1177D9513DA}"/>
                  </a:ext>
                </a:extLst>
              </p:cNvPr>
              <p:cNvSpPr txBox="1"/>
              <p:nvPr/>
            </p:nvSpPr>
            <p:spPr>
              <a:xfrm>
                <a:off x="3738761" y="2799918"/>
                <a:ext cx="389618" cy="313170"/>
              </a:xfrm>
              <a:prstGeom prst="rect">
                <a:avLst/>
              </a:prstGeom>
              <a:noFill/>
            </p:spPr>
            <p:txBody>
              <a:bodyPr wrap="none" rtlCol="0">
                <a:spAutoFit/>
              </a:bodyPr>
              <a:lstStyle/>
              <a:p>
                <a:pPr algn="ctr" defTabSz="914354">
                  <a:defRPr/>
                </a:pPr>
                <a:r>
                  <a:rPr lang="de" sz="1000">
                    <a:solidFill>
                      <a:srgbClr val="404040"/>
                    </a:solidFill>
                    <a:ea typeface="Arial"/>
                    <a:cs typeface="Arial"/>
                  </a:rPr>
                  <a:t>59</a:t>
                </a:r>
              </a:p>
            </p:txBody>
          </p:sp>
          <p:sp>
            <p:nvSpPr>
              <p:cNvPr id="25" name="TextBox 91">
                <a:extLst>
                  <a:ext uri="{FF2B5EF4-FFF2-40B4-BE49-F238E27FC236}">
                    <a16:creationId xmlns:a16="http://schemas.microsoft.com/office/drawing/2014/main" id="{08D7AE1E-9697-5676-DA73-AAE4441DCEE9}"/>
                  </a:ext>
                </a:extLst>
              </p:cNvPr>
              <p:cNvSpPr txBox="1"/>
              <p:nvPr/>
            </p:nvSpPr>
            <p:spPr>
              <a:xfrm>
                <a:off x="4130898" y="2799918"/>
                <a:ext cx="389618" cy="313170"/>
              </a:xfrm>
              <a:prstGeom prst="rect">
                <a:avLst/>
              </a:prstGeom>
              <a:noFill/>
            </p:spPr>
            <p:txBody>
              <a:bodyPr wrap="none" rtlCol="0">
                <a:spAutoFit/>
              </a:bodyPr>
              <a:lstStyle/>
              <a:p>
                <a:pPr algn="ctr" defTabSz="914354">
                  <a:defRPr/>
                </a:pPr>
                <a:r>
                  <a:rPr lang="de" sz="1000">
                    <a:solidFill>
                      <a:srgbClr val="404040"/>
                    </a:solidFill>
                    <a:ea typeface="Arial"/>
                    <a:cs typeface="Arial"/>
                  </a:rPr>
                  <a:t>64</a:t>
                </a:r>
              </a:p>
            </p:txBody>
          </p:sp>
          <p:sp>
            <p:nvSpPr>
              <p:cNvPr id="26" name="TextBox 92">
                <a:extLst>
                  <a:ext uri="{FF2B5EF4-FFF2-40B4-BE49-F238E27FC236}">
                    <a16:creationId xmlns:a16="http://schemas.microsoft.com/office/drawing/2014/main" id="{0D6BB19A-C459-909B-D9F6-720C67A286D4}"/>
                  </a:ext>
                </a:extLst>
              </p:cNvPr>
              <p:cNvSpPr txBox="1"/>
              <p:nvPr/>
            </p:nvSpPr>
            <p:spPr>
              <a:xfrm>
                <a:off x="205107" y="3187729"/>
                <a:ext cx="3279773" cy="313171"/>
              </a:xfrm>
              <a:prstGeom prst="rect">
                <a:avLst/>
              </a:prstGeom>
              <a:noFill/>
            </p:spPr>
            <p:txBody>
              <a:bodyPr wrap="square" rtlCol="0">
                <a:spAutoFit/>
              </a:bodyPr>
              <a:lstStyle/>
              <a:p>
                <a:pPr algn="ctr" defTabSz="914354">
                  <a:defRPr/>
                </a:pPr>
                <a:r>
                  <a:rPr lang="de" sz="1000">
                    <a:solidFill>
                      <a:srgbClr val="404040"/>
                    </a:solidFill>
                    <a:ea typeface="Arial"/>
                    <a:cs typeface="Arial"/>
                  </a:rPr>
                  <a:t>Alter bei Diagnosestellung [Jahre]</a:t>
                </a:r>
              </a:p>
            </p:txBody>
          </p:sp>
        </p:grpSp>
        <p:grpSp>
          <p:nvGrpSpPr>
            <p:cNvPr id="39" name="Group 57">
              <a:extLst>
                <a:ext uri="{FF2B5EF4-FFF2-40B4-BE49-F238E27FC236}">
                  <a16:creationId xmlns:a16="http://schemas.microsoft.com/office/drawing/2014/main" id="{FC0A68C2-3DB1-1D1F-D6AF-93195265F653}"/>
                </a:ext>
              </a:extLst>
            </p:cNvPr>
            <p:cNvGrpSpPr/>
            <p:nvPr/>
          </p:nvGrpSpPr>
          <p:grpSpPr>
            <a:xfrm>
              <a:off x="2298718" y="1781257"/>
              <a:ext cx="5240756" cy="1733856"/>
              <a:chOff x="7320376" y="2366925"/>
              <a:chExt cx="3937499" cy="1200695"/>
            </a:xfrm>
            <a:solidFill>
              <a:srgbClr val="2198DD"/>
            </a:solidFill>
          </p:grpSpPr>
          <p:sp>
            <p:nvSpPr>
              <p:cNvPr id="40" name="Oval 59">
                <a:extLst>
                  <a:ext uri="{FF2B5EF4-FFF2-40B4-BE49-F238E27FC236}">
                    <a16:creationId xmlns:a16="http://schemas.microsoft.com/office/drawing/2014/main" id="{CF21FB0D-E2DC-7BAA-9CCA-C996CB9880FF}"/>
                  </a:ext>
                </a:extLst>
              </p:cNvPr>
              <p:cNvSpPr/>
              <p:nvPr/>
            </p:nvSpPr>
            <p:spPr>
              <a:xfrm>
                <a:off x="7320376" y="3115070"/>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41" name="Oval 60">
                <a:extLst>
                  <a:ext uri="{FF2B5EF4-FFF2-40B4-BE49-F238E27FC236}">
                    <a16:creationId xmlns:a16="http://schemas.microsoft.com/office/drawing/2014/main" id="{99D2BBA4-4193-E353-BA62-E0FD7AF0B6E2}"/>
                  </a:ext>
                </a:extLst>
              </p:cNvPr>
              <p:cNvSpPr/>
              <p:nvPr/>
            </p:nvSpPr>
            <p:spPr>
              <a:xfrm>
                <a:off x="7640097" y="2744195"/>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42" name="Oval 61">
                <a:extLst>
                  <a:ext uri="{FF2B5EF4-FFF2-40B4-BE49-F238E27FC236}">
                    <a16:creationId xmlns:a16="http://schemas.microsoft.com/office/drawing/2014/main" id="{08555CAF-2C65-AB62-9146-90CFDCC01B7F}"/>
                  </a:ext>
                </a:extLst>
              </p:cNvPr>
              <p:cNvSpPr/>
              <p:nvPr/>
            </p:nvSpPr>
            <p:spPr>
              <a:xfrm>
                <a:off x="7959817" y="2366925"/>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43" name="Oval 62">
                <a:extLst>
                  <a:ext uri="{FF2B5EF4-FFF2-40B4-BE49-F238E27FC236}">
                    <a16:creationId xmlns:a16="http://schemas.microsoft.com/office/drawing/2014/main" id="{631BF378-48FD-D7E5-C5C7-B67FF1372296}"/>
                  </a:ext>
                </a:extLst>
              </p:cNvPr>
              <p:cNvSpPr/>
              <p:nvPr/>
            </p:nvSpPr>
            <p:spPr>
              <a:xfrm>
                <a:off x="8279537" y="2699434"/>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44" name="Oval 63">
                <a:extLst>
                  <a:ext uri="{FF2B5EF4-FFF2-40B4-BE49-F238E27FC236}">
                    <a16:creationId xmlns:a16="http://schemas.microsoft.com/office/drawing/2014/main" id="{0F7B3560-1073-6F5C-1A7A-E8C49D5CD063}"/>
                  </a:ext>
                </a:extLst>
              </p:cNvPr>
              <p:cNvSpPr/>
              <p:nvPr/>
            </p:nvSpPr>
            <p:spPr>
              <a:xfrm>
                <a:off x="8599257" y="3332481"/>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45" name="Oval 64">
                <a:extLst>
                  <a:ext uri="{FF2B5EF4-FFF2-40B4-BE49-F238E27FC236}">
                    <a16:creationId xmlns:a16="http://schemas.microsoft.com/office/drawing/2014/main" id="{62A6F51C-9CC0-AB90-E27F-92DE24FD1004}"/>
                  </a:ext>
                </a:extLst>
              </p:cNvPr>
              <p:cNvSpPr/>
              <p:nvPr/>
            </p:nvSpPr>
            <p:spPr>
              <a:xfrm>
                <a:off x="8857477" y="3447580"/>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46" name="Oval 65">
                <a:extLst>
                  <a:ext uri="{FF2B5EF4-FFF2-40B4-BE49-F238E27FC236}">
                    <a16:creationId xmlns:a16="http://schemas.microsoft.com/office/drawing/2014/main" id="{E05DDBD7-02EC-3458-FBB4-F58C4995D6CD}"/>
                  </a:ext>
                </a:extLst>
              </p:cNvPr>
              <p:cNvSpPr/>
              <p:nvPr/>
            </p:nvSpPr>
            <p:spPr>
              <a:xfrm>
                <a:off x="9191303" y="3460369"/>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47" name="Oval 66">
                <a:extLst>
                  <a:ext uri="{FF2B5EF4-FFF2-40B4-BE49-F238E27FC236}">
                    <a16:creationId xmlns:a16="http://schemas.microsoft.com/office/drawing/2014/main" id="{9588D02D-7CA4-497B-AC94-CAFD6CA77265}"/>
                  </a:ext>
                </a:extLst>
              </p:cNvPr>
              <p:cNvSpPr/>
              <p:nvPr/>
            </p:nvSpPr>
            <p:spPr>
              <a:xfrm>
                <a:off x="9527423" y="3415609"/>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48" name="Oval 67">
                <a:extLst>
                  <a:ext uri="{FF2B5EF4-FFF2-40B4-BE49-F238E27FC236}">
                    <a16:creationId xmlns:a16="http://schemas.microsoft.com/office/drawing/2014/main" id="{6A11A71D-FBAC-6325-E85C-D017B9D0C6C3}"/>
                  </a:ext>
                </a:extLst>
              </p:cNvPr>
              <p:cNvSpPr/>
              <p:nvPr/>
            </p:nvSpPr>
            <p:spPr>
              <a:xfrm>
                <a:off x="9861737" y="3377243"/>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49" name="Oval 68">
                <a:extLst>
                  <a:ext uri="{FF2B5EF4-FFF2-40B4-BE49-F238E27FC236}">
                    <a16:creationId xmlns:a16="http://schemas.microsoft.com/office/drawing/2014/main" id="{AAEDA077-9A7E-B0F2-DD2B-31F4266C9579}"/>
                  </a:ext>
                </a:extLst>
              </p:cNvPr>
              <p:cNvSpPr/>
              <p:nvPr/>
            </p:nvSpPr>
            <p:spPr>
              <a:xfrm>
                <a:off x="10191463" y="3319694"/>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50" name="Oval 69">
                <a:extLst>
                  <a:ext uri="{FF2B5EF4-FFF2-40B4-BE49-F238E27FC236}">
                    <a16:creationId xmlns:a16="http://schemas.microsoft.com/office/drawing/2014/main" id="{1098EA10-5826-CCF2-317A-21B1E2CFCC54}"/>
                  </a:ext>
                </a:extLst>
              </p:cNvPr>
              <p:cNvSpPr/>
              <p:nvPr/>
            </p:nvSpPr>
            <p:spPr>
              <a:xfrm>
                <a:off x="10517578" y="3230172"/>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51" name="Oval 70">
                <a:extLst>
                  <a:ext uri="{FF2B5EF4-FFF2-40B4-BE49-F238E27FC236}">
                    <a16:creationId xmlns:a16="http://schemas.microsoft.com/office/drawing/2014/main" id="{5370B58D-BDB5-02D9-ABE7-647EEB3C9000}"/>
                  </a:ext>
                </a:extLst>
              </p:cNvPr>
              <p:cNvSpPr/>
              <p:nvPr/>
            </p:nvSpPr>
            <p:spPr>
              <a:xfrm>
                <a:off x="10830904" y="3108678"/>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52" name="Oval 71">
                <a:extLst>
                  <a:ext uri="{FF2B5EF4-FFF2-40B4-BE49-F238E27FC236}">
                    <a16:creationId xmlns:a16="http://schemas.microsoft.com/office/drawing/2014/main" id="{2F8E4CD7-7CA8-4B07-2E17-30158202C17D}"/>
                  </a:ext>
                </a:extLst>
              </p:cNvPr>
              <p:cNvSpPr/>
              <p:nvPr/>
            </p:nvSpPr>
            <p:spPr>
              <a:xfrm>
                <a:off x="11150624" y="2929635"/>
                <a:ext cx="107251" cy="107251"/>
              </a:xfrm>
              <a:prstGeom prst="ellipse">
                <a:avLst/>
              </a:prstGeom>
              <a:solidFill>
                <a:srgbClr val="9B3EEC"/>
              </a:solid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grpSp>
        <p:sp>
          <p:nvSpPr>
            <p:cNvPr id="53" name="Freeform 106">
              <a:extLst>
                <a:ext uri="{FF2B5EF4-FFF2-40B4-BE49-F238E27FC236}">
                  <a16:creationId xmlns:a16="http://schemas.microsoft.com/office/drawing/2014/main" id="{0DDAB9FD-D192-C2DB-A000-DA5277D54312}"/>
                </a:ext>
              </a:extLst>
            </p:cNvPr>
            <p:cNvSpPr/>
            <p:nvPr/>
          </p:nvSpPr>
          <p:spPr>
            <a:xfrm>
              <a:off x="2338898" y="1856481"/>
              <a:ext cx="5106516" cy="1569748"/>
            </a:xfrm>
            <a:custGeom>
              <a:avLst/>
              <a:gdLst>
                <a:gd name="connsiteX0" fmla="*/ 0 w 3836643"/>
                <a:gd name="connsiteY0" fmla="*/ 741751 h 1087049"/>
                <a:gd name="connsiteX1" fmla="*/ 319720 w 3836643"/>
                <a:gd name="connsiteY1" fmla="*/ 370875 h 1087049"/>
                <a:gd name="connsiteX2" fmla="*/ 626651 w 3836643"/>
                <a:gd name="connsiteY2" fmla="*/ 0 h 1087049"/>
                <a:gd name="connsiteX3" fmla="*/ 952766 w 3836643"/>
                <a:gd name="connsiteY3" fmla="*/ 319720 h 1087049"/>
                <a:gd name="connsiteX4" fmla="*/ 1285275 w 3836643"/>
                <a:gd name="connsiteY4" fmla="*/ 978344 h 1087049"/>
                <a:gd name="connsiteX5" fmla="*/ 1604995 w 3836643"/>
                <a:gd name="connsiteY5" fmla="*/ 1080654 h 1087049"/>
                <a:gd name="connsiteX6" fmla="*/ 1911927 w 3836643"/>
                <a:gd name="connsiteY6" fmla="*/ 1087049 h 1087049"/>
                <a:gd name="connsiteX7" fmla="*/ 2238042 w 3836643"/>
                <a:gd name="connsiteY7" fmla="*/ 1042288 h 1087049"/>
                <a:gd name="connsiteX8" fmla="*/ 2557762 w 3836643"/>
                <a:gd name="connsiteY8" fmla="*/ 1010316 h 1087049"/>
                <a:gd name="connsiteX9" fmla="*/ 2871088 w 3836643"/>
                <a:gd name="connsiteY9" fmla="*/ 946372 h 1087049"/>
                <a:gd name="connsiteX10" fmla="*/ 3197202 w 3836643"/>
                <a:gd name="connsiteY10" fmla="*/ 856850 h 1087049"/>
                <a:gd name="connsiteX11" fmla="*/ 3504134 w 3836643"/>
                <a:gd name="connsiteY11" fmla="*/ 735356 h 1087049"/>
                <a:gd name="connsiteX12" fmla="*/ 3836643 w 3836643"/>
                <a:gd name="connsiteY12" fmla="*/ 556313 h 1087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36642" h="1087049">
                  <a:moveTo>
                    <a:pt x="0" y="741751"/>
                  </a:moveTo>
                  <a:lnTo>
                    <a:pt x="319720" y="370875"/>
                  </a:lnTo>
                  <a:lnTo>
                    <a:pt x="626651" y="0"/>
                  </a:lnTo>
                  <a:lnTo>
                    <a:pt x="952766" y="319720"/>
                  </a:lnTo>
                  <a:lnTo>
                    <a:pt x="1285275" y="978344"/>
                  </a:lnTo>
                  <a:lnTo>
                    <a:pt x="1604995" y="1080654"/>
                  </a:lnTo>
                  <a:lnTo>
                    <a:pt x="1911927" y="1087049"/>
                  </a:lnTo>
                  <a:lnTo>
                    <a:pt x="2238042" y="1042288"/>
                  </a:lnTo>
                  <a:lnTo>
                    <a:pt x="2557762" y="1010316"/>
                  </a:lnTo>
                  <a:lnTo>
                    <a:pt x="2871088" y="946372"/>
                  </a:lnTo>
                  <a:lnTo>
                    <a:pt x="3197202" y="856850"/>
                  </a:lnTo>
                  <a:lnTo>
                    <a:pt x="3504134" y="735356"/>
                  </a:lnTo>
                  <a:lnTo>
                    <a:pt x="3836643" y="556313"/>
                  </a:lnTo>
                </a:path>
              </a:pathLst>
            </a:custGeom>
            <a:noFill/>
            <a:ln w="12700" cap="flat" cmpd="sng" algn="ctr">
              <a:solidFill>
                <a:srgbClr val="9B3EE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grpSp>
          <p:nvGrpSpPr>
            <p:cNvPr id="54" name="Group 42">
              <a:extLst>
                <a:ext uri="{FF2B5EF4-FFF2-40B4-BE49-F238E27FC236}">
                  <a16:creationId xmlns:a16="http://schemas.microsoft.com/office/drawing/2014/main" id="{ADB0BDF4-6DB0-F06E-B658-A0839AEEAA92}"/>
                </a:ext>
              </a:extLst>
            </p:cNvPr>
            <p:cNvGrpSpPr/>
            <p:nvPr/>
          </p:nvGrpSpPr>
          <p:grpSpPr>
            <a:xfrm>
              <a:off x="2269187" y="1442397"/>
              <a:ext cx="5240756" cy="1659801"/>
              <a:chOff x="7320376" y="2366925"/>
              <a:chExt cx="3937499" cy="1149412"/>
            </a:xfrm>
            <a:solidFill>
              <a:srgbClr val="004F72"/>
            </a:solidFill>
          </p:grpSpPr>
          <p:sp>
            <p:nvSpPr>
              <p:cNvPr id="55" name="Oval 44">
                <a:extLst>
                  <a:ext uri="{FF2B5EF4-FFF2-40B4-BE49-F238E27FC236}">
                    <a16:creationId xmlns:a16="http://schemas.microsoft.com/office/drawing/2014/main" id="{3129052F-FD89-FD21-C41F-0880AFCB0369}"/>
                  </a:ext>
                </a:extLst>
              </p:cNvPr>
              <p:cNvSpPr/>
              <p:nvPr/>
            </p:nvSpPr>
            <p:spPr>
              <a:xfrm>
                <a:off x="7320376" y="3185075"/>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56" name="Oval 45">
                <a:extLst>
                  <a:ext uri="{FF2B5EF4-FFF2-40B4-BE49-F238E27FC236}">
                    <a16:creationId xmlns:a16="http://schemas.microsoft.com/office/drawing/2014/main" id="{E9C08187-0E2F-4FBE-D4F1-ADD798950F70}"/>
                  </a:ext>
                </a:extLst>
              </p:cNvPr>
              <p:cNvSpPr/>
              <p:nvPr/>
            </p:nvSpPr>
            <p:spPr>
              <a:xfrm>
                <a:off x="7640097" y="3043419"/>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57" name="Oval 46">
                <a:extLst>
                  <a:ext uri="{FF2B5EF4-FFF2-40B4-BE49-F238E27FC236}">
                    <a16:creationId xmlns:a16="http://schemas.microsoft.com/office/drawing/2014/main" id="{12532965-2A09-2C11-AF87-E1D33EC02408}"/>
                  </a:ext>
                </a:extLst>
              </p:cNvPr>
              <p:cNvSpPr/>
              <p:nvPr/>
            </p:nvSpPr>
            <p:spPr>
              <a:xfrm>
                <a:off x="7969770" y="2366925"/>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58" name="Oval 47">
                <a:extLst>
                  <a:ext uri="{FF2B5EF4-FFF2-40B4-BE49-F238E27FC236}">
                    <a16:creationId xmlns:a16="http://schemas.microsoft.com/office/drawing/2014/main" id="{D68E0625-1ABC-557B-4BC7-B50187B6A24D}"/>
                  </a:ext>
                </a:extLst>
              </p:cNvPr>
              <p:cNvSpPr/>
              <p:nvPr/>
            </p:nvSpPr>
            <p:spPr>
              <a:xfrm>
                <a:off x="8279537" y="2665900"/>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59" name="Oval 48">
                <a:extLst>
                  <a:ext uri="{FF2B5EF4-FFF2-40B4-BE49-F238E27FC236}">
                    <a16:creationId xmlns:a16="http://schemas.microsoft.com/office/drawing/2014/main" id="{5FF99102-2EE0-43A6-D661-2277D6F55798}"/>
                  </a:ext>
                </a:extLst>
              </p:cNvPr>
              <p:cNvSpPr/>
              <p:nvPr/>
            </p:nvSpPr>
            <p:spPr>
              <a:xfrm>
                <a:off x="8599257" y="3287170"/>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60" name="Oval 49">
                <a:extLst>
                  <a:ext uri="{FF2B5EF4-FFF2-40B4-BE49-F238E27FC236}">
                    <a16:creationId xmlns:a16="http://schemas.microsoft.com/office/drawing/2014/main" id="{8C34101B-0181-3E27-9D78-A755BF66E981}"/>
                  </a:ext>
                </a:extLst>
              </p:cNvPr>
              <p:cNvSpPr/>
              <p:nvPr/>
            </p:nvSpPr>
            <p:spPr>
              <a:xfrm>
                <a:off x="8857477" y="3287170"/>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61" name="Oval 50">
                <a:extLst>
                  <a:ext uri="{FF2B5EF4-FFF2-40B4-BE49-F238E27FC236}">
                    <a16:creationId xmlns:a16="http://schemas.microsoft.com/office/drawing/2014/main" id="{34B49675-1898-5F5B-3F1B-3DA80A142F9F}"/>
                  </a:ext>
                </a:extLst>
              </p:cNvPr>
              <p:cNvSpPr/>
              <p:nvPr/>
            </p:nvSpPr>
            <p:spPr>
              <a:xfrm>
                <a:off x="9191302" y="3371621"/>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62" name="Oval 51">
                <a:extLst>
                  <a:ext uri="{FF2B5EF4-FFF2-40B4-BE49-F238E27FC236}">
                    <a16:creationId xmlns:a16="http://schemas.microsoft.com/office/drawing/2014/main" id="{04199F91-CDC5-43D8-1878-58C4B9267DB6}"/>
                  </a:ext>
                </a:extLst>
              </p:cNvPr>
              <p:cNvSpPr/>
              <p:nvPr/>
            </p:nvSpPr>
            <p:spPr>
              <a:xfrm>
                <a:off x="9527423" y="3389820"/>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63" name="Oval 52">
                <a:extLst>
                  <a:ext uri="{FF2B5EF4-FFF2-40B4-BE49-F238E27FC236}">
                    <a16:creationId xmlns:a16="http://schemas.microsoft.com/office/drawing/2014/main" id="{9B447DA8-6E1C-C405-6BFE-063B41251655}"/>
                  </a:ext>
                </a:extLst>
              </p:cNvPr>
              <p:cNvSpPr/>
              <p:nvPr/>
            </p:nvSpPr>
            <p:spPr>
              <a:xfrm>
                <a:off x="9861737" y="3409086"/>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64" name="Oval 53">
                <a:extLst>
                  <a:ext uri="{FF2B5EF4-FFF2-40B4-BE49-F238E27FC236}">
                    <a16:creationId xmlns:a16="http://schemas.microsoft.com/office/drawing/2014/main" id="{C75991FC-21D7-080F-E5A4-03256435709B}"/>
                  </a:ext>
                </a:extLst>
              </p:cNvPr>
              <p:cNvSpPr/>
              <p:nvPr/>
            </p:nvSpPr>
            <p:spPr>
              <a:xfrm>
                <a:off x="10191463" y="3319694"/>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65" name="Oval 54">
                <a:extLst>
                  <a:ext uri="{FF2B5EF4-FFF2-40B4-BE49-F238E27FC236}">
                    <a16:creationId xmlns:a16="http://schemas.microsoft.com/office/drawing/2014/main" id="{0E95F233-E63B-422B-C5A6-11C6CCA2E002}"/>
                  </a:ext>
                </a:extLst>
              </p:cNvPr>
              <p:cNvSpPr/>
              <p:nvPr/>
            </p:nvSpPr>
            <p:spPr>
              <a:xfrm>
                <a:off x="10517578" y="3268508"/>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66" name="Oval 55">
                <a:extLst>
                  <a:ext uri="{FF2B5EF4-FFF2-40B4-BE49-F238E27FC236}">
                    <a16:creationId xmlns:a16="http://schemas.microsoft.com/office/drawing/2014/main" id="{08ADD029-BFAE-FDCE-C74F-4AA037EF4781}"/>
                  </a:ext>
                </a:extLst>
              </p:cNvPr>
              <p:cNvSpPr/>
              <p:nvPr/>
            </p:nvSpPr>
            <p:spPr>
              <a:xfrm>
                <a:off x="10830904" y="3153535"/>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67" name="Oval 56">
                <a:extLst>
                  <a:ext uri="{FF2B5EF4-FFF2-40B4-BE49-F238E27FC236}">
                    <a16:creationId xmlns:a16="http://schemas.microsoft.com/office/drawing/2014/main" id="{F85B8078-5E24-8AD1-C055-0DB142063813}"/>
                  </a:ext>
                </a:extLst>
              </p:cNvPr>
              <p:cNvSpPr/>
              <p:nvPr/>
            </p:nvSpPr>
            <p:spPr>
              <a:xfrm>
                <a:off x="11150624" y="2929635"/>
                <a:ext cx="107251" cy="107251"/>
              </a:xfrm>
              <a:prstGeom prst="ellipse">
                <a:avLst/>
              </a:prstGeom>
              <a:solidFill>
                <a:srgbClr val="23004C"/>
              </a:solid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grpSp>
        <p:sp>
          <p:nvSpPr>
            <p:cNvPr id="68" name="Freeform 105">
              <a:extLst>
                <a:ext uri="{FF2B5EF4-FFF2-40B4-BE49-F238E27FC236}">
                  <a16:creationId xmlns:a16="http://schemas.microsoft.com/office/drawing/2014/main" id="{B4EA1F81-B76F-D67D-B9B3-AE016D2E0EEE}"/>
                </a:ext>
              </a:extLst>
            </p:cNvPr>
            <p:cNvSpPr/>
            <p:nvPr/>
          </p:nvSpPr>
          <p:spPr>
            <a:xfrm>
              <a:off x="2338897" y="1514831"/>
              <a:ext cx="5089495" cy="1514343"/>
            </a:xfrm>
            <a:custGeom>
              <a:avLst/>
              <a:gdLst>
                <a:gd name="connsiteX0" fmla="*/ 0 w 3823854"/>
                <a:gd name="connsiteY0" fmla="*/ 818484 h 1048682"/>
                <a:gd name="connsiteX1" fmla="*/ 338903 w 3823854"/>
                <a:gd name="connsiteY1" fmla="*/ 690596 h 1048682"/>
                <a:gd name="connsiteX2" fmla="*/ 639440 w 3823854"/>
                <a:gd name="connsiteY2" fmla="*/ 0 h 1048682"/>
                <a:gd name="connsiteX3" fmla="*/ 959160 w 3823854"/>
                <a:gd name="connsiteY3" fmla="*/ 300537 h 1048682"/>
                <a:gd name="connsiteX4" fmla="*/ 1278881 w 3823854"/>
                <a:gd name="connsiteY4" fmla="*/ 927189 h 1048682"/>
                <a:gd name="connsiteX5" fmla="*/ 1604995 w 3823854"/>
                <a:gd name="connsiteY5" fmla="*/ 933583 h 1048682"/>
                <a:gd name="connsiteX6" fmla="*/ 1918321 w 3823854"/>
                <a:gd name="connsiteY6" fmla="*/ 1010316 h 1048682"/>
                <a:gd name="connsiteX7" fmla="*/ 2231647 w 3823854"/>
                <a:gd name="connsiteY7" fmla="*/ 1023105 h 1048682"/>
                <a:gd name="connsiteX8" fmla="*/ 2557762 w 3823854"/>
                <a:gd name="connsiteY8" fmla="*/ 1048682 h 1048682"/>
                <a:gd name="connsiteX9" fmla="*/ 2877482 w 3823854"/>
                <a:gd name="connsiteY9" fmla="*/ 971949 h 1048682"/>
                <a:gd name="connsiteX10" fmla="*/ 3197202 w 3823854"/>
                <a:gd name="connsiteY10" fmla="*/ 901611 h 1048682"/>
                <a:gd name="connsiteX11" fmla="*/ 3497740 w 3823854"/>
                <a:gd name="connsiteY11" fmla="*/ 786512 h 1048682"/>
                <a:gd name="connsiteX12" fmla="*/ 3823854 w 3823854"/>
                <a:gd name="connsiteY12" fmla="*/ 569102 h 1048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23854" h="1048682">
                  <a:moveTo>
                    <a:pt x="0" y="818484"/>
                  </a:moveTo>
                  <a:lnTo>
                    <a:pt x="338903" y="690596"/>
                  </a:lnTo>
                  <a:lnTo>
                    <a:pt x="639440" y="0"/>
                  </a:lnTo>
                  <a:lnTo>
                    <a:pt x="959160" y="300537"/>
                  </a:lnTo>
                  <a:lnTo>
                    <a:pt x="1278881" y="927189"/>
                  </a:lnTo>
                  <a:lnTo>
                    <a:pt x="1604995" y="933583"/>
                  </a:lnTo>
                  <a:lnTo>
                    <a:pt x="1918321" y="1010316"/>
                  </a:lnTo>
                  <a:lnTo>
                    <a:pt x="2231647" y="1023105"/>
                  </a:lnTo>
                  <a:lnTo>
                    <a:pt x="2557762" y="1048682"/>
                  </a:lnTo>
                  <a:lnTo>
                    <a:pt x="2877482" y="971949"/>
                  </a:lnTo>
                  <a:lnTo>
                    <a:pt x="3197202" y="901611"/>
                  </a:lnTo>
                  <a:lnTo>
                    <a:pt x="3497740" y="786512"/>
                  </a:lnTo>
                  <a:lnTo>
                    <a:pt x="3823854" y="569102"/>
                  </a:lnTo>
                </a:path>
              </a:pathLst>
            </a:custGeom>
            <a:noFill/>
            <a:ln w="12700" cap="flat" cmpd="sng" algn="ctr">
              <a:solidFill>
                <a:srgbClr val="23004C"/>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lumMod val="50000"/>
                    <a:lumOff val="50000"/>
                  </a:srgbClr>
                </a:solidFill>
                <a:effectLst/>
                <a:uLnTx/>
                <a:uFillTx/>
                <a:latin typeface="Arial" panose="020B0604020202020204" pitchFamily="34" charset="0"/>
                <a:cs typeface="Arial" panose="020B0604020202020204" pitchFamily="34" charset="0"/>
              </a:endParaRPr>
            </a:p>
          </p:txBody>
        </p:sp>
        <p:sp>
          <p:nvSpPr>
            <p:cNvPr id="69" name="TextBox 36">
              <a:extLst>
                <a:ext uri="{FF2B5EF4-FFF2-40B4-BE49-F238E27FC236}">
                  <a16:creationId xmlns:a16="http://schemas.microsoft.com/office/drawing/2014/main" id="{78D531AE-61A8-E6A8-4138-00CA840FA291}"/>
                </a:ext>
              </a:extLst>
            </p:cNvPr>
            <p:cNvSpPr txBox="1"/>
            <p:nvPr/>
          </p:nvSpPr>
          <p:spPr>
            <a:xfrm>
              <a:off x="5632503" y="1473255"/>
              <a:ext cx="839296" cy="271752"/>
            </a:xfrm>
            <a:prstGeom prst="rect">
              <a:avLst/>
            </a:prstGeom>
            <a:noFill/>
          </p:spPr>
          <p:txBody>
            <a:bodyPr wrap="none" rtlCol="0">
              <a:spAutoFit/>
            </a:bodyPr>
            <a:lstStyle/>
            <a:p>
              <a:pPr defTabSz="914354">
                <a:defRPr/>
              </a:pPr>
              <a:r>
                <a:rPr lang="de" sz="900">
                  <a:solidFill>
                    <a:srgbClr val="404040"/>
                  </a:solidFill>
                  <a:ea typeface="Arial"/>
                  <a:cs typeface="Arial"/>
                </a:rPr>
                <a:t>Weiblich</a:t>
              </a:r>
            </a:p>
          </p:txBody>
        </p:sp>
        <p:sp>
          <p:nvSpPr>
            <p:cNvPr id="70" name="TextBox 37">
              <a:extLst>
                <a:ext uri="{FF2B5EF4-FFF2-40B4-BE49-F238E27FC236}">
                  <a16:creationId xmlns:a16="http://schemas.microsoft.com/office/drawing/2014/main" id="{1B6FAB2B-2DD7-2196-9DA6-215D5EE701A3}"/>
                </a:ext>
              </a:extLst>
            </p:cNvPr>
            <p:cNvSpPr txBox="1"/>
            <p:nvPr/>
          </p:nvSpPr>
          <p:spPr>
            <a:xfrm>
              <a:off x="6926312" y="1473255"/>
              <a:ext cx="873413" cy="271752"/>
            </a:xfrm>
            <a:prstGeom prst="rect">
              <a:avLst/>
            </a:prstGeom>
            <a:noFill/>
          </p:spPr>
          <p:txBody>
            <a:bodyPr wrap="none" rtlCol="0">
              <a:spAutoFit/>
            </a:bodyPr>
            <a:lstStyle/>
            <a:p>
              <a:pPr defTabSz="914354">
                <a:defRPr/>
              </a:pPr>
              <a:r>
                <a:rPr lang="de" sz="900">
                  <a:solidFill>
                    <a:srgbClr val="404040"/>
                  </a:solidFill>
                  <a:ea typeface="Arial"/>
                  <a:cs typeface="Arial"/>
                </a:rPr>
                <a:t>Männlich</a:t>
              </a:r>
            </a:p>
          </p:txBody>
        </p:sp>
        <p:sp>
          <p:nvSpPr>
            <p:cNvPr id="71" name="Oval 38">
              <a:extLst>
                <a:ext uri="{FF2B5EF4-FFF2-40B4-BE49-F238E27FC236}">
                  <a16:creationId xmlns:a16="http://schemas.microsoft.com/office/drawing/2014/main" id="{B6A5F54B-FF9B-6FC0-6188-A3CFC40F5BB2}"/>
                </a:ext>
              </a:extLst>
            </p:cNvPr>
            <p:cNvSpPr/>
            <p:nvPr/>
          </p:nvSpPr>
          <p:spPr>
            <a:xfrm>
              <a:off x="5434355" y="1553992"/>
              <a:ext cx="142751" cy="146304"/>
            </a:xfrm>
            <a:prstGeom prst="ellipse">
              <a:avLst/>
            </a:prstGeom>
            <a:solidFill>
              <a:srgbClr val="9B3EEC"/>
            </a:solidFill>
            <a:ln w="12700" cap="flat" cmpd="sng" algn="ctr">
              <a:solidFill>
                <a:srgbClr val="9B3EEC"/>
              </a:solidFill>
              <a:prstDash val="solid"/>
              <a:miter lim="800000"/>
            </a:ln>
            <a:effectLst/>
          </p:spPr>
          <p:txBody>
            <a:bodyPr rtlCol="0" anchor="ctr"/>
            <a:lstStyle/>
            <a:p>
              <a:pPr algn="ctr" defTabSz="914354">
                <a:defRPr/>
              </a:pPr>
              <a:endParaRPr lang="en-US" sz="1100" kern="0">
                <a:solidFill>
                  <a:srgbClr val="000000">
                    <a:lumMod val="50000"/>
                    <a:lumOff val="50000"/>
                  </a:srgbClr>
                </a:solidFill>
                <a:latin typeface="Arial" panose="020B0604020202020204" pitchFamily="34" charset="0"/>
                <a:cs typeface="Arial" panose="020B0604020202020204" pitchFamily="34" charset="0"/>
              </a:endParaRPr>
            </a:p>
          </p:txBody>
        </p:sp>
        <p:sp>
          <p:nvSpPr>
            <p:cNvPr id="72" name="Oval 39">
              <a:extLst>
                <a:ext uri="{FF2B5EF4-FFF2-40B4-BE49-F238E27FC236}">
                  <a16:creationId xmlns:a16="http://schemas.microsoft.com/office/drawing/2014/main" id="{58CC1943-137C-28C8-B359-E5A216ADE202}"/>
                </a:ext>
              </a:extLst>
            </p:cNvPr>
            <p:cNvSpPr/>
            <p:nvPr/>
          </p:nvSpPr>
          <p:spPr>
            <a:xfrm>
              <a:off x="6729935" y="1553992"/>
              <a:ext cx="142751" cy="146304"/>
            </a:xfrm>
            <a:prstGeom prst="ellipse">
              <a:avLst/>
            </a:prstGeom>
            <a:solidFill>
              <a:srgbClr val="23004C"/>
            </a:solidFill>
            <a:ln w="12700" cap="flat" cmpd="sng" algn="ctr">
              <a:solidFill>
                <a:srgbClr val="23004C"/>
              </a:solidFill>
              <a:prstDash val="solid"/>
              <a:miter lim="800000"/>
            </a:ln>
            <a:effectLst/>
          </p:spPr>
          <p:txBody>
            <a:bodyPr rtlCol="0" anchor="ctr"/>
            <a:lstStyle/>
            <a:p>
              <a:pPr algn="ctr" defTabSz="914354">
                <a:defRPr/>
              </a:pPr>
              <a:endParaRPr lang="en-US" sz="1100" kern="0">
                <a:solidFill>
                  <a:srgbClr val="000000">
                    <a:lumMod val="50000"/>
                    <a:lumOff val="50000"/>
                  </a:srgbClr>
                </a:solidFill>
                <a:latin typeface="Arial" panose="020B0604020202020204" pitchFamily="34" charset="0"/>
                <a:cs typeface="Arial" panose="020B0604020202020204" pitchFamily="34" charset="0"/>
              </a:endParaRPr>
            </a:p>
          </p:txBody>
        </p:sp>
        <p:cxnSp>
          <p:nvCxnSpPr>
            <p:cNvPr id="73" name="Straight Connector 40">
              <a:extLst>
                <a:ext uri="{FF2B5EF4-FFF2-40B4-BE49-F238E27FC236}">
                  <a16:creationId xmlns:a16="http://schemas.microsoft.com/office/drawing/2014/main" id="{CBB17AB1-DC08-F14B-FC7B-6B2F1BC6FCDA}"/>
                </a:ext>
              </a:extLst>
            </p:cNvPr>
            <p:cNvCxnSpPr/>
            <p:nvPr/>
          </p:nvCxnSpPr>
          <p:spPr>
            <a:xfrm flipH="1">
              <a:off x="5330456" y="1627144"/>
              <a:ext cx="345537" cy="0"/>
            </a:xfrm>
            <a:prstGeom prst="line">
              <a:avLst/>
            </a:prstGeom>
            <a:noFill/>
            <a:ln w="12700" cap="flat" cmpd="sng" algn="ctr">
              <a:solidFill>
                <a:srgbClr val="9B3EEC"/>
              </a:solidFill>
              <a:prstDash val="solid"/>
              <a:miter lim="800000"/>
            </a:ln>
            <a:effectLst/>
          </p:spPr>
        </p:cxnSp>
        <p:cxnSp>
          <p:nvCxnSpPr>
            <p:cNvPr id="74" name="Straight Connector 41">
              <a:extLst>
                <a:ext uri="{FF2B5EF4-FFF2-40B4-BE49-F238E27FC236}">
                  <a16:creationId xmlns:a16="http://schemas.microsoft.com/office/drawing/2014/main" id="{EFF2A6C0-AB7B-6FD6-EABA-2AE115383AE0}"/>
                </a:ext>
              </a:extLst>
            </p:cNvPr>
            <p:cNvCxnSpPr/>
            <p:nvPr/>
          </p:nvCxnSpPr>
          <p:spPr>
            <a:xfrm flipH="1">
              <a:off x="6618268" y="1627144"/>
              <a:ext cx="345537" cy="0"/>
            </a:xfrm>
            <a:prstGeom prst="line">
              <a:avLst/>
            </a:prstGeom>
            <a:noFill/>
            <a:ln w="12700" cap="flat" cmpd="sng" algn="ctr">
              <a:solidFill>
                <a:srgbClr val="23004C"/>
              </a:solidFill>
              <a:prstDash val="solid"/>
              <a:miter lim="800000"/>
            </a:ln>
            <a:effectLst/>
          </p:spPr>
        </p:cxnSp>
      </p:grpSp>
      <p:sp>
        <p:nvSpPr>
          <p:cNvPr id="81" name="Textfeld 80">
            <a:extLst>
              <a:ext uri="{FF2B5EF4-FFF2-40B4-BE49-F238E27FC236}">
                <a16:creationId xmlns:a16="http://schemas.microsoft.com/office/drawing/2014/main" id="{BBD4DFA6-6266-FF46-71A3-CB996B543280}"/>
              </a:ext>
            </a:extLst>
          </p:cNvPr>
          <p:cNvSpPr txBox="1"/>
          <p:nvPr/>
        </p:nvSpPr>
        <p:spPr>
          <a:xfrm>
            <a:off x="1250159" y="1082613"/>
            <a:ext cx="4797987" cy="461665"/>
          </a:xfrm>
          <a:prstGeom prst="rect">
            <a:avLst/>
          </a:prstGeom>
          <a:noFill/>
        </p:spPr>
        <p:txBody>
          <a:bodyPr wrap="square" rtlCol="0">
            <a:spAutoFit/>
          </a:bodyPr>
          <a:lstStyle/>
          <a:p>
            <a:pPr algn="ctr"/>
            <a:r>
              <a:rPr lang="de-DE" sz="1200" b="1">
                <a:solidFill>
                  <a:srgbClr val="404040"/>
                </a:solidFill>
              </a:rPr>
              <a:t>Inzidenzrate für T1D nach </a:t>
            </a:r>
          </a:p>
          <a:p>
            <a:pPr algn="ctr"/>
            <a:r>
              <a:rPr lang="de-DE" sz="1200" b="1">
                <a:solidFill>
                  <a:srgbClr val="404040"/>
                </a:solidFill>
              </a:rPr>
              <a:t>Alter bei Diagnose und Geschlecht</a:t>
            </a:r>
          </a:p>
        </p:txBody>
      </p:sp>
      <p:sp>
        <p:nvSpPr>
          <p:cNvPr id="83" name="TextBox 3037">
            <a:extLst>
              <a:ext uri="{FF2B5EF4-FFF2-40B4-BE49-F238E27FC236}">
                <a16:creationId xmlns:a16="http://schemas.microsoft.com/office/drawing/2014/main" id="{D60A7973-CB92-C3D1-04CA-E150D1C85E8E}"/>
              </a:ext>
            </a:extLst>
          </p:cNvPr>
          <p:cNvSpPr txBox="1"/>
          <p:nvPr/>
        </p:nvSpPr>
        <p:spPr>
          <a:xfrm>
            <a:off x="330961" y="4934533"/>
            <a:ext cx="8298690"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a:t>
            </a:r>
            <a:r>
              <a:rPr lang="da-DK" sz="600">
                <a:solidFill>
                  <a:srgbClr val="404040"/>
                </a:solidFill>
                <a:ea typeface="Arial"/>
                <a:cs typeface="Arial"/>
              </a:rPr>
              <a:t>Rogers MAM </a:t>
            </a:r>
            <a:r>
              <a:rPr lang="da-DK" sz="600" i="1">
                <a:solidFill>
                  <a:srgbClr val="404040"/>
                </a:solidFill>
                <a:ea typeface="Arial"/>
                <a:cs typeface="Arial"/>
              </a:rPr>
              <a:t>et al. BMC Medicine </a:t>
            </a:r>
            <a:r>
              <a:rPr lang="da-DK" sz="600">
                <a:solidFill>
                  <a:srgbClr val="404040"/>
                </a:solidFill>
                <a:ea typeface="Arial"/>
                <a:cs typeface="Arial"/>
              </a:rPr>
              <a:t>2017; 15: 199</a:t>
            </a:r>
            <a:r>
              <a:rPr lang="de-DE" sz="600">
                <a:solidFill>
                  <a:srgbClr val="404040"/>
                </a:solidFill>
              </a:rPr>
              <a:t>. </a:t>
            </a:r>
          </a:p>
        </p:txBody>
      </p:sp>
      <p:sp>
        <p:nvSpPr>
          <p:cNvPr id="84" name="Footer Placeholder 4">
            <a:extLst>
              <a:ext uri="{FF2B5EF4-FFF2-40B4-BE49-F238E27FC236}">
                <a16:creationId xmlns:a16="http://schemas.microsoft.com/office/drawing/2014/main" id="{0CB612DD-B59F-B42A-E2AF-E7A02C120D3D}"/>
              </a:ext>
            </a:extLst>
          </p:cNvPr>
          <p:cNvSpPr txBox="1">
            <a:spLocks/>
          </p:cNvSpPr>
          <p:nvPr/>
        </p:nvSpPr>
        <p:spPr>
          <a:xfrm>
            <a:off x="352348" y="4797736"/>
            <a:ext cx="8600793" cy="19091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Grafik modifiziert nach: Rogers 2017.</a:t>
            </a:r>
            <a:r>
              <a:rPr kumimoji="0" lang="de-DE" sz="600" b="0" i="0" u="none" strike="noStrike" kern="1200" cap="none" spc="0" normalizeH="0" baseline="30000" noProof="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m/w: männlich/weiblich; T1D: Typ-1-Diabetes. </a:t>
            </a:r>
            <a:endParaRPr kumimoji="0" lang="en-US"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sp>
        <p:nvSpPr>
          <p:cNvPr id="77" name="Rechteck: abgerundete Ecken 76">
            <a:extLst>
              <a:ext uri="{FF2B5EF4-FFF2-40B4-BE49-F238E27FC236}">
                <a16:creationId xmlns:a16="http://schemas.microsoft.com/office/drawing/2014/main" id="{3EA44F9C-1B10-EDDB-C7E2-8D9E2D59E8FF}"/>
              </a:ext>
            </a:extLst>
          </p:cNvPr>
          <p:cNvSpPr/>
          <p:nvPr/>
        </p:nvSpPr>
        <p:spPr>
          <a:xfrm>
            <a:off x="6015308" y="1275444"/>
            <a:ext cx="2733292" cy="2827108"/>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spcBef>
                <a:spcPts val="1200"/>
              </a:spcBef>
              <a:buClr>
                <a:schemeClr val="accent2"/>
              </a:buClr>
              <a:buSzPct val="120000"/>
              <a:buFont typeface="Arial" panose="020B0604020202020204" pitchFamily="34" charset="0"/>
              <a:buChar char="•"/>
            </a:pPr>
            <a:r>
              <a:rPr lang="de-DE" sz="1100">
                <a:solidFill>
                  <a:schemeClr val="bg1"/>
                </a:solidFill>
              </a:rPr>
              <a:t>T1D entwickelte sich häufiger bei Jungen als bei Mädchen</a:t>
            </a:r>
          </a:p>
          <a:p>
            <a:pPr marL="361950" lvl="1" indent="-184150">
              <a:spcBef>
                <a:spcPts val="600"/>
              </a:spcBef>
              <a:buClr>
                <a:schemeClr val="accent2"/>
              </a:buClr>
              <a:buSzPct val="120000"/>
              <a:buFont typeface="Arial" panose="020B0604020202020204" pitchFamily="34" charset="0"/>
              <a:buChar char="•"/>
            </a:pPr>
            <a:r>
              <a:rPr lang="de-DE" sz="1100"/>
              <a:t>Inzidenz 26,1/100.000 Personen Jungen</a:t>
            </a:r>
          </a:p>
          <a:p>
            <a:pPr marL="361950" lvl="1" indent="-184150">
              <a:spcBef>
                <a:spcPts val="600"/>
              </a:spcBef>
              <a:buClr>
                <a:schemeClr val="accent2"/>
              </a:buClr>
              <a:buSzPct val="120000"/>
              <a:buFont typeface="Arial" panose="020B0604020202020204" pitchFamily="34" charset="0"/>
              <a:buChar char="•"/>
            </a:pPr>
            <a:r>
              <a:rPr lang="de-DE" sz="1100">
                <a:solidFill>
                  <a:srgbClr val="CA8FFF"/>
                </a:solidFill>
              </a:rPr>
              <a:t>Inzidenz 19,7/100.000 Personen Mädchen</a:t>
            </a:r>
          </a:p>
          <a:p>
            <a:pPr marL="177800" indent="-177800" defTabSz="179388">
              <a:spcBef>
                <a:spcPts val="1200"/>
              </a:spcBef>
              <a:buClr>
                <a:schemeClr val="accent2"/>
              </a:buClr>
              <a:buSzPct val="120000"/>
              <a:buFont typeface="Arial" panose="020B0604020202020204" pitchFamily="34" charset="0"/>
              <a:buChar char="•"/>
            </a:pPr>
            <a:r>
              <a:rPr lang="de-DE" sz="1100">
                <a:solidFill>
                  <a:schemeClr val="bg1"/>
                </a:solidFill>
              </a:rPr>
              <a:t>m/w-Inzidenz-Ratenverhältnis = 1,32 (95 %-KI: 1,30; 1,35)</a:t>
            </a:r>
          </a:p>
          <a:p>
            <a:pPr marL="177800" indent="-177800" defTabSz="179388">
              <a:spcBef>
                <a:spcPts val="1200"/>
              </a:spcBef>
              <a:buClr>
                <a:schemeClr val="accent2"/>
              </a:buClr>
              <a:buSzPct val="120000"/>
              <a:buFont typeface="Arial" panose="020B0604020202020204" pitchFamily="34" charset="0"/>
              <a:buChar char="•"/>
            </a:pPr>
            <a:r>
              <a:rPr lang="de-DE" sz="1100">
                <a:solidFill>
                  <a:schemeClr val="bg1"/>
                </a:solidFill>
              </a:rPr>
              <a:t>Das Überwiegen des Anteils bei männlichen Personen begann ab einem Alter von 10 Jahren und bestand ab da fort</a:t>
            </a:r>
          </a:p>
        </p:txBody>
      </p:sp>
    </p:spTree>
    <p:extLst>
      <p:ext uri="{BB962C8B-B14F-4D97-AF65-F5344CB8AC3E}">
        <p14:creationId xmlns:p14="http://schemas.microsoft.com/office/powerpoint/2010/main" val="392093057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9">
            <a:extLst>
              <a:ext uri="{FF2B5EF4-FFF2-40B4-BE49-F238E27FC236}">
                <a16:creationId xmlns:a16="http://schemas.microsoft.com/office/drawing/2014/main" id="{E44CC2D4-A7AB-F0D1-1C75-F3EE6EA6D8D1}"/>
              </a:ext>
            </a:extLst>
          </p:cNvPr>
          <p:cNvSpPr txBox="1">
            <a:spLocks/>
          </p:cNvSpPr>
          <p:nvPr/>
        </p:nvSpPr>
        <p:spPr>
          <a:xfrm>
            <a:off x="320263" y="115981"/>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Typ-1-Diabetes in Deutschland</a:t>
            </a:r>
          </a:p>
        </p:txBody>
      </p:sp>
      <p:sp>
        <p:nvSpPr>
          <p:cNvPr id="9" name="Rechteck: abgerundete Ecken 8">
            <a:extLst>
              <a:ext uri="{FF2B5EF4-FFF2-40B4-BE49-F238E27FC236}">
                <a16:creationId xmlns:a16="http://schemas.microsoft.com/office/drawing/2014/main" id="{54E1990B-F6E0-3B4A-52C4-4BE26679B225}"/>
              </a:ext>
            </a:extLst>
          </p:cNvPr>
          <p:cNvSpPr/>
          <p:nvPr/>
        </p:nvSpPr>
        <p:spPr>
          <a:xfrm>
            <a:off x="789752" y="2851830"/>
            <a:ext cx="7699442" cy="1527265"/>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360363" lvl="1" indent="-268288">
              <a:spcBef>
                <a:spcPts val="600"/>
              </a:spcBef>
              <a:spcAft>
                <a:spcPts val="300"/>
              </a:spcAft>
              <a:buClr>
                <a:srgbClr val="7A00E6"/>
              </a:buClr>
              <a:buSzPct val="120000"/>
              <a:buFont typeface="Arial" panose="020B0604020202020204" pitchFamily="34" charset="0"/>
              <a:buChar char="•"/>
              <a:defRPr/>
            </a:pPr>
            <a:r>
              <a:rPr lang="de" sz="1400">
                <a:solidFill>
                  <a:schemeClr val="bg1"/>
                </a:solidFill>
                <a:ea typeface="Verdana" panose="020B0604030504040204" pitchFamily="34" charset="0"/>
              </a:rPr>
              <a:t>Von den ca. 375.000 Menschen, die 2025 in Deutschland mit T1D lebten, waren </a:t>
            </a:r>
            <a:r>
              <a:rPr lang="de" sz="1400" b="1">
                <a:solidFill>
                  <a:srgbClr val="62D488">
                    <a:lumMod val="75000"/>
                  </a:srgbClr>
                </a:solidFill>
                <a:ea typeface="Verdana" panose="020B0604030504040204" pitchFamily="34" charset="0"/>
              </a:rPr>
              <a:t>9 % </a:t>
            </a:r>
            <a:r>
              <a:rPr lang="de" sz="1400">
                <a:solidFill>
                  <a:srgbClr val="62D488">
                    <a:lumMod val="75000"/>
                  </a:srgbClr>
                </a:solidFill>
                <a:ea typeface="Verdana" panose="020B0604030504040204" pitchFamily="34" charset="0"/>
              </a:rPr>
              <a:t>(n ~ </a:t>
            </a:r>
            <a:r>
              <a:rPr lang="de" sz="1400" b="1">
                <a:solidFill>
                  <a:srgbClr val="62D488">
                    <a:lumMod val="75000"/>
                  </a:srgbClr>
                </a:solidFill>
                <a:ea typeface="Verdana" panose="020B0604030504040204" pitchFamily="34" charset="0"/>
              </a:rPr>
              <a:t>35.000</a:t>
            </a:r>
            <a:r>
              <a:rPr lang="de" sz="1400">
                <a:solidFill>
                  <a:srgbClr val="62D488">
                    <a:lumMod val="75000"/>
                  </a:srgbClr>
                </a:solidFill>
                <a:ea typeface="Verdana" panose="020B0604030504040204" pitchFamily="34" charset="0"/>
              </a:rPr>
              <a:t>) </a:t>
            </a:r>
            <a:r>
              <a:rPr lang="de" sz="1400" b="1">
                <a:solidFill>
                  <a:srgbClr val="62D488">
                    <a:lumMod val="75000"/>
                  </a:srgbClr>
                </a:solidFill>
                <a:ea typeface="Verdana" panose="020B0604030504040204" pitchFamily="34" charset="0"/>
              </a:rPr>
              <a:t>Kinder</a:t>
            </a:r>
            <a:r>
              <a:rPr lang="de" sz="1400">
                <a:solidFill>
                  <a:srgbClr val="62D488">
                    <a:lumMod val="75000"/>
                  </a:srgbClr>
                </a:solidFill>
                <a:ea typeface="Verdana" panose="020B0604030504040204" pitchFamily="34" charset="0"/>
              </a:rPr>
              <a:t> </a:t>
            </a:r>
            <a:r>
              <a:rPr lang="de" sz="1400">
                <a:solidFill>
                  <a:schemeClr val="bg1"/>
                </a:solidFill>
                <a:ea typeface="Verdana" panose="020B0604030504040204" pitchFamily="34" charset="0"/>
              </a:rPr>
              <a:t>und</a:t>
            </a:r>
            <a:r>
              <a:rPr lang="de" sz="1400">
                <a:solidFill>
                  <a:srgbClr val="404040"/>
                </a:solidFill>
                <a:ea typeface="Verdana" panose="020B0604030504040204" pitchFamily="34" charset="0"/>
              </a:rPr>
              <a:t> </a:t>
            </a:r>
            <a:r>
              <a:rPr lang="de" sz="1400" b="1">
                <a:solidFill>
                  <a:srgbClr val="F6C243">
                    <a:lumMod val="75000"/>
                  </a:srgbClr>
                </a:solidFill>
                <a:ea typeface="Verdana" panose="020B0604030504040204" pitchFamily="34" charset="0"/>
              </a:rPr>
              <a:t>91 %</a:t>
            </a:r>
            <a:r>
              <a:rPr lang="de" sz="1400">
                <a:solidFill>
                  <a:srgbClr val="F6C243">
                    <a:lumMod val="75000"/>
                  </a:srgbClr>
                </a:solidFill>
                <a:ea typeface="Verdana" panose="020B0604030504040204" pitchFamily="34" charset="0"/>
              </a:rPr>
              <a:t> (n ~ </a:t>
            </a:r>
            <a:r>
              <a:rPr lang="de" sz="1400" b="1">
                <a:solidFill>
                  <a:srgbClr val="F6C243">
                    <a:lumMod val="75000"/>
                  </a:srgbClr>
                </a:solidFill>
                <a:ea typeface="Verdana" panose="020B0604030504040204" pitchFamily="34" charset="0"/>
              </a:rPr>
              <a:t>340.000</a:t>
            </a:r>
            <a:r>
              <a:rPr lang="de" sz="1400">
                <a:solidFill>
                  <a:srgbClr val="F6C243">
                    <a:lumMod val="75000"/>
                  </a:srgbClr>
                </a:solidFill>
                <a:ea typeface="Verdana" panose="020B0604030504040204" pitchFamily="34" charset="0"/>
              </a:rPr>
              <a:t>) </a:t>
            </a:r>
            <a:r>
              <a:rPr lang="de" sz="1400" b="1">
                <a:solidFill>
                  <a:srgbClr val="F6C243">
                    <a:lumMod val="75000"/>
                  </a:srgbClr>
                </a:solidFill>
                <a:ea typeface="Verdana" panose="020B0604030504040204" pitchFamily="34" charset="0"/>
              </a:rPr>
              <a:t>Erwachsene</a:t>
            </a:r>
            <a:r>
              <a:rPr lang="de" sz="1400" baseline="30000">
                <a:solidFill>
                  <a:schemeClr val="bg1"/>
                </a:solidFill>
                <a:ea typeface="Verdana" panose="020B0604030504040204" pitchFamily="34" charset="0"/>
              </a:rPr>
              <a:t>3</a:t>
            </a:r>
          </a:p>
          <a:p>
            <a:pPr marL="360363" lvl="1" indent="-268288">
              <a:spcBef>
                <a:spcPts val="600"/>
              </a:spcBef>
              <a:spcAft>
                <a:spcPts val="300"/>
              </a:spcAft>
              <a:buClr>
                <a:srgbClr val="7A00E6"/>
              </a:buClr>
              <a:buSzPct val="120000"/>
              <a:buFont typeface="Arial" panose="020B0604020202020204" pitchFamily="34" charset="0"/>
              <a:buChar char="•"/>
              <a:defRPr/>
            </a:pPr>
            <a:r>
              <a:rPr lang="de" sz="1400">
                <a:solidFill>
                  <a:schemeClr val="bg1"/>
                </a:solidFill>
                <a:ea typeface="Verdana" panose="020B0604030504040204" pitchFamily="34" charset="0"/>
              </a:rPr>
              <a:t>Von den ca. 7.250 jährlichen Neuerkrankungen mit T1D in Deutschland waren   </a:t>
            </a:r>
            <a:r>
              <a:rPr lang="de" sz="1400" b="1">
                <a:solidFill>
                  <a:srgbClr val="00B050"/>
                </a:solidFill>
                <a:ea typeface="Verdana" panose="020B0604030504040204" pitchFamily="34" charset="0"/>
              </a:rPr>
              <a:t>43 %</a:t>
            </a:r>
            <a:r>
              <a:rPr lang="de" sz="1400">
                <a:solidFill>
                  <a:srgbClr val="00B050"/>
                </a:solidFill>
                <a:ea typeface="Verdana" panose="020B0604030504040204" pitchFamily="34" charset="0"/>
              </a:rPr>
              <a:t> (n ~</a:t>
            </a:r>
            <a:r>
              <a:rPr lang="de" sz="1400" b="1">
                <a:solidFill>
                  <a:srgbClr val="00B050"/>
                </a:solidFill>
                <a:ea typeface="Verdana" panose="020B0604030504040204" pitchFamily="34" charset="0"/>
              </a:rPr>
              <a:t>3.100</a:t>
            </a:r>
            <a:r>
              <a:rPr lang="de" sz="1400">
                <a:solidFill>
                  <a:srgbClr val="00B050"/>
                </a:solidFill>
                <a:ea typeface="Verdana" panose="020B0604030504040204" pitchFamily="34" charset="0"/>
              </a:rPr>
              <a:t>) </a:t>
            </a:r>
            <a:r>
              <a:rPr lang="de" sz="1400" b="1">
                <a:solidFill>
                  <a:srgbClr val="00B050"/>
                </a:solidFill>
                <a:ea typeface="Verdana" panose="020B0604030504040204" pitchFamily="34" charset="0"/>
              </a:rPr>
              <a:t>Kinder</a:t>
            </a:r>
            <a:r>
              <a:rPr lang="de" sz="1400">
                <a:solidFill>
                  <a:srgbClr val="00B050"/>
                </a:solidFill>
                <a:ea typeface="Verdana" panose="020B0604030504040204" pitchFamily="34" charset="0"/>
              </a:rPr>
              <a:t> </a:t>
            </a:r>
            <a:r>
              <a:rPr lang="de" sz="1400">
                <a:solidFill>
                  <a:schemeClr val="bg1"/>
                </a:solidFill>
                <a:ea typeface="Verdana" panose="020B0604030504040204" pitchFamily="34" charset="0"/>
              </a:rPr>
              <a:t>unter 18 Jahre und							 </a:t>
            </a:r>
            <a:r>
              <a:rPr lang="de" sz="1400" b="1">
                <a:solidFill>
                  <a:srgbClr val="F6C243">
                    <a:lumMod val="75000"/>
                  </a:srgbClr>
                </a:solidFill>
                <a:ea typeface="Verdana" panose="020B0604030504040204" pitchFamily="34" charset="0"/>
              </a:rPr>
              <a:t>57 %</a:t>
            </a:r>
            <a:r>
              <a:rPr lang="de" sz="1400">
                <a:solidFill>
                  <a:srgbClr val="F6C243">
                    <a:lumMod val="75000"/>
                  </a:srgbClr>
                </a:solidFill>
                <a:ea typeface="Verdana" panose="020B0604030504040204" pitchFamily="34" charset="0"/>
              </a:rPr>
              <a:t> (n ~ </a:t>
            </a:r>
            <a:r>
              <a:rPr lang="de" sz="1400" b="1">
                <a:solidFill>
                  <a:srgbClr val="F6C243">
                    <a:lumMod val="75000"/>
                  </a:srgbClr>
                </a:solidFill>
                <a:ea typeface="Verdana" panose="020B0604030504040204" pitchFamily="34" charset="0"/>
              </a:rPr>
              <a:t>4.150</a:t>
            </a:r>
            <a:r>
              <a:rPr lang="de" sz="1400">
                <a:solidFill>
                  <a:srgbClr val="F6C243">
                    <a:lumMod val="75000"/>
                  </a:srgbClr>
                </a:solidFill>
                <a:ea typeface="Verdana" panose="020B0604030504040204" pitchFamily="34" charset="0"/>
              </a:rPr>
              <a:t>) </a:t>
            </a:r>
            <a:r>
              <a:rPr lang="de" sz="1400" b="1">
                <a:solidFill>
                  <a:srgbClr val="F6C243">
                    <a:lumMod val="75000"/>
                  </a:srgbClr>
                </a:solidFill>
                <a:ea typeface="Verdana" panose="020B0604030504040204" pitchFamily="34" charset="0"/>
              </a:rPr>
              <a:t>Erwachsene</a:t>
            </a:r>
            <a:r>
              <a:rPr lang="de" sz="1400">
                <a:solidFill>
                  <a:srgbClr val="F6C243">
                    <a:lumMod val="75000"/>
                  </a:srgbClr>
                </a:solidFill>
                <a:ea typeface="Verdana" panose="020B0604030504040204" pitchFamily="34" charset="0"/>
              </a:rPr>
              <a:t> </a:t>
            </a:r>
            <a:r>
              <a:rPr lang="de" sz="1400">
                <a:solidFill>
                  <a:schemeClr val="bg1"/>
                </a:solidFill>
                <a:ea typeface="Verdana" panose="020B0604030504040204" pitchFamily="34" charset="0"/>
              </a:rPr>
              <a:t>über 18 Jahre</a:t>
            </a:r>
            <a:r>
              <a:rPr lang="de" sz="1400" baseline="30000">
                <a:solidFill>
                  <a:schemeClr val="bg1"/>
                </a:solidFill>
                <a:ea typeface="Verdana" panose="020B0604030504040204" pitchFamily="34" charset="0"/>
              </a:rPr>
              <a:t>2</a:t>
            </a:r>
          </a:p>
        </p:txBody>
      </p:sp>
      <p:sp>
        <p:nvSpPr>
          <p:cNvPr id="19" name="Rechteck: abgerundete Ecken 18">
            <a:extLst>
              <a:ext uri="{FF2B5EF4-FFF2-40B4-BE49-F238E27FC236}">
                <a16:creationId xmlns:a16="http://schemas.microsoft.com/office/drawing/2014/main" id="{B4E64927-2978-3B73-C738-6D6281C9BD8C}"/>
              </a:ext>
            </a:extLst>
          </p:cNvPr>
          <p:cNvSpPr/>
          <p:nvPr/>
        </p:nvSpPr>
        <p:spPr>
          <a:xfrm>
            <a:off x="789752" y="1403452"/>
            <a:ext cx="3013839" cy="1114535"/>
          </a:xfrm>
          <a:prstGeom prst="roundRect">
            <a:avLst/>
          </a:prstGeom>
          <a:solidFill>
            <a:schemeClr val="accent6">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3600" b="1" i="0" u="none" strike="noStrike" kern="1200" cap="none" spc="0" normalizeH="0" baseline="0" noProof="0">
                <a:ln>
                  <a:noFill/>
                </a:ln>
                <a:solidFill>
                  <a:prstClr val="white"/>
                </a:solidFill>
                <a:effectLst/>
                <a:uLnTx/>
                <a:uFillTx/>
                <a:latin typeface="Verdana"/>
                <a:ea typeface="+mn-ea"/>
                <a:cs typeface="+mn-cs"/>
              </a:rPr>
              <a:t>~ 375.000</a:t>
            </a:r>
            <a:endParaRPr kumimoji="0" lang="de-DE" sz="3600" b="0" i="0" u="none" strike="noStrike" kern="1200" cap="none" spc="0" normalizeH="0" baseline="30000" noProof="0">
              <a:ln>
                <a:noFill/>
              </a:ln>
              <a:solidFill>
                <a:prstClr val="white"/>
              </a:solidFill>
              <a:effectLst/>
              <a:uLnTx/>
              <a:uFillTx/>
              <a:latin typeface="Verdana"/>
              <a:ea typeface="+mn-ea"/>
              <a:cs typeface="+mn-cs"/>
            </a:endParaRPr>
          </a:p>
        </p:txBody>
      </p:sp>
      <p:sp>
        <p:nvSpPr>
          <p:cNvPr id="20" name="Rechteck: abgerundete Ecken 19">
            <a:extLst>
              <a:ext uri="{FF2B5EF4-FFF2-40B4-BE49-F238E27FC236}">
                <a16:creationId xmlns:a16="http://schemas.microsoft.com/office/drawing/2014/main" id="{26B54ADD-859F-311E-9C24-A40B4EA7E7A5}"/>
              </a:ext>
            </a:extLst>
          </p:cNvPr>
          <p:cNvSpPr/>
          <p:nvPr/>
        </p:nvSpPr>
        <p:spPr>
          <a:xfrm>
            <a:off x="5603860" y="1403452"/>
            <a:ext cx="2885334" cy="1114535"/>
          </a:xfrm>
          <a:prstGeom prst="roundRect">
            <a:avLst/>
          </a:prstGeom>
          <a:solidFill>
            <a:schemeClr val="accent6">
              <a:lumMod val="75000"/>
            </a:schemeClr>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3600" b="1" i="0" u="none" strike="noStrike" kern="1200" cap="none" spc="0" normalizeH="0" baseline="0" noProof="0">
                <a:ln>
                  <a:noFill/>
                </a:ln>
                <a:solidFill>
                  <a:prstClr val="white"/>
                </a:solidFill>
                <a:effectLst/>
                <a:uLnTx/>
                <a:uFillTx/>
                <a:latin typeface="Verdana"/>
                <a:ea typeface="+mn-ea"/>
                <a:cs typeface="+mn-cs"/>
              </a:rPr>
              <a:t>~ 7.250</a:t>
            </a:r>
            <a:endParaRPr kumimoji="0" lang="de-DE" sz="3600" b="0" i="0" u="none" strike="noStrike" kern="1200" cap="none" spc="0" normalizeH="0" baseline="0" noProof="0">
              <a:ln>
                <a:noFill/>
              </a:ln>
              <a:solidFill>
                <a:prstClr val="white"/>
              </a:solidFill>
              <a:effectLst/>
              <a:uLnTx/>
              <a:uFillTx/>
              <a:latin typeface="Verdana"/>
              <a:ea typeface="+mn-ea"/>
              <a:cs typeface="+mn-cs"/>
            </a:endParaRPr>
          </a:p>
        </p:txBody>
      </p:sp>
      <p:sp>
        <p:nvSpPr>
          <p:cNvPr id="2" name="Textfeld 1">
            <a:extLst>
              <a:ext uri="{FF2B5EF4-FFF2-40B4-BE49-F238E27FC236}">
                <a16:creationId xmlns:a16="http://schemas.microsoft.com/office/drawing/2014/main" id="{53178FEB-CBEF-7CC8-E824-CF9D65A413D0}"/>
              </a:ext>
            </a:extLst>
          </p:cNvPr>
          <p:cNvSpPr txBox="1"/>
          <p:nvPr/>
        </p:nvSpPr>
        <p:spPr>
          <a:xfrm>
            <a:off x="1214483" y="802589"/>
            <a:ext cx="2164375" cy="523220"/>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a:ln>
                  <a:noFill/>
                </a:ln>
                <a:solidFill>
                  <a:srgbClr val="404040"/>
                </a:solidFill>
                <a:effectLst/>
                <a:uLnTx/>
                <a:uFillTx/>
                <a:latin typeface="Verdana"/>
                <a:ea typeface="+mn-ea"/>
                <a:cs typeface="+mn-cs"/>
              </a:rPr>
              <a:t>Anzahl der Menschen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a:ln>
                  <a:noFill/>
                </a:ln>
                <a:solidFill>
                  <a:srgbClr val="404040"/>
                </a:solidFill>
                <a:effectLst/>
                <a:uLnTx/>
                <a:uFillTx/>
                <a:latin typeface="Verdana"/>
                <a:ea typeface="+mn-ea"/>
                <a:cs typeface="+mn-cs"/>
              </a:rPr>
              <a:t>mit Typ-1-Diabetes</a:t>
            </a:r>
            <a:r>
              <a:rPr kumimoji="0" lang="de-DE" sz="1400" b="0" i="0" u="none" strike="noStrike" kern="1200" cap="none" spc="0" normalizeH="0" baseline="30000" noProof="0">
                <a:ln>
                  <a:noFill/>
                </a:ln>
                <a:solidFill>
                  <a:srgbClr val="404040"/>
                </a:solidFill>
                <a:effectLst/>
                <a:uLnTx/>
                <a:uFillTx/>
                <a:latin typeface="Verdana"/>
                <a:ea typeface="+mn-ea"/>
                <a:cs typeface="+mn-cs"/>
              </a:rPr>
              <a:t>1</a:t>
            </a:r>
          </a:p>
        </p:txBody>
      </p:sp>
      <p:sp>
        <p:nvSpPr>
          <p:cNvPr id="3" name="Textfeld 2">
            <a:extLst>
              <a:ext uri="{FF2B5EF4-FFF2-40B4-BE49-F238E27FC236}">
                <a16:creationId xmlns:a16="http://schemas.microsoft.com/office/drawing/2014/main" id="{53C0F6F2-9C95-546E-01A2-A5BCD89D8805}"/>
              </a:ext>
            </a:extLst>
          </p:cNvPr>
          <p:cNvSpPr txBox="1"/>
          <p:nvPr/>
        </p:nvSpPr>
        <p:spPr>
          <a:xfrm>
            <a:off x="5700645" y="978508"/>
            <a:ext cx="2691763" cy="307777"/>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400" b="0" i="0" u="none" strike="noStrike" kern="1200" cap="none" spc="0" normalizeH="0" baseline="0" noProof="0">
                <a:ln>
                  <a:noFill/>
                </a:ln>
                <a:solidFill>
                  <a:srgbClr val="404040"/>
                </a:solidFill>
                <a:effectLst/>
                <a:uLnTx/>
                <a:uFillTx/>
                <a:latin typeface="Verdana"/>
                <a:ea typeface="+mn-ea"/>
                <a:cs typeface="+mn-cs"/>
              </a:rPr>
              <a:t>Neumanifestationen / Jahr</a:t>
            </a:r>
            <a:r>
              <a:rPr kumimoji="0" lang="de-DE" sz="1400" b="0" i="0" u="none" strike="noStrike" kern="1200" cap="none" spc="0" normalizeH="0" baseline="30000" noProof="0">
                <a:ln>
                  <a:noFill/>
                </a:ln>
                <a:solidFill>
                  <a:srgbClr val="404040"/>
                </a:solidFill>
                <a:effectLst/>
                <a:uLnTx/>
                <a:uFillTx/>
                <a:latin typeface="Verdana"/>
                <a:ea typeface="+mn-ea"/>
                <a:cs typeface="+mn-cs"/>
              </a:rPr>
              <a:t>2</a:t>
            </a:r>
          </a:p>
        </p:txBody>
      </p:sp>
      <p:sp>
        <p:nvSpPr>
          <p:cNvPr id="8" name="TextBox 4">
            <a:extLst>
              <a:ext uri="{FF2B5EF4-FFF2-40B4-BE49-F238E27FC236}">
                <a16:creationId xmlns:a16="http://schemas.microsoft.com/office/drawing/2014/main" id="{0D8F0F50-3DEF-F3CA-4110-DFFC61163ED9}"/>
              </a:ext>
            </a:extLst>
          </p:cNvPr>
          <p:cNvSpPr txBox="1"/>
          <p:nvPr/>
        </p:nvSpPr>
        <p:spPr>
          <a:xfrm>
            <a:off x="320263" y="4839169"/>
            <a:ext cx="8406295" cy="276999"/>
          </a:xfrm>
          <a:prstGeom prst="rect">
            <a:avLst/>
          </a:prstGeom>
          <a:noFill/>
        </p:spPr>
        <p:txBody>
          <a:bodyPr wrap="square" anchor="b">
            <a:spAutoFit/>
          </a:bodyPr>
          <a:lstStyle/>
          <a:p>
            <a:pPr marL="0" marR="0" lvl="0" indent="0" algn="l" defTabSz="685783" rtl="0" eaLnBrk="1" fontAlgn="auto" latinLnBrk="0" hangingPunct="1">
              <a:lnSpc>
                <a:spcPct val="100000"/>
              </a:lnSpc>
              <a:spcBef>
                <a:spcPct val="0"/>
              </a:spcBef>
              <a:spcAft>
                <a:spcPts val="0"/>
              </a:spcAft>
              <a:buClr>
                <a:srgbClr val="2198DD"/>
              </a:buClr>
              <a:buSzTx/>
              <a:buFontTx/>
              <a:buNone/>
              <a:tabLst/>
              <a:defRPr/>
            </a:pPr>
            <a:r>
              <a:rPr kumimoji="0" lang="de" sz="600" b="1" i="0" u="none" strike="noStrike" kern="1200" cap="none" spc="0" normalizeH="0" baseline="0" noProof="0">
                <a:ln>
                  <a:noFill/>
                </a:ln>
                <a:solidFill>
                  <a:srgbClr val="404040"/>
                </a:solidFill>
                <a:effectLst/>
                <a:uLnTx/>
                <a:uFillTx/>
                <a:latin typeface="Verdana"/>
                <a:ea typeface="+mn-ea"/>
                <a:cs typeface="+mn-cs"/>
              </a:rPr>
              <a:t>1. </a:t>
            </a:r>
            <a:r>
              <a:rPr kumimoji="0" lang="de" sz="600" b="0" i="0" u="none" strike="noStrike" kern="1200" cap="none" spc="0" normalizeH="0" baseline="0" noProof="0">
                <a:ln>
                  <a:noFill/>
                </a:ln>
                <a:solidFill>
                  <a:srgbClr val="404040"/>
                </a:solidFill>
                <a:effectLst/>
                <a:uLnTx/>
                <a:uFillTx/>
                <a:latin typeface="Verdana"/>
                <a:ea typeface="+mn-ea"/>
                <a:cs typeface="+mn-cs"/>
              </a:rPr>
              <a:t>Deutscher Gesundheitsbericht Diabetes 2026; erhältlich unter: </a:t>
            </a:r>
            <a:r>
              <a:rPr kumimoji="0" lang="de-DE" sz="600" b="0" i="0" u="none" strike="noStrike" kern="1200" cap="none" spc="0" normalizeH="0" baseline="0" noProof="0">
                <a:ln>
                  <a:noFill/>
                </a:ln>
                <a:solidFill>
                  <a:srgbClr val="404040"/>
                </a:solidFill>
                <a:effectLst/>
                <a:uLnTx/>
                <a:uFillTx/>
                <a:latin typeface="Verdana"/>
                <a:ea typeface="+mn-ea"/>
                <a:cs typeface="+mn-cs"/>
                <a:hlinkClick r:id="rId4">
                  <a:extLst>
                    <a:ext uri="{A12FA001-AC4F-418D-AE19-62706E023703}">
                      <ahyp:hlinkClr xmlns:ahyp="http://schemas.microsoft.com/office/drawing/2018/hyperlinkcolor" val="tx"/>
                    </a:ext>
                  </a:extLst>
                </a:hlinkClick>
              </a:rPr>
              <a:t>https://www.ddg.info/fileadmin/user_upload/Deutscher_Gesundheitsbericht_2026_final.pdf</a:t>
            </a:r>
            <a:r>
              <a:rPr kumimoji="0" lang="de-DE" sz="600" b="0" i="0" u="none" strike="noStrike" kern="1200" cap="none" spc="0" normalizeH="0" baseline="0" noProof="0">
                <a:ln>
                  <a:noFill/>
                </a:ln>
                <a:solidFill>
                  <a:srgbClr val="404040"/>
                </a:solidFill>
                <a:effectLst/>
                <a:uLnTx/>
                <a:uFillTx/>
                <a:latin typeface="Verdana"/>
                <a:ea typeface="+mn-ea"/>
                <a:cs typeface="+mn-cs"/>
              </a:rPr>
              <a:t>. Zuletzt abgerufen am 12.01.2026. </a:t>
            </a:r>
          </a:p>
          <a:p>
            <a:pPr marL="0" marR="0" lvl="0" indent="0" algn="l" defTabSz="685783" rtl="0" eaLnBrk="1" fontAlgn="auto" latinLnBrk="0" hangingPunct="1">
              <a:lnSpc>
                <a:spcPct val="100000"/>
              </a:lnSpc>
              <a:spcBef>
                <a:spcPct val="0"/>
              </a:spcBef>
              <a:spcAft>
                <a:spcPts val="0"/>
              </a:spcAft>
              <a:buClr>
                <a:srgbClr val="2198DD"/>
              </a:buClr>
              <a:buSzTx/>
              <a:buFontTx/>
              <a:buNone/>
              <a:tabLst/>
              <a:defRPr/>
            </a:pPr>
            <a:r>
              <a:rPr kumimoji="0" lang="de" sz="600" b="1" i="0" u="none" strike="noStrike" kern="1200" cap="none" spc="0" normalizeH="0" baseline="0" noProof="0">
                <a:ln>
                  <a:noFill/>
                </a:ln>
                <a:solidFill>
                  <a:srgbClr val="404040"/>
                </a:solidFill>
                <a:effectLst/>
                <a:uLnTx/>
                <a:uFillTx/>
                <a:latin typeface="Verdana"/>
                <a:ea typeface="+mn-ea"/>
                <a:cs typeface="+mn-cs"/>
              </a:rPr>
              <a:t>2.</a:t>
            </a:r>
            <a:r>
              <a:rPr kumimoji="0" lang="de" sz="600" b="0" i="0" u="none" strike="noStrike" kern="1200" cap="none" spc="0" normalizeH="0" baseline="0" noProof="0">
                <a:ln>
                  <a:noFill/>
                </a:ln>
                <a:solidFill>
                  <a:srgbClr val="404040"/>
                </a:solidFill>
                <a:effectLst/>
                <a:uLnTx/>
                <a:uFillTx/>
                <a:latin typeface="Verdana"/>
                <a:ea typeface="+mn-ea"/>
                <a:cs typeface="+mn-cs"/>
              </a:rPr>
              <a:t> </a:t>
            </a:r>
            <a:r>
              <a:rPr kumimoji="0" lang="pt-BR" sz="600" b="0" i="0" u="none" strike="noStrike" kern="1200" cap="none" spc="0" normalizeH="0" baseline="0" noProof="0">
                <a:ln>
                  <a:noFill/>
                </a:ln>
                <a:solidFill>
                  <a:srgbClr val="404040"/>
                </a:solidFill>
                <a:effectLst/>
                <a:uLnTx/>
                <a:uFillTx/>
                <a:latin typeface="Verdana"/>
                <a:ea typeface="+mn-ea"/>
                <a:cs typeface="+mn-cs"/>
              </a:rPr>
              <a:t>Stahl-Pehe A &amp; Rosenbauer J. </a:t>
            </a:r>
            <a:r>
              <a:rPr kumimoji="0" lang="pt-BR" sz="600" b="0" i="1" u="none" strike="noStrike" kern="1200" cap="none" spc="0" normalizeH="0" baseline="0" noProof="0">
                <a:ln>
                  <a:noFill/>
                </a:ln>
                <a:solidFill>
                  <a:srgbClr val="404040"/>
                </a:solidFill>
                <a:effectLst/>
                <a:uLnTx/>
                <a:uFillTx/>
                <a:latin typeface="Verdana"/>
                <a:ea typeface="+mn-ea"/>
                <a:cs typeface="+mn-cs"/>
              </a:rPr>
              <a:t>Diabetologe</a:t>
            </a:r>
            <a:r>
              <a:rPr kumimoji="0" lang="pt-BR" sz="600" b="0" i="0" u="none" strike="noStrike" kern="1200" cap="none" spc="0" normalizeH="0" baseline="0" noProof="0">
                <a:ln>
                  <a:noFill/>
                </a:ln>
                <a:solidFill>
                  <a:srgbClr val="404040"/>
                </a:solidFill>
                <a:effectLst/>
                <a:uLnTx/>
                <a:uFillTx/>
                <a:latin typeface="Verdana"/>
                <a:ea typeface="+mn-ea"/>
                <a:cs typeface="+mn-cs"/>
              </a:rPr>
              <a:t> 2019; 15: 206–16</a:t>
            </a:r>
            <a:r>
              <a:rPr kumimoji="0" lang="de" sz="600" b="0" i="0" u="none" strike="noStrike" kern="1200" cap="none" spc="0" normalizeH="0" baseline="0" noProof="0">
                <a:ln>
                  <a:noFill/>
                </a:ln>
                <a:solidFill>
                  <a:srgbClr val="404040"/>
                </a:solidFill>
                <a:effectLst/>
                <a:uLnTx/>
                <a:uFillTx/>
                <a:latin typeface="Verdana"/>
                <a:ea typeface="+mn-ea"/>
                <a:cs typeface="+mn-cs"/>
              </a:rPr>
              <a:t>. </a:t>
            </a:r>
          </a:p>
        </p:txBody>
      </p:sp>
    </p:spTree>
    <p:extLst>
      <p:ext uri="{BB962C8B-B14F-4D97-AF65-F5344CB8AC3E}">
        <p14:creationId xmlns:p14="http://schemas.microsoft.com/office/powerpoint/2010/main" val="989938389"/>
      </p:ext>
    </p:extLst>
  </p:cSld>
  <p:clrMapOvr>
    <a:masterClrMapping/>
  </p:clrMapOvr>
  <p:transition>
    <p:fade/>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9">
            <a:extLst>
              <a:ext uri="{FF2B5EF4-FFF2-40B4-BE49-F238E27FC236}">
                <a16:creationId xmlns:a16="http://schemas.microsoft.com/office/drawing/2014/main" id="{E44CC2D4-A7AB-F0D1-1C75-F3EE6EA6D8D1}"/>
              </a:ext>
            </a:extLst>
          </p:cNvPr>
          <p:cNvSpPr txBox="1">
            <a:spLocks/>
          </p:cNvSpPr>
          <p:nvPr/>
        </p:nvSpPr>
        <p:spPr>
          <a:xfrm>
            <a:off x="320264" y="11230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T1D-Inzidenz pro 100.000 Personen in Deutschland</a:t>
            </a:r>
          </a:p>
        </p:txBody>
      </p:sp>
      <p:sp>
        <p:nvSpPr>
          <p:cNvPr id="6" name="Rechteck: abgerundete Ecken 5">
            <a:extLst>
              <a:ext uri="{FF2B5EF4-FFF2-40B4-BE49-F238E27FC236}">
                <a16:creationId xmlns:a16="http://schemas.microsoft.com/office/drawing/2014/main" id="{14CAE03D-6B4C-FD82-CCF9-2F0A56CD832B}"/>
              </a:ext>
            </a:extLst>
          </p:cNvPr>
          <p:cNvSpPr/>
          <p:nvPr/>
        </p:nvSpPr>
        <p:spPr>
          <a:xfrm>
            <a:off x="400472" y="3388772"/>
            <a:ext cx="8326085" cy="1367830"/>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9875" marR="0" lvl="1" indent="-177800" algn="l" defTabSz="457200" rtl="0" eaLnBrk="1" fontAlgn="auto" latinLnBrk="0" hangingPunct="1">
              <a:lnSpc>
                <a:spcPct val="100000"/>
              </a:lnSpc>
              <a:spcBef>
                <a:spcPts val="600"/>
              </a:spcBef>
              <a:spcAft>
                <a:spcPts val="300"/>
              </a:spcAft>
              <a:buClr>
                <a:srgbClr val="7A00E6"/>
              </a:buClr>
              <a:buSzPct val="120000"/>
              <a:buFont typeface="Arial" panose="020B0604020202020204" pitchFamily="34" charset="0"/>
              <a:buChar char="•"/>
              <a:tabLst/>
              <a:defRPr/>
            </a:pP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Die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T1D-Inzidenz insgesamt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stieg von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9,5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(2015) auf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11,6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(2021) Neuerkrankte pro 100.000 Personen an. Das waren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7.007</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(2015) bzw.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8.699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Personen</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(2021)</a:t>
            </a:r>
          </a:p>
          <a:p>
            <a:pPr marL="269875" marR="0" lvl="1" indent="-177800" algn="l" defTabSz="457200" rtl="0" eaLnBrk="1" fontAlgn="auto" latinLnBrk="0" hangingPunct="1">
              <a:lnSpc>
                <a:spcPct val="100000"/>
              </a:lnSpc>
              <a:spcBef>
                <a:spcPts val="600"/>
              </a:spcBef>
              <a:spcAft>
                <a:spcPts val="300"/>
              </a:spcAft>
              <a:buClr>
                <a:srgbClr val="7A00E6"/>
              </a:buClr>
              <a:buSzPct val="120000"/>
              <a:buFont typeface="Arial" panose="020B0604020202020204" pitchFamily="34" charset="0"/>
              <a:buChar char="•"/>
              <a:tabLst/>
              <a:defRPr/>
            </a:pP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Die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T1D-Inzidenz</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stieg bei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Kindern und Jugendlichen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von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25,8</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(2015) auf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33,6</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(2021) Neuerkrankte pro 100.000 Personen an, bei Erwachsenen von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5,8</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(2015) auf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6,6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(2021) Neuerkrankte pro 100.000 Personen</a:t>
            </a:r>
          </a:p>
          <a:p>
            <a:pPr marL="269875" marR="0" lvl="1" indent="-177800" algn="l" defTabSz="457200" rtl="0" eaLnBrk="1" fontAlgn="auto" latinLnBrk="0" hangingPunct="1">
              <a:lnSpc>
                <a:spcPct val="100000"/>
              </a:lnSpc>
              <a:spcBef>
                <a:spcPts val="600"/>
              </a:spcBef>
              <a:spcAft>
                <a:spcPts val="300"/>
              </a:spcAft>
              <a:buClr>
                <a:srgbClr val="7A00E6"/>
              </a:buClr>
              <a:buSzPct val="120000"/>
              <a:buFont typeface="Arial" panose="020B0604020202020204" pitchFamily="34" charset="0"/>
              <a:buChar char="•"/>
              <a:tabLst/>
              <a:defRPr/>
            </a:pP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Ein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Anstieg der Inzidenz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in den Jahren der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COVID-19-Pandemie</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wurde bei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Kindern und Jugendlichen</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nicht jedoch bei Erwachsenen beobachtet</a:t>
            </a:r>
          </a:p>
        </p:txBody>
      </p:sp>
      <p:sp>
        <p:nvSpPr>
          <p:cNvPr id="8" name="TextBox 4">
            <a:extLst>
              <a:ext uri="{FF2B5EF4-FFF2-40B4-BE49-F238E27FC236}">
                <a16:creationId xmlns:a16="http://schemas.microsoft.com/office/drawing/2014/main" id="{0D8F0F50-3DEF-F3CA-4110-DFFC61163ED9}"/>
              </a:ext>
            </a:extLst>
          </p:cNvPr>
          <p:cNvSpPr txBox="1"/>
          <p:nvPr/>
        </p:nvSpPr>
        <p:spPr>
          <a:xfrm>
            <a:off x="400473" y="4838891"/>
            <a:ext cx="8326085" cy="276999"/>
          </a:xfrm>
          <a:prstGeom prst="rect">
            <a:avLst/>
          </a:prstGeom>
          <a:noFill/>
        </p:spPr>
        <p:txBody>
          <a:bodyPr wrap="square" anchor="b">
            <a:spAutoFit/>
          </a:bodyPr>
          <a:lstStyle/>
          <a:p>
            <a:pPr marL="0" marR="0" lvl="0" indent="0" algn="l" defTabSz="685783" rtl="0" eaLnBrk="1" fontAlgn="auto" latinLnBrk="0" hangingPunct="1">
              <a:lnSpc>
                <a:spcPct val="100000"/>
              </a:lnSpc>
              <a:spcBef>
                <a:spcPct val="0"/>
              </a:spcBef>
              <a:spcAft>
                <a:spcPts val="0"/>
              </a:spcAft>
              <a:buClr>
                <a:srgbClr val="2198DD"/>
              </a:buClr>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mn-cs"/>
              </a:rPr>
              <a:t>Abbildung modifiziert nach Reitzle 2023</a:t>
            </a:r>
            <a:r>
              <a:rPr kumimoji="0" lang="de-DE" sz="600" b="0" i="0" u="none" strike="noStrike" kern="1200" cap="none" spc="0" normalizeH="0" baseline="30000" noProof="0">
                <a:ln>
                  <a:noFill/>
                </a:ln>
                <a:solidFill>
                  <a:srgbClr val="404040"/>
                </a:solidFill>
                <a:effectLst/>
                <a:uLnTx/>
                <a:uFillTx/>
                <a:latin typeface="Verdana"/>
                <a:ea typeface="+mn-ea"/>
                <a:cs typeface="+mn-cs"/>
              </a:rPr>
              <a:t>1</a:t>
            </a:r>
            <a:r>
              <a:rPr kumimoji="0" lang="de-DE" sz="600" b="0" i="0" u="none" strike="noStrike" kern="1200" cap="none" spc="0" normalizeH="0" baseline="0" noProof="0">
                <a:ln>
                  <a:noFill/>
                </a:ln>
                <a:solidFill>
                  <a:srgbClr val="404040"/>
                </a:solidFill>
                <a:effectLst/>
                <a:uLnTx/>
                <a:uFillTx/>
                <a:latin typeface="Verdana"/>
                <a:ea typeface="+mn-ea"/>
                <a:cs typeface="+mn-cs"/>
              </a:rPr>
              <a:t>. T1D: Typ-1-Diabetes.</a:t>
            </a:r>
          </a:p>
          <a:p>
            <a:pPr marL="0" marR="0" lvl="0" indent="0" algn="l" defTabSz="685783" rtl="0" eaLnBrk="1" fontAlgn="auto" latinLnBrk="0" hangingPunct="1">
              <a:lnSpc>
                <a:spcPct val="100000"/>
              </a:lnSpc>
              <a:spcBef>
                <a:spcPct val="0"/>
              </a:spcBef>
              <a:spcAft>
                <a:spcPts val="0"/>
              </a:spcAft>
              <a:buClr>
                <a:srgbClr val="2198DD"/>
              </a:buClr>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 </a:t>
            </a:r>
            <a:r>
              <a:rPr kumimoji="0" lang="de-DE" sz="600" b="0" i="0" u="none" strike="noStrike" kern="1200" cap="none" spc="0" normalizeH="0" baseline="0" noProof="0">
                <a:ln>
                  <a:noFill/>
                </a:ln>
                <a:solidFill>
                  <a:srgbClr val="404040"/>
                </a:solidFill>
                <a:effectLst/>
                <a:uLnTx/>
                <a:uFillTx/>
                <a:latin typeface="Verdana"/>
                <a:ea typeface="+mn-ea"/>
                <a:cs typeface="+mn-cs"/>
              </a:rPr>
              <a:t>Reitzle L </a:t>
            </a:r>
            <a:r>
              <a:rPr kumimoji="0" lang="de-DE" sz="600" b="0" i="1" u="none" strike="noStrike" kern="1200" cap="none" spc="0" normalizeH="0" baseline="0" noProof="0">
                <a:ln>
                  <a:noFill/>
                </a:ln>
                <a:solidFill>
                  <a:srgbClr val="404040"/>
                </a:solidFill>
                <a:effectLst/>
                <a:uLnTx/>
                <a:uFillTx/>
                <a:latin typeface="Verdana"/>
                <a:ea typeface="+mn-ea"/>
                <a:cs typeface="+mn-cs"/>
              </a:rPr>
              <a:t>et al. Journal </a:t>
            </a:r>
            <a:r>
              <a:rPr kumimoji="0" lang="de-DE" sz="600" b="0" i="1" u="none" strike="noStrike" kern="1200" cap="none" spc="0" normalizeH="0" baseline="0" noProof="0" err="1">
                <a:ln>
                  <a:noFill/>
                </a:ln>
                <a:solidFill>
                  <a:srgbClr val="404040"/>
                </a:solidFill>
                <a:effectLst/>
                <a:uLnTx/>
                <a:uFillTx/>
                <a:latin typeface="Verdana"/>
                <a:ea typeface="+mn-ea"/>
                <a:cs typeface="+mn-cs"/>
              </a:rPr>
              <a:t>of</a:t>
            </a:r>
            <a:r>
              <a:rPr kumimoji="0" lang="de-DE" sz="600" b="0" i="1" u="none" strike="noStrike" kern="1200" cap="none" spc="0" normalizeH="0" baseline="0" noProof="0">
                <a:ln>
                  <a:noFill/>
                </a:ln>
                <a:solidFill>
                  <a:srgbClr val="404040"/>
                </a:solidFill>
                <a:effectLst/>
                <a:uLnTx/>
                <a:uFillTx/>
                <a:latin typeface="Verdana"/>
                <a:ea typeface="+mn-ea"/>
                <a:cs typeface="+mn-cs"/>
              </a:rPr>
              <a:t> Health Monitoring </a:t>
            </a:r>
            <a:r>
              <a:rPr kumimoji="0" lang="de-DE" sz="600" b="0" i="0" u="none" strike="noStrike" kern="1200" cap="none" spc="0" normalizeH="0" baseline="0" noProof="0">
                <a:ln>
                  <a:noFill/>
                </a:ln>
                <a:solidFill>
                  <a:srgbClr val="404040"/>
                </a:solidFill>
                <a:effectLst/>
                <a:uLnTx/>
                <a:uFillTx/>
                <a:latin typeface="Verdana"/>
                <a:ea typeface="+mn-ea"/>
                <a:cs typeface="+mn-cs"/>
              </a:rPr>
              <a:t>2023; 8 (S5): 1</a:t>
            </a:r>
            <a:r>
              <a:rPr kumimoji="0" lang="fr-FR" sz="600" b="0" i="0" u="none" strike="noStrike" kern="1200" cap="none" spc="0" normalizeH="0" baseline="0" noProof="0">
                <a:ln>
                  <a:noFill/>
                </a:ln>
                <a:solidFill>
                  <a:srgbClr val="404040"/>
                </a:solidFill>
                <a:effectLst/>
                <a:uLnTx/>
                <a:uFillTx/>
                <a:latin typeface="Verdana"/>
                <a:ea typeface="+mn-ea"/>
                <a:cs typeface="+mn-cs"/>
              </a:rPr>
              <a:t>–</a:t>
            </a:r>
            <a:r>
              <a:rPr kumimoji="0" lang="de-DE" sz="600" b="0" i="0" u="none" strike="noStrike" kern="1200" cap="none" spc="0" normalizeH="0" baseline="0" noProof="0">
                <a:ln>
                  <a:noFill/>
                </a:ln>
                <a:solidFill>
                  <a:srgbClr val="404040"/>
                </a:solidFill>
                <a:effectLst/>
                <a:uLnTx/>
                <a:uFillTx/>
                <a:latin typeface="Verdana"/>
                <a:ea typeface="+mn-ea"/>
                <a:cs typeface="+mn-cs"/>
              </a:rPr>
              <a:t>26. </a:t>
            </a:r>
            <a:endParaRPr kumimoji="0" lang="de" sz="600" b="0" i="0" u="none" strike="noStrike" kern="1200" cap="none" spc="0" normalizeH="0" baseline="0" noProof="0">
              <a:ln>
                <a:noFill/>
              </a:ln>
              <a:solidFill>
                <a:srgbClr val="404040"/>
              </a:solidFill>
              <a:effectLst/>
              <a:uLnTx/>
              <a:uFillTx/>
              <a:latin typeface="Verdana"/>
              <a:ea typeface="+mn-ea"/>
              <a:cs typeface="+mn-cs"/>
            </a:endParaRPr>
          </a:p>
        </p:txBody>
      </p:sp>
      <p:grpSp>
        <p:nvGrpSpPr>
          <p:cNvPr id="25" name="Gruppieren 24">
            <a:extLst>
              <a:ext uri="{FF2B5EF4-FFF2-40B4-BE49-F238E27FC236}">
                <a16:creationId xmlns:a16="http://schemas.microsoft.com/office/drawing/2014/main" id="{A5B53F61-245C-6168-0ED1-FC1EC9D61DAF}"/>
              </a:ext>
            </a:extLst>
          </p:cNvPr>
          <p:cNvGrpSpPr/>
          <p:nvPr/>
        </p:nvGrpSpPr>
        <p:grpSpPr>
          <a:xfrm>
            <a:off x="1443788" y="834189"/>
            <a:ext cx="6239185" cy="2400341"/>
            <a:chOff x="1108953" y="927897"/>
            <a:chExt cx="6926094" cy="2849282"/>
          </a:xfrm>
        </p:grpSpPr>
        <p:pic>
          <p:nvPicPr>
            <p:cNvPr id="7" name="Grafik 6" descr="Ein Bild, das Text, Reihe, Schrift, Screenshot enthält.&#10;&#10;Automatisch generierte Beschreibung">
              <a:extLst>
                <a:ext uri="{FF2B5EF4-FFF2-40B4-BE49-F238E27FC236}">
                  <a16:creationId xmlns:a16="http://schemas.microsoft.com/office/drawing/2014/main" id="{A841C379-ECF6-DD39-6629-E3CE860AD80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08953" y="927897"/>
              <a:ext cx="6926094" cy="2849282"/>
            </a:xfrm>
            <a:prstGeom prst="rect">
              <a:avLst/>
            </a:prstGeom>
          </p:spPr>
        </p:pic>
        <p:sp>
          <p:nvSpPr>
            <p:cNvPr id="11" name="Textfeld 10">
              <a:extLst>
                <a:ext uri="{FF2B5EF4-FFF2-40B4-BE49-F238E27FC236}">
                  <a16:creationId xmlns:a16="http://schemas.microsoft.com/office/drawing/2014/main" id="{2853D663-65A4-87B9-AAC6-6D949147BB35}"/>
                </a:ext>
              </a:extLst>
            </p:cNvPr>
            <p:cNvSpPr txBox="1"/>
            <p:nvPr/>
          </p:nvSpPr>
          <p:spPr>
            <a:xfrm>
              <a:off x="1410510" y="1696757"/>
              <a:ext cx="418704"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99B5DF"/>
                  </a:solidFill>
                  <a:effectLst/>
                  <a:uLnTx/>
                  <a:uFillTx/>
                  <a:latin typeface="Verdana"/>
                  <a:ea typeface="+mn-ea"/>
                  <a:cs typeface="+mn-cs"/>
                </a:rPr>
                <a:t>24,9</a:t>
              </a:r>
            </a:p>
          </p:txBody>
        </p:sp>
        <p:sp>
          <p:nvSpPr>
            <p:cNvPr id="12" name="Textfeld 11">
              <a:extLst>
                <a:ext uri="{FF2B5EF4-FFF2-40B4-BE49-F238E27FC236}">
                  <a16:creationId xmlns:a16="http://schemas.microsoft.com/office/drawing/2014/main" id="{CBCB4149-3184-F0B7-F984-FFB7830A9F87}"/>
                </a:ext>
              </a:extLst>
            </p:cNvPr>
            <p:cNvSpPr txBox="1"/>
            <p:nvPr/>
          </p:nvSpPr>
          <p:spPr>
            <a:xfrm>
              <a:off x="4759258" y="1602202"/>
              <a:ext cx="418705"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99B5DF"/>
                  </a:solidFill>
                  <a:effectLst/>
                  <a:uLnTx/>
                  <a:uFillTx/>
                  <a:latin typeface="Verdana"/>
                  <a:ea typeface="+mn-ea"/>
                  <a:cs typeface="+mn-cs"/>
                </a:rPr>
                <a:t>26,5</a:t>
              </a:r>
            </a:p>
          </p:txBody>
        </p:sp>
        <p:sp>
          <p:nvSpPr>
            <p:cNvPr id="13" name="Textfeld 12">
              <a:extLst>
                <a:ext uri="{FF2B5EF4-FFF2-40B4-BE49-F238E27FC236}">
                  <a16:creationId xmlns:a16="http://schemas.microsoft.com/office/drawing/2014/main" id="{7075C491-AFA8-EA2D-3DC1-4B9003C2C0E2}"/>
                </a:ext>
              </a:extLst>
            </p:cNvPr>
            <p:cNvSpPr txBox="1"/>
            <p:nvPr/>
          </p:nvSpPr>
          <p:spPr>
            <a:xfrm>
              <a:off x="4072647" y="1386758"/>
              <a:ext cx="418704"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99B5DF"/>
                  </a:solidFill>
                  <a:effectLst/>
                  <a:uLnTx/>
                  <a:uFillTx/>
                  <a:latin typeface="Verdana"/>
                  <a:ea typeface="+mn-ea"/>
                  <a:cs typeface="+mn-cs"/>
                </a:rPr>
                <a:t>30,8</a:t>
              </a:r>
            </a:p>
          </p:txBody>
        </p:sp>
        <p:sp>
          <p:nvSpPr>
            <p:cNvPr id="14" name="Textfeld 13">
              <a:extLst>
                <a:ext uri="{FF2B5EF4-FFF2-40B4-BE49-F238E27FC236}">
                  <a16:creationId xmlns:a16="http://schemas.microsoft.com/office/drawing/2014/main" id="{C05CDED4-BE98-6D95-6A43-DF0D65EFCBB9}"/>
                </a:ext>
              </a:extLst>
            </p:cNvPr>
            <p:cNvSpPr txBox="1"/>
            <p:nvPr/>
          </p:nvSpPr>
          <p:spPr>
            <a:xfrm>
              <a:off x="7430311" y="1120869"/>
              <a:ext cx="418704"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99B5DF"/>
                  </a:solidFill>
                  <a:effectLst/>
                  <a:uLnTx/>
                  <a:uFillTx/>
                  <a:latin typeface="Verdana"/>
                  <a:ea typeface="+mn-ea"/>
                  <a:cs typeface="+mn-cs"/>
                </a:rPr>
                <a:t>36,2</a:t>
              </a:r>
            </a:p>
          </p:txBody>
        </p:sp>
        <p:sp>
          <p:nvSpPr>
            <p:cNvPr id="15" name="Textfeld 14">
              <a:extLst>
                <a:ext uri="{FF2B5EF4-FFF2-40B4-BE49-F238E27FC236}">
                  <a16:creationId xmlns:a16="http://schemas.microsoft.com/office/drawing/2014/main" id="{F317F238-3FA0-8B09-13E9-552C08B3BA20}"/>
                </a:ext>
              </a:extLst>
            </p:cNvPr>
            <p:cNvSpPr txBox="1"/>
            <p:nvPr/>
          </p:nvSpPr>
          <p:spPr>
            <a:xfrm>
              <a:off x="1446177" y="2943512"/>
              <a:ext cx="352982"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0069B4"/>
                  </a:solidFill>
                  <a:effectLst/>
                  <a:uLnTx/>
                  <a:uFillTx/>
                  <a:latin typeface="Verdana"/>
                  <a:ea typeface="+mn-ea"/>
                  <a:cs typeface="+mn-cs"/>
                </a:rPr>
                <a:t>5,2</a:t>
              </a:r>
            </a:p>
          </p:txBody>
        </p:sp>
        <p:sp>
          <p:nvSpPr>
            <p:cNvPr id="16" name="Textfeld 15">
              <a:extLst>
                <a:ext uri="{FF2B5EF4-FFF2-40B4-BE49-F238E27FC236}">
                  <a16:creationId xmlns:a16="http://schemas.microsoft.com/office/drawing/2014/main" id="{E1B7F90C-6DA9-B49D-3829-3F8147AB2292}"/>
                </a:ext>
              </a:extLst>
            </p:cNvPr>
            <p:cNvSpPr txBox="1"/>
            <p:nvPr/>
          </p:nvSpPr>
          <p:spPr>
            <a:xfrm>
              <a:off x="4793739" y="2887869"/>
              <a:ext cx="352981"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0069B4"/>
                  </a:solidFill>
                  <a:effectLst/>
                  <a:uLnTx/>
                  <a:uFillTx/>
                  <a:latin typeface="Verdana"/>
                  <a:ea typeface="+mn-ea"/>
                  <a:cs typeface="+mn-cs"/>
                </a:rPr>
                <a:t>6,5</a:t>
              </a:r>
            </a:p>
          </p:txBody>
        </p:sp>
        <p:sp>
          <p:nvSpPr>
            <p:cNvPr id="17" name="Textfeld 16">
              <a:extLst>
                <a:ext uri="{FF2B5EF4-FFF2-40B4-BE49-F238E27FC236}">
                  <a16:creationId xmlns:a16="http://schemas.microsoft.com/office/drawing/2014/main" id="{B8E063C3-E8F2-0B7A-B028-12F8C8CAFA62}"/>
                </a:ext>
              </a:extLst>
            </p:cNvPr>
            <p:cNvSpPr txBox="1"/>
            <p:nvPr/>
          </p:nvSpPr>
          <p:spPr>
            <a:xfrm>
              <a:off x="4107127" y="2905889"/>
              <a:ext cx="352982"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0069B4"/>
                  </a:solidFill>
                  <a:effectLst/>
                  <a:uLnTx/>
                  <a:uFillTx/>
                  <a:latin typeface="Verdana"/>
                  <a:ea typeface="+mn-ea"/>
                  <a:cs typeface="+mn-cs"/>
                </a:rPr>
                <a:t>5,4</a:t>
              </a:r>
            </a:p>
          </p:txBody>
        </p:sp>
        <p:sp>
          <p:nvSpPr>
            <p:cNvPr id="18" name="Textfeld 17">
              <a:extLst>
                <a:ext uri="{FF2B5EF4-FFF2-40B4-BE49-F238E27FC236}">
                  <a16:creationId xmlns:a16="http://schemas.microsoft.com/office/drawing/2014/main" id="{D68CBA8E-3CF5-D8DD-1B4D-90BC4153EAD6}"/>
                </a:ext>
              </a:extLst>
            </p:cNvPr>
            <p:cNvSpPr txBox="1"/>
            <p:nvPr/>
          </p:nvSpPr>
          <p:spPr>
            <a:xfrm>
              <a:off x="7463172" y="2825004"/>
              <a:ext cx="352982"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0069B4"/>
                  </a:solidFill>
                  <a:effectLst/>
                  <a:uLnTx/>
                  <a:uFillTx/>
                  <a:latin typeface="Verdana"/>
                  <a:ea typeface="+mn-ea"/>
                  <a:cs typeface="+mn-cs"/>
                </a:rPr>
                <a:t>7,8</a:t>
              </a:r>
            </a:p>
          </p:txBody>
        </p:sp>
        <p:sp>
          <p:nvSpPr>
            <p:cNvPr id="21" name="Textfeld 20">
              <a:extLst>
                <a:ext uri="{FF2B5EF4-FFF2-40B4-BE49-F238E27FC236}">
                  <a16:creationId xmlns:a16="http://schemas.microsoft.com/office/drawing/2014/main" id="{ACD1630E-22B1-F5D0-7A17-37CD3CF41663}"/>
                </a:ext>
              </a:extLst>
            </p:cNvPr>
            <p:cNvSpPr txBox="1"/>
            <p:nvPr/>
          </p:nvSpPr>
          <p:spPr>
            <a:xfrm>
              <a:off x="1447797" y="2497661"/>
              <a:ext cx="352982"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6F6F6E"/>
                  </a:solidFill>
                  <a:effectLst/>
                  <a:uLnTx/>
                  <a:uFillTx/>
                  <a:latin typeface="Verdana"/>
                  <a:ea typeface="+mn-ea"/>
                  <a:cs typeface="+mn-cs"/>
                </a:rPr>
                <a:t>8,7</a:t>
              </a:r>
            </a:p>
          </p:txBody>
        </p:sp>
        <p:sp>
          <p:nvSpPr>
            <p:cNvPr id="22" name="Textfeld 21">
              <a:extLst>
                <a:ext uri="{FF2B5EF4-FFF2-40B4-BE49-F238E27FC236}">
                  <a16:creationId xmlns:a16="http://schemas.microsoft.com/office/drawing/2014/main" id="{B1FA1ECC-309E-A388-E9DA-535C213ED79B}"/>
                </a:ext>
              </a:extLst>
            </p:cNvPr>
            <p:cNvSpPr txBox="1"/>
            <p:nvPr/>
          </p:nvSpPr>
          <p:spPr>
            <a:xfrm>
              <a:off x="4757634" y="2403106"/>
              <a:ext cx="418705"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6F6F6E"/>
                  </a:solidFill>
                  <a:effectLst/>
                  <a:uLnTx/>
                  <a:uFillTx/>
                  <a:latin typeface="Verdana"/>
                  <a:ea typeface="+mn-ea"/>
                  <a:cs typeface="+mn-cs"/>
                </a:rPr>
                <a:t>10,4</a:t>
              </a:r>
            </a:p>
          </p:txBody>
        </p:sp>
        <p:sp>
          <p:nvSpPr>
            <p:cNvPr id="23" name="Textfeld 22">
              <a:extLst>
                <a:ext uri="{FF2B5EF4-FFF2-40B4-BE49-F238E27FC236}">
                  <a16:creationId xmlns:a16="http://schemas.microsoft.com/office/drawing/2014/main" id="{4454D69F-2B53-5C02-3059-E0B2EE8EA181}"/>
                </a:ext>
              </a:extLst>
            </p:cNvPr>
            <p:cNvSpPr txBox="1"/>
            <p:nvPr/>
          </p:nvSpPr>
          <p:spPr>
            <a:xfrm>
              <a:off x="4108747" y="2435718"/>
              <a:ext cx="352982"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6F6F6E"/>
                  </a:solidFill>
                  <a:effectLst/>
                  <a:uLnTx/>
                  <a:uFillTx/>
                  <a:latin typeface="Verdana"/>
                  <a:ea typeface="+mn-ea"/>
                  <a:cs typeface="+mn-cs"/>
                </a:rPr>
                <a:t>9,9</a:t>
              </a:r>
            </a:p>
          </p:txBody>
        </p:sp>
        <p:sp>
          <p:nvSpPr>
            <p:cNvPr id="24" name="Textfeld 23">
              <a:extLst>
                <a:ext uri="{FF2B5EF4-FFF2-40B4-BE49-F238E27FC236}">
                  <a16:creationId xmlns:a16="http://schemas.microsoft.com/office/drawing/2014/main" id="{FD277956-5D12-BE34-78C2-33EE61C47CB0}"/>
                </a:ext>
              </a:extLst>
            </p:cNvPr>
            <p:cNvSpPr txBox="1"/>
            <p:nvPr/>
          </p:nvSpPr>
          <p:spPr>
            <a:xfrm>
              <a:off x="7431931" y="2262417"/>
              <a:ext cx="418705" cy="215444"/>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6F6F6E"/>
                  </a:solidFill>
                  <a:effectLst/>
                  <a:uLnTx/>
                  <a:uFillTx/>
                  <a:latin typeface="Verdana"/>
                  <a:ea typeface="+mn-ea"/>
                  <a:cs typeface="+mn-cs"/>
                </a:rPr>
                <a:t>13,3</a:t>
              </a:r>
            </a:p>
          </p:txBody>
        </p:sp>
      </p:grpSp>
      <p:sp>
        <p:nvSpPr>
          <p:cNvPr id="26" name="Rechteck 25">
            <a:extLst>
              <a:ext uri="{FF2B5EF4-FFF2-40B4-BE49-F238E27FC236}">
                <a16:creationId xmlns:a16="http://schemas.microsoft.com/office/drawing/2014/main" id="{1CC29542-20A4-5D80-0772-052459DAE583}"/>
              </a:ext>
            </a:extLst>
          </p:cNvPr>
          <p:cNvSpPr/>
          <p:nvPr/>
        </p:nvSpPr>
        <p:spPr>
          <a:xfrm>
            <a:off x="1443788" y="834189"/>
            <a:ext cx="6239185" cy="2399564"/>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763664226"/>
      </p:ext>
    </p:extLst>
  </p:cSld>
  <p:clrMapOvr>
    <a:masterClrMapping/>
  </p:clrMapOvr>
  <p:transition>
    <p:fade/>
  </p:transition>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C95A22F-3619-E4AD-01DE-595BCCE82E5A}"/>
            </a:ext>
          </a:extLst>
        </p:cNvPr>
        <p:cNvGrpSpPr/>
        <p:nvPr/>
      </p:nvGrpSpPr>
      <p:grpSpPr>
        <a:xfrm>
          <a:off x="0" y="0"/>
          <a:ext cx="0" cy="0"/>
          <a:chOff x="0" y="0"/>
          <a:chExt cx="0" cy="0"/>
        </a:xfrm>
      </p:grpSpPr>
      <p:sp>
        <p:nvSpPr>
          <p:cNvPr id="4" name="Textplatzhalter 9">
            <a:extLst>
              <a:ext uri="{FF2B5EF4-FFF2-40B4-BE49-F238E27FC236}">
                <a16:creationId xmlns:a16="http://schemas.microsoft.com/office/drawing/2014/main" id="{B7C51D43-F1A8-F9A4-AF42-6C42853A745D}"/>
              </a:ext>
            </a:extLst>
          </p:cNvPr>
          <p:cNvSpPr txBox="1">
            <a:spLocks/>
          </p:cNvSpPr>
          <p:nvPr/>
        </p:nvSpPr>
        <p:spPr>
          <a:xfrm>
            <a:off x="314918" y="11230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und T2D-Inzidenz pro 100.000 PJ bei Kindern und Jugendlichen (0-17 Jahre) in Deutschland</a:t>
            </a:r>
          </a:p>
        </p:txBody>
      </p:sp>
      <p:sp>
        <p:nvSpPr>
          <p:cNvPr id="6" name="Rechteck: abgerundete Ecken 5">
            <a:extLst>
              <a:ext uri="{FF2B5EF4-FFF2-40B4-BE49-F238E27FC236}">
                <a16:creationId xmlns:a16="http://schemas.microsoft.com/office/drawing/2014/main" id="{05EF6FFD-01D4-A36E-3B4A-915B1E958065}"/>
              </a:ext>
            </a:extLst>
          </p:cNvPr>
          <p:cNvSpPr/>
          <p:nvPr/>
        </p:nvSpPr>
        <p:spPr>
          <a:xfrm>
            <a:off x="400473" y="3854773"/>
            <a:ext cx="8326085" cy="630142"/>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9875" marR="0" lvl="1" indent="-177800" algn="l" defTabSz="457200" rtl="0" eaLnBrk="1" fontAlgn="auto" latinLnBrk="0" hangingPunct="1">
              <a:lnSpc>
                <a:spcPct val="100000"/>
              </a:lnSpc>
              <a:spcBef>
                <a:spcPts val="600"/>
              </a:spcBef>
              <a:spcAft>
                <a:spcPts val="300"/>
              </a:spcAft>
              <a:buClr>
                <a:srgbClr val="7A00E6"/>
              </a:buClr>
              <a:buSzPct val="120000"/>
              <a:buFont typeface="Arial" panose="020B0604020202020204" pitchFamily="34" charset="0"/>
              <a:buChar char="•"/>
              <a:tabLst/>
              <a:defRPr/>
            </a:pP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Die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T1D-Inzidenz insgesamt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lag 2014-2019 bei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28-29 pro 100.000 PJ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mit einem Gipfel in der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COVID-19-Pandemie</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2021 bei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36,5 pro 100.000 PJ</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Der jährliche Inzidenzanstieg betrug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1,2</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(0,2; 2,3)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a:t>
            </a:r>
            <a:r>
              <a:rPr lang="de" sz="1050">
                <a:solidFill>
                  <a:schemeClr val="bg1"/>
                </a:solidFill>
                <a:latin typeface="Verdana"/>
                <a:ea typeface="Verdana" panose="020B0604030504040204" pitchFamily="34" charset="0"/>
              </a:rPr>
              <a:t>Die Inzidenz lag bei Jungen höher als bei Mädchen, ebenso die langjährigen Trends.</a:t>
            </a:r>
            <a:r>
              <a:rPr lang="de" sz="1050" baseline="30000">
                <a:solidFill>
                  <a:schemeClr val="bg1"/>
                </a:solidFill>
                <a:latin typeface="Verdana"/>
                <a:ea typeface="Verdana" panose="020B0604030504040204" pitchFamily="34" charset="0"/>
              </a:rPr>
              <a:t>2</a:t>
            </a:r>
            <a:endParaRPr kumimoji="0" lang="de" sz="1050" b="0" i="0" u="none" strike="noStrike" kern="1200" cap="none" spc="0" normalizeH="0" baseline="30000" noProof="0">
              <a:ln>
                <a:noFill/>
              </a:ln>
              <a:solidFill>
                <a:schemeClr val="bg1"/>
              </a:solidFill>
              <a:effectLst/>
              <a:uLnTx/>
              <a:uFillTx/>
              <a:latin typeface="Verdana"/>
              <a:ea typeface="Verdana" panose="020B0604030504040204" pitchFamily="34" charset="0"/>
              <a:cs typeface="+mn-cs"/>
            </a:endParaRPr>
          </a:p>
        </p:txBody>
      </p:sp>
      <p:sp>
        <p:nvSpPr>
          <p:cNvPr id="8" name="TextBox 4">
            <a:extLst>
              <a:ext uri="{FF2B5EF4-FFF2-40B4-BE49-F238E27FC236}">
                <a16:creationId xmlns:a16="http://schemas.microsoft.com/office/drawing/2014/main" id="{F8D07014-0F7C-5D70-F199-69040A20E25D}"/>
              </a:ext>
            </a:extLst>
          </p:cNvPr>
          <p:cNvSpPr txBox="1"/>
          <p:nvPr/>
        </p:nvSpPr>
        <p:spPr>
          <a:xfrm>
            <a:off x="314918" y="4654225"/>
            <a:ext cx="8563555" cy="461665"/>
          </a:xfrm>
          <a:prstGeom prst="rect">
            <a:avLst/>
          </a:prstGeom>
          <a:noFill/>
        </p:spPr>
        <p:txBody>
          <a:bodyPr wrap="square" anchor="b">
            <a:spAutoFit/>
          </a:bodyPr>
          <a:lstStyle/>
          <a:p>
            <a:pPr marL="0" marR="0" lvl="0" indent="0" algn="l" defTabSz="685783" rtl="0" eaLnBrk="1" fontAlgn="auto" latinLnBrk="0" hangingPunct="1">
              <a:lnSpc>
                <a:spcPct val="100000"/>
              </a:lnSpc>
              <a:spcBef>
                <a:spcPct val="0"/>
              </a:spcBef>
              <a:spcAft>
                <a:spcPts val="0"/>
              </a:spcAft>
              <a:buClr>
                <a:srgbClr val="2198DD"/>
              </a:buClr>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mn-cs"/>
              </a:rPr>
              <a:t>Abbildung modifiziert von Seidel-Jacobs E 2025</a:t>
            </a:r>
            <a:r>
              <a:rPr kumimoji="0" lang="de-DE" sz="600" b="0" i="0" u="none" strike="noStrike" kern="1200" cap="none" spc="0" normalizeH="0" baseline="30000" noProof="0">
                <a:ln>
                  <a:noFill/>
                </a:ln>
                <a:solidFill>
                  <a:srgbClr val="404040"/>
                </a:solidFill>
                <a:effectLst/>
                <a:uLnTx/>
                <a:uFillTx/>
                <a:latin typeface="Verdana"/>
                <a:ea typeface="+mn-ea"/>
                <a:cs typeface="+mn-cs"/>
              </a:rPr>
              <a:t>1</a:t>
            </a:r>
            <a:r>
              <a:rPr kumimoji="0" lang="de-DE" sz="600" b="0" i="0" u="none" strike="noStrike" kern="1200" cap="none" spc="0" normalizeH="0" noProof="0">
                <a:ln>
                  <a:noFill/>
                </a:ln>
                <a:solidFill>
                  <a:srgbClr val="404040"/>
                </a:solidFill>
                <a:effectLst/>
                <a:uLnTx/>
                <a:uFillTx/>
                <a:latin typeface="Verdana"/>
                <a:ea typeface="+mn-ea"/>
                <a:cs typeface="+mn-cs"/>
              </a:rPr>
              <a:t>, eigene Analyse mit </a:t>
            </a:r>
            <a:r>
              <a:rPr kumimoji="0" lang="de-DE" sz="600" b="0" i="0" u="none" strike="noStrike" kern="1200" cap="none" spc="0" normalizeH="0" noProof="0" err="1">
                <a:ln>
                  <a:noFill/>
                </a:ln>
                <a:solidFill>
                  <a:srgbClr val="404040"/>
                </a:solidFill>
                <a:effectLst/>
                <a:uLnTx/>
                <a:uFillTx/>
                <a:latin typeface="Verdana"/>
                <a:ea typeface="+mn-ea"/>
                <a:cs typeface="+mn-cs"/>
              </a:rPr>
              <a:t>Joinpoint</a:t>
            </a:r>
            <a:r>
              <a:rPr kumimoji="0" lang="de-DE" sz="600" b="0" i="0" u="none" strike="noStrike" kern="1200" cap="none" spc="0" normalizeH="0" noProof="0">
                <a:ln>
                  <a:noFill/>
                </a:ln>
                <a:solidFill>
                  <a:srgbClr val="404040"/>
                </a:solidFill>
                <a:effectLst/>
                <a:uLnTx/>
                <a:uFillTx/>
                <a:latin typeface="Verdana"/>
                <a:ea typeface="+mn-ea"/>
                <a:cs typeface="+mn-cs"/>
              </a:rPr>
              <a:t>-Regression</a:t>
            </a:r>
            <a:r>
              <a:rPr kumimoji="0" lang="de-DE" sz="600" b="0" i="0" u="none" strike="noStrike" kern="1200" cap="none" spc="0" normalizeH="0" baseline="0" noProof="0">
                <a:ln>
                  <a:noFill/>
                </a:ln>
                <a:solidFill>
                  <a:srgbClr val="404040"/>
                </a:solidFill>
                <a:effectLst/>
                <a:uLnTx/>
                <a:uFillTx/>
                <a:latin typeface="Verdana"/>
                <a:ea typeface="+mn-ea"/>
                <a:cs typeface="+mn-cs"/>
              </a:rPr>
              <a:t> basierend auf Rosenbauer J 2024</a:t>
            </a:r>
            <a:r>
              <a:rPr kumimoji="0" lang="de-DE" sz="600" b="0" i="0" u="none" strike="noStrike" kern="1200" cap="none" spc="0" normalizeH="0" baseline="30000" noProof="0">
                <a:ln>
                  <a:noFill/>
                </a:ln>
                <a:solidFill>
                  <a:srgbClr val="404040"/>
                </a:solidFill>
                <a:effectLst/>
                <a:uLnTx/>
                <a:uFillTx/>
                <a:latin typeface="Verdana"/>
                <a:ea typeface="+mn-ea"/>
                <a:cs typeface="+mn-cs"/>
              </a:rPr>
              <a:t>2</a:t>
            </a:r>
            <a:r>
              <a:rPr kumimoji="0" lang="de-DE" sz="600" b="0" i="0" u="none" strike="noStrike" kern="1200" cap="none" spc="0" normalizeH="0" baseline="0" noProof="0">
                <a:ln>
                  <a:noFill/>
                </a:ln>
                <a:solidFill>
                  <a:srgbClr val="404040"/>
                </a:solidFill>
                <a:effectLst/>
                <a:uLnTx/>
                <a:uFillTx/>
                <a:latin typeface="Verdana"/>
                <a:ea typeface="+mn-ea"/>
                <a:cs typeface="+mn-cs"/>
              </a:rPr>
              <a:t>. PJ: Personenjahre; T1D: Typ-1-Diabetes.</a:t>
            </a:r>
          </a:p>
          <a:p>
            <a:pPr lvl="0" defTabSz="685783">
              <a:spcBef>
                <a:spcPct val="0"/>
              </a:spcBef>
              <a:buClr>
                <a:srgbClr val="2198DD"/>
              </a:buClr>
              <a:defRPr/>
            </a:pPr>
            <a:r>
              <a:rPr kumimoji="0" lang="de-DE" sz="600" b="1" i="0" u="none" strike="noStrike" kern="1200" cap="none" spc="0" normalizeH="0" baseline="0" noProof="0">
                <a:ln>
                  <a:noFill/>
                </a:ln>
                <a:solidFill>
                  <a:srgbClr val="404040"/>
                </a:solidFill>
                <a:effectLst/>
                <a:uLnTx/>
                <a:uFillTx/>
                <a:latin typeface="Verdana"/>
                <a:ea typeface="+mn-ea"/>
                <a:cs typeface="+mn-cs"/>
              </a:rPr>
              <a:t>1. </a:t>
            </a:r>
            <a:r>
              <a:rPr kumimoji="0" lang="de-DE" sz="600" b="0" i="0" u="none" strike="noStrike" kern="1200" cap="none" spc="0" normalizeH="0" baseline="0" noProof="0">
                <a:ln>
                  <a:noFill/>
                </a:ln>
                <a:solidFill>
                  <a:srgbClr val="404040"/>
                </a:solidFill>
                <a:effectLst/>
                <a:uLnTx/>
                <a:uFillTx/>
                <a:latin typeface="Verdana"/>
                <a:ea typeface="+mn-ea"/>
                <a:cs typeface="+mn-cs"/>
              </a:rPr>
              <a:t>Seidel-Jacobs E </a:t>
            </a:r>
            <a:r>
              <a:rPr kumimoji="0" lang="de-DE" sz="600" b="0" i="1" u="none" strike="noStrike" kern="1200" cap="none" spc="0" normalizeH="0" baseline="0" noProof="0">
                <a:ln>
                  <a:noFill/>
                </a:ln>
                <a:solidFill>
                  <a:srgbClr val="404040"/>
                </a:solidFill>
                <a:effectLst/>
                <a:uLnTx/>
                <a:uFillTx/>
                <a:latin typeface="Verdana"/>
                <a:ea typeface="+mn-ea"/>
                <a:cs typeface="+mn-cs"/>
              </a:rPr>
              <a:t>et al. </a:t>
            </a:r>
            <a:r>
              <a:rPr kumimoji="0" lang="de-DE" sz="600" b="0" u="none" strike="noStrike" kern="1200" cap="none" spc="0" normalizeH="0" baseline="0" noProof="0">
                <a:ln>
                  <a:noFill/>
                </a:ln>
                <a:solidFill>
                  <a:srgbClr val="404040"/>
                </a:solidFill>
                <a:effectLst/>
                <a:uLnTx/>
                <a:uFillTx/>
                <a:latin typeface="Verdana"/>
                <a:ea typeface="+mn-ea"/>
                <a:cs typeface="+mn-cs"/>
              </a:rPr>
              <a:t>Kapitel Epidemiologie des Diabetes in Deutschland.</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lang="de" sz="600">
                <a:solidFill>
                  <a:srgbClr val="404040"/>
                </a:solidFill>
              </a:rPr>
              <a:t>Deutscher Gesundheitsbericht Diabetes 2026; erhältlich unter: </a:t>
            </a:r>
            <a:r>
              <a:rPr lang="de-DE" sz="600">
                <a:solidFill>
                  <a:srgbClr val="404040"/>
                </a:solidFill>
                <a:hlinkClick r:id="rId4">
                  <a:extLst>
                    <a:ext uri="{A12FA001-AC4F-418D-AE19-62706E023703}">
                      <ahyp:hlinkClr xmlns:ahyp="http://schemas.microsoft.com/office/drawing/2018/hyperlinkcolor" val="tx"/>
                    </a:ext>
                  </a:extLst>
                </a:hlinkClick>
              </a:rPr>
              <a:t>https://www.ddg.info/fileadmin/user_upload/Deutscher_Gesundheitsbericht_2026_final.pdf</a:t>
            </a:r>
            <a:r>
              <a:rPr lang="de-DE" sz="600">
                <a:solidFill>
                  <a:srgbClr val="404040"/>
                </a:solidFill>
              </a:rPr>
              <a:t>. Zuletzt abgerufen am 12.01.2026. </a:t>
            </a:r>
            <a:r>
              <a:rPr kumimoji="0" lang="de-DE" sz="600" b="1" i="0" u="none" strike="noStrike" kern="1200" cap="none" spc="0" normalizeH="0" baseline="0" noProof="0">
                <a:ln>
                  <a:noFill/>
                </a:ln>
                <a:solidFill>
                  <a:srgbClr val="404040"/>
                </a:solidFill>
                <a:effectLst/>
                <a:uLnTx/>
                <a:uFillTx/>
                <a:latin typeface="Verdana"/>
                <a:ea typeface="+mn-ea"/>
                <a:cs typeface="+mn-cs"/>
              </a:rPr>
              <a:t>2.</a:t>
            </a:r>
            <a:r>
              <a:rPr kumimoji="0" lang="de-DE" sz="600" b="0" i="0" u="none" strike="noStrike" kern="1200" cap="none" spc="0" normalizeH="0" baseline="0" noProof="0">
                <a:ln>
                  <a:noFill/>
                </a:ln>
                <a:solidFill>
                  <a:srgbClr val="404040"/>
                </a:solidFill>
                <a:effectLst/>
                <a:uLnTx/>
                <a:uFillTx/>
                <a:latin typeface="Verdana"/>
                <a:ea typeface="+mn-ea"/>
                <a:cs typeface="+mn-cs"/>
              </a:rPr>
              <a:t> </a:t>
            </a:r>
            <a:r>
              <a:rPr lang="de-DE" sz="600">
                <a:solidFill>
                  <a:srgbClr val="404040"/>
                </a:solidFill>
                <a:latin typeface="Verdana"/>
              </a:rPr>
              <a:t>Rosenbauer J </a:t>
            </a:r>
            <a:r>
              <a:rPr lang="de-DE" sz="600" i="1">
                <a:solidFill>
                  <a:srgbClr val="404040"/>
                </a:solidFill>
                <a:latin typeface="Verdana"/>
              </a:rPr>
              <a:t>et al. </a:t>
            </a:r>
            <a:r>
              <a:rPr lang="de-DE" sz="600">
                <a:solidFill>
                  <a:srgbClr val="404040"/>
                </a:solidFill>
                <a:latin typeface="Verdana"/>
              </a:rPr>
              <a:t>Publikationsserver des RKI. Online gestellt am 12.11.2024. Poster online erhältlich unter: </a:t>
            </a:r>
            <a:r>
              <a:rPr lang="de-DE" sz="600">
                <a:solidFill>
                  <a:srgbClr val="404040"/>
                </a:solidFill>
                <a:latin typeface="Verdana"/>
                <a:hlinkClick r:id="rId5">
                  <a:extLst>
                    <a:ext uri="{A12FA001-AC4F-418D-AE19-62706E023703}">
                      <ahyp:hlinkClr xmlns:ahyp="http://schemas.microsoft.com/office/drawing/2018/hyperlinkcolor" val="tx"/>
                    </a:ext>
                  </a:extLst>
                </a:hlinkClick>
              </a:rPr>
              <a:t>https://edoc.rki.de/bitstream/handle/176904/12304/Rosenbauer%20et%20al.%202024_InzidenzPr%c3%a4valenzDiabetes.pdf?sequence=1&amp;isAllowed=y</a:t>
            </a:r>
            <a:r>
              <a:rPr lang="de-DE" sz="600">
                <a:solidFill>
                  <a:srgbClr val="404040"/>
                </a:solidFill>
                <a:latin typeface="Verdana"/>
              </a:rPr>
              <a:t>. Zuletzt abgerufen am 12.01.2026.</a:t>
            </a:r>
            <a:endParaRPr kumimoji="0" lang="de" sz="600" b="0" i="0" u="none" strike="noStrike" kern="1200" cap="none" spc="0" normalizeH="0" baseline="0" noProof="0">
              <a:ln>
                <a:noFill/>
              </a:ln>
              <a:solidFill>
                <a:srgbClr val="404040"/>
              </a:solidFill>
              <a:effectLst/>
              <a:uLnTx/>
              <a:uFillTx/>
              <a:latin typeface="Verdana"/>
              <a:ea typeface="+mn-ea"/>
              <a:cs typeface="+mn-cs"/>
            </a:endParaRPr>
          </a:p>
        </p:txBody>
      </p:sp>
      <p:pic>
        <p:nvPicPr>
          <p:cNvPr id="3" name="Grafik 2" descr="Ein Bild, das Text, Reihe, Diagramm, Schrift enthält.&#10;&#10;KI-generierte Inhalte können fehlerhaft sein.">
            <a:extLst>
              <a:ext uri="{FF2B5EF4-FFF2-40B4-BE49-F238E27FC236}">
                <a16:creationId xmlns:a16="http://schemas.microsoft.com/office/drawing/2014/main" id="{A2FDC6CB-2ECE-D25F-03B7-92663C3B7D6B}"/>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494839" y="847420"/>
            <a:ext cx="3410661" cy="2869979"/>
          </a:xfrm>
          <a:prstGeom prst="rect">
            <a:avLst/>
          </a:prstGeom>
        </p:spPr>
      </p:pic>
      <p:sp>
        <p:nvSpPr>
          <p:cNvPr id="26" name="Rechteck 25">
            <a:extLst>
              <a:ext uri="{FF2B5EF4-FFF2-40B4-BE49-F238E27FC236}">
                <a16:creationId xmlns:a16="http://schemas.microsoft.com/office/drawing/2014/main" id="{750E85C6-0DAD-CCF1-55E5-6E909891ACE0}"/>
              </a:ext>
            </a:extLst>
          </p:cNvPr>
          <p:cNvSpPr/>
          <p:nvPr/>
        </p:nvSpPr>
        <p:spPr>
          <a:xfrm>
            <a:off x="2494841" y="847420"/>
            <a:ext cx="3410660" cy="2869980"/>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1004367420"/>
      </p:ext>
    </p:extLst>
  </p:cSld>
  <p:clrMapOvr>
    <a:masterClrMapping/>
  </p:clrMapOvr>
  <p:transition>
    <p:fade/>
  </p:transition>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2D35E21-1258-977A-6C4F-48E36FDF0491}"/>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E93003BE-32FC-7C61-E50A-093BA962C0FA}"/>
              </a:ext>
            </a:extLst>
          </p:cNvPr>
          <p:cNvSpPr txBox="1">
            <a:spLocks/>
          </p:cNvSpPr>
          <p:nvPr/>
        </p:nvSpPr>
        <p:spPr>
          <a:xfrm>
            <a:off x="320267" y="113533"/>
            <a:ext cx="860734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T1D-Inzidenz bei Kindern und Jugendlichen                       in Deutschland 2002–2022</a:t>
            </a:r>
          </a:p>
        </p:txBody>
      </p:sp>
      <p:pic>
        <p:nvPicPr>
          <p:cNvPr id="60" name="Grafik 59" descr="Ein Bild, das Text, Diagramm, Reihe, Screenshot enthält.&#10;&#10;KI-generierte Inhalte können fehlerhaft sein.">
            <a:extLst>
              <a:ext uri="{FF2B5EF4-FFF2-40B4-BE49-F238E27FC236}">
                <a16:creationId xmlns:a16="http://schemas.microsoft.com/office/drawing/2014/main" id="{61A1FC36-B1C8-FD8F-9CA9-FF02473303A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06953" y="1247915"/>
            <a:ext cx="3419737" cy="2556619"/>
          </a:xfrm>
          <a:prstGeom prst="rect">
            <a:avLst/>
          </a:prstGeom>
        </p:spPr>
      </p:pic>
      <p:sp>
        <p:nvSpPr>
          <p:cNvPr id="14" name="Textfeld 13">
            <a:extLst>
              <a:ext uri="{FF2B5EF4-FFF2-40B4-BE49-F238E27FC236}">
                <a16:creationId xmlns:a16="http://schemas.microsoft.com/office/drawing/2014/main" id="{192F0D89-6ECC-A3A2-1DA4-3798B0187EFA}"/>
              </a:ext>
            </a:extLst>
          </p:cNvPr>
          <p:cNvSpPr txBox="1"/>
          <p:nvPr/>
        </p:nvSpPr>
        <p:spPr>
          <a:xfrm>
            <a:off x="320267" y="4845187"/>
            <a:ext cx="8137922" cy="276999"/>
          </a:xfrm>
          <a:prstGeom prst="rect">
            <a:avLst/>
          </a:prstGeom>
          <a:noFill/>
        </p:spPr>
        <p:txBody>
          <a:bodyPr wrap="square"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err="1">
                <a:ln>
                  <a:noFill/>
                </a:ln>
                <a:solidFill>
                  <a:srgbClr val="404040"/>
                </a:solidFill>
                <a:effectLst/>
                <a:uLnTx/>
                <a:uFillTx/>
                <a:latin typeface="Verdana"/>
                <a:ea typeface="+mn-ea"/>
                <a:cs typeface="+mn-cs"/>
              </a:rPr>
              <a:t>Abbildungen</a:t>
            </a:r>
            <a:r>
              <a:rPr kumimoji="0" lang="en-US" sz="600" b="0" i="0" u="none" strike="noStrike" kern="1200" cap="none" spc="0" normalizeH="0" baseline="0" noProof="0">
                <a:ln>
                  <a:noFill/>
                </a:ln>
                <a:solidFill>
                  <a:srgbClr val="404040"/>
                </a:solidFill>
                <a:effectLst/>
                <a:uLnTx/>
                <a:uFillTx/>
                <a:latin typeface="Verdana"/>
                <a:ea typeface="+mn-ea"/>
                <a:cs typeface="+mn-cs"/>
              </a:rPr>
              <a:t> </a:t>
            </a:r>
            <a:r>
              <a:rPr kumimoji="0" lang="en-US" sz="600" b="0" i="0" u="none" strike="noStrike" kern="1200" cap="none" spc="0" normalizeH="0" baseline="0" noProof="0" err="1">
                <a:ln>
                  <a:noFill/>
                </a:ln>
                <a:solidFill>
                  <a:srgbClr val="404040"/>
                </a:solidFill>
                <a:effectLst/>
                <a:uLnTx/>
                <a:uFillTx/>
                <a:latin typeface="Verdana"/>
                <a:ea typeface="+mn-ea"/>
                <a:cs typeface="+mn-cs"/>
              </a:rPr>
              <a:t>modifiziert</a:t>
            </a:r>
            <a:r>
              <a:rPr kumimoji="0" lang="en-US" sz="600" b="0" i="0" u="none" strike="noStrike" kern="1200" cap="none" spc="0" normalizeH="0" baseline="0" noProof="0">
                <a:ln>
                  <a:noFill/>
                </a:ln>
                <a:solidFill>
                  <a:srgbClr val="404040"/>
                </a:solidFill>
                <a:effectLst/>
                <a:uLnTx/>
                <a:uFillTx/>
                <a:latin typeface="Verdana"/>
                <a:ea typeface="+mn-ea"/>
                <a:cs typeface="+mn-cs"/>
              </a:rPr>
              <a:t> </a:t>
            </a:r>
            <a:r>
              <a:rPr kumimoji="0" lang="en-US" sz="600" b="0" i="0" u="none" strike="noStrike" kern="1200" cap="none" spc="0" normalizeH="0" baseline="0" noProof="0" err="1">
                <a:ln>
                  <a:noFill/>
                </a:ln>
                <a:solidFill>
                  <a:srgbClr val="404040"/>
                </a:solidFill>
                <a:effectLst/>
                <a:uLnTx/>
                <a:uFillTx/>
                <a:latin typeface="Verdana"/>
                <a:ea typeface="+mn-ea"/>
                <a:cs typeface="+mn-cs"/>
              </a:rPr>
              <a:t>nach</a:t>
            </a:r>
            <a:r>
              <a:rPr kumimoji="0" lang="en-US" sz="600" b="0" i="0" u="none" strike="noStrike" kern="1200" cap="none" spc="0" normalizeH="0" baseline="0" noProof="0">
                <a:ln>
                  <a:noFill/>
                </a:ln>
                <a:solidFill>
                  <a:srgbClr val="404040"/>
                </a:solidFill>
                <a:effectLst/>
                <a:uLnTx/>
                <a:uFillTx/>
                <a:latin typeface="Verdana"/>
                <a:ea typeface="+mn-ea"/>
                <a:cs typeface="+mn-cs"/>
              </a:rPr>
              <a:t> Stahl-Pehe 2024</a:t>
            </a:r>
            <a:r>
              <a:rPr kumimoji="0" lang="en-US" sz="600" b="0" i="0" u="none" strike="noStrike" kern="1200" cap="none" spc="0" normalizeH="0" baseline="30000" noProof="0">
                <a:ln>
                  <a:noFill/>
                </a:ln>
                <a:solidFill>
                  <a:srgbClr val="404040"/>
                </a:solidFill>
                <a:effectLst/>
                <a:uLnTx/>
                <a:uFillTx/>
                <a:latin typeface="Verdana"/>
                <a:ea typeface="+mn-ea"/>
                <a:cs typeface="+mn-cs"/>
              </a:rPr>
              <a:t>1</a:t>
            </a:r>
            <a:r>
              <a:rPr kumimoji="0" lang="en-US" sz="600" b="0" i="0" u="none" strike="noStrike" kern="1200" cap="none" spc="0" normalizeH="0" baseline="0" noProof="0">
                <a:ln>
                  <a:noFill/>
                </a:ln>
                <a:solidFill>
                  <a:srgbClr val="404040"/>
                </a:solidFill>
                <a:effectLst/>
                <a:uLnTx/>
                <a:uFillTx/>
                <a:latin typeface="Verdana"/>
                <a:ea typeface="+mn-ea"/>
                <a:cs typeface="+mn-cs"/>
              </a:rPr>
              <a:t>. KI: </a:t>
            </a:r>
            <a:r>
              <a:rPr kumimoji="0" lang="en-US" sz="600" b="0" i="0" u="none" strike="noStrike" kern="1200" cap="none" spc="0" normalizeH="0" baseline="0" noProof="0" err="1">
                <a:ln>
                  <a:noFill/>
                </a:ln>
                <a:solidFill>
                  <a:srgbClr val="404040"/>
                </a:solidFill>
                <a:effectLst/>
                <a:uLnTx/>
                <a:uFillTx/>
                <a:latin typeface="Verdana"/>
                <a:ea typeface="+mn-ea"/>
                <a:cs typeface="+mn-cs"/>
              </a:rPr>
              <a:t>Konfidenzintervall</a:t>
            </a:r>
            <a:r>
              <a:rPr kumimoji="0" lang="en-US" sz="600" b="0" i="0" u="none" strike="noStrike" kern="1200" cap="none" spc="0" normalizeH="0" baseline="0" noProof="0">
                <a:ln>
                  <a:noFill/>
                </a:ln>
                <a:solidFill>
                  <a:srgbClr val="404040"/>
                </a:solidFill>
                <a:effectLst/>
                <a:uLnTx/>
                <a:uFillTx/>
                <a:latin typeface="Verdana"/>
                <a:ea typeface="+mn-ea"/>
                <a:cs typeface="+mn-cs"/>
              </a:rPr>
              <a:t>; PJ: </a:t>
            </a:r>
            <a:r>
              <a:rPr kumimoji="0" lang="en-US" sz="600" b="0" i="0" u="none" strike="noStrike" kern="1200" cap="none" spc="0" normalizeH="0" baseline="0" noProof="0" err="1">
                <a:ln>
                  <a:noFill/>
                </a:ln>
                <a:solidFill>
                  <a:srgbClr val="404040"/>
                </a:solidFill>
                <a:effectLst/>
                <a:uLnTx/>
                <a:uFillTx/>
                <a:latin typeface="Verdana"/>
                <a:ea typeface="+mn-ea"/>
                <a:cs typeface="+mn-cs"/>
              </a:rPr>
              <a:t>Personenjahre</a:t>
            </a:r>
            <a:r>
              <a:rPr kumimoji="0" lang="en-US" sz="600" b="0" i="0" u="none" strike="noStrike" kern="1200" cap="none" spc="0" normalizeH="0" baseline="0" noProof="0">
                <a:ln>
                  <a:noFill/>
                </a:ln>
                <a:solidFill>
                  <a:srgbClr val="404040"/>
                </a:solidFill>
                <a:effectLst/>
                <a:uLnTx/>
                <a:uFillTx/>
                <a:latin typeface="Verdana"/>
                <a:ea typeface="+mn-ea"/>
                <a:cs typeface="+mn-cs"/>
              </a:rPr>
              <a:t>; SIR: </a:t>
            </a:r>
            <a:r>
              <a:rPr kumimoji="0" lang="en-US" sz="600" b="0" i="0" u="none" strike="noStrike" kern="1200" cap="none" spc="0" normalizeH="0" baseline="0" noProof="0" err="1">
                <a:ln>
                  <a:noFill/>
                </a:ln>
                <a:solidFill>
                  <a:srgbClr val="404040"/>
                </a:solidFill>
                <a:effectLst/>
                <a:uLnTx/>
                <a:uFillTx/>
                <a:latin typeface="Verdana"/>
                <a:ea typeface="+mn-ea"/>
                <a:cs typeface="+mn-cs"/>
              </a:rPr>
              <a:t>Standardisierte</a:t>
            </a:r>
            <a:r>
              <a:rPr kumimoji="0" lang="en-US" sz="600" b="0" i="0" u="none" strike="noStrike" kern="1200" cap="none" spc="0" normalizeH="0" baseline="0" noProof="0">
                <a:ln>
                  <a:noFill/>
                </a:ln>
                <a:solidFill>
                  <a:srgbClr val="404040"/>
                </a:solidFill>
                <a:effectLst/>
                <a:uLnTx/>
                <a:uFillTx/>
                <a:latin typeface="Verdana"/>
                <a:ea typeface="+mn-ea"/>
                <a:cs typeface="+mn-cs"/>
              </a:rPr>
              <a:t> </a:t>
            </a:r>
            <a:r>
              <a:rPr kumimoji="0" lang="en-US" sz="600" b="0" i="0" u="none" strike="noStrike" kern="1200" cap="none" spc="0" normalizeH="0" baseline="0" noProof="0" err="1">
                <a:ln>
                  <a:noFill/>
                </a:ln>
                <a:solidFill>
                  <a:srgbClr val="404040"/>
                </a:solidFill>
                <a:effectLst/>
                <a:uLnTx/>
                <a:uFillTx/>
                <a:latin typeface="Verdana"/>
                <a:ea typeface="+mn-ea"/>
                <a:cs typeface="+mn-cs"/>
              </a:rPr>
              <a:t>Inzidenzrate</a:t>
            </a:r>
            <a:r>
              <a:rPr kumimoji="0" lang="en-US" sz="600" b="0" i="0" u="none" strike="noStrike" kern="1200" cap="none" spc="0" normalizeH="0" baseline="0" noProof="0">
                <a:ln>
                  <a:noFill/>
                </a:ln>
                <a:solidFill>
                  <a:srgbClr val="404040"/>
                </a:solidFill>
                <a:effectLst/>
                <a:uLnTx/>
                <a:uFillTx/>
                <a:latin typeface="Verdana"/>
                <a:ea typeface="+mn-ea"/>
                <a:cs typeface="+mn-cs"/>
              </a:rPr>
              <a:t>; T1D: Typ-1-Diabetes.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solidFill>
                  <a:srgbClr val="404040"/>
                </a:solidFill>
                <a:effectLst/>
                <a:uLnTx/>
                <a:uFillTx/>
                <a:latin typeface="Verdana"/>
                <a:ea typeface="+mn-ea"/>
                <a:cs typeface="+mn-cs"/>
              </a:rPr>
              <a:t>1. </a:t>
            </a:r>
            <a:r>
              <a:rPr kumimoji="0" lang="en-US" sz="600" b="0" i="0" u="none" strike="noStrike" kern="1200" cap="none" spc="0" normalizeH="0" baseline="0" noProof="0">
                <a:ln>
                  <a:noFill/>
                </a:ln>
                <a:solidFill>
                  <a:srgbClr val="404040"/>
                </a:solidFill>
                <a:effectLst/>
                <a:uLnTx/>
                <a:uFillTx/>
                <a:latin typeface="Verdana"/>
                <a:ea typeface="+mn-ea"/>
                <a:cs typeface="+mn-cs"/>
              </a:rPr>
              <a:t>Stahl-Pehe A </a:t>
            </a:r>
            <a:r>
              <a:rPr kumimoji="0" lang="en-US" sz="600" b="0" i="1" u="none" strike="noStrike" kern="1200" cap="none" spc="0" normalizeH="0" baseline="0" noProof="0">
                <a:ln>
                  <a:noFill/>
                </a:ln>
                <a:solidFill>
                  <a:srgbClr val="404040"/>
                </a:solidFill>
                <a:effectLst/>
                <a:uLnTx/>
                <a:uFillTx/>
                <a:latin typeface="Verdana"/>
                <a:ea typeface="+mn-ea"/>
                <a:cs typeface="+mn-cs"/>
              </a:rPr>
              <a:t>et al.</a:t>
            </a:r>
            <a:r>
              <a:rPr kumimoji="0" lang="en-US" sz="600" b="0" i="0" u="none" strike="noStrike" kern="1200" cap="none" spc="0" normalizeH="0" baseline="0" noProof="0">
                <a:ln>
                  <a:noFill/>
                </a:ln>
                <a:solidFill>
                  <a:srgbClr val="404040"/>
                </a:solidFill>
                <a:effectLst/>
                <a:uLnTx/>
                <a:uFillTx/>
                <a:latin typeface="Verdana"/>
                <a:ea typeface="+mn-ea"/>
                <a:cs typeface="+mn-cs"/>
              </a:rPr>
              <a:t> </a:t>
            </a:r>
            <a:r>
              <a:rPr kumimoji="0" lang="pt-BR" sz="600" b="0" i="1" u="none" strike="noStrike" kern="1200" cap="none" spc="0" normalizeH="0" baseline="0" noProof="0">
                <a:ln>
                  <a:noFill/>
                </a:ln>
                <a:solidFill>
                  <a:srgbClr val="404040"/>
                </a:solidFill>
                <a:effectLst/>
                <a:uLnTx/>
                <a:uFillTx/>
                <a:latin typeface="Verdana"/>
                <a:ea typeface="+mn-ea"/>
                <a:cs typeface="+mn-cs"/>
              </a:rPr>
              <a:t>Diabetes Metab</a:t>
            </a:r>
            <a:r>
              <a:rPr kumimoji="0" lang="pt-BR" sz="600" b="0" i="0" u="none" strike="noStrike" kern="1200" cap="none" spc="0" normalizeH="0" baseline="0" noProof="0">
                <a:ln>
                  <a:noFill/>
                </a:ln>
                <a:solidFill>
                  <a:srgbClr val="404040"/>
                </a:solidFill>
                <a:effectLst/>
                <a:uLnTx/>
                <a:uFillTx/>
                <a:latin typeface="Verdana"/>
                <a:ea typeface="+mn-ea"/>
                <a:cs typeface="+mn-cs"/>
              </a:rPr>
              <a:t> 2024; 50: </a:t>
            </a:r>
            <a:r>
              <a:rPr kumimoji="0" lang="de-DE" sz="600" b="0" i="0" u="none" strike="noStrike" kern="1200" cap="none" spc="0" normalizeH="0" baseline="0" noProof="0">
                <a:ln>
                  <a:noFill/>
                </a:ln>
                <a:solidFill>
                  <a:srgbClr val="404040"/>
                </a:solidFill>
                <a:effectLst/>
                <a:uLnTx/>
                <a:uFillTx/>
                <a:latin typeface="Verdana"/>
                <a:ea typeface="+mn-ea"/>
                <a:cs typeface="+mn-cs"/>
              </a:rPr>
              <a:t>101567.</a:t>
            </a:r>
          </a:p>
        </p:txBody>
      </p:sp>
      <p:sp>
        <p:nvSpPr>
          <p:cNvPr id="15" name="Textfeld 14">
            <a:extLst>
              <a:ext uri="{FF2B5EF4-FFF2-40B4-BE49-F238E27FC236}">
                <a16:creationId xmlns:a16="http://schemas.microsoft.com/office/drawing/2014/main" id="{DB904753-DFA8-ADE6-A48F-E2783F42D94C}"/>
              </a:ext>
            </a:extLst>
          </p:cNvPr>
          <p:cNvSpPr txBox="1"/>
          <p:nvPr/>
        </p:nvSpPr>
        <p:spPr>
          <a:xfrm>
            <a:off x="1015673" y="882763"/>
            <a:ext cx="2870658"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a:ln>
                  <a:noFill/>
                </a:ln>
                <a:solidFill>
                  <a:srgbClr val="7030A0"/>
                </a:solidFill>
                <a:effectLst/>
                <a:uLnTx/>
                <a:uFillTx/>
                <a:latin typeface="Verdana"/>
                <a:ea typeface="+mn-ea"/>
                <a:cs typeface="+mn-cs"/>
              </a:rPr>
              <a:t>T1D-Inzidenz gesamt (0-19 Jahre)</a:t>
            </a:r>
          </a:p>
        </p:txBody>
      </p:sp>
      <p:sp>
        <p:nvSpPr>
          <p:cNvPr id="16" name="Textfeld 15">
            <a:extLst>
              <a:ext uri="{FF2B5EF4-FFF2-40B4-BE49-F238E27FC236}">
                <a16:creationId xmlns:a16="http://schemas.microsoft.com/office/drawing/2014/main" id="{3F8EDFCB-3EB0-3E37-CC56-3D7A72C3C808}"/>
              </a:ext>
            </a:extLst>
          </p:cNvPr>
          <p:cNvSpPr txBox="1"/>
          <p:nvPr/>
        </p:nvSpPr>
        <p:spPr>
          <a:xfrm>
            <a:off x="4935243" y="882763"/>
            <a:ext cx="3563156"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a:ln>
                  <a:noFill/>
                </a:ln>
                <a:solidFill>
                  <a:srgbClr val="7030A0"/>
                </a:solidFill>
                <a:effectLst/>
                <a:uLnTx/>
                <a:uFillTx/>
                <a:latin typeface="Verdana"/>
                <a:ea typeface="+mn-ea"/>
                <a:cs typeface="+mn-cs"/>
              </a:rPr>
              <a:t>T1D-Inzidenz nach Geschlecht (0-19 Jahre)</a:t>
            </a:r>
          </a:p>
        </p:txBody>
      </p:sp>
      <p:pic>
        <p:nvPicPr>
          <p:cNvPr id="8" name="Grafik 7" descr="Ein Bild, das Text, Diagramm, Reihe, Screenshot enthält.&#10;&#10;KI-generierte Inhalte können fehlerhaft sein.">
            <a:extLst>
              <a:ext uri="{FF2B5EF4-FFF2-40B4-BE49-F238E27FC236}">
                <a16:creationId xmlns:a16="http://schemas.microsoft.com/office/drawing/2014/main" id="{A5172A2C-FB1D-9E0C-6455-9BB33908D8F4}"/>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5811" y="1246577"/>
            <a:ext cx="3419737" cy="2542186"/>
          </a:xfrm>
          <a:prstGeom prst="rect">
            <a:avLst/>
          </a:prstGeom>
        </p:spPr>
      </p:pic>
      <p:sp>
        <p:nvSpPr>
          <p:cNvPr id="17" name="Rechteck 16">
            <a:extLst>
              <a:ext uri="{FF2B5EF4-FFF2-40B4-BE49-F238E27FC236}">
                <a16:creationId xmlns:a16="http://schemas.microsoft.com/office/drawing/2014/main" id="{245516B8-C5E4-E231-01EA-E470EE72211C}"/>
              </a:ext>
            </a:extLst>
          </p:cNvPr>
          <p:cNvSpPr/>
          <p:nvPr/>
        </p:nvSpPr>
        <p:spPr>
          <a:xfrm>
            <a:off x="685811" y="1253967"/>
            <a:ext cx="3419737" cy="2541569"/>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pic>
        <p:nvPicPr>
          <p:cNvPr id="19" name="Grafik 18" descr="Ein Bild, das Reihe, Quittung, Text enthält.&#10;&#10;KI-generierte Inhalte können fehlerhaft sein.">
            <a:extLst>
              <a:ext uri="{FF2B5EF4-FFF2-40B4-BE49-F238E27FC236}">
                <a16:creationId xmlns:a16="http://schemas.microsoft.com/office/drawing/2014/main" id="{FAA396BC-3269-9722-67D7-48056EB2F761}"/>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129667" y="1327389"/>
            <a:ext cx="954508" cy="277018"/>
          </a:xfrm>
          <a:prstGeom prst="rect">
            <a:avLst/>
          </a:prstGeom>
        </p:spPr>
      </p:pic>
      <p:sp>
        <p:nvSpPr>
          <p:cNvPr id="20" name="Textfeld 19">
            <a:extLst>
              <a:ext uri="{FF2B5EF4-FFF2-40B4-BE49-F238E27FC236}">
                <a16:creationId xmlns:a16="http://schemas.microsoft.com/office/drawing/2014/main" id="{780E900F-0269-8C5F-2496-D4419592DEE5}"/>
              </a:ext>
            </a:extLst>
          </p:cNvPr>
          <p:cNvSpPr txBox="1"/>
          <p:nvPr/>
        </p:nvSpPr>
        <p:spPr>
          <a:xfrm>
            <a:off x="2018741" y="3483311"/>
            <a:ext cx="721920" cy="92333"/>
          </a:xfrm>
          <a:prstGeom prst="rect">
            <a:avLst/>
          </a:prstGeom>
          <a:solidFill>
            <a:schemeClr val="bg1"/>
          </a:solidFill>
        </p:spPr>
        <p:txBody>
          <a:bodyPr wrap="none" lIns="36000" tIns="0" rIns="36000" bIns="0" rtlCol="0" anchor="ctr">
            <a:spAutoFit/>
          </a:bodyPr>
          <a:lstStyle/>
          <a:p>
            <a:pPr algn="r"/>
            <a:r>
              <a:rPr lang="de-DE" sz="600"/>
              <a:t>SIR mit 95 %-KI</a:t>
            </a:r>
          </a:p>
        </p:txBody>
      </p:sp>
      <p:sp>
        <p:nvSpPr>
          <p:cNvPr id="21" name="Textfeld 20">
            <a:extLst>
              <a:ext uri="{FF2B5EF4-FFF2-40B4-BE49-F238E27FC236}">
                <a16:creationId xmlns:a16="http://schemas.microsoft.com/office/drawing/2014/main" id="{A33EA5AB-EA7C-0F6C-7B66-B24DE79516F7}"/>
              </a:ext>
            </a:extLst>
          </p:cNvPr>
          <p:cNvSpPr txBox="1"/>
          <p:nvPr/>
        </p:nvSpPr>
        <p:spPr>
          <a:xfrm rot="16200000">
            <a:off x="24048" y="2141665"/>
            <a:ext cx="1601968" cy="215444"/>
          </a:xfrm>
          <a:prstGeom prst="rect">
            <a:avLst/>
          </a:prstGeom>
          <a:solidFill>
            <a:schemeClr val="bg1"/>
          </a:solidFill>
        </p:spPr>
        <p:txBody>
          <a:bodyPr wrap="none" lIns="36000" tIns="0" rIns="36000" bIns="0" rtlCol="0" anchor="ctr">
            <a:spAutoFit/>
          </a:bodyPr>
          <a:lstStyle/>
          <a:p>
            <a:pPr algn="l"/>
            <a:endParaRPr lang="de-DE" sz="700" b="1"/>
          </a:p>
          <a:p>
            <a:pPr algn="l"/>
            <a:r>
              <a:rPr lang="de-DE" sz="700" b="1"/>
              <a:t>Inzidenzrate [pro 100.000 PJ]</a:t>
            </a:r>
          </a:p>
        </p:txBody>
      </p:sp>
      <p:sp>
        <p:nvSpPr>
          <p:cNvPr id="22" name="Rechteck 21">
            <a:extLst>
              <a:ext uri="{FF2B5EF4-FFF2-40B4-BE49-F238E27FC236}">
                <a16:creationId xmlns:a16="http://schemas.microsoft.com/office/drawing/2014/main" id="{9C8AEF76-ED1D-79C7-FCBB-EE03C2EE194A}"/>
              </a:ext>
            </a:extLst>
          </p:cNvPr>
          <p:cNvSpPr/>
          <p:nvPr/>
        </p:nvSpPr>
        <p:spPr>
          <a:xfrm>
            <a:off x="717309" y="1286517"/>
            <a:ext cx="213315" cy="15204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 name="Textfeld 22">
            <a:extLst>
              <a:ext uri="{FF2B5EF4-FFF2-40B4-BE49-F238E27FC236}">
                <a16:creationId xmlns:a16="http://schemas.microsoft.com/office/drawing/2014/main" id="{013B589D-71E9-C416-A05D-D63347A45609}"/>
              </a:ext>
            </a:extLst>
          </p:cNvPr>
          <p:cNvSpPr txBox="1"/>
          <p:nvPr/>
        </p:nvSpPr>
        <p:spPr>
          <a:xfrm>
            <a:off x="2153361" y="3578350"/>
            <a:ext cx="595282" cy="92333"/>
          </a:xfrm>
          <a:prstGeom prst="rect">
            <a:avLst/>
          </a:prstGeom>
          <a:solidFill>
            <a:schemeClr val="bg1"/>
          </a:solidFill>
        </p:spPr>
        <p:txBody>
          <a:bodyPr wrap="none" lIns="36000" tIns="0" rIns="36000" bIns="0" rtlCol="0" anchor="ctr">
            <a:spAutoFit/>
          </a:bodyPr>
          <a:lstStyle/>
          <a:p>
            <a:pPr algn="r"/>
            <a:r>
              <a:rPr lang="de-DE" sz="600"/>
              <a:t>           Trend</a:t>
            </a:r>
          </a:p>
        </p:txBody>
      </p:sp>
      <p:sp>
        <p:nvSpPr>
          <p:cNvPr id="24" name="Textfeld 23">
            <a:extLst>
              <a:ext uri="{FF2B5EF4-FFF2-40B4-BE49-F238E27FC236}">
                <a16:creationId xmlns:a16="http://schemas.microsoft.com/office/drawing/2014/main" id="{C9F3FF49-00D0-8C23-CE1E-CF61BA43EFA1}"/>
              </a:ext>
            </a:extLst>
          </p:cNvPr>
          <p:cNvSpPr txBox="1"/>
          <p:nvPr/>
        </p:nvSpPr>
        <p:spPr>
          <a:xfrm>
            <a:off x="1888349" y="3665164"/>
            <a:ext cx="854969" cy="92333"/>
          </a:xfrm>
          <a:prstGeom prst="rect">
            <a:avLst/>
          </a:prstGeom>
          <a:solidFill>
            <a:schemeClr val="bg1"/>
          </a:solidFill>
        </p:spPr>
        <p:txBody>
          <a:bodyPr wrap="none" lIns="36000" tIns="0" rIns="36000" bIns="0" rtlCol="0" anchor="ctr">
            <a:spAutoFit/>
          </a:bodyPr>
          <a:lstStyle/>
          <a:p>
            <a:pPr algn="r"/>
            <a:r>
              <a:rPr lang="de-DE" sz="600"/>
              <a:t>95 %-KI des Trends</a:t>
            </a:r>
          </a:p>
        </p:txBody>
      </p:sp>
      <p:sp>
        <p:nvSpPr>
          <p:cNvPr id="25" name="Rechteck 24">
            <a:extLst>
              <a:ext uri="{FF2B5EF4-FFF2-40B4-BE49-F238E27FC236}">
                <a16:creationId xmlns:a16="http://schemas.microsoft.com/office/drawing/2014/main" id="{FC4243FF-5D69-D621-0942-87773EE6E80D}"/>
              </a:ext>
            </a:extLst>
          </p:cNvPr>
          <p:cNvSpPr/>
          <p:nvPr/>
        </p:nvSpPr>
        <p:spPr>
          <a:xfrm>
            <a:off x="5006954" y="1253967"/>
            <a:ext cx="3419737" cy="2541569"/>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26" name="Rechteck: abgerundete Ecken 25">
            <a:extLst>
              <a:ext uri="{FF2B5EF4-FFF2-40B4-BE49-F238E27FC236}">
                <a16:creationId xmlns:a16="http://schemas.microsoft.com/office/drawing/2014/main" id="{A81FC6C3-8F9D-BCE7-38C0-5CA5575BEC82}"/>
              </a:ext>
            </a:extLst>
          </p:cNvPr>
          <p:cNvSpPr/>
          <p:nvPr/>
        </p:nvSpPr>
        <p:spPr>
          <a:xfrm>
            <a:off x="1243468" y="2243927"/>
            <a:ext cx="604062" cy="237901"/>
          </a:xfrm>
          <a:prstGeom prst="roundRect">
            <a:avLst/>
          </a:prstGeom>
          <a:solidFill>
            <a:schemeClr val="accent1">
              <a:lumMod val="10000"/>
              <a:lumOff val="90000"/>
            </a:schemeClr>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chemeClr val="accent2"/>
                </a:solidFill>
              </a:rPr>
              <a:t>17,6</a:t>
            </a:r>
          </a:p>
          <a:p>
            <a:pPr algn="ctr"/>
            <a:r>
              <a:rPr lang="de-DE" sz="600">
                <a:solidFill>
                  <a:schemeClr val="accent2"/>
                </a:solidFill>
              </a:rPr>
              <a:t>[16,3; 18,9]</a:t>
            </a:r>
          </a:p>
        </p:txBody>
      </p:sp>
      <p:sp>
        <p:nvSpPr>
          <p:cNvPr id="43" name="Rechteck: abgerundete Ecken 42">
            <a:extLst>
              <a:ext uri="{FF2B5EF4-FFF2-40B4-BE49-F238E27FC236}">
                <a16:creationId xmlns:a16="http://schemas.microsoft.com/office/drawing/2014/main" id="{76EAD6E1-791F-E252-2441-DFAD5F5D6700}"/>
              </a:ext>
            </a:extLst>
          </p:cNvPr>
          <p:cNvSpPr/>
          <p:nvPr/>
        </p:nvSpPr>
        <p:spPr>
          <a:xfrm>
            <a:off x="3341130" y="1914489"/>
            <a:ext cx="604062" cy="237901"/>
          </a:xfrm>
          <a:prstGeom prst="roundRect">
            <a:avLst/>
          </a:prstGeom>
          <a:solidFill>
            <a:schemeClr val="accent1">
              <a:lumMod val="10000"/>
              <a:lumOff val="90000"/>
            </a:schemeClr>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chemeClr val="accent2"/>
                </a:solidFill>
              </a:rPr>
              <a:t>33,2</a:t>
            </a:r>
          </a:p>
          <a:p>
            <a:pPr algn="ctr"/>
            <a:r>
              <a:rPr lang="de-DE" sz="600">
                <a:solidFill>
                  <a:schemeClr val="accent2"/>
                </a:solidFill>
              </a:rPr>
              <a:t>[31,3; 35,1]</a:t>
            </a:r>
          </a:p>
        </p:txBody>
      </p:sp>
      <p:cxnSp>
        <p:nvCxnSpPr>
          <p:cNvPr id="54" name="Gerade Verbindung mit Pfeil 53">
            <a:extLst>
              <a:ext uri="{FF2B5EF4-FFF2-40B4-BE49-F238E27FC236}">
                <a16:creationId xmlns:a16="http://schemas.microsoft.com/office/drawing/2014/main" id="{26C8D5BC-FBFF-4366-5BA8-555E7AAE08E0}"/>
              </a:ext>
            </a:extLst>
          </p:cNvPr>
          <p:cNvCxnSpPr>
            <a:stCxn id="26" idx="2"/>
          </p:cNvCxnSpPr>
          <p:nvPr/>
        </p:nvCxnSpPr>
        <p:spPr>
          <a:xfrm flipH="1">
            <a:off x="1243468" y="2481828"/>
            <a:ext cx="302031" cy="204472"/>
          </a:xfrm>
          <a:prstGeom prst="straightConnector1">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56" name="Gerade Verbindung mit Pfeil 55">
            <a:extLst>
              <a:ext uri="{FF2B5EF4-FFF2-40B4-BE49-F238E27FC236}">
                <a16:creationId xmlns:a16="http://schemas.microsoft.com/office/drawing/2014/main" id="{40FB7E8D-CC90-3D27-8C64-C9EFD95A01A7}"/>
              </a:ext>
            </a:extLst>
          </p:cNvPr>
          <p:cNvCxnSpPr>
            <a:cxnSpLocks/>
          </p:cNvCxnSpPr>
          <p:nvPr/>
        </p:nvCxnSpPr>
        <p:spPr>
          <a:xfrm>
            <a:off x="3643161" y="2159780"/>
            <a:ext cx="302031" cy="155868"/>
          </a:xfrm>
          <a:prstGeom prst="straightConnector1">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61" name="Textfeld 60">
            <a:extLst>
              <a:ext uri="{FF2B5EF4-FFF2-40B4-BE49-F238E27FC236}">
                <a16:creationId xmlns:a16="http://schemas.microsoft.com/office/drawing/2014/main" id="{A1B37943-22E0-398E-FDA3-EE4961116936}"/>
              </a:ext>
            </a:extLst>
          </p:cNvPr>
          <p:cNvSpPr txBox="1"/>
          <p:nvPr/>
        </p:nvSpPr>
        <p:spPr>
          <a:xfrm>
            <a:off x="6160635" y="3488830"/>
            <a:ext cx="721920" cy="92333"/>
          </a:xfrm>
          <a:prstGeom prst="rect">
            <a:avLst/>
          </a:prstGeom>
          <a:solidFill>
            <a:schemeClr val="bg1"/>
          </a:solidFill>
        </p:spPr>
        <p:txBody>
          <a:bodyPr wrap="none" lIns="36000" tIns="0" rIns="36000" bIns="0" rtlCol="0" anchor="ctr">
            <a:spAutoFit/>
          </a:bodyPr>
          <a:lstStyle/>
          <a:p>
            <a:pPr algn="r"/>
            <a:r>
              <a:rPr lang="de-DE" sz="600"/>
              <a:t>SIR mit 95 %-KI</a:t>
            </a:r>
          </a:p>
        </p:txBody>
      </p:sp>
      <p:sp>
        <p:nvSpPr>
          <p:cNvPr id="62" name="Textfeld 61">
            <a:extLst>
              <a:ext uri="{FF2B5EF4-FFF2-40B4-BE49-F238E27FC236}">
                <a16:creationId xmlns:a16="http://schemas.microsoft.com/office/drawing/2014/main" id="{A9072668-3FF6-3E07-ACCA-C8C8DE088492}"/>
              </a:ext>
            </a:extLst>
          </p:cNvPr>
          <p:cNvSpPr txBox="1"/>
          <p:nvPr/>
        </p:nvSpPr>
        <p:spPr>
          <a:xfrm>
            <a:off x="6295255" y="3583869"/>
            <a:ext cx="595282" cy="92333"/>
          </a:xfrm>
          <a:prstGeom prst="rect">
            <a:avLst/>
          </a:prstGeom>
          <a:solidFill>
            <a:schemeClr val="bg1"/>
          </a:solidFill>
        </p:spPr>
        <p:txBody>
          <a:bodyPr wrap="none" lIns="36000" tIns="0" rIns="36000" bIns="0" rtlCol="0" anchor="ctr">
            <a:spAutoFit/>
          </a:bodyPr>
          <a:lstStyle/>
          <a:p>
            <a:pPr algn="r"/>
            <a:r>
              <a:rPr lang="de-DE" sz="600"/>
              <a:t>           Trend</a:t>
            </a:r>
          </a:p>
        </p:txBody>
      </p:sp>
      <p:sp>
        <p:nvSpPr>
          <p:cNvPr id="63" name="Textfeld 62">
            <a:extLst>
              <a:ext uri="{FF2B5EF4-FFF2-40B4-BE49-F238E27FC236}">
                <a16:creationId xmlns:a16="http://schemas.microsoft.com/office/drawing/2014/main" id="{0FEE4CA4-49DA-255A-1D82-794A77DD0128}"/>
              </a:ext>
            </a:extLst>
          </p:cNvPr>
          <p:cNvSpPr txBox="1"/>
          <p:nvPr/>
        </p:nvSpPr>
        <p:spPr>
          <a:xfrm>
            <a:off x="6030243" y="3670683"/>
            <a:ext cx="854969" cy="92333"/>
          </a:xfrm>
          <a:prstGeom prst="rect">
            <a:avLst/>
          </a:prstGeom>
          <a:solidFill>
            <a:schemeClr val="bg1"/>
          </a:solidFill>
        </p:spPr>
        <p:txBody>
          <a:bodyPr wrap="none" lIns="36000" tIns="0" rIns="36000" bIns="0" rtlCol="0" anchor="ctr">
            <a:spAutoFit/>
          </a:bodyPr>
          <a:lstStyle/>
          <a:p>
            <a:pPr algn="r"/>
            <a:r>
              <a:rPr lang="de-DE" sz="600"/>
              <a:t>95 %-KI des Trends</a:t>
            </a:r>
          </a:p>
        </p:txBody>
      </p:sp>
      <p:sp>
        <p:nvSpPr>
          <p:cNvPr id="64" name="Textfeld 63">
            <a:extLst>
              <a:ext uri="{FF2B5EF4-FFF2-40B4-BE49-F238E27FC236}">
                <a16:creationId xmlns:a16="http://schemas.microsoft.com/office/drawing/2014/main" id="{F0E49258-8810-2240-350E-4B800522DF3E}"/>
              </a:ext>
            </a:extLst>
          </p:cNvPr>
          <p:cNvSpPr txBox="1"/>
          <p:nvPr/>
        </p:nvSpPr>
        <p:spPr>
          <a:xfrm>
            <a:off x="6851545" y="3397614"/>
            <a:ext cx="385289" cy="92333"/>
          </a:xfrm>
          <a:prstGeom prst="rect">
            <a:avLst/>
          </a:prstGeom>
          <a:solidFill>
            <a:schemeClr val="bg1"/>
          </a:solidFill>
        </p:spPr>
        <p:txBody>
          <a:bodyPr wrap="none" lIns="36000" tIns="0" rIns="36000" bIns="0" rtlCol="0" anchor="ctr">
            <a:spAutoFit/>
          </a:bodyPr>
          <a:lstStyle/>
          <a:p>
            <a:pPr algn="ctr"/>
            <a:r>
              <a:rPr lang="de-DE" sz="600" b="1">
                <a:solidFill>
                  <a:srgbClr val="00008A"/>
                </a:solidFill>
              </a:rPr>
              <a:t>Jungen</a:t>
            </a:r>
          </a:p>
        </p:txBody>
      </p:sp>
      <p:sp>
        <p:nvSpPr>
          <p:cNvPr id="65" name="Textfeld 64">
            <a:extLst>
              <a:ext uri="{FF2B5EF4-FFF2-40B4-BE49-F238E27FC236}">
                <a16:creationId xmlns:a16="http://schemas.microsoft.com/office/drawing/2014/main" id="{63370227-EFAB-5A55-7962-396C03128B4C}"/>
              </a:ext>
            </a:extLst>
          </p:cNvPr>
          <p:cNvSpPr txBox="1"/>
          <p:nvPr/>
        </p:nvSpPr>
        <p:spPr>
          <a:xfrm>
            <a:off x="7208644" y="3398217"/>
            <a:ext cx="383118" cy="92333"/>
          </a:xfrm>
          <a:prstGeom prst="rect">
            <a:avLst/>
          </a:prstGeom>
          <a:solidFill>
            <a:schemeClr val="bg1"/>
          </a:solidFill>
        </p:spPr>
        <p:txBody>
          <a:bodyPr wrap="none" lIns="0" tIns="0" rIns="0" bIns="0" rtlCol="0" anchor="ctr">
            <a:spAutoFit/>
          </a:bodyPr>
          <a:lstStyle/>
          <a:p>
            <a:pPr algn="ctr"/>
            <a:r>
              <a:rPr lang="de-DE" sz="600" b="1">
                <a:solidFill>
                  <a:srgbClr val="890000"/>
                </a:solidFill>
              </a:rPr>
              <a:t>Mädchen</a:t>
            </a:r>
          </a:p>
        </p:txBody>
      </p:sp>
      <p:sp>
        <p:nvSpPr>
          <p:cNvPr id="66" name="Rechteck: abgerundete Ecken 65">
            <a:extLst>
              <a:ext uri="{FF2B5EF4-FFF2-40B4-BE49-F238E27FC236}">
                <a16:creationId xmlns:a16="http://schemas.microsoft.com/office/drawing/2014/main" id="{0C93903B-4B25-3064-6FA9-CFF013593613}"/>
              </a:ext>
            </a:extLst>
          </p:cNvPr>
          <p:cNvSpPr/>
          <p:nvPr/>
        </p:nvSpPr>
        <p:spPr>
          <a:xfrm>
            <a:off x="5556573" y="2192176"/>
            <a:ext cx="604062" cy="237901"/>
          </a:xfrm>
          <a:prstGeom prst="roundRect">
            <a:avLst/>
          </a:prstGeom>
          <a:solidFill>
            <a:srgbClr val="EBEBFF"/>
          </a:solidFill>
          <a:ln w="9525">
            <a:solidFill>
              <a:srgbClr val="00008A"/>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00008A"/>
                </a:solidFill>
              </a:rPr>
              <a:t>18,1</a:t>
            </a:r>
          </a:p>
          <a:p>
            <a:pPr algn="ctr"/>
            <a:r>
              <a:rPr lang="de-DE" sz="600">
                <a:solidFill>
                  <a:srgbClr val="00008A"/>
                </a:solidFill>
              </a:rPr>
              <a:t>[16,2; 20,0]</a:t>
            </a:r>
          </a:p>
        </p:txBody>
      </p:sp>
      <p:sp>
        <p:nvSpPr>
          <p:cNvPr id="67" name="Rechteck: abgerundete Ecken 66">
            <a:extLst>
              <a:ext uri="{FF2B5EF4-FFF2-40B4-BE49-F238E27FC236}">
                <a16:creationId xmlns:a16="http://schemas.microsoft.com/office/drawing/2014/main" id="{D7CA768D-E71B-5E1F-69A2-47BEE091F7B5}"/>
              </a:ext>
            </a:extLst>
          </p:cNvPr>
          <p:cNvSpPr/>
          <p:nvPr/>
        </p:nvSpPr>
        <p:spPr>
          <a:xfrm>
            <a:off x="7654235" y="1862738"/>
            <a:ext cx="604062" cy="237901"/>
          </a:xfrm>
          <a:prstGeom prst="roundRect">
            <a:avLst/>
          </a:prstGeom>
          <a:solidFill>
            <a:srgbClr val="EBEBFF"/>
          </a:solidFill>
          <a:ln w="9525">
            <a:solidFill>
              <a:srgbClr val="00008A"/>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00008A"/>
                </a:solidFill>
              </a:rPr>
              <a:t>36,1</a:t>
            </a:r>
          </a:p>
          <a:p>
            <a:pPr algn="ctr"/>
            <a:r>
              <a:rPr lang="de-DE" sz="600">
                <a:solidFill>
                  <a:srgbClr val="00008A"/>
                </a:solidFill>
              </a:rPr>
              <a:t>[33,3; 38,9]</a:t>
            </a:r>
          </a:p>
        </p:txBody>
      </p:sp>
      <p:cxnSp>
        <p:nvCxnSpPr>
          <p:cNvPr id="68" name="Gerade Verbindung mit Pfeil 67">
            <a:extLst>
              <a:ext uri="{FF2B5EF4-FFF2-40B4-BE49-F238E27FC236}">
                <a16:creationId xmlns:a16="http://schemas.microsoft.com/office/drawing/2014/main" id="{3617EBD5-2174-662D-1880-0310D50F2D9E}"/>
              </a:ext>
            </a:extLst>
          </p:cNvPr>
          <p:cNvCxnSpPr>
            <a:cxnSpLocks/>
            <a:stCxn id="66" idx="2"/>
          </p:cNvCxnSpPr>
          <p:nvPr/>
        </p:nvCxnSpPr>
        <p:spPr>
          <a:xfrm flipH="1">
            <a:off x="5540929" y="2430077"/>
            <a:ext cx="317675" cy="256223"/>
          </a:xfrm>
          <a:prstGeom prst="straightConnector1">
            <a:avLst/>
          </a:prstGeom>
          <a:ln w="9525">
            <a:solidFill>
              <a:srgbClr val="00008A"/>
            </a:solidFill>
            <a:tailEnd type="triangle"/>
          </a:ln>
        </p:spPr>
        <p:style>
          <a:lnRef idx="1">
            <a:schemeClr val="accent1"/>
          </a:lnRef>
          <a:fillRef idx="0">
            <a:schemeClr val="accent1"/>
          </a:fillRef>
          <a:effectRef idx="0">
            <a:schemeClr val="accent1"/>
          </a:effectRef>
          <a:fontRef idx="minor">
            <a:schemeClr val="tx1"/>
          </a:fontRef>
        </p:style>
      </p:cxnSp>
      <p:cxnSp>
        <p:nvCxnSpPr>
          <p:cNvPr id="69" name="Gerade Verbindung mit Pfeil 68">
            <a:extLst>
              <a:ext uri="{FF2B5EF4-FFF2-40B4-BE49-F238E27FC236}">
                <a16:creationId xmlns:a16="http://schemas.microsoft.com/office/drawing/2014/main" id="{EDD82AE5-C1E9-757A-375D-B56E2764A5F2}"/>
              </a:ext>
            </a:extLst>
          </p:cNvPr>
          <p:cNvCxnSpPr>
            <a:cxnSpLocks/>
          </p:cNvCxnSpPr>
          <p:nvPr/>
        </p:nvCxnSpPr>
        <p:spPr>
          <a:xfrm>
            <a:off x="7956266" y="2108029"/>
            <a:ext cx="266561" cy="162134"/>
          </a:xfrm>
          <a:prstGeom prst="straightConnector1">
            <a:avLst/>
          </a:prstGeom>
          <a:ln w="9525">
            <a:solidFill>
              <a:srgbClr val="00008A"/>
            </a:solidFill>
            <a:tailEnd type="triangle"/>
          </a:ln>
        </p:spPr>
        <p:style>
          <a:lnRef idx="1">
            <a:schemeClr val="accent1"/>
          </a:lnRef>
          <a:fillRef idx="0">
            <a:schemeClr val="accent1"/>
          </a:fillRef>
          <a:effectRef idx="0">
            <a:schemeClr val="accent1"/>
          </a:effectRef>
          <a:fontRef idx="minor">
            <a:schemeClr val="tx1"/>
          </a:fontRef>
        </p:style>
      </p:cxnSp>
      <p:sp>
        <p:nvSpPr>
          <p:cNvPr id="72" name="Rechteck: abgerundete Ecken 71">
            <a:extLst>
              <a:ext uri="{FF2B5EF4-FFF2-40B4-BE49-F238E27FC236}">
                <a16:creationId xmlns:a16="http://schemas.microsoft.com/office/drawing/2014/main" id="{A0DF1436-584B-FBD2-5FDA-5EF7A35BF0E1}"/>
              </a:ext>
            </a:extLst>
          </p:cNvPr>
          <p:cNvSpPr/>
          <p:nvPr/>
        </p:nvSpPr>
        <p:spPr>
          <a:xfrm>
            <a:off x="5556573" y="2943029"/>
            <a:ext cx="604062" cy="237901"/>
          </a:xfrm>
          <a:prstGeom prst="roundRect">
            <a:avLst/>
          </a:prstGeom>
          <a:solidFill>
            <a:srgbClr val="FFE5E5"/>
          </a:solidFill>
          <a:ln w="9525">
            <a:solidFill>
              <a:srgbClr val="89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890000"/>
                </a:solidFill>
              </a:rPr>
              <a:t>17,1</a:t>
            </a:r>
          </a:p>
          <a:p>
            <a:pPr algn="ctr"/>
            <a:r>
              <a:rPr lang="de-DE" sz="600">
                <a:solidFill>
                  <a:srgbClr val="890000"/>
                </a:solidFill>
              </a:rPr>
              <a:t>[15,2; 18,9]</a:t>
            </a:r>
          </a:p>
        </p:txBody>
      </p:sp>
      <p:sp>
        <p:nvSpPr>
          <p:cNvPr id="73" name="Rechteck: abgerundete Ecken 72">
            <a:extLst>
              <a:ext uri="{FF2B5EF4-FFF2-40B4-BE49-F238E27FC236}">
                <a16:creationId xmlns:a16="http://schemas.microsoft.com/office/drawing/2014/main" id="{0D8EAE73-7D51-773D-D94B-568436560A80}"/>
              </a:ext>
            </a:extLst>
          </p:cNvPr>
          <p:cNvSpPr/>
          <p:nvPr/>
        </p:nvSpPr>
        <p:spPr>
          <a:xfrm>
            <a:off x="7654235" y="2823563"/>
            <a:ext cx="604062" cy="237901"/>
          </a:xfrm>
          <a:prstGeom prst="roundRect">
            <a:avLst/>
          </a:prstGeom>
          <a:solidFill>
            <a:srgbClr val="FFE5E5"/>
          </a:solidFill>
          <a:ln w="9525">
            <a:solidFill>
              <a:srgbClr val="89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890000"/>
                </a:solidFill>
              </a:rPr>
              <a:t>30,4</a:t>
            </a:r>
          </a:p>
          <a:p>
            <a:pPr algn="ctr"/>
            <a:r>
              <a:rPr lang="de-DE" sz="600">
                <a:solidFill>
                  <a:srgbClr val="890000"/>
                </a:solidFill>
              </a:rPr>
              <a:t>[27,7; 33,0]</a:t>
            </a:r>
          </a:p>
        </p:txBody>
      </p:sp>
      <p:cxnSp>
        <p:nvCxnSpPr>
          <p:cNvPr id="74" name="Gerade Verbindung mit Pfeil 73">
            <a:extLst>
              <a:ext uri="{FF2B5EF4-FFF2-40B4-BE49-F238E27FC236}">
                <a16:creationId xmlns:a16="http://schemas.microsoft.com/office/drawing/2014/main" id="{D4F5D137-AC12-1696-0BCE-2CAB47BD2E19}"/>
              </a:ext>
            </a:extLst>
          </p:cNvPr>
          <p:cNvCxnSpPr>
            <a:cxnSpLocks/>
            <a:stCxn id="72" idx="0"/>
          </p:cNvCxnSpPr>
          <p:nvPr/>
        </p:nvCxnSpPr>
        <p:spPr>
          <a:xfrm flipH="1" flipV="1">
            <a:off x="5560907" y="2845897"/>
            <a:ext cx="297697" cy="97132"/>
          </a:xfrm>
          <a:prstGeom prst="straightConnector1">
            <a:avLst/>
          </a:prstGeom>
          <a:ln w="9525">
            <a:solidFill>
              <a:srgbClr val="89000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Gerade Verbindung mit Pfeil 74">
            <a:extLst>
              <a:ext uri="{FF2B5EF4-FFF2-40B4-BE49-F238E27FC236}">
                <a16:creationId xmlns:a16="http://schemas.microsoft.com/office/drawing/2014/main" id="{A5B4A7B0-DE95-66F7-7821-E703B7543A23}"/>
              </a:ext>
            </a:extLst>
          </p:cNvPr>
          <p:cNvCxnSpPr>
            <a:cxnSpLocks/>
            <a:stCxn id="73" idx="0"/>
          </p:cNvCxnSpPr>
          <p:nvPr/>
        </p:nvCxnSpPr>
        <p:spPr>
          <a:xfrm flipV="1">
            <a:off x="7956266" y="2581737"/>
            <a:ext cx="280107" cy="241826"/>
          </a:xfrm>
          <a:prstGeom prst="straightConnector1">
            <a:avLst/>
          </a:prstGeom>
          <a:ln w="9525">
            <a:solidFill>
              <a:srgbClr val="890000"/>
            </a:solidFill>
            <a:tailEnd type="triangle"/>
          </a:ln>
        </p:spPr>
        <p:style>
          <a:lnRef idx="1">
            <a:schemeClr val="accent1"/>
          </a:lnRef>
          <a:fillRef idx="0">
            <a:schemeClr val="accent1"/>
          </a:fillRef>
          <a:effectRef idx="0">
            <a:schemeClr val="accent1"/>
          </a:effectRef>
          <a:fontRef idx="minor">
            <a:schemeClr val="tx1"/>
          </a:fontRef>
        </p:style>
      </p:cxnSp>
      <p:pic>
        <p:nvPicPr>
          <p:cNvPr id="83" name="Grafik 82" descr="Ein Bild, das Reihe, Quadrat, Text enthält.&#10;&#10;KI-generierte Inhalte können fehlerhaft sein.">
            <a:extLst>
              <a:ext uri="{FF2B5EF4-FFF2-40B4-BE49-F238E27FC236}">
                <a16:creationId xmlns:a16="http://schemas.microsoft.com/office/drawing/2014/main" id="{254507A0-DA7D-FD62-B629-4D37E6CFF77F}"/>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453793" y="1354396"/>
            <a:ext cx="1023208" cy="437243"/>
          </a:xfrm>
          <a:prstGeom prst="rect">
            <a:avLst/>
          </a:prstGeom>
        </p:spPr>
      </p:pic>
      <p:sp>
        <p:nvSpPr>
          <p:cNvPr id="84" name="Rechteck 83">
            <a:extLst>
              <a:ext uri="{FF2B5EF4-FFF2-40B4-BE49-F238E27FC236}">
                <a16:creationId xmlns:a16="http://schemas.microsoft.com/office/drawing/2014/main" id="{CA24ED95-C4E9-A83F-2290-6584BD880470}"/>
              </a:ext>
            </a:extLst>
          </p:cNvPr>
          <p:cNvSpPr/>
          <p:nvPr/>
        </p:nvSpPr>
        <p:spPr>
          <a:xfrm>
            <a:off x="5040492" y="1310701"/>
            <a:ext cx="213315" cy="15204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5" name="Textfeld 84">
            <a:extLst>
              <a:ext uri="{FF2B5EF4-FFF2-40B4-BE49-F238E27FC236}">
                <a16:creationId xmlns:a16="http://schemas.microsoft.com/office/drawing/2014/main" id="{7818CEAB-DEC9-F24A-03B3-FD748DA698A5}"/>
              </a:ext>
            </a:extLst>
          </p:cNvPr>
          <p:cNvSpPr txBox="1"/>
          <p:nvPr/>
        </p:nvSpPr>
        <p:spPr>
          <a:xfrm rot="16200000">
            <a:off x="4349989" y="2137578"/>
            <a:ext cx="1601968" cy="215444"/>
          </a:xfrm>
          <a:prstGeom prst="rect">
            <a:avLst/>
          </a:prstGeom>
          <a:solidFill>
            <a:schemeClr val="bg1"/>
          </a:solidFill>
        </p:spPr>
        <p:txBody>
          <a:bodyPr wrap="none" lIns="36000" tIns="0" rIns="36000" bIns="0" rtlCol="0" anchor="ctr">
            <a:spAutoFit/>
          </a:bodyPr>
          <a:lstStyle/>
          <a:p>
            <a:pPr algn="l"/>
            <a:endParaRPr lang="de-DE" sz="700" b="1"/>
          </a:p>
          <a:p>
            <a:pPr algn="l"/>
            <a:r>
              <a:rPr lang="de-DE" sz="700" b="1"/>
              <a:t>Inzidenzrate [pro 100.000 PJ]</a:t>
            </a:r>
          </a:p>
        </p:txBody>
      </p:sp>
      <p:sp>
        <p:nvSpPr>
          <p:cNvPr id="86" name="Textfeld 85">
            <a:extLst>
              <a:ext uri="{FF2B5EF4-FFF2-40B4-BE49-F238E27FC236}">
                <a16:creationId xmlns:a16="http://schemas.microsoft.com/office/drawing/2014/main" id="{6A2591CC-E96F-7E3E-6493-1D0297DFA83E}"/>
              </a:ext>
            </a:extLst>
          </p:cNvPr>
          <p:cNvSpPr txBox="1"/>
          <p:nvPr/>
        </p:nvSpPr>
        <p:spPr>
          <a:xfrm>
            <a:off x="1150952" y="1350075"/>
            <a:ext cx="2638864" cy="176972"/>
          </a:xfrm>
          <a:prstGeom prst="rect">
            <a:avLst/>
          </a:prstGeom>
          <a:noFill/>
        </p:spPr>
        <p:txBody>
          <a:bodyPr wrap="none" rtlCol="0" anchor="ctr">
            <a:spAutoFit/>
          </a:bodyPr>
          <a:lstStyle/>
          <a:p>
            <a:r>
              <a:rPr lang="de-DE" sz="550">
                <a:solidFill>
                  <a:schemeClr val="accent2"/>
                </a:solidFill>
              </a:rPr>
              <a:t>Mittlere standardisierte T1D-Inzidenz 2002-2022: </a:t>
            </a:r>
            <a:r>
              <a:rPr lang="de-DE" sz="550" b="1">
                <a:solidFill>
                  <a:schemeClr val="accent2"/>
                </a:solidFill>
              </a:rPr>
              <a:t>23,9</a:t>
            </a:r>
            <a:r>
              <a:rPr lang="de-DE" sz="550">
                <a:solidFill>
                  <a:schemeClr val="accent2"/>
                </a:solidFill>
              </a:rPr>
              <a:t> [23,5; 24,3]</a:t>
            </a:r>
          </a:p>
        </p:txBody>
      </p:sp>
      <p:sp>
        <p:nvSpPr>
          <p:cNvPr id="87" name="Textfeld 86">
            <a:extLst>
              <a:ext uri="{FF2B5EF4-FFF2-40B4-BE49-F238E27FC236}">
                <a16:creationId xmlns:a16="http://schemas.microsoft.com/office/drawing/2014/main" id="{9C0E1406-CEB3-B66A-1896-AF96AF92CFAE}"/>
              </a:ext>
            </a:extLst>
          </p:cNvPr>
          <p:cNvSpPr txBox="1"/>
          <p:nvPr/>
        </p:nvSpPr>
        <p:spPr>
          <a:xfrm>
            <a:off x="5655501" y="1521343"/>
            <a:ext cx="2668044" cy="176972"/>
          </a:xfrm>
          <a:prstGeom prst="rect">
            <a:avLst/>
          </a:prstGeom>
          <a:noFill/>
        </p:spPr>
        <p:txBody>
          <a:bodyPr wrap="square" rtlCol="0" anchor="ctr">
            <a:spAutoFit/>
          </a:bodyPr>
          <a:lstStyle/>
          <a:p>
            <a:r>
              <a:rPr lang="de-DE" sz="550">
                <a:solidFill>
                  <a:srgbClr val="890000"/>
                </a:solidFill>
              </a:rPr>
              <a:t>Mittlere standardisierte T1D-Inzidenz 2002-2022: </a:t>
            </a:r>
            <a:r>
              <a:rPr lang="de-DE" sz="550" b="1">
                <a:solidFill>
                  <a:srgbClr val="890000"/>
                </a:solidFill>
              </a:rPr>
              <a:t>22,3</a:t>
            </a:r>
            <a:r>
              <a:rPr lang="de-DE" sz="550">
                <a:solidFill>
                  <a:srgbClr val="890000"/>
                </a:solidFill>
              </a:rPr>
              <a:t> [21,8; 22,8]</a:t>
            </a:r>
          </a:p>
        </p:txBody>
      </p:sp>
      <p:pic>
        <p:nvPicPr>
          <p:cNvPr id="89" name="Grafik 88" descr="Schulmädchen Silhouette">
            <a:extLst>
              <a:ext uri="{FF2B5EF4-FFF2-40B4-BE49-F238E27FC236}">
                <a16:creationId xmlns:a16="http://schemas.microsoft.com/office/drawing/2014/main" id="{3ED11994-EB8B-6DA0-324A-AB1E5DC820B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482950" y="1488603"/>
            <a:ext cx="206595" cy="206595"/>
          </a:xfrm>
          <a:prstGeom prst="rect">
            <a:avLst/>
          </a:prstGeom>
        </p:spPr>
      </p:pic>
      <p:pic>
        <p:nvPicPr>
          <p:cNvPr id="91" name="Grafik 90" descr="Schuljunge Silhouette">
            <a:extLst>
              <a:ext uri="{FF2B5EF4-FFF2-40B4-BE49-F238E27FC236}">
                <a16:creationId xmlns:a16="http://schemas.microsoft.com/office/drawing/2014/main" id="{C0750B05-F6B1-62DE-4830-72B95DA0A9F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482949" y="1324111"/>
            <a:ext cx="206596" cy="206596"/>
          </a:xfrm>
          <a:prstGeom prst="rect">
            <a:avLst/>
          </a:prstGeom>
        </p:spPr>
      </p:pic>
      <p:sp>
        <p:nvSpPr>
          <p:cNvPr id="92" name="Textfeld 91">
            <a:extLst>
              <a:ext uri="{FF2B5EF4-FFF2-40B4-BE49-F238E27FC236}">
                <a16:creationId xmlns:a16="http://schemas.microsoft.com/office/drawing/2014/main" id="{4E60E8B6-A20F-1218-98F2-B2B73F0F2BB6}"/>
              </a:ext>
            </a:extLst>
          </p:cNvPr>
          <p:cNvSpPr txBox="1"/>
          <p:nvPr/>
        </p:nvSpPr>
        <p:spPr>
          <a:xfrm>
            <a:off x="5655501" y="1367052"/>
            <a:ext cx="2668044" cy="176972"/>
          </a:xfrm>
          <a:prstGeom prst="rect">
            <a:avLst/>
          </a:prstGeom>
          <a:noFill/>
        </p:spPr>
        <p:txBody>
          <a:bodyPr wrap="square" rtlCol="0" anchor="ctr">
            <a:spAutoFit/>
          </a:bodyPr>
          <a:lstStyle/>
          <a:p>
            <a:r>
              <a:rPr lang="de-DE" sz="550">
                <a:solidFill>
                  <a:srgbClr val="00008A"/>
                </a:solidFill>
              </a:rPr>
              <a:t>Mittlere standardisierte T1D-Inzidenz 2002-2022: </a:t>
            </a:r>
            <a:r>
              <a:rPr lang="de-DE" sz="550" b="1">
                <a:solidFill>
                  <a:srgbClr val="00008A"/>
                </a:solidFill>
              </a:rPr>
              <a:t>25,5</a:t>
            </a:r>
            <a:r>
              <a:rPr lang="de-DE" sz="550">
                <a:solidFill>
                  <a:srgbClr val="00008A"/>
                </a:solidFill>
              </a:rPr>
              <a:t> [25,0; 26,0]</a:t>
            </a:r>
          </a:p>
        </p:txBody>
      </p:sp>
      <p:sp>
        <p:nvSpPr>
          <p:cNvPr id="6" name="Rechteck: abgerundete Ecken 5">
            <a:extLst>
              <a:ext uri="{FF2B5EF4-FFF2-40B4-BE49-F238E27FC236}">
                <a16:creationId xmlns:a16="http://schemas.microsoft.com/office/drawing/2014/main" id="{276ED54F-8D15-C7C1-2D66-4011C32FEE8B}"/>
              </a:ext>
            </a:extLst>
          </p:cNvPr>
          <p:cNvSpPr/>
          <p:nvPr/>
        </p:nvSpPr>
        <p:spPr>
          <a:xfrm>
            <a:off x="685810" y="3913475"/>
            <a:ext cx="3419737" cy="615701"/>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de-DE" sz="1050">
                <a:solidFill>
                  <a:schemeClr val="bg1"/>
                </a:solidFill>
              </a:rPr>
              <a:t>Die Änderung des Prozentsatzes der T1D-Inzidenz steigt jährlich um </a:t>
            </a:r>
            <a:r>
              <a:rPr lang="de-DE" sz="1050" b="1">
                <a:solidFill>
                  <a:schemeClr val="bg1"/>
                </a:solidFill>
              </a:rPr>
              <a:t>2,7 %</a:t>
            </a:r>
            <a:r>
              <a:rPr lang="de-DE" sz="1050">
                <a:solidFill>
                  <a:schemeClr val="bg1"/>
                </a:solidFill>
              </a:rPr>
              <a:t> </a:t>
            </a:r>
          </a:p>
          <a:p>
            <a:pPr lvl="0">
              <a:defRPr/>
            </a:pPr>
            <a:r>
              <a:rPr lang="de-DE" sz="1050">
                <a:solidFill>
                  <a:schemeClr val="bg1"/>
                </a:solidFill>
              </a:rPr>
              <a:t>(95 %-KI: 2,3 %; 3,1 %)</a:t>
            </a:r>
          </a:p>
        </p:txBody>
      </p:sp>
      <p:sp>
        <p:nvSpPr>
          <p:cNvPr id="7" name="Rechteck: abgerundete Ecken 6">
            <a:extLst>
              <a:ext uri="{FF2B5EF4-FFF2-40B4-BE49-F238E27FC236}">
                <a16:creationId xmlns:a16="http://schemas.microsoft.com/office/drawing/2014/main" id="{D4FAAEB6-EAE3-5683-164C-D423DAC84795}"/>
              </a:ext>
            </a:extLst>
          </p:cNvPr>
          <p:cNvSpPr/>
          <p:nvPr/>
        </p:nvSpPr>
        <p:spPr>
          <a:xfrm>
            <a:off x="5006953" y="3913475"/>
            <a:ext cx="3419737" cy="615701"/>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de-DE" sz="1050">
                <a:solidFill>
                  <a:schemeClr val="bg1"/>
                </a:solidFill>
              </a:rPr>
              <a:t>T1D-Inzidenz steigt jährlich um </a:t>
            </a:r>
          </a:p>
          <a:p>
            <a:pPr lvl="0">
              <a:defRPr/>
            </a:pPr>
            <a:r>
              <a:rPr lang="de-DE" sz="1050" b="1">
                <a:solidFill>
                  <a:srgbClr val="8181FF"/>
                </a:solidFill>
              </a:rPr>
              <a:t>3,2 %</a:t>
            </a:r>
            <a:r>
              <a:rPr lang="de-DE" sz="1050">
                <a:solidFill>
                  <a:srgbClr val="8181FF"/>
                </a:solidFill>
              </a:rPr>
              <a:t> (95 %-KI: 2,6 %; 3,7 %) bei Jungen,  </a:t>
            </a:r>
            <a:r>
              <a:rPr lang="de-DE" sz="1050" b="1">
                <a:solidFill>
                  <a:srgbClr val="FF9F9F"/>
                </a:solidFill>
              </a:rPr>
              <a:t>2,3 %</a:t>
            </a:r>
            <a:r>
              <a:rPr lang="de-DE" sz="1050">
                <a:solidFill>
                  <a:srgbClr val="FF9F9F"/>
                </a:solidFill>
              </a:rPr>
              <a:t> (95 %-KI: 1,7 %; 2,9 %) bei Mädchen</a:t>
            </a:r>
          </a:p>
        </p:txBody>
      </p:sp>
    </p:spTree>
    <p:extLst>
      <p:ext uri="{BB962C8B-B14F-4D97-AF65-F5344CB8AC3E}">
        <p14:creationId xmlns:p14="http://schemas.microsoft.com/office/powerpoint/2010/main" val="3400805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53CCD6-B2AE-7284-4036-7ADA44F60FA2}"/>
            </a:ext>
          </a:extLst>
        </p:cNvPr>
        <p:cNvGrpSpPr/>
        <p:nvPr/>
      </p:nvGrpSpPr>
      <p:grpSpPr>
        <a:xfrm>
          <a:off x="0" y="0"/>
          <a:ext cx="0" cy="0"/>
          <a:chOff x="0" y="0"/>
          <a:chExt cx="0" cy="0"/>
        </a:xfrm>
      </p:grpSpPr>
      <p:pic>
        <p:nvPicPr>
          <p:cNvPr id="7" name="Grafik 6" descr="Ein Bild, das Text, Screenshot, Diagramm, Reihe enthält.&#10;&#10;KI-generierte Inhalte können fehlerhaft sein.">
            <a:extLst>
              <a:ext uri="{FF2B5EF4-FFF2-40B4-BE49-F238E27FC236}">
                <a16:creationId xmlns:a16="http://schemas.microsoft.com/office/drawing/2014/main" id="{36E4497C-7D4F-90A7-3EF3-73693EB9185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018135" y="1253477"/>
            <a:ext cx="3388236" cy="2546383"/>
          </a:xfrm>
          <a:prstGeom prst="rect">
            <a:avLst/>
          </a:prstGeom>
        </p:spPr>
      </p:pic>
      <p:sp>
        <p:nvSpPr>
          <p:cNvPr id="15" name="Textfeld 14">
            <a:extLst>
              <a:ext uri="{FF2B5EF4-FFF2-40B4-BE49-F238E27FC236}">
                <a16:creationId xmlns:a16="http://schemas.microsoft.com/office/drawing/2014/main" id="{C4AF7F5C-C865-D059-FD3C-3C6B21124262}"/>
              </a:ext>
            </a:extLst>
          </p:cNvPr>
          <p:cNvSpPr txBox="1"/>
          <p:nvPr/>
        </p:nvSpPr>
        <p:spPr>
          <a:xfrm>
            <a:off x="1015673" y="882760"/>
            <a:ext cx="2870658"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a:ln>
                  <a:noFill/>
                </a:ln>
                <a:solidFill>
                  <a:srgbClr val="7030A0"/>
                </a:solidFill>
                <a:effectLst/>
                <a:uLnTx/>
                <a:uFillTx/>
                <a:latin typeface="Verdana"/>
                <a:ea typeface="+mn-ea"/>
                <a:cs typeface="+mn-cs"/>
              </a:rPr>
              <a:t>T1D-Inzidenz gesamt (0-19 Jahre)</a:t>
            </a:r>
          </a:p>
        </p:txBody>
      </p:sp>
      <p:sp>
        <p:nvSpPr>
          <p:cNvPr id="16" name="Textfeld 15">
            <a:extLst>
              <a:ext uri="{FF2B5EF4-FFF2-40B4-BE49-F238E27FC236}">
                <a16:creationId xmlns:a16="http://schemas.microsoft.com/office/drawing/2014/main" id="{8E8984BA-6FFC-1AF3-7C29-6540565542A4}"/>
              </a:ext>
            </a:extLst>
          </p:cNvPr>
          <p:cNvSpPr txBox="1"/>
          <p:nvPr/>
        </p:nvSpPr>
        <p:spPr>
          <a:xfrm>
            <a:off x="5172489" y="877847"/>
            <a:ext cx="3088666"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a:ln>
                  <a:noFill/>
                </a:ln>
                <a:solidFill>
                  <a:srgbClr val="7030A0"/>
                </a:solidFill>
                <a:effectLst/>
                <a:uLnTx/>
                <a:uFillTx/>
                <a:latin typeface="Verdana"/>
                <a:ea typeface="+mn-ea"/>
                <a:cs typeface="+mn-cs"/>
              </a:rPr>
              <a:t>T1D-Inzidenz nach Alter (0-19 Jahre)</a:t>
            </a:r>
          </a:p>
        </p:txBody>
      </p:sp>
      <p:pic>
        <p:nvPicPr>
          <p:cNvPr id="8" name="Grafik 7" descr="Ein Bild, das Text, Diagramm, Reihe, Screenshot enthält.&#10;&#10;KI-generierte Inhalte können fehlerhaft sein.">
            <a:extLst>
              <a:ext uri="{FF2B5EF4-FFF2-40B4-BE49-F238E27FC236}">
                <a16:creationId xmlns:a16="http://schemas.microsoft.com/office/drawing/2014/main" id="{E5B269E0-5DBF-48C7-DDA0-F653BD2800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5811" y="1246574"/>
            <a:ext cx="3419737" cy="2542186"/>
          </a:xfrm>
          <a:prstGeom prst="rect">
            <a:avLst/>
          </a:prstGeom>
        </p:spPr>
      </p:pic>
      <p:sp>
        <p:nvSpPr>
          <p:cNvPr id="17" name="Rechteck 16">
            <a:extLst>
              <a:ext uri="{FF2B5EF4-FFF2-40B4-BE49-F238E27FC236}">
                <a16:creationId xmlns:a16="http://schemas.microsoft.com/office/drawing/2014/main" id="{8BDE3C37-B26E-D1F3-5032-7E21515392C9}"/>
              </a:ext>
            </a:extLst>
          </p:cNvPr>
          <p:cNvSpPr/>
          <p:nvPr/>
        </p:nvSpPr>
        <p:spPr>
          <a:xfrm>
            <a:off x="685811" y="1253964"/>
            <a:ext cx="3419737" cy="2541569"/>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pic>
        <p:nvPicPr>
          <p:cNvPr id="19" name="Grafik 18" descr="Ein Bild, das Reihe, Quittung, Text enthält.&#10;&#10;KI-generierte Inhalte können fehlerhaft sein.">
            <a:extLst>
              <a:ext uri="{FF2B5EF4-FFF2-40B4-BE49-F238E27FC236}">
                <a16:creationId xmlns:a16="http://schemas.microsoft.com/office/drawing/2014/main" id="{5AB9D9B8-97EC-0A8A-8CFD-9B089C5FB7A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29667" y="1327386"/>
            <a:ext cx="954508" cy="277018"/>
          </a:xfrm>
          <a:prstGeom prst="rect">
            <a:avLst/>
          </a:prstGeom>
        </p:spPr>
      </p:pic>
      <p:sp>
        <p:nvSpPr>
          <p:cNvPr id="20" name="Textfeld 19">
            <a:extLst>
              <a:ext uri="{FF2B5EF4-FFF2-40B4-BE49-F238E27FC236}">
                <a16:creationId xmlns:a16="http://schemas.microsoft.com/office/drawing/2014/main" id="{59F52616-8D9A-C5F4-D6CE-91A90C19362A}"/>
              </a:ext>
            </a:extLst>
          </p:cNvPr>
          <p:cNvSpPr txBox="1"/>
          <p:nvPr/>
        </p:nvSpPr>
        <p:spPr>
          <a:xfrm>
            <a:off x="2018741" y="3483308"/>
            <a:ext cx="721920" cy="92333"/>
          </a:xfrm>
          <a:prstGeom prst="rect">
            <a:avLst/>
          </a:prstGeom>
          <a:solidFill>
            <a:schemeClr val="bg1"/>
          </a:solidFill>
        </p:spPr>
        <p:txBody>
          <a:bodyPr wrap="none" lIns="36000" tIns="0" rIns="36000" bIns="0" rtlCol="0" anchor="ctr">
            <a:spAutoFit/>
          </a:bodyPr>
          <a:lstStyle/>
          <a:p>
            <a:pPr algn="r"/>
            <a:r>
              <a:rPr lang="de-DE" sz="600"/>
              <a:t>SIR mit 95 %-KI</a:t>
            </a:r>
          </a:p>
        </p:txBody>
      </p:sp>
      <p:sp>
        <p:nvSpPr>
          <p:cNvPr id="21" name="Textfeld 20">
            <a:extLst>
              <a:ext uri="{FF2B5EF4-FFF2-40B4-BE49-F238E27FC236}">
                <a16:creationId xmlns:a16="http://schemas.microsoft.com/office/drawing/2014/main" id="{E20BBC2F-216A-28D9-F248-C71CA7766811}"/>
              </a:ext>
            </a:extLst>
          </p:cNvPr>
          <p:cNvSpPr txBox="1"/>
          <p:nvPr/>
        </p:nvSpPr>
        <p:spPr>
          <a:xfrm rot="16200000">
            <a:off x="24048" y="2141662"/>
            <a:ext cx="1601968" cy="215444"/>
          </a:xfrm>
          <a:prstGeom prst="rect">
            <a:avLst/>
          </a:prstGeom>
          <a:solidFill>
            <a:schemeClr val="bg1"/>
          </a:solidFill>
        </p:spPr>
        <p:txBody>
          <a:bodyPr wrap="none" lIns="36000" tIns="0" rIns="36000" bIns="0" rtlCol="0" anchor="ctr">
            <a:spAutoFit/>
          </a:bodyPr>
          <a:lstStyle/>
          <a:p>
            <a:pPr algn="l"/>
            <a:endParaRPr lang="de-DE" sz="700" b="1"/>
          </a:p>
          <a:p>
            <a:pPr algn="l"/>
            <a:r>
              <a:rPr lang="de-DE" sz="700" b="1"/>
              <a:t>Inzidenzrate [pro 100.000 PJ]</a:t>
            </a:r>
          </a:p>
        </p:txBody>
      </p:sp>
      <p:sp>
        <p:nvSpPr>
          <p:cNvPr id="22" name="Rechteck 21">
            <a:extLst>
              <a:ext uri="{FF2B5EF4-FFF2-40B4-BE49-F238E27FC236}">
                <a16:creationId xmlns:a16="http://schemas.microsoft.com/office/drawing/2014/main" id="{6358DE03-6D32-5021-CDB1-50368154E162}"/>
              </a:ext>
            </a:extLst>
          </p:cNvPr>
          <p:cNvSpPr/>
          <p:nvPr/>
        </p:nvSpPr>
        <p:spPr>
          <a:xfrm>
            <a:off x="717309" y="1286514"/>
            <a:ext cx="213315" cy="15204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3" name="Textfeld 22">
            <a:extLst>
              <a:ext uri="{FF2B5EF4-FFF2-40B4-BE49-F238E27FC236}">
                <a16:creationId xmlns:a16="http://schemas.microsoft.com/office/drawing/2014/main" id="{FADF65C0-D654-0272-8C1B-FF22FF8E0118}"/>
              </a:ext>
            </a:extLst>
          </p:cNvPr>
          <p:cNvSpPr txBox="1"/>
          <p:nvPr/>
        </p:nvSpPr>
        <p:spPr>
          <a:xfrm>
            <a:off x="2153361" y="3578347"/>
            <a:ext cx="595282" cy="92333"/>
          </a:xfrm>
          <a:prstGeom prst="rect">
            <a:avLst/>
          </a:prstGeom>
          <a:solidFill>
            <a:schemeClr val="bg1"/>
          </a:solidFill>
        </p:spPr>
        <p:txBody>
          <a:bodyPr wrap="none" lIns="36000" tIns="0" rIns="36000" bIns="0" rtlCol="0" anchor="ctr">
            <a:spAutoFit/>
          </a:bodyPr>
          <a:lstStyle/>
          <a:p>
            <a:pPr algn="r"/>
            <a:r>
              <a:rPr lang="de-DE" sz="600"/>
              <a:t>           Trend</a:t>
            </a:r>
          </a:p>
        </p:txBody>
      </p:sp>
      <p:sp>
        <p:nvSpPr>
          <p:cNvPr id="24" name="Textfeld 23">
            <a:extLst>
              <a:ext uri="{FF2B5EF4-FFF2-40B4-BE49-F238E27FC236}">
                <a16:creationId xmlns:a16="http://schemas.microsoft.com/office/drawing/2014/main" id="{7270A734-66A3-8A79-053D-BF333AAB8A41}"/>
              </a:ext>
            </a:extLst>
          </p:cNvPr>
          <p:cNvSpPr txBox="1"/>
          <p:nvPr/>
        </p:nvSpPr>
        <p:spPr>
          <a:xfrm>
            <a:off x="1888349" y="3665161"/>
            <a:ext cx="854969" cy="92333"/>
          </a:xfrm>
          <a:prstGeom prst="rect">
            <a:avLst/>
          </a:prstGeom>
          <a:solidFill>
            <a:schemeClr val="bg1"/>
          </a:solidFill>
        </p:spPr>
        <p:txBody>
          <a:bodyPr wrap="none" lIns="36000" tIns="0" rIns="36000" bIns="0" rtlCol="0" anchor="ctr">
            <a:spAutoFit/>
          </a:bodyPr>
          <a:lstStyle/>
          <a:p>
            <a:pPr algn="r"/>
            <a:r>
              <a:rPr lang="de-DE" sz="600"/>
              <a:t>95 %-KI des Trends</a:t>
            </a:r>
          </a:p>
        </p:txBody>
      </p:sp>
      <p:sp>
        <p:nvSpPr>
          <p:cNvPr id="25" name="Rechteck 24">
            <a:extLst>
              <a:ext uri="{FF2B5EF4-FFF2-40B4-BE49-F238E27FC236}">
                <a16:creationId xmlns:a16="http://schemas.microsoft.com/office/drawing/2014/main" id="{98A496F9-56A8-9786-100C-C012C3494EC2}"/>
              </a:ext>
            </a:extLst>
          </p:cNvPr>
          <p:cNvSpPr/>
          <p:nvPr/>
        </p:nvSpPr>
        <p:spPr>
          <a:xfrm>
            <a:off x="5006954" y="1249051"/>
            <a:ext cx="3419737" cy="2541569"/>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26" name="Rechteck: abgerundete Ecken 25">
            <a:extLst>
              <a:ext uri="{FF2B5EF4-FFF2-40B4-BE49-F238E27FC236}">
                <a16:creationId xmlns:a16="http://schemas.microsoft.com/office/drawing/2014/main" id="{0B01B816-54B0-A446-D521-D582B2453A02}"/>
              </a:ext>
            </a:extLst>
          </p:cNvPr>
          <p:cNvSpPr/>
          <p:nvPr/>
        </p:nvSpPr>
        <p:spPr>
          <a:xfrm>
            <a:off x="1243468" y="2243924"/>
            <a:ext cx="604062" cy="237901"/>
          </a:xfrm>
          <a:prstGeom prst="roundRect">
            <a:avLst/>
          </a:prstGeom>
          <a:solidFill>
            <a:schemeClr val="accent1">
              <a:lumMod val="10000"/>
              <a:lumOff val="90000"/>
            </a:schemeClr>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chemeClr val="accent2"/>
                </a:solidFill>
              </a:rPr>
              <a:t>17,6</a:t>
            </a:r>
          </a:p>
          <a:p>
            <a:pPr algn="ctr"/>
            <a:r>
              <a:rPr lang="de-DE" sz="600">
                <a:solidFill>
                  <a:schemeClr val="accent2"/>
                </a:solidFill>
              </a:rPr>
              <a:t>[16,3; 18,9]</a:t>
            </a:r>
          </a:p>
        </p:txBody>
      </p:sp>
      <p:sp>
        <p:nvSpPr>
          <p:cNvPr id="43" name="Rechteck: abgerundete Ecken 42">
            <a:extLst>
              <a:ext uri="{FF2B5EF4-FFF2-40B4-BE49-F238E27FC236}">
                <a16:creationId xmlns:a16="http://schemas.microsoft.com/office/drawing/2014/main" id="{6E82012E-89C6-96AA-DEBA-DD4B399826DC}"/>
              </a:ext>
            </a:extLst>
          </p:cNvPr>
          <p:cNvSpPr/>
          <p:nvPr/>
        </p:nvSpPr>
        <p:spPr>
          <a:xfrm>
            <a:off x="3341130" y="1914486"/>
            <a:ext cx="604062" cy="237901"/>
          </a:xfrm>
          <a:prstGeom prst="roundRect">
            <a:avLst/>
          </a:prstGeom>
          <a:solidFill>
            <a:schemeClr val="accent1">
              <a:lumMod val="10000"/>
              <a:lumOff val="90000"/>
            </a:schemeClr>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chemeClr val="accent2"/>
                </a:solidFill>
              </a:rPr>
              <a:t>33,2</a:t>
            </a:r>
          </a:p>
          <a:p>
            <a:pPr algn="ctr"/>
            <a:r>
              <a:rPr lang="de-DE" sz="600">
                <a:solidFill>
                  <a:schemeClr val="accent2"/>
                </a:solidFill>
              </a:rPr>
              <a:t>[31,3; 35,1]</a:t>
            </a:r>
          </a:p>
        </p:txBody>
      </p:sp>
      <p:cxnSp>
        <p:nvCxnSpPr>
          <p:cNvPr id="54" name="Gerade Verbindung mit Pfeil 53">
            <a:extLst>
              <a:ext uri="{FF2B5EF4-FFF2-40B4-BE49-F238E27FC236}">
                <a16:creationId xmlns:a16="http://schemas.microsoft.com/office/drawing/2014/main" id="{9AADE75B-F38B-4334-461B-BA847BAAE263}"/>
              </a:ext>
            </a:extLst>
          </p:cNvPr>
          <p:cNvCxnSpPr>
            <a:stCxn id="26" idx="2"/>
          </p:cNvCxnSpPr>
          <p:nvPr/>
        </p:nvCxnSpPr>
        <p:spPr>
          <a:xfrm flipH="1">
            <a:off x="1243468" y="2481825"/>
            <a:ext cx="302031" cy="204472"/>
          </a:xfrm>
          <a:prstGeom prst="straightConnector1">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56" name="Gerade Verbindung mit Pfeil 55">
            <a:extLst>
              <a:ext uri="{FF2B5EF4-FFF2-40B4-BE49-F238E27FC236}">
                <a16:creationId xmlns:a16="http://schemas.microsoft.com/office/drawing/2014/main" id="{BBF98D3F-40D3-B481-BBFA-B060CA3BFEF3}"/>
              </a:ext>
            </a:extLst>
          </p:cNvPr>
          <p:cNvCxnSpPr>
            <a:cxnSpLocks/>
          </p:cNvCxnSpPr>
          <p:nvPr/>
        </p:nvCxnSpPr>
        <p:spPr>
          <a:xfrm>
            <a:off x="3643161" y="2159777"/>
            <a:ext cx="302031" cy="155868"/>
          </a:xfrm>
          <a:prstGeom prst="straightConnector1">
            <a:avLst/>
          </a:prstGeom>
          <a:ln w="9525">
            <a:solidFill>
              <a:schemeClr val="accent2"/>
            </a:solidFill>
            <a:tailEnd type="triangle"/>
          </a:ln>
        </p:spPr>
        <p:style>
          <a:lnRef idx="1">
            <a:schemeClr val="accent1"/>
          </a:lnRef>
          <a:fillRef idx="0">
            <a:schemeClr val="accent1"/>
          </a:fillRef>
          <a:effectRef idx="0">
            <a:schemeClr val="accent1"/>
          </a:effectRef>
          <a:fontRef idx="minor">
            <a:schemeClr val="tx1"/>
          </a:fontRef>
        </p:style>
      </p:cxnSp>
      <p:sp>
        <p:nvSpPr>
          <p:cNvPr id="61" name="Textfeld 60">
            <a:extLst>
              <a:ext uri="{FF2B5EF4-FFF2-40B4-BE49-F238E27FC236}">
                <a16:creationId xmlns:a16="http://schemas.microsoft.com/office/drawing/2014/main" id="{56F852C5-3786-D2C1-3D91-A38D3F3E14FC}"/>
              </a:ext>
            </a:extLst>
          </p:cNvPr>
          <p:cNvSpPr txBox="1"/>
          <p:nvPr/>
        </p:nvSpPr>
        <p:spPr>
          <a:xfrm>
            <a:off x="5720366" y="3477141"/>
            <a:ext cx="721920" cy="92333"/>
          </a:xfrm>
          <a:prstGeom prst="rect">
            <a:avLst/>
          </a:prstGeom>
          <a:solidFill>
            <a:schemeClr val="bg1"/>
          </a:solidFill>
        </p:spPr>
        <p:txBody>
          <a:bodyPr wrap="none" lIns="36000" tIns="0" rIns="36000" bIns="0" rtlCol="0" anchor="ctr">
            <a:spAutoFit/>
          </a:bodyPr>
          <a:lstStyle/>
          <a:p>
            <a:pPr algn="r"/>
            <a:r>
              <a:rPr lang="de-DE" sz="600"/>
              <a:t>SIR mit 95 %-KI</a:t>
            </a:r>
          </a:p>
        </p:txBody>
      </p:sp>
      <p:sp>
        <p:nvSpPr>
          <p:cNvPr id="62" name="Textfeld 61">
            <a:extLst>
              <a:ext uri="{FF2B5EF4-FFF2-40B4-BE49-F238E27FC236}">
                <a16:creationId xmlns:a16="http://schemas.microsoft.com/office/drawing/2014/main" id="{09DB8002-9CC8-7E77-E74C-B0EBC5B7339D}"/>
              </a:ext>
            </a:extLst>
          </p:cNvPr>
          <p:cNvSpPr txBox="1"/>
          <p:nvPr/>
        </p:nvSpPr>
        <p:spPr>
          <a:xfrm>
            <a:off x="5854986" y="3572180"/>
            <a:ext cx="595282" cy="92333"/>
          </a:xfrm>
          <a:prstGeom prst="rect">
            <a:avLst/>
          </a:prstGeom>
          <a:solidFill>
            <a:schemeClr val="bg1"/>
          </a:solidFill>
        </p:spPr>
        <p:txBody>
          <a:bodyPr wrap="none" lIns="36000" tIns="0" rIns="36000" bIns="0" rtlCol="0" anchor="ctr">
            <a:spAutoFit/>
          </a:bodyPr>
          <a:lstStyle/>
          <a:p>
            <a:pPr algn="r"/>
            <a:r>
              <a:rPr lang="de-DE" sz="600"/>
              <a:t>           Trend</a:t>
            </a:r>
          </a:p>
        </p:txBody>
      </p:sp>
      <p:sp>
        <p:nvSpPr>
          <p:cNvPr id="63" name="Textfeld 62">
            <a:extLst>
              <a:ext uri="{FF2B5EF4-FFF2-40B4-BE49-F238E27FC236}">
                <a16:creationId xmlns:a16="http://schemas.microsoft.com/office/drawing/2014/main" id="{30103D0D-6AD9-4F2D-353C-15285875C625}"/>
              </a:ext>
            </a:extLst>
          </p:cNvPr>
          <p:cNvSpPr txBox="1"/>
          <p:nvPr/>
        </p:nvSpPr>
        <p:spPr>
          <a:xfrm>
            <a:off x="5589974" y="3658994"/>
            <a:ext cx="854969" cy="92333"/>
          </a:xfrm>
          <a:prstGeom prst="rect">
            <a:avLst/>
          </a:prstGeom>
          <a:solidFill>
            <a:schemeClr val="bg1"/>
          </a:solidFill>
        </p:spPr>
        <p:txBody>
          <a:bodyPr wrap="none" lIns="36000" tIns="0" rIns="36000" bIns="0" rtlCol="0" anchor="ctr">
            <a:spAutoFit/>
          </a:bodyPr>
          <a:lstStyle/>
          <a:p>
            <a:pPr algn="r"/>
            <a:r>
              <a:rPr lang="de-DE" sz="600"/>
              <a:t>95 %-KI des Trends</a:t>
            </a:r>
          </a:p>
        </p:txBody>
      </p:sp>
      <p:sp>
        <p:nvSpPr>
          <p:cNvPr id="64" name="Textfeld 63">
            <a:extLst>
              <a:ext uri="{FF2B5EF4-FFF2-40B4-BE49-F238E27FC236}">
                <a16:creationId xmlns:a16="http://schemas.microsoft.com/office/drawing/2014/main" id="{DAC02E27-F359-DF9B-4E52-FD871013637B}"/>
              </a:ext>
            </a:extLst>
          </p:cNvPr>
          <p:cNvSpPr txBox="1"/>
          <p:nvPr/>
        </p:nvSpPr>
        <p:spPr>
          <a:xfrm>
            <a:off x="7181709" y="3391581"/>
            <a:ext cx="351058" cy="92333"/>
          </a:xfrm>
          <a:prstGeom prst="rect">
            <a:avLst/>
          </a:prstGeom>
          <a:solidFill>
            <a:schemeClr val="bg1"/>
          </a:solidFill>
        </p:spPr>
        <p:txBody>
          <a:bodyPr wrap="none" lIns="0" tIns="0" rIns="0" bIns="0" rtlCol="0" anchor="ctr">
            <a:spAutoFit/>
          </a:bodyPr>
          <a:lstStyle/>
          <a:p>
            <a:pPr algn="ctr"/>
            <a:r>
              <a:rPr lang="de-DE" sz="600" b="1">
                <a:solidFill>
                  <a:srgbClr val="00008A"/>
                </a:solidFill>
              </a:rPr>
              <a:t>10-14 J.</a:t>
            </a:r>
          </a:p>
        </p:txBody>
      </p:sp>
      <p:sp>
        <p:nvSpPr>
          <p:cNvPr id="65" name="Textfeld 64">
            <a:extLst>
              <a:ext uri="{FF2B5EF4-FFF2-40B4-BE49-F238E27FC236}">
                <a16:creationId xmlns:a16="http://schemas.microsoft.com/office/drawing/2014/main" id="{2F9084F1-C9E7-6873-AA33-8ECAB1829FA5}"/>
              </a:ext>
            </a:extLst>
          </p:cNvPr>
          <p:cNvSpPr txBox="1"/>
          <p:nvPr/>
        </p:nvSpPr>
        <p:spPr>
          <a:xfrm>
            <a:off x="6816074" y="3391581"/>
            <a:ext cx="314757" cy="92333"/>
          </a:xfrm>
          <a:prstGeom prst="rect">
            <a:avLst/>
          </a:prstGeom>
          <a:solidFill>
            <a:schemeClr val="bg1"/>
          </a:solidFill>
        </p:spPr>
        <p:txBody>
          <a:bodyPr wrap="none" lIns="36000" tIns="0" rIns="36000" bIns="0" rtlCol="0" anchor="ctr">
            <a:spAutoFit/>
          </a:bodyPr>
          <a:lstStyle/>
          <a:p>
            <a:pPr algn="ctr"/>
            <a:r>
              <a:rPr lang="de-DE" sz="600" b="1">
                <a:solidFill>
                  <a:srgbClr val="890000"/>
                </a:solidFill>
              </a:rPr>
              <a:t>5-9 J.</a:t>
            </a:r>
          </a:p>
        </p:txBody>
      </p:sp>
      <p:cxnSp>
        <p:nvCxnSpPr>
          <p:cNvPr id="68" name="Gerade Verbindung mit Pfeil 67">
            <a:extLst>
              <a:ext uri="{FF2B5EF4-FFF2-40B4-BE49-F238E27FC236}">
                <a16:creationId xmlns:a16="http://schemas.microsoft.com/office/drawing/2014/main" id="{38836DB8-E71B-17ED-EC99-9DC0AFF2AD5A}"/>
              </a:ext>
            </a:extLst>
          </p:cNvPr>
          <p:cNvCxnSpPr>
            <a:cxnSpLocks/>
            <a:stCxn id="66" idx="2"/>
          </p:cNvCxnSpPr>
          <p:nvPr/>
        </p:nvCxnSpPr>
        <p:spPr>
          <a:xfrm flipH="1">
            <a:off x="5569744" y="2314036"/>
            <a:ext cx="288860" cy="472123"/>
          </a:xfrm>
          <a:prstGeom prst="straightConnector1">
            <a:avLst/>
          </a:prstGeom>
          <a:ln w="9525">
            <a:solidFill>
              <a:srgbClr val="3F833F"/>
            </a:solidFill>
            <a:tailEnd type="triangle"/>
          </a:ln>
        </p:spPr>
        <p:style>
          <a:lnRef idx="1">
            <a:schemeClr val="accent1"/>
          </a:lnRef>
          <a:fillRef idx="0">
            <a:schemeClr val="accent1"/>
          </a:fillRef>
          <a:effectRef idx="0">
            <a:schemeClr val="accent1"/>
          </a:effectRef>
          <a:fontRef idx="minor">
            <a:schemeClr val="tx1"/>
          </a:fontRef>
        </p:style>
      </p:cxnSp>
      <p:cxnSp>
        <p:nvCxnSpPr>
          <p:cNvPr id="69" name="Gerade Verbindung mit Pfeil 68">
            <a:extLst>
              <a:ext uri="{FF2B5EF4-FFF2-40B4-BE49-F238E27FC236}">
                <a16:creationId xmlns:a16="http://schemas.microsoft.com/office/drawing/2014/main" id="{54DC43DB-4DEE-DB68-A2CF-5B5471FE89F8}"/>
              </a:ext>
            </a:extLst>
          </p:cNvPr>
          <p:cNvCxnSpPr>
            <a:cxnSpLocks/>
            <a:stCxn id="67" idx="2"/>
          </p:cNvCxnSpPr>
          <p:nvPr/>
        </p:nvCxnSpPr>
        <p:spPr>
          <a:xfrm>
            <a:off x="7955663" y="1885497"/>
            <a:ext cx="269175" cy="591415"/>
          </a:xfrm>
          <a:prstGeom prst="straightConnector1">
            <a:avLst/>
          </a:prstGeom>
          <a:ln w="9525">
            <a:solidFill>
              <a:srgbClr val="3F833F"/>
            </a:solidFill>
            <a:tailEnd type="triangle"/>
          </a:ln>
        </p:spPr>
        <p:style>
          <a:lnRef idx="1">
            <a:schemeClr val="accent1"/>
          </a:lnRef>
          <a:fillRef idx="0">
            <a:schemeClr val="accent1"/>
          </a:fillRef>
          <a:effectRef idx="0">
            <a:schemeClr val="accent1"/>
          </a:effectRef>
          <a:fontRef idx="minor">
            <a:schemeClr val="tx1"/>
          </a:fontRef>
        </p:style>
      </p:cxnSp>
      <p:sp>
        <p:nvSpPr>
          <p:cNvPr id="72" name="Rechteck: abgerundete Ecken 71">
            <a:extLst>
              <a:ext uri="{FF2B5EF4-FFF2-40B4-BE49-F238E27FC236}">
                <a16:creationId xmlns:a16="http://schemas.microsoft.com/office/drawing/2014/main" id="{9C636CF7-4D74-47E7-9EC6-FD9AFAB32823}"/>
              </a:ext>
            </a:extLst>
          </p:cNvPr>
          <p:cNvSpPr/>
          <p:nvPr/>
        </p:nvSpPr>
        <p:spPr>
          <a:xfrm>
            <a:off x="5569744" y="3021701"/>
            <a:ext cx="604062" cy="186514"/>
          </a:xfrm>
          <a:prstGeom prst="roundRect">
            <a:avLst/>
          </a:prstGeom>
          <a:solidFill>
            <a:srgbClr val="FFF6EB"/>
          </a:solidFill>
          <a:ln w="9525">
            <a:solidFill>
              <a:srgbClr val="FE89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FE8900"/>
                </a:solidFill>
              </a:rPr>
              <a:t>11,0</a:t>
            </a:r>
          </a:p>
          <a:p>
            <a:pPr algn="ctr"/>
            <a:r>
              <a:rPr lang="de-DE" sz="600">
                <a:solidFill>
                  <a:srgbClr val="FE8900"/>
                </a:solidFill>
              </a:rPr>
              <a:t>[9,0; 13,1]</a:t>
            </a:r>
          </a:p>
        </p:txBody>
      </p:sp>
      <p:sp>
        <p:nvSpPr>
          <p:cNvPr id="73" name="Rechteck: abgerundete Ecken 72">
            <a:extLst>
              <a:ext uri="{FF2B5EF4-FFF2-40B4-BE49-F238E27FC236}">
                <a16:creationId xmlns:a16="http://schemas.microsoft.com/office/drawing/2014/main" id="{49F73EF4-B9A1-56AB-794E-8393A08DD98A}"/>
              </a:ext>
            </a:extLst>
          </p:cNvPr>
          <p:cNvSpPr/>
          <p:nvPr/>
        </p:nvSpPr>
        <p:spPr>
          <a:xfrm>
            <a:off x="7654235" y="2995898"/>
            <a:ext cx="604062" cy="188421"/>
          </a:xfrm>
          <a:prstGeom prst="roundRect">
            <a:avLst/>
          </a:prstGeom>
          <a:solidFill>
            <a:srgbClr val="FFF6EB"/>
          </a:solidFill>
          <a:ln w="9525">
            <a:solidFill>
              <a:srgbClr val="FE89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FE8900"/>
                </a:solidFill>
              </a:rPr>
              <a:t>15,6</a:t>
            </a:r>
          </a:p>
          <a:p>
            <a:pPr algn="ctr"/>
            <a:r>
              <a:rPr lang="de-DE" sz="600">
                <a:solidFill>
                  <a:srgbClr val="FE8900"/>
                </a:solidFill>
              </a:rPr>
              <a:t>[13,0; 18,2]</a:t>
            </a:r>
          </a:p>
        </p:txBody>
      </p:sp>
      <p:cxnSp>
        <p:nvCxnSpPr>
          <p:cNvPr id="74" name="Gerade Verbindung mit Pfeil 73">
            <a:extLst>
              <a:ext uri="{FF2B5EF4-FFF2-40B4-BE49-F238E27FC236}">
                <a16:creationId xmlns:a16="http://schemas.microsoft.com/office/drawing/2014/main" id="{F2F21F1E-2C48-6A81-63A4-E1CFA2AFEA17}"/>
              </a:ext>
            </a:extLst>
          </p:cNvPr>
          <p:cNvCxnSpPr>
            <a:cxnSpLocks/>
            <a:stCxn id="72" idx="0"/>
          </p:cNvCxnSpPr>
          <p:nvPr/>
        </p:nvCxnSpPr>
        <p:spPr>
          <a:xfrm flipH="1" flipV="1">
            <a:off x="5569744" y="2995898"/>
            <a:ext cx="302031" cy="25803"/>
          </a:xfrm>
          <a:prstGeom prst="straightConnector1">
            <a:avLst/>
          </a:prstGeom>
          <a:ln w="9525">
            <a:solidFill>
              <a:srgbClr val="FE890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Gerade Verbindung mit Pfeil 74">
            <a:extLst>
              <a:ext uri="{FF2B5EF4-FFF2-40B4-BE49-F238E27FC236}">
                <a16:creationId xmlns:a16="http://schemas.microsoft.com/office/drawing/2014/main" id="{5D959612-DB9D-131C-04DE-586F3C8F9D53}"/>
              </a:ext>
            </a:extLst>
          </p:cNvPr>
          <p:cNvCxnSpPr>
            <a:cxnSpLocks/>
            <a:stCxn id="73" idx="0"/>
          </p:cNvCxnSpPr>
          <p:nvPr/>
        </p:nvCxnSpPr>
        <p:spPr>
          <a:xfrm flipV="1">
            <a:off x="7956266" y="2881409"/>
            <a:ext cx="287622" cy="114489"/>
          </a:xfrm>
          <a:prstGeom prst="straightConnector1">
            <a:avLst/>
          </a:prstGeom>
          <a:ln w="9525">
            <a:solidFill>
              <a:srgbClr val="FE8900"/>
            </a:solidFill>
            <a:tailEnd type="triangle"/>
          </a:ln>
        </p:spPr>
        <p:style>
          <a:lnRef idx="1">
            <a:schemeClr val="accent1"/>
          </a:lnRef>
          <a:fillRef idx="0">
            <a:schemeClr val="accent1"/>
          </a:fillRef>
          <a:effectRef idx="0">
            <a:schemeClr val="accent1"/>
          </a:effectRef>
          <a:fontRef idx="minor">
            <a:schemeClr val="tx1"/>
          </a:fontRef>
        </p:style>
      </p:cxnSp>
      <p:sp>
        <p:nvSpPr>
          <p:cNvPr id="12" name="Rechteck 11">
            <a:extLst>
              <a:ext uri="{FF2B5EF4-FFF2-40B4-BE49-F238E27FC236}">
                <a16:creationId xmlns:a16="http://schemas.microsoft.com/office/drawing/2014/main" id="{43D51254-BC9E-DCB0-7910-A7F5C4F5EEEE}"/>
              </a:ext>
            </a:extLst>
          </p:cNvPr>
          <p:cNvSpPr/>
          <p:nvPr/>
        </p:nvSpPr>
        <p:spPr>
          <a:xfrm>
            <a:off x="5040492" y="1305785"/>
            <a:ext cx="213315" cy="15204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 name="Textfeld 12">
            <a:extLst>
              <a:ext uri="{FF2B5EF4-FFF2-40B4-BE49-F238E27FC236}">
                <a16:creationId xmlns:a16="http://schemas.microsoft.com/office/drawing/2014/main" id="{57A21E8C-4E18-1259-D5C8-53BC34F4E7EB}"/>
              </a:ext>
            </a:extLst>
          </p:cNvPr>
          <p:cNvSpPr txBox="1"/>
          <p:nvPr/>
        </p:nvSpPr>
        <p:spPr>
          <a:xfrm rot="16200000">
            <a:off x="4349989" y="2132662"/>
            <a:ext cx="1601968" cy="215444"/>
          </a:xfrm>
          <a:prstGeom prst="rect">
            <a:avLst/>
          </a:prstGeom>
          <a:solidFill>
            <a:schemeClr val="bg1"/>
          </a:solidFill>
        </p:spPr>
        <p:txBody>
          <a:bodyPr wrap="none" lIns="36000" tIns="0" rIns="36000" bIns="0" rtlCol="0" anchor="ctr">
            <a:spAutoFit/>
          </a:bodyPr>
          <a:lstStyle/>
          <a:p>
            <a:pPr algn="l"/>
            <a:endParaRPr lang="de-DE" sz="700" b="1"/>
          </a:p>
          <a:p>
            <a:pPr algn="l"/>
            <a:r>
              <a:rPr lang="de-DE" sz="700" b="1"/>
              <a:t>Inzidenzrate [pro 100.000 PJ]</a:t>
            </a:r>
          </a:p>
        </p:txBody>
      </p:sp>
      <p:sp>
        <p:nvSpPr>
          <p:cNvPr id="18" name="Textfeld 17">
            <a:extLst>
              <a:ext uri="{FF2B5EF4-FFF2-40B4-BE49-F238E27FC236}">
                <a16:creationId xmlns:a16="http://schemas.microsoft.com/office/drawing/2014/main" id="{2A9034F4-DB4B-5824-DFD7-466F918E2180}"/>
              </a:ext>
            </a:extLst>
          </p:cNvPr>
          <p:cNvSpPr txBox="1"/>
          <p:nvPr/>
        </p:nvSpPr>
        <p:spPr>
          <a:xfrm>
            <a:off x="6464669" y="3387129"/>
            <a:ext cx="314757" cy="92333"/>
          </a:xfrm>
          <a:prstGeom prst="rect">
            <a:avLst/>
          </a:prstGeom>
          <a:solidFill>
            <a:schemeClr val="bg1"/>
          </a:solidFill>
        </p:spPr>
        <p:txBody>
          <a:bodyPr wrap="none" lIns="36000" tIns="0" rIns="36000" bIns="0" rtlCol="0" anchor="ctr">
            <a:spAutoFit/>
          </a:bodyPr>
          <a:lstStyle/>
          <a:p>
            <a:pPr algn="ctr"/>
            <a:r>
              <a:rPr lang="de-DE" sz="600" b="1">
                <a:solidFill>
                  <a:srgbClr val="3F833F"/>
                </a:solidFill>
              </a:rPr>
              <a:t>0-4 J.</a:t>
            </a:r>
          </a:p>
        </p:txBody>
      </p:sp>
      <p:sp>
        <p:nvSpPr>
          <p:cNvPr id="27" name="Textfeld 26">
            <a:extLst>
              <a:ext uri="{FF2B5EF4-FFF2-40B4-BE49-F238E27FC236}">
                <a16:creationId xmlns:a16="http://schemas.microsoft.com/office/drawing/2014/main" id="{46167785-2873-F1AC-9011-D00659D2057D}"/>
              </a:ext>
            </a:extLst>
          </p:cNvPr>
          <p:cNvSpPr txBox="1"/>
          <p:nvPr/>
        </p:nvSpPr>
        <p:spPr>
          <a:xfrm>
            <a:off x="7605208" y="3387129"/>
            <a:ext cx="351058" cy="92333"/>
          </a:xfrm>
          <a:prstGeom prst="rect">
            <a:avLst/>
          </a:prstGeom>
          <a:solidFill>
            <a:schemeClr val="bg1"/>
          </a:solidFill>
        </p:spPr>
        <p:txBody>
          <a:bodyPr wrap="none" lIns="0" tIns="0" rIns="0" bIns="0" rtlCol="0" anchor="ctr">
            <a:spAutoFit/>
          </a:bodyPr>
          <a:lstStyle/>
          <a:p>
            <a:pPr algn="ctr"/>
            <a:r>
              <a:rPr lang="de-DE" sz="600" b="1">
                <a:solidFill>
                  <a:srgbClr val="FE8900"/>
                </a:solidFill>
              </a:rPr>
              <a:t>15-19 J.</a:t>
            </a:r>
          </a:p>
        </p:txBody>
      </p:sp>
      <p:pic>
        <p:nvPicPr>
          <p:cNvPr id="31" name="Grafik 30" descr="Ein Bild, das Reihe, Quadrat, Text enthält.&#10;&#10;KI-generierte Inhalte können fehlerhaft sein.">
            <a:extLst>
              <a:ext uri="{FF2B5EF4-FFF2-40B4-BE49-F238E27FC236}">
                <a16:creationId xmlns:a16="http://schemas.microsoft.com/office/drawing/2014/main" id="{C429BB69-EAEA-4085-E37D-01929E932A3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459458" y="1344389"/>
            <a:ext cx="1281862" cy="608139"/>
          </a:xfrm>
          <a:prstGeom prst="rect">
            <a:avLst/>
          </a:prstGeom>
        </p:spPr>
      </p:pic>
      <p:cxnSp>
        <p:nvCxnSpPr>
          <p:cNvPr id="33" name="Gerade Verbindung mit Pfeil 32">
            <a:extLst>
              <a:ext uri="{FF2B5EF4-FFF2-40B4-BE49-F238E27FC236}">
                <a16:creationId xmlns:a16="http://schemas.microsoft.com/office/drawing/2014/main" id="{B845A7B3-DEDE-F502-1D66-04CC44094794}"/>
              </a:ext>
            </a:extLst>
          </p:cNvPr>
          <p:cNvCxnSpPr>
            <a:cxnSpLocks/>
            <a:stCxn id="32" idx="2"/>
          </p:cNvCxnSpPr>
          <p:nvPr/>
        </p:nvCxnSpPr>
        <p:spPr>
          <a:xfrm flipH="1">
            <a:off x="5551897" y="2024724"/>
            <a:ext cx="306707" cy="567399"/>
          </a:xfrm>
          <a:prstGeom prst="straightConnector1">
            <a:avLst/>
          </a:prstGeom>
          <a:ln w="9525">
            <a:solidFill>
              <a:srgbClr val="890000"/>
            </a:solidFill>
            <a:tailEnd type="triangle"/>
          </a:ln>
        </p:spPr>
        <p:style>
          <a:lnRef idx="1">
            <a:schemeClr val="accent1"/>
          </a:lnRef>
          <a:fillRef idx="0">
            <a:schemeClr val="accent1"/>
          </a:fillRef>
          <a:effectRef idx="0">
            <a:schemeClr val="accent1"/>
          </a:effectRef>
          <a:fontRef idx="minor">
            <a:schemeClr val="tx1"/>
          </a:fontRef>
        </p:style>
      </p:cxnSp>
      <p:sp>
        <p:nvSpPr>
          <p:cNvPr id="34" name="Rechteck: abgerundete Ecken 33">
            <a:extLst>
              <a:ext uri="{FF2B5EF4-FFF2-40B4-BE49-F238E27FC236}">
                <a16:creationId xmlns:a16="http://schemas.microsoft.com/office/drawing/2014/main" id="{8120E68F-006A-7A4D-4D16-6685D418C3E9}"/>
              </a:ext>
            </a:extLst>
          </p:cNvPr>
          <p:cNvSpPr/>
          <p:nvPr/>
        </p:nvSpPr>
        <p:spPr>
          <a:xfrm>
            <a:off x="5551897" y="1517897"/>
            <a:ext cx="604062" cy="217515"/>
          </a:xfrm>
          <a:prstGeom prst="roundRect">
            <a:avLst/>
          </a:prstGeom>
          <a:solidFill>
            <a:srgbClr val="EBEBFF"/>
          </a:solidFill>
          <a:ln w="9525">
            <a:solidFill>
              <a:srgbClr val="00008A"/>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00008A"/>
                </a:solidFill>
              </a:rPr>
              <a:t>23,8</a:t>
            </a:r>
          </a:p>
          <a:p>
            <a:pPr algn="ctr"/>
            <a:r>
              <a:rPr lang="de-DE" sz="600">
                <a:solidFill>
                  <a:srgbClr val="00008A"/>
                </a:solidFill>
              </a:rPr>
              <a:t>[20,8; 26,7]</a:t>
            </a:r>
          </a:p>
        </p:txBody>
      </p:sp>
      <p:cxnSp>
        <p:nvCxnSpPr>
          <p:cNvPr id="35" name="Gerade Verbindung mit Pfeil 34">
            <a:extLst>
              <a:ext uri="{FF2B5EF4-FFF2-40B4-BE49-F238E27FC236}">
                <a16:creationId xmlns:a16="http://schemas.microsoft.com/office/drawing/2014/main" id="{23C140D4-388B-03CD-4CA5-842ADDBBEB49}"/>
              </a:ext>
            </a:extLst>
          </p:cNvPr>
          <p:cNvCxnSpPr>
            <a:cxnSpLocks/>
            <a:stCxn id="34" idx="2"/>
          </p:cNvCxnSpPr>
          <p:nvPr/>
        </p:nvCxnSpPr>
        <p:spPr>
          <a:xfrm flipH="1">
            <a:off x="5599148" y="1735412"/>
            <a:ext cx="254780" cy="847550"/>
          </a:xfrm>
          <a:prstGeom prst="straightConnector1">
            <a:avLst/>
          </a:prstGeom>
          <a:ln w="9525">
            <a:solidFill>
              <a:srgbClr val="00008A"/>
            </a:solidFill>
            <a:tailEnd type="triangle"/>
          </a:ln>
        </p:spPr>
        <p:style>
          <a:lnRef idx="1">
            <a:schemeClr val="accent1"/>
          </a:lnRef>
          <a:fillRef idx="0">
            <a:schemeClr val="accent1"/>
          </a:fillRef>
          <a:effectRef idx="0">
            <a:schemeClr val="accent1"/>
          </a:effectRef>
          <a:fontRef idx="minor">
            <a:schemeClr val="tx1"/>
          </a:fontRef>
        </p:style>
      </p:cxnSp>
      <p:sp>
        <p:nvSpPr>
          <p:cNvPr id="47" name="Rechteck: abgerundete Ecken 46">
            <a:extLst>
              <a:ext uri="{FF2B5EF4-FFF2-40B4-BE49-F238E27FC236}">
                <a16:creationId xmlns:a16="http://schemas.microsoft.com/office/drawing/2014/main" id="{184EE492-ED54-59CB-54A1-8EC909CA3096}"/>
              </a:ext>
            </a:extLst>
          </p:cNvPr>
          <p:cNvSpPr/>
          <p:nvPr/>
        </p:nvSpPr>
        <p:spPr>
          <a:xfrm>
            <a:off x="7646879" y="1438033"/>
            <a:ext cx="604062" cy="210226"/>
          </a:xfrm>
          <a:prstGeom prst="roundRect">
            <a:avLst/>
          </a:prstGeom>
          <a:solidFill>
            <a:srgbClr val="FFE5E5"/>
          </a:solidFill>
          <a:ln w="9525">
            <a:solidFill>
              <a:srgbClr val="89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890000"/>
                </a:solidFill>
              </a:rPr>
              <a:t>47,5</a:t>
            </a:r>
          </a:p>
          <a:p>
            <a:pPr algn="ctr"/>
            <a:r>
              <a:rPr lang="de-DE" sz="600">
                <a:solidFill>
                  <a:srgbClr val="890000"/>
                </a:solidFill>
              </a:rPr>
              <a:t>[43,0; 52,0]</a:t>
            </a:r>
          </a:p>
        </p:txBody>
      </p:sp>
      <p:cxnSp>
        <p:nvCxnSpPr>
          <p:cNvPr id="48" name="Gerade Verbindung mit Pfeil 47">
            <a:extLst>
              <a:ext uri="{FF2B5EF4-FFF2-40B4-BE49-F238E27FC236}">
                <a16:creationId xmlns:a16="http://schemas.microsoft.com/office/drawing/2014/main" id="{70D6AA3A-69E1-8E71-F359-2B75425EDCFC}"/>
              </a:ext>
            </a:extLst>
          </p:cNvPr>
          <p:cNvCxnSpPr>
            <a:cxnSpLocks/>
            <a:stCxn id="47" idx="2"/>
          </p:cNvCxnSpPr>
          <p:nvPr/>
        </p:nvCxnSpPr>
        <p:spPr>
          <a:xfrm>
            <a:off x="7948910" y="1648259"/>
            <a:ext cx="275928" cy="427876"/>
          </a:xfrm>
          <a:prstGeom prst="straightConnector1">
            <a:avLst/>
          </a:prstGeom>
          <a:ln w="9525">
            <a:solidFill>
              <a:srgbClr val="890000"/>
            </a:solidFill>
            <a:tailEnd type="triangle"/>
          </a:ln>
        </p:spPr>
        <p:style>
          <a:lnRef idx="1">
            <a:schemeClr val="accent1"/>
          </a:lnRef>
          <a:fillRef idx="0">
            <a:schemeClr val="accent1"/>
          </a:fillRef>
          <a:effectRef idx="0">
            <a:schemeClr val="accent1"/>
          </a:effectRef>
          <a:fontRef idx="minor">
            <a:schemeClr val="tx1"/>
          </a:fontRef>
        </p:style>
      </p:cxnSp>
      <p:sp>
        <p:nvSpPr>
          <p:cNvPr id="49" name="Rechteck: abgerundete Ecken 48">
            <a:extLst>
              <a:ext uri="{FF2B5EF4-FFF2-40B4-BE49-F238E27FC236}">
                <a16:creationId xmlns:a16="http://schemas.microsoft.com/office/drawing/2014/main" id="{E14BF2E4-F4F6-C7E1-B4BB-7745186545B6}"/>
              </a:ext>
            </a:extLst>
          </p:cNvPr>
          <p:cNvSpPr/>
          <p:nvPr/>
        </p:nvSpPr>
        <p:spPr>
          <a:xfrm>
            <a:off x="7001146" y="1675271"/>
            <a:ext cx="604062" cy="210226"/>
          </a:xfrm>
          <a:prstGeom prst="roundRect">
            <a:avLst/>
          </a:prstGeom>
          <a:solidFill>
            <a:srgbClr val="EBEBFF"/>
          </a:solidFill>
          <a:ln w="9525">
            <a:solidFill>
              <a:srgbClr val="00008A"/>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00008A"/>
                </a:solidFill>
              </a:rPr>
              <a:t>41,5</a:t>
            </a:r>
          </a:p>
          <a:p>
            <a:pPr algn="ctr"/>
            <a:r>
              <a:rPr lang="de-DE" sz="600">
                <a:solidFill>
                  <a:srgbClr val="00008A"/>
                </a:solidFill>
              </a:rPr>
              <a:t>[37,1; 45,8]</a:t>
            </a:r>
          </a:p>
        </p:txBody>
      </p:sp>
      <p:cxnSp>
        <p:nvCxnSpPr>
          <p:cNvPr id="50" name="Gerade Verbindung mit Pfeil 49">
            <a:extLst>
              <a:ext uri="{FF2B5EF4-FFF2-40B4-BE49-F238E27FC236}">
                <a16:creationId xmlns:a16="http://schemas.microsoft.com/office/drawing/2014/main" id="{4DEB8A93-F484-8845-2E1F-5FF159E7A498}"/>
              </a:ext>
            </a:extLst>
          </p:cNvPr>
          <p:cNvCxnSpPr>
            <a:cxnSpLocks/>
            <a:stCxn id="49" idx="2"/>
          </p:cNvCxnSpPr>
          <p:nvPr/>
        </p:nvCxnSpPr>
        <p:spPr>
          <a:xfrm>
            <a:off x="7303177" y="1885497"/>
            <a:ext cx="940711" cy="347301"/>
          </a:xfrm>
          <a:prstGeom prst="straightConnector1">
            <a:avLst/>
          </a:prstGeom>
          <a:ln w="9525">
            <a:solidFill>
              <a:srgbClr val="00008A"/>
            </a:solidFill>
            <a:tailEnd type="triangle"/>
          </a:ln>
        </p:spPr>
        <p:style>
          <a:lnRef idx="1">
            <a:schemeClr val="accent1"/>
          </a:lnRef>
          <a:fillRef idx="0">
            <a:schemeClr val="accent1"/>
          </a:fillRef>
          <a:effectRef idx="0">
            <a:schemeClr val="accent1"/>
          </a:effectRef>
          <a:fontRef idx="minor">
            <a:schemeClr val="tx1"/>
          </a:fontRef>
        </p:style>
      </p:cxnSp>
      <p:sp>
        <p:nvSpPr>
          <p:cNvPr id="66" name="Rechteck: abgerundete Ecken 65">
            <a:extLst>
              <a:ext uri="{FF2B5EF4-FFF2-40B4-BE49-F238E27FC236}">
                <a16:creationId xmlns:a16="http://schemas.microsoft.com/office/drawing/2014/main" id="{57129942-F0F4-D5FF-C588-BC491D9A7F62}"/>
              </a:ext>
            </a:extLst>
          </p:cNvPr>
          <p:cNvSpPr/>
          <p:nvPr/>
        </p:nvSpPr>
        <p:spPr>
          <a:xfrm>
            <a:off x="5556573" y="2096521"/>
            <a:ext cx="604062" cy="217515"/>
          </a:xfrm>
          <a:prstGeom prst="roundRect">
            <a:avLst/>
          </a:prstGeom>
          <a:solidFill>
            <a:srgbClr val="E8F4E8"/>
          </a:solidFill>
          <a:ln w="9525">
            <a:solidFill>
              <a:srgbClr val="3F833F"/>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3F833F"/>
                </a:solidFill>
              </a:rPr>
              <a:t>13,7</a:t>
            </a:r>
          </a:p>
          <a:p>
            <a:pPr algn="ctr"/>
            <a:r>
              <a:rPr lang="de-DE" sz="600">
                <a:solidFill>
                  <a:srgbClr val="3F833F"/>
                </a:solidFill>
              </a:rPr>
              <a:t>[11,2; 16,1]</a:t>
            </a:r>
          </a:p>
        </p:txBody>
      </p:sp>
      <p:sp>
        <p:nvSpPr>
          <p:cNvPr id="32" name="Rechteck: abgerundete Ecken 31">
            <a:extLst>
              <a:ext uri="{FF2B5EF4-FFF2-40B4-BE49-F238E27FC236}">
                <a16:creationId xmlns:a16="http://schemas.microsoft.com/office/drawing/2014/main" id="{EBB89254-B278-CAA9-1F9F-D071DC0EB2D0}"/>
              </a:ext>
            </a:extLst>
          </p:cNvPr>
          <p:cNvSpPr/>
          <p:nvPr/>
        </p:nvSpPr>
        <p:spPr>
          <a:xfrm>
            <a:off x="5556573" y="1807209"/>
            <a:ext cx="604062" cy="217515"/>
          </a:xfrm>
          <a:prstGeom prst="roundRect">
            <a:avLst/>
          </a:prstGeom>
          <a:solidFill>
            <a:srgbClr val="FFE5E5"/>
          </a:solidFill>
          <a:ln w="9525">
            <a:solidFill>
              <a:srgbClr val="890000"/>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890000"/>
                </a:solidFill>
              </a:rPr>
              <a:t>21,8</a:t>
            </a:r>
          </a:p>
          <a:p>
            <a:pPr algn="ctr"/>
            <a:r>
              <a:rPr lang="de-DE" sz="600">
                <a:solidFill>
                  <a:srgbClr val="890000"/>
                </a:solidFill>
              </a:rPr>
              <a:t>[18,9; 24,8]</a:t>
            </a:r>
          </a:p>
        </p:txBody>
      </p:sp>
      <p:sp>
        <p:nvSpPr>
          <p:cNvPr id="67" name="Rechteck: abgerundete Ecken 66">
            <a:extLst>
              <a:ext uri="{FF2B5EF4-FFF2-40B4-BE49-F238E27FC236}">
                <a16:creationId xmlns:a16="http://schemas.microsoft.com/office/drawing/2014/main" id="{DEB6BB89-693B-418B-893A-272AFCCCB1F9}"/>
              </a:ext>
            </a:extLst>
          </p:cNvPr>
          <p:cNvSpPr/>
          <p:nvPr/>
        </p:nvSpPr>
        <p:spPr>
          <a:xfrm>
            <a:off x="7653632" y="1675271"/>
            <a:ext cx="604062" cy="210226"/>
          </a:xfrm>
          <a:prstGeom prst="roundRect">
            <a:avLst/>
          </a:prstGeom>
          <a:solidFill>
            <a:srgbClr val="E8F4E8"/>
          </a:solidFill>
          <a:ln w="9525">
            <a:solidFill>
              <a:srgbClr val="3F833F"/>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de-DE" sz="600">
                <a:solidFill>
                  <a:srgbClr val="3F833F"/>
                </a:solidFill>
              </a:rPr>
              <a:t>28,4</a:t>
            </a:r>
          </a:p>
          <a:p>
            <a:pPr algn="ctr"/>
            <a:r>
              <a:rPr lang="de-DE" sz="600">
                <a:solidFill>
                  <a:srgbClr val="3F833F"/>
                </a:solidFill>
              </a:rPr>
              <a:t>[24,9; 31,9]</a:t>
            </a:r>
          </a:p>
        </p:txBody>
      </p:sp>
      <p:sp>
        <p:nvSpPr>
          <p:cNvPr id="6" name="Rechteck: abgerundete Ecken 5">
            <a:extLst>
              <a:ext uri="{FF2B5EF4-FFF2-40B4-BE49-F238E27FC236}">
                <a16:creationId xmlns:a16="http://schemas.microsoft.com/office/drawing/2014/main" id="{AA6AAD5B-EB72-F4AB-C44E-8E0E02C8AD6A}"/>
              </a:ext>
            </a:extLst>
          </p:cNvPr>
          <p:cNvSpPr/>
          <p:nvPr/>
        </p:nvSpPr>
        <p:spPr>
          <a:xfrm>
            <a:off x="685810" y="3913475"/>
            <a:ext cx="3419737" cy="615701"/>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de-DE" sz="1050">
                <a:solidFill>
                  <a:schemeClr val="bg1"/>
                </a:solidFill>
              </a:rPr>
              <a:t>Die Änderung des Prozentsatzes der T1D-Inzidenz steigt jährlich um </a:t>
            </a:r>
            <a:r>
              <a:rPr lang="de-DE" sz="1050" b="1">
                <a:solidFill>
                  <a:schemeClr val="bg1"/>
                </a:solidFill>
              </a:rPr>
              <a:t>2,7 %</a:t>
            </a:r>
            <a:r>
              <a:rPr lang="de-DE" sz="1050">
                <a:solidFill>
                  <a:schemeClr val="bg1"/>
                </a:solidFill>
              </a:rPr>
              <a:t> </a:t>
            </a:r>
          </a:p>
          <a:p>
            <a:pPr lvl="0">
              <a:defRPr/>
            </a:pPr>
            <a:r>
              <a:rPr lang="de-DE" sz="1050">
                <a:solidFill>
                  <a:schemeClr val="bg1"/>
                </a:solidFill>
              </a:rPr>
              <a:t>(95 %-KI: 2,3 %; 3,1 %)</a:t>
            </a:r>
          </a:p>
        </p:txBody>
      </p:sp>
      <p:sp>
        <p:nvSpPr>
          <p:cNvPr id="9" name="Rechteck: abgerundete Ecken 8">
            <a:extLst>
              <a:ext uri="{FF2B5EF4-FFF2-40B4-BE49-F238E27FC236}">
                <a16:creationId xmlns:a16="http://schemas.microsoft.com/office/drawing/2014/main" id="{3B1C5933-914C-F57F-8D04-F29C7D56C2B4}"/>
              </a:ext>
            </a:extLst>
          </p:cNvPr>
          <p:cNvSpPr/>
          <p:nvPr/>
        </p:nvSpPr>
        <p:spPr>
          <a:xfrm>
            <a:off x="4885068" y="3909638"/>
            <a:ext cx="3712504" cy="934775"/>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lang="de-DE" sz="1050">
                <a:solidFill>
                  <a:schemeClr val="bg1"/>
                </a:solidFill>
              </a:rPr>
              <a:t>T1D-Inzidenz steigt jährlich um </a:t>
            </a:r>
          </a:p>
          <a:p>
            <a:pPr lvl="0">
              <a:defRPr/>
            </a:pPr>
            <a:r>
              <a:rPr lang="de-DE" sz="1050" b="1">
                <a:solidFill>
                  <a:srgbClr val="AAD6AA"/>
                </a:solidFill>
              </a:rPr>
              <a:t>1,8 %</a:t>
            </a:r>
            <a:r>
              <a:rPr lang="de-DE" sz="1050">
                <a:solidFill>
                  <a:srgbClr val="AAD6AA"/>
                </a:solidFill>
              </a:rPr>
              <a:t> (95 %-KI: 1,0 %; 2,6 %) bei 0-4jährigen</a:t>
            </a:r>
            <a:endParaRPr lang="de-DE" sz="1050" b="1">
              <a:solidFill>
                <a:srgbClr val="AAD6AA"/>
              </a:solidFill>
            </a:endParaRPr>
          </a:p>
          <a:p>
            <a:pPr lvl="0">
              <a:defRPr/>
            </a:pPr>
            <a:r>
              <a:rPr lang="de-DE" sz="1050" b="1">
                <a:solidFill>
                  <a:srgbClr val="FFE5E5"/>
                </a:solidFill>
              </a:rPr>
              <a:t>3,0 %</a:t>
            </a:r>
            <a:r>
              <a:rPr lang="de-DE" sz="1050">
                <a:solidFill>
                  <a:srgbClr val="FFE5E5"/>
                </a:solidFill>
              </a:rPr>
              <a:t> (95 %-KI: 2,2 %; 3,7 %) bei 5-9jährigen</a:t>
            </a:r>
            <a:endParaRPr lang="de-DE" sz="1050" b="1">
              <a:solidFill>
                <a:srgbClr val="FFE5E5"/>
              </a:solidFill>
            </a:endParaRPr>
          </a:p>
          <a:p>
            <a:pPr lvl="0">
              <a:defRPr/>
            </a:pPr>
            <a:r>
              <a:rPr lang="de-DE" sz="1050" b="1">
                <a:solidFill>
                  <a:srgbClr val="EBEBFF"/>
                </a:solidFill>
              </a:rPr>
              <a:t>3,1 %</a:t>
            </a:r>
            <a:r>
              <a:rPr lang="de-DE" sz="1050">
                <a:solidFill>
                  <a:srgbClr val="EBEBFF"/>
                </a:solidFill>
              </a:rPr>
              <a:t> (95 %-KI: 2,4 %; 3,9 %) bei 10-14jährigen  </a:t>
            </a:r>
            <a:r>
              <a:rPr lang="de-DE" sz="1050" b="1">
                <a:solidFill>
                  <a:srgbClr val="FFBF71"/>
                </a:solidFill>
              </a:rPr>
              <a:t>2,9 %</a:t>
            </a:r>
            <a:r>
              <a:rPr lang="de-DE" sz="1050">
                <a:solidFill>
                  <a:srgbClr val="FFBF71"/>
                </a:solidFill>
              </a:rPr>
              <a:t> (95 %-KI: 2,0 %; 3,8 %) bei 15-19jährigen</a:t>
            </a:r>
          </a:p>
        </p:txBody>
      </p:sp>
      <p:sp>
        <p:nvSpPr>
          <p:cNvPr id="3" name="Textfeld 2">
            <a:extLst>
              <a:ext uri="{FF2B5EF4-FFF2-40B4-BE49-F238E27FC236}">
                <a16:creationId xmlns:a16="http://schemas.microsoft.com/office/drawing/2014/main" id="{245506CD-4055-C1E6-F2E3-9DDF664F1C17}"/>
              </a:ext>
            </a:extLst>
          </p:cNvPr>
          <p:cNvSpPr txBox="1"/>
          <p:nvPr/>
        </p:nvSpPr>
        <p:spPr>
          <a:xfrm>
            <a:off x="320267" y="4845187"/>
            <a:ext cx="8137922" cy="276999"/>
          </a:xfrm>
          <a:prstGeom prst="rect">
            <a:avLst/>
          </a:prstGeom>
          <a:noFill/>
        </p:spPr>
        <p:txBody>
          <a:bodyPr wrap="square"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err="1">
                <a:ln>
                  <a:noFill/>
                </a:ln>
                <a:solidFill>
                  <a:srgbClr val="404040"/>
                </a:solidFill>
                <a:effectLst/>
                <a:uLnTx/>
                <a:uFillTx/>
                <a:latin typeface="Verdana"/>
                <a:ea typeface="+mn-ea"/>
                <a:cs typeface="+mn-cs"/>
              </a:rPr>
              <a:t>Abbildungen</a:t>
            </a:r>
            <a:r>
              <a:rPr kumimoji="0" lang="en-US" sz="600" b="0" i="0" u="none" strike="noStrike" kern="1200" cap="none" spc="0" normalizeH="0" baseline="0" noProof="0">
                <a:ln>
                  <a:noFill/>
                </a:ln>
                <a:solidFill>
                  <a:srgbClr val="404040"/>
                </a:solidFill>
                <a:effectLst/>
                <a:uLnTx/>
                <a:uFillTx/>
                <a:latin typeface="Verdana"/>
                <a:ea typeface="+mn-ea"/>
                <a:cs typeface="+mn-cs"/>
              </a:rPr>
              <a:t> </a:t>
            </a:r>
            <a:r>
              <a:rPr kumimoji="0" lang="en-US" sz="600" b="0" i="0" u="none" strike="noStrike" kern="1200" cap="none" spc="0" normalizeH="0" baseline="0" noProof="0" err="1">
                <a:ln>
                  <a:noFill/>
                </a:ln>
                <a:solidFill>
                  <a:srgbClr val="404040"/>
                </a:solidFill>
                <a:effectLst/>
                <a:uLnTx/>
                <a:uFillTx/>
                <a:latin typeface="Verdana"/>
                <a:ea typeface="+mn-ea"/>
                <a:cs typeface="+mn-cs"/>
              </a:rPr>
              <a:t>modifiziert</a:t>
            </a:r>
            <a:r>
              <a:rPr kumimoji="0" lang="en-US" sz="600" b="0" i="0" u="none" strike="noStrike" kern="1200" cap="none" spc="0" normalizeH="0" baseline="0" noProof="0">
                <a:ln>
                  <a:noFill/>
                </a:ln>
                <a:solidFill>
                  <a:srgbClr val="404040"/>
                </a:solidFill>
                <a:effectLst/>
                <a:uLnTx/>
                <a:uFillTx/>
                <a:latin typeface="Verdana"/>
                <a:ea typeface="+mn-ea"/>
                <a:cs typeface="+mn-cs"/>
              </a:rPr>
              <a:t> </a:t>
            </a:r>
            <a:r>
              <a:rPr kumimoji="0" lang="en-US" sz="600" b="0" i="0" u="none" strike="noStrike" kern="1200" cap="none" spc="0" normalizeH="0" baseline="0" noProof="0" err="1">
                <a:ln>
                  <a:noFill/>
                </a:ln>
                <a:solidFill>
                  <a:srgbClr val="404040"/>
                </a:solidFill>
                <a:effectLst/>
                <a:uLnTx/>
                <a:uFillTx/>
                <a:latin typeface="Verdana"/>
                <a:ea typeface="+mn-ea"/>
                <a:cs typeface="+mn-cs"/>
              </a:rPr>
              <a:t>nach</a:t>
            </a:r>
            <a:r>
              <a:rPr kumimoji="0" lang="en-US" sz="600" b="0" i="0" u="none" strike="noStrike" kern="1200" cap="none" spc="0" normalizeH="0" baseline="0" noProof="0">
                <a:ln>
                  <a:noFill/>
                </a:ln>
                <a:solidFill>
                  <a:srgbClr val="404040"/>
                </a:solidFill>
                <a:effectLst/>
                <a:uLnTx/>
                <a:uFillTx/>
                <a:latin typeface="Verdana"/>
                <a:ea typeface="+mn-ea"/>
                <a:cs typeface="+mn-cs"/>
              </a:rPr>
              <a:t> Stahl-Pehe 2024</a:t>
            </a:r>
            <a:r>
              <a:rPr kumimoji="0" lang="en-US" sz="600" b="0" i="0" u="none" strike="noStrike" kern="1200" cap="none" spc="0" normalizeH="0" baseline="30000" noProof="0">
                <a:ln>
                  <a:noFill/>
                </a:ln>
                <a:solidFill>
                  <a:srgbClr val="404040"/>
                </a:solidFill>
                <a:effectLst/>
                <a:uLnTx/>
                <a:uFillTx/>
                <a:latin typeface="Verdana"/>
                <a:ea typeface="+mn-ea"/>
                <a:cs typeface="+mn-cs"/>
              </a:rPr>
              <a:t>1</a:t>
            </a:r>
            <a:r>
              <a:rPr kumimoji="0" lang="en-US" sz="600" b="0" i="0" u="none" strike="noStrike" kern="1200" cap="none" spc="0" normalizeH="0" baseline="0" noProof="0">
                <a:ln>
                  <a:noFill/>
                </a:ln>
                <a:solidFill>
                  <a:srgbClr val="404040"/>
                </a:solidFill>
                <a:effectLst/>
                <a:uLnTx/>
                <a:uFillTx/>
                <a:latin typeface="Verdana"/>
                <a:ea typeface="+mn-ea"/>
                <a:cs typeface="+mn-cs"/>
              </a:rPr>
              <a:t>. KI: </a:t>
            </a:r>
            <a:r>
              <a:rPr kumimoji="0" lang="en-US" sz="600" b="0" i="0" u="none" strike="noStrike" kern="1200" cap="none" spc="0" normalizeH="0" baseline="0" noProof="0" err="1">
                <a:ln>
                  <a:noFill/>
                </a:ln>
                <a:solidFill>
                  <a:srgbClr val="404040"/>
                </a:solidFill>
                <a:effectLst/>
                <a:uLnTx/>
                <a:uFillTx/>
                <a:latin typeface="Verdana"/>
                <a:ea typeface="+mn-ea"/>
                <a:cs typeface="+mn-cs"/>
              </a:rPr>
              <a:t>Konfidenzintervall</a:t>
            </a:r>
            <a:r>
              <a:rPr kumimoji="0" lang="en-US" sz="600" b="0" i="0" u="none" strike="noStrike" kern="1200" cap="none" spc="0" normalizeH="0" baseline="0" noProof="0">
                <a:ln>
                  <a:noFill/>
                </a:ln>
                <a:solidFill>
                  <a:srgbClr val="404040"/>
                </a:solidFill>
                <a:effectLst/>
                <a:uLnTx/>
                <a:uFillTx/>
                <a:latin typeface="Verdana"/>
                <a:ea typeface="+mn-ea"/>
                <a:cs typeface="+mn-cs"/>
              </a:rPr>
              <a:t>; PJ: </a:t>
            </a:r>
            <a:r>
              <a:rPr kumimoji="0" lang="en-US" sz="600" b="0" i="0" u="none" strike="noStrike" kern="1200" cap="none" spc="0" normalizeH="0" baseline="0" noProof="0" err="1">
                <a:ln>
                  <a:noFill/>
                </a:ln>
                <a:solidFill>
                  <a:srgbClr val="404040"/>
                </a:solidFill>
                <a:effectLst/>
                <a:uLnTx/>
                <a:uFillTx/>
                <a:latin typeface="Verdana"/>
                <a:ea typeface="+mn-ea"/>
                <a:cs typeface="+mn-cs"/>
              </a:rPr>
              <a:t>Personenjahre</a:t>
            </a:r>
            <a:r>
              <a:rPr kumimoji="0" lang="en-US" sz="600" b="0" i="0" u="none" strike="noStrike" kern="1200" cap="none" spc="0" normalizeH="0" baseline="0" noProof="0">
                <a:ln>
                  <a:noFill/>
                </a:ln>
                <a:solidFill>
                  <a:srgbClr val="404040"/>
                </a:solidFill>
                <a:effectLst/>
                <a:uLnTx/>
                <a:uFillTx/>
                <a:latin typeface="Verdana"/>
                <a:ea typeface="+mn-ea"/>
                <a:cs typeface="+mn-cs"/>
              </a:rPr>
              <a:t>; SIR: </a:t>
            </a:r>
            <a:r>
              <a:rPr kumimoji="0" lang="en-US" sz="600" b="0" i="0" u="none" strike="noStrike" kern="1200" cap="none" spc="0" normalizeH="0" baseline="0" noProof="0" err="1">
                <a:ln>
                  <a:noFill/>
                </a:ln>
                <a:solidFill>
                  <a:srgbClr val="404040"/>
                </a:solidFill>
                <a:effectLst/>
                <a:uLnTx/>
                <a:uFillTx/>
                <a:latin typeface="Verdana"/>
                <a:ea typeface="+mn-ea"/>
                <a:cs typeface="+mn-cs"/>
              </a:rPr>
              <a:t>Standardisierte</a:t>
            </a:r>
            <a:r>
              <a:rPr kumimoji="0" lang="en-US" sz="600" b="0" i="0" u="none" strike="noStrike" kern="1200" cap="none" spc="0" normalizeH="0" baseline="0" noProof="0">
                <a:ln>
                  <a:noFill/>
                </a:ln>
                <a:solidFill>
                  <a:srgbClr val="404040"/>
                </a:solidFill>
                <a:effectLst/>
                <a:uLnTx/>
                <a:uFillTx/>
                <a:latin typeface="Verdana"/>
                <a:ea typeface="+mn-ea"/>
                <a:cs typeface="+mn-cs"/>
              </a:rPr>
              <a:t> </a:t>
            </a:r>
            <a:r>
              <a:rPr kumimoji="0" lang="en-US" sz="600" b="0" i="0" u="none" strike="noStrike" kern="1200" cap="none" spc="0" normalizeH="0" baseline="0" noProof="0" err="1">
                <a:ln>
                  <a:noFill/>
                </a:ln>
                <a:solidFill>
                  <a:srgbClr val="404040"/>
                </a:solidFill>
                <a:effectLst/>
                <a:uLnTx/>
                <a:uFillTx/>
                <a:latin typeface="Verdana"/>
                <a:ea typeface="+mn-ea"/>
                <a:cs typeface="+mn-cs"/>
              </a:rPr>
              <a:t>Inzidenzrate</a:t>
            </a:r>
            <a:r>
              <a:rPr kumimoji="0" lang="en-US" sz="600" b="0" i="0" u="none" strike="noStrike" kern="1200" cap="none" spc="0" normalizeH="0" baseline="0" noProof="0">
                <a:ln>
                  <a:noFill/>
                </a:ln>
                <a:solidFill>
                  <a:srgbClr val="404040"/>
                </a:solidFill>
                <a:effectLst/>
                <a:uLnTx/>
                <a:uFillTx/>
                <a:latin typeface="Verdana"/>
                <a:ea typeface="+mn-ea"/>
                <a:cs typeface="+mn-cs"/>
              </a:rPr>
              <a:t>; T1D: Typ-1-Diabetes.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solidFill>
                  <a:srgbClr val="404040"/>
                </a:solidFill>
                <a:effectLst/>
                <a:uLnTx/>
                <a:uFillTx/>
                <a:latin typeface="Verdana"/>
                <a:ea typeface="+mn-ea"/>
                <a:cs typeface="+mn-cs"/>
              </a:rPr>
              <a:t>1. </a:t>
            </a:r>
            <a:r>
              <a:rPr kumimoji="0" lang="en-US" sz="600" b="0" i="0" u="none" strike="noStrike" kern="1200" cap="none" spc="0" normalizeH="0" baseline="0" noProof="0">
                <a:ln>
                  <a:noFill/>
                </a:ln>
                <a:solidFill>
                  <a:srgbClr val="404040"/>
                </a:solidFill>
                <a:effectLst/>
                <a:uLnTx/>
                <a:uFillTx/>
                <a:latin typeface="Verdana"/>
                <a:ea typeface="+mn-ea"/>
                <a:cs typeface="+mn-cs"/>
              </a:rPr>
              <a:t>Stahl-Pehe A </a:t>
            </a:r>
            <a:r>
              <a:rPr kumimoji="0" lang="en-US" sz="600" b="0" i="1" u="none" strike="noStrike" kern="1200" cap="none" spc="0" normalizeH="0" baseline="0" noProof="0">
                <a:ln>
                  <a:noFill/>
                </a:ln>
                <a:solidFill>
                  <a:srgbClr val="404040"/>
                </a:solidFill>
                <a:effectLst/>
                <a:uLnTx/>
                <a:uFillTx/>
                <a:latin typeface="Verdana"/>
                <a:ea typeface="+mn-ea"/>
                <a:cs typeface="+mn-cs"/>
              </a:rPr>
              <a:t>et al.</a:t>
            </a:r>
            <a:r>
              <a:rPr kumimoji="0" lang="en-US" sz="600" b="0" i="0" u="none" strike="noStrike" kern="1200" cap="none" spc="0" normalizeH="0" baseline="0" noProof="0">
                <a:ln>
                  <a:noFill/>
                </a:ln>
                <a:solidFill>
                  <a:srgbClr val="404040"/>
                </a:solidFill>
                <a:effectLst/>
                <a:uLnTx/>
                <a:uFillTx/>
                <a:latin typeface="Verdana"/>
                <a:ea typeface="+mn-ea"/>
                <a:cs typeface="+mn-cs"/>
              </a:rPr>
              <a:t> </a:t>
            </a:r>
            <a:r>
              <a:rPr kumimoji="0" lang="pt-BR" sz="600" b="0" i="1" u="none" strike="noStrike" kern="1200" cap="none" spc="0" normalizeH="0" baseline="0" noProof="0">
                <a:ln>
                  <a:noFill/>
                </a:ln>
                <a:solidFill>
                  <a:srgbClr val="404040"/>
                </a:solidFill>
                <a:effectLst/>
                <a:uLnTx/>
                <a:uFillTx/>
                <a:latin typeface="Verdana"/>
                <a:ea typeface="+mn-ea"/>
                <a:cs typeface="+mn-cs"/>
              </a:rPr>
              <a:t>Diabetes Metab</a:t>
            </a:r>
            <a:r>
              <a:rPr kumimoji="0" lang="pt-BR" sz="600" b="0" i="0" u="none" strike="noStrike" kern="1200" cap="none" spc="0" normalizeH="0" baseline="0" noProof="0">
                <a:ln>
                  <a:noFill/>
                </a:ln>
                <a:solidFill>
                  <a:srgbClr val="404040"/>
                </a:solidFill>
                <a:effectLst/>
                <a:uLnTx/>
                <a:uFillTx/>
                <a:latin typeface="Verdana"/>
                <a:ea typeface="+mn-ea"/>
                <a:cs typeface="+mn-cs"/>
              </a:rPr>
              <a:t> 2024; 50: </a:t>
            </a:r>
            <a:r>
              <a:rPr kumimoji="0" lang="de-DE" sz="600" b="0" i="0" u="none" strike="noStrike" kern="1200" cap="none" spc="0" normalizeH="0" baseline="0" noProof="0">
                <a:ln>
                  <a:noFill/>
                </a:ln>
                <a:solidFill>
                  <a:srgbClr val="404040"/>
                </a:solidFill>
                <a:effectLst/>
                <a:uLnTx/>
                <a:uFillTx/>
                <a:latin typeface="Verdana"/>
                <a:ea typeface="+mn-ea"/>
                <a:cs typeface="+mn-cs"/>
              </a:rPr>
              <a:t>101567.</a:t>
            </a:r>
          </a:p>
        </p:txBody>
      </p:sp>
      <p:sp>
        <p:nvSpPr>
          <p:cNvPr id="4" name="Textplatzhalter 9">
            <a:extLst>
              <a:ext uri="{FF2B5EF4-FFF2-40B4-BE49-F238E27FC236}">
                <a16:creationId xmlns:a16="http://schemas.microsoft.com/office/drawing/2014/main" id="{7A95CB9A-88E9-20E6-7418-9AC0025C72D3}"/>
              </a:ext>
            </a:extLst>
          </p:cNvPr>
          <p:cNvSpPr txBox="1">
            <a:spLocks/>
          </p:cNvSpPr>
          <p:nvPr/>
        </p:nvSpPr>
        <p:spPr>
          <a:xfrm>
            <a:off x="320267" y="113533"/>
            <a:ext cx="860734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6"/>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6"/>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6"/>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T1D-Inzidenz bei Kindern und Jugendlichen                       in Deutschland 2002–2022</a:t>
            </a:r>
          </a:p>
        </p:txBody>
      </p:sp>
    </p:spTree>
    <p:extLst>
      <p:ext uri="{BB962C8B-B14F-4D97-AF65-F5344CB8AC3E}">
        <p14:creationId xmlns:p14="http://schemas.microsoft.com/office/powerpoint/2010/main" val="26971050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D4BD6ED-D9DF-9E8D-3AD8-448F07523F50}"/>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5E8FB177-28BF-BA67-191D-FD7064F808C0}"/>
              </a:ext>
            </a:extLst>
          </p:cNvPr>
          <p:cNvSpPr txBox="1">
            <a:spLocks/>
          </p:cNvSpPr>
          <p:nvPr/>
        </p:nvSpPr>
        <p:spPr>
          <a:xfrm>
            <a:off x="314921" y="113533"/>
            <a:ext cx="860734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T1D-Erkrankungsalter bei Kindern und Jugendlichen                        in Deutschland 2002–2022</a:t>
            </a:r>
          </a:p>
        </p:txBody>
      </p:sp>
      <p:pic>
        <p:nvPicPr>
          <p:cNvPr id="30" name="Grafik 29">
            <a:extLst>
              <a:ext uri="{FF2B5EF4-FFF2-40B4-BE49-F238E27FC236}">
                <a16:creationId xmlns:a16="http://schemas.microsoft.com/office/drawing/2014/main" id="{B6EF802A-2902-04BF-9A25-9E2D81863AA0}"/>
              </a:ext>
            </a:extLst>
          </p:cNvPr>
          <p:cNvPicPr>
            <a:picLocks noChangeAspect="1"/>
          </p:cNvPicPr>
          <p:nvPr/>
        </p:nvPicPr>
        <p:blipFill rotWithShape="1">
          <a:blip r:embed="rId3" cstate="print">
            <a:extLst>
              <a:ext uri="{28A0092B-C50C-407E-A947-70E740481C1C}">
                <a14:useLocalDpi xmlns:a14="http://schemas.microsoft.com/office/drawing/2010/main" val="0"/>
              </a:ext>
            </a:extLst>
          </a:blip>
          <a:srcRect t="7789"/>
          <a:stretch/>
        </p:blipFill>
        <p:spPr bwMode="auto">
          <a:xfrm>
            <a:off x="5006033" y="1379017"/>
            <a:ext cx="3564238" cy="1849287"/>
          </a:xfrm>
          <a:prstGeom prst="rect">
            <a:avLst/>
          </a:prstGeom>
          <a:ln>
            <a:noFill/>
          </a:ln>
          <a:extLst>
            <a:ext uri="{53640926-AAD7-44D8-BBD7-CCE9431645EC}">
              <a14:shadowObscured xmlns:a14="http://schemas.microsoft.com/office/drawing/2010/main"/>
            </a:ext>
          </a:extLst>
        </p:spPr>
      </p:pic>
      <p:pic>
        <p:nvPicPr>
          <p:cNvPr id="29" name="Grafik 28">
            <a:extLst>
              <a:ext uri="{FF2B5EF4-FFF2-40B4-BE49-F238E27FC236}">
                <a16:creationId xmlns:a16="http://schemas.microsoft.com/office/drawing/2014/main" id="{62DF0BD7-AEAF-4551-E1B2-BAC13F9C4CC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t="8210"/>
          <a:stretch/>
        </p:blipFill>
        <p:spPr bwMode="auto">
          <a:xfrm>
            <a:off x="534671" y="1369632"/>
            <a:ext cx="3603298" cy="1861248"/>
          </a:xfrm>
          <a:prstGeom prst="rect">
            <a:avLst/>
          </a:prstGeom>
          <a:ln>
            <a:noFill/>
          </a:ln>
          <a:extLst>
            <a:ext uri="{53640926-AAD7-44D8-BBD7-CCE9431645EC}">
              <a14:shadowObscured xmlns:a14="http://schemas.microsoft.com/office/drawing/2010/main"/>
            </a:ext>
          </a:extLst>
        </p:spPr>
      </p:pic>
      <p:sp>
        <p:nvSpPr>
          <p:cNvPr id="15" name="Textfeld 14">
            <a:extLst>
              <a:ext uri="{FF2B5EF4-FFF2-40B4-BE49-F238E27FC236}">
                <a16:creationId xmlns:a16="http://schemas.microsoft.com/office/drawing/2014/main" id="{1112C4CB-C210-93E7-744D-CEC6E41F39D5}"/>
              </a:ext>
            </a:extLst>
          </p:cNvPr>
          <p:cNvSpPr txBox="1"/>
          <p:nvPr/>
        </p:nvSpPr>
        <p:spPr>
          <a:xfrm>
            <a:off x="621539" y="996813"/>
            <a:ext cx="3548279"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a:ln>
                  <a:noFill/>
                </a:ln>
                <a:solidFill>
                  <a:srgbClr val="7030A0"/>
                </a:solidFill>
                <a:effectLst/>
                <a:uLnTx/>
                <a:uFillTx/>
                <a:latin typeface="Verdana"/>
                <a:ea typeface="+mn-ea"/>
                <a:cs typeface="+mn-cs"/>
              </a:rPr>
              <a:t>T1D-Erkrankungsalter gesamt (0-19 Jahre)</a:t>
            </a:r>
          </a:p>
        </p:txBody>
      </p:sp>
      <p:sp>
        <p:nvSpPr>
          <p:cNvPr id="16" name="Textfeld 15">
            <a:extLst>
              <a:ext uri="{FF2B5EF4-FFF2-40B4-BE49-F238E27FC236}">
                <a16:creationId xmlns:a16="http://schemas.microsoft.com/office/drawing/2014/main" id="{56584AF6-60FB-882C-07E1-D926B66FA398}"/>
              </a:ext>
            </a:extLst>
          </p:cNvPr>
          <p:cNvSpPr txBox="1"/>
          <p:nvPr/>
        </p:nvSpPr>
        <p:spPr>
          <a:xfrm>
            <a:off x="4596439" y="996813"/>
            <a:ext cx="4240776" cy="276999"/>
          </a:xfrm>
          <a:prstGeom prst="rect">
            <a:avLst/>
          </a:prstGeom>
          <a:no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a:ln>
                  <a:noFill/>
                </a:ln>
                <a:solidFill>
                  <a:srgbClr val="7030A0"/>
                </a:solidFill>
                <a:effectLst/>
                <a:uLnTx/>
                <a:uFillTx/>
                <a:latin typeface="Verdana"/>
                <a:ea typeface="+mn-ea"/>
                <a:cs typeface="+mn-cs"/>
              </a:rPr>
              <a:t>T1D-Erkrankungsalter nach Geschlecht (0-19 Jahre)</a:t>
            </a:r>
          </a:p>
        </p:txBody>
      </p:sp>
      <p:sp>
        <p:nvSpPr>
          <p:cNvPr id="17" name="Rechteck 16">
            <a:extLst>
              <a:ext uri="{FF2B5EF4-FFF2-40B4-BE49-F238E27FC236}">
                <a16:creationId xmlns:a16="http://schemas.microsoft.com/office/drawing/2014/main" id="{EDECD6A3-C57D-AD06-2ACB-8EE9CCD44202}"/>
              </a:ext>
            </a:extLst>
          </p:cNvPr>
          <p:cNvSpPr/>
          <p:nvPr/>
        </p:nvSpPr>
        <p:spPr>
          <a:xfrm>
            <a:off x="534671" y="1368017"/>
            <a:ext cx="3603298" cy="1862863"/>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21" name="Textfeld 20">
            <a:extLst>
              <a:ext uri="{FF2B5EF4-FFF2-40B4-BE49-F238E27FC236}">
                <a16:creationId xmlns:a16="http://schemas.microsoft.com/office/drawing/2014/main" id="{F541EABD-0930-884E-C14B-188FA14556E3}"/>
              </a:ext>
            </a:extLst>
          </p:cNvPr>
          <p:cNvSpPr txBox="1"/>
          <p:nvPr/>
        </p:nvSpPr>
        <p:spPr>
          <a:xfrm rot="16200000">
            <a:off x="15578" y="2033715"/>
            <a:ext cx="1316633" cy="215444"/>
          </a:xfrm>
          <a:prstGeom prst="rect">
            <a:avLst/>
          </a:prstGeom>
          <a:solidFill>
            <a:schemeClr val="bg1"/>
          </a:solidFill>
        </p:spPr>
        <p:txBody>
          <a:bodyPr wrap="none" lIns="36000" tIns="0" rIns="36000" bIns="0" rtlCol="0" anchor="ctr">
            <a:spAutoFit/>
          </a:bodyPr>
          <a:lstStyle/>
          <a:p>
            <a:pPr algn="ctr"/>
            <a:endParaRPr lang="de-DE" sz="700" b="1"/>
          </a:p>
          <a:p>
            <a:pPr algn="ctr"/>
            <a:r>
              <a:rPr lang="de-DE" sz="700" b="1"/>
              <a:t>Prozentualer Anteil [%]</a:t>
            </a:r>
          </a:p>
        </p:txBody>
      </p:sp>
      <p:sp>
        <p:nvSpPr>
          <p:cNvPr id="22" name="Rechteck 21">
            <a:extLst>
              <a:ext uri="{FF2B5EF4-FFF2-40B4-BE49-F238E27FC236}">
                <a16:creationId xmlns:a16="http://schemas.microsoft.com/office/drawing/2014/main" id="{B237D402-F15D-60C9-3B65-02C930FC2CF2}"/>
              </a:ext>
            </a:extLst>
          </p:cNvPr>
          <p:cNvSpPr/>
          <p:nvPr/>
        </p:nvSpPr>
        <p:spPr>
          <a:xfrm>
            <a:off x="566169" y="1400567"/>
            <a:ext cx="213315" cy="15204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 name="Textfeld 9">
            <a:extLst>
              <a:ext uri="{FF2B5EF4-FFF2-40B4-BE49-F238E27FC236}">
                <a16:creationId xmlns:a16="http://schemas.microsoft.com/office/drawing/2014/main" id="{E87B1EF1-F9FB-B27F-0DF0-BA604BF3C585}"/>
              </a:ext>
            </a:extLst>
          </p:cNvPr>
          <p:cNvSpPr txBox="1"/>
          <p:nvPr/>
        </p:nvSpPr>
        <p:spPr>
          <a:xfrm>
            <a:off x="1852402" y="3021389"/>
            <a:ext cx="1398387" cy="180425"/>
          </a:xfrm>
          <a:prstGeom prst="rect">
            <a:avLst/>
          </a:prstGeom>
          <a:solidFill>
            <a:schemeClr val="bg1"/>
          </a:solidFill>
        </p:spPr>
        <p:txBody>
          <a:bodyPr wrap="none" lIns="36000" tIns="36000" rIns="36000" bIns="36000" rtlCol="0" anchor="ctr">
            <a:spAutoFit/>
          </a:bodyPr>
          <a:lstStyle/>
          <a:p>
            <a:pPr algn="ctr"/>
            <a:r>
              <a:rPr lang="de-DE" sz="700" b="1"/>
              <a:t>Alter bei Diagnose [Jahre]</a:t>
            </a:r>
          </a:p>
        </p:txBody>
      </p:sp>
      <p:sp>
        <p:nvSpPr>
          <p:cNvPr id="36" name="Textfeld 35">
            <a:extLst>
              <a:ext uri="{FF2B5EF4-FFF2-40B4-BE49-F238E27FC236}">
                <a16:creationId xmlns:a16="http://schemas.microsoft.com/office/drawing/2014/main" id="{BA3709CE-17F4-2C3D-654E-307CB721B1D2}"/>
              </a:ext>
            </a:extLst>
          </p:cNvPr>
          <p:cNvSpPr txBox="1"/>
          <p:nvPr/>
        </p:nvSpPr>
        <p:spPr>
          <a:xfrm>
            <a:off x="6301078" y="2840964"/>
            <a:ext cx="1398387" cy="180425"/>
          </a:xfrm>
          <a:prstGeom prst="rect">
            <a:avLst/>
          </a:prstGeom>
          <a:solidFill>
            <a:schemeClr val="bg1"/>
          </a:solidFill>
        </p:spPr>
        <p:txBody>
          <a:bodyPr wrap="none" lIns="36000" tIns="36000" rIns="36000" bIns="36000" rtlCol="0" anchor="ctr">
            <a:spAutoFit/>
          </a:bodyPr>
          <a:lstStyle/>
          <a:p>
            <a:pPr algn="ctr"/>
            <a:r>
              <a:rPr lang="de-DE" sz="700" b="1"/>
              <a:t>Alter bei Diagnose [Jahre]</a:t>
            </a:r>
          </a:p>
        </p:txBody>
      </p:sp>
      <p:sp>
        <p:nvSpPr>
          <p:cNvPr id="37" name="Textfeld 36">
            <a:extLst>
              <a:ext uri="{FF2B5EF4-FFF2-40B4-BE49-F238E27FC236}">
                <a16:creationId xmlns:a16="http://schemas.microsoft.com/office/drawing/2014/main" id="{30F49608-16A4-7ED6-D389-A3158715F862}"/>
              </a:ext>
            </a:extLst>
          </p:cNvPr>
          <p:cNvSpPr txBox="1"/>
          <p:nvPr/>
        </p:nvSpPr>
        <p:spPr>
          <a:xfrm rot="16200000">
            <a:off x="4498154" y="1944291"/>
            <a:ext cx="1316633" cy="215444"/>
          </a:xfrm>
          <a:prstGeom prst="rect">
            <a:avLst/>
          </a:prstGeom>
          <a:solidFill>
            <a:schemeClr val="bg1"/>
          </a:solidFill>
        </p:spPr>
        <p:txBody>
          <a:bodyPr wrap="none" lIns="36000" tIns="0" rIns="36000" bIns="0" rtlCol="0" anchor="ctr">
            <a:spAutoFit/>
          </a:bodyPr>
          <a:lstStyle/>
          <a:p>
            <a:pPr algn="ctr"/>
            <a:endParaRPr lang="de-DE" sz="700" b="1"/>
          </a:p>
          <a:p>
            <a:pPr algn="ctr"/>
            <a:r>
              <a:rPr lang="de-DE" sz="700" b="1"/>
              <a:t>Prozentualer Anteil [%]</a:t>
            </a:r>
          </a:p>
        </p:txBody>
      </p:sp>
      <p:sp>
        <p:nvSpPr>
          <p:cNvPr id="25" name="Rechteck 24">
            <a:extLst>
              <a:ext uri="{FF2B5EF4-FFF2-40B4-BE49-F238E27FC236}">
                <a16:creationId xmlns:a16="http://schemas.microsoft.com/office/drawing/2014/main" id="{68AC86E8-4316-B90B-692A-EC0AFFF35948}"/>
              </a:ext>
            </a:extLst>
          </p:cNvPr>
          <p:cNvSpPr/>
          <p:nvPr/>
        </p:nvSpPr>
        <p:spPr>
          <a:xfrm>
            <a:off x="5013591" y="1365785"/>
            <a:ext cx="3564237" cy="1869937"/>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39" name="Rechteck 38">
            <a:extLst>
              <a:ext uri="{FF2B5EF4-FFF2-40B4-BE49-F238E27FC236}">
                <a16:creationId xmlns:a16="http://schemas.microsoft.com/office/drawing/2014/main" id="{3104D7A6-E672-CCB9-BE3C-44604CFD069C}"/>
              </a:ext>
            </a:extLst>
          </p:cNvPr>
          <p:cNvSpPr/>
          <p:nvPr/>
        </p:nvSpPr>
        <p:spPr>
          <a:xfrm>
            <a:off x="6514155" y="3021389"/>
            <a:ext cx="959743" cy="180425"/>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0" name="Textfeld 39">
            <a:extLst>
              <a:ext uri="{FF2B5EF4-FFF2-40B4-BE49-F238E27FC236}">
                <a16:creationId xmlns:a16="http://schemas.microsoft.com/office/drawing/2014/main" id="{818B800C-41DD-BA95-6D8D-B8281A40E964}"/>
              </a:ext>
            </a:extLst>
          </p:cNvPr>
          <p:cNvSpPr txBox="1"/>
          <p:nvPr/>
        </p:nvSpPr>
        <p:spPr>
          <a:xfrm>
            <a:off x="6262606" y="3015925"/>
            <a:ext cx="462233" cy="165036"/>
          </a:xfrm>
          <a:prstGeom prst="rect">
            <a:avLst/>
          </a:prstGeom>
          <a:solidFill>
            <a:schemeClr val="bg1"/>
          </a:solidFill>
        </p:spPr>
        <p:txBody>
          <a:bodyPr wrap="none" lIns="36000" tIns="36000" rIns="36000" bIns="36000" rtlCol="0" anchor="ctr">
            <a:spAutoFit/>
          </a:bodyPr>
          <a:lstStyle/>
          <a:p>
            <a:pPr algn="ctr"/>
            <a:r>
              <a:rPr lang="de-DE" sz="600" b="1">
                <a:solidFill>
                  <a:srgbClr val="00008A"/>
                </a:solidFill>
              </a:rPr>
              <a:t>Jungen   </a:t>
            </a:r>
          </a:p>
        </p:txBody>
      </p:sp>
      <p:sp>
        <p:nvSpPr>
          <p:cNvPr id="41" name="Textfeld 40">
            <a:extLst>
              <a:ext uri="{FF2B5EF4-FFF2-40B4-BE49-F238E27FC236}">
                <a16:creationId xmlns:a16="http://schemas.microsoft.com/office/drawing/2014/main" id="{0A9115D5-57B9-978B-E6D8-57A2655E3193}"/>
              </a:ext>
            </a:extLst>
          </p:cNvPr>
          <p:cNvSpPr txBox="1"/>
          <p:nvPr/>
        </p:nvSpPr>
        <p:spPr>
          <a:xfrm>
            <a:off x="6775526" y="3016758"/>
            <a:ext cx="532765" cy="165036"/>
          </a:xfrm>
          <a:prstGeom prst="rect">
            <a:avLst/>
          </a:prstGeom>
          <a:solidFill>
            <a:schemeClr val="bg1"/>
          </a:solidFill>
        </p:spPr>
        <p:txBody>
          <a:bodyPr wrap="none" lIns="36000" tIns="36000" rIns="36000" bIns="36000" rtlCol="0" anchor="ctr">
            <a:spAutoFit/>
          </a:bodyPr>
          <a:lstStyle/>
          <a:p>
            <a:pPr algn="ctr"/>
            <a:r>
              <a:rPr lang="de-DE" sz="600" b="1">
                <a:solidFill>
                  <a:srgbClr val="890000"/>
                </a:solidFill>
              </a:rPr>
              <a:t>Mädchen</a:t>
            </a:r>
            <a:r>
              <a:rPr lang="de-DE" sz="600" b="1"/>
              <a:t>   </a:t>
            </a:r>
          </a:p>
        </p:txBody>
      </p:sp>
      <p:sp>
        <p:nvSpPr>
          <p:cNvPr id="42" name="Rechteck 41">
            <a:extLst>
              <a:ext uri="{FF2B5EF4-FFF2-40B4-BE49-F238E27FC236}">
                <a16:creationId xmlns:a16="http://schemas.microsoft.com/office/drawing/2014/main" id="{A1555DD4-78D1-6039-BBCE-B511A4891771}"/>
              </a:ext>
            </a:extLst>
          </p:cNvPr>
          <p:cNvSpPr/>
          <p:nvPr/>
        </p:nvSpPr>
        <p:spPr>
          <a:xfrm>
            <a:off x="6657739" y="3074195"/>
            <a:ext cx="67100" cy="65206"/>
          </a:xfrm>
          <a:prstGeom prst="rect">
            <a:avLst/>
          </a:prstGeom>
          <a:solidFill>
            <a:srgbClr val="00008A"/>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 name="Rechteck 43">
            <a:extLst>
              <a:ext uri="{FF2B5EF4-FFF2-40B4-BE49-F238E27FC236}">
                <a16:creationId xmlns:a16="http://schemas.microsoft.com/office/drawing/2014/main" id="{24783103-3E96-7940-2AF1-47A8409DD8B9}"/>
              </a:ext>
            </a:extLst>
          </p:cNvPr>
          <p:cNvSpPr/>
          <p:nvPr/>
        </p:nvSpPr>
        <p:spPr>
          <a:xfrm>
            <a:off x="7241381" y="3075487"/>
            <a:ext cx="67100" cy="65206"/>
          </a:xfrm>
          <a:prstGeom prst="rect">
            <a:avLst/>
          </a:prstGeom>
          <a:solidFill>
            <a:srgbClr val="890000"/>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 name="Rechteck: abgerundete Ecken 2">
            <a:extLst>
              <a:ext uri="{FF2B5EF4-FFF2-40B4-BE49-F238E27FC236}">
                <a16:creationId xmlns:a16="http://schemas.microsoft.com/office/drawing/2014/main" id="{60BEB28F-74DC-39C9-8600-B0F41CEE9C37}"/>
              </a:ext>
            </a:extLst>
          </p:cNvPr>
          <p:cNvSpPr/>
          <p:nvPr/>
        </p:nvSpPr>
        <p:spPr>
          <a:xfrm>
            <a:off x="534671" y="3432564"/>
            <a:ext cx="8043157" cy="1092819"/>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9875" marR="0" lvl="1" indent="-177800" algn="l" defTabSz="457200" rtl="0" eaLnBrk="1" fontAlgn="auto" latinLnBrk="0" hangingPunct="1">
              <a:lnSpc>
                <a:spcPct val="100000"/>
              </a:lnSpc>
              <a:spcBef>
                <a:spcPts val="600"/>
              </a:spcBef>
              <a:spcAft>
                <a:spcPts val="300"/>
              </a:spcAft>
              <a:buClr>
                <a:srgbClr val="7A00E6"/>
              </a:buClr>
              <a:buSzPct val="120000"/>
              <a:buFont typeface="Arial" panose="020B0604020202020204" pitchFamily="34" charset="0"/>
              <a:buChar char="•"/>
              <a:tabLst/>
              <a:defRPr/>
            </a:pPr>
            <a:r>
              <a:rPr kumimoji="0" lang="de-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Das mediane [Q1; Q3] Erkrankungsalter betrug </a:t>
            </a:r>
            <a:r>
              <a:rPr kumimoji="0" lang="de-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9,7</a:t>
            </a:r>
            <a:r>
              <a:rPr kumimoji="0" lang="de-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[6,2; 13,2] Jahre und änderte sich nicht signifikant zwischen 2002 und 2022</a:t>
            </a:r>
          </a:p>
          <a:p>
            <a:pPr marL="269875" marR="0" lvl="1" indent="-177800" algn="l" defTabSz="457200" rtl="0" eaLnBrk="1" fontAlgn="auto" latinLnBrk="0" hangingPunct="1">
              <a:lnSpc>
                <a:spcPct val="100000"/>
              </a:lnSpc>
              <a:spcBef>
                <a:spcPts val="600"/>
              </a:spcBef>
              <a:spcAft>
                <a:spcPts val="300"/>
              </a:spcAft>
              <a:buClr>
                <a:srgbClr val="7A00E6"/>
              </a:buClr>
              <a:buSzPct val="120000"/>
              <a:buFont typeface="Arial" panose="020B0604020202020204" pitchFamily="34" charset="0"/>
              <a:buChar char="•"/>
              <a:tabLst/>
              <a:defRPr/>
            </a:pPr>
            <a:r>
              <a:rPr kumimoji="0" lang="de-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Das häufigste Alter war </a:t>
            </a:r>
            <a:r>
              <a:rPr kumimoji="0" lang="de-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11 Jahre</a:t>
            </a:r>
          </a:p>
          <a:p>
            <a:pPr marL="269875" marR="0" lvl="1" indent="-177800" algn="l" defTabSz="457200" rtl="0" eaLnBrk="1" fontAlgn="auto" latinLnBrk="0" hangingPunct="1">
              <a:lnSpc>
                <a:spcPct val="100000"/>
              </a:lnSpc>
              <a:spcBef>
                <a:spcPts val="600"/>
              </a:spcBef>
              <a:spcAft>
                <a:spcPts val="300"/>
              </a:spcAft>
              <a:buClr>
                <a:srgbClr val="7A00E6"/>
              </a:buClr>
              <a:buSzPct val="120000"/>
              <a:buFont typeface="Arial" panose="020B0604020202020204" pitchFamily="34" charset="0"/>
              <a:buChar char="•"/>
              <a:tabLst/>
              <a:defRPr/>
            </a:pPr>
            <a:r>
              <a:rPr kumimoji="0" lang="de-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In der Kindheit erkranken Mädchen häufiger, ab dem Alter von 12 Jahren erkranken mehr Jungen als Mädchen</a:t>
            </a:r>
          </a:p>
        </p:txBody>
      </p:sp>
      <p:sp>
        <p:nvSpPr>
          <p:cNvPr id="5" name="Textfeld 4">
            <a:extLst>
              <a:ext uri="{FF2B5EF4-FFF2-40B4-BE49-F238E27FC236}">
                <a16:creationId xmlns:a16="http://schemas.microsoft.com/office/drawing/2014/main" id="{D2B91B83-13B4-4D49-A6AE-319603734C47}"/>
              </a:ext>
            </a:extLst>
          </p:cNvPr>
          <p:cNvSpPr txBox="1"/>
          <p:nvPr/>
        </p:nvSpPr>
        <p:spPr>
          <a:xfrm>
            <a:off x="314921" y="4845187"/>
            <a:ext cx="8143268" cy="276999"/>
          </a:xfrm>
          <a:prstGeom prst="rect">
            <a:avLst/>
          </a:prstGeom>
          <a:noFill/>
        </p:spPr>
        <p:txBody>
          <a:bodyPr wrap="square"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err="1">
                <a:ln>
                  <a:noFill/>
                </a:ln>
                <a:solidFill>
                  <a:srgbClr val="404040"/>
                </a:solidFill>
                <a:effectLst/>
                <a:uLnTx/>
                <a:uFillTx/>
                <a:latin typeface="Verdana"/>
                <a:ea typeface="+mn-ea"/>
                <a:cs typeface="+mn-cs"/>
              </a:rPr>
              <a:t>Abbildungen</a:t>
            </a:r>
            <a:r>
              <a:rPr kumimoji="0" lang="en-US" sz="600" b="0" i="0" u="none" strike="noStrike" kern="1200" cap="none" spc="0" normalizeH="0" baseline="0" noProof="0">
                <a:ln>
                  <a:noFill/>
                </a:ln>
                <a:solidFill>
                  <a:srgbClr val="404040"/>
                </a:solidFill>
                <a:effectLst/>
                <a:uLnTx/>
                <a:uFillTx/>
                <a:latin typeface="Verdana"/>
                <a:ea typeface="+mn-ea"/>
                <a:cs typeface="+mn-cs"/>
              </a:rPr>
              <a:t> </a:t>
            </a:r>
            <a:r>
              <a:rPr kumimoji="0" lang="en-US" sz="600" b="0" i="0" u="none" strike="noStrike" kern="1200" cap="none" spc="0" normalizeH="0" baseline="0" noProof="0" err="1">
                <a:ln>
                  <a:noFill/>
                </a:ln>
                <a:solidFill>
                  <a:srgbClr val="404040"/>
                </a:solidFill>
                <a:effectLst/>
                <a:uLnTx/>
                <a:uFillTx/>
                <a:latin typeface="Verdana"/>
                <a:ea typeface="+mn-ea"/>
                <a:cs typeface="+mn-cs"/>
              </a:rPr>
              <a:t>modifiziert</a:t>
            </a:r>
            <a:r>
              <a:rPr kumimoji="0" lang="en-US" sz="600" b="0" i="0" u="none" strike="noStrike" kern="1200" cap="none" spc="0" normalizeH="0" baseline="0" noProof="0">
                <a:ln>
                  <a:noFill/>
                </a:ln>
                <a:solidFill>
                  <a:srgbClr val="404040"/>
                </a:solidFill>
                <a:effectLst/>
                <a:uLnTx/>
                <a:uFillTx/>
                <a:latin typeface="Verdana"/>
                <a:ea typeface="+mn-ea"/>
                <a:cs typeface="+mn-cs"/>
              </a:rPr>
              <a:t> </a:t>
            </a:r>
            <a:r>
              <a:rPr kumimoji="0" lang="en-US" sz="600" b="0" i="0" u="none" strike="noStrike" kern="1200" cap="none" spc="0" normalizeH="0" baseline="0" noProof="0" err="1">
                <a:ln>
                  <a:noFill/>
                </a:ln>
                <a:solidFill>
                  <a:srgbClr val="404040"/>
                </a:solidFill>
                <a:effectLst/>
                <a:uLnTx/>
                <a:uFillTx/>
                <a:latin typeface="Verdana"/>
                <a:ea typeface="+mn-ea"/>
                <a:cs typeface="+mn-cs"/>
              </a:rPr>
              <a:t>nach</a:t>
            </a:r>
            <a:r>
              <a:rPr kumimoji="0" lang="en-US" sz="600" b="0" i="0" u="none" strike="noStrike" kern="1200" cap="none" spc="0" normalizeH="0" baseline="0" noProof="0">
                <a:ln>
                  <a:noFill/>
                </a:ln>
                <a:solidFill>
                  <a:srgbClr val="404040"/>
                </a:solidFill>
                <a:effectLst/>
                <a:uLnTx/>
                <a:uFillTx/>
                <a:latin typeface="Verdana"/>
                <a:ea typeface="+mn-ea"/>
                <a:cs typeface="+mn-cs"/>
              </a:rPr>
              <a:t> Stahl-Pehe 2024</a:t>
            </a:r>
            <a:r>
              <a:rPr kumimoji="0" lang="en-US" sz="600" b="0" i="0" u="none" strike="noStrike" kern="1200" cap="none" spc="0" normalizeH="0" baseline="30000" noProof="0">
                <a:ln>
                  <a:noFill/>
                </a:ln>
                <a:solidFill>
                  <a:srgbClr val="404040"/>
                </a:solidFill>
                <a:effectLst/>
                <a:uLnTx/>
                <a:uFillTx/>
                <a:latin typeface="Verdana"/>
                <a:ea typeface="+mn-ea"/>
                <a:cs typeface="+mn-cs"/>
              </a:rPr>
              <a:t>1</a:t>
            </a:r>
            <a:r>
              <a:rPr kumimoji="0" lang="en-US" sz="600" b="0" i="0" u="none" strike="noStrike" kern="1200" cap="none" spc="0" normalizeH="0" baseline="0" noProof="0">
                <a:ln>
                  <a:noFill/>
                </a:ln>
                <a:solidFill>
                  <a:srgbClr val="404040"/>
                </a:solidFill>
                <a:effectLst/>
                <a:uLnTx/>
                <a:uFillTx/>
                <a:latin typeface="Verdana"/>
                <a:ea typeface="+mn-ea"/>
                <a:cs typeface="+mn-cs"/>
              </a:rPr>
              <a:t>. Q: </a:t>
            </a:r>
            <a:r>
              <a:rPr kumimoji="0" lang="en-US" sz="600" b="0" i="0" u="none" strike="noStrike" kern="1200" cap="none" spc="0" normalizeH="0" baseline="0" noProof="0" err="1">
                <a:ln>
                  <a:noFill/>
                </a:ln>
                <a:solidFill>
                  <a:srgbClr val="404040"/>
                </a:solidFill>
                <a:effectLst/>
                <a:uLnTx/>
                <a:uFillTx/>
                <a:latin typeface="Verdana"/>
                <a:ea typeface="+mn-ea"/>
                <a:cs typeface="+mn-cs"/>
              </a:rPr>
              <a:t>Quartil</a:t>
            </a:r>
            <a:r>
              <a:rPr kumimoji="0" lang="en-US" sz="600" b="0" i="0" u="none" strike="noStrike" kern="1200" cap="none" spc="0" normalizeH="0" baseline="0" noProof="0">
                <a:ln>
                  <a:noFill/>
                </a:ln>
                <a:solidFill>
                  <a:srgbClr val="404040"/>
                </a:solidFill>
                <a:effectLst/>
                <a:uLnTx/>
                <a:uFillTx/>
                <a:latin typeface="Verdana"/>
                <a:ea typeface="+mn-ea"/>
                <a:cs typeface="+mn-cs"/>
              </a:rPr>
              <a:t>; T1D: Typ-1-Diabetes.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solidFill>
                  <a:srgbClr val="404040"/>
                </a:solidFill>
                <a:effectLst/>
                <a:uLnTx/>
                <a:uFillTx/>
                <a:latin typeface="Verdana"/>
                <a:ea typeface="+mn-ea"/>
                <a:cs typeface="+mn-cs"/>
              </a:rPr>
              <a:t>1. </a:t>
            </a:r>
            <a:r>
              <a:rPr kumimoji="0" lang="en-US" sz="600" b="0" i="0" u="none" strike="noStrike" kern="1200" cap="none" spc="0" normalizeH="0" baseline="0" noProof="0">
                <a:ln>
                  <a:noFill/>
                </a:ln>
                <a:solidFill>
                  <a:srgbClr val="404040"/>
                </a:solidFill>
                <a:effectLst/>
                <a:uLnTx/>
                <a:uFillTx/>
                <a:latin typeface="Verdana"/>
                <a:ea typeface="+mn-ea"/>
                <a:cs typeface="+mn-cs"/>
              </a:rPr>
              <a:t>Stahl-Pehe A </a:t>
            </a:r>
            <a:r>
              <a:rPr kumimoji="0" lang="en-US" sz="600" b="0" i="1" u="none" strike="noStrike" kern="1200" cap="none" spc="0" normalizeH="0" baseline="0" noProof="0">
                <a:ln>
                  <a:noFill/>
                </a:ln>
                <a:solidFill>
                  <a:srgbClr val="404040"/>
                </a:solidFill>
                <a:effectLst/>
                <a:uLnTx/>
                <a:uFillTx/>
                <a:latin typeface="Verdana"/>
                <a:ea typeface="+mn-ea"/>
                <a:cs typeface="+mn-cs"/>
              </a:rPr>
              <a:t>et al.</a:t>
            </a:r>
            <a:r>
              <a:rPr kumimoji="0" lang="en-US" sz="600" b="0" i="0" u="none" strike="noStrike" kern="1200" cap="none" spc="0" normalizeH="0" baseline="0" noProof="0">
                <a:ln>
                  <a:noFill/>
                </a:ln>
                <a:solidFill>
                  <a:srgbClr val="404040"/>
                </a:solidFill>
                <a:effectLst/>
                <a:uLnTx/>
                <a:uFillTx/>
                <a:latin typeface="Verdana"/>
                <a:ea typeface="+mn-ea"/>
                <a:cs typeface="+mn-cs"/>
              </a:rPr>
              <a:t> </a:t>
            </a:r>
            <a:r>
              <a:rPr kumimoji="0" lang="pt-BR" sz="600" b="0" i="1" u="none" strike="noStrike" kern="1200" cap="none" spc="0" normalizeH="0" baseline="0" noProof="0">
                <a:ln>
                  <a:noFill/>
                </a:ln>
                <a:solidFill>
                  <a:srgbClr val="404040"/>
                </a:solidFill>
                <a:effectLst/>
                <a:uLnTx/>
                <a:uFillTx/>
                <a:latin typeface="Verdana"/>
                <a:ea typeface="+mn-ea"/>
                <a:cs typeface="+mn-cs"/>
              </a:rPr>
              <a:t>Diabetes Metab</a:t>
            </a:r>
            <a:r>
              <a:rPr kumimoji="0" lang="pt-BR" sz="600" b="0" i="0" u="none" strike="noStrike" kern="1200" cap="none" spc="0" normalizeH="0" baseline="0" noProof="0">
                <a:ln>
                  <a:noFill/>
                </a:ln>
                <a:solidFill>
                  <a:srgbClr val="404040"/>
                </a:solidFill>
                <a:effectLst/>
                <a:uLnTx/>
                <a:uFillTx/>
                <a:latin typeface="Verdana"/>
                <a:ea typeface="+mn-ea"/>
                <a:cs typeface="+mn-cs"/>
              </a:rPr>
              <a:t> 2024; 50: </a:t>
            </a:r>
            <a:r>
              <a:rPr kumimoji="0" lang="de-DE" sz="600" b="0" i="0" u="none" strike="noStrike" kern="1200" cap="none" spc="0" normalizeH="0" baseline="0" noProof="0">
                <a:ln>
                  <a:noFill/>
                </a:ln>
                <a:solidFill>
                  <a:srgbClr val="404040"/>
                </a:solidFill>
                <a:effectLst/>
                <a:uLnTx/>
                <a:uFillTx/>
                <a:latin typeface="Verdana"/>
                <a:ea typeface="+mn-ea"/>
                <a:cs typeface="+mn-cs"/>
              </a:rPr>
              <a:t>101567.</a:t>
            </a:r>
          </a:p>
        </p:txBody>
      </p:sp>
    </p:spTree>
    <p:extLst>
      <p:ext uri="{BB962C8B-B14F-4D97-AF65-F5344CB8AC3E}">
        <p14:creationId xmlns:p14="http://schemas.microsoft.com/office/powerpoint/2010/main" val="97790795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9">
            <a:extLst>
              <a:ext uri="{FF2B5EF4-FFF2-40B4-BE49-F238E27FC236}">
                <a16:creationId xmlns:a16="http://schemas.microsoft.com/office/drawing/2014/main" id="{E44CC2D4-A7AB-F0D1-1C75-F3EE6EA6D8D1}"/>
              </a:ext>
            </a:extLst>
          </p:cNvPr>
          <p:cNvSpPr txBox="1">
            <a:spLocks/>
          </p:cNvSpPr>
          <p:nvPr/>
        </p:nvSpPr>
        <p:spPr>
          <a:xfrm>
            <a:off x="320268" y="115136"/>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Typ-1-Diabetes bei Kindern und Jugendlichen in Deutschland</a:t>
            </a:r>
          </a:p>
        </p:txBody>
      </p:sp>
      <p:sp>
        <p:nvSpPr>
          <p:cNvPr id="7" name="Textfeld 6">
            <a:extLst>
              <a:ext uri="{FF2B5EF4-FFF2-40B4-BE49-F238E27FC236}">
                <a16:creationId xmlns:a16="http://schemas.microsoft.com/office/drawing/2014/main" id="{5B2C9810-8E84-2A3E-B0F3-6975F2FDDFBB}"/>
              </a:ext>
            </a:extLst>
          </p:cNvPr>
          <p:cNvSpPr txBox="1"/>
          <p:nvPr/>
        </p:nvSpPr>
        <p:spPr>
          <a:xfrm>
            <a:off x="400473" y="1268829"/>
            <a:ext cx="8397795" cy="2251899"/>
          </a:xfrm>
          <a:prstGeom prst="rect">
            <a:avLst/>
          </a:prstGeom>
          <a:noFill/>
        </p:spPr>
        <p:txBody>
          <a:bodyPr wrap="square" rtlCol="0">
            <a:spAutoFit/>
          </a:bodyPr>
          <a:lstStyle/>
          <a:p>
            <a:pPr marL="214313" marR="0" lvl="0" indent="-214313" algn="l" defTabSz="685800" rtl="0" eaLnBrk="1" fontAlgn="auto" latinLnBrk="0" hangingPunct="1">
              <a:lnSpc>
                <a:spcPct val="100000"/>
              </a:lnSpc>
              <a:spcBef>
                <a:spcPts val="450"/>
              </a:spcBef>
              <a:spcAft>
                <a:spcPts val="1200"/>
              </a:spcAft>
              <a:buClr>
                <a:srgbClr val="7A00E6"/>
              </a:buClr>
              <a:buSzPct val="120000"/>
              <a:buFont typeface="Arial" charset="0"/>
              <a:buChar char="•"/>
              <a:tabLst/>
              <a:defRPr/>
            </a:pPr>
            <a:r>
              <a:rPr kumimoji="0" lang="de-DE" sz="1600" b="0" i="0" u="none" strike="noStrike" kern="1200" cap="none" spc="0" normalizeH="0" baseline="0" noProof="0">
                <a:ln>
                  <a:noFill/>
                </a:ln>
                <a:solidFill>
                  <a:srgbClr val="404040"/>
                </a:solidFill>
                <a:effectLst/>
                <a:uLnTx/>
                <a:uFillTx/>
                <a:ea typeface="Arial" charset="0"/>
                <a:cs typeface="Arial" charset="0"/>
              </a:rPr>
              <a:t>Ca. 35.000 Kinder und Jugendliche</a:t>
            </a:r>
            <a:br>
              <a:rPr kumimoji="0" lang="de-DE" sz="1600" b="0" i="0" u="none" strike="noStrike" kern="1200" cap="none" spc="0" normalizeH="0" baseline="0" noProof="0">
                <a:ln>
                  <a:noFill/>
                </a:ln>
                <a:solidFill>
                  <a:srgbClr val="404040"/>
                </a:solidFill>
                <a:effectLst/>
                <a:uLnTx/>
                <a:uFillTx/>
                <a:ea typeface="Arial" charset="0"/>
                <a:cs typeface="Arial" charset="0"/>
              </a:rPr>
            </a:br>
            <a:r>
              <a:rPr kumimoji="0" lang="de-DE" sz="800" b="0" i="0" u="none" strike="noStrike" kern="1200" cap="none" spc="0" normalizeH="0" baseline="0" noProof="0">
                <a:ln>
                  <a:noFill/>
                </a:ln>
                <a:solidFill>
                  <a:srgbClr val="404040"/>
                </a:solidFill>
                <a:effectLst/>
                <a:uLnTx/>
                <a:uFillTx/>
                <a:ea typeface="+mn-ea"/>
                <a:cs typeface="+mn-cs"/>
              </a:rPr>
              <a:t>Seidel-Jacobs E </a:t>
            </a:r>
            <a:r>
              <a:rPr kumimoji="0" lang="de-DE" sz="800" b="0" i="1" u="none" strike="noStrike" kern="1200" cap="none" spc="0" normalizeH="0" baseline="0" noProof="0">
                <a:ln>
                  <a:noFill/>
                </a:ln>
                <a:solidFill>
                  <a:srgbClr val="404040"/>
                </a:solidFill>
                <a:effectLst/>
                <a:uLnTx/>
                <a:uFillTx/>
                <a:ea typeface="+mn-ea"/>
                <a:cs typeface="+mn-cs"/>
              </a:rPr>
              <a:t>et al. </a:t>
            </a:r>
            <a:r>
              <a:rPr kumimoji="0" lang="de-DE" sz="800" b="0" i="0" u="none" strike="noStrike" kern="1200" cap="none" spc="0" normalizeH="0" baseline="0" noProof="0">
                <a:ln>
                  <a:noFill/>
                </a:ln>
                <a:solidFill>
                  <a:srgbClr val="404040"/>
                </a:solidFill>
                <a:effectLst/>
                <a:uLnTx/>
                <a:uFillTx/>
                <a:ea typeface="+mn-ea"/>
                <a:cs typeface="+mn-cs"/>
              </a:rPr>
              <a:t>Kapitel Epidemiologie des Diabetes in Deutschland. Deutscher Gesundheitsbericht Diabetes 2026; erhältlich unter: </a:t>
            </a:r>
            <a:r>
              <a:rPr kumimoji="0" lang="de-DE" sz="800" b="0" i="0" u="none" strike="noStrike" kern="1200" cap="none" spc="0" normalizeH="0" baseline="0" noProof="0">
                <a:ln>
                  <a:noFill/>
                </a:ln>
                <a:solidFill>
                  <a:srgbClr val="404040"/>
                </a:solidFill>
                <a:effectLst/>
                <a:uLnTx/>
                <a:uFillTx/>
                <a:ea typeface="+mn-ea"/>
                <a:cs typeface="+mn-cs"/>
                <a:hlinkClick r:id="rId4"/>
              </a:rPr>
              <a:t>https://www.ddg.info/fileadmin/user_upload/Deutscher_Gesundheitsbericht_2026_final.pdf</a:t>
            </a:r>
            <a:r>
              <a:rPr kumimoji="0" lang="de-DE" sz="800" b="0" i="0" u="none" strike="noStrike" kern="1200" cap="none" spc="0" normalizeH="0" baseline="0" noProof="0">
                <a:ln>
                  <a:noFill/>
                </a:ln>
                <a:solidFill>
                  <a:srgbClr val="404040"/>
                </a:solidFill>
                <a:effectLst/>
                <a:uLnTx/>
                <a:uFillTx/>
                <a:ea typeface="+mn-ea"/>
                <a:cs typeface="+mn-cs"/>
              </a:rPr>
              <a:t>. Zuletzt abgerufen am 12.01.2026. </a:t>
            </a:r>
          </a:p>
          <a:p>
            <a:pPr marL="214313" marR="0" lvl="0" indent="-214313" algn="l" defTabSz="685800" rtl="0" eaLnBrk="1" fontAlgn="auto" latinLnBrk="0" hangingPunct="1">
              <a:lnSpc>
                <a:spcPct val="100000"/>
              </a:lnSpc>
              <a:spcBef>
                <a:spcPts val="450"/>
              </a:spcBef>
              <a:spcAft>
                <a:spcPts val="1200"/>
              </a:spcAft>
              <a:buClr>
                <a:srgbClr val="7A00E6"/>
              </a:buClr>
              <a:buSzPct val="120000"/>
              <a:buFont typeface="Arial" charset="0"/>
              <a:buChar char="•"/>
              <a:tabLst/>
              <a:defRPr/>
            </a:pPr>
            <a:r>
              <a:rPr kumimoji="0" lang="de-DE" sz="1600" b="0" i="0" u="none" strike="noStrike" kern="1200" cap="none" spc="0" normalizeH="0" baseline="0" noProof="0">
                <a:ln>
                  <a:noFill/>
                </a:ln>
                <a:solidFill>
                  <a:srgbClr val="404040"/>
                </a:solidFill>
                <a:effectLst/>
                <a:uLnTx/>
                <a:uFillTx/>
                <a:ea typeface="Arial" charset="0"/>
                <a:cs typeface="Arial" charset="0"/>
              </a:rPr>
              <a:t>Ca. 1 von 450 Kindern und Jugendlichen hat klinisch manifesten        	    Typ-1-Diabetes</a:t>
            </a:r>
            <a:br>
              <a:rPr kumimoji="0" lang="de-DE" sz="1600" b="0" i="0" u="none" strike="noStrike" kern="1200" cap="none" spc="0" normalizeH="0" baseline="0" noProof="0">
                <a:ln>
                  <a:noFill/>
                </a:ln>
                <a:solidFill>
                  <a:srgbClr val="404040"/>
                </a:solidFill>
                <a:effectLst/>
                <a:uLnTx/>
                <a:uFillTx/>
                <a:ea typeface="Arial" charset="0"/>
                <a:cs typeface="Arial" charset="0"/>
              </a:rPr>
            </a:br>
            <a:r>
              <a:rPr kumimoji="0" lang="de-DE" sz="800" b="0" i="0" u="none" strike="noStrike" kern="1200" cap="none" spc="0" normalizeH="0" baseline="0" noProof="0">
                <a:ln>
                  <a:noFill/>
                </a:ln>
                <a:solidFill>
                  <a:srgbClr val="404040"/>
                </a:solidFill>
                <a:effectLst/>
                <a:uLnTx/>
                <a:uFillTx/>
                <a:ea typeface="+mn-ea"/>
                <a:cs typeface="+mn-cs"/>
              </a:rPr>
              <a:t>Buchmann M </a:t>
            </a:r>
            <a:r>
              <a:rPr kumimoji="0" lang="de-DE" sz="800" b="0" i="1" u="none" strike="noStrike" kern="1200" cap="none" spc="0" normalizeH="0" baseline="0" noProof="0">
                <a:ln>
                  <a:noFill/>
                </a:ln>
                <a:solidFill>
                  <a:srgbClr val="404040"/>
                </a:solidFill>
                <a:effectLst/>
                <a:uLnTx/>
                <a:uFillTx/>
                <a:ea typeface="+mn-ea"/>
                <a:cs typeface="+mn-cs"/>
              </a:rPr>
              <a:t>et al. Journal </a:t>
            </a:r>
            <a:r>
              <a:rPr kumimoji="0" lang="de-DE" sz="800" b="0" i="1" u="none" strike="noStrike" kern="1200" cap="none" spc="0" normalizeH="0" baseline="0" noProof="0" err="1">
                <a:ln>
                  <a:noFill/>
                </a:ln>
                <a:solidFill>
                  <a:srgbClr val="404040"/>
                </a:solidFill>
                <a:effectLst/>
                <a:uLnTx/>
                <a:uFillTx/>
                <a:ea typeface="+mn-ea"/>
                <a:cs typeface="+mn-cs"/>
              </a:rPr>
              <a:t>of</a:t>
            </a:r>
            <a:r>
              <a:rPr kumimoji="0" lang="de-DE" sz="800" b="0" i="1" u="none" strike="noStrike" kern="1200" cap="none" spc="0" normalizeH="0" baseline="0" noProof="0">
                <a:ln>
                  <a:noFill/>
                </a:ln>
                <a:solidFill>
                  <a:srgbClr val="404040"/>
                </a:solidFill>
                <a:effectLst/>
                <a:uLnTx/>
                <a:uFillTx/>
                <a:ea typeface="+mn-ea"/>
                <a:cs typeface="+mn-cs"/>
              </a:rPr>
              <a:t> Health Monitoring </a:t>
            </a:r>
            <a:r>
              <a:rPr kumimoji="0" lang="de-DE" sz="800" b="0" i="0" u="none" strike="noStrike" kern="1200" cap="none" spc="0" normalizeH="0" baseline="0" noProof="0">
                <a:ln>
                  <a:noFill/>
                </a:ln>
                <a:solidFill>
                  <a:srgbClr val="404040"/>
                </a:solidFill>
                <a:effectLst/>
                <a:uLnTx/>
                <a:uFillTx/>
                <a:ea typeface="+mn-ea"/>
                <a:cs typeface="+mn-cs"/>
              </a:rPr>
              <a:t>2023; 8: 59–81</a:t>
            </a:r>
            <a:endParaRPr kumimoji="0" lang="de-DE" sz="1600" b="0" i="0" u="none" strike="noStrike" kern="1200" cap="none" spc="0" normalizeH="0" baseline="0" noProof="0">
              <a:ln>
                <a:noFill/>
              </a:ln>
              <a:solidFill>
                <a:srgbClr val="404040"/>
              </a:solidFill>
              <a:effectLst/>
              <a:uLnTx/>
              <a:uFillTx/>
              <a:ea typeface="Arial" charset="0"/>
              <a:cs typeface="Arial" charset="0"/>
            </a:endParaRPr>
          </a:p>
          <a:p>
            <a:pPr marL="214313" marR="0" lvl="0" indent="-214313" algn="l" defTabSz="685800" rtl="0" eaLnBrk="1" fontAlgn="auto" latinLnBrk="0" hangingPunct="1">
              <a:lnSpc>
                <a:spcPct val="100000"/>
              </a:lnSpc>
              <a:spcBef>
                <a:spcPts val="450"/>
              </a:spcBef>
              <a:spcAft>
                <a:spcPts val="1200"/>
              </a:spcAft>
              <a:buClr>
                <a:srgbClr val="7A00E6"/>
              </a:buClr>
              <a:buSzPct val="120000"/>
              <a:buFont typeface="Arial" charset="0"/>
              <a:buChar char="•"/>
              <a:tabLst/>
              <a:defRPr/>
            </a:pPr>
            <a:r>
              <a:rPr kumimoji="0" lang="de-DE" sz="1600" b="0" i="0" u="none" strike="noStrike" kern="1200" cap="none" spc="0" normalizeH="0" baseline="0" noProof="0">
                <a:ln>
                  <a:noFill/>
                </a:ln>
                <a:solidFill>
                  <a:srgbClr val="404040"/>
                </a:solidFill>
                <a:effectLst/>
                <a:uLnTx/>
                <a:uFillTx/>
                <a:ea typeface="Arial" charset="0"/>
                <a:cs typeface="Arial" charset="0"/>
              </a:rPr>
              <a:t>Ca. 3.800 neu erkrankte Kinder und Jugendliche jedes Jahr</a:t>
            </a:r>
            <a:br>
              <a:rPr kumimoji="0" lang="de-DE" sz="1600" b="0" i="0" u="none" strike="noStrike" kern="1200" cap="none" spc="0" normalizeH="0" baseline="0" noProof="0">
                <a:ln>
                  <a:noFill/>
                </a:ln>
                <a:solidFill>
                  <a:srgbClr val="404040"/>
                </a:solidFill>
                <a:effectLst/>
                <a:uLnTx/>
                <a:uFillTx/>
                <a:ea typeface="Arial" charset="0"/>
                <a:cs typeface="Arial" charset="0"/>
              </a:rPr>
            </a:br>
            <a:r>
              <a:rPr kumimoji="0" lang="de-DE" sz="800" b="0" i="0" u="none" strike="noStrike" kern="1200" cap="none" spc="0" normalizeH="0" baseline="0" noProof="0">
                <a:ln>
                  <a:noFill/>
                </a:ln>
                <a:solidFill>
                  <a:srgbClr val="404040"/>
                </a:solidFill>
                <a:effectLst/>
                <a:uLnTx/>
                <a:uFillTx/>
                <a:ea typeface="Times New Roman" panose="02020603050405020304" pitchFamily="18" charset="0"/>
                <a:cs typeface="Calibri" panose="020F0502020204030204" pitchFamily="34" charset="0"/>
              </a:rPr>
              <a:t>Rosenbauer J </a:t>
            </a:r>
            <a:r>
              <a:rPr kumimoji="0" lang="de-DE" sz="800" b="0" i="1" u="none" strike="noStrike" kern="1200" cap="none" spc="0" normalizeH="0" baseline="0" noProof="0">
                <a:ln>
                  <a:noFill/>
                </a:ln>
                <a:solidFill>
                  <a:srgbClr val="404040"/>
                </a:solidFill>
                <a:effectLst/>
                <a:uLnTx/>
                <a:uFillTx/>
                <a:ea typeface="Times New Roman" panose="02020603050405020304" pitchFamily="18" charset="0"/>
                <a:cs typeface="Calibri" panose="020F0502020204030204" pitchFamily="34" charset="0"/>
              </a:rPr>
              <a:t>et al. </a:t>
            </a:r>
            <a:r>
              <a:rPr kumimoji="0" lang="de-DE" sz="800" b="0" i="0" u="none" strike="noStrike" kern="1200" cap="none" spc="0" normalizeH="0" baseline="0" noProof="0">
                <a:ln>
                  <a:noFill/>
                </a:ln>
                <a:solidFill>
                  <a:srgbClr val="404040"/>
                </a:solidFill>
                <a:effectLst/>
                <a:uLnTx/>
                <a:uFillTx/>
                <a:ea typeface="Times New Roman" panose="02020603050405020304" pitchFamily="18" charset="0"/>
                <a:cs typeface="Calibri" panose="020F0502020204030204" pitchFamily="34" charset="0"/>
              </a:rPr>
              <a:t>Publikationsserver des RKI. Online gestellt am 12.11.2024. Poster online erhältlich unter: </a:t>
            </a:r>
            <a:r>
              <a:rPr kumimoji="0" lang="de-DE" sz="800" b="0" i="0" u="none" strike="noStrike" kern="1200" cap="none" spc="0" normalizeH="0" baseline="0" noProof="0">
                <a:ln>
                  <a:noFill/>
                </a:ln>
                <a:solidFill>
                  <a:srgbClr val="404040"/>
                </a:solidFill>
                <a:effectLst/>
                <a:uLnTx/>
                <a:uFillTx/>
                <a:ea typeface="Times New Roman" panose="02020603050405020304" pitchFamily="18" charset="0"/>
                <a:cs typeface="Calibri" panose="020F0502020204030204" pitchFamily="34" charset="0"/>
                <a:hlinkClick r:id="rId5"/>
              </a:rPr>
              <a:t>https://edoc.rki.de/bitstream/handle/176904/12304/Rosenbauer%20et%20al.%202024_InzidenzPr%c3%a4valenzDiabetes.pdf?sequence=1&amp;isAllowed=y</a:t>
            </a:r>
            <a:r>
              <a:rPr kumimoji="0" lang="de-DE" sz="800" b="0" i="0" u="none" strike="noStrike" kern="1200" cap="none" spc="0" normalizeH="0" baseline="0" noProof="0">
                <a:ln>
                  <a:noFill/>
                </a:ln>
                <a:solidFill>
                  <a:srgbClr val="404040"/>
                </a:solidFill>
                <a:effectLst/>
                <a:uLnTx/>
                <a:uFillTx/>
                <a:ea typeface="Times New Roman" panose="02020603050405020304" pitchFamily="18" charset="0"/>
                <a:cs typeface="Calibri" panose="020F0502020204030204" pitchFamily="34" charset="0"/>
              </a:rPr>
              <a:t>.  Zuletzt abgerufen am 12.01.2026.</a:t>
            </a:r>
            <a:endParaRPr kumimoji="0" lang="de-DE" sz="1000" b="0" i="0" u="none" strike="noStrike" kern="1200" cap="none" spc="0" normalizeH="0" baseline="0" noProof="0">
              <a:ln>
                <a:noFill/>
              </a:ln>
              <a:solidFill>
                <a:srgbClr val="404040"/>
              </a:solidFill>
              <a:effectLst/>
              <a:uLnTx/>
              <a:uFillTx/>
              <a:ea typeface="Arial" charset="0"/>
              <a:cs typeface="Arial" charset="0"/>
            </a:endParaRPr>
          </a:p>
        </p:txBody>
      </p:sp>
    </p:spTree>
    <p:extLst>
      <p:ext uri="{BB962C8B-B14F-4D97-AF65-F5344CB8AC3E}">
        <p14:creationId xmlns:p14="http://schemas.microsoft.com/office/powerpoint/2010/main" val="3601466247"/>
      </p:ext>
    </p:extLst>
  </p:cSld>
  <p:clrMapOvr>
    <a:masterClrMapping/>
  </p:clrMapOvr>
  <p:transition>
    <p:fade/>
  </p:transition>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4CF8AF13-110A-FF17-1AC9-C8F954B617D1}"/>
              </a:ext>
            </a:extLst>
          </p:cNvPr>
          <p:cNvSpPr txBox="1">
            <a:spLocks/>
          </p:cNvSpPr>
          <p:nvPr/>
        </p:nvSpPr>
        <p:spPr>
          <a:xfrm>
            <a:off x="314919" y="115136"/>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Kinder und Jugendliche mit Diabetes in Deutschland</a:t>
            </a:r>
          </a:p>
        </p:txBody>
      </p:sp>
      <p:sp>
        <p:nvSpPr>
          <p:cNvPr id="14" name="Textfeld 13">
            <a:extLst>
              <a:ext uri="{FF2B5EF4-FFF2-40B4-BE49-F238E27FC236}">
                <a16:creationId xmlns:a16="http://schemas.microsoft.com/office/drawing/2014/main" id="{5C7D4F6F-45D3-96BF-50EA-85FE856E0518}"/>
              </a:ext>
            </a:extLst>
          </p:cNvPr>
          <p:cNvSpPr txBox="1"/>
          <p:nvPr/>
        </p:nvSpPr>
        <p:spPr>
          <a:xfrm>
            <a:off x="314919" y="4754621"/>
            <a:ext cx="8143271" cy="369332"/>
          </a:xfrm>
          <a:prstGeom prst="rect">
            <a:avLst/>
          </a:prstGeom>
          <a:noFill/>
        </p:spPr>
        <p:txBody>
          <a:bodyPr wrap="square"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i="0" u="none" strike="noStrike" kern="1200" cap="none" spc="0" normalizeH="0" baseline="0" noProof="0">
                <a:ln>
                  <a:noFill/>
                </a:ln>
                <a:solidFill>
                  <a:srgbClr val="404040"/>
                </a:solidFill>
                <a:effectLst/>
                <a:uLnTx/>
                <a:uFillTx/>
                <a:latin typeface="Verdana"/>
                <a:ea typeface="+mn-ea"/>
                <a:cs typeface="+mn-cs"/>
              </a:rPr>
              <a:t>Abbildung modifiziert nach Dt. Gesundheitsbericht Diabetes 2020</a:t>
            </a:r>
            <a:r>
              <a:rPr kumimoji="0" lang="de-DE" sz="600" i="0" u="none" strike="noStrike" kern="1200" cap="none" spc="0" normalizeH="0" baseline="30000" noProof="0">
                <a:ln>
                  <a:noFill/>
                </a:ln>
                <a:solidFill>
                  <a:srgbClr val="404040"/>
                </a:solidFill>
                <a:effectLst/>
                <a:uLnTx/>
                <a:uFillTx/>
                <a:latin typeface="Verdana"/>
                <a:ea typeface="+mn-ea"/>
                <a:cs typeface="+mn-cs"/>
              </a:rPr>
              <a:t>1</a:t>
            </a:r>
            <a:r>
              <a:rPr kumimoji="0" lang="de-DE" sz="600" i="0" u="none" strike="noStrike" kern="1200" cap="none" spc="0" normalizeH="0" baseline="0" noProof="0">
                <a:ln>
                  <a:noFill/>
                </a:ln>
                <a:solidFill>
                  <a:srgbClr val="404040"/>
                </a:solidFill>
                <a:effectLst/>
                <a:uLnTx/>
                <a:uFillTx/>
                <a:latin typeface="Verdana"/>
                <a:ea typeface="+mn-ea"/>
                <a:cs typeface="+mn-cs"/>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 </a:t>
            </a:r>
            <a:r>
              <a:rPr kumimoji="0" lang="de-DE" sz="600" b="0" i="0" u="none" strike="noStrike" kern="1200" cap="none" spc="0" normalizeH="0" baseline="0" noProof="0">
                <a:ln>
                  <a:noFill/>
                </a:ln>
                <a:solidFill>
                  <a:srgbClr val="404040"/>
                </a:solidFill>
                <a:effectLst/>
                <a:uLnTx/>
                <a:uFillTx/>
                <a:latin typeface="Verdana"/>
                <a:ea typeface="+mn-ea"/>
                <a:cs typeface="+mn-cs"/>
              </a:rPr>
              <a:t>Deutscher Gesundheitsbericht Diabetes 2020. Hrsg.: Deutsche Diabetes Gesellschaft – Deutsche Diabetes Hilfe, S. 149; erhältlich unter: </a:t>
            </a:r>
            <a:r>
              <a:rPr kumimoji="0" lang="de-DE" sz="600" b="0" i="0" u="none" strike="noStrike" kern="1200" cap="none" spc="0" normalizeH="0" baseline="0" noProof="0">
                <a:ln>
                  <a:noFill/>
                </a:ln>
                <a:solidFill>
                  <a:srgbClr val="404040"/>
                </a:solidFill>
                <a:effectLst/>
                <a:uLnTx/>
                <a:uFillTx/>
                <a:latin typeface="Verdana"/>
                <a:ea typeface="+mn-ea"/>
                <a:cs typeface="+mn-cs"/>
                <a:hlinkClick r:id="rId3">
                  <a:extLst>
                    <a:ext uri="{A12FA001-AC4F-418D-AE19-62706E023703}">
                      <ahyp:hlinkClr xmlns:ahyp="http://schemas.microsoft.com/office/drawing/2018/hyperlinkcolor" val="tx"/>
                    </a:ext>
                  </a:extLst>
                </a:hlinkClick>
              </a:rPr>
              <a:t>https://www.diabetesde.org/system/files/documents/gesundheitsbericht_2020.pdf</a:t>
            </a:r>
            <a:r>
              <a:rPr kumimoji="0" lang="de-DE" sz="600" b="0" i="0" u="none" strike="noStrike" kern="1200" cap="none" spc="0" normalizeH="0" baseline="0" noProof="0">
                <a:ln>
                  <a:noFill/>
                </a:ln>
                <a:solidFill>
                  <a:srgbClr val="404040"/>
                </a:solidFill>
                <a:effectLst/>
                <a:uLnTx/>
                <a:uFillTx/>
                <a:latin typeface="Verdana"/>
                <a:ea typeface="+mn-ea"/>
                <a:cs typeface="+mn-cs"/>
              </a:rPr>
              <a:t>. Zuletzt abgerufen am 12.01.2026.</a:t>
            </a:r>
          </a:p>
        </p:txBody>
      </p:sp>
      <p:pic>
        <p:nvPicPr>
          <p:cNvPr id="6" name="Bild 1">
            <a:extLst>
              <a:ext uri="{FF2B5EF4-FFF2-40B4-BE49-F238E27FC236}">
                <a16:creationId xmlns:a16="http://schemas.microsoft.com/office/drawing/2014/main" id="{122D976B-3FA1-4483-7F01-5B3E9314F79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28787" y="1006637"/>
            <a:ext cx="5686425" cy="3208937"/>
          </a:xfrm>
          <a:prstGeom prst="rect">
            <a:avLst/>
          </a:prstGeom>
        </p:spPr>
      </p:pic>
      <p:sp>
        <p:nvSpPr>
          <p:cNvPr id="19" name="Rechteck 18">
            <a:extLst>
              <a:ext uri="{FF2B5EF4-FFF2-40B4-BE49-F238E27FC236}">
                <a16:creationId xmlns:a16="http://schemas.microsoft.com/office/drawing/2014/main" id="{8900C549-AF64-8A1B-E883-4C93391A7127}"/>
              </a:ext>
            </a:extLst>
          </p:cNvPr>
          <p:cNvSpPr/>
          <p:nvPr/>
        </p:nvSpPr>
        <p:spPr>
          <a:xfrm>
            <a:off x="1728787" y="1006637"/>
            <a:ext cx="5686425" cy="3208936"/>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35507752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68" name="Title 3">
            <a:extLst>
              <a:ext uri="{FF2B5EF4-FFF2-40B4-BE49-F238E27FC236}">
                <a16:creationId xmlns:a16="http://schemas.microsoft.com/office/drawing/2014/main" id="{32BE9CE0-DFDA-C4B5-8004-4C1E006B5463}"/>
              </a:ext>
            </a:extLst>
          </p:cNvPr>
          <p:cNvSpPr txBox="1"/>
          <p:nvPr/>
        </p:nvSpPr>
        <p:spPr>
          <a:xfrm>
            <a:off x="361521" y="167947"/>
            <a:ext cx="8104610" cy="706354"/>
          </a:xfrm>
          <a:prstGeom prst="rect">
            <a:avLst/>
          </a:prstGeom>
          <a:noFill/>
          <a:ln>
            <a:noFill/>
            <a:miter lim="800000"/>
          </a:ln>
        </p:spPr>
        <p:txBody>
          <a:bodyPr lIns="51435" tIns="25718" rIns="51435" bIns="25718"/>
          <a:lstStyle>
            <a:defPPr>
              <a:defRPr lang="en-US"/>
            </a:defPPr>
            <a:lvl1pPr marL="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Calibri" pitchFamily="34" charset="0"/>
              </a:defRPr>
            </a:lvl1pPr>
            <a:lvl2pPr marL="4572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Calibri" pitchFamily="34" charset="0"/>
              </a:defRPr>
            </a:lvl2pPr>
            <a:lvl3pPr marL="9144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Calibri" pitchFamily="34" charset="0"/>
              </a:defRPr>
            </a:lvl3pPr>
            <a:lvl4pPr marL="13716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Calibri" pitchFamily="34" charset="0"/>
              </a:defRPr>
            </a:lvl4pPr>
            <a:lvl5pPr marL="1828800" indent="0" algn="l" defTabSz="914400" rtl="0" eaLnBrk="0" fontAlgn="base" hangingPunct="0">
              <a:lnSpc>
                <a:spcPct val="100000"/>
              </a:lnSpc>
              <a:spcBef>
                <a:spcPct val="0"/>
              </a:spcBef>
              <a:spcAft>
                <a:spcPct val="0"/>
              </a:spcAft>
              <a:buClrTx/>
              <a:buSzTx/>
              <a:buFontTx/>
              <a:buNone/>
              <a:defRPr kumimoji="0" lang="en-US" altLang="en-US" sz="1800" b="0" i="0" u="none" baseline="0">
                <a:solidFill>
                  <a:schemeClr val="tx1"/>
                </a:solidFill>
                <a:effectLst/>
                <a:latin typeface="Calibri" pitchFamily="34" charset="0"/>
              </a:defRPr>
            </a:lvl5pPr>
          </a:lstStyle>
          <a:p>
            <a:pPr eaLnBrk="1" hangingPunct="1">
              <a:lnSpc>
                <a:spcPct val="90000"/>
              </a:lnSpc>
            </a:pPr>
            <a:r>
              <a:rPr lang="de" sz="2000" b="1">
                <a:solidFill>
                  <a:srgbClr val="7030A0"/>
                </a:solidFill>
                <a:latin typeface="+mj-lt"/>
                <a:ea typeface="Verdana" panose="020B0604030504040204" pitchFamily="34" charset="0"/>
              </a:rPr>
              <a:t>Ein unbekanntes Ereignis bewirkt die Freisetzung von Betazellantigenen</a:t>
            </a:r>
            <a:endParaRPr sz="2000" b="1">
              <a:solidFill>
                <a:srgbClr val="7030A0"/>
              </a:solidFill>
              <a:latin typeface="+mj-lt"/>
              <a:ea typeface="Arial" panose="020B0604020202020204" pitchFamily="34" charset="0"/>
            </a:endParaRPr>
          </a:p>
        </p:txBody>
      </p:sp>
      <p:pic>
        <p:nvPicPr>
          <p:cNvPr id="20482" name="Graphic 107">
            <a:extLst>
              <a:ext uri="{FF2B5EF4-FFF2-40B4-BE49-F238E27FC236}">
                <a16:creationId xmlns:a16="http://schemas.microsoft.com/office/drawing/2014/main" id="{A42CE59D-1D6D-D899-15FD-B9BF19F1C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2206" y="2545557"/>
            <a:ext cx="26312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83" name="Graphic 108">
            <a:extLst>
              <a:ext uri="{FF2B5EF4-FFF2-40B4-BE49-F238E27FC236}">
                <a16:creationId xmlns:a16="http://schemas.microsoft.com/office/drawing/2014/main" id="{A956121C-6151-D64D-E060-209CCDCA9F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0807" y="2376488"/>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84" name="Graphic 112">
            <a:extLst>
              <a:ext uri="{FF2B5EF4-FFF2-40B4-BE49-F238E27FC236}">
                <a16:creationId xmlns:a16="http://schemas.microsoft.com/office/drawing/2014/main" id="{06782881-A662-11B1-F7EB-870B82F817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70573" y="266461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85" name="Graphic 114">
            <a:extLst>
              <a:ext uri="{FF2B5EF4-FFF2-40B4-BE49-F238E27FC236}">
                <a16:creationId xmlns:a16="http://schemas.microsoft.com/office/drawing/2014/main" id="{A63C1CBB-8C9C-86B8-2D49-FBBAFDD7082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80085" y="2112169"/>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86" name="Graphic 115">
            <a:extLst>
              <a:ext uri="{FF2B5EF4-FFF2-40B4-BE49-F238E27FC236}">
                <a16:creationId xmlns:a16="http://schemas.microsoft.com/office/drawing/2014/main" id="{8997068B-C40A-323F-35C7-5A89D24E33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5632" y="2203847"/>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87" name="Graphic 121">
            <a:extLst>
              <a:ext uri="{FF2B5EF4-FFF2-40B4-BE49-F238E27FC236}">
                <a16:creationId xmlns:a16="http://schemas.microsoft.com/office/drawing/2014/main" id="{0ADC74EB-3F5C-7ED5-3BD3-920894056F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9888" y="2409826"/>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88" name="Graphic 122">
            <a:extLst>
              <a:ext uri="{FF2B5EF4-FFF2-40B4-BE49-F238E27FC236}">
                <a16:creationId xmlns:a16="http://schemas.microsoft.com/office/drawing/2014/main" id="{A3ED6822-A42F-C5C2-228E-F2EAD5F9D8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2885" y="260746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89" name="Graphic 123">
            <a:extLst>
              <a:ext uri="{FF2B5EF4-FFF2-40B4-BE49-F238E27FC236}">
                <a16:creationId xmlns:a16="http://schemas.microsoft.com/office/drawing/2014/main" id="{C388C82B-003A-E50D-E574-4FE6148570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03860" y="2813447"/>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90" name="Graphic 124">
            <a:extLst>
              <a:ext uri="{FF2B5EF4-FFF2-40B4-BE49-F238E27FC236}">
                <a16:creationId xmlns:a16="http://schemas.microsoft.com/office/drawing/2014/main" id="{9AD93777-AE88-01D4-357D-762B32BE6A1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39604" y="2953941"/>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91" name="Graphic 125">
            <a:extLst>
              <a:ext uri="{FF2B5EF4-FFF2-40B4-BE49-F238E27FC236}">
                <a16:creationId xmlns:a16="http://schemas.microsoft.com/office/drawing/2014/main" id="{1B973851-FFC9-8FF8-6248-7B621E7BE5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4163" y="2915841"/>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92" name="Graphic 126">
            <a:extLst>
              <a:ext uri="{FF2B5EF4-FFF2-40B4-BE49-F238E27FC236}">
                <a16:creationId xmlns:a16="http://schemas.microsoft.com/office/drawing/2014/main" id="{7ECD57ED-240B-8C6E-F374-A2BBCE5774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7025" y="2146697"/>
            <a:ext cx="26312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93" name="Graphic 1855">
            <a:extLst>
              <a:ext uri="{FF2B5EF4-FFF2-40B4-BE49-F238E27FC236}">
                <a16:creationId xmlns:a16="http://schemas.microsoft.com/office/drawing/2014/main" id="{7D34624A-6A64-6592-062B-C363143C2F1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7754" y="2671763"/>
            <a:ext cx="263128"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94" name="Graphic 1856">
            <a:extLst>
              <a:ext uri="{FF2B5EF4-FFF2-40B4-BE49-F238E27FC236}">
                <a16:creationId xmlns:a16="http://schemas.microsoft.com/office/drawing/2014/main" id="{B5335615-0F45-60F6-A904-609F0F7969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8969" y="2463403"/>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95" name="Graphic 1857">
            <a:extLst>
              <a:ext uri="{FF2B5EF4-FFF2-40B4-BE49-F238E27FC236}">
                <a16:creationId xmlns:a16="http://schemas.microsoft.com/office/drawing/2014/main" id="{29351787-4254-3570-AA41-06D4DE77FF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09912" y="2906316"/>
            <a:ext cx="26312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96" name="Graphic 1858">
            <a:extLst>
              <a:ext uri="{FF2B5EF4-FFF2-40B4-BE49-F238E27FC236}">
                <a16:creationId xmlns:a16="http://schemas.microsoft.com/office/drawing/2014/main" id="{7D7C50E9-F49F-7A78-13D2-78D3B6AD1B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5044" y="3087291"/>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97" name="Graphic 1860">
            <a:extLst>
              <a:ext uri="{FF2B5EF4-FFF2-40B4-BE49-F238E27FC236}">
                <a16:creationId xmlns:a16="http://schemas.microsoft.com/office/drawing/2014/main" id="{90140514-0A67-880C-49B3-B231F6B8E5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3563" y="2547938"/>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498" name="Graphic 1861">
            <a:extLst>
              <a:ext uri="{FF2B5EF4-FFF2-40B4-BE49-F238E27FC236}">
                <a16:creationId xmlns:a16="http://schemas.microsoft.com/office/drawing/2014/main" id="{8132CC1B-1DC5-1D7B-AC59-99DEB74DB7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6957" y="201691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0499" name="Group 1863">
            <a:extLst>
              <a:ext uri="{FF2B5EF4-FFF2-40B4-BE49-F238E27FC236}">
                <a16:creationId xmlns:a16="http://schemas.microsoft.com/office/drawing/2014/main" id="{64A4CA76-BEC5-2BAE-C63F-7F7FB0806332}"/>
              </a:ext>
            </a:extLst>
          </p:cNvPr>
          <p:cNvGrpSpPr>
            <a:grpSpLocks/>
          </p:cNvGrpSpPr>
          <p:nvPr/>
        </p:nvGrpSpPr>
        <p:grpSpPr bwMode="auto">
          <a:xfrm>
            <a:off x="2027635" y="2287191"/>
            <a:ext cx="571500" cy="845344"/>
            <a:chOff x="1572846" y="2923462"/>
            <a:chExt cx="1015371" cy="1501691"/>
          </a:xfrm>
        </p:grpSpPr>
        <p:pic>
          <p:nvPicPr>
            <p:cNvPr id="20500" name="Graphic 103">
              <a:extLst>
                <a:ext uri="{FF2B5EF4-FFF2-40B4-BE49-F238E27FC236}">
                  <a16:creationId xmlns:a16="http://schemas.microsoft.com/office/drawing/2014/main" id="{B80DAA84-8C28-50B5-F725-B5E4A179D71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8608" y="2923462"/>
              <a:ext cx="469609" cy="4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01" name="Graphic 1859">
              <a:extLst>
                <a:ext uri="{FF2B5EF4-FFF2-40B4-BE49-F238E27FC236}">
                  <a16:creationId xmlns:a16="http://schemas.microsoft.com/office/drawing/2014/main" id="{C4E882AA-FAF6-A271-4861-71717AF7C56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7845" y="3020755"/>
              <a:ext cx="469609" cy="4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02" name="Graphic 1862">
              <a:extLst>
                <a:ext uri="{FF2B5EF4-FFF2-40B4-BE49-F238E27FC236}">
                  <a16:creationId xmlns:a16="http://schemas.microsoft.com/office/drawing/2014/main" id="{6A06C103-8B95-56A4-A90A-3AD7FFA7307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2846" y="3978875"/>
              <a:ext cx="469609" cy="446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0505" name="damaged beta cells">
            <a:extLst>
              <a:ext uri="{FF2B5EF4-FFF2-40B4-BE49-F238E27FC236}">
                <a16:creationId xmlns:a16="http://schemas.microsoft.com/office/drawing/2014/main" id="{A7BBB8B7-F5D9-D811-6159-C536FBF30A5F}"/>
              </a:ext>
            </a:extLst>
          </p:cNvPr>
          <p:cNvGrpSpPr>
            <a:grpSpLocks/>
          </p:cNvGrpSpPr>
          <p:nvPr/>
        </p:nvGrpSpPr>
        <p:grpSpPr bwMode="auto">
          <a:xfrm>
            <a:off x="2030017" y="2290763"/>
            <a:ext cx="564356" cy="838200"/>
            <a:chOff x="5883325" y="1893112"/>
            <a:chExt cx="1287711" cy="1892793"/>
          </a:xfrm>
        </p:grpSpPr>
        <p:grpSp>
          <p:nvGrpSpPr>
            <p:cNvPr id="20506" name="Graphic 181">
              <a:extLst>
                <a:ext uri="{FF2B5EF4-FFF2-40B4-BE49-F238E27FC236}">
                  <a16:creationId xmlns:a16="http://schemas.microsoft.com/office/drawing/2014/main" id="{F2A8E16D-C321-1414-65FE-1B73DB802088}"/>
                </a:ext>
              </a:extLst>
            </p:cNvPr>
            <p:cNvGrpSpPr>
              <a:grpSpLocks/>
            </p:cNvGrpSpPr>
            <p:nvPr/>
          </p:nvGrpSpPr>
          <p:grpSpPr bwMode="auto">
            <a:xfrm>
              <a:off x="6585051" y="1893112"/>
              <a:ext cx="585985" cy="553270"/>
              <a:chOff x="6585051" y="1893112"/>
              <a:chExt cx="585985" cy="553270"/>
            </a:xfrm>
          </p:grpSpPr>
          <p:sp>
            <p:nvSpPr>
              <p:cNvPr id="27743" name="Freeform 2">
                <a:extLst>
                  <a:ext uri="{FF2B5EF4-FFF2-40B4-BE49-F238E27FC236}">
                    <a16:creationId xmlns:a16="http://schemas.microsoft.com/office/drawing/2014/main" id="{4F928B2D-D4A4-8E9D-229F-0F592766D289}"/>
                  </a:ext>
                </a:extLst>
              </p:cNvPr>
              <p:cNvSpPr/>
              <p:nvPr/>
            </p:nvSpPr>
            <p:spPr>
              <a:xfrm>
                <a:off x="6584231" y="1893112"/>
                <a:ext cx="586805" cy="553858"/>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27744" name="Freeform 3">
                <a:extLst>
                  <a:ext uri="{FF2B5EF4-FFF2-40B4-BE49-F238E27FC236}">
                    <a16:creationId xmlns:a16="http://schemas.microsoft.com/office/drawing/2014/main" id="{A2ADC28D-E81A-8504-4990-EA88D6928DD7}"/>
                  </a:ext>
                </a:extLst>
              </p:cNvPr>
              <p:cNvSpPr/>
              <p:nvPr/>
            </p:nvSpPr>
            <p:spPr>
              <a:xfrm>
                <a:off x="6760815" y="2070562"/>
                <a:ext cx="249935" cy="276930"/>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27745" name="Freeform 8">
                <a:extLst>
                  <a:ext uri="{FF2B5EF4-FFF2-40B4-BE49-F238E27FC236}">
                    <a16:creationId xmlns:a16="http://schemas.microsoft.com/office/drawing/2014/main" id="{3F555140-ADB0-C922-A560-7D086A207F06}"/>
                  </a:ext>
                </a:extLst>
              </p:cNvPr>
              <p:cNvSpPr/>
              <p:nvPr/>
            </p:nvSpPr>
            <p:spPr>
              <a:xfrm>
                <a:off x="6978150" y="1979148"/>
                <a:ext cx="146701" cy="244666"/>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0510" name="Graphic 182">
              <a:extLst>
                <a:ext uri="{FF2B5EF4-FFF2-40B4-BE49-F238E27FC236}">
                  <a16:creationId xmlns:a16="http://schemas.microsoft.com/office/drawing/2014/main" id="{FD4CC7A3-3FD1-076B-BF4D-3ED4DDAB99BA}"/>
                </a:ext>
              </a:extLst>
            </p:cNvPr>
            <p:cNvGrpSpPr>
              <a:grpSpLocks/>
            </p:cNvGrpSpPr>
            <p:nvPr/>
          </p:nvGrpSpPr>
          <p:grpSpPr bwMode="auto">
            <a:xfrm>
              <a:off x="5954148" y="2015806"/>
              <a:ext cx="585985" cy="553270"/>
              <a:chOff x="5954148" y="2015806"/>
              <a:chExt cx="585985" cy="553270"/>
            </a:xfrm>
          </p:grpSpPr>
          <p:sp>
            <p:nvSpPr>
              <p:cNvPr id="27740" name="Freeform 10">
                <a:extLst>
                  <a:ext uri="{FF2B5EF4-FFF2-40B4-BE49-F238E27FC236}">
                    <a16:creationId xmlns:a16="http://schemas.microsoft.com/office/drawing/2014/main" id="{6809D638-4503-E84B-86C1-69412C3E7E31}"/>
                  </a:ext>
                </a:extLst>
              </p:cNvPr>
              <p:cNvSpPr/>
              <p:nvPr/>
            </p:nvSpPr>
            <p:spPr>
              <a:xfrm>
                <a:off x="5953960" y="2016788"/>
                <a:ext cx="586805" cy="551170"/>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27741" name="Freeform 11">
                <a:extLst>
                  <a:ext uri="{FF2B5EF4-FFF2-40B4-BE49-F238E27FC236}">
                    <a16:creationId xmlns:a16="http://schemas.microsoft.com/office/drawing/2014/main" id="{F162A9F7-5832-7683-44A8-D763A30B5A68}"/>
                  </a:ext>
                </a:extLst>
              </p:cNvPr>
              <p:cNvSpPr/>
              <p:nvPr/>
            </p:nvSpPr>
            <p:spPr>
              <a:xfrm>
                <a:off x="6130544" y="2191550"/>
                <a:ext cx="249935" cy="276928"/>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27742" name="Freeform 12">
                <a:extLst>
                  <a:ext uri="{FF2B5EF4-FFF2-40B4-BE49-F238E27FC236}">
                    <a16:creationId xmlns:a16="http://schemas.microsoft.com/office/drawing/2014/main" id="{241B8B5E-A4F4-BA93-6C4E-459648CADE94}"/>
                  </a:ext>
                </a:extLst>
              </p:cNvPr>
              <p:cNvSpPr/>
              <p:nvPr/>
            </p:nvSpPr>
            <p:spPr>
              <a:xfrm>
                <a:off x="6347879" y="2102824"/>
                <a:ext cx="146701" cy="241977"/>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0514" name="Graphic 183">
              <a:extLst>
                <a:ext uri="{FF2B5EF4-FFF2-40B4-BE49-F238E27FC236}">
                  <a16:creationId xmlns:a16="http://schemas.microsoft.com/office/drawing/2014/main" id="{BAF154F9-7B33-3ACE-E494-0C87DD91DA7D}"/>
                </a:ext>
              </a:extLst>
            </p:cNvPr>
            <p:cNvGrpSpPr>
              <a:grpSpLocks/>
            </p:cNvGrpSpPr>
            <p:nvPr/>
          </p:nvGrpSpPr>
          <p:grpSpPr bwMode="auto">
            <a:xfrm>
              <a:off x="5883325" y="3232635"/>
              <a:ext cx="585985" cy="553270"/>
              <a:chOff x="5883325" y="3232635"/>
              <a:chExt cx="585985" cy="553270"/>
            </a:xfrm>
          </p:grpSpPr>
          <p:sp>
            <p:nvSpPr>
              <p:cNvPr id="27737" name="Freeform 15">
                <a:extLst>
                  <a:ext uri="{FF2B5EF4-FFF2-40B4-BE49-F238E27FC236}">
                    <a16:creationId xmlns:a16="http://schemas.microsoft.com/office/drawing/2014/main" id="{ED45B14F-D15E-8EAC-AB7D-1F808B80D3DA}"/>
                  </a:ext>
                </a:extLst>
              </p:cNvPr>
              <p:cNvSpPr/>
              <p:nvPr/>
            </p:nvSpPr>
            <p:spPr>
              <a:xfrm>
                <a:off x="5883325" y="3232047"/>
                <a:ext cx="586805" cy="553858"/>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27738" name="Freeform 16">
                <a:extLst>
                  <a:ext uri="{FF2B5EF4-FFF2-40B4-BE49-F238E27FC236}">
                    <a16:creationId xmlns:a16="http://schemas.microsoft.com/office/drawing/2014/main" id="{A1416A8C-CCB7-6204-A305-D930EE181CA8}"/>
                  </a:ext>
                </a:extLst>
              </p:cNvPr>
              <p:cNvSpPr/>
              <p:nvPr/>
            </p:nvSpPr>
            <p:spPr>
              <a:xfrm>
                <a:off x="6059909" y="3409497"/>
                <a:ext cx="249935" cy="276930"/>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27739" name="Freeform 17">
                <a:extLst>
                  <a:ext uri="{FF2B5EF4-FFF2-40B4-BE49-F238E27FC236}">
                    <a16:creationId xmlns:a16="http://schemas.microsoft.com/office/drawing/2014/main" id="{EDAA52E3-976E-9F61-8F0E-D98A000EB9BF}"/>
                  </a:ext>
                </a:extLst>
              </p:cNvPr>
              <p:cNvSpPr/>
              <p:nvPr/>
            </p:nvSpPr>
            <p:spPr>
              <a:xfrm>
                <a:off x="6277244" y="3318083"/>
                <a:ext cx="146701" cy="244666"/>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sp>
        <p:nvSpPr>
          <p:cNvPr id="20518" name="Isosceles Triangle 113">
            <a:extLst>
              <a:ext uri="{FF2B5EF4-FFF2-40B4-BE49-F238E27FC236}">
                <a16:creationId xmlns:a16="http://schemas.microsoft.com/office/drawing/2014/main" id="{0108A26C-1644-D793-32DB-73730647DC08}"/>
              </a:ext>
            </a:extLst>
          </p:cNvPr>
          <p:cNvSpPr>
            <a:spLocks noChangeArrowheads="1"/>
          </p:cNvSpPr>
          <p:nvPr/>
        </p:nvSpPr>
        <p:spPr bwMode="auto">
          <a:xfrm rot="4500000">
            <a:off x="2112764" y="2971205"/>
            <a:ext cx="60722"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0519" name="Isosceles Triangle 115">
            <a:extLst>
              <a:ext uri="{FF2B5EF4-FFF2-40B4-BE49-F238E27FC236}">
                <a16:creationId xmlns:a16="http://schemas.microsoft.com/office/drawing/2014/main" id="{7D7B70BE-CDBA-9871-C4C1-B49E3DA9A2EA}"/>
              </a:ext>
            </a:extLst>
          </p:cNvPr>
          <p:cNvSpPr>
            <a:spLocks noChangeArrowheads="1"/>
          </p:cNvSpPr>
          <p:nvPr/>
        </p:nvSpPr>
        <p:spPr bwMode="auto">
          <a:xfrm rot="20700000">
            <a:off x="2474119" y="2412206"/>
            <a:ext cx="60722"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0520" name="Isosceles Triangle 99">
            <a:extLst>
              <a:ext uri="{FF2B5EF4-FFF2-40B4-BE49-F238E27FC236}">
                <a16:creationId xmlns:a16="http://schemas.microsoft.com/office/drawing/2014/main" id="{8B64B967-E465-8ADA-1EAD-76B254375915}"/>
              </a:ext>
            </a:extLst>
          </p:cNvPr>
          <p:cNvSpPr>
            <a:spLocks noChangeArrowheads="1"/>
          </p:cNvSpPr>
          <p:nvPr/>
        </p:nvSpPr>
        <p:spPr bwMode="auto">
          <a:xfrm rot="18900000">
            <a:off x="2149078" y="2428875"/>
            <a:ext cx="61913" cy="53579"/>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grpSp>
        <p:nvGrpSpPr>
          <p:cNvPr id="20521" name="Group 1864">
            <a:extLst>
              <a:ext uri="{FF2B5EF4-FFF2-40B4-BE49-F238E27FC236}">
                <a16:creationId xmlns:a16="http://schemas.microsoft.com/office/drawing/2014/main" id="{582955F6-4CD4-0464-E7DC-5E72CC137483}"/>
              </a:ext>
            </a:extLst>
          </p:cNvPr>
          <p:cNvGrpSpPr>
            <a:grpSpLocks/>
          </p:cNvGrpSpPr>
          <p:nvPr/>
        </p:nvGrpSpPr>
        <p:grpSpPr bwMode="auto">
          <a:xfrm>
            <a:off x="3265885" y="1885950"/>
            <a:ext cx="2074069" cy="1749298"/>
            <a:chOff x="3804339" y="2210007"/>
            <a:chExt cx="3688249" cy="3109377"/>
          </a:xfrm>
        </p:grpSpPr>
        <p:sp>
          <p:nvSpPr>
            <p:cNvPr id="27697" name="insulin production text">
              <a:extLst>
                <a:ext uri="{FF2B5EF4-FFF2-40B4-BE49-F238E27FC236}">
                  <a16:creationId xmlns:a16="http://schemas.microsoft.com/office/drawing/2014/main" id="{BBC0A839-A2EC-DE7D-FAED-8CAE05C6A78D}"/>
                </a:ext>
              </a:extLst>
            </p:cNvPr>
            <p:cNvSpPr txBox="1"/>
            <p:nvPr/>
          </p:nvSpPr>
          <p:spPr>
            <a:xfrm>
              <a:off x="5089482" y="4724215"/>
              <a:ext cx="1990267" cy="595169"/>
            </a:xfrm>
            <a:prstGeom prst="rect">
              <a:avLst/>
            </a:prstGeom>
            <a:noFill/>
            <a:ln w="9525" cap="flat" cmpd="sng" algn="ctr">
              <a:noFill/>
              <a:prstDash val="solid"/>
              <a:round/>
              <a:headEnd type="none" w="med" len="med"/>
              <a:tailEnd type="none" w="med" len="med"/>
            </a:ln>
          </p:spPr>
          <p:txBody>
            <a:bodyPr wrap="none">
              <a:spAutoFit/>
            </a:bodyPr>
            <a:lstStyle/>
            <a:p>
              <a:pPr algn="ctr" defTabSz="514337"/>
              <a:r>
                <a:rPr lang="de" sz="788" b="1">
                  <a:ln w="9525" cap="flat" cmpd="sng" algn="ctr">
                    <a:noFill/>
                    <a:prstDash val="solid"/>
                    <a:round/>
                    <a:headEnd type="none" w="med" len="med"/>
                    <a:tailEnd type="none" w="med" len="med"/>
                  </a:ln>
                  <a:solidFill>
                    <a:srgbClr val="004F72"/>
                  </a:solidFill>
                  <a:ea typeface="Arial"/>
                </a:rPr>
                <a:t>Normale</a:t>
              </a:r>
              <a:br>
                <a:rPr sz="788">
                  <a:ln w="9525" cap="flat" cmpd="sng" algn="ctr">
                    <a:noFill/>
                    <a:prstDash val="solid"/>
                    <a:round/>
                    <a:headEnd type="none" w="med" len="med"/>
                    <a:tailEnd type="none" w="med" len="med"/>
                  </a:ln>
                  <a:ea typeface="Arial"/>
                  <a:sym typeface="Wingdings"/>
                </a:rPr>
              </a:br>
              <a:r>
                <a:rPr lang="de" sz="788" b="1">
                  <a:ln w="9525" cap="flat" cmpd="sng" algn="ctr">
                    <a:noFill/>
                    <a:prstDash val="solid"/>
                    <a:round/>
                    <a:headEnd type="none" w="med" len="med"/>
                    <a:tailEnd type="none" w="med" len="med"/>
                  </a:ln>
                  <a:solidFill>
                    <a:srgbClr val="004F72"/>
                  </a:solidFill>
                  <a:ea typeface="Arial"/>
                </a:rPr>
                <a:t>Insulinsekretion</a:t>
              </a:r>
            </a:p>
          </p:txBody>
        </p:sp>
        <p:sp>
          <p:nvSpPr>
            <p:cNvPr id="27698" name="Freeform 102">
              <a:extLst>
                <a:ext uri="{FF2B5EF4-FFF2-40B4-BE49-F238E27FC236}">
                  <a16:creationId xmlns:a16="http://schemas.microsoft.com/office/drawing/2014/main" id="{3162C095-C54F-E0CD-6636-BB744A67F947}"/>
                </a:ext>
              </a:extLst>
            </p:cNvPr>
            <p:cNvSpPr>
              <a:spLocks/>
            </p:cNvSpPr>
            <p:nvPr/>
          </p:nvSpPr>
          <p:spPr bwMode="auto">
            <a:xfrm rot="21240000">
              <a:off x="3804339" y="2535923"/>
              <a:ext cx="1765786" cy="1015841"/>
            </a:xfrm>
            <a:custGeom>
              <a:avLst/>
              <a:gdLst>
                <a:gd name="T0" fmla="*/ 0 w 2336800"/>
                <a:gd name="T1" fmla="*/ 474133 h 1210733"/>
                <a:gd name="T2" fmla="*/ 2336800 w 2336800"/>
                <a:gd name="T3" fmla="*/ 0 h 1210733"/>
                <a:gd name="T4" fmla="*/ 2336800 w 2336800"/>
                <a:gd name="T5" fmla="*/ 1210733 h 1210733"/>
                <a:gd name="T6" fmla="*/ 0 w 2336800"/>
                <a:gd name="T7" fmla="*/ 474133 h 1210733"/>
              </a:gdLst>
              <a:ahLst/>
              <a:cxnLst>
                <a:cxn ang="0">
                  <a:pos x="T0" y="T1"/>
                </a:cxn>
                <a:cxn ang="0">
                  <a:pos x="T2" y="T3"/>
                </a:cxn>
                <a:cxn ang="0">
                  <a:pos x="T4" y="T5"/>
                </a:cxn>
                <a:cxn ang="0">
                  <a:pos x="T6" y="T7"/>
                </a:cxn>
              </a:cxnLst>
              <a:rect l="0" t="0" r="r" b="b"/>
              <a:pathLst>
                <a:path w="2336800" h="1210733">
                  <a:moveTo>
                    <a:pt x="0" y="474133"/>
                  </a:moveTo>
                  <a:lnTo>
                    <a:pt x="2336800" y="0"/>
                  </a:lnTo>
                  <a:lnTo>
                    <a:pt x="2336800" y="1210733"/>
                  </a:lnTo>
                  <a:lnTo>
                    <a:pt x="0" y="474133"/>
                  </a:lnTo>
                  <a:close/>
                </a:path>
              </a:pathLst>
            </a:custGeom>
            <a:gradFill rotWithShape="1">
              <a:gsLst>
                <a:gs pos="0">
                  <a:srgbClr val="E4E1F2">
                    <a:alpha val="25098"/>
                  </a:srgbClr>
                </a:gs>
                <a:gs pos="100000">
                  <a:srgbClr val="D1D7EE">
                    <a:alpha val="50195"/>
                  </a:srgbClr>
                </a:gs>
                <a:gs pos="65999">
                  <a:srgbClr val="D1D7EE">
                    <a:alpha val="41662"/>
                  </a:srgbClr>
                </a:gs>
                <a:gs pos="100000">
                  <a:srgbClr val="D1D7EE">
                    <a:alpha val="50195"/>
                  </a:srgbClr>
                </a:gs>
              </a:gsLst>
              <a:lin ang="0" scaled="1"/>
            </a:gradFill>
            <a:ln>
              <a:noFill/>
            </a:ln>
            <a:extLst>
              <a:ext uri="{91240B29-F687-4F45-9708-019B960494DF}">
                <a14:hiddenLine xmlns:a14="http://schemas.microsoft.com/office/drawing/2010/main" w="12700" cap="flat" algn="ctr">
                  <a:solidFill>
                    <a:srgbClr val="000000"/>
                  </a:solidFill>
                  <a:prstDash val="solid"/>
                  <a:miter lim="800000"/>
                  <a:headEnd type="none" w="med" len="med"/>
                  <a:tailEnd type="none" w="med" len="med"/>
                </a14:hiddenLine>
              </a:ext>
            </a:extLst>
          </p:spPr>
          <p:txBody>
            <a:bodyPr anchor="ctr"/>
            <a:lstStyle/>
            <a:p>
              <a:pPr algn="ctr" defTabSz="514337"/>
              <a:endParaRPr lang="en-US" sz="1013">
                <a:solidFill>
                  <a:srgbClr val="FFFFFF"/>
                </a:solidFill>
              </a:endParaRPr>
            </a:p>
          </p:txBody>
        </p:sp>
        <p:pic>
          <p:nvPicPr>
            <p:cNvPr id="20524" name="Graphic 104">
              <a:extLst>
                <a:ext uri="{FF2B5EF4-FFF2-40B4-BE49-F238E27FC236}">
                  <a16:creationId xmlns:a16="http://schemas.microsoft.com/office/drawing/2014/main" id="{2B0A75F8-534B-A1C4-760A-31E2D7074D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76805" y="2210007"/>
              <a:ext cx="1581586" cy="1244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0525" name="Group 5">
              <a:extLst>
                <a:ext uri="{FF2B5EF4-FFF2-40B4-BE49-F238E27FC236}">
                  <a16:creationId xmlns:a16="http://schemas.microsoft.com/office/drawing/2014/main" id="{D0554D95-590B-4E00-55F7-C7477B6403B4}"/>
                </a:ext>
              </a:extLst>
            </p:cNvPr>
            <p:cNvGrpSpPr>
              <a:grpSpLocks/>
            </p:cNvGrpSpPr>
            <p:nvPr/>
          </p:nvGrpSpPr>
          <p:grpSpPr bwMode="auto">
            <a:xfrm>
              <a:off x="5120560" y="2763871"/>
              <a:ext cx="2372028" cy="1971105"/>
              <a:chOff x="5120560" y="2928900"/>
              <a:chExt cx="2372028" cy="1971105"/>
            </a:xfrm>
          </p:grpSpPr>
          <p:grpSp>
            <p:nvGrpSpPr>
              <p:cNvPr id="20526" name="Group 13">
                <a:extLst>
                  <a:ext uri="{FF2B5EF4-FFF2-40B4-BE49-F238E27FC236}">
                    <a16:creationId xmlns:a16="http://schemas.microsoft.com/office/drawing/2014/main" id="{E6D5A153-6A15-C957-810C-5DF3B142F8B4}"/>
                  </a:ext>
                </a:extLst>
              </p:cNvPr>
              <p:cNvGrpSpPr>
                <a:grpSpLocks/>
              </p:cNvGrpSpPr>
              <p:nvPr/>
            </p:nvGrpSpPr>
            <p:grpSpPr bwMode="auto">
              <a:xfrm>
                <a:off x="5578033" y="3486579"/>
                <a:ext cx="1598549" cy="1413426"/>
                <a:chOff x="7144804" y="3637722"/>
                <a:chExt cx="1598549" cy="1413426"/>
              </a:xfrm>
            </p:grpSpPr>
            <p:grpSp>
              <p:nvGrpSpPr>
                <p:cNvPr id="20527" name="insulin disappears">
                  <a:extLst>
                    <a:ext uri="{FF2B5EF4-FFF2-40B4-BE49-F238E27FC236}">
                      <a16:creationId xmlns:a16="http://schemas.microsoft.com/office/drawing/2014/main" id="{EA625326-65F4-4DB4-B243-CAE6D54C2BCA}"/>
                    </a:ext>
                  </a:extLst>
                </p:cNvPr>
                <p:cNvGrpSpPr>
                  <a:grpSpLocks/>
                </p:cNvGrpSpPr>
                <p:nvPr/>
              </p:nvGrpSpPr>
              <p:grpSpPr bwMode="auto">
                <a:xfrm>
                  <a:off x="7583070" y="3637722"/>
                  <a:ext cx="1160283" cy="788034"/>
                  <a:chOff x="10578555" y="2109917"/>
                  <a:chExt cx="1160283" cy="788034"/>
                </a:xfrm>
              </p:grpSpPr>
              <p:pic>
                <p:nvPicPr>
                  <p:cNvPr id="20528" name="Graphic 1899">
                    <a:extLst>
                      <a:ext uri="{FF2B5EF4-FFF2-40B4-BE49-F238E27FC236}">
                        <a16:creationId xmlns:a16="http://schemas.microsoft.com/office/drawing/2014/main" id="{1A722774-00AE-79BA-F4BC-B3B87C5C55F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6300000">
                    <a:off x="10803502" y="234853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29" name="Graphic 1900">
                    <a:extLst>
                      <a:ext uri="{FF2B5EF4-FFF2-40B4-BE49-F238E27FC236}">
                        <a16:creationId xmlns:a16="http://schemas.microsoft.com/office/drawing/2014/main" id="{8EFE0124-5A7E-C558-4593-3502CF5060E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3740000">
                    <a:off x="10536264" y="2152208"/>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30" name="Graphic 1901">
                    <a:extLst>
                      <a:ext uri="{FF2B5EF4-FFF2-40B4-BE49-F238E27FC236}">
                        <a16:creationId xmlns:a16="http://schemas.microsoft.com/office/drawing/2014/main" id="{14A7C311-C1BA-59CE-6B13-16E806A408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3740000">
                    <a:off x="11415369" y="228756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31" name="Graphic 1902">
                    <a:extLst>
                      <a:ext uri="{FF2B5EF4-FFF2-40B4-BE49-F238E27FC236}">
                        <a16:creationId xmlns:a16="http://schemas.microsoft.com/office/drawing/2014/main" id="{8EB22BEF-9C94-1D78-DC3E-35C46F38E4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3740000">
                    <a:off x="11383255" y="257448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0532" name="insulin group">
                  <a:extLst>
                    <a:ext uri="{FF2B5EF4-FFF2-40B4-BE49-F238E27FC236}">
                      <a16:creationId xmlns:a16="http://schemas.microsoft.com/office/drawing/2014/main" id="{5FD6A7D3-C938-14F9-8928-8CF4EBBBD1EC}"/>
                    </a:ext>
                  </a:extLst>
                </p:cNvPr>
                <p:cNvGrpSpPr>
                  <a:grpSpLocks/>
                </p:cNvGrpSpPr>
                <p:nvPr/>
              </p:nvGrpSpPr>
              <p:grpSpPr bwMode="auto">
                <a:xfrm>
                  <a:off x="7144804" y="3753486"/>
                  <a:ext cx="1492796" cy="1297662"/>
                  <a:chOff x="10140289" y="2225681"/>
                  <a:chExt cx="1492796" cy="1297662"/>
                </a:xfrm>
              </p:grpSpPr>
              <p:pic>
                <p:nvPicPr>
                  <p:cNvPr id="20533" name="Graphic 1905">
                    <a:extLst>
                      <a:ext uri="{FF2B5EF4-FFF2-40B4-BE49-F238E27FC236}">
                        <a16:creationId xmlns:a16="http://schemas.microsoft.com/office/drawing/2014/main" id="{1C3F8B66-3B1C-9B7C-4B1D-17E8B539D71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800000">
                    <a:off x="10140289" y="2969214"/>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34" name="Graphic 1906">
                    <a:extLst>
                      <a:ext uri="{FF2B5EF4-FFF2-40B4-BE49-F238E27FC236}">
                        <a16:creationId xmlns:a16="http://schemas.microsoft.com/office/drawing/2014/main" id="{0402FC4B-E432-604E-5D91-BE7A8E290A5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440000">
                    <a:off x="10375675" y="2774418"/>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35" name="Graphic 1907">
                    <a:extLst>
                      <a:ext uri="{FF2B5EF4-FFF2-40B4-BE49-F238E27FC236}">
                        <a16:creationId xmlns:a16="http://schemas.microsoft.com/office/drawing/2014/main" id="{FA6F9C8C-891B-DA87-E35D-CC689B82C3B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6180000">
                    <a:off x="10404505" y="307280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36" name="Graphic 1908">
                    <a:extLst>
                      <a:ext uri="{FF2B5EF4-FFF2-40B4-BE49-F238E27FC236}">
                        <a16:creationId xmlns:a16="http://schemas.microsoft.com/office/drawing/2014/main" id="{6ED5A6BA-6741-B4B7-6B73-43E59F01CE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20000">
                    <a:off x="10680289" y="302676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37" name="Graphic 1910">
                    <a:extLst>
                      <a:ext uri="{FF2B5EF4-FFF2-40B4-BE49-F238E27FC236}">
                        <a16:creationId xmlns:a16="http://schemas.microsoft.com/office/drawing/2014/main" id="{152DBDAC-EAC3-C6F4-10A4-E653B0080C0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440000">
                    <a:off x="10627571" y="267213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38" name="Graphic 1911">
                    <a:extLst>
                      <a:ext uri="{FF2B5EF4-FFF2-40B4-BE49-F238E27FC236}">
                        <a16:creationId xmlns:a16="http://schemas.microsoft.com/office/drawing/2014/main" id="{8D5D2303-3A8B-273D-35EF-F141A398428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06253" y="246959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39" name="Graphic 1912">
                    <a:extLst>
                      <a:ext uri="{FF2B5EF4-FFF2-40B4-BE49-F238E27FC236}">
                        <a16:creationId xmlns:a16="http://schemas.microsoft.com/office/drawing/2014/main" id="{402019EE-AA42-C4CD-329E-A77EAB6E27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939176" y="2595126"/>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40" name="Graphic 1913">
                    <a:extLst>
                      <a:ext uri="{FF2B5EF4-FFF2-40B4-BE49-F238E27FC236}">
                        <a16:creationId xmlns:a16="http://schemas.microsoft.com/office/drawing/2014/main" id="{C89E327F-DD61-9E92-5DB0-4CBBE1353A4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9720000">
                    <a:off x="10852637" y="2859216"/>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41" name="Graphic 1914">
                    <a:extLst>
                      <a:ext uri="{FF2B5EF4-FFF2-40B4-BE49-F238E27FC236}">
                        <a16:creationId xmlns:a16="http://schemas.microsoft.com/office/drawing/2014/main" id="{3F37CB6F-B837-C08A-A9B8-6DD7A1B98BE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80000">
                    <a:off x="10871343" y="3242165"/>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42" name="Graphic 1917">
                    <a:extLst>
                      <a:ext uri="{FF2B5EF4-FFF2-40B4-BE49-F238E27FC236}">
                        <a16:creationId xmlns:a16="http://schemas.microsoft.com/office/drawing/2014/main" id="{6BDD4B35-CD8F-9B0F-ECF3-FA2B8F6D185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93464" y="2715641"/>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43" name="Graphic 1918">
                    <a:extLst>
                      <a:ext uri="{FF2B5EF4-FFF2-40B4-BE49-F238E27FC236}">
                        <a16:creationId xmlns:a16="http://schemas.microsoft.com/office/drawing/2014/main" id="{12D067A8-8B0A-815E-BBE7-B50728EA3F5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100000">
                    <a:off x="11029679" y="3059833"/>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44" name="Graphic 1919">
                    <a:extLst>
                      <a:ext uri="{FF2B5EF4-FFF2-40B4-BE49-F238E27FC236}">
                        <a16:creationId xmlns:a16="http://schemas.microsoft.com/office/drawing/2014/main" id="{7BBA56DB-579A-CB0F-4D0B-2DD2FAC30A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1280000">
                    <a:off x="11267325" y="2957579"/>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45" name="Graphic 1920">
                    <a:extLst>
                      <a:ext uri="{FF2B5EF4-FFF2-40B4-BE49-F238E27FC236}">
                        <a16:creationId xmlns:a16="http://schemas.microsoft.com/office/drawing/2014/main" id="{14C8E82E-7C98-7DE8-B840-64D0632180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8480000">
                    <a:off x="10142957" y="2554358"/>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46" name="Graphic 1921">
                    <a:extLst>
                      <a:ext uri="{FF2B5EF4-FFF2-40B4-BE49-F238E27FC236}">
                        <a16:creationId xmlns:a16="http://schemas.microsoft.com/office/drawing/2014/main" id="{644CCEC4-1107-B49B-C0AD-E5FE59C8C6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380000">
                    <a:off x="11139000" y="238827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47" name="Graphic 1922">
                    <a:extLst>
                      <a:ext uri="{FF2B5EF4-FFF2-40B4-BE49-F238E27FC236}">
                        <a16:creationId xmlns:a16="http://schemas.microsoft.com/office/drawing/2014/main" id="{407E54CE-5512-632F-62AA-3C184B4AA9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3740000">
                    <a:off x="10224491" y="226797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grpSp>
            <p:nvGrpSpPr>
              <p:cNvPr id="20548" name="Group 105">
                <a:extLst>
                  <a:ext uri="{FF2B5EF4-FFF2-40B4-BE49-F238E27FC236}">
                    <a16:creationId xmlns:a16="http://schemas.microsoft.com/office/drawing/2014/main" id="{ADC5937F-9DE0-D650-223F-4983684A370D}"/>
                  </a:ext>
                </a:extLst>
              </p:cNvPr>
              <p:cNvGrpSpPr>
                <a:grpSpLocks/>
              </p:cNvGrpSpPr>
              <p:nvPr/>
            </p:nvGrpSpPr>
            <p:grpSpPr bwMode="auto">
              <a:xfrm>
                <a:off x="5120560" y="2928900"/>
                <a:ext cx="2372028" cy="943116"/>
                <a:chOff x="5463239" y="2204556"/>
                <a:chExt cx="2509535" cy="997788"/>
              </a:xfrm>
            </p:grpSpPr>
            <p:grpSp>
              <p:nvGrpSpPr>
                <p:cNvPr id="20549" name="Group 113">
                  <a:extLst>
                    <a:ext uri="{FF2B5EF4-FFF2-40B4-BE49-F238E27FC236}">
                      <a16:creationId xmlns:a16="http://schemas.microsoft.com/office/drawing/2014/main" id="{2DB9BEEF-7F74-D34C-43C0-89FE4FCF7EBB}"/>
                    </a:ext>
                  </a:extLst>
                </p:cNvPr>
                <p:cNvGrpSpPr>
                  <a:grpSpLocks/>
                </p:cNvGrpSpPr>
                <p:nvPr/>
              </p:nvGrpSpPr>
              <p:grpSpPr bwMode="auto">
                <a:xfrm>
                  <a:off x="5463239" y="2204556"/>
                  <a:ext cx="1813880" cy="939006"/>
                  <a:chOff x="7789815" y="2098273"/>
                  <a:chExt cx="1813880" cy="939006"/>
                </a:xfrm>
              </p:grpSpPr>
              <p:pic>
                <p:nvPicPr>
                  <p:cNvPr id="20550" name="Graphic 116">
                    <a:extLst>
                      <a:ext uri="{FF2B5EF4-FFF2-40B4-BE49-F238E27FC236}">
                        <a16:creationId xmlns:a16="http://schemas.microsoft.com/office/drawing/2014/main" id="{1FC421AC-1AC4-4112-971B-166C4DBE9A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1120000">
                    <a:off x="9216732" y="2739801"/>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51" name="Graphic 117">
                    <a:extLst>
                      <a:ext uri="{FF2B5EF4-FFF2-40B4-BE49-F238E27FC236}">
                        <a16:creationId xmlns:a16="http://schemas.microsoft.com/office/drawing/2014/main" id="{8FEEE5A0-5D99-3224-89C3-6E7F339F67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440000">
                    <a:off x="7886081" y="2331831"/>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52" name="Graphic 118">
                    <a:extLst>
                      <a:ext uri="{FF2B5EF4-FFF2-40B4-BE49-F238E27FC236}">
                        <a16:creationId xmlns:a16="http://schemas.microsoft.com/office/drawing/2014/main" id="{2BEE2FC5-F71B-2580-3E97-4951AA75183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440000">
                    <a:off x="8902796" y="2485648"/>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53" name="Graphic 119">
                    <a:extLst>
                      <a:ext uri="{FF2B5EF4-FFF2-40B4-BE49-F238E27FC236}">
                        <a16:creationId xmlns:a16="http://schemas.microsoft.com/office/drawing/2014/main" id="{8A4DC093-2777-B521-32FB-382157DA63F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800000">
                    <a:off x="8104137" y="2575709"/>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54" name="Graphic 120">
                    <a:extLst>
                      <a:ext uri="{FF2B5EF4-FFF2-40B4-BE49-F238E27FC236}">
                        <a16:creationId xmlns:a16="http://schemas.microsoft.com/office/drawing/2014/main" id="{F22FDF53-2288-C8DF-69C0-BDBE199BBA1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2600000">
                    <a:off x="7789815" y="2098273"/>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0555" name="Graphic 109">
                  <a:extLst>
                    <a:ext uri="{FF2B5EF4-FFF2-40B4-BE49-F238E27FC236}">
                      <a16:creationId xmlns:a16="http://schemas.microsoft.com/office/drawing/2014/main" id="{6821D9A8-804A-FD0D-9A04-4CA7FA2A966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80000">
                  <a:off x="7585811" y="2648010"/>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56" name="Graphic 110">
                  <a:extLst>
                    <a:ext uri="{FF2B5EF4-FFF2-40B4-BE49-F238E27FC236}">
                      <a16:creationId xmlns:a16="http://schemas.microsoft.com/office/drawing/2014/main" id="{38A713AB-8A35-C69D-DA54-65C3A43E375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440000">
                  <a:off x="7585811" y="2904866"/>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0557" name="Graphic 111">
                  <a:extLst>
                    <a:ext uri="{FF2B5EF4-FFF2-40B4-BE49-F238E27FC236}">
                      <a16:creationId xmlns:a16="http://schemas.microsoft.com/office/drawing/2014/main" id="{24E76685-7BAC-501E-7821-38B6554610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140000">
                  <a:off x="7159363" y="2708283"/>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0558" name="Graphic 106">
                <a:extLst>
                  <a:ext uri="{FF2B5EF4-FFF2-40B4-BE49-F238E27FC236}">
                    <a16:creationId xmlns:a16="http://schemas.microsoft.com/office/drawing/2014/main" id="{71661464-FCC6-AFBD-FE4E-E07CE957235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800000">
                <a:off x="5754264" y="3374625"/>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sp>
        <p:nvSpPr>
          <p:cNvPr id="27675" name="TextBox 28">
            <a:extLst>
              <a:ext uri="{FF2B5EF4-FFF2-40B4-BE49-F238E27FC236}">
                <a16:creationId xmlns:a16="http://schemas.microsoft.com/office/drawing/2014/main" id="{0C124C2E-2317-9730-A90D-54FC9F483630}"/>
              </a:ext>
            </a:extLst>
          </p:cNvPr>
          <p:cNvSpPr txBox="1"/>
          <p:nvPr/>
        </p:nvSpPr>
        <p:spPr>
          <a:xfrm>
            <a:off x="361522" y="4499074"/>
            <a:ext cx="6488192" cy="200055"/>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 sz="700">
                <a:ln w="9525" cap="flat" cmpd="sng" algn="ctr">
                  <a:noFill/>
                  <a:prstDash val="solid"/>
                  <a:round/>
                  <a:headEnd type="none" w="med" len="med"/>
                  <a:tailEnd type="none" w="med" len="med"/>
                </a:ln>
                <a:solidFill>
                  <a:srgbClr val="404040"/>
                </a:solidFill>
                <a:ea typeface="Arial"/>
              </a:rPr>
              <a:t>Hinweis: Abbildung ist ein Beispiel für Veranschaulichungszwecke.</a:t>
            </a:r>
          </a:p>
        </p:txBody>
      </p:sp>
      <p:grpSp>
        <p:nvGrpSpPr>
          <p:cNvPr id="20560" name="Group 50">
            <a:extLst>
              <a:ext uri="{FF2B5EF4-FFF2-40B4-BE49-F238E27FC236}">
                <a16:creationId xmlns:a16="http://schemas.microsoft.com/office/drawing/2014/main" id="{C1D968C3-D6C8-5080-C0D4-2E559AB2B83E}"/>
              </a:ext>
            </a:extLst>
          </p:cNvPr>
          <p:cNvGrpSpPr>
            <a:grpSpLocks/>
          </p:cNvGrpSpPr>
          <p:nvPr/>
        </p:nvGrpSpPr>
        <p:grpSpPr bwMode="auto">
          <a:xfrm>
            <a:off x="1584722" y="3446860"/>
            <a:ext cx="2381478" cy="412902"/>
            <a:chOff x="784860" y="5160765"/>
            <a:chExt cx="4233855" cy="734901"/>
          </a:xfrm>
        </p:grpSpPr>
        <p:grpSp>
          <p:nvGrpSpPr>
            <p:cNvPr id="20561" name="Group 51">
              <a:extLst>
                <a:ext uri="{FF2B5EF4-FFF2-40B4-BE49-F238E27FC236}">
                  <a16:creationId xmlns:a16="http://schemas.microsoft.com/office/drawing/2014/main" id="{E50892EC-C57B-640E-3D01-D76891F2C657}"/>
                </a:ext>
              </a:extLst>
            </p:cNvPr>
            <p:cNvGrpSpPr>
              <a:grpSpLocks/>
            </p:cNvGrpSpPr>
            <p:nvPr/>
          </p:nvGrpSpPr>
          <p:grpSpPr bwMode="auto">
            <a:xfrm>
              <a:off x="3274130" y="5546446"/>
              <a:ext cx="1744585" cy="349220"/>
              <a:chOff x="5602652" y="5622879"/>
              <a:chExt cx="1744585" cy="349220"/>
            </a:xfrm>
          </p:grpSpPr>
          <p:sp>
            <p:nvSpPr>
              <p:cNvPr id="20562" name="Isosceles Triangle 64">
                <a:extLst>
                  <a:ext uri="{FF2B5EF4-FFF2-40B4-BE49-F238E27FC236}">
                    <a16:creationId xmlns:a16="http://schemas.microsoft.com/office/drawing/2014/main" id="{7C47AD6F-5E23-4A57-72EF-D717B718C9E8}"/>
                  </a:ext>
                </a:extLst>
              </p:cNvPr>
              <p:cNvSpPr>
                <a:spLocks noChangeArrowheads="1"/>
              </p:cNvSpPr>
              <p:nvPr/>
            </p:nvSpPr>
            <p:spPr bwMode="auto">
              <a:xfrm rot="9900000">
                <a:off x="5602652" y="5692810"/>
                <a:ext cx="156638" cy="135624"/>
              </a:xfrm>
              <a:prstGeom prst="triangle">
                <a:avLst>
                  <a:gd name="adj" fmla="val 50000"/>
                </a:avLst>
              </a:prstGeom>
              <a:solidFill>
                <a:srgbClr val="70AD47"/>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a:endParaRPr lang="de-DE" altLang="de-DE" sz="975">
                  <a:solidFill>
                    <a:srgbClr val="FFFFFF"/>
                  </a:solidFill>
                  <a:latin typeface="+mn-lt"/>
                </a:endParaRPr>
              </a:p>
            </p:txBody>
          </p:sp>
          <p:sp>
            <p:nvSpPr>
              <p:cNvPr id="27696" name="TextBox 65">
                <a:extLst>
                  <a:ext uri="{FF2B5EF4-FFF2-40B4-BE49-F238E27FC236}">
                    <a16:creationId xmlns:a16="http://schemas.microsoft.com/office/drawing/2014/main" id="{60621393-2FCD-CEB7-F215-43949B85619B}"/>
                  </a:ext>
                </a:extLst>
              </p:cNvPr>
              <p:cNvSpPr txBox="1"/>
              <p:nvPr/>
            </p:nvSpPr>
            <p:spPr>
              <a:xfrm>
                <a:off x="5699446" y="5622879"/>
                <a:ext cx="1647791" cy="349220"/>
              </a:xfrm>
              <a:prstGeom prst="rect">
                <a:avLst/>
              </a:prstGeom>
              <a:noFill/>
              <a:ln>
                <a:noFill/>
                <a:miter lim="800000"/>
              </a:ln>
            </p:spPr>
            <p:txBody>
              <a:bodyPr wrap="none">
                <a:spAutoFit/>
              </a:bodyPr>
              <a:lstStyle>
                <a:lvl1pPr marL="169863" indent="-169863" algn="l" defTabSz="684213" rtl="0" eaLnBrk="0" fontAlgn="base" hangingPunct="0">
                  <a:lnSpc>
                    <a:spcPct val="90000"/>
                  </a:lnSpc>
                  <a:spcBef>
                    <a:spcPts val="750"/>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1pPr>
                <a:lvl2pPr marL="5127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2pPr>
                <a:lvl3pPr marL="8556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3pPr>
                <a:lvl4pPr marL="11985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4pPr>
                <a:lvl5pPr marL="15414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5pPr>
                <a:lvl6pPr marL="1885903"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9pPr>
              </a:lstStyle>
              <a:p>
                <a:pPr marL="0" indent="0" eaLnBrk="1" hangingPunct="1">
                  <a:lnSpc>
                    <a:spcPct val="100000"/>
                  </a:lnSpc>
                  <a:spcBef>
                    <a:spcPct val="0"/>
                  </a:spcBef>
                  <a:buClrTx/>
                  <a:buNone/>
                </a:pPr>
                <a:r>
                  <a:rPr lang="de" sz="675">
                    <a:ln w="9525" cap="flat" cmpd="sng" algn="ctr">
                      <a:noFill/>
                      <a:prstDash val="solid"/>
                      <a:round/>
                      <a:headEnd type="none" w="med" len="med"/>
                      <a:tailEnd type="none" w="med" len="med"/>
                    </a:ln>
                    <a:solidFill>
                      <a:srgbClr val="000000"/>
                    </a:solidFill>
                    <a:latin typeface="+mn-lt"/>
                    <a:ea typeface="Arial"/>
                    <a:cs typeface="Arial"/>
                  </a:rPr>
                  <a:t>Betazell-Antigen </a:t>
                </a:r>
                <a:endParaRPr sz="675">
                  <a:solidFill>
                    <a:srgbClr val="000000"/>
                  </a:solidFill>
                  <a:latin typeface="+mn-lt"/>
                </a:endParaRPr>
              </a:p>
            </p:txBody>
          </p:sp>
        </p:grpSp>
        <p:grpSp>
          <p:nvGrpSpPr>
            <p:cNvPr id="20564" name="Group 52">
              <a:extLst>
                <a:ext uri="{FF2B5EF4-FFF2-40B4-BE49-F238E27FC236}">
                  <a16:creationId xmlns:a16="http://schemas.microsoft.com/office/drawing/2014/main" id="{0FB5FDF2-A6F7-2FD1-C841-6C7B53F92C78}"/>
                </a:ext>
              </a:extLst>
            </p:cNvPr>
            <p:cNvGrpSpPr>
              <a:grpSpLocks/>
            </p:cNvGrpSpPr>
            <p:nvPr/>
          </p:nvGrpSpPr>
          <p:grpSpPr bwMode="auto">
            <a:xfrm>
              <a:off x="825078" y="5160765"/>
              <a:ext cx="2392679" cy="717949"/>
              <a:chOff x="1068126" y="5622206"/>
              <a:chExt cx="2392679" cy="717949"/>
            </a:xfrm>
          </p:grpSpPr>
          <p:grpSp>
            <p:nvGrpSpPr>
              <p:cNvPr id="20565" name="Group 54">
                <a:extLst>
                  <a:ext uri="{FF2B5EF4-FFF2-40B4-BE49-F238E27FC236}">
                    <a16:creationId xmlns:a16="http://schemas.microsoft.com/office/drawing/2014/main" id="{EF2F0230-AABB-7A19-03B3-5D6C7CEFE0D2}"/>
                  </a:ext>
                </a:extLst>
              </p:cNvPr>
              <p:cNvGrpSpPr>
                <a:grpSpLocks/>
              </p:cNvGrpSpPr>
              <p:nvPr/>
            </p:nvGrpSpPr>
            <p:grpSpPr bwMode="auto">
              <a:xfrm>
                <a:off x="1068126" y="5990935"/>
                <a:ext cx="1110961" cy="349220"/>
                <a:chOff x="2337783" y="5622028"/>
                <a:chExt cx="1110961" cy="349220"/>
              </a:xfrm>
            </p:grpSpPr>
            <p:pic>
              <p:nvPicPr>
                <p:cNvPr id="20566" name="Graphic 62">
                  <a:extLst>
                    <a:ext uri="{FF2B5EF4-FFF2-40B4-BE49-F238E27FC236}">
                      <a16:creationId xmlns:a16="http://schemas.microsoft.com/office/drawing/2014/main" id="{E2B46699-4B69-BFAC-1D4D-1EB6267095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7783" y="5624146"/>
                  <a:ext cx="289992" cy="273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7694" name="TextBox 63">
                  <a:extLst>
                    <a:ext uri="{FF2B5EF4-FFF2-40B4-BE49-F238E27FC236}">
                      <a16:creationId xmlns:a16="http://schemas.microsoft.com/office/drawing/2014/main" id="{D8D7268D-16FD-F502-8F9F-C47C6C6EFB45}"/>
                    </a:ext>
                  </a:extLst>
                </p:cNvPr>
                <p:cNvSpPr txBox="1"/>
                <p:nvPr/>
              </p:nvSpPr>
              <p:spPr>
                <a:xfrm>
                  <a:off x="2539067" y="5622028"/>
                  <a:ext cx="909677" cy="349220"/>
                </a:xfrm>
                <a:prstGeom prst="rect">
                  <a:avLst/>
                </a:prstGeom>
                <a:noFill/>
                <a:ln>
                  <a:noFill/>
                  <a:miter lim="800000"/>
                </a:ln>
              </p:spPr>
              <p:txBody>
                <a:bodyPr wrap="none">
                  <a:spAutoFit/>
                </a:bodyPr>
                <a:lstStyle>
                  <a:lvl1pPr marL="169863" indent="-169863" algn="l" defTabSz="684213" rtl="0" eaLnBrk="0" fontAlgn="base" hangingPunct="0">
                    <a:lnSpc>
                      <a:spcPct val="90000"/>
                    </a:lnSpc>
                    <a:spcBef>
                      <a:spcPts val="750"/>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1pPr>
                  <a:lvl2pPr marL="5127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2pPr>
                  <a:lvl3pPr marL="8556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3pPr>
                  <a:lvl4pPr marL="11985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4pPr>
                  <a:lvl5pPr marL="15414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5pPr>
                  <a:lvl6pPr marL="1885903"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9pPr>
                </a:lstStyle>
                <a:p>
                  <a:pPr marL="0" indent="0" eaLnBrk="1" hangingPunct="1">
                    <a:lnSpc>
                      <a:spcPct val="100000"/>
                    </a:lnSpc>
                    <a:spcBef>
                      <a:spcPct val="0"/>
                    </a:spcBef>
                    <a:buClrTx/>
                    <a:buNone/>
                  </a:pPr>
                  <a:r>
                    <a:rPr lang="de" sz="675">
                      <a:ln w="9525" cap="flat" cmpd="sng" algn="ctr">
                        <a:noFill/>
                        <a:prstDash val="solid"/>
                        <a:round/>
                        <a:headEnd type="none" w="med" len="med"/>
                        <a:tailEnd type="none" w="med" len="med"/>
                      </a:ln>
                      <a:latin typeface="+mn-lt"/>
                      <a:ea typeface="Arial"/>
                      <a:cs typeface="Arial"/>
                    </a:rPr>
                    <a:t>Gesund</a:t>
                  </a:r>
                  <a:endParaRPr sz="675">
                    <a:latin typeface="+mn-lt"/>
                  </a:endParaRPr>
                </a:p>
              </p:txBody>
            </p:sp>
          </p:grpSp>
          <p:grpSp>
            <p:nvGrpSpPr>
              <p:cNvPr id="20568" name="Group 55">
                <a:extLst>
                  <a:ext uri="{FF2B5EF4-FFF2-40B4-BE49-F238E27FC236}">
                    <a16:creationId xmlns:a16="http://schemas.microsoft.com/office/drawing/2014/main" id="{CA0A7967-B323-14B3-1DF3-E8DBAF78656B}"/>
                  </a:ext>
                </a:extLst>
              </p:cNvPr>
              <p:cNvGrpSpPr>
                <a:grpSpLocks/>
              </p:cNvGrpSpPr>
              <p:nvPr/>
            </p:nvGrpSpPr>
            <p:grpSpPr bwMode="auto">
              <a:xfrm>
                <a:off x="2092783" y="5990935"/>
                <a:ext cx="1368022" cy="349220"/>
                <a:chOff x="2342461" y="5981960"/>
                <a:chExt cx="1368022" cy="349220"/>
              </a:xfrm>
            </p:grpSpPr>
            <p:sp>
              <p:nvSpPr>
                <p:cNvPr id="27688" name="TextBox 57">
                  <a:extLst>
                    <a:ext uri="{FF2B5EF4-FFF2-40B4-BE49-F238E27FC236}">
                      <a16:creationId xmlns:a16="http://schemas.microsoft.com/office/drawing/2014/main" id="{4522AC2E-3B62-E671-DAC6-EC452E9490AB}"/>
                    </a:ext>
                  </a:extLst>
                </p:cNvPr>
                <p:cNvSpPr txBox="1"/>
                <p:nvPr/>
              </p:nvSpPr>
              <p:spPr>
                <a:xfrm>
                  <a:off x="2541468" y="5981960"/>
                  <a:ext cx="1169015" cy="349220"/>
                </a:xfrm>
                <a:prstGeom prst="rect">
                  <a:avLst/>
                </a:prstGeom>
                <a:noFill/>
                <a:ln>
                  <a:noFill/>
                  <a:miter lim="800000"/>
                </a:ln>
              </p:spPr>
              <p:txBody>
                <a:bodyPr wrap="none">
                  <a:spAutoFit/>
                </a:bodyPr>
                <a:lstStyle>
                  <a:lvl1pPr marL="169863" indent="-169863" algn="l" defTabSz="684213" rtl="0" eaLnBrk="0" fontAlgn="base" hangingPunct="0">
                    <a:lnSpc>
                      <a:spcPct val="90000"/>
                    </a:lnSpc>
                    <a:spcBef>
                      <a:spcPts val="750"/>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1pPr>
                  <a:lvl2pPr marL="5127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2pPr>
                  <a:lvl3pPr marL="8556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3pPr>
                  <a:lvl4pPr marL="11985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4pPr>
                  <a:lvl5pPr marL="15414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5pPr>
                  <a:lvl6pPr marL="1885903"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9pPr>
                </a:lstStyle>
                <a:p>
                  <a:pPr marL="0" indent="0" eaLnBrk="1" hangingPunct="1">
                    <a:lnSpc>
                      <a:spcPct val="100000"/>
                    </a:lnSpc>
                    <a:spcBef>
                      <a:spcPct val="0"/>
                    </a:spcBef>
                    <a:buClrTx/>
                    <a:buNone/>
                  </a:pPr>
                  <a:r>
                    <a:rPr lang="de" sz="675">
                      <a:ln w="9525" cap="flat" cmpd="sng" algn="ctr">
                        <a:noFill/>
                        <a:prstDash val="solid"/>
                        <a:round/>
                        <a:headEnd type="none" w="med" len="med"/>
                        <a:tailEnd type="none" w="med" len="med"/>
                      </a:ln>
                      <a:latin typeface="+mn-lt"/>
                      <a:ea typeface="Arial"/>
                      <a:cs typeface="Arial"/>
                    </a:rPr>
                    <a:t>Beschädigt</a:t>
                  </a:r>
                  <a:endParaRPr sz="675">
                    <a:latin typeface="+mn-lt"/>
                  </a:endParaRPr>
                </a:p>
              </p:txBody>
            </p:sp>
            <p:grpSp>
              <p:nvGrpSpPr>
                <p:cNvPr id="20570" name="Graphic 95">
                  <a:extLst>
                    <a:ext uri="{FF2B5EF4-FFF2-40B4-BE49-F238E27FC236}">
                      <a16:creationId xmlns:a16="http://schemas.microsoft.com/office/drawing/2014/main" id="{88F58F12-8147-A08F-96A4-EF99E3D6CA4B}"/>
                    </a:ext>
                  </a:extLst>
                </p:cNvPr>
                <p:cNvGrpSpPr>
                  <a:grpSpLocks/>
                </p:cNvGrpSpPr>
                <p:nvPr/>
              </p:nvGrpSpPr>
              <p:grpSpPr bwMode="auto">
                <a:xfrm>
                  <a:off x="2342461" y="5985964"/>
                  <a:ext cx="283048" cy="267245"/>
                  <a:chOff x="2342461" y="5985964"/>
                  <a:chExt cx="283048" cy="267245"/>
                </a:xfrm>
              </p:grpSpPr>
              <p:sp>
                <p:nvSpPr>
                  <p:cNvPr id="27690" name="Freeform 19">
                    <a:extLst>
                      <a:ext uri="{FF2B5EF4-FFF2-40B4-BE49-F238E27FC236}">
                        <a16:creationId xmlns:a16="http://schemas.microsoft.com/office/drawing/2014/main" id="{3DC2D2AD-8FC0-30CF-D728-944A2F62DD95}"/>
                      </a:ext>
                    </a:extLst>
                  </p:cNvPr>
                  <p:cNvSpPr/>
                  <p:nvPr/>
                </p:nvSpPr>
                <p:spPr>
                  <a:xfrm>
                    <a:off x="2342300" y="5986198"/>
                    <a:ext cx="283641" cy="267010"/>
                  </a:xfrm>
                  <a:custGeom>
                    <a:avLst/>
                    <a:gdLst>
                      <a:gd name="connsiteX0" fmla="*/ 95259 w 283048"/>
                      <a:gd name="connsiteY0" fmla="*/ 12522 h 267245"/>
                      <a:gd name="connsiteX1" fmla="*/ 111257 w 283048"/>
                      <a:gd name="connsiteY1" fmla="*/ 3061 h 267245"/>
                      <a:gd name="connsiteX2" fmla="*/ 136902 w 283048"/>
                      <a:gd name="connsiteY2" fmla="*/ 306 h 267245"/>
                      <a:gd name="connsiteX3" fmla="*/ 220287 w 283048"/>
                      <a:gd name="connsiteY3" fmla="*/ 31163 h 267245"/>
                      <a:gd name="connsiteX4" fmla="*/ 261307 w 283048"/>
                      <a:gd name="connsiteY4" fmla="*/ 53109 h 267245"/>
                      <a:gd name="connsiteX5" fmla="*/ 278404 w 283048"/>
                      <a:gd name="connsiteY5" fmla="*/ 66264 h 267245"/>
                      <a:gd name="connsiteX6" fmla="*/ 282862 w 283048"/>
                      <a:gd name="connsiteY6" fmla="*/ 92562 h 267245"/>
                      <a:gd name="connsiteX7" fmla="*/ 279125 w 283048"/>
                      <a:gd name="connsiteY7" fmla="*/ 144269 h 267245"/>
                      <a:gd name="connsiteX8" fmla="*/ 267804 w 283048"/>
                      <a:gd name="connsiteY8" fmla="*/ 200352 h 267245"/>
                      <a:gd name="connsiteX9" fmla="*/ 232145 w 283048"/>
                      <a:gd name="connsiteY9" fmla="*/ 243841 h 267245"/>
                      <a:gd name="connsiteX10" fmla="*/ 191845 w 283048"/>
                      <a:gd name="connsiteY10" fmla="*/ 255143 h 267245"/>
                      <a:gd name="connsiteX11" fmla="*/ 142715 w 283048"/>
                      <a:gd name="connsiteY11" fmla="*/ 263165 h 267245"/>
                      <a:gd name="connsiteX12" fmla="*/ 72288 w 283048"/>
                      <a:gd name="connsiteY12" fmla="*/ 261556 h 267245"/>
                      <a:gd name="connsiteX13" fmla="*/ 28593 w 283048"/>
                      <a:gd name="connsiteY13" fmla="*/ 222139 h 267245"/>
                      <a:gd name="connsiteX14" fmla="*/ 224 w 283048"/>
                      <a:gd name="connsiteY14" fmla="*/ 154498 h 267245"/>
                      <a:gd name="connsiteX15" fmla="*/ 29875 w 283048"/>
                      <a:gd name="connsiteY15" fmla="*/ 83613 h 267245"/>
                      <a:gd name="connsiteX16" fmla="*/ 95259 w 283048"/>
                      <a:gd name="connsiteY16" fmla="*/ 12522 h 26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048" h="267245">
                        <a:moveTo>
                          <a:pt x="95259" y="12522"/>
                        </a:moveTo>
                        <a:cubicBezTo>
                          <a:pt x="100136" y="8658"/>
                          <a:pt x="105519" y="5475"/>
                          <a:pt x="111257" y="3061"/>
                        </a:cubicBezTo>
                        <a:cubicBezTo>
                          <a:pt x="119341" y="-36"/>
                          <a:pt x="128244" y="-402"/>
                          <a:pt x="136902" y="306"/>
                        </a:cubicBezTo>
                        <a:cubicBezTo>
                          <a:pt x="166675" y="2744"/>
                          <a:pt x="193957" y="17094"/>
                          <a:pt x="220287" y="31163"/>
                        </a:cubicBezTo>
                        <a:lnTo>
                          <a:pt x="261307" y="53109"/>
                        </a:lnTo>
                        <a:cubicBezTo>
                          <a:pt x="267719" y="56535"/>
                          <a:pt x="274411" y="60205"/>
                          <a:pt x="278404" y="66264"/>
                        </a:cubicBezTo>
                        <a:cubicBezTo>
                          <a:pt x="283399" y="73811"/>
                          <a:pt x="283289" y="83528"/>
                          <a:pt x="282862" y="92562"/>
                        </a:cubicBezTo>
                        <a:cubicBezTo>
                          <a:pt x="282047" y="109826"/>
                          <a:pt x="280802" y="127062"/>
                          <a:pt x="279125" y="144269"/>
                        </a:cubicBezTo>
                        <a:cubicBezTo>
                          <a:pt x="277232" y="163300"/>
                          <a:pt x="274753" y="182515"/>
                          <a:pt x="267804" y="200352"/>
                        </a:cubicBezTo>
                        <a:cubicBezTo>
                          <a:pt x="260856" y="218189"/>
                          <a:pt x="248973" y="234709"/>
                          <a:pt x="232145" y="243841"/>
                        </a:cubicBezTo>
                        <a:cubicBezTo>
                          <a:pt x="219810" y="250534"/>
                          <a:pt x="205669" y="252887"/>
                          <a:pt x="191845" y="255143"/>
                        </a:cubicBezTo>
                        <a:lnTo>
                          <a:pt x="142715" y="263165"/>
                        </a:lnTo>
                        <a:cubicBezTo>
                          <a:pt x="119207" y="267006"/>
                          <a:pt x="94270" y="270663"/>
                          <a:pt x="72288" y="261556"/>
                        </a:cubicBezTo>
                        <a:cubicBezTo>
                          <a:pt x="53970" y="253960"/>
                          <a:pt x="40097" y="238391"/>
                          <a:pt x="28593" y="222139"/>
                        </a:cubicBezTo>
                        <a:cubicBezTo>
                          <a:pt x="14268" y="201949"/>
                          <a:pt x="2178" y="179223"/>
                          <a:pt x="224" y="154498"/>
                        </a:cubicBezTo>
                        <a:cubicBezTo>
                          <a:pt x="-2133" y="124457"/>
                          <a:pt x="14549" y="106717"/>
                          <a:pt x="29875" y="83613"/>
                        </a:cubicBezTo>
                        <a:cubicBezTo>
                          <a:pt x="48022" y="56255"/>
                          <a:pt x="68649" y="32212"/>
                          <a:pt x="95259" y="12522"/>
                        </a:cubicBezTo>
                        <a:close/>
                      </a:path>
                    </a:pathLst>
                  </a:custGeom>
                  <a:solidFill>
                    <a:schemeClr val="tx2"/>
                  </a:solidFill>
                  <a:ln w="7204" cap="flat">
                    <a:solidFill>
                      <a:srgbClr val="585863"/>
                    </a:solidFill>
                    <a:prstDash val="solid"/>
                    <a:miter/>
                  </a:ln>
                </p:spPr>
                <p:txBody>
                  <a:bodyPr anchor="ctr"/>
                  <a:lstStyle/>
                  <a:p>
                    <a:pPr fontAlgn="auto">
                      <a:buSzTx/>
                    </a:pPr>
                    <a:endParaRPr lang="en-US" sz="1013"/>
                  </a:p>
                </p:txBody>
              </p:sp>
              <p:sp>
                <p:nvSpPr>
                  <p:cNvPr id="27691" name="Freeform 20">
                    <a:extLst>
                      <a:ext uri="{FF2B5EF4-FFF2-40B4-BE49-F238E27FC236}">
                        <a16:creationId xmlns:a16="http://schemas.microsoft.com/office/drawing/2014/main" id="{5328CA4B-2C09-392F-2280-B5E7CF356D7B}"/>
                      </a:ext>
                    </a:extLst>
                  </p:cNvPr>
                  <p:cNvSpPr/>
                  <p:nvPr/>
                </p:nvSpPr>
                <p:spPr>
                  <a:xfrm>
                    <a:off x="2426969" y="6070963"/>
                    <a:ext cx="122770" cy="133504"/>
                  </a:xfrm>
                  <a:custGeom>
                    <a:avLst/>
                    <a:gdLst>
                      <a:gd name="connsiteX0" fmla="*/ 120900 w 120900"/>
                      <a:gd name="connsiteY0" fmla="*/ 67056 h 134112"/>
                      <a:gd name="connsiteX1" fmla="*/ 60450 w 120900"/>
                      <a:gd name="connsiteY1" fmla="*/ 134112 h 134112"/>
                      <a:gd name="connsiteX2" fmla="*/ 0 w 120900"/>
                      <a:gd name="connsiteY2" fmla="*/ 67056 h 134112"/>
                      <a:gd name="connsiteX3" fmla="*/ 60450 w 120900"/>
                      <a:gd name="connsiteY3" fmla="*/ 0 h 134112"/>
                      <a:gd name="connsiteX4" fmla="*/ 120900 w 120900"/>
                      <a:gd name="connsiteY4" fmla="*/ 67056 h 134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00" h="134112">
                        <a:moveTo>
                          <a:pt x="120900" y="67056"/>
                        </a:moveTo>
                        <a:cubicBezTo>
                          <a:pt x="120900" y="104090"/>
                          <a:pt x="93836" y="134112"/>
                          <a:pt x="60450" y="134112"/>
                        </a:cubicBezTo>
                        <a:cubicBezTo>
                          <a:pt x="27064" y="134112"/>
                          <a:pt x="0" y="104090"/>
                          <a:pt x="0" y="67056"/>
                        </a:cubicBezTo>
                        <a:cubicBezTo>
                          <a:pt x="0" y="30022"/>
                          <a:pt x="27064" y="0"/>
                          <a:pt x="60450" y="0"/>
                        </a:cubicBezTo>
                        <a:cubicBezTo>
                          <a:pt x="93836" y="0"/>
                          <a:pt x="120900" y="30022"/>
                          <a:pt x="120900" y="67056"/>
                        </a:cubicBezTo>
                        <a:close/>
                      </a:path>
                    </a:pathLst>
                  </a:custGeom>
                  <a:solidFill>
                    <a:srgbClr val="E3E7F7">
                      <a:alpha val="48000"/>
                    </a:srgbClr>
                  </a:solidFill>
                  <a:ln w="1201" cap="flat">
                    <a:noFill/>
                    <a:prstDash val="solid"/>
                    <a:miter/>
                  </a:ln>
                </p:spPr>
                <p:txBody>
                  <a:bodyPr anchor="ctr"/>
                  <a:lstStyle/>
                  <a:p>
                    <a:pPr fontAlgn="auto">
                      <a:buSzTx/>
                    </a:pPr>
                    <a:endParaRPr lang="en-US" sz="1013"/>
                  </a:p>
                </p:txBody>
              </p:sp>
              <p:sp>
                <p:nvSpPr>
                  <p:cNvPr id="27692" name="Freeform 21">
                    <a:extLst>
                      <a:ext uri="{FF2B5EF4-FFF2-40B4-BE49-F238E27FC236}">
                        <a16:creationId xmlns:a16="http://schemas.microsoft.com/office/drawing/2014/main" id="{B66FE8D8-AA9B-73D6-E80A-1D8C85A48A46}"/>
                      </a:ext>
                    </a:extLst>
                  </p:cNvPr>
                  <p:cNvSpPr/>
                  <p:nvPr/>
                </p:nvSpPr>
                <p:spPr>
                  <a:xfrm>
                    <a:off x="2532805" y="6028580"/>
                    <a:ext cx="69853" cy="116551"/>
                  </a:xfrm>
                  <a:custGeom>
                    <a:avLst/>
                    <a:gdLst>
                      <a:gd name="connsiteX0" fmla="*/ 53880 w 69942"/>
                      <a:gd name="connsiteY0" fmla="*/ 24616 h 117152"/>
                      <a:gd name="connsiteX1" fmla="*/ 68022 w 69942"/>
                      <a:gd name="connsiteY1" fmla="*/ 36040 h 117152"/>
                      <a:gd name="connsiteX2" fmla="*/ 69707 w 69942"/>
                      <a:gd name="connsiteY2" fmla="*/ 46732 h 117152"/>
                      <a:gd name="connsiteX3" fmla="*/ 63467 w 69942"/>
                      <a:gd name="connsiteY3" fmla="*/ 117153 h 117152"/>
                      <a:gd name="connsiteX4" fmla="*/ 56872 w 69942"/>
                      <a:gd name="connsiteY4" fmla="*/ 60314 h 117152"/>
                      <a:gd name="connsiteX5" fmla="*/ 30530 w 69942"/>
                      <a:gd name="connsiteY5" fmla="*/ 29175 h 117152"/>
                      <a:gd name="connsiteX6" fmla="*/ 0 w 69942"/>
                      <a:gd name="connsiteY6" fmla="*/ 0 h 117152"/>
                      <a:gd name="connsiteX7" fmla="*/ 53880 w 69942"/>
                      <a:gd name="connsiteY7" fmla="*/ 24616 h 11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42" h="117152">
                        <a:moveTo>
                          <a:pt x="53880" y="24616"/>
                        </a:moveTo>
                        <a:cubicBezTo>
                          <a:pt x="59461" y="27286"/>
                          <a:pt x="65457" y="30407"/>
                          <a:pt x="68022" y="36040"/>
                        </a:cubicBezTo>
                        <a:cubicBezTo>
                          <a:pt x="69524" y="39344"/>
                          <a:pt x="69634" y="43099"/>
                          <a:pt x="69707" y="46732"/>
                        </a:cubicBezTo>
                        <a:cubicBezTo>
                          <a:pt x="70195" y="70409"/>
                          <a:pt x="70611" y="94573"/>
                          <a:pt x="63467" y="117153"/>
                        </a:cubicBezTo>
                        <a:cubicBezTo>
                          <a:pt x="57360" y="98975"/>
                          <a:pt x="63467" y="78321"/>
                          <a:pt x="56872" y="60314"/>
                        </a:cubicBezTo>
                        <a:cubicBezTo>
                          <a:pt x="52036" y="47098"/>
                          <a:pt x="41240" y="37710"/>
                          <a:pt x="30530" y="29175"/>
                        </a:cubicBezTo>
                        <a:cubicBezTo>
                          <a:pt x="21139" y="21702"/>
                          <a:pt x="3664" y="11875"/>
                          <a:pt x="0" y="0"/>
                        </a:cubicBezTo>
                        <a:cubicBezTo>
                          <a:pt x="18147" y="4487"/>
                          <a:pt x="36930" y="16471"/>
                          <a:pt x="53880" y="24616"/>
                        </a:cubicBezTo>
                        <a:close/>
                      </a:path>
                    </a:pathLst>
                  </a:custGeom>
                  <a:solidFill>
                    <a:srgbClr val="FFFFFF"/>
                  </a:solidFill>
                  <a:ln w="1201" cap="flat">
                    <a:noFill/>
                    <a:prstDash val="solid"/>
                    <a:miter/>
                  </a:ln>
                </p:spPr>
                <p:txBody>
                  <a:bodyPr anchor="ctr"/>
                  <a:lstStyle/>
                  <a:p>
                    <a:pPr fontAlgn="auto">
                      <a:buSzTx/>
                    </a:pPr>
                    <a:endParaRPr lang="en-US" sz="1013"/>
                  </a:p>
                </p:txBody>
              </p:sp>
            </p:grpSp>
          </p:grpSp>
          <p:sp>
            <p:nvSpPr>
              <p:cNvPr id="27687" name="TextBox 56">
                <a:extLst>
                  <a:ext uri="{FF2B5EF4-FFF2-40B4-BE49-F238E27FC236}">
                    <a16:creationId xmlns:a16="http://schemas.microsoft.com/office/drawing/2014/main" id="{227EAC03-6509-78A3-4C71-73817D48FBB1}"/>
                  </a:ext>
                </a:extLst>
              </p:cNvPr>
              <p:cNvSpPr txBox="1"/>
              <p:nvPr/>
            </p:nvSpPr>
            <p:spPr>
              <a:xfrm>
                <a:off x="1720078" y="5622206"/>
                <a:ext cx="1228860" cy="349219"/>
              </a:xfrm>
              <a:prstGeom prst="rect">
                <a:avLst/>
              </a:prstGeom>
              <a:noFill/>
              <a:ln>
                <a:noFill/>
                <a:miter lim="800000"/>
              </a:ln>
            </p:spPr>
            <p:txBody>
              <a:bodyPr wrap="none">
                <a:spAutoFit/>
              </a:bodyPr>
              <a:lstStyle>
                <a:lvl1pPr marL="169863" indent="-169863" algn="l" defTabSz="684213" rtl="0" eaLnBrk="0" fontAlgn="base" hangingPunct="0">
                  <a:lnSpc>
                    <a:spcPct val="90000"/>
                  </a:lnSpc>
                  <a:spcBef>
                    <a:spcPts val="750"/>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1pPr>
                <a:lvl2pPr marL="5127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2pPr>
                <a:lvl3pPr marL="8556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3pPr>
                <a:lvl4pPr marL="11985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4pPr>
                <a:lvl5pPr marL="15414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5pPr>
                <a:lvl6pPr marL="1885903"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9pPr>
              </a:lstStyle>
              <a:p>
                <a:pPr marL="0" indent="0" eaLnBrk="1" hangingPunct="1">
                  <a:lnSpc>
                    <a:spcPct val="100000"/>
                  </a:lnSpc>
                  <a:spcBef>
                    <a:spcPct val="0"/>
                  </a:spcBef>
                  <a:buClrTx/>
                  <a:buNone/>
                </a:pPr>
                <a:r>
                  <a:rPr lang="de" sz="675" b="1">
                    <a:ln w="9525" cap="flat" cmpd="sng" algn="ctr">
                      <a:noFill/>
                      <a:prstDash val="solid"/>
                      <a:round/>
                      <a:headEnd type="none" w="med" len="med"/>
                      <a:tailEnd type="none" w="med" len="med"/>
                    </a:ln>
                    <a:latin typeface="+mn-lt"/>
                    <a:ea typeface="Arial"/>
                    <a:cs typeface="Arial"/>
                  </a:rPr>
                  <a:t>Betazellen</a:t>
                </a:r>
                <a:endParaRPr sz="675" b="1">
                  <a:latin typeface="+mn-lt"/>
                </a:endParaRPr>
              </a:p>
            </p:txBody>
          </p:sp>
        </p:grpSp>
        <p:sp>
          <p:nvSpPr>
            <p:cNvPr id="27684" name="Freeform 193">
              <a:extLst>
                <a:ext uri="{FF2B5EF4-FFF2-40B4-BE49-F238E27FC236}">
                  <a16:creationId xmlns:a16="http://schemas.microsoft.com/office/drawing/2014/main" id="{55C73526-644A-1ABF-D890-D9D6264EE362}"/>
                </a:ext>
              </a:extLst>
            </p:cNvPr>
            <p:cNvSpPr/>
            <p:nvPr/>
          </p:nvSpPr>
          <p:spPr>
            <a:xfrm rot="5400000">
              <a:off x="1844243" y="4366273"/>
              <a:ext cx="65694" cy="2184460"/>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rgbClr val="FFFFFF"/>
                </a:solidFill>
              </a:endParaRPr>
            </a:p>
          </p:txBody>
        </p:sp>
      </p:grpSp>
      <p:grpSp>
        <p:nvGrpSpPr>
          <p:cNvPr id="20576" name="Group 1865">
            <a:extLst>
              <a:ext uri="{FF2B5EF4-FFF2-40B4-BE49-F238E27FC236}">
                <a16:creationId xmlns:a16="http://schemas.microsoft.com/office/drawing/2014/main" id="{97263606-6697-810D-DF01-F3028BFCC4FA}"/>
              </a:ext>
            </a:extLst>
          </p:cNvPr>
          <p:cNvGrpSpPr>
            <a:grpSpLocks/>
          </p:cNvGrpSpPr>
          <p:nvPr/>
        </p:nvGrpSpPr>
        <p:grpSpPr bwMode="auto">
          <a:xfrm>
            <a:off x="5645944" y="1858567"/>
            <a:ext cx="1983581" cy="1714132"/>
            <a:chOff x="8004951" y="2161883"/>
            <a:chExt cx="3526603" cy="3046492"/>
          </a:xfrm>
        </p:grpSpPr>
        <p:grpSp>
          <p:nvGrpSpPr>
            <p:cNvPr id="20577" name="Group 7">
              <a:extLst>
                <a:ext uri="{FF2B5EF4-FFF2-40B4-BE49-F238E27FC236}">
                  <a16:creationId xmlns:a16="http://schemas.microsoft.com/office/drawing/2014/main" id="{F03C29D8-39CB-5AF0-8325-BB54927DEBDA}"/>
                </a:ext>
              </a:extLst>
            </p:cNvPr>
            <p:cNvGrpSpPr>
              <a:grpSpLocks/>
            </p:cNvGrpSpPr>
            <p:nvPr/>
          </p:nvGrpSpPr>
          <p:grpSpPr bwMode="auto">
            <a:xfrm>
              <a:off x="8557438" y="2254990"/>
              <a:ext cx="2974116" cy="2953385"/>
              <a:chOff x="8012509" y="2379025"/>
              <a:chExt cx="2974116" cy="2953385"/>
            </a:xfrm>
          </p:grpSpPr>
          <p:sp>
            <p:nvSpPr>
              <p:cNvPr id="27680" name="TextBox 1929">
                <a:extLst>
                  <a:ext uri="{FF2B5EF4-FFF2-40B4-BE49-F238E27FC236}">
                    <a16:creationId xmlns:a16="http://schemas.microsoft.com/office/drawing/2014/main" id="{E914CF17-E7E2-2F92-FA44-FB88C91992E3}"/>
                  </a:ext>
                </a:extLst>
              </p:cNvPr>
              <p:cNvSpPr txBox="1"/>
              <p:nvPr/>
            </p:nvSpPr>
            <p:spPr>
              <a:xfrm>
                <a:off x="8012509" y="3384160"/>
                <a:ext cx="2974116" cy="1948250"/>
              </a:xfrm>
              <a:prstGeom prst="rect">
                <a:avLst/>
              </a:prstGeom>
              <a:noFill/>
              <a:ln w="9525" cap="flat" cmpd="sng" algn="ctr">
                <a:noFill/>
                <a:prstDash val="solid"/>
                <a:round/>
                <a:headEnd type="none" w="med" len="med"/>
                <a:tailEnd type="none" w="med" len="med"/>
              </a:ln>
            </p:spPr>
            <p:txBody>
              <a:bodyPr>
                <a:spAutoFit/>
              </a:bodyPr>
              <a:lstStyle/>
              <a:p>
                <a:pPr algn="ctr" defTabSz="514337"/>
                <a:r>
                  <a:rPr lang="de" sz="900">
                    <a:ln w="9525" cap="flat" cmpd="sng" algn="ctr">
                      <a:noFill/>
                      <a:prstDash val="solid"/>
                      <a:round/>
                      <a:headEnd type="none" w="med" len="med"/>
                      <a:tailEnd type="none" w="med" len="med"/>
                    </a:ln>
                    <a:solidFill>
                      <a:srgbClr val="004F72"/>
                    </a:solidFill>
                    <a:ea typeface="Arial"/>
                  </a:rPr>
                  <a:t>Schädigung von</a:t>
                </a:r>
                <a:br>
                  <a:rPr sz="900">
                    <a:ln w="9525" cap="flat" cmpd="sng" algn="ctr">
                      <a:noFill/>
                      <a:prstDash val="solid"/>
                      <a:round/>
                      <a:headEnd type="none" w="med" len="med"/>
                      <a:tailEnd type="none" w="med" len="med"/>
                    </a:ln>
                    <a:ea typeface="Arial"/>
                    <a:sym typeface="Wingdings"/>
                  </a:rPr>
                </a:br>
                <a:r>
                  <a:rPr lang="de" sz="900">
                    <a:ln w="9525" cap="flat" cmpd="sng" algn="ctr">
                      <a:noFill/>
                      <a:prstDash val="solid"/>
                      <a:round/>
                      <a:headEnd type="none" w="med" len="med"/>
                      <a:tailEnd type="none" w="med" len="med"/>
                    </a:ln>
                    <a:solidFill>
                      <a:srgbClr val="004F72"/>
                    </a:solidFill>
                    <a:ea typeface="Arial"/>
                  </a:rPr>
                  <a:t>Betazellen</a:t>
                </a:r>
                <a:br>
                  <a:rPr sz="900">
                    <a:ln w="9525" cap="flat" cmpd="sng" algn="ctr">
                      <a:noFill/>
                      <a:prstDash val="solid"/>
                      <a:round/>
                      <a:headEnd type="none" w="med" len="med"/>
                      <a:tailEnd type="none" w="med" len="med"/>
                    </a:ln>
                    <a:ea typeface="Arial"/>
                    <a:sym typeface="Wingdings"/>
                  </a:rPr>
                </a:br>
                <a:r>
                  <a:rPr lang="de" sz="731">
                    <a:ln w="9525" cap="flat" cmpd="sng" algn="ctr">
                      <a:noFill/>
                      <a:prstDash val="solid"/>
                      <a:round/>
                      <a:headEnd type="none" w="med" len="med"/>
                      <a:tailEnd type="none" w="med" len="med"/>
                    </a:ln>
                    <a:solidFill>
                      <a:srgbClr val="404040"/>
                    </a:solidFill>
                    <a:ea typeface="Arial"/>
                  </a:rPr>
                  <a:t>(z. B. durch Infektion,</a:t>
                </a:r>
                <a:br>
                  <a:rPr sz="731">
                    <a:ln w="9525" cap="flat" cmpd="sng" algn="ctr">
                      <a:noFill/>
                      <a:prstDash val="solid"/>
                      <a:round/>
                      <a:headEnd type="none" w="med" len="med"/>
                      <a:tailEnd type="none" w="med" len="med"/>
                    </a:ln>
                    <a:ea typeface="Arial"/>
                    <a:sym typeface="Wingdings"/>
                  </a:rPr>
                </a:br>
                <a:r>
                  <a:rPr lang="de" sz="731">
                    <a:ln w="9525" cap="flat" cmpd="sng" algn="ctr">
                      <a:noFill/>
                      <a:prstDash val="solid"/>
                      <a:round/>
                      <a:headEnd type="none" w="med" len="med"/>
                      <a:tailEnd type="none" w="med" len="med"/>
                    </a:ln>
                    <a:solidFill>
                      <a:srgbClr val="404040"/>
                    </a:solidFill>
                    <a:ea typeface="Arial"/>
                  </a:rPr>
                  <a:t>Medikamente, Stoffwechselfaktoren</a:t>
                </a:r>
                <a:br>
                  <a:rPr sz="731">
                    <a:ln w="9525" cap="flat" cmpd="sng" algn="ctr">
                      <a:noFill/>
                      <a:prstDash val="solid"/>
                      <a:round/>
                      <a:headEnd type="none" w="med" len="med"/>
                      <a:tailEnd type="none" w="med" len="med"/>
                    </a:ln>
                    <a:ea typeface="Arial"/>
                    <a:sym typeface="Wingdings"/>
                  </a:rPr>
                </a:br>
                <a:r>
                  <a:rPr lang="de" sz="731">
                    <a:ln w="9525" cap="flat" cmpd="sng" algn="ctr">
                      <a:noFill/>
                      <a:prstDash val="solid"/>
                      <a:round/>
                      <a:headEnd type="none" w="med" len="med"/>
                      <a:tailEnd type="none" w="med" len="med"/>
                    </a:ln>
                    <a:solidFill>
                      <a:srgbClr val="404040"/>
                    </a:solidFill>
                    <a:ea typeface="Arial"/>
                  </a:rPr>
                  <a:t>oder Umwelttoxine)</a:t>
                </a:r>
                <a:br>
                  <a:rPr sz="788">
                    <a:ln w="9525" cap="flat" cmpd="sng" algn="ctr">
                      <a:noFill/>
                      <a:prstDash val="solid"/>
                      <a:round/>
                      <a:headEnd type="none" w="med" len="med"/>
                      <a:tailEnd type="none" w="med" len="med"/>
                    </a:ln>
                    <a:ea typeface="Arial"/>
                    <a:sym typeface="Wingdings"/>
                  </a:rPr>
                </a:br>
                <a:r>
                  <a:rPr lang="de" sz="900">
                    <a:ln w="9525" cap="flat" cmpd="sng" algn="ctr">
                      <a:noFill/>
                      <a:prstDash val="solid"/>
                      <a:round/>
                      <a:headEnd type="none" w="med" len="med"/>
                      <a:tailEnd type="none" w="med" len="med"/>
                    </a:ln>
                    <a:solidFill>
                      <a:srgbClr val="004F72"/>
                    </a:solidFill>
                    <a:ea typeface="Arial"/>
                  </a:rPr>
                  <a:t>induziert die Freisetzung</a:t>
                </a:r>
                <a:br>
                  <a:rPr sz="900">
                    <a:ln w="9525" cap="flat" cmpd="sng" algn="ctr">
                      <a:noFill/>
                      <a:prstDash val="solid"/>
                      <a:round/>
                      <a:headEnd type="none" w="med" len="med"/>
                      <a:tailEnd type="none" w="med" len="med"/>
                    </a:ln>
                    <a:ea typeface="Arial"/>
                    <a:sym typeface="Wingdings"/>
                  </a:rPr>
                </a:br>
                <a:r>
                  <a:rPr lang="de" sz="900">
                    <a:ln w="9525" cap="flat" cmpd="sng" algn="ctr">
                      <a:noFill/>
                      <a:prstDash val="solid"/>
                      <a:round/>
                      <a:headEnd type="none" w="med" len="med"/>
                      <a:tailEnd type="none" w="med" len="med"/>
                    </a:ln>
                    <a:solidFill>
                      <a:srgbClr val="004F72"/>
                    </a:solidFill>
                    <a:ea typeface="Arial"/>
                  </a:rPr>
                  <a:t>von Betazellantigenen</a:t>
                </a:r>
                <a:r>
                  <a:rPr lang="de" sz="900" baseline="30000">
                    <a:ln w="9525" cap="flat" cmpd="sng" algn="ctr">
                      <a:noFill/>
                      <a:prstDash val="solid"/>
                      <a:round/>
                      <a:headEnd type="none" w="med" len="med"/>
                      <a:tailEnd type="none" w="med" len="med"/>
                    </a:ln>
                    <a:solidFill>
                      <a:srgbClr val="004F72"/>
                    </a:solidFill>
                    <a:ea typeface="Arial"/>
                  </a:rPr>
                  <a:t>1,2</a:t>
                </a:r>
                <a:endParaRPr lang="de" sz="1013" baseline="30000">
                  <a:ln w="9525" cap="flat" cmpd="sng" algn="ctr">
                    <a:noFill/>
                    <a:prstDash val="solid"/>
                    <a:round/>
                    <a:headEnd type="none" w="med" len="med"/>
                    <a:tailEnd type="none" w="med" len="med"/>
                  </a:ln>
                  <a:solidFill>
                    <a:srgbClr val="004F72"/>
                  </a:solidFill>
                  <a:ea typeface="Arial"/>
                </a:endParaRPr>
              </a:p>
            </p:txBody>
          </p:sp>
          <p:pic>
            <p:nvPicPr>
              <p:cNvPr id="20579" name="Graphic 4">
                <a:extLst>
                  <a:ext uri="{FF2B5EF4-FFF2-40B4-BE49-F238E27FC236}">
                    <a16:creationId xmlns:a16="http://schemas.microsoft.com/office/drawing/2014/main" id="{6AAEF88A-E0B7-A084-BE25-790CE9DF28F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9053979" y="2379025"/>
                <a:ext cx="891176" cy="8929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sp>
          <p:nvSpPr>
            <p:cNvPr id="27679" name="Freeform 96">
              <a:extLst>
                <a:ext uri="{FF2B5EF4-FFF2-40B4-BE49-F238E27FC236}">
                  <a16:creationId xmlns:a16="http://schemas.microsoft.com/office/drawing/2014/main" id="{5B510D4A-795E-CC89-968D-1EB9D115D35F}"/>
                </a:ext>
              </a:extLst>
            </p:cNvPr>
            <p:cNvSpPr/>
            <p:nvPr/>
          </p:nvSpPr>
          <p:spPr>
            <a:xfrm rot="10800000">
              <a:off x="8004951" y="2161883"/>
              <a:ext cx="237083" cy="3017520"/>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rgbClr val="FFFFFF"/>
                </a:solidFill>
              </a:endParaRPr>
            </a:p>
          </p:txBody>
        </p:sp>
      </p:grpSp>
      <p:sp>
        <p:nvSpPr>
          <p:cNvPr id="5" name="TextBox 3037">
            <a:extLst>
              <a:ext uri="{FF2B5EF4-FFF2-40B4-BE49-F238E27FC236}">
                <a16:creationId xmlns:a16="http://schemas.microsoft.com/office/drawing/2014/main" id="{395C1D6E-A3EA-D664-CAFB-F491078EF0FD}"/>
              </a:ext>
            </a:extLst>
          </p:cNvPr>
          <p:cNvSpPr txBox="1"/>
          <p:nvPr/>
        </p:nvSpPr>
        <p:spPr>
          <a:xfrm>
            <a:off x="361521" y="4921145"/>
            <a:ext cx="6912813" cy="184666"/>
          </a:xfrm>
          <a:prstGeom prst="rect">
            <a:avLst/>
          </a:prstGeom>
          <a:noFill/>
        </p:spPr>
        <p:txBody>
          <a:bodyPr wrap="square" rtlCol="0" anchor="b">
            <a:spAutoFit/>
          </a:bodyPr>
          <a:lstStyle/>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van Belle TL </a:t>
            </a:r>
            <a:r>
              <a:rPr lang="de" sz="600" i="1">
                <a:solidFill>
                  <a:srgbClr val="404040"/>
                </a:solidFill>
                <a:ea typeface="Arial"/>
                <a:cs typeface="Arial"/>
              </a:rPr>
              <a:t>et al. Physiole Rev</a:t>
            </a:r>
            <a:r>
              <a:rPr lang="de" sz="600">
                <a:solidFill>
                  <a:srgbClr val="404040"/>
                </a:solidFill>
                <a:ea typeface="Arial"/>
                <a:cs typeface="Arial"/>
              </a:rPr>
              <a:t> 2011; 91: 79–118. </a:t>
            </a:r>
            <a:r>
              <a:rPr lang="de" sz="600" b="1">
                <a:solidFill>
                  <a:srgbClr val="404040"/>
                </a:solidFill>
                <a:ea typeface="Arial"/>
                <a:cs typeface="Arial"/>
              </a:rPr>
              <a:t>2.</a:t>
            </a:r>
            <a:r>
              <a:rPr lang="de" sz="600">
                <a:solidFill>
                  <a:srgbClr val="404040"/>
                </a:solidFill>
                <a:ea typeface="Arial"/>
                <a:cs typeface="Arial"/>
              </a:rPr>
              <a:t> Tosur M </a:t>
            </a:r>
            <a:r>
              <a:rPr lang="de" sz="600" i="1">
                <a:solidFill>
                  <a:srgbClr val="404040"/>
                </a:solidFill>
                <a:ea typeface="Arial"/>
                <a:cs typeface="Arial"/>
              </a:rPr>
              <a:t>et al. BMJ Open Diabetes Res Care</a:t>
            </a:r>
            <a:r>
              <a:rPr lang="de" sz="600">
                <a:solidFill>
                  <a:srgbClr val="404040"/>
                </a:solidFill>
                <a:ea typeface="Arial"/>
                <a:cs typeface="Arial"/>
              </a:rPr>
              <a:t> 2020; 8: e000801.</a:t>
            </a:r>
            <a:endParaRPr lang="en-US" sz="600">
              <a:solidFill>
                <a:srgbClr val="404040"/>
              </a:solidFill>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withEffect">
                                  <p:stCondLst>
                                    <p:cond delay="500"/>
                                  </p:stCondLst>
                                  <p:childTnLst>
                                    <p:set>
                                      <p:cBhvr>
                                        <p:cTn id="6" dur="1" fill="hold">
                                          <p:stCondLst>
                                            <p:cond delay="0"/>
                                          </p:stCondLst>
                                        </p:cTn>
                                        <p:tgtEl>
                                          <p:spTgt spid="20505"/>
                                        </p:tgtEl>
                                        <p:attrNameLst>
                                          <p:attrName>style.visibility</p:attrName>
                                        </p:attrNameLst>
                                      </p:cBhvr>
                                      <p:to>
                                        <p:strVal val="visible"/>
                                      </p:to>
                                    </p:set>
                                    <p:animEffect transition="in" filter="dissolve">
                                      <p:cBhvr>
                                        <p:cTn id="7" dur="500"/>
                                        <p:tgtEl>
                                          <p:spTgt spid="20505"/>
                                        </p:tgtEl>
                                      </p:cBhvr>
                                    </p:animEffect>
                                  </p:childTnLst>
                                </p:cTn>
                              </p:par>
                            </p:childTnLst>
                          </p:cTn>
                        </p:par>
                        <p:par>
                          <p:cTn id="8" fill="hold" nodeType="afterGroup">
                            <p:stCondLst>
                              <p:cond delay="1000"/>
                            </p:stCondLst>
                            <p:childTnLst>
                              <p:par>
                                <p:cTn id="9" presetID="1" presetClass="entr" presetSubtype="0" fill="hold" nodeType="afterEffect">
                                  <p:stCondLst>
                                    <p:cond delay="0"/>
                                  </p:stCondLst>
                                  <p:childTnLst>
                                    <p:set>
                                      <p:cBhvr>
                                        <p:cTn id="10" dur="1" fill="hold">
                                          <p:stCondLst>
                                            <p:cond delay="0"/>
                                          </p:stCondLst>
                                        </p:cTn>
                                        <p:tgtEl>
                                          <p:spTgt spid="20519"/>
                                        </p:tgtEl>
                                        <p:attrNameLst>
                                          <p:attrName>style.visibility</p:attrName>
                                        </p:attrNameLst>
                                      </p:cBhvr>
                                      <p:to>
                                        <p:strVal val="visible"/>
                                      </p:to>
                                    </p:set>
                                  </p:childTnLst>
                                </p:cTn>
                              </p:par>
                            </p:childTnLst>
                          </p:cTn>
                        </p:par>
                        <p:par>
                          <p:cTn id="11" fill="hold" nodeType="afterGroup">
                            <p:stCondLst>
                              <p:cond delay="1001"/>
                            </p:stCondLst>
                            <p:childTnLst>
                              <p:par>
                                <p:cTn id="12" presetID="42" presetClass="path" presetSubtype="0" accel="50000" decel="50000" fill="hold" nodeType="afterEffect">
                                  <p:stCondLst>
                                    <p:cond delay="0"/>
                                  </p:stCondLst>
                                  <p:childTnLst>
                                    <p:animMotion origin="layout" path="M 2.5E-06 2.22222E-06 L 0.01732 -0.00023">
                                      <p:cBhvr>
                                        <p:cTn id="13" dur="2000" fill="hold"/>
                                        <p:tgtEl>
                                          <p:spTgt spid="20519"/>
                                        </p:tgtEl>
                                        <p:attrNameLst>
                                          <p:attrName>ppt_x</p:attrName>
                                          <p:attrName>ppt_y</p:attrName>
                                        </p:attrNameLst>
                                      </p:cBhvr>
                                    </p:animMotion>
                                  </p:childTnLst>
                                </p:cTn>
                              </p:par>
                              <p:par>
                                <p:cTn id="14" presetID="1" presetClass="entr" presetSubtype="0" fill="hold" nodeType="withEffect">
                                  <p:stCondLst>
                                    <p:cond delay="0"/>
                                  </p:stCondLst>
                                  <p:childTnLst>
                                    <p:set>
                                      <p:cBhvr>
                                        <p:cTn id="15" dur="1" fill="hold">
                                          <p:stCondLst>
                                            <p:cond delay="0"/>
                                          </p:stCondLst>
                                        </p:cTn>
                                        <p:tgtEl>
                                          <p:spTgt spid="20520"/>
                                        </p:tgtEl>
                                        <p:attrNameLst>
                                          <p:attrName>style.visibility</p:attrName>
                                        </p:attrNameLst>
                                      </p:cBhvr>
                                      <p:to>
                                        <p:strVal val="visible"/>
                                      </p:to>
                                    </p:set>
                                  </p:childTnLst>
                                </p:cTn>
                              </p:par>
                              <p:par>
                                <p:cTn id="16" presetID="42" presetClass="path" presetSubtype="0" accel="50000" decel="50000" fill="hold" nodeType="withEffect">
                                  <p:stCondLst>
                                    <p:cond delay="0"/>
                                  </p:stCondLst>
                                  <p:childTnLst>
                                    <p:animMotion origin="layout" path="M -1.875E-06 2.59259E-06 L -0.01719 -0.02385">
                                      <p:cBhvr>
                                        <p:cTn id="17" dur="2000" fill="hold"/>
                                        <p:tgtEl>
                                          <p:spTgt spid="20520"/>
                                        </p:tgtEl>
                                        <p:attrNameLst>
                                          <p:attrName>ppt_x</p:attrName>
                                          <p:attrName>ppt_y</p:attrName>
                                        </p:attrNameLst>
                                      </p:cBhvr>
                                    </p:animMotion>
                                  </p:childTnLst>
                                </p:cTn>
                              </p:par>
                              <p:par>
                                <p:cTn id="18" presetID="1" presetClass="entr" presetSubtype="0" fill="hold" nodeType="withEffect">
                                  <p:stCondLst>
                                    <p:cond delay="0"/>
                                  </p:stCondLst>
                                  <p:childTnLst>
                                    <p:set>
                                      <p:cBhvr>
                                        <p:cTn id="19" dur="1" fill="hold">
                                          <p:stCondLst>
                                            <p:cond delay="0"/>
                                          </p:stCondLst>
                                        </p:cTn>
                                        <p:tgtEl>
                                          <p:spTgt spid="20518"/>
                                        </p:tgtEl>
                                        <p:attrNameLst>
                                          <p:attrName>style.visibility</p:attrName>
                                        </p:attrNameLst>
                                      </p:cBhvr>
                                      <p:to>
                                        <p:strVal val="visible"/>
                                      </p:to>
                                    </p:set>
                                  </p:childTnLst>
                                </p:cTn>
                              </p:par>
                              <p:par>
                                <p:cTn id="20" presetID="42" presetClass="path" presetSubtype="0" accel="50000" decel="50000" fill="hold" nodeType="withEffect">
                                  <p:stCondLst>
                                    <p:cond delay="0"/>
                                  </p:stCondLst>
                                  <p:childTnLst>
                                    <p:animMotion origin="layout" path="M -3.33333E-06 4.81481E-06 L -0.0125 -0.02385">
                                      <p:cBhvr>
                                        <p:cTn id="21" dur="2000" fill="hold"/>
                                        <p:tgtEl>
                                          <p:spTgt spid="20518"/>
                                        </p:tgtEl>
                                        <p:attrNameLst>
                                          <p:attrName>ppt_x</p:attrName>
                                          <p:attrName>ppt_y</p:attrName>
                                        </p:attrNameLst>
                                      </p:cBhvr>
                                    </p:animMotion>
                                  </p:childTnLst>
                                </p:cTn>
                              </p:par>
                            </p:childTnLst>
                          </p:cTn>
                        </p:par>
                        <p:par>
                          <p:cTn id="22" fill="hold" nodeType="afterGroup">
                            <p:stCondLst>
                              <p:cond delay="3001"/>
                            </p:stCondLst>
                            <p:childTnLst>
                              <p:par>
                                <p:cTn id="23" presetID="22" presetClass="entr" presetSubtype="8" fill="hold" nodeType="afterEffect">
                                  <p:stCondLst>
                                    <p:cond delay="500"/>
                                  </p:stCondLst>
                                  <p:childTnLst>
                                    <p:set>
                                      <p:cBhvr>
                                        <p:cTn id="24" dur="1" fill="hold">
                                          <p:stCondLst>
                                            <p:cond delay="0"/>
                                          </p:stCondLst>
                                        </p:cTn>
                                        <p:tgtEl>
                                          <p:spTgt spid="20521"/>
                                        </p:tgtEl>
                                        <p:attrNameLst>
                                          <p:attrName>style.visibility</p:attrName>
                                        </p:attrNameLst>
                                      </p:cBhvr>
                                      <p:to>
                                        <p:strVal val="visible"/>
                                      </p:to>
                                    </p:set>
                                    <p:animEffect transition="in" filter="wipe(left)">
                                      <p:cBhvr>
                                        <p:cTn id="25" dur="500"/>
                                        <p:tgtEl>
                                          <p:spTgt spid="20521"/>
                                        </p:tgtEl>
                                      </p:cBhvr>
                                    </p:animEffect>
                                  </p:childTnLst>
                                </p:cTn>
                              </p:par>
                            </p:childTnLst>
                          </p:cTn>
                        </p:par>
                        <p:par>
                          <p:cTn id="26" fill="hold" nodeType="afterGroup">
                            <p:stCondLst>
                              <p:cond delay="4001"/>
                            </p:stCondLst>
                            <p:childTnLst>
                              <p:par>
                                <p:cTn id="27" presetID="1" presetClass="entr" presetSubtype="0" fill="hold" nodeType="afterEffect">
                                  <p:stCondLst>
                                    <p:cond delay="500"/>
                                  </p:stCondLst>
                                  <p:childTnLst>
                                    <p:set>
                                      <p:cBhvr>
                                        <p:cTn id="28" dur="1" fill="hold">
                                          <p:stCondLst>
                                            <p:cond delay="0"/>
                                          </p:stCondLst>
                                        </p:cTn>
                                        <p:tgtEl>
                                          <p:spTgt spid="2057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9">
            <a:extLst>
              <a:ext uri="{FF2B5EF4-FFF2-40B4-BE49-F238E27FC236}">
                <a16:creationId xmlns:a16="http://schemas.microsoft.com/office/drawing/2014/main" id="{E44CC2D4-A7AB-F0D1-1C75-F3EE6EA6D8D1}"/>
              </a:ext>
            </a:extLst>
          </p:cNvPr>
          <p:cNvSpPr txBox="1">
            <a:spLocks/>
          </p:cNvSpPr>
          <p:nvPr/>
        </p:nvSpPr>
        <p:spPr>
          <a:xfrm>
            <a:off x="330962" y="113837"/>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Zusammenfassung T1D weltweit und in Deutschland</a:t>
            </a:r>
          </a:p>
        </p:txBody>
      </p:sp>
      <p:sp>
        <p:nvSpPr>
          <p:cNvPr id="5" name="Text Placeholder 7">
            <a:extLst>
              <a:ext uri="{FF2B5EF4-FFF2-40B4-BE49-F238E27FC236}">
                <a16:creationId xmlns:a16="http://schemas.microsoft.com/office/drawing/2014/main" id="{2E24D832-5142-8ECF-38CC-B6AC02FEFBE9}"/>
              </a:ext>
            </a:extLst>
          </p:cNvPr>
          <p:cNvSpPr txBox="1"/>
          <p:nvPr/>
        </p:nvSpPr>
        <p:spPr>
          <a:xfrm>
            <a:off x="368968" y="780612"/>
            <a:ext cx="8317831" cy="3603497"/>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Die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T1D-Prävalenz</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könnte sich bis 2040 mehr als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verdoppeln</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1</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Die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T1D-Inzidenz</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zeigt in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Europa</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und den USA einen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Peak bei 10-14 Jahren</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1</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Die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T1D-Inzidenz</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steigt in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Deutschland</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jährlich um knapp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3 % </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bei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Kindern</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und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Jugendlichen</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2</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bei Erwachsenen ist die Steigerung geringer</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3</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lang="de">
                <a:solidFill>
                  <a:srgbClr val="404040"/>
                </a:solidFill>
                <a:latin typeface="Verdana"/>
                <a:cs typeface="+mn-cs"/>
              </a:rPr>
              <a:t>In der Kindheit gibt es mehr Neuerkrankungen bei Mädchen als bei Jungen, ab dem Alter von 12 Jahren verkehrt sich das Verhältnis</a:t>
            </a:r>
            <a:r>
              <a:rPr lang="de" baseline="30000">
                <a:solidFill>
                  <a:srgbClr val="404040"/>
                </a:solidFill>
                <a:latin typeface="Verdana"/>
                <a:cs typeface="+mn-cs"/>
              </a:rPr>
              <a:t>2</a:t>
            </a:r>
            <a:endPar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endParaRP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In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Deutschland</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und weltweit erkranken jährlich ca.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40 %</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Kinder und Jugendliche neu an T1D, ca.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60 %</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Erwachsene</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4</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Über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375.000</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Menschen leben in Deutschland mit T1D,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35.000 Kinder (ca. 10 %) </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und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Jugendliche</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und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340.000</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Erwachsene (ca. 90 %)</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5</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endPar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endParaRPr>
          </a:p>
        </p:txBody>
      </p:sp>
      <p:sp>
        <p:nvSpPr>
          <p:cNvPr id="6" name="TextBox 3037">
            <a:extLst>
              <a:ext uri="{FF2B5EF4-FFF2-40B4-BE49-F238E27FC236}">
                <a16:creationId xmlns:a16="http://schemas.microsoft.com/office/drawing/2014/main" id="{E8DB3F5E-26CD-1E6B-266E-BB7887220820}"/>
              </a:ext>
            </a:extLst>
          </p:cNvPr>
          <p:cNvSpPr txBox="1"/>
          <p:nvPr/>
        </p:nvSpPr>
        <p:spPr>
          <a:xfrm>
            <a:off x="330963" y="4662693"/>
            <a:ext cx="8395842" cy="461665"/>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0" i="0" u="none" strike="noStrike" kern="1200" cap="none" spc="0" normalizeH="0" baseline="0" noProof="0">
                <a:ln>
                  <a:noFill/>
                </a:ln>
                <a:solidFill>
                  <a:srgbClr val="404040"/>
                </a:solidFill>
                <a:effectLst/>
                <a:uLnTx/>
                <a:uFillTx/>
                <a:latin typeface="Verdana"/>
                <a:ea typeface="Arial"/>
                <a:cs typeface="Arial"/>
              </a:rPr>
              <a:t>T1D: Typ-1-Diabetes.</a:t>
            </a:r>
          </a:p>
          <a:p>
            <a:pPr defTabSz="685766">
              <a:buClr>
                <a:srgbClr val="2F4B95"/>
              </a:buClr>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Gregory GA </a:t>
            </a:r>
            <a:r>
              <a:rPr kumimoji="0" lang="da-DK" sz="600" b="0" i="1" u="none" strike="noStrike" kern="1200" cap="none" spc="0" normalizeH="0" baseline="0" noProof="0">
                <a:ln>
                  <a:noFill/>
                </a:ln>
                <a:solidFill>
                  <a:srgbClr val="404040"/>
                </a:solidFill>
                <a:effectLst/>
                <a:uLnTx/>
                <a:uFillTx/>
                <a:latin typeface="Verdana"/>
                <a:ea typeface="Arial"/>
                <a:cs typeface="Arial"/>
              </a:rPr>
              <a:t>et al. Lancet Diabetes Endocrinol </a:t>
            </a:r>
            <a:r>
              <a:rPr kumimoji="0" lang="da-DK" sz="600" b="0" i="0" u="none" strike="noStrike" kern="1200" cap="none" spc="0" normalizeH="0" baseline="0" noProof="0">
                <a:ln>
                  <a:noFill/>
                </a:ln>
                <a:solidFill>
                  <a:srgbClr val="404040"/>
                </a:solidFill>
                <a:effectLst/>
                <a:uLnTx/>
                <a:uFillTx/>
                <a:latin typeface="Verdana"/>
                <a:ea typeface="Arial"/>
                <a:cs typeface="Arial"/>
              </a:rPr>
              <a:t>2022; 10: 741–60. </a:t>
            </a:r>
            <a:r>
              <a:rPr kumimoji="0" lang="da-DK" sz="600" b="1" i="0" u="none" strike="noStrike" kern="1200" cap="none" spc="0" normalizeH="0" baseline="0" noProof="0">
                <a:ln>
                  <a:noFill/>
                </a:ln>
                <a:solidFill>
                  <a:srgbClr val="404040"/>
                </a:solidFill>
                <a:effectLst/>
                <a:uLnTx/>
                <a:uFillTx/>
                <a:latin typeface="Verdana"/>
                <a:ea typeface="Arial"/>
                <a:cs typeface="Arial"/>
              </a:rPr>
              <a:t>2.</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lang="en-US" sz="600">
                <a:solidFill>
                  <a:srgbClr val="404040"/>
                </a:solidFill>
              </a:rPr>
              <a:t>Stahl-Pehe A </a:t>
            </a:r>
            <a:r>
              <a:rPr lang="en-US" sz="600" i="1">
                <a:solidFill>
                  <a:srgbClr val="404040"/>
                </a:solidFill>
              </a:rPr>
              <a:t>et al.</a:t>
            </a:r>
            <a:r>
              <a:rPr lang="en-US" sz="600">
                <a:solidFill>
                  <a:srgbClr val="404040"/>
                </a:solidFill>
              </a:rPr>
              <a:t> </a:t>
            </a:r>
            <a:r>
              <a:rPr lang="pt-BR" sz="600" i="1">
                <a:solidFill>
                  <a:srgbClr val="404040"/>
                </a:solidFill>
              </a:rPr>
              <a:t>Diabetes Metab</a:t>
            </a:r>
            <a:r>
              <a:rPr lang="pt-BR" sz="600">
                <a:solidFill>
                  <a:srgbClr val="404040"/>
                </a:solidFill>
              </a:rPr>
              <a:t> 2024; 50: </a:t>
            </a:r>
            <a:r>
              <a:rPr lang="de-DE" sz="600">
                <a:solidFill>
                  <a:srgbClr val="404040"/>
                </a:solidFill>
              </a:rPr>
              <a:t>101567. </a:t>
            </a:r>
            <a:r>
              <a:rPr lang="de-DE" sz="600" b="1">
                <a:solidFill>
                  <a:srgbClr val="404040"/>
                </a:solidFill>
              </a:rPr>
              <a:t>3.</a:t>
            </a:r>
            <a:r>
              <a:rPr lang="de-DE" sz="600">
                <a:solidFill>
                  <a:srgbClr val="404040"/>
                </a:solidFill>
              </a:rPr>
              <a:t> Reitzle L </a:t>
            </a:r>
            <a:r>
              <a:rPr lang="de-DE" sz="600" i="1">
                <a:solidFill>
                  <a:srgbClr val="404040"/>
                </a:solidFill>
              </a:rPr>
              <a:t>et al. Journal </a:t>
            </a:r>
            <a:r>
              <a:rPr lang="de-DE" sz="600" i="1" err="1">
                <a:solidFill>
                  <a:srgbClr val="404040"/>
                </a:solidFill>
              </a:rPr>
              <a:t>of</a:t>
            </a:r>
            <a:r>
              <a:rPr lang="de-DE" sz="600" i="1">
                <a:solidFill>
                  <a:srgbClr val="404040"/>
                </a:solidFill>
              </a:rPr>
              <a:t> Health Monitoring </a:t>
            </a:r>
            <a:r>
              <a:rPr lang="de-DE" sz="600">
                <a:solidFill>
                  <a:srgbClr val="404040"/>
                </a:solidFill>
              </a:rPr>
              <a:t>2023; 8 (S5): 1</a:t>
            </a:r>
            <a:r>
              <a:rPr lang="fr-FR" sz="600">
                <a:solidFill>
                  <a:srgbClr val="404040"/>
                </a:solidFill>
              </a:rPr>
              <a:t>–</a:t>
            </a:r>
            <a:r>
              <a:rPr lang="de-DE" sz="600">
                <a:solidFill>
                  <a:srgbClr val="404040"/>
                </a:solidFill>
              </a:rPr>
              <a:t>26. </a:t>
            </a:r>
            <a:r>
              <a:rPr kumimoji="0" lang="da-DK" sz="600" b="1" i="0" u="none" strike="noStrike" kern="1200" cap="none" spc="0" normalizeH="0" baseline="0" noProof="0">
                <a:ln>
                  <a:noFill/>
                </a:ln>
                <a:solidFill>
                  <a:srgbClr val="404040"/>
                </a:solidFill>
                <a:effectLst/>
                <a:uLnTx/>
                <a:uFillTx/>
                <a:latin typeface="Verdana"/>
                <a:ea typeface="Arial"/>
                <a:cs typeface="Arial"/>
              </a:rPr>
              <a:t>4.</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kumimoji="0" lang="pt-BR" sz="600" b="0" i="0" u="none" strike="noStrike" kern="1200" cap="none" spc="0" normalizeH="0" baseline="0" noProof="0">
                <a:ln>
                  <a:noFill/>
                </a:ln>
                <a:solidFill>
                  <a:srgbClr val="404040"/>
                </a:solidFill>
                <a:effectLst/>
                <a:uLnTx/>
                <a:uFillTx/>
                <a:latin typeface="Verdana"/>
                <a:ea typeface="+mn-ea"/>
                <a:cs typeface="+mn-cs"/>
              </a:rPr>
              <a:t>Stahl-Pehe A &amp; Rosenbauer J. </a:t>
            </a:r>
            <a:r>
              <a:rPr kumimoji="0" lang="pt-BR" sz="600" b="0" i="1" u="none" strike="noStrike" kern="1200" cap="none" spc="0" normalizeH="0" baseline="0" noProof="0">
                <a:ln>
                  <a:noFill/>
                </a:ln>
                <a:solidFill>
                  <a:srgbClr val="404040"/>
                </a:solidFill>
                <a:effectLst/>
                <a:uLnTx/>
                <a:uFillTx/>
                <a:latin typeface="Verdana"/>
                <a:ea typeface="+mn-ea"/>
                <a:cs typeface="+mn-cs"/>
              </a:rPr>
              <a:t>Diabetologe</a:t>
            </a:r>
            <a:r>
              <a:rPr kumimoji="0" lang="pt-BR" sz="600" b="0" i="0" u="none" strike="noStrike" kern="1200" cap="none" spc="0" normalizeH="0" baseline="0" noProof="0">
                <a:ln>
                  <a:noFill/>
                </a:ln>
                <a:solidFill>
                  <a:srgbClr val="404040"/>
                </a:solidFill>
                <a:effectLst/>
                <a:uLnTx/>
                <a:uFillTx/>
                <a:latin typeface="Verdana"/>
                <a:ea typeface="+mn-ea"/>
                <a:cs typeface="+mn-cs"/>
              </a:rPr>
              <a:t> 2019; 15: 206–16. </a:t>
            </a:r>
            <a:r>
              <a:rPr kumimoji="0" lang="pt-BR" sz="600" b="1" i="0" u="none" strike="noStrike" kern="1200" cap="none" spc="0" normalizeH="0" baseline="0" noProof="0">
                <a:ln>
                  <a:noFill/>
                </a:ln>
                <a:solidFill>
                  <a:srgbClr val="404040"/>
                </a:solidFill>
                <a:effectLst/>
                <a:uLnTx/>
                <a:uFillTx/>
                <a:latin typeface="Verdana"/>
                <a:ea typeface="+mn-ea"/>
                <a:cs typeface="+mn-cs"/>
              </a:rPr>
              <a:t>5.</a:t>
            </a:r>
            <a:r>
              <a:rPr kumimoji="0" lang="pt-BR" sz="600" b="0" i="0" u="none" strike="noStrike" kern="1200" cap="none" spc="0" normalizeH="0" baseline="0" noProof="0">
                <a:ln>
                  <a:noFill/>
                </a:ln>
                <a:solidFill>
                  <a:srgbClr val="404040"/>
                </a:solidFill>
                <a:effectLst/>
                <a:uLnTx/>
                <a:uFillTx/>
                <a:latin typeface="Verdana"/>
                <a:ea typeface="+mn-ea"/>
                <a:cs typeface="+mn-cs"/>
              </a:rPr>
              <a:t> </a:t>
            </a:r>
            <a:r>
              <a:rPr lang="de-DE" sz="600">
                <a:solidFill>
                  <a:srgbClr val="404040"/>
                </a:solidFill>
              </a:rPr>
              <a:t>Seidel-Jacobs E </a:t>
            </a:r>
            <a:r>
              <a:rPr lang="de-DE" sz="600" i="1">
                <a:solidFill>
                  <a:srgbClr val="404040"/>
                </a:solidFill>
              </a:rPr>
              <a:t>et al. </a:t>
            </a:r>
            <a:r>
              <a:rPr lang="de-DE" sz="600">
                <a:solidFill>
                  <a:srgbClr val="404040"/>
                </a:solidFill>
              </a:rPr>
              <a:t>Kapitel Epidemiologie des Diabetes in Deutschland.</a:t>
            </a:r>
            <a:r>
              <a:rPr lang="de-DE" sz="600" i="1">
                <a:solidFill>
                  <a:srgbClr val="404040"/>
                </a:solidFill>
              </a:rPr>
              <a:t> </a:t>
            </a:r>
            <a:r>
              <a:rPr lang="de" sz="600">
                <a:solidFill>
                  <a:srgbClr val="404040"/>
                </a:solidFill>
              </a:rPr>
              <a:t>Deutscher Gesundheitsbericht Diabetes 2026; erhältlich unter: </a:t>
            </a:r>
            <a:r>
              <a:rPr lang="de-DE" sz="600">
                <a:solidFill>
                  <a:srgbClr val="404040"/>
                </a:solidFill>
                <a:hlinkClick r:id="rId4">
                  <a:extLst>
                    <a:ext uri="{A12FA001-AC4F-418D-AE19-62706E023703}">
                      <ahyp:hlinkClr xmlns:ahyp="http://schemas.microsoft.com/office/drawing/2018/hyperlinkcolor" val="tx"/>
                    </a:ext>
                  </a:extLst>
                </a:hlinkClick>
              </a:rPr>
              <a:t>https://www.ddg.info/fileadmin/user_upload/Deutscher_Gesundheitsbericht_2026_final.pdf</a:t>
            </a:r>
            <a:r>
              <a:rPr lang="de-DE" sz="600">
                <a:solidFill>
                  <a:srgbClr val="404040"/>
                </a:solidFill>
              </a:rPr>
              <a:t>. Zuletzt abgerufen am 12.01.2026. </a:t>
            </a:r>
            <a:endParaRPr kumimoji="0" lang="da-DK" sz="600" b="0" i="0" u="none" strike="noStrike" kern="1200" cap="none" spc="0" normalizeH="0" baseline="0" noProof="0">
              <a:ln>
                <a:noFill/>
              </a:ln>
              <a:solidFill>
                <a:srgbClr val="404040"/>
              </a:solidFill>
              <a:effectLst/>
              <a:uLnTx/>
              <a:uFillTx/>
              <a:latin typeface="Verdana"/>
              <a:ea typeface="Arial"/>
              <a:cs typeface="Arial"/>
            </a:endParaRPr>
          </a:p>
        </p:txBody>
      </p:sp>
    </p:spTree>
    <p:extLst>
      <p:ext uri="{BB962C8B-B14F-4D97-AF65-F5344CB8AC3E}">
        <p14:creationId xmlns:p14="http://schemas.microsoft.com/office/powerpoint/2010/main" val="1613364232"/>
      </p:ext>
    </p:extLst>
  </p:cSld>
  <p:clrMapOvr>
    <a:masterClrMapping/>
  </p:clrMapOvr>
  <p:transition>
    <p:fade/>
  </p:transition>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4E9EE01-D0D3-7405-EA5D-8C8239ECC706}"/>
            </a:ext>
          </a:extLst>
        </p:cNvPr>
        <p:cNvGrpSpPr/>
        <p:nvPr/>
      </p:nvGrpSpPr>
      <p:grpSpPr>
        <a:xfrm>
          <a:off x="0" y="0"/>
          <a:ext cx="0" cy="0"/>
          <a:chOff x="0" y="0"/>
          <a:chExt cx="0" cy="0"/>
        </a:xfrm>
      </p:grpSpPr>
      <p:sp>
        <p:nvSpPr>
          <p:cNvPr id="4" name="SmartArt Placeholder 3">
            <a:extLst>
              <a:ext uri="{FF2B5EF4-FFF2-40B4-BE49-F238E27FC236}">
                <a16:creationId xmlns:a16="http://schemas.microsoft.com/office/drawing/2014/main" id="{678AFA3C-5600-36D2-74E5-7EFBEEBB3C32}"/>
              </a:ext>
            </a:extLst>
          </p:cNvPr>
          <p:cNvSpPr>
            <a:spLocks noGrp="1"/>
          </p:cNvSpPr>
          <p:nvPr>
            <p:ph type="dgm" sz="quarter" idx="14"/>
          </p:nvPr>
        </p:nvSpPr>
        <p:spPr/>
        <p:txBody>
          <a:bodyPr/>
          <a:lstStyle/>
          <a:p>
            <a:endParaRPr lang="en-US"/>
          </a:p>
        </p:txBody>
      </p:sp>
      <p:sp>
        <p:nvSpPr>
          <p:cNvPr id="5" name="Text Placeholder 4">
            <a:extLst>
              <a:ext uri="{FF2B5EF4-FFF2-40B4-BE49-F238E27FC236}">
                <a16:creationId xmlns:a16="http://schemas.microsoft.com/office/drawing/2014/main" id="{8CAE8D47-D484-A9EC-BB83-24B8EBA5BA61}"/>
              </a:ext>
            </a:extLst>
          </p:cNvPr>
          <p:cNvSpPr>
            <a:spLocks noGrp="1"/>
          </p:cNvSpPr>
          <p:nvPr>
            <p:ph type="body" sz="quarter" idx="21"/>
          </p:nvPr>
        </p:nvSpPr>
        <p:spPr>
          <a:xfrm>
            <a:off x="936901" y="1799732"/>
            <a:ext cx="7270198" cy="1008204"/>
          </a:xfrm>
        </p:spPr>
        <p:txBody>
          <a:bodyPr/>
          <a:lstStyle/>
          <a:p>
            <a:r>
              <a:rPr lang="de-DE" sz="2400">
                <a:latin typeface="Verdana"/>
                <a:ea typeface="Verdana"/>
              </a:rPr>
              <a:t>Akute Komplikationen des Typ-1-Diabetes – Diabetische Ketoazidose und Hypoglykämien</a:t>
            </a:r>
          </a:p>
        </p:txBody>
      </p:sp>
      <p:pic>
        <p:nvPicPr>
          <p:cNvPr id="2" name="Grafik 1" descr="Start Silhouette">
            <a:hlinkClick r:id="rId2" action="ppaction://hlinksldjump"/>
            <a:extLst>
              <a:ext uri="{FF2B5EF4-FFF2-40B4-BE49-F238E27FC236}">
                <a16:creationId xmlns:a16="http://schemas.microsoft.com/office/drawing/2014/main" id="{AB0E4D93-4FFA-30C2-3105-D385277C1F8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2582839781"/>
      </p:ext>
    </p:extLst>
  </p:cSld>
  <p:clrMapOvr>
    <a:masterClrMapping/>
  </p:clrMapOvr>
  <p:transition>
    <p:fade/>
  </p:transition>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25614" y="11706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Zielbereiche für Blutzucker und Zeiten im Zielbereich</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8" name="Text Placeholder 4">
            <a:extLst>
              <a:ext uri="{FF2B5EF4-FFF2-40B4-BE49-F238E27FC236}">
                <a16:creationId xmlns:a16="http://schemas.microsoft.com/office/drawing/2014/main" id="{FD3D0B6D-7260-12BE-F1A2-E8B444FC43B6}"/>
              </a:ext>
            </a:extLst>
          </p:cNvPr>
          <p:cNvSpPr txBox="1">
            <a:spLocks/>
          </p:cNvSpPr>
          <p:nvPr/>
        </p:nvSpPr>
        <p:spPr>
          <a:xfrm>
            <a:off x="325615" y="4814955"/>
            <a:ext cx="8478000"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tab pos="342900" algn="l"/>
              </a:tabLst>
              <a:defRPr/>
            </a:pPr>
            <a:r>
              <a:rPr lang="en-US" sz="600" err="1">
                <a:solidFill>
                  <a:srgbClr val="404040"/>
                </a:solidFill>
                <a:latin typeface="Verdana"/>
              </a:rPr>
              <a:t>Abbildung</a:t>
            </a:r>
            <a:r>
              <a:rPr lang="en-US" sz="600">
                <a:solidFill>
                  <a:srgbClr val="404040"/>
                </a:solidFill>
                <a:latin typeface="Verdana"/>
              </a:rPr>
              <a:t> </a:t>
            </a:r>
            <a:r>
              <a:rPr lang="en-US" sz="600" err="1">
                <a:solidFill>
                  <a:srgbClr val="404040"/>
                </a:solidFill>
                <a:latin typeface="Verdana"/>
              </a:rPr>
              <a:t>modifiziert</a:t>
            </a:r>
            <a:r>
              <a:rPr lang="en-US" sz="600">
                <a:solidFill>
                  <a:srgbClr val="404040"/>
                </a:solidFill>
                <a:latin typeface="Verdana"/>
              </a:rPr>
              <a:t> </a:t>
            </a:r>
            <a:r>
              <a:rPr lang="en-US" sz="600" err="1">
                <a:solidFill>
                  <a:srgbClr val="404040"/>
                </a:solidFill>
                <a:latin typeface="Verdana"/>
              </a:rPr>
              <a:t>nach</a:t>
            </a:r>
            <a:r>
              <a:rPr lang="en-US" sz="600">
                <a:solidFill>
                  <a:srgbClr val="404040"/>
                </a:solidFill>
                <a:latin typeface="Verdana"/>
              </a:rPr>
              <a:t> </a:t>
            </a:r>
            <a:r>
              <a:rPr lang="en-US" sz="600" err="1">
                <a:solidFill>
                  <a:srgbClr val="404040"/>
                </a:solidFill>
                <a:latin typeface="Verdana"/>
              </a:rPr>
              <a:t>Battelino</a:t>
            </a:r>
            <a:r>
              <a:rPr lang="en-US" sz="600">
                <a:solidFill>
                  <a:srgbClr val="404040"/>
                </a:solidFill>
                <a:latin typeface="Verdana"/>
              </a:rPr>
              <a:t> T 2019</a:t>
            </a:r>
            <a:r>
              <a:rPr lang="en-US" sz="600" baseline="30000">
                <a:solidFill>
                  <a:srgbClr val="404040"/>
                </a:solidFill>
                <a:latin typeface="Verdana"/>
              </a:rPr>
              <a:t>1</a:t>
            </a:r>
            <a:r>
              <a:rPr lang="en-US" sz="600">
                <a:solidFill>
                  <a:srgbClr val="404040"/>
                </a:solidFill>
                <a:latin typeface="Verdana"/>
              </a:rPr>
              <a:t>. * </a:t>
            </a:r>
            <a:r>
              <a:rPr lang="en-US" sz="600" err="1">
                <a:solidFill>
                  <a:srgbClr val="404040"/>
                </a:solidFill>
                <a:latin typeface="Verdana"/>
              </a:rPr>
              <a:t>Schließt</a:t>
            </a:r>
            <a:r>
              <a:rPr lang="en-US" sz="600">
                <a:solidFill>
                  <a:srgbClr val="404040"/>
                </a:solidFill>
                <a:latin typeface="Verdana"/>
              </a:rPr>
              <a:t> </a:t>
            </a:r>
            <a:r>
              <a:rPr lang="en-US" sz="600" err="1">
                <a:solidFill>
                  <a:srgbClr val="404040"/>
                </a:solidFill>
                <a:latin typeface="Verdana"/>
              </a:rPr>
              <a:t>Prozentzahl</a:t>
            </a:r>
            <a:r>
              <a:rPr lang="en-US" sz="600">
                <a:solidFill>
                  <a:srgbClr val="404040"/>
                </a:solidFill>
                <a:latin typeface="Verdana"/>
              </a:rPr>
              <a:t> für &gt; 250 mg/dl (&gt;13,9 mmol/l) </a:t>
            </a:r>
            <a:r>
              <a:rPr lang="en-US" sz="600" err="1">
                <a:solidFill>
                  <a:srgbClr val="404040"/>
                </a:solidFill>
                <a:latin typeface="Verdana"/>
              </a:rPr>
              <a:t>mit</a:t>
            </a:r>
            <a:r>
              <a:rPr lang="en-US" sz="600">
                <a:solidFill>
                  <a:srgbClr val="404040"/>
                </a:solidFill>
                <a:latin typeface="Verdana"/>
              </a:rPr>
              <a:t> </a:t>
            </a:r>
            <a:r>
              <a:rPr lang="en-US" sz="600" err="1">
                <a:solidFill>
                  <a:srgbClr val="404040"/>
                </a:solidFill>
                <a:latin typeface="Verdana"/>
              </a:rPr>
              <a:t>ein</a:t>
            </a:r>
            <a:r>
              <a:rPr lang="en-US" sz="600">
                <a:solidFill>
                  <a:srgbClr val="404040"/>
                </a:solidFill>
                <a:latin typeface="Verdana"/>
              </a:rPr>
              <a:t>. ** </a:t>
            </a:r>
            <a:r>
              <a:rPr lang="en-US" sz="600" err="1">
                <a:solidFill>
                  <a:srgbClr val="404040"/>
                </a:solidFill>
                <a:latin typeface="Verdana"/>
              </a:rPr>
              <a:t>Schließt</a:t>
            </a:r>
            <a:r>
              <a:rPr lang="en-US" sz="600">
                <a:solidFill>
                  <a:srgbClr val="404040"/>
                </a:solidFill>
                <a:latin typeface="Verdana"/>
              </a:rPr>
              <a:t> </a:t>
            </a:r>
            <a:r>
              <a:rPr lang="en-US" sz="600" err="1">
                <a:solidFill>
                  <a:srgbClr val="404040"/>
                </a:solidFill>
                <a:latin typeface="Verdana"/>
              </a:rPr>
              <a:t>Prozentzahl</a:t>
            </a:r>
            <a:r>
              <a:rPr lang="en-US" sz="600">
                <a:solidFill>
                  <a:srgbClr val="404040"/>
                </a:solidFill>
                <a:latin typeface="Verdana"/>
              </a:rPr>
              <a:t> für &lt; 54 mg/dl (&lt; 3,0 mmol/l) </a:t>
            </a:r>
            <a:r>
              <a:rPr lang="en-US" sz="600" err="1">
                <a:solidFill>
                  <a:srgbClr val="404040"/>
                </a:solidFill>
                <a:latin typeface="Verdana"/>
              </a:rPr>
              <a:t>mit</a:t>
            </a:r>
            <a:r>
              <a:rPr lang="en-US" sz="600">
                <a:solidFill>
                  <a:srgbClr val="404040"/>
                </a:solidFill>
                <a:latin typeface="Verdana"/>
              </a:rPr>
              <a:t> </a:t>
            </a:r>
            <a:r>
              <a:rPr lang="en-US" sz="600" err="1">
                <a:solidFill>
                  <a:srgbClr val="404040"/>
                </a:solidFill>
                <a:latin typeface="Verdana"/>
              </a:rPr>
              <a:t>ein</a:t>
            </a:r>
            <a:r>
              <a:rPr lang="en-US" sz="600">
                <a:solidFill>
                  <a:srgbClr val="404040"/>
                </a:solidFill>
                <a:latin typeface="Verdana"/>
              </a:rPr>
              <a:t>. # Für das Alter &lt; 25 Jahre, </a:t>
            </a:r>
            <a:r>
              <a:rPr lang="en-US" sz="600" err="1">
                <a:solidFill>
                  <a:srgbClr val="404040"/>
                </a:solidFill>
                <a:latin typeface="Verdana"/>
              </a:rPr>
              <a:t>wenn</a:t>
            </a:r>
            <a:r>
              <a:rPr lang="en-US" sz="600">
                <a:solidFill>
                  <a:srgbClr val="404040"/>
                </a:solidFill>
                <a:latin typeface="Verdana"/>
              </a:rPr>
              <a:t> das HbA</a:t>
            </a:r>
            <a:r>
              <a:rPr lang="en-US" sz="600" baseline="-25000">
                <a:solidFill>
                  <a:srgbClr val="404040"/>
                </a:solidFill>
                <a:latin typeface="Verdana"/>
              </a:rPr>
              <a:t>1c</a:t>
            </a:r>
            <a:r>
              <a:rPr lang="en-US" sz="600">
                <a:solidFill>
                  <a:srgbClr val="404040"/>
                </a:solidFill>
                <a:latin typeface="Verdana"/>
              </a:rPr>
              <a:t>-Ziel 7,5 % </a:t>
            </a:r>
            <a:r>
              <a:rPr lang="en-US" sz="600" err="1">
                <a:solidFill>
                  <a:srgbClr val="404040"/>
                </a:solidFill>
                <a:latin typeface="Verdana"/>
              </a:rPr>
              <a:t>ist</a:t>
            </a:r>
            <a:r>
              <a:rPr lang="en-US" sz="600">
                <a:solidFill>
                  <a:srgbClr val="404040"/>
                </a:solidFill>
                <a:latin typeface="Verdana"/>
              </a:rPr>
              <a:t>, </a:t>
            </a:r>
            <a:r>
              <a:rPr lang="en-US" sz="600" err="1">
                <a:solidFill>
                  <a:srgbClr val="404040"/>
                </a:solidFill>
                <a:latin typeface="Verdana"/>
              </a:rPr>
              <a:t>dann</a:t>
            </a:r>
            <a:r>
              <a:rPr lang="en-US" sz="600">
                <a:solidFill>
                  <a:srgbClr val="404040"/>
                </a:solidFill>
                <a:latin typeface="Verdana"/>
              </a:rPr>
              <a:t> das TIR-Ziel auf ca. 60 % </a:t>
            </a:r>
            <a:r>
              <a:rPr lang="en-US" sz="600" err="1">
                <a:solidFill>
                  <a:srgbClr val="404040"/>
                </a:solidFill>
                <a:latin typeface="Verdana"/>
              </a:rPr>
              <a:t>setzen</a:t>
            </a:r>
            <a:r>
              <a:rPr lang="en-US" sz="600">
                <a:solidFill>
                  <a:srgbClr val="404040"/>
                </a:solidFill>
                <a:latin typeface="Verdana"/>
              </a:rPr>
              <a:t>. HbA</a:t>
            </a:r>
            <a:r>
              <a:rPr lang="en-US" sz="600" baseline="-25000">
                <a:solidFill>
                  <a:srgbClr val="404040"/>
                </a:solidFill>
                <a:latin typeface="Verdana"/>
              </a:rPr>
              <a:t>1c</a:t>
            </a:r>
            <a:r>
              <a:rPr lang="en-US" sz="600">
                <a:solidFill>
                  <a:srgbClr val="404040"/>
                </a:solidFill>
                <a:latin typeface="Verdana"/>
              </a:rPr>
              <a:t>: </a:t>
            </a:r>
            <a:r>
              <a:rPr lang="en-US" sz="600" err="1">
                <a:solidFill>
                  <a:srgbClr val="404040"/>
                </a:solidFill>
                <a:latin typeface="Verdana"/>
              </a:rPr>
              <a:t>glykiertes</a:t>
            </a:r>
            <a:r>
              <a:rPr lang="en-US" sz="600">
                <a:solidFill>
                  <a:srgbClr val="404040"/>
                </a:solidFill>
                <a:latin typeface="Verdana"/>
              </a:rPr>
              <a:t> </a:t>
            </a:r>
            <a:r>
              <a:rPr lang="en-US" sz="600" err="1">
                <a:solidFill>
                  <a:srgbClr val="404040"/>
                </a:solidFill>
                <a:latin typeface="Verdana"/>
              </a:rPr>
              <a:t>Hämoglobin</a:t>
            </a:r>
            <a:r>
              <a:rPr lang="en-US" sz="600">
                <a:solidFill>
                  <a:srgbClr val="404040"/>
                </a:solidFill>
                <a:latin typeface="Verdana"/>
              </a:rPr>
              <a:t> A</a:t>
            </a:r>
            <a:r>
              <a:rPr lang="en-US" sz="600" baseline="-25000">
                <a:solidFill>
                  <a:srgbClr val="404040"/>
                </a:solidFill>
                <a:latin typeface="Verdana"/>
              </a:rPr>
              <a:t>1c</a:t>
            </a:r>
            <a:r>
              <a:rPr lang="en-US" sz="600">
                <a:solidFill>
                  <a:srgbClr val="404040"/>
                </a:solidFill>
                <a:latin typeface="Verdana"/>
              </a:rPr>
              <a:t>; TIR: Time in range, Zeit </a:t>
            </a:r>
            <a:r>
              <a:rPr lang="en-US" sz="600" err="1">
                <a:solidFill>
                  <a:srgbClr val="404040"/>
                </a:solidFill>
                <a:latin typeface="Verdana"/>
              </a:rPr>
              <a:t>im</a:t>
            </a:r>
            <a:r>
              <a:rPr lang="en-US" sz="600">
                <a:solidFill>
                  <a:srgbClr val="404040"/>
                </a:solidFill>
                <a:latin typeface="Verdana"/>
              </a:rPr>
              <a:t> Zielbereich.</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tab pos="342900" algn="l"/>
              </a:tabLst>
              <a:defRPr/>
            </a:pPr>
            <a:r>
              <a:rPr lang="en-US" sz="600" b="1">
                <a:solidFill>
                  <a:srgbClr val="404040"/>
                </a:solidFill>
                <a:latin typeface="Verdana"/>
              </a:rPr>
              <a:t>1. </a:t>
            </a:r>
            <a:r>
              <a:rPr lang="en-US" sz="600" err="1">
                <a:solidFill>
                  <a:srgbClr val="404040"/>
                </a:solidFill>
                <a:latin typeface="Verdana"/>
              </a:rPr>
              <a:t>Battelino</a:t>
            </a:r>
            <a:r>
              <a:rPr lang="en-US" sz="600">
                <a:solidFill>
                  <a:srgbClr val="404040"/>
                </a:solidFill>
                <a:latin typeface="Verdana"/>
              </a:rPr>
              <a:t> T </a:t>
            </a:r>
            <a:r>
              <a:rPr lang="en-US" sz="600" i="1">
                <a:solidFill>
                  <a:srgbClr val="404040"/>
                </a:solidFill>
                <a:latin typeface="Verdana"/>
              </a:rPr>
              <a:t>et al. Diabetes Care</a:t>
            </a:r>
            <a:r>
              <a:rPr lang="en-US" sz="600">
                <a:solidFill>
                  <a:srgbClr val="404040"/>
                </a:solidFill>
                <a:latin typeface="Verdana"/>
              </a:rPr>
              <a:t> 2019; 42: 1593–603.</a:t>
            </a:r>
          </a:p>
        </p:txBody>
      </p:sp>
      <p:grpSp>
        <p:nvGrpSpPr>
          <p:cNvPr id="46" name="Gruppieren 45">
            <a:extLst>
              <a:ext uri="{FF2B5EF4-FFF2-40B4-BE49-F238E27FC236}">
                <a16:creationId xmlns:a16="http://schemas.microsoft.com/office/drawing/2014/main" id="{4397DC0D-D7E8-2C5A-2BFD-27DB47A289ED}"/>
              </a:ext>
            </a:extLst>
          </p:cNvPr>
          <p:cNvGrpSpPr/>
          <p:nvPr/>
        </p:nvGrpSpPr>
        <p:grpSpPr>
          <a:xfrm>
            <a:off x="814674" y="813302"/>
            <a:ext cx="7514652" cy="3516896"/>
            <a:chOff x="1104693" y="816776"/>
            <a:chExt cx="7514652" cy="3516896"/>
          </a:xfrm>
        </p:grpSpPr>
        <p:grpSp>
          <p:nvGrpSpPr>
            <p:cNvPr id="39" name="Gruppieren 38">
              <a:extLst>
                <a:ext uri="{FF2B5EF4-FFF2-40B4-BE49-F238E27FC236}">
                  <a16:creationId xmlns:a16="http://schemas.microsoft.com/office/drawing/2014/main" id="{ABC9B4B7-ED57-321C-BEEB-8F40B05B9F27}"/>
                </a:ext>
              </a:extLst>
            </p:cNvPr>
            <p:cNvGrpSpPr/>
            <p:nvPr/>
          </p:nvGrpSpPr>
          <p:grpSpPr>
            <a:xfrm>
              <a:off x="1115235" y="820535"/>
              <a:ext cx="7491294" cy="3513137"/>
              <a:chOff x="711537" y="820535"/>
              <a:chExt cx="7491294" cy="3513137"/>
            </a:xfrm>
          </p:grpSpPr>
          <p:sp>
            <p:nvSpPr>
              <p:cNvPr id="30" name="Rechteck 29">
                <a:extLst>
                  <a:ext uri="{FF2B5EF4-FFF2-40B4-BE49-F238E27FC236}">
                    <a16:creationId xmlns:a16="http://schemas.microsoft.com/office/drawing/2014/main" id="{599D1118-E579-12D3-E469-ADA40E7427F8}"/>
                  </a:ext>
                </a:extLst>
              </p:cNvPr>
              <p:cNvSpPr/>
              <p:nvPr/>
            </p:nvSpPr>
            <p:spPr>
              <a:xfrm>
                <a:off x="7766246" y="820535"/>
                <a:ext cx="436585" cy="350243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3" name="Grafik 2" descr="Ein Bild, das Text, Screenshot, Schrift, Diagramm enthält.&#10;&#10;Automatisch generierte Beschreibung">
                <a:extLst>
                  <a:ext uri="{FF2B5EF4-FFF2-40B4-BE49-F238E27FC236}">
                    <a16:creationId xmlns:a16="http://schemas.microsoft.com/office/drawing/2014/main" id="{FAA6EB80-A297-B90C-43C0-F5A022554EE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647869" y="820535"/>
                <a:ext cx="4348264" cy="3502429"/>
              </a:xfrm>
              <a:prstGeom prst="rect">
                <a:avLst/>
              </a:prstGeom>
            </p:spPr>
          </p:pic>
          <p:sp>
            <p:nvSpPr>
              <p:cNvPr id="18" name="Rechteck 17">
                <a:extLst>
                  <a:ext uri="{FF2B5EF4-FFF2-40B4-BE49-F238E27FC236}">
                    <a16:creationId xmlns:a16="http://schemas.microsoft.com/office/drawing/2014/main" id="{4FD2F483-F739-C522-CCA1-4E524CD954A8}"/>
                  </a:ext>
                </a:extLst>
              </p:cNvPr>
              <p:cNvSpPr/>
              <p:nvPr/>
            </p:nvSpPr>
            <p:spPr>
              <a:xfrm>
                <a:off x="711537" y="820535"/>
                <a:ext cx="5100741" cy="351313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17" name="Grafik 16" descr="Ein Bild, das Text, Screenshot, Schrift enthält.&#10;&#10;Automatisch generierte Beschreibung">
                <a:extLst>
                  <a:ext uri="{FF2B5EF4-FFF2-40B4-BE49-F238E27FC236}">
                    <a16:creationId xmlns:a16="http://schemas.microsoft.com/office/drawing/2014/main" id="{A14FBE2A-1D87-FEB5-972E-557931E9FAF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397871" y="852455"/>
                <a:ext cx="2120175" cy="3427716"/>
              </a:xfrm>
              <a:prstGeom prst="rect">
                <a:avLst/>
              </a:prstGeom>
            </p:spPr>
          </p:pic>
          <p:sp>
            <p:nvSpPr>
              <p:cNvPr id="5" name="Textfeld 4">
                <a:extLst>
                  <a:ext uri="{FF2B5EF4-FFF2-40B4-BE49-F238E27FC236}">
                    <a16:creationId xmlns:a16="http://schemas.microsoft.com/office/drawing/2014/main" id="{D1AB813B-2BC5-4643-0A4D-156F79000F95}"/>
                  </a:ext>
                </a:extLst>
              </p:cNvPr>
              <p:cNvSpPr txBox="1"/>
              <p:nvPr/>
            </p:nvSpPr>
            <p:spPr>
              <a:xfrm>
                <a:off x="6350830" y="850171"/>
                <a:ext cx="1641915" cy="507831"/>
              </a:xfrm>
              <a:prstGeom prst="rect">
                <a:avLst/>
              </a:prstGeom>
              <a:solidFill>
                <a:schemeClr val="bg1"/>
              </a:solidFill>
            </p:spPr>
            <p:txBody>
              <a:bodyPr wrap="square" rtlCol="0" anchor="ctr">
                <a:spAutoFit/>
              </a:bodyPr>
              <a:lstStyle/>
              <a:p>
                <a:pPr algn="ctr"/>
                <a:r>
                  <a:rPr lang="de-DE" sz="900" b="1"/>
                  <a:t>Ältere/Hochrisiko-patienten</a:t>
                </a:r>
              </a:p>
              <a:p>
                <a:pPr algn="ctr"/>
                <a:r>
                  <a:rPr lang="de-DE" sz="900" b="1"/>
                  <a:t>Typ-1-Diabetes</a:t>
                </a:r>
              </a:p>
            </p:txBody>
          </p:sp>
          <p:sp>
            <p:nvSpPr>
              <p:cNvPr id="10" name="Textfeld 9">
                <a:extLst>
                  <a:ext uri="{FF2B5EF4-FFF2-40B4-BE49-F238E27FC236}">
                    <a16:creationId xmlns:a16="http://schemas.microsoft.com/office/drawing/2014/main" id="{1F2B88BA-31F2-A292-0D3C-E644D9D99227}"/>
                  </a:ext>
                </a:extLst>
              </p:cNvPr>
              <p:cNvSpPr txBox="1"/>
              <p:nvPr/>
            </p:nvSpPr>
            <p:spPr>
              <a:xfrm>
                <a:off x="7484661" y="1330938"/>
                <a:ext cx="355400" cy="195814"/>
              </a:xfrm>
              <a:prstGeom prst="rect">
                <a:avLst/>
              </a:prstGeom>
              <a:solidFill>
                <a:schemeClr val="bg1"/>
              </a:solidFill>
            </p:spPr>
            <p:txBody>
              <a:bodyPr wrap="none" lIns="72000" tIns="36000" rIns="72000" bIns="36000" rtlCol="0" anchor="ctr">
                <a:spAutoFit/>
              </a:bodyPr>
              <a:lstStyle/>
              <a:p>
                <a:pPr algn="ctr"/>
                <a:r>
                  <a:rPr lang="de-DE" sz="800" b="1" i="1"/>
                  <a:t>Ziel</a:t>
                </a:r>
              </a:p>
            </p:txBody>
          </p:sp>
          <p:sp>
            <p:nvSpPr>
              <p:cNvPr id="4" name="Textfeld 3">
                <a:extLst>
                  <a:ext uri="{FF2B5EF4-FFF2-40B4-BE49-F238E27FC236}">
                    <a16:creationId xmlns:a16="http://schemas.microsoft.com/office/drawing/2014/main" id="{0738A0AB-C6D2-F27B-8767-2436D6B26E7D}"/>
                  </a:ext>
                </a:extLst>
              </p:cNvPr>
              <p:cNvSpPr txBox="1"/>
              <p:nvPr/>
            </p:nvSpPr>
            <p:spPr>
              <a:xfrm>
                <a:off x="3210128" y="993535"/>
                <a:ext cx="1181734" cy="230832"/>
              </a:xfrm>
              <a:prstGeom prst="rect">
                <a:avLst/>
              </a:prstGeom>
              <a:solidFill>
                <a:schemeClr val="bg1"/>
              </a:solidFill>
            </p:spPr>
            <p:txBody>
              <a:bodyPr wrap="none" rtlCol="0" anchor="ctr">
                <a:spAutoFit/>
              </a:bodyPr>
              <a:lstStyle/>
              <a:p>
                <a:pPr algn="ctr"/>
                <a:r>
                  <a:rPr lang="de-DE" sz="900" b="1"/>
                  <a:t>Typ-1-Diabetes</a:t>
                </a:r>
              </a:p>
            </p:txBody>
          </p:sp>
          <p:sp>
            <p:nvSpPr>
              <p:cNvPr id="6" name="Textfeld 5">
                <a:extLst>
                  <a:ext uri="{FF2B5EF4-FFF2-40B4-BE49-F238E27FC236}">
                    <a16:creationId xmlns:a16="http://schemas.microsoft.com/office/drawing/2014/main" id="{06EECF51-6D52-E12A-0099-1C148E241FBF}"/>
                  </a:ext>
                </a:extLst>
              </p:cNvPr>
              <p:cNvSpPr txBox="1"/>
              <p:nvPr/>
            </p:nvSpPr>
            <p:spPr>
              <a:xfrm>
                <a:off x="4092951" y="1330938"/>
                <a:ext cx="355400" cy="195814"/>
              </a:xfrm>
              <a:prstGeom prst="rect">
                <a:avLst/>
              </a:prstGeom>
              <a:solidFill>
                <a:schemeClr val="bg1"/>
              </a:solidFill>
            </p:spPr>
            <p:txBody>
              <a:bodyPr wrap="none" lIns="72000" tIns="36000" rIns="72000" bIns="36000" rtlCol="0" anchor="ctr">
                <a:spAutoFit/>
              </a:bodyPr>
              <a:lstStyle/>
              <a:p>
                <a:pPr algn="ctr"/>
                <a:r>
                  <a:rPr lang="de-DE" sz="800" b="1" i="1"/>
                  <a:t>Ziel</a:t>
                </a:r>
              </a:p>
            </p:txBody>
          </p:sp>
          <p:sp>
            <p:nvSpPr>
              <p:cNvPr id="11" name="Textfeld 10">
                <a:extLst>
                  <a:ext uri="{FF2B5EF4-FFF2-40B4-BE49-F238E27FC236}">
                    <a16:creationId xmlns:a16="http://schemas.microsoft.com/office/drawing/2014/main" id="{E2FA7460-CB1A-CF56-C8D2-C192EBDB67F6}"/>
                  </a:ext>
                </a:extLst>
              </p:cNvPr>
              <p:cNvSpPr txBox="1"/>
              <p:nvPr/>
            </p:nvSpPr>
            <p:spPr>
              <a:xfrm>
                <a:off x="4085297" y="1495159"/>
                <a:ext cx="436584" cy="159462"/>
              </a:xfrm>
              <a:prstGeom prst="rect">
                <a:avLst/>
              </a:prstGeom>
              <a:solidFill>
                <a:schemeClr val="bg1"/>
              </a:solidFill>
            </p:spPr>
            <p:txBody>
              <a:bodyPr wrap="none" lIns="36000" tIns="18000" rIns="36000" bIns="18000" rtlCol="0" anchor="ctr">
                <a:spAutoFit/>
              </a:bodyPr>
              <a:lstStyle/>
              <a:p>
                <a:r>
                  <a:rPr lang="de-DE" sz="800" b="1"/>
                  <a:t>&lt; 5 %</a:t>
                </a:r>
              </a:p>
            </p:txBody>
          </p:sp>
          <p:sp>
            <p:nvSpPr>
              <p:cNvPr id="12" name="Textfeld 11">
                <a:extLst>
                  <a:ext uri="{FF2B5EF4-FFF2-40B4-BE49-F238E27FC236}">
                    <a16:creationId xmlns:a16="http://schemas.microsoft.com/office/drawing/2014/main" id="{43746204-0F65-038C-EC87-44737C1C7FFC}"/>
                  </a:ext>
                </a:extLst>
              </p:cNvPr>
              <p:cNvSpPr txBox="1"/>
              <p:nvPr/>
            </p:nvSpPr>
            <p:spPr>
              <a:xfrm>
                <a:off x="4085297" y="1850546"/>
                <a:ext cx="584062" cy="159462"/>
              </a:xfrm>
              <a:prstGeom prst="rect">
                <a:avLst/>
              </a:prstGeom>
              <a:solidFill>
                <a:schemeClr val="bg1"/>
              </a:solidFill>
            </p:spPr>
            <p:txBody>
              <a:bodyPr wrap="none" lIns="36000" tIns="18000" rIns="36000" bIns="18000" rtlCol="0" anchor="ctr">
                <a:spAutoFit/>
              </a:bodyPr>
              <a:lstStyle/>
              <a:p>
                <a:r>
                  <a:rPr lang="de-DE" sz="800" b="1"/>
                  <a:t>&lt; 25 %*</a:t>
                </a:r>
              </a:p>
            </p:txBody>
          </p:sp>
          <p:sp>
            <p:nvSpPr>
              <p:cNvPr id="13" name="Textfeld 12">
                <a:extLst>
                  <a:ext uri="{FF2B5EF4-FFF2-40B4-BE49-F238E27FC236}">
                    <a16:creationId xmlns:a16="http://schemas.microsoft.com/office/drawing/2014/main" id="{FB1116C2-49E3-CFD2-CA8E-4917AEAF1207}"/>
                  </a:ext>
                </a:extLst>
              </p:cNvPr>
              <p:cNvSpPr txBox="1"/>
              <p:nvPr/>
            </p:nvSpPr>
            <p:spPr>
              <a:xfrm>
                <a:off x="4085297" y="2825956"/>
                <a:ext cx="681844" cy="282573"/>
              </a:xfrm>
              <a:prstGeom prst="rect">
                <a:avLst/>
              </a:prstGeom>
              <a:solidFill>
                <a:schemeClr val="bg1"/>
              </a:solidFill>
            </p:spPr>
            <p:txBody>
              <a:bodyPr wrap="none" lIns="36000" tIns="18000" rIns="36000" bIns="18000" rtlCol="0" anchor="ctr">
                <a:spAutoFit/>
              </a:bodyPr>
              <a:lstStyle/>
              <a:p>
                <a:r>
                  <a:rPr lang="de-DE" sz="800" b="1"/>
                  <a:t>&gt; 70 %</a:t>
                </a:r>
              </a:p>
              <a:p>
                <a:r>
                  <a:rPr lang="de-DE" sz="800" b="1"/>
                  <a:t>(&gt; 60 %)</a:t>
                </a:r>
                <a:r>
                  <a:rPr lang="de-DE" sz="800" b="1" baseline="30000"/>
                  <a:t>#</a:t>
                </a:r>
              </a:p>
            </p:txBody>
          </p:sp>
          <p:sp>
            <p:nvSpPr>
              <p:cNvPr id="14" name="Textfeld 13">
                <a:extLst>
                  <a:ext uri="{FF2B5EF4-FFF2-40B4-BE49-F238E27FC236}">
                    <a16:creationId xmlns:a16="http://schemas.microsoft.com/office/drawing/2014/main" id="{3F6538D0-8FD0-DB76-E4D7-DEFA86EAA4A6}"/>
                  </a:ext>
                </a:extLst>
              </p:cNvPr>
              <p:cNvSpPr txBox="1"/>
              <p:nvPr/>
            </p:nvSpPr>
            <p:spPr>
              <a:xfrm>
                <a:off x="4083223" y="3868846"/>
                <a:ext cx="584062" cy="159462"/>
              </a:xfrm>
              <a:prstGeom prst="rect">
                <a:avLst/>
              </a:prstGeom>
              <a:solidFill>
                <a:schemeClr val="bg1"/>
              </a:solidFill>
            </p:spPr>
            <p:txBody>
              <a:bodyPr wrap="none" lIns="36000" tIns="36000" rIns="36000" bIns="0" rtlCol="0" anchor="ctr">
                <a:spAutoFit/>
              </a:bodyPr>
              <a:lstStyle/>
              <a:p>
                <a:r>
                  <a:rPr lang="de-DE" sz="800" b="1"/>
                  <a:t>&lt; 4 %**</a:t>
                </a:r>
              </a:p>
            </p:txBody>
          </p:sp>
          <p:sp>
            <p:nvSpPr>
              <p:cNvPr id="15" name="Textfeld 14">
                <a:extLst>
                  <a:ext uri="{FF2B5EF4-FFF2-40B4-BE49-F238E27FC236}">
                    <a16:creationId xmlns:a16="http://schemas.microsoft.com/office/drawing/2014/main" id="{C81DBADC-6D75-47B1-8846-9F7523EF45E3}"/>
                  </a:ext>
                </a:extLst>
              </p:cNvPr>
              <p:cNvSpPr txBox="1"/>
              <p:nvPr/>
            </p:nvSpPr>
            <p:spPr>
              <a:xfrm>
                <a:off x="4083223" y="4021574"/>
                <a:ext cx="436585" cy="159462"/>
              </a:xfrm>
              <a:prstGeom prst="rect">
                <a:avLst/>
              </a:prstGeom>
              <a:solidFill>
                <a:schemeClr val="bg1"/>
              </a:solidFill>
            </p:spPr>
            <p:txBody>
              <a:bodyPr wrap="none" lIns="36000" tIns="0" rIns="36000" bIns="36000" rtlCol="0" anchor="ctr">
                <a:spAutoFit/>
              </a:bodyPr>
              <a:lstStyle/>
              <a:p>
                <a:r>
                  <a:rPr lang="de-DE" sz="800" b="1"/>
                  <a:t>&lt; 1 %</a:t>
                </a:r>
              </a:p>
            </p:txBody>
          </p:sp>
          <p:sp>
            <p:nvSpPr>
              <p:cNvPr id="20" name="Textfeld 19">
                <a:extLst>
                  <a:ext uri="{FF2B5EF4-FFF2-40B4-BE49-F238E27FC236}">
                    <a16:creationId xmlns:a16="http://schemas.microsoft.com/office/drawing/2014/main" id="{BD6A8E2A-0B87-765D-DD72-3AE1C6875AC3}"/>
                  </a:ext>
                </a:extLst>
              </p:cNvPr>
              <p:cNvSpPr txBox="1"/>
              <p:nvPr/>
            </p:nvSpPr>
            <p:spPr>
              <a:xfrm>
                <a:off x="2664174" y="1411663"/>
                <a:ext cx="829321" cy="318924"/>
              </a:xfrm>
              <a:prstGeom prst="rect">
                <a:avLst/>
              </a:prstGeom>
              <a:solidFill>
                <a:schemeClr val="bg1"/>
              </a:solidFill>
            </p:spPr>
            <p:txBody>
              <a:bodyPr wrap="none" lIns="36000" tIns="36000" rIns="36000" bIns="36000" rtlCol="0" anchor="ctr">
                <a:spAutoFit/>
              </a:bodyPr>
              <a:lstStyle/>
              <a:p>
                <a:pPr algn="r"/>
                <a:r>
                  <a:rPr lang="de-DE" sz="800"/>
                  <a:t>&gt; 250 mg/dl</a:t>
                </a:r>
              </a:p>
              <a:p>
                <a:pPr algn="r"/>
                <a:r>
                  <a:rPr lang="de-DE" sz="800"/>
                  <a:t>&gt; 13,9 mmol/l</a:t>
                </a:r>
              </a:p>
            </p:txBody>
          </p:sp>
          <p:sp>
            <p:nvSpPr>
              <p:cNvPr id="21" name="Textfeld 20">
                <a:extLst>
                  <a:ext uri="{FF2B5EF4-FFF2-40B4-BE49-F238E27FC236}">
                    <a16:creationId xmlns:a16="http://schemas.microsoft.com/office/drawing/2014/main" id="{EE70954B-1EE4-7D73-8FB6-E8DC1FB67658}"/>
                  </a:ext>
                </a:extLst>
              </p:cNvPr>
              <p:cNvSpPr txBox="1"/>
              <p:nvPr/>
            </p:nvSpPr>
            <p:spPr>
              <a:xfrm>
                <a:off x="2664174" y="1775079"/>
                <a:ext cx="829322" cy="318924"/>
              </a:xfrm>
              <a:prstGeom prst="rect">
                <a:avLst/>
              </a:prstGeom>
              <a:solidFill>
                <a:schemeClr val="bg1"/>
              </a:solidFill>
            </p:spPr>
            <p:txBody>
              <a:bodyPr wrap="none" lIns="36000" tIns="36000" rIns="36000" bIns="36000" rtlCol="0" anchor="ctr">
                <a:spAutoFit/>
              </a:bodyPr>
              <a:lstStyle/>
              <a:p>
                <a:pPr algn="r"/>
                <a:r>
                  <a:rPr lang="de-DE" sz="800"/>
                  <a:t>&gt; 180 mg/dl</a:t>
                </a:r>
              </a:p>
              <a:p>
                <a:pPr algn="r"/>
                <a:r>
                  <a:rPr lang="de-DE" sz="800"/>
                  <a:t>&gt; 10,0 mmol/l</a:t>
                </a:r>
              </a:p>
            </p:txBody>
          </p:sp>
          <p:sp>
            <p:nvSpPr>
              <p:cNvPr id="22" name="Textfeld 21">
                <a:extLst>
                  <a:ext uri="{FF2B5EF4-FFF2-40B4-BE49-F238E27FC236}">
                    <a16:creationId xmlns:a16="http://schemas.microsoft.com/office/drawing/2014/main" id="{F4A351A6-DC5D-CED1-7FAA-D7EEECBD6375}"/>
                  </a:ext>
                </a:extLst>
              </p:cNvPr>
              <p:cNvSpPr txBox="1"/>
              <p:nvPr/>
            </p:nvSpPr>
            <p:spPr>
              <a:xfrm>
                <a:off x="2550361" y="2742619"/>
                <a:ext cx="943134" cy="442035"/>
              </a:xfrm>
              <a:prstGeom prst="rect">
                <a:avLst/>
              </a:prstGeom>
              <a:solidFill>
                <a:schemeClr val="bg1"/>
              </a:solidFill>
            </p:spPr>
            <p:txBody>
              <a:bodyPr wrap="none" lIns="36000" tIns="36000" rIns="36000" bIns="36000" rtlCol="0" anchor="ctr">
                <a:spAutoFit/>
              </a:bodyPr>
              <a:lstStyle/>
              <a:p>
                <a:pPr algn="r"/>
                <a:r>
                  <a:rPr lang="de-DE" sz="800"/>
                  <a:t>Zielbereich:</a:t>
                </a:r>
              </a:p>
              <a:p>
                <a:pPr algn="r"/>
                <a:r>
                  <a:rPr lang="de-DE" sz="800"/>
                  <a:t>70–180 mg/dl</a:t>
                </a:r>
              </a:p>
              <a:p>
                <a:pPr algn="r"/>
                <a:r>
                  <a:rPr lang="de-DE" sz="800"/>
                  <a:t>3,9–10,0 mmol/l</a:t>
                </a:r>
              </a:p>
            </p:txBody>
          </p:sp>
          <p:sp>
            <p:nvSpPr>
              <p:cNvPr id="25" name="Textfeld 24">
                <a:extLst>
                  <a:ext uri="{FF2B5EF4-FFF2-40B4-BE49-F238E27FC236}">
                    <a16:creationId xmlns:a16="http://schemas.microsoft.com/office/drawing/2014/main" id="{08019B41-16A9-DF62-9B3D-7097D1F93455}"/>
                  </a:ext>
                </a:extLst>
              </p:cNvPr>
              <p:cNvSpPr txBox="1"/>
              <p:nvPr/>
            </p:nvSpPr>
            <p:spPr>
              <a:xfrm>
                <a:off x="2066255" y="3868846"/>
                <a:ext cx="1427240" cy="318924"/>
              </a:xfrm>
              <a:prstGeom prst="rect">
                <a:avLst/>
              </a:prstGeom>
              <a:solidFill>
                <a:schemeClr val="bg1"/>
              </a:solidFill>
            </p:spPr>
            <p:txBody>
              <a:bodyPr wrap="none" lIns="36000" tIns="36000" rIns="36000" bIns="36000" rtlCol="0" anchor="ctr">
                <a:spAutoFit/>
              </a:bodyPr>
              <a:lstStyle/>
              <a:p>
                <a:pPr algn="r"/>
                <a:r>
                  <a:rPr lang="de-DE" sz="800"/>
                  <a:t>&lt; 70 mg/dl│&lt; 3,9 mmol/l</a:t>
                </a:r>
              </a:p>
              <a:p>
                <a:pPr algn="r"/>
                <a:r>
                  <a:rPr lang="de-DE" sz="800"/>
                  <a:t>&lt; 54 mg/dl│&lt; 3,0 mmol/l</a:t>
                </a:r>
              </a:p>
            </p:txBody>
          </p:sp>
          <p:sp>
            <p:nvSpPr>
              <p:cNvPr id="26" name="Textfeld 25">
                <a:extLst>
                  <a:ext uri="{FF2B5EF4-FFF2-40B4-BE49-F238E27FC236}">
                    <a16:creationId xmlns:a16="http://schemas.microsoft.com/office/drawing/2014/main" id="{CF6543B1-2342-9EC2-E12C-EC905C3BEAC9}"/>
                  </a:ext>
                </a:extLst>
              </p:cNvPr>
              <p:cNvSpPr txBox="1"/>
              <p:nvPr/>
            </p:nvSpPr>
            <p:spPr>
              <a:xfrm>
                <a:off x="7490284" y="1539486"/>
                <a:ext cx="510323" cy="159462"/>
              </a:xfrm>
              <a:prstGeom prst="rect">
                <a:avLst/>
              </a:prstGeom>
              <a:solidFill>
                <a:schemeClr val="bg1"/>
              </a:solidFill>
            </p:spPr>
            <p:txBody>
              <a:bodyPr wrap="none" lIns="36000" tIns="18000" rIns="36000" bIns="18000" rtlCol="0" anchor="ctr">
                <a:spAutoFit/>
              </a:bodyPr>
              <a:lstStyle/>
              <a:p>
                <a:r>
                  <a:rPr lang="de-DE" sz="800" b="1"/>
                  <a:t>&lt; 10 %</a:t>
                </a:r>
              </a:p>
            </p:txBody>
          </p:sp>
          <p:sp>
            <p:nvSpPr>
              <p:cNvPr id="27" name="Textfeld 26">
                <a:extLst>
                  <a:ext uri="{FF2B5EF4-FFF2-40B4-BE49-F238E27FC236}">
                    <a16:creationId xmlns:a16="http://schemas.microsoft.com/office/drawing/2014/main" id="{0FEA04B7-4571-DCB0-D1C2-473F884BE3CC}"/>
                  </a:ext>
                </a:extLst>
              </p:cNvPr>
              <p:cNvSpPr txBox="1"/>
              <p:nvPr/>
            </p:nvSpPr>
            <p:spPr>
              <a:xfrm>
                <a:off x="7495148" y="2128336"/>
                <a:ext cx="584062" cy="159462"/>
              </a:xfrm>
              <a:prstGeom prst="rect">
                <a:avLst/>
              </a:prstGeom>
              <a:solidFill>
                <a:schemeClr val="bg1"/>
              </a:solidFill>
            </p:spPr>
            <p:txBody>
              <a:bodyPr wrap="none" lIns="36000" tIns="18000" rIns="36000" bIns="18000" rtlCol="0" anchor="ctr">
                <a:spAutoFit/>
              </a:bodyPr>
              <a:lstStyle/>
              <a:p>
                <a:r>
                  <a:rPr lang="de-DE" sz="800" b="1"/>
                  <a:t>&lt; 50 %*</a:t>
                </a:r>
              </a:p>
            </p:txBody>
          </p:sp>
          <p:sp>
            <p:nvSpPr>
              <p:cNvPr id="28" name="Textfeld 27">
                <a:extLst>
                  <a:ext uri="{FF2B5EF4-FFF2-40B4-BE49-F238E27FC236}">
                    <a16:creationId xmlns:a16="http://schemas.microsoft.com/office/drawing/2014/main" id="{39C83D62-D3E9-E4A9-EC94-0CD4ED18FC2C}"/>
                  </a:ext>
                </a:extLst>
              </p:cNvPr>
              <p:cNvSpPr txBox="1"/>
              <p:nvPr/>
            </p:nvSpPr>
            <p:spPr>
              <a:xfrm>
                <a:off x="7490284" y="3291762"/>
                <a:ext cx="510323" cy="159462"/>
              </a:xfrm>
              <a:prstGeom prst="rect">
                <a:avLst/>
              </a:prstGeom>
              <a:solidFill>
                <a:schemeClr val="bg1"/>
              </a:solidFill>
            </p:spPr>
            <p:txBody>
              <a:bodyPr wrap="none" lIns="36000" tIns="18000" rIns="36000" bIns="18000" rtlCol="0" anchor="ctr">
                <a:spAutoFit/>
              </a:bodyPr>
              <a:lstStyle/>
              <a:p>
                <a:r>
                  <a:rPr lang="de-DE" sz="800" b="1"/>
                  <a:t>&gt; 50 %</a:t>
                </a:r>
              </a:p>
            </p:txBody>
          </p:sp>
          <p:sp>
            <p:nvSpPr>
              <p:cNvPr id="29" name="Textfeld 28">
                <a:extLst>
                  <a:ext uri="{FF2B5EF4-FFF2-40B4-BE49-F238E27FC236}">
                    <a16:creationId xmlns:a16="http://schemas.microsoft.com/office/drawing/2014/main" id="{6F024C16-4A95-174B-DA5F-512DAF999D53}"/>
                  </a:ext>
                </a:extLst>
              </p:cNvPr>
              <p:cNvSpPr txBox="1"/>
              <p:nvPr/>
            </p:nvSpPr>
            <p:spPr>
              <a:xfrm>
                <a:off x="7488211" y="3988080"/>
                <a:ext cx="436585" cy="159462"/>
              </a:xfrm>
              <a:prstGeom prst="rect">
                <a:avLst/>
              </a:prstGeom>
              <a:solidFill>
                <a:schemeClr val="bg1"/>
              </a:solidFill>
            </p:spPr>
            <p:txBody>
              <a:bodyPr wrap="none" lIns="36000" tIns="0" rIns="36000" bIns="36000" rtlCol="0" anchor="ctr">
                <a:spAutoFit/>
              </a:bodyPr>
              <a:lstStyle/>
              <a:p>
                <a:r>
                  <a:rPr lang="de-DE" sz="800" b="1"/>
                  <a:t>&lt; 1 %</a:t>
                </a:r>
              </a:p>
            </p:txBody>
          </p:sp>
          <p:sp>
            <p:nvSpPr>
              <p:cNvPr id="31" name="Textfeld 30">
                <a:extLst>
                  <a:ext uri="{FF2B5EF4-FFF2-40B4-BE49-F238E27FC236}">
                    <a16:creationId xmlns:a16="http://schemas.microsoft.com/office/drawing/2014/main" id="{7E46BB53-4E9B-7C46-0FFF-0364F2788971}"/>
                  </a:ext>
                </a:extLst>
              </p:cNvPr>
              <p:cNvSpPr txBox="1"/>
              <p:nvPr/>
            </p:nvSpPr>
            <p:spPr>
              <a:xfrm>
                <a:off x="6067628" y="1471467"/>
                <a:ext cx="829321" cy="318924"/>
              </a:xfrm>
              <a:prstGeom prst="rect">
                <a:avLst/>
              </a:prstGeom>
              <a:solidFill>
                <a:schemeClr val="bg1"/>
              </a:solidFill>
            </p:spPr>
            <p:txBody>
              <a:bodyPr wrap="none" lIns="36000" tIns="36000" rIns="36000" bIns="36000" rtlCol="0" anchor="ctr">
                <a:spAutoFit/>
              </a:bodyPr>
              <a:lstStyle/>
              <a:p>
                <a:pPr algn="r"/>
                <a:r>
                  <a:rPr lang="de-DE" sz="800"/>
                  <a:t>&gt; 250 mg/dl</a:t>
                </a:r>
              </a:p>
              <a:p>
                <a:pPr algn="r"/>
                <a:r>
                  <a:rPr lang="de-DE" sz="800"/>
                  <a:t>&gt; 13,9 mmol/l</a:t>
                </a:r>
              </a:p>
            </p:txBody>
          </p:sp>
          <p:sp>
            <p:nvSpPr>
              <p:cNvPr id="32" name="Textfeld 31">
                <a:extLst>
                  <a:ext uri="{FF2B5EF4-FFF2-40B4-BE49-F238E27FC236}">
                    <a16:creationId xmlns:a16="http://schemas.microsoft.com/office/drawing/2014/main" id="{B2F37336-5C68-277D-B5FD-E577A95E255D}"/>
                  </a:ext>
                </a:extLst>
              </p:cNvPr>
              <p:cNvSpPr txBox="1"/>
              <p:nvPr/>
            </p:nvSpPr>
            <p:spPr>
              <a:xfrm>
                <a:off x="6067628" y="2019423"/>
                <a:ext cx="829322" cy="318924"/>
              </a:xfrm>
              <a:prstGeom prst="rect">
                <a:avLst/>
              </a:prstGeom>
              <a:solidFill>
                <a:schemeClr val="bg1"/>
              </a:solidFill>
            </p:spPr>
            <p:txBody>
              <a:bodyPr wrap="none" lIns="36000" tIns="36000" rIns="36000" bIns="36000" rtlCol="0" anchor="ctr">
                <a:spAutoFit/>
              </a:bodyPr>
              <a:lstStyle/>
              <a:p>
                <a:pPr algn="r"/>
                <a:r>
                  <a:rPr lang="de-DE" sz="800"/>
                  <a:t>&gt; 180 mg/dl</a:t>
                </a:r>
              </a:p>
              <a:p>
                <a:pPr algn="r"/>
                <a:r>
                  <a:rPr lang="de-DE" sz="800"/>
                  <a:t>&gt; 10,0 mmol/l</a:t>
                </a:r>
              </a:p>
            </p:txBody>
          </p:sp>
          <p:sp>
            <p:nvSpPr>
              <p:cNvPr id="33" name="Textfeld 32">
                <a:extLst>
                  <a:ext uri="{FF2B5EF4-FFF2-40B4-BE49-F238E27FC236}">
                    <a16:creationId xmlns:a16="http://schemas.microsoft.com/office/drawing/2014/main" id="{3F5AE009-7F7D-7644-D866-BF6BA86A0B9C}"/>
                  </a:ext>
                </a:extLst>
              </p:cNvPr>
              <p:cNvSpPr txBox="1"/>
              <p:nvPr/>
            </p:nvSpPr>
            <p:spPr>
              <a:xfrm>
                <a:off x="5953815" y="3126155"/>
                <a:ext cx="943134" cy="442035"/>
              </a:xfrm>
              <a:prstGeom prst="rect">
                <a:avLst/>
              </a:prstGeom>
              <a:solidFill>
                <a:schemeClr val="bg1"/>
              </a:solidFill>
            </p:spPr>
            <p:txBody>
              <a:bodyPr wrap="none" lIns="36000" tIns="36000" rIns="36000" bIns="36000" rtlCol="0" anchor="ctr">
                <a:spAutoFit/>
              </a:bodyPr>
              <a:lstStyle/>
              <a:p>
                <a:pPr algn="r"/>
                <a:r>
                  <a:rPr lang="de-DE" sz="800"/>
                  <a:t>Zielbereich:</a:t>
                </a:r>
              </a:p>
              <a:p>
                <a:pPr algn="r"/>
                <a:r>
                  <a:rPr lang="de-DE" sz="800"/>
                  <a:t>70–180 mg/dl</a:t>
                </a:r>
              </a:p>
              <a:p>
                <a:pPr algn="r"/>
                <a:r>
                  <a:rPr lang="de-DE" sz="800"/>
                  <a:t>3,9–10,0 mmol/l</a:t>
                </a:r>
              </a:p>
            </p:txBody>
          </p:sp>
          <p:sp>
            <p:nvSpPr>
              <p:cNvPr id="34" name="Textfeld 33">
                <a:extLst>
                  <a:ext uri="{FF2B5EF4-FFF2-40B4-BE49-F238E27FC236}">
                    <a16:creationId xmlns:a16="http://schemas.microsoft.com/office/drawing/2014/main" id="{C2B647E0-625D-C589-401E-EDC0C11C7BFB}"/>
                  </a:ext>
                </a:extLst>
              </p:cNvPr>
              <p:cNvSpPr txBox="1"/>
              <p:nvPr/>
            </p:nvSpPr>
            <p:spPr>
              <a:xfrm>
                <a:off x="5469708" y="3967868"/>
                <a:ext cx="1427241" cy="195814"/>
              </a:xfrm>
              <a:prstGeom prst="rect">
                <a:avLst/>
              </a:prstGeom>
              <a:solidFill>
                <a:schemeClr val="bg1"/>
              </a:solidFill>
            </p:spPr>
            <p:txBody>
              <a:bodyPr wrap="none" lIns="36000" tIns="36000" rIns="36000" bIns="36000" rtlCol="0" anchor="ctr">
                <a:spAutoFit/>
              </a:bodyPr>
              <a:lstStyle/>
              <a:p>
                <a:pPr algn="r"/>
                <a:r>
                  <a:rPr lang="de-DE" sz="800"/>
                  <a:t>&lt; 70 mg/dl│&lt; 3,9 mmol/l</a:t>
                </a:r>
              </a:p>
            </p:txBody>
          </p:sp>
          <p:pic>
            <p:nvPicPr>
              <p:cNvPr id="36" name="Grafik 35" descr="Volltreffer Silhouette">
                <a:extLst>
                  <a:ext uri="{FF2B5EF4-FFF2-40B4-BE49-F238E27FC236}">
                    <a16:creationId xmlns:a16="http://schemas.microsoft.com/office/drawing/2014/main" id="{6DA3CB50-EB50-99AF-AC17-B069E1FADA55}"/>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956338" y="2536385"/>
                <a:ext cx="914400" cy="914400"/>
              </a:xfrm>
              <a:prstGeom prst="rect">
                <a:avLst/>
              </a:prstGeom>
            </p:spPr>
          </p:pic>
        </p:grpSp>
        <p:grpSp>
          <p:nvGrpSpPr>
            <p:cNvPr id="41" name="Gruppieren 40">
              <a:extLst>
                <a:ext uri="{FF2B5EF4-FFF2-40B4-BE49-F238E27FC236}">
                  <a16:creationId xmlns:a16="http://schemas.microsoft.com/office/drawing/2014/main" id="{33E9A9BD-5A51-ECB9-84D4-FC1CC12E1E84}"/>
                </a:ext>
              </a:extLst>
            </p:cNvPr>
            <p:cNvGrpSpPr/>
            <p:nvPr/>
          </p:nvGrpSpPr>
          <p:grpSpPr>
            <a:xfrm>
              <a:off x="1416119" y="929721"/>
              <a:ext cx="1053572" cy="920825"/>
              <a:chOff x="1080419" y="940262"/>
              <a:chExt cx="1053572" cy="920825"/>
            </a:xfrm>
          </p:grpSpPr>
          <p:pic>
            <p:nvPicPr>
              <p:cNvPr id="38" name="Grafik 37" descr="Hochspannung Silhouette">
                <a:extLst>
                  <a:ext uri="{FF2B5EF4-FFF2-40B4-BE49-F238E27FC236}">
                    <a16:creationId xmlns:a16="http://schemas.microsoft.com/office/drawing/2014/main" id="{FA49E395-CF34-EF66-98D8-227E61DDBEF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312118" y="940262"/>
                <a:ext cx="599224" cy="599224"/>
              </a:xfrm>
              <a:prstGeom prst="rect">
                <a:avLst/>
              </a:prstGeom>
            </p:spPr>
          </p:pic>
          <p:sp>
            <p:nvSpPr>
              <p:cNvPr id="40" name="Textfeld 39">
                <a:extLst>
                  <a:ext uri="{FF2B5EF4-FFF2-40B4-BE49-F238E27FC236}">
                    <a16:creationId xmlns:a16="http://schemas.microsoft.com/office/drawing/2014/main" id="{276073A0-2B72-605B-51A2-8535AB2DA8C7}"/>
                  </a:ext>
                </a:extLst>
              </p:cNvPr>
              <p:cNvSpPr txBox="1"/>
              <p:nvPr/>
            </p:nvSpPr>
            <p:spPr>
              <a:xfrm>
                <a:off x="1080419" y="1460977"/>
                <a:ext cx="1053572" cy="400110"/>
              </a:xfrm>
              <a:prstGeom prst="rect">
                <a:avLst/>
              </a:prstGeom>
              <a:noFill/>
            </p:spPr>
            <p:txBody>
              <a:bodyPr wrap="square" rtlCol="0" anchor="ctr">
                <a:spAutoFit/>
              </a:bodyPr>
              <a:lstStyle/>
              <a:p>
                <a:pPr algn="ctr"/>
                <a:r>
                  <a:rPr lang="de-DE" sz="1000">
                    <a:solidFill>
                      <a:srgbClr val="E9B326"/>
                    </a:solidFill>
                  </a:rPr>
                  <a:t>Diabetische Ketoazidose</a:t>
                </a:r>
              </a:p>
            </p:txBody>
          </p:sp>
        </p:grpSp>
        <p:grpSp>
          <p:nvGrpSpPr>
            <p:cNvPr id="42" name="Gruppieren 41">
              <a:extLst>
                <a:ext uri="{FF2B5EF4-FFF2-40B4-BE49-F238E27FC236}">
                  <a16:creationId xmlns:a16="http://schemas.microsoft.com/office/drawing/2014/main" id="{404D7BE3-9F31-98A5-F734-3AD12F4AEB22}"/>
                </a:ext>
              </a:extLst>
            </p:cNvPr>
            <p:cNvGrpSpPr/>
            <p:nvPr/>
          </p:nvGrpSpPr>
          <p:grpSpPr>
            <a:xfrm>
              <a:off x="1390379" y="3291762"/>
              <a:ext cx="1118254" cy="920825"/>
              <a:chOff x="1056099" y="940262"/>
              <a:chExt cx="1118254" cy="920825"/>
            </a:xfrm>
          </p:grpSpPr>
          <p:pic>
            <p:nvPicPr>
              <p:cNvPr id="43" name="Grafik 42" descr="Hochspannung Silhouette">
                <a:extLst>
                  <a:ext uri="{FF2B5EF4-FFF2-40B4-BE49-F238E27FC236}">
                    <a16:creationId xmlns:a16="http://schemas.microsoft.com/office/drawing/2014/main" id="{005A39FF-F9B8-05AB-3810-20B47F9277AC}"/>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312118" y="940262"/>
                <a:ext cx="599224" cy="599224"/>
              </a:xfrm>
              <a:prstGeom prst="rect">
                <a:avLst/>
              </a:prstGeom>
            </p:spPr>
          </p:pic>
          <p:sp>
            <p:nvSpPr>
              <p:cNvPr id="44" name="Textfeld 43">
                <a:extLst>
                  <a:ext uri="{FF2B5EF4-FFF2-40B4-BE49-F238E27FC236}">
                    <a16:creationId xmlns:a16="http://schemas.microsoft.com/office/drawing/2014/main" id="{E970FC65-E13E-1E35-821D-5CC0C1411434}"/>
                  </a:ext>
                </a:extLst>
              </p:cNvPr>
              <p:cNvSpPr txBox="1"/>
              <p:nvPr/>
            </p:nvSpPr>
            <p:spPr>
              <a:xfrm>
                <a:off x="1056099" y="1460977"/>
                <a:ext cx="1118254" cy="400110"/>
              </a:xfrm>
              <a:prstGeom prst="rect">
                <a:avLst/>
              </a:prstGeom>
              <a:noFill/>
            </p:spPr>
            <p:txBody>
              <a:bodyPr wrap="square" rtlCol="0" anchor="ctr">
                <a:spAutoFit/>
              </a:bodyPr>
              <a:lstStyle/>
              <a:p>
                <a:pPr algn="ctr"/>
                <a:r>
                  <a:rPr lang="de-DE" sz="1000">
                    <a:solidFill>
                      <a:srgbClr val="8A2218"/>
                    </a:solidFill>
                  </a:rPr>
                  <a:t>Schwere</a:t>
                </a:r>
              </a:p>
              <a:p>
                <a:pPr algn="ctr"/>
                <a:r>
                  <a:rPr lang="de-DE" sz="1000">
                    <a:solidFill>
                      <a:srgbClr val="8A2218"/>
                    </a:solidFill>
                  </a:rPr>
                  <a:t>Hypoglykämie</a:t>
                </a:r>
              </a:p>
            </p:txBody>
          </p:sp>
        </p:grpSp>
        <p:sp>
          <p:nvSpPr>
            <p:cNvPr id="45" name="Rechteck 44">
              <a:extLst>
                <a:ext uri="{FF2B5EF4-FFF2-40B4-BE49-F238E27FC236}">
                  <a16:creationId xmlns:a16="http://schemas.microsoft.com/office/drawing/2014/main" id="{6E675E0C-D23E-8D4D-C0B9-E42803AD549A}"/>
                </a:ext>
              </a:extLst>
            </p:cNvPr>
            <p:cNvSpPr/>
            <p:nvPr/>
          </p:nvSpPr>
          <p:spPr>
            <a:xfrm>
              <a:off x="1104693" y="816776"/>
              <a:ext cx="7514652" cy="3513137"/>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Tree>
    <p:extLst>
      <p:ext uri="{BB962C8B-B14F-4D97-AF65-F5344CB8AC3E}">
        <p14:creationId xmlns:p14="http://schemas.microsoft.com/office/powerpoint/2010/main" val="1434818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C877CE00-5F03-B5B9-2D98-AD4E95F84C8F}"/>
              </a:ext>
            </a:extLst>
          </p:cNvPr>
          <p:cNvSpPr txBox="1">
            <a:spLocks/>
          </p:cNvSpPr>
          <p:nvPr/>
        </p:nvSpPr>
        <p:spPr>
          <a:xfrm>
            <a:off x="314921" y="11637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lang="de-DE" sz="2000" b="1">
                <a:solidFill>
                  <a:srgbClr val="7030A0"/>
                </a:solidFill>
                <a:latin typeface="Verdana" panose="020B0604030504040204" pitchFamily="34" charset="0"/>
                <a:ea typeface="Verdana" panose="020B0604030504040204" pitchFamily="34" charset="0"/>
              </a:rPr>
              <a:t>Nach Beginn einer Insulintherapie sind weiterhin DKA und zudem schwere Hypoglykämien ein Problem</a:t>
            </a:r>
          </a:p>
        </p:txBody>
      </p:sp>
      <p:pic>
        <p:nvPicPr>
          <p:cNvPr id="8" name="Grafik 7" descr="Ein Bild, das Text, Screenshot, Zahl, Schrift enthält.&#10;&#10;Automatisch generierte Beschreibung">
            <a:extLst>
              <a:ext uri="{FF2B5EF4-FFF2-40B4-BE49-F238E27FC236}">
                <a16:creationId xmlns:a16="http://schemas.microsoft.com/office/drawing/2014/main" id="{3098B8EA-D2F7-6DE3-D275-D60CEDF9282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152167" y="1083378"/>
            <a:ext cx="6826742" cy="2708586"/>
          </a:xfrm>
          <a:prstGeom prst="rect">
            <a:avLst/>
          </a:prstGeom>
        </p:spPr>
      </p:pic>
      <p:sp>
        <p:nvSpPr>
          <p:cNvPr id="3" name="TextBox 3037">
            <a:extLst>
              <a:ext uri="{FF2B5EF4-FFF2-40B4-BE49-F238E27FC236}">
                <a16:creationId xmlns:a16="http://schemas.microsoft.com/office/drawing/2014/main" id="{C9730656-5E5C-58C1-49FE-6DD07184A6FE}"/>
              </a:ext>
            </a:extLst>
          </p:cNvPr>
          <p:cNvSpPr txBox="1"/>
          <p:nvPr/>
        </p:nvSpPr>
        <p:spPr>
          <a:xfrm>
            <a:off x="314921" y="4940248"/>
            <a:ext cx="7469052"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ea typeface="+mn-ea"/>
                <a:cs typeface="+mn-cs"/>
              </a:rPr>
              <a:t>1.</a:t>
            </a:r>
            <a:r>
              <a:rPr kumimoji="0" lang="de-DE" sz="600" b="0" i="0" u="none" strike="noStrike" kern="1200" cap="none" spc="0" normalizeH="0" baseline="0" noProof="0">
                <a:ln>
                  <a:noFill/>
                </a:ln>
                <a:solidFill>
                  <a:srgbClr val="404040"/>
                </a:solidFill>
                <a:effectLst/>
                <a:uLnTx/>
                <a:uFillTx/>
                <a:ea typeface="+mn-ea"/>
                <a:cs typeface="+mn-cs"/>
              </a:rPr>
              <a:t> Buchmann M </a:t>
            </a:r>
            <a:r>
              <a:rPr kumimoji="0" lang="de-DE" sz="600" b="0" i="1" u="none" strike="noStrike" kern="1200" cap="none" spc="0" normalizeH="0" baseline="0" noProof="0">
                <a:ln>
                  <a:noFill/>
                </a:ln>
                <a:solidFill>
                  <a:srgbClr val="404040"/>
                </a:solidFill>
                <a:effectLst/>
                <a:uLnTx/>
                <a:uFillTx/>
                <a:ea typeface="+mn-ea"/>
                <a:cs typeface="+mn-cs"/>
              </a:rPr>
              <a:t>et al. Journal </a:t>
            </a:r>
            <a:r>
              <a:rPr kumimoji="0" lang="de-DE" sz="600" b="0" i="1" u="none" strike="noStrike" kern="1200" cap="none" spc="0" normalizeH="0" baseline="0" noProof="0" err="1">
                <a:ln>
                  <a:noFill/>
                </a:ln>
                <a:solidFill>
                  <a:srgbClr val="404040"/>
                </a:solidFill>
                <a:effectLst/>
                <a:uLnTx/>
                <a:uFillTx/>
                <a:ea typeface="+mn-ea"/>
                <a:cs typeface="+mn-cs"/>
              </a:rPr>
              <a:t>of</a:t>
            </a:r>
            <a:r>
              <a:rPr kumimoji="0" lang="de-DE" sz="600" b="0" i="1" u="none" strike="noStrike" kern="1200" cap="none" spc="0" normalizeH="0" baseline="0" noProof="0">
                <a:ln>
                  <a:noFill/>
                </a:ln>
                <a:solidFill>
                  <a:srgbClr val="404040"/>
                </a:solidFill>
                <a:effectLst/>
                <a:uLnTx/>
                <a:uFillTx/>
                <a:ea typeface="+mn-ea"/>
                <a:cs typeface="+mn-cs"/>
              </a:rPr>
              <a:t> Health Monitoring </a:t>
            </a:r>
            <a:r>
              <a:rPr kumimoji="0" lang="de-DE" sz="600" b="0" i="0" u="none" strike="noStrike" kern="1200" cap="none" spc="0" normalizeH="0" baseline="0" noProof="0">
                <a:ln>
                  <a:noFill/>
                </a:ln>
                <a:solidFill>
                  <a:srgbClr val="404040"/>
                </a:solidFill>
                <a:effectLst/>
                <a:uLnTx/>
                <a:uFillTx/>
                <a:ea typeface="+mn-ea"/>
                <a:cs typeface="+mn-cs"/>
              </a:rPr>
              <a:t>2023; 8: 59</a:t>
            </a:r>
            <a:r>
              <a:rPr lang="pt-BR" sz="600">
                <a:solidFill>
                  <a:srgbClr val="404040"/>
                </a:solidFill>
              </a:rPr>
              <a:t>–</a:t>
            </a:r>
            <a:r>
              <a:rPr kumimoji="0" lang="de-DE" sz="600" b="0" i="0" u="none" strike="noStrike" kern="1200" cap="none" spc="0" normalizeH="0" baseline="0" noProof="0">
                <a:ln>
                  <a:noFill/>
                </a:ln>
                <a:solidFill>
                  <a:srgbClr val="404040"/>
                </a:solidFill>
                <a:effectLst/>
                <a:uLnTx/>
                <a:uFillTx/>
                <a:ea typeface="+mn-ea"/>
                <a:cs typeface="+mn-cs"/>
              </a:rPr>
              <a:t>81. </a:t>
            </a:r>
          </a:p>
        </p:txBody>
      </p:sp>
      <p:sp>
        <p:nvSpPr>
          <p:cNvPr id="4" name="TextBox 28">
            <a:extLst>
              <a:ext uri="{FF2B5EF4-FFF2-40B4-BE49-F238E27FC236}">
                <a16:creationId xmlns:a16="http://schemas.microsoft.com/office/drawing/2014/main" id="{81EEA6C7-FB6F-6ADA-183F-DFDFD8D4091B}"/>
              </a:ext>
            </a:extLst>
          </p:cNvPr>
          <p:cNvSpPr txBox="1"/>
          <p:nvPr/>
        </p:nvSpPr>
        <p:spPr>
          <a:xfrm>
            <a:off x="314921" y="4828094"/>
            <a:ext cx="7973673" cy="184666"/>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DE" altLang="de-DE" sz="600">
                <a:solidFill>
                  <a:srgbClr val="404040"/>
                </a:solidFill>
              </a:rPr>
              <a:t>Abbildung modifiziert nach Buchmann M 2023</a:t>
            </a:r>
            <a:r>
              <a:rPr lang="de-DE" altLang="de-DE" sz="600" baseline="30000">
                <a:solidFill>
                  <a:srgbClr val="404040"/>
                </a:solidFill>
              </a:rPr>
              <a:t>1</a:t>
            </a:r>
            <a:r>
              <a:rPr lang="de-DE" altLang="de-DE" sz="600">
                <a:solidFill>
                  <a:srgbClr val="404040"/>
                </a:solidFill>
              </a:rPr>
              <a:t>. Daten des RKI und des DPV-Registers, Deutschland. DKA: Diabetische Ketoazidose; KI: Konfidenzintervall; T1D: Typ-1-Diabetes.</a:t>
            </a:r>
            <a:endParaRPr lang="de-DE" altLang="de-DE" sz="600" baseline="30000">
              <a:solidFill>
                <a:srgbClr val="404040"/>
              </a:solidFill>
            </a:endParaRPr>
          </a:p>
        </p:txBody>
      </p:sp>
      <p:sp>
        <p:nvSpPr>
          <p:cNvPr id="5" name="Rechteck 4">
            <a:extLst>
              <a:ext uri="{FF2B5EF4-FFF2-40B4-BE49-F238E27FC236}">
                <a16:creationId xmlns:a16="http://schemas.microsoft.com/office/drawing/2014/main" id="{B61E0688-D343-8B43-ACB4-D21CB3D81144}"/>
              </a:ext>
            </a:extLst>
          </p:cNvPr>
          <p:cNvSpPr/>
          <p:nvPr/>
        </p:nvSpPr>
        <p:spPr>
          <a:xfrm>
            <a:off x="1158629" y="1078401"/>
            <a:ext cx="6826742" cy="2708586"/>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Flussdiagramm: Prozess 16">
            <a:extLst>
              <a:ext uri="{FF2B5EF4-FFF2-40B4-BE49-F238E27FC236}">
                <a16:creationId xmlns:a16="http://schemas.microsoft.com/office/drawing/2014/main" id="{4C4A15FA-3CE6-75C6-CDCF-F4993A3596F5}"/>
              </a:ext>
            </a:extLst>
          </p:cNvPr>
          <p:cNvSpPr/>
          <p:nvPr/>
        </p:nvSpPr>
        <p:spPr>
          <a:xfrm>
            <a:off x="4115063" y="3617708"/>
            <a:ext cx="286860" cy="176450"/>
          </a:xfrm>
          <a:prstGeom prst="flowChartProcess">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de-DE"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 name="Flussdiagramm: Prozess 17">
            <a:extLst>
              <a:ext uri="{FF2B5EF4-FFF2-40B4-BE49-F238E27FC236}">
                <a16:creationId xmlns:a16="http://schemas.microsoft.com/office/drawing/2014/main" id="{6B090443-BD69-B484-CEA4-52832B9CDDB7}"/>
              </a:ext>
            </a:extLst>
          </p:cNvPr>
          <p:cNvSpPr/>
          <p:nvPr/>
        </p:nvSpPr>
        <p:spPr>
          <a:xfrm>
            <a:off x="7154862" y="3617708"/>
            <a:ext cx="286860" cy="176450"/>
          </a:xfrm>
          <a:prstGeom prst="flowChartProcess">
            <a:avLst/>
          </a:prstGeom>
          <a:noFill/>
          <a:ln w="571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de-DE"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Rounded Corners 23">
            <a:extLst>
              <a:ext uri="{FF2B5EF4-FFF2-40B4-BE49-F238E27FC236}">
                <a16:creationId xmlns:a16="http://schemas.microsoft.com/office/drawing/2014/main" id="{CAA98F2D-B8BA-1C0C-C7B4-5FB220318267}"/>
              </a:ext>
            </a:extLst>
          </p:cNvPr>
          <p:cNvSpPr/>
          <p:nvPr/>
        </p:nvSpPr>
        <p:spPr>
          <a:xfrm>
            <a:off x="1152166" y="4010714"/>
            <a:ext cx="6833205" cy="539707"/>
          </a:xfrm>
          <a:prstGeom prst="roundRect">
            <a:avLst>
              <a:gd name="adj" fmla="val 50000"/>
            </a:avLst>
          </a:prstGeom>
          <a:solidFill>
            <a:srgbClr val="2300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100">
                <a:solidFill>
                  <a:prstClr val="white"/>
                </a:solidFill>
                <a:latin typeface="Verdana"/>
              </a:rPr>
              <a:t>Auch nach Beginn einer Insulintherapie haben </a:t>
            </a:r>
            <a:r>
              <a:rPr lang="de-DE" sz="1100" b="1">
                <a:solidFill>
                  <a:prstClr val="white"/>
                </a:solidFill>
                <a:latin typeface="Verdana"/>
              </a:rPr>
              <a:t>3,4 %</a:t>
            </a:r>
            <a:r>
              <a:rPr lang="de-DE" sz="1100">
                <a:solidFill>
                  <a:prstClr val="white"/>
                </a:solidFill>
                <a:latin typeface="Verdana"/>
              </a:rPr>
              <a:t> der Kinder und Jugendlichen mit T1D </a:t>
            </a:r>
          </a:p>
          <a:p>
            <a:pPr algn="ctr" defTabSz="685800">
              <a:defRPr/>
            </a:pPr>
            <a:r>
              <a:rPr lang="de-DE" sz="1100" b="1">
                <a:solidFill>
                  <a:prstClr val="white"/>
                </a:solidFill>
                <a:latin typeface="Verdana"/>
              </a:rPr>
              <a:t>mindestens 1x pro Jahr </a:t>
            </a:r>
            <a:r>
              <a:rPr lang="de-DE" sz="1100">
                <a:solidFill>
                  <a:prstClr val="white"/>
                </a:solidFill>
                <a:latin typeface="Verdana"/>
              </a:rPr>
              <a:t>eine </a:t>
            </a:r>
            <a:r>
              <a:rPr lang="de-DE" sz="1100" b="1">
                <a:solidFill>
                  <a:prstClr val="white"/>
                </a:solidFill>
                <a:latin typeface="Verdana"/>
              </a:rPr>
              <a:t>DKA</a:t>
            </a:r>
            <a:r>
              <a:rPr lang="de-DE" sz="1100">
                <a:solidFill>
                  <a:prstClr val="white"/>
                </a:solidFill>
                <a:latin typeface="Verdana"/>
              </a:rPr>
              <a:t> und </a:t>
            </a:r>
            <a:r>
              <a:rPr lang="de-DE" sz="1100" b="1">
                <a:solidFill>
                  <a:prstClr val="white"/>
                </a:solidFill>
                <a:latin typeface="Verdana"/>
              </a:rPr>
              <a:t>3 %</a:t>
            </a:r>
            <a:r>
              <a:rPr lang="de-DE" sz="1100">
                <a:solidFill>
                  <a:prstClr val="white"/>
                </a:solidFill>
                <a:latin typeface="Verdana"/>
              </a:rPr>
              <a:t> eine </a:t>
            </a:r>
            <a:r>
              <a:rPr lang="de-DE" sz="1100" b="1">
                <a:solidFill>
                  <a:prstClr val="white"/>
                </a:solidFill>
                <a:latin typeface="Verdana"/>
              </a:rPr>
              <a:t>schwere (!) Hypoglykämie</a:t>
            </a:r>
            <a:r>
              <a:rPr lang="de-DE" sz="1100" baseline="30000">
                <a:solidFill>
                  <a:prstClr val="white"/>
                </a:solidFill>
                <a:latin typeface="Verdana"/>
              </a:rPr>
              <a:t>1</a:t>
            </a:r>
          </a:p>
        </p:txBody>
      </p:sp>
    </p:spTree>
    <p:extLst>
      <p:ext uri="{BB962C8B-B14F-4D97-AF65-F5344CB8AC3E}">
        <p14:creationId xmlns:p14="http://schemas.microsoft.com/office/powerpoint/2010/main" val="357587166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9B1F2E41-BF0F-9087-9C3B-9155DFF16EE4}"/>
              </a:ext>
            </a:extLst>
          </p:cNvPr>
          <p:cNvSpPr txBox="1">
            <a:spLocks/>
          </p:cNvSpPr>
          <p:nvPr/>
        </p:nvSpPr>
        <p:spPr>
          <a:xfrm>
            <a:off x="314921" y="11637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Risiko für schwere Hypoglykämien bei Menschen mit T1D steigt mit dem Alter und der Dauer der T1D-Erkrankung</a:t>
            </a:r>
          </a:p>
        </p:txBody>
      </p:sp>
      <p:grpSp>
        <p:nvGrpSpPr>
          <p:cNvPr id="25" name="Group 24">
            <a:extLst>
              <a:ext uri="{FF2B5EF4-FFF2-40B4-BE49-F238E27FC236}">
                <a16:creationId xmlns:a16="http://schemas.microsoft.com/office/drawing/2014/main" id="{9ECF6049-9BBC-1B03-7E59-1A5013C08B41}"/>
              </a:ext>
            </a:extLst>
          </p:cNvPr>
          <p:cNvGrpSpPr/>
          <p:nvPr/>
        </p:nvGrpSpPr>
        <p:grpSpPr>
          <a:xfrm>
            <a:off x="1075399" y="1082465"/>
            <a:ext cx="6993202" cy="3638273"/>
            <a:chOff x="950802" y="1171840"/>
            <a:chExt cx="12296374" cy="4966597"/>
          </a:xfrm>
        </p:grpSpPr>
        <p:graphicFrame>
          <p:nvGraphicFramePr>
            <p:cNvPr id="26" name="Chart 25">
              <a:extLst>
                <a:ext uri="{FF2B5EF4-FFF2-40B4-BE49-F238E27FC236}">
                  <a16:creationId xmlns:a16="http://schemas.microsoft.com/office/drawing/2014/main" id="{1705C26A-A6C7-D1F6-9D7D-CB2BBB8456BF}"/>
                </a:ext>
              </a:extLst>
            </p:cNvPr>
            <p:cNvGraphicFramePr>
              <a:graphicFrameLocks/>
            </p:cNvGraphicFramePr>
            <p:nvPr>
              <p:extLst>
                <p:ext uri="{D42A27DB-BD31-4B8C-83A1-F6EECF244321}">
                  <p14:modId xmlns:p14="http://schemas.microsoft.com/office/powerpoint/2010/main" val="2417520147"/>
                </p:ext>
              </p:extLst>
            </p:nvPr>
          </p:nvGraphicFramePr>
          <p:xfrm>
            <a:off x="1508166" y="1866929"/>
            <a:ext cx="9759602" cy="4271508"/>
          </p:xfrm>
          <a:graphic>
            <a:graphicData uri="http://schemas.openxmlformats.org/drawingml/2006/chart">
              <c:chart xmlns:c="http://schemas.openxmlformats.org/drawingml/2006/chart" xmlns:r="http://schemas.openxmlformats.org/officeDocument/2006/relationships" r:id="rId4"/>
            </a:graphicData>
          </a:graphic>
        </p:graphicFrame>
        <p:sp>
          <p:nvSpPr>
            <p:cNvPr id="27" name="Title 32">
              <a:extLst>
                <a:ext uri="{FF2B5EF4-FFF2-40B4-BE49-F238E27FC236}">
                  <a16:creationId xmlns:a16="http://schemas.microsoft.com/office/drawing/2014/main" id="{D2CFAB7A-7836-D031-24AD-A8934E7093CC}"/>
                </a:ext>
              </a:extLst>
            </p:cNvPr>
            <p:cNvSpPr txBox="1">
              <a:spLocks/>
            </p:cNvSpPr>
            <p:nvPr/>
          </p:nvSpPr>
          <p:spPr>
            <a:xfrm>
              <a:off x="950802" y="1171840"/>
              <a:ext cx="12296374" cy="338554"/>
            </a:xfrm>
            <a:prstGeom prst="rect">
              <a:avLst/>
            </a:prstGeom>
          </p:spPr>
          <p:txBody>
            <a:bodyPr vert="horz" lIns="68580" tIns="34290" rIns="68580" bIns="34290" rtlCol="0" anchor="t">
              <a:noAutofit/>
            </a:bodyPr>
            <a:lstStyle>
              <a:lvl1pPr algn="l" defTabSz="914400" rtl="0" eaLnBrk="1" latinLnBrk="0" hangingPunct="1">
                <a:lnSpc>
                  <a:spcPct val="90000"/>
                </a:lnSpc>
                <a:spcBef>
                  <a:spcPct val="0"/>
                </a:spcBef>
                <a:buNone/>
                <a:defRPr sz="2800" b="1" kern="1200">
                  <a:solidFill>
                    <a:schemeClr val="tx2"/>
                  </a:solidFill>
                  <a:latin typeface="Arial" panose="020B0604020202020204" pitchFamily="34" charset="0"/>
                  <a:ea typeface="+mj-ea"/>
                  <a:cs typeface="Arial" panose="020B0604020202020204" pitchFamily="34" charset="0"/>
                </a:defRPr>
              </a:lvl1pPr>
            </a:lstStyle>
            <a:p>
              <a:pPr algn="ctr" defTabSz="685783">
                <a:lnSpc>
                  <a:spcPct val="100000"/>
                </a:lnSpc>
                <a:spcBef>
                  <a:spcPts val="0"/>
                </a:spcBef>
                <a:defRPr/>
              </a:pPr>
              <a:r>
                <a:rPr lang="de-DE" sz="1200">
                  <a:solidFill>
                    <a:srgbClr val="404040"/>
                  </a:solidFill>
                  <a:latin typeface="Verdana"/>
                </a:rPr>
                <a:t>Selbstberichtete schwere Hypoglykämien und DKA bei Patienten im</a:t>
              </a:r>
              <a:br>
                <a:rPr lang="de-DE" sz="1200">
                  <a:solidFill>
                    <a:srgbClr val="404040"/>
                  </a:solidFill>
                  <a:latin typeface="Verdana"/>
                </a:rPr>
              </a:br>
              <a:r>
                <a:rPr lang="de-DE" sz="1200">
                  <a:solidFill>
                    <a:srgbClr val="404040"/>
                  </a:solidFill>
                  <a:latin typeface="Verdana"/>
                </a:rPr>
                <a:t>T1D Exchange Registry (2016-2018; N = 22.697)</a:t>
              </a:r>
              <a:endParaRPr lang="en-US" sz="1200" baseline="30000">
                <a:solidFill>
                  <a:srgbClr val="404040"/>
                </a:solidFill>
                <a:latin typeface="Verdana"/>
              </a:endParaRPr>
            </a:p>
          </p:txBody>
        </p:sp>
      </p:grpSp>
      <p:grpSp>
        <p:nvGrpSpPr>
          <p:cNvPr id="29" name="Group 28">
            <a:extLst>
              <a:ext uri="{FF2B5EF4-FFF2-40B4-BE49-F238E27FC236}">
                <a16:creationId xmlns:a16="http://schemas.microsoft.com/office/drawing/2014/main" id="{C0BFC03B-337A-D5CB-EDCC-5E06AF0E3D0C}"/>
              </a:ext>
            </a:extLst>
          </p:cNvPr>
          <p:cNvGrpSpPr/>
          <p:nvPr/>
        </p:nvGrpSpPr>
        <p:grpSpPr>
          <a:xfrm>
            <a:off x="6931742" y="2708515"/>
            <a:ext cx="1723198" cy="428682"/>
            <a:chOff x="6851452" y="5784669"/>
            <a:chExt cx="2172875" cy="652683"/>
          </a:xfrm>
        </p:grpSpPr>
        <p:sp>
          <p:nvSpPr>
            <p:cNvPr id="30" name="TextBox 29">
              <a:extLst>
                <a:ext uri="{FF2B5EF4-FFF2-40B4-BE49-F238E27FC236}">
                  <a16:creationId xmlns:a16="http://schemas.microsoft.com/office/drawing/2014/main" id="{BB166002-25B2-4C76-BA93-A67E3BC4A65C}"/>
                </a:ext>
              </a:extLst>
            </p:cNvPr>
            <p:cNvSpPr txBox="1"/>
            <p:nvPr/>
          </p:nvSpPr>
          <p:spPr>
            <a:xfrm>
              <a:off x="6979296" y="5784669"/>
              <a:ext cx="2045031" cy="328021"/>
            </a:xfrm>
            <a:prstGeom prst="rect">
              <a:avLst/>
            </a:prstGeom>
            <a:noFill/>
            <a:ln>
              <a:noFill/>
            </a:ln>
          </p:spPr>
          <p:txBody>
            <a:bodyPr wrap="square" rtlCol="0" anchor="ctr">
              <a:noAutofit/>
            </a:bodyPr>
            <a:lstStyle/>
            <a:p>
              <a:pPr defTabSz="685783">
                <a:defRPr/>
              </a:pPr>
              <a:r>
                <a:rPr lang="de-DE" sz="800" kern="0">
                  <a:solidFill>
                    <a:srgbClr val="404040"/>
                  </a:solidFill>
                  <a:cs typeface="Arial" panose="020B0604020202020204" pitchFamily="34" charset="0"/>
                </a:rPr>
                <a:t>Schwere Hypoglykämie</a:t>
              </a:r>
              <a:endParaRPr lang="de-DE" sz="800" kern="0">
                <a:solidFill>
                  <a:srgbClr val="404040"/>
                </a:solidFill>
                <a:latin typeface="Verdana"/>
                <a:cs typeface="Arial" panose="020B0604020202020204" pitchFamily="34" charset="0"/>
              </a:endParaRPr>
            </a:p>
          </p:txBody>
        </p:sp>
        <p:sp>
          <p:nvSpPr>
            <p:cNvPr id="31" name="TextBox 30">
              <a:extLst>
                <a:ext uri="{FF2B5EF4-FFF2-40B4-BE49-F238E27FC236}">
                  <a16:creationId xmlns:a16="http://schemas.microsoft.com/office/drawing/2014/main" id="{86C347C5-19B3-52D6-D82B-4AD4A172F27E}"/>
                </a:ext>
              </a:extLst>
            </p:cNvPr>
            <p:cNvSpPr txBox="1"/>
            <p:nvPr/>
          </p:nvSpPr>
          <p:spPr>
            <a:xfrm>
              <a:off x="6979281" y="6109331"/>
              <a:ext cx="841000" cy="328021"/>
            </a:xfrm>
            <a:prstGeom prst="rect">
              <a:avLst/>
            </a:prstGeom>
            <a:noFill/>
            <a:ln>
              <a:noFill/>
            </a:ln>
          </p:spPr>
          <p:txBody>
            <a:bodyPr wrap="square" rtlCol="0" anchor="ctr">
              <a:noAutofit/>
            </a:bodyPr>
            <a:lstStyle/>
            <a:p>
              <a:pPr defTabSz="685783">
                <a:defRPr/>
              </a:pPr>
              <a:r>
                <a:rPr lang="en-US" sz="800" kern="0">
                  <a:solidFill>
                    <a:srgbClr val="404040"/>
                  </a:solidFill>
                  <a:latin typeface="Verdana"/>
                  <a:cs typeface="Arial" panose="020B0604020202020204" pitchFamily="34" charset="0"/>
                </a:rPr>
                <a:t>DKA</a:t>
              </a:r>
            </a:p>
          </p:txBody>
        </p:sp>
        <p:sp>
          <p:nvSpPr>
            <p:cNvPr id="32" name="Rectangle 31">
              <a:extLst>
                <a:ext uri="{FF2B5EF4-FFF2-40B4-BE49-F238E27FC236}">
                  <a16:creationId xmlns:a16="http://schemas.microsoft.com/office/drawing/2014/main" id="{FDFDABD2-BB0D-ED9E-C10D-0ACE135EB3F8}"/>
                </a:ext>
              </a:extLst>
            </p:cNvPr>
            <p:cNvSpPr/>
            <p:nvPr/>
          </p:nvSpPr>
          <p:spPr>
            <a:xfrm>
              <a:off x="6851452" y="5870302"/>
              <a:ext cx="126832" cy="156756"/>
            </a:xfrm>
            <a:prstGeom prst="rect">
              <a:avLst/>
            </a:prstGeom>
            <a:solidFill>
              <a:schemeClr val="accent1"/>
            </a:solidFill>
            <a:ln w="12700" cap="flat" cmpd="sng" algn="ctr">
              <a:noFill/>
              <a:prstDash val="solid"/>
              <a:miter lim="800000"/>
            </a:ln>
            <a:effectLst/>
          </p:spPr>
          <p:txBody>
            <a:bodyPr rtlCol="0" anchor="ctr"/>
            <a:lstStyle/>
            <a:p>
              <a:pPr algn="ctr" defTabSz="685783">
                <a:defRPr/>
              </a:pPr>
              <a:endParaRPr lang="en-US" sz="800" kern="0">
                <a:solidFill>
                  <a:srgbClr val="404040"/>
                </a:solidFill>
                <a:latin typeface="Verdana"/>
              </a:endParaRPr>
            </a:p>
          </p:txBody>
        </p:sp>
        <p:sp>
          <p:nvSpPr>
            <p:cNvPr id="33" name="Rectangle 32">
              <a:extLst>
                <a:ext uri="{FF2B5EF4-FFF2-40B4-BE49-F238E27FC236}">
                  <a16:creationId xmlns:a16="http://schemas.microsoft.com/office/drawing/2014/main" id="{5C7EF88C-6AE3-C4E2-B89A-BA4EA8CE08E5}"/>
                </a:ext>
              </a:extLst>
            </p:cNvPr>
            <p:cNvSpPr/>
            <p:nvPr/>
          </p:nvSpPr>
          <p:spPr>
            <a:xfrm>
              <a:off x="6851452" y="6209025"/>
              <a:ext cx="126832" cy="156756"/>
            </a:xfrm>
            <a:prstGeom prst="rect">
              <a:avLst/>
            </a:prstGeom>
            <a:solidFill>
              <a:schemeClr val="accent2"/>
            </a:solidFill>
            <a:ln w="12700" cap="flat" cmpd="sng" algn="ctr">
              <a:noFill/>
              <a:prstDash val="solid"/>
              <a:miter lim="800000"/>
            </a:ln>
            <a:effectLst/>
          </p:spPr>
          <p:txBody>
            <a:bodyPr rtlCol="0" anchor="ctr"/>
            <a:lstStyle/>
            <a:p>
              <a:pPr algn="ctr" defTabSz="685783">
                <a:defRPr/>
              </a:pPr>
              <a:endParaRPr lang="en-US" sz="800" kern="0">
                <a:solidFill>
                  <a:srgbClr val="404040"/>
                </a:solidFill>
                <a:latin typeface="Verdana"/>
              </a:endParaRPr>
            </a:p>
          </p:txBody>
        </p:sp>
      </p:grpSp>
      <p:sp>
        <p:nvSpPr>
          <p:cNvPr id="34" name="TextBox 33">
            <a:extLst>
              <a:ext uri="{FF2B5EF4-FFF2-40B4-BE49-F238E27FC236}">
                <a16:creationId xmlns:a16="http://schemas.microsoft.com/office/drawing/2014/main" id="{D1C016C4-B8D4-1000-4786-23AE0212ADB6}"/>
              </a:ext>
            </a:extLst>
          </p:cNvPr>
          <p:cNvSpPr txBox="1"/>
          <p:nvPr/>
        </p:nvSpPr>
        <p:spPr>
          <a:xfrm rot="16200000">
            <a:off x="-81512" y="2690885"/>
            <a:ext cx="2442949" cy="430887"/>
          </a:xfrm>
          <a:prstGeom prst="rect">
            <a:avLst/>
          </a:prstGeom>
          <a:noFill/>
        </p:spPr>
        <p:txBody>
          <a:bodyPr wrap="square" rtlCol="0">
            <a:spAutoFit/>
          </a:bodyPr>
          <a:lstStyle/>
          <a:p>
            <a:pPr algn="ctr" defTabSz="457189"/>
            <a:r>
              <a:rPr lang="de-DE" sz="1100">
                <a:solidFill>
                  <a:srgbClr val="404040"/>
                </a:solidFill>
                <a:cs typeface="Arial" panose="020B0604020202020204" pitchFamily="34" charset="0"/>
              </a:rPr>
              <a:t>Häufigkeit von ≥ 1 Ereignis in den letzten 3 Monaten [%]</a:t>
            </a:r>
            <a:endParaRPr lang="en-US" sz="1100">
              <a:solidFill>
                <a:srgbClr val="404040"/>
              </a:solidFill>
              <a:latin typeface="Verdana"/>
              <a:cs typeface="Arial" panose="020B0604020202020204" pitchFamily="34" charset="0"/>
            </a:endParaRPr>
          </a:p>
        </p:txBody>
      </p:sp>
      <p:sp>
        <p:nvSpPr>
          <p:cNvPr id="7" name="TextBox 3037">
            <a:extLst>
              <a:ext uri="{FF2B5EF4-FFF2-40B4-BE49-F238E27FC236}">
                <a16:creationId xmlns:a16="http://schemas.microsoft.com/office/drawing/2014/main" id="{4E7D10FF-0C5A-6812-7193-AFC733DEA5EB}"/>
              </a:ext>
            </a:extLst>
          </p:cNvPr>
          <p:cNvSpPr txBox="1"/>
          <p:nvPr/>
        </p:nvSpPr>
        <p:spPr>
          <a:xfrm>
            <a:off x="314921" y="4941866"/>
            <a:ext cx="7469052" cy="184666"/>
          </a:xfrm>
          <a:prstGeom prst="rect">
            <a:avLst/>
          </a:prstGeom>
          <a:noFill/>
        </p:spPr>
        <p:txBody>
          <a:bodyPr wrap="square" rtlCol="0" anchor="b">
            <a:spAutoFit/>
          </a:bodyPr>
          <a:lstStyle/>
          <a:p>
            <a:pPr defTabSz="685766">
              <a:buClr>
                <a:srgbClr val="2F4B95"/>
              </a:buClr>
              <a:defRPr/>
            </a:pPr>
            <a:r>
              <a:rPr lang="da-DK" sz="600" b="1">
                <a:solidFill>
                  <a:srgbClr val="404040"/>
                </a:solidFill>
                <a:ea typeface="Arial"/>
                <a:cs typeface="Arial"/>
              </a:rPr>
              <a:t>1. </a:t>
            </a:r>
            <a:r>
              <a:rPr lang="da-DK" sz="600">
                <a:solidFill>
                  <a:srgbClr val="404040"/>
                </a:solidFill>
                <a:ea typeface="Arial"/>
                <a:cs typeface="Arial"/>
              </a:rPr>
              <a:t>Foster NC </a:t>
            </a:r>
            <a:r>
              <a:rPr lang="da-DK" sz="600" i="1">
                <a:solidFill>
                  <a:srgbClr val="404040"/>
                </a:solidFill>
                <a:ea typeface="Arial"/>
                <a:cs typeface="Arial"/>
              </a:rPr>
              <a:t>et al. Diabetes Technol Ther </a:t>
            </a:r>
            <a:r>
              <a:rPr lang="da-DK" sz="600">
                <a:solidFill>
                  <a:srgbClr val="404040"/>
                </a:solidFill>
                <a:ea typeface="Arial"/>
                <a:cs typeface="Arial"/>
              </a:rPr>
              <a:t>2019; 21: 66</a:t>
            </a:r>
            <a:r>
              <a:rPr lang="pt-BR" sz="600">
                <a:solidFill>
                  <a:srgbClr val="404040"/>
                </a:solidFill>
              </a:rPr>
              <a:t>–72</a:t>
            </a:r>
            <a:r>
              <a:rPr lang="da-DK" sz="600">
                <a:solidFill>
                  <a:srgbClr val="404040"/>
                </a:solidFill>
                <a:ea typeface="Arial"/>
                <a:cs typeface="Arial"/>
              </a:rPr>
              <a:t>.</a:t>
            </a:r>
          </a:p>
        </p:txBody>
      </p:sp>
      <p:sp>
        <p:nvSpPr>
          <p:cNvPr id="3" name="TextBox 28">
            <a:extLst>
              <a:ext uri="{FF2B5EF4-FFF2-40B4-BE49-F238E27FC236}">
                <a16:creationId xmlns:a16="http://schemas.microsoft.com/office/drawing/2014/main" id="{D95072E0-BF1D-F792-30B8-84EDDD619A91}"/>
              </a:ext>
            </a:extLst>
          </p:cNvPr>
          <p:cNvSpPr txBox="1"/>
          <p:nvPr/>
        </p:nvSpPr>
        <p:spPr>
          <a:xfrm>
            <a:off x="314921" y="4809916"/>
            <a:ext cx="6514927" cy="184666"/>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en-US" altLang="de-DE" sz="600" err="1">
                <a:solidFill>
                  <a:srgbClr val="404040"/>
                </a:solidFill>
              </a:rPr>
              <a:t>Abbildung</a:t>
            </a:r>
            <a:r>
              <a:rPr lang="en-US" altLang="de-DE" sz="600">
                <a:solidFill>
                  <a:srgbClr val="404040"/>
                </a:solidFill>
              </a:rPr>
              <a:t> </a:t>
            </a:r>
            <a:r>
              <a:rPr lang="en-US" altLang="de-DE" sz="600" err="1">
                <a:solidFill>
                  <a:srgbClr val="404040"/>
                </a:solidFill>
              </a:rPr>
              <a:t>modifiziert</a:t>
            </a:r>
            <a:r>
              <a:rPr lang="en-US" altLang="de-DE" sz="600">
                <a:solidFill>
                  <a:srgbClr val="404040"/>
                </a:solidFill>
              </a:rPr>
              <a:t> </a:t>
            </a:r>
            <a:r>
              <a:rPr lang="en-US" altLang="de-DE" sz="600" err="1">
                <a:solidFill>
                  <a:srgbClr val="404040"/>
                </a:solidFill>
              </a:rPr>
              <a:t>nach</a:t>
            </a:r>
            <a:r>
              <a:rPr lang="en-US" altLang="de-DE" sz="600">
                <a:solidFill>
                  <a:srgbClr val="404040"/>
                </a:solidFill>
              </a:rPr>
              <a:t> Foster NC 2019</a:t>
            </a:r>
            <a:r>
              <a:rPr lang="en-US" altLang="de-DE" sz="600" baseline="30000">
                <a:solidFill>
                  <a:srgbClr val="404040"/>
                </a:solidFill>
              </a:rPr>
              <a:t>1</a:t>
            </a:r>
            <a:r>
              <a:rPr lang="en-US" altLang="de-DE" sz="600">
                <a:solidFill>
                  <a:srgbClr val="404040"/>
                </a:solidFill>
              </a:rPr>
              <a:t>. DKA: </a:t>
            </a:r>
            <a:r>
              <a:rPr lang="en-US" altLang="de-DE" sz="600" err="1">
                <a:solidFill>
                  <a:srgbClr val="404040"/>
                </a:solidFill>
              </a:rPr>
              <a:t>Diabetische</a:t>
            </a:r>
            <a:r>
              <a:rPr lang="en-US" altLang="de-DE" sz="600">
                <a:solidFill>
                  <a:srgbClr val="404040"/>
                </a:solidFill>
              </a:rPr>
              <a:t> </a:t>
            </a:r>
            <a:r>
              <a:rPr lang="en-US" altLang="de-DE" sz="600" err="1">
                <a:solidFill>
                  <a:srgbClr val="404040"/>
                </a:solidFill>
              </a:rPr>
              <a:t>Ketoazidose</a:t>
            </a:r>
            <a:r>
              <a:rPr lang="en-US" altLang="de-DE" sz="600">
                <a:solidFill>
                  <a:srgbClr val="404040"/>
                </a:solidFill>
              </a:rPr>
              <a:t>; T1D: Typ-1-Diabetes.</a:t>
            </a:r>
            <a:endParaRPr lang="en-US" altLang="de-DE" sz="600" baseline="30000">
              <a:solidFill>
                <a:srgbClr val="404040"/>
              </a:solidFill>
            </a:endParaRPr>
          </a:p>
        </p:txBody>
      </p:sp>
    </p:spTree>
    <p:extLst>
      <p:ext uri="{BB962C8B-B14F-4D97-AF65-F5344CB8AC3E}">
        <p14:creationId xmlns:p14="http://schemas.microsoft.com/office/powerpoint/2010/main" val="26629769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25615" y="11354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Schwere Hypoglykämien sind lebensbedrohlich und haben negative akute und Langzeit-Konsequenzen</a:t>
            </a:r>
            <a:r>
              <a:rPr kumimoji="0" lang="de-DE" sz="2000" b="1" i="0" u="none" strike="noStrike" kern="1200" cap="none" spc="0" normalizeH="0" baseline="30000" noProof="0">
                <a:ln>
                  <a:noFill/>
                </a:ln>
                <a:solidFill>
                  <a:srgbClr val="7030A0"/>
                </a:solidFill>
                <a:effectLst/>
                <a:uLnTx/>
                <a:uFillTx/>
                <a:latin typeface="Verdana"/>
                <a:ea typeface="+mn-ea"/>
                <a:cs typeface="+mn-cs"/>
              </a:rPr>
              <a:t>1-4</a:t>
            </a:r>
          </a:p>
        </p:txBody>
      </p:sp>
      <p:sp>
        <p:nvSpPr>
          <p:cNvPr id="3" name="Text Placeholder 4">
            <a:extLst>
              <a:ext uri="{FF2B5EF4-FFF2-40B4-BE49-F238E27FC236}">
                <a16:creationId xmlns:a16="http://schemas.microsoft.com/office/drawing/2014/main" id="{BAD82FC8-45A8-CA74-D015-4DCA84DFF77B}"/>
              </a:ext>
            </a:extLst>
          </p:cNvPr>
          <p:cNvSpPr txBox="1">
            <a:spLocks/>
          </p:cNvSpPr>
          <p:nvPr/>
        </p:nvSpPr>
        <p:spPr>
          <a:xfrm>
            <a:off x="325615" y="4901541"/>
            <a:ext cx="8332002" cy="175230"/>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lang="en-US" sz="600" b="1">
                <a:solidFill>
                  <a:srgbClr val="404040"/>
                </a:solidFill>
                <a:latin typeface="Verdana"/>
              </a:rPr>
              <a:t>1. </a:t>
            </a:r>
            <a:r>
              <a:rPr lang="en-US" sz="600">
                <a:solidFill>
                  <a:srgbClr val="404040"/>
                </a:solidFill>
                <a:latin typeface="Verdana"/>
              </a:rPr>
              <a:t>Frier BM. </a:t>
            </a:r>
            <a:r>
              <a:rPr lang="en-US" sz="600" i="1">
                <a:solidFill>
                  <a:srgbClr val="404040"/>
                </a:solidFill>
                <a:latin typeface="Verdana"/>
              </a:rPr>
              <a:t>Nat Rev Endocrinol</a:t>
            </a:r>
            <a:r>
              <a:rPr lang="en-US" sz="600">
                <a:solidFill>
                  <a:srgbClr val="404040"/>
                </a:solidFill>
                <a:latin typeface="Verdana"/>
              </a:rPr>
              <a:t> 2014; 10: 711</a:t>
            </a:r>
            <a:r>
              <a:rPr lang="en-US" sz="600">
                <a:solidFill>
                  <a:srgbClr val="404040"/>
                </a:solidFill>
                <a:latin typeface="+mn-lt"/>
                <a:cs typeface="+mn-cs"/>
              </a:rPr>
              <a:t>–</a:t>
            </a:r>
            <a:r>
              <a:rPr lang="en-US" sz="600">
                <a:solidFill>
                  <a:srgbClr val="404040"/>
                </a:solidFill>
                <a:latin typeface="Verdana"/>
              </a:rPr>
              <a:t>22. </a:t>
            </a:r>
            <a:r>
              <a:rPr lang="en-US" sz="600" b="1">
                <a:solidFill>
                  <a:srgbClr val="404040"/>
                </a:solidFill>
                <a:latin typeface="Verdana"/>
              </a:rPr>
              <a:t>2.</a:t>
            </a:r>
            <a:r>
              <a:rPr lang="en-US" sz="600">
                <a:solidFill>
                  <a:srgbClr val="404040"/>
                </a:solidFill>
                <a:latin typeface="Verdana"/>
              </a:rPr>
              <a:t> Seaquist ER </a:t>
            </a:r>
            <a:r>
              <a:rPr lang="en-US" sz="600" i="1">
                <a:solidFill>
                  <a:srgbClr val="404040"/>
                </a:solidFill>
                <a:latin typeface="Verdana"/>
              </a:rPr>
              <a:t>et al. Diabetes Care</a:t>
            </a:r>
            <a:r>
              <a:rPr lang="en-US" sz="600">
                <a:solidFill>
                  <a:srgbClr val="404040"/>
                </a:solidFill>
                <a:latin typeface="Verdana"/>
              </a:rPr>
              <a:t> 2013; 36: 1384</a:t>
            </a:r>
            <a:r>
              <a:rPr lang="en-US" sz="600">
                <a:solidFill>
                  <a:srgbClr val="404040"/>
                </a:solidFill>
                <a:latin typeface="+mn-lt"/>
                <a:cs typeface="+mn-cs"/>
              </a:rPr>
              <a:t>–</a:t>
            </a:r>
            <a:r>
              <a:rPr lang="en-US" sz="600">
                <a:solidFill>
                  <a:srgbClr val="404040"/>
                </a:solidFill>
                <a:latin typeface="Verdana"/>
              </a:rPr>
              <a:t>95. </a:t>
            </a:r>
            <a:r>
              <a:rPr lang="en-US" sz="600" b="1">
                <a:solidFill>
                  <a:srgbClr val="404040"/>
                </a:solidFill>
                <a:latin typeface="Verdana"/>
              </a:rPr>
              <a:t>3.</a:t>
            </a:r>
            <a:r>
              <a:rPr lang="en-US" sz="600">
                <a:solidFill>
                  <a:srgbClr val="404040"/>
                </a:solidFill>
                <a:latin typeface="Verdana"/>
              </a:rPr>
              <a:t> Cryer PE. </a:t>
            </a:r>
            <a:r>
              <a:rPr lang="en-US" sz="600" i="1">
                <a:solidFill>
                  <a:srgbClr val="404040"/>
                </a:solidFill>
                <a:latin typeface="Verdana"/>
              </a:rPr>
              <a:t>Diabetes Care</a:t>
            </a:r>
            <a:r>
              <a:rPr lang="en-US" sz="600">
                <a:solidFill>
                  <a:srgbClr val="404040"/>
                </a:solidFill>
                <a:latin typeface="Verdana"/>
              </a:rPr>
              <a:t> 2012; 35: 1814</a:t>
            </a:r>
            <a:r>
              <a:rPr lang="en-US" sz="600">
                <a:solidFill>
                  <a:srgbClr val="404040"/>
                </a:solidFill>
                <a:latin typeface="+mn-lt"/>
                <a:cs typeface="+mn-cs"/>
              </a:rPr>
              <a:t>–</a:t>
            </a:r>
            <a:r>
              <a:rPr lang="en-US" sz="600">
                <a:solidFill>
                  <a:srgbClr val="404040"/>
                </a:solidFill>
                <a:latin typeface="Verdana"/>
              </a:rPr>
              <a:t>6. </a:t>
            </a:r>
            <a:r>
              <a:rPr lang="en-US" sz="600" b="1">
                <a:solidFill>
                  <a:srgbClr val="404040"/>
                </a:solidFill>
                <a:latin typeface="Verdana"/>
              </a:rPr>
              <a:t>4.</a:t>
            </a:r>
            <a:r>
              <a:rPr lang="en-US" sz="600">
                <a:solidFill>
                  <a:srgbClr val="404040"/>
                </a:solidFill>
                <a:latin typeface="Verdana"/>
              </a:rPr>
              <a:t> </a:t>
            </a:r>
            <a:r>
              <a:rPr lang="en-US" sz="600" err="1">
                <a:solidFill>
                  <a:srgbClr val="404040"/>
                </a:solidFill>
                <a:latin typeface="Verdana"/>
              </a:rPr>
              <a:t>Khunti</a:t>
            </a:r>
            <a:r>
              <a:rPr lang="en-US" sz="600">
                <a:solidFill>
                  <a:srgbClr val="404040"/>
                </a:solidFill>
                <a:latin typeface="Verdana"/>
              </a:rPr>
              <a:t> K </a:t>
            </a:r>
            <a:r>
              <a:rPr lang="en-US" sz="600" i="1">
                <a:solidFill>
                  <a:srgbClr val="404040"/>
                </a:solidFill>
                <a:latin typeface="Verdana"/>
              </a:rPr>
              <a:t>et al. Diabetes Care</a:t>
            </a:r>
            <a:r>
              <a:rPr lang="en-US" sz="600">
                <a:solidFill>
                  <a:srgbClr val="404040"/>
                </a:solidFill>
                <a:latin typeface="Verdana"/>
              </a:rPr>
              <a:t> 2015; 38: 316</a:t>
            </a:r>
            <a:r>
              <a:rPr lang="en-US" sz="600">
                <a:solidFill>
                  <a:srgbClr val="404040"/>
                </a:solidFill>
                <a:latin typeface="+mn-lt"/>
                <a:cs typeface="+mn-cs"/>
              </a:rPr>
              <a:t>–</a:t>
            </a:r>
            <a:r>
              <a:rPr lang="en-US" sz="600">
                <a:solidFill>
                  <a:srgbClr val="404040"/>
                </a:solidFill>
                <a:latin typeface="Verdana"/>
              </a:rPr>
              <a:t>22.</a:t>
            </a:r>
          </a:p>
        </p:txBody>
      </p:sp>
      <p:sp>
        <p:nvSpPr>
          <p:cNvPr id="55" name="Circle: Hollow 55">
            <a:extLst>
              <a:ext uri="{FF2B5EF4-FFF2-40B4-BE49-F238E27FC236}">
                <a16:creationId xmlns:a16="http://schemas.microsoft.com/office/drawing/2014/main" id="{BB6453F8-FAE6-3D83-8D81-0442538A5C71}"/>
              </a:ext>
            </a:extLst>
          </p:cNvPr>
          <p:cNvSpPr/>
          <p:nvPr/>
        </p:nvSpPr>
        <p:spPr>
          <a:xfrm>
            <a:off x="3035543" y="1035293"/>
            <a:ext cx="3072914" cy="3072914"/>
          </a:xfrm>
          <a:prstGeom prst="donut">
            <a:avLst>
              <a:gd name="adj" fmla="val 12579"/>
            </a:avLst>
          </a:prstGeom>
          <a:solidFill>
            <a:srgbClr val="C7E7E4"/>
          </a:solidFill>
          <a:ln w="25400" cap="flat" cmpd="sng" algn="ctr">
            <a:noFill/>
            <a:prstDash val="solid"/>
          </a:ln>
          <a:effectLst/>
        </p:spPr>
        <p:txBody>
          <a:bodyPr wrap="square"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6" name="TextBox 6">
            <a:extLst>
              <a:ext uri="{FF2B5EF4-FFF2-40B4-BE49-F238E27FC236}">
                <a16:creationId xmlns:a16="http://schemas.microsoft.com/office/drawing/2014/main" id="{B647ACA5-FD8B-13C1-4B02-D59BCAEF879B}"/>
              </a:ext>
            </a:extLst>
          </p:cNvPr>
          <p:cNvSpPr txBox="1"/>
          <p:nvPr/>
        </p:nvSpPr>
        <p:spPr>
          <a:xfrm>
            <a:off x="6179161" y="2851127"/>
            <a:ext cx="1171796" cy="138499"/>
          </a:xfrm>
          <a:prstGeom prst="rect">
            <a:avLst/>
          </a:prstGeom>
          <a:noFill/>
        </p:spPr>
        <p:txBody>
          <a:bodyPr wrap="none" lIns="0" tIns="0" rIns="0" bIns="0" rtlCol="0">
            <a:spAutoFit/>
          </a:bodyPr>
          <a:lstStyle>
            <a:defPPr>
              <a:defRPr lang="en-US"/>
            </a:defPPr>
            <a:lvl1pPr marR="0" lvl="0" indent="0" defTabSz="914377" fontAlgn="base">
              <a:lnSpc>
                <a:spcPct val="100000"/>
              </a:lnSpc>
              <a:spcBef>
                <a:spcPct val="0"/>
              </a:spcBef>
              <a:spcAft>
                <a:spcPct val="0"/>
              </a:spcAft>
              <a:buClrTx/>
              <a:buSzTx/>
              <a:buFontTx/>
              <a:buNone/>
              <a:tabLst/>
              <a:defRPr kumimoji="0" sz="1200" b="1" i="0" u="none" strike="noStrike" cap="none" spc="0" normalizeH="0" baseline="0">
                <a:ln>
                  <a:noFill/>
                </a:ln>
                <a:effectLst/>
                <a:uLnTx/>
                <a:uFillTx/>
                <a:latin typeface="+mj-lt"/>
                <a:cs typeface="Arial" charset="0"/>
              </a:defRPr>
            </a:lvl1pPr>
          </a:lstStyle>
          <a:p>
            <a:pPr defTabSz="685783">
              <a:defRPr/>
            </a:pPr>
            <a:r>
              <a:rPr lang="en-US" sz="900" err="1">
                <a:solidFill>
                  <a:srgbClr val="2F3651"/>
                </a:solidFill>
                <a:latin typeface="+mn-lt"/>
              </a:rPr>
              <a:t>Kognitiver</a:t>
            </a:r>
            <a:r>
              <a:rPr lang="en-US" sz="900">
                <a:solidFill>
                  <a:srgbClr val="2F3651"/>
                </a:solidFill>
                <a:latin typeface="+mn-lt"/>
              </a:rPr>
              <a:t> Abbau</a:t>
            </a:r>
            <a:r>
              <a:rPr lang="en-US" sz="900" b="0" baseline="30000">
                <a:solidFill>
                  <a:srgbClr val="2F3651"/>
                </a:solidFill>
                <a:latin typeface="+mn-lt"/>
              </a:rPr>
              <a:t>1</a:t>
            </a:r>
          </a:p>
        </p:txBody>
      </p:sp>
      <p:sp>
        <p:nvSpPr>
          <p:cNvPr id="57" name="TextBox 11">
            <a:extLst>
              <a:ext uri="{FF2B5EF4-FFF2-40B4-BE49-F238E27FC236}">
                <a16:creationId xmlns:a16="http://schemas.microsoft.com/office/drawing/2014/main" id="{C87D0294-90E4-1757-6EB6-44688F86658A}"/>
              </a:ext>
            </a:extLst>
          </p:cNvPr>
          <p:cNvSpPr txBox="1"/>
          <p:nvPr/>
        </p:nvSpPr>
        <p:spPr>
          <a:xfrm>
            <a:off x="2020224" y="1285004"/>
            <a:ext cx="1216453" cy="397545"/>
          </a:xfrm>
          <a:prstGeom prst="rect">
            <a:avLst/>
          </a:prstGeom>
          <a:noFill/>
        </p:spPr>
        <p:txBody>
          <a:bodyPr wrap="square" lIns="0" tIns="0" rIns="0" bIns="0" rtlCol="0">
            <a:spAutoFit/>
          </a:bodyPr>
          <a:lstStyle/>
          <a:p>
            <a:pPr algn="r" defTabSz="685783" fontAlgn="base">
              <a:lnSpc>
                <a:spcPct val="90000"/>
              </a:lnSpc>
              <a:spcBef>
                <a:spcPts val="225"/>
              </a:spcBef>
              <a:spcAft>
                <a:spcPct val="0"/>
              </a:spcAft>
              <a:defRPr/>
            </a:pPr>
            <a:r>
              <a:rPr lang="en-US" sz="900" b="1" err="1">
                <a:solidFill>
                  <a:srgbClr val="2F3651"/>
                </a:solidFill>
                <a:cs typeface="Arial" charset="0"/>
              </a:rPr>
              <a:t>Akute</a:t>
            </a:r>
            <a:r>
              <a:rPr lang="en-US" sz="900" b="1">
                <a:solidFill>
                  <a:srgbClr val="2F3651"/>
                </a:solidFill>
                <a:cs typeface="Arial" charset="0"/>
              </a:rPr>
              <a:t> Symptome</a:t>
            </a:r>
            <a:r>
              <a:rPr lang="en-US" sz="900" baseline="30000">
                <a:solidFill>
                  <a:srgbClr val="2F3651"/>
                </a:solidFill>
                <a:cs typeface="Arial" charset="0"/>
              </a:rPr>
              <a:t>1</a:t>
            </a:r>
            <a:r>
              <a:rPr lang="en-US" sz="900" b="1">
                <a:solidFill>
                  <a:srgbClr val="2F3651"/>
                </a:solidFill>
                <a:cs typeface="Arial" charset="0"/>
              </a:rPr>
              <a:t> </a:t>
            </a:r>
            <a:endParaRPr lang="en-US" sz="900">
              <a:solidFill>
                <a:srgbClr val="2F3651"/>
              </a:solidFill>
              <a:cs typeface="Arial" charset="0"/>
            </a:endParaRPr>
          </a:p>
          <a:p>
            <a:pPr algn="r" defTabSz="685783" fontAlgn="base">
              <a:lnSpc>
                <a:spcPct val="90000"/>
              </a:lnSpc>
              <a:spcBef>
                <a:spcPts val="225"/>
              </a:spcBef>
              <a:spcAft>
                <a:spcPct val="0"/>
              </a:spcAft>
              <a:defRPr/>
            </a:pPr>
            <a:r>
              <a:rPr lang="en-US" sz="800" err="1">
                <a:solidFill>
                  <a:srgbClr val="2F3651"/>
                </a:solidFill>
                <a:cs typeface="Arial" charset="0"/>
              </a:rPr>
              <a:t>Neuroglykopenische</a:t>
            </a:r>
            <a:endParaRPr lang="en-US" sz="800">
              <a:solidFill>
                <a:srgbClr val="2F3651"/>
              </a:solidFill>
              <a:cs typeface="Arial" charset="0"/>
            </a:endParaRPr>
          </a:p>
          <a:p>
            <a:pPr algn="r" defTabSz="685783" fontAlgn="base">
              <a:lnSpc>
                <a:spcPct val="90000"/>
              </a:lnSpc>
              <a:spcBef>
                <a:spcPts val="225"/>
              </a:spcBef>
              <a:spcAft>
                <a:spcPct val="0"/>
              </a:spcAft>
              <a:defRPr/>
            </a:pPr>
            <a:r>
              <a:rPr lang="en-US" sz="800" err="1">
                <a:solidFill>
                  <a:srgbClr val="2F3651"/>
                </a:solidFill>
                <a:cs typeface="Arial" charset="0"/>
              </a:rPr>
              <a:t>Autonome</a:t>
            </a:r>
            <a:endParaRPr lang="en-US" sz="800">
              <a:solidFill>
                <a:srgbClr val="2F3651"/>
              </a:solidFill>
              <a:cs typeface="Arial" charset="0"/>
            </a:endParaRPr>
          </a:p>
        </p:txBody>
      </p:sp>
      <p:sp>
        <p:nvSpPr>
          <p:cNvPr id="58" name="TextBox 16">
            <a:extLst>
              <a:ext uri="{FF2B5EF4-FFF2-40B4-BE49-F238E27FC236}">
                <a16:creationId xmlns:a16="http://schemas.microsoft.com/office/drawing/2014/main" id="{5AB335CB-F0E9-FD60-EDDA-006D8823155B}"/>
              </a:ext>
            </a:extLst>
          </p:cNvPr>
          <p:cNvSpPr txBox="1"/>
          <p:nvPr/>
        </p:nvSpPr>
        <p:spPr>
          <a:xfrm>
            <a:off x="5680092" y="1295423"/>
            <a:ext cx="1328890" cy="138499"/>
          </a:xfrm>
          <a:prstGeom prst="rect">
            <a:avLst/>
          </a:prstGeom>
          <a:noFill/>
        </p:spPr>
        <p:txBody>
          <a:bodyPr wrap="none" lIns="0" tIns="0" rIns="0" bIns="0" rtlCol="0">
            <a:spAutoFit/>
          </a:bodyPr>
          <a:lstStyle/>
          <a:p>
            <a:pPr defTabSz="685783" fontAlgn="base">
              <a:spcBef>
                <a:spcPct val="0"/>
              </a:spcBef>
              <a:spcAft>
                <a:spcPct val="0"/>
              </a:spcAft>
              <a:defRPr/>
            </a:pPr>
            <a:r>
              <a:rPr lang="en-US" sz="900" b="1">
                <a:solidFill>
                  <a:srgbClr val="2F3651"/>
                </a:solidFill>
                <a:cs typeface="Arial" charset="0"/>
              </a:rPr>
              <a:t>Hypoglykämieangst</a:t>
            </a:r>
            <a:r>
              <a:rPr lang="en-US" sz="900" baseline="30000">
                <a:solidFill>
                  <a:srgbClr val="2F3651"/>
                </a:solidFill>
                <a:cs typeface="Arial" charset="0"/>
              </a:rPr>
              <a:t>1</a:t>
            </a:r>
          </a:p>
        </p:txBody>
      </p:sp>
      <p:sp>
        <p:nvSpPr>
          <p:cNvPr id="59" name="TextBox 17">
            <a:extLst>
              <a:ext uri="{FF2B5EF4-FFF2-40B4-BE49-F238E27FC236}">
                <a16:creationId xmlns:a16="http://schemas.microsoft.com/office/drawing/2014/main" id="{CCEFB6EB-6655-C203-A916-B560D7E40360}"/>
              </a:ext>
            </a:extLst>
          </p:cNvPr>
          <p:cNvSpPr txBox="1"/>
          <p:nvPr/>
        </p:nvSpPr>
        <p:spPr>
          <a:xfrm>
            <a:off x="773350" y="1919862"/>
            <a:ext cx="2030492" cy="371897"/>
          </a:xfrm>
          <a:prstGeom prst="rect">
            <a:avLst/>
          </a:prstGeom>
          <a:noFill/>
        </p:spPr>
        <p:txBody>
          <a:bodyPr wrap="square" lIns="0" tIns="0" rIns="0" bIns="0" rtlCol="0">
            <a:spAutoFit/>
          </a:bodyPr>
          <a:lstStyle/>
          <a:p>
            <a:pPr algn="r" defTabSz="685783" fontAlgn="base">
              <a:lnSpc>
                <a:spcPct val="90000"/>
              </a:lnSpc>
              <a:spcBef>
                <a:spcPts val="225"/>
              </a:spcBef>
              <a:spcAft>
                <a:spcPct val="0"/>
              </a:spcAft>
              <a:defRPr/>
            </a:pPr>
            <a:r>
              <a:rPr lang="en-US" sz="900" b="1" err="1">
                <a:solidFill>
                  <a:srgbClr val="2F3651"/>
                </a:solidFill>
                <a:cs typeface="Arial" charset="0"/>
              </a:rPr>
              <a:t>Kognitive</a:t>
            </a:r>
            <a:r>
              <a:rPr lang="en-US" sz="900" b="1">
                <a:solidFill>
                  <a:srgbClr val="2F3651"/>
                </a:solidFill>
                <a:cs typeface="Arial" charset="0"/>
              </a:rPr>
              <a:t> Beeinträchtigung</a:t>
            </a:r>
            <a:r>
              <a:rPr lang="en-US" sz="900" baseline="30000">
                <a:solidFill>
                  <a:srgbClr val="2F3651"/>
                </a:solidFill>
                <a:cs typeface="Arial" charset="0"/>
              </a:rPr>
              <a:t>1,2</a:t>
            </a:r>
            <a:endParaRPr lang="en-US" sz="900">
              <a:solidFill>
                <a:srgbClr val="2F3651"/>
              </a:solidFill>
              <a:cs typeface="Arial" charset="0"/>
            </a:endParaRPr>
          </a:p>
          <a:p>
            <a:pPr algn="r" defTabSz="685783" fontAlgn="base">
              <a:lnSpc>
                <a:spcPct val="90000"/>
              </a:lnSpc>
              <a:spcBef>
                <a:spcPts val="225"/>
              </a:spcBef>
              <a:spcAft>
                <a:spcPct val="0"/>
              </a:spcAft>
              <a:defRPr/>
            </a:pPr>
            <a:r>
              <a:rPr lang="de-DE" sz="800">
                <a:solidFill>
                  <a:srgbClr val="2F3651"/>
                </a:solidFill>
                <a:cs typeface="Arial" charset="0"/>
              </a:rPr>
              <a:t>Beeinträchtigung der Arbeitsleistung und der sozialen Aktivitäten</a:t>
            </a:r>
            <a:endParaRPr lang="en-US" sz="800" baseline="30000">
              <a:solidFill>
                <a:srgbClr val="2F3651"/>
              </a:solidFill>
              <a:cs typeface="Arial" charset="0"/>
            </a:endParaRPr>
          </a:p>
        </p:txBody>
      </p:sp>
      <p:sp>
        <p:nvSpPr>
          <p:cNvPr id="60" name="TextBox 22">
            <a:extLst>
              <a:ext uri="{FF2B5EF4-FFF2-40B4-BE49-F238E27FC236}">
                <a16:creationId xmlns:a16="http://schemas.microsoft.com/office/drawing/2014/main" id="{E2E2872F-55BA-4720-9FE3-2967AD8BC9E2}"/>
              </a:ext>
            </a:extLst>
          </p:cNvPr>
          <p:cNvSpPr txBox="1"/>
          <p:nvPr/>
        </p:nvSpPr>
        <p:spPr>
          <a:xfrm>
            <a:off x="1343503" y="2642710"/>
            <a:ext cx="1596891" cy="593496"/>
          </a:xfrm>
          <a:prstGeom prst="rect">
            <a:avLst/>
          </a:prstGeom>
          <a:noFill/>
        </p:spPr>
        <p:txBody>
          <a:bodyPr wrap="square" lIns="0" tIns="0" rIns="0" bIns="0" rtlCol="0">
            <a:spAutoFit/>
          </a:bodyPr>
          <a:lstStyle/>
          <a:p>
            <a:pPr algn="r" defTabSz="685783" fontAlgn="base">
              <a:lnSpc>
                <a:spcPct val="90000"/>
              </a:lnSpc>
              <a:spcBef>
                <a:spcPts val="225"/>
              </a:spcBef>
              <a:spcAft>
                <a:spcPct val="0"/>
              </a:spcAft>
              <a:defRPr/>
            </a:pPr>
            <a:r>
              <a:rPr lang="en-US" sz="900" b="1" err="1">
                <a:solidFill>
                  <a:srgbClr val="2F3651"/>
                </a:solidFill>
                <a:cs typeface="Arial" charset="0"/>
              </a:rPr>
              <a:t>Akute</a:t>
            </a:r>
            <a:r>
              <a:rPr lang="en-US" sz="900" b="1">
                <a:solidFill>
                  <a:srgbClr val="2F3651"/>
                </a:solidFill>
                <a:cs typeface="Arial" charset="0"/>
              </a:rPr>
              <a:t> Morbidität</a:t>
            </a:r>
            <a:r>
              <a:rPr lang="en-US" sz="900" baseline="30000">
                <a:solidFill>
                  <a:srgbClr val="2F3651"/>
                </a:solidFill>
                <a:cs typeface="Arial" charset="0"/>
              </a:rPr>
              <a:t>1</a:t>
            </a:r>
          </a:p>
          <a:p>
            <a:pPr algn="r" defTabSz="685783" fontAlgn="base">
              <a:lnSpc>
                <a:spcPct val="90000"/>
              </a:lnSpc>
              <a:spcBef>
                <a:spcPts val="225"/>
              </a:spcBef>
              <a:spcAft>
                <a:spcPct val="0"/>
              </a:spcAft>
              <a:defRPr/>
            </a:pPr>
            <a:r>
              <a:rPr lang="en-US" sz="800" err="1">
                <a:solidFill>
                  <a:srgbClr val="2F3651"/>
                </a:solidFill>
                <a:cs typeface="Arial" charset="0"/>
              </a:rPr>
              <a:t>Unfälle</a:t>
            </a:r>
            <a:r>
              <a:rPr lang="en-US" sz="800">
                <a:solidFill>
                  <a:srgbClr val="2F3651"/>
                </a:solidFill>
                <a:cs typeface="Arial" charset="0"/>
              </a:rPr>
              <a:t> und </a:t>
            </a:r>
            <a:r>
              <a:rPr lang="en-US" sz="800" err="1">
                <a:solidFill>
                  <a:srgbClr val="2F3651"/>
                </a:solidFill>
                <a:cs typeface="Arial" charset="0"/>
              </a:rPr>
              <a:t>Verletzungen</a:t>
            </a:r>
            <a:br>
              <a:rPr lang="en-US" sz="800">
                <a:solidFill>
                  <a:srgbClr val="2F3651"/>
                </a:solidFill>
                <a:cs typeface="Arial" charset="0"/>
              </a:rPr>
            </a:br>
            <a:r>
              <a:rPr lang="en-US" sz="800" err="1">
                <a:solidFill>
                  <a:srgbClr val="2F3651"/>
                </a:solidFill>
                <a:cs typeface="Arial" charset="0"/>
              </a:rPr>
              <a:t>Koma</a:t>
            </a:r>
            <a:r>
              <a:rPr lang="en-US" sz="800">
                <a:solidFill>
                  <a:srgbClr val="2F3651"/>
                </a:solidFill>
                <a:cs typeface="Arial" charset="0"/>
              </a:rPr>
              <a:t> und </a:t>
            </a:r>
            <a:r>
              <a:rPr lang="en-US" sz="800" err="1">
                <a:solidFill>
                  <a:srgbClr val="2F3651"/>
                </a:solidFill>
                <a:cs typeface="Arial" charset="0"/>
              </a:rPr>
              <a:t>Krampfanfälle</a:t>
            </a:r>
            <a:br>
              <a:rPr lang="en-US" sz="800">
                <a:solidFill>
                  <a:srgbClr val="2F3651"/>
                </a:solidFill>
                <a:cs typeface="Arial" charset="0"/>
              </a:rPr>
            </a:br>
            <a:r>
              <a:rPr lang="en-US" sz="800" err="1">
                <a:solidFill>
                  <a:srgbClr val="2F3651"/>
                </a:solidFill>
                <a:cs typeface="Arial" charset="0"/>
              </a:rPr>
              <a:t>Kardiovaskuläre</a:t>
            </a:r>
            <a:r>
              <a:rPr lang="en-US" sz="800">
                <a:solidFill>
                  <a:srgbClr val="2F3651"/>
                </a:solidFill>
                <a:cs typeface="Arial" charset="0"/>
              </a:rPr>
              <a:t> </a:t>
            </a:r>
            <a:r>
              <a:rPr lang="en-US" sz="800" err="1">
                <a:solidFill>
                  <a:srgbClr val="2F3651"/>
                </a:solidFill>
                <a:cs typeface="Arial" charset="0"/>
              </a:rPr>
              <a:t>Ereignisse</a:t>
            </a:r>
            <a:br>
              <a:rPr lang="en-US" sz="800">
                <a:solidFill>
                  <a:srgbClr val="2F3651"/>
                </a:solidFill>
                <a:cs typeface="Arial" charset="0"/>
              </a:rPr>
            </a:br>
            <a:r>
              <a:rPr lang="en-US" sz="800" err="1">
                <a:solidFill>
                  <a:srgbClr val="2F3651"/>
                </a:solidFill>
                <a:cs typeface="Arial" charset="0"/>
              </a:rPr>
              <a:t>Cerebrovaskuläre</a:t>
            </a:r>
            <a:r>
              <a:rPr lang="en-US" sz="800">
                <a:solidFill>
                  <a:srgbClr val="2F3651"/>
                </a:solidFill>
                <a:cs typeface="Arial" charset="0"/>
              </a:rPr>
              <a:t> </a:t>
            </a:r>
            <a:r>
              <a:rPr lang="en-US" sz="800" err="1">
                <a:solidFill>
                  <a:srgbClr val="2F3651"/>
                </a:solidFill>
                <a:cs typeface="Arial" charset="0"/>
              </a:rPr>
              <a:t>Ereignisse</a:t>
            </a:r>
            <a:endParaRPr lang="en-US" sz="800">
              <a:solidFill>
                <a:srgbClr val="2F3651"/>
              </a:solidFill>
              <a:cs typeface="Arial" charset="0"/>
            </a:endParaRPr>
          </a:p>
        </p:txBody>
      </p:sp>
      <p:sp>
        <p:nvSpPr>
          <p:cNvPr id="61" name="TextBox 27">
            <a:extLst>
              <a:ext uri="{FF2B5EF4-FFF2-40B4-BE49-F238E27FC236}">
                <a16:creationId xmlns:a16="http://schemas.microsoft.com/office/drawing/2014/main" id="{E5642845-9852-D016-06B2-0D07E71DDAB5}"/>
              </a:ext>
            </a:extLst>
          </p:cNvPr>
          <p:cNvSpPr txBox="1"/>
          <p:nvPr/>
        </p:nvSpPr>
        <p:spPr>
          <a:xfrm>
            <a:off x="2558756" y="3583141"/>
            <a:ext cx="772647" cy="138499"/>
          </a:xfrm>
          <a:prstGeom prst="rect">
            <a:avLst/>
          </a:prstGeom>
          <a:noFill/>
        </p:spPr>
        <p:txBody>
          <a:bodyPr wrap="none" lIns="0" tIns="0" rIns="0" bIns="0" rtlCol="0">
            <a:spAutoFit/>
          </a:bodyPr>
          <a:lstStyle/>
          <a:p>
            <a:pPr algn="r" defTabSz="685783" fontAlgn="base">
              <a:spcAft>
                <a:spcPct val="0"/>
              </a:spcAft>
              <a:defRPr/>
            </a:pPr>
            <a:r>
              <a:rPr lang="en-US" sz="900" b="1">
                <a:solidFill>
                  <a:srgbClr val="2F3651"/>
                </a:solidFill>
                <a:cs typeface="Arial" charset="0"/>
              </a:rPr>
              <a:t>Mortalität</a:t>
            </a:r>
            <a:r>
              <a:rPr lang="en-US" sz="900" baseline="30000">
                <a:solidFill>
                  <a:srgbClr val="2F3651"/>
                </a:solidFill>
                <a:cs typeface="Arial" charset="0"/>
              </a:rPr>
              <a:t>2</a:t>
            </a:r>
            <a:r>
              <a:rPr lang="en-US" sz="900" baseline="30000">
                <a:solidFill>
                  <a:srgbClr val="2F3651"/>
                </a:solidFill>
                <a:cs typeface="Arial" panose="020B0604020202020204" pitchFamily="34" charset="0"/>
              </a:rPr>
              <a:t>-</a:t>
            </a:r>
            <a:r>
              <a:rPr lang="en-US" sz="900" baseline="30000">
                <a:solidFill>
                  <a:srgbClr val="2F3651"/>
                </a:solidFill>
                <a:cs typeface="Arial" charset="0"/>
              </a:rPr>
              <a:t>4</a:t>
            </a:r>
            <a:endParaRPr lang="en-US" sz="900">
              <a:solidFill>
                <a:srgbClr val="2F3651"/>
              </a:solidFill>
              <a:cs typeface="Arial" charset="0"/>
            </a:endParaRPr>
          </a:p>
        </p:txBody>
      </p:sp>
      <p:sp>
        <p:nvSpPr>
          <p:cNvPr id="62" name="TextBox 31">
            <a:extLst>
              <a:ext uri="{FF2B5EF4-FFF2-40B4-BE49-F238E27FC236}">
                <a16:creationId xmlns:a16="http://schemas.microsoft.com/office/drawing/2014/main" id="{A9C3E9E5-C0A4-B9F4-27E8-B6F7355CD99E}"/>
              </a:ext>
            </a:extLst>
          </p:cNvPr>
          <p:cNvSpPr txBox="1"/>
          <p:nvPr/>
        </p:nvSpPr>
        <p:spPr>
          <a:xfrm>
            <a:off x="5605886" y="3751416"/>
            <a:ext cx="687689" cy="138499"/>
          </a:xfrm>
          <a:prstGeom prst="rect">
            <a:avLst/>
          </a:prstGeom>
          <a:noFill/>
        </p:spPr>
        <p:txBody>
          <a:bodyPr wrap="none" lIns="0" tIns="0" rIns="0" bIns="0" rtlCol="0">
            <a:spAutoFit/>
          </a:bodyPr>
          <a:lstStyle>
            <a:defPPr>
              <a:defRPr lang="en-US"/>
            </a:defPPr>
            <a:lvl1pPr marR="0" lvl="0" indent="0" defTabSz="914377" fontAlgn="base">
              <a:lnSpc>
                <a:spcPct val="100000"/>
              </a:lnSpc>
              <a:spcBef>
                <a:spcPct val="0"/>
              </a:spcBef>
              <a:spcAft>
                <a:spcPct val="0"/>
              </a:spcAft>
              <a:buClrTx/>
              <a:buSzTx/>
              <a:buFontTx/>
              <a:buNone/>
              <a:tabLst/>
              <a:defRPr kumimoji="0" sz="1200" b="1" i="0" u="none" strike="noStrike" cap="none" spc="0" normalizeH="0" baseline="0">
                <a:ln>
                  <a:noFill/>
                </a:ln>
                <a:effectLst/>
                <a:uLnTx/>
                <a:uFillTx/>
                <a:latin typeface="+mj-lt"/>
                <a:cs typeface="Arial" charset="0"/>
              </a:defRPr>
            </a:lvl1pPr>
          </a:lstStyle>
          <a:p>
            <a:pPr defTabSz="685783">
              <a:defRPr/>
            </a:pPr>
            <a:r>
              <a:rPr lang="en-US" sz="900">
                <a:solidFill>
                  <a:srgbClr val="2F3651"/>
                </a:solidFill>
                <a:latin typeface="+mn-lt"/>
              </a:rPr>
              <a:t>Mortalität</a:t>
            </a:r>
            <a:r>
              <a:rPr lang="en-US" sz="900" b="0" baseline="30000">
                <a:solidFill>
                  <a:srgbClr val="2F3651"/>
                </a:solidFill>
                <a:latin typeface="+mn-lt"/>
              </a:rPr>
              <a:t>4</a:t>
            </a:r>
          </a:p>
        </p:txBody>
      </p:sp>
      <p:sp>
        <p:nvSpPr>
          <p:cNvPr id="63" name="TextBox 35">
            <a:extLst>
              <a:ext uri="{FF2B5EF4-FFF2-40B4-BE49-F238E27FC236}">
                <a16:creationId xmlns:a16="http://schemas.microsoft.com/office/drawing/2014/main" id="{AEB1B0C9-211C-9319-E72C-768FE200129B}"/>
              </a:ext>
            </a:extLst>
          </p:cNvPr>
          <p:cNvSpPr txBox="1"/>
          <p:nvPr/>
        </p:nvSpPr>
        <p:spPr>
          <a:xfrm>
            <a:off x="6059139" y="1677091"/>
            <a:ext cx="1207425" cy="249299"/>
          </a:xfrm>
          <a:prstGeom prst="rect">
            <a:avLst/>
          </a:prstGeom>
          <a:noFill/>
        </p:spPr>
        <p:txBody>
          <a:bodyPr wrap="square" lIns="0" tIns="0" rIns="0" bIns="0" rtlCol="0">
            <a:spAutoFit/>
          </a:bodyPr>
          <a:lstStyle>
            <a:defPPr>
              <a:defRPr lang="en-US"/>
            </a:defPPr>
            <a:lvl1pPr marR="0" lvl="0" indent="0" defTabSz="914377" fontAlgn="base">
              <a:lnSpc>
                <a:spcPct val="100000"/>
              </a:lnSpc>
              <a:spcBef>
                <a:spcPct val="0"/>
              </a:spcBef>
              <a:spcAft>
                <a:spcPct val="0"/>
              </a:spcAft>
              <a:buClrTx/>
              <a:buSzTx/>
              <a:buFontTx/>
              <a:buNone/>
              <a:tabLst/>
              <a:defRPr kumimoji="0" sz="1200" b="1" i="0" u="none" strike="noStrike" cap="none" spc="0" normalizeH="0" baseline="0">
                <a:ln>
                  <a:noFill/>
                </a:ln>
                <a:effectLst/>
                <a:uLnTx/>
                <a:uFillTx/>
                <a:latin typeface="+mj-lt"/>
                <a:cs typeface="Arial" charset="0"/>
              </a:defRPr>
            </a:lvl1pPr>
          </a:lstStyle>
          <a:p>
            <a:pPr defTabSz="685783">
              <a:lnSpc>
                <a:spcPct val="90000"/>
              </a:lnSpc>
              <a:defRPr/>
            </a:pPr>
            <a:r>
              <a:rPr lang="en-US" sz="900" err="1">
                <a:solidFill>
                  <a:srgbClr val="2F3651"/>
                </a:solidFill>
                <a:latin typeface="+mn-lt"/>
              </a:rPr>
              <a:t>Verminderte</a:t>
            </a:r>
            <a:r>
              <a:rPr lang="en-US" sz="900">
                <a:solidFill>
                  <a:srgbClr val="2F3651"/>
                </a:solidFill>
                <a:latin typeface="+mn-lt"/>
              </a:rPr>
              <a:t> Lebensqualität</a:t>
            </a:r>
            <a:r>
              <a:rPr lang="en-US" sz="900" b="0" baseline="30000">
                <a:solidFill>
                  <a:srgbClr val="2F3651"/>
                </a:solidFill>
                <a:latin typeface="+mn-lt"/>
              </a:rPr>
              <a:t>1,2</a:t>
            </a:r>
          </a:p>
        </p:txBody>
      </p:sp>
      <p:sp>
        <p:nvSpPr>
          <p:cNvPr id="64" name="TextBox 36">
            <a:extLst>
              <a:ext uri="{FF2B5EF4-FFF2-40B4-BE49-F238E27FC236}">
                <a16:creationId xmlns:a16="http://schemas.microsoft.com/office/drawing/2014/main" id="{EECA5CB8-95E2-59A3-4DD5-5CF6CA164DEC}"/>
              </a:ext>
            </a:extLst>
          </p:cNvPr>
          <p:cNvSpPr txBox="1"/>
          <p:nvPr/>
        </p:nvSpPr>
        <p:spPr>
          <a:xfrm>
            <a:off x="6213657" y="2165071"/>
            <a:ext cx="1607381" cy="249299"/>
          </a:xfrm>
          <a:prstGeom prst="rect">
            <a:avLst/>
          </a:prstGeom>
          <a:noFill/>
        </p:spPr>
        <p:txBody>
          <a:bodyPr wrap="square" lIns="0" tIns="0" rIns="0" bIns="0" rtlCol="0">
            <a:spAutoFit/>
          </a:bodyPr>
          <a:lstStyle>
            <a:defPPr>
              <a:defRPr lang="en-US"/>
            </a:defPPr>
            <a:lvl1pPr marR="0" lvl="0" indent="0" defTabSz="914377" fontAlgn="base">
              <a:lnSpc>
                <a:spcPct val="100000"/>
              </a:lnSpc>
              <a:spcBef>
                <a:spcPct val="0"/>
              </a:spcBef>
              <a:spcAft>
                <a:spcPct val="0"/>
              </a:spcAft>
              <a:buClrTx/>
              <a:buSzTx/>
              <a:buFontTx/>
              <a:buNone/>
              <a:tabLst/>
              <a:defRPr kumimoji="0" sz="1200" b="1" i="0" u="none" strike="noStrike" cap="none" spc="0" normalizeH="0" baseline="0">
                <a:ln>
                  <a:noFill/>
                </a:ln>
                <a:effectLst/>
                <a:uLnTx/>
                <a:uFillTx/>
                <a:latin typeface="+mj-lt"/>
                <a:cs typeface="Arial" charset="0"/>
              </a:defRPr>
            </a:lvl1pPr>
          </a:lstStyle>
          <a:p>
            <a:pPr defTabSz="685783">
              <a:lnSpc>
                <a:spcPct val="90000"/>
              </a:lnSpc>
              <a:defRPr/>
            </a:pPr>
            <a:r>
              <a:rPr lang="en-US" sz="900" err="1">
                <a:solidFill>
                  <a:srgbClr val="2F3651"/>
                </a:solidFill>
                <a:latin typeface="+mn-lt"/>
              </a:rPr>
              <a:t>Fahr</a:t>
            </a:r>
            <a:r>
              <a:rPr lang="en-US" sz="900">
                <a:solidFill>
                  <a:srgbClr val="2F3651"/>
                </a:solidFill>
                <a:latin typeface="+mn-lt"/>
              </a:rPr>
              <a:t>- und Arbeits-beschränkungen</a:t>
            </a:r>
            <a:r>
              <a:rPr lang="en-US" sz="900" b="0" baseline="30000">
                <a:solidFill>
                  <a:srgbClr val="2F3651"/>
                </a:solidFill>
                <a:latin typeface="+mn-lt"/>
              </a:rPr>
              <a:t>1,2</a:t>
            </a:r>
          </a:p>
        </p:txBody>
      </p:sp>
      <p:sp>
        <p:nvSpPr>
          <p:cNvPr id="65" name="Rectangle: Rounded Corners 69">
            <a:extLst>
              <a:ext uri="{FF2B5EF4-FFF2-40B4-BE49-F238E27FC236}">
                <a16:creationId xmlns:a16="http://schemas.microsoft.com/office/drawing/2014/main" id="{CA5E409C-638D-F7FB-C7ED-DE4D682FD1CF}"/>
              </a:ext>
            </a:extLst>
          </p:cNvPr>
          <p:cNvSpPr/>
          <p:nvPr/>
        </p:nvSpPr>
        <p:spPr>
          <a:xfrm>
            <a:off x="508270" y="4349233"/>
            <a:ext cx="8127460" cy="421200"/>
          </a:xfrm>
          <a:prstGeom prst="roundRect">
            <a:avLst>
              <a:gd name="adj" fmla="val 50000"/>
            </a:avLst>
          </a:prstGeom>
          <a:solidFill>
            <a:srgbClr val="23004C"/>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de-DE" sz="1000" b="1" i="0" u="none" strike="noStrike" kern="1200" cap="none" spc="0" normalizeH="0" baseline="0" noProof="0">
                <a:ln>
                  <a:noFill/>
                </a:ln>
                <a:solidFill>
                  <a:prstClr val="white"/>
                </a:solidFill>
                <a:effectLst/>
                <a:uLnTx/>
                <a:uFillTx/>
                <a:ea typeface="DengXian" panose="02010600030101010101" pitchFamily="2" charset="-122"/>
                <a:cs typeface="+mn-cs"/>
              </a:rPr>
              <a:t>≥ 1  schwere Hypoglykämie </a:t>
            </a:r>
            <a:r>
              <a:rPr kumimoji="0" lang="de-DE" sz="1000" b="0" i="0" u="none" strike="noStrike" kern="1200" cap="none" spc="0" normalizeH="0" baseline="0" noProof="0">
                <a:ln>
                  <a:noFill/>
                </a:ln>
                <a:solidFill>
                  <a:prstClr val="white"/>
                </a:solidFill>
                <a:effectLst/>
                <a:uLnTx/>
                <a:uFillTx/>
                <a:ea typeface="DengXian" panose="02010600030101010101" pitchFamily="2" charset="-122"/>
                <a:cs typeface="+mn-cs"/>
              </a:rPr>
              <a:t>war mit einem um </a:t>
            </a:r>
            <a:r>
              <a:rPr kumimoji="0" lang="de-DE" sz="1000" b="1" i="0" u="none" strike="noStrike" kern="1200" cap="none" spc="0" normalizeH="0" baseline="0" noProof="0">
                <a:ln>
                  <a:noFill/>
                </a:ln>
                <a:solidFill>
                  <a:prstClr val="white"/>
                </a:solidFill>
                <a:effectLst/>
                <a:uLnTx/>
                <a:uFillTx/>
                <a:ea typeface="DengXian" panose="02010600030101010101" pitchFamily="2" charset="-122"/>
                <a:cs typeface="+mn-cs"/>
              </a:rPr>
              <a:t>92 % erhöhten Risiko</a:t>
            </a:r>
            <a:r>
              <a:rPr kumimoji="0" lang="de-DE" sz="1000" b="0" i="0" u="none" strike="noStrike" kern="1200" cap="none" spc="0" normalizeH="0" baseline="0" noProof="0">
                <a:ln>
                  <a:noFill/>
                </a:ln>
                <a:solidFill>
                  <a:prstClr val="white"/>
                </a:solidFill>
                <a:effectLst/>
                <a:uLnTx/>
                <a:uFillTx/>
                <a:ea typeface="DengXian" panose="02010600030101010101" pitchFamily="2" charset="-122"/>
                <a:cs typeface="+mn-cs"/>
              </a:rPr>
              <a:t> für </a:t>
            </a:r>
            <a:r>
              <a:rPr kumimoji="0" lang="de-DE" sz="1000" b="1" i="0" u="none" strike="noStrike" kern="1200" cap="none" spc="0" normalizeH="0" baseline="0" noProof="0">
                <a:ln>
                  <a:noFill/>
                </a:ln>
                <a:solidFill>
                  <a:prstClr val="white"/>
                </a:solidFill>
                <a:effectLst/>
                <a:uLnTx/>
                <a:uFillTx/>
                <a:ea typeface="DengXian" panose="02010600030101010101" pitchFamily="2" charset="-122"/>
                <a:cs typeface="+mn-cs"/>
              </a:rPr>
              <a:t>kardiovaskuläre Ereignisse </a:t>
            </a:r>
            <a:r>
              <a:rPr kumimoji="0" lang="de-DE" sz="1000" b="0" i="0" u="none" strike="noStrike" kern="1200" cap="none" spc="0" normalizeH="0" baseline="0" noProof="0">
                <a:ln>
                  <a:noFill/>
                </a:ln>
                <a:solidFill>
                  <a:prstClr val="white"/>
                </a:solidFill>
                <a:effectLst/>
                <a:uLnTx/>
                <a:uFillTx/>
                <a:ea typeface="DengXian" panose="02010600030101010101" pitchFamily="2" charset="-122"/>
                <a:cs typeface="+mn-cs"/>
              </a:rPr>
              <a:t>und einem </a:t>
            </a:r>
            <a:r>
              <a:rPr kumimoji="0" lang="de-DE" sz="1000" b="1" i="0" u="none" strike="noStrike" kern="1200" cap="none" spc="0" normalizeH="0" baseline="0" noProof="0">
                <a:ln>
                  <a:noFill/>
                </a:ln>
                <a:solidFill>
                  <a:prstClr val="white"/>
                </a:solidFill>
                <a:effectLst/>
                <a:uLnTx/>
                <a:uFillTx/>
                <a:ea typeface="DengXian" panose="02010600030101010101" pitchFamily="2" charset="-122"/>
                <a:cs typeface="+mn-cs"/>
              </a:rPr>
              <a:t>zweifach erhöhten Risiko </a:t>
            </a:r>
            <a:r>
              <a:rPr kumimoji="0" lang="de-DE" sz="1000" b="0" i="0" u="none" strike="noStrike" kern="1200" cap="none" spc="0" normalizeH="0" baseline="0" noProof="0">
                <a:ln>
                  <a:noFill/>
                </a:ln>
                <a:solidFill>
                  <a:prstClr val="white"/>
                </a:solidFill>
                <a:effectLst/>
                <a:uLnTx/>
                <a:uFillTx/>
                <a:ea typeface="DengXian" panose="02010600030101010101" pitchFamily="2" charset="-122"/>
                <a:cs typeface="+mn-cs"/>
              </a:rPr>
              <a:t>für die </a:t>
            </a:r>
            <a:r>
              <a:rPr kumimoji="0" lang="de-DE" sz="1000" b="1" i="0" u="none" strike="noStrike" kern="1200" cap="none" spc="0" normalizeH="0" baseline="0" noProof="0">
                <a:ln>
                  <a:noFill/>
                </a:ln>
                <a:solidFill>
                  <a:prstClr val="white"/>
                </a:solidFill>
                <a:effectLst/>
                <a:uLnTx/>
                <a:uFillTx/>
                <a:ea typeface="DengXian" panose="02010600030101010101" pitchFamily="2" charset="-122"/>
                <a:cs typeface="+mn-cs"/>
              </a:rPr>
              <a:t>Gesamtmortalität </a:t>
            </a:r>
            <a:r>
              <a:rPr kumimoji="0" lang="de-DE" sz="1000" b="0" i="0" u="none" strike="noStrike" kern="1200" cap="none" spc="0" normalizeH="0" baseline="0" noProof="0">
                <a:ln>
                  <a:noFill/>
                </a:ln>
                <a:solidFill>
                  <a:prstClr val="white"/>
                </a:solidFill>
                <a:effectLst/>
                <a:uLnTx/>
                <a:uFillTx/>
                <a:ea typeface="DengXian" panose="02010600030101010101" pitchFamily="2" charset="-122"/>
                <a:cs typeface="+mn-cs"/>
              </a:rPr>
              <a:t>im Vergleich zu keinen schweren Hypoglykämien verbunden</a:t>
            </a:r>
            <a:r>
              <a:rPr kumimoji="0" lang="en-US" sz="1000" b="0" i="0" u="none" strike="noStrike" kern="1200" cap="none" spc="0" normalizeH="0" baseline="30000" noProof="0">
                <a:ln>
                  <a:noFill/>
                </a:ln>
                <a:solidFill>
                  <a:prstClr val="white"/>
                </a:solidFill>
                <a:effectLst/>
                <a:uLnTx/>
                <a:uFillTx/>
                <a:ea typeface="DengXian" panose="02010600030101010101" pitchFamily="2" charset="-122"/>
                <a:cs typeface="+mn-cs"/>
              </a:rPr>
              <a:t>4</a:t>
            </a:r>
            <a:endParaRPr kumimoji="0" lang="en-US" sz="1000" b="0" i="0" u="none" strike="noStrike" kern="1200" cap="none" spc="0" normalizeH="0" baseline="30000" noProof="0">
              <a:ln>
                <a:noFill/>
              </a:ln>
              <a:solidFill>
                <a:prstClr val="white"/>
              </a:solidFill>
              <a:effectLst/>
              <a:uLnTx/>
              <a:uFillTx/>
              <a:ea typeface="+mn-ea"/>
              <a:cs typeface="Arial" panose="020B0604020202020204" pitchFamily="34" charset="0"/>
            </a:endParaRPr>
          </a:p>
        </p:txBody>
      </p:sp>
      <p:sp>
        <p:nvSpPr>
          <p:cNvPr id="66" name="TextBox 72">
            <a:extLst>
              <a:ext uri="{FF2B5EF4-FFF2-40B4-BE49-F238E27FC236}">
                <a16:creationId xmlns:a16="http://schemas.microsoft.com/office/drawing/2014/main" id="{23AD6918-EA4A-306E-C3BB-D9CA1BB578C1}"/>
              </a:ext>
            </a:extLst>
          </p:cNvPr>
          <p:cNvSpPr txBox="1"/>
          <p:nvPr/>
        </p:nvSpPr>
        <p:spPr>
          <a:xfrm>
            <a:off x="5972681" y="3340730"/>
            <a:ext cx="1750479" cy="138499"/>
          </a:xfrm>
          <a:prstGeom prst="rect">
            <a:avLst/>
          </a:prstGeom>
          <a:noFill/>
        </p:spPr>
        <p:txBody>
          <a:bodyPr wrap="none" lIns="0" tIns="0" rIns="0" bIns="0" rtlCol="0">
            <a:spAutoFit/>
          </a:bodyPr>
          <a:lstStyle>
            <a:defPPr>
              <a:defRPr lang="en-US"/>
            </a:defPPr>
            <a:lvl1pPr marR="0" lvl="0" indent="0" defTabSz="914377" fontAlgn="base">
              <a:lnSpc>
                <a:spcPct val="100000"/>
              </a:lnSpc>
              <a:spcBef>
                <a:spcPct val="0"/>
              </a:spcBef>
              <a:spcAft>
                <a:spcPct val="0"/>
              </a:spcAft>
              <a:buClrTx/>
              <a:buSzTx/>
              <a:buFontTx/>
              <a:buNone/>
              <a:tabLst/>
              <a:defRPr kumimoji="0" sz="1200" b="1" i="0" u="none" strike="noStrike" cap="none" spc="0" normalizeH="0" baseline="0">
                <a:ln>
                  <a:noFill/>
                </a:ln>
                <a:effectLst/>
                <a:uLnTx/>
                <a:uFillTx/>
                <a:latin typeface="+mj-lt"/>
                <a:cs typeface="Arial" charset="0"/>
              </a:defRPr>
            </a:lvl1pPr>
          </a:lstStyle>
          <a:p>
            <a:pPr defTabSz="685783">
              <a:defRPr/>
            </a:pPr>
            <a:r>
              <a:rPr lang="en-US" sz="900" err="1">
                <a:solidFill>
                  <a:srgbClr val="2F3651"/>
                </a:solidFill>
                <a:latin typeface="+mn-lt"/>
              </a:rPr>
              <a:t>Vaskuläre</a:t>
            </a:r>
            <a:r>
              <a:rPr lang="en-US" sz="900">
                <a:solidFill>
                  <a:srgbClr val="2F3651"/>
                </a:solidFill>
                <a:latin typeface="+mn-lt"/>
              </a:rPr>
              <a:t> Komplikationen</a:t>
            </a:r>
            <a:r>
              <a:rPr lang="en-US" sz="900" b="0" baseline="30000">
                <a:solidFill>
                  <a:srgbClr val="2F3651"/>
                </a:solidFill>
                <a:latin typeface="+mn-lt"/>
              </a:rPr>
              <a:t>1</a:t>
            </a:r>
          </a:p>
        </p:txBody>
      </p:sp>
      <p:grpSp>
        <p:nvGrpSpPr>
          <p:cNvPr id="67" name="Group 54">
            <a:extLst>
              <a:ext uri="{FF2B5EF4-FFF2-40B4-BE49-F238E27FC236}">
                <a16:creationId xmlns:a16="http://schemas.microsoft.com/office/drawing/2014/main" id="{879187D6-BECA-6CDC-6385-00F70E1538B6}"/>
              </a:ext>
            </a:extLst>
          </p:cNvPr>
          <p:cNvGrpSpPr/>
          <p:nvPr/>
        </p:nvGrpSpPr>
        <p:grpSpPr>
          <a:xfrm>
            <a:off x="3627236" y="1471955"/>
            <a:ext cx="1780512" cy="2052590"/>
            <a:chOff x="4604570" y="1553584"/>
            <a:chExt cx="2852974" cy="3288935"/>
          </a:xfrm>
        </p:grpSpPr>
        <p:pic>
          <p:nvPicPr>
            <p:cNvPr id="68" name="Afbeelding 24">
              <a:extLst>
                <a:ext uri="{FF2B5EF4-FFF2-40B4-BE49-F238E27FC236}">
                  <a16:creationId xmlns:a16="http://schemas.microsoft.com/office/drawing/2014/main" id="{4BCF2C42-21E8-167B-6258-1A528E0E62E3}"/>
                </a:ext>
              </a:extLst>
            </p:cNvPr>
            <p:cNvPicPr>
              <a:picLocks noChangeAspect="1"/>
            </p:cNvPicPr>
            <p:nvPr/>
          </p:nvPicPr>
          <p:blipFill>
            <a:blip r:embed="rId3">
              <a:clrChange>
                <a:clrFrom>
                  <a:srgbClr val="FFFFFF"/>
                </a:clrFrom>
                <a:clrTo>
                  <a:srgbClr val="FFFFFF">
                    <a:alpha val="0"/>
                  </a:srgbClr>
                </a:clrTo>
              </a:clrChange>
              <a:alphaModFix amt="35000"/>
              <a:duotone>
                <a:srgbClr val="CC9C50">
                  <a:shade val="45000"/>
                  <a:satMod val="135000"/>
                </a:srgbClr>
                <a:prstClr val="white"/>
              </a:duotone>
            </a:blip>
            <a:stretch>
              <a:fillRect/>
            </a:stretch>
          </p:blipFill>
          <p:spPr>
            <a:xfrm>
              <a:off x="4604570" y="1776844"/>
              <a:ext cx="1226731" cy="2424037"/>
            </a:xfrm>
            <a:prstGeom prst="rect">
              <a:avLst/>
            </a:prstGeom>
          </p:spPr>
        </p:pic>
        <p:pic>
          <p:nvPicPr>
            <p:cNvPr id="69" name="Afbeelding 13">
              <a:extLst>
                <a:ext uri="{FF2B5EF4-FFF2-40B4-BE49-F238E27FC236}">
                  <a16:creationId xmlns:a16="http://schemas.microsoft.com/office/drawing/2014/main" id="{72D711DE-B14C-6187-A674-1B0508F93D35}"/>
                </a:ext>
              </a:extLst>
            </p:cNvPr>
            <p:cNvPicPr>
              <a:picLocks noChangeAspect="1"/>
            </p:cNvPicPr>
            <p:nvPr/>
          </p:nvPicPr>
          <p:blipFill>
            <a:blip r:embed="rId4" cstate="email">
              <a:clrChange>
                <a:clrFrom>
                  <a:srgbClr val="FFFFFF"/>
                </a:clrFrom>
                <a:clrTo>
                  <a:srgbClr val="FFFFFF">
                    <a:alpha val="0"/>
                  </a:srgbClr>
                </a:clrTo>
              </a:clrChange>
              <a:alphaModFix amt="35000"/>
              <a:duotone>
                <a:srgbClr val="CC9C50">
                  <a:shade val="45000"/>
                  <a:satMod val="135000"/>
                </a:srgbClr>
                <a:prstClr val="white"/>
              </a:duotone>
              <a:extLst>
                <a:ext uri="{28A0092B-C50C-407E-A947-70E740481C1C}">
                  <a14:useLocalDpi xmlns:a14="http://schemas.microsoft.com/office/drawing/2010/main"/>
                </a:ext>
              </a:extLst>
            </a:blip>
            <a:stretch>
              <a:fillRect/>
            </a:stretch>
          </p:blipFill>
          <p:spPr>
            <a:xfrm>
              <a:off x="5820577" y="1553584"/>
              <a:ext cx="924889" cy="2222968"/>
            </a:xfrm>
            <a:prstGeom prst="rect">
              <a:avLst/>
            </a:prstGeom>
          </p:spPr>
        </p:pic>
        <p:pic>
          <p:nvPicPr>
            <p:cNvPr id="70" name="Afbeelding 26">
              <a:extLst>
                <a:ext uri="{FF2B5EF4-FFF2-40B4-BE49-F238E27FC236}">
                  <a16:creationId xmlns:a16="http://schemas.microsoft.com/office/drawing/2014/main" id="{8522C361-454E-A605-DDA5-D5481467B99B}"/>
                </a:ext>
              </a:extLst>
            </p:cNvPr>
            <p:cNvPicPr>
              <a:picLocks noChangeAspect="1"/>
            </p:cNvPicPr>
            <p:nvPr/>
          </p:nvPicPr>
          <p:blipFill>
            <a:blip r:embed="rId5" cstate="email">
              <a:clrChange>
                <a:clrFrom>
                  <a:srgbClr val="FFFFFF"/>
                </a:clrFrom>
                <a:clrTo>
                  <a:srgbClr val="FFFFFF">
                    <a:alpha val="0"/>
                  </a:srgbClr>
                </a:clrTo>
              </a:clrChange>
              <a:alphaModFix amt="35000"/>
              <a:duotone>
                <a:srgbClr val="CC9C50">
                  <a:shade val="45000"/>
                  <a:satMod val="135000"/>
                </a:srgbClr>
                <a:prstClr val="white"/>
              </a:duotone>
              <a:extLst>
                <a:ext uri="{28A0092B-C50C-407E-A947-70E740481C1C}">
                  <a14:useLocalDpi xmlns:a14="http://schemas.microsoft.com/office/drawing/2010/main"/>
                </a:ext>
              </a:extLst>
            </a:blip>
            <a:stretch>
              <a:fillRect/>
            </a:stretch>
          </p:blipFill>
          <p:spPr>
            <a:xfrm>
              <a:off x="6324061" y="2936197"/>
              <a:ext cx="1133483" cy="1906322"/>
            </a:xfrm>
            <a:prstGeom prst="rect">
              <a:avLst/>
            </a:prstGeom>
          </p:spPr>
        </p:pic>
        <p:pic>
          <p:nvPicPr>
            <p:cNvPr id="71" name="Afbeelding 27">
              <a:extLst>
                <a:ext uri="{FF2B5EF4-FFF2-40B4-BE49-F238E27FC236}">
                  <a16:creationId xmlns:a16="http://schemas.microsoft.com/office/drawing/2014/main" id="{55FE5CB3-8804-BCA1-DA11-5ED6D8BFCDD7}"/>
                </a:ext>
              </a:extLst>
            </p:cNvPr>
            <p:cNvPicPr>
              <a:picLocks noChangeAspect="1"/>
            </p:cNvPicPr>
            <p:nvPr/>
          </p:nvPicPr>
          <p:blipFill>
            <a:blip r:embed="rId6" cstate="email">
              <a:clrChange>
                <a:clrFrom>
                  <a:srgbClr val="FFFFFF"/>
                </a:clrFrom>
                <a:clrTo>
                  <a:srgbClr val="FFFFFF">
                    <a:alpha val="0"/>
                  </a:srgbClr>
                </a:clrTo>
              </a:clrChange>
              <a:alphaModFix amt="35000"/>
              <a:duotone>
                <a:srgbClr val="CC9C50">
                  <a:shade val="45000"/>
                  <a:satMod val="135000"/>
                </a:srgbClr>
                <a:prstClr val="white"/>
              </a:duotone>
              <a:extLst>
                <a:ext uri="{28A0092B-C50C-407E-A947-70E740481C1C}">
                  <a14:useLocalDpi xmlns:a14="http://schemas.microsoft.com/office/drawing/2010/main"/>
                </a:ext>
              </a:extLst>
            </a:blip>
            <a:stretch>
              <a:fillRect/>
            </a:stretch>
          </p:blipFill>
          <p:spPr>
            <a:xfrm>
              <a:off x="5573393" y="3989159"/>
              <a:ext cx="769028" cy="759667"/>
            </a:xfrm>
            <a:prstGeom prst="rect">
              <a:avLst/>
            </a:prstGeom>
          </p:spPr>
        </p:pic>
      </p:grpSp>
      <p:grpSp>
        <p:nvGrpSpPr>
          <p:cNvPr id="72" name="Group 80">
            <a:extLst>
              <a:ext uri="{FF2B5EF4-FFF2-40B4-BE49-F238E27FC236}">
                <a16:creationId xmlns:a16="http://schemas.microsoft.com/office/drawing/2014/main" id="{EB6C6EAB-A158-DA53-E601-AB96B403FD72}"/>
              </a:ext>
            </a:extLst>
          </p:cNvPr>
          <p:cNvGrpSpPr/>
          <p:nvPr/>
        </p:nvGrpSpPr>
        <p:grpSpPr>
          <a:xfrm>
            <a:off x="3094362" y="1948404"/>
            <a:ext cx="412527" cy="412527"/>
            <a:chOff x="4260503" y="2528155"/>
            <a:chExt cx="550036" cy="550036"/>
          </a:xfrm>
        </p:grpSpPr>
        <p:sp>
          <p:nvSpPr>
            <p:cNvPr id="73" name="Oval 56">
              <a:extLst>
                <a:ext uri="{FF2B5EF4-FFF2-40B4-BE49-F238E27FC236}">
                  <a16:creationId xmlns:a16="http://schemas.microsoft.com/office/drawing/2014/main" id="{9F75BC58-20FA-D7F6-E1F1-BB49230F3BD2}"/>
                </a:ext>
              </a:extLst>
            </p:cNvPr>
            <p:cNvSpPr/>
            <p:nvPr/>
          </p:nvSpPr>
          <p:spPr>
            <a:xfrm>
              <a:off x="4260503" y="2528155"/>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74" name="Graphic 40" descr="Brain in head outline">
              <a:extLst>
                <a:ext uri="{FF2B5EF4-FFF2-40B4-BE49-F238E27FC236}">
                  <a16:creationId xmlns:a16="http://schemas.microsoft.com/office/drawing/2014/main" id="{BA2BCDA5-4582-E9BF-57AD-D878CFA2A1B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313861" y="2569392"/>
              <a:ext cx="454798" cy="454798"/>
            </a:xfrm>
            <a:prstGeom prst="rect">
              <a:avLst/>
            </a:prstGeom>
          </p:spPr>
        </p:pic>
      </p:grpSp>
      <p:grpSp>
        <p:nvGrpSpPr>
          <p:cNvPr id="75" name="Group 82">
            <a:extLst>
              <a:ext uri="{FF2B5EF4-FFF2-40B4-BE49-F238E27FC236}">
                <a16:creationId xmlns:a16="http://schemas.microsoft.com/office/drawing/2014/main" id="{87EABF9A-DF19-027E-E0E9-C5149329A7FC}"/>
              </a:ext>
            </a:extLst>
          </p:cNvPr>
          <p:cNvGrpSpPr/>
          <p:nvPr/>
        </p:nvGrpSpPr>
        <p:grpSpPr>
          <a:xfrm>
            <a:off x="3094362" y="2783291"/>
            <a:ext cx="412527" cy="412527"/>
            <a:chOff x="4260503" y="3641337"/>
            <a:chExt cx="550036" cy="550036"/>
          </a:xfrm>
        </p:grpSpPr>
        <p:sp>
          <p:nvSpPr>
            <p:cNvPr id="76" name="Oval 58">
              <a:extLst>
                <a:ext uri="{FF2B5EF4-FFF2-40B4-BE49-F238E27FC236}">
                  <a16:creationId xmlns:a16="http://schemas.microsoft.com/office/drawing/2014/main" id="{F21A62BA-108C-C30E-715F-BD9A5241729A}"/>
                </a:ext>
              </a:extLst>
            </p:cNvPr>
            <p:cNvSpPr/>
            <p:nvPr/>
          </p:nvSpPr>
          <p:spPr>
            <a:xfrm>
              <a:off x="4260503" y="3641337"/>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77" name="Graphic 81" descr="Hospital outline">
              <a:extLst>
                <a:ext uri="{FF2B5EF4-FFF2-40B4-BE49-F238E27FC236}">
                  <a16:creationId xmlns:a16="http://schemas.microsoft.com/office/drawing/2014/main" id="{94C12D06-7A75-1E85-4150-585AD34FC24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321969" y="3683791"/>
              <a:ext cx="426244" cy="426244"/>
            </a:xfrm>
            <a:prstGeom prst="rect">
              <a:avLst/>
            </a:prstGeom>
          </p:spPr>
        </p:pic>
      </p:grpSp>
      <p:grpSp>
        <p:nvGrpSpPr>
          <p:cNvPr id="78" name="Group 84">
            <a:extLst>
              <a:ext uri="{FF2B5EF4-FFF2-40B4-BE49-F238E27FC236}">
                <a16:creationId xmlns:a16="http://schemas.microsoft.com/office/drawing/2014/main" id="{DC5F27F2-D24B-6DCA-B6AA-7715A0ABC683}"/>
              </a:ext>
            </a:extLst>
          </p:cNvPr>
          <p:cNvGrpSpPr/>
          <p:nvPr/>
        </p:nvGrpSpPr>
        <p:grpSpPr>
          <a:xfrm>
            <a:off x="4995220" y="1188060"/>
            <a:ext cx="412527" cy="412527"/>
            <a:chOff x="6794980" y="1514363"/>
            <a:chExt cx="550036" cy="550036"/>
          </a:xfrm>
        </p:grpSpPr>
        <p:sp>
          <p:nvSpPr>
            <p:cNvPr id="79" name="Oval 61">
              <a:extLst>
                <a:ext uri="{FF2B5EF4-FFF2-40B4-BE49-F238E27FC236}">
                  <a16:creationId xmlns:a16="http://schemas.microsoft.com/office/drawing/2014/main" id="{FE500EA8-D30E-3E98-E356-EC455600B95A}"/>
                </a:ext>
              </a:extLst>
            </p:cNvPr>
            <p:cNvSpPr/>
            <p:nvPr/>
          </p:nvSpPr>
          <p:spPr>
            <a:xfrm>
              <a:off x="6794980" y="1514363"/>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80" name="Graphic 33" descr="Water outline">
              <a:extLst>
                <a:ext uri="{FF2B5EF4-FFF2-40B4-BE49-F238E27FC236}">
                  <a16:creationId xmlns:a16="http://schemas.microsoft.com/office/drawing/2014/main" id="{078904AE-707A-0128-D9E1-FC4152FD4B97}"/>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893053" y="1604652"/>
              <a:ext cx="360000" cy="360000"/>
            </a:xfrm>
            <a:prstGeom prst="rect">
              <a:avLst/>
            </a:prstGeom>
          </p:spPr>
        </p:pic>
      </p:grpSp>
      <p:grpSp>
        <p:nvGrpSpPr>
          <p:cNvPr id="81" name="Group 83">
            <a:extLst>
              <a:ext uri="{FF2B5EF4-FFF2-40B4-BE49-F238E27FC236}">
                <a16:creationId xmlns:a16="http://schemas.microsoft.com/office/drawing/2014/main" id="{FA7ACC05-E47D-4970-F7E3-FFBA24B6EDF7}"/>
              </a:ext>
            </a:extLst>
          </p:cNvPr>
          <p:cNvGrpSpPr/>
          <p:nvPr/>
        </p:nvGrpSpPr>
        <p:grpSpPr>
          <a:xfrm>
            <a:off x="5449934" y="1568232"/>
            <a:ext cx="412527" cy="412527"/>
            <a:chOff x="7401266" y="2021259"/>
            <a:chExt cx="550036" cy="550036"/>
          </a:xfrm>
        </p:grpSpPr>
        <p:sp>
          <p:nvSpPr>
            <p:cNvPr id="82" name="Oval 70">
              <a:extLst>
                <a:ext uri="{FF2B5EF4-FFF2-40B4-BE49-F238E27FC236}">
                  <a16:creationId xmlns:a16="http://schemas.microsoft.com/office/drawing/2014/main" id="{287899C9-EC33-5047-3650-D62944E47488}"/>
                </a:ext>
              </a:extLst>
            </p:cNvPr>
            <p:cNvSpPr/>
            <p:nvPr/>
          </p:nvSpPr>
          <p:spPr>
            <a:xfrm>
              <a:off x="7401266" y="2021259"/>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83" name="Graphic 34" descr="Sad face outline outline">
              <a:extLst>
                <a:ext uri="{FF2B5EF4-FFF2-40B4-BE49-F238E27FC236}">
                  <a16:creationId xmlns:a16="http://schemas.microsoft.com/office/drawing/2014/main" id="{46341A67-6073-0E4C-3C35-B7D53449560F}"/>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7455073" y="2077540"/>
              <a:ext cx="450677" cy="450677"/>
            </a:xfrm>
            <a:prstGeom prst="rect">
              <a:avLst/>
            </a:prstGeom>
          </p:spPr>
        </p:pic>
      </p:grpSp>
      <p:grpSp>
        <p:nvGrpSpPr>
          <p:cNvPr id="84" name="Group 85">
            <a:extLst>
              <a:ext uri="{FF2B5EF4-FFF2-40B4-BE49-F238E27FC236}">
                <a16:creationId xmlns:a16="http://schemas.microsoft.com/office/drawing/2014/main" id="{CF618B3B-A527-B687-2914-47A0BF899C8B}"/>
              </a:ext>
            </a:extLst>
          </p:cNvPr>
          <p:cNvGrpSpPr/>
          <p:nvPr/>
        </p:nvGrpSpPr>
        <p:grpSpPr>
          <a:xfrm>
            <a:off x="5695928" y="2112400"/>
            <a:ext cx="412527" cy="412527"/>
            <a:chOff x="7729257" y="2746816"/>
            <a:chExt cx="550036" cy="550036"/>
          </a:xfrm>
        </p:grpSpPr>
        <p:sp>
          <p:nvSpPr>
            <p:cNvPr id="85" name="Oval 71">
              <a:extLst>
                <a:ext uri="{FF2B5EF4-FFF2-40B4-BE49-F238E27FC236}">
                  <a16:creationId xmlns:a16="http://schemas.microsoft.com/office/drawing/2014/main" id="{11B368BB-4EE3-4DDC-CEA2-1431B62C70C3}"/>
                </a:ext>
              </a:extLst>
            </p:cNvPr>
            <p:cNvSpPr/>
            <p:nvPr/>
          </p:nvSpPr>
          <p:spPr>
            <a:xfrm>
              <a:off x="7729257" y="2746816"/>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86" name="Graphic 37" descr="No Driving outline">
              <a:extLst>
                <a:ext uri="{FF2B5EF4-FFF2-40B4-BE49-F238E27FC236}">
                  <a16:creationId xmlns:a16="http://schemas.microsoft.com/office/drawing/2014/main" id="{FF872F3C-15DB-EDA1-0829-6F42F7253F37}"/>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7775591" y="2802718"/>
              <a:ext cx="454009" cy="454009"/>
            </a:xfrm>
            <a:prstGeom prst="rect">
              <a:avLst/>
            </a:prstGeom>
          </p:spPr>
        </p:pic>
      </p:grpSp>
      <p:grpSp>
        <p:nvGrpSpPr>
          <p:cNvPr id="87" name="Group 86">
            <a:extLst>
              <a:ext uri="{FF2B5EF4-FFF2-40B4-BE49-F238E27FC236}">
                <a16:creationId xmlns:a16="http://schemas.microsoft.com/office/drawing/2014/main" id="{DA3BE78B-44BB-C91B-4220-7506A120D26F}"/>
              </a:ext>
            </a:extLst>
          </p:cNvPr>
          <p:cNvGrpSpPr/>
          <p:nvPr/>
        </p:nvGrpSpPr>
        <p:grpSpPr>
          <a:xfrm>
            <a:off x="5673565" y="2701294"/>
            <a:ext cx="412527" cy="412527"/>
            <a:chOff x="7699440" y="3532008"/>
            <a:chExt cx="550036" cy="550036"/>
          </a:xfrm>
        </p:grpSpPr>
        <p:sp>
          <p:nvSpPr>
            <p:cNvPr id="88" name="Oval 77">
              <a:extLst>
                <a:ext uri="{FF2B5EF4-FFF2-40B4-BE49-F238E27FC236}">
                  <a16:creationId xmlns:a16="http://schemas.microsoft.com/office/drawing/2014/main" id="{9CBF58EB-B888-52D1-6E7A-AF5D729DD5AE}"/>
                </a:ext>
              </a:extLst>
            </p:cNvPr>
            <p:cNvSpPr/>
            <p:nvPr/>
          </p:nvSpPr>
          <p:spPr>
            <a:xfrm>
              <a:off x="7699440" y="3532008"/>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89" name="Graphic 38" descr="Brain in head outline">
              <a:extLst>
                <a:ext uri="{FF2B5EF4-FFF2-40B4-BE49-F238E27FC236}">
                  <a16:creationId xmlns:a16="http://schemas.microsoft.com/office/drawing/2014/main" id="{1D865476-DE47-BDD0-9C51-0D475B1426C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7767252" y="3585401"/>
              <a:ext cx="452823" cy="452823"/>
            </a:xfrm>
            <a:prstGeom prst="rect">
              <a:avLst/>
            </a:prstGeom>
          </p:spPr>
        </p:pic>
      </p:grpSp>
      <p:grpSp>
        <p:nvGrpSpPr>
          <p:cNvPr id="90" name="Group 87">
            <a:extLst>
              <a:ext uri="{FF2B5EF4-FFF2-40B4-BE49-F238E27FC236}">
                <a16:creationId xmlns:a16="http://schemas.microsoft.com/office/drawing/2014/main" id="{B4C4E812-FA84-E163-D4C5-1F009AD4435F}"/>
              </a:ext>
            </a:extLst>
          </p:cNvPr>
          <p:cNvGrpSpPr/>
          <p:nvPr/>
        </p:nvGrpSpPr>
        <p:grpSpPr>
          <a:xfrm>
            <a:off x="5420117" y="3208189"/>
            <a:ext cx="412527" cy="412527"/>
            <a:chOff x="7361510" y="4207868"/>
            <a:chExt cx="550036" cy="550036"/>
          </a:xfrm>
        </p:grpSpPr>
        <p:sp>
          <p:nvSpPr>
            <p:cNvPr id="91" name="Oval 78">
              <a:extLst>
                <a:ext uri="{FF2B5EF4-FFF2-40B4-BE49-F238E27FC236}">
                  <a16:creationId xmlns:a16="http://schemas.microsoft.com/office/drawing/2014/main" id="{3F13474C-89F0-3CB2-106B-5B7D0AB45581}"/>
                </a:ext>
              </a:extLst>
            </p:cNvPr>
            <p:cNvSpPr/>
            <p:nvPr/>
          </p:nvSpPr>
          <p:spPr>
            <a:xfrm>
              <a:off x="7361510" y="4207868"/>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92" name="Graphic 39">
              <a:extLst>
                <a:ext uri="{FF2B5EF4-FFF2-40B4-BE49-F238E27FC236}">
                  <a16:creationId xmlns:a16="http://schemas.microsoft.com/office/drawing/2014/main" id="{AD64D3D6-FCD3-457B-918B-6877CFD0E352}"/>
                </a:ext>
              </a:extLst>
            </p:cNvPr>
            <p:cNvPicPr>
              <a:picLocks noChangeAspect="1"/>
            </p:cNvPicPr>
            <p:nvPr/>
          </p:nvPicPr>
          <p:blipFill>
            <a:blip r:embed="rId19" cstate="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7432048" y="4305300"/>
              <a:ext cx="392770" cy="392770"/>
            </a:xfrm>
            <a:prstGeom prst="rect">
              <a:avLst/>
            </a:prstGeom>
          </p:spPr>
        </p:pic>
      </p:grpSp>
      <p:sp>
        <p:nvSpPr>
          <p:cNvPr id="93" name="Oval 79">
            <a:extLst>
              <a:ext uri="{FF2B5EF4-FFF2-40B4-BE49-F238E27FC236}">
                <a16:creationId xmlns:a16="http://schemas.microsoft.com/office/drawing/2014/main" id="{04CF5A85-8725-39F8-0EAA-E7FEDCD3C49B}"/>
              </a:ext>
            </a:extLst>
          </p:cNvPr>
          <p:cNvSpPr/>
          <p:nvPr/>
        </p:nvSpPr>
        <p:spPr>
          <a:xfrm>
            <a:off x="4965402" y="3588361"/>
            <a:ext cx="412527" cy="412527"/>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rPr>
              <a:t>!</a:t>
            </a:r>
          </a:p>
        </p:txBody>
      </p:sp>
      <p:sp>
        <p:nvSpPr>
          <p:cNvPr id="94" name="Oval 59">
            <a:extLst>
              <a:ext uri="{FF2B5EF4-FFF2-40B4-BE49-F238E27FC236}">
                <a16:creationId xmlns:a16="http://schemas.microsoft.com/office/drawing/2014/main" id="{BB7B6EB7-36AE-16BD-11D2-0A4E6A662DF0}"/>
              </a:ext>
            </a:extLst>
          </p:cNvPr>
          <p:cNvSpPr/>
          <p:nvPr/>
        </p:nvSpPr>
        <p:spPr>
          <a:xfrm>
            <a:off x="3556532" y="3424365"/>
            <a:ext cx="412527" cy="412527"/>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rPr>
              <a:t>!</a:t>
            </a:r>
          </a:p>
        </p:txBody>
      </p:sp>
      <p:grpSp>
        <p:nvGrpSpPr>
          <p:cNvPr id="95" name="Group 96">
            <a:extLst>
              <a:ext uri="{FF2B5EF4-FFF2-40B4-BE49-F238E27FC236}">
                <a16:creationId xmlns:a16="http://schemas.microsoft.com/office/drawing/2014/main" id="{773F9CEE-2263-B137-7B41-101FE3B9B923}"/>
              </a:ext>
            </a:extLst>
          </p:cNvPr>
          <p:cNvGrpSpPr/>
          <p:nvPr/>
        </p:nvGrpSpPr>
        <p:grpSpPr>
          <a:xfrm>
            <a:off x="3556532" y="1284967"/>
            <a:ext cx="412527" cy="412527"/>
            <a:chOff x="4876729" y="1643572"/>
            <a:chExt cx="550036" cy="550036"/>
          </a:xfrm>
        </p:grpSpPr>
        <p:sp>
          <p:nvSpPr>
            <p:cNvPr id="96" name="Oval 57">
              <a:extLst>
                <a:ext uri="{FF2B5EF4-FFF2-40B4-BE49-F238E27FC236}">
                  <a16:creationId xmlns:a16="http://schemas.microsoft.com/office/drawing/2014/main" id="{502C9F2A-6303-74C0-38A3-6F963D640214}"/>
                </a:ext>
              </a:extLst>
            </p:cNvPr>
            <p:cNvSpPr/>
            <p:nvPr/>
          </p:nvSpPr>
          <p:spPr>
            <a:xfrm>
              <a:off x="4876729" y="1643572"/>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97" name="Graphic 95" descr="Heartbeat with solid fill">
              <a:extLst>
                <a:ext uri="{FF2B5EF4-FFF2-40B4-BE49-F238E27FC236}">
                  <a16:creationId xmlns:a16="http://schemas.microsoft.com/office/drawing/2014/main" id="{91C95D69-7366-0CF2-6D3D-003B512AD3CA}"/>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4924425" y="1685925"/>
              <a:ext cx="438150" cy="438150"/>
            </a:xfrm>
            <a:prstGeom prst="rect">
              <a:avLst/>
            </a:prstGeom>
          </p:spPr>
        </p:pic>
      </p:grpSp>
      <p:sp>
        <p:nvSpPr>
          <p:cNvPr id="98" name="Rectangle: Rounded Corners 3">
            <a:extLst>
              <a:ext uri="{FF2B5EF4-FFF2-40B4-BE49-F238E27FC236}">
                <a16:creationId xmlns:a16="http://schemas.microsoft.com/office/drawing/2014/main" id="{15A28AF0-C393-2BA8-A3FC-F15717651AF0}"/>
              </a:ext>
            </a:extLst>
          </p:cNvPr>
          <p:cNvSpPr/>
          <p:nvPr/>
        </p:nvSpPr>
        <p:spPr>
          <a:xfrm>
            <a:off x="362619" y="1233653"/>
            <a:ext cx="1083934" cy="421200"/>
          </a:xfrm>
          <a:prstGeom prst="roundRect">
            <a:avLst>
              <a:gd name="adj" fmla="val 50000"/>
            </a:avLst>
          </a:prstGeom>
          <a:solidFill>
            <a:srgbClr val="347475"/>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225" normalizeH="0" baseline="0" noProof="0">
                <a:ln>
                  <a:noFill/>
                </a:ln>
                <a:solidFill>
                  <a:prstClr val="white"/>
                </a:solidFill>
                <a:effectLst/>
                <a:uLnTx/>
                <a:uFillTx/>
                <a:ea typeface="+mn-ea"/>
                <a:cs typeface="+mn-cs"/>
              </a:rPr>
              <a:t>AKUT</a:t>
            </a:r>
          </a:p>
        </p:txBody>
      </p:sp>
      <p:sp>
        <p:nvSpPr>
          <p:cNvPr id="99" name="Rectangle: Rounded Corners 3">
            <a:extLst>
              <a:ext uri="{FF2B5EF4-FFF2-40B4-BE49-F238E27FC236}">
                <a16:creationId xmlns:a16="http://schemas.microsoft.com/office/drawing/2014/main" id="{A9998E85-9E17-7A50-A32E-F3EE9C456558}"/>
              </a:ext>
            </a:extLst>
          </p:cNvPr>
          <p:cNvSpPr/>
          <p:nvPr/>
        </p:nvSpPr>
        <p:spPr>
          <a:xfrm>
            <a:off x="7318994" y="1233653"/>
            <a:ext cx="1491314" cy="421200"/>
          </a:xfrm>
          <a:prstGeom prst="roundRect">
            <a:avLst>
              <a:gd name="adj" fmla="val 50000"/>
            </a:avLst>
          </a:prstGeom>
          <a:solidFill>
            <a:srgbClr val="347475"/>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225" normalizeH="0" baseline="0" noProof="0">
                <a:ln>
                  <a:noFill/>
                </a:ln>
                <a:solidFill>
                  <a:prstClr val="white"/>
                </a:solidFill>
                <a:effectLst/>
                <a:uLnTx/>
                <a:uFillTx/>
                <a:ea typeface="+mn-ea"/>
                <a:cs typeface="+mn-cs"/>
              </a:rPr>
              <a:t>LANGZEIT</a:t>
            </a:r>
          </a:p>
        </p:txBody>
      </p:sp>
    </p:spTree>
    <p:extLst>
      <p:ext uri="{BB962C8B-B14F-4D97-AF65-F5344CB8AC3E}">
        <p14:creationId xmlns:p14="http://schemas.microsoft.com/office/powerpoint/2010/main" val="26624219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20266" y="112661"/>
            <a:ext cx="858741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T1D-Beginn bei ≥ 10 Jahren war mit geringerem Risiko für schwere Hypoglykämien verbunden als bei &lt; 10 Jahren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4" name="Text Placeholder 4">
            <a:extLst>
              <a:ext uri="{FF2B5EF4-FFF2-40B4-BE49-F238E27FC236}">
                <a16:creationId xmlns:a16="http://schemas.microsoft.com/office/drawing/2014/main" id="{11566B78-CC72-F388-83FC-EDB5B0B40C51}"/>
              </a:ext>
            </a:extLst>
          </p:cNvPr>
          <p:cNvSpPr txBox="1">
            <a:spLocks/>
          </p:cNvSpPr>
          <p:nvPr/>
        </p:nvSpPr>
        <p:spPr>
          <a:xfrm>
            <a:off x="320267" y="4601197"/>
            <a:ext cx="8422710" cy="479680"/>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lang="en-US" sz="600" err="1">
                <a:solidFill>
                  <a:srgbClr val="404040"/>
                </a:solidFill>
                <a:latin typeface="+mn-lt"/>
              </a:rPr>
              <a:t>Abbildung</a:t>
            </a:r>
            <a:r>
              <a:rPr lang="en-US" sz="600">
                <a:solidFill>
                  <a:srgbClr val="404040"/>
                </a:solidFill>
                <a:latin typeface="+mn-lt"/>
              </a:rPr>
              <a:t> </a:t>
            </a:r>
            <a:r>
              <a:rPr lang="en-US" sz="600" err="1">
                <a:solidFill>
                  <a:srgbClr val="404040"/>
                </a:solidFill>
                <a:latin typeface="+mn-lt"/>
              </a:rPr>
              <a:t>modifiziert</a:t>
            </a:r>
            <a:r>
              <a:rPr lang="en-US" sz="600">
                <a:solidFill>
                  <a:srgbClr val="404040"/>
                </a:solidFill>
                <a:latin typeface="+mn-lt"/>
              </a:rPr>
              <a:t> </a:t>
            </a:r>
            <a:r>
              <a:rPr lang="en-US" sz="600" err="1">
                <a:solidFill>
                  <a:srgbClr val="404040"/>
                </a:solidFill>
                <a:latin typeface="+mn-lt"/>
              </a:rPr>
              <a:t>nach</a:t>
            </a:r>
            <a:r>
              <a:rPr lang="en-US" sz="600">
                <a:solidFill>
                  <a:srgbClr val="404040"/>
                </a:solidFill>
                <a:latin typeface="+mn-lt"/>
              </a:rPr>
              <a:t> Karges B 2021</a:t>
            </a:r>
            <a:r>
              <a:rPr lang="en-US" sz="600" baseline="30000">
                <a:solidFill>
                  <a:srgbClr val="404040"/>
                </a:solidFill>
                <a:latin typeface="+mn-lt"/>
              </a:rPr>
              <a:t>1</a:t>
            </a:r>
            <a:r>
              <a:rPr lang="en-US" sz="600">
                <a:solidFill>
                  <a:srgbClr val="404040"/>
                </a:solidFill>
                <a:latin typeface="+mn-lt"/>
              </a:rPr>
              <a:t>. </a:t>
            </a:r>
            <a:r>
              <a:rPr lang="en-US" sz="600" i="1">
                <a:solidFill>
                  <a:srgbClr val="404040"/>
                </a:solidFill>
                <a:latin typeface="+mn-lt"/>
              </a:rPr>
              <a:t>* </a:t>
            </a:r>
            <a:r>
              <a:rPr lang="de-DE" sz="600">
                <a:solidFill>
                  <a:srgbClr val="404040"/>
                </a:solidFill>
                <a:latin typeface="+mn-lt"/>
              </a:rPr>
              <a:t>Die Daten stammen aus einer bevölkerungsbasierten Beobachtungsstudie mit 57.371 Personen, bei denen im Alter zwischen 6 Monaten und 20 Jahren T1D diagnostiziert wurde. # „familiär“ bezeichnet T1D, der bei Menschen mit einem Verwandten ersten Grades mit T1D auftrat, „sporadisch“ bezeichnet T1D, der bei Menschen ohne Verwandte mit T1D auftrat.</a:t>
            </a:r>
          </a:p>
          <a:p>
            <a:pPr lvl="0">
              <a:defRPr/>
            </a:pPr>
            <a:r>
              <a:rPr lang="en-US" sz="600">
                <a:solidFill>
                  <a:srgbClr val="404040"/>
                </a:solidFill>
                <a:latin typeface="+mn-lt"/>
              </a:rPr>
              <a:t>fam.: </a:t>
            </a:r>
            <a:r>
              <a:rPr lang="en-US" sz="600" err="1">
                <a:solidFill>
                  <a:srgbClr val="404040"/>
                </a:solidFill>
                <a:latin typeface="+mn-lt"/>
              </a:rPr>
              <a:t>familiär</a:t>
            </a:r>
            <a:r>
              <a:rPr lang="en-US" sz="600">
                <a:solidFill>
                  <a:srgbClr val="404040"/>
                </a:solidFill>
                <a:latin typeface="+mn-lt"/>
              </a:rPr>
              <a:t>; HR: hazard ratio, </a:t>
            </a:r>
            <a:r>
              <a:rPr lang="en-US" sz="600" err="1">
                <a:solidFill>
                  <a:srgbClr val="404040"/>
                </a:solidFill>
                <a:latin typeface="+mn-lt"/>
              </a:rPr>
              <a:t>Risikoverhältnis</a:t>
            </a:r>
            <a:r>
              <a:rPr lang="en-US" sz="600">
                <a:solidFill>
                  <a:srgbClr val="404040"/>
                </a:solidFill>
                <a:latin typeface="+mn-lt"/>
              </a:rPr>
              <a:t>; KI: </a:t>
            </a:r>
            <a:r>
              <a:rPr lang="en-US" sz="600" err="1">
                <a:solidFill>
                  <a:srgbClr val="404040"/>
                </a:solidFill>
                <a:latin typeface="+mn-lt"/>
              </a:rPr>
              <a:t>Konfidenzintervall</a:t>
            </a:r>
            <a:r>
              <a:rPr lang="en-US" sz="600">
                <a:solidFill>
                  <a:srgbClr val="404040"/>
                </a:solidFill>
                <a:latin typeface="+mn-lt"/>
              </a:rPr>
              <a:t>; </a:t>
            </a:r>
            <a:r>
              <a:rPr lang="en-US" sz="600" err="1">
                <a:solidFill>
                  <a:srgbClr val="404040"/>
                </a:solidFill>
                <a:latin typeface="+mn-lt"/>
              </a:rPr>
              <a:t>spo</a:t>
            </a:r>
            <a:r>
              <a:rPr lang="en-US" sz="600">
                <a:solidFill>
                  <a:srgbClr val="404040"/>
                </a:solidFill>
                <a:latin typeface="+mn-lt"/>
              </a:rPr>
              <a:t>.: </a:t>
            </a:r>
            <a:r>
              <a:rPr lang="en-US" sz="600" err="1">
                <a:solidFill>
                  <a:srgbClr val="404040"/>
                </a:solidFill>
                <a:latin typeface="+mn-lt"/>
              </a:rPr>
              <a:t>sporadisch</a:t>
            </a:r>
            <a:r>
              <a:rPr lang="en-US" sz="600">
                <a:solidFill>
                  <a:srgbClr val="404040"/>
                </a:solidFill>
                <a:latin typeface="+mn-lt"/>
              </a:rPr>
              <a:t>; T1D: Typ-1-Diabetes.</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lang="en-US" sz="600" b="1">
                <a:solidFill>
                  <a:srgbClr val="404040"/>
                </a:solidFill>
                <a:latin typeface="+mn-lt"/>
              </a:rPr>
              <a:t>1. </a:t>
            </a:r>
            <a:r>
              <a:rPr lang="en-US" sz="600">
                <a:solidFill>
                  <a:srgbClr val="404040"/>
                </a:solidFill>
                <a:latin typeface="+mn-lt"/>
              </a:rPr>
              <a:t>Karges B </a:t>
            </a:r>
            <a:r>
              <a:rPr lang="en-US" sz="600" i="1">
                <a:solidFill>
                  <a:srgbClr val="404040"/>
                </a:solidFill>
                <a:latin typeface="+mn-lt"/>
              </a:rPr>
              <a:t>et al. Diabetes Care</a:t>
            </a:r>
            <a:r>
              <a:rPr lang="en-US" sz="600">
                <a:solidFill>
                  <a:srgbClr val="404040"/>
                </a:solidFill>
                <a:latin typeface="+mn-lt"/>
              </a:rPr>
              <a:t> 2021; 44: 1116</a:t>
            </a:r>
            <a:r>
              <a:rPr lang="en-US" sz="600">
                <a:solidFill>
                  <a:srgbClr val="404040"/>
                </a:solidFill>
                <a:latin typeface="+mn-lt"/>
                <a:cs typeface="+mn-cs"/>
              </a:rPr>
              <a:t>–</a:t>
            </a:r>
            <a:r>
              <a:rPr lang="en-US" sz="600">
                <a:solidFill>
                  <a:srgbClr val="404040"/>
                </a:solidFill>
                <a:latin typeface="+mn-lt"/>
              </a:rPr>
              <a:t>24. </a:t>
            </a:r>
            <a:r>
              <a:rPr lang="en-US" sz="600" b="1">
                <a:solidFill>
                  <a:srgbClr val="404040"/>
                </a:solidFill>
                <a:latin typeface="+mn-lt"/>
              </a:rPr>
              <a:t>2.</a:t>
            </a:r>
            <a:r>
              <a:rPr lang="en-US" sz="600">
                <a:solidFill>
                  <a:srgbClr val="404040"/>
                </a:solidFill>
                <a:latin typeface="+mn-lt"/>
              </a:rPr>
              <a:t> Leslie RD </a:t>
            </a:r>
            <a:r>
              <a:rPr lang="en-US" sz="600" i="1">
                <a:solidFill>
                  <a:srgbClr val="404040"/>
                </a:solidFill>
                <a:latin typeface="+mn-lt"/>
              </a:rPr>
              <a:t>et al. </a:t>
            </a:r>
            <a:r>
              <a:rPr lang="pt-BR" sz="600" i="1">
                <a:solidFill>
                  <a:srgbClr val="404040"/>
                </a:solidFill>
                <a:latin typeface="+mn-lt"/>
              </a:rPr>
              <a:t>Diabetes Care</a:t>
            </a:r>
            <a:r>
              <a:rPr lang="pt-BR" sz="600">
                <a:solidFill>
                  <a:srgbClr val="404040"/>
                </a:solidFill>
                <a:latin typeface="+mn-lt"/>
              </a:rPr>
              <a:t> 2021; 44: 2449</a:t>
            </a:r>
            <a:r>
              <a:rPr lang="en-US" sz="600">
                <a:solidFill>
                  <a:srgbClr val="404040"/>
                </a:solidFill>
                <a:latin typeface="+mn-lt"/>
                <a:cs typeface="+mn-cs"/>
              </a:rPr>
              <a:t>–</a:t>
            </a:r>
            <a:r>
              <a:rPr lang="pt-BR" sz="600">
                <a:solidFill>
                  <a:srgbClr val="404040"/>
                </a:solidFill>
                <a:latin typeface="+mn-lt"/>
              </a:rPr>
              <a:t>56.</a:t>
            </a:r>
            <a:endParaRPr lang="en-US" sz="600">
              <a:solidFill>
                <a:srgbClr val="404040"/>
              </a:solidFill>
              <a:latin typeface="+mn-lt"/>
            </a:endParaRPr>
          </a:p>
        </p:txBody>
      </p:sp>
      <p:graphicFrame>
        <p:nvGraphicFramePr>
          <p:cNvPr id="127" name="GR1">
            <a:extLst>
              <a:ext uri="{FF2B5EF4-FFF2-40B4-BE49-F238E27FC236}">
                <a16:creationId xmlns:a16="http://schemas.microsoft.com/office/drawing/2014/main" id="{D4F41A15-D548-C6C2-F500-C1AED5EA80F3}"/>
              </a:ext>
            </a:extLst>
          </p:cNvPr>
          <p:cNvGraphicFramePr>
            <a:graphicFrameLocks/>
          </p:cNvGraphicFramePr>
          <p:nvPr>
            <p:extLst>
              <p:ext uri="{D42A27DB-BD31-4B8C-83A1-F6EECF244321}">
                <p14:modId xmlns:p14="http://schemas.microsoft.com/office/powerpoint/2010/main" val="3896385006"/>
              </p:ext>
            </p:extLst>
          </p:nvPr>
        </p:nvGraphicFramePr>
        <p:xfrm>
          <a:off x="914862" y="1357763"/>
          <a:ext cx="4400602" cy="3187057"/>
        </p:xfrm>
        <a:graphic>
          <a:graphicData uri="http://schemas.openxmlformats.org/drawingml/2006/chart">
            <c:chart xmlns:c="http://schemas.openxmlformats.org/drawingml/2006/chart" xmlns:r="http://schemas.openxmlformats.org/officeDocument/2006/relationships" r:id="rId3"/>
          </a:graphicData>
        </a:graphic>
      </p:graphicFrame>
      <p:grpSp>
        <p:nvGrpSpPr>
          <p:cNvPr id="128" name="GR1 Linee">
            <a:extLst>
              <a:ext uri="{FF2B5EF4-FFF2-40B4-BE49-F238E27FC236}">
                <a16:creationId xmlns:a16="http://schemas.microsoft.com/office/drawing/2014/main" id="{B4FFF7B3-AB2E-AC8A-01B7-0524CC3CA3A4}"/>
              </a:ext>
            </a:extLst>
          </p:cNvPr>
          <p:cNvGrpSpPr/>
          <p:nvPr/>
        </p:nvGrpSpPr>
        <p:grpSpPr>
          <a:xfrm>
            <a:off x="1684483" y="2330440"/>
            <a:ext cx="3291324" cy="1108068"/>
            <a:chOff x="7207250" y="3363383"/>
            <a:chExt cx="4191000" cy="1329267"/>
          </a:xfrm>
        </p:grpSpPr>
        <p:sp>
          <p:nvSpPr>
            <p:cNvPr id="129" name="L1">
              <a:extLst>
                <a:ext uri="{FF2B5EF4-FFF2-40B4-BE49-F238E27FC236}">
                  <a16:creationId xmlns:a16="http://schemas.microsoft.com/office/drawing/2014/main" id="{FC30B35E-1940-CB78-730D-7B46D6DA81F9}"/>
                </a:ext>
              </a:extLst>
            </p:cNvPr>
            <p:cNvSpPr/>
            <p:nvPr/>
          </p:nvSpPr>
          <p:spPr>
            <a:xfrm>
              <a:off x="7209367" y="3363383"/>
              <a:ext cx="4184650" cy="1325034"/>
            </a:xfrm>
            <a:custGeom>
              <a:avLst/>
              <a:gdLst>
                <a:gd name="connsiteX0" fmla="*/ 0 w 4184650"/>
                <a:gd name="connsiteY0" fmla="*/ 1325034 h 1325034"/>
                <a:gd name="connsiteX1" fmla="*/ 419100 w 4184650"/>
                <a:gd name="connsiteY1" fmla="*/ 1325034 h 1325034"/>
                <a:gd name="connsiteX2" fmla="*/ 419100 w 4184650"/>
                <a:gd name="connsiteY2" fmla="*/ 1117600 h 1325034"/>
                <a:gd name="connsiteX3" fmla="*/ 838200 w 4184650"/>
                <a:gd name="connsiteY3" fmla="*/ 1117600 h 1325034"/>
                <a:gd name="connsiteX4" fmla="*/ 838200 w 4184650"/>
                <a:gd name="connsiteY4" fmla="*/ 869950 h 1325034"/>
                <a:gd name="connsiteX5" fmla="*/ 1250950 w 4184650"/>
                <a:gd name="connsiteY5" fmla="*/ 869950 h 1325034"/>
                <a:gd name="connsiteX6" fmla="*/ 1250950 w 4184650"/>
                <a:gd name="connsiteY6" fmla="*/ 683684 h 1325034"/>
                <a:gd name="connsiteX7" fmla="*/ 1670050 w 4184650"/>
                <a:gd name="connsiteY7" fmla="*/ 683684 h 1325034"/>
                <a:gd name="connsiteX8" fmla="*/ 1670050 w 4184650"/>
                <a:gd name="connsiteY8" fmla="*/ 537634 h 1325034"/>
                <a:gd name="connsiteX9" fmla="*/ 2095500 w 4184650"/>
                <a:gd name="connsiteY9" fmla="*/ 537634 h 1325034"/>
                <a:gd name="connsiteX10" fmla="*/ 2095500 w 4184650"/>
                <a:gd name="connsiteY10" fmla="*/ 402167 h 1325034"/>
                <a:gd name="connsiteX11" fmla="*/ 2504016 w 4184650"/>
                <a:gd name="connsiteY11" fmla="*/ 402167 h 1325034"/>
                <a:gd name="connsiteX12" fmla="*/ 2504016 w 4184650"/>
                <a:gd name="connsiteY12" fmla="*/ 304800 h 1325034"/>
                <a:gd name="connsiteX13" fmla="*/ 2931583 w 4184650"/>
                <a:gd name="connsiteY13" fmla="*/ 304800 h 1325034"/>
                <a:gd name="connsiteX14" fmla="*/ 2931583 w 4184650"/>
                <a:gd name="connsiteY14" fmla="*/ 209550 h 1325034"/>
                <a:gd name="connsiteX15" fmla="*/ 3346450 w 4184650"/>
                <a:gd name="connsiteY15" fmla="*/ 209550 h 1325034"/>
                <a:gd name="connsiteX16" fmla="*/ 3346450 w 4184650"/>
                <a:gd name="connsiteY16" fmla="*/ 131234 h 1325034"/>
                <a:gd name="connsiteX17" fmla="*/ 3761316 w 4184650"/>
                <a:gd name="connsiteY17" fmla="*/ 131234 h 1325034"/>
                <a:gd name="connsiteX18" fmla="*/ 3761316 w 4184650"/>
                <a:gd name="connsiteY18" fmla="*/ 65617 h 1325034"/>
                <a:gd name="connsiteX19" fmla="*/ 4184650 w 4184650"/>
                <a:gd name="connsiteY19" fmla="*/ 65617 h 1325034"/>
                <a:gd name="connsiteX20" fmla="*/ 4184650 w 4184650"/>
                <a:gd name="connsiteY20" fmla="*/ 0 h 13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84650" h="1325034">
                  <a:moveTo>
                    <a:pt x="0" y="1325034"/>
                  </a:moveTo>
                  <a:lnTo>
                    <a:pt x="419100" y="1325034"/>
                  </a:lnTo>
                  <a:lnTo>
                    <a:pt x="419100" y="1117600"/>
                  </a:lnTo>
                  <a:lnTo>
                    <a:pt x="838200" y="1117600"/>
                  </a:lnTo>
                  <a:lnTo>
                    <a:pt x="838200" y="869950"/>
                  </a:lnTo>
                  <a:lnTo>
                    <a:pt x="1250950" y="869950"/>
                  </a:lnTo>
                  <a:lnTo>
                    <a:pt x="1250950" y="683684"/>
                  </a:lnTo>
                  <a:lnTo>
                    <a:pt x="1670050" y="683684"/>
                  </a:lnTo>
                  <a:lnTo>
                    <a:pt x="1670050" y="537634"/>
                  </a:lnTo>
                  <a:lnTo>
                    <a:pt x="2095500" y="537634"/>
                  </a:lnTo>
                  <a:lnTo>
                    <a:pt x="2095500" y="402167"/>
                  </a:lnTo>
                  <a:lnTo>
                    <a:pt x="2504016" y="402167"/>
                  </a:lnTo>
                  <a:lnTo>
                    <a:pt x="2504016" y="304800"/>
                  </a:lnTo>
                  <a:lnTo>
                    <a:pt x="2931583" y="304800"/>
                  </a:lnTo>
                  <a:lnTo>
                    <a:pt x="2931583" y="209550"/>
                  </a:lnTo>
                  <a:lnTo>
                    <a:pt x="3346450" y="209550"/>
                  </a:lnTo>
                  <a:lnTo>
                    <a:pt x="3346450" y="131234"/>
                  </a:lnTo>
                  <a:lnTo>
                    <a:pt x="3761316" y="131234"/>
                  </a:lnTo>
                  <a:lnTo>
                    <a:pt x="3761316" y="65617"/>
                  </a:lnTo>
                  <a:lnTo>
                    <a:pt x="4184650" y="65617"/>
                  </a:lnTo>
                  <a:lnTo>
                    <a:pt x="4184650" y="0"/>
                  </a:lnTo>
                </a:path>
              </a:pathLst>
            </a:custGeom>
            <a:noFill/>
            <a:ln w="19050" cap="rnd"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mn-ea"/>
                <a:cs typeface="+mn-cs"/>
              </a:endParaRPr>
            </a:p>
          </p:txBody>
        </p:sp>
        <p:sp>
          <p:nvSpPr>
            <p:cNvPr id="130" name="L2">
              <a:extLst>
                <a:ext uri="{FF2B5EF4-FFF2-40B4-BE49-F238E27FC236}">
                  <a16:creationId xmlns:a16="http://schemas.microsoft.com/office/drawing/2014/main" id="{4304243D-F056-9496-DBE1-F6898DCA3DB1}"/>
                </a:ext>
              </a:extLst>
            </p:cNvPr>
            <p:cNvSpPr/>
            <p:nvPr/>
          </p:nvSpPr>
          <p:spPr>
            <a:xfrm>
              <a:off x="7209367" y="3445933"/>
              <a:ext cx="4184650" cy="1244600"/>
            </a:xfrm>
            <a:custGeom>
              <a:avLst/>
              <a:gdLst>
                <a:gd name="connsiteX0" fmla="*/ 0 w 4184650"/>
                <a:gd name="connsiteY0" fmla="*/ 1244600 h 1244600"/>
                <a:gd name="connsiteX1" fmla="*/ 408516 w 4184650"/>
                <a:gd name="connsiteY1" fmla="*/ 1244600 h 1244600"/>
                <a:gd name="connsiteX2" fmla="*/ 408516 w 4184650"/>
                <a:gd name="connsiteY2" fmla="*/ 1018117 h 1244600"/>
                <a:gd name="connsiteX3" fmla="*/ 844550 w 4184650"/>
                <a:gd name="connsiteY3" fmla="*/ 1018117 h 1244600"/>
                <a:gd name="connsiteX4" fmla="*/ 844550 w 4184650"/>
                <a:gd name="connsiteY4" fmla="*/ 804334 h 1244600"/>
                <a:gd name="connsiteX5" fmla="*/ 1257300 w 4184650"/>
                <a:gd name="connsiteY5" fmla="*/ 804334 h 1244600"/>
                <a:gd name="connsiteX6" fmla="*/ 1257300 w 4184650"/>
                <a:gd name="connsiteY6" fmla="*/ 613834 h 1244600"/>
                <a:gd name="connsiteX7" fmla="*/ 1674283 w 4184650"/>
                <a:gd name="connsiteY7" fmla="*/ 613834 h 1244600"/>
                <a:gd name="connsiteX8" fmla="*/ 1674283 w 4184650"/>
                <a:gd name="connsiteY8" fmla="*/ 442384 h 1244600"/>
                <a:gd name="connsiteX9" fmla="*/ 2091266 w 4184650"/>
                <a:gd name="connsiteY9" fmla="*/ 442384 h 1244600"/>
                <a:gd name="connsiteX10" fmla="*/ 2091266 w 4184650"/>
                <a:gd name="connsiteY10" fmla="*/ 353484 h 1244600"/>
                <a:gd name="connsiteX11" fmla="*/ 2510366 w 4184650"/>
                <a:gd name="connsiteY11" fmla="*/ 353484 h 1244600"/>
                <a:gd name="connsiteX12" fmla="*/ 2510366 w 4184650"/>
                <a:gd name="connsiteY12" fmla="*/ 270934 h 1244600"/>
                <a:gd name="connsiteX13" fmla="*/ 2929466 w 4184650"/>
                <a:gd name="connsiteY13" fmla="*/ 270934 h 1244600"/>
                <a:gd name="connsiteX14" fmla="*/ 2929466 w 4184650"/>
                <a:gd name="connsiteY14" fmla="*/ 173567 h 1244600"/>
                <a:gd name="connsiteX15" fmla="*/ 3346450 w 4184650"/>
                <a:gd name="connsiteY15" fmla="*/ 173567 h 1244600"/>
                <a:gd name="connsiteX16" fmla="*/ 3346450 w 4184650"/>
                <a:gd name="connsiteY16" fmla="*/ 101600 h 1244600"/>
                <a:gd name="connsiteX17" fmla="*/ 3767666 w 4184650"/>
                <a:gd name="connsiteY17" fmla="*/ 101600 h 1244600"/>
                <a:gd name="connsiteX18" fmla="*/ 3767666 w 4184650"/>
                <a:gd name="connsiteY18" fmla="*/ 0 h 1244600"/>
                <a:gd name="connsiteX19" fmla="*/ 4184650 w 4184650"/>
                <a:gd name="connsiteY19" fmla="*/ 0 h 1244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84650" h="1244600">
                  <a:moveTo>
                    <a:pt x="0" y="1244600"/>
                  </a:moveTo>
                  <a:lnTo>
                    <a:pt x="408516" y="1244600"/>
                  </a:lnTo>
                  <a:lnTo>
                    <a:pt x="408516" y="1018117"/>
                  </a:lnTo>
                  <a:lnTo>
                    <a:pt x="844550" y="1018117"/>
                  </a:lnTo>
                  <a:lnTo>
                    <a:pt x="844550" y="804334"/>
                  </a:lnTo>
                  <a:lnTo>
                    <a:pt x="1257300" y="804334"/>
                  </a:lnTo>
                  <a:lnTo>
                    <a:pt x="1257300" y="613834"/>
                  </a:lnTo>
                  <a:lnTo>
                    <a:pt x="1674283" y="613834"/>
                  </a:lnTo>
                  <a:lnTo>
                    <a:pt x="1674283" y="442384"/>
                  </a:lnTo>
                  <a:lnTo>
                    <a:pt x="2091266" y="442384"/>
                  </a:lnTo>
                  <a:lnTo>
                    <a:pt x="2091266" y="353484"/>
                  </a:lnTo>
                  <a:lnTo>
                    <a:pt x="2510366" y="353484"/>
                  </a:lnTo>
                  <a:lnTo>
                    <a:pt x="2510366" y="270934"/>
                  </a:lnTo>
                  <a:lnTo>
                    <a:pt x="2929466" y="270934"/>
                  </a:lnTo>
                  <a:lnTo>
                    <a:pt x="2929466" y="173567"/>
                  </a:lnTo>
                  <a:lnTo>
                    <a:pt x="3346450" y="173567"/>
                  </a:lnTo>
                  <a:lnTo>
                    <a:pt x="3346450" y="101600"/>
                  </a:lnTo>
                  <a:lnTo>
                    <a:pt x="3767666" y="101600"/>
                  </a:lnTo>
                  <a:lnTo>
                    <a:pt x="3767666" y="0"/>
                  </a:lnTo>
                  <a:lnTo>
                    <a:pt x="4184650" y="0"/>
                  </a:lnTo>
                </a:path>
              </a:pathLst>
            </a:custGeom>
            <a:noFill/>
            <a:ln w="19050" cap="rnd" cmpd="sng" algn="ctr">
              <a:solidFill>
                <a:srgbClr val="347475"/>
              </a:solidFill>
              <a:prstDash val="dash"/>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mn-ea"/>
                <a:cs typeface="+mn-cs"/>
              </a:endParaRPr>
            </a:p>
          </p:txBody>
        </p:sp>
        <p:sp>
          <p:nvSpPr>
            <p:cNvPr id="131" name="L3">
              <a:extLst>
                <a:ext uri="{FF2B5EF4-FFF2-40B4-BE49-F238E27FC236}">
                  <a16:creationId xmlns:a16="http://schemas.microsoft.com/office/drawing/2014/main" id="{65DA5693-B76F-1E3C-EF24-6B96ADA6A067}"/>
                </a:ext>
              </a:extLst>
            </p:cNvPr>
            <p:cNvSpPr/>
            <p:nvPr/>
          </p:nvSpPr>
          <p:spPr>
            <a:xfrm>
              <a:off x="7211483" y="3623733"/>
              <a:ext cx="4182534" cy="1068917"/>
            </a:xfrm>
            <a:custGeom>
              <a:avLst/>
              <a:gdLst>
                <a:gd name="connsiteX0" fmla="*/ 0 w 4182534"/>
                <a:gd name="connsiteY0" fmla="*/ 1068917 h 1068917"/>
                <a:gd name="connsiteX1" fmla="*/ 414867 w 4182534"/>
                <a:gd name="connsiteY1" fmla="*/ 1068917 h 1068917"/>
                <a:gd name="connsiteX2" fmla="*/ 414867 w 4182534"/>
                <a:gd name="connsiteY2" fmla="*/ 912284 h 1068917"/>
                <a:gd name="connsiteX3" fmla="*/ 842434 w 4182534"/>
                <a:gd name="connsiteY3" fmla="*/ 912284 h 1068917"/>
                <a:gd name="connsiteX4" fmla="*/ 842434 w 4182534"/>
                <a:gd name="connsiteY4" fmla="*/ 719667 h 1068917"/>
                <a:gd name="connsiteX5" fmla="*/ 1253067 w 4182534"/>
                <a:gd name="connsiteY5" fmla="*/ 719667 h 1068917"/>
                <a:gd name="connsiteX6" fmla="*/ 1253067 w 4182534"/>
                <a:gd name="connsiteY6" fmla="*/ 575734 h 1068917"/>
                <a:gd name="connsiteX7" fmla="*/ 1665817 w 4182534"/>
                <a:gd name="connsiteY7" fmla="*/ 575734 h 1068917"/>
                <a:gd name="connsiteX8" fmla="*/ 1665817 w 4182534"/>
                <a:gd name="connsiteY8" fmla="*/ 442384 h 1068917"/>
                <a:gd name="connsiteX9" fmla="*/ 2087034 w 4182534"/>
                <a:gd name="connsiteY9" fmla="*/ 442384 h 1068917"/>
                <a:gd name="connsiteX10" fmla="*/ 2087034 w 4182534"/>
                <a:gd name="connsiteY10" fmla="*/ 338667 h 1068917"/>
                <a:gd name="connsiteX11" fmla="*/ 2504017 w 4182534"/>
                <a:gd name="connsiteY11" fmla="*/ 338667 h 1068917"/>
                <a:gd name="connsiteX12" fmla="*/ 2504017 w 4182534"/>
                <a:gd name="connsiteY12" fmla="*/ 256117 h 1068917"/>
                <a:gd name="connsiteX13" fmla="*/ 2929467 w 4182534"/>
                <a:gd name="connsiteY13" fmla="*/ 256117 h 1068917"/>
                <a:gd name="connsiteX14" fmla="*/ 2929467 w 4182534"/>
                <a:gd name="connsiteY14" fmla="*/ 177800 h 1068917"/>
                <a:gd name="connsiteX15" fmla="*/ 3342217 w 4182534"/>
                <a:gd name="connsiteY15" fmla="*/ 177800 h 1068917"/>
                <a:gd name="connsiteX16" fmla="*/ 3342217 w 4182534"/>
                <a:gd name="connsiteY16" fmla="*/ 107950 h 1068917"/>
                <a:gd name="connsiteX17" fmla="*/ 3761317 w 4182534"/>
                <a:gd name="connsiteY17" fmla="*/ 107950 h 1068917"/>
                <a:gd name="connsiteX18" fmla="*/ 3761317 w 4182534"/>
                <a:gd name="connsiteY18" fmla="*/ 48684 h 1068917"/>
                <a:gd name="connsiteX19" fmla="*/ 4182534 w 4182534"/>
                <a:gd name="connsiteY19" fmla="*/ 48684 h 1068917"/>
                <a:gd name="connsiteX20" fmla="*/ 4182534 w 4182534"/>
                <a:gd name="connsiteY20" fmla="*/ 0 h 1068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82534" h="1068917">
                  <a:moveTo>
                    <a:pt x="0" y="1068917"/>
                  </a:moveTo>
                  <a:lnTo>
                    <a:pt x="414867" y="1068917"/>
                  </a:lnTo>
                  <a:lnTo>
                    <a:pt x="414867" y="912284"/>
                  </a:lnTo>
                  <a:lnTo>
                    <a:pt x="842434" y="912284"/>
                  </a:lnTo>
                  <a:lnTo>
                    <a:pt x="842434" y="719667"/>
                  </a:lnTo>
                  <a:lnTo>
                    <a:pt x="1253067" y="719667"/>
                  </a:lnTo>
                  <a:lnTo>
                    <a:pt x="1253067" y="575734"/>
                  </a:lnTo>
                  <a:lnTo>
                    <a:pt x="1665817" y="575734"/>
                  </a:lnTo>
                  <a:lnTo>
                    <a:pt x="1665817" y="442384"/>
                  </a:lnTo>
                  <a:lnTo>
                    <a:pt x="2087034" y="442384"/>
                  </a:lnTo>
                  <a:lnTo>
                    <a:pt x="2087034" y="338667"/>
                  </a:lnTo>
                  <a:lnTo>
                    <a:pt x="2504017" y="338667"/>
                  </a:lnTo>
                  <a:lnTo>
                    <a:pt x="2504017" y="256117"/>
                  </a:lnTo>
                  <a:lnTo>
                    <a:pt x="2929467" y="256117"/>
                  </a:lnTo>
                  <a:lnTo>
                    <a:pt x="2929467" y="177800"/>
                  </a:lnTo>
                  <a:lnTo>
                    <a:pt x="3342217" y="177800"/>
                  </a:lnTo>
                  <a:lnTo>
                    <a:pt x="3342217" y="107950"/>
                  </a:lnTo>
                  <a:lnTo>
                    <a:pt x="3761317" y="107950"/>
                  </a:lnTo>
                  <a:lnTo>
                    <a:pt x="3761317" y="48684"/>
                  </a:lnTo>
                  <a:lnTo>
                    <a:pt x="4182534" y="48684"/>
                  </a:lnTo>
                  <a:lnTo>
                    <a:pt x="4182534" y="0"/>
                  </a:lnTo>
                </a:path>
              </a:pathLst>
            </a:custGeom>
            <a:noFill/>
            <a:ln w="19050" cap="rnd" cmpd="sng" algn="ctr">
              <a:solidFill>
                <a:srgbClr val="CC9C50">
                  <a:lumMod val="75000"/>
                </a:srgbClr>
              </a:solidFill>
              <a:prstDash val="sysDash"/>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mn-ea"/>
                <a:cs typeface="+mn-cs"/>
              </a:endParaRPr>
            </a:p>
          </p:txBody>
        </p:sp>
        <p:sp>
          <p:nvSpPr>
            <p:cNvPr id="132" name="L4">
              <a:extLst>
                <a:ext uri="{FF2B5EF4-FFF2-40B4-BE49-F238E27FC236}">
                  <a16:creationId xmlns:a16="http://schemas.microsoft.com/office/drawing/2014/main" id="{6052A571-1405-77BD-7DEB-4EB9167793CE}"/>
                </a:ext>
              </a:extLst>
            </p:cNvPr>
            <p:cNvSpPr/>
            <p:nvPr/>
          </p:nvSpPr>
          <p:spPr>
            <a:xfrm>
              <a:off x="7207250" y="3697817"/>
              <a:ext cx="4191000" cy="992716"/>
            </a:xfrm>
            <a:custGeom>
              <a:avLst/>
              <a:gdLst>
                <a:gd name="connsiteX0" fmla="*/ 0 w 4191000"/>
                <a:gd name="connsiteY0" fmla="*/ 992716 h 992716"/>
                <a:gd name="connsiteX1" fmla="*/ 423333 w 4191000"/>
                <a:gd name="connsiteY1" fmla="*/ 992716 h 992716"/>
                <a:gd name="connsiteX2" fmla="*/ 423333 w 4191000"/>
                <a:gd name="connsiteY2" fmla="*/ 819150 h 992716"/>
                <a:gd name="connsiteX3" fmla="*/ 842433 w 4191000"/>
                <a:gd name="connsiteY3" fmla="*/ 819150 h 992716"/>
                <a:gd name="connsiteX4" fmla="*/ 842433 w 4191000"/>
                <a:gd name="connsiteY4" fmla="*/ 666750 h 992716"/>
                <a:gd name="connsiteX5" fmla="*/ 1255183 w 4191000"/>
                <a:gd name="connsiteY5" fmla="*/ 666750 h 992716"/>
                <a:gd name="connsiteX6" fmla="*/ 1255183 w 4191000"/>
                <a:gd name="connsiteY6" fmla="*/ 529166 h 992716"/>
                <a:gd name="connsiteX7" fmla="*/ 1674283 w 4191000"/>
                <a:gd name="connsiteY7" fmla="*/ 529166 h 992716"/>
                <a:gd name="connsiteX8" fmla="*/ 1674283 w 4191000"/>
                <a:gd name="connsiteY8" fmla="*/ 402166 h 992716"/>
                <a:gd name="connsiteX9" fmla="*/ 2097617 w 4191000"/>
                <a:gd name="connsiteY9" fmla="*/ 402166 h 992716"/>
                <a:gd name="connsiteX10" fmla="*/ 2097617 w 4191000"/>
                <a:gd name="connsiteY10" fmla="*/ 321733 h 992716"/>
                <a:gd name="connsiteX11" fmla="*/ 2512483 w 4191000"/>
                <a:gd name="connsiteY11" fmla="*/ 321733 h 992716"/>
                <a:gd name="connsiteX12" fmla="*/ 2512483 w 4191000"/>
                <a:gd name="connsiteY12" fmla="*/ 260350 h 992716"/>
                <a:gd name="connsiteX13" fmla="*/ 2937933 w 4191000"/>
                <a:gd name="connsiteY13" fmla="*/ 260350 h 992716"/>
                <a:gd name="connsiteX14" fmla="*/ 2937933 w 4191000"/>
                <a:gd name="connsiteY14" fmla="*/ 184150 h 992716"/>
                <a:gd name="connsiteX15" fmla="*/ 3350683 w 4191000"/>
                <a:gd name="connsiteY15" fmla="*/ 184150 h 992716"/>
                <a:gd name="connsiteX16" fmla="*/ 3350683 w 4191000"/>
                <a:gd name="connsiteY16" fmla="*/ 127000 h 992716"/>
                <a:gd name="connsiteX17" fmla="*/ 3767667 w 4191000"/>
                <a:gd name="connsiteY17" fmla="*/ 127000 h 992716"/>
                <a:gd name="connsiteX18" fmla="*/ 3767667 w 4191000"/>
                <a:gd name="connsiteY18" fmla="*/ 50800 h 992716"/>
                <a:gd name="connsiteX19" fmla="*/ 4191000 w 4191000"/>
                <a:gd name="connsiteY19" fmla="*/ 50800 h 992716"/>
                <a:gd name="connsiteX20" fmla="*/ 4191000 w 4191000"/>
                <a:gd name="connsiteY20" fmla="*/ 0 h 992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91000" h="992716">
                  <a:moveTo>
                    <a:pt x="0" y="992716"/>
                  </a:moveTo>
                  <a:lnTo>
                    <a:pt x="423333" y="992716"/>
                  </a:lnTo>
                  <a:lnTo>
                    <a:pt x="423333" y="819150"/>
                  </a:lnTo>
                  <a:lnTo>
                    <a:pt x="842433" y="819150"/>
                  </a:lnTo>
                  <a:lnTo>
                    <a:pt x="842433" y="666750"/>
                  </a:lnTo>
                  <a:lnTo>
                    <a:pt x="1255183" y="666750"/>
                  </a:lnTo>
                  <a:lnTo>
                    <a:pt x="1255183" y="529166"/>
                  </a:lnTo>
                  <a:lnTo>
                    <a:pt x="1674283" y="529166"/>
                  </a:lnTo>
                  <a:lnTo>
                    <a:pt x="1674283" y="402166"/>
                  </a:lnTo>
                  <a:lnTo>
                    <a:pt x="2097617" y="402166"/>
                  </a:lnTo>
                  <a:lnTo>
                    <a:pt x="2097617" y="321733"/>
                  </a:lnTo>
                  <a:lnTo>
                    <a:pt x="2512483" y="321733"/>
                  </a:lnTo>
                  <a:lnTo>
                    <a:pt x="2512483" y="260350"/>
                  </a:lnTo>
                  <a:lnTo>
                    <a:pt x="2937933" y="260350"/>
                  </a:lnTo>
                  <a:lnTo>
                    <a:pt x="2937933" y="184150"/>
                  </a:lnTo>
                  <a:lnTo>
                    <a:pt x="3350683" y="184150"/>
                  </a:lnTo>
                  <a:lnTo>
                    <a:pt x="3350683" y="127000"/>
                  </a:lnTo>
                  <a:lnTo>
                    <a:pt x="3767667" y="127000"/>
                  </a:lnTo>
                  <a:lnTo>
                    <a:pt x="3767667" y="50800"/>
                  </a:lnTo>
                  <a:lnTo>
                    <a:pt x="4191000" y="50800"/>
                  </a:lnTo>
                  <a:lnTo>
                    <a:pt x="4191000" y="0"/>
                  </a:lnTo>
                </a:path>
              </a:pathLst>
            </a:custGeom>
            <a:noFill/>
            <a:ln w="19050" cap="rnd" cmpd="sng" algn="ctr">
              <a:solidFill>
                <a:srgbClr val="CC9C50">
                  <a:lumMod val="75000"/>
                </a:srgbClr>
              </a:solidFill>
              <a:prstDash val="sysDot"/>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mn-ea"/>
                <a:cs typeface="+mn-cs"/>
              </a:endParaRPr>
            </a:p>
          </p:txBody>
        </p:sp>
      </p:grpSp>
      <p:grpSp>
        <p:nvGrpSpPr>
          <p:cNvPr id="133" name="LEGENDA">
            <a:extLst>
              <a:ext uri="{FF2B5EF4-FFF2-40B4-BE49-F238E27FC236}">
                <a16:creationId xmlns:a16="http://schemas.microsoft.com/office/drawing/2014/main" id="{16025F49-F852-EB91-BFD0-E37A912EFFF0}"/>
              </a:ext>
            </a:extLst>
          </p:cNvPr>
          <p:cNvGrpSpPr/>
          <p:nvPr/>
        </p:nvGrpSpPr>
        <p:grpSpPr>
          <a:xfrm>
            <a:off x="1778988" y="1926544"/>
            <a:ext cx="170536" cy="494799"/>
            <a:chOff x="6760720" y="2349500"/>
            <a:chExt cx="216000" cy="593574"/>
          </a:xfrm>
        </p:grpSpPr>
        <p:grpSp>
          <p:nvGrpSpPr>
            <p:cNvPr id="134" name="LEGENDA">
              <a:extLst>
                <a:ext uri="{FF2B5EF4-FFF2-40B4-BE49-F238E27FC236}">
                  <a16:creationId xmlns:a16="http://schemas.microsoft.com/office/drawing/2014/main" id="{79BD4612-B4AA-CE74-A0E2-1852A4132D64}"/>
                </a:ext>
              </a:extLst>
            </p:cNvPr>
            <p:cNvGrpSpPr/>
            <p:nvPr/>
          </p:nvGrpSpPr>
          <p:grpSpPr>
            <a:xfrm>
              <a:off x="6875120" y="2349500"/>
              <a:ext cx="101600" cy="593574"/>
              <a:chOff x="5798356" y="2185842"/>
              <a:chExt cx="101600" cy="593574"/>
            </a:xfrm>
          </p:grpSpPr>
          <p:sp>
            <p:nvSpPr>
              <p:cNvPr id="139" name="Oval 6">
                <a:extLst>
                  <a:ext uri="{FF2B5EF4-FFF2-40B4-BE49-F238E27FC236}">
                    <a16:creationId xmlns:a16="http://schemas.microsoft.com/office/drawing/2014/main" id="{BE273A42-6D56-C192-EA50-0E8CE4EBE748}"/>
                  </a:ext>
                </a:extLst>
              </p:cNvPr>
              <p:cNvSpPr/>
              <p:nvPr/>
            </p:nvSpPr>
            <p:spPr>
              <a:xfrm>
                <a:off x="5798356" y="2185842"/>
                <a:ext cx="101600" cy="101600"/>
              </a:xfrm>
              <a:prstGeom prst="ellipse">
                <a:avLst/>
              </a:prstGeom>
              <a:noFill/>
              <a:ln w="25400" cap="flat" cmpd="sng" algn="ctr">
                <a:noFill/>
                <a:prstDash val="solid"/>
              </a:ln>
              <a:effectLst/>
            </p:spPr>
            <p:txBody>
              <a:bodyPr wrap="none" lIns="216000" rtlCol="0" anchor="ctr"/>
              <a:lstStyle/>
              <a:p>
                <a:pPr lvl="0" defTabSz="685800">
                  <a:defRPr/>
                </a:pPr>
                <a:r>
                  <a:rPr kumimoji="0" lang="en-US" sz="700" b="0" i="0" u="none" strike="noStrike" kern="0" cap="none" spc="0" normalizeH="0" baseline="0" noProof="0" err="1">
                    <a:ln>
                      <a:noFill/>
                    </a:ln>
                    <a:solidFill>
                      <a:srgbClr val="404040"/>
                    </a:solidFill>
                    <a:effectLst/>
                    <a:uLnTx/>
                    <a:uFillTx/>
                    <a:ea typeface="+mn-ea"/>
                    <a:cs typeface="Arial" panose="020B0604020202020204" pitchFamily="34" charset="0"/>
                  </a:rPr>
                  <a:t>sporadisch</a:t>
                </a:r>
                <a:r>
                  <a:rPr lang="en-US" sz="700" baseline="30000">
                    <a:solidFill>
                      <a:srgbClr val="404040"/>
                    </a:solidFill>
                  </a:rPr>
                  <a:t>#</a:t>
                </a:r>
                <a:endParaRPr kumimoji="0" lang="en-US" sz="700" b="0" i="0" u="none" strike="noStrike" kern="0" cap="none" spc="0" normalizeH="0" baseline="0" noProof="0">
                  <a:ln>
                    <a:noFill/>
                  </a:ln>
                  <a:solidFill>
                    <a:srgbClr val="404040"/>
                  </a:solidFill>
                  <a:effectLst/>
                  <a:uLnTx/>
                  <a:uFillTx/>
                  <a:ea typeface="+mn-ea"/>
                  <a:cs typeface="Arial" panose="020B0604020202020204" pitchFamily="34" charset="0"/>
                </a:endParaRPr>
              </a:p>
            </p:txBody>
          </p:sp>
          <p:sp>
            <p:nvSpPr>
              <p:cNvPr id="140" name="Oval 7">
                <a:extLst>
                  <a:ext uri="{FF2B5EF4-FFF2-40B4-BE49-F238E27FC236}">
                    <a16:creationId xmlns:a16="http://schemas.microsoft.com/office/drawing/2014/main" id="{F18ADBC5-EE68-F9C5-1467-F3AB52B931CF}"/>
                  </a:ext>
                </a:extLst>
              </p:cNvPr>
              <p:cNvSpPr/>
              <p:nvPr/>
            </p:nvSpPr>
            <p:spPr>
              <a:xfrm>
                <a:off x="5798356" y="2513824"/>
                <a:ext cx="101600" cy="101600"/>
              </a:xfrm>
              <a:prstGeom prst="ellipse">
                <a:avLst/>
              </a:prstGeom>
              <a:noFill/>
              <a:ln w="25400" cap="flat" cmpd="sng" algn="ctr">
                <a:noFill/>
                <a:prstDash val="solid"/>
              </a:ln>
              <a:effectLst/>
            </p:spPr>
            <p:txBody>
              <a:bodyPr wrap="none" lIns="216000" rtlCol="0" anchor="ctr"/>
              <a:lstStyle/>
              <a:p>
                <a:pPr lvl="0" defTabSz="685800">
                  <a:defRPr/>
                </a:pPr>
                <a:r>
                  <a:rPr kumimoji="0" lang="en-US" sz="700" b="0" i="0" u="none" strike="noStrike" kern="0" cap="none" spc="0" normalizeH="0" baseline="0" noProof="0" err="1">
                    <a:ln>
                      <a:noFill/>
                    </a:ln>
                    <a:solidFill>
                      <a:srgbClr val="404040"/>
                    </a:solidFill>
                    <a:effectLst/>
                    <a:uLnTx/>
                    <a:uFillTx/>
                    <a:ea typeface="+mn-ea"/>
                    <a:cs typeface="Arial" panose="020B0604020202020204" pitchFamily="34" charset="0"/>
                  </a:rPr>
                  <a:t>sporadisch</a:t>
                </a:r>
                <a:r>
                  <a:rPr lang="en-US" sz="700" baseline="30000">
                    <a:solidFill>
                      <a:srgbClr val="404040"/>
                    </a:solidFill>
                  </a:rPr>
                  <a:t>#</a:t>
                </a:r>
                <a:endParaRPr kumimoji="0" lang="en-US" sz="700" b="0" i="0" u="none" strike="noStrike" kern="0" cap="none" spc="0" normalizeH="0" baseline="0" noProof="0">
                  <a:ln>
                    <a:noFill/>
                  </a:ln>
                  <a:solidFill>
                    <a:srgbClr val="404040"/>
                  </a:solidFill>
                  <a:effectLst/>
                  <a:uLnTx/>
                  <a:uFillTx/>
                  <a:ea typeface="+mn-ea"/>
                  <a:cs typeface="Arial" panose="020B0604020202020204" pitchFamily="34" charset="0"/>
                </a:endParaRPr>
              </a:p>
            </p:txBody>
          </p:sp>
          <p:sp>
            <p:nvSpPr>
              <p:cNvPr id="141" name="Oval 7">
                <a:extLst>
                  <a:ext uri="{FF2B5EF4-FFF2-40B4-BE49-F238E27FC236}">
                    <a16:creationId xmlns:a16="http://schemas.microsoft.com/office/drawing/2014/main" id="{472A8815-36E7-2822-1CF8-617A41AD2435}"/>
                  </a:ext>
                </a:extLst>
              </p:cNvPr>
              <p:cNvSpPr/>
              <p:nvPr/>
            </p:nvSpPr>
            <p:spPr>
              <a:xfrm>
                <a:off x="5798356" y="2349833"/>
                <a:ext cx="101600" cy="101600"/>
              </a:xfrm>
              <a:prstGeom prst="ellipse">
                <a:avLst/>
              </a:prstGeom>
              <a:noFill/>
              <a:ln w="25400" cap="flat" cmpd="sng" algn="ctr">
                <a:noFill/>
                <a:prstDash val="solid"/>
              </a:ln>
              <a:effectLst/>
            </p:spPr>
            <p:txBody>
              <a:bodyPr wrap="none" lIns="216000" rtlCol="0" anchor="ctr"/>
              <a:lstStyle/>
              <a:p>
                <a:pPr lvl="0" defTabSz="685800">
                  <a:defRPr/>
                </a:pPr>
                <a:r>
                  <a:rPr kumimoji="0" lang="en-US" sz="700" b="0" i="0" u="none" strike="noStrike" kern="0" cap="none" spc="0" normalizeH="0" baseline="0" noProof="0" err="1">
                    <a:ln>
                      <a:noFill/>
                    </a:ln>
                    <a:solidFill>
                      <a:srgbClr val="404040"/>
                    </a:solidFill>
                    <a:effectLst/>
                    <a:uLnTx/>
                    <a:uFillTx/>
                    <a:ea typeface="+mn-ea"/>
                    <a:cs typeface="Arial" panose="020B0604020202020204" pitchFamily="34" charset="0"/>
                  </a:rPr>
                  <a:t>familiär</a:t>
                </a:r>
                <a:r>
                  <a:rPr lang="en-US" sz="700" baseline="30000">
                    <a:solidFill>
                      <a:srgbClr val="404040"/>
                    </a:solidFill>
                  </a:rPr>
                  <a:t>#</a:t>
                </a:r>
                <a:endParaRPr kumimoji="0" lang="en-US" sz="700" b="0" i="0" u="none" strike="noStrike" kern="0" cap="none" spc="0" normalizeH="0" baseline="0" noProof="0">
                  <a:ln>
                    <a:noFill/>
                  </a:ln>
                  <a:solidFill>
                    <a:srgbClr val="404040"/>
                  </a:solidFill>
                  <a:effectLst/>
                  <a:uLnTx/>
                  <a:uFillTx/>
                  <a:ea typeface="+mn-ea"/>
                  <a:cs typeface="Arial" panose="020B0604020202020204" pitchFamily="34" charset="0"/>
                </a:endParaRPr>
              </a:p>
            </p:txBody>
          </p:sp>
          <p:sp>
            <p:nvSpPr>
              <p:cNvPr id="142" name="Oval 7">
                <a:extLst>
                  <a:ext uri="{FF2B5EF4-FFF2-40B4-BE49-F238E27FC236}">
                    <a16:creationId xmlns:a16="http://schemas.microsoft.com/office/drawing/2014/main" id="{B05BE7B0-AEAC-9137-F9FB-421B89A32FEC}"/>
                  </a:ext>
                </a:extLst>
              </p:cNvPr>
              <p:cNvSpPr/>
              <p:nvPr/>
            </p:nvSpPr>
            <p:spPr>
              <a:xfrm>
                <a:off x="5798356" y="2677816"/>
                <a:ext cx="101600" cy="101600"/>
              </a:xfrm>
              <a:prstGeom prst="ellipse">
                <a:avLst/>
              </a:prstGeom>
              <a:noFill/>
              <a:ln w="25400" cap="flat" cmpd="sng" algn="ctr">
                <a:noFill/>
                <a:prstDash val="solid"/>
              </a:ln>
              <a:effectLst/>
            </p:spPr>
            <p:txBody>
              <a:bodyPr wrap="none" lIns="216000" rtlCol="0" anchor="ctr"/>
              <a:lstStyle/>
              <a:p>
                <a:pPr lvl="0" defTabSz="685800">
                  <a:defRPr/>
                </a:pPr>
                <a:r>
                  <a:rPr kumimoji="0" lang="en-US" sz="700" b="0" i="0" u="none" strike="noStrike" kern="0" cap="none" spc="0" normalizeH="0" baseline="0" noProof="0" err="1">
                    <a:ln>
                      <a:noFill/>
                    </a:ln>
                    <a:solidFill>
                      <a:srgbClr val="404040"/>
                    </a:solidFill>
                    <a:effectLst/>
                    <a:uLnTx/>
                    <a:uFillTx/>
                    <a:ea typeface="+mn-ea"/>
                    <a:cs typeface="Arial" panose="020B0604020202020204" pitchFamily="34" charset="0"/>
                  </a:rPr>
                  <a:t>familiär</a:t>
                </a:r>
                <a:r>
                  <a:rPr lang="en-US" sz="700" baseline="30000">
                    <a:solidFill>
                      <a:srgbClr val="404040"/>
                    </a:solidFill>
                  </a:rPr>
                  <a:t>#</a:t>
                </a:r>
                <a:endParaRPr kumimoji="0" lang="en-US" sz="700" b="0" i="0" u="none" strike="noStrike" kern="0" cap="none" spc="0" normalizeH="0" baseline="0" noProof="0">
                  <a:ln>
                    <a:noFill/>
                  </a:ln>
                  <a:solidFill>
                    <a:srgbClr val="404040"/>
                  </a:solidFill>
                  <a:effectLst/>
                  <a:uLnTx/>
                  <a:uFillTx/>
                  <a:ea typeface="+mn-ea"/>
                  <a:cs typeface="Arial" panose="020B0604020202020204" pitchFamily="34" charset="0"/>
                </a:endParaRPr>
              </a:p>
            </p:txBody>
          </p:sp>
        </p:grpSp>
        <p:cxnSp>
          <p:nvCxnSpPr>
            <p:cNvPr id="135" name="Connettore diritto 33">
              <a:extLst>
                <a:ext uri="{FF2B5EF4-FFF2-40B4-BE49-F238E27FC236}">
                  <a16:creationId xmlns:a16="http://schemas.microsoft.com/office/drawing/2014/main" id="{F9AF6590-0184-0183-9BC8-CF7E21C5188C}"/>
                </a:ext>
              </a:extLst>
            </p:cNvPr>
            <p:cNvCxnSpPr/>
            <p:nvPr/>
          </p:nvCxnSpPr>
          <p:spPr>
            <a:xfrm>
              <a:off x="6760720" y="2731684"/>
              <a:ext cx="216000" cy="0"/>
            </a:xfrm>
            <a:prstGeom prst="line">
              <a:avLst/>
            </a:prstGeom>
            <a:noFill/>
            <a:ln w="19050" cap="rnd" cmpd="sng" algn="ctr">
              <a:solidFill>
                <a:srgbClr val="CC9C50">
                  <a:lumMod val="75000"/>
                </a:srgbClr>
              </a:solidFill>
              <a:prstDash val="sysDash"/>
            </a:ln>
            <a:effectLst/>
          </p:spPr>
        </p:cxnSp>
        <p:cxnSp>
          <p:nvCxnSpPr>
            <p:cNvPr id="136" name="Connettore diritto 38">
              <a:extLst>
                <a:ext uri="{FF2B5EF4-FFF2-40B4-BE49-F238E27FC236}">
                  <a16:creationId xmlns:a16="http://schemas.microsoft.com/office/drawing/2014/main" id="{4E5C1C0C-EF00-CBDE-BE0F-1B99494DF3B6}"/>
                </a:ext>
              </a:extLst>
            </p:cNvPr>
            <p:cNvCxnSpPr/>
            <p:nvPr/>
          </p:nvCxnSpPr>
          <p:spPr>
            <a:xfrm>
              <a:off x="6760720" y="2403068"/>
              <a:ext cx="216000" cy="0"/>
            </a:xfrm>
            <a:prstGeom prst="line">
              <a:avLst/>
            </a:prstGeom>
            <a:noFill/>
            <a:ln w="19050" cap="rnd" cmpd="sng" algn="ctr">
              <a:solidFill>
                <a:srgbClr val="347475"/>
              </a:solidFill>
              <a:prstDash val="solid"/>
            </a:ln>
            <a:effectLst/>
          </p:spPr>
        </p:cxnSp>
        <p:cxnSp>
          <p:nvCxnSpPr>
            <p:cNvPr id="137" name="Connettore diritto 39">
              <a:extLst>
                <a:ext uri="{FF2B5EF4-FFF2-40B4-BE49-F238E27FC236}">
                  <a16:creationId xmlns:a16="http://schemas.microsoft.com/office/drawing/2014/main" id="{7067DCA3-BE08-3B8F-EEA7-950B9AC57008}"/>
                </a:ext>
              </a:extLst>
            </p:cNvPr>
            <p:cNvCxnSpPr/>
            <p:nvPr/>
          </p:nvCxnSpPr>
          <p:spPr>
            <a:xfrm>
              <a:off x="6760720" y="2564291"/>
              <a:ext cx="216000" cy="0"/>
            </a:xfrm>
            <a:prstGeom prst="line">
              <a:avLst/>
            </a:prstGeom>
            <a:noFill/>
            <a:ln w="19050" cap="rnd" cmpd="sng" algn="ctr">
              <a:solidFill>
                <a:srgbClr val="347475"/>
              </a:solidFill>
              <a:prstDash val="dash"/>
            </a:ln>
            <a:effectLst/>
          </p:spPr>
        </p:cxnSp>
        <p:cxnSp>
          <p:nvCxnSpPr>
            <p:cNvPr id="138" name="Connettore diritto 40">
              <a:extLst>
                <a:ext uri="{FF2B5EF4-FFF2-40B4-BE49-F238E27FC236}">
                  <a16:creationId xmlns:a16="http://schemas.microsoft.com/office/drawing/2014/main" id="{CC4496F0-C413-0E75-8155-2BD8ADC92A34}"/>
                </a:ext>
              </a:extLst>
            </p:cNvPr>
            <p:cNvCxnSpPr/>
            <p:nvPr/>
          </p:nvCxnSpPr>
          <p:spPr>
            <a:xfrm>
              <a:off x="6760720" y="2889574"/>
              <a:ext cx="216000" cy="0"/>
            </a:xfrm>
            <a:prstGeom prst="line">
              <a:avLst/>
            </a:prstGeom>
            <a:noFill/>
            <a:ln w="19050" cap="rnd" cmpd="sng" algn="ctr">
              <a:solidFill>
                <a:srgbClr val="CC9C50">
                  <a:lumMod val="75000"/>
                </a:srgbClr>
              </a:solidFill>
              <a:prstDash val="sysDot"/>
            </a:ln>
            <a:effectLst/>
          </p:spPr>
        </p:cxnSp>
      </p:grpSp>
      <p:sp>
        <p:nvSpPr>
          <p:cNvPr id="143" name="TextBox 31">
            <a:extLst>
              <a:ext uri="{FF2B5EF4-FFF2-40B4-BE49-F238E27FC236}">
                <a16:creationId xmlns:a16="http://schemas.microsoft.com/office/drawing/2014/main" id="{9B47C55A-2702-8DCB-49DC-2C6B309EAC9C}"/>
              </a:ext>
            </a:extLst>
          </p:cNvPr>
          <p:cNvSpPr txBox="1"/>
          <p:nvPr/>
        </p:nvSpPr>
        <p:spPr>
          <a:xfrm rot="16200000">
            <a:off x="267200" y="2324142"/>
            <a:ext cx="1651515" cy="249299"/>
          </a:xfrm>
          <a:prstGeom prst="rect">
            <a:avLst/>
          </a:prstGeom>
        </p:spPr>
        <p:txBody>
          <a:bodyPr wrap="square" lIns="0" tIns="0" rIns="0" bIns="0" rtlCol="0" anchor="t">
            <a:spAutoFit/>
          </a:bodyPr>
          <a:lstStyle>
            <a:defPPr>
              <a:defRPr lang="en-US"/>
            </a:defPPr>
            <a:lvl1pPr algn="ctr">
              <a:lnSpc>
                <a:spcPct val="90000"/>
              </a:lnSpc>
              <a:defRPr sz="1200" b="1">
                <a:latin typeface="Arial" panose="020B0604020202020204" pitchFamily="34" charset="0"/>
                <a:cs typeface="Arial" panose="020B0604020202020204" pitchFamily="34" charset="0"/>
              </a:defRPr>
            </a:lvl1p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a:ln>
                  <a:noFill/>
                </a:ln>
                <a:solidFill>
                  <a:srgbClr val="404040"/>
                </a:solidFill>
                <a:effectLst/>
                <a:uLnTx/>
                <a:uFillTx/>
                <a:latin typeface="+mn-lt"/>
                <a:cs typeface="Arial" panose="020B0604020202020204" pitchFamily="34" charset="0"/>
              </a:rPr>
              <a:t>Menschen</a:t>
            </a:r>
            <a:r>
              <a:rPr kumimoji="0" lang="en-US" sz="900" b="1" i="0" u="none" strike="noStrike" kern="0" cap="none" spc="0" normalizeH="0" noProof="0">
                <a:ln>
                  <a:noFill/>
                </a:ln>
                <a:solidFill>
                  <a:srgbClr val="404040"/>
                </a:solidFill>
                <a:effectLst/>
                <a:uLnTx/>
                <a:uFillTx/>
                <a:latin typeface="+mn-lt"/>
                <a:cs typeface="Arial" panose="020B0604020202020204" pitchFamily="34" charset="0"/>
              </a:rPr>
              <a:t> </a:t>
            </a:r>
            <a:r>
              <a:rPr kumimoji="0" lang="en-US" sz="900" b="1" i="0" u="none" strike="noStrike" kern="0" cap="none" spc="0" normalizeH="0" noProof="0" err="1">
                <a:ln>
                  <a:noFill/>
                </a:ln>
                <a:solidFill>
                  <a:srgbClr val="404040"/>
                </a:solidFill>
                <a:effectLst/>
                <a:uLnTx/>
                <a:uFillTx/>
                <a:latin typeface="+mn-lt"/>
                <a:cs typeface="Arial" panose="020B0604020202020204" pitchFamily="34" charset="0"/>
              </a:rPr>
              <a:t>mit</a:t>
            </a:r>
            <a:r>
              <a:rPr kumimoji="0" lang="en-US" sz="900" b="1" i="0" u="none" strike="noStrike" kern="0" cap="none" spc="0" normalizeH="0" noProof="0">
                <a:ln>
                  <a:noFill/>
                </a:ln>
                <a:solidFill>
                  <a:srgbClr val="404040"/>
                </a:solidFill>
                <a:effectLst/>
                <a:uLnTx/>
                <a:uFillTx/>
                <a:latin typeface="+mn-lt"/>
                <a:cs typeface="Arial" panose="020B0604020202020204" pitchFamily="34" charset="0"/>
              </a:rPr>
              <a:t> </a:t>
            </a:r>
            <a:r>
              <a:rPr kumimoji="0" lang="en-US" sz="900" b="1" i="0" u="none" strike="noStrike" kern="0" cap="none" spc="0" normalizeH="0" noProof="0" err="1">
                <a:ln>
                  <a:noFill/>
                </a:ln>
                <a:solidFill>
                  <a:srgbClr val="404040"/>
                </a:solidFill>
                <a:effectLst/>
                <a:uLnTx/>
                <a:uFillTx/>
                <a:latin typeface="+mn-lt"/>
                <a:cs typeface="Arial" panose="020B0604020202020204" pitchFamily="34" charset="0"/>
              </a:rPr>
              <a:t>schweren</a:t>
            </a:r>
            <a:r>
              <a:rPr kumimoji="0" lang="en-US" sz="900" b="1" i="0" u="none" strike="noStrike" kern="0" cap="none" spc="0" normalizeH="0" noProof="0">
                <a:ln>
                  <a:noFill/>
                </a:ln>
                <a:solidFill>
                  <a:srgbClr val="404040"/>
                </a:solidFill>
                <a:effectLst/>
                <a:uLnTx/>
                <a:uFillTx/>
                <a:latin typeface="+mn-lt"/>
                <a:cs typeface="Arial" panose="020B0604020202020204" pitchFamily="34" charset="0"/>
              </a:rPr>
              <a:t> </a:t>
            </a:r>
            <a:r>
              <a:rPr kumimoji="0" lang="en-US" sz="900" b="1" i="0" u="none" strike="noStrike" kern="0" cap="none" spc="0" normalizeH="0" noProof="0" err="1">
                <a:ln>
                  <a:noFill/>
                </a:ln>
                <a:solidFill>
                  <a:srgbClr val="404040"/>
                </a:solidFill>
                <a:effectLst/>
                <a:uLnTx/>
                <a:uFillTx/>
                <a:latin typeface="+mn-lt"/>
                <a:cs typeface="Arial" panose="020B0604020202020204" pitchFamily="34" charset="0"/>
              </a:rPr>
              <a:t>Hypoglykämien</a:t>
            </a:r>
            <a:r>
              <a:rPr kumimoji="0" lang="en-US" sz="900" b="1" i="0" u="none" strike="noStrike" kern="0" cap="none" spc="0" normalizeH="0" noProof="0">
                <a:ln>
                  <a:noFill/>
                </a:ln>
                <a:solidFill>
                  <a:srgbClr val="404040"/>
                </a:solidFill>
                <a:effectLst/>
                <a:uLnTx/>
                <a:uFillTx/>
                <a:latin typeface="+mn-lt"/>
                <a:cs typeface="Arial" panose="020B0604020202020204" pitchFamily="34" charset="0"/>
              </a:rPr>
              <a:t> [%]</a:t>
            </a:r>
            <a:endParaRPr kumimoji="0" lang="en-US" sz="900" b="0" i="0" u="none" strike="noStrike" kern="0" cap="none" spc="0" normalizeH="0" baseline="0" noProof="0">
              <a:ln>
                <a:noFill/>
              </a:ln>
              <a:solidFill>
                <a:srgbClr val="404040"/>
              </a:solidFill>
              <a:effectLst/>
              <a:uLnTx/>
              <a:uFillTx/>
              <a:latin typeface="+mn-lt"/>
              <a:cs typeface="Arial" panose="020B0604020202020204" pitchFamily="34" charset="0"/>
            </a:endParaRPr>
          </a:p>
        </p:txBody>
      </p:sp>
      <p:sp>
        <p:nvSpPr>
          <p:cNvPr id="144" name="TextBox 32">
            <a:extLst>
              <a:ext uri="{FF2B5EF4-FFF2-40B4-BE49-F238E27FC236}">
                <a16:creationId xmlns:a16="http://schemas.microsoft.com/office/drawing/2014/main" id="{DC562727-70D4-9DF9-98AD-6FA79B30E144}"/>
              </a:ext>
            </a:extLst>
          </p:cNvPr>
          <p:cNvSpPr txBox="1"/>
          <p:nvPr/>
        </p:nvSpPr>
        <p:spPr>
          <a:xfrm>
            <a:off x="1632353" y="3655913"/>
            <a:ext cx="3291324" cy="124650"/>
          </a:xfrm>
          <a:prstGeom prst="rect">
            <a:avLst/>
          </a:prstGeom>
        </p:spPr>
        <p:txBody>
          <a:bodyPr wrap="square" lIns="0" tIns="0" rIns="0" bIns="0" rtlCol="0" anchor="t">
            <a:spAutoFit/>
          </a:bodyPr>
          <a:lstStyle>
            <a:defPPr>
              <a:defRPr lang="en-US"/>
            </a:defPPr>
            <a:lvl1pPr algn="ctr">
              <a:lnSpc>
                <a:spcPct val="90000"/>
              </a:lnSpc>
              <a:defRPr sz="1200" b="1">
                <a:latin typeface="Arial" panose="020B0604020202020204" pitchFamily="34" charset="0"/>
                <a:cs typeface="Arial" panose="020B0604020202020204" pitchFamily="34" charset="0"/>
              </a:defRPr>
            </a:lvl1p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900" b="1" i="0" u="none" strike="noStrike" kern="0" cap="none" spc="0" normalizeH="0" baseline="0" noProof="0" err="1">
                <a:ln>
                  <a:noFill/>
                </a:ln>
                <a:solidFill>
                  <a:srgbClr val="404040"/>
                </a:solidFill>
                <a:effectLst/>
                <a:uLnTx/>
                <a:uFillTx/>
                <a:latin typeface="+mn-lt"/>
                <a:cs typeface="Arial" panose="020B0604020202020204" pitchFamily="34" charset="0"/>
              </a:rPr>
              <a:t>Behandlungsjahr</a:t>
            </a:r>
            <a:endParaRPr kumimoji="0" lang="en-US" sz="800" b="0" i="0" u="none" strike="noStrike" kern="0" cap="none" spc="0" normalizeH="0" baseline="0" noProof="0">
              <a:ln>
                <a:noFill/>
              </a:ln>
              <a:solidFill>
                <a:srgbClr val="404040"/>
              </a:solidFill>
              <a:effectLst/>
              <a:uLnTx/>
              <a:uFillTx/>
              <a:latin typeface="+mn-lt"/>
              <a:cs typeface="Arial" panose="020B0604020202020204" pitchFamily="34" charset="0"/>
            </a:endParaRPr>
          </a:p>
        </p:txBody>
      </p:sp>
      <p:graphicFrame>
        <p:nvGraphicFramePr>
          <p:cNvPr id="145" name="Tabella 27">
            <a:extLst>
              <a:ext uri="{FF2B5EF4-FFF2-40B4-BE49-F238E27FC236}">
                <a16:creationId xmlns:a16="http://schemas.microsoft.com/office/drawing/2014/main" id="{8D676E0B-AB27-1CCB-62F4-B69D6D27851D}"/>
              </a:ext>
            </a:extLst>
          </p:cNvPr>
          <p:cNvGraphicFramePr>
            <a:graphicFrameLocks noGrp="1"/>
          </p:cNvGraphicFramePr>
          <p:nvPr>
            <p:extLst>
              <p:ext uri="{D42A27DB-BD31-4B8C-83A1-F6EECF244321}">
                <p14:modId xmlns:p14="http://schemas.microsoft.com/office/powerpoint/2010/main" val="3139523884"/>
              </p:ext>
            </p:extLst>
          </p:nvPr>
        </p:nvGraphicFramePr>
        <p:xfrm>
          <a:off x="817123" y="3800984"/>
          <a:ext cx="4194663" cy="643261"/>
        </p:xfrm>
        <a:graphic>
          <a:graphicData uri="http://schemas.openxmlformats.org/drawingml/2006/table">
            <a:tbl>
              <a:tblPr firstRow="1" bandRow="1"/>
              <a:tblGrid>
                <a:gridCol w="668713">
                  <a:extLst>
                    <a:ext uri="{9D8B030D-6E8A-4147-A177-3AD203B41FA5}">
                      <a16:colId xmlns:a16="http://schemas.microsoft.com/office/drawing/2014/main" val="13018218"/>
                    </a:ext>
                  </a:extLst>
                </a:gridCol>
                <a:gridCol w="352595">
                  <a:extLst>
                    <a:ext uri="{9D8B030D-6E8A-4147-A177-3AD203B41FA5}">
                      <a16:colId xmlns:a16="http://schemas.microsoft.com/office/drawing/2014/main" val="1300370613"/>
                    </a:ext>
                  </a:extLst>
                </a:gridCol>
                <a:gridCol w="352595">
                  <a:extLst>
                    <a:ext uri="{9D8B030D-6E8A-4147-A177-3AD203B41FA5}">
                      <a16:colId xmlns:a16="http://schemas.microsoft.com/office/drawing/2014/main" val="3409056213"/>
                    </a:ext>
                  </a:extLst>
                </a:gridCol>
                <a:gridCol w="352595">
                  <a:extLst>
                    <a:ext uri="{9D8B030D-6E8A-4147-A177-3AD203B41FA5}">
                      <a16:colId xmlns:a16="http://schemas.microsoft.com/office/drawing/2014/main" val="1548472550"/>
                    </a:ext>
                  </a:extLst>
                </a:gridCol>
                <a:gridCol w="352595">
                  <a:extLst>
                    <a:ext uri="{9D8B030D-6E8A-4147-A177-3AD203B41FA5}">
                      <a16:colId xmlns:a16="http://schemas.microsoft.com/office/drawing/2014/main" val="2194601393"/>
                    </a:ext>
                  </a:extLst>
                </a:gridCol>
                <a:gridCol w="352595">
                  <a:extLst>
                    <a:ext uri="{9D8B030D-6E8A-4147-A177-3AD203B41FA5}">
                      <a16:colId xmlns:a16="http://schemas.microsoft.com/office/drawing/2014/main" val="665440169"/>
                    </a:ext>
                  </a:extLst>
                </a:gridCol>
                <a:gridCol w="352595">
                  <a:extLst>
                    <a:ext uri="{9D8B030D-6E8A-4147-A177-3AD203B41FA5}">
                      <a16:colId xmlns:a16="http://schemas.microsoft.com/office/drawing/2014/main" val="668608466"/>
                    </a:ext>
                  </a:extLst>
                </a:gridCol>
                <a:gridCol w="352595">
                  <a:extLst>
                    <a:ext uri="{9D8B030D-6E8A-4147-A177-3AD203B41FA5}">
                      <a16:colId xmlns:a16="http://schemas.microsoft.com/office/drawing/2014/main" val="370452015"/>
                    </a:ext>
                  </a:extLst>
                </a:gridCol>
                <a:gridCol w="352595">
                  <a:extLst>
                    <a:ext uri="{9D8B030D-6E8A-4147-A177-3AD203B41FA5}">
                      <a16:colId xmlns:a16="http://schemas.microsoft.com/office/drawing/2014/main" val="3444850814"/>
                    </a:ext>
                  </a:extLst>
                </a:gridCol>
                <a:gridCol w="352595">
                  <a:extLst>
                    <a:ext uri="{9D8B030D-6E8A-4147-A177-3AD203B41FA5}">
                      <a16:colId xmlns:a16="http://schemas.microsoft.com/office/drawing/2014/main" val="1411525308"/>
                    </a:ext>
                  </a:extLst>
                </a:gridCol>
                <a:gridCol w="352595">
                  <a:extLst>
                    <a:ext uri="{9D8B030D-6E8A-4147-A177-3AD203B41FA5}">
                      <a16:colId xmlns:a16="http://schemas.microsoft.com/office/drawing/2014/main" val="3795383426"/>
                    </a:ext>
                  </a:extLst>
                </a:gridCol>
              </a:tblGrid>
              <a:tr h="112253">
                <a:tc gridSpan="11">
                  <a:txBody>
                    <a:bodyPr/>
                    <a:lstStyle>
                      <a:lvl1pPr marL="0" algn="l" defTabSz="685783" rtl="0" eaLnBrk="1" latinLnBrk="0" hangingPunct="1">
                        <a:defRPr sz="1350" b="1" kern="1200">
                          <a:solidFill>
                            <a:schemeClr val="lt1"/>
                          </a:solidFill>
                          <a:latin typeface="Arial" panose="020B0604020202020204"/>
                        </a:defRPr>
                      </a:lvl1pPr>
                      <a:lvl2pPr marL="342892" algn="l" defTabSz="685783" rtl="0" eaLnBrk="1" latinLnBrk="0" hangingPunct="1">
                        <a:defRPr sz="1350" b="1" kern="1200">
                          <a:solidFill>
                            <a:schemeClr val="lt1"/>
                          </a:solidFill>
                          <a:latin typeface="Arial" panose="020B0604020202020204"/>
                        </a:defRPr>
                      </a:lvl2pPr>
                      <a:lvl3pPr marL="685783" algn="l" defTabSz="685783" rtl="0" eaLnBrk="1" latinLnBrk="0" hangingPunct="1">
                        <a:defRPr sz="1350" b="1" kern="1200">
                          <a:solidFill>
                            <a:schemeClr val="lt1"/>
                          </a:solidFill>
                          <a:latin typeface="Arial" panose="020B0604020202020204"/>
                        </a:defRPr>
                      </a:lvl3pPr>
                      <a:lvl4pPr marL="1028675" algn="l" defTabSz="685783" rtl="0" eaLnBrk="1" latinLnBrk="0" hangingPunct="1">
                        <a:defRPr sz="1350" b="1" kern="1200">
                          <a:solidFill>
                            <a:schemeClr val="lt1"/>
                          </a:solidFill>
                          <a:latin typeface="Arial" panose="020B0604020202020204"/>
                        </a:defRPr>
                      </a:lvl4pPr>
                      <a:lvl5pPr marL="1371566" algn="l" defTabSz="685783" rtl="0" eaLnBrk="1" latinLnBrk="0" hangingPunct="1">
                        <a:defRPr sz="1350" b="1" kern="1200">
                          <a:solidFill>
                            <a:schemeClr val="lt1"/>
                          </a:solidFill>
                          <a:latin typeface="Arial" panose="020B0604020202020204"/>
                        </a:defRPr>
                      </a:lvl5pPr>
                      <a:lvl6pPr marL="1714457" algn="l" defTabSz="685783" rtl="0" eaLnBrk="1" latinLnBrk="0" hangingPunct="1">
                        <a:defRPr sz="1350" b="1" kern="1200">
                          <a:solidFill>
                            <a:schemeClr val="lt1"/>
                          </a:solidFill>
                          <a:latin typeface="Arial" panose="020B0604020202020204"/>
                        </a:defRPr>
                      </a:lvl6pPr>
                      <a:lvl7pPr marL="2057348" algn="l" defTabSz="685783" rtl="0" eaLnBrk="1" latinLnBrk="0" hangingPunct="1">
                        <a:defRPr sz="1350" b="1" kern="1200">
                          <a:solidFill>
                            <a:schemeClr val="lt1"/>
                          </a:solidFill>
                          <a:latin typeface="Arial" panose="020B0604020202020204"/>
                        </a:defRPr>
                      </a:lvl7pPr>
                      <a:lvl8pPr marL="2400240" algn="l" defTabSz="685783" rtl="0" eaLnBrk="1" latinLnBrk="0" hangingPunct="1">
                        <a:defRPr sz="1350" b="1" kern="1200">
                          <a:solidFill>
                            <a:schemeClr val="lt1"/>
                          </a:solidFill>
                          <a:latin typeface="Arial" panose="020B0604020202020204"/>
                        </a:defRPr>
                      </a:lvl8pPr>
                      <a:lvl9pPr marL="2743132" algn="l" defTabSz="685783" rtl="0" eaLnBrk="1" latinLnBrk="0" hangingPunct="1">
                        <a:defRPr sz="1350" b="1" kern="1200">
                          <a:solidFill>
                            <a:schemeClr val="lt1"/>
                          </a:solidFill>
                          <a:latin typeface="Arial" panose="020B0604020202020204"/>
                        </a:defRPr>
                      </a:lvl9pPr>
                    </a:lstStyle>
                    <a:p>
                      <a:pPr algn="l">
                        <a:lnSpc>
                          <a:spcPct val="80000"/>
                        </a:lnSpc>
                      </a:pPr>
                      <a:r>
                        <a:rPr lang="en-US" sz="600" b="1" spc="-30" baseline="0" noProof="0" err="1">
                          <a:solidFill>
                            <a:schemeClr val="tx1"/>
                          </a:solidFill>
                          <a:latin typeface="+mn-lt"/>
                        </a:rPr>
                        <a:t>Zahl</a:t>
                      </a:r>
                      <a:r>
                        <a:rPr lang="en-US" sz="600" b="1" spc="-30" baseline="0" noProof="0">
                          <a:solidFill>
                            <a:schemeClr val="tx1"/>
                          </a:solidFill>
                          <a:latin typeface="+mn-lt"/>
                        </a:rPr>
                        <a:t> der </a:t>
                      </a:r>
                      <a:r>
                        <a:rPr lang="en-US" sz="600" b="1" spc="-30" baseline="0" noProof="0" err="1">
                          <a:solidFill>
                            <a:schemeClr val="tx1"/>
                          </a:solidFill>
                          <a:latin typeface="+mn-lt"/>
                        </a:rPr>
                        <a:t>Gefährdeten</a:t>
                      </a:r>
                      <a:endParaRPr lang="en-US" sz="600" b="1" spc="-30" baseline="0" noProof="0">
                        <a:solidFill>
                          <a:schemeClr val="tx1"/>
                        </a:solidFill>
                        <a:latin typeface="+mn-lt"/>
                      </a:endParaRPr>
                    </a:p>
                  </a:txBody>
                  <a:tcPr marL="0" marR="0" marT="16200" marB="10800" anchor="ctr">
                    <a:lnL w="12700" cmpd="sng">
                      <a:noFill/>
                    </a:lnL>
                    <a:lnR w="12700" cmpd="sng">
                      <a:noFill/>
                    </a:lnR>
                    <a:lnT w="3175"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pPr algn="ctr"/>
                      <a:endParaRPr lang="it-IT" sz="700" b="0">
                        <a:solidFill>
                          <a:schemeClr val="tx1"/>
                        </a:solidFill>
                      </a:endParaRPr>
                    </a:p>
                  </a:txBody>
                  <a:tcPr marL="0" marR="0" marT="36000" marB="36000" anchor="ctr">
                    <a:lnR w="31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pPr algn="ctr"/>
                      <a:endParaRPr lang="it-IT" sz="700" b="0">
                        <a:solidFill>
                          <a:schemeClr val="tx1"/>
                        </a:solidFill>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pPr algn="ctr"/>
                      <a:endParaRPr lang="it-IT" sz="700" b="0">
                        <a:solidFill>
                          <a:schemeClr val="tx1"/>
                        </a:solidFill>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pPr algn="ctr"/>
                      <a:endParaRPr lang="it-IT" sz="700" b="0">
                        <a:solidFill>
                          <a:schemeClr val="tx1"/>
                        </a:solidFill>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pPr algn="ctr"/>
                      <a:endParaRPr lang="it-IT" sz="700" b="0">
                        <a:solidFill>
                          <a:schemeClr val="tx1"/>
                        </a:solidFill>
                      </a:endParaRPr>
                    </a:p>
                  </a:txBody>
                  <a:tcPr marL="0" marR="0" marT="36000" marB="360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pPr algn="ctr"/>
                      <a:endParaRPr lang="it-IT" sz="700" b="0">
                        <a:solidFill>
                          <a:schemeClr val="tx1"/>
                        </a:solidFill>
                      </a:endParaRPr>
                    </a:p>
                  </a:txBody>
                  <a:tcPr marL="0" marR="0" marT="36000" marB="36000" anchor="ctr">
                    <a:lnL w="3175" cap="flat" cmpd="sng" algn="ctr">
                      <a:noFill/>
                      <a:prstDash val="solid"/>
                      <a:round/>
                      <a:headEnd type="none" w="med" len="med"/>
                      <a:tailEnd type="none" w="med" len="med"/>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pPr algn="ctr"/>
                      <a:endParaRPr lang="it-IT" sz="700" b="0">
                        <a:solidFill>
                          <a:schemeClr val="tx1"/>
                        </a:solidFill>
                      </a:endParaRPr>
                    </a:p>
                  </a:txBody>
                  <a:tcPr marL="0" marR="0" marT="36000" marB="36000" anchor="ctr">
                    <a:lnL w="3175" cap="flat" cmpd="sng" algn="ctr">
                      <a:noFill/>
                      <a:prstDash val="solid"/>
                      <a:round/>
                      <a:headEnd type="none" w="med" len="med"/>
                      <a:tailEnd type="none" w="med" len="med"/>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pPr algn="ctr"/>
                      <a:endParaRPr lang="it-IT" sz="700" b="0">
                        <a:solidFill>
                          <a:schemeClr val="tx1"/>
                        </a:solidFill>
                      </a:endParaRPr>
                    </a:p>
                  </a:txBody>
                  <a:tcPr marL="0" marR="0" marT="36000" marB="36000" anchor="ctr">
                    <a:lnL w="3175" cap="flat" cmpd="sng" algn="ctr">
                      <a:noFill/>
                      <a:prstDash val="solid"/>
                      <a:round/>
                      <a:headEnd type="none" w="med" len="med"/>
                      <a:tailEnd type="none" w="med" len="med"/>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pPr algn="ctr"/>
                      <a:endParaRPr lang="it-IT" sz="700" b="0">
                        <a:solidFill>
                          <a:schemeClr val="tx1"/>
                        </a:solidFill>
                      </a:endParaRPr>
                    </a:p>
                  </a:txBody>
                  <a:tcPr marL="0" marR="0" marT="36000" marB="36000" anchor="ctr">
                    <a:lnL w="3175" cap="flat" cmpd="sng" algn="ctr">
                      <a:noFill/>
                      <a:prstDash val="solid"/>
                      <a:round/>
                      <a:headEnd type="none" w="med" len="med"/>
                      <a:tailEnd type="none" w="med" len="med"/>
                    </a:lnL>
                    <a:lnR w="12700" cmpd="sng">
                      <a:noFill/>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hMerge="1">
                  <a:txBody>
                    <a:bodyPr/>
                    <a:lstStyle/>
                    <a:p>
                      <a:pPr algn="ctr"/>
                      <a:endParaRPr lang="it-IT" sz="700" b="0">
                        <a:solidFill>
                          <a:schemeClr val="tx1"/>
                        </a:solidFill>
                      </a:endParaRPr>
                    </a:p>
                  </a:txBody>
                  <a:tcPr marL="0" marR="0" marT="36000" marB="36000" anchor="ctr">
                    <a:lnL w="3175" cap="flat" cmpd="sng" algn="ctr">
                      <a:noFill/>
                      <a:prstDash val="solid"/>
                      <a:round/>
                      <a:headEnd type="none" w="med" len="med"/>
                      <a:tailEnd type="none" w="med" len="med"/>
                    </a:lnL>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326269130"/>
                  </a:ext>
                </a:extLst>
              </a:tr>
              <a:tr h="132752">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l">
                        <a:lnSpc>
                          <a:spcPct val="80000"/>
                        </a:lnSpc>
                      </a:pPr>
                      <a:r>
                        <a:rPr lang="en-US" sz="600" b="0" spc="-30" baseline="0" noProof="0" err="1">
                          <a:solidFill>
                            <a:schemeClr val="tx1"/>
                          </a:solidFill>
                          <a:latin typeface="+mn-lt"/>
                        </a:rPr>
                        <a:t>spo</a:t>
                      </a:r>
                      <a:r>
                        <a:rPr lang="en-US" sz="600" b="0" spc="-30" baseline="0" noProof="0">
                          <a:solidFill>
                            <a:schemeClr val="tx1"/>
                          </a:solidFill>
                          <a:latin typeface="+mn-lt"/>
                        </a:rPr>
                        <a:t>. &lt; 10 Jahre</a:t>
                      </a:r>
                    </a:p>
                  </a:txBody>
                  <a:tcPr marL="0" marR="0" marT="16200" marB="10800" anchor="ctr">
                    <a:lnL w="12700" cmpd="sng">
                      <a:noFill/>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27.880</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23.743</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19.825</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16.738</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14.243</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11.997</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10.157</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8.437</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6.775</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5.010</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357023480"/>
                  </a:ext>
                </a:extLst>
              </a:tr>
              <a:tr h="132752">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600" b="0" spc="-30" baseline="0" noProof="0" err="1">
                          <a:solidFill>
                            <a:schemeClr val="tx1"/>
                          </a:solidFill>
                          <a:latin typeface="+mn-lt"/>
                        </a:rPr>
                        <a:t>spo</a:t>
                      </a:r>
                      <a:r>
                        <a:rPr lang="en-US" sz="600" b="0" spc="-30" baseline="0" noProof="0">
                          <a:solidFill>
                            <a:schemeClr val="tx1"/>
                          </a:solidFill>
                          <a:latin typeface="+mn-lt"/>
                        </a:rPr>
                        <a:t>. ≥ 10 Jahre</a:t>
                      </a:r>
                    </a:p>
                  </a:txBody>
                  <a:tcPr marL="0" marR="0" marT="16200" marB="10800" anchor="ctr">
                    <a:lnL w="12700" cmpd="sng">
                      <a:noFill/>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25.725</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20.464</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16.188</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12.445</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9.080</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6.306</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4.038</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2.279</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1.140</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556</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3067319"/>
                  </a:ext>
                </a:extLst>
              </a:tr>
              <a:tr h="132752">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l">
                        <a:lnSpc>
                          <a:spcPct val="80000"/>
                        </a:lnSpc>
                      </a:pPr>
                      <a:r>
                        <a:rPr lang="en-US" sz="600" b="0" spc="-30" baseline="0" noProof="0">
                          <a:solidFill>
                            <a:schemeClr val="tx1"/>
                          </a:solidFill>
                          <a:latin typeface="+mn-lt"/>
                        </a:rPr>
                        <a:t>fam. &lt; 10 Jahre</a:t>
                      </a:r>
                    </a:p>
                  </a:txBody>
                  <a:tcPr marL="0" marR="0" marT="16200" marB="10800" anchor="ctr">
                    <a:lnL w="12700" cmpd="sng">
                      <a:noFill/>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2.446</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2.178</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1.909</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1.637</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1.393</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1.196</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1.020</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851</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684</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517</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370992074"/>
                  </a:ext>
                </a:extLst>
              </a:tr>
              <a:tr h="132752">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lang="en-US" sz="600" b="0" spc="-30" baseline="0" noProof="0">
                          <a:solidFill>
                            <a:schemeClr val="tx1"/>
                          </a:solidFill>
                          <a:latin typeface="+mn-lt"/>
                        </a:rPr>
                        <a:t>fam. ≥ 10 Jahre</a:t>
                      </a:r>
                    </a:p>
                  </a:txBody>
                  <a:tcPr marL="0" marR="0" marT="16200" marB="10800" anchor="ctr">
                    <a:lnL w="12700" cmpd="sng">
                      <a:noFill/>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1.319</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1.122</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902</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723</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543</a:t>
                      </a:r>
                    </a:p>
                  </a:txBody>
                  <a:tcPr marL="0" marR="0" marT="16200" marB="108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381</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256</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141</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65</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panose="020B0604020202020204"/>
                        </a:defRPr>
                      </a:lvl1pPr>
                      <a:lvl2pPr marL="342892" algn="l" defTabSz="685783" rtl="0" eaLnBrk="1" latinLnBrk="0" hangingPunct="1">
                        <a:defRPr sz="1350" kern="1200">
                          <a:solidFill>
                            <a:schemeClr val="dk1"/>
                          </a:solidFill>
                          <a:latin typeface="Arial" panose="020B0604020202020204"/>
                        </a:defRPr>
                      </a:lvl2pPr>
                      <a:lvl3pPr marL="685783" algn="l" defTabSz="685783" rtl="0" eaLnBrk="1" latinLnBrk="0" hangingPunct="1">
                        <a:defRPr sz="1350" kern="1200">
                          <a:solidFill>
                            <a:schemeClr val="dk1"/>
                          </a:solidFill>
                          <a:latin typeface="Arial" panose="020B0604020202020204"/>
                        </a:defRPr>
                      </a:lvl3pPr>
                      <a:lvl4pPr marL="1028675" algn="l" defTabSz="685783" rtl="0" eaLnBrk="1" latinLnBrk="0" hangingPunct="1">
                        <a:defRPr sz="1350" kern="1200">
                          <a:solidFill>
                            <a:schemeClr val="dk1"/>
                          </a:solidFill>
                          <a:latin typeface="Arial" panose="020B0604020202020204"/>
                        </a:defRPr>
                      </a:lvl4pPr>
                      <a:lvl5pPr marL="1371566" algn="l" defTabSz="685783" rtl="0" eaLnBrk="1" latinLnBrk="0" hangingPunct="1">
                        <a:defRPr sz="1350" kern="1200">
                          <a:solidFill>
                            <a:schemeClr val="dk1"/>
                          </a:solidFill>
                          <a:latin typeface="Arial" panose="020B0604020202020204"/>
                        </a:defRPr>
                      </a:lvl5pPr>
                      <a:lvl6pPr marL="1714457" algn="l" defTabSz="685783" rtl="0" eaLnBrk="1" latinLnBrk="0" hangingPunct="1">
                        <a:defRPr sz="1350" kern="1200">
                          <a:solidFill>
                            <a:schemeClr val="dk1"/>
                          </a:solidFill>
                          <a:latin typeface="Arial" panose="020B0604020202020204"/>
                        </a:defRPr>
                      </a:lvl6pPr>
                      <a:lvl7pPr marL="2057348" algn="l" defTabSz="685783" rtl="0" eaLnBrk="1" latinLnBrk="0" hangingPunct="1">
                        <a:defRPr sz="1350" kern="1200">
                          <a:solidFill>
                            <a:schemeClr val="dk1"/>
                          </a:solidFill>
                          <a:latin typeface="Arial" panose="020B0604020202020204"/>
                        </a:defRPr>
                      </a:lvl7pPr>
                      <a:lvl8pPr marL="2400240" algn="l" defTabSz="685783" rtl="0" eaLnBrk="1" latinLnBrk="0" hangingPunct="1">
                        <a:defRPr sz="1350" kern="1200">
                          <a:solidFill>
                            <a:schemeClr val="dk1"/>
                          </a:solidFill>
                          <a:latin typeface="Arial" panose="020B0604020202020204"/>
                        </a:defRPr>
                      </a:lvl8pPr>
                      <a:lvl9pPr marL="2743132" algn="l" defTabSz="685783" rtl="0" eaLnBrk="1" latinLnBrk="0" hangingPunct="1">
                        <a:defRPr sz="1350" kern="1200">
                          <a:solidFill>
                            <a:schemeClr val="dk1"/>
                          </a:solidFill>
                          <a:latin typeface="Arial" panose="020B0604020202020204"/>
                        </a:defRPr>
                      </a:lvl9pPr>
                    </a:lstStyle>
                    <a:p>
                      <a:pPr algn="ctr">
                        <a:lnSpc>
                          <a:spcPct val="100000"/>
                        </a:lnSpc>
                      </a:pPr>
                      <a:r>
                        <a:rPr lang="en-US" sz="600" b="0" noProof="0">
                          <a:solidFill>
                            <a:schemeClr val="tx1"/>
                          </a:solidFill>
                          <a:latin typeface="+mn-lt"/>
                        </a:rPr>
                        <a:t>29</a:t>
                      </a:r>
                    </a:p>
                  </a:txBody>
                  <a:tcPr marL="0" marR="0" marT="16200" marB="10800" anchor="ctr">
                    <a:lnL w="3175" cap="flat" cmpd="sng" algn="ctr">
                      <a:noFill/>
                      <a:prstDash val="solid"/>
                      <a:round/>
                      <a:headEnd type="none" w="med" len="med"/>
                      <a:tailEnd type="none" w="med" len="med"/>
                    </a:lnL>
                    <a:lnR w="12700" cmpd="sng">
                      <a:noFill/>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3298889555"/>
                  </a:ext>
                </a:extLst>
              </a:tr>
            </a:tbl>
          </a:graphicData>
        </a:graphic>
      </p:graphicFrame>
      <p:sp>
        <p:nvSpPr>
          <p:cNvPr id="146" name="CasellaDiTesto 46">
            <a:extLst>
              <a:ext uri="{FF2B5EF4-FFF2-40B4-BE49-F238E27FC236}">
                <a16:creationId xmlns:a16="http://schemas.microsoft.com/office/drawing/2014/main" id="{8970E9B8-787D-2DA9-846F-7978D6DDE4C7}"/>
              </a:ext>
            </a:extLst>
          </p:cNvPr>
          <p:cNvSpPr txBox="1"/>
          <p:nvPr/>
        </p:nvSpPr>
        <p:spPr>
          <a:xfrm>
            <a:off x="1684482" y="1626891"/>
            <a:ext cx="2612595" cy="215444"/>
          </a:xfrm>
          <a:prstGeom prst="rect">
            <a:avLst/>
          </a:prstGeom>
          <a:noFill/>
        </p:spPr>
        <p:txBody>
          <a:bodyPr wrap="square" lIns="81000" tIns="0" rIns="0" bIns="0" rtlCol="0">
            <a:spAutoFit/>
          </a:bodyPr>
          <a:lstStyle/>
          <a:p>
            <a:pPr defTabSz="685800">
              <a:defRPr/>
            </a:pPr>
            <a:r>
              <a:rPr lang="en-US" sz="700">
                <a:solidFill>
                  <a:srgbClr val="404040"/>
                </a:solidFill>
              </a:rPr>
              <a:t>HR </a:t>
            </a:r>
            <a:r>
              <a:rPr lang="en-US" sz="700" err="1">
                <a:solidFill>
                  <a:srgbClr val="404040"/>
                </a:solidFill>
              </a:rPr>
              <a:t>sporadisch</a:t>
            </a:r>
            <a:r>
              <a:rPr lang="en-US" sz="700" baseline="30000">
                <a:solidFill>
                  <a:srgbClr val="404040"/>
                </a:solidFill>
              </a:rPr>
              <a:t>#</a:t>
            </a:r>
            <a:r>
              <a:rPr lang="en-US" sz="700">
                <a:solidFill>
                  <a:srgbClr val="404040"/>
                </a:solidFill>
              </a:rPr>
              <a:t> 0,76 (95 %-KI: 0,73; 0,79); p &lt; 0,001</a:t>
            </a:r>
          </a:p>
          <a:p>
            <a:pPr defTabSz="685800">
              <a:defRPr/>
            </a:pPr>
            <a:r>
              <a:rPr lang="en-US" sz="700">
                <a:solidFill>
                  <a:srgbClr val="404040"/>
                </a:solidFill>
              </a:rPr>
              <a:t>HR </a:t>
            </a:r>
            <a:r>
              <a:rPr lang="en-US" sz="700" err="1">
                <a:solidFill>
                  <a:srgbClr val="404040"/>
                </a:solidFill>
              </a:rPr>
              <a:t>familiär</a:t>
            </a:r>
            <a:r>
              <a:rPr lang="en-US" sz="700" baseline="30000">
                <a:solidFill>
                  <a:srgbClr val="404040"/>
                </a:solidFill>
              </a:rPr>
              <a:t>#</a:t>
            </a:r>
            <a:r>
              <a:rPr lang="en-US" sz="700">
                <a:solidFill>
                  <a:srgbClr val="404040"/>
                </a:solidFill>
              </a:rPr>
              <a:t>     </a:t>
            </a:r>
            <a:r>
              <a:rPr lang="en-US" sz="400">
                <a:solidFill>
                  <a:srgbClr val="404040"/>
                </a:solidFill>
              </a:rPr>
              <a:t> </a:t>
            </a:r>
            <a:r>
              <a:rPr lang="en-US" sz="700">
                <a:solidFill>
                  <a:srgbClr val="404040"/>
                </a:solidFill>
              </a:rPr>
              <a:t>0,72 (95 %-KI: 0,62; 0,83); p &lt; 0,001</a:t>
            </a:r>
          </a:p>
        </p:txBody>
      </p:sp>
      <p:sp>
        <p:nvSpPr>
          <p:cNvPr id="147" name="Rectangle: Rounded Corners 3">
            <a:extLst>
              <a:ext uri="{FF2B5EF4-FFF2-40B4-BE49-F238E27FC236}">
                <a16:creationId xmlns:a16="http://schemas.microsoft.com/office/drawing/2014/main" id="{5A4EFEE9-C717-5DD7-8E27-5C798F0DD573}"/>
              </a:ext>
            </a:extLst>
          </p:cNvPr>
          <p:cNvSpPr/>
          <p:nvPr/>
        </p:nvSpPr>
        <p:spPr>
          <a:xfrm>
            <a:off x="740765" y="1062443"/>
            <a:ext cx="5074500" cy="421200"/>
          </a:xfrm>
          <a:prstGeom prst="roundRect">
            <a:avLst>
              <a:gd name="adj" fmla="val 50000"/>
            </a:avLst>
          </a:prstGeom>
          <a:solidFill>
            <a:srgbClr val="347475"/>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1" indent="0" algn="ctr" defTabSz="685800" rtl="0" eaLnBrk="1" fontAlgn="auto" latinLnBrk="0" hangingPunct="1">
              <a:lnSpc>
                <a:spcPct val="90000"/>
              </a:lnSpc>
              <a:spcBef>
                <a:spcPts val="0"/>
              </a:spcBef>
              <a:spcAft>
                <a:spcPts val="0"/>
              </a:spcAft>
              <a:buClrTx/>
              <a:buSzTx/>
              <a:buFontTx/>
              <a:buNone/>
              <a:tabLst/>
              <a:defRPr/>
            </a:pPr>
            <a:r>
              <a:rPr kumimoji="0" lang="de-DE" sz="1000" b="0" i="0" u="none" strike="noStrike" kern="1200" cap="none" spc="0" normalizeH="0" baseline="0" noProof="0">
                <a:ln>
                  <a:noFill/>
                </a:ln>
                <a:solidFill>
                  <a:schemeClr val="bg1"/>
                </a:solidFill>
                <a:effectLst/>
                <a:uLnTx/>
                <a:uFillTx/>
                <a:ea typeface="+mn-ea"/>
                <a:cs typeface="Arial" panose="020B0604020202020204" pitchFamily="34" charset="0"/>
              </a:rPr>
              <a:t> </a:t>
            </a:r>
            <a:r>
              <a:rPr kumimoji="0" lang="de-DE" sz="1000" b="1" i="0" u="none" strike="noStrike" kern="1200" cap="none" spc="0" normalizeH="0" baseline="0" noProof="0">
                <a:ln>
                  <a:noFill/>
                </a:ln>
                <a:solidFill>
                  <a:schemeClr val="bg1"/>
                </a:solidFill>
                <a:effectLst/>
                <a:uLnTx/>
                <a:uFillTx/>
                <a:ea typeface="+mn-ea"/>
                <a:cs typeface="Arial" panose="020B0604020202020204" pitchFamily="34" charset="0"/>
              </a:rPr>
              <a:t>T1D-Beginn</a:t>
            </a:r>
            <a:r>
              <a:rPr kumimoji="0" lang="de-DE" sz="1000" b="0" i="0" u="none" strike="noStrike" kern="1200" cap="none" spc="0" normalizeH="0" baseline="0" noProof="0">
                <a:ln>
                  <a:noFill/>
                </a:ln>
                <a:solidFill>
                  <a:schemeClr val="bg1"/>
                </a:solidFill>
                <a:effectLst/>
                <a:uLnTx/>
                <a:uFillTx/>
                <a:ea typeface="+mn-ea"/>
                <a:cs typeface="Arial" panose="020B0604020202020204" pitchFamily="34" charset="0"/>
              </a:rPr>
              <a:t> bei Kindern </a:t>
            </a:r>
            <a:r>
              <a:rPr kumimoji="0" lang="de-DE" sz="1000" b="1" i="0" u="none" strike="noStrike" kern="1200" cap="none" spc="0" normalizeH="0" baseline="0" noProof="0">
                <a:ln>
                  <a:noFill/>
                </a:ln>
                <a:solidFill>
                  <a:schemeClr val="bg1"/>
                </a:solidFill>
                <a:effectLst/>
                <a:uLnTx/>
                <a:uFillTx/>
                <a:ea typeface="+mn-ea"/>
                <a:cs typeface="Arial" panose="020B0604020202020204" pitchFamily="34" charset="0"/>
              </a:rPr>
              <a:t>≥ 10 Jahren </a:t>
            </a:r>
            <a:r>
              <a:rPr kumimoji="0" lang="de-DE" sz="1000" b="0" i="0" u="none" strike="noStrike" kern="1200" cap="none" spc="0" normalizeH="0" baseline="0" noProof="0">
                <a:ln>
                  <a:noFill/>
                </a:ln>
                <a:solidFill>
                  <a:schemeClr val="bg1"/>
                </a:solidFill>
                <a:effectLst/>
                <a:uLnTx/>
                <a:uFillTx/>
                <a:ea typeface="+mn-ea"/>
                <a:cs typeface="Arial" panose="020B0604020202020204" pitchFamily="34" charset="0"/>
              </a:rPr>
              <a:t>war mit </a:t>
            </a:r>
            <a:r>
              <a:rPr kumimoji="0" lang="de-DE" sz="1000" b="1" i="0" u="none" strike="noStrike" kern="1200" cap="none" spc="0" normalizeH="0" baseline="0" noProof="0">
                <a:ln>
                  <a:noFill/>
                </a:ln>
                <a:solidFill>
                  <a:schemeClr val="bg1"/>
                </a:solidFill>
                <a:effectLst/>
                <a:uLnTx/>
                <a:uFillTx/>
                <a:ea typeface="+mn-ea"/>
                <a:cs typeface="Arial" panose="020B0604020202020204" pitchFamily="34" charset="0"/>
              </a:rPr>
              <a:t>weniger Ereignissen </a:t>
            </a:r>
          </a:p>
          <a:p>
            <a:pPr marL="0" marR="0" lvl="1" indent="0" algn="ctr" defTabSz="685800" rtl="0" eaLnBrk="1" fontAlgn="auto" latinLnBrk="0" hangingPunct="1">
              <a:lnSpc>
                <a:spcPct val="90000"/>
              </a:lnSpc>
              <a:spcBef>
                <a:spcPts val="0"/>
              </a:spcBef>
              <a:spcAft>
                <a:spcPts val="0"/>
              </a:spcAft>
              <a:buClrTx/>
              <a:buSzTx/>
              <a:buFontTx/>
              <a:buNone/>
              <a:tabLst/>
              <a:defRPr/>
            </a:pPr>
            <a:r>
              <a:rPr kumimoji="0" lang="de-DE" sz="1000" b="1" i="0" u="none" strike="noStrike" kern="1200" cap="none" spc="0" normalizeH="0" baseline="0" noProof="0">
                <a:ln>
                  <a:noFill/>
                </a:ln>
                <a:solidFill>
                  <a:schemeClr val="bg1"/>
                </a:solidFill>
                <a:effectLst/>
                <a:uLnTx/>
                <a:uFillTx/>
                <a:ea typeface="+mn-ea"/>
                <a:cs typeface="Arial" panose="020B0604020202020204" pitchFamily="34" charset="0"/>
              </a:rPr>
              <a:t>schwerer Hypoglykämien nach Jahr 1 </a:t>
            </a:r>
            <a:r>
              <a:rPr kumimoji="0" lang="de-DE" sz="1000" b="0" i="0" u="none" strike="noStrike" kern="1200" cap="none" spc="0" normalizeH="0" baseline="0" noProof="0">
                <a:ln>
                  <a:noFill/>
                </a:ln>
                <a:solidFill>
                  <a:schemeClr val="bg1"/>
                </a:solidFill>
                <a:effectLst/>
                <a:uLnTx/>
                <a:uFillTx/>
                <a:ea typeface="+mn-ea"/>
                <a:cs typeface="Arial" panose="020B0604020202020204" pitchFamily="34" charset="0"/>
              </a:rPr>
              <a:t>verbunden</a:t>
            </a:r>
            <a:r>
              <a:rPr kumimoji="0" lang="en-US" sz="1000" b="0" i="0" u="none" strike="noStrike" kern="1200" cap="none" spc="0" normalizeH="0" baseline="30000" noProof="0">
                <a:ln>
                  <a:noFill/>
                </a:ln>
                <a:solidFill>
                  <a:schemeClr val="bg1"/>
                </a:solidFill>
                <a:effectLst/>
                <a:uLnTx/>
                <a:uFillTx/>
                <a:ea typeface="+mn-ea"/>
                <a:cs typeface="Arial" panose="020B0604020202020204" pitchFamily="34" charset="0"/>
              </a:rPr>
              <a:t>1,</a:t>
            </a:r>
            <a:r>
              <a:rPr kumimoji="0" lang="en-US" sz="1000" b="0" i="0" u="none" strike="noStrike" kern="1200" cap="none" spc="0" normalizeH="0" baseline="0" noProof="0">
                <a:ln>
                  <a:noFill/>
                </a:ln>
                <a:solidFill>
                  <a:schemeClr val="bg1"/>
                </a:solidFill>
                <a:effectLst/>
                <a:uLnTx/>
                <a:uFillTx/>
                <a:ea typeface="+mn-ea"/>
                <a:cs typeface="Arial" panose="020B0604020202020204" pitchFamily="34" charset="0"/>
              </a:rPr>
              <a:t>* </a:t>
            </a:r>
            <a:endParaRPr kumimoji="0" lang="en-US" sz="1000" b="0" i="0" u="none" strike="noStrike" kern="1200" cap="none" spc="0" normalizeH="0" baseline="30000" noProof="0">
              <a:ln>
                <a:noFill/>
              </a:ln>
              <a:solidFill>
                <a:schemeClr val="bg1"/>
              </a:solidFill>
              <a:effectLst/>
              <a:uLnTx/>
              <a:uFillTx/>
              <a:ea typeface="+mn-ea"/>
              <a:cs typeface="Arial" panose="020B0604020202020204" pitchFamily="34" charset="0"/>
            </a:endParaRPr>
          </a:p>
        </p:txBody>
      </p:sp>
      <p:sp>
        <p:nvSpPr>
          <p:cNvPr id="148" name="Right Brace 6">
            <a:extLst>
              <a:ext uri="{FF2B5EF4-FFF2-40B4-BE49-F238E27FC236}">
                <a16:creationId xmlns:a16="http://schemas.microsoft.com/office/drawing/2014/main" id="{2FBF1582-919C-405C-A6D9-E5228B5F54ED}"/>
              </a:ext>
            </a:extLst>
          </p:cNvPr>
          <p:cNvSpPr/>
          <p:nvPr/>
        </p:nvSpPr>
        <p:spPr>
          <a:xfrm>
            <a:off x="2515468" y="1971198"/>
            <a:ext cx="34289" cy="155652"/>
          </a:xfrm>
          <a:prstGeom prst="rightBrace">
            <a:avLst/>
          </a:prstGeom>
          <a:noFill/>
          <a:ln w="9525" cap="flat" cmpd="sng" algn="ctr">
            <a:solidFill>
              <a:srgbClr val="347475">
                <a:shade val="95000"/>
                <a:satMod val="105000"/>
              </a:srgbClr>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mn-ea"/>
              <a:cs typeface="+mn-cs"/>
            </a:endParaRPr>
          </a:p>
        </p:txBody>
      </p:sp>
      <p:sp>
        <p:nvSpPr>
          <p:cNvPr id="149" name="TextBox 5">
            <a:extLst>
              <a:ext uri="{FF2B5EF4-FFF2-40B4-BE49-F238E27FC236}">
                <a16:creationId xmlns:a16="http://schemas.microsoft.com/office/drawing/2014/main" id="{AAD833E7-1F11-079B-E00B-F80A9C41AC86}"/>
              </a:ext>
            </a:extLst>
          </p:cNvPr>
          <p:cNvSpPr txBox="1"/>
          <p:nvPr/>
        </p:nvSpPr>
        <p:spPr>
          <a:xfrm>
            <a:off x="2543038" y="1959769"/>
            <a:ext cx="1682402" cy="200055"/>
          </a:xfrm>
          <a:prstGeom prst="rect">
            <a:avLst/>
          </a:prstGeom>
          <a:noFill/>
        </p:spPr>
        <p:txBody>
          <a:bodyPr wrap="square" rtlCol="0">
            <a:spAutoFit/>
          </a:bodyPr>
          <a:lstStyle/>
          <a:p>
            <a:pPr defTabSz="685800">
              <a:defRPr/>
            </a:pPr>
            <a:r>
              <a:rPr lang="en-US" sz="700" b="1">
                <a:solidFill>
                  <a:srgbClr val="404040"/>
                </a:solidFill>
              </a:rPr>
              <a:t>&lt; 10 Jahre </a:t>
            </a:r>
            <a:r>
              <a:rPr lang="en-US" sz="700" b="1" err="1">
                <a:solidFill>
                  <a:srgbClr val="404040"/>
                </a:solidFill>
              </a:rPr>
              <a:t>bei</a:t>
            </a:r>
            <a:r>
              <a:rPr lang="en-US" sz="700" b="1">
                <a:solidFill>
                  <a:srgbClr val="404040"/>
                </a:solidFill>
              </a:rPr>
              <a:t> T1D-Diagnose</a:t>
            </a:r>
          </a:p>
        </p:txBody>
      </p:sp>
      <p:sp>
        <p:nvSpPr>
          <p:cNvPr id="150" name="TextBox 14">
            <a:extLst>
              <a:ext uri="{FF2B5EF4-FFF2-40B4-BE49-F238E27FC236}">
                <a16:creationId xmlns:a16="http://schemas.microsoft.com/office/drawing/2014/main" id="{535A28AE-B0EE-156D-50EB-1D4BBDCBA8FB}"/>
              </a:ext>
            </a:extLst>
          </p:cNvPr>
          <p:cNvSpPr txBox="1"/>
          <p:nvPr/>
        </p:nvSpPr>
        <p:spPr>
          <a:xfrm>
            <a:off x="2542460" y="2216965"/>
            <a:ext cx="1749331" cy="200055"/>
          </a:xfrm>
          <a:prstGeom prst="rect">
            <a:avLst/>
          </a:prstGeom>
          <a:noFill/>
        </p:spPr>
        <p:txBody>
          <a:bodyPr wrap="square" rtlCol="0">
            <a:spAutoFit/>
          </a:bodyPr>
          <a:lstStyle/>
          <a:p>
            <a:pPr defTabSz="685800">
              <a:defRPr/>
            </a:pPr>
            <a:r>
              <a:rPr lang="en-US" sz="700" b="1">
                <a:solidFill>
                  <a:srgbClr val="404040"/>
                </a:solidFill>
                <a:ea typeface="Verdana" panose="020B0604030504040204" pitchFamily="34" charset="0"/>
              </a:rPr>
              <a:t>≥ </a:t>
            </a:r>
            <a:r>
              <a:rPr lang="en-US" sz="700" b="1">
                <a:solidFill>
                  <a:srgbClr val="404040"/>
                </a:solidFill>
              </a:rPr>
              <a:t>10 Jahre </a:t>
            </a:r>
            <a:r>
              <a:rPr lang="en-US" sz="700" b="1" err="1">
                <a:solidFill>
                  <a:srgbClr val="404040"/>
                </a:solidFill>
              </a:rPr>
              <a:t>bei</a:t>
            </a:r>
            <a:r>
              <a:rPr lang="en-US" sz="700" b="1">
                <a:solidFill>
                  <a:srgbClr val="404040"/>
                </a:solidFill>
              </a:rPr>
              <a:t> T1D-Diagnose</a:t>
            </a:r>
          </a:p>
        </p:txBody>
      </p:sp>
      <p:sp>
        <p:nvSpPr>
          <p:cNvPr id="151" name="Right Brace 15">
            <a:extLst>
              <a:ext uri="{FF2B5EF4-FFF2-40B4-BE49-F238E27FC236}">
                <a16:creationId xmlns:a16="http://schemas.microsoft.com/office/drawing/2014/main" id="{AC5F039A-58D4-DDA5-45B4-3E288494C066}"/>
              </a:ext>
            </a:extLst>
          </p:cNvPr>
          <p:cNvSpPr/>
          <p:nvPr/>
        </p:nvSpPr>
        <p:spPr>
          <a:xfrm>
            <a:off x="2515468" y="2229186"/>
            <a:ext cx="34289" cy="155652"/>
          </a:xfrm>
          <a:prstGeom prst="rightBrace">
            <a:avLst/>
          </a:prstGeom>
          <a:noFill/>
          <a:ln w="9525" cap="flat" cmpd="sng" algn="ctr">
            <a:solidFill>
              <a:srgbClr val="347475">
                <a:shade val="95000"/>
                <a:satMod val="105000"/>
              </a:srgbClr>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mn-ea"/>
              <a:cs typeface="+mn-cs"/>
            </a:endParaRPr>
          </a:p>
        </p:txBody>
      </p:sp>
      <p:sp>
        <p:nvSpPr>
          <p:cNvPr id="5" name="Rechteck: abgerundete Ecken 4">
            <a:extLst>
              <a:ext uri="{FF2B5EF4-FFF2-40B4-BE49-F238E27FC236}">
                <a16:creationId xmlns:a16="http://schemas.microsoft.com/office/drawing/2014/main" id="{A7D5FCFE-16A6-C1D6-81EE-85F8FB9B4718}"/>
              </a:ext>
            </a:extLst>
          </p:cNvPr>
          <p:cNvSpPr/>
          <p:nvPr/>
        </p:nvSpPr>
        <p:spPr>
          <a:xfrm>
            <a:off x="6232789" y="2037916"/>
            <a:ext cx="2318804" cy="1142611"/>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lvl="0" algn="ctr" defTabSz="685800">
              <a:spcAft>
                <a:spcPts val="600"/>
              </a:spcAft>
              <a:defRPr/>
            </a:pPr>
            <a:r>
              <a:rPr lang="de-DE" sz="1000">
                <a:solidFill>
                  <a:schemeClr val="bg1"/>
                </a:solidFill>
                <a:cs typeface="Georgia"/>
              </a:rPr>
              <a:t>Das </a:t>
            </a:r>
            <a:r>
              <a:rPr lang="de-DE" sz="1000" err="1">
                <a:solidFill>
                  <a:schemeClr val="bg1"/>
                </a:solidFill>
                <a:cs typeface="Georgia"/>
              </a:rPr>
              <a:t>Hypoglyämierisiko</a:t>
            </a:r>
            <a:r>
              <a:rPr lang="de-DE" sz="1000">
                <a:solidFill>
                  <a:schemeClr val="bg1"/>
                </a:solidFill>
                <a:cs typeface="Georgia"/>
              </a:rPr>
              <a:t> kann mit dem Alter variieren – residuales    C-Peptid wird eher bei Personen  mit einem höheren Alter bei Erkrankungsbeginn beobachtet</a:t>
            </a:r>
            <a:r>
              <a:rPr lang="de-DE" sz="1000" baseline="30000">
                <a:solidFill>
                  <a:schemeClr val="bg1"/>
                </a:solidFill>
                <a:cs typeface="Georgia"/>
              </a:rPr>
              <a:t>2</a:t>
            </a:r>
          </a:p>
        </p:txBody>
      </p:sp>
    </p:spTree>
    <p:extLst>
      <p:ext uri="{BB962C8B-B14F-4D97-AF65-F5344CB8AC3E}">
        <p14:creationId xmlns:p14="http://schemas.microsoft.com/office/powerpoint/2010/main" val="284166228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14919" y="11354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Diabetische Ketoazidose (DKA)</a:t>
            </a:r>
            <a:r>
              <a:rPr kumimoji="0" lang="de-DE" sz="2000" b="1" i="0" u="none" strike="noStrike" kern="1200" cap="none" spc="0" normalizeH="0" baseline="30000" noProof="0">
                <a:ln>
                  <a:noFill/>
                </a:ln>
                <a:solidFill>
                  <a:srgbClr val="7030A0"/>
                </a:solidFill>
                <a:effectLst/>
                <a:uLnTx/>
                <a:uFillTx/>
                <a:latin typeface="Verdana"/>
                <a:ea typeface="+mn-ea"/>
                <a:cs typeface="+mn-cs"/>
              </a:rPr>
              <a:t>1,2</a:t>
            </a:r>
            <a:r>
              <a:rPr kumimoji="0" lang="de-DE" sz="2000" b="1" i="0" u="none" strike="noStrike" kern="1200" cap="none" spc="0" normalizeH="0" baseline="0" noProof="0">
                <a:ln>
                  <a:noFill/>
                </a:ln>
                <a:solidFill>
                  <a:srgbClr val="7030A0"/>
                </a:solidFill>
                <a:effectLst/>
                <a:uLnTx/>
                <a:uFillTx/>
                <a:latin typeface="Verdana"/>
                <a:ea typeface="+mn-ea"/>
                <a:cs typeface="+mn-cs"/>
              </a:rPr>
              <a:t>  </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4" name="Text Placeholder 4">
            <a:extLst>
              <a:ext uri="{FF2B5EF4-FFF2-40B4-BE49-F238E27FC236}">
                <a16:creationId xmlns:a16="http://schemas.microsoft.com/office/drawing/2014/main" id="{11566B78-CC72-F388-83FC-EDB5B0B40C51}"/>
              </a:ext>
            </a:extLst>
          </p:cNvPr>
          <p:cNvSpPr txBox="1">
            <a:spLocks/>
          </p:cNvSpPr>
          <p:nvPr/>
        </p:nvSpPr>
        <p:spPr>
          <a:xfrm>
            <a:off x="314919" y="4792151"/>
            <a:ext cx="8427507" cy="280263"/>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lang="en-US" sz="600">
                <a:solidFill>
                  <a:srgbClr val="404040"/>
                </a:solidFill>
                <a:latin typeface="Verdana"/>
              </a:rPr>
              <a:t>* Da </a:t>
            </a:r>
            <a:r>
              <a:rPr lang="en-US" sz="600" err="1">
                <a:solidFill>
                  <a:srgbClr val="404040"/>
                </a:solidFill>
                <a:latin typeface="Verdana"/>
              </a:rPr>
              <a:t>Ketoazidose</a:t>
            </a:r>
            <a:r>
              <a:rPr lang="en-US" sz="600">
                <a:solidFill>
                  <a:srgbClr val="404040"/>
                </a:solidFill>
                <a:latin typeface="Verdana"/>
              </a:rPr>
              <a:t> </a:t>
            </a:r>
            <a:r>
              <a:rPr lang="en-US" sz="600" err="1">
                <a:solidFill>
                  <a:srgbClr val="404040"/>
                </a:solidFill>
                <a:latin typeface="Verdana"/>
              </a:rPr>
              <a:t>auch</a:t>
            </a:r>
            <a:r>
              <a:rPr lang="en-US" sz="600">
                <a:solidFill>
                  <a:srgbClr val="404040"/>
                </a:solidFill>
                <a:latin typeface="Verdana"/>
              </a:rPr>
              <a:t> </a:t>
            </a:r>
            <a:r>
              <a:rPr lang="en-US" sz="600" err="1">
                <a:solidFill>
                  <a:srgbClr val="404040"/>
                </a:solidFill>
                <a:latin typeface="Verdana"/>
              </a:rPr>
              <a:t>bei</a:t>
            </a:r>
            <a:r>
              <a:rPr lang="en-US" sz="600">
                <a:solidFill>
                  <a:srgbClr val="404040"/>
                </a:solidFill>
                <a:latin typeface="Verdana"/>
              </a:rPr>
              <a:t> </a:t>
            </a:r>
            <a:r>
              <a:rPr lang="en-US" sz="600" err="1">
                <a:solidFill>
                  <a:srgbClr val="404040"/>
                </a:solidFill>
                <a:latin typeface="Verdana"/>
              </a:rPr>
              <a:t>niedrigeren</a:t>
            </a:r>
            <a:r>
              <a:rPr lang="en-US" sz="600">
                <a:solidFill>
                  <a:srgbClr val="404040"/>
                </a:solidFill>
                <a:latin typeface="Verdana"/>
              </a:rPr>
              <a:t> </a:t>
            </a:r>
            <a:r>
              <a:rPr lang="en-US" sz="600" err="1">
                <a:solidFill>
                  <a:srgbClr val="404040"/>
                </a:solidFill>
                <a:latin typeface="Verdana"/>
              </a:rPr>
              <a:t>Blutglukosewerten</a:t>
            </a:r>
            <a:r>
              <a:rPr lang="en-US" sz="600">
                <a:solidFill>
                  <a:srgbClr val="404040"/>
                </a:solidFill>
                <a:latin typeface="Verdana"/>
              </a:rPr>
              <a:t> </a:t>
            </a:r>
            <a:r>
              <a:rPr lang="en-US" sz="600" err="1">
                <a:solidFill>
                  <a:srgbClr val="404040"/>
                </a:solidFill>
                <a:latin typeface="Verdana"/>
              </a:rPr>
              <a:t>auftreten</a:t>
            </a:r>
            <a:r>
              <a:rPr lang="en-US" sz="600">
                <a:solidFill>
                  <a:srgbClr val="404040"/>
                </a:solidFill>
                <a:latin typeface="Verdana"/>
              </a:rPr>
              <a:t> </a:t>
            </a:r>
            <a:r>
              <a:rPr lang="en-US" sz="600" err="1">
                <a:solidFill>
                  <a:srgbClr val="404040"/>
                </a:solidFill>
                <a:latin typeface="Verdana"/>
              </a:rPr>
              <a:t>kann</a:t>
            </a:r>
            <a:r>
              <a:rPr lang="en-US" sz="600">
                <a:solidFill>
                  <a:srgbClr val="404040"/>
                </a:solidFill>
                <a:latin typeface="Verdana"/>
              </a:rPr>
              <a:t>, </a:t>
            </a:r>
            <a:r>
              <a:rPr lang="en-US" sz="600" err="1">
                <a:solidFill>
                  <a:srgbClr val="404040"/>
                </a:solidFill>
                <a:latin typeface="Verdana"/>
              </a:rPr>
              <a:t>wird</a:t>
            </a:r>
            <a:r>
              <a:rPr lang="en-US" sz="600">
                <a:solidFill>
                  <a:srgbClr val="404040"/>
                </a:solidFill>
                <a:latin typeface="Verdana"/>
              </a:rPr>
              <a:t> in </a:t>
            </a:r>
            <a:r>
              <a:rPr lang="en-US" sz="600" err="1">
                <a:solidFill>
                  <a:srgbClr val="404040"/>
                </a:solidFill>
                <a:latin typeface="Verdana"/>
              </a:rPr>
              <a:t>anderen</a:t>
            </a:r>
            <a:r>
              <a:rPr lang="en-US" sz="600">
                <a:solidFill>
                  <a:srgbClr val="404040"/>
                </a:solidFill>
                <a:latin typeface="Verdana"/>
              </a:rPr>
              <a:t> </a:t>
            </a:r>
            <a:r>
              <a:rPr lang="en-US" sz="600" err="1">
                <a:solidFill>
                  <a:srgbClr val="404040"/>
                </a:solidFill>
                <a:latin typeface="Verdana"/>
              </a:rPr>
              <a:t>Quellen</a:t>
            </a:r>
            <a:r>
              <a:rPr lang="en-US" sz="600">
                <a:solidFill>
                  <a:srgbClr val="404040"/>
                </a:solidFill>
                <a:latin typeface="Verdana"/>
              </a:rPr>
              <a:t> </a:t>
            </a:r>
            <a:r>
              <a:rPr lang="en-US" sz="600" err="1">
                <a:solidFill>
                  <a:srgbClr val="404040"/>
                </a:solidFill>
                <a:latin typeface="Verdana"/>
              </a:rPr>
              <a:t>kein</a:t>
            </a:r>
            <a:r>
              <a:rPr lang="en-US" sz="600">
                <a:solidFill>
                  <a:srgbClr val="404040"/>
                </a:solidFill>
                <a:latin typeface="Verdana"/>
              </a:rPr>
              <a:t> </a:t>
            </a:r>
            <a:r>
              <a:rPr lang="en-US" sz="600" err="1">
                <a:solidFill>
                  <a:srgbClr val="404040"/>
                </a:solidFill>
                <a:latin typeface="Verdana"/>
              </a:rPr>
              <a:t>Blutzuckerwert</a:t>
            </a:r>
            <a:r>
              <a:rPr lang="en-US" sz="600">
                <a:solidFill>
                  <a:srgbClr val="404040"/>
                </a:solidFill>
                <a:latin typeface="Verdana"/>
              </a:rPr>
              <a:t> </a:t>
            </a:r>
            <a:r>
              <a:rPr lang="en-US" sz="600" err="1">
                <a:solidFill>
                  <a:srgbClr val="404040"/>
                </a:solidFill>
                <a:latin typeface="Verdana"/>
              </a:rPr>
              <a:t>angegeben</a:t>
            </a:r>
            <a:r>
              <a:rPr lang="en-US" sz="600">
                <a:solidFill>
                  <a:srgbClr val="404040"/>
                </a:solidFill>
                <a:latin typeface="Verdana"/>
              </a:rPr>
              <a:t>. DKA: </a:t>
            </a:r>
            <a:r>
              <a:rPr lang="en-US" sz="600" err="1">
                <a:solidFill>
                  <a:srgbClr val="404040"/>
                </a:solidFill>
                <a:latin typeface="Verdana"/>
              </a:rPr>
              <a:t>diabetische</a:t>
            </a:r>
            <a:r>
              <a:rPr lang="en-US" sz="600">
                <a:solidFill>
                  <a:srgbClr val="404040"/>
                </a:solidFill>
                <a:latin typeface="Verdana"/>
              </a:rPr>
              <a:t> </a:t>
            </a:r>
            <a:r>
              <a:rPr lang="en-US" sz="600" err="1">
                <a:solidFill>
                  <a:srgbClr val="404040"/>
                </a:solidFill>
                <a:latin typeface="Verdana"/>
              </a:rPr>
              <a:t>Ketoazidose</a:t>
            </a:r>
            <a:r>
              <a:rPr lang="en-US" sz="600">
                <a:solidFill>
                  <a:srgbClr val="404040"/>
                </a:solidFill>
                <a:latin typeface="Verdana"/>
              </a:rPr>
              <a:t>.</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lang="en-US" sz="600" b="1">
                <a:solidFill>
                  <a:srgbClr val="404040"/>
                </a:solidFill>
                <a:latin typeface="Verdana"/>
              </a:rPr>
              <a:t>1. </a:t>
            </a:r>
            <a:r>
              <a:rPr lang="de-DE" sz="600">
                <a:solidFill>
                  <a:srgbClr val="404040"/>
                </a:solidFill>
                <a:latin typeface="Verdana"/>
              </a:rPr>
              <a:t>DDG 2023. S3-Leitlinie: Therapie des Typ-1-Diabetes, Version 5.0, AWMF-Registernummer: 057-013; </a:t>
            </a:r>
            <a:r>
              <a:rPr lang="en-US" sz="600" b="1">
                <a:solidFill>
                  <a:srgbClr val="404040"/>
                </a:solidFill>
                <a:latin typeface="Verdana"/>
              </a:rPr>
              <a:t>2. </a:t>
            </a:r>
            <a:r>
              <a:rPr lang="de-DE" sz="600">
                <a:solidFill>
                  <a:srgbClr val="404040"/>
                </a:solidFill>
                <a:latin typeface="Verdana"/>
              </a:rPr>
              <a:t>DDG 2023. S3-Leitlinie: Diagnostik, Therapie und Verlaufskontrolle des Diabetes mellitus im Kindes- und Jugendalter, Version 4.0, AWMF-Registernummer: 057-016</a:t>
            </a:r>
            <a:r>
              <a:rPr lang="pt-BR" sz="600">
                <a:solidFill>
                  <a:srgbClr val="404040"/>
                </a:solidFill>
                <a:latin typeface="Verdana"/>
              </a:rPr>
              <a:t>. </a:t>
            </a:r>
            <a:r>
              <a:rPr lang="de-DE" sz="600">
                <a:solidFill>
                  <a:srgbClr val="404040"/>
                </a:solidFill>
                <a:latin typeface="Verdana"/>
              </a:rPr>
              <a:t>Erhältlich unter: </a:t>
            </a:r>
            <a:r>
              <a:rPr lang="de-DE" sz="600">
                <a:solidFill>
                  <a:srgbClr val="404040"/>
                </a:solidFill>
                <a:latin typeface="Verdana"/>
                <a:hlinkClick r:id="rId3"/>
              </a:rPr>
              <a:t>https://www.ddg.info/behandlung-leitlinien/leitlinien-praxisempfehlungen</a:t>
            </a:r>
            <a:r>
              <a:rPr lang="de-DE" sz="600">
                <a:solidFill>
                  <a:srgbClr val="404040"/>
                </a:solidFill>
                <a:latin typeface="Verdana"/>
              </a:rPr>
              <a:t>. Zuletzt abgerufen am 12.01.2026.</a:t>
            </a:r>
            <a:endParaRPr lang="en-US" sz="600">
              <a:solidFill>
                <a:srgbClr val="404040"/>
              </a:solidFill>
              <a:latin typeface="Verdana"/>
            </a:endParaRPr>
          </a:p>
        </p:txBody>
      </p:sp>
      <p:sp>
        <p:nvSpPr>
          <p:cNvPr id="2" name="Text Placeholder 7">
            <a:extLst>
              <a:ext uri="{FF2B5EF4-FFF2-40B4-BE49-F238E27FC236}">
                <a16:creationId xmlns:a16="http://schemas.microsoft.com/office/drawing/2014/main" id="{C79E02F1-EAE9-E8A8-B867-359587B165B4}"/>
              </a:ext>
            </a:extLst>
          </p:cNvPr>
          <p:cNvSpPr txBox="1"/>
          <p:nvPr/>
        </p:nvSpPr>
        <p:spPr>
          <a:xfrm>
            <a:off x="400472" y="834784"/>
            <a:ext cx="8341953" cy="3140009"/>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92075" lvl="1" indent="0" defTabSz="457200">
              <a:lnSpc>
                <a:spcPct val="100000"/>
              </a:lnSpc>
              <a:spcBef>
                <a:spcPts val="600"/>
              </a:spcBef>
              <a:spcAft>
                <a:spcPts val="300"/>
              </a:spcAft>
              <a:buSzPct val="120000"/>
              <a:buNone/>
              <a:defRPr/>
            </a:pPr>
            <a:r>
              <a:rPr lang="de" sz="1100" b="1">
                <a:solidFill>
                  <a:srgbClr val="7030A0"/>
                </a:solidFill>
                <a:latin typeface="+mn-lt"/>
                <a:ea typeface="+mn-ea"/>
                <a:cs typeface="+mn-cs"/>
              </a:rPr>
              <a:t>Definition der DKA</a:t>
            </a:r>
            <a:r>
              <a:rPr lang="de" sz="1100" b="1" baseline="30000">
                <a:solidFill>
                  <a:srgbClr val="7030A0"/>
                </a:solidFill>
                <a:latin typeface="+mn-lt"/>
                <a:ea typeface="+mn-ea"/>
                <a:cs typeface="+mn-cs"/>
              </a:rPr>
              <a:t>1</a:t>
            </a:r>
          </a:p>
          <a:p>
            <a:pPr marL="92075" lvl="1" indent="0" defTabSz="457200">
              <a:lnSpc>
                <a:spcPct val="100000"/>
              </a:lnSpc>
              <a:spcBef>
                <a:spcPts val="600"/>
              </a:spcBef>
              <a:spcAft>
                <a:spcPts val="300"/>
              </a:spcAft>
              <a:buSzPct val="120000"/>
              <a:buNone/>
              <a:defRPr/>
            </a:pPr>
            <a:r>
              <a:rPr lang="de" sz="1100">
                <a:solidFill>
                  <a:srgbClr val="404040"/>
                </a:solidFill>
                <a:latin typeface="+mn-lt"/>
                <a:ea typeface="+mn-ea"/>
                <a:cs typeface="+mn-cs"/>
              </a:rPr>
              <a:t>Die diabetische Ketoazidose ist biochemisch definiert durch:</a:t>
            </a:r>
          </a:p>
          <a:p>
            <a:pPr marL="266700" lvl="1" indent="-174625" defTabSz="457200">
              <a:lnSpc>
                <a:spcPct val="100000"/>
              </a:lnSpc>
              <a:spcBef>
                <a:spcPts val="0"/>
              </a:spcBef>
              <a:spcAft>
                <a:spcPts val="300"/>
              </a:spcAft>
              <a:buSzPct val="120000"/>
              <a:defRPr/>
            </a:pPr>
            <a:r>
              <a:rPr lang="de" sz="1100">
                <a:solidFill>
                  <a:srgbClr val="404040"/>
                </a:solidFill>
                <a:latin typeface="+mn-lt"/>
                <a:ea typeface="+mn-ea"/>
                <a:cs typeface="+mn-cs"/>
              </a:rPr>
              <a:t>Blutglukose* &gt; 250 mg/dl (&gt; 13,9 mmol/l) bei Erwachsenen, &gt; 200 mg/dl (&gt; 11,0 mmol/l) bei Kindern</a:t>
            </a:r>
            <a:r>
              <a:rPr lang="de" sz="1100" baseline="30000">
                <a:solidFill>
                  <a:srgbClr val="404040"/>
                </a:solidFill>
                <a:latin typeface="+mn-lt"/>
                <a:ea typeface="+mn-ea"/>
                <a:cs typeface="+mn-cs"/>
              </a:rPr>
              <a:t>2</a:t>
            </a:r>
            <a:r>
              <a:rPr lang="de" sz="1100">
                <a:solidFill>
                  <a:srgbClr val="404040"/>
                </a:solidFill>
                <a:latin typeface="+mn-lt"/>
                <a:ea typeface="+mn-ea"/>
                <a:cs typeface="+mn-cs"/>
              </a:rPr>
              <a:t> und</a:t>
            </a:r>
            <a:endParaRPr lang="de" sz="1100" baseline="30000">
              <a:solidFill>
                <a:srgbClr val="404040"/>
              </a:solidFill>
              <a:latin typeface="+mn-lt"/>
              <a:ea typeface="+mn-ea"/>
              <a:cs typeface="+mn-cs"/>
            </a:endParaRPr>
          </a:p>
          <a:p>
            <a:pPr marL="266700" lvl="1" indent="-174625" defTabSz="457200">
              <a:lnSpc>
                <a:spcPct val="100000"/>
              </a:lnSpc>
              <a:spcBef>
                <a:spcPts val="0"/>
              </a:spcBef>
              <a:spcAft>
                <a:spcPts val="300"/>
              </a:spcAft>
              <a:buSzPct val="120000"/>
              <a:defRPr/>
            </a:pPr>
            <a:r>
              <a:rPr lang="de" sz="1100">
                <a:solidFill>
                  <a:srgbClr val="404040"/>
                </a:solidFill>
                <a:latin typeface="+mn-lt"/>
                <a:ea typeface="+mn-ea"/>
                <a:cs typeface="+mn-cs"/>
              </a:rPr>
              <a:t>Ketonurie und/oder</a:t>
            </a:r>
          </a:p>
          <a:p>
            <a:pPr marL="266700" lvl="1" indent="-174625" defTabSz="457200">
              <a:lnSpc>
                <a:spcPct val="100000"/>
              </a:lnSpc>
              <a:spcBef>
                <a:spcPts val="0"/>
              </a:spcBef>
              <a:spcAft>
                <a:spcPts val="300"/>
              </a:spcAft>
              <a:buSzPct val="120000"/>
              <a:defRPr/>
            </a:pPr>
            <a:r>
              <a:rPr lang="de" sz="1100">
                <a:solidFill>
                  <a:srgbClr val="404040"/>
                </a:solidFill>
                <a:latin typeface="+mn-lt"/>
                <a:ea typeface="+mn-ea"/>
                <a:cs typeface="+mn-cs"/>
              </a:rPr>
              <a:t>Ketonämie </a:t>
            </a:r>
          </a:p>
          <a:p>
            <a:pPr marL="449263" lvl="2" indent="-182563" defTabSz="457200">
              <a:lnSpc>
                <a:spcPct val="100000"/>
              </a:lnSpc>
              <a:spcBef>
                <a:spcPts val="0"/>
              </a:spcBef>
              <a:spcAft>
                <a:spcPts val="300"/>
              </a:spcAft>
              <a:buSzPct val="120000"/>
              <a:defRPr/>
            </a:pPr>
            <a:r>
              <a:rPr lang="de-DE" sz="1100">
                <a:solidFill>
                  <a:srgbClr val="404040"/>
                </a:solidFill>
                <a:latin typeface="+mn-lt"/>
                <a:ea typeface="+mn-ea"/>
                <a:cs typeface="+mn-cs"/>
              </a:rPr>
              <a:t>mit arteriellem pH &lt; 7,35 oder</a:t>
            </a:r>
          </a:p>
          <a:p>
            <a:pPr marL="449263" lvl="2" indent="-182563" defTabSz="457200">
              <a:lnSpc>
                <a:spcPct val="100000"/>
              </a:lnSpc>
              <a:spcBef>
                <a:spcPts val="0"/>
              </a:spcBef>
              <a:spcAft>
                <a:spcPts val="300"/>
              </a:spcAft>
              <a:buSzPct val="120000"/>
              <a:defRPr/>
            </a:pPr>
            <a:r>
              <a:rPr lang="de-DE" sz="1100">
                <a:solidFill>
                  <a:srgbClr val="404040"/>
                </a:solidFill>
                <a:latin typeface="+mn-lt"/>
                <a:ea typeface="+mn-ea"/>
                <a:cs typeface="+mn-cs"/>
              </a:rPr>
              <a:t>Venösem pH &lt; 7,3</a:t>
            </a:r>
          </a:p>
          <a:p>
            <a:pPr marL="449263" lvl="2" indent="-182563" defTabSz="457200">
              <a:lnSpc>
                <a:spcPct val="100000"/>
              </a:lnSpc>
              <a:spcBef>
                <a:spcPts val="0"/>
              </a:spcBef>
              <a:spcAft>
                <a:spcPts val="300"/>
              </a:spcAft>
              <a:buSzPct val="120000"/>
              <a:defRPr/>
            </a:pPr>
            <a:r>
              <a:rPr lang="de-DE" sz="1100">
                <a:solidFill>
                  <a:srgbClr val="404040"/>
                </a:solidFill>
                <a:latin typeface="+mn-lt"/>
                <a:ea typeface="+mn-ea"/>
                <a:cs typeface="+mn-cs"/>
              </a:rPr>
              <a:t>Serum-Bikarbonat &lt; 270 mg/dl (&lt; 15 mmol/l)</a:t>
            </a:r>
            <a:endParaRPr lang="de" sz="1100">
              <a:solidFill>
                <a:srgbClr val="404040"/>
              </a:solidFill>
              <a:latin typeface="+mn-lt"/>
              <a:ea typeface="+mn-ea"/>
              <a:cs typeface="+mn-cs"/>
            </a:endParaRPr>
          </a:p>
          <a:p>
            <a:pPr marL="92075" lvl="1" indent="0" defTabSz="457200">
              <a:lnSpc>
                <a:spcPct val="100000"/>
              </a:lnSpc>
              <a:spcBef>
                <a:spcPts val="0"/>
              </a:spcBef>
              <a:spcAft>
                <a:spcPts val="300"/>
              </a:spcAft>
              <a:buSzPct val="120000"/>
              <a:buNone/>
              <a:defRPr/>
            </a:pPr>
            <a:r>
              <a:rPr lang="de" sz="1100">
                <a:solidFill>
                  <a:srgbClr val="404040"/>
                </a:solidFill>
                <a:latin typeface="+mn-lt"/>
                <a:ea typeface="+mn-ea"/>
                <a:cs typeface="+mn-cs"/>
              </a:rPr>
              <a:t>Die </a:t>
            </a:r>
            <a:r>
              <a:rPr lang="de-DE" sz="1100">
                <a:solidFill>
                  <a:srgbClr val="404040"/>
                </a:solidFill>
                <a:latin typeface="+mn-lt"/>
                <a:ea typeface="+mn-ea"/>
                <a:cs typeface="+mn-cs"/>
              </a:rPr>
              <a:t>Verdachtsdiagnose „Ketoazidose“ ist zu stellen, wenn eine persistierende Hyperglykämie &gt; 250 mg/dl     (13,9 mmol/l) in Verbindung mit einer Ketonurie nachgewiesen wird. </a:t>
            </a:r>
          </a:p>
          <a:p>
            <a:pPr marL="92075" lvl="1" indent="0" defTabSz="457200">
              <a:lnSpc>
                <a:spcPct val="100000"/>
              </a:lnSpc>
              <a:spcBef>
                <a:spcPts val="0"/>
              </a:spcBef>
              <a:spcAft>
                <a:spcPts val="300"/>
              </a:spcAft>
              <a:buSzPct val="120000"/>
              <a:buNone/>
              <a:defRPr/>
            </a:pPr>
            <a:endParaRPr lang="de-DE" sz="1100">
              <a:solidFill>
                <a:srgbClr val="404040"/>
              </a:solidFill>
              <a:latin typeface="+mn-lt"/>
              <a:ea typeface="+mn-ea"/>
              <a:cs typeface="+mn-cs"/>
            </a:endParaRPr>
          </a:p>
          <a:p>
            <a:pPr marL="92075" lvl="1" indent="0" defTabSz="457200">
              <a:lnSpc>
                <a:spcPct val="100000"/>
              </a:lnSpc>
              <a:spcBef>
                <a:spcPts val="0"/>
              </a:spcBef>
              <a:spcAft>
                <a:spcPts val="300"/>
              </a:spcAft>
              <a:buSzPct val="120000"/>
              <a:buNone/>
              <a:defRPr/>
            </a:pPr>
            <a:r>
              <a:rPr lang="de-DE" sz="1100" b="1">
                <a:solidFill>
                  <a:srgbClr val="7030A0"/>
                </a:solidFill>
                <a:latin typeface="+mn-lt"/>
                <a:ea typeface="+mn-ea"/>
                <a:cs typeface="+mn-cs"/>
              </a:rPr>
              <a:t>Schweregrade der DKA</a:t>
            </a:r>
            <a:r>
              <a:rPr lang="de-DE" sz="1100" b="1" baseline="30000">
                <a:solidFill>
                  <a:srgbClr val="7030A0"/>
                </a:solidFill>
                <a:latin typeface="+mn-lt"/>
                <a:ea typeface="+mn-ea"/>
                <a:cs typeface="+mn-cs"/>
              </a:rPr>
              <a:t>1,2</a:t>
            </a:r>
          </a:p>
        </p:txBody>
      </p:sp>
      <p:pic>
        <p:nvPicPr>
          <p:cNvPr id="12" name="Grafik 11" descr="Ein Bild, das Text, Screenshot, Schrift, Reihe enthält.&#10;&#10;Automatisch generierte Beschreibung">
            <a:extLst>
              <a:ext uri="{FF2B5EF4-FFF2-40B4-BE49-F238E27FC236}">
                <a16:creationId xmlns:a16="http://schemas.microsoft.com/office/drawing/2014/main" id="{A596AC6A-8BD7-ACB4-ECB2-9A9F2B5B816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59339" y="3442614"/>
            <a:ext cx="5899827" cy="1064358"/>
          </a:xfrm>
          <a:prstGeom prst="rect">
            <a:avLst/>
          </a:prstGeom>
        </p:spPr>
      </p:pic>
    </p:spTree>
    <p:extLst>
      <p:ext uri="{BB962C8B-B14F-4D97-AF65-F5344CB8AC3E}">
        <p14:creationId xmlns:p14="http://schemas.microsoft.com/office/powerpoint/2010/main" val="26433972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7">
            <a:extLst>
              <a:ext uri="{FF2B5EF4-FFF2-40B4-BE49-F238E27FC236}">
                <a16:creationId xmlns:a16="http://schemas.microsoft.com/office/drawing/2014/main" id="{C79E02F1-EAE9-E8A8-B867-359587B165B4}"/>
              </a:ext>
            </a:extLst>
          </p:cNvPr>
          <p:cNvSpPr txBox="1"/>
          <p:nvPr/>
        </p:nvSpPr>
        <p:spPr>
          <a:xfrm>
            <a:off x="400473" y="834784"/>
            <a:ext cx="8223410" cy="3140009"/>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92075" lvl="1" indent="0" defTabSz="457200">
              <a:lnSpc>
                <a:spcPct val="100000"/>
              </a:lnSpc>
              <a:spcBef>
                <a:spcPts val="600"/>
              </a:spcBef>
              <a:spcAft>
                <a:spcPts val="300"/>
              </a:spcAft>
              <a:buSzPct val="120000"/>
              <a:buNone/>
              <a:defRPr/>
            </a:pPr>
            <a:r>
              <a:rPr lang="de" sz="1100" b="1">
                <a:solidFill>
                  <a:srgbClr val="7030A0"/>
                </a:solidFill>
                <a:latin typeface="+mn-lt"/>
                <a:ea typeface="+mn-ea"/>
                <a:cs typeface="+mn-cs"/>
              </a:rPr>
              <a:t>Symptome der DKA</a:t>
            </a:r>
            <a:r>
              <a:rPr lang="de" sz="1100" b="1" baseline="30000">
                <a:solidFill>
                  <a:srgbClr val="7030A0"/>
                </a:solidFill>
                <a:latin typeface="+mn-lt"/>
                <a:ea typeface="+mn-ea"/>
                <a:cs typeface="+mn-cs"/>
              </a:rPr>
              <a:t>1</a:t>
            </a:r>
          </a:p>
        </p:txBody>
      </p:sp>
      <p:pic>
        <p:nvPicPr>
          <p:cNvPr id="5" name="Grafik 4" descr="Ein Bild, das Text, Screenshot, Schrift, Zahl enthält.&#10;&#10;Automatisch generierte Beschreibung">
            <a:extLst>
              <a:ext uri="{FF2B5EF4-FFF2-40B4-BE49-F238E27FC236}">
                <a16:creationId xmlns:a16="http://schemas.microsoft.com/office/drawing/2014/main" id="{7D450C57-A00B-0EED-2126-31F5072E6BD7}"/>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9338" y="1158707"/>
            <a:ext cx="5899828" cy="3420149"/>
          </a:xfrm>
          <a:prstGeom prst="rect">
            <a:avLst/>
          </a:prstGeom>
        </p:spPr>
      </p:pic>
      <p:sp>
        <p:nvSpPr>
          <p:cNvPr id="8" name="Text Placeholder 4">
            <a:extLst>
              <a:ext uri="{FF2B5EF4-FFF2-40B4-BE49-F238E27FC236}">
                <a16:creationId xmlns:a16="http://schemas.microsoft.com/office/drawing/2014/main" id="{3416B4FD-ABFE-0468-BA93-C4B2F0F680F8}"/>
              </a:ext>
            </a:extLst>
          </p:cNvPr>
          <p:cNvSpPr txBox="1">
            <a:spLocks/>
          </p:cNvSpPr>
          <p:nvPr/>
        </p:nvSpPr>
        <p:spPr>
          <a:xfrm>
            <a:off x="314919" y="4793429"/>
            <a:ext cx="8427508" cy="280263"/>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lang="en-US" sz="600">
                <a:solidFill>
                  <a:srgbClr val="404040"/>
                </a:solidFill>
                <a:latin typeface="Verdana"/>
              </a:rPr>
              <a:t>DKA: </a:t>
            </a:r>
            <a:r>
              <a:rPr lang="en-US" sz="600" err="1">
                <a:solidFill>
                  <a:srgbClr val="404040"/>
                </a:solidFill>
                <a:latin typeface="Verdana"/>
              </a:rPr>
              <a:t>diabetische</a:t>
            </a:r>
            <a:r>
              <a:rPr lang="en-US" sz="600">
                <a:solidFill>
                  <a:srgbClr val="404040"/>
                </a:solidFill>
                <a:latin typeface="Verdana"/>
              </a:rPr>
              <a:t> </a:t>
            </a:r>
            <a:r>
              <a:rPr lang="en-US" sz="600" err="1">
                <a:solidFill>
                  <a:srgbClr val="404040"/>
                </a:solidFill>
                <a:latin typeface="Verdana"/>
              </a:rPr>
              <a:t>Ketoazidose</a:t>
            </a:r>
            <a:r>
              <a:rPr lang="en-US" sz="600">
                <a:solidFill>
                  <a:srgbClr val="404040"/>
                </a:solidFill>
                <a:latin typeface="Verdana"/>
              </a:rPr>
              <a:t>.</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lang="en-US" sz="600" b="1">
                <a:solidFill>
                  <a:srgbClr val="404040"/>
                </a:solidFill>
                <a:latin typeface="Verdana"/>
              </a:rPr>
              <a:t>1. </a:t>
            </a:r>
            <a:r>
              <a:rPr lang="de-DE" sz="600">
                <a:solidFill>
                  <a:srgbClr val="404040"/>
                </a:solidFill>
                <a:latin typeface="Verdana"/>
              </a:rPr>
              <a:t>DDG 2023. S3-Leitlinie: Therapie des Typ-1-Diabetes, Version 5.0, AWMF-Registernummer: 057-013</a:t>
            </a:r>
            <a:r>
              <a:rPr lang="pt-BR" sz="600">
                <a:solidFill>
                  <a:srgbClr val="404040"/>
                </a:solidFill>
                <a:latin typeface="Verdana"/>
              </a:rPr>
              <a:t>. </a:t>
            </a:r>
            <a:r>
              <a:rPr lang="de-DE" sz="600">
                <a:solidFill>
                  <a:srgbClr val="404040"/>
                </a:solidFill>
                <a:latin typeface="Verdana"/>
              </a:rPr>
              <a:t>Erhältlich unter: </a:t>
            </a:r>
            <a:r>
              <a:rPr lang="de-DE" sz="600">
                <a:solidFill>
                  <a:srgbClr val="404040"/>
                </a:solidFill>
                <a:latin typeface="Verdana"/>
                <a:hlinkClick r:id="rId3"/>
              </a:rPr>
              <a:t>https://www.ddg.info/behandlung-leitlinien/leitlinien-praxisempfehlungen</a:t>
            </a:r>
            <a:r>
              <a:rPr lang="de-DE" sz="600">
                <a:solidFill>
                  <a:srgbClr val="404040"/>
                </a:solidFill>
                <a:latin typeface="Verdana"/>
              </a:rPr>
              <a:t>. Zuletzt abgerufen am 12.01.2026.</a:t>
            </a:r>
            <a:endParaRPr lang="en-US" sz="600">
              <a:solidFill>
                <a:srgbClr val="404040"/>
              </a:solidFill>
              <a:latin typeface="Verdana"/>
            </a:endParaRPr>
          </a:p>
        </p:txBody>
      </p:sp>
      <p:sp>
        <p:nvSpPr>
          <p:cNvPr id="9" name="Textplatzhalter 9">
            <a:extLst>
              <a:ext uri="{FF2B5EF4-FFF2-40B4-BE49-F238E27FC236}">
                <a16:creationId xmlns:a16="http://schemas.microsoft.com/office/drawing/2014/main" id="{17FE4478-BD86-6616-734D-45395809726E}"/>
              </a:ext>
            </a:extLst>
          </p:cNvPr>
          <p:cNvSpPr txBox="1">
            <a:spLocks/>
          </p:cNvSpPr>
          <p:nvPr/>
        </p:nvSpPr>
        <p:spPr>
          <a:xfrm>
            <a:off x="314919" y="11354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4"/>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4"/>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4"/>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Diabetische Ketoazidose (DKA)</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baseline="0" noProof="0">
                <a:ln>
                  <a:noFill/>
                </a:ln>
                <a:solidFill>
                  <a:srgbClr val="7030A0"/>
                </a:solidFill>
                <a:effectLst/>
                <a:uLnTx/>
                <a:uFillTx/>
                <a:latin typeface="Verdana"/>
                <a:ea typeface="+mn-ea"/>
                <a:cs typeface="+mn-cs"/>
              </a:rPr>
              <a:t>  </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Tree>
    <p:extLst>
      <p:ext uri="{BB962C8B-B14F-4D97-AF65-F5344CB8AC3E}">
        <p14:creationId xmlns:p14="http://schemas.microsoft.com/office/powerpoint/2010/main" val="32758187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14921" y="113543"/>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Eine diabetische Ketoazidose (DKA) bei Diagnose des T1D Stadium 3 kann langfristige Folgen haben</a:t>
            </a:r>
            <a:r>
              <a:rPr kumimoji="0" lang="de-DE" sz="2000" b="1" i="0" u="none" strike="noStrike" kern="1200" cap="none" spc="0" normalizeH="0" baseline="30000" noProof="0">
                <a:ln>
                  <a:noFill/>
                </a:ln>
                <a:solidFill>
                  <a:srgbClr val="7030A0"/>
                </a:solidFill>
                <a:effectLst/>
                <a:uLnTx/>
                <a:uFillTx/>
                <a:latin typeface="Verdana"/>
                <a:ea typeface="+mn-ea"/>
                <a:cs typeface="+mn-cs"/>
              </a:rPr>
              <a:t>1-6</a:t>
            </a:r>
          </a:p>
        </p:txBody>
      </p:sp>
      <p:sp>
        <p:nvSpPr>
          <p:cNvPr id="143" name="Text Placeholder 4">
            <a:extLst>
              <a:ext uri="{FF2B5EF4-FFF2-40B4-BE49-F238E27FC236}">
                <a16:creationId xmlns:a16="http://schemas.microsoft.com/office/drawing/2014/main" id="{011FB441-F567-5A16-A125-05C7769EE0B7}"/>
              </a:ext>
            </a:extLst>
          </p:cNvPr>
          <p:cNvSpPr txBox="1">
            <a:spLocks/>
          </p:cNvSpPr>
          <p:nvPr/>
        </p:nvSpPr>
        <p:spPr>
          <a:xfrm>
            <a:off x="380154" y="4688842"/>
            <a:ext cx="8412768"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Hammersen J </a:t>
            </a:r>
            <a:r>
              <a:rPr kumimoji="0" lang="pt-BR"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Pediatr Diabetes</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2022; 22: 455</a:t>
            </a:r>
            <a:r>
              <a:rPr lang="en-US" sz="600">
                <a:solidFill>
                  <a:srgbClr val="404040"/>
                </a:solidFill>
                <a:latin typeface="+mn-lt"/>
                <a:cs typeface="+mn-cs"/>
              </a:rPr>
              <a:t>–</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62. </a:t>
            </a:r>
            <a:r>
              <a:rPr kumimoji="0" lang="pt-BR"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2.</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Aye T </a:t>
            </a:r>
            <a:r>
              <a:rPr kumimoji="0" lang="pt-BR"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Diabetes Care </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2019; 42: 443</a:t>
            </a:r>
            <a:r>
              <a:rPr lang="en-US" sz="600">
                <a:solidFill>
                  <a:srgbClr val="404040"/>
                </a:solidFill>
                <a:latin typeface="+mn-lt"/>
                <a:cs typeface="+mn-cs"/>
              </a:rPr>
              <a:t>–</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9. </a:t>
            </a:r>
            <a:r>
              <a:rPr kumimoji="0" lang="pt-BR"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3.</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Cameron FJ </a:t>
            </a:r>
            <a:r>
              <a:rPr kumimoji="0" lang="pt-BR"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2014; 37: 1554</a:t>
            </a:r>
            <a:r>
              <a:rPr lang="en-US" sz="600">
                <a:solidFill>
                  <a:srgbClr val="404040"/>
                </a:solidFill>
                <a:latin typeface="+mn-lt"/>
                <a:cs typeface="+mn-cs"/>
              </a:rPr>
              <a:t>–</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62. </a:t>
            </a:r>
            <a:r>
              <a:rPr kumimoji="0" lang="pt-BR"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4.</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Ghetti S </a:t>
            </a:r>
            <a:r>
              <a:rPr kumimoji="0" lang="pt-BR"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2020; 43: 2768</a:t>
            </a:r>
            <a:r>
              <a:rPr lang="en-US" sz="600">
                <a:solidFill>
                  <a:srgbClr val="404040"/>
                </a:solidFill>
                <a:latin typeface="+mn-lt"/>
                <a:cs typeface="+mn-cs"/>
              </a:rPr>
              <a:t>–</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75. </a:t>
            </a:r>
            <a:r>
              <a:rPr kumimoji="0" lang="pt-BR"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5. </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Duca LM </a:t>
            </a:r>
            <a:r>
              <a:rPr kumimoji="0" lang="pt-BR"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2017; 40: 1249</a:t>
            </a:r>
            <a:r>
              <a:rPr lang="en-US" sz="600">
                <a:solidFill>
                  <a:srgbClr val="404040"/>
                </a:solidFill>
                <a:latin typeface="+mn-lt"/>
                <a:cs typeface="+mn-cs"/>
              </a:rPr>
              <a:t>–</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55. </a:t>
            </a:r>
            <a:r>
              <a:rPr kumimoji="0" lang="pt-BR"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6.</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Duca LM </a:t>
            </a:r>
            <a:r>
              <a:rPr kumimoji="0" lang="pt-BR"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Pediatr Diabetes</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2019; 20: 172</a:t>
            </a:r>
            <a:r>
              <a:rPr lang="en-US" sz="600">
                <a:solidFill>
                  <a:srgbClr val="404040"/>
                </a:solidFill>
                <a:latin typeface="+mn-lt"/>
                <a:cs typeface="+mn-cs"/>
              </a:rPr>
              <a:t>–</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9</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a:t>
            </a:r>
            <a:endParaRPr kumimoji="0" lang="en-NZ"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p:txBody>
      </p:sp>
      <p:sp>
        <p:nvSpPr>
          <p:cNvPr id="35" name="Oval 84">
            <a:extLst>
              <a:ext uri="{FF2B5EF4-FFF2-40B4-BE49-F238E27FC236}">
                <a16:creationId xmlns:a16="http://schemas.microsoft.com/office/drawing/2014/main" id="{60626559-260F-4435-5229-F9F84CE8A88E}"/>
              </a:ext>
            </a:extLst>
          </p:cNvPr>
          <p:cNvSpPr/>
          <p:nvPr/>
        </p:nvSpPr>
        <p:spPr>
          <a:xfrm>
            <a:off x="3886981" y="3054426"/>
            <a:ext cx="1370819" cy="1370819"/>
          </a:xfrm>
          <a:prstGeom prst="ellipse">
            <a:avLst/>
          </a:prstGeom>
          <a:solidFill>
            <a:srgbClr val="2F3651">
              <a:lumMod val="20000"/>
              <a:lumOff val="80000"/>
            </a:srgbClr>
          </a:solidFill>
          <a:ln w="25400" cap="flat" cmpd="sng" algn="ctr">
            <a:noFill/>
            <a:prstDash val="solid"/>
          </a:ln>
          <a:effectLst/>
        </p:spPr>
        <p:txBody>
          <a:bodyPr lIns="0" rIns="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6" name="Freeform: Shape 120">
            <a:extLst>
              <a:ext uri="{FF2B5EF4-FFF2-40B4-BE49-F238E27FC236}">
                <a16:creationId xmlns:a16="http://schemas.microsoft.com/office/drawing/2014/main" id="{11A92B29-7DEF-2274-3D85-3D0222CC86C6}"/>
              </a:ext>
            </a:extLst>
          </p:cNvPr>
          <p:cNvSpPr/>
          <p:nvPr/>
        </p:nvSpPr>
        <p:spPr>
          <a:xfrm>
            <a:off x="2881394" y="2041108"/>
            <a:ext cx="3383307" cy="2184728"/>
          </a:xfrm>
          <a:custGeom>
            <a:avLst/>
            <a:gdLst>
              <a:gd name="connsiteX0" fmla="*/ 2255538 w 4511076"/>
              <a:gd name="connsiteY0" fmla="*/ 0 h 2912971"/>
              <a:gd name="connsiteX1" fmla="*/ 4511076 w 4511076"/>
              <a:gd name="connsiteY1" fmla="*/ 2255538 h 2912971"/>
              <a:gd name="connsiteX2" fmla="*/ 4465251 w 4511076"/>
              <a:gd name="connsiteY2" fmla="*/ 2710108 h 2912971"/>
              <a:gd name="connsiteX3" fmla="*/ 4413090 w 4511076"/>
              <a:gd name="connsiteY3" fmla="*/ 2912971 h 2912971"/>
              <a:gd name="connsiteX4" fmla="*/ 3574735 w 4511076"/>
              <a:gd name="connsiteY4" fmla="*/ 2912971 h 2912971"/>
              <a:gd name="connsiteX5" fmla="*/ 3614821 w 4511076"/>
              <a:gd name="connsiteY5" fmla="*/ 2829757 h 2912971"/>
              <a:gd name="connsiteX6" fmla="*/ 3730750 w 4511076"/>
              <a:gd name="connsiteY6" fmla="*/ 2255538 h 2912971"/>
              <a:gd name="connsiteX7" fmla="*/ 2255538 w 4511076"/>
              <a:gd name="connsiteY7" fmla="*/ 780326 h 2912971"/>
              <a:gd name="connsiteX8" fmla="*/ 780326 w 4511076"/>
              <a:gd name="connsiteY8" fmla="*/ 2255538 h 2912971"/>
              <a:gd name="connsiteX9" fmla="*/ 896255 w 4511076"/>
              <a:gd name="connsiteY9" fmla="*/ 2829757 h 2912971"/>
              <a:gd name="connsiteX10" fmla="*/ 936342 w 4511076"/>
              <a:gd name="connsiteY10" fmla="*/ 2912971 h 2912971"/>
              <a:gd name="connsiteX11" fmla="*/ 97987 w 4511076"/>
              <a:gd name="connsiteY11" fmla="*/ 2912971 h 2912971"/>
              <a:gd name="connsiteX12" fmla="*/ 45825 w 4511076"/>
              <a:gd name="connsiteY12" fmla="*/ 2710108 h 2912971"/>
              <a:gd name="connsiteX13" fmla="*/ 0 w 4511076"/>
              <a:gd name="connsiteY13" fmla="*/ 2255538 h 2912971"/>
              <a:gd name="connsiteX14" fmla="*/ 2255538 w 4511076"/>
              <a:gd name="connsiteY14" fmla="*/ 0 h 291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11076" h="2912971">
                <a:moveTo>
                  <a:pt x="2255538" y="0"/>
                </a:moveTo>
                <a:cubicBezTo>
                  <a:pt x="3501237" y="0"/>
                  <a:pt x="4511076" y="1009839"/>
                  <a:pt x="4511076" y="2255538"/>
                </a:cubicBezTo>
                <a:cubicBezTo>
                  <a:pt x="4511076" y="2411251"/>
                  <a:pt x="4495298" y="2563278"/>
                  <a:pt x="4465251" y="2710108"/>
                </a:cubicBezTo>
                <a:lnTo>
                  <a:pt x="4413090" y="2912971"/>
                </a:lnTo>
                <a:lnTo>
                  <a:pt x="3574735" y="2912971"/>
                </a:lnTo>
                <a:lnTo>
                  <a:pt x="3614821" y="2829757"/>
                </a:lnTo>
                <a:cubicBezTo>
                  <a:pt x="3689471" y="2653265"/>
                  <a:pt x="3730750" y="2459222"/>
                  <a:pt x="3730750" y="2255538"/>
                </a:cubicBezTo>
                <a:cubicBezTo>
                  <a:pt x="3730750" y="1440801"/>
                  <a:pt x="3070275" y="780326"/>
                  <a:pt x="2255538" y="780326"/>
                </a:cubicBezTo>
                <a:cubicBezTo>
                  <a:pt x="1440801" y="780326"/>
                  <a:pt x="780326" y="1440801"/>
                  <a:pt x="780326" y="2255538"/>
                </a:cubicBezTo>
                <a:cubicBezTo>
                  <a:pt x="780326" y="2459222"/>
                  <a:pt x="821606" y="2653265"/>
                  <a:pt x="896255" y="2829757"/>
                </a:cubicBezTo>
                <a:lnTo>
                  <a:pt x="936342" y="2912971"/>
                </a:lnTo>
                <a:lnTo>
                  <a:pt x="97987" y="2912971"/>
                </a:lnTo>
                <a:lnTo>
                  <a:pt x="45825" y="2710108"/>
                </a:lnTo>
                <a:cubicBezTo>
                  <a:pt x="15779" y="2563278"/>
                  <a:pt x="0" y="2411251"/>
                  <a:pt x="0" y="2255538"/>
                </a:cubicBezTo>
                <a:cubicBezTo>
                  <a:pt x="0" y="1009839"/>
                  <a:pt x="1009839" y="0"/>
                  <a:pt x="2255538" y="0"/>
                </a:cubicBezTo>
                <a:close/>
              </a:path>
            </a:pathLst>
          </a:custGeom>
          <a:solidFill>
            <a:srgbClr val="AFDDD9">
              <a:alpha val="69804"/>
            </a:srgbClr>
          </a:solidFill>
          <a:ln w="25400" cap="flat" cmpd="sng" algn="ctr">
            <a:noFill/>
            <a:prstDash val="solid"/>
          </a:ln>
          <a:effectLst/>
        </p:spPr>
        <p:txBody>
          <a:bodyPr wrap="square"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7" name="Isosceles Triangle 142">
            <a:extLst>
              <a:ext uri="{FF2B5EF4-FFF2-40B4-BE49-F238E27FC236}">
                <a16:creationId xmlns:a16="http://schemas.microsoft.com/office/drawing/2014/main" id="{65258DB8-5A22-ACF9-8D9B-645CC31534AD}"/>
              </a:ext>
            </a:extLst>
          </p:cNvPr>
          <p:cNvSpPr/>
          <p:nvPr/>
        </p:nvSpPr>
        <p:spPr>
          <a:xfrm rot="11955431">
            <a:off x="3448489" y="2160068"/>
            <a:ext cx="185531" cy="159940"/>
          </a:xfrm>
          <a:prstGeom prst="triangl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8" name="Isosceles Triangle 143">
            <a:extLst>
              <a:ext uri="{FF2B5EF4-FFF2-40B4-BE49-F238E27FC236}">
                <a16:creationId xmlns:a16="http://schemas.microsoft.com/office/drawing/2014/main" id="{6E30C0E3-4AE0-B943-9649-36FA252E81EB}"/>
              </a:ext>
            </a:extLst>
          </p:cNvPr>
          <p:cNvSpPr/>
          <p:nvPr/>
        </p:nvSpPr>
        <p:spPr>
          <a:xfrm rot="2310839" flipH="1">
            <a:off x="5540741" y="2133383"/>
            <a:ext cx="185531" cy="159940"/>
          </a:xfrm>
          <a:prstGeom prst="triangl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9" name="Isosceles Triangle 145">
            <a:extLst>
              <a:ext uri="{FF2B5EF4-FFF2-40B4-BE49-F238E27FC236}">
                <a16:creationId xmlns:a16="http://schemas.microsoft.com/office/drawing/2014/main" id="{CE2CB829-F198-4611-05D5-0BC153247702}"/>
              </a:ext>
            </a:extLst>
          </p:cNvPr>
          <p:cNvSpPr/>
          <p:nvPr/>
        </p:nvSpPr>
        <p:spPr>
          <a:xfrm rot="16200000">
            <a:off x="2616587" y="3644854"/>
            <a:ext cx="185531" cy="159940"/>
          </a:xfrm>
          <a:prstGeom prst="triangl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0" name="Rectangle 146">
            <a:extLst>
              <a:ext uri="{FF2B5EF4-FFF2-40B4-BE49-F238E27FC236}">
                <a16:creationId xmlns:a16="http://schemas.microsoft.com/office/drawing/2014/main" id="{5A808C55-5FAE-864A-B280-6066CF3F5C3E}"/>
              </a:ext>
            </a:extLst>
          </p:cNvPr>
          <p:cNvSpPr/>
          <p:nvPr/>
        </p:nvSpPr>
        <p:spPr>
          <a:xfrm>
            <a:off x="4222861" y="3924850"/>
            <a:ext cx="732572" cy="304699"/>
          </a:xfrm>
          <a:prstGeom prst="rect">
            <a:avLst/>
          </a:prstGeom>
          <a:noFill/>
          <a:ln w="25400" cap="flat" cmpd="sng" algn="ctr">
            <a:noFill/>
            <a:prstDash val="solid"/>
          </a:ln>
          <a:effectLst/>
        </p:spPr>
        <p:txBody>
          <a:bodyPr wrap="none" lIns="0" tIns="0" rIns="0" bIns="0" rtlCol="0" anchor="ctr">
            <a:spAutoFit/>
          </a:bodyPr>
          <a:lstStyle/>
          <a:p>
            <a:pPr marL="0" marR="0" lvl="0" indent="0" algn="ctr" defTabSz="514350" eaLnBrk="1" fontAlgn="auto" latinLnBrk="0" hangingPunct="1">
              <a:lnSpc>
                <a:spcPct val="90000"/>
              </a:lnSpc>
              <a:spcBef>
                <a:spcPts val="0"/>
              </a:spcBef>
              <a:spcAft>
                <a:spcPts val="0"/>
              </a:spcAft>
              <a:buClrTx/>
              <a:buSzTx/>
              <a:buFontTx/>
              <a:buNone/>
              <a:tabLst/>
              <a:defRPr/>
            </a:pPr>
            <a:r>
              <a:rPr kumimoji="0" lang="en-US" sz="1100" b="1" i="0" u="none" strike="noStrike" kern="0" cap="none" spc="0" normalizeH="0" baseline="0" noProof="0">
                <a:ln>
                  <a:noFill/>
                </a:ln>
                <a:solidFill>
                  <a:srgbClr val="2F3651"/>
                </a:solidFill>
                <a:effectLst/>
                <a:uLnTx/>
                <a:uFillTx/>
                <a:ea typeface="+mn-ea"/>
                <a:cs typeface="Arial" panose="020B0604020202020204" pitchFamily="34" charset="0"/>
              </a:rPr>
              <a:t>DKA </a:t>
            </a:r>
            <a:r>
              <a:rPr kumimoji="0" lang="en-US" sz="1100" b="1" i="0" u="none" strike="noStrike" kern="0" cap="none" spc="0" normalizeH="0" baseline="0" noProof="0" err="1">
                <a:ln>
                  <a:noFill/>
                </a:ln>
                <a:solidFill>
                  <a:srgbClr val="2F3651"/>
                </a:solidFill>
                <a:effectLst/>
                <a:uLnTx/>
                <a:uFillTx/>
                <a:ea typeface="+mn-ea"/>
                <a:cs typeface="Arial" panose="020B0604020202020204" pitchFamily="34" charset="0"/>
              </a:rPr>
              <a:t>bei</a:t>
            </a:r>
            <a:br>
              <a:rPr kumimoji="0" lang="en-US" sz="1100" b="1" i="0" u="none" strike="noStrike" kern="0" cap="none" spc="0" normalizeH="0" baseline="0" noProof="0">
                <a:ln>
                  <a:noFill/>
                </a:ln>
                <a:solidFill>
                  <a:srgbClr val="2F3651"/>
                </a:solidFill>
                <a:effectLst/>
                <a:uLnTx/>
                <a:uFillTx/>
                <a:ea typeface="+mn-ea"/>
                <a:cs typeface="Arial" panose="020B0604020202020204" pitchFamily="34" charset="0"/>
              </a:rPr>
            </a:br>
            <a:r>
              <a:rPr kumimoji="0" lang="en-US" sz="1100" b="1" i="0" u="none" strike="noStrike" kern="0" cap="none" spc="0" normalizeH="0" baseline="0" noProof="0">
                <a:ln>
                  <a:noFill/>
                </a:ln>
                <a:solidFill>
                  <a:srgbClr val="2F3651"/>
                </a:solidFill>
                <a:effectLst/>
                <a:uLnTx/>
                <a:uFillTx/>
                <a:ea typeface="+mn-ea"/>
                <a:cs typeface="Arial" panose="020B0604020202020204" pitchFamily="34" charset="0"/>
              </a:rPr>
              <a:t>Diagnose</a:t>
            </a:r>
            <a:endParaRPr kumimoji="0" lang="en-US" sz="800" b="1" i="0" u="none" strike="noStrike" kern="0" cap="none" spc="0" normalizeH="0" baseline="0" noProof="0">
              <a:ln>
                <a:noFill/>
              </a:ln>
              <a:solidFill>
                <a:srgbClr val="2F3651"/>
              </a:solidFill>
              <a:effectLst/>
              <a:uLnTx/>
              <a:uFillTx/>
              <a:ea typeface="+mn-ea"/>
              <a:cs typeface="Arial" panose="020B0604020202020204" pitchFamily="34" charset="0"/>
            </a:endParaRPr>
          </a:p>
        </p:txBody>
      </p:sp>
      <p:sp>
        <p:nvSpPr>
          <p:cNvPr id="41" name="TextBox 150">
            <a:extLst>
              <a:ext uri="{FF2B5EF4-FFF2-40B4-BE49-F238E27FC236}">
                <a16:creationId xmlns:a16="http://schemas.microsoft.com/office/drawing/2014/main" id="{7463E9D4-3925-1D71-F135-8C25884BCAA5}"/>
              </a:ext>
            </a:extLst>
          </p:cNvPr>
          <p:cNvSpPr txBox="1"/>
          <p:nvPr/>
        </p:nvSpPr>
        <p:spPr>
          <a:xfrm>
            <a:off x="5907277" y="1975661"/>
            <a:ext cx="2188429" cy="498598"/>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defTabSz="685800">
              <a:lnSpc>
                <a:spcPct val="90000"/>
              </a:lnSpc>
              <a:defRPr/>
            </a:pPr>
            <a:r>
              <a:rPr lang="de-DE" sz="1200" b="1">
                <a:solidFill>
                  <a:srgbClr val="2F3651"/>
                </a:solidFill>
                <a:latin typeface="+mn-lt"/>
                <a:cs typeface="Arial" panose="020B0604020202020204" pitchFamily="34" charset="0"/>
              </a:rPr>
              <a:t>Anhaltende negative Auswirkungen auf die Blutzuckerkontrolle</a:t>
            </a:r>
            <a:r>
              <a:rPr lang="en-US" sz="1200" baseline="30000">
                <a:solidFill>
                  <a:srgbClr val="2F3651"/>
                </a:solidFill>
                <a:latin typeface="+mn-lt"/>
                <a:cs typeface="Arial" panose="020B0604020202020204" pitchFamily="34" charset="0"/>
              </a:rPr>
              <a:t>5,6</a:t>
            </a:r>
          </a:p>
        </p:txBody>
      </p:sp>
      <p:cxnSp>
        <p:nvCxnSpPr>
          <p:cNvPr id="42" name="Straight Connector 151">
            <a:extLst>
              <a:ext uri="{FF2B5EF4-FFF2-40B4-BE49-F238E27FC236}">
                <a16:creationId xmlns:a16="http://schemas.microsoft.com/office/drawing/2014/main" id="{E6DF3C18-E975-1918-DE60-B7D2DBCAE82D}"/>
              </a:ext>
            </a:extLst>
          </p:cNvPr>
          <p:cNvCxnSpPr>
            <a:cxnSpLocks/>
          </p:cNvCxnSpPr>
          <p:nvPr/>
        </p:nvCxnSpPr>
        <p:spPr>
          <a:xfrm>
            <a:off x="5749343" y="1890735"/>
            <a:ext cx="1690607" cy="0"/>
          </a:xfrm>
          <a:prstGeom prst="line">
            <a:avLst/>
          </a:prstGeom>
          <a:noFill/>
          <a:ln w="9525" cap="flat" cmpd="sng" algn="ctr">
            <a:solidFill>
              <a:srgbClr val="2F3651"/>
            </a:solidFill>
            <a:prstDash val="solid"/>
          </a:ln>
          <a:effectLst/>
        </p:spPr>
      </p:cxnSp>
      <p:sp>
        <p:nvSpPr>
          <p:cNvPr id="43" name="TextBox 158">
            <a:extLst>
              <a:ext uri="{FF2B5EF4-FFF2-40B4-BE49-F238E27FC236}">
                <a16:creationId xmlns:a16="http://schemas.microsoft.com/office/drawing/2014/main" id="{6BBB171D-AD38-5416-D63A-E68B76346532}"/>
              </a:ext>
            </a:extLst>
          </p:cNvPr>
          <p:cNvSpPr txBox="1"/>
          <p:nvPr/>
        </p:nvSpPr>
        <p:spPr>
          <a:xfrm>
            <a:off x="1112792" y="1975661"/>
            <a:ext cx="2127575" cy="443198"/>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algn="r" defTabSz="685800">
              <a:lnSpc>
                <a:spcPct val="90000"/>
              </a:lnSpc>
              <a:defRPr/>
            </a:pPr>
            <a:r>
              <a:rPr lang="en-US" sz="1200" b="1" err="1">
                <a:solidFill>
                  <a:srgbClr val="2F3651"/>
                </a:solidFill>
                <a:latin typeface="+mn-lt"/>
                <a:cs typeface="Arial" panose="020B0604020202020204" pitchFamily="34" charset="0"/>
              </a:rPr>
              <a:t>Hirnveränderungen</a:t>
            </a:r>
            <a:r>
              <a:rPr lang="en-US" sz="1200" b="1">
                <a:solidFill>
                  <a:srgbClr val="2F3651"/>
                </a:solidFill>
                <a:latin typeface="+mn-lt"/>
                <a:cs typeface="Arial" panose="020B0604020202020204" pitchFamily="34" charset="0"/>
              </a:rPr>
              <a:t> und </a:t>
            </a:r>
            <a:r>
              <a:rPr lang="en-US" sz="1200" b="1" err="1">
                <a:solidFill>
                  <a:srgbClr val="2F3651"/>
                </a:solidFill>
                <a:latin typeface="+mn-lt"/>
                <a:cs typeface="Arial" panose="020B0604020202020204" pitchFamily="34" charset="0"/>
              </a:rPr>
              <a:t>neurokognitive</a:t>
            </a:r>
            <a:r>
              <a:rPr lang="en-US" sz="1200" b="1">
                <a:solidFill>
                  <a:srgbClr val="2F3651"/>
                </a:solidFill>
                <a:latin typeface="+mn-lt"/>
                <a:cs typeface="Arial" panose="020B0604020202020204" pitchFamily="34" charset="0"/>
              </a:rPr>
              <a:t> Defizite</a:t>
            </a:r>
            <a:r>
              <a:rPr lang="en-US" sz="1200" baseline="30000">
                <a:solidFill>
                  <a:srgbClr val="2F3651"/>
                </a:solidFill>
                <a:latin typeface="+mn-lt"/>
                <a:cs typeface="Arial" panose="020B0604020202020204" pitchFamily="34" charset="0"/>
              </a:rPr>
              <a:t>2-4</a:t>
            </a:r>
          </a:p>
        </p:txBody>
      </p:sp>
      <p:cxnSp>
        <p:nvCxnSpPr>
          <p:cNvPr id="44" name="Straight Connector 159">
            <a:extLst>
              <a:ext uri="{FF2B5EF4-FFF2-40B4-BE49-F238E27FC236}">
                <a16:creationId xmlns:a16="http://schemas.microsoft.com/office/drawing/2014/main" id="{E41941E7-EEE1-D03E-35B9-C3FA75367C77}"/>
              </a:ext>
            </a:extLst>
          </p:cNvPr>
          <p:cNvCxnSpPr>
            <a:cxnSpLocks/>
          </p:cNvCxnSpPr>
          <p:nvPr/>
        </p:nvCxnSpPr>
        <p:spPr>
          <a:xfrm>
            <a:off x="1690915" y="1890735"/>
            <a:ext cx="1690607" cy="0"/>
          </a:xfrm>
          <a:prstGeom prst="line">
            <a:avLst/>
          </a:prstGeom>
          <a:noFill/>
          <a:ln w="9525" cap="flat" cmpd="sng" algn="ctr">
            <a:solidFill>
              <a:srgbClr val="2F3651"/>
            </a:solidFill>
            <a:prstDash val="solid"/>
          </a:ln>
          <a:effectLst/>
        </p:spPr>
      </p:cxnSp>
      <p:sp>
        <p:nvSpPr>
          <p:cNvPr id="45" name="TextBox 160">
            <a:extLst>
              <a:ext uri="{FF2B5EF4-FFF2-40B4-BE49-F238E27FC236}">
                <a16:creationId xmlns:a16="http://schemas.microsoft.com/office/drawing/2014/main" id="{22C91893-6F43-EFA5-FD74-A0BB22250A41}"/>
              </a:ext>
            </a:extLst>
          </p:cNvPr>
          <p:cNvSpPr txBox="1"/>
          <p:nvPr/>
        </p:nvSpPr>
        <p:spPr>
          <a:xfrm>
            <a:off x="436475" y="3511392"/>
            <a:ext cx="1986609" cy="332399"/>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algn="r" defTabSz="685800">
              <a:lnSpc>
                <a:spcPct val="90000"/>
              </a:lnSpc>
              <a:defRPr/>
            </a:pPr>
            <a:r>
              <a:rPr lang="de-DE" sz="1200" b="1">
                <a:solidFill>
                  <a:srgbClr val="2F3651"/>
                </a:solidFill>
                <a:latin typeface="+mn-lt"/>
                <a:cs typeface="Arial" panose="020B0604020202020204" pitchFamily="34" charset="0"/>
              </a:rPr>
              <a:t>Erhöhtes Risiko einer erneuten DKA</a:t>
            </a:r>
            <a:r>
              <a:rPr lang="en-US" sz="1200" baseline="30000">
                <a:solidFill>
                  <a:srgbClr val="2F3651"/>
                </a:solidFill>
                <a:latin typeface="+mn-lt"/>
                <a:cs typeface="Arial" panose="020B0604020202020204" pitchFamily="34" charset="0"/>
              </a:rPr>
              <a:t>1</a:t>
            </a:r>
          </a:p>
        </p:txBody>
      </p:sp>
      <p:cxnSp>
        <p:nvCxnSpPr>
          <p:cNvPr id="46" name="Straight Connector 161">
            <a:extLst>
              <a:ext uri="{FF2B5EF4-FFF2-40B4-BE49-F238E27FC236}">
                <a16:creationId xmlns:a16="http://schemas.microsoft.com/office/drawing/2014/main" id="{21C32FFA-2C6C-BB96-AC0A-F8F1055CE49F}"/>
              </a:ext>
            </a:extLst>
          </p:cNvPr>
          <p:cNvCxnSpPr>
            <a:cxnSpLocks/>
          </p:cNvCxnSpPr>
          <p:nvPr/>
        </p:nvCxnSpPr>
        <p:spPr>
          <a:xfrm>
            <a:off x="886084" y="3407669"/>
            <a:ext cx="1690607" cy="0"/>
          </a:xfrm>
          <a:prstGeom prst="line">
            <a:avLst/>
          </a:prstGeom>
          <a:noFill/>
          <a:ln w="9525" cap="flat" cmpd="sng" algn="ctr">
            <a:solidFill>
              <a:srgbClr val="2F3651"/>
            </a:solidFill>
            <a:prstDash val="solid"/>
          </a:ln>
          <a:effectLst/>
        </p:spPr>
      </p:cxnSp>
      <p:cxnSp>
        <p:nvCxnSpPr>
          <p:cNvPr id="47" name="Straight Connector 170">
            <a:extLst>
              <a:ext uri="{FF2B5EF4-FFF2-40B4-BE49-F238E27FC236}">
                <a16:creationId xmlns:a16="http://schemas.microsoft.com/office/drawing/2014/main" id="{EA1915EF-6CB8-C4B4-7425-9837073C1AD0}"/>
              </a:ext>
            </a:extLst>
          </p:cNvPr>
          <p:cNvCxnSpPr>
            <a:cxnSpLocks/>
          </p:cNvCxnSpPr>
          <p:nvPr/>
        </p:nvCxnSpPr>
        <p:spPr>
          <a:xfrm>
            <a:off x="6575305" y="3407669"/>
            <a:ext cx="1690607" cy="0"/>
          </a:xfrm>
          <a:prstGeom prst="line">
            <a:avLst/>
          </a:prstGeom>
          <a:noFill/>
          <a:ln w="9525" cap="flat" cmpd="sng" algn="ctr">
            <a:solidFill>
              <a:srgbClr val="2F3651"/>
            </a:solidFill>
            <a:prstDash val="solid"/>
          </a:ln>
          <a:effectLst/>
        </p:spPr>
      </p:cxnSp>
      <p:sp>
        <p:nvSpPr>
          <p:cNvPr id="48" name="TextBox 171">
            <a:extLst>
              <a:ext uri="{FF2B5EF4-FFF2-40B4-BE49-F238E27FC236}">
                <a16:creationId xmlns:a16="http://schemas.microsoft.com/office/drawing/2014/main" id="{F726BCB8-9120-74E4-9A33-7EE8B8292670}"/>
              </a:ext>
            </a:extLst>
          </p:cNvPr>
          <p:cNvSpPr txBox="1"/>
          <p:nvPr/>
        </p:nvSpPr>
        <p:spPr>
          <a:xfrm>
            <a:off x="6746378" y="3511392"/>
            <a:ext cx="1843608" cy="332399"/>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defTabSz="685800">
              <a:lnSpc>
                <a:spcPct val="90000"/>
              </a:lnSpc>
              <a:defRPr/>
            </a:pPr>
            <a:r>
              <a:rPr lang="en-US" sz="1200" b="1" err="1">
                <a:solidFill>
                  <a:srgbClr val="2F3651"/>
                </a:solidFill>
                <a:latin typeface="+mn-lt"/>
                <a:cs typeface="Arial" panose="020B0604020202020204" pitchFamily="34" charset="0"/>
              </a:rPr>
              <a:t>Erhöhte</a:t>
            </a:r>
            <a:r>
              <a:rPr lang="en-US" sz="1200" b="1">
                <a:solidFill>
                  <a:srgbClr val="2F3651"/>
                </a:solidFill>
                <a:latin typeface="+mn-lt"/>
                <a:cs typeface="Arial" panose="020B0604020202020204" pitchFamily="34" charset="0"/>
              </a:rPr>
              <a:t> </a:t>
            </a:r>
            <a:r>
              <a:rPr lang="en-US" sz="1200" b="1" err="1">
                <a:solidFill>
                  <a:srgbClr val="2F3651"/>
                </a:solidFill>
                <a:latin typeface="+mn-lt"/>
                <a:cs typeface="Arial" panose="020B0604020202020204" pitchFamily="34" charset="0"/>
              </a:rPr>
              <a:t>Morbidität</a:t>
            </a:r>
            <a:r>
              <a:rPr lang="en-US" sz="1200" b="1">
                <a:solidFill>
                  <a:srgbClr val="2F3651"/>
                </a:solidFill>
                <a:latin typeface="+mn-lt"/>
                <a:cs typeface="Arial" panose="020B0604020202020204" pitchFamily="34" charset="0"/>
              </a:rPr>
              <a:t> und Mortalität</a:t>
            </a:r>
            <a:r>
              <a:rPr lang="en-US" sz="1200" baseline="30000">
                <a:solidFill>
                  <a:srgbClr val="2F3651"/>
                </a:solidFill>
                <a:latin typeface="+mn-lt"/>
                <a:cs typeface="Arial" panose="020B0604020202020204" pitchFamily="34" charset="0"/>
              </a:rPr>
              <a:t>5</a:t>
            </a:r>
          </a:p>
        </p:txBody>
      </p:sp>
      <p:grpSp>
        <p:nvGrpSpPr>
          <p:cNvPr id="49" name="Group 14">
            <a:extLst>
              <a:ext uri="{FF2B5EF4-FFF2-40B4-BE49-F238E27FC236}">
                <a16:creationId xmlns:a16="http://schemas.microsoft.com/office/drawing/2014/main" id="{78FCF6C6-DA21-86CF-790C-4B851CC053C0}"/>
              </a:ext>
            </a:extLst>
          </p:cNvPr>
          <p:cNvGrpSpPr/>
          <p:nvPr/>
        </p:nvGrpSpPr>
        <p:grpSpPr>
          <a:xfrm>
            <a:off x="5681170" y="3435371"/>
            <a:ext cx="578906" cy="578906"/>
            <a:chOff x="7574893" y="4580494"/>
            <a:chExt cx="771875" cy="771875"/>
          </a:xfrm>
        </p:grpSpPr>
        <p:sp>
          <p:nvSpPr>
            <p:cNvPr id="50" name="Oval 163">
              <a:extLst>
                <a:ext uri="{FF2B5EF4-FFF2-40B4-BE49-F238E27FC236}">
                  <a16:creationId xmlns:a16="http://schemas.microsoft.com/office/drawing/2014/main" id="{115A3727-A67D-B589-B00F-352D14D1C56F}"/>
                </a:ext>
              </a:extLst>
            </p:cNvPr>
            <p:cNvSpPr/>
            <p:nvPr/>
          </p:nvSpPr>
          <p:spPr>
            <a:xfrm>
              <a:off x="7574893" y="4580494"/>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51" name="Graphic 97" descr="Inpatient outline">
              <a:extLst>
                <a:ext uri="{FF2B5EF4-FFF2-40B4-BE49-F238E27FC236}">
                  <a16:creationId xmlns:a16="http://schemas.microsoft.com/office/drawing/2014/main" id="{557CE178-4119-5F18-BE2E-AF5C2D6C41D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05202" y="4705412"/>
              <a:ext cx="505546" cy="505546"/>
            </a:xfrm>
            <a:prstGeom prst="rect">
              <a:avLst/>
            </a:prstGeom>
          </p:spPr>
        </p:pic>
      </p:grpSp>
      <p:grpSp>
        <p:nvGrpSpPr>
          <p:cNvPr id="52" name="Group 13">
            <a:extLst>
              <a:ext uri="{FF2B5EF4-FFF2-40B4-BE49-F238E27FC236}">
                <a16:creationId xmlns:a16="http://schemas.microsoft.com/office/drawing/2014/main" id="{693DE223-C99B-DA76-1BB1-39270E6CAD63}"/>
              </a:ext>
            </a:extLst>
          </p:cNvPr>
          <p:cNvGrpSpPr/>
          <p:nvPr/>
        </p:nvGrpSpPr>
        <p:grpSpPr>
          <a:xfrm>
            <a:off x="5027597" y="2255479"/>
            <a:ext cx="578906" cy="578906"/>
            <a:chOff x="6703462" y="3007305"/>
            <a:chExt cx="771875" cy="771875"/>
          </a:xfrm>
        </p:grpSpPr>
        <p:sp>
          <p:nvSpPr>
            <p:cNvPr id="53" name="Oval 166">
              <a:extLst>
                <a:ext uri="{FF2B5EF4-FFF2-40B4-BE49-F238E27FC236}">
                  <a16:creationId xmlns:a16="http://schemas.microsoft.com/office/drawing/2014/main" id="{6C4F4375-DE73-0FEB-BF0D-9CA6F8C975BE}"/>
                </a:ext>
              </a:extLst>
            </p:cNvPr>
            <p:cNvSpPr/>
            <p:nvPr/>
          </p:nvSpPr>
          <p:spPr>
            <a:xfrm>
              <a:off x="6703462" y="3007305"/>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54" name="Graphic 173" descr="Water outline">
              <a:extLst>
                <a:ext uri="{FF2B5EF4-FFF2-40B4-BE49-F238E27FC236}">
                  <a16:creationId xmlns:a16="http://schemas.microsoft.com/office/drawing/2014/main" id="{2BAAEECE-4B41-C039-08E8-88DCD108C0F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815270" y="3111031"/>
              <a:ext cx="548258" cy="548258"/>
            </a:xfrm>
            <a:prstGeom prst="rect">
              <a:avLst/>
            </a:prstGeom>
          </p:spPr>
        </p:pic>
      </p:grpSp>
      <p:sp>
        <p:nvSpPr>
          <p:cNvPr id="55" name="TextBox 20">
            <a:extLst>
              <a:ext uri="{FF2B5EF4-FFF2-40B4-BE49-F238E27FC236}">
                <a16:creationId xmlns:a16="http://schemas.microsoft.com/office/drawing/2014/main" id="{22102750-429E-6B49-BE25-B41C4803E1A0}"/>
              </a:ext>
            </a:extLst>
          </p:cNvPr>
          <p:cNvSpPr txBox="1"/>
          <p:nvPr/>
        </p:nvSpPr>
        <p:spPr>
          <a:xfrm>
            <a:off x="2423084" y="1198103"/>
            <a:ext cx="4323293" cy="367760"/>
          </a:xfrm>
          <a:prstGeom prst="roundRect">
            <a:avLst>
              <a:gd name="adj" fmla="val 50000"/>
            </a:avLst>
          </a:prstGeom>
          <a:solidFill>
            <a:srgbClr val="347475"/>
          </a:solidFill>
          <a:ln w="25400" cap="flat" cmpd="sng" algn="ctr">
            <a:noFill/>
            <a:prstDash val="solid"/>
          </a:ln>
          <a:effectLst/>
        </p:spPr>
        <p:txBody>
          <a:bodyPr rtlCol="0" anchor="ctr"/>
          <a:lstStyle>
            <a:defPPr>
              <a:defRPr lang="en-US"/>
            </a:defPPr>
            <a:lvl1pPr marR="0" lvl="0" indent="0" algn="ctr" defTabSz="685800" fontAlgn="auto">
              <a:lnSpc>
                <a:spcPct val="90000"/>
              </a:lnSpc>
              <a:spcBef>
                <a:spcPts val="0"/>
              </a:spcBef>
              <a:spcAft>
                <a:spcPts val="0"/>
              </a:spcAft>
              <a:buClrTx/>
              <a:buSzTx/>
              <a:buFontTx/>
              <a:buNone/>
              <a:tabLst/>
              <a:defRPr kumimoji="0" sz="1600" b="0" i="0" u="none" strike="noStrike" cap="none" spc="0" normalizeH="0" baseline="0">
                <a:ln>
                  <a:noFill/>
                </a:ln>
                <a:solidFill>
                  <a:prstClr val="white"/>
                </a:solidFill>
                <a:effectLst/>
                <a:uLnTx/>
                <a:uFillTx/>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51435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err="1">
                <a:ln>
                  <a:noFill/>
                </a:ln>
                <a:solidFill>
                  <a:prstClr val="white"/>
                </a:solidFill>
                <a:effectLst/>
                <a:uLnTx/>
                <a:uFillTx/>
                <a:latin typeface="+mn-lt"/>
                <a:ea typeface="+mn-ea"/>
                <a:cs typeface="Arial" panose="020B0604020202020204" pitchFamily="34" charset="0"/>
              </a:rPr>
              <a:t>Langzeitfolgen</a:t>
            </a:r>
            <a:r>
              <a:rPr kumimoji="0" lang="en-US" sz="1200" b="0" i="0" u="none" strike="noStrike" kern="0" cap="none" spc="0" normalizeH="0" baseline="0" noProof="0">
                <a:ln>
                  <a:noFill/>
                </a:ln>
                <a:solidFill>
                  <a:prstClr val="white"/>
                </a:solidFill>
                <a:effectLst/>
                <a:uLnTx/>
                <a:uFillTx/>
                <a:latin typeface="+mn-lt"/>
                <a:ea typeface="+mn-ea"/>
                <a:cs typeface="Arial" panose="020B0604020202020204" pitchFamily="34" charset="0"/>
              </a:rPr>
              <a:t> </a:t>
            </a:r>
            <a:r>
              <a:rPr kumimoji="0" lang="en-US" sz="1200" b="0" i="0" u="none" strike="noStrike" kern="0" cap="none" spc="0" normalizeH="0" baseline="0" noProof="0" err="1">
                <a:ln>
                  <a:noFill/>
                </a:ln>
                <a:solidFill>
                  <a:prstClr val="white"/>
                </a:solidFill>
                <a:effectLst/>
                <a:uLnTx/>
                <a:uFillTx/>
                <a:latin typeface="+mn-lt"/>
                <a:ea typeface="+mn-ea"/>
                <a:cs typeface="Arial" panose="020B0604020202020204" pitchFamily="34" charset="0"/>
              </a:rPr>
              <a:t>einer</a:t>
            </a:r>
            <a:r>
              <a:rPr kumimoji="0" lang="en-US" sz="1200" b="0" i="0" u="none" strike="noStrike" kern="0" cap="none" spc="0" normalizeH="0" baseline="0" noProof="0">
                <a:ln>
                  <a:noFill/>
                </a:ln>
                <a:solidFill>
                  <a:prstClr val="white"/>
                </a:solidFill>
                <a:effectLst/>
                <a:uLnTx/>
                <a:uFillTx/>
                <a:latin typeface="+mn-lt"/>
                <a:ea typeface="+mn-ea"/>
                <a:cs typeface="Arial" panose="020B0604020202020204" pitchFamily="34" charset="0"/>
              </a:rPr>
              <a:t> DKA </a:t>
            </a:r>
            <a:r>
              <a:rPr kumimoji="0" lang="en-US" sz="1200" b="0" i="0" u="none" strike="noStrike" kern="0" cap="none" spc="0" normalizeH="0" baseline="0" noProof="0" err="1">
                <a:ln>
                  <a:noFill/>
                </a:ln>
                <a:solidFill>
                  <a:prstClr val="white"/>
                </a:solidFill>
                <a:effectLst/>
                <a:uLnTx/>
                <a:uFillTx/>
                <a:latin typeface="+mn-lt"/>
                <a:ea typeface="+mn-ea"/>
                <a:cs typeface="Arial" panose="020B0604020202020204" pitchFamily="34" charset="0"/>
              </a:rPr>
              <a:t>bei</a:t>
            </a:r>
            <a:r>
              <a:rPr kumimoji="0" lang="en-US" sz="1200" b="0" i="0" u="none" strike="noStrike" kern="0" cap="none" spc="0" normalizeH="0" baseline="0" noProof="0">
                <a:ln>
                  <a:noFill/>
                </a:ln>
                <a:solidFill>
                  <a:prstClr val="white"/>
                </a:solidFill>
                <a:effectLst/>
                <a:uLnTx/>
                <a:uFillTx/>
                <a:latin typeface="+mn-lt"/>
                <a:ea typeface="+mn-ea"/>
                <a:cs typeface="Arial" panose="020B0604020202020204" pitchFamily="34" charset="0"/>
              </a:rPr>
              <a:t> Diagnose </a:t>
            </a:r>
            <a:r>
              <a:rPr kumimoji="0" lang="en-US" sz="1200" b="0" i="0" u="none" strike="noStrike" kern="0" cap="none" spc="0" normalizeH="0" baseline="0" noProof="0" err="1">
                <a:ln>
                  <a:noFill/>
                </a:ln>
                <a:solidFill>
                  <a:prstClr val="white"/>
                </a:solidFill>
                <a:effectLst/>
                <a:uLnTx/>
                <a:uFillTx/>
                <a:latin typeface="+mn-lt"/>
                <a:ea typeface="+mn-ea"/>
                <a:cs typeface="Arial" panose="020B0604020202020204" pitchFamily="34" charset="0"/>
              </a:rPr>
              <a:t>umfassen</a:t>
            </a:r>
            <a:r>
              <a:rPr kumimoji="0" lang="en-US" sz="1200" b="0" i="0" u="none" strike="noStrike" kern="0" cap="none" spc="0" normalizeH="0" baseline="0" noProof="0">
                <a:ln>
                  <a:noFill/>
                </a:ln>
                <a:solidFill>
                  <a:prstClr val="white"/>
                </a:solidFill>
                <a:effectLst/>
                <a:uLnTx/>
                <a:uFillTx/>
                <a:latin typeface="+mn-lt"/>
                <a:ea typeface="+mn-ea"/>
                <a:cs typeface="Arial" panose="020B0604020202020204" pitchFamily="34" charset="0"/>
              </a:rPr>
              <a:t>:</a:t>
            </a:r>
          </a:p>
        </p:txBody>
      </p:sp>
      <p:sp>
        <p:nvSpPr>
          <p:cNvPr id="56" name="Isosceles Triangle 7">
            <a:extLst>
              <a:ext uri="{FF2B5EF4-FFF2-40B4-BE49-F238E27FC236}">
                <a16:creationId xmlns:a16="http://schemas.microsoft.com/office/drawing/2014/main" id="{9654CDE9-74AF-CA38-0BEF-6A6B9FF3DA63}"/>
              </a:ext>
            </a:extLst>
          </p:cNvPr>
          <p:cNvSpPr/>
          <p:nvPr/>
        </p:nvSpPr>
        <p:spPr>
          <a:xfrm rot="5400000" flipH="1">
            <a:off x="6340863" y="3644855"/>
            <a:ext cx="185531" cy="159940"/>
          </a:xfrm>
          <a:prstGeom prst="triangl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nvGrpSpPr>
          <p:cNvPr id="57" name="Group 11">
            <a:extLst>
              <a:ext uri="{FF2B5EF4-FFF2-40B4-BE49-F238E27FC236}">
                <a16:creationId xmlns:a16="http://schemas.microsoft.com/office/drawing/2014/main" id="{2346D1B9-60FC-FE7A-BD38-D6E56DF2D019}"/>
              </a:ext>
            </a:extLst>
          </p:cNvPr>
          <p:cNvGrpSpPr/>
          <p:nvPr/>
        </p:nvGrpSpPr>
        <p:grpSpPr>
          <a:xfrm>
            <a:off x="2884708" y="3435371"/>
            <a:ext cx="578906" cy="578906"/>
            <a:chOff x="3846276" y="4580494"/>
            <a:chExt cx="771875" cy="771875"/>
          </a:xfrm>
        </p:grpSpPr>
        <p:sp>
          <p:nvSpPr>
            <p:cNvPr id="58" name="Oval 156">
              <a:extLst>
                <a:ext uri="{FF2B5EF4-FFF2-40B4-BE49-F238E27FC236}">
                  <a16:creationId xmlns:a16="http://schemas.microsoft.com/office/drawing/2014/main" id="{2547897A-B415-C68A-89F2-D6C69F4C6E47}"/>
                </a:ext>
              </a:extLst>
            </p:cNvPr>
            <p:cNvSpPr/>
            <p:nvPr/>
          </p:nvSpPr>
          <p:spPr>
            <a:xfrm>
              <a:off x="3846276" y="4580494"/>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59" name="Graphic 10" descr="Hospital outline">
              <a:extLst>
                <a:ext uri="{FF2B5EF4-FFF2-40B4-BE49-F238E27FC236}">
                  <a16:creationId xmlns:a16="http://schemas.microsoft.com/office/drawing/2014/main" id="{D8187341-9424-C357-C54A-5A6625A78A2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933825" y="4657722"/>
              <a:ext cx="601662" cy="601662"/>
            </a:xfrm>
            <a:prstGeom prst="rect">
              <a:avLst/>
            </a:prstGeom>
          </p:spPr>
        </p:pic>
      </p:grpSp>
      <p:grpSp>
        <p:nvGrpSpPr>
          <p:cNvPr id="60" name="Group 8">
            <a:extLst>
              <a:ext uri="{FF2B5EF4-FFF2-40B4-BE49-F238E27FC236}">
                <a16:creationId xmlns:a16="http://schemas.microsoft.com/office/drawing/2014/main" id="{8FD9429E-8536-E9D0-2D90-25F97E5C5D1D}"/>
              </a:ext>
            </a:extLst>
          </p:cNvPr>
          <p:cNvGrpSpPr/>
          <p:nvPr/>
        </p:nvGrpSpPr>
        <p:grpSpPr>
          <a:xfrm>
            <a:off x="3540278" y="2255479"/>
            <a:ext cx="578906" cy="578906"/>
            <a:chOff x="4720370" y="3007305"/>
            <a:chExt cx="771875" cy="771875"/>
          </a:xfrm>
        </p:grpSpPr>
        <p:sp>
          <p:nvSpPr>
            <p:cNvPr id="61" name="Oval 153">
              <a:extLst>
                <a:ext uri="{FF2B5EF4-FFF2-40B4-BE49-F238E27FC236}">
                  <a16:creationId xmlns:a16="http://schemas.microsoft.com/office/drawing/2014/main" id="{701BA964-5BD7-61E8-3FE6-8908D9824C4A}"/>
                </a:ext>
              </a:extLst>
            </p:cNvPr>
            <p:cNvSpPr/>
            <p:nvPr/>
          </p:nvSpPr>
          <p:spPr>
            <a:xfrm>
              <a:off x="4720370" y="3007305"/>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62" name="Graphic 86" descr="Head with gears outline">
              <a:extLst>
                <a:ext uri="{FF2B5EF4-FFF2-40B4-BE49-F238E27FC236}">
                  <a16:creationId xmlns:a16="http://schemas.microsoft.com/office/drawing/2014/main" id="{E9726777-4EF4-DB35-22BD-8EEFAEF5094E}"/>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802957" y="3082484"/>
              <a:ext cx="605351" cy="605351"/>
            </a:xfrm>
            <a:prstGeom prst="rect">
              <a:avLst/>
            </a:prstGeom>
          </p:spPr>
        </p:pic>
      </p:grpSp>
      <p:pic>
        <p:nvPicPr>
          <p:cNvPr id="63" name="Graphic 9">
            <a:extLst>
              <a:ext uri="{FF2B5EF4-FFF2-40B4-BE49-F238E27FC236}">
                <a16:creationId xmlns:a16="http://schemas.microsoft.com/office/drawing/2014/main" id="{978AECD8-4686-B585-776F-9DAFD3B0221C}"/>
              </a:ext>
            </a:extLst>
          </p:cNvPr>
          <p:cNvPicPr>
            <a:picLocks noChangeAspect="1"/>
          </p:cNvPicPr>
          <p:nvPr/>
        </p:nvPicPr>
        <p:blipFill rotWithShape="1">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l="12499" t="4667" r="13200" b="24080"/>
          <a:stretch/>
        </p:blipFill>
        <p:spPr>
          <a:xfrm rot="20987725">
            <a:off x="4301757" y="3232633"/>
            <a:ext cx="503910" cy="604052"/>
          </a:xfrm>
          <a:prstGeom prst="rect">
            <a:avLst/>
          </a:prstGeom>
        </p:spPr>
      </p:pic>
    </p:spTree>
    <p:extLst>
      <p:ext uri="{BB962C8B-B14F-4D97-AF65-F5344CB8AC3E}">
        <p14:creationId xmlns:p14="http://schemas.microsoft.com/office/powerpoint/2010/main" val="12930029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3">
            <a:extLst>
              <a:ext uri="{FF2B5EF4-FFF2-40B4-BE49-F238E27FC236}">
                <a16:creationId xmlns:a16="http://schemas.microsoft.com/office/drawing/2014/main" id="{A97BBCFE-F40A-1BED-8B49-0FCD67C23920}"/>
              </a:ext>
            </a:extLst>
          </p:cNvPr>
          <p:cNvSpPr txBox="1">
            <a:spLocks/>
          </p:cNvSpPr>
          <p:nvPr/>
        </p:nvSpPr>
        <p:spPr>
          <a:xfrm>
            <a:off x="363944" y="133354"/>
            <a:ext cx="8485200" cy="672166"/>
          </a:xfrm>
          <a:prstGeom prst="rect">
            <a:avLst/>
          </a:prstGeom>
          <a:ln cap="flat" algn="ctr">
            <a:miter lim="800000"/>
            <a:headEnd type="none" w="med" len="med"/>
            <a:tailEnd type="none" w="med" len="med"/>
          </a:ln>
        </p:spPr>
        <p:txBody>
          <a:bodyPr vert="horz" lIns="45720" tIns="45720" rIns="45720" bIns="45720" rtlCol="0" anchor="ctr">
            <a:noAutofit/>
          </a:bodyPr>
          <a:lstStyle>
            <a:lvl1pPr marL="0" indent="0" algn="l" defTabSz="684212" rtl="0" eaLnBrk="0" fontAlgn="base" latinLnBrk="0" hangingPunct="0">
              <a:lnSpc>
                <a:spcPct val="90000"/>
              </a:lnSpc>
              <a:spcBef>
                <a:spcPct val="0"/>
              </a:spcBef>
              <a:spcAft>
                <a:spcPct val="0"/>
              </a:spcAft>
              <a:buClrTx/>
              <a:buSzTx/>
              <a:buFontTx/>
              <a:buNone/>
              <a:defRPr kumimoji="0" lang="en-US" altLang="en-US" sz="2800" b="1" i="0" u="none" kern="1200" baseline="0">
                <a:solidFill>
                  <a:schemeClr val="tx2"/>
                </a:solidFill>
                <a:latin typeface="Arial" pitchFamily="34" charset="0"/>
                <a:ea typeface="Arial" pitchFamily="34" charset="0"/>
                <a:cs typeface="Arial" pitchFamily="34" charset="0"/>
              </a:defRPr>
            </a:lvl1pPr>
          </a:lstStyle>
          <a:p>
            <a:pPr eaLnBrk="1" hangingPunct="1"/>
            <a:r>
              <a:rPr lang="de-DE" sz="2000">
                <a:ln w="9525" cap="flat" cmpd="sng" algn="ctr">
                  <a:noFill/>
                  <a:prstDash val="solid"/>
                  <a:round/>
                  <a:headEnd type="none" w="med" len="med"/>
                  <a:tailEnd type="none" w="med" len="med"/>
                </a:ln>
                <a:solidFill>
                  <a:srgbClr val="7030A0"/>
                </a:solidFill>
                <a:latin typeface="+mj-lt"/>
                <a:ea typeface="Arial"/>
                <a:cs typeface="Arial"/>
              </a:rPr>
              <a:t>Der Verlust der Betazellfunktion tritt über 3 Stadien der T1D-Progression auf,…</a:t>
            </a:r>
            <a:r>
              <a:rPr lang="de-DE" sz="2000" baseline="30000">
                <a:ln w="9525" cap="flat" cmpd="sng" algn="ctr">
                  <a:noFill/>
                  <a:prstDash val="solid"/>
                  <a:round/>
                  <a:headEnd type="none" w="med" len="med"/>
                  <a:tailEnd type="none" w="med" len="med"/>
                </a:ln>
                <a:solidFill>
                  <a:srgbClr val="7030A0"/>
                </a:solidFill>
                <a:latin typeface="+mj-lt"/>
                <a:ea typeface="Arial"/>
                <a:cs typeface="Arial"/>
              </a:rPr>
              <a:t>1</a:t>
            </a:r>
            <a:endParaRPr lang="de-DE" sz="2000" baseline="30000">
              <a:solidFill>
                <a:srgbClr val="7030A0"/>
              </a:solidFill>
              <a:latin typeface="+mj-lt"/>
            </a:endParaRPr>
          </a:p>
        </p:txBody>
      </p:sp>
      <p:pic>
        <p:nvPicPr>
          <p:cNvPr id="21506" name="Graphic 107">
            <a:extLst>
              <a:ext uri="{FF2B5EF4-FFF2-40B4-BE49-F238E27FC236}">
                <a16:creationId xmlns:a16="http://schemas.microsoft.com/office/drawing/2014/main" id="{B273FD28-D7D0-0063-E16E-13197B1D73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2206" y="2545557"/>
            <a:ext cx="26312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07" name="Graphic 108">
            <a:extLst>
              <a:ext uri="{FF2B5EF4-FFF2-40B4-BE49-F238E27FC236}">
                <a16:creationId xmlns:a16="http://schemas.microsoft.com/office/drawing/2014/main" id="{B33A260B-7177-7EDC-20CC-09D4EE809B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0807" y="2376488"/>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08" name="Graphic 112">
            <a:extLst>
              <a:ext uri="{FF2B5EF4-FFF2-40B4-BE49-F238E27FC236}">
                <a16:creationId xmlns:a16="http://schemas.microsoft.com/office/drawing/2014/main" id="{692F6B08-7084-5FE4-6250-E770D2BD6A8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70573" y="266461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09" name="Graphic 114">
            <a:extLst>
              <a:ext uri="{FF2B5EF4-FFF2-40B4-BE49-F238E27FC236}">
                <a16:creationId xmlns:a16="http://schemas.microsoft.com/office/drawing/2014/main" id="{E4472DA6-823E-4980-627A-691EC09AE7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80085" y="2112169"/>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10" name="Graphic 115">
            <a:extLst>
              <a:ext uri="{FF2B5EF4-FFF2-40B4-BE49-F238E27FC236}">
                <a16:creationId xmlns:a16="http://schemas.microsoft.com/office/drawing/2014/main" id="{07836644-E7F6-9C4F-EC2A-F9C03FBFC8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5632" y="2203847"/>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11" name="Graphic 121">
            <a:extLst>
              <a:ext uri="{FF2B5EF4-FFF2-40B4-BE49-F238E27FC236}">
                <a16:creationId xmlns:a16="http://schemas.microsoft.com/office/drawing/2014/main" id="{1102A235-0F8A-DA2C-A277-6C3B561CA6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9888" y="2409826"/>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12" name="Graphic 122">
            <a:extLst>
              <a:ext uri="{FF2B5EF4-FFF2-40B4-BE49-F238E27FC236}">
                <a16:creationId xmlns:a16="http://schemas.microsoft.com/office/drawing/2014/main" id="{2E57C554-67EB-E83A-72B2-CF536FD5E3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2885" y="260746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13" name="Graphic 123">
            <a:extLst>
              <a:ext uri="{FF2B5EF4-FFF2-40B4-BE49-F238E27FC236}">
                <a16:creationId xmlns:a16="http://schemas.microsoft.com/office/drawing/2014/main" id="{6CBCB216-262C-E37A-B0AD-40D595322AF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03860" y="2813447"/>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14" name="Graphic 124">
            <a:extLst>
              <a:ext uri="{FF2B5EF4-FFF2-40B4-BE49-F238E27FC236}">
                <a16:creationId xmlns:a16="http://schemas.microsoft.com/office/drawing/2014/main" id="{563CD279-5AA3-F24F-7D0D-5E78F3D3E70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39604" y="2953941"/>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15" name="Graphic 125">
            <a:extLst>
              <a:ext uri="{FF2B5EF4-FFF2-40B4-BE49-F238E27FC236}">
                <a16:creationId xmlns:a16="http://schemas.microsoft.com/office/drawing/2014/main" id="{BA3355D8-18B3-52EA-D432-E30A010341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4163" y="2915841"/>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16" name="Graphic 126">
            <a:extLst>
              <a:ext uri="{FF2B5EF4-FFF2-40B4-BE49-F238E27FC236}">
                <a16:creationId xmlns:a16="http://schemas.microsoft.com/office/drawing/2014/main" id="{926F602A-2644-BECD-0FEA-80E8AC7A699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7025" y="2146697"/>
            <a:ext cx="26312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17" name="Graphic 1855">
            <a:extLst>
              <a:ext uri="{FF2B5EF4-FFF2-40B4-BE49-F238E27FC236}">
                <a16:creationId xmlns:a16="http://schemas.microsoft.com/office/drawing/2014/main" id="{3B12316E-3BE3-D51F-4108-7B4C6AD26C7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7754" y="2671763"/>
            <a:ext cx="263128"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18" name="Graphic 1856">
            <a:extLst>
              <a:ext uri="{FF2B5EF4-FFF2-40B4-BE49-F238E27FC236}">
                <a16:creationId xmlns:a16="http://schemas.microsoft.com/office/drawing/2014/main" id="{9FB45752-7480-73D9-B6B5-45EF68839C0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8969" y="2463403"/>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19" name="Graphic 1857">
            <a:extLst>
              <a:ext uri="{FF2B5EF4-FFF2-40B4-BE49-F238E27FC236}">
                <a16:creationId xmlns:a16="http://schemas.microsoft.com/office/drawing/2014/main" id="{9B772CA8-FC4F-F63A-8A46-20316B84F3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09912" y="2906316"/>
            <a:ext cx="26312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20" name="Graphic 1858">
            <a:extLst>
              <a:ext uri="{FF2B5EF4-FFF2-40B4-BE49-F238E27FC236}">
                <a16:creationId xmlns:a16="http://schemas.microsoft.com/office/drawing/2014/main" id="{9B8858B7-64D1-2D6B-C19A-E0037B98F1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5044" y="3087291"/>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21" name="Graphic 1860">
            <a:extLst>
              <a:ext uri="{FF2B5EF4-FFF2-40B4-BE49-F238E27FC236}">
                <a16:creationId xmlns:a16="http://schemas.microsoft.com/office/drawing/2014/main" id="{8837ADFD-6D64-5249-5547-C19E0244A5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3563" y="2547938"/>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22" name="Graphic 1861">
            <a:extLst>
              <a:ext uri="{FF2B5EF4-FFF2-40B4-BE49-F238E27FC236}">
                <a16:creationId xmlns:a16="http://schemas.microsoft.com/office/drawing/2014/main" id="{8978FBD4-FAE5-9BFB-A0C3-664F32BF76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6957" y="201691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1523" name="Group 1863">
            <a:extLst>
              <a:ext uri="{FF2B5EF4-FFF2-40B4-BE49-F238E27FC236}">
                <a16:creationId xmlns:a16="http://schemas.microsoft.com/office/drawing/2014/main" id="{176D5111-CABB-36FD-70A2-C30B884EE57A}"/>
              </a:ext>
            </a:extLst>
          </p:cNvPr>
          <p:cNvGrpSpPr>
            <a:grpSpLocks/>
          </p:cNvGrpSpPr>
          <p:nvPr/>
        </p:nvGrpSpPr>
        <p:grpSpPr bwMode="auto">
          <a:xfrm>
            <a:off x="2027635" y="2287191"/>
            <a:ext cx="571500" cy="845344"/>
            <a:chOff x="1572846" y="2923462"/>
            <a:chExt cx="1015371" cy="1501691"/>
          </a:xfrm>
        </p:grpSpPr>
        <p:pic>
          <p:nvPicPr>
            <p:cNvPr id="21524" name="Graphic 103">
              <a:extLst>
                <a:ext uri="{FF2B5EF4-FFF2-40B4-BE49-F238E27FC236}">
                  <a16:creationId xmlns:a16="http://schemas.microsoft.com/office/drawing/2014/main" id="{F1F3F0BA-9171-EC7D-A756-8C715171E44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8608" y="2923462"/>
              <a:ext cx="469609" cy="4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25" name="Graphic 1859">
              <a:extLst>
                <a:ext uri="{FF2B5EF4-FFF2-40B4-BE49-F238E27FC236}">
                  <a16:creationId xmlns:a16="http://schemas.microsoft.com/office/drawing/2014/main" id="{C1E25975-AAD8-F462-DF87-8B2F159F216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7845" y="3020755"/>
              <a:ext cx="469609" cy="4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26" name="Graphic 1862">
              <a:extLst>
                <a:ext uri="{FF2B5EF4-FFF2-40B4-BE49-F238E27FC236}">
                  <a16:creationId xmlns:a16="http://schemas.microsoft.com/office/drawing/2014/main" id="{B9D1D97E-77EC-D041-78E0-28FDB71280F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2846" y="3978875"/>
              <a:ext cx="469609" cy="446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1529" name="damaged beta cells">
            <a:extLst>
              <a:ext uri="{FF2B5EF4-FFF2-40B4-BE49-F238E27FC236}">
                <a16:creationId xmlns:a16="http://schemas.microsoft.com/office/drawing/2014/main" id="{D9D168C8-66E6-7879-1287-84EC67BFAD7C}"/>
              </a:ext>
            </a:extLst>
          </p:cNvPr>
          <p:cNvGrpSpPr>
            <a:grpSpLocks/>
          </p:cNvGrpSpPr>
          <p:nvPr/>
        </p:nvGrpSpPr>
        <p:grpSpPr bwMode="auto">
          <a:xfrm>
            <a:off x="2030017" y="2290763"/>
            <a:ext cx="564356" cy="838200"/>
            <a:chOff x="5883325" y="1893112"/>
            <a:chExt cx="1287711" cy="1892793"/>
          </a:xfrm>
        </p:grpSpPr>
        <p:grpSp>
          <p:nvGrpSpPr>
            <p:cNvPr id="21530" name="Graphic 181">
              <a:extLst>
                <a:ext uri="{FF2B5EF4-FFF2-40B4-BE49-F238E27FC236}">
                  <a16:creationId xmlns:a16="http://schemas.microsoft.com/office/drawing/2014/main" id="{A42BC2C7-3B4D-FFD5-D1DE-CCB1A8B7B89B}"/>
                </a:ext>
              </a:extLst>
            </p:cNvPr>
            <p:cNvGrpSpPr>
              <a:grpSpLocks/>
            </p:cNvGrpSpPr>
            <p:nvPr/>
          </p:nvGrpSpPr>
          <p:grpSpPr bwMode="auto">
            <a:xfrm>
              <a:off x="6585051" y="1893112"/>
              <a:ext cx="585985" cy="553270"/>
              <a:chOff x="6585051" y="1893112"/>
              <a:chExt cx="585985" cy="553270"/>
            </a:xfrm>
          </p:grpSpPr>
          <p:sp>
            <p:nvSpPr>
              <p:cNvPr id="29807" name="Freeform 2">
                <a:extLst>
                  <a:ext uri="{FF2B5EF4-FFF2-40B4-BE49-F238E27FC236}">
                    <a16:creationId xmlns:a16="http://schemas.microsoft.com/office/drawing/2014/main" id="{7881FD6A-60A5-B44A-FCC9-10C47905D7AA}"/>
                  </a:ext>
                </a:extLst>
              </p:cNvPr>
              <p:cNvSpPr/>
              <p:nvPr/>
            </p:nvSpPr>
            <p:spPr>
              <a:xfrm>
                <a:off x="6584231" y="1893112"/>
                <a:ext cx="586805" cy="553858"/>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29808" name="Freeform 3">
                <a:extLst>
                  <a:ext uri="{FF2B5EF4-FFF2-40B4-BE49-F238E27FC236}">
                    <a16:creationId xmlns:a16="http://schemas.microsoft.com/office/drawing/2014/main" id="{8BD541D4-E389-EEE9-1F46-3137B3AA0E87}"/>
                  </a:ext>
                </a:extLst>
              </p:cNvPr>
              <p:cNvSpPr/>
              <p:nvPr/>
            </p:nvSpPr>
            <p:spPr>
              <a:xfrm>
                <a:off x="6760815" y="2070562"/>
                <a:ext cx="249935" cy="276930"/>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29809" name="Freeform 8">
                <a:extLst>
                  <a:ext uri="{FF2B5EF4-FFF2-40B4-BE49-F238E27FC236}">
                    <a16:creationId xmlns:a16="http://schemas.microsoft.com/office/drawing/2014/main" id="{EF806D5D-DCB1-2327-C6EB-0FB7DEB94C26}"/>
                  </a:ext>
                </a:extLst>
              </p:cNvPr>
              <p:cNvSpPr/>
              <p:nvPr/>
            </p:nvSpPr>
            <p:spPr>
              <a:xfrm>
                <a:off x="6978150" y="1979148"/>
                <a:ext cx="146701" cy="244666"/>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1534" name="Graphic 182">
              <a:extLst>
                <a:ext uri="{FF2B5EF4-FFF2-40B4-BE49-F238E27FC236}">
                  <a16:creationId xmlns:a16="http://schemas.microsoft.com/office/drawing/2014/main" id="{4E01D3B8-7D33-A7BD-7ADB-D224933AF90B}"/>
                </a:ext>
              </a:extLst>
            </p:cNvPr>
            <p:cNvGrpSpPr>
              <a:grpSpLocks/>
            </p:cNvGrpSpPr>
            <p:nvPr/>
          </p:nvGrpSpPr>
          <p:grpSpPr bwMode="auto">
            <a:xfrm>
              <a:off x="5954148" y="2015806"/>
              <a:ext cx="585985" cy="553270"/>
              <a:chOff x="5954148" y="2015806"/>
              <a:chExt cx="585985" cy="553270"/>
            </a:xfrm>
          </p:grpSpPr>
          <p:sp>
            <p:nvSpPr>
              <p:cNvPr id="29804" name="Freeform 10">
                <a:extLst>
                  <a:ext uri="{FF2B5EF4-FFF2-40B4-BE49-F238E27FC236}">
                    <a16:creationId xmlns:a16="http://schemas.microsoft.com/office/drawing/2014/main" id="{5F47AAFB-53A7-0A20-4C8B-B72E1DBDD53A}"/>
                  </a:ext>
                </a:extLst>
              </p:cNvPr>
              <p:cNvSpPr/>
              <p:nvPr/>
            </p:nvSpPr>
            <p:spPr>
              <a:xfrm>
                <a:off x="5953960" y="2016788"/>
                <a:ext cx="586805" cy="551170"/>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29805" name="Freeform 11">
                <a:extLst>
                  <a:ext uri="{FF2B5EF4-FFF2-40B4-BE49-F238E27FC236}">
                    <a16:creationId xmlns:a16="http://schemas.microsoft.com/office/drawing/2014/main" id="{DFF0B124-1772-0CA1-BDA4-C3091575C843}"/>
                  </a:ext>
                </a:extLst>
              </p:cNvPr>
              <p:cNvSpPr/>
              <p:nvPr/>
            </p:nvSpPr>
            <p:spPr>
              <a:xfrm>
                <a:off x="6130544" y="2191550"/>
                <a:ext cx="249935" cy="276928"/>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29806" name="Freeform 12">
                <a:extLst>
                  <a:ext uri="{FF2B5EF4-FFF2-40B4-BE49-F238E27FC236}">
                    <a16:creationId xmlns:a16="http://schemas.microsoft.com/office/drawing/2014/main" id="{5373739C-5331-59E5-B3B8-1347FC7C2671}"/>
                  </a:ext>
                </a:extLst>
              </p:cNvPr>
              <p:cNvSpPr/>
              <p:nvPr/>
            </p:nvSpPr>
            <p:spPr>
              <a:xfrm>
                <a:off x="6347879" y="2102824"/>
                <a:ext cx="146701" cy="241977"/>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1538" name="Graphic 183">
              <a:extLst>
                <a:ext uri="{FF2B5EF4-FFF2-40B4-BE49-F238E27FC236}">
                  <a16:creationId xmlns:a16="http://schemas.microsoft.com/office/drawing/2014/main" id="{2DE48DF7-37BE-DCC2-5393-42CB804CA249}"/>
                </a:ext>
              </a:extLst>
            </p:cNvPr>
            <p:cNvGrpSpPr>
              <a:grpSpLocks/>
            </p:cNvGrpSpPr>
            <p:nvPr/>
          </p:nvGrpSpPr>
          <p:grpSpPr bwMode="auto">
            <a:xfrm>
              <a:off x="5883325" y="3232635"/>
              <a:ext cx="585985" cy="553270"/>
              <a:chOff x="5883325" y="3232635"/>
              <a:chExt cx="585985" cy="553270"/>
            </a:xfrm>
          </p:grpSpPr>
          <p:sp>
            <p:nvSpPr>
              <p:cNvPr id="29801" name="Freeform 15">
                <a:extLst>
                  <a:ext uri="{FF2B5EF4-FFF2-40B4-BE49-F238E27FC236}">
                    <a16:creationId xmlns:a16="http://schemas.microsoft.com/office/drawing/2014/main" id="{0C3DF866-9E59-183C-FE47-E17B2C1B69CD}"/>
                  </a:ext>
                </a:extLst>
              </p:cNvPr>
              <p:cNvSpPr/>
              <p:nvPr/>
            </p:nvSpPr>
            <p:spPr>
              <a:xfrm>
                <a:off x="5883325" y="3232047"/>
                <a:ext cx="586805" cy="553858"/>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29802" name="Freeform 16">
                <a:extLst>
                  <a:ext uri="{FF2B5EF4-FFF2-40B4-BE49-F238E27FC236}">
                    <a16:creationId xmlns:a16="http://schemas.microsoft.com/office/drawing/2014/main" id="{C2C17BBB-D7E3-86D4-CCC9-9748A6DEDD76}"/>
                  </a:ext>
                </a:extLst>
              </p:cNvPr>
              <p:cNvSpPr/>
              <p:nvPr/>
            </p:nvSpPr>
            <p:spPr>
              <a:xfrm>
                <a:off x="6059909" y="3409497"/>
                <a:ext cx="249935" cy="276930"/>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29803" name="Freeform 17">
                <a:extLst>
                  <a:ext uri="{FF2B5EF4-FFF2-40B4-BE49-F238E27FC236}">
                    <a16:creationId xmlns:a16="http://schemas.microsoft.com/office/drawing/2014/main" id="{39E71940-F295-72B0-D5B8-8C51CFFB5745}"/>
                  </a:ext>
                </a:extLst>
              </p:cNvPr>
              <p:cNvSpPr/>
              <p:nvPr/>
            </p:nvSpPr>
            <p:spPr>
              <a:xfrm>
                <a:off x="6277244" y="3318083"/>
                <a:ext cx="146701" cy="244666"/>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sp>
        <p:nvSpPr>
          <p:cNvPr id="21542" name="Isosceles Triangle 113">
            <a:extLst>
              <a:ext uri="{FF2B5EF4-FFF2-40B4-BE49-F238E27FC236}">
                <a16:creationId xmlns:a16="http://schemas.microsoft.com/office/drawing/2014/main" id="{2365CD35-B9C1-A7AB-BEB2-20D22DAE55DC}"/>
              </a:ext>
            </a:extLst>
          </p:cNvPr>
          <p:cNvSpPr>
            <a:spLocks noChangeArrowheads="1"/>
          </p:cNvSpPr>
          <p:nvPr/>
        </p:nvSpPr>
        <p:spPr bwMode="auto">
          <a:xfrm rot="4500000">
            <a:off x="2025253" y="2878931"/>
            <a:ext cx="61913"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1543" name="Isosceles Triangle 115">
            <a:extLst>
              <a:ext uri="{FF2B5EF4-FFF2-40B4-BE49-F238E27FC236}">
                <a16:creationId xmlns:a16="http://schemas.microsoft.com/office/drawing/2014/main" id="{A923851F-F28E-6C31-E44D-CD6763164C62}"/>
              </a:ext>
            </a:extLst>
          </p:cNvPr>
          <p:cNvSpPr>
            <a:spLocks noChangeArrowheads="1"/>
          </p:cNvSpPr>
          <p:nvPr/>
        </p:nvSpPr>
        <p:spPr bwMode="auto">
          <a:xfrm rot="20700000">
            <a:off x="2590800" y="2412206"/>
            <a:ext cx="61913"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1544" name="Isosceles Triangle 99">
            <a:extLst>
              <a:ext uri="{FF2B5EF4-FFF2-40B4-BE49-F238E27FC236}">
                <a16:creationId xmlns:a16="http://schemas.microsoft.com/office/drawing/2014/main" id="{D7A7E3D6-BCF0-EC4E-6B4F-12858DBE5242}"/>
              </a:ext>
            </a:extLst>
          </p:cNvPr>
          <p:cNvSpPr>
            <a:spLocks noChangeArrowheads="1"/>
          </p:cNvSpPr>
          <p:nvPr/>
        </p:nvSpPr>
        <p:spPr bwMode="auto">
          <a:xfrm rot="18900000">
            <a:off x="2031207" y="2338387"/>
            <a:ext cx="60722" cy="53579"/>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9722" name="Freeform 96">
            <a:extLst>
              <a:ext uri="{FF2B5EF4-FFF2-40B4-BE49-F238E27FC236}">
                <a16:creationId xmlns:a16="http://schemas.microsoft.com/office/drawing/2014/main" id="{CE7B30FA-AAED-C68D-EBD2-E36424049433}"/>
              </a:ext>
            </a:extLst>
          </p:cNvPr>
          <p:cNvSpPr/>
          <p:nvPr/>
        </p:nvSpPr>
        <p:spPr>
          <a:xfrm rot="10800000">
            <a:off x="5645944" y="1858567"/>
            <a:ext cx="133350" cy="1697831"/>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rgbClr val="FFFFFF"/>
              </a:solidFill>
            </a:endParaRPr>
          </a:p>
        </p:txBody>
      </p:sp>
      <p:grpSp>
        <p:nvGrpSpPr>
          <p:cNvPr id="21547" name="Group 20">
            <a:extLst>
              <a:ext uri="{FF2B5EF4-FFF2-40B4-BE49-F238E27FC236}">
                <a16:creationId xmlns:a16="http://schemas.microsoft.com/office/drawing/2014/main" id="{76816318-90C3-E8D8-2FDB-68DB5A9EAC99}"/>
              </a:ext>
            </a:extLst>
          </p:cNvPr>
          <p:cNvGrpSpPr>
            <a:grpSpLocks/>
          </p:cNvGrpSpPr>
          <p:nvPr/>
        </p:nvGrpSpPr>
        <p:grpSpPr bwMode="auto">
          <a:xfrm>
            <a:off x="1584722" y="3452818"/>
            <a:ext cx="3888384" cy="406949"/>
            <a:chOff x="784859" y="5617965"/>
            <a:chExt cx="6912767" cy="722533"/>
          </a:xfrm>
        </p:grpSpPr>
        <p:grpSp>
          <p:nvGrpSpPr>
            <p:cNvPr id="21548" name="Group 21">
              <a:extLst>
                <a:ext uri="{FF2B5EF4-FFF2-40B4-BE49-F238E27FC236}">
                  <a16:creationId xmlns:a16="http://schemas.microsoft.com/office/drawing/2014/main" id="{71DA2E21-C4B3-CD37-3ED0-43D83C4E38DC}"/>
                </a:ext>
              </a:extLst>
            </p:cNvPr>
            <p:cNvGrpSpPr>
              <a:grpSpLocks/>
            </p:cNvGrpSpPr>
            <p:nvPr/>
          </p:nvGrpSpPr>
          <p:grpSpPr bwMode="auto">
            <a:xfrm>
              <a:off x="5610919" y="5990019"/>
              <a:ext cx="2086707" cy="348365"/>
              <a:chOff x="5531747" y="5879622"/>
              <a:chExt cx="2086707" cy="348365"/>
            </a:xfrm>
          </p:grpSpPr>
          <p:pic>
            <p:nvPicPr>
              <p:cNvPr id="21549" name="T-Cells infiltrate 4">
                <a:extLst>
                  <a:ext uri="{FF2B5EF4-FFF2-40B4-BE49-F238E27FC236}">
                    <a16:creationId xmlns:a16="http://schemas.microsoft.com/office/drawing/2014/main" id="{A74308F2-CF86-C348-75D5-B99C0909EA7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31747" y="5890193"/>
                <a:ext cx="228603" cy="262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9797" name="TextBox 43">
                <a:extLst>
                  <a:ext uri="{FF2B5EF4-FFF2-40B4-BE49-F238E27FC236}">
                    <a16:creationId xmlns:a16="http://schemas.microsoft.com/office/drawing/2014/main" id="{66227439-5D14-2083-8114-6266FE44540B}"/>
                  </a:ext>
                </a:extLst>
              </p:cNvPr>
              <p:cNvSpPr txBox="1"/>
              <p:nvPr/>
            </p:nvSpPr>
            <p:spPr>
              <a:xfrm>
                <a:off x="5717054" y="5879622"/>
                <a:ext cx="1901400"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Autoreaktive T-Zelle</a:t>
                </a:r>
              </a:p>
            </p:txBody>
          </p:sp>
        </p:grpSp>
        <p:grpSp>
          <p:nvGrpSpPr>
            <p:cNvPr id="21551" name="Group 23">
              <a:extLst>
                <a:ext uri="{FF2B5EF4-FFF2-40B4-BE49-F238E27FC236}">
                  <a16:creationId xmlns:a16="http://schemas.microsoft.com/office/drawing/2014/main" id="{FDC00853-EF1B-833C-47AC-8400359D3583}"/>
                </a:ext>
              </a:extLst>
            </p:cNvPr>
            <p:cNvGrpSpPr>
              <a:grpSpLocks/>
            </p:cNvGrpSpPr>
            <p:nvPr/>
          </p:nvGrpSpPr>
          <p:grpSpPr bwMode="auto">
            <a:xfrm>
              <a:off x="3970870" y="5990019"/>
              <a:ext cx="1793819" cy="348365"/>
              <a:chOff x="5456249" y="5609252"/>
              <a:chExt cx="1793819" cy="348365"/>
            </a:xfrm>
          </p:grpSpPr>
          <p:sp>
            <p:nvSpPr>
              <p:cNvPr id="21552" name="Isosceles Triangle 85">
                <a:extLst>
                  <a:ext uri="{FF2B5EF4-FFF2-40B4-BE49-F238E27FC236}">
                    <a16:creationId xmlns:a16="http://schemas.microsoft.com/office/drawing/2014/main" id="{2919279E-7C08-3DED-0520-80B0D1006520}"/>
                  </a:ext>
                </a:extLst>
              </p:cNvPr>
              <p:cNvSpPr>
                <a:spLocks noChangeArrowheads="1"/>
              </p:cNvSpPr>
              <p:nvPr/>
            </p:nvSpPr>
            <p:spPr bwMode="auto">
              <a:xfrm rot="9900000">
                <a:off x="5456249" y="5693810"/>
                <a:ext cx="156635" cy="133179"/>
              </a:xfrm>
              <a:prstGeom prst="triangle">
                <a:avLst>
                  <a:gd name="adj" fmla="val 50000"/>
                </a:avLst>
              </a:prstGeom>
              <a:solidFill>
                <a:srgbClr val="70AD47"/>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a:endParaRPr lang="de-DE" altLang="de-DE" sz="975">
                  <a:solidFill>
                    <a:srgbClr val="404040"/>
                  </a:solidFill>
                  <a:latin typeface="+mn-lt"/>
                </a:endParaRPr>
              </a:p>
            </p:txBody>
          </p:sp>
          <p:sp>
            <p:nvSpPr>
              <p:cNvPr id="29795" name="TextBox 41">
                <a:extLst>
                  <a:ext uri="{FF2B5EF4-FFF2-40B4-BE49-F238E27FC236}">
                    <a16:creationId xmlns:a16="http://schemas.microsoft.com/office/drawing/2014/main" id="{332C6C13-3284-B568-EFB1-07825D869F97}"/>
                  </a:ext>
                </a:extLst>
              </p:cNvPr>
              <p:cNvSpPr txBox="1"/>
              <p:nvPr/>
            </p:nvSpPr>
            <p:spPr>
              <a:xfrm>
                <a:off x="5602302" y="5609252"/>
                <a:ext cx="1647766"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Betazell-Antigen </a:t>
                </a:r>
              </a:p>
            </p:txBody>
          </p:sp>
        </p:grpSp>
        <p:grpSp>
          <p:nvGrpSpPr>
            <p:cNvPr id="21554" name="Group 24">
              <a:extLst>
                <a:ext uri="{FF2B5EF4-FFF2-40B4-BE49-F238E27FC236}">
                  <a16:creationId xmlns:a16="http://schemas.microsoft.com/office/drawing/2014/main" id="{35F57B65-DD28-59AC-8BA8-31375F57C8DD}"/>
                </a:ext>
              </a:extLst>
            </p:cNvPr>
            <p:cNvGrpSpPr>
              <a:grpSpLocks/>
            </p:cNvGrpSpPr>
            <p:nvPr/>
          </p:nvGrpSpPr>
          <p:grpSpPr bwMode="auto">
            <a:xfrm>
              <a:off x="825077" y="5617965"/>
              <a:ext cx="2392638" cy="711963"/>
              <a:chOff x="1068125" y="5622206"/>
              <a:chExt cx="2392638" cy="711963"/>
            </a:xfrm>
          </p:grpSpPr>
          <p:grpSp>
            <p:nvGrpSpPr>
              <p:cNvPr id="21555" name="Group 30">
                <a:extLst>
                  <a:ext uri="{FF2B5EF4-FFF2-40B4-BE49-F238E27FC236}">
                    <a16:creationId xmlns:a16="http://schemas.microsoft.com/office/drawing/2014/main" id="{32F2C6BD-576F-CF46-7B9F-42F93533E86A}"/>
                  </a:ext>
                </a:extLst>
              </p:cNvPr>
              <p:cNvGrpSpPr>
                <a:grpSpLocks/>
              </p:cNvGrpSpPr>
              <p:nvPr/>
            </p:nvGrpSpPr>
            <p:grpSpPr bwMode="auto">
              <a:xfrm>
                <a:off x="1068125" y="5985805"/>
                <a:ext cx="1110943" cy="348364"/>
                <a:chOff x="2337782" y="5616898"/>
                <a:chExt cx="1110943" cy="348364"/>
              </a:xfrm>
            </p:grpSpPr>
            <p:pic>
              <p:nvPicPr>
                <p:cNvPr id="21556" name="Graphic 38">
                  <a:extLst>
                    <a:ext uri="{FF2B5EF4-FFF2-40B4-BE49-F238E27FC236}">
                      <a16:creationId xmlns:a16="http://schemas.microsoft.com/office/drawing/2014/main" id="{B12CFEF3-025E-48AA-138F-5AC3A2A2B5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7782" y="5623240"/>
                  <a:ext cx="289988" cy="27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9793" name="TextBox 39">
                  <a:extLst>
                    <a:ext uri="{FF2B5EF4-FFF2-40B4-BE49-F238E27FC236}">
                      <a16:creationId xmlns:a16="http://schemas.microsoft.com/office/drawing/2014/main" id="{43F893A2-CDA3-F49E-74DB-39F476B00369}"/>
                    </a:ext>
                  </a:extLst>
                </p:cNvPr>
                <p:cNvSpPr txBox="1"/>
                <p:nvPr/>
              </p:nvSpPr>
              <p:spPr>
                <a:xfrm>
                  <a:off x="2539063" y="5616898"/>
                  <a:ext cx="909662" cy="348364"/>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Gesund</a:t>
                  </a:r>
                </a:p>
              </p:txBody>
            </p:sp>
          </p:grpSp>
          <p:grpSp>
            <p:nvGrpSpPr>
              <p:cNvPr id="21558" name="Group 31">
                <a:extLst>
                  <a:ext uri="{FF2B5EF4-FFF2-40B4-BE49-F238E27FC236}">
                    <a16:creationId xmlns:a16="http://schemas.microsoft.com/office/drawing/2014/main" id="{0101AE98-CC34-73A9-7515-866CFFC8F5F5}"/>
                  </a:ext>
                </a:extLst>
              </p:cNvPr>
              <p:cNvGrpSpPr>
                <a:grpSpLocks/>
              </p:cNvGrpSpPr>
              <p:nvPr/>
            </p:nvGrpSpPr>
            <p:grpSpPr bwMode="auto">
              <a:xfrm>
                <a:off x="2092783" y="5985805"/>
                <a:ext cx="1367980" cy="348364"/>
                <a:chOff x="2342461" y="5976830"/>
                <a:chExt cx="1367980" cy="348364"/>
              </a:xfrm>
            </p:grpSpPr>
            <p:sp>
              <p:nvSpPr>
                <p:cNvPr id="29787" name="TextBox 33">
                  <a:extLst>
                    <a:ext uri="{FF2B5EF4-FFF2-40B4-BE49-F238E27FC236}">
                      <a16:creationId xmlns:a16="http://schemas.microsoft.com/office/drawing/2014/main" id="{0A03252F-7F64-8C38-40A5-3CBF16691054}"/>
                    </a:ext>
                  </a:extLst>
                </p:cNvPr>
                <p:cNvSpPr txBox="1"/>
                <p:nvPr/>
              </p:nvSpPr>
              <p:spPr>
                <a:xfrm>
                  <a:off x="2541446" y="5976830"/>
                  <a:ext cx="1168995" cy="348364"/>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Beschädigt</a:t>
                  </a:r>
                </a:p>
              </p:txBody>
            </p:sp>
            <p:grpSp>
              <p:nvGrpSpPr>
                <p:cNvPr id="21560" name="Graphic 305">
                  <a:extLst>
                    <a:ext uri="{FF2B5EF4-FFF2-40B4-BE49-F238E27FC236}">
                      <a16:creationId xmlns:a16="http://schemas.microsoft.com/office/drawing/2014/main" id="{1D758CF9-21FD-3583-C2FA-4851E0A71738}"/>
                    </a:ext>
                  </a:extLst>
                </p:cNvPr>
                <p:cNvGrpSpPr>
                  <a:grpSpLocks/>
                </p:cNvGrpSpPr>
                <p:nvPr/>
              </p:nvGrpSpPr>
              <p:grpSpPr bwMode="auto">
                <a:xfrm>
                  <a:off x="2342461" y="5985964"/>
                  <a:ext cx="283048" cy="267245"/>
                  <a:chOff x="2342461" y="5985964"/>
                  <a:chExt cx="283048" cy="267245"/>
                </a:xfrm>
              </p:grpSpPr>
              <p:sp>
                <p:nvSpPr>
                  <p:cNvPr id="29789" name="Freeform 3">
                    <a:extLst>
                      <a:ext uri="{FF2B5EF4-FFF2-40B4-BE49-F238E27FC236}">
                        <a16:creationId xmlns:a16="http://schemas.microsoft.com/office/drawing/2014/main" id="{C6DD44ED-ADEF-0A70-47BF-D6838F3C11A6}"/>
                      </a:ext>
                    </a:extLst>
                  </p:cNvPr>
                  <p:cNvSpPr/>
                  <p:nvPr/>
                </p:nvSpPr>
                <p:spPr>
                  <a:xfrm>
                    <a:off x="2342282" y="5985285"/>
                    <a:ext cx="283637" cy="268471"/>
                  </a:xfrm>
                  <a:custGeom>
                    <a:avLst/>
                    <a:gdLst>
                      <a:gd name="connsiteX0" fmla="*/ 95259 w 283048"/>
                      <a:gd name="connsiteY0" fmla="*/ 12522 h 267245"/>
                      <a:gd name="connsiteX1" fmla="*/ 111257 w 283048"/>
                      <a:gd name="connsiteY1" fmla="*/ 3061 h 267245"/>
                      <a:gd name="connsiteX2" fmla="*/ 136902 w 283048"/>
                      <a:gd name="connsiteY2" fmla="*/ 306 h 267245"/>
                      <a:gd name="connsiteX3" fmla="*/ 220287 w 283048"/>
                      <a:gd name="connsiteY3" fmla="*/ 31163 h 267245"/>
                      <a:gd name="connsiteX4" fmla="*/ 261307 w 283048"/>
                      <a:gd name="connsiteY4" fmla="*/ 53109 h 267245"/>
                      <a:gd name="connsiteX5" fmla="*/ 278404 w 283048"/>
                      <a:gd name="connsiteY5" fmla="*/ 66264 h 267245"/>
                      <a:gd name="connsiteX6" fmla="*/ 282862 w 283048"/>
                      <a:gd name="connsiteY6" fmla="*/ 92562 h 267245"/>
                      <a:gd name="connsiteX7" fmla="*/ 279125 w 283048"/>
                      <a:gd name="connsiteY7" fmla="*/ 144269 h 267245"/>
                      <a:gd name="connsiteX8" fmla="*/ 267804 w 283048"/>
                      <a:gd name="connsiteY8" fmla="*/ 200352 h 267245"/>
                      <a:gd name="connsiteX9" fmla="*/ 232145 w 283048"/>
                      <a:gd name="connsiteY9" fmla="*/ 243841 h 267245"/>
                      <a:gd name="connsiteX10" fmla="*/ 191845 w 283048"/>
                      <a:gd name="connsiteY10" fmla="*/ 255143 h 267245"/>
                      <a:gd name="connsiteX11" fmla="*/ 142715 w 283048"/>
                      <a:gd name="connsiteY11" fmla="*/ 263165 h 267245"/>
                      <a:gd name="connsiteX12" fmla="*/ 72288 w 283048"/>
                      <a:gd name="connsiteY12" fmla="*/ 261556 h 267245"/>
                      <a:gd name="connsiteX13" fmla="*/ 28593 w 283048"/>
                      <a:gd name="connsiteY13" fmla="*/ 222139 h 267245"/>
                      <a:gd name="connsiteX14" fmla="*/ 224 w 283048"/>
                      <a:gd name="connsiteY14" fmla="*/ 154498 h 267245"/>
                      <a:gd name="connsiteX15" fmla="*/ 29875 w 283048"/>
                      <a:gd name="connsiteY15" fmla="*/ 83613 h 267245"/>
                      <a:gd name="connsiteX16" fmla="*/ 95259 w 283048"/>
                      <a:gd name="connsiteY16" fmla="*/ 12522 h 26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048" h="267245">
                        <a:moveTo>
                          <a:pt x="95259" y="12522"/>
                        </a:moveTo>
                        <a:cubicBezTo>
                          <a:pt x="100136" y="8658"/>
                          <a:pt x="105519" y="5475"/>
                          <a:pt x="111257" y="3061"/>
                        </a:cubicBezTo>
                        <a:cubicBezTo>
                          <a:pt x="119341" y="-36"/>
                          <a:pt x="128244" y="-402"/>
                          <a:pt x="136902" y="306"/>
                        </a:cubicBezTo>
                        <a:cubicBezTo>
                          <a:pt x="166675" y="2744"/>
                          <a:pt x="193957" y="17094"/>
                          <a:pt x="220287" y="31163"/>
                        </a:cubicBezTo>
                        <a:lnTo>
                          <a:pt x="261307" y="53109"/>
                        </a:lnTo>
                        <a:cubicBezTo>
                          <a:pt x="267719" y="56535"/>
                          <a:pt x="274411" y="60205"/>
                          <a:pt x="278404" y="66264"/>
                        </a:cubicBezTo>
                        <a:cubicBezTo>
                          <a:pt x="283399" y="73811"/>
                          <a:pt x="283289" y="83528"/>
                          <a:pt x="282862" y="92562"/>
                        </a:cubicBezTo>
                        <a:cubicBezTo>
                          <a:pt x="282047" y="109826"/>
                          <a:pt x="280802" y="127062"/>
                          <a:pt x="279125" y="144269"/>
                        </a:cubicBezTo>
                        <a:cubicBezTo>
                          <a:pt x="277232" y="163300"/>
                          <a:pt x="274753" y="182515"/>
                          <a:pt x="267804" y="200352"/>
                        </a:cubicBezTo>
                        <a:cubicBezTo>
                          <a:pt x="260856" y="218189"/>
                          <a:pt x="248973" y="234709"/>
                          <a:pt x="232145" y="243841"/>
                        </a:cubicBezTo>
                        <a:cubicBezTo>
                          <a:pt x="219810" y="250534"/>
                          <a:pt x="205669" y="252887"/>
                          <a:pt x="191845" y="255143"/>
                        </a:cubicBezTo>
                        <a:lnTo>
                          <a:pt x="142715" y="263165"/>
                        </a:lnTo>
                        <a:cubicBezTo>
                          <a:pt x="119207" y="267006"/>
                          <a:pt x="94270" y="270663"/>
                          <a:pt x="72288" y="261556"/>
                        </a:cubicBezTo>
                        <a:cubicBezTo>
                          <a:pt x="53970" y="253960"/>
                          <a:pt x="40097" y="238391"/>
                          <a:pt x="28593" y="222139"/>
                        </a:cubicBezTo>
                        <a:cubicBezTo>
                          <a:pt x="14268" y="201949"/>
                          <a:pt x="2178" y="179223"/>
                          <a:pt x="224" y="154498"/>
                        </a:cubicBezTo>
                        <a:cubicBezTo>
                          <a:pt x="-2133" y="124457"/>
                          <a:pt x="14549" y="106717"/>
                          <a:pt x="29875" y="83613"/>
                        </a:cubicBezTo>
                        <a:cubicBezTo>
                          <a:pt x="48022" y="56255"/>
                          <a:pt x="68649" y="32212"/>
                          <a:pt x="95259" y="12522"/>
                        </a:cubicBezTo>
                        <a:close/>
                      </a:path>
                    </a:pathLst>
                  </a:custGeom>
                  <a:solidFill>
                    <a:schemeClr val="tx2"/>
                  </a:solidFill>
                  <a:ln w="7204" cap="flat">
                    <a:solidFill>
                      <a:srgbClr val="585863"/>
                    </a:solidFill>
                    <a:prstDash val="solid"/>
                    <a:miter/>
                  </a:ln>
                </p:spPr>
                <p:txBody>
                  <a:bodyPr anchor="ctr"/>
                  <a:lstStyle/>
                  <a:p>
                    <a:pPr fontAlgn="auto">
                      <a:buSzTx/>
                    </a:pPr>
                    <a:endParaRPr lang="en-US" sz="1013">
                      <a:solidFill>
                        <a:schemeClr val="tx1">
                          <a:lumMod val="75000"/>
                          <a:lumOff val="25000"/>
                        </a:schemeClr>
                      </a:solidFill>
                    </a:endParaRPr>
                  </a:p>
                </p:txBody>
              </p:sp>
              <p:sp>
                <p:nvSpPr>
                  <p:cNvPr id="29790" name="Freeform 4">
                    <a:extLst>
                      <a:ext uri="{FF2B5EF4-FFF2-40B4-BE49-F238E27FC236}">
                        <a16:creationId xmlns:a16="http://schemas.microsoft.com/office/drawing/2014/main" id="{47CF553F-64D5-FFB3-AD17-B2CA33C9ABA2}"/>
                      </a:ext>
                    </a:extLst>
                  </p:cNvPr>
                  <p:cNvSpPr/>
                  <p:nvPr/>
                </p:nvSpPr>
                <p:spPr>
                  <a:xfrm>
                    <a:off x="2426950" y="6071957"/>
                    <a:ext cx="122768" cy="133178"/>
                  </a:xfrm>
                  <a:custGeom>
                    <a:avLst/>
                    <a:gdLst>
                      <a:gd name="connsiteX0" fmla="*/ 120900 w 120900"/>
                      <a:gd name="connsiteY0" fmla="*/ 67056 h 134112"/>
                      <a:gd name="connsiteX1" fmla="*/ 60450 w 120900"/>
                      <a:gd name="connsiteY1" fmla="*/ 134112 h 134112"/>
                      <a:gd name="connsiteX2" fmla="*/ 0 w 120900"/>
                      <a:gd name="connsiteY2" fmla="*/ 67056 h 134112"/>
                      <a:gd name="connsiteX3" fmla="*/ 60450 w 120900"/>
                      <a:gd name="connsiteY3" fmla="*/ 0 h 134112"/>
                      <a:gd name="connsiteX4" fmla="*/ 120900 w 120900"/>
                      <a:gd name="connsiteY4" fmla="*/ 67056 h 134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00" h="134112">
                        <a:moveTo>
                          <a:pt x="120900" y="67056"/>
                        </a:moveTo>
                        <a:cubicBezTo>
                          <a:pt x="120900" y="104090"/>
                          <a:pt x="93836" y="134112"/>
                          <a:pt x="60450" y="134112"/>
                        </a:cubicBezTo>
                        <a:cubicBezTo>
                          <a:pt x="27064" y="134112"/>
                          <a:pt x="0" y="104090"/>
                          <a:pt x="0" y="67056"/>
                        </a:cubicBezTo>
                        <a:cubicBezTo>
                          <a:pt x="0" y="30022"/>
                          <a:pt x="27064" y="0"/>
                          <a:pt x="60450" y="0"/>
                        </a:cubicBezTo>
                        <a:cubicBezTo>
                          <a:pt x="93836" y="0"/>
                          <a:pt x="120900" y="30022"/>
                          <a:pt x="120900" y="67056"/>
                        </a:cubicBezTo>
                        <a:close/>
                      </a:path>
                    </a:pathLst>
                  </a:custGeom>
                  <a:solidFill>
                    <a:srgbClr val="E3E7F7">
                      <a:alpha val="48000"/>
                    </a:srgbClr>
                  </a:solidFill>
                  <a:ln w="1201" cap="flat">
                    <a:noFill/>
                    <a:prstDash val="solid"/>
                    <a:miter/>
                  </a:ln>
                </p:spPr>
                <p:txBody>
                  <a:bodyPr anchor="ctr"/>
                  <a:lstStyle/>
                  <a:p>
                    <a:pPr fontAlgn="auto">
                      <a:buSzTx/>
                    </a:pPr>
                    <a:endParaRPr lang="en-US" sz="1013">
                      <a:solidFill>
                        <a:schemeClr val="tx1">
                          <a:lumMod val="75000"/>
                          <a:lumOff val="25000"/>
                        </a:schemeClr>
                      </a:solidFill>
                    </a:endParaRPr>
                  </a:p>
                </p:txBody>
              </p:sp>
              <p:sp>
                <p:nvSpPr>
                  <p:cNvPr id="29791" name="Freeform 5">
                    <a:extLst>
                      <a:ext uri="{FF2B5EF4-FFF2-40B4-BE49-F238E27FC236}">
                        <a16:creationId xmlns:a16="http://schemas.microsoft.com/office/drawing/2014/main" id="{51603513-53D0-316D-4E32-D00BFFC51F1B}"/>
                      </a:ext>
                    </a:extLst>
                  </p:cNvPr>
                  <p:cNvSpPr/>
                  <p:nvPr/>
                </p:nvSpPr>
                <p:spPr>
                  <a:xfrm>
                    <a:off x="2532785" y="6027564"/>
                    <a:ext cx="69852" cy="118381"/>
                  </a:xfrm>
                  <a:custGeom>
                    <a:avLst/>
                    <a:gdLst>
                      <a:gd name="connsiteX0" fmla="*/ 53880 w 69942"/>
                      <a:gd name="connsiteY0" fmla="*/ 24616 h 117152"/>
                      <a:gd name="connsiteX1" fmla="*/ 68022 w 69942"/>
                      <a:gd name="connsiteY1" fmla="*/ 36040 h 117152"/>
                      <a:gd name="connsiteX2" fmla="*/ 69707 w 69942"/>
                      <a:gd name="connsiteY2" fmla="*/ 46732 h 117152"/>
                      <a:gd name="connsiteX3" fmla="*/ 63467 w 69942"/>
                      <a:gd name="connsiteY3" fmla="*/ 117153 h 117152"/>
                      <a:gd name="connsiteX4" fmla="*/ 56872 w 69942"/>
                      <a:gd name="connsiteY4" fmla="*/ 60314 h 117152"/>
                      <a:gd name="connsiteX5" fmla="*/ 30530 w 69942"/>
                      <a:gd name="connsiteY5" fmla="*/ 29175 h 117152"/>
                      <a:gd name="connsiteX6" fmla="*/ 0 w 69942"/>
                      <a:gd name="connsiteY6" fmla="*/ 0 h 117152"/>
                      <a:gd name="connsiteX7" fmla="*/ 53880 w 69942"/>
                      <a:gd name="connsiteY7" fmla="*/ 24616 h 11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42" h="117152">
                        <a:moveTo>
                          <a:pt x="53880" y="24616"/>
                        </a:moveTo>
                        <a:cubicBezTo>
                          <a:pt x="59461" y="27286"/>
                          <a:pt x="65457" y="30407"/>
                          <a:pt x="68022" y="36040"/>
                        </a:cubicBezTo>
                        <a:cubicBezTo>
                          <a:pt x="69524" y="39344"/>
                          <a:pt x="69634" y="43099"/>
                          <a:pt x="69707" y="46732"/>
                        </a:cubicBezTo>
                        <a:cubicBezTo>
                          <a:pt x="70195" y="70409"/>
                          <a:pt x="70611" y="94573"/>
                          <a:pt x="63467" y="117153"/>
                        </a:cubicBezTo>
                        <a:cubicBezTo>
                          <a:pt x="57360" y="98975"/>
                          <a:pt x="63467" y="78321"/>
                          <a:pt x="56872" y="60314"/>
                        </a:cubicBezTo>
                        <a:cubicBezTo>
                          <a:pt x="52036" y="47098"/>
                          <a:pt x="41240" y="37710"/>
                          <a:pt x="30530" y="29175"/>
                        </a:cubicBezTo>
                        <a:cubicBezTo>
                          <a:pt x="21139" y="21702"/>
                          <a:pt x="3664" y="11875"/>
                          <a:pt x="0" y="0"/>
                        </a:cubicBezTo>
                        <a:cubicBezTo>
                          <a:pt x="18147" y="4487"/>
                          <a:pt x="36930" y="16471"/>
                          <a:pt x="53880" y="24616"/>
                        </a:cubicBezTo>
                        <a:close/>
                      </a:path>
                    </a:pathLst>
                  </a:custGeom>
                  <a:solidFill>
                    <a:srgbClr val="FFFFFF"/>
                  </a:solidFill>
                  <a:ln w="1201" cap="flat">
                    <a:noFill/>
                    <a:prstDash val="solid"/>
                    <a:miter/>
                  </a:ln>
                </p:spPr>
                <p:txBody>
                  <a:bodyPr anchor="ctr"/>
                  <a:lstStyle/>
                  <a:p>
                    <a:pPr fontAlgn="auto">
                      <a:buSzTx/>
                    </a:pPr>
                    <a:endParaRPr lang="en-US" sz="1013">
                      <a:solidFill>
                        <a:schemeClr val="tx1">
                          <a:lumMod val="75000"/>
                          <a:lumOff val="25000"/>
                        </a:schemeClr>
                      </a:solidFill>
                    </a:endParaRPr>
                  </a:p>
                </p:txBody>
              </p:sp>
            </p:grpSp>
          </p:grpSp>
          <p:sp>
            <p:nvSpPr>
              <p:cNvPr id="29786" name="TextBox 32">
                <a:extLst>
                  <a:ext uri="{FF2B5EF4-FFF2-40B4-BE49-F238E27FC236}">
                    <a16:creationId xmlns:a16="http://schemas.microsoft.com/office/drawing/2014/main" id="{7DA11E0D-1C0A-B447-321A-A36C910DE6A0}"/>
                  </a:ext>
                </a:extLst>
              </p:cNvPr>
              <p:cNvSpPr txBox="1"/>
              <p:nvPr/>
            </p:nvSpPr>
            <p:spPr>
              <a:xfrm>
                <a:off x="2113772" y="5622206"/>
                <a:ext cx="1228842"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b="1">
                    <a:ln w="9525" cap="flat" cmpd="sng" algn="ctr">
                      <a:noFill/>
                      <a:prstDash val="solid"/>
                      <a:round/>
                      <a:headEnd type="none" w="med" len="med"/>
                      <a:tailEnd type="none" w="med" len="med"/>
                    </a:ln>
                    <a:solidFill>
                      <a:srgbClr val="404040"/>
                    </a:solidFill>
                    <a:ea typeface="Arial"/>
                  </a:rPr>
                  <a:t>Betazellen</a:t>
                </a:r>
              </a:p>
            </p:txBody>
          </p:sp>
        </p:grpSp>
        <p:sp>
          <p:nvSpPr>
            <p:cNvPr id="29780" name="Freeform 310">
              <a:extLst>
                <a:ext uri="{FF2B5EF4-FFF2-40B4-BE49-F238E27FC236}">
                  <a16:creationId xmlns:a16="http://schemas.microsoft.com/office/drawing/2014/main" id="{DDA34F7B-3B8D-2F7F-7C01-06F353D62602}"/>
                </a:ext>
              </a:extLst>
            </p:cNvPr>
            <p:cNvSpPr/>
            <p:nvPr/>
          </p:nvSpPr>
          <p:spPr>
            <a:xfrm rot="5400000">
              <a:off x="2260234" y="4411063"/>
              <a:ext cx="61304" cy="3012053"/>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chemeClr val="tx1">
                    <a:lumMod val="75000"/>
                    <a:lumOff val="25000"/>
                  </a:schemeClr>
                </a:solidFill>
              </a:endParaRPr>
            </a:p>
          </p:txBody>
        </p:sp>
        <p:pic>
          <p:nvPicPr>
            <p:cNvPr id="21566" name="Graphic 26">
              <a:extLst>
                <a:ext uri="{FF2B5EF4-FFF2-40B4-BE49-F238E27FC236}">
                  <a16:creationId xmlns:a16="http://schemas.microsoft.com/office/drawing/2014/main" id="{13F3052B-FFEC-9256-E418-CB0BB35E21C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94487" y="5999585"/>
              <a:ext cx="289986" cy="274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9782" name="TextBox 27">
              <a:extLst>
                <a:ext uri="{FF2B5EF4-FFF2-40B4-BE49-F238E27FC236}">
                  <a16:creationId xmlns:a16="http://schemas.microsoft.com/office/drawing/2014/main" id="{89B54DD6-6814-8885-72A9-6EDF86EBA32C}"/>
                </a:ext>
              </a:extLst>
            </p:cNvPr>
            <p:cNvSpPr txBox="1"/>
            <p:nvPr/>
          </p:nvSpPr>
          <p:spPr>
            <a:xfrm>
              <a:off x="3299491" y="5992133"/>
              <a:ext cx="576235"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Tot</a:t>
              </a:r>
            </a:p>
          </p:txBody>
        </p:sp>
        <p:sp>
          <p:nvSpPr>
            <p:cNvPr id="29783" name="Freeform 676">
              <a:extLst>
                <a:ext uri="{FF2B5EF4-FFF2-40B4-BE49-F238E27FC236}">
                  <a16:creationId xmlns:a16="http://schemas.microsoft.com/office/drawing/2014/main" id="{A5E95860-F5FB-CDF6-35C1-8429FC8CAED5}"/>
                </a:ext>
              </a:extLst>
            </p:cNvPr>
            <p:cNvSpPr/>
            <p:nvPr/>
          </p:nvSpPr>
          <p:spPr>
            <a:xfrm rot="960000">
              <a:off x="7473609" y="6087261"/>
              <a:ext cx="31750" cy="42279"/>
            </a:xfrm>
            <a:custGeom>
              <a:avLst/>
              <a:gdLst>
                <a:gd name="connsiteX0" fmla="*/ 0 w 96767"/>
                <a:gd name="connsiteY0" fmla="*/ 150303 h 150303"/>
                <a:gd name="connsiteX1" fmla="*/ 70960 w 96767"/>
                <a:gd name="connsiteY1" fmla="*/ 66010 h 150303"/>
                <a:gd name="connsiteX2" fmla="*/ 96767 w 96767"/>
                <a:gd name="connsiteY2" fmla="*/ 0 h 150303"/>
                <a:gd name="connsiteX3" fmla="*/ 47276 w 96767"/>
                <a:gd name="connsiteY3" fmla="*/ 73536 h 150303"/>
                <a:gd name="connsiteX4" fmla="*/ 23277 w 96767"/>
                <a:gd name="connsiteY4" fmla="*/ 111682 h 150303"/>
                <a:gd name="connsiteX5" fmla="*/ 0 w 96767"/>
                <a:gd name="connsiteY5" fmla="*/ 150303 h 15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67" h="150303">
                  <a:moveTo>
                    <a:pt x="0" y="150303"/>
                  </a:moveTo>
                  <a:cubicBezTo>
                    <a:pt x="27276" y="125445"/>
                    <a:pt x="55163" y="99434"/>
                    <a:pt x="70960" y="66010"/>
                  </a:cubicBezTo>
                  <a:cubicBezTo>
                    <a:pt x="80587" y="45672"/>
                    <a:pt x="91095" y="21695"/>
                    <a:pt x="96767" y="0"/>
                  </a:cubicBezTo>
                  <a:cubicBezTo>
                    <a:pt x="78688" y="23051"/>
                    <a:pt x="63095" y="48971"/>
                    <a:pt x="47276" y="73536"/>
                  </a:cubicBezTo>
                  <a:cubicBezTo>
                    <a:pt x="39170" y="86191"/>
                    <a:pt x="31170" y="98906"/>
                    <a:pt x="23277" y="111682"/>
                  </a:cubicBezTo>
                  <a:cubicBezTo>
                    <a:pt x="16474" y="122733"/>
                    <a:pt x="9446" y="141625"/>
                    <a:pt x="0" y="150303"/>
                  </a:cubicBezTo>
                  <a:close/>
                </a:path>
              </a:pathLst>
            </a:custGeom>
            <a:solidFill>
              <a:srgbClr val="FFFFFF"/>
            </a:solidFill>
            <a:ln w="2228" cap="flat">
              <a:noFill/>
              <a:prstDash val="solid"/>
              <a:miter/>
            </a:ln>
          </p:spPr>
          <p:txBody>
            <a:bodyPr anchor="ctr"/>
            <a:lstStyle/>
            <a:p>
              <a:pPr defTabSz="514337"/>
              <a:endParaRPr lang="en-US" sz="1013">
                <a:solidFill>
                  <a:schemeClr val="tx1">
                    <a:lumMod val="75000"/>
                    <a:lumOff val="25000"/>
                  </a:schemeClr>
                </a:solidFill>
              </a:endParaRPr>
            </a:p>
          </p:txBody>
        </p:sp>
      </p:grpSp>
      <p:sp>
        <p:nvSpPr>
          <p:cNvPr id="29725" name="TextBox 44">
            <a:extLst>
              <a:ext uri="{FF2B5EF4-FFF2-40B4-BE49-F238E27FC236}">
                <a16:creationId xmlns:a16="http://schemas.microsoft.com/office/drawing/2014/main" id="{F3496D2F-74F0-EA43-B8B0-C1CDC30A4BF5}"/>
              </a:ext>
            </a:extLst>
          </p:cNvPr>
          <p:cNvSpPr txBox="1"/>
          <p:nvPr/>
        </p:nvSpPr>
        <p:spPr>
          <a:xfrm>
            <a:off x="5923360" y="1865029"/>
            <a:ext cx="2104316" cy="1705595"/>
          </a:xfrm>
          <a:prstGeom prst="rect">
            <a:avLst/>
          </a:prstGeom>
          <a:noFill/>
          <a:ln w="9525" cap="flat" cmpd="sng" algn="ctr">
            <a:noFill/>
            <a:prstDash val="solid"/>
            <a:round/>
            <a:headEnd type="none" w="med" len="med"/>
            <a:tailEnd type="none" w="med" len="med"/>
          </a:ln>
        </p:spPr>
        <p:txBody>
          <a:bodyPr wrap="square">
            <a:spAutoFit/>
          </a:bodyPr>
          <a:lstStyle/>
          <a:p>
            <a:pPr marL="128585" indent="-128585">
              <a:spcBef>
                <a:spcPts val="675"/>
              </a:spcBef>
              <a:buClr>
                <a:srgbClr val="FBA329"/>
              </a:buClr>
              <a:buFont typeface="Arial" pitchFamily="34" charset="0"/>
              <a:buChar char="•"/>
            </a:pPr>
            <a:r>
              <a:rPr lang="de" sz="900">
                <a:ln w="9525" cap="flat" cmpd="sng" algn="ctr">
                  <a:noFill/>
                  <a:prstDash val="solid"/>
                  <a:round/>
                  <a:headEnd type="none" w="med" len="med"/>
                  <a:tailEnd type="none" w="med" len="med"/>
                </a:ln>
                <a:solidFill>
                  <a:srgbClr val="004F72"/>
                </a:solidFill>
                <a:ea typeface="Arial"/>
              </a:rPr>
              <a:t>Im Rahmen eines prädisponierenden genetischen Hintergrunds reagiert das adaptive Immunsystem auf geschädigte Betazellen</a:t>
            </a:r>
            <a:r>
              <a:rPr lang="de" sz="900" baseline="30000">
                <a:ln w="9525" cap="flat" cmpd="sng" algn="ctr">
                  <a:noFill/>
                  <a:prstDash val="solid"/>
                  <a:round/>
                  <a:headEnd type="none" w="med" len="med"/>
                  <a:tailEnd type="none" w="med" len="med"/>
                </a:ln>
                <a:solidFill>
                  <a:srgbClr val="004F72"/>
                </a:solidFill>
                <a:ea typeface="Arial"/>
              </a:rPr>
              <a:t>2</a:t>
            </a:r>
          </a:p>
          <a:p>
            <a:pPr marL="128585" indent="-128585">
              <a:spcBef>
                <a:spcPts val="675"/>
              </a:spcBef>
              <a:buClr>
                <a:srgbClr val="FBA329"/>
              </a:buClr>
              <a:buFont typeface="Arial" pitchFamily="34" charset="0"/>
              <a:buChar char="•"/>
            </a:pPr>
            <a:r>
              <a:rPr lang="de" sz="900">
                <a:ln w="9525" cap="flat" cmpd="sng" algn="ctr">
                  <a:noFill/>
                  <a:prstDash val="solid"/>
                  <a:round/>
                  <a:headEnd type="none" w="med" len="med"/>
                  <a:tailEnd type="none" w="med" len="med"/>
                </a:ln>
                <a:solidFill>
                  <a:srgbClr val="004F72"/>
                </a:solidFill>
                <a:ea typeface="Arial"/>
              </a:rPr>
              <a:t>Autoreaktive T-Zellen zielen auf Betazellantigene in den Inseln der Bauchspeicheldrüse ab und verursachen weitere Betazellschäden und -tod</a:t>
            </a:r>
            <a:r>
              <a:rPr lang="de" sz="900" baseline="30000">
                <a:ln w="9525" cap="flat" cmpd="sng" algn="ctr">
                  <a:noFill/>
                  <a:prstDash val="solid"/>
                  <a:round/>
                  <a:headEnd type="none" w="med" len="med"/>
                  <a:tailEnd type="none" w="med" len="med"/>
                </a:ln>
                <a:solidFill>
                  <a:srgbClr val="004F72"/>
                </a:solidFill>
                <a:ea typeface="Arial"/>
              </a:rPr>
              <a:t>2,3</a:t>
            </a:r>
          </a:p>
        </p:txBody>
      </p:sp>
      <p:grpSp>
        <p:nvGrpSpPr>
          <p:cNvPr id="21570" name="Group 47">
            <a:extLst>
              <a:ext uri="{FF2B5EF4-FFF2-40B4-BE49-F238E27FC236}">
                <a16:creationId xmlns:a16="http://schemas.microsoft.com/office/drawing/2014/main" id="{3B0C6786-54D6-761C-FD99-F3B21C89D982}"/>
              </a:ext>
            </a:extLst>
          </p:cNvPr>
          <p:cNvGrpSpPr>
            <a:grpSpLocks/>
          </p:cNvGrpSpPr>
          <p:nvPr/>
        </p:nvGrpSpPr>
        <p:grpSpPr bwMode="auto">
          <a:xfrm>
            <a:off x="3265885" y="1885950"/>
            <a:ext cx="2074069" cy="1749298"/>
            <a:chOff x="3804339" y="2210007"/>
            <a:chExt cx="3688249" cy="3109377"/>
          </a:xfrm>
        </p:grpSpPr>
        <p:sp>
          <p:nvSpPr>
            <p:cNvPr id="29740" name="insulin production text">
              <a:extLst>
                <a:ext uri="{FF2B5EF4-FFF2-40B4-BE49-F238E27FC236}">
                  <a16:creationId xmlns:a16="http://schemas.microsoft.com/office/drawing/2014/main" id="{90AC013A-7165-720E-0C25-AC30E3B4B7F3}"/>
                </a:ext>
              </a:extLst>
            </p:cNvPr>
            <p:cNvSpPr txBox="1"/>
            <p:nvPr/>
          </p:nvSpPr>
          <p:spPr>
            <a:xfrm>
              <a:off x="5089482" y="4724215"/>
              <a:ext cx="1990267" cy="595169"/>
            </a:xfrm>
            <a:prstGeom prst="rect">
              <a:avLst/>
            </a:prstGeom>
            <a:noFill/>
            <a:ln w="9525" cap="flat" cmpd="sng" algn="ctr">
              <a:noFill/>
              <a:prstDash val="solid"/>
              <a:round/>
              <a:headEnd type="none" w="med" len="med"/>
              <a:tailEnd type="none" w="med" len="med"/>
            </a:ln>
          </p:spPr>
          <p:txBody>
            <a:bodyPr wrap="none">
              <a:spAutoFit/>
            </a:bodyPr>
            <a:lstStyle/>
            <a:p>
              <a:pPr algn="ctr" defTabSz="514337"/>
              <a:r>
                <a:rPr lang="de" sz="788" b="1">
                  <a:ln w="9525" cap="flat" cmpd="sng" algn="ctr">
                    <a:noFill/>
                    <a:prstDash val="solid"/>
                    <a:round/>
                    <a:headEnd type="none" w="med" len="med"/>
                    <a:tailEnd type="none" w="med" len="med"/>
                  </a:ln>
                  <a:solidFill>
                    <a:srgbClr val="004F72"/>
                  </a:solidFill>
                  <a:ea typeface="Arial"/>
                </a:rPr>
                <a:t>Normale</a:t>
              </a:r>
              <a:br>
                <a:rPr sz="788">
                  <a:ln w="9525" cap="flat" cmpd="sng" algn="ctr">
                    <a:noFill/>
                    <a:prstDash val="solid"/>
                    <a:round/>
                    <a:headEnd type="none" w="med" len="med"/>
                    <a:tailEnd type="none" w="med" len="med"/>
                  </a:ln>
                  <a:ea typeface="Arial"/>
                  <a:sym typeface="Wingdings"/>
                </a:rPr>
              </a:br>
              <a:r>
                <a:rPr lang="de" sz="788" b="1">
                  <a:ln w="9525" cap="flat" cmpd="sng" algn="ctr">
                    <a:noFill/>
                    <a:prstDash val="solid"/>
                    <a:round/>
                    <a:headEnd type="none" w="med" len="med"/>
                    <a:tailEnd type="none" w="med" len="med"/>
                  </a:ln>
                  <a:solidFill>
                    <a:srgbClr val="004F72"/>
                  </a:solidFill>
                  <a:ea typeface="Arial"/>
                </a:rPr>
                <a:t>Insulinsekretion</a:t>
              </a:r>
            </a:p>
          </p:txBody>
        </p:sp>
        <p:sp>
          <p:nvSpPr>
            <p:cNvPr id="29741" name="Freeform 102">
              <a:extLst>
                <a:ext uri="{FF2B5EF4-FFF2-40B4-BE49-F238E27FC236}">
                  <a16:creationId xmlns:a16="http://schemas.microsoft.com/office/drawing/2014/main" id="{3B5884BD-3CDC-C0C4-0057-6FEC68B6A98E}"/>
                </a:ext>
              </a:extLst>
            </p:cNvPr>
            <p:cNvSpPr>
              <a:spLocks/>
            </p:cNvSpPr>
            <p:nvPr/>
          </p:nvSpPr>
          <p:spPr bwMode="auto">
            <a:xfrm rot="21240000">
              <a:off x="3804339" y="2535923"/>
              <a:ext cx="1765786" cy="1015841"/>
            </a:xfrm>
            <a:custGeom>
              <a:avLst/>
              <a:gdLst>
                <a:gd name="T0" fmla="*/ 0 w 2336800"/>
                <a:gd name="T1" fmla="*/ 474133 h 1210733"/>
                <a:gd name="T2" fmla="*/ 2336800 w 2336800"/>
                <a:gd name="T3" fmla="*/ 0 h 1210733"/>
                <a:gd name="T4" fmla="*/ 2336800 w 2336800"/>
                <a:gd name="T5" fmla="*/ 1210733 h 1210733"/>
                <a:gd name="T6" fmla="*/ 0 w 2336800"/>
                <a:gd name="T7" fmla="*/ 474133 h 1210733"/>
              </a:gdLst>
              <a:ahLst/>
              <a:cxnLst>
                <a:cxn ang="0">
                  <a:pos x="T0" y="T1"/>
                </a:cxn>
                <a:cxn ang="0">
                  <a:pos x="T2" y="T3"/>
                </a:cxn>
                <a:cxn ang="0">
                  <a:pos x="T4" y="T5"/>
                </a:cxn>
                <a:cxn ang="0">
                  <a:pos x="T6" y="T7"/>
                </a:cxn>
              </a:cxnLst>
              <a:rect l="0" t="0" r="r" b="b"/>
              <a:pathLst>
                <a:path w="2336800" h="1210733">
                  <a:moveTo>
                    <a:pt x="0" y="474133"/>
                  </a:moveTo>
                  <a:lnTo>
                    <a:pt x="2336800" y="0"/>
                  </a:lnTo>
                  <a:lnTo>
                    <a:pt x="2336800" y="1210733"/>
                  </a:lnTo>
                  <a:lnTo>
                    <a:pt x="0" y="474133"/>
                  </a:lnTo>
                  <a:close/>
                </a:path>
              </a:pathLst>
            </a:custGeom>
            <a:gradFill rotWithShape="1">
              <a:gsLst>
                <a:gs pos="0">
                  <a:srgbClr val="E4E1F2">
                    <a:alpha val="25098"/>
                  </a:srgbClr>
                </a:gs>
                <a:gs pos="100000">
                  <a:srgbClr val="D1D7EE">
                    <a:alpha val="50195"/>
                  </a:srgbClr>
                </a:gs>
                <a:gs pos="65999">
                  <a:srgbClr val="D1D7EE">
                    <a:alpha val="41662"/>
                  </a:srgbClr>
                </a:gs>
                <a:gs pos="100000">
                  <a:srgbClr val="D1D7EE">
                    <a:alpha val="50195"/>
                  </a:srgbClr>
                </a:gs>
              </a:gsLst>
              <a:lin ang="0" scaled="1"/>
            </a:gradFill>
            <a:ln>
              <a:noFill/>
            </a:ln>
            <a:extLst>
              <a:ext uri="{91240B29-F687-4F45-9708-019B960494DF}">
                <a14:hiddenLine xmlns:a14="http://schemas.microsoft.com/office/drawing/2010/main" w="12700" cap="flat" algn="ctr">
                  <a:solidFill>
                    <a:srgbClr val="000000"/>
                  </a:solidFill>
                  <a:prstDash val="solid"/>
                  <a:miter lim="800000"/>
                  <a:headEnd type="none" w="med" len="med"/>
                  <a:tailEnd type="none" w="med" len="med"/>
                </a14:hiddenLine>
              </a:ext>
            </a:extLst>
          </p:spPr>
          <p:txBody>
            <a:bodyPr anchor="ctr"/>
            <a:lstStyle/>
            <a:p>
              <a:pPr algn="ctr" defTabSz="514337"/>
              <a:endParaRPr lang="en-US" sz="1013">
                <a:solidFill>
                  <a:srgbClr val="FFFFFF"/>
                </a:solidFill>
              </a:endParaRPr>
            </a:p>
          </p:txBody>
        </p:sp>
        <p:pic>
          <p:nvPicPr>
            <p:cNvPr id="21573" name="Graphic 67">
              <a:extLst>
                <a:ext uri="{FF2B5EF4-FFF2-40B4-BE49-F238E27FC236}">
                  <a16:creationId xmlns:a16="http://schemas.microsoft.com/office/drawing/2014/main" id="{C6E01433-F7C5-8A18-1AAD-F5B488975F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76805" y="2210007"/>
              <a:ext cx="1581586" cy="1244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1574" name="Group 68">
              <a:extLst>
                <a:ext uri="{FF2B5EF4-FFF2-40B4-BE49-F238E27FC236}">
                  <a16:creationId xmlns:a16="http://schemas.microsoft.com/office/drawing/2014/main" id="{4CBDE5C6-9E8D-E260-643E-46A21F629B61}"/>
                </a:ext>
              </a:extLst>
            </p:cNvPr>
            <p:cNvGrpSpPr>
              <a:grpSpLocks/>
            </p:cNvGrpSpPr>
            <p:nvPr/>
          </p:nvGrpSpPr>
          <p:grpSpPr bwMode="auto">
            <a:xfrm>
              <a:off x="5120560" y="2763871"/>
              <a:ext cx="2372028" cy="1971105"/>
              <a:chOff x="5120560" y="2928900"/>
              <a:chExt cx="2372028" cy="1971105"/>
            </a:xfrm>
          </p:grpSpPr>
          <p:grpSp>
            <p:nvGrpSpPr>
              <p:cNvPr id="21575" name="Group 69">
                <a:extLst>
                  <a:ext uri="{FF2B5EF4-FFF2-40B4-BE49-F238E27FC236}">
                    <a16:creationId xmlns:a16="http://schemas.microsoft.com/office/drawing/2014/main" id="{894B35F9-E3E9-64D8-5556-70058FE94BEB}"/>
                  </a:ext>
                </a:extLst>
              </p:cNvPr>
              <p:cNvGrpSpPr>
                <a:grpSpLocks/>
              </p:cNvGrpSpPr>
              <p:nvPr/>
            </p:nvGrpSpPr>
            <p:grpSpPr bwMode="auto">
              <a:xfrm>
                <a:off x="5578033" y="3486579"/>
                <a:ext cx="1598549" cy="1413426"/>
                <a:chOff x="7144804" y="3637722"/>
                <a:chExt cx="1598549" cy="1413426"/>
              </a:xfrm>
            </p:grpSpPr>
            <p:grpSp>
              <p:nvGrpSpPr>
                <p:cNvPr id="21576" name="insulin disappears">
                  <a:extLst>
                    <a:ext uri="{FF2B5EF4-FFF2-40B4-BE49-F238E27FC236}">
                      <a16:creationId xmlns:a16="http://schemas.microsoft.com/office/drawing/2014/main" id="{349E975B-07A5-ACC5-BCE2-38D5CDBF6E75}"/>
                    </a:ext>
                  </a:extLst>
                </p:cNvPr>
                <p:cNvGrpSpPr>
                  <a:grpSpLocks/>
                </p:cNvGrpSpPr>
                <p:nvPr/>
              </p:nvGrpSpPr>
              <p:grpSpPr bwMode="auto">
                <a:xfrm>
                  <a:off x="7583070" y="3637722"/>
                  <a:ext cx="1160283" cy="788034"/>
                  <a:chOff x="10578555" y="2109917"/>
                  <a:chExt cx="1160283" cy="788034"/>
                </a:xfrm>
              </p:grpSpPr>
              <p:pic>
                <p:nvPicPr>
                  <p:cNvPr id="21577" name="Graphic 1899">
                    <a:extLst>
                      <a:ext uri="{FF2B5EF4-FFF2-40B4-BE49-F238E27FC236}">
                        <a16:creationId xmlns:a16="http://schemas.microsoft.com/office/drawing/2014/main" id="{AD3F96B2-AD62-08C4-CE8F-7B91F5FAF8C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6300000">
                    <a:off x="10803502" y="234853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78" name="Graphic 1900">
                    <a:extLst>
                      <a:ext uri="{FF2B5EF4-FFF2-40B4-BE49-F238E27FC236}">
                        <a16:creationId xmlns:a16="http://schemas.microsoft.com/office/drawing/2014/main" id="{FD8F9C3E-9E5F-574C-25C7-123E65BBF5E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3740000">
                    <a:off x="10536264" y="2152208"/>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79" name="Graphic 1901">
                    <a:extLst>
                      <a:ext uri="{FF2B5EF4-FFF2-40B4-BE49-F238E27FC236}">
                        <a16:creationId xmlns:a16="http://schemas.microsoft.com/office/drawing/2014/main" id="{8DBB0EBF-CC59-2DC9-E1A4-7C917876DA5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3740000">
                    <a:off x="11415369" y="228756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80" name="Graphic 1902">
                    <a:extLst>
                      <a:ext uri="{FF2B5EF4-FFF2-40B4-BE49-F238E27FC236}">
                        <a16:creationId xmlns:a16="http://schemas.microsoft.com/office/drawing/2014/main" id="{D976DCBB-9066-4408-194B-DF747C260F9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3740000">
                    <a:off x="11383255" y="257448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1581" name="insulin group">
                  <a:extLst>
                    <a:ext uri="{FF2B5EF4-FFF2-40B4-BE49-F238E27FC236}">
                      <a16:creationId xmlns:a16="http://schemas.microsoft.com/office/drawing/2014/main" id="{BD59830B-FA7B-6D0F-C5A2-36ED2F35554C}"/>
                    </a:ext>
                  </a:extLst>
                </p:cNvPr>
                <p:cNvGrpSpPr>
                  <a:grpSpLocks/>
                </p:cNvGrpSpPr>
                <p:nvPr/>
              </p:nvGrpSpPr>
              <p:grpSpPr bwMode="auto">
                <a:xfrm>
                  <a:off x="7144804" y="3753486"/>
                  <a:ext cx="1492796" cy="1297662"/>
                  <a:chOff x="10140289" y="2225681"/>
                  <a:chExt cx="1492796" cy="1297662"/>
                </a:xfrm>
              </p:grpSpPr>
              <p:pic>
                <p:nvPicPr>
                  <p:cNvPr id="21582" name="Graphic 1905">
                    <a:extLst>
                      <a:ext uri="{FF2B5EF4-FFF2-40B4-BE49-F238E27FC236}">
                        <a16:creationId xmlns:a16="http://schemas.microsoft.com/office/drawing/2014/main" id="{4F0D853B-D546-1C6C-E3E8-FCED298D85C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9800000">
                    <a:off x="10140289" y="2969214"/>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83" name="Graphic 1906">
                    <a:extLst>
                      <a:ext uri="{FF2B5EF4-FFF2-40B4-BE49-F238E27FC236}">
                        <a16:creationId xmlns:a16="http://schemas.microsoft.com/office/drawing/2014/main" id="{BC8F21D8-4283-476B-70D5-9FAE735111A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440000">
                    <a:off x="10375675" y="2774418"/>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84" name="Graphic 1907">
                    <a:extLst>
                      <a:ext uri="{FF2B5EF4-FFF2-40B4-BE49-F238E27FC236}">
                        <a16:creationId xmlns:a16="http://schemas.microsoft.com/office/drawing/2014/main" id="{EFD6C05B-9070-2426-0F2C-E3463B6A393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6180000">
                    <a:off x="10404505" y="307280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85" name="Graphic 1908">
                    <a:extLst>
                      <a:ext uri="{FF2B5EF4-FFF2-40B4-BE49-F238E27FC236}">
                        <a16:creationId xmlns:a16="http://schemas.microsoft.com/office/drawing/2014/main" id="{E611C813-E95A-3F32-13DD-BC5B07F9B7B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20000">
                    <a:off x="10680289" y="302676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86" name="Graphic 1910">
                    <a:extLst>
                      <a:ext uri="{FF2B5EF4-FFF2-40B4-BE49-F238E27FC236}">
                        <a16:creationId xmlns:a16="http://schemas.microsoft.com/office/drawing/2014/main" id="{22F16DD0-D1E1-DCAE-E602-5BBAB877C16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9440000">
                    <a:off x="10627571" y="267213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87" name="Graphic 1911">
                    <a:extLst>
                      <a:ext uri="{FF2B5EF4-FFF2-40B4-BE49-F238E27FC236}">
                        <a16:creationId xmlns:a16="http://schemas.microsoft.com/office/drawing/2014/main" id="{C0223A71-40FF-E90A-AAB6-0AA125DFBB8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506253" y="246959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88" name="Graphic 1912">
                    <a:extLst>
                      <a:ext uri="{FF2B5EF4-FFF2-40B4-BE49-F238E27FC236}">
                        <a16:creationId xmlns:a16="http://schemas.microsoft.com/office/drawing/2014/main" id="{E9379577-929F-E393-D6CA-2F95A5B0A73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0939176" y="2595126"/>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89" name="Graphic 1913">
                    <a:extLst>
                      <a:ext uri="{FF2B5EF4-FFF2-40B4-BE49-F238E27FC236}">
                        <a16:creationId xmlns:a16="http://schemas.microsoft.com/office/drawing/2014/main" id="{5D018D70-B0FA-6BCF-BA36-583B942A333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9720000">
                    <a:off x="10852637" y="2859216"/>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90" name="Graphic 1914">
                    <a:extLst>
                      <a:ext uri="{FF2B5EF4-FFF2-40B4-BE49-F238E27FC236}">
                        <a16:creationId xmlns:a16="http://schemas.microsoft.com/office/drawing/2014/main" id="{4D1FF371-4100-D64D-A33D-733D6743926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80000">
                    <a:off x="10871343" y="3242165"/>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91" name="Graphic 1917">
                    <a:extLst>
                      <a:ext uri="{FF2B5EF4-FFF2-40B4-BE49-F238E27FC236}">
                        <a16:creationId xmlns:a16="http://schemas.microsoft.com/office/drawing/2014/main" id="{4BF3BDE2-52B6-3619-BA7A-07C2D94CD05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1193464" y="2715641"/>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92" name="Graphic 1918">
                    <a:extLst>
                      <a:ext uri="{FF2B5EF4-FFF2-40B4-BE49-F238E27FC236}">
                        <a16:creationId xmlns:a16="http://schemas.microsoft.com/office/drawing/2014/main" id="{7CB98B15-004E-97A5-BB0D-BC7ED54C1A62}"/>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100000">
                    <a:off x="11029679" y="3059833"/>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93" name="Graphic 1919">
                    <a:extLst>
                      <a:ext uri="{FF2B5EF4-FFF2-40B4-BE49-F238E27FC236}">
                        <a16:creationId xmlns:a16="http://schemas.microsoft.com/office/drawing/2014/main" id="{A04C7C50-84EA-4C00-8569-7783AE326A4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1280000">
                    <a:off x="11267325" y="2957579"/>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94" name="Graphic 1920">
                    <a:extLst>
                      <a:ext uri="{FF2B5EF4-FFF2-40B4-BE49-F238E27FC236}">
                        <a16:creationId xmlns:a16="http://schemas.microsoft.com/office/drawing/2014/main" id="{05B4A590-B54B-0FCF-1050-F617F8C15A5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8480000">
                    <a:off x="10142957" y="2554358"/>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95" name="Graphic 1921">
                    <a:extLst>
                      <a:ext uri="{FF2B5EF4-FFF2-40B4-BE49-F238E27FC236}">
                        <a16:creationId xmlns:a16="http://schemas.microsoft.com/office/drawing/2014/main" id="{1D5983A1-4078-976B-0847-CD4B830F411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9380000">
                    <a:off x="11139000" y="238827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596" name="Graphic 1922">
                    <a:extLst>
                      <a:ext uri="{FF2B5EF4-FFF2-40B4-BE49-F238E27FC236}">
                        <a16:creationId xmlns:a16="http://schemas.microsoft.com/office/drawing/2014/main" id="{45AECF76-4E96-D2A2-6289-37BD22A68B25}"/>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3740000">
                    <a:off x="10224491" y="226797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grpSp>
            <p:nvGrpSpPr>
              <p:cNvPr id="21597" name="Group 70">
                <a:extLst>
                  <a:ext uri="{FF2B5EF4-FFF2-40B4-BE49-F238E27FC236}">
                    <a16:creationId xmlns:a16="http://schemas.microsoft.com/office/drawing/2014/main" id="{165B4AB2-A867-7E44-9B33-ADD2CF91B8BB}"/>
                  </a:ext>
                </a:extLst>
              </p:cNvPr>
              <p:cNvGrpSpPr>
                <a:grpSpLocks/>
              </p:cNvGrpSpPr>
              <p:nvPr/>
            </p:nvGrpSpPr>
            <p:grpSpPr bwMode="auto">
              <a:xfrm>
                <a:off x="5120560" y="2928900"/>
                <a:ext cx="2372028" cy="943116"/>
                <a:chOff x="5463239" y="2204556"/>
                <a:chExt cx="2509535" cy="997788"/>
              </a:xfrm>
            </p:grpSpPr>
            <p:grpSp>
              <p:nvGrpSpPr>
                <p:cNvPr id="21598" name="Group 72">
                  <a:extLst>
                    <a:ext uri="{FF2B5EF4-FFF2-40B4-BE49-F238E27FC236}">
                      <a16:creationId xmlns:a16="http://schemas.microsoft.com/office/drawing/2014/main" id="{74824DD6-D06D-E025-04A2-4E7AEBF77C3C}"/>
                    </a:ext>
                  </a:extLst>
                </p:cNvPr>
                <p:cNvGrpSpPr>
                  <a:grpSpLocks/>
                </p:cNvGrpSpPr>
                <p:nvPr/>
              </p:nvGrpSpPr>
              <p:grpSpPr bwMode="auto">
                <a:xfrm>
                  <a:off x="5463239" y="2204556"/>
                  <a:ext cx="1813880" cy="939006"/>
                  <a:chOff x="7789815" y="2098273"/>
                  <a:chExt cx="1813880" cy="939006"/>
                </a:xfrm>
              </p:grpSpPr>
              <p:pic>
                <p:nvPicPr>
                  <p:cNvPr id="21599" name="Graphic 116">
                    <a:extLst>
                      <a:ext uri="{FF2B5EF4-FFF2-40B4-BE49-F238E27FC236}">
                        <a16:creationId xmlns:a16="http://schemas.microsoft.com/office/drawing/2014/main" id="{ABDFE968-2984-FA8D-3621-E5F8545B4ED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21120000">
                    <a:off x="9216732" y="2739801"/>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0" name="Graphic 117">
                    <a:extLst>
                      <a:ext uri="{FF2B5EF4-FFF2-40B4-BE49-F238E27FC236}">
                        <a16:creationId xmlns:a16="http://schemas.microsoft.com/office/drawing/2014/main" id="{D6297EAB-FFE1-A9C7-A277-2E498F64649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440000">
                    <a:off x="7886081" y="2331831"/>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1" name="Graphic 118">
                    <a:extLst>
                      <a:ext uri="{FF2B5EF4-FFF2-40B4-BE49-F238E27FC236}">
                        <a16:creationId xmlns:a16="http://schemas.microsoft.com/office/drawing/2014/main" id="{DF58BCC5-60DD-B665-917B-E58CA5F3AD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440000">
                    <a:off x="8902796" y="2485648"/>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2" name="Graphic 119">
                    <a:extLst>
                      <a:ext uri="{FF2B5EF4-FFF2-40B4-BE49-F238E27FC236}">
                        <a16:creationId xmlns:a16="http://schemas.microsoft.com/office/drawing/2014/main" id="{29A5EEC2-F6CC-E68C-3905-1943C844A7A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800000">
                    <a:off x="8104137" y="2575709"/>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3" name="Graphic 120">
                    <a:extLst>
                      <a:ext uri="{FF2B5EF4-FFF2-40B4-BE49-F238E27FC236}">
                        <a16:creationId xmlns:a16="http://schemas.microsoft.com/office/drawing/2014/main" id="{6727D89D-D020-AC4B-86F1-7D0783E2A31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2600000">
                    <a:off x="7789815" y="2098273"/>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1604" name="Graphic 109">
                  <a:extLst>
                    <a:ext uri="{FF2B5EF4-FFF2-40B4-BE49-F238E27FC236}">
                      <a16:creationId xmlns:a16="http://schemas.microsoft.com/office/drawing/2014/main" id="{F9AE4765-CE2B-96B9-3CA2-8DE4AFB19C9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480000">
                  <a:off x="7585811" y="2648010"/>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5" name="Graphic 110">
                  <a:extLst>
                    <a:ext uri="{FF2B5EF4-FFF2-40B4-BE49-F238E27FC236}">
                      <a16:creationId xmlns:a16="http://schemas.microsoft.com/office/drawing/2014/main" id="{5B3819BA-13E7-E237-93F8-152D0A73684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440000">
                  <a:off x="7585811" y="2904866"/>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6" name="Graphic 111">
                  <a:extLst>
                    <a:ext uri="{FF2B5EF4-FFF2-40B4-BE49-F238E27FC236}">
                      <a16:creationId xmlns:a16="http://schemas.microsoft.com/office/drawing/2014/main" id="{14FAEAF9-434F-86F3-C0EF-D7066D3651CB}"/>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4140000">
                  <a:off x="7159363" y="2708283"/>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1607" name="Graphic 106">
                <a:extLst>
                  <a:ext uri="{FF2B5EF4-FFF2-40B4-BE49-F238E27FC236}">
                    <a16:creationId xmlns:a16="http://schemas.microsoft.com/office/drawing/2014/main" id="{556317F4-CA5A-D51E-DE6A-9F85B986450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800000">
                <a:off x="5754264" y="3374625"/>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grpSp>
        <p:nvGrpSpPr>
          <p:cNvPr id="21608" name="Group 127">
            <a:extLst>
              <a:ext uri="{FF2B5EF4-FFF2-40B4-BE49-F238E27FC236}">
                <a16:creationId xmlns:a16="http://schemas.microsoft.com/office/drawing/2014/main" id="{6DBB9F1A-BDA3-43B4-5121-CA1595EE734C}"/>
              </a:ext>
            </a:extLst>
          </p:cNvPr>
          <p:cNvGrpSpPr>
            <a:grpSpLocks/>
          </p:cNvGrpSpPr>
          <p:nvPr/>
        </p:nvGrpSpPr>
        <p:grpSpPr bwMode="auto">
          <a:xfrm>
            <a:off x="2026444" y="2541985"/>
            <a:ext cx="646510" cy="592931"/>
            <a:chOff x="1570220" y="3375280"/>
            <a:chExt cx="1148933" cy="1055042"/>
          </a:xfrm>
        </p:grpSpPr>
        <p:grpSp>
          <p:nvGrpSpPr>
            <p:cNvPr id="21609" name="Graphic 182">
              <a:extLst>
                <a:ext uri="{FF2B5EF4-FFF2-40B4-BE49-F238E27FC236}">
                  <a16:creationId xmlns:a16="http://schemas.microsoft.com/office/drawing/2014/main" id="{6CDA2440-79BD-D1CF-5CA4-D9E8A2CBFB2D}"/>
                </a:ext>
              </a:extLst>
            </p:cNvPr>
            <p:cNvGrpSpPr>
              <a:grpSpLocks/>
            </p:cNvGrpSpPr>
            <p:nvPr/>
          </p:nvGrpSpPr>
          <p:grpSpPr bwMode="auto">
            <a:xfrm>
              <a:off x="1743793" y="3488056"/>
              <a:ext cx="466344" cy="457200"/>
              <a:chOff x="5954148" y="2015806"/>
              <a:chExt cx="585985" cy="553270"/>
            </a:xfrm>
          </p:grpSpPr>
          <p:sp>
            <p:nvSpPr>
              <p:cNvPr id="29737" name="Freeform 10">
                <a:extLst>
                  <a:ext uri="{FF2B5EF4-FFF2-40B4-BE49-F238E27FC236}">
                    <a16:creationId xmlns:a16="http://schemas.microsoft.com/office/drawing/2014/main" id="{6A867774-DA42-4CC5-7C65-88EB16755D96}"/>
                  </a:ext>
                </a:extLst>
              </p:cNvPr>
              <p:cNvSpPr/>
              <p:nvPr/>
            </p:nvSpPr>
            <p:spPr>
              <a:xfrm>
                <a:off x="5954061" y="2015210"/>
                <a:ext cx="584922" cy="553764"/>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29738" name="Freeform 11">
                <a:extLst>
                  <a:ext uri="{FF2B5EF4-FFF2-40B4-BE49-F238E27FC236}">
                    <a16:creationId xmlns:a16="http://schemas.microsoft.com/office/drawing/2014/main" id="{06353B5E-94A5-3ECD-7E7C-3C51455E888C}"/>
                  </a:ext>
                </a:extLst>
              </p:cNvPr>
              <p:cNvSpPr/>
              <p:nvPr/>
            </p:nvSpPr>
            <p:spPr>
              <a:xfrm>
                <a:off x="6129537" y="2192108"/>
                <a:ext cx="249921" cy="276882"/>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29739" name="Freeform 12">
                <a:extLst>
                  <a:ext uri="{FF2B5EF4-FFF2-40B4-BE49-F238E27FC236}">
                    <a16:creationId xmlns:a16="http://schemas.microsoft.com/office/drawing/2014/main" id="{C72AC30B-934A-943E-FA24-00B45F04FA46}"/>
                  </a:ext>
                </a:extLst>
              </p:cNvPr>
              <p:cNvSpPr/>
              <p:nvPr/>
            </p:nvSpPr>
            <p:spPr>
              <a:xfrm>
                <a:off x="6347554" y="2102377"/>
                <a:ext cx="143572" cy="243554"/>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1613" name="Graphic 182">
              <a:extLst>
                <a:ext uri="{FF2B5EF4-FFF2-40B4-BE49-F238E27FC236}">
                  <a16:creationId xmlns:a16="http://schemas.microsoft.com/office/drawing/2014/main" id="{CBF05CA8-A786-B6AD-D5AB-4A883B7FC03D}"/>
                </a:ext>
              </a:extLst>
            </p:cNvPr>
            <p:cNvGrpSpPr>
              <a:grpSpLocks/>
            </p:cNvGrpSpPr>
            <p:nvPr/>
          </p:nvGrpSpPr>
          <p:grpSpPr bwMode="auto">
            <a:xfrm>
              <a:off x="2252809" y="3375280"/>
              <a:ext cx="466344" cy="457200"/>
              <a:chOff x="5954148" y="2015806"/>
              <a:chExt cx="585985" cy="553270"/>
            </a:xfrm>
          </p:grpSpPr>
          <p:sp>
            <p:nvSpPr>
              <p:cNvPr id="29734" name="Freeform 10">
                <a:extLst>
                  <a:ext uri="{FF2B5EF4-FFF2-40B4-BE49-F238E27FC236}">
                    <a16:creationId xmlns:a16="http://schemas.microsoft.com/office/drawing/2014/main" id="{B0367E23-E723-0573-07B8-F28467462773}"/>
                  </a:ext>
                </a:extLst>
              </p:cNvPr>
              <p:cNvSpPr/>
              <p:nvPr/>
            </p:nvSpPr>
            <p:spPr>
              <a:xfrm>
                <a:off x="5955211" y="2015806"/>
                <a:ext cx="584922" cy="553764"/>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29735" name="Freeform 11">
                <a:extLst>
                  <a:ext uri="{FF2B5EF4-FFF2-40B4-BE49-F238E27FC236}">
                    <a16:creationId xmlns:a16="http://schemas.microsoft.com/office/drawing/2014/main" id="{2B95907F-5925-9D00-26BB-DACEC25A0FA4}"/>
                  </a:ext>
                </a:extLst>
              </p:cNvPr>
              <p:cNvSpPr/>
              <p:nvPr/>
            </p:nvSpPr>
            <p:spPr>
              <a:xfrm>
                <a:off x="6130688" y="2192702"/>
                <a:ext cx="249921" cy="276882"/>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29736" name="Freeform 12">
                <a:extLst>
                  <a:ext uri="{FF2B5EF4-FFF2-40B4-BE49-F238E27FC236}">
                    <a16:creationId xmlns:a16="http://schemas.microsoft.com/office/drawing/2014/main" id="{E30DA8CC-8D9B-F5F8-F25F-21E2293755EC}"/>
                  </a:ext>
                </a:extLst>
              </p:cNvPr>
              <p:cNvSpPr/>
              <p:nvPr/>
            </p:nvSpPr>
            <p:spPr>
              <a:xfrm>
                <a:off x="6348704" y="2102973"/>
                <a:ext cx="143572" cy="243553"/>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pic>
          <p:nvPicPr>
            <p:cNvPr id="21617" name="Graphic 1893">
              <a:extLst>
                <a:ext uri="{FF2B5EF4-FFF2-40B4-BE49-F238E27FC236}">
                  <a16:creationId xmlns:a16="http://schemas.microsoft.com/office/drawing/2014/main" id="{078B3508-3BD4-37C1-D860-42AB003538D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70220" y="3989662"/>
              <a:ext cx="465497" cy="440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1618" name="T-Cells infiltrate 4">
            <a:extLst>
              <a:ext uri="{FF2B5EF4-FFF2-40B4-BE49-F238E27FC236}">
                <a16:creationId xmlns:a16="http://schemas.microsoft.com/office/drawing/2014/main" id="{454E1F5E-23F4-332C-9DFF-1D9974E73DF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16894" y="2088356"/>
            <a:ext cx="129779"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19" name="T-Cells infiltrate 4">
            <a:extLst>
              <a:ext uri="{FF2B5EF4-FFF2-40B4-BE49-F238E27FC236}">
                <a16:creationId xmlns:a16="http://schemas.microsoft.com/office/drawing/2014/main" id="{F7185444-4890-2935-C6C1-AB38C653FD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641" y="1864519"/>
            <a:ext cx="128588" cy="148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20" name="T-Cells infiltrate 4">
            <a:extLst>
              <a:ext uri="{FF2B5EF4-FFF2-40B4-BE49-F238E27FC236}">
                <a16:creationId xmlns:a16="http://schemas.microsoft.com/office/drawing/2014/main" id="{4BA169FB-5DFE-A536-4F03-CFC8577B5AC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51410" y="2999185"/>
            <a:ext cx="128588" cy="14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4" name="TextBox 3037">
            <a:extLst>
              <a:ext uri="{FF2B5EF4-FFF2-40B4-BE49-F238E27FC236}">
                <a16:creationId xmlns:a16="http://schemas.microsoft.com/office/drawing/2014/main" id="{1536F20C-F4C0-1502-B860-DC69E46AD42A}"/>
              </a:ext>
            </a:extLst>
          </p:cNvPr>
          <p:cNvSpPr txBox="1"/>
          <p:nvPr/>
        </p:nvSpPr>
        <p:spPr>
          <a:xfrm>
            <a:off x="363945" y="4923221"/>
            <a:ext cx="7319358" cy="184666"/>
          </a:xfrm>
          <a:prstGeom prst="rect">
            <a:avLst/>
          </a:prstGeom>
          <a:noFill/>
        </p:spPr>
        <p:txBody>
          <a:bodyPr wrap="square" rtlCol="0" anchor="b">
            <a:spAutoFit/>
          </a:bodyPr>
          <a:lstStyle/>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Insel RA </a:t>
            </a:r>
            <a:r>
              <a:rPr lang="de" sz="600" i="1">
                <a:solidFill>
                  <a:srgbClr val="404040"/>
                </a:solidFill>
                <a:ea typeface="Arial"/>
                <a:cs typeface="Arial"/>
              </a:rPr>
              <a:t>et al. Diabetes Care </a:t>
            </a:r>
            <a:r>
              <a:rPr lang="de" sz="600">
                <a:solidFill>
                  <a:srgbClr val="404040"/>
                </a:solidFill>
                <a:ea typeface="Arial"/>
                <a:cs typeface="Arial"/>
              </a:rPr>
              <a:t>2015; 38: 1964–74. </a:t>
            </a:r>
            <a:r>
              <a:rPr lang="de" sz="600" b="1">
                <a:solidFill>
                  <a:srgbClr val="404040"/>
                </a:solidFill>
                <a:ea typeface="Arial"/>
                <a:cs typeface="Arial"/>
              </a:rPr>
              <a:t>2.</a:t>
            </a:r>
            <a:r>
              <a:rPr lang="de" sz="600">
                <a:solidFill>
                  <a:srgbClr val="404040"/>
                </a:solidFill>
                <a:ea typeface="Arial"/>
                <a:cs typeface="Arial"/>
              </a:rPr>
              <a:t> van Belle TL </a:t>
            </a:r>
            <a:r>
              <a:rPr lang="de" sz="600" i="1">
                <a:solidFill>
                  <a:srgbClr val="404040"/>
                </a:solidFill>
                <a:ea typeface="Arial"/>
                <a:cs typeface="Arial"/>
              </a:rPr>
              <a:t>et al. Physiole Rev</a:t>
            </a:r>
            <a:r>
              <a:rPr lang="de" sz="600">
                <a:solidFill>
                  <a:srgbClr val="404040"/>
                </a:solidFill>
                <a:ea typeface="Arial"/>
                <a:cs typeface="Arial"/>
              </a:rPr>
              <a:t> 2011; 91: 79–118. </a:t>
            </a:r>
            <a:r>
              <a:rPr lang="de" sz="600" b="1">
                <a:solidFill>
                  <a:srgbClr val="404040"/>
                </a:solidFill>
                <a:ea typeface="Arial"/>
                <a:cs typeface="Arial"/>
              </a:rPr>
              <a:t>3.</a:t>
            </a:r>
            <a:r>
              <a:rPr lang="de" sz="600">
                <a:solidFill>
                  <a:srgbClr val="404040"/>
                </a:solidFill>
                <a:ea typeface="Arial"/>
                <a:cs typeface="Arial"/>
              </a:rPr>
              <a:t> Pugliese A. </a:t>
            </a:r>
            <a:r>
              <a:rPr lang="de" sz="600" i="1">
                <a:solidFill>
                  <a:srgbClr val="404040"/>
                </a:solidFill>
                <a:ea typeface="Arial"/>
                <a:cs typeface="Arial"/>
              </a:rPr>
              <a:t>J Clin Invest</a:t>
            </a:r>
            <a:r>
              <a:rPr lang="de" sz="600">
                <a:solidFill>
                  <a:srgbClr val="404040"/>
                </a:solidFill>
                <a:ea typeface="Arial"/>
                <a:cs typeface="Arial"/>
              </a:rPr>
              <a:t> 2017; 127: 2881–91.</a:t>
            </a:r>
            <a:endParaRPr lang="en-US" sz="600">
              <a:solidFill>
                <a:srgbClr val="404040"/>
              </a:solidFill>
            </a:endParaRPr>
          </a:p>
        </p:txBody>
      </p:sp>
      <p:sp>
        <p:nvSpPr>
          <p:cNvPr id="6" name="TextBox 28">
            <a:extLst>
              <a:ext uri="{FF2B5EF4-FFF2-40B4-BE49-F238E27FC236}">
                <a16:creationId xmlns:a16="http://schemas.microsoft.com/office/drawing/2014/main" id="{75C92CB9-22A1-C20B-82C4-C3470CAD99FA}"/>
              </a:ext>
            </a:extLst>
          </p:cNvPr>
          <p:cNvSpPr txBox="1"/>
          <p:nvPr/>
        </p:nvSpPr>
        <p:spPr>
          <a:xfrm>
            <a:off x="363945" y="4463013"/>
            <a:ext cx="6488192" cy="346249"/>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 sz="700">
                <a:ln w="9525" cap="flat" cmpd="sng" algn="ctr">
                  <a:noFill/>
                  <a:prstDash val="solid"/>
                  <a:round/>
                  <a:headEnd type="none" w="med" len="med"/>
                  <a:tailEnd type="none" w="med" len="med"/>
                </a:ln>
                <a:solidFill>
                  <a:srgbClr val="404040"/>
                </a:solidFill>
                <a:ea typeface="Arial"/>
              </a:rPr>
              <a:t>T1D: Typ-1-Diabetes.</a:t>
            </a:r>
          </a:p>
          <a:p>
            <a:pPr defTabSz="514337">
              <a:spcAft>
                <a:spcPts val="338"/>
              </a:spcAft>
            </a:pPr>
            <a:r>
              <a:rPr lang="de" sz="700">
                <a:ln w="9525" cap="flat" cmpd="sng" algn="ctr">
                  <a:noFill/>
                  <a:prstDash val="solid"/>
                  <a:round/>
                  <a:headEnd type="none" w="med" len="med"/>
                  <a:tailEnd type="none" w="med" len="med"/>
                </a:ln>
                <a:solidFill>
                  <a:srgbClr val="404040"/>
                </a:solidFill>
                <a:ea typeface="Arial"/>
              </a:rPr>
              <a:t>Hinweis: Abbildung ist ein Beispiel für Veranschaulichungszwecke.</a:t>
            </a: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14918" y="11309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Risikofaktoren für DKA bei neu diagnostizierten Patienten</a:t>
            </a:r>
            <a:endParaRPr lang="de-DE" sz="2000" b="1" baseline="30000">
              <a:solidFill>
                <a:srgbClr val="7030A0"/>
              </a:solidFill>
              <a:latin typeface="+mj-lt"/>
            </a:endParaRPr>
          </a:p>
        </p:txBody>
      </p:sp>
      <p:sp>
        <p:nvSpPr>
          <p:cNvPr id="143" name="Text Placeholder 4">
            <a:extLst>
              <a:ext uri="{FF2B5EF4-FFF2-40B4-BE49-F238E27FC236}">
                <a16:creationId xmlns:a16="http://schemas.microsoft.com/office/drawing/2014/main" id="{011FB441-F567-5A16-A125-05C7769EE0B7}"/>
              </a:ext>
            </a:extLst>
          </p:cNvPr>
          <p:cNvSpPr txBox="1">
            <a:spLocks/>
          </p:cNvSpPr>
          <p:nvPr/>
        </p:nvSpPr>
        <p:spPr>
          <a:xfrm>
            <a:off x="400147" y="4698965"/>
            <a:ext cx="8458008"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lang="pt-BR" sz="600">
                <a:solidFill>
                  <a:srgbClr val="404040"/>
                </a:solidFill>
                <a:latin typeface="+mn-lt"/>
                <a:cs typeface="+mn-cs"/>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lang="pt-BR" sz="600" b="1">
                <a:solidFill>
                  <a:srgbClr val="404040"/>
                </a:solidFill>
                <a:latin typeface="+mn-lt"/>
                <a:cs typeface="+mn-cs"/>
              </a:rPr>
              <a:t>1. </a:t>
            </a:r>
            <a:r>
              <a:rPr lang="pt-BR" sz="600">
                <a:solidFill>
                  <a:srgbClr val="404040"/>
                </a:solidFill>
                <a:latin typeface="+mn-lt"/>
                <a:cs typeface="+mn-cs"/>
              </a:rPr>
              <a:t>Rugg-Gunn CEM </a:t>
            </a:r>
            <a:r>
              <a:rPr lang="pt-BR" sz="600" i="1">
                <a:solidFill>
                  <a:srgbClr val="404040"/>
                </a:solidFill>
                <a:latin typeface="+mn-lt"/>
                <a:cs typeface="+mn-cs"/>
              </a:rPr>
              <a:t>et al. JAMA Pediatr</a:t>
            </a:r>
            <a:r>
              <a:rPr lang="pt-BR" sz="600">
                <a:solidFill>
                  <a:srgbClr val="404040"/>
                </a:solidFill>
                <a:latin typeface="+mn-lt"/>
                <a:cs typeface="+mn-cs"/>
              </a:rPr>
              <a:t> 2022; 176: 1248</a:t>
            </a:r>
            <a:r>
              <a:rPr lang="en-US" sz="600">
                <a:solidFill>
                  <a:srgbClr val="404040"/>
                </a:solidFill>
                <a:latin typeface="+mn-lt"/>
                <a:cs typeface="+mn-cs"/>
              </a:rPr>
              <a:t>–</a:t>
            </a:r>
            <a:r>
              <a:rPr lang="pt-BR" sz="600">
                <a:solidFill>
                  <a:srgbClr val="404040"/>
                </a:solidFill>
                <a:latin typeface="+mn-lt"/>
                <a:cs typeface="+mn-cs"/>
              </a:rPr>
              <a:t>59. </a:t>
            </a:r>
            <a:r>
              <a:rPr lang="pt-BR" sz="600" b="1">
                <a:solidFill>
                  <a:srgbClr val="404040"/>
                </a:solidFill>
                <a:latin typeface="+mn-lt"/>
                <a:cs typeface="+mn-cs"/>
              </a:rPr>
              <a:t>2.</a:t>
            </a:r>
            <a:r>
              <a:rPr lang="pt-BR" sz="600">
                <a:solidFill>
                  <a:srgbClr val="404040"/>
                </a:solidFill>
                <a:latin typeface="+mn-lt"/>
                <a:cs typeface="+mn-cs"/>
              </a:rPr>
              <a:t> Wolfsdorf JI </a:t>
            </a:r>
            <a:r>
              <a:rPr lang="pt-BR" sz="600" i="1">
                <a:solidFill>
                  <a:srgbClr val="404040"/>
                </a:solidFill>
                <a:latin typeface="+mn-lt"/>
                <a:cs typeface="+mn-cs"/>
              </a:rPr>
              <a:t>et al. Pediatr Diabetes</a:t>
            </a:r>
            <a:r>
              <a:rPr lang="pt-BR" sz="600">
                <a:solidFill>
                  <a:srgbClr val="404040"/>
                </a:solidFill>
                <a:latin typeface="+mn-lt"/>
                <a:cs typeface="+mn-cs"/>
              </a:rPr>
              <a:t> 2018: 19 (Suppl. 27): 155</a:t>
            </a:r>
            <a:r>
              <a:rPr lang="en-US" sz="600">
                <a:solidFill>
                  <a:srgbClr val="404040"/>
                </a:solidFill>
                <a:latin typeface="+mn-lt"/>
                <a:cs typeface="+mn-cs"/>
              </a:rPr>
              <a:t>–</a:t>
            </a:r>
            <a:r>
              <a:rPr lang="pt-BR" sz="600">
                <a:solidFill>
                  <a:srgbClr val="404040"/>
                </a:solidFill>
                <a:latin typeface="+mn-lt"/>
                <a:cs typeface="+mn-cs"/>
              </a:rPr>
              <a:t>77. </a:t>
            </a:r>
            <a:r>
              <a:rPr lang="pt-BR" sz="600" b="1">
                <a:solidFill>
                  <a:srgbClr val="404040"/>
                </a:solidFill>
                <a:latin typeface="+mn-lt"/>
                <a:cs typeface="+mn-cs"/>
              </a:rPr>
              <a:t>3.</a:t>
            </a:r>
            <a:r>
              <a:rPr lang="pt-BR" sz="600">
                <a:solidFill>
                  <a:srgbClr val="404040"/>
                </a:solidFill>
                <a:latin typeface="+mn-lt"/>
                <a:cs typeface="+mn-cs"/>
              </a:rPr>
              <a:t> Odeh R </a:t>
            </a:r>
            <a:r>
              <a:rPr lang="pt-BR" sz="600" i="1">
                <a:solidFill>
                  <a:srgbClr val="404040"/>
                </a:solidFill>
                <a:latin typeface="+mn-lt"/>
                <a:cs typeface="+mn-cs"/>
              </a:rPr>
              <a:t>et al. J Clin Res Pediatr Endocrinol</a:t>
            </a:r>
            <a:r>
              <a:rPr lang="pt-BR" sz="600">
                <a:solidFill>
                  <a:srgbClr val="404040"/>
                </a:solidFill>
                <a:latin typeface="+mn-lt"/>
                <a:cs typeface="+mn-cs"/>
              </a:rPr>
              <a:t> 2023; 15: 46</a:t>
            </a:r>
            <a:r>
              <a:rPr lang="en-US" sz="600">
                <a:solidFill>
                  <a:srgbClr val="404040"/>
                </a:solidFill>
                <a:latin typeface="+mn-lt"/>
                <a:cs typeface="+mn-cs"/>
              </a:rPr>
              <a:t>–</a:t>
            </a:r>
            <a:r>
              <a:rPr lang="pt-BR" sz="600">
                <a:solidFill>
                  <a:srgbClr val="404040"/>
                </a:solidFill>
                <a:latin typeface="+mn-lt"/>
                <a:cs typeface="+mn-cs"/>
              </a:rPr>
              <a:t>54</a:t>
            </a:r>
            <a:r>
              <a:rPr lang="en-US" sz="600">
                <a:solidFill>
                  <a:srgbClr val="404040"/>
                </a:solidFill>
                <a:latin typeface="+mn-lt"/>
                <a:cs typeface="+mn-cs"/>
              </a:rPr>
              <a:t>.</a:t>
            </a:r>
            <a:endParaRPr lang="en-NZ" sz="600">
              <a:solidFill>
                <a:srgbClr val="404040"/>
              </a:solidFill>
              <a:latin typeface="+mn-lt"/>
              <a:cs typeface="+mn-cs"/>
            </a:endParaRPr>
          </a:p>
        </p:txBody>
      </p:sp>
      <p:grpSp>
        <p:nvGrpSpPr>
          <p:cNvPr id="151" name="Gruppieren 150">
            <a:extLst>
              <a:ext uri="{FF2B5EF4-FFF2-40B4-BE49-F238E27FC236}">
                <a16:creationId xmlns:a16="http://schemas.microsoft.com/office/drawing/2014/main" id="{553FB485-4F1D-A7F5-E6FC-0274CB9866AE}"/>
              </a:ext>
            </a:extLst>
          </p:cNvPr>
          <p:cNvGrpSpPr/>
          <p:nvPr/>
        </p:nvGrpSpPr>
        <p:grpSpPr>
          <a:xfrm>
            <a:off x="380155" y="944389"/>
            <a:ext cx="8249074" cy="3450154"/>
            <a:chOff x="258603" y="1174714"/>
            <a:chExt cx="11790522" cy="5212980"/>
          </a:xfrm>
        </p:grpSpPr>
        <p:sp>
          <p:nvSpPr>
            <p:cNvPr id="56" name="Rectangle: Rounded Corners 7">
              <a:extLst>
                <a:ext uri="{FF2B5EF4-FFF2-40B4-BE49-F238E27FC236}">
                  <a16:creationId xmlns:a16="http://schemas.microsoft.com/office/drawing/2014/main" id="{E94F433B-173B-BEF0-7465-34D2A8DDFAD3}"/>
                </a:ext>
              </a:extLst>
            </p:cNvPr>
            <p:cNvSpPr/>
            <p:nvPr/>
          </p:nvSpPr>
          <p:spPr>
            <a:xfrm>
              <a:off x="688602" y="1442856"/>
              <a:ext cx="11227173" cy="2853373"/>
            </a:xfrm>
            <a:prstGeom prst="roundRect">
              <a:avLst>
                <a:gd name="adj" fmla="val 0"/>
              </a:avLst>
            </a:prstGeom>
            <a:solidFill>
              <a:schemeClr val="accent2">
                <a:lumMod val="20000"/>
                <a:lumOff val="80000"/>
                <a:alpha val="30000"/>
              </a:schemeClr>
            </a:solidFill>
            <a:ln w="25400" cap="flat" cmpd="sng" algn="ctr">
              <a:solidFill>
                <a:schemeClr val="accent2">
                  <a:lumMod val="60000"/>
                  <a:lumOff val="40000"/>
                </a:schemeClr>
              </a:solidFill>
              <a:prstDash val="solid"/>
            </a:ln>
            <a:effectLst/>
          </p:spPr>
          <p:txBody>
            <a:bodyPr rtlCol="0" anchor="ctr"/>
            <a:lstStyle/>
            <a:p>
              <a:pPr marL="7774128" marR="0" lvl="0" indent="0" defTabSz="609570" eaLnBrk="1" fontAlgn="auto" latinLnBrk="0" hangingPunct="1">
                <a:lnSpc>
                  <a:spcPct val="100000"/>
                </a:lnSpc>
                <a:spcBef>
                  <a:spcPts val="0"/>
                </a:spcBef>
                <a:spcAft>
                  <a:spcPts val="800"/>
                </a:spcAft>
                <a:buClrTx/>
                <a:buSzTx/>
                <a:buFontTx/>
                <a:buNone/>
                <a:tabLst/>
                <a:defRPr/>
              </a:pPr>
              <a:endParaRPr kumimoji="0" lang="en-GB" sz="1050" b="0" i="0" u="none" strike="noStrike" kern="0" cap="none" spc="0" normalizeH="0" baseline="0" noProof="0">
                <a:ln>
                  <a:noFill/>
                </a:ln>
                <a:solidFill>
                  <a:srgbClr val="23004C"/>
                </a:solidFill>
                <a:effectLst/>
                <a:uLnTx/>
                <a:uFillTx/>
                <a:ea typeface="+mn-ea"/>
                <a:cs typeface="+mn-cs"/>
              </a:endParaRPr>
            </a:p>
          </p:txBody>
        </p:sp>
        <p:sp>
          <p:nvSpPr>
            <p:cNvPr id="57" name="Slide Number Placeholder 4">
              <a:extLst>
                <a:ext uri="{FF2B5EF4-FFF2-40B4-BE49-F238E27FC236}">
                  <a16:creationId xmlns:a16="http://schemas.microsoft.com/office/drawing/2014/main" id="{2B4734C6-D78D-AE7C-2F4D-03A5F24651A5}"/>
                </a:ext>
              </a:extLst>
            </p:cNvPr>
            <p:cNvSpPr txBox="1">
              <a:spLocks/>
            </p:cNvSpPr>
            <p:nvPr/>
          </p:nvSpPr>
          <p:spPr>
            <a:xfrm>
              <a:off x="11535866" y="5940333"/>
              <a:ext cx="341120" cy="190766"/>
            </a:xfrm>
            <a:prstGeom prst="rect">
              <a:avLst/>
            </a:prstGeom>
            <a:noFill/>
          </p:spPr>
          <p:txBody>
            <a:bodyPr wrap="square" lIns="0" tIns="0" rIns="0" bIns="0" rtlCol="0" anchor="ctr">
              <a:noAutofit/>
            </a:bodyPr>
            <a:lstStyle>
              <a:defPPr>
                <a:defRPr lang="en-US"/>
              </a:defPPr>
              <a:lvl1pPr marL="0" algn="r" defTabSz="914400" rtl="0" eaLnBrk="1" latinLnBrk="0" hangingPunct="1">
                <a:defRPr lang="en-US" sz="1200" b="0" i="0" kern="1200" smtClean="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0FCCC50F-8FDF-4683-8964-C1789810F6BE}" type="slidenum">
                <a:rPr kumimoji="0" lang="en-GB" sz="700" b="0" i="0" u="none" strike="noStrike" kern="1200" cap="none" spc="0" normalizeH="0" baseline="0" noProof="0" smtClean="0">
                  <a:ln>
                    <a:noFill/>
                  </a:ln>
                  <a:solidFill>
                    <a:prstClr val="white"/>
                  </a:solidFill>
                  <a:effectLst/>
                  <a:uLnTx/>
                  <a:uFillTx/>
                  <a:latin typeface="+mn-lt"/>
                  <a:ea typeface="+mn-ea"/>
                  <a:cs typeface="Arial" panose="020B0604020202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GB" sz="700" b="0" i="0" u="none" strike="noStrike" kern="1200" cap="none" spc="0" normalizeH="0" baseline="0" noProof="0">
                <a:ln>
                  <a:noFill/>
                </a:ln>
                <a:solidFill>
                  <a:prstClr val="white"/>
                </a:solidFill>
                <a:effectLst/>
                <a:uLnTx/>
                <a:uFillTx/>
                <a:latin typeface="+mn-lt"/>
                <a:ea typeface="+mn-ea"/>
                <a:cs typeface="Arial" panose="020B0604020202020204" pitchFamily="34" charset="0"/>
              </a:endParaRPr>
            </a:p>
          </p:txBody>
        </p:sp>
        <p:sp>
          <p:nvSpPr>
            <p:cNvPr id="58" name="TextBox 10">
              <a:extLst>
                <a:ext uri="{FF2B5EF4-FFF2-40B4-BE49-F238E27FC236}">
                  <a16:creationId xmlns:a16="http://schemas.microsoft.com/office/drawing/2014/main" id="{1F3318A2-76E1-B013-6DB7-23F7783F0CF0}"/>
                </a:ext>
              </a:extLst>
            </p:cNvPr>
            <p:cNvSpPr txBox="1"/>
            <p:nvPr/>
          </p:nvSpPr>
          <p:spPr>
            <a:xfrm>
              <a:off x="672072" y="2918205"/>
              <a:ext cx="1619221" cy="999820"/>
            </a:xfrm>
            <a:prstGeom prst="rect">
              <a:avLst/>
            </a:prstGeom>
            <a:noFill/>
          </p:spPr>
          <p:txBody>
            <a:bodyPr wrap="square" rtlCol="0">
              <a:spAutoFit/>
            </a:bodyPr>
            <a:lstStyle/>
            <a:p>
              <a:pPr algn="ctr" defTabSz="914400"/>
              <a:r>
                <a:rPr lang="en-GB" sz="800" b="1" err="1">
                  <a:solidFill>
                    <a:srgbClr val="000000"/>
                  </a:solidFill>
                </a:rPr>
                <a:t>Jüngeres</a:t>
              </a:r>
              <a:r>
                <a:rPr lang="en-GB" sz="800" b="1">
                  <a:solidFill>
                    <a:srgbClr val="000000"/>
                  </a:solidFill>
                </a:rPr>
                <a:t> Alter</a:t>
              </a:r>
              <a:r>
                <a:rPr lang="en-GB" sz="800" b="1" baseline="30000">
                  <a:solidFill>
                    <a:srgbClr val="000000"/>
                  </a:solidFill>
                </a:rPr>
                <a:t>1,2</a:t>
              </a:r>
            </a:p>
            <a:p>
              <a:pPr algn="ctr" defTabSz="914400"/>
              <a:r>
                <a:rPr lang="en-GB" sz="700" err="1">
                  <a:solidFill>
                    <a:srgbClr val="000000"/>
                  </a:solidFill>
                </a:rPr>
                <a:t>Insbesondere</a:t>
              </a:r>
              <a:r>
                <a:rPr lang="en-GB" sz="700">
                  <a:solidFill>
                    <a:srgbClr val="000000"/>
                  </a:solidFill>
                </a:rPr>
                <a:t> Alter  &lt; 2 Jahre </a:t>
              </a:r>
              <a:r>
                <a:rPr lang="en-GB" sz="700" err="1">
                  <a:solidFill>
                    <a:srgbClr val="000000"/>
                  </a:solidFill>
                </a:rPr>
                <a:t>bei</a:t>
              </a:r>
              <a:r>
                <a:rPr lang="en-GB" sz="700">
                  <a:solidFill>
                    <a:srgbClr val="000000"/>
                  </a:solidFill>
                </a:rPr>
                <a:t> Diagnose</a:t>
              </a:r>
            </a:p>
          </p:txBody>
        </p:sp>
        <p:sp>
          <p:nvSpPr>
            <p:cNvPr id="59" name="TextBox 11">
              <a:extLst>
                <a:ext uri="{FF2B5EF4-FFF2-40B4-BE49-F238E27FC236}">
                  <a16:creationId xmlns:a16="http://schemas.microsoft.com/office/drawing/2014/main" id="{AC22C893-0050-7B1E-28C8-F1ACFEDC8365}"/>
                </a:ext>
              </a:extLst>
            </p:cNvPr>
            <p:cNvSpPr txBox="1"/>
            <p:nvPr/>
          </p:nvSpPr>
          <p:spPr>
            <a:xfrm>
              <a:off x="9702085" y="2819868"/>
              <a:ext cx="2156540" cy="1488104"/>
            </a:xfrm>
            <a:prstGeom prst="rect">
              <a:avLst/>
            </a:prstGeom>
            <a:noFill/>
          </p:spPr>
          <p:txBody>
            <a:bodyPr wrap="square" rtlCol="0">
              <a:spAutoFit/>
            </a:bodyPr>
            <a:lstStyle/>
            <a:p>
              <a:pPr algn="ctr" defTabSz="914400"/>
              <a:r>
                <a:rPr lang="en-GB" sz="800" b="1" err="1">
                  <a:solidFill>
                    <a:srgbClr val="000000"/>
                  </a:solidFill>
                </a:rPr>
                <a:t>Fehlende</a:t>
              </a:r>
              <a:r>
                <a:rPr lang="en-GB" sz="800" b="1">
                  <a:solidFill>
                    <a:srgbClr val="000000"/>
                  </a:solidFill>
                </a:rPr>
                <a:t> </a:t>
              </a:r>
              <a:r>
                <a:rPr lang="en-GB" sz="800" b="1" err="1">
                  <a:solidFill>
                    <a:srgbClr val="000000"/>
                  </a:solidFill>
                </a:rPr>
                <a:t>familiäre</a:t>
              </a:r>
              <a:r>
                <a:rPr lang="en-GB" sz="800" b="1">
                  <a:solidFill>
                    <a:srgbClr val="000000"/>
                  </a:solidFill>
                </a:rPr>
                <a:t> Vorbelastung</a:t>
              </a:r>
              <a:r>
                <a:rPr lang="en-GB" sz="800" b="1" baseline="30000">
                  <a:solidFill>
                    <a:srgbClr val="000000"/>
                  </a:solidFill>
                </a:rPr>
                <a:t>3</a:t>
              </a:r>
            </a:p>
            <a:p>
              <a:pPr algn="ctr" defTabSz="914400"/>
              <a:r>
                <a:rPr lang="de-DE" sz="700">
                  <a:solidFill>
                    <a:srgbClr val="000000"/>
                  </a:solidFill>
                </a:rPr>
                <a:t>Bei Kindern ohne DKA-Familienvorgeschichte ist es mehr als doppelt so wahr-</a:t>
              </a:r>
              <a:r>
                <a:rPr lang="de-DE" sz="700" err="1">
                  <a:solidFill>
                    <a:srgbClr val="000000"/>
                  </a:solidFill>
                </a:rPr>
                <a:t>scheinlich</a:t>
              </a:r>
              <a:r>
                <a:rPr lang="de-DE" sz="700">
                  <a:solidFill>
                    <a:srgbClr val="000000"/>
                  </a:solidFill>
                </a:rPr>
                <a:t>, dass sie an DKA erkranken, wie bei Kindern mit familiärer Vorbelastung.</a:t>
              </a:r>
              <a:endParaRPr lang="en-GB" sz="800" b="1" baseline="30000">
                <a:solidFill>
                  <a:srgbClr val="000000"/>
                </a:solidFill>
              </a:endParaRPr>
            </a:p>
          </p:txBody>
        </p:sp>
        <p:sp>
          <p:nvSpPr>
            <p:cNvPr id="60" name="TextBox 12">
              <a:extLst>
                <a:ext uri="{FF2B5EF4-FFF2-40B4-BE49-F238E27FC236}">
                  <a16:creationId xmlns:a16="http://schemas.microsoft.com/office/drawing/2014/main" id="{B248EE8F-2906-5BD8-9E9A-16C1455E80AA}"/>
                </a:ext>
              </a:extLst>
            </p:cNvPr>
            <p:cNvSpPr txBox="1"/>
            <p:nvPr/>
          </p:nvSpPr>
          <p:spPr>
            <a:xfrm>
              <a:off x="2275851" y="2906357"/>
              <a:ext cx="1970203" cy="1325342"/>
            </a:xfrm>
            <a:prstGeom prst="rect">
              <a:avLst/>
            </a:prstGeom>
            <a:noFill/>
          </p:spPr>
          <p:txBody>
            <a:bodyPr wrap="square" rtlCol="0">
              <a:spAutoFit/>
            </a:bodyPr>
            <a:lstStyle/>
            <a:p>
              <a:pPr algn="ctr" defTabSz="914400"/>
              <a:r>
                <a:rPr lang="en-GB" sz="800" b="1" err="1">
                  <a:solidFill>
                    <a:srgbClr val="000000"/>
                  </a:solidFill>
                </a:rPr>
                <a:t>Sozioökonomische</a:t>
              </a:r>
              <a:r>
                <a:rPr lang="en-GB" sz="800" b="1">
                  <a:solidFill>
                    <a:srgbClr val="000000"/>
                  </a:solidFill>
                </a:rPr>
                <a:t> Faktoren</a:t>
              </a:r>
              <a:r>
                <a:rPr lang="en-GB" sz="800" b="1" baseline="30000">
                  <a:solidFill>
                    <a:srgbClr val="000000"/>
                  </a:solidFill>
                </a:rPr>
                <a:t>1,2</a:t>
              </a:r>
            </a:p>
            <a:p>
              <a:pPr algn="ctr" defTabSz="914400"/>
              <a:r>
                <a:rPr lang="de-DE" sz="700">
                  <a:solidFill>
                    <a:srgbClr val="000000"/>
                  </a:solidFill>
                </a:rPr>
                <a:t>Wie fehlender Zugang zu medizinischer Versorgung, Leben in ländlichen Gegenden oder geringes Familieneinkommen</a:t>
              </a:r>
              <a:endParaRPr lang="en-GB" sz="700">
                <a:solidFill>
                  <a:srgbClr val="000000"/>
                </a:solidFill>
              </a:endParaRPr>
            </a:p>
          </p:txBody>
        </p:sp>
        <p:sp>
          <p:nvSpPr>
            <p:cNvPr id="61" name="TextBox 15">
              <a:extLst>
                <a:ext uri="{FF2B5EF4-FFF2-40B4-BE49-F238E27FC236}">
                  <a16:creationId xmlns:a16="http://schemas.microsoft.com/office/drawing/2014/main" id="{78387824-9537-0A69-5B97-39E2C76B6324}"/>
                </a:ext>
              </a:extLst>
            </p:cNvPr>
            <p:cNvSpPr txBox="1"/>
            <p:nvPr/>
          </p:nvSpPr>
          <p:spPr>
            <a:xfrm>
              <a:off x="4132410" y="2906357"/>
              <a:ext cx="1872000" cy="999820"/>
            </a:xfrm>
            <a:prstGeom prst="rect">
              <a:avLst/>
            </a:prstGeom>
            <a:noFill/>
          </p:spPr>
          <p:txBody>
            <a:bodyPr wrap="square" rtlCol="0">
              <a:spAutoFit/>
            </a:bodyPr>
            <a:lstStyle/>
            <a:p>
              <a:pPr algn="ctr" defTabSz="914400"/>
              <a:r>
                <a:rPr lang="en-GB" sz="800" b="1" err="1">
                  <a:solidFill>
                    <a:srgbClr val="000000"/>
                  </a:solidFill>
                </a:rPr>
                <a:t>Vorangegangene</a:t>
              </a:r>
              <a:r>
                <a:rPr lang="en-GB" sz="800" b="1">
                  <a:solidFill>
                    <a:srgbClr val="000000"/>
                  </a:solidFill>
                </a:rPr>
                <a:t> Infektion</a:t>
              </a:r>
              <a:r>
                <a:rPr lang="en-GB" sz="800" b="1" baseline="30000">
                  <a:solidFill>
                    <a:srgbClr val="000000"/>
                  </a:solidFill>
                </a:rPr>
                <a:t>1</a:t>
              </a:r>
            </a:p>
            <a:p>
              <a:pPr algn="ctr" defTabSz="914400"/>
              <a:r>
                <a:rPr lang="en-GB" sz="700">
                  <a:solidFill>
                    <a:srgbClr val="000000"/>
                  </a:solidFill>
                </a:rPr>
                <a:t>Wie </a:t>
              </a:r>
              <a:r>
                <a:rPr lang="en-GB" sz="700" err="1">
                  <a:solidFill>
                    <a:srgbClr val="000000"/>
                  </a:solidFill>
                </a:rPr>
                <a:t>kongenitale</a:t>
              </a:r>
              <a:r>
                <a:rPr lang="en-GB" sz="700">
                  <a:solidFill>
                    <a:srgbClr val="000000"/>
                  </a:solidFill>
                </a:rPr>
                <a:t> </a:t>
              </a:r>
              <a:r>
                <a:rPr lang="en-GB" sz="700" err="1">
                  <a:solidFill>
                    <a:srgbClr val="000000"/>
                  </a:solidFill>
                </a:rPr>
                <a:t>Rötelninfektion</a:t>
              </a:r>
              <a:r>
                <a:rPr lang="en-GB" sz="700">
                  <a:solidFill>
                    <a:srgbClr val="000000"/>
                  </a:solidFill>
                </a:rPr>
                <a:t> und </a:t>
              </a:r>
              <a:r>
                <a:rPr lang="en-GB" sz="700" err="1">
                  <a:solidFill>
                    <a:srgbClr val="000000"/>
                  </a:solidFill>
                </a:rPr>
                <a:t>Harnwegsinfektion</a:t>
              </a:r>
              <a:endParaRPr lang="en-GB" sz="700">
                <a:solidFill>
                  <a:srgbClr val="000000"/>
                </a:solidFill>
              </a:endParaRPr>
            </a:p>
          </p:txBody>
        </p:sp>
        <p:sp>
          <p:nvSpPr>
            <p:cNvPr id="62" name="TextBox 24">
              <a:extLst>
                <a:ext uri="{FF2B5EF4-FFF2-40B4-BE49-F238E27FC236}">
                  <a16:creationId xmlns:a16="http://schemas.microsoft.com/office/drawing/2014/main" id="{11B9469B-14E1-6659-68A4-12518E35D462}"/>
                </a:ext>
              </a:extLst>
            </p:cNvPr>
            <p:cNvSpPr txBox="1"/>
            <p:nvPr/>
          </p:nvSpPr>
          <p:spPr>
            <a:xfrm>
              <a:off x="5988968" y="2906357"/>
              <a:ext cx="1872000" cy="999820"/>
            </a:xfrm>
            <a:prstGeom prst="rect">
              <a:avLst/>
            </a:prstGeom>
            <a:noFill/>
          </p:spPr>
          <p:txBody>
            <a:bodyPr wrap="square" rtlCol="0">
              <a:spAutoFit/>
            </a:bodyPr>
            <a:lstStyle/>
            <a:p>
              <a:pPr algn="ctr" defTabSz="914400"/>
              <a:r>
                <a:rPr lang="en-GB" sz="800" b="1" err="1">
                  <a:solidFill>
                    <a:srgbClr val="000000"/>
                  </a:solidFill>
                </a:rPr>
                <a:t>Verzögerte</a:t>
              </a:r>
              <a:r>
                <a:rPr lang="en-GB" sz="800" b="1">
                  <a:solidFill>
                    <a:srgbClr val="000000"/>
                  </a:solidFill>
                </a:rPr>
                <a:t> Diagnose</a:t>
              </a:r>
              <a:r>
                <a:rPr lang="en-GB" sz="800" b="1" baseline="30000">
                  <a:solidFill>
                    <a:srgbClr val="000000"/>
                  </a:solidFill>
                </a:rPr>
                <a:t>1,2</a:t>
              </a:r>
            </a:p>
            <a:p>
              <a:pPr algn="ctr" defTabSz="914400"/>
              <a:r>
                <a:rPr lang="en-GB" sz="700">
                  <a:solidFill>
                    <a:srgbClr val="000000"/>
                  </a:solidFill>
                </a:rPr>
                <a:t>DKA </a:t>
              </a:r>
              <a:r>
                <a:rPr lang="en-GB" sz="700" err="1">
                  <a:solidFill>
                    <a:srgbClr val="000000"/>
                  </a:solidFill>
                </a:rPr>
                <a:t>ist</a:t>
              </a:r>
              <a:r>
                <a:rPr lang="en-GB" sz="700">
                  <a:solidFill>
                    <a:srgbClr val="000000"/>
                  </a:solidFill>
                </a:rPr>
                <a:t> </a:t>
              </a:r>
              <a:r>
                <a:rPr lang="en-GB" sz="700" err="1">
                  <a:solidFill>
                    <a:srgbClr val="000000"/>
                  </a:solidFill>
                </a:rPr>
                <a:t>oftmals</a:t>
              </a:r>
              <a:r>
                <a:rPr lang="en-GB" sz="700">
                  <a:solidFill>
                    <a:srgbClr val="000000"/>
                  </a:solidFill>
                </a:rPr>
                <a:t> die </a:t>
              </a:r>
              <a:r>
                <a:rPr lang="en-GB" sz="700" err="1">
                  <a:solidFill>
                    <a:srgbClr val="000000"/>
                  </a:solidFill>
                </a:rPr>
                <a:t>Konsequenz</a:t>
              </a:r>
              <a:r>
                <a:rPr lang="en-GB" sz="700">
                  <a:solidFill>
                    <a:srgbClr val="000000"/>
                  </a:solidFill>
                </a:rPr>
                <a:t> von </a:t>
              </a:r>
              <a:r>
                <a:rPr lang="en-GB" sz="700" err="1">
                  <a:solidFill>
                    <a:srgbClr val="000000"/>
                  </a:solidFill>
                </a:rPr>
                <a:t>Fehldiagnosen</a:t>
              </a:r>
              <a:endParaRPr lang="en-GB" sz="700">
                <a:solidFill>
                  <a:srgbClr val="000000"/>
                </a:solidFill>
              </a:endParaRPr>
            </a:p>
          </p:txBody>
        </p:sp>
        <p:sp>
          <p:nvSpPr>
            <p:cNvPr id="63" name="Text Placeholder 5">
              <a:extLst>
                <a:ext uri="{FF2B5EF4-FFF2-40B4-BE49-F238E27FC236}">
                  <a16:creationId xmlns:a16="http://schemas.microsoft.com/office/drawing/2014/main" id="{8F90DA59-59B3-7770-C11E-F7ED2B6283D4}"/>
                </a:ext>
              </a:extLst>
            </p:cNvPr>
            <p:cNvSpPr txBox="1">
              <a:spLocks/>
            </p:cNvSpPr>
            <p:nvPr/>
          </p:nvSpPr>
          <p:spPr>
            <a:xfrm>
              <a:off x="688601" y="4542971"/>
              <a:ext cx="11227627" cy="1686379"/>
            </a:xfrm>
            <a:prstGeom prst="rect">
              <a:avLst/>
            </a:prstGeom>
            <a:solidFill>
              <a:srgbClr val="347475">
                <a:lumMod val="20000"/>
                <a:lumOff val="80000"/>
              </a:srgbClr>
            </a:solidFill>
            <a:ln w="28575">
              <a:solidFill>
                <a:srgbClr val="347475"/>
              </a:solidFill>
            </a:ln>
          </p:spPr>
          <p:txBody>
            <a:bodyPr vert="horz" lIns="72000" tIns="72000" rIns="72000" bIns="72000" rtlCol="0" anchor="ctr">
              <a:noAutofit/>
            </a:bodyPr>
            <a:lstStyle>
              <a:lvl1pPr marL="0" indent="0" algn="l" defTabSz="914400" rtl="0" eaLnBrk="1" latinLnBrk="0" hangingPunct="1">
                <a:lnSpc>
                  <a:spcPct val="90000"/>
                </a:lnSpc>
                <a:spcBef>
                  <a:spcPts val="2400"/>
                </a:spcBef>
                <a:buFont typeface="Arial" panose="020B0604020202020204" pitchFamily="34" charset="0"/>
                <a:buNone/>
                <a:defRPr sz="2000" b="1"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rgbClr val="4C939A"/>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rgbClr val="4C939A"/>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rgbClr val="4C939A"/>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107315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NZ" sz="900" b="1" i="0" u="none" strike="noStrike" kern="1200" cap="none" spc="0" normalizeH="0" baseline="30000" noProof="0">
                <a:ln>
                  <a:noFill/>
                </a:ln>
                <a:solidFill>
                  <a:srgbClr val="347475"/>
                </a:solidFill>
                <a:effectLst/>
                <a:uLnTx/>
                <a:uFillTx/>
                <a:latin typeface="+mn-lt"/>
                <a:ea typeface="Times New Roman" panose="02020603050405020304" pitchFamily="18" charset="0"/>
                <a:cs typeface="Arial" panose="020B0604020202020204" pitchFamily="34" charset="0"/>
              </a:endParaRPr>
            </a:p>
          </p:txBody>
        </p:sp>
        <p:grpSp>
          <p:nvGrpSpPr>
            <p:cNvPr id="64" name="Gruppieren 63">
              <a:extLst>
                <a:ext uri="{FF2B5EF4-FFF2-40B4-BE49-F238E27FC236}">
                  <a16:creationId xmlns:a16="http://schemas.microsoft.com/office/drawing/2014/main" id="{18B8C62C-7D62-3436-26D6-12E1F650FD06}"/>
                </a:ext>
              </a:extLst>
            </p:cNvPr>
            <p:cNvGrpSpPr/>
            <p:nvPr/>
          </p:nvGrpSpPr>
          <p:grpSpPr>
            <a:xfrm>
              <a:off x="991667" y="1921343"/>
              <a:ext cx="972000" cy="936000"/>
              <a:chOff x="991667" y="1921343"/>
              <a:chExt cx="972000" cy="936000"/>
            </a:xfrm>
          </p:grpSpPr>
          <p:sp>
            <p:nvSpPr>
              <p:cNvPr id="65" name="Oval 9">
                <a:extLst>
                  <a:ext uri="{FF2B5EF4-FFF2-40B4-BE49-F238E27FC236}">
                    <a16:creationId xmlns:a16="http://schemas.microsoft.com/office/drawing/2014/main" id="{912CBA6C-AEFD-4CD6-8968-E137324B15E1}"/>
                  </a:ext>
                </a:extLst>
              </p:cNvPr>
              <p:cNvSpPr/>
              <p:nvPr/>
            </p:nvSpPr>
            <p:spPr>
              <a:xfrm>
                <a:off x="991667" y="1921343"/>
                <a:ext cx="972000" cy="936000"/>
              </a:xfrm>
              <a:prstGeom prst="ellipse">
                <a:avLst/>
              </a:prstGeom>
              <a:solidFill>
                <a:schemeClr val="accent2">
                  <a:lumMod val="60000"/>
                  <a:lumOff val="40000"/>
                </a:schemeClr>
              </a:solid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a:ln>
                    <a:noFill/>
                  </a:ln>
                  <a:solidFill>
                    <a:prstClr val="white"/>
                  </a:solidFill>
                  <a:effectLst/>
                  <a:uLnTx/>
                  <a:uFillTx/>
                  <a:ea typeface="+mn-ea"/>
                  <a:cs typeface="+mn-cs"/>
                </a:endParaRPr>
              </a:p>
            </p:txBody>
          </p:sp>
          <p:pic>
            <p:nvPicPr>
              <p:cNvPr id="66" name="Graphic 29" descr="Baby outline">
                <a:extLst>
                  <a:ext uri="{FF2B5EF4-FFF2-40B4-BE49-F238E27FC236}">
                    <a16:creationId xmlns:a16="http://schemas.microsoft.com/office/drawing/2014/main" id="{31D650F9-9156-6C0C-D365-5DD68A1E013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19112" y="2024317"/>
                <a:ext cx="698012" cy="698012"/>
              </a:xfrm>
              <a:prstGeom prst="rect">
                <a:avLst/>
              </a:prstGeom>
            </p:spPr>
          </p:pic>
        </p:grpSp>
        <p:grpSp>
          <p:nvGrpSpPr>
            <p:cNvPr id="67" name="Gruppieren 66">
              <a:extLst>
                <a:ext uri="{FF2B5EF4-FFF2-40B4-BE49-F238E27FC236}">
                  <a16:creationId xmlns:a16="http://schemas.microsoft.com/office/drawing/2014/main" id="{8E007E36-A926-9E19-CE16-3B0B36CA7C95}"/>
                </a:ext>
              </a:extLst>
            </p:cNvPr>
            <p:cNvGrpSpPr/>
            <p:nvPr/>
          </p:nvGrpSpPr>
          <p:grpSpPr>
            <a:xfrm>
              <a:off x="8268650" y="1921343"/>
              <a:ext cx="972000" cy="936000"/>
              <a:chOff x="8268650" y="1921343"/>
              <a:chExt cx="972000" cy="936000"/>
            </a:xfrm>
          </p:grpSpPr>
          <p:sp>
            <p:nvSpPr>
              <p:cNvPr id="68" name="Oval 26">
                <a:extLst>
                  <a:ext uri="{FF2B5EF4-FFF2-40B4-BE49-F238E27FC236}">
                    <a16:creationId xmlns:a16="http://schemas.microsoft.com/office/drawing/2014/main" id="{A89C662A-6062-60A8-0F0D-5D17077423F8}"/>
                  </a:ext>
                </a:extLst>
              </p:cNvPr>
              <p:cNvSpPr/>
              <p:nvPr/>
            </p:nvSpPr>
            <p:spPr>
              <a:xfrm>
                <a:off x="8268650" y="1921343"/>
                <a:ext cx="972000" cy="936000"/>
              </a:xfrm>
              <a:prstGeom prst="ellipse">
                <a:avLst/>
              </a:prstGeom>
              <a:solidFill>
                <a:schemeClr val="accent2">
                  <a:lumMod val="60000"/>
                  <a:lumOff val="40000"/>
                </a:schemeClr>
              </a:solid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a:ln>
                    <a:noFill/>
                  </a:ln>
                  <a:solidFill>
                    <a:prstClr val="white"/>
                  </a:solidFill>
                  <a:effectLst/>
                  <a:uLnTx/>
                  <a:uFillTx/>
                  <a:ea typeface="+mn-ea"/>
                  <a:cs typeface="+mn-cs"/>
                </a:endParaRPr>
              </a:p>
            </p:txBody>
          </p:sp>
          <p:pic>
            <p:nvPicPr>
              <p:cNvPr id="69" name="Graphic 31" descr="Users outline">
                <a:extLst>
                  <a:ext uri="{FF2B5EF4-FFF2-40B4-BE49-F238E27FC236}">
                    <a16:creationId xmlns:a16="http://schemas.microsoft.com/office/drawing/2014/main" id="{338563EB-0082-130B-091C-EFEC49B0087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394621" y="2016874"/>
                <a:ext cx="698012" cy="698012"/>
              </a:xfrm>
              <a:prstGeom prst="rect">
                <a:avLst/>
              </a:prstGeom>
            </p:spPr>
          </p:pic>
        </p:grpSp>
        <p:grpSp>
          <p:nvGrpSpPr>
            <p:cNvPr id="70" name="Gruppieren 69">
              <a:extLst>
                <a:ext uri="{FF2B5EF4-FFF2-40B4-BE49-F238E27FC236}">
                  <a16:creationId xmlns:a16="http://schemas.microsoft.com/office/drawing/2014/main" id="{D0ABEA01-217E-6550-C82A-8741B9102827}"/>
                </a:ext>
              </a:extLst>
            </p:cNvPr>
            <p:cNvGrpSpPr/>
            <p:nvPr/>
          </p:nvGrpSpPr>
          <p:grpSpPr>
            <a:xfrm>
              <a:off x="6494648" y="1921343"/>
              <a:ext cx="972000" cy="936000"/>
              <a:chOff x="6494648" y="1921343"/>
              <a:chExt cx="972000" cy="936000"/>
            </a:xfrm>
          </p:grpSpPr>
          <p:sp>
            <p:nvSpPr>
              <p:cNvPr id="71" name="Oval 25">
                <a:extLst>
                  <a:ext uri="{FF2B5EF4-FFF2-40B4-BE49-F238E27FC236}">
                    <a16:creationId xmlns:a16="http://schemas.microsoft.com/office/drawing/2014/main" id="{8ED1090C-16FB-11DA-2DF1-576B80B9E213}"/>
                  </a:ext>
                </a:extLst>
              </p:cNvPr>
              <p:cNvSpPr/>
              <p:nvPr/>
            </p:nvSpPr>
            <p:spPr>
              <a:xfrm>
                <a:off x="6494648" y="1921343"/>
                <a:ext cx="972000" cy="936000"/>
              </a:xfrm>
              <a:prstGeom prst="ellipse">
                <a:avLst/>
              </a:prstGeom>
              <a:solidFill>
                <a:schemeClr val="accent2">
                  <a:lumMod val="60000"/>
                  <a:lumOff val="40000"/>
                </a:schemeClr>
              </a:solid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a:ln>
                    <a:noFill/>
                  </a:ln>
                  <a:solidFill>
                    <a:prstClr val="white"/>
                  </a:solidFill>
                  <a:effectLst/>
                  <a:uLnTx/>
                  <a:uFillTx/>
                  <a:ea typeface="+mn-ea"/>
                  <a:cs typeface="+mn-cs"/>
                </a:endParaRPr>
              </a:p>
            </p:txBody>
          </p:sp>
          <p:pic>
            <p:nvPicPr>
              <p:cNvPr id="72" name="Graphic 33" descr="Stethoscope outline">
                <a:extLst>
                  <a:ext uri="{FF2B5EF4-FFF2-40B4-BE49-F238E27FC236}">
                    <a16:creationId xmlns:a16="http://schemas.microsoft.com/office/drawing/2014/main" id="{754F0151-8110-A419-72C6-50B555B7C1D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633288" y="2065570"/>
                <a:ext cx="698012" cy="698012"/>
              </a:xfrm>
              <a:prstGeom prst="rect">
                <a:avLst/>
              </a:prstGeom>
            </p:spPr>
          </p:pic>
        </p:grpSp>
        <p:grpSp>
          <p:nvGrpSpPr>
            <p:cNvPr id="73" name="Gruppieren 72">
              <a:extLst>
                <a:ext uri="{FF2B5EF4-FFF2-40B4-BE49-F238E27FC236}">
                  <a16:creationId xmlns:a16="http://schemas.microsoft.com/office/drawing/2014/main" id="{45BB8CF7-097B-35FB-09F8-6F03FEC657C4}"/>
                </a:ext>
              </a:extLst>
            </p:cNvPr>
            <p:cNvGrpSpPr/>
            <p:nvPr/>
          </p:nvGrpSpPr>
          <p:grpSpPr>
            <a:xfrm>
              <a:off x="4596821" y="1921343"/>
              <a:ext cx="972000" cy="936000"/>
              <a:chOff x="4596821" y="1921343"/>
              <a:chExt cx="972000" cy="936000"/>
            </a:xfrm>
          </p:grpSpPr>
          <p:sp>
            <p:nvSpPr>
              <p:cNvPr id="74" name="Oval 19">
                <a:extLst>
                  <a:ext uri="{FF2B5EF4-FFF2-40B4-BE49-F238E27FC236}">
                    <a16:creationId xmlns:a16="http://schemas.microsoft.com/office/drawing/2014/main" id="{2C4F183B-601A-BDEE-58F5-A7A77B16183D}"/>
                  </a:ext>
                </a:extLst>
              </p:cNvPr>
              <p:cNvSpPr/>
              <p:nvPr/>
            </p:nvSpPr>
            <p:spPr>
              <a:xfrm>
                <a:off x="4596821" y="1921343"/>
                <a:ext cx="972000" cy="936000"/>
              </a:xfrm>
              <a:prstGeom prst="ellipse">
                <a:avLst/>
              </a:prstGeom>
              <a:solidFill>
                <a:schemeClr val="accent2">
                  <a:lumMod val="60000"/>
                  <a:lumOff val="40000"/>
                </a:schemeClr>
              </a:solid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a:ln>
                    <a:noFill/>
                  </a:ln>
                  <a:solidFill>
                    <a:prstClr val="white"/>
                  </a:solidFill>
                  <a:effectLst/>
                  <a:uLnTx/>
                  <a:uFillTx/>
                  <a:ea typeface="+mn-ea"/>
                  <a:cs typeface="+mn-cs"/>
                </a:endParaRPr>
              </a:p>
            </p:txBody>
          </p:sp>
          <p:pic>
            <p:nvPicPr>
              <p:cNvPr id="75" name="Graphic 35" descr="Germ outline">
                <a:extLst>
                  <a:ext uri="{FF2B5EF4-FFF2-40B4-BE49-F238E27FC236}">
                    <a16:creationId xmlns:a16="http://schemas.microsoft.com/office/drawing/2014/main" id="{F117285B-0B20-5757-C9FC-49C15894A50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751316" y="2024841"/>
                <a:ext cx="698012" cy="698012"/>
              </a:xfrm>
              <a:prstGeom prst="rect">
                <a:avLst/>
              </a:prstGeom>
            </p:spPr>
          </p:pic>
        </p:grpSp>
        <p:grpSp>
          <p:nvGrpSpPr>
            <p:cNvPr id="76" name="Gruppieren 75">
              <a:extLst>
                <a:ext uri="{FF2B5EF4-FFF2-40B4-BE49-F238E27FC236}">
                  <a16:creationId xmlns:a16="http://schemas.microsoft.com/office/drawing/2014/main" id="{5C31F3BA-1532-7486-FCE7-A0EC0A33C052}"/>
                </a:ext>
              </a:extLst>
            </p:cNvPr>
            <p:cNvGrpSpPr/>
            <p:nvPr/>
          </p:nvGrpSpPr>
          <p:grpSpPr>
            <a:xfrm>
              <a:off x="2784719" y="1921343"/>
              <a:ext cx="972000" cy="936000"/>
              <a:chOff x="2784719" y="1921343"/>
              <a:chExt cx="972000" cy="936000"/>
            </a:xfrm>
          </p:grpSpPr>
          <p:sp>
            <p:nvSpPr>
              <p:cNvPr id="77" name="Oval 18">
                <a:extLst>
                  <a:ext uri="{FF2B5EF4-FFF2-40B4-BE49-F238E27FC236}">
                    <a16:creationId xmlns:a16="http://schemas.microsoft.com/office/drawing/2014/main" id="{C9750C3E-C92B-672C-D719-29DFDC47113C}"/>
                  </a:ext>
                </a:extLst>
              </p:cNvPr>
              <p:cNvSpPr/>
              <p:nvPr/>
            </p:nvSpPr>
            <p:spPr>
              <a:xfrm>
                <a:off x="2784719" y="1921343"/>
                <a:ext cx="972000" cy="936000"/>
              </a:xfrm>
              <a:prstGeom prst="ellipse">
                <a:avLst/>
              </a:prstGeom>
              <a:solidFill>
                <a:schemeClr val="accent2">
                  <a:lumMod val="60000"/>
                  <a:lumOff val="40000"/>
                </a:schemeClr>
              </a:solid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a:ln>
                    <a:noFill/>
                  </a:ln>
                  <a:solidFill>
                    <a:prstClr val="white"/>
                  </a:solidFill>
                  <a:effectLst/>
                  <a:uLnTx/>
                  <a:uFillTx/>
                  <a:ea typeface="+mn-ea"/>
                  <a:cs typeface="+mn-cs"/>
                </a:endParaRPr>
              </a:p>
            </p:txBody>
          </p:sp>
          <p:pic>
            <p:nvPicPr>
              <p:cNvPr id="78" name="Graphic 37" descr="Coins outline">
                <a:extLst>
                  <a:ext uri="{FF2B5EF4-FFF2-40B4-BE49-F238E27FC236}">
                    <a16:creationId xmlns:a16="http://schemas.microsoft.com/office/drawing/2014/main" id="{11619B1F-A4DA-AA4F-0673-AE9810C3C9A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921713" y="2040337"/>
                <a:ext cx="698012" cy="698012"/>
              </a:xfrm>
              <a:prstGeom prst="rect">
                <a:avLst/>
              </a:prstGeom>
            </p:spPr>
          </p:pic>
        </p:grpSp>
        <p:grpSp>
          <p:nvGrpSpPr>
            <p:cNvPr id="79" name="Gruppieren 78">
              <a:extLst>
                <a:ext uri="{FF2B5EF4-FFF2-40B4-BE49-F238E27FC236}">
                  <a16:creationId xmlns:a16="http://schemas.microsoft.com/office/drawing/2014/main" id="{EA2027A0-D154-6D20-856A-674D1A183893}"/>
                </a:ext>
              </a:extLst>
            </p:cNvPr>
            <p:cNvGrpSpPr/>
            <p:nvPr/>
          </p:nvGrpSpPr>
          <p:grpSpPr>
            <a:xfrm>
              <a:off x="258603" y="4345774"/>
              <a:ext cx="914401" cy="914401"/>
              <a:chOff x="258603" y="4345774"/>
              <a:chExt cx="914401" cy="914401"/>
            </a:xfrm>
          </p:grpSpPr>
          <p:sp>
            <p:nvSpPr>
              <p:cNvPr id="80" name="Oval 40">
                <a:extLst>
                  <a:ext uri="{FF2B5EF4-FFF2-40B4-BE49-F238E27FC236}">
                    <a16:creationId xmlns:a16="http://schemas.microsoft.com/office/drawing/2014/main" id="{CC661063-5911-2CFC-4E4F-8C95D571D105}"/>
                  </a:ext>
                </a:extLst>
              </p:cNvPr>
              <p:cNvSpPr/>
              <p:nvPr/>
            </p:nvSpPr>
            <p:spPr>
              <a:xfrm>
                <a:off x="258603" y="4345774"/>
                <a:ext cx="914401" cy="914401"/>
              </a:xfrm>
              <a:prstGeom prst="ellipse">
                <a:avLst/>
              </a:prstGeom>
              <a:solidFill>
                <a:sysClr val="window" lastClr="FFFFFF"/>
              </a:solidFill>
              <a:ln w="25400" cap="flat" cmpd="sng" algn="ctr">
                <a:solidFill>
                  <a:srgbClr val="347475"/>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a:ln>
                    <a:noFill/>
                  </a:ln>
                  <a:solidFill>
                    <a:prstClr val="white"/>
                  </a:solidFill>
                  <a:effectLst/>
                  <a:uLnTx/>
                  <a:uFillTx/>
                  <a:ea typeface="+mn-ea"/>
                  <a:cs typeface="+mn-cs"/>
                </a:endParaRPr>
              </a:p>
            </p:txBody>
          </p:sp>
          <p:pic>
            <p:nvPicPr>
              <p:cNvPr id="81" name="Graphic 42" descr="Downward trend graph outline">
                <a:extLst>
                  <a:ext uri="{FF2B5EF4-FFF2-40B4-BE49-F238E27FC236}">
                    <a16:creationId xmlns:a16="http://schemas.microsoft.com/office/drawing/2014/main" id="{F6D03E97-DF7A-A80B-9624-194C4527C0C5}"/>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353861" y="4449575"/>
                <a:ext cx="733322" cy="733322"/>
              </a:xfrm>
              <a:prstGeom prst="rect">
                <a:avLst/>
              </a:prstGeom>
            </p:spPr>
          </p:pic>
        </p:grpSp>
        <p:sp>
          <p:nvSpPr>
            <p:cNvPr id="82" name="TextBox 5">
              <a:extLst>
                <a:ext uri="{FF2B5EF4-FFF2-40B4-BE49-F238E27FC236}">
                  <a16:creationId xmlns:a16="http://schemas.microsoft.com/office/drawing/2014/main" id="{6A4B2D36-7937-F4D1-EBA5-DC8D18AB29EF}"/>
                </a:ext>
              </a:extLst>
            </p:cNvPr>
            <p:cNvSpPr txBox="1"/>
            <p:nvPr/>
          </p:nvSpPr>
          <p:spPr>
            <a:xfrm>
              <a:off x="7845525" y="2906357"/>
              <a:ext cx="1872000" cy="1139330"/>
            </a:xfrm>
            <a:prstGeom prst="rect">
              <a:avLst/>
            </a:prstGeom>
            <a:noFill/>
          </p:spPr>
          <p:txBody>
            <a:bodyPr wrap="square" rtlCol="0">
              <a:spAutoFit/>
            </a:bodyPr>
            <a:lstStyle/>
            <a:p>
              <a:pPr algn="ctr" defTabSz="914400"/>
              <a:r>
                <a:rPr lang="en-GB" sz="800" b="1">
                  <a:solidFill>
                    <a:srgbClr val="000000"/>
                  </a:solidFill>
                </a:rPr>
                <a:t>Ethnizität</a:t>
              </a:r>
              <a:r>
                <a:rPr lang="en-GB" sz="800" b="1" baseline="30000">
                  <a:solidFill>
                    <a:srgbClr val="000000"/>
                  </a:solidFill>
                </a:rPr>
                <a:t>2</a:t>
              </a:r>
              <a:r>
                <a:rPr lang="en-GB" sz="800" b="1">
                  <a:solidFill>
                    <a:srgbClr val="000000"/>
                  </a:solidFill>
                </a:rPr>
                <a:t> </a:t>
              </a:r>
              <a:br>
                <a:rPr lang="en-GB" sz="800" b="1">
                  <a:solidFill>
                    <a:srgbClr val="000000"/>
                  </a:solidFill>
                </a:rPr>
              </a:br>
              <a:r>
                <a:rPr lang="de-DE" sz="700">
                  <a:solidFill>
                    <a:srgbClr val="000000"/>
                  </a:solidFill>
                </a:rPr>
                <a:t>Menschen aus ethnischen Minderheiten haben zum Zeitpunkt der Diagnose häufiger eine DKA</a:t>
              </a:r>
              <a:r>
                <a:rPr lang="en-GB" sz="700" baseline="30000">
                  <a:solidFill>
                    <a:srgbClr val="000000"/>
                  </a:solidFill>
                </a:rPr>
                <a:t>2</a:t>
              </a:r>
              <a:endParaRPr lang="en-GB" sz="800" baseline="30000">
                <a:solidFill>
                  <a:srgbClr val="000000"/>
                </a:solidFill>
              </a:endParaRPr>
            </a:p>
          </p:txBody>
        </p:sp>
        <p:grpSp>
          <p:nvGrpSpPr>
            <p:cNvPr id="83" name="Gruppieren 82">
              <a:extLst>
                <a:ext uri="{FF2B5EF4-FFF2-40B4-BE49-F238E27FC236}">
                  <a16:creationId xmlns:a16="http://schemas.microsoft.com/office/drawing/2014/main" id="{5D088FA8-A95B-8E58-A1B7-973650CBD906}"/>
                </a:ext>
              </a:extLst>
            </p:cNvPr>
            <p:cNvGrpSpPr/>
            <p:nvPr/>
          </p:nvGrpSpPr>
          <p:grpSpPr>
            <a:xfrm>
              <a:off x="10356976" y="1902293"/>
              <a:ext cx="972000" cy="936000"/>
              <a:chOff x="10356976" y="1902293"/>
              <a:chExt cx="972000" cy="936000"/>
            </a:xfrm>
          </p:grpSpPr>
          <p:sp>
            <p:nvSpPr>
              <p:cNvPr id="84" name="Oval 2">
                <a:extLst>
                  <a:ext uri="{FF2B5EF4-FFF2-40B4-BE49-F238E27FC236}">
                    <a16:creationId xmlns:a16="http://schemas.microsoft.com/office/drawing/2014/main" id="{68DAACA0-6E48-5063-B6DE-822FAA59F69F}"/>
                  </a:ext>
                </a:extLst>
              </p:cNvPr>
              <p:cNvSpPr/>
              <p:nvPr/>
            </p:nvSpPr>
            <p:spPr>
              <a:xfrm>
                <a:off x="10356976" y="1902293"/>
                <a:ext cx="972000" cy="936000"/>
              </a:xfrm>
              <a:prstGeom prst="ellipse">
                <a:avLst/>
              </a:prstGeom>
              <a:solidFill>
                <a:schemeClr val="accent2">
                  <a:lumMod val="60000"/>
                  <a:lumOff val="40000"/>
                </a:schemeClr>
              </a:solid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a:ln>
                    <a:noFill/>
                  </a:ln>
                  <a:solidFill>
                    <a:prstClr val="white"/>
                  </a:solidFill>
                  <a:effectLst/>
                  <a:uLnTx/>
                  <a:uFillTx/>
                  <a:ea typeface="+mn-ea"/>
                  <a:cs typeface="+mn-cs"/>
                </a:endParaRPr>
              </a:p>
            </p:txBody>
          </p:sp>
          <p:pic>
            <p:nvPicPr>
              <p:cNvPr id="85" name="Graphic 8" descr="Family with two children outline">
                <a:extLst>
                  <a:ext uri="{FF2B5EF4-FFF2-40B4-BE49-F238E27FC236}">
                    <a16:creationId xmlns:a16="http://schemas.microsoft.com/office/drawing/2014/main" id="{EA7B80E5-8201-3BAB-E354-C52FFB33836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0460513" y="1997390"/>
                <a:ext cx="750961" cy="750961"/>
              </a:xfrm>
              <a:prstGeom prst="rect">
                <a:avLst/>
              </a:prstGeom>
            </p:spPr>
          </p:pic>
        </p:grpSp>
        <p:grpSp>
          <p:nvGrpSpPr>
            <p:cNvPr id="86" name="Gruppieren 85">
              <a:extLst>
                <a:ext uri="{FF2B5EF4-FFF2-40B4-BE49-F238E27FC236}">
                  <a16:creationId xmlns:a16="http://schemas.microsoft.com/office/drawing/2014/main" id="{00B56797-7C05-7AAB-7BF5-1D59D17996AE}"/>
                </a:ext>
              </a:extLst>
            </p:cNvPr>
            <p:cNvGrpSpPr/>
            <p:nvPr/>
          </p:nvGrpSpPr>
          <p:grpSpPr>
            <a:xfrm>
              <a:off x="287178" y="1174714"/>
              <a:ext cx="932681" cy="932681"/>
              <a:chOff x="287178" y="1174714"/>
              <a:chExt cx="932681" cy="932681"/>
            </a:xfrm>
          </p:grpSpPr>
          <p:sp>
            <p:nvSpPr>
              <p:cNvPr id="87" name="Oval 6">
                <a:extLst>
                  <a:ext uri="{FF2B5EF4-FFF2-40B4-BE49-F238E27FC236}">
                    <a16:creationId xmlns:a16="http://schemas.microsoft.com/office/drawing/2014/main" id="{E8298ECE-BB4C-3FAF-C403-E1D0883689FB}"/>
                  </a:ext>
                </a:extLst>
              </p:cNvPr>
              <p:cNvSpPr/>
              <p:nvPr/>
            </p:nvSpPr>
            <p:spPr>
              <a:xfrm>
                <a:off x="287178" y="1174714"/>
                <a:ext cx="932681" cy="932681"/>
              </a:xfrm>
              <a:prstGeom prst="ellipse">
                <a:avLst/>
              </a:prstGeom>
              <a:solidFill>
                <a:sysClr val="window" lastClr="FFFFFF"/>
              </a:solidFill>
              <a:ln w="25400" cap="flat" cmpd="sng" algn="ctr">
                <a:solidFill>
                  <a:schemeClr val="accent2">
                    <a:lumMod val="60000"/>
                    <a:lumOff val="40000"/>
                  </a:schemeClr>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a:ln>
                    <a:noFill/>
                  </a:ln>
                  <a:solidFill>
                    <a:prstClr val="white"/>
                  </a:solidFill>
                  <a:effectLst/>
                  <a:uLnTx/>
                  <a:uFillTx/>
                  <a:ea typeface="+mn-ea"/>
                  <a:cs typeface="+mn-cs"/>
                </a:endParaRPr>
              </a:p>
            </p:txBody>
          </p:sp>
          <p:pic>
            <p:nvPicPr>
              <p:cNvPr id="88" name="Graphic 14" descr="Upward trend outline">
                <a:extLst>
                  <a:ext uri="{FF2B5EF4-FFF2-40B4-BE49-F238E27FC236}">
                    <a16:creationId xmlns:a16="http://schemas.microsoft.com/office/drawing/2014/main" id="{3C428914-0038-7D2B-4A8A-8EC7A1B1E3B1}"/>
                  </a:ext>
                </a:extLst>
              </p:cNvPr>
              <p:cNvPicPr>
                <a:picLocks noChangeAspect="1"/>
              </p:cNvPicPr>
              <p:nvPr/>
            </p:nvPicPr>
            <p:blipFill>
              <a:blip r:embed="rId17">
                <a:extLst>
                  <a:ext uri="{96DAC541-7B7A-43D3-8B79-37D633B846F1}">
                    <asvg:svgBlip xmlns:asvg="http://schemas.microsoft.com/office/drawing/2016/SVG/main" r:embed="rId18"/>
                  </a:ext>
                </a:extLst>
              </a:blip>
              <a:srcRect/>
              <a:stretch/>
            </p:blipFill>
            <p:spPr>
              <a:xfrm>
                <a:off x="414925" y="1291345"/>
                <a:ext cx="699418" cy="699418"/>
              </a:xfrm>
              <a:prstGeom prst="rect">
                <a:avLst/>
              </a:prstGeom>
            </p:spPr>
          </p:pic>
        </p:grpSp>
        <p:sp>
          <p:nvSpPr>
            <p:cNvPr id="89" name="TextBox 32">
              <a:extLst>
                <a:ext uri="{FF2B5EF4-FFF2-40B4-BE49-F238E27FC236}">
                  <a16:creationId xmlns:a16="http://schemas.microsoft.com/office/drawing/2014/main" id="{EAE54122-686F-9AEA-FD2D-218661E4AEFF}"/>
                </a:ext>
              </a:extLst>
            </p:cNvPr>
            <p:cNvSpPr txBox="1"/>
            <p:nvPr/>
          </p:nvSpPr>
          <p:spPr>
            <a:xfrm>
              <a:off x="3848100" y="1228726"/>
              <a:ext cx="4991101" cy="372026"/>
            </a:xfrm>
            <a:prstGeom prst="rect">
              <a:avLst/>
            </a:prstGeom>
            <a:solidFill>
              <a:sysClr val="window" lastClr="FFFFFF"/>
            </a:solidFill>
            <a:ln w="19050">
              <a:solidFill>
                <a:schemeClr val="accent2">
                  <a:lumMod val="60000"/>
                  <a:lumOff val="40000"/>
                </a:schemeClr>
              </a:solidFill>
            </a:ln>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GB" sz="1000" b="0" i="0" u="none" strike="noStrike" kern="0" cap="none" spc="0" normalizeH="0" baseline="0" noProof="0" err="1">
                  <a:ln>
                    <a:noFill/>
                  </a:ln>
                  <a:solidFill>
                    <a:srgbClr val="000000"/>
                  </a:solidFill>
                  <a:effectLst/>
                  <a:uLnTx/>
                  <a:uFillTx/>
                </a:rPr>
                <a:t>Faktoren</a:t>
              </a:r>
              <a:r>
                <a:rPr kumimoji="0" lang="en-GB" sz="1000" b="0" i="0" u="none" strike="noStrike" kern="0" cap="none" spc="0" normalizeH="0" baseline="0" noProof="0">
                  <a:ln>
                    <a:noFill/>
                  </a:ln>
                  <a:solidFill>
                    <a:srgbClr val="000000"/>
                  </a:solidFill>
                  <a:effectLst/>
                  <a:uLnTx/>
                  <a:uFillTx/>
                </a:rPr>
                <a:t> </a:t>
              </a:r>
              <a:r>
                <a:rPr kumimoji="0" lang="en-GB" sz="1000" b="0" i="0" u="none" strike="noStrike" kern="0" cap="none" spc="0" normalizeH="0" baseline="0" noProof="0" err="1">
                  <a:ln>
                    <a:noFill/>
                  </a:ln>
                  <a:solidFill>
                    <a:srgbClr val="000000"/>
                  </a:solidFill>
                  <a:effectLst/>
                  <a:uLnTx/>
                  <a:uFillTx/>
                </a:rPr>
                <a:t>assoziiert</a:t>
              </a:r>
              <a:r>
                <a:rPr kumimoji="0" lang="en-GB" sz="1000" b="0" i="0" u="none" strike="noStrike" kern="0" cap="none" spc="0" normalizeH="0" baseline="0" noProof="0">
                  <a:ln>
                    <a:noFill/>
                  </a:ln>
                  <a:solidFill>
                    <a:srgbClr val="000000"/>
                  </a:solidFill>
                  <a:effectLst/>
                  <a:uLnTx/>
                  <a:uFillTx/>
                </a:rPr>
                <a:t> </a:t>
              </a:r>
              <a:r>
                <a:rPr kumimoji="0" lang="en-GB" sz="1000" b="0" i="0" u="none" strike="noStrike" kern="0" cap="none" spc="0" normalizeH="0" baseline="0" noProof="0" err="1">
                  <a:ln>
                    <a:noFill/>
                  </a:ln>
                  <a:solidFill>
                    <a:srgbClr val="000000"/>
                  </a:solidFill>
                  <a:effectLst/>
                  <a:uLnTx/>
                  <a:uFillTx/>
                </a:rPr>
                <a:t>mit</a:t>
              </a:r>
              <a:r>
                <a:rPr kumimoji="0" lang="en-GB" sz="1000" b="0" i="0" u="none" strike="noStrike" kern="0" cap="none" spc="0" normalizeH="0" baseline="0" noProof="0">
                  <a:ln>
                    <a:noFill/>
                  </a:ln>
                  <a:solidFill>
                    <a:srgbClr val="000000"/>
                  </a:solidFill>
                  <a:effectLst/>
                  <a:uLnTx/>
                  <a:uFillTx/>
                </a:rPr>
                <a:t> </a:t>
              </a:r>
              <a:r>
                <a:rPr kumimoji="0" lang="en-GB" sz="1000" b="0" i="0" u="none" strike="noStrike" kern="0" cap="none" spc="0" normalizeH="0" baseline="0" noProof="0" err="1">
                  <a:ln>
                    <a:noFill/>
                  </a:ln>
                  <a:solidFill>
                    <a:srgbClr val="000000"/>
                  </a:solidFill>
                  <a:effectLst/>
                  <a:uLnTx/>
                  <a:uFillTx/>
                </a:rPr>
                <a:t>erhöhtem</a:t>
              </a:r>
              <a:r>
                <a:rPr kumimoji="0" lang="en-GB" sz="1000" b="0" i="0" u="none" strike="noStrike" kern="0" cap="none" spc="0" normalizeH="0" baseline="0" noProof="0">
                  <a:ln>
                    <a:noFill/>
                  </a:ln>
                  <a:solidFill>
                    <a:srgbClr val="000000"/>
                  </a:solidFill>
                  <a:effectLst/>
                  <a:uLnTx/>
                  <a:uFillTx/>
                </a:rPr>
                <a:t> DKA-</a:t>
              </a:r>
              <a:r>
                <a:rPr kumimoji="0" lang="en-GB" sz="1000" b="0" i="0" u="none" strike="noStrike" kern="0" cap="none" spc="0" normalizeH="0" baseline="0" noProof="0" err="1">
                  <a:ln>
                    <a:noFill/>
                  </a:ln>
                  <a:solidFill>
                    <a:srgbClr val="000000"/>
                  </a:solidFill>
                  <a:effectLst/>
                  <a:uLnTx/>
                  <a:uFillTx/>
                </a:rPr>
                <a:t>Risiko</a:t>
              </a:r>
              <a:endParaRPr kumimoji="0" lang="en-GB" sz="1000" b="0" i="0" u="none" strike="noStrike" kern="0" cap="none" spc="0" normalizeH="0" baseline="0" noProof="0">
                <a:ln>
                  <a:noFill/>
                </a:ln>
                <a:solidFill>
                  <a:srgbClr val="000000"/>
                </a:solidFill>
                <a:effectLst/>
                <a:uLnTx/>
                <a:uFillTx/>
              </a:endParaRPr>
            </a:p>
          </p:txBody>
        </p:sp>
        <p:sp>
          <p:nvSpPr>
            <p:cNvPr id="90" name="TextBox 34">
              <a:extLst>
                <a:ext uri="{FF2B5EF4-FFF2-40B4-BE49-F238E27FC236}">
                  <a16:creationId xmlns:a16="http://schemas.microsoft.com/office/drawing/2014/main" id="{752CD2D4-9D95-77D8-8129-635C3D7708C8}"/>
                </a:ext>
              </a:extLst>
            </p:cNvPr>
            <p:cNvSpPr txBox="1"/>
            <p:nvPr/>
          </p:nvSpPr>
          <p:spPr>
            <a:xfrm>
              <a:off x="3714749" y="4371977"/>
              <a:ext cx="5400675" cy="372026"/>
            </a:xfrm>
            <a:prstGeom prst="rect">
              <a:avLst/>
            </a:prstGeom>
            <a:solidFill>
              <a:sysClr val="window" lastClr="FFFFFF"/>
            </a:solidFill>
            <a:ln w="19050">
              <a:solidFill>
                <a:srgbClr val="347475"/>
              </a:solidFill>
            </a:ln>
          </p:spPr>
          <p:txBody>
            <a:bodyPr wrap="square" rtlCol="0">
              <a:spAutoFit/>
            </a:bodyPr>
            <a:lstStyle/>
            <a:p>
              <a:pPr algn="ctr" defTabSz="914400"/>
              <a:r>
                <a:rPr kumimoji="0" lang="en-GB" sz="1000" b="0" i="0" u="none" strike="noStrike" kern="0" cap="none" spc="0" normalizeH="0" baseline="0" noProof="0" err="1">
                  <a:ln>
                    <a:noFill/>
                  </a:ln>
                  <a:solidFill>
                    <a:srgbClr val="000000"/>
                  </a:solidFill>
                  <a:effectLst/>
                  <a:uLnTx/>
                  <a:uFillTx/>
                </a:rPr>
                <a:t>Faktoren</a:t>
              </a:r>
              <a:r>
                <a:rPr kumimoji="0" lang="en-GB" sz="1000" b="0" i="0" u="none" strike="noStrike" kern="0" cap="none" spc="0" normalizeH="0" baseline="0" noProof="0">
                  <a:ln>
                    <a:noFill/>
                  </a:ln>
                  <a:solidFill>
                    <a:srgbClr val="000000"/>
                  </a:solidFill>
                  <a:effectLst/>
                  <a:uLnTx/>
                  <a:uFillTx/>
                </a:rPr>
                <a:t> </a:t>
              </a:r>
              <a:r>
                <a:rPr kumimoji="0" lang="en-GB" sz="1000" b="0" i="0" u="none" strike="noStrike" kern="0" cap="none" spc="0" normalizeH="0" baseline="0" noProof="0" err="1">
                  <a:ln>
                    <a:noFill/>
                  </a:ln>
                  <a:solidFill>
                    <a:srgbClr val="000000"/>
                  </a:solidFill>
                  <a:effectLst/>
                  <a:uLnTx/>
                  <a:uFillTx/>
                </a:rPr>
                <a:t>assoziiert</a:t>
              </a:r>
              <a:r>
                <a:rPr kumimoji="0" lang="en-GB" sz="1000" b="0" i="0" u="none" strike="noStrike" kern="0" cap="none" spc="0" normalizeH="0" baseline="0" noProof="0">
                  <a:ln>
                    <a:noFill/>
                  </a:ln>
                  <a:solidFill>
                    <a:srgbClr val="000000"/>
                  </a:solidFill>
                  <a:effectLst/>
                  <a:uLnTx/>
                  <a:uFillTx/>
                </a:rPr>
                <a:t> </a:t>
              </a:r>
              <a:r>
                <a:rPr kumimoji="0" lang="en-GB" sz="1000" b="0" i="0" u="none" strike="noStrike" kern="0" cap="none" spc="0" normalizeH="0" baseline="0" noProof="0" err="1">
                  <a:ln>
                    <a:noFill/>
                  </a:ln>
                  <a:solidFill>
                    <a:srgbClr val="000000"/>
                  </a:solidFill>
                  <a:effectLst/>
                  <a:uLnTx/>
                  <a:uFillTx/>
                </a:rPr>
                <a:t>mit</a:t>
              </a:r>
              <a:r>
                <a:rPr kumimoji="0" lang="en-GB" sz="1000" b="0" i="0" u="none" strike="noStrike" kern="0" cap="none" spc="0" normalizeH="0" baseline="0" noProof="0">
                  <a:ln>
                    <a:noFill/>
                  </a:ln>
                  <a:solidFill>
                    <a:srgbClr val="000000"/>
                  </a:solidFill>
                  <a:effectLst/>
                  <a:uLnTx/>
                  <a:uFillTx/>
                </a:rPr>
                <a:t> </a:t>
              </a:r>
              <a:r>
                <a:rPr kumimoji="0" lang="en-GB" sz="1000" b="0" i="0" u="none" strike="noStrike" kern="0" cap="none" spc="0" normalizeH="0" baseline="0" noProof="0" err="1">
                  <a:ln>
                    <a:noFill/>
                  </a:ln>
                  <a:solidFill>
                    <a:srgbClr val="000000"/>
                  </a:solidFill>
                  <a:effectLst/>
                  <a:uLnTx/>
                  <a:uFillTx/>
                </a:rPr>
                <a:t>erniedrigtem</a:t>
              </a:r>
              <a:r>
                <a:rPr kumimoji="0" lang="en-GB" sz="1000" b="0" i="0" u="none" strike="noStrike" kern="0" cap="none" spc="0" normalizeH="0" baseline="0" noProof="0">
                  <a:ln>
                    <a:noFill/>
                  </a:ln>
                  <a:solidFill>
                    <a:srgbClr val="000000"/>
                  </a:solidFill>
                  <a:effectLst/>
                  <a:uLnTx/>
                  <a:uFillTx/>
                </a:rPr>
                <a:t> DKA-Risiko</a:t>
              </a:r>
              <a:r>
                <a:rPr kumimoji="0" lang="en-GB" sz="1000" b="0" i="0" u="none" strike="noStrike" kern="0" cap="none" spc="0" normalizeH="0" baseline="30000" noProof="0">
                  <a:ln>
                    <a:noFill/>
                  </a:ln>
                  <a:solidFill>
                    <a:srgbClr val="000000"/>
                  </a:solidFill>
                  <a:effectLst/>
                  <a:uLnTx/>
                  <a:uFillTx/>
                </a:rPr>
                <a:t>1</a:t>
              </a:r>
              <a:endParaRPr kumimoji="0" lang="en-GB" sz="1000" b="0" i="0" u="none" strike="noStrike" kern="0" cap="none" spc="0" normalizeH="0" baseline="0" noProof="0">
                <a:ln>
                  <a:noFill/>
                </a:ln>
                <a:solidFill>
                  <a:srgbClr val="000000"/>
                </a:solidFill>
                <a:effectLst/>
                <a:uLnTx/>
                <a:uFillTx/>
              </a:endParaRPr>
            </a:p>
          </p:txBody>
        </p:sp>
        <p:grpSp>
          <p:nvGrpSpPr>
            <p:cNvPr id="91" name="Gruppieren 90">
              <a:extLst>
                <a:ext uri="{FF2B5EF4-FFF2-40B4-BE49-F238E27FC236}">
                  <a16:creationId xmlns:a16="http://schemas.microsoft.com/office/drawing/2014/main" id="{56ECFE47-26BE-37B5-E812-EDD989CE27FD}"/>
                </a:ext>
              </a:extLst>
            </p:cNvPr>
            <p:cNvGrpSpPr/>
            <p:nvPr/>
          </p:nvGrpSpPr>
          <p:grpSpPr>
            <a:xfrm>
              <a:off x="1698751" y="4805384"/>
              <a:ext cx="901574" cy="868183"/>
              <a:chOff x="1698751" y="4805384"/>
              <a:chExt cx="901574" cy="868183"/>
            </a:xfrm>
          </p:grpSpPr>
          <p:sp>
            <p:nvSpPr>
              <p:cNvPr id="92" name="Oval 38">
                <a:extLst>
                  <a:ext uri="{FF2B5EF4-FFF2-40B4-BE49-F238E27FC236}">
                    <a16:creationId xmlns:a16="http://schemas.microsoft.com/office/drawing/2014/main" id="{C283EFEC-0B68-9CDC-F76A-867726E388CA}"/>
                  </a:ext>
                </a:extLst>
              </p:cNvPr>
              <p:cNvSpPr/>
              <p:nvPr/>
            </p:nvSpPr>
            <p:spPr>
              <a:xfrm>
                <a:off x="1698751" y="4805384"/>
                <a:ext cx="901574" cy="868183"/>
              </a:xfrm>
              <a:prstGeom prst="ellipse">
                <a:avLst/>
              </a:prstGeom>
              <a:solidFill>
                <a:srgbClr val="347475"/>
              </a:solidFill>
              <a:ln w="25400" cap="flat" cmpd="sng" algn="ctr">
                <a:no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GB" sz="800" b="0" i="0" u="none" strike="noStrike" kern="0" cap="none" spc="0" normalizeH="0" baseline="0" noProof="0">
                  <a:ln>
                    <a:noFill/>
                  </a:ln>
                  <a:solidFill>
                    <a:prstClr val="white"/>
                  </a:solidFill>
                  <a:effectLst/>
                  <a:uLnTx/>
                  <a:uFillTx/>
                  <a:ea typeface="+mn-ea"/>
                  <a:cs typeface="+mn-cs"/>
                </a:endParaRPr>
              </a:p>
            </p:txBody>
          </p:sp>
          <p:pic>
            <p:nvPicPr>
              <p:cNvPr id="93" name="Graphic 39" descr="Family with two children outline">
                <a:extLst>
                  <a:ext uri="{FF2B5EF4-FFF2-40B4-BE49-F238E27FC236}">
                    <a16:creationId xmlns:a16="http://schemas.microsoft.com/office/drawing/2014/main" id="{3FA3C735-3063-AB64-4B66-F2D239D7602E}"/>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794786" y="4893591"/>
                <a:ext cx="696550" cy="696551"/>
              </a:xfrm>
              <a:prstGeom prst="rect">
                <a:avLst/>
              </a:prstGeom>
            </p:spPr>
          </p:pic>
        </p:grpSp>
        <p:sp>
          <p:nvSpPr>
            <p:cNvPr id="94" name="TextBox 44">
              <a:extLst>
                <a:ext uri="{FF2B5EF4-FFF2-40B4-BE49-F238E27FC236}">
                  <a16:creationId xmlns:a16="http://schemas.microsoft.com/office/drawing/2014/main" id="{70ADF201-FFD6-3FF5-478C-640DF85A2BF4}"/>
                </a:ext>
              </a:extLst>
            </p:cNvPr>
            <p:cNvSpPr txBox="1"/>
            <p:nvPr/>
          </p:nvSpPr>
          <p:spPr>
            <a:xfrm>
              <a:off x="1132761" y="5752150"/>
              <a:ext cx="2156540" cy="635544"/>
            </a:xfrm>
            <a:prstGeom prst="rect">
              <a:avLst/>
            </a:prstGeom>
            <a:noFill/>
          </p:spPr>
          <p:txBody>
            <a:bodyPr wrap="square" rtlCol="0">
              <a:spAutoFit/>
            </a:bodyPr>
            <a:lstStyle/>
            <a:p>
              <a:pPr algn="ctr" defTabSz="914400"/>
              <a:r>
                <a:rPr lang="en-GB" sz="800" b="1">
                  <a:solidFill>
                    <a:srgbClr val="000000"/>
                  </a:solidFill>
                </a:rPr>
                <a:t>Eine </a:t>
              </a:r>
              <a:r>
                <a:rPr lang="en-GB" sz="800" b="1" err="1">
                  <a:solidFill>
                    <a:srgbClr val="000000"/>
                  </a:solidFill>
                </a:rPr>
                <a:t>familiäre</a:t>
              </a:r>
              <a:r>
                <a:rPr lang="en-GB" sz="800" b="1">
                  <a:solidFill>
                    <a:srgbClr val="000000"/>
                  </a:solidFill>
                </a:rPr>
                <a:t> </a:t>
              </a:r>
              <a:r>
                <a:rPr lang="en-GB" sz="800" b="1" err="1">
                  <a:solidFill>
                    <a:srgbClr val="000000"/>
                  </a:solidFill>
                </a:rPr>
                <a:t>Vorgeschichte</a:t>
              </a:r>
              <a:r>
                <a:rPr lang="en-GB" sz="800" b="1">
                  <a:solidFill>
                    <a:srgbClr val="000000"/>
                  </a:solidFill>
                </a:rPr>
                <a:t> </a:t>
              </a:r>
              <a:r>
                <a:rPr lang="en-GB" sz="800" b="1" err="1">
                  <a:solidFill>
                    <a:srgbClr val="000000"/>
                  </a:solidFill>
                </a:rPr>
                <a:t>haben</a:t>
              </a:r>
              <a:endParaRPr lang="en-GB" sz="700">
                <a:solidFill>
                  <a:srgbClr val="000000"/>
                </a:solidFill>
              </a:endParaRPr>
            </a:p>
            <a:p>
              <a:pPr algn="ctr" defTabSz="914400"/>
              <a:endParaRPr lang="en-GB" sz="800" b="1" baseline="30000">
                <a:solidFill>
                  <a:srgbClr val="000000"/>
                </a:solidFill>
              </a:endParaRPr>
            </a:p>
          </p:txBody>
        </p:sp>
        <p:grpSp>
          <p:nvGrpSpPr>
            <p:cNvPr id="95" name="Gruppieren 94">
              <a:extLst>
                <a:ext uri="{FF2B5EF4-FFF2-40B4-BE49-F238E27FC236}">
                  <a16:creationId xmlns:a16="http://schemas.microsoft.com/office/drawing/2014/main" id="{0399003C-390A-BE84-B731-C8FC682C7A29}"/>
                </a:ext>
              </a:extLst>
            </p:cNvPr>
            <p:cNvGrpSpPr/>
            <p:nvPr/>
          </p:nvGrpSpPr>
          <p:grpSpPr>
            <a:xfrm>
              <a:off x="4496014" y="4808269"/>
              <a:ext cx="864693" cy="864693"/>
              <a:chOff x="4496014" y="4808269"/>
              <a:chExt cx="864693" cy="864693"/>
            </a:xfrm>
          </p:grpSpPr>
          <p:sp>
            <p:nvSpPr>
              <p:cNvPr id="96" name="Oval 46">
                <a:extLst>
                  <a:ext uri="{FF2B5EF4-FFF2-40B4-BE49-F238E27FC236}">
                    <a16:creationId xmlns:a16="http://schemas.microsoft.com/office/drawing/2014/main" id="{E85FC00D-82D3-97F6-5B40-E6261D8D0364}"/>
                  </a:ext>
                </a:extLst>
              </p:cNvPr>
              <p:cNvSpPr/>
              <p:nvPr/>
            </p:nvSpPr>
            <p:spPr>
              <a:xfrm>
                <a:off x="4496014" y="4808269"/>
                <a:ext cx="864693" cy="864693"/>
              </a:xfrm>
              <a:prstGeom prst="ellipse">
                <a:avLst/>
              </a:prstGeom>
              <a:solidFill>
                <a:srgbClr val="34747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ea typeface="+mn-ea"/>
                  <a:cs typeface="+mn-cs"/>
                </a:endParaRPr>
              </a:p>
            </p:txBody>
          </p:sp>
          <p:pic>
            <p:nvPicPr>
              <p:cNvPr id="142" name="Graphic 47" descr="Professor female outline">
                <a:extLst>
                  <a:ext uri="{FF2B5EF4-FFF2-40B4-BE49-F238E27FC236}">
                    <a16:creationId xmlns:a16="http://schemas.microsoft.com/office/drawing/2014/main" id="{39AC53A6-C943-3CC8-7727-2FD6FFE3ABAF}"/>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4638990" y="4929273"/>
                <a:ext cx="589934" cy="589934"/>
              </a:xfrm>
              <a:prstGeom prst="rect">
                <a:avLst/>
              </a:prstGeom>
            </p:spPr>
          </p:pic>
        </p:grpSp>
        <p:sp>
          <p:nvSpPr>
            <p:cNvPr id="144" name="TextBox 48">
              <a:extLst>
                <a:ext uri="{FF2B5EF4-FFF2-40B4-BE49-F238E27FC236}">
                  <a16:creationId xmlns:a16="http://schemas.microsoft.com/office/drawing/2014/main" id="{A86C1652-C983-966B-15E6-E209BEE1ED7A}"/>
                </a:ext>
              </a:extLst>
            </p:cNvPr>
            <p:cNvSpPr txBox="1"/>
            <p:nvPr/>
          </p:nvSpPr>
          <p:spPr>
            <a:xfrm>
              <a:off x="3596105" y="5771257"/>
              <a:ext cx="2566569" cy="465033"/>
            </a:xfrm>
            <a:prstGeom prst="rect">
              <a:avLst/>
            </a:prstGeom>
            <a:noFill/>
          </p:spPr>
          <p:txBody>
            <a:bodyPr wrap="square" rtlCol="0">
              <a:spAutoFit/>
            </a:bodyPr>
            <a:lstStyle/>
            <a:p>
              <a:pPr algn="ctr" defTabSz="914400"/>
              <a:r>
                <a:rPr lang="en-GB" sz="800" b="1" err="1">
                  <a:solidFill>
                    <a:srgbClr val="000000"/>
                  </a:solidFill>
                </a:rPr>
                <a:t>Höhere</a:t>
              </a:r>
              <a:r>
                <a:rPr lang="en-GB" sz="800" b="1">
                  <a:solidFill>
                    <a:srgbClr val="000000"/>
                  </a:solidFill>
                </a:rPr>
                <a:t> </a:t>
              </a:r>
              <a:r>
                <a:rPr lang="en-GB" sz="800" b="1" err="1">
                  <a:solidFill>
                    <a:srgbClr val="000000"/>
                  </a:solidFill>
                </a:rPr>
                <a:t>elterliche</a:t>
              </a:r>
              <a:r>
                <a:rPr lang="en-GB" sz="800" b="1">
                  <a:solidFill>
                    <a:srgbClr val="000000"/>
                  </a:solidFill>
                </a:rPr>
                <a:t> </a:t>
              </a:r>
              <a:r>
                <a:rPr lang="en-GB" sz="800" b="1" err="1">
                  <a:solidFill>
                    <a:srgbClr val="000000"/>
                  </a:solidFill>
                </a:rPr>
                <a:t>Bildung</a:t>
              </a:r>
              <a:endParaRPr lang="en-GB" sz="700">
                <a:solidFill>
                  <a:srgbClr val="000000"/>
                </a:solidFill>
              </a:endParaRPr>
            </a:p>
            <a:p>
              <a:pPr algn="ctr" defTabSz="914400"/>
              <a:endParaRPr lang="en-GB" sz="800" b="1" baseline="30000">
                <a:solidFill>
                  <a:srgbClr val="000000"/>
                </a:solidFill>
              </a:endParaRPr>
            </a:p>
          </p:txBody>
        </p:sp>
        <p:sp>
          <p:nvSpPr>
            <p:cNvPr id="145" name="Oval 50">
              <a:extLst>
                <a:ext uri="{FF2B5EF4-FFF2-40B4-BE49-F238E27FC236}">
                  <a16:creationId xmlns:a16="http://schemas.microsoft.com/office/drawing/2014/main" id="{9FBD1161-B39D-DB2D-3D79-5E840E84DC04}"/>
                </a:ext>
              </a:extLst>
            </p:cNvPr>
            <p:cNvSpPr/>
            <p:nvPr/>
          </p:nvSpPr>
          <p:spPr>
            <a:xfrm>
              <a:off x="7256396" y="4830947"/>
              <a:ext cx="864693" cy="864693"/>
            </a:xfrm>
            <a:prstGeom prst="ellipse">
              <a:avLst/>
            </a:prstGeom>
            <a:solidFill>
              <a:srgbClr val="34747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ea typeface="+mn-ea"/>
                <a:cs typeface="+mn-cs"/>
              </a:endParaRPr>
            </a:p>
          </p:txBody>
        </p:sp>
        <p:sp>
          <p:nvSpPr>
            <p:cNvPr id="146" name="TextBox 52">
              <a:extLst>
                <a:ext uri="{FF2B5EF4-FFF2-40B4-BE49-F238E27FC236}">
                  <a16:creationId xmlns:a16="http://schemas.microsoft.com/office/drawing/2014/main" id="{8F1C3605-5628-9EA5-328D-C09703899377}"/>
                </a:ext>
              </a:extLst>
            </p:cNvPr>
            <p:cNvSpPr txBox="1"/>
            <p:nvPr/>
          </p:nvSpPr>
          <p:spPr>
            <a:xfrm>
              <a:off x="6153149" y="5741859"/>
              <a:ext cx="3068864" cy="511535"/>
            </a:xfrm>
            <a:prstGeom prst="rect">
              <a:avLst/>
            </a:prstGeom>
            <a:noFill/>
          </p:spPr>
          <p:txBody>
            <a:bodyPr wrap="square" rtlCol="0">
              <a:spAutoFit/>
            </a:bodyPr>
            <a:lstStyle/>
            <a:p>
              <a:pPr algn="ctr" defTabSz="914400"/>
              <a:r>
                <a:rPr lang="en-GB" sz="800" b="1" err="1">
                  <a:solidFill>
                    <a:srgbClr val="000000"/>
                  </a:solidFill>
                </a:rPr>
                <a:t>Zugang</a:t>
              </a:r>
              <a:r>
                <a:rPr lang="en-GB" sz="800" b="1">
                  <a:solidFill>
                    <a:srgbClr val="000000"/>
                  </a:solidFill>
                </a:rPr>
                <a:t> zu </a:t>
              </a:r>
              <a:r>
                <a:rPr lang="en-GB" sz="800" b="1" err="1">
                  <a:solidFill>
                    <a:srgbClr val="000000"/>
                  </a:solidFill>
                </a:rPr>
                <a:t>Früherkennungsprogrammen</a:t>
              </a:r>
              <a:endParaRPr lang="en-GB" sz="800" b="1" baseline="30000">
                <a:solidFill>
                  <a:srgbClr val="000000"/>
                </a:solidFill>
              </a:endParaRPr>
            </a:p>
          </p:txBody>
        </p:sp>
        <p:sp>
          <p:nvSpPr>
            <p:cNvPr id="147" name="Oval 54">
              <a:extLst>
                <a:ext uri="{FF2B5EF4-FFF2-40B4-BE49-F238E27FC236}">
                  <a16:creationId xmlns:a16="http://schemas.microsoft.com/office/drawing/2014/main" id="{5D98165D-EE38-C0A9-CC3B-EA16948C773A}"/>
                </a:ext>
              </a:extLst>
            </p:cNvPr>
            <p:cNvSpPr/>
            <p:nvPr/>
          </p:nvSpPr>
          <p:spPr>
            <a:xfrm>
              <a:off x="10016777" y="4795568"/>
              <a:ext cx="864693" cy="864693"/>
            </a:xfrm>
            <a:prstGeom prst="ellipse">
              <a:avLst/>
            </a:prstGeom>
            <a:solidFill>
              <a:srgbClr val="34747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prstClr val="white"/>
                </a:solidFill>
                <a:effectLst/>
                <a:uLnTx/>
                <a:uFillTx/>
                <a:ea typeface="+mn-ea"/>
                <a:cs typeface="+mn-cs"/>
              </a:endParaRPr>
            </a:p>
          </p:txBody>
        </p:sp>
        <p:sp>
          <p:nvSpPr>
            <p:cNvPr id="148" name="TextBox 56">
              <a:extLst>
                <a:ext uri="{FF2B5EF4-FFF2-40B4-BE49-F238E27FC236}">
                  <a16:creationId xmlns:a16="http://schemas.microsoft.com/office/drawing/2014/main" id="{940535A0-64B5-A85F-40A4-567FDD05911C}"/>
                </a:ext>
              </a:extLst>
            </p:cNvPr>
            <p:cNvSpPr txBox="1"/>
            <p:nvPr/>
          </p:nvSpPr>
          <p:spPr>
            <a:xfrm>
              <a:off x="9123327" y="5667388"/>
              <a:ext cx="2925798" cy="635544"/>
            </a:xfrm>
            <a:prstGeom prst="rect">
              <a:avLst/>
            </a:prstGeom>
            <a:noFill/>
          </p:spPr>
          <p:txBody>
            <a:bodyPr wrap="square" rtlCol="0">
              <a:spAutoFit/>
            </a:bodyPr>
            <a:lstStyle/>
            <a:p>
              <a:pPr algn="ctr" defTabSz="914400"/>
              <a:r>
                <a:rPr lang="en-GB" sz="800" b="1" err="1">
                  <a:solidFill>
                    <a:srgbClr val="000000"/>
                  </a:solidFill>
                </a:rPr>
                <a:t>Betreuung</a:t>
              </a:r>
              <a:r>
                <a:rPr lang="en-GB" sz="800" b="1">
                  <a:solidFill>
                    <a:srgbClr val="000000"/>
                  </a:solidFill>
                </a:rPr>
                <a:t> </a:t>
              </a:r>
              <a:r>
                <a:rPr lang="en-GB" sz="800" b="1" err="1">
                  <a:solidFill>
                    <a:srgbClr val="000000"/>
                  </a:solidFill>
                </a:rPr>
                <a:t>durch</a:t>
              </a:r>
              <a:r>
                <a:rPr lang="en-GB" sz="800" b="1">
                  <a:solidFill>
                    <a:srgbClr val="000000"/>
                  </a:solidFill>
                </a:rPr>
                <a:t> den </a:t>
              </a:r>
              <a:r>
                <a:rPr lang="en-GB" sz="800" b="1" err="1">
                  <a:solidFill>
                    <a:srgbClr val="000000"/>
                  </a:solidFill>
                </a:rPr>
                <a:t>Hausarzt</a:t>
              </a:r>
              <a:r>
                <a:rPr lang="en-GB" sz="800" b="1">
                  <a:solidFill>
                    <a:srgbClr val="000000"/>
                  </a:solidFill>
                </a:rPr>
                <a:t>/</a:t>
              </a:r>
              <a:r>
                <a:rPr lang="en-GB" sz="800" b="1" err="1">
                  <a:solidFill>
                    <a:srgbClr val="000000"/>
                  </a:solidFill>
                </a:rPr>
                <a:t>Pädiater</a:t>
              </a:r>
              <a:endParaRPr lang="en-GB" sz="700">
                <a:solidFill>
                  <a:srgbClr val="000000"/>
                </a:solidFill>
              </a:endParaRPr>
            </a:p>
            <a:p>
              <a:pPr algn="ctr" defTabSz="914400"/>
              <a:endParaRPr lang="en-GB" sz="800" b="1" baseline="30000">
                <a:solidFill>
                  <a:srgbClr val="000000"/>
                </a:solidFill>
              </a:endParaRPr>
            </a:p>
          </p:txBody>
        </p:sp>
        <p:pic>
          <p:nvPicPr>
            <p:cNvPr id="149" name="Picture 57" descr="A black background with a black square&#10;&#10;Description automatically generated with medium confidence">
              <a:extLst>
                <a:ext uri="{FF2B5EF4-FFF2-40B4-BE49-F238E27FC236}">
                  <a16:creationId xmlns:a16="http://schemas.microsoft.com/office/drawing/2014/main" id="{344341C0-544E-3C99-A7D5-A2A5863ED613}"/>
                </a:ext>
              </a:extLst>
            </p:cNvPr>
            <p:cNvPicPr>
              <a:picLocks noChangeAspect="1"/>
            </p:cNvPicPr>
            <p:nvPr/>
          </p:nvPicPr>
          <p:blipFill rotWithShape="1">
            <a:blip r:embed="rId21">
              <a:lum bright="70000" contrast="-70000"/>
            </a:blip>
            <a:srcRect l="14166" t="5971" r="10417" b="17918"/>
            <a:stretch/>
          </p:blipFill>
          <p:spPr>
            <a:xfrm>
              <a:off x="7429500" y="5014500"/>
              <a:ext cx="561975" cy="567150"/>
            </a:xfrm>
            <a:prstGeom prst="rect">
              <a:avLst/>
            </a:prstGeom>
          </p:spPr>
        </p:pic>
        <p:pic>
          <p:nvPicPr>
            <p:cNvPr id="150" name="Picture 59" descr="A black background with a black square&#10;&#10;Description automatically generated with medium confidence">
              <a:extLst>
                <a:ext uri="{FF2B5EF4-FFF2-40B4-BE49-F238E27FC236}">
                  <a16:creationId xmlns:a16="http://schemas.microsoft.com/office/drawing/2014/main" id="{267A63DC-336E-DFAE-A536-E17459C39FB3}"/>
                </a:ext>
              </a:extLst>
            </p:cNvPr>
            <p:cNvPicPr>
              <a:picLocks noChangeAspect="1"/>
            </p:cNvPicPr>
            <p:nvPr/>
          </p:nvPicPr>
          <p:blipFill rotWithShape="1">
            <a:blip r:embed="rId22">
              <a:lum bright="70000" contrast="-70000"/>
            </a:blip>
            <a:srcRect l="13889" r="13472" b="16805"/>
            <a:stretch/>
          </p:blipFill>
          <p:spPr>
            <a:xfrm>
              <a:off x="10172700" y="4905448"/>
              <a:ext cx="523875" cy="600002"/>
            </a:xfrm>
            <a:prstGeom prst="rect">
              <a:avLst/>
            </a:prstGeom>
          </p:spPr>
        </p:pic>
      </p:grpSp>
    </p:spTree>
    <p:extLst>
      <p:ext uri="{BB962C8B-B14F-4D97-AF65-F5344CB8AC3E}">
        <p14:creationId xmlns:p14="http://schemas.microsoft.com/office/powerpoint/2010/main" val="27437231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BD87A40A-C4D8-A565-6CE1-203E9CB8029D}"/>
              </a:ext>
            </a:extLst>
          </p:cNvPr>
          <p:cNvSpPr txBox="1">
            <a:spLocks/>
          </p:cNvSpPr>
          <p:nvPr/>
        </p:nvSpPr>
        <p:spPr>
          <a:xfrm>
            <a:off x="325613" y="112660"/>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Inzidenz und Anteile an Betroffenen mit DKA nahmen  und nehmen in Deutschland stetig zu, insbesondere in den Corona-Jahren</a:t>
            </a:r>
            <a:r>
              <a:rPr lang="de-DE" sz="2000" b="1" baseline="30000">
                <a:solidFill>
                  <a:srgbClr val="7030A0"/>
                </a:solidFill>
                <a:latin typeface="+mj-lt"/>
              </a:rPr>
              <a:t>1</a:t>
            </a:r>
          </a:p>
        </p:txBody>
      </p:sp>
      <p:sp>
        <p:nvSpPr>
          <p:cNvPr id="15" name="TextBox 3037">
            <a:extLst>
              <a:ext uri="{FF2B5EF4-FFF2-40B4-BE49-F238E27FC236}">
                <a16:creationId xmlns:a16="http://schemas.microsoft.com/office/drawing/2014/main" id="{8DF1BD61-A6C2-83FC-FAA2-53920BEA3CE6}"/>
              </a:ext>
            </a:extLst>
          </p:cNvPr>
          <p:cNvSpPr txBox="1"/>
          <p:nvPr/>
        </p:nvSpPr>
        <p:spPr>
          <a:xfrm>
            <a:off x="325613" y="4940400"/>
            <a:ext cx="8243879" cy="184666"/>
          </a:xfrm>
          <a:prstGeom prst="rect">
            <a:avLst/>
          </a:prstGeom>
          <a:noFill/>
        </p:spPr>
        <p:txBody>
          <a:bodyPr wrap="square" rtlCol="0" anchor="b">
            <a:spAutoFit/>
          </a:bodyPr>
          <a:lstStyle/>
          <a:p>
            <a:pPr defTabSz="685766">
              <a:buClr>
                <a:srgbClr val="2F4B95"/>
              </a:buClr>
              <a:defRPr/>
            </a:pPr>
            <a:r>
              <a:rPr lang="da-DK" sz="600" b="1">
                <a:solidFill>
                  <a:srgbClr val="404040"/>
                </a:solidFill>
                <a:ea typeface="Arial"/>
                <a:cs typeface="Arial"/>
              </a:rPr>
              <a:t>1.</a:t>
            </a:r>
            <a:r>
              <a:rPr lang="da-DK" sz="600">
                <a:solidFill>
                  <a:srgbClr val="404040"/>
                </a:solidFill>
                <a:ea typeface="Arial"/>
                <a:cs typeface="Arial"/>
              </a:rPr>
              <a:t> Baechle C </a:t>
            </a:r>
            <a:r>
              <a:rPr lang="da-DK" sz="600" i="1">
                <a:solidFill>
                  <a:srgbClr val="404040"/>
                </a:solidFill>
                <a:ea typeface="Arial"/>
                <a:cs typeface="Arial"/>
              </a:rPr>
              <a:t>et al. Diabetes Res Clin Pract </a:t>
            </a:r>
            <a:r>
              <a:rPr lang="da-DK" sz="600">
                <a:solidFill>
                  <a:srgbClr val="404040"/>
                </a:solidFill>
                <a:ea typeface="Arial"/>
                <a:cs typeface="Arial"/>
              </a:rPr>
              <a:t>2023; 197: 110559.</a:t>
            </a:r>
          </a:p>
        </p:txBody>
      </p:sp>
      <p:sp>
        <p:nvSpPr>
          <p:cNvPr id="3" name="TextBox 28">
            <a:extLst>
              <a:ext uri="{FF2B5EF4-FFF2-40B4-BE49-F238E27FC236}">
                <a16:creationId xmlns:a16="http://schemas.microsoft.com/office/drawing/2014/main" id="{CD0DB18D-8334-AC03-DDE9-35D27F49796B}"/>
              </a:ext>
            </a:extLst>
          </p:cNvPr>
          <p:cNvSpPr txBox="1"/>
          <p:nvPr/>
        </p:nvSpPr>
        <p:spPr>
          <a:xfrm>
            <a:off x="325613" y="4786399"/>
            <a:ext cx="7349913" cy="184666"/>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DE" altLang="de-DE" sz="600">
                <a:solidFill>
                  <a:srgbClr val="404040"/>
                </a:solidFill>
              </a:rPr>
              <a:t>Abbildung modifiziert nach </a:t>
            </a:r>
            <a:r>
              <a:rPr lang="de-DE" altLang="de-DE" sz="600" err="1">
                <a:solidFill>
                  <a:srgbClr val="404040"/>
                </a:solidFill>
              </a:rPr>
              <a:t>Baechle</a:t>
            </a:r>
            <a:r>
              <a:rPr lang="de-DE" altLang="de-DE" sz="600">
                <a:solidFill>
                  <a:srgbClr val="404040"/>
                </a:solidFill>
              </a:rPr>
              <a:t> C 2023</a:t>
            </a:r>
            <a:r>
              <a:rPr lang="de-DE" altLang="de-DE" sz="600" baseline="30000">
                <a:solidFill>
                  <a:srgbClr val="404040"/>
                </a:solidFill>
              </a:rPr>
              <a:t>1</a:t>
            </a:r>
            <a:r>
              <a:rPr lang="de-DE" altLang="de-DE" sz="600">
                <a:solidFill>
                  <a:srgbClr val="404040"/>
                </a:solidFill>
              </a:rPr>
              <a:t>. DKA: Diabetische Ketoazidose; PJ: Patientenjahre; T1D: Typ-1-Diabetes.</a:t>
            </a:r>
            <a:endParaRPr lang="de-DE" altLang="de-DE" sz="600" baseline="30000">
              <a:solidFill>
                <a:srgbClr val="404040"/>
              </a:solidFill>
            </a:endParaRPr>
          </a:p>
        </p:txBody>
      </p:sp>
      <p:sp>
        <p:nvSpPr>
          <p:cNvPr id="10" name="Textfeld 9">
            <a:extLst>
              <a:ext uri="{FF2B5EF4-FFF2-40B4-BE49-F238E27FC236}">
                <a16:creationId xmlns:a16="http://schemas.microsoft.com/office/drawing/2014/main" id="{A2BCE90B-58CD-78C8-E88D-94B15A2C564D}"/>
              </a:ext>
            </a:extLst>
          </p:cNvPr>
          <p:cNvSpPr txBox="1"/>
          <p:nvPr/>
        </p:nvSpPr>
        <p:spPr>
          <a:xfrm>
            <a:off x="4981750" y="3463982"/>
            <a:ext cx="3669050" cy="923330"/>
          </a:xfrm>
          <a:prstGeom prst="rect">
            <a:avLst/>
          </a:prstGeom>
          <a:noFill/>
        </p:spPr>
        <p:txBody>
          <a:bodyPr wrap="square" rtlCol="0" anchor="ctr">
            <a:spAutoFit/>
          </a:bodyPr>
          <a:lstStyle/>
          <a:p>
            <a:pPr>
              <a:buClr>
                <a:schemeClr val="accent2"/>
              </a:buClr>
              <a:buSzPct val="120000"/>
            </a:pPr>
            <a:r>
              <a:rPr lang="de-DE" sz="600">
                <a:solidFill>
                  <a:srgbClr val="404040"/>
                </a:solidFill>
              </a:rPr>
              <a:t>Inzidenz (grün) und Anteil (gelb) an (schwerer) DKA bei T1D-Diagnose in 2020 und 2021 verglichen mit 2011-2019. Die Inzidenzen sind pro 100.000 PJ. Kreise mit vertikalen Balken stellen standardisierte Schätzungen mit 95,5 %-KI dar, durch-gezogene Linien mit Bändern standardisierte Trendschätzungen mit 95 %-KI, die anhand von negativ </a:t>
            </a:r>
            <a:r>
              <a:rPr lang="de-DE" sz="600" err="1">
                <a:solidFill>
                  <a:srgbClr val="404040"/>
                </a:solidFill>
              </a:rPr>
              <a:t>binomialen</a:t>
            </a:r>
            <a:r>
              <a:rPr lang="de-DE" sz="600">
                <a:solidFill>
                  <a:srgbClr val="404040"/>
                </a:solidFill>
              </a:rPr>
              <a:t> (Inzidenz) oder beta-</a:t>
            </a:r>
            <a:r>
              <a:rPr lang="de-DE" sz="600" err="1">
                <a:solidFill>
                  <a:srgbClr val="404040"/>
                </a:solidFill>
              </a:rPr>
              <a:t>binomialen</a:t>
            </a:r>
            <a:r>
              <a:rPr lang="de-DE" sz="600">
                <a:solidFill>
                  <a:srgbClr val="404040"/>
                </a:solidFill>
              </a:rPr>
              <a:t> (DKA-Anteile) Trendregressionsmodellen unter Berücksichtigung von Alter oder Geschlecht geschätzt wurden. Negative Binomial- und Betabinomialmodelle berücksichtigen eine Überdispersion der Daten. DKA wurde definiert als pH-Wert &lt; 7,3 und/oder </a:t>
            </a:r>
            <a:r>
              <a:rPr lang="de-DE" sz="600" err="1">
                <a:solidFill>
                  <a:srgbClr val="404040"/>
                </a:solidFill>
              </a:rPr>
              <a:t>Bikarbonatspiegel</a:t>
            </a:r>
            <a:r>
              <a:rPr lang="de-DE" sz="600">
                <a:solidFill>
                  <a:srgbClr val="404040"/>
                </a:solidFill>
              </a:rPr>
              <a:t> &lt; 15 mmol/l und schwere DKA als pH-Wert &lt; 7,1 und/oder </a:t>
            </a:r>
            <a:r>
              <a:rPr lang="de-DE" sz="600" err="1">
                <a:solidFill>
                  <a:srgbClr val="404040"/>
                </a:solidFill>
              </a:rPr>
              <a:t>Serumbikarbonatspiegel</a:t>
            </a:r>
            <a:r>
              <a:rPr lang="de-DE" sz="600">
                <a:solidFill>
                  <a:srgbClr val="404040"/>
                </a:solidFill>
              </a:rPr>
              <a:t> &lt; 5 mmol/l. </a:t>
            </a:r>
          </a:p>
        </p:txBody>
      </p:sp>
      <p:sp>
        <p:nvSpPr>
          <p:cNvPr id="13" name="Text Placeholder 4">
            <a:extLst>
              <a:ext uri="{FF2B5EF4-FFF2-40B4-BE49-F238E27FC236}">
                <a16:creationId xmlns:a16="http://schemas.microsoft.com/office/drawing/2014/main" id="{378DD691-08A1-D9B1-65FF-B204EB3174DD}"/>
              </a:ext>
            </a:extLst>
          </p:cNvPr>
          <p:cNvSpPr txBox="1">
            <a:spLocks/>
          </p:cNvSpPr>
          <p:nvPr/>
        </p:nvSpPr>
        <p:spPr>
          <a:xfrm>
            <a:off x="4902591" y="1418338"/>
            <a:ext cx="3751123" cy="1719718"/>
          </a:xfrm>
          <a:prstGeom prst="rect">
            <a:avLst/>
          </a:prstGeom>
        </p:spPr>
        <p:txBody>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nSpc>
                <a:spcPct val="100000"/>
              </a:lnSpc>
              <a:spcBef>
                <a:spcPts val="1200"/>
              </a:spcBef>
              <a:spcAft>
                <a:spcPts val="450"/>
              </a:spcAft>
              <a:buClr>
                <a:schemeClr val="accent2"/>
              </a:buClr>
              <a:buSzPct val="120000"/>
              <a:defRPr/>
            </a:pPr>
            <a:r>
              <a:rPr lang="de-DE" sz="1100">
                <a:solidFill>
                  <a:srgbClr val="404040"/>
                </a:solidFill>
                <a:latin typeface="+mn-lt"/>
              </a:rPr>
              <a:t>Im Jahr 2020 hatten </a:t>
            </a:r>
            <a:r>
              <a:rPr lang="de-DE" sz="1100" b="1">
                <a:solidFill>
                  <a:srgbClr val="237923"/>
                </a:solidFill>
                <a:latin typeface="+mn-lt"/>
              </a:rPr>
              <a:t>33,4 %</a:t>
            </a:r>
            <a:r>
              <a:rPr lang="de-DE" sz="1100">
                <a:solidFill>
                  <a:srgbClr val="404040"/>
                </a:solidFill>
                <a:latin typeface="+mn-lt"/>
              </a:rPr>
              <a:t> und im Jahr 2021 </a:t>
            </a:r>
            <a:r>
              <a:rPr lang="de-DE" sz="1100" b="1">
                <a:solidFill>
                  <a:srgbClr val="237923"/>
                </a:solidFill>
                <a:latin typeface="+mn-lt"/>
              </a:rPr>
              <a:t>34,2 %</a:t>
            </a:r>
            <a:r>
              <a:rPr lang="de-DE" sz="1100">
                <a:solidFill>
                  <a:srgbClr val="404040"/>
                </a:solidFill>
                <a:latin typeface="+mn-lt"/>
              </a:rPr>
              <a:t> eine </a:t>
            </a:r>
            <a:r>
              <a:rPr lang="de-DE" sz="1100" b="1">
                <a:solidFill>
                  <a:srgbClr val="237923"/>
                </a:solidFill>
                <a:latin typeface="+mn-lt"/>
              </a:rPr>
              <a:t>DKA</a:t>
            </a:r>
            <a:r>
              <a:rPr lang="de-DE" sz="1100">
                <a:solidFill>
                  <a:srgbClr val="404040"/>
                </a:solidFill>
                <a:latin typeface="+mn-lt"/>
              </a:rPr>
              <a:t> bei Diabetesdiagnose. </a:t>
            </a:r>
            <a:r>
              <a:rPr lang="de-DE" sz="1100" b="1">
                <a:solidFill>
                  <a:srgbClr val="FF8A02"/>
                </a:solidFill>
                <a:latin typeface="+mn-lt"/>
              </a:rPr>
              <a:t>12,0 %</a:t>
            </a:r>
            <a:r>
              <a:rPr lang="de-DE" sz="1100">
                <a:solidFill>
                  <a:srgbClr val="404040"/>
                </a:solidFill>
                <a:latin typeface="+mn-lt"/>
              </a:rPr>
              <a:t> bzw. </a:t>
            </a:r>
            <a:r>
              <a:rPr lang="de-DE" sz="1100" b="1">
                <a:solidFill>
                  <a:srgbClr val="FF8A02"/>
                </a:solidFill>
                <a:latin typeface="+mn-lt"/>
              </a:rPr>
              <a:t>12,2 %</a:t>
            </a:r>
            <a:r>
              <a:rPr lang="de-DE" sz="1100">
                <a:solidFill>
                  <a:srgbClr val="404040"/>
                </a:solidFill>
                <a:latin typeface="+mn-lt"/>
              </a:rPr>
              <a:t> hatten in diesen Jahren eine </a:t>
            </a:r>
            <a:r>
              <a:rPr lang="de-DE" sz="1100" b="1">
                <a:solidFill>
                  <a:srgbClr val="FF8A02"/>
                </a:solidFill>
                <a:latin typeface="+mn-lt"/>
              </a:rPr>
              <a:t>schwere DKA</a:t>
            </a:r>
            <a:r>
              <a:rPr lang="de-DE" sz="1100">
                <a:solidFill>
                  <a:srgbClr val="404040"/>
                </a:solidFill>
                <a:latin typeface="+mn-lt"/>
              </a:rPr>
              <a:t>.</a:t>
            </a:r>
          </a:p>
          <a:p>
            <a:pPr>
              <a:lnSpc>
                <a:spcPct val="100000"/>
              </a:lnSpc>
              <a:spcBef>
                <a:spcPts val="1200"/>
              </a:spcBef>
              <a:spcAft>
                <a:spcPts val="450"/>
              </a:spcAft>
              <a:buClr>
                <a:schemeClr val="accent2"/>
              </a:buClr>
              <a:buSzPct val="120000"/>
              <a:defRPr/>
            </a:pPr>
            <a:r>
              <a:rPr lang="de-DE" sz="1100">
                <a:solidFill>
                  <a:srgbClr val="404040"/>
                </a:solidFill>
                <a:latin typeface="+mn-lt"/>
              </a:rPr>
              <a:t>Im Gegensatz dazu lag der mediane Anteil mit </a:t>
            </a:r>
            <a:r>
              <a:rPr lang="de-DE" sz="1100" b="1">
                <a:solidFill>
                  <a:srgbClr val="237923"/>
                </a:solidFill>
                <a:latin typeface="+mn-lt"/>
              </a:rPr>
              <a:t>DKA</a:t>
            </a:r>
            <a:r>
              <a:rPr lang="de-DE" sz="1100">
                <a:solidFill>
                  <a:srgbClr val="404040"/>
                </a:solidFill>
                <a:latin typeface="+mn-lt"/>
              </a:rPr>
              <a:t> bei Diabetesdiagnose zwischen 2011 und 2019 bei </a:t>
            </a:r>
            <a:r>
              <a:rPr lang="de-DE" sz="1100" b="1">
                <a:solidFill>
                  <a:srgbClr val="237923"/>
                </a:solidFill>
                <a:latin typeface="+mn-lt"/>
              </a:rPr>
              <a:t>21,0 %</a:t>
            </a:r>
            <a:r>
              <a:rPr lang="de-DE" sz="1100">
                <a:solidFill>
                  <a:srgbClr val="404040"/>
                </a:solidFill>
                <a:latin typeface="+mn-lt"/>
              </a:rPr>
              <a:t> und der mediane Anteil mit </a:t>
            </a:r>
            <a:r>
              <a:rPr lang="de-DE" sz="1100" b="1">
                <a:solidFill>
                  <a:srgbClr val="FF8A02"/>
                </a:solidFill>
                <a:latin typeface="+mn-lt"/>
              </a:rPr>
              <a:t>schwerer DKA </a:t>
            </a:r>
            <a:r>
              <a:rPr lang="de-DE" sz="1100">
                <a:solidFill>
                  <a:srgbClr val="404040"/>
                </a:solidFill>
                <a:latin typeface="+mn-lt"/>
              </a:rPr>
              <a:t>bei </a:t>
            </a:r>
            <a:r>
              <a:rPr lang="de-DE" sz="1100" b="1">
                <a:solidFill>
                  <a:srgbClr val="FF8A02"/>
                </a:solidFill>
                <a:latin typeface="+mn-lt"/>
              </a:rPr>
              <a:t>6,9 %</a:t>
            </a:r>
            <a:r>
              <a:rPr lang="de-DE" sz="1100">
                <a:solidFill>
                  <a:srgbClr val="404040"/>
                </a:solidFill>
                <a:latin typeface="+mn-lt"/>
              </a:rPr>
              <a:t>.</a:t>
            </a:r>
            <a:endParaRPr lang="en-US" sz="1100" baseline="30000">
              <a:solidFill>
                <a:srgbClr val="404040"/>
              </a:solidFill>
              <a:latin typeface="+mn-lt"/>
            </a:endParaRPr>
          </a:p>
        </p:txBody>
      </p:sp>
      <p:grpSp>
        <p:nvGrpSpPr>
          <p:cNvPr id="24" name="Gruppieren 23">
            <a:extLst>
              <a:ext uri="{FF2B5EF4-FFF2-40B4-BE49-F238E27FC236}">
                <a16:creationId xmlns:a16="http://schemas.microsoft.com/office/drawing/2014/main" id="{7D738EA5-BF51-C31D-0AD0-262679F563C8}"/>
              </a:ext>
            </a:extLst>
          </p:cNvPr>
          <p:cNvGrpSpPr/>
          <p:nvPr/>
        </p:nvGrpSpPr>
        <p:grpSpPr>
          <a:xfrm>
            <a:off x="490286" y="1346239"/>
            <a:ext cx="4197150" cy="3041073"/>
            <a:chOff x="490286" y="1346239"/>
            <a:chExt cx="4197150" cy="3041073"/>
          </a:xfrm>
        </p:grpSpPr>
        <p:grpSp>
          <p:nvGrpSpPr>
            <p:cNvPr id="22" name="Gruppieren 21">
              <a:extLst>
                <a:ext uri="{FF2B5EF4-FFF2-40B4-BE49-F238E27FC236}">
                  <a16:creationId xmlns:a16="http://schemas.microsoft.com/office/drawing/2014/main" id="{4A992165-A3FE-AAFD-5B30-B2FC145F105A}"/>
                </a:ext>
              </a:extLst>
            </p:cNvPr>
            <p:cNvGrpSpPr/>
            <p:nvPr/>
          </p:nvGrpSpPr>
          <p:grpSpPr>
            <a:xfrm>
              <a:off x="490286" y="1346239"/>
              <a:ext cx="4197150" cy="3041073"/>
              <a:chOff x="325613" y="1350817"/>
              <a:chExt cx="4197150" cy="3041073"/>
            </a:xfrm>
          </p:grpSpPr>
          <p:sp>
            <p:nvSpPr>
              <p:cNvPr id="21" name="Rechteck 20">
                <a:extLst>
                  <a:ext uri="{FF2B5EF4-FFF2-40B4-BE49-F238E27FC236}">
                    <a16:creationId xmlns:a16="http://schemas.microsoft.com/office/drawing/2014/main" id="{57517240-6F45-B993-E982-D1EA75787CB0}"/>
                  </a:ext>
                </a:extLst>
              </p:cNvPr>
              <p:cNvSpPr/>
              <p:nvPr/>
            </p:nvSpPr>
            <p:spPr>
              <a:xfrm>
                <a:off x="336192" y="1350817"/>
                <a:ext cx="215441" cy="3029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0" name="Rechteck 19">
                <a:extLst>
                  <a:ext uri="{FF2B5EF4-FFF2-40B4-BE49-F238E27FC236}">
                    <a16:creationId xmlns:a16="http://schemas.microsoft.com/office/drawing/2014/main" id="{36EF5859-61BD-BC1F-25AA-5F0CC3DBB788}"/>
                  </a:ext>
                </a:extLst>
              </p:cNvPr>
              <p:cNvSpPr/>
              <p:nvPr/>
            </p:nvSpPr>
            <p:spPr>
              <a:xfrm>
                <a:off x="4410222" y="1357683"/>
                <a:ext cx="88923" cy="3029629"/>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8" name="Grafik 7" descr="Ein Bild, das Text, Screenshot, Reihe, Diagramm enthält.&#10;&#10;Automatisch generierte Beschreibung">
                <a:extLst>
                  <a:ext uri="{FF2B5EF4-FFF2-40B4-BE49-F238E27FC236}">
                    <a16:creationId xmlns:a16="http://schemas.microsoft.com/office/drawing/2014/main" id="{567FC694-A20D-5E94-2521-5CE1328E5CF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4187" y="1357683"/>
                <a:ext cx="3930043" cy="3034206"/>
              </a:xfrm>
              <a:prstGeom prst="rect">
                <a:avLst/>
              </a:prstGeom>
            </p:spPr>
          </p:pic>
          <p:sp>
            <p:nvSpPr>
              <p:cNvPr id="11" name="Rechteck 10">
                <a:extLst>
                  <a:ext uri="{FF2B5EF4-FFF2-40B4-BE49-F238E27FC236}">
                    <a16:creationId xmlns:a16="http://schemas.microsoft.com/office/drawing/2014/main" id="{83D4DF30-6A64-054B-7A0B-68C00A2DDEED}"/>
                  </a:ext>
                </a:extLst>
              </p:cNvPr>
              <p:cNvSpPr/>
              <p:nvPr/>
            </p:nvSpPr>
            <p:spPr>
              <a:xfrm>
                <a:off x="534187" y="1350817"/>
                <a:ext cx="210306" cy="26232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 name="Rechteck 5">
                <a:extLst>
                  <a:ext uri="{FF2B5EF4-FFF2-40B4-BE49-F238E27FC236}">
                    <a16:creationId xmlns:a16="http://schemas.microsoft.com/office/drawing/2014/main" id="{45E5406D-5723-896F-F1E3-3D38E0FCBF77}"/>
                  </a:ext>
                </a:extLst>
              </p:cNvPr>
              <p:cNvSpPr/>
              <p:nvPr/>
            </p:nvSpPr>
            <p:spPr>
              <a:xfrm>
                <a:off x="325613" y="1350817"/>
                <a:ext cx="4197150" cy="3041073"/>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 name="Textfeld 3">
                <a:extLst>
                  <a:ext uri="{FF2B5EF4-FFF2-40B4-BE49-F238E27FC236}">
                    <a16:creationId xmlns:a16="http://schemas.microsoft.com/office/drawing/2014/main" id="{8E7C9F07-9345-B266-FC27-905121EDB1E7}"/>
                  </a:ext>
                </a:extLst>
              </p:cNvPr>
              <p:cNvSpPr txBox="1"/>
              <p:nvPr/>
            </p:nvSpPr>
            <p:spPr>
              <a:xfrm rot="16200000">
                <a:off x="-135556" y="2344329"/>
                <a:ext cx="2087430" cy="200055"/>
              </a:xfrm>
              <a:prstGeom prst="rect">
                <a:avLst/>
              </a:prstGeom>
              <a:solidFill>
                <a:schemeClr val="bg1"/>
              </a:solidFill>
            </p:spPr>
            <p:txBody>
              <a:bodyPr wrap="none" rtlCol="0" anchor="ctr">
                <a:spAutoFit/>
              </a:bodyPr>
              <a:lstStyle/>
              <a:p>
                <a:pPr algn="ctr"/>
                <a:r>
                  <a:rPr lang="de-DE" sz="700" b="1">
                    <a:solidFill>
                      <a:srgbClr val="237923"/>
                    </a:solidFill>
                  </a:rPr>
                  <a:t>Inzidenz des T1D mit (schwerer) DKA</a:t>
                </a:r>
              </a:p>
            </p:txBody>
          </p:sp>
          <p:sp>
            <p:nvSpPr>
              <p:cNvPr id="5" name="Textfeld 4">
                <a:extLst>
                  <a:ext uri="{FF2B5EF4-FFF2-40B4-BE49-F238E27FC236}">
                    <a16:creationId xmlns:a16="http://schemas.microsoft.com/office/drawing/2014/main" id="{82BDE8B1-FC41-9BEB-9A21-A2E0A6C8701B}"/>
                  </a:ext>
                </a:extLst>
              </p:cNvPr>
              <p:cNvSpPr txBox="1"/>
              <p:nvPr/>
            </p:nvSpPr>
            <p:spPr>
              <a:xfrm rot="5400000">
                <a:off x="3296442" y="2368374"/>
                <a:ext cx="2135521" cy="200055"/>
              </a:xfrm>
              <a:prstGeom prst="rect">
                <a:avLst/>
              </a:prstGeom>
              <a:solidFill>
                <a:schemeClr val="bg1"/>
              </a:solidFill>
            </p:spPr>
            <p:txBody>
              <a:bodyPr wrap="none" rtlCol="0" anchor="ctr">
                <a:spAutoFit/>
              </a:bodyPr>
              <a:lstStyle/>
              <a:p>
                <a:pPr algn="ctr"/>
                <a:r>
                  <a:rPr lang="de-DE" sz="700" b="1">
                    <a:solidFill>
                      <a:srgbClr val="FF8A02"/>
                    </a:solidFill>
                  </a:rPr>
                  <a:t>% mit (schwerer) DKA bei T1D-Beginn</a:t>
                </a:r>
              </a:p>
            </p:txBody>
          </p:sp>
          <p:sp>
            <p:nvSpPr>
              <p:cNvPr id="7" name="Textfeld 6">
                <a:extLst>
                  <a:ext uri="{FF2B5EF4-FFF2-40B4-BE49-F238E27FC236}">
                    <a16:creationId xmlns:a16="http://schemas.microsoft.com/office/drawing/2014/main" id="{51353DF1-E0DF-612B-6AB8-BCB1CDB5F4EB}"/>
                  </a:ext>
                </a:extLst>
              </p:cNvPr>
              <p:cNvSpPr txBox="1"/>
              <p:nvPr/>
            </p:nvSpPr>
            <p:spPr>
              <a:xfrm>
                <a:off x="627833" y="4110322"/>
                <a:ext cx="495328" cy="123111"/>
              </a:xfrm>
              <a:prstGeom prst="rect">
                <a:avLst/>
              </a:prstGeom>
              <a:solidFill>
                <a:schemeClr val="bg1"/>
              </a:solidFill>
            </p:spPr>
            <p:txBody>
              <a:bodyPr wrap="none" lIns="0" tIns="0" rIns="0" bIns="0" rtlCol="0" anchor="ctr">
                <a:spAutoFit/>
              </a:bodyPr>
              <a:lstStyle/>
              <a:p>
                <a:pPr algn="l"/>
                <a:r>
                  <a:rPr lang="de-DE" sz="800">
                    <a:solidFill>
                      <a:srgbClr val="404040"/>
                    </a:solidFill>
                  </a:rPr>
                  <a:t>Fälle DKA</a:t>
                </a:r>
              </a:p>
            </p:txBody>
          </p:sp>
          <p:sp>
            <p:nvSpPr>
              <p:cNvPr id="12" name="Textfeld 11">
                <a:extLst>
                  <a:ext uri="{FF2B5EF4-FFF2-40B4-BE49-F238E27FC236}">
                    <a16:creationId xmlns:a16="http://schemas.microsoft.com/office/drawing/2014/main" id="{ED049B9E-8043-BA33-9ABD-CF058F7D7138}"/>
                  </a:ext>
                </a:extLst>
              </p:cNvPr>
              <p:cNvSpPr txBox="1"/>
              <p:nvPr/>
            </p:nvSpPr>
            <p:spPr>
              <a:xfrm>
                <a:off x="433253" y="4217077"/>
                <a:ext cx="694101" cy="123111"/>
              </a:xfrm>
              <a:prstGeom prst="rect">
                <a:avLst/>
              </a:prstGeom>
              <a:solidFill>
                <a:schemeClr val="bg1"/>
              </a:solidFill>
            </p:spPr>
            <p:txBody>
              <a:bodyPr wrap="none" lIns="0" tIns="0" rIns="0" bIns="0" rtlCol="0" anchor="ctr">
                <a:spAutoFit/>
              </a:bodyPr>
              <a:lstStyle/>
              <a:p>
                <a:pPr algn="l"/>
                <a:r>
                  <a:rPr lang="de-DE" sz="800">
                    <a:solidFill>
                      <a:srgbClr val="404040"/>
                    </a:solidFill>
                  </a:rPr>
                  <a:t>Schwere DKA</a:t>
                </a:r>
              </a:p>
            </p:txBody>
          </p:sp>
          <p:sp>
            <p:nvSpPr>
              <p:cNvPr id="14" name="Textfeld 13">
                <a:extLst>
                  <a:ext uri="{FF2B5EF4-FFF2-40B4-BE49-F238E27FC236}">
                    <a16:creationId xmlns:a16="http://schemas.microsoft.com/office/drawing/2014/main" id="{80FDD11A-838D-2E4A-68E0-A43B8AF43F01}"/>
                  </a:ext>
                </a:extLst>
              </p:cNvPr>
              <p:cNvSpPr txBox="1"/>
              <p:nvPr/>
            </p:nvSpPr>
            <p:spPr>
              <a:xfrm>
                <a:off x="1787547" y="3901281"/>
                <a:ext cx="637478" cy="107722"/>
              </a:xfrm>
              <a:prstGeom prst="rect">
                <a:avLst/>
              </a:prstGeom>
              <a:solidFill>
                <a:schemeClr val="bg1"/>
              </a:solidFill>
            </p:spPr>
            <p:txBody>
              <a:bodyPr wrap="none" lIns="0" tIns="0" rIns="36000" bIns="0" rtlCol="0" anchor="ctr">
                <a:spAutoFit/>
              </a:bodyPr>
              <a:lstStyle/>
              <a:p>
                <a:pPr algn="l"/>
                <a:r>
                  <a:rPr lang="de-DE" sz="700">
                    <a:solidFill>
                      <a:srgbClr val="404040"/>
                    </a:solidFill>
                  </a:rPr>
                  <a:t>Inzidenz DKA</a:t>
                </a:r>
              </a:p>
            </p:txBody>
          </p:sp>
          <p:sp>
            <p:nvSpPr>
              <p:cNvPr id="16" name="Textfeld 15">
                <a:extLst>
                  <a:ext uri="{FF2B5EF4-FFF2-40B4-BE49-F238E27FC236}">
                    <a16:creationId xmlns:a16="http://schemas.microsoft.com/office/drawing/2014/main" id="{73F4AABB-C2CB-319E-DDAE-EEA7E144956B}"/>
                  </a:ext>
                </a:extLst>
              </p:cNvPr>
              <p:cNvSpPr txBox="1"/>
              <p:nvPr/>
            </p:nvSpPr>
            <p:spPr>
              <a:xfrm>
                <a:off x="1787547" y="3996701"/>
                <a:ext cx="320601" cy="107722"/>
              </a:xfrm>
              <a:prstGeom prst="rect">
                <a:avLst/>
              </a:prstGeom>
              <a:solidFill>
                <a:schemeClr val="bg1"/>
              </a:solidFill>
            </p:spPr>
            <p:txBody>
              <a:bodyPr wrap="none" lIns="0" tIns="0" rIns="0" bIns="0" rtlCol="0" anchor="ctr">
                <a:spAutoFit/>
              </a:bodyPr>
              <a:lstStyle/>
              <a:p>
                <a:pPr algn="l"/>
                <a:r>
                  <a:rPr lang="de-DE" sz="700">
                    <a:solidFill>
                      <a:srgbClr val="404040"/>
                    </a:solidFill>
                  </a:rPr>
                  <a:t>DKA %</a:t>
                </a:r>
              </a:p>
            </p:txBody>
          </p:sp>
          <p:sp>
            <p:nvSpPr>
              <p:cNvPr id="17" name="Textfeld 16">
                <a:extLst>
                  <a:ext uri="{FF2B5EF4-FFF2-40B4-BE49-F238E27FC236}">
                    <a16:creationId xmlns:a16="http://schemas.microsoft.com/office/drawing/2014/main" id="{2536BE37-397A-E0AA-267D-1BF7FBB7674C}"/>
                  </a:ext>
                </a:extLst>
              </p:cNvPr>
              <p:cNvSpPr txBox="1"/>
              <p:nvPr/>
            </p:nvSpPr>
            <p:spPr>
              <a:xfrm>
                <a:off x="2829011" y="3900839"/>
                <a:ext cx="1000274" cy="107722"/>
              </a:xfrm>
              <a:prstGeom prst="rect">
                <a:avLst/>
              </a:prstGeom>
              <a:solidFill>
                <a:schemeClr val="bg1"/>
              </a:solidFill>
            </p:spPr>
            <p:txBody>
              <a:bodyPr wrap="none" lIns="0" tIns="0" rIns="0" bIns="0" rtlCol="0" anchor="ctr">
                <a:spAutoFit/>
              </a:bodyPr>
              <a:lstStyle/>
              <a:p>
                <a:pPr algn="l"/>
                <a:r>
                  <a:rPr lang="de-DE" sz="700">
                    <a:solidFill>
                      <a:srgbClr val="404040"/>
                    </a:solidFill>
                  </a:rPr>
                  <a:t>Inzidenz schwere DKA</a:t>
                </a:r>
              </a:p>
            </p:txBody>
          </p:sp>
          <p:sp>
            <p:nvSpPr>
              <p:cNvPr id="19" name="Textfeld 18">
                <a:extLst>
                  <a:ext uri="{FF2B5EF4-FFF2-40B4-BE49-F238E27FC236}">
                    <a16:creationId xmlns:a16="http://schemas.microsoft.com/office/drawing/2014/main" id="{0B84EE75-E667-E822-CE6D-04893949F8FC}"/>
                  </a:ext>
                </a:extLst>
              </p:cNvPr>
              <p:cNvSpPr txBox="1"/>
              <p:nvPr/>
            </p:nvSpPr>
            <p:spPr>
              <a:xfrm>
                <a:off x="2829011" y="4003633"/>
                <a:ext cx="734175" cy="107722"/>
              </a:xfrm>
              <a:prstGeom prst="rect">
                <a:avLst/>
              </a:prstGeom>
              <a:solidFill>
                <a:schemeClr val="bg1"/>
              </a:solidFill>
            </p:spPr>
            <p:txBody>
              <a:bodyPr wrap="none" lIns="0" tIns="0" rIns="0" bIns="0" rtlCol="0" anchor="ctr">
                <a:spAutoFit/>
              </a:bodyPr>
              <a:lstStyle/>
              <a:p>
                <a:pPr algn="l"/>
                <a:r>
                  <a:rPr lang="de-DE" sz="700">
                    <a:solidFill>
                      <a:srgbClr val="404040"/>
                    </a:solidFill>
                  </a:rPr>
                  <a:t>Schwere DKA %</a:t>
                </a:r>
              </a:p>
            </p:txBody>
          </p:sp>
        </p:grpSp>
        <p:sp>
          <p:nvSpPr>
            <p:cNvPr id="23" name="Rechteck 22">
              <a:extLst>
                <a:ext uri="{FF2B5EF4-FFF2-40B4-BE49-F238E27FC236}">
                  <a16:creationId xmlns:a16="http://schemas.microsoft.com/office/drawing/2014/main" id="{04635575-AC9C-DE15-F09D-A25693231A2A}"/>
                </a:ext>
              </a:extLst>
            </p:cNvPr>
            <p:cNvSpPr/>
            <p:nvPr/>
          </p:nvSpPr>
          <p:spPr>
            <a:xfrm>
              <a:off x="698860" y="1477400"/>
              <a:ext cx="210306" cy="198658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Tree>
    <p:extLst>
      <p:ext uri="{BB962C8B-B14F-4D97-AF65-F5344CB8AC3E}">
        <p14:creationId xmlns:p14="http://schemas.microsoft.com/office/powerpoint/2010/main" val="5050594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086D4E-9577-45A9-C17C-BE262E26BE54}"/>
            </a:ext>
          </a:extLst>
        </p:cNvPr>
        <p:cNvGrpSpPr/>
        <p:nvPr/>
      </p:nvGrpSpPr>
      <p:grpSpPr>
        <a:xfrm>
          <a:off x="0" y="0"/>
          <a:ext cx="0" cy="0"/>
          <a:chOff x="0" y="0"/>
          <a:chExt cx="0" cy="0"/>
        </a:xfrm>
      </p:grpSpPr>
      <p:sp>
        <p:nvSpPr>
          <p:cNvPr id="12" name="Textplatzhalter 9">
            <a:extLst>
              <a:ext uri="{FF2B5EF4-FFF2-40B4-BE49-F238E27FC236}">
                <a16:creationId xmlns:a16="http://schemas.microsoft.com/office/drawing/2014/main" id="{AFFD9CC1-BA86-CE03-AE62-88F5FC8044FE}"/>
              </a:ext>
            </a:extLst>
          </p:cNvPr>
          <p:cNvSpPr txBox="1">
            <a:spLocks/>
          </p:cNvSpPr>
          <p:nvPr/>
        </p:nvSpPr>
        <p:spPr>
          <a:xfrm>
            <a:off x="314917" y="113981"/>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Das Risiko für DKA bei der Diagnose des T1D ist für die Jüngeren am größten</a:t>
            </a:r>
            <a:endParaRPr kumimoji="0" lang="en-US" sz="2000" b="1" i="0" u="none" strike="noStrike" kern="1200" cap="none" spc="0" normalizeH="0" baseline="0" noProof="0">
              <a:ln>
                <a:noFill/>
              </a:ln>
              <a:solidFill>
                <a:srgbClr val="7030A0"/>
              </a:solidFill>
              <a:effectLst/>
              <a:uLnTx/>
              <a:uFillTx/>
              <a:latin typeface="Verdana"/>
              <a:ea typeface="+mn-ea"/>
              <a:cs typeface="+mn-cs"/>
            </a:endParaRPr>
          </a:p>
        </p:txBody>
      </p:sp>
      <p:sp>
        <p:nvSpPr>
          <p:cNvPr id="27" name="TextBox 26">
            <a:extLst>
              <a:ext uri="{FF2B5EF4-FFF2-40B4-BE49-F238E27FC236}">
                <a16:creationId xmlns:a16="http://schemas.microsoft.com/office/drawing/2014/main" id="{4C7E8CEC-ECC0-3B17-9B7F-04DFD148D95B}"/>
              </a:ext>
            </a:extLst>
          </p:cNvPr>
          <p:cNvSpPr txBox="1"/>
          <p:nvPr/>
        </p:nvSpPr>
        <p:spPr>
          <a:xfrm>
            <a:off x="918022" y="1130869"/>
            <a:ext cx="7307956" cy="461665"/>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mn-cs"/>
              </a:rPr>
              <a:t>06/2016–09/2017: DKA-Inzidenz bei US-Patient*innen zum Zeitpunkt der (klinischen) T1D-Diagnose im Stadium 3, nach Alter bei der Diagnose</a:t>
            </a:r>
            <a:r>
              <a:rPr kumimoji="0" lang="de-DE" sz="1200" b="1" i="0" u="none" strike="noStrike" kern="1200" cap="none" spc="0" normalizeH="0" baseline="30000" noProof="0">
                <a:ln>
                  <a:noFill/>
                </a:ln>
                <a:solidFill>
                  <a:srgbClr val="404040"/>
                </a:solidFill>
                <a:effectLst/>
                <a:uLnTx/>
                <a:uFillTx/>
                <a:latin typeface="Verdana"/>
                <a:ea typeface="+mn-ea"/>
                <a:cs typeface="+mn-cs"/>
              </a:rPr>
              <a:t>1</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grpSp>
        <p:nvGrpSpPr>
          <p:cNvPr id="5" name="Group 4">
            <a:extLst>
              <a:ext uri="{FF2B5EF4-FFF2-40B4-BE49-F238E27FC236}">
                <a16:creationId xmlns:a16="http://schemas.microsoft.com/office/drawing/2014/main" id="{3FDBB14E-0900-6BA4-EF40-7722117D7C6D}"/>
              </a:ext>
            </a:extLst>
          </p:cNvPr>
          <p:cNvGrpSpPr/>
          <p:nvPr/>
        </p:nvGrpSpPr>
        <p:grpSpPr>
          <a:xfrm>
            <a:off x="1581797" y="1592533"/>
            <a:ext cx="6110609" cy="2840207"/>
            <a:chOff x="4020716" y="1167255"/>
            <a:chExt cx="4838209" cy="3396546"/>
          </a:xfrm>
        </p:grpSpPr>
        <p:graphicFrame>
          <p:nvGraphicFramePr>
            <p:cNvPr id="23" name="Chart 22">
              <a:extLst>
                <a:ext uri="{FF2B5EF4-FFF2-40B4-BE49-F238E27FC236}">
                  <a16:creationId xmlns:a16="http://schemas.microsoft.com/office/drawing/2014/main" id="{2F823DFF-00AD-30BB-D757-F565E0C6FA7E}"/>
                </a:ext>
              </a:extLst>
            </p:cNvPr>
            <p:cNvGraphicFramePr/>
            <p:nvPr/>
          </p:nvGraphicFramePr>
          <p:xfrm>
            <a:off x="4446716" y="1382992"/>
            <a:ext cx="4412209" cy="2904762"/>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a:extLst>
                <a:ext uri="{FF2B5EF4-FFF2-40B4-BE49-F238E27FC236}">
                  <a16:creationId xmlns:a16="http://schemas.microsoft.com/office/drawing/2014/main" id="{A0DB5A49-38C7-29D9-F05E-7CCEAC56F110}"/>
                </a:ext>
              </a:extLst>
            </p:cNvPr>
            <p:cNvSpPr txBox="1"/>
            <p:nvPr/>
          </p:nvSpPr>
          <p:spPr>
            <a:xfrm>
              <a:off x="5418080" y="4287754"/>
              <a:ext cx="2589666" cy="276047"/>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mn-cs"/>
                </a:rPr>
                <a:t>Alter zum Zeitpunkt der Manifestation [Jahre]</a:t>
              </a:r>
            </a:p>
          </p:txBody>
        </p:sp>
        <p:sp>
          <p:nvSpPr>
            <p:cNvPr id="26" name="TextBox 25">
              <a:extLst>
                <a:ext uri="{FF2B5EF4-FFF2-40B4-BE49-F238E27FC236}">
                  <a16:creationId xmlns:a16="http://schemas.microsoft.com/office/drawing/2014/main" id="{0B8B99C8-5623-9773-6380-2B178D1A1196}"/>
                </a:ext>
              </a:extLst>
            </p:cNvPr>
            <p:cNvSpPr txBox="1"/>
            <p:nvPr/>
          </p:nvSpPr>
          <p:spPr>
            <a:xfrm rot="16200000">
              <a:off x="2563590" y="2624381"/>
              <a:ext cx="3206679" cy="292427"/>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mn-cs"/>
                </a:rPr>
                <a:t>Patienten mit DKA zum Zeitpunkt der (klinischen) T1D-Diagnose Stadium 3</a:t>
              </a:r>
              <a:r>
                <a:rPr kumimoji="0" lang="en-US" sz="900" b="0" i="0" u="none" strike="noStrike" kern="1200" cap="none" spc="0" normalizeH="0" baseline="0" noProof="0">
                  <a:ln>
                    <a:noFill/>
                  </a:ln>
                  <a:solidFill>
                    <a:srgbClr val="404040"/>
                  </a:solidFill>
                  <a:effectLst/>
                  <a:uLnTx/>
                  <a:uFillTx/>
                  <a:latin typeface="Verdana"/>
                  <a:ea typeface="+mn-ea"/>
                  <a:cs typeface="+mn-cs"/>
                </a:rPr>
                <a:t> [%]</a:t>
              </a:r>
            </a:p>
          </p:txBody>
        </p:sp>
        <p:cxnSp>
          <p:nvCxnSpPr>
            <p:cNvPr id="29" name="Straight Connector 28">
              <a:extLst>
                <a:ext uri="{FF2B5EF4-FFF2-40B4-BE49-F238E27FC236}">
                  <a16:creationId xmlns:a16="http://schemas.microsoft.com/office/drawing/2014/main" id="{5EE2A358-9C91-5C28-85E0-269A580C8EC1}"/>
                </a:ext>
              </a:extLst>
            </p:cNvPr>
            <p:cNvCxnSpPr>
              <a:cxnSpLocks/>
            </p:cNvCxnSpPr>
            <p:nvPr/>
          </p:nvCxnSpPr>
          <p:spPr>
            <a:xfrm>
              <a:off x="5122051" y="1648163"/>
              <a:ext cx="323196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5DADB706-5844-56C2-63FA-A67206F4D3E5}"/>
                </a:ext>
              </a:extLst>
            </p:cNvPr>
            <p:cNvSpPr txBox="1"/>
            <p:nvPr/>
          </p:nvSpPr>
          <p:spPr>
            <a:xfrm>
              <a:off x="5840598" y="1266352"/>
              <a:ext cx="1805935" cy="276047"/>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404040"/>
                  </a:solidFill>
                  <a:effectLst/>
                  <a:uLnTx/>
                  <a:uFillTx/>
                  <a:latin typeface="Verdana"/>
                  <a:ea typeface="+mn-ea"/>
                  <a:cs typeface="+mn-cs"/>
                </a:rPr>
                <a:t>p &lt; 0,001*</a:t>
              </a:r>
              <a:endParaRPr kumimoji="0" lang="en-US" sz="900" b="0" i="0" u="none" strike="noStrike" kern="1200" cap="none" spc="0" normalizeH="0" baseline="30000" noProof="0">
                <a:ln>
                  <a:noFill/>
                </a:ln>
                <a:solidFill>
                  <a:srgbClr val="404040"/>
                </a:solidFill>
                <a:effectLst/>
                <a:uLnTx/>
                <a:uFillTx/>
                <a:latin typeface="Verdana"/>
                <a:ea typeface="+mn-ea"/>
                <a:cs typeface="+mn-cs"/>
              </a:endParaRPr>
            </a:p>
          </p:txBody>
        </p:sp>
      </p:grpSp>
      <p:sp>
        <p:nvSpPr>
          <p:cNvPr id="3" name="Footer Placeholder 4">
            <a:extLst>
              <a:ext uri="{FF2B5EF4-FFF2-40B4-BE49-F238E27FC236}">
                <a16:creationId xmlns:a16="http://schemas.microsoft.com/office/drawing/2014/main" id="{61B027C5-D349-B969-4F08-878C456AEB08}"/>
              </a:ext>
            </a:extLst>
          </p:cNvPr>
          <p:cNvSpPr txBox="1">
            <a:spLocks/>
          </p:cNvSpPr>
          <p:nvPr/>
        </p:nvSpPr>
        <p:spPr>
          <a:xfrm>
            <a:off x="352926" y="4585196"/>
            <a:ext cx="8235780" cy="333792"/>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 * p-Wert </a:t>
            </a:r>
            <a:r>
              <a:rPr kumimoji="0" lang="de-DE" sz="600" b="0" i="0" u="none" strike="noStrike" kern="1200" cap="none" spc="0" normalizeH="0" baseline="0" noProof="0">
                <a:ln>
                  <a:noFill/>
                </a:ln>
                <a:solidFill>
                  <a:srgbClr val="404040"/>
                </a:solidFill>
                <a:effectLst/>
                <a:uLnTx/>
                <a:uFillTx/>
                <a:latin typeface="Verdana"/>
                <a:ea typeface="+mn-ea"/>
                <a:cs typeface="Arial"/>
              </a:rPr>
              <a:t>bestimmt</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durch multivariable logistische Regressionsmodelle, bereinigt um demografische Merkmale und Zeit zwischen Aufnahme in die Studie und Diagnose.</a:t>
            </a:r>
            <a:r>
              <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rPr>
              <a:t>1</a:t>
            </a:r>
          </a:p>
        </p:txBody>
      </p:sp>
      <p:sp>
        <p:nvSpPr>
          <p:cNvPr id="10" name="TextBox 3037">
            <a:extLst>
              <a:ext uri="{FF2B5EF4-FFF2-40B4-BE49-F238E27FC236}">
                <a16:creationId xmlns:a16="http://schemas.microsoft.com/office/drawing/2014/main" id="{0FD0799B-15D9-515B-D533-C7FB44DBA968}"/>
              </a:ext>
            </a:extLst>
          </p:cNvPr>
          <p:cNvSpPr txBox="1"/>
          <p:nvPr/>
        </p:nvSpPr>
        <p:spPr>
          <a:xfrm>
            <a:off x="314917" y="4937798"/>
            <a:ext cx="8314733"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Casu A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 Med </a:t>
            </a:r>
            <a:r>
              <a:rPr kumimoji="0" lang="da-DK" sz="600" b="0" i="0" u="none" strike="noStrike" kern="1200" cap="none" spc="0" normalizeH="0" baseline="0" noProof="0">
                <a:ln>
                  <a:noFill/>
                </a:ln>
                <a:solidFill>
                  <a:srgbClr val="404040"/>
                </a:solidFill>
                <a:effectLst/>
                <a:uLnTx/>
                <a:uFillTx/>
                <a:latin typeface="Verdana"/>
                <a:ea typeface="Arial"/>
                <a:cs typeface="Arial"/>
              </a:rPr>
              <a:t>2020; 37: 2109</a:t>
            </a:r>
            <a:r>
              <a:rPr kumimoji="0" lang="pt-BR" sz="600" b="0" i="0" u="none" strike="noStrike" kern="1200" cap="none" spc="0" normalizeH="0" baseline="0" noProof="0">
                <a:ln>
                  <a:noFill/>
                </a:ln>
                <a:solidFill>
                  <a:srgbClr val="404040"/>
                </a:solidFill>
                <a:effectLst/>
                <a:uLnTx/>
                <a:uFillTx/>
                <a:latin typeface="Verdana"/>
                <a:ea typeface="+mn-ea"/>
                <a:cs typeface="+mn-cs"/>
              </a:rPr>
              <a:t>–</a:t>
            </a:r>
            <a:r>
              <a:rPr kumimoji="0" lang="da-DK" sz="600" b="0" i="0" u="none" strike="noStrike" kern="1200" cap="none" spc="0" normalizeH="0" baseline="0" noProof="0">
                <a:ln>
                  <a:noFill/>
                </a:ln>
                <a:solidFill>
                  <a:srgbClr val="404040"/>
                </a:solidFill>
                <a:effectLst/>
                <a:uLnTx/>
                <a:uFillTx/>
                <a:latin typeface="Verdana"/>
                <a:ea typeface="Arial"/>
                <a:cs typeface="Arial"/>
              </a:rPr>
              <a:t>15.</a:t>
            </a:r>
          </a:p>
        </p:txBody>
      </p:sp>
    </p:spTree>
    <p:extLst>
      <p:ext uri="{BB962C8B-B14F-4D97-AF65-F5344CB8AC3E}">
        <p14:creationId xmlns:p14="http://schemas.microsoft.com/office/powerpoint/2010/main" val="18888831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C877CE00-5F03-B5B9-2D98-AD4E95F84C8F}"/>
              </a:ext>
            </a:extLst>
          </p:cNvPr>
          <p:cNvSpPr txBox="1">
            <a:spLocks/>
          </p:cNvSpPr>
          <p:nvPr/>
        </p:nvSpPr>
        <p:spPr>
          <a:xfrm>
            <a:off x="314920" y="11354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lang="de-DE" sz="2000" b="1">
                <a:solidFill>
                  <a:srgbClr val="7030A0"/>
                </a:solidFill>
                <a:latin typeface="Verdana" panose="020B0604030504040204" pitchFamily="34" charset="0"/>
                <a:ea typeface="Verdana" panose="020B0604030504040204" pitchFamily="34" charset="0"/>
              </a:rPr>
              <a:t>Eine vorherige DKA ist ein langanhaltender Risikofaktor für weitere DKA</a:t>
            </a:r>
            <a:r>
              <a:rPr lang="de-DE" sz="2000" b="1" baseline="30000">
                <a:solidFill>
                  <a:srgbClr val="7030A0"/>
                </a:solidFill>
                <a:latin typeface="Verdana" panose="020B0604030504040204" pitchFamily="34" charset="0"/>
                <a:ea typeface="Verdana" panose="020B0604030504040204" pitchFamily="34" charset="0"/>
              </a:rPr>
              <a:t>1,</a:t>
            </a:r>
            <a:r>
              <a:rPr lang="de-DE" sz="2000" b="1">
                <a:solidFill>
                  <a:srgbClr val="7030A0"/>
                </a:solidFill>
                <a:latin typeface="Verdana" panose="020B0604030504040204" pitchFamily="34" charset="0"/>
                <a:ea typeface="Verdana" panose="020B0604030504040204" pitchFamily="34" charset="0"/>
              </a:rPr>
              <a:t>*</a:t>
            </a:r>
          </a:p>
        </p:txBody>
      </p:sp>
      <p:sp>
        <p:nvSpPr>
          <p:cNvPr id="3" name="TextBox 3037">
            <a:extLst>
              <a:ext uri="{FF2B5EF4-FFF2-40B4-BE49-F238E27FC236}">
                <a16:creationId xmlns:a16="http://schemas.microsoft.com/office/drawing/2014/main" id="{C9730656-5E5C-58C1-49FE-6DD07184A6FE}"/>
              </a:ext>
            </a:extLst>
          </p:cNvPr>
          <p:cNvSpPr txBox="1"/>
          <p:nvPr/>
        </p:nvSpPr>
        <p:spPr>
          <a:xfrm>
            <a:off x="314921" y="4940585"/>
            <a:ext cx="8314730"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a:ln>
                  <a:noFill/>
                </a:ln>
                <a:solidFill>
                  <a:srgbClr val="404040"/>
                </a:solidFill>
                <a:effectLst/>
                <a:uLnTx/>
                <a:uFillTx/>
                <a:ea typeface="+mn-ea"/>
                <a:cs typeface="+mn-cs"/>
              </a:rPr>
              <a:t>1.</a:t>
            </a:r>
            <a:r>
              <a:rPr kumimoji="0" lang="de-DE" sz="600" b="0" i="0" u="none" strike="noStrike" kern="1200" cap="none" spc="0" normalizeH="0" baseline="0">
                <a:ln>
                  <a:noFill/>
                </a:ln>
                <a:solidFill>
                  <a:srgbClr val="404040"/>
                </a:solidFill>
                <a:effectLst/>
                <a:uLnTx/>
                <a:uFillTx/>
                <a:ea typeface="+mn-ea"/>
                <a:cs typeface="+mn-cs"/>
              </a:rPr>
              <a:t> </a:t>
            </a:r>
            <a:r>
              <a:rPr kumimoji="0" lang="de-DE" sz="600" b="0" i="0" u="none" strike="noStrike" kern="1200" cap="none" spc="0" normalizeH="0" baseline="0" err="1">
                <a:ln>
                  <a:noFill/>
                </a:ln>
                <a:solidFill>
                  <a:srgbClr val="404040"/>
                </a:solidFill>
                <a:effectLst/>
                <a:uLnTx/>
                <a:uFillTx/>
                <a:ea typeface="+mn-ea"/>
                <a:cs typeface="+mn-cs"/>
              </a:rPr>
              <a:t>Hammersen</a:t>
            </a:r>
            <a:r>
              <a:rPr kumimoji="0" lang="de-DE" sz="600" b="0" i="0" u="none" strike="noStrike" kern="1200" cap="none" spc="0" normalizeH="0" baseline="0">
                <a:ln>
                  <a:noFill/>
                </a:ln>
                <a:solidFill>
                  <a:srgbClr val="404040"/>
                </a:solidFill>
                <a:effectLst/>
                <a:uLnTx/>
                <a:uFillTx/>
                <a:ea typeface="+mn-ea"/>
                <a:cs typeface="+mn-cs"/>
              </a:rPr>
              <a:t> J </a:t>
            </a:r>
            <a:r>
              <a:rPr kumimoji="0" lang="de-DE" sz="600" b="0" i="1" u="none" strike="noStrike" kern="1200" cap="none" spc="0" normalizeH="0" baseline="0">
                <a:ln>
                  <a:noFill/>
                </a:ln>
                <a:solidFill>
                  <a:srgbClr val="404040"/>
                </a:solidFill>
                <a:effectLst/>
                <a:uLnTx/>
                <a:uFillTx/>
                <a:ea typeface="+mn-ea"/>
                <a:cs typeface="+mn-cs"/>
              </a:rPr>
              <a:t>et al. </a:t>
            </a:r>
            <a:r>
              <a:rPr kumimoji="0" lang="de-DE" sz="600" b="0" i="1" u="none" strike="noStrike" kern="1200" cap="none" spc="0" normalizeH="0" baseline="0" err="1">
                <a:ln>
                  <a:noFill/>
                </a:ln>
                <a:solidFill>
                  <a:srgbClr val="404040"/>
                </a:solidFill>
                <a:effectLst/>
                <a:uLnTx/>
                <a:uFillTx/>
                <a:ea typeface="+mn-ea"/>
                <a:cs typeface="+mn-cs"/>
              </a:rPr>
              <a:t>Pediatr</a:t>
            </a:r>
            <a:r>
              <a:rPr kumimoji="0" lang="de-DE" sz="600" b="0" i="1" u="none" strike="noStrike" kern="1200" cap="none" spc="0" normalizeH="0" baseline="0">
                <a:ln>
                  <a:noFill/>
                </a:ln>
                <a:solidFill>
                  <a:srgbClr val="404040"/>
                </a:solidFill>
                <a:effectLst/>
                <a:uLnTx/>
                <a:uFillTx/>
                <a:ea typeface="+mn-ea"/>
                <a:cs typeface="+mn-cs"/>
              </a:rPr>
              <a:t> Diabetes </a:t>
            </a:r>
            <a:r>
              <a:rPr kumimoji="0" lang="de-DE" sz="600" b="0" u="none" strike="noStrike" kern="1200" cap="none" spc="0" normalizeH="0" baseline="0">
                <a:ln>
                  <a:noFill/>
                </a:ln>
                <a:solidFill>
                  <a:srgbClr val="404040"/>
                </a:solidFill>
                <a:effectLst/>
                <a:uLnTx/>
                <a:uFillTx/>
                <a:ea typeface="+mn-ea"/>
                <a:cs typeface="+mn-cs"/>
              </a:rPr>
              <a:t>2021; 22: 455–62</a:t>
            </a:r>
            <a:r>
              <a:rPr kumimoji="0" lang="de-DE" sz="600" b="0" i="1" u="none" strike="noStrike" kern="1200" cap="none" spc="0" normalizeH="0" baseline="0">
                <a:ln>
                  <a:noFill/>
                </a:ln>
                <a:solidFill>
                  <a:srgbClr val="404040"/>
                </a:solidFill>
                <a:effectLst/>
                <a:uLnTx/>
                <a:uFillTx/>
                <a:ea typeface="+mn-ea"/>
                <a:cs typeface="+mn-cs"/>
              </a:rPr>
              <a:t>.</a:t>
            </a:r>
            <a:endParaRPr kumimoji="0" lang="de-DE" sz="600" b="0" i="0" u="none" strike="noStrike" kern="1200" cap="none" spc="0" normalizeH="0" baseline="0">
              <a:ln>
                <a:noFill/>
              </a:ln>
              <a:solidFill>
                <a:srgbClr val="404040"/>
              </a:solidFill>
              <a:effectLst/>
              <a:uLnTx/>
              <a:uFillTx/>
              <a:ea typeface="+mn-ea"/>
              <a:cs typeface="+mn-cs"/>
            </a:endParaRPr>
          </a:p>
        </p:txBody>
      </p:sp>
      <p:graphicFrame>
        <p:nvGraphicFramePr>
          <p:cNvPr id="8" name="Diagramm 7">
            <a:extLst>
              <a:ext uri="{FF2B5EF4-FFF2-40B4-BE49-F238E27FC236}">
                <a16:creationId xmlns:a16="http://schemas.microsoft.com/office/drawing/2014/main" id="{4D0C8518-854E-6F0B-6457-5410A39B35D4}"/>
              </a:ext>
            </a:extLst>
          </p:cNvPr>
          <p:cNvGraphicFramePr/>
          <p:nvPr>
            <p:extLst>
              <p:ext uri="{D42A27DB-BD31-4B8C-83A1-F6EECF244321}">
                <p14:modId xmlns:p14="http://schemas.microsoft.com/office/powerpoint/2010/main" val="4189092771"/>
              </p:ext>
            </p:extLst>
          </p:nvPr>
        </p:nvGraphicFramePr>
        <p:xfrm>
          <a:off x="1704108" y="997292"/>
          <a:ext cx="5735782" cy="3110345"/>
        </p:xfrm>
        <a:graphic>
          <a:graphicData uri="http://schemas.openxmlformats.org/drawingml/2006/chart">
            <c:chart xmlns:c="http://schemas.openxmlformats.org/drawingml/2006/chart" xmlns:r="http://schemas.openxmlformats.org/officeDocument/2006/relationships" r:id="rId4"/>
          </a:graphicData>
        </a:graphic>
      </p:graphicFrame>
      <p:sp>
        <p:nvSpPr>
          <p:cNvPr id="9" name="Textfeld 8">
            <a:extLst>
              <a:ext uri="{FF2B5EF4-FFF2-40B4-BE49-F238E27FC236}">
                <a16:creationId xmlns:a16="http://schemas.microsoft.com/office/drawing/2014/main" id="{EC2EC6FA-7B4F-3D43-D51A-31DC70A46C46}"/>
              </a:ext>
            </a:extLst>
          </p:cNvPr>
          <p:cNvSpPr txBox="1"/>
          <p:nvPr/>
        </p:nvSpPr>
        <p:spPr>
          <a:xfrm rot="16200000">
            <a:off x="688568" y="2298756"/>
            <a:ext cx="1849582" cy="369332"/>
          </a:xfrm>
          <a:prstGeom prst="rect">
            <a:avLst/>
          </a:prstGeom>
          <a:noFill/>
        </p:spPr>
        <p:txBody>
          <a:bodyPr wrap="square" rtlCol="0">
            <a:spAutoFit/>
          </a:bodyPr>
          <a:lstStyle/>
          <a:p>
            <a:pPr algn="ctr"/>
            <a:r>
              <a:rPr lang="de-DE" sz="900">
                <a:solidFill>
                  <a:srgbClr val="404040"/>
                </a:solidFill>
              </a:rPr>
              <a:t>Patientenanteil mit DKA im letzten Jahr [%]</a:t>
            </a:r>
          </a:p>
        </p:txBody>
      </p:sp>
      <p:sp>
        <p:nvSpPr>
          <p:cNvPr id="10" name="Textfeld 9">
            <a:extLst>
              <a:ext uri="{FF2B5EF4-FFF2-40B4-BE49-F238E27FC236}">
                <a16:creationId xmlns:a16="http://schemas.microsoft.com/office/drawing/2014/main" id="{6FDD0F79-3E16-B24F-BEB9-FE208196DB8E}"/>
              </a:ext>
            </a:extLst>
          </p:cNvPr>
          <p:cNvSpPr txBox="1"/>
          <p:nvPr/>
        </p:nvSpPr>
        <p:spPr>
          <a:xfrm>
            <a:off x="3297032" y="3877199"/>
            <a:ext cx="2549934" cy="230832"/>
          </a:xfrm>
          <a:prstGeom prst="rect">
            <a:avLst/>
          </a:prstGeom>
          <a:noFill/>
        </p:spPr>
        <p:txBody>
          <a:bodyPr wrap="square" rtlCol="0">
            <a:spAutoFit/>
          </a:bodyPr>
          <a:lstStyle/>
          <a:p>
            <a:pPr algn="ctr"/>
            <a:r>
              <a:rPr lang="de-DE" sz="900">
                <a:solidFill>
                  <a:srgbClr val="404040"/>
                </a:solidFill>
              </a:rPr>
              <a:t>Zeit der vorangegangenen DKA [Jahre] </a:t>
            </a:r>
          </a:p>
        </p:txBody>
      </p:sp>
      <p:sp>
        <p:nvSpPr>
          <p:cNvPr id="11" name="Textfeld 10">
            <a:extLst>
              <a:ext uri="{FF2B5EF4-FFF2-40B4-BE49-F238E27FC236}">
                <a16:creationId xmlns:a16="http://schemas.microsoft.com/office/drawing/2014/main" id="{3055CF30-13EC-D3D7-DF33-BC169CC16CBC}"/>
              </a:ext>
            </a:extLst>
          </p:cNvPr>
          <p:cNvSpPr txBox="1"/>
          <p:nvPr/>
        </p:nvSpPr>
        <p:spPr>
          <a:xfrm>
            <a:off x="1572490" y="1018918"/>
            <a:ext cx="599901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62" b="1" i="0" u="none" strike="noStrike" kern="1200" spc="0" baseline="0">
                <a:solidFill>
                  <a:srgbClr val="404040"/>
                </a:solidFill>
                <a:latin typeface="+mn-lt"/>
                <a:ea typeface="+mn-ea"/>
                <a:cs typeface="+mn-cs"/>
              </a:defRPr>
            </a:pPr>
            <a:r>
              <a:rPr kumimoji="0" lang="de-DE" sz="1200" b="1" i="0" u="none" strike="noStrike" kern="1200" cap="none" spc="0" normalizeH="0" baseline="0" noProof="0">
                <a:ln>
                  <a:noFill/>
                </a:ln>
                <a:solidFill>
                  <a:srgbClr val="404040"/>
                </a:solidFill>
                <a:effectLst/>
                <a:uLnTx/>
                <a:uFillTx/>
                <a:latin typeface="Verdana"/>
              </a:rPr>
              <a:t>Patientenanteil mit ≥ 1 DKA-Episode im letzten Jahr in Abhängigkeit von der Zeitspanne zur vorangegangenen Episode</a:t>
            </a:r>
            <a:endParaRPr lang="de-DE"/>
          </a:p>
        </p:txBody>
      </p:sp>
      <p:sp>
        <p:nvSpPr>
          <p:cNvPr id="12" name="TextBox 28">
            <a:extLst>
              <a:ext uri="{FF2B5EF4-FFF2-40B4-BE49-F238E27FC236}">
                <a16:creationId xmlns:a16="http://schemas.microsoft.com/office/drawing/2014/main" id="{7503F91E-5E86-6170-03C5-14C0625B3899}"/>
              </a:ext>
            </a:extLst>
          </p:cNvPr>
          <p:cNvSpPr txBox="1"/>
          <p:nvPr/>
        </p:nvSpPr>
        <p:spPr>
          <a:xfrm>
            <a:off x="314921" y="4798351"/>
            <a:ext cx="7360606" cy="184666"/>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DE" altLang="de-DE" sz="600">
                <a:solidFill>
                  <a:srgbClr val="404040"/>
                </a:solidFill>
              </a:rPr>
              <a:t>* Daten des DPV-Registers, Deutschland. DKA: Diabetische Ketoazidose; T1D: Typ-1-Diabetes.</a:t>
            </a:r>
            <a:endParaRPr lang="de-DE" altLang="de-DE" sz="600" baseline="30000">
              <a:solidFill>
                <a:srgbClr val="404040"/>
              </a:solidFill>
            </a:endParaRPr>
          </a:p>
        </p:txBody>
      </p:sp>
      <p:sp>
        <p:nvSpPr>
          <p:cNvPr id="7" name="Rectangle: Rounded Corners 23">
            <a:extLst>
              <a:ext uri="{FF2B5EF4-FFF2-40B4-BE49-F238E27FC236}">
                <a16:creationId xmlns:a16="http://schemas.microsoft.com/office/drawing/2014/main" id="{85EDE0F8-B11A-2FCC-A08D-A3ED47BFCB50}"/>
              </a:ext>
            </a:extLst>
          </p:cNvPr>
          <p:cNvSpPr/>
          <p:nvPr/>
        </p:nvSpPr>
        <p:spPr>
          <a:xfrm>
            <a:off x="1155396" y="4123095"/>
            <a:ext cx="6833205" cy="539707"/>
          </a:xfrm>
          <a:prstGeom prst="roundRect">
            <a:avLst>
              <a:gd name="adj" fmla="val 50000"/>
            </a:avLst>
          </a:prstGeom>
          <a:solidFill>
            <a:srgbClr val="23004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100">
                <a:solidFill>
                  <a:prstClr val="white"/>
                </a:solidFill>
                <a:latin typeface="Verdana"/>
              </a:rPr>
              <a:t>Eine </a:t>
            </a:r>
            <a:r>
              <a:rPr lang="de-DE" sz="1100" b="1">
                <a:solidFill>
                  <a:prstClr val="white"/>
                </a:solidFill>
                <a:latin typeface="Verdana"/>
              </a:rPr>
              <a:t>DKA-Episode</a:t>
            </a:r>
            <a:r>
              <a:rPr lang="de-DE" sz="1100">
                <a:solidFill>
                  <a:prstClr val="white"/>
                </a:solidFill>
                <a:latin typeface="Verdana"/>
              </a:rPr>
              <a:t> ist ein </a:t>
            </a:r>
            <a:r>
              <a:rPr lang="de-DE" sz="1100" b="1">
                <a:solidFill>
                  <a:prstClr val="white"/>
                </a:solidFill>
                <a:latin typeface="Verdana"/>
              </a:rPr>
              <a:t>signifikanter</a:t>
            </a:r>
            <a:r>
              <a:rPr lang="de-DE" sz="1100">
                <a:solidFill>
                  <a:prstClr val="white"/>
                </a:solidFill>
                <a:latin typeface="Verdana"/>
              </a:rPr>
              <a:t>, unabhängiger und </a:t>
            </a:r>
            <a:r>
              <a:rPr lang="de-DE" sz="1100" b="1">
                <a:solidFill>
                  <a:prstClr val="white"/>
                </a:solidFill>
                <a:latin typeface="Verdana"/>
              </a:rPr>
              <a:t>lang anhaltender Risikofaktor</a:t>
            </a:r>
            <a:r>
              <a:rPr lang="de-DE" sz="1100">
                <a:solidFill>
                  <a:prstClr val="white"/>
                </a:solidFill>
                <a:latin typeface="Verdana"/>
              </a:rPr>
              <a:t> für das </a:t>
            </a:r>
            <a:r>
              <a:rPr lang="de-DE" sz="1100" b="1">
                <a:solidFill>
                  <a:prstClr val="white"/>
                </a:solidFill>
                <a:latin typeface="Verdana"/>
              </a:rPr>
              <a:t>Wiederauftreten</a:t>
            </a:r>
            <a:r>
              <a:rPr lang="de-DE" sz="1100">
                <a:solidFill>
                  <a:prstClr val="white"/>
                </a:solidFill>
                <a:latin typeface="Verdana"/>
              </a:rPr>
              <a:t> einer DKA bei Kindern mit T1D</a:t>
            </a:r>
            <a:r>
              <a:rPr lang="de-DE" sz="1100" baseline="30000">
                <a:solidFill>
                  <a:prstClr val="white"/>
                </a:solidFill>
                <a:latin typeface="Verdana"/>
              </a:rPr>
              <a:t>1</a:t>
            </a:r>
          </a:p>
        </p:txBody>
      </p:sp>
    </p:spTree>
    <p:extLst>
      <p:ext uri="{BB962C8B-B14F-4D97-AF65-F5344CB8AC3E}">
        <p14:creationId xmlns:p14="http://schemas.microsoft.com/office/powerpoint/2010/main" val="33345249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C877CE00-5F03-B5B9-2D98-AD4E95F84C8F}"/>
              </a:ext>
            </a:extLst>
          </p:cNvPr>
          <p:cNvSpPr txBox="1">
            <a:spLocks/>
          </p:cNvSpPr>
          <p:nvPr/>
        </p:nvSpPr>
        <p:spPr>
          <a:xfrm>
            <a:off x="314921" y="11287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0"/>
              </a:spcAft>
              <a:buClrTx/>
              <a:buSzTx/>
              <a:buFontTx/>
              <a:buNone/>
              <a:tabLst/>
              <a:defRPr/>
            </a:pPr>
            <a:r>
              <a:rPr lang="de-DE" sz="2000" b="1">
                <a:solidFill>
                  <a:srgbClr val="7030A0"/>
                </a:solidFill>
                <a:latin typeface="Verdana" panose="020B0604030504040204" pitchFamily="34" charset="0"/>
                <a:ea typeface="Verdana" panose="020B0604030504040204" pitchFamily="34" charset="0"/>
              </a:rPr>
              <a:t>DKA bei Diagnose von pädiatrischem T1D assoziiert mit sozioökonomischer Deprivation und Urbanisierung</a:t>
            </a:r>
            <a:r>
              <a:rPr lang="de-DE" sz="2000" b="1" baseline="30000">
                <a:solidFill>
                  <a:srgbClr val="7030A0"/>
                </a:solidFill>
                <a:latin typeface="Verdana" panose="020B0604030504040204" pitchFamily="34" charset="0"/>
                <a:ea typeface="Verdana" panose="020B0604030504040204" pitchFamily="34" charset="0"/>
              </a:rPr>
              <a:t>1,</a:t>
            </a:r>
            <a:r>
              <a:rPr lang="de-DE" sz="2000" b="1">
                <a:solidFill>
                  <a:srgbClr val="7030A0"/>
                </a:solidFill>
                <a:latin typeface="Verdana" panose="020B0604030504040204" pitchFamily="34" charset="0"/>
                <a:ea typeface="Verdana" panose="020B0604030504040204" pitchFamily="34" charset="0"/>
              </a:rPr>
              <a:t>*</a:t>
            </a:r>
          </a:p>
        </p:txBody>
      </p:sp>
      <p:sp>
        <p:nvSpPr>
          <p:cNvPr id="3" name="TextBox 3037">
            <a:extLst>
              <a:ext uri="{FF2B5EF4-FFF2-40B4-BE49-F238E27FC236}">
                <a16:creationId xmlns:a16="http://schemas.microsoft.com/office/drawing/2014/main" id="{C9730656-5E5C-58C1-49FE-6DD07184A6FE}"/>
              </a:ext>
            </a:extLst>
          </p:cNvPr>
          <p:cNvSpPr txBox="1"/>
          <p:nvPr/>
        </p:nvSpPr>
        <p:spPr>
          <a:xfrm>
            <a:off x="314921" y="4938631"/>
            <a:ext cx="8314729"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a:ln>
                  <a:noFill/>
                </a:ln>
                <a:solidFill>
                  <a:srgbClr val="404040"/>
                </a:solidFill>
                <a:effectLst/>
                <a:uLnTx/>
                <a:uFillTx/>
                <a:ea typeface="+mn-ea"/>
                <a:cs typeface="+mn-cs"/>
              </a:rPr>
              <a:t>1. </a:t>
            </a:r>
            <a:r>
              <a:rPr kumimoji="0" lang="de-DE" sz="600" b="0" i="0" u="none" strike="noStrike" kern="1200" cap="none" spc="0" normalizeH="0" baseline="0" err="1">
                <a:ln>
                  <a:noFill/>
                </a:ln>
                <a:solidFill>
                  <a:srgbClr val="404040"/>
                </a:solidFill>
                <a:effectLst/>
                <a:uLnTx/>
                <a:uFillTx/>
                <a:ea typeface="+mn-ea"/>
                <a:cs typeface="+mn-cs"/>
              </a:rPr>
              <a:t>Auzanneau</a:t>
            </a:r>
            <a:r>
              <a:rPr kumimoji="0" lang="de-DE" sz="600" b="0" i="0" u="none" strike="noStrike" kern="1200" cap="none" spc="0" normalizeH="0" baseline="0">
                <a:ln>
                  <a:noFill/>
                </a:ln>
                <a:solidFill>
                  <a:srgbClr val="404040"/>
                </a:solidFill>
                <a:effectLst/>
                <a:uLnTx/>
                <a:uFillTx/>
                <a:ea typeface="+mn-ea"/>
                <a:cs typeface="+mn-cs"/>
              </a:rPr>
              <a:t> M </a:t>
            </a:r>
            <a:r>
              <a:rPr kumimoji="0" lang="de-DE" sz="600" b="0" i="1" u="none" strike="noStrike" kern="1200" cap="none" spc="0" normalizeH="0" baseline="0">
                <a:ln>
                  <a:noFill/>
                </a:ln>
                <a:solidFill>
                  <a:srgbClr val="404040"/>
                </a:solidFill>
                <a:effectLst/>
                <a:uLnTx/>
                <a:uFillTx/>
                <a:ea typeface="+mn-ea"/>
                <a:cs typeface="+mn-cs"/>
              </a:rPr>
              <a:t>et al. Diabetes Care </a:t>
            </a:r>
            <a:r>
              <a:rPr kumimoji="0" lang="de-DE" sz="600" b="0" u="none" strike="noStrike" kern="1200" cap="none" spc="0" normalizeH="0" baseline="0">
                <a:ln>
                  <a:noFill/>
                </a:ln>
                <a:solidFill>
                  <a:srgbClr val="404040"/>
                </a:solidFill>
                <a:effectLst/>
                <a:uLnTx/>
                <a:uFillTx/>
                <a:ea typeface="+mn-ea"/>
                <a:cs typeface="+mn-cs"/>
              </a:rPr>
              <a:t>2022; 45: 1807–13</a:t>
            </a:r>
            <a:r>
              <a:rPr kumimoji="0" lang="de-DE" sz="600" b="0" i="1" u="none" strike="noStrike" kern="1200" cap="none" spc="0" normalizeH="0" baseline="0">
                <a:ln>
                  <a:noFill/>
                </a:ln>
                <a:solidFill>
                  <a:srgbClr val="404040"/>
                </a:solidFill>
                <a:effectLst/>
                <a:uLnTx/>
                <a:uFillTx/>
                <a:ea typeface="+mn-ea"/>
                <a:cs typeface="+mn-cs"/>
              </a:rPr>
              <a:t>.</a:t>
            </a:r>
            <a:endParaRPr kumimoji="0" lang="de-DE" sz="600" b="0" i="0" u="none" strike="noStrike" kern="1200" cap="none" spc="0" normalizeH="0" baseline="0">
              <a:ln>
                <a:noFill/>
              </a:ln>
              <a:solidFill>
                <a:srgbClr val="404040"/>
              </a:solidFill>
              <a:effectLst/>
              <a:uLnTx/>
              <a:uFillTx/>
              <a:ea typeface="+mn-ea"/>
              <a:cs typeface="+mn-cs"/>
            </a:endParaRPr>
          </a:p>
        </p:txBody>
      </p:sp>
      <p:sp>
        <p:nvSpPr>
          <p:cNvPr id="11" name="Textfeld 10">
            <a:extLst>
              <a:ext uri="{FF2B5EF4-FFF2-40B4-BE49-F238E27FC236}">
                <a16:creationId xmlns:a16="http://schemas.microsoft.com/office/drawing/2014/main" id="{3055CF30-13EC-D3D7-DF33-BC169CC16CBC}"/>
              </a:ext>
            </a:extLst>
          </p:cNvPr>
          <p:cNvSpPr txBox="1"/>
          <p:nvPr/>
        </p:nvSpPr>
        <p:spPr>
          <a:xfrm>
            <a:off x="1572490" y="1044694"/>
            <a:ext cx="599901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62" b="1" i="0" u="none" strike="noStrike" kern="1200" spc="0" baseline="0">
                <a:solidFill>
                  <a:srgbClr val="404040"/>
                </a:solidFill>
                <a:latin typeface="+mn-lt"/>
                <a:ea typeface="+mn-ea"/>
                <a:cs typeface="+mn-cs"/>
              </a:defRPr>
            </a:pPr>
            <a:r>
              <a:rPr kumimoji="0" lang="de-DE" sz="1200" b="1" i="0" u="none" strike="noStrike" kern="1200" cap="none" spc="0" normalizeH="0" baseline="0" noProof="0">
                <a:ln>
                  <a:noFill/>
                </a:ln>
                <a:solidFill>
                  <a:srgbClr val="404040"/>
                </a:solidFill>
                <a:effectLst/>
                <a:uLnTx/>
                <a:uFillTx/>
                <a:latin typeface="Verdana"/>
              </a:rPr>
              <a:t>Sozioökonomische Benachteiligung, Urbanisierung und </a:t>
            </a:r>
          </a:p>
          <a:p>
            <a:pPr marL="0" marR="0" lvl="0" indent="0" algn="ctr" defTabSz="914400" rtl="0" eaLnBrk="1" fontAlgn="auto" latinLnBrk="0" hangingPunct="1">
              <a:lnSpc>
                <a:spcPct val="100000"/>
              </a:lnSpc>
              <a:spcBef>
                <a:spcPts val="0"/>
              </a:spcBef>
              <a:spcAft>
                <a:spcPts val="0"/>
              </a:spcAft>
              <a:buClrTx/>
              <a:buSzTx/>
              <a:buFontTx/>
              <a:buNone/>
              <a:tabLst/>
              <a:defRPr sz="1862" b="1" i="0" u="none" strike="noStrike" kern="1200" spc="0" baseline="0">
                <a:solidFill>
                  <a:srgbClr val="404040"/>
                </a:solidFill>
                <a:latin typeface="+mn-lt"/>
                <a:ea typeface="+mn-ea"/>
                <a:cs typeface="+mn-cs"/>
              </a:defRPr>
            </a:pPr>
            <a:r>
              <a:rPr kumimoji="0" lang="de-DE" sz="1200" b="1" i="0" u="none" strike="noStrike" kern="1200" cap="none" spc="0" normalizeH="0" baseline="0" noProof="0">
                <a:ln>
                  <a:noFill/>
                </a:ln>
                <a:solidFill>
                  <a:srgbClr val="404040"/>
                </a:solidFill>
                <a:effectLst/>
                <a:uLnTx/>
                <a:uFillTx/>
                <a:latin typeface="Verdana"/>
              </a:rPr>
              <a:t>DKA bei T1D-Diagnose auf Kreisebene in Deutschland</a:t>
            </a:r>
            <a:endParaRPr lang="de-DE"/>
          </a:p>
        </p:txBody>
      </p:sp>
      <p:pic>
        <p:nvPicPr>
          <p:cNvPr id="5" name="Grafik 4" descr="Ein Bild, das Karte, Text enthält.&#10;&#10;Automatisch generierte Beschreibung">
            <a:extLst>
              <a:ext uri="{FF2B5EF4-FFF2-40B4-BE49-F238E27FC236}">
                <a16:creationId xmlns:a16="http://schemas.microsoft.com/office/drawing/2014/main" id="{A6EEBD92-2EEA-65A9-9AED-CBD6F25DC10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00473" y="1575634"/>
            <a:ext cx="8348673" cy="2663414"/>
          </a:xfrm>
          <a:prstGeom prst="rect">
            <a:avLst/>
          </a:prstGeom>
        </p:spPr>
      </p:pic>
      <p:sp>
        <p:nvSpPr>
          <p:cNvPr id="12" name="Rechteck 11">
            <a:extLst>
              <a:ext uri="{FF2B5EF4-FFF2-40B4-BE49-F238E27FC236}">
                <a16:creationId xmlns:a16="http://schemas.microsoft.com/office/drawing/2014/main" id="{CB13FB54-08BB-6473-FDC8-8772D6939668}"/>
              </a:ext>
            </a:extLst>
          </p:cNvPr>
          <p:cNvSpPr/>
          <p:nvPr/>
        </p:nvSpPr>
        <p:spPr>
          <a:xfrm>
            <a:off x="394854" y="1575633"/>
            <a:ext cx="8348673" cy="2670301"/>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 name="TextBox 28">
            <a:extLst>
              <a:ext uri="{FF2B5EF4-FFF2-40B4-BE49-F238E27FC236}">
                <a16:creationId xmlns:a16="http://schemas.microsoft.com/office/drawing/2014/main" id="{39E054B9-7861-5261-C39F-355962AD577E}"/>
              </a:ext>
            </a:extLst>
          </p:cNvPr>
          <p:cNvSpPr txBox="1"/>
          <p:nvPr/>
        </p:nvSpPr>
        <p:spPr>
          <a:xfrm>
            <a:off x="314922" y="4767637"/>
            <a:ext cx="7360604" cy="184666"/>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DE" altLang="de-DE" sz="600">
                <a:solidFill>
                  <a:srgbClr val="404040"/>
                </a:solidFill>
              </a:rPr>
              <a:t>* Daten des DPV-Registers, Deutschland. Abbildung modifiziert nach </a:t>
            </a:r>
            <a:r>
              <a:rPr lang="de-DE" altLang="de-DE" sz="600" err="1">
                <a:solidFill>
                  <a:srgbClr val="404040"/>
                </a:solidFill>
              </a:rPr>
              <a:t>Auzanneau</a:t>
            </a:r>
            <a:r>
              <a:rPr lang="de-DE" altLang="de-DE" sz="600">
                <a:solidFill>
                  <a:srgbClr val="404040"/>
                </a:solidFill>
              </a:rPr>
              <a:t> M 2022</a:t>
            </a:r>
            <a:r>
              <a:rPr lang="de-DE" altLang="de-DE" sz="600" baseline="30000">
                <a:solidFill>
                  <a:srgbClr val="404040"/>
                </a:solidFill>
              </a:rPr>
              <a:t>1</a:t>
            </a:r>
            <a:r>
              <a:rPr lang="de-DE" altLang="de-DE" sz="600">
                <a:solidFill>
                  <a:srgbClr val="404040"/>
                </a:solidFill>
              </a:rPr>
              <a:t>. DKA: Diabetische Ketoazidose; T1D: Typ-1-Diabetes.</a:t>
            </a:r>
            <a:endParaRPr lang="de-DE" altLang="de-DE" sz="600" baseline="30000">
              <a:solidFill>
                <a:srgbClr val="404040"/>
              </a:solidFill>
            </a:endParaRPr>
          </a:p>
        </p:txBody>
      </p:sp>
    </p:spTree>
    <p:extLst>
      <p:ext uri="{BB962C8B-B14F-4D97-AF65-F5344CB8AC3E}">
        <p14:creationId xmlns:p14="http://schemas.microsoft.com/office/powerpoint/2010/main" val="24736819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C877CE00-5F03-B5B9-2D98-AD4E95F84C8F}"/>
              </a:ext>
            </a:extLst>
          </p:cNvPr>
          <p:cNvSpPr txBox="1">
            <a:spLocks/>
          </p:cNvSpPr>
          <p:nvPr/>
        </p:nvSpPr>
        <p:spPr>
          <a:xfrm>
            <a:off x="314918" y="112662"/>
            <a:ext cx="8594671"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defTabSz="685800">
              <a:spcBef>
                <a:spcPts val="0"/>
              </a:spcBef>
              <a:defRPr/>
            </a:pPr>
            <a:r>
              <a:rPr lang="de-DE" sz="2000" b="1">
                <a:solidFill>
                  <a:srgbClr val="7030A0"/>
                </a:solidFill>
                <a:latin typeface="Verdana" panose="020B0604030504040204" pitchFamily="34" charset="0"/>
                <a:ea typeface="Verdana" panose="020B0604030504040204" pitchFamily="34" charset="0"/>
              </a:rPr>
              <a:t>DKA bei Diagnose von pädiatrischem T1D ist assoziiert mit sozioökonomischer Benachteiligung und Urbanisierung</a:t>
            </a:r>
            <a:r>
              <a:rPr lang="de-DE" sz="2000" b="1" baseline="30000">
                <a:solidFill>
                  <a:srgbClr val="7030A0"/>
                </a:solidFill>
                <a:latin typeface="Verdana" panose="020B0604030504040204" pitchFamily="34" charset="0"/>
                <a:ea typeface="Verdana" panose="020B0604030504040204" pitchFamily="34" charset="0"/>
              </a:rPr>
              <a:t>1,</a:t>
            </a:r>
            <a:r>
              <a:rPr lang="de-DE" sz="2000" b="1">
                <a:solidFill>
                  <a:srgbClr val="7030A0"/>
                </a:solidFill>
                <a:latin typeface="Verdana" panose="020B0604030504040204" pitchFamily="34" charset="0"/>
                <a:ea typeface="Verdana" panose="020B0604030504040204" pitchFamily="34" charset="0"/>
              </a:rPr>
              <a:t>*</a:t>
            </a:r>
          </a:p>
        </p:txBody>
      </p:sp>
      <p:sp>
        <p:nvSpPr>
          <p:cNvPr id="11" name="Textfeld 10">
            <a:extLst>
              <a:ext uri="{FF2B5EF4-FFF2-40B4-BE49-F238E27FC236}">
                <a16:creationId xmlns:a16="http://schemas.microsoft.com/office/drawing/2014/main" id="{3055CF30-13EC-D3D7-DF33-BC169CC16CBC}"/>
              </a:ext>
            </a:extLst>
          </p:cNvPr>
          <p:cNvSpPr txBox="1"/>
          <p:nvPr/>
        </p:nvSpPr>
        <p:spPr>
          <a:xfrm>
            <a:off x="1572490" y="984534"/>
            <a:ext cx="5999018" cy="461665"/>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sz="1862" b="1" i="0" u="none" strike="noStrike" kern="1200" spc="0" baseline="0">
                <a:solidFill>
                  <a:srgbClr val="404040"/>
                </a:solidFill>
                <a:latin typeface="+mn-lt"/>
                <a:ea typeface="+mn-ea"/>
                <a:cs typeface="+mn-cs"/>
              </a:defRPr>
            </a:pPr>
            <a:r>
              <a:rPr kumimoji="0" lang="de-DE" sz="1200" b="1" i="0" u="none" strike="noStrike" kern="1200" cap="none" spc="0" normalizeH="0" baseline="0" noProof="0">
                <a:ln>
                  <a:noFill/>
                </a:ln>
                <a:solidFill>
                  <a:srgbClr val="404040"/>
                </a:solidFill>
                <a:effectLst/>
                <a:uLnTx/>
                <a:uFillTx/>
                <a:latin typeface="Verdana"/>
              </a:rPr>
              <a:t>Häufigkeit von DKA bei der Diagnose nach </a:t>
            </a:r>
          </a:p>
          <a:p>
            <a:pPr marL="0" marR="0" lvl="0" indent="0" algn="ctr" defTabSz="914400" rtl="0" eaLnBrk="1" fontAlgn="auto" latinLnBrk="0" hangingPunct="1">
              <a:lnSpc>
                <a:spcPct val="100000"/>
              </a:lnSpc>
              <a:spcBef>
                <a:spcPts val="0"/>
              </a:spcBef>
              <a:spcAft>
                <a:spcPts val="0"/>
              </a:spcAft>
              <a:buClrTx/>
              <a:buSzTx/>
              <a:buFontTx/>
              <a:buNone/>
              <a:tabLst/>
              <a:defRPr sz="1862" b="1" i="0" u="none" strike="noStrike" kern="1200" spc="0" baseline="0">
                <a:solidFill>
                  <a:srgbClr val="404040"/>
                </a:solidFill>
                <a:latin typeface="+mn-lt"/>
                <a:ea typeface="+mn-ea"/>
                <a:cs typeface="+mn-cs"/>
              </a:defRPr>
            </a:pPr>
            <a:r>
              <a:rPr kumimoji="0" lang="de-DE" sz="1200" b="1" i="0" u="none" strike="noStrike" kern="1200" cap="none" spc="0" normalizeH="0" baseline="0" noProof="0">
                <a:ln>
                  <a:noFill/>
                </a:ln>
                <a:solidFill>
                  <a:srgbClr val="404040"/>
                </a:solidFill>
                <a:effectLst/>
                <a:uLnTx/>
                <a:uFillTx/>
                <a:latin typeface="Verdana"/>
              </a:rPr>
              <a:t>sozioökonomischer Benachteiligung (A) und Urbanisierung (B)</a:t>
            </a:r>
            <a:endParaRPr lang="de-DE">
              <a:solidFill>
                <a:srgbClr val="404040"/>
              </a:solidFill>
            </a:endParaRPr>
          </a:p>
        </p:txBody>
      </p:sp>
      <p:grpSp>
        <p:nvGrpSpPr>
          <p:cNvPr id="31" name="Gruppieren 30">
            <a:extLst>
              <a:ext uri="{FF2B5EF4-FFF2-40B4-BE49-F238E27FC236}">
                <a16:creationId xmlns:a16="http://schemas.microsoft.com/office/drawing/2014/main" id="{D71C0217-BCFE-4532-96AA-6F7972A24E89}"/>
              </a:ext>
            </a:extLst>
          </p:cNvPr>
          <p:cNvGrpSpPr/>
          <p:nvPr/>
        </p:nvGrpSpPr>
        <p:grpSpPr>
          <a:xfrm>
            <a:off x="4858483" y="1557714"/>
            <a:ext cx="3654673" cy="2581480"/>
            <a:chOff x="4858483" y="1617874"/>
            <a:chExt cx="3654673" cy="2581480"/>
          </a:xfrm>
        </p:grpSpPr>
        <p:pic>
          <p:nvPicPr>
            <p:cNvPr id="16" name="Grafik 15" descr="Ein Bild, das Text, Diagramm, Screenshot, Reihe enthält.&#10;&#10;Automatisch generierte Beschreibung">
              <a:extLst>
                <a:ext uri="{FF2B5EF4-FFF2-40B4-BE49-F238E27FC236}">
                  <a16:creationId xmlns:a16="http://schemas.microsoft.com/office/drawing/2014/main" id="{ACDF1491-C1D7-1A44-961C-10B5892F554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858483" y="1623117"/>
              <a:ext cx="3654673" cy="2564350"/>
            </a:xfrm>
            <a:prstGeom prst="rect">
              <a:avLst/>
            </a:prstGeom>
          </p:spPr>
        </p:pic>
        <p:sp>
          <p:nvSpPr>
            <p:cNvPr id="17" name="Textfeld 16">
              <a:extLst>
                <a:ext uri="{FF2B5EF4-FFF2-40B4-BE49-F238E27FC236}">
                  <a16:creationId xmlns:a16="http://schemas.microsoft.com/office/drawing/2014/main" id="{7CA3BC62-24AD-268F-5D10-F56B64A19F2C}"/>
                </a:ext>
              </a:extLst>
            </p:cNvPr>
            <p:cNvSpPr txBox="1"/>
            <p:nvPr/>
          </p:nvSpPr>
          <p:spPr>
            <a:xfrm>
              <a:off x="4858483" y="1619054"/>
              <a:ext cx="304892" cy="276999"/>
            </a:xfrm>
            <a:prstGeom prst="rect">
              <a:avLst/>
            </a:prstGeom>
            <a:noFill/>
          </p:spPr>
          <p:txBody>
            <a:bodyPr wrap="none" rtlCol="0">
              <a:spAutoFit/>
            </a:bodyPr>
            <a:lstStyle/>
            <a:p>
              <a:r>
                <a:rPr lang="de-DE" sz="1200" b="1"/>
                <a:t>B</a:t>
              </a:r>
            </a:p>
          </p:txBody>
        </p:sp>
        <p:sp>
          <p:nvSpPr>
            <p:cNvPr id="18" name="Textfeld 17">
              <a:extLst>
                <a:ext uri="{FF2B5EF4-FFF2-40B4-BE49-F238E27FC236}">
                  <a16:creationId xmlns:a16="http://schemas.microsoft.com/office/drawing/2014/main" id="{7AE24186-9C23-F169-6199-ABF97E40FA41}"/>
                </a:ext>
              </a:extLst>
            </p:cNvPr>
            <p:cNvSpPr txBox="1"/>
            <p:nvPr/>
          </p:nvSpPr>
          <p:spPr>
            <a:xfrm rot="16200000">
              <a:off x="4085298" y="2619870"/>
              <a:ext cx="1906256" cy="320257"/>
            </a:xfrm>
            <a:prstGeom prst="rect">
              <a:avLst/>
            </a:prstGeom>
            <a:solidFill>
              <a:schemeClr val="bg1"/>
            </a:solidFill>
          </p:spPr>
          <p:txBody>
            <a:bodyPr wrap="square" lIns="0" tIns="144000" rIns="0" bIns="36000" rtlCol="0" anchor="ctr" anchorCtr="0">
              <a:spAutoFit/>
            </a:bodyPr>
            <a:lstStyle/>
            <a:p>
              <a:pPr algn="ctr"/>
              <a:r>
                <a:rPr lang="de-DE" sz="900">
                  <a:solidFill>
                    <a:srgbClr val="404040"/>
                  </a:solidFill>
                </a:rPr>
                <a:t>Anteil an DKA bei T1D-Diagnose</a:t>
              </a:r>
            </a:p>
          </p:txBody>
        </p:sp>
        <p:sp>
          <p:nvSpPr>
            <p:cNvPr id="19" name="Textfeld 18">
              <a:extLst>
                <a:ext uri="{FF2B5EF4-FFF2-40B4-BE49-F238E27FC236}">
                  <a16:creationId xmlns:a16="http://schemas.microsoft.com/office/drawing/2014/main" id="{8E05664F-7C3B-E067-3E63-892FD9A379C6}"/>
                </a:ext>
              </a:extLst>
            </p:cNvPr>
            <p:cNvSpPr txBox="1"/>
            <p:nvPr/>
          </p:nvSpPr>
          <p:spPr>
            <a:xfrm>
              <a:off x="6318366" y="4041436"/>
              <a:ext cx="1364156" cy="138499"/>
            </a:xfrm>
            <a:prstGeom prst="rect">
              <a:avLst/>
            </a:prstGeom>
            <a:solidFill>
              <a:schemeClr val="bg1"/>
            </a:solidFill>
          </p:spPr>
          <p:txBody>
            <a:bodyPr wrap="none" lIns="0" tIns="0" rIns="0" bIns="0" rtlCol="0" anchor="ctr" anchorCtr="0">
              <a:spAutoFit/>
            </a:bodyPr>
            <a:lstStyle/>
            <a:p>
              <a:pPr algn="ctr"/>
              <a:r>
                <a:rPr lang="de-DE" sz="900">
                  <a:solidFill>
                    <a:srgbClr val="404040"/>
                  </a:solidFill>
                </a:rPr>
                <a:t>Grad der Urbanisierung</a:t>
              </a:r>
            </a:p>
          </p:txBody>
        </p:sp>
        <p:sp>
          <p:nvSpPr>
            <p:cNvPr id="20" name="Textfeld 19">
              <a:extLst>
                <a:ext uri="{FF2B5EF4-FFF2-40B4-BE49-F238E27FC236}">
                  <a16:creationId xmlns:a16="http://schemas.microsoft.com/office/drawing/2014/main" id="{FA6B248A-91EE-C303-5D2C-D58695A33A56}"/>
                </a:ext>
              </a:extLst>
            </p:cNvPr>
            <p:cNvSpPr txBox="1"/>
            <p:nvPr/>
          </p:nvSpPr>
          <p:spPr>
            <a:xfrm>
              <a:off x="5827103" y="3863968"/>
              <a:ext cx="559449" cy="107722"/>
            </a:xfrm>
            <a:prstGeom prst="rect">
              <a:avLst/>
            </a:prstGeom>
            <a:solidFill>
              <a:schemeClr val="bg1"/>
            </a:solidFill>
          </p:spPr>
          <p:txBody>
            <a:bodyPr wrap="none" lIns="0" tIns="0" rIns="0" bIns="0" rtlCol="0">
              <a:spAutoFit/>
            </a:bodyPr>
            <a:lstStyle/>
            <a:p>
              <a:pPr algn="ctr"/>
              <a:r>
                <a:rPr lang="de-DE" sz="700" b="1">
                  <a:solidFill>
                    <a:srgbClr val="404040"/>
                  </a:solidFill>
                </a:rPr>
                <a:t>Großstädte</a:t>
              </a:r>
            </a:p>
          </p:txBody>
        </p:sp>
        <p:sp>
          <p:nvSpPr>
            <p:cNvPr id="21" name="Textfeld 20">
              <a:extLst>
                <a:ext uri="{FF2B5EF4-FFF2-40B4-BE49-F238E27FC236}">
                  <a16:creationId xmlns:a16="http://schemas.microsoft.com/office/drawing/2014/main" id="{B59BED31-3D28-8BCC-BC43-024A87031A04}"/>
                </a:ext>
              </a:extLst>
            </p:cNvPr>
            <p:cNvSpPr txBox="1"/>
            <p:nvPr/>
          </p:nvSpPr>
          <p:spPr>
            <a:xfrm>
              <a:off x="6464239" y="3863968"/>
              <a:ext cx="1072409" cy="107722"/>
            </a:xfrm>
            <a:prstGeom prst="rect">
              <a:avLst/>
            </a:prstGeom>
            <a:solidFill>
              <a:schemeClr val="bg1"/>
            </a:solidFill>
          </p:spPr>
          <p:txBody>
            <a:bodyPr wrap="none" lIns="0" tIns="0" rIns="0" bIns="0" rtlCol="0">
              <a:spAutoFit/>
            </a:bodyPr>
            <a:lstStyle/>
            <a:p>
              <a:pPr algn="ctr"/>
              <a:r>
                <a:rPr lang="de-DE" sz="700" b="1">
                  <a:solidFill>
                    <a:srgbClr val="404040"/>
                  </a:solidFill>
                </a:rPr>
                <a:t>Städte und Vorstädte</a:t>
              </a:r>
            </a:p>
          </p:txBody>
        </p:sp>
        <p:sp>
          <p:nvSpPr>
            <p:cNvPr id="22" name="Textfeld 21">
              <a:extLst>
                <a:ext uri="{FF2B5EF4-FFF2-40B4-BE49-F238E27FC236}">
                  <a16:creationId xmlns:a16="http://schemas.microsoft.com/office/drawing/2014/main" id="{2BCC75D4-42FF-6F59-7CA5-45BF2806B378}"/>
                </a:ext>
              </a:extLst>
            </p:cNvPr>
            <p:cNvSpPr txBox="1"/>
            <p:nvPr/>
          </p:nvSpPr>
          <p:spPr>
            <a:xfrm>
              <a:off x="7571508" y="3860535"/>
              <a:ext cx="616351" cy="215444"/>
            </a:xfrm>
            <a:prstGeom prst="rect">
              <a:avLst/>
            </a:prstGeom>
            <a:solidFill>
              <a:schemeClr val="bg1"/>
            </a:solidFill>
          </p:spPr>
          <p:txBody>
            <a:bodyPr wrap="square" lIns="0" tIns="0" rIns="0" bIns="0" rtlCol="0">
              <a:spAutoFit/>
            </a:bodyPr>
            <a:lstStyle/>
            <a:p>
              <a:pPr algn="ctr"/>
              <a:r>
                <a:rPr lang="de-DE" sz="700" b="1">
                  <a:solidFill>
                    <a:srgbClr val="404040"/>
                  </a:solidFill>
                </a:rPr>
                <a:t>Ländliche Gebiete</a:t>
              </a:r>
            </a:p>
          </p:txBody>
        </p:sp>
        <p:sp>
          <p:nvSpPr>
            <p:cNvPr id="23" name="Textfeld 22">
              <a:extLst>
                <a:ext uri="{FF2B5EF4-FFF2-40B4-BE49-F238E27FC236}">
                  <a16:creationId xmlns:a16="http://schemas.microsoft.com/office/drawing/2014/main" id="{2C52A8BF-4434-2E52-7E24-05054B4D4F73}"/>
                </a:ext>
              </a:extLst>
            </p:cNvPr>
            <p:cNvSpPr txBox="1"/>
            <p:nvPr/>
          </p:nvSpPr>
          <p:spPr>
            <a:xfrm>
              <a:off x="6099739" y="2943450"/>
              <a:ext cx="839260" cy="107723"/>
            </a:xfrm>
            <a:prstGeom prst="rect">
              <a:avLst/>
            </a:prstGeom>
            <a:solidFill>
              <a:schemeClr val="bg1"/>
            </a:solidFill>
            <a:ln>
              <a:noFill/>
            </a:ln>
          </p:spPr>
          <p:txBody>
            <a:bodyPr wrap="none" lIns="0" tIns="0" rIns="0" bIns="0" rtlCol="0" anchor="ctr" anchorCtr="0">
              <a:normAutofit/>
            </a:bodyPr>
            <a:lstStyle/>
            <a:p>
              <a:pPr algn="ctr"/>
              <a:r>
                <a:rPr lang="de-DE" sz="700" err="1">
                  <a:solidFill>
                    <a:srgbClr val="404040"/>
                  </a:solidFill>
                </a:rPr>
                <a:t>n.s</a:t>
              </a:r>
              <a:r>
                <a:rPr lang="de-DE" sz="700">
                  <a:solidFill>
                    <a:srgbClr val="404040"/>
                  </a:solidFill>
                </a:rPr>
                <a:t>. (p = 0,216)</a:t>
              </a:r>
            </a:p>
          </p:txBody>
        </p:sp>
        <p:sp>
          <p:nvSpPr>
            <p:cNvPr id="24" name="Textfeld 23">
              <a:extLst>
                <a:ext uri="{FF2B5EF4-FFF2-40B4-BE49-F238E27FC236}">
                  <a16:creationId xmlns:a16="http://schemas.microsoft.com/office/drawing/2014/main" id="{85D284A8-A02E-8DA1-5F6C-B3187122D94C}"/>
                </a:ext>
              </a:extLst>
            </p:cNvPr>
            <p:cNvSpPr txBox="1"/>
            <p:nvPr/>
          </p:nvSpPr>
          <p:spPr>
            <a:xfrm>
              <a:off x="6540115" y="1703691"/>
              <a:ext cx="839260" cy="107723"/>
            </a:xfrm>
            <a:prstGeom prst="rect">
              <a:avLst/>
            </a:prstGeom>
            <a:solidFill>
              <a:schemeClr val="bg1"/>
            </a:solidFill>
            <a:ln>
              <a:noFill/>
            </a:ln>
          </p:spPr>
          <p:txBody>
            <a:bodyPr wrap="none" lIns="0" tIns="0" rIns="0" bIns="0" rtlCol="0" anchor="ctr" anchorCtr="0">
              <a:normAutofit/>
            </a:bodyPr>
            <a:lstStyle/>
            <a:p>
              <a:pPr algn="ctr"/>
              <a:r>
                <a:rPr lang="de-DE" sz="700">
                  <a:solidFill>
                    <a:srgbClr val="404040"/>
                  </a:solidFill>
                </a:rPr>
                <a:t>p = 0,007</a:t>
              </a:r>
            </a:p>
          </p:txBody>
        </p:sp>
        <p:sp>
          <p:nvSpPr>
            <p:cNvPr id="25" name="Textfeld 24">
              <a:extLst>
                <a:ext uri="{FF2B5EF4-FFF2-40B4-BE49-F238E27FC236}">
                  <a16:creationId xmlns:a16="http://schemas.microsoft.com/office/drawing/2014/main" id="{5CB1A1DD-32AD-388E-2DCC-EFC31DB8FAD2}"/>
                </a:ext>
              </a:extLst>
            </p:cNvPr>
            <p:cNvSpPr txBox="1"/>
            <p:nvPr/>
          </p:nvSpPr>
          <p:spPr>
            <a:xfrm>
              <a:off x="7014619" y="1947871"/>
              <a:ext cx="839260" cy="107723"/>
            </a:xfrm>
            <a:prstGeom prst="rect">
              <a:avLst/>
            </a:prstGeom>
            <a:solidFill>
              <a:schemeClr val="bg1"/>
            </a:solidFill>
            <a:ln>
              <a:noFill/>
            </a:ln>
          </p:spPr>
          <p:txBody>
            <a:bodyPr wrap="none" lIns="0" tIns="0" rIns="0" bIns="0" rtlCol="0" anchor="ctr" anchorCtr="0">
              <a:normAutofit/>
            </a:bodyPr>
            <a:lstStyle/>
            <a:p>
              <a:pPr algn="ctr"/>
              <a:r>
                <a:rPr lang="de-DE" sz="700">
                  <a:solidFill>
                    <a:srgbClr val="404040"/>
                  </a:solidFill>
                </a:rPr>
                <a:t>p &lt; 0,001</a:t>
              </a:r>
            </a:p>
          </p:txBody>
        </p:sp>
        <p:sp>
          <p:nvSpPr>
            <p:cNvPr id="28" name="Rechteck 27">
              <a:extLst>
                <a:ext uri="{FF2B5EF4-FFF2-40B4-BE49-F238E27FC236}">
                  <a16:creationId xmlns:a16="http://schemas.microsoft.com/office/drawing/2014/main" id="{5C51E5DB-4EDC-C87D-2B3D-1CA140D38C62}"/>
                </a:ext>
              </a:extLst>
            </p:cNvPr>
            <p:cNvSpPr/>
            <p:nvPr/>
          </p:nvSpPr>
          <p:spPr>
            <a:xfrm>
              <a:off x="4866109" y="1617874"/>
              <a:ext cx="3647047" cy="2581480"/>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30" name="Gruppieren 29">
            <a:extLst>
              <a:ext uri="{FF2B5EF4-FFF2-40B4-BE49-F238E27FC236}">
                <a16:creationId xmlns:a16="http://schemas.microsoft.com/office/drawing/2014/main" id="{92F13BC1-289D-D394-151B-C902EF950EC1}"/>
              </a:ext>
            </a:extLst>
          </p:cNvPr>
          <p:cNvGrpSpPr/>
          <p:nvPr/>
        </p:nvGrpSpPr>
        <p:grpSpPr>
          <a:xfrm>
            <a:off x="626584" y="1551744"/>
            <a:ext cx="3647047" cy="2592446"/>
            <a:chOff x="552159" y="1606908"/>
            <a:chExt cx="3647047" cy="2592446"/>
          </a:xfrm>
        </p:grpSpPr>
        <p:grpSp>
          <p:nvGrpSpPr>
            <p:cNvPr id="13" name="Gruppieren 12">
              <a:extLst>
                <a:ext uri="{FF2B5EF4-FFF2-40B4-BE49-F238E27FC236}">
                  <a16:creationId xmlns:a16="http://schemas.microsoft.com/office/drawing/2014/main" id="{AEC54BAF-3CDF-1357-B817-C2213C2D9E29}"/>
                </a:ext>
              </a:extLst>
            </p:cNvPr>
            <p:cNvGrpSpPr/>
            <p:nvPr/>
          </p:nvGrpSpPr>
          <p:grpSpPr>
            <a:xfrm>
              <a:off x="617874" y="1617191"/>
              <a:ext cx="3573126" cy="2571880"/>
              <a:chOff x="616981" y="1591415"/>
              <a:chExt cx="3888066" cy="2745058"/>
            </a:xfrm>
          </p:grpSpPr>
          <p:pic>
            <p:nvPicPr>
              <p:cNvPr id="6" name="Grafik 5">
                <a:extLst>
                  <a:ext uri="{FF2B5EF4-FFF2-40B4-BE49-F238E27FC236}">
                    <a16:creationId xmlns:a16="http://schemas.microsoft.com/office/drawing/2014/main" id="{88AFF37D-682C-953E-F450-CDFBDFED6578}"/>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628007" y="1591415"/>
                <a:ext cx="3877040" cy="2745058"/>
              </a:xfrm>
              <a:prstGeom prst="rect">
                <a:avLst/>
              </a:prstGeom>
            </p:spPr>
          </p:pic>
          <p:sp>
            <p:nvSpPr>
              <p:cNvPr id="7" name="Textfeld 6">
                <a:extLst>
                  <a:ext uri="{FF2B5EF4-FFF2-40B4-BE49-F238E27FC236}">
                    <a16:creationId xmlns:a16="http://schemas.microsoft.com/office/drawing/2014/main" id="{23D77F72-1FC1-4585-49DA-0ADFE065C3C8}"/>
                  </a:ext>
                </a:extLst>
              </p:cNvPr>
              <p:cNvSpPr txBox="1"/>
              <p:nvPr/>
            </p:nvSpPr>
            <p:spPr>
              <a:xfrm>
                <a:off x="1471467" y="4178898"/>
                <a:ext cx="2789126" cy="147825"/>
              </a:xfrm>
              <a:prstGeom prst="rect">
                <a:avLst/>
              </a:prstGeom>
              <a:solidFill>
                <a:schemeClr val="bg1"/>
              </a:solidFill>
            </p:spPr>
            <p:txBody>
              <a:bodyPr wrap="none" lIns="0" tIns="0" rIns="0" bIns="0" rtlCol="0" anchor="ctr" anchorCtr="0">
                <a:spAutoFit/>
              </a:bodyPr>
              <a:lstStyle/>
              <a:p>
                <a:pPr algn="ctr"/>
                <a:r>
                  <a:rPr lang="de-DE" sz="900" err="1">
                    <a:solidFill>
                      <a:srgbClr val="404040"/>
                    </a:solidFill>
                  </a:rPr>
                  <a:t>Quintile</a:t>
                </a:r>
                <a:r>
                  <a:rPr lang="de-DE" sz="900">
                    <a:solidFill>
                      <a:srgbClr val="404040"/>
                    </a:solidFill>
                  </a:rPr>
                  <a:t> sozioökonomischer Benachteiligung</a:t>
                </a:r>
              </a:p>
            </p:txBody>
          </p:sp>
          <p:sp>
            <p:nvSpPr>
              <p:cNvPr id="8" name="Textfeld 7">
                <a:extLst>
                  <a:ext uri="{FF2B5EF4-FFF2-40B4-BE49-F238E27FC236}">
                    <a16:creationId xmlns:a16="http://schemas.microsoft.com/office/drawing/2014/main" id="{12E41576-5169-EFF5-5681-6D5200D1B278}"/>
                  </a:ext>
                </a:extLst>
              </p:cNvPr>
              <p:cNvSpPr txBox="1"/>
              <p:nvPr/>
            </p:nvSpPr>
            <p:spPr>
              <a:xfrm rot="16200000">
                <a:off x="-226083" y="2658277"/>
                <a:ext cx="2034614" cy="348485"/>
              </a:xfrm>
              <a:prstGeom prst="rect">
                <a:avLst/>
              </a:prstGeom>
              <a:solidFill>
                <a:schemeClr val="bg1"/>
              </a:solidFill>
            </p:spPr>
            <p:txBody>
              <a:bodyPr wrap="square" lIns="0" tIns="144000" rIns="0" bIns="36000" rtlCol="0" anchor="ctr" anchorCtr="0">
                <a:spAutoFit/>
              </a:bodyPr>
              <a:lstStyle/>
              <a:p>
                <a:pPr algn="ctr"/>
                <a:r>
                  <a:rPr lang="de-DE" sz="900">
                    <a:solidFill>
                      <a:srgbClr val="404040"/>
                    </a:solidFill>
                  </a:rPr>
                  <a:t>Anteil an DKA bei T1D-Diagnose</a:t>
                </a:r>
              </a:p>
            </p:txBody>
          </p:sp>
          <p:sp>
            <p:nvSpPr>
              <p:cNvPr id="9" name="Textfeld 8">
                <a:extLst>
                  <a:ext uri="{FF2B5EF4-FFF2-40B4-BE49-F238E27FC236}">
                    <a16:creationId xmlns:a16="http://schemas.microsoft.com/office/drawing/2014/main" id="{CAFAFA60-9D28-388D-C5D3-990DA1124085}"/>
                  </a:ext>
                </a:extLst>
              </p:cNvPr>
              <p:cNvSpPr txBox="1"/>
              <p:nvPr/>
            </p:nvSpPr>
            <p:spPr>
              <a:xfrm>
                <a:off x="1344188" y="3839156"/>
                <a:ext cx="938432" cy="98550"/>
              </a:xfrm>
              <a:prstGeom prst="rect">
                <a:avLst/>
              </a:prstGeom>
              <a:solidFill>
                <a:schemeClr val="bg1"/>
              </a:solidFill>
            </p:spPr>
            <p:txBody>
              <a:bodyPr wrap="none" lIns="0" tIns="0" rIns="0" bIns="0" rtlCol="0" anchor="ctr" anchorCtr="0">
                <a:spAutoFit/>
              </a:bodyPr>
              <a:lstStyle/>
              <a:p>
                <a:pPr algn="ctr"/>
                <a:r>
                  <a:rPr lang="de-DE" sz="600">
                    <a:solidFill>
                      <a:srgbClr val="404040"/>
                    </a:solidFill>
                  </a:rPr>
                  <a:t>Niedrigste Deprivation</a:t>
                </a:r>
              </a:p>
            </p:txBody>
          </p:sp>
          <p:sp>
            <p:nvSpPr>
              <p:cNvPr id="10" name="Textfeld 9">
                <a:extLst>
                  <a:ext uri="{FF2B5EF4-FFF2-40B4-BE49-F238E27FC236}">
                    <a16:creationId xmlns:a16="http://schemas.microsoft.com/office/drawing/2014/main" id="{1F6C09D8-8931-069D-7311-0899BE4B60D4}"/>
                  </a:ext>
                </a:extLst>
              </p:cNvPr>
              <p:cNvSpPr txBox="1"/>
              <p:nvPr/>
            </p:nvSpPr>
            <p:spPr>
              <a:xfrm>
                <a:off x="3478274" y="3839156"/>
                <a:ext cx="887846" cy="98550"/>
              </a:xfrm>
              <a:prstGeom prst="rect">
                <a:avLst/>
              </a:prstGeom>
              <a:solidFill>
                <a:schemeClr val="bg1"/>
              </a:solidFill>
            </p:spPr>
            <p:txBody>
              <a:bodyPr wrap="none" lIns="0" tIns="0" rIns="0" bIns="0" rtlCol="0" anchor="ctr" anchorCtr="0">
                <a:spAutoFit/>
              </a:bodyPr>
              <a:lstStyle/>
              <a:p>
                <a:pPr algn="ctr"/>
                <a:r>
                  <a:rPr lang="de-DE" sz="600">
                    <a:solidFill>
                      <a:srgbClr val="404040"/>
                    </a:solidFill>
                  </a:rPr>
                  <a:t>   Größte Deprivation</a:t>
                </a:r>
              </a:p>
            </p:txBody>
          </p:sp>
          <p:sp>
            <p:nvSpPr>
              <p:cNvPr id="12" name="Textfeld 11">
                <a:extLst>
                  <a:ext uri="{FF2B5EF4-FFF2-40B4-BE49-F238E27FC236}">
                    <a16:creationId xmlns:a16="http://schemas.microsoft.com/office/drawing/2014/main" id="{F44BC70A-3A19-992A-DDBB-BCBC532541BD}"/>
                  </a:ext>
                </a:extLst>
              </p:cNvPr>
              <p:cNvSpPr txBox="1"/>
              <p:nvPr/>
            </p:nvSpPr>
            <p:spPr>
              <a:xfrm>
                <a:off x="3148234" y="3272857"/>
                <a:ext cx="1277451" cy="198227"/>
              </a:xfrm>
              <a:prstGeom prst="rect">
                <a:avLst/>
              </a:prstGeom>
              <a:solidFill>
                <a:schemeClr val="bg1"/>
              </a:solidFill>
              <a:ln>
                <a:solidFill>
                  <a:srgbClr val="404040"/>
                </a:solidFill>
              </a:ln>
            </p:spPr>
            <p:txBody>
              <a:bodyPr wrap="none" lIns="0" tIns="36000" rIns="0" bIns="36000" rtlCol="0" anchor="ctr" anchorCtr="0">
                <a:normAutofit/>
              </a:bodyPr>
              <a:lstStyle/>
              <a:p>
                <a:pPr algn="ctr"/>
                <a:r>
                  <a:rPr lang="de-DE" sz="700">
                    <a:solidFill>
                      <a:srgbClr val="404040"/>
                    </a:solidFill>
                  </a:rPr>
                  <a:t>p für den Trend &lt; 0,001</a:t>
                </a:r>
              </a:p>
            </p:txBody>
          </p:sp>
        </p:grpSp>
        <p:sp>
          <p:nvSpPr>
            <p:cNvPr id="14" name="Textfeld 13">
              <a:extLst>
                <a:ext uri="{FF2B5EF4-FFF2-40B4-BE49-F238E27FC236}">
                  <a16:creationId xmlns:a16="http://schemas.microsoft.com/office/drawing/2014/main" id="{C894F322-A8BC-203C-1110-3A15C798DDBB}"/>
                </a:ext>
              </a:extLst>
            </p:cNvPr>
            <p:cNvSpPr txBox="1"/>
            <p:nvPr/>
          </p:nvSpPr>
          <p:spPr>
            <a:xfrm>
              <a:off x="630384" y="1619055"/>
              <a:ext cx="304892" cy="276999"/>
            </a:xfrm>
            <a:prstGeom prst="rect">
              <a:avLst/>
            </a:prstGeom>
            <a:noFill/>
          </p:spPr>
          <p:txBody>
            <a:bodyPr wrap="none" rtlCol="0">
              <a:spAutoFit/>
            </a:bodyPr>
            <a:lstStyle/>
            <a:p>
              <a:r>
                <a:rPr lang="de-DE" sz="1200" b="1"/>
                <a:t>A</a:t>
              </a:r>
            </a:p>
          </p:txBody>
        </p:sp>
        <p:sp>
          <p:nvSpPr>
            <p:cNvPr id="29" name="Rechteck 28">
              <a:extLst>
                <a:ext uri="{FF2B5EF4-FFF2-40B4-BE49-F238E27FC236}">
                  <a16:creationId xmlns:a16="http://schemas.microsoft.com/office/drawing/2014/main" id="{A10F493F-FF18-FC93-E56B-FAF470C3B79C}"/>
                </a:ext>
              </a:extLst>
            </p:cNvPr>
            <p:cNvSpPr/>
            <p:nvPr/>
          </p:nvSpPr>
          <p:spPr>
            <a:xfrm>
              <a:off x="559732" y="1606908"/>
              <a:ext cx="134928" cy="255109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7" name="Rechteck 26">
              <a:extLst>
                <a:ext uri="{FF2B5EF4-FFF2-40B4-BE49-F238E27FC236}">
                  <a16:creationId xmlns:a16="http://schemas.microsoft.com/office/drawing/2014/main" id="{6F2669EB-8609-E032-0303-840A3AAD4FE6}"/>
                </a:ext>
              </a:extLst>
            </p:cNvPr>
            <p:cNvSpPr/>
            <p:nvPr/>
          </p:nvSpPr>
          <p:spPr>
            <a:xfrm>
              <a:off x="552159" y="1617874"/>
              <a:ext cx="3647047" cy="2581480"/>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15" name="TextBox 3037">
            <a:extLst>
              <a:ext uri="{FF2B5EF4-FFF2-40B4-BE49-F238E27FC236}">
                <a16:creationId xmlns:a16="http://schemas.microsoft.com/office/drawing/2014/main" id="{A5D4B1B7-0073-33B6-D81F-7945EEB8AE7B}"/>
              </a:ext>
            </a:extLst>
          </p:cNvPr>
          <p:cNvSpPr txBox="1"/>
          <p:nvPr/>
        </p:nvSpPr>
        <p:spPr>
          <a:xfrm>
            <a:off x="314918" y="4938631"/>
            <a:ext cx="8314732"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a:ln>
                  <a:noFill/>
                </a:ln>
                <a:solidFill>
                  <a:srgbClr val="404040"/>
                </a:solidFill>
                <a:effectLst/>
                <a:uLnTx/>
                <a:uFillTx/>
                <a:ea typeface="+mn-ea"/>
                <a:cs typeface="+mn-cs"/>
              </a:rPr>
              <a:t>1. </a:t>
            </a:r>
            <a:r>
              <a:rPr kumimoji="0" lang="de-DE" sz="600" b="0" i="0" u="none" strike="noStrike" kern="1200" cap="none" spc="0" normalizeH="0" baseline="0" err="1">
                <a:ln>
                  <a:noFill/>
                </a:ln>
                <a:solidFill>
                  <a:srgbClr val="404040"/>
                </a:solidFill>
                <a:effectLst/>
                <a:uLnTx/>
                <a:uFillTx/>
                <a:ea typeface="+mn-ea"/>
                <a:cs typeface="+mn-cs"/>
              </a:rPr>
              <a:t>Auzanneau</a:t>
            </a:r>
            <a:r>
              <a:rPr kumimoji="0" lang="de-DE" sz="600" b="0" i="0" u="none" strike="noStrike" kern="1200" cap="none" spc="0" normalizeH="0" baseline="0">
                <a:ln>
                  <a:noFill/>
                </a:ln>
                <a:solidFill>
                  <a:srgbClr val="404040"/>
                </a:solidFill>
                <a:effectLst/>
                <a:uLnTx/>
                <a:uFillTx/>
                <a:ea typeface="+mn-ea"/>
                <a:cs typeface="+mn-cs"/>
              </a:rPr>
              <a:t> M </a:t>
            </a:r>
            <a:r>
              <a:rPr kumimoji="0" lang="de-DE" sz="600" b="0" i="1" u="none" strike="noStrike" kern="1200" cap="none" spc="0" normalizeH="0" baseline="0">
                <a:ln>
                  <a:noFill/>
                </a:ln>
                <a:solidFill>
                  <a:srgbClr val="404040"/>
                </a:solidFill>
                <a:effectLst/>
                <a:uLnTx/>
                <a:uFillTx/>
                <a:ea typeface="+mn-ea"/>
                <a:cs typeface="+mn-cs"/>
              </a:rPr>
              <a:t>et al. Diabetes Care </a:t>
            </a:r>
            <a:r>
              <a:rPr kumimoji="0" lang="de-DE" sz="600" b="0" u="none" strike="noStrike" kern="1200" cap="none" spc="0" normalizeH="0" baseline="0">
                <a:ln>
                  <a:noFill/>
                </a:ln>
                <a:solidFill>
                  <a:srgbClr val="404040"/>
                </a:solidFill>
                <a:effectLst/>
                <a:uLnTx/>
                <a:uFillTx/>
                <a:ea typeface="+mn-ea"/>
                <a:cs typeface="+mn-cs"/>
              </a:rPr>
              <a:t>2022; 45: 1807–13</a:t>
            </a:r>
            <a:r>
              <a:rPr kumimoji="0" lang="de-DE" sz="600" b="0" i="1" u="none" strike="noStrike" kern="1200" cap="none" spc="0" normalizeH="0" baseline="0">
                <a:ln>
                  <a:noFill/>
                </a:ln>
                <a:solidFill>
                  <a:srgbClr val="404040"/>
                </a:solidFill>
                <a:effectLst/>
                <a:uLnTx/>
                <a:uFillTx/>
                <a:ea typeface="+mn-ea"/>
                <a:cs typeface="+mn-cs"/>
              </a:rPr>
              <a:t>.</a:t>
            </a:r>
            <a:endParaRPr kumimoji="0" lang="de-DE" sz="600" b="0" i="0" u="none" strike="noStrike" kern="1200" cap="none" spc="0" normalizeH="0" baseline="0">
              <a:ln>
                <a:noFill/>
              </a:ln>
              <a:solidFill>
                <a:srgbClr val="404040"/>
              </a:solidFill>
              <a:effectLst/>
              <a:uLnTx/>
              <a:uFillTx/>
              <a:ea typeface="+mn-ea"/>
              <a:cs typeface="+mn-cs"/>
            </a:endParaRPr>
          </a:p>
        </p:txBody>
      </p:sp>
      <p:sp>
        <p:nvSpPr>
          <p:cNvPr id="33" name="TextBox 28">
            <a:extLst>
              <a:ext uri="{FF2B5EF4-FFF2-40B4-BE49-F238E27FC236}">
                <a16:creationId xmlns:a16="http://schemas.microsoft.com/office/drawing/2014/main" id="{A829720D-9F09-72E2-9CE6-F5124F46689D}"/>
              </a:ext>
            </a:extLst>
          </p:cNvPr>
          <p:cNvSpPr txBox="1"/>
          <p:nvPr/>
        </p:nvSpPr>
        <p:spPr>
          <a:xfrm>
            <a:off x="314918" y="4767637"/>
            <a:ext cx="7360607" cy="184666"/>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DE" altLang="de-DE" sz="600">
                <a:solidFill>
                  <a:srgbClr val="404040"/>
                </a:solidFill>
              </a:rPr>
              <a:t>* Daten des DPV-Registers, Deutschland. Abbildungen modifiziert nach </a:t>
            </a:r>
            <a:r>
              <a:rPr lang="de-DE" altLang="de-DE" sz="600" err="1">
                <a:solidFill>
                  <a:srgbClr val="404040"/>
                </a:solidFill>
              </a:rPr>
              <a:t>Auzanneau</a:t>
            </a:r>
            <a:r>
              <a:rPr lang="de-DE" altLang="de-DE" sz="600">
                <a:solidFill>
                  <a:srgbClr val="404040"/>
                </a:solidFill>
              </a:rPr>
              <a:t> M 2022</a:t>
            </a:r>
            <a:r>
              <a:rPr lang="de-DE" altLang="de-DE" sz="600" baseline="30000">
                <a:solidFill>
                  <a:srgbClr val="404040"/>
                </a:solidFill>
              </a:rPr>
              <a:t>1</a:t>
            </a:r>
            <a:r>
              <a:rPr lang="de-DE" altLang="de-DE" sz="600">
                <a:solidFill>
                  <a:srgbClr val="404040"/>
                </a:solidFill>
              </a:rPr>
              <a:t>. DKA: Diabetische Ketoazidose; Q: Quintil; T1D: Typ-1-Diabetes.</a:t>
            </a:r>
            <a:endParaRPr lang="de-DE" altLang="de-DE" sz="600" baseline="30000">
              <a:solidFill>
                <a:srgbClr val="404040"/>
              </a:solidFill>
            </a:endParaRPr>
          </a:p>
        </p:txBody>
      </p:sp>
      <p:sp>
        <p:nvSpPr>
          <p:cNvPr id="34" name="Rectangle: Rounded Corners 78">
            <a:extLst>
              <a:ext uri="{FF2B5EF4-FFF2-40B4-BE49-F238E27FC236}">
                <a16:creationId xmlns:a16="http://schemas.microsoft.com/office/drawing/2014/main" id="{3043FF42-B152-2DC7-7F65-D54674ED560D}"/>
              </a:ext>
            </a:extLst>
          </p:cNvPr>
          <p:cNvSpPr/>
          <p:nvPr/>
        </p:nvSpPr>
        <p:spPr>
          <a:xfrm>
            <a:off x="626584" y="4283005"/>
            <a:ext cx="7886572" cy="346033"/>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kumimoji="0" lang="de-DE" sz="1100" i="0" u="none" strike="noStrike" kern="1200" cap="none" spc="0" normalizeH="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Der Anteil an DKA bei T1D-Diagnose ist höher bei sozial Benachteiligten und auf dem Land</a:t>
            </a:r>
            <a:r>
              <a:rPr kumimoji="0" lang="de-DE" sz="1100"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1</a:t>
            </a:r>
          </a:p>
        </p:txBody>
      </p:sp>
    </p:spTree>
    <p:extLst>
      <p:ext uri="{BB962C8B-B14F-4D97-AF65-F5344CB8AC3E}">
        <p14:creationId xmlns:p14="http://schemas.microsoft.com/office/powerpoint/2010/main" val="17647864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9">
            <a:extLst>
              <a:ext uri="{FF2B5EF4-FFF2-40B4-BE49-F238E27FC236}">
                <a16:creationId xmlns:a16="http://schemas.microsoft.com/office/drawing/2014/main" id="{756FC272-A763-0F4B-CC45-758CA9EB97C1}"/>
              </a:ext>
            </a:extLst>
          </p:cNvPr>
          <p:cNvSpPr txBox="1">
            <a:spLocks/>
          </p:cNvSpPr>
          <p:nvPr/>
        </p:nvSpPr>
        <p:spPr>
          <a:xfrm>
            <a:off x="320266" y="11287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Zeit zum Handeln – Ketoazidose-Präventionskampagne der AGPD, BVKJ und DDG seit 2021</a:t>
            </a:r>
          </a:p>
        </p:txBody>
      </p:sp>
      <p:pic>
        <p:nvPicPr>
          <p:cNvPr id="2" name="Grafik 1">
            <a:extLst>
              <a:ext uri="{FF2B5EF4-FFF2-40B4-BE49-F238E27FC236}">
                <a16:creationId xmlns:a16="http://schemas.microsoft.com/office/drawing/2014/main" id="{849C7F62-A101-0277-3890-98B4B65B30DA}"/>
              </a:ext>
            </a:extLst>
          </p:cNvPr>
          <p:cNvPicPr>
            <a:picLocks noChangeAspect="1"/>
          </p:cNvPicPr>
          <p:nvPr/>
        </p:nvPicPr>
        <p:blipFill>
          <a:blip r:embed="rId3"/>
          <a:stretch>
            <a:fillRect/>
          </a:stretch>
        </p:blipFill>
        <p:spPr>
          <a:xfrm>
            <a:off x="4980312" y="1016463"/>
            <a:ext cx="3233244" cy="3233244"/>
          </a:xfrm>
          <a:prstGeom prst="rect">
            <a:avLst/>
          </a:prstGeom>
        </p:spPr>
      </p:pic>
      <p:pic>
        <p:nvPicPr>
          <p:cNvPr id="9" name="Grafik 8">
            <a:extLst>
              <a:ext uri="{FF2B5EF4-FFF2-40B4-BE49-F238E27FC236}">
                <a16:creationId xmlns:a16="http://schemas.microsoft.com/office/drawing/2014/main" id="{3D398F7D-EFE5-9D63-0D9F-E50C868AFE46}"/>
              </a:ext>
            </a:extLst>
          </p:cNvPr>
          <p:cNvPicPr>
            <a:picLocks noChangeAspect="1"/>
          </p:cNvPicPr>
          <p:nvPr/>
        </p:nvPicPr>
        <p:blipFill>
          <a:blip r:embed="rId4"/>
          <a:stretch>
            <a:fillRect/>
          </a:stretch>
        </p:blipFill>
        <p:spPr>
          <a:xfrm>
            <a:off x="5065036" y="1084704"/>
            <a:ext cx="1171591" cy="245772"/>
          </a:xfrm>
          <a:prstGeom prst="rect">
            <a:avLst/>
          </a:prstGeom>
        </p:spPr>
      </p:pic>
      <p:pic>
        <p:nvPicPr>
          <p:cNvPr id="14" name="Grafik 13" descr="Ein Bild, das Text, Poster, Screenshot, Schild enthält.&#10;&#10;Automatisch generierte Beschreibung">
            <a:extLst>
              <a:ext uri="{FF2B5EF4-FFF2-40B4-BE49-F238E27FC236}">
                <a16:creationId xmlns:a16="http://schemas.microsoft.com/office/drawing/2014/main" id="{05107C0F-DC01-40B2-5383-3995D208193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97456" y="1016464"/>
            <a:ext cx="1846556" cy="3592945"/>
          </a:xfrm>
          <a:prstGeom prst="rect">
            <a:avLst/>
          </a:prstGeom>
        </p:spPr>
      </p:pic>
      <p:pic>
        <p:nvPicPr>
          <p:cNvPr id="16" name="Grafik 15" descr="Ein Bild, das Text, Screenshot, Schrift, Design enthält.&#10;&#10;Automatisch generierte Beschreibung">
            <a:extLst>
              <a:ext uri="{FF2B5EF4-FFF2-40B4-BE49-F238E27FC236}">
                <a16:creationId xmlns:a16="http://schemas.microsoft.com/office/drawing/2014/main" id="{6FA98A9B-482A-A5B7-87FA-AFD82983088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596504" y="1016463"/>
            <a:ext cx="1849054" cy="3606313"/>
          </a:xfrm>
          <a:prstGeom prst="rect">
            <a:avLst/>
          </a:prstGeom>
        </p:spPr>
      </p:pic>
      <p:sp>
        <p:nvSpPr>
          <p:cNvPr id="17" name="Textfeld 16">
            <a:extLst>
              <a:ext uri="{FF2B5EF4-FFF2-40B4-BE49-F238E27FC236}">
                <a16:creationId xmlns:a16="http://schemas.microsoft.com/office/drawing/2014/main" id="{3CF37D55-FDA5-017C-43DB-CE498AB23F4A}"/>
              </a:ext>
            </a:extLst>
          </p:cNvPr>
          <p:cNvSpPr txBox="1"/>
          <p:nvPr/>
        </p:nvSpPr>
        <p:spPr>
          <a:xfrm>
            <a:off x="320266" y="4828317"/>
            <a:ext cx="7922196" cy="276999"/>
          </a:xfrm>
          <a:prstGeom prst="rect">
            <a:avLst/>
          </a:prstGeom>
          <a:noFill/>
        </p:spPr>
        <p:txBody>
          <a:bodyPr wrap="square">
            <a:spAutoFit/>
          </a:bodyPr>
          <a:lstStyle/>
          <a:p>
            <a:r>
              <a:rPr lang="de-DE" sz="600">
                <a:solidFill>
                  <a:srgbClr val="404040"/>
                </a:solidFill>
              </a:rPr>
              <a:t>Ketoazidose-Präventionskampagne von der Arbeitsgemeinschaft für Pädiatrische Diabetologie (AGPD), dem Berufsverband der Kinder- und Jugendärzte (BVKJ) und der Deutschen Diabetes Gesellschaft (DDG). Informationen erhältlich unter: </a:t>
            </a:r>
            <a:r>
              <a:rPr lang="de-DE" sz="600">
                <a:solidFill>
                  <a:srgbClr val="404040"/>
                </a:solidFill>
                <a:hlinkClick r:id="rId7">
                  <a:extLst>
                    <a:ext uri="{A12FA001-AC4F-418D-AE19-62706E023703}">
                      <ahyp:hlinkClr xmlns:ahyp="http://schemas.microsoft.com/office/drawing/2018/hyperlinkcolor" val="tx"/>
                    </a:ext>
                  </a:extLst>
                </a:hlinkClick>
              </a:rPr>
              <a:t>https://www.ddg.info/arbeitsgemeinschaften/paediatrische-diabetologie/ketoazidose</a:t>
            </a:r>
            <a:r>
              <a:rPr lang="de-DE" sz="600">
                <a:solidFill>
                  <a:srgbClr val="404040"/>
                </a:solidFill>
              </a:rPr>
              <a:t>. Zuletzt abgerufen am 12.01.2026. </a:t>
            </a:r>
          </a:p>
        </p:txBody>
      </p:sp>
    </p:spTree>
    <p:extLst>
      <p:ext uri="{BB962C8B-B14F-4D97-AF65-F5344CB8AC3E}">
        <p14:creationId xmlns:p14="http://schemas.microsoft.com/office/powerpoint/2010/main" val="166157333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00E59571-C973-F1BB-3823-ABAFCD1CDF96}"/>
              </a:ext>
            </a:extLst>
          </p:cNvPr>
          <p:cNvSpPr txBox="1">
            <a:spLocks/>
          </p:cNvSpPr>
          <p:nvPr/>
        </p:nvSpPr>
        <p:spPr>
          <a:xfrm>
            <a:off x="314921" y="112871"/>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Wie viel kann eine öffentliche Kampagne bewirken, um DKA bei der Diagnose zu verhindern?</a:t>
            </a:r>
          </a:p>
        </p:txBody>
      </p:sp>
      <p:sp>
        <p:nvSpPr>
          <p:cNvPr id="4" name="Textplatzhalter 3">
            <a:extLst>
              <a:ext uri="{FF2B5EF4-FFF2-40B4-BE49-F238E27FC236}">
                <a16:creationId xmlns:a16="http://schemas.microsoft.com/office/drawing/2014/main" id="{85855401-DE01-3295-08CB-43EF7B28B8B3}"/>
              </a:ext>
            </a:extLst>
          </p:cNvPr>
          <p:cNvSpPr>
            <a:spLocks noGrp="1"/>
          </p:cNvSpPr>
          <p:nvPr>
            <p:ph type="body" sz="quarter" idx="21"/>
          </p:nvPr>
        </p:nvSpPr>
        <p:spPr/>
        <p:txBody>
          <a:bodyPr/>
          <a:lstStyle/>
          <a:p>
            <a:pPr marL="257175" indent="-257175">
              <a:buFont typeface="Arial" panose="020B0604020202020204" pitchFamily="34" charset="0"/>
              <a:buChar char="•"/>
            </a:pPr>
            <a:r>
              <a:rPr lang="de-DE" sz="1200">
                <a:solidFill>
                  <a:srgbClr val="404040"/>
                </a:solidFill>
              </a:rPr>
              <a:t>2015-2017, ca. 17.000 Kinder/Eltern informiert</a:t>
            </a:r>
          </a:p>
        </p:txBody>
      </p:sp>
      <p:pic>
        <p:nvPicPr>
          <p:cNvPr id="10" name="Grafik 9">
            <a:extLst>
              <a:ext uri="{FF2B5EF4-FFF2-40B4-BE49-F238E27FC236}">
                <a16:creationId xmlns:a16="http://schemas.microsoft.com/office/drawing/2014/main" id="{BE947220-A24E-7352-283B-9D2DFE800D5E}"/>
              </a:ext>
            </a:extLst>
          </p:cNvPr>
          <p:cNvPicPr>
            <a:picLocks noChangeAspect="1"/>
          </p:cNvPicPr>
          <p:nvPr/>
        </p:nvPicPr>
        <p:blipFill>
          <a:blip r:embed="rId4"/>
          <a:stretch>
            <a:fillRect/>
          </a:stretch>
        </p:blipFill>
        <p:spPr>
          <a:xfrm>
            <a:off x="324325" y="1378398"/>
            <a:ext cx="5348721" cy="3014255"/>
          </a:xfrm>
          <a:prstGeom prst="rect">
            <a:avLst/>
          </a:prstGeom>
        </p:spPr>
      </p:pic>
      <p:graphicFrame>
        <p:nvGraphicFramePr>
          <p:cNvPr id="13" name="Diagramm 12">
            <a:extLst>
              <a:ext uri="{FF2B5EF4-FFF2-40B4-BE49-F238E27FC236}">
                <a16:creationId xmlns:a16="http://schemas.microsoft.com/office/drawing/2014/main" id="{E1DE3035-6A8D-A31E-D50D-2A6E61297C4E}"/>
              </a:ext>
            </a:extLst>
          </p:cNvPr>
          <p:cNvGraphicFramePr/>
          <p:nvPr>
            <p:extLst>
              <p:ext uri="{D42A27DB-BD31-4B8C-83A1-F6EECF244321}">
                <p14:modId xmlns:p14="http://schemas.microsoft.com/office/powerpoint/2010/main" val="1230251589"/>
              </p:ext>
            </p:extLst>
          </p:nvPr>
        </p:nvGraphicFramePr>
        <p:xfrm>
          <a:off x="6230177" y="2088931"/>
          <a:ext cx="1985749" cy="2374325"/>
        </p:xfrm>
        <a:graphic>
          <a:graphicData uri="http://schemas.openxmlformats.org/drawingml/2006/chart">
            <c:chart xmlns:c="http://schemas.openxmlformats.org/drawingml/2006/chart" xmlns:r="http://schemas.openxmlformats.org/officeDocument/2006/relationships" r:id="rId5"/>
          </a:graphicData>
        </a:graphic>
      </p:graphicFrame>
      <p:cxnSp>
        <p:nvCxnSpPr>
          <p:cNvPr id="15" name="Gerade Verbindung mit Pfeil 14">
            <a:extLst>
              <a:ext uri="{FF2B5EF4-FFF2-40B4-BE49-F238E27FC236}">
                <a16:creationId xmlns:a16="http://schemas.microsoft.com/office/drawing/2014/main" id="{E3ABFC71-D705-29C0-0047-8189075A76CD}"/>
              </a:ext>
            </a:extLst>
          </p:cNvPr>
          <p:cNvCxnSpPr>
            <a:cxnSpLocks/>
          </p:cNvCxnSpPr>
          <p:nvPr/>
        </p:nvCxnSpPr>
        <p:spPr>
          <a:xfrm>
            <a:off x="7393479" y="2535698"/>
            <a:ext cx="282046" cy="461645"/>
          </a:xfrm>
          <a:prstGeom prst="straightConnector1">
            <a:avLst/>
          </a:prstGeom>
          <a:ln w="1587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9" name="Textfeld 18">
            <a:extLst>
              <a:ext uri="{FF2B5EF4-FFF2-40B4-BE49-F238E27FC236}">
                <a16:creationId xmlns:a16="http://schemas.microsoft.com/office/drawing/2014/main" id="{2A98E333-2084-05B0-25A7-BF17995CFCFF}"/>
              </a:ext>
            </a:extLst>
          </p:cNvPr>
          <p:cNvSpPr txBox="1"/>
          <p:nvPr/>
        </p:nvSpPr>
        <p:spPr>
          <a:xfrm>
            <a:off x="5871754" y="926645"/>
            <a:ext cx="3043451" cy="415498"/>
          </a:xfrm>
          <a:prstGeom prst="rect">
            <a:avLst/>
          </a:prstGeom>
          <a:noFill/>
        </p:spPr>
        <p:txBody>
          <a:bodyPr wrap="square">
            <a:spAutoFit/>
          </a:bodyPr>
          <a:lstStyle/>
          <a:p>
            <a:pPr defTabSz="685800"/>
            <a:r>
              <a:rPr lang="de-DE" sz="1050" b="1">
                <a:solidFill>
                  <a:srgbClr val="404040"/>
                </a:solidFill>
              </a:rPr>
              <a:t>Stuttgarter Diabetes-Aufklärungs-kampagne 2015-2017</a:t>
            </a:r>
            <a:r>
              <a:rPr lang="de-DE" sz="1050" b="1" baseline="30000">
                <a:solidFill>
                  <a:srgbClr val="404040"/>
                </a:solidFill>
              </a:rPr>
              <a:t>1</a:t>
            </a:r>
            <a:endParaRPr lang="de-DE" sz="1050" b="1" baseline="30000">
              <a:solidFill>
                <a:srgbClr val="404040"/>
              </a:solidFill>
              <a:latin typeface="Verdana"/>
            </a:endParaRPr>
          </a:p>
        </p:txBody>
      </p:sp>
      <p:sp>
        <p:nvSpPr>
          <p:cNvPr id="24" name="Textfeld 23">
            <a:extLst>
              <a:ext uri="{FF2B5EF4-FFF2-40B4-BE49-F238E27FC236}">
                <a16:creationId xmlns:a16="http://schemas.microsoft.com/office/drawing/2014/main" id="{4E7D402B-9E71-2741-B56A-EC43D4D9F32B}"/>
              </a:ext>
            </a:extLst>
          </p:cNvPr>
          <p:cNvSpPr txBox="1"/>
          <p:nvPr/>
        </p:nvSpPr>
        <p:spPr>
          <a:xfrm>
            <a:off x="324325" y="1086909"/>
            <a:ext cx="4643460" cy="253916"/>
          </a:xfrm>
          <a:prstGeom prst="rect">
            <a:avLst/>
          </a:prstGeom>
          <a:noFill/>
        </p:spPr>
        <p:txBody>
          <a:bodyPr wrap="square">
            <a:spAutoFit/>
          </a:bodyPr>
          <a:lstStyle/>
          <a:p>
            <a:pPr defTabSz="685800"/>
            <a:r>
              <a:rPr lang="de-DE" sz="1050" b="1">
                <a:solidFill>
                  <a:srgbClr val="404040"/>
                </a:solidFill>
              </a:rPr>
              <a:t>DDG-Diabetes-Aufklärungskampagne – seit Januar 2021</a:t>
            </a:r>
            <a:r>
              <a:rPr lang="de-DE" sz="1050" b="1" baseline="30000">
                <a:solidFill>
                  <a:srgbClr val="404040"/>
                </a:solidFill>
              </a:rPr>
              <a:t>2</a:t>
            </a:r>
            <a:endParaRPr lang="de-DE" sz="1050" b="1" baseline="30000">
              <a:solidFill>
                <a:srgbClr val="404040"/>
              </a:solidFill>
              <a:latin typeface="Verdana"/>
            </a:endParaRPr>
          </a:p>
        </p:txBody>
      </p:sp>
      <p:sp>
        <p:nvSpPr>
          <p:cNvPr id="8" name="Textfeld 7">
            <a:extLst>
              <a:ext uri="{FF2B5EF4-FFF2-40B4-BE49-F238E27FC236}">
                <a16:creationId xmlns:a16="http://schemas.microsoft.com/office/drawing/2014/main" id="{CDEA671F-A0A8-A393-B2D3-E61D8B3B7AFF}"/>
              </a:ext>
            </a:extLst>
          </p:cNvPr>
          <p:cNvSpPr txBox="1"/>
          <p:nvPr/>
        </p:nvSpPr>
        <p:spPr>
          <a:xfrm>
            <a:off x="314922" y="4774523"/>
            <a:ext cx="8429028" cy="369332"/>
          </a:xfrm>
          <a:prstGeom prst="rect">
            <a:avLst/>
          </a:prstGeom>
          <a:noFill/>
        </p:spPr>
        <p:txBody>
          <a:bodyPr wrap="square">
            <a:spAutoFit/>
          </a:bodyPr>
          <a:lstStyle/>
          <a:p>
            <a:r>
              <a:rPr lang="de-DE" sz="600" b="1">
                <a:solidFill>
                  <a:srgbClr val="404040"/>
                </a:solidFill>
              </a:rPr>
              <a:t>1.</a:t>
            </a:r>
            <a:r>
              <a:rPr lang="de-DE" sz="600">
                <a:solidFill>
                  <a:srgbClr val="404040"/>
                </a:solidFill>
              </a:rPr>
              <a:t> Holder M &amp; </a:t>
            </a:r>
            <a:r>
              <a:rPr lang="de-DE" sz="600" err="1">
                <a:solidFill>
                  <a:srgbClr val="404040"/>
                </a:solidFill>
              </a:rPr>
              <a:t>Ehehalt</a:t>
            </a:r>
            <a:r>
              <a:rPr lang="de-DE" sz="600">
                <a:solidFill>
                  <a:srgbClr val="404040"/>
                </a:solidFill>
              </a:rPr>
              <a:t> S. </a:t>
            </a:r>
            <a:r>
              <a:rPr lang="de-DE" sz="600" i="1" err="1">
                <a:solidFill>
                  <a:srgbClr val="404040"/>
                </a:solidFill>
              </a:rPr>
              <a:t>Pediatr</a:t>
            </a:r>
            <a:r>
              <a:rPr lang="de-DE" sz="600" i="1">
                <a:solidFill>
                  <a:srgbClr val="404040"/>
                </a:solidFill>
              </a:rPr>
              <a:t> Diabetes </a:t>
            </a:r>
            <a:r>
              <a:rPr lang="de-DE" sz="600">
                <a:solidFill>
                  <a:srgbClr val="404040"/>
                </a:solidFill>
              </a:rPr>
              <a:t>2020; 21: 1227–31; </a:t>
            </a:r>
            <a:r>
              <a:rPr lang="de-DE" sz="600" b="1">
                <a:solidFill>
                  <a:srgbClr val="404040"/>
                </a:solidFill>
              </a:rPr>
              <a:t>2.</a:t>
            </a:r>
            <a:r>
              <a:rPr lang="de-DE" sz="600">
                <a:solidFill>
                  <a:srgbClr val="404040"/>
                </a:solidFill>
              </a:rPr>
              <a:t> Ketoazidose-Präventionskampagne von der Arbeitsgemeinschaft für Pädiatrische Diabetologie (AGPD), dem Berufsverband der Kinder- und Jugendärzte (BVKJ) und der Deutschen Diabetes Gesellschaft (DDG). Informationen erhältlich unter: </a:t>
            </a:r>
            <a:r>
              <a:rPr lang="de-DE" sz="600">
                <a:solidFill>
                  <a:srgbClr val="404040"/>
                </a:solidFill>
                <a:hlinkClick r:id="rId6">
                  <a:extLst>
                    <a:ext uri="{A12FA001-AC4F-418D-AE19-62706E023703}">
                      <ahyp:hlinkClr xmlns:ahyp="http://schemas.microsoft.com/office/drawing/2018/hyperlinkcolor" val="tx"/>
                    </a:ext>
                  </a:extLst>
                </a:hlinkClick>
              </a:rPr>
              <a:t>https://www.ddg.info/arbeitsgemeinschaften/paediatrische-diabetologie/ketoazidose</a:t>
            </a:r>
            <a:r>
              <a:rPr lang="de-DE" sz="600">
                <a:solidFill>
                  <a:srgbClr val="404040"/>
                </a:solidFill>
              </a:rPr>
              <a:t>. Zuletzt abgerufen am 12.01.2026. </a:t>
            </a:r>
          </a:p>
        </p:txBody>
      </p:sp>
      <p:sp>
        <p:nvSpPr>
          <p:cNvPr id="9" name="Textfeld 8">
            <a:extLst>
              <a:ext uri="{FF2B5EF4-FFF2-40B4-BE49-F238E27FC236}">
                <a16:creationId xmlns:a16="http://schemas.microsoft.com/office/drawing/2014/main" id="{51D6C994-5095-CDC9-EEA9-D65E52425B7B}"/>
              </a:ext>
            </a:extLst>
          </p:cNvPr>
          <p:cNvSpPr txBox="1"/>
          <p:nvPr/>
        </p:nvSpPr>
        <p:spPr>
          <a:xfrm>
            <a:off x="499627" y="2088931"/>
            <a:ext cx="1688438" cy="553998"/>
          </a:xfrm>
          <a:prstGeom prst="rect">
            <a:avLst/>
          </a:prstGeom>
          <a:solidFill>
            <a:schemeClr val="bg1"/>
          </a:solidFill>
        </p:spPr>
        <p:txBody>
          <a:bodyPr wrap="square" rtlCol="0" anchor="ctr">
            <a:spAutoFit/>
          </a:bodyPr>
          <a:lstStyle/>
          <a:p>
            <a:pPr algn="l"/>
            <a:r>
              <a:rPr lang="de-DE" sz="1000" b="1"/>
              <a:t>3.000 Newsletter in mehr als 500 Kinder-tagesstätten verteilt</a:t>
            </a:r>
          </a:p>
        </p:txBody>
      </p:sp>
      <p:sp>
        <p:nvSpPr>
          <p:cNvPr id="11" name="Textfeld 10">
            <a:extLst>
              <a:ext uri="{FF2B5EF4-FFF2-40B4-BE49-F238E27FC236}">
                <a16:creationId xmlns:a16="http://schemas.microsoft.com/office/drawing/2014/main" id="{C2EA352D-612D-E9BC-27AF-A4ED7A88B860}"/>
              </a:ext>
            </a:extLst>
          </p:cNvPr>
          <p:cNvSpPr txBox="1"/>
          <p:nvPr/>
        </p:nvSpPr>
        <p:spPr>
          <a:xfrm>
            <a:off x="2646055" y="3702414"/>
            <a:ext cx="588464" cy="307777"/>
          </a:xfrm>
          <a:prstGeom prst="rect">
            <a:avLst/>
          </a:prstGeom>
          <a:solidFill>
            <a:schemeClr val="bg1"/>
          </a:solidFill>
        </p:spPr>
        <p:txBody>
          <a:bodyPr wrap="square" lIns="0" tIns="0" rIns="0" bIns="0" rtlCol="0" anchor="ctr">
            <a:spAutoFit/>
          </a:bodyPr>
          <a:lstStyle/>
          <a:p>
            <a:pPr algn="l"/>
            <a:r>
              <a:rPr lang="de-DE" sz="1000" b="1"/>
              <a:t>20.000 Flyer</a:t>
            </a:r>
          </a:p>
        </p:txBody>
      </p:sp>
      <p:sp>
        <p:nvSpPr>
          <p:cNvPr id="12" name="Textfeld 11">
            <a:extLst>
              <a:ext uri="{FF2B5EF4-FFF2-40B4-BE49-F238E27FC236}">
                <a16:creationId xmlns:a16="http://schemas.microsoft.com/office/drawing/2014/main" id="{404D608E-17B3-9A88-0E35-71F93C1A970B}"/>
              </a:ext>
            </a:extLst>
          </p:cNvPr>
          <p:cNvSpPr txBox="1"/>
          <p:nvPr/>
        </p:nvSpPr>
        <p:spPr>
          <a:xfrm>
            <a:off x="5104510" y="2155218"/>
            <a:ext cx="541239" cy="380480"/>
          </a:xfrm>
          <a:prstGeom prst="rect">
            <a:avLst/>
          </a:prstGeom>
          <a:solidFill>
            <a:schemeClr val="bg1"/>
          </a:solidFill>
        </p:spPr>
        <p:txBody>
          <a:bodyPr wrap="square" lIns="0" tIns="36000" rIns="36000" bIns="36000" rtlCol="0" anchor="ctr">
            <a:spAutoFit/>
          </a:bodyPr>
          <a:lstStyle/>
          <a:p>
            <a:pPr algn="l"/>
            <a:r>
              <a:rPr lang="de-DE" sz="1000" b="1"/>
              <a:t>1.000 Poster</a:t>
            </a:r>
          </a:p>
        </p:txBody>
      </p:sp>
      <p:sp>
        <p:nvSpPr>
          <p:cNvPr id="6" name="TextBox 28">
            <a:extLst>
              <a:ext uri="{FF2B5EF4-FFF2-40B4-BE49-F238E27FC236}">
                <a16:creationId xmlns:a16="http://schemas.microsoft.com/office/drawing/2014/main" id="{AB659E82-A547-5FA3-5464-D7A48E1EC7A3}"/>
              </a:ext>
            </a:extLst>
          </p:cNvPr>
          <p:cNvSpPr txBox="1"/>
          <p:nvPr/>
        </p:nvSpPr>
        <p:spPr>
          <a:xfrm>
            <a:off x="314921" y="4647812"/>
            <a:ext cx="7360605" cy="184666"/>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DE" altLang="de-DE" sz="600">
                <a:solidFill>
                  <a:srgbClr val="404040"/>
                </a:solidFill>
              </a:rPr>
              <a:t>DKA: Diabetische Ketoazidose.</a:t>
            </a:r>
            <a:endParaRPr lang="de-DE" altLang="de-DE" sz="600" baseline="30000">
              <a:solidFill>
                <a:srgbClr val="404040"/>
              </a:solidFill>
            </a:endParaRPr>
          </a:p>
        </p:txBody>
      </p:sp>
    </p:spTree>
    <p:extLst>
      <p:ext uri="{BB962C8B-B14F-4D97-AF65-F5344CB8AC3E}">
        <p14:creationId xmlns:p14="http://schemas.microsoft.com/office/powerpoint/2010/main" val="2584452112"/>
      </p:ext>
    </p:extLst>
  </p:cSld>
  <p:clrMapOvr>
    <a:masterClrMapping/>
  </p:clrMapOvr>
  <p:transition>
    <p:fade/>
  </p:transition>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9">
            <a:extLst>
              <a:ext uri="{FF2B5EF4-FFF2-40B4-BE49-F238E27FC236}">
                <a16:creationId xmlns:a16="http://schemas.microsoft.com/office/drawing/2014/main" id="{E44CC2D4-A7AB-F0D1-1C75-F3EE6EA6D8D1}"/>
              </a:ext>
            </a:extLst>
          </p:cNvPr>
          <p:cNvSpPr txBox="1">
            <a:spLocks/>
          </p:cNvSpPr>
          <p:nvPr/>
        </p:nvSpPr>
        <p:spPr>
          <a:xfrm>
            <a:off x="320264" y="11706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Zusammenfassung akute Komplikationen des               Typ-1-Diabetes</a:t>
            </a:r>
          </a:p>
        </p:txBody>
      </p:sp>
      <p:sp>
        <p:nvSpPr>
          <p:cNvPr id="5" name="Text Placeholder 7">
            <a:extLst>
              <a:ext uri="{FF2B5EF4-FFF2-40B4-BE49-F238E27FC236}">
                <a16:creationId xmlns:a16="http://schemas.microsoft.com/office/drawing/2014/main" id="{2E24D832-5142-8ECF-38CC-B6AC02FEFBE9}"/>
              </a:ext>
            </a:extLst>
          </p:cNvPr>
          <p:cNvSpPr txBox="1"/>
          <p:nvPr/>
        </p:nvSpPr>
        <p:spPr>
          <a:xfrm>
            <a:off x="357696" y="971934"/>
            <a:ext cx="8334453" cy="3140009"/>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60363" lvl="1" indent="-268288" defTabSz="457200">
              <a:lnSpc>
                <a:spcPct val="100000"/>
              </a:lnSpc>
              <a:spcBef>
                <a:spcPts val="1800"/>
              </a:spcBef>
              <a:spcAft>
                <a:spcPts val="300"/>
              </a:spcAft>
              <a:buSzPct val="120000"/>
              <a:defRPr/>
            </a:pPr>
            <a:r>
              <a:rPr lang="de">
                <a:solidFill>
                  <a:srgbClr val="404040"/>
                </a:solidFill>
                <a:latin typeface="+mn-lt"/>
                <a:ea typeface="+mn-ea"/>
                <a:cs typeface="+mn-cs"/>
              </a:rPr>
              <a:t>Therapieziel bei T1D ist, den </a:t>
            </a:r>
            <a:r>
              <a:rPr lang="de" b="1">
                <a:solidFill>
                  <a:srgbClr val="404040"/>
                </a:solidFill>
                <a:latin typeface="+mn-lt"/>
                <a:ea typeface="+mn-ea"/>
                <a:cs typeface="+mn-cs"/>
              </a:rPr>
              <a:t>Blutzucker im Zielbereich </a:t>
            </a:r>
            <a:r>
              <a:rPr lang="de">
                <a:solidFill>
                  <a:srgbClr val="404040"/>
                </a:solidFill>
                <a:latin typeface="+mn-lt"/>
                <a:ea typeface="+mn-ea"/>
                <a:cs typeface="+mn-cs"/>
              </a:rPr>
              <a:t>(70-180 mg/dl              [3,9-10,0 mmol/l]) zu halten, um </a:t>
            </a:r>
            <a:r>
              <a:rPr lang="de" b="1">
                <a:solidFill>
                  <a:srgbClr val="404040"/>
                </a:solidFill>
                <a:latin typeface="+mn-lt"/>
                <a:ea typeface="+mn-ea"/>
                <a:cs typeface="+mn-cs"/>
              </a:rPr>
              <a:t>Hypoglykämien</a:t>
            </a:r>
            <a:r>
              <a:rPr lang="de">
                <a:solidFill>
                  <a:srgbClr val="404040"/>
                </a:solidFill>
                <a:latin typeface="+mn-lt"/>
                <a:ea typeface="+mn-ea"/>
                <a:cs typeface="+mn-cs"/>
              </a:rPr>
              <a:t>, </a:t>
            </a:r>
            <a:r>
              <a:rPr lang="de" b="1">
                <a:solidFill>
                  <a:srgbClr val="404040"/>
                </a:solidFill>
                <a:latin typeface="+mn-lt"/>
                <a:ea typeface="+mn-ea"/>
                <a:cs typeface="+mn-cs"/>
              </a:rPr>
              <a:t>Hyperglykämien</a:t>
            </a:r>
            <a:r>
              <a:rPr lang="de">
                <a:solidFill>
                  <a:srgbClr val="404040"/>
                </a:solidFill>
                <a:latin typeface="+mn-lt"/>
                <a:ea typeface="+mn-ea"/>
                <a:cs typeface="+mn-cs"/>
              </a:rPr>
              <a:t> und </a:t>
            </a:r>
            <a:r>
              <a:rPr lang="de" b="1">
                <a:solidFill>
                  <a:srgbClr val="404040"/>
                </a:solidFill>
                <a:latin typeface="+mn-lt"/>
                <a:ea typeface="+mn-ea"/>
                <a:cs typeface="+mn-cs"/>
              </a:rPr>
              <a:t>starke Blutzuckerschwankungen</a:t>
            </a:r>
            <a:r>
              <a:rPr lang="de">
                <a:solidFill>
                  <a:srgbClr val="404040"/>
                </a:solidFill>
                <a:latin typeface="+mn-lt"/>
                <a:ea typeface="+mn-ea"/>
                <a:cs typeface="+mn-cs"/>
              </a:rPr>
              <a:t> zu vermeiden </a:t>
            </a:r>
            <a:r>
              <a:rPr lang="de">
                <a:solidFill>
                  <a:srgbClr val="404040"/>
                </a:solidFill>
                <a:latin typeface="+mn-lt"/>
                <a:ea typeface="+mn-ea"/>
                <a:cs typeface="+mn-cs"/>
                <a:sym typeface="Wingdings" panose="05000000000000000000" pitchFamily="2" charset="2"/>
              </a:rPr>
              <a:t> </a:t>
            </a:r>
            <a:r>
              <a:rPr lang="de" b="1">
                <a:solidFill>
                  <a:srgbClr val="404040"/>
                </a:solidFill>
                <a:latin typeface="+mn-lt"/>
                <a:ea typeface="+mn-ea"/>
                <a:cs typeface="+mn-cs"/>
                <a:sym typeface="Wingdings" panose="05000000000000000000" pitchFamily="2" charset="2"/>
              </a:rPr>
              <a:t>langfristige Vermeidung </a:t>
            </a:r>
            <a:r>
              <a:rPr lang="de">
                <a:solidFill>
                  <a:srgbClr val="404040"/>
                </a:solidFill>
                <a:latin typeface="+mn-lt"/>
                <a:ea typeface="+mn-ea"/>
                <a:cs typeface="+mn-cs"/>
                <a:sym typeface="Wingdings" panose="05000000000000000000" pitchFamily="2" charset="2"/>
              </a:rPr>
              <a:t>von diabetesbedingten </a:t>
            </a:r>
            <a:r>
              <a:rPr lang="de" b="1">
                <a:solidFill>
                  <a:srgbClr val="404040"/>
                </a:solidFill>
                <a:latin typeface="+mn-lt"/>
                <a:ea typeface="+mn-ea"/>
                <a:cs typeface="+mn-cs"/>
                <a:sym typeface="Wingdings" panose="05000000000000000000" pitchFamily="2" charset="2"/>
              </a:rPr>
              <a:t>Komplikationen</a:t>
            </a:r>
            <a:r>
              <a:rPr lang="de" baseline="30000">
                <a:solidFill>
                  <a:srgbClr val="404040"/>
                </a:solidFill>
                <a:latin typeface="+mn-lt"/>
                <a:ea typeface="+mn-ea"/>
                <a:cs typeface="+mn-cs"/>
                <a:sym typeface="Wingdings" panose="05000000000000000000" pitchFamily="2" charset="2"/>
              </a:rPr>
              <a:t>1</a:t>
            </a:r>
          </a:p>
          <a:p>
            <a:pPr marL="360363" lvl="1" indent="-268288" defTabSz="457200">
              <a:lnSpc>
                <a:spcPct val="100000"/>
              </a:lnSpc>
              <a:spcBef>
                <a:spcPts val="1800"/>
              </a:spcBef>
              <a:spcAft>
                <a:spcPts val="300"/>
              </a:spcAft>
              <a:buSzPct val="120000"/>
              <a:defRPr/>
            </a:pPr>
            <a:r>
              <a:rPr lang="de" b="1">
                <a:solidFill>
                  <a:srgbClr val="404040"/>
                </a:solidFill>
                <a:latin typeface="+mn-lt"/>
                <a:ea typeface="+mn-ea"/>
                <a:cs typeface="+mn-cs"/>
                <a:sym typeface="Wingdings" panose="05000000000000000000" pitchFamily="2" charset="2"/>
              </a:rPr>
              <a:t>Vermeidung</a:t>
            </a:r>
            <a:r>
              <a:rPr lang="de">
                <a:solidFill>
                  <a:srgbClr val="404040"/>
                </a:solidFill>
                <a:latin typeface="+mn-lt"/>
                <a:ea typeface="+mn-ea"/>
                <a:cs typeface="+mn-cs"/>
                <a:sym typeface="Wingdings" panose="05000000000000000000" pitchFamily="2" charset="2"/>
              </a:rPr>
              <a:t> der beiden Extreme, (schwere) </a:t>
            </a:r>
            <a:r>
              <a:rPr lang="de" b="1">
                <a:solidFill>
                  <a:srgbClr val="404040"/>
                </a:solidFill>
                <a:latin typeface="+mn-lt"/>
                <a:ea typeface="+mn-ea"/>
                <a:cs typeface="+mn-cs"/>
                <a:sym typeface="Wingdings" panose="05000000000000000000" pitchFamily="2" charset="2"/>
              </a:rPr>
              <a:t>diabetische Ketoazidose (DKA) </a:t>
            </a:r>
            <a:r>
              <a:rPr lang="de">
                <a:solidFill>
                  <a:srgbClr val="404040"/>
                </a:solidFill>
                <a:latin typeface="+mn-lt"/>
                <a:ea typeface="+mn-ea"/>
                <a:cs typeface="+mn-cs"/>
                <a:sym typeface="Wingdings" panose="05000000000000000000" pitchFamily="2" charset="2"/>
              </a:rPr>
              <a:t>und (schwere) </a:t>
            </a:r>
            <a:r>
              <a:rPr lang="de" b="1">
                <a:solidFill>
                  <a:srgbClr val="404040"/>
                </a:solidFill>
                <a:latin typeface="+mn-lt"/>
                <a:ea typeface="+mn-ea"/>
                <a:cs typeface="+mn-cs"/>
                <a:sym typeface="Wingdings" panose="05000000000000000000" pitchFamily="2" charset="2"/>
              </a:rPr>
              <a:t>Hypoglykämie</a:t>
            </a:r>
            <a:r>
              <a:rPr lang="de">
                <a:solidFill>
                  <a:srgbClr val="404040"/>
                </a:solidFill>
                <a:latin typeface="+mn-lt"/>
                <a:ea typeface="+mn-ea"/>
                <a:cs typeface="+mn-cs"/>
                <a:sym typeface="Wingdings" panose="05000000000000000000" pitchFamily="2" charset="2"/>
              </a:rPr>
              <a:t>, stehen im Mittelpunkt aller Bemühungen</a:t>
            </a:r>
            <a:r>
              <a:rPr lang="de" baseline="30000">
                <a:solidFill>
                  <a:srgbClr val="404040"/>
                </a:solidFill>
                <a:latin typeface="+mn-lt"/>
                <a:ea typeface="+mn-ea"/>
                <a:cs typeface="+mn-cs"/>
                <a:sym typeface="Wingdings" panose="05000000000000000000" pitchFamily="2" charset="2"/>
              </a:rPr>
              <a:t>1</a:t>
            </a:r>
          </a:p>
          <a:p>
            <a:pPr marL="360363" lvl="1" indent="-268288" defTabSz="457200">
              <a:lnSpc>
                <a:spcPct val="100000"/>
              </a:lnSpc>
              <a:spcBef>
                <a:spcPts val="1800"/>
              </a:spcBef>
              <a:spcAft>
                <a:spcPts val="300"/>
              </a:spcAft>
              <a:buSzPct val="120000"/>
              <a:defRPr/>
            </a:pPr>
            <a:r>
              <a:rPr lang="de">
                <a:solidFill>
                  <a:srgbClr val="404040"/>
                </a:solidFill>
                <a:latin typeface="+mn-lt"/>
                <a:ea typeface="+mn-ea"/>
                <a:cs typeface="+mn-cs"/>
                <a:sym typeface="Wingdings" panose="05000000000000000000" pitchFamily="2" charset="2"/>
              </a:rPr>
              <a:t>Das </a:t>
            </a:r>
            <a:r>
              <a:rPr lang="de" b="1">
                <a:solidFill>
                  <a:srgbClr val="404040"/>
                </a:solidFill>
                <a:latin typeface="+mn-lt"/>
                <a:ea typeface="+mn-ea"/>
                <a:cs typeface="+mn-cs"/>
                <a:sym typeface="Wingdings" panose="05000000000000000000" pitchFamily="2" charset="2"/>
              </a:rPr>
              <a:t>Risiko</a:t>
            </a:r>
            <a:r>
              <a:rPr lang="de">
                <a:solidFill>
                  <a:srgbClr val="404040"/>
                </a:solidFill>
                <a:latin typeface="+mn-lt"/>
                <a:ea typeface="+mn-ea"/>
                <a:cs typeface="+mn-cs"/>
                <a:sym typeface="Wingdings" panose="05000000000000000000" pitchFamily="2" charset="2"/>
              </a:rPr>
              <a:t> für das Auftreten von </a:t>
            </a:r>
            <a:r>
              <a:rPr lang="de" b="1">
                <a:solidFill>
                  <a:srgbClr val="404040"/>
                </a:solidFill>
                <a:latin typeface="+mn-lt"/>
                <a:ea typeface="+mn-ea"/>
                <a:cs typeface="+mn-cs"/>
                <a:sym typeface="Wingdings" panose="05000000000000000000" pitchFamily="2" charset="2"/>
              </a:rPr>
              <a:t>DKA bei T1D-Diagnose </a:t>
            </a:r>
            <a:r>
              <a:rPr lang="de">
                <a:solidFill>
                  <a:srgbClr val="404040"/>
                </a:solidFill>
                <a:latin typeface="+mn-lt"/>
                <a:ea typeface="+mn-ea"/>
                <a:cs typeface="+mn-cs"/>
                <a:sym typeface="Wingdings" panose="05000000000000000000" pitchFamily="2" charset="2"/>
              </a:rPr>
              <a:t>ist </a:t>
            </a:r>
            <a:r>
              <a:rPr lang="de" b="1">
                <a:solidFill>
                  <a:srgbClr val="404040"/>
                </a:solidFill>
                <a:latin typeface="+mn-lt"/>
                <a:ea typeface="+mn-ea"/>
                <a:cs typeface="+mn-cs"/>
                <a:sym typeface="Wingdings" panose="05000000000000000000" pitchFamily="2" charset="2"/>
              </a:rPr>
              <a:t>höher bei Kindern und Jugendlichen</a:t>
            </a:r>
            <a:r>
              <a:rPr lang="de">
                <a:solidFill>
                  <a:srgbClr val="404040"/>
                </a:solidFill>
                <a:latin typeface="+mn-lt"/>
                <a:ea typeface="+mn-ea"/>
                <a:cs typeface="+mn-cs"/>
                <a:sym typeface="Wingdings" panose="05000000000000000000" pitchFamily="2" charset="2"/>
              </a:rPr>
              <a:t> als bei Erwachsenen</a:t>
            </a:r>
            <a:r>
              <a:rPr lang="de" baseline="30000">
                <a:solidFill>
                  <a:srgbClr val="404040"/>
                </a:solidFill>
                <a:latin typeface="+mn-lt"/>
                <a:ea typeface="+mn-ea"/>
                <a:cs typeface="+mn-cs"/>
                <a:sym typeface="Wingdings" panose="05000000000000000000" pitchFamily="2" charset="2"/>
              </a:rPr>
              <a:t>2</a:t>
            </a:r>
          </a:p>
          <a:p>
            <a:pPr marL="360363" lvl="1" indent="-268288" defTabSz="457200">
              <a:lnSpc>
                <a:spcPct val="100000"/>
              </a:lnSpc>
              <a:spcBef>
                <a:spcPts val="1800"/>
              </a:spcBef>
              <a:spcAft>
                <a:spcPts val="300"/>
              </a:spcAft>
              <a:buSzPct val="120000"/>
              <a:defRPr/>
            </a:pPr>
            <a:r>
              <a:rPr lang="de">
                <a:solidFill>
                  <a:srgbClr val="404040"/>
                </a:solidFill>
                <a:latin typeface="+mn-lt"/>
                <a:ea typeface="+mn-ea"/>
                <a:cs typeface="+mn-cs"/>
                <a:sym typeface="Wingdings" panose="05000000000000000000" pitchFamily="2" charset="2"/>
              </a:rPr>
              <a:t>Das </a:t>
            </a:r>
            <a:r>
              <a:rPr lang="de" b="1">
                <a:solidFill>
                  <a:srgbClr val="404040"/>
                </a:solidFill>
                <a:latin typeface="+mn-lt"/>
                <a:ea typeface="+mn-ea"/>
                <a:cs typeface="+mn-cs"/>
                <a:sym typeface="Wingdings" panose="05000000000000000000" pitchFamily="2" charset="2"/>
              </a:rPr>
              <a:t>Risiko</a:t>
            </a:r>
            <a:r>
              <a:rPr lang="de">
                <a:solidFill>
                  <a:srgbClr val="404040"/>
                </a:solidFill>
                <a:latin typeface="+mn-lt"/>
                <a:ea typeface="+mn-ea"/>
                <a:cs typeface="+mn-cs"/>
                <a:sym typeface="Wingdings" panose="05000000000000000000" pitchFamily="2" charset="2"/>
              </a:rPr>
              <a:t> für </a:t>
            </a:r>
            <a:r>
              <a:rPr lang="de" b="1">
                <a:solidFill>
                  <a:srgbClr val="404040"/>
                </a:solidFill>
                <a:latin typeface="+mn-lt"/>
                <a:ea typeface="+mn-ea"/>
                <a:cs typeface="+mn-cs"/>
                <a:sym typeface="Wingdings" panose="05000000000000000000" pitchFamily="2" charset="2"/>
              </a:rPr>
              <a:t>schwere Hypoglykämien </a:t>
            </a:r>
            <a:r>
              <a:rPr lang="de">
                <a:solidFill>
                  <a:srgbClr val="404040"/>
                </a:solidFill>
                <a:latin typeface="+mn-lt"/>
                <a:ea typeface="+mn-ea"/>
                <a:cs typeface="+mn-cs"/>
                <a:sym typeface="Wingdings" panose="05000000000000000000" pitchFamily="2" charset="2"/>
              </a:rPr>
              <a:t>ist bei </a:t>
            </a:r>
            <a:r>
              <a:rPr lang="de" b="1">
                <a:solidFill>
                  <a:srgbClr val="404040"/>
                </a:solidFill>
                <a:latin typeface="+mn-lt"/>
                <a:ea typeface="+mn-ea"/>
                <a:cs typeface="+mn-cs"/>
                <a:sym typeface="Wingdings" panose="05000000000000000000" pitchFamily="2" charset="2"/>
              </a:rPr>
              <a:t>Kindern &lt; 10 Jahre</a:t>
            </a:r>
            <a:r>
              <a:rPr lang="de" baseline="30000">
                <a:solidFill>
                  <a:srgbClr val="404040"/>
                </a:solidFill>
                <a:latin typeface="+mn-lt"/>
                <a:ea typeface="+mn-ea"/>
                <a:cs typeface="+mn-cs"/>
                <a:sym typeface="Wingdings" panose="05000000000000000000" pitchFamily="2" charset="2"/>
              </a:rPr>
              <a:t>3</a:t>
            </a:r>
            <a:r>
              <a:rPr lang="de" b="1">
                <a:solidFill>
                  <a:srgbClr val="404040"/>
                </a:solidFill>
                <a:latin typeface="+mn-lt"/>
                <a:ea typeface="+mn-ea"/>
                <a:cs typeface="+mn-cs"/>
                <a:sym typeface="Wingdings" panose="05000000000000000000" pitchFamily="2" charset="2"/>
              </a:rPr>
              <a:t> </a:t>
            </a:r>
            <a:r>
              <a:rPr lang="de">
                <a:solidFill>
                  <a:srgbClr val="404040"/>
                </a:solidFill>
                <a:latin typeface="+mn-lt"/>
                <a:ea typeface="+mn-ea"/>
                <a:cs typeface="+mn-cs"/>
                <a:sym typeface="Wingdings" panose="05000000000000000000" pitchFamily="2" charset="2"/>
              </a:rPr>
              <a:t>bei Diagnose und bei </a:t>
            </a:r>
            <a:r>
              <a:rPr lang="de" b="1">
                <a:solidFill>
                  <a:srgbClr val="404040"/>
                </a:solidFill>
                <a:latin typeface="+mn-lt"/>
                <a:ea typeface="+mn-ea"/>
                <a:cs typeface="+mn-cs"/>
                <a:sym typeface="Wingdings" panose="05000000000000000000" pitchFamily="2" charset="2"/>
              </a:rPr>
              <a:t>längerer Diabetesdauer </a:t>
            </a:r>
            <a:r>
              <a:rPr lang="de">
                <a:solidFill>
                  <a:srgbClr val="404040"/>
                </a:solidFill>
                <a:latin typeface="+mn-lt"/>
                <a:ea typeface="+mn-ea"/>
                <a:cs typeface="+mn-cs"/>
                <a:sym typeface="Wingdings" panose="05000000000000000000" pitchFamily="2" charset="2"/>
              </a:rPr>
              <a:t>und </a:t>
            </a:r>
            <a:r>
              <a:rPr lang="de" b="1">
                <a:solidFill>
                  <a:srgbClr val="404040"/>
                </a:solidFill>
                <a:latin typeface="+mn-lt"/>
                <a:ea typeface="+mn-ea"/>
                <a:cs typeface="+mn-cs"/>
                <a:sym typeface="Wingdings" panose="05000000000000000000" pitchFamily="2" charset="2"/>
              </a:rPr>
              <a:t>höherem Alter</a:t>
            </a:r>
            <a:r>
              <a:rPr lang="de" baseline="30000">
                <a:solidFill>
                  <a:srgbClr val="404040"/>
                </a:solidFill>
                <a:latin typeface="+mn-lt"/>
                <a:ea typeface="+mn-ea"/>
                <a:cs typeface="+mn-cs"/>
                <a:sym typeface="Wingdings" panose="05000000000000000000" pitchFamily="2" charset="2"/>
              </a:rPr>
              <a:t>4</a:t>
            </a:r>
            <a:r>
              <a:rPr lang="de" b="1">
                <a:solidFill>
                  <a:srgbClr val="404040"/>
                </a:solidFill>
                <a:latin typeface="+mn-lt"/>
                <a:ea typeface="+mn-ea"/>
                <a:cs typeface="+mn-cs"/>
                <a:sym typeface="Wingdings" panose="05000000000000000000" pitchFamily="2" charset="2"/>
              </a:rPr>
              <a:t> am höchsten</a:t>
            </a:r>
            <a:endParaRPr lang="de">
              <a:solidFill>
                <a:srgbClr val="404040"/>
              </a:solidFill>
              <a:latin typeface="+mn-lt"/>
              <a:ea typeface="+mn-ea"/>
              <a:cs typeface="+mn-cs"/>
              <a:sym typeface="Wingdings" panose="05000000000000000000" pitchFamily="2" charset="2"/>
            </a:endParaRPr>
          </a:p>
          <a:p>
            <a:pPr marL="360363" lvl="1" indent="-268288" defTabSz="457200">
              <a:lnSpc>
                <a:spcPct val="100000"/>
              </a:lnSpc>
              <a:spcBef>
                <a:spcPts val="1800"/>
              </a:spcBef>
              <a:spcAft>
                <a:spcPts val="300"/>
              </a:spcAft>
              <a:buSzPct val="120000"/>
              <a:defRPr/>
            </a:pPr>
            <a:r>
              <a:rPr lang="de" b="1">
                <a:solidFill>
                  <a:srgbClr val="404040"/>
                </a:solidFill>
                <a:latin typeface="+mn-lt"/>
                <a:ea typeface="+mn-ea"/>
                <a:cs typeface="+mn-cs"/>
                <a:sym typeface="Wingdings" panose="05000000000000000000" pitchFamily="2" charset="2"/>
              </a:rPr>
              <a:t>Aufklärung</a:t>
            </a:r>
            <a:r>
              <a:rPr lang="de">
                <a:solidFill>
                  <a:srgbClr val="404040"/>
                </a:solidFill>
                <a:latin typeface="+mn-lt"/>
                <a:ea typeface="+mn-ea"/>
                <a:cs typeface="+mn-cs"/>
                <a:sym typeface="Wingdings" panose="05000000000000000000" pitchFamily="2" charset="2"/>
              </a:rPr>
              <a:t> (insbesondere von Randgruppen) ist sehr wichtig, </a:t>
            </a:r>
            <a:r>
              <a:rPr lang="de" b="1">
                <a:solidFill>
                  <a:srgbClr val="404040"/>
                </a:solidFill>
                <a:latin typeface="+mn-lt"/>
                <a:ea typeface="+mn-ea"/>
                <a:cs typeface="+mn-cs"/>
                <a:sym typeface="Wingdings" panose="05000000000000000000" pitchFamily="2" charset="2"/>
              </a:rPr>
              <a:t>reicht aber nicht, um diabetische Ketoazidosen bei T1D-Beginn weitgehend zu vermeiden</a:t>
            </a:r>
            <a:r>
              <a:rPr lang="de">
                <a:solidFill>
                  <a:srgbClr val="404040"/>
                </a:solidFill>
                <a:latin typeface="+mn-lt"/>
                <a:ea typeface="+mn-ea"/>
                <a:cs typeface="+mn-cs"/>
                <a:sym typeface="Wingdings" panose="05000000000000000000" pitchFamily="2" charset="2"/>
              </a:rPr>
              <a:t>!</a:t>
            </a:r>
            <a:endParaRPr lang="de">
              <a:solidFill>
                <a:srgbClr val="404040"/>
              </a:solidFill>
              <a:latin typeface="+mn-lt"/>
              <a:ea typeface="+mn-ea"/>
              <a:cs typeface="+mn-cs"/>
            </a:endParaRPr>
          </a:p>
        </p:txBody>
      </p:sp>
      <p:sp>
        <p:nvSpPr>
          <p:cNvPr id="6" name="Text Placeholder 4">
            <a:extLst>
              <a:ext uri="{FF2B5EF4-FFF2-40B4-BE49-F238E27FC236}">
                <a16:creationId xmlns:a16="http://schemas.microsoft.com/office/drawing/2014/main" id="{8217C8B0-B40B-9145-B5A3-AF7F3F360013}"/>
              </a:ext>
            </a:extLst>
          </p:cNvPr>
          <p:cNvSpPr txBox="1">
            <a:spLocks/>
          </p:cNvSpPr>
          <p:nvPr/>
        </p:nvSpPr>
        <p:spPr>
          <a:xfrm>
            <a:off x="400473" y="4787272"/>
            <a:ext cx="8334453"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tab pos="342900" algn="l"/>
              </a:tabLst>
              <a:defRPr/>
            </a:pPr>
            <a:r>
              <a:rPr lang="en-US" sz="600">
                <a:solidFill>
                  <a:srgbClr val="404040"/>
                </a:solidFill>
                <a:latin typeface="+mn-lt"/>
              </a:rPr>
              <a:t>T1D: Typ-1-Diabetes.</a:t>
            </a:r>
          </a:p>
          <a:p>
            <a:pPr>
              <a:tabLst>
                <a:tab pos="342900" algn="l"/>
              </a:tabLst>
              <a:defRPr/>
            </a:pPr>
            <a:r>
              <a:rPr lang="en-US" sz="600" b="1">
                <a:solidFill>
                  <a:srgbClr val="404040"/>
                </a:solidFill>
                <a:latin typeface="+mn-lt"/>
              </a:rPr>
              <a:t>1. </a:t>
            </a:r>
            <a:r>
              <a:rPr lang="en-US" sz="600" err="1">
                <a:solidFill>
                  <a:srgbClr val="404040"/>
                </a:solidFill>
                <a:latin typeface="+mn-lt"/>
              </a:rPr>
              <a:t>Battelino</a:t>
            </a:r>
            <a:r>
              <a:rPr lang="en-US" sz="600">
                <a:solidFill>
                  <a:srgbClr val="404040"/>
                </a:solidFill>
                <a:latin typeface="+mn-lt"/>
              </a:rPr>
              <a:t> T </a:t>
            </a:r>
            <a:r>
              <a:rPr lang="en-US" sz="600" i="1">
                <a:solidFill>
                  <a:srgbClr val="404040"/>
                </a:solidFill>
                <a:latin typeface="+mn-lt"/>
              </a:rPr>
              <a:t>et al. Diabetes Care</a:t>
            </a:r>
            <a:r>
              <a:rPr lang="en-US" sz="600">
                <a:solidFill>
                  <a:srgbClr val="404040"/>
                </a:solidFill>
                <a:latin typeface="+mn-lt"/>
              </a:rPr>
              <a:t> 2019; 42: 1593–1603. </a:t>
            </a:r>
            <a:r>
              <a:rPr lang="da-DK" sz="600" b="1">
                <a:solidFill>
                  <a:srgbClr val="404040"/>
                </a:solidFill>
                <a:latin typeface="+mn-lt"/>
                <a:ea typeface="Arial"/>
                <a:cs typeface="Arial"/>
              </a:rPr>
              <a:t>2.</a:t>
            </a:r>
            <a:r>
              <a:rPr lang="da-DK" sz="600">
                <a:solidFill>
                  <a:srgbClr val="404040"/>
                </a:solidFill>
                <a:latin typeface="+mn-lt"/>
                <a:ea typeface="Arial"/>
                <a:cs typeface="Arial"/>
              </a:rPr>
              <a:t> Casu A </a:t>
            </a:r>
            <a:r>
              <a:rPr lang="da-DK" sz="600" i="1">
                <a:solidFill>
                  <a:srgbClr val="404040"/>
                </a:solidFill>
                <a:latin typeface="+mn-lt"/>
                <a:ea typeface="Arial"/>
                <a:cs typeface="Arial"/>
              </a:rPr>
              <a:t>et al. Diabet Med </a:t>
            </a:r>
            <a:r>
              <a:rPr lang="da-DK" sz="600">
                <a:solidFill>
                  <a:srgbClr val="404040"/>
                </a:solidFill>
                <a:latin typeface="+mn-lt"/>
                <a:ea typeface="Arial"/>
                <a:cs typeface="Arial"/>
              </a:rPr>
              <a:t>2020; 37: 2109</a:t>
            </a:r>
            <a:r>
              <a:rPr lang="pt-BR" sz="600">
                <a:solidFill>
                  <a:srgbClr val="404040"/>
                </a:solidFill>
                <a:latin typeface="+mn-lt"/>
              </a:rPr>
              <a:t>–</a:t>
            </a:r>
            <a:r>
              <a:rPr lang="da-DK" sz="600">
                <a:solidFill>
                  <a:srgbClr val="404040"/>
                </a:solidFill>
                <a:latin typeface="+mn-lt"/>
                <a:ea typeface="Arial"/>
                <a:cs typeface="Arial"/>
              </a:rPr>
              <a:t>15. </a:t>
            </a:r>
            <a:r>
              <a:rPr lang="en-US" sz="600" b="1">
                <a:solidFill>
                  <a:srgbClr val="404040"/>
                </a:solidFill>
                <a:latin typeface="+mn-lt"/>
              </a:rPr>
              <a:t>3. </a:t>
            </a:r>
            <a:r>
              <a:rPr lang="en-US" sz="600">
                <a:solidFill>
                  <a:srgbClr val="404040"/>
                </a:solidFill>
                <a:latin typeface="+mn-lt"/>
              </a:rPr>
              <a:t>Karges B </a:t>
            </a:r>
            <a:r>
              <a:rPr lang="en-US" sz="600" i="1">
                <a:solidFill>
                  <a:srgbClr val="404040"/>
                </a:solidFill>
                <a:latin typeface="+mn-lt"/>
              </a:rPr>
              <a:t>et al. Diabetes Care</a:t>
            </a:r>
            <a:r>
              <a:rPr lang="en-US" sz="600">
                <a:solidFill>
                  <a:srgbClr val="404040"/>
                </a:solidFill>
                <a:latin typeface="+mn-lt"/>
              </a:rPr>
              <a:t> 2021; 44: 1116–24. </a:t>
            </a:r>
            <a:r>
              <a:rPr lang="da-DK" sz="600" b="1">
                <a:solidFill>
                  <a:srgbClr val="404040"/>
                </a:solidFill>
                <a:latin typeface="+mn-lt"/>
                <a:ea typeface="Arial"/>
                <a:cs typeface="Arial"/>
              </a:rPr>
              <a:t>4. </a:t>
            </a:r>
            <a:r>
              <a:rPr lang="da-DK" sz="600">
                <a:solidFill>
                  <a:srgbClr val="404040"/>
                </a:solidFill>
                <a:latin typeface="+mn-lt"/>
                <a:ea typeface="Arial"/>
                <a:cs typeface="Arial"/>
              </a:rPr>
              <a:t>Foster NC </a:t>
            </a:r>
            <a:r>
              <a:rPr lang="da-DK" sz="600" i="1">
                <a:solidFill>
                  <a:srgbClr val="404040"/>
                </a:solidFill>
                <a:latin typeface="+mn-lt"/>
                <a:ea typeface="Arial"/>
                <a:cs typeface="Arial"/>
              </a:rPr>
              <a:t>et al. Diabetes Technol Ther </a:t>
            </a:r>
            <a:r>
              <a:rPr lang="da-DK" sz="600">
                <a:solidFill>
                  <a:srgbClr val="404040"/>
                </a:solidFill>
                <a:latin typeface="+mn-lt"/>
                <a:ea typeface="Arial"/>
                <a:cs typeface="Arial"/>
              </a:rPr>
              <a:t>2019; 21: 66</a:t>
            </a:r>
            <a:r>
              <a:rPr lang="pt-BR" sz="600">
                <a:solidFill>
                  <a:srgbClr val="404040"/>
                </a:solidFill>
                <a:latin typeface="+mn-lt"/>
              </a:rPr>
              <a:t>–72</a:t>
            </a:r>
            <a:r>
              <a:rPr lang="da-DK" sz="600">
                <a:solidFill>
                  <a:srgbClr val="404040"/>
                </a:solidFill>
                <a:latin typeface="+mn-lt"/>
                <a:ea typeface="Arial"/>
                <a:cs typeface="Arial"/>
              </a:rPr>
              <a:t>.</a:t>
            </a:r>
            <a:r>
              <a:rPr lang="en-US" sz="600">
                <a:solidFill>
                  <a:srgbClr val="404040"/>
                </a:solidFill>
                <a:latin typeface="+mn-lt"/>
              </a:rPr>
              <a:t> </a:t>
            </a:r>
            <a:endParaRPr lang="da-DK" sz="600">
              <a:solidFill>
                <a:srgbClr val="404040"/>
              </a:solidFill>
              <a:latin typeface="+mn-lt"/>
              <a:ea typeface="Arial"/>
              <a:cs typeface="Arial"/>
            </a:endParaRPr>
          </a:p>
        </p:txBody>
      </p:sp>
    </p:spTree>
    <p:extLst>
      <p:ext uri="{BB962C8B-B14F-4D97-AF65-F5344CB8AC3E}">
        <p14:creationId xmlns:p14="http://schemas.microsoft.com/office/powerpoint/2010/main" val="1154162044"/>
      </p:ext>
    </p:extLst>
  </p:cSld>
  <p:clrMapOvr>
    <a:masterClrMapping/>
  </p:clrMapOvr>
  <p:transition>
    <p:fade/>
  </p:transition>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108591-4E2B-70C4-8825-2BF1B1FE83D6}"/>
            </a:ext>
          </a:extLst>
        </p:cNvPr>
        <p:cNvGrpSpPr/>
        <p:nvPr/>
      </p:nvGrpSpPr>
      <p:grpSpPr>
        <a:xfrm>
          <a:off x="0" y="0"/>
          <a:ext cx="0" cy="0"/>
          <a:chOff x="0" y="0"/>
          <a:chExt cx="0" cy="0"/>
        </a:xfrm>
      </p:grpSpPr>
      <p:sp>
        <p:nvSpPr>
          <p:cNvPr id="3" name="SmartArt-Platzhalter 2">
            <a:extLst>
              <a:ext uri="{FF2B5EF4-FFF2-40B4-BE49-F238E27FC236}">
                <a16:creationId xmlns:a16="http://schemas.microsoft.com/office/drawing/2014/main" id="{116D100E-C69B-F1F4-F9B2-A50E5F0AA940}"/>
              </a:ext>
            </a:extLst>
          </p:cNvPr>
          <p:cNvSpPr>
            <a:spLocks noGrp="1"/>
          </p:cNvSpPr>
          <p:nvPr>
            <p:ph type="dgm" sz="quarter" idx="13"/>
          </p:nvPr>
        </p:nvSpPr>
        <p:spPr/>
        <p:txBody>
          <a:bodyPr/>
          <a:lstStyle/>
          <a:p>
            <a:endParaRPr lang="de-DE"/>
          </a:p>
        </p:txBody>
      </p:sp>
      <p:sp>
        <p:nvSpPr>
          <p:cNvPr id="6" name="SmartArt-Platzhalter 5">
            <a:extLst>
              <a:ext uri="{FF2B5EF4-FFF2-40B4-BE49-F238E27FC236}">
                <a16:creationId xmlns:a16="http://schemas.microsoft.com/office/drawing/2014/main" id="{5FC7440B-C82D-EF40-78E6-E98DCBDFD2C9}"/>
              </a:ext>
            </a:extLst>
          </p:cNvPr>
          <p:cNvSpPr>
            <a:spLocks noGrp="1"/>
          </p:cNvSpPr>
          <p:nvPr>
            <p:ph type="dgm" sz="quarter" idx="14"/>
          </p:nvPr>
        </p:nvSpPr>
        <p:spPr/>
        <p:txBody>
          <a:bodyPr/>
          <a:lstStyle/>
          <a:p>
            <a:endParaRPr lang="de-DE"/>
          </a:p>
        </p:txBody>
      </p:sp>
      <p:sp>
        <p:nvSpPr>
          <p:cNvPr id="5" name="Text Placeholder 4">
            <a:extLst>
              <a:ext uri="{FF2B5EF4-FFF2-40B4-BE49-F238E27FC236}">
                <a16:creationId xmlns:a16="http://schemas.microsoft.com/office/drawing/2014/main" id="{668418AA-48F8-56E5-6D02-31EE555B26A9}"/>
              </a:ext>
            </a:extLst>
          </p:cNvPr>
          <p:cNvSpPr>
            <a:spLocks noGrp="1"/>
          </p:cNvSpPr>
          <p:nvPr>
            <p:ph type="body" sz="quarter" idx="21"/>
          </p:nvPr>
        </p:nvSpPr>
        <p:spPr>
          <a:xfrm>
            <a:off x="1110584" y="2011538"/>
            <a:ext cx="6922834" cy="1243611"/>
          </a:xfrm>
        </p:spPr>
        <p:txBody>
          <a:bodyPr/>
          <a:lstStyle/>
          <a:p>
            <a:r>
              <a:rPr lang="de-DE" sz="2400">
                <a:latin typeface="Verdana"/>
                <a:ea typeface="Verdana"/>
              </a:rPr>
              <a:t>Langzeit-Komplikationen des Typ-1-Diabetes</a:t>
            </a:r>
          </a:p>
          <a:p>
            <a:r>
              <a:rPr lang="de-DE" sz="2400">
                <a:latin typeface="Verdana"/>
                <a:ea typeface="Verdana"/>
              </a:rPr>
              <a:t>(Siehe auch Abschnitt „</a:t>
            </a:r>
            <a:r>
              <a:rPr lang="de-DE" sz="2400">
                <a:solidFill>
                  <a:schemeClr val="bg1"/>
                </a:solidFill>
                <a:latin typeface="Verdana"/>
                <a:ea typeface="Verdana"/>
                <a:hlinkClick r:id="rId2" action="ppaction://hlinksldjump">
                  <a:extLst>
                    <a:ext uri="{A12FA001-AC4F-418D-AE19-62706E023703}">
                      <ahyp:hlinkClr xmlns:ahyp="http://schemas.microsoft.com/office/drawing/2018/hyperlinkcolor" val="tx"/>
                    </a:ext>
                  </a:extLst>
                </a:hlinkClick>
              </a:rPr>
              <a:t>Bedeutung der Betazellen bei Typ-1-Diabetes</a:t>
            </a:r>
            <a:r>
              <a:rPr lang="de-DE" sz="2400">
                <a:latin typeface="Verdana"/>
                <a:ea typeface="Verdana"/>
              </a:rPr>
              <a:t>“)</a:t>
            </a:r>
          </a:p>
        </p:txBody>
      </p:sp>
      <p:pic>
        <p:nvPicPr>
          <p:cNvPr id="2" name="Grafik 1" descr="Start Silhouette">
            <a:hlinkClick r:id="rId3" action="ppaction://hlinksldjump"/>
            <a:extLst>
              <a:ext uri="{FF2B5EF4-FFF2-40B4-BE49-F238E27FC236}">
                <a16:creationId xmlns:a16="http://schemas.microsoft.com/office/drawing/2014/main" id="{63E63FB5-FD02-1270-091E-86D632C451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1079176483"/>
      </p:ext>
    </p:extLst>
  </p:cSld>
  <p:clrMapOvr>
    <a:masterClrMapping/>
  </p:clrMapOvr>
  <p:transition>
    <p:fade/>
  </p:transition>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0" name="Graphic 107">
            <a:extLst>
              <a:ext uri="{FF2B5EF4-FFF2-40B4-BE49-F238E27FC236}">
                <a16:creationId xmlns:a16="http://schemas.microsoft.com/office/drawing/2014/main" id="{E78C232A-2D18-7239-324A-6EA8D448BD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2206" y="2545557"/>
            <a:ext cx="26312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31" name="Graphic 108">
            <a:extLst>
              <a:ext uri="{FF2B5EF4-FFF2-40B4-BE49-F238E27FC236}">
                <a16:creationId xmlns:a16="http://schemas.microsoft.com/office/drawing/2014/main" id="{2408383B-EA65-3DFD-EFF2-9F48263F72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0807" y="2376488"/>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32" name="Graphic 112">
            <a:extLst>
              <a:ext uri="{FF2B5EF4-FFF2-40B4-BE49-F238E27FC236}">
                <a16:creationId xmlns:a16="http://schemas.microsoft.com/office/drawing/2014/main" id="{428E4851-AB7D-E8FB-1E3F-295F57C242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70573" y="266461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33" name="Graphic 114">
            <a:extLst>
              <a:ext uri="{FF2B5EF4-FFF2-40B4-BE49-F238E27FC236}">
                <a16:creationId xmlns:a16="http://schemas.microsoft.com/office/drawing/2014/main" id="{DD41198E-3664-EC0E-C2C3-901AF9ADE1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80085" y="2112169"/>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34" name="Graphic 115">
            <a:extLst>
              <a:ext uri="{FF2B5EF4-FFF2-40B4-BE49-F238E27FC236}">
                <a16:creationId xmlns:a16="http://schemas.microsoft.com/office/drawing/2014/main" id="{A62A5FC8-8D14-61CB-9A72-21DF3187EFE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5632" y="2203847"/>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35" name="Graphic 121">
            <a:extLst>
              <a:ext uri="{FF2B5EF4-FFF2-40B4-BE49-F238E27FC236}">
                <a16:creationId xmlns:a16="http://schemas.microsoft.com/office/drawing/2014/main" id="{355AEAD8-FB63-3FC1-6E61-373F743F2A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9888" y="2409826"/>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36" name="Graphic 122">
            <a:extLst>
              <a:ext uri="{FF2B5EF4-FFF2-40B4-BE49-F238E27FC236}">
                <a16:creationId xmlns:a16="http://schemas.microsoft.com/office/drawing/2014/main" id="{C2F755A2-F846-4FEA-AB04-33D3788DFD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2885" y="260746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37" name="Graphic 123">
            <a:extLst>
              <a:ext uri="{FF2B5EF4-FFF2-40B4-BE49-F238E27FC236}">
                <a16:creationId xmlns:a16="http://schemas.microsoft.com/office/drawing/2014/main" id="{F9AA170C-E1F1-B3E3-508D-0D373C0D86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03860" y="2813447"/>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38" name="Graphic 124">
            <a:extLst>
              <a:ext uri="{FF2B5EF4-FFF2-40B4-BE49-F238E27FC236}">
                <a16:creationId xmlns:a16="http://schemas.microsoft.com/office/drawing/2014/main" id="{A8977EB0-347F-B717-1AF1-7FF5ABD77D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39604" y="2953941"/>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39" name="Graphic 125">
            <a:extLst>
              <a:ext uri="{FF2B5EF4-FFF2-40B4-BE49-F238E27FC236}">
                <a16:creationId xmlns:a16="http://schemas.microsoft.com/office/drawing/2014/main" id="{9B1541B6-E040-067D-0E48-EA875E60DE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4163" y="2915841"/>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40" name="Graphic 126">
            <a:extLst>
              <a:ext uri="{FF2B5EF4-FFF2-40B4-BE49-F238E27FC236}">
                <a16:creationId xmlns:a16="http://schemas.microsoft.com/office/drawing/2014/main" id="{E023751E-C29A-741D-2169-7DEAF6A844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7025" y="2146697"/>
            <a:ext cx="26312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41" name="Graphic 1855">
            <a:extLst>
              <a:ext uri="{FF2B5EF4-FFF2-40B4-BE49-F238E27FC236}">
                <a16:creationId xmlns:a16="http://schemas.microsoft.com/office/drawing/2014/main" id="{62D0A5D4-9589-C7E8-B1A8-F748EC7467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7754" y="2671763"/>
            <a:ext cx="263128"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42" name="Graphic 1856">
            <a:extLst>
              <a:ext uri="{FF2B5EF4-FFF2-40B4-BE49-F238E27FC236}">
                <a16:creationId xmlns:a16="http://schemas.microsoft.com/office/drawing/2014/main" id="{1249E109-21EE-9F5D-1816-CDB9BD36A0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8969" y="2463403"/>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43" name="Graphic 1857">
            <a:extLst>
              <a:ext uri="{FF2B5EF4-FFF2-40B4-BE49-F238E27FC236}">
                <a16:creationId xmlns:a16="http://schemas.microsoft.com/office/drawing/2014/main" id="{6DE40824-ABDD-178C-B119-A5415D1998A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09912" y="2906316"/>
            <a:ext cx="26312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44" name="Graphic 1858">
            <a:extLst>
              <a:ext uri="{FF2B5EF4-FFF2-40B4-BE49-F238E27FC236}">
                <a16:creationId xmlns:a16="http://schemas.microsoft.com/office/drawing/2014/main" id="{3CCC4D24-8030-AC3A-D92B-0EBFB560BD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5044" y="3087291"/>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45" name="Graphic 1860">
            <a:extLst>
              <a:ext uri="{FF2B5EF4-FFF2-40B4-BE49-F238E27FC236}">
                <a16:creationId xmlns:a16="http://schemas.microsoft.com/office/drawing/2014/main" id="{F081923B-7A8E-C0EA-27A5-B420F45ADA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3563" y="2547938"/>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46" name="Graphic 1861">
            <a:extLst>
              <a:ext uri="{FF2B5EF4-FFF2-40B4-BE49-F238E27FC236}">
                <a16:creationId xmlns:a16="http://schemas.microsoft.com/office/drawing/2014/main" id="{E6E15BA2-7311-6470-4546-0898D25A93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6957" y="201691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2547" name="Group 1863">
            <a:extLst>
              <a:ext uri="{FF2B5EF4-FFF2-40B4-BE49-F238E27FC236}">
                <a16:creationId xmlns:a16="http://schemas.microsoft.com/office/drawing/2014/main" id="{0FD38D76-42B5-F4F9-7B7E-CB465C5C32EC}"/>
              </a:ext>
            </a:extLst>
          </p:cNvPr>
          <p:cNvGrpSpPr>
            <a:grpSpLocks/>
          </p:cNvGrpSpPr>
          <p:nvPr/>
        </p:nvGrpSpPr>
        <p:grpSpPr bwMode="auto">
          <a:xfrm>
            <a:off x="2027635" y="2287191"/>
            <a:ext cx="571500" cy="845344"/>
            <a:chOff x="1572846" y="2923462"/>
            <a:chExt cx="1015371" cy="1501691"/>
          </a:xfrm>
        </p:grpSpPr>
        <p:pic>
          <p:nvPicPr>
            <p:cNvPr id="22548" name="Graphic 103">
              <a:extLst>
                <a:ext uri="{FF2B5EF4-FFF2-40B4-BE49-F238E27FC236}">
                  <a16:creationId xmlns:a16="http://schemas.microsoft.com/office/drawing/2014/main" id="{7552419E-8638-AD8C-06FD-D91F79CB3AE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8608" y="2923462"/>
              <a:ext cx="469609" cy="4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49" name="Graphic 1859">
              <a:extLst>
                <a:ext uri="{FF2B5EF4-FFF2-40B4-BE49-F238E27FC236}">
                  <a16:creationId xmlns:a16="http://schemas.microsoft.com/office/drawing/2014/main" id="{D36FA835-E321-F988-3AAA-81387C6E19F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7845" y="3020755"/>
              <a:ext cx="469609" cy="4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50" name="Graphic 1862">
              <a:extLst>
                <a:ext uri="{FF2B5EF4-FFF2-40B4-BE49-F238E27FC236}">
                  <a16:creationId xmlns:a16="http://schemas.microsoft.com/office/drawing/2014/main" id="{EC4409FD-7BAB-259C-7F03-69A75AFACF7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2846" y="3978875"/>
              <a:ext cx="469609" cy="446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2553" name="damaged beta cells">
            <a:extLst>
              <a:ext uri="{FF2B5EF4-FFF2-40B4-BE49-F238E27FC236}">
                <a16:creationId xmlns:a16="http://schemas.microsoft.com/office/drawing/2014/main" id="{1627BBD9-B12A-6F86-D3DF-2ACB61371552}"/>
              </a:ext>
            </a:extLst>
          </p:cNvPr>
          <p:cNvGrpSpPr>
            <a:grpSpLocks/>
          </p:cNvGrpSpPr>
          <p:nvPr/>
        </p:nvGrpSpPr>
        <p:grpSpPr bwMode="auto">
          <a:xfrm>
            <a:off x="2030017" y="2290763"/>
            <a:ext cx="564356" cy="838200"/>
            <a:chOff x="5883325" y="1893112"/>
            <a:chExt cx="1287711" cy="1892793"/>
          </a:xfrm>
        </p:grpSpPr>
        <p:grpSp>
          <p:nvGrpSpPr>
            <p:cNvPr id="22554" name="Graphic 181">
              <a:extLst>
                <a:ext uri="{FF2B5EF4-FFF2-40B4-BE49-F238E27FC236}">
                  <a16:creationId xmlns:a16="http://schemas.microsoft.com/office/drawing/2014/main" id="{241C294A-D525-5687-4F64-226299F08B44}"/>
                </a:ext>
              </a:extLst>
            </p:cNvPr>
            <p:cNvGrpSpPr>
              <a:grpSpLocks/>
            </p:cNvGrpSpPr>
            <p:nvPr/>
          </p:nvGrpSpPr>
          <p:grpSpPr bwMode="auto">
            <a:xfrm>
              <a:off x="6585051" y="1893112"/>
              <a:ext cx="585985" cy="553270"/>
              <a:chOff x="6585051" y="1893112"/>
              <a:chExt cx="585985" cy="553270"/>
            </a:xfrm>
          </p:grpSpPr>
          <p:sp>
            <p:nvSpPr>
              <p:cNvPr id="31870" name="Freeform 2">
                <a:extLst>
                  <a:ext uri="{FF2B5EF4-FFF2-40B4-BE49-F238E27FC236}">
                    <a16:creationId xmlns:a16="http://schemas.microsoft.com/office/drawing/2014/main" id="{8634CCC9-2D2A-8E4F-DDD7-BF6ED0B03514}"/>
                  </a:ext>
                </a:extLst>
              </p:cNvPr>
              <p:cNvSpPr/>
              <p:nvPr/>
            </p:nvSpPr>
            <p:spPr>
              <a:xfrm>
                <a:off x="6584231" y="1893112"/>
                <a:ext cx="586805" cy="553858"/>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1871" name="Freeform 3">
                <a:extLst>
                  <a:ext uri="{FF2B5EF4-FFF2-40B4-BE49-F238E27FC236}">
                    <a16:creationId xmlns:a16="http://schemas.microsoft.com/office/drawing/2014/main" id="{2EF77605-3DCE-E172-EBF3-D561EA02CF43}"/>
                  </a:ext>
                </a:extLst>
              </p:cNvPr>
              <p:cNvSpPr/>
              <p:nvPr/>
            </p:nvSpPr>
            <p:spPr>
              <a:xfrm>
                <a:off x="6760815" y="2070562"/>
                <a:ext cx="249935" cy="276930"/>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1872" name="Freeform 8">
                <a:extLst>
                  <a:ext uri="{FF2B5EF4-FFF2-40B4-BE49-F238E27FC236}">
                    <a16:creationId xmlns:a16="http://schemas.microsoft.com/office/drawing/2014/main" id="{3F238C62-BE0B-C06D-20C7-7E4E5F9FD215}"/>
                  </a:ext>
                </a:extLst>
              </p:cNvPr>
              <p:cNvSpPr/>
              <p:nvPr/>
            </p:nvSpPr>
            <p:spPr>
              <a:xfrm>
                <a:off x="6978150" y="1979148"/>
                <a:ext cx="146701" cy="244666"/>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2558" name="Graphic 182">
              <a:extLst>
                <a:ext uri="{FF2B5EF4-FFF2-40B4-BE49-F238E27FC236}">
                  <a16:creationId xmlns:a16="http://schemas.microsoft.com/office/drawing/2014/main" id="{44D4EF91-AF7A-F4B7-FA7D-DF53A05A177B}"/>
                </a:ext>
              </a:extLst>
            </p:cNvPr>
            <p:cNvGrpSpPr>
              <a:grpSpLocks/>
            </p:cNvGrpSpPr>
            <p:nvPr/>
          </p:nvGrpSpPr>
          <p:grpSpPr bwMode="auto">
            <a:xfrm>
              <a:off x="5954148" y="2015806"/>
              <a:ext cx="585985" cy="553270"/>
              <a:chOff x="5954148" y="2015806"/>
              <a:chExt cx="585985" cy="553270"/>
            </a:xfrm>
          </p:grpSpPr>
          <p:sp>
            <p:nvSpPr>
              <p:cNvPr id="31867" name="Freeform 10">
                <a:extLst>
                  <a:ext uri="{FF2B5EF4-FFF2-40B4-BE49-F238E27FC236}">
                    <a16:creationId xmlns:a16="http://schemas.microsoft.com/office/drawing/2014/main" id="{DE69A49E-7EF5-E32F-FF81-CF5217851BBA}"/>
                  </a:ext>
                </a:extLst>
              </p:cNvPr>
              <p:cNvSpPr/>
              <p:nvPr/>
            </p:nvSpPr>
            <p:spPr>
              <a:xfrm>
                <a:off x="5953960" y="2016788"/>
                <a:ext cx="586805" cy="551170"/>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1868" name="Freeform 11">
                <a:extLst>
                  <a:ext uri="{FF2B5EF4-FFF2-40B4-BE49-F238E27FC236}">
                    <a16:creationId xmlns:a16="http://schemas.microsoft.com/office/drawing/2014/main" id="{CCD5BE34-0007-B17E-744A-F2F874A7CC66}"/>
                  </a:ext>
                </a:extLst>
              </p:cNvPr>
              <p:cNvSpPr/>
              <p:nvPr/>
            </p:nvSpPr>
            <p:spPr>
              <a:xfrm>
                <a:off x="6130544" y="2191550"/>
                <a:ext cx="249935" cy="276928"/>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1869" name="Freeform 12">
                <a:extLst>
                  <a:ext uri="{FF2B5EF4-FFF2-40B4-BE49-F238E27FC236}">
                    <a16:creationId xmlns:a16="http://schemas.microsoft.com/office/drawing/2014/main" id="{2C242E57-F851-E1E3-1E4B-8164E2EFB9A4}"/>
                  </a:ext>
                </a:extLst>
              </p:cNvPr>
              <p:cNvSpPr/>
              <p:nvPr/>
            </p:nvSpPr>
            <p:spPr>
              <a:xfrm>
                <a:off x="6347879" y="2102824"/>
                <a:ext cx="146701" cy="241977"/>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2562" name="Graphic 183">
              <a:extLst>
                <a:ext uri="{FF2B5EF4-FFF2-40B4-BE49-F238E27FC236}">
                  <a16:creationId xmlns:a16="http://schemas.microsoft.com/office/drawing/2014/main" id="{8B894AAB-1363-207A-AC75-E886117131D7}"/>
                </a:ext>
              </a:extLst>
            </p:cNvPr>
            <p:cNvGrpSpPr>
              <a:grpSpLocks/>
            </p:cNvGrpSpPr>
            <p:nvPr/>
          </p:nvGrpSpPr>
          <p:grpSpPr bwMode="auto">
            <a:xfrm>
              <a:off x="5883325" y="3232635"/>
              <a:ext cx="585985" cy="553270"/>
              <a:chOff x="5883325" y="3232635"/>
              <a:chExt cx="585985" cy="553270"/>
            </a:xfrm>
          </p:grpSpPr>
          <p:sp>
            <p:nvSpPr>
              <p:cNvPr id="31864" name="Freeform 15">
                <a:extLst>
                  <a:ext uri="{FF2B5EF4-FFF2-40B4-BE49-F238E27FC236}">
                    <a16:creationId xmlns:a16="http://schemas.microsoft.com/office/drawing/2014/main" id="{E9B930B0-C14F-3E71-79A4-03AF67371F6E}"/>
                  </a:ext>
                </a:extLst>
              </p:cNvPr>
              <p:cNvSpPr/>
              <p:nvPr/>
            </p:nvSpPr>
            <p:spPr>
              <a:xfrm>
                <a:off x="5883325" y="3232047"/>
                <a:ext cx="586805" cy="553858"/>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1865" name="Freeform 16">
                <a:extLst>
                  <a:ext uri="{FF2B5EF4-FFF2-40B4-BE49-F238E27FC236}">
                    <a16:creationId xmlns:a16="http://schemas.microsoft.com/office/drawing/2014/main" id="{A82EF81D-888B-7C62-FF08-E6064BFDDD0F}"/>
                  </a:ext>
                </a:extLst>
              </p:cNvPr>
              <p:cNvSpPr/>
              <p:nvPr/>
            </p:nvSpPr>
            <p:spPr>
              <a:xfrm>
                <a:off x="6059909" y="3409497"/>
                <a:ext cx="249935" cy="276930"/>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1866" name="Freeform 17">
                <a:extLst>
                  <a:ext uri="{FF2B5EF4-FFF2-40B4-BE49-F238E27FC236}">
                    <a16:creationId xmlns:a16="http://schemas.microsoft.com/office/drawing/2014/main" id="{B9DA18A2-928F-E6F6-A041-9A55FFDD4DED}"/>
                  </a:ext>
                </a:extLst>
              </p:cNvPr>
              <p:cNvSpPr/>
              <p:nvPr/>
            </p:nvSpPr>
            <p:spPr>
              <a:xfrm>
                <a:off x="6277244" y="3318083"/>
                <a:ext cx="146701" cy="244666"/>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sp>
        <p:nvSpPr>
          <p:cNvPr id="22566" name="Isosceles Triangle 113">
            <a:extLst>
              <a:ext uri="{FF2B5EF4-FFF2-40B4-BE49-F238E27FC236}">
                <a16:creationId xmlns:a16="http://schemas.microsoft.com/office/drawing/2014/main" id="{02C59071-0911-702A-A1A4-666DB6D7D0E9}"/>
              </a:ext>
            </a:extLst>
          </p:cNvPr>
          <p:cNvSpPr>
            <a:spLocks noChangeArrowheads="1"/>
          </p:cNvSpPr>
          <p:nvPr/>
        </p:nvSpPr>
        <p:spPr bwMode="auto">
          <a:xfrm rot="4500000">
            <a:off x="2025253" y="2878931"/>
            <a:ext cx="61913"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2567" name="Isosceles Triangle 115">
            <a:extLst>
              <a:ext uri="{FF2B5EF4-FFF2-40B4-BE49-F238E27FC236}">
                <a16:creationId xmlns:a16="http://schemas.microsoft.com/office/drawing/2014/main" id="{209E8919-1F37-8F4F-6118-5BFDF89F06A8}"/>
              </a:ext>
            </a:extLst>
          </p:cNvPr>
          <p:cNvSpPr>
            <a:spLocks noChangeArrowheads="1"/>
          </p:cNvSpPr>
          <p:nvPr/>
        </p:nvSpPr>
        <p:spPr bwMode="auto">
          <a:xfrm rot="20700000">
            <a:off x="2590800" y="2412206"/>
            <a:ext cx="61913"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2568" name="Isosceles Triangle 99">
            <a:extLst>
              <a:ext uri="{FF2B5EF4-FFF2-40B4-BE49-F238E27FC236}">
                <a16:creationId xmlns:a16="http://schemas.microsoft.com/office/drawing/2014/main" id="{3E0799C2-974E-B74D-0975-4F612A0864B1}"/>
              </a:ext>
            </a:extLst>
          </p:cNvPr>
          <p:cNvSpPr>
            <a:spLocks noChangeArrowheads="1"/>
          </p:cNvSpPr>
          <p:nvPr/>
        </p:nvSpPr>
        <p:spPr bwMode="auto">
          <a:xfrm rot="18900000">
            <a:off x="2031207" y="2338387"/>
            <a:ext cx="60722" cy="53579"/>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31770" name="Freeform 96">
            <a:extLst>
              <a:ext uri="{FF2B5EF4-FFF2-40B4-BE49-F238E27FC236}">
                <a16:creationId xmlns:a16="http://schemas.microsoft.com/office/drawing/2014/main" id="{4E57C59B-2B1C-572D-8954-1953676B489A}"/>
              </a:ext>
            </a:extLst>
          </p:cNvPr>
          <p:cNvSpPr/>
          <p:nvPr/>
        </p:nvSpPr>
        <p:spPr>
          <a:xfrm rot="10800000">
            <a:off x="5645944" y="1858567"/>
            <a:ext cx="133350" cy="1697831"/>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rgbClr val="FFFFFF"/>
              </a:solidFill>
            </a:endParaRPr>
          </a:p>
        </p:txBody>
      </p:sp>
      <p:sp>
        <p:nvSpPr>
          <p:cNvPr id="31771" name="TextBox 44">
            <a:extLst>
              <a:ext uri="{FF2B5EF4-FFF2-40B4-BE49-F238E27FC236}">
                <a16:creationId xmlns:a16="http://schemas.microsoft.com/office/drawing/2014/main" id="{9E8DB4E7-0EF4-063F-CFAA-4CC743572D42}"/>
              </a:ext>
            </a:extLst>
          </p:cNvPr>
          <p:cNvSpPr txBox="1"/>
          <p:nvPr/>
        </p:nvSpPr>
        <p:spPr>
          <a:xfrm>
            <a:off x="5818585" y="2088573"/>
            <a:ext cx="2439368" cy="1290097"/>
          </a:xfrm>
          <a:prstGeom prst="rect">
            <a:avLst/>
          </a:prstGeom>
          <a:noFill/>
          <a:ln w="9525" cap="flat" cmpd="sng" algn="ctr">
            <a:noFill/>
            <a:prstDash val="solid"/>
            <a:round/>
            <a:headEnd type="none" w="med" len="med"/>
            <a:tailEnd type="none" w="med" len="med"/>
          </a:ln>
        </p:spPr>
        <p:txBody>
          <a:bodyPr wrap="square">
            <a:spAutoFit/>
          </a:bodyPr>
          <a:lstStyle>
            <a:lvl1pPr marL="169863" indent="-169863" eaLnBrk="0" hangingPunct="0">
              <a:defRPr>
                <a:solidFill>
                  <a:srgbClr val="000000"/>
                </a:solidFill>
                <a:latin typeface="Calibri" panose="020F0502020204030204" pitchFamily="34" charset="0"/>
              </a:defRPr>
            </a:lvl1pPr>
            <a:lvl2pPr eaLnBrk="0" hangingPunct="0">
              <a:defRPr>
                <a:solidFill>
                  <a:srgbClr val="000000"/>
                </a:solidFill>
                <a:latin typeface="Calibri" panose="020F0502020204030204" pitchFamily="34" charset="0"/>
              </a:defRPr>
            </a:lvl2pPr>
            <a:lvl3pPr eaLnBrk="0" hangingPunct="0">
              <a:defRPr>
                <a:solidFill>
                  <a:srgbClr val="000000"/>
                </a:solidFill>
                <a:latin typeface="Calibri" panose="020F0502020204030204" pitchFamily="34" charset="0"/>
              </a:defRPr>
            </a:lvl3pPr>
            <a:lvl4pPr eaLnBrk="0" hangingPunct="0">
              <a:defRPr>
                <a:solidFill>
                  <a:srgbClr val="000000"/>
                </a:solidFill>
                <a:latin typeface="Calibri" panose="020F0502020204030204" pitchFamily="34" charset="0"/>
              </a:defRPr>
            </a:lvl4pPr>
            <a:lvl5pPr eaLnBrk="0" hangingPunct="0">
              <a:defRPr>
                <a:solidFill>
                  <a:srgbClr val="000000"/>
                </a:solidFill>
                <a:latin typeface="Calibri" panose="020F0502020204030204" pitchFamily="34" charset="0"/>
              </a:defRPr>
            </a:lvl5pPr>
            <a:lvl6pPr eaLnBrk="0" fontAlgn="base" hangingPunct="0">
              <a:spcBef>
                <a:spcPct val="0"/>
              </a:spcBef>
              <a:spcAft>
                <a:spcPct val="0"/>
              </a:spcAft>
              <a:buSzPct val="100000"/>
              <a:defRPr>
                <a:solidFill>
                  <a:srgbClr val="000000"/>
                </a:solidFill>
                <a:latin typeface="Calibri" panose="020F0502020204030204" pitchFamily="34" charset="0"/>
              </a:defRPr>
            </a:lvl6pPr>
            <a:lvl7pPr eaLnBrk="0" fontAlgn="base" hangingPunct="0">
              <a:spcBef>
                <a:spcPct val="0"/>
              </a:spcBef>
              <a:spcAft>
                <a:spcPct val="0"/>
              </a:spcAft>
              <a:buSzPct val="100000"/>
              <a:defRPr>
                <a:solidFill>
                  <a:srgbClr val="000000"/>
                </a:solidFill>
                <a:latin typeface="Calibri" panose="020F0502020204030204" pitchFamily="34" charset="0"/>
              </a:defRPr>
            </a:lvl7pPr>
            <a:lvl8pPr eaLnBrk="0" fontAlgn="base" hangingPunct="0">
              <a:spcBef>
                <a:spcPct val="0"/>
              </a:spcBef>
              <a:spcAft>
                <a:spcPct val="0"/>
              </a:spcAft>
              <a:buSzPct val="100000"/>
              <a:defRPr>
                <a:solidFill>
                  <a:srgbClr val="000000"/>
                </a:solidFill>
                <a:latin typeface="Calibri" panose="020F0502020204030204" pitchFamily="34" charset="0"/>
              </a:defRPr>
            </a:lvl8pPr>
            <a:lvl9pPr eaLnBrk="0" fontAlgn="base" hangingPunct="0">
              <a:spcBef>
                <a:spcPct val="0"/>
              </a:spcBef>
              <a:spcAft>
                <a:spcPct val="0"/>
              </a:spcAft>
              <a:buSzPct val="100000"/>
              <a:defRPr>
                <a:solidFill>
                  <a:srgbClr val="000000"/>
                </a:solidFill>
                <a:latin typeface="Calibri" panose="020F0502020204030204" pitchFamily="34" charset="0"/>
              </a:defRPr>
            </a:lvl9pPr>
          </a:lstStyle>
          <a:p>
            <a:pPr eaLnBrk="1" hangingPunct="1">
              <a:spcBef>
                <a:spcPts val="675"/>
              </a:spcBef>
              <a:buClr>
                <a:srgbClr val="FBA329"/>
              </a:buClr>
              <a:buFont typeface="Arial" panose="020B0604020202020204" pitchFamily="34" charset="0"/>
              <a:buChar char="•"/>
            </a:pPr>
            <a:r>
              <a:rPr lang="de-DE" altLang="de-DE" sz="900">
                <a:solidFill>
                  <a:srgbClr val="004F72"/>
                </a:solidFill>
                <a:latin typeface="+mn-lt"/>
              </a:rPr>
              <a:t>Autoantikörper werden als Reaktion auf Betazellantigene erzeugt; </a:t>
            </a:r>
          </a:p>
          <a:p>
            <a:pPr eaLnBrk="1" hangingPunct="1">
              <a:spcBef>
                <a:spcPts val="675"/>
              </a:spcBef>
              <a:buClr>
                <a:srgbClr val="FBA329"/>
              </a:buClr>
              <a:buFont typeface="Arial" panose="020B0604020202020204" pitchFamily="34" charset="0"/>
              <a:buChar char="•"/>
            </a:pPr>
            <a:r>
              <a:rPr lang="de-DE" altLang="de-DE" sz="900">
                <a:solidFill>
                  <a:srgbClr val="004F72"/>
                </a:solidFill>
                <a:latin typeface="+mn-lt"/>
              </a:rPr>
              <a:t>Ihre Rolle bei der T1D-Pathogenese ist nicht ganz geklärt, aber eine           </a:t>
            </a:r>
            <a:r>
              <a:rPr lang="de-DE" altLang="de-DE" sz="900" b="1">
                <a:solidFill>
                  <a:srgbClr val="004F72"/>
                </a:solidFill>
                <a:latin typeface="+mn-lt"/>
              </a:rPr>
              <a:t>T1D-Diagnose</a:t>
            </a:r>
            <a:r>
              <a:rPr lang="de-DE" altLang="de-DE" sz="900">
                <a:solidFill>
                  <a:srgbClr val="004F72"/>
                </a:solidFill>
                <a:latin typeface="+mn-lt"/>
              </a:rPr>
              <a:t> kann gestellt werden, wenn</a:t>
            </a:r>
            <a:r>
              <a:rPr lang="de-DE" altLang="de-DE" sz="900" b="1">
                <a:solidFill>
                  <a:srgbClr val="004F72"/>
                </a:solidFill>
                <a:latin typeface="+mn-lt"/>
              </a:rPr>
              <a:t> ≥ 2 verschiedene </a:t>
            </a:r>
            <a:r>
              <a:rPr lang="de-DE" altLang="de-DE" sz="900">
                <a:solidFill>
                  <a:srgbClr val="004F72"/>
                </a:solidFill>
                <a:latin typeface="+mn-lt"/>
              </a:rPr>
              <a:t>Betazell-Autoantikörper nachgewiesen wurden</a:t>
            </a:r>
            <a:r>
              <a:rPr lang="de-DE" altLang="de-DE" sz="900" baseline="30000">
                <a:solidFill>
                  <a:srgbClr val="004F72"/>
                </a:solidFill>
                <a:latin typeface="+mn-lt"/>
              </a:rPr>
              <a:t>1-4</a:t>
            </a:r>
          </a:p>
        </p:txBody>
      </p:sp>
      <p:grpSp>
        <p:nvGrpSpPr>
          <p:cNvPr id="22571" name="Group 47">
            <a:extLst>
              <a:ext uri="{FF2B5EF4-FFF2-40B4-BE49-F238E27FC236}">
                <a16:creationId xmlns:a16="http://schemas.microsoft.com/office/drawing/2014/main" id="{220B4D93-BB34-AA92-6398-6B7A2C6239FD}"/>
              </a:ext>
            </a:extLst>
          </p:cNvPr>
          <p:cNvGrpSpPr>
            <a:grpSpLocks/>
          </p:cNvGrpSpPr>
          <p:nvPr/>
        </p:nvGrpSpPr>
        <p:grpSpPr bwMode="auto">
          <a:xfrm>
            <a:off x="3265885" y="1885950"/>
            <a:ext cx="2074069" cy="1749298"/>
            <a:chOff x="3804339" y="2210007"/>
            <a:chExt cx="3688249" cy="3109377"/>
          </a:xfrm>
        </p:grpSpPr>
        <p:sp>
          <p:nvSpPr>
            <p:cNvPr id="31824" name="insulin production text">
              <a:extLst>
                <a:ext uri="{FF2B5EF4-FFF2-40B4-BE49-F238E27FC236}">
                  <a16:creationId xmlns:a16="http://schemas.microsoft.com/office/drawing/2014/main" id="{A773B993-E2EC-534D-8E13-C077AD7E552C}"/>
                </a:ext>
              </a:extLst>
            </p:cNvPr>
            <p:cNvSpPr txBox="1"/>
            <p:nvPr/>
          </p:nvSpPr>
          <p:spPr>
            <a:xfrm>
              <a:off x="5089482" y="4724215"/>
              <a:ext cx="1990267" cy="595169"/>
            </a:xfrm>
            <a:prstGeom prst="rect">
              <a:avLst/>
            </a:prstGeom>
            <a:noFill/>
            <a:ln w="9525" cap="flat" cmpd="sng" algn="ctr">
              <a:noFill/>
              <a:prstDash val="solid"/>
              <a:round/>
              <a:headEnd type="none" w="med" len="med"/>
              <a:tailEnd type="none" w="med" len="med"/>
            </a:ln>
          </p:spPr>
          <p:txBody>
            <a:bodyPr wrap="none">
              <a:spAutoFit/>
            </a:bodyPr>
            <a:lstStyle/>
            <a:p>
              <a:pPr algn="ctr" defTabSz="514337"/>
              <a:r>
                <a:rPr lang="de" sz="788" b="1">
                  <a:ln w="9525" cap="flat" cmpd="sng" algn="ctr">
                    <a:noFill/>
                    <a:prstDash val="solid"/>
                    <a:round/>
                    <a:headEnd type="none" w="med" len="med"/>
                    <a:tailEnd type="none" w="med" len="med"/>
                  </a:ln>
                  <a:solidFill>
                    <a:srgbClr val="004F72"/>
                  </a:solidFill>
                  <a:ea typeface="Arial"/>
                </a:rPr>
                <a:t>Normale</a:t>
              </a:r>
              <a:br>
                <a:rPr sz="788">
                  <a:ln w="9525" cap="flat" cmpd="sng" algn="ctr">
                    <a:noFill/>
                    <a:prstDash val="solid"/>
                    <a:round/>
                    <a:headEnd type="none" w="med" len="med"/>
                    <a:tailEnd type="none" w="med" len="med"/>
                  </a:ln>
                  <a:ea typeface="Arial"/>
                  <a:sym typeface="Wingdings"/>
                </a:rPr>
              </a:br>
              <a:r>
                <a:rPr lang="de" sz="788" b="1">
                  <a:ln w="9525" cap="flat" cmpd="sng" algn="ctr">
                    <a:noFill/>
                    <a:prstDash val="solid"/>
                    <a:round/>
                    <a:headEnd type="none" w="med" len="med"/>
                    <a:tailEnd type="none" w="med" len="med"/>
                  </a:ln>
                  <a:solidFill>
                    <a:srgbClr val="004F72"/>
                  </a:solidFill>
                  <a:ea typeface="Arial"/>
                </a:rPr>
                <a:t>Insulinsekretion</a:t>
              </a:r>
            </a:p>
          </p:txBody>
        </p:sp>
        <p:sp>
          <p:nvSpPr>
            <p:cNvPr id="31825" name="Freeform 102">
              <a:extLst>
                <a:ext uri="{FF2B5EF4-FFF2-40B4-BE49-F238E27FC236}">
                  <a16:creationId xmlns:a16="http://schemas.microsoft.com/office/drawing/2014/main" id="{257CD6D6-E48F-D39C-DD3F-01F1889FBF1B}"/>
                </a:ext>
              </a:extLst>
            </p:cNvPr>
            <p:cNvSpPr>
              <a:spLocks/>
            </p:cNvSpPr>
            <p:nvPr/>
          </p:nvSpPr>
          <p:spPr bwMode="auto">
            <a:xfrm rot="21240000">
              <a:off x="3804339" y="2535923"/>
              <a:ext cx="1765786" cy="1015841"/>
            </a:xfrm>
            <a:custGeom>
              <a:avLst/>
              <a:gdLst>
                <a:gd name="T0" fmla="*/ 0 w 2336800"/>
                <a:gd name="T1" fmla="*/ 474133 h 1210733"/>
                <a:gd name="T2" fmla="*/ 2336800 w 2336800"/>
                <a:gd name="T3" fmla="*/ 0 h 1210733"/>
                <a:gd name="T4" fmla="*/ 2336800 w 2336800"/>
                <a:gd name="T5" fmla="*/ 1210733 h 1210733"/>
                <a:gd name="T6" fmla="*/ 0 w 2336800"/>
                <a:gd name="T7" fmla="*/ 474133 h 1210733"/>
              </a:gdLst>
              <a:ahLst/>
              <a:cxnLst>
                <a:cxn ang="0">
                  <a:pos x="T0" y="T1"/>
                </a:cxn>
                <a:cxn ang="0">
                  <a:pos x="T2" y="T3"/>
                </a:cxn>
                <a:cxn ang="0">
                  <a:pos x="T4" y="T5"/>
                </a:cxn>
                <a:cxn ang="0">
                  <a:pos x="T6" y="T7"/>
                </a:cxn>
              </a:cxnLst>
              <a:rect l="0" t="0" r="r" b="b"/>
              <a:pathLst>
                <a:path w="2336800" h="1210733">
                  <a:moveTo>
                    <a:pt x="0" y="474133"/>
                  </a:moveTo>
                  <a:lnTo>
                    <a:pt x="2336800" y="0"/>
                  </a:lnTo>
                  <a:lnTo>
                    <a:pt x="2336800" y="1210733"/>
                  </a:lnTo>
                  <a:lnTo>
                    <a:pt x="0" y="474133"/>
                  </a:lnTo>
                  <a:close/>
                </a:path>
              </a:pathLst>
            </a:custGeom>
            <a:gradFill rotWithShape="1">
              <a:gsLst>
                <a:gs pos="0">
                  <a:srgbClr val="E4E1F2">
                    <a:alpha val="25098"/>
                  </a:srgbClr>
                </a:gs>
                <a:gs pos="100000">
                  <a:srgbClr val="D1D7EE">
                    <a:alpha val="50195"/>
                  </a:srgbClr>
                </a:gs>
                <a:gs pos="65999">
                  <a:srgbClr val="D1D7EE">
                    <a:alpha val="41662"/>
                  </a:srgbClr>
                </a:gs>
                <a:gs pos="100000">
                  <a:srgbClr val="D1D7EE">
                    <a:alpha val="50195"/>
                  </a:srgbClr>
                </a:gs>
              </a:gsLst>
              <a:lin ang="0" scaled="1"/>
            </a:gradFill>
            <a:ln>
              <a:noFill/>
            </a:ln>
            <a:extLst>
              <a:ext uri="{91240B29-F687-4F45-9708-019B960494DF}">
                <a14:hiddenLine xmlns:a14="http://schemas.microsoft.com/office/drawing/2010/main" w="12700" cap="flat" algn="ctr">
                  <a:solidFill>
                    <a:srgbClr val="000000"/>
                  </a:solidFill>
                  <a:prstDash val="solid"/>
                  <a:miter lim="800000"/>
                  <a:headEnd type="none" w="med" len="med"/>
                  <a:tailEnd type="none" w="med" len="med"/>
                </a14:hiddenLine>
              </a:ext>
            </a:extLst>
          </p:spPr>
          <p:txBody>
            <a:bodyPr anchor="ctr"/>
            <a:lstStyle/>
            <a:p>
              <a:pPr algn="ctr" defTabSz="514337"/>
              <a:endParaRPr lang="en-US" sz="1013">
                <a:solidFill>
                  <a:srgbClr val="FFFFFF"/>
                </a:solidFill>
              </a:endParaRPr>
            </a:p>
          </p:txBody>
        </p:sp>
        <p:pic>
          <p:nvPicPr>
            <p:cNvPr id="22574" name="Graphic 67">
              <a:extLst>
                <a:ext uri="{FF2B5EF4-FFF2-40B4-BE49-F238E27FC236}">
                  <a16:creationId xmlns:a16="http://schemas.microsoft.com/office/drawing/2014/main" id="{9EE55524-5444-4DD4-CDB2-3047C4387EF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76805" y="2210007"/>
              <a:ext cx="1581586" cy="1244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2575" name="Group 68">
              <a:extLst>
                <a:ext uri="{FF2B5EF4-FFF2-40B4-BE49-F238E27FC236}">
                  <a16:creationId xmlns:a16="http://schemas.microsoft.com/office/drawing/2014/main" id="{448E92C4-A782-95EC-BA65-9826AC0B82C2}"/>
                </a:ext>
              </a:extLst>
            </p:cNvPr>
            <p:cNvGrpSpPr>
              <a:grpSpLocks/>
            </p:cNvGrpSpPr>
            <p:nvPr/>
          </p:nvGrpSpPr>
          <p:grpSpPr bwMode="auto">
            <a:xfrm>
              <a:off x="5120560" y="2763871"/>
              <a:ext cx="2372028" cy="1971105"/>
              <a:chOff x="5120560" y="2928900"/>
              <a:chExt cx="2372028" cy="1971105"/>
            </a:xfrm>
          </p:grpSpPr>
          <p:grpSp>
            <p:nvGrpSpPr>
              <p:cNvPr id="22576" name="Group 69">
                <a:extLst>
                  <a:ext uri="{FF2B5EF4-FFF2-40B4-BE49-F238E27FC236}">
                    <a16:creationId xmlns:a16="http://schemas.microsoft.com/office/drawing/2014/main" id="{0BFD1433-43F6-FF0D-6100-615E77C6A01F}"/>
                  </a:ext>
                </a:extLst>
              </p:cNvPr>
              <p:cNvGrpSpPr>
                <a:grpSpLocks/>
              </p:cNvGrpSpPr>
              <p:nvPr/>
            </p:nvGrpSpPr>
            <p:grpSpPr bwMode="auto">
              <a:xfrm>
                <a:off x="5578033" y="3486579"/>
                <a:ext cx="1598549" cy="1413426"/>
                <a:chOff x="7144804" y="3637722"/>
                <a:chExt cx="1598549" cy="1413426"/>
              </a:xfrm>
            </p:grpSpPr>
            <p:grpSp>
              <p:nvGrpSpPr>
                <p:cNvPr id="22577" name="insulin disappears">
                  <a:extLst>
                    <a:ext uri="{FF2B5EF4-FFF2-40B4-BE49-F238E27FC236}">
                      <a16:creationId xmlns:a16="http://schemas.microsoft.com/office/drawing/2014/main" id="{DCF7D705-506D-8C01-ACDF-6A8C7249962D}"/>
                    </a:ext>
                  </a:extLst>
                </p:cNvPr>
                <p:cNvGrpSpPr>
                  <a:grpSpLocks/>
                </p:cNvGrpSpPr>
                <p:nvPr/>
              </p:nvGrpSpPr>
              <p:grpSpPr bwMode="auto">
                <a:xfrm>
                  <a:off x="7583070" y="3637722"/>
                  <a:ext cx="1160283" cy="788034"/>
                  <a:chOff x="10578555" y="2109917"/>
                  <a:chExt cx="1160283" cy="788034"/>
                </a:xfrm>
              </p:grpSpPr>
              <p:pic>
                <p:nvPicPr>
                  <p:cNvPr id="22578" name="Graphic 1899">
                    <a:extLst>
                      <a:ext uri="{FF2B5EF4-FFF2-40B4-BE49-F238E27FC236}">
                        <a16:creationId xmlns:a16="http://schemas.microsoft.com/office/drawing/2014/main" id="{37A450CC-6260-5F43-0255-039D8AED12B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6300000">
                    <a:off x="10803502" y="234853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79" name="Graphic 1900">
                    <a:extLst>
                      <a:ext uri="{FF2B5EF4-FFF2-40B4-BE49-F238E27FC236}">
                        <a16:creationId xmlns:a16="http://schemas.microsoft.com/office/drawing/2014/main" id="{DC8BC8F7-1625-0929-7B71-8C483E52DEC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3740000">
                    <a:off x="10536264" y="2152208"/>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80" name="Graphic 1901">
                    <a:extLst>
                      <a:ext uri="{FF2B5EF4-FFF2-40B4-BE49-F238E27FC236}">
                        <a16:creationId xmlns:a16="http://schemas.microsoft.com/office/drawing/2014/main" id="{FE070D42-362E-F9CE-41E7-2E6EED00BA9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3740000">
                    <a:off x="11415369" y="228756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81" name="Graphic 1902">
                    <a:extLst>
                      <a:ext uri="{FF2B5EF4-FFF2-40B4-BE49-F238E27FC236}">
                        <a16:creationId xmlns:a16="http://schemas.microsoft.com/office/drawing/2014/main" id="{3E67D38A-2BB4-BB7F-C46B-F148FC84C40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3740000">
                    <a:off x="11383255" y="257448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2582" name="insulin group">
                  <a:extLst>
                    <a:ext uri="{FF2B5EF4-FFF2-40B4-BE49-F238E27FC236}">
                      <a16:creationId xmlns:a16="http://schemas.microsoft.com/office/drawing/2014/main" id="{23A7E2BB-02BB-FBA1-BBEE-660C7A93B6CB}"/>
                    </a:ext>
                  </a:extLst>
                </p:cNvPr>
                <p:cNvGrpSpPr>
                  <a:grpSpLocks/>
                </p:cNvGrpSpPr>
                <p:nvPr/>
              </p:nvGrpSpPr>
              <p:grpSpPr bwMode="auto">
                <a:xfrm>
                  <a:off x="7144804" y="3753486"/>
                  <a:ext cx="1492796" cy="1297662"/>
                  <a:chOff x="10140289" y="2225681"/>
                  <a:chExt cx="1492796" cy="1297662"/>
                </a:xfrm>
              </p:grpSpPr>
              <p:pic>
                <p:nvPicPr>
                  <p:cNvPr id="22583" name="Graphic 1905">
                    <a:extLst>
                      <a:ext uri="{FF2B5EF4-FFF2-40B4-BE49-F238E27FC236}">
                        <a16:creationId xmlns:a16="http://schemas.microsoft.com/office/drawing/2014/main" id="{A2DEF540-8E97-330C-F76B-1021D5ED1D2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800000">
                    <a:off x="10140289" y="2969214"/>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84" name="Graphic 1906">
                    <a:extLst>
                      <a:ext uri="{FF2B5EF4-FFF2-40B4-BE49-F238E27FC236}">
                        <a16:creationId xmlns:a16="http://schemas.microsoft.com/office/drawing/2014/main" id="{2BCE37E2-80CA-3185-758B-A7167C9573D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440000">
                    <a:off x="10375675" y="2774418"/>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85" name="Graphic 1907">
                    <a:extLst>
                      <a:ext uri="{FF2B5EF4-FFF2-40B4-BE49-F238E27FC236}">
                        <a16:creationId xmlns:a16="http://schemas.microsoft.com/office/drawing/2014/main" id="{737685B2-0112-8342-3EA1-9E32350AC2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6180000">
                    <a:off x="10404505" y="307280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86" name="Graphic 1908">
                    <a:extLst>
                      <a:ext uri="{FF2B5EF4-FFF2-40B4-BE49-F238E27FC236}">
                        <a16:creationId xmlns:a16="http://schemas.microsoft.com/office/drawing/2014/main" id="{6524BE72-30FA-3300-CEF2-8D6653B43F1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20000">
                    <a:off x="10680289" y="302676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87" name="Graphic 1910">
                    <a:extLst>
                      <a:ext uri="{FF2B5EF4-FFF2-40B4-BE49-F238E27FC236}">
                        <a16:creationId xmlns:a16="http://schemas.microsoft.com/office/drawing/2014/main" id="{5D58C154-93E8-0396-AEED-6C04B285393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440000">
                    <a:off x="10627571" y="267213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88" name="Graphic 1911">
                    <a:extLst>
                      <a:ext uri="{FF2B5EF4-FFF2-40B4-BE49-F238E27FC236}">
                        <a16:creationId xmlns:a16="http://schemas.microsoft.com/office/drawing/2014/main" id="{7B0071B6-F4E4-1313-6705-8DF57C3EB4F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506253" y="246959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89" name="Graphic 1912">
                    <a:extLst>
                      <a:ext uri="{FF2B5EF4-FFF2-40B4-BE49-F238E27FC236}">
                        <a16:creationId xmlns:a16="http://schemas.microsoft.com/office/drawing/2014/main" id="{892C3715-D01E-B517-6BCA-2B6B36A79D12}"/>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0939176" y="2595126"/>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90" name="Graphic 1913">
                    <a:extLst>
                      <a:ext uri="{FF2B5EF4-FFF2-40B4-BE49-F238E27FC236}">
                        <a16:creationId xmlns:a16="http://schemas.microsoft.com/office/drawing/2014/main" id="{A526BC68-9423-AB0C-F082-CECFEF08BEA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9720000">
                    <a:off x="10852637" y="2859216"/>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91" name="Graphic 1914">
                    <a:extLst>
                      <a:ext uri="{FF2B5EF4-FFF2-40B4-BE49-F238E27FC236}">
                        <a16:creationId xmlns:a16="http://schemas.microsoft.com/office/drawing/2014/main" id="{17AFD026-0328-8639-B505-24A58E7B00A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80000">
                    <a:off x="10871343" y="3242165"/>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92" name="Graphic 1917">
                    <a:extLst>
                      <a:ext uri="{FF2B5EF4-FFF2-40B4-BE49-F238E27FC236}">
                        <a16:creationId xmlns:a16="http://schemas.microsoft.com/office/drawing/2014/main" id="{BE7009A0-6213-FBC9-E278-3B13791EF7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93464" y="2715641"/>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93" name="Graphic 1918">
                    <a:extLst>
                      <a:ext uri="{FF2B5EF4-FFF2-40B4-BE49-F238E27FC236}">
                        <a16:creationId xmlns:a16="http://schemas.microsoft.com/office/drawing/2014/main" id="{DF98319A-B882-3C40-1F66-FEFBE0420CD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100000">
                    <a:off x="11029679" y="3059833"/>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94" name="Graphic 1919">
                    <a:extLst>
                      <a:ext uri="{FF2B5EF4-FFF2-40B4-BE49-F238E27FC236}">
                        <a16:creationId xmlns:a16="http://schemas.microsoft.com/office/drawing/2014/main" id="{AC90A33A-35E9-3851-9A66-1AFCE77613D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1280000">
                    <a:off x="11267325" y="2957579"/>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95" name="Graphic 1920">
                    <a:extLst>
                      <a:ext uri="{FF2B5EF4-FFF2-40B4-BE49-F238E27FC236}">
                        <a16:creationId xmlns:a16="http://schemas.microsoft.com/office/drawing/2014/main" id="{9B5D8BE7-0AAD-BE77-FA59-20B15D76101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8480000">
                    <a:off x="10142957" y="2554358"/>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96" name="Graphic 1921">
                    <a:extLst>
                      <a:ext uri="{FF2B5EF4-FFF2-40B4-BE49-F238E27FC236}">
                        <a16:creationId xmlns:a16="http://schemas.microsoft.com/office/drawing/2014/main" id="{08919A4B-C928-4327-37DD-6CF5FE79210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9380000">
                    <a:off x="11139000" y="238827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597" name="Graphic 1922">
                    <a:extLst>
                      <a:ext uri="{FF2B5EF4-FFF2-40B4-BE49-F238E27FC236}">
                        <a16:creationId xmlns:a16="http://schemas.microsoft.com/office/drawing/2014/main" id="{B9DCDCB0-949F-46BC-A6DC-81B68312F2F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3740000">
                    <a:off x="10224491" y="226797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grpSp>
            <p:nvGrpSpPr>
              <p:cNvPr id="22598" name="Group 70">
                <a:extLst>
                  <a:ext uri="{FF2B5EF4-FFF2-40B4-BE49-F238E27FC236}">
                    <a16:creationId xmlns:a16="http://schemas.microsoft.com/office/drawing/2014/main" id="{AA8311AF-6201-2BF4-1CDB-B6D4AE39D354}"/>
                  </a:ext>
                </a:extLst>
              </p:cNvPr>
              <p:cNvGrpSpPr>
                <a:grpSpLocks/>
              </p:cNvGrpSpPr>
              <p:nvPr/>
            </p:nvGrpSpPr>
            <p:grpSpPr bwMode="auto">
              <a:xfrm>
                <a:off x="5120560" y="2928900"/>
                <a:ext cx="2372028" cy="943116"/>
                <a:chOff x="5463239" y="2204556"/>
                <a:chExt cx="2509535" cy="997788"/>
              </a:xfrm>
            </p:grpSpPr>
            <p:grpSp>
              <p:nvGrpSpPr>
                <p:cNvPr id="22599" name="Group 72">
                  <a:extLst>
                    <a:ext uri="{FF2B5EF4-FFF2-40B4-BE49-F238E27FC236}">
                      <a16:creationId xmlns:a16="http://schemas.microsoft.com/office/drawing/2014/main" id="{052850CC-5C2E-662C-11F5-75C4696B0E14}"/>
                    </a:ext>
                  </a:extLst>
                </p:cNvPr>
                <p:cNvGrpSpPr>
                  <a:grpSpLocks/>
                </p:cNvGrpSpPr>
                <p:nvPr/>
              </p:nvGrpSpPr>
              <p:grpSpPr bwMode="auto">
                <a:xfrm>
                  <a:off x="5463239" y="2204556"/>
                  <a:ext cx="1813880" cy="939006"/>
                  <a:chOff x="7789815" y="2098273"/>
                  <a:chExt cx="1813880" cy="939006"/>
                </a:xfrm>
              </p:grpSpPr>
              <p:pic>
                <p:nvPicPr>
                  <p:cNvPr id="22600" name="Graphic 116">
                    <a:extLst>
                      <a:ext uri="{FF2B5EF4-FFF2-40B4-BE49-F238E27FC236}">
                        <a16:creationId xmlns:a16="http://schemas.microsoft.com/office/drawing/2014/main" id="{19597AC5-872F-BDAD-6DF7-85EA04D0414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21120000">
                    <a:off x="9216732" y="2739801"/>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601" name="Graphic 117">
                    <a:extLst>
                      <a:ext uri="{FF2B5EF4-FFF2-40B4-BE49-F238E27FC236}">
                        <a16:creationId xmlns:a16="http://schemas.microsoft.com/office/drawing/2014/main" id="{7A71B6A0-064E-1866-8A18-EA96EC022D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440000">
                    <a:off x="7886081" y="2331831"/>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602" name="Graphic 118">
                    <a:extLst>
                      <a:ext uri="{FF2B5EF4-FFF2-40B4-BE49-F238E27FC236}">
                        <a16:creationId xmlns:a16="http://schemas.microsoft.com/office/drawing/2014/main" id="{6E8A70FF-402B-F394-87AC-9021BBA6F93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440000">
                    <a:off x="8902796" y="2485648"/>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603" name="Graphic 119">
                    <a:extLst>
                      <a:ext uri="{FF2B5EF4-FFF2-40B4-BE49-F238E27FC236}">
                        <a16:creationId xmlns:a16="http://schemas.microsoft.com/office/drawing/2014/main" id="{13883260-175D-AB41-7988-9D024EDD65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800000">
                    <a:off x="8104137" y="2575709"/>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604" name="Graphic 120">
                    <a:extLst>
                      <a:ext uri="{FF2B5EF4-FFF2-40B4-BE49-F238E27FC236}">
                        <a16:creationId xmlns:a16="http://schemas.microsoft.com/office/drawing/2014/main" id="{498833AF-08FA-A927-AB7D-6154EE39065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2600000">
                    <a:off x="7789815" y="2098273"/>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2605" name="Graphic 109">
                  <a:extLst>
                    <a:ext uri="{FF2B5EF4-FFF2-40B4-BE49-F238E27FC236}">
                      <a16:creationId xmlns:a16="http://schemas.microsoft.com/office/drawing/2014/main" id="{6179B75F-4A80-CEFE-FB62-08C2D9799D1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80000">
                  <a:off x="7585811" y="2648010"/>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606" name="Graphic 110">
                  <a:extLst>
                    <a:ext uri="{FF2B5EF4-FFF2-40B4-BE49-F238E27FC236}">
                      <a16:creationId xmlns:a16="http://schemas.microsoft.com/office/drawing/2014/main" id="{F70507BD-14F6-85E9-FC41-B536A1F02C5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440000">
                  <a:off x="7585811" y="2904866"/>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607" name="Graphic 111">
                  <a:extLst>
                    <a:ext uri="{FF2B5EF4-FFF2-40B4-BE49-F238E27FC236}">
                      <a16:creationId xmlns:a16="http://schemas.microsoft.com/office/drawing/2014/main" id="{18EA1A68-E9EE-E6A4-C269-BB2CADF15D5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4140000">
                  <a:off x="7159363" y="2708283"/>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2608" name="Graphic 106">
                <a:extLst>
                  <a:ext uri="{FF2B5EF4-FFF2-40B4-BE49-F238E27FC236}">
                    <a16:creationId xmlns:a16="http://schemas.microsoft.com/office/drawing/2014/main" id="{1C925896-A593-06BD-25CD-565A6256290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rot="10800000">
                <a:off x="5754264" y="3374625"/>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grpSp>
        <p:nvGrpSpPr>
          <p:cNvPr id="22609" name="Group 127">
            <a:extLst>
              <a:ext uri="{FF2B5EF4-FFF2-40B4-BE49-F238E27FC236}">
                <a16:creationId xmlns:a16="http://schemas.microsoft.com/office/drawing/2014/main" id="{BA36EA11-D87B-A6DE-4F38-FCA6E75049AC}"/>
              </a:ext>
            </a:extLst>
          </p:cNvPr>
          <p:cNvGrpSpPr>
            <a:grpSpLocks/>
          </p:cNvGrpSpPr>
          <p:nvPr/>
        </p:nvGrpSpPr>
        <p:grpSpPr bwMode="auto">
          <a:xfrm>
            <a:off x="2026444" y="2541985"/>
            <a:ext cx="646510" cy="592931"/>
            <a:chOff x="1570220" y="3375280"/>
            <a:chExt cx="1148933" cy="1055042"/>
          </a:xfrm>
        </p:grpSpPr>
        <p:grpSp>
          <p:nvGrpSpPr>
            <p:cNvPr id="22610" name="Graphic 182">
              <a:extLst>
                <a:ext uri="{FF2B5EF4-FFF2-40B4-BE49-F238E27FC236}">
                  <a16:creationId xmlns:a16="http://schemas.microsoft.com/office/drawing/2014/main" id="{EB572218-D666-9DEE-A51D-2C409C89818E}"/>
                </a:ext>
              </a:extLst>
            </p:cNvPr>
            <p:cNvGrpSpPr>
              <a:grpSpLocks/>
            </p:cNvGrpSpPr>
            <p:nvPr/>
          </p:nvGrpSpPr>
          <p:grpSpPr bwMode="auto">
            <a:xfrm>
              <a:off x="1743793" y="3488056"/>
              <a:ext cx="466344" cy="457200"/>
              <a:chOff x="5954148" y="2015806"/>
              <a:chExt cx="585985" cy="553270"/>
            </a:xfrm>
          </p:grpSpPr>
          <p:sp>
            <p:nvSpPr>
              <p:cNvPr id="31821" name="Freeform 10">
                <a:extLst>
                  <a:ext uri="{FF2B5EF4-FFF2-40B4-BE49-F238E27FC236}">
                    <a16:creationId xmlns:a16="http://schemas.microsoft.com/office/drawing/2014/main" id="{C95B8DF6-F960-6D32-E715-618A087C7648}"/>
                  </a:ext>
                </a:extLst>
              </p:cNvPr>
              <p:cNvSpPr/>
              <p:nvPr/>
            </p:nvSpPr>
            <p:spPr>
              <a:xfrm>
                <a:off x="5954061" y="2015210"/>
                <a:ext cx="584922" cy="553764"/>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1822" name="Freeform 11">
                <a:extLst>
                  <a:ext uri="{FF2B5EF4-FFF2-40B4-BE49-F238E27FC236}">
                    <a16:creationId xmlns:a16="http://schemas.microsoft.com/office/drawing/2014/main" id="{BFF82F76-E948-884B-6A1E-3D8EB431C30C}"/>
                  </a:ext>
                </a:extLst>
              </p:cNvPr>
              <p:cNvSpPr/>
              <p:nvPr/>
            </p:nvSpPr>
            <p:spPr>
              <a:xfrm>
                <a:off x="6129537" y="2192108"/>
                <a:ext cx="249921" cy="276882"/>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1823" name="Freeform 12">
                <a:extLst>
                  <a:ext uri="{FF2B5EF4-FFF2-40B4-BE49-F238E27FC236}">
                    <a16:creationId xmlns:a16="http://schemas.microsoft.com/office/drawing/2014/main" id="{766C60C8-8C07-A42E-A5AB-DD5E777D527B}"/>
                  </a:ext>
                </a:extLst>
              </p:cNvPr>
              <p:cNvSpPr/>
              <p:nvPr/>
            </p:nvSpPr>
            <p:spPr>
              <a:xfrm>
                <a:off x="6347554" y="2102377"/>
                <a:ext cx="143572" cy="243554"/>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2614" name="Graphic 182">
              <a:extLst>
                <a:ext uri="{FF2B5EF4-FFF2-40B4-BE49-F238E27FC236}">
                  <a16:creationId xmlns:a16="http://schemas.microsoft.com/office/drawing/2014/main" id="{38C1A52D-BAF4-FEAE-9E0C-D1ABFC5C29E6}"/>
                </a:ext>
              </a:extLst>
            </p:cNvPr>
            <p:cNvGrpSpPr>
              <a:grpSpLocks/>
            </p:cNvGrpSpPr>
            <p:nvPr/>
          </p:nvGrpSpPr>
          <p:grpSpPr bwMode="auto">
            <a:xfrm>
              <a:off x="2252809" y="3375280"/>
              <a:ext cx="466344" cy="457200"/>
              <a:chOff x="5954148" y="2015806"/>
              <a:chExt cx="585985" cy="553270"/>
            </a:xfrm>
          </p:grpSpPr>
          <p:sp>
            <p:nvSpPr>
              <p:cNvPr id="31818" name="Freeform 10">
                <a:extLst>
                  <a:ext uri="{FF2B5EF4-FFF2-40B4-BE49-F238E27FC236}">
                    <a16:creationId xmlns:a16="http://schemas.microsoft.com/office/drawing/2014/main" id="{4DA30D3C-EA06-50D0-8D1A-ECCEB64E030A}"/>
                  </a:ext>
                </a:extLst>
              </p:cNvPr>
              <p:cNvSpPr/>
              <p:nvPr/>
            </p:nvSpPr>
            <p:spPr>
              <a:xfrm>
                <a:off x="5955211" y="2015806"/>
                <a:ext cx="584922" cy="553764"/>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1819" name="Freeform 11">
                <a:extLst>
                  <a:ext uri="{FF2B5EF4-FFF2-40B4-BE49-F238E27FC236}">
                    <a16:creationId xmlns:a16="http://schemas.microsoft.com/office/drawing/2014/main" id="{70E99D31-8CA9-2CD0-0591-A04CEFBB092A}"/>
                  </a:ext>
                </a:extLst>
              </p:cNvPr>
              <p:cNvSpPr/>
              <p:nvPr/>
            </p:nvSpPr>
            <p:spPr>
              <a:xfrm>
                <a:off x="6130688" y="2192702"/>
                <a:ext cx="249921" cy="276882"/>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1820" name="Freeform 12">
                <a:extLst>
                  <a:ext uri="{FF2B5EF4-FFF2-40B4-BE49-F238E27FC236}">
                    <a16:creationId xmlns:a16="http://schemas.microsoft.com/office/drawing/2014/main" id="{9E46132A-AFCF-619C-8C18-2DD72EB23314}"/>
                  </a:ext>
                </a:extLst>
              </p:cNvPr>
              <p:cNvSpPr/>
              <p:nvPr/>
            </p:nvSpPr>
            <p:spPr>
              <a:xfrm>
                <a:off x="6348704" y="2102973"/>
                <a:ext cx="143572" cy="243553"/>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pic>
          <p:nvPicPr>
            <p:cNvPr id="22618" name="Graphic 1893">
              <a:extLst>
                <a:ext uri="{FF2B5EF4-FFF2-40B4-BE49-F238E27FC236}">
                  <a16:creationId xmlns:a16="http://schemas.microsoft.com/office/drawing/2014/main" id="{2DDBA971-1677-913B-D940-B94CFF736B8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70220" y="3989662"/>
              <a:ext cx="465497" cy="440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2619" name="T-Cells infiltrate 4">
            <a:extLst>
              <a:ext uri="{FF2B5EF4-FFF2-40B4-BE49-F238E27FC236}">
                <a16:creationId xmlns:a16="http://schemas.microsoft.com/office/drawing/2014/main" id="{20C3A1FA-3F45-541E-D514-E33ACCC782C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28837" y="2280047"/>
            <a:ext cx="128588"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620" name="T-Cells infiltrate 4">
            <a:extLst>
              <a:ext uri="{FF2B5EF4-FFF2-40B4-BE49-F238E27FC236}">
                <a16:creationId xmlns:a16="http://schemas.microsoft.com/office/drawing/2014/main" id="{098FB7E2-2251-48A7-ED05-28FFCF4BBD3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452687" y="2459831"/>
            <a:ext cx="129779"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621" name="T-Cells infiltrate 4">
            <a:extLst>
              <a:ext uri="{FF2B5EF4-FFF2-40B4-BE49-F238E27FC236}">
                <a16:creationId xmlns:a16="http://schemas.microsoft.com/office/drawing/2014/main" id="{89519561-E998-F9B3-D607-9E081C34647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09787" y="2783681"/>
            <a:ext cx="129779" cy="148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622" name="Graphic 20">
            <a:extLst>
              <a:ext uri="{FF2B5EF4-FFF2-40B4-BE49-F238E27FC236}">
                <a16:creationId xmlns:a16="http://schemas.microsoft.com/office/drawing/2014/main" id="{25763F0D-4672-8752-DAA4-307337E90816}"/>
              </a:ext>
            </a:extLst>
          </p:cNvPr>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144316" y="1980010"/>
            <a:ext cx="132159" cy="154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miter lim="800000"/>
                <a:headEnd type="none" w="med" len="med"/>
                <a:tailEnd type="none" w="med" len="med"/>
              </a14:hiddenLine>
            </a:ext>
          </a:extLst>
        </p:spPr>
      </p:pic>
      <p:pic>
        <p:nvPicPr>
          <p:cNvPr id="22623" name="Graphic 20">
            <a:extLst>
              <a:ext uri="{FF2B5EF4-FFF2-40B4-BE49-F238E27FC236}">
                <a16:creationId xmlns:a16="http://schemas.microsoft.com/office/drawing/2014/main" id="{87A466EF-07D1-E92D-03B1-3B482C259F57}"/>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72829" y="2221707"/>
            <a:ext cx="151209" cy="136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miter lim="800000"/>
                <a:headEnd type="none" w="med" len="med"/>
                <a:tailEnd type="none" w="med" len="med"/>
              </a14:hiddenLine>
            </a:ext>
          </a:extLst>
        </p:spPr>
      </p:pic>
      <p:sp>
        <p:nvSpPr>
          <p:cNvPr id="31779" name="Freeform 664">
            <a:extLst>
              <a:ext uri="{FF2B5EF4-FFF2-40B4-BE49-F238E27FC236}">
                <a16:creationId xmlns:a16="http://schemas.microsoft.com/office/drawing/2014/main" id="{35B628D5-0FBD-3E79-2233-5FC55EBD5663}"/>
              </a:ext>
            </a:extLst>
          </p:cNvPr>
          <p:cNvSpPr/>
          <p:nvPr/>
        </p:nvSpPr>
        <p:spPr>
          <a:xfrm rot="11760000">
            <a:off x="1587104" y="2463404"/>
            <a:ext cx="134540" cy="139303"/>
          </a:xfrm>
          <a:custGeom>
            <a:avLst/>
            <a:gdLst>
              <a:gd name="connsiteX0" fmla="*/ 547500 w 556188"/>
              <a:gd name="connsiteY0" fmla="*/ 70348 h 673345"/>
              <a:gd name="connsiteX1" fmla="*/ 322147 w 556188"/>
              <a:gd name="connsiteY1" fmla="*/ 373915 h 673345"/>
              <a:gd name="connsiteX2" fmla="*/ 322147 w 556188"/>
              <a:gd name="connsiteY2" fmla="*/ 629278 h 673345"/>
              <a:gd name="connsiteX3" fmla="*/ 278080 w 556188"/>
              <a:gd name="connsiteY3" fmla="*/ 673346 h 673345"/>
              <a:gd name="connsiteX4" fmla="*/ 234013 w 556188"/>
              <a:gd name="connsiteY4" fmla="*/ 629278 h 673345"/>
              <a:gd name="connsiteX5" fmla="*/ 234013 w 556188"/>
              <a:gd name="connsiteY5" fmla="*/ 373915 h 673345"/>
              <a:gd name="connsiteX6" fmla="*/ 8660 w 556188"/>
              <a:gd name="connsiteY6" fmla="*/ 70348 h 673345"/>
              <a:gd name="connsiteX7" fmla="*/ 17699 w 556188"/>
              <a:gd name="connsiteY7" fmla="*/ 8699 h 673345"/>
              <a:gd name="connsiteX8" fmla="*/ 79348 w 556188"/>
              <a:gd name="connsiteY8" fmla="*/ 17739 h 673345"/>
              <a:gd name="connsiteX9" fmla="*/ 277990 w 556188"/>
              <a:gd name="connsiteY9" fmla="*/ 285396 h 673345"/>
              <a:gd name="connsiteX10" fmla="*/ 476722 w 556188"/>
              <a:gd name="connsiteY10" fmla="*/ 17806 h 673345"/>
              <a:gd name="connsiteX11" fmla="*/ 538382 w 556188"/>
              <a:gd name="connsiteY11" fmla="*/ 8688 h 673345"/>
              <a:gd name="connsiteX12" fmla="*/ 547500 w 556188"/>
              <a:gd name="connsiteY12" fmla="*/ 70348 h 6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188" h="673345">
                <a:moveTo>
                  <a:pt x="547500" y="70348"/>
                </a:moveTo>
                <a:lnTo>
                  <a:pt x="322147" y="373915"/>
                </a:lnTo>
                <a:lnTo>
                  <a:pt x="322147" y="629278"/>
                </a:lnTo>
                <a:cubicBezTo>
                  <a:pt x="322147" y="653617"/>
                  <a:pt x="302419" y="673346"/>
                  <a:pt x="278080" y="673346"/>
                </a:cubicBezTo>
                <a:cubicBezTo>
                  <a:pt x="253741" y="673346"/>
                  <a:pt x="234013" y="653617"/>
                  <a:pt x="234013" y="629278"/>
                </a:cubicBezTo>
                <a:lnTo>
                  <a:pt x="234013" y="373915"/>
                </a:lnTo>
                <a:lnTo>
                  <a:pt x="8660" y="70348"/>
                </a:lnTo>
                <a:cubicBezTo>
                  <a:pt x="-5785" y="50807"/>
                  <a:pt x="-1747" y="23271"/>
                  <a:pt x="17699" y="8699"/>
                </a:cubicBezTo>
                <a:cubicBezTo>
                  <a:pt x="37240" y="-5745"/>
                  <a:pt x="64777" y="-1708"/>
                  <a:pt x="79348" y="17739"/>
                </a:cubicBezTo>
                <a:lnTo>
                  <a:pt x="277990" y="285396"/>
                </a:lnTo>
                <a:lnTo>
                  <a:pt x="476722" y="17806"/>
                </a:lnTo>
                <a:cubicBezTo>
                  <a:pt x="491230" y="-1739"/>
                  <a:pt x="518836" y="-5821"/>
                  <a:pt x="538382" y="8688"/>
                </a:cubicBezTo>
                <a:cubicBezTo>
                  <a:pt x="557927" y="23197"/>
                  <a:pt x="562009" y="50803"/>
                  <a:pt x="547500" y="70348"/>
                </a:cubicBezTo>
                <a:close/>
              </a:path>
            </a:pathLst>
          </a:custGeom>
          <a:solidFill>
            <a:srgbClr val="FDC477"/>
          </a:solidFill>
          <a:ln w="19050" cap="flat">
            <a:noFill/>
            <a:prstDash val="solid"/>
            <a:miter/>
          </a:ln>
        </p:spPr>
        <p:txBody>
          <a:bodyPr anchor="ctr"/>
          <a:lstStyle/>
          <a:p>
            <a:pPr defTabSz="514337"/>
            <a:endParaRPr lang="en-US" sz="1013" kern="0">
              <a:latin typeface="Calibri"/>
            </a:endParaRPr>
          </a:p>
        </p:txBody>
      </p:sp>
      <p:sp>
        <p:nvSpPr>
          <p:cNvPr id="31780" name="Freeform 692">
            <a:extLst>
              <a:ext uri="{FF2B5EF4-FFF2-40B4-BE49-F238E27FC236}">
                <a16:creationId xmlns:a16="http://schemas.microsoft.com/office/drawing/2014/main" id="{841E825A-5224-8AB3-F216-40F98378AD71}"/>
              </a:ext>
            </a:extLst>
          </p:cNvPr>
          <p:cNvSpPr/>
          <p:nvPr/>
        </p:nvSpPr>
        <p:spPr>
          <a:xfrm rot="8100000">
            <a:off x="1809751" y="2008585"/>
            <a:ext cx="135731" cy="139303"/>
          </a:xfrm>
          <a:custGeom>
            <a:avLst/>
            <a:gdLst>
              <a:gd name="connsiteX0" fmla="*/ 547500 w 556188"/>
              <a:gd name="connsiteY0" fmla="*/ 70348 h 673345"/>
              <a:gd name="connsiteX1" fmla="*/ 322147 w 556188"/>
              <a:gd name="connsiteY1" fmla="*/ 373915 h 673345"/>
              <a:gd name="connsiteX2" fmla="*/ 322147 w 556188"/>
              <a:gd name="connsiteY2" fmla="*/ 629278 h 673345"/>
              <a:gd name="connsiteX3" fmla="*/ 278080 w 556188"/>
              <a:gd name="connsiteY3" fmla="*/ 673346 h 673345"/>
              <a:gd name="connsiteX4" fmla="*/ 234013 w 556188"/>
              <a:gd name="connsiteY4" fmla="*/ 629278 h 673345"/>
              <a:gd name="connsiteX5" fmla="*/ 234013 w 556188"/>
              <a:gd name="connsiteY5" fmla="*/ 373915 h 673345"/>
              <a:gd name="connsiteX6" fmla="*/ 8660 w 556188"/>
              <a:gd name="connsiteY6" fmla="*/ 70348 h 673345"/>
              <a:gd name="connsiteX7" fmla="*/ 17699 w 556188"/>
              <a:gd name="connsiteY7" fmla="*/ 8699 h 673345"/>
              <a:gd name="connsiteX8" fmla="*/ 79348 w 556188"/>
              <a:gd name="connsiteY8" fmla="*/ 17739 h 673345"/>
              <a:gd name="connsiteX9" fmla="*/ 277990 w 556188"/>
              <a:gd name="connsiteY9" fmla="*/ 285396 h 673345"/>
              <a:gd name="connsiteX10" fmla="*/ 476722 w 556188"/>
              <a:gd name="connsiteY10" fmla="*/ 17806 h 673345"/>
              <a:gd name="connsiteX11" fmla="*/ 538382 w 556188"/>
              <a:gd name="connsiteY11" fmla="*/ 8688 h 673345"/>
              <a:gd name="connsiteX12" fmla="*/ 547500 w 556188"/>
              <a:gd name="connsiteY12" fmla="*/ 70348 h 6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188" h="673345">
                <a:moveTo>
                  <a:pt x="547500" y="70348"/>
                </a:moveTo>
                <a:lnTo>
                  <a:pt x="322147" y="373915"/>
                </a:lnTo>
                <a:lnTo>
                  <a:pt x="322147" y="629278"/>
                </a:lnTo>
                <a:cubicBezTo>
                  <a:pt x="322147" y="653617"/>
                  <a:pt x="302419" y="673346"/>
                  <a:pt x="278080" y="673346"/>
                </a:cubicBezTo>
                <a:cubicBezTo>
                  <a:pt x="253741" y="673346"/>
                  <a:pt x="234013" y="653617"/>
                  <a:pt x="234013" y="629278"/>
                </a:cubicBezTo>
                <a:lnTo>
                  <a:pt x="234013" y="373915"/>
                </a:lnTo>
                <a:lnTo>
                  <a:pt x="8660" y="70348"/>
                </a:lnTo>
                <a:cubicBezTo>
                  <a:pt x="-5785" y="50807"/>
                  <a:pt x="-1747" y="23271"/>
                  <a:pt x="17699" y="8699"/>
                </a:cubicBezTo>
                <a:cubicBezTo>
                  <a:pt x="37240" y="-5745"/>
                  <a:pt x="64777" y="-1708"/>
                  <a:pt x="79348" y="17739"/>
                </a:cubicBezTo>
                <a:lnTo>
                  <a:pt x="277990" y="285396"/>
                </a:lnTo>
                <a:lnTo>
                  <a:pt x="476722" y="17806"/>
                </a:lnTo>
                <a:cubicBezTo>
                  <a:pt x="491230" y="-1739"/>
                  <a:pt x="518836" y="-5821"/>
                  <a:pt x="538382" y="8688"/>
                </a:cubicBezTo>
                <a:cubicBezTo>
                  <a:pt x="557927" y="23197"/>
                  <a:pt x="562009" y="50803"/>
                  <a:pt x="547500" y="70348"/>
                </a:cubicBezTo>
                <a:close/>
              </a:path>
            </a:pathLst>
          </a:custGeom>
          <a:solidFill>
            <a:srgbClr val="FDC477"/>
          </a:solidFill>
          <a:ln w="19050" cap="flat">
            <a:noFill/>
            <a:prstDash val="solid"/>
            <a:miter/>
          </a:ln>
        </p:spPr>
        <p:txBody>
          <a:bodyPr anchor="ctr"/>
          <a:lstStyle/>
          <a:p>
            <a:pPr defTabSz="514337"/>
            <a:endParaRPr lang="en-US" sz="1013" kern="0">
              <a:latin typeface="Calibri"/>
            </a:endParaRPr>
          </a:p>
        </p:txBody>
      </p:sp>
      <p:pic>
        <p:nvPicPr>
          <p:cNvPr id="22626" name="Graphic 20">
            <a:extLst>
              <a:ext uri="{FF2B5EF4-FFF2-40B4-BE49-F238E27FC236}">
                <a16:creationId xmlns:a16="http://schemas.microsoft.com/office/drawing/2014/main" id="{DB4E6B95-C545-649C-6506-F6C5BB72661D}"/>
              </a:ext>
            </a:extLst>
          </p:cNvPr>
          <p:cNvPicPr>
            <a:picLocks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1650207" y="2812257"/>
            <a:ext cx="141685" cy="154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miter lim="800000"/>
                <a:headEnd type="none" w="med" len="med"/>
                <a:tailEnd type="none" w="med" len="med"/>
              </a14:hiddenLine>
            </a:ext>
          </a:extLst>
        </p:spPr>
      </p:pic>
      <p:cxnSp>
        <p:nvCxnSpPr>
          <p:cNvPr id="22627" name="Straight Connector 58">
            <a:extLst>
              <a:ext uri="{FF2B5EF4-FFF2-40B4-BE49-F238E27FC236}">
                <a16:creationId xmlns:a16="http://schemas.microsoft.com/office/drawing/2014/main" id="{A10C6B55-A2F7-2119-12CE-30128E70EF4D}"/>
              </a:ext>
            </a:extLst>
          </p:cNvPr>
          <p:cNvCxnSpPr>
            <a:cxnSpLocks noChangeShapeType="1"/>
          </p:cNvCxnSpPr>
          <p:nvPr/>
        </p:nvCxnSpPr>
        <p:spPr bwMode="auto">
          <a:xfrm>
            <a:off x="1534716" y="1478756"/>
            <a:ext cx="6096000" cy="0"/>
          </a:xfrm>
          <a:prstGeom prst="line">
            <a:avLst/>
          </a:prstGeom>
          <a:noFill/>
          <a:ln w="28575" algn="ctr">
            <a:solidFill>
              <a:srgbClr val="7B9AEB"/>
            </a:solidFill>
            <a:round/>
            <a:headEnd/>
            <a:tailEnd/>
          </a:ln>
          <a:extLst>
            <a:ext uri="{909E8E84-426E-40DD-AFC4-6F175D3DCCD1}">
              <a14:hiddenFill xmlns:a14="http://schemas.microsoft.com/office/drawing/2010/main">
                <a:noFill/>
              </a14:hiddenFill>
            </a:ext>
          </a:extLst>
        </p:spPr>
      </p:cxnSp>
      <p:sp>
        <p:nvSpPr>
          <p:cNvPr id="31783" name="TextBox 59">
            <a:extLst>
              <a:ext uri="{FF2B5EF4-FFF2-40B4-BE49-F238E27FC236}">
                <a16:creationId xmlns:a16="http://schemas.microsoft.com/office/drawing/2014/main" id="{3D96C62B-D057-67CC-4BBA-BBA736D59BEC}"/>
              </a:ext>
            </a:extLst>
          </p:cNvPr>
          <p:cNvSpPr txBox="1"/>
          <p:nvPr/>
        </p:nvSpPr>
        <p:spPr>
          <a:xfrm>
            <a:off x="1940719" y="1628775"/>
            <a:ext cx="1460897" cy="121252"/>
          </a:xfrm>
          <a:prstGeom prst="rect">
            <a:avLst/>
          </a:prstGeom>
          <a:noFill/>
          <a:ln w="9525" cap="flat" cmpd="sng" algn="ctr">
            <a:noFill/>
            <a:prstDash val="solid"/>
            <a:round/>
            <a:headEnd type="none" w="med" len="med"/>
            <a:tailEnd type="none" w="med" len="med"/>
          </a:ln>
        </p:spPr>
        <p:txBody>
          <a:bodyPr lIns="0" tIns="0" rIns="0" bIns="0">
            <a:spAutoFit/>
          </a:bodyPr>
          <a:lstStyle/>
          <a:p>
            <a:pPr algn="ctr" defTabSz="514337">
              <a:spcBef>
                <a:spcPts val="113"/>
              </a:spcBef>
            </a:pPr>
            <a:r>
              <a:rPr lang="de" sz="788" b="1">
                <a:ln w="9525" cap="flat" cmpd="sng" algn="ctr">
                  <a:noFill/>
                  <a:prstDash val="solid"/>
                  <a:round/>
                  <a:headEnd type="none" w="med" len="med"/>
                  <a:tailEnd type="none" w="med" len="med"/>
                </a:ln>
                <a:solidFill>
                  <a:srgbClr val="004F72"/>
                </a:solidFill>
                <a:ea typeface="Arial"/>
              </a:rPr>
              <a:t>NORMOGLYKÄMIE</a:t>
            </a:r>
          </a:p>
        </p:txBody>
      </p:sp>
      <p:sp>
        <p:nvSpPr>
          <p:cNvPr id="31784" name="Rectangle: Rounded Corners 2">
            <a:extLst>
              <a:ext uri="{FF2B5EF4-FFF2-40B4-BE49-F238E27FC236}">
                <a16:creationId xmlns:a16="http://schemas.microsoft.com/office/drawing/2014/main" id="{95B6954D-7B96-C7EC-3D4E-3B684CAF8793}"/>
              </a:ext>
            </a:extLst>
          </p:cNvPr>
          <p:cNvSpPr/>
          <p:nvPr/>
        </p:nvSpPr>
        <p:spPr>
          <a:xfrm>
            <a:off x="1771650" y="1394223"/>
            <a:ext cx="1800225" cy="169069"/>
          </a:xfrm>
          <a:prstGeom prst="roundRect">
            <a:avLst/>
          </a:prstGeom>
          <a:solidFill>
            <a:srgbClr val="FBA329"/>
          </a:solidFill>
          <a:ln w="12700" cap="flat" cmpd="sng" algn="ctr">
            <a:noFill/>
            <a:prstDash val="solid"/>
            <a:miter lim="800000"/>
            <a:headEnd type="none" w="med" len="med"/>
            <a:tailEnd type="none" w="med" len="med"/>
          </a:ln>
        </p:spPr>
        <p:txBody>
          <a:bodyPr anchor="ctr"/>
          <a:lstStyle/>
          <a:p>
            <a:pPr algn="ctr" defTabSz="514337"/>
            <a:r>
              <a:rPr lang="de" sz="900" b="1">
                <a:ln w="9525" cap="flat" cmpd="sng" algn="ctr">
                  <a:noFill/>
                  <a:prstDash val="solid"/>
                  <a:round/>
                  <a:headEnd type="none" w="med" len="med"/>
                  <a:tailEnd type="none" w="med" len="med"/>
                </a:ln>
                <a:solidFill>
                  <a:srgbClr val="FFFFFF"/>
                </a:solidFill>
                <a:ea typeface="Arial"/>
              </a:rPr>
              <a:t>STADIUM 1</a:t>
            </a:r>
          </a:p>
        </p:txBody>
      </p:sp>
      <p:sp>
        <p:nvSpPr>
          <p:cNvPr id="31785" name="Rectangle: Rounded Corners 93">
            <a:extLst>
              <a:ext uri="{FF2B5EF4-FFF2-40B4-BE49-F238E27FC236}">
                <a16:creationId xmlns:a16="http://schemas.microsoft.com/office/drawing/2014/main" id="{2D56BE97-20B4-78E0-0EA3-1CB8847D6CD7}"/>
              </a:ext>
            </a:extLst>
          </p:cNvPr>
          <p:cNvSpPr/>
          <p:nvPr/>
        </p:nvSpPr>
        <p:spPr>
          <a:xfrm>
            <a:off x="3679031" y="1394223"/>
            <a:ext cx="1800225" cy="169069"/>
          </a:xfrm>
          <a:prstGeom prst="roundRect">
            <a:avLst/>
          </a:prstGeom>
          <a:solidFill>
            <a:srgbClr val="D9D9D9"/>
          </a:solidFill>
          <a:ln w="12700" cap="flat" cmpd="sng" algn="ctr">
            <a:noFill/>
            <a:prstDash val="solid"/>
            <a:miter lim="800000"/>
            <a:headEnd type="none" w="med" len="med"/>
            <a:tailEnd type="none" w="med" len="med"/>
          </a:ln>
        </p:spPr>
        <p:txBody>
          <a:bodyPr anchor="ctr"/>
          <a:lstStyle/>
          <a:p>
            <a:pPr algn="ctr" defTabSz="514337"/>
            <a:endParaRPr lang="en-US" sz="1013">
              <a:solidFill>
                <a:srgbClr val="FFFFFF"/>
              </a:solidFill>
              <a:latin typeface="Arial" panose="020B0604020202020204" pitchFamily="34" charset="0"/>
            </a:endParaRPr>
          </a:p>
        </p:txBody>
      </p:sp>
      <p:sp>
        <p:nvSpPr>
          <p:cNvPr id="31786" name="Rectangle: Rounded Corners 94">
            <a:extLst>
              <a:ext uri="{FF2B5EF4-FFF2-40B4-BE49-F238E27FC236}">
                <a16:creationId xmlns:a16="http://schemas.microsoft.com/office/drawing/2014/main" id="{8B3C0398-8617-0A5D-367A-53DBE5149BB7}"/>
              </a:ext>
            </a:extLst>
          </p:cNvPr>
          <p:cNvSpPr/>
          <p:nvPr/>
        </p:nvSpPr>
        <p:spPr>
          <a:xfrm>
            <a:off x="5587604" y="1394223"/>
            <a:ext cx="1800225" cy="169069"/>
          </a:xfrm>
          <a:prstGeom prst="roundRect">
            <a:avLst/>
          </a:prstGeom>
          <a:solidFill>
            <a:srgbClr val="D9D9D9"/>
          </a:solidFill>
          <a:ln w="12700" cap="flat" cmpd="sng" algn="ctr">
            <a:noFill/>
            <a:prstDash val="solid"/>
            <a:miter lim="800000"/>
            <a:headEnd type="none" w="med" len="med"/>
            <a:tailEnd type="none" w="med" len="med"/>
          </a:ln>
        </p:spPr>
        <p:txBody>
          <a:bodyPr anchor="ctr"/>
          <a:lstStyle/>
          <a:p>
            <a:pPr algn="ctr" defTabSz="514337"/>
            <a:endParaRPr lang="en-US" sz="1013">
              <a:solidFill>
                <a:srgbClr val="FFFFFF"/>
              </a:solidFill>
              <a:latin typeface="Arial" panose="020B0604020202020204" pitchFamily="34" charset="0"/>
            </a:endParaRPr>
          </a:p>
        </p:txBody>
      </p:sp>
      <p:grpSp>
        <p:nvGrpSpPr>
          <p:cNvPr id="22633" name="Group 64">
            <a:extLst>
              <a:ext uri="{FF2B5EF4-FFF2-40B4-BE49-F238E27FC236}">
                <a16:creationId xmlns:a16="http://schemas.microsoft.com/office/drawing/2014/main" id="{042735F1-6C18-BB66-3D77-3D1040BE95BC}"/>
              </a:ext>
            </a:extLst>
          </p:cNvPr>
          <p:cNvGrpSpPr>
            <a:grpSpLocks/>
          </p:cNvGrpSpPr>
          <p:nvPr/>
        </p:nvGrpSpPr>
        <p:grpSpPr bwMode="auto">
          <a:xfrm>
            <a:off x="1584722" y="3452818"/>
            <a:ext cx="4842221" cy="406949"/>
            <a:chOff x="784859" y="5617965"/>
            <a:chExt cx="8607972" cy="722533"/>
          </a:xfrm>
        </p:grpSpPr>
        <p:grpSp>
          <p:nvGrpSpPr>
            <p:cNvPr id="22634" name="Group 65">
              <a:extLst>
                <a:ext uri="{FF2B5EF4-FFF2-40B4-BE49-F238E27FC236}">
                  <a16:creationId xmlns:a16="http://schemas.microsoft.com/office/drawing/2014/main" id="{21B86136-1618-06D6-6C73-BCA0C0384EDE}"/>
                </a:ext>
              </a:extLst>
            </p:cNvPr>
            <p:cNvGrpSpPr>
              <a:grpSpLocks/>
            </p:cNvGrpSpPr>
            <p:nvPr/>
          </p:nvGrpSpPr>
          <p:grpSpPr bwMode="auto">
            <a:xfrm>
              <a:off x="5610623" y="5990019"/>
              <a:ext cx="2088695" cy="348365"/>
              <a:chOff x="5531451" y="5879622"/>
              <a:chExt cx="2088695" cy="348365"/>
            </a:xfrm>
          </p:grpSpPr>
          <p:pic>
            <p:nvPicPr>
              <p:cNvPr id="22635" name="T-Cells infiltrate 4">
                <a:extLst>
                  <a:ext uri="{FF2B5EF4-FFF2-40B4-BE49-F238E27FC236}">
                    <a16:creationId xmlns:a16="http://schemas.microsoft.com/office/drawing/2014/main" id="{0B85F1C7-AA2C-AC1A-CEA3-4CF69603E3D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531451" y="5890193"/>
                <a:ext cx="230705" cy="262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1814" name="TextBox 1874">
                <a:extLst>
                  <a:ext uri="{FF2B5EF4-FFF2-40B4-BE49-F238E27FC236}">
                    <a16:creationId xmlns:a16="http://schemas.microsoft.com/office/drawing/2014/main" id="{8D3E788D-2A4E-459F-4214-FBADD16DAC1A}"/>
                  </a:ext>
                </a:extLst>
              </p:cNvPr>
              <p:cNvSpPr txBox="1"/>
              <p:nvPr/>
            </p:nvSpPr>
            <p:spPr>
              <a:xfrm>
                <a:off x="5718864" y="5879622"/>
                <a:ext cx="1901282"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Autoreaktive T-Zelle</a:t>
                </a:r>
              </a:p>
            </p:txBody>
          </p:sp>
        </p:grpSp>
        <p:grpSp>
          <p:nvGrpSpPr>
            <p:cNvPr id="22637" name="Group 66">
              <a:extLst>
                <a:ext uri="{FF2B5EF4-FFF2-40B4-BE49-F238E27FC236}">
                  <a16:creationId xmlns:a16="http://schemas.microsoft.com/office/drawing/2014/main" id="{115C2996-8AB8-BAD0-F531-9D4305FA9565}"/>
                </a:ext>
              </a:extLst>
            </p:cNvPr>
            <p:cNvGrpSpPr>
              <a:grpSpLocks/>
            </p:cNvGrpSpPr>
            <p:nvPr/>
          </p:nvGrpSpPr>
          <p:grpSpPr bwMode="auto">
            <a:xfrm>
              <a:off x="3970678" y="5990019"/>
              <a:ext cx="1793707" cy="348365"/>
              <a:chOff x="5456057" y="5609252"/>
              <a:chExt cx="1793707" cy="348365"/>
            </a:xfrm>
          </p:grpSpPr>
          <p:sp>
            <p:nvSpPr>
              <p:cNvPr id="22638" name="Isosceles Triangle 85">
                <a:extLst>
                  <a:ext uri="{FF2B5EF4-FFF2-40B4-BE49-F238E27FC236}">
                    <a16:creationId xmlns:a16="http://schemas.microsoft.com/office/drawing/2014/main" id="{C8BCE930-8222-5B0A-D06B-72B408BDD7A3}"/>
                  </a:ext>
                </a:extLst>
              </p:cNvPr>
              <p:cNvSpPr>
                <a:spLocks noChangeArrowheads="1"/>
              </p:cNvSpPr>
              <p:nvPr/>
            </p:nvSpPr>
            <p:spPr bwMode="auto">
              <a:xfrm rot="9900000">
                <a:off x="5456057" y="5693810"/>
                <a:ext cx="156625" cy="133179"/>
              </a:xfrm>
              <a:prstGeom prst="triangle">
                <a:avLst>
                  <a:gd name="adj" fmla="val 50000"/>
                </a:avLst>
              </a:prstGeom>
              <a:solidFill>
                <a:srgbClr val="70AD47"/>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a:endParaRPr lang="de-DE" altLang="de-DE" sz="975">
                  <a:solidFill>
                    <a:srgbClr val="404040"/>
                  </a:solidFill>
                  <a:latin typeface="+mn-lt"/>
                </a:endParaRPr>
              </a:p>
            </p:txBody>
          </p:sp>
          <p:sp>
            <p:nvSpPr>
              <p:cNvPr id="31812" name="TextBox 1872">
                <a:extLst>
                  <a:ext uri="{FF2B5EF4-FFF2-40B4-BE49-F238E27FC236}">
                    <a16:creationId xmlns:a16="http://schemas.microsoft.com/office/drawing/2014/main" id="{D34DC489-6617-1D52-58F6-8861A82BEB79}"/>
                  </a:ext>
                </a:extLst>
              </p:cNvPr>
              <p:cNvSpPr txBox="1"/>
              <p:nvPr/>
            </p:nvSpPr>
            <p:spPr>
              <a:xfrm>
                <a:off x="5602100" y="5609252"/>
                <a:ext cx="1647664"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Betazell-Antigen </a:t>
                </a:r>
              </a:p>
            </p:txBody>
          </p:sp>
        </p:grpSp>
        <p:grpSp>
          <p:nvGrpSpPr>
            <p:cNvPr id="22640" name="Group 102">
              <a:extLst>
                <a:ext uri="{FF2B5EF4-FFF2-40B4-BE49-F238E27FC236}">
                  <a16:creationId xmlns:a16="http://schemas.microsoft.com/office/drawing/2014/main" id="{74B92283-DC5E-DB5D-ABE9-A2649DCDFD35}"/>
                </a:ext>
              </a:extLst>
            </p:cNvPr>
            <p:cNvGrpSpPr>
              <a:grpSpLocks/>
            </p:cNvGrpSpPr>
            <p:nvPr/>
          </p:nvGrpSpPr>
          <p:grpSpPr bwMode="auto">
            <a:xfrm>
              <a:off x="825074" y="5617965"/>
              <a:ext cx="2392494" cy="711963"/>
              <a:chOff x="1068122" y="5622206"/>
              <a:chExt cx="2392494" cy="711963"/>
            </a:xfrm>
          </p:grpSpPr>
          <p:grpSp>
            <p:nvGrpSpPr>
              <p:cNvPr id="22641" name="Group 111">
                <a:extLst>
                  <a:ext uri="{FF2B5EF4-FFF2-40B4-BE49-F238E27FC236}">
                    <a16:creationId xmlns:a16="http://schemas.microsoft.com/office/drawing/2014/main" id="{FB0AE778-2C6A-0E25-FA4B-2207D7F5A0A1}"/>
                  </a:ext>
                </a:extLst>
              </p:cNvPr>
              <p:cNvGrpSpPr>
                <a:grpSpLocks/>
              </p:cNvGrpSpPr>
              <p:nvPr/>
            </p:nvGrpSpPr>
            <p:grpSpPr bwMode="auto">
              <a:xfrm>
                <a:off x="1068122" y="5985805"/>
                <a:ext cx="1106642" cy="348364"/>
                <a:chOff x="2337779" y="5616898"/>
                <a:chExt cx="1106642" cy="348364"/>
              </a:xfrm>
            </p:grpSpPr>
            <p:pic>
              <p:nvPicPr>
                <p:cNvPr id="22642" name="Graphic 1865">
                  <a:extLst>
                    <a:ext uri="{FF2B5EF4-FFF2-40B4-BE49-F238E27FC236}">
                      <a16:creationId xmlns:a16="http://schemas.microsoft.com/office/drawing/2014/main" id="{71391372-669D-1D8C-D6B3-4E107E03AB8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7779" y="5623240"/>
                  <a:ext cx="289970" cy="27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1810" name="TextBox 1870">
                  <a:extLst>
                    <a:ext uri="{FF2B5EF4-FFF2-40B4-BE49-F238E27FC236}">
                      <a16:creationId xmlns:a16="http://schemas.microsoft.com/office/drawing/2014/main" id="{31CBBD9B-EED1-9724-3623-02440EE74676}"/>
                    </a:ext>
                  </a:extLst>
                </p:cNvPr>
                <p:cNvSpPr txBox="1"/>
                <p:nvPr/>
              </p:nvSpPr>
              <p:spPr>
                <a:xfrm>
                  <a:off x="2534815" y="5616898"/>
                  <a:ext cx="909606" cy="348364"/>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Gesund</a:t>
                  </a:r>
                </a:p>
              </p:txBody>
            </p:sp>
          </p:grpSp>
          <p:grpSp>
            <p:nvGrpSpPr>
              <p:cNvPr id="22644" name="Group 113">
                <a:extLst>
                  <a:ext uri="{FF2B5EF4-FFF2-40B4-BE49-F238E27FC236}">
                    <a16:creationId xmlns:a16="http://schemas.microsoft.com/office/drawing/2014/main" id="{8B1C1083-7404-76B9-10A2-796BCF1FEF40}"/>
                  </a:ext>
                </a:extLst>
              </p:cNvPr>
              <p:cNvGrpSpPr>
                <a:grpSpLocks/>
              </p:cNvGrpSpPr>
              <p:nvPr/>
            </p:nvGrpSpPr>
            <p:grpSpPr bwMode="auto">
              <a:xfrm>
                <a:off x="2092783" y="5985805"/>
                <a:ext cx="1367833" cy="348364"/>
                <a:chOff x="2342461" y="5976830"/>
                <a:chExt cx="1367833" cy="348364"/>
              </a:xfrm>
            </p:grpSpPr>
            <p:sp>
              <p:nvSpPr>
                <p:cNvPr id="31804" name="TextBox 117">
                  <a:extLst>
                    <a:ext uri="{FF2B5EF4-FFF2-40B4-BE49-F238E27FC236}">
                      <a16:creationId xmlns:a16="http://schemas.microsoft.com/office/drawing/2014/main" id="{5703E0A0-7793-D565-7FDA-2AB0BB5D8FA4}"/>
                    </a:ext>
                  </a:extLst>
                </p:cNvPr>
                <p:cNvSpPr txBox="1"/>
                <p:nvPr/>
              </p:nvSpPr>
              <p:spPr>
                <a:xfrm>
                  <a:off x="2541370" y="5976830"/>
                  <a:ext cx="1168924" cy="348364"/>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Beschädigt</a:t>
                  </a:r>
                </a:p>
              </p:txBody>
            </p:sp>
            <p:grpSp>
              <p:nvGrpSpPr>
                <p:cNvPr id="22646" name="Graphic 305">
                  <a:extLst>
                    <a:ext uri="{FF2B5EF4-FFF2-40B4-BE49-F238E27FC236}">
                      <a16:creationId xmlns:a16="http://schemas.microsoft.com/office/drawing/2014/main" id="{6FA88695-BB7E-F149-8D9C-1E16094DE760}"/>
                    </a:ext>
                  </a:extLst>
                </p:cNvPr>
                <p:cNvGrpSpPr>
                  <a:grpSpLocks/>
                </p:cNvGrpSpPr>
                <p:nvPr/>
              </p:nvGrpSpPr>
              <p:grpSpPr bwMode="auto">
                <a:xfrm>
                  <a:off x="2342461" y="5985964"/>
                  <a:ext cx="283048" cy="267245"/>
                  <a:chOff x="2342461" y="5985964"/>
                  <a:chExt cx="283048" cy="267245"/>
                </a:xfrm>
              </p:grpSpPr>
              <p:sp>
                <p:nvSpPr>
                  <p:cNvPr id="31806" name="Freeform 3">
                    <a:extLst>
                      <a:ext uri="{FF2B5EF4-FFF2-40B4-BE49-F238E27FC236}">
                        <a16:creationId xmlns:a16="http://schemas.microsoft.com/office/drawing/2014/main" id="{457EC030-3A41-BC36-DB56-913FB1750523}"/>
                      </a:ext>
                    </a:extLst>
                  </p:cNvPr>
                  <p:cNvSpPr/>
                  <p:nvPr/>
                </p:nvSpPr>
                <p:spPr>
                  <a:xfrm>
                    <a:off x="2342217" y="5985285"/>
                    <a:ext cx="283619" cy="268471"/>
                  </a:xfrm>
                  <a:custGeom>
                    <a:avLst/>
                    <a:gdLst>
                      <a:gd name="connsiteX0" fmla="*/ 95259 w 283048"/>
                      <a:gd name="connsiteY0" fmla="*/ 12522 h 267245"/>
                      <a:gd name="connsiteX1" fmla="*/ 111257 w 283048"/>
                      <a:gd name="connsiteY1" fmla="*/ 3061 h 267245"/>
                      <a:gd name="connsiteX2" fmla="*/ 136902 w 283048"/>
                      <a:gd name="connsiteY2" fmla="*/ 306 h 267245"/>
                      <a:gd name="connsiteX3" fmla="*/ 220287 w 283048"/>
                      <a:gd name="connsiteY3" fmla="*/ 31163 h 267245"/>
                      <a:gd name="connsiteX4" fmla="*/ 261307 w 283048"/>
                      <a:gd name="connsiteY4" fmla="*/ 53109 h 267245"/>
                      <a:gd name="connsiteX5" fmla="*/ 278404 w 283048"/>
                      <a:gd name="connsiteY5" fmla="*/ 66264 h 267245"/>
                      <a:gd name="connsiteX6" fmla="*/ 282862 w 283048"/>
                      <a:gd name="connsiteY6" fmla="*/ 92562 h 267245"/>
                      <a:gd name="connsiteX7" fmla="*/ 279125 w 283048"/>
                      <a:gd name="connsiteY7" fmla="*/ 144269 h 267245"/>
                      <a:gd name="connsiteX8" fmla="*/ 267804 w 283048"/>
                      <a:gd name="connsiteY8" fmla="*/ 200352 h 267245"/>
                      <a:gd name="connsiteX9" fmla="*/ 232145 w 283048"/>
                      <a:gd name="connsiteY9" fmla="*/ 243841 h 267245"/>
                      <a:gd name="connsiteX10" fmla="*/ 191845 w 283048"/>
                      <a:gd name="connsiteY10" fmla="*/ 255143 h 267245"/>
                      <a:gd name="connsiteX11" fmla="*/ 142715 w 283048"/>
                      <a:gd name="connsiteY11" fmla="*/ 263165 h 267245"/>
                      <a:gd name="connsiteX12" fmla="*/ 72288 w 283048"/>
                      <a:gd name="connsiteY12" fmla="*/ 261556 h 267245"/>
                      <a:gd name="connsiteX13" fmla="*/ 28593 w 283048"/>
                      <a:gd name="connsiteY13" fmla="*/ 222139 h 267245"/>
                      <a:gd name="connsiteX14" fmla="*/ 224 w 283048"/>
                      <a:gd name="connsiteY14" fmla="*/ 154498 h 267245"/>
                      <a:gd name="connsiteX15" fmla="*/ 29875 w 283048"/>
                      <a:gd name="connsiteY15" fmla="*/ 83613 h 267245"/>
                      <a:gd name="connsiteX16" fmla="*/ 95259 w 283048"/>
                      <a:gd name="connsiteY16" fmla="*/ 12522 h 26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048" h="267245">
                        <a:moveTo>
                          <a:pt x="95259" y="12522"/>
                        </a:moveTo>
                        <a:cubicBezTo>
                          <a:pt x="100136" y="8658"/>
                          <a:pt x="105519" y="5475"/>
                          <a:pt x="111257" y="3061"/>
                        </a:cubicBezTo>
                        <a:cubicBezTo>
                          <a:pt x="119341" y="-36"/>
                          <a:pt x="128244" y="-402"/>
                          <a:pt x="136902" y="306"/>
                        </a:cubicBezTo>
                        <a:cubicBezTo>
                          <a:pt x="166675" y="2744"/>
                          <a:pt x="193957" y="17094"/>
                          <a:pt x="220287" y="31163"/>
                        </a:cubicBezTo>
                        <a:lnTo>
                          <a:pt x="261307" y="53109"/>
                        </a:lnTo>
                        <a:cubicBezTo>
                          <a:pt x="267719" y="56535"/>
                          <a:pt x="274411" y="60205"/>
                          <a:pt x="278404" y="66264"/>
                        </a:cubicBezTo>
                        <a:cubicBezTo>
                          <a:pt x="283399" y="73811"/>
                          <a:pt x="283289" y="83528"/>
                          <a:pt x="282862" y="92562"/>
                        </a:cubicBezTo>
                        <a:cubicBezTo>
                          <a:pt x="282047" y="109826"/>
                          <a:pt x="280802" y="127062"/>
                          <a:pt x="279125" y="144269"/>
                        </a:cubicBezTo>
                        <a:cubicBezTo>
                          <a:pt x="277232" y="163300"/>
                          <a:pt x="274753" y="182515"/>
                          <a:pt x="267804" y="200352"/>
                        </a:cubicBezTo>
                        <a:cubicBezTo>
                          <a:pt x="260856" y="218189"/>
                          <a:pt x="248973" y="234709"/>
                          <a:pt x="232145" y="243841"/>
                        </a:cubicBezTo>
                        <a:cubicBezTo>
                          <a:pt x="219810" y="250534"/>
                          <a:pt x="205669" y="252887"/>
                          <a:pt x="191845" y="255143"/>
                        </a:cubicBezTo>
                        <a:lnTo>
                          <a:pt x="142715" y="263165"/>
                        </a:lnTo>
                        <a:cubicBezTo>
                          <a:pt x="119207" y="267006"/>
                          <a:pt x="94270" y="270663"/>
                          <a:pt x="72288" y="261556"/>
                        </a:cubicBezTo>
                        <a:cubicBezTo>
                          <a:pt x="53970" y="253960"/>
                          <a:pt x="40097" y="238391"/>
                          <a:pt x="28593" y="222139"/>
                        </a:cubicBezTo>
                        <a:cubicBezTo>
                          <a:pt x="14268" y="201949"/>
                          <a:pt x="2178" y="179223"/>
                          <a:pt x="224" y="154498"/>
                        </a:cubicBezTo>
                        <a:cubicBezTo>
                          <a:pt x="-2133" y="124457"/>
                          <a:pt x="14549" y="106717"/>
                          <a:pt x="29875" y="83613"/>
                        </a:cubicBezTo>
                        <a:cubicBezTo>
                          <a:pt x="48022" y="56255"/>
                          <a:pt x="68649" y="32212"/>
                          <a:pt x="95259" y="12522"/>
                        </a:cubicBezTo>
                        <a:close/>
                      </a:path>
                    </a:pathLst>
                  </a:custGeom>
                  <a:solidFill>
                    <a:schemeClr val="tx2"/>
                  </a:solidFill>
                  <a:ln w="7204" cap="flat">
                    <a:solidFill>
                      <a:srgbClr val="585863"/>
                    </a:solidFill>
                    <a:prstDash val="solid"/>
                    <a:miter/>
                  </a:ln>
                </p:spPr>
                <p:txBody>
                  <a:bodyPr anchor="ctr"/>
                  <a:lstStyle/>
                  <a:p>
                    <a:pPr fontAlgn="auto">
                      <a:buSzTx/>
                    </a:pPr>
                    <a:endParaRPr lang="en-US" sz="1013">
                      <a:solidFill>
                        <a:schemeClr val="tx1">
                          <a:lumMod val="75000"/>
                          <a:lumOff val="25000"/>
                        </a:schemeClr>
                      </a:solidFill>
                    </a:endParaRPr>
                  </a:p>
                </p:txBody>
              </p:sp>
              <p:sp>
                <p:nvSpPr>
                  <p:cNvPr id="31807" name="Freeform 4">
                    <a:extLst>
                      <a:ext uri="{FF2B5EF4-FFF2-40B4-BE49-F238E27FC236}">
                        <a16:creationId xmlns:a16="http://schemas.microsoft.com/office/drawing/2014/main" id="{6469EAF6-AAEF-A374-CE96-31CAF5830962}"/>
                      </a:ext>
                    </a:extLst>
                  </p:cNvPr>
                  <p:cNvSpPr/>
                  <p:nvPr/>
                </p:nvSpPr>
                <p:spPr>
                  <a:xfrm>
                    <a:off x="2426879" y="6071957"/>
                    <a:ext cx="122760" cy="133178"/>
                  </a:xfrm>
                  <a:custGeom>
                    <a:avLst/>
                    <a:gdLst>
                      <a:gd name="connsiteX0" fmla="*/ 120900 w 120900"/>
                      <a:gd name="connsiteY0" fmla="*/ 67056 h 134112"/>
                      <a:gd name="connsiteX1" fmla="*/ 60450 w 120900"/>
                      <a:gd name="connsiteY1" fmla="*/ 134112 h 134112"/>
                      <a:gd name="connsiteX2" fmla="*/ 0 w 120900"/>
                      <a:gd name="connsiteY2" fmla="*/ 67056 h 134112"/>
                      <a:gd name="connsiteX3" fmla="*/ 60450 w 120900"/>
                      <a:gd name="connsiteY3" fmla="*/ 0 h 134112"/>
                      <a:gd name="connsiteX4" fmla="*/ 120900 w 120900"/>
                      <a:gd name="connsiteY4" fmla="*/ 67056 h 134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00" h="134112">
                        <a:moveTo>
                          <a:pt x="120900" y="67056"/>
                        </a:moveTo>
                        <a:cubicBezTo>
                          <a:pt x="120900" y="104090"/>
                          <a:pt x="93836" y="134112"/>
                          <a:pt x="60450" y="134112"/>
                        </a:cubicBezTo>
                        <a:cubicBezTo>
                          <a:pt x="27064" y="134112"/>
                          <a:pt x="0" y="104090"/>
                          <a:pt x="0" y="67056"/>
                        </a:cubicBezTo>
                        <a:cubicBezTo>
                          <a:pt x="0" y="30022"/>
                          <a:pt x="27064" y="0"/>
                          <a:pt x="60450" y="0"/>
                        </a:cubicBezTo>
                        <a:cubicBezTo>
                          <a:pt x="93836" y="0"/>
                          <a:pt x="120900" y="30022"/>
                          <a:pt x="120900" y="67056"/>
                        </a:cubicBezTo>
                        <a:close/>
                      </a:path>
                    </a:pathLst>
                  </a:custGeom>
                  <a:solidFill>
                    <a:srgbClr val="E3E7F7">
                      <a:alpha val="48000"/>
                    </a:srgbClr>
                  </a:solidFill>
                  <a:ln w="1201" cap="flat">
                    <a:noFill/>
                    <a:prstDash val="solid"/>
                    <a:miter/>
                  </a:ln>
                </p:spPr>
                <p:txBody>
                  <a:bodyPr anchor="ctr"/>
                  <a:lstStyle/>
                  <a:p>
                    <a:pPr fontAlgn="auto">
                      <a:buSzTx/>
                    </a:pPr>
                    <a:endParaRPr lang="en-US" sz="1013">
                      <a:solidFill>
                        <a:schemeClr val="tx1">
                          <a:lumMod val="75000"/>
                          <a:lumOff val="25000"/>
                        </a:schemeClr>
                      </a:solidFill>
                    </a:endParaRPr>
                  </a:p>
                </p:txBody>
              </p:sp>
              <p:sp>
                <p:nvSpPr>
                  <p:cNvPr id="31808" name="Freeform 5">
                    <a:extLst>
                      <a:ext uri="{FF2B5EF4-FFF2-40B4-BE49-F238E27FC236}">
                        <a16:creationId xmlns:a16="http://schemas.microsoft.com/office/drawing/2014/main" id="{2D656E01-F068-A9DA-3703-0F2EAC2CB4DF}"/>
                      </a:ext>
                    </a:extLst>
                  </p:cNvPr>
                  <p:cNvSpPr/>
                  <p:nvPr/>
                </p:nvSpPr>
                <p:spPr>
                  <a:xfrm>
                    <a:off x="2532707" y="6027564"/>
                    <a:ext cx="69847" cy="118381"/>
                  </a:xfrm>
                  <a:custGeom>
                    <a:avLst/>
                    <a:gdLst>
                      <a:gd name="connsiteX0" fmla="*/ 53880 w 69942"/>
                      <a:gd name="connsiteY0" fmla="*/ 24616 h 117152"/>
                      <a:gd name="connsiteX1" fmla="*/ 68022 w 69942"/>
                      <a:gd name="connsiteY1" fmla="*/ 36040 h 117152"/>
                      <a:gd name="connsiteX2" fmla="*/ 69707 w 69942"/>
                      <a:gd name="connsiteY2" fmla="*/ 46732 h 117152"/>
                      <a:gd name="connsiteX3" fmla="*/ 63467 w 69942"/>
                      <a:gd name="connsiteY3" fmla="*/ 117153 h 117152"/>
                      <a:gd name="connsiteX4" fmla="*/ 56872 w 69942"/>
                      <a:gd name="connsiteY4" fmla="*/ 60314 h 117152"/>
                      <a:gd name="connsiteX5" fmla="*/ 30530 w 69942"/>
                      <a:gd name="connsiteY5" fmla="*/ 29175 h 117152"/>
                      <a:gd name="connsiteX6" fmla="*/ 0 w 69942"/>
                      <a:gd name="connsiteY6" fmla="*/ 0 h 117152"/>
                      <a:gd name="connsiteX7" fmla="*/ 53880 w 69942"/>
                      <a:gd name="connsiteY7" fmla="*/ 24616 h 11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42" h="117152">
                        <a:moveTo>
                          <a:pt x="53880" y="24616"/>
                        </a:moveTo>
                        <a:cubicBezTo>
                          <a:pt x="59461" y="27286"/>
                          <a:pt x="65457" y="30407"/>
                          <a:pt x="68022" y="36040"/>
                        </a:cubicBezTo>
                        <a:cubicBezTo>
                          <a:pt x="69524" y="39344"/>
                          <a:pt x="69634" y="43099"/>
                          <a:pt x="69707" y="46732"/>
                        </a:cubicBezTo>
                        <a:cubicBezTo>
                          <a:pt x="70195" y="70409"/>
                          <a:pt x="70611" y="94573"/>
                          <a:pt x="63467" y="117153"/>
                        </a:cubicBezTo>
                        <a:cubicBezTo>
                          <a:pt x="57360" y="98975"/>
                          <a:pt x="63467" y="78321"/>
                          <a:pt x="56872" y="60314"/>
                        </a:cubicBezTo>
                        <a:cubicBezTo>
                          <a:pt x="52036" y="47098"/>
                          <a:pt x="41240" y="37710"/>
                          <a:pt x="30530" y="29175"/>
                        </a:cubicBezTo>
                        <a:cubicBezTo>
                          <a:pt x="21139" y="21702"/>
                          <a:pt x="3664" y="11875"/>
                          <a:pt x="0" y="0"/>
                        </a:cubicBezTo>
                        <a:cubicBezTo>
                          <a:pt x="18147" y="4487"/>
                          <a:pt x="36930" y="16471"/>
                          <a:pt x="53880" y="24616"/>
                        </a:cubicBezTo>
                        <a:close/>
                      </a:path>
                    </a:pathLst>
                  </a:custGeom>
                  <a:solidFill>
                    <a:srgbClr val="FFFFFF"/>
                  </a:solidFill>
                  <a:ln w="1201" cap="flat">
                    <a:noFill/>
                    <a:prstDash val="solid"/>
                    <a:miter/>
                  </a:ln>
                </p:spPr>
                <p:txBody>
                  <a:bodyPr anchor="ctr"/>
                  <a:lstStyle/>
                  <a:p>
                    <a:pPr fontAlgn="auto">
                      <a:buSzTx/>
                    </a:pPr>
                    <a:endParaRPr lang="en-US" sz="1013">
                      <a:solidFill>
                        <a:schemeClr val="tx1">
                          <a:lumMod val="75000"/>
                          <a:lumOff val="25000"/>
                        </a:schemeClr>
                      </a:solidFill>
                    </a:endParaRPr>
                  </a:p>
                </p:txBody>
              </p:sp>
            </p:grpSp>
          </p:grpSp>
          <p:sp>
            <p:nvSpPr>
              <p:cNvPr id="31803" name="TextBox 116">
                <a:extLst>
                  <a:ext uri="{FF2B5EF4-FFF2-40B4-BE49-F238E27FC236}">
                    <a16:creationId xmlns:a16="http://schemas.microsoft.com/office/drawing/2014/main" id="{23F3D375-06F4-95E3-5D49-A1E0F5D2FD83}"/>
                  </a:ext>
                </a:extLst>
              </p:cNvPr>
              <p:cNvSpPr txBox="1"/>
              <p:nvPr/>
            </p:nvSpPr>
            <p:spPr>
              <a:xfrm>
                <a:off x="2113704" y="5622206"/>
                <a:ext cx="1228766"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b="1">
                    <a:ln w="9525" cap="flat" cmpd="sng" algn="ctr">
                      <a:noFill/>
                      <a:prstDash val="solid"/>
                      <a:round/>
                      <a:headEnd type="none" w="med" len="med"/>
                      <a:tailEnd type="none" w="med" len="med"/>
                    </a:ln>
                    <a:solidFill>
                      <a:srgbClr val="404040"/>
                    </a:solidFill>
                    <a:ea typeface="Arial"/>
                  </a:rPr>
                  <a:t>Betazellen</a:t>
                </a:r>
              </a:p>
            </p:txBody>
          </p:sp>
        </p:grpSp>
        <p:sp>
          <p:nvSpPr>
            <p:cNvPr id="31796" name="Freeform 310">
              <a:extLst>
                <a:ext uri="{FF2B5EF4-FFF2-40B4-BE49-F238E27FC236}">
                  <a16:creationId xmlns:a16="http://schemas.microsoft.com/office/drawing/2014/main" id="{2D2C3F17-C2DD-0CFE-CF7D-708ED17331BE}"/>
                </a:ext>
              </a:extLst>
            </p:cNvPr>
            <p:cNvSpPr/>
            <p:nvPr/>
          </p:nvSpPr>
          <p:spPr>
            <a:xfrm rot="5400000">
              <a:off x="2260142" y="4411155"/>
              <a:ext cx="61304" cy="3011869"/>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chemeClr val="tx1">
                    <a:lumMod val="75000"/>
                    <a:lumOff val="25000"/>
                  </a:schemeClr>
                </a:solidFill>
              </a:endParaRPr>
            </a:p>
          </p:txBody>
        </p:sp>
        <p:pic>
          <p:nvPicPr>
            <p:cNvPr id="22652" name="Graphic 105">
              <a:extLst>
                <a:ext uri="{FF2B5EF4-FFF2-40B4-BE49-F238E27FC236}">
                  <a16:creationId xmlns:a16="http://schemas.microsoft.com/office/drawing/2014/main" id="{9B22EB5D-880C-2728-99B8-5EE3CAB0848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04178" y="5987906"/>
              <a:ext cx="289968" cy="274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1798" name="TextBox 106">
              <a:extLst>
                <a:ext uri="{FF2B5EF4-FFF2-40B4-BE49-F238E27FC236}">
                  <a16:creationId xmlns:a16="http://schemas.microsoft.com/office/drawing/2014/main" id="{01EDC52C-4E53-59E7-4832-B94C54F65D77}"/>
                </a:ext>
              </a:extLst>
            </p:cNvPr>
            <p:cNvSpPr txBox="1"/>
            <p:nvPr/>
          </p:nvSpPr>
          <p:spPr>
            <a:xfrm>
              <a:off x="3301452" y="5992133"/>
              <a:ext cx="576199"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Tot</a:t>
              </a:r>
            </a:p>
          </p:txBody>
        </p:sp>
        <p:sp>
          <p:nvSpPr>
            <p:cNvPr id="31799" name="Freeform 676">
              <a:extLst>
                <a:ext uri="{FF2B5EF4-FFF2-40B4-BE49-F238E27FC236}">
                  <a16:creationId xmlns:a16="http://schemas.microsoft.com/office/drawing/2014/main" id="{A2E9B913-8EAD-8CEE-6CD2-0027F0E93B6A}"/>
                </a:ext>
              </a:extLst>
            </p:cNvPr>
            <p:cNvSpPr/>
            <p:nvPr/>
          </p:nvSpPr>
          <p:spPr>
            <a:xfrm rot="960000">
              <a:off x="7473199" y="6087261"/>
              <a:ext cx="31748" cy="42279"/>
            </a:xfrm>
            <a:custGeom>
              <a:avLst/>
              <a:gdLst>
                <a:gd name="connsiteX0" fmla="*/ 0 w 96767"/>
                <a:gd name="connsiteY0" fmla="*/ 150303 h 150303"/>
                <a:gd name="connsiteX1" fmla="*/ 70960 w 96767"/>
                <a:gd name="connsiteY1" fmla="*/ 66010 h 150303"/>
                <a:gd name="connsiteX2" fmla="*/ 96767 w 96767"/>
                <a:gd name="connsiteY2" fmla="*/ 0 h 150303"/>
                <a:gd name="connsiteX3" fmla="*/ 47276 w 96767"/>
                <a:gd name="connsiteY3" fmla="*/ 73536 h 150303"/>
                <a:gd name="connsiteX4" fmla="*/ 23277 w 96767"/>
                <a:gd name="connsiteY4" fmla="*/ 111682 h 150303"/>
                <a:gd name="connsiteX5" fmla="*/ 0 w 96767"/>
                <a:gd name="connsiteY5" fmla="*/ 150303 h 15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67" h="150303">
                  <a:moveTo>
                    <a:pt x="0" y="150303"/>
                  </a:moveTo>
                  <a:cubicBezTo>
                    <a:pt x="27276" y="125445"/>
                    <a:pt x="55163" y="99434"/>
                    <a:pt x="70960" y="66010"/>
                  </a:cubicBezTo>
                  <a:cubicBezTo>
                    <a:pt x="80587" y="45672"/>
                    <a:pt x="91095" y="21695"/>
                    <a:pt x="96767" y="0"/>
                  </a:cubicBezTo>
                  <a:cubicBezTo>
                    <a:pt x="78688" y="23051"/>
                    <a:pt x="63095" y="48971"/>
                    <a:pt x="47276" y="73536"/>
                  </a:cubicBezTo>
                  <a:cubicBezTo>
                    <a:pt x="39170" y="86191"/>
                    <a:pt x="31170" y="98906"/>
                    <a:pt x="23277" y="111682"/>
                  </a:cubicBezTo>
                  <a:cubicBezTo>
                    <a:pt x="16474" y="122733"/>
                    <a:pt x="9446" y="141625"/>
                    <a:pt x="0" y="150303"/>
                  </a:cubicBezTo>
                  <a:close/>
                </a:path>
              </a:pathLst>
            </a:custGeom>
            <a:solidFill>
              <a:srgbClr val="FFFFFF"/>
            </a:solidFill>
            <a:ln w="2228" cap="flat">
              <a:noFill/>
              <a:prstDash val="solid"/>
              <a:miter/>
            </a:ln>
          </p:spPr>
          <p:txBody>
            <a:bodyPr anchor="ctr"/>
            <a:lstStyle/>
            <a:p>
              <a:pPr defTabSz="514337"/>
              <a:endParaRPr lang="en-US" sz="1013">
                <a:solidFill>
                  <a:schemeClr val="tx1">
                    <a:lumMod val="75000"/>
                    <a:lumOff val="25000"/>
                  </a:schemeClr>
                </a:solidFill>
              </a:endParaRPr>
            </a:p>
          </p:txBody>
        </p:sp>
        <p:sp>
          <p:nvSpPr>
            <p:cNvPr id="31800" name="TextBox 110">
              <a:extLst>
                <a:ext uri="{FF2B5EF4-FFF2-40B4-BE49-F238E27FC236}">
                  <a16:creationId xmlns:a16="http://schemas.microsoft.com/office/drawing/2014/main" id="{5A3A3210-9874-EB93-34A4-27A21C82F376}"/>
                </a:ext>
              </a:extLst>
            </p:cNvPr>
            <p:cNvSpPr txBox="1"/>
            <p:nvPr/>
          </p:nvSpPr>
          <p:spPr>
            <a:xfrm>
              <a:off x="7913296" y="5990018"/>
              <a:ext cx="1479535"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Autoantikörper</a:t>
              </a:r>
            </a:p>
          </p:txBody>
        </p:sp>
      </p:grpSp>
      <p:grpSp>
        <p:nvGrpSpPr>
          <p:cNvPr id="22656" name="Group 1875">
            <a:extLst>
              <a:ext uri="{FF2B5EF4-FFF2-40B4-BE49-F238E27FC236}">
                <a16:creationId xmlns:a16="http://schemas.microsoft.com/office/drawing/2014/main" id="{3ADBFEAB-1711-AE44-ACEF-B700650386B3}"/>
              </a:ext>
            </a:extLst>
          </p:cNvPr>
          <p:cNvGrpSpPr>
            <a:grpSpLocks/>
          </p:cNvGrpSpPr>
          <p:nvPr/>
        </p:nvGrpSpPr>
        <p:grpSpPr bwMode="auto">
          <a:xfrm>
            <a:off x="5449786" y="3673079"/>
            <a:ext cx="176213" cy="129778"/>
            <a:chOff x="4838046" y="5925384"/>
            <a:chExt cx="313545" cy="230188"/>
          </a:xfrm>
        </p:grpSpPr>
        <p:pic>
          <p:nvPicPr>
            <p:cNvPr id="22657" name="Graphic 1876">
              <a:extLst>
                <a:ext uri="{FF2B5EF4-FFF2-40B4-BE49-F238E27FC236}">
                  <a16:creationId xmlns:a16="http://schemas.microsoft.com/office/drawing/2014/main" id="{4A4EB7EB-9D2C-31A2-2794-53B0C2FECDA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14820000">
              <a:off x="4844614" y="6003289"/>
              <a:ext cx="133044" cy="146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658" name="Graphic 1877">
              <a:extLst>
                <a:ext uri="{FF2B5EF4-FFF2-40B4-BE49-F238E27FC236}">
                  <a16:creationId xmlns:a16="http://schemas.microsoft.com/office/drawing/2014/main" id="{6FC68F45-6DD7-F4B5-2667-004766A9A78D}"/>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1400000">
              <a:off x="4973633" y="5925384"/>
              <a:ext cx="146180" cy="133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2659" name="Graphic 1878">
              <a:extLst>
                <a:ext uri="{FF2B5EF4-FFF2-40B4-BE49-F238E27FC236}">
                  <a16:creationId xmlns:a16="http://schemas.microsoft.com/office/drawing/2014/main" id="{73471F66-B7ED-9B86-9037-591E1EAAADB1}"/>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9740000">
              <a:off x="5005412" y="6022528"/>
              <a:ext cx="146179" cy="133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sp>
        <p:nvSpPr>
          <p:cNvPr id="6" name="TextBox 3037">
            <a:extLst>
              <a:ext uri="{FF2B5EF4-FFF2-40B4-BE49-F238E27FC236}">
                <a16:creationId xmlns:a16="http://schemas.microsoft.com/office/drawing/2014/main" id="{8A6CF0B4-5AC5-65D0-F863-B4C34FF8E4F7}"/>
              </a:ext>
            </a:extLst>
          </p:cNvPr>
          <p:cNvSpPr txBox="1"/>
          <p:nvPr/>
        </p:nvSpPr>
        <p:spPr>
          <a:xfrm>
            <a:off x="363944" y="4826534"/>
            <a:ext cx="8544017" cy="276999"/>
          </a:xfrm>
          <a:prstGeom prst="rect">
            <a:avLst/>
          </a:prstGeom>
          <a:noFill/>
        </p:spPr>
        <p:txBody>
          <a:bodyPr wrap="square" rtlCol="0" anchor="b">
            <a:spAutoFit/>
          </a:bodyPr>
          <a:lstStyle/>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Insel RA </a:t>
            </a:r>
            <a:r>
              <a:rPr lang="de" sz="600" i="1">
                <a:solidFill>
                  <a:srgbClr val="404040"/>
                </a:solidFill>
                <a:ea typeface="Arial"/>
                <a:cs typeface="Arial"/>
              </a:rPr>
              <a:t>et al. Diabetes Care </a:t>
            </a:r>
            <a:r>
              <a:rPr lang="de" sz="600">
                <a:solidFill>
                  <a:srgbClr val="404040"/>
                </a:solidFill>
                <a:ea typeface="Arial"/>
                <a:cs typeface="Arial"/>
              </a:rPr>
              <a:t>2015; 38: 1964–74. </a:t>
            </a:r>
            <a:r>
              <a:rPr lang="de" sz="600" b="1">
                <a:solidFill>
                  <a:srgbClr val="404040"/>
                </a:solidFill>
                <a:ea typeface="Arial"/>
                <a:cs typeface="Arial"/>
              </a:rPr>
              <a:t>2. </a:t>
            </a:r>
            <a:r>
              <a:rPr lang="de" sz="600">
                <a:solidFill>
                  <a:srgbClr val="404040"/>
                </a:solidFill>
                <a:ea typeface="Arial"/>
                <a:cs typeface="Arial"/>
              </a:rPr>
              <a:t>van Belle TL </a:t>
            </a:r>
            <a:r>
              <a:rPr lang="de" sz="600" i="1">
                <a:solidFill>
                  <a:srgbClr val="404040"/>
                </a:solidFill>
                <a:ea typeface="Arial"/>
                <a:cs typeface="Arial"/>
              </a:rPr>
              <a:t>et al. Physiole Rev</a:t>
            </a:r>
            <a:r>
              <a:rPr lang="de" sz="600">
                <a:solidFill>
                  <a:srgbClr val="404040"/>
                </a:solidFill>
                <a:ea typeface="Arial"/>
                <a:cs typeface="Arial"/>
              </a:rPr>
              <a:t> 2011; 91: 79–118. </a:t>
            </a:r>
            <a:r>
              <a:rPr lang="de" sz="600" b="1">
                <a:solidFill>
                  <a:srgbClr val="404040"/>
                </a:solidFill>
                <a:ea typeface="Arial"/>
                <a:cs typeface="Arial"/>
              </a:rPr>
              <a:t>3.</a:t>
            </a:r>
            <a:r>
              <a:rPr lang="de" sz="600">
                <a:solidFill>
                  <a:srgbClr val="404040"/>
                </a:solidFill>
                <a:ea typeface="Arial"/>
                <a:cs typeface="Arial"/>
              </a:rPr>
              <a:t> Pugliese A. </a:t>
            </a:r>
            <a:r>
              <a:rPr lang="de" sz="600" i="1">
                <a:solidFill>
                  <a:srgbClr val="404040"/>
                </a:solidFill>
                <a:ea typeface="Arial"/>
                <a:cs typeface="Arial"/>
              </a:rPr>
              <a:t>J Clin Invest</a:t>
            </a:r>
            <a:r>
              <a:rPr lang="de" sz="600">
                <a:solidFill>
                  <a:srgbClr val="404040"/>
                </a:solidFill>
                <a:ea typeface="Arial"/>
                <a:cs typeface="Arial"/>
              </a:rPr>
              <a:t> 2017; 127: 2881–91. </a:t>
            </a:r>
            <a:r>
              <a:rPr lang="de" sz="600" b="1">
                <a:solidFill>
                  <a:srgbClr val="404040"/>
                </a:solidFill>
                <a:ea typeface="Arial"/>
                <a:cs typeface="Arial"/>
              </a:rPr>
              <a:t>4.</a:t>
            </a:r>
            <a:r>
              <a:rPr lang="de" sz="600">
                <a:solidFill>
                  <a:srgbClr val="404040"/>
                </a:solidFill>
                <a:ea typeface="Arial"/>
                <a:cs typeface="Arial"/>
              </a:rPr>
              <a:t> Rodriguez-Calvo T </a:t>
            </a:r>
            <a:r>
              <a:rPr lang="de" sz="600" i="1">
                <a:solidFill>
                  <a:srgbClr val="404040"/>
                </a:solidFill>
                <a:ea typeface="Arial"/>
                <a:cs typeface="Arial"/>
              </a:rPr>
              <a:t>et al. Front Immunol </a:t>
            </a:r>
            <a:r>
              <a:rPr lang="de" sz="600">
                <a:solidFill>
                  <a:srgbClr val="404040"/>
                </a:solidFill>
                <a:ea typeface="Arial"/>
                <a:cs typeface="Arial"/>
              </a:rPr>
              <a:t>2021; 12: 667989.</a:t>
            </a:r>
            <a:endParaRPr lang="en-US" sz="600">
              <a:solidFill>
                <a:srgbClr val="404040"/>
              </a:solidFill>
            </a:endParaRPr>
          </a:p>
        </p:txBody>
      </p:sp>
      <p:sp>
        <p:nvSpPr>
          <p:cNvPr id="7" name="TextBox 28">
            <a:extLst>
              <a:ext uri="{FF2B5EF4-FFF2-40B4-BE49-F238E27FC236}">
                <a16:creationId xmlns:a16="http://schemas.microsoft.com/office/drawing/2014/main" id="{DAFE53BF-D660-2D7D-4FA4-4BCF11F39775}"/>
              </a:ext>
            </a:extLst>
          </p:cNvPr>
          <p:cNvSpPr txBox="1"/>
          <p:nvPr/>
        </p:nvSpPr>
        <p:spPr>
          <a:xfrm>
            <a:off x="363945" y="4453078"/>
            <a:ext cx="6488192" cy="346249"/>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 sz="700">
                <a:ln w="9525" cap="flat" cmpd="sng" algn="ctr">
                  <a:noFill/>
                  <a:prstDash val="solid"/>
                  <a:round/>
                  <a:headEnd type="none" w="med" len="med"/>
                  <a:tailEnd type="none" w="med" len="med"/>
                </a:ln>
                <a:solidFill>
                  <a:srgbClr val="404040"/>
                </a:solidFill>
                <a:ea typeface="Arial"/>
              </a:rPr>
              <a:t>T1D: Typ-1-Diabetes.</a:t>
            </a:r>
          </a:p>
          <a:p>
            <a:pPr defTabSz="514337">
              <a:spcAft>
                <a:spcPts val="338"/>
              </a:spcAft>
            </a:pPr>
            <a:r>
              <a:rPr lang="de" sz="700">
                <a:ln w="9525" cap="flat" cmpd="sng" algn="ctr">
                  <a:noFill/>
                  <a:prstDash val="solid"/>
                  <a:round/>
                  <a:headEnd type="none" w="med" len="med"/>
                  <a:tailEnd type="none" w="med" len="med"/>
                </a:ln>
                <a:solidFill>
                  <a:srgbClr val="404040"/>
                </a:solidFill>
                <a:ea typeface="Arial"/>
              </a:rPr>
              <a:t>Hinweis: Abbildung ist ein Beispiel für Veranschaulichungszwecke.</a:t>
            </a:r>
          </a:p>
        </p:txBody>
      </p:sp>
      <p:sp>
        <p:nvSpPr>
          <p:cNvPr id="3" name="Title 3">
            <a:extLst>
              <a:ext uri="{FF2B5EF4-FFF2-40B4-BE49-F238E27FC236}">
                <a16:creationId xmlns:a16="http://schemas.microsoft.com/office/drawing/2014/main" id="{727C4961-423B-F23D-72C4-EA26D0B5815E}"/>
              </a:ext>
            </a:extLst>
          </p:cNvPr>
          <p:cNvSpPr txBox="1">
            <a:spLocks/>
          </p:cNvSpPr>
          <p:nvPr/>
        </p:nvSpPr>
        <p:spPr>
          <a:xfrm>
            <a:off x="363944" y="133354"/>
            <a:ext cx="8485200" cy="672166"/>
          </a:xfrm>
          <a:prstGeom prst="rect">
            <a:avLst/>
          </a:prstGeom>
          <a:ln cap="flat" algn="ctr">
            <a:miter lim="800000"/>
            <a:headEnd type="none" w="med" len="med"/>
            <a:tailEnd type="none" w="med" len="med"/>
          </a:ln>
        </p:spPr>
        <p:txBody>
          <a:bodyPr vert="horz" lIns="45720" tIns="45720" rIns="45720" bIns="45720" rtlCol="0" anchor="ctr">
            <a:noAutofit/>
          </a:bodyPr>
          <a:lstStyle>
            <a:lvl1pPr marL="0" indent="0" algn="l" defTabSz="684212" rtl="0" eaLnBrk="0" fontAlgn="base" latinLnBrk="0" hangingPunct="0">
              <a:lnSpc>
                <a:spcPct val="90000"/>
              </a:lnSpc>
              <a:spcBef>
                <a:spcPct val="0"/>
              </a:spcBef>
              <a:spcAft>
                <a:spcPct val="0"/>
              </a:spcAft>
              <a:buClrTx/>
              <a:buSzTx/>
              <a:buFontTx/>
              <a:buNone/>
              <a:defRPr kumimoji="0" lang="en-US" altLang="en-US" sz="2800" b="1" i="0" u="none" kern="1200" baseline="0">
                <a:solidFill>
                  <a:schemeClr val="tx2"/>
                </a:solidFill>
                <a:latin typeface="Arial" pitchFamily="34" charset="0"/>
                <a:ea typeface="Arial" pitchFamily="34" charset="0"/>
                <a:cs typeface="Arial" pitchFamily="34" charset="0"/>
              </a:defRPr>
            </a:lvl1pPr>
          </a:lstStyle>
          <a:p>
            <a:pPr eaLnBrk="1" hangingPunct="1"/>
            <a:r>
              <a:rPr lang="de-DE" sz="2000">
                <a:ln w="9525" cap="flat" cmpd="sng" algn="ctr">
                  <a:noFill/>
                  <a:prstDash val="solid"/>
                  <a:round/>
                  <a:headEnd type="none" w="med" len="med"/>
                  <a:tailEnd type="none" w="med" len="med"/>
                </a:ln>
                <a:solidFill>
                  <a:srgbClr val="7030A0"/>
                </a:solidFill>
                <a:latin typeface="+mj-lt"/>
                <a:ea typeface="Arial"/>
                <a:cs typeface="Arial"/>
              </a:rPr>
              <a:t>Der Verlust der Betazellfunktion tritt über 3 Stadien der T1D-Progression auf,…</a:t>
            </a:r>
            <a:r>
              <a:rPr lang="de-DE" sz="2000" baseline="30000">
                <a:ln w="9525" cap="flat" cmpd="sng" algn="ctr">
                  <a:noFill/>
                  <a:prstDash val="solid"/>
                  <a:round/>
                  <a:headEnd type="none" w="med" len="med"/>
                  <a:tailEnd type="none" w="med" len="med"/>
                </a:ln>
                <a:solidFill>
                  <a:srgbClr val="7030A0"/>
                </a:solidFill>
                <a:latin typeface="+mj-lt"/>
                <a:ea typeface="Arial"/>
                <a:cs typeface="Arial"/>
              </a:rPr>
              <a:t>1</a:t>
            </a:r>
            <a:endParaRPr lang="de-DE" sz="2000" baseline="30000">
              <a:solidFill>
                <a:srgbClr val="7030A0"/>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98A5E0-089E-BFD8-0796-C9875CC42869}"/>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B7051509-782F-600C-1FFF-D00C69B60042}"/>
              </a:ext>
            </a:extLst>
          </p:cNvPr>
          <p:cNvSpPr txBox="1">
            <a:spLocks/>
          </p:cNvSpPr>
          <p:nvPr/>
        </p:nvSpPr>
        <p:spPr>
          <a:xfrm>
            <a:off x="325612" y="113126"/>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Zusammenhang von Insulinresistenz mit CVD und Gesamtmortalität bei T1D</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baseline="0" noProof="0">
                <a:ln>
                  <a:noFill/>
                </a:ln>
                <a:solidFill>
                  <a:srgbClr val="7030A0"/>
                </a:solidFill>
                <a:effectLst/>
                <a:uLnTx/>
                <a:uFillTx/>
                <a:latin typeface="Verdana"/>
                <a:ea typeface="+mn-ea"/>
                <a:cs typeface="+mn-cs"/>
              </a:rPr>
              <a:t> </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38" name="Rechteck 37">
            <a:extLst>
              <a:ext uri="{FF2B5EF4-FFF2-40B4-BE49-F238E27FC236}">
                <a16:creationId xmlns:a16="http://schemas.microsoft.com/office/drawing/2014/main" id="{E31F5DA5-76C1-D94A-B254-E69C181F8838}"/>
              </a:ext>
            </a:extLst>
          </p:cNvPr>
          <p:cNvSpPr/>
          <p:nvPr/>
        </p:nvSpPr>
        <p:spPr>
          <a:xfrm>
            <a:off x="4914344" y="866558"/>
            <a:ext cx="3818729" cy="3050034"/>
          </a:xfrm>
          <a:prstGeom prst="rect">
            <a:avLst/>
          </a:prstGeom>
          <a:solidFill>
            <a:srgbClr val="E7F2F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 name="Rechteck 36">
            <a:extLst>
              <a:ext uri="{FF2B5EF4-FFF2-40B4-BE49-F238E27FC236}">
                <a16:creationId xmlns:a16="http://schemas.microsoft.com/office/drawing/2014/main" id="{93D25648-9E1C-20EC-1768-C7D13E7B08BF}"/>
              </a:ext>
            </a:extLst>
          </p:cNvPr>
          <p:cNvSpPr/>
          <p:nvPr/>
        </p:nvSpPr>
        <p:spPr>
          <a:xfrm>
            <a:off x="410327" y="866558"/>
            <a:ext cx="3818729" cy="3050034"/>
          </a:xfrm>
          <a:prstGeom prst="rect">
            <a:avLst/>
          </a:prstGeom>
          <a:solidFill>
            <a:srgbClr val="E7F2F3"/>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 name="Footer Placeholder 4">
            <a:extLst>
              <a:ext uri="{FF2B5EF4-FFF2-40B4-BE49-F238E27FC236}">
                <a16:creationId xmlns:a16="http://schemas.microsoft.com/office/drawing/2014/main" id="{82F54EB9-ED34-CDC3-43CC-F154D7213F99}"/>
              </a:ext>
            </a:extLst>
          </p:cNvPr>
          <p:cNvSpPr txBox="1"/>
          <p:nvPr/>
        </p:nvSpPr>
        <p:spPr>
          <a:xfrm>
            <a:off x="325611" y="4694277"/>
            <a:ext cx="8586271" cy="435110"/>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mn-lt"/>
              <a:ea typeface="Verdana"/>
              <a:cs typeface="Verdana"/>
            </a:endParaRPr>
          </a:p>
          <a:p>
            <a:pPr marL="0" lvl="0" indent="0" defTabSz="685783">
              <a:spcBef>
                <a:spcPct val="0"/>
              </a:spcBef>
              <a:buClr>
                <a:srgbClr val="2198DD"/>
              </a:buClr>
              <a:buNone/>
              <a:defRPr/>
            </a:pPr>
            <a:r>
              <a:rPr lang="de-DE" sz="600">
                <a:solidFill>
                  <a:srgbClr val="404040"/>
                </a:solidFill>
                <a:latin typeface="+mn-lt"/>
                <a:ea typeface="Verdana"/>
                <a:cs typeface="Verdana"/>
              </a:rPr>
              <a:t>Abbildungen modifiziert nach Sun R 2024</a:t>
            </a:r>
            <a:r>
              <a:rPr lang="de-DE" sz="600" baseline="30000">
                <a:solidFill>
                  <a:srgbClr val="404040"/>
                </a:solidFill>
                <a:latin typeface="+mn-lt"/>
                <a:ea typeface="Verdana"/>
                <a:cs typeface="Verdana"/>
              </a:rPr>
              <a:t>1</a:t>
            </a:r>
            <a:r>
              <a:rPr lang="de-DE" sz="600">
                <a:solidFill>
                  <a:srgbClr val="404040"/>
                </a:solidFill>
                <a:latin typeface="+mn-lt"/>
                <a:ea typeface="Verdana"/>
                <a:cs typeface="Verdana"/>
              </a:rPr>
              <a:t>. CVD: </a:t>
            </a:r>
            <a:r>
              <a:rPr lang="de-DE" sz="600" err="1">
                <a:solidFill>
                  <a:srgbClr val="404040"/>
                </a:solidFill>
                <a:latin typeface="+mn-lt"/>
                <a:ea typeface="Verdana"/>
                <a:cs typeface="Verdana"/>
              </a:rPr>
              <a:t>Cardiovascular</a:t>
            </a:r>
            <a:r>
              <a:rPr lang="de-DE" sz="600">
                <a:solidFill>
                  <a:srgbClr val="404040"/>
                </a:solidFill>
                <a:latin typeface="+mn-lt"/>
                <a:ea typeface="Verdana"/>
                <a:cs typeface="Verdana"/>
              </a:rPr>
              <a:t> </a:t>
            </a:r>
            <a:r>
              <a:rPr lang="de-DE" sz="600" err="1">
                <a:solidFill>
                  <a:srgbClr val="404040"/>
                </a:solidFill>
                <a:latin typeface="+mn-lt"/>
                <a:ea typeface="Verdana"/>
                <a:cs typeface="Verdana"/>
              </a:rPr>
              <a:t>disease</a:t>
            </a:r>
            <a:r>
              <a:rPr lang="de-DE" sz="600">
                <a:solidFill>
                  <a:srgbClr val="404040"/>
                </a:solidFill>
                <a:latin typeface="+mn-lt"/>
                <a:ea typeface="Verdana"/>
                <a:cs typeface="Verdana"/>
              </a:rPr>
              <a:t>, kardiovaskuläre Erkrankung; </a:t>
            </a:r>
            <a:r>
              <a:rPr lang="de-DE" sz="600" err="1">
                <a:solidFill>
                  <a:srgbClr val="404040"/>
                </a:solidFill>
                <a:latin typeface="+mn-lt"/>
                <a:ea typeface="Verdana"/>
                <a:cs typeface="Verdana"/>
              </a:rPr>
              <a:t>eGDR</a:t>
            </a:r>
            <a:r>
              <a:rPr lang="de-DE" sz="600">
                <a:solidFill>
                  <a:srgbClr val="404040"/>
                </a:solidFill>
                <a:latin typeface="+mn-lt"/>
                <a:ea typeface="Verdana"/>
                <a:cs typeface="Verdana"/>
              </a:rPr>
              <a:t>: </a:t>
            </a:r>
            <a:r>
              <a:rPr lang="de-DE" sz="600" err="1">
                <a:solidFill>
                  <a:srgbClr val="404040"/>
                </a:solidFill>
                <a:latin typeface="+mn-lt"/>
                <a:ea typeface="Verdana"/>
                <a:cs typeface="Verdana"/>
              </a:rPr>
              <a:t>estimated</a:t>
            </a:r>
            <a:r>
              <a:rPr lang="de-DE" sz="600">
                <a:solidFill>
                  <a:srgbClr val="404040"/>
                </a:solidFill>
                <a:latin typeface="+mn-lt"/>
                <a:ea typeface="Verdana"/>
                <a:cs typeface="Verdana"/>
              </a:rPr>
              <a:t> </a:t>
            </a:r>
            <a:r>
              <a:rPr lang="de-DE" sz="600" err="1">
                <a:solidFill>
                  <a:srgbClr val="404040"/>
                </a:solidFill>
                <a:latin typeface="+mn-lt"/>
                <a:ea typeface="Verdana"/>
                <a:cs typeface="Verdana"/>
              </a:rPr>
              <a:t>glucose</a:t>
            </a:r>
            <a:r>
              <a:rPr lang="de-DE" sz="600">
                <a:solidFill>
                  <a:srgbClr val="404040"/>
                </a:solidFill>
                <a:latin typeface="+mn-lt"/>
                <a:ea typeface="Verdana"/>
                <a:cs typeface="Verdana"/>
              </a:rPr>
              <a:t> </a:t>
            </a:r>
            <a:r>
              <a:rPr lang="de-DE" sz="600" err="1">
                <a:solidFill>
                  <a:srgbClr val="404040"/>
                </a:solidFill>
                <a:latin typeface="+mn-lt"/>
                <a:ea typeface="Verdana"/>
                <a:cs typeface="Verdana"/>
              </a:rPr>
              <a:t>disposal</a:t>
            </a:r>
            <a:r>
              <a:rPr lang="de-DE" sz="600">
                <a:solidFill>
                  <a:srgbClr val="404040"/>
                </a:solidFill>
                <a:latin typeface="+mn-lt"/>
                <a:ea typeface="Verdana"/>
                <a:cs typeface="Verdana"/>
              </a:rPr>
              <a:t> rate, geschätzte Glukoseverwertungsrate; HR: Hazard-Ratio, Risikoverhältnis;  IR: Insulinresistenz, gemessen durch </a:t>
            </a:r>
            <a:r>
              <a:rPr lang="de-DE" sz="600" err="1">
                <a:solidFill>
                  <a:srgbClr val="404040"/>
                </a:solidFill>
                <a:latin typeface="+mn-lt"/>
                <a:ea typeface="Verdana"/>
                <a:cs typeface="Verdana"/>
              </a:rPr>
              <a:t>eGDR</a:t>
            </a:r>
            <a:r>
              <a:rPr lang="de-DE" sz="600">
                <a:solidFill>
                  <a:srgbClr val="404040"/>
                </a:solidFill>
                <a:latin typeface="+mn-lt"/>
                <a:ea typeface="Verdana"/>
                <a:cs typeface="Verdana"/>
              </a:rPr>
              <a:t>; </a:t>
            </a:r>
            <a:r>
              <a:rPr kumimoji="0" lang="de" sz="600" b="0" i="0" u="none" strike="noStrike" kern="1200" cap="none" spc="0" normalizeH="0" baseline="0" noProof="0">
                <a:ln>
                  <a:noFill/>
                </a:ln>
                <a:solidFill>
                  <a:srgbClr val="404040"/>
                </a:solidFill>
                <a:effectLst/>
                <a:uLnTx/>
                <a:uFillTx/>
                <a:latin typeface="+mn-lt"/>
                <a:ea typeface="Verdana"/>
                <a:cs typeface="Verdana"/>
              </a:rPr>
              <a:t>T1D: Typ-1-Diabetes. </a:t>
            </a:r>
            <a:r>
              <a:rPr kumimoji="0" lang="de-DE" sz="600" b="0" i="0" u="none" strike="noStrike" kern="1200" cap="none" spc="0" normalizeH="0" baseline="0" noProof="0" err="1">
                <a:ln>
                  <a:noFill/>
                </a:ln>
                <a:solidFill>
                  <a:srgbClr val="404040"/>
                </a:solidFill>
                <a:effectLst/>
                <a:uLnTx/>
                <a:uFillTx/>
                <a:latin typeface="+mn-lt"/>
                <a:ea typeface="Verdana"/>
                <a:cs typeface="Verdana"/>
              </a:rPr>
              <a:t>eGDR</a:t>
            </a:r>
            <a:r>
              <a:rPr kumimoji="0" lang="de-DE" sz="600" b="0" i="0" u="none" strike="noStrike" kern="1200" cap="none" spc="0" normalizeH="0" baseline="0" noProof="0">
                <a:ln>
                  <a:noFill/>
                </a:ln>
                <a:solidFill>
                  <a:srgbClr val="404040"/>
                </a:solidFill>
                <a:effectLst/>
                <a:uLnTx/>
                <a:uFillTx/>
                <a:latin typeface="+mn-lt"/>
                <a:ea typeface="Verdana"/>
                <a:cs typeface="Verdana"/>
              </a:rPr>
              <a:t> = 19,02−(0,22×BMI)−(3,26×HTN)−(0,61×HbA</a:t>
            </a:r>
            <a:r>
              <a:rPr kumimoji="0" lang="de-DE" sz="600" b="0" i="0" u="none" strike="noStrike" kern="1200" cap="none" spc="0" normalizeH="0" baseline="-25000" noProof="0">
                <a:ln>
                  <a:noFill/>
                </a:ln>
                <a:solidFill>
                  <a:srgbClr val="404040"/>
                </a:solidFill>
                <a:effectLst/>
                <a:uLnTx/>
                <a:uFillTx/>
                <a:latin typeface="+mn-lt"/>
                <a:ea typeface="Verdana"/>
                <a:cs typeface="Verdana"/>
              </a:rPr>
              <a:t>1c</a:t>
            </a:r>
            <a:r>
              <a:rPr kumimoji="0" lang="de-DE" sz="600" b="0" i="0" u="none" strike="noStrike" kern="1200" cap="none" spc="0" normalizeH="0" baseline="0" noProof="0">
                <a:ln>
                  <a:noFill/>
                </a:ln>
                <a:solidFill>
                  <a:srgbClr val="404040"/>
                </a:solidFill>
                <a:effectLst/>
                <a:uLnTx/>
                <a:uFillTx/>
                <a:latin typeface="+mn-lt"/>
                <a:ea typeface="Verdana"/>
                <a:cs typeface="Verdana"/>
              </a:rPr>
              <a:t>), wobei HTN eine binäre Variable für Bluthochdruck ist (0 = nicht vorhanden, 1 = vorhanden).</a:t>
            </a:r>
            <a:endParaRPr kumimoji="0" lang="de" sz="600" b="0" i="0" u="none" strike="noStrike" kern="1200" cap="none" spc="0" normalizeH="0" baseline="0" noProof="0">
              <a:ln>
                <a:noFill/>
              </a:ln>
              <a:solidFill>
                <a:srgbClr val="404040"/>
              </a:solidFill>
              <a:effectLst/>
              <a:uLnTx/>
              <a:uFillTx/>
              <a:latin typeface="+mn-lt"/>
              <a:ea typeface="Verdana"/>
              <a:cs typeface="Verdana"/>
            </a:endParaRPr>
          </a:p>
          <a:p>
            <a:pPr marL="0" lvl="0" indent="0" defTabSz="685783">
              <a:spcBef>
                <a:spcPts val="300"/>
              </a:spcBef>
              <a:buClr>
                <a:srgbClr val="2198DD"/>
              </a:buClr>
              <a:buNone/>
              <a:defRPr/>
            </a:pPr>
            <a:r>
              <a:rPr lang="de" sz="600" b="1">
                <a:solidFill>
                  <a:srgbClr val="404040"/>
                </a:solidFill>
                <a:latin typeface="+mn-lt"/>
                <a:ea typeface="Verdana"/>
                <a:cs typeface="Verdana"/>
              </a:rPr>
              <a:t>1.</a:t>
            </a:r>
            <a:r>
              <a:rPr lang="de" sz="600">
                <a:solidFill>
                  <a:srgbClr val="404040"/>
                </a:solidFill>
                <a:latin typeface="+mn-lt"/>
                <a:ea typeface="Verdana"/>
                <a:cs typeface="Verdana"/>
              </a:rPr>
              <a:t> </a:t>
            </a:r>
            <a:r>
              <a:rPr lang="da-DK" sz="600">
                <a:solidFill>
                  <a:srgbClr val="404040"/>
                </a:solidFill>
                <a:latin typeface="+mn-lt"/>
                <a:ea typeface="Verdana"/>
                <a:cs typeface="Verdana"/>
              </a:rPr>
              <a:t>Sun R </a:t>
            </a:r>
            <a:r>
              <a:rPr lang="da-DK" sz="600" i="1">
                <a:solidFill>
                  <a:srgbClr val="404040"/>
                </a:solidFill>
                <a:latin typeface="+mn-lt"/>
                <a:ea typeface="Verdana"/>
                <a:cs typeface="Verdana"/>
              </a:rPr>
              <a:t>et al. Diabetes Care </a:t>
            </a:r>
            <a:r>
              <a:rPr lang="da-DK" sz="600">
                <a:solidFill>
                  <a:srgbClr val="404040"/>
                </a:solidFill>
                <a:latin typeface="+mn-lt"/>
                <a:ea typeface="Verdana"/>
                <a:cs typeface="Verdana"/>
              </a:rPr>
              <a:t>2024; 47: 2266–74</a:t>
            </a:r>
            <a:r>
              <a:rPr lang="de" sz="600">
                <a:solidFill>
                  <a:srgbClr val="404040"/>
                </a:solidFill>
                <a:latin typeface="+mn-lt"/>
                <a:ea typeface="Verdana"/>
                <a:cs typeface="Verdana"/>
              </a:rPr>
              <a:t>. </a:t>
            </a: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sp>
        <p:nvSpPr>
          <p:cNvPr id="19" name="Rechteck: abgerundete Ecken 18">
            <a:extLst>
              <a:ext uri="{FF2B5EF4-FFF2-40B4-BE49-F238E27FC236}">
                <a16:creationId xmlns:a16="http://schemas.microsoft.com/office/drawing/2014/main" id="{1D3B9056-B7BD-38D1-9828-A87B9A2E6794}"/>
              </a:ext>
            </a:extLst>
          </p:cNvPr>
          <p:cNvSpPr/>
          <p:nvPr/>
        </p:nvSpPr>
        <p:spPr>
          <a:xfrm>
            <a:off x="400473" y="3994484"/>
            <a:ext cx="8370548" cy="757989"/>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nSpc>
                <a:spcPct val="90000"/>
              </a:lnSpc>
              <a:spcAft>
                <a:spcPts val="300"/>
              </a:spcAft>
              <a:buClr>
                <a:schemeClr val="accent2"/>
              </a:buClr>
              <a:buSzPct val="120000"/>
              <a:buFont typeface="Arial" panose="020B0604020202020204" pitchFamily="34" charset="0"/>
              <a:buChar char="•"/>
            </a:pPr>
            <a:r>
              <a:rPr lang="de-DE" sz="1000" b="1">
                <a:solidFill>
                  <a:schemeClr val="bg1"/>
                </a:solidFill>
              </a:rPr>
              <a:t> </a:t>
            </a:r>
            <a:r>
              <a:rPr lang="de-DE" sz="1000">
                <a:solidFill>
                  <a:schemeClr val="bg1"/>
                </a:solidFill>
              </a:rPr>
              <a:t>Pro </a:t>
            </a:r>
            <a:r>
              <a:rPr lang="de-DE" sz="1000" b="1">
                <a:solidFill>
                  <a:schemeClr val="bg1"/>
                </a:solidFill>
              </a:rPr>
              <a:t>1-Einheit-Anstieg</a:t>
            </a:r>
            <a:r>
              <a:rPr lang="de-DE" sz="1000">
                <a:solidFill>
                  <a:schemeClr val="bg1"/>
                </a:solidFill>
              </a:rPr>
              <a:t> der </a:t>
            </a:r>
            <a:r>
              <a:rPr lang="de-DE" sz="1000" b="1" err="1">
                <a:solidFill>
                  <a:schemeClr val="bg1"/>
                </a:solidFill>
              </a:rPr>
              <a:t>eGDR</a:t>
            </a:r>
            <a:r>
              <a:rPr lang="de-DE" sz="1000">
                <a:solidFill>
                  <a:schemeClr val="bg1"/>
                </a:solidFill>
              </a:rPr>
              <a:t> </a:t>
            </a:r>
            <a:r>
              <a:rPr lang="de-DE" sz="1000" b="1">
                <a:solidFill>
                  <a:schemeClr val="bg1"/>
                </a:solidFill>
              </a:rPr>
              <a:t>17 % Risikoreduktion </a:t>
            </a:r>
            <a:r>
              <a:rPr lang="de-DE" sz="1000">
                <a:solidFill>
                  <a:schemeClr val="bg1"/>
                </a:solidFill>
              </a:rPr>
              <a:t>für </a:t>
            </a:r>
            <a:r>
              <a:rPr lang="de-DE" sz="1000" b="1">
                <a:solidFill>
                  <a:schemeClr val="bg1"/>
                </a:solidFill>
              </a:rPr>
              <a:t>CVD</a:t>
            </a:r>
            <a:r>
              <a:rPr lang="de-DE" sz="1000">
                <a:solidFill>
                  <a:schemeClr val="bg1"/>
                </a:solidFill>
              </a:rPr>
              <a:t> und </a:t>
            </a:r>
            <a:r>
              <a:rPr lang="de-DE" sz="1000" b="1">
                <a:solidFill>
                  <a:schemeClr val="bg1"/>
                </a:solidFill>
              </a:rPr>
              <a:t>16 % Risikoreduktion </a:t>
            </a:r>
            <a:r>
              <a:rPr lang="de-DE" sz="1000">
                <a:solidFill>
                  <a:schemeClr val="bg1"/>
                </a:solidFill>
              </a:rPr>
              <a:t>für </a:t>
            </a:r>
            <a:r>
              <a:rPr lang="de-DE" sz="1000" b="1">
                <a:solidFill>
                  <a:schemeClr val="bg1"/>
                </a:solidFill>
              </a:rPr>
              <a:t>Gesamtmortalität</a:t>
            </a:r>
            <a:r>
              <a:rPr lang="de-DE" sz="1000" baseline="30000">
                <a:solidFill>
                  <a:schemeClr val="bg1"/>
                </a:solidFill>
              </a:rPr>
              <a:t>1</a:t>
            </a:r>
          </a:p>
          <a:p>
            <a:pPr marL="171450" indent="-171450">
              <a:lnSpc>
                <a:spcPct val="90000"/>
              </a:lnSpc>
              <a:spcAft>
                <a:spcPts val="300"/>
              </a:spcAft>
              <a:buClr>
                <a:schemeClr val="accent2"/>
              </a:buClr>
              <a:buSzPct val="120000"/>
              <a:buFont typeface="Arial" panose="020B0604020202020204" pitchFamily="34" charset="0"/>
              <a:buChar char="•"/>
            </a:pPr>
            <a:r>
              <a:rPr lang="de-DE" sz="1000" b="1">
                <a:solidFill>
                  <a:schemeClr val="bg1"/>
                </a:solidFill>
              </a:rPr>
              <a:t>36 % der T1D-Patienten </a:t>
            </a:r>
            <a:r>
              <a:rPr lang="de-DE" sz="1000">
                <a:solidFill>
                  <a:schemeClr val="bg1"/>
                </a:solidFill>
              </a:rPr>
              <a:t>zeigten Anzeichen von </a:t>
            </a:r>
            <a:r>
              <a:rPr lang="de-DE" sz="1000" b="1">
                <a:solidFill>
                  <a:schemeClr val="bg1"/>
                </a:solidFill>
              </a:rPr>
              <a:t>Insulinresistenz</a:t>
            </a:r>
            <a:r>
              <a:rPr lang="de-DE" sz="1000">
                <a:solidFill>
                  <a:schemeClr val="bg1"/>
                </a:solidFill>
              </a:rPr>
              <a:t> (verstärkt durch Adipositas, intensive Insulintherapie, familiäre Vorbelastung mit T2D, Bewegungsmangel)</a:t>
            </a:r>
            <a:r>
              <a:rPr lang="de-DE" sz="1000" baseline="30000">
                <a:solidFill>
                  <a:schemeClr val="bg1"/>
                </a:solidFill>
              </a:rPr>
              <a:t>1</a:t>
            </a:r>
          </a:p>
          <a:p>
            <a:pPr marL="171450" indent="-171450">
              <a:lnSpc>
                <a:spcPct val="90000"/>
              </a:lnSpc>
              <a:spcAft>
                <a:spcPts val="300"/>
              </a:spcAft>
              <a:buClr>
                <a:schemeClr val="accent2"/>
              </a:buClr>
              <a:buSzPct val="120000"/>
              <a:buFont typeface="Arial" panose="020B0604020202020204" pitchFamily="34" charset="0"/>
              <a:buChar char="•"/>
            </a:pPr>
            <a:r>
              <a:rPr lang="de-DE" sz="1000" b="1">
                <a:solidFill>
                  <a:schemeClr val="bg1"/>
                </a:solidFill>
              </a:rPr>
              <a:t>Insulinresistenz</a:t>
            </a:r>
            <a:r>
              <a:rPr lang="de-DE" sz="1000">
                <a:solidFill>
                  <a:schemeClr val="bg1"/>
                </a:solidFill>
              </a:rPr>
              <a:t> ist ein </a:t>
            </a:r>
            <a:r>
              <a:rPr lang="de-DE" sz="1000" b="1">
                <a:solidFill>
                  <a:schemeClr val="bg1"/>
                </a:solidFill>
              </a:rPr>
              <a:t>zusätzlicher Risikofaktor bei T1D</a:t>
            </a:r>
            <a:r>
              <a:rPr lang="de-DE" sz="1000">
                <a:solidFill>
                  <a:schemeClr val="bg1"/>
                </a:solidFill>
              </a:rPr>
              <a:t>, nicht nur bei T2D</a:t>
            </a:r>
            <a:r>
              <a:rPr lang="de-DE" sz="1000" baseline="30000">
                <a:solidFill>
                  <a:schemeClr val="bg1"/>
                </a:solidFill>
              </a:rPr>
              <a:t>1</a:t>
            </a:r>
          </a:p>
        </p:txBody>
      </p:sp>
      <p:pic>
        <p:nvPicPr>
          <p:cNvPr id="4" name="Grafik 3" descr="Ein Bild, das Text, Screenshot, Zahl, Diagramm enthält.&#10;&#10;KI-generierte Inhalte können fehlerhaft sein.">
            <a:extLst>
              <a:ext uri="{FF2B5EF4-FFF2-40B4-BE49-F238E27FC236}">
                <a16:creationId xmlns:a16="http://schemas.microsoft.com/office/drawing/2014/main" id="{6483364E-7AE5-611B-4B2C-0EF45BF8C3F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0927" y="1213921"/>
            <a:ext cx="3818729" cy="2702671"/>
          </a:xfrm>
          <a:prstGeom prst="rect">
            <a:avLst/>
          </a:prstGeom>
        </p:spPr>
      </p:pic>
      <p:pic>
        <p:nvPicPr>
          <p:cNvPr id="36" name="Grafik 35" descr="Ein Bild, das Text, Screenshot, Diagramm, Zahl enthält.&#10;&#10;KI-generierte Inhalte können fehlerhaft sein.">
            <a:extLst>
              <a:ext uri="{FF2B5EF4-FFF2-40B4-BE49-F238E27FC236}">
                <a16:creationId xmlns:a16="http://schemas.microsoft.com/office/drawing/2014/main" id="{DDC2993A-8D51-A746-2378-38452AC8E79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914945" y="1218213"/>
            <a:ext cx="3818729" cy="2674315"/>
          </a:xfrm>
          <a:prstGeom prst="rect">
            <a:avLst/>
          </a:prstGeom>
        </p:spPr>
      </p:pic>
      <p:sp>
        <p:nvSpPr>
          <p:cNvPr id="13" name="TextBox 30">
            <a:extLst>
              <a:ext uri="{FF2B5EF4-FFF2-40B4-BE49-F238E27FC236}">
                <a16:creationId xmlns:a16="http://schemas.microsoft.com/office/drawing/2014/main" id="{42DD9AEE-4898-6130-07EB-FEDC453CF659}"/>
              </a:ext>
            </a:extLst>
          </p:cNvPr>
          <p:cNvSpPr txBox="1"/>
          <p:nvPr/>
        </p:nvSpPr>
        <p:spPr>
          <a:xfrm>
            <a:off x="400473" y="866558"/>
            <a:ext cx="3828584" cy="461665"/>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Verdana"/>
                <a:cs typeface="Verdana"/>
              </a:rPr>
              <a:t>Zusammenhang zwischen IR und zusammengesetzten CVD-Endpunkten </a:t>
            </a:r>
            <a:endParaRPr kumimoji="0" lang="de" sz="1200" b="1" i="0" u="none" strike="noStrike" kern="1200" cap="none" spc="0" normalizeH="0" baseline="30000" noProof="0">
              <a:ln>
                <a:noFill/>
              </a:ln>
              <a:solidFill>
                <a:srgbClr val="404040"/>
              </a:solidFill>
              <a:effectLst/>
              <a:uLnTx/>
              <a:uFillTx/>
              <a:latin typeface="Verdana"/>
              <a:ea typeface="Verdana"/>
              <a:cs typeface="Verdana"/>
            </a:endParaRPr>
          </a:p>
        </p:txBody>
      </p:sp>
      <p:sp>
        <p:nvSpPr>
          <p:cNvPr id="34" name="TextBox 47">
            <a:extLst>
              <a:ext uri="{FF2B5EF4-FFF2-40B4-BE49-F238E27FC236}">
                <a16:creationId xmlns:a16="http://schemas.microsoft.com/office/drawing/2014/main" id="{24CA6432-0D59-C451-FA8C-C3F652A5AE2B}"/>
              </a:ext>
            </a:extLst>
          </p:cNvPr>
          <p:cNvSpPr txBox="1"/>
          <p:nvPr/>
        </p:nvSpPr>
        <p:spPr>
          <a:xfrm>
            <a:off x="4913743" y="869739"/>
            <a:ext cx="3818729" cy="461665"/>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noProof="0">
                <a:ln>
                  <a:noFill/>
                </a:ln>
                <a:solidFill>
                  <a:srgbClr val="404040"/>
                </a:solidFill>
                <a:effectLst/>
                <a:uLnTx/>
                <a:uFillTx/>
                <a:latin typeface="Verdana"/>
                <a:ea typeface="Verdana"/>
                <a:cs typeface="Verdana"/>
              </a:rPr>
              <a:t>Zusammenhang zwischen IR und Gesamtmortalität</a:t>
            </a:r>
          </a:p>
        </p:txBody>
      </p:sp>
      <p:sp>
        <p:nvSpPr>
          <p:cNvPr id="39" name="!!b2">
            <a:extLst>
              <a:ext uri="{FF2B5EF4-FFF2-40B4-BE49-F238E27FC236}">
                <a16:creationId xmlns:a16="http://schemas.microsoft.com/office/drawing/2014/main" id="{DAB10224-A283-DA2E-F944-BC3AE9B9BD4A}"/>
              </a:ext>
            </a:extLst>
          </p:cNvPr>
          <p:cNvSpPr/>
          <p:nvPr/>
        </p:nvSpPr>
        <p:spPr>
          <a:xfrm>
            <a:off x="409726" y="874433"/>
            <a:ext cx="3818729" cy="3042160"/>
          </a:xfrm>
          <a:prstGeom prst="rect">
            <a:avLst/>
          </a:prstGeom>
          <a:no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endParaRPr>
          </a:p>
        </p:txBody>
      </p:sp>
      <p:sp>
        <p:nvSpPr>
          <p:cNvPr id="40" name="!!b2">
            <a:extLst>
              <a:ext uri="{FF2B5EF4-FFF2-40B4-BE49-F238E27FC236}">
                <a16:creationId xmlns:a16="http://schemas.microsoft.com/office/drawing/2014/main" id="{5875873A-A8B9-9ED7-4577-5DDF9E665698}"/>
              </a:ext>
            </a:extLst>
          </p:cNvPr>
          <p:cNvSpPr/>
          <p:nvPr/>
        </p:nvSpPr>
        <p:spPr>
          <a:xfrm>
            <a:off x="4912542" y="874433"/>
            <a:ext cx="3818729" cy="3042160"/>
          </a:xfrm>
          <a:prstGeom prst="rect">
            <a:avLst/>
          </a:prstGeom>
          <a:no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endParaRPr>
          </a:p>
        </p:txBody>
      </p:sp>
      <p:sp>
        <p:nvSpPr>
          <p:cNvPr id="10" name="Rechteck 9">
            <a:extLst>
              <a:ext uri="{FF2B5EF4-FFF2-40B4-BE49-F238E27FC236}">
                <a16:creationId xmlns:a16="http://schemas.microsoft.com/office/drawing/2014/main" id="{F1EC9933-6689-216C-0F3F-2E70CCBF2325}"/>
              </a:ext>
            </a:extLst>
          </p:cNvPr>
          <p:cNvSpPr/>
          <p:nvPr/>
        </p:nvSpPr>
        <p:spPr>
          <a:xfrm>
            <a:off x="555522" y="1479884"/>
            <a:ext cx="3553262" cy="16927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 name="Textfeld 2">
            <a:extLst>
              <a:ext uri="{FF2B5EF4-FFF2-40B4-BE49-F238E27FC236}">
                <a16:creationId xmlns:a16="http://schemas.microsoft.com/office/drawing/2014/main" id="{924BD387-53A5-560E-72B0-B9A13DE8DEDC}"/>
              </a:ext>
            </a:extLst>
          </p:cNvPr>
          <p:cNvSpPr txBox="1"/>
          <p:nvPr/>
        </p:nvSpPr>
        <p:spPr>
          <a:xfrm>
            <a:off x="548488" y="1780552"/>
            <a:ext cx="298159" cy="84639"/>
          </a:xfrm>
          <a:prstGeom prst="rect">
            <a:avLst/>
          </a:prstGeom>
          <a:solidFill>
            <a:schemeClr val="bg1"/>
          </a:solidFill>
        </p:spPr>
        <p:txBody>
          <a:bodyPr wrap="none" lIns="0" tIns="0" rIns="0" bIns="0" rtlCol="0" anchor="ctr">
            <a:spAutoFit/>
          </a:bodyPr>
          <a:lstStyle/>
          <a:p>
            <a:pPr algn="ctr"/>
            <a:r>
              <a:rPr lang="de-DE" sz="550">
                <a:latin typeface="Aptos Narrow" panose="020B0004020202020204" pitchFamily="34" charset="0"/>
              </a:rPr>
              <a:t>Studien-ID</a:t>
            </a:r>
          </a:p>
        </p:txBody>
      </p:sp>
      <p:sp>
        <p:nvSpPr>
          <p:cNvPr id="6" name="Textfeld 5">
            <a:extLst>
              <a:ext uri="{FF2B5EF4-FFF2-40B4-BE49-F238E27FC236}">
                <a16:creationId xmlns:a16="http://schemas.microsoft.com/office/drawing/2014/main" id="{4C0C504F-A730-7E79-1D97-9D5A0C04BC9D}"/>
              </a:ext>
            </a:extLst>
          </p:cNvPr>
          <p:cNvSpPr txBox="1"/>
          <p:nvPr/>
        </p:nvSpPr>
        <p:spPr>
          <a:xfrm>
            <a:off x="1433107" y="1695582"/>
            <a:ext cx="435401" cy="169277"/>
          </a:xfrm>
          <a:prstGeom prst="rect">
            <a:avLst/>
          </a:prstGeom>
          <a:solidFill>
            <a:schemeClr val="bg1"/>
          </a:solidFill>
        </p:spPr>
        <p:txBody>
          <a:bodyPr wrap="square" lIns="0" tIns="0" rIns="0" bIns="0" rtlCol="0" anchor="ctr">
            <a:spAutoFit/>
          </a:bodyPr>
          <a:lstStyle/>
          <a:p>
            <a:pPr algn="ctr"/>
            <a:r>
              <a:rPr lang="de-DE" sz="550">
                <a:latin typeface="Aptos Narrow" panose="020B0004020202020204" pitchFamily="34" charset="0"/>
              </a:rPr>
              <a:t>Anzahl an Ereignissen</a:t>
            </a:r>
          </a:p>
        </p:txBody>
      </p:sp>
      <p:sp>
        <p:nvSpPr>
          <p:cNvPr id="7" name="Textfeld 6">
            <a:extLst>
              <a:ext uri="{FF2B5EF4-FFF2-40B4-BE49-F238E27FC236}">
                <a16:creationId xmlns:a16="http://schemas.microsoft.com/office/drawing/2014/main" id="{C98D6A6C-B466-28B9-5F2C-1B0F2C0AB1AD}"/>
              </a:ext>
            </a:extLst>
          </p:cNvPr>
          <p:cNvSpPr txBox="1"/>
          <p:nvPr/>
        </p:nvSpPr>
        <p:spPr>
          <a:xfrm>
            <a:off x="1052456" y="1696119"/>
            <a:ext cx="380651" cy="169277"/>
          </a:xfrm>
          <a:prstGeom prst="rect">
            <a:avLst/>
          </a:prstGeom>
          <a:solidFill>
            <a:schemeClr val="bg1"/>
          </a:solidFill>
        </p:spPr>
        <p:txBody>
          <a:bodyPr wrap="square" lIns="0" tIns="0" rIns="0" bIns="0" rtlCol="0" anchor="b">
            <a:spAutoFit/>
          </a:bodyPr>
          <a:lstStyle/>
          <a:p>
            <a:pPr algn="ctr"/>
            <a:r>
              <a:rPr lang="de-DE" sz="550">
                <a:latin typeface="Aptos Narrow" panose="020B0004020202020204" pitchFamily="34" charset="0"/>
              </a:rPr>
              <a:t>Stichproben-größe</a:t>
            </a:r>
          </a:p>
        </p:txBody>
      </p:sp>
      <p:sp>
        <p:nvSpPr>
          <p:cNvPr id="8" name="Textfeld 7">
            <a:extLst>
              <a:ext uri="{FF2B5EF4-FFF2-40B4-BE49-F238E27FC236}">
                <a16:creationId xmlns:a16="http://schemas.microsoft.com/office/drawing/2014/main" id="{26767FCF-B826-3924-757C-ED7088055A13}"/>
              </a:ext>
            </a:extLst>
          </p:cNvPr>
          <p:cNvSpPr txBox="1"/>
          <p:nvPr/>
        </p:nvSpPr>
        <p:spPr>
          <a:xfrm>
            <a:off x="3464955" y="1780221"/>
            <a:ext cx="401319" cy="84639"/>
          </a:xfrm>
          <a:prstGeom prst="rect">
            <a:avLst/>
          </a:prstGeom>
          <a:solidFill>
            <a:schemeClr val="bg1"/>
          </a:solidFill>
        </p:spPr>
        <p:txBody>
          <a:bodyPr wrap="none" lIns="36000" tIns="0" rIns="36000" bIns="0" rtlCol="0" anchor="ctr">
            <a:spAutoFit/>
          </a:bodyPr>
          <a:lstStyle/>
          <a:p>
            <a:pPr algn="ctr"/>
            <a:r>
              <a:rPr lang="de-DE" sz="550">
                <a:latin typeface="Aptos Narrow" panose="020B0004020202020204" pitchFamily="34" charset="0"/>
              </a:rPr>
              <a:t>HR (95 %-KI</a:t>
            </a:r>
          </a:p>
        </p:txBody>
      </p:sp>
      <p:sp>
        <p:nvSpPr>
          <p:cNvPr id="9" name="Textfeld 8">
            <a:extLst>
              <a:ext uri="{FF2B5EF4-FFF2-40B4-BE49-F238E27FC236}">
                <a16:creationId xmlns:a16="http://schemas.microsoft.com/office/drawing/2014/main" id="{12BDFECF-D018-5690-14AB-D420BC40B966}"/>
              </a:ext>
            </a:extLst>
          </p:cNvPr>
          <p:cNvSpPr txBox="1"/>
          <p:nvPr/>
        </p:nvSpPr>
        <p:spPr>
          <a:xfrm>
            <a:off x="3874904" y="1610944"/>
            <a:ext cx="251666" cy="253916"/>
          </a:xfrm>
          <a:prstGeom prst="rect">
            <a:avLst/>
          </a:prstGeom>
          <a:solidFill>
            <a:schemeClr val="bg1"/>
          </a:solidFill>
        </p:spPr>
        <p:txBody>
          <a:bodyPr wrap="square" lIns="0" tIns="0" rIns="0" bIns="0" rtlCol="0" anchor="ctr">
            <a:spAutoFit/>
          </a:bodyPr>
          <a:lstStyle/>
          <a:p>
            <a:pPr algn="ctr"/>
            <a:r>
              <a:rPr lang="de-DE" sz="550">
                <a:latin typeface="Aptos Narrow" panose="020B0004020202020204" pitchFamily="34" charset="0"/>
              </a:rPr>
              <a:t>%</a:t>
            </a:r>
          </a:p>
          <a:p>
            <a:pPr algn="ctr"/>
            <a:r>
              <a:rPr lang="de-DE" sz="550" err="1">
                <a:latin typeface="Aptos Narrow" panose="020B0004020202020204" pitchFamily="34" charset="0"/>
              </a:rPr>
              <a:t>Gewich-tung</a:t>
            </a:r>
            <a:endParaRPr lang="de-DE" sz="550">
              <a:latin typeface="Aptos Narrow" panose="020B0004020202020204" pitchFamily="34" charset="0"/>
            </a:endParaRPr>
          </a:p>
        </p:txBody>
      </p:sp>
      <p:sp>
        <p:nvSpPr>
          <p:cNvPr id="11" name="Rechteck 10">
            <a:extLst>
              <a:ext uri="{FF2B5EF4-FFF2-40B4-BE49-F238E27FC236}">
                <a16:creationId xmlns:a16="http://schemas.microsoft.com/office/drawing/2014/main" id="{E28A9E9D-9518-4C70-6463-07FC373745C0}"/>
              </a:ext>
            </a:extLst>
          </p:cNvPr>
          <p:cNvSpPr/>
          <p:nvPr/>
        </p:nvSpPr>
        <p:spPr>
          <a:xfrm>
            <a:off x="5060569" y="1479884"/>
            <a:ext cx="3553262" cy="169277"/>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 name="Textfeld 11">
            <a:extLst>
              <a:ext uri="{FF2B5EF4-FFF2-40B4-BE49-F238E27FC236}">
                <a16:creationId xmlns:a16="http://schemas.microsoft.com/office/drawing/2014/main" id="{89602036-2990-4BE1-69FC-686BD1CA4E5A}"/>
              </a:ext>
            </a:extLst>
          </p:cNvPr>
          <p:cNvSpPr txBox="1"/>
          <p:nvPr/>
        </p:nvSpPr>
        <p:spPr>
          <a:xfrm>
            <a:off x="5060569" y="1780552"/>
            <a:ext cx="298159" cy="84639"/>
          </a:xfrm>
          <a:prstGeom prst="rect">
            <a:avLst/>
          </a:prstGeom>
          <a:solidFill>
            <a:schemeClr val="bg1"/>
          </a:solidFill>
        </p:spPr>
        <p:txBody>
          <a:bodyPr wrap="none" lIns="0" tIns="0" rIns="0" bIns="0" rtlCol="0" anchor="ctr">
            <a:spAutoFit/>
          </a:bodyPr>
          <a:lstStyle/>
          <a:p>
            <a:pPr algn="ctr"/>
            <a:r>
              <a:rPr lang="de-DE" sz="550">
                <a:latin typeface="Aptos Narrow" panose="020B0004020202020204" pitchFamily="34" charset="0"/>
              </a:rPr>
              <a:t>Studien-ID</a:t>
            </a:r>
          </a:p>
        </p:txBody>
      </p:sp>
      <p:sp>
        <p:nvSpPr>
          <p:cNvPr id="14" name="Textfeld 13">
            <a:extLst>
              <a:ext uri="{FF2B5EF4-FFF2-40B4-BE49-F238E27FC236}">
                <a16:creationId xmlns:a16="http://schemas.microsoft.com/office/drawing/2014/main" id="{646492D2-726D-D78D-7FE1-9478FF885EC4}"/>
              </a:ext>
            </a:extLst>
          </p:cNvPr>
          <p:cNvSpPr txBox="1"/>
          <p:nvPr/>
        </p:nvSpPr>
        <p:spPr>
          <a:xfrm>
            <a:off x="5885807" y="1699527"/>
            <a:ext cx="435401" cy="169277"/>
          </a:xfrm>
          <a:prstGeom prst="rect">
            <a:avLst/>
          </a:prstGeom>
          <a:solidFill>
            <a:schemeClr val="bg1"/>
          </a:solidFill>
        </p:spPr>
        <p:txBody>
          <a:bodyPr wrap="square" lIns="0" tIns="0" rIns="0" bIns="0" rtlCol="0" anchor="ctr">
            <a:spAutoFit/>
          </a:bodyPr>
          <a:lstStyle/>
          <a:p>
            <a:pPr algn="ctr"/>
            <a:r>
              <a:rPr lang="de-DE" sz="550">
                <a:latin typeface="Aptos Narrow" panose="020B0004020202020204" pitchFamily="34" charset="0"/>
              </a:rPr>
              <a:t>Anzahl an Ereignissen</a:t>
            </a:r>
          </a:p>
        </p:txBody>
      </p:sp>
      <p:sp>
        <p:nvSpPr>
          <p:cNvPr id="15" name="Textfeld 14">
            <a:extLst>
              <a:ext uri="{FF2B5EF4-FFF2-40B4-BE49-F238E27FC236}">
                <a16:creationId xmlns:a16="http://schemas.microsoft.com/office/drawing/2014/main" id="{6A3E8D36-2D40-AA3D-4580-34270F3A83C1}"/>
              </a:ext>
            </a:extLst>
          </p:cNvPr>
          <p:cNvSpPr txBox="1"/>
          <p:nvPr/>
        </p:nvSpPr>
        <p:spPr>
          <a:xfrm>
            <a:off x="5557503" y="1696119"/>
            <a:ext cx="380651" cy="169277"/>
          </a:xfrm>
          <a:prstGeom prst="rect">
            <a:avLst/>
          </a:prstGeom>
          <a:solidFill>
            <a:schemeClr val="bg1"/>
          </a:solidFill>
        </p:spPr>
        <p:txBody>
          <a:bodyPr wrap="square" lIns="0" tIns="0" rIns="0" bIns="0" rtlCol="0" anchor="b">
            <a:spAutoFit/>
          </a:bodyPr>
          <a:lstStyle/>
          <a:p>
            <a:pPr algn="ctr"/>
            <a:r>
              <a:rPr lang="de-DE" sz="550">
                <a:latin typeface="Aptos Narrow" panose="020B0004020202020204" pitchFamily="34" charset="0"/>
              </a:rPr>
              <a:t>Stichproben-größe</a:t>
            </a:r>
          </a:p>
        </p:txBody>
      </p:sp>
      <p:sp>
        <p:nvSpPr>
          <p:cNvPr id="16" name="Textfeld 15">
            <a:extLst>
              <a:ext uri="{FF2B5EF4-FFF2-40B4-BE49-F238E27FC236}">
                <a16:creationId xmlns:a16="http://schemas.microsoft.com/office/drawing/2014/main" id="{18D5A520-436E-D386-C7F8-119F66B64836}"/>
              </a:ext>
            </a:extLst>
          </p:cNvPr>
          <p:cNvSpPr txBox="1"/>
          <p:nvPr/>
        </p:nvSpPr>
        <p:spPr>
          <a:xfrm>
            <a:off x="7970002" y="1780221"/>
            <a:ext cx="401319" cy="84639"/>
          </a:xfrm>
          <a:prstGeom prst="rect">
            <a:avLst/>
          </a:prstGeom>
          <a:solidFill>
            <a:schemeClr val="bg1"/>
          </a:solidFill>
        </p:spPr>
        <p:txBody>
          <a:bodyPr wrap="none" lIns="36000" tIns="0" rIns="36000" bIns="0" rtlCol="0" anchor="ctr">
            <a:spAutoFit/>
          </a:bodyPr>
          <a:lstStyle/>
          <a:p>
            <a:pPr algn="ctr"/>
            <a:r>
              <a:rPr lang="de-DE" sz="550">
                <a:latin typeface="Aptos Narrow" panose="020B0004020202020204" pitchFamily="34" charset="0"/>
              </a:rPr>
              <a:t>HR (95 %-KI</a:t>
            </a:r>
          </a:p>
        </p:txBody>
      </p:sp>
      <p:sp>
        <p:nvSpPr>
          <p:cNvPr id="17" name="Textfeld 16">
            <a:extLst>
              <a:ext uri="{FF2B5EF4-FFF2-40B4-BE49-F238E27FC236}">
                <a16:creationId xmlns:a16="http://schemas.microsoft.com/office/drawing/2014/main" id="{8C79A853-F45C-07DD-FD7C-013A863EDE28}"/>
              </a:ext>
            </a:extLst>
          </p:cNvPr>
          <p:cNvSpPr txBox="1"/>
          <p:nvPr/>
        </p:nvSpPr>
        <p:spPr>
          <a:xfrm>
            <a:off x="8374052" y="1610944"/>
            <a:ext cx="251666" cy="253916"/>
          </a:xfrm>
          <a:prstGeom prst="rect">
            <a:avLst/>
          </a:prstGeom>
          <a:solidFill>
            <a:schemeClr val="bg1"/>
          </a:solidFill>
        </p:spPr>
        <p:txBody>
          <a:bodyPr wrap="square" lIns="0" tIns="0" rIns="0" bIns="0" rtlCol="0" anchor="ctr">
            <a:spAutoFit/>
          </a:bodyPr>
          <a:lstStyle/>
          <a:p>
            <a:pPr algn="ctr"/>
            <a:r>
              <a:rPr lang="de-DE" sz="550">
                <a:latin typeface="Aptos Narrow" panose="020B0004020202020204" pitchFamily="34" charset="0"/>
              </a:rPr>
              <a:t>%</a:t>
            </a:r>
          </a:p>
          <a:p>
            <a:pPr algn="ctr"/>
            <a:r>
              <a:rPr lang="de-DE" sz="550" err="1">
                <a:latin typeface="Aptos Narrow" panose="020B0004020202020204" pitchFamily="34" charset="0"/>
              </a:rPr>
              <a:t>Gewich-tung</a:t>
            </a:r>
            <a:endParaRPr lang="de-DE" sz="550">
              <a:latin typeface="Aptos Narrow" panose="020B0004020202020204" pitchFamily="34" charset="0"/>
            </a:endParaRPr>
          </a:p>
        </p:txBody>
      </p:sp>
    </p:spTree>
    <p:extLst>
      <p:ext uri="{BB962C8B-B14F-4D97-AF65-F5344CB8AC3E}">
        <p14:creationId xmlns:p14="http://schemas.microsoft.com/office/powerpoint/2010/main" val="19663234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405034C-D93B-F2A0-00CF-3633AA476832}"/>
            </a:ext>
          </a:extLst>
        </p:cNvPr>
        <p:cNvGrpSpPr/>
        <p:nvPr/>
      </p:nvGrpSpPr>
      <p:grpSpPr>
        <a:xfrm>
          <a:off x="0" y="0"/>
          <a:ext cx="0" cy="0"/>
          <a:chOff x="0" y="0"/>
          <a:chExt cx="0" cy="0"/>
        </a:xfrm>
      </p:grpSpPr>
      <p:sp>
        <p:nvSpPr>
          <p:cNvPr id="12" name="Textplatzhalter 9">
            <a:extLst>
              <a:ext uri="{FF2B5EF4-FFF2-40B4-BE49-F238E27FC236}">
                <a16:creationId xmlns:a16="http://schemas.microsoft.com/office/drawing/2014/main" id="{020A05C6-256A-336C-A5E1-5A137B7D8942}"/>
              </a:ext>
            </a:extLst>
          </p:cNvPr>
          <p:cNvSpPr txBox="1">
            <a:spLocks/>
          </p:cNvSpPr>
          <p:nvPr/>
        </p:nvSpPr>
        <p:spPr>
          <a:xfrm>
            <a:off x="320268" y="114210"/>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Risiko für Mortalität und MACE bei T1D mit Diagnose im Erwachsenenalter vs. Kontrollen und vs. T2D</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en-US" sz="2000" b="1" i="0" u="none" strike="noStrike" kern="1200" cap="none" spc="0" normalizeH="0" baseline="0" noProof="0">
              <a:ln>
                <a:noFill/>
              </a:ln>
              <a:solidFill>
                <a:srgbClr val="7030A0"/>
              </a:solidFill>
              <a:effectLst/>
              <a:uLnTx/>
              <a:uFillTx/>
              <a:latin typeface="Verdana"/>
              <a:ea typeface="+mn-ea"/>
              <a:cs typeface="+mn-cs"/>
            </a:endParaRPr>
          </a:p>
        </p:txBody>
      </p:sp>
      <p:sp>
        <p:nvSpPr>
          <p:cNvPr id="41" name="Rechteck 40">
            <a:extLst>
              <a:ext uri="{FF2B5EF4-FFF2-40B4-BE49-F238E27FC236}">
                <a16:creationId xmlns:a16="http://schemas.microsoft.com/office/drawing/2014/main" id="{2FCCACD5-8375-470D-5FEE-AB277525FF63}"/>
              </a:ext>
            </a:extLst>
          </p:cNvPr>
          <p:cNvSpPr/>
          <p:nvPr/>
        </p:nvSpPr>
        <p:spPr>
          <a:xfrm>
            <a:off x="505327" y="836331"/>
            <a:ext cx="6087980" cy="4203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3" name="Footer Placeholder 4">
            <a:extLst>
              <a:ext uri="{FF2B5EF4-FFF2-40B4-BE49-F238E27FC236}">
                <a16:creationId xmlns:a16="http://schemas.microsoft.com/office/drawing/2014/main" id="{794D678D-755E-7FC5-873B-F119132B9CB0}"/>
              </a:ext>
            </a:extLst>
          </p:cNvPr>
          <p:cNvSpPr txBox="1">
            <a:spLocks/>
          </p:cNvSpPr>
          <p:nvPr/>
        </p:nvSpPr>
        <p:spPr>
          <a:xfrm>
            <a:off x="6662490" y="3543300"/>
            <a:ext cx="2349376" cy="1425327"/>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Tabelle modifiziert nach Wei X 2025</a:t>
            </a:r>
            <a:r>
              <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rPr>
              <a:t>1</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CVD: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Cardiovascu-lar</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death</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kardiovaskulärer Tod, DKA: Diabetische Keto-azidose; HR: Hazard-Ratio, Risikoverhältnis; KI: Konfi-</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denzintervall</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PAR%: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population</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attributable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risk</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frac-tion</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bevölkerungsbezogener Risikoanteil; MACE: Major adverse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cardiac</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event</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schwerwiegendes unerwünschtes kardiales Ereignis; T1D: Typ-1-Diabetes; T2D: Typ-2-Diabetes. # 10.184 Menschen mit T1D-Diagnose im Erwachsenenalter, 375.523 mit T2D, zwischen 2001-2020 aus dem Swedish National Diabetes Register und 509.172 Populationskontrollen aus dem Total Population Register, nach-beobachtet bis 2022, medianer Follow-Up 10,2 Jahre. Es wurden HR und PAR% geschätzt. NA*: Die Ereigniszahl war zu gering für die Schätzung der HR (95 %-KI).</a:t>
            </a:r>
            <a:r>
              <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rPr>
              <a:t>1</a:t>
            </a:r>
          </a:p>
        </p:txBody>
      </p:sp>
      <p:sp>
        <p:nvSpPr>
          <p:cNvPr id="10" name="TextBox 3037">
            <a:extLst>
              <a:ext uri="{FF2B5EF4-FFF2-40B4-BE49-F238E27FC236}">
                <a16:creationId xmlns:a16="http://schemas.microsoft.com/office/drawing/2014/main" id="{B561F3BF-8A99-6C69-1932-0F97E0786C04}"/>
              </a:ext>
            </a:extLst>
          </p:cNvPr>
          <p:cNvSpPr txBox="1"/>
          <p:nvPr/>
        </p:nvSpPr>
        <p:spPr>
          <a:xfrm>
            <a:off x="6628932" y="4943902"/>
            <a:ext cx="2045164"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Wei X </a:t>
            </a:r>
            <a:r>
              <a:rPr kumimoji="0" lang="da-DK" sz="600" b="0" i="1" u="none" strike="noStrike" kern="1200" cap="none" spc="0" normalizeH="0" baseline="0" noProof="0">
                <a:ln>
                  <a:noFill/>
                </a:ln>
                <a:solidFill>
                  <a:srgbClr val="404040"/>
                </a:solidFill>
                <a:effectLst/>
                <a:uLnTx/>
                <a:uFillTx/>
                <a:latin typeface="Verdana"/>
                <a:ea typeface="Arial"/>
                <a:cs typeface="Arial"/>
              </a:rPr>
              <a:t>et al. Eur Heart J </a:t>
            </a:r>
            <a:r>
              <a:rPr kumimoji="0" lang="da-DK" sz="600" b="0" i="0" u="none" strike="noStrike" kern="1200" cap="none" spc="0" normalizeH="0" baseline="0" noProof="0">
                <a:ln>
                  <a:noFill/>
                </a:ln>
                <a:solidFill>
                  <a:srgbClr val="404040"/>
                </a:solidFill>
                <a:effectLst/>
                <a:uLnTx/>
                <a:uFillTx/>
                <a:latin typeface="Verdana"/>
                <a:ea typeface="Arial"/>
                <a:cs typeface="Arial"/>
              </a:rPr>
              <a:t>2025; 46: 3776</a:t>
            </a:r>
            <a:r>
              <a:rPr kumimoji="0" lang="pt-BR" sz="600" b="0" i="0" u="none" strike="noStrike" kern="1200" cap="none" spc="0" normalizeH="0" baseline="0" noProof="0">
                <a:ln>
                  <a:noFill/>
                </a:ln>
                <a:solidFill>
                  <a:srgbClr val="404040"/>
                </a:solidFill>
                <a:effectLst/>
                <a:uLnTx/>
                <a:uFillTx/>
                <a:latin typeface="Verdana"/>
                <a:ea typeface="+mn-ea"/>
                <a:cs typeface="+mn-cs"/>
              </a:rPr>
              <a:t>–86</a:t>
            </a:r>
            <a:r>
              <a:rPr kumimoji="0" lang="da-DK" sz="600" b="0" i="0" u="none" strike="noStrike" kern="1200" cap="none" spc="0" normalizeH="0" baseline="0" noProof="0">
                <a:ln>
                  <a:noFill/>
                </a:ln>
                <a:solidFill>
                  <a:srgbClr val="404040"/>
                </a:solidFill>
                <a:effectLst/>
                <a:uLnTx/>
                <a:uFillTx/>
                <a:latin typeface="Verdana"/>
                <a:ea typeface="Arial"/>
                <a:cs typeface="Arial"/>
              </a:rPr>
              <a:t>.</a:t>
            </a:r>
          </a:p>
        </p:txBody>
      </p:sp>
      <p:sp>
        <p:nvSpPr>
          <p:cNvPr id="32" name="Rechteck: abgerundete Ecken 31">
            <a:extLst>
              <a:ext uri="{FF2B5EF4-FFF2-40B4-BE49-F238E27FC236}">
                <a16:creationId xmlns:a16="http://schemas.microsoft.com/office/drawing/2014/main" id="{1761CC84-AFE8-430E-BA84-27911648F908}"/>
              </a:ext>
            </a:extLst>
          </p:cNvPr>
          <p:cNvSpPr/>
          <p:nvPr/>
        </p:nvSpPr>
        <p:spPr>
          <a:xfrm>
            <a:off x="6771782" y="824777"/>
            <a:ext cx="2106691" cy="2640317"/>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0488" marR="0" lvl="0" indent="-90488" algn="l" defTabSz="457200" rtl="0" eaLnBrk="1" fontAlgn="auto" latinLnBrk="0" hangingPunct="1">
              <a:lnSpc>
                <a:spcPct val="125000"/>
              </a:lnSpc>
              <a:spcBef>
                <a:spcPts val="0"/>
              </a:spcBef>
              <a:spcAft>
                <a:spcPts val="600"/>
              </a:spcAft>
              <a:buClr>
                <a:srgbClr val="7A00E6"/>
              </a:buClr>
              <a:buSzPct val="120000"/>
              <a:buFont typeface="Arial" panose="020B0604020202020204" pitchFamily="34" charset="0"/>
              <a:buChar char="•"/>
              <a:tabLst/>
              <a:defRPr/>
            </a:pPr>
            <a:r>
              <a:rPr kumimoji="0" lang="de-DE" sz="900" b="0" i="0" u="none" strike="noStrike" kern="1200" cap="none" spc="0" normalizeH="0" baseline="0" noProof="0">
                <a:ln>
                  <a:noFill/>
                </a:ln>
                <a:solidFill>
                  <a:prstClr val="white"/>
                </a:solidFill>
                <a:effectLst/>
                <a:uLnTx/>
                <a:uFillTx/>
                <a:latin typeface="Verdana"/>
                <a:ea typeface="+mn-ea"/>
                <a:cs typeface="+mn-cs"/>
              </a:rPr>
              <a:t>Das Risiko für </a:t>
            </a:r>
            <a:r>
              <a:rPr kumimoji="0" lang="de-DE" sz="900" b="0" i="0" u="none" strike="noStrike" kern="1200" cap="none" spc="0" normalizeH="0" baseline="0" noProof="0" err="1">
                <a:ln>
                  <a:noFill/>
                </a:ln>
                <a:solidFill>
                  <a:prstClr val="white"/>
                </a:solidFill>
                <a:effectLst/>
                <a:uLnTx/>
                <a:uFillTx/>
                <a:latin typeface="Verdana"/>
                <a:ea typeface="+mn-ea"/>
                <a:cs typeface="+mn-cs"/>
              </a:rPr>
              <a:t>Gesamtmortali</a:t>
            </a:r>
            <a:r>
              <a:rPr kumimoji="0" lang="de-DE" sz="900" b="0" i="0" u="none" strike="noStrike" kern="1200" cap="none" spc="0" normalizeH="0" baseline="0" noProof="0">
                <a:ln>
                  <a:noFill/>
                </a:ln>
                <a:solidFill>
                  <a:prstClr val="white"/>
                </a:solidFill>
                <a:effectLst/>
                <a:uLnTx/>
                <a:uFillTx/>
                <a:latin typeface="Verdana"/>
                <a:ea typeface="+mn-ea"/>
                <a:cs typeface="+mn-cs"/>
              </a:rPr>
              <a:t>-tät, CVD, MACE, Tod durch Infektion und Tod durch Krebs war bei T1D gegenüber der Kontrollpopulation erhöht</a:t>
            </a:r>
          </a:p>
          <a:p>
            <a:pPr marL="90488" marR="0" lvl="0" indent="-90488" algn="l" defTabSz="457200" rtl="0" eaLnBrk="1" fontAlgn="auto" latinLnBrk="0" hangingPunct="1">
              <a:lnSpc>
                <a:spcPct val="125000"/>
              </a:lnSpc>
              <a:spcBef>
                <a:spcPts val="0"/>
              </a:spcBef>
              <a:spcAft>
                <a:spcPts val="600"/>
              </a:spcAft>
              <a:buClr>
                <a:srgbClr val="7A00E6"/>
              </a:buClr>
              <a:buSzPct val="120000"/>
              <a:buFont typeface="Arial" panose="020B0604020202020204" pitchFamily="34" charset="0"/>
              <a:buChar char="•"/>
              <a:tabLst/>
              <a:defRPr/>
            </a:pPr>
            <a:r>
              <a:rPr kumimoji="0" lang="de-DE" sz="900" b="0" i="0" u="none" strike="noStrike" kern="1200" cap="none" spc="0" normalizeH="0" baseline="0" noProof="0">
                <a:ln>
                  <a:noFill/>
                </a:ln>
                <a:solidFill>
                  <a:prstClr val="white"/>
                </a:solidFill>
                <a:effectLst/>
                <a:uLnTx/>
                <a:uFillTx/>
                <a:latin typeface="Verdana"/>
                <a:ea typeface="+mn-ea"/>
                <a:cs typeface="+mn-cs"/>
              </a:rPr>
              <a:t>Das Risiko für Tod durch </a:t>
            </a:r>
            <a:r>
              <a:rPr kumimoji="0" lang="de-DE" sz="900" b="0" i="0" u="none" strike="noStrike" kern="1200" cap="none" spc="0" normalizeH="0" baseline="0" noProof="0" err="1">
                <a:ln>
                  <a:noFill/>
                </a:ln>
                <a:solidFill>
                  <a:prstClr val="white"/>
                </a:solidFill>
                <a:effectLst/>
                <a:uLnTx/>
                <a:uFillTx/>
                <a:latin typeface="Verdana"/>
                <a:ea typeface="+mn-ea"/>
                <a:cs typeface="+mn-cs"/>
              </a:rPr>
              <a:t>diabe</a:t>
            </a:r>
            <a:r>
              <a:rPr kumimoji="0" lang="de-DE" sz="900" b="0" i="0" u="none" strike="noStrike" kern="1200" cap="none" spc="0" normalizeH="0" baseline="0" noProof="0">
                <a:ln>
                  <a:noFill/>
                </a:ln>
                <a:solidFill>
                  <a:prstClr val="white"/>
                </a:solidFill>
                <a:effectLst/>
                <a:uLnTx/>
                <a:uFillTx/>
                <a:latin typeface="Verdana"/>
                <a:ea typeface="+mn-ea"/>
                <a:cs typeface="+mn-cs"/>
              </a:rPr>
              <a:t>-tisches Koma bzw. DKA war bei T1D 7fach höher als bei T2D</a:t>
            </a:r>
          </a:p>
          <a:p>
            <a:pPr marL="90488" marR="0" lvl="0" indent="-90488" algn="l" defTabSz="457200" rtl="0" eaLnBrk="1" fontAlgn="auto" latinLnBrk="0" hangingPunct="1">
              <a:lnSpc>
                <a:spcPct val="125000"/>
              </a:lnSpc>
              <a:spcBef>
                <a:spcPts val="0"/>
              </a:spcBef>
              <a:spcAft>
                <a:spcPts val="600"/>
              </a:spcAft>
              <a:buClr>
                <a:srgbClr val="7A00E6"/>
              </a:buClr>
              <a:buSzPct val="120000"/>
              <a:buFont typeface="Arial" panose="020B0604020202020204" pitchFamily="34" charset="0"/>
              <a:buChar char="•"/>
              <a:tabLst/>
              <a:defRPr/>
            </a:pPr>
            <a:r>
              <a:rPr kumimoji="0" lang="de-DE" sz="900" b="0" i="0" u="none" strike="noStrike" kern="1200" cap="none" spc="0" normalizeH="0" baseline="0" noProof="0">
                <a:ln>
                  <a:noFill/>
                </a:ln>
                <a:solidFill>
                  <a:prstClr val="white"/>
                </a:solidFill>
                <a:effectLst/>
                <a:uLnTx/>
                <a:uFillTx/>
                <a:latin typeface="Verdana"/>
                <a:ea typeface="+mn-ea"/>
                <a:cs typeface="+mn-cs"/>
              </a:rPr>
              <a:t>Das Risiko für alle übrigen Todesarten war vergleichbar zwischen T1D und T2D</a:t>
            </a:r>
          </a:p>
          <a:p>
            <a:pPr marL="90488" marR="0" lvl="0" indent="-90488" algn="l" defTabSz="457200" rtl="0" eaLnBrk="1" fontAlgn="auto" latinLnBrk="0" hangingPunct="1">
              <a:lnSpc>
                <a:spcPct val="125000"/>
              </a:lnSpc>
              <a:spcBef>
                <a:spcPts val="0"/>
              </a:spcBef>
              <a:spcAft>
                <a:spcPts val="600"/>
              </a:spcAft>
              <a:buClr>
                <a:srgbClr val="7A00E6"/>
              </a:buClr>
              <a:buSzPct val="120000"/>
              <a:buFont typeface="Arial" panose="020B0604020202020204" pitchFamily="34" charset="0"/>
              <a:buChar char="•"/>
              <a:tabLst/>
              <a:defRPr/>
            </a:pPr>
            <a:r>
              <a:rPr kumimoji="0" lang="de-DE" sz="900" b="0" i="0" u="none" strike="noStrike" kern="1200" cap="none" spc="0" normalizeH="0" baseline="0" noProof="0">
                <a:ln>
                  <a:noFill/>
                </a:ln>
                <a:solidFill>
                  <a:prstClr val="white"/>
                </a:solidFill>
                <a:effectLst/>
                <a:uLnTx/>
                <a:uFillTx/>
                <a:latin typeface="Verdana"/>
                <a:ea typeface="+mn-ea"/>
                <a:cs typeface="+mn-cs"/>
              </a:rPr>
              <a:t>Das Risiko für MACE war bei T2D höher als bei T1D</a:t>
            </a:r>
          </a:p>
        </p:txBody>
      </p:sp>
      <p:pic>
        <p:nvPicPr>
          <p:cNvPr id="5" name="Grafik 4">
            <a:extLst>
              <a:ext uri="{FF2B5EF4-FFF2-40B4-BE49-F238E27FC236}">
                <a16:creationId xmlns:a16="http://schemas.microsoft.com/office/drawing/2014/main" id="{D835C1AF-B684-AB08-8427-88A26C5DFECE}"/>
              </a:ext>
            </a:extLst>
          </p:cNvPr>
          <p:cNvPicPr>
            <a:picLocks noChangeAspect="1"/>
          </p:cNvPicPr>
          <p:nvPr/>
        </p:nvPicPr>
        <p:blipFill>
          <a:blip r:embed="rId4"/>
          <a:stretch>
            <a:fillRect/>
          </a:stretch>
        </p:blipFill>
        <p:spPr>
          <a:xfrm>
            <a:off x="574510" y="1102469"/>
            <a:ext cx="5940592" cy="3937786"/>
          </a:xfrm>
          <a:prstGeom prst="rect">
            <a:avLst/>
          </a:prstGeom>
        </p:spPr>
      </p:pic>
      <p:sp>
        <p:nvSpPr>
          <p:cNvPr id="15" name="TextBox 26">
            <a:extLst>
              <a:ext uri="{FF2B5EF4-FFF2-40B4-BE49-F238E27FC236}">
                <a16:creationId xmlns:a16="http://schemas.microsoft.com/office/drawing/2014/main" id="{B19AC9F9-E747-2374-3E77-AB5BE44F33D7}"/>
              </a:ext>
            </a:extLst>
          </p:cNvPr>
          <p:cNvSpPr txBox="1"/>
          <p:nvPr/>
        </p:nvSpPr>
        <p:spPr>
          <a:xfrm>
            <a:off x="444966" y="840859"/>
            <a:ext cx="6199680" cy="261610"/>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a:ln>
                  <a:noFill/>
                </a:ln>
                <a:solidFill>
                  <a:srgbClr val="404040"/>
                </a:solidFill>
                <a:effectLst/>
                <a:uLnTx/>
                <a:uFillTx/>
                <a:latin typeface="Verdana"/>
                <a:ea typeface="+mn-ea"/>
                <a:cs typeface="+mn-cs"/>
              </a:rPr>
              <a:t>Vergleich der HR für Mortalität und MACE bei T1D vs. Kontrollen und vs. T2D</a:t>
            </a:r>
            <a:endParaRPr kumimoji="0" lang="en-US" sz="1100" b="1" i="0" u="none" strike="noStrike" kern="1200" cap="none" spc="0" normalizeH="0" baseline="30000" noProof="0">
              <a:ln>
                <a:noFill/>
              </a:ln>
              <a:solidFill>
                <a:srgbClr val="404040"/>
              </a:solidFill>
              <a:effectLst/>
              <a:uLnTx/>
              <a:uFillTx/>
              <a:latin typeface="Verdana"/>
              <a:ea typeface="+mn-ea"/>
              <a:cs typeface="+mn-cs"/>
            </a:endParaRPr>
          </a:p>
        </p:txBody>
      </p:sp>
      <p:sp>
        <p:nvSpPr>
          <p:cNvPr id="17" name="Textfeld 16">
            <a:extLst>
              <a:ext uri="{FF2B5EF4-FFF2-40B4-BE49-F238E27FC236}">
                <a16:creationId xmlns:a16="http://schemas.microsoft.com/office/drawing/2014/main" id="{27FDB7E2-7F5C-C0F2-FB94-2FAB27027610}"/>
              </a:ext>
            </a:extLst>
          </p:cNvPr>
          <p:cNvSpPr txBox="1"/>
          <p:nvPr/>
        </p:nvSpPr>
        <p:spPr>
          <a:xfrm>
            <a:off x="828259" y="1141953"/>
            <a:ext cx="1040349" cy="107722"/>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Alter bei Diagnose [Jahre]</a:t>
            </a:r>
          </a:p>
        </p:txBody>
      </p:sp>
      <p:sp>
        <p:nvSpPr>
          <p:cNvPr id="19" name="Textfeld 18">
            <a:extLst>
              <a:ext uri="{FF2B5EF4-FFF2-40B4-BE49-F238E27FC236}">
                <a16:creationId xmlns:a16="http://schemas.microsoft.com/office/drawing/2014/main" id="{A88A6F57-0C00-3D7D-A037-3EA399F79E6C}"/>
              </a:ext>
            </a:extLst>
          </p:cNvPr>
          <p:cNvSpPr txBox="1"/>
          <p:nvPr/>
        </p:nvSpPr>
        <p:spPr>
          <a:xfrm>
            <a:off x="3857751" y="1141953"/>
            <a:ext cx="492122" cy="107722"/>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HR (95 %-KI)</a:t>
            </a:r>
          </a:p>
        </p:txBody>
      </p:sp>
      <p:sp>
        <p:nvSpPr>
          <p:cNvPr id="23" name="Textfeld 22">
            <a:extLst>
              <a:ext uri="{FF2B5EF4-FFF2-40B4-BE49-F238E27FC236}">
                <a16:creationId xmlns:a16="http://schemas.microsoft.com/office/drawing/2014/main" id="{72838803-C4D7-BFD5-2F4C-0C96737CDA55}"/>
              </a:ext>
            </a:extLst>
          </p:cNvPr>
          <p:cNvSpPr txBox="1"/>
          <p:nvPr/>
        </p:nvSpPr>
        <p:spPr>
          <a:xfrm>
            <a:off x="5718449" y="1141953"/>
            <a:ext cx="492122" cy="107722"/>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HR (95 %-KI)</a:t>
            </a:r>
          </a:p>
        </p:txBody>
      </p:sp>
      <p:sp>
        <p:nvSpPr>
          <p:cNvPr id="25" name="Textfeld 24">
            <a:extLst>
              <a:ext uri="{FF2B5EF4-FFF2-40B4-BE49-F238E27FC236}">
                <a16:creationId xmlns:a16="http://schemas.microsoft.com/office/drawing/2014/main" id="{C89F62E7-B4FE-518A-E3E6-01FEFC672895}"/>
              </a:ext>
            </a:extLst>
          </p:cNvPr>
          <p:cNvSpPr txBox="1"/>
          <p:nvPr/>
        </p:nvSpPr>
        <p:spPr>
          <a:xfrm>
            <a:off x="828259" y="1260689"/>
            <a:ext cx="770527" cy="470129"/>
          </a:xfrm>
          <a:prstGeom prst="rect">
            <a:avLst/>
          </a:prstGeom>
          <a:solidFill>
            <a:schemeClr val="bg1"/>
          </a:solidFill>
        </p:spPr>
        <p:txBody>
          <a:bodyPr wrap="none" lIns="0" tIns="0" rIns="36000" bIns="0" rtlCol="0">
            <a:spAutoFit/>
          </a:bodyPr>
          <a:lstStyle/>
          <a:p>
            <a:pPr marL="0" marR="0" lvl="0" indent="0" algn="l" defTabSz="457200" rtl="0" eaLnBrk="1" fontAlgn="auto" latinLnBrk="0" hangingPunct="1">
              <a:lnSpc>
                <a:spcPct val="87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Gesamtmortalität</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Insgesamt</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18-29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30-39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Verdana" panose="020B0604030504040204" pitchFamily="34" charset="0"/>
                <a:cs typeface="+mn-cs"/>
              </a:rPr>
              <a:t>	≥ </a:t>
            </a: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40</a:t>
            </a:r>
          </a:p>
        </p:txBody>
      </p:sp>
      <p:sp>
        <p:nvSpPr>
          <p:cNvPr id="26" name="Textfeld 25">
            <a:extLst>
              <a:ext uri="{FF2B5EF4-FFF2-40B4-BE49-F238E27FC236}">
                <a16:creationId xmlns:a16="http://schemas.microsoft.com/office/drawing/2014/main" id="{47AABFEF-8922-18EF-6E87-8A365E0633EF}"/>
              </a:ext>
            </a:extLst>
          </p:cNvPr>
          <p:cNvSpPr txBox="1"/>
          <p:nvPr/>
        </p:nvSpPr>
        <p:spPr>
          <a:xfrm>
            <a:off x="835633" y="1748866"/>
            <a:ext cx="1210268" cy="563872"/>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87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Ursachenbezogene Mortalität</a:t>
            </a:r>
          </a:p>
          <a:p>
            <a:pPr marL="0" marR="0" lvl="0" indent="0" algn="l" defTabSz="180975" rtl="0" eaLnBrk="1" fontAlgn="auto" latinLnBrk="0" hangingPunct="1">
              <a:lnSpc>
                <a:spcPct val="87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	Kardiovaskulärer Tod</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Insgesamt</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18-29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30-39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Verdana" panose="020B0604030504040204" pitchFamily="34" charset="0"/>
                <a:cs typeface="+mn-cs"/>
              </a:rPr>
              <a:t>		≥ </a:t>
            </a: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40</a:t>
            </a:r>
          </a:p>
        </p:txBody>
      </p:sp>
      <p:sp>
        <p:nvSpPr>
          <p:cNvPr id="27" name="Textfeld 26">
            <a:extLst>
              <a:ext uri="{FF2B5EF4-FFF2-40B4-BE49-F238E27FC236}">
                <a16:creationId xmlns:a16="http://schemas.microsoft.com/office/drawing/2014/main" id="{FB08C76A-AEC9-08E7-8FFA-AD4D5C984D94}"/>
              </a:ext>
            </a:extLst>
          </p:cNvPr>
          <p:cNvSpPr txBox="1"/>
          <p:nvPr/>
        </p:nvSpPr>
        <p:spPr>
          <a:xfrm>
            <a:off x="835633" y="2315412"/>
            <a:ext cx="1296830" cy="470129"/>
          </a:xfrm>
          <a:prstGeom prst="rect">
            <a:avLst/>
          </a:prstGeom>
          <a:solidFill>
            <a:schemeClr val="bg1"/>
          </a:solidFill>
        </p:spPr>
        <p:txBody>
          <a:bodyPr wrap="none" lIns="0" tIns="0" rIns="0" bIns="0" rtlCol="0">
            <a:spAutoFit/>
          </a:bodyPr>
          <a:lstStyle/>
          <a:p>
            <a:pPr marL="0" marR="0" lvl="0" indent="0" algn="l" defTabSz="180975" rtl="0" eaLnBrk="1" fontAlgn="auto" latinLnBrk="0" hangingPunct="1">
              <a:lnSpc>
                <a:spcPct val="87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	Nicht-kardiovaskulärer Tod</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Insgesamt</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18-29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30-39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Verdana" panose="020B0604030504040204" pitchFamily="34" charset="0"/>
                <a:cs typeface="+mn-cs"/>
              </a:rPr>
              <a:t>		≥ </a:t>
            </a: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40</a:t>
            </a:r>
          </a:p>
        </p:txBody>
      </p:sp>
      <p:sp>
        <p:nvSpPr>
          <p:cNvPr id="29" name="Textfeld 28">
            <a:extLst>
              <a:ext uri="{FF2B5EF4-FFF2-40B4-BE49-F238E27FC236}">
                <a16:creationId xmlns:a16="http://schemas.microsoft.com/office/drawing/2014/main" id="{D98249D2-7E2B-3FCA-3AC0-98CD6B5A3C22}"/>
              </a:ext>
            </a:extLst>
          </p:cNvPr>
          <p:cNvSpPr txBox="1"/>
          <p:nvPr/>
        </p:nvSpPr>
        <p:spPr>
          <a:xfrm>
            <a:off x="835633" y="2800915"/>
            <a:ext cx="1029128" cy="470129"/>
          </a:xfrm>
          <a:prstGeom prst="rect">
            <a:avLst/>
          </a:prstGeom>
          <a:solidFill>
            <a:schemeClr val="bg1"/>
          </a:solidFill>
        </p:spPr>
        <p:txBody>
          <a:bodyPr wrap="none" lIns="0" tIns="0" rIns="0" bIns="0" rtlCol="0">
            <a:spAutoFit/>
          </a:bodyPr>
          <a:lstStyle/>
          <a:p>
            <a:pPr marL="0" marR="0" lvl="0" indent="0" algn="l" defTabSz="180975" rtl="0" eaLnBrk="1" fontAlgn="auto" latinLnBrk="0" hangingPunct="1">
              <a:lnSpc>
                <a:spcPct val="87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		Tod durch Krebs</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Insgesamt</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18-29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30-39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Verdana" panose="020B0604030504040204" pitchFamily="34" charset="0"/>
                <a:cs typeface="+mn-cs"/>
              </a:rPr>
              <a:t>			≥ </a:t>
            </a: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40</a:t>
            </a:r>
          </a:p>
        </p:txBody>
      </p:sp>
      <p:sp>
        <p:nvSpPr>
          <p:cNvPr id="30" name="Textfeld 29">
            <a:extLst>
              <a:ext uri="{FF2B5EF4-FFF2-40B4-BE49-F238E27FC236}">
                <a16:creationId xmlns:a16="http://schemas.microsoft.com/office/drawing/2014/main" id="{4533DF22-5808-4FB5-5C61-726D0A18D3D4}"/>
              </a:ext>
            </a:extLst>
          </p:cNvPr>
          <p:cNvSpPr txBox="1"/>
          <p:nvPr/>
        </p:nvSpPr>
        <p:spPr>
          <a:xfrm>
            <a:off x="835633" y="3277060"/>
            <a:ext cx="1154162" cy="470129"/>
          </a:xfrm>
          <a:prstGeom prst="rect">
            <a:avLst/>
          </a:prstGeom>
          <a:solidFill>
            <a:schemeClr val="bg1"/>
          </a:solidFill>
        </p:spPr>
        <p:txBody>
          <a:bodyPr wrap="none" lIns="0" tIns="0" rIns="0" bIns="0" rtlCol="0">
            <a:spAutoFit/>
          </a:bodyPr>
          <a:lstStyle/>
          <a:p>
            <a:pPr marL="0" marR="0" lvl="0" indent="0" algn="l" defTabSz="180975" rtl="0" eaLnBrk="1" fontAlgn="auto" latinLnBrk="0" hangingPunct="1">
              <a:lnSpc>
                <a:spcPct val="87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		Tod durch Infektion</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Insgesamt</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18-29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30-39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Verdana" panose="020B0604030504040204" pitchFamily="34" charset="0"/>
                <a:cs typeface="+mn-cs"/>
              </a:rPr>
              <a:t>			≥ </a:t>
            </a: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40</a:t>
            </a:r>
          </a:p>
        </p:txBody>
      </p:sp>
      <p:sp>
        <p:nvSpPr>
          <p:cNvPr id="35" name="Textfeld 34">
            <a:extLst>
              <a:ext uri="{FF2B5EF4-FFF2-40B4-BE49-F238E27FC236}">
                <a16:creationId xmlns:a16="http://schemas.microsoft.com/office/drawing/2014/main" id="{C872063D-A7BC-BBC3-BFDF-2DEC96A8D4DC}"/>
              </a:ext>
            </a:extLst>
          </p:cNvPr>
          <p:cNvSpPr txBox="1"/>
          <p:nvPr/>
        </p:nvSpPr>
        <p:spPr>
          <a:xfrm>
            <a:off x="835633" y="3757403"/>
            <a:ext cx="1973297" cy="470129"/>
          </a:xfrm>
          <a:prstGeom prst="rect">
            <a:avLst/>
          </a:prstGeom>
          <a:solidFill>
            <a:schemeClr val="bg1"/>
          </a:solidFill>
        </p:spPr>
        <p:txBody>
          <a:bodyPr wrap="none" lIns="0" tIns="0" rIns="0" bIns="0" rtlCol="0">
            <a:spAutoFit/>
          </a:bodyPr>
          <a:lstStyle/>
          <a:p>
            <a:pPr marL="0" marR="0" lvl="0" indent="0" algn="l" defTabSz="180975" rtl="0" eaLnBrk="1" fontAlgn="auto" latinLnBrk="0" hangingPunct="1">
              <a:lnSpc>
                <a:spcPct val="87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		Tod durch diabetisches Koma oder DKA</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Insgesamt</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18-29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30-39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Verdana" panose="020B0604030504040204" pitchFamily="34" charset="0"/>
                <a:cs typeface="+mn-cs"/>
              </a:rPr>
              <a:t>			≥ </a:t>
            </a: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40</a:t>
            </a:r>
          </a:p>
        </p:txBody>
      </p:sp>
      <p:sp>
        <p:nvSpPr>
          <p:cNvPr id="36" name="Textfeld 35">
            <a:extLst>
              <a:ext uri="{FF2B5EF4-FFF2-40B4-BE49-F238E27FC236}">
                <a16:creationId xmlns:a16="http://schemas.microsoft.com/office/drawing/2014/main" id="{0A8F395A-84C7-A4E1-DCE8-C5B4CF3B1D9C}"/>
              </a:ext>
            </a:extLst>
          </p:cNvPr>
          <p:cNvSpPr txBox="1"/>
          <p:nvPr/>
        </p:nvSpPr>
        <p:spPr>
          <a:xfrm>
            <a:off x="835632" y="4235532"/>
            <a:ext cx="734175" cy="470129"/>
          </a:xfrm>
          <a:prstGeom prst="rect">
            <a:avLst/>
          </a:prstGeom>
          <a:solidFill>
            <a:schemeClr val="bg1"/>
          </a:solidFill>
        </p:spPr>
        <p:txBody>
          <a:bodyPr wrap="square" lIns="0" tIns="0" rIns="0" bIns="0" rtlCol="0">
            <a:spAutoFit/>
          </a:bodyPr>
          <a:lstStyle/>
          <a:p>
            <a:pPr marL="0" marR="0" lvl="0" indent="0" algn="l" defTabSz="457200" rtl="0" eaLnBrk="1" fontAlgn="auto" latinLnBrk="0" hangingPunct="1">
              <a:lnSpc>
                <a:spcPct val="87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MACE</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Insgesamt</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18-29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	30-39</a:t>
            </a:r>
          </a:p>
          <a:p>
            <a:pPr marL="0" marR="0" lvl="0" indent="0" algn="l" defTabSz="179388" rtl="0" eaLnBrk="1" fontAlgn="auto" latinLnBrk="0" hangingPunct="1">
              <a:lnSpc>
                <a:spcPct val="87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Verdana" panose="020B0604030504040204" pitchFamily="34" charset="0"/>
                <a:cs typeface="+mn-cs"/>
              </a:rPr>
              <a:t>	≥ </a:t>
            </a:r>
            <a:r>
              <a:rPr kumimoji="0" lang="de-DE" sz="700" b="0" i="0" u="none" strike="noStrike" kern="1200" cap="none" spc="0" normalizeH="0" baseline="0" noProof="0">
                <a:ln>
                  <a:noFill/>
                </a:ln>
                <a:solidFill>
                  <a:prstClr val="black"/>
                </a:solidFill>
                <a:effectLst/>
                <a:uLnTx/>
                <a:uFillTx/>
                <a:latin typeface="Aptos" panose="020B0004020202020204" pitchFamily="34" charset="0"/>
                <a:ea typeface="+mn-ea"/>
                <a:cs typeface="+mn-cs"/>
              </a:rPr>
              <a:t>40</a:t>
            </a:r>
          </a:p>
        </p:txBody>
      </p:sp>
      <p:sp>
        <p:nvSpPr>
          <p:cNvPr id="37" name="Textfeld 36">
            <a:extLst>
              <a:ext uri="{FF2B5EF4-FFF2-40B4-BE49-F238E27FC236}">
                <a16:creationId xmlns:a16="http://schemas.microsoft.com/office/drawing/2014/main" id="{110CFD61-6012-A312-37C6-6509F4708EE1}"/>
              </a:ext>
            </a:extLst>
          </p:cNvPr>
          <p:cNvSpPr txBox="1"/>
          <p:nvPr/>
        </p:nvSpPr>
        <p:spPr>
          <a:xfrm>
            <a:off x="2920531" y="4878390"/>
            <a:ext cx="767839" cy="107722"/>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T1D vs. Kontrollen</a:t>
            </a:r>
          </a:p>
        </p:txBody>
      </p:sp>
      <p:sp>
        <p:nvSpPr>
          <p:cNvPr id="38" name="Textfeld 37">
            <a:extLst>
              <a:ext uri="{FF2B5EF4-FFF2-40B4-BE49-F238E27FC236}">
                <a16:creationId xmlns:a16="http://schemas.microsoft.com/office/drawing/2014/main" id="{A082845B-1A4D-2D39-DF98-1FFAAB595F92}"/>
              </a:ext>
            </a:extLst>
          </p:cNvPr>
          <p:cNvSpPr txBox="1"/>
          <p:nvPr/>
        </p:nvSpPr>
        <p:spPr>
          <a:xfrm>
            <a:off x="4919265" y="4878390"/>
            <a:ext cx="468078" cy="107722"/>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Aptos" panose="020B0004020202020204" pitchFamily="34" charset="0"/>
                <a:ea typeface="+mn-ea"/>
                <a:cs typeface="+mn-cs"/>
              </a:rPr>
              <a:t>T1D vs. T2D</a:t>
            </a:r>
          </a:p>
        </p:txBody>
      </p:sp>
      <p:sp>
        <p:nvSpPr>
          <p:cNvPr id="42" name="Rechteck 41">
            <a:extLst>
              <a:ext uri="{FF2B5EF4-FFF2-40B4-BE49-F238E27FC236}">
                <a16:creationId xmlns:a16="http://schemas.microsoft.com/office/drawing/2014/main" id="{D41A5C22-2782-464E-F77C-4CA1DEC0FACC}"/>
              </a:ext>
            </a:extLst>
          </p:cNvPr>
          <p:cNvSpPr/>
          <p:nvPr/>
        </p:nvSpPr>
        <p:spPr>
          <a:xfrm>
            <a:off x="505328" y="836332"/>
            <a:ext cx="6087980" cy="4203924"/>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3" name="Ellipse 42">
            <a:extLst>
              <a:ext uri="{FF2B5EF4-FFF2-40B4-BE49-F238E27FC236}">
                <a16:creationId xmlns:a16="http://schemas.microsoft.com/office/drawing/2014/main" id="{CC971602-6648-9636-2C32-6B7752B10F24}"/>
              </a:ext>
            </a:extLst>
          </p:cNvPr>
          <p:cNvSpPr/>
          <p:nvPr/>
        </p:nvSpPr>
        <p:spPr>
          <a:xfrm>
            <a:off x="3821471" y="1341522"/>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4" name="Ellipse 43">
            <a:extLst>
              <a:ext uri="{FF2B5EF4-FFF2-40B4-BE49-F238E27FC236}">
                <a16:creationId xmlns:a16="http://schemas.microsoft.com/office/drawing/2014/main" id="{24F5562C-CE5B-3ABF-532D-A5561CEE2426}"/>
              </a:ext>
            </a:extLst>
          </p:cNvPr>
          <p:cNvSpPr/>
          <p:nvPr/>
        </p:nvSpPr>
        <p:spPr>
          <a:xfrm>
            <a:off x="3821471" y="1923761"/>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5" name="Ellipse 44">
            <a:extLst>
              <a:ext uri="{FF2B5EF4-FFF2-40B4-BE49-F238E27FC236}">
                <a16:creationId xmlns:a16="http://schemas.microsoft.com/office/drawing/2014/main" id="{81ED1537-602C-89CF-0B30-DB1C4AEBBF39}"/>
              </a:ext>
            </a:extLst>
          </p:cNvPr>
          <p:cNvSpPr/>
          <p:nvPr/>
        </p:nvSpPr>
        <p:spPr>
          <a:xfrm>
            <a:off x="3821471" y="2398278"/>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6" name="Ellipse 45">
            <a:extLst>
              <a:ext uri="{FF2B5EF4-FFF2-40B4-BE49-F238E27FC236}">
                <a16:creationId xmlns:a16="http://schemas.microsoft.com/office/drawing/2014/main" id="{5B825C98-BD63-05E9-39E6-17214422E46C}"/>
              </a:ext>
            </a:extLst>
          </p:cNvPr>
          <p:cNvSpPr/>
          <p:nvPr/>
        </p:nvSpPr>
        <p:spPr>
          <a:xfrm>
            <a:off x="3828530" y="2882707"/>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7" name="Ellipse 46">
            <a:extLst>
              <a:ext uri="{FF2B5EF4-FFF2-40B4-BE49-F238E27FC236}">
                <a16:creationId xmlns:a16="http://schemas.microsoft.com/office/drawing/2014/main" id="{307C05F1-CE80-33D4-F9FC-007896C36E90}"/>
              </a:ext>
            </a:extLst>
          </p:cNvPr>
          <p:cNvSpPr/>
          <p:nvPr/>
        </p:nvSpPr>
        <p:spPr>
          <a:xfrm>
            <a:off x="3828530" y="4316170"/>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8" name="Ellipse 47">
            <a:extLst>
              <a:ext uri="{FF2B5EF4-FFF2-40B4-BE49-F238E27FC236}">
                <a16:creationId xmlns:a16="http://schemas.microsoft.com/office/drawing/2014/main" id="{6A84A3EE-3217-0367-CAB8-D7544AEBBB17}"/>
              </a:ext>
            </a:extLst>
          </p:cNvPr>
          <p:cNvSpPr/>
          <p:nvPr/>
        </p:nvSpPr>
        <p:spPr>
          <a:xfrm>
            <a:off x="5682355" y="3834064"/>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9" name="Ellipse 48">
            <a:extLst>
              <a:ext uri="{FF2B5EF4-FFF2-40B4-BE49-F238E27FC236}">
                <a16:creationId xmlns:a16="http://schemas.microsoft.com/office/drawing/2014/main" id="{4D733131-43D5-8586-B2BE-33B5FF6CB168}"/>
              </a:ext>
            </a:extLst>
          </p:cNvPr>
          <p:cNvSpPr/>
          <p:nvPr/>
        </p:nvSpPr>
        <p:spPr>
          <a:xfrm>
            <a:off x="5682355" y="2882707"/>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50" name="Ellipse 49">
            <a:extLst>
              <a:ext uri="{FF2B5EF4-FFF2-40B4-BE49-F238E27FC236}">
                <a16:creationId xmlns:a16="http://schemas.microsoft.com/office/drawing/2014/main" id="{16BF0190-B15F-8E48-EB62-2FAEF770E130}"/>
              </a:ext>
            </a:extLst>
          </p:cNvPr>
          <p:cNvSpPr/>
          <p:nvPr/>
        </p:nvSpPr>
        <p:spPr>
          <a:xfrm>
            <a:off x="5682355" y="4316170"/>
            <a:ext cx="226970" cy="107722"/>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29615679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2.xml><?xml version="1.0" encoding="utf-8"?>
<p:sld xmlns:a="http://schemas.openxmlformats.org/drawingml/2006/main" xmlns:r="http://schemas.openxmlformats.org/officeDocument/2006/relationships" xmlns:p="http://schemas.openxmlformats.org/presentationml/2006/main">
  <p:cSld>
    <p:bg>
      <p:bgPr>
        <a:solidFill>
          <a:srgbClr val="F5F3F8"/>
        </a:solidFill>
        <a:effectLst/>
      </p:bgPr>
    </p:bg>
    <p:spTree>
      <p:nvGrpSpPr>
        <p:cNvPr id="1" name="">
          <a:extLst>
            <a:ext uri="{FF2B5EF4-FFF2-40B4-BE49-F238E27FC236}">
              <a16:creationId xmlns:a16="http://schemas.microsoft.com/office/drawing/2014/main" id="{0056A204-2696-2F2D-D100-9BE8886EAD15}"/>
            </a:ext>
          </a:extLst>
        </p:cNvPr>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61F27E03-D16D-287C-F2E1-F0383B0544F3}"/>
              </a:ext>
            </a:extLst>
          </p:cNvPr>
          <p:cNvGraphicFramePr>
            <a:graphicFrameLocks noChangeAspect="1"/>
          </p:cNvGraphicFramePr>
          <p:nvPr>
            <p:custDataLst>
              <p:tags r:id="rId1"/>
            </p:custDataLst>
          </p:nvPr>
        </p:nvGraphicFramePr>
        <p:xfrm>
          <a:off x="1192" y="1192"/>
          <a:ext cx="1191" cy="1191"/>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Object 4" hidden="1">
                        <a:extLst>
                          <a:ext uri="{FF2B5EF4-FFF2-40B4-BE49-F238E27FC236}">
                            <a16:creationId xmlns:a16="http://schemas.microsoft.com/office/drawing/2014/main" id="{61F27E03-D16D-287C-F2E1-F0383B0544F3}"/>
                          </a:ext>
                        </a:extLst>
                      </p:cNvPr>
                      <p:cNvPicPr/>
                      <p:nvPr/>
                    </p:nvPicPr>
                    <p:blipFill>
                      <a:blip r:embed="rId5"/>
                      <a:stretch>
                        <a:fillRect/>
                      </a:stretch>
                    </p:blipFill>
                    <p:spPr>
                      <a:xfrm>
                        <a:off x="1192" y="1192"/>
                        <a:ext cx="1191" cy="1191"/>
                      </a:xfrm>
                      <a:prstGeom prst="rect">
                        <a:avLst/>
                      </a:prstGeom>
                    </p:spPr>
                  </p:pic>
                </p:oleObj>
              </mc:Fallback>
            </mc:AlternateContent>
          </a:graphicData>
        </a:graphic>
      </p:graphicFrame>
      <p:sp>
        <p:nvSpPr>
          <p:cNvPr id="14" name="TextBox 13">
            <a:extLst>
              <a:ext uri="{FF2B5EF4-FFF2-40B4-BE49-F238E27FC236}">
                <a16:creationId xmlns:a16="http://schemas.microsoft.com/office/drawing/2014/main" id="{1C5B22ED-5C3E-63AA-6247-2C9BAEDBA3D5}"/>
              </a:ext>
            </a:extLst>
          </p:cNvPr>
          <p:cNvSpPr txBox="1"/>
          <p:nvPr/>
        </p:nvSpPr>
        <p:spPr>
          <a:xfrm>
            <a:off x="0" y="248974"/>
            <a:ext cx="2796596" cy="692497"/>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 sz="1300" b="1" i="0" u="none" strike="noStrike" kern="1200" cap="none" spc="0" normalizeH="0" baseline="0" noProof="0">
                <a:ln>
                  <a:noFill/>
                </a:ln>
                <a:solidFill>
                  <a:srgbClr val="FFFFFF"/>
                </a:solidFill>
                <a:effectLst/>
                <a:uLnTx/>
                <a:uFillTx/>
                <a:latin typeface="Verdana"/>
                <a:ea typeface="Verdana"/>
                <a:cs typeface="Verdana"/>
              </a:rPr>
              <a:t>HÄUFIGE LANGZEIT-KOMPLIKATIONEN DES T1D</a:t>
            </a:r>
            <a:r>
              <a:rPr kumimoji="0" lang="de" sz="1300" b="1" i="0" u="none" strike="noStrike" kern="1200" cap="none" spc="0" normalizeH="0" baseline="30000" noProof="0">
                <a:ln>
                  <a:noFill/>
                </a:ln>
                <a:solidFill>
                  <a:srgbClr val="FFFFFF"/>
                </a:solidFill>
                <a:effectLst/>
                <a:uLnTx/>
                <a:uFillTx/>
                <a:latin typeface="Verdana"/>
                <a:ea typeface="Verdana"/>
                <a:cs typeface="Verdana"/>
              </a:rPr>
              <a:t>1</a:t>
            </a:r>
          </a:p>
        </p:txBody>
      </p:sp>
      <p:sp>
        <p:nvSpPr>
          <p:cNvPr id="7" name="TextBox 6">
            <a:extLst>
              <a:ext uri="{FF2B5EF4-FFF2-40B4-BE49-F238E27FC236}">
                <a16:creationId xmlns:a16="http://schemas.microsoft.com/office/drawing/2014/main" id="{EE83B874-6360-46D8-CB3D-D9EEBF3D3111}"/>
              </a:ext>
            </a:extLst>
          </p:cNvPr>
          <p:cNvSpPr txBox="1"/>
          <p:nvPr/>
        </p:nvSpPr>
        <p:spPr>
          <a:xfrm>
            <a:off x="3188941" y="779532"/>
            <a:ext cx="5409254" cy="1949492"/>
          </a:xfrm>
          <a:prstGeom prst="rect">
            <a:avLst/>
          </a:prstGeom>
          <a:noFill/>
        </p:spPr>
        <p:txBody>
          <a:bodyPr wrap="square" lIns="0" tIns="0" rIns="0" bIns="0" rtlCol="0" anchor="t" anchorCtr="0">
            <a:noAutofit/>
          </a:bodyPr>
          <a:lstStyle/>
          <a:p>
            <a:pPr marL="171446" marR="0" lvl="0" indent="-171446" algn="l" defTabSz="457189" rtl="0" eaLnBrk="1" fontAlgn="auto" latinLnBrk="0" hangingPunct="1">
              <a:lnSpc>
                <a:spcPct val="110000"/>
              </a:lnSpc>
              <a:spcBef>
                <a:spcPts val="0"/>
              </a:spcBef>
              <a:spcAft>
                <a:spcPts val="1200"/>
              </a:spcAft>
              <a:buClr>
                <a:srgbClr val="7A00E6"/>
              </a:buClr>
              <a:buSzTx/>
              <a:buFont typeface="Arial" panose="020B0604020202020204" pitchFamily="34" charset="0"/>
              <a:buChar char="•"/>
              <a:tabLst/>
              <a:defRPr/>
            </a:pPr>
            <a:r>
              <a:rPr kumimoji="0" lang="de" sz="1100" b="0" i="0" u="none" strike="noStrike" kern="1200" cap="none" spc="0" normalizeH="0" baseline="0" noProof="0">
                <a:ln>
                  <a:noFill/>
                </a:ln>
                <a:solidFill>
                  <a:srgbClr val="404040"/>
                </a:solidFill>
                <a:effectLst/>
                <a:uLnTx/>
                <a:uFillTx/>
                <a:latin typeface="Verdana"/>
                <a:ea typeface="Verdana"/>
                <a:cs typeface="Verdana"/>
              </a:rPr>
              <a:t>Höheres Alter, längere Diabetesdauer und schlechtere Blutzucker-einstellung (HbA</a:t>
            </a:r>
            <a:r>
              <a:rPr kumimoji="0" lang="de" sz="1100" b="0" i="0" u="none" strike="noStrike" kern="1200" cap="none" spc="0" normalizeH="0" baseline="-25000" noProof="0">
                <a:ln>
                  <a:noFill/>
                </a:ln>
                <a:solidFill>
                  <a:srgbClr val="404040"/>
                </a:solidFill>
                <a:effectLst/>
                <a:uLnTx/>
                <a:uFillTx/>
                <a:latin typeface="Verdana"/>
                <a:ea typeface="Verdana"/>
                <a:cs typeface="Verdana"/>
              </a:rPr>
              <a:t>1c</a:t>
            </a:r>
            <a:r>
              <a:rPr kumimoji="0" lang="de" sz="1100" b="0" i="0" u="none" strike="noStrike" kern="1200" cap="none" spc="0" normalizeH="0" baseline="0" noProof="0">
                <a:ln>
                  <a:noFill/>
                </a:ln>
                <a:solidFill>
                  <a:srgbClr val="404040"/>
                </a:solidFill>
                <a:effectLst/>
                <a:uLnTx/>
                <a:uFillTx/>
                <a:latin typeface="Verdana"/>
                <a:ea typeface="Verdana"/>
                <a:cs typeface="Verdana"/>
              </a:rPr>
              <a:t>) können Risikofaktoren für T1D-bedingte Retinopathien sein</a:t>
            </a:r>
            <a:r>
              <a:rPr kumimoji="0" lang="de" sz="1100" b="0" i="0" u="none" strike="noStrike" kern="1200" cap="none" spc="0" normalizeH="0" baseline="30000" noProof="0">
                <a:ln>
                  <a:noFill/>
                </a:ln>
                <a:solidFill>
                  <a:srgbClr val="404040"/>
                </a:solidFill>
                <a:effectLst/>
                <a:uLnTx/>
                <a:uFillTx/>
                <a:latin typeface="Verdana"/>
                <a:ea typeface="Verdana"/>
                <a:cs typeface="Verdana"/>
              </a:rPr>
              <a:t>2</a:t>
            </a:r>
          </a:p>
          <a:p>
            <a:pPr marL="171446" marR="0" lvl="1" indent="-171446" algn="l" defTabSz="457189" rtl="0" eaLnBrk="1" fontAlgn="auto" latinLnBrk="0" hangingPunct="1">
              <a:lnSpc>
                <a:spcPct val="110000"/>
              </a:lnSpc>
              <a:spcBef>
                <a:spcPts val="0"/>
              </a:spcBef>
              <a:spcAft>
                <a:spcPts val="1200"/>
              </a:spcAft>
              <a:buClr>
                <a:srgbClr val="7A00E6"/>
              </a:buClr>
              <a:buSzTx/>
              <a:buFont typeface="Arial" panose="020B0604020202020204" pitchFamily="34" charset="0"/>
              <a:buChar char="•"/>
              <a:tabLst/>
              <a:defRPr/>
            </a:pPr>
            <a:r>
              <a:rPr kumimoji="0" lang="de" sz="1100" b="0" i="0" u="none" strike="noStrike" kern="1200" cap="none" spc="0" normalizeH="0" baseline="0" noProof="0">
                <a:ln>
                  <a:noFill/>
                </a:ln>
                <a:solidFill>
                  <a:srgbClr val="404040"/>
                </a:solidFill>
                <a:effectLst/>
                <a:uLnTx/>
                <a:uFillTx/>
                <a:latin typeface="Verdana"/>
                <a:ea typeface="Verdana"/>
                <a:cs typeface="Verdana"/>
              </a:rPr>
              <a:t>Das Risiko für diabetische Nierenerkrankungen kann bei Menschen mit klinischer T1D-Manifestation im Erwachsenenalter und ausgeprägter Insulinresistenz besonders hoch sein</a:t>
            </a:r>
            <a:r>
              <a:rPr kumimoji="0" lang="de" sz="1100" b="0" i="0" u="none" strike="noStrike" kern="1200" cap="none" spc="0" normalizeH="0" baseline="30000" noProof="0">
                <a:ln>
                  <a:noFill/>
                </a:ln>
                <a:solidFill>
                  <a:srgbClr val="404040"/>
                </a:solidFill>
                <a:effectLst/>
                <a:uLnTx/>
                <a:uFillTx/>
                <a:latin typeface="Verdana"/>
                <a:ea typeface="Verdana"/>
                <a:cs typeface="Verdana"/>
              </a:rPr>
              <a:t>3</a:t>
            </a:r>
          </a:p>
          <a:p>
            <a:pPr marL="171446" marR="0" lvl="2" indent="-171446" algn="l" defTabSz="457189" rtl="0" eaLnBrk="1" fontAlgn="auto" latinLnBrk="0" hangingPunct="1">
              <a:lnSpc>
                <a:spcPct val="110000"/>
              </a:lnSpc>
              <a:spcBef>
                <a:spcPts val="0"/>
              </a:spcBef>
              <a:spcAft>
                <a:spcPts val="1200"/>
              </a:spcAft>
              <a:buClr>
                <a:srgbClr val="7A00E6"/>
              </a:buClr>
              <a:buSzTx/>
              <a:buFont typeface="Arial" panose="020B0604020202020204" pitchFamily="34" charset="0"/>
              <a:buChar char="•"/>
              <a:tabLst/>
              <a:defRPr/>
            </a:pPr>
            <a:r>
              <a:rPr kumimoji="0" lang="de" sz="1100" b="0" i="0" u="none" strike="noStrike" kern="1200" cap="none" spc="0" normalizeH="0" baseline="0" noProof="0">
                <a:ln>
                  <a:noFill/>
                </a:ln>
                <a:solidFill>
                  <a:srgbClr val="404040"/>
                </a:solidFill>
                <a:effectLst/>
                <a:uLnTx/>
                <a:uFillTx/>
                <a:latin typeface="Verdana"/>
                <a:ea typeface="Verdana"/>
                <a:cs typeface="Verdana"/>
              </a:rPr>
              <a:t>Distale symmetrische Polyneuropathie ist die häufigste Form der diabetischen Neuropathie und hat eine etwas höhere Prävalenz bei Erwachsenen als bei Kindern</a:t>
            </a:r>
            <a:r>
              <a:rPr kumimoji="0" lang="de" sz="1100" b="0" i="0" u="none" strike="noStrike" kern="1200" cap="none" spc="0" normalizeH="0" baseline="30000" noProof="0">
                <a:ln>
                  <a:noFill/>
                </a:ln>
                <a:solidFill>
                  <a:srgbClr val="404040"/>
                </a:solidFill>
                <a:effectLst/>
                <a:uLnTx/>
                <a:uFillTx/>
                <a:latin typeface="Verdana"/>
                <a:ea typeface="Verdana"/>
                <a:cs typeface="Verdana"/>
              </a:rPr>
              <a:t>4,5</a:t>
            </a:r>
          </a:p>
        </p:txBody>
      </p:sp>
      <p:sp>
        <p:nvSpPr>
          <p:cNvPr id="17" name="Footer Placeholder 4">
            <a:extLst>
              <a:ext uri="{FF2B5EF4-FFF2-40B4-BE49-F238E27FC236}">
                <a16:creationId xmlns:a16="http://schemas.microsoft.com/office/drawing/2014/main" id="{753E0DF8-5152-D1D0-8BB9-0EF249B8F930}"/>
              </a:ext>
            </a:extLst>
          </p:cNvPr>
          <p:cNvSpPr txBox="1"/>
          <p:nvPr/>
        </p:nvSpPr>
        <p:spPr>
          <a:xfrm>
            <a:off x="2882415" y="4771046"/>
            <a:ext cx="5906673" cy="333792"/>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ct val="0"/>
              </a:spcBef>
              <a:buClr>
                <a:srgbClr val="2198DD"/>
              </a:buClr>
              <a:buNone/>
              <a:defRPr/>
            </a:pPr>
            <a:r>
              <a:rPr kumimoji="0" lang="de" sz="600" i="0" u="none" strike="noStrike" kern="1200" cap="none" spc="0" normalizeH="0" baseline="0" noProof="0">
                <a:ln>
                  <a:noFill/>
                </a:ln>
                <a:solidFill>
                  <a:srgbClr val="404040"/>
                </a:solidFill>
                <a:effectLst/>
                <a:uLnTx/>
                <a:uFillTx/>
                <a:latin typeface="Verdana"/>
                <a:ea typeface="Verdana"/>
                <a:cs typeface="Verdana"/>
              </a:rPr>
              <a:t>HbA</a:t>
            </a:r>
            <a:r>
              <a:rPr kumimoji="0" lang="de" sz="600" i="0" u="none" strike="noStrike" kern="1200" cap="none" spc="0" normalizeH="0" baseline="-25000" noProof="0">
                <a:ln>
                  <a:noFill/>
                </a:ln>
                <a:solidFill>
                  <a:srgbClr val="404040"/>
                </a:solidFill>
                <a:effectLst/>
                <a:uLnTx/>
                <a:uFillTx/>
                <a:latin typeface="Verdana"/>
                <a:ea typeface="Verdana"/>
                <a:cs typeface="Verdana"/>
              </a:rPr>
              <a:t>1c</a:t>
            </a:r>
            <a:r>
              <a:rPr kumimoji="0" lang="de" sz="600" i="0" u="none" strike="noStrike" kern="1200" cap="none" spc="0" normalizeH="0" baseline="0" noProof="0">
                <a:ln>
                  <a:noFill/>
                </a:ln>
                <a:solidFill>
                  <a:srgbClr val="404040"/>
                </a:solidFill>
                <a:effectLst/>
                <a:uLnTx/>
                <a:uFillTx/>
                <a:latin typeface="Verdana"/>
                <a:ea typeface="Verdana"/>
                <a:cs typeface="Verdana"/>
              </a:rPr>
              <a:t>: glykiertes H</a:t>
            </a:r>
            <a:r>
              <a:rPr lang="de" sz="600">
                <a:solidFill>
                  <a:srgbClr val="404040"/>
                </a:solidFill>
                <a:latin typeface="Verdana"/>
                <a:ea typeface="Verdana"/>
                <a:cs typeface="Verdana"/>
              </a:rPr>
              <a:t>globin A</a:t>
            </a:r>
            <a:r>
              <a:rPr lang="de" sz="600" baseline="-25000">
                <a:solidFill>
                  <a:srgbClr val="404040"/>
                </a:solidFill>
                <a:latin typeface="Verdana"/>
                <a:ea typeface="Verdana"/>
                <a:cs typeface="Verdana"/>
              </a:rPr>
              <a:t>1c</a:t>
            </a:r>
            <a:r>
              <a:rPr lang="de" sz="600">
                <a:solidFill>
                  <a:srgbClr val="404040"/>
                </a:solidFill>
                <a:latin typeface="Verdana"/>
                <a:ea typeface="Verdana"/>
                <a:cs typeface="Verdana"/>
              </a:rPr>
              <a:t>; T1D: Typ-1-Diabetes.</a:t>
            </a:r>
          </a:p>
          <a:p>
            <a:pPr marL="0" lvl="0" indent="0" defTabSz="685783">
              <a:lnSpc>
                <a:spcPct val="100000"/>
              </a:lnSpc>
              <a:spcBef>
                <a:spcPct val="0"/>
              </a:spcBef>
              <a:buClr>
                <a:srgbClr val="2198DD"/>
              </a:buClr>
              <a:buNone/>
              <a:defRPr/>
            </a:pPr>
            <a:r>
              <a:rPr lang="de" sz="600" b="1">
                <a:solidFill>
                  <a:srgbClr val="404040"/>
                </a:solidFill>
                <a:latin typeface="Verdana"/>
                <a:ea typeface="Verdana"/>
                <a:cs typeface="Verdana"/>
              </a:rPr>
              <a:t>1.</a:t>
            </a:r>
            <a:r>
              <a:rPr lang="de" sz="600">
                <a:solidFill>
                  <a:srgbClr val="404040"/>
                </a:solidFill>
                <a:latin typeface="Verdana"/>
                <a:ea typeface="Verdana"/>
                <a:cs typeface="Verdana"/>
              </a:rPr>
              <a:t> Jiang J &amp; Dutta S. Bildungsportal von: </a:t>
            </a:r>
            <a:r>
              <a:rPr lang="en-US" sz="600">
                <a:solidFill>
                  <a:srgbClr val="404040"/>
                </a:solidFill>
                <a:latin typeface="Verdana"/>
                <a:ea typeface="Verdana"/>
              </a:rPr>
              <a:t>Research Collaboratory for Structural Bioinformatics Protein Data Bank (RCSB PDB). Diabetes mellitus: complications</a:t>
            </a:r>
            <a:r>
              <a:rPr lang="de" sz="600">
                <a:solidFill>
                  <a:srgbClr val="404040"/>
                </a:solidFill>
                <a:latin typeface="Verdana"/>
                <a:ea typeface="Verdana"/>
                <a:cs typeface="Verdana"/>
              </a:rPr>
              <a:t>. Erhältlich unter: </a:t>
            </a:r>
            <a:r>
              <a:rPr lang="de" sz="600">
                <a:solidFill>
                  <a:srgbClr val="404040"/>
                </a:solidFill>
                <a:latin typeface="Verdana"/>
                <a:ea typeface="Verdana"/>
                <a:cs typeface="Verdana"/>
                <a:hlinkClick r:id="rId6">
                  <a:extLst>
                    <a:ext uri="{A12FA001-AC4F-418D-AE19-62706E023703}">
                      <ahyp:hlinkClr xmlns:ahyp="http://schemas.microsoft.com/office/drawing/2018/hyperlinkcolor" val="tx"/>
                    </a:ext>
                  </a:extLst>
                </a:hlinkClick>
              </a:rPr>
              <a:t>https://pdb101.rcsb.org/global-health/diabetes-mellitus/monitoring/complications</a:t>
            </a:r>
            <a:r>
              <a:rPr lang="de" sz="600">
                <a:solidFill>
                  <a:srgbClr val="404040"/>
                </a:solidFill>
                <a:latin typeface="Verdana"/>
                <a:ea typeface="Verdana"/>
                <a:cs typeface="Verdana"/>
              </a:rPr>
              <a:t>. Zuletzt abgerufen am 12.01.2026. </a:t>
            </a:r>
            <a:r>
              <a:rPr lang="de" sz="600" b="1">
                <a:solidFill>
                  <a:srgbClr val="404040"/>
                </a:solidFill>
                <a:latin typeface="Verdana"/>
                <a:ea typeface="Verdana"/>
                <a:cs typeface="Verdana"/>
              </a:rPr>
              <a:t>2.</a:t>
            </a:r>
            <a:r>
              <a:rPr lang="de" sz="600">
                <a:solidFill>
                  <a:srgbClr val="404040"/>
                </a:solidFill>
                <a:latin typeface="Verdana"/>
                <a:ea typeface="Verdana"/>
                <a:cs typeface="Verdana"/>
              </a:rPr>
              <a:t> Romero-Aroca P </a:t>
            </a:r>
            <a:r>
              <a:rPr lang="de" sz="600" i="1">
                <a:solidFill>
                  <a:srgbClr val="404040"/>
                </a:solidFill>
                <a:latin typeface="Verdana"/>
                <a:ea typeface="Verdana"/>
                <a:cs typeface="Verdana"/>
              </a:rPr>
              <a:t>et al. </a:t>
            </a:r>
            <a:r>
              <a:rPr kumimoji="0" lang="de" sz="600" b="0" i="1" u="none" strike="noStrike" kern="1200" cap="none" spc="0" normalizeH="0" baseline="0" noProof="0">
                <a:ln>
                  <a:noFill/>
                </a:ln>
                <a:solidFill>
                  <a:srgbClr val="404040"/>
                </a:solidFill>
                <a:effectLst/>
                <a:uLnTx/>
                <a:uFillTx/>
                <a:latin typeface="Verdana"/>
                <a:ea typeface="Verdana"/>
                <a:cs typeface="Verdana"/>
              </a:rPr>
              <a:t>Br J Ophthalmol</a:t>
            </a:r>
            <a:r>
              <a:rPr kumimoji="0" lang="de" sz="600" b="0" i="0" u="none" strike="noStrike" kern="1200" cap="none" spc="0" normalizeH="0" baseline="0" noProof="0">
                <a:ln>
                  <a:noFill/>
                </a:ln>
                <a:solidFill>
                  <a:srgbClr val="404040"/>
                </a:solidFill>
                <a:effectLst/>
                <a:uLnTx/>
                <a:uFillTx/>
                <a:latin typeface="Verdana"/>
                <a:ea typeface="Verdana"/>
                <a:cs typeface="Verdana"/>
              </a:rPr>
              <a:t> 2017; 101: 1346</a:t>
            </a:r>
            <a:r>
              <a:rPr kumimoji="0" lang="de" sz="600" b="0" i="0" u="none" strike="noStrike" kern="1200" cap="none" spc="0" normalizeH="0" baseline="0" noProof="0">
                <a:ln>
                  <a:noFill/>
                </a:ln>
                <a:solidFill>
                  <a:srgbClr val="404040"/>
                </a:solidFill>
                <a:effectLst/>
                <a:uLnTx/>
                <a:uFillTx/>
                <a:latin typeface="Verdana"/>
                <a:ea typeface="Arial"/>
                <a:cs typeface="Arial"/>
              </a:rPr>
              <a:t>–</a:t>
            </a:r>
            <a:r>
              <a:rPr kumimoji="0" lang="de" sz="600" b="0" i="0" u="none" strike="noStrike" kern="1200" cap="none" spc="0" normalizeH="0" baseline="0" noProof="0">
                <a:ln>
                  <a:noFill/>
                </a:ln>
                <a:solidFill>
                  <a:srgbClr val="404040"/>
                </a:solidFill>
                <a:effectLst/>
                <a:uLnTx/>
                <a:uFillTx/>
                <a:latin typeface="Verdana"/>
                <a:ea typeface="Verdana"/>
                <a:cs typeface="Verdana"/>
              </a:rPr>
              <a:t>51. </a:t>
            </a:r>
            <a:r>
              <a:rPr kumimoji="0" lang="de" sz="600" b="1" i="0" u="none" strike="noStrike" kern="1200" cap="none" spc="0" normalizeH="0" baseline="0" noProof="0">
                <a:ln>
                  <a:noFill/>
                </a:ln>
                <a:solidFill>
                  <a:srgbClr val="404040"/>
                </a:solidFill>
                <a:effectLst/>
                <a:uLnTx/>
                <a:uFillTx/>
                <a:latin typeface="Verdana"/>
                <a:ea typeface="Verdana"/>
                <a:cs typeface="Verdana"/>
              </a:rPr>
              <a:t>3.</a:t>
            </a:r>
            <a:r>
              <a:rPr kumimoji="0" lang="de" sz="600" b="0" i="0" u="none" strike="noStrike" kern="1200" cap="none" spc="0" normalizeH="0" baseline="0" noProof="0">
                <a:ln>
                  <a:noFill/>
                </a:ln>
                <a:solidFill>
                  <a:srgbClr val="404040"/>
                </a:solidFill>
                <a:effectLst/>
                <a:uLnTx/>
                <a:uFillTx/>
                <a:latin typeface="Verdana"/>
                <a:ea typeface="Verdana"/>
                <a:cs typeface="Verdana"/>
              </a:rPr>
              <a:t> Ahlqvist E </a:t>
            </a:r>
            <a:r>
              <a:rPr kumimoji="0" lang="de" sz="600" b="0" i="1" u="none" strike="noStrike" kern="1200" cap="none" spc="0" normalizeH="0" baseline="0" noProof="0">
                <a:ln>
                  <a:noFill/>
                </a:ln>
                <a:solidFill>
                  <a:srgbClr val="404040"/>
                </a:solidFill>
                <a:effectLst/>
                <a:uLnTx/>
                <a:uFillTx/>
                <a:latin typeface="Verdana"/>
                <a:ea typeface="Verdana"/>
                <a:cs typeface="Verdana"/>
              </a:rPr>
              <a:t>et al. Lancet Diabetes Endocrinol</a:t>
            </a:r>
            <a:r>
              <a:rPr kumimoji="0" lang="de" sz="600" b="0" i="0" u="none" strike="noStrike" kern="1200" cap="none" spc="0" normalizeH="0" baseline="0" noProof="0">
                <a:ln>
                  <a:noFill/>
                </a:ln>
                <a:solidFill>
                  <a:srgbClr val="404040"/>
                </a:solidFill>
                <a:effectLst/>
                <a:uLnTx/>
                <a:uFillTx/>
                <a:latin typeface="Verdana"/>
                <a:ea typeface="Verdana"/>
                <a:cs typeface="Verdana"/>
              </a:rPr>
              <a:t> 2018; 6: 361</a:t>
            </a:r>
            <a:r>
              <a:rPr kumimoji="0" lang="de" sz="600" b="0" i="0" u="none" strike="noStrike" kern="1200" cap="none" spc="0" normalizeH="0" baseline="0" noProof="0">
                <a:ln>
                  <a:noFill/>
                </a:ln>
                <a:solidFill>
                  <a:srgbClr val="404040"/>
                </a:solidFill>
                <a:effectLst/>
                <a:uLnTx/>
                <a:uFillTx/>
                <a:latin typeface="Verdana"/>
                <a:ea typeface="Arial"/>
                <a:cs typeface="Arial"/>
              </a:rPr>
              <a:t>–</a:t>
            </a:r>
            <a:r>
              <a:rPr kumimoji="0" lang="de" sz="600" b="0" i="0" u="none" strike="noStrike" kern="1200" cap="none" spc="0" normalizeH="0" baseline="0" noProof="0">
                <a:ln>
                  <a:noFill/>
                </a:ln>
                <a:solidFill>
                  <a:srgbClr val="404040"/>
                </a:solidFill>
                <a:effectLst/>
                <a:uLnTx/>
                <a:uFillTx/>
                <a:latin typeface="Verdana"/>
                <a:ea typeface="Verdana"/>
                <a:cs typeface="Verdana"/>
              </a:rPr>
              <a:t>9. </a:t>
            </a:r>
            <a:r>
              <a:rPr kumimoji="0" lang="de" sz="600" b="1" i="0" u="none" strike="noStrike" kern="1200" cap="none" spc="0" normalizeH="0" baseline="0" noProof="0">
                <a:ln>
                  <a:noFill/>
                </a:ln>
                <a:solidFill>
                  <a:srgbClr val="404040"/>
                </a:solidFill>
                <a:effectLst/>
                <a:uLnTx/>
                <a:uFillTx/>
                <a:latin typeface="Verdana"/>
                <a:ea typeface="Verdana"/>
                <a:cs typeface="Verdana"/>
              </a:rPr>
              <a:t>4.</a:t>
            </a:r>
            <a:r>
              <a:rPr kumimoji="0" lang="de" sz="600" b="0" i="0" u="none" strike="noStrike" kern="1200" cap="none" spc="0" normalizeH="0" baseline="0" noProof="0">
                <a:ln>
                  <a:noFill/>
                </a:ln>
                <a:solidFill>
                  <a:srgbClr val="404040"/>
                </a:solidFill>
                <a:effectLst/>
                <a:uLnTx/>
                <a:uFillTx/>
                <a:latin typeface="Verdana"/>
                <a:ea typeface="Verdana"/>
                <a:cs typeface="Verdana"/>
              </a:rPr>
              <a:t> Pop-Busui R </a:t>
            </a:r>
            <a:r>
              <a:rPr kumimoji="0" lang="de" sz="600" b="0" i="1" u="none" strike="noStrike" kern="1200" cap="none" spc="0" normalizeH="0" baseline="0" noProof="0">
                <a:ln>
                  <a:noFill/>
                </a:ln>
                <a:solidFill>
                  <a:srgbClr val="404040"/>
                </a:solidFill>
                <a:effectLst/>
                <a:uLnTx/>
                <a:uFillTx/>
                <a:latin typeface="Verdana"/>
                <a:ea typeface="Verdana"/>
                <a:cs typeface="Verdana"/>
              </a:rPr>
              <a:t>et al. Diabetes Care</a:t>
            </a:r>
            <a:r>
              <a:rPr kumimoji="0" lang="de" sz="600" b="0" i="0" u="none" strike="noStrike" kern="1200" cap="none" spc="0" normalizeH="0" baseline="0" noProof="0">
                <a:ln>
                  <a:noFill/>
                </a:ln>
                <a:solidFill>
                  <a:srgbClr val="404040"/>
                </a:solidFill>
                <a:effectLst/>
                <a:uLnTx/>
                <a:uFillTx/>
                <a:latin typeface="Verdana"/>
                <a:ea typeface="Verdana"/>
                <a:cs typeface="Verdana"/>
              </a:rPr>
              <a:t> 2017; 40: 136</a:t>
            </a:r>
            <a:r>
              <a:rPr kumimoji="0" lang="de" sz="600" b="0" i="0" u="none" strike="noStrike" kern="1200" cap="none" spc="0" normalizeH="0" baseline="0" noProof="0">
                <a:ln>
                  <a:noFill/>
                </a:ln>
                <a:solidFill>
                  <a:srgbClr val="404040"/>
                </a:solidFill>
                <a:effectLst/>
                <a:uLnTx/>
                <a:uFillTx/>
                <a:latin typeface="Verdana"/>
                <a:ea typeface="Arial"/>
                <a:cs typeface="Arial"/>
              </a:rPr>
              <a:t>–</a:t>
            </a:r>
            <a:r>
              <a:rPr kumimoji="0" lang="de" sz="600" b="0" i="0" u="none" strike="noStrike" kern="1200" cap="none" spc="0" normalizeH="0" baseline="0" noProof="0">
                <a:ln>
                  <a:noFill/>
                </a:ln>
                <a:solidFill>
                  <a:srgbClr val="404040"/>
                </a:solidFill>
                <a:effectLst/>
                <a:uLnTx/>
                <a:uFillTx/>
                <a:latin typeface="Verdana"/>
                <a:ea typeface="Verdana"/>
                <a:cs typeface="Verdana"/>
              </a:rPr>
              <a:t>54. </a:t>
            </a:r>
            <a:r>
              <a:rPr kumimoji="0" lang="de" sz="600" b="1" i="0" u="none" strike="noStrike" kern="1200" cap="none" spc="0" normalizeH="0" baseline="0" noProof="0">
                <a:ln>
                  <a:noFill/>
                </a:ln>
                <a:solidFill>
                  <a:srgbClr val="404040"/>
                </a:solidFill>
                <a:effectLst/>
                <a:uLnTx/>
                <a:uFillTx/>
                <a:latin typeface="Verdana"/>
                <a:ea typeface="Verdana"/>
                <a:cs typeface="Verdana"/>
              </a:rPr>
              <a:t>5.</a:t>
            </a:r>
            <a:r>
              <a:rPr kumimoji="0" lang="de" sz="600" b="0" i="0" u="none" strike="noStrike" kern="1200" cap="none" spc="0" normalizeH="0" baseline="0" noProof="0">
                <a:ln>
                  <a:noFill/>
                </a:ln>
                <a:solidFill>
                  <a:srgbClr val="404040"/>
                </a:solidFill>
                <a:effectLst/>
                <a:uLnTx/>
                <a:uFillTx/>
                <a:latin typeface="Verdana"/>
                <a:ea typeface="Verdana"/>
                <a:cs typeface="Verdana"/>
              </a:rPr>
              <a:t> Galosi E </a:t>
            </a:r>
            <a:r>
              <a:rPr kumimoji="0" lang="de" sz="600" b="0" i="1" u="none" strike="noStrike" kern="1200" cap="none" spc="0" normalizeH="0" baseline="0" noProof="0">
                <a:ln>
                  <a:noFill/>
                </a:ln>
                <a:solidFill>
                  <a:srgbClr val="404040"/>
                </a:solidFill>
                <a:effectLst/>
                <a:uLnTx/>
                <a:uFillTx/>
                <a:latin typeface="Verdana"/>
                <a:ea typeface="Verdana"/>
                <a:cs typeface="Verdana"/>
              </a:rPr>
              <a:t>et al. Acta Diabetol</a:t>
            </a:r>
            <a:r>
              <a:rPr kumimoji="0" lang="de" sz="600" b="0" i="0" u="none" strike="noStrike" kern="1200" cap="none" spc="0" normalizeH="0" baseline="0" noProof="0">
                <a:ln>
                  <a:noFill/>
                </a:ln>
                <a:solidFill>
                  <a:srgbClr val="404040"/>
                </a:solidFill>
                <a:effectLst/>
                <a:uLnTx/>
                <a:uFillTx/>
                <a:latin typeface="Verdana"/>
                <a:ea typeface="Verdana"/>
                <a:cs typeface="Verdana"/>
              </a:rPr>
              <a:t> 2022; 59: 1</a:t>
            </a:r>
            <a:r>
              <a:rPr kumimoji="0" lang="de" sz="600" b="0" i="0" u="none" strike="noStrike" kern="1200" cap="none" spc="0" normalizeH="0" baseline="0" noProof="0">
                <a:ln>
                  <a:noFill/>
                </a:ln>
                <a:solidFill>
                  <a:srgbClr val="404040"/>
                </a:solidFill>
                <a:effectLst/>
                <a:uLnTx/>
                <a:uFillTx/>
                <a:latin typeface="Verdana"/>
                <a:ea typeface="Arial"/>
                <a:cs typeface="Arial"/>
              </a:rPr>
              <a:t>–</a:t>
            </a:r>
            <a:r>
              <a:rPr kumimoji="0" lang="de" sz="600" b="0" i="0" u="none" strike="noStrike" kern="1200" cap="none" spc="0" normalizeH="0" baseline="0" noProof="0">
                <a:ln>
                  <a:noFill/>
                </a:ln>
                <a:solidFill>
                  <a:srgbClr val="404040"/>
                </a:solidFill>
                <a:effectLst/>
                <a:uLnTx/>
                <a:uFillTx/>
                <a:latin typeface="Verdana"/>
                <a:ea typeface="Verdana"/>
                <a:cs typeface="Verdana"/>
              </a:rPr>
              <a:t>19. </a:t>
            </a:r>
            <a:r>
              <a:rPr kumimoji="0" lang="de" sz="600" b="1" i="0" u="none" strike="noStrike" kern="1200" cap="none" spc="0" normalizeH="0" baseline="0" noProof="0">
                <a:ln>
                  <a:noFill/>
                </a:ln>
                <a:solidFill>
                  <a:srgbClr val="404040"/>
                </a:solidFill>
                <a:effectLst/>
                <a:uLnTx/>
                <a:uFillTx/>
                <a:latin typeface="Verdana"/>
                <a:ea typeface="Verdana"/>
                <a:cs typeface="Verdana"/>
              </a:rPr>
              <a:t>6.</a:t>
            </a:r>
            <a:r>
              <a:rPr kumimoji="0" lang="de" sz="600" b="0" i="0" u="none" strike="noStrike" kern="1200" cap="none" spc="0" normalizeH="0" baseline="0" noProof="0">
                <a:ln>
                  <a:noFill/>
                </a:ln>
                <a:solidFill>
                  <a:srgbClr val="404040"/>
                </a:solidFill>
                <a:effectLst/>
                <a:uLnTx/>
                <a:uFillTx/>
                <a:latin typeface="Verdana"/>
                <a:ea typeface="Verdana"/>
                <a:cs typeface="Verdana"/>
              </a:rPr>
              <a:t> Rawshani A </a:t>
            </a:r>
            <a:r>
              <a:rPr kumimoji="0" lang="de" sz="600" b="0" i="1" u="none" strike="noStrike" kern="1200" cap="none" spc="0" normalizeH="0" baseline="0" noProof="0">
                <a:ln>
                  <a:noFill/>
                </a:ln>
                <a:solidFill>
                  <a:srgbClr val="404040"/>
                </a:solidFill>
                <a:effectLst/>
                <a:uLnTx/>
                <a:uFillTx/>
                <a:latin typeface="Verdana"/>
                <a:ea typeface="Verdana"/>
                <a:cs typeface="Verdana"/>
              </a:rPr>
              <a:t>et al. Lancet </a:t>
            </a:r>
            <a:r>
              <a:rPr kumimoji="0" lang="de" sz="600" b="0" i="0" u="none" strike="noStrike" kern="1200" cap="none" spc="0" normalizeH="0" baseline="0" noProof="0">
                <a:ln>
                  <a:noFill/>
                </a:ln>
                <a:solidFill>
                  <a:srgbClr val="404040"/>
                </a:solidFill>
                <a:effectLst/>
                <a:uLnTx/>
                <a:uFillTx/>
                <a:latin typeface="Verdana"/>
                <a:ea typeface="Verdana"/>
                <a:cs typeface="Verdana"/>
              </a:rPr>
              <a:t>2018; 392: 477</a:t>
            </a:r>
            <a:r>
              <a:rPr kumimoji="0" lang="de" sz="600" b="0" i="0" u="none" strike="noStrike" kern="1200" cap="none" spc="0" normalizeH="0" baseline="0" noProof="0">
                <a:ln>
                  <a:noFill/>
                </a:ln>
                <a:solidFill>
                  <a:srgbClr val="404040"/>
                </a:solidFill>
                <a:effectLst/>
                <a:uLnTx/>
                <a:uFillTx/>
                <a:latin typeface="Verdana"/>
                <a:ea typeface="Arial"/>
                <a:cs typeface="Arial"/>
              </a:rPr>
              <a:t>–</a:t>
            </a:r>
            <a:r>
              <a:rPr kumimoji="0" lang="de" sz="600" b="0" i="0" u="none" strike="noStrike" kern="1200" cap="none" spc="0" normalizeH="0" baseline="0" noProof="0">
                <a:ln>
                  <a:noFill/>
                </a:ln>
                <a:solidFill>
                  <a:srgbClr val="404040"/>
                </a:solidFill>
                <a:effectLst/>
                <a:uLnTx/>
                <a:uFillTx/>
                <a:latin typeface="Verdana"/>
                <a:ea typeface="Verdana"/>
                <a:cs typeface="Verdana"/>
              </a:rPr>
              <a:t>86.</a:t>
            </a:r>
            <a:endParaRPr kumimoji="0" lang="en-US" sz="600" b="0" i="0" u="none" strike="noStrike" kern="1200" cap="none" spc="0" normalizeH="0" baseline="0" noProof="0">
              <a:ln>
                <a:noFill/>
              </a:ln>
              <a:solidFill>
                <a:srgbClr val="404040"/>
              </a:solidFill>
              <a:effectLst/>
              <a:uLnTx/>
              <a:uFillTx/>
              <a:latin typeface="Verdana"/>
              <a:ea typeface="Verdana"/>
              <a:cs typeface="Arial" panose="020B0604020202020204" pitchFamily="34" charset="0"/>
            </a:endParaRPr>
          </a:p>
        </p:txBody>
      </p:sp>
      <p:grpSp>
        <p:nvGrpSpPr>
          <p:cNvPr id="23" name="Group 22">
            <a:extLst>
              <a:ext uri="{FF2B5EF4-FFF2-40B4-BE49-F238E27FC236}">
                <a16:creationId xmlns:a16="http://schemas.microsoft.com/office/drawing/2014/main" id="{92FF3356-0059-25F9-3EFB-1D6FC5F72EB1}"/>
              </a:ext>
            </a:extLst>
          </p:cNvPr>
          <p:cNvGrpSpPr/>
          <p:nvPr/>
        </p:nvGrpSpPr>
        <p:grpSpPr>
          <a:xfrm>
            <a:off x="606131" y="1303345"/>
            <a:ext cx="1596097" cy="1455397"/>
            <a:chOff x="634246" y="1107823"/>
            <a:chExt cx="1596097" cy="1455397"/>
          </a:xfrm>
        </p:grpSpPr>
        <p:pic>
          <p:nvPicPr>
            <p:cNvPr id="10" name="Graphic 9">
              <a:extLst>
                <a:ext uri="{FF2B5EF4-FFF2-40B4-BE49-F238E27FC236}">
                  <a16:creationId xmlns:a16="http://schemas.microsoft.com/office/drawing/2014/main" id="{A9713E7F-9C21-CF4D-1BED-41CFDCC0701E}"/>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92266" y="1240344"/>
              <a:ext cx="480060" cy="480060"/>
            </a:xfrm>
            <a:prstGeom prst="rect">
              <a:avLst/>
            </a:prstGeom>
          </p:spPr>
        </p:pic>
        <p:sp>
          <p:nvSpPr>
            <p:cNvPr id="11" name="Rectangle: Rounded Corners 8">
              <a:extLst>
                <a:ext uri="{FF2B5EF4-FFF2-40B4-BE49-F238E27FC236}">
                  <a16:creationId xmlns:a16="http://schemas.microsoft.com/office/drawing/2014/main" id="{30B10DCE-6662-EF0A-C750-65FFB1CDADFA}"/>
                </a:ext>
              </a:extLst>
            </p:cNvPr>
            <p:cNvSpPr/>
            <p:nvPr/>
          </p:nvSpPr>
          <p:spPr>
            <a:xfrm>
              <a:off x="634246" y="1847443"/>
              <a:ext cx="1596097" cy="715777"/>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685783" rtl="0" eaLnBrk="1" fontAlgn="auto" latinLnBrk="0" hangingPunct="1">
                <a:lnSpc>
                  <a:spcPct val="100000"/>
                </a:lnSpc>
                <a:spcBef>
                  <a:spcPts val="0"/>
                </a:spcBef>
                <a:spcAft>
                  <a:spcPts val="150"/>
                </a:spcAft>
                <a:buClrTx/>
                <a:buSzTx/>
                <a:buFontTx/>
                <a:buNone/>
                <a:tabLst/>
                <a:defRPr/>
              </a:pPr>
              <a:r>
                <a:rPr kumimoji="0" lang="de" sz="1200" b="1" i="0" u="none" strike="noStrike" kern="1200" cap="none" spc="0" normalizeH="0" baseline="0" noProof="0">
                  <a:ln>
                    <a:noFill/>
                  </a:ln>
                  <a:solidFill>
                    <a:prstClr val="white"/>
                  </a:solidFill>
                  <a:effectLst/>
                  <a:uLnTx/>
                  <a:uFillTx/>
                  <a:latin typeface="Verdana"/>
                  <a:ea typeface="Verdana"/>
                  <a:cs typeface="Verdana"/>
                </a:rPr>
                <a:t>Mikrovaskulär</a:t>
              </a:r>
            </a:p>
            <a:p>
              <a:pPr marL="0" marR="0" lvl="0" indent="0" algn="ctr" defTabSz="685783" rtl="0" eaLnBrk="1" fontAlgn="auto" latinLnBrk="0" hangingPunct="1">
                <a:lnSpc>
                  <a:spcPct val="100000"/>
                </a:lnSpc>
                <a:spcBef>
                  <a:spcPts val="0"/>
                </a:spcBef>
                <a:spcAft>
                  <a:spcPts val="150"/>
                </a:spcAft>
                <a:buClr>
                  <a:srgbClr val="000000">
                    <a:lumMod val="75000"/>
                    <a:lumOff val="25000"/>
                  </a:srgbClr>
                </a:buClr>
                <a:buSzTx/>
                <a:buFontTx/>
                <a:buNone/>
                <a:tabLst/>
                <a:defRPr/>
              </a:pPr>
              <a:r>
                <a:rPr kumimoji="0" lang="de" sz="1050" b="0" i="1" u="none" strike="noStrike" kern="1200" cap="none" spc="0" normalizeH="0" baseline="0" noProof="0">
                  <a:ln>
                    <a:noFill/>
                  </a:ln>
                  <a:solidFill>
                    <a:prstClr val="white"/>
                  </a:solidFill>
                  <a:effectLst/>
                  <a:uLnTx/>
                  <a:uFillTx/>
                  <a:latin typeface="Verdana"/>
                  <a:ea typeface="Georgia"/>
                  <a:cs typeface="Georgia"/>
                </a:rPr>
                <a:t>Retinopathie</a:t>
              </a:r>
            </a:p>
            <a:p>
              <a:pPr marL="0" marR="0" lvl="0" indent="0" algn="ctr" defTabSz="685783" rtl="0" eaLnBrk="1" fontAlgn="auto" latinLnBrk="0" hangingPunct="1">
                <a:lnSpc>
                  <a:spcPct val="100000"/>
                </a:lnSpc>
                <a:spcBef>
                  <a:spcPts val="0"/>
                </a:spcBef>
                <a:spcAft>
                  <a:spcPts val="150"/>
                </a:spcAft>
                <a:buClr>
                  <a:srgbClr val="000000">
                    <a:lumMod val="75000"/>
                    <a:lumOff val="25000"/>
                  </a:srgbClr>
                </a:buClr>
                <a:buSzTx/>
                <a:buFontTx/>
                <a:buNone/>
                <a:tabLst/>
                <a:defRPr/>
              </a:pPr>
              <a:r>
                <a:rPr kumimoji="0" lang="de" sz="1050" b="0" i="1" u="none" strike="noStrike" kern="1200" cap="none" spc="0" normalizeH="0" baseline="0" noProof="0">
                  <a:ln>
                    <a:noFill/>
                  </a:ln>
                  <a:solidFill>
                    <a:prstClr val="white"/>
                  </a:solidFill>
                  <a:effectLst/>
                  <a:uLnTx/>
                  <a:uFillTx/>
                  <a:latin typeface="Verdana"/>
                  <a:ea typeface="Georgia"/>
                  <a:cs typeface="Georgia"/>
                </a:rPr>
                <a:t>Nephropathie</a:t>
              </a:r>
            </a:p>
            <a:p>
              <a:pPr marL="0" marR="0" lvl="0" indent="0" algn="ctr" defTabSz="685783" rtl="0" eaLnBrk="1" fontAlgn="auto" latinLnBrk="0" hangingPunct="1">
                <a:lnSpc>
                  <a:spcPct val="100000"/>
                </a:lnSpc>
                <a:spcBef>
                  <a:spcPts val="0"/>
                </a:spcBef>
                <a:spcAft>
                  <a:spcPts val="150"/>
                </a:spcAft>
                <a:buClr>
                  <a:srgbClr val="000000">
                    <a:lumMod val="75000"/>
                    <a:lumOff val="25000"/>
                  </a:srgbClr>
                </a:buClr>
                <a:buSzTx/>
                <a:buFontTx/>
                <a:buNone/>
                <a:tabLst/>
                <a:defRPr/>
              </a:pPr>
              <a:r>
                <a:rPr kumimoji="0" lang="de" sz="1050" b="0" i="1" u="none" strike="noStrike" kern="1200" cap="none" spc="0" normalizeH="0" baseline="0" noProof="0">
                  <a:ln>
                    <a:noFill/>
                  </a:ln>
                  <a:solidFill>
                    <a:prstClr val="white"/>
                  </a:solidFill>
                  <a:effectLst/>
                  <a:uLnTx/>
                  <a:uFillTx/>
                  <a:latin typeface="Verdana"/>
                  <a:ea typeface="Georgia"/>
                  <a:cs typeface="Georgia"/>
                </a:rPr>
                <a:t>Neuropathie</a:t>
              </a:r>
            </a:p>
          </p:txBody>
        </p:sp>
        <p:sp>
          <p:nvSpPr>
            <p:cNvPr id="19" name="Freeform 18">
              <a:extLst>
                <a:ext uri="{FF2B5EF4-FFF2-40B4-BE49-F238E27FC236}">
                  <a16:creationId xmlns:a16="http://schemas.microsoft.com/office/drawing/2014/main" id="{0AC5192B-F545-787E-1EBD-C4BB5BD9A8D3}"/>
                </a:ext>
              </a:extLst>
            </p:cNvPr>
            <p:cNvSpPr/>
            <p:nvPr/>
          </p:nvSpPr>
          <p:spPr>
            <a:xfrm>
              <a:off x="1090088" y="1107823"/>
              <a:ext cx="684410" cy="679706"/>
            </a:xfrm>
            <a:custGeom>
              <a:avLst/>
              <a:gdLst>
                <a:gd name="connsiteX0" fmla="*/ 415357 w 813876"/>
                <a:gd name="connsiteY0" fmla="*/ 808283 h 808282"/>
                <a:gd name="connsiteX1" fmla="*/ 0 w 813876"/>
                <a:gd name="connsiteY1" fmla="*/ 404141 h 808282"/>
                <a:gd name="connsiteX2" fmla="*/ 398519 w 813876"/>
                <a:gd name="connsiteY2" fmla="*/ 0 h 808282"/>
                <a:gd name="connsiteX3" fmla="*/ 813876 w 813876"/>
                <a:gd name="connsiteY3" fmla="*/ 404133 h 808282"/>
                <a:gd name="connsiteX4" fmla="*/ 703232 w 813876"/>
                <a:gd name="connsiteY4" fmla="*/ 699041 h 808282"/>
                <a:gd name="connsiteX5" fmla="*/ 415357 w 813876"/>
                <a:gd name="connsiteY5" fmla="*/ 808283 h 808282"/>
                <a:gd name="connsiteX6" fmla="*/ 398519 w 813876"/>
                <a:gd name="connsiteY6" fmla="*/ 22757 h 808282"/>
                <a:gd name="connsiteX7" fmla="*/ 124616 w 813876"/>
                <a:gd name="connsiteY7" fmla="*/ 123222 h 808282"/>
                <a:gd name="connsiteX8" fmla="*/ 22748 w 813876"/>
                <a:gd name="connsiteY8" fmla="*/ 404141 h 808282"/>
                <a:gd name="connsiteX9" fmla="*/ 126640 w 813876"/>
                <a:gd name="connsiteY9" fmla="*/ 682875 h 808282"/>
                <a:gd name="connsiteX10" fmla="*/ 415357 w 813876"/>
                <a:gd name="connsiteY10" fmla="*/ 785526 h 808282"/>
                <a:gd name="connsiteX11" fmla="*/ 791128 w 813876"/>
                <a:gd name="connsiteY11" fmla="*/ 404133 h 808282"/>
                <a:gd name="connsiteX12" fmla="*/ 685212 w 813876"/>
                <a:gd name="connsiteY12" fmla="*/ 123384 h 808282"/>
                <a:gd name="connsiteX13" fmla="*/ 398519 w 813876"/>
                <a:gd name="connsiteY13" fmla="*/ 22757 h 80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876" h="808282">
                  <a:moveTo>
                    <a:pt x="415357" y="808283"/>
                  </a:moveTo>
                  <a:cubicBezTo>
                    <a:pt x="159151" y="808283"/>
                    <a:pt x="0" y="653426"/>
                    <a:pt x="0" y="404141"/>
                  </a:cubicBezTo>
                  <a:cubicBezTo>
                    <a:pt x="0" y="154857"/>
                    <a:pt x="152705" y="0"/>
                    <a:pt x="398519" y="0"/>
                  </a:cubicBezTo>
                  <a:cubicBezTo>
                    <a:pt x="654725" y="0"/>
                    <a:pt x="813876" y="154857"/>
                    <a:pt x="813876" y="404133"/>
                  </a:cubicBezTo>
                  <a:cubicBezTo>
                    <a:pt x="813876" y="524676"/>
                    <a:pt x="775617" y="626656"/>
                    <a:pt x="703232" y="699041"/>
                  </a:cubicBezTo>
                  <a:cubicBezTo>
                    <a:pt x="631773" y="770508"/>
                    <a:pt x="532226" y="808283"/>
                    <a:pt x="415357" y="808283"/>
                  </a:cubicBezTo>
                  <a:close/>
                  <a:moveTo>
                    <a:pt x="398519" y="22757"/>
                  </a:moveTo>
                  <a:cubicBezTo>
                    <a:pt x="285060" y="22757"/>
                    <a:pt x="190343" y="57495"/>
                    <a:pt x="124616" y="123222"/>
                  </a:cubicBezTo>
                  <a:cubicBezTo>
                    <a:pt x="57971" y="189868"/>
                    <a:pt x="22748" y="287008"/>
                    <a:pt x="22748" y="404141"/>
                  </a:cubicBezTo>
                  <a:cubicBezTo>
                    <a:pt x="22748" y="519897"/>
                    <a:pt x="58677" y="616281"/>
                    <a:pt x="126640" y="682875"/>
                  </a:cubicBezTo>
                  <a:cubicBezTo>
                    <a:pt x="195182" y="750031"/>
                    <a:pt x="295018" y="785526"/>
                    <a:pt x="415357" y="785526"/>
                  </a:cubicBezTo>
                  <a:cubicBezTo>
                    <a:pt x="643636" y="785526"/>
                    <a:pt x="791128" y="635823"/>
                    <a:pt x="791128" y="404133"/>
                  </a:cubicBezTo>
                  <a:cubicBezTo>
                    <a:pt x="791128" y="286983"/>
                    <a:pt x="754502" y="189902"/>
                    <a:pt x="685212" y="123384"/>
                  </a:cubicBezTo>
                  <a:cubicBezTo>
                    <a:pt x="616636" y="57555"/>
                    <a:pt x="517498" y="22757"/>
                    <a:pt x="398519" y="22757"/>
                  </a:cubicBezTo>
                  <a:close/>
                </a:path>
              </a:pathLst>
            </a:custGeom>
            <a:solidFill>
              <a:schemeClr val="bg1"/>
            </a:solidFill>
            <a:ln w="848" cap="flat">
              <a:solidFill>
                <a:schemeClr val="accent1"/>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22" name="Group 21">
            <a:extLst>
              <a:ext uri="{FF2B5EF4-FFF2-40B4-BE49-F238E27FC236}">
                <a16:creationId xmlns:a16="http://schemas.microsoft.com/office/drawing/2014/main" id="{47078FAA-3958-1661-58DD-CAAC0F0156C2}"/>
              </a:ext>
            </a:extLst>
          </p:cNvPr>
          <p:cNvGrpSpPr/>
          <p:nvPr/>
        </p:nvGrpSpPr>
        <p:grpSpPr>
          <a:xfrm>
            <a:off x="342475" y="3171276"/>
            <a:ext cx="2123408" cy="1313140"/>
            <a:chOff x="370589" y="2815100"/>
            <a:chExt cx="2123408" cy="1313140"/>
          </a:xfrm>
        </p:grpSpPr>
        <p:pic>
          <p:nvPicPr>
            <p:cNvPr id="13" name="Graphic 12">
              <a:extLst>
                <a:ext uri="{FF2B5EF4-FFF2-40B4-BE49-F238E27FC236}">
                  <a16:creationId xmlns:a16="http://schemas.microsoft.com/office/drawing/2014/main" id="{C91E3B3C-1187-4C64-6BC4-D058E2CB495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192263" y="2987115"/>
              <a:ext cx="480060" cy="480060"/>
            </a:xfrm>
            <a:prstGeom prst="rect">
              <a:avLst/>
            </a:prstGeom>
          </p:spPr>
        </p:pic>
        <p:sp>
          <p:nvSpPr>
            <p:cNvPr id="12" name="Rectangle: Rounded Corners 8">
              <a:extLst>
                <a:ext uri="{FF2B5EF4-FFF2-40B4-BE49-F238E27FC236}">
                  <a16:creationId xmlns:a16="http://schemas.microsoft.com/office/drawing/2014/main" id="{8AB31345-06C7-89FD-137E-82C639691C0E}"/>
                </a:ext>
              </a:extLst>
            </p:cNvPr>
            <p:cNvSpPr/>
            <p:nvPr/>
          </p:nvSpPr>
          <p:spPr>
            <a:xfrm>
              <a:off x="370589" y="3747041"/>
              <a:ext cx="2123408" cy="381199"/>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150"/>
                </a:spcAft>
                <a:buClr>
                  <a:srgbClr val="FBA329"/>
                </a:buClr>
                <a:buSzTx/>
                <a:buFontTx/>
                <a:buNone/>
                <a:tabLst/>
                <a:defRPr/>
              </a:pPr>
              <a:r>
                <a:rPr kumimoji="0" lang="de" sz="1200" b="1" i="0" u="none" strike="noStrike" kern="1200" cap="none" spc="0" normalizeH="0" baseline="0" noProof="0">
                  <a:ln>
                    <a:noFill/>
                  </a:ln>
                  <a:solidFill>
                    <a:srgbClr val="FFFFFF"/>
                  </a:solidFill>
                  <a:effectLst/>
                  <a:uLnTx/>
                  <a:uFillTx/>
                  <a:latin typeface="Verdana"/>
                  <a:ea typeface="Verdana"/>
                  <a:cs typeface="Verdana"/>
                </a:rPr>
                <a:t>Makrovaskulär</a:t>
              </a:r>
            </a:p>
            <a:p>
              <a:pPr marL="0" marR="0" lvl="0" indent="0" algn="ctr" defTabSz="685783" rtl="0" eaLnBrk="1" fontAlgn="auto" latinLnBrk="0" hangingPunct="1">
                <a:lnSpc>
                  <a:spcPct val="100000"/>
                </a:lnSpc>
                <a:spcBef>
                  <a:spcPts val="0"/>
                </a:spcBef>
                <a:spcAft>
                  <a:spcPts val="150"/>
                </a:spcAft>
                <a:buClr>
                  <a:srgbClr val="000000">
                    <a:lumMod val="75000"/>
                    <a:lumOff val="25000"/>
                  </a:srgbClr>
                </a:buClr>
                <a:buSzTx/>
                <a:buFontTx/>
                <a:buNone/>
                <a:tabLst/>
                <a:defRPr/>
              </a:pPr>
              <a:r>
                <a:rPr kumimoji="0" lang="de" sz="1050" b="0" i="1" u="none" strike="noStrike" kern="1200" cap="none" spc="0" normalizeH="0" baseline="0" noProof="0">
                  <a:ln>
                    <a:noFill/>
                  </a:ln>
                  <a:solidFill>
                    <a:srgbClr val="FFFFFF"/>
                  </a:solidFill>
                  <a:effectLst/>
                  <a:uLnTx/>
                  <a:uFillTx/>
                  <a:latin typeface="Verdana"/>
                  <a:ea typeface="Georgia"/>
                  <a:cs typeface="Georgia"/>
                </a:rPr>
                <a:t>Herz-Kreislauf-Erkrankung</a:t>
              </a:r>
            </a:p>
            <a:p>
              <a:pPr marL="0" marR="0" lvl="0" indent="0" algn="ctr" defTabSz="685783" rtl="0" eaLnBrk="1" fontAlgn="auto" latinLnBrk="0" hangingPunct="1">
                <a:lnSpc>
                  <a:spcPct val="100000"/>
                </a:lnSpc>
                <a:spcBef>
                  <a:spcPts val="0"/>
                </a:spcBef>
                <a:spcAft>
                  <a:spcPts val="150"/>
                </a:spcAft>
                <a:buClr>
                  <a:srgbClr val="000000">
                    <a:lumMod val="75000"/>
                    <a:lumOff val="25000"/>
                  </a:srgbClr>
                </a:buClr>
                <a:buSzTx/>
                <a:buFontTx/>
                <a:buNone/>
                <a:tabLst/>
                <a:defRPr/>
              </a:pPr>
              <a:r>
                <a:rPr kumimoji="0" lang="de" sz="1050" b="0" i="1" u="none" strike="noStrike" kern="1200" cap="none" spc="0" normalizeH="0" baseline="0" noProof="0">
                  <a:ln>
                    <a:noFill/>
                  </a:ln>
                  <a:solidFill>
                    <a:srgbClr val="FFFFFF"/>
                  </a:solidFill>
                  <a:effectLst/>
                  <a:uLnTx/>
                  <a:uFillTx/>
                  <a:latin typeface="Verdana"/>
                  <a:ea typeface="Georgia"/>
                  <a:cs typeface="Georgia"/>
                </a:rPr>
                <a:t>Zerebrovaskuläre Erkrankung</a:t>
              </a:r>
            </a:p>
          </p:txBody>
        </p:sp>
        <p:sp>
          <p:nvSpPr>
            <p:cNvPr id="21" name="Freeform 20">
              <a:extLst>
                <a:ext uri="{FF2B5EF4-FFF2-40B4-BE49-F238E27FC236}">
                  <a16:creationId xmlns:a16="http://schemas.microsoft.com/office/drawing/2014/main" id="{933427D8-5D35-2975-DCE2-EDD8C0BA543A}"/>
                </a:ext>
              </a:extLst>
            </p:cNvPr>
            <p:cNvSpPr/>
            <p:nvPr/>
          </p:nvSpPr>
          <p:spPr>
            <a:xfrm>
              <a:off x="1090088" y="2815100"/>
              <a:ext cx="684410" cy="679706"/>
            </a:xfrm>
            <a:custGeom>
              <a:avLst/>
              <a:gdLst>
                <a:gd name="connsiteX0" fmla="*/ 415357 w 813876"/>
                <a:gd name="connsiteY0" fmla="*/ 808283 h 808282"/>
                <a:gd name="connsiteX1" fmla="*/ 0 w 813876"/>
                <a:gd name="connsiteY1" fmla="*/ 404141 h 808282"/>
                <a:gd name="connsiteX2" fmla="*/ 398519 w 813876"/>
                <a:gd name="connsiteY2" fmla="*/ 0 h 808282"/>
                <a:gd name="connsiteX3" fmla="*/ 813876 w 813876"/>
                <a:gd name="connsiteY3" fmla="*/ 404133 h 808282"/>
                <a:gd name="connsiteX4" fmla="*/ 703232 w 813876"/>
                <a:gd name="connsiteY4" fmla="*/ 699041 h 808282"/>
                <a:gd name="connsiteX5" fmla="*/ 415357 w 813876"/>
                <a:gd name="connsiteY5" fmla="*/ 808283 h 808282"/>
                <a:gd name="connsiteX6" fmla="*/ 398519 w 813876"/>
                <a:gd name="connsiteY6" fmla="*/ 22757 h 808282"/>
                <a:gd name="connsiteX7" fmla="*/ 124616 w 813876"/>
                <a:gd name="connsiteY7" fmla="*/ 123222 h 808282"/>
                <a:gd name="connsiteX8" fmla="*/ 22748 w 813876"/>
                <a:gd name="connsiteY8" fmla="*/ 404141 h 808282"/>
                <a:gd name="connsiteX9" fmla="*/ 126640 w 813876"/>
                <a:gd name="connsiteY9" fmla="*/ 682875 h 808282"/>
                <a:gd name="connsiteX10" fmla="*/ 415357 w 813876"/>
                <a:gd name="connsiteY10" fmla="*/ 785526 h 808282"/>
                <a:gd name="connsiteX11" fmla="*/ 791128 w 813876"/>
                <a:gd name="connsiteY11" fmla="*/ 404133 h 808282"/>
                <a:gd name="connsiteX12" fmla="*/ 685212 w 813876"/>
                <a:gd name="connsiteY12" fmla="*/ 123384 h 808282"/>
                <a:gd name="connsiteX13" fmla="*/ 398519 w 813876"/>
                <a:gd name="connsiteY13" fmla="*/ 22757 h 80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876" h="808282">
                  <a:moveTo>
                    <a:pt x="415357" y="808283"/>
                  </a:moveTo>
                  <a:cubicBezTo>
                    <a:pt x="159151" y="808283"/>
                    <a:pt x="0" y="653426"/>
                    <a:pt x="0" y="404141"/>
                  </a:cubicBezTo>
                  <a:cubicBezTo>
                    <a:pt x="0" y="154857"/>
                    <a:pt x="152705" y="0"/>
                    <a:pt x="398519" y="0"/>
                  </a:cubicBezTo>
                  <a:cubicBezTo>
                    <a:pt x="654725" y="0"/>
                    <a:pt x="813876" y="154857"/>
                    <a:pt x="813876" y="404133"/>
                  </a:cubicBezTo>
                  <a:cubicBezTo>
                    <a:pt x="813876" y="524676"/>
                    <a:pt x="775617" y="626656"/>
                    <a:pt x="703232" y="699041"/>
                  </a:cubicBezTo>
                  <a:cubicBezTo>
                    <a:pt x="631773" y="770508"/>
                    <a:pt x="532226" y="808283"/>
                    <a:pt x="415357" y="808283"/>
                  </a:cubicBezTo>
                  <a:close/>
                  <a:moveTo>
                    <a:pt x="398519" y="22757"/>
                  </a:moveTo>
                  <a:cubicBezTo>
                    <a:pt x="285060" y="22757"/>
                    <a:pt x="190343" y="57495"/>
                    <a:pt x="124616" y="123222"/>
                  </a:cubicBezTo>
                  <a:cubicBezTo>
                    <a:pt x="57971" y="189868"/>
                    <a:pt x="22748" y="287008"/>
                    <a:pt x="22748" y="404141"/>
                  </a:cubicBezTo>
                  <a:cubicBezTo>
                    <a:pt x="22748" y="519897"/>
                    <a:pt x="58677" y="616281"/>
                    <a:pt x="126640" y="682875"/>
                  </a:cubicBezTo>
                  <a:cubicBezTo>
                    <a:pt x="195182" y="750031"/>
                    <a:pt x="295018" y="785526"/>
                    <a:pt x="415357" y="785526"/>
                  </a:cubicBezTo>
                  <a:cubicBezTo>
                    <a:pt x="643636" y="785526"/>
                    <a:pt x="791128" y="635823"/>
                    <a:pt x="791128" y="404133"/>
                  </a:cubicBezTo>
                  <a:cubicBezTo>
                    <a:pt x="791128" y="286983"/>
                    <a:pt x="754502" y="189902"/>
                    <a:pt x="685212" y="123384"/>
                  </a:cubicBezTo>
                  <a:cubicBezTo>
                    <a:pt x="616636" y="57555"/>
                    <a:pt x="517498" y="22757"/>
                    <a:pt x="398519" y="22757"/>
                  </a:cubicBezTo>
                  <a:close/>
                </a:path>
              </a:pathLst>
            </a:custGeom>
            <a:solidFill>
              <a:schemeClr val="bg1"/>
            </a:solidFill>
            <a:ln w="848" cap="flat">
              <a:solidFill>
                <a:schemeClr val="accent1"/>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9" name="TextBox 26">
            <a:extLst>
              <a:ext uri="{FF2B5EF4-FFF2-40B4-BE49-F238E27FC236}">
                <a16:creationId xmlns:a16="http://schemas.microsoft.com/office/drawing/2014/main" id="{9B951473-7DBF-35EA-8044-AAC29BA0BEAC}"/>
              </a:ext>
            </a:extLst>
          </p:cNvPr>
          <p:cNvSpPr txBox="1"/>
          <p:nvPr/>
        </p:nvSpPr>
        <p:spPr>
          <a:xfrm>
            <a:off x="3141748" y="468713"/>
            <a:ext cx="5765971" cy="276999"/>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Verdana"/>
                <a:cs typeface="Arial"/>
              </a:rPr>
              <a:t>Mikrovaskuläre Komplikationen</a:t>
            </a:r>
            <a:endParaRPr kumimoji="0" lang="en-US" sz="1200" b="1" i="0" u="none" strike="noStrike" kern="1200" cap="none" spc="0" normalizeH="0" baseline="30000" noProof="0">
              <a:ln>
                <a:noFill/>
              </a:ln>
              <a:solidFill>
                <a:srgbClr val="404040"/>
              </a:solidFill>
              <a:effectLst/>
              <a:uLnTx/>
              <a:uFillTx/>
              <a:latin typeface="Verdana"/>
              <a:ea typeface="Verdana"/>
              <a:cs typeface="Arial"/>
            </a:endParaRPr>
          </a:p>
        </p:txBody>
      </p:sp>
      <p:sp>
        <p:nvSpPr>
          <p:cNvPr id="15" name="TextBox 6">
            <a:extLst>
              <a:ext uri="{FF2B5EF4-FFF2-40B4-BE49-F238E27FC236}">
                <a16:creationId xmlns:a16="http://schemas.microsoft.com/office/drawing/2014/main" id="{32CB4FA7-9BD8-48DC-E41E-3144767F5D2D}"/>
              </a:ext>
            </a:extLst>
          </p:cNvPr>
          <p:cNvSpPr txBox="1"/>
          <p:nvPr/>
        </p:nvSpPr>
        <p:spPr>
          <a:xfrm>
            <a:off x="3236133" y="3358820"/>
            <a:ext cx="5362061" cy="858768"/>
          </a:xfrm>
          <a:prstGeom prst="rect">
            <a:avLst/>
          </a:prstGeom>
          <a:noFill/>
        </p:spPr>
        <p:txBody>
          <a:bodyPr wrap="square" lIns="0" tIns="0" rIns="0" bIns="0" rtlCol="0" anchor="t" anchorCtr="0">
            <a:noAutofit/>
          </a:bodyPr>
          <a:lstStyle/>
          <a:p>
            <a:pPr marL="171446" marR="0" lvl="0" indent="-171446" algn="l" defTabSz="457189" rtl="0" eaLnBrk="1" fontAlgn="auto" latinLnBrk="0" hangingPunct="1">
              <a:lnSpc>
                <a:spcPct val="110000"/>
              </a:lnSpc>
              <a:spcBef>
                <a:spcPts val="0"/>
              </a:spcBef>
              <a:spcAft>
                <a:spcPts val="1200"/>
              </a:spcAft>
              <a:buClr>
                <a:srgbClr val="7A00E6"/>
              </a:buClr>
              <a:buSzTx/>
              <a:buFont typeface="Arial" panose="020B0604020202020204" pitchFamily="34" charset="0"/>
              <a:buChar char="•"/>
              <a:tabLst/>
              <a:defRPr/>
            </a:pPr>
            <a:r>
              <a:rPr kumimoji="0" lang="de" sz="1100" b="0" i="0" u="none" strike="noStrike" kern="1200" cap="none" spc="0" normalizeH="0" baseline="0" noProof="0">
                <a:ln>
                  <a:noFill/>
                </a:ln>
                <a:solidFill>
                  <a:srgbClr val="404040"/>
                </a:solidFill>
                <a:effectLst/>
                <a:uLnTx/>
                <a:uFillTx/>
                <a:latin typeface="Verdana"/>
                <a:ea typeface="Verdana"/>
                <a:cs typeface="Verdana"/>
              </a:rPr>
              <a:t>Das Risiko für kardiovaskuläre oder koronare Herzkrankheit und für ischämischen oder hämorrhagischen Schlaganfall war bei höherem Alter bei der (klinischen) T1D-Diagnose Stadium 3 im Vergleich zu den in jüngerem Alter diagnostizierten Patient*innen niedriger</a:t>
            </a:r>
            <a:r>
              <a:rPr kumimoji="0" lang="de" sz="1100" b="0" i="0" u="none" strike="noStrike" kern="1200" cap="none" spc="0" normalizeH="0" baseline="30000" noProof="0">
                <a:ln>
                  <a:noFill/>
                </a:ln>
                <a:solidFill>
                  <a:srgbClr val="404040"/>
                </a:solidFill>
                <a:effectLst/>
                <a:uLnTx/>
                <a:uFillTx/>
                <a:latin typeface="Verdana"/>
                <a:ea typeface="Verdana"/>
                <a:cs typeface="Verdana"/>
              </a:rPr>
              <a:t>6</a:t>
            </a:r>
            <a:endParaRPr kumimoji="0" lang="de" sz="1100" b="0" i="0" u="none" strike="noStrike" kern="1200" cap="none" spc="0" normalizeH="0" baseline="0" noProof="0">
              <a:ln>
                <a:noFill/>
              </a:ln>
              <a:solidFill>
                <a:srgbClr val="404040"/>
              </a:solidFill>
              <a:effectLst/>
              <a:uLnTx/>
              <a:uFillTx/>
              <a:latin typeface="Verdana"/>
              <a:ea typeface="Verdana"/>
              <a:cs typeface="Verdana"/>
            </a:endParaRPr>
          </a:p>
          <a:p>
            <a:pPr marL="171446" marR="0" lvl="0" indent="-171446" algn="l" defTabSz="457189" rtl="0" eaLnBrk="1" fontAlgn="auto" latinLnBrk="0" hangingPunct="1">
              <a:lnSpc>
                <a:spcPct val="110000"/>
              </a:lnSpc>
              <a:spcBef>
                <a:spcPts val="0"/>
              </a:spcBef>
              <a:spcAft>
                <a:spcPts val="1200"/>
              </a:spcAft>
              <a:buClr>
                <a:srgbClr val="7A00E6"/>
              </a:buClr>
              <a:buSzTx/>
              <a:buFont typeface="Arial" panose="020B0604020202020204" pitchFamily="34" charset="0"/>
              <a:buChar char="•"/>
              <a:tabLst/>
              <a:defRPr/>
            </a:pPr>
            <a:r>
              <a:rPr kumimoji="0" lang="de" sz="1100" b="0" i="0" u="none" strike="noStrike" kern="1200" cap="none" spc="0" normalizeH="0" baseline="0" noProof="0">
                <a:ln>
                  <a:noFill/>
                </a:ln>
                <a:solidFill>
                  <a:srgbClr val="404040"/>
                </a:solidFill>
                <a:effectLst/>
                <a:uLnTx/>
                <a:uFillTx/>
                <a:latin typeface="Verdana"/>
                <a:ea typeface="Verdana"/>
                <a:cs typeface="Verdana"/>
              </a:rPr>
              <a:t>Das Überrisiko war bei Frauen deutlich ausgeprägter als bei Männern</a:t>
            </a:r>
            <a:r>
              <a:rPr kumimoji="0" lang="de" sz="1100" b="0" i="0" u="none" strike="noStrike" kern="1200" cap="none" spc="0" normalizeH="0" baseline="30000" noProof="0">
                <a:ln>
                  <a:noFill/>
                </a:ln>
                <a:solidFill>
                  <a:srgbClr val="404040"/>
                </a:solidFill>
                <a:effectLst/>
                <a:uLnTx/>
                <a:uFillTx/>
                <a:latin typeface="Verdana"/>
                <a:ea typeface="Verdana"/>
                <a:cs typeface="Verdana"/>
              </a:rPr>
              <a:t>6</a:t>
            </a:r>
          </a:p>
        </p:txBody>
      </p:sp>
      <p:sp>
        <p:nvSpPr>
          <p:cNvPr id="16" name="TextBox 26">
            <a:extLst>
              <a:ext uri="{FF2B5EF4-FFF2-40B4-BE49-F238E27FC236}">
                <a16:creationId xmlns:a16="http://schemas.microsoft.com/office/drawing/2014/main" id="{55B10066-715C-FBDE-ED8E-10FB69EF89BA}"/>
              </a:ext>
            </a:extLst>
          </p:cNvPr>
          <p:cNvSpPr txBox="1"/>
          <p:nvPr/>
        </p:nvSpPr>
        <p:spPr>
          <a:xfrm>
            <a:off x="3188941" y="3048001"/>
            <a:ext cx="5765971" cy="276999"/>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Verdana"/>
                <a:cs typeface="Arial"/>
              </a:rPr>
              <a:t>Makrovaskuläre Komplikationen</a:t>
            </a:r>
            <a:endParaRPr kumimoji="0" lang="en-US" sz="1200" b="1" i="0" u="none" strike="noStrike" kern="1200" cap="none" spc="0" normalizeH="0" baseline="30000" noProof="0">
              <a:ln>
                <a:noFill/>
              </a:ln>
              <a:solidFill>
                <a:srgbClr val="404040"/>
              </a:solidFill>
              <a:effectLst/>
              <a:uLnTx/>
              <a:uFillTx/>
              <a:latin typeface="Verdana"/>
              <a:ea typeface="Verdana"/>
              <a:cs typeface="Arial"/>
            </a:endParaRPr>
          </a:p>
        </p:txBody>
      </p:sp>
    </p:spTree>
    <p:extLst>
      <p:ext uri="{BB962C8B-B14F-4D97-AF65-F5344CB8AC3E}">
        <p14:creationId xmlns:p14="http://schemas.microsoft.com/office/powerpoint/2010/main" val="4383142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850AD4-1AF9-C4B6-3513-8992AAD4B5C8}"/>
            </a:ext>
          </a:extLst>
        </p:cNvPr>
        <p:cNvGrpSpPr/>
        <p:nvPr/>
      </p:nvGrpSpPr>
      <p:grpSpPr>
        <a:xfrm>
          <a:off x="0" y="0"/>
          <a:ext cx="0" cy="0"/>
          <a:chOff x="0" y="0"/>
          <a:chExt cx="0" cy="0"/>
        </a:xfrm>
      </p:grpSpPr>
      <p:sp>
        <p:nvSpPr>
          <p:cNvPr id="4" name="Textplatzhalter 9">
            <a:extLst>
              <a:ext uri="{FF2B5EF4-FFF2-40B4-BE49-F238E27FC236}">
                <a16:creationId xmlns:a16="http://schemas.microsoft.com/office/drawing/2014/main" id="{621D64BB-CF10-A599-D22F-8C168780D377}"/>
              </a:ext>
            </a:extLst>
          </p:cNvPr>
          <p:cNvSpPr txBox="1">
            <a:spLocks/>
          </p:cNvSpPr>
          <p:nvPr/>
        </p:nvSpPr>
        <p:spPr>
          <a:xfrm>
            <a:off x="325613" y="11706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Zusammenfassung Langzeit-Komplikationen des               Typ-1-Diabetes</a:t>
            </a:r>
          </a:p>
        </p:txBody>
      </p:sp>
      <p:sp>
        <p:nvSpPr>
          <p:cNvPr id="5" name="Text Placeholder 7">
            <a:extLst>
              <a:ext uri="{FF2B5EF4-FFF2-40B4-BE49-F238E27FC236}">
                <a16:creationId xmlns:a16="http://schemas.microsoft.com/office/drawing/2014/main" id="{CB07EA59-1696-3406-0A6C-BC8C6C85B17A}"/>
              </a:ext>
            </a:extLst>
          </p:cNvPr>
          <p:cNvSpPr txBox="1"/>
          <p:nvPr/>
        </p:nvSpPr>
        <p:spPr>
          <a:xfrm>
            <a:off x="400472" y="971934"/>
            <a:ext cx="8334453" cy="3140009"/>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60363" lvl="1" indent="-268288" defTabSz="457200">
              <a:lnSpc>
                <a:spcPct val="100000"/>
              </a:lnSpc>
              <a:spcBef>
                <a:spcPts val="600"/>
              </a:spcBef>
              <a:spcAft>
                <a:spcPts val="300"/>
              </a:spcAft>
              <a:buSzPct val="120000"/>
              <a:defRPr/>
            </a:pPr>
            <a:r>
              <a:rPr lang="de" sz="1300" b="1">
                <a:solidFill>
                  <a:srgbClr val="404040"/>
                </a:solidFill>
                <a:latin typeface="+mn-lt"/>
                <a:ea typeface="Verdana"/>
                <a:cs typeface="Verdana"/>
              </a:rPr>
              <a:t>Höheres Alter</a:t>
            </a:r>
            <a:r>
              <a:rPr lang="de" sz="1300">
                <a:solidFill>
                  <a:srgbClr val="404040"/>
                </a:solidFill>
                <a:latin typeface="+mn-lt"/>
                <a:ea typeface="Verdana"/>
                <a:cs typeface="Verdana"/>
              </a:rPr>
              <a:t>, </a:t>
            </a:r>
            <a:r>
              <a:rPr lang="de" sz="1300" b="1">
                <a:solidFill>
                  <a:srgbClr val="404040"/>
                </a:solidFill>
                <a:latin typeface="+mn-lt"/>
                <a:ea typeface="Verdana"/>
                <a:cs typeface="Verdana"/>
              </a:rPr>
              <a:t>längere Diabetesdauer </a:t>
            </a:r>
            <a:r>
              <a:rPr lang="de" sz="1300">
                <a:solidFill>
                  <a:srgbClr val="404040"/>
                </a:solidFill>
                <a:latin typeface="+mn-lt"/>
                <a:ea typeface="Verdana"/>
                <a:cs typeface="Verdana"/>
              </a:rPr>
              <a:t>und </a:t>
            </a:r>
            <a:r>
              <a:rPr lang="de" sz="1300" b="1">
                <a:solidFill>
                  <a:srgbClr val="404040"/>
                </a:solidFill>
                <a:latin typeface="+mn-lt"/>
                <a:ea typeface="Verdana"/>
                <a:cs typeface="Verdana"/>
              </a:rPr>
              <a:t>schlechtere Blutzuckereinstellung</a:t>
            </a:r>
            <a:r>
              <a:rPr lang="de" sz="1300">
                <a:solidFill>
                  <a:srgbClr val="404040"/>
                </a:solidFill>
                <a:latin typeface="+mn-lt"/>
                <a:ea typeface="Verdana"/>
                <a:cs typeface="Verdana"/>
              </a:rPr>
              <a:t> (HbA</a:t>
            </a:r>
            <a:r>
              <a:rPr lang="de" sz="1300" baseline="-25000">
                <a:solidFill>
                  <a:srgbClr val="404040"/>
                </a:solidFill>
                <a:latin typeface="+mn-lt"/>
                <a:ea typeface="Verdana"/>
                <a:cs typeface="Verdana"/>
              </a:rPr>
              <a:t>1c</a:t>
            </a:r>
            <a:r>
              <a:rPr lang="de" sz="1300">
                <a:solidFill>
                  <a:srgbClr val="404040"/>
                </a:solidFill>
                <a:latin typeface="+mn-lt"/>
                <a:ea typeface="Verdana"/>
                <a:cs typeface="Verdana"/>
              </a:rPr>
              <a:t>) können </a:t>
            </a:r>
            <a:r>
              <a:rPr lang="de" sz="1300" b="1">
                <a:solidFill>
                  <a:srgbClr val="404040"/>
                </a:solidFill>
                <a:latin typeface="+mn-lt"/>
                <a:ea typeface="Verdana"/>
                <a:cs typeface="Verdana"/>
              </a:rPr>
              <a:t>Risikofaktoren</a:t>
            </a:r>
            <a:r>
              <a:rPr lang="de" sz="1300">
                <a:solidFill>
                  <a:srgbClr val="404040"/>
                </a:solidFill>
                <a:latin typeface="+mn-lt"/>
                <a:ea typeface="Verdana"/>
                <a:cs typeface="Verdana"/>
              </a:rPr>
              <a:t> für T1D-bedingte </a:t>
            </a:r>
            <a:r>
              <a:rPr lang="de" sz="1300" b="1">
                <a:solidFill>
                  <a:srgbClr val="404040"/>
                </a:solidFill>
                <a:latin typeface="+mn-lt"/>
                <a:ea typeface="Verdana"/>
                <a:cs typeface="Verdana"/>
              </a:rPr>
              <a:t>Retinopathien</a:t>
            </a:r>
            <a:r>
              <a:rPr lang="de" sz="1300">
                <a:solidFill>
                  <a:srgbClr val="404040"/>
                </a:solidFill>
                <a:latin typeface="+mn-lt"/>
                <a:ea typeface="Verdana"/>
                <a:cs typeface="Verdana"/>
              </a:rPr>
              <a:t> sein</a:t>
            </a:r>
            <a:r>
              <a:rPr lang="de" sz="1300" baseline="30000">
                <a:solidFill>
                  <a:srgbClr val="404040"/>
                </a:solidFill>
                <a:latin typeface="+mn-lt"/>
                <a:ea typeface="Verdana"/>
                <a:cs typeface="Verdana"/>
              </a:rPr>
              <a:t>1</a:t>
            </a:r>
          </a:p>
          <a:p>
            <a:pPr marL="360363" lvl="1" indent="-268288" defTabSz="457200">
              <a:lnSpc>
                <a:spcPct val="100000"/>
              </a:lnSpc>
              <a:spcBef>
                <a:spcPts val="600"/>
              </a:spcBef>
              <a:spcAft>
                <a:spcPts val="300"/>
              </a:spcAft>
              <a:buSzPct val="120000"/>
              <a:defRPr/>
            </a:pPr>
            <a:r>
              <a:rPr lang="de" sz="1300">
                <a:solidFill>
                  <a:srgbClr val="404040"/>
                </a:solidFill>
                <a:latin typeface="+mn-lt"/>
                <a:ea typeface="Verdana"/>
                <a:cs typeface="Verdana"/>
              </a:rPr>
              <a:t>Das </a:t>
            </a:r>
            <a:r>
              <a:rPr lang="de" sz="1300" b="1">
                <a:solidFill>
                  <a:srgbClr val="404040"/>
                </a:solidFill>
                <a:latin typeface="+mn-lt"/>
                <a:ea typeface="Verdana"/>
                <a:cs typeface="Verdana"/>
              </a:rPr>
              <a:t>Risiko</a:t>
            </a:r>
            <a:r>
              <a:rPr lang="de" sz="1300">
                <a:solidFill>
                  <a:srgbClr val="404040"/>
                </a:solidFill>
                <a:latin typeface="+mn-lt"/>
                <a:ea typeface="Verdana"/>
                <a:cs typeface="Verdana"/>
              </a:rPr>
              <a:t> für </a:t>
            </a:r>
            <a:r>
              <a:rPr lang="de" sz="1300" b="1">
                <a:solidFill>
                  <a:srgbClr val="404040"/>
                </a:solidFill>
                <a:latin typeface="+mn-lt"/>
                <a:ea typeface="Verdana"/>
                <a:cs typeface="Verdana"/>
              </a:rPr>
              <a:t>diabetische Nierenerkrankungen </a:t>
            </a:r>
            <a:r>
              <a:rPr lang="de" sz="1300">
                <a:solidFill>
                  <a:srgbClr val="404040"/>
                </a:solidFill>
                <a:latin typeface="+mn-lt"/>
                <a:ea typeface="Verdana"/>
                <a:cs typeface="Verdana"/>
              </a:rPr>
              <a:t>kann bei Menschen mit </a:t>
            </a:r>
            <a:r>
              <a:rPr lang="de" sz="1300" b="1">
                <a:solidFill>
                  <a:srgbClr val="404040"/>
                </a:solidFill>
                <a:latin typeface="+mn-lt"/>
                <a:ea typeface="Verdana"/>
                <a:cs typeface="Verdana"/>
              </a:rPr>
              <a:t>T1D-Manifestation im Erwachsenenalter </a:t>
            </a:r>
            <a:r>
              <a:rPr lang="de" sz="1300">
                <a:solidFill>
                  <a:srgbClr val="404040"/>
                </a:solidFill>
                <a:latin typeface="+mn-lt"/>
                <a:ea typeface="Verdana"/>
                <a:cs typeface="Verdana"/>
              </a:rPr>
              <a:t>und </a:t>
            </a:r>
            <a:r>
              <a:rPr lang="de" sz="1300" b="1">
                <a:solidFill>
                  <a:srgbClr val="404040"/>
                </a:solidFill>
                <a:latin typeface="+mn-lt"/>
                <a:ea typeface="Verdana"/>
                <a:cs typeface="Verdana"/>
              </a:rPr>
              <a:t>ausgeprägter Insulinresistenz</a:t>
            </a:r>
            <a:r>
              <a:rPr lang="de" sz="1300">
                <a:solidFill>
                  <a:srgbClr val="404040"/>
                </a:solidFill>
                <a:latin typeface="+mn-lt"/>
                <a:ea typeface="Verdana"/>
                <a:cs typeface="Verdana"/>
              </a:rPr>
              <a:t> besonders </a:t>
            </a:r>
            <a:r>
              <a:rPr lang="de" sz="1300" b="1">
                <a:solidFill>
                  <a:srgbClr val="404040"/>
                </a:solidFill>
                <a:latin typeface="+mn-lt"/>
                <a:ea typeface="Verdana"/>
                <a:cs typeface="Verdana"/>
              </a:rPr>
              <a:t>hoch</a:t>
            </a:r>
            <a:r>
              <a:rPr lang="de" sz="1300">
                <a:solidFill>
                  <a:srgbClr val="404040"/>
                </a:solidFill>
                <a:latin typeface="+mn-lt"/>
                <a:ea typeface="Verdana"/>
                <a:cs typeface="Verdana"/>
              </a:rPr>
              <a:t> sein</a:t>
            </a:r>
            <a:r>
              <a:rPr lang="de" sz="1300" baseline="30000">
                <a:solidFill>
                  <a:srgbClr val="404040"/>
                </a:solidFill>
                <a:latin typeface="+mn-lt"/>
                <a:ea typeface="Verdana"/>
                <a:cs typeface="Verdana"/>
              </a:rPr>
              <a:t>2</a:t>
            </a:r>
          </a:p>
          <a:p>
            <a:pPr marL="360363" lvl="1" indent="-268288" defTabSz="457200">
              <a:lnSpc>
                <a:spcPct val="100000"/>
              </a:lnSpc>
              <a:spcBef>
                <a:spcPts val="600"/>
              </a:spcBef>
              <a:spcAft>
                <a:spcPts val="300"/>
              </a:spcAft>
              <a:buSzPct val="120000"/>
              <a:defRPr/>
            </a:pPr>
            <a:r>
              <a:rPr lang="de" sz="1300" b="1">
                <a:solidFill>
                  <a:srgbClr val="404040"/>
                </a:solidFill>
                <a:latin typeface="+mn-lt"/>
                <a:ea typeface="+mn-ea"/>
                <a:cs typeface="+mn-cs"/>
              </a:rPr>
              <a:t>Jüngeres Alter bei T1D-Manifestation </a:t>
            </a:r>
            <a:r>
              <a:rPr lang="de" sz="1300">
                <a:solidFill>
                  <a:srgbClr val="404040"/>
                </a:solidFill>
                <a:latin typeface="+mn-lt"/>
                <a:ea typeface="+mn-ea"/>
                <a:cs typeface="+mn-cs"/>
              </a:rPr>
              <a:t>führte zu </a:t>
            </a:r>
            <a:r>
              <a:rPr lang="de" sz="1300" b="1">
                <a:solidFill>
                  <a:srgbClr val="404040"/>
                </a:solidFill>
                <a:latin typeface="+mn-lt"/>
                <a:ea typeface="+mn-ea"/>
                <a:cs typeface="+mn-cs"/>
              </a:rPr>
              <a:t>erhöhtem Risiko </a:t>
            </a:r>
            <a:r>
              <a:rPr lang="de" sz="1300">
                <a:solidFill>
                  <a:srgbClr val="404040"/>
                </a:solidFill>
                <a:latin typeface="+mn-lt"/>
                <a:ea typeface="+mn-ea"/>
                <a:cs typeface="+mn-cs"/>
              </a:rPr>
              <a:t>für </a:t>
            </a:r>
            <a:r>
              <a:rPr lang="de" sz="1300" b="1">
                <a:solidFill>
                  <a:srgbClr val="404040"/>
                </a:solidFill>
                <a:latin typeface="+mn-lt"/>
                <a:ea typeface="+mn-ea"/>
                <a:cs typeface="+mn-cs"/>
              </a:rPr>
              <a:t>kardiovaskuläre </a:t>
            </a:r>
            <a:r>
              <a:rPr lang="de" sz="1300">
                <a:solidFill>
                  <a:srgbClr val="404040"/>
                </a:solidFill>
                <a:latin typeface="+mn-lt"/>
                <a:ea typeface="+mn-ea"/>
                <a:cs typeface="+mn-cs"/>
              </a:rPr>
              <a:t>Folgeerkrankungen</a:t>
            </a:r>
            <a:r>
              <a:rPr lang="de" sz="1300" baseline="30000">
                <a:solidFill>
                  <a:srgbClr val="404040"/>
                </a:solidFill>
                <a:latin typeface="+mn-lt"/>
                <a:ea typeface="+mn-ea"/>
                <a:cs typeface="+mn-cs"/>
              </a:rPr>
              <a:t>3</a:t>
            </a:r>
            <a:endParaRPr lang="de" sz="1300" baseline="30000">
              <a:solidFill>
                <a:srgbClr val="404040"/>
              </a:solidFill>
              <a:latin typeface="+mn-lt"/>
              <a:ea typeface="+mn-ea"/>
              <a:cs typeface="+mn-cs"/>
              <a:sym typeface="Wingdings" panose="05000000000000000000" pitchFamily="2" charset="2"/>
            </a:endParaRPr>
          </a:p>
          <a:p>
            <a:pPr marL="360363" lvl="1" indent="-268288" defTabSz="457200">
              <a:lnSpc>
                <a:spcPct val="100000"/>
              </a:lnSpc>
              <a:spcBef>
                <a:spcPts val="600"/>
              </a:spcBef>
              <a:spcAft>
                <a:spcPts val="300"/>
              </a:spcAft>
              <a:buSzPct val="120000"/>
              <a:defRPr/>
            </a:pPr>
            <a:r>
              <a:rPr lang="de" sz="1300">
                <a:solidFill>
                  <a:srgbClr val="404040"/>
                </a:solidFill>
                <a:latin typeface="+mn-lt"/>
                <a:ea typeface="+mn-ea"/>
                <a:cs typeface="+mn-cs"/>
                <a:sym typeface="Wingdings" panose="05000000000000000000" pitchFamily="2" charset="2"/>
              </a:rPr>
              <a:t>Das</a:t>
            </a:r>
            <a:r>
              <a:rPr lang="de" sz="1300" b="1">
                <a:solidFill>
                  <a:srgbClr val="404040"/>
                </a:solidFill>
                <a:latin typeface="+mn-lt"/>
                <a:ea typeface="+mn-ea"/>
                <a:cs typeface="+mn-cs"/>
                <a:sym typeface="Wingdings" panose="05000000000000000000" pitchFamily="2" charset="2"/>
              </a:rPr>
              <a:t> Überrisiko </a:t>
            </a:r>
            <a:r>
              <a:rPr lang="de" sz="1300">
                <a:solidFill>
                  <a:srgbClr val="404040"/>
                </a:solidFill>
                <a:latin typeface="+mn-lt"/>
                <a:ea typeface="+mn-ea"/>
                <a:cs typeface="+mn-cs"/>
                <a:sym typeface="Wingdings" panose="05000000000000000000" pitchFamily="2" charset="2"/>
              </a:rPr>
              <a:t>für </a:t>
            </a:r>
            <a:r>
              <a:rPr lang="de" sz="1300" b="1">
                <a:solidFill>
                  <a:srgbClr val="404040"/>
                </a:solidFill>
                <a:latin typeface="+mn-lt"/>
                <a:ea typeface="+mn-ea"/>
                <a:cs typeface="+mn-cs"/>
                <a:sym typeface="Wingdings" panose="05000000000000000000" pitchFamily="2" charset="2"/>
              </a:rPr>
              <a:t>kardiovaskuläre Erkrankungen </a:t>
            </a:r>
            <a:r>
              <a:rPr lang="de" sz="1300">
                <a:solidFill>
                  <a:srgbClr val="404040"/>
                </a:solidFill>
                <a:latin typeface="+mn-lt"/>
                <a:ea typeface="+mn-ea"/>
                <a:cs typeface="+mn-cs"/>
                <a:sym typeface="Wingdings" panose="05000000000000000000" pitchFamily="2" charset="2"/>
              </a:rPr>
              <a:t>gegenüber nicht-diabetischen Kontrollpersonen war besonders </a:t>
            </a:r>
            <a:r>
              <a:rPr lang="de" sz="1300" b="1">
                <a:solidFill>
                  <a:srgbClr val="404040"/>
                </a:solidFill>
                <a:latin typeface="+mn-lt"/>
                <a:ea typeface="+mn-ea"/>
                <a:cs typeface="+mn-cs"/>
                <a:sym typeface="Wingdings" panose="05000000000000000000" pitchFamily="2" charset="2"/>
              </a:rPr>
              <a:t>hoch für Frauen</a:t>
            </a:r>
            <a:r>
              <a:rPr lang="de" sz="1300" baseline="30000">
                <a:solidFill>
                  <a:srgbClr val="404040"/>
                </a:solidFill>
                <a:latin typeface="+mn-lt"/>
                <a:ea typeface="+mn-ea"/>
                <a:cs typeface="+mn-cs"/>
                <a:sym typeface="Wingdings" panose="05000000000000000000" pitchFamily="2" charset="2"/>
              </a:rPr>
              <a:t>3</a:t>
            </a:r>
          </a:p>
          <a:p>
            <a:pPr marL="360363" lvl="1" indent="-268288" defTabSz="457200">
              <a:lnSpc>
                <a:spcPct val="100000"/>
              </a:lnSpc>
              <a:spcBef>
                <a:spcPts val="600"/>
              </a:spcBef>
              <a:spcAft>
                <a:spcPts val="300"/>
              </a:spcAft>
              <a:buSzPct val="120000"/>
              <a:defRPr/>
            </a:pPr>
            <a:r>
              <a:rPr lang="de" sz="1300" b="1">
                <a:solidFill>
                  <a:srgbClr val="404040"/>
                </a:solidFill>
                <a:latin typeface="+mn-lt"/>
                <a:ea typeface="+mn-ea"/>
                <a:cs typeface="+mn-cs"/>
                <a:sym typeface="Wingdings" panose="05000000000000000000" pitchFamily="2" charset="2"/>
              </a:rPr>
              <a:t>Insulinresistenz </a:t>
            </a:r>
            <a:r>
              <a:rPr lang="de-DE" sz="1300">
                <a:solidFill>
                  <a:srgbClr val="404040"/>
                </a:solidFill>
                <a:latin typeface="+mn-lt"/>
                <a:ea typeface="+mn-ea"/>
                <a:cs typeface="+mn-cs"/>
                <a:sym typeface="Wingdings" panose="05000000000000000000" pitchFamily="2" charset="2"/>
              </a:rPr>
              <a:t>(verstärkt durch Adipositas, intensive Insulintherapie, familiäre Vorbelastung mit T2D, Bewegungsmangel) trat bei </a:t>
            </a:r>
            <a:r>
              <a:rPr lang="de-DE" sz="1300" b="1">
                <a:solidFill>
                  <a:srgbClr val="404040"/>
                </a:solidFill>
                <a:latin typeface="+mn-lt"/>
                <a:ea typeface="+mn-ea"/>
                <a:cs typeface="+mn-cs"/>
                <a:sym typeface="Wingdings" panose="05000000000000000000" pitchFamily="2" charset="2"/>
              </a:rPr>
              <a:t>ca. 1/3 </a:t>
            </a:r>
            <a:r>
              <a:rPr lang="de" sz="1300" b="1">
                <a:solidFill>
                  <a:srgbClr val="404040"/>
                </a:solidFill>
                <a:latin typeface="+mn-lt"/>
                <a:ea typeface="+mn-ea"/>
                <a:cs typeface="+mn-cs"/>
                <a:sym typeface="Wingdings" panose="05000000000000000000" pitchFamily="2" charset="2"/>
              </a:rPr>
              <a:t>der T1D-Patienten </a:t>
            </a:r>
            <a:r>
              <a:rPr lang="de" sz="1300">
                <a:solidFill>
                  <a:srgbClr val="404040"/>
                </a:solidFill>
                <a:latin typeface="+mn-lt"/>
                <a:ea typeface="+mn-ea"/>
                <a:cs typeface="+mn-cs"/>
                <a:sym typeface="Wingdings" panose="05000000000000000000" pitchFamily="2" charset="2"/>
              </a:rPr>
              <a:t>auf</a:t>
            </a:r>
            <a:r>
              <a:rPr lang="de" sz="1300" baseline="30000">
                <a:solidFill>
                  <a:srgbClr val="404040"/>
                </a:solidFill>
                <a:latin typeface="+mn-lt"/>
                <a:ea typeface="+mn-ea"/>
                <a:cs typeface="+mn-cs"/>
                <a:sym typeface="Wingdings" panose="05000000000000000000" pitchFamily="2" charset="2"/>
              </a:rPr>
              <a:t>4</a:t>
            </a:r>
          </a:p>
          <a:p>
            <a:pPr marL="360363" lvl="1" indent="-268288" defTabSz="457200">
              <a:lnSpc>
                <a:spcPct val="100000"/>
              </a:lnSpc>
              <a:spcBef>
                <a:spcPts val="600"/>
              </a:spcBef>
              <a:spcAft>
                <a:spcPts val="300"/>
              </a:spcAft>
              <a:buSzPct val="120000"/>
              <a:defRPr/>
            </a:pPr>
            <a:r>
              <a:rPr lang="de" sz="1300" b="1">
                <a:solidFill>
                  <a:srgbClr val="404040"/>
                </a:solidFill>
                <a:latin typeface="+mn-lt"/>
                <a:ea typeface="+mn-ea"/>
                <a:cs typeface="+mn-cs"/>
                <a:sym typeface="Wingdings" panose="05000000000000000000" pitchFamily="2" charset="2"/>
              </a:rPr>
              <a:t>Geringere Insulinresistenz </a:t>
            </a:r>
            <a:r>
              <a:rPr lang="de" sz="1300">
                <a:solidFill>
                  <a:srgbClr val="404040"/>
                </a:solidFill>
                <a:latin typeface="+mn-lt"/>
                <a:ea typeface="+mn-ea"/>
                <a:cs typeface="+mn-cs"/>
                <a:sym typeface="Wingdings" panose="05000000000000000000" pitchFamily="2" charset="2"/>
              </a:rPr>
              <a:t>führte zu </a:t>
            </a:r>
            <a:r>
              <a:rPr lang="de" sz="1300" b="1">
                <a:solidFill>
                  <a:srgbClr val="404040"/>
                </a:solidFill>
                <a:latin typeface="+mn-lt"/>
                <a:ea typeface="+mn-ea"/>
                <a:cs typeface="+mn-cs"/>
                <a:sym typeface="Wingdings" panose="05000000000000000000" pitchFamily="2" charset="2"/>
              </a:rPr>
              <a:t>Risikoreduktion</a:t>
            </a:r>
            <a:r>
              <a:rPr lang="de" sz="1300">
                <a:solidFill>
                  <a:srgbClr val="404040"/>
                </a:solidFill>
                <a:latin typeface="+mn-lt"/>
                <a:ea typeface="+mn-ea"/>
                <a:cs typeface="+mn-cs"/>
                <a:sym typeface="Wingdings" panose="05000000000000000000" pitchFamily="2" charset="2"/>
              </a:rPr>
              <a:t> für </a:t>
            </a:r>
            <a:r>
              <a:rPr lang="de" sz="1300" b="1">
                <a:solidFill>
                  <a:srgbClr val="404040"/>
                </a:solidFill>
                <a:latin typeface="+mn-lt"/>
                <a:ea typeface="+mn-ea"/>
                <a:cs typeface="+mn-cs"/>
                <a:sym typeface="Wingdings" panose="05000000000000000000" pitchFamily="2" charset="2"/>
              </a:rPr>
              <a:t>CVD</a:t>
            </a:r>
            <a:r>
              <a:rPr lang="de" sz="1300">
                <a:solidFill>
                  <a:srgbClr val="404040"/>
                </a:solidFill>
                <a:latin typeface="+mn-lt"/>
                <a:ea typeface="+mn-ea"/>
                <a:cs typeface="+mn-cs"/>
                <a:sym typeface="Wingdings" panose="05000000000000000000" pitchFamily="2" charset="2"/>
              </a:rPr>
              <a:t> und </a:t>
            </a:r>
            <a:r>
              <a:rPr lang="de" sz="1300" b="1">
                <a:solidFill>
                  <a:srgbClr val="404040"/>
                </a:solidFill>
                <a:latin typeface="+mn-lt"/>
                <a:ea typeface="+mn-ea"/>
                <a:cs typeface="+mn-cs"/>
                <a:sym typeface="Wingdings" panose="05000000000000000000" pitchFamily="2" charset="2"/>
              </a:rPr>
              <a:t>Gesamtmortalität</a:t>
            </a:r>
            <a:r>
              <a:rPr lang="de" sz="1300" baseline="30000">
                <a:solidFill>
                  <a:srgbClr val="404040"/>
                </a:solidFill>
                <a:latin typeface="+mn-lt"/>
                <a:ea typeface="+mn-ea"/>
                <a:cs typeface="+mn-cs"/>
                <a:sym typeface="Wingdings" panose="05000000000000000000" pitchFamily="2" charset="2"/>
              </a:rPr>
              <a:t>4</a:t>
            </a:r>
          </a:p>
          <a:p>
            <a:pPr marL="360363" lvl="1" indent="-268288" defTabSz="457200">
              <a:lnSpc>
                <a:spcPct val="100000"/>
              </a:lnSpc>
              <a:spcBef>
                <a:spcPts val="600"/>
              </a:spcBef>
              <a:spcAft>
                <a:spcPts val="300"/>
              </a:spcAft>
              <a:buSzPct val="120000"/>
              <a:defRPr/>
            </a:pPr>
            <a:r>
              <a:rPr lang="de" sz="1300">
                <a:solidFill>
                  <a:srgbClr val="404040"/>
                </a:solidFill>
                <a:latin typeface="+mn-lt"/>
                <a:ea typeface="+mn-ea"/>
                <a:cs typeface="+mn-cs"/>
                <a:sym typeface="Wingdings" panose="05000000000000000000" pitchFamily="2" charset="2"/>
              </a:rPr>
              <a:t>Bei T1D-Diagnose im Erwachsenenalter war das Risiko für diabetisches Koma bzw. DKA bei T1D 7fach höher als bei T2D, das Risiko für MACE um ca. 30 % geringer</a:t>
            </a:r>
            <a:r>
              <a:rPr lang="de" sz="1300" baseline="30000">
                <a:solidFill>
                  <a:srgbClr val="404040"/>
                </a:solidFill>
                <a:latin typeface="+mn-lt"/>
                <a:ea typeface="+mn-ea"/>
                <a:cs typeface="+mn-cs"/>
                <a:sym typeface="Wingdings" panose="05000000000000000000" pitchFamily="2" charset="2"/>
              </a:rPr>
              <a:t>5</a:t>
            </a:r>
          </a:p>
        </p:txBody>
      </p:sp>
      <p:sp>
        <p:nvSpPr>
          <p:cNvPr id="6" name="Text Placeholder 4">
            <a:extLst>
              <a:ext uri="{FF2B5EF4-FFF2-40B4-BE49-F238E27FC236}">
                <a16:creationId xmlns:a16="http://schemas.microsoft.com/office/drawing/2014/main" id="{04641B81-C3D2-98CA-BF29-6E028458B83D}"/>
              </a:ext>
            </a:extLst>
          </p:cNvPr>
          <p:cNvSpPr txBox="1">
            <a:spLocks/>
          </p:cNvSpPr>
          <p:nvPr/>
        </p:nvSpPr>
        <p:spPr>
          <a:xfrm>
            <a:off x="400474" y="4792651"/>
            <a:ext cx="8334452"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tab pos="342900" algn="l"/>
              </a:tabLst>
              <a:defRPr/>
            </a:pPr>
            <a:r>
              <a:rPr lang="en-US" sz="600">
                <a:solidFill>
                  <a:srgbClr val="404040"/>
                </a:solidFill>
                <a:latin typeface="+mn-lt"/>
              </a:rPr>
              <a:t>CVD: Cardiovascular disease, </a:t>
            </a:r>
            <a:r>
              <a:rPr lang="en-US" sz="600" err="1">
                <a:solidFill>
                  <a:srgbClr val="404040"/>
                </a:solidFill>
                <a:latin typeface="+mn-lt"/>
              </a:rPr>
              <a:t>kardiovaskuläre</a:t>
            </a:r>
            <a:r>
              <a:rPr lang="en-US" sz="600">
                <a:solidFill>
                  <a:srgbClr val="404040"/>
                </a:solidFill>
                <a:latin typeface="+mn-lt"/>
              </a:rPr>
              <a:t> </a:t>
            </a:r>
            <a:r>
              <a:rPr lang="en-US" sz="600" err="1">
                <a:solidFill>
                  <a:srgbClr val="404040"/>
                </a:solidFill>
                <a:latin typeface="+mn-lt"/>
              </a:rPr>
              <a:t>Erkrankung</a:t>
            </a:r>
            <a:r>
              <a:rPr lang="en-US" sz="600">
                <a:solidFill>
                  <a:srgbClr val="404040"/>
                </a:solidFill>
                <a:latin typeface="+mn-lt"/>
              </a:rPr>
              <a:t>; DKA: </a:t>
            </a:r>
            <a:r>
              <a:rPr lang="en-US" sz="600" err="1">
                <a:solidFill>
                  <a:srgbClr val="404040"/>
                </a:solidFill>
                <a:latin typeface="+mn-lt"/>
              </a:rPr>
              <a:t>Diabetische</a:t>
            </a:r>
            <a:r>
              <a:rPr lang="en-US" sz="600">
                <a:solidFill>
                  <a:srgbClr val="404040"/>
                </a:solidFill>
                <a:latin typeface="+mn-lt"/>
              </a:rPr>
              <a:t> </a:t>
            </a:r>
            <a:r>
              <a:rPr lang="en-US" sz="600" err="1">
                <a:solidFill>
                  <a:srgbClr val="404040"/>
                </a:solidFill>
                <a:latin typeface="+mn-lt"/>
              </a:rPr>
              <a:t>Ketoazidose</a:t>
            </a:r>
            <a:r>
              <a:rPr lang="en-US" sz="600">
                <a:solidFill>
                  <a:srgbClr val="404040"/>
                </a:solidFill>
                <a:latin typeface="+mn-lt"/>
              </a:rPr>
              <a:t>; MACE: Major adverse cardiac event, </a:t>
            </a:r>
            <a:r>
              <a:rPr lang="en-US" sz="600" err="1">
                <a:solidFill>
                  <a:srgbClr val="404040"/>
                </a:solidFill>
                <a:latin typeface="+mn-lt"/>
              </a:rPr>
              <a:t>schwerwiegendes</a:t>
            </a:r>
            <a:r>
              <a:rPr lang="en-US" sz="600">
                <a:solidFill>
                  <a:srgbClr val="404040"/>
                </a:solidFill>
                <a:latin typeface="+mn-lt"/>
              </a:rPr>
              <a:t> </a:t>
            </a:r>
            <a:r>
              <a:rPr lang="en-US" sz="600" err="1">
                <a:solidFill>
                  <a:srgbClr val="404040"/>
                </a:solidFill>
                <a:latin typeface="+mn-lt"/>
              </a:rPr>
              <a:t>unerwünschtes</a:t>
            </a:r>
            <a:r>
              <a:rPr lang="en-US" sz="600">
                <a:solidFill>
                  <a:srgbClr val="404040"/>
                </a:solidFill>
                <a:latin typeface="+mn-lt"/>
              </a:rPr>
              <a:t> </a:t>
            </a:r>
            <a:r>
              <a:rPr lang="en-US" sz="600" err="1">
                <a:solidFill>
                  <a:srgbClr val="404040"/>
                </a:solidFill>
                <a:latin typeface="+mn-lt"/>
              </a:rPr>
              <a:t>kardiales</a:t>
            </a:r>
            <a:r>
              <a:rPr lang="en-US" sz="600">
                <a:solidFill>
                  <a:srgbClr val="404040"/>
                </a:solidFill>
                <a:latin typeface="+mn-lt"/>
              </a:rPr>
              <a:t> </a:t>
            </a:r>
            <a:r>
              <a:rPr lang="en-US" sz="600" err="1">
                <a:solidFill>
                  <a:srgbClr val="404040"/>
                </a:solidFill>
                <a:latin typeface="+mn-lt"/>
              </a:rPr>
              <a:t>Ereignis</a:t>
            </a:r>
            <a:r>
              <a:rPr lang="en-US" sz="600">
                <a:solidFill>
                  <a:srgbClr val="404040"/>
                </a:solidFill>
                <a:latin typeface="+mn-lt"/>
              </a:rPr>
              <a:t>; T1D: Typ-1-Diabetes; T2D: Typ-2-Diabetes.</a:t>
            </a:r>
          </a:p>
          <a:p>
            <a:pPr>
              <a:tabLst>
                <a:tab pos="342900" algn="l"/>
              </a:tabLst>
              <a:defRPr/>
            </a:pPr>
            <a:r>
              <a:rPr lang="en-US" sz="600" b="1">
                <a:solidFill>
                  <a:srgbClr val="404040"/>
                </a:solidFill>
                <a:latin typeface="+mn-lt"/>
              </a:rPr>
              <a:t>1. </a:t>
            </a:r>
            <a:r>
              <a:rPr lang="de" sz="600">
                <a:solidFill>
                  <a:srgbClr val="404040"/>
                </a:solidFill>
                <a:latin typeface="+mn-lt"/>
                <a:cs typeface="Verdana"/>
              </a:rPr>
              <a:t>Romero-Aroca P </a:t>
            </a:r>
            <a:r>
              <a:rPr lang="de" sz="600" i="1">
                <a:solidFill>
                  <a:srgbClr val="404040"/>
                </a:solidFill>
                <a:latin typeface="+mn-lt"/>
                <a:cs typeface="Verdana"/>
              </a:rPr>
              <a:t>et al. Br J Ophthalmol</a:t>
            </a:r>
            <a:r>
              <a:rPr lang="de" sz="600">
                <a:solidFill>
                  <a:srgbClr val="404040"/>
                </a:solidFill>
                <a:latin typeface="+mn-lt"/>
                <a:cs typeface="Verdana"/>
              </a:rPr>
              <a:t> 2017; 101: 1346</a:t>
            </a:r>
            <a:r>
              <a:rPr lang="de" sz="600">
                <a:solidFill>
                  <a:srgbClr val="404040"/>
                </a:solidFill>
                <a:latin typeface="+mn-lt"/>
                <a:ea typeface="Arial"/>
                <a:cs typeface="Arial"/>
              </a:rPr>
              <a:t>–</a:t>
            </a:r>
            <a:r>
              <a:rPr lang="de" sz="600">
                <a:solidFill>
                  <a:srgbClr val="404040"/>
                </a:solidFill>
                <a:latin typeface="+mn-lt"/>
                <a:cs typeface="Verdana"/>
              </a:rPr>
              <a:t>51. </a:t>
            </a:r>
            <a:r>
              <a:rPr lang="da-DK" sz="600" b="1">
                <a:solidFill>
                  <a:srgbClr val="404040"/>
                </a:solidFill>
                <a:latin typeface="+mn-lt"/>
                <a:ea typeface="Arial"/>
                <a:cs typeface="Arial"/>
              </a:rPr>
              <a:t>2.</a:t>
            </a:r>
            <a:r>
              <a:rPr lang="da-DK" sz="600">
                <a:solidFill>
                  <a:srgbClr val="404040"/>
                </a:solidFill>
                <a:latin typeface="+mn-lt"/>
                <a:ea typeface="Arial"/>
                <a:cs typeface="Arial"/>
              </a:rPr>
              <a:t> </a:t>
            </a:r>
            <a:r>
              <a:rPr lang="de" sz="600">
                <a:solidFill>
                  <a:srgbClr val="404040"/>
                </a:solidFill>
                <a:latin typeface="+mn-lt"/>
                <a:cs typeface="Verdana"/>
              </a:rPr>
              <a:t>Ahlqvist E </a:t>
            </a:r>
            <a:r>
              <a:rPr lang="de" sz="600" i="1">
                <a:solidFill>
                  <a:srgbClr val="404040"/>
                </a:solidFill>
                <a:latin typeface="+mn-lt"/>
                <a:cs typeface="Verdana"/>
              </a:rPr>
              <a:t>et al. Lancet Diabetes Endocrinol</a:t>
            </a:r>
            <a:r>
              <a:rPr lang="de" sz="600">
                <a:solidFill>
                  <a:srgbClr val="404040"/>
                </a:solidFill>
                <a:latin typeface="+mn-lt"/>
                <a:cs typeface="Verdana"/>
              </a:rPr>
              <a:t> 2018; 6: 361</a:t>
            </a:r>
            <a:r>
              <a:rPr lang="de" sz="600">
                <a:solidFill>
                  <a:srgbClr val="404040"/>
                </a:solidFill>
                <a:latin typeface="+mn-lt"/>
                <a:ea typeface="Arial"/>
                <a:cs typeface="Arial"/>
              </a:rPr>
              <a:t>–</a:t>
            </a:r>
            <a:r>
              <a:rPr lang="de" sz="600">
                <a:solidFill>
                  <a:srgbClr val="404040"/>
                </a:solidFill>
                <a:latin typeface="+mn-lt"/>
                <a:cs typeface="Verdana"/>
              </a:rPr>
              <a:t>9. </a:t>
            </a:r>
            <a:r>
              <a:rPr lang="en-US" sz="600" b="1">
                <a:solidFill>
                  <a:srgbClr val="404040"/>
                </a:solidFill>
                <a:latin typeface="+mn-lt"/>
              </a:rPr>
              <a:t>3. </a:t>
            </a:r>
            <a:r>
              <a:rPr lang="de" sz="600">
                <a:solidFill>
                  <a:srgbClr val="404040"/>
                </a:solidFill>
                <a:latin typeface="+mn-lt"/>
                <a:cs typeface="Verdana"/>
              </a:rPr>
              <a:t>Rawshani A </a:t>
            </a:r>
            <a:r>
              <a:rPr lang="de" sz="600" i="1">
                <a:solidFill>
                  <a:srgbClr val="404040"/>
                </a:solidFill>
                <a:latin typeface="+mn-lt"/>
                <a:cs typeface="Verdana"/>
              </a:rPr>
              <a:t>et al. Lancet </a:t>
            </a:r>
            <a:r>
              <a:rPr lang="de" sz="600">
                <a:solidFill>
                  <a:srgbClr val="404040"/>
                </a:solidFill>
                <a:latin typeface="+mn-lt"/>
                <a:cs typeface="Verdana"/>
              </a:rPr>
              <a:t>2018; 392: 477</a:t>
            </a:r>
            <a:r>
              <a:rPr lang="de" sz="600">
                <a:solidFill>
                  <a:srgbClr val="404040"/>
                </a:solidFill>
                <a:latin typeface="+mn-lt"/>
                <a:ea typeface="Arial"/>
                <a:cs typeface="Arial"/>
              </a:rPr>
              <a:t>–</a:t>
            </a:r>
            <a:r>
              <a:rPr lang="de" sz="600">
                <a:solidFill>
                  <a:srgbClr val="404040"/>
                </a:solidFill>
                <a:latin typeface="+mn-lt"/>
                <a:cs typeface="Verdana"/>
              </a:rPr>
              <a:t>86. </a:t>
            </a:r>
            <a:r>
              <a:rPr lang="da-DK" sz="600" b="1">
                <a:solidFill>
                  <a:srgbClr val="404040"/>
                </a:solidFill>
                <a:latin typeface="+mn-lt"/>
                <a:ea typeface="Arial"/>
                <a:cs typeface="Arial"/>
              </a:rPr>
              <a:t>4. </a:t>
            </a:r>
            <a:r>
              <a:rPr lang="da-DK" sz="600">
                <a:solidFill>
                  <a:srgbClr val="404040"/>
                </a:solidFill>
                <a:latin typeface="+mn-lt"/>
                <a:ea typeface="Arial"/>
                <a:cs typeface="Arial"/>
              </a:rPr>
              <a:t>Sun R </a:t>
            </a:r>
            <a:r>
              <a:rPr lang="da-DK" sz="600" i="1">
                <a:solidFill>
                  <a:srgbClr val="404040"/>
                </a:solidFill>
                <a:latin typeface="+mn-lt"/>
                <a:ea typeface="Arial"/>
                <a:cs typeface="Arial"/>
              </a:rPr>
              <a:t>et al. Diabetes Care </a:t>
            </a:r>
            <a:r>
              <a:rPr lang="da-DK" sz="600">
                <a:solidFill>
                  <a:srgbClr val="404040"/>
                </a:solidFill>
                <a:latin typeface="+mn-lt"/>
                <a:ea typeface="Arial"/>
                <a:cs typeface="Arial"/>
              </a:rPr>
              <a:t>2024; 47: 2266–74.</a:t>
            </a:r>
            <a:r>
              <a:rPr lang="en-US" sz="600">
                <a:solidFill>
                  <a:srgbClr val="404040"/>
                </a:solidFill>
                <a:latin typeface="+mn-lt"/>
              </a:rPr>
              <a:t> </a:t>
            </a:r>
            <a:r>
              <a:rPr lang="da-DK" sz="600" b="1">
                <a:solidFill>
                  <a:srgbClr val="404040"/>
                </a:solidFill>
                <a:latin typeface="Verdana"/>
                <a:ea typeface="Arial"/>
                <a:cs typeface="Arial"/>
              </a:rPr>
              <a:t>5.</a:t>
            </a:r>
            <a:r>
              <a:rPr lang="da-DK" sz="600">
                <a:solidFill>
                  <a:srgbClr val="404040"/>
                </a:solidFill>
                <a:latin typeface="Verdana"/>
                <a:ea typeface="Arial"/>
                <a:cs typeface="Arial"/>
              </a:rPr>
              <a:t> Wei X </a:t>
            </a:r>
            <a:r>
              <a:rPr lang="da-DK" sz="600" i="1">
                <a:solidFill>
                  <a:srgbClr val="404040"/>
                </a:solidFill>
                <a:latin typeface="Verdana"/>
                <a:ea typeface="Arial"/>
                <a:cs typeface="Arial"/>
              </a:rPr>
              <a:t>et al. Eur Heart J </a:t>
            </a:r>
            <a:r>
              <a:rPr lang="da-DK" sz="600">
                <a:solidFill>
                  <a:srgbClr val="404040"/>
                </a:solidFill>
                <a:latin typeface="Verdana"/>
                <a:ea typeface="Arial"/>
                <a:cs typeface="Arial"/>
              </a:rPr>
              <a:t>2025; 46: 3776</a:t>
            </a:r>
            <a:r>
              <a:rPr lang="pt-BR" sz="600">
                <a:solidFill>
                  <a:srgbClr val="404040"/>
                </a:solidFill>
                <a:latin typeface="Verdana"/>
              </a:rPr>
              <a:t>–86</a:t>
            </a:r>
            <a:r>
              <a:rPr lang="da-DK" sz="600">
                <a:solidFill>
                  <a:srgbClr val="404040"/>
                </a:solidFill>
                <a:latin typeface="Verdana"/>
                <a:ea typeface="Arial"/>
                <a:cs typeface="Arial"/>
              </a:rPr>
              <a:t>.</a:t>
            </a:r>
          </a:p>
        </p:txBody>
      </p:sp>
    </p:spTree>
    <p:extLst>
      <p:ext uri="{BB962C8B-B14F-4D97-AF65-F5344CB8AC3E}">
        <p14:creationId xmlns:p14="http://schemas.microsoft.com/office/powerpoint/2010/main" val="414744520"/>
      </p:ext>
    </p:extLst>
  </p:cSld>
  <p:clrMapOvr>
    <a:masterClrMapping/>
  </p:clrMapOvr>
  <p:transition>
    <p:fade/>
  </p:transition>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4670C50-5F70-19D8-21CB-70B76CD0F976}"/>
            </a:ext>
          </a:extLst>
        </p:cNvPr>
        <p:cNvGrpSpPr/>
        <p:nvPr/>
      </p:nvGrpSpPr>
      <p:grpSpPr>
        <a:xfrm>
          <a:off x="0" y="0"/>
          <a:ext cx="0" cy="0"/>
          <a:chOff x="0" y="0"/>
          <a:chExt cx="0" cy="0"/>
        </a:xfrm>
      </p:grpSpPr>
      <p:sp>
        <p:nvSpPr>
          <p:cNvPr id="3" name="SmartArt-Platzhalter 2">
            <a:extLst>
              <a:ext uri="{FF2B5EF4-FFF2-40B4-BE49-F238E27FC236}">
                <a16:creationId xmlns:a16="http://schemas.microsoft.com/office/drawing/2014/main" id="{4A92F953-61FC-D271-8251-BB9980838478}"/>
              </a:ext>
            </a:extLst>
          </p:cNvPr>
          <p:cNvSpPr>
            <a:spLocks noGrp="1"/>
          </p:cNvSpPr>
          <p:nvPr>
            <p:ph type="dgm" sz="quarter" idx="13"/>
          </p:nvPr>
        </p:nvSpPr>
        <p:spPr/>
        <p:txBody>
          <a:bodyPr/>
          <a:lstStyle/>
          <a:p>
            <a:endParaRPr lang="de-DE"/>
          </a:p>
        </p:txBody>
      </p:sp>
      <p:sp>
        <p:nvSpPr>
          <p:cNvPr id="6" name="SmartArt-Platzhalter 5">
            <a:extLst>
              <a:ext uri="{FF2B5EF4-FFF2-40B4-BE49-F238E27FC236}">
                <a16:creationId xmlns:a16="http://schemas.microsoft.com/office/drawing/2014/main" id="{DB0C6ECC-DCF6-4815-7A25-B9F5B8E35A9E}"/>
              </a:ext>
            </a:extLst>
          </p:cNvPr>
          <p:cNvSpPr>
            <a:spLocks noGrp="1"/>
          </p:cNvSpPr>
          <p:nvPr>
            <p:ph type="dgm" sz="quarter" idx="14"/>
          </p:nvPr>
        </p:nvSpPr>
        <p:spPr/>
        <p:txBody>
          <a:bodyPr/>
          <a:lstStyle/>
          <a:p>
            <a:endParaRPr lang="de-DE"/>
          </a:p>
        </p:txBody>
      </p:sp>
      <p:sp>
        <p:nvSpPr>
          <p:cNvPr id="5" name="Text Placeholder 4">
            <a:extLst>
              <a:ext uri="{FF2B5EF4-FFF2-40B4-BE49-F238E27FC236}">
                <a16:creationId xmlns:a16="http://schemas.microsoft.com/office/drawing/2014/main" id="{A49610EB-E718-2163-581B-3249BF371FDA}"/>
              </a:ext>
            </a:extLst>
          </p:cNvPr>
          <p:cNvSpPr>
            <a:spLocks noGrp="1"/>
          </p:cNvSpPr>
          <p:nvPr>
            <p:ph type="body" sz="quarter" idx="21"/>
          </p:nvPr>
        </p:nvSpPr>
        <p:spPr/>
        <p:txBody>
          <a:bodyPr/>
          <a:lstStyle/>
          <a:p>
            <a:r>
              <a:rPr lang="de-DE" sz="2400">
                <a:latin typeface="Verdana"/>
                <a:ea typeface="Verdana"/>
              </a:rPr>
              <a:t>Krankheitslast – Auswirkungen des Typ-1-Diabetes auf Betroffene und ihre Familien</a:t>
            </a:r>
          </a:p>
        </p:txBody>
      </p:sp>
      <p:pic>
        <p:nvPicPr>
          <p:cNvPr id="2" name="Grafik 1" descr="Start Silhouette">
            <a:hlinkClick r:id="rId2" action="ppaction://hlinksldjump"/>
            <a:extLst>
              <a:ext uri="{FF2B5EF4-FFF2-40B4-BE49-F238E27FC236}">
                <a16:creationId xmlns:a16="http://schemas.microsoft.com/office/drawing/2014/main" id="{085B712C-04EB-CD2B-E793-EE4A6A604F7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1920485018"/>
      </p:ext>
    </p:extLst>
  </p:cSld>
  <p:clrMapOvr>
    <a:masterClrMapping/>
  </p:clrMapOvr>
  <p:transition>
    <p:fade/>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0" name="Verbinder: gewinkelt 9">
            <a:extLst>
              <a:ext uri="{FF2B5EF4-FFF2-40B4-BE49-F238E27FC236}">
                <a16:creationId xmlns:a16="http://schemas.microsoft.com/office/drawing/2014/main" id="{D1535723-D62E-3695-D1FE-29FD4DE3E1A3}"/>
              </a:ext>
            </a:extLst>
          </p:cNvPr>
          <p:cNvCxnSpPr/>
          <p:nvPr/>
        </p:nvCxnSpPr>
        <p:spPr>
          <a:xfrm flipV="1">
            <a:off x="1414581" y="3797060"/>
            <a:ext cx="2975608" cy="68017"/>
          </a:xfrm>
          <a:prstGeom prst="bentConnector3">
            <a:avLst>
              <a:gd name="adj1" fmla="val 99958"/>
            </a:avLst>
          </a:prstGeom>
          <a:ln w="9525">
            <a:solidFill>
              <a:srgbClr val="6E7AAB"/>
            </a:solidFill>
          </a:ln>
        </p:spPr>
        <p:style>
          <a:lnRef idx="1">
            <a:schemeClr val="accent1"/>
          </a:lnRef>
          <a:fillRef idx="0">
            <a:schemeClr val="accent1"/>
          </a:fillRef>
          <a:effectRef idx="0">
            <a:schemeClr val="accent1"/>
          </a:effectRef>
          <a:fontRef idx="minor">
            <a:schemeClr val="tx1"/>
          </a:fontRef>
        </p:style>
      </p:cxnSp>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14921" y="11377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ist für die Betroffenen eine lebenslange Belastung</a:t>
            </a:r>
            <a:r>
              <a:rPr kumimoji="0" lang="de-DE" sz="2000" b="1" i="0" u="none" strike="noStrike" kern="1200" cap="none" spc="0" normalizeH="0" baseline="30000" noProof="0">
                <a:ln>
                  <a:noFill/>
                </a:ln>
                <a:solidFill>
                  <a:srgbClr val="7030A0"/>
                </a:solidFill>
                <a:effectLst/>
                <a:uLnTx/>
                <a:uFillTx/>
                <a:latin typeface="Verdana"/>
                <a:ea typeface="+mn-ea"/>
                <a:cs typeface="+mn-cs"/>
              </a:rPr>
              <a:t>1-9</a:t>
            </a:r>
          </a:p>
        </p:txBody>
      </p:sp>
      <p:grpSp>
        <p:nvGrpSpPr>
          <p:cNvPr id="97" name="Gruppieren 96">
            <a:extLst>
              <a:ext uri="{FF2B5EF4-FFF2-40B4-BE49-F238E27FC236}">
                <a16:creationId xmlns:a16="http://schemas.microsoft.com/office/drawing/2014/main" id="{92F7B389-3B86-A6F2-2E6D-75D4936CEB62}"/>
              </a:ext>
            </a:extLst>
          </p:cNvPr>
          <p:cNvGrpSpPr/>
          <p:nvPr/>
        </p:nvGrpSpPr>
        <p:grpSpPr>
          <a:xfrm>
            <a:off x="334476" y="902123"/>
            <a:ext cx="8478000" cy="3451582"/>
            <a:chOff x="261214" y="1334509"/>
            <a:chExt cx="11400414" cy="4624575"/>
          </a:xfrm>
        </p:grpSpPr>
        <p:cxnSp>
          <p:nvCxnSpPr>
            <p:cNvPr id="98" name="Straight Connector 75">
              <a:extLst>
                <a:ext uri="{FF2B5EF4-FFF2-40B4-BE49-F238E27FC236}">
                  <a16:creationId xmlns:a16="http://schemas.microsoft.com/office/drawing/2014/main" id="{BD989CDD-17B7-3AD2-C04C-A5D21114B082}"/>
                </a:ext>
              </a:extLst>
            </p:cNvPr>
            <p:cNvCxnSpPr>
              <a:cxnSpLocks/>
            </p:cNvCxnSpPr>
            <p:nvPr/>
          </p:nvCxnSpPr>
          <p:spPr>
            <a:xfrm>
              <a:off x="830584" y="2855213"/>
              <a:ext cx="3270991" cy="0"/>
            </a:xfrm>
            <a:prstGeom prst="line">
              <a:avLst/>
            </a:prstGeom>
            <a:noFill/>
            <a:ln w="9525" cap="flat" cmpd="sng" algn="ctr">
              <a:solidFill>
                <a:srgbClr val="CC9C50"/>
              </a:solidFill>
              <a:prstDash val="solid"/>
            </a:ln>
            <a:effectLst/>
          </p:spPr>
        </p:cxnSp>
        <p:cxnSp>
          <p:nvCxnSpPr>
            <p:cNvPr id="99" name="Straight Connector 70">
              <a:extLst>
                <a:ext uri="{FF2B5EF4-FFF2-40B4-BE49-F238E27FC236}">
                  <a16:creationId xmlns:a16="http://schemas.microsoft.com/office/drawing/2014/main" id="{C90384BE-685D-4179-5060-F16915B17C5C}"/>
                </a:ext>
              </a:extLst>
            </p:cNvPr>
            <p:cNvCxnSpPr>
              <a:cxnSpLocks/>
            </p:cNvCxnSpPr>
            <p:nvPr/>
          </p:nvCxnSpPr>
          <p:spPr>
            <a:xfrm>
              <a:off x="8025633" y="3374375"/>
              <a:ext cx="2973575" cy="0"/>
            </a:xfrm>
            <a:prstGeom prst="line">
              <a:avLst/>
            </a:prstGeom>
            <a:noFill/>
            <a:ln w="9525" cap="flat" cmpd="sng" algn="ctr">
              <a:solidFill>
                <a:srgbClr val="71BFC0"/>
              </a:solidFill>
              <a:prstDash val="solid"/>
            </a:ln>
            <a:effectLst/>
          </p:spPr>
        </p:cxnSp>
        <p:graphicFrame>
          <p:nvGraphicFramePr>
            <p:cNvPr id="100" name="Chart 48">
              <a:extLst>
                <a:ext uri="{FF2B5EF4-FFF2-40B4-BE49-F238E27FC236}">
                  <a16:creationId xmlns:a16="http://schemas.microsoft.com/office/drawing/2014/main" id="{762DE680-9476-1DE6-B64B-2D63A0B2B225}"/>
                </a:ext>
              </a:extLst>
            </p:cNvPr>
            <p:cNvGraphicFramePr/>
            <p:nvPr/>
          </p:nvGraphicFramePr>
          <p:xfrm>
            <a:off x="2881486" y="1334509"/>
            <a:ext cx="6301037" cy="3960127"/>
          </p:xfrm>
          <a:graphic>
            <a:graphicData uri="http://schemas.openxmlformats.org/drawingml/2006/chart">
              <c:chart xmlns:c="http://schemas.openxmlformats.org/drawingml/2006/chart" xmlns:r="http://schemas.openxmlformats.org/officeDocument/2006/relationships" r:id="rId3"/>
            </a:graphicData>
          </a:graphic>
        </p:graphicFrame>
        <p:sp>
          <p:nvSpPr>
            <p:cNvPr id="101" name="Oval 7">
              <a:extLst>
                <a:ext uri="{FF2B5EF4-FFF2-40B4-BE49-F238E27FC236}">
                  <a16:creationId xmlns:a16="http://schemas.microsoft.com/office/drawing/2014/main" id="{F803D5CB-EBFB-053E-86A1-82C818A63EDF}"/>
                </a:ext>
              </a:extLst>
            </p:cNvPr>
            <p:cNvSpPr/>
            <p:nvPr/>
          </p:nvSpPr>
          <p:spPr>
            <a:xfrm>
              <a:off x="5136129" y="2421472"/>
              <a:ext cx="1800000" cy="1800000"/>
            </a:xfrm>
            <a:prstGeom prst="ellipse">
              <a:avLst/>
            </a:prstGeom>
            <a:solidFill>
              <a:srgbClr val="2F3651">
                <a:lumMod val="20000"/>
                <a:lumOff val="80000"/>
              </a:srgbClr>
            </a:solidFill>
            <a:ln w="25400" cap="flat" cmpd="sng" algn="ctr">
              <a:noFill/>
              <a:prstDash val="solid"/>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a:ln>
                    <a:noFill/>
                  </a:ln>
                  <a:solidFill>
                    <a:srgbClr val="000000"/>
                  </a:solidFill>
                  <a:effectLst/>
                  <a:uLnTx/>
                  <a:uFillTx/>
                  <a:ea typeface="+mn-ea"/>
                  <a:cs typeface="Arial" panose="020B0604020202020204" pitchFamily="34" charset="0"/>
                </a:rPr>
                <a:t>T1D</a:t>
              </a:r>
            </a:p>
          </p:txBody>
        </p:sp>
        <p:sp>
          <p:nvSpPr>
            <p:cNvPr id="102" name="Oval 11">
              <a:extLst>
                <a:ext uri="{FF2B5EF4-FFF2-40B4-BE49-F238E27FC236}">
                  <a16:creationId xmlns:a16="http://schemas.microsoft.com/office/drawing/2014/main" id="{9171DB9D-A3A4-76E8-997C-EB719F64A74D}"/>
                </a:ext>
              </a:extLst>
            </p:cNvPr>
            <p:cNvSpPr/>
            <p:nvPr/>
          </p:nvSpPr>
          <p:spPr>
            <a:xfrm>
              <a:off x="4676003" y="2204168"/>
              <a:ext cx="231434" cy="231434"/>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3" name="Oval 12">
              <a:extLst>
                <a:ext uri="{FF2B5EF4-FFF2-40B4-BE49-F238E27FC236}">
                  <a16:creationId xmlns:a16="http://schemas.microsoft.com/office/drawing/2014/main" id="{FE91EF85-713C-E630-7A65-70A585427B9E}"/>
                </a:ext>
              </a:extLst>
            </p:cNvPr>
            <p:cNvSpPr/>
            <p:nvPr/>
          </p:nvSpPr>
          <p:spPr>
            <a:xfrm>
              <a:off x="7164821" y="2216467"/>
              <a:ext cx="231434" cy="231434"/>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4" name="Oval 13">
              <a:extLst>
                <a:ext uri="{FF2B5EF4-FFF2-40B4-BE49-F238E27FC236}">
                  <a16:creationId xmlns:a16="http://schemas.microsoft.com/office/drawing/2014/main" id="{B4662D1D-378C-50E6-07A3-127520AA6DC5}"/>
                </a:ext>
              </a:extLst>
            </p:cNvPr>
            <p:cNvSpPr/>
            <p:nvPr/>
          </p:nvSpPr>
          <p:spPr>
            <a:xfrm>
              <a:off x="5903433" y="1599210"/>
              <a:ext cx="231434" cy="231434"/>
            </a:xfrm>
            <a:prstGeom prst="ellipse">
              <a:avLst/>
            </a:prstGeom>
            <a:solidFill>
              <a:srgbClr val="CC9C50">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5" name="Oval 14">
              <a:extLst>
                <a:ext uri="{FF2B5EF4-FFF2-40B4-BE49-F238E27FC236}">
                  <a16:creationId xmlns:a16="http://schemas.microsoft.com/office/drawing/2014/main" id="{CEA5608E-E6A2-3DB8-9BF9-1B56B24A6A1B}"/>
                </a:ext>
              </a:extLst>
            </p:cNvPr>
            <p:cNvSpPr/>
            <p:nvPr/>
          </p:nvSpPr>
          <p:spPr>
            <a:xfrm>
              <a:off x="7466275" y="3556326"/>
              <a:ext cx="231434" cy="231434"/>
            </a:xfrm>
            <a:prstGeom prst="ellipse">
              <a:avLst/>
            </a:prstGeom>
            <a:solidFill>
              <a:srgbClr val="347475">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6" name="TextBox 15">
              <a:extLst>
                <a:ext uri="{FF2B5EF4-FFF2-40B4-BE49-F238E27FC236}">
                  <a16:creationId xmlns:a16="http://schemas.microsoft.com/office/drawing/2014/main" id="{F91CEC53-28C7-1FFB-DF22-8699251E3175}"/>
                </a:ext>
              </a:extLst>
            </p:cNvPr>
            <p:cNvSpPr txBox="1"/>
            <p:nvPr/>
          </p:nvSpPr>
          <p:spPr>
            <a:xfrm>
              <a:off x="2270052" y="551372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6E7AAB"/>
                  </a:solidFill>
                  <a:effectLst/>
                  <a:uLnTx/>
                  <a:uFillTx/>
                  <a:latin typeface="+mn-lt"/>
                  <a:ea typeface="+mn-ea"/>
                  <a:cs typeface="Arial" panose="020B0604020202020204" pitchFamily="34" charset="0"/>
                </a:rPr>
                <a:t>Arbeits</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a:t>
              </a:r>
              <a:r>
                <a:rPr kumimoji="0" lang="en-US" sz="1200" b="1" i="0" u="none" strike="noStrike" kern="0" cap="none" spc="0" normalizeH="0" baseline="0" noProof="0" err="1">
                  <a:ln>
                    <a:noFill/>
                  </a:ln>
                  <a:solidFill>
                    <a:srgbClr val="6E7AAB"/>
                  </a:solidFill>
                  <a:effectLst/>
                  <a:uLnTx/>
                  <a:uFillTx/>
                  <a:latin typeface="+mn-lt"/>
                  <a:ea typeface="+mn-ea"/>
                  <a:cs typeface="Arial" panose="020B0604020202020204" pitchFamily="34" charset="0"/>
                </a:rPr>
                <a:t>schulische</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6E7AAB"/>
                  </a:solidFill>
                  <a:effectLst/>
                  <a:uLnTx/>
                  <a:uFillTx/>
                  <a:latin typeface="+mn-lt"/>
                  <a:ea typeface="+mn-ea"/>
                  <a:cs typeface="Arial" panose="020B0604020202020204" pitchFamily="34" charset="0"/>
                </a:rPr>
                <a:t>5,6</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  </a:t>
              </a:r>
            </a:p>
          </p:txBody>
        </p:sp>
        <p:cxnSp>
          <p:nvCxnSpPr>
            <p:cNvPr id="107" name="Straight Connector 16">
              <a:extLst>
                <a:ext uri="{FF2B5EF4-FFF2-40B4-BE49-F238E27FC236}">
                  <a16:creationId xmlns:a16="http://schemas.microsoft.com/office/drawing/2014/main" id="{41A55F8C-0E88-469D-3018-783587C612CC}"/>
                </a:ext>
              </a:extLst>
            </p:cNvPr>
            <p:cNvCxnSpPr>
              <a:cxnSpLocks/>
            </p:cNvCxnSpPr>
            <p:nvPr/>
          </p:nvCxnSpPr>
          <p:spPr>
            <a:xfrm>
              <a:off x="1448715" y="1573310"/>
              <a:ext cx="3687414" cy="22048"/>
            </a:xfrm>
            <a:prstGeom prst="line">
              <a:avLst/>
            </a:prstGeom>
            <a:noFill/>
            <a:ln w="9525" cap="flat" cmpd="sng" algn="ctr">
              <a:solidFill>
                <a:srgbClr val="E0C496"/>
              </a:solidFill>
              <a:prstDash val="solid"/>
            </a:ln>
            <a:effectLst/>
          </p:spPr>
        </p:cxnSp>
        <p:sp>
          <p:nvSpPr>
            <p:cNvPr id="108" name="TextBox 17">
              <a:extLst>
                <a:ext uri="{FF2B5EF4-FFF2-40B4-BE49-F238E27FC236}">
                  <a16:creationId xmlns:a16="http://schemas.microsoft.com/office/drawing/2014/main" id="{14265116-9333-FF03-C087-B66681B7CB6F}"/>
                </a:ext>
              </a:extLst>
            </p:cNvPr>
            <p:cNvSpPr txBox="1"/>
            <p:nvPr/>
          </p:nvSpPr>
          <p:spPr>
            <a:xfrm>
              <a:off x="1945684" y="4291825"/>
              <a:ext cx="2299838"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969BAF"/>
                  </a:solidFill>
                  <a:effectLst/>
                  <a:uLnTx/>
                  <a:uFillTx/>
                  <a:latin typeface="+mn-lt"/>
                  <a:ea typeface="+mn-ea"/>
                  <a:cs typeface="Arial" panose="020B0604020202020204" pitchFamily="34" charset="0"/>
                </a:rPr>
                <a:t>Psychosoziale</a:t>
              </a:r>
              <a:r>
                <a:rPr kumimoji="0" lang="en-US" sz="1200" b="1" i="0" u="none" strike="noStrike" kern="0" cap="none" spc="0" normalizeH="0" baseline="0" noProof="0">
                  <a:ln>
                    <a:noFill/>
                  </a:ln>
                  <a:solidFill>
                    <a:srgbClr val="969BAF"/>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969BAF"/>
                  </a:solidFill>
                  <a:effectLst/>
                  <a:uLnTx/>
                  <a:uFillTx/>
                  <a:latin typeface="+mn-lt"/>
                  <a:ea typeface="+mn-ea"/>
                  <a:cs typeface="Arial" panose="020B0604020202020204" pitchFamily="34" charset="0"/>
                </a:rPr>
                <a:t>4</a:t>
              </a:r>
            </a:p>
          </p:txBody>
        </p:sp>
        <p:cxnSp>
          <p:nvCxnSpPr>
            <p:cNvPr id="110" name="Straight Connector 20">
              <a:extLst>
                <a:ext uri="{FF2B5EF4-FFF2-40B4-BE49-F238E27FC236}">
                  <a16:creationId xmlns:a16="http://schemas.microsoft.com/office/drawing/2014/main" id="{6797A489-CC16-4CF1-900F-D660142DB465}"/>
                </a:ext>
              </a:extLst>
            </p:cNvPr>
            <p:cNvCxnSpPr>
              <a:cxnSpLocks/>
            </p:cNvCxnSpPr>
            <p:nvPr/>
          </p:nvCxnSpPr>
          <p:spPr>
            <a:xfrm>
              <a:off x="7526994" y="4644088"/>
              <a:ext cx="3217136" cy="0"/>
            </a:xfrm>
            <a:prstGeom prst="line">
              <a:avLst/>
            </a:prstGeom>
            <a:noFill/>
            <a:ln w="9525" cap="flat" cmpd="sng" algn="ctr">
              <a:solidFill>
                <a:srgbClr val="2F3651"/>
              </a:solidFill>
              <a:prstDash val="solid"/>
            </a:ln>
            <a:effectLst/>
          </p:spPr>
        </p:cxnSp>
        <p:cxnSp>
          <p:nvCxnSpPr>
            <p:cNvPr id="111" name="Straight Connector 22">
              <a:extLst>
                <a:ext uri="{FF2B5EF4-FFF2-40B4-BE49-F238E27FC236}">
                  <a16:creationId xmlns:a16="http://schemas.microsoft.com/office/drawing/2014/main" id="{6BD83F9C-8303-C7C4-B6D4-F8C7B285A25C}"/>
                </a:ext>
              </a:extLst>
            </p:cNvPr>
            <p:cNvCxnSpPr>
              <a:cxnSpLocks/>
            </p:cNvCxnSpPr>
            <p:nvPr/>
          </p:nvCxnSpPr>
          <p:spPr>
            <a:xfrm>
              <a:off x="1318654" y="4093965"/>
              <a:ext cx="2926867" cy="0"/>
            </a:xfrm>
            <a:prstGeom prst="line">
              <a:avLst/>
            </a:prstGeom>
            <a:noFill/>
            <a:ln w="9525" cap="flat" cmpd="sng" algn="ctr">
              <a:solidFill>
                <a:srgbClr val="969BAF"/>
              </a:solidFill>
              <a:prstDash val="solid"/>
            </a:ln>
            <a:effectLst/>
          </p:spPr>
        </p:cxnSp>
        <p:grpSp>
          <p:nvGrpSpPr>
            <p:cNvPr id="112" name="Group 33">
              <a:extLst>
                <a:ext uri="{FF2B5EF4-FFF2-40B4-BE49-F238E27FC236}">
                  <a16:creationId xmlns:a16="http://schemas.microsoft.com/office/drawing/2014/main" id="{9822E089-A460-70DF-51E6-2F57823A29D5}"/>
                </a:ext>
              </a:extLst>
            </p:cNvPr>
            <p:cNvGrpSpPr/>
            <p:nvPr/>
          </p:nvGrpSpPr>
          <p:grpSpPr>
            <a:xfrm>
              <a:off x="980727" y="4986871"/>
              <a:ext cx="864693" cy="864693"/>
              <a:chOff x="1444167" y="1454817"/>
              <a:chExt cx="864693" cy="864693"/>
            </a:xfrm>
          </p:grpSpPr>
          <p:sp>
            <p:nvSpPr>
              <p:cNvPr id="140" name="Oval 34">
                <a:extLst>
                  <a:ext uri="{FF2B5EF4-FFF2-40B4-BE49-F238E27FC236}">
                    <a16:creationId xmlns:a16="http://schemas.microsoft.com/office/drawing/2014/main" id="{77FD9511-8230-5663-ACE4-D7449E17947D}"/>
                  </a:ext>
                </a:extLst>
              </p:cNvPr>
              <p:cNvSpPr/>
              <p:nvPr/>
            </p:nvSpPr>
            <p:spPr>
              <a:xfrm>
                <a:off x="1444167" y="1454817"/>
                <a:ext cx="864693" cy="864693"/>
              </a:xfrm>
              <a:prstGeom prst="ellipse">
                <a:avLst/>
              </a:prstGeom>
              <a:solidFill>
                <a:srgbClr val="6E7AAB"/>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41" name="Graphic 35" descr="Professor female outline">
                <a:extLst>
                  <a:ext uri="{FF2B5EF4-FFF2-40B4-BE49-F238E27FC236}">
                    <a16:creationId xmlns:a16="http://schemas.microsoft.com/office/drawing/2014/main" id="{2B25BA5C-32B0-E83F-F8E3-CC90E6365F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87143" y="1532837"/>
                <a:ext cx="589934" cy="589934"/>
              </a:xfrm>
              <a:prstGeom prst="rect">
                <a:avLst/>
              </a:prstGeom>
            </p:spPr>
          </p:pic>
        </p:grpSp>
        <p:grpSp>
          <p:nvGrpSpPr>
            <p:cNvPr id="113" name="Group 36">
              <a:extLst>
                <a:ext uri="{FF2B5EF4-FFF2-40B4-BE49-F238E27FC236}">
                  <a16:creationId xmlns:a16="http://schemas.microsoft.com/office/drawing/2014/main" id="{6279A05F-E9C6-E155-D056-252E82A4811D}"/>
                </a:ext>
              </a:extLst>
            </p:cNvPr>
            <p:cNvGrpSpPr/>
            <p:nvPr/>
          </p:nvGrpSpPr>
          <p:grpSpPr>
            <a:xfrm>
              <a:off x="534145" y="3826907"/>
              <a:ext cx="864693" cy="864693"/>
              <a:chOff x="9808616" y="1411833"/>
              <a:chExt cx="864693" cy="864693"/>
            </a:xfrm>
          </p:grpSpPr>
          <p:sp>
            <p:nvSpPr>
              <p:cNvPr id="138" name="Oval 37">
                <a:extLst>
                  <a:ext uri="{FF2B5EF4-FFF2-40B4-BE49-F238E27FC236}">
                    <a16:creationId xmlns:a16="http://schemas.microsoft.com/office/drawing/2014/main" id="{8447C78B-EA33-B247-4A2A-2330EFFB16E7}"/>
                  </a:ext>
                </a:extLst>
              </p:cNvPr>
              <p:cNvSpPr/>
              <p:nvPr/>
            </p:nvSpPr>
            <p:spPr>
              <a:xfrm>
                <a:off x="9808616" y="1411833"/>
                <a:ext cx="864693" cy="864693"/>
              </a:xfrm>
              <a:prstGeom prst="ellipse">
                <a:avLst/>
              </a:prstGeom>
              <a:solidFill>
                <a:srgbClr val="969BA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9" name="Graphic 38" descr="Head with gears outline">
                <a:extLst>
                  <a:ext uri="{FF2B5EF4-FFF2-40B4-BE49-F238E27FC236}">
                    <a16:creationId xmlns:a16="http://schemas.microsoft.com/office/drawing/2014/main" id="{83CE79DC-CED7-8567-B737-B9B6DFB5FB3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34180" y="1536232"/>
                <a:ext cx="630243" cy="630243"/>
              </a:xfrm>
              <a:prstGeom prst="rect">
                <a:avLst/>
              </a:prstGeom>
            </p:spPr>
          </p:pic>
        </p:grpSp>
        <p:grpSp>
          <p:nvGrpSpPr>
            <p:cNvPr id="114" name="Group 39">
              <a:extLst>
                <a:ext uri="{FF2B5EF4-FFF2-40B4-BE49-F238E27FC236}">
                  <a16:creationId xmlns:a16="http://schemas.microsoft.com/office/drawing/2014/main" id="{633D4EDC-9C3D-3FB8-A85C-34F40360E16B}"/>
                </a:ext>
              </a:extLst>
            </p:cNvPr>
            <p:cNvGrpSpPr/>
            <p:nvPr/>
          </p:nvGrpSpPr>
          <p:grpSpPr>
            <a:xfrm>
              <a:off x="261214" y="2647681"/>
              <a:ext cx="864693" cy="864693"/>
              <a:chOff x="1444167" y="4715637"/>
              <a:chExt cx="864693" cy="864693"/>
            </a:xfrm>
          </p:grpSpPr>
          <p:sp>
            <p:nvSpPr>
              <p:cNvPr id="136" name="Oval 40">
                <a:extLst>
                  <a:ext uri="{FF2B5EF4-FFF2-40B4-BE49-F238E27FC236}">
                    <a16:creationId xmlns:a16="http://schemas.microsoft.com/office/drawing/2014/main" id="{882683B0-EB12-DD4A-EC29-5AC1E056141C}"/>
                  </a:ext>
                </a:extLst>
              </p:cNvPr>
              <p:cNvSpPr/>
              <p:nvPr/>
            </p:nvSpPr>
            <p:spPr>
              <a:xfrm>
                <a:off x="1444167" y="4715637"/>
                <a:ext cx="864693" cy="864693"/>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7" name="Graphic 41" descr="Hospital with solid fill">
                <a:extLst>
                  <a:ext uri="{FF2B5EF4-FFF2-40B4-BE49-F238E27FC236}">
                    <a16:creationId xmlns:a16="http://schemas.microsoft.com/office/drawing/2014/main" id="{01E44BC2-26D9-80A2-B112-AB996D86CC8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74320" y="4825617"/>
                <a:ext cx="610610" cy="610610"/>
              </a:xfrm>
              <a:prstGeom prst="rect">
                <a:avLst/>
              </a:prstGeom>
            </p:spPr>
          </p:pic>
        </p:grpSp>
        <p:grpSp>
          <p:nvGrpSpPr>
            <p:cNvPr id="115" name="Group 42">
              <a:extLst>
                <a:ext uri="{FF2B5EF4-FFF2-40B4-BE49-F238E27FC236}">
                  <a16:creationId xmlns:a16="http://schemas.microsoft.com/office/drawing/2014/main" id="{A43E275C-C216-11D8-1A58-2F719D2409FF}"/>
                </a:ext>
              </a:extLst>
            </p:cNvPr>
            <p:cNvGrpSpPr/>
            <p:nvPr/>
          </p:nvGrpSpPr>
          <p:grpSpPr>
            <a:xfrm>
              <a:off x="10771576" y="1565570"/>
              <a:ext cx="864693" cy="864693"/>
              <a:chOff x="9808616" y="4715637"/>
              <a:chExt cx="864693" cy="864693"/>
            </a:xfrm>
          </p:grpSpPr>
          <p:sp>
            <p:nvSpPr>
              <p:cNvPr id="134" name="Oval 43">
                <a:extLst>
                  <a:ext uri="{FF2B5EF4-FFF2-40B4-BE49-F238E27FC236}">
                    <a16:creationId xmlns:a16="http://schemas.microsoft.com/office/drawing/2014/main" id="{D55A6B67-AA22-CFF3-E324-E658DC87CB7F}"/>
                  </a:ext>
                </a:extLst>
              </p:cNvPr>
              <p:cNvSpPr/>
              <p:nvPr/>
            </p:nvSpPr>
            <p:spPr>
              <a:xfrm>
                <a:off x="9808616" y="4715637"/>
                <a:ext cx="864693" cy="864693"/>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5" name="Graphic 44" descr="Inpatient outline">
                <a:extLst>
                  <a:ext uri="{FF2B5EF4-FFF2-40B4-BE49-F238E27FC236}">
                    <a16:creationId xmlns:a16="http://schemas.microsoft.com/office/drawing/2014/main" id="{0AEDF9F5-7491-BBB9-30EB-18EFDB3E5DD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947036" y="4848309"/>
                <a:ext cx="585011" cy="585011"/>
              </a:xfrm>
              <a:prstGeom prst="rect">
                <a:avLst/>
              </a:prstGeom>
            </p:spPr>
          </p:pic>
        </p:grpSp>
        <p:sp>
          <p:nvSpPr>
            <p:cNvPr id="116" name="TextBox 50">
              <a:extLst>
                <a:ext uri="{FF2B5EF4-FFF2-40B4-BE49-F238E27FC236}">
                  <a16:creationId xmlns:a16="http://schemas.microsoft.com/office/drawing/2014/main" id="{A3648D29-1E26-A9E6-5283-A91AD9850CDD}"/>
                </a:ext>
              </a:extLst>
            </p:cNvPr>
            <p:cNvSpPr txBox="1"/>
            <p:nvPr/>
          </p:nvSpPr>
          <p:spPr>
            <a:xfrm>
              <a:off x="1929721" y="1595359"/>
              <a:ext cx="2391251" cy="86598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Belastung</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durch</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tägliches</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Selbst-Management</a:t>
              </a:r>
              <a:r>
                <a:rPr kumimoji="0" lang="en-US" sz="1200" b="1" i="0" u="none" strike="noStrike" kern="0" cap="none" spc="0" normalizeH="0" baseline="30000" noProof="0">
                  <a:ln>
                    <a:noFill/>
                  </a:ln>
                  <a:solidFill>
                    <a:srgbClr val="E0C496"/>
                  </a:solidFill>
                  <a:effectLst/>
                  <a:uLnTx/>
                  <a:uFillTx/>
                  <a:ea typeface="+mn-ea"/>
                  <a:cs typeface="Arial" panose="020B0604020202020204" pitchFamily="34" charset="0"/>
                </a:rPr>
                <a:t>1</a:t>
              </a:r>
              <a:endParaRPr kumimoji="0" lang="en-NZ" sz="1200" b="0" i="0" u="none" strike="noStrike" kern="0" cap="none" spc="0" normalizeH="0" baseline="0" noProof="0">
                <a:ln>
                  <a:noFill/>
                </a:ln>
                <a:solidFill>
                  <a:srgbClr val="E0C496"/>
                </a:solidFill>
                <a:effectLst/>
                <a:uLnTx/>
                <a:uFillTx/>
                <a:ea typeface="+mn-ea"/>
                <a:cs typeface="+mn-cs"/>
              </a:endParaRPr>
            </a:p>
          </p:txBody>
        </p:sp>
        <p:sp>
          <p:nvSpPr>
            <p:cNvPr id="117" name="TextBox 51">
              <a:extLst>
                <a:ext uri="{FF2B5EF4-FFF2-40B4-BE49-F238E27FC236}">
                  <a16:creationId xmlns:a16="http://schemas.microsoft.com/office/drawing/2014/main" id="{18ACEFE1-B026-3142-85FB-F36A682EAFDD}"/>
                </a:ext>
              </a:extLst>
            </p:cNvPr>
            <p:cNvSpPr txBox="1"/>
            <p:nvPr/>
          </p:nvSpPr>
          <p:spPr>
            <a:xfrm>
              <a:off x="7972404" y="4830780"/>
              <a:ext cx="1812449"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latin typeface="+mn-lt"/>
                  <a:ea typeface="+mn-ea"/>
                  <a:cs typeface="Arial" panose="020B0604020202020204" pitchFamily="34" charset="0"/>
                </a:rPr>
                <a:t>Familiäre</a:t>
              </a:r>
              <a:r>
                <a:rPr kumimoji="0" lang="en-US" sz="1200" b="1" i="0" u="none" strike="noStrike" kern="0" cap="none" spc="0" normalizeH="0" baseline="0" noProof="0">
                  <a:ln>
                    <a:noFill/>
                  </a:ln>
                  <a:solidFill>
                    <a:srgbClr val="2F3651"/>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2F3651"/>
                  </a:solidFill>
                  <a:effectLst/>
                  <a:uLnTx/>
                  <a:uFillTx/>
                  <a:latin typeface="+mn-lt"/>
                  <a:ea typeface="+mn-ea"/>
                  <a:cs typeface="Arial" panose="020B0604020202020204" pitchFamily="34" charset="0"/>
                </a:rPr>
                <a:t>7</a:t>
              </a:r>
              <a:r>
                <a:rPr kumimoji="0" lang="en-US" sz="1200" b="1" i="0" u="none" strike="noStrike" kern="0" cap="none" spc="0" normalizeH="0" baseline="0" noProof="0">
                  <a:ln>
                    <a:noFill/>
                  </a:ln>
                  <a:solidFill>
                    <a:srgbClr val="2F3651"/>
                  </a:solidFill>
                  <a:effectLst/>
                  <a:uLnTx/>
                  <a:uFillTx/>
                  <a:latin typeface="+mn-lt"/>
                  <a:ea typeface="+mn-ea"/>
                  <a:cs typeface="Arial" panose="020B0604020202020204" pitchFamily="34" charset="0"/>
                </a:rPr>
                <a:t>  </a:t>
              </a:r>
            </a:p>
          </p:txBody>
        </p:sp>
        <p:sp>
          <p:nvSpPr>
            <p:cNvPr id="118" name="TextBox 52">
              <a:extLst>
                <a:ext uri="{FF2B5EF4-FFF2-40B4-BE49-F238E27FC236}">
                  <a16:creationId xmlns:a16="http://schemas.microsoft.com/office/drawing/2014/main" id="{FEDEE27A-CC0F-D431-06B4-69915984464C}"/>
                </a:ext>
              </a:extLst>
            </p:cNvPr>
            <p:cNvSpPr txBox="1"/>
            <p:nvPr/>
          </p:nvSpPr>
          <p:spPr>
            <a:xfrm>
              <a:off x="8256205" y="355457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71BFC0"/>
                  </a:solidFill>
                  <a:effectLst/>
                  <a:uLnTx/>
                  <a:uFillTx/>
                  <a:latin typeface="+mn-lt"/>
                  <a:ea typeface="+mn-ea"/>
                  <a:cs typeface="Arial" panose="020B0604020202020204" pitchFamily="34" charset="0"/>
                </a:rPr>
                <a:t>Sozioökonomische</a:t>
              </a:r>
              <a:r>
                <a:rPr kumimoji="0" lang="en-US" sz="1200" b="1" i="0" u="none" strike="noStrike" kern="0" cap="none" spc="0" normalizeH="0" baseline="0" noProof="0">
                  <a:ln>
                    <a:noFill/>
                  </a:ln>
                  <a:solidFill>
                    <a:srgbClr val="71BFC0"/>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71BFC0"/>
                  </a:solidFill>
                  <a:effectLst/>
                  <a:uLnTx/>
                  <a:uFillTx/>
                  <a:latin typeface="+mn-lt"/>
                  <a:ea typeface="+mn-ea"/>
                  <a:cs typeface="Arial" panose="020B0604020202020204" pitchFamily="34" charset="0"/>
                </a:rPr>
                <a:t>7</a:t>
              </a:r>
              <a:r>
                <a:rPr kumimoji="0" lang="en-US" sz="1200" b="1" i="0" u="none" strike="noStrike" kern="0" cap="none" spc="0" normalizeH="0" baseline="0" noProof="0">
                  <a:ln>
                    <a:noFill/>
                  </a:ln>
                  <a:solidFill>
                    <a:srgbClr val="71BFC0"/>
                  </a:solidFill>
                  <a:effectLst/>
                  <a:uLnTx/>
                  <a:uFillTx/>
                  <a:latin typeface="+mn-lt"/>
                  <a:ea typeface="+mn-ea"/>
                  <a:cs typeface="Arial" panose="020B0604020202020204" pitchFamily="34" charset="0"/>
                </a:rPr>
                <a:t>  </a:t>
              </a:r>
            </a:p>
          </p:txBody>
        </p:sp>
        <p:sp>
          <p:nvSpPr>
            <p:cNvPr id="119" name="TextBox 53">
              <a:extLst>
                <a:ext uri="{FF2B5EF4-FFF2-40B4-BE49-F238E27FC236}">
                  <a16:creationId xmlns:a16="http://schemas.microsoft.com/office/drawing/2014/main" id="{BD4E6650-F22B-B0D9-4B59-1C62F4471152}"/>
                </a:ext>
              </a:extLst>
            </p:cNvPr>
            <p:cNvSpPr txBox="1"/>
            <p:nvPr/>
          </p:nvSpPr>
          <p:spPr>
            <a:xfrm>
              <a:off x="1471733" y="3033941"/>
              <a:ext cx="2773789"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CC9C50"/>
                  </a:solidFill>
                  <a:effectLst/>
                  <a:uLnTx/>
                  <a:uFillTx/>
                  <a:latin typeface="+mn-lt"/>
                  <a:ea typeface="+mn-ea"/>
                  <a:cs typeface="Arial" panose="020B0604020202020204" pitchFamily="34" charset="0"/>
                </a:rPr>
                <a:t>Hypoglykämien</a:t>
              </a: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 und </a:t>
              </a:r>
              <a:b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b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DKA-Komplikationen</a:t>
              </a:r>
              <a:r>
                <a:rPr kumimoji="0" lang="en-US" sz="1200" b="1" i="0" u="none" strike="noStrike" kern="0" cap="none" spc="0" normalizeH="0" baseline="30000" noProof="0">
                  <a:ln>
                    <a:noFill/>
                  </a:ln>
                  <a:solidFill>
                    <a:srgbClr val="CC9C50"/>
                  </a:solidFill>
                  <a:effectLst/>
                  <a:uLnTx/>
                  <a:uFillTx/>
                  <a:latin typeface="+mn-lt"/>
                  <a:ea typeface="+mn-ea"/>
                  <a:cs typeface="Arial" panose="020B0604020202020204" pitchFamily="34" charset="0"/>
                </a:rPr>
                <a:t>2,3</a:t>
              </a: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 </a:t>
              </a:r>
            </a:p>
          </p:txBody>
        </p:sp>
        <p:sp>
          <p:nvSpPr>
            <p:cNvPr id="120" name="TextBox 54">
              <a:extLst>
                <a:ext uri="{FF2B5EF4-FFF2-40B4-BE49-F238E27FC236}">
                  <a16:creationId xmlns:a16="http://schemas.microsoft.com/office/drawing/2014/main" id="{4CF081F3-7583-F75C-04AD-3D23499ADC75}"/>
                </a:ext>
              </a:extLst>
            </p:cNvPr>
            <p:cNvSpPr txBox="1"/>
            <p:nvPr/>
          </p:nvSpPr>
          <p:spPr>
            <a:xfrm>
              <a:off x="7903941" y="1937493"/>
              <a:ext cx="2835421"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347475"/>
                  </a:solidFill>
                  <a:effectLst/>
                  <a:uLnTx/>
                  <a:uFillTx/>
                  <a:latin typeface="+mn-lt"/>
                  <a:ea typeface="+mn-ea"/>
                  <a:cs typeface="Arial" panose="020B0604020202020204" pitchFamily="34" charset="0"/>
                </a:rPr>
                <a:t>Langzeit-Komlikationen</a:t>
              </a:r>
              <a:r>
                <a:rPr kumimoji="0" lang="en-US" sz="1200" b="1" i="0" u="none" strike="noStrike" kern="0" cap="none" spc="0" normalizeH="0" baseline="0" noProof="0">
                  <a:ln>
                    <a:noFill/>
                  </a:ln>
                  <a:solidFill>
                    <a:srgbClr val="347475"/>
                  </a:solidFill>
                  <a:effectLst/>
                  <a:uLnTx/>
                  <a:uFillTx/>
                  <a:latin typeface="+mn-lt"/>
                  <a:ea typeface="+mn-ea"/>
                  <a:cs typeface="Arial" panose="020B0604020202020204" pitchFamily="34" charset="0"/>
                </a:rPr>
                <a:t> des Diabetes</a:t>
              </a:r>
              <a:r>
                <a:rPr kumimoji="0" lang="en-US" sz="1200" b="1" i="0" u="none" strike="noStrike" kern="0" cap="none" spc="0" normalizeH="0" baseline="30000" noProof="0">
                  <a:ln>
                    <a:noFill/>
                  </a:ln>
                  <a:solidFill>
                    <a:srgbClr val="347475"/>
                  </a:solidFill>
                  <a:effectLst/>
                  <a:uLnTx/>
                  <a:uFillTx/>
                  <a:latin typeface="+mn-lt"/>
                  <a:ea typeface="+mn-ea"/>
                  <a:cs typeface="Arial" panose="020B0604020202020204" pitchFamily="34" charset="0"/>
                </a:rPr>
                <a:t>8,9</a:t>
              </a:r>
              <a:endParaRPr kumimoji="0" lang="en-NZ" sz="1200" b="1" i="0" u="none" strike="noStrike" kern="0" cap="none" spc="0" normalizeH="0" baseline="30000" noProof="0">
                <a:ln>
                  <a:noFill/>
                </a:ln>
                <a:solidFill>
                  <a:srgbClr val="347475"/>
                </a:solidFill>
                <a:effectLst/>
                <a:uLnTx/>
                <a:uFillTx/>
                <a:latin typeface="+mn-lt"/>
                <a:ea typeface="+mn-ea"/>
                <a:cs typeface="Arial" panose="020B0604020202020204" pitchFamily="34" charset="0"/>
              </a:endParaRPr>
            </a:p>
          </p:txBody>
        </p:sp>
        <p:sp>
          <p:nvSpPr>
            <p:cNvPr id="121" name="Oval 55">
              <a:extLst>
                <a:ext uri="{FF2B5EF4-FFF2-40B4-BE49-F238E27FC236}">
                  <a16:creationId xmlns:a16="http://schemas.microsoft.com/office/drawing/2014/main" id="{D5538F66-DA88-CEC1-E5A9-AD0178C0B2B6}"/>
                </a:ext>
              </a:extLst>
            </p:cNvPr>
            <p:cNvSpPr/>
            <p:nvPr/>
          </p:nvSpPr>
          <p:spPr>
            <a:xfrm>
              <a:off x="6624694" y="4625089"/>
              <a:ext cx="231434" cy="231434"/>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22" name="Oval 56">
              <a:extLst>
                <a:ext uri="{FF2B5EF4-FFF2-40B4-BE49-F238E27FC236}">
                  <a16:creationId xmlns:a16="http://schemas.microsoft.com/office/drawing/2014/main" id="{1764A52E-B0F3-556E-8F30-B14CDAF59092}"/>
                </a:ext>
              </a:extLst>
            </p:cNvPr>
            <p:cNvSpPr/>
            <p:nvPr/>
          </p:nvSpPr>
          <p:spPr>
            <a:xfrm>
              <a:off x="5272716" y="4654386"/>
              <a:ext cx="231434" cy="231434"/>
            </a:xfrm>
            <a:prstGeom prst="ellipse">
              <a:avLst/>
            </a:prstGeom>
            <a:solidFill>
              <a:srgbClr val="2F3651">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23" name="Oval 57">
              <a:extLst>
                <a:ext uri="{FF2B5EF4-FFF2-40B4-BE49-F238E27FC236}">
                  <a16:creationId xmlns:a16="http://schemas.microsoft.com/office/drawing/2014/main" id="{B9548BF4-B719-0EFA-EDE2-05CA131CF55D}"/>
                </a:ext>
              </a:extLst>
            </p:cNvPr>
            <p:cNvSpPr/>
            <p:nvPr/>
          </p:nvSpPr>
          <p:spPr>
            <a:xfrm>
              <a:off x="4357847" y="3540311"/>
              <a:ext cx="231434" cy="231434"/>
            </a:xfrm>
            <a:prstGeom prst="ellipse">
              <a:avLst/>
            </a:prstGeom>
            <a:solidFill>
              <a:srgbClr val="575D72">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grpSp>
          <p:nvGrpSpPr>
            <p:cNvPr id="124" name="Group 2">
              <a:extLst>
                <a:ext uri="{FF2B5EF4-FFF2-40B4-BE49-F238E27FC236}">
                  <a16:creationId xmlns:a16="http://schemas.microsoft.com/office/drawing/2014/main" id="{5968FE5D-EBD7-43AC-767C-7936BA2462D3}"/>
                </a:ext>
              </a:extLst>
            </p:cNvPr>
            <p:cNvGrpSpPr/>
            <p:nvPr/>
          </p:nvGrpSpPr>
          <p:grpSpPr>
            <a:xfrm>
              <a:off x="595271" y="1361997"/>
              <a:ext cx="864693" cy="864693"/>
              <a:chOff x="4332902" y="1361997"/>
              <a:chExt cx="864693" cy="864693"/>
            </a:xfrm>
          </p:grpSpPr>
          <p:sp>
            <p:nvSpPr>
              <p:cNvPr id="132" name="Oval 63">
                <a:extLst>
                  <a:ext uri="{FF2B5EF4-FFF2-40B4-BE49-F238E27FC236}">
                    <a16:creationId xmlns:a16="http://schemas.microsoft.com/office/drawing/2014/main" id="{98F26BF6-98F1-0B4E-41D1-EB172502F96B}"/>
                  </a:ext>
                </a:extLst>
              </p:cNvPr>
              <p:cNvSpPr/>
              <p:nvPr/>
            </p:nvSpPr>
            <p:spPr>
              <a:xfrm>
                <a:off x="4332902" y="1361997"/>
                <a:ext cx="864693" cy="864693"/>
              </a:xfrm>
              <a:prstGeom prst="ellipse">
                <a:avLst/>
              </a:prstGeom>
              <a:solidFill>
                <a:srgbClr val="E0C496"/>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3" name="Graphic 66" descr="Checklist with solid fill">
                <a:extLst>
                  <a:ext uri="{FF2B5EF4-FFF2-40B4-BE49-F238E27FC236}">
                    <a16:creationId xmlns:a16="http://schemas.microsoft.com/office/drawing/2014/main" id="{8ACC7760-ED31-36C9-71EA-01D04C8737D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522434" y="1544271"/>
                <a:ext cx="497766" cy="497766"/>
              </a:xfrm>
              <a:prstGeom prst="rect">
                <a:avLst/>
              </a:prstGeom>
            </p:spPr>
          </p:pic>
        </p:grpSp>
        <p:grpSp>
          <p:nvGrpSpPr>
            <p:cNvPr id="125" name="Group 8">
              <a:extLst>
                <a:ext uri="{FF2B5EF4-FFF2-40B4-BE49-F238E27FC236}">
                  <a16:creationId xmlns:a16="http://schemas.microsoft.com/office/drawing/2014/main" id="{231C725D-D278-4A7A-53CC-9C671BB5892E}"/>
                </a:ext>
              </a:extLst>
            </p:cNvPr>
            <p:cNvGrpSpPr/>
            <p:nvPr/>
          </p:nvGrpSpPr>
          <p:grpSpPr>
            <a:xfrm>
              <a:off x="10796935" y="3099279"/>
              <a:ext cx="864693" cy="864693"/>
              <a:chOff x="10692879" y="4232328"/>
              <a:chExt cx="864693" cy="864693"/>
            </a:xfrm>
          </p:grpSpPr>
          <p:sp>
            <p:nvSpPr>
              <p:cNvPr id="130" name="Oval 60">
                <a:extLst>
                  <a:ext uri="{FF2B5EF4-FFF2-40B4-BE49-F238E27FC236}">
                    <a16:creationId xmlns:a16="http://schemas.microsoft.com/office/drawing/2014/main" id="{37299590-71F2-49F7-C28C-E99897782756}"/>
                  </a:ext>
                </a:extLst>
              </p:cNvPr>
              <p:cNvSpPr/>
              <p:nvPr/>
            </p:nvSpPr>
            <p:spPr>
              <a:xfrm>
                <a:off x="10692879" y="4232328"/>
                <a:ext cx="864693" cy="864693"/>
              </a:xfrm>
              <a:prstGeom prst="ellipse">
                <a:avLst/>
              </a:prstGeom>
              <a:solidFill>
                <a:srgbClr val="71BFC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1" name="Graphic 71" descr="Coins outline">
                <a:extLst>
                  <a:ext uri="{FF2B5EF4-FFF2-40B4-BE49-F238E27FC236}">
                    <a16:creationId xmlns:a16="http://schemas.microsoft.com/office/drawing/2014/main" id="{A438C45C-8F48-A0D9-2873-355E00C0364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0776219" y="4305380"/>
                <a:ext cx="698012" cy="698012"/>
              </a:xfrm>
              <a:prstGeom prst="rect">
                <a:avLst/>
              </a:prstGeom>
            </p:spPr>
          </p:pic>
        </p:grpSp>
        <p:grpSp>
          <p:nvGrpSpPr>
            <p:cNvPr id="126" name="Group 5">
              <a:extLst>
                <a:ext uri="{FF2B5EF4-FFF2-40B4-BE49-F238E27FC236}">
                  <a16:creationId xmlns:a16="http://schemas.microsoft.com/office/drawing/2014/main" id="{C4FF621A-C871-17DC-55AE-32A33B024CCA}"/>
                </a:ext>
              </a:extLst>
            </p:cNvPr>
            <p:cNvGrpSpPr/>
            <p:nvPr/>
          </p:nvGrpSpPr>
          <p:grpSpPr>
            <a:xfrm>
              <a:off x="10310901" y="4396723"/>
              <a:ext cx="864693" cy="864693"/>
              <a:chOff x="8482298" y="3912732"/>
              <a:chExt cx="864693" cy="864693"/>
            </a:xfrm>
          </p:grpSpPr>
          <p:sp>
            <p:nvSpPr>
              <p:cNvPr id="128" name="Oval 74">
                <a:extLst>
                  <a:ext uri="{FF2B5EF4-FFF2-40B4-BE49-F238E27FC236}">
                    <a16:creationId xmlns:a16="http://schemas.microsoft.com/office/drawing/2014/main" id="{A122FAC9-2467-C376-176A-8E5CCC65D03C}"/>
                  </a:ext>
                </a:extLst>
              </p:cNvPr>
              <p:cNvSpPr/>
              <p:nvPr/>
            </p:nvSpPr>
            <p:spPr>
              <a:xfrm>
                <a:off x="8482298" y="3912732"/>
                <a:ext cx="864693" cy="864693"/>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29" name="Graphic 72" descr="Family with two children outline">
                <a:extLst>
                  <a:ext uri="{FF2B5EF4-FFF2-40B4-BE49-F238E27FC236}">
                    <a16:creationId xmlns:a16="http://schemas.microsoft.com/office/drawing/2014/main" id="{2E137EE9-68B1-281B-460A-7157F6456DA4}"/>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532268" y="3935333"/>
                <a:ext cx="750961" cy="750961"/>
              </a:xfrm>
              <a:prstGeom prst="rect">
                <a:avLst/>
              </a:prstGeom>
            </p:spPr>
          </p:pic>
        </p:grpSp>
        <p:cxnSp>
          <p:nvCxnSpPr>
            <p:cNvPr id="127" name="Straight Connector 76">
              <a:extLst>
                <a:ext uri="{FF2B5EF4-FFF2-40B4-BE49-F238E27FC236}">
                  <a16:creationId xmlns:a16="http://schemas.microsoft.com/office/drawing/2014/main" id="{42188442-FF74-2F3E-E36A-96F3ACE0F887}"/>
                </a:ext>
              </a:extLst>
            </p:cNvPr>
            <p:cNvCxnSpPr>
              <a:cxnSpLocks/>
            </p:cNvCxnSpPr>
            <p:nvPr/>
          </p:nvCxnSpPr>
          <p:spPr>
            <a:xfrm>
              <a:off x="7224988" y="1759484"/>
              <a:ext cx="3652793" cy="0"/>
            </a:xfrm>
            <a:prstGeom prst="line">
              <a:avLst/>
            </a:prstGeom>
            <a:noFill/>
            <a:ln w="9525" cap="flat" cmpd="sng" algn="ctr">
              <a:solidFill>
                <a:srgbClr val="347475"/>
              </a:solidFill>
              <a:prstDash val="solid"/>
            </a:ln>
            <a:effectLst/>
          </p:spPr>
        </p:cxnSp>
      </p:grpSp>
      <p:sp>
        <p:nvSpPr>
          <p:cNvPr id="143" name="Text Placeholder 4">
            <a:extLst>
              <a:ext uri="{FF2B5EF4-FFF2-40B4-BE49-F238E27FC236}">
                <a16:creationId xmlns:a16="http://schemas.microsoft.com/office/drawing/2014/main" id="{011FB441-F567-5A16-A125-05C7769EE0B7}"/>
              </a:ext>
            </a:extLst>
          </p:cNvPr>
          <p:cNvSpPr txBox="1">
            <a:spLocks/>
          </p:cNvSpPr>
          <p:nvPr/>
        </p:nvSpPr>
        <p:spPr>
          <a:xfrm>
            <a:off x="431265" y="4698126"/>
            <a:ext cx="8319234"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Shrivastava SR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J Diabetes Metab Disord</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2013; 12: 14.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Hammersen</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J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Pediatr</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Diabetes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2022; 22: 455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62.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Aye T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443</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9.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Butwicka</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2015; 38: 453–9.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Fleming M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1700</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7.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6.</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Nielsen HB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Res</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Clin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Pract</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2016; 121: 62–8.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Dehn-Hindenberg A </a:t>
            </a:r>
            <a:r>
              <a:rPr kumimoji="0" lang="de-DE"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2021; 44: 2656–63.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8.</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Rawshani</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Lancet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2018; 392: 477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86.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9.</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Duca</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LM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2017; 40: 1249</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55.</a:t>
            </a:r>
            <a:endParaRPr kumimoji="0" lang="en-NZ"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Tree>
    <p:extLst>
      <p:ext uri="{BB962C8B-B14F-4D97-AF65-F5344CB8AC3E}">
        <p14:creationId xmlns:p14="http://schemas.microsoft.com/office/powerpoint/2010/main" val="37629633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6D17AD-2E03-5336-B68C-3377FC9CD521}"/>
            </a:ext>
          </a:extLst>
        </p:cNvPr>
        <p:cNvGrpSpPr/>
        <p:nvPr/>
      </p:nvGrpSpPr>
      <p:grpSpPr>
        <a:xfrm>
          <a:off x="0" y="0"/>
          <a:ext cx="0" cy="0"/>
          <a:chOff x="0" y="0"/>
          <a:chExt cx="0" cy="0"/>
        </a:xfrm>
      </p:grpSpPr>
      <p:cxnSp>
        <p:nvCxnSpPr>
          <p:cNvPr id="10" name="Verbinder: gewinkelt 9">
            <a:extLst>
              <a:ext uri="{FF2B5EF4-FFF2-40B4-BE49-F238E27FC236}">
                <a16:creationId xmlns:a16="http://schemas.microsoft.com/office/drawing/2014/main" id="{3F1DA108-04DA-055F-4E0F-6EE4DB5AF744}"/>
              </a:ext>
            </a:extLst>
          </p:cNvPr>
          <p:cNvCxnSpPr/>
          <p:nvPr/>
        </p:nvCxnSpPr>
        <p:spPr>
          <a:xfrm flipV="1">
            <a:off x="1414581" y="3797060"/>
            <a:ext cx="2975608" cy="68017"/>
          </a:xfrm>
          <a:prstGeom prst="bentConnector3">
            <a:avLst>
              <a:gd name="adj1" fmla="val 99958"/>
            </a:avLst>
          </a:prstGeom>
          <a:ln w="9525">
            <a:solidFill>
              <a:srgbClr val="6E7AAB"/>
            </a:solidFill>
          </a:ln>
        </p:spPr>
        <p:style>
          <a:lnRef idx="1">
            <a:schemeClr val="accent1"/>
          </a:lnRef>
          <a:fillRef idx="0">
            <a:schemeClr val="accent1"/>
          </a:fillRef>
          <a:effectRef idx="0">
            <a:schemeClr val="accent1"/>
          </a:effectRef>
          <a:fontRef idx="minor">
            <a:schemeClr val="tx1"/>
          </a:fontRef>
        </p:style>
      </p:cxnSp>
      <p:sp>
        <p:nvSpPr>
          <p:cNvPr id="7" name="Textplatzhalter 9">
            <a:extLst>
              <a:ext uri="{FF2B5EF4-FFF2-40B4-BE49-F238E27FC236}">
                <a16:creationId xmlns:a16="http://schemas.microsoft.com/office/drawing/2014/main" id="{F7F767A7-3BFC-3A05-77EE-B00DAD2F4699}"/>
              </a:ext>
            </a:extLst>
          </p:cNvPr>
          <p:cNvSpPr txBox="1">
            <a:spLocks/>
          </p:cNvSpPr>
          <p:nvPr/>
        </p:nvSpPr>
        <p:spPr>
          <a:xfrm>
            <a:off x="314921" y="11377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ist für die Betroffenen eine lebenslange Belastung</a:t>
            </a:r>
            <a:r>
              <a:rPr kumimoji="0" lang="de-DE" sz="2000" b="1" i="0" u="none" strike="noStrike" kern="1200" cap="none" spc="0" normalizeH="0" baseline="30000" noProof="0">
                <a:ln>
                  <a:noFill/>
                </a:ln>
                <a:solidFill>
                  <a:srgbClr val="7030A0"/>
                </a:solidFill>
                <a:effectLst/>
                <a:uLnTx/>
                <a:uFillTx/>
                <a:latin typeface="Verdana"/>
                <a:ea typeface="+mn-ea"/>
                <a:cs typeface="+mn-cs"/>
              </a:rPr>
              <a:t>1-9</a:t>
            </a:r>
          </a:p>
        </p:txBody>
      </p:sp>
      <p:grpSp>
        <p:nvGrpSpPr>
          <p:cNvPr id="97" name="Gruppieren 96">
            <a:extLst>
              <a:ext uri="{FF2B5EF4-FFF2-40B4-BE49-F238E27FC236}">
                <a16:creationId xmlns:a16="http://schemas.microsoft.com/office/drawing/2014/main" id="{9015A3F7-5DA8-8EDA-D011-4D4B1A4DB00B}"/>
              </a:ext>
            </a:extLst>
          </p:cNvPr>
          <p:cNvGrpSpPr/>
          <p:nvPr/>
        </p:nvGrpSpPr>
        <p:grpSpPr>
          <a:xfrm>
            <a:off x="334476" y="902123"/>
            <a:ext cx="8478000" cy="3451582"/>
            <a:chOff x="261214" y="1334509"/>
            <a:chExt cx="11400414" cy="4624575"/>
          </a:xfrm>
        </p:grpSpPr>
        <p:cxnSp>
          <p:nvCxnSpPr>
            <p:cNvPr id="98" name="Straight Connector 75">
              <a:extLst>
                <a:ext uri="{FF2B5EF4-FFF2-40B4-BE49-F238E27FC236}">
                  <a16:creationId xmlns:a16="http://schemas.microsoft.com/office/drawing/2014/main" id="{195EEF2B-D164-3919-9B13-DC42609F37D0}"/>
                </a:ext>
              </a:extLst>
            </p:cNvPr>
            <p:cNvCxnSpPr>
              <a:cxnSpLocks/>
            </p:cNvCxnSpPr>
            <p:nvPr/>
          </p:nvCxnSpPr>
          <p:spPr>
            <a:xfrm>
              <a:off x="830584" y="2855213"/>
              <a:ext cx="3270991" cy="0"/>
            </a:xfrm>
            <a:prstGeom prst="line">
              <a:avLst/>
            </a:prstGeom>
            <a:noFill/>
            <a:ln w="9525" cap="flat" cmpd="sng" algn="ctr">
              <a:solidFill>
                <a:srgbClr val="CC9C50"/>
              </a:solidFill>
              <a:prstDash val="solid"/>
            </a:ln>
            <a:effectLst/>
          </p:spPr>
        </p:cxnSp>
        <p:cxnSp>
          <p:nvCxnSpPr>
            <p:cNvPr id="99" name="Straight Connector 70">
              <a:extLst>
                <a:ext uri="{FF2B5EF4-FFF2-40B4-BE49-F238E27FC236}">
                  <a16:creationId xmlns:a16="http://schemas.microsoft.com/office/drawing/2014/main" id="{ADC672BE-1864-A7C3-395A-7F849414D90D}"/>
                </a:ext>
              </a:extLst>
            </p:cNvPr>
            <p:cNvCxnSpPr>
              <a:cxnSpLocks/>
            </p:cNvCxnSpPr>
            <p:nvPr/>
          </p:nvCxnSpPr>
          <p:spPr>
            <a:xfrm>
              <a:off x="8025633" y="3374375"/>
              <a:ext cx="2973575" cy="0"/>
            </a:xfrm>
            <a:prstGeom prst="line">
              <a:avLst/>
            </a:prstGeom>
            <a:noFill/>
            <a:ln w="9525" cap="flat" cmpd="sng" algn="ctr">
              <a:solidFill>
                <a:srgbClr val="71BFC0"/>
              </a:solidFill>
              <a:prstDash val="solid"/>
            </a:ln>
            <a:effectLst/>
          </p:spPr>
        </p:cxnSp>
        <p:graphicFrame>
          <p:nvGraphicFramePr>
            <p:cNvPr id="100" name="Chart 48">
              <a:extLst>
                <a:ext uri="{FF2B5EF4-FFF2-40B4-BE49-F238E27FC236}">
                  <a16:creationId xmlns:a16="http://schemas.microsoft.com/office/drawing/2014/main" id="{55740AFB-C298-C302-C890-ED3C32132BBE}"/>
                </a:ext>
              </a:extLst>
            </p:cNvPr>
            <p:cNvGraphicFramePr/>
            <p:nvPr/>
          </p:nvGraphicFramePr>
          <p:xfrm>
            <a:off x="2881486" y="1334509"/>
            <a:ext cx="6301037" cy="3960127"/>
          </p:xfrm>
          <a:graphic>
            <a:graphicData uri="http://schemas.openxmlformats.org/drawingml/2006/chart">
              <c:chart xmlns:c="http://schemas.openxmlformats.org/drawingml/2006/chart" xmlns:r="http://schemas.openxmlformats.org/officeDocument/2006/relationships" r:id="rId3"/>
            </a:graphicData>
          </a:graphic>
        </p:graphicFrame>
        <p:sp>
          <p:nvSpPr>
            <p:cNvPr id="101" name="Oval 7">
              <a:extLst>
                <a:ext uri="{FF2B5EF4-FFF2-40B4-BE49-F238E27FC236}">
                  <a16:creationId xmlns:a16="http://schemas.microsoft.com/office/drawing/2014/main" id="{9214414C-54F1-BC6C-EF29-9D3961C1B291}"/>
                </a:ext>
              </a:extLst>
            </p:cNvPr>
            <p:cNvSpPr/>
            <p:nvPr/>
          </p:nvSpPr>
          <p:spPr>
            <a:xfrm>
              <a:off x="5136129" y="2421472"/>
              <a:ext cx="1800000" cy="1800000"/>
            </a:xfrm>
            <a:prstGeom prst="ellipse">
              <a:avLst/>
            </a:prstGeom>
            <a:solidFill>
              <a:srgbClr val="2F3651">
                <a:lumMod val="20000"/>
                <a:lumOff val="80000"/>
              </a:srgbClr>
            </a:solidFill>
            <a:ln w="25400" cap="flat" cmpd="sng" algn="ctr">
              <a:noFill/>
              <a:prstDash val="solid"/>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a:ln>
                    <a:noFill/>
                  </a:ln>
                  <a:solidFill>
                    <a:srgbClr val="000000"/>
                  </a:solidFill>
                  <a:effectLst/>
                  <a:uLnTx/>
                  <a:uFillTx/>
                  <a:ea typeface="+mn-ea"/>
                  <a:cs typeface="Arial" panose="020B0604020202020204" pitchFamily="34" charset="0"/>
                </a:rPr>
                <a:t>T1D</a:t>
              </a:r>
            </a:p>
          </p:txBody>
        </p:sp>
        <p:sp>
          <p:nvSpPr>
            <p:cNvPr id="102" name="Oval 11">
              <a:extLst>
                <a:ext uri="{FF2B5EF4-FFF2-40B4-BE49-F238E27FC236}">
                  <a16:creationId xmlns:a16="http://schemas.microsoft.com/office/drawing/2014/main" id="{765014CF-22ED-264B-690C-07FBBAA38089}"/>
                </a:ext>
              </a:extLst>
            </p:cNvPr>
            <p:cNvSpPr/>
            <p:nvPr/>
          </p:nvSpPr>
          <p:spPr>
            <a:xfrm>
              <a:off x="4676003" y="2204168"/>
              <a:ext cx="231434" cy="231434"/>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3" name="Oval 12">
              <a:extLst>
                <a:ext uri="{FF2B5EF4-FFF2-40B4-BE49-F238E27FC236}">
                  <a16:creationId xmlns:a16="http://schemas.microsoft.com/office/drawing/2014/main" id="{148939D4-C939-E05A-7FEF-6E54CB4DCB5B}"/>
                </a:ext>
              </a:extLst>
            </p:cNvPr>
            <p:cNvSpPr/>
            <p:nvPr/>
          </p:nvSpPr>
          <p:spPr>
            <a:xfrm>
              <a:off x="7164821" y="2216467"/>
              <a:ext cx="231434" cy="231434"/>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4" name="Oval 13">
              <a:extLst>
                <a:ext uri="{FF2B5EF4-FFF2-40B4-BE49-F238E27FC236}">
                  <a16:creationId xmlns:a16="http://schemas.microsoft.com/office/drawing/2014/main" id="{C20B953C-60D4-90F7-E2F5-162991800FB4}"/>
                </a:ext>
              </a:extLst>
            </p:cNvPr>
            <p:cNvSpPr/>
            <p:nvPr/>
          </p:nvSpPr>
          <p:spPr>
            <a:xfrm>
              <a:off x="5903433" y="1599210"/>
              <a:ext cx="231434" cy="231434"/>
            </a:xfrm>
            <a:prstGeom prst="ellipse">
              <a:avLst/>
            </a:prstGeom>
            <a:solidFill>
              <a:srgbClr val="CC9C50">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5" name="Oval 14">
              <a:extLst>
                <a:ext uri="{FF2B5EF4-FFF2-40B4-BE49-F238E27FC236}">
                  <a16:creationId xmlns:a16="http://schemas.microsoft.com/office/drawing/2014/main" id="{569E7BC9-0037-F580-269D-8FF642E138E1}"/>
                </a:ext>
              </a:extLst>
            </p:cNvPr>
            <p:cNvSpPr/>
            <p:nvPr/>
          </p:nvSpPr>
          <p:spPr>
            <a:xfrm>
              <a:off x="7466275" y="3556326"/>
              <a:ext cx="231434" cy="231434"/>
            </a:xfrm>
            <a:prstGeom prst="ellipse">
              <a:avLst/>
            </a:prstGeom>
            <a:solidFill>
              <a:srgbClr val="347475">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6" name="TextBox 15">
              <a:extLst>
                <a:ext uri="{FF2B5EF4-FFF2-40B4-BE49-F238E27FC236}">
                  <a16:creationId xmlns:a16="http://schemas.microsoft.com/office/drawing/2014/main" id="{B7457050-826D-3574-F50B-C347FD6D97EB}"/>
                </a:ext>
              </a:extLst>
            </p:cNvPr>
            <p:cNvSpPr txBox="1"/>
            <p:nvPr/>
          </p:nvSpPr>
          <p:spPr>
            <a:xfrm>
              <a:off x="2270052" y="551372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6E7AAB"/>
                  </a:solidFill>
                  <a:effectLst/>
                  <a:uLnTx/>
                  <a:uFillTx/>
                  <a:latin typeface="+mn-lt"/>
                  <a:ea typeface="+mn-ea"/>
                  <a:cs typeface="Arial" panose="020B0604020202020204" pitchFamily="34" charset="0"/>
                </a:rPr>
                <a:t>Arbeits</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a:t>
              </a:r>
              <a:r>
                <a:rPr kumimoji="0" lang="en-US" sz="1200" b="1" i="0" u="none" strike="noStrike" kern="0" cap="none" spc="0" normalizeH="0" baseline="0" noProof="0" err="1">
                  <a:ln>
                    <a:noFill/>
                  </a:ln>
                  <a:solidFill>
                    <a:srgbClr val="6E7AAB"/>
                  </a:solidFill>
                  <a:effectLst/>
                  <a:uLnTx/>
                  <a:uFillTx/>
                  <a:latin typeface="+mn-lt"/>
                  <a:ea typeface="+mn-ea"/>
                  <a:cs typeface="Arial" panose="020B0604020202020204" pitchFamily="34" charset="0"/>
                </a:rPr>
                <a:t>schulische</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6E7AAB"/>
                  </a:solidFill>
                  <a:effectLst/>
                  <a:uLnTx/>
                  <a:uFillTx/>
                  <a:latin typeface="+mn-lt"/>
                  <a:ea typeface="+mn-ea"/>
                  <a:cs typeface="Arial" panose="020B0604020202020204" pitchFamily="34" charset="0"/>
                </a:rPr>
                <a:t>5,6</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  </a:t>
              </a:r>
            </a:p>
          </p:txBody>
        </p:sp>
        <p:cxnSp>
          <p:nvCxnSpPr>
            <p:cNvPr id="107" name="Straight Connector 16">
              <a:extLst>
                <a:ext uri="{FF2B5EF4-FFF2-40B4-BE49-F238E27FC236}">
                  <a16:creationId xmlns:a16="http://schemas.microsoft.com/office/drawing/2014/main" id="{E7C2D9D0-4401-1C3B-AC42-1B27B649735F}"/>
                </a:ext>
              </a:extLst>
            </p:cNvPr>
            <p:cNvCxnSpPr>
              <a:cxnSpLocks/>
            </p:cNvCxnSpPr>
            <p:nvPr/>
          </p:nvCxnSpPr>
          <p:spPr>
            <a:xfrm>
              <a:off x="1448715" y="1573310"/>
              <a:ext cx="3687414" cy="22048"/>
            </a:xfrm>
            <a:prstGeom prst="line">
              <a:avLst/>
            </a:prstGeom>
            <a:noFill/>
            <a:ln w="9525" cap="flat" cmpd="sng" algn="ctr">
              <a:solidFill>
                <a:srgbClr val="E0C496"/>
              </a:solidFill>
              <a:prstDash val="solid"/>
            </a:ln>
            <a:effectLst/>
          </p:spPr>
        </p:cxnSp>
        <p:sp>
          <p:nvSpPr>
            <p:cNvPr id="108" name="TextBox 17">
              <a:extLst>
                <a:ext uri="{FF2B5EF4-FFF2-40B4-BE49-F238E27FC236}">
                  <a16:creationId xmlns:a16="http://schemas.microsoft.com/office/drawing/2014/main" id="{23606BF6-4638-6FA9-89A6-7930CB3F1D82}"/>
                </a:ext>
              </a:extLst>
            </p:cNvPr>
            <p:cNvSpPr txBox="1"/>
            <p:nvPr/>
          </p:nvSpPr>
          <p:spPr>
            <a:xfrm>
              <a:off x="1945684" y="4291825"/>
              <a:ext cx="2299838"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969BAF"/>
                  </a:solidFill>
                  <a:effectLst/>
                  <a:uLnTx/>
                  <a:uFillTx/>
                  <a:latin typeface="+mn-lt"/>
                  <a:ea typeface="+mn-ea"/>
                  <a:cs typeface="Arial" panose="020B0604020202020204" pitchFamily="34" charset="0"/>
                </a:rPr>
                <a:t>Psychosoziale</a:t>
              </a:r>
              <a:r>
                <a:rPr kumimoji="0" lang="en-US" sz="1200" b="1" i="0" u="none" strike="noStrike" kern="0" cap="none" spc="0" normalizeH="0" baseline="0" noProof="0">
                  <a:ln>
                    <a:noFill/>
                  </a:ln>
                  <a:solidFill>
                    <a:srgbClr val="969BAF"/>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969BAF"/>
                  </a:solidFill>
                  <a:effectLst/>
                  <a:uLnTx/>
                  <a:uFillTx/>
                  <a:latin typeface="+mn-lt"/>
                  <a:ea typeface="+mn-ea"/>
                  <a:cs typeface="Arial" panose="020B0604020202020204" pitchFamily="34" charset="0"/>
                </a:rPr>
                <a:t>4</a:t>
              </a:r>
            </a:p>
          </p:txBody>
        </p:sp>
        <p:cxnSp>
          <p:nvCxnSpPr>
            <p:cNvPr id="110" name="Straight Connector 20">
              <a:extLst>
                <a:ext uri="{FF2B5EF4-FFF2-40B4-BE49-F238E27FC236}">
                  <a16:creationId xmlns:a16="http://schemas.microsoft.com/office/drawing/2014/main" id="{54C3F54C-E3A2-35E5-21E6-BE17B9BE3CF9}"/>
                </a:ext>
              </a:extLst>
            </p:cNvPr>
            <p:cNvCxnSpPr>
              <a:cxnSpLocks/>
            </p:cNvCxnSpPr>
            <p:nvPr/>
          </p:nvCxnSpPr>
          <p:spPr>
            <a:xfrm>
              <a:off x="7526994" y="4644088"/>
              <a:ext cx="3217136" cy="0"/>
            </a:xfrm>
            <a:prstGeom prst="line">
              <a:avLst/>
            </a:prstGeom>
            <a:noFill/>
            <a:ln w="9525" cap="flat" cmpd="sng" algn="ctr">
              <a:solidFill>
                <a:srgbClr val="2F3651"/>
              </a:solidFill>
              <a:prstDash val="solid"/>
            </a:ln>
            <a:effectLst/>
          </p:spPr>
        </p:cxnSp>
        <p:cxnSp>
          <p:nvCxnSpPr>
            <p:cNvPr id="111" name="Straight Connector 22">
              <a:extLst>
                <a:ext uri="{FF2B5EF4-FFF2-40B4-BE49-F238E27FC236}">
                  <a16:creationId xmlns:a16="http://schemas.microsoft.com/office/drawing/2014/main" id="{1261665E-FD4C-A0A9-780E-8BB94A2A0C88}"/>
                </a:ext>
              </a:extLst>
            </p:cNvPr>
            <p:cNvCxnSpPr>
              <a:cxnSpLocks/>
            </p:cNvCxnSpPr>
            <p:nvPr/>
          </p:nvCxnSpPr>
          <p:spPr>
            <a:xfrm>
              <a:off x="1318654" y="4093965"/>
              <a:ext cx="2926867" cy="0"/>
            </a:xfrm>
            <a:prstGeom prst="line">
              <a:avLst/>
            </a:prstGeom>
            <a:noFill/>
            <a:ln w="9525" cap="flat" cmpd="sng" algn="ctr">
              <a:solidFill>
                <a:srgbClr val="969BAF"/>
              </a:solidFill>
              <a:prstDash val="solid"/>
            </a:ln>
            <a:effectLst/>
          </p:spPr>
        </p:cxnSp>
        <p:grpSp>
          <p:nvGrpSpPr>
            <p:cNvPr id="112" name="Group 33">
              <a:extLst>
                <a:ext uri="{FF2B5EF4-FFF2-40B4-BE49-F238E27FC236}">
                  <a16:creationId xmlns:a16="http://schemas.microsoft.com/office/drawing/2014/main" id="{E732F8AA-C3C6-C566-5126-51D5A86D39D0}"/>
                </a:ext>
              </a:extLst>
            </p:cNvPr>
            <p:cNvGrpSpPr/>
            <p:nvPr/>
          </p:nvGrpSpPr>
          <p:grpSpPr>
            <a:xfrm>
              <a:off x="980727" y="4986871"/>
              <a:ext cx="864693" cy="864693"/>
              <a:chOff x="1444167" y="1454817"/>
              <a:chExt cx="864693" cy="864693"/>
            </a:xfrm>
          </p:grpSpPr>
          <p:sp>
            <p:nvSpPr>
              <p:cNvPr id="140" name="Oval 34">
                <a:extLst>
                  <a:ext uri="{FF2B5EF4-FFF2-40B4-BE49-F238E27FC236}">
                    <a16:creationId xmlns:a16="http://schemas.microsoft.com/office/drawing/2014/main" id="{8B12B3B6-862A-9B47-D922-69499B9404A1}"/>
                  </a:ext>
                </a:extLst>
              </p:cNvPr>
              <p:cNvSpPr/>
              <p:nvPr/>
            </p:nvSpPr>
            <p:spPr>
              <a:xfrm>
                <a:off x="1444167" y="1454817"/>
                <a:ext cx="864693" cy="864693"/>
              </a:xfrm>
              <a:prstGeom prst="ellipse">
                <a:avLst/>
              </a:prstGeom>
              <a:solidFill>
                <a:srgbClr val="6E7AAB"/>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41" name="Graphic 35" descr="Professor female outline">
                <a:extLst>
                  <a:ext uri="{FF2B5EF4-FFF2-40B4-BE49-F238E27FC236}">
                    <a16:creationId xmlns:a16="http://schemas.microsoft.com/office/drawing/2014/main" id="{3EC436D7-DC02-9A84-00B6-A3DE01B95FC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87143" y="1532837"/>
                <a:ext cx="589934" cy="589934"/>
              </a:xfrm>
              <a:prstGeom prst="rect">
                <a:avLst/>
              </a:prstGeom>
            </p:spPr>
          </p:pic>
        </p:grpSp>
        <p:grpSp>
          <p:nvGrpSpPr>
            <p:cNvPr id="113" name="Group 36">
              <a:extLst>
                <a:ext uri="{FF2B5EF4-FFF2-40B4-BE49-F238E27FC236}">
                  <a16:creationId xmlns:a16="http://schemas.microsoft.com/office/drawing/2014/main" id="{8FD54AFE-111E-EC66-B8E9-01F6D9D3F94C}"/>
                </a:ext>
              </a:extLst>
            </p:cNvPr>
            <p:cNvGrpSpPr/>
            <p:nvPr/>
          </p:nvGrpSpPr>
          <p:grpSpPr>
            <a:xfrm>
              <a:off x="534145" y="3826907"/>
              <a:ext cx="864693" cy="864693"/>
              <a:chOff x="9808616" y="1411833"/>
              <a:chExt cx="864693" cy="864693"/>
            </a:xfrm>
          </p:grpSpPr>
          <p:sp>
            <p:nvSpPr>
              <p:cNvPr id="138" name="Oval 37">
                <a:extLst>
                  <a:ext uri="{FF2B5EF4-FFF2-40B4-BE49-F238E27FC236}">
                    <a16:creationId xmlns:a16="http://schemas.microsoft.com/office/drawing/2014/main" id="{FD085722-9A24-DB28-6E05-B1B6CBA88EB7}"/>
                  </a:ext>
                </a:extLst>
              </p:cNvPr>
              <p:cNvSpPr/>
              <p:nvPr/>
            </p:nvSpPr>
            <p:spPr>
              <a:xfrm>
                <a:off x="9808616" y="1411833"/>
                <a:ext cx="864693" cy="864693"/>
              </a:xfrm>
              <a:prstGeom prst="ellipse">
                <a:avLst/>
              </a:prstGeom>
              <a:solidFill>
                <a:srgbClr val="969BA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9" name="Graphic 38" descr="Head with gears outline">
                <a:extLst>
                  <a:ext uri="{FF2B5EF4-FFF2-40B4-BE49-F238E27FC236}">
                    <a16:creationId xmlns:a16="http://schemas.microsoft.com/office/drawing/2014/main" id="{1807B6FB-3BC7-CBAF-B0BF-28FD201D1CD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34180" y="1536232"/>
                <a:ext cx="630243" cy="630243"/>
              </a:xfrm>
              <a:prstGeom prst="rect">
                <a:avLst/>
              </a:prstGeom>
            </p:spPr>
          </p:pic>
        </p:grpSp>
        <p:grpSp>
          <p:nvGrpSpPr>
            <p:cNvPr id="114" name="Group 39">
              <a:extLst>
                <a:ext uri="{FF2B5EF4-FFF2-40B4-BE49-F238E27FC236}">
                  <a16:creationId xmlns:a16="http://schemas.microsoft.com/office/drawing/2014/main" id="{BDA63EC9-22D6-E9D8-42AA-76D8701CABB8}"/>
                </a:ext>
              </a:extLst>
            </p:cNvPr>
            <p:cNvGrpSpPr/>
            <p:nvPr/>
          </p:nvGrpSpPr>
          <p:grpSpPr>
            <a:xfrm>
              <a:off x="261214" y="2647681"/>
              <a:ext cx="864693" cy="864693"/>
              <a:chOff x="1444167" y="4715637"/>
              <a:chExt cx="864693" cy="864693"/>
            </a:xfrm>
          </p:grpSpPr>
          <p:sp>
            <p:nvSpPr>
              <p:cNvPr id="136" name="Oval 40">
                <a:extLst>
                  <a:ext uri="{FF2B5EF4-FFF2-40B4-BE49-F238E27FC236}">
                    <a16:creationId xmlns:a16="http://schemas.microsoft.com/office/drawing/2014/main" id="{FDAAE4CA-1859-7513-45B5-57BBEC7C9D8B}"/>
                  </a:ext>
                </a:extLst>
              </p:cNvPr>
              <p:cNvSpPr/>
              <p:nvPr/>
            </p:nvSpPr>
            <p:spPr>
              <a:xfrm>
                <a:off x="1444167" y="4715637"/>
                <a:ext cx="864693" cy="864693"/>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7" name="Graphic 41" descr="Hospital with solid fill">
                <a:extLst>
                  <a:ext uri="{FF2B5EF4-FFF2-40B4-BE49-F238E27FC236}">
                    <a16:creationId xmlns:a16="http://schemas.microsoft.com/office/drawing/2014/main" id="{158AA59E-EFF4-A650-1F07-26198FDA69F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74320" y="4825617"/>
                <a:ext cx="610610" cy="610610"/>
              </a:xfrm>
              <a:prstGeom prst="rect">
                <a:avLst/>
              </a:prstGeom>
            </p:spPr>
          </p:pic>
        </p:grpSp>
        <p:grpSp>
          <p:nvGrpSpPr>
            <p:cNvPr id="115" name="Group 42">
              <a:extLst>
                <a:ext uri="{FF2B5EF4-FFF2-40B4-BE49-F238E27FC236}">
                  <a16:creationId xmlns:a16="http://schemas.microsoft.com/office/drawing/2014/main" id="{F6E39C02-7A3D-831B-E8D4-B82EB04C5C6C}"/>
                </a:ext>
              </a:extLst>
            </p:cNvPr>
            <p:cNvGrpSpPr/>
            <p:nvPr/>
          </p:nvGrpSpPr>
          <p:grpSpPr>
            <a:xfrm>
              <a:off x="10771576" y="1565570"/>
              <a:ext cx="864693" cy="864693"/>
              <a:chOff x="9808616" y="4715637"/>
              <a:chExt cx="864693" cy="864693"/>
            </a:xfrm>
          </p:grpSpPr>
          <p:sp>
            <p:nvSpPr>
              <p:cNvPr id="134" name="Oval 43">
                <a:extLst>
                  <a:ext uri="{FF2B5EF4-FFF2-40B4-BE49-F238E27FC236}">
                    <a16:creationId xmlns:a16="http://schemas.microsoft.com/office/drawing/2014/main" id="{1643B386-758F-8B87-333B-F8F959B4FBBE}"/>
                  </a:ext>
                </a:extLst>
              </p:cNvPr>
              <p:cNvSpPr/>
              <p:nvPr/>
            </p:nvSpPr>
            <p:spPr>
              <a:xfrm>
                <a:off x="9808616" y="4715637"/>
                <a:ext cx="864693" cy="864693"/>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5" name="Graphic 44" descr="Inpatient outline">
                <a:extLst>
                  <a:ext uri="{FF2B5EF4-FFF2-40B4-BE49-F238E27FC236}">
                    <a16:creationId xmlns:a16="http://schemas.microsoft.com/office/drawing/2014/main" id="{63AE3A22-0BA9-41C5-E93C-7CDB3ADEC3F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947036" y="4848309"/>
                <a:ext cx="585011" cy="585011"/>
              </a:xfrm>
              <a:prstGeom prst="rect">
                <a:avLst/>
              </a:prstGeom>
            </p:spPr>
          </p:pic>
        </p:grpSp>
        <p:sp>
          <p:nvSpPr>
            <p:cNvPr id="116" name="TextBox 50">
              <a:extLst>
                <a:ext uri="{FF2B5EF4-FFF2-40B4-BE49-F238E27FC236}">
                  <a16:creationId xmlns:a16="http://schemas.microsoft.com/office/drawing/2014/main" id="{E0F22DA6-26C5-9C15-3BBC-4EBD0874910B}"/>
                </a:ext>
              </a:extLst>
            </p:cNvPr>
            <p:cNvSpPr txBox="1"/>
            <p:nvPr/>
          </p:nvSpPr>
          <p:spPr>
            <a:xfrm>
              <a:off x="1929721" y="1595359"/>
              <a:ext cx="2391251" cy="86598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Belastung</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durch</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tägliches</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Selbst-Management</a:t>
              </a:r>
              <a:r>
                <a:rPr kumimoji="0" lang="en-US" sz="1200" b="1" i="0" u="none" strike="noStrike" kern="0" cap="none" spc="0" normalizeH="0" baseline="30000" noProof="0">
                  <a:ln>
                    <a:noFill/>
                  </a:ln>
                  <a:solidFill>
                    <a:srgbClr val="E0C496"/>
                  </a:solidFill>
                  <a:effectLst/>
                  <a:uLnTx/>
                  <a:uFillTx/>
                  <a:ea typeface="+mn-ea"/>
                  <a:cs typeface="Arial" panose="020B0604020202020204" pitchFamily="34" charset="0"/>
                </a:rPr>
                <a:t>1</a:t>
              </a:r>
              <a:endParaRPr kumimoji="0" lang="en-NZ" sz="1200" b="0" i="0" u="none" strike="noStrike" kern="0" cap="none" spc="0" normalizeH="0" baseline="0" noProof="0">
                <a:ln>
                  <a:noFill/>
                </a:ln>
                <a:solidFill>
                  <a:srgbClr val="E0C496"/>
                </a:solidFill>
                <a:effectLst/>
                <a:uLnTx/>
                <a:uFillTx/>
                <a:ea typeface="+mn-ea"/>
                <a:cs typeface="+mn-cs"/>
              </a:endParaRPr>
            </a:p>
          </p:txBody>
        </p:sp>
        <p:sp>
          <p:nvSpPr>
            <p:cNvPr id="117" name="TextBox 51">
              <a:extLst>
                <a:ext uri="{FF2B5EF4-FFF2-40B4-BE49-F238E27FC236}">
                  <a16:creationId xmlns:a16="http://schemas.microsoft.com/office/drawing/2014/main" id="{27C9CEF4-0236-7BE2-88D2-CB119B681F0C}"/>
                </a:ext>
              </a:extLst>
            </p:cNvPr>
            <p:cNvSpPr txBox="1"/>
            <p:nvPr/>
          </p:nvSpPr>
          <p:spPr>
            <a:xfrm>
              <a:off x="7972404" y="4830780"/>
              <a:ext cx="1812449"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latin typeface="+mn-lt"/>
                  <a:ea typeface="+mn-ea"/>
                  <a:cs typeface="Arial" panose="020B0604020202020204" pitchFamily="34" charset="0"/>
                </a:rPr>
                <a:t>Familiäre</a:t>
              </a:r>
              <a:r>
                <a:rPr kumimoji="0" lang="en-US" sz="1200" b="1" i="0" u="none" strike="noStrike" kern="0" cap="none" spc="0" normalizeH="0" baseline="0" noProof="0">
                  <a:ln>
                    <a:noFill/>
                  </a:ln>
                  <a:solidFill>
                    <a:srgbClr val="2F3651"/>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2F3651"/>
                  </a:solidFill>
                  <a:effectLst/>
                  <a:uLnTx/>
                  <a:uFillTx/>
                  <a:latin typeface="+mn-lt"/>
                  <a:ea typeface="+mn-ea"/>
                  <a:cs typeface="Arial" panose="020B0604020202020204" pitchFamily="34" charset="0"/>
                </a:rPr>
                <a:t>7</a:t>
              </a:r>
              <a:r>
                <a:rPr kumimoji="0" lang="en-US" sz="1200" b="1" i="0" u="none" strike="noStrike" kern="0" cap="none" spc="0" normalizeH="0" baseline="0" noProof="0">
                  <a:ln>
                    <a:noFill/>
                  </a:ln>
                  <a:solidFill>
                    <a:srgbClr val="2F3651"/>
                  </a:solidFill>
                  <a:effectLst/>
                  <a:uLnTx/>
                  <a:uFillTx/>
                  <a:latin typeface="+mn-lt"/>
                  <a:ea typeface="+mn-ea"/>
                  <a:cs typeface="Arial" panose="020B0604020202020204" pitchFamily="34" charset="0"/>
                </a:rPr>
                <a:t>  </a:t>
              </a:r>
            </a:p>
          </p:txBody>
        </p:sp>
        <p:sp>
          <p:nvSpPr>
            <p:cNvPr id="118" name="TextBox 52">
              <a:extLst>
                <a:ext uri="{FF2B5EF4-FFF2-40B4-BE49-F238E27FC236}">
                  <a16:creationId xmlns:a16="http://schemas.microsoft.com/office/drawing/2014/main" id="{A642374C-6679-D011-6DAA-585F1A1A5D9B}"/>
                </a:ext>
              </a:extLst>
            </p:cNvPr>
            <p:cNvSpPr txBox="1"/>
            <p:nvPr/>
          </p:nvSpPr>
          <p:spPr>
            <a:xfrm>
              <a:off x="8256205" y="355457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71BFC0"/>
                  </a:solidFill>
                  <a:effectLst/>
                  <a:uLnTx/>
                  <a:uFillTx/>
                  <a:latin typeface="+mn-lt"/>
                  <a:ea typeface="+mn-ea"/>
                  <a:cs typeface="Arial" panose="020B0604020202020204" pitchFamily="34" charset="0"/>
                </a:rPr>
                <a:t>Sozioökonomische</a:t>
              </a:r>
              <a:r>
                <a:rPr kumimoji="0" lang="en-US" sz="1200" b="1" i="0" u="none" strike="noStrike" kern="0" cap="none" spc="0" normalizeH="0" baseline="0" noProof="0">
                  <a:ln>
                    <a:noFill/>
                  </a:ln>
                  <a:solidFill>
                    <a:srgbClr val="71BFC0"/>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71BFC0"/>
                  </a:solidFill>
                  <a:effectLst/>
                  <a:uLnTx/>
                  <a:uFillTx/>
                  <a:latin typeface="+mn-lt"/>
                  <a:ea typeface="+mn-ea"/>
                  <a:cs typeface="Arial" panose="020B0604020202020204" pitchFamily="34" charset="0"/>
                </a:rPr>
                <a:t>7</a:t>
              </a:r>
              <a:r>
                <a:rPr kumimoji="0" lang="en-US" sz="1200" b="1" i="0" u="none" strike="noStrike" kern="0" cap="none" spc="0" normalizeH="0" baseline="0" noProof="0">
                  <a:ln>
                    <a:noFill/>
                  </a:ln>
                  <a:solidFill>
                    <a:srgbClr val="71BFC0"/>
                  </a:solidFill>
                  <a:effectLst/>
                  <a:uLnTx/>
                  <a:uFillTx/>
                  <a:latin typeface="+mn-lt"/>
                  <a:ea typeface="+mn-ea"/>
                  <a:cs typeface="Arial" panose="020B0604020202020204" pitchFamily="34" charset="0"/>
                </a:rPr>
                <a:t>  </a:t>
              </a:r>
            </a:p>
          </p:txBody>
        </p:sp>
        <p:sp>
          <p:nvSpPr>
            <p:cNvPr id="119" name="TextBox 53">
              <a:extLst>
                <a:ext uri="{FF2B5EF4-FFF2-40B4-BE49-F238E27FC236}">
                  <a16:creationId xmlns:a16="http://schemas.microsoft.com/office/drawing/2014/main" id="{B32E1B85-20E7-2FB5-F39C-C14166A8D76F}"/>
                </a:ext>
              </a:extLst>
            </p:cNvPr>
            <p:cNvSpPr txBox="1"/>
            <p:nvPr/>
          </p:nvSpPr>
          <p:spPr>
            <a:xfrm>
              <a:off x="1471733" y="3033941"/>
              <a:ext cx="2773789"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CC9C50"/>
                  </a:solidFill>
                  <a:effectLst/>
                  <a:uLnTx/>
                  <a:uFillTx/>
                  <a:latin typeface="+mn-lt"/>
                  <a:ea typeface="+mn-ea"/>
                  <a:cs typeface="Arial" panose="020B0604020202020204" pitchFamily="34" charset="0"/>
                </a:rPr>
                <a:t>Hypoglykämien</a:t>
              </a: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 und </a:t>
              </a:r>
              <a:b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b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DKA-Komplikationen</a:t>
              </a:r>
              <a:r>
                <a:rPr kumimoji="0" lang="en-US" sz="1200" b="1" i="0" u="none" strike="noStrike" kern="0" cap="none" spc="0" normalizeH="0" baseline="30000" noProof="0">
                  <a:ln>
                    <a:noFill/>
                  </a:ln>
                  <a:solidFill>
                    <a:srgbClr val="CC9C50"/>
                  </a:solidFill>
                  <a:effectLst/>
                  <a:uLnTx/>
                  <a:uFillTx/>
                  <a:latin typeface="+mn-lt"/>
                  <a:ea typeface="+mn-ea"/>
                  <a:cs typeface="Arial" panose="020B0604020202020204" pitchFamily="34" charset="0"/>
                </a:rPr>
                <a:t>2,3</a:t>
              </a: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 </a:t>
              </a:r>
            </a:p>
          </p:txBody>
        </p:sp>
        <p:sp>
          <p:nvSpPr>
            <p:cNvPr id="120" name="TextBox 54">
              <a:extLst>
                <a:ext uri="{FF2B5EF4-FFF2-40B4-BE49-F238E27FC236}">
                  <a16:creationId xmlns:a16="http://schemas.microsoft.com/office/drawing/2014/main" id="{D7FEBFFB-B036-A1C1-CCD4-AE6CC2AE48A8}"/>
                </a:ext>
              </a:extLst>
            </p:cNvPr>
            <p:cNvSpPr txBox="1"/>
            <p:nvPr/>
          </p:nvSpPr>
          <p:spPr>
            <a:xfrm>
              <a:off x="7903941" y="1937493"/>
              <a:ext cx="2835421"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347475"/>
                  </a:solidFill>
                  <a:effectLst/>
                  <a:uLnTx/>
                  <a:uFillTx/>
                  <a:latin typeface="+mn-lt"/>
                  <a:ea typeface="+mn-ea"/>
                  <a:cs typeface="Arial" panose="020B0604020202020204" pitchFamily="34" charset="0"/>
                </a:rPr>
                <a:t>Langzeit-Komlikationen</a:t>
              </a:r>
              <a:r>
                <a:rPr kumimoji="0" lang="en-US" sz="1200" b="1" i="0" u="none" strike="noStrike" kern="0" cap="none" spc="0" normalizeH="0" baseline="0" noProof="0">
                  <a:ln>
                    <a:noFill/>
                  </a:ln>
                  <a:solidFill>
                    <a:srgbClr val="347475"/>
                  </a:solidFill>
                  <a:effectLst/>
                  <a:uLnTx/>
                  <a:uFillTx/>
                  <a:latin typeface="+mn-lt"/>
                  <a:ea typeface="+mn-ea"/>
                  <a:cs typeface="Arial" panose="020B0604020202020204" pitchFamily="34" charset="0"/>
                </a:rPr>
                <a:t> des Diabetes</a:t>
              </a:r>
              <a:r>
                <a:rPr kumimoji="0" lang="en-US" sz="1200" b="1" i="0" u="none" strike="noStrike" kern="0" cap="none" spc="0" normalizeH="0" baseline="30000" noProof="0">
                  <a:ln>
                    <a:noFill/>
                  </a:ln>
                  <a:solidFill>
                    <a:srgbClr val="347475"/>
                  </a:solidFill>
                  <a:effectLst/>
                  <a:uLnTx/>
                  <a:uFillTx/>
                  <a:latin typeface="+mn-lt"/>
                  <a:ea typeface="+mn-ea"/>
                  <a:cs typeface="Arial" panose="020B0604020202020204" pitchFamily="34" charset="0"/>
                </a:rPr>
                <a:t>8,9</a:t>
              </a:r>
              <a:endParaRPr kumimoji="0" lang="en-NZ" sz="1200" b="1" i="0" u="none" strike="noStrike" kern="0" cap="none" spc="0" normalizeH="0" baseline="30000" noProof="0">
                <a:ln>
                  <a:noFill/>
                </a:ln>
                <a:solidFill>
                  <a:srgbClr val="347475"/>
                </a:solidFill>
                <a:effectLst/>
                <a:uLnTx/>
                <a:uFillTx/>
                <a:latin typeface="+mn-lt"/>
                <a:ea typeface="+mn-ea"/>
                <a:cs typeface="Arial" panose="020B0604020202020204" pitchFamily="34" charset="0"/>
              </a:endParaRPr>
            </a:p>
          </p:txBody>
        </p:sp>
        <p:sp>
          <p:nvSpPr>
            <p:cNvPr id="121" name="Oval 55">
              <a:extLst>
                <a:ext uri="{FF2B5EF4-FFF2-40B4-BE49-F238E27FC236}">
                  <a16:creationId xmlns:a16="http://schemas.microsoft.com/office/drawing/2014/main" id="{1CF2DEB9-CE55-95C5-DE58-B71C8AAF5BE7}"/>
                </a:ext>
              </a:extLst>
            </p:cNvPr>
            <p:cNvSpPr/>
            <p:nvPr/>
          </p:nvSpPr>
          <p:spPr>
            <a:xfrm>
              <a:off x="6624694" y="4625089"/>
              <a:ext cx="231434" cy="231434"/>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22" name="Oval 56">
              <a:extLst>
                <a:ext uri="{FF2B5EF4-FFF2-40B4-BE49-F238E27FC236}">
                  <a16:creationId xmlns:a16="http://schemas.microsoft.com/office/drawing/2014/main" id="{7108DD82-D096-F013-8F1D-E6816A4BB115}"/>
                </a:ext>
              </a:extLst>
            </p:cNvPr>
            <p:cNvSpPr/>
            <p:nvPr/>
          </p:nvSpPr>
          <p:spPr>
            <a:xfrm>
              <a:off x="5272716" y="4654386"/>
              <a:ext cx="231434" cy="231434"/>
            </a:xfrm>
            <a:prstGeom prst="ellipse">
              <a:avLst/>
            </a:prstGeom>
            <a:solidFill>
              <a:srgbClr val="2F3651">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23" name="Oval 57">
              <a:extLst>
                <a:ext uri="{FF2B5EF4-FFF2-40B4-BE49-F238E27FC236}">
                  <a16:creationId xmlns:a16="http://schemas.microsoft.com/office/drawing/2014/main" id="{B064F119-B633-B424-731E-0B3936C816C0}"/>
                </a:ext>
              </a:extLst>
            </p:cNvPr>
            <p:cNvSpPr/>
            <p:nvPr/>
          </p:nvSpPr>
          <p:spPr>
            <a:xfrm>
              <a:off x="4357847" y="3540311"/>
              <a:ext cx="231434" cy="231434"/>
            </a:xfrm>
            <a:prstGeom prst="ellipse">
              <a:avLst/>
            </a:prstGeom>
            <a:solidFill>
              <a:srgbClr val="575D72">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grpSp>
          <p:nvGrpSpPr>
            <p:cNvPr id="124" name="Group 2">
              <a:extLst>
                <a:ext uri="{FF2B5EF4-FFF2-40B4-BE49-F238E27FC236}">
                  <a16:creationId xmlns:a16="http://schemas.microsoft.com/office/drawing/2014/main" id="{B5A40E99-A272-3432-C533-9989A70B52F4}"/>
                </a:ext>
              </a:extLst>
            </p:cNvPr>
            <p:cNvGrpSpPr/>
            <p:nvPr/>
          </p:nvGrpSpPr>
          <p:grpSpPr>
            <a:xfrm>
              <a:off x="595271" y="1361997"/>
              <a:ext cx="864693" cy="864693"/>
              <a:chOff x="4332902" y="1361997"/>
              <a:chExt cx="864693" cy="864693"/>
            </a:xfrm>
          </p:grpSpPr>
          <p:sp>
            <p:nvSpPr>
              <p:cNvPr id="132" name="Oval 63">
                <a:extLst>
                  <a:ext uri="{FF2B5EF4-FFF2-40B4-BE49-F238E27FC236}">
                    <a16:creationId xmlns:a16="http://schemas.microsoft.com/office/drawing/2014/main" id="{69F80740-AB54-76C8-CB73-5843C76717C4}"/>
                  </a:ext>
                </a:extLst>
              </p:cNvPr>
              <p:cNvSpPr/>
              <p:nvPr/>
            </p:nvSpPr>
            <p:spPr>
              <a:xfrm>
                <a:off x="4332902" y="1361997"/>
                <a:ext cx="864693" cy="864693"/>
              </a:xfrm>
              <a:prstGeom prst="ellipse">
                <a:avLst/>
              </a:prstGeom>
              <a:solidFill>
                <a:srgbClr val="E0C496"/>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3" name="Graphic 66" descr="Checklist with solid fill">
                <a:extLst>
                  <a:ext uri="{FF2B5EF4-FFF2-40B4-BE49-F238E27FC236}">
                    <a16:creationId xmlns:a16="http://schemas.microsoft.com/office/drawing/2014/main" id="{74E12C0A-2279-7F63-3AE2-DCBFD4D9C45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522434" y="1544271"/>
                <a:ext cx="497766" cy="497766"/>
              </a:xfrm>
              <a:prstGeom prst="rect">
                <a:avLst/>
              </a:prstGeom>
            </p:spPr>
          </p:pic>
        </p:grpSp>
        <p:grpSp>
          <p:nvGrpSpPr>
            <p:cNvPr id="125" name="Group 8">
              <a:extLst>
                <a:ext uri="{FF2B5EF4-FFF2-40B4-BE49-F238E27FC236}">
                  <a16:creationId xmlns:a16="http://schemas.microsoft.com/office/drawing/2014/main" id="{BAA5A0F3-B399-5501-F618-DCC2CD270D58}"/>
                </a:ext>
              </a:extLst>
            </p:cNvPr>
            <p:cNvGrpSpPr/>
            <p:nvPr/>
          </p:nvGrpSpPr>
          <p:grpSpPr>
            <a:xfrm>
              <a:off x="10796935" y="3099279"/>
              <a:ext cx="864693" cy="864693"/>
              <a:chOff x="10692879" y="4232328"/>
              <a:chExt cx="864693" cy="864693"/>
            </a:xfrm>
          </p:grpSpPr>
          <p:sp>
            <p:nvSpPr>
              <p:cNvPr id="130" name="Oval 60">
                <a:extLst>
                  <a:ext uri="{FF2B5EF4-FFF2-40B4-BE49-F238E27FC236}">
                    <a16:creationId xmlns:a16="http://schemas.microsoft.com/office/drawing/2014/main" id="{88DABAA6-EAE1-F61E-EB7A-BEC55D7E08FD}"/>
                  </a:ext>
                </a:extLst>
              </p:cNvPr>
              <p:cNvSpPr/>
              <p:nvPr/>
            </p:nvSpPr>
            <p:spPr>
              <a:xfrm>
                <a:off x="10692879" y="4232328"/>
                <a:ext cx="864693" cy="864693"/>
              </a:xfrm>
              <a:prstGeom prst="ellipse">
                <a:avLst/>
              </a:prstGeom>
              <a:solidFill>
                <a:srgbClr val="71BFC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1" name="Graphic 71" descr="Coins outline">
                <a:extLst>
                  <a:ext uri="{FF2B5EF4-FFF2-40B4-BE49-F238E27FC236}">
                    <a16:creationId xmlns:a16="http://schemas.microsoft.com/office/drawing/2014/main" id="{17ADC8C6-7D91-5ECD-CA8A-C4B5BEB39FA9}"/>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0776219" y="4305380"/>
                <a:ext cx="698012" cy="698012"/>
              </a:xfrm>
              <a:prstGeom prst="rect">
                <a:avLst/>
              </a:prstGeom>
            </p:spPr>
          </p:pic>
        </p:grpSp>
        <p:grpSp>
          <p:nvGrpSpPr>
            <p:cNvPr id="126" name="Group 5">
              <a:extLst>
                <a:ext uri="{FF2B5EF4-FFF2-40B4-BE49-F238E27FC236}">
                  <a16:creationId xmlns:a16="http://schemas.microsoft.com/office/drawing/2014/main" id="{FBC5BEE5-4D35-41BB-1C50-A853B645548E}"/>
                </a:ext>
              </a:extLst>
            </p:cNvPr>
            <p:cNvGrpSpPr/>
            <p:nvPr/>
          </p:nvGrpSpPr>
          <p:grpSpPr>
            <a:xfrm>
              <a:off x="10310901" y="4396723"/>
              <a:ext cx="864693" cy="864693"/>
              <a:chOff x="8482298" y="3912732"/>
              <a:chExt cx="864693" cy="864693"/>
            </a:xfrm>
          </p:grpSpPr>
          <p:sp>
            <p:nvSpPr>
              <p:cNvPr id="128" name="Oval 74">
                <a:extLst>
                  <a:ext uri="{FF2B5EF4-FFF2-40B4-BE49-F238E27FC236}">
                    <a16:creationId xmlns:a16="http://schemas.microsoft.com/office/drawing/2014/main" id="{EFE8D0E5-07DB-9A85-A246-5D81D11C2C34}"/>
                  </a:ext>
                </a:extLst>
              </p:cNvPr>
              <p:cNvSpPr/>
              <p:nvPr/>
            </p:nvSpPr>
            <p:spPr>
              <a:xfrm>
                <a:off x="8482298" y="3912732"/>
                <a:ext cx="864693" cy="864693"/>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29" name="Graphic 72" descr="Family with two children outline">
                <a:extLst>
                  <a:ext uri="{FF2B5EF4-FFF2-40B4-BE49-F238E27FC236}">
                    <a16:creationId xmlns:a16="http://schemas.microsoft.com/office/drawing/2014/main" id="{E6664456-D40D-A708-F5BF-CF49E7643D6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532268" y="3935333"/>
                <a:ext cx="750961" cy="750961"/>
              </a:xfrm>
              <a:prstGeom prst="rect">
                <a:avLst/>
              </a:prstGeom>
            </p:spPr>
          </p:pic>
        </p:grpSp>
        <p:cxnSp>
          <p:nvCxnSpPr>
            <p:cNvPr id="127" name="Straight Connector 76">
              <a:extLst>
                <a:ext uri="{FF2B5EF4-FFF2-40B4-BE49-F238E27FC236}">
                  <a16:creationId xmlns:a16="http://schemas.microsoft.com/office/drawing/2014/main" id="{B4E34670-80B8-2CF8-09D2-8D5762A7B373}"/>
                </a:ext>
              </a:extLst>
            </p:cNvPr>
            <p:cNvCxnSpPr>
              <a:cxnSpLocks/>
            </p:cNvCxnSpPr>
            <p:nvPr/>
          </p:nvCxnSpPr>
          <p:spPr>
            <a:xfrm>
              <a:off x="7224988" y="1759484"/>
              <a:ext cx="3652793" cy="0"/>
            </a:xfrm>
            <a:prstGeom prst="line">
              <a:avLst/>
            </a:prstGeom>
            <a:noFill/>
            <a:ln w="9525" cap="flat" cmpd="sng" algn="ctr">
              <a:solidFill>
                <a:srgbClr val="347475"/>
              </a:solidFill>
              <a:prstDash val="solid"/>
            </a:ln>
            <a:effectLst/>
          </p:spPr>
        </p:cxnSp>
      </p:grpSp>
      <p:sp>
        <p:nvSpPr>
          <p:cNvPr id="143" name="Text Placeholder 4">
            <a:extLst>
              <a:ext uri="{FF2B5EF4-FFF2-40B4-BE49-F238E27FC236}">
                <a16:creationId xmlns:a16="http://schemas.microsoft.com/office/drawing/2014/main" id="{444EBF84-8478-944D-B246-A7C5847DC784}"/>
              </a:ext>
            </a:extLst>
          </p:cNvPr>
          <p:cNvSpPr txBox="1">
            <a:spLocks/>
          </p:cNvSpPr>
          <p:nvPr/>
        </p:nvSpPr>
        <p:spPr>
          <a:xfrm>
            <a:off x="431265" y="4698126"/>
            <a:ext cx="8361656"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Shrivastava SR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J Diabetes Metab Disord</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2013; 12: 14.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Hammersen</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J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Pediatr</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Diabetes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2022; 22: 455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62.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Aye T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443</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9.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Butwicka</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2015; 38: 453–9.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Fleming M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1700</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7.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6.</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Nielsen HB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Res</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Clin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Pract</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2016; 121: 62–8.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Dehn-Hindenberg A </a:t>
            </a:r>
            <a:r>
              <a:rPr kumimoji="0" lang="de-DE"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2021; 44: 2656–63.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8.</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Rawshani</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Lancet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2018; 392: 477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86.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9.</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Duca</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LM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2017; 40: 1249</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55.</a:t>
            </a:r>
            <a:endParaRPr kumimoji="0" lang="en-NZ"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2" name="Ellipse 1">
            <a:extLst>
              <a:ext uri="{FF2B5EF4-FFF2-40B4-BE49-F238E27FC236}">
                <a16:creationId xmlns:a16="http://schemas.microsoft.com/office/drawing/2014/main" id="{2DD0934A-D3C6-EED5-8660-5634D2099F36}"/>
              </a:ext>
            </a:extLst>
          </p:cNvPr>
          <p:cNvSpPr/>
          <p:nvPr/>
        </p:nvSpPr>
        <p:spPr>
          <a:xfrm>
            <a:off x="431265" y="632295"/>
            <a:ext cx="3186301" cy="1230710"/>
          </a:xfrm>
          <a:prstGeom prst="ellipse">
            <a:avLst/>
          </a:prstGeom>
          <a:noFill/>
          <a:ln w="381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32929816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14921" y="11485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erfordert ein Leben lang intensives Selbst-management zur Blutzuckerkontrolle</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143" name="Text Placeholder 4">
            <a:extLst>
              <a:ext uri="{FF2B5EF4-FFF2-40B4-BE49-F238E27FC236}">
                <a16:creationId xmlns:a16="http://schemas.microsoft.com/office/drawing/2014/main" id="{011FB441-F567-5A16-A125-05C7769EE0B7}"/>
              </a:ext>
            </a:extLst>
          </p:cNvPr>
          <p:cNvSpPr txBox="1">
            <a:spLocks/>
          </p:cNvSpPr>
          <p:nvPr/>
        </p:nvSpPr>
        <p:spPr>
          <a:xfrm>
            <a:off x="407741" y="4678259"/>
            <a:ext cx="7514652"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Trudeau B </a:t>
            </a:r>
            <a:r>
              <a:rPr kumimoji="0" lang="pt-BR"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Diabetes Spectr </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2019; 32: 21</a:t>
            </a:r>
            <a:r>
              <a:rPr kumimoji="0" lang="da-DK" sz="600" b="0" i="0" u="none" strike="noStrike" kern="1200" cap="none" spc="0" normalizeH="0" baseline="0" noProof="0">
                <a:ln>
                  <a:noFill/>
                </a:ln>
                <a:solidFill>
                  <a:srgbClr val="404040"/>
                </a:solidFill>
                <a:effectLst/>
                <a:uLnTx/>
                <a:uFillTx/>
                <a:latin typeface="+mn-lt"/>
                <a:ea typeface="Arial"/>
                <a:cs typeface="Arial"/>
              </a:rPr>
              <a:t>–</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9. </a:t>
            </a:r>
            <a:r>
              <a:rPr kumimoji="0" lang="pt-BR"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2.</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ADA Professional Practice Committee. </a:t>
            </a:r>
            <a:r>
              <a:rPr kumimoji="0" lang="pt-BR"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Diabetes Care </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2026; 49 (Suppl. 1): S89</a:t>
            </a:r>
            <a:r>
              <a:rPr kumimoji="0" lang="da-DK" sz="600" b="0" i="0" u="none" strike="noStrike" kern="1200" cap="none" spc="0" normalizeH="0" baseline="0" noProof="0">
                <a:ln>
                  <a:noFill/>
                </a:ln>
                <a:solidFill>
                  <a:srgbClr val="404040"/>
                </a:solidFill>
                <a:effectLst/>
                <a:uLnTx/>
                <a:uFillTx/>
                <a:latin typeface="+mn-lt"/>
                <a:ea typeface="Arial"/>
                <a:cs typeface="Arial"/>
              </a:rPr>
              <a:t>–</a:t>
            </a:r>
            <a:r>
              <a:rPr kumimoji="0" lang="pt-BR"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S131</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a:t>
            </a:r>
            <a:endParaRPr kumimoji="0" lang="en-NZ"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p:txBody>
      </p:sp>
      <p:grpSp>
        <p:nvGrpSpPr>
          <p:cNvPr id="188" name="Gruppieren 187">
            <a:extLst>
              <a:ext uri="{FF2B5EF4-FFF2-40B4-BE49-F238E27FC236}">
                <a16:creationId xmlns:a16="http://schemas.microsoft.com/office/drawing/2014/main" id="{BDBA3FD0-FD7E-55B5-9D34-C8A4E9613DD2}"/>
              </a:ext>
            </a:extLst>
          </p:cNvPr>
          <p:cNvGrpSpPr/>
          <p:nvPr/>
        </p:nvGrpSpPr>
        <p:grpSpPr>
          <a:xfrm>
            <a:off x="155644" y="965667"/>
            <a:ext cx="8621069" cy="3794371"/>
            <a:chOff x="212182" y="871696"/>
            <a:chExt cx="8804226" cy="3983009"/>
          </a:xfrm>
        </p:grpSpPr>
        <p:sp>
          <p:nvSpPr>
            <p:cNvPr id="96" name="Text Placeholder 7">
              <a:extLst>
                <a:ext uri="{FF2B5EF4-FFF2-40B4-BE49-F238E27FC236}">
                  <a16:creationId xmlns:a16="http://schemas.microsoft.com/office/drawing/2014/main" id="{6A2F5361-B175-8C7A-A129-F93AF2DF4046}"/>
                </a:ext>
              </a:extLst>
            </p:cNvPr>
            <p:cNvSpPr txBox="1">
              <a:spLocks/>
            </p:cNvSpPr>
            <p:nvPr/>
          </p:nvSpPr>
          <p:spPr>
            <a:xfrm>
              <a:off x="462217" y="871696"/>
              <a:ext cx="8422631" cy="173743"/>
            </a:xfrm>
            <a:prstGeom prst="rect">
              <a:avLst/>
            </a:prstGeom>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350" b="0" i="0" kern="1200">
                  <a:solidFill>
                    <a:schemeClr val="accent2"/>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de-DE" sz="1100" b="1" i="0" u="none" strike="noStrike" kern="1200" cap="none" spc="0" normalizeH="0" baseline="0" noProof="0">
                  <a:ln>
                    <a:noFill/>
                  </a:ln>
                  <a:solidFill>
                    <a:srgbClr val="404040"/>
                  </a:solidFill>
                  <a:effectLst/>
                  <a:uLnTx/>
                  <a:uFillTx/>
                  <a:latin typeface="+mn-lt"/>
                  <a:ea typeface="+mn-ea"/>
                  <a:cs typeface="Arial" panose="020B0604020202020204" pitchFamily="34" charset="0"/>
                </a:rPr>
                <a:t>Täglich erforderliche interne und externe Fähigkeiten und Aufgaben für das T1D-Selbstmanagement</a:t>
              </a:r>
              <a:endParaRPr kumimoji="0" lang="en-US" sz="1100" b="1"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p:txBody>
        </p:sp>
        <p:sp>
          <p:nvSpPr>
            <p:cNvPr id="142" name="Rectangle 15">
              <a:extLst>
                <a:ext uri="{FF2B5EF4-FFF2-40B4-BE49-F238E27FC236}">
                  <a16:creationId xmlns:a16="http://schemas.microsoft.com/office/drawing/2014/main" id="{E1B79364-FE55-7C22-E345-4482CEA9C47F}"/>
                </a:ext>
              </a:extLst>
            </p:cNvPr>
            <p:cNvSpPr/>
            <p:nvPr/>
          </p:nvSpPr>
          <p:spPr>
            <a:xfrm>
              <a:off x="816531" y="1477585"/>
              <a:ext cx="3867150" cy="3024578"/>
            </a:xfrm>
            <a:prstGeom prst="rect">
              <a:avLst/>
            </a:prstGeom>
            <a:noFill/>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0000"/>
                </a:solidFill>
                <a:effectLst/>
                <a:uLnTx/>
                <a:uFillTx/>
                <a:ea typeface="+mn-ea"/>
                <a:cs typeface="+mn-cs"/>
              </a:endParaRPr>
            </a:p>
          </p:txBody>
        </p:sp>
        <p:sp>
          <p:nvSpPr>
            <p:cNvPr id="144" name="Circle: Hollow 14">
              <a:extLst>
                <a:ext uri="{FF2B5EF4-FFF2-40B4-BE49-F238E27FC236}">
                  <a16:creationId xmlns:a16="http://schemas.microsoft.com/office/drawing/2014/main" id="{C4478EBF-6512-2362-7983-3E4A24CC2AD0}"/>
                </a:ext>
              </a:extLst>
            </p:cNvPr>
            <p:cNvSpPr/>
            <p:nvPr/>
          </p:nvSpPr>
          <p:spPr>
            <a:xfrm>
              <a:off x="412399" y="1907074"/>
              <a:ext cx="1754003" cy="1754003"/>
            </a:xfrm>
            <a:prstGeom prst="donut">
              <a:avLst>
                <a:gd name="adj" fmla="val 17983"/>
              </a:avLst>
            </a:prstGeom>
            <a:solidFill>
              <a:srgbClr val="C7E7E4"/>
            </a:solidFill>
            <a:ln w="25400" cap="flat" cmpd="sng" algn="ctr">
              <a:noFill/>
              <a:prstDash val="solid"/>
            </a:ln>
            <a:effectLst/>
          </p:spPr>
          <p:txBody>
            <a:bodyPr wrap="square"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45" name="Circle: Hollow 16">
              <a:extLst>
                <a:ext uri="{FF2B5EF4-FFF2-40B4-BE49-F238E27FC236}">
                  <a16:creationId xmlns:a16="http://schemas.microsoft.com/office/drawing/2014/main" id="{F109523C-FAE5-731A-95DA-FB6B52AF7457}"/>
                </a:ext>
              </a:extLst>
            </p:cNvPr>
            <p:cNvSpPr/>
            <p:nvPr/>
          </p:nvSpPr>
          <p:spPr>
            <a:xfrm>
              <a:off x="2600799" y="1907074"/>
              <a:ext cx="1754003" cy="1754003"/>
            </a:xfrm>
            <a:prstGeom prst="donut">
              <a:avLst>
                <a:gd name="adj" fmla="val 17983"/>
              </a:avLst>
            </a:prstGeom>
            <a:solidFill>
              <a:srgbClr val="C7E7E4"/>
            </a:solidFill>
            <a:ln w="25400" cap="flat" cmpd="sng" algn="ctr">
              <a:noFill/>
              <a:prstDash val="solid"/>
            </a:ln>
            <a:effectLst/>
          </p:spPr>
          <p:txBody>
            <a:bodyPr wrap="square"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46" name="Circle: Hollow 17">
              <a:extLst>
                <a:ext uri="{FF2B5EF4-FFF2-40B4-BE49-F238E27FC236}">
                  <a16:creationId xmlns:a16="http://schemas.microsoft.com/office/drawing/2014/main" id="{2617DA59-34D0-C247-BBF8-CCF3FB930481}"/>
                </a:ext>
              </a:extLst>
            </p:cNvPr>
            <p:cNvSpPr/>
            <p:nvPr/>
          </p:nvSpPr>
          <p:spPr>
            <a:xfrm>
              <a:off x="4789199" y="1907074"/>
              <a:ext cx="1754003" cy="1754003"/>
            </a:xfrm>
            <a:prstGeom prst="donut">
              <a:avLst>
                <a:gd name="adj" fmla="val 17983"/>
              </a:avLst>
            </a:prstGeom>
            <a:solidFill>
              <a:srgbClr val="C7E7E4"/>
            </a:solidFill>
            <a:ln w="25400" cap="flat" cmpd="sng" algn="ctr">
              <a:noFill/>
              <a:prstDash val="solid"/>
            </a:ln>
            <a:effectLst/>
          </p:spPr>
          <p:txBody>
            <a:bodyPr wrap="square"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47" name="Circle: Hollow 18">
              <a:extLst>
                <a:ext uri="{FF2B5EF4-FFF2-40B4-BE49-F238E27FC236}">
                  <a16:creationId xmlns:a16="http://schemas.microsoft.com/office/drawing/2014/main" id="{55968A4F-652F-C780-951A-E91CFC635CD4}"/>
                </a:ext>
              </a:extLst>
            </p:cNvPr>
            <p:cNvSpPr/>
            <p:nvPr/>
          </p:nvSpPr>
          <p:spPr>
            <a:xfrm>
              <a:off x="6977599" y="1907074"/>
              <a:ext cx="1754003" cy="1754003"/>
            </a:xfrm>
            <a:prstGeom prst="donut">
              <a:avLst>
                <a:gd name="adj" fmla="val 17983"/>
              </a:avLst>
            </a:prstGeom>
            <a:solidFill>
              <a:srgbClr val="C7E7E4"/>
            </a:solidFill>
            <a:ln w="25400" cap="flat" cmpd="sng" algn="ctr">
              <a:noFill/>
              <a:prstDash val="solid"/>
            </a:ln>
            <a:effectLst/>
          </p:spPr>
          <p:txBody>
            <a:bodyPr wrap="square"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48" name="Text Placeholder 7">
              <a:extLst>
                <a:ext uri="{FF2B5EF4-FFF2-40B4-BE49-F238E27FC236}">
                  <a16:creationId xmlns:a16="http://schemas.microsoft.com/office/drawing/2014/main" id="{72D4F8FA-617B-9FB4-EF59-76751BF721C5}"/>
                </a:ext>
              </a:extLst>
            </p:cNvPr>
            <p:cNvSpPr txBox="1">
              <a:spLocks/>
            </p:cNvSpPr>
            <p:nvPr/>
          </p:nvSpPr>
          <p:spPr>
            <a:xfrm>
              <a:off x="772847" y="2687816"/>
              <a:ext cx="1009355" cy="413540"/>
            </a:xfrm>
            <a:prstGeom prst="rect">
              <a:avLst/>
            </a:prstGeom>
          </p:spPr>
          <p:txBody>
            <a:bodyPr vert="horz" wrap="square" lIns="0" tIns="0" rIns="0" bIns="0" rtlCol="0" anchor="ctr">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err="1">
                  <a:ln>
                    <a:noFill/>
                  </a:ln>
                  <a:solidFill>
                    <a:srgbClr val="CC9C50">
                      <a:lumMod val="75000"/>
                    </a:srgbClr>
                  </a:solidFill>
                  <a:effectLst/>
                  <a:uLnTx/>
                  <a:uFillTx/>
                  <a:latin typeface="+mn-lt"/>
                  <a:ea typeface="+mn-ea"/>
                  <a:cs typeface="Arial" panose="020B0604020202020204" pitchFamily="34" charset="0"/>
                </a:rPr>
                <a:t>Ernährungs-wissen</a:t>
              </a:r>
              <a:br>
                <a:rPr kumimoji="0" lang="en-US" sz="800" b="1" i="0" u="none" strike="noStrike" kern="1200" cap="none" spc="0" normalizeH="0" baseline="0" noProof="0">
                  <a:ln>
                    <a:noFill/>
                  </a:ln>
                  <a:solidFill>
                    <a:srgbClr val="CC9C50">
                      <a:lumMod val="75000"/>
                    </a:srgbClr>
                  </a:solidFill>
                  <a:effectLst/>
                  <a:uLnTx/>
                  <a:uFillTx/>
                  <a:latin typeface="+mn-lt"/>
                  <a:ea typeface="+mn-ea"/>
                  <a:cs typeface="Arial" panose="020B0604020202020204" pitchFamily="34" charset="0"/>
                </a:rPr>
              </a:br>
              <a:r>
                <a:rPr kumimoji="0" lang="en-US" sz="800" b="1" i="0" u="none" strike="noStrike" kern="1200" cap="none" spc="0" normalizeH="0" baseline="0" noProof="0">
                  <a:ln>
                    <a:noFill/>
                  </a:ln>
                  <a:solidFill>
                    <a:srgbClr val="CC9C50">
                      <a:lumMod val="75000"/>
                    </a:srgbClr>
                  </a:solidFill>
                  <a:effectLst/>
                  <a:uLnTx/>
                  <a:uFillTx/>
                  <a:latin typeface="+mn-lt"/>
                  <a:ea typeface="+mn-ea"/>
                  <a:cs typeface="Arial" panose="020B0604020202020204" pitchFamily="34" charset="0"/>
                </a:rPr>
                <a:t>(</a:t>
              </a:r>
              <a:r>
                <a:rPr kumimoji="0" lang="en-US" sz="800" b="1" i="0" u="none" strike="noStrike" kern="1200" cap="none" spc="0" normalizeH="0" baseline="0" noProof="0" err="1">
                  <a:ln>
                    <a:noFill/>
                  </a:ln>
                  <a:solidFill>
                    <a:srgbClr val="CC9C50">
                      <a:lumMod val="75000"/>
                    </a:srgbClr>
                  </a:solidFill>
                  <a:effectLst/>
                  <a:uLnTx/>
                  <a:uFillTx/>
                  <a:latin typeface="+mn-lt"/>
                  <a:ea typeface="+mn-ea"/>
                  <a:cs typeface="Arial" panose="020B0604020202020204" pitchFamily="34" charset="0"/>
                </a:rPr>
                <a:t>Kohlehydrate</a:t>
              </a:r>
              <a:r>
                <a:rPr kumimoji="0" lang="en-US" sz="800" b="1" i="0" u="none" strike="noStrike" kern="1200" cap="none" spc="0" normalizeH="0" baseline="0" noProof="0">
                  <a:ln>
                    <a:noFill/>
                  </a:ln>
                  <a:solidFill>
                    <a:srgbClr val="CC9C50">
                      <a:lumMod val="75000"/>
                    </a:srgbClr>
                  </a:solidFill>
                  <a:effectLst/>
                  <a:uLnTx/>
                  <a:uFillTx/>
                  <a:latin typeface="+mn-lt"/>
                  <a:ea typeface="+mn-ea"/>
                  <a:cs typeface="Arial" panose="020B0604020202020204" pitchFamily="34" charset="0"/>
                </a:rPr>
                <a:t>, </a:t>
              </a:r>
              <a:r>
                <a:rPr kumimoji="0" lang="en-US" sz="800" b="1" i="0" u="none" strike="noStrike" kern="1200" cap="none" spc="0" normalizeH="0" baseline="0" noProof="0" err="1">
                  <a:ln>
                    <a:noFill/>
                  </a:ln>
                  <a:solidFill>
                    <a:srgbClr val="CC9C50">
                      <a:lumMod val="75000"/>
                    </a:srgbClr>
                  </a:solidFill>
                  <a:effectLst/>
                  <a:uLnTx/>
                  <a:uFillTx/>
                  <a:latin typeface="+mn-lt"/>
                  <a:ea typeface="+mn-ea"/>
                  <a:cs typeface="Arial" panose="020B0604020202020204" pitchFamily="34" charset="0"/>
                </a:rPr>
                <a:t>Eiweiß</a:t>
              </a:r>
              <a:r>
                <a:rPr kumimoji="0" lang="en-US" sz="800" b="1" i="0" u="none" strike="noStrike" kern="1200" cap="none" spc="0" normalizeH="0" baseline="0" noProof="0">
                  <a:ln>
                    <a:noFill/>
                  </a:ln>
                  <a:solidFill>
                    <a:srgbClr val="CC9C50">
                      <a:lumMod val="75000"/>
                    </a:srgbClr>
                  </a:solidFill>
                  <a:effectLst/>
                  <a:uLnTx/>
                  <a:uFillTx/>
                  <a:latin typeface="+mn-lt"/>
                  <a:ea typeface="+mn-ea"/>
                  <a:cs typeface="Arial" panose="020B0604020202020204" pitchFamily="34" charset="0"/>
                </a:rPr>
                <a:t>, Fett)</a:t>
              </a:r>
            </a:p>
          </p:txBody>
        </p:sp>
        <p:sp>
          <p:nvSpPr>
            <p:cNvPr id="149" name="Text Placeholder 7">
              <a:extLst>
                <a:ext uri="{FF2B5EF4-FFF2-40B4-BE49-F238E27FC236}">
                  <a16:creationId xmlns:a16="http://schemas.microsoft.com/office/drawing/2014/main" id="{CD156265-A6A2-44A4-BD9E-2E184F90E2FB}"/>
                </a:ext>
              </a:extLst>
            </p:cNvPr>
            <p:cNvSpPr txBox="1">
              <a:spLocks/>
            </p:cNvSpPr>
            <p:nvPr/>
          </p:nvSpPr>
          <p:spPr>
            <a:xfrm>
              <a:off x="3018542" y="2729032"/>
              <a:ext cx="922903" cy="310156"/>
            </a:xfrm>
            <a:prstGeom prst="rect">
              <a:avLst/>
            </a:prstGeom>
          </p:spPr>
          <p:txBody>
            <a:bodyPr vert="horz" wrap="square" lIns="0" tIns="0" rIns="0" bIns="0" rtlCol="0" anchor="ctr">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err="1">
                  <a:ln>
                    <a:noFill/>
                  </a:ln>
                  <a:solidFill>
                    <a:srgbClr val="CC9C50">
                      <a:lumMod val="75000"/>
                    </a:srgbClr>
                  </a:solidFill>
                  <a:effectLst/>
                  <a:uLnTx/>
                  <a:uFillTx/>
                  <a:latin typeface="+mn-lt"/>
                  <a:ea typeface="+mn-ea"/>
                  <a:cs typeface="Arial" panose="020B0604020202020204" pitchFamily="34" charset="0"/>
                </a:rPr>
                <a:t>Mathematik</a:t>
              </a:r>
              <a:r>
                <a:rPr kumimoji="0" lang="en-US" sz="800" b="1" i="0" u="none" strike="noStrike" kern="1200" cap="none" spc="0" normalizeH="0" baseline="0" noProof="0">
                  <a:ln>
                    <a:noFill/>
                  </a:ln>
                  <a:solidFill>
                    <a:srgbClr val="CC9C50">
                      <a:lumMod val="75000"/>
                    </a:srgbClr>
                  </a:solidFill>
                  <a:effectLst/>
                  <a:uLnTx/>
                  <a:uFillTx/>
                  <a:latin typeface="+mn-lt"/>
                  <a:ea typeface="+mn-ea"/>
                  <a:cs typeface="Arial" panose="020B0604020202020204" pitchFamily="34" charset="0"/>
                </a:rPr>
                <a:t>-/</a:t>
              </a:r>
              <a:br>
                <a:rPr kumimoji="0" lang="en-US" sz="800" b="1" i="0" u="none" strike="noStrike" kern="1200" cap="none" spc="0" normalizeH="0" baseline="0" noProof="0">
                  <a:ln>
                    <a:noFill/>
                  </a:ln>
                  <a:solidFill>
                    <a:srgbClr val="CC9C50">
                      <a:lumMod val="75000"/>
                    </a:srgbClr>
                  </a:solidFill>
                  <a:effectLst/>
                  <a:uLnTx/>
                  <a:uFillTx/>
                  <a:latin typeface="+mn-lt"/>
                  <a:ea typeface="+mn-ea"/>
                  <a:cs typeface="Arial" panose="020B0604020202020204" pitchFamily="34" charset="0"/>
                </a:rPr>
              </a:br>
              <a:r>
                <a:rPr kumimoji="0" lang="en-US" sz="800" b="1" i="0" u="none" strike="noStrike" kern="1200" cap="none" spc="0" normalizeH="0" baseline="0" noProof="0">
                  <a:ln>
                    <a:noFill/>
                  </a:ln>
                  <a:solidFill>
                    <a:srgbClr val="CC9C50">
                      <a:lumMod val="75000"/>
                    </a:srgbClr>
                  </a:solidFill>
                  <a:effectLst/>
                  <a:uLnTx/>
                  <a:uFillTx/>
                  <a:latin typeface="+mn-lt"/>
                  <a:ea typeface="+mn-ea"/>
                  <a:cs typeface="Arial" panose="020B0604020202020204" pitchFamily="34" charset="0"/>
                </a:rPr>
                <a:t>Zahlen-</a:t>
              </a:r>
              <a:r>
                <a:rPr kumimoji="0" lang="en-US" sz="800" b="1" i="0" u="none" strike="noStrike" kern="1200" cap="none" spc="0" normalizeH="0" baseline="0" noProof="0" err="1">
                  <a:ln>
                    <a:noFill/>
                  </a:ln>
                  <a:solidFill>
                    <a:srgbClr val="CC9C50">
                      <a:lumMod val="75000"/>
                    </a:srgbClr>
                  </a:solidFill>
                  <a:effectLst/>
                  <a:uLnTx/>
                  <a:uFillTx/>
                  <a:latin typeface="+mn-lt"/>
                  <a:ea typeface="+mn-ea"/>
                  <a:cs typeface="Arial" panose="020B0604020202020204" pitchFamily="34" charset="0"/>
                </a:rPr>
                <a:t>kenntnisse</a:t>
              </a:r>
              <a:endParaRPr kumimoji="0" lang="en-US" sz="800" b="1" i="0" u="none" strike="noStrike" kern="1200" cap="none" spc="0" normalizeH="0" baseline="0" noProof="0">
                <a:ln>
                  <a:noFill/>
                </a:ln>
                <a:solidFill>
                  <a:srgbClr val="CC9C50">
                    <a:lumMod val="75000"/>
                  </a:srgbClr>
                </a:solidFill>
                <a:effectLst/>
                <a:uLnTx/>
                <a:uFillTx/>
                <a:latin typeface="+mn-lt"/>
                <a:ea typeface="+mn-ea"/>
                <a:cs typeface="Arial" panose="020B0604020202020204" pitchFamily="34" charset="0"/>
              </a:endParaRPr>
            </a:p>
          </p:txBody>
        </p:sp>
        <p:sp>
          <p:nvSpPr>
            <p:cNvPr id="150" name="Text Placeholder 7">
              <a:extLst>
                <a:ext uri="{FF2B5EF4-FFF2-40B4-BE49-F238E27FC236}">
                  <a16:creationId xmlns:a16="http://schemas.microsoft.com/office/drawing/2014/main" id="{99AD387E-CAB2-35C3-9BB2-C4727D402779}"/>
                </a:ext>
              </a:extLst>
            </p:cNvPr>
            <p:cNvSpPr txBox="1">
              <a:spLocks/>
            </p:cNvSpPr>
            <p:nvPr/>
          </p:nvSpPr>
          <p:spPr>
            <a:xfrm>
              <a:off x="5087404" y="2593603"/>
              <a:ext cx="1146164" cy="620310"/>
            </a:xfrm>
            <a:prstGeom prst="rect">
              <a:avLst/>
            </a:prstGeom>
          </p:spPr>
          <p:txBody>
            <a:bodyPr vert="horz" wrap="square" lIns="0" tIns="0" rIns="0" bIns="0" rtlCol="0" anchor="ctr">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ts val="1800"/>
                </a:spcBef>
                <a:spcAft>
                  <a:spcPts val="0"/>
                </a:spcAft>
                <a:buClrTx/>
                <a:buSzTx/>
                <a:buFont typeface="Arial" panose="020B0604020202020204" pitchFamily="34" charset="0"/>
                <a:buNone/>
                <a:tabLst/>
                <a:defRPr/>
              </a:pPr>
              <a:r>
                <a:rPr kumimoji="0" lang="de-DE" sz="800" b="1" i="0" u="none" strike="noStrike" kern="1200" cap="none" spc="-15" normalizeH="0" baseline="0" noProof="0">
                  <a:ln>
                    <a:noFill/>
                  </a:ln>
                  <a:solidFill>
                    <a:srgbClr val="CC9C50">
                      <a:lumMod val="75000"/>
                    </a:srgbClr>
                  </a:solidFill>
                  <a:effectLst/>
                  <a:uLnTx/>
                  <a:uFillTx/>
                  <a:latin typeface="+mn-lt"/>
                  <a:ea typeface="+mn-ea"/>
                  <a:cs typeface="Arial" panose="020B0604020202020204" pitchFamily="34" charset="0"/>
                </a:rPr>
                <a:t>Diabetes verstehen, Funktionsweise von Insulin, Einfluss der täglichen Aktivität auf den Blut-zuckerspiegel</a:t>
              </a:r>
              <a:endParaRPr kumimoji="0" lang="en-US" sz="800" b="1" i="0" u="none" strike="noStrike" kern="1200" cap="none" spc="-15" normalizeH="0" baseline="0" noProof="0">
                <a:ln>
                  <a:noFill/>
                </a:ln>
                <a:solidFill>
                  <a:srgbClr val="CC9C50">
                    <a:lumMod val="75000"/>
                  </a:srgbClr>
                </a:solidFill>
                <a:effectLst/>
                <a:uLnTx/>
                <a:uFillTx/>
                <a:latin typeface="+mn-lt"/>
                <a:ea typeface="+mn-ea"/>
                <a:cs typeface="Arial" panose="020B0604020202020204" pitchFamily="34" charset="0"/>
              </a:endParaRPr>
            </a:p>
          </p:txBody>
        </p:sp>
        <p:sp>
          <p:nvSpPr>
            <p:cNvPr id="151" name="Text Placeholder 7">
              <a:extLst>
                <a:ext uri="{FF2B5EF4-FFF2-40B4-BE49-F238E27FC236}">
                  <a16:creationId xmlns:a16="http://schemas.microsoft.com/office/drawing/2014/main" id="{DAA4E6E3-17BF-3557-C49D-1D746D58693F}"/>
                </a:ext>
              </a:extLst>
            </p:cNvPr>
            <p:cNvSpPr txBox="1">
              <a:spLocks/>
            </p:cNvSpPr>
            <p:nvPr/>
          </p:nvSpPr>
          <p:spPr>
            <a:xfrm>
              <a:off x="7415182" y="2636122"/>
              <a:ext cx="878835" cy="516926"/>
            </a:xfrm>
            <a:prstGeom prst="rect">
              <a:avLst/>
            </a:prstGeom>
          </p:spPr>
          <p:txBody>
            <a:bodyPr vert="horz" wrap="square" lIns="0" tIns="0" rIns="0" bIns="0" rtlCol="0" anchor="ctr">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err="1">
                  <a:ln>
                    <a:noFill/>
                  </a:ln>
                  <a:solidFill>
                    <a:srgbClr val="CC9C50">
                      <a:lumMod val="75000"/>
                    </a:srgbClr>
                  </a:solidFill>
                  <a:effectLst/>
                  <a:uLnTx/>
                  <a:uFillTx/>
                  <a:latin typeface="+mn-lt"/>
                  <a:ea typeface="+mn-ea"/>
                  <a:cs typeface="Arial" panose="020B0604020202020204" pitchFamily="34" charset="0"/>
                </a:rPr>
                <a:t>Starkes</a:t>
              </a:r>
              <a:r>
                <a:rPr kumimoji="0" lang="en-US" sz="800" b="1" i="0" u="none" strike="noStrike" kern="1200" cap="none" spc="0" normalizeH="0" baseline="0" noProof="0">
                  <a:ln>
                    <a:noFill/>
                  </a:ln>
                  <a:solidFill>
                    <a:srgbClr val="CC9C50">
                      <a:lumMod val="75000"/>
                    </a:srgbClr>
                  </a:solidFill>
                  <a:effectLst/>
                  <a:uLnTx/>
                  <a:uFillTx/>
                  <a:latin typeface="+mn-lt"/>
                  <a:ea typeface="+mn-ea"/>
                  <a:cs typeface="Arial" panose="020B0604020202020204" pitchFamily="34" charset="0"/>
                </a:rPr>
                <a:t> </a:t>
              </a:r>
              <a:r>
                <a:rPr kumimoji="0" lang="en-US" sz="800" b="1" i="0" u="none" strike="noStrike" kern="1200" cap="none" spc="0" normalizeH="0" baseline="0" noProof="0" err="1">
                  <a:ln>
                    <a:noFill/>
                  </a:ln>
                  <a:solidFill>
                    <a:srgbClr val="CC9C50">
                      <a:lumMod val="75000"/>
                    </a:srgbClr>
                  </a:solidFill>
                  <a:effectLst/>
                  <a:uLnTx/>
                  <a:uFillTx/>
                  <a:latin typeface="+mn-lt"/>
                  <a:ea typeface="+mn-ea"/>
                  <a:cs typeface="Arial" panose="020B0604020202020204" pitchFamily="34" charset="0"/>
                </a:rPr>
                <a:t>Selbst-bewusstsein</a:t>
              </a:r>
              <a:r>
                <a:rPr kumimoji="0" lang="en-US" sz="800" b="1" i="0" u="none" strike="noStrike" kern="1200" cap="none" spc="0" normalizeH="0" baseline="0" noProof="0">
                  <a:ln>
                    <a:noFill/>
                  </a:ln>
                  <a:solidFill>
                    <a:srgbClr val="CC9C50">
                      <a:lumMod val="75000"/>
                    </a:srgbClr>
                  </a:solidFill>
                  <a:effectLst/>
                  <a:uLnTx/>
                  <a:uFillTx/>
                  <a:latin typeface="+mn-lt"/>
                  <a:ea typeface="+mn-ea"/>
                  <a:cs typeface="Arial" panose="020B0604020202020204" pitchFamily="34" charset="0"/>
                </a:rPr>
                <a:t>/ </a:t>
              </a:r>
              <a:r>
                <a:rPr kumimoji="0" lang="en-US" sz="800" b="1" i="0" u="none" strike="noStrike" kern="1200" cap="none" spc="0" normalizeH="0" baseline="0" noProof="0" err="1">
                  <a:ln>
                    <a:noFill/>
                  </a:ln>
                  <a:solidFill>
                    <a:srgbClr val="CC9C50">
                      <a:lumMod val="75000"/>
                    </a:srgbClr>
                  </a:solidFill>
                  <a:effectLst/>
                  <a:uLnTx/>
                  <a:uFillTx/>
                  <a:latin typeface="+mn-lt"/>
                  <a:ea typeface="+mn-ea"/>
                  <a:cs typeface="Arial" panose="020B0604020202020204" pitchFamily="34" charset="0"/>
                </a:rPr>
                <a:t>Bewältigungs-fähigkeiten</a:t>
              </a:r>
              <a:endParaRPr kumimoji="0" lang="en-US" sz="800" b="1" i="0" u="none" strike="noStrike" kern="1200" cap="none" spc="0" normalizeH="0" baseline="0" noProof="0">
                <a:ln>
                  <a:noFill/>
                </a:ln>
                <a:solidFill>
                  <a:srgbClr val="CC9C50">
                    <a:lumMod val="75000"/>
                  </a:srgbClr>
                </a:solidFill>
                <a:effectLst/>
                <a:uLnTx/>
                <a:uFillTx/>
                <a:latin typeface="+mn-lt"/>
                <a:ea typeface="+mn-ea"/>
                <a:cs typeface="Arial" panose="020B0604020202020204" pitchFamily="34" charset="0"/>
              </a:endParaRPr>
            </a:p>
          </p:txBody>
        </p:sp>
        <p:sp>
          <p:nvSpPr>
            <p:cNvPr id="152" name="Oval 19">
              <a:extLst>
                <a:ext uri="{FF2B5EF4-FFF2-40B4-BE49-F238E27FC236}">
                  <a16:creationId xmlns:a16="http://schemas.microsoft.com/office/drawing/2014/main" id="{22A74583-23F2-544A-7635-9DEBEB099F02}"/>
                </a:ext>
              </a:extLst>
            </p:cNvPr>
            <p:cNvSpPr/>
            <p:nvPr/>
          </p:nvSpPr>
          <p:spPr>
            <a:xfrm>
              <a:off x="1000063" y="1959982"/>
              <a:ext cx="578675" cy="578675"/>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ea typeface="+mn-ea"/>
                <a:cs typeface="+mn-cs"/>
              </a:endParaRPr>
            </a:p>
          </p:txBody>
        </p:sp>
        <p:pic>
          <p:nvPicPr>
            <p:cNvPr id="153" name="Graphic 30">
              <a:extLst>
                <a:ext uri="{FF2B5EF4-FFF2-40B4-BE49-F238E27FC236}">
                  <a16:creationId xmlns:a16="http://schemas.microsoft.com/office/drawing/2014/main" id="{3BA85578-AE3B-59E9-E99C-8A65B78E02B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34832" y="2102886"/>
              <a:ext cx="309136" cy="292866"/>
            </a:xfrm>
            <a:prstGeom prst="rect">
              <a:avLst/>
            </a:prstGeom>
          </p:spPr>
        </p:pic>
        <p:sp>
          <p:nvSpPr>
            <p:cNvPr id="154" name="Oval 20">
              <a:extLst>
                <a:ext uri="{FF2B5EF4-FFF2-40B4-BE49-F238E27FC236}">
                  <a16:creationId xmlns:a16="http://schemas.microsoft.com/office/drawing/2014/main" id="{EEF3EE02-664D-6E31-50DB-5EFAFEF1F86F}"/>
                </a:ext>
              </a:extLst>
            </p:cNvPr>
            <p:cNvSpPr/>
            <p:nvPr/>
          </p:nvSpPr>
          <p:spPr>
            <a:xfrm>
              <a:off x="3188463" y="1959982"/>
              <a:ext cx="578675" cy="578675"/>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ea typeface="+mn-ea"/>
                <a:cs typeface="+mn-cs"/>
              </a:endParaRPr>
            </a:p>
          </p:txBody>
        </p:sp>
        <p:pic>
          <p:nvPicPr>
            <p:cNvPr id="155" name="Graphic 33">
              <a:extLst>
                <a:ext uri="{FF2B5EF4-FFF2-40B4-BE49-F238E27FC236}">
                  <a16:creationId xmlns:a16="http://schemas.microsoft.com/office/drawing/2014/main" id="{62E25923-34B9-5E7A-BF93-76C00F39F561}"/>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338768" y="2116371"/>
              <a:ext cx="278066" cy="265900"/>
            </a:xfrm>
            <a:prstGeom prst="rect">
              <a:avLst/>
            </a:prstGeom>
          </p:spPr>
        </p:pic>
        <p:sp>
          <p:nvSpPr>
            <p:cNvPr id="156" name="Oval 21">
              <a:extLst>
                <a:ext uri="{FF2B5EF4-FFF2-40B4-BE49-F238E27FC236}">
                  <a16:creationId xmlns:a16="http://schemas.microsoft.com/office/drawing/2014/main" id="{14D764EA-4061-6473-61F2-3C7E62BDC5EB}"/>
                </a:ext>
              </a:extLst>
            </p:cNvPr>
            <p:cNvSpPr/>
            <p:nvPr/>
          </p:nvSpPr>
          <p:spPr>
            <a:xfrm>
              <a:off x="5376863" y="1959982"/>
              <a:ext cx="578675" cy="578675"/>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ea typeface="+mn-ea"/>
                <a:cs typeface="+mn-cs"/>
              </a:endParaRPr>
            </a:p>
          </p:txBody>
        </p:sp>
        <p:pic>
          <p:nvPicPr>
            <p:cNvPr id="157" name="Graphic 36">
              <a:extLst>
                <a:ext uri="{FF2B5EF4-FFF2-40B4-BE49-F238E27FC236}">
                  <a16:creationId xmlns:a16="http://schemas.microsoft.com/office/drawing/2014/main" id="{F5FC738D-E248-BCA8-05D4-26645F24E26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531896" y="2068842"/>
              <a:ext cx="268610" cy="382441"/>
            </a:xfrm>
            <a:prstGeom prst="rect">
              <a:avLst/>
            </a:prstGeom>
          </p:spPr>
        </p:pic>
        <p:sp>
          <p:nvSpPr>
            <p:cNvPr id="158" name="Oval 22">
              <a:extLst>
                <a:ext uri="{FF2B5EF4-FFF2-40B4-BE49-F238E27FC236}">
                  <a16:creationId xmlns:a16="http://schemas.microsoft.com/office/drawing/2014/main" id="{ED79DB65-7015-C954-9796-91A6F82BAA73}"/>
                </a:ext>
              </a:extLst>
            </p:cNvPr>
            <p:cNvSpPr/>
            <p:nvPr/>
          </p:nvSpPr>
          <p:spPr>
            <a:xfrm>
              <a:off x="7565263" y="1959982"/>
              <a:ext cx="578675" cy="578675"/>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white"/>
                </a:solidFill>
                <a:effectLst/>
                <a:uLnTx/>
                <a:uFillTx/>
                <a:ea typeface="+mn-ea"/>
                <a:cs typeface="+mn-cs"/>
              </a:endParaRPr>
            </a:p>
          </p:txBody>
        </p:sp>
        <p:pic>
          <p:nvPicPr>
            <p:cNvPr id="159" name="Graphic 39">
              <a:extLst>
                <a:ext uri="{FF2B5EF4-FFF2-40B4-BE49-F238E27FC236}">
                  <a16:creationId xmlns:a16="http://schemas.microsoft.com/office/drawing/2014/main" id="{A66D0E33-1733-19A7-5042-114FFBABD45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697045" y="2070976"/>
              <a:ext cx="315111" cy="356688"/>
            </a:xfrm>
            <a:prstGeom prst="rect">
              <a:avLst/>
            </a:prstGeom>
          </p:spPr>
        </p:pic>
        <p:sp>
          <p:nvSpPr>
            <p:cNvPr id="160" name="Freeform: Shape 41">
              <a:extLst>
                <a:ext uri="{FF2B5EF4-FFF2-40B4-BE49-F238E27FC236}">
                  <a16:creationId xmlns:a16="http://schemas.microsoft.com/office/drawing/2014/main" id="{074FB67B-2467-F906-B27E-D990A8679D87}"/>
                </a:ext>
              </a:extLst>
            </p:cNvPr>
            <p:cNvSpPr/>
            <p:nvPr/>
          </p:nvSpPr>
          <p:spPr>
            <a:xfrm>
              <a:off x="695325" y="1766888"/>
              <a:ext cx="195263"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61" name="Text Placeholder 7">
              <a:extLst>
                <a:ext uri="{FF2B5EF4-FFF2-40B4-BE49-F238E27FC236}">
                  <a16:creationId xmlns:a16="http://schemas.microsoft.com/office/drawing/2014/main" id="{F224E774-8E91-1897-C202-7F8DF95E0B92}"/>
                </a:ext>
              </a:extLst>
            </p:cNvPr>
            <p:cNvSpPr txBox="1">
              <a:spLocks/>
            </p:cNvSpPr>
            <p:nvPr/>
          </p:nvSpPr>
          <p:spPr>
            <a:xfrm>
              <a:off x="212182" y="1489966"/>
              <a:ext cx="972318" cy="232616"/>
            </a:xfrm>
            <a:prstGeom prst="rect">
              <a:avLst/>
            </a:prstGeom>
          </p:spPr>
          <p:txBody>
            <a:bodyPr vert="horz" wrap="square" lIns="0" tIns="0" rIns="0" bIns="0" rtlCol="0" anchor="b">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Lebensmittel-etiketten</a:t>
              </a: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lesen</a:t>
              </a:r>
              <a:endPar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sp>
          <p:nvSpPr>
            <p:cNvPr id="162" name="Freeform: Shape 43">
              <a:extLst>
                <a:ext uri="{FF2B5EF4-FFF2-40B4-BE49-F238E27FC236}">
                  <a16:creationId xmlns:a16="http://schemas.microsoft.com/office/drawing/2014/main" id="{236D825E-4234-F19F-ABE9-C506C3B9D188}"/>
                </a:ext>
              </a:extLst>
            </p:cNvPr>
            <p:cNvSpPr/>
            <p:nvPr/>
          </p:nvSpPr>
          <p:spPr>
            <a:xfrm flipH="1">
              <a:off x="1677307" y="1766888"/>
              <a:ext cx="195263"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63" name="Text Placeholder 7">
              <a:extLst>
                <a:ext uri="{FF2B5EF4-FFF2-40B4-BE49-F238E27FC236}">
                  <a16:creationId xmlns:a16="http://schemas.microsoft.com/office/drawing/2014/main" id="{4B65ABA0-8C92-87C2-D0FA-A753115A5E96}"/>
                </a:ext>
              </a:extLst>
            </p:cNvPr>
            <p:cNvSpPr txBox="1">
              <a:spLocks/>
            </p:cNvSpPr>
            <p:nvPr/>
          </p:nvSpPr>
          <p:spPr>
            <a:xfrm>
              <a:off x="1470204" y="1485679"/>
              <a:ext cx="795090" cy="232616"/>
            </a:xfrm>
            <a:prstGeom prst="rect">
              <a:avLst/>
            </a:prstGeom>
          </p:spPr>
          <p:txBody>
            <a:bodyPr vert="horz" wrap="square" lIns="0" tIns="0" rIns="0" bIns="0" rtlCol="0" anchor="b">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Portionen</a:t>
              </a: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schätzen</a:t>
              </a:r>
              <a:endPar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sp>
          <p:nvSpPr>
            <p:cNvPr id="164" name="Freeform: Shape 45">
              <a:extLst>
                <a:ext uri="{FF2B5EF4-FFF2-40B4-BE49-F238E27FC236}">
                  <a16:creationId xmlns:a16="http://schemas.microsoft.com/office/drawing/2014/main" id="{E6909F95-652A-B289-5624-2220D29CCCF2}"/>
                </a:ext>
              </a:extLst>
            </p:cNvPr>
            <p:cNvSpPr/>
            <p:nvPr/>
          </p:nvSpPr>
          <p:spPr>
            <a:xfrm flipV="1">
              <a:off x="695325" y="3401214"/>
              <a:ext cx="195263"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65" name="Text Placeholder 7">
              <a:extLst>
                <a:ext uri="{FF2B5EF4-FFF2-40B4-BE49-F238E27FC236}">
                  <a16:creationId xmlns:a16="http://schemas.microsoft.com/office/drawing/2014/main" id="{F54C5B32-0146-46CC-9C1A-240B80D7875B}"/>
                </a:ext>
              </a:extLst>
            </p:cNvPr>
            <p:cNvSpPr txBox="1">
              <a:spLocks/>
            </p:cNvSpPr>
            <p:nvPr/>
          </p:nvSpPr>
          <p:spPr>
            <a:xfrm>
              <a:off x="412809" y="3849700"/>
              <a:ext cx="567679" cy="232616"/>
            </a:xfrm>
            <a:prstGeom prst="rect">
              <a:avLst/>
            </a:prstGeom>
          </p:spPr>
          <p:txBody>
            <a:bodyPr vert="horz" wrap="square" lIns="0" tIns="0" rIns="0" bIns="0" rtlCol="0" anchor="t">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Essen </a:t>
              </a: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gehen</a:t>
              </a:r>
              <a:endPar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sp>
          <p:nvSpPr>
            <p:cNvPr id="166" name="Freeform: Shape 47">
              <a:extLst>
                <a:ext uri="{FF2B5EF4-FFF2-40B4-BE49-F238E27FC236}">
                  <a16:creationId xmlns:a16="http://schemas.microsoft.com/office/drawing/2014/main" id="{A4A56025-996A-983E-6038-B22BE1167190}"/>
                </a:ext>
              </a:extLst>
            </p:cNvPr>
            <p:cNvSpPr/>
            <p:nvPr/>
          </p:nvSpPr>
          <p:spPr>
            <a:xfrm>
              <a:off x="2885900" y="1766888"/>
              <a:ext cx="195263"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67" name="Text Placeholder 7">
              <a:extLst>
                <a:ext uri="{FF2B5EF4-FFF2-40B4-BE49-F238E27FC236}">
                  <a16:creationId xmlns:a16="http://schemas.microsoft.com/office/drawing/2014/main" id="{CE856351-E6E5-B9F0-ABAA-C1674DBAC14E}"/>
                </a:ext>
              </a:extLst>
            </p:cNvPr>
            <p:cNvSpPr txBox="1">
              <a:spLocks/>
            </p:cNvSpPr>
            <p:nvPr/>
          </p:nvSpPr>
          <p:spPr>
            <a:xfrm>
              <a:off x="2451300" y="1489965"/>
              <a:ext cx="876247" cy="232616"/>
            </a:xfrm>
            <a:prstGeom prst="rect">
              <a:avLst/>
            </a:prstGeom>
          </p:spPr>
          <p:txBody>
            <a:bodyPr vert="horz" wrap="square" lIns="0" tIns="0" rIns="0" bIns="0" rtlCol="0" anchor="b">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Kohlehydrate</a:t>
              </a: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zählen</a:t>
              </a:r>
              <a:endPar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sp>
          <p:nvSpPr>
            <p:cNvPr id="168" name="Freeform: Shape 50">
              <a:extLst>
                <a:ext uri="{FF2B5EF4-FFF2-40B4-BE49-F238E27FC236}">
                  <a16:creationId xmlns:a16="http://schemas.microsoft.com/office/drawing/2014/main" id="{0A06AEB2-043D-0EA9-3A16-42E76CC6A872}"/>
                </a:ext>
              </a:extLst>
            </p:cNvPr>
            <p:cNvSpPr/>
            <p:nvPr/>
          </p:nvSpPr>
          <p:spPr>
            <a:xfrm flipH="1" flipV="1">
              <a:off x="3872041" y="3401214"/>
              <a:ext cx="195263"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69" name="Text Placeholder 7">
              <a:extLst>
                <a:ext uri="{FF2B5EF4-FFF2-40B4-BE49-F238E27FC236}">
                  <a16:creationId xmlns:a16="http://schemas.microsoft.com/office/drawing/2014/main" id="{657E5078-7BD5-232B-C3F0-E745F6FBD41C}"/>
                </a:ext>
              </a:extLst>
            </p:cNvPr>
            <p:cNvSpPr txBox="1">
              <a:spLocks/>
            </p:cNvSpPr>
            <p:nvPr/>
          </p:nvSpPr>
          <p:spPr>
            <a:xfrm>
              <a:off x="3672262" y="3849700"/>
              <a:ext cx="790682" cy="232616"/>
            </a:xfrm>
            <a:prstGeom prst="rect">
              <a:avLst/>
            </a:prstGeom>
          </p:spPr>
          <p:txBody>
            <a:bodyPr vert="horz" wrap="square" lIns="0" tIns="0" rIns="0" bIns="0" rtlCol="0" anchor="t">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Insulin-</a:t>
              </a: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dosierung</a:t>
              </a:r>
              <a:endPar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sp>
          <p:nvSpPr>
            <p:cNvPr id="170" name="Freeform: Shape 52">
              <a:extLst>
                <a:ext uri="{FF2B5EF4-FFF2-40B4-BE49-F238E27FC236}">
                  <a16:creationId xmlns:a16="http://schemas.microsoft.com/office/drawing/2014/main" id="{34665294-F39B-5298-F651-E4D39FD7B7A9}"/>
                </a:ext>
              </a:extLst>
            </p:cNvPr>
            <p:cNvSpPr/>
            <p:nvPr/>
          </p:nvSpPr>
          <p:spPr>
            <a:xfrm>
              <a:off x="7265036" y="1766888"/>
              <a:ext cx="195263"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71" name="Text Placeholder 7">
              <a:extLst>
                <a:ext uri="{FF2B5EF4-FFF2-40B4-BE49-F238E27FC236}">
                  <a16:creationId xmlns:a16="http://schemas.microsoft.com/office/drawing/2014/main" id="{1C909C1D-3A4E-2F9E-788A-7E288D2EE004}"/>
                </a:ext>
              </a:extLst>
            </p:cNvPr>
            <p:cNvSpPr txBox="1">
              <a:spLocks/>
            </p:cNvSpPr>
            <p:nvPr/>
          </p:nvSpPr>
          <p:spPr>
            <a:xfrm>
              <a:off x="6895405" y="1373657"/>
              <a:ext cx="745976" cy="348925"/>
            </a:xfrm>
            <a:prstGeom prst="rect">
              <a:avLst/>
            </a:prstGeom>
          </p:spPr>
          <p:txBody>
            <a:bodyPr vert="horz" wrap="square" lIns="0" tIns="0" rIns="0" bIns="0" rtlCol="0" anchor="b">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Soziale</a:t>
              </a: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Situationen</a:t>
              </a: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meistern</a:t>
              </a:r>
              <a:endPar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sp>
          <p:nvSpPr>
            <p:cNvPr id="172" name="Freeform: Shape 54">
              <a:extLst>
                <a:ext uri="{FF2B5EF4-FFF2-40B4-BE49-F238E27FC236}">
                  <a16:creationId xmlns:a16="http://schemas.microsoft.com/office/drawing/2014/main" id="{4B76ADB3-CAA6-5AD6-734A-170527FB0072}"/>
                </a:ext>
              </a:extLst>
            </p:cNvPr>
            <p:cNvSpPr/>
            <p:nvPr/>
          </p:nvSpPr>
          <p:spPr>
            <a:xfrm flipH="1">
              <a:off x="8247018" y="1766888"/>
              <a:ext cx="195263"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73" name="Text Placeholder 7">
              <a:extLst>
                <a:ext uri="{FF2B5EF4-FFF2-40B4-BE49-F238E27FC236}">
                  <a16:creationId xmlns:a16="http://schemas.microsoft.com/office/drawing/2014/main" id="{9D2BF095-6A18-CEC7-0985-956C3E46D432}"/>
                </a:ext>
              </a:extLst>
            </p:cNvPr>
            <p:cNvSpPr txBox="1">
              <a:spLocks/>
            </p:cNvSpPr>
            <p:nvPr/>
          </p:nvSpPr>
          <p:spPr>
            <a:xfrm>
              <a:off x="7886452" y="1141040"/>
              <a:ext cx="1129956" cy="581541"/>
            </a:xfrm>
            <a:prstGeom prst="rect">
              <a:avLst/>
            </a:prstGeom>
          </p:spPr>
          <p:txBody>
            <a:bodyPr vert="horz" wrap="square" lIns="0" tIns="0" rIns="0" bIns="0" rtlCol="0" anchor="b">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de-DE"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Risikoverringerung (Vorräte dabei haben, gute Entscheidungen treffen)</a:t>
              </a:r>
              <a:endPar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sp>
          <p:nvSpPr>
            <p:cNvPr id="174" name="Freeform: Shape 58">
              <a:extLst>
                <a:ext uri="{FF2B5EF4-FFF2-40B4-BE49-F238E27FC236}">
                  <a16:creationId xmlns:a16="http://schemas.microsoft.com/office/drawing/2014/main" id="{B646DC28-B6CD-1742-CCC4-5A79BBF5AC70}"/>
                </a:ext>
              </a:extLst>
            </p:cNvPr>
            <p:cNvSpPr/>
            <p:nvPr/>
          </p:nvSpPr>
          <p:spPr>
            <a:xfrm flipH="1" flipV="1">
              <a:off x="8247018" y="3401214"/>
              <a:ext cx="195263"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75" name="Text Placeholder 7">
              <a:extLst>
                <a:ext uri="{FF2B5EF4-FFF2-40B4-BE49-F238E27FC236}">
                  <a16:creationId xmlns:a16="http://schemas.microsoft.com/office/drawing/2014/main" id="{42BEFEE1-67B3-8C36-AA7D-777832A98DD6}"/>
                </a:ext>
              </a:extLst>
            </p:cNvPr>
            <p:cNvSpPr txBox="1">
              <a:spLocks/>
            </p:cNvSpPr>
            <p:nvPr/>
          </p:nvSpPr>
          <p:spPr>
            <a:xfrm>
              <a:off x="8140749" y="3849700"/>
              <a:ext cx="615534" cy="348925"/>
            </a:xfrm>
            <a:prstGeom prst="rect">
              <a:avLst/>
            </a:prstGeom>
          </p:spPr>
          <p:txBody>
            <a:bodyPr vert="horz" wrap="none" lIns="0" tIns="0" rIns="0" bIns="0" rtlCol="0" anchor="t">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Asking for</a:t>
              </a:r>
              <a:b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b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help when</a:t>
              </a:r>
              <a:b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b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needed</a:t>
              </a:r>
            </a:p>
          </p:txBody>
        </p:sp>
        <p:sp>
          <p:nvSpPr>
            <p:cNvPr id="176" name="Freeform: Shape 60">
              <a:extLst>
                <a:ext uri="{FF2B5EF4-FFF2-40B4-BE49-F238E27FC236}">
                  <a16:creationId xmlns:a16="http://schemas.microsoft.com/office/drawing/2014/main" id="{F1F955BC-DE72-DF48-CA3E-1C40C9562803}"/>
                </a:ext>
              </a:extLst>
            </p:cNvPr>
            <p:cNvSpPr/>
            <p:nvPr/>
          </p:nvSpPr>
          <p:spPr>
            <a:xfrm>
              <a:off x="4916059" y="1766888"/>
              <a:ext cx="356674"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77" name="Text Placeholder 7">
              <a:extLst>
                <a:ext uri="{FF2B5EF4-FFF2-40B4-BE49-F238E27FC236}">
                  <a16:creationId xmlns:a16="http://schemas.microsoft.com/office/drawing/2014/main" id="{18EA951F-3895-F456-B24A-2E1E3B3145D9}"/>
                </a:ext>
              </a:extLst>
            </p:cNvPr>
            <p:cNvSpPr txBox="1">
              <a:spLocks/>
            </p:cNvSpPr>
            <p:nvPr/>
          </p:nvSpPr>
          <p:spPr>
            <a:xfrm>
              <a:off x="4205778" y="1141040"/>
              <a:ext cx="1455380" cy="581541"/>
            </a:xfrm>
            <a:prstGeom prst="rect">
              <a:avLst/>
            </a:prstGeom>
          </p:spPr>
          <p:txBody>
            <a:bodyPr vert="horz" wrap="square" lIns="0" tIns="0" rIns="0" bIns="0" rtlCol="0" anchor="b">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de-DE"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Aktivität, Schlaf, Krankheit, Auswirkungen kennen und entsprechend handeln</a:t>
              </a:r>
              <a:endPar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sp>
          <p:nvSpPr>
            <p:cNvPr id="178" name="Freeform: Shape 62">
              <a:extLst>
                <a:ext uri="{FF2B5EF4-FFF2-40B4-BE49-F238E27FC236}">
                  <a16:creationId xmlns:a16="http://schemas.microsoft.com/office/drawing/2014/main" id="{64F11E27-6585-8BF8-930A-80CC7BC0D798}"/>
                </a:ext>
              </a:extLst>
            </p:cNvPr>
            <p:cNvSpPr/>
            <p:nvPr/>
          </p:nvSpPr>
          <p:spPr>
            <a:xfrm flipH="1">
              <a:off x="6059449" y="1766888"/>
              <a:ext cx="232540"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79" name="Text Placeholder 7">
              <a:extLst>
                <a:ext uri="{FF2B5EF4-FFF2-40B4-BE49-F238E27FC236}">
                  <a16:creationId xmlns:a16="http://schemas.microsoft.com/office/drawing/2014/main" id="{C227B720-CD95-3AF9-2BD5-2A7E89734666}"/>
                </a:ext>
              </a:extLst>
            </p:cNvPr>
            <p:cNvSpPr txBox="1">
              <a:spLocks/>
            </p:cNvSpPr>
            <p:nvPr/>
          </p:nvSpPr>
          <p:spPr>
            <a:xfrm>
              <a:off x="5651299" y="1252139"/>
              <a:ext cx="1290947" cy="465232"/>
            </a:xfrm>
            <a:prstGeom prst="rect">
              <a:avLst/>
            </a:prstGeom>
          </p:spPr>
          <p:txBody>
            <a:bodyPr vert="horz" wrap="square" lIns="0" tIns="0" rIns="0" bIns="0" rtlCol="0" anchor="b">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de-DE"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Überwachung von Trends und </a:t>
              </a:r>
              <a:r>
                <a:rPr kumimoji="0" lang="de-DE"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entspre-chende</a:t>
              </a:r>
              <a:r>
                <a:rPr kumimoji="0" lang="de-DE"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Anpassung des Insulins</a:t>
              </a:r>
              <a:endPar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sp>
          <p:nvSpPr>
            <p:cNvPr id="180" name="Freeform: Shape 64">
              <a:extLst>
                <a:ext uri="{FF2B5EF4-FFF2-40B4-BE49-F238E27FC236}">
                  <a16:creationId xmlns:a16="http://schemas.microsoft.com/office/drawing/2014/main" id="{CED5897B-79C2-C406-F3AB-D91F7DB8CEED}"/>
                </a:ext>
              </a:extLst>
            </p:cNvPr>
            <p:cNvSpPr/>
            <p:nvPr/>
          </p:nvSpPr>
          <p:spPr>
            <a:xfrm flipV="1">
              <a:off x="4916059" y="3401214"/>
              <a:ext cx="195263"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81" name="Text Placeholder 7">
              <a:extLst>
                <a:ext uri="{FF2B5EF4-FFF2-40B4-BE49-F238E27FC236}">
                  <a16:creationId xmlns:a16="http://schemas.microsoft.com/office/drawing/2014/main" id="{D44E7604-19A7-E1A7-74CC-C4225ABB8980}"/>
                </a:ext>
              </a:extLst>
            </p:cNvPr>
            <p:cNvSpPr txBox="1">
              <a:spLocks/>
            </p:cNvSpPr>
            <p:nvPr/>
          </p:nvSpPr>
          <p:spPr>
            <a:xfrm>
              <a:off x="4592091" y="3849700"/>
              <a:ext cx="648062" cy="348925"/>
            </a:xfrm>
            <a:prstGeom prst="rect">
              <a:avLst/>
            </a:prstGeom>
          </p:spPr>
          <p:txBody>
            <a:bodyPr vert="horz" wrap="square" lIns="0" tIns="0" rIns="0" bIns="0" rtlCol="0" anchor="t">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Auf den </a:t>
              </a: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Körper</a:t>
              </a: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hören</a:t>
              </a:r>
              <a:endPar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sp>
          <p:nvSpPr>
            <p:cNvPr id="182" name="Freeform: Shape 66">
              <a:extLst>
                <a:ext uri="{FF2B5EF4-FFF2-40B4-BE49-F238E27FC236}">
                  <a16:creationId xmlns:a16="http://schemas.microsoft.com/office/drawing/2014/main" id="{2BFF5CEB-4F8D-1D0F-617C-D0E4237871F1}"/>
                </a:ext>
              </a:extLst>
            </p:cNvPr>
            <p:cNvSpPr/>
            <p:nvPr/>
          </p:nvSpPr>
          <p:spPr>
            <a:xfrm flipH="1" flipV="1">
              <a:off x="6234838" y="3401214"/>
              <a:ext cx="195263"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83" name="Text Placeholder 7">
              <a:extLst>
                <a:ext uri="{FF2B5EF4-FFF2-40B4-BE49-F238E27FC236}">
                  <a16:creationId xmlns:a16="http://schemas.microsoft.com/office/drawing/2014/main" id="{4E5B2C82-3A70-8467-6431-9C686CD5E17E}"/>
                </a:ext>
              </a:extLst>
            </p:cNvPr>
            <p:cNvSpPr txBox="1">
              <a:spLocks/>
            </p:cNvSpPr>
            <p:nvPr/>
          </p:nvSpPr>
          <p:spPr>
            <a:xfrm>
              <a:off x="5960103" y="3849700"/>
              <a:ext cx="951192" cy="465232"/>
            </a:xfrm>
            <a:prstGeom prst="rect">
              <a:avLst/>
            </a:prstGeom>
          </p:spPr>
          <p:txBody>
            <a:bodyPr vert="horz" wrap="square" lIns="0" tIns="0" rIns="0" bIns="0" rtlCol="0" anchor="t">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Blutzucker</a:t>
              </a: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prüfen</a:t>
              </a: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8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im</a:t>
              </a: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Mittel 10x pro Tag)</a:t>
              </a:r>
            </a:p>
          </p:txBody>
        </p:sp>
        <p:cxnSp>
          <p:nvCxnSpPr>
            <p:cNvPr id="184" name="Straight Connector 69">
              <a:extLst>
                <a:ext uri="{FF2B5EF4-FFF2-40B4-BE49-F238E27FC236}">
                  <a16:creationId xmlns:a16="http://schemas.microsoft.com/office/drawing/2014/main" id="{225F30AB-E1E6-920A-0552-DA5B67C716E3}"/>
                </a:ext>
              </a:extLst>
            </p:cNvPr>
            <p:cNvCxnSpPr>
              <a:cxnSpLocks/>
            </p:cNvCxnSpPr>
            <p:nvPr/>
          </p:nvCxnSpPr>
          <p:spPr>
            <a:xfrm>
              <a:off x="5666201" y="3597795"/>
              <a:ext cx="318" cy="644323"/>
            </a:xfrm>
            <a:prstGeom prst="line">
              <a:avLst/>
            </a:prstGeom>
            <a:noFill/>
            <a:ln w="12700" cap="flat" cmpd="sng" algn="ctr">
              <a:solidFill>
                <a:srgbClr val="2F3651"/>
              </a:solidFill>
              <a:prstDash val="solid"/>
            </a:ln>
            <a:effectLst/>
          </p:spPr>
        </p:cxnSp>
        <p:sp>
          <p:nvSpPr>
            <p:cNvPr id="185" name="Text Placeholder 7">
              <a:extLst>
                <a:ext uri="{FF2B5EF4-FFF2-40B4-BE49-F238E27FC236}">
                  <a16:creationId xmlns:a16="http://schemas.microsoft.com/office/drawing/2014/main" id="{3A7FEE08-DC79-CD2F-B744-9C19C93D3A70}"/>
                </a:ext>
              </a:extLst>
            </p:cNvPr>
            <p:cNvSpPr txBox="1">
              <a:spLocks/>
            </p:cNvSpPr>
            <p:nvPr/>
          </p:nvSpPr>
          <p:spPr>
            <a:xfrm>
              <a:off x="5094902" y="4273164"/>
              <a:ext cx="1152065" cy="581541"/>
            </a:xfrm>
            <a:prstGeom prst="rect">
              <a:avLst/>
            </a:prstGeom>
          </p:spPr>
          <p:txBody>
            <a:bodyPr vert="horz" wrap="square" lIns="0" tIns="0" rIns="0" bIns="0" rtlCol="0" anchor="t">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de-DE"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Verabreichen von Injektionen und/oder Einstellen der Insulinpumpe</a:t>
              </a:r>
              <a:endPar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sp>
          <p:nvSpPr>
            <p:cNvPr id="186" name="Freeform: Shape 50">
              <a:extLst>
                <a:ext uri="{FF2B5EF4-FFF2-40B4-BE49-F238E27FC236}">
                  <a16:creationId xmlns:a16="http://schemas.microsoft.com/office/drawing/2014/main" id="{12A3E980-FC17-9391-17BD-8CFB87C9C0FE}"/>
                </a:ext>
              </a:extLst>
            </p:cNvPr>
            <p:cNvSpPr/>
            <p:nvPr/>
          </p:nvSpPr>
          <p:spPr>
            <a:xfrm flipH="1" flipV="1">
              <a:off x="1641248" y="3397358"/>
              <a:ext cx="195263" cy="400050"/>
            </a:xfrm>
            <a:custGeom>
              <a:avLst/>
              <a:gdLst>
                <a:gd name="connsiteX0" fmla="*/ 260350 w 260350"/>
                <a:gd name="connsiteY0" fmla="*/ 533400 h 533400"/>
                <a:gd name="connsiteX1" fmla="*/ 0 w 260350"/>
                <a:gd name="connsiteY1" fmla="*/ 273050 h 533400"/>
                <a:gd name="connsiteX2" fmla="*/ 0 w 260350"/>
                <a:gd name="connsiteY2" fmla="*/ 0 h 533400"/>
              </a:gdLst>
              <a:ahLst/>
              <a:cxnLst>
                <a:cxn ang="0">
                  <a:pos x="connsiteX0" y="connsiteY0"/>
                </a:cxn>
                <a:cxn ang="0">
                  <a:pos x="connsiteX1" y="connsiteY1"/>
                </a:cxn>
                <a:cxn ang="0">
                  <a:pos x="connsiteX2" y="connsiteY2"/>
                </a:cxn>
              </a:cxnLst>
              <a:rect l="l" t="t" r="r" b="b"/>
              <a:pathLst>
                <a:path w="260350" h="533400">
                  <a:moveTo>
                    <a:pt x="260350" y="533400"/>
                  </a:moveTo>
                  <a:lnTo>
                    <a:pt x="0" y="273050"/>
                  </a:lnTo>
                  <a:lnTo>
                    <a:pt x="0" y="0"/>
                  </a:lnTo>
                </a:path>
              </a:pathLst>
            </a:custGeom>
            <a:noFill/>
            <a:ln w="127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87" name="Text Placeholder 7">
              <a:extLst>
                <a:ext uri="{FF2B5EF4-FFF2-40B4-BE49-F238E27FC236}">
                  <a16:creationId xmlns:a16="http://schemas.microsoft.com/office/drawing/2014/main" id="{17C9F5E1-EFA7-9951-7CC4-F89B6123D07B}"/>
                </a:ext>
              </a:extLst>
            </p:cNvPr>
            <p:cNvSpPr txBox="1">
              <a:spLocks/>
            </p:cNvSpPr>
            <p:nvPr/>
          </p:nvSpPr>
          <p:spPr>
            <a:xfrm>
              <a:off x="1046423" y="3850698"/>
              <a:ext cx="1584238" cy="465232"/>
            </a:xfrm>
            <a:prstGeom prst="rect">
              <a:avLst/>
            </a:prstGeom>
          </p:spPr>
          <p:txBody>
            <a:bodyPr vert="horz" wrap="square" lIns="0" tIns="0" rIns="0" bIns="0" rtlCol="0" anchor="t">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de-DE" sz="800" b="1" i="0" u="none" strike="noStrike" kern="1200" cap="none" spc="0" normalizeH="0" baseline="0" noProof="0">
                  <a:ln>
                    <a:noFill/>
                  </a:ln>
                  <a:solidFill>
                    <a:srgbClr val="347475"/>
                  </a:solidFill>
                  <a:effectLst/>
                  <a:uLnTx/>
                  <a:uFillTx/>
                  <a:latin typeface="+mn-lt"/>
                  <a:ea typeface="+mn-ea"/>
                  <a:cs typeface="Arial" panose="020B0604020202020204" pitchFamily="34" charset="0"/>
                </a:rPr>
                <a:t>Medizinische Ernährungstherapie und Entwicklung gesunden Essverhaltens</a:t>
              </a:r>
              <a:r>
                <a:rPr kumimoji="0" lang="en-US" sz="800" b="0" i="0" u="none" strike="noStrike" kern="1200" cap="none" spc="0" normalizeH="0" baseline="30000" noProof="0">
                  <a:ln>
                    <a:noFill/>
                  </a:ln>
                  <a:solidFill>
                    <a:srgbClr val="347475"/>
                  </a:solidFill>
                  <a:effectLst/>
                  <a:uLnTx/>
                  <a:uFillTx/>
                  <a:latin typeface="+mn-lt"/>
                  <a:ea typeface="+mn-ea"/>
                  <a:cs typeface="Arial" panose="020B0604020202020204" pitchFamily="34" charset="0"/>
                </a:rPr>
                <a:t>2</a:t>
              </a:r>
              <a:endParaRPr kumimoji="0" lang="en-US" sz="800" b="0" i="0" u="none" strike="noStrike" kern="1200" cap="none" spc="0" normalizeH="0" baseline="0" noProof="0">
                <a:ln>
                  <a:noFill/>
                </a:ln>
                <a:solidFill>
                  <a:srgbClr val="347475"/>
                </a:solidFill>
                <a:effectLst/>
                <a:uLnTx/>
                <a:uFillTx/>
                <a:latin typeface="+mn-lt"/>
                <a:ea typeface="+mn-ea"/>
                <a:cs typeface="Arial" panose="020B0604020202020204" pitchFamily="34" charset="0"/>
              </a:endParaRPr>
            </a:p>
          </p:txBody>
        </p:sp>
      </p:grpSp>
      <p:sp>
        <p:nvSpPr>
          <p:cNvPr id="3" name="Text Placeholder 7">
            <a:extLst>
              <a:ext uri="{FF2B5EF4-FFF2-40B4-BE49-F238E27FC236}">
                <a16:creationId xmlns:a16="http://schemas.microsoft.com/office/drawing/2014/main" id="{41792D74-0AA1-F472-DA6D-1C5B196226CA}"/>
              </a:ext>
            </a:extLst>
          </p:cNvPr>
          <p:cNvSpPr txBox="1">
            <a:spLocks/>
          </p:cNvSpPr>
          <p:nvPr/>
        </p:nvSpPr>
        <p:spPr>
          <a:xfrm>
            <a:off x="7839239" y="3815300"/>
            <a:ext cx="740854" cy="373949"/>
          </a:xfrm>
          <a:prstGeom prst="rect">
            <a:avLst/>
          </a:prstGeom>
          <a:solidFill>
            <a:srgbClr val="F5F3F8"/>
          </a:solidFill>
        </p:spPr>
        <p:txBody>
          <a:bodyPr vert="horz" wrap="square" lIns="0" tIns="0" rIns="0" bIns="0" rtlCol="0" anchor="t">
            <a:spAutoFit/>
          </a:bodyPr>
          <a:lstStyle>
            <a:lvl1pPr marL="0" indent="0" algn="l" defTabSz="914400" rtl="0" eaLnBrk="1" latinLnBrk="0" hangingPunct="1">
              <a:lnSpc>
                <a:spcPct val="90000"/>
              </a:lnSpc>
              <a:spcBef>
                <a:spcPts val="2400"/>
              </a:spcBef>
              <a:buFont typeface="Arial" panose="020B0604020202020204" pitchFamily="34" charset="0"/>
              <a:buNone/>
              <a:defRPr sz="1800" b="0" i="0" kern="1200">
                <a:solidFill>
                  <a:schemeClr val="accent2"/>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900" b="1" i="0" u="none" strike="noStrike" kern="1200" cap="none" spc="0" normalizeH="0" baseline="0" noProof="0">
                <a:ln>
                  <a:noFill/>
                </a:ln>
                <a:solidFill>
                  <a:srgbClr val="347475"/>
                </a:solidFill>
                <a:effectLst/>
                <a:uLnTx/>
                <a:uFillTx/>
                <a:latin typeface="Arial" panose="020B0604020202020204" pitchFamily="34" charset="0"/>
                <a:ea typeface="+mn-ea"/>
                <a:cs typeface="Arial" panose="020B0604020202020204" pitchFamily="34" charset="0"/>
              </a:rPr>
              <a:t>Bei </a:t>
            </a:r>
            <a:r>
              <a:rPr kumimoji="0" lang="en-US" sz="900" b="1" i="0" u="none" strike="noStrike" kern="1200" cap="none" spc="0" normalizeH="0" baseline="0" noProof="0" err="1">
                <a:ln>
                  <a:noFill/>
                </a:ln>
                <a:solidFill>
                  <a:srgbClr val="347475"/>
                </a:solidFill>
                <a:effectLst/>
                <a:uLnTx/>
                <a:uFillTx/>
                <a:latin typeface="Arial" panose="020B0604020202020204" pitchFamily="34" charset="0"/>
                <a:ea typeface="+mn-ea"/>
                <a:cs typeface="Arial" panose="020B0604020202020204" pitchFamily="34" charset="0"/>
              </a:rPr>
              <a:t>Bedarf</a:t>
            </a:r>
            <a:r>
              <a:rPr kumimoji="0" lang="en-US" sz="900" b="1" i="0" u="none" strike="noStrike" kern="1200" cap="none" spc="0" normalizeH="0" baseline="0" noProof="0">
                <a:ln>
                  <a:noFill/>
                </a:ln>
                <a:solidFill>
                  <a:srgbClr val="347475"/>
                </a:solidFill>
                <a:effectLst/>
                <a:uLnTx/>
                <a:uFillTx/>
                <a:latin typeface="Arial" panose="020B0604020202020204" pitchFamily="34" charset="0"/>
                <a:ea typeface="+mn-ea"/>
                <a:cs typeface="Arial" panose="020B0604020202020204" pitchFamily="34" charset="0"/>
              </a:rPr>
              <a:t> um </a:t>
            </a:r>
            <a:r>
              <a:rPr kumimoji="0" lang="en-US" sz="900" b="1" i="0" u="none" strike="noStrike" kern="1200" cap="none" spc="0" normalizeH="0" baseline="0" noProof="0" err="1">
                <a:ln>
                  <a:noFill/>
                </a:ln>
                <a:solidFill>
                  <a:srgbClr val="347475"/>
                </a:solidFill>
                <a:effectLst/>
                <a:uLnTx/>
                <a:uFillTx/>
                <a:latin typeface="Arial" panose="020B0604020202020204" pitchFamily="34" charset="0"/>
                <a:ea typeface="+mn-ea"/>
                <a:cs typeface="Arial" panose="020B0604020202020204" pitchFamily="34" charset="0"/>
              </a:rPr>
              <a:t>Hilfe</a:t>
            </a:r>
            <a:r>
              <a:rPr kumimoji="0" lang="en-US" sz="900" b="1" i="0" u="none" strike="noStrike" kern="1200" cap="none" spc="0" normalizeH="0" baseline="0" noProof="0">
                <a:ln>
                  <a:noFill/>
                </a:ln>
                <a:solidFill>
                  <a:srgbClr val="347475"/>
                </a:solidFill>
                <a:effectLst/>
                <a:uLnTx/>
                <a:uFillTx/>
                <a:latin typeface="Arial" panose="020B0604020202020204" pitchFamily="34" charset="0"/>
                <a:ea typeface="+mn-ea"/>
                <a:cs typeface="Arial" panose="020B0604020202020204" pitchFamily="34" charset="0"/>
              </a:rPr>
              <a:t> bitten</a:t>
            </a:r>
          </a:p>
        </p:txBody>
      </p:sp>
    </p:spTree>
    <p:extLst>
      <p:ext uri="{BB962C8B-B14F-4D97-AF65-F5344CB8AC3E}">
        <p14:creationId xmlns:p14="http://schemas.microsoft.com/office/powerpoint/2010/main" val="32060742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14917" y="10886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Belastung durch ständiges Selbstmanagement trägt zu Diabetes-Disstress bei</a:t>
            </a:r>
            <a:r>
              <a:rPr kumimoji="0" lang="de-DE" sz="2000" b="1" i="0" u="none" strike="noStrike" kern="1200" cap="none" spc="0" normalizeH="0" baseline="30000" noProof="0">
                <a:ln>
                  <a:noFill/>
                </a:ln>
                <a:solidFill>
                  <a:srgbClr val="7030A0"/>
                </a:solidFill>
                <a:effectLst/>
                <a:uLnTx/>
                <a:uFillTx/>
                <a:latin typeface="Verdana"/>
                <a:ea typeface="+mn-ea"/>
                <a:cs typeface="+mn-cs"/>
              </a:rPr>
              <a:t>1-6</a:t>
            </a:r>
          </a:p>
        </p:txBody>
      </p:sp>
      <p:sp>
        <p:nvSpPr>
          <p:cNvPr id="3" name="Text Placeholder 4">
            <a:extLst>
              <a:ext uri="{FF2B5EF4-FFF2-40B4-BE49-F238E27FC236}">
                <a16:creationId xmlns:a16="http://schemas.microsoft.com/office/drawing/2014/main" id="{A0E51B72-16A7-7B16-14FE-411E168352F7}"/>
              </a:ext>
            </a:extLst>
          </p:cNvPr>
          <p:cNvSpPr txBox="1">
            <a:spLocks/>
          </p:cNvSpPr>
          <p:nvPr/>
        </p:nvSpPr>
        <p:spPr>
          <a:xfrm>
            <a:off x="354715" y="4279867"/>
            <a:ext cx="8382885" cy="825776"/>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b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b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a:t>
            </a:r>
            <a:r>
              <a:rPr kumimoji="0" lang="de-DE"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Die gezeigten Daten stammen aus einer systematischen Literaturauswertung von 58 Studien mit 17.667 Teilnehmern; für 16.659 dieser Teilnehmer waren Daten zur Diabetesbelastung verfügbar</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Die hier gezeigten Daten stammen aus der Diabetes-MILES-2-Umfrage unter Erwachsenen mit T1D oder T2D in Australien. 2.342 Befragte erfüllten die Zulassungskriterien, von denen 1.078 T1D hatten</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HbA</a:t>
            </a:r>
            <a:r>
              <a:rPr kumimoji="0" lang="en-US" sz="600" b="0" i="0" u="none" strike="noStrike" kern="1200" cap="none" spc="0" normalizeH="0" baseline="-25000" noProof="0">
                <a:ln>
                  <a:noFill/>
                </a:ln>
                <a:solidFill>
                  <a:srgbClr val="404040"/>
                </a:solidFill>
                <a:effectLst/>
                <a:uLnTx/>
                <a:uFillTx/>
                <a:latin typeface="+mn-lt"/>
                <a:ea typeface="+mn-ea"/>
                <a:cs typeface="Arial" panose="020B0604020202020204" pitchFamily="34" charset="0"/>
              </a:rPr>
              <a:t>1c</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glykiertes</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Hämoglobin</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a:t>
            </a:r>
            <a:r>
              <a:rPr kumimoji="0" lang="en-US" sz="600" b="0" i="0" u="none" strike="noStrike" kern="1200" cap="none" spc="0" normalizeH="0" baseline="-25000" noProof="0">
                <a:ln>
                  <a:noFill/>
                </a:ln>
                <a:solidFill>
                  <a:srgbClr val="404040"/>
                </a:solidFill>
                <a:effectLst/>
                <a:uLnTx/>
                <a:uFillTx/>
                <a:latin typeface="+mn-lt"/>
                <a:ea typeface="+mn-ea"/>
                <a:cs typeface="Arial" panose="020B0604020202020204" pitchFamily="34" charset="0"/>
              </a:rPr>
              <a:t>1c</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T1D: Typ-1-Diabetes; T2D: Typ-2-Diabetes.</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1.</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Esbitt</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S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In: Lloyd CE, </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Pouwer</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F &amp; </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Hermanns</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N (Eds.), Screening for depression and other psychological problems in diabetes: A practical guide. London: Springer. 2013;27–46. </a:t>
            </a: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2.</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Skinner TC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mn-lt"/>
                <a:ea typeface="+mn-ea"/>
                <a:cs typeface="Arial" panose="020B0604020202020204" pitchFamily="34" charset="0"/>
              </a:rPr>
              <a:t>Diabet</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 Med</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2020; 37: 393–400. </a:t>
            </a: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Dennick</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K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Int Diabetes </a:t>
            </a:r>
            <a:r>
              <a:rPr kumimoji="0" lang="en-US" sz="600" b="0" i="1" u="none" strike="noStrike" kern="1200" cap="none" spc="0" normalizeH="0" baseline="0" noProof="0" err="1">
                <a:ln>
                  <a:noFill/>
                </a:ln>
                <a:solidFill>
                  <a:srgbClr val="404040"/>
                </a:solidFill>
                <a:effectLst/>
                <a:uLnTx/>
                <a:uFillTx/>
                <a:latin typeface="+mn-lt"/>
                <a:ea typeface="+mn-ea"/>
                <a:cs typeface="Arial" panose="020B0604020202020204" pitchFamily="34" charset="0"/>
              </a:rPr>
              <a:t>Nurs</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2015; 12: 93-107. </a:t>
            </a: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4.</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Ventura AD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Diabetes MILES-2 2016 Survey Report. Melbourne, AU: Diabetes Victoria; 2016; </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erhältlich</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unter</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hlinkClick r:id="rId3">
                  <a:extLst>
                    <a:ext uri="{A12FA001-AC4F-418D-AE19-62706E023703}">
                      <ahyp:hlinkClr xmlns:ahyp="http://schemas.microsoft.com/office/drawing/2018/hyperlinkcolor" val="tx"/>
                    </a:ext>
                  </a:extLst>
                </a:hlinkClick>
              </a:rPr>
              <a:t>https://acbrd.org.au/wp-content/uploads/2018/06/C292_DV_miles-2_web_final.pdf</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lang="en-US" sz="600">
                <a:solidFill>
                  <a:srgbClr val="404040"/>
                </a:solidFill>
                <a:latin typeface="+mn-lt"/>
              </a:rPr>
              <a:t>Z</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uletzt</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abgerufen</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am 12.01.2026. </a:t>
            </a: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5.</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Hong KMC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Acta </a:t>
            </a:r>
            <a:r>
              <a:rPr kumimoji="0" lang="en-US" sz="600" b="0" i="1" u="none" strike="noStrike" kern="1200" cap="none" spc="0" normalizeH="0" baseline="0" noProof="0" err="1">
                <a:ln>
                  <a:noFill/>
                </a:ln>
                <a:solidFill>
                  <a:srgbClr val="404040"/>
                </a:solidFill>
                <a:effectLst/>
                <a:uLnTx/>
                <a:uFillTx/>
                <a:latin typeface="+mn-lt"/>
                <a:ea typeface="+mn-ea"/>
                <a:cs typeface="Arial" panose="020B0604020202020204" pitchFamily="34" charset="0"/>
              </a:rPr>
              <a:t>Diabetol</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2021; 58: 1627–35. </a:t>
            </a: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6.</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Hernar</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I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2024; 47: 126–31. </a:t>
            </a:r>
          </a:p>
        </p:txBody>
      </p:sp>
      <p:sp>
        <p:nvSpPr>
          <p:cNvPr id="20" name="Rectangle 9">
            <a:extLst>
              <a:ext uri="{FF2B5EF4-FFF2-40B4-BE49-F238E27FC236}">
                <a16:creationId xmlns:a16="http://schemas.microsoft.com/office/drawing/2014/main" id="{B8A38F7E-977C-99E8-4182-FCB6A8FA393E}"/>
              </a:ext>
            </a:extLst>
          </p:cNvPr>
          <p:cNvSpPr/>
          <p:nvPr/>
        </p:nvSpPr>
        <p:spPr>
          <a:xfrm>
            <a:off x="309123" y="1117596"/>
            <a:ext cx="8478000" cy="498598"/>
          </a:xfrm>
          <a:prstGeom prst="rect">
            <a:avLst/>
          </a:prstGeom>
          <a:noFill/>
          <a:ln w="25400" cap="flat" cmpd="sng" algn="ctr">
            <a:noFill/>
            <a:prstDash val="solid"/>
          </a:ln>
          <a:effectLst/>
        </p:spPr>
        <p:txBody>
          <a:bodyPr wrap="square" lIns="0" tIns="0" rIns="0" bIns="0" rtlCol="0" anchor="b">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de-DE" sz="1200" b="1" i="0" u="none" strike="noStrike" kern="0" cap="none" spc="0" normalizeH="0" baseline="0" noProof="0">
                <a:ln>
                  <a:noFill/>
                </a:ln>
                <a:solidFill>
                  <a:srgbClr val="404040"/>
                </a:solidFill>
                <a:effectLst/>
                <a:uLnTx/>
                <a:uFillTx/>
                <a:ea typeface="+mn-ea"/>
                <a:cs typeface="Arial" panose="020B0604020202020204" pitchFamily="34" charset="0"/>
              </a:rPr>
              <a:t>Diabetes-Disstress ist definiert als die emotionale Reaktion auf das Leben mit Diabetes, auf die Belastung durch das unerbittliche tägliche Selbstmanagement und auf die Aussicht auf langfristige Komplikationen</a:t>
            </a:r>
            <a:r>
              <a:rPr kumimoji="0" lang="en-US" sz="1200" b="0" i="0" u="none" strike="noStrike" kern="0" cap="none" spc="0" normalizeH="0" baseline="30000" noProof="0">
                <a:ln>
                  <a:noFill/>
                </a:ln>
                <a:solidFill>
                  <a:srgbClr val="404040"/>
                </a:solidFill>
                <a:effectLst/>
                <a:uLnTx/>
                <a:uFillTx/>
                <a:ea typeface="+mn-ea"/>
                <a:cs typeface="Arial" panose="020B0604020202020204" pitchFamily="34" charset="0"/>
              </a:rPr>
              <a:t>1,2</a:t>
            </a:r>
          </a:p>
        </p:txBody>
      </p:sp>
      <p:sp>
        <p:nvSpPr>
          <p:cNvPr id="21" name="Rectangle: Rounded Corners 32">
            <a:extLst>
              <a:ext uri="{FF2B5EF4-FFF2-40B4-BE49-F238E27FC236}">
                <a16:creationId xmlns:a16="http://schemas.microsoft.com/office/drawing/2014/main" id="{710ABCBD-5284-FCD5-8D95-65FA88FF9BF7}"/>
              </a:ext>
            </a:extLst>
          </p:cNvPr>
          <p:cNvSpPr/>
          <p:nvPr/>
        </p:nvSpPr>
        <p:spPr>
          <a:xfrm>
            <a:off x="770459" y="3492296"/>
            <a:ext cx="7738025" cy="421200"/>
          </a:xfrm>
          <a:prstGeom prst="roundRect">
            <a:avLst>
              <a:gd name="adj" fmla="val 50000"/>
            </a:avLst>
          </a:prstGeom>
          <a:solidFill>
            <a:srgbClr val="347475"/>
          </a:solidFill>
          <a:ln w="25400" cap="flat" cmpd="sng" algn="ctr">
            <a:noFill/>
            <a:prstDash val="solid"/>
          </a:ln>
          <a:effectLst/>
        </p:spPr>
        <p:txBody>
          <a:bodyPr rtlCol="0" anchor="ct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Diabetes-</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Disstress</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ist</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sowohl</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bei</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Jugendlichen</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als</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auch</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Erwachsenen</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mit</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schlechter</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Blutzuckerkontrolle</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assoziiert</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nachgewiesen</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durch</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prstClr val="white"/>
                </a:solidFill>
                <a:effectLst/>
                <a:uLnTx/>
                <a:uFillTx/>
                <a:ea typeface="+mn-ea"/>
                <a:cs typeface="Arial" panose="020B0604020202020204" pitchFamily="34" charset="0"/>
              </a:rPr>
              <a:t>höheren</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HbA</a:t>
            </a:r>
            <a:r>
              <a:rPr kumimoji="0" lang="en-US" sz="1100" b="0" i="0" u="none" strike="noStrike" kern="0" cap="none" spc="0" normalizeH="0" baseline="-25000" noProof="0">
                <a:ln>
                  <a:noFill/>
                </a:ln>
                <a:solidFill>
                  <a:prstClr val="white"/>
                </a:solidFill>
                <a:effectLst/>
                <a:uLnTx/>
                <a:uFillTx/>
                <a:ea typeface="+mn-ea"/>
                <a:cs typeface="Arial" panose="020B0604020202020204" pitchFamily="34" charset="0"/>
              </a:rPr>
              <a:t>1c</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-Wert)</a:t>
            </a:r>
            <a:r>
              <a:rPr kumimoji="0" lang="en-US" sz="1100" b="0" i="0" u="none" strike="noStrike" kern="0" cap="none" spc="0" normalizeH="0" baseline="30000" noProof="0">
                <a:ln>
                  <a:noFill/>
                </a:ln>
                <a:solidFill>
                  <a:prstClr val="white"/>
                </a:solidFill>
                <a:effectLst/>
                <a:uLnTx/>
                <a:uFillTx/>
                <a:ea typeface="+mn-ea"/>
                <a:cs typeface="Arial" panose="020B0604020202020204" pitchFamily="34" charset="0"/>
              </a:rPr>
              <a:t>5,6</a:t>
            </a:r>
          </a:p>
        </p:txBody>
      </p:sp>
      <p:sp>
        <p:nvSpPr>
          <p:cNvPr id="22" name="Rectangle 5">
            <a:extLst>
              <a:ext uri="{FF2B5EF4-FFF2-40B4-BE49-F238E27FC236}">
                <a16:creationId xmlns:a16="http://schemas.microsoft.com/office/drawing/2014/main" id="{A6AFCA3D-CDB1-FA69-3E06-E79ADA445061}"/>
              </a:ext>
            </a:extLst>
          </p:cNvPr>
          <p:cNvSpPr/>
          <p:nvPr/>
        </p:nvSpPr>
        <p:spPr>
          <a:xfrm>
            <a:off x="819149" y="1809575"/>
            <a:ext cx="3763903" cy="1518447"/>
          </a:xfrm>
          <a:prstGeom prst="rect">
            <a:avLst/>
          </a:prstGeom>
          <a:solidFill>
            <a:srgbClr val="C7E7E4"/>
          </a:solidFill>
          <a:ln w="25400" cap="flat" cmpd="sng" algn="ctr">
            <a:noFill/>
            <a:prstDash val="solid"/>
          </a:ln>
          <a:effectLst/>
        </p:spPr>
        <p:txBody>
          <a:bodyPr tIns="486000" rtlCol="0" anchor="t"/>
          <a:lstStyle/>
          <a:p>
            <a:pPr marL="0" marR="0" lvl="1" indent="0" algn="ctr" defTabSz="685800" rtl="0" eaLnBrk="1" fontAlgn="auto" latinLnBrk="0" hangingPunct="1">
              <a:lnSpc>
                <a:spcPct val="90000"/>
              </a:lnSpc>
              <a:spcBef>
                <a:spcPts val="90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ea typeface="+mn-ea"/>
              <a:cs typeface="Arial" panose="020B0604020202020204" pitchFamily="34" charset="0"/>
            </a:endParaRPr>
          </a:p>
        </p:txBody>
      </p:sp>
      <p:sp>
        <p:nvSpPr>
          <p:cNvPr id="23" name="TextBox 16">
            <a:extLst>
              <a:ext uri="{FF2B5EF4-FFF2-40B4-BE49-F238E27FC236}">
                <a16:creationId xmlns:a16="http://schemas.microsoft.com/office/drawing/2014/main" id="{2DAE6FF8-B5EC-51AF-A8CC-0D16B52253BE}"/>
              </a:ext>
            </a:extLst>
          </p:cNvPr>
          <p:cNvSpPr txBox="1"/>
          <p:nvPr/>
        </p:nvSpPr>
        <p:spPr>
          <a:xfrm>
            <a:off x="2524601" y="2340275"/>
            <a:ext cx="1813935" cy="457048"/>
          </a:xfrm>
          <a:prstGeom prst="rect">
            <a:avLst/>
          </a:prstGeom>
          <a:noFill/>
        </p:spPr>
        <p:txBody>
          <a:bodyPr wrap="square" lIns="0" tIns="0" rIns="0" bIns="0" anchor="ctr">
            <a:spAutoFit/>
          </a:bodyPr>
          <a:lstStyle/>
          <a:p>
            <a:pPr marL="0" marR="0" lvl="0" indent="0" algn="l" defTabSz="51435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6" normalizeH="0" baseline="0" noProof="0">
                <a:ln>
                  <a:noFill/>
                </a:ln>
                <a:solidFill>
                  <a:srgbClr val="404040"/>
                </a:solidFill>
                <a:effectLst/>
                <a:uLnTx/>
                <a:uFillTx/>
                <a:ea typeface="+mn-ea"/>
                <a:cs typeface="Arial" panose="020B0604020202020204" pitchFamily="34" charset="0"/>
              </a:rPr>
              <a:t>Der Menschen </a:t>
            </a:r>
            <a:r>
              <a:rPr kumimoji="0" lang="en-US" sz="1100" b="0" i="0" u="none" strike="noStrike" kern="1200" cap="none" spc="-6" normalizeH="0" baseline="0" noProof="0" err="1">
                <a:ln>
                  <a:noFill/>
                </a:ln>
                <a:solidFill>
                  <a:srgbClr val="404040"/>
                </a:solidFill>
                <a:effectLst/>
                <a:uLnTx/>
                <a:uFillTx/>
                <a:ea typeface="+mn-ea"/>
                <a:cs typeface="Arial" panose="020B0604020202020204" pitchFamily="34" charset="0"/>
              </a:rPr>
              <a:t>mit</a:t>
            </a:r>
            <a:r>
              <a:rPr kumimoji="0" lang="en-US" sz="1100" b="0" i="0" u="none" strike="noStrike" kern="1200" cap="none" spc="-6" normalizeH="0" baseline="0" noProof="0">
                <a:ln>
                  <a:noFill/>
                </a:ln>
                <a:solidFill>
                  <a:srgbClr val="404040"/>
                </a:solidFill>
                <a:effectLst/>
                <a:uLnTx/>
                <a:uFillTx/>
                <a:ea typeface="+mn-ea"/>
                <a:cs typeface="Arial" panose="020B0604020202020204" pitchFamily="34" charset="0"/>
              </a:rPr>
              <a:t> </a:t>
            </a:r>
            <a:r>
              <a:rPr kumimoji="0" lang="en-US" sz="1100" b="0" i="0" u="none" strike="noStrike" kern="1200" cap="none" spc="0" normalizeH="0" baseline="0" noProof="0">
                <a:ln>
                  <a:noFill/>
                </a:ln>
                <a:solidFill>
                  <a:srgbClr val="404040"/>
                </a:solidFill>
                <a:effectLst/>
                <a:uLnTx/>
                <a:uFillTx/>
                <a:ea typeface="+mn-ea"/>
                <a:cs typeface="+mn-cs"/>
              </a:rPr>
              <a:t>T1D </a:t>
            </a:r>
            <a:r>
              <a:rPr kumimoji="0" lang="en-US" sz="1100" b="0" i="0" u="none" strike="noStrike" kern="1200" cap="none" spc="0" normalizeH="0" baseline="0" noProof="0" err="1">
                <a:ln>
                  <a:noFill/>
                </a:ln>
                <a:solidFill>
                  <a:srgbClr val="404040"/>
                </a:solidFill>
                <a:effectLst/>
                <a:uLnTx/>
                <a:uFillTx/>
                <a:ea typeface="+mn-ea"/>
                <a:cs typeface="+mn-cs"/>
              </a:rPr>
              <a:t>durchleben</a:t>
            </a:r>
            <a:r>
              <a:rPr kumimoji="0" lang="en-US" sz="1100" b="1" i="0" u="none" strike="noStrike" kern="1200" cap="none" spc="0" normalizeH="0" baseline="0" noProof="0">
                <a:ln>
                  <a:noFill/>
                </a:ln>
                <a:solidFill>
                  <a:srgbClr val="404040"/>
                </a:solidFill>
                <a:effectLst/>
                <a:uLnTx/>
                <a:uFillTx/>
                <a:ea typeface="+mn-ea"/>
                <a:cs typeface="+mn-cs"/>
              </a:rPr>
              <a:t> </a:t>
            </a:r>
            <a:r>
              <a:rPr kumimoji="0" lang="en-US" sz="1100" b="1" i="0" u="none" strike="noStrike" kern="1200" cap="none" spc="0" normalizeH="0" baseline="0" noProof="0" err="1">
                <a:ln>
                  <a:noFill/>
                </a:ln>
                <a:solidFill>
                  <a:srgbClr val="404040"/>
                </a:solidFill>
                <a:effectLst/>
                <a:uLnTx/>
                <a:uFillTx/>
                <a:ea typeface="+mn-ea"/>
                <a:cs typeface="+mn-cs"/>
              </a:rPr>
              <a:t>erhöhten</a:t>
            </a:r>
            <a:r>
              <a:rPr kumimoji="0" lang="en-US" sz="1100" b="1" i="0" u="none" strike="noStrike" kern="1200" cap="none" spc="0" normalizeH="0" baseline="0" noProof="0">
                <a:ln>
                  <a:noFill/>
                </a:ln>
                <a:solidFill>
                  <a:srgbClr val="404040"/>
                </a:solidFill>
                <a:effectLst/>
                <a:uLnTx/>
                <a:uFillTx/>
                <a:ea typeface="+mn-ea"/>
                <a:cs typeface="+mn-cs"/>
              </a:rPr>
              <a:t> </a:t>
            </a:r>
            <a:r>
              <a:rPr kumimoji="0" lang="en-US" sz="1100" b="0" i="0" u="none" strike="noStrike" kern="1200" cap="none" spc="0" normalizeH="0" baseline="0" noProof="0">
                <a:ln>
                  <a:noFill/>
                </a:ln>
                <a:solidFill>
                  <a:srgbClr val="404040"/>
                </a:solidFill>
                <a:effectLst/>
                <a:uLnTx/>
                <a:uFillTx/>
                <a:ea typeface="+mn-ea"/>
                <a:cs typeface="+mn-cs"/>
              </a:rPr>
              <a:t>Diabetes-Disstress</a:t>
            </a:r>
            <a:r>
              <a:rPr kumimoji="0" lang="en-US" sz="1100" b="0" i="0" u="none" strike="noStrike" kern="1200" cap="none" spc="0" normalizeH="0" baseline="30000" noProof="0">
                <a:ln>
                  <a:noFill/>
                </a:ln>
                <a:solidFill>
                  <a:srgbClr val="404040"/>
                </a:solidFill>
                <a:effectLst/>
                <a:uLnTx/>
                <a:uFillTx/>
                <a:ea typeface="+mn-ea"/>
                <a:cs typeface="+mn-cs"/>
              </a:rPr>
              <a:t>3</a:t>
            </a:r>
            <a:r>
              <a:rPr kumimoji="0" lang="en-US" sz="1100" b="0" i="0" u="none" strike="noStrike" kern="1200" cap="none" spc="0" normalizeH="0" baseline="0" noProof="0">
                <a:ln>
                  <a:noFill/>
                </a:ln>
                <a:solidFill>
                  <a:srgbClr val="404040"/>
                </a:solidFill>
                <a:effectLst/>
                <a:uLnTx/>
                <a:uFillTx/>
                <a:ea typeface="+mn-ea"/>
                <a:cs typeface="+mn-cs"/>
              </a:rPr>
              <a:t>*</a:t>
            </a:r>
            <a:endParaRPr kumimoji="0" lang="en-US" sz="1100" b="0" i="0" u="none" strike="noStrike" kern="1200" cap="none" spc="-6" normalizeH="0" baseline="0" noProof="0">
              <a:ln>
                <a:noFill/>
              </a:ln>
              <a:solidFill>
                <a:srgbClr val="404040"/>
              </a:solidFill>
              <a:effectLst/>
              <a:uLnTx/>
              <a:uFillTx/>
              <a:ea typeface="+mn-ea"/>
              <a:cs typeface="Arial" panose="020B0604020202020204" pitchFamily="34" charset="0"/>
            </a:endParaRPr>
          </a:p>
        </p:txBody>
      </p:sp>
      <p:sp>
        <p:nvSpPr>
          <p:cNvPr id="24" name="Rectangle 19">
            <a:extLst>
              <a:ext uri="{FF2B5EF4-FFF2-40B4-BE49-F238E27FC236}">
                <a16:creationId xmlns:a16="http://schemas.microsoft.com/office/drawing/2014/main" id="{A954F253-BDB0-2AFB-2096-12DB4E600CDC}"/>
              </a:ext>
            </a:extLst>
          </p:cNvPr>
          <p:cNvSpPr/>
          <p:nvPr/>
        </p:nvSpPr>
        <p:spPr>
          <a:xfrm>
            <a:off x="4712413" y="1805778"/>
            <a:ext cx="3612438" cy="1518447"/>
          </a:xfrm>
          <a:prstGeom prst="rect">
            <a:avLst/>
          </a:prstGeom>
          <a:solidFill>
            <a:srgbClr val="C7E7E4"/>
          </a:solidFill>
          <a:ln w="25400" cap="flat" cmpd="sng" algn="ctr">
            <a:noFill/>
            <a:prstDash val="solid"/>
          </a:ln>
          <a:effectLst/>
        </p:spPr>
        <p:txBody>
          <a:bodyPr tIns="486000" rtlCol="0" anchor="t"/>
          <a:lstStyle/>
          <a:p>
            <a:pPr marL="0" marR="0" lvl="1" indent="0" algn="ctr" defTabSz="685800" rtl="0" eaLnBrk="1" fontAlgn="auto" latinLnBrk="0" hangingPunct="1">
              <a:lnSpc>
                <a:spcPct val="90000"/>
              </a:lnSpc>
              <a:spcBef>
                <a:spcPts val="90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ea typeface="+mn-ea"/>
              <a:cs typeface="Arial" panose="020B0604020202020204" pitchFamily="34" charset="0"/>
            </a:endParaRPr>
          </a:p>
        </p:txBody>
      </p:sp>
      <p:sp>
        <p:nvSpPr>
          <p:cNvPr id="25" name="TextBox 16">
            <a:extLst>
              <a:ext uri="{FF2B5EF4-FFF2-40B4-BE49-F238E27FC236}">
                <a16:creationId xmlns:a16="http://schemas.microsoft.com/office/drawing/2014/main" id="{66298FCC-892D-0537-D816-271FA0FD05FC}"/>
              </a:ext>
            </a:extLst>
          </p:cNvPr>
          <p:cNvSpPr txBox="1"/>
          <p:nvPr/>
        </p:nvSpPr>
        <p:spPr>
          <a:xfrm>
            <a:off x="6179344" y="2264100"/>
            <a:ext cx="2094030" cy="609398"/>
          </a:xfrm>
          <a:prstGeom prst="rect">
            <a:avLst/>
          </a:prstGeom>
          <a:noFill/>
        </p:spPr>
        <p:txBody>
          <a:bodyPr wrap="square" lIns="0" tIns="0" rIns="0" bIns="0" anchor="ctr">
            <a:spAutoFit/>
          </a:bodyPr>
          <a:lstStyle/>
          <a:p>
            <a:pPr marL="0" marR="0" lvl="0" indent="0" algn="l" defTabSz="51435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6" normalizeH="0" baseline="0" noProof="0" err="1">
                <a:ln>
                  <a:noFill/>
                </a:ln>
                <a:solidFill>
                  <a:srgbClr val="404040"/>
                </a:solidFill>
                <a:effectLst/>
                <a:uLnTx/>
                <a:uFillTx/>
                <a:ea typeface="+mn-ea"/>
                <a:cs typeface="Arial" panose="020B0604020202020204" pitchFamily="34" charset="0"/>
              </a:rPr>
              <a:t>Ungefähr</a:t>
            </a:r>
            <a:r>
              <a:rPr kumimoji="0" lang="en-US" sz="1100" b="0" i="0" u="none" strike="noStrike" kern="1200" cap="none" spc="-6" normalizeH="0" baseline="0" noProof="0">
                <a:ln>
                  <a:noFill/>
                </a:ln>
                <a:solidFill>
                  <a:srgbClr val="404040"/>
                </a:solidFill>
                <a:effectLst/>
                <a:uLnTx/>
                <a:uFillTx/>
                <a:ea typeface="+mn-ea"/>
                <a:cs typeface="Arial" panose="020B0604020202020204" pitchFamily="34" charset="0"/>
              </a:rPr>
              <a:t> </a:t>
            </a:r>
            <a:r>
              <a:rPr kumimoji="0" lang="en-US" sz="1100" b="1" i="0" u="none" strike="noStrike" kern="1200" cap="none" spc="-6" normalizeH="0" baseline="0" noProof="0">
                <a:ln>
                  <a:noFill/>
                </a:ln>
                <a:solidFill>
                  <a:srgbClr val="404040"/>
                </a:solidFill>
                <a:effectLst/>
                <a:uLnTx/>
                <a:uFillTx/>
                <a:ea typeface="+mn-ea"/>
                <a:cs typeface="Arial" panose="020B0604020202020204" pitchFamily="34" charset="0"/>
              </a:rPr>
              <a:t>1 von 4 </a:t>
            </a:r>
            <a:r>
              <a:rPr kumimoji="0" lang="en-US" sz="1100" b="1" i="0" u="none" strike="noStrike" kern="1200" cap="none" spc="0" normalizeH="0" baseline="0" noProof="0">
                <a:ln>
                  <a:noFill/>
                </a:ln>
                <a:solidFill>
                  <a:srgbClr val="404040"/>
                </a:solidFill>
                <a:effectLst/>
                <a:uLnTx/>
                <a:uFillTx/>
                <a:ea typeface="+mn-ea"/>
                <a:cs typeface="+mn-cs"/>
              </a:rPr>
              <a:t>Menschen </a:t>
            </a:r>
            <a:r>
              <a:rPr kumimoji="0" lang="en-US" sz="1100" b="0" i="0" u="none" strike="noStrike" kern="1200" cap="none" spc="0" normalizeH="0" baseline="0" noProof="0" err="1">
                <a:ln>
                  <a:noFill/>
                </a:ln>
                <a:solidFill>
                  <a:srgbClr val="404040"/>
                </a:solidFill>
                <a:effectLst/>
                <a:uLnTx/>
                <a:uFillTx/>
                <a:ea typeface="+mn-ea"/>
                <a:cs typeface="+mn-cs"/>
              </a:rPr>
              <a:t>mit</a:t>
            </a:r>
            <a:r>
              <a:rPr kumimoji="0" lang="en-US" sz="1100" b="0" i="0" u="none" strike="noStrike" kern="1200" cap="none" spc="0" normalizeH="0" baseline="0" noProof="0">
                <a:ln>
                  <a:noFill/>
                </a:ln>
                <a:solidFill>
                  <a:srgbClr val="404040"/>
                </a:solidFill>
                <a:effectLst/>
                <a:uLnTx/>
                <a:uFillTx/>
                <a:ea typeface="+mn-ea"/>
                <a:cs typeface="+mn-cs"/>
              </a:rPr>
              <a:t> T1D </a:t>
            </a:r>
            <a:r>
              <a:rPr kumimoji="0" lang="en-US" sz="1100" b="0" i="0" u="none" strike="noStrike" kern="1200" cap="none" spc="0" normalizeH="0" baseline="0" noProof="0" err="1">
                <a:ln>
                  <a:noFill/>
                </a:ln>
                <a:solidFill>
                  <a:srgbClr val="404040"/>
                </a:solidFill>
                <a:effectLst/>
                <a:uLnTx/>
                <a:uFillTx/>
                <a:ea typeface="+mn-ea"/>
                <a:cs typeface="+mn-cs"/>
              </a:rPr>
              <a:t>berichtet</a:t>
            </a:r>
            <a:r>
              <a:rPr kumimoji="0" lang="en-US" sz="1100" b="0" i="0" u="none" strike="noStrike" kern="1200" cap="none" spc="0" normalizeH="0" baseline="0" noProof="0">
                <a:ln>
                  <a:noFill/>
                </a:ln>
                <a:solidFill>
                  <a:srgbClr val="404040"/>
                </a:solidFill>
                <a:effectLst/>
                <a:uLnTx/>
                <a:uFillTx/>
                <a:ea typeface="+mn-ea"/>
                <a:cs typeface="+mn-cs"/>
              </a:rPr>
              <a:t> von </a:t>
            </a:r>
            <a:r>
              <a:rPr kumimoji="0" lang="en-US" sz="1100" b="1" i="0" u="none" strike="noStrike" kern="1200" cap="none" spc="0" normalizeH="0" baseline="0" noProof="0" err="1">
                <a:ln>
                  <a:noFill/>
                </a:ln>
                <a:solidFill>
                  <a:srgbClr val="404040"/>
                </a:solidFill>
                <a:effectLst/>
                <a:uLnTx/>
                <a:uFillTx/>
                <a:ea typeface="+mn-ea"/>
                <a:cs typeface="+mn-cs"/>
              </a:rPr>
              <a:t>schwerem</a:t>
            </a:r>
            <a:r>
              <a:rPr kumimoji="0" lang="en-US" sz="1100" b="0" i="0" u="none" strike="noStrike" kern="1200" cap="none" spc="0" normalizeH="0" baseline="0" noProof="0">
                <a:ln>
                  <a:noFill/>
                </a:ln>
                <a:solidFill>
                  <a:srgbClr val="404040"/>
                </a:solidFill>
                <a:effectLst/>
                <a:uLnTx/>
                <a:uFillTx/>
                <a:ea typeface="+mn-ea"/>
                <a:cs typeface="+mn-cs"/>
              </a:rPr>
              <a:t> Diabetes-Disstress</a:t>
            </a:r>
            <a:r>
              <a:rPr kumimoji="0" lang="en-US" sz="1100" b="0" i="0" u="none" strike="noStrike" kern="1200" cap="none" spc="0" normalizeH="0" baseline="30000" noProof="0">
                <a:ln>
                  <a:noFill/>
                </a:ln>
                <a:solidFill>
                  <a:srgbClr val="404040"/>
                </a:solidFill>
                <a:effectLst/>
                <a:uLnTx/>
                <a:uFillTx/>
                <a:ea typeface="+mn-ea"/>
                <a:cs typeface="+mn-cs"/>
              </a:rPr>
              <a:t>4</a:t>
            </a:r>
            <a:r>
              <a:rPr kumimoji="0" lang="en-US" sz="1100" b="0" i="0" u="none" strike="noStrike" kern="1200" cap="none" spc="0" normalizeH="0" baseline="30000" noProof="0">
                <a:ln>
                  <a:noFill/>
                </a:ln>
                <a:solidFill>
                  <a:srgbClr val="404040"/>
                </a:solidFill>
                <a:effectLst/>
                <a:uLnTx/>
                <a:uFillTx/>
                <a:ea typeface="+mn-ea"/>
                <a:cs typeface="Arial" panose="020B0604020202020204" pitchFamily="34" charset="0"/>
              </a:rPr>
              <a:t>†</a:t>
            </a:r>
            <a:endParaRPr kumimoji="0" lang="en-US" sz="1100" b="0" i="0" u="none" strike="noStrike" kern="1200" cap="none" spc="-6" normalizeH="0" baseline="30000" noProof="0">
              <a:ln>
                <a:noFill/>
              </a:ln>
              <a:solidFill>
                <a:srgbClr val="404040"/>
              </a:solidFill>
              <a:effectLst/>
              <a:uLnTx/>
              <a:uFillTx/>
              <a:ea typeface="+mn-ea"/>
              <a:cs typeface="Arial" panose="020B0604020202020204" pitchFamily="34" charset="0"/>
            </a:endParaRPr>
          </a:p>
        </p:txBody>
      </p:sp>
      <p:grpSp>
        <p:nvGrpSpPr>
          <p:cNvPr id="26" name="Group 22">
            <a:extLst>
              <a:ext uri="{FF2B5EF4-FFF2-40B4-BE49-F238E27FC236}">
                <a16:creationId xmlns:a16="http://schemas.microsoft.com/office/drawing/2014/main" id="{92A83365-3F7A-39DF-7EFC-9F34DCCEE6BC}"/>
              </a:ext>
            </a:extLst>
          </p:cNvPr>
          <p:cNvGrpSpPr/>
          <p:nvPr/>
        </p:nvGrpSpPr>
        <p:grpSpPr>
          <a:xfrm>
            <a:off x="982294" y="1834615"/>
            <a:ext cx="1465631" cy="1465631"/>
            <a:chOff x="916026" y="2446153"/>
            <a:chExt cx="1629055" cy="1629055"/>
          </a:xfrm>
        </p:grpSpPr>
        <p:sp>
          <p:nvSpPr>
            <p:cNvPr id="27" name="Ovale 6">
              <a:extLst>
                <a:ext uri="{FF2B5EF4-FFF2-40B4-BE49-F238E27FC236}">
                  <a16:creationId xmlns:a16="http://schemas.microsoft.com/office/drawing/2014/main" id="{F11C8ED2-A4A6-E4CE-41EE-9B24AA17FFE8}"/>
                </a:ext>
              </a:extLst>
            </p:cNvPr>
            <p:cNvSpPr/>
            <p:nvPr/>
          </p:nvSpPr>
          <p:spPr>
            <a:xfrm>
              <a:off x="1126750" y="2656878"/>
              <a:ext cx="1207610" cy="1207607"/>
            </a:xfrm>
            <a:prstGeom prst="ellipse">
              <a:avLst/>
            </a:prstGeom>
            <a:noFill/>
            <a:ln w="57150" cap="flat" cmpd="sng" algn="ctr">
              <a:solidFill>
                <a:sysClr val="window" lastClr="FFFFFF">
                  <a:lumMod val="85000"/>
                </a:sysClr>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b="0" i="0" u="none" strike="noStrike" kern="0" cap="none" spc="0" normalizeH="0" baseline="0" noProof="0">
                <a:ln>
                  <a:noFill/>
                </a:ln>
                <a:solidFill>
                  <a:srgbClr val="404040"/>
                </a:solidFill>
                <a:effectLst/>
                <a:uLnTx/>
                <a:uFillTx/>
                <a:ea typeface="+mn-ea"/>
                <a:cs typeface="Arial" panose="020B0604020202020204" pitchFamily="34" charset="0"/>
              </a:endParaRPr>
            </a:p>
          </p:txBody>
        </p:sp>
        <p:graphicFrame>
          <p:nvGraphicFramePr>
            <p:cNvPr id="28" name="Grafico 5">
              <a:extLst>
                <a:ext uri="{FF2B5EF4-FFF2-40B4-BE49-F238E27FC236}">
                  <a16:creationId xmlns:a16="http://schemas.microsoft.com/office/drawing/2014/main" id="{48A0A0F6-AC44-E46E-18F7-34115FAD8228}"/>
                </a:ext>
              </a:extLst>
            </p:cNvPr>
            <p:cNvGraphicFramePr>
              <a:graphicFrameLocks noChangeAspect="1"/>
            </p:cNvGraphicFramePr>
            <p:nvPr/>
          </p:nvGraphicFramePr>
          <p:xfrm>
            <a:off x="916026" y="2446153"/>
            <a:ext cx="1629055" cy="1629055"/>
          </p:xfrm>
          <a:graphic>
            <a:graphicData uri="http://schemas.openxmlformats.org/drawingml/2006/chart">
              <c:chart xmlns:c="http://schemas.openxmlformats.org/drawingml/2006/chart" xmlns:r="http://schemas.openxmlformats.org/officeDocument/2006/relationships" r:id="rId4"/>
            </a:graphicData>
          </a:graphic>
        </p:graphicFrame>
        <p:sp>
          <p:nvSpPr>
            <p:cNvPr id="29" name="CasellaDiTesto 15">
              <a:extLst>
                <a:ext uri="{FF2B5EF4-FFF2-40B4-BE49-F238E27FC236}">
                  <a16:creationId xmlns:a16="http://schemas.microsoft.com/office/drawing/2014/main" id="{1E2DE81A-474F-0508-ED97-9D3788546332}"/>
                </a:ext>
              </a:extLst>
            </p:cNvPr>
            <p:cNvSpPr txBox="1"/>
            <p:nvPr/>
          </p:nvSpPr>
          <p:spPr>
            <a:xfrm>
              <a:off x="982965" y="2951052"/>
              <a:ext cx="1495175" cy="635005"/>
            </a:xfrm>
            <a:prstGeom prst="rect">
              <a:avLst/>
            </a:prstGeom>
            <a:noFill/>
          </p:spPr>
          <p:txBody>
            <a:bodyPr wrap="none" lIns="0" tIns="0" rIns="0" bIns="0" rtlCol="0" anchor="ctr" anchorCtr="0">
              <a:noAutofit/>
            </a:bodyPr>
            <a:lstStyle/>
            <a:p>
              <a:pPr marL="0" marR="0" lvl="0" indent="0" algn="ctr" defTabSz="685800" rtl="0" eaLnBrk="1" fontAlgn="auto" latinLnBrk="0" hangingPunct="1">
                <a:lnSpc>
                  <a:spcPct val="80000"/>
                </a:lnSpc>
                <a:spcBef>
                  <a:spcPts val="225"/>
                </a:spcBef>
                <a:spcAft>
                  <a:spcPts val="0"/>
                </a:spcAft>
                <a:buClrTx/>
                <a:buSzTx/>
                <a:buFontTx/>
                <a:buNone/>
                <a:tabLst/>
                <a:defRPr/>
              </a:pPr>
              <a:r>
                <a:rPr kumimoji="0" lang="en-US" b="1" i="0" u="none" strike="noStrike" kern="0" cap="none" spc="0" normalizeH="0" baseline="0" noProof="0">
                  <a:ln>
                    <a:noFill/>
                  </a:ln>
                  <a:solidFill>
                    <a:srgbClr val="404040"/>
                  </a:solidFill>
                  <a:effectLst/>
                  <a:uLnTx/>
                  <a:uFillTx/>
                  <a:ea typeface="+mn-ea"/>
                  <a:cs typeface="Arial" panose="020B0604020202020204" pitchFamily="34" charset="0"/>
                </a:rPr>
                <a:t>22 </a:t>
              </a:r>
              <a:r>
                <a:rPr kumimoji="0" lang="en-US" sz="1400" b="1" i="0" u="none" strike="noStrike" kern="0" cap="none" spc="0" normalizeH="0" baseline="0" noProof="0">
                  <a:ln>
                    <a:noFill/>
                  </a:ln>
                  <a:solidFill>
                    <a:srgbClr val="404040"/>
                  </a:solidFill>
                  <a:effectLst/>
                  <a:uLnTx/>
                  <a:uFillTx/>
                  <a:ea typeface="+mn-ea"/>
                  <a:cs typeface="Arial" panose="020B0604020202020204" pitchFamily="34" charset="0"/>
                </a:rPr>
                <a:t>%</a:t>
              </a:r>
              <a:br>
                <a:rPr kumimoji="0" lang="en-US" sz="1400" b="1" i="0" u="none" strike="noStrike" kern="0" cap="none" spc="0" normalizeH="0" baseline="0" noProof="0">
                  <a:ln>
                    <a:noFill/>
                  </a:ln>
                  <a:solidFill>
                    <a:srgbClr val="404040"/>
                  </a:solidFill>
                  <a:effectLst/>
                  <a:uLnTx/>
                  <a:uFillTx/>
                  <a:ea typeface="+mn-ea"/>
                  <a:cs typeface="Arial" panose="020B0604020202020204" pitchFamily="34" charset="0"/>
                </a:rPr>
              </a:br>
              <a:r>
                <a:rPr kumimoji="0" lang="en-US" sz="1100" b="0" i="0" u="none" strike="noStrike" kern="0" cap="none" spc="0" normalizeH="0" baseline="0" noProof="0">
                  <a:ln>
                    <a:noFill/>
                  </a:ln>
                  <a:solidFill>
                    <a:srgbClr val="404040"/>
                  </a:solidFill>
                  <a:effectLst/>
                  <a:uLnTx/>
                  <a:uFillTx/>
                  <a:ea typeface="+mn-ea"/>
                  <a:cs typeface="Arial" panose="020B0604020202020204" pitchFamily="34" charset="0"/>
                </a:rPr>
                <a:t>(N = 16.659)</a:t>
              </a:r>
              <a:endParaRPr kumimoji="0" lang="en-US" sz="1200" b="0" i="0" u="none" strike="noStrike" kern="0" cap="none" spc="0" normalizeH="0" baseline="0" noProof="0">
                <a:ln>
                  <a:noFill/>
                </a:ln>
                <a:solidFill>
                  <a:srgbClr val="404040"/>
                </a:solidFill>
                <a:effectLst/>
                <a:uLnTx/>
                <a:uFillTx/>
                <a:ea typeface="+mn-ea"/>
                <a:cs typeface="Arial" panose="020B0604020202020204" pitchFamily="34" charset="0"/>
              </a:endParaRPr>
            </a:p>
          </p:txBody>
        </p:sp>
      </p:grpSp>
      <p:sp>
        <p:nvSpPr>
          <p:cNvPr id="30" name="TextBox 12">
            <a:extLst>
              <a:ext uri="{FF2B5EF4-FFF2-40B4-BE49-F238E27FC236}">
                <a16:creationId xmlns:a16="http://schemas.microsoft.com/office/drawing/2014/main" id="{8CEABA77-B676-C7A0-AA97-5645E94F204D}"/>
              </a:ext>
            </a:extLst>
          </p:cNvPr>
          <p:cNvSpPr txBox="1"/>
          <p:nvPr/>
        </p:nvSpPr>
        <p:spPr>
          <a:xfrm>
            <a:off x="4888706" y="2823608"/>
            <a:ext cx="1085850" cy="178510"/>
          </a:xfrm>
          <a:prstGeom prst="rect">
            <a:avLst/>
          </a:prstGeom>
          <a:noFill/>
        </p:spPr>
        <p:txBody>
          <a:bodyPr wrap="square">
            <a:spAutoFit/>
          </a:bodyPr>
          <a:lstStyle/>
          <a:p>
            <a:pPr marL="0" marR="0" lvl="0" indent="0" algn="ctr" defTabSz="685800" rtl="0" eaLnBrk="1" fontAlgn="auto" latinLnBrk="0" hangingPunct="1">
              <a:lnSpc>
                <a:spcPct val="80000"/>
              </a:lnSpc>
              <a:spcBef>
                <a:spcPts val="225"/>
              </a:spcBef>
              <a:spcAft>
                <a:spcPts val="0"/>
              </a:spcAft>
              <a:buClrTx/>
              <a:buSzTx/>
              <a:buFontTx/>
              <a:buNone/>
              <a:tabLst/>
              <a:defRPr/>
            </a:pPr>
            <a:r>
              <a:rPr kumimoji="0" lang="en-US" sz="700" b="1" i="0" u="none" strike="noStrike" kern="1200" cap="none" spc="0" normalizeH="0" baseline="0" noProof="0">
                <a:ln>
                  <a:noFill/>
                </a:ln>
                <a:solidFill>
                  <a:srgbClr val="404040"/>
                </a:solidFill>
                <a:effectLst/>
                <a:uLnTx/>
                <a:uFillTx/>
                <a:ea typeface="+mn-ea"/>
                <a:cs typeface="Arial" panose="020B0604020202020204" pitchFamily="34" charset="0"/>
              </a:rPr>
              <a:t>24 % (N = 1.078)</a:t>
            </a:r>
          </a:p>
        </p:txBody>
      </p:sp>
      <p:pic>
        <p:nvPicPr>
          <p:cNvPr id="31" name="Picture 13" descr="A black background with a black square&#10;&#10;Description automatically generated with medium confidence">
            <a:extLst>
              <a:ext uri="{FF2B5EF4-FFF2-40B4-BE49-F238E27FC236}">
                <a16:creationId xmlns:a16="http://schemas.microsoft.com/office/drawing/2014/main" id="{6136F31B-C830-AB77-2DF2-44BD9E2DABB0}"/>
              </a:ext>
            </a:extLst>
          </p:cNvPr>
          <p:cNvPicPr>
            <a:picLocks noChangeAspect="1"/>
          </p:cNvPicPr>
          <p:nvPr/>
        </p:nvPicPr>
        <p:blipFill rotWithShape="1">
          <a:blip r:embed="rId5">
            <a:duotone>
              <a:schemeClr val="accent1">
                <a:shade val="45000"/>
                <a:satMod val="135000"/>
              </a:schemeClr>
              <a:prstClr val="white"/>
            </a:duotone>
          </a:blip>
          <a:srcRect l="27517" r="28635" b="12752"/>
          <a:stretch/>
        </p:blipFill>
        <p:spPr>
          <a:xfrm>
            <a:off x="5672137" y="2164556"/>
            <a:ext cx="311150" cy="619125"/>
          </a:xfrm>
          <a:prstGeom prst="rect">
            <a:avLst/>
          </a:prstGeom>
        </p:spPr>
      </p:pic>
      <p:pic>
        <p:nvPicPr>
          <p:cNvPr id="32" name="Picture 14" descr="A black background with a black square&#10;&#10;Description automatically generated with medium confidence">
            <a:extLst>
              <a:ext uri="{FF2B5EF4-FFF2-40B4-BE49-F238E27FC236}">
                <a16:creationId xmlns:a16="http://schemas.microsoft.com/office/drawing/2014/main" id="{ECAC4F93-3751-03E8-2F25-A705B9C691D4}"/>
              </a:ext>
            </a:extLst>
          </p:cNvPr>
          <p:cNvPicPr>
            <a:picLocks noChangeAspect="1"/>
          </p:cNvPicPr>
          <p:nvPr/>
        </p:nvPicPr>
        <p:blipFill rotWithShape="1">
          <a:blip r:embed="rId6">
            <a:duotone>
              <a:schemeClr val="accent2">
                <a:shade val="45000"/>
                <a:satMod val="135000"/>
              </a:schemeClr>
              <a:prstClr val="white"/>
            </a:duotone>
            <a:extLst>
              <a:ext uri="{BEBA8EAE-BF5A-486C-A8C5-ECC9F3942E4B}">
                <a14:imgProps xmlns:a14="http://schemas.microsoft.com/office/drawing/2010/main">
                  <a14:imgLayer r:embed="rId7">
                    <a14:imgEffect>
                      <a14:artisticPhotocopy/>
                    </a14:imgEffect>
                  </a14:imgLayer>
                </a14:imgProps>
              </a:ext>
            </a:extLst>
          </a:blip>
          <a:srcRect l="27517" r="28635" b="12752"/>
          <a:stretch/>
        </p:blipFill>
        <p:spPr>
          <a:xfrm>
            <a:off x="4852987" y="2164556"/>
            <a:ext cx="311150" cy="619125"/>
          </a:xfrm>
          <a:prstGeom prst="rect">
            <a:avLst/>
          </a:prstGeom>
        </p:spPr>
      </p:pic>
      <p:pic>
        <p:nvPicPr>
          <p:cNvPr id="33" name="Picture 20" descr="A black background with a black square&#10;&#10;Description automatically generated with medium confidence">
            <a:extLst>
              <a:ext uri="{FF2B5EF4-FFF2-40B4-BE49-F238E27FC236}">
                <a16:creationId xmlns:a16="http://schemas.microsoft.com/office/drawing/2014/main" id="{E5198C7D-329F-F627-316E-0BD83FE4B848}"/>
              </a:ext>
            </a:extLst>
          </p:cNvPr>
          <p:cNvPicPr>
            <a:picLocks noChangeAspect="1"/>
          </p:cNvPicPr>
          <p:nvPr/>
        </p:nvPicPr>
        <p:blipFill rotWithShape="1">
          <a:blip r:embed="rId6">
            <a:duotone>
              <a:schemeClr val="accent2">
                <a:shade val="45000"/>
                <a:satMod val="135000"/>
              </a:schemeClr>
              <a:prstClr val="white"/>
            </a:duotone>
            <a:extLst>
              <a:ext uri="{BEBA8EAE-BF5A-486C-A8C5-ECC9F3942E4B}">
                <a14:imgProps xmlns:a14="http://schemas.microsoft.com/office/drawing/2010/main">
                  <a14:imgLayer r:embed="rId7">
                    <a14:imgEffect>
                      <a14:artisticPhotocopy/>
                    </a14:imgEffect>
                  </a14:imgLayer>
                </a14:imgProps>
              </a:ext>
            </a:extLst>
          </a:blip>
          <a:srcRect l="27517" r="28635" b="12752"/>
          <a:stretch/>
        </p:blipFill>
        <p:spPr>
          <a:xfrm>
            <a:off x="5119687" y="2164556"/>
            <a:ext cx="311150" cy="619125"/>
          </a:xfrm>
          <a:prstGeom prst="rect">
            <a:avLst/>
          </a:prstGeom>
        </p:spPr>
      </p:pic>
      <p:pic>
        <p:nvPicPr>
          <p:cNvPr id="34" name="Picture 21" descr="A black background with a black square&#10;&#10;Description automatically generated with medium confidence">
            <a:extLst>
              <a:ext uri="{FF2B5EF4-FFF2-40B4-BE49-F238E27FC236}">
                <a16:creationId xmlns:a16="http://schemas.microsoft.com/office/drawing/2014/main" id="{B134B471-6720-B388-CD4B-15402A03EBF3}"/>
              </a:ext>
            </a:extLst>
          </p:cNvPr>
          <p:cNvPicPr>
            <a:picLocks noChangeAspect="1"/>
          </p:cNvPicPr>
          <p:nvPr/>
        </p:nvPicPr>
        <p:blipFill rotWithShape="1">
          <a:blip r:embed="rId6">
            <a:duotone>
              <a:schemeClr val="accent2">
                <a:shade val="45000"/>
                <a:satMod val="135000"/>
              </a:schemeClr>
              <a:prstClr val="white"/>
            </a:duotone>
            <a:extLst>
              <a:ext uri="{BEBA8EAE-BF5A-486C-A8C5-ECC9F3942E4B}">
                <a14:imgProps xmlns:a14="http://schemas.microsoft.com/office/drawing/2010/main">
                  <a14:imgLayer r:embed="rId7">
                    <a14:imgEffect>
                      <a14:artisticPhotocopy/>
                    </a14:imgEffect>
                  </a14:imgLayer>
                </a14:imgProps>
              </a:ext>
            </a:extLst>
          </a:blip>
          <a:srcRect l="27517" r="28635" b="12752"/>
          <a:stretch/>
        </p:blipFill>
        <p:spPr>
          <a:xfrm>
            <a:off x="5386387" y="2164556"/>
            <a:ext cx="311150" cy="619125"/>
          </a:xfrm>
          <a:prstGeom prst="rect">
            <a:avLst/>
          </a:prstGeom>
        </p:spPr>
      </p:pic>
    </p:spTree>
    <p:extLst>
      <p:ext uri="{BB962C8B-B14F-4D97-AF65-F5344CB8AC3E}">
        <p14:creationId xmlns:p14="http://schemas.microsoft.com/office/powerpoint/2010/main" val="20998178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CC9CA7-C21E-B3EC-4E28-3F3AA639BDCA}"/>
            </a:ext>
          </a:extLst>
        </p:cNvPr>
        <p:cNvGrpSpPr/>
        <p:nvPr/>
      </p:nvGrpSpPr>
      <p:grpSpPr>
        <a:xfrm>
          <a:off x="0" y="0"/>
          <a:ext cx="0" cy="0"/>
          <a:chOff x="0" y="0"/>
          <a:chExt cx="0" cy="0"/>
        </a:xfrm>
      </p:grpSpPr>
      <p:cxnSp>
        <p:nvCxnSpPr>
          <p:cNvPr id="10" name="Verbinder: gewinkelt 9">
            <a:extLst>
              <a:ext uri="{FF2B5EF4-FFF2-40B4-BE49-F238E27FC236}">
                <a16:creationId xmlns:a16="http://schemas.microsoft.com/office/drawing/2014/main" id="{FC45D54C-5ED9-D9C5-058D-A38AEB749A50}"/>
              </a:ext>
            </a:extLst>
          </p:cNvPr>
          <p:cNvCxnSpPr/>
          <p:nvPr/>
        </p:nvCxnSpPr>
        <p:spPr>
          <a:xfrm flipV="1">
            <a:off x="1414581" y="3797060"/>
            <a:ext cx="2975608" cy="68017"/>
          </a:xfrm>
          <a:prstGeom prst="bentConnector3">
            <a:avLst>
              <a:gd name="adj1" fmla="val 99958"/>
            </a:avLst>
          </a:prstGeom>
          <a:ln w="9525">
            <a:solidFill>
              <a:srgbClr val="6E7AAB"/>
            </a:solidFill>
          </a:ln>
        </p:spPr>
        <p:style>
          <a:lnRef idx="1">
            <a:schemeClr val="accent1"/>
          </a:lnRef>
          <a:fillRef idx="0">
            <a:schemeClr val="accent1"/>
          </a:fillRef>
          <a:effectRef idx="0">
            <a:schemeClr val="accent1"/>
          </a:effectRef>
          <a:fontRef idx="minor">
            <a:schemeClr val="tx1"/>
          </a:fontRef>
        </p:style>
      </p:cxnSp>
      <p:sp>
        <p:nvSpPr>
          <p:cNvPr id="7" name="Textplatzhalter 9">
            <a:extLst>
              <a:ext uri="{FF2B5EF4-FFF2-40B4-BE49-F238E27FC236}">
                <a16:creationId xmlns:a16="http://schemas.microsoft.com/office/drawing/2014/main" id="{7BA035C1-6846-4ACB-75B0-4B47C003185E}"/>
              </a:ext>
            </a:extLst>
          </p:cNvPr>
          <p:cNvSpPr txBox="1">
            <a:spLocks/>
          </p:cNvSpPr>
          <p:nvPr/>
        </p:nvSpPr>
        <p:spPr>
          <a:xfrm>
            <a:off x="314921" y="11377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ist für die Betroffenen eine lebenslange Belastung</a:t>
            </a:r>
            <a:r>
              <a:rPr kumimoji="0" lang="de-DE" sz="2000" b="1" i="0" u="none" strike="noStrike" kern="1200" cap="none" spc="0" normalizeH="0" baseline="30000" noProof="0">
                <a:ln>
                  <a:noFill/>
                </a:ln>
                <a:solidFill>
                  <a:srgbClr val="7030A0"/>
                </a:solidFill>
                <a:effectLst/>
                <a:uLnTx/>
                <a:uFillTx/>
                <a:latin typeface="Verdana"/>
                <a:ea typeface="+mn-ea"/>
                <a:cs typeface="+mn-cs"/>
              </a:rPr>
              <a:t>1-9</a:t>
            </a:r>
          </a:p>
        </p:txBody>
      </p:sp>
      <p:grpSp>
        <p:nvGrpSpPr>
          <p:cNvPr id="97" name="Gruppieren 96">
            <a:extLst>
              <a:ext uri="{FF2B5EF4-FFF2-40B4-BE49-F238E27FC236}">
                <a16:creationId xmlns:a16="http://schemas.microsoft.com/office/drawing/2014/main" id="{4332F370-2132-47A3-DBBE-1EA75212289E}"/>
              </a:ext>
            </a:extLst>
          </p:cNvPr>
          <p:cNvGrpSpPr/>
          <p:nvPr/>
        </p:nvGrpSpPr>
        <p:grpSpPr>
          <a:xfrm>
            <a:off x="334476" y="902123"/>
            <a:ext cx="8478000" cy="3451582"/>
            <a:chOff x="261214" y="1334509"/>
            <a:chExt cx="11400414" cy="4624575"/>
          </a:xfrm>
        </p:grpSpPr>
        <p:cxnSp>
          <p:nvCxnSpPr>
            <p:cNvPr id="98" name="Straight Connector 75">
              <a:extLst>
                <a:ext uri="{FF2B5EF4-FFF2-40B4-BE49-F238E27FC236}">
                  <a16:creationId xmlns:a16="http://schemas.microsoft.com/office/drawing/2014/main" id="{3BDA0C49-0F71-D42E-05BA-CFE174547320}"/>
                </a:ext>
              </a:extLst>
            </p:cNvPr>
            <p:cNvCxnSpPr>
              <a:cxnSpLocks/>
            </p:cNvCxnSpPr>
            <p:nvPr/>
          </p:nvCxnSpPr>
          <p:spPr>
            <a:xfrm>
              <a:off x="830584" y="2855213"/>
              <a:ext cx="3270991" cy="0"/>
            </a:xfrm>
            <a:prstGeom prst="line">
              <a:avLst/>
            </a:prstGeom>
            <a:noFill/>
            <a:ln w="9525" cap="flat" cmpd="sng" algn="ctr">
              <a:solidFill>
                <a:srgbClr val="CC9C50"/>
              </a:solidFill>
              <a:prstDash val="solid"/>
            </a:ln>
            <a:effectLst/>
          </p:spPr>
        </p:cxnSp>
        <p:cxnSp>
          <p:nvCxnSpPr>
            <p:cNvPr id="99" name="Straight Connector 70">
              <a:extLst>
                <a:ext uri="{FF2B5EF4-FFF2-40B4-BE49-F238E27FC236}">
                  <a16:creationId xmlns:a16="http://schemas.microsoft.com/office/drawing/2014/main" id="{8267D498-0F15-CFB5-A4CF-CC174C7B3255}"/>
                </a:ext>
              </a:extLst>
            </p:cNvPr>
            <p:cNvCxnSpPr>
              <a:cxnSpLocks/>
            </p:cNvCxnSpPr>
            <p:nvPr/>
          </p:nvCxnSpPr>
          <p:spPr>
            <a:xfrm>
              <a:off x="8025633" y="3374375"/>
              <a:ext cx="2973575" cy="0"/>
            </a:xfrm>
            <a:prstGeom prst="line">
              <a:avLst/>
            </a:prstGeom>
            <a:noFill/>
            <a:ln w="9525" cap="flat" cmpd="sng" algn="ctr">
              <a:solidFill>
                <a:srgbClr val="71BFC0"/>
              </a:solidFill>
              <a:prstDash val="solid"/>
            </a:ln>
            <a:effectLst/>
          </p:spPr>
        </p:cxnSp>
        <p:graphicFrame>
          <p:nvGraphicFramePr>
            <p:cNvPr id="100" name="Chart 48">
              <a:extLst>
                <a:ext uri="{FF2B5EF4-FFF2-40B4-BE49-F238E27FC236}">
                  <a16:creationId xmlns:a16="http://schemas.microsoft.com/office/drawing/2014/main" id="{F9AE9858-4E92-EEB0-3E52-BBB529B9A4E7}"/>
                </a:ext>
              </a:extLst>
            </p:cNvPr>
            <p:cNvGraphicFramePr/>
            <p:nvPr/>
          </p:nvGraphicFramePr>
          <p:xfrm>
            <a:off x="2881486" y="1334509"/>
            <a:ext cx="6301037" cy="3960127"/>
          </p:xfrm>
          <a:graphic>
            <a:graphicData uri="http://schemas.openxmlformats.org/drawingml/2006/chart">
              <c:chart xmlns:c="http://schemas.openxmlformats.org/drawingml/2006/chart" xmlns:r="http://schemas.openxmlformats.org/officeDocument/2006/relationships" r:id="rId3"/>
            </a:graphicData>
          </a:graphic>
        </p:graphicFrame>
        <p:sp>
          <p:nvSpPr>
            <p:cNvPr id="101" name="Oval 7">
              <a:extLst>
                <a:ext uri="{FF2B5EF4-FFF2-40B4-BE49-F238E27FC236}">
                  <a16:creationId xmlns:a16="http://schemas.microsoft.com/office/drawing/2014/main" id="{F2BA1576-B910-27D6-829B-D335386BD9F5}"/>
                </a:ext>
              </a:extLst>
            </p:cNvPr>
            <p:cNvSpPr/>
            <p:nvPr/>
          </p:nvSpPr>
          <p:spPr>
            <a:xfrm>
              <a:off x="5136129" y="2421472"/>
              <a:ext cx="1800000" cy="1800000"/>
            </a:xfrm>
            <a:prstGeom prst="ellipse">
              <a:avLst/>
            </a:prstGeom>
            <a:solidFill>
              <a:srgbClr val="2F3651">
                <a:lumMod val="20000"/>
                <a:lumOff val="80000"/>
              </a:srgbClr>
            </a:solidFill>
            <a:ln w="25400" cap="flat" cmpd="sng" algn="ctr">
              <a:noFill/>
              <a:prstDash val="solid"/>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a:ln>
                    <a:noFill/>
                  </a:ln>
                  <a:solidFill>
                    <a:srgbClr val="000000"/>
                  </a:solidFill>
                  <a:effectLst/>
                  <a:uLnTx/>
                  <a:uFillTx/>
                  <a:ea typeface="+mn-ea"/>
                  <a:cs typeface="Arial" panose="020B0604020202020204" pitchFamily="34" charset="0"/>
                </a:rPr>
                <a:t>T1D</a:t>
              </a:r>
            </a:p>
          </p:txBody>
        </p:sp>
        <p:sp>
          <p:nvSpPr>
            <p:cNvPr id="102" name="Oval 11">
              <a:extLst>
                <a:ext uri="{FF2B5EF4-FFF2-40B4-BE49-F238E27FC236}">
                  <a16:creationId xmlns:a16="http://schemas.microsoft.com/office/drawing/2014/main" id="{396F89EF-3B73-E7E9-6D11-39386D4F7F86}"/>
                </a:ext>
              </a:extLst>
            </p:cNvPr>
            <p:cNvSpPr/>
            <p:nvPr/>
          </p:nvSpPr>
          <p:spPr>
            <a:xfrm>
              <a:off x="4676003" y="2204168"/>
              <a:ext cx="231434" cy="231434"/>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3" name="Oval 12">
              <a:extLst>
                <a:ext uri="{FF2B5EF4-FFF2-40B4-BE49-F238E27FC236}">
                  <a16:creationId xmlns:a16="http://schemas.microsoft.com/office/drawing/2014/main" id="{02DE7A04-D013-2338-DDFF-2A7E247AEEDA}"/>
                </a:ext>
              </a:extLst>
            </p:cNvPr>
            <p:cNvSpPr/>
            <p:nvPr/>
          </p:nvSpPr>
          <p:spPr>
            <a:xfrm>
              <a:off x="7164821" y="2216467"/>
              <a:ext cx="231434" cy="231434"/>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4" name="Oval 13">
              <a:extLst>
                <a:ext uri="{FF2B5EF4-FFF2-40B4-BE49-F238E27FC236}">
                  <a16:creationId xmlns:a16="http://schemas.microsoft.com/office/drawing/2014/main" id="{A321490D-EBC4-17FA-A88F-5B9CC3E4A905}"/>
                </a:ext>
              </a:extLst>
            </p:cNvPr>
            <p:cNvSpPr/>
            <p:nvPr/>
          </p:nvSpPr>
          <p:spPr>
            <a:xfrm>
              <a:off x="5903433" y="1599210"/>
              <a:ext cx="231434" cy="231434"/>
            </a:xfrm>
            <a:prstGeom prst="ellipse">
              <a:avLst/>
            </a:prstGeom>
            <a:solidFill>
              <a:srgbClr val="CC9C50">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5" name="Oval 14">
              <a:extLst>
                <a:ext uri="{FF2B5EF4-FFF2-40B4-BE49-F238E27FC236}">
                  <a16:creationId xmlns:a16="http://schemas.microsoft.com/office/drawing/2014/main" id="{BD1F70DC-E5C8-131A-B4CC-9D4AC0A813FD}"/>
                </a:ext>
              </a:extLst>
            </p:cNvPr>
            <p:cNvSpPr/>
            <p:nvPr/>
          </p:nvSpPr>
          <p:spPr>
            <a:xfrm>
              <a:off x="7466275" y="3556326"/>
              <a:ext cx="231434" cy="231434"/>
            </a:xfrm>
            <a:prstGeom prst="ellipse">
              <a:avLst/>
            </a:prstGeom>
            <a:solidFill>
              <a:srgbClr val="347475">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6" name="TextBox 15">
              <a:extLst>
                <a:ext uri="{FF2B5EF4-FFF2-40B4-BE49-F238E27FC236}">
                  <a16:creationId xmlns:a16="http://schemas.microsoft.com/office/drawing/2014/main" id="{D678B84C-9AB2-27B2-CE11-C7D703C31D88}"/>
                </a:ext>
              </a:extLst>
            </p:cNvPr>
            <p:cNvSpPr txBox="1"/>
            <p:nvPr/>
          </p:nvSpPr>
          <p:spPr>
            <a:xfrm>
              <a:off x="2270052" y="551372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6E7AAB"/>
                  </a:solidFill>
                  <a:effectLst/>
                  <a:uLnTx/>
                  <a:uFillTx/>
                  <a:latin typeface="+mn-lt"/>
                  <a:ea typeface="+mn-ea"/>
                  <a:cs typeface="Arial" panose="020B0604020202020204" pitchFamily="34" charset="0"/>
                </a:rPr>
                <a:t>Arbeits</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a:t>
              </a:r>
              <a:r>
                <a:rPr kumimoji="0" lang="en-US" sz="1200" b="1" i="0" u="none" strike="noStrike" kern="0" cap="none" spc="0" normalizeH="0" baseline="0" noProof="0" err="1">
                  <a:ln>
                    <a:noFill/>
                  </a:ln>
                  <a:solidFill>
                    <a:srgbClr val="6E7AAB"/>
                  </a:solidFill>
                  <a:effectLst/>
                  <a:uLnTx/>
                  <a:uFillTx/>
                  <a:latin typeface="+mn-lt"/>
                  <a:ea typeface="+mn-ea"/>
                  <a:cs typeface="Arial" panose="020B0604020202020204" pitchFamily="34" charset="0"/>
                </a:rPr>
                <a:t>schulische</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6E7AAB"/>
                  </a:solidFill>
                  <a:effectLst/>
                  <a:uLnTx/>
                  <a:uFillTx/>
                  <a:latin typeface="+mn-lt"/>
                  <a:ea typeface="+mn-ea"/>
                  <a:cs typeface="Arial" panose="020B0604020202020204" pitchFamily="34" charset="0"/>
                </a:rPr>
                <a:t>5,6</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  </a:t>
              </a:r>
            </a:p>
          </p:txBody>
        </p:sp>
        <p:cxnSp>
          <p:nvCxnSpPr>
            <p:cNvPr id="107" name="Straight Connector 16">
              <a:extLst>
                <a:ext uri="{FF2B5EF4-FFF2-40B4-BE49-F238E27FC236}">
                  <a16:creationId xmlns:a16="http://schemas.microsoft.com/office/drawing/2014/main" id="{FCE63103-37C5-CCC3-A648-0C600DF258DE}"/>
                </a:ext>
              </a:extLst>
            </p:cNvPr>
            <p:cNvCxnSpPr>
              <a:cxnSpLocks/>
            </p:cNvCxnSpPr>
            <p:nvPr/>
          </p:nvCxnSpPr>
          <p:spPr>
            <a:xfrm>
              <a:off x="1448715" y="1573310"/>
              <a:ext cx="3687414" cy="22048"/>
            </a:xfrm>
            <a:prstGeom prst="line">
              <a:avLst/>
            </a:prstGeom>
            <a:noFill/>
            <a:ln w="9525" cap="flat" cmpd="sng" algn="ctr">
              <a:solidFill>
                <a:srgbClr val="E0C496"/>
              </a:solidFill>
              <a:prstDash val="solid"/>
            </a:ln>
            <a:effectLst/>
          </p:spPr>
        </p:cxnSp>
        <p:sp>
          <p:nvSpPr>
            <p:cNvPr id="108" name="TextBox 17">
              <a:extLst>
                <a:ext uri="{FF2B5EF4-FFF2-40B4-BE49-F238E27FC236}">
                  <a16:creationId xmlns:a16="http://schemas.microsoft.com/office/drawing/2014/main" id="{50106A44-C852-8069-432A-51D50E4853B9}"/>
                </a:ext>
              </a:extLst>
            </p:cNvPr>
            <p:cNvSpPr txBox="1"/>
            <p:nvPr/>
          </p:nvSpPr>
          <p:spPr>
            <a:xfrm>
              <a:off x="1945684" y="4291825"/>
              <a:ext cx="2299838"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969BAF"/>
                  </a:solidFill>
                  <a:effectLst/>
                  <a:uLnTx/>
                  <a:uFillTx/>
                  <a:latin typeface="+mn-lt"/>
                  <a:ea typeface="+mn-ea"/>
                  <a:cs typeface="Arial" panose="020B0604020202020204" pitchFamily="34" charset="0"/>
                </a:rPr>
                <a:t>Psychosoziale</a:t>
              </a:r>
              <a:r>
                <a:rPr kumimoji="0" lang="en-US" sz="1200" b="1" i="0" u="none" strike="noStrike" kern="0" cap="none" spc="0" normalizeH="0" baseline="0" noProof="0">
                  <a:ln>
                    <a:noFill/>
                  </a:ln>
                  <a:solidFill>
                    <a:srgbClr val="969BAF"/>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969BAF"/>
                  </a:solidFill>
                  <a:effectLst/>
                  <a:uLnTx/>
                  <a:uFillTx/>
                  <a:latin typeface="+mn-lt"/>
                  <a:ea typeface="+mn-ea"/>
                  <a:cs typeface="Arial" panose="020B0604020202020204" pitchFamily="34" charset="0"/>
                </a:rPr>
                <a:t>4</a:t>
              </a:r>
            </a:p>
          </p:txBody>
        </p:sp>
        <p:cxnSp>
          <p:nvCxnSpPr>
            <p:cNvPr id="110" name="Straight Connector 20">
              <a:extLst>
                <a:ext uri="{FF2B5EF4-FFF2-40B4-BE49-F238E27FC236}">
                  <a16:creationId xmlns:a16="http://schemas.microsoft.com/office/drawing/2014/main" id="{126A548C-B501-2C11-15DE-FC9061A6D429}"/>
                </a:ext>
              </a:extLst>
            </p:cNvPr>
            <p:cNvCxnSpPr>
              <a:cxnSpLocks/>
            </p:cNvCxnSpPr>
            <p:nvPr/>
          </p:nvCxnSpPr>
          <p:spPr>
            <a:xfrm>
              <a:off x="7526994" y="4644088"/>
              <a:ext cx="3217136" cy="0"/>
            </a:xfrm>
            <a:prstGeom prst="line">
              <a:avLst/>
            </a:prstGeom>
            <a:noFill/>
            <a:ln w="9525" cap="flat" cmpd="sng" algn="ctr">
              <a:solidFill>
                <a:srgbClr val="2F3651"/>
              </a:solidFill>
              <a:prstDash val="solid"/>
            </a:ln>
            <a:effectLst/>
          </p:spPr>
        </p:cxnSp>
        <p:cxnSp>
          <p:nvCxnSpPr>
            <p:cNvPr id="111" name="Straight Connector 22">
              <a:extLst>
                <a:ext uri="{FF2B5EF4-FFF2-40B4-BE49-F238E27FC236}">
                  <a16:creationId xmlns:a16="http://schemas.microsoft.com/office/drawing/2014/main" id="{B2C7DD77-6B67-0221-C75C-FADA31A4E155}"/>
                </a:ext>
              </a:extLst>
            </p:cNvPr>
            <p:cNvCxnSpPr>
              <a:cxnSpLocks/>
            </p:cNvCxnSpPr>
            <p:nvPr/>
          </p:nvCxnSpPr>
          <p:spPr>
            <a:xfrm>
              <a:off x="1318654" y="4093965"/>
              <a:ext cx="2926867" cy="0"/>
            </a:xfrm>
            <a:prstGeom prst="line">
              <a:avLst/>
            </a:prstGeom>
            <a:noFill/>
            <a:ln w="9525" cap="flat" cmpd="sng" algn="ctr">
              <a:solidFill>
                <a:srgbClr val="969BAF"/>
              </a:solidFill>
              <a:prstDash val="solid"/>
            </a:ln>
            <a:effectLst/>
          </p:spPr>
        </p:cxnSp>
        <p:grpSp>
          <p:nvGrpSpPr>
            <p:cNvPr id="112" name="Group 33">
              <a:extLst>
                <a:ext uri="{FF2B5EF4-FFF2-40B4-BE49-F238E27FC236}">
                  <a16:creationId xmlns:a16="http://schemas.microsoft.com/office/drawing/2014/main" id="{67A3E542-448D-8BD5-EEA1-8426626AB0AE}"/>
                </a:ext>
              </a:extLst>
            </p:cNvPr>
            <p:cNvGrpSpPr/>
            <p:nvPr/>
          </p:nvGrpSpPr>
          <p:grpSpPr>
            <a:xfrm>
              <a:off x="980727" y="4986871"/>
              <a:ext cx="864693" cy="864693"/>
              <a:chOff x="1444167" y="1454817"/>
              <a:chExt cx="864693" cy="864693"/>
            </a:xfrm>
          </p:grpSpPr>
          <p:sp>
            <p:nvSpPr>
              <p:cNvPr id="140" name="Oval 34">
                <a:extLst>
                  <a:ext uri="{FF2B5EF4-FFF2-40B4-BE49-F238E27FC236}">
                    <a16:creationId xmlns:a16="http://schemas.microsoft.com/office/drawing/2014/main" id="{800E698E-3E10-44DA-35A6-3D8F8199E34A}"/>
                  </a:ext>
                </a:extLst>
              </p:cNvPr>
              <p:cNvSpPr/>
              <p:nvPr/>
            </p:nvSpPr>
            <p:spPr>
              <a:xfrm>
                <a:off x="1444167" y="1454817"/>
                <a:ext cx="864693" cy="864693"/>
              </a:xfrm>
              <a:prstGeom prst="ellipse">
                <a:avLst/>
              </a:prstGeom>
              <a:solidFill>
                <a:srgbClr val="6E7AAB"/>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41" name="Graphic 35" descr="Professor female outline">
                <a:extLst>
                  <a:ext uri="{FF2B5EF4-FFF2-40B4-BE49-F238E27FC236}">
                    <a16:creationId xmlns:a16="http://schemas.microsoft.com/office/drawing/2014/main" id="{3BC6E4C2-562E-C5CA-F807-D88FE3843A4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87143" y="1532837"/>
                <a:ext cx="589934" cy="589934"/>
              </a:xfrm>
              <a:prstGeom prst="rect">
                <a:avLst/>
              </a:prstGeom>
            </p:spPr>
          </p:pic>
        </p:grpSp>
        <p:grpSp>
          <p:nvGrpSpPr>
            <p:cNvPr id="113" name="Group 36">
              <a:extLst>
                <a:ext uri="{FF2B5EF4-FFF2-40B4-BE49-F238E27FC236}">
                  <a16:creationId xmlns:a16="http://schemas.microsoft.com/office/drawing/2014/main" id="{84442515-F740-31F5-22B4-66A2DE1D00BC}"/>
                </a:ext>
              </a:extLst>
            </p:cNvPr>
            <p:cNvGrpSpPr/>
            <p:nvPr/>
          </p:nvGrpSpPr>
          <p:grpSpPr>
            <a:xfrm>
              <a:off x="534145" y="3826907"/>
              <a:ext cx="864693" cy="864693"/>
              <a:chOff x="9808616" y="1411833"/>
              <a:chExt cx="864693" cy="864693"/>
            </a:xfrm>
          </p:grpSpPr>
          <p:sp>
            <p:nvSpPr>
              <p:cNvPr id="138" name="Oval 37">
                <a:extLst>
                  <a:ext uri="{FF2B5EF4-FFF2-40B4-BE49-F238E27FC236}">
                    <a16:creationId xmlns:a16="http://schemas.microsoft.com/office/drawing/2014/main" id="{4383971B-BE9F-07F4-A468-90EBF4649595}"/>
                  </a:ext>
                </a:extLst>
              </p:cNvPr>
              <p:cNvSpPr/>
              <p:nvPr/>
            </p:nvSpPr>
            <p:spPr>
              <a:xfrm>
                <a:off x="9808616" y="1411833"/>
                <a:ext cx="864693" cy="864693"/>
              </a:xfrm>
              <a:prstGeom prst="ellipse">
                <a:avLst/>
              </a:prstGeom>
              <a:solidFill>
                <a:srgbClr val="969BA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9" name="Graphic 38" descr="Head with gears outline">
                <a:extLst>
                  <a:ext uri="{FF2B5EF4-FFF2-40B4-BE49-F238E27FC236}">
                    <a16:creationId xmlns:a16="http://schemas.microsoft.com/office/drawing/2014/main" id="{8AC5E40D-273E-78E4-3D30-8553427C7E2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34180" y="1536232"/>
                <a:ext cx="630243" cy="630243"/>
              </a:xfrm>
              <a:prstGeom prst="rect">
                <a:avLst/>
              </a:prstGeom>
            </p:spPr>
          </p:pic>
        </p:grpSp>
        <p:grpSp>
          <p:nvGrpSpPr>
            <p:cNvPr id="114" name="Group 39">
              <a:extLst>
                <a:ext uri="{FF2B5EF4-FFF2-40B4-BE49-F238E27FC236}">
                  <a16:creationId xmlns:a16="http://schemas.microsoft.com/office/drawing/2014/main" id="{124F05A4-D19B-CF7A-B58A-E4EA75967101}"/>
                </a:ext>
              </a:extLst>
            </p:cNvPr>
            <p:cNvGrpSpPr/>
            <p:nvPr/>
          </p:nvGrpSpPr>
          <p:grpSpPr>
            <a:xfrm>
              <a:off x="261214" y="2647681"/>
              <a:ext cx="864693" cy="864693"/>
              <a:chOff x="1444167" y="4715637"/>
              <a:chExt cx="864693" cy="864693"/>
            </a:xfrm>
          </p:grpSpPr>
          <p:sp>
            <p:nvSpPr>
              <p:cNvPr id="136" name="Oval 40">
                <a:extLst>
                  <a:ext uri="{FF2B5EF4-FFF2-40B4-BE49-F238E27FC236}">
                    <a16:creationId xmlns:a16="http://schemas.microsoft.com/office/drawing/2014/main" id="{D4C818B4-7EAC-1B2E-A976-1B1D6EC42111}"/>
                  </a:ext>
                </a:extLst>
              </p:cNvPr>
              <p:cNvSpPr/>
              <p:nvPr/>
            </p:nvSpPr>
            <p:spPr>
              <a:xfrm>
                <a:off x="1444167" y="4715637"/>
                <a:ext cx="864693" cy="864693"/>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7" name="Graphic 41" descr="Hospital with solid fill">
                <a:extLst>
                  <a:ext uri="{FF2B5EF4-FFF2-40B4-BE49-F238E27FC236}">
                    <a16:creationId xmlns:a16="http://schemas.microsoft.com/office/drawing/2014/main" id="{62191D16-7F94-4F20-1E0F-470F39899994}"/>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74320" y="4825617"/>
                <a:ext cx="610610" cy="610610"/>
              </a:xfrm>
              <a:prstGeom prst="rect">
                <a:avLst/>
              </a:prstGeom>
            </p:spPr>
          </p:pic>
        </p:grpSp>
        <p:grpSp>
          <p:nvGrpSpPr>
            <p:cNvPr id="115" name="Group 42">
              <a:extLst>
                <a:ext uri="{FF2B5EF4-FFF2-40B4-BE49-F238E27FC236}">
                  <a16:creationId xmlns:a16="http://schemas.microsoft.com/office/drawing/2014/main" id="{B862DAFC-48CB-3E3B-0C87-BEB9B5E10091}"/>
                </a:ext>
              </a:extLst>
            </p:cNvPr>
            <p:cNvGrpSpPr/>
            <p:nvPr/>
          </p:nvGrpSpPr>
          <p:grpSpPr>
            <a:xfrm>
              <a:off x="10771576" y="1565570"/>
              <a:ext cx="864693" cy="864693"/>
              <a:chOff x="9808616" y="4715637"/>
              <a:chExt cx="864693" cy="864693"/>
            </a:xfrm>
          </p:grpSpPr>
          <p:sp>
            <p:nvSpPr>
              <p:cNvPr id="134" name="Oval 43">
                <a:extLst>
                  <a:ext uri="{FF2B5EF4-FFF2-40B4-BE49-F238E27FC236}">
                    <a16:creationId xmlns:a16="http://schemas.microsoft.com/office/drawing/2014/main" id="{C9E8ADB7-04B5-88F5-ECBA-9133418A01C0}"/>
                  </a:ext>
                </a:extLst>
              </p:cNvPr>
              <p:cNvSpPr/>
              <p:nvPr/>
            </p:nvSpPr>
            <p:spPr>
              <a:xfrm>
                <a:off x="9808616" y="4715637"/>
                <a:ext cx="864693" cy="864693"/>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5" name="Graphic 44" descr="Inpatient outline">
                <a:extLst>
                  <a:ext uri="{FF2B5EF4-FFF2-40B4-BE49-F238E27FC236}">
                    <a16:creationId xmlns:a16="http://schemas.microsoft.com/office/drawing/2014/main" id="{569403CB-9D2E-2AEF-2E34-9EEA18BD9C0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947036" y="4848309"/>
                <a:ext cx="585011" cy="585011"/>
              </a:xfrm>
              <a:prstGeom prst="rect">
                <a:avLst/>
              </a:prstGeom>
            </p:spPr>
          </p:pic>
        </p:grpSp>
        <p:sp>
          <p:nvSpPr>
            <p:cNvPr id="116" name="TextBox 50">
              <a:extLst>
                <a:ext uri="{FF2B5EF4-FFF2-40B4-BE49-F238E27FC236}">
                  <a16:creationId xmlns:a16="http://schemas.microsoft.com/office/drawing/2014/main" id="{7F11A2D3-E4D4-D8EC-E57C-9FC79C8096E2}"/>
                </a:ext>
              </a:extLst>
            </p:cNvPr>
            <p:cNvSpPr txBox="1"/>
            <p:nvPr/>
          </p:nvSpPr>
          <p:spPr>
            <a:xfrm>
              <a:off x="1929721" y="1595359"/>
              <a:ext cx="2391251" cy="86598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Belastung</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durch</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tägliches</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Selbst-Management</a:t>
              </a:r>
              <a:r>
                <a:rPr kumimoji="0" lang="en-US" sz="1200" b="1" i="0" u="none" strike="noStrike" kern="0" cap="none" spc="0" normalizeH="0" baseline="30000" noProof="0">
                  <a:ln>
                    <a:noFill/>
                  </a:ln>
                  <a:solidFill>
                    <a:srgbClr val="E0C496"/>
                  </a:solidFill>
                  <a:effectLst/>
                  <a:uLnTx/>
                  <a:uFillTx/>
                  <a:ea typeface="+mn-ea"/>
                  <a:cs typeface="Arial" panose="020B0604020202020204" pitchFamily="34" charset="0"/>
                </a:rPr>
                <a:t>1</a:t>
              </a:r>
              <a:endParaRPr kumimoji="0" lang="en-NZ" sz="1200" b="0" i="0" u="none" strike="noStrike" kern="0" cap="none" spc="0" normalizeH="0" baseline="0" noProof="0">
                <a:ln>
                  <a:noFill/>
                </a:ln>
                <a:solidFill>
                  <a:srgbClr val="E0C496"/>
                </a:solidFill>
                <a:effectLst/>
                <a:uLnTx/>
                <a:uFillTx/>
                <a:ea typeface="+mn-ea"/>
                <a:cs typeface="+mn-cs"/>
              </a:endParaRPr>
            </a:p>
          </p:txBody>
        </p:sp>
        <p:sp>
          <p:nvSpPr>
            <p:cNvPr id="117" name="TextBox 51">
              <a:extLst>
                <a:ext uri="{FF2B5EF4-FFF2-40B4-BE49-F238E27FC236}">
                  <a16:creationId xmlns:a16="http://schemas.microsoft.com/office/drawing/2014/main" id="{28483BAE-A7EC-BF6A-1E65-49106758640A}"/>
                </a:ext>
              </a:extLst>
            </p:cNvPr>
            <p:cNvSpPr txBox="1"/>
            <p:nvPr/>
          </p:nvSpPr>
          <p:spPr>
            <a:xfrm>
              <a:off x="7972404" y="4830780"/>
              <a:ext cx="1812449"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latin typeface="+mn-lt"/>
                  <a:ea typeface="+mn-ea"/>
                  <a:cs typeface="Arial" panose="020B0604020202020204" pitchFamily="34" charset="0"/>
                </a:rPr>
                <a:t>Familiäre</a:t>
              </a:r>
              <a:r>
                <a:rPr kumimoji="0" lang="en-US" sz="1200" b="1" i="0" u="none" strike="noStrike" kern="0" cap="none" spc="0" normalizeH="0" baseline="0" noProof="0">
                  <a:ln>
                    <a:noFill/>
                  </a:ln>
                  <a:solidFill>
                    <a:srgbClr val="2F3651"/>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2F3651"/>
                  </a:solidFill>
                  <a:effectLst/>
                  <a:uLnTx/>
                  <a:uFillTx/>
                  <a:latin typeface="+mn-lt"/>
                  <a:ea typeface="+mn-ea"/>
                  <a:cs typeface="Arial" panose="020B0604020202020204" pitchFamily="34" charset="0"/>
                </a:rPr>
                <a:t>7</a:t>
              </a:r>
              <a:r>
                <a:rPr kumimoji="0" lang="en-US" sz="1200" b="1" i="0" u="none" strike="noStrike" kern="0" cap="none" spc="0" normalizeH="0" baseline="0" noProof="0">
                  <a:ln>
                    <a:noFill/>
                  </a:ln>
                  <a:solidFill>
                    <a:srgbClr val="2F3651"/>
                  </a:solidFill>
                  <a:effectLst/>
                  <a:uLnTx/>
                  <a:uFillTx/>
                  <a:latin typeface="+mn-lt"/>
                  <a:ea typeface="+mn-ea"/>
                  <a:cs typeface="Arial" panose="020B0604020202020204" pitchFamily="34" charset="0"/>
                </a:rPr>
                <a:t>  </a:t>
              </a:r>
            </a:p>
          </p:txBody>
        </p:sp>
        <p:sp>
          <p:nvSpPr>
            <p:cNvPr id="118" name="TextBox 52">
              <a:extLst>
                <a:ext uri="{FF2B5EF4-FFF2-40B4-BE49-F238E27FC236}">
                  <a16:creationId xmlns:a16="http://schemas.microsoft.com/office/drawing/2014/main" id="{7FFF602C-0250-BD34-F76A-90E972F901F7}"/>
                </a:ext>
              </a:extLst>
            </p:cNvPr>
            <p:cNvSpPr txBox="1"/>
            <p:nvPr/>
          </p:nvSpPr>
          <p:spPr>
            <a:xfrm>
              <a:off x="8256205" y="355457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71BFC0"/>
                  </a:solidFill>
                  <a:effectLst/>
                  <a:uLnTx/>
                  <a:uFillTx/>
                  <a:latin typeface="+mn-lt"/>
                  <a:ea typeface="+mn-ea"/>
                  <a:cs typeface="Arial" panose="020B0604020202020204" pitchFamily="34" charset="0"/>
                </a:rPr>
                <a:t>Sozioökonomische</a:t>
              </a:r>
              <a:r>
                <a:rPr kumimoji="0" lang="en-US" sz="1200" b="1" i="0" u="none" strike="noStrike" kern="0" cap="none" spc="0" normalizeH="0" baseline="0" noProof="0">
                  <a:ln>
                    <a:noFill/>
                  </a:ln>
                  <a:solidFill>
                    <a:srgbClr val="71BFC0"/>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71BFC0"/>
                  </a:solidFill>
                  <a:effectLst/>
                  <a:uLnTx/>
                  <a:uFillTx/>
                  <a:latin typeface="+mn-lt"/>
                  <a:ea typeface="+mn-ea"/>
                  <a:cs typeface="Arial" panose="020B0604020202020204" pitchFamily="34" charset="0"/>
                </a:rPr>
                <a:t>7</a:t>
              </a:r>
              <a:r>
                <a:rPr kumimoji="0" lang="en-US" sz="1200" b="1" i="0" u="none" strike="noStrike" kern="0" cap="none" spc="0" normalizeH="0" baseline="0" noProof="0">
                  <a:ln>
                    <a:noFill/>
                  </a:ln>
                  <a:solidFill>
                    <a:srgbClr val="71BFC0"/>
                  </a:solidFill>
                  <a:effectLst/>
                  <a:uLnTx/>
                  <a:uFillTx/>
                  <a:latin typeface="+mn-lt"/>
                  <a:ea typeface="+mn-ea"/>
                  <a:cs typeface="Arial" panose="020B0604020202020204" pitchFamily="34" charset="0"/>
                </a:rPr>
                <a:t>  </a:t>
              </a:r>
            </a:p>
          </p:txBody>
        </p:sp>
        <p:sp>
          <p:nvSpPr>
            <p:cNvPr id="119" name="TextBox 53">
              <a:extLst>
                <a:ext uri="{FF2B5EF4-FFF2-40B4-BE49-F238E27FC236}">
                  <a16:creationId xmlns:a16="http://schemas.microsoft.com/office/drawing/2014/main" id="{DA49327C-4092-95B4-E5CE-E26678DEEB15}"/>
                </a:ext>
              </a:extLst>
            </p:cNvPr>
            <p:cNvSpPr txBox="1"/>
            <p:nvPr/>
          </p:nvSpPr>
          <p:spPr>
            <a:xfrm>
              <a:off x="1471733" y="3033941"/>
              <a:ext cx="2773789"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CC9C50"/>
                  </a:solidFill>
                  <a:effectLst/>
                  <a:uLnTx/>
                  <a:uFillTx/>
                  <a:latin typeface="+mn-lt"/>
                  <a:ea typeface="+mn-ea"/>
                  <a:cs typeface="Arial" panose="020B0604020202020204" pitchFamily="34" charset="0"/>
                </a:rPr>
                <a:t>Hypoglykämien</a:t>
              </a: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 und </a:t>
              </a:r>
              <a:b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b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DKA-Komplikationen</a:t>
              </a:r>
              <a:r>
                <a:rPr kumimoji="0" lang="en-US" sz="1200" b="1" i="0" u="none" strike="noStrike" kern="0" cap="none" spc="0" normalizeH="0" baseline="30000" noProof="0">
                  <a:ln>
                    <a:noFill/>
                  </a:ln>
                  <a:solidFill>
                    <a:srgbClr val="CC9C50"/>
                  </a:solidFill>
                  <a:effectLst/>
                  <a:uLnTx/>
                  <a:uFillTx/>
                  <a:latin typeface="+mn-lt"/>
                  <a:ea typeface="+mn-ea"/>
                  <a:cs typeface="Arial" panose="020B0604020202020204" pitchFamily="34" charset="0"/>
                </a:rPr>
                <a:t>2,3</a:t>
              </a: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 </a:t>
              </a:r>
            </a:p>
          </p:txBody>
        </p:sp>
        <p:sp>
          <p:nvSpPr>
            <p:cNvPr id="120" name="TextBox 54">
              <a:extLst>
                <a:ext uri="{FF2B5EF4-FFF2-40B4-BE49-F238E27FC236}">
                  <a16:creationId xmlns:a16="http://schemas.microsoft.com/office/drawing/2014/main" id="{687C14F3-F796-2B9C-0671-0A594942F1C4}"/>
                </a:ext>
              </a:extLst>
            </p:cNvPr>
            <p:cNvSpPr txBox="1"/>
            <p:nvPr/>
          </p:nvSpPr>
          <p:spPr>
            <a:xfrm>
              <a:off x="7903941" y="1937493"/>
              <a:ext cx="2835421"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347475"/>
                  </a:solidFill>
                  <a:effectLst/>
                  <a:uLnTx/>
                  <a:uFillTx/>
                  <a:latin typeface="+mn-lt"/>
                  <a:ea typeface="+mn-ea"/>
                  <a:cs typeface="Arial" panose="020B0604020202020204" pitchFamily="34" charset="0"/>
                </a:rPr>
                <a:t>Langzeit-Komlikationen</a:t>
              </a:r>
              <a:r>
                <a:rPr kumimoji="0" lang="en-US" sz="1200" b="1" i="0" u="none" strike="noStrike" kern="0" cap="none" spc="0" normalizeH="0" baseline="0" noProof="0">
                  <a:ln>
                    <a:noFill/>
                  </a:ln>
                  <a:solidFill>
                    <a:srgbClr val="347475"/>
                  </a:solidFill>
                  <a:effectLst/>
                  <a:uLnTx/>
                  <a:uFillTx/>
                  <a:latin typeface="+mn-lt"/>
                  <a:ea typeface="+mn-ea"/>
                  <a:cs typeface="Arial" panose="020B0604020202020204" pitchFamily="34" charset="0"/>
                </a:rPr>
                <a:t> des Diabetes</a:t>
              </a:r>
              <a:r>
                <a:rPr kumimoji="0" lang="en-US" sz="1200" b="1" i="0" u="none" strike="noStrike" kern="0" cap="none" spc="0" normalizeH="0" baseline="30000" noProof="0">
                  <a:ln>
                    <a:noFill/>
                  </a:ln>
                  <a:solidFill>
                    <a:srgbClr val="347475"/>
                  </a:solidFill>
                  <a:effectLst/>
                  <a:uLnTx/>
                  <a:uFillTx/>
                  <a:latin typeface="+mn-lt"/>
                  <a:ea typeface="+mn-ea"/>
                  <a:cs typeface="Arial" panose="020B0604020202020204" pitchFamily="34" charset="0"/>
                </a:rPr>
                <a:t>8,9</a:t>
              </a:r>
              <a:endParaRPr kumimoji="0" lang="en-NZ" sz="1200" b="1" i="0" u="none" strike="noStrike" kern="0" cap="none" spc="0" normalizeH="0" baseline="30000" noProof="0">
                <a:ln>
                  <a:noFill/>
                </a:ln>
                <a:solidFill>
                  <a:srgbClr val="347475"/>
                </a:solidFill>
                <a:effectLst/>
                <a:uLnTx/>
                <a:uFillTx/>
                <a:latin typeface="+mn-lt"/>
                <a:ea typeface="+mn-ea"/>
                <a:cs typeface="Arial" panose="020B0604020202020204" pitchFamily="34" charset="0"/>
              </a:endParaRPr>
            </a:p>
          </p:txBody>
        </p:sp>
        <p:sp>
          <p:nvSpPr>
            <p:cNvPr id="121" name="Oval 55">
              <a:extLst>
                <a:ext uri="{FF2B5EF4-FFF2-40B4-BE49-F238E27FC236}">
                  <a16:creationId xmlns:a16="http://schemas.microsoft.com/office/drawing/2014/main" id="{E841E690-FDE8-D126-2011-CBD4BF27245E}"/>
                </a:ext>
              </a:extLst>
            </p:cNvPr>
            <p:cNvSpPr/>
            <p:nvPr/>
          </p:nvSpPr>
          <p:spPr>
            <a:xfrm>
              <a:off x="6624694" y="4625089"/>
              <a:ext cx="231434" cy="231434"/>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22" name="Oval 56">
              <a:extLst>
                <a:ext uri="{FF2B5EF4-FFF2-40B4-BE49-F238E27FC236}">
                  <a16:creationId xmlns:a16="http://schemas.microsoft.com/office/drawing/2014/main" id="{BBC78851-A9A8-2E6C-264D-53715E96A2D0}"/>
                </a:ext>
              </a:extLst>
            </p:cNvPr>
            <p:cNvSpPr/>
            <p:nvPr/>
          </p:nvSpPr>
          <p:spPr>
            <a:xfrm>
              <a:off x="5272716" y="4654386"/>
              <a:ext cx="231434" cy="231434"/>
            </a:xfrm>
            <a:prstGeom prst="ellipse">
              <a:avLst/>
            </a:prstGeom>
            <a:solidFill>
              <a:srgbClr val="2F3651">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23" name="Oval 57">
              <a:extLst>
                <a:ext uri="{FF2B5EF4-FFF2-40B4-BE49-F238E27FC236}">
                  <a16:creationId xmlns:a16="http://schemas.microsoft.com/office/drawing/2014/main" id="{07E662CF-C316-6F9A-C30E-7B1858729625}"/>
                </a:ext>
              </a:extLst>
            </p:cNvPr>
            <p:cNvSpPr/>
            <p:nvPr/>
          </p:nvSpPr>
          <p:spPr>
            <a:xfrm>
              <a:off x="4357847" y="3540311"/>
              <a:ext cx="231434" cy="231434"/>
            </a:xfrm>
            <a:prstGeom prst="ellipse">
              <a:avLst/>
            </a:prstGeom>
            <a:solidFill>
              <a:srgbClr val="575D72">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grpSp>
          <p:nvGrpSpPr>
            <p:cNvPr id="124" name="Group 2">
              <a:extLst>
                <a:ext uri="{FF2B5EF4-FFF2-40B4-BE49-F238E27FC236}">
                  <a16:creationId xmlns:a16="http://schemas.microsoft.com/office/drawing/2014/main" id="{70CBF705-370A-32DE-0579-3279085289A6}"/>
                </a:ext>
              </a:extLst>
            </p:cNvPr>
            <p:cNvGrpSpPr/>
            <p:nvPr/>
          </p:nvGrpSpPr>
          <p:grpSpPr>
            <a:xfrm>
              <a:off x="595271" y="1361997"/>
              <a:ext cx="864693" cy="864693"/>
              <a:chOff x="4332902" y="1361997"/>
              <a:chExt cx="864693" cy="864693"/>
            </a:xfrm>
          </p:grpSpPr>
          <p:sp>
            <p:nvSpPr>
              <p:cNvPr id="132" name="Oval 63">
                <a:extLst>
                  <a:ext uri="{FF2B5EF4-FFF2-40B4-BE49-F238E27FC236}">
                    <a16:creationId xmlns:a16="http://schemas.microsoft.com/office/drawing/2014/main" id="{91900314-5F53-2F40-D980-AB2CA81D8A12}"/>
                  </a:ext>
                </a:extLst>
              </p:cNvPr>
              <p:cNvSpPr/>
              <p:nvPr/>
            </p:nvSpPr>
            <p:spPr>
              <a:xfrm>
                <a:off x="4332902" y="1361997"/>
                <a:ext cx="864693" cy="864693"/>
              </a:xfrm>
              <a:prstGeom prst="ellipse">
                <a:avLst/>
              </a:prstGeom>
              <a:solidFill>
                <a:srgbClr val="E0C496"/>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3" name="Graphic 66" descr="Checklist with solid fill">
                <a:extLst>
                  <a:ext uri="{FF2B5EF4-FFF2-40B4-BE49-F238E27FC236}">
                    <a16:creationId xmlns:a16="http://schemas.microsoft.com/office/drawing/2014/main" id="{C96095DC-0EA2-1373-AC62-F75D466B26F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522434" y="1544271"/>
                <a:ext cx="497766" cy="497766"/>
              </a:xfrm>
              <a:prstGeom prst="rect">
                <a:avLst/>
              </a:prstGeom>
            </p:spPr>
          </p:pic>
        </p:grpSp>
        <p:grpSp>
          <p:nvGrpSpPr>
            <p:cNvPr id="125" name="Group 8">
              <a:extLst>
                <a:ext uri="{FF2B5EF4-FFF2-40B4-BE49-F238E27FC236}">
                  <a16:creationId xmlns:a16="http://schemas.microsoft.com/office/drawing/2014/main" id="{9C36D7EB-4615-8CB2-A1A3-F5C9B95E8B3A}"/>
                </a:ext>
              </a:extLst>
            </p:cNvPr>
            <p:cNvGrpSpPr/>
            <p:nvPr/>
          </p:nvGrpSpPr>
          <p:grpSpPr>
            <a:xfrm>
              <a:off x="10796935" y="3099279"/>
              <a:ext cx="864693" cy="864693"/>
              <a:chOff x="10692879" y="4232328"/>
              <a:chExt cx="864693" cy="864693"/>
            </a:xfrm>
          </p:grpSpPr>
          <p:sp>
            <p:nvSpPr>
              <p:cNvPr id="130" name="Oval 60">
                <a:extLst>
                  <a:ext uri="{FF2B5EF4-FFF2-40B4-BE49-F238E27FC236}">
                    <a16:creationId xmlns:a16="http://schemas.microsoft.com/office/drawing/2014/main" id="{4DD06116-080F-E871-4B4F-FB365E77D992}"/>
                  </a:ext>
                </a:extLst>
              </p:cNvPr>
              <p:cNvSpPr/>
              <p:nvPr/>
            </p:nvSpPr>
            <p:spPr>
              <a:xfrm>
                <a:off x="10692879" y="4232328"/>
                <a:ext cx="864693" cy="864693"/>
              </a:xfrm>
              <a:prstGeom prst="ellipse">
                <a:avLst/>
              </a:prstGeom>
              <a:solidFill>
                <a:srgbClr val="71BFC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1" name="Graphic 71" descr="Coins outline">
                <a:extLst>
                  <a:ext uri="{FF2B5EF4-FFF2-40B4-BE49-F238E27FC236}">
                    <a16:creationId xmlns:a16="http://schemas.microsoft.com/office/drawing/2014/main" id="{A749B5D9-C1B3-64FA-0037-BC2351BDD117}"/>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0776219" y="4305380"/>
                <a:ext cx="698012" cy="698012"/>
              </a:xfrm>
              <a:prstGeom prst="rect">
                <a:avLst/>
              </a:prstGeom>
            </p:spPr>
          </p:pic>
        </p:grpSp>
        <p:grpSp>
          <p:nvGrpSpPr>
            <p:cNvPr id="126" name="Group 5">
              <a:extLst>
                <a:ext uri="{FF2B5EF4-FFF2-40B4-BE49-F238E27FC236}">
                  <a16:creationId xmlns:a16="http://schemas.microsoft.com/office/drawing/2014/main" id="{236ED0F1-54FB-F15C-B863-579343865741}"/>
                </a:ext>
              </a:extLst>
            </p:cNvPr>
            <p:cNvGrpSpPr/>
            <p:nvPr/>
          </p:nvGrpSpPr>
          <p:grpSpPr>
            <a:xfrm>
              <a:off x="10310901" y="4396723"/>
              <a:ext cx="864693" cy="864693"/>
              <a:chOff x="8482298" y="3912732"/>
              <a:chExt cx="864693" cy="864693"/>
            </a:xfrm>
          </p:grpSpPr>
          <p:sp>
            <p:nvSpPr>
              <p:cNvPr id="128" name="Oval 74">
                <a:extLst>
                  <a:ext uri="{FF2B5EF4-FFF2-40B4-BE49-F238E27FC236}">
                    <a16:creationId xmlns:a16="http://schemas.microsoft.com/office/drawing/2014/main" id="{A70713BF-161A-C8A1-2D17-20014BAE075D}"/>
                  </a:ext>
                </a:extLst>
              </p:cNvPr>
              <p:cNvSpPr/>
              <p:nvPr/>
            </p:nvSpPr>
            <p:spPr>
              <a:xfrm>
                <a:off x="8482298" y="3912732"/>
                <a:ext cx="864693" cy="864693"/>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29" name="Graphic 72" descr="Family with two children outline">
                <a:extLst>
                  <a:ext uri="{FF2B5EF4-FFF2-40B4-BE49-F238E27FC236}">
                    <a16:creationId xmlns:a16="http://schemas.microsoft.com/office/drawing/2014/main" id="{981EC998-8A5A-9701-37C4-BA9411510608}"/>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532268" y="3935333"/>
                <a:ext cx="750961" cy="750961"/>
              </a:xfrm>
              <a:prstGeom prst="rect">
                <a:avLst/>
              </a:prstGeom>
            </p:spPr>
          </p:pic>
        </p:grpSp>
        <p:cxnSp>
          <p:nvCxnSpPr>
            <p:cNvPr id="127" name="Straight Connector 76">
              <a:extLst>
                <a:ext uri="{FF2B5EF4-FFF2-40B4-BE49-F238E27FC236}">
                  <a16:creationId xmlns:a16="http://schemas.microsoft.com/office/drawing/2014/main" id="{AA79CC7B-F9A8-2143-BAEE-FF69DDE3FF20}"/>
                </a:ext>
              </a:extLst>
            </p:cNvPr>
            <p:cNvCxnSpPr>
              <a:cxnSpLocks/>
            </p:cNvCxnSpPr>
            <p:nvPr/>
          </p:nvCxnSpPr>
          <p:spPr>
            <a:xfrm>
              <a:off x="7224988" y="1759484"/>
              <a:ext cx="3652793" cy="0"/>
            </a:xfrm>
            <a:prstGeom prst="line">
              <a:avLst/>
            </a:prstGeom>
            <a:noFill/>
            <a:ln w="9525" cap="flat" cmpd="sng" algn="ctr">
              <a:solidFill>
                <a:srgbClr val="347475"/>
              </a:solidFill>
              <a:prstDash val="solid"/>
            </a:ln>
            <a:effectLst/>
          </p:spPr>
        </p:cxnSp>
      </p:grpSp>
      <p:sp>
        <p:nvSpPr>
          <p:cNvPr id="143" name="Text Placeholder 4">
            <a:extLst>
              <a:ext uri="{FF2B5EF4-FFF2-40B4-BE49-F238E27FC236}">
                <a16:creationId xmlns:a16="http://schemas.microsoft.com/office/drawing/2014/main" id="{326B7796-AD63-D821-C6AD-32984F4C4ED9}"/>
              </a:ext>
            </a:extLst>
          </p:cNvPr>
          <p:cNvSpPr txBox="1">
            <a:spLocks/>
          </p:cNvSpPr>
          <p:nvPr/>
        </p:nvSpPr>
        <p:spPr>
          <a:xfrm>
            <a:off x="431265" y="4698126"/>
            <a:ext cx="8361656"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Shrivastava SR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J Diabetes Metab Disord</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2013; 12: 14.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Hammersen</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J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Pediatr</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Diabetes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2022; 22: 455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62.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Aye T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443</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9.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Butwicka</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2015; 38: 453–9.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Fleming M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1700</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7.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6.</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Nielsen HB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Res</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Clin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Pract</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2016; 121: 62–8.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Dehn-Hindenberg A </a:t>
            </a:r>
            <a:r>
              <a:rPr kumimoji="0" lang="de-DE"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2021; 44: 2656–63.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8.</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Rawshani</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Lancet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2018; 392: 477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86.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9.</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Duca</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LM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2017; 40: 1249</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55.</a:t>
            </a:r>
            <a:endParaRPr kumimoji="0" lang="en-NZ"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2" name="Ellipse 1">
            <a:extLst>
              <a:ext uri="{FF2B5EF4-FFF2-40B4-BE49-F238E27FC236}">
                <a16:creationId xmlns:a16="http://schemas.microsoft.com/office/drawing/2014/main" id="{1B90EBE8-CB7A-A501-F1B3-6F22D749306C}"/>
              </a:ext>
            </a:extLst>
          </p:cNvPr>
          <p:cNvSpPr/>
          <p:nvPr/>
        </p:nvSpPr>
        <p:spPr>
          <a:xfrm>
            <a:off x="117269" y="1684880"/>
            <a:ext cx="3186301" cy="1093500"/>
          </a:xfrm>
          <a:prstGeom prst="ellipse">
            <a:avLst/>
          </a:prstGeom>
          <a:noFill/>
          <a:ln w="381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35933180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64" name="insulin production text">
            <a:extLst>
              <a:ext uri="{FF2B5EF4-FFF2-40B4-BE49-F238E27FC236}">
                <a16:creationId xmlns:a16="http://schemas.microsoft.com/office/drawing/2014/main" id="{A0F4451D-9B84-DBC5-7FCE-E27962B8700E}"/>
              </a:ext>
            </a:extLst>
          </p:cNvPr>
          <p:cNvSpPr txBox="1"/>
          <p:nvPr/>
        </p:nvSpPr>
        <p:spPr>
          <a:xfrm>
            <a:off x="3861524" y="3296024"/>
            <a:ext cx="1369286" cy="334835"/>
          </a:xfrm>
          <a:prstGeom prst="rect">
            <a:avLst/>
          </a:prstGeom>
          <a:solidFill>
            <a:srgbClr val="F5F3F8"/>
          </a:solidFill>
          <a:ln w="9525" cap="flat" cmpd="sng" algn="ctr">
            <a:noFill/>
            <a:prstDash val="solid"/>
            <a:round/>
            <a:headEnd type="none" w="med" len="med"/>
            <a:tailEnd type="none" w="med" len="med"/>
          </a:ln>
        </p:spPr>
        <p:txBody>
          <a:bodyPr wrap="none">
            <a:spAutoFit/>
          </a:bodyPr>
          <a:lstStyle/>
          <a:p>
            <a:pPr algn="ctr" defTabSz="514337"/>
            <a:r>
              <a:rPr lang="de" sz="788" b="1">
                <a:ln w="9525" cap="flat" cmpd="sng" algn="ctr">
                  <a:noFill/>
                  <a:prstDash val="solid"/>
                  <a:round/>
                  <a:headEnd type="none" w="med" len="med"/>
                  <a:tailEnd type="none" w="med" len="med"/>
                </a:ln>
                <a:solidFill>
                  <a:srgbClr val="004F72"/>
                </a:solidFill>
                <a:ea typeface="Arial"/>
              </a:rPr>
              <a:t>Potenziell reduzierte</a:t>
            </a:r>
            <a:br>
              <a:rPr sz="788">
                <a:ln w="9525" cap="flat" cmpd="sng" algn="ctr">
                  <a:noFill/>
                  <a:prstDash val="solid"/>
                  <a:round/>
                  <a:headEnd type="none" w="med" len="med"/>
                  <a:tailEnd type="none" w="med" len="med"/>
                </a:ln>
                <a:ea typeface="Arial"/>
                <a:sym typeface="Wingdings"/>
              </a:rPr>
            </a:br>
            <a:r>
              <a:rPr lang="de" sz="788" b="1">
                <a:ln w="9525" cap="flat" cmpd="sng" algn="ctr">
                  <a:noFill/>
                  <a:prstDash val="solid"/>
                  <a:round/>
                  <a:headEnd type="none" w="med" len="med"/>
                  <a:tailEnd type="none" w="med" len="med"/>
                </a:ln>
                <a:solidFill>
                  <a:srgbClr val="004F72"/>
                </a:solidFill>
                <a:ea typeface="Arial"/>
              </a:rPr>
              <a:t>Insulinsekretion</a:t>
            </a:r>
          </a:p>
        </p:txBody>
      </p:sp>
      <p:sp>
        <p:nvSpPr>
          <p:cNvPr id="2" name="TextBox 28">
            <a:extLst>
              <a:ext uri="{FF2B5EF4-FFF2-40B4-BE49-F238E27FC236}">
                <a16:creationId xmlns:a16="http://schemas.microsoft.com/office/drawing/2014/main" id="{D56DFB85-DC22-5F3C-01EA-7CE8B3DBEF23}"/>
              </a:ext>
            </a:extLst>
          </p:cNvPr>
          <p:cNvSpPr txBox="1"/>
          <p:nvPr/>
        </p:nvSpPr>
        <p:spPr>
          <a:xfrm>
            <a:off x="363945" y="4186844"/>
            <a:ext cx="6488192" cy="615553"/>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DE" altLang="de-DE" sz="700">
                <a:solidFill>
                  <a:srgbClr val="404040"/>
                </a:solidFill>
              </a:rPr>
              <a:t>* Definiert als </a:t>
            </a:r>
            <a:r>
              <a:rPr lang="de-DE" altLang="de-DE" sz="700" err="1">
                <a:solidFill>
                  <a:srgbClr val="404040"/>
                </a:solidFill>
              </a:rPr>
              <a:t>Nüchternplasmaglukose</a:t>
            </a:r>
            <a:r>
              <a:rPr lang="de-DE" altLang="de-DE" sz="700">
                <a:solidFill>
                  <a:srgbClr val="404040"/>
                </a:solidFill>
              </a:rPr>
              <a:t> 100–125 mg/dl (5,6–6,9 mmol/l) oder 2-stündige Plasmaglukose während eines oralen Glukose-Toleranztests (OGTT) 140–199 mg/dl (7,8–11,1 mmol/l)  oder HbA</a:t>
            </a:r>
            <a:r>
              <a:rPr lang="de-DE" altLang="de-DE" sz="700" baseline="-25000">
                <a:solidFill>
                  <a:srgbClr val="404040"/>
                </a:solidFill>
              </a:rPr>
              <a:t>1c</a:t>
            </a:r>
            <a:r>
              <a:rPr lang="de-DE" altLang="de-DE" sz="700">
                <a:solidFill>
                  <a:srgbClr val="404040"/>
                </a:solidFill>
              </a:rPr>
              <a:t> 5,7 %–6,4 % (39-47 mmol/</a:t>
            </a:r>
            <a:r>
              <a:rPr lang="de-DE" altLang="de-DE" sz="700" err="1">
                <a:solidFill>
                  <a:srgbClr val="404040"/>
                </a:solidFill>
              </a:rPr>
              <a:t>mol</a:t>
            </a:r>
            <a:r>
              <a:rPr lang="de-DE" altLang="de-DE" sz="700">
                <a:solidFill>
                  <a:srgbClr val="404040"/>
                </a:solidFill>
              </a:rPr>
              <a:t>) oder ≥ 10 % Anstieg des HbA</a:t>
            </a:r>
            <a:r>
              <a:rPr lang="de-DE" altLang="de-DE" sz="700" baseline="-25000">
                <a:solidFill>
                  <a:srgbClr val="404040"/>
                </a:solidFill>
              </a:rPr>
              <a:t>1c</a:t>
            </a:r>
            <a:r>
              <a:rPr lang="de-DE" altLang="de-DE" sz="700">
                <a:solidFill>
                  <a:srgbClr val="404040"/>
                </a:solidFill>
              </a:rPr>
              <a:t>.</a:t>
            </a:r>
            <a:r>
              <a:rPr lang="de-DE" altLang="de-DE" sz="700" baseline="30000">
                <a:solidFill>
                  <a:srgbClr val="404040"/>
                </a:solidFill>
              </a:rPr>
              <a:t>4</a:t>
            </a:r>
          </a:p>
          <a:p>
            <a:pPr defTabSz="514337">
              <a:spcAft>
                <a:spcPts val="338"/>
              </a:spcAft>
            </a:pPr>
            <a:r>
              <a:rPr lang="de-DE" sz="700">
                <a:ln w="9525" cap="flat" cmpd="sng" algn="ctr">
                  <a:noFill/>
                  <a:prstDash val="solid"/>
                  <a:round/>
                  <a:headEnd type="none" w="med" len="med"/>
                  <a:tailEnd type="none" w="med" len="med"/>
                </a:ln>
                <a:solidFill>
                  <a:srgbClr val="404040"/>
                </a:solidFill>
                <a:ea typeface="Arial"/>
              </a:rPr>
              <a:t>T1D: Typ-1-Diabetes.</a:t>
            </a:r>
          </a:p>
          <a:p>
            <a:pPr defTabSz="514337">
              <a:spcAft>
                <a:spcPts val="338"/>
              </a:spcAft>
            </a:pPr>
            <a:r>
              <a:rPr lang="de-DE" sz="700">
                <a:ln w="9525" cap="flat" cmpd="sng" algn="ctr">
                  <a:noFill/>
                  <a:prstDash val="solid"/>
                  <a:round/>
                  <a:headEnd type="none" w="med" len="med"/>
                  <a:tailEnd type="none" w="med" len="med"/>
                </a:ln>
                <a:solidFill>
                  <a:srgbClr val="404040"/>
                </a:solidFill>
                <a:ea typeface="Arial"/>
              </a:rPr>
              <a:t>Hinweis: Abbildung ist ein Beispiel für Veranschaulichungszwecke.</a:t>
            </a:r>
          </a:p>
        </p:txBody>
      </p:sp>
      <p:sp>
        <p:nvSpPr>
          <p:cNvPr id="33794" name="Freeform 102">
            <a:extLst>
              <a:ext uri="{FF2B5EF4-FFF2-40B4-BE49-F238E27FC236}">
                <a16:creationId xmlns:a16="http://schemas.microsoft.com/office/drawing/2014/main" id="{200BC1EC-D88B-9520-417A-97E2F3D1AE57}"/>
              </a:ext>
            </a:extLst>
          </p:cNvPr>
          <p:cNvSpPr>
            <a:spLocks/>
          </p:cNvSpPr>
          <p:nvPr/>
        </p:nvSpPr>
        <p:spPr bwMode="auto">
          <a:xfrm rot="20880000">
            <a:off x="2778919" y="2149079"/>
            <a:ext cx="1481138" cy="570309"/>
          </a:xfrm>
          <a:custGeom>
            <a:avLst/>
            <a:gdLst>
              <a:gd name="T0" fmla="*/ 0 w 2336800"/>
              <a:gd name="T1" fmla="*/ 474133 h 1210733"/>
              <a:gd name="T2" fmla="*/ 2336800 w 2336800"/>
              <a:gd name="T3" fmla="*/ 0 h 1210733"/>
              <a:gd name="T4" fmla="*/ 2336800 w 2336800"/>
              <a:gd name="T5" fmla="*/ 1210733 h 1210733"/>
              <a:gd name="T6" fmla="*/ 0 w 2336800"/>
              <a:gd name="T7" fmla="*/ 474133 h 1210733"/>
            </a:gdLst>
            <a:ahLst/>
            <a:cxnLst>
              <a:cxn ang="0">
                <a:pos x="T0" y="T1"/>
              </a:cxn>
              <a:cxn ang="0">
                <a:pos x="T2" y="T3"/>
              </a:cxn>
              <a:cxn ang="0">
                <a:pos x="T4" y="T5"/>
              </a:cxn>
              <a:cxn ang="0">
                <a:pos x="T6" y="T7"/>
              </a:cxn>
            </a:cxnLst>
            <a:rect l="0" t="0" r="r" b="b"/>
            <a:pathLst>
              <a:path w="2336800" h="1210733">
                <a:moveTo>
                  <a:pt x="0" y="474133"/>
                </a:moveTo>
                <a:lnTo>
                  <a:pt x="2336800" y="0"/>
                </a:lnTo>
                <a:lnTo>
                  <a:pt x="2336800" y="1210733"/>
                </a:lnTo>
                <a:lnTo>
                  <a:pt x="0" y="474133"/>
                </a:lnTo>
                <a:close/>
              </a:path>
            </a:pathLst>
          </a:custGeom>
          <a:gradFill rotWithShape="1">
            <a:gsLst>
              <a:gs pos="0">
                <a:srgbClr val="E4E1F2">
                  <a:alpha val="25098"/>
                </a:srgbClr>
              </a:gs>
              <a:gs pos="100000">
                <a:srgbClr val="D1D7EE">
                  <a:alpha val="50195"/>
                </a:srgbClr>
              </a:gs>
              <a:gs pos="65999">
                <a:srgbClr val="D1D7EE">
                  <a:alpha val="41662"/>
                </a:srgbClr>
              </a:gs>
              <a:gs pos="100000">
                <a:srgbClr val="D1D7EE">
                  <a:alpha val="50195"/>
                </a:srgbClr>
              </a:gs>
            </a:gsLst>
            <a:lin ang="0" scaled="1"/>
          </a:gradFill>
          <a:ln>
            <a:noFill/>
          </a:ln>
          <a:extLst>
            <a:ext uri="{91240B29-F687-4F45-9708-019B960494DF}">
              <a14:hiddenLine xmlns:a14="http://schemas.microsoft.com/office/drawing/2010/main" w="12700" cap="flat" algn="ctr">
                <a:solidFill>
                  <a:srgbClr val="000000"/>
                </a:solidFill>
                <a:prstDash val="solid"/>
                <a:miter lim="800000"/>
                <a:headEnd type="none" w="med" len="med"/>
                <a:tailEnd type="none" w="med" len="med"/>
              </a14:hiddenLine>
            </a:ext>
          </a:extLst>
        </p:spPr>
        <p:txBody>
          <a:bodyPr anchor="ctr"/>
          <a:lstStyle/>
          <a:p>
            <a:pPr algn="ctr" defTabSz="514337"/>
            <a:endParaRPr lang="en-US" sz="1013">
              <a:solidFill>
                <a:srgbClr val="FFFFFF"/>
              </a:solidFill>
            </a:endParaRPr>
          </a:p>
        </p:txBody>
      </p:sp>
      <p:pic>
        <p:nvPicPr>
          <p:cNvPr id="23555" name="Graphic 67">
            <a:extLst>
              <a:ext uri="{FF2B5EF4-FFF2-40B4-BE49-F238E27FC236}">
                <a16:creationId xmlns:a16="http://schemas.microsoft.com/office/drawing/2014/main" id="{42292F4B-752E-5FFA-7F31-E6B19ABFE3D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81451" y="1885950"/>
            <a:ext cx="88939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56" name="Graphic 107">
            <a:extLst>
              <a:ext uri="{FF2B5EF4-FFF2-40B4-BE49-F238E27FC236}">
                <a16:creationId xmlns:a16="http://schemas.microsoft.com/office/drawing/2014/main" id="{970B6FC2-3ADF-6B8D-2C6E-947A4F72F7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2206" y="2545557"/>
            <a:ext cx="26312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57" name="Graphic 108">
            <a:extLst>
              <a:ext uri="{FF2B5EF4-FFF2-40B4-BE49-F238E27FC236}">
                <a16:creationId xmlns:a16="http://schemas.microsoft.com/office/drawing/2014/main" id="{86D72142-0B13-2B05-300A-2D677B1DA6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0807" y="2376488"/>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58" name="Graphic 112">
            <a:extLst>
              <a:ext uri="{FF2B5EF4-FFF2-40B4-BE49-F238E27FC236}">
                <a16:creationId xmlns:a16="http://schemas.microsoft.com/office/drawing/2014/main" id="{C1478236-752B-C53D-0E78-07B8AA79D0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70573" y="266461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59" name="Graphic 114">
            <a:extLst>
              <a:ext uri="{FF2B5EF4-FFF2-40B4-BE49-F238E27FC236}">
                <a16:creationId xmlns:a16="http://schemas.microsoft.com/office/drawing/2014/main" id="{0B4C45D2-01B5-5A38-12EF-DC31AFBB20D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80085" y="2112169"/>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60" name="Graphic 115">
            <a:extLst>
              <a:ext uri="{FF2B5EF4-FFF2-40B4-BE49-F238E27FC236}">
                <a16:creationId xmlns:a16="http://schemas.microsoft.com/office/drawing/2014/main" id="{CD2F6E34-C9C3-0C28-D1DA-FAB2308C36A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5632" y="2203847"/>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61" name="Graphic 121">
            <a:extLst>
              <a:ext uri="{FF2B5EF4-FFF2-40B4-BE49-F238E27FC236}">
                <a16:creationId xmlns:a16="http://schemas.microsoft.com/office/drawing/2014/main" id="{EFC0E506-3977-777A-3E3C-F2D86C28F67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9888" y="2409826"/>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62" name="Graphic 122">
            <a:extLst>
              <a:ext uri="{FF2B5EF4-FFF2-40B4-BE49-F238E27FC236}">
                <a16:creationId xmlns:a16="http://schemas.microsoft.com/office/drawing/2014/main" id="{F1A6A70F-91B1-3A7C-3B5B-42473A6016F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2885" y="260746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63" name="Graphic 123">
            <a:extLst>
              <a:ext uri="{FF2B5EF4-FFF2-40B4-BE49-F238E27FC236}">
                <a16:creationId xmlns:a16="http://schemas.microsoft.com/office/drawing/2014/main" id="{321405E1-A53A-2C5C-2BB8-2309C84E063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03860" y="2813447"/>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64" name="Graphic 124">
            <a:extLst>
              <a:ext uri="{FF2B5EF4-FFF2-40B4-BE49-F238E27FC236}">
                <a16:creationId xmlns:a16="http://schemas.microsoft.com/office/drawing/2014/main" id="{3EF54EB5-9D23-72D4-8EE0-7236F0E29F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39604" y="2953941"/>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65" name="Graphic 125">
            <a:extLst>
              <a:ext uri="{FF2B5EF4-FFF2-40B4-BE49-F238E27FC236}">
                <a16:creationId xmlns:a16="http://schemas.microsoft.com/office/drawing/2014/main" id="{99EB1506-2B4E-7512-B84C-6D91798D39E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4163" y="2915841"/>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66" name="Graphic 126">
            <a:extLst>
              <a:ext uri="{FF2B5EF4-FFF2-40B4-BE49-F238E27FC236}">
                <a16:creationId xmlns:a16="http://schemas.microsoft.com/office/drawing/2014/main" id="{0DA6E110-2A39-B7FA-82A5-73D3656EE1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7025" y="2146697"/>
            <a:ext cx="26312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67" name="Graphic 1855">
            <a:extLst>
              <a:ext uri="{FF2B5EF4-FFF2-40B4-BE49-F238E27FC236}">
                <a16:creationId xmlns:a16="http://schemas.microsoft.com/office/drawing/2014/main" id="{8F6EC285-2926-B69B-A291-1FADA15EC1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7754" y="2671763"/>
            <a:ext cx="263128"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68" name="Graphic 1856">
            <a:extLst>
              <a:ext uri="{FF2B5EF4-FFF2-40B4-BE49-F238E27FC236}">
                <a16:creationId xmlns:a16="http://schemas.microsoft.com/office/drawing/2014/main" id="{C82E322C-311B-9062-C5C2-1CE7EEFFF2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8969" y="2463403"/>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69" name="Graphic 1857">
            <a:extLst>
              <a:ext uri="{FF2B5EF4-FFF2-40B4-BE49-F238E27FC236}">
                <a16:creationId xmlns:a16="http://schemas.microsoft.com/office/drawing/2014/main" id="{9AE15299-3EFA-B693-6806-7EFE472FF09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09912" y="2906316"/>
            <a:ext cx="26312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70" name="Graphic 1858">
            <a:extLst>
              <a:ext uri="{FF2B5EF4-FFF2-40B4-BE49-F238E27FC236}">
                <a16:creationId xmlns:a16="http://schemas.microsoft.com/office/drawing/2014/main" id="{6933F87D-913D-5A86-1933-9327E072AC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5044" y="3087291"/>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71" name="Graphic 1860">
            <a:extLst>
              <a:ext uri="{FF2B5EF4-FFF2-40B4-BE49-F238E27FC236}">
                <a16:creationId xmlns:a16="http://schemas.microsoft.com/office/drawing/2014/main" id="{D27E550A-E507-05AE-0B73-C3DF3B43B3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3563" y="2547938"/>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72" name="Graphic 1861">
            <a:extLst>
              <a:ext uri="{FF2B5EF4-FFF2-40B4-BE49-F238E27FC236}">
                <a16:creationId xmlns:a16="http://schemas.microsoft.com/office/drawing/2014/main" id="{76900EFF-3F26-D16E-74F4-3D1FEB5CA3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6957" y="201691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3573" name="Group 1863">
            <a:extLst>
              <a:ext uri="{FF2B5EF4-FFF2-40B4-BE49-F238E27FC236}">
                <a16:creationId xmlns:a16="http://schemas.microsoft.com/office/drawing/2014/main" id="{77D41167-E068-8C3D-D0D9-1F3747D53623}"/>
              </a:ext>
            </a:extLst>
          </p:cNvPr>
          <p:cNvGrpSpPr>
            <a:grpSpLocks/>
          </p:cNvGrpSpPr>
          <p:nvPr/>
        </p:nvGrpSpPr>
        <p:grpSpPr bwMode="auto">
          <a:xfrm>
            <a:off x="2027635" y="2287191"/>
            <a:ext cx="571500" cy="845344"/>
            <a:chOff x="1572846" y="2923462"/>
            <a:chExt cx="1015371" cy="1501691"/>
          </a:xfrm>
        </p:grpSpPr>
        <p:pic>
          <p:nvPicPr>
            <p:cNvPr id="23574" name="Graphic 103">
              <a:extLst>
                <a:ext uri="{FF2B5EF4-FFF2-40B4-BE49-F238E27FC236}">
                  <a16:creationId xmlns:a16="http://schemas.microsoft.com/office/drawing/2014/main" id="{BFAC25E0-89CA-3A7B-23D1-6EB7DF3680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8608" y="2923462"/>
              <a:ext cx="469609" cy="4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75" name="Graphic 1859">
              <a:extLst>
                <a:ext uri="{FF2B5EF4-FFF2-40B4-BE49-F238E27FC236}">
                  <a16:creationId xmlns:a16="http://schemas.microsoft.com/office/drawing/2014/main" id="{C40D15BE-088B-A94E-7E03-57364B6C4EE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7845" y="3020755"/>
              <a:ext cx="469609" cy="4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576" name="Graphic 1862">
              <a:extLst>
                <a:ext uri="{FF2B5EF4-FFF2-40B4-BE49-F238E27FC236}">
                  <a16:creationId xmlns:a16="http://schemas.microsoft.com/office/drawing/2014/main" id="{98412740-723A-D4A8-7899-C425E06BFB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2846" y="3978875"/>
              <a:ext cx="469609" cy="446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3579" name="damaged beta cells">
            <a:extLst>
              <a:ext uri="{FF2B5EF4-FFF2-40B4-BE49-F238E27FC236}">
                <a16:creationId xmlns:a16="http://schemas.microsoft.com/office/drawing/2014/main" id="{9752E4D2-9809-A86B-17B2-02F3450CC5D6}"/>
              </a:ext>
            </a:extLst>
          </p:cNvPr>
          <p:cNvGrpSpPr>
            <a:grpSpLocks/>
          </p:cNvGrpSpPr>
          <p:nvPr/>
        </p:nvGrpSpPr>
        <p:grpSpPr bwMode="auto">
          <a:xfrm>
            <a:off x="2030017" y="2290763"/>
            <a:ext cx="564356" cy="838200"/>
            <a:chOff x="5883325" y="1893112"/>
            <a:chExt cx="1287711" cy="1892793"/>
          </a:xfrm>
        </p:grpSpPr>
        <p:grpSp>
          <p:nvGrpSpPr>
            <p:cNvPr id="23580" name="Graphic 181">
              <a:extLst>
                <a:ext uri="{FF2B5EF4-FFF2-40B4-BE49-F238E27FC236}">
                  <a16:creationId xmlns:a16="http://schemas.microsoft.com/office/drawing/2014/main" id="{94287B7A-5507-7AA4-5122-092E1B6F8EC1}"/>
                </a:ext>
              </a:extLst>
            </p:cNvPr>
            <p:cNvGrpSpPr>
              <a:grpSpLocks/>
            </p:cNvGrpSpPr>
            <p:nvPr/>
          </p:nvGrpSpPr>
          <p:grpSpPr bwMode="auto">
            <a:xfrm>
              <a:off x="6585051" y="1893112"/>
              <a:ext cx="585985" cy="553270"/>
              <a:chOff x="6585051" y="1893112"/>
              <a:chExt cx="585985" cy="553270"/>
            </a:xfrm>
          </p:grpSpPr>
          <p:sp>
            <p:nvSpPr>
              <p:cNvPr id="33955" name="Freeform 2">
                <a:extLst>
                  <a:ext uri="{FF2B5EF4-FFF2-40B4-BE49-F238E27FC236}">
                    <a16:creationId xmlns:a16="http://schemas.microsoft.com/office/drawing/2014/main" id="{E639EE78-9030-F4B8-FF28-6664D09D6A71}"/>
                  </a:ext>
                </a:extLst>
              </p:cNvPr>
              <p:cNvSpPr/>
              <p:nvPr/>
            </p:nvSpPr>
            <p:spPr>
              <a:xfrm>
                <a:off x="6584231" y="1893112"/>
                <a:ext cx="586805" cy="553858"/>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3956" name="Freeform 3">
                <a:extLst>
                  <a:ext uri="{FF2B5EF4-FFF2-40B4-BE49-F238E27FC236}">
                    <a16:creationId xmlns:a16="http://schemas.microsoft.com/office/drawing/2014/main" id="{E1BF9C1F-C331-BC24-353F-1D7FF0E7CF6E}"/>
                  </a:ext>
                </a:extLst>
              </p:cNvPr>
              <p:cNvSpPr/>
              <p:nvPr/>
            </p:nvSpPr>
            <p:spPr>
              <a:xfrm>
                <a:off x="6760815" y="2070562"/>
                <a:ext cx="249935" cy="276930"/>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3957" name="Freeform 8">
                <a:extLst>
                  <a:ext uri="{FF2B5EF4-FFF2-40B4-BE49-F238E27FC236}">
                    <a16:creationId xmlns:a16="http://schemas.microsoft.com/office/drawing/2014/main" id="{F603EDD4-489D-1D22-E4EA-D276FB0D8B2D}"/>
                  </a:ext>
                </a:extLst>
              </p:cNvPr>
              <p:cNvSpPr/>
              <p:nvPr/>
            </p:nvSpPr>
            <p:spPr>
              <a:xfrm>
                <a:off x="6978150" y="1979148"/>
                <a:ext cx="146701" cy="244666"/>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3584" name="Graphic 182">
              <a:extLst>
                <a:ext uri="{FF2B5EF4-FFF2-40B4-BE49-F238E27FC236}">
                  <a16:creationId xmlns:a16="http://schemas.microsoft.com/office/drawing/2014/main" id="{DDE344E1-D880-2DE7-3D20-989799FFB8BD}"/>
                </a:ext>
              </a:extLst>
            </p:cNvPr>
            <p:cNvGrpSpPr>
              <a:grpSpLocks/>
            </p:cNvGrpSpPr>
            <p:nvPr/>
          </p:nvGrpSpPr>
          <p:grpSpPr bwMode="auto">
            <a:xfrm>
              <a:off x="5954148" y="2015806"/>
              <a:ext cx="585985" cy="553270"/>
              <a:chOff x="5954148" y="2015806"/>
              <a:chExt cx="585985" cy="553270"/>
            </a:xfrm>
          </p:grpSpPr>
          <p:sp>
            <p:nvSpPr>
              <p:cNvPr id="33952" name="Freeform 10">
                <a:extLst>
                  <a:ext uri="{FF2B5EF4-FFF2-40B4-BE49-F238E27FC236}">
                    <a16:creationId xmlns:a16="http://schemas.microsoft.com/office/drawing/2014/main" id="{59D5BCFA-088D-446B-ABFD-9DD4946FF956}"/>
                  </a:ext>
                </a:extLst>
              </p:cNvPr>
              <p:cNvSpPr/>
              <p:nvPr/>
            </p:nvSpPr>
            <p:spPr>
              <a:xfrm>
                <a:off x="5953960" y="2016788"/>
                <a:ext cx="586805" cy="551170"/>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3953" name="Freeform 11">
                <a:extLst>
                  <a:ext uri="{FF2B5EF4-FFF2-40B4-BE49-F238E27FC236}">
                    <a16:creationId xmlns:a16="http://schemas.microsoft.com/office/drawing/2014/main" id="{6AA6BA32-2977-0B04-9BAB-265B615A7910}"/>
                  </a:ext>
                </a:extLst>
              </p:cNvPr>
              <p:cNvSpPr/>
              <p:nvPr/>
            </p:nvSpPr>
            <p:spPr>
              <a:xfrm>
                <a:off x="6130544" y="2191550"/>
                <a:ext cx="249935" cy="276928"/>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3954" name="Freeform 12">
                <a:extLst>
                  <a:ext uri="{FF2B5EF4-FFF2-40B4-BE49-F238E27FC236}">
                    <a16:creationId xmlns:a16="http://schemas.microsoft.com/office/drawing/2014/main" id="{015449DF-E650-5004-300F-0636F21DA93B}"/>
                  </a:ext>
                </a:extLst>
              </p:cNvPr>
              <p:cNvSpPr/>
              <p:nvPr/>
            </p:nvSpPr>
            <p:spPr>
              <a:xfrm>
                <a:off x="6347879" y="2102824"/>
                <a:ext cx="146701" cy="241977"/>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3588" name="Graphic 183">
              <a:extLst>
                <a:ext uri="{FF2B5EF4-FFF2-40B4-BE49-F238E27FC236}">
                  <a16:creationId xmlns:a16="http://schemas.microsoft.com/office/drawing/2014/main" id="{BD169DA8-637E-9989-DFC8-701FAAACAFEB}"/>
                </a:ext>
              </a:extLst>
            </p:cNvPr>
            <p:cNvGrpSpPr>
              <a:grpSpLocks/>
            </p:cNvGrpSpPr>
            <p:nvPr/>
          </p:nvGrpSpPr>
          <p:grpSpPr bwMode="auto">
            <a:xfrm>
              <a:off x="5883325" y="3232635"/>
              <a:ext cx="585985" cy="553270"/>
              <a:chOff x="5883325" y="3232635"/>
              <a:chExt cx="585985" cy="553270"/>
            </a:xfrm>
          </p:grpSpPr>
          <p:sp>
            <p:nvSpPr>
              <p:cNvPr id="33949" name="Freeform 15">
                <a:extLst>
                  <a:ext uri="{FF2B5EF4-FFF2-40B4-BE49-F238E27FC236}">
                    <a16:creationId xmlns:a16="http://schemas.microsoft.com/office/drawing/2014/main" id="{B9C97119-7272-1BB2-83DD-34F6711F48AE}"/>
                  </a:ext>
                </a:extLst>
              </p:cNvPr>
              <p:cNvSpPr/>
              <p:nvPr/>
            </p:nvSpPr>
            <p:spPr>
              <a:xfrm>
                <a:off x="5883325" y="3232047"/>
                <a:ext cx="586805" cy="553858"/>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3950" name="Freeform 16">
                <a:extLst>
                  <a:ext uri="{FF2B5EF4-FFF2-40B4-BE49-F238E27FC236}">
                    <a16:creationId xmlns:a16="http://schemas.microsoft.com/office/drawing/2014/main" id="{346EAC88-153A-5CB4-5F60-0D546D1CFF21}"/>
                  </a:ext>
                </a:extLst>
              </p:cNvPr>
              <p:cNvSpPr/>
              <p:nvPr/>
            </p:nvSpPr>
            <p:spPr>
              <a:xfrm>
                <a:off x="6059909" y="3409497"/>
                <a:ext cx="249935" cy="276930"/>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3951" name="Freeform 17">
                <a:extLst>
                  <a:ext uri="{FF2B5EF4-FFF2-40B4-BE49-F238E27FC236}">
                    <a16:creationId xmlns:a16="http://schemas.microsoft.com/office/drawing/2014/main" id="{5B9ADF91-52F3-9218-2F2E-21BAE30BCDCA}"/>
                  </a:ext>
                </a:extLst>
              </p:cNvPr>
              <p:cNvSpPr/>
              <p:nvPr/>
            </p:nvSpPr>
            <p:spPr>
              <a:xfrm>
                <a:off x="6277244" y="3318083"/>
                <a:ext cx="146701" cy="244666"/>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sp>
        <p:nvSpPr>
          <p:cNvPr id="23592" name="Isosceles Triangle 113">
            <a:extLst>
              <a:ext uri="{FF2B5EF4-FFF2-40B4-BE49-F238E27FC236}">
                <a16:creationId xmlns:a16="http://schemas.microsoft.com/office/drawing/2014/main" id="{28AC75EF-FC31-B4A6-979A-9099390ED791}"/>
              </a:ext>
            </a:extLst>
          </p:cNvPr>
          <p:cNvSpPr>
            <a:spLocks noChangeArrowheads="1"/>
          </p:cNvSpPr>
          <p:nvPr/>
        </p:nvSpPr>
        <p:spPr bwMode="auto">
          <a:xfrm rot="4500000">
            <a:off x="1803797" y="2843212"/>
            <a:ext cx="61913"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3593" name="Isosceles Triangle 115">
            <a:extLst>
              <a:ext uri="{FF2B5EF4-FFF2-40B4-BE49-F238E27FC236}">
                <a16:creationId xmlns:a16="http://schemas.microsoft.com/office/drawing/2014/main" id="{35DEC1EA-5DEE-EB32-0711-B2AAEFA00F85}"/>
              </a:ext>
            </a:extLst>
          </p:cNvPr>
          <p:cNvSpPr>
            <a:spLocks noChangeArrowheads="1"/>
          </p:cNvSpPr>
          <p:nvPr/>
        </p:nvSpPr>
        <p:spPr bwMode="auto">
          <a:xfrm rot="20700000">
            <a:off x="2280047" y="1989535"/>
            <a:ext cx="60722" cy="5357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3594" name="Isosceles Triangle 99">
            <a:extLst>
              <a:ext uri="{FF2B5EF4-FFF2-40B4-BE49-F238E27FC236}">
                <a16:creationId xmlns:a16="http://schemas.microsoft.com/office/drawing/2014/main" id="{7AC5F049-3E57-609D-ECE7-E38D7763CC24}"/>
              </a:ext>
            </a:extLst>
          </p:cNvPr>
          <p:cNvSpPr>
            <a:spLocks noChangeArrowheads="1"/>
          </p:cNvSpPr>
          <p:nvPr/>
        </p:nvSpPr>
        <p:spPr bwMode="auto">
          <a:xfrm rot="18900000">
            <a:off x="1820466" y="2302669"/>
            <a:ext cx="60722" cy="53579"/>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33820" name="Freeform 96">
            <a:extLst>
              <a:ext uri="{FF2B5EF4-FFF2-40B4-BE49-F238E27FC236}">
                <a16:creationId xmlns:a16="http://schemas.microsoft.com/office/drawing/2014/main" id="{B647DBAA-C39A-1FA7-990C-CC002084D372}"/>
              </a:ext>
            </a:extLst>
          </p:cNvPr>
          <p:cNvSpPr/>
          <p:nvPr/>
        </p:nvSpPr>
        <p:spPr>
          <a:xfrm rot="10800000">
            <a:off x="5645944" y="1858567"/>
            <a:ext cx="133350" cy="1697831"/>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rgbClr val="FFFFFF"/>
              </a:solidFill>
            </a:endParaRPr>
          </a:p>
        </p:txBody>
      </p:sp>
      <p:sp>
        <p:nvSpPr>
          <p:cNvPr id="33821" name="TextBox 44">
            <a:extLst>
              <a:ext uri="{FF2B5EF4-FFF2-40B4-BE49-F238E27FC236}">
                <a16:creationId xmlns:a16="http://schemas.microsoft.com/office/drawing/2014/main" id="{7E99EDD9-BB21-7F3A-E62F-8DD3FDC801E5}"/>
              </a:ext>
            </a:extLst>
          </p:cNvPr>
          <p:cNvSpPr txBox="1"/>
          <p:nvPr/>
        </p:nvSpPr>
        <p:spPr>
          <a:xfrm>
            <a:off x="5818585" y="2013639"/>
            <a:ext cx="2046684" cy="1428596"/>
          </a:xfrm>
          <a:prstGeom prst="rect">
            <a:avLst/>
          </a:prstGeom>
          <a:noFill/>
          <a:ln w="9525" cap="flat" cmpd="sng" algn="ctr">
            <a:noFill/>
            <a:prstDash val="solid"/>
            <a:round/>
            <a:headEnd type="none" w="med" len="med"/>
            <a:tailEnd type="none" w="med" len="med"/>
          </a:ln>
        </p:spPr>
        <p:txBody>
          <a:bodyPr>
            <a:spAutoFit/>
          </a:bodyPr>
          <a:lstStyle/>
          <a:p>
            <a:pPr marL="128585" indent="-128585">
              <a:spcBef>
                <a:spcPts val="675"/>
              </a:spcBef>
              <a:buClr>
                <a:srgbClr val="FBA329"/>
              </a:buClr>
              <a:buFont typeface="Arial" pitchFamily="34" charset="0"/>
              <a:buChar char="•"/>
            </a:pPr>
            <a:r>
              <a:rPr lang="de" sz="900">
                <a:ln w="9525" cap="flat" cmpd="sng" algn="ctr">
                  <a:noFill/>
                  <a:prstDash val="solid"/>
                  <a:round/>
                  <a:headEnd type="none" w="med" len="med"/>
                  <a:tailEnd type="none" w="med" len="med"/>
                </a:ln>
                <a:solidFill>
                  <a:srgbClr val="004F72"/>
                </a:solidFill>
                <a:ea typeface="Arial"/>
              </a:rPr>
              <a:t>Die fortgesetzte Infiltration durch autoreaktive T-Zellen verursacht weitere Betazellschäden und -tod</a:t>
            </a:r>
            <a:r>
              <a:rPr lang="de" sz="900" baseline="30000">
                <a:ln w="9525" cap="flat" cmpd="sng" algn="ctr">
                  <a:noFill/>
                  <a:prstDash val="solid"/>
                  <a:round/>
                  <a:headEnd type="none" w="med" len="med"/>
                  <a:tailEnd type="none" w="med" len="med"/>
                </a:ln>
                <a:solidFill>
                  <a:srgbClr val="004F72"/>
                </a:solidFill>
                <a:ea typeface="Arial"/>
              </a:rPr>
              <a:t>2,3</a:t>
            </a:r>
          </a:p>
          <a:p>
            <a:pPr marL="128585" indent="-128585">
              <a:spcBef>
                <a:spcPts val="675"/>
              </a:spcBef>
              <a:buClr>
                <a:srgbClr val="FBA329"/>
              </a:buClr>
              <a:buFont typeface="Arial" pitchFamily="34" charset="0"/>
              <a:buChar char="•"/>
            </a:pPr>
            <a:r>
              <a:rPr lang="de" sz="900">
                <a:ln w="9525" cap="flat" cmpd="sng" algn="ctr">
                  <a:noFill/>
                  <a:prstDash val="solid"/>
                  <a:round/>
                  <a:headEnd type="none" w="med" len="med"/>
                  <a:tailEnd type="none" w="med" len="med"/>
                </a:ln>
                <a:solidFill>
                  <a:srgbClr val="004F72"/>
                </a:solidFill>
                <a:ea typeface="Arial"/>
              </a:rPr>
              <a:t>Die Kapazität für eine adäquate Insulinantwort kann reduziert sein und dadurch kommt es zu einer Dysglykämie</a:t>
            </a:r>
            <a:r>
              <a:rPr lang="de" sz="900" baseline="30000">
                <a:ln w="9525" cap="flat" cmpd="sng" algn="ctr">
                  <a:noFill/>
                  <a:prstDash val="solid"/>
                  <a:round/>
                  <a:headEnd type="none" w="med" len="med"/>
                  <a:tailEnd type="none" w="med" len="med"/>
                </a:ln>
                <a:solidFill>
                  <a:srgbClr val="004F72"/>
                </a:solidFill>
                <a:ea typeface="Arial"/>
              </a:rPr>
              <a:t>1,2</a:t>
            </a:r>
          </a:p>
        </p:txBody>
      </p:sp>
      <p:grpSp>
        <p:nvGrpSpPr>
          <p:cNvPr id="23597" name="Group 127">
            <a:extLst>
              <a:ext uri="{FF2B5EF4-FFF2-40B4-BE49-F238E27FC236}">
                <a16:creationId xmlns:a16="http://schemas.microsoft.com/office/drawing/2014/main" id="{351E7738-4971-CD0B-1382-77480443FE13}"/>
              </a:ext>
            </a:extLst>
          </p:cNvPr>
          <p:cNvGrpSpPr>
            <a:grpSpLocks/>
          </p:cNvGrpSpPr>
          <p:nvPr/>
        </p:nvGrpSpPr>
        <p:grpSpPr bwMode="auto">
          <a:xfrm>
            <a:off x="2026444" y="2541985"/>
            <a:ext cx="646510" cy="592931"/>
            <a:chOff x="1570220" y="3375280"/>
            <a:chExt cx="1148933" cy="1055042"/>
          </a:xfrm>
        </p:grpSpPr>
        <p:grpSp>
          <p:nvGrpSpPr>
            <p:cNvPr id="23598" name="Graphic 182">
              <a:extLst>
                <a:ext uri="{FF2B5EF4-FFF2-40B4-BE49-F238E27FC236}">
                  <a16:creationId xmlns:a16="http://schemas.microsoft.com/office/drawing/2014/main" id="{A74038BB-C332-86CE-45AA-4F5908D46B41}"/>
                </a:ext>
              </a:extLst>
            </p:cNvPr>
            <p:cNvGrpSpPr>
              <a:grpSpLocks/>
            </p:cNvGrpSpPr>
            <p:nvPr/>
          </p:nvGrpSpPr>
          <p:grpSpPr bwMode="auto">
            <a:xfrm>
              <a:off x="1743793" y="3488056"/>
              <a:ext cx="466344" cy="457200"/>
              <a:chOff x="5954148" y="2015806"/>
              <a:chExt cx="585985" cy="553270"/>
            </a:xfrm>
          </p:grpSpPr>
          <p:sp>
            <p:nvSpPr>
              <p:cNvPr id="33943" name="Freeform 10">
                <a:extLst>
                  <a:ext uri="{FF2B5EF4-FFF2-40B4-BE49-F238E27FC236}">
                    <a16:creationId xmlns:a16="http://schemas.microsoft.com/office/drawing/2014/main" id="{C5184C4B-55C1-C376-A2B8-C65953A0693D}"/>
                  </a:ext>
                </a:extLst>
              </p:cNvPr>
              <p:cNvSpPr/>
              <p:nvPr/>
            </p:nvSpPr>
            <p:spPr>
              <a:xfrm>
                <a:off x="5954061" y="2015210"/>
                <a:ext cx="584922" cy="553764"/>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3944" name="Freeform 11">
                <a:extLst>
                  <a:ext uri="{FF2B5EF4-FFF2-40B4-BE49-F238E27FC236}">
                    <a16:creationId xmlns:a16="http://schemas.microsoft.com/office/drawing/2014/main" id="{FD8B5330-8CCB-1B2C-39D9-9F17B4A5BDD5}"/>
                  </a:ext>
                </a:extLst>
              </p:cNvPr>
              <p:cNvSpPr/>
              <p:nvPr/>
            </p:nvSpPr>
            <p:spPr>
              <a:xfrm>
                <a:off x="6129537" y="2192108"/>
                <a:ext cx="249921" cy="276882"/>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3945" name="Freeform 12">
                <a:extLst>
                  <a:ext uri="{FF2B5EF4-FFF2-40B4-BE49-F238E27FC236}">
                    <a16:creationId xmlns:a16="http://schemas.microsoft.com/office/drawing/2014/main" id="{5947DB40-299A-7F26-CB38-0CC75C78BE1B}"/>
                  </a:ext>
                </a:extLst>
              </p:cNvPr>
              <p:cNvSpPr/>
              <p:nvPr/>
            </p:nvSpPr>
            <p:spPr>
              <a:xfrm>
                <a:off x="6347554" y="2102377"/>
                <a:ext cx="143572" cy="243554"/>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3602" name="Graphic 182">
              <a:extLst>
                <a:ext uri="{FF2B5EF4-FFF2-40B4-BE49-F238E27FC236}">
                  <a16:creationId xmlns:a16="http://schemas.microsoft.com/office/drawing/2014/main" id="{55715FFC-31E1-FF0F-141E-0C3483604891}"/>
                </a:ext>
              </a:extLst>
            </p:cNvPr>
            <p:cNvGrpSpPr>
              <a:grpSpLocks/>
            </p:cNvGrpSpPr>
            <p:nvPr/>
          </p:nvGrpSpPr>
          <p:grpSpPr bwMode="auto">
            <a:xfrm>
              <a:off x="2252809" y="3375280"/>
              <a:ext cx="466344" cy="457200"/>
              <a:chOff x="5954148" y="2015806"/>
              <a:chExt cx="585985" cy="553270"/>
            </a:xfrm>
          </p:grpSpPr>
          <p:sp>
            <p:nvSpPr>
              <p:cNvPr id="33940" name="Freeform 10">
                <a:extLst>
                  <a:ext uri="{FF2B5EF4-FFF2-40B4-BE49-F238E27FC236}">
                    <a16:creationId xmlns:a16="http://schemas.microsoft.com/office/drawing/2014/main" id="{439540BC-E034-0801-2022-81A2AEBD4EAC}"/>
                  </a:ext>
                </a:extLst>
              </p:cNvPr>
              <p:cNvSpPr/>
              <p:nvPr/>
            </p:nvSpPr>
            <p:spPr>
              <a:xfrm>
                <a:off x="5955211" y="2015806"/>
                <a:ext cx="584922" cy="553764"/>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3941" name="Freeform 11">
                <a:extLst>
                  <a:ext uri="{FF2B5EF4-FFF2-40B4-BE49-F238E27FC236}">
                    <a16:creationId xmlns:a16="http://schemas.microsoft.com/office/drawing/2014/main" id="{6A1EC7B6-C215-11DA-5EE9-4A140093887E}"/>
                  </a:ext>
                </a:extLst>
              </p:cNvPr>
              <p:cNvSpPr/>
              <p:nvPr/>
            </p:nvSpPr>
            <p:spPr>
              <a:xfrm>
                <a:off x="6130688" y="2192702"/>
                <a:ext cx="249921" cy="276882"/>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3942" name="Freeform 12">
                <a:extLst>
                  <a:ext uri="{FF2B5EF4-FFF2-40B4-BE49-F238E27FC236}">
                    <a16:creationId xmlns:a16="http://schemas.microsoft.com/office/drawing/2014/main" id="{5316E50C-24A3-79A8-A06B-5F35C0BD2403}"/>
                  </a:ext>
                </a:extLst>
              </p:cNvPr>
              <p:cNvSpPr/>
              <p:nvPr/>
            </p:nvSpPr>
            <p:spPr>
              <a:xfrm>
                <a:off x="6348704" y="2102973"/>
                <a:ext cx="143572" cy="243553"/>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pic>
          <p:nvPicPr>
            <p:cNvPr id="23606" name="Graphic 1893">
              <a:extLst>
                <a:ext uri="{FF2B5EF4-FFF2-40B4-BE49-F238E27FC236}">
                  <a16:creationId xmlns:a16="http://schemas.microsoft.com/office/drawing/2014/main" id="{F622E0CC-049D-E0D2-6A67-8FB898ADD86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70220" y="3989662"/>
              <a:ext cx="465497" cy="440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3607" name="Group 25">
            <a:extLst>
              <a:ext uri="{FF2B5EF4-FFF2-40B4-BE49-F238E27FC236}">
                <a16:creationId xmlns:a16="http://schemas.microsoft.com/office/drawing/2014/main" id="{44749B08-E056-9BC5-B8CA-113D474E44CC}"/>
              </a:ext>
            </a:extLst>
          </p:cNvPr>
          <p:cNvGrpSpPr>
            <a:grpSpLocks/>
          </p:cNvGrpSpPr>
          <p:nvPr/>
        </p:nvGrpSpPr>
        <p:grpSpPr bwMode="auto">
          <a:xfrm>
            <a:off x="2055019" y="2341960"/>
            <a:ext cx="623888" cy="521494"/>
            <a:chOff x="1622175" y="3021272"/>
            <a:chExt cx="1108324" cy="927003"/>
          </a:xfrm>
        </p:grpSpPr>
        <p:grpSp>
          <p:nvGrpSpPr>
            <p:cNvPr id="23608" name="Group 26">
              <a:extLst>
                <a:ext uri="{FF2B5EF4-FFF2-40B4-BE49-F238E27FC236}">
                  <a16:creationId xmlns:a16="http://schemas.microsoft.com/office/drawing/2014/main" id="{CF7A3CF8-74A5-C860-6DDA-0A746D6FC743}"/>
                </a:ext>
              </a:extLst>
            </p:cNvPr>
            <p:cNvGrpSpPr>
              <a:grpSpLocks/>
            </p:cNvGrpSpPr>
            <p:nvPr/>
          </p:nvGrpSpPr>
          <p:grpSpPr bwMode="auto">
            <a:xfrm>
              <a:off x="1622175" y="3021272"/>
              <a:ext cx="1108324" cy="811308"/>
              <a:chOff x="1622175" y="3021272"/>
              <a:chExt cx="1108324" cy="811308"/>
            </a:xfrm>
          </p:grpSpPr>
          <p:pic>
            <p:nvPicPr>
              <p:cNvPr id="23609" name="Graphic 29">
                <a:extLst>
                  <a:ext uri="{FF2B5EF4-FFF2-40B4-BE49-F238E27FC236}">
                    <a16:creationId xmlns:a16="http://schemas.microsoft.com/office/drawing/2014/main" id="{BCEC2776-AFDE-F11D-F1A6-DD4D8D9D0E47}"/>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22175" y="3021272"/>
                <a:ext cx="465327" cy="448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10" name="Graphic 30">
                <a:extLst>
                  <a:ext uri="{FF2B5EF4-FFF2-40B4-BE49-F238E27FC236}">
                    <a16:creationId xmlns:a16="http://schemas.microsoft.com/office/drawing/2014/main" id="{D8652A6E-7C8B-5176-C294-67F4712FFE9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46137" y="3374717"/>
                <a:ext cx="484362" cy="45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3611" name="Graphic 27">
              <a:extLst>
                <a:ext uri="{FF2B5EF4-FFF2-40B4-BE49-F238E27FC236}">
                  <a16:creationId xmlns:a16="http://schemas.microsoft.com/office/drawing/2014/main" id="{12DAD981-E202-215B-AB3C-68579A6F95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0622" y="3491123"/>
              <a:ext cx="484364" cy="45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3612" name="T-Cells infiltrate 4">
            <a:extLst>
              <a:ext uri="{FF2B5EF4-FFF2-40B4-BE49-F238E27FC236}">
                <a16:creationId xmlns:a16="http://schemas.microsoft.com/office/drawing/2014/main" id="{67F966BA-9BC4-4424-1E19-2A4E4BDCA17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28837" y="2280047"/>
            <a:ext cx="128588"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13" name="T-Cells infiltrate 4">
            <a:extLst>
              <a:ext uri="{FF2B5EF4-FFF2-40B4-BE49-F238E27FC236}">
                <a16:creationId xmlns:a16="http://schemas.microsoft.com/office/drawing/2014/main" id="{215F6D6B-2D91-8089-7F4F-6FACAF947E1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52687" y="2459831"/>
            <a:ext cx="129779"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14" name="T-Cells infiltrate 4">
            <a:extLst>
              <a:ext uri="{FF2B5EF4-FFF2-40B4-BE49-F238E27FC236}">
                <a16:creationId xmlns:a16="http://schemas.microsoft.com/office/drawing/2014/main" id="{1C957AA6-02CC-7A18-936E-1045DE17121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09787" y="2783681"/>
            <a:ext cx="129779" cy="148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15" name="Graphic 20">
            <a:extLst>
              <a:ext uri="{FF2B5EF4-FFF2-40B4-BE49-F238E27FC236}">
                <a16:creationId xmlns:a16="http://schemas.microsoft.com/office/drawing/2014/main" id="{0FE54709-11E3-272B-B917-DA549789B74F}"/>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44316" y="1980010"/>
            <a:ext cx="132159" cy="154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miter lim="800000"/>
                <a:headEnd type="none" w="med" len="med"/>
                <a:tailEnd type="none" w="med" len="med"/>
              </a14:hiddenLine>
            </a:ext>
          </a:extLst>
        </p:spPr>
      </p:pic>
      <p:pic>
        <p:nvPicPr>
          <p:cNvPr id="23616" name="Graphic 20">
            <a:extLst>
              <a:ext uri="{FF2B5EF4-FFF2-40B4-BE49-F238E27FC236}">
                <a16:creationId xmlns:a16="http://schemas.microsoft.com/office/drawing/2014/main" id="{785D52D8-985D-7564-6D2D-8C1D5153891B}"/>
              </a:ext>
            </a:extLst>
          </p:cNvPr>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72829" y="2221707"/>
            <a:ext cx="151209" cy="136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miter lim="800000"/>
                <a:headEnd type="none" w="med" len="med"/>
                <a:tailEnd type="none" w="med" len="med"/>
              </a14:hiddenLine>
            </a:ext>
          </a:extLst>
        </p:spPr>
      </p:pic>
      <p:sp>
        <p:nvSpPr>
          <p:cNvPr id="33829" name="Freeform 664">
            <a:extLst>
              <a:ext uri="{FF2B5EF4-FFF2-40B4-BE49-F238E27FC236}">
                <a16:creationId xmlns:a16="http://schemas.microsoft.com/office/drawing/2014/main" id="{D0B1BEF0-27FA-0CF6-E4C4-45B3199A0DCD}"/>
              </a:ext>
            </a:extLst>
          </p:cNvPr>
          <p:cNvSpPr/>
          <p:nvPr/>
        </p:nvSpPr>
        <p:spPr>
          <a:xfrm rot="11760000">
            <a:off x="1587104" y="2463404"/>
            <a:ext cx="134540" cy="139303"/>
          </a:xfrm>
          <a:custGeom>
            <a:avLst/>
            <a:gdLst>
              <a:gd name="connsiteX0" fmla="*/ 547500 w 556188"/>
              <a:gd name="connsiteY0" fmla="*/ 70348 h 673345"/>
              <a:gd name="connsiteX1" fmla="*/ 322147 w 556188"/>
              <a:gd name="connsiteY1" fmla="*/ 373915 h 673345"/>
              <a:gd name="connsiteX2" fmla="*/ 322147 w 556188"/>
              <a:gd name="connsiteY2" fmla="*/ 629278 h 673345"/>
              <a:gd name="connsiteX3" fmla="*/ 278080 w 556188"/>
              <a:gd name="connsiteY3" fmla="*/ 673346 h 673345"/>
              <a:gd name="connsiteX4" fmla="*/ 234013 w 556188"/>
              <a:gd name="connsiteY4" fmla="*/ 629278 h 673345"/>
              <a:gd name="connsiteX5" fmla="*/ 234013 w 556188"/>
              <a:gd name="connsiteY5" fmla="*/ 373915 h 673345"/>
              <a:gd name="connsiteX6" fmla="*/ 8660 w 556188"/>
              <a:gd name="connsiteY6" fmla="*/ 70348 h 673345"/>
              <a:gd name="connsiteX7" fmla="*/ 17699 w 556188"/>
              <a:gd name="connsiteY7" fmla="*/ 8699 h 673345"/>
              <a:gd name="connsiteX8" fmla="*/ 79348 w 556188"/>
              <a:gd name="connsiteY8" fmla="*/ 17739 h 673345"/>
              <a:gd name="connsiteX9" fmla="*/ 277990 w 556188"/>
              <a:gd name="connsiteY9" fmla="*/ 285396 h 673345"/>
              <a:gd name="connsiteX10" fmla="*/ 476722 w 556188"/>
              <a:gd name="connsiteY10" fmla="*/ 17806 h 673345"/>
              <a:gd name="connsiteX11" fmla="*/ 538382 w 556188"/>
              <a:gd name="connsiteY11" fmla="*/ 8688 h 673345"/>
              <a:gd name="connsiteX12" fmla="*/ 547500 w 556188"/>
              <a:gd name="connsiteY12" fmla="*/ 70348 h 6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188" h="673345">
                <a:moveTo>
                  <a:pt x="547500" y="70348"/>
                </a:moveTo>
                <a:lnTo>
                  <a:pt x="322147" y="373915"/>
                </a:lnTo>
                <a:lnTo>
                  <a:pt x="322147" y="629278"/>
                </a:lnTo>
                <a:cubicBezTo>
                  <a:pt x="322147" y="653617"/>
                  <a:pt x="302419" y="673346"/>
                  <a:pt x="278080" y="673346"/>
                </a:cubicBezTo>
                <a:cubicBezTo>
                  <a:pt x="253741" y="673346"/>
                  <a:pt x="234013" y="653617"/>
                  <a:pt x="234013" y="629278"/>
                </a:cubicBezTo>
                <a:lnTo>
                  <a:pt x="234013" y="373915"/>
                </a:lnTo>
                <a:lnTo>
                  <a:pt x="8660" y="70348"/>
                </a:lnTo>
                <a:cubicBezTo>
                  <a:pt x="-5785" y="50807"/>
                  <a:pt x="-1747" y="23271"/>
                  <a:pt x="17699" y="8699"/>
                </a:cubicBezTo>
                <a:cubicBezTo>
                  <a:pt x="37240" y="-5745"/>
                  <a:pt x="64777" y="-1708"/>
                  <a:pt x="79348" y="17739"/>
                </a:cubicBezTo>
                <a:lnTo>
                  <a:pt x="277990" y="285396"/>
                </a:lnTo>
                <a:lnTo>
                  <a:pt x="476722" y="17806"/>
                </a:lnTo>
                <a:cubicBezTo>
                  <a:pt x="491230" y="-1739"/>
                  <a:pt x="518836" y="-5821"/>
                  <a:pt x="538382" y="8688"/>
                </a:cubicBezTo>
                <a:cubicBezTo>
                  <a:pt x="557927" y="23197"/>
                  <a:pt x="562009" y="50803"/>
                  <a:pt x="547500" y="70348"/>
                </a:cubicBezTo>
                <a:close/>
              </a:path>
            </a:pathLst>
          </a:custGeom>
          <a:solidFill>
            <a:srgbClr val="FDC477"/>
          </a:solidFill>
          <a:ln w="19050" cap="flat">
            <a:noFill/>
            <a:prstDash val="solid"/>
            <a:miter/>
          </a:ln>
        </p:spPr>
        <p:txBody>
          <a:bodyPr anchor="ctr"/>
          <a:lstStyle/>
          <a:p>
            <a:pPr defTabSz="514337"/>
            <a:endParaRPr lang="en-US" sz="1013" kern="0">
              <a:latin typeface="Calibri"/>
            </a:endParaRPr>
          </a:p>
        </p:txBody>
      </p:sp>
      <p:sp>
        <p:nvSpPr>
          <p:cNvPr id="33830" name="Freeform 692">
            <a:extLst>
              <a:ext uri="{FF2B5EF4-FFF2-40B4-BE49-F238E27FC236}">
                <a16:creationId xmlns:a16="http://schemas.microsoft.com/office/drawing/2014/main" id="{FE43A20E-D62B-8D32-2F7B-521AB2A6B8C0}"/>
              </a:ext>
            </a:extLst>
          </p:cNvPr>
          <p:cNvSpPr/>
          <p:nvPr/>
        </p:nvSpPr>
        <p:spPr>
          <a:xfrm rot="8100000">
            <a:off x="1809751" y="2008585"/>
            <a:ext cx="135731" cy="139303"/>
          </a:xfrm>
          <a:custGeom>
            <a:avLst/>
            <a:gdLst>
              <a:gd name="connsiteX0" fmla="*/ 547500 w 556188"/>
              <a:gd name="connsiteY0" fmla="*/ 70348 h 673345"/>
              <a:gd name="connsiteX1" fmla="*/ 322147 w 556188"/>
              <a:gd name="connsiteY1" fmla="*/ 373915 h 673345"/>
              <a:gd name="connsiteX2" fmla="*/ 322147 w 556188"/>
              <a:gd name="connsiteY2" fmla="*/ 629278 h 673345"/>
              <a:gd name="connsiteX3" fmla="*/ 278080 w 556188"/>
              <a:gd name="connsiteY3" fmla="*/ 673346 h 673345"/>
              <a:gd name="connsiteX4" fmla="*/ 234013 w 556188"/>
              <a:gd name="connsiteY4" fmla="*/ 629278 h 673345"/>
              <a:gd name="connsiteX5" fmla="*/ 234013 w 556188"/>
              <a:gd name="connsiteY5" fmla="*/ 373915 h 673345"/>
              <a:gd name="connsiteX6" fmla="*/ 8660 w 556188"/>
              <a:gd name="connsiteY6" fmla="*/ 70348 h 673345"/>
              <a:gd name="connsiteX7" fmla="*/ 17699 w 556188"/>
              <a:gd name="connsiteY7" fmla="*/ 8699 h 673345"/>
              <a:gd name="connsiteX8" fmla="*/ 79348 w 556188"/>
              <a:gd name="connsiteY8" fmla="*/ 17739 h 673345"/>
              <a:gd name="connsiteX9" fmla="*/ 277990 w 556188"/>
              <a:gd name="connsiteY9" fmla="*/ 285396 h 673345"/>
              <a:gd name="connsiteX10" fmla="*/ 476722 w 556188"/>
              <a:gd name="connsiteY10" fmla="*/ 17806 h 673345"/>
              <a:gd name="connsiteX11" fmla="*/ 538382 w 556188"/>
              <a:gd name="connsiteY11" fmla="*/ 8688 h 673345"/>
              <a:gd name="connsiteX12" fmla="*/ 547500 w 556188"/>
              <a:gd name="connsiteY12" fmla="*/ 70348 h 6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188" h="673345">
                <a:moveTo>
                  <a:pt x="547500" y="70348"/>
                </a:moveTo>
                <a:lnTo>
                  <a:pt x="322147" y="373915"/>
                </a:lnTo>
                <a:lnTo>
                  <a:pt x="322147" y="629278"/>
                </a:lnTo>
                <a:cubicBezTo>
                  <a:pt x="322147" y="653617"/>
                  <a:pt x="302419" y="673346"/>
                  <a:pt x="278080" y="673346"/>
                </a:cubicBezTo>
                <a:cubicBezTo>
                  <a:pt x="253741" y="673346"/>
                  <a:pt x="234013" y="653617"/>
                  <a:pt x="234013" y="629278"/>
                </a:cubicBezTo>
                <a:lnTo>
                  <a:pt x="234013" y="373915"/>
                </a:lnTo>
                <a:lnTo>
                  <a:pt x="8660" y="70348"/>
                </a:lnTo>
                <a:cubicBezTo>
                  <a:pt x="-5785" y="50807"/>
                  <a:pt x="-1747" y="23271"/>
                  <a:pt x="17699" y="8699"/>
                </a:cubicBezTo>
                <a:cubicBezTo>
                  <a:pt x="37240" y="-5745"/>
                  <a:pt x="64777" y="-1708"/>
                  <a:pt x="79348" y="17739"/>
                </a:cubicBezTo>
                <a:lnTo>
                  <a:pt x="277990" y="285396"/>
                </a:lnTo>
                <a:lnTo>
                  <a:pt x="476722" y="17806"/>
                </a:lnTo>
                <a:cubicBezTo>
                  <a:pt x="491230" y="-1739"/>
                  <a:pt x="518836" y="-5821"/>
                  <a:pt x="538382" y="8688"/>
                </a:cubicBezTo>
                <a:cubicBezTo>
                  <a:pt x="557927" y="23197"/>
                  <a:pt x="562009" y="50803"/>
                  <a:pt x="547500" y="70348"/>
                </a:cubicBezTo>
                <a:close/>
              </a:path>
            </a:pathLst>
          </a:custGeom>
          <a:solidFill>
            <a:srgbClr val="FDC477"/>
          </a:solidFill>
          <a:ln w="19050" cap="flat">
            <a:noFill/>
            <a:prstDash val="solid"/>
            <a:miter/>
          </a:ln>
        </p:spPr>
        <p:txBody>
          <a:bodyPr anchor="ctr"/>
          <a:lstStyle/>
          <a:p>
            <a:pPr defTabSz="514337"/>
            <a:endParaRPr lang="en-US" sz="1013" kern="0">
              <a:latin typeface="Calibri"/>
            </a:endParaRPr>
          </a:p>
        </p:txBody>
      </p:sp>
      <p:pic>
        <p:nvPicPr>
          <p:cNvPr id="23619" name="Graphic 20">
            <a:extLst>
              <a:ext uri="{FF2B5EF4-FFF2-40B4-BE49-F238E27FC236}">
                <a16:creationId xmlns:a16="http://schemas.microsoft.com/office/drawing/2014/main" id="{D23EBE30-FAAE-10E6-1E7D-56C239F1D09B}"/>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50207" y="2812257"/>
            <a:ext cx="141685" cy="154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miter lim="800000"/>
                <a:headEnd type="none" w="med" len="med"/>
                <a:tailEnd type="none" w="med" len="med"/>
              </a14:hiddenLine>
            </a:ext>
          </a:extLst>
        </p:spPr>
      </p:pic>
      <p:grpSp>
        <p:nvGrpSpPr>
          <p:cNvPr id="23620" name="Group 64">
            <a:extLst>
              <a:ext uri="{FF2B5EF4-FFF2-40B4-BE49-F238E27FC236}">
                <a16:creationId xmlns:a16="http://schemas.microsoft.com/office/drawing/2014/main" id="{70B76674-7827-A3AE-293D-EFA7102D6E77}"/>
              </a:ext>
            </a:extLst>
          </p:cNvPr>
          <p:cNvGrpSpPr>
            <a:grpSpLocks/>
          </p:cNvGrpSpPr>
          <p:nvPr/>
        </p:nvGrpSpPr>
        <p:grpSpPr bwMode="auto">
          <a:xfrm>
            <a:off x="1584722" y="3452818"/>
            <a:ext cx="4842221" cy="406949"/>
            <a:chOff x="784859" y="5617965"/>
            <a:chExt cx="8607972" cy="722533"/>
          </a:xfrm>
        </p:grpSpPr>
        <p:grpSp>
          <p:nvGrpSpPr>
            <p:cNvPr id="23621" name="Group 65">
              <a:extLst>
                <a:ext uri="{FF2B5EF4-FFF2-40B4-BE49-F238E27FC236}">
                  <a16:creationId xmlns:a16="http://schemas.microsoft.com/office/drawing/2014/main" id="{B6EDE573-529B-8E77-B827-A705B38106DC}"/>
                </a:ext>
              </a:extLst>
            </p:cNvPr>
            <p:cNvGrpSpPr>
              <a:grpSpLocks/>
            </p:cNvGrpSpPr>
            <p:nvPr/>
          </p:nvGrpSpPr>
          <p:grpSpPr bwMode="auto">
            <a:xfrm>
              <a:off x="5610623" y="5990019"/>
              <a:ext cx="2088695" cy="348365"/>
              <a:chOff x="5531451" y="5879622"/>
              <a:chExt cx="2088695" cy="348365"/>
            </a:xfrm>
          </p:grpSpPr>
          <p:pic>
            <p:nvPicPr>
              <p:cNvPr id="23622" name="T-Cells infiltrate 4">
                <a:extLst>
                  <a:ext uri="{FF2B5EF4-FFF2-40B4-BE49-F238E27FC236}">
                    <a16:creationId xmlns:a16="http://schemas.microsoft.com/office/drawing/2014/main" id="{55AED80E-6471-62E7-7BF9-653102DFFEB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31451" y="5890193"/>
                <a:ext cx="230705" cy="262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3932" name="TextBox 1874">
                <a:extLst>
                  <a:ext uri="{FF2B5EF4-FFF2-40B4-BE49-F238E27FC236}">
                    <a16:creationId xmlns:a16="http://schemas.microsoft.com/office/drawing/2014/main" id="{5495A837-EC61-681B-AEE9-1831A8ED8771}"/>
                  </a:ext>
                </a:extLst>
              </p:cNvPr>
              <p:cNvSpPr txBox="1"/>
              <p:nvPr/>
            </p:nvSpPr>
            <p:spPr>
              <a:xfrm>
                <a:off x="5718864" y="5879622"/>
                <a:ext cx="1901282"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Autoreaktive T-Zelle</a:t>
                </a:r>
              </a:p>
            </p:txBody>
          </p:sp>
        </p:grpSp>
        <p:grpSp>
          <p:nvGrpSpPr>
            <p:cNvPr id="23624" name="Group 66">
              <a:extLst>
                <a:ext uri="{FF2B5EF4-FFF2-40B4-BE49-F238E27FC236}">
                  <a16:creationId xmlns:a16="http://schemas.microsoft.com/office/drawing/2014/main" id="{2FC34824-15B1-22DC-5C56-941D35AF0985}"/>
                </a:ext>
              </a:extLst>
            </p:cNvPr>
            <p:cNvGrpSpPr>
              <a:grpSpLocks/>
            </p:cNvGrpSpPr>
            <p:nvPr/>
          </p:nvGrpSpPr>
          <p:grpSpPr bwMode="auto">
            <a:xfrm>
              <a:off x="3970678" y="5990019"/>
              <a:ext cx="1793707" cy="348365"/>
              <a:chOff x="5456057" y="5609252"/>
              <a:chExt cx="1793707" cy="348365"/>
            </a:xfrm>
          </p:grpSpPr>
          <p:sp>
            <p:nvSpPr>
              <p:cNvPr id="23625" name="Isosceles Triangle 85">
                <a:extLst>
                  <a:ext uri="{FF2B5EF4-FFF2-40B4-BE49-F238E27FC236}">
                    <a16:creationId xmlns:a16="http://schemas.microsoft.com/office/drawing/2014/main" id="{63E1F4BC-2388-33E7-6587-D285B8330FF1}"/>
                  </a:ext>
                </a:extLst>
              </p:cNvPr>
              <p:cNvSpPr>
                <a:spLocks noChangeArrowheads="1"/>
              </p:cNvSpPr>
              <p:nvPr/>
            </p:nvSpPr>
            <p:spPr bwMode="auto">
              <a:xfrm rot="9900000">
                <a:off x="5456057" y="5693810"/>
                <a:ext cx="156625" cy="133179"/>
              </a:xfrm>
              <a:prstGeom prst="triangle">
                <a:avLst>
                  <a:gd name="adj" fmla="val 50000"/>
                </a:avLst>
              </a:prstGeom>
              <a:solidFill>
                <a:srgbClr val="70AD47"/>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a:endParaRPr lang="de-DE" altLang="de-DE" sz="975">
                  <a:solidFill>
                    <a:srgbClr val="404040"/>
                  </a:solidFill>
                  <a:latin typeface="+mn-lt"/>
                </a:endParaRPr>
              </a:p>
            </p:txBody>
          </p:sp>
          <p:sp>
            <p:nvSpPr>
              <p:cNvPr id="33930" name="TextBox 1872">
                <a:extLst>
                  <a:ext uri="{FF2B5EF4-FFF2-40B4-BE49-F238E27FC236}">
                    <a16:creationId xmlns:a16="http://schemas.microsoft.com/office/drawing/2014/main" id="{366631FA-69BF-C159-2070-3A74A76E9053}"/>
                  </a:ext>
                </a:extLst>
              </p:cNvPr>
              <p:cNvSpPr txBox="1"/>
              <p:nvPr/>
            </p:nvSpPr>
            <p:spPr>
              <a:xfrm>
                <a:off x="5602100" y="5609252"/>
                <a:ext cx="1647664"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Betazell-Antigen </a:t>
                </a:r>
              </a:p>
            </p:txBody>
          </p:sp>
        </p:grpSp>
        <p:grpSp>
          <p:nvGrpSpPr>
            <p:cNvPr id="23627" name="Group 102">
              <a:extLst>
                <a:ext uri="{FF2B5EF4-FFF2-40B4-BE49-F238E27FC236}">
                  <a16:creationId xmlns:a16="http://schemas.microsoft.com/office/drawing/2014/main" id="{506DEB38-9392-5134-9427-B59EA86E5E3E}"/>
                </a:ext>
              </a:extLst>
            </p:cNvPr>
            <p:cNvGrpSpPr>
              <a:grpSpLocks/>
            </p:cNvGrpSpPr>
            <p:nvPr/>
          </p:nvGrpSpPr>
          <p:grpSpPr bwMode="auto">
            <a:xfrm>
              <a:off x="825074" y="5617965"/>
              <a:ext cx="2392494" cy="711963"/>
              <a:chOff x="1068122" y="5622206"/>
              <a:chExt cx="2392494" cy="711963"/>
            </a:xfrm>
          </p:grpSpPr>
          <p:grpSp>
            <p:nvGrpSpPr>
              <p:cNvPr id="23628" name="Group 111">
                <a:extLst>
                  <a:ext uri="{FF2B5EF4-FFF2-40B4-BE49-F238E27FC236}">
                    <a16:creationId xmlns:a16="http://schemas.microsoft.com/office/drawing/2014/main" id="{EBA667EA-F983-4277-B4A6-C47FCFEC6B2C}"/>
                  </a:ext>
                </a:extLst>
              </p:cNvPr>
              <p:cNvGrpSpPr>
                <a:grpSpLocks/>
              </p:cNvGrpSpPr>
              <p:nvPr/>
            </p:nvGrpSpPr>
            <p:grpSpPr bwMode="auto">
              <a:xfrm>
                <a:off x="1068122" y="5985805"/>
                <a:ext cx="1106642" cy="348364"/>
                <a:chOff x="2337779" y="5616898"/>
                <a:chExt cx="1106642" cy="348364"/>
              </a:xfrm>
            </p:grpSpPr>
            <p:pic>
              <p:nvPicPr>
                <p:cNvPr id="23629" name="Graphic 1865">
                  <a:extLst>
                    <a:ext uri="{FF2B5EF4-FFF2-40B4-BE49-F238E27FC236}">
                      <a16:creationId xmlns:a16="http://schemas.microsoft.com/office/drawing/2014/main" id="{9400DB3C-B909-7445-C660-211E46D9B8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7779" y="5623240"/>
                  <a:ext cx="289970" cy="27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3928" name="TextBox 1870">
                  <a:extLst>
                    <a:ext uri="{FF2B5EF4-FFF2-40B4-BE49-F238E27FC236}">
                      <a16:creationId xmlns:a16="http://schemas.microsoft.com/office/drawing/2014/main" id="{095E8DE8-B165-CD9C-77AF-640A44080B8A}"/>
                    </a:ext>
                  </a:extLst>
                </p:cNvPr>
                <p:cNvSpPr txBox="1"/>
                <p:nvPr/>
              </p:nvSpPr>
              <p:spPr>
                <a:xfrm>
                  <a:off x="2534815" y="5616898"/>
                  <a:ext cx="909606" cy="348364"/>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Gesund</a:t>
                  </a:r>
                </a:p>
              </p:txBody>
            </p:sp>
          </p:grpSp>
          <p:grpSp>
            <p:nvGrpSpPr>
              <p:cNvPr id="23631" name="Group 113">
                <a:extLst>
                  <a:ext uri="{FF2B5EF4-FFF2-40B4-BE49-F238E27FC236}">
                    <a16:creationId xmlns:a16="http://schemas.microsoft.com/office/drawing/2014/main" id="{817FC9C6-02DC-7FA5-A89D-1B7F5331F0DD}"/>
                  </a:ext>
                </a:extLst>
              </p:cNvPr>
              <p:cNvGrpSpPr>
                <a:grpSpLocks/>
              </p:cNvGrpSpPr>
              <p:nvPr/>
            </p:nvGrpSpPr>
            <p:grpSpPr bwMode="auto">
              <a:xfrm>
                <a:off x="2092783" y="5985805"/>
                <a:ext cx="1367833" cy="348364"/>
                <a:chOff x="2342461" y="5976830"/>
                <a:chExt cx="1367833" cy="348364"/>
              </a:xfrm>
            </p:grpSpPr>
            <p:sp>
              <p:nvSpPr>
                <p:cNvPr id="33922" name="TextBox 117">
                  <a:extLst>
                    <a:ext uri="{FF2B5EF4-FFF2-40B4-BE49-F238E27FC236}">
                      <a16:creationId xmlns:a16="http://schemas.microsoft.com/office/drawing/2014/main" id="{609C3D69-4CFF-273D-B834-A74BB28E01D0}"/>
                    </a:ext>
                  </a:extLst>
                </p:cNvPr>
                <p:cNvSpPr txBox="1"/>
                <p:nvPr/>
              </p:nvSpPr>
              <p:spPr>
                <a:xfrm>
                  <a:off x="2541370" y="5976830"/>
                  <a:ext cx="1168924" cy="348364"/>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Beschädigt</a:t>
                  </a:r>
                </a:p>
              </p:txBody>
            </p:sp>
            <p:grpSp>
              <p:nvGrpSpPr>
                <p:cNvPr id="23633" name="Graphic 305">
                  <a:extLst>
                    <a:ext uri="{FF2B5EF4-FFF2-40B4-BE49-F238E27FC236}">
                      <a16:creationId xmlns:a16="http://schemas.microsoft.com/office/drawing/2014/main" id="{8A0D9ACE-3A75-DA54-DC4B-8331AA646A52}"/>
                    </a:ext>
                  </a:extLst>
                </p:cNvPr>
                <p:cNvGrpSpPr>
                  <a:grpSpLocks/>
                </p:cNvGrpSpPr>
                <p:nvPr/>
              </p:nvGrpSpPr>
              <p:grpSpPr bwMode="auto">
                <a:xfrm>
                  <a:off x="2342461" y="5985964"/>
                  <a:ext cx="283048" cy="267245"/>
                  <a:chOff x="2342461" y="5985964"/>
                  <a:chExt cx="283048" cy="267245"/>
                </a:xfrm>
              </p:grpSpPr>
              <p:sp>
                <p:nvSpPr>
                  <p:cNvPr id="33924" name="Freeform 3">
                    <a:extLst>
                      <a:ext uri="{FF2B5EF4-FFF2-40B4-BE49-F238E27FC236}">
                        <a16:creationId xmlns:a16="http://schemas.microsoft.com/office/drawing/2014/main" id="{7F9BAE12-E3A5-9E12-CB58-66FDDD9015A4}"/>
                      </a:ext>
                    </a:extLst>
                  </p:cNvPr>
                  <p:cNvSpPr/>
                  <p:nvPr/>
                </p:nvSpPr>
                <p:spPr>
                  <a:xfrm>
                    <a:off x="2342217" y="5985285"/>
                    <a:ext cx="283619" cy="268471"/>
                  </a:xfrm>
                  <a:custGeom>
                    <a:avLst/>
                    <a:gdLst>
                      <a:gd name="connsiteX0" fmla="*/ 95259 w 283048"/>
                      <a:gd name="connsiteY0" fmla="*/ 12522 h 267245"/>
                      <a:gd name="connsiteX1" fmla="*/ 111257 w 283048"/>
                      <a:gd name="connsiteY1" fmla="*/ 3061 h 267245"/>
                      <a:gd name="connsiteX2" fmla="*/ 136902 w 283048"/>
                      <a:gd name="connsiteY2" fmla="*/ 306 h 267245"/>
                      <a:gd name="connsiteX3" fmla="*/ 220287 w 283048"/>
                      <a:gd name="connsiteY3" fmla="*/ 31163 h 267245"/>
                      <a:gd name="connsiteX4" fmla="*/ 261307 w 283048"/>
                      <a:gd name="connsiteY4" fmla="*/ 53109 h 267245"/>
                      <a:gd name="connsiteX5" fmla="*/ 278404 w 283048"/>
                      <a:gd name="connsiteY5" fmla="*/ 66264 h 267245"/>
                      <a:gd name="connsiteX6" fmla="*/ 282862 w 283048"/>
                      <a:gd name="connsiteY6" fmla="*/ 92562 h 267245"/>
                      <a:gd name="connsiteX7" fmla="*/ 279125 w 283048"/>
                      <a:gd name="connsiteY7" fmla="*/ 144269 h 267245"/>
                      <a:gd name="connsiteX8" fmla="*/ 267804 w 283048"/>
                      <a:gd name="connsiteY8" fmla="*/ 200352 h 267245"/>
                      <a:gd name="connsiteX9" fmla="*/ 232145 w 283048"/>
                      <a:gd name="connsiteY9" fmla="*/ 243841 h 267245"/>
                      <a:gd name="connsiteX10" fmla="*/ 191845 w 283048"/>
                      <a:gd name="connsiteY10" fmla="*/ 255143 h 267245"/>
                      <a:gd name="connsiteX11" fmla="*/ 142715 w 283048"/>
                      <a:gd name="connsiteY11" fmla="*/ 263165 h 267245"/>
                      <a:gd name="connsiteX12" fmla="*/ 72288 w 283048"/>
                      <a:gd name="connsiteY12" fmla="*/ 261556 h 267245"/>
                      <a:gd name="connsiteX13" fmla="*/ 28593 w 283048"/>
                      <a:gd name="connsiteY13" fmla="*/ 222139 h 267245"/>
                      <a:gd name="connsiteX14" fmla="*/ 224 w 283048"/>
                      <a:gd name="connsiteY14" fmla="*/ 154498 h 267245"/>
                      <a:gd name="connsiteX15" fmla="*/ 29875 w 283048"/>
                      <a:gd name="connsiteY15" fmla="*/ 83613 h 267245"/>
                      <a:gd name="connsiteX16" fmla="*/ 95259 w 283048"/>
                      <a:gd name="connsiteY16" fmla="*/ 12522 h 26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048" h="267245">
                        <a:moveTo>
                          <a:pt x="95259" y="12522"/>
                        </a:moveTo>
                        <a:cubicBezTo>
                          <a:pt x="100136" y="8658"/>
                          <a:pt x="105519" y="5475"/>
                          <a:pt x="111257" y="3061"/>
                        </a:cubicBezTo>
                        <a:cubicBezTo>
                          <a:pt x="119341" y="-36"/>
                          <a:pt x="128244" y="-402"/>
                          <a:pt x="136902" y="306"/>
                        </a:cubicBezTo>
                        <a:cubicBezTo>
                          <a:pt x="166675" y="2744"/>
                          <a:pt x="193957" y="17094"/>
                          <a:pt x="220287" y="31163"/>
                        </a:cubicBezTo>
                        <a:lnTo>
                          <a:pt x="261307" y="53109"/>
                        </a:lnTo>
                        <a:cubicBezTo>
                          <a:pt x="267719" y="56535"/>
                          <a:pt x="274411" y="60205"/>
                          <a:pt x="278404" y="66264"/>
                        </a:cubicBezTo>
                        <a:cubicBezTo>
                          <a:pt x="283399" y="73811"/>
                          <a:pt x="283289" y="83528"/>
                          <a:pt x="282862" y="92562"/>
                        </a:cubicBezTo>
                        <a:cubicBezTo>
                          <a:pt x="282047" y="109826"/>
                          <a:pt x="280802" y="127062"/>
                          <a:pt x="279125" y="144269"/>
                        </a:cubicBezTo>
                        <a:cubicBezTo>
                          <a:pt x="277232" y="163300"/>
                          <a:pt x="274753" y="182515"/>
                          <a:pt x="267804" y="200352"/>
                        </a:cubicBezTo>
                        <a:cubicBezTo>
                          <a:pt x="260856" y="218189"/>
                          <a:pt x="248973" y="234709"/>
                          <a:pt x="232145" y="243841"/>
                        </a:cubicBezTo>
                        <a:cubicBezTo>
                          <a:pt x="219810" y="250534"/>
                          <a:pt x="205669" y="252887"/>
                          <a:pt x="191845" y="255143"/>
                        </a:cubicBezTo>
                        <a:lnTo>
                          <a:pt x="142715" y="263165"/>
                        </a:lnTo>
                        <a:cubicBezTo>
                          <a:pt x="119207" y="267006"/>
                          <a:pt x="94270" y="270663"/>
                          <a:pt x="72288" y="261556"/>
                        </a:cubicBezTo>
                        <a:cubicBezTo>
                          <a:pt x="53970" y="253960"/>
                          <a:pt x="40097" y="238391"/>
                          <a:pt x="28593" y="222139"/>
                        </a:cubicBezTo>
                        <a:cubicBezTo>
                          <a:pt x="14268" y="201949"/>
                          <a:pt x="2178" y="179223"/>
                          <a:pt x="224" y="154498"/>
                        </a:cubicBezTo>
                        <a:cubicBezTo>
                          <a:pt x="-2133" y="124457"/>
                          <a:pt x="14549" y="106717"/>
                          <a:pt x="29875" y="83613"/>
                        </a:cubicBezTo>
                        <a:cubicBezTo>
                          <a:pt x="48022" y="56255"/>
                          <a:pt x="68649" y="32212"/>
                          <a:pt x="95259" y="12522"/>
                        </a:cubicBezTo>
                        <a:close/>
                      </a:path>
                    </a:pathLst>
                  </a:custGeom>
                  <a:solidFill>
                    <a:schemeClr val="tx2"/>
                  </a:solidFill>
                  <a:ln w="7204" cap="flat">
                    <a:solidFill>
                      <a:srgbClr val="585863"/>
                    </a:solidFill>
                    <a:prstDash val="solid"/>
                    <a:miter/>
                  </a:ln>
                </p:spPr>
                <p:txBody>
                  <a:bodyPr anchor="ctr"/>
                  <a:lstStyle/>
                  <a:p>
                    <a:pPr fontAlgn="auto">
                      <a:buSzTx/>
                    </a:pPr>
                    <a:endParaRPr lang="en-US" sz="1013">
                      <a:solidFill>
                        <a:schemeClr val="tx1">
                          <a:lumMod val="75000"/>
                          <a:lumOff val="25000"/>
                        </a:schemeClr>
                      </a:solidFill>
                    </a:endParaRPr>
                  </a:p>
                </p:txBody>
              </p:sp>
              <p:sp>
                <p:nvSpPr>
                  <p:cNvPr id="33925" name="Freeform 4">
                    <a:extLst>
                      <a:ext uri="{FF2B5EF4-FFF2-40B4-BE49-F238E27FC236}">
                        <a16:creationId xmlns:a16="http://schemas.microsoft.com/office/drawing/2014/main" id="{5775F02F-F2E5-C370-97EB-377406ECDBB2}"/>
                      </a:ext>
                    </a:extLst>
                  </p:cNvPr>
                  <p:cNvSpPr/>
                  <p:nvPr/>
                </p:nvSpPr>
                <p:spPr>
                  <a:xfrm>
                    <a:off x="2426879" y="6071957"/>
                    <a:ext cx="122760" cy="133178"/>
                  </a:xfrm>
                  <a:custGeom>
                    <a:avLst/>
                    <a:gdLst>
                      <a:gd name="connsiteX0" fmla="*/ 120900 w 120900"/>
                      <a:gd name="connsiteY0" fmla="*/ 67056 h 134112"/>
                      <a:gd name="connsiteX1" fmla="*/ 60450 w 120900"/>
                      <a:gd name="connsiteY1" fmla="*/ 134112 h 134112"/>
                      <a:gd name="connsiteX2" fmla="*/ 0 w 120900"/>
                      <a:gd name="connsiteY2" fmla="*/ 67056 h 134112"/>
                      <a:gd name="connsiteX3" fmla="*/ 60450 w 120900"/>
                      <a:gd name="connsiteY3" fmla="*/ 0 h 134112"/>
                      <a:gd name="connsiteX4" fmla="*/ 120900 w 120900"/>
                      <a:gd name="connsiteY4" fmla="*/ 67056 h 134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00" h="134112">
                        <a:moveTo>
                          <a:pt x="120900" y="67056"/>
                        </a:moveTo>
                        <a:cubicBezTo>
                          <a:pt x="120900" y="104090"/>
                          <a:pt x="93836" y="134112"/>
                          <a:pt x="60450" y="134112"/>
                        </a:cubicBezTo>
                        <a:cubicBezTo>
                          <a:pt x="27064" y="134112"/>
                          <a:pt x="0" y="104090"/>
                          <a:pt x="0" y="67056"/>
                        </a:cubicBezTo>
                        <a:cubicBezTo>
                          <a:pt x="0" y="30022"/>
                          <a:pt x="27064" y="0"/>
                          <a:pt x="60450" y="0"/>
                        </a:cubicBezTo>
                        <a:cubicBezTo>
                          <a:pt x="93836" y="0"/>
                          <a:pt x="120900" y="30022"/>
                          <a:pt x="120900" y="67056"/>
                        </a:cubicBezTo>
                        <a:close/>
                      </a:path>
                    </a:pathLst>
                  </a:custGeom>
                  <a:solidFill>
                    <a:srgbClr val="E3E7F7">
                      <a:alpha val="48000"/>
                    </a:srgbClr>
                  </a:solidFill>
                  <a:ln w="1201" cap="flat">
                    <a:noFill/>
                    <a:prstDash val="solid"/>
                    <a:miter/>
                  </a:ln>
                </p:spPr>
                <p:txBody>
                  <a:bodyPr anchor="ctr"/>
                  <a:lstStyle/>
                  <a:p>
                    <a:pPr fontAlgn="auto">
                      <a:buSzTx/>
                    </a:pPr>
                    <a:endParaRPr lang="en-US" sz="1013">
                      <a:solidFill>
                        <a:schemeClr val="tx1">
                          <a:lumMod val="75000"/>
                          <a:lumOff val="25000"/>
                        </a:schemeClr>
                      </a:solidFill>
                    </a:endParaRPr>
                  </a:p>
                </p:txBody>
              </p:sp>
              <p:sp>
                <p:nvSpPr>
                  <p:cNvPr id="33926" name="Freeform 5">
                    <a:extLst>
                      <a:ext uri="{FF2B5EF4-FFF2-40B4-BE49-F238E27FC236}">
                        <a16:creationId xmlns:a16="http://schemas.microsoft.com/office/drawing/2014/main" id="{840BA5FD-C8D8-2DAD-47FD-3098EC92EB4F}"/>
                      </a:ext>
                    </a:extLst>
                  </p:cNvPr>
                  <p:cNvSpPr/>
                  <p:nvPr/>
                </p:nvSpPr>
                <p:spPr>
                  <a:xfrm>
                    <a:off x="2532707" y="6027564"/>
                    <a:ext cx="69847" cy="118381"/>
                  </a:xfrm>
                  <a:custGeom>
                    <a:avLst/>
                    <a:gdLst>
                      <a:gd name="connsiteX0" fmla="*/ 53880 w 69942"/>
                      <a:gd name="connsiteY0" fmla="*/ 24616 h 117152"/>
                      <a:gd name="connsiteX1" fmla="*/ 68022 w 69942"/>
                      <a:gd name="connsiteY1" fmla="*/ 36040 h 117152"/>
                      <a:gd name="connsiteX2" fmla="*/ 69707 w 69942"/>
                      <a:gd name="connsiteY2" fmla="*/ 46732 h 117152"/>
                      <a:gd name="connsiteX3" fmla="*/ 63467 w 69942"/>
                      <a:gd name="connsiteY3" fmla="*/ 117153 h 117152"/>
                      <a:gd name="connsiteX4" fmla="*/ 56872 w 69942"/>
                      <a:gd name="connsiteY4" fmla="*/ 60314 h 117152"/>
                      <a:gd name="connsiteX5" fmla="*/ 30530 w 69942"/>
                      <a:gd name="connsiteY5" fmla="*/ 29175 h 117152"/>
                      <a:gd name="connsiteX6" fmla="*/ 0 w 69942"/>
                      <a:gd name="connsiteY6" fmla="*/ 0 h 117152"/>
                      <a:gd name="connsiteX7" fmla="*/ 53880 w 69942"/>
                      <a:gd name="connsiteY7" fmla="*/ 24616 h 11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42" h="117152">
                        <a:moveTo>
                          <a:pt x="53880" y="24616"/>
                        </a:moveTo>
                        <a:cubicBezTo>
                          <a:pt x="59461" y="27286"/>
                          <a:pt x="65457" y="30407"/>
                          <a:pt x="68022" y="36040"/>
                        </a:cubicBezTo>
                        <a:cubicBezTo>
                          <a:pt x="69524" y="39344"/>
                          <a:pt x="69634" y="43099"/>
                          <a:pt x="69707" y="46732"/>
                        </a:cubicBezTo>
                        <a:cubicBezTo>
                          <a:pt x="70195" y="70409"/>
                          <a:pt x="70611" y="94573"/>
                          <a:pt x="63467" y="117153"/>
                        </a:cubicBezTo>
                        <a:cubicBezTo>
                          <a:pt x="57360" y="98975"/>
                          <a:pt x="63467" y="78321"/>
                          <a:pt x="56872" y="60314"/>
                        </a:cubicBezTo>
                        <a:cubicBezTo>
                          <a:pt x="52036" y="47098"/>
                          <a:pt x="41240" y="37710"/>
                          <a:pt x="30530" y="29175"/>
                        </a:cubicBezTo>
                        <a:cubicBezTo>
                          <a:pt x="21139" y="21702"/>
                          <a:pt x="3664" y="11875"/>
                          <a:pt x="0" y="0"/>
                        </a:cubicBezTo>
                        <a:cubicBezTo>
                          <a:pt x="18147" y="4487"/>
                          <a:pt x="36930" y="16471"/>
                          <a:pt x="53880" y="24616"/>
                        </a:cubicBezTo>
                        <a:close/>
                      </a:path>
                    </a:pathLst>
                  </a:custGeom>
                  <a:solidFill>
                    <a:srgbClr val="FFFFFF"/>
                  </a:solidFill>
                  <a:ln w="1201" cap="flat">
                    <a:noFill/>
                    <a:prstDash val="solid"/>
                    <a:miter/>
                  </a:ln>
                </p:spPr>
                <p:txBody>
                  <a:bodyPr anchor="ctr"/>
                  <a:lstStyle/>
                  <a:p>
                    <a:pPr fontAlgn="auto">
                      <a:buSzTx/>
                    </a:pPr>
                    <a:endParaRPr lang="en-US" sz="1013">
                      <a:solidFill>
                        <a:schemeClr val="tx1">
                          <a:lumMod val="75000"/>
                          <a:lumOff val="25000"/>
                        </a:schemeClr>
                      </a:solidFill>
                    </a:endParaRPr>
                  </a:p>
                </p:txBody>
              </p:sp>
            </p:grpSp>
          </p:grpSp>
          <p:sp>
            <p:nvSpPr>
              <p:cNvPr id="33921" name="TextBox 116">
                <a:extLst>
                  <a:ext uri="{FF2B5EF4-FFF2-40B4-BE49-F238E27FC236}">
                    <a16:creationId xmlns:a16="http://schemas.microsoft.com/office/drawing/2014/main" id="{02A88B79-2C98-F71B-595C-4CC912F095B2}"/>
                  </a:ext>
                </a:extLst>
              </p:cNvPr>
              <p:cNvSpPr txBox="1"/>
              <p:nvPr/>
            </p:nvSpPr>
            <p:spPr>
              <a:xfrm>
                <a:off x="2113704" y="5622206"/>
                <a:ext cx="1228766"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b="1">
                    <a:ln w="9525" cap="flat" cmpd="sng" algn="ctr">
                      <a:noFill/>
                      <a:prstDash val="solid"/>
                      <a:round/>
                      <a:headEnd type="none" w="med" len="med"/>
                      <a:tailEnd type="none" w="med" len="med"/>
                    </a:ln>
                    <a:solidFill>
                      <a:srgbClr val="404040"/>
                    </a:solidFill>
                    <a:ea typeface="Arial"/>
                  </a:rPr>
                  <a:t>Betazellen</a:t>
                </a:r>
              </a:p>
            </p:txBody>
          </p:sp>
        </p:grpSp>
        <p:sp>
          <p:nvSpPr>
            <p:cNvPr id="33914" name="Freeform 310">
              <a:extLst>
                <a:ext uri="{FF2B5EF4-FFF2-40B4-BE49-F238E27FC236}">
                  <a16:creationId xmlns:a16="http://schemas.microsoft.com/office/drawing/2014/main" id="{5AE2B4A9-0594-4FFE-4D95-98727CA927A0}"/>
                </a:ext>
              </a:extLst>
            </p:cNvPr>
            <p:cNvSpPr/>
            <p:nvPr/>
          </p:nvSpPr>
          <p:spPr>
            <a:xfrm rot="5400000">
              <a:off x="2260142" y="4411155"/>
              <a:ext cx="61304" cy="3011869"/>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chemeClr val="tx1">
                    <a:lumMod val="75000"/>
                    <a:lumOff val="25000"/>
                  </a:schemeClr>
                </a:solidFill>
              </a:endParaRPr>
            </a:p>
          </p:txBody>
        </p:sp>
        <p:pic>
          <p:nvPicPr>
            <p:cNvPr id="23639" name="Graphic 105">
              <a:extLst>
                <a:ext uri="{FF2B5EF4-FFF2-40B4-BE49-F238E27FC236}">
                  <a16:creationId xmlns:a16="http://schemas.microsoft.com/office/drawing/2014/main" id="{369F05B9-7B36-D325-6BF5-7BAA537A62E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94346" y="5987906"/>
              <a:ext cx="289968" cy="274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3916" name="TextBox 106">
              <a:extLst>
                <a:ext uri="{FF2B5EF4-FFF2-40B4-BE49-F238E27FC236}">
                  <a16:creationId xmlns:a16="http://schemas.microsoft.com/office/drawing/2014/main" id="{DEE8B7C6-52B2-0491-6BF8-6B99FB50E767}"/>
                </a:ext>
              </a:extLst>
            </p:cNvPr>
            <p:cNvSpPr txBox="1"/>
            <p:nvPr/>
          </p:nvSpPr>
          <p:spPr>
            <a:xfrm>
              <a:off x="3301452" y="5992133"/>
              <a:ext cx="576199"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Tot</a:t>
              </a:r>
            </a:p>
          </p:txBody>
        </p:sp>
        <p:sp>
          <p:nvSpPr>
            <p:cNvPr id="33917" name="Freeform 676">
              <a:extLst>
                <a:ext uri="{FF2B5EF4-FFF2-40B4-BE49-F238E27FC236}">
                  <a16:creationId xmlns:a16="http://schemas.microsoft.com/office/drawing/2014/main" id="{FC49F304-B03A-1E9E-7DC5-ABAA13F77970}"/>
                </a:ext>
              </a:extLst>
            </p:cNvPr>
            <p:cNvSpPr/>
            <p:nvPr/>
          </p:nvSpPr>
          <p:spPr>
            <a:xfrm rot="960000">
              <a:off x="7473199" y="6087261"/>
              <a:ext cx="31748" cy="42279"/>
            </a:xfrm>
            <a:custGeom>
              <a:avLst/>
              <a:gdLst>
                <a:gd name="connsiteX0" fmla="*/ 0 w 96767"/>
                <a:gd name="connsiteY0" fmla="*/ 150303 h 150303"/>
                <a:gd name="connsiteX1" fmla="*/ 70960 w 96767"/>
                <a:gd name="connsiteY1" fmla="*/ 66010 h 150303"/>
                <a:gd name="connsiteX2" fmla="*/ 96767 w 96767"/>
                <a:gd name="connsiteY2" fmla="*/ 0 h 150303"/>
                <a:gd name="connsiteX3" fmla="*/ 47276 w 96767"/>
                <a:gd name="connsiteY3" fmla="*/ 73536 h 150303"/>
                <a:gd name="connsiteX4" fmla="*/ 23277 w 96767"/>
                <a:gd name="connsiteY4" fmla="*/ 111682 h 150303"/>
                <a:gd name="connsiteX5" fmla="*/ 0 w 96767"/>
                <a:gd name="connsiteY5" fmla="*/ 150303 h 15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67" h="150303">
                  <a:moveTo>
                    <a:pt x="0" y="150303"/>
                  </a:moveTo>
                  <a:cubicBezTo>
                    <a:pt x="27276" y="125445"/>
                    <a:pt x="55163" y="99434"/>
                    <a:pt x="70960" y="66010"/>
                  </a:cubicBezTo>
                  <a:cubicBezTo>
                    <a:pt x="80587" y="45672"/>
                    <a:pt x="91095" y="21695"/>
                    <a:pt x="96767" y="0"/>
                  </a:cubicBezTo>
                  <a:cubicBezTo>
                    <a:pt x="78688" y="23051"/>
                    <a:pt x="63095" y="48971"/>
                    <a:pt x="47276" y="73536"/>
                  </a:cubicBezTo>
                  <a:cubicBezTo>
                    <a:pt x="39170" y="86191"/>
                    <a:pt x="31170" y="98906"/>
                    <a:pt x="23277" y="111682"/>
                  </a:cubicBezTo>
                  <a:cubicBezTo>
                    <a:pt x="16474" y="122733"/>
                    <a:pt x="9446" y="141625"/>
                    <a:pt x="0" y="150303"/>
                  </a:cubicBezTo>
                  <a:close/>
                </a:path>
              </a:pathLst>
            </a:custGeom>
            <a:solidFill>
              <a:srgbClr val="FFFFFF"/>
            </a:solidFill>
            <a:ln w="2228" cap="flat">
              <a:noFill/>
              <a:prstDash val="solid"/>
              <a:miter/>
            </a:ln>
          </p:spPr>
          <p:txBody>
            <a:bodyPr anchor="ctr"/>
            <a:lstStyle/>
            <a:p>
              <a:pPr defTabSz="514337"/>
              <a:endParaRPr lang="en-US" sz="1013">
                <a:solidFill>
                  <a:schemeClr val="tx1">
                    <a:lumMod val="75000"/>
                    <a:lumOff val="25000"/>
                  </a:schemeClr>
                </a:solidFill>
              </a:endParaRPr>
            </a:p>
          </p:txBody>
        </p:sp>
        <p:sp>
          <p:nvSpPr>
            <p:cNvPr id="33918" name="TextBox 110">
              <a:extLst>
                <a:ext uri="{FF2B5EF4-FFF2-40B4-BE49-F238E27FC236}">
                  <a16:creationId xmlns:a16="http://schemas.microsoft.com/office/drawing/2014/main" id="{2CB8470A-DB25-6FE3-C42B-45F822811063}"/>
                </a:ext>
              </a:extLst>
            </p:cNvPr>
            <p:cNvSpPr txBox="1"/>
            <p:nvPr/>
          </p:nvSpPr>
          <p:spPr>
            <a:xfrm>
              <a:off x="7913296" y="5990018"/>
              <a:ext cx="1479535"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Autoantikörper</a:t>
              </a:r>
            </a:p>
          </p:txBody>
        </p:sp>
      </p:grpSp>
      <p:grpSp>
        <p:nvGrpSpPr>
          <p:cNvPr id="23643" name="Group 1875">
            <a:extLst>
              <a:ext uri="{FF2B5EF4-FFF2-40B4-BE49-F238E27FC236}">
                <a16:creationId xmlns:a16="http://schemas.microsoft.com/office/drawing/2014/main" id="{3AC6C676-036D-7E2C-1AB1-B7F0A2711382}"/>
              </a:ext>
            </a:extLst>
          </p:cNvPr>
          <p:cNvGrpSpPr>
            <a:grpSpLocks/>
          </p:cNvGrpSpPr>
          <p:nvPr/>
        </p:nvGrpSpPr>
        <p:grpSpPr bwMode="auto">
          <a:xfrm>
            <a:off x="5449786" y="3673079"/>
            <a:ext cx="176213" cy="129778"/>
            <a:chOff x="4838046" y="5925384"/>
            <a:chExt cx="313545" cy="230188"/>
          </a:xfrm>
        </p:grpSpPr>
        <p:pic>
          <p:nvPicPr>
            <p:cNvPr id="23644" name="Graphic 1876">
              <a:extLst>
                <a:ext uri="{FF2B5EF4-FFF2-40B4-BE49-F238E27FC236}">
                  <a16:creationId xmlns:a16="http://schemas.microsoft.com/office/drawing/2014/main" id="{96CAB9D4-3234-80B0-5052-207D8DDB3EA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rot="14820000">
              <a:off x="4844614" y="6003289"/>
              <a:ext cx="133044" cy="146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45" name="Graphic 1877">
              <a:extLst>
                <a:ext uri="{FF2B5EF4-FFF2-40B4-BE49-F238E27FC236}">
                  <a16:creationId xmlns:a16="http://schemas.microsoft.com/office/drawing/2014/main" id="{8BB36E18-2D7B-D9D1-3DBC-3C64BC0287A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11400000">
              <a:off x="4973633" y="5925384"/>
              <a:ext cx="146180" cy="133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46" name="Graphic 1878">
              <a:extLst>
                <a:ext uri="{FF2B5EF4-FFF2-40B4-BE49-F238E27FC236}">
                  <a16:creationId xmlns:a16="http://schemas.microsoft.com/office/drawing/2014/main" id="{DEC71250-C796-B58B-3A24-D43538BEF25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9740000">
              <a:off x="5005412" y="6022528"/>
              <a:ext cx="146179" cy="133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cxnSp>
        <p:nvCxnSpPr>
          <p:cNvPr id="23647" name="Straight Connector 4">
            <a:extLst>
              <a:ext uri="{FF2B5EF4-FFF2-40B4-BE49-F238E27FC236}">
                <a16:creationId xmlns:a16="http://schemas.microsoft.com/office/drawing/2014/main" id="{586D1670-622A-7C8E-D119-B4E230A51B7C}"/>
              </a:ext>
            </a:extLst>
          </p:cNvPr>
          <p:cNvCxnSpPr>
            <a:cxnSpLocks noChangeShapeType="1"/>
          </p:cNvCxnSpPr>
          <p:nvPr/>
        </p:nvCxnSpPr>
        <p:spPr bwMode="auto">
          <a:xfrm>
            <a:off x="1534716" y="1478756"/>
            <a:ext cx="6096000" cy="0"/>
          </a:xfrm>
          <a:prstGeom prst="line">
            <a:avLst/>
          </a:prstGeom>
          <a:noFill/>
          <a:ln w="28575" algn="ctr">
            <a:solidFill>
              <a:srgbClr val="7B9AEB"/>
            </a:solidFill>
            <a:round/>
            <a:headEnd/>
            <a:tailEnd/>
          </a:ln>
          <a:extLst>
            <a:ext uri="{909E8E84-426E-40DD-AFC4-6F175D3DCCD1}">
              <a14:hiddenFill xmlns:a14="http://schemas.microsoft.com/office/drawing/2010/main">
                <a:noFill/>
              </a14:hiddenFill>
            </a:ext>
          </a:extLst>
        </p:spPr>
      </p:cxnSp>
      <p:sp>
        <p:nvSpPr>
          <p:cNvPr id="33835" name="TextBox 5">
            <a:extLst>
              <a:ext uri="{FF2B5EF4-FFF2-40B4-BE49-F238E27FC236}">
                <a16:creationId xmlns:a16="http://schemas.microsoft.com/office/drawing/2014/main" id="{63105F91-92C0-2AA2-DCE3-4D52B5B0EFB1}"/>
              </a:ext>
            </a:extLst>
          </p:cNvPr>
          <p:cNvSpPr txBox="1"/>
          <p:nvPr/>
        </p:nvSpPr>
        <p:spPr>
          <a:xfrm>
            <a:off x="1940719" y="1628775"/>
            <a:ext cx="1460897" cy="121252"/>
          </a:xfrm>
          <a:prstGeom prst="rect">
            <a:avLst/>
          </a:prstGeom>
          <a:noFill/>
          <a:ln w="9525" cap="flat" cmpd="sng" algn="ctr">
            <a:noFill/>
            <a:prstDash val="solid"/>
            <a:round/>
            <a:headEnd type="none" w="med" len="med"/>
            <a:tailEnd type="none" w="med" len="med"/>
          </a:ln>
        </p:spPr>
        <p:txBody>
          <a:bodyPr lIns="0" tIns="0" rIns="0" bIns="0">
            <a:spAutoFit/>
          </a:bodyPr>
          <a:lstStyle/>
          <a:p>
            <a:pPr algn="ctr" defTabSz="514337">
              <a:spcBef>
                <a:spcPts val="113"/>
              </a:spcBef>
            </a:pPr>
            <a:r>
              <a:rPr lang="de" sz="788" b="1">
                <a:ln w="9525" cap="flat" cmpd="sng" algn="ctr">
                  <a:noFill/>
                  <a:prstDash val="solid"/>
                  <a:round/>
                  <a:headEnd type="none" w="med" len="med"/>
                  <a:tailEnd type="none" w="med" len="med"/>
                </a:ln>
                <a:solidFill>
                  <a:srgbClr val="D9D9D9"/>
                </a:solidFill>
                <a:ea typeface="Arial"/>
              </a:rPr>
              <a:t>NORMOGLYKÄMIE</a:t>
            </a:r>
          </a:p>
        </p:txBody>
      </p:sp>
      <p:sp>
        <p:nvSpPr>
          <p:cNvPr id="33836" name="Rectangle: Rounded Corners 2">
            <a:extLst>
              <a:ext uri="{FF2B5EF4-FFF2-40B4-BE49-F238E27FC236}">
                <a16:creationId xmlns:a16="http://schemas.microsoft.com/office/drawing/2014/main" id="{352C2B47-AA34-F8C4-4871-FC0FE1F4ED3F}"/>
              </a:ext>
            </a:extLst>
          </p:cNvPr>
          <p:cNvSpPr/>
          <p:nvPr/>
        </p:nvSpPr>
        <p:spPr>
          <a:xfrm>
            <a:off x="1771650" y="1394223"/>
            <a:ext cx="1800225" cy="169069"/>
          </a:xfrm>
          <a:prstGeom prst="roundRect">
            <a:avLst/>
          </a:prstGeom>
          <a:solidFill>
            <a:srgbClr val="D9D9D9"/>
          </a:solidFill>
          <a:ln w="12700" cap="flat" cmpd="sng" algn="ctr">
            <a:noFill/>
            <a:prstDash val="solid"/>
            <a:miter lim="800000"/>
          </a:ln>
          <a:effectLst/>
        </p:spPr>
        <p:txBody>
          <a:bodyPr anchor="ctr"/>
          <a:lstStyle/>
          <a:p>
            <a:pPr algn="ctr" defTabSz="514337"/>
            <a:r>
              <a:rPr lang="de" sz="900" b="1">
                <a:ln w="9525" cap="flat" cmpd="sng" algn="ctr">
                  <a:noFill/>
                  <a:prstDash val="solid"/>
                  <a:round/>
                  <a:headEnd type="none" w="med" len="med"/>
                  <a:tailEnd type="none" w="med" len="med"/>
                </a:ln>
                <a:solidFill>
                  <a:srgbClr val="FFFFFF"/>
                </a:solidFill>
                <a:ea typeface="Arial"/>
              </a:rPr>
              <a:t>STADIUM 1</a:t>
            </a:r>
          </a:p>
        </p:txBody>
      </p:sp>
      <p:sp>
        <p:nvSpPr>
          <p:cNvPr id="33837" name="Rectangle: Rounded Corners 93">
            <a:extLst>
              <a:ext uri="{FF2B5EF4-FFF2-40B4-BE49-F238E27FC236}">
                <a16:creationId xmlns:a16="http://schemas.microsoft.com/office/drawing/2014/main" id="{7BE5E7EC-7E9B-09DE-70B9-76087ED101A6}"/>
              </a:ext>
            </a:extLst>
          </p:cNvPr>
          <p:cNvSpPr/>
          <p:nvPr/>
        </p:nvSpPr>
        <p:spPr>
          <a:xfrm>
            <a:off x="3679031" y="1394223"/>
            <a:ext cx="1800225" cy="169069"/>
          </a:xfrm>
          <a:prstGeom prst="roundRect">
            <a:avLst/>
          </a:prstGeom>
          <a:solidFill>
            <a:srgbClr val="FF9900"/>
          </a:solidFill>
          <a:ln w="12700" cap="flat" cmpd="sng" algn="ctr">
            <a:noFill/>
            <a:prstDash val="solid"/>
            <a:miter lim="800000"/>
          </a:ln>
          <a:effectLst/>
        </p:spPr>
        <p:txBody>
          <a:bodyPr anchor="ctr"/>
          <a:lstStyle/>
          <a:p>
            <a:pPr algn="ctr" defTabSz="514337"/>
            <a:r>
              <a:rPr lang="de" sz="900" b="1">
                <a:ln w="9525" cap="flat" cmpd="sng" algn="ctr">
                  <a:noFill/>
                  <a:prstDash val="solid"/>
                  <a:round/>
                  <a:headEnd type="none" w="med" len="med"/>
                  <a:tailEnd type="none" w="med" len="med"/>
                </a:ln>
                <a:solidFill>
                  <a:srgbClr val="FFFFFF"/>
                </a:solidFill>
                <a:ea typeface="Arial"/>
              </a:rPr>
              <a:t>STADIUM 2</a:t>
            </a:r>
          </a:p>
        </p:txBody>
      </p:sp>
      <p:sp>
        <p:nvSpPr>
          <p:cNvPr id="33838" name="Rectangle: Rounded Corners 94">
            <a:extLst>
              <a:ext uri="{FF2B5EF4-FFF2-40B4-BE49-F238E27FC236}">
                <a16:creationId xmlns:a16="http://schemas.microsoft.com/office/drawing/2014/main" id="{0AECEE0D-7C40-5B24-7885-7878E3ED8C23}"/>
              </a:ext>
            </a:extLst>
          </p:cNvPr>
          <p:cNvSpPr/>
          <p:nvPr/>
        </p:nvSpPr>
        <p:spPr>
          <a:xfrm>
            <a:off x="5587604" y="1394223"/>
            <a:ext cx="1800225" cy="169069"/>
          </a:xfrm>
          <a:prstGeom prst="roundRect">
            <a:avLst/>
          </a:prstGeom>
          <a:solidFill>
            <a:srgbClr val="FFFFFF">
              <a:lumMod val="85000"/>
            </a:srgbClr>
          </a:solidFill>
          <a:ln w="12700" cap="flat" cmpd="sng" algn="ctr">
            <a:noFill/>
            <a:prstDash val="solid"/>
            <a:miter lim="800000"/>
          </a:ln>
          <a:effectLst/>
        </p:spPr>
        <p:txBody>
          <a:bodyPr anchor="ctr"/>
          <a:lstStyle/>
          <a:p>
            <a:pPr algn="ctr" defTabSz="514337"/>
            <a:endParaRPr lang="en-US" sz="1013" kern="0">
              <a:solidFill>
                <a:srgbClr val="FFFFFF"/>
              </a:solidFill>
              <a:latin typeface="Arial" panose="020B0604020202020204" pitchFamily="34" charset="0"/>
            </a:endParaRPr>
          </a:p>
        </p:txBody>
      </p:sp>
      <p:sp>
        <p:nvSpPr>
          <p:cNvPr id="33839" name="TextBox 23">
            <a:extLst>
              <a:ext uri="{FF2B5EF4-FFF2-40B4-BE49-F238E27FC236}">
                <a16:creationId xmlns:a16="http://schemas.microsoft.com/office/drawing/2014/main" id="{96B737FF-C267-2DD0-539C-A8CBE8C6ECE6}"/>
              </a:ext>
            </a:extLst>
          </p:cNvPr>
          <p:cNvSpPr txBox="1"/>
          <p:nvPr/>
        </p:nvSpPr>
        <p:spPr>
          <a:xfrm>
            <a:off x="3845719" y="1628775"/>
            <a:ext cx="1460897" cy="121252"/>
          </a:xfrm>
          <a:prstGeom prst="rect">
            <a:avLst/>
          </a:prstGeom>
          <a:noFill/>
          <a:ln w="9525" cap="flat" cmpd="sng" algn="ctr">
            <a:noFill/>
            <a:prstDash val="solid"/>
            <a:round/>
            <a:headEnd type="none" w="med" len="med"/>
            <a:tailEnd type="none" w="med" len="med"/>
          </a:ln>
        </p:spPr>
        <p:txBody>
          <a:bodyPr lIns="0" tIns="0" rIns="0" bIns="0">
            <a:spAutoFit/>
          </a:bodyPr>
          <a:lstStyle/>
          <a:p>
            <a:pPr algn="ctr" defTabSz="514337">
              <a:spcBef>
                <a:spcPts val="113"/>
              </a:spcBef>
            </a:pPr>
            <a:r>
              <a:rPr lang="de" sz="788" b="1">
                <a:ln w="9525" cap="flat" cmpd="sng" algn="ctr">
                  <a:noFill/>
                  <a:prstDash val="solid"/>
                  <a:round/>
                  <a:headEnd type="none" w="med" len="med"/>
                  <a:tailEnd type="none" w="med" len="med"/>
                </a:ln>
                <a:solidFill>
                  <a:srgbClr val="004F72"/>
                </a:solidFill>
                <a:ea typeface="Arial"/>
              </a:rPr>
              <a:t>DYSGLYKÄMIE*</a:t>
            </a:r>
          </a:p>
        </p:txBody>
      </p:sp>
      <p:grpSp>
        <p:nvGrpSpPr>
          <p:cNvPr id="23654" name="Group 1901">
            <a:extLst>
              <a:ext uri="{FF2B5EF4-FFF2-40B4-BE49-F238E27FC236}">
                <a16:creationId xmlns:a16="http://schemas.microsoft.com/office/drawing/2014/main" id="{84E64C56-8BB4-2B3A-2529-D471C27CFBEE}"/>
              </a:ext>
            </a:extLst>
          </p:cNvPr>
          <p:cNvGrpSpPr>
            <a:grpSpLocks/>
          </p:cNvGrpSpPr>
          <p:nvPr/>
        </p:nvGrpSpPr>
        <p:grpSpPr bwMode="auto">
          <a:xfrm>
            <a:off x="2582466" y="2116932"/>
            <a:ext cx="784622" cy="1037035"/>
            <a:chOff x="2559939" y="2621153"/>
            <a:chExt cx="1393327" cy="1843752"/>
          </a:xfrm>
        </p:grpSpPr>
        <p:grpSp>
          <p:nvGrpSpPr>
            <p:cNvPr id="23655" name="Group 38">
              <a:extLst>
                <a:ext uri="{FF2B5EF4-FFF2-40B4-BE49-F238E27FC236}">
                  <a16:creationId xmlns:a16="http://schemas.microsoft.com/office/drawing/2014/main" id="{D09671CA-D2E7-B599-D102-DE8877506FBA}"/>
                </a:ext>
              </a:extLst>
            </p:cNvPr>
            <p:cNvGrpSpPr>
              <a:grpSpLocks/>
            </p:cNvGrpSpPr>
            <p:nvPr/>
          </p:nvGrpSpPr>
          <p:grpSpPr bwMode="auto">
            <a:xfrm>
              <a:off x="2566771" y="2621363"/>
              <a:ext cx="1386495" cy="1843542"/>
              <a:chOff x="2566771" y="2621363"/>
              <a:chExt cx="1386495" cy="1843542"/>
            </a:xfrm>
          </p:grpSpPr>
          <p:grpSp>
            <p:nvGrpSpPr>
              <p:cNvPr id="23656" name="Graphic 158">
                <a:extLst>
                  <a:ext uri="{FF2B5EF4-FFF2-40B4-BE49-F238E27FC236}">
                    <a16:creationId xmlns:a16="http://schemas.microsoft.com/office/drawing/2014/main" id="{8F10DA36-E1E3-B659-9DD9-F3A15D9800F4}"/>
                  </a:ext>
                </a:extLst>
              </p:cNvPr>
              <p:cNvGrpSpPr>
                <a:grpSpLocks/>
              </p:cNvGrpSpPr>
              <p:nvPr/>
            </p:nvGrpSpPr>
            <p:grpSpPr bwMode="auto">
              <a:xfrm>
                <a:off x="2566771" y="2621363"/>
                <a:ext cx="457210" cy="435449"/>
                <a:chOff x="2566771" y="2621363"/>
                <a:chExt cx="457210" cy="435449"/>
              </a:xfrm>
            </p:grpSpPr>
            <p:sp>
              <p:nvSpPr>
                <p:cNvPr id="33905" name="Freeform 8">
                  <a:extLst>
                    <a:ext uri="{FF2B5EF4-FFF2-40B4-BE49-F238E27FC236}">
                      <a16:creationId xmlns:a16="http://schemas.microsoft.com/office/drawing/2014/main" id="{56140ADE-0BF8-A815-F6BE-6CA9BB3E2B66}"/>
                    </a:ext>
                  </a:extLst>
                </p:cNvPr>
                <p:cNvSpPr/>
                <p:nvPr/>
              </p:nvSpPr>
              <p:spPr>
                <a:xfrm>
                  <a:off x="2566281" y="2621154"/>
                  <a:ext cx="456691" cy="436065"/>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3906" name="Freeform 9">
                  <a:extLst>
                    <a:ext uri="{FF2B5EF4-FFF2-40B4-BE49-F238E27FC236}">
                      <a16:creationId xmlns:a16="http://schemas.microsoft.com/office/drawing/2014/main" id="{3A8B25A1-6890-DFAE-BBB2-168534580362}"/>
                    </a:ext>
                  </a:extLst>
                </p:cNvPr>
                <p:cNvSpPr/>
                <p:nvPr/>
              </p:nvSpPr>
              <p:spPr>
                <a:xfrm>
                  <a:off x="2703712" y="2760864"/>
                  <a:ext cx="194516" cy="218033"/>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3907" name="Freeform 10">
                  <a:extLst>
                    <a:ext uri="{FF2B5EF4-FFF2-40B4-BE49-F238E27FC236}">
                      <a16:creationId xmlns:a16="http://schemas.microsoft.com/office/drawing/2014/main" id="{7DAA795C-459A-05DC-68CB-91C9E7174166}"/>
                    </a:ext>
                  </a:extLst>
                </p:cNvPr>
                <p:cNvSpPr/>
                <p:nvPr/>
              </p:nvSpPr>
              <p:spPr>
                <a:xfrm>
                  <a:off x="2872856" y="2688892"/>
                  <a:ext cx="114173" cy="192631"/>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3660" name="Graphic 157">
                <a:extLst>
                  <a:ext uri="{FF2B5EF4-FFF2-40B4-BE49-F238E27FC236}">
                    <a16:creationId xmlns:a16="http://schemas.microsoft.com/office/drawing/2014/main" id="{75331CE6-91EC-8CC0-1EC7-6C4EE77789E5}"/>
                  </a:ext>
                </a:extLst>
              </p:cNvPr>
              <p:cNvGrpSpPr>
                <a:grpSpLocks/>
              </p:cNvGrpSpPr>
              <p:nvPr/>
            </p:nvGrpSpPr>
            <p:grpSpPr bwMode="auto">
              <a:xfrm>
                <a:off x="3069081" y="2680998"/>
                <a:ext cx="457210" cy="435449"/>
                <a:chOff x="3069081" y="2680998"/>
                <a:chExt cx="457210" cy="435449"/>
              </a:xfrm>
            </p:grpSpPr>
            <p:sp>
              <p:nvSpPr>
                <p:cNvPr id="33902" name="Freeform 12">
                  <a:extLst>
                    <a:ext uri="{FF2B5EF4-FFF2-40B4-BE49-F238E27FC236}">
                      <a16:creationId xmlns:a16="http://schemas.microsoft.com/office/drawing/2014/main" id="{9777CA74-BCF9-5C9D-AD34-4833C4D5D40A}"/>
                    </a:ext>
                  </a:extLst>
                </p:cNvPr>
                <p:cNvSpPr/>
                <p:nvPr/>
              </p:nvSpPr>
              <p:spPr>
                <a:xfrm>
                  <a:off x="3069486" y="2680425"/>
                  <a:ext cx="456691" cy="436065"/>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3903" name="Freeform 13">
                  <a:extLst>
                    <a:ext uri="{FF2B5EF4-FFF2-40B4-BE49-F238E27FC236}">
                      <a16:creationId xmlns:a16="http://schemas.microsoft.com/office/drawing/2014/main" id="{602A3561-3F25-1441-35D7-6B6B393859EA}"/>
                    </a:ext>
                  </a:extLst>
                </p:cNvPr>
                <p:cNvSpPr/>
                <p:nvPr/>
              </p:nvSpPr>
              <p:spPr>
                <a:xfrm>
                  <a:off x="3206917" y="2820135"/>
                  <a:ext cx="194516" cy="218033"/>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3904" name="Freeform 14">
                  <a:extLst>
                    <a:ext uri="{FF2B5EF4-FFF2-40B4-BE49-F238E27FC236}">
                      <a16:creationId xmlns:a16="http://schemas.microsoft.com/office/drawing/2014/main" id="{2C03FB02-9D67-CFAE-8B9E-E360B1919106}"/>
                    </a:ext>
                  </a:extLst>
                </p:cNvPr>
                <p:cNvSpPr/>
                <p:nvPr/>
              </p:nvSpPr>
              <p:spPr>
                <a:xfrm>
                  <a:off x="3376061" y="2748163"/>
                  <a:ext cx="114173" cy="192631"/>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3664" name="Graphic 590">
                <a:extLst>
                  <a:ext uri="{FF2B5EF4-FFF2-40B4-BE49-F238E27FC236}">
                    <a16:creationId xmlns:a16="http://schemas.microsoft.com/office/drawing/2014/main" id="{5D240E48-5390-E906-9693-D2802C4F0305}"/>
                  </a:ext>
                </a:extLst>
              </p:cNvPr>
              <p:cNvGrpSpPr>
                <a:grpSpLocks/>
              </p:cNvGrpSpPr>
              <p:nvPr/>
            </p:nvGrpSpPr>
            <p:grpSpPr bwMode="auto">
              <a:xfrm>
                <a:off x="2665023" y="3077884"/>
                <a:ext cx="1288243" cy="1387021"/>
                <a:chOff x="2665023" y="3077884"/>
                <a:chExt cx="1288243" cy="1387021"/>
              </a:xfrm>
            </p:grpSpPr>
            <p:sp>
              <p:nvSpPr>
                <p:cNvPr id="33893" name="Freeform 16">
                  <a:extLst>
                    <a:ext uri="{FF2B5EF4-FFF2-40B4-BE49-F238E27FC236}">
                      <a16:creationId xmlns:a16="http://schemas.microsoft.com/office/drawing/2014/main" id="{8E0DFD70-55C5-49C4-4D9F-70E3A7E10049}"/>
                    </a:ext>
                  </a:extLst>
                </p:cNvPr>
                <p:cNvSpPr/>
                <p:nvPr/>
              </p:nvSpPr>
              <p:spPr>
                <a:xfrm>
                  <a:off x="2659311" y="3078387"/>
                  <a:ext cx="471491" cy="448766"/>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3894" name="Freeform 17">
                  <a:extLst>
                    <a:ext uri="{FF2B5EF4-FFF2-40B4-BE49-F238E27FC236}">
                      <a16:creationId xmlns:a16="http://schemas.microsoft.com/office/drawing/2014/main" id="{6D600EE1-5356-7AD0-F6A4-B6643CD17A90}"/>
                    </a:ext>
                  </a:extLst>
                </p:cNvPr>
                <p:cNvSpPr/>
                <p:nvPr/>
              </p:nvSpPr>
              <p:spPr>
                <a:xfrm>
                  <a:off x="2803084" y="3230798"/>
                  <a:ext cx="196631" cy="218033"/>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3895" name="Freeform 18">
                  <a:extLst>
                    <a:ext uri="{FF2B5EF4-FFF2-40B4-BE49-F238E27FC236}">
                      <a16:creationId xmlns:a16="http://schemas.microsoft.com/office/drawing/2014/main" id="{342F1337-960A-AFDD-9694-30FC4E91E219}"/>
                    </a:ext>
                  </a:extLst>
                </p:cNvPr>
                <p:cNvSpPr/>
                <p:nvPr/>
              </p:nvSpPr>
              <p:spPr>
                <a:xfrm>
                  <a:off x="2974343" y="3158826"/>
                  <a:ext cx="116286" cy="190514"/>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sp>
              <p:nvSpPr>
                <p:cNvPr id="33896" name="Freeform 192">
                  <a:extLst>
                    <a:ext uri="{FF2B5EF4-FFF2-40B4-BE49-F238E27FC236}">
                      <a16:creationId xmlns:a16="http://schemas.microsoft.com/office/drawing/2014/main" id="{70E1AAC0-CCA9-7500-6492-3A305DFA7808}"/>
                    </a:ext>
                  </a:extLst>
                </p:cNvPr>
                <p:cNvSpPr/>
                <p:nvPr/>
              </p:nvSpPr>
              <p:spPr>
                <a:xfrm>
                  <a:off x="3266117" y="3613943"/>
                  <a:ext cx="458804" cy="433948"/>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3897" name="Freeform 193">
                  <a:extLst>
                    <a:ext uri="{FF2B5EF4-FFF2-40B4-BE49-F238E27FC236}">
                      <a16:creationId xmlns:a16="http://schemas.microsoft.com/office/drawing/2014/main" id="{5C2DA71E-0FD3-52BC-044F-ADECF1CEFA54}"/>
                    </a:ext>
                  </a:extLst>
                </p:cNvPr>
                <p:cNvSpPr/>
                <p:nvPr/>
              </p:nvSpPr>
              <p:spPr>
                <a:xfrm>
                  <a:off x="3403546" y="3751536"/>
                  <a:ext cx="196631" cy="220149"/>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3898" name="Freeform 194">
                  <a:extLst>
                    <a:ext uri="{FF2B5EF4-FFF2-40B4-BE49-F238E27FC236}">
                      <a16:creationId xmlns:a16="http://schemas.microsoft.com/office/drawing/2014/main" id="{6F2A0209-1F90-80C4-C8F4-A3D6961FBCD8}"/>
                    </a:ext>
                  </a:extLst>
                </p:cNvPr>
                <p:cNvSpPr/>
                <p:nvPr/>
              </p:nvSpPr>
              <p:spPr>
                <a:xfrm>
                  <a:off x="3574806" y="3681681"/>
                  <a:ext cx="112058" cy="190514"/>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sp>
              <p:nvSpPr>
                <p:cNvPr id="33899" name="Freeform 195">
                  <a:extLst>
                    <a:ext uri="{FF2B5EF4-FFF2-40B4-BE49-F238E27FC236}">
                      <a16:creationId xmlns:a16="http://schemas.microsoft.com/office/drawing/2014/main" id="{C0E84F45-2EFE-4522-E581-937460DBC62D}"/>
                    </a:ext>
                  </a:extLst>
                </p:cNvPr>
                <p:cNvSpPr/>
                <p:nvPr/>
              </p:nvSpPr>
              <p:spPr>
                <a:xfrm>
                  <a:off x="3496576" y="4028840"/>
                  <a:ext cx="456690" cy="436065"/>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3900" name="Freeform 196">
                  <a:extLst>
                    <a:ext uri="{FF2B5EF4-FFF2-40B4-BE49-F238E27FC236}">
                      <a16:creationId xmlns:a16="http://schemas.microsoft.com/office/drawing/2014/main" id="{975AD06E-E987-EE4C-A83E-E275E70A14C7}"/>
                    </a:ext>
                  </a:extLst>
                </p:cNvPr>
                <p:cNvSpPr/>
                <p:nvPr/>
              </p:nvSpPr>
              <p:spPr>
                <a:xfrm>
                  <a:off x="3636120" y="4170666"/>
                  <a:ext cx="196631" cy="220149"/>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3901" name="Freeform 197">
                  <a:extLst>
                    <a:ext uri="{FF2B5EF4-FFF2-40B4-BE49-F238E27FC236}">
                      <a16:creationId xmlns:a16="http://schemas.microsoft.com/office/drawing/2014/main" id="{20CAC295-0AB8-F3A4-65FD-50E34C2DA564}"/>
                    </a:ext>
                  </a:extLst>
                </p:cNvPr>
                <p:cNvSpPr/>
                <p:nvPr/>
              </p:nvSpPr>
              <p:spPr>
                <a:xfrm>
                  <a:off x="3807380" y="4100812"/>
                  <a:ext cx="112058" cy="190514"/>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pic>
          <p:nvPicPr>
            <p:cNvPr id="23674" name="Graphic 1898">
              <a:extLst>
                <a:ext uri="{FF2B5EF4-FFF2-40B4-BE49-F238E27FC236}">
                  <a16:creationId xmlns:a16="http://schemas.microsoft.com/office/drawing/2014/main" id="{896FB866-C0CC-4EC9-F391-06CBAFBF3E1A}"/>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65257" y="2671957"/>
              <a:ext cx="467262" cy="448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75" name="Graphic 1899">
              <a:extLst>
                <a:ext uri="{FF2B5EF4-FFF2-40B4-BE49-F238E27FC236}">
                  <a16:creationId xmlns:a16="http://schemas.microsoft.com/office/drawing/2014/main" id="{6C416B2B-0512-8AFD-70C1-D65C6DD06177}"/>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59939" y="2621153"/>
              <a:ext cx="467261" cy="448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3676" name="T-Cells infiltrate 4">
            <a:extLst>
              <a:ext uri="{FF2B5EF4-FFF2-40B4-BE49-F238E27FC236}">
                <a16:creationId xmlns:a16="http://schemas.microsoft.com/office/drawing/2014/main" id="{1C833D6B-F9A6-E9F8-78C0-25EE5830680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15804" y="1815704"/>
            <a:ext cx="129778" cy="14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77" name="T-Cells infiltrate 4">
            <a:extLst>
              <a:ext uri="{FF2B5EF4-FFF2-40B4-BE49-F238E27FC236}">
                <a16:creationId xmlns:a16="http://schemas.microsoft.com/office/drawing/2014/main" id="{659D6CDE-3EB4-CFB6-01AC-AEFBF5DB52C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47987" y="1905000"/>
            <a:ext cx="128588" cy="148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78" name="T-Cells infiltrate 4">
            <a:extLst>
              <a:ext uri="{FF2B5EF4-FFF2-40B4-BE49-F238E27FC236}">
                <a16:creationId xmlns:a16="http://schemas.microsoft.com/office/drawing/2014/main" id="{33E08AF3-D3E2-ABE3-6698-F0C49D9BD3D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334941" y="1864519"/>
            <a:ext cx="129778"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79" name="T-Cells infiltrate 4">
            <a:extLst>
              <a:ext uri="{FF2B5EF4-FFF2-40B4-BE49-F238E27FC236}">
                <a16:creationId xmlns:a16="http://schemas.microsoft.com/office/drawing/2014/main" id="{FED5B10E-28B8-E2F0-C776-12C329B6362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07531" y="3295650"/>
            <a:ext cx="128588"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80" name="T-Cells infiltrate 4">
            <a:extLst>
              <a:ext uri="{FF2B5EF4-FFF2-40B4-BE49-F238E27FC236}">
                <a16:creationId xmlns:a16="http://schemas.microsoft.com/office/drawing/2014/main" id="{0D03E071-F95A-F59A-E18A-7DEAF379894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41997" y="3271837"/>
            <a:ext cx="128588"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3681" name="Graphic 130">
            <a:extLst>
              <a:ext uri="{FF2B5EF4-FFF2-40B4-BE49-F238E27FC236}">
                <a16:creationId xmlns:a16="http://schemas.microsoft.com/office/drawing/2014/main" id="{00567CA6-2A56-28A7-5843-CC45961CB174}"/>
              </a:ext>
            </a:extLst>
          </p:cNvPr>
          <p:cNvGrpSpPr>
            <a:grpSpLocks/>
          </p:cNvGrpSpPr>
          <p:nvPr/>
        </p:nvGrpSpPr>
        <p:grpSpPr bwMode="auto">
          <a:xfrm>
            <a:off x="3976688" y="1885950"/>
            <a:ext cx="889397" cy="700088"/>
            <a:chOff x="5090414" y="2222373"/>
            <a:chExt cx="1542161" cy="1216422"/>
          </a:xfrm>
        </p:grpSpPr>
        <p:sp>
          <p:nvSpPr>
            <p:cNvPr id="33884" name="Freeform 3">
              <a:extLst>
                <a:ext uri="{FF2B5EF4-FFF2-40B4-BE49-F238E27FC236}">
                  <a16:creationId xmlns:a16="http://schemas.microsoft.com/office/drawing/2014/main" id="{9D61B2B0-DDE8-B2EE-5F5E-BCE2C03A06A9}"/>
                </a:ext>
              </a:extLst>
            </p:cNvPr>
            <p:cNvSpPr/>
            <p:nvPr/>
          </p:nvSpPr>
          <p:spPr>
            <a:xfrm>
              <a:off x="5090414" y="2222373"/>
              <a:ext cx="1542161" cy="1216422"/>
            </a:xfrm>
            <a:custGeom>
              <a:avLst/>
              <a:gdLst>
                <a:gd name="connsiteX0" fmla="*/ 524276 w 1557813"/>
                <a:gd name="connsiteY0" fmla="*/ 57229 h 1221401"/>
                <a:gd name="connsiteX1" fmla="*/ 612324 w 1557813"/>
                <a:gd name="connsiteY1" fmla="*/ 13989 h 1221401"/>
                <a:gd name="connsiteX2" fmla="*/ 753469 w 1557813"/>
                <a:gd name="connsiteY2" fmla="*/ 1396 h 1221401"/>
                <a:gd name="connsiteX3" fmla="*/ 1212392 w 1557813"/>
                <a:gd name="connsiteY3" fmla="*/ 142427 h 1221401"/>
                <a:gd name="connsiteX4" fmla="*/ 1438157 w 1557813"/>
                <a:gd name="connsiteY4" fmla="*/ 242726 h 1221401"/>
                <a:gd name="connsiteX5" fmla="*/ 1532254 w 1557813"/>
                <a:gd name="connsiteY5" fmla="*/ 302850 h 1221401"/>
                <a:gd name="connsiteX6" fmla="*/ 1556786 w 1557813"/>
                <a:gd name="connsiteY6" fmla="*/ 423041 h 1221401"/>
                <a:gd name="connsiteX7" fmla="*/ 1536220 w 1557813"/>
                <a:gd name="connsiteY7" fmla="*/ 659356 h 1221401"/>
                <a:gd name="connsiteX8" fmla="*/ 1473914 w 1557813"/>
                <a:gd name="connsiteY8" fmla="*/ 915675 h 1221401"/>
                <a:gd name="connsiteX9" fmla="*/ 1277655 w 1557813"/>
                <a:gd name="connsiteY9" fmla="*/ 1114434 h 1221401"/>
                <a:gd name="connsiteX10" fmla="*/ 1055856 w 1557813"/>
                <a:gd name="connsiteY10" fmla="*/ 1166087 h 1221401"/>
                <a:gd name="connsiteX11" fmla="*/ 785462 w 1557813"/>
                <a:gd name="connsiteY11" fmla="*/ 1202752 h 1221401"/>
                <a:gd name="connsiteX12" fmla="*/ 397850 w 1557813"/>
                <a:gd name="connsiteY12" fmla="*/ 1195397 h 1221401"/>
                <a:gd name="connsiteX13" fmla="*/ 157366 w 1557813"/>
                <a:gd name="connsiteY13" fmla="*/ 1015249 h 1221401"/>
                <a:gd name="connsiteX14" fmla="*/ 1232 w 1557813"/>
                <a:gd name="connsiteY14" fmla="*/ 706106 h 1221401"/>
                <a:gd name="connsiteX15" fmla="*/ 164423 w 1557813"/>
                <a:gd name="connsiteY15" fmla="*/ 382141 h 1221401"/>
                <a:gd name="connsiteX16" fmla="*/ 524276 w 1557813"/>
                <a:gd name="connsiteY16" fmla="*/ 57229 h 122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7813" h="1221401">
                  <a:moveTo>
                    <a:pt x="524276" y="57229"/>
                  </a:moveTo>
                  <a:cubicBezTo>
                    <a:pt x="551121" y="39568"/>
                    <a:pt x="580743" y="25022"/>
                    <a:pt x="612324" y="13989"/>
                  </a:cubicBezTo>
                  <a:cubicBezTo>
                    <a:pt x="656818" y="-164"/>
                    <a:pt x="705816" y="-1835"/>
                    <a:pt x="753469" y="1396"/>
                  </a:cubicBezTo>
                  <a:cubicBezTo>
                    <a:pt x="917332" y="12541"/>
                    <a:pt x="1067483" y="78125"/>
                    <a:pt x="1212392" y="142427"/>
                  </a:cubicBezTo>
                  <a:lnTo>
                    <a:pt x="1438157" y="242726"/>
                  </a:lnTo>
                  <a:cubicBezTo>
                    <a:pt x="1473444" y="258384"/>
                    <a:pt x="1510276" y="275156"/>
                    <a:pt x="1532254" y="302850"/>
                  </a:cubicBezTo>
                  <a:cubicBezTo>
                    <a:pt x="1559744" y="337341"/>
                    <a:pt x="1559139" y="381751"/>
                    <a:pt x="1556786" y="423041"/>
                  </a:cubicBezTo>
                  <a:cubicBezTo>
                    <a:pt x="1552303" y="501943"/>
                    <a:pt x="1545448" y="580716"/>
                    <a:pt x="1536220" y="659356"/>
                  </a:cubicBezTo>
                  <a:cubicBezTo>
                    <a:pt x="1525802" y="746337"/>
                    <a:pt x="1512158" y="834154"/>
                    <a:pt x="1473914" y="915675"/>
                  </a:cubicBezTo>
                  <a:cubicBezTo>
                    <a:pt x="1435671" y="997196"/>
                    <a:pt x="1370273" y="1072698"/>
                    <a:pt x="1277655" y="1114434"/>
                  </a:cubicBezTo>
                  <a:cubicBezTo>
                    <a:pt x="1209771" y="1145025"/>
                    <a:pt x="1131940" y="1155779"/>
                    <a:pt x="1055856" y="1166087"/>
                  </a:cubicBezTo>
                  <a:lnTo>
                    <a:pt x="785462" y="1202752"/>
                  </a:lnTo>
                  <a:cubicBezTo>
                    <a:pt x="656079" y="1220304"/>
                    <a:pt x="518832" y="1237021"/>
                    <a:pt x="397850" y="1195397"/>
                  </a:cubicBezTo>
                  <a:cubicBezTo>
                    <a:pt x="297032" y="1160682"/>
                    <a:pt x="220680" y="1089526"/>
                    <a:pt x="157366" y="1015249"/>
                  </a:cubicBezTo>
                  <a:cubicBezTo>
                    <a:pt x="78526" y="922974"/>
                    <a:pt x="11986" y="819110"/>
                    <a:pt x="1232" y="706106"/>
                  </a:cubicBezTo>
                  <a:cubicBezTo>
                    <a:pt x="-11739" y="568809"/>
                    <a:pt x="80072" y="487734"/>
                    <a:pt x="164423" y="382141"/>
                  </a:cubicBezTo>
                  <a:cubicBezTo>
                    <a:pt x="264300" y="257102"/>
                    <a:pt x="377821" y="147220"/>
                    <a:pt x="524276" y="57229"/>
                  </a:cubicBezTo>
                  <a:close/>
                </a:path>
              </a:pathLst>
            </a:custGeom>
            <a:solidFill>
              <a:schemeClr val="tx2"/>
            </a:solidFill>
            <a:ln w="34925" cap="flat">
              <a:solidFill>
                <a:srgbClr val="585863"/>
              </a:solidFill>
              <a:prstDash val="solid"/>
              <a:miter/>
            </a:ln>
          </p:spPr>
          <p:txBody>
            <a:bodyPr anchor="ctr"/>
            <a:lstStyle/>
            <a:p>
              <a:pPr fontAlgn="auto">
                <a:buSzTx/>
              </a:pPr>
              <a:endParaRPr lang="en-US" sz="1013"/>
            </a:p>
          </p:txBody>
        </p:sp>
        <p:sp>
          <p:nvSpPr>
            <p:cNvPr id="33885" name="Freeform 4">
              <a:extLst>
                <a:ext uri="{FF2B5EF4-FFF2-40B4-BE49-F238E27FC236}">
                  <a16:creationId xmlns:a16="http://schemas.microsoft.com/office/drawing/2014/main" id="{E24EB41F-04A6-36B8-AEF0-65FF7A8D8B90}"/>
                </a:ext>
              </a:extLst>
            </p:cNvPr>
            <p:cNvSpPr/>
            <p:nvPr/>
          </p:nvSpPr>
          <p:spPr>
            <a:xfrm>
              <a:off x="5565242" y="2619572"/>
              <a:ext cx="664760" cy="612348"/>
            </a:xfrm>
            <a:custGeom>
              <a:avLst/>
              <a:gdLst>
                <a:gd name="connsiteX0" fmla="*/ 665399 w 665398"/>
                <a:gd name="connsiteY0" fmla="*/ 306468 h 612936"/>
                <a:gd name="connsiteX1" fmla="*/ 332699 w 665398"/>
                <a:gd name="connsiteY1" fmla="*/ 612937 h 612936"/>
                <a:gd name="connsiteX2" fmla="*/ 0 w 665398"/>
                <a:gd name="connsiteY2" fmla="*/ 306468 h 612936"/>
                <a:gd name="connsiteX3" fmla="*/ 332699 w 665398"/>
                <a:gd name="connsiteY3" fmla="*/ 0 h 612936"/>
                <a:gd name="connsiteX4" fmla="*/ 665399 w 665398"/>
                <a:gd name="connsiteY4" fmla="*/ 306468 h 61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398" h="612936">
                  <a:moveTo>
                    <a:pt x="665399" y="306468"/>
                  </a:moveTo>
                  <a:cubicBezTo>
                    <a:pt x="665399" y="475726"/>
                    <a:pt x="516444" y="612937"/>
                    <a:pt x="332699" y="612937"/>
                  </a:cubicBezTo>
                  <a:cubicBezTo>
                    <a:pt x="148955" y="612937"/>
                    <a:pt x="0" y="475726"/>
                    <a:pt x="0" y="306468"/>
                  </a:cubicBezTo>
                  <a:cubicBezTo>
                    <a:pt x="0" y="137211"/>
                    <a:pt x="148955" y="0"/>
                    <a:pt x="332699" y="0"/>
                  </a:cubicBezTo>
                  <a:cubicBezTo>
                    <a:pt x="516444" y="0"/>
                    <a:pt x="665399" y="137211"/>
                    <a:pt x="665399" y="306468"/>
                  </a:cubicBezTo>
                  <a:close/>
                </a:path>
              </a:pathLst>
            </a:custGeom>
            <a:solidFill>
              <a:srgbClr val="E3E7F7">
                <a:alpha val="48000"/>
              </a:srgbClr>
            </a:solidFill>
            <a:ln w="6684" cap="flat">
              <a:noFill/>
              <a:prstDash val="solid"/>
              <a:miter/>
            </a:ln>
          </p:spPr>
          <p:txBody>
            <a:bodyPr anchor="ctr"/>
            <a:lstStyle/>
            <a:p>
              <a:pPr fontAlgn="auto">
                <a:buSzTx/>
              </a:pPr>
              <a:endParaRPr lang="en-US" sz="1013"/>
            </a:p>
          </p:txBody>
        </p:sp>
        <p:sp>
          <p:nvSpPr>
            <p:cNvPr id="33886" name="Freeform 6">
              <a:extLst>
                <a:ext uri="{FF2B5EF4-FFF2-40B4-BE49-F238E27FC236}">
                  <a16:creationId xmlns:a16="http://schemas.microsoft.com/office/drawing/2014/main" id="{A9E64F74-D3F2-DC89-3A19-7D009CF9ECCD}"/>
                </a:ext>
              </a:extLst>
            </p:cNvPr>
            <p:cNvSpPr/>
            <p:nvPr/>
          </p:nvSpPr>
          <p:spPr>
            <a:xfrm>
              <a:off x="6143295" y="2420973"/>
              <a:ext cx="386057" cy="535806"/>
            </a:xfrm>
            <a:custGeom>
              <a:avLst/>
              <a:gdLst>
                <a:gd name="connsiteX0" fmla="*/ 296539 w 384943"/>
                <a:gd name="connsiteY0" fmla="*/ 112502 h 535428"/>
                <a:gd name="connsiteX1" fmla="*/ 374371 w 384943"/>
                <a:gd name="connsiteY1" fmla="*/ 164713 h 535428"/>
                <a:gd name="connsiteX2" fmla="*/ 383646 w 384943"/>
                <a:gd name="connsiteY2" fmla="*/ 213581 h 535428"/>
                <a:gd name="connsiteX3" fmla="*/ 349301 w 384943"/>
                <a:gd name="connsiteY3" fmla="*/ 535428 h 535428"/>
                <a:gd name="connsiteX4" fmla="*/ 313006 w 384943"/>
                <a:gd name="connsiteY4" fmla="*/ 275654 h 535428"/>
                <a:gd name="connsiteX5" fmla="*/ 168030 w 384943"/>
                <a:gd name="connsiteY5" fmla="*/ 133342 h 535428"/>
                <a:gd name="connsiteX6" fmla="*/ 0 w 384943"/>
                <a:gd name="connsiteY6" fmla="*/ 0 h 535428"/>
                <a:gd name="connsiteX7" fmla="*/ 296539 w 384943"/>
                <a:gd name="connsiteY7" fmla="*/ 112502 h 53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943" h="535428">
                  <a:moveTo>
                    <a:pt x="296539" y="112502"/>
                  </a:moveTo>
                  <a:cubicBezTo>
                    <a:pt x="327255" y="124705"/>
                    <a:pt x="360256" y="138969"/>
                    <a:pt x="374371" y="164713"/>
                  </a:cubicBezTo>
                  <a:cubicBezTo>
                    <a:pt x="382638" y="179813"/>
                    <a:pt x="383243" y="196976"/>
                    <a:pt x="383646" y="213581"/>
                  </a:cubicBezTo>
                  <a:cubicBezTo>
                    <a:pt x="386334" y="321792"/>
                    <a:pt x="388620" y="432232"/>
                    <a:pt x="349301" y="535428"/>
                  </a:cubicBezTo>
                  <a:cubicBezTo>
                    <a:pt x="315695" y="452347"/>
                    <a:pt x="349301" y="357955"/>
                    <a:pt x="313006" y="275654"/>
                  </a:cubicBezTo>
                  <a:cubicBezTo>
                    <a:pt x="286390" y="215252"/>
                    <a:pt x="226975" y="172347"/>
                    <a:pt x="168030" y="133342"/>
                  </a:cubicBezTo>
                  <a:cubicBezTo>
                    <a:pt x="116344" y="99184"/>
                    <a:pt x="20164" y="54273"/>
                    <a:pt x="0" y="0"/>
                  </a:cubicBezTo>
                  <a:cubicBezTo>
                    <a:pt x="99877" y="20506"/>
                    <a:pt x="203249" y="75280"/>
                    <a:pt x="296539" y="112502"/>
                  </a:cubicBezTo>
                  <a:close/>
                </a:path>
              </a:pathLst>
            </a:custGeom>
            <a:solidFill>
              <a:srgbClr val="FFFFFF"/>
            </a:solidFill>
            <a:ln w="6684" cap="flat">
              <a:noFill/>
              <a:prstDash val="solid"/>
              <a:miter/>
            </a:ln>
          </p:spPr>
          <p:txBody>
            <a:bodyPr anchor="ctr"/>
            <a:lstStyle/>
            <a:p>
              <a:pPr fontAlgn="auto">
                <a:buSzTx/>
              </a:pPr>
              <a:endParaRPr lang="en-US" sz="1013"/>
            </a:p>
          </p:txBody>
        </p:sp>
      </p:grpSp>
      <p:sp>
        <p:nvSpPr>
          <p:cNvPr id="33848" name="insulin production text">
            <a:extLst>
              <a:ext uri="{FF2B5EF4-FFF2-40B4-BE49-F238E27FC236}">
                <a16:creationId xmlns:a16="http://schemas.microsoft.com/office/drawing/2014/main" id="{3F72BDE5-3848-C668-7301-8F628D2B7FCB}"/>
              </a:ext>
            </a:extLst>
          </p:cNvPr>
          <p:cNvSpPr txBox="1"/>
          <p:nvPr/>
        </p:nvSpPr>
        <p:spPr>
          <a:xfrm>
            <a:off x="3988349" y="3298656"/>
            <a:ext cx="1119217" cy="334835"/>
          </a:xfrm>
          <a:prstGeom prst="rect">
            <a:avLst/>
          </a:prstGeom>
          <a:solidFill>
            <a:srgbClr val="F5F3F8"/>
          </a:solidFill>
          <a:ln w="9525" cap="flat" cmpd="sng" algn="ctr">
            <a:noFill/>
            <a:prstDash val="solid"/>
            <a:round/>
            <a:headEnd type="none" w="med" len="med"/>
            <a:tailEnd type="none" w="med" len="med"/>
          </a:ln>
        </p:spPr>
        <p:txBody>
          <a:bodyPr wrap="none">
            <a:spAutoFit/>
          </a:bodyPr>
          <a:lstStyle/>
          <a:p>
            <a:pPr algn="ctr" defTabSz="514337"/>
            <a:r>
              <a:rPr lang="de" sz="788" b="1">
                <a:ln w="9525" cap="flat" cmpd="sng" algn="ctr">
                  <a:noFill/>
                  <a:prstDash val="solid"/>
                  <a:round/>
                  <a:headEnd type="none" w="med" len="med"/>
                  <a:tailEnd type="none" w="med" len="med"/>
                </a:ln>
                <a:solidFill>
                  <a:srgbClr val="004F72"/>
                </a:solidFill>
                <a:ea typeface="Arial"/>
              </a:rPr>
              <a:t>Normale</a:t>
            </a:r>
            <a:br>
              <a:rPr sz="788">
                <a:ln w="9525" cap="flat" cmpd="sng" algn="ctr">
                  <a:noFill/>
                  <a:prstDash val="solid"/>
                  <a:round/>
                  <a:headEnd type="none" w="med" len="med"/>
                  <a:tailEnd type="none" w="med" len="med"/>
                </a:ln>
                <a:ea typeface="Arial"/>
                <a:sym typeface="Wingdings"/>
              </a:rPr>
            </a:br>
            <a:r>
              <a:rPr lang="de" sz="788" b="1">
                <a:ln w="9525" cap="flat" cmpd="sng" algn="ctr">
                  <a:noFill/>
                  <a:prstDash val="solid"/>
                  <a:round/>
                  <a:headEnd type="none" w="med" len="med"/>
                  <a:tailEnd type="none" w="med" len="med"/>
                </a:ln>
                <a:solidFill>
                  <a:srgbClr val="004F72"/>
                </a:solidFill>
                <a:ea typeface="Arial"/>
              </a:rPr>
              <a:t>Insulinsekretion</a:t>
            </a:r>
          </a:p>
        </p:txBody>
      </p:sp>
      <p:pic>
        <p:nvPicPr>
          <p:cNvPr id="23686" name="Graphic 1899">
            <a:extLst>
              <a:ext uri="{FF2B5EF4-FFF2-40B4-BE49-F238E27FC236}">
                <a16:creationId xmlns:a16="http://schemas.microsoft.com/office/drawing/2014/main" id="{1774D0B3-BF2B-A487-C5FD-BC6A563182C2}"/>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6300000">
            <a:off x="4636294" y="2645569"/>
            <a:ext cx="205979" cy="1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87" name="Graphic 1900">
            <a:extLst>
              <a:ext uri="{FF2B5EF4-FFF2-40B4-BE49-F238E27FC236}">
                <a16:creationId xmlns:a16="http://schemas.microsoft.com/office/drawing/2014/main" id="{3A4AACDC-1594-49A7-D616-891FC7D9D4C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3740000">
            <a:off x="4486275" y="2534841"/>
            <a:ext cx="205978" cy="1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88" name="Graphic 1906">
            <a:extLst>
              <a:ext uri="{FF2B5EF4-FFF2-40B4-BE49-F238E27FC236}">
                <a16:creationId xmlns:a16="http://schemas.microsoft.com/office/drawing/2014/main" id="{2EE23473-DB5F-DA78-2B01-59F4D7346C2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440000">
            <a:off x="4395787" y="2884885"/>
            <a:ext cx="205979" cy="15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89" name="Graphic 1908">
            <a:extLst>
              <a:ext uri="{FF2B5EF4-FFF2-40B4-BE49-F238E27FC236}">
                <a16:creationId xmlns:a16="http://schemas.microsoft.com/office/drawing/2014/main" id="{BA2A1729-23F7-B637-83DF-1FB19DB8F8C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020000">
            <a:off x="4567237" y="3026569"/>
            <a:ext cx="205979" cy="1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90" name="Graphic 1910">
            <a:extLst>
              <a:ext uri="{FF2B5EF4-FFF2-40B4-BE49-F238E27FC236}">
                <a16:creationId xmlns:a16="http://schemas.microsoft.com/office/drawing/2014/main" id="{196478CC-3613-24D1-22C1-B40B35C2BA8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9440000">
            <a:off x="4537473" y="2827735"/>
            <a:ext cx="205978" cy="15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91" name="Graphic 1912">
            <a:extLst>
              <a:ext uri="{FF2B5EF4-FFF2-40B4-BE49-F238E27FC236}">
                <a16:creationId xmlns:a16="http://schemas.microsoft.com/office/drawing/2014/main" id="{E7846ADF-6E5B-5118-F970-3F3A8A89CE0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712494" y="2783681"/>
            <a:ext cx="205979" cy="1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92" name="Graphic 1913">
            <a:extLst>
              <a:ext uri="{FF2B5EF4-FFF2-40B4-BE49-F238E27FC236}">
                <a16:creationId xmlns:a16="http://schemas.microsoft.com/office/drawing/2014/main" id="{C5160D89-56A5-6FFF-6850-1C304EA1ADB1}"/>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9720000">
            <a:off x="4663679" y="2932510"/>
            <a:ext cx="205978" cy="15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93" name="Graphic 1917">
            <a:extLst>
              <a:ext uri="{FF2B5EF4-FFF2-40B4-BE49-F238E27FC236}">
                <a16:creationId xmlns:a16="http://schemas.microsoft.com/office/drawing/2014/main" id="{F8952DBC-73F5-27F3-2A15-ABB82085AEB1}"/>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4855369" y="2851548"/>
            <a:ext cx="205979" cy="15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94" name="Graphic 1918">
            <a:extLst>
              <a:ext uri="{FF2B5EF4-FFF2-40B4-BE49-F238E27FC236}">
                <a16:creationId xmlns:a16="http://schemas.microsoft.com/office/drawing/2014/main" id="{852259D8-B0BF-7FED-45C3-D600AC9DABF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2100000">
            <a:off x="4763691" y="3045619"/>
            <a:ext cx="205978" cy="1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95" name="Graphic 1921">
            <a:extLst>
              <a:ext uri="{FF2B5EF4-FFF2-40B4-BE49-F238E27FC236}">
                <a16:creationId xmlns:a16="http://schemas.microsoft.com/office/drawing/2014/main" id="{7DA9654B-D70E-46C4-56AE-C9313E326C7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9380000">
            <a:off x="4825603" y="2668191"/>
            <a:ext cx="204788" cy="1583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96" name="Graphic 1922">
            <a:extLst>
              <a:ext uri="{FF2B5EF4-FFF2-40B4-BE49-F238E27FC236}">
                <a16:creationId xmlns:a16="http://schemas.microsoft.com/office/drawing/2014/main" id="{AA4C1B29-51B2-BAB6-5AA8-14AB381E02A9}"/>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3740000">
            <a:off x="4310062" y="2600325"/>
            <a:ext cx="205979" cy="1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97" name="Graphic 116">
            <a:extLst>
              <a:ext uri="{FF2B5EF4-FFF2-40B4-BE49-F238E27FC236}">
                <a16:creationId xmlns:a16="http://schemas.microsoft.com/office/drawing/2014/main" id="{D605D5A2-E2E2-4F43-93EC-090522E301FB}"/>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21120000">
            <a:off x="4764881" y="2538412"/>
            <a:ext cx="205979" cy="1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698" name="Graphic 117">
            <a:extLst>
              <a:ext uri="{FF2B5EF4-FFF2-40B4-BE49-F238E27FC236}">
                <a16:creationId xmlns:a16="http://schemas.microsoft.com/office/drawing/2014/main" id="{8EB5F099-78A0-4342-4857-0138986F97D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440000">
            <a:off x="4057650" y="2321719"/>
            <a:ext cx="204788" cy="1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3714" name="Graphic 106">
            <a:extLst>
              <a:ext uri="{FF2B5EF4-FFF2-40B4-BE49-F238E27FC236}">
                <a16:creationId xmlns:a16="http://schemas.microsoft.com/office/drawing/2014/main" id="{2B93A4FA-B363-6C28-FAD2-0E97FF53F9E5}"/>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362450" y="2447925"/>
            <a:ext cx="205979" cy="1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3716" name="Isosceles Triangle 115">
            <a:extLst>
              <a:ext uri="{FF2B5EF4-FFF2-40B4-BE49-F238E27FC236}">
                <a16:creationId xmlns:a16="http://schemas.microsoft.com/office/drawing/2014/main" id="{EB4BB8A5-7388-C4B4-52EB-DEAD827D0A48}"/>
              </a:ext>
            </a:extLst>
          </p:cNvPr>
          <p:cNvSpPr>
            <a:spLocks noChangeArrowheads="1"/>
          </p:cNvSpPr>
          <p:nvPr/>
        </p:nvSpPr>
        <p:spPr bwMode="auto">
          <a:xfrm rot="20700000">
            <a:off x="2787253" y="2412206"/>
            <a:ext cx="60722"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3717" name="Isosceles Triangle 115">
            <a:extLst>
              <a:ext uri="{FF2B5EF4-FFF2-40B4-BE49-F238E27FC236}">
                <a16:creationId xmlns:a16="http://schemas.microsoft.com/office/drawing/2014/main" id="{2F8E267C-7B7F-AD1B-B765-938763D0E0FB}"/>
              </a:ext>
            </a:extLst>
          </p:cNvPr>
          <p:cNvSpPr>
            <a:spLocks noChangeArrowheads="1"/>
          </p:cNvSpPr>
          <p:nvPr/>
        </p:nvSpPr>
        <p:spPr bwMode="auto">
          <a:xfrm rot="20700000">
            <a:off x="2728912" y="2162175"/>
            <a:ext cx="61913" cy="53579"/>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3718" name="Isosceles Triangle 115">
            <a:extLst>
              <a:ext uri="{FF2B5EF4-FFF2-40B4-BE49-F238E27FC236}">
                <a16:creationId xmlns:a16="http://schemas.microsoft.com/office/drawing/2014/main" id="{8EC5C142-0098-F37F-2C8D-FF47317B2931}"/>
              </a:ext>
            </a:extLst>
          </p:cNvPr>
          <p:cNvSpPr>
            <a:spLocks noChangeArrowheads="1"/>
          </p:cNvSpPr>
          <p:nvPr/>
        </p:nvSpPr>
        <p:spPr bwMode="auto">
          <a:xfrm rot="20700000">
            <a:off x="3026569" y="2205037"/>
            <a:ext cx="60722"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3719" name="Isosceles Triangle 115">
            <a:extLst>
              <a:ext uri="{FF2B5EF4-FFF2-40B4-BE49-F238E27FC236}">
                <a16:creationId xmlns:a16="http://schemas.microsoft.com/office/drawing/2014/main" id="{6ED17A00-B819-A066-CB03-344A286AE52D}"/>
              </a:ext>
            </a:extLst>
          </p:cNvPr>
          <p:cNvSpPr>
            <a:spLocks noChangeArrowheads="1"/>
          </p:cNvSpPr>
          <p:nvPr/>
        </p:nvSpPr>
        <p:spPr bwMode="auto">
          <a:xfrm rot="20700000">
            <a:off x="3124201" y="2796778"/>
            <a:ext cx="60722"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3720" name="Isosceles Triangle 115">
            <a:extLst>
              <a:ext uri="{FF2B5EF4-FFF2-40B4-BE49-F238E27FC236}">
                <a16:creationId xmlns:a16="http://schemas.microsoft.com/office/drawing/2014/main" id="{D772DD53-DD7A-3B02-3461-515CE640147D}"/>
              </a:ext>
            </a:extLst>
          </p:cNvPr>
          <p:cNvSpPr>
            <a:spLocks noChangeArrowheads="1"/>
          </p:cNvSpPr>
          <p:nvPr/>
        </p:nvSpPr>
        <p:spPr bwMode="auto">
          <a:xfrm rot="20700000">
            <a:off x="3245644" y="3045619"/>
            <a:ext cx="60722"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3" name="TextBox 3037">
            <a:extLst>
              <a:ext uri="{FF2B5EF4-FFF2-40B4-BE49-F238E27FC236}">
                <a16:creationId xmlns:a16="http://schemas.microsoft.com/office/drawing/2014/main" id="{C2DDAD88-8F6A-B0F6-073D-7689781C051E}"/>
              </a:ext>
            </a:extLst>
          </p:cNvPr>
          <p:cNvSpPr txBox="1"/>
          <p:nvPr/>
        </p:nvSpPr>
        <p:spPr>
          <a:xfrm>
            <a:off x="363944" y="4833652"/>
            <a:ext cx="8542308" cy="276999"/>
          </a:xfrm>
          <a:prstGeom prst="rect">
            <a:avLst/>
          </a:prstGeom>
          <a:noFill/>
        </p:spPr>
        <p:txBody>
          <a:bodyPr wrap="square" rtlCol="0" anchor="b">
            <a:spAutoFit/>
          </a:bodyPr>
          <a:lstStyle/>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Insel RA </a:t>
            </a:r>
            <a:r>
              <a:rPr lang="de" sz="600" i="1">
                <a:solidFill>
                  <a:srgbClr val="404040"/>
                </a:solidFill>
                <a:ea typeface="Arial"/>
                <a:cs typeface="Arial"/>
              </a:rPr>
              <a:t>et al. Diabetes Care </a:t>
            </a:r>
            <a:r>
              <a:rPr lang="de" sz="600">
                <a:solidFill>
                  <a:srgbClr val="404040"/>
                </a:solidFill>
                <a:ea typeface="Arial"/>
                <a:cs typeface="Arial"/>
              </a:rPr>
              <a:t>2015; 38: 1964–74. </a:t>
            </a:r>
            <a:r>
              <a:rPr lang="de" sz="600" b="1">
                <a:solidFill>
                  <a:srgbClr val="404040"/>
                </a:solidFill>
                <a:ea typeface="Arial"/>
                <a:cs typeface="Arial"/>
              </a:rPr>
              <a:t>2. </a:t>
            </a:r>
            <a:r>
              <a:rPr lang="de" sz="600">
                <a:solidFill>
                  <a:srgbClr val="404040"/>
                </a:solidFill>
                <a:ea typeface="Arial"/>
                <a:cs typeface="Arial"/>
              </a:rPr>
              <a:t>Pugliese A. </a:t>
            </a:r>
            <a:r>
              <a:rPr lang="de" sz="600" i="1">
                <a:solidFill>
                  <a:srgbClr val="404040"/>
                </a:solidFill>
                <a:ea typeface="Arial"/>
                <a:cs typeface="Arial"/>
              </a:rPr>
              <a:t>J Clin Invest</a:t>
            </a:r>
            <a:r>
              <a:rPr lang="de" sz="600">
                <a:solidFill>
                  <a:srgbClr val="404040"/>
                </a:solidFill>
                <a:ea typeface="Arial"/>
                <a:cs typeface="Arial"/>
              </a:rPr>
              <a:t> 2017; 127: 2881–91. </a:t>
            </a:r>
            <a:r>
              <a:rPr lang="de" sz="600" b="1">
                <a:solidFill>
                  <a:srgbClr val="404040"/>
                </a:solidFill>
                <a:ea typeface="Arial"/>
                <a:cs typeface="Arial"/>
              </a:rPr>
              <a:t>3.</a:t>
            </a:r>
            <a:r>
              <a:rPr lang="de" sz="600">
                <a:solidFill>
                  <a:srgbClr val="404040"/>
                </a:solidFill>
                <a:ea typeface="Arial"/>
                <a:cs typeface="Arial"/>
              </a:rPr>
              <a:t> Burrack AL </a:t>
            </a:r>
            <a:r>
              <a:rPr lang="de" sz="600" i="1">
                <a:solidFill>
                  <a:srgbClr val="404040"/>
                </a:solidFill>
                <a:ea typeface="Arial"/>
                <a:cs typeface="Arial"/>
              </a:rPr>
              <a:t>et al. Endocrinol Front (Lausanne) </a:t>
            </a:r>
            <a:r>
              <a:rPr lang="de" sz="600">
                <a:solidFill>
                  <a:srgbClr val="404040"/>
                </a:solidFill>
                <a:ea typeface="Arial"/>
                <a:cs typeface="Arial"/>
              </a:rPr>
              <a:t>2017; 8: 343. </a:t>
            </a:r>
            <a:r>
              <a:rPr lang="de" sz="600" b="1">
                <a:solidFill>
                  <a:srgbClr val="404040"/>
                </a:solidFill>
                <a:ea typeface="Arial"/>
                <a:cs typeface="Arial"/>
              </a:rPr>
              <a:t>4.</a:t>
            </a:r>
            <a:r>
              <a:rPr lang="de" sz="600">
                <a:solidFill>
                  <a:srgbClr val="404040"/>
                </a:solidFill>
                <a:ea typeface="Arial"/>
                <a:cs typeface="Arial"/>
              </a:rPr>
              <a:t> </a:t>
            </a:r>
            <a:r>
              <a:rPr lang="de-DE" sz="600">
                <a:solidFill>
                  <a:srgbClr val="404040"/>
                </a:solidFill>
                <a:ea typeface="Arial"/>
                <a:cs typeface="Arial"/>
              </a:rPr>
              <a:t>American Diabetes </a:t>
            </a:r>
            <a:r>
              <a:rPr lang="de-DE" sz="600" err="1">
                <a:solidFill>
                  <a:srgbClr val="404040"/>
                </a:solidFill>
                <a:ea typeface="Arial"/>
                <a:cs typeface="Arial"/>
              </a:rPr>
              <a:t>Association</a:t>
            </a:r>
            <a:r>
              <a:rPr lang="de-DE" sz="600">
                <a:solidFill>
                  <a:srgbClr val="404040"/>
                </a:solidFill>
                <a:ea typeface="Arial"/>
                <a:cs typeface="Arial"/>
              </a:rPr>
              <a:t> Professional Practice Committee. </a:t>
            </a:r>
            <a:r>
              <a:rPr lang="de-DE" sz="600" i="1">
                <a:solidFill>
                  <a:srgbClr val="404040"/>
                </a:solidFill>
                <a:ea typeface="Arial"/>
                <a:cs typeface="Arial"/>
              </a:rPr>
              <a:t>Diabetes Care </a:t>
            </a:r>
            <a:r>
              <a:rPr lang="de-DE" sz="600">
                <a:solidFill>
                  <a:srgbClr val="404040"/>
                </a:solidFill>
                <a:ea typeface="Arial"/>
                <a:cs typeface="Arial"/>
              </a:rPr>
              <a:t>2026; 49 (</a:t>
            </a:r>
            <a:r>
              <a:rPr lang="de-DE" sz="600" err="1">
                <a:solidFill>
                  <a:srgbClr val="404040"/>
                </a:solidFill>
                <a:ea typeface="Arial"/>
                <a:cs typeface="Arial"/>
              </a:rPr>
              <a:t>Suppl</a:t>
            </a:r>
            <a:r>
              <a:rPr lang="de-DE" sz="600">
                <a:solidFill>
                  <a:srgbClr val="404040"/>
                </a:solidFill>
                <a:ea typeface="Arial"/>
                <a:cs typeface="Arial"/>
              </a:rPr>
              <a:t>. 1): S27–S49</a:t>
            </a:r>
            <a:r>
              <a:rPr lang="de" sz="600">
                <a:solidFill>
                  <a:srgbClr val="404040"/>
                </a:solidFill>
                <a:ea typeface="Arial"/>
                <a:cs typeface="Arial"/>
              </a:rPr>
              <a:t>.</a:t>
            </a:r>
            <a:endParaRPr lang="en-US" sz="600">
              <a:solidFill>
                <a:srgbClr val="404040"/>
              </a:solidFill>
            </a:endParaRPr>
          </a:p>
        </p:txBody>
      </p:sp>
      <p:grpSp>
        <p:nvGrpSpPr>
          <p:cNvPr id="4" name="Group 1906">
            <a:extLst>
              <a:ext uri="{FF2B5EF4-FFF2-40B4-BE49-F238E27FC236}">
                <a16:creationId xmlns:a16="http://schemas.microsoft.com/office/drawing/2014/main" id="{83DB183D-6FC7-1B42-757D-089662747E7A}"/>
              </a:ext>
            </a:extLst>
          </p:cNvPr>
          <p:cNvGrpSpPr>
            <a:grpSpLocks/>
          </p:cNvGrpSpPr>
          <p:nvPr/>
        </p:nvGrpSpPr>
        <p:grpSpPr bwMode="auto">
          <a:xfrm>
            <a:off x="4006454" y="2197894"/>
            <a:ext cx="1333500" cy="1108472"/>
            <a:chOff x="5089645" y="2763871"/>
            <a:chExt cx="2372028" cy="1971105"/>
          </a:xfrm>
        </p:grpSpPr>
        <p:pic>
          <p:nvPicPr>
            <p:cNvPr id="5" name="Graphic 1901">
              <a:extLst>
                <a:ext uri="{FF2B5EF4-FFF2-40B4-BE49-F238E27FC236}">
                  <a16:creationId xmlns:a16="http://schemas.microsoft.com/office/drawing/2014/main" id="{77730806-115D-C600-7901-DEA302E72E54}"/>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3740000">
              <a:off x="6822198" y="3499200"/>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6" name="Graphic 1902">
              <a:extLst>
                <a:ext uri="{FF2B5EF4-FFF2-40B4-BE49-F238E27FC236}">
                  <a16:creationId xmlns:a16="http://schemas.microsoft.com/office/drawing/2014/main" id="{EC1D8308-14E0-C37C-6D2C-DEE754CDEB0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3740000">
              <a:off x="6790084" y="3786115"/>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8" name="Graphic 1905">
              <a:extLst>
                <a:ext uri="{FF2B5EF4-FFF2-40B4-BE49-F238E27FC236}">
                  <a16:creationId xmlns:a16="http://schemas.microsoft.com/office/drawing/2014/main" id="{1A684DEC-5725-B2F8-C07A-8F0A66A9382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9800000">
              <a:off x="5547118" y="418084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9" name="Graphic 1907">
              <a:extLst>
                <a:ext uri="{FF2B5EF4-FFF2-40B4-BE49-F238E27FC236}">
                  <a16:creationId xmlns:a16="http://schemas.microsoft.com/office/drawing/2014/main" id="{813567EC-7CB3-6E61-4FE2-E3F48377C94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6180000">
              <a:off x="5811334" y="4284435"/>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0" name="Graphic 1911">
              <a:extLst>
                <a:ext uri="{FF2B5EF4-FFF2-40B4-BE49-F238E27FC236}">
                  <a16:creationId xmlns:a16="http://schemas.microsoft.com/office/drawing/2014/main" id="{4CA22B8D-7120-1B88-06F7-BAF51D698EC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5913082" y="3681230"/>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1" name="Graphic 1914">
              <a:extLst>
                <a:ext uri="{FF2B5EF4-FFF2-40B4-BE49-F238E27FC236}">
                  <a16:creationId xmlns:a16="http://schemas.microsoft.com/office/drawing/2014/main" id="{CB70E1CF-5D3E-121B-75A2-31E337F8449B}"/>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080000">
              <a:off x="6278172" y="4453798"/>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2" name="Graphic 1919">
              <a:extLst>
                <a:ext uri="{FF2B5EF4-FFF2-40B4-BE49-F238E27FC236}">
                  <a16:creationId xmlns:a16="http://schemas.microsoft.com/office/drawing/2014/main" id="{9590B257-C383-B9AB-876E-F4FD14D14265}"/>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1280000">
              <a:off x="6674154" y="4169212"/>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3" name="Graphic 1920">
              <a:extLst>
                <a:ext uri="{FF2B5EF4-FFF2-40B4-BE49-F238E27FC236}">
                  <a16:creationId xmlns:a16="http://schemas.microsoft.com/office/drawing/2014/main" id="{2F334F0B-15B8-26F1-7B4D-09C066C7468D}"/>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8480000">
              <a:off x="5549786" y="3765991"/>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4" name="Graphic 118">
              <a:extLst>
                <a:ext uri="{FF2B5EF4-FFF2-40B4-BE49-F238E27FC236}">
                  <a16:creationId xmlns:a16="http://schemas.microsoft.com/office/drawing/2014/main" id="{C06B6A06-FF5E-5B2B-0A52-A5DB6E81AFD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440000">
              <a:off x="6141642" y="3130021"/>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5" name="Graphic 119">
              <a:extLst>
                <a:ext uri="{FF2B5EF4-FFF2-40B4-BE49-F238E27FC236}">
                  <a16:creationId xmlns:a16="http://schemas.microsoft.com/office/drawing/2014/main" id="{772F476A-D2AD-39C8-91C6-C0E874B5D6A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0800000">
              <a:off x="5386744" y="321514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6" name="Graphic 120">
              <a:extLst>
                <a:ext uri="{FF2B5EF4-FFF2-40B4-BE49-F238E27FC236}">
                  <a16:creationId xmlns:a16="http://schemas.microsoft.com/office/drawing/2014/main" id="{32869EDE-E0BF-5010-13E0-CBDB9B5748E4}"/>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2600000">
              <a:off x="5089645" y="2763871"/>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7" name="Graphic 109">
              <a:extLst>
                <a:ext uri="{FF2B5EF4-FFF2-40B4-BE49-F238E27FC236}">
                  <a16:creationId xmlns:a16="http://schemas.microsoft.com/office/drawing/2014/main" id="{A7E9693B-221D-9843-2173-44F7C4B1A420}"/>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480000">
              <a:off x="7095913" y="318302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8" name="Graphic 110">
              <a:extLst>
                <a:ext uri="{FF2B5EF4-FFF2-40B4-BE49-F238E27FC236}">
                  <a16:creationId xmlns:a16="http://schemas.microsoft.com/office/drawing/2014/main" id="{1D22473B-A84F-4D7E-2241-D17983414E1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440000">
              <a:off x="7095913" y="3425809"/>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19" name="Graphic 111">
              <a:extLst>
                <a:ext uri="{FF2B5EF4-FFF2-40B4-BE49-F238E27FC236}">
                  <a16:creationId xmlns:a16="http://schemas.microsoft.com/office/drawing/2014/main" id="{FF6E912D-B202-1BFD-B0C6-D89FB9906465}"/>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4140000">
              <a:off x="6692832" y="3239997"/>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sp>
        <p:nvSpPr>
          <p:cNvPr id="20" name="Title 3">
            <a:extLst>
              <a:ext uri="{FF2B5EF4-FFF2-40B4-BE49-F238E27FC236}">
                <a16:creationId xmlns:a16="http://schemas.microsoft.com/office/drawing/2014/main" id="{5C696D46-AC61-5DDC-5EFC-4F6A990E2AC0}"/>
              </a:ext>
            </a:extLst>
          </p:cNvPr>
          <p:cNvSpPr txBox="1">
            <a:spLocks/>
          </p:cNvSpPr>
          <p:nvPr/>
        </p:nvSpPr>
        <p:spPr>
          <a:xfrm>
            <a:off x="363944" y="133354"/>
            <a:ext cx="8485200" cy="672166"/>
          </a:xfrm>
          <a:prstGeom prst="rect">
            <a:avLst/>
          </a:prstGeom>
          <a:ln cap="flat" algn="ctr">
            <a:miter lim="800000"/>
            <a:headEnd type="none" w="med" len="med"/>
            <a:tailEnd type="none" w="med" len="med"/>
          </a:ln>
        </p:spPr>
        <p:txBody>
          <a:bodyPr vert="horz" lIns="45720" tIns="45720" rIns="45720" bIns="45720" rtlCol="0" anchor="ctr">
            <a:noAutofit/>
          </a:bodyPr>
          <a:lstStyle>
            <a:lvl1pPr marL="0" indent="0" algn="l" defTabSz="684212" rtl="0" eaLnBrk="0" fontAlgn="base" latinLnBrk="0" hangingPunct="0">
              <a:lnSpc>
                <a:spcPct val="90000"/>
              </a:lnSpc>
              <a:spcBef>
                <a:spcPct val="0"/>
              </a:spcBef>
              <a:spcAft>
                <a:spcPct val="0"/>
              </a:spcAft>
              <a:buClrTx/>
              <a:buSzTx/>
              <a:buFontTx/>
              <a:buNone/>
              <a:defRPr kumimoji="0" lang="en-US" altLang="en-US" sz="2800" b="1" i="0" u="none" kern="1200" baseline="0">
                <a:solidFill>
                  <a:schemeClr val="tx2"/>
                </a:solidFill>
                <a:latin typeface="Arial" pitchFamily="34" charset="0"/>
                <a:ea typeface="Arial" pitchFamily="34" charset="0"/>
                <a:cs typeface="Arial" pitchFamily="34" charset="0"/>
              </a:defRPr>
            </a:lvl1pPr>
          </a:lstStyle>
          <a:p>
            <a:pPr eaLnBrk="1" hangingPunct="1"/>
            <a:r>
              <a:rPr lang="de-DE" sz="2000">
                <a:ln w="9525" cap="flat" cmpd="sng" algn="ctr">
                  <a:noFill/>
                  <a:prstDash val="solid"/>
                  <a:round/>
                  <a:headEnd type="none" w="med" len="med"/>
                  <a:tailEnd type="none" w="med" len="med"/>
                </a:ln>
                <a:solidFill>
                  <a:srgbClr val="7030A0"/>
                </a:solidFill>
                <a:latin typeface="+mj-lt"/>
                <a:ea typeface="Arial"/>
                <a:cs typeface="Arial"/>
              </a:rPr>
              <a:t>Der Verlust der Betazellfunktion tritt über 3 Stadien der T1D-Progression auf,…</a:t>
            </a:r>
            <a:r>
              <a:rPr lang="de-DE" sz="2000" baseline="30000">
                <a:ln w="9525" cap="flat" cmpd="sng" algn="ctr">
                  <a:noFill/>
                  <a:prstDash val="solid"/>
                  <a:round/>
                  <a:headEnd type="none" w="med" len="med"/>
                  <a:tailEnd type="none" w="med" len="med"/>
                </a:ln>
                <a:solidFill>
                  <a:srgbClr val="7030A0"/>
                </a:solidFill>
                <a:latin typeface="+mj-lt"/>
                <a:ea typeface="Arial"/>
                <a:cs typeface="Arial"/>
              </a:rPr>
              <a:t>1</a:t>
            </a:r>
            <a:endParaRPr lang="de-DE" sz="2000" baseline="30000">
              <a:solidFill>
                <a:srgbClr val="7030A0"/>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nodeType="clickEffect">
                                  <p:stCondLst>
                                    <p:cond delay="0"/>
                                  </p:stCondLst>
                                  <p:childTnLst>
                                    <p:set>
                                      <p:cBhvr>
                                        <p:cTn id="6" dur="1" fill="hold">
                                          <p:stCondLst>
                                            <p:cond delay="0"/>
                                          </p:stCondLst>
                                        </p:cTn>
                                        <p:tgtEl>
                                          <p:spTgt spid="23681"/>
                                        </p:tgtEl>
                                        <p:attrNameLst>
                                          <p:attrName>style.visibility</p:attrName>
                                        </p:attrNameLst>
                                      </p:cBhvr>
                                      <p:to>
                                        <p:strVal val="visible"/>
                                      </p:to>
                                    </p:set>
                                    <p:animEffect transition="in" filter="dissolve">
                                      <p:cBhvr>
                                        <p:cTn id="7" dur="500"/>
                                        <p:tgtEl>
                                          <p:spTgt spid="23681"/>
                                        </p:tgtEl>
                                      </p:cBhvr>
                                    </p:animEffect>
                                  </p:childTnLst>
                                </p:cTn>
                              </p:par>
                            </p:childTnLst>
                          </p:cTn>
                        </p:par>
                        <p:par>
                          <p:cTn id="8" fill="hold" nodeType="withGroup">
                            <p:stCondLst>
                              <p:cond delay="500"/>
                            </p:stCondLst>
                            <p:childTnLst>
                              <p:par>
                                <p:cTn id="9" presetID="9" presetClass="exit" presetSubtype="0" fill="hold" nodeType="afterEffect">
                                  <p:stCondLst>
                                    <p:cond delay="500"/>
                                  </p:stCondLst>
                                  <p:childTnLst>
                                    <p:animEffect transition="out" filter="dissolve">
                                      <p:cBhvr>
                                        <p:cTn id="10" dur="500"/>
                                        <p:tgtEl>
                                          <p:spTgt spid="4"/>
                                        </p:tgtEl>
                                      </p:cBhvr>
                                    </p:animEffect>
                                    <p:set>
                                      <p:cBhvr>
                                        <p:cTn id="11" dur="1" fill="hold">
                                          <p:stCondLst>
                                            <p:cond delay="499"/>
                                          </p:stCondLst>
                                        </p:cTn>
                                        <p:tgtEl>
                                          <p:spTgt spid="4"/>
                                        </p:tgtEl>
                                        <p:attrNameLst>
                                          <p:attrName>style.visibility</p:attrName>
                                        </p:attrNameLst>
                                      </p:cBhvr>
                                      <p:to>
                                        <p:strVal val="hidden"/>
                                      </p:to>
                                    </p:set>
                                  </p:childTnLst>
                                </p:cTn>
                              </p:par>
                            </p:childTnLst>
                          </p:cTn>
                        </p:par>
                        <p:par>
                          <p:cTn id="12" fill="hold">
                            <p:stCondLst>
                              <p:cond delay="1500"/>
                            </p:stCondLst>
                            <p:childTnLst>
                              <p:par>
                                <p:cTn id="13" presetID="1" presetClass="exit" presetSubtype="0" fill="hold" nodeType="afterEffect">
                                  <p:stCondLst>
                                    <p:cond delay="750"/>
                                  </p:stCondLst>
                                  <p:childTnLst>
                                    <p:set>
                                      <p:cBhvr>
                                        <p:cTn id="14" dur="1" fill="hold">
                                          <p:stCondLst>
                                            <p:cond delay="0"/>
                                          </p:stCondLst>
                                        </p:cTn>
                                        <p:tgtEl>
                                          <p:spTgt spid="33848"/>
                                        </p:tgtEl>
                                        <p:attrNameLst>
                                          <p:attrName>style.visibility</p:attrName>
                                        </p:attrNameLst>
                                      </p:cBhvr>
                                      <p:to>
                                        <p:strVal val="hidden"/>
                                      </p:to>
                                    </p:set>
                                  </p:childTnLst>
                                </p:cTn>
                              </p:par>
                            </p:childTnLst>
                          </p:cTn>
                        </p:par>
                        <p:par>
                          <p:cTn id="15" fill="hold">
                            <p:stCondLst>
                              <p:cond delay="2250"/>
                            </p:stCondLst>
                            <p:childTnLst>
                              <p:par>
                                <p:cTn id="16" presetID="1" presetClass="entr" presetSubtype="0" fill="hold" nodeType="afterEffect">
                                  <p:stCondLst>
                                    <p:cond delay="500"/>
                                  </p:stCondLst>
                                  <p:childTnLst>
                                    <p:set>
                                      <p:cBhvr>
                                        <p:cTn id="17" dur="1" fill="hold">
                                          <p:stCondLst>
                                            <p:cond delay="0"/>
                                          </p:stCondLst>
                                        </p:cTn>
                                        <p:tgtEl>
                                          <p:spTgt spid="338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2A85F7-3DBE-2253-5F36-D4BC79957289}"/>
            </a:ext>
          </a:extLst>
        </p:cNvPr>
        <p:cNvGrpSpPr/>
        <p:nvPr/>
      </p:nvGrpSpPr>
      <p:grpSpPr>
        <a:xfrm>
          <a:off x="0" y="0"/>
          <a:ext cx="0" cy="0"/>
          <a:chOff x="0" y="0"/>
          <a:chExt cx="0" cy="0"/>
        </a:xfrm>
      </p:grpSpPr>
      <p:sp>
        <p:nvSpPr>
          <p:cNvPr id="7" name="Textplatzhalter 9">
            <a:extLst>
              <a:ext uri="{FF2B5EF4-FFF2-40B4-BE49-F238E27FC236}">
                <a16:creationId xmlns:a16="http://schemas.microsoft.com/office/drawing/2014/main" id="{B2AF5072-2083-90AF-E86B-41043CC61787}"/>
              </a:ext>
            </a:extLst>
          </p:cNvPr>
          <p:cNvSpPr txBox="1">
            <a:spLocks/>
          </p:cNvSpPr>
          <p:nvPr/>
        </p:nvSpPr>
        <p:spPr>
          <a:xfrm>
            <a:off x="325615" y="11354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Schwere Hypoglykämien sind lebensbedrohlich und haben negative akute und Langzeit-Konsequenzen</a:t>
            </a:r>
            <a:r>
              <a:rPr kumimoji="0" lang="de-DE" sz="2000" b="1" i="0" u="none" strike="noStrike" kern="1200" cap="none" spc="0" normalizeH="0" baseline="30000" noProof="0">
                <a:ln>
                  <a:noFill/>
                </a:ln>
                <a:solidFill>
                  <a:srgbClr val="7030A0"/>
                </a:solidFill>
                <a:effectLst/>
                <a:uLnTx/>
                <a:uFillTx/>
                <a:latin typeface="Verdana"/>
                <a:ea typeface="+mn-ea"/>
                <a:cs typeface="+mn-cs"/>
              </a:rPr>
              <a:t>1-4</a:t>
            </a:r>
          </a:p>
        </p:txBody>
      </p:sp>
      <p:sp>
        <p:nvSpPr>
          <p:cNvPr id="3" name="Text Placeholder 4">
            <a:extLst>
              <a:ext uri="{FF2B5EF4-FFF2-40B4-BE49-F238E27FC236}">
                <a16:creationId xmlns:a16="http://schemas.microsoft.com/office/drawing/2014/main" id="{A0317920-C8E7-25EE-C881-0F4EF71030CB}"/>
              </a:ext>
            </a:extLst>
          </p:cNvPr>
          <p:cNvSpPr txBox="1">
            <a:spLocks/>
          </p:cNvSpPr>
          <p:nvPr/>
        </p:nvSpPr>
        <p:spPr>
          <a:xfrm>
            <a:off x="325615" y="4912299"/>
            <a:ext cx="8332002" cy="175230"/>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lang="en-US" sz="600" b="1">
                <a:solidFill>
                  <a:srgbClr val="404040"/>
                </a:solidFill>
                <a:latin typeface="Verdana"/>
              </a:rPr>
              <a:t>1. </a:t>
            </a:r>
            <a:r>
              <a:rPr lang="en-US" sz="600">
                <a:solidFill>
                  <a:srgbClr val="404040"/>
                </a:solidFill>
                <a:latin typeface="Verdana"/>
              </a:rPr>
              <a:t>Frier BM. </a:t>
            </a:r>
            <a:r>
              <a:rPr lang="en-US" sz="600" i="1">
                <a:solidFill>
                  <a:srgbClr val="404040"/>
                </a:solidFill>
                <a:latin typeface="Verdana"/>
              </a:rPr>
              <a:t>Nat Rev Endocrinol</a:t>
            </a:r>
            <a:r>
              <a:rPr lang="en-US" sz="600">
                <a:solidFill>
                  <a:srgbClr val="404040"/>
                </a:solidFill>
                <a:latin typeface="Verdana"/>
              </a:rPr>
              <a:t> 2014; 10: 711</a:t>
            </a:r>
            <a:r>
              <a:rPr lang="en-US" sz="600">
                <a:solidFill>
                  <a:srgbClr val="404040"/>
                </a:solidFill>
                <a:latin typeface="+mn-lt"/>
                <a:cs typeface="+mn-cs"/>
              </a:rPr>
              <a:t>–</a:t>
            </a:r>
            <a:r>
              <a:rPr lang="en-US" sz="600">
                <a:solidFill>
                  <a:srgbClr val="404040"/>
                </a:solidFill>
                <a:latin typeface="Verdana"/>
              </a:rPr>
              <a:t>22. </a:t>
            </a:r>
            <a:r>
              <a:rPr lang="en-US" sz="600" b="1">
                <a:solidFill>
                  <a:srgbClr val="404040"/>
                </a:solidFill>
                <a:latin typeface="Verdana"/>
              </a:rPr>
              <a:t>2.</a:t>
            </a:r>
            <a:r>
              <a:rPr lang="en-US" sz="600">
                <a:solidFill>
                  <a:srgbClr val="404040"/>
                </a:solidFill>
                <a:latin typeface="Verdana"/>
              </a:rPr>
              <a:t> Seaquist ER </a:t>
            </a:r>
            <a:r>
              <a:rPr lang="en-US" sz="600" i="1">
                <a:solidFill>
                  <a:srgbClr val="404040"/>
                </a:solidFill>
                <a:latin typeface="Verdana"/>
              </a:rPr>
              <a:t>et al. Diabetes Care</a:t>
            </a:r>
            <a:r>
              <a:rPr lang="en-US" sz="600">
                <a:solidFill>
                  <a:srgbClr val="404040"/>
                </a:solidFill>
                <a:latin typeface="Verdana"/>
              </a:rPr>
              <a:t> 2013; 36: 1384</a:t>
            </a:r>
            <a:r>
              <a:rPr lang="en-US" sz="600">
                <a:solidFill>
                  <a:srgbClr val="404040"/>
                </a:solidFill>
                <a:latin typeface="+mn-lt"/>
                <a:cs typeface="+mn-cs"/>
              </a:rPr>
              <a:t>–</a:t>
            </a:r>
            <a:r>
              <a:rPr lang="en-US" sz="600">
                <a:solidFill>
                  <a:srgbClr val="404040"/>
                </a:solidFill>
                <a:latin typeface="Verdana"/>
              </a:rPr>
              <a:t>95. </a:t>
            </a:r>
            <a:r>
              <a:rPr lang="en-US" sz="600" b="1">
                <a:solidFill>
                  <a:srgbClr val="404040"/>
                </a:solidFill>
                <a:latin typeface="Verdana"/>
              </a:rPr>
              <a:t>3.</a:t>
            </a:r>
            <a:r>
              <a:rPr lang="en-US" sz="600">
                <a:solidFill>
                  <a:srgbClr val="404040"/>
                </a:solidFill>
                <a:latin typeface="Verdana"/>
              </a:rPr>
              <a:t> Cryer PE. </a:t>
            </a:r>
            <a:r>
              <a:rPr lang="en-US" sz="600" i="1">
                <a:solidFill>
                  <a:srgbClr val="404040"/>
                </a:solidFill>
                <a:latin typeface="Verdana"/>
              </a:rPr>
              <a:t>Diabetes Care</a:t>
            </a:r>
            <a:r>
              <a:rPr lang="en-US" sz="600">
                <a:solidFill>
                  <a:srgbClr val="404040"/>
                </a:solidFill>
                <a:latin typeface="Verdana"/>
              </a:rPr>
              <a:t> 2012; 35: 1814</a:t>
            </a:r>
            <a:r>
              <a:rPr lang="en-US" sz="600">
                <a:solidFill>
                  <a:srgbClr val="404040"/>
                </a:solidFill>
                <a:latin typeface="+mn-lt"/>
                <a:cs typeface="+mn-cs"/>
              </a:rPr>
              <a:t>–</a:t>
            </a:r>
            <a:r>
              <a:rPr lang="en-US" sz="600">
                <a:solidFill>
                  <a:srgbClr val="404040"/>
                </a:solidFill>
                <a:latin typeface="Verdana"/>
              </a:rPr>
              <a:t>6. </a:t>
            </a:r>
            <a:r>
              <a:rPr lang="en-US" sz="600" b="1">
                <a:solidFill>
                  <a:srgbClr val="404040"/>
                </a:solidFill>
                <a:latin typeface="Verdana"/>
              </a:rPr>
              <a:t>4.</a:t>
            </a:r>
            <a:r>
              <a:rPr lang="en-US" sz="600">
                <a:solidFill>
                  <a:srgbClr val="404040"/>
                </a:solidFill>
                <a:latin typeface="Verdana"/>
              </a:rPr>
              <a:t> </a:t>
            </a:r>
            <a:r>
              <a:rPr lang="en-US" sz="600" err="1">
                <a:solidFill>
                  <a:srgbClr val="404040"/>
                </a:solidFill>
                <a:latin typeface="Verdana"/>
              </a:rPr>
              <a:t>Khunti</a:t>
            </a:r>
            <a:r>
              <a:rPr lang="en-US" sz="600">
                <a:solidFill>
                  <a:srgbClr val="404040"/>
                </a:solidFill>
                <a:latin typeface="Verdana"/>
              </a:rPr>
              <a:t> K </a:t>
            </a:r>
            <a:r>
              <a:rPr lang="en-US" sz="600" i="1">
                <a:solidFill>
                  <a:srgbClr val="404040"/>
                </a:solidFill>
                <a:latin typeface="Verdana"/>
              </a:rPr>
              <a:t>et al. Diabetes Care</a:t>
            </a:r>
            <a:r>
              <a:rPr lang="en-US" sz="600">
                <a:solidFill>
                  <a:srgbClr val="404040"/>
                </a:solidFill>
                <a:latin typeface="Verdana"/>
              </a:rPr>
              <a:t> 2015; 38: 316</a:t>
            </a:r>
            <a:r>
              <a:rPr lang="en-US" sz="600">
                <a:solidFill>
                  <a:srgbClr val="404040"/>
                </a:solidFill>
                <a:latin typeface="+mn-lt"/>
                <a:cs typeface="+mn-cs"/>
              </a:rPr>
              <a:t>–</a:t>
            </a:r>
            <a:r>
              <a:rPr lang="en-US" sz="600">
                <a:solidFill>
                  <a:srgbClr val="404040"/>
                </a:solidFill>
                <a:latin typeface="Verdana"/>
              </a:rPr>
              <a:t>22.</a:t>
            </a:r>
          </a:p>
        </p:txBody>
      </p:sp>
      <p:sp>
        <p:nvSpPr>
          <p:cNvPr id="55" name="Circle: Hollow 55">
            <a:extLst>
              <a:ext uri="{FF2B5EF4-FFF2-40B4-BE49-F238E27FC236}">
                <a16:creationId xmlns:a16="http://schemas.microsoft.com/office/drawing/2014/main" id="{4063060E-764A-2F38-7DCB-045518B9FCC5}"/>
              </a:ext>
            </a:extLst>
          </p:cNvPr>
          <p:cNvSpPr/>
          <p:nvPr/>
        </p:nvSpPr>
        <p:spPr>
          <a:xfrm>
            <a:off x="3035543" y="1035293"/>
            <a:ext cx="3072914" cy="3072914"/>
          </a:xfrm>
          <a:prstGeom prst="donut">
            <a:avLst>
              <a:gd name="adj" fmla="val 12579"/>
            </a:avLst>
          </a:prstGeom>
          <a:solidFill>
            <a:srgbClr val="C7E7E4"/>
          </a:solidFill>
          <a:ln w="25400" cap="flat" cmpd="sng" algn="ctr">
            <a:noFill/>
            <a:prstDash val="solid"/>
          </a:ln>
          <a:effectLst/>
        </p:spPr>
        <p:txBody>
          <a:bodyPr wrap="square"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6" name="TextBox 6">
            <a:extLst>
              <a:ext uri="{FF2B5EF4-FFF2-40B4-BE49-F238E27FC236}">
                <a16:creationId xmlns:a16="http://schemas.microsoft.com/office/drawing/2014/main" id="{1AD39FF4-7F9A-305C-B7EA-848EFFF5863C}"/>
              </a:ext>
            </a:extLst>
          </p:cNvPr>
          <p:cNvSpPr txBox="1"/>
          <p:nvPr/>
        </p:nvSpPr>
        <p:spPr>
          <a:xfrm>
            <a:off x="6179161" y="2851127"/>
            <a:ext cx="1171796" cy="138499"/>
          </a:xfrm>
          <a:prstGeom prst="rect">
            <a:avLst/>
          </a:prstGeom>
          <a:noFill/>
        </p:spPr>
        <p:txBody>
          <a:bodyPr wrap="none" lIns="0" tIns="0" rIns="0" bIns="0" rtlCol="0">
            <a:spAutoFit/>
          </a:bodyPr>
          <a:lstStyle>
            <a:defPPr>
              <a:defRPr lang="en-US"/>
            </a:defPPr>
            <a:lvl1pPr marR="0" lvl="0" indent="0" defTabSz="914377" fontAlgn="base">
              <a:lnSpc>
                <a:spcPct val="100000"/>
              </a:lnSpc>
              <a:spcBef>
                <a:spcPct val="0"/>
              </a:spcBef>
              <a:spcAft>
                <a:spcPct val="0"/>
              </a:spcAft>
              <a:buClrTx/>
              <a:buSzTx/>
              <a:buFontTx/>
              <a:buNone/>
              <a:tabLst/>
              <a:defRPr kumimoji="0" sz="1200" b="1" i="0" u="none" strike="noStrike" cap="none" spc="0" normalizeH="0" baseline="0">
                <a:ln>
                  <a:noFill/>
                </a:ln>
                <a:effectLst/>
                <a:uLnTx/>
                <a:uFillTx/>
                <a:latin typeface="+mj-lt"/>
                <a:cs typeface="Arial" charset="0"/>
              </a:defRPr>
            </a:lvl1pPr>
          </a:lstStyle>
          <a:p>
            <a:pPr defTabSz="685783">
              <a:defRPr/>
            </a:pPr>
            <a:r>
              <a:rPr lang="en-US" sz="900" err="1">
                <a:solidFill>
                  <a:srgbClr val="2F3651"/>
                </a:solidFill>
                <a:latin typeface="+mn-lt"/>
              </a:rPr>
              <a:t>Kognitiver</a:t>
            </a:r>
            <a:r>
              <a:rPr lang="en-US" sz="900">
                <a:solidFill>
                  <a:srgbClr val="2F3651"/>
                </a:solidFill>
                <a:latin typeface="+mn-lt"/>
              </a:rPr>
              <a:t> Abbau</a:t>
            </a:r>
            <a:r>
              <a:rPr lang="en-US" sz="900" b="0" baseline="30000">
                <a:solidFill>
                  <a:srgbClr val="2F3651"/>
                </a:solidFill>
                <a:latin typeface="+mn-lt"/>
              </a:rPr>
              <a:t>1</a:t>
            </a:r>
          </a:p>
        </p:txBody>
      </p:sp>
      <p:sp>
        <p:nvSpPr>
          <p:cNvPr id="57" name="TextBox 11">
            <a:extLst>
              <a:ext uri="{FF2B5EF4-FFF2-40B4-BE49-F238E27FC236}">
                <a16:creationId xmlns:a16="http://schemas.microsoft.com/office/drawing/2014/main" id="{A9B33483-1093-4DEC-DD3C-BA73D79821AD}"/>
              </a:ext>
            </a:extLst>
          </p:cNvPr>
          <p:cNvSpPr txBox="1"/>
          <p:nvPr/>
        </p:nvSpPr>
        <p:spPr>
          <a:xfrm>
            <a:off x="2020224" y="1285004"/>
            <a:ext cx="1216453" cy="397545"/>
          </a:xfrm>
          <a:prstGeom prst="rect">
            <a:avLst/>
          </a:prstGeom>
          <a:noFill/>
        </p:spPr>
        <p:txBody>
          <a:bodyPr wrap="square" lIns="0" tIns="0" rIns="0" bIns="0" rtlCol="0">
            <a:spAutoFit/>
          </a:bodyPr>
          <a:lstStyle/>
          <a:p>
            <a:pPr algn="r" defTabSz="685783" fontAlgn="base">
              <a:lnSpc>
                <a:spcPct val="90000"/>
              </a:lnSpc>
              <a:spcBef>
                <a:spcPts val="225"/>
              </a:spcBef>
              <a:spcAft>
                <a:spcPct val="0"/>
              </a:spcAft>
              <a:defRPr/>
            </a:pPr>
            <a:r>
              <a:rPr lang="en-US" sz="900" b="1" err="1">
                <a:solidFill>
                  <a:srgbClr val="2F3651"/>
                </a:solidFill>
                <a:cs typeface="Arial" charset="0"/>
              </a:rPr>
              <a:t>Akute</a:t>
            </a:r>
            <a:r>
              <a:rPr lang="en-US" sz="900" b="1">
                <a:solidFill>
                  <a:srgbClr val="2F3651"/>
                </a:solidFill>
                <a:cs typeface="Arial" charset="0"/>
              </a:rPr>
              <a:t> Symptome</a:t>
            </a:r>
            <a:r>
              <a:rPr lang="en-US" sz="900" baseline="30000">
                <a:solidFill>
                  <a:srgbClr val="2F3651"/>
                </a:solidFill>
                <a:cs typeface="Arial" charset="0"/>
              </a:rPr>
              <a:t>1</a:t>
            </a:r>
            <a:r>
              <a:rPr lang="en-US" sz="900" b="1">
                <a:solidFill>
                  <a:srgbClr val="2F3651"/>
                </a:solidFill>
                <a:cs typeface="Arial" charset="0"/>
              </a:rPr>
              <a:t> </a:t>
            </a:r>
            <a:endParaRPr lang="en-US" sz="900">
              <a:solidFill>
                <a:srgbClr val="2F3651"/>
              </a:solidFill>
              <a:cs typeface="Arial" charset="0"/>
            </a:endParaRPr>
          </a:p>
          <a:p>
            <a:pPr algn="r" defTabSz="685783" fontAlgn="base">
              <a:lnSpc>
                <a:spcPct val="90000"/>
              </a:lnSpc>
              <a:spcBef>
                <a:spcPts val="225"/>
              </a:spcBef>
              <a:spcAft>
                <a:spcPct val="0"/>
              </a:spcAft>
              <a:defRPr/>
            </a:pPr>
            <a:r>
              <a:rPr lang="en-US" sz="800" err="1">
                <a:solidFill>
                  <a:srgbClr val="2F3651"/>
                </a:solidFill>
                <a:cs typeface="Arial" charset="0"/>
              </a:rPr>
              <a:t>Neuroglykopenische</a:t>
            </a:r>
            <a:endParaRPr lang="en-US" sz="800">
              <a:solidFill>
                <a:srgbClr val="2F3651"/>
              </a:solidFill>
              <a:cs typeface="Arial" charset="0"/>
            </a:endParaRPr>
          </a:p>
          <a:p>
            <a:pPr algn="r" defTabSz="685783" fontAlgn="base">
              <a:lnSpc>
                <a:spcPct val="90000"/>
              </a:lnSpc>
              <a:spcBef>
                <a:spcPts val="225"/>
              </a:spcBef>
              <a:spcAft>
                <a:spcPct val="0"/>
              </a:spcAft>
              <a:defRPr/>
            </a:pPr>
            <a:r>
              <a:rPr lang="en-US" sz="800" err="1">
                <a:solidFill>
                  <a:srgbClr val="2F3651"/>
                </a:solidFill>
                <a:cs typeface="Arial" charset="0"/>
              </a:rPr>
              <a:t>Autonome</a:t>
            </a:r>
            <a:endParaRPr lang="en-US" sz="800">
              <a:solidFill>
                <a:srgbClr val="2F3651"/>
              </a:solidFill>
              <a:cs typeface="Arial" charset="0"/>
            </a:endParaRPr>
          </a:p>
        </p:txBody>
      </p:sp>
      <p:sp>
        <p:nvSpPr>
          <p:cNvPr id="58" name="TextBox 16">
            <a:extLst>
              <a:ext uri="{FF2B5EF4-FFF2-40B4-BE49-F238E27FC236}">
                <a16:creationId xmlns:a16="http://schemas.microsoft.com/office/drawing/2014/main" id="{F7BDDEE7-2A4F-02DF-E264-BCF3FE796575}"/>
              </a:ext>
            </a:extLst>
          </p:cNvPr>
          <p:cNvSpPr txBox="1"/>
          <p:nvPr/>
        </p:nvSpPr>
        <p:spPr>
          <a:xfrm>
            <a:off x="5680092" y="1295423"/>
            <a:ext cx="1328890" cy="138499"/>
          </a:xfrm>
          <a:prstGeom prst="rect">
            <a:avLst/>
          </a:prstGeom>
          <a:noFill/>
        </p:spPr>
        <p:txBody>
          <a:bodyPr wrap="none" lIns="0" tIns="0" rIns="0" bIns="0" rtlCol="0">
            <a:spAutoFit/>
          </a:bodyPr>
          <a:lstStyle/>
          <a:p>
            <a:pPr defTabSz="685783" fontAlgn="base">
              <a:spcBef>
                <a:spcPct val="0"/>
              </a:spcBef>
              <a:spcAft>
                <a:spcPct val="0"/>
              </a:spcAft>
              <a:defRPr/>
            </a:pPr>
            <a:r>
              <a:rPr lang="en-US" sz="900" b="1">
                <a:solidFill>
                  <a:srgbClr val="2F3651"/>
                </a:solidFill>
                <a:cs typeface="Arial" charset="0"/>
              </a:rPr>
              <a:t>Hypoglykämieangst</a:t>
            </a:r>
            <a:r>
              <a:rPr lang="en-US" sz="900" baseline="30000">
                <a:solidFill>
                  <a:srgbClr val="2F3651"/>
                </a:solidFill>
                <a:cs typeface="Arial" charset="0"/>
              </a:rPr>
              <a:t>1</a:t>
            </a:r>
          </a:p>
        </p:txBody>
      </p:sp>
      <p:sp>
        <p:nvSpPr>
          <p:cNvPr id="59" name="TextBox 17">
            <a:extLst>
              <a:ext uri="{FF2B5EF4-FFF2-40B4-BE49-F238E27FC236}">
                <a16:creationId xmlns:a16="http://schemas.microsoft.com/office/drawing/2014/main" id="{81E49EB3-DC64-E60D-2E28-11824508CD9F}"/>
              </a:ext>
            </a:extLst>
          </p:cNvPr>
          <p:cNvSpPr txBox="1"/>
          <p:nvPr/>
        </p:nvSpPr>
        <p:spPr>
          <a:xfrm>
            <a:off x="773350" y="1919862"/>
            <a:ext cx="2030492" cy="371897"/>
          </a:xfrm>
          <a:prstGeom prst="rect">
            <a:avLst/>
          </a:prstGeom>
          <a:noFill/>
        </p:spPr>
        <p:txBody>
          <a:bodyPr wrap="square" lIns="0" tIns="0" rIns="0" bIns="0" rtlCol="0">
            <a:spAutoFit/>
          </a:bodyPr>
          <a:lstStyle/>
          <a:p>
            <a:pPr algn="r" defTabSz="685783" fontAlgn="base">
              <a:lnSpc>
                <a:spcPct val="90000"/>
              </a:lnSpc>
              <a:spcBef>
                <a:spcPts val="225"/>
              </a:spcBef>
              <a:spcAft>
                <a:spcPct val="0"/>
              </a:spcAft>
              <a:defRPr/>
            </a:pPr>
            <a:r>
              <a:rPr lang="en-US" sz="900" b="1" err="1">
                <a:solidFill>
                  <a:srgbClr val="2F3651"/>
                </a:solidFill>
                <a:cs typeface="Arial" charset="0"/>
              </a:rPr>
              <a:t>Kognitive</a:t>
            </a:r>
            <a:r>
              <a:rPr lang="en-US" sz="900" b="1">
                <a:solidFill>
                  <a:srgbClr val="2F3651"/>
                </a:solidFill>
                <a:cs typeface="Arial" charset="0"/>
              </a:rPr>
              <a:t> Beeinträchtigung</a:t>
            </a:r>
            <a:r>
              <a:rPr lang="en-US" sz="900" baseline="30000">
                <a:solidFill>
                  <a:srgbClr val="2F3651"/>
                </a:solidFill>
                <a:cs typeface="Arial" charset="0"/>
              </a:rPr>
              <a:t>1,2</a:t>
            </a:r>
            <a:endParaRPr lang="en-US" sz="900">
              <a:solidFill>
                <a:srgbClr val="2F3651"/>
              </a:solidFill>
              <a:cs typeface="Arial" charset="0"/>
            </a:endParaRPr>
          </a:p>
          <a:p>
            <a:pPr algn="r" defTabSz="685783" fontAlgn="base">
              <a:lnSpc>
                <a:spcPct val="90000"/>
              </a:lnSpc>
              <a:spcBef>
                <a:spcPts val="225"/>
              </a:spcBef>
              <a:spcAft>
                <a:spcPct val="0"/>
              </a:spcAft>
              <a:defRPr/>
            </a:pPr>
            <a:r>
              <a:rPr lang="de-DE" sz="800">
                <a:solidFill>
                  <a:srgbClr val="2F3651"/>
                </a:solidFill>
                <a:cs typeface="Arial" charset="0"/>
              </a:rPr>
              <a:t>Beeinträchtigung der Arbeitsleistung und der sozialen Aktivitäten</a:t>
            </a:r>
            <a:endParaRPr lang="en-US" sz="800" baseline="30000">
              <a:solidFill>
                <a:srgbClr val="2F3651"/>
              </a:solidFill>
              <a:cs typeface="Arial" charset="0"/>
            </a:endParaRPr>
          </a:p>
        </p:txBody>
      </p:sp>
      <p:sp>
        <p:nvSpPr>
          <p:cNvPr id="60" name="TextBox 22">
            <a:extLst>
              <a:ext uri="{FF2B5EF4-FFF2-40B4-BE49-F238E27FC236}">
                <a16:creationId xmlns:a16="http://schemas.microsoft.com/office/drawing/2014/main" id="{58C08B8B-137E-2BFB-8522-70F34F986D9B}"/>
              </a:ext>
            </a:extLst>
          </p:cNvPr>
          <p:cNvSpPr txBox="1"/>
          <p:nvPr/>
        </p:nvSpPr>
        <p:spPr>
          <a:xfrm>
            <a:off x="1343503" y="2642710"/>
            <a:ext cx="1596891" cy="593496"/>
          </a:xfrm>
          <a:prstGeom prst="rect">
            <a:avLst/>
          </a:prstGeom>
          <a:noFill/>
        </p:spPr>
        <p:txBody>
          <a:bodyPr wrap="square" lIns="0" tIns="0" rIns="0" bIns="0" rtlCol="0">
            <a:spAutoFit/>
          </a:bodyPr>
          <a:lstStyle/>
          <a:p>
            <a:pPr algn="r" defTabSz="685783" fontAlgn="base">
              <a:lnSpc>
                <a:spcPct val="90000"/>
              </a:lnSpc>
              <a:spcBef>
                <a:spcPts val="225"/>
              </a:spcBef>
              <a:spcAft>
                <a:spcPct val="0"/>
              </a:spcAft>
              <a:defRPr/>
            </a:pPr>
            <a:r>
              <a:rPr lang="en-US" sz="900" b="1" err="1">
                <a:solidFill>
                  <a:srgbClr val="2F3651"/>
                </a:solidFill>
                <a:cs typeface="Arial" charset="0"/>
              </a:rPr>
              <a:t>Akute</a:t>
            </a:r>
            <a:r>
              <a:rPr lang="en-US" sz="900" b="1">
                <a:solidFill>
                  <a:srgbClr val="2F3651"/>
                </a:solidFill>
                <a:cs typeface="Arial" charset="0"/>
              </a:rPr>
              <a:t> Morbidität</a:t>
            </a:r>
            <a:r>
              <a:rPr lang="en-US" sz="900" baseline="30000">
                <a:solidFill>
                  <a:srgbClr val="2F3651"/>
                </a:solidFill>
                <a:cs typeface="Arial" charset="0"/>
              </a:rPr>
              <a:t>1</a:t>
            </a:r>
          </a:p>
          <a:p>
            <a:pPr algn="r" defTabSz="685783" fontAlgn="base">
              <a:lnSpc>
                <a:spcPct val="90000"/>
              </a:lnSpc>
              <a:spcBef>
                <a:spcPts val="225"/>
              </a:spcBef>
              <a:spcAft>
                <a:spcPct val="0"/>
              </a:spcAft>
              <a:defRPr/>
            </a:pPr>
            <a:r>
              <a:rPr lang="en-US" sz="800" err="1">
                <a:solidFill>
                  <a:srgbClr val="2F3651"/>
                </a:solidFill>
                <a:cs typeface="Arial" charset="0"/>
              </a:rPr>
              <a:t>Unfälle</a:t>
            </a:r>
            <a:r>
              <a:rPr lang="en-US" sz="800">
                <a:solidFill>
                  <a:srgbClr val="2F3651"/>
                </a:solidFill>
                <a:cs typeface="Arial" charset="0"/>
              </a:rPr>
              <a:t> und </a:t>
            </a:r>
            <a:r>
              <a:rPr lang="en-US" sz="800" err="1">
                <a:solidFill>
                  <a:srgbClr val="2F3651"/>
                </a:solidFill>
                <a:cs typeface="Arial" charset="0"/>
              </a:rPr>
              <a:t>Verletzungen</a:t>
            </a:r>
            <a:br>
              <a:rPr lang="en-US" sz="800">
                <a:solidFill>
                  <a:srgbClr val="2F3651"/>
                </a:solidFill>
                <a:cs typeface="Arial" charset="0"/>
              </a:rPr>
            </a:br>
            <a:r>
              <a:rPr lang="en-US" sz="800">
                <a:solidFill>
                  <a:srgbClr val="2F3651"/>
                </a:solidFill>
                <a:cs typeface="Arial" charset="0"/>
              </a:rPr>
              <a:t>Koma und </a:t>
            </a:r>
            <a:r>
              <a:rPr lang="en-US" sz="800" err="1">
                <a:solidFill>
                  <a:srgbClr val="2F3651"/>
                </a:solidFill>
                <a:cs typeface="Arial" charset="0"/>
              </a:rPr>
              <a:t>Krampfanfälle</a:t>
            </a:r>
            <a:br>
              <a:rPr lang="en-US" sz="800">
                <a:solidFill>
                  <a:srgbClr val="2F3651"/>
                </a:solidFill>
                <a:cs typeface="Arial" charset="0"/>
              </a:rPr>
            </a:br>
            <a:r>
              <a:rPr lang="en-US" sz="800" err="1">
                <a:solidFill>
                  <a:srgbClr val="2F3651"/>
                </a:solidFill>
                <a:cs typeface="Arial" charset="0"/>
              </a:rPr>
              <a:t>Kardiovaskuläre</a:t>
            </a:r>
            <a:r>
              <a:rPr lang="en-US" sz="800">
                <a:solidFill>
                  <a:srgbClr val="2F3651"/>
                </a:solidFill>
                <a:cs typeface="Arial" charset="0"/>
              </a:rPr>
              <a:t> </a:t>
            </a:r>
            <a:r>
              <a:rPr lang="en-US" sz="800" err="1">
                <a:solidFill>
                  <a:srgbClr val="2F3651"/>
                </a:solidFill>
                <a:cs typeface="Arial" charset="0"/>
              </a:rPr>
              <a:t>Ereignisse</a:t>
            </a:r>
            <a:br>
              <a:rPr lang="en-US" sz="800">
                <a:solidFill>
                  <a:srgbClr val="2F3651"/>
                </a:solidFill>
                <a:cs typeface="Arial" charset="0"/>
              </a:rPr>
            </a:br>
            <a:r>
              <a:rPr lang="en-US" sz="800" err="1">
                <a:solidFill>
                  <a:srgbClr val="2F3651"/>
                </a:solidFill>
                <a:cs typeface="Arial" charset="0"/>
              </a:rPr>
              <a:t>Cerebrovaskuläre</a:t>
            </a:r>
            <a:r>
              <a:rPr lang="en-US" sz="800">
                <a:solidFill>
                  <a:srgbClr val="2F3651"/>
                </a:solidFill>
                <a:cs typeface="Arial" charset="0"/>
              </a:rPr>
              <a:t> </a:t>
            </a:r>
            <a:r>
              <a:rPr lang="en-US" sz="800" err="1">
                <a:solidFill>
                  <a:srgbClr val="2F3651"/>
                </a:solidFill>
                <a:cs typeface="Arial" charset="0"/>
              </a:rPr>
              <a:t>Ereignisse</a:t>
            </a:r>
            <a:endParaRPr lang="en-US" sz="800">
              <a:solidFill>
                <a:srgbClr val="2F3651"/>
              </a:solidFill>
              <a:cs typeface="Arial" charset="0"/>
            </a:endParaRPr>
          </a:p>
        </p:txBody>
      </p:sp>
      <p:sp>
        <p:nvSpPr>
          <p:cNvPr id="61" name="TextBox 27">
            <a:extLst>
              <a:ext uri="{FF2B5EF4-FFF2-40B4-BE49-F238E27FC236}">
                <a16:creationId xmlns:a16="http://schemas.microsoft.com/office/drawing/2014/main" id="{AE5CC920-A2EC-3347-6E1B-129DF97C8943}"/>
              </a:ext>
            </a:extLst>
          </p:cNvPr>
          <p:cNvSpPr txBox="1"/>
          <p:nvPr/>
        </p:nvSpPr>
        <p:spPr>
          <a:xfrm>
            <a:off x="2558756" y="3583141"/>
            <a:ext cx="772647" cy="138499"/>
          </a:xfrm>
          <a:prstGeom prst="rect">
            <a:avLst/>
          </a:prstGeom>
          <a:noFill/>
        </p:spPr>
        <p:txBody>
          <a:bodyPr wrap="none" lIns="0" tIns="0" rIns="0" bIns="0" rtlCol="0">
            <a:spAutoFit/>
          </a:bodyPr>
          <a:lstStyle/>
          <a:p>
            <a:pPr algn="r" defTabSz="685783" fontAlgn="base">
              <a:spcAft>
                <a:spcPct val="0"/>
              </a:spcAft>
              <a:defRPr/>
            </a:pPr>
            <a:r>
              <a:rPr lang="en-US" sz="900" b="1">
                <a:solidFill>
                  <a:srgbClr val="2F3651"/>
                </a:solidFill>
                <a:cs typeface="Arial" charset="0"/>
              </a:rPr>
              <a:t>Mortalität</a:t>
            </a:r>
            <a:r>
              <a:rPr lang="en-US" sz="900" baseline="30000">
                <a:solidFill>
                  <a:srgbClr val="2F3651"/>
                </a:solidFill>
                <a:cs typeface="Arial" charset="0"/>
              </a:rPr>
              <a:t>2</a:t>
            </a:r>
            <a:r>
              <a:rPr lang="en-US" sz="900" baseline="30000">
                <a:solidFill>
                  <a:srgbClr val="2F3651"/>
                </a:solidFill>
                <a:cs typeface="Arial" panose="020B0604020202020204" pitchFamily="34" charset="0"/>
              </a:rPr>
              <a:t>-</a:t>
            </a:r>
            <a:r>
              <a:rPr lang="en-US" sz="900" baseline="30000">
                <a:solidFill>
                  <a:srgbClr val="2F3651"/>
                </a:solidFill>
                <a:cs typeface="Arial" charset="0"/>
              </a:rPr>
              <a:t>4</a:t>
            </a:r>
            <a:endParaRPr lang="en-US" sz="900">
              <a:solidFill>
                <a:srgbClr val="2F3651"/>
              </a:solidFill>
              <a:cs typeface="Arial" charset="0"/>
            </a:endParaRPr>
          </a:p>
        </p:txBody>
      </p:sp>
      <p:sp>
        <p:nvSpPr>
          <p:cNvPr id="62" name="TextBox 31">
            <a:extLst>
              <a:ext uri="{FF2B5EF4-FFF2-40B4-BE49-F238E27FC236}">
                <a16:creationId xmlns:a16="http://schemas.microsoft.com/office/drawing/2014/main" id="{357963E9-40C3-7BFC-FCA4-6A7F7EC81938}"/>
              </a:ext>
            </a:extLst>
          </p:cNvPr>
          <p:cNvSpPr txBox="1"/>
          <p:nvPr/>
        </p:nvSpPr>
        <p:spPr>
          <a:xfrm>
            <a:off x="5605886" y="3751416"/>
            <a:ext cx="687689" cy="138499"/>
          </a:xfrm>
          <a:prstGeom prst="rect">
            <a:avLst/>
          </a:prstGeom>
          <a:noFill/>
        </p:spPr>
        <p:txBody>
          <a:bodyPr wrap="none" lIns="0" tIns="0" rIns="0" bIns="0" rtlCol="0">
            <a:spAutoFit/>
          </a:bodyPr>
          <a:lstStyle>
            <a:defPPr>
              <a:defRPr lang="en-US"/>
            </a:defPPr>
            <a:lvl1pPr marR="0" lvl="0" indent="0" defTabSz="914377" fontAlgn="base">
              <a:lnSpc>
                <a:spcPct val="100000"/>
              </a:lnSpc>
              <a:spcBef>
                <a:spcPct val="0"/>
              </a:spcBef>
              <a:spcAft>
                <a:spcPct val="0"/>
              </a:spcAft>
              <a:buClrTx/>
              <a:buSzTx/>
              <a:buFontTx/>
              <a:buNone/>
              <a:tabLst/>
              <a:defRPr kumimoji="0" sz="1200" b="1" i="0" u="none" strike="noStrike" cap="none" spc="0" normalizeH="0" baseline="0">
                <a:ln>
                  <a:noFill/>
                </a:ln>
                <a:effectLst/>
                <a:uLnTx/>
                <a:uFillTx/>
                <a:latin typeface="+mj-lt"/>
                <a:cs typeface="Arial" charset="0"/>
              </a:defRPr>
            </a:lvl1pPr>
          </a:lstStyle>
          <a:p>
            <a:pPr defTabSz="685783">
              <a:defRPr/>
            </a:pPr>
            <a:r>
              <a:rPr lang="en-US" sz="900">
                <a:solidFill>
                  <a:srgbClr val="2F3651"/>
                </a:solidFill>
                <a:latin typeface="+mn-lt"/>
              </a:rPr>
              <a:t>Mortalität</a:t>
            </a:r>
            <a:r>
              <a:rPr lang="en-US" sz="900" b="0" baseline="30000">
                <a:solidFill>
                  <a:srgbClr val="2F3651"/>
                </a:solidFill>
                <a:latin typeface="+mn-lt"/>
              </a:rPr>
              <a:t>4</a:t>
            </a:r>
          </a:p>
        </p:txBody>
      </p:sp>
      <p:sp>
        <p:nvSpPr>
          <p:cNvPr id="63" name="TextBox 35">
            <a:extLst>
              <a:ext uri="{FF2B5EF4-FFF2-40B4-BE49-F238E27FC236}">
                <a16:creationId xmlns:a16="http://schemas.microsoft.com/office/drawing/2014/main" id="{4C6C9519-38B1-F2E5-673F-3BC2C4594D9A}"/>
              </a:ext>
            </a:extLst>
          </p:cNvPr>
          <p:cNvSpPr txBox="1"/>
          <p:nvPr/>
        </p:nvSpPr>
        <p:spPr>
          <a:xfrm>
            <a:off x="6059139" y="1677091"/>
            <a:ext cx="1207425" cy="249299"/>
          </a:xfrm>
          <a:prstGeom prst="rect">
            <a:avLst/>
          </a:prstGeom>
          <a:noFill/>
        </p:spPr>
        <p:txBody>
          <a:bodyPr wrap="square" lIns="0" tIns="0" rIns="0" bIns="0" rtlCol="0">
            <a:spAutoFit/>
          </a:bodyPr>
          <a:lstStyle>
            <a:defPPr>
              <a:defRPr lang="en-US"/>
            </a:defPPr>
            <a:lvl1pPr marR="0" lvl="0" indent="0" defTabSz="914377" fontAlgn="base">
              <a:lnSpc>
                <a:spcPct val="100000"/>
              </a:lnSpc>
              <a:spcBef>
                <a:spcPct val="0"/>
              </a:spcBef>
              <a:spcAft>
                <a:spcPct val="0"/>
              </a:spcAft>
              <a:buClrTx/>
              <a:buSzTx/>
              <a:buFontTx/>
              <a:buNone/>
              <a:tabLst/>
              <a:defRPr kumimoji="0" sz="1200" b="1" i="0" u="none" strike="noStrike" cap="none" spc="0" normalizeH="0" baseline="0">
                <a:ln>
                  <a:noFill/>
                </a:ln>
                <a:effectLst/>
                <a:uLnTx/>
                <a:uFillTx/>
                <a:latin typeface="+mj-lt"/>
                <a:cs typeface="Arial" charset="0"/>
              </a:defRPr>
            </a:lvl1pPr>
          </a:lstStyle>
          <a:p>
            <a:pPr defTabSz="685783">
              <a:lnSpc>
                <a:spcPct val="90000"/>
              </a:lnSpc>
              <a:defRPr/>
            </a:pPr>
            <a:r>
              <a:rPr lang="en-US" sz="900" err="1">
                <a:solidFill>
                  <a:srgbClr val="2F3651"/>
                </a:solidFill>
                <a:latin typeface="+mn-lt"/>
              </a:rPr>
              <a:t>Verminderte</a:t>
            </a:r>
            <a:r>
              <a:rPr lang="en-US" sz="900">
                <a:solidFill>
                  <a:srgbClr val="2F3651"/>
                </a:solidFill>
                <a:latin typeface="+mn-lt"/>
              </a:rPr>
              <a:t> Lebensqualität</a:t>
            </a:r>
            <a:r>
              <a:rPr lang="en-US" sz="900" b="0" baseline="30000">
                <a:solidFill>
                  <a:srgbClr val="2F3651"/>
                </a:solidFill>
                <a:latin typeface="+mn-lt"/>
              </a:rPr>
              <a:t>1,2</a:t>
            </a:r>
          </a:p>
        </p:txBody>
      </p:sp>
      <p:sp>
        <p:nvSpPr>
          <p:cNvPr id="64" name="TextBox 36">
            <a:extLst>
              <a:ext uri="{FF2B5EF4-FFF2-40B4-BE49-F238E27FC236}">
                <a16:creationId xmlns:a16="http://schemas.microsoft.com/office/drawing/2014/main" id="{69267456-570B-E9FE-5A6C-9D841BCFE762}"/>
              </a:ext>
            </a:extLst>
          </p:cNvPr>
          <p:cNvSpPr txBox="1"/>
          <p:nvPr/>
        </p:nvSpPr>
        <p:spPr>
          <a:xfrm>
            <a:off x="6213657" y="2165071"/>
            <a:ext cx="1607381" cy="249299"/>
          </a:xfrm>
          <a:prstGeom prst="rect">
            <a:avLst/>
          </a:prstGeom>
          <a:noFill/>
        </p:spPr>
        <p:txBody>
          <a:bodyPr wrap="square" lIns="0" tIns="0" rIns="0" bIns="0" rtlCol="0">
            <a:spAutoFit/>
          </a:bodyPr>
          <a:lstStyle>
            <a:defPPr>
              <a:defRPr lang="en-US"/>
            </a:defPPr>
            <a:lvl1pPr marR="0" lvl="0" indent="0" defTabSz="914377" fontAlgn="base">
              <a:lnSpc>
                <a:spcPct val="100000"/>
              </a:lnSpc>
              <a:spcBef>
                <a:spcPct val="0"/>
              </a:spcBef>
              <a:spcAft>
                <a:spcPct val="0"/>
              </a:spcAft>
              <a:buClrTx/>
              <a:buSzTx/>
              <a:buFontTx/>
              <a:buNone/>
              <a:tabLst/>
              <a:defRPr kumimoji="0" sz="1200" b="1" i="0" u="none" strike="noStrike" cap="none" spc="0" normalizeH="0" baseline="0">
                <a:ln>
                  <a:noFill/>
                </a:ln>
                <a:effectLst/>
                <a:uLnTx/>
                <a:uFillTx/>
                <a:latin typeface="+mj-lt"/>
                <a:cs typeface="Arial" charset="0"/>
              </a:defRPr>
            </a:lvl1pPr>
          </a:lstStyle>
          <a:p>
            <a:pPr defTabSz="685783">
              <a:lnSpc>
                <a:spcPct val="90000"/>
              </a:lnSpc>
              <a:defRPr/>
            </a:pPr>
            <a:r>
              <a:rPr lang="en-US" sz="900" err="1">
                <a:solidFill>
                  <a:srgbClr val="2F3651"/>
                </a:solidFill>
                <a:latin typeface="+mn-lt"/>
              </a:rPr>
              <a:t>Fahr</a:t>
            </a:r>
            <a:r>
              <a:rPr lang="en-US" sz="900">
                <a:solidFill>
                  <a:srgbClr val="2F3651"/>
                </a:solidFill>
                <a:latin typeface="+mn-lt"/>
              </a:rPr>
              <a:t>- und Arbeits-beschränkungen</a:t>
            </a:r>
            <a:r>
              <a:rPr lang="en-US" sz="900" b="0" baseline="30000">
                <a:solidFill>
                  <a:srgbClr val="2F3651"/>
                </a:solidFill>
                <a:latin typeface="+mn-lt"/>
              </a:rPr>
              <a:t>1,2</a:t>
            </a:r>
          </a:p>
        </p:txBody>
      </p:sp>
      <p:sp>
        <p:nvSpPr>
          <p:cNvPr id="65" name="Rectangle: Rounded Corners 69">
            <a:extLst>
              <a:ext uri="{FF2B5EF4-FFF2-40B4-BE49-F238E27FC236}">
                <a16:creationId xmlns:a16="http://schemas.microsoft.com/office/drawing/2014/main" id="{FEC06DD0-A30E-D045-761F-37C30EF6EE4E}"/>
              </a:ext>
            </a:extLst>
          </p:cNvPr>
          <p:cNvSpPr/>
          <p:nvPr/>
        </p:nvSpPr>
        <p:spPr>
          <a:xfrm>
            <a:off x="508270" y="4349233"/>
            <a:ext cx="8127460" cy="421200"/>
          </a:xfrm>
          <a:prstGeom prst="roundRect">
            <a:avLst>
              <a:gd name="adj" fmla="val 50000"/>
            </a:avLst>
          </a:prstGeom>
          <a:solidFill>
            <a:srgbClr val="23004C"/>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de-DE" sz="1000" b="1" i="0" u="none" strike="noStrike" kern="1200" cap="none" spc="0" normalizeH="0" baseline="0" noProof="0">
                <a:ln>
                  <a:noFill/>
                </a:ln>
                <a:solidFill>
                  <a:prstClr val="white"/>
                </a:solidFill>
                <a:effectLst/>
                <a:uLnTx/>
                <a:uFillTx/>
                <a:ea typeface="DengXian" panose="02010600030101010101" pitchFamily="2" charset="-122"/>
                <a:cs typeface="+mn-cs"/>
              </a:rPr>
              <a:t>≥ 1  schwere Hypoglykämie </a:t>
            </a:r>
            <a:r>
              <a:rPr kumimoji="0" lang="de-DE" sz="1000" b="0" i="0" u="none" strike="noStrike" kern="1200" cap="none" spc="0" normalizeH="0" baseline="0" noProof="0">
                <a:ln>
                  <a:noFill/>
                </a:ln>
                <a:solidFill>
                  <a:prstClr val="white"/>
                </a:solidFill>
                <a:effectLst/>
                <a:uLnTx/>
                <a:uFillTx/>
                <a:ea typeface="DengXian" panose="02010600030101010101" pitchFamily="2" charset="-122"/>
                <a:cs typeface="+mn-cs"/>
              </a:rPr>
              <a:t>war mit einem um </a:t>
            </a:r>
            <a:r>
              <a:rPr kumimoji="0" lang="de-DE" sz="1000" b="1" i="0" u="none" strike="noStrike" kern="1200" cap="none" spc="0" normalizeH="0" baseline="0" noProof="0">
                <a:ln>
                  <a:noFill/>
                </a:ln>
                <a:solidFill>
                  <a:prstClr val="white"/>
                </a:solidFill>
                <a:effectLst/>
                <a:uLnTx/>
                <a:uFillTx/>
                <a:ea typeface="DengXian" panose="02010600030101010101" pitchFamily="2" charset="-122"/>
                <a:cs typeface="+mn-cs"/>
              </a:rPr>
              <a:t>92 % erhöhten Risiko</a:t>
            </a:r>
            <a:r>
              <a:rPr kumimoji="0" lang="de-DE" sz="1000" b="0" i="0" u="none" strike="noStrike" kern="1200" cap="none" spc="0" normalizeH="0" baseline="0" noProof="0">
                <a:ln>
                  <a:noFill/>
                </a:ln>
                <a:solidFill>
                  <a:prstClr val="white"/>
                </a:solidFill>
                <a:effectLst/>
                <a:uLnTx/>
                <a:uFillTx/>
                <a:ea typeface="DengXian" panose="02010600030101010101" pitchFamily="2" charset="-122"/>
                <a:cs typeface="+mn-cs"/>
              </a:rPr>
              <a:t> für </a:t>
            </a:r>
            <a:r>
              <a:rPr kumimoji="0" lang="de-DE" sz="1000" b="1" i="0" u="none" strike="noStrike" kern="1200" cap="none" spc="0" normalizeH="0" baseline="0" noProof="0">
                <a:ln>
                  <a:noFill/>
                </a:ln>
                <a:solidFill>
                  <a:prstClr val="white"/>
                </a:solidFill>
                <a:effectLst/>
                <a:uLnTx/>
                <a:uFillTx/>
                <a:ea typeface="DengXian" panose="02010600030101010101" pitchFamily="2" charset="-122"/>
                <a:cs typeface="+mn-cs"/>
              </a:rPr>
              <a:t>kardiovaskuläre Ereignisse </a:t>
            </a:r>
            <a:r>
              <a:rPr kumimoji="0" lang="de-DE" sz="1000" b="0" i="0" u="none" strike="noStrike" kern="1200" cap="none" spc="0" normalizeH="0" baseline="0" noProof="0">
                <a:ln>
                  <a:noFill/>
                </a:ln>
                <a:solidFill>
                  <a:prstClr val="white"/>
                </a:solidFill>
                <a:effectLst/>
                <a:uLnTx/>
                <a:uFillTx/>
                <a:ea typeface="DengXian" panose="02010600030101010101" pitchFamily="2" charset="-122"/>
                <a:cs typeface="+mn-cs"/>
              </a:rPr>
              <a:t>und einem </a:t>
            </a:r>
            <a:r>
              <a:rPr kumimoji="0" lang="de-DE" sz="1000" b="1" i="0" u="none" strike="noStrike" kern="1200" cap="none" spc="0" normalizeH="0" baseline="0" noProof="0">
                <a:ln>
                  <a:noFill/>
                </a:ln>
                <a:solidFill>
                  <a:prstClr val="white"/>
                </a:solidFill>
                <a:effectLst/>
                <a:uLnTx/>
                <a:uFillTx/>
                <a:ea typeface="DengXian" panose="02010600030101010101" pitchFamily="2" charset="-122"/>
                <a:cs typeface="+mn-cs"/>
              </a:rPr>
              <a:t>zweifach erhöhten Risiko </a:t>
            </a:r>
            <a:r>
              <a:rPr kumimoji="0" lang="de-DE" sz="1000" b="0" i="0" u="none" strike="noStrike" kern="1200" cap="none" spc="0" normalizeH="0" baseline="0" noProof="0">
                <a:ln>
                  <a:noFill/>
                </a:ln>
                <a:solidFill>
                  <a:prstClr val="white"/>
                </a:solidFill>
                <a:effectLst/>
                <a:uLnTx/>
                <a:uFillTx/>
                <a:ea typeface="DengXian" panose="02010600030101010101" pitchFamily="2" charset="-122"/>
                <a:cs typeface="+mn-cs"/>
              </a:rPr>
              <a:t>für die </a:t>
            </a:r>
            <a:r>
              <a:rPr kumimoji="0" lang="de-DE" sz="1000" b="1" i="0" u="none" strike="noStrike" kern="1200" cap="none" spc="0" normalizeH="0" baseline="0" noProof="0">
                <a:ln>
                  <a:noFill/>
                </a:ln>
                <a:solidFill>
                  <a:prstClr val="white"/>
                </a:solidFill>
                <a:effectLst/>
                <a:uLnTx/>
                <a:uFillTx/>
                <a:ea typeface="DengXian" panose="02010600030101010101" pitchFamily="2" charset="-122"/>
                <a:cs typeface="+mn-cs"/>
              </a:rPr>
              <a:t>Gesamtmortalität </a:t>
            </a:r>
            <a:r>
              <a:rPr kumimoji="0" lang="de-DE" sz="1000" b="0" i="0" u="none" strike="noStrike" kern="1200" cap="none" spc="0" normalizeH="0" baseline="0" noProof="0">
                <a:ln>
                  <a:noFill/>
                </a:ln>
                <a:solidFill>
                  <a:prstClr val="white"/>
                </a:solidFill>
                <a:effectLst/>
                <a:uLnTx/>
                <a:uFillTx/>
                <a:ea typeface="DengXian" panose="02010600030101010101" pitchFamily="2" charset="-122"/>
                <a:cs typeface="+mn-cs"/>
              </a:rPr>
              <a:t>im Vergleich zu keinen schweren Hypoglykämien verbunden</a:t>
            </a:r>
            <a:r>
              <a:rPr kumimoji="0" lang="en-US" sz="1000" b="0" i="0" u="none" strike="noStrike" kern="1200" cap="none" spc="0" normalizeH="0" baseline="30000" noProof="0">
                <a:ln>
                  <a:noFill/>
                </a:ln>
                <a:solidFill>
                  <a:prstClr val="white"/>
                </a:solidFill>
                <a:effectLst/>
                <a:uLnTx/>
                <a:uFillTx/>
                <a:ea typeface="DengXian" panose="02010600030101010101" pitchFamily="2" charset="-122"/>
                <a:cs typeface="+mn-cs"/>
              </a:rPr>
              <a:t>4</a:t>
            </a:r>
            <a:endParaRPr kumimoji="0" lang="en-US" sz="1000" b="0" i="0" u="none" strike="noStrike" kern="1200" cap="none" spc="0" normalizeH="0" baseline="30000" noProof="0">
              <a:ln>
                <a:noFill/>
              </a:ln>
              <a:solidFill>
                <a:prstClr val="white"/>
              </a:solidFill>
              <a:effectLst/>
              <a:uLnTx/>
              <a:uFillTx/>
              <a:ea typeface="+mn-ea"/>
              <a:cs typeface="Arial" panose="020B0604020202020204" pitchFamily="34" charset="0"/>
            </a:endParaRPr>
          </a:p>
        </p:txBody>
      </p:sp>
      <p:sp>
        <p:nvSpPr>
          <p:cNvPr id="66" name="TextBox 72">
            <a:extLst>
              <a:ext uri="{FF2B5EF4-FFF2-40B4-BE49-F238E27FC236}">
                <a16:creationId xmlns:a16="http://schemas.microsoft.com/office/drawing/2014/main" id="{E74C0B4C-AAD2-6E79-D4AC-1BB5A2B28BD6}"/>
              </a:ext>
            </a:extLst>
          </p:cNvPr>
          <p:cNvSpPr txBox="1"/>
          <p:nvPr/>
        </p:nvSpPr>
        <p:spPr>
          <a:xfrm>
            <a:off x="5972681" y="3340730"/>
            <a:ext cx="1750479" cy="138499"/>
          </a:xfrm>
          <a:prstGeom prst="rect">
            <a:avLst/>
          </a:prstGeom>
          <a:noFill/>
        </p:spPr>
        <p:txBody>
          <a:bodyPr wrap="none" lIns="0" tIns="0" rIns="0" bIns="0" rtlCol="0">
            <a:spAutoFit/>
          </a:bodyPr>
          <a:lstStyle>
            <a:defPPr>
              <a:defRPr lang="en-US"/>
            </a:defPPr>
            <a:lvl1pPr marR="0" lvl="0" indent="0" defTabSz="914377" fontAlgn="base">
              <a:lnSpc>
                <a:spcPct val="100000"/>
              </a:lnSpc>
              <a:spcBef>
                <a:spcPct val="0"/>
              </a:spcBef>
              <a:spcAft>
                <a:spcPct val="0"/>
              </a:spcAft>
              <a:buClrTx/>
              <a:buSzTx/>
              <a:buFontTx/>
              <a:buNone/>
              <a:tabLst/>
              <a:defRPr kumimoji="0" sz="1200" b="1" i="0" u="none" strike="noStrike" cap="none" spc="0" normalizeH="0" baseline="0">
                <a:ln>
                  <a:noFill/>
                </a:ln>
                <a:effectLst/>
                <a:uLnTx/>
                <a:uFillTx/>
                <a:latin typeface="+mj-lt"/>
                <a:cs typeface="Arial" charset="0"/>
              </a:defRPr>
            </a:lvl1pPr>
          </a:lstStyle>
          <a:p>
            <a:pPr defTabSz="685783">
              <a:defRPr/>
            </a:pPr>
            <a:r>
              <a:rPr lang="en-US" sz="900" err="1">
                <a:solidFill>
                  <a:srgbClr val="2F3651"/>
                </a:solidFill>
                <a:latin typeface="+mn-lt"/>
              </a:rPr>
              <a:t>Vaskuläre</a:t>
            </a:r>
            <a:r>
              <a:rPr lang="en-US" sz="900">
                <a:solidFill>
                  <a:srgbClr val="2F3651"/>
                </a:solidFill>
                <a:latin typeface="+mn-lt"/>
              </a:rPr>
              <a:t> Komplikationen</a:t>
            </a:r>
            <a:r>
              <a:rPr lang="en-US" sz="900" b="0" baseline="30000">
                <a:solidFill>
                  <a:srgbClr val="2F3651"/>
                </a:solidFill>
                <a:latin typeface="+mn-lt"/>
              </a:rPr>
              <a:t>1</a:t>
            </a:r>
          </a:p>
        </p:txBody>
      </p:sp>
      <p:grpSp>
        <p:nvGrpSpPr>
          <p:cNvPr id="67" name="Group 54">
            <a:extLst>
              <a:ext uri="{FF2B5EF4-FFF2-40B4-BE49-F238E27FC236}">
                <a16:creationId xmlns:a16="http://schemas.microsoft.com/office/drawing/2014/main" id="{D729FD87-3DDA-5F41-CE75-C78E5A4BF970}"/>
              </a:ext>
            </a:extLst>
          </p:cNvPr>
          <p:cNvGrpSpPr/>
          <p:nvPr/>
        </p:nvGrpSpPr>
        <p:grpSpPr>
          <a:xfrm>
            <a:off x="3627236" y="1471955"/>
            <a:ext cx="1780512" cy="2052590"/>
            <a:chOff x="4604570" y="1553584"/>
            <a:chExt cx="2852974" cy="3288935"/>
          </a:xfrm>
        </p:grpSpPr>
        <p:pic>
          <p:nvPicPr>
            <p:cNvPr id="68" name="Afbeelding 24">
              <a:extLst>
                <a:ext uri="{FF2B5EF4-FFF2-40B4-BE49-F238E27FC236}">
                  <a16:creationId xmlns:a16="http://schemas.microsoft.com/office/drawing/2014/main" id="{0E6E87BF-391C-0BBC-60EA-BEB1D8931F91}"/>
                </a:ext>
              </a:extLst>
            </p:cNvPr>
            <p:cNvPicPr>
              <a:picLocks noChangeAspect="1"/>
            </p:cNvPicPr>
            <p:nvPr/>
          </p:nvPicPr>
          <p:blipFill>
            <a:blip r:embed="rId3">
              <a:clrChange>
                <a:clrFrom>
                  <a:srgbClr val="FFFFFF"/>
                </a:clrFrom>
                <a:clrTo>
                  <a:srgbClr val="FFFFFF">
                    <a:alpha val="0"/>
                  </a:srgbClr>
                </a:clrTo>
              </a:clrChange>
              <a:alphaModFix amt="35000"/>
              <a:duotone>
                <a:srgbClr val="CC9C50">
                  <a:shade val="45000"/>
                  <a:satMod val="135000"/>
                </a:srgbClr>
                <a:prstClr val="white"/>
              </a:duotone>
            </a:blip>
            <a:stretch>
              <a:fillRect/>
            </a:stretch>
          </p:blipFill>
          <p:spPr>
            <a:xfrm>
              <a:off x="4604570" y="1776844"/>
              <a:ext cx="1226731" cy="2424037"/>
            </a:xfrm>
            <a:prstGeom prst="rect">
              <a:avLst/>
            </a:prstGeom>
          </p:spPr>
        </p:pic>
        <p:pic>
          <p:nvPicPr>
            <p:cNvPr id="69" name="Afbeelding 13">
              <a:extLst>
                <a:ext uri="{FF2B5EF4-FFF2-40B4-BE49-F238E27FC236}">
                  <a16:creationId xmlns:a16="http://schemas.microsoft.com/office/drawing/2014/main" id="{E08CC886-0137-E022-55BC-DEB3DF655C0B}"/>
                </a:ext>
              </a:extLst>
            </p:cNvPr>
            <p:cNvPicPr>
              <a:picLocks noChangeAspect="1"/>
            </p:cNvPicPr>
            <p:nvPr/>
          </p:nvPicPr>
          <p:blipFill>
            <a:blip r:embed="rId4" cstate="email">
              <a:clrChange>
                <a:clrFrom>
                  <a:srgbClr val="FFFFFF"/>
                </a:clrFrom>
                <a:clrTo>
                  <a:srgbClr val="FFFFFF">
                    <a:alpha val="0"/>
                  </a:srgbClr>
                </a:clrTo>
              </a:clrChange>
              <a:alphaModFix amt="35000"/>
              <a:duotone>
                <a:srgbClr val="CC9C50">
                  <a:shade val="45000"/>
                  <a:satMod val="135000"/>
                </a:srgbClr>
                <a:prstClr val="white"/>
              </a:duotone>
              <a:extLst>
                <a:ext uri="{28A0092B-C50C-407E-A947-70E740481C1C}">
                  <a14:useLocalDpi xmlns:a14="http://schemas.microsoft.com/office/drawing/2010/main"/>
                </a:ext>
              </a:extLst>
            </a:blip>
            <a:stretch>
              <a:fillRect/>
            </a:stretch>
          </p:blipFill>
          <p:spPr>
            <a:xfrm>
              <a:off x="5820577" y="1553584"/>
              <a:ext cx="924889" cy="2222968"/>
            </a:xfrm>
            <a:prstGeom prst="rect">
              <a:avLst/>
            </a:prstGeom>
          </p:spPr>
        </p:pic>
        <p:pic>
          <p:nvPicPr>
            <p:cNvPr id="70" name="Afbeelding 26">
              <a:extLst>
                <a:ext uri="{FF2B5EF4-FFF2-40B4-BE49-F238E27FC236}">
                  <a16:creationId xmlns:a16="http://schemas.microsoft.com/office/drawing/2014/main" id="{CBE983AF-FB6A-5894-20B1-5E9DD867493A}"/>
                </a:ext>
              </a:extLst>
            </p:cNvPr>
            <p:cNvPicPr>
              <a:picLocks noChangeAspect="1"/>
            </p:cNvPicPr>
            <p:nvPr/>
          </p:nvPicPr>
          <p:blipFill>
            <a:blip r:embed="rId5" cstate="email">
              <a:clrChange>
                <a:clrFrom>
                  <a:srgbClr val="FFFFFF"/>
                </a:clrFrom>
                <a:clrTo>
                  <a:srgbClr val="FFFFFF">
                    <a:alpha val="0"/>
                  </a:srgbClr>
                </a:clrTo>
              </a:clrChange>
              <a:alphaModFix amt="35000"/>
              <a:duotone>
                <a:srgbClr val="CC9C50">
                  <a:shade val="45000"/>
                  <a:satMod val="135000"/>
                </a:srgbClr>
                <a:prstClr val="white"/>
              </a:duotone>
              <a:extLst>
                <a:ext uri="{28A0092B-C50C-407E-A947-70E740481C1C}">
                  <a14:useLocalDpi xmlns:a14="http://schemas.microsoft.com/office/drawing/2010/main"/>
                </a:ext>
              </a:extLst>
            </a:blip>
            <a:stretch>
              <a:fillRect/>
            </a:stretch>
          </p:blipFill>
          <p:spPr>
            <a:xfrm>
              <a:off x="6324061" y="2936197"/>
              <a:ext cx="1133483" cy="1906322"/>
            </a:xfrm>
            <a:prstGeom prst="rect">
              <a:avLst/>
            </a:prstGeom>
          </p:spPr>
        </p:pic>
        <p:pic>
          <p:nvPicPr>
            <p:cNvPr id="71" name="Afbeelding 27">
              <a:extLst>
                <a:ext uri="{FF2B5EF4-FFF2-40B4-BE49-F238E27FC236}">
                  <a16:creationId xmlns:a16="http://schemas.microsoft.com/office/drawing/2014/main" id="{52D36671-D114-FAD5-7882-7238C8E54931}"/>
                </a:ext>
              </a:extLst>
            </p:cNvPr>
            <p:cNvPicPr>
              <a:picLocks noChangeAspect="1"/>
            </p:cNvPicPr>
            <p:nvPr/>
          </p:nvPicPr>
          <p:blipFill>
            <a:blip r:embed="rId6" cstate="email">
              <a:clrChange>
                <a:clrFrom>
                  <a:srgbClr val="FFFFFF"/>
                </a:clrFrom>
                <a:clrTo>
                  <a:srgbClr val="FFFFFF">
                    <a:alpha val="0"/>
                  </a:srgbClr>
                </a:clrTo>
              </a:clrChange>
              <a:alphaModFix amt="35000"/>
              <a:duotone>
                <a:srgbClr val="CC9C50">
                  <a:shade val="45000"/>
                  <a:satMod val="135000"/>
                </a:srgbClr>
                <a:prstClr val="white"/>
              </a:duotone>
              <a:extLst>
                <a:ext uri="{28A0092B-C50C-407E-A947-70E740481C1C}">
                  <a14:useLocalDpi xmlns:a14="http://schemas.microsoft.com/office/drawing/2010/main"/>
                </a:ext>
              </a:extLst>
            </a:blip>
            <a:stretch>
              <a:fillRect/>
            </a:stretch>
          </p:blipFill>
          <p:spPr>
            <a:xfrm>
              <a:off x="5573393" y="3989159"/>
              <a:ext cx="769028" cy="759667"/>
            </a:xfrm>
            <a:prstGeom prst="rect">
              <a:avLst/>
            </a:prstGeom>
          </p:spPr>
        </p:pic>
      </p:grpSp>
      <p:grpSp>
        <p:nvGrpSpPr>
          <p:cNvPr id="72" name="Group 80">
            <a:extLst>
              <a:ext uri="{FF2B5EF4-FFF2-40B4-BE49-F238E27FC236}">
                <a16:creationId xmlns:a16="http://schemas.microsoft.com/office/drawing/2014/main" id="{6F8DC64D-7140-2ED5-6E6B-AD244674F5AC}"/>
              </a:ext>
            </a:extLst>
          </p:cNvPr>
          <p:cNvGrpSpPr/>
          <p:nvPr/>
        </p:nvGrpSpPr>
        <p:grpSpPr>
          <a:xfrm>
            <a:off x="3094362" y="1948404"/>
            <a:ext cx="412527" cy="412527"/>
            <a:chOff x="4260503" y="2528155"/>
            <a:chExt cx="550036" cy="550036"/>
          </a:xfrm>
        </p:grpSpPr>
        <p:sp>
          <p:nvSpPr>
            <p:cNvPr id="73" name="Oval 56">
              <a:extLst>
                <a:ext uri="{FF2B5EF4-FFF2-40B4-BE49-F238E27FC236}">
                  <a16:creationId xmlns:a16="http://schemas.microsoft.com/office/drawing/2014/main" id="{402A87EF-68CC-AC87-51D4-1B58830CA440}"/>
                </a:ext>
              </a:extLst>
            </p:cNvPr>
            <p:cNvSpPr/>
            <p:nvPr/>
          </p:nvSpPr>
          <p:spPr>
            <a:xfrm>
              <a:off x="4260503" y="2528155"/>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74" name="Graphic 40" descr="Brain in head outline">
              <a:extLst>
                <a:ext uri="{FF2B5EF4-FFF2-40B4-BE49-F238E27FC236}">
                  <a16:creationId xmlns:a16="http://schemas.microsoft.com/office/drawing/2014/main" id="{CEEB9639-240F-8DAA-A878-5E9D5486D6D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313861" y="2569392"/>
              <a:ext cx="454798" cy="454798"/>
            </a:xfrm>
            <a:prstGeom prst="rect">
              <a:avLst/>
            </a:prstGeom>
          </p:spPr>
        </p:pic>
      </p:grpSp>
      <p:grpSp>
        <p:nvGrpSpPr>
          <p:cNvPr id="75" name="Group 82">
            <a:extLst>
              <a:ext uri="{FF2B5EF4-FFF2-40B4-BE49-F238E27FC236}">
                <a16:creationId xmlns:a16="http://schemas.microsoft.com/office/drawing/2014/main" id="{2A9092E8-8BDD-592E-618F-F00F66B5DBAA}"/>
              </a:ext>
            </a:extLst>
          </p:cNvPr>
          <p:cNvGrpSpPr/>
          <p:nvPr/>
        </p:nvGrpSpPr>
        <p:grpSpPr>
          <a:xfrm>
            <a:off x="3094362" y="2783291"/>
            <a:ext cx="412527" cy="412527"/>
            <a:chOff x="4260503" y="3641337"/>
            <a:chExt cx="550036" cy="550036"/>
          </a:xfrm>
        </p:grpSpPr>
        <p:sp>
          <p:nvSpPr>
            <p:cNvPr id="76" name="Oval 58">
              <a:extLst>
                <a:ext uri="{FF2B5EF4-FFF2-40B4-BE49-F238E27FC236}">
                  <a16:creationId xmlns:a16="http://schemas.microsoft.com/office/drawing/2014/main" id="{7977D156-92D2-BBC6-753C-A5391214D5BF}"/>
                </a:ext>
              </a:extLst>
            </p:cNvPr>
            <p:cNvSpPr/>
            <p:nvPr/>
          </p:nvSpPr>
          <p:spPr>
            <a:xfrm>
              <a:off x="4260503" y="3641337"/>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77" name="Graphic 81" descr="Hospital outline">
              <a:extLst>
                <a:ext uri="{FF2B5EF4-FFF2-40B4-BE49-F238E27FC236}">
                  <a16:creationId xmlns:a16="http://schemas.microsoft.com/office/drawing/2014/main" id="{DE946E8F-A8E8-F4F1-04FF-C2484C2A6AF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321969" y="3683791"/>
              <a:ext cx="426244" cy="426244"/>
            </a:xfrm>
            <a:prstGeom prst="rect">
              <a:avLst/>
            </a:prstGeom>
          </p:spPr>
        </p:pic>
      </p:grpSp>
      <p:grpSp>
        <p:nvGrpSpPr>
          <p:cNvPr id="78" name="Group 84">
            <a:extLst>
              <a:ext uri="{FF2B5EF4-FFF2-40B4-BE49-F238E27FC236}">
                <a16:creationId xmlns:a16="http://schemas.microsoft.com/office/drawing/2014/main" id="{90D898EB-B6CF-ABE6-EFDF-3A046198E563}"/>
              </a:ext>
            </a:extLst>
          </p:cNvPr>
          <p:cNvGrpSpPr/>
          <p:nvPr/>
        </p:nvGrpSpPr>
        <p:grpSpPr>
          <a:xfrm>
            <a:off x="4995220" y="1188060"/>
            <a:ext cx="412527" cy="412527"/>
            <a:chOff x="6794980" y="1514363"/>
            <a:chExt cx="550036" cy="550036"/>
          </a:xfrm>
        </p:grpSpPr>
        <p:sp>
          <p:nvSpPr>
            <p:cNvPr id="79" name="Oval 61">
              <a:extLst>
                <a:ext uri="{FF2B5EF4-FFF2-40B4-BE49-F238E27FC236}">
                  <a16:creationId xmlns:a16="http://schemas.microsoft.com/office/drawing/2014/main" id="{8FB91FE3-9523-6A53-CF9A-3B8387828422}"/>
                </a:ext>
              </a:extLst>
            </p:cNvPr>
            <p:cNvSpPr/>
            <p:nvPr/>
          </p:nvSpPr>
          <p:spPr>
            <a:xfrm>
              <a:off x="6794980" y="1514363"/>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80" name="Graphic 33" descr="Water outline">
              <a:extLst>
                <a:ext uri="{FF2B5EF4-FFF2-40B4-BE49-F238E27FC236}">
                  <a16:creationId xmlns:a16="http://schemas.microsoft.com/office/drawing/2014/main" id="{418591D2-CD20-5A6C-2920-A7DBAB6AA168}"/>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893053" y="1604652"/>
              <a:ext cx="360000" cy="360000"/>
            </a:xfrm>
            <a:prstGeom prst="rect">
              <a:avLst/>
            </a:prstGeom>
          </p:spPr>
        </p:pic>
      </p:grpSp>
      <p:grpSp>
        <p:nvGrpSpPr>
          <p:cNvPr id="81" name="Group 83">
            <a:extLst>
              <a:ext uri="{FF2B5EF4-FFF2-40B4-BE49-F238E27FC236}">
                <a16:creationId xmlns:a16="http://schemas.microsoft.com/office/drawing/2014/main" id="{49FAE671-DE28-C184-7979-11897228964F}"/>
              </a:ext>
            </a:extLst>
          </p:cNvPr>
          <p:cNvGrpSpPr/>
          <p:nvPr/>
        </p:nvGrpSpPr>
        <p:grpSpPr>
          <a:xfrm>
            <a:off x="5449934" y="1568232"/>
            <a:ext cx="412527" cy="412527"/>
            <a:chOff x="7401266" y="2021259"/>
            <a:chExt cx="550036" cy="550036"/>
          </a:xfrm>
        </p:grpSpPr>
        <p:sp>
          <p:nvSpPr>
            <p:cNvPr id="82" name="Oval 70">
              <a:extLst>
                <a:ext uri="{FF2B5EF4-FFF2-40B4-BE49-F238E27FC236}">
                  <a16:creationId xmlns:a16="http://schemas.microsoft.com/office/drawing/2014/main" id="{946183CE-3FF3-87C3-FA4B-400B4CD4A9DD}"/>
                </a:ext>
              </a:extLst>
            </p:cNvPr>
            <p:cNvSpPr/>
            <p:nvPr/>
          </p:nvSpPr>
          <p:spPr>
            <a:xfrm>
              <a:off x="7401266" y="2021259"/>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83" name="Graphic 34" descr="Sad face outline outline">
              <a:extLst>
                <a:ext uri="{FF2B5EF4-FFF2-40B4-BE49-F238E27FC236}">
                  <a16:creationId xmlns:a16="http://schemas.microsoft.com/office/drawing/2014/main" id="{8BECBFA9-1A12-28B8-FC62-14A9608939E9}"/>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7455073" y="2077540"/>
              <a:ext cx="450677" cy="450677"/>
            </a:xfrm>
            <a:prstGeom prst="rect">
              <a:avLst/>
            </a:prstGeom>
          </p:spPr>
        </p:pic>
      </p:grpSp>
      <p:grpSp>
        <p:nvGrpSpPr>
          <p:cNvPr id="84" name="Group 85">
            <a:extLst>
              <a:ext uri="{FF2B5EF4-FFF2-40B4-BE49-F238E27FC236}">
                <a16:creationId xmlns:a16="http://schemas.microsoft.com/office/drawing/2014/main" id="{65368C10-B6D4-CC05-5EED-7510FA962D3F}"/>
              </a:ext>
            </a:extLst>
          </p:cNvPr>
          <p:cNvGrpSpPr/>
          <p:nvPr/>
        </p:nvGrpSpPr>
        <p:grpSpPr>
          <a:xfrm>
            <a:off x="5695928" y="2112400"/>
            <a:ext cx="412527" cy="412527"/>
            <a:chOff x="7729257" y="2746816"/>
            <a:chExt cx="550036" cy="550036"/>
          </a:xfrm>
        </p:grpSpPr>
        <p:sp>
          <p:nvSpPr>
            <p:cNvPr id="85" name="Oval 71">
              <a:extLst>
                <a:ext uri="{FF2B5EF4-FFF2-40B4-BE49-F238E27FC236}">
                  <a16:creationId xmlns:a16="http://schemas.microsoft.com/office/drawing/2014/main" id="{1089AF05-5A9D-CB98-444B-1436D20326D6}"/>
                </a:ext>
              </a:extLst>
            </p:cNvPr>
            <p:cNvSpPr/>
            <p:nvPr/>
          </p:nvSpPr>
          <p:spPr>
            <a:xfrm>
              <a:off x="7729257" y="2746816"/>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86" name="Graphic 37" descr="No Driving outline">
              <a:extLst>
                <a:ext uri="{FF2B5EF4-FFF2-40B4-BE49-F238E27FC236}">
                  <a16:creationId xmlns:a16="http://schemas.microsoft.com/office/drawing/2014/main" id="{FB6FCD36-021D-923C-07EA-0EF6B98F00DA}"/>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7775591" y="2802718"/>
              <a:ext cx="454009" cy="454009"/>
            </a:xfrm>
            <a:prstGeom prst="rect">
              <a:avLst/>
            </a:prstGeom>
          </p:spPr>
        </p:pic>
      </p:grpSp>
      <p:grpSp>
        <p:nvGrpSpPr>
          <p:cNvPr id="87" name="Group 86">
            <a:extLst>
              <a:ext uri="{FF2B5EF4-FFF2-40B4-BE49-F238E27FC236}">
                <a16:creationId xmlns:a16="http://schemas.microsoft.com/office/drawing/2014/main" id="{FDEDC1AC-BD3B-73F8-1E2A-7BBCFF34151D}"/>
              </a:ext>
            </a:extLst>
          </p:cNvPr>
          <p:cNvGrpSpPr/>
          <p:nvPr/>
        </p:nvGrpSpPr>
        <p:grpSpPr>
          <a:xfrm>
            <a:off x="5673565" y="2701294"/>
            <a:ext cx="412527" cy="412527"/>
            <a:chOff x="7699440" y="3532008"/>
            <a:chExt cx="550036" cy="550036"/>
          </a:xfrm>
        </p:grpSpPr>
        <p:sp>
          <p:nvSpPr>
            <p:cNvPr id="88" name="Oval 77">
              <a:extLst>
                <a:ext uri="{FF2B5EF4-FFF2-40B4-BE49-F238E27FC236}">
                  <a16:creationId xmlns:a16="http://schemas.microsoft.com/office/drawing/2014/main" id="{FB638FB3-B889-C27C-1932-4FCBB7C877AE}"/>
                </a:ext>
              </a:extLst>
            </p:cNvPr>
            <p:cNvSpPr/>
            <p:nvPr/>
          </p:nvSpPr>
          <p:spPr>
            <a:xfrm>
              <a:off x="7699440" y="3532008"/>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89" name="Graphic 38" descr="Brain in head outline">
              <a:extLst>
                <a:ext uri="{FF2B5EF4-FFF2-40B4-BE49-F238E27FC236}">
                  <a16:creationId xmlns:a16="http://schemas.microsoft.com/office/drawing/2014/main" id="{F4BD796C-0B20-BEFB-AB03-498298716061}"/>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7767252" y="3585401"/>
              <a:ext cx="452823" cy="452823"/>
            </a:xfrm>
            <a:prstGeom prst="rect">
              <a:avLst/>
            </a:prstGeom>
          </p:spPr>
        </p:pic>
      </p:grpSp>
      <p:grpSp>
        <p:nvGrpSpPr>
          <p:cNvPr id="90" name="Group 87">
            <a:extLst>
              <a:ext uri="{FF2B5EF4-FFF2-40B4-BE49-F238E27FC236}">
                <a16:creationId xmlns:a16="http://schemas.microsoft.com/office/drawing/2014/main" id="{BC4BCFCD-5E50-60B1-3A03-49AE6BBAC2CE}"/>
              </a:ext>
            </a:extLst>
          </p:cNvPr>
          <p:cNvGrpSpPr/>
          <p:nvPr/>
        </p:nvGrpSpPr>
        <p:grpSpPr>
          <a:xfrm>
            <a:off x="5420117" y="3208189"/>
            <a:ext cx="412527" cy="412527"/>
            <a:chOff x="7361510" y="4207868"/>
            <a:chExt cx="550036" cy="550036"/>
          </a:xfrm>
        </p:grpSpPr>
        <p:sp>
          <p:nvSpPr>
            <p:cNvPr id="91" name="Oval 78">
              <a:extLst>
                <a:ext uri="{FF2B5EF4-FFF2-40B4-BE49-F238E27FC236}">
                  <a16:creationId xmlns:a16="http://schemas.microsoft.com/office/drawing/2014/main" id="{1A808956-2941-DE01-2E19-93AABC58877A}"/>
                </a:ext>
              </a:extLst>
            </p:cNvPr>
            <p:cNvSpPr/>
            <p:nvPr/>
          </p:nvSpPr>
          <p:spPr>
            <a:xfrm>
              <a:off x="7361510" y="4207868"/>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92" name="Graphic 39">
              <a:extLst>
                <a:ext uri="{FF2B5EF4-FFF2-40B4-BE49-F238E27FC236}">
                  <a16:creationId xmlns:a16="http://schemas.microsoft.com/office/drawing/2014/main" id="{CC8ED633-848C-83B0-8061-9A7DF799A945}"/>
                </a:ext>
              </a:extLst>
            </p:cNvPr>
            <p:cNvPicPr>
              <a:picLocks noChangeAspect="1"/>
            </p:cNvPicPr>
            <p:nvPr/>
          </p:nvPicPr>
          <p:blipFill>
            <a:blip r:embed="rId19" cstate="print">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7432048" y="4305300"/>
              <a:ext cx="392770" cy="392770"/>
            </a:xfrm>
            <a:prstGeom prst="rect">
              <a:avLst/>
            </a:prstGeom>
          </p:spPr>
        </p:pic>
      </p:grpSp>
      <p:sp>
        <p:nvSpPr>
          <p:cNvPr id="93" name="Oval 79">
            <a:extLst>
              <a:ext uri="{FF2B5EF4-FFF2-40B4-BE49-F238E27FC236}">
                <a16:creationId xmlns:a16="http://schemas.microsoft.com/office/drawing/2014/main" id="{11AF3362-5178-609A-B447-CB4195C6D43C}"/>
              </a:ext>
            </a:extLst>
          </p:cNvPr>
          <p:cNvSpPr/>
          <p:nvPr/>
        </p:nvSpPr>
        <p:spPr>
          <a:xfrm>
            <a:off x="4965402" y="3588361"/>
            <a:ext cx="412527" cy="412527"/>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rPr>
              <a:t>!</a:t>
            </a:r>
          </a:p>
        </p:txBody>
      </p:sp>
      <p:sp>
        <p:nvSpPr>
          <p:cNvPr id="94" name="Oval 59">
            <a:extLst>
              <a:ext uri="{FF2B5EF4-FFF2-40B4-BE49-F238E27FC236}">
                <a16:creationId xmlns:a16="http://schemas.microsoft.com/office/drawing/2014/main" id="{29BB7CFB-4AD9-2EB9-1A59-26CB85E5DE7A}"/>
              </a:ext>
            </a:extLst>
          </p:cNvPr>
          <p:cNvSpPr/>
          <p:nvPr/>
        </p:nvSpPr>
        <p:spPr>
          <a:xfrm>
            <a:off x="3556532" y="3424365"/>
            <a:ext cx="412527" cy="412527"/>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rPr>
              <a:t>!</a:t>
            </a:r>
          </a:p>
        </p:txBody>
      </p:sp>
      <p:grpSp>
        <p:nvGrpSpPr>
          <p:cNvPr id="95" name="Group 96">
            <a:extLst>
              <a:ext uri="{FF2B5EF4-FFF2-40B4-BE49-F238E27FC236}">
                <a16:creationId xmlns:a16="http://schemas.microsoft.com/office/drawing/2014/main" id="{41747F0E-2617-313C-02CE-6AB9ACF5EBB8}"/>
              </a:ext>
            </a:extLst>
          </p:cNvPr>
          <p:cNvGrpSpPr/>
          <p:nvPr/>
        </p:nvGrpSpPr>
        <p:grpSpPr>
          <a:xfrm>
            <a:off x="3556532" y="1284967"/>
            <a:ext cx="412527" cy="412527"/>
            <a:chOff x="4876729" y="1643572"/>
            <a:chExt cx="550036" cy="550036"/>
          </a:xfrm>
        </p:grpSpPr>
        <p:sp>
          <p:nvSpPr>
            <p:cNvPr id="96" name="Oval 57">
              <a:extLst>
                <a:ext uri="{FF2B5EF4-FFF2-40B4-BE49-F238E27FC236}">
                  <a16:creationId xmlns:a16="http://schemas.microsoft.com/office/drawing/2014/main" id="{27C373FA-868A-5224-DE30-3CE6D7F1A8C1}"/>
                </a:ext>
              </a:extLst>
            </p:cNvPr>
            <p:cNvSpPr/>
            <p:nvPr/>
          </p:nvSpPr>
          <p:spPr>
            <a:xfrm>
              <a:off x="4876729" y="1643572"/>
              <a:ext cx="550036" cy="550036"/>
            </a:xfrm>
            <a:prstGeom prst="ellipse">
              <a:avLst/>
            </a:prstGeom>
            <a:solidFill>
              <a:srgbClr val="2F3651"/>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97" name="Graphic 95" descr="Heartbeat with solid fill">
              <a:extLst>
                <a:ext uri="{FF2B5EF4-FFF2-40B4-BE49-F238E27FC236}">
                  <a16:creationId xmlns:a16="http://schemas.microsoft.com/office/drawing/2014/main" id="{CD7E16E3-16C0-8B3F-1716-3DC7EEC1A3A8}"/>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a:off x="4924425" y="1685925"/>
              <a:ext cx="438150" cy="438150"/>
            </a:xfrm>
            <a:prstGeom prst="rect">
              <a:avLst/>
            </a:prstGeom>
          </p:spPr>
        </p:pic>
      </p:grpSp>
      <p:sp>
        <p:nvSpPr>
          <p:cNvPr id="98" name="Rectangle: Rounded Corners 3">
            <a:extLst>
              <a:ext uri="{FF2B5EF4-FFF2-40B4-BE49-F238E27FC236}">
                <a16:creationId xmlns:a16="http://schemas.microsoft.com/office/drawing/2014/main" id="{F955C728-8815-6A82-4DF9-D473EF8A74F5}"/>
              </a:ext>
            </a:extLst>
          </p:cNvPr>
          <p:cNvSpPr/>
          <p:nvPr/>
        </p:nvSpPr>
        <p:spPr>
          <a:xfrm>
            <a:off x="362619" y="1233653"/>
            <a:ext cx="1083934" cy="421200"/>
          </a:xfrm>
          <a:prstGeom prst="roundRect">
            <a:avLst>
              <a:gd name="adj" fmla="val 50000"/>
            </a:avLst>
          </a:prstGeom>
          <a:solidFill>
            <a:srgbClr val="347475"/>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225" normalizeH="0" baseline="0" noProof="0">
                <a:ln>
                  <a:noFill/>
                </a:ln>
                <a:solidFill>
                  <a:prstClr val="white"/>
                </a:solidFill>
                <a:effectLst/>
                <a:uLnTx/>
                <a:uFillTx/>
                <a:ea typeface="+mn-ea"/>
                <a:cs typeface="+mn-cs"/>
              </a:rPr>
              <a:t>AKUT</a:t>
            </a:r>
          </a:p>
        </p:txBody>
      </p:sp>
      <p:sp>
        <p:nvSpPr>
          <p:cNvPr id="99" name="Rectangle: Rounded Corners 3">
            <a:extLst>
              <a:ext uri="{FF2B5EF4-FFF2-40B4-BE49-F238E27FC236}">
                <a16:creationId xmlns:a16="http://schemas.microsoft.com/office/drawing/2014/main" id="{424E698D-E70F-3C10-1622-DE12CA40E3F1}"/>
              </a:ext>
            </a:extLst>
          </p:cNvPr>
          <p:cNvSpPr/>
          <p:nvPr/>
        </p:nvSpPr>
        <p:spPr>
          <a:xfrm>
            <a:off x="7318994" y="1233653"/>
            <a:ext cx="1491314" cy="421200"/>
          </a:xfrm>
          <a:prstGeom prst="roundRect">
            <a:avLst>
              <a:gd name="adj" fmla="val 50000"/>
            </a:avLst>
          </a:prstGeom>
          <a:solidFill>
            <a:srgbClr val="347475"/>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225" normalizeH="0" baseline="0" noProof="0">
                <a:ln>
                  <a:noFill/>
                </a:ln>
                <a:solidFill>
                  <a:prstClr val="white"/>
                </a:solidFill>
                <a:effectLst/>
                <a:uLnTx/>
                <a:uFillTx/>
                <a:ea typeface="+mn-ea"/>
                <a:cs typeface="+mn-cs"/>
              </a:rPr>
              <a:t>LANGZEIT</a:t>
            </a:r>
          </a:p>
        </p:txBody>
      </p:sp>
    </p:spTree>
    <p:extLst>
      <p:ext uri="{BB962C8B-B14F-4D97-AF65-F5344CB8AC3E}">
        <p14:creationId xmlns:p14="http://schemas.microsoft.com/office/powerpoint/2010/main" val="4951687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4438EBB-E254-A699-1A4A-7E01D2EE674B}"/>
            </a:ext>
          </a:extLst>
        </p:cNvPr>
        <p:cNvGrpSpPr/>
        <p:nvPr/>
      </p:nvGrpSpPr>
      <p:grpSpPr>
        <a:xfrm>
          <a:off x="0" y="0"/>
          <a:ext cx="0" cy="0"/>
          <a:chOff x="0" y="0"/>
          <a:chExt cx="0" cy="0"/>
        </a:xfrm>
      </p:grpSpPr>
      <p:sp>
        <p:nvSpPr>
          <p:cNvPr id="7" name="Textplatzhalter 9">
            <a:extLst>
              <a:ext uri="{FF2B5EF4-FFF2-40B4-BE49-F238E27FC236}">
                <a16:creationId xmlns:a16="http://schemas.microsoft.com/office/drawing/2014/main" id="{773C4708-BF8F-AB8F-0EB3-23E96F7D48AF}"/>
              </a:ext>
            </a:extLst>
          </p:cNvPr>
          <p:cNvSpPr txBox="1">
            <a:spLocks/>
          </p:cNvSpPr>
          <p:nvPr/>
        </p:nvSpPr>
        <p:spPr>
          <a:xfrm>
            <a:off x="314921" y="113543"/>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Eine diabetische Ketoazidose (DKA) bei Diagnose des T1D Stadium 3 kann langfristige Folgen haben</a:t>
            </a:r>
            <a:r>
              <a:rPr kumimoji="0" lang="de-DE" sz="2000" b="1" i="0" u="none" strike="noStrike" kern="1200" cap="none" spc="0" normalizeH="0" baseline="30000" noProof="0">
                <a:ln>
                  <a:noFill/>
                </a:ln>
                <a:solidFill>
                  <a:srgbClr val="7030A0"/>
                </a:solidFill>
                <a:effectLst/>
                <a:uLnTx/>
                <a:uFillTx/>
                <a:latin typeface="Verdana"/>
                <a:ea typeface="+mn-ea"/>
                <a:cs typeface="+mn-cs"/>
              </a:rPr>
              <a:t>1-6</a:t>
            </a:r>
          </a:p>
        </p:txBody>
      </p:sp>
      <p:sp>
        <p:nvSpPr>
          <p:cNvPr id="143" name="Text Placeholder 4">
            <a:extLst>
              <a:ext uri="{FF2B5EF4-FFF2-40B4-BE49-F238E27FC236}">
                <a16:creationId xmlns:a16="http://schemas.microsoft.com/office/drawing/2014/main" id="{116D9217-B21A-58AD-B38C-F1F290BED92B}"/>
              </a:ext>
            </a:extLst>
          </p:cNvPr>
          <p:cNvSpPr txBox="1">
            <a:spLocks/>
          </p:cNvSpPr>
          <p:nvPr/>
        </p:nvSpPr>
        <p:spPr>
          <a:xfrm>
            <a:off x="380154" y="4694221"/>
            <a:ext cx="8412768"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Hammersen J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Pediatr Diabetes</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2022; 22: 455</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62.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Aye T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2019; 42: 443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9.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Cameron FJ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2014; 37: 1554</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62.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Ghetti S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2020; 43: 2768</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75.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5.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Duca LM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2017; 40: 1249</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55.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6.</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Duca LM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Pediatr Diabetes</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20: 172</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9</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endParaRPr kumimoji="0" lang="en-NZ"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35" name="Oval 84">
            <a:extLst>
              <a:ext uri="{FF2B5EF4-FFF2-40B4-BE49-F238E27FC236}">
                <a16:creationId xmlns:a16="http://schemas.microsoft.com/office/drawing/2014/main" id="{5278CDDB-CA33-5480-A789-A5FD6418589E}"/>
              </a:ext>
            </a:extLst>
          </p:cNvPr>
          <p:cNvSpPr/>
          <p:nvPr/>
        </p:nvSpPr>
        <p:spPr>
          <a:xfrm>
            <a:off x="3886981" y="3054426"/>
            <a:ext cx="1370819" cy="1370819"/>
          </a:xfrm>
          <a:prstGeom prst="ellipse">
            <a:avLst/>
          </a:prstGeom>
          <a:solidFill>
            <a:srgbClr val="2F3651">
              <a:lumMod val="20000"/>
              <a:lumOff val="80000"/>
            </a:srgbClr>
          </a:solidFill>
          <a:ln w="25400" cap="flat" cmpd="sng" algn="ctr">
            <a:noFill/>
            <a:prstDash val="solid"/>
          </a:ln>
          <a:effectLst/>
        </p:spPr>
        <p:txBody>
          <a:bodyPr lIns="0" r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6" name="Freeform: Shape 120">
            <a:extLst>
              <a:ext uri="{FF2B5EF4-FFF2-40B4-BE49-F238E27FC236}">
                <a16:creationId xmlns:a16="http://schemas.microsoft.com/office/drawing/2014/main" id="{A7D6E1BD-E1C3-6A4E-7027-7EF4BD794745}"/>
              </a:ext>
            </a:extLst>
          </p:cNvPr>
          <p:cNvSpPr/>
          <p:nvPr/>
        </p:nvSpPr>
        <p:spPr>
          <a:xfrm>
            <a:off x="2881394" y="2041108"/>
            <a:ext cx="3383307" cy="2184728"/>
          </a:xfrm>
          <a:custGeom>
            <a:avLst/>
            <a:gdLst>
              <a:gd name="connsiteX0" fmla="*/ 2255538 w 4511076"/>
              <a:gd name="connsiteY0" fmla="*/ 0 h 2912971"/>
              <a:gd name="connsiteX1" fmla="*/ 4511076 w 4511076"/>
              <a:gd name="connsiteY1" fmla="*/ 2255538 h 2912971"/>
              <a:gd name="connsiteX2" fmla="*/ 4465251 w 4511076"/>
              <a:gd name="connsiteY2" fmla="*/ 2710108 h 2912971"/>
              <a:gd name="connsiteX3" fmla="*/ 4413090 w 4511076"/>
              <a:gd name="connsiteY3" fmla="*/ 2912971 h 2912971"/>
              <a:gd name="connsiteX4" fmla="*/ 3574735 w 4511076"/>
              <a:gd name="connsiteY4" fmla="*/ 2912971 h 2912971"/>
              <a:gd name="connsiteX5" fmla="*/ 3614821 w 4511076"/>
              <a:gd name="connsiteY5" fmla="*/ 2829757 h 2912971"/>
              <a:gd name="connsiteX6" fmla="*/ 3730750 w 4511076"/>
              <a:gd name="connsiteY6" fmla="*/ 2255538 h 2912971"/>
              <a:gd name="connsiteX7" fmla="*/ 2255538 w 4511076"/>
              <a:gd name="connsiteY7" fmla="*/ 780326 h 2912971"/>
              <a:gd name="connsiteX8" fmla="*/ 780326 w 4511076"/>
              <a:gd name="connsiteY8" fmla="*/ 2255538 h 2912971"/>
              <a:gd name="connsiteX9" fmla="*/ 896255 w 4511076"/>
              <a:gd name="connsiteY9" fmla="*/ 2829757 h 2912971"/>
              <a:gd name="connsiteX10" fmla="*/ 936342 w 4511076"/>
              <a:gd name="connsiteY10" fmla="*/ 2912971 h 2912971"/>
              <a:gd name="connsiteX11" fmla="*/ 97987 w 4511076"/>
              <a:gd name="connsiteY11" fmla="*/ 2912971 h 2912971"/>
              <a:gd name="connsiteX12" fmla="*/ 45825 w 4511076"/>
              <a:gd name="connsiteY12" fmla="*/ 2710108 h 2912971"/>
              <a:gd name="connsiteX13" fmla="*/ 0 w 4511076"/>
              <a:gd name="connsiteY13" fmla="*/ 2255538 h 2912971"/>
              <a:gd name="connsiteX14" fmla="*/ 2255538 w 4511076"/>
              <a:gd name="connsiteY14" fmla="*/ 0 h 291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11076" h="2912971">
                <a:moveTo>
                  <a:pt x="2255538" y="0"/>
                </a:moveTo>
                <a:cubicBezTo>
                  <a:pt x="3501237" y="0"/>
                  <a:pt x="4511076" y="1009839"/>
                  <a:pt x="4511076" y="2255538"/>
                </a:cubicBezTo>
                <a:cubicBezTo>
                  <a:pt x="4511076" y="2411251"/>
                  <a:pt x="4495298" y="2563278"/>
                  <a:pt x="4465251" y="2710108"/>
                </a:cubicBezTo>
                <a:lnTo>
                  <a:pt x="4413090" y="2912971"/>
                </a:lnTo>
                <a:lnTo>
                  <a:pt x="3574735" y="2912971"/>
                </a:lnTo>
                <a:lnTo>
                  <a:pt x="3614821" y="2829757"/>
                </a:lnTo>
                <a:cubicBezTo>
                  <a:pt x="3689471" y="2653265"/>
                  <a:pt x="3730750" y="2459222"/>
                  <a:pt x="3730750" y="2255538"/>
                </a:cubicBezTo>
                <a:cubicBezTo>
                  <a:pt x="3730750" y="1440801"/>
                  <a:pt x="3070275" y="780326"/>
                  <a:pt x="2255538" y="780326"/>
                </a:cubicBezTo>
                <a:cubicBezTo>
                  <a:pt x="1440801" y="780326"/>
                  <a:pt x="780326" y="1440801"/>
                  <a:pt x="780326" y="2255538"/>
                </a:cubicBezTo>
                <a:cubicBezTo>
                  <a:pt x="780326" y="2459222"/>
                  <a:pt x="821606" y="2653265"/>
                  <a:pt x="896255" y="2829757"/>
                </a:cubicBezTo>
                <a:lnTo>
                  <a:pt x="936342" y="2912971"/>
                </a:lnTo>
                <a:lnTo>
                  <a:pt x="97987" y="2912971"/>
                </a:lnTo>
                <a:lnTo>
                  <a:pt x="45825" y="2710108"/>
                </a:lnTo>
                <a:cubicBezTo>
                  <a:pt x="15779" y="2563278"/>
                  <a:pt x="0" y="2411251"/>
                  <a:pt x="0" y="2255538"/>
                </a:cubicBezTo>
                <a:cubicBezTo>
                  <a:pt x="0" y="1009839"/>
                  <a:pt x="1009839" y="0"/>
                  <a:pt x="2255538" y="0"/>
                </a:cubicBezTo>
                <a:close/>
              </a:path>
            </a:pathLst>
          </a:custGeom>
          <a:solidFill>
            <a:srgbClr val="AFDDD9">
              <a:alpha val="69804"/>
            </a:srgbClr>
          </a:solidFill>
          <a:ln w="25400" cap="flat" cmpd="sng" algn="ctr">
            <a:noFill/>
            <a:prstDash val="solid"/>
          </a:ln>
          <a:effectLst/>
        </p:spPr>
        <p:txBody>
          <a:bodyPr wrap="square" rtlCol="0" anchor="ctr">
            <a:no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37" name="Isosceles Triangle 142">
            <a:extLst>
              <a:ext uri="{FF2B5EF4-FFF2-40B4-BE49-F238E27FC236}">
                <a16:creationId xmlns:a16="http://schemas.microsoft.com/office/drawing/2014/main" id="{91C6179D-81B9-6179-1C51-400F3BC3E7E2}"/>
              </a:ext>
            </a:extLst>
          </p:cNvPr>
          <p:cNvSpPr/>
          <p:nvPr/>
        </p:nvSpPr>
        <p:spPr>
          <a:xfrm rot="11955431">
            <a:off x="3448489" y="2160068"/>
            <a:ext cx="185531" cy="159940"/>
          </a:xfrm>
          <a:prstGeom prst="triangl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8" name="Isosceles Triangle 143">
            <a:extLst>
              <a:ext uri="{FF2B5EF4-FFF2-40B4-BE49-F238E27FC236}">
                <a16:creationId xmlns:a16="http://schemas.microsoft.com/office/drawing/2014/main" id="{0653AEAB-0304-827E-F2A4-1B64606FBF6E}"/>
              </a:ext>
            </a:extLst>
          </p:cNvPr>
          <p:cNvSpPr/>
          <p:nvPr/>
        </p:nvSpPr>
        <p:spPr>
          <a:xfrm rot="2310839" flipH="1">
            <a:off x="5540741" y="2133383"/>
            <a:ext cx="185531" cy="159940"/>
          </a:xfrm>
          <a:prstGeom prst="triangl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39" name="Isosceles Triangle 145">
            <a:extLst>
              <a:ext uri="{FF2B5EF4-FFF2-40B4-BE49-F238E27FC236}">
                <a16:creationId xmlns:a16="http://schemas.microsoft.com/office/drawing/2014/main" id="{0CBE5F0B-3DF5-7F49-AA86-25CF724F3772}"/>
              </a:ext>
            </a:extLst>
          </p:cNvPr>
          <p:cNvSpPr/>
          <p:nvPr/>
        </p:nvSpPr>
        <p:spPr>
          <a:xfrm rot="16200000">
            <a:off x="2616587" y="3644854"/>
            <a:ext cx="185531" cy="159940"/>
          </a:xfrm>
          <a:prstGeom prst="triangl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40" name="Rectangle 146">
            <a:extLst>
              <a:ext uri="{FF2B5EF4-FFF2-40B4-BE49-F238E27FC236}">
                <a16:creationId xmlns:a16="http://schemas.microsoft.com/office/drawing/2014/main" id="{FE543F6B-3573-C04C-393B-3883E6E9114A}"/>
              </a:ext>
            </a:extLst>
          </p:cNvPr>
          <p:cNvSpPr/>
          <p:nvPr/>
        </p:nvSpPr>
        <p:spPr>
          <a:xfrm>
            <a:off x="4222861" y="3924850"/>
            <a:ext cx="732572" cy="304699"/>
          </a:xfrm>
          <a:prstGeom prst="rect">
            <a:avLst/>
          </a:prstGeom>
          <a:noFill/>
          <a:ln w="25400" cap="flat" cmpd="sng" algn="ctr">
            <a:noFill/>
            <a:prstDash val="solid"/>
          </a:ln>
          <a:effectLst/>
        </p:spPr>
        <p:txBody>
          <a:bodyPr wrap="none" lIns="0" tIns="0" rIns="0" bIns="0" rtlCol="0" anchor="ctr">
            <a:spAutoFit/>
          </a:body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US" sz="1100" b="1" i="0" u="none" strike="noStrike" kern="0" cap="none" spc="0" normalizeH="0" baseline="0" noProof="0">
                <a:ln>
                  <a:noFill/>
                </a:ln>
                <a:solidFill>
                  <a:srgbClr val="2F3651"/>
                </a:solidFill>
                <a:effectLst/>
                <a:uLnTx/>
                <a:uFillTx/>
                <a:latin typeface="Verdana"/>
                <a:ea typeface="+mn-ea"/>
                <a:cs typeface="Arial" panose="020B0604020202020204" pitchFamily="34" charset="0"/>
              </a:rPr>
              <a:t>DKA </a:t>
            </a:r>
            <a:r>
              <a:rPr kumimoji="0" lang="en-US" sz="1100" b="1" i="0" u="none" strike="noStrike" kern="0" cap="none" spc="0" normalizeH="0" baseline="0" noProof="0" err="1">
                <a:ln>
                  <a:noFill/>
                </a:ln>
                <a:solidFill>
                  <a:srgbClr val="2F3651"/>
                </a:solidFill>
                <a:effectLst/>
                <a:uLnTx/>
                <a:uFillTx/>
                <a:latin typeface="Verdana"/>
                <a:ea typeface="+mn-ea"/>
                <a:cs typeface="Arial" panose="020B0604020202020204" pitchFamily="34" charset="0"/>
              </a:rPr>
              <a:t>bei</a:t>
            </a:r>
            <a:br>
              <a:rPr kumimoji="0" lang="en-US" sz="1100" b="1" i="0" u="none" strike="noStrike" kern="0" cap="none" spc="0" normalizeH="0" baseline="0" noProof="0">
                <a:ln>
                  <a:noFill/>
                </a:ln>
                <a:solidFill>
                  <a:srgbClr val="2F3651"/>
                </a:solidFill>
                <a:effectLst/>
                <a:uLnTx/>
                <a:uFillTx/>
                <a:latin typeface="Verdana"/>
                <a:ea typeface="+mn-ea"/>
                <a:cs typeface="Arial" panose="020B0604020202020204" pitchFamily="34" charset="0"/>
              </a:rPr>
            </a:br>
            <a:r>
              <a:rPr kumimoji="0" lang="en-US" sz="1100" b="1" i="0" u="none" strike="noStrike" kern="0" cap="none" spc="0" normalizeH="0" baseline="0" noProof="0">
                <a:ln>
                  <a:noFill/>
                </a:ln>
                <a:solidFill>
                  <a:srgbClr val="2F3651"/>
                </a:solidFill>
                <a:effectLst/>
                <a:uLnTx/>
                <a:uFillTx/>
                <a:latin typeface="Verdana"/>
                <a:ea typeface="+mn-ea"/>
                <a:cs typeface="Arial" panose="020B0604020202020204" pitchFamily="34" charset="0"/>
              </a:rPr>
              <a:t>Diagnose</a:t>
            </a:r>
            <a:endParaRPr kumimoji="0" lang="en-US" sz="800" b="1" i="0" u="none" strike="noStrike" kern="0" cap="none" spc="0" normalizeH="0" baseline="0" noProof="0">
              <a:ln>
                <a:noFill/>
              </a:ln>
              <a:solidFill>
                <a:srgbClr val="2F3651"/>
              </a:solidFill>
              <a:effectLst/>
              <a:uLnTx/>
              <a:uFillTx/>
              <a:latin typeface="Verdana"/>
              <a:ea typeface="+mn-ea"/>
              <a:cs typeface="Arial" panose="020B0604020202020204" pitchFamily="34" charset="0"/>
            </a:endParaRPr>
          </a:p>
        </p:txBody>
      </p:sp>
      <p:sp>
        <p:nvSpPr>
          <p:cNvPr id="41" name="TextBox 150">
            <a:extLst>
              <a:ext uri="{FF2B5EF4-FFF2-40B4-BE49-F238E27FC236}">
                <a16:creationId xmlns:a16="http://schemas.microsoft.com/office/drawing/2014/main" id="{EB772E45-39E0-AB97-F874-DDEA14873649}"/>
              </a:ext>
            </a:extLst>
          </p:cNvPr>
          <p:cNvSpPr txBox="1"/>
          <p:nvPr/>
        </p:nvSpPr>
        <p:spPr>
          <a:xfrm>
            <a:off x="5907277" y="1975661"/>
            <a:ext cx="2188429" cy="498598"/>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685800" rtl="0" eaLnBrk="1" fontAlgn="auto" latinLnBrk="0" hangingPunct="1">
              <a:lnSpc>
                <a:spcPct val="90000"/>
              </a:lnSpc>
              <a:spcBef>
                <a:spcPts val="0"/>
              </a:spcBef>
              <a:spcAft>
                <a:spcPts val="0"/>
              </a:spcAft>
              <a:buClrTx/>
              <a:buSzTx/>
              <a:buFontTx/>
              <a:buNone/>
              <a:tabLst/>
              <a:defRPr/>
            </a:pPr>
            <a:r>
              <a:rPr kumimoji="0" lang="de-DE" sz="1200" b="1" i="0" u="none" strike="noStrike" kern="1200" cap="none" spc="0" normalizeH="0" baseline="0" noProof="0">
                <a:ln>
                  <a:noFill/>
                </a:ln>
                <a:solidFill>
                  <a:srgbClr val="2F3651"/>
                </a:solidFill>
                <a:effectLst/>
                <a:uLnTx/>
                <a:uFillTx/>
                <a:latin typeface="Verdana"/>
                <a:ea typeface="+mn-ea"/>
                <a:cs typeface="Arial" panose="020B0604020202020204" pitchFamily="34" charset="0"/>
              </a:rPr>
              <a:t>Anhaltende negative Auswirkungen auf die Blutzuckerkontrolle</a:t>
            </a:r>
            <a:r>
              <a:rPr kumimoji="0" lang="en-US" sz="1200" b="0" i="0" u="none" strike="noStrike" kern="1200" cap="none" spc="0" normalizeH="0" baseline="30000" noProof="0">
                <a:ln>
                  <a:noFill/>
                </a:ln>
                <a:solidFill>
                  <a:srgbClr val="2F3651"/>
                </a:solidFill>
                <a:effectLst/>
                <a:uLnTx/>
                <a:uFillTx/>
                <a:latin typeface="Verdana"/>
                <a:ea typeface="+mn-ea"/>
                <a:cs typeface="Arial" panose="020B0604020202020204" pitchFamily="34" charset="0"/>
              </a:rPr>
              <a:t>5,6</a:t>
            </a:r>
          </a:p>
        </p:txBody>
      </p:sp>
      <p:cxnSp>
        <p:nvCxnSpPr>
          <p:cNvPr id="42" name="Straight Connector 151">
            <a:extLst>
              <a:ext uri="{FF2B5EF4-FFF2-40B4-BE49-F238E27FC236}">
                <a16:creationId xmlns:a16="http://schemas.microsoft.com/office/drawing/2014/main" id="{0638614B-23E2-E535-94DC-7A031A4ECAF3}"/>
              </a:ext>
            </a:extLst>
          </p:cNvPr>
          <p:cNvCxnSpPr>
            <a:cxnSpLocks/>
          </p:cNvCxnSpPr>
          <p:nvPr/>
        </p:nvCxnSpPr>
        <p:spPr>
          <a:xfrm>
            <a:off x="5749343" y="1890735"/>
            <a:ext cx="1690607" cy="0"/>
          </a:xfrm>
          <a:prstGeom prst="line">
            <a:avLst/>
          </a:prstGeom>
          <a:noFill/>
          <a:ln w="9525" cap="flat" cmpd="sng" algn="ctr">
            <a:solidFill>
              <a:srgbClr val="2F3651"/>
            </a:solidFill>
            <a:prstDash val="solid"/>
          </a:ln>
          <a:effectLst/>
        </p:spPr>
      </p:cxnSp>
      <p:sp>
        <p:nvSpPr>
          <p:cNvPr id="43" name="TextBox 158">
            <a:extLst>
              <a:ext uri="{FF2B5EF4-FFF2-40B4-BE49-F238E27FC236}">
                <a16:creationId xmlns:a16="http://schemas.microsoft.com/office/drawing/2014/main" id="{D1CE0EF5-1210-A898-3D8A-14200D67DE5A}"/>
              </a:ext>
            </a:extLst>
          </p:cNvPr>
          <p:cNvSpPr txBox="1"/>
          <p:nvPr/>
        </p:nvSpPr>
        <p:spPr>
          <a:xfrm>
            <a:off x="1112792" y="1975661"/>
            <a:ext cx="2188429" cy="332399"/>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r" defTabSz="6858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err="1">
                <a:ln>
                  <a:noFill/>
                </a:ln>
                <a:solidFill>
                  <a:srgbClr val="2F3651"/>
                </a:solidFill>
                <a:effectLst/>
                <a:uLnTx/>
                <a:uFillTx/>
                <a:latin typeface="Verdana"/>
                <a:ea typeface="+mn-ea"/>
                <a:cs typeface="Arial" panose="020B0604020202020204" pitchFamily="34" charset="0"/>
              </a:rPr>
              <a:t>Hirnveränderungen</a:t>
            </a:r>
            <a:r>
              <a:rPr kumimoji="0" lang="en-US" sz="1200" b="1" i="0" u="none" strike="noStrike" kern="1200" cap="none" spc="0" normalizeH="0" baseline="0" noProof="0">
                <a:ln>
                  <a:noFill/>
                </a:ln>
                <a:solidFill>
                  <a:srgbClr val="2F3651"/>
                </a:solidFill>
                <a:effectLst/>
                <a:uLnTx/>
                <a:uFillTx/>
                <a:latin typeface="Verdana"/>
                <a:ea typeface="+mn-ea"/>
                <a:cs typeface="Arial" panose="020B0604020202020204" pitchFamily="34" charset="0"/>
              </a:rPr>
              <a:t> und </a:t>
            </a:r>
            <a:r>
              <a:rPr kumimoji="0" lang="en-US" sz="1200" b="1" i="0" u="none" strike="noStrike" kern="1200" cap="none" spc="0" normalizeH="0" baseline="0" noProof="0" err="1">
                <a:ln>
                  <a:noFill/>
                </a:ln>
                <a:solidFill>
                  <a:srgbClr val="2F3651"/>
                </a:solidFill>
                <a:effectLst/>
                <a:uLnTx/>
                <a:uFillTx/>
                <a:latin typeface="Verdana"/>
                <a:ea typeface="+mn-ea"/>
                <a:cs typeface="Arial" panose="020B0604020202020204" pitchFamily="34" charset="0"/>
              </a:rPr>
              <a:t>neurokognitive</a:t>
            </a:r>
            <a:r>
              <a:rPr kumimoji="0" lang="en-US" sz="1200" b="1" i="0" u="none" strike="noStrike" kern="1200" cap="none" spc="0" normalizeH="0" baseline="0" noProof="0">
                <a:ln>
                  <a:noFill/>
                </a:ln>
                <a:solidFill>
                  <a:srgbClr val="2F3651"/>
                </a:solidFill>
                <a:effectLst/>
                <a:uLnTx/>
                <a:uFillTx/>
                <a:latin typeface="Verdana"/>
                <a:ea typeface="+mn-ea"/>
                <a:cs typeface="Arial" panose="020B0604020202020204" pitchFamily="34" charset="0"/>
              </a:rPr>
              <a:t> Defizite</a:t>
            </a:r>
            <a:r>
              <a:rPr kumimoji="0" lang="en-US" sz="1200" b="0" i="0" u="none" strike="noStrike" kern="1200" cap="none" spc="0" normalizeH="0" baseline="30000" noProof="0">
                <a:ln>
                  <a:noFill/>
                </a:ln>
                <a:solidFill>
                  <a:srgbClr val="2F3651"/>
                </a:solidFill>
                <a:effectLst/>
                <a:uLnTx/>
                <a:uFillTx/>
                <a:latin typeface="Verdana"/>
                <a:ea typeface="+mn-ea"/>
                <a:cs typeface="Arial" panose="020B0604020202020204" pitchFamily="34" charset="0"/>
              </a:rPr>
              <a:t>2-4</a:t>
            </a:r>
          </a:p>
        </p:txBody>
      </p:sp>
      <p:cxnSp>
        <p:nvCxnSpPr>
          <p:cNvPr id="44" name="Straight Connector 159">
            <a:extLst>
              <a:ext uri="{FF2B5EF4-FFF2-40B4-BE49-F238E27FC236}">
                <a16:creationId xmlns:a16="http://schemas.microsoft.com/office/drawing/2014/main" id="{B30E0858-7C66-AD9E-5CCF-8D3842D162EB}"/>
              </a:ext>
            </a:extLst>
          </p:cNvPr>
          <p:cNvCxnSpPr>
            <a:cxnSpLocks/>
          </p:cNvCxnSpPr>
          <p:nvPr/>
        </p:nvCxnSpPr>
        <p:spPr>
          <a:xfrm>
            <a:off x="1690915" y="1890735"/>
            <a:ext cx="1690607" cy="0"/>
          </a:xfrm>
          <a:prstGeom prst="line">
            <a:avLst/>
          </a:prstGeom>
          <a:noFill/>
          <a:ln w="9525" cap="flat" cmpd="sng" algn="ctr">
            <a:solidFill>
              <a:srgbClr val="2F3651"/>
            </a:solidFill>
            <a:prstDash val="solid"/>
          </a:ln>
          <a:effectLst/>
        </p:spPr>
      </p:cxnSp>
      <p:sp>
        <p:nvSpPr>
          <p:cNvPr id="45" name="TextBox 160">
            <a:extLst>
              <a:ext uri="{FF2B5EF4-FFF2-40B4-BE49-F238E27FC236}">
                <a16:creationId xmlns:a16="http://schemas.microsoft.com/office/drawing/2014/main" id="{424B95A2-FF9A-CF9A-E541-64C34FA6C196}"/>
              </a:ext>
            </a:extLst>
          </p:cNvPr>
          <p:cNvSpPr txBox="1"/>
          <p:nvPr/>
        </p:nvSpPr>
        <p:spPr>
          <a:xfrm>
            <a:off x="436475" y="3511392"/>
            <a:ext cx="1986609" cy="332399"/>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r" defTabSz="685800" rtl="0" eaLnBrk="1" fontAlgn="auto" latinLnBrk="0" hangingPunct="1">
              <a:lnSpc>
                <a:spcPct val="90000"/>
              </a:lnSpc>
              <a:spcBef>
                <a:spcPts val="0"/>
              </a:spcBef>
              <a:spcAft>
                <a:spcPts val="0"/>
              </a:spcAft>
              <a:buClrTx/>
              <a:buSzTx/>
              <a:buFontTx/>
              <a:buNone/>
              <a:tabLst/>
              <a:defRPr/>
            </a:pPr>
            <a:r>
              <a:rPr kumimoji="0" lang="de-DE" sz="1200" b="1" i="0" u="none" strike="noStrike" kern="1200" cap="none" spc="0" normalizeH="0" baseline="0" noProof="0">
                <a:ln>
                  <a:noFill/>
                </a:ln>
                <a:solidFill>
                  <a:srgbClr val="2F3651"/>
                </a:solidFill>
                <a:effectLst/>
                <a:uLnTx/>
                <a:uFillTx/>
                <a:latin typeface="Verdana"/>
                <a:ea typeface="+mn-ea"/>
                <a:cs typeface="Arial" panose="020B0604020202020204" pitchFamily="34" charset="0"/>
              </a:rPr>
              <a:t>Erhöhtes Risiko einer erneuten DKA</a:t>
            </a:r>
            <a:r>
              <a:rPr kumimoji="0" lang="en-US" sz="1200" b="0" i="0" u="none" strike="noStrike" kern="1200" cap="none" spc="0" normalizeH="0" baseline="30000" noProof="0">
                <a:ln>
                  <a:noFill/>
                </a:ln>
                <a:solidFill>
                  <a:srgbClr val="2F3651"/>
                </a:solidFill>
                <a:effectLst/>
                <a:uLnTx/>
                <a:uFillTx/>
                <a:latin typeface="Verdana"/>
                <a:ea typeface="+mn-ea"/>
                <a:cs typeface="Arial" panose="020B0604020202020204" pitchFamily="34" charset="0"/>
              </a:rPr>
              <a:t>1</a:t>
            </a:r>
          </a:p>
        </p:txBody>
      </p:sp>
      <p:cxnSp>
        <p:nvCxnSpPr>
          <p:cNvPr id="46" name="Straight Connector 161">
            <a:extLst>
              <a:ext uri="{FF2B5EF4-FFF2-40B4-BE49-F238E27FC236}">
                <a16:creationId xmlns:a16="http://schemas.microsoft.com/office/drawing/2014/main" id="{7B2514A1-9751-5C19-6D5A-14E7F04B8239}"/>
              </a:ext>
            </a:extLst>
          </p:cNvPr>
          <p:cNvCxnSpPr>
            <a:cxnSpLocks/>
          </p:cNvCxnSpPr>
          <p:nvPr/>
        </p:nvCxnSpPr>
        <p:spPr>
          <a:xfrm>
            <a:off x="886084" y="3407669"/>
            <a:ext cx="1690607" cy="0"/>
          </a:xfrm>
          <a:prstGeom prst="line">
            <a:avLst/>
          </a:prstGeom>
          <a:noFill/>
          <a:ln w="9525" cap="flat" cmpd="sng" algn="ctr">
            <a:solidFill>
              <a:srgbClr val="2F3651"/>
            </a:solidFill>
            <a:prstDash val="solid"/>
          </a:ln>
          <a:effectLst/>
        </p:spPr>
      </p:cxnSp>
      <p:cxnSp>
        <p:nvCxnSpPr>
          <p:cNvPr id="47" name="Straight Connector 170">
            <a:extLst>
              <a:ext uri="{FF2B5EF4-FFF2-40B4-BE49-F238E27FC236}">
                <a16:creationId xmlns:a16="http://schemas.microsoft.com/office/drawing/2014/main" id="{E66E5A54-CAFB-1682-1FFE-DB168104B9CC}"/>
              </a:ext>
            </a:extLst>
          </p:cNvPr>
          <p:cNvCxnSpPr>
            <a:cxnSpLocks/>
          </p:cNvCxnSpPr>
          <p:nvPr/>
        </p:nvCxnSpPr>
        <p:spPr>
          <a:xfrm>
            <a:off x="6575305" y="3407669"/>
            <a:ext cx="1690607" cy="0"/>
          </a:xfrm>
          <a:prstGeom prst="line">
            <a:avLst/>
          </a:prstGeom>
          <a:noFill/>
          <a:ln w="9525" cap="flat" cmpd="sng" algn="ctr">
            <a:solidFill>
              <a:srgbClr val="2F3651"/>
            </a:solidFill>
            <a:prstDash val="solid"/>
          </a:ln>
          <a:effectLst/>
        </p:spPr>
      </p:cxnSp>
      <p:sp>
        <p:nvSpPr>
          <p:cNvPr id="48" name="TextBox 171">
            <a:extLst>
              <a:ext uri="{FF2B5EF4-FFF2-40B4-BE49-F238E27FC236}">
                <a16:creationId xmlns:a16="http://schemas.microsoft.com/office/drawing/2014/main" id="{A5554E12-971D-6D80-ECAB-EBFBB586B687}"/>
              </a:ext>
            </a:extLst>
          </p:cNvPr>
          <p:cNvSpPr txBox="1"/>
          <p:nvPr/>
        </p:nvSpPr>
        <p:spPr>
          <a:xfrm>
            <a:off x="6746378" y="3511392"/>
            <a:ext cx="1843608" cy="332399"/>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685800" rtl="0" eaLnBrk="1" fontAlgn="auto" latinLnBrk="0" hangingPunct="1">
              <a:lnSpc>
                <a:spcPct val="90000"/>
              </a:lnSpc>
              <a:spcBef>
                <a:spcPts val="0"/>
              </a:spcBef>
              <a:spcAft>
                <a:spcPts val="0"/>
              </a:spcAft>
              <a:buClrTx/>
              <a:buSzTx/>
              <a:buFontTx/>
              <a:buNone/>
              <a:tabLst/>
              <a:defRPr/>
            </a:pPr>
            <a:r>
              <a:rPr kumimoji="0" lang="en-US" sz="1200" b="1" i="0" u="none" strike="noStrike" kern="1200" cap="none" spc="0" normalizeH="0" baseline="0" noProof="0" err="1">
                <a:ln>
                  <a:noFill/>
                </a:ln>
                <a:solidFill>
                  <a:srgbClr val="2F3651"/>
                </a:solidFill>
                <a:effectLst/>
                <a:uLnTx/>
                <a:uFillTx/>
                <a:latin typeface="Verdana"/>
                <a:ea typeface="+mn-ea"/>
                <a:cs typeface="Arial" panose="020B0604020202020204" pitchFamily="34" charset="0"/>
              </a:rPr>
              <a:t>Erhöhte</a:t>
            </a:r>
            <a:r>
              <a:rPr kumimoji="0" lang="en-US" sz="1200" b="1" i="0" u="none" strike="noStrike" kern="1200" cap="none" spc="0" normalizeH="0" baseline="0" noProof="0">
                <a:ln>
                  <a:noFill/>
                </a:ln>
                <a:solidFill>
                  <a:srgbClr val="2F3651"/>
                </a:solidFill>
                <a:effectLst/>
                <a:uLnTx/>
                <a:uFillTx/>
                <a:latin typeface="Verdana"/>
                <a:ea typeface="+mn-ea"/>
                <a:cs typeface="Arial" panose="020B0604020202020204" pitchFamily="34" charset="0"/>
              </a:rPr>
              <a:t> </a:t>
            </a:r>
            <a:r>
              <a:rPr kumimoji="0" lang="en-US" sz="1200" b="1" i="0" u="none" strike="noStrike" kern="1200" cap="none" spc="0" normalizeH="0" baseline="0" noProof="0" err="1">
                <a:ln>
                  <a:noFill/>
                </a:ln>
                <a:solidFill>
                  <a:srgbClr val="2F3651"/>
                </a:solidFill>
                <a:effectLst/>
                <a:uLnTx/>
                <a:uFillTx/>
                <a:latin typeface="Verdana"/>
                <a:ea typeface="+mn-ea"/>
                <a:cs typeface="Arial" panose="020B0604020202020204" pitchFamily="34" charset="0"/>
              </a:rPr>
              <a:t>Morbidität</a:t>
            </a:r>
            <a:r>
              <a:rPr kumimoji="0" lang="en-US" sz="1200" b="1" i="0" u="none" strike="noStrike" kern="1200" cap="none" spc="0" normalizeH="0" baseline="0" noProof="0">
                <a:ln>
                  <a:noFill/>
                </a:ln>
                <a:solidFill>
                  <a:srgbClr val="2F3651"/>
                </a:solidFill>
                <a:effectLst/>
                <a:uLnTx/>
                <a:uFillTx/>
                <a:latin typeface="Verdana"/>
                <a:ea typeface="+mn-ea"/>
                <a:cs typeface="Arial" panose="020B0604020202020204" pitchFamily="34" charset="0"/>
              </a:rPr>
              <a:t> und Mortalität</a:t>
            </a:r>
            <a:r>
              <a:rPr kumimoji="0" lang="en-US" sz="1200" b="0" i="0" u="none" strike="noStrike" kern="1200" cap="none" spc="0" normalizeH="0" baseline="30000" noProof="0">
                <a:ln>
                  <a:noFill/>
                </a:ln>
                <a:solidFill>
                  <a:srgbClr val="2F3651"/>
                </a:solidFill>
                <a:effectLst/>
                <a:uLnTx/>
                <a:uFillTx/>
                <a:latin typeface="Verdana"/>
                <a:ea typeface="+mn-ea"/>
                <a:cs typeface="Arial" panose="020B0604020202020204" pitchFamily="34" charset="0"/>
              </a:rPr>
              <a:t>5</a:t>
            </a:r>
          </a:p>
        </p:txBody>
      </p:sp>
      <p:grpSp>
        <p:nvGrpSpPr>
          <p:cNvPr id="49" name="Group 14">
            <a:extLst>
              <a:ext uri="{FF2B5EF4-FFF2-40B4-BE49-F238E27FC236}">
                <a16:creationId xmlns:a16="http://schemas.microsoft.com/office/drawing/2014/main" id="{BAE64A32-FD21-8E0B-7CB2-E8C1FB6B0051}"/>
              </a:ext>
            </a:extLst>
          </p:cNvPr>
          <p:cNvGrpSpPr/>
          <p:nvPr/>
        </p:nvGrpSpPr>
        <p:grpSpPr>
          <a:xfrm>
            <a:off x="5681170" y="3435371"/>
            <a:ext cx="578906" cy="578906"/>
            <a:chOff x="7574893" y="4580494"/>
            <a:chExt cx="771875" cy="771875"/>
          </a:xfrm>
        </p:grpSpPr>
        <p:sp>
          <p:nvSpPr>
            <p:cNvPr id="50" name="Oval 163">
              <a:extLst>
                <a:ext uri="{FF2B5EF4-FFF2-40B4-BE49-F238E27FC236}">
                  <a16:creationId xmlns:a16="http://schemas.microsoft.com/office/drawing/2014/main" id="{6C3279B6-4022-C366-98B7-98C898643CF1}"/>
                </a:ext>
              </a:extLst>
            </p:cNvPr>
            <p:cNvSpPr/>
            <p:nvPr/>
          </p:nvSpPr>
          <p:spPr>
            <a:xfrm>
              <a:off x="7574893" y="4580494"/>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51" name="Graphic 97" descr="Inpatient outline">
              <a:extLst>
                <a:ext uri="{FF2B5EF4-FFF2-40B4-BE49-F238E27FC236}">
                  <a16:creationId xmlns:a16="http://schemas.microsoft.com/office/drawing/2014/main" id="{EFDFD5FC-F1FF-9C5C-6736-ADDCAF4FF25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05202" y="4705412"/>
              <a:ext cx="505546" cy="505546"/>
            </a:xfrm>
            <a:prstGeom prst="rect">
              <a:avLst/>
            </a:prstGeom>
          </p:spPr>
        </p:pic>
      </p:grpSp>
      <p:grpSp>
        <p:nvGrpSpPr>
          <p:cNvPr id="52" name="Group 13">
            <a:extLst>
              <a:ext uri="{FF2B5EF4-FFF2-40B4-BE49-F238E27FC236}">
                <a16:creationId xmlns:a16="http://schemas.microsoft.com/office/drawing/2014/main" id="{C1C3D9DE-8366-39BE-F6C3-4010C29A2986}"/>
              </a:ext>
            </a:extLst>
          </p:cNvPr>
          <p:cNvGrpSpPr/>
          <p:nvPr/>
        </p:nvGrpSpPr>
        <p:grpSpPr>
          <a:xfrm>
            <a:off x="5027597" y="2255479"/>
            <a:ext cx="578906" cy="578906"/>
            <a:chOff x="6703462" y="3007305"/>
            <a:chExt cx="771875" cy="771875"/>
          </a:xfrm>
        </p:grpSpPr>
        <p:sp>
          <p:nvSpPr>
            <p:cNvPr id="53" name="Oval 166">
              <a:extLst>
                <a:ext uri="{FF2B5EF4-FFF2-40B4-BE49-F238E27FC236}">
                  <a16:creationId xmlns:a16="http://schemas.microsoft.com/office/drawing/2014/main" id="{4CDACB85-D9A0-B280-F2EE-CFD50E57FBD0}"/>
                </a:ext>
              </a:extLst>
            </p:cNvPr>
            <p:cNvSpPr/>
            <p:nvPr/>
          </p:nvSpPr>
          <p:spPr>
            <a:xfrm>
              <a:off x="6703462" y="3007305"/>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54" name="Graphic 173" descr="Water outline">
              <a:extLst>
                <a:ext uri="{FF2B5EF4-FFF2-40B4-BE49-F238E27FC236}">
                  <a16:creationId xmlns:a16="http://schemas.microsoft.com/office/drawing/2014/main" id="{D4825789-6335-B467-E52A-B19F2DD98FB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815270" y="3111031"/>
              <a:ext cx="548258" cy="548258"/>
            </a:xfrm>
            <a:prstGeom prst="rect">
              <a:avLst/>
            </a:prstGeom>
          </p:spPr>
        </p:pic>
      </p:grpSp>
      <p:sp>
        <p:nvSpPr>
          <p:cNvPr id="55" name="TextBox 20">
            <a:extLst>
              <a:ext uri="{FF2B5EF4-FFF2-40B4-BE49-F238E27FC236}">
                <a16:creationId xmlns:a16="http://schemas.microsoft.com/office/drawing/2014/main" id="{637862E4-0EA3-70B2-7A67-1C73F1243A0E}"/>
              </a:ext>
            </a:extLst>
          </p:cNvPr>
          <p:cNvSpPr txBox="1"/>
          <p:nvPr/>
        </p:nvSpPr>
        <p:spPr>
          <a:xfrm>
            <a:off x="2423084" y="1198103"/>
            <a:ext cx="4323293" cy="367760"/>
          </a:xfrm>
          <a:prstGeom prst="roundRect">
            <a:avLst>
              <a:gd name="adj" fmla="val 50000"/>
            </a:avLst>
          </a:prstGeom>
          <a:solidFill>
            <a:srgbClr val="347475"/>
          </a:solidFill>
          <a:ln w="25400" cap="flat" cmpd="sng" algn="ctr">
            <a:noFill/>
            <a:prstDash val="solid"/>
          </a:ln>
          <a:effectLst/>
        </p:spPr>
        <p:txBody>
          <a:bodyPr rtlCol="0" anchor="ctr"/>
          <a:lstStyle>
            <a:defPPr>
              <a:defRPr lang="en-US"/>
            </a:defPPr>
            <a:lvl1pPr marR="0" lvl="0" indent="0" algn="ctr" defTabSz="685800" fontAlgn="auto">
              <a:lnSpc>
                <a:spcPct val="90000"/>
              </a:lnSpc>
              <a:spcBef>
                <a:spcPts val="0"/>
              </a:spcBef>
              <a:spcAft>
                <a:spcPts val="0"/>
              </a:spcAft>
              <a:buClrTx/>
              <a:buSzTx/>
              <a:buFontTx/>
              <a:buNone/>
              <a:tabLst/>
              <a:defRPr kumimoji="0" sz="1600" b="0" i="0" u="none" strike="noStrike" cap="none" spc="0" normalizeH="0" baseline="0">
                <a:ln>
                  <a:noFill/>
                </a:ln>
                <a:solidFill>
                  <a:prstClr val="white"/>
                </a:solidFill>
                <a:effectLst/>
                <a:uLnTx/>
                <a:uFillTx/>
                <a:latin typeface="Arial" panose="020B0604020202020204" pitchFamily="34" charset="0"/>
                <a:cs typeface="Arial" panose="020B0604020202020204" pitchFamily="34" charset="0"/>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err="1">
                <a:ln>
                  <a:noFill/>
                </a:ln>
                <a:solidFill>
                  <a:prstClr val="white"/>
                </a:solidFill>
                <a:effectLst/>
                <a:uLnTx/>
                <a:uFillTx/>
                <a:latin typeface="Verdana"/>
                <a:ea typeface="+mn-ea"/>
                <a:cs typeface="Arial" panose="020B0604020202020204" pitchFamily="34" charset="0"/>
              </a:rPr>
              <a:t>Langzeitfolgen</a:t>
            </a:r>
            <a:r>
              <a:rPr kumimoji="0" lang="en-US" sz="1200" b="0" i="0" u="none" strike="noStrike" kern="0" cap="none" spc="0" normalizeH="0" baseline="0" noProof="0">
                <a:ln>
                  <a:noFill/>
                </a:ln>
                <a:solidFill>
                  <a:prstClr val="white"/>
                </a:solidFill>
                <a:effectLst/>
                <a:uLnTx/>
                <a:uFillTx/>
                <a:latin typeface="Verdana"/>
                <a:ea typeface="+mn-ea"/>
                <a:cs typeface="Arial" panose="020B0604020202020204" pitchFamily="34" charset="0"/>
              </a:rPr>
              <a:t> </a:t>
            </a:r>
            <a:r>
              <a:rPr kumimoji="0" lang="en-US" sz="1200" b="0" i="0" u="none" strike="noStrike" kern="0" cap="none" spc="0" normalizeH="0" baseline="0" noProof="0" err="1">
                <a:ln>
                  <a:noFill/>
                </a:ln>
                <a:solidFill>
                  <a:prstClr val="white"/>
                </a:solidFill>
                <a:effectLst/>
                <a:uLnTx/>
                <a:uFillTx/>
                <a:latin typeface="Verdana"/>
                <a:ea typeface="+mn-ea"/>
                <a:cs typeface="Arial" panose="020B0604020202020204" pitchFamily="34" charset="0"/>
              </a:rPr>
              <a:t>einer</a:t>
            </a:r>
            <a:r>
              <a:rPr kumimoji="0" lang="en-US" sz="1200" b="0" i="0" u="none" strike="noStrike" kern="0" cap="none" spc="0" normalizeH="0" baseline="0" noProof="0">
                <a:ln>
                  <a:noFill/>
                </a:ln>
                <a:solidFill>
                  <a:prstClr val="white"/>
                </a:solidFill>
                <a:effectLst/>
                <a:uLnTx/>
                <a:uFillTx/>
                <a:latin typeface="Verdana"/>
                <a:ea typeface="+mn-ea"/>
                <a:cs typeface="Arial" panose="020B0604020202020204" pitchFamily="34" charset="0"/>
              </a:rPr>
              <a:t> DKA </a:t>
            </a:r>
            <a:r>
              <a:rPr kumimoji="0" lang="en-US" sz="1200" b="0" i="0" u="none" strike="noStrike" kern="0" cap="none" spc="0" normalizeH="0" baseline="0" noProof="0" err="1">
                <a:ln>
                  <a:noFill/>
                </a:ln>
                <a:solidFill>
                  <a:prstClr val="white"/>
                </a:solidFill>
                <a:effectLst/>
                <a:uLnTx/>
                <a:uFillTx/>
                <a:latin typeface="Verdana"/>
                <a:ea typeface="+mn-ea"/>
                <a:cs typeface="Arial" panose="020B0604020202020204" pitchFamily="34" charset="0"/>
              </a:rPr>
              <a:t>bei</a:t>
            </a:r>
            <a:r>
              <a:rPr kumimoji="0" lang="en-US" sz="1200" b="0" i="0" u="none" strike="noStrike" kern="0" cap="none" spc="0" normalizeH="0" baseline="0" noProof="0">
                <a:ln>
                  <a:noFill/>
                </a:ln>
                <a:solidFill>
                  <a:prstClr val="white"/>
                </a:solidFill>
                <a:effectLst/>
                <a:uLnTx/>
                <a:uFillTx/>
                <a:latin typeface="Verdana"/>
                <a:ea typeface="+mn-ea"/>
                <a:cs typeface="Arial" panose="020B0604020202020204" pitchFamily="34" charset="0"/>
              </a:rPr>
              <a:t> Diagnose </a:t>
            </a:r>
            <a:r>
              <a:rPr kumimoji="0" lang="en-US" sz="1200" b="0" i="0" u="none" strike="noStrike" kern="0" cap="none" spc="0" normalizeH="0" baseline="0" noProof="0" err="1">
                <a:ln>
                  <a:noFill/>
                </a:ln>
                <a:solidFill>
                  <a:prstClr val="white"/>
                </a:solidFill>
                <a:effectLst/>
                <a:uLnTx/>
                <a:uFillTx/>
                <a:latin typeface="Verdana"/>
                <a:ea typeface="+mn-ea"/>
                <a:cs typeface="Arial" panose="020B0604020202020204" pitchFamily="34" charset="0"/>
              </a:rPr>
              <a:t>umfassen</a:t>
            </a:r>
            <a:r>
              <a:rPr kumimoji="0" lang="en-US" sz="1200" b="0" i="0" u="none" strike="noStrike" kern="0" cap="none" spc="0" normalizeH="0" baseline="0" noProof="0">
                <a:ln>
                  <a:noFill/>
                </a:ln>
                <a:solidFill>
                  <a:prstClr val="white"/>
                </a:solidFill>
                <a:effectLst/>
                <a:uLnTx/>
                <a:uFillTx/>
                <a:latin typeface="Verdana"/>
                <a:ea typeface="+mn-ea"/>
                <a:cs typeface="Arial" panose="020B0604020202020204" pitchFamily="34" charset="0"/>
              </a:rPr>
              <a:t>:</a:t>
            </a:r>
          </a:p>
        </p:txBody>
      </p:sp>
      <p:sp>
        <p:nvSpPr>
          <p:cNvPr id="56" name="Isosceles Triangle 7">
            <a:extLst>
              <a:ext uri="{FF2B5EF4-FFF2-40B4-BE49-F238E27FC236}">
                <a16:creationId xmlns:a16="http://schemas.microsoft.com/office/drawing/2014/main" id="{4820FF06-A4F1-F911-B7AB-BA6C390A7344}"/>
              </a:ext>
            </a:extLst>
          </p:cNvPr>
          <p:cNvSpPr/>
          <p:nvPr/>
        </p:nvSpPr>
        <p:spPr>
          <a:xfrm rot="5400000" flipH="1">
            <a:off x="6340863" y="3644855"/>
            <a:ext cx="185531" cy="159940"/>
          </a:xfrm>
          <a:prstGeom prst="triangl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nvGrpSpPr>
          <p:cNvPr id="57" name="Group 11">
            <a:extLst>
              <a:ext uri="{FF2B5EF4-FFF2-40B4-BE49-F238E27FC236}">
                <a16:creationId xmlns:a16="http://schemas.microsoft.com/office/drawing/2014/main" id="{5B801EA3-23B6-6640-9E1C-E471D3E5F31E}"/>
              </a:ext>
            </a:extLst>
          </p:cNvPr>
          <p:cNvGrpSpPr/>
          <p:nvPr/>
        </p:nvGrpSpPr>
        <p:grpSpPr>
          <a:xfrm>
            <a:off x="2884708" y="3435371"/>
            <a:ext cx="578906" cy="578906"/>
            <a:chOff x="3846276" y="4580494"/>
            <a:chExt cx="771875" cy="771875"/>
          </a:xfrm>
        </p:grpSpPr>
        <p:sp>
          <p:nvSpPr>
            <p:cNvPr id="58" name="Oval 156">
              <a:extLst>
                <a:ext uri="{FF2B5EF4-FFF2-40B4-BE49-F238E27FC236}">
                  <a16:creationId xmlns:a16="http://schemas.microsoft.com/office/drawing/2014/main" id="{5C73437B-FDD3-2F1B-93A5-D8620F8E0C9A}"/>
                </a:ext>
              </a:extLst>
            </p:cNvPr>
            <p:cNvSpPr/>
            <p:nvPr/>
          </p:nvSpPr>
          <p:spPr>
            <a:xfrm>
              <a:off x="3846276" y="4580494"/>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59" name="Graphic 10" descr="Hospital outline">
              <a:extLst>
                <a:ext uri="{FF2B5EF4-FFF2-40B4-BE49-F238E27FC236}">
                  <a16:creationId xmlns:a16="http://schemas.microsoft.com/office/drawing/2014/main" id="{9776317D-4739-460A-7034-F751B876555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933825" y="4657722"/>
              <a:ext cx="601662" cy="601662"/>
            </a:xfrm>
            <a:prstGeom prst="rect">
              <a:avLst/>
            </a:prstGeom>
          </p:spPr>
        </p:pic>
      </p:grpSp>
      <p:grpSp>
        <p:nvGrpSpPr>
          <p:cNvPr id="60" name="Group 8">
            <a:extLst>
              <a:ext uri="{FF2B5EF4-FFF2-40B4-BE49-F238E27FC236}">
                <a16:creationId xmlns:a16="http://schemas.microsoft.com/office/drawing/2014/main" id="{AB1924B5-B202-6ABA-113C-7B32A9662F1D}"/>
              </a:ext>
            </a:extLst>
          </p:cNvPr>
          <p:cNvGrpSpPr/>
          <p:nvPr/>
        </p:nvGrpSpPr>
        <p:grpSpPr>
          <a:xfrm>
            <a:off x="3540278" y="2255479"/>
            <a:ext cx="578906" cy="578906"/>
            <a:chOff x="4720370" y="3007305"/>
            <a:chExt cx="771875" cy="771875"/>
          </a:xfrm>
        </p:grpSpPr>
        <p:sp>
          <p:nvSpPr>
            <p:cNvPr id="61" name="Oval 153">
              <a:extLst>
                <a:ext uri="{FF2B5EF4-FFF2-40B4-BE49-F238E27FC236}">
                  <a16:creationId xmlns:a16="http://schemas.microsoft.com/office/drawing/2014/main" id="{3EDAB267-C88F-0385-340F-E52F5E449D92}"/>
                </a:ext>
              </a:extLst>
            </p:cNvPr>
            <p:cNvSpPr/>
            <p:nvPr/>
          </p:nvSpPr>
          <p:spPr>
            <a:xfrm>
              <a:off x="4720370" y="3007305"/>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62" name="Graphic 86" descr="Head with gears outline">
              <a:extLst>
                <a:ext uri="{FF2B5EF4-FFF2-40B4-BE49-F238E27FC236}">
                  <a16:creationId xmlns:a16="http://schemas.microsoft.com/office/drawing/2014/main" id="{26BD4199-B44A-FC03-3DBE-9DA93C9EBE8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802957" y="3082484"/>
              <a:ext cx="605351" cy="605351"/>
            </a:xfrm>
            <a:prstGeom prst="rect">
              <a:avLst/>
            </a:prstGeom>
          </p:spPr>
        </p:pic>
      </p:grpSp>
      <p:pic>
        <p:nvPicPr>
          <p:cNvPr id="63" name="Graphic 9">
            <a:extLst>
              <a:ext uri="{FF2B5EF4-FFF2-40B4-BE49-F238E27FC236}">
                <a16:creationId xmlns:a16="http://schemas.microsoft.com/office/drawing/2014/main" id="{31B10926-84B3-3101-D210-D6596ECB99BB}"/>
              </a:ext>
            </a:extLst>
          </p:cNvPr>
          <p:cNvPicPr>
            <a:picLocks noChangeAspect="1"/>
          </p:cNvPicPr>
          <p:nvPr/>
        </p:nvPicPr>
        <p:blipFill rotWithShape="1">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rcRect l="12499" t="4667" r="13200" b="24080"/>
          <a:stretch/>
        </p:blipFill>
        <p:spPr>
          <a:xfrm rot="20987725">
            <a:off x="4301757" y="3232633"/>
            <a:ext cx="503910" cy="604052"/>
          </a:xfrm>
          <a:prstGeom prst="rect">
            <a:avLst/>
          </a:prstGeom>
        </p:spPr>
      </p:pic>
    </p:spTree>
    <p:extLst>
      <p:ext uri="{BB962C8B-B14F-4D97-AF65-F5344CB8AC3E}">
        <p14:creationId xmlns:p14="http://schemas.microsoft.com/office/powerpoint/2010/main" val="291084997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43F4865-E151-FA28-97A5-83E28F732D4E}"/>
            </a:ext>
          </a:extLst>
        </p:cNvPr>
        <p:cNvGrpSpPr/>
        <p:nvPr/>
      </p:nvGrpSpPr>
      <p:grpSpPr>
        <a:xfrm>
          <a:off x="0" y="0"/>
          <a:ext cx="0" cy="0"/>
          <a:chOff x="0" y="0"/>
          <a:chExt cx="0" cy="0"/>
        </a:xfrm>
      </p:grpSpPr>
      <p:cxnSp>
        <p:nvCxnSpPr>
          <p:cNvPr id="10" name="Verbinder: gewinkelt 9">
            <a:extLst>
              <a:ext uri="{FF2B5EF4-FFF2-40B4-BE49-F238E27FC236}">
                <a16:creationId xmlns:a16="http://schemas.microsoft.com/office/drawing/2014/main" id="{60AD9E7A-68E2-9824-0D5F-8F0F198A7DF7}"/>
              </a:ext>
            </a:extLst>
          </p:cNvPr>
          <p:cNvCxnSpPr/>
          <p:nvPr/>
        </p:nvCxnSpPr>
        <p:spPr>
          <a:xfrm flipV="1">
            <a:off x="1414581" y="3797060"/>
            <a:ext cx="2975608" cy="68017"/>
          </a:xfrm>
          <a:prstGeom prst="bentConnector3">
            <a:avLst>
              <a:gd name="adj1" fmla="val 99958"/>
            </a:avLst>
          </a:prstGeom>
          <a:ln w="9525">
            <a:solidFill>
              <a:srgbClr val="6E7AAB"/>
            </a:solidFill>
          </a:ln>
        </p:spPr>
        <p:style>
          <a:lnRef idx="1">
            <a:schemeClr val="accent1"/>
          </a:lnRef>
          <a:fillRef idx="0">
            <a:schemeClr val="accent1"/>
          </a:fillRef>
          <a:effectRef idx="0">
            <a:schemeClr val="accent1"/>
          </a:effectRef>
          <a:fontRef idx="minor">
            <a:schemeClr val="tx1"/>
          </a:fontRef>
        </p:style>
      </p:cxnSp>
      <p:sp>
        <p:nvSpPr>
          <p:cNvPr id="7" name="Textplatzhalter 9">
            <a:extLst>
              <a:ext uri="{FF2B5EF4-FFF2-40B4-BE49-F238E27FC236}">
                <a16:creationId xmlns:a16="http://schemas.microsoft.com/office/drawing/2014/main" id="{ECDB4982-D3B0-F674-401E-E95EB85630AF}"/>
              </a:ext>
            </a:extLst>
          </p:cNvPr>
          <p:cNvSpPr txBox="1">
            <a:spLocks/>
          </p:cNvSpPr>
          <p:nvPr/>
        </p:nvSpPr>
        <p:spPr>
          <a:xfrm>
            <a:off x="314921" y="11377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ist für die Betroffenen eine lebenslange Belastung</a:t>
            </a:r>
            <a:r>
              <a:rPr kumimoji="0" lang="de-DE" sz="2000" b="1" i="0" u="none" strike="noStrike" kern="1200" cap="none" spc="0" normalizeH="0" baseline="30000" noProof="0">
                <a:ln>
                  <a:noFill/>
                </a:ln>
                <a:solidFill>
                  <a:srgbClr val="7030A0"/>
                </a:solidFill>
                <a:effectLst/>
                <a:uLnTx/>
                <a:uFillTx/>
                <a:latin typeface="Verdana"/>
                <a:ea typeface="+mn-ea"/>
                <a:cs typeface="+mn-cs"/>
              </a:rPr>
              <a:t>1-9</a:t>
            </a:r>
          </a:p>
        </p:txBody>
      </p:sp>
      <p:grpSp>
        <p:nvGrpSpPr>
          <p:cNvPr id="97" name="Gruppieren 96">
            <a:extLst>
              <a:ext uri="{FF2B5EF4-FFF2-40B4-BE49-F238E27FC236}">
                <a16:creationId xmlns:a16="http://schemas.microsoft.com/office/drawing/2014/main" id="{D01F119C-D197-2B6D-FC5C-D082698F855B}"/>
              </a:ext>
            </a:extLst>
          </p:cNvPr>
          <p:cNvGrpSpPr/>
          <p:nvPr/>
        </p:nvGrpSpPr>
        <p:grpSpPr>
          <a:xfrm>
            <a:off x="334476" y="902123"/>
            <a:ext cx="8478000" cy="3451582"/>
            <a:chOff x="261214" y="1334509"/>
            <a:chExt cx="11400414" cy="4624575"/>
          </a:xfrm>
        </p:grpSpPr>
        <p:cxnSp>
          <p:nvCxnSpPr>
            <p:cNvPr id="98" name="Straight Connector 75">
              <a:extLst>
                <a:ext uri="{FF2B5EF4-FFF2-40B4-BE49-F238E27FC236}">
                  <a16:creationId xmlns:a16="http://schemas.microsoft.com/office/drawing/2014/main" id="{909F11FF-C213-246A-2FEA-FA85FCD39F82}"/>
                </a:ext>
              </a:extLst>
            </p:cNvPr>
            <p:cNvCxnSpPr>
              <a:cxnSpLocks/>
            </p:cNvCxnSpPr>
            <p:nvPr/>
          </p:nvCxnSpPr>
          <p:spPr>
            <a:xfrm>
              <a:off x="830584" y="2855213"/>
              <a:ext cx="3270991" cy="0"/>
            </a:xfrm>
            <a:prstGeom prst="line">
              <a:avLst/>
            </a:prstGeom>
            <a:noFill/>
            <a:ln w="9525" cap="flat" cmpd="sng" algn="ctr">
              <a:solidFill>
                <a:srgbClr val="CC9C50"/>
              </a:solidFill>
              <a:prstDash val="solid"/>
            </a:ln>
            <a:effectLst/>
          </p:spPr>
        </p:cxnSp>
        <p:cxnSp>
          <p:nvCxnSpPr>
            <p:cNvPr id="99" name="Straight Connector 70">
              <a:extLst>
                <a:ext uri="{FF2B5EF4-FFF2-40B4-BE49-F238E27FC236}">
                  <a16:creationId xmlns:a16="http://schemas.microsoft.com/office/drawing/2014/main" id="{7FC7D439-332D-390A-52FA-9E025382B62D}"/>
                </a:ext>
              </a:extLst>
            </p:cNvPr>
            <p:cNvCxnSpPr>
              <a:cxnSpLocks/>
            </p:cNvCxnSpPr>
            <p:nvPr/>
          </p:nvCxnSpPr>
          <p:spPr>
            <a:xfrm>
              <a:off x="8025633" y="3374375"/>
              <a:ext cx="2973575" cy="0"/>
            </a:xfrm>
            <a:prstGeom prst="line">
              <a:avLst/>
            </a:prstGeom>
            <a:noFill/>
            <a:ln w="9525" cap="flat" cmpd="sng" algn="ctr">
              <a:solidFill>
                <a:srgbClr val="71BFC0"/>
              </a:solidFill>
              <a:prstDash val="solid"/>
            </a:ln>
            <a:effectLst/>
          </p:spPr>
        </p:cxnSp>
        <p:graphicFrame>
          <p:nvGraphicFramePr>
            <p:cNvPr id="100" name="Chart 48">
              <a:extLst>
                <a:ext uri="{FF2B5EF4-FFF2-40B4-BE49-F238E27FC236}">
                  <a16:creationId xmlns:a16="http://schemas.microsoft.com/office/drawing/2014/main" id="{79FE2572-53F4-6D35-7B75-BF635FDAF15B}"/>
                </a:ext>
              </a:extLst>
            </p:cNvPr>
            <p:cNvGraphicFramePr/>
            <p:nvPr/>
          </p:nvGraphicFramePr>
          <p:xfrm>
            <a:off x="2881486" y="1334509"/>
            <a:ext cx="6301037" cy="3960127"/>
          </p:xfrm>
          <a:graphic>
            <a:graphicData uri="http://schemas.openxmlformats.org/drawingml/2006/chart">
              <c:chart xmlns:c="http://schemas.openxmlformats.org/drawingml/2006/chart" xmlns:r="http://schemas.openxmlformats.org/officeDocument/2006/relationships" r:id="rId3"/>
            </a:graphicData>
          </a:graphic>
        </p:graphicFrame>
        <p:sp>
          <p:nvSpPr>
            <p:cNvPr id="101" name="Oval 7">
              <a:extLst>
                <a:ext uri="{FF2B5EF4-FFF2-40B4-BE49-F238E27FC236}">
                  <a16:creationId xmlns:a16="http://schemas.microsoft.com/office/drawing/2014/main" id="{337C564B-CC38-F7BE-022F-DDB91502047D}"/>
                </a:ext>
              </a:extLst>
            </p:cNvPr>
            <p:cNvSpPr/>
            <p:nvPr/>
          </p:nvSpPr>
          <p:spPr>
            <a:xfrm>
              <a:off x="5136129" y="2421472"/>
              <a:ext cx="1800000" cy="1800000"/>
            </a:xfrm>
            <a:prstGeom prst="ellipse">
              <a:avLst/>
            </a:prstGeom>
            <a:solidFill>
              <a:srgbClr val="2F3651">
                <a:lumMod val="20000"/>
                <a:lumOff val="80000"/>
              </a:srgbClr>
            </a:solidFill>
            <a:ln w="25400" cap="flat" cmpd="sng" algn="ctr">
              <a:noFill/>
              <a:prstDash val="solid"/>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b="1" i="0" u="none" strike="noStrike" kern="0" cap="none" spc="0" normalizeH="0" baseline="0" noProof="0">
                  <a:ln>
                    <a:noFill/>
                  </a:ln>
                  <a:solidFill>
                    <a:srgbClr val="000000"/>
                  </a:solidFill>
                  <a:effectLst/>
                  <a:uLnTx/>
                  <a:uFillTx/>
                  <a:ea typeface="+mn-ea"/>
                  <a:cs typeface="Arial" panose="020B0604020202020204" pitchFamily="34" charset="0"/>
                </a:rPr>
                <a:t>T1D</a:t>
              </a:r>
            </a:p>
          </p:txBody>
        </p:sp>
        <p:sp>
          <p:nvSpPr>
            <p:cNvPr id="102" name="Oval 11">
              <a:extLst>
                <a:ext uri="{FF2B5EF4-FFF2-40B4-BE49-F238E27FC236}">
                  <a16:creationId xmlns:a16="http://schemas.microsoft.com/office/drawing/2014/main" id="{702DD4DF-CA97-4514-9E70-14A547042747}"/>
                </a:ext>
              </a:extLst>
            </p:cNvPr>
            <p:cNvSpPr/>
            <p:nvPr/>
          </p:nvSpPr>
          <p:spPr>
            <a:xfrm>
              <a:off x="4676003" y="2204168"/>
              <a:ext cx="231434" cy="231434"/>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3" name="Oval 12">
              <a:extLst>
                <a:ext uri="{FF2B5EF4-FFF2-40B4-BE49-F238E27FC236}">
                  <a16:creationId xmlns:a16="http://schemas.microsoft.com/office/drawing/2014/main" id="{53BF223C-B4FC-88CC-D9B2-575FA8C39B91}"/>
                </a:ext>
              </a:extLst>
            </p:cNvPr>
            <p:cNvSpPr/>
            <p:nvPr/>
          </p:nvSpPr>
          <p:spPr>
            <a:xfrm>
              <a:off x="7164821" y="2216467"/>
              <a:ext cx="231434" cy="231434"/>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4" name="Oval 13">
              <a:extLst>
                <a:ext uri="{FF2B5EF4-FFF2-40B4-BE49-F238E27FC236}">
                  <a16:creationId xmlns:a16="http://schemas.microsoft.com/office/drawing/2014/main" id="{944F196F-80D8-FFB6-56D3-EE930D5304D3}"/>
                </a:ext>
              </a:extLst>
            </p:cNvPr>
            <p:cNvSpPr/>
            <p:nvPr/>
          </p:nvSpPr>
          <p:spPr>
            <a:xfrm>
              <a:off x="5903433" y="1599210"/>
              <a:ext cx="231434" cy="231434"/>
            </a:xfrm>
            <a:prstGeom prst="ellipse">
              <a:avLst/>
            </a:prstGeom>
            <a:solidFill>
              <a:srgbClr val="CC9C50">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5" name="Oval 14">
              <a:extLst>
                <a:ext uri="{FF2B5EF4-FFF2-40B4-BE49-F238E27FC236}">
                  <a16:creationId xmlns:a16="http://schemas.microsoft.com/office/drawing/2014/main" id="{9EB3E6DF-7C8A-6C99-54E9-1B01C3C8617B}"/>
                </a:ext>
              </a:extLst>
            </p:cNvPr>
            <p:cNvSpPr/>
            <p:nvPr/>
          </p:nvSpPr>
          <p:spPr>
            <a:xfrm>
              <a:off x="7466275" y="3556326"/>
              <a:ext cx="231434" cy="231434"/>
            </a:xfrm>
            <a:prstGeom prst="ellipse">
              <a:avLst/>
            </a:prstGeom>
            <a:solidFill>
              <a:srgbClr val="347475">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06" name="TextBox 15">
              <a:extLst>
                <a:ext uri="{FF2B5EF4-FFF2-40B4-BE49-F238E27FC236}">
                  <a16:creationId xmlns:a16="http://schemas.microsoft.com/office/drawing/2014/main" id="{B22E1EF7-AB6A-131C-AED1-E58965AC8145}"/>
                </a:ext>
              </a:extLst>
            </p:cNvPr>
            <p:cNvSpPr txBox="1"/>
            <p:nvPr/>
          </p:nvSpPr>
          <p:spPr>
            <a:xfrm>
              <a:off x="2270052" y="551372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6E7AAB"/>
                  </a:solidFill>
                  <a:effectLst/>
                  <a:uLnTx/>
                  <a:uFillTx/>
                  <a:latin typeface="+mn-lt"/>
                  <a:ea typeface="+mn-ea"/>
                  <a:cs typeface="Arial" panose="020B0604020202020204" pitchFamily="34" charset="0"/>
                </a:rPr>
                <a:t>Arbeits</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a:t>
              </a:r>
              <a:r>
                <a:rPr kumimoji="0" lang="en-US" sz="1200" b="1" i="0" u="none" strike="noStrike" kern="0" cap="none" spc="0" normalizeH="0" baseline="0" noProof="0" err="1">
                  <a:ln>
                    <a:noFill/>
                  </a:ln>
                  <a:solidFill>
                    <a:srgbClr val="6E7AAB"/>
                  </a:solidFill>
                  <a:effectLst/>
                  <a:uLnTx/>
                  <a:uFillTx/>
                  <a:latin typeface="+mn-lt"/>
                  <a:ea typeface="+mn-ea"/>
                  <a:cs typeface="Arial" panose="020B0604020202020204" pitchFamily="34" charset="0"/>
                </a:rPr>
                <a:t>schulische</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6E7AAB"/>
                  </a:solidFill>
                  <a:effectLst/>
                  <a:uLnTx/>
                  <a:uFillTx/>
                  <a:latin typeface="+mn-lt"/>
                  <a:ea typeface="+mn-ea"/>
                  <a:cs typeface="Arial" panose="020B0604020202020204" pitchFamily="34" charset="0"/>
                </a:rPr>
                <a:t>5,6</a:t>
              </a:r>
              <a:r>
                <a:rPr kumimoji="0" lang="en-US" sz="1200" b="1" i="0" u="none" strike="noStrike" kern="0" cap="none" spc="0" normalizeH="0" baseline="0" noProof="0">
                  <a:ln>
                    <a:noFill/>
                  </a:ln>
                  <a:solidFill>
                    <a:srgbClr val="6E7AAB"/>
                  </a:solidFill>
                  <a:effectLst/>
                  <a:uLnTx/>
                  <a:uFillTx/>
                  <a:latin typeface="+mn-lt"/>
                  <a:ea typeface="+mn-ea"/>
                  <a:cs typeface="Arial" panose="020B0604020202020204" pitchFamily="34" charset="0"/>
                </a:rPr>
                <a:t>  </a:t>
              </a:r>
            </a:p>
          </p:txBody>
        </p:sp>
        <p:cxnSp>
          <p:nvCxnSpPr>
            <p:cNvPr id="107" name="Straight Connector 16">
              <a:extLst>
                <a:ext uri="{FF2B5EF4-FFF2-40B4-BE49-F238E27FC236}">
                  <a16:creationId xmlns:a16="http://schemas.microsoft.com/office/drawing/2014/main" id="{CB11306C-AAAE-9CBD-14BC-3D3847B6D90C}"/>
                </a:ext>
              </a:extLst>
            </p:cNvPr>
            <p:cNvCxnSpPr>
              <a:cxnSpLocks/>
            </p:cNvCxnSpPr>
            <p:nvPr/>
          </p:nvCxnSpPr>
          <p:spPr>
            <a:xfrm>
              <a:off x="1448715" y="1573310"/>
              <a:ext cx="3687414" cy="22048"/>
            </a:xfrm>
            <a:prstGeom prst="line">
              <a:avLst/>
            </a:prstGeom>
            <a:noFill/>
            <a:ln w="9525" cap="flat" cmpd="sng" algn="ctr">
              <a:solidFill>
                <a:srgbClr val="E0C496"/>
              </a:solidFill>
              <a:prstDash val="solid"/>
            </a:ln>
            <a:effectLst/>
          </p:spPr>
        </p:cxnSp>
        <p:sp>
          <p:nvSpPr>
            <p:cNvPr id="108" name="TextBox 17">
              <a:extLst>
                <a:ext uri="{FF2B5EF4-FFF2-40B4-BE49-F238E27FC236}">
                  <a16:creationId xmlns:a16="http://schemas.microsoft.com/office/drawing/2014/main" id="{1F35E072-1688-19E1-A023-455DCE005E66}"/>
                </a:ext>
              </a:extLst>
            </p:cNvPr>
            <p:cNvSpPr txBox="1"/>
            <p:nvPr/>
          </p:nvSpPr>
          <p:spPr>
            <a:xfrm>
              <a:off x="1945684" y="4291825"/>
              <a:ext cx="2299838"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969BAF"/>
                  </a:solidFill>
                  <a:effectLst/>
                  <a:uLnTx/>
                  <a:uFillTx/>
                  <a:latin typeface="+mn-lt"/>
                  <a:ea typeface="+mn-ea"/>
                  <a:cs typeface="Arial" panose="020B0604020202020204" pitchFamily="34" charset="0"/>
                </a:rPr>
                <a:t>Psychosoziale</a:t>
              </a:r>
              <a:r>
                <a:rPr kumimoji="0" lang="en-US" sz="1200" b="1" i="0" u="none" strike="noStrike" kern="0" cap="none" spc="0" normalizeH="0" baseline="0" noProof="0">
                  <a:ln>
                    <a:noFill/>
                  </a:ln>
                  <a:solidFill>
                    <a:srgbClr val="969BAF"/>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969BAF"/>
                  </a:solidFill>
                  <a:effectLst/>
                  <a:uLnTx/>
                  <a:uFillTx/>
                  <a:latin typeface="+mn-lt"/>
                  <a:ea typeface="+mn-ea"/>
                  <a:cs typeface="Arial" panose="020B0604020202020204" pitchFamily="34" charset="0"/>
                </a:rPr>
                <a:t>4</a:t>
              </a:r>
            </a:p>
          </p:txBody>
        </p:sp>
        <p:cxnSp>
          <p:nvCxnSpPr>
            <p:cNvPr id="110" name="Straight Connector 20">
              <a:extLst>
                <a:ext uri="{FF2B5EF4-FFF2-40B4-BE49-F238E27FC236}">
                  <a16:creationId xmlns:a16="http://schemas.microsoft.com/office/drawing/2014/main" id="{763F89F6-D28F-BD77-1323-E0F1A7F77E19}"/>
                </a:ext>
              </a:extLst>
            </p:cNvPr>
            <p:cNvCxnSpPr>
              <a:cxnSpLocks/>
            </p:cNvCxnSpPr>
            <p:nvPr/>
          </p:nvCxnSpPr>
          <p:spPr>
            <a:xfrm>
              <a:off x="7526994" y="4644088"/>
              <a:ext cx="3217136" cy="0"/>
            </a:xfrm>
            <a:prstGeom prst="line">
              <a:avLst/>
            </a:prstGeom>
            <a:noFill/>
            <a:ln w="9525" cap="flat" cmpd="sng" algn="ctr">
              <a:solidFill>
                <a:srgbClr val="2F3651"/>
              </a:solidFill>
              <a:prstDash val="solid"/>
            </a:ln>
            <a:effectLst/>
          </p:spPr>
        </p:cxnSp>
        <p:cxnSp>
          <p:nvCxnSpPr>
            <p:cNvPr id="111" name="Straight Connector 22">
              <a:extLst>
                <a:ext uri="{FF2B5EF4-FFF2-40B4-BE49-F238E27FC236}">
                  <a16:creationId xmlns:a16="http://schemas.microsoft.com/office/drawing/2014/main" id="{BF2404BA-09EB-2860-2365-4E5C6B1B687A}"/>
                </a:ext>
              </a:extLst>
            </p:cNvPr>
            <p:cNvCxnSpPr>
              <a:cxnSpLocks/>
            </p:cNvCxnSpPr>
            <p:nvPr/>
          </p:nvCxnSpPr>
          <p:spPr>
            <a:xfrm>
              <a:off x="1318654" y="4093965"/>
              <a:ext cx="2926867" cy="0"/>
            </a:xfrm>
            <a:prstGeom prst="line">
              <a:avLst/>
            </a:prstGeom>
            <a:noFill/>
            <a:ln w="9525" cap="flat" cmpd="sng" algn="ctr">
              <a:solidFill>
                <a:srgbClr val="969BAF"/>
              </a:solidFill>
              <a:prstDash val="solid"/>
            </a:ln>
            <a:effectLst/>
          </p:spPr>
        </p:cxnSp>
        <p:grpSp>
          <p:nvGrpSpPr>
            <p:cNvPr id="112" name="Group 33">
              <a:extLst>
                <a:ext uri="{FF2B5EF4-FFF2-40B4-BE49-F238E27FC236}">
                  <a16:creationId xmlns:a16="http://schemas.microsoft.com/office/drawing/2014/main" id="{ACF2F6CB-B028-1145-3606-A21152AE99C9}"/>
                </a:ext>
              </a:extLst>
            </p:cNvPr>
            <p:cNvGrpSpPr/>
            <p:nvPr/>
          </p:nvGrpSpPr>
          <p:grpSpPr>
            <a:xfrm>
              <a:off x="980727" y="4986871"/>
              <a:ext cx="864693" cy="864693"/>
              <a:chOff x="1444167" y="1454817"/>
              <a:chExt cx="864693" cy="864693"/>
            </a:xfrm>
          </p:grpSpPr>
          <p:sp>
            <p:nvSpPr>
              <p:cNvPr id="140" name="Oval 34">
                <a:extLst>
                  <a:ext uri="{FF2B5EF4-FFF2-40B4-BE49-F238E27FC236}">
                    <a16:creationId xmlns:a16="http://schemas.microsoft.com/office/drawing/2014/main" id="{CD2F8307-D5E3-5445-9EA8-F7EA9865475A}"/>
                  </a:ext>
                </a:extLst>
              </p:cNvPr>
              <p:cNvSpPr/>
              <p:nvPr/>
            </p:nvSpPr>
            <p:spPr>
              <a:xfrm>
                <a:off x="1444167" y="1454817"/>
                <a:ext cx="864693" cy="864693"/>
              </a:xfrm>
              <a:prstGeom prst="ellipse">
                <a:avLst/>
              </a:prstGeom>
              <a:solidFill>
                <a:srgbClr val="6E7AAB"/>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41" name="Graphic 35" descr="Professor female outline">
                <a:extLst>
                  <a:ext uri="{FF2B5EF4-FFF2-40B4-BE49-F238E27FC236}">
                    <a16:creationId xmlns:a16="http://schemas.microsoft.com/office/drawing/2014/main" id="{D1CC62BE-8E96-7C41-7570-F874C0BC754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87143" y="1532837"/>
                <a:ext cx="589934" cy="589934"/>
              </a:xfrm>
              <a:prstGeom prst="rect">
                <a:avLst/>
              </a:prstGeom>
            </p:spPr>
          </p:pic>
        </p:grpSp>
        <p:grpSp>
          <p:nvGrpSpPr>
            <p:cNvPr id="113" name="Group 36">
              <a:extLst>
                <a:ext uri="{FF2B5EF4-FFF2-40B4-BE49-F238E27FC236}">
                  <a16:creationId xmlns:a16="http://schemas.microsoft.com/office/drawing/2014/main" id="{C335FA6A-3AB4-5FDD-40DA-55E2CC9B6EBE}"/>
                </a:ext>
              </a:extLst>
            </p:cNvPr>
            <p:cNvGrpSpPr/>
            <p:nvPr/>
          </p:nvGrpSpPr>
          <p:grpSpPr>
            <a:xfrm>
              <a:off x="534145" y="3826907"/>
              <a:ext cx="864693" cy="864693"/>
              <a:chOff x="9808616" y="1411833"/>
              <a:chExt cx="864693" cy="864693"/>
            </a:xfrm>
          </p:grpSpPr>
          <p:sp>
            <p:nvSpPr>
              <p:cNvPr id="138" name="Oval 37">
                <a:extLst>
                  <a:ext uri="{FF2B5EF4-FFF2-40B4-BE49-F238E27FC236}">
                    <a16:creationId xmlns:a16="http://schemas.microsoft.com/office/drawing/2014/main" id="{43FA1591-181B-50D9-6FC1-E65E0A73A65E}"/>
                  </a:ext>
                </a:extLst>
              </p:cNvPr>
              <p:cNvSpPr/>
              <p:nvPr/>
            </p:nvSpPr>
            <p:spPr>
              <a:xfrm>
                <a:off x="9808616" y="1411833"/>
                <a:ext cx="864693" cy="864693"/>
              </a:xfrm>
              <a:prstGeom prst="ellipse">
                <a:avLst/>
              </a:prstGeom>
              <a:solidFill>
                <a:srgbClr val="969BA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9" name="Graphic 38" descr="Head with gears outline">
                <a:extLst>
                  <a:ext uri="{FF2B5EF4-FFF2-40B4-BE49-F238E27FC236}">
                    <a16:creationId xmlns:a16="http://schemas.microsoft.com/office/drawing/2014/main" id="{0F45477B-DCF4-1579-68C2-5EA5E0D6A4E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34180" y="1536232"/>
                <a:ext cx="630243" cy="630243"/>
              </a:xfrm>
              <a:prstGeom prst="rect">
                <a:avLst/>
              </a:prstGeom>
            </p:spPr>
          </p:pic>
        </p:grpSp>
        <p:grpSp>
          <p:nvGrpSpPr>
            <p:cNvPr id="114" name="Group 39">
              <a:extLst>
                <a:ext uri="{FF2B5EF4-FFF2-40B4-BE49-F238E27FC236}">
                  <a16:creationId xmlns:a16="http://schemas.microsoft.com/office/drawing/2014/main" id="{D2E76BCB-96DE-BC84-8514-50739E4B05D0}"/>
                </a:ext>
              </a:extLst>
            </p:cNvPr>
            <p:cNvGrpSpPr/>
            <p:nvPr/>
          </p:nvGrpSpPr>
          <p:grpSpPr>
            <a:xfrm>
              <a:off x="261214" y="2647681"/>
              <a:ext cx="864693" cy="864693"/>
              <a:chOff x="1444167" y="4715637"/>
              <a:chExt cx="864693" cy="864693"/>
            </a:xfrm>
          </p:grpSpPr>
          <p:sp>
            <p:nvSpPr>
              <p:cNvPr id="136" name="Oval 40">
                <a:extLst>
                  <a:ext uri="{FF2B5EF4-FFF2-40B4-BE49-F238E27FC236}">
                    <a16:creationId xmlns:a16="http://schemas.microsoft.com/office/drawing/2014/main" id="{846CA942-0E98-0C18-C052-A7EE2A783888}"/>
                  </a:ext>
                </a:extLst>
              </p:cNvPr>
              <p:cNvSpPr/>
              <p:nvPr/>
            </p:nvSpPr>
            <p:spPr>
              <a:xfrm>
                <a:off x="1444167" y="4715637"/>
                <a:ext cx="864693" cy="864693"/>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7" name="Graphic 41" descr="Hospital with solid fill">
                <a:extLst>
                  <a:ext uri="{FF2B5EF4-FFF2-40B4-BE49-F238E27FC236}">
                    <a16:creationId xmlns:a16="http://schemas.microsoft.com/office/drawing/2014/main" id="{3D9E2595-3EF1-1F6A-A387-3E79FDF4C00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74320" y="4825617"/>
                <a:ext cx="610610" cy="610610"/>
              </a:xfrm>
              <a:prstGeom prst="rect">
                <a:avLst/>
              </a:prstGeom>
            </p:spPr>
          </p:pic>
        </p:grpSp>
        <p:grpSp>
          <p:nvGrpSpPr>
            <p:cNvPr id="115" name="Group 42">
              <a:extLst>
                <a:ext uri="{FF2B5EF4-FFF2-40B4-BE49-F238E27FC236}">
                  <a16:creationId xmlns:a16="http://schemas.microsoft.com/office/drawing/2014/main" id="{A09674AC-6C68-9A71-EB64-D2E9995056E6}"/>
                </a:ext>
              </a:extLst>
            </p:cNvPr>
            <p:cNvGrpSpPr/>
            <p:nvPr/>
          </p:nvGrpSpPr>
          <p:grpSpPr>
            <a:xfrm>
              <a:off x="10771576" y="1565570"/>
              <a:ext cx="864693" cy="864693"/>
              <a:chOff x="9808616" y="4715637"/>
              <a:chExt cx="864693" cy="864693"/>
            </a:xfrm>
          </p:grpSpPr>
          <p:sp>
            <p:nvSpPr>
              <p:cNvPr id="134" name="Oval 43">
                <a:extLst>
                  <a:ext uri="{FF2B5EF4-FFF2-40B4-BE49-F238E27FC236}">
                    <a16:creationId xmlns:a16="http://schemas.microsoft.com/office/drawing/2014/main" id="{8B45326A-B04D-9288-D605-1FA2EA35533B}"/>
                  </a:ext>
                </a:extLst>
              </p:cNvPr>
              <p:cNvSpPr/>
              <p:nvPr/>
            </p:nvSpPr>
            <p:spPr>
              <a:xfrm>
                <a:off x="9808616" y="4715637"/>
                <a:ext cx="864693" cy="864693"/>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5" name="Graphic 44" descr="Inpatient outline">
                <a:extLst>
                  <a:ext uri="{FF2B5EF4-FFF2-40B4-BE49-F238E27FC236}">
                    <a16:creationId xmlns:a16="http://schemas.microsoft.com/office/drawing/2014/main" id="{A2BE6A1C-C7A3-8AC4-1FC6-F7BCCF8B285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947036" y="4848309"/>
                <a:ext cx="585011" cy="585011"/>
              </a:xfrm>
              <a:prstGeom prst="rect">
                <a:avLst/>
              </a:prstGeom>
            </p:spPr>
          </p:pic>
        </p:grpSp>
        <p:sp>
          <p:nvSpPr>
            <p:cNvPr id="116" name="TextBox 50">
              <a:extLst>
                <a:ext uri="{FF2B5EF4-FFF2-40B4-BE49-F238E27FC236}">
                  <a16:creationId xmlns:a16="http://schemas.microsoft.com/office/drawing/2014/main" id="{0F7F1AC6-4C20-1230-8D3D-1072741A0ACA}"/>
                </a:ext>
              </a:extLst>
            </p:cNvPr>
            <p:cNvSpPr txBox="1"/>
            <p:nvPr/>
          </p:nvSpPr>
          <p:spPr>
            <a:xfrm>
              <a:off x="1929721" y="1595359"/>
              <a:ext cx="2391251" cy="86598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Belastung</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durch</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ea typeface="+mn-ea"/>
                  <a:cs typeface="Arial" panose="020B0604020202020204" pitchFamily="34" charset="0"/>
                </a:rPr>
                <a:t>tägliches</a:t>
              </a:r>
              <a:r>
                <a:rPr kumimoji="0" lang="en-US" sz="1200" b="1" i="0" u="none" strike="noStrike" kern="0" cap="none" spc="0" normalizeH="0" baseline="0" noProof="0">
                  <a:ln>
                    <a:noFill/>
                  </a:ln>
                  <a:solidFill>
                    <a:srgbClr val="E0C496"/>
                  </a:solidFill>
                  <a:effectLst/>
                  <a:uLnTx/>
                  <a:uFillTx/>
                  <a:ea typeface="+mn-ea"/>
                  <a:cs typeface="Arial" panose="020B0604020202020204" pitchFamily="34" charset="0"/>
                </a:rPr>
                <a:t> Selbst-Management</a:t>
              </a:r>
              <a:r>
                <a:rPr kumimoji="0" lang="en-US" sz="1200" b="1" i="0" u="none" strike="noStrike" kern="0" cap="none" spc="0" normalizeH="0" baseline="30000" noProof="0">
                  <a:ln>
                    <a:noFill/>
                  </a:ln>
                  <a:solidFill>
                    <a:srgbClr val="E0C496"/>
                  </a:solidFill>
                  <a:effectLst/>
                  <a:uLnTx/>
                  <a:uFillTx/>
                  <a:ea typeface="+mn-ea"/>
                  <a:cs typeface="Arial" panose="020B0604020202020204" pitchFamily="34" charset="0"/>
                </a:rPr>
                <a:t>1</a:t>
              </a:r>
              <a:endParaRPr kumimoji="0" lang="en-NZ" sz="1200" b="0" i="0" u="none" strike="noStrike" kern="0" cap="none" spc="0" normalizeH="0" baseline="0" noProof="0">
                <a:ln>
                  <a:noFill/>
                </a:ln>
                <a:solidFill>
                  <a:srgbClr val="E0C496"/>
                </a:solidFill>
                <a:effectLst/>
                <a:uLnTx/>
                <a:uFillTx/>
                <a:ea typeface="+mn-ea"/>
                <a:cs typeface="+mn-cs"/>
              </a:endParaRPr>
            </a:p>
          </p:txBody>
        </p:sp>
        <p:sp>
          <p:nvSpPr>
            <p:cNvPr id="117" name="TextBox 51">
              <a:extLst>
                <a:ext uri="{FF2B5EF4-FFF2-40B4-BE49-F238E27FC236}">
                  <a16:creationId xmlns:a16="http://schemas.microsoft.com/office/drawing/2014/main" id="{220B2F12-981C-00E2-545D-A0065E0FC97B}"/>
                </a:ext>
              </a:extLst>
            </p:cNvPr>
            <p:cNvSpPr txBox="1"/>
            <p:nvPr/>
          </p:nvSpPr>
          <p:spPr>
            <a:xfrm>
              <a:off x="7972404" y="4830780"/>
              <a:ext cx="1812449"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latin typeface="+mn-lt"/>
                  <a:ea typeface="+mn-ea"/>
                  <a:cs typeface="Arial" panose="020B0604020202020204" pitchFamily="34" charset="0"/>
                </a:rPr>
                <a:t>Familiäre</a:t>
              </a:r>
              <a:r>
                <a:rPr kumimoji="0" lang="en-US" sz="1200" b="1" i="0" u="none" strike="noStrike" kern="0" cap="none" spc="0" normalizeH="0" baseline="0" noProof="0">
                  <a:ln>
                    <a:noFill/>
                  </a:ln>
                  <a:solidFill>
                    <a:srgbClr val="2F3651"/>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2F3651"/>
                  </a:solidFill>
                  <a:effectLst/>
                  <a:uLnTx/>
                  <a:uFillTx/>
                  <a:latin typeface="+mn-lt"/>
                  <a:ea typeface="+mn-ea"/>
                  <a:cs typeface="Arial" panose="020B0604020202020204" pitchFamily="34" charset="0"/>
                </a:rPr>
                <a:t>7</a:t>
              </a:r>
              <a:r>
                <a:rPr kumimoji="0" lang="en-US" sz="1200" b="1" i="0" u="none" strike="noStrike" kern="0" cap="none" spc="0" normalizeH="0" baseline="0" noProof="0">
                  <a:ln>
                    <a:noFill/>
                  </a:ln>
                  <a:solidFill>
                    <a:srgbClr val="2F3651"/>
                  </a:solidFill>
                  <a:effectLst/>
                  <a:uLnTx/>
                  <a:uFillTx/>
                  <a:latin typeface="+mn-lt"/>
                  <a:ea typeface="+mn-ea"/>
                  <a:cs typeface="Arial" panose="020B0604020202020204" pitchFamily="34" charset="0"/>
                </a:rPr>
                <a:t>  </a:t>
              </a:r>
            </a:p>
          </p:txBody>
        </p:sp>
        <p:sp>
          <p:nvSpPr>
            <p:cNvPr id="118" name="TextBox 52">
              <a:extLst>
                <a:ext uri="{FF2B5EF4-FFF2-40B4-BE49-F238E27FC236}">
                  <a16:creationId xmlns:a16="http://schemas.microsoft.com/office/drawing/2014/main" id="{C33F5203-CA1B-5762-547A-80E570D02D64}"/>
                </a:ext>
              </a:extLst>
            </p:cNvPr>
            <p:cNvSpPr txBox="1"/>
            <p:nvPr/>
          </p:nvSpPr>
          <p:spPr>
            <a:xfrm>
              <a:off x="8256205" y="355457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71BFC0"/>
                  </a:solidFill>
                  <a:effectLst/>
                  <a:uLnTx/>
                  <a:uFillTx/>
                  <a:latin typeface="+mn-lt"/>
                  <a:ea typeface="+mn-ea"/>
                  <a:cs typeface="Arial" panose="020B0604020202020204" pitchFamily="34" charset="0"/>
                </a:rPr>
                <a:t>Sozioökonomische</a:t>
              </a:r>
              <a:r>
                <a:rPr kumimoji="0" lang="en-US" sz="1200" b="1" i="0" u="none" strike="noStrike" kern="0" cap="none" spc="0" normalizeH="0" baseline="0" noProof="0">
                  <a:ln>
                    <a:noFill/>
                  </a:ln>
                  <a:solidFill>
                    <a:srgbClr val="71BFC0"/>
                  </a:solidFill>
                  <a:effectLst/>
                  <a:uLnTx/>
                  <a:uFillTx/>
                  <a:latin typeface="+mn-lt"/>
                  <a:ea typeface="+mn-ea"/>
                  <a:cs typeface="Arial" panose="020B0604020202020204" pitchFamily="34" charset="0"/>
                </a:rPr>
                <a:t> Auswirkungen</a:t>
              </a:r>
              <a:r>
                <a:rPr kumimoji="0" lang="en-US" sz="1200" b="1" i="0" u="none" strike="noStrike" kern="0" cap="none" spc="0" normalizeH="0" baseline="30000" noProof="0">
                  <a:ln>
                    <a:noFill/>
                  </a:ln>
                  <a:solidFill>
                    <a:srgbClr val="71BFC0"/>
                  </a:solidFill>
                  <a:effectLst/>
                  <a:uLnTx/>
                  <a:uFillTx/>
                  <a:latin typeface="+mn-lt"/>
                  <a:ea typeface="+mn-ea"/>
                  <a:cs typeface="Arial" panose="020B0604020202020204" pitchFamily="34" charset="0"/>
                </a:rPr>
                <a:t>7</a:t>
              </a:r>
              <a:r>
                <a:rPr kumimoji="0" lang="en-US" sz="1200" b="1" i="0" u="none" strike="noStrike" kern="0" cap="none" spc="0" normalizeH="0" baseline="0" noProof="0">
                  <a:ln>
                    <a:noFill/>
                  </a:ln>
                  <a:solidFill>
                    <a:srgbClr val="71BFC0"/>
                  </a:solidFill>
                  <a:effectLst/>
                  <a:uLnTx/>
                  <a:uFillTx/>
                  <a:latin typeface="+mn-lt"/>
                  <a:ea typeface="+mn-ea"/>
                  <a:cs typeface="Arial" panose="020B0604020202020204" pitchFamily="34" charset="0"/>
                </a:rPr>
                <a:t>  </a:t>
              </a:r>
            </a:p>
          </p:txBody>
        </p:sp>
        <p:sp>
          <p:nvSpPr>
            <p:cNvPr id="119" name="TextBox 53">
              <a:extLst>
                <a:ext uri="{FF2B5EF4-FFF2-40B4-BE49-F238E27FC236}">
                  <a16:creationId xmlns:a16="http://schemas.microsoft.com/office/drawing/2014/main" id="{56DC1467-F735-82F4-44D4-8B6D40BF2975}"/>
                </a:ext>
              </a:extLst>
            </p:cNvPr>
            <p:cNvSpPr txBox="1"/>
            <p:nvPr/>
          </p:nvSpPr>
          <p:spPr>
            <a:xfrm>
              <a:off x="1471733" y="3033941"/>
              <a:ext cx="2773789"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CC9C50"/>
                  </a:solidFill>
                  <a:effectLst/>
                  <a:uLnTx/>
                  <a:uFillTx/>
                  <a:latin typeface="+mn-lt"/>
                  <a:ea typeface="+mn-ea"/>
                  <a:cs typeface="Arial" panose="020B0604020202020204" pitchFamily="34" charset="0"/>
                </a:rPr>
                <a:t>Hypoglykämien</a:t>
              </a: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 und </a:t>
              </a:r>
              <a:b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b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DKA-Komplikationen</a:t>
              </a:r>
              <a:r>
                <a:rPr kumimoji="0" lang="en-US" sz="1200" b="1" i="0" u="none" strike="noStrike" kern="0" cap="none" spc="0" normalizeH="0" baseline="30000" noProof="0">
                  <a:ln>
                    <a:noFill/>
                  </a:ln>
                  <a:solidFill>
                    <a:srgbClr val="CC9C50"/>
                  </a:solidFill>
                  <a:effectLst/>
                  <a:uLnTx/>
                  <a:uFillTx/>
                  <a:latin typeface="+mn-lt"/>
                  <a:ea typeface="+mn-ea"/>
                  <a:cs typeface="Arial" panose="020B0604020202020204" pitchFamily="34" charset="0"/>
                </a:rPr>
                <a:t>2,3</a:t>
              </a:r>
              <a:r>
                <a:rPr kumimoji="0" lang="en-US" sz="1200" b="1" i="0" u="none" strike="noStrike" kern="0" cap="none" spc="0" normalizeH="0" baseline="0" noProof="0">
                  <a:ln>
                    <a:noFill/>
                  </a:ln>
                  <a:solidFill>
                    <a:srgbClr val="CC9C50"/>
                  </a:solidFill>
                  <a:effectLst/>
                  <a:uLnTx/>
                  <a:uFillTx/>
                  <a:latin typeface="+mn-lt"/>
                  <a:ea typeface="+mn-ea"/>
                  <a:cs typeface="Arial" panose="020B0604020202020204" pitchFamily="34" charset="0"/>
                </a:rPr>
                <a:t> </a:t>
              </a:r>
            </a:p>
          </p:txBody>
        </p:sp>
        <p:sp>
          <p:nvSpPr>
            <p:cNvPr id="120" name="TextBox 54">
              <a:extLst>
                <a:ext uri="{FF2B5EF4-FFF2-40B4-BE49-F238E27FC236}">
                  <a16:creationId xmlns:a16="http://schemas.microsoft.com/office/drawing/2014/main" id="{7D3B07ED-0EB5-F106-AE8A-46FD4D2370C2}"/>
                </a:ext>
              </a:extLst>
            </p:cNvPr>
            <p:cNvSpPr txBox="1"/>
            <p:nvPr/>
          </p:nvSpPr>
          <p:spPr>
            <a:xfrm>
              <a:off x="7903941" y="1937493"/>
              <a:ext cx="2835421"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347475"/>
                  </a:solidFill>
                  <a:effectLst/>
                  <a:uLnTx/>
                  <a:uFillTx/>
                  <a:latin typeface="+mn-lt"/>
                  <a:ea typeface="+mn-ea"/>
                  <a:cs typeface="Arial" panose="020B0604020202020204" pitchFamily="34" charset="0"/>
                </a:rPr>
                <a:t>Langzeit-Komlikationen</a:t>
              </a:r>
              <a:r>
                <a:rPr kumimoji="0" lang="en-US" sz="1200" b="1" i="0" u="none" strike="noStrike" kern="0" cap="none" spc="0" normalizeH="0" baseline="0" noProof="0">
                  <a:ln>
                    <a:noFill/>
                  </a:ln>
                  <a:solidFill>
                    <a:srgbClr val="347475"/>
                  </a:solidFill>
                  <a:effectLst/>
                  <a:uLnTx/>
                  <a:uFillTx/>
                  <a:latin typeface="+mn-lt"/>
                  <a:ea typeface="+mn-ea"/>
                  <a:cs typeface="Arial" panose="020B0604020202020204" pitchFamily="34" charset="0"/>
                </a:rPr>
                <a:t> des Diabetes</a:t>
              </a:r>
              <a:r>
                <a:rPr kumimoji="0" lang="en-US" sz="1200" b="1" i="0" u="none" strike="noStrike" kern="0" cap="none" spc="0" normalizeH="0" baseline="30000" noProof="0">
                  <a:ln>
                    <a:noFill/>
                  </a:ln>
                  <a:solidFill>
                    <a:srgbClr val="347475"/>
                  </a:solidFill>
                  <a:effectLst/>
                  <a:uLnTx/>
                  <a:uFillTx/>
                  <a:latin typeface="+mn-lt"/>
                  <a:ea typeface="+mn-ea"/>
                  <a:cs typeface="Arial" panose="020B0604020202020204" pitchFamily="34" charset="0"/>
                </a:rPr>
                <a:t>8,9</a:t>
              </a:r>
              <a:endParaRPr kumimoji="0" lang="en-NZ" sz="1200" b="1" i="0" u="none" strike="noStrike" kern="0" cap="none" spc="0" normalizeH="0" baseline="30000" noProof="0">
                <a:ln>
                  <a:noFill/>
                </a:ln>
                <a:solidFill>
                  <a:srgbClr val="347475"/>
                </a:solidFill>
                <a:effectLst/>
                <a:uLnTx/>
                <a:uFillTx/>
                <a:latin typeface="+mn-lt"/>
                <a:ea typeface="+mn-ea"/>
                <a:cs typeface="Arial" panose="020B0604020202020204" pitchFamily="34" charset="0"/>
              </a:endParaRPr>
            </a:p>
          </p:txBody>
        </p:sp>
        <p:sp>
          <p:nvSpPr>
            <p:cNvPr id="121" name="Oval 55">
              <a:extLst>
                <a:ext uri="{FF2B5EF4-FFF2-40B4-BE49-F238E27FC236}">
                  <a16:creationId xmlns:a16="http://schemas.microsoft.com/office/drawing/2014/main" id="{E9CE8EEC-6E63-D509-0FA2-94B04BA1DAF0}"/>
                </a:ext>
              </a:extLst>
            </p:cNvPr>
            <p:cNvSpPr/>
            <p:nvPr/>
          </p:nvSpPr>
          <p:spPr>
            <a:xfrm>
              <a:off x="6624694" y="4625089"/>
              <a:ext cx="231434" cy="231434"/>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22" name="Oval 56">
              <a:extLst>
                <a:ext uri="{FF2B5EF4-FFF2-40B4-BE49-F238E27FC236}">
                  <a16:creationId xmlns:a16="http://schemas.microsoft.com/office/drawing/2014/main" id="{89DE83A5-0188-8CD1-1039-F038C2FD2417}"/>
                </a:ext>
              </a:extLst>
            </p:cNvPr>
            <p:cNvSpPr/>
            <p:nvPr/>
          </p:nvSpPr>
          <p:spPr>
            <a:xfrm>
              <a:off x="5272716" y="4654386"/>
              <a:ext cx="231434" cy="231434"/>
            </a:xfrm>
            <a:prstGeom prst="ellipse">
              <a:avLst/>
            </a:prstGeom>
            <a:solidFill>
              <a:srgbClr val="2F3651">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23" name="Oval 57">
              <a:extLst>
                <a:ext uri="{FF2B5EF4-FFF2-40B4-BE49-F238E27FC236}">
                  <a16:creationId xmlns:a16="http://schemas.microsoft.com/office/drawing/2014/main" id="{FFAF5940-F80B-40ED-58D5-9E81AFC13DEE}"/>
                </a:ext>
              </a:extLst>
            </p:cNvPr>
            <p:cNvSpPr/>
            <p:nvPr/>
          </p:nvSpPr>
          <p:spPr>
            <a:xfrm>
              <a:off x="4357847" y="3540311"/>
              <a:ext cx="231434" cy="231434"/>
            </a:xfrm>
            <a:prstGeom prst="ellipse">
              <a:avLst/>
            </a:prstGeom>
            <a:solidFill>
              <a:srgbClr val="575D72">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grpSp>
          <p:nvGrpSpPr>
            <p:cNvPr id="124" name="Group 2">
              <a:extLst>
                <a:ext uri="{FF2B5EF4-FFF2-40B4-BE49-F238E27FC236}">
                  <a16:creationId xmlns:a16="http://schemas.microsoft.com/office/drawing/2014/main" id="{8BBF6388-F817-F077-1AB5-D45C1991316E}"/>
                </a:ext>
              </a:extLst>
            </p:cNvPr>
            <p:cNvGrpSpPr/>
            <p:nvPr/>
          </p:nvGrpSpPr>
          <p:grpSpPr>
            <a:xfrm>
              <a:off x="595271" y="1361997"/>
              <a:ext cx="864693" cy="864693"/>
              <a:chOff x="4332902" y="1361997"/>
              <a:chExt cx="864693" cy="864693"/>
            </a:xfrm>
          </p:grpSpPr>
          <p:sp>
            <p:nvSpPr>
              <p:cNvPr id="132" name="Oval 63">
                <a:extLst>
                  <a:ext uri="{FF2B5EF4-FFF2-40B4-BE49-F238E27FC236}">
                    <a16:creationId xmlns:a16="http://schemas.microsoft.com/office/drawing/2014/main" id="{C9DFD816-68C9-CFAD-03DE-653CB4BF172B}"/>
                  </a:ext>
                </a:extLst>
              </p:cNvPr>
              <p:cNvSpPr/>
              <p:nvPr/>
            </p:nvSpPr>
            <p:spPr>
              <a:xfrm>
                <a:off x="4332902" y="1361997"/>
                <a:ext cx="864693" cy="864693"/>
              </a:xfrm>
              <a:prstGeom prst="ellipse">
                <a:avLst/>
              </a:prstGeom>
              <a:solidFill>
                <a:srgbClr val="E0C496"/>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3" name="Graphic 66" descr="Checklist with solid fill">
                <a:extLst>
                  <a:ext uri="{FF2B5EF4-FFF2-40B4-BE49-F238E27FC236}">
                    <a16:creationId xmlns:a16="http://schemas.microsoft.com/office/drawing/2014/main" id="{E08C5838-F83C-C5DE-45C4-60A59B10F279}"/>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522434" y="1544271"/>
                <a:ext cx="497766" cy="497766"/>
              </a:xfrm>
              <a:prstGeom prst="rect">
                <a:avLst/>
              </a:prstGeom>
            </p:spPr>
          </p:pic>
        </p:grpSp>
        <p:grpSp>
          <p:nvGrpSpPr>
            <p:cNvPr id="125" name="Group 8">
              <a:extLst>
                <a:ext uri="{FF2B5EF4-FFF2-40B4-BE49-F238E27FC236}">
                  <a16:creationId xmlns:a16="http://schemas.microsoft.com/office/drawing/2014/main" id="{7963EBDB-9E89-0D28-DFF6-A0F1A7BE7983}"/>
                </a:ext>
              </a:extLst>
            </p:cNvPr>
            <p:cNvGrpSpPr/>
            <p:nvPr/>
          </p:nvGrpSpPr>
          <p:grpSpPr>
            <a:xfrm>
              <a:off x="10796935" y="3099279"/>
              <a:ext cx="864693" cy="864693"/>
              <a:chOff x="10692879" y="4232328"/>
              <a:chExt cx="864693" cy="864693"/>
            </a:xfrm>
          </p:grpSpPr>
          <p:sp>
            <p:nvSpPr>
              <p:cNvPr id="130" name="Oval 60">
                <a:extLst>
                  <a:ext uri="{FF2B5EF4-FFF2-40B4-BE49-F238E27FC236}">
                    <a16:creationId xmlns:a16="http://schemas.microsoft.com/office/drawing/2014/main" id="{F61B4503-00B8-170D-8F7A-2B24064F9752}"/>
                  </a:ext>
                </a:extLst>
              </p:cNvPr>
              <p:cNvSpPr/>
              <p:nvPr/>
            </p:nvSpPr>
            <p:spPr>
              <a:xfrm>
                <a:off x="10692879" y="4232328"/>
                <a:ext cx="864693" cy="864693"/>
              </a:xfrm>
              <a:prstGeom prst="ellipse">
                <a:avLst/>
              </a:prstGeom>
              <a:solidFill>
                <a:srgbClr val="71BFC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31" name="Graphic 71" descr="Coins outline">
                <a:extLst>
                  <a:ext uri="{FF2B5EF4-FFF2-40B4-BE49-F238E27FC236}">
                    <a16:creationId xmlns:a16="http://schemas.microsoft.com/office/drawing/2014/main" id="{82FACE3D-111E-3977-94A6-BE0001460BD9}"/>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0776219" y="4305380"/>
                <a:ext cx="698012" cy="698012"/>
              </a:xfrm>
              <a:prstGeom prst="rect">
                <a:avLst/>
              </a:prstGeom>
            </p:spPr>
          </p:pic>
        </p:grpSp>
        <p:grpSp>
          <p:nvGrpSpPr>
            <p:cNvPr id="126" name="Group 5">
              <a:extLst>
                <a:ext uri="{FF2B5EF4-FFF2-40B4-BE49-F238E27FC236}">
                  <a16:creationId xmlns:a16="http://schemas.microsoft.com/office/drawing/2014/main" id="{9EE84586-A2B5-04D6-DCC5-97FCBFAC3735}"/>
                </a:ext>
              </a:extLst>
            </p:cNvPr>
            <p:cNvGrpSpPr/>
            <p:nvPr/>
          </p:nvGrpSpPr>
          <p:grpSpPr>
            <a:xfrm>
              <a:off x="10310901" y="4396723"/>
              <a:ext cx="864693" cy="864693"/>
              <a:chOff x="8482298" y="3912732"/>
              <a:chExt cx="864693" cy="864693"/>
            </a:xfrm>
          </p:grpSpPr>
          <p:sp>
            <p:nvSpPr>
              <p:cNvPr id="128" name="Oval 74">
                <a:extLst>
                  <a:ext uri="{FF2B5EF4-FFF2-40B4-BE49-F238E27FC236}">
                    <a16:creationId xmlns:a16="http://schemas.microsoft.com/office/drawing/2014/main" id="{5A48B7BD-5000-7A13-1395-6E64375582A5}"/>
                  </a:ext>
                </a:extLst>
              </p:cNvPr>
              <p:cNvSpPr/>
              <p:nvPr/>
            </p:nvSpPr>
            <p:spPr>
              <a:xfrm>
                <a:off x="8482298" y="3912732"/>
                <a:ext cx="864693" cy="864693"/>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29" name="Graphic 72" descr="Family with two children outline">
                <a:extLst>
                  <a:ext uri="{FF2B5EF4-FFF2-40B4-BE49-F238E27FC236}">
                    <a16:creationId xmlns:a16="http://schemas.microsoft.com/office/drawing/2014/main" id="{1E870082-F433-C76A-27BE-84E37600E0CC}"/>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532268" y="3935333"/>
                <a:ext cx="750961" cy="750961"/>
              </a:xfrm>
              <a:prstGeom prst="rect">
                <a:avLst/>
              </a:prstGeom>
            </p:spPr>
          </p:pic>
        </p:grpSp>
        <p:cxnSp>
          <p:nvCxnSpPr>
            <p:cNvPr id="127" name="Straight Connector 76">
              <a:extLst>
                <a:ext uri="{FF2B5EF4-FFF2-40B4-BE49-F238E27FC236}">
                  <a16:creationId xmlns:a16="http://schemas.microsoft.com/office/drawing/2014/main" id="{0F75580C-C5EC-5529-619F-4005DB7EBF74}"/>
                </a:ext>
              </a:extLst>
            </p:cNvPr>
            <p:cNvCxnSpPr>
              <a:cxnSpLocks/>
            </p:cNvCxnSpPr>
            <p:nvPr/>
          </p:nvCxnSpPr>
          <p:spPr>
            <a:xfrm>
              <a:off x="7224988" y="1759484"/>
              <a:ext cx="3652793" cy="0"/>
            </a:xfrm>
            <a:prstGeom prst="line">
              <a:avLst/>
            </a:prstGeom>
            <a:noFill/>
            <a:ln w="9525" cap="flat" cmpd="sng" algn="ctr">
              <a:solidFill>
                <a:srgbClr val="347475"/>
              </a:solidFill>
              <a:prstDash val="solid"/>
            </a:ln>
            <a:effectLst/>
          </p:spPr>
        </p:cxnSp>
      </p:grpSp>
      <p:sp>
        <p:nvSpPr>
          <p:cNvPr id="143" name="Text Placeholder 4">
            <a:extLst>
              <a:ext uri="{FF2B5EF4-FFF2-40B4-BE49-F238E27FC236}">
                <a16:creationId xmlns:a16="http://schemas.microsoft.com/office/drawing/2014/main" id="{4A17CA60-800C-89DF-3E44-FD26087CEA99}"/>
              </a:ext>
            </a:extLst>
          </p:cNvPr>
          <p:cNvSpPr txBox="1">
            <a:spLocks/>
          </p:cNvSpPr>
          <p:nvPr/>
        </p:nvSpPr>
        <p:spPr>
          <a:xfrm>
            <a:off x="431265" y="4698126"/>
            <a:ext cx="8319234"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Shrivastava SR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J Diabetes Metab Disord</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2013; 12: 14.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Hammersen</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J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Pediatr</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Diabetes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2022; 22: 455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62.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Aye T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443</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9.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Butwicka</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2015; 38: 453–9.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Fleming M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1700</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7.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6.</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Nielsen HB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Res</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Clin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Pract</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2016; 121: 62–8.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Dehn-Hindenberg A </a:t>
            </a:r>
            <a:r>
              <a:rPr kumimoji="0" lang="de-DE"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2021; 44: 2656–63.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8.</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Rawshani</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Lancet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2018; 392: 477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86.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9.</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Duca</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LM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2017; 40: 1249</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55.</a:t>
            </a:r>
            <a:endParaRPr kumimoji="0" lang="en-NZ"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2" name="Ellipse 1">
            <a:extLst>
              <a:ext uri="{FF2B5EF4-FFF2-40B4-BE49-F238E27FC236}">
                <a16:creationId xmlns:a16="http://schemas.microsoft.com/office/drawing/2014/main" id="{CD57530F-5ADB-FC79-D6AD-01ABD98013E9}"/>
              </a:ext>
            </a:extLst>
          </p:cNvPr>
          <p:cNvSpPr/>
          <p:nvPr/>
        </p:nvSpPr>
        <p:spPr>
          <a:xfrm>
            <a:off x="237211" y="2585818"/>
            <a:ext cx="3186301" cy="999670"/>
          </a:xfrm>
          <a:prstGeom prst="ellipse">
            <a:avLst/>
          </a:prstGeom>
          <a:noFill/>
          <a:ln w="381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23823526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14921" y="11758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hatte signifikanten Einfluss auf zahlreiche Aspekte der Lebensqualität der Betroffenen</a:t>
            </a:r>
            <a:r>
              <a:rPr kumimoji="0" lang="de-DE" sz="2000" b="1" i="0" u="none" strike="noStrike" kern="1200" cap="none" spc="0" normalizeH="0" baseline="30000" noProof="0">
                <a:ln>
                  <a:noFill/>
                </a:ln>
                <a:solidFill>
                  <a:srgbClr val="7030A0"/>
                </a:solidFill>
                <a:effectLst/>
                <a:uLnTx/>
                <a:uFillTx/>
                <a:latin typeface="Verdana"/>
                <a:ea typeface="+mn-ea"/>
                <a:cs typeface="+mn-cs"/>
              </a:rPr>
              <a:t>1-4</a:t>
            </a:r>
          </a:p>
        </p:txBody>
      </p:sp>
      <p:sp>
        <p:nvSpPr>
          <p:cNvPr id="11" name="Text Placeholder 8">
            <a:extLst>
              <a:ext uri="{FF2B5EF4-FFF2-40B4-BE49-F238E27FC236}">
                <a16:creationId xmlns:a16="http://schemas.microsoft.com/office/drawing/2014/main" id="{F0051ACD-8FCA-89DA-6532-53AC973489D4}"/>
              </a:ext>
            </a:extLst>
          </p:cNvPr>
          <p:cNvSpPr txBox="1">
            <a:spLocks/>
          </p:cNvSpPr>
          <p:nvPr/>
        </p:nvSpPr>
        <p:spPr>
          <a:xfrm>
            <a:off x="314921" y="4799297"/>
            <a:ext cx="8503202"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Daten aus einer Analyse von 702.018 Kindern in Schottland, bei der die Kinder mit T1D mit Gleichaltrigen ohne T1D verglichen wurden</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b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b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Daten aus einer dänischen Umfrage unter 2.415 Erwachsenen mit T1D und 48.511 Kontrollpersonen aus der Allgemeinbevölkerung</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b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b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Daten aus einer Umfrage unter 6.604 Erwachsenen mit Diabetes im Alter von ≥ 40 Jahren in Deutschland; bei der Umfrage wurde nicht zwischen T1D und T2D unterschieden</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b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b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Daten aus einer Online-Umfrage unter 3.350 Menschen mit T1D</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T1D: Typ-1-Diabetes; T2D: Typ-2-Diabetes.</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Fleming M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1700–7.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Nielsen HB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Res Clin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Pract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2016; 121: 62–8.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Prell</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T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Sci Rep</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2023; 13: 7113.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Gopisetty</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Clin Diabetes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2018; 36: 133–7. </a:t>
            </a:r>
          </a:p>
        </p:txBody>
      </p:sp>
      <p:sp>
        <p:nvSpPr>
          <p:cNvPr id="39" name="Rounded Rectangle 18">
            <a:extLst>
              <a:ext uri="{FF2B5EF4-FFF2-40B4-BE49-F238E27FC236}">
                <a16:creationId xmlns:a16="http://schemas.microsoft.com/office/drawing/2014/main" id="{FF73EC05-3016-69B6-ACC8-15F0BC4FEC52}"/>
              </a:ext>
            </a:extLst>
          </p:cNvPr>
          <p:cNvSpPr/>
          <p:nvPr/>
        </p:nvSpPr>
        <p:spPr>
          <a:xfrm>
            <a:off x="4645415" y="3003638"/>
            <a:ext cx="3659619" cy="988440"/>
          </a:xfrm>
          <a:prstGeom prst="rect">
            <a:avLst/>
          </a:prstGeom>
          <a:solidFill>
            <a:srgbClr val="C7E7E4"/>
          </a:solidFill>
          <a:ln w="38100" cap="flat" cmpd="sng" algn="ctr">
            <a:noFill/>
            <a:prstDash val="solid"/>
            <a:miter lim="800000"/>
          </a:ln>
          <a:effectLst/>
        </p:spPr>
        <p:txBody>
          <a:bodyPr rtlCol="0" anchor="ctr"/>
          <a:lstStyle/>
          <a:p>
            <a:pPr marL="0" marR="0" lvl="0" indent="0" algn="ctr" defTabSz="457189" rtl="0" eaLnBrk="1" fontAlgn="auto" latinLnBrk="0" hangingPunct="1">
              <a:lnSpc>
                <a:spcPct val="90000"/>
              </a:lnSpc>
              <a:spcBef>
                <a:spcPts val="0"/>
              </a:spcBef>
              <a:spcAft>
                <a:spcPts val="300"/>
              </a:spcAft>
              <a:buClrTx/>
              <a:buSzTx/>
              <a:buFontTx/>
              <a:buNone/>
              <a:tabLst/>
              <a:defRPr/>
            </a:pPr>
            <a:endParaRPr kumimoji="0" lang="en-US" sz="1050" b="1" i="0" u="none" strike="noStrike" kern="1200" cap="none" spc="0" normalizeH="0" baseline="0" noProof="0">
              <a:ln>
                <a:noFill/>
              </a:ln>
              <a:solidFill>
                <a:srgbClr val="000000"/>
              </a:solidFill>
              <a:effectLst/>
              <a:uLnTx/>
              <a:uFillTx/>
              <a:ea typeface="+mn-ea"/>
              <a:cs typeface="+mn-cs"/>
            </a:endParaRPr>
          </a:p>
        </p:txBody>
      </p:sp>
      <p:sp>
        <p:nvSpPr>
          <p:cNvPr id="40" name="Rounded Rectangle 18">
            <a:extLst>
              <a:ext uri="{FF2B5EF4-FFF2-40B4-BE49-F238E27FC236}">
                <a16:creationId xmlns:a16="http://schemas.microsoft.com/office/drawing/2014/main" id="{A644B3A4-B515-FBAC-27E5-06BE8B65B7F7}"/>
              </a:ext>
            </a:extLst>
          </p:cNvPr>
          <p:cNvSpPr/>
          <p:nvPr/>
        </p:nvSpPr>
        <p:spPr>
          <a:xfrm>
            <a:off x="4645415" y="1422689"/>
            <a:ext cx="3659619" cy="988440"/>
          </a:xfrm>
          <a:prstGeom prst="rect">
            <a:avLst/>
          </a:prstGeom>
          <a:solidFill>
            <a:srgbClr val="C7E7E4"/>
          </a:solidFill>
          <a:ln w="38100" cap="flat" cmpd="sng" algn="ctr">
            <a:noFill/>
            <a:prstDash val="solid"/>
            <a:miter lim="800000"/>
          </a:ln>
          <a:effectLst/>
        </p:spPr>
        <p:txBody>
          <a:bodyPr rtlCol="0" anchor="ctr"/>
          <a:lstStyle/>
          <a:p>
            <a:pPr marL="0" marR="0" lvl="0" indent="0" algn="ctr" defTabSz="457189" rtl="0" eaLnBrk="1" fontAlgn="auto" latinLnBrk="0" hangingPunct="1">
              <a:lnSpc>
                <a:spcPct val="90000"/>
              </a:lnSpc>
              <a:spcBef>
                <a:spcPts val="0"/>
              </a:spcBef>
              <a:spcAft>
                <a:spcPts val="300"/>
              </a:spcAft>
              <a:buClrTx/>
              <a:buSzTx/>
              <a:buFontTx/>
              <a:buNone/>
              <a:tabLst/>
              <a:defRPr/>
            </a:pPr>
            <a:endParaRPr kumimoji="0" lang="en-US" sz="1050" b="1" i="0" u="none" strike="noStrike" kern="1200" cap="none" spc="0" normalizeH="0" baseline="0" noProof="0">
              <a:ln>
                <a:noFill/>
              </a:ln>
              <a:solidFill>
                <a:srgbClr val="000000"/>
              </a:solidFill>
              <a:effectLst/>
              <a:uLnTx/>
              <a:uFillTx/>
              <a:ea typeface="+mn-ea"/>
              <a:cs typeface="+mn-cs"/>
            </a:endParaRPr>
          </a:p>
        </p:txBody>
      </p:sp>
      <p:sp>
        <p:nvSpPr>
          <p:cNvPr id="41" name="Rounded Rectangle 18">
            <a:extLst>
              <a:ext uri="{FF2B5EF4-FFF2-40B4-BE49-F238E27FC236}">
                <a16:creationId xmlns:a16="http://schemas.microsoft.com/office/drawing/2014/main" id="{79B255ED-E74F-0979-E488-4263B9274B8A}"/>
              </a:ext>
            </a:extLst>
          </p:cNvPr>
          <p:cNvSpPr/>
          <p:nvPr/>
        </p:nvSpPr>
        <p:spPr>
          <a:xfrm>
            <a:off x="841031" y="3003638"/>
            <a:ext cx="3659619" cy="988440"/>
          </a:xfrm>
          <a:prstGeom prst="rect">
            <a:avLst/>
          </a:prstGeom>
          <a:solidFill>
            <a:srgbClr val="C7E7E4"/>
          </a:solidFill>
          <a:ln w="38100" cap="flat" cmpd="sng" algn="ctr">
            <a:noFill/>
            <a:prstDash val="solid"/>
            <a:miter lim="800000"/>
          </a:ln>
          <a:effectLst/>
        </p:spPr>
        <p:txBody>
          <a:bodyPr rtlCol="0" anchor="ctr"/>
          <a:lstStyle/>
          <a:p>
            <a:pPr marL="0" marR="0" lvl="0" indent="0" algn="ctr" defTabSz="457189" rtl="0" eaLnBrk="1" fontAlgn="auto" latinLnBrk="0" hangingPunct="1">
              <a:lnSpc>
                <a:spcPct val="90000"/>
              </a:lnSpc>
              <a:spcBef>
                <a:spcPts val="0"/>
              </a:spcBef>
              <a:spcAft>
                <a:spcPts val="300"/>
              </a:spcAft>
              <a:buClrTx/>
              <a:buSzTx/>
              <a:buFontTx/>
              <a:buNone/>
              <a:tabLst/>
              <a:defRPr/>
            </a:pPr>
            <a:endParaRPr kumimoji="0" lang="en-US" sz="1050" b="1" i="0" u="none" strike="noStrike" kern="1200" cap="none" spc="0" normalizeH="0" baseline="0" noProof="0">
              <a:ln>
                <a:noFill/>
              </a:ln>
              <a:solidFill>
                <a:srgbClr val="000000"/>
              </a:solidFill>
              <a:effectLst/>
              <a:uLnTx/>
              <a:uFillTx/>
              <a:ea typeface="+mn-ea"/>
              <a:cs typeface="+mn-cs"/>
            </a:endParaRPr>
          </a:p>
        </p:txBody>
      </p:sp>
      <p:sp>
        <p:nvSpPr>
          <p:cNvPr id="42" name="Rounded Rectangle 18">
            <a:extLst>
              <a:ext uri="{FF2B5EF4-FFF2-40B4-BE49-F238E27FC236}">
                <a16:creationId xmlns:a16="http://schemas.microsoft.com/office/drawing/2014/main" id="{8CB51E28-DEE3-88FE-C2C9-EFC864463BE0}"/>
              </a:ext>
            </a:extLst>
          </p:cNvPr>
          <p:cNvSpPr/>
          <p:nvPr/>
        </p:nvSpPr>
        <p:spPr>
          <a:xfrm>
            <a:off x="841031" y="1422689"/>
            <a:ext cx="3659619" cy="988440"/>
          </a:xfrm>
          <a:prstGeom prst="rect">
            <a:avLst/>
          </a:prstGeom>
          <a:solidFill>
            <a:srgbClr val="C7E7E4"/>
          </a:solidFill>
          <a:ln w="38100" cap="flat" cmpd="sng" algn="ctr">
            <a:noFill/>
            <a:prstDash val="solid"/>
            <a:miter lim="800000"/>
          </a:ln>
          <a:effectLst/>
        </p:spPr>
        <p:txBody>
          <a:bodyPr rtlCol="0" anchor="ctr"/>
          <a:lstStyle/>
          <a:p>
            <a:pPr marL="0" marR="0" lvl="0" indent="0" algn="ctr" defTabSz="457189" rtl="0" eaLnBrk="1" fontAlgn="auto" latinLnBrk="0" hangingPunct="1">
              <a:lnSpc>
                <a:spcPct val="90000"/>
              </a:lnSpc>
              <a:spcBef>
                <a:spcPts val="0"/>
              </a:spcBef>
              <a:spcAft>
                <a:spcPts val="300"/>
              </a:spcAft>
              <a:buClrTx/>
              <a:buSzTx/>
              <a:buFontTx/>
              <a:buNone/>
              <a:tabLst/>
              <a:defRPr/>
            </a:pPr>
            <a:endParaRPr kumimoji="0" lang="en-US" sz="1050" b="1" i="0" u="none" strike="noStrike" kern="1200" cap="none" spc="0" normalizeH="0" baseline="30000" noProof="0">
              <a:ln>
                <a:noFill/>
              </a:ln>
              <a:solidFill>
                <a:srgbClr val="000000"/>
              </a:solidFill>
              <a:effectLst/>
              <a:uLnTx/>
              <a:uFillTx/>
              <a:ea typeface="+mn-ea"/>
              <a:cs typeface="+mn-cs"/>
            </a:endParaRPr>
          </a:p>
        </p:txBody>
      </p:sp>
      <p:grpSp>
        <p:nvGrpSpPr>
          <p:cNvPr id="43" name="Group 43">
            <a:extLst>
              <a:ext uri="{FF2B5EF4-FFF2-40B4-BE49-F238E27FC236}">
                <a16:creationId xmlns:a16="http://schemas.microsoft.com/office/drawing/2014/main" id="{C67CEA31-66AF-B847-0822-5D6B8DAAFB36}"/>
              </a:ext>
            </a:extLst>
          </p:cNvPr>
          <p:cNvGrpSpPr/>
          <p:nvPr/>
        </p:nvGrpSpPr>
        <p:grpSpPr>
          <a:xfrm>
            <a:off x="7956655" y="1574009"/>
            <a:ext cx="685800" cy="685800"/>
            <a:chOff x="10864429" y="1444981"/>
            <a:chExt cx="914400" cy="914400"/>
          </a:xfrm>
        </p:grpSpPr>
        <p:sp>
          <p:nvSpPr>
            <p:cNvPr id="44" name="Oval 4">
              <a:extLst>
                <a:ext uri="{FF2B5EF4-FFF2-40B4-BE49-F238E27FC236}">
                  <a16:creationId xmlns:a16="http://schemas.microsoft.com/office/drawing/2014/main" id="{A48DCCD4-AF33-4FCB-8DE6-E3CC0324636B}"/>
                </a:ext>
              </a:extLst>
            </p:cNvPr>
            <p:cNvSpPr/>
            <p:nvPr/>
          </p:nvSpPr>
          <p:spPr>
            <a:xfrm>
              <a:off x="10864429" y="1444981"/>
              <a:ext cx="914400" cy="9144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45" name="Graphic 13" descr="Briefcase outline">
              <a:extLst>
                <a:ext uri="{FF2B5EF4-FFF2-40B4-BE49-F238E27FC236}">
                  <a16:creationId xmlns:a16="http://schemas.microsoft.com/office/drawing/2014/main" id="{60C06462-0854-BD45-D943-DD8749F2A4E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000129" y="1571056"/>
              <a:ext cx="636813" cy="636813"/>
            </a:xfrm>
            <a:prstGeom prst="rect">
              <a:avLst/>
            </a:prstGeom>
          </p:spPr>
        </p:pic>
      </p:grpSp>
      <p:grpSp>
        <p:nvGrpSpPr>
          <p:cNvPr id="46" name="Group 42">
            <a:extLst>
              <a:ext uri="{FF2B5EF4-FFF2-40B4-BE49-F238E27FC236}">
                <a16:creationId xmlns:a16="http://schemas.microsoft.com/office/drawing/2014/main" id="{58F75539-60FA-2317-A9DA-654565D4D00B}"/>
              </a:ext>
            </a:extLst>
          </p:cNvPr>
          <p:cNvGrpSpPr/>
          <p:nvPr/>
        </p:nvGrpSpPr>
        <p:grpSpPr>
          <a:xfrm>
            <a:off x="7956655" y="3154958"/>
            <a:ext cx="685800" cy="685800"/>
            <a:chOff x="11027958" y="3618340"/>
            <a:chExt cx="914400" cy="914400"/>
          </a:xfrm>
        </p:grpSpPr>
        <p:sp>
          <p:nvSpPr>
            <p:cNvPr id="47" name="Oval 6">
              <a:extLst>
                <a:ext uri="{FF2B5EF4-FFF2-40B4-BE49-F238E27FC236}">
                  <a16:creationId xmlns:a16="http://schemas.microsoft.com/office/drawing/2014/main" id="{7F20FBCD-5E1F-5D49-66F5-9798FD6E4472}"/>
                </a:ext>
              </a:extLst>
            </p:cNvPr>
            <p:cNvSpPr/>
            <p:nvPr/>
          </p:nvSpPr>
          <p:spPr>
            <a:xfrm>
              <a:off x="11027958" y="3618340"/>
              <a:ext cx="914400" cy="9144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48" name="Graphic 17" descr="Connections outline">
              <a:extLst>
                <a:ext uri="{FF2B5EF4-FFF2-40B4-BE49-F238E27FC236}">
                  <a16:creationId xmlns:a16="http://schemas.microsoft.com/office/drawing/2014/main" id="{BDD3B42A-E7F1-3B47-A622-8264A58190E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1136430" y="3732195"/>
              <a:ext cx="672164" cy="672164"/>
            </a:xfrm>
            <a:prstGeom prst="rect">
              <a:avLst/>
            </a:prstGeom>
          </p:spPr>
        </p:pic>
      </p:grpSp>
      <p:grpSp>
        <p:nvGrpSpPr>
          <p:cNvPr id="49" name="Group 37">
            <a:extLst>
              <a:ext uri="{FF2B5EF4-FFF2-40B4-BE49-F238E27FC236}">
                <a16:creationId xmlns:a16="http://schemas.microsoft.com/office/drawing/2014/main" id="{6090AC11-E9F8-90EC-213C-8092CC04135F}"/>
              </a:ext>
            </a:extLst>
          </p:cNvPr>
          <p:cNvGrpSpPr/>
          <p:nvPr/>
        </p:nvGrpSpPr>
        <p:grpSpPr>
          <a:xfrm>
            <a:off x="508690" y="3154958"/>
            <a:ext cx="685800" cy="685800"/>
            <a:chOff x="500672" y="3618340"/>
            <a:chExt cx="914400" cy="914400"/>
          </a:xfrm>
        </p:grpSpPr>
        <p:sp>
          <p:nvSpPr>
            <p:cNvPr id="50" name="Oval 5">
              <a:extLst>
                <a:ext uri="{FF2B5EF4-FFF2-40B4-BE49-F238E27FC236}">
                  <a16:creationId xmlns:a16="http://schemas.microsoft.com/office/drawing/2014/main" id="{FC2CDA1C-B05B-5123-7D83-5DABB8BCBECC}"/>
                </a:ext>
              </a:extLst>
            </p:cNvPr>
            <p:cNvSpPr/>
            <p:nvPr/>
          </p:nvSpPr>
          <p:spPr>
            <a:xfrm>
              <a:off x="500672" y="3618340"/>
              <a:ext cx="914400" cy="9144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grpSp>
          <p:nvGrpSpPr>
            <p:cNvPr id="51" name="Group 28">
              <a:extLst>
                <a:ext uri="{FF2B5EF4-FFF2-40B4-BE49-F238E27FC236}">
                  <a16:creationId xmlns:a16="http://schemas.microsoft.com/office/drawing/2014/main" id="{8E274DF9-4250-CF78-93D4-8D6AC4B28DEA}"/>
                </a:ext>
              </a:extLst>
            </p:cNvPr>
            <p:cNvGrpSpPr/>
            <p:nvPr/>
          </p:nvGrpSpPr>
          <p:grpSpPr>
            <a:xfrm>
              <a:off x="661136" y="3830854"/>
              <a:ext cx="599316" cy="441759"/>
              <a:chOff x="5772150" y="3105150"/>
              <a:chExt cx="878707" cy="647700"/>
            </a:xfrm>
            <a:solidFill>
              <a:sysClr val="window" lastClr="FFFFFF"/>
            </a:solidFill>
          </p:grpSpPr>
          <p:sp>
            <p:nvSpPr>
              <p:cNvPr id="52" name="Freeform: Shape 21">
                <a:extLst>
                  <a:ext uri="{FF2B5EF4-FFF2-40B4-BE49-F238E27FC236}">
                    <a16:creationId xmlns:a16="http://schemas.microsoft.com/office/drawing/2014/main" id="{C8119241-51C1-76F6-A855-ED1F5705C8F4}"/>
                  </a:ext>
                </a:extLst>
              </p:cNvPr>
              <p:cNvSpPr/>
              <p:nvPr/>
            </p:nvSpPr>
            <p:spPr>
              <a:xfrm>
                <a:off x="6037897" y="3629025"/>
                <a:ext cx="116204" cy="19050"/>
              </a:xfrm>
              <a:custGeom>
                <a:avLst/>
                <a:gdLst>
                  <a:gd name="connsiteX0" fmla="*/ 116205 w 116204"/>
                  <a:gd name="connsiteY0" fmla="*/ 19050 h 19050"/>
                  <a:gd name="connsiteX1" fmla="*/ 115252 w 116204"/>
                  <a:gd name="connsiteY1" fmla="*/ 4763 h 19050"/>
                  <a:gd name="connsiteX2" fmla="*/ 115252 w 116204"/>
                  <a:gd name="connsiteY2" fmla="*/ 0 h 19050"/>
                  <a:gd name="connsiteX3" fmla="*/ 952 w 116204"/>
                  <a:gd name="connsiteY3" fmla="*/ 0 h 19050"/>
                  <a:gd name="connsiteX4" fmla="*/ 952 w 116204"/>
                  <a:gd name="connsiteY4" fmla="*/ 4763 h 19050"/>
                  <a:gd name="connsiteX5" fmla="*/ 0 w 116204"/>
                  <a:gd name="connsiteY5" fmla="*/ 19050 h 19050"/>
                  <a:gd name="connsiteX6" fmla="*/ 116205 w 116204"/>
                  <a:gd name="connsiteY6"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6204" h="19050">
                    <a:moveTo>
                      <a:pt x="116205" y="19050"/>
                    </a:moveTo>
                    <a:cubicBezTo>
                      <a:pt x="116205" y="14288"/>
                      <a:pt x="115252" y="9525"/>
                      <a:pt x="115252" y="4763"/>
                    </a:cubicBezTo>
                    <a:cubicBezTo>
                      <a:pt x="115252" y="2858"/>
                      <a:pt x="115252" y="1905"/>
                      <a:pt x="115252" y="0"/>
                    </a:cubicBezTo>
                    <a:lnTo>
                      <a:pt x="952" y="0"/>
                    </a:lnTo>
                    <a:cubicBezTo>
                      <a:pt x="952" y="1905"/>
                      <a:pt x="952" y="2858"/>
                      <a:pt x="952" y="4763"/>
                    </a:cubicBezTo>
                    <a:cubicBezTo>
                      <a:pt x="952" y="9525"/>
                      <a:pt x="952" y="14288"/>
                      <a:pt x="0" y="19050"/>
                    </a:cubicBezTo>
                    <a:lnTo>
                      <a:pt x="116205" y="19050"/>
                    </a:lnTo>
                    <a:close/>
                  </a:path>
                </a:pathLst>
              </a:custGeom>
              <a:grp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a typeface="+mn-ea"/>
                  <a:cs typeface="+mn-cs"/>
                </a:endParaRPr>
              </a:p>
            </p:txBody>
          </p:sp>
          <p:sp>
            <p:nvSpPr>
              <p:cNvPr id="53" name="Freeform: Shape 22">
                <a:extLst>
                  <a:ext uri="{FF2B5EF4-FFF2-40B4-BE49-F238E27FC236}">
                    <a16:creationId xmlns:a16="http://schemas.microsoft.com/office/drawing/2014/main" id="{BE43F1B8-18C8-B954-10A9-21248DA9EBD9}"/>
                  </a:ext>
                </a:extLst>
              </p:cNvPr>
              <p:cNvSpPr/>
              <p:nvPr/>
            </p:nvSpPr>
            <p:spPr>
              <a:xfrm>
                <a:off x="5934075" y="3396614"/>
                <a:ext cx="71437" cy="102870"/>
              </a:xfrm>
              <a:custGeom>
                <a:avLst/>
                <a:gdLst>
                  <a:gd name="connsiteX0" fmla="*/ 18098 w 71437"/>
                  <a:gd name="connsiteY0" fmla="*/ 102870 h 102870"/>
                  <a:gd name="connsiteX1" fmla="*/ 71438 w 71437"/>
                  <a:gd name="connsiteY1" fmla="*/ 10478 h 102870"/>
                  <a:gd name="connsiteX2" fmla="*/ 55245 w 71437"/>
                  <a:gd name="connsiteY2" fmla="*/ 0 h 102870"/>
                  <a:gd name="connsiteX3" fmla="*/ 0 w 71437"/>
                  <a:gd name="connsiteY3" fmla="*/ 96203 h 102870"/>
                  <a:gd name="connsiteX4" fmla="*/ 18098 w 71437"/>
                  <a:gd name="connsiteY4" fmla="*/ 102870 h 1028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7" h="102870">
                    <a:moveTo>
                      <a:pt x="18098" y="102870"/>
                    </a:moveTo>
                    <a:lnTo>
                      <a:pt x="71438" y="10478"/>
                    </a:lnTo>
                    <a:cubicBezTo>
                      <a:pt x="65723" y="7620"/>
                      <a:pt x="60960" y="3810"/>
                      <a:pt x="55245" y="0"/>
                    </a:cubicBezTo>
                    <a:lnTo>
                      <a:pt x="0" y="96203"/>
                    </a:lnTo>
                    <a:cubicBezTo>
                      <a:pt x="6668" y="98108"/>
                      <a:pt x="12382" y="100013"/>
                      <a:pt x="18098" y="102870"/>
                    </a:cubicBezTo>
                    <a:close/>
                  </a:path>
                </a:pathLst>
              </a:custGeom>
              <a:grp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a typeface="+mn-ea"/>
                  <a:cs typeface="+mn-cs"/>
                </a:endParaRPr>
              </a:p>
            </p:txBody>
          </p:sp>
          <p:sp>
            <p:nvSpPr>
              <p:cNvPr id="54" name="Freeform: Shape 23">
                <a:extLst>
                  <a:ext uri="{FF2B5EF4-FFF2-40B4-BE49-F238E27FC236}">
                    <a16:creationId xmlns:a16="http://schemas.microsoft.com/office/drawing/2014/main" id="{1C098FCA-DF7F-38E4-28C9-F11C9091E13D}"/>
                  </a:ext>
                </a:extLst>
              </p:cNvPr>
              <p:cNvSpPr/>
              <p:nvPr/>
            </p:nvSpPr>
            <p:spPr>
              <a:xfrm>
                <a:off x="6176962" y="3396614"/>
                <a:ext cx="73342" cy="106680"/>
              </a:xfrm>
              <a:custGeom>
                <a:avLst/>
                <a:gdLst>
                  <a:gd name="connsiteX0" fmla="*/ 73342 w 73342"/>
                  <a:gd name="connsiteY0" fmla="*/ 99060 h 106680"/>
                  <a:gd name="connsiteX1" fmla="*/ 16193 w 73342"/>
                  <a:gd name="connsiteY1" fmla="*/ 0 h 106680"/>
                  <a:gd name="connsiteX2" fmla="*/ 0 w 73342"/>
                  <a:gd name="connsiteY2" fmla="*/ 10478 h 106680"/>
                  <a:gd name="connsiteX3" fmla="*/ 55245 w 73342"/>
                  <a:gd name="connsiteY3" fmla="*/ 106680 h 106680"/>
                  <a:gd name="connsiteX4" fmla="*/ 73342 w 73342"/>
                  <a:gd name="connsiteY4" fmla="*/ 99060 h 10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2" h="106680">
                    <a:moveTo>
                      <a:pt x="73342" y="99060"/>
                    </a:moveTo>
                    <a:lnTo>
                      <a:pt x="16193" y="0"/>
                    </a:lnTo>
                    <a:cubicBezTo>
                      <a:pt x="11430" y="3810"/>
                      <a:pt x="5715" y="6668"/>
                      <a:pt x="0" y="10478"/>
                    </a:cubicBezTo>
                    <a:lnTo>
                      <a:pt x="55245" y="106680"/>
                    </a:lnTo>
                    <a:cubicBezTo>
                      <a:pt x="60960" y="103823"/>
                      <a:pt x="67627" y="100965"/>
                      <a:pt x="73342" y="99060"/>
                    </a:cubicBezTo>
                    <a:close/>
                  </a:path>
                </a:pathLst>
              </a:custGeom>
              <a:grp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a typeface="+mn-ea"/>
                  <a:cs typeface="+mn-cs"/>
                </a:endParaRPr>
              </a:p>
            </p:txBody>
          </p:sp>
          <p:sp>
            <p:nvSpPr>
              <p:cNvPr id="55" name="Freeform: Shape 24">
                <a:extLst>
                  <a:ext uri="{FF2B5EF4-FFF2-40B4-BE49-F238E27FC236}">
                    <a16:creationId xmlns:a16="http://schemas.microsoft.com/office/drawing/2014/main" id="{9D696574-94C6-E82A-B0FA-4903A9A446FE}"/>
                  </a:ext>
                </a:extLst>
              </p:cNvPr>
              <p:cNvSpPr/>
              <p:nvPr/>
            </p:nvSpPr>
            <p:spPr>
              <a:xfrm>
                <a:off x="5772150" y="3514725"/>
                <a:ext cx="238125" cy="238125"/>
              </a:xfrm>
              <a:custGeom>
                <a:avLst/>
                <a:gdLst>
                  <a:gd name="connsiteX0" fmla="*/ 119063 w 238125"/>
                  <a:gd name="connsiteY0" fmla="*/ 0 h 238125"/>
                  <a:gd name="connsiteX1" fmla="*/ 0 w 238125"/>
                  <a:gd name="connsiteY1" fmla="*/ 119063 h 238125"/>
                  <a:gd name="connsiteX2" fmla="*/ 119063 w 238125"/>
                  <a:gd name="connsiteY2" fmla="*/ 238125 h 238125"/>
                  <a:gd name="connsiteX3" fmla="*/ 238125 w 238125"/>
                  <a:gd name="connsiteY3" fmla="*/ 119063 h 238125"/>
                  <a:gd name="connsiteX4" fmla="*/ 119063 w 238125"/>
                  <a:gd name="connsiteY4" fmla="*/ 0 h 238125"/>
                  <a:gd name="connsiteX5" fmla="*/ 61913 w 238125"/>
                  <a:gd name="connsiteY5" fmla="*/ 200977 h 238125"/>
                  <a:gd name="connsiteX6" fmla="*/ 124778 w 238125"/>
                  <a:gd name="connsiteY6" fmla="*/ 148590 h 238125"/>
                  <a:gd name="connsiteX7" fmla="*/ 177165 w 238125"/>
                  <a:gd name="connsiteY7" fmla="*/ 200977 h 238125"/>
                  <a:gd name="connsiteX8" fmla="*/ 61913 w 238125"/>
                  <a:gd name="connsiteY8" fmla="*/ 200977 h 238125"/>
                  <a:gd name="connsiteX9" fmla="*/ 92393 w 238125"/>
                  <a:gd name="connsiteY9" fmla="*/ 102870 h 238125"/>
                  <a:gd name="connsiteX10" fmla="*/ 119063 w 238125"/>
                  <a:gd name="connsiteY10" fmla="*/ 76200 h 238125"/>
                  <a:gd name="connsiteX11" fmla="*/ 145733 w 238125"/>
                  <a:gd name="connsiteY11" fmla="*/ 102870 h 238125"/>
                  <a:gd name="connsiteX12" fmla="*/ 119063 w 238125"/>
                  <a:gd name="connsiteY12" fmla="*/ 129540 h 238125"/>
                  <a:gd name="connsiteX13" fmla="*/ 92393 w 238125"/>
                  <a:gd name="connsiteY13" fmla="*/ 102870 h 238125"/>
                  <a:gd name="connsiteX14" fmla="*/ 193358 w 238125"/>
                  <a:gd name="connsiteY14" fmla="*/ 185738 h 238125"/>
                  <a:gd name="connsiteX15" fmla="*/ 150495 w 238125"/>
                  <a:gd name="connsiteY15" fmla="*/ 135255 h 238125"/>
                  <a:gd name="connsiteX16" fmla="*/ 152400 w 238125"/>
                  <a:gd name="connsiteY16" fmla="*/ 70485 h 238125"/>
                  <a:gd name="connsiteX17" fmla="*/ 87630 w 238125"/>
                  <a:gd name="connsiteY17" fmla="*/ 68580 h 238125"/>
                  <a:gd name="connsiteX18" fmla="*/ 85725 w 238125"/>
                  <a:gd name="connsiteY18" fmla="*/ 133350 h 238125"/>
                  <a:gd name="connsiteX19" fmla="*/ 87630 w 238125"/>
                  <a:gd name="connsiteY19" fmla="*/ 135255 h 238125"/>
                  <a:gd name="connsiteX20" fmla="*/ 44768 w 238125"/>
                  <a:gd name="connsiteY20" fmla="*/ 185738 h 238125"/>
                  <a:gd name="connsiteX21" fmla="*/ 51435 w 238125"/>
                  <a:gd name="connsiteY21" fmla="*/ 44768 h 238125"/>
                  <a:gd name="connsiteX22" fmla="*/ 192405 w 238125"/>
                  <a:gd name="connsiteY22" fmla="*/ 51435 h 238125"/>
                  <a:gd name="connsiteX23" fmla="*/ 193358 w 238125"/>
                  <a:gd name="connsiteY23" fmla="*/ 18573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125" h="238125">
                    <a:moveTo>
                      <a:pt x="119063" y="0"/>
                    </a:moveTo>
                    <a:cubicBezTo>
                      <a:pt x="53340" y="0"/>
                      <a:pt x="0" y="53340"/>
                      <a:pt x="0" y="119063"/>
                    </a:cubicBezTo>
                    <a:cubicBezTo>
                      <a:pt x="0" y="184785"/>
                      <a:pt x="53340" y="238125"/>
                      <a:pt x="119063" y="238125"/>
                    </a:cubicBezTo>
                    <a:cubicBezTo>
                      <a:pt x="184785" y="238125"/>
                      <a:pt x="238125" y="184785"/>
                      <a:pt x="238125" y="119063"/>
                    </a:cubicBezTo>
                    <a:cubicBezTo>
                      <a:pt x="238125" y="53340"/>
                      <a:pt x="184785" y="0"/>
                      <a:pt x="119063" y="0"/>
                    </a:cubicBezTo>
                    <a:close/>
                    <a:moveTo>
                      <a:pt x="61913" y="200977"/>
                    </a:moveTo>
                    <a:cubicBezTo>
                      <a:pt x="64770" y="169545"/>
                      <a:pt x="93345" y="145733"/>
                      <a:pt x="124778" y="148590"/>
                    </a:cubicBezTo>
                    <a:cubicBezTo>
                      <a:pt x="152400" y="151448"/>
                      <a:pt x="174308" y="173355"/>
                      <a:pt x="177165" y="200977"/>
                    </a:cubicBezTo>
                    <a:cubicBezTo>
                      <a:pt x="141923" y="224790"/>
                      <a:pt x="96203" y="224790"/>
                      <a:pt x="61913" y="200977"/>
                    </a:cubicBezTo>
                    <a:close/>
                    <a:moveTo>
                      <a:pt x="92393" y="102870"/>
                    </a:moveTo>
                    <a:cubicBezTo>
                      <a:pt x="92393" y="88583"/>
                      <a:pt x="103823" y="76200"/>
                      <a:pt x="119063" y="76200"/>
                    </a:cubicBezTo>
                    <a:cubicBezTo>
                      <a:pt x="133350" y="76200"/>
                      <a:pt x="145733" y="87630"/>
                      <a:pt x="145733" y="102870"/>
                    </a:cubicBezTo>
                    <a:cubicBezTo>
                      <a:pt x="145733" y="117158"/>
                      <a:pt x="134303" y="129540"/>
                      <a:pt x="119063" y="129540"/>
                    </a:cubicBezTo>
                    <a:cubicBezTo>
                      <a:pt x="104775" y="129540"/>
                      <a:pt x="92393" y="117158"/>
                      <a:pt x="92393" y="102870"/>
                    </a:cubicBezTo>
                    <a:close/>
                    <a:moveTo>
                      <a:pt x="193358" y="185738"/>
                    </a:moveTo>
                    <a:cubicBezTo>
                      <a:pt x="187643" y="163830"/>
                      <a:pt x="171450" y="144780"/>
                      <a:pt x="150495" y="135255"/>
                    </a:cubicBezTo>
                    <a:cubicBezTo>
                      <a:pt x="168593" y="118110"/>
                      <a:pt x="169545" y="89535"/>
                      <a:pt x="152400" y="70485"/>
                    </a:cubicBezTo>
                    <a:cubicBezTo>
                      <a:pt x="135255" y="52388"/>
                      <a:pt x="106680" y="51435"/>
                      <a:pt x="87630" y="68580"/>
                    </a:cubicBezTo>
                    <a:cubicBezTo>
                      <a:pt x="69532" y="85725"/>
                      <a:pt x="68580" y="114300"/>
                      <a:pt x="85725" y="133350"/>
                    </a:cubicBezTo>
                    <a:cubicBezTo>
                      <a:pt x="86678" y="134302"/>
                      <a:pt x="87630" y="135255"/>
                      <a:pt x="87630" y="135255"/>
                    </a:cubicBezTo>
                    <a:cubicBezTo>
                      <a:pt x="66675" y="144780"/>
                      <a:pt x="50482" y="162877"/>
                      <a:pt x="44768" y="185738"/>
                    </a:cubicBezTo>
                    <a:cubicBezTo>
                      <a:pt x="7620" y="144780"/>
                      <a:pt x="10478" y="81915"/>
                      <a:pt x="51435" y="44768"/>
                    </a:cubicBezTo>
                    <a:cubicBezTo>
                      <a:pt x="92393" y="7620"/>
                      <a:pt x="155258" y="10477"/>
                      <a:pt x="192405" y="51435"/>
                    </a:cubicBezTo>
                    <a:cubicBezTo>
                      <a:pt x="227648" y="89535"/>
                      <a:pt x="227648" y="147638"/>
                      <a:pt x="193358" y="185738"/>
                    </a:cubicBezTo>
                    <a:close/>
                  </a:path>
                </a:pathLst>
              </a:custGeom>
              <a:grp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a typeface="+mn-ea"/>
                  <a:cs typeface="+mn-cs"/>
                </a:endParaRPr>
              </a:p>
            </p:txBody>
          </p:sp>
          <p:sp>
            <p:nvSpPr>
              <p:cNvPr id="56" name="Freeform: Shape 25">
                <a:extLst>
                  <a:ext uri="{FF2B5EF4-FFF2-40B4-BE49-F238E27FC236}">
                    <a16:creationId xmlns:a16="http://schemas.microsoft.com/office/drawing/2014/main" id="{4BF59149-E101-67E9-82F1-6845D6ABD99E}"/>
                  </a:ext>
                </a:extLst>
              </p:cNvPr>
              <p:cNvSpPr/>
              <p:nvPr/>
            </p:nvSpPr>
            <p:spPr>
              <a:xfrm>
                <a:off x="6181725" y="3514725"/>
                <a:ext cx="238125" cy="238125"/>
              </a:xfrm>
              <a:custGeom>
                <a:avLst/>
                <a:gdLst>
                  <a:gd name="connsiteX0" fmla="*/ 119063 w 238125"/>
                  <a:gd name="connsiteY0" fmla="*/ 0 h 238125"/>
                  <a:gd name="connsiteX1" fmla="*/ 0 w 238125"/>
                  <a:gd name="connsiteY1" fmla="*/ 119063 h 238125"/>
                  <a:gd name="connsiteX2" fmla="*/ 119063 w 238125"/>
                  <a:gd name="connsiteY2" fmla="*/ 238125 h 238125"/>
                  <a:gd name="connsiteX3" fmla="*/ 238125 w 238125"/>
                  <a:gd name="connsiteY3" fmla="*/ 119063 h 238125"/>
                  <a:gd name="connsiteX4" fmla="*/ 119063 w 238125"/>
                  <a:gd name="connsiteY4" fmla="*/ 0 h 238125"/>
                  <a:gd name="connsiteX5" fmla="*/ 61913 w 238125"/>
                  <a:gd name="connsiteY5" fmla="*/ 200977 h 238125"/>
                  <a:gd name="connsiteX6" fmla="*/ 124777 w 238125"/>
                  <a:gd name="connsiteY6" fmla="*/ 148590 h 238125"/>
                  <a:gd name="connsiteX7" fmla="*/ 177165 w 238125"/>
                  <a:gd name="connsiteY7" fmla="*/ 200977 h 238125"/>
                  <a:gd name="connsiteX8" fmla="*/ 61913 w 238125"/>
                  <a:gd name="connsiteY8" fmla="*/ 200977 h 238125"/>
                  <a:gd name="connsiteX9" fmla="*/ 92392 w 238125"/>
                  <a:gd name="connsiteY9" fmla="*/ 102870 h 238125"/>
                  <a:gd name="connsiteX10" fmla="*/ 119063 w 238125"/>
                  <a:gd name="connsiteY10" fmla="*/ 76200 h 238125"/>
                  <a:gd name="connsiteX11" fmla="*/ 145733 w 238125"/>
                  <a:gd name="connsiteY11" fmla="*/ 102870 h 238125"/>
                  <a:gd name="connsiteX12" fmla="*/ 119063 w 238125"/>
                  <a:gd name="connsiteY12" fmla="*/ 129540 h 238125"/>
                  <a:gd name="connsiteX13" fmla="*/ 92392 w 238125"/>
                  <a:gd name="connsiteY13" fmla="*/ 102870 h 238125"/>
                  <a:gd name="connsiteX14" fmla="*/ 193358 w 238125"/>
                  <a:gd name="connsiteY14" fmla="*/ 185738 h 238125"/>
                  <a:gd name="connsiteX15" fmla="*/ 150495 w 238125"/>
                  <a:gd name="connsiteY15" fmla="*/ 135255 h 238125"/>
                  <a:gd name="connsiteX16" fmla="*/ 152400 w 238125"/>
                  <a:gd name="connsiteY16" fmla="*/ 70485 h 238125"/>
                  <a:gd name="connsiteX17" fmla="*/ 87630 w 238125"/>
                  <a:gd name="connsiteY17" fmla="*/ 68580 h 238125"/>
                  <a:gd name="connsiteX18" fmla="*/ 85725 w 238125"/>
                  <a:gd name="connsiteY18" fmla="*/ 133350 h 238125"/>
                  <a:gd name="connsiteX19" fmla="*/ 87630 w 238125"/>
                  <a:gd name="connsiteY19" fmla="*/ 135255 h 238125"/>
                  <a:gd name="connsiteX20" fmla="*/ 44768 w 238125"/>
                  <a:gd name="connsiteY20" fmla="*/ 185738 h 238125"/>
                  <a:gd name="connsiteX21" fmla="*/ 51435 w 238125"/>
                  <a:gd name="connsiteY21" fmla="*/ 44768 h 238125"/>
                  <a:gd name="connsiteX22" fmla="*/ 192405 w 238125"/>
                  <a:gd name="connsiteY22" fmla="*/ 51435 h 238125"/>
                  <a:gd name="connsiteX23" fmla="*/ 193358 w 238125"/>
                  <a:gd name="connsiteY23" fmla="*/ 18573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125" h="238125">
                    <a:moveTo>
                      <a:pt x="119063" y="0"/>
                    </a:moveTo>
                    <a:cubicBezTo>
                      <a:pt x="53340" y="0"/>
                      <a:pt x="0" y="53340"/>
                      <a:pt x="0" y="119063"/>
                    </a:cubicBezTo>
                    <a:cubicBezTo>
                      <a:pt x="0" y="184785"/>
                      <a:pt x="53340" y="238125"/>
                      <a:pt x="119063" y="238125"/>
                    </a:cubicBezTo>
                    <a:cubicBezTo>
                      <a:pt x="184785" y="238125"/>
                      <a:pt x="238125" y="184785"/>
                      <a:pt x="238125" y="119063"/>
                    </a:cubicBezTo>
                    <a:cubicBezTo>
                      <a:pt x="238125" y="53340"/>
                      <a:pt x="184785" y="0"/>
                      <a:pt x="119063" y="0"/>
                    </a:cubicBezTo>
                    <a:close/>
                    <a:moveTo>
                      <a:pt x="61913" y="200977"/>
                    </a:moveTo>
                    <a:cubicBezTo>
                      <a:pt x="64770" y="169545"/>
                      <a:pt x="93345" y="145733"/>
                      <a:pt x="124777" y="148590"/>
                    </a:cubicBezTo>
                    <a:cubicBezTo>
                      <a:pt x="152400" y="151448"/>
                      <a:pt x="174308" y="173355"/>
                      <a:pt x="177165" y="200977"/>
                    </a:cubicBezTo>
                    <a:cubicBezTo>
                      <a:pt x="141923" y="224790"/>
                      <a:pt x="96202" y="224790"/>
                      <a:pt x="61913" y="200977"/>
                    </a:cubicBezTo>
                    <a:close/>
                    <a:moveTo>
                      <a:pt x="92392" y="102870"/>
                    </a:moveTo>
                    <a:cubicBezTo>
                      <a:pt x="92392" y="88583"/>
                      <a:pt x="103823" y="76200"/>
                      <a:pt x="119063" y="76200"/>
                    </a:cubicBezTo>
                    <a:cubicBezTo>
                      <a:pt x="133350" y="76200"/>
                      <a:pt x="145733" y="87630"/>
                      <a:pt x="145733" y="102870"/>
                    </a:cubicBezTo>
                    <a:cubicBezTo>
                      <a:pt x="145733" y="117158"/>
                      <a:pt x="134302" y="129540"/>
                      <a:pt x="119063" y="129540"/>
                    </a:cubicBezTo>
                    <a:cubicBezTo>
                      <a:pt x="104775" y="129540"/>
                      <a:pt x="92392" y="117158"/>
                      <a:pt x="92392" y="102870"/>
                    </a:cubicBezTo>
                    <a:close/>
                    <a:moveTo>
                      <a:pt x="193358" y="185738"/>
                    </a:moveTo>
                    <a:cubicBezTo>
                      <a:pt x="187642" y="163830"/>
                      <a:pt x="171450" y="144780"/>
                      <a:pt x="150495" y="135255"/>
                    </a:cubicBezTo>
                    <a:cubicBezTo>
                      <a:pt x="168592" y="118110"/>
                      <a:pt x="169545" y="89535"/>
                      <a:pt x="152400" y="70485"/>
                    </a:cubicBezTo>
                    <a:cubicBezTo>
                      <a:pt x="135255" y="52388"/>
                      <a:pt x="106680" y="51435"/>
                      <a:pt x="87630" y="68580"/>
                    </a:cubicBezTo>
                    <a:cubicBezTo>
                      <a:pt x="68580" y="85725"/>
                      <a:pt x="68580" y="114300"/>
                      <a:pt x="85725" y="133350"/>
                    </a:cubicBezTo>
                    <a:cubicBezTo>
                      <a:pt x="86677" y="134302"/>
                      <a:pt x="87630" y="135255"/>
                      <a:pt x="87630" y="135255"/>
                    </a:cubicBezTo>
                    <a:cubicBezTo>
                      <a:pt x="66675" y="144780"/>
                      <a:pt x="50482" y="162877"/>
                      <a:pt x="44768" y="185738"/>
                    </a:cubicBezTo>
                    <a:cubicBezTo>
                      <a:pt x="7620" y="144780"/>
                      <a:pt x="10477" y="81915"/>
                      <a:pt x="51435" y="44768"/>
                    </a:cubicBezTo>
                    <a:cubicBezTo>
                      <a:pt x="92392" y="7620"/>
                      <a:pt x="155258" y="10477"/>
                      <a:pt x="192405" y="51435"/>
                    </a:cubicBezTo>
                    <a:cubicBezTo>
                      <a:pt x="227648" y="89535"/>
                      <a:pt x="227648" y="147638"/>
                      <a:pt x="193358" y="185738"/>
                    </a:cubicBezTo>
                    <a:close/>
                  </a:path>
                </a:pathLst>
              </a:custGeom>
              <a:grp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a typeface="+mn-ea"/>
                  <a:cs typeface="+mn-cs"/>
                </a:endParaRPr>
              </a:p>
            </p:txBody>
          </p:sp>
          <p:sp>
            <p:nvSpPr>
              <p:cNvPr id="57" name="Freeform: Shape 26">
                <a:extLst>
                  <a:ext uri="{FF2B5EF4-FFF2-40B4-BE49-F238E27FC236}">
                    <a16:creationId xmlns:a16="http://schemas.microsoft.com/office/drawing/2014/main" id="{70E589C6-73ED-DE0E-6B0A-9CE1F4B7A365}"/>
                  </a:ext>
                </a:extLst>
              </p:cNvPr>
              <p:cNvSpPr/>
              <p:nvPr/>
            </p:nvSpPr>
            <p:spPr>
              <a:xfrm>
                <a:off x="5943600" y="3105150"/>
                <a:ext cx="295275" cy="295275"/>
              </a:xfrm>
              <a:custGeom>
                <a:avLst/>
                <a:gdLst>
                  <a:gd name="connsiteX0" fmla="*/ 147638 w 295275"/>
                  <a:gd name="connsiteY0" fmla="*/ 0 h 295275"/>
                  <a:gd name="connsiteX1" fmla="*/ 0 w 295275"/>
                  <a:gd name="connsiteY1" fmla="*/ 147638 h 295275"/>
                  <a:gd name="connsiteX2" fmla="*/ 147638 w 295275"/>
                  <a:gd name="connsiteY2" fmla="*/ 295275 h 295275"/>
                  <a:gd name="connsiteX3" fmla="*/ 295275 w 295275"/>
                  <a:gd name="connsiteY3" fmla="*/ 147638 h 295275"/>
                  <a:gd name="connsiteX4" fmla="*/ 147638 w 295275"/>
                  <a:gd name="connsiteY4" fmla="*/ 0 h 295275"/>
                  <a:gd name="connsiteX5" fmla="*/ 72390 w 295275"/>
                  <a:gd name="connsiteY5" fmla="*/ 251460 h 295275"/>
                  <a:gd name="connsiteX6" fmla="*/ 153352 w 295275"/>
                  <a:gd name="connsiteY6" fmla="*/ 181927 h 295275"/>
                  <a:gd name="connsiteX7" fmla="*/ 222885 w 295275"/>
                  <a:gd name="connsiteY7" fmla="*/ 251460 h 295275"/>
                  <a:gd name="connsiteX8" fmla="*/ 72390 w 295275"/>
                  <a:gd name="connsiteY8" fmla="*/ 251460 h 295275"/>
                  <a:gd name="connsiteX9" fmla="*/ 111443 w 295275"/>
                  <a:gd name="connsiteY9" fmla="*/ 126682 h 295275"/>
                  <a:gd name="connsiteX10" fmla="*/ 147638 w 295275"/>
                  <a:gd name="connsiteY10" fmla="*/ 90488 h 295275"/>
                  <a:gd name="connsiteX11" fmla="*/ 183833 w 295275"/>
                  <a:gd name="connsiteY11" fmla="*/ 126682 h 295275"/>
                  <a:gd name="connsiteX12" fmla="*/ 147638 w 295275"/>
                  <a:gd name="connsiteY12" fmla="*/ 162878 h 295275"/>
                  <a:gd name="connsiteX13" fmla="*/ 111443 w 295275"/>
                  <a:gd name="connsiteY13" fmla="*/ 126682 h 295275"/>
                  <a:gd name="connsiteX14" fmla="*/ 111443 w 295275"/>
                  <a:gd name="connsiteY14" fmla="*/ 126682 h 295275"/>
                  <a:gd name="connsiteX15" fmla="*/ 240030 w 295275"/>
                  <a:gd name="connsiteY15" fmla="*/ 235268 h 295275"/>
                  <a:gd name="connsiteX16" fmla="*/ 182880 w 295275"/>
                  <a:gd name="connsiteY16" fmla="*/ 169545 h 295275"/>
                  <a:gd name="connsiteX17" fmla="*/ 190500 w 295275"/>
                  <a:gd name="connsiteY17" fmla="*/ 92393 h 295275"/>
                  <a:gd name="connsiteX18" fmla="*/ 113348 w 295275"/>
                  <a:gd name="connsiteY18" fmla="*/ 84773 h 295275"/>
                  <a:gd name="connsiteX19" fmla="*/ 104775 w 295275"/>
                  <a:gd name="connsiteY19" fmla="*/ 161925 h 295275"/>
                  <a:gd name="connsiteX20" fmla="*/ 112395 w 295275"/>
                  <a:gd name="connsiteY20" fmla="*/ 169545 h 295275"/>
                  <a:gd name="connsiteX21" fmla="*/ 55245 w 295275"/>
                  <a:gd name="connsiteY21" fmla="*/ 237173 h 295275"/>
                  <a:gd name="connsiteX22" fmla="*/ 58102 w 295275"/>
                  <a:gd name="connsiteY22" fmla="*/ 55245 h 295275"/>
                  <a:gd name="connsiteX23" fmla="*/ 240030 w 295275"/>
                  <a:gd name="connsiteY23" fmla="*/ 58103 h 295275"/>
                  <a:gd name="connsiteX24" fmla="*/ 240030 w 295275"/>
                  <a:gd name="connsiteY24" fmla="*/ 237173 h 295275"/>
                  <a:gd name="connsiteX25" fmla="*/ 240030 w 295275"/>
                  <a:gd name="connsiteY25" fmla="*/ 235268 h 29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95275" h="295275">
                    <a:moveTo>
                      <a:pt x="147638" y="0"/>
                    </a:moveTo>
                    <a:cubicBezTo>
                      <a:pt x="65723" y="0"/>
                      <a:pt x="0" y="65723"/>
                      <a:pt x="0" y="147638"/>
                    </a:cubicBezTo>
                    <a:cubicBezTo>
                      <a:pt x="0" y="229552"/>
                      <a:pt x="65723" y="295275"/>
                      <a:pt x="147638" y="295275"/>
                    </a:cubicBezTo>
                    <a:cubicBezTo>
                      <a:pt x="229552" y="295275"/>
                      <a:pt x="295275" y="229552"/>
                      <a:pt x="295275" y="147638"/>
                    </a:cubicBezTo>
                    <a:cubicBezTo>
                      <a:pt x="295275" y="65723"/>
                      <a:pt x="229552" y="0"/>
                      <a:pt x="147638" y="0"/>
                    </a:cubicBezTo>
                    <a:close/>
                    <a:moveTo>
                      <a:pt x="72390" y="251460"/>
                    </a:moveTo>
                    <a:cubicBezTo>
                      <a:pt x="75248" y="209550"/>
                      <a:pt x="111443" y="179070"/>
                      <a:pt x="153352" y="181927"/>
                    </a:cubicBezTo>
                    <a:cubicBezTo>
                      <a:pt x="190500" y="184785"/>
                      <a:pt x="220027" y="214313"/>
                      <a:pt x="222885" y="251460"/>
                    </a:cubicBezTo>
                    <a:cubicBezTo>
                      <a:pt x="178118" y="284798"/>
                      <a:pt x="117157" y="284798"/>
                      <a:pt x="72390" y="251460"/>
                    </a:cubicBezTo>
                    <a:close/>
                    <a:moveTo>
                      <a:pt x="111443" y="126682"/>
                    </a:moveTo>
                    <a:cubicBezTo>
                      <a:pt x="111443" y="106680"/>
                      <a:pt x="127635" y="90488"/>
                      <a:pt x="147638" y="90488"/>
                    </a:cubicBezTo>
                    <a:cubicBezTo>
                      <a:pt x="167640" y="90488"/>
                      <a:pt x="183833" y="106680"/>
                      <a:pt x="183833" y="126682"/>
                    </a:cubicBezTo>
                    <a:cubicBezTo>
                      <a:pt x="183833" y="146685"/>
                      <a:pt x="167640" y="162878"/>
                      <a:pt x="147638" y="162878"/>
                    </a:cubicBezTo>
                    <a:cubicBezTo>
                      <a:pt x="127635" y="162878"/>
                      <a:pt x="111443" y="146685"/>
                      <a:pt x="111443" y="126682"/>
                    </a:cubicBezTo>
                    <a:lnTo>
                      <a:pt x="111443" y="126682"/>
                    </a:lnTo>
                    <a:close/>
                    <a:moveTo>
                      <a:pt x="240030" y="235268"/>
                    </a:moveTo>
                    <a:cubicBezTo>
                      <a:pt x="233363" y="204788"/>
                      <a:pt x="211455" y="180023"/>
                      <a:pt x="182880" y="169545"/>
                    </a:cubicBezTo>
                    <a:cubicBezTo>
                      <a:pt x="206693" y="150495"/>
                      <a:pt x="209550" y="116205"/>
                      <a:pt x="190500" y="92393"/>
                    </a:cubicBezTo>
                    <a:cubicBezTo>
                      <a:pt x="171450" y="68580"/>
                      <a:pt x="137160" y="65723"/>
                      <a:pt x="113348" y="84773"/>
                    </a:cubicBezTo>
                    <a:cubicBezTo>
                      <a:pt x="89535" y="103823"/>
                      <a:pt x="85725" y="138113"/>
                      <a:pt x="104775" y="161925"/>
                    </a:cubicBezTo>
                    <a:cubicBezTo>
                      <a:pt x="106680" y="164783"/>
                      <a:pt x="109538" y="167640"/>
                      <a:pt x="112395" y="169545"/>
                    </a:cubicBezTo>
                    <a:cubicBezTo>
                      <a:pt x="82868" y="180975"/>
                      <a:pt x="61913" y="206693"/>
                      <a:pt x="55245" y="237173"/>
                    </a:cubicBezTo>
                    <a:cubicBezTo>
                      <a:pt x="5715" y="186690"/>
                      <a:pt x="6668" y="104775"/>
                      <a:pt x="58102" y="55245"/>
                    </a:cubicBezTo>
                    <a:cubicBezTo>
                      <a:pt x="109538" y="5715"/>
                      <a:pt x="190500" y="6667"/>
                      <a:pt x="240030" y="58103"/>
                    </a:cubicBezTo>
                    <a:cubicBezTo>
                      <a:pt x="288608" y="107632"/>
                      <a:pt x="288608" y="187643"/>
                      <a:pt x="240030" y="237173"/>
                    </a:cubicBezTo>
                    <a:cubicBezTo>
                      <a:pt x="240030" y="237173"/>
                      <a:pt x="240030" y="236220"/>
                      <a:pt x="240030" y="235268"/>
                    </a:cubicBezTo>
                    <a:close/>
                  </a:path>
                </a:pathLst>
              </a:custGeom>
              <a:grp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a typeface="+mn-ea"/>
                  <a:cs typeface="+mn-cs"/>
                </a:endParaRPr>
              </a:p>
            </p:txBody>
          </p:sp>
          <p:sp>
            <p:nvSpPr>
              <p:cNvPr id="58" name="Freeform: Shape 27">
                <a:extLst>
                  <a:ext uri="{FF2B5EF4-FFF2-40B4-BE49-F238E27FC236}">
                    <a16:creationId xmlns:a16="http://schemas.microsoft.com/office/drawing/2014/main" id="{558C2CD7-D3C8-0D6D-532C-F09C707ED545}"/>
                  </a:ext>
                </a:extLst>
              </p:cNvPr>
              <p:cNvSpPr/>
              <p:nvPr/>
            </p:nvSpPr>
            <p:spPr>
              <a:xfrm>
                <a:off x="6412732" y="3283719"/>
                <a:ext cx="238125" cy="238125"/>
              </a:xfrm>
              <a:custGeom>
                <a:avLst/>
                <a:gdLst>
                  <a:gd name="connsiteX0" fmla="*/ 119063 w 238125"/>
                  <a:gd name="connsiteY0" fmla="*/ 0 h 238125"/>
                  <a:gd name="connsiteX1" fmla="*/ 0 w 238125"/>
                  <a:gd name="connsiteY1" fmla="*/ 119063 h 238125"/>
                  <a:gd name="connsiteX2" fmla="*/ 119063 w 238125"/>
                  <a:gd name="connsiteY2" fmla="*/ 238125 h 238125"/>
                  <a:gd name="connsiteX3" fmla="*/ 238125 w 238125"/>
                  <a:gd name="connsiteY3" fmla="*/ 119063 h 238125"/>
                  <a:gd name="connsiteX4" fmla="*/ 119063 w 238125"/>
                  <a:gd name="connsiteY4" fmla="*/ 0 h 238125"/>
                  <a:gd name="connsiteX5" fmla="*/ 61913 w 238125"/>
                  <a:gd name="connsiteY5" fmla="*/ 200977 h 238125"/>
                  <a:gd name="connsiteX6" fmla="*/ 124777 w 238125"/>
                  <a:gd name="connsiteY6" fmla="*/ 148590 h 238125"/>
                  <a:gd name="connsiteX7" fmla="*/ 177165 w 238125"/>
                  <a:gd name="connsiteY7" fmla="*/ 200977 h 238125"/>
                  <a:gd name="connsiteX8" fmla="*/ 61913 w 238125"/>
                  <a:gd name="connsiteY8" fmla="*/ 200977 h 238125"/>
                  <a:gd name="connsiteX9" fmla="*/ 92392 w 238125"/>
                  <a:gd name="connsiteY9" fmla="*/ 102870 h 238125"/>
                  <a:gd name="connsiteX10" fmla="*/ 119063 w 238125"/>
                  <a:gd name="connsiteY10" fmla="*/ 76200 h 238125"/>
                  <a:gd name="connsiteX11" fmla="*/ 145733 w 238125"/>
                  <a:gd name="connsiteY11" fmla="*/ 102870 h 238125"/>
                  <a:gd name="connsiteX12" fmla="*/ 119063 w 238125"/>
                  <a:gd name="connsiteY12" fmla="*/ 129540 h 238125"/>
                  <a:gd name="connsiteX13" fmla="*/ 92392 w 238125"/>
                  <a:gd name="connsiteY13" fmla="*/ 102870 h 238125"/>
                  <a:gd name="connsiteX14" fmla="*/ 193358 w 238125"/>
                  <a:gd name="connsiteY14" fmla="*/ 185738 h 238125"/>
                  <a:gd name="connsiteX15" fmla="*/ 150495 w 238125"/>
                  <a:gd name="connsiteY15" fmla="*/ 135255 h 238125"/>
                  <a:gd name="connsiteX16" fmla="*/ 152400 w 238125"/>
                  <a:gd name="connsiteY16" fmla="*/ 70485 h 238125"/>
                  <a:gd name="connsiteX17" fmla="*/ 87630 w 238125"/>
                  <a:gd name="connsiteY17" fmla="*/ 68580 h 238125"/>
                  <a:gd name="connsiteX18" fmla="*/ 85725 w 238125"/>
                  <a:gd name="connsiteY18" fmla="*/ 133350 h 238125"/>
                  <a:gd name="connsiteX19" fmla="*/ 87630 w 238125"/>
                  <a:gd name="connsiteY19" fmla="*/ 135255 h 238125"/>
                  <a:gd name="connsiteX20" fmla="*/ 44768 w 238125"/>
                  <a:gd name="connsiteY20" fmla="*/ 185738 h 238125"/>
                  <a:gd name="connsiteX21" fmla="*/ 51435 w 238125"/>
                  <a:gd name="connsiteY21" fmla="*/ 44768 h 238125"/>
                  <a:gd name="connsiteX22" fmla="*/ 192405 w 238125"/>
                  <a:gd name="connsiteY22" fmla="*/ 51435 h 238125"/>
                  <a:gd name="connsiteX23" fmla="*/ 193358 w 238125"/>
                  <a:gd name="connsiteY23" fmla="*/ 185738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8125" h="238125">
                    <a:moveTo>
                      <a:pt x="119063" y="0"/>
                    </a:moveTo>
                    <a:cubicBezTo>
                      <a:pt x="53340" y="0"/>
                      <a:pt x="0" y="53340"/>
                      <a:pt x="0" y="119063"/>
                    </a:cubicBezTo>
                    <a:cubicBezTo>
                      <a:pt x="0" y="184785"/>
                      <a:pt x="53340" y="238125"/>
                      <a:pt x="119063" y="238125"/>
                    </a:cubicBezTo>
                    <a:cubicBezTo>
                      <a:pt x="184785" y="238125"/>
                      <a:pt x="238125" y="184785"/>
                      <a:pt x="238125" y="119063"/>
                    </a:cubicBezTo>
                    <a:cubicBezTo>
                      <a:pt x="238125" y="53340"/>
                      <a:pt x="184785" y="0"/>
                      <a:pt x="119063" y="0"/>
                    </a:cubicBezTo>
                    <a:close/>
                    <a:moveTo>
                      <a:pt x="61913" y="200977"/>
                    </a:moveTo>
                    <a:cubicBezTo>
                      <a:pt x="64770" y="169545"/>
                      <a:pt x="93345" y="145733"/>
                      <a:pt x="124777" y="148590"/>
                    </a:cubicBezTo>
                    <a:cubicBezTo>
                      <a:pt x="152400" y="151448"/>
                      <a:pt x="174308" y="173355"/>
                      <a:pt x="177165" y="200977"/>
                    </a:cubicBezTo>
                    <a:cubicBezTo>
                      <a:pt x="141923" y="224790"/>
                      <a:pt x="96202" y="224790"/>
                      <a:pt x="61913" y="200977"/>
                    </a:cubicBezTo>
                    <a:close/>
                    <a:moveTo>
                      <a:pt x="92392" y="102870"/>
                    </a:moveTo>
                    <a:cubicBezTo>
                      <a:pt x="92392" y="88583"/>
                      <a:pt x="103823" y="76200"/>
                      <a:pt x="119063" y="76200"/>
                    </a:cubicBezTo>
                    <a:cubicBezTo>
                      <a:pt x="133350" y="76200"/>
                      <a:pt x="145733" y="87630"/>
                      <a:pt x="145733" y="102870"/>
                    </a:cubicBezTo>
                    <a:cubicBezTo>
                      <a:pt x="145733" y="117158"/>
                      <a:pt x="134302" y="129540"/>
                      <a:pt x="119063" y="129540"/>
                    </a:cubicBezTo>
                    <a:cubicBezTo>
                      <a:pt x="104775" y="129540"/>
                      <a:pt x="92392" y="117158"/>
                      <a:pt x="92392" y="102870"/>
                    </a:cubicBezTo>
                    <a:close/>
                    <a:moveTo>
                      <a:pt x="193358" y="185738"/>
                    </a:moveTo>
                    <a:cubicBezTo>
                      <a:pt x="187642" y="163830"/>
                      <a:pt x="171450" y="144780"/>
                      <a:pt x="150495" y="135255"/>
                    </a:cubicBezTo>
                    <a:cubicBezTo>
                      <a:pt x="168592" y="118110"/>
                      <a:pt x="169545" y="89535"/>
                      <a:pt x="152400" y="70485"/>
                    </a:cubicBezTo>
                    <a:cubicBezTo>
                      <a:pt x="135255" y="52388"/>
                      <a:pt x="106680" y="51435"/>
                      <a:pt x="87630" y="68580"/>
                    </a:cubicBezTo>
                    <a:cubicBezTo>
                      <a:pt x="68580" y="85725"/>
                      <a:pt x="68580" y="114300"/>
                      <a:pt x="85725" y="133350"/>
                    </a:cubicBezTo>
                    <a:cubicBezTo>
                      <a:pt x="86677" y="134302"/>
                      <a:pt x="87630" y="135255"/>
                      <a:pt x="87630" y="135255"/>
                    </a:cubicBezTo>
                    <a:cubicBezTo>
                      <a:pt x="66675" y="144780"/>
                      <a:pt x="50482" y="162877"/>
                      <a:pt x="44768" y="185738"/>
                    </a:cubicBezTo>
                    <a:cubicBezTo>
                      <a:pt x="7620" y="144780"/>
                      <a:pt x="10477" y="81915"/>
                      <a:pt x="51435" y="44768"/>
                    </a:cubicBezTo>
                    <a:cubicBezTo>
                      <a:pt x="92392" y="7620"/>
                      <a:pt x="155258" y="10477"/>
                      <a:pt x="192405" y="51435"/>
                    </a:cubicBezTo>
                    <a:cubicBezTo>
                      <a:pt x="227648" y="89535"/>
                      <a:pt x="227648" y="147638"/>
                      <a:pt x="193358" y="185738"/>
                    </a:cubicBezTo>
                    <a:close/>
                  </a:path>
                </a:pathLst>
              </a:custGeom>
              <a:grp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a typeface="+mn-ea"/>
                  <a:cs typeface="+mn-cs"/>
                </a:endParaRPr>
              </a:p>
            </p:txBody>
          </p:sp>
        </p:grpSp>
      </p:grpSp>
      <p:sp>
        <p:nvSpPr>
          <p:cNvPr id="59" name="TextBox 20">
            <a:extLst>
              <a:ext uri="{FF2B5EF4-FFF2-40B4-BE49-F238E27FC236}">
                <a16:creationId xmlns:a16="http://schemas.microsoft.com/office/drawing/2014/main" id="{44E365C5-1B45-7EE2-2512-B3A6008FC80D}"/>
              </a:ext>
            </a:extLst>
          </p:cNvPr>
          <p:cNvSpPr txBox="1"/>
          <p:nvPr/>
        </p:nvSpPr>
        <p:spPr>
          <a:xfrm>
            <a:off x="1588322" y="1073554"/>
            <a:ext cx="2165036" cy="290849"/>
          </a:xfrm>
          <a:prstGeom prst="rect">
            <a:avLst/>
          </a:prstGeom>
          <a:noFill/>
        </p:spPr>
        <p:txBody>
          <a:bodyPr wrap="square" lIns="0" tIns="0" rIns="0" bIns="0" rtlCol="0" anchor="b">
            <a:spAutoFit/>
          </a:body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US" sz="1050" b="1" i="0" u="none" strike="noStrike" kern="1200" cap="none" spc="-6" normalizeH="0" baseline="0" noProof="0" err="1">
                <a:ln>
                  <a:noFill/>
                </a:ln>
                <a:solidFill>
                  <a:srgbClr val="347475"/>
                </a:solidFill>
                <a:effectLst/>
                <a:uLnTx/>
                <a:uFillTx/>
                <a:ea typeface="+mn-ea"/>
                <a:cs typeface="Arial" panose="020B0604020202020204" pitchFamily="34" charset="0"/>
              </a:rPr>
              <a:t>Lernschwierigkeiten</a:t>
            </a:r>
            <a:r>
              <a:rPr kumimoji="0" lang="en-US" sz="1050" b="1" i="0" u="none" strike="noStrike" kern="1200" cap="none" spc="-6" normalizeH="0" baseline="0" noProof="0">
                <a:ln>
                  <a:noFill/>
                </a:ln>
                <a:solidFill>
                  <a:srgbClr val="347475"/>
                </a:solidFill>
                <a:effectLst/>
                <a:uLnTx/>
                <a:uFillTx/>
                <a:ea typeface="+mn-ea"/>
                <a:cs typeface="Arial" panose="020B0604020202020204" pitchFamily="34" charset="0"/>
              </a:rPr>
              <a:t> und Schulabwesenheit</a:t>
            </a:r>
            <a:r>
              <a:rPr kumimoji="0" lang="en-US" sz="1050" b="0" i="0" u="none" strike="noStrike" kern="1200" cap="none" spc="-6" normalizeH="0" baseline="30000" noProof="0">
                <a:ln>
                  <a:noFill/>
                </a:ln>
                <a:solidFill>
                  <a:srgbClr val="347475"/>
                </a:solidFill>
                <a:effectLst/>
                <a:uLnTx/>
                <a:uFillTx/>
                <a:ea typeface="+mn-ea"/>
                <a:cs typeface="Arial" panose="020B0604020202020204" pitchFamily="34" charset="0"/>
              </a:rPr>
              <a:t>1,</a:t>
            </a:r>
            <a:r>
              <a:rPr kumimoji="0" lang="en-US" sz="1050" b="0" i="0" u="none" strike="noStrike" kern="1200" cap="none" spc="-6" normalizeH="0" baseline="0" noProof="0">
                <a:ln>
                  <a:noFill/>
                </a:ln>
                <a:solidFill>
                  <a:srgbClr val="347475"/>
                </a:solidFill>
                <a:effectLst/>
                <a:uLnTx/>
                <a:uFillTx/>
                <a:ea typeface="+mn-ea"/>
                <a:cs typeface="Arial" panose="020B0604020202020204" pitchFamily="34" charset="0"/>
              </a:rPr>
              <a:t>*</a:t>
            </a:r>
          </a:p>
        </p:txBody>
      </p:sp>
      <p:sp>
        <p:nvSpPr>
          <p:cNvPr id="60" name="TextBox 20">
            <a:extLst>
              <a:ext uri="{FF2B5EF4-FFF2-40B4-BE49-F238E27FC236}">
                <a16:creationId xmlns:a16="http://schemas.microsoft.com/office/drawing/2014/main" id="{64605AD9-DD2D-1995-138C-9FFC91B02DAE}"/>
              </a:ext>
            </a:extLst>
          </p:cNvPr>
          <p:cNvSpPr txBox="1"/>
          <p:nvPr/>
        </p:nvSpPr>
        <p:spPr>
          <a:xfrm>
            <a:off x="1588322" y="2799929"/>
            <a:ext cx="2165036" cy="145424"/>
          </a:xfrm>
          <a:prstGeom prst="rect">
            <a:avLst/>
          </a:prstGeom>
          <a:noFill/>
        </p:spPr>
        <p:txBody>
          <a:bodyPr wrap="square" lIns="0" tIns="0" rIns="0" bIns="0" rtlCol="0" anchor="b">
            <a:spAutoFit/>
          </a:body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US" sz="1050" b="1" i="0" u="none" strike="noStrike" kern="1200" cap="none" spc="-6" normalizeH="0" baseline="0" noProof="0" err="1">
                <a:ln>
                  <a:noFill/>
                </a:ln>
                <a:solidFill>
                  <a:srgbClr val="347475"/>
                </a:solidFill>
                <a:effectLst/>
                <a:uLnTx/>
                <a:uFillTx/>
                <a:ea typeface="+mn-ea"/>
                <a:cs typeface="Arial" panose="020B0604020202020204" pitchFamily="34" charset="0"/>
              </a:rPr>
              <a:t>Soziale</a:t>
            </a:r>
            <a:r>
              <a:rPr kumimoji="0" lang="en-US" sz="1050" b="1" i="0" u="none" strike="noStrike" kern="1200" cap="none" spc="-6" normalizeH="0" baseline="0" noProof="0">
                <a:ln>
                  <a:noFill/>
                </a:ln>
                <a:solidFill>
                  <a:srgbClr val="347475"/>
                </a:solidFill>
                <a:effectLst/>
                <a:uLnTx/>
                <a:uFillTx/>
                <a:ea typeface="+mn-ea"/>
                <a:cs typeface="Arial" panose="020B0604020202020204" pitchFamily="34" charset="0"/>
              </a:rPr>
              <a:t> Ausgrenzung</a:t>
            </a:r>
            <a:r>
              <a:rPr kumimoji="0" lang="en-US" sz="1050" b="0" i="0" u="none" strike="noStrike" kern="1200" cap="none" spc="-6" normalizeH="0" baseline="30000" noProof="0">
                <a:ln>
                  <a:noFill/>
                </a:ln>
                <a:solidFill>
                  <a:srgbClr val="347475"/>
                </a:solidFill>
                <a:effectLst/>
                <a:uLnTx/>
                <a:uFillTx/>
                <a:ea typeface="+mn-ea"/>
                <a:cs typeface="Arial" panose="020B0604020202020204" pitchFamily="34" charset="0"/>
              </a:rPr>
              <a:t>3,‡</a:t>
            </a:r>
          </a:p>
        </p:txBody>
      </p:sp>
      <p:sp>
        <p:nvSpPr>
          <p:cNvPr id="61" name="TextBox 20">
            <a:extLst>
              <a:ext uri="{FF2B5EF4-FFF2-40B4-BE49-F238E27FC236}">
                <a16:creationId xmlns:a16="http://schemas.microsoft.com/office/drawing/2014/main" id="{BDA1325E-751D-06DB-DC7D-4CA90E8B9E03}"/>
              </a:ext>
            </a:extLst>
          </p:cNvPr>
          <p:cNvSpPr txBox="1"/>
          <p:nvPr/>
        </p:nvSpPr>
        <p:spPr>
          <a:xfrm>
            <a:off x="5392707" y="1218979"/>
            <a:ext cx="2165036" cy="145424"/>
          </a:xfrm>
          <a:prstGeom prst="rect">
            <a:avLst/>
          </a:prstGeom>
          <a:noFill/>
        </p:spPr>
        <p:txBody>
          <a:bodyPr wrap="square" lIns="0" tIns="0" rIns="0" bIns="0" rtlCol="0" anchor="b">
            <a:spAutoFit/>
          </a:body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US" sz="1050" b="1" i="0" u="none" strike="noStrike" kern="1200" cap="none" spc="-6" normalizeH="0" baseline="0" noProof="0">
                <a:ln>
                  <a:noFill/>
                </a:ln>
                <a:solidFill>
                  <a:srgbClr val="347475"/>
                </a:solidFill>
                <a:effectLst/>
                <a:uLnTx/>
                <a:uFillTx/>
                <a:ea typeface="+mn-ea"/>
                <a:cs typeface="Arial" panose="020B0604020202020204" pitchFamily="34" charset="0"/>
              </a:rPr>
              <a:t>Erwerbstätigkeit</a:t>
            </a:r>
            <a:r>
              <a:rPr kumimoji="0" lang="en-US" sz="1050" b="0" i="0" u="none" strike="noStrike" kern="1200" cap="none" spc="-6" normalizeH="0" baseline="30000" noProof="0">
                <a:ln>
                  <a:noFill/>
                </a:ln>
                <a:solidFill>
                  <a:srgbClr val="347475"/>
                </a:solidFill>
                <a:effectLst/>
                <a:uLnTx/>
                <a:uFillTx/>
                <a:ea typeface="+mn-ea"/>
                <a:cs typeface="Arial" panose="020B0604020202020204" pitchFamily="34" charset="0"/>
              </a:rPr>
              <a:t>2,†</a:t>
            </a:r>
          </a:p>
        </p:txBody>
      </p:sp>
      <p:sp>
        <p:nvSpPr>
          <p:cNvPr id="62" name="TextBox 20">
            <a:extLst>
              <a:ext uri="{FF2B5EF4-FFF2-40B4-BE49-F238E27FC236}">
                <a16:creationId xmlns:a16="http://schemas.microsoft.com/office/drawing/2014/main" id="{35ED9F84-650C-FEAF-D0A5-AD5E78ACBCB8}"/>
              </a:ext>
            </a:extLst>
          </p:cNvPr>
          <p:cNvSpPr txBox="1"/>
          <p:nvPr/>
        </p:nvSpPr>
        <p:spPr>
          <a:xfrm>
            <a:off x="5392707" y="2799929"/>
            <a:ext cx="2165036" cy="145424"/>
          </a:xfrm>
          <a:prstGeom prst="rect">
            <a:avLst/>
          </a:prstGeom>
          <a:noFill/>
        </p:spPr>
        <p:txBody>
          <a:bodyPr wrap="square" lIns="0" tIns="0" rIns="0" bIns="0" rtlCol="0" anchor="b">
            <a:spAutoFit/>
          </a:body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US" sz="1050" b="1" i="0" u="none" strike="noStrike" kern="1200" cap="none" spc="-6" normalizeH="0" baseline="0" noProof="0">
                <a:ln>
                  <a:noFill/>
                </a:ln>
                <a:solidFill>
                  <a:srgbClr val="347475"/>
                </a:solidFill>
                <a:effectLst/>
                <a:uLnTx/>
                <a:uFillTx/>
                <a:ea typeface="+mn-ea"/>
                <a:cs typeface="Arial" panose="020B0604020202020204" pitchFamily="34" charset="0"/>
              </a:rPr>
              <a:t>Beziehungen</a:t>
            </a:r>
            <a:r>
              <a:rPr kumimoji="0" lang="en-US" sz="1050" b="0" i="0" u="none" strike="noStrike" kern="1200" cap="none" spc="-6" normalizeH="0" baseline="30000" noProof="0">
                <a:ln>
                  <a:noFill/>
                </a:ln>
                <a:solidFill>
                  <a:srgbClr val="347475"/>
                </a:solidFill>
                <a:effectLst/>
                <a:uLnTx/>
                <a:uFillTx/>
                <a:ea typeface="+mn-ea"/>
                <a:cs typeface="Arial" panose="020B0604020202020204" pitchFamily="34" charset="0"/>
              </a:rPr>
              <a:t>4,#</a:t>
            </a:r>
          </a:p>
        </p:txBody>
      </p:sp>
      <p:grpSp>
        <p:nvGrpSpPr>
          <p:cNvPr id="63" name="Group 11">
            <a:extLst>
              <a:ext uri="{FF2B5EF4-FFF2-40B4-BE49-F238E27FC236}">
                <a16:creationId xmlns:a16="http://schemas.microsoft.com/office/drawing/2014/main" id="{6D9D69EC-C84D-2279-0B8F-6639D95578C6}"/>
              </a:ext>
            </a:extLst>
          </p:cNvPr>
          <p:cNvGrpSpPr/>
          <p:nvPr/>
        </p:nvGrpSpPr>
        <p:grpSpPr>
          <a:xfrm>
            <a:off x="501546" y="1574009"/>
            <a:ext cx="685800" cy="685800"/>
            <a:chOff x="668728" y="2098678"/>
            <a:chExt cx="914400" cy="914400"/>
          </a:xfrm>
        </p:grpSpPr>
        <p:sp>
          <p:nvSpPr>
            <p:cNvPr id="128" name="Oval 2">
              <a:extLst>
                <a:ext uri="{FF2B5EF4-FFF2-40B4-BE49-F238E27FC236}">
                  <a16:creationId xmlns:a16="http://schemas.microsoft.com/office/drawing/2014/main" id="{A2AC20DC-A89E-F485-2E96-B947A99BB112}"/>
                </a:ext>
              </a:extLst>
            </p:cNvPr>
            <p:cNvSpPr/>
            <p:nvPr/>
          </p:nvSpPr>
          <p:spPr>
            <a:xfrm>
              <a:off x="668728" y="2098678"/>
              <a:ext cx="914400" cy="9144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129" name="Graphic 10" descr="Idea outline">
              <a:extLst>
                <a:ext uri="{FF2B5EF4-FFF2-40B4-BE49-F238E27FC236}">
                  <a16:creationId xmlns:a16="http://schemas.microsoft.com/office/drawing/2014/main" id="{2C71A36B-DFD6-E078-8C0A-27B3CBDC721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04569" y="2205756"/>
              <a:ext cx="720000" cy="720000"/>
            </a:xfrm>
            <a:prstGeom prst="rect">
              <a:avLst/>
            </a:prstGeom>
          </p:spPr>
        </p:pic>
      </p:grpSp>
      <p:sp>
        <p:nvSpPr>
          <p:cNvPr id="135" name="Textfeld 134">
            <a:extLst>
              <a:ext uri="{FF2B5EF4-FFF2-40B4-BE49-F238E27FC236}">
                <a16:creationId xmlns:a16="http://schemas.microsoft.com/office/drawing/2014/main" id="{E72349B0-7C3D-122D-534F-4372F50728F5}"/>
              </a:ext>
            </a:extLst>
          </p:cNvPr>
          <p:cNvSpPr txBox="1"/>
          <p:nvPr/>
        </p:nvSpPr>
        <p:spPr>
          <a:xfrm>
            <a:off x="1462926" y="1574009"/>
            <a:ext cx="2769286" cy="674031"/>
          </a:xfrm>
          <a:prstGeom prst="rect">
            <a:avLst/>
          </a:prstGeom>
          <a:noFill/>
        </p:spPr>
        <p:txBody>
          <a:bodyPr wrap="square">
            <a:spAutoFit/>
          </a:bodyPr>
          <a:lstStyle/>
          <a:p>
            <a:pPr marL="0" marR="0" lvl="0" indent="0" algn="ctr" defTabSz="457189" rtl="0" eaLnBrk="1" fontAlgn="auto" latinLnBrk="0" hangingPunct="1">
              <a:lnSpc>
                <a:spcPct val="90000"/>
              </a:lnSpc>
              <a:spcBef>
                <a:spcPts val="0"/>
              </a:spcBef>
              <a:spcAft>
                <a:spcPts val="300"/>
              </a:spcAft>
              <a:buClrTx/>
              <a:buSzTx/>
              <a:buFontTx/>
              <a:buNone/>
              <a:tabLst/>
              <a:defRPr/>
            </a:pPr>
            <a:r>
              <a:rPr kumimoji="0" lang="de-DE" sz="1050" b="1" i="0" u="none" strike="noStrike" kern="1200" cap="none" spc="0" normalizeH="0" baseline="0" noProof="0">
                <a:ln>
                  <a:noFill/>
                </a:ln>
                <a:solidFill>
                  <a:srgbClr val="2F3651"/>
                </a:solidFill>
                <a:effectLst/>
                <a:uLnTx/>
                <a:uFillTx/>
                <a:ea typeface="+mn-ea"/>
                <a:cs typeface="+mn-cs"/>
              </a:rPr>
              <a:t>Bei Menschen mit T1D </a:t>
            </a:r>
            <a:r>
              <a:rPr kumimoji="0" lang="de-DE" sz="1050" b="0" i="0" u="none" strike="noStrike" kern="1200" cap="none" spc="0" normalizeH="0" baseline="0" noProof="0">
                <a:ln>
                  <a:noFill/>
                </a:ln>
                <a:solidFill>
                  <a:srgbClr val="2F3651"/>
                </a:solidFill>
                <a:effectLst/>
                <a:uLnTx/>
                <a:uFillTx/>
                <a:ea typeface="+mn-ea"/>
                <a:cs typeface="+mn-cs"/>
              </a:rPr>
              <a:t>ist die </a:t>
            </a:r>
            <a:r>
              <a:rPr kumimoji="0" lang="de-DE" sz="1050" b="1" i="0" u="none" strike="noStrike" kern="1200" cap="none" spc="0" normalizeH="0" baseline="0" noProof="0">
                <a:ln>
                  <a:noFill/>
                </a:ln>
                <a:solidFill>
                  <a:srgbClr val="2F3651"/>
                </a:solidFill>
                <a:effectLst/>
                <a:uLnTx/>
                <a:uFillTx/>
                <a:ea typeface="+mn-ea"/>
                <a:cs typeface="+mn-cs"/>
              </a:rPr>
              <a:t>Wahrscheinlichkeit höher</a:t>
            </a:r>
            <a:r>
              <a:rPr kumimoji="0" lang="de-DE" sz="1050" b="0" i="0" u="none" strike="noStrike" kern="1200" cap="none" spc="0" normalizeH="0" baseline="0" noProof="0">
                <a:ln>
                  <a:noFill/>
                </a:ln>
                <a:solidFill>
                  <a:srgbClr val="2F3651"/>
                </a:solidFill>
                <a:effectLst/>
                <a:uLnTx/>
                <a:uFillTx/>
                <a:ea typeface="+mn-ea"/>
                <a:cs typeface="+mn-cs"/>
              </a:rPr>
              <a:t>, dass sie </a:t>
            </a:r>
            <a:r>
              <a:rPr kumimoji="0" lang="de-DE" sz="1050" b="1" i="0" u="none" strike="noStrike" kern="1200" cap="none" spc="0" normalizeH="0" baseline="0" noProof="0">
                <a:ln>
                  <a:noFill/>
                </a:ln>
                <a:solidFill>
                  <a:srgbClr val="2F3651"/>
                </a:solidFill>
                <a:effectLst/>
                <a:uLnTx/>
                <a:uFillTx/>
                <a:ea typeface="+mn-ea"/>
                <a:cs typeface="+mn-cs"/>
              </a:rPr>
              <a:t>der Schule fernbleiben </a:t>
            </a:r>
            <a:r>
              <a:rPr kumimoji="0" lang="de-DE" sz="1050" b="0" i="0" u="none" strike="noStrike" kern="1200" cap="none" spc="0" normalizeH="0" baseline="0" noProof="0">
                <a:ln>
                  <a:noFill/>
                </a:ln>
                <a:solidFill>
                  <a:srgbClr val="2F3651"/>
                </a:solidFill>
                <a:effectLst/>
                <a:uLnTx/>
                <a:uFillTx/>
                <a:ea typeface="+mn-ea"/>
                <a:cs typeface="+mn-cs"/>
              </a:rPr>
              <a:t>und dass sie</a:t>
            </a:r>
            <a:r>
              <a:rPr kumimoji="0" lang="de-DE" sz="1050" b="1" i="0" u="none" strike="noStrike" kern="1200" cap="none" spc="0" normalizeH="0" baseline="0" noProof="0">
                <a:ln>
                  <a:noFill/>
                </a:ln>
                <a:solidFill>
                  <a:srgbClr val="2F3651"/>
                </a:solidFill>
                <a:effectLst/>
                <a:uLnTx/>
                <a:uFillTx/>
                <a:ea typeface="+mn-ea"/>
                <a:cs typeface="+mn-cs"/>
              </a:rPr>
              <a:t> Nachhilfe-B</a:t>
            </a:r>
            <a:r>
              <a:rPr kumimoji="0" lang="de-DE" sz="1050" b="1" i="0" u="none" strike="noStrike" kern="1200" cap="none" spc="0" normalizeH="0" baseline="0" noProof="0" err="1">
                <a:ln>
                  <a:noFill/>
                </a:ln>
                <a:solidFill>
                  <a:srgbClr val="2F3651"/>
                </a:solidFill>
                <a:effectLst/>
                <a:uLnTx/>
                <a:uFillTx/>
                <a:ea typeface="+mn-ea"/>
                <a:cs typeface="+mn-cs"/>
              </a:rPr>
              <a:t>edarf</a:t>
            </a:r>
            <a:r>
              <a:rPr kumimoji="0" lang="de-DE" sz="1050" b="1" i="0" u="none" strike="noStrike" kern="1200" cap="none" spc="0" normalizeH="0" baseline="0" noProof="0">
                <a:ln>
                  <a:noFill/>
                </a:ln>
                <a:solidFill>
                  <a:srgbClr val="2F3651"/>
                </a:solidFill>
                <a:effectLst/>
                <a:uLnTx/>
                <a:uFillTx/>
                <a:ea typeface="+mn-ea"/>
                <a:cs typeface="+mn-cs"/>
              </a:rPr>
              <a:t> haben</a:t>
            </a:r>
            <a:endParaRPr kumimoji="0" lang="en-US" sz="1050" b="1" i="0" u="none" strike="noStrike" kern="1200" cap="none" spc="0" normalizeH="0" baseline="30000" noProof="0">
              <a:ln>
                <a:noFill/>
              </a:ln>
              <a:solidFill>
                <a:srgbClr val="2F3651"/>
              </a:solidFill>
              <a:effectLst/>
              <a:uLnTx/>
              <a:uFillTx/>
              <a:ea typeface="+mn-ea"/>
              <a:cs typeface="+mn-cs"/>
            </a:endParaRPr>
          </a:p>
        </p:txBody>
      </p:sp>
      <p:sp>
        <p:nvSpPr>
          <p:cNvPr id="13" name="Textfeld 12">
            <a:extLst>
              <a:ext uri="{FF2B5EF4-FFF2-40B4-BE49-F238E27FC236}">
                <a16:creationId xmlns:a16="http://schemas.microsoft.com/office/drawing/2014/main" id="{166738DE-90E9-9E83-B1FC-7C77772D16DB}"/>
              </a:ext>
            </a:extLst>
          </p:cNvPr>
          <p:cNvSpPr txBox="1"/>
          <p:nvPr/>
        </p:nvSpPr>
        <p:spPr>
          <a:xfrm>
            <a:off x="4749758" y="3015400"/>
            <a:ext cx="3104696" cy="964880"/>
          </a:xfrm>
          <a:prstGeom prst="rect">
            <a:avLst/>
          </a:prstGeom>
          <a:noFill/>
        </p:spPr>
        <p:txBody>
          <a:bodyPr wrap="square">
            <a:spAutoFit/>
          </a:bodyPr>
          <a:lstStyle/>
          <a:p>
            <a:pPr marL="0" marR="0" lvl="0" indent="0" algn="ctr" defTabSz="457189" rtl="0" eaLnBrk="1" fontAlgn="auto" latinLnBrk="0" hangingPunct="1">
              <a:lnSpc>
                <a:spcPct val="90000"/>
              </a:lnSpc>
              <a:spcBef>
                <a:spcPts val="0"/>
              </a:spcBef>
              <a:spcAft>
                <a:spcPts val="300"/>
              </a:spcAft>
              <a:buClrTx/>
              <a:buSzTx/>
              <a:buFontTx/>
              <a:buNone/>
              <a:tabLst/>
              <a:defRPr/>
            </a:pPr>
            <a:r>
              <a:rPr kumimoji="0" lang="en-US" sz="1050" b="0" i="0" u="none" strike="noStrike" kern="1200" cap="none" spc="0" normalizeH="0" baseline="0" noProof="0">
                <a:ln>
                  <a:noFill/>
                </a:ln>
                <a:solidFill>
                  <a:srgbClr val="2F3651"/>
                </a:solidFill>
                <a:effectLst/>
                <a:uLnTx/>
                <a:uFillTx/>
                <a:latin typeface="Verdana"/>
                <a:ea typeface="+mn-ea"/>
                <a:cs typeface="+mn-cs"/>
              </a:rPr>
              <a:t>~ 50 % der Menschen </a:t>
            </a:r>
            <a:r>
              <a:rPr kumimoji="0" lang="en-US" sz="1050" b="0" i="0" u="none" strike="noStrike" kern="1200" cap="none" spc="0" normalizeH="0" baseline="0" noProof="0" err="1">
                <a:ln>
                  <a:noFill/>
                </a:ln>
                <a:solidFill>
                  <a:srgbClr val="2F3651"/>
                </a:solidFill>
                <a:effectLst/>
                <a:uLnTx/>
                <a:uFillTx/>
                <a:latin typeface="Verdana"/>
                <a:ea typeface="+mn-ea"/>
                <a:cs typeface="+mn-cs"/>
              </a:rPr>
              <a:t>mit</a:t>
            </a:r>
            <a:r>
              <a:rPr kumimoji="0" lang="en-US" sz="1050" b="0" i="0" u="none" strike="noStrike" kern="1200" cap="none" spc="0" normalizeH="0" baseline="0" noProof="0">
                <a:ln>
                  <a:noFill/>
                </a:ln>
                <a:solidFill>
                  <a:srgbClr val="2F3651"/>
                </a:solidFill>
                <a:effectLst/>
                <a:uLnTx/>
                <a:uFillTx/>
                <a:latin typeface="Verdana"/>
                <a:ea typeface="+mn-ea"/>
                <a:cs typeface="+mn-cs"/>
              </a:rPr>
              <a:t> T1D </a:t>
            </a:r>
            <a:r>
              <a:rPr kumimoji="0" lang="en-US" sz="1050" b="0" i="0" u="none" strike="noStrike" kern="1200" cap="none" spc="0" normalizeH="0" baseline="0" noProof="0" err="1">
                <a:ln>
                  <a:noFill/>
                </a:ln>
                <a:solidFill>
                  <a:srgbClr val="2F3651"/>
                </a:solidFill>
                <a:effectLst/>
                <a:uLnTx/>
                <a:uFillTx/>
                <a:latin typeface="Verdana"/>
                <a:ea typeface="+mn-ea"/>
                <a:cs typeface="+mn-cs"/>
              </a:rPr>
              <a:t>berichteten</a:t>
            </a:r>
            <a:r>
              <a:rPr kumimoji="0" lang="en-US" sz="1050" b="0" i="0" u="none" strike="noStrike" kern="1200" cap="none" spc="0" normalizeH="0" baseline="0" noProof="0">
                <a:ln>
                  <a:noFill/>
                </a:ln>
                <a:solidFill>
                  <a:srgbClr val="2F3651"/>
                </a:solidFill>
                <a:effectLst/>
                <a:uLnTx/>
                <a:uFillTx/>
                <a:latin typeface="Verdana"/>
                <a:ea typeface="+mn-ea"/>
                <a:cs typeface="+mn-cs"/>
              </a:rPr>
              <a:t>  negative </a:t>
            </a:r>
            <a:r>
              <a:rPr kumimoji="0" lang="en-US" sz="1050" b="0" i="0" u="none" strike="noStrike" kern="1200" cap="none" spc="0" normalizeH="0" baseline="0" noProof="0" err="1">
                <a:ln>
                  <a:noFill/>
                </a:ln>
                <a:solidFill>
                  <a:srgbClr val="2F3651"/>
                </a:solidFill>
                <a:effectLst/>
                <a:uLnTx/>
                <a:uFillTx/>
                <a:latin typeface="Verdana"/>
                <a:ea typeface="+mn-ea"/>
                <a:cs typeface="+mn-cs"/>
              </a:rPr>
              <a:t>oder</a:t>
            </a:r>
            <a:r>
              <a:rPr kumimoji="0" lang="en-US" sz="1050" b="0" i="0" u="none" strike="noStrike" kern="1200" cap="none" spc="0" normalizeH="0" baseline="0" noProof="0">
                <a:ln>
                  <a:noFill/>
                </a:ln>
                <a:solidFill>
                  <a:srgbClr val="2F3651"/>
                </a:solidFill>
                <a:effectLst/>
                <a:uLnTx/>
                <a:uFillTx/>
                <a:latin typeface="Verdana"/>
                <a:ea typeface="+mn-ea"/>
                <a:cs typeface="+mn-cs"/>
              </a:rPr>
              <a:t> </a:t>
            </a:r>
            <a:r>
              <a:rPr kumimoji="0" lang="en-US" sz="1050" b="0" i="0" u="none" strike="noStrike" kern="1200" cap="none" spc="0" normalizeH="0" baseline="0" noProof="0" err="1">
                <a:ln>
                  <a:noFill/>
                </a:ln>
                <a:solidFill>
                  <a:srgbClr val="2F3651"/>
                </a:solidFill>
                <a:effectLst/>
                <a:uLnTx/>
                <a:uFillTx/>
                <a:latin typeface="Verdana"/>
                <a:ea typeface="+mn-ea"/>
                <a:cs typeface="+mn-cs"/>
              </a:rPr>
              <a:t>sehr</a:t>
            </a:r>
            <a:r>
              <a:rPr kumimoji="0" lang="en-US" sz="1050" b="0" i="0" u="none" strike="noStrike" kern="1200" cap="none" spc="0" normalizeH="0" baseline="0" noProof="0">
                <a:ln>
                  <a:noFill/>
                </a:ln>
                <a:solidFill>
                  <a:srgbClr val="2F3651"/>
                </a:solidFill>
                <a:effectLst/>
                <a:uLnTx/>
                <a:uFillTx/>
                <a:latin typeface="Verdana"/>
                <a:ea typeface="+mn-ea"/>
                <a:cs typeface="+mn-cs"/>
              </a:rPr>
              <a:t> negative </a:t>
            </a:r>
            <a:r>
              <a:rPr kumimoji="0" lang="en-US" sz="1050" b="0" i="0" u="none" strike="noStrike" kern="1200" cap="none" spc="0" normalizeH="0" baseline="0" noProof="0" err="1">
                <a:ln>
                  <a:noFill/>
                </a:ln>
                <a:solidFill>
                  <a:srgbClr val="2F3651"/>
                </a:solidFill>
                <a:effectLst/>
                <a:uLnTx/>
                <a:uFillTx/>
                <a:latin typeface="Verdana"/>
                <a:ea typeface="+mn-ea"/>
                <a:cs typeface="+mn-cs"/>
              </a:rPr>
              <a:t>Auswirkungen</a:t>
            </a:r>
            <a:r>
              <a:rPr kumimoji="0" lang="en-US" sz="1050" b="0" i="0" u="none" strike="noStrike" kern="1200" cap="none" spc="0" normalizeH="0" baseline="0" noProof="0">
                <a:ln>
                  <a:noFill/>
                </a:ln>
                <a:solidFill>
                  <a:srgbClr val="2F3651"/>
                </a:solidFill>
                <a:effectLst/>
                <a:uLnTx/>
                <a:uFillTx/>
                <a:latin typeface="Verdana"/>
                <a:ea typeface="+mn-ea"/>
                <a:cs typeface="+mn-cs"/>
              </a:rPr>
              <a:t>          auf </a:t>
            </a:r>
            <a:r>
              <a:rPr kumimoji="0" lang="en-US" sz="1050" b="0" i="0" u="none" strike="noStrike" kern="1200" cap="none" spc="0" normalizeH="0" baseline="0" noProof="0" err="1">
                <a:ln>
                  <a:noFill/>
                </a:ln>
                <a:solidFill>
                  <a:srgbClr val="2F3651"/>
                </a:solidFill>
                <a:effectLst/>
                <a:uLnTx/>
                <a:uFillTx/>
                <a:latin typeface="Verdana"/>
                <a:ea typeface="+mn-ea"/>
                <a:cs typeface="+mn-cs"/>
              </a:rPr>
              <a:t>ihre</a:t>
            </a:r>
            <a:r>
              <a:rPr kumimoji="0" lang="en-US" sz="1050" b="0"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familiären</a:t>
            </a:r>
            <a:r>
              <a:rPr kumimoji="0" lang="en-US" sz="1050" b="1"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Beziehungen</a:t>
            </a:r>
            <a:r>
              <a:rPr kumimoji="0" lang="en-US" sz="1050" b="0" i="0" u="none" strike="noStrike" kern="1200" cap="none" spc="0" normalizeH="0" baseline="0" noProof="0">
                <a:ln>
                  <a:noFill/>
                </a:ln>
                <a:solidFill>
                  <a:srgbClr val="2F3651"/>
                </a:solidFill>
                <a:effectLst/>
                <a:uLnTx/>
                <a:uFillTx/>
                <a:latin typeface="Verdana"/>
                <a:ea typeface="+mn-ea"/>
                <a:cs typeface="+mn-cs"/>
              </a:rPr>
              <a:t>,</a:t>
            </a:r>
            <a:br>
              <a:rPr kumimoji="0" lang="en-US" sz="1050" b="1" i="0" u="none" strike="noStrike" kern="1200" cap="none" spc="0" normalizeH="0" baseline="0" noProof="0">
                <a:ln>
                  <a:noFill/>
                </a:ln>
                <a:solidFill>
                  <a:srgbClr val="2F3651"/>
                </a:solidFill>
                <a:effectLst/>
                <a:uLnTx/>
                <a:uFillTx/>
                <a:latin typeface="Verdana"/>
                <a:ea typeface="+mn-ea"/>
                <a:cs typeface="+mn-cs"/>
              </a:rPr>
            </a:br>
            <a:r>
              <a:rPr kumimoji="0" lang="en-US" sz="1050" b="1" i="0" u="none" strike="noStrike" kern="1200" cap="none" spc="0" normalizeH="0" baseline="0" noProof="0" err="1">
                <a:ln>
                  <a:noFill/>
                </a:ln>
                <a:solidFill>
                  <a:srgbClr val="2F3651"/>
                </a:solidFill>
                <a:effectLst/>
                <a:uLnTx/>
                <a:uFillTx/>
                <a:latin typeface="Verdana"/>
                <a:ea typeface="+mn-ea"/>
                <a:cs typeface="+mn-cs"/>
              </a:rPr>
              <a:t>sexuellen</a:t>
            </a:r>
            <a:r>
              <a:rPr kumimoji="0" lang="en-US" sz="1050" b="1"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Beziehungen</a:t>
            </a:r>
            <a:r>
              <a:rPr kumimoji="0" lang="en-US" sz="1050" b="1" i="0" u="none" strike="noStrike" kern="1200" cap="none" spc="0" normalizeH="0" baseline="0" noProof="0">
                <a:ln>
                  <a:noFill/>
                </a:ln>
                <a:solidFill>
                  <a:srgbClr val="2F3651"/>
                </a:solidFill>
                <a:effectLst/>
                <a:uLnTx/>
                <a:uFillTx/>
                <a:latin typeface="Verdana"/>
                <a:ea typeface="+mn-ea"/>
                <a:cs typeface="+mn-cs"/>
              </a:rPr>
              <a:t> </a:t>
            </a:r>
            <a:r>
              <a:rPr kumimoji="0" lang="en-US" sz="1050" b="0" i="0" u="none" strike="noStrike" kern="1200" cap="none" spc="0" normalizeH="0" baseline="0" noProof="0" err="1">
                <a:ln>
                  <a:noFill/>
                </a:ln>
                <a:solidFill>
                  <a:srgbClr val="2F3651"/>
                </a:solidFill>
                <a:effectLst/>
                <a:uLnTx/>
                <a:uFillTx/>
                <a:latin typeface="Verdana"/>
                <a:ea typeface="+mn-ea"/>
                <a:cs typeface="+mn-cs"/>
              </a:rPr>
              <a:t>oder</a:t>
            </a:r>
            <a:r>
              <a:rPr kumimoji="0" lang="en-US" sz="1050" b="1"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Beziehungen</a:t>
            </a:r>
            <a:r>
              <a:rPr kumimoji="0" lang="en-US" sz="1050" b="1"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mit</a:t>
            </a:r>
            <a:r>
              <a:rPr kumimoji="0" lang="en-US" sz="1050" b="1"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Kolleg</a:t>
            </a:r>
            <a:r>
              <a:rPr kumimoji="0" lang="en-US" sz="1050" b="1" i="0" u="none" strike="noStrike" kern="1200" cap="none" spc="0" normalizeH="0" baseline="0" noProof="0">
                <a:ln>
                  <a:noFill/>
                </a:ln>
                <a:solidFill>
                  <a:srgbClr val="2F3651"/>
                </a:solidFill>
                <a:effectLst/>
                <a:uLnTx/>
                <a:uFillTx/>
                <a:latin typeface="Verdana"/>
                <a:ea typeface="+mn-ea"/>
                <a:cs typeface="+mn-cs"/>
              </a:rPr>
              <a:t>*</a:t>
            </a:r>
            <a:r>
              <a:rPr kumimoji="0" lang="en-US" sz="1050" b="1" i="0" u="none" strike="noStrike" kern="1200" cap="none" spc="0" normalizeH="0" baseline="0" noProof="0" err="1">
                <a:ln>
                  <a:noFill/>
                </a:ln>
                <a:solidFill>
                  <a:srgbClr val="2F3651"/>
                </a:solidFill>
                <a:effectLst/>
                <a:uLnTx/>
                <a:uFillTx/>
                <a:latin typeface="Verdana"/>
                <a:ea typeface="+mn-ea"/>
                <a:cs typeface="+mn-cs"/>
              </a:rPr>
              <a:t>innen</a:t>
            </a:r>
            <a:r>
              <a:rPr kumimoji="0" lang="en-US" sz="1050" b="1"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oder</a:t>
            </a:r>
            <a:r>
              <a:rPr kumimoji="0" lang="en-US" sz="1050" b="1"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Mitstudent</a:t>
            </a:r>
            <a:r>
              <a:rPr kumimoji="0" lang="en-US" sz="1050" b="1" i="0" u="none" strike="noStrike" kern="1200" cap="none" spc="0" normalizeH="0" baseline="0" noProof="0">
                <a:ln>
                  <a:noFill/>
                </a:ln>
                <a:solidFill>
                  <a:srgbClr val="2F3651"/>
                </a:solidFill>
                <a:effectLst/>
                <a:uLnTx/>
                <a:uFillTx/>
                <a:latin typeface="Verdana"/>
                <a:ea typeface="+mn-ea"/>
                <a:cs typeface="+mn-cs"/>
              </a:rPr>
              <a:t>*</a:t>
            </a:r>
            <a:r>
              <a:rPr kumimoji="0" lang="en-US" sz="1050" b="1" i="0" u="none" strike="noStrike" kern="1200" cap="none" spc="0" normalizeH="0" baseline="0" noProof="0" err="1">
                <a:ln>
                  <a:noFill/>
                </a:ln>
                <a:solidFill>
                  <a:srgbClr val="2F3651"/>
                </a:solidFill>
                <a:effectLst/>
                <a:uLnTx/>
                <a:uFillTx/>
                <a:latin typeface="Verdana"/>
                <a:ea typeface="+mn-ea"/>
                <a:cs typeface="+mn-cs"/>
              </a:rPr>
              <a:t>innen</a:t>
            </a:r>
            <a:endParaRPr kumimoji="0" lang="en-US" sz="1050" b="1" i="0" u="none" strike="noStrike" kern="1200" cap="none" spc="0" normalizeH="0" baseline="0" noProof="0">
              <a:ln>
                <a:noFill/>
              </a:ln>
              <a:solidFill>
                <a:srgbClr val="2F3651"/>
              </a:solidFill>
              <a:effectLst/>
              <a:uLnTx/>
              <a:uFillTx/>
              <a:latin typeface="Verdana"/>
              <a:ea typeface="+mn-ea"/>
              <a:cs typeface="+mn-cs"/>
            </a:endParaRPr>
          </a:p>
        </p:txBody>
      </p:sp>
      <p:sp>
        <p:nvSpPr>
          <p:cNvPr id="17" name="Textfeld 16">
            <a:extLst>
              <a:ext uri="{FF2B5EF4-FFF2-40B4-BE49-F238E27FC236}">
                <a16:creationId xmlns:a16="http://schemas.microsoft.com/office/drawing/2014/main" id="{004D4BB0-8C60-32A8-A0C1-CC6EEAA19F62}"/>
              </a:ext>
            </a:extLst>
          </p:cNvPr>
          <p:cNvSpPr txBox="1"/>
          <p:nvPr/>
        </p:nvSpPr>
        <p:spPr>
          <a:xfrm>
            <a:off x="4918135" y="1578330"/>
            <a:ext cx="2767941" cy="674031"/>
          </a:xfrm>
          <a:prstGeom prst="rect">
            <a:avLst/>
          </a:prstGeom>
          <a:noFill/>
        </p:spPr>
        <p:txBody>
          <a:bodyPr wrap="square">
            <a:spAutoFit/>
          </a:bodyPr>
          <a:lstStyle/>
          <a:p>
            <a:pPr marL="0" marR="0" lvl="0" indent="0" algn="ctr" defTabSz="457189" rtl="0" eaLnBrk="1" fontAlgn="auto" latinLnBrk="0" hangingPunct="1">
              <a:lnSpc>
                <a:spcPct val="90000"/>
              </a:lnSpc>
              <a:spcBef>
                <a:spcPts val="0"/>
              </a:spcBef>
              <a:spcAft>
                <a:spcPts val="300"/>
              </a:spcAft>
              <a:buClrTx/>
              <a:buSzTx/>
              <a:buFontTx/>
              <a:buNone/>
              <a:tabLst/>
              <a:defRPr/>
            </a:pPr>
            <a:r>
              <a:rPr kumimoji="0" lang="en-US" sz="1050" b="0" i="0" u="none" strike="noStrike" kern="1200" cap="none" spc="0" normalizeH="0" baseline="0" noProof="0">
                <a:ln>
                  <a:noFill/>
                </a:ln>
                <a:solidFill>
                  <a:srgbClr val="2F3651"/>
                </a:solidFill>
                <a:effectLst/>
                <a:uLnTx/>
                <a:uFillTx/>
                <a:latin typeface="Verdana"/>
                <a:ea typeface="+mn-ea"/>
                <a:cs typeface="+mn-cs"/>
              </a:rPr>
              <a:t>T1D war </a:t>
            </a:r>
            <a:r>
              <a:rPr kumimoji="0" lang="en-US" sz="1050" b="0" i="0" u="none" strike="noStrike" kern="1200" cap="none" spc="0" normalizeH="0" baseline="0" noProof="0" err="1">
                <a:ln>
                  <a:noFill/>
                </a:ln>
                <a:solidFill>
                  <a:srgbClr val="2F3651"/>
                </a:solidFill>
                <a:effectLst/>
                <a:uLnTx/>
                <a:uFillTx/>
                <a:latin typeface="Verdana"/>
                <a:ea typeface="+mn-ea"/>
                <a:cs typeface="+mn-cs"/>
              </a:rPr>
              <a:t>assoziiert</a:t>
            </a:r>
            <a:r>
              <a:rPr kumimoji="0" lang="en-US" sz="1050" b="0" i="0" u="none" strike="noStrike" kern="1200" cap="none" spc="0" normalizeH="0" baseline="0" noProof="0">
                <a:ln>
                  <a:noFill/>
                </a:ln>
                <a:solidFill>
                  <a:srgbClr val="2F3651"/>
                </a:solidFill>
                <a:effectLst/>
                <a:uLnTx/>
                <a:uFillTx/>
                <a:latin typeface="Verdana"/>
                <a:ea typeface="+mn-ea"/>
                <a:cs typeface="+mn-cs"/>
              </a:rPr>
              <a:t> </a:t>
            </a:r>
            <a:r>
              <a:rPr kumimoji="0" lang="en-US" sz="1050" b="0" i="0" u="none" strike="noStrike" kern="1200" cap="none" spc="0" normalizeH="0" baseline="0" noProof="0" err="1">
                <a:ln>
                  <a:noFill/>
                </a:ln>
                <a:solidFill>
                  <a:srgbClr val="2F3651"/>
                </a:solidFill>
                <a:effectLst/>
                <a:uLnTx/>
                <a:uFillTx/>
                <a:latin typeface="Verdana"/>
                <a:ea typeface="+mn-ea"/>
                <a:cs typeface="+mn-cs"/>
              </a:rPr>
              <a:t>mit</a:t>
            </a:r>
            <a:r>
              <a:rPr kumimoji="0" lang="en-US" sz="1050" b="0" i="0" u="none" strike="noStrike" kern="1200" cap="none" spc="0" normalizeH="0" baseline="0" noProof="0">
                <a:ln>
                  <a:noFill/>
                </a:ln>
                <a:solidFill>
                  <a:srgbClr val="2F3651"/>
                </a:solidFill>
                <a:effectLst/>
                <a:uLnTx/>
                <a:uFillTx/>
                <a:latin typeface="Verdana"/>
                <a:ea typeface="+mn-ea"/>
                <a:cs typeface="+mn-cs"/>
              </a:rPr>
              <a:t> </a:t>
            </a:r>
            <a:br>
              <a:rPr kumimoji="0" lang="en-US" sz="1050" b="0" i="0" u="none" strike="noStrike" kern="1200" cap="none" spc="0" normalizeH="0" baseline="0" noProof="0">
                <a:ln>
                  <a:noFill/>
                </a:ln>
                <a:solidFill>
                  <a:srgbClr val="2F3651"/>
                </a:solidFill>
                <a:effectLst/>
                <a:uLnTx/>
                <a:uFillTx/>
                <a:latin typeface="Verdana"/>
                <a:ea typeface="+mn-ea"/>
                <a:cs typeface="+mn-cs"/>
              </a:rPr>
            </a:br>
            <a:r>
              <a:rPr kumimoji="0" lang="en-US" sz="1050" b="0" i="0" u="none" strike="noStrike" kern="1200" cap="none" spc="0" normalizeH="0" baseline="0" noProof="0" err="1">
                <a:ln>
                  <a:noFill/>
                </a:ln>
                <a:solidFill>
                  <a:srgbClr val="2F3651"/>
                </a:solidFill>
                <a:effectLst/>
                <a:uLnTx/>
                <a:uFillTx/>
                <a:latin typeface="Verdana"/>
                <a:ea typeface="+mn-ea"/>
                <a:cs typeface="+mn-cs"/>
              </a:rPr>
              <a:t>höheren</a:t>
            </a:r>
            <a:r>
              <a:rPr kumimoji="0" lang="en-US" sz="1050" b="0"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Raten</a:t>
            </a:r>
            <a:r>
              <a:rPr kumimoji="0" lang="en-US" sz="1050" b="1" i="0" u="none" strike="noStrike" kern="1200" cap="none" spc="0" normalizeH="0" baseline="0" noProof="0">
                <a:ln>
                  <a:noFill/>
                </a:ln>
                <a:solidFill>
                  <a:srgbClr val="2F3651"/>
                </a:solidFill>
                <a:effectLst/>
                <a:uLnTx/>
                <a:uFillTx/>
                <a:latin typeface="Verdana"/>
                <a:ea typeface="+mn-ea"/>
                <a:cs typeface="+mn-cs"/>
              </a:rPr>
              <a:t> an </a:t>
            </a:r>
            <a:r>
              <a:rPr kumimoji="0" lang="en-US" sz="1050" b="1" i="0" u="none" strike="noStrike" kern="1200" cap="none" spc="0" normalizeH="0" baseline="0" noProof="0" err="1">
                <a:ln>
                  <a:noFill/>
                </a:ln>
                <a:solidFill>
                  <a:srgbClr val="2F3651"/>
                </a:solidFill>
                <a:effectLst/>
                <a:uLnTx/>
                <a:uFillTx/>
                <a:latin typeface="Verdana"/>
                <a:ea typeface="+mn-ea"/>
                <a:cs typeface="+mn-cs"/>
              </a:rPr>
              <a:t>Arbeitslosigkeit</a:t>
            </a:r>
            <a:br>
              <a:rPr kumimoji="0" lang="en-US" sz="1050" b="1" i="0" u="none" strike="noStrike" kern="1200" cap="none" spc="0" normalizeH="0" baseline="0" noProof="0">
                <a:ln>
                  <a:noFill/>
                </a:ln>
                <a:solidFill>
                  <a:srgbClr val="2F3651"/>
                </a:solidFill>
                <a:effectLst/>
                <a:uLnTx/>
                <a:uFillTx/>
                <a:latin typeface="Verdana"/>
                <a:ea typeface="+mn-ea"/>
                <a:cs typeface="+mn-cs"/>
              </a:rPr>
            </a:br>
            <a:r>
              <a:rPr kumimoji="0" lang="en-US" sz="1050" b="0" i="0" u="none" strike="noStrike" kern="1200" cap="none" spc="0" normalizeH="0" baseline="0" noProof="0">
                <a:ln>
                  <a:noFill/>
                </a:ln>
                <a:solidFill>
                  <a:srgbClr val="2F3651"/>
                </a:solidFill>
                <a:effectLst/>
                <a:uLnTx/>
                <a:uFillTx/>
                <a:latin typeface="Verdana"/>
                <a:ea typeface="+mn-ea"/>
                <a:cs typeface="+mn-cs"/>
              </a:rPr>
              <a:t>und der </a:t>
            </a:r>
            <a:r>
              <a:rPr kumimoji="0" lang="en-US" sz="1050" b="0" i="0" u="none" strike="noStrike" kern="1200" cap="none" spc="0" normalizeH="0" baseline="0" noProof="0" err="1">
                <a:ln>
                  <a:noFill/>
                </a:ln>
                <a:solidFill>
                  <a:srgbClr val="2F3651"/>
                </a:solidFill>
                <a:effectLst/>
                <a:uLnTx/>
                <a:uFillTx/>
                <a:latin typeface="Verdana"/>
                <a:ea typeface="+mn-ea"/>
                <a:cs typeface="+mn-cs"/>
              </a:rPr>
              <a:t>Inanspruchnahme</a:t>
            </a:r>
            <a:r>
              <a:rPr kumimoji="0" lang="en-US" sz="1050" b="0" i="0" u="none" strike="noStrike" kern="1200" cap="none" spc="0" normalizeH="0" baseline="0" noProof="0">
                <a:ln>
                  <a:noFill/>
                </a:ln>
                <a:solidFill>
                  <a:srgbClr val="2F3651"/>
                </a:solidFill>
                <a:effectLst/>
                <a:uLnTx/>
                <a:uFillTx/>
                <a:latin typeface="Verdana"/>
                <a:ea typeface="+mn-ea"/>
                <a:cs typeface="+mn-cs"/>
              </a:rPr>
              <a:t> von </a:t>
            </a:r>
            <a:r>
              <a:rPr kumimoji="0" lang="en-US" sz="1050" b="1" i="0" u="none" strike="noStrike" kern="1200" cap="none" spc="0" normalizeH="0" baseline="0" noProof="0" err="1">
                <a:ln>
                  <a:noFill/>
                </a:ln>
                <a:solidFill>
                  <a:srgbClr val="2F3651"/>
                </a:solidFill>
                <a:effectLst/>
                <a:uLnTx/>
                <a:uFillTx/>
                <a:latin typeface="Verdana"/>
                <a:ea typeface="+mn-ea"/>
                <a:cs typeface="+mn-cs"/>
              </a:rPr>
              <a:t>Krankschreibungen</a:t>
            </a:r>
            <a:endParaRPr kumimoji="0" lang="en-US" sz="1050" b="1" i="0" u="none" strike="noStrike" kern="1200" cap="none" spc="0" normalizeH="0" baseline="0" noProof="0">
              <a:ln>
                <a:noFill/>
              </a:ln>
              <a:solidFill>
                <a:srgbClr val="2F3651"/>
              </a:solidFill>
              <a:effectLst/>
              <a:uLnTx/>
              <a:uFillTx/>
              <a:latin typeface="Verdana"/>
              <a:ea typeface="+mn-ea"/>
              <a:cs typeface="+mn-cs"/>
            </a:endParaRPr>
          </a:p>
        </p:txBody>
      </p:sp>
      <p:sp>
        <p:nvSpPr>
          <p:cNvPr id="21" name="Textfeld 20">
            <a:extLst>
              <a:ext uri="{FF2B5EF4-FFF2-40B4-BE49-F238E27FC236}">
                <a16:creationId xmlns:a16="http://schemas.microsoft.com/office/drawing/2014/main" id="{95399857-66B9-0D81-93B6-62747D8ED443}"/>
              </a:ext>
            </a:extLst>
          </p:cNvPr>
          <p:cNvSpPr txBox="1"/>
          <p:nvPr/>
        </p:nvSpPr>
        <p:spPr>
          <a:xfrm>
            <a:off x="1421462" y="3241581"/>
            <a:ext cx="2852215" cy="528606"/>
          </a:xfrm>
          <a:prstGeom prst="rect">
            <a:avLst/>
          </a:prstGeom>
          <a:noFill/>
        </p:spPr>
        <p:txBody>
          <a:bodyPr wrap="square">
            <a:spAutoFit/>
          </a:bodyPr>
          <a:lstStyle/>
          <a:p>
            <a:pPr marL="0" marR="0" lvl="0" indent="0" algn="ctr" defTabSz="457189" rtl="0" eaLnBrk="1" fontAlgn="auto" latinLnBrk="0" hangingPunct="1">
              <a:lnSpc>
                <a:spcPct val="90000"/>
              </a:lnSpc>
              <a:spcBef>
                <a:spcPts val="0"/>
              </a:spcBef>
              <a:spcAft>
                <a:spcPts val="300"/>
              </a:spcAft>
              <a:buClrTx/>
              <a:buSzTx/>
              <a:buFontTx/>
              <a:buNone/>
              <a:tabLst/>
              <a:defRPr/>
            </a:pPr>
            <a:r>
              <a:rPr kumimoji="0" lang="en-US" sz="1050" b="0" i="0" u="none" strike="noStrike" kern="1200" cap="none" spc="0" normalizeH="0" baseline="0" noProof="0">
                <a:ln>
                  <a:noFill/>
                </a:ln>
                <a:solidFill>
                  <a:srgbClr val="2F3651"/>
                </a:solidFill>
                <a:effectLst/>
                <a:uLnTx/>
                <a:uFillTx/>
                <a:latin typeface="Verdana"/>
                <a:ea typeface="+mn-ea"/>
                <a:cs typeface="+mn-cs"/>
              </a:rPr>
              <a:t>Eine Diabetes-Diagnose</a:t>
            </a:r>
            <a:br>
              <a:rPr kumimoji="0" lang="en-US" sz="1050" b="0" i="0" u="none" strike="noStrike" kern="1200" cap="none" spc="0" normalizeH="0" baseline="0" noProof="0">
                <a:ln>
                  <a:noFill/>
                </a:ln>
                <a:solidFill>
                  <a:srgbClr val="2F3651"/>
                </a:solidFill>
                <a:effectLst/>
                <a:uLnTx/>
                <a:uFillTx/>
                <a:latin typeface="Verdana"/>
                <a:ea typeface="+mn-ea"/>
                <a:cs typeface="+mn-cs"/>
              </a:rPr>
            </a:br>
            <a:r>
              <a:rPr kumimoji="0" lang="en-US" sz="1050" b="0" i="0" u="none" strike="noStrike" kern="1200" cap="none" spc="0" normalizeH="0" baseline="0" noProof="0">
                <a:ln>
                  <a:noFill/>
                </a:ln>
                <a:solidFill>
                  <a:srgbClr val="2F3651"/>
                </a:solidFill>
                <a:effectLst/>
                <a:uLnTx/>
                <a:uFillTx/>
                <a:latin typeface="Verdana"/>
                <a:ea typeface="+mn-ea"/>
                <a:cs typeface="+mn-cs"/>
              </a:rPr>
              <a:t>war </a:t>
            </a:r>
            <a:r>
              <a:rPr kumimoji="0" lang="en-US" sz="1050" b="0" i="0" u="none" strike="noStrike" kern="1200" cap="none" spc="0" normalizeH="0" baseline="0" noProof="0" err="1">
                <a:ln>
                  <a:noFill/>
                </a:ln>
                <a:solidFill>
                  <a:srgbClr val="2F3651"/>
                </a:solidFill>
                <a:effectLst/>
                <a:uLnTx/>
                <a:uFillTx/>
                <a:latin typeface="Verdana"/>
                <a:ea typeface="+mn-ea"/>
                <a:cs typeface="+mn-cs"/>
              </a:rPr>
              <a:t>unabhängig</a:t>
            </a:r>
            <a:r>
              <a:rPr kumimoji="0" lang="en-US" sz="1050" b="0" i="0" u="none" strike="noStrike" kern="1200" cap="none" spc="0" normalizeH="0" baseline="0" noProof="0">
                <a:ln>
                  <a:noFill/>
                </a:ln>
                <a:solidFill>
                  <a:srgbClr val="2F3651"/>
                </a:solidFill>
                <a:effectLst/>
                <a:uLnTx/>
                <a:uFillTx/>
                <a:latin typeface="Verdana"/>
                <a:ea typeface="+mn-ea"/>
                <a:cs typeface="+mn-cs"/>
              </a:rPr>
              <a:t> von </a:t>
            </a:r>
            <a:r>
              <a:rPr kumimoji="0" lang="en-US" sz="1050" b="0" i="0" u="none" strike="noStrike" kern="1200" cap="none" spc="0" normalizeH="0" baseline="0" noProof="0" err="1">
                <a:ln>
                  <a:noFill/>
                </a:ln>
                <a:solidFill>
                  <a:srgbClr val="2F3651"/>
                </a:solidFill>
                <a:effectLst/>
                <a:uLnTx/>
                <a:uFillTx/>
                <a:latin typeface="Verdana"/>
                <a:ea typeface="+mn-ea"/>
                <a:cs typeface="+mn-cs"/>
              </a:rPr>
              <a:t>anderen</a:t>
            </a:r>
            <a:r>
              <a:rPr kumimoji="0" lang="en-US" sz="1050" b="0" i="0" u="none" strike="noStrike" kern="1200" cap="none" spc="0" normalizeH="0" baseline="0" noProof="0">
                <a:ln>
                  <a:noFill/>
                </a:ln>
                <a:solidFill>
                  <a:srgbClr val="2F3651"/>
                </a:solidFill>
                <a:effectLst/>
                <a:uLnTx/>
                <a:uFillTx/>
                <a:latin typeface="Verdana"/>
                <a:ea typeface="+mn-ea"/>
                <a:cs typeface="+mn-cs"/>
              </a:rPr>
              <a:t> </a:t>
            </a:r>
            <a:r>
              <a:rPr kumimoji="0" lang="en-US" sz="1050" b="0" i="0" u="none" strike="noStrike" kern="1200" cap="none" spc="0" normalizeH="0" baseline="0" noProof="0" err="1">
                <a:ln>
                  <a:noFill/>
                </a:ln>
                <a:solidFill>
                  <a:srgbClr val="2F3651"/>
                </a:solidFill>
                <a:effectLst/>
                <a:uLnTx/>
                <a:uFillTx/>
                <a:latin typeface="Verdana"/>
                <a:ea typeface="+mn-ea"/>
                <a:cs typeface="+mn-cs"/>
              </a:rPr>
              <a:t>Faktoren</a:t>
            </a:r>
            <a:r>
              <a:rPr kumimoji="0" lang="en-US" sz="1050" b="0"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assoziiert</a:t>
            </a:r>
            <a:r>
              <a:rPr kumimoji="0" lang="en-US" sz="1050" b="1" i="0" u="none" strike="noStrike" kern="1200" cap="none" spc="0" normalizeH="0" baseline="0" noProof="0">
                <a:ln>
                  <a:noFill/>
                </a:ln>
                <a:solidFill>
                  <a:srgbClr val="2F3651"/>
                </a:solidFill>
                <a:effectLst/>
                <a:uLnTx/>
                <a:uFillTx/>
                <a:latin typeface="Verdana"/>
                <a:ea typeface="+mn-ea"/>
                <a:cs typeface="+mn-cs"/>
              </a:rPr>
              <a:t> </a:t>
            </a:r>
            <a:r>
              <a:rPr kumimoji="0" lang="en-US" sz="1050" b="0" i="0" u="none" strike="noStrike" kern="1200" cap="none" spc="0" normalizeH="0" baseline="0" noProof="0" err="1">
                <a:ln>
                  <a:noFill/>
                </a:ln>
                <a:solidFill>
                  <a:srgbClr val="2F3651"/>
                </a:solidFill>
                <a:effectLst/>
                <a:uLnTx/>
                <a:uFillTx/>
                <a:latin typeface="Verdana"/>
                <a:ea typeface="+mn-ea"/>
                <a:cs typeface="+mn-cs"/>
              </a:rPr>
              <a:t>mit</a:t>
            </a:r>
            <a:r>
              <a:rPr kumimoji="0" lang="en-US" sz="1050" b="0"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sozialer</a:t>
            </a:r>
            <a:r>
              <a:rPr kumimoji="0" lang="en-US" sz="1050" b="1"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Ausgrenzung</a:t>
            </a:r>
            <a:endParaRPr kumimoji="0" lang="en-US" sz="1050" b="1" i="0" u="none" strike="noStrike" kern="1200" cap="none" spc="0" normalizeH="0" baseline="0" noProof="0">
              <a:ln>
                <a:noFill/>
              </a:ln>
              <a:solidFill>
                <a:srgbClr val="2F3651"/>
              </a:solidFill>
              <a:effectLst/>
              <a:uLnTx/>
              <a:uFillTx/>
              <a:latin typeface="Verdana"/>
              <a:ea typeface="+mn-ea"/>
              <a:cs typeface="+mn-cs"/>
            </a:endParaRPr>
          </a:p>
        </p:txBody>
      </p:sp>
    </p:spTree>
    <p:extLst>
      <p:ext uri="{BB962C8B-B14F-4D97-AF65-F5344CB8AC3E}">
        <p14:creationId xmlns:p14="http://schemas.microsoft.com/office/powerpoint/2010/main" val="1655796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7C27586-466D-DCBF-450B-6925ACFCA56D}"/>
            </a:ext>
          </a:extLst>
        </p:cNvPr>
        <p:cNvGrpSpPr/>
        <p:nvPr/>
      </p:nvGrpSpPr>
      <p:grpSpPr>
        <a:xfrm>
          <a:off x="0" y="0"/>
          <a:ext cx="0" cy="0"/>
          <a:chOff x="0" y="0"/>
          <a:chExt cx="0" cy="0"/>
        </a:xfrm>
      </p:grpSpPr>
      <p:sp>
        <p:nvSpPr>
          <p:cNvPr id="7" name="Textplatzhalter 9">
            <a:extLst>
              <a:ext uri="{FF2B5EF4-FFF2-40B4-BE49-F238E27FC236}">
                <a16:creationId xmlns:a16="http://schemas.microsoft.com/office/drawing/2014/main" id="{FF2A4E98-D631-B403-29AB-186D506B181C}"/>
              </a:ext>
            </a:extLst>
          </p:cNvPr>
          <p:cNvSpPr txBox="1">
            <a:spLocks/>
          </p:cNvSpPr>
          <p:nvPr/>
        </p:nvSpPr>
        <p:spPr>
          <a:xfrm>
            <a:off x="314921" y="11758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Kinder und Jugendliche mit vs. ohne T1D hatten eine doppelt so hohe Wahrscheinlichkeit für Diagnose einer psychischen Störung</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11" name="Text Placeholder 8">
            <a:extLst>
              <a:ext uri="{FF2B5EF4-FFF2-40B4-BE49-F238E27FC236}">
                <a16:creationId xmlns:a16="http://schemas.microsoft.com/office/drawing/2014/main" id="{2EEFBCC1-040E-49B2-5EB2-7E245DCBE6C8}"/>
              </a:ext>
            </a:extLst>
          </p:cNvPr>
          <p:cNvSpPr txBox="1">
            <a:spLocks/>
          </p:cNvSpPr>
          <p:nvPr/>
        </p:nvSpPr>
        <p:spPr>
          <a:xfrm>
            <a:off x="314921" y="4799297"/>
            <a:ext cx="8503202"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defRPr/>
            </a:pP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lang="de-DE" sz="600">
                <a:solidFill>
                  <a:srgbClr val="404040"/>
                </a:solidFill>
                <a:latin typeface="Verdana"/>
              </a:rPr>
              <a:t>Die Daten stammen von 1.302 Kindern &lt; 16 Jahre, die in der Western Australia </a:t>
            </a:r>
            <a:r>
              <a:rPr lang="de-DE" sz="600" err="1">
                <a:solidFill>
                  <a:srgbClr val="404040"/>
                </a:solidFill>
                <a:latin typeface="Verdana"/>
              </a:rPr>
              <a:t>Childhood</a:t>
            </a:r>
            <a:r>
              <a:rPr lang="de-DE" sz="600">
                <a:solidFill>
                  <a:srgbClr val="404040"/>
                </a:solidFill>
                <a:latin typeface="Verdana"/>
              </a:rPr>
              <a:t> Diabetes Database erfasst sind. † Bei Personen mit autoimmunem T1D kann zusätzlich zu Anorexia nervosa oder </a:t>
            </a:r>
            <a:r>
              <a:rPr lang="de-DE" sz="600" err="1">
                <a:solidFill>
                  <a:srgbClr val="404040"/>
                </a:solidFill>
                <a:latin typeface="Verdana"/>
              </a:rPr>
              <a:t>Bulimia</a:t>
            </a:r>
            <a:r>
              <a:rPr lang="de-DE" sz="600">
                <a:solidFill>
                  <a:srgbClr val="404040"/>
                </a:solidFill>
                <a:latin typeface="Verdana"/>
              </a:rPr>
              <a:t> nervosa die Unterlassung oder Einschränkung der Insulingabe als weiteres Mittel zur Gewichtskontrolle eingesetzt werden.4</a:t>
            </a:r>
            <a:endPar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KI: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Konfidenzintervall</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HR: Hazard-Ratio,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Risikoquotient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T1D: Typ-1-Diabetes.</a:t>
            </a:r>
          </a:p>
          <a:p>
            <a:pPr lvl="0">
              <a:defRPr/>
            </a:pP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Cooper MN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Pediatr</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Diabetes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2017; 18: 599–606.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Butwicka</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2015; 38: 453–9.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Dybdal D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Diabetologia</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2018; 61: </a:t>
            </a:r>
            <a:r>
              <a:rPr lang="en-US" sz="600">
                <a:solidFill>
                  <a:srgbClr val="404040"/>
                </a:solidFill>
                <a:latin typeface="Verdana"/>
              </a:rPr>
              <a:t>831–8</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Hanlan ME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Curr Diab Rep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2013; 13: 909–16.    </a:t>
            </a:r>
            <a:r>
              <a:rPr lang="en-US" sz="600" b="1">
                <a:solidFill>
                  <a:srgbClr val="404040"/>
                </a:solidFill>
                <a:latin typeface="Verdana"/>
              </a:rPr>
              <a:t>5.</a:t>
            </a:r>
            <a:r>
              <a:rPr lang="en-US" sz="600">
                <a:solidFill>
                  <a:srgbClr val="404040"/>
                </a:solidFill>
                <a:latin typeface="Verdana"/>
              </a:rPr>
              <a:t> </a:t>
            </a:r>
            <a:r>
              <a:rPr lang="en-US" sz="600" err="1">
                <a:solidFill>
                  <a:srgbClr val="404040"/>
                </a:solidFill>
                <a:latin typeface="Verdana"/>
              </a:rPr>
              <a:t>Butwicka</a:t>
            </a:r>
            <a:r>
              <a:rPr lang="en-US" sz="600">
                <a:solidFill>
                  <a:srgbClr val="404040"/>
                </a:solidFill>
                <a:latin typeface="Verdana"/>
              </a:rPr>
              <a:t> A </a:t>
            </a:r>
            <a:r>
              <a:rPr lang="en-US" sz="600" i="1">
                <a:solidFill>
                  <a:srgbClr val="404040"/>
                </a:solidFill>
                <a:latin typeface="Verdana"/>
              </a:rPr>
              <a:t>et al. Psychosomatics </a:t>
            </a:r>
            <a:r>
              <a:rPr lang="en-US" sz="600">
                <a:solidFill>
                  <a:srgbClr val="404040"/>
                </a:solidFill>
                <a:latin typeface="Verdana"/>
              </a:rPr>
              <a:t>2016; 57: 185–93.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p>
        </p:txBody>
      </p:sp>
      <p:sp>
        <p:nvSpPr>
          <p:cNvPr id="137" name="Freeform: Shape 31">
            <a:extLst>
              <a:ext uri="{FF2B5EF4-FFF2-40B4-BE49-F238E27FC236}">
                <a16:creationId xmlns:a16="http://schemas.microsoft.com/office/drawing/2014/main" id="{E3143A02-7F64-3FFC-9C1B-7D9B6F903042}"/>
              </a:ext>
            </a:extLst>
          </p:cNvPr>
          <p:cNvSpPr/>
          <p:nvPr/>
        </p:nvSpPr>
        <p:spPr>
          <a:xfrm flipH="1" flipV="1">
            <a:off x="6677526" y="3553043"/>
            <a:ext cx="1953888" cy="203082"/>
          </a:xfrm>
          <a:custGeom>
            <a:avLst/>
            <a:gdLst>
              <a:gd name="connsiteX0" fmla="*/ 2179782 w 2179782"/>
              <a:gd name="connsiteY0" fmla="*/ 217055 h 217055"/>
              <a:gd name="connsiteX1" fmla="*/ 1962727 w 2179782"/>
              <a:gd name="connsiteY1" fmla="*/ 0 h 217055"/>
              <a:gd name="connsiteX2" fmla="*/ 0 w 2179782"/>
              <a:gd name="connsiteY2" fmla="*/ 0 h 217055"/>
            </a:gdLst>
            <a:ahLst/>
            <a:cxnLst>
              <a:cxn ang="0">
                <a:pos x="connsiteX0" y="connsiteY0"/>
              </a:cxn>
              <a:cxn ang="0">
                <a:pos x="connsiteX1" y="connsiteY1"/>
              </a:cxn>
              <a:cxn ang="0">
                <a:pos x="connsiteX2" y="connsiteY2"/>
              </a:cxn>
            </a:cxnLst>
            <a:rect l="l" t="t" r="r" b="b"/>
            <a:pathLst>
              <a:path w="2179782" h="217055">
                <a:moveTo>
                  <a:pt x="2179782" y="217055"/>
                </a:moveTo>
                <a:lnTo>
                  <a:pt x="1962727" y="0"/>
                </a:lnTo>
                <a:lnTo>
                  <a:pt x="0" y="0"/>
                </a:lnTo>
              </a:path>
            </a:pathLst>
          </a:custGeom>
          <a:noFill/>
          <a:ln w="9525"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38" name="Freeform: Shape 28">
            <a:extLst>
              <a:ext uri="{FF2B5EF4-FFF2-40B4-BE49-F238E27FC236}">
                <a16:creationId xmlns:a16="http://schemas.microsoft.com/office/drawing/2014/main" id="{96BB91C0-B679-572B-0010-A8E051C93293}"/>
              </a:ext>
            </a:extLst>
          </p:cNvPr>
          <p:cNvSpPr/>
          <p:nvPr/>
        </p:nvSpPr>
        <p:spPr>
          <a:xfrm>
            <a:off x="4264500" y="1044341"/>
            <a:ext cx="1261349" cy="203082"/>
          </a:xfrm>
          <a:custGeom>
            <a:avLst/>
            <a:gdLst>
              <a:gd name="connsiteX0" fmla="*/ 2179782 w 2179782"/>
              <a:gd name="connsiteY0" fmla="*/ 217055 h 217055"/>
              <a:gd name="connsiteX1" fmla="*/ 1962727 w 2179782"/>
              <a:gd name="connsiteY1" fmla="*/ 0 h 217055"/>
              <a:gd name="connsiteX2" fmla="*/ 0 w 2179782"/>
              <a:gd name="connsiteY2" fmla="*/ 0 h 217055"/>
            </a:gdLst>
            <a:ahLst/>
            <a:cxnLst>
              <a:cxn ang="0">
                <a:pos x="connsiteX0" y="connsiteY0"/>
              </a:cxn>
              <a:cxn ang="0">
                <a:pos x="connsiteX1" y="connsiteY1"/>
              </a:cxn>
              <a:cxn ang="0">
                <a:pos x="connsiteX2" y="connsiteY2"/>
              </a:cxn>
            </a:cxnLst>
            <a:rect l="l" t="t" r="r" b="b"/>
            <a:pathLst>
              <a:path w="2179782" h="217055">
                <a:moveTo>
                  <a:pt x="2179782" y="217055"/>
                </a:moveTo>
                <a:lnTo>
                  <a:pt x="1962727" y="0"/>
                </a:lnTo>
                <a:lnTo>
                  <a:pt x="0" y="0"/>
                </a:lnTo>
              </a:path>
            </a:pathLst>
          </a:custGeom>
          <a:noFill/>
          <a:ln w="9525"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39" name="Content Placeholder 5">
            <a:extLst>
              <a:ext uri="{FF2B5EF4-FFF2-40B4-BE49-F238E27FC236}">
                <a16:creationId xmlns:a16="http://schemas.microsoft.com/office/drawing/2014/main" id="{B67BEDAF-369C-FA7E-DB7A-7DD5BBE8B41D}"/>
              </a:ext>
            </a:extLst>
          </p:cNvPr>
          <p:cNvSpPr txBox="1">
            <a:spLocks/>
          </p:cNvSpPr>
          <p:nvPr/>
        </p:nvSpPr>
        <p:spPr>
          <a:xfrm>
            <a:off x="4994480" y="2086276"/>
            <a:ext cx="1354835" cy="1000550"/>
          </a:xfrm>
          <a:prstGeom prst="rect">
            <a:avLst/>
          </a:prstGeom>
        </p:spPr>
        <p:txBody>
          <a:bodyPr anchor="ctr" anchorCtr="0"/>
          <a:lstStyle>
            <a:lvl1pPr marL="0" indent="0" algn="l" defTabSz="914400" rtl="0" eaLnBrk="1" latinLnBrk="0" hangingPunct="1">
              <a:lnSpc>
                <a:spcPct val="90000"/>
              </a:lnSpc>
              <a:spcBef>
                <a:spcPts val="2400"/>
              </a:spcBef>
              <a:buFont typeface="Arial" panose="020B0604020202020204" pitchFamily="34" charset="0"/>
              <a:buNone/>
              <a:defRPr sz="2000" b="1" i="0" kern="1200">
                <a:solidFill>
                  <a:schemeClr val="tx1"/>
                </a:solidFill>
                <a:latin typeface="Arial" panose="020B0604020202020204" pitchFamily="34" charset="0"/>
                <a:ea typeface="+mn-ea"/>
                <a:cs typeface="Arial" panose="020B0604020202020204" pitchFamily="34" charset="0"/>
              </a:defRPr>
            </a:lvl1pPr>
            <a:lvl2pPr marL="179388" indent="-179388" algn="l" defTabSz="914400" rtl="0" eaLnBrk="1" latinLnBrk="0" hangingPunct="1">
              <a:lnSpc>
                <a:spcPct val="90000"/>
              </a:lnSpc>
              <a:spcBef>
                <a:spcPts val="12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401638" indent="-222250" algn="l" defTabSz="914400" rtl="0" eaLnBrk="1" latinLnBrk="0" hangingPunct="1">
              <a:lnSpc>
                <a:spcPct val="90000"/>
              </a:lnSpc>
              <a:spcBef>
                <a:spcPts val="600"/>
              </a:spcBef>
              <a:buClr>
                <a:schemeClr val="tx1"/>
              </a:buClr>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3pPr>
            <a:lvl4pPr marL="585788" indent="-179388" algn="l" defTabSz="914400" rtl="0" eaLnBrk="1" latinLnBrk="0" hangingPunct="1">
              <a:lnSpc>
                <a:spcPct val="90000"/>
              </a:lnSpc>
              <a:spcBef>
                <a:spcPts val="600"/>
              </a:spcBef>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100" b="1" i="0" u="none" strike="noStrike" kern="1200" cap="none" spc="0" normalizeH="0" baseline="0" noProof="0">
                <a:ln>
                  <a:noFill/>
                </a:ln>
                <a:solidFill>
                  <a:srgbClr val="347475"/>
                </a:solidFill>
                <a:effectLst/>
                <a:uLnTx/>
                <a:uFillTx/>
                <a:latin typeface="+mn-lt"/>
                <a:ea typeface="+mn-ea"/>
                <a:cs typeface="Arial" panose="020B0604020202020204" pitchFamily="34" charset="0"/>
              </a:rPr>
              <a:t>Die </a:t>
            </a:r>
            <a:r>
              <a:rPr kumimoji="0" lang="en-US" sz="11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häufigsten</a:t>
            </a:r>
            <a:r>
              <a:rPr kumimoji="0" lang="en-US" sz="11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11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psychischen</a:t>
            </a:r>
            <a:r>
              <a:rPr kumimoji="0" lang="en-US" sz="11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1100" b="1" i="0" u="none" strike="noStrike" kern="1200" cap="none" spc="0" normalizeH="0" baseline="0" noProof="0" err="1">
                <a:ln>
                  <a:noFill/>
                </a:ln>
                <a:solidFill>
                  <a:srgbClr val="347475"/>
                </a:solidFill>
                <a:effectLst/>
                <a:uLnTx/>
                <a:uFillTx/>
                <a:latin typeface="+mn-lt"/>
                <a:ea typeface="+mn-ea"/>
                <a:cs typeface="Arial" panose="020B0604020202020204" pitchFamily="34" charset="0"/>
              </a:rPr>
              <a:t>Störungen</a:t>
            </a:r>
            <a:r>
              <a:rPr kumimoji="0" lang="en-US" sz="1100" b="1"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1100" b="0" i="0" u="none" strike="noStrike" kern="1200" cap="none" spc="0" normalizeH="0" baseline="0" noProof="0" err="1">
                <a:ln>
                  <a:noFill/>
                </a:ln>
                <a:solidFill>
                  <a:srgbClr val="347475"/>
                </a:solidFill>
                <a:effectLst/>
                <a:uLnTx/>
                <a:uFillTx/>
                <a:latin typeface="+mn-lt"/>
                <a:ea typeface="+mn-ea"/>
                <a:cs typeface="Arial" panose="020B0604020202020204" pitchFamily="34" charset="0"/>
              </a:rPr>
              <a:t>im</a:t>
            </a:r>
            <a:r>
              <a:rPr kumimoji="0" lang="en-US" sz="1100" b="0"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1100" b="0" i="0" u="none" strike="noStrike" kern="1200" cap="none" spc="0" normalizeH="0" baseline="0" noProof="0" err="1">
                <a:ln>
                  <a:noFill/>
                </a:ln>
                <a:solidFill>
                  <a:srgbClr val="347475"/>
                </a:solidFill>
                <a:effectLst/>
                <a:uLnTx/>
                <a:uFillTx/>
                <a:latin typeface="+mn-lt"/>
                <a:ea typeface="+mn-ea"/>
                <a:cs typeface="Arial" panose="020B0604020202020204" pitchFamily="34" charset="0"/>
              </a:rPr>
              <a:t>Zusammenhang</a:t>
            </a:r>
            <a:r>
              <a:rPr kumimoji="0" lang="en-US" sz="1100" b="0" i="0" u="none" strike="noStrike" kern="1200" cap="none" spc="0" normalizeH="0" baseline="0" noProof="0">
                <a:ln>
                  <a:noFill/>
                </a:ln>
                <a:solidFill>
                  <a:srgbClr val="347475"/>
                </a:solidFill>
                <a:effectLst/>
                <a:uLnTx/>
                <a:uFillTx/>
                <a:latin typeface="+mn-lt"/>
                <a:ea typeface="+mn-ea"/>
                <a:cs typeface="Arial" panose="020B0604020202020204" pitchFamily="34" charset="0"/>
              </a:rPr>
              <a:t> </a:t>
            </a:r>
            <a:r>
              <a:rPr kumimoji="0" lang="en-US" sz="1100" b="0" i="0" u="none" strike="noStrike" kern="1200" cap="none" spc="0" normalizeH="0" baseline="0" noProof="0" err="1">
                <a:ln>
                  <a:noFill/>
                </a:ln>
                <a:solidFill>
                  <a:srgbClr val="347475"/>
                </a:solidFill>
                <a:effectLst/>
                <a:uLnTx/>
                <a:uFillTx/>
                <a:latin typeface="+mn-lt"/>
                <a:ea typeface="+mn-ea"/>
                <a:cs typeface="Arial" panose="020B0604020202020204" pitchFamily="34" charset="0"/>
              </a:rPr>
              <a:t>mit</a:t>
            </a:r>
            <a:r>
              <a:rPr kumimoji="0" lang="en-US" sz="1100" b="0" i="0" u="none" strike="noStrike" kern="1200" cap="none" spc="0" normalizeH="0" baseline="0" noProof="0">
                <a:ln>
                  <a:noFill/>
                </a:ln>
                <a:solidFill>
                  <a:srgbClr val="347475"/>
                </a:solidFill>
                <a:effectLst/>
                <a:uLnTx/>
                <a:uFillTx/>
                <a:latin typeface="+mn-lt"/>
                <a:ea typeface="+mn-ea"/>
                <a:cs typeface="Arial" panose="020B0604020202020204" pitchFamily="34" charset="0"/>
              </a:rPr>
              <a:t> T1Dsind:</a:t>
            </a:r>
            <a:r>
              <a:rPr kumimoji="0" lang="en-US" sz="1100" b="0" i="0" u="none" strike="noStrike" kern="1200" cap="none" spc="0" normalizeH="0" baseline="30000" noProof="0">
                <a:ln>
                  <a:noFill/>
                </a:ln>
                <a:solidFill>
                  <a:srgbClr val="347475"/>
                </a:solidFill>
                <a:effectLst/>
                <a:uLnTx/>
                <a:uFillTx/>
                <a:latin typeface="+mn-lt"/>
                <a:ea typeface="+mn-ea"/>
                <a:cs typeface="Arial" panose="020B0604020202020204" pitchFamily="34" charset="0"/>
              </a:rPr>
              <a:t>1-5</a:t>
            </a:r>
            <a:r>
              <a:rPr kumimoji="0" lang="en-US" sz="1100" b="1" i="0" u="none" strike="noStrike" kern="1200" cap="none" spc="0" normalizeH="0" baseline="30000" noProof="0">
                <a:ln>
                  <a:noFill/>
                </a:ln>
                <a:solidFill>
                  <a:srgbClr val="347475"/>
                </a:solidFill>
                <a:effectLst/>
                <a:uLnTx/>
                <a:uFillTx/>
                <a:latin typeface="+mn-lt"/>
                <a:ea typeface="+mn-ea"/>
                <a:cs typeface="Arial" panose="020B0604020202020204" pitchFamily="34" charset="0"/>
              </a:rPr>
              <a:t> </a:t>
            </a:r>
          </a:p>
        </p:txBody>
      </p:sp>
      <p:sp>
        <p:nvSpPr>
          <p:cNvPr id="140" name="TextBox 21">
            <a:extLst>
              <a:ext uri="{FF2B5EF4-FFF2-40B4-BE49-F238E27FC236}">
                <a16:creationId xmlns:a16="http://schemas.microsoft.com/office/drawing/2014/main" id="{99B52B8A-4FF2-2BAE-DFB3-1D43F55E1DA8}"/>
              </a:ext>
            </a:extLst>
          </p:cNvPr>
          <p:cNvSpPr txBox="1"/>
          <p:nvPr/>
        </p:nvSpPr>
        <p:spPr>
          <a:xfrm>
            <a:off x="3284185" y="1887815"/>
            <a:ext cx="835165" cy="169277"/>
          </a:xfrm>
          <a:prstGeom prst="rect">
            <a:avLst/>
          </a:prstGeom>
          <a:noFill/>
        </p:spPr>
        <p:txBody>
          <a:bodyPr wrap="non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algn="r" defTabSz="685800">
              <a:defRPr/>
            </a:pPr>
            <a:r>
              <a:rPr lang="en-US" sz="1100">
                <a:solidFill>
                  <a:srgbClr val="2F3651"/>
                </a:solidFill>
                <a:latin typeface="+mn-lt"/>
                <a:cs typeface="Arial" panose="020B0604020202020204" pitchFamily="34" charset="0"/>
              </a:rPr>
              <a:t>Verhalten</a:t>
            </a:r>
            <a:r>
              <a:rPr lang="en-US" sz="1100" baseline="30000">
                <a:solidFill>
                  <a:srgbClr val="2F3651"/>
                </a:solidFill>
                <a:latin typeface="+mn-lt"/>
                <a:cs typeface="Arial" panose="020B0604020202020204" pitchFamily="34" charset="0"/>
              </a:rPr>
              <a:t>1,2</a:t>
            </a:r>
          </a:p>
        </p:txBody>
      </p:sp>
      <p:sp>
        <p:nvSpPr>
          <p:cNvPr id="141" name="Freeform: Shape 22">
            <a:extLst>
              <a:ext uri="{FF2B5EF4-FFF2-40B4-BE49-F238E27FC236}">
                <a16:creationId xmlns:a16="http://schemas.microsoft.com/office/drawing/2014/main" id="{603008DD-A530-2F3C-42F6-36F9BD2B8D1D}"/>
              </a:ext>
            </a:extLst>
          </p:cNvPr>
          <p:cNvSpPr/>
          <p:nvPr/>
        </p:nvSpPr>
        <p:spPr>
          <a:xfrm>
            <a:off x="3090786" y="1825370"/>
            <a:ext cx="1260108" cy="203082"/>
          </a:xfrm>
          <a:custGeom>
            <a:avLst/>
            <a:gdLst>
              <a:gd name="connsiteX0" fmla="*/ 2179782 w 2179782"/>
              <a:gd name="connsiteY0" fmla="*/ 217055 h 217055"/>
              <a:gd name="connsiteX1" fmla="*/ 1962727 w 2179782"/>
              <a:gd name="connsiteY1" fmla="*/ 0 h 217055"/>
              <a:gd name="connsiteX2" fmla="*/ 0 w 2179782"/>
              <a:gd name="connsiteY2" fmla="*/ 0 h 217055"/>
            </a:gdLst>
            <a:ahLst/>
            <a:cxnLst>
              <a:cxn ang="0">
                <a:pos x="connsiteX0" y="connsiteY0"/>
              </a:cxn>
              <a:cxn ang="0">
                <a:pos x="connsiteX1" y="connsiteY1"/>
              </a:cxn>
              <a:cxn ang="0">
                <a:pos x="connsiteX2" y="connsiteY2"/>
              </a:cxn>
            </a:cxnLst>
            <a:rect l="l" t="t" r="r" b="b"/>
            <a:pathLst>
              <a:path w="2179782" h="217055">
                <a:moveTo>
                  <a:pt x="2179782" y="217055"/>
                </a:moveTo>
                <a:lnTo>
                  <a:pt x="1962727" y="0"/>
                </a:lnTo>
                <a:lnTo>
                  <a:pt x="0" y="0"/>
                </a:lnTo>
              </a:path>
            </a:pathLst>
          </a:custGeom>
          <a:noFill/>
          <a:ln w="9525"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42" name="TextBox 25">
            <a:extLst>
              <a:ext uri="{FF2B5EF4-FFF2-40B4-BE49-F238E27FC236}">
                <a16:creationId xmlns:a16="http://schemas.microsoft.com/office/drawing/2014/main" id="{B87B1B51-A1C7-9699-9045-52C36A6B6894}"/>
              </a:ext>
            </a:extLst>
          </p:cNvPr>
          <p:cNvSpPr txBox="1"/>
          <p:nvPr/>
        </p:nvSpPr>
        <p:spPr>
          <a:xfrm>
            <a:off x="3389736" y="3520804"/>
            <a:ext cx="1038746" cy="169277"/>
          </a:xfrm>
          <a:prstGeom prst="rect">
            <a:avLst/>
          </a:prstGeom>
          <a:noFill/>
        </p:spPr>
        <p:txBody>
          <a:bodyPr wrap="non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algn="r" defTabSz="685800">
              <a:defRPr/>
            </a:pPr>
            <a:r>
              <a:rPr lang="en-US" sz="1100">
                <a:solidFill>
                  <a:srgbClr val="2F3651"/>
                </a:solidFill>
                <a:latin typeface="+mn-lt"/>
                <a:cs typeface="Arial" panose="020B0604020202020204" pitchFamily="34" charset="0"/>
              </a:rPr>
              <a:t>Persönlichkeit</a:t>
            </a:r>
            <a:r>
              <a:rPr lang="en-US" sz="1100" baseline="30000">
                <a:solidFill>
                  <a:srgbClr val="2F3651"/>
                </a:solidFill>
                <a:latin typeface="+mn-lt"/>
                <a:cs typeface="Arial" panose="020B0604020202020204" pitchFamily="34" charset="0"/>
              </a:rPr>
              <a:t>1</a:t>
            </a:r>
          </a:p>
        </p:txBody>
      </p:sp>
      <p:sp>
        <p:nvSpPr>
          <p:cNvPr id="143" name="Freeform: Shape 26">
            <a:extLst>
              <a:ext uri="{FF2B5EF4-FFF2-40B4-BE49-F238E27FC236}">
                <a16:creationId xmlns:a16="http://schemas.microsoft.com/office/drawing/2014/main" id="{5FC89B8C-D23E-76EA-43F4-1EA05B3A7FCE}"/>
              </a:ext>
            </a:extLst>
          </p:cNvPr>
          <p:cNvSpPr/>
          <p:nvPr/>
        </p:nvSpPr>
        <p:spPr>
          <a:xfrm flipV="1">
            <a:off x="3343077" y="3553043"/>
            <a:ext cx="1311716" cy="203082"/>
          </a:xfrm>
          <a:custGeom>
            <a:avLst/>
            <a:gdLst>
              <a:gd name="connsiteX0" fmla="*/ 2179782 w 2179782"/>
              <a:gd name="connsiteY0" fmla="*/ 217055 h 217055"/>
              <a:gd name="connsiteX1" fmla="*/ 1962727 w 2179782"/>
              <a:gd name="connsiteY1" fmla="*/ 0 h 217055"/>
              <a:gd name="connsiteX2" fmla="*/ 0 w 2179782"/>
              <a:gd name="connsiteY2" fmla="*/ 0 h 217055"/>
            </a:gdLst>
            <a:ahLst/>
            <a:cxnLst>
              <a:cxn ang="0">
                <a:pos x="connsiteX0" y="connsiteY0"/>
              </a:cxn>
              <a:cxn ang="0">
                <a:pos x="connsiteX1" y="connsiteY1"/>
              </a:cxn>
              <a:cxn ang="0">
                <a:pos x="connsiteX2" y="connsiteY2"/>
              </a:cxn>
            </a:cxnLst>
            <a:rect l="l" t="t" r="r" b="b"/>
            <a:pathLst>
              <a:path w="2179782" h="217055">
                <a:moveTo>
                  <a:pt x="2179782" y="217055"/>
                </a:moveTo>
                <a:lnTo>
                  <a:pt x="1962727" y="0"/>
                </a:lnTo>
                <a:lnTo>
                  <a:pt x="0" y="0"/>
                </a:lnTo>
              </a:path>
            </a:pathLst>
          </a:custGeom>
          <a:noFill/>
          <a:ln w="9525"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44" name="TextBox 27">
            <a:extLst>
              <a:ext uri="{FF2B5EF4-FFF2-40B4-BE49-F238E27FC236}">
                <a16:creationId xmlns:a16="http://schemas.microsoft.com/office/drawing/2014/main" id="{EF16E31A-8CB3-A667-1772-CFCBBCFC80F1}"/>
              </a:ext>
            </a:extLst>
          </p:cNvPr>
          <p:cNvSpPr txBox="1"/>
          <p:nvPr/>
        </p:nvSpPr>
        <p:spPr>
          <a:xfrm>
            <a:off x="4460215" y="1113643"/>
            <a:ext cx="665247" cy="169277"/>
          </a:xfrm>
          <a:prstGeom prst="rect">
            <a:avLst/>
          </a:prstGeom>
          <a:noFill/>
        </p:spPr>
        <p:txBody>
          <a:bodyPr wrap="non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algn="r" defTabSz="685800">
              <a:defRPr/>
            </a:pPr>
            <a:r>
              <a:rPr lang="en-US" sz="1100">
                <a:solidFill>
                  <a:srgbClr val="2F3651"/>
                </a:solidFill>
                <a:latin typeface="+mn-lt"/>
                <a:cs typeface="Arial" panose="020B0604020202020204" pitchFamily="34" charset="0"/>
              </a:rPr>
              <a:t>Essen</a:t>
            </a:r>
            <a:r>
              <a:rPr lang="en-US" sz="1100" baseline="30000">
                <a:solidFill>
                  <a:srgbClr val="2F3651"/>
                </a:solidFill>
                <a:latin typeface="+mn-lt"/>
                <a:cs typeface="Arial" panose="020B0604020202020204" pitchFamily="34" charset="0"/>
              </a:rPr>
              <a:t>1-4,†</a:t>
            </a:r>
          </a:p>
        </p:txBody>
      </p:sp>
      <p:sp>
        <p:nvSpPr>
          <p:cNvPr id="145" name="TextBox 30">
            <a:extLst>
              <a:ext uri="{FF2B5EF4-FFF2-40B4-BE49-F238E27FC236}">
                <a16:creationId xmlns:a16="http://schemas.microsoft.com/office/drawing/2014/main" id="{ECF014CD-F098-E821-9A73-FA749220F784}"/>
              </a:ext>
            </a:extLst>
          </p:cNvPr>
          <p:cNvSpPr txBox="1"/>
          <p:nvPr/>
        </p:nvSpPr>
        <p:spPr>
          <a:xfrm>
            <a:off x="6894899" y="3520804"/>
            <a:ext cx="1747273" cy="169277"/>
          </a:xfrm>
          <a:prstGeom prst="rect">
            <a:avLst/>
          </a:prstGeom>
          <a:noFill/>
        </p:spPr>
        <p:txBody>
          <a:bodyPr wrap="non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defTabSz="685800">
              <a:defRPr/>
            </a:pPr>
            <a:r>
              <a:rPr lang="en-US" sz="1100">
                <a:solidFill>
                  <a:srgbClr val="2F3651"/>
                </a:solidFill>
                <a:latin typeface="+mn-lt"/>
                <a:cs typeface="Arial" panose="020B0604020202020204" pitchFamily="34" charset="0"/>
              </a:rPr>
              <a:t>Stimmung/Depressiv</a:t>
            </a:r>
            <a:r>
              <a:rPr lang="en-US" sz="1100" baseline="30000">
                <a:solidFill>
                  <a:srgbClr val="2F3651"/>
                </a:solidFill>
                <a:latin typeface="+mn-lt"/>
                <a:cs typeface="Arial" panose="020B0604020202020204" pitchFamily="34" charset="0"/>
              </a:rPr>
              <a:t>1-3,5</a:t>
            </a:r>
          </a:p>
        </p:txBody>
      </p:sp>
      <p:sp>
        <p:nvSpPr>
          <p:cNvPr id="146" name="Freeform: Shape 33">
            <a:extLst>
              <a:ext uri="{FF2B5EF4-FFF2-40B4-BE49-F238E27FC236}">
                <a16:creationId xmlns:a16="http://schemas.microsoft.com/office/drawing/2014/main" id="{21F74059-23AB-542D-7038-83D9BBE7032F}"/>
              </a:ext>
            </a:extLst>
          </p:cNvPr>
          <p:cNvSpPr/>
          <p:nvPr/>
        </p:nvSpPr>
        <p:spPr>
          <a:xfrm flipH="1">
            <a:off x="6966284" y="1825370"/>
            <a:ext cx="1053935" cy="203154"/>
          </a:xfrm>
          <a:custGeom>
            <a:avLst/>
            <a:gdLst>
              <a:gd name="connsiteX0" fmla="*/ 2179782 w 2179782"/>
              <a:gd name="connsiteY0" fmla="*/ 217055 h 217055"/>
              <a:gd name="connsiteX1" fmla="*/ 1962727 w 2179782"/>
              <a:gd name="connsiteY1" fmla="*/ 0 h 217055"/>
              <a:gd name="connsiteX2" fmla="*/ 0 w 2179782"/>
              <a:gd name="connsiteY2" fmla="*/ 0 h 217055"/>
            </a:gdLst>
            <a:ahLst/>
            <a:cxnLst>
              <a:cxn ang="0">
                <a:pos x="connsiteX0" y="connsiteY0"/>
              </a:cxn>
              <a:cxn ang="0">
                <a:pos x="connsiteX1" y="connsiteY1"/>
              </a:cxn>
              <a:cxn ang="0">
                <a:pos x="connsiteX2" y="connsiteY2"/>
              </a:cxn>
            </a:cxnLst>
            <a:rect l="l" t="t" r="r" b="b"/>
            <a:pathLst>
              <a:path w="2179782" h="217055">
                <a:moveTo>
                  <a:pt x="2179782" y="217055"/>
                </a:moveTo>
                <a:lnTo>
                  <a:pt x="1962727" y="0"/>
                </a:lnTo>
                <a:lnTo>
                  <a:pt x="0" y="0"/>
                </a:lnTo>
              </a:path>
            </a:pathLst>
          </a:custGeom>
          <a:noFill/>
          <a:ln w="9525"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47" name="TextBox 35">
            <a:extLst>
              <a:ext uri="{FF2B5EF4-FFF2-40B4-BE49-F238E27FC236}">
                <a16:creationId xmlns:a16="http://schemas.microsoft.com/office/drawing/2014/main" id="{64015D8A-53CE-7225-4496-3CF03398D5C0}"/>
              </a:ext>
            </a:extLst>
          </p:cNvPr>
          <p:cNvSpPr txBox="1"/>
          <p:nvPr/>
        </p:nvSpPr>
        <p:spPr>
          <a:xfrm>
            <a:off x="7228244" y="1887815"/>
            <a:ext cx="556243" cy="169277"/>
          </a:xfrm>
          <a:prstGeom prst="rect">
            <a:avLst/>
          </a:prstGeom>
          <a:noFill/>
        </p:spPr>
        <p:txBody>
          <a:bodyPr wrap="non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defTabSz="685800">
              <a:defRPr/>
            </a:pPr>
            <a:r>
              <a:rPr lang="en-US" sz="1100">
                <a:solidFill>
                  <a:srgbClr val="2F3651"/>
                </a:solidFill>
                <a:latin typeface="+mn-lt"/>
                <a:cs typeface="Arial" panose="020B0604020202020204" pitchFamily="34" charset="0"/>
              </a:rPr>
              <a:t>Angst</a:t>
            </a:r>
            <a:r>
              <a:rPr lang="en-US" sz="1100" baseline="30000">
                <a:solidFill>
                  <a:srgbClr val="2F3651"/>
                </a:solidFill>
                <a:latin typeface="+mn-lt"/>
                <a:cs typeface="Arial" panose="020B0604020202020204" pitchFamily="34" charset="0"/>
              </a:rPr>
              <a:t>1,2</a:t>
            </a:r>
          </a:p>
        </p:txBody>
      </p:sp>
      <p:sp>
        <p:nvSpPr>
          <p:cNvPr id="148" name="Circle: Hollow 36">
            <a:extLst>
              <a:ext uri="{FF2B5EF4-FFF2-40B4-BE49-F238E27FC236}">
                <a16:creationId xmlns:a16="http://schemas.microsoft.com/office/drawing/2014/main" id="{ED822AC5-DF3D-0236-3190-BBE1F1BEB88C}"/>
              </a:ext>
            </a:extLst>
          </p:cNvPr>
          <p:cNvSpPr/>
          <p:nvPr/>
        </p:nvSpPr>
        <p:spPr>
          <a:xfrm>
            <a:off x="4288325" y="1202978"/>
            <a:ext cx="2767146" cy="2767146"/>
          </a:xfrm>
          <a:prstGeom prst="donut">
            <a:avLst>
              <a:gd name="adj" fmla="val 21215"/>
            </a:avLst>
          </a:prstGeom>
          <a:solidFill>
            <a:srgbClr val="C7E7E4"/>
          </a:solidFill>
          <a:ln w="25400" cap="flat" cmpd="sng" algn="ctr">
            <a:noFill/>
            <a:prstDash val="solid"/>
          </a:ln>
          <a:effectLst/>
        </p:spPr>
        <p:txBody>
          <a:bodyPr wrap="square"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49" name="Oval 47">
            <a:extLst>
              <a:ext uri="{FF2B5EF4-FFF2-40B4-BE49-F238E27FC236}">
                <a16:creationId xmlns:a16="http://schemas.microsoft.com/office/drawing/2014/main" id="{FB558094-5067-3CD3-E269-8618E60BB729}"/>
              </a:ext>
            </a:extLst>
          </p:cNvPr>
          <p:cNvSpPr/>
          <p:nvPr/>
        </p:nvSpPr>
        <p:spPr>
          <a:xfrm>
            <a:off x="6075748" y="3136962"/>
            <a:ext cx="578906" cy="578906"/>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150" name="Rectangle: Rounded Corners 2">
            <a:extLst>
              <a:ext uri="{FF2B5EF4-FFF2-40B4-BE49-F238E27FC236}">
                <a16:creationId xmlns:a16="http://schemas.microsoft.com/office/drawing/2014/main" id="{C48FD6D2-D973-396A-FDA4-E0F97333D8A9}"/>
              </a:ext>
            </a:extLst>
          </p:cNvPr>
          <p:cNvSpPr/>
          <p:nvPr/>
        </p:nvSpPr>
        <p:spPr>
          <a:xfrm>
            <a:off x="151514" y="1758175"/>
            <a:ext cx="2541153" cy="2053430"/>
          </a:xfrm>
          <a:prstGeom prst="roundRect">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ea typeface="+mn-ea"/>
              <a:cs typeface="+mn-cs"/>
            </a:endParaRPr>
          </a:p>
        </p:txBody>
      </p:sp>
      <p:pic>
        <p:nvPicPr>
          <p:cNvPr id="151" name="Graphic 60" descr="Smiling face with solid fill with solid fill">
            <a:extLst>
              <a:ext uri="{FF2B5EF4-FFF2-40B4-BE49-F238E27FC236}">
                <a16:creationId xmlns:a16="http://schemas.microsoft.com/office/drawing/2014/main" id="{D600C862-C3C5-9107-CB5E-4E238AC90E90}"/>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123974" y="3191050"/>
            <a:ext cx="482453" cy="482453"/>
          </a:xfrm>
          <a:prstGeom prst="rect">
            <a:avLst/>
          </a:prstGeom>
        </p:spPr>
      </p:pic>
      <p:sp>
        <p:nvSpPr>
          <p:cNvPr id="152" name="TextBox 40">
            <a:extLst>
              <a:ext uri="{FF2B5EF4-FFF2-40B4-BE49-F238E27FC236}">
                <a16:creationId xmlns:a16="http://schemas.microsoft.com/office/drawing/2014/main" id="{DE383FDA-F373-5CE3-DD3A-C6D22751A595}"/>
              </a:ext>
            </a:extLst>
          </p:cNvPr>
          <p:cNvSpPr txBox="1"/>
          <p:nvPr/>
        </p:nvSpPr>
        <p:spPr>
          <a:xfrm>
            <a:off x="1328287" y="3086826"/>
            <a:ext cx="1275990" cy="400110"/>
          </a:xfrm>
          <a:prstGeom prst="rect">
            <a:avLst/>
          </a:prstGeom>
          <a:noFill/>
        </p:spPr>
        <p:txBody>
          <a:bodyPr wrap="none" lIns="0" tIns="0" rIns="0" bIns="0" anchor="ctr">
            <a:spAutoFit/>
          </a:bodyPr>
          <a:lstStyle/>
          <a:p>
            <a:pPr algn="ctr" defTabSz="685800">
              <a:spcBef>
                <a:spcPts val="300"/>
              </a:spcBef>
              <a:buClr>
                <a:srgbClr val="FFFFFF"/>
              </a:buClr>
              <a:defRPr/>
            </a:pPr>
            <a:r>
              <a:rPr lang="en-US" sz="1600" b="1" kern="0">
                <a:solidFill>
                  <a:prstClr val="white"/>
                </a:solidFill>
                <a:cs typeface="Arial" panose="020B0604020202020204" pitchFamily="34" charset="0"/>
              </a:rPr>
              <a:t>HR 2,3</a:t>
            </a:r>
            <a:br>
              <a:rPr lang="en-US" sz="1600" b="1" kern="0">
                <a:solidFill>
                  <a:prstClr val="white"/>
                </a:solidFill>
                <a:cs typeface="Arial" panose="020B0604020202020204" pitchFamily="34" charset="0"/>
              </a:rPr>
            </a:br>
            <a:r>
              <a:rPr lang="en-US" sz="1000" kern="0">
                <a:solidFill>
                  <a:prstClr val="white"/>
                </a:solidFill>
                <a:cs typeface="Arial" panose="020B0604020202020204" pitchFamily="34" charset="0"/>
              </a:rPr>
              <a:t>(95 %-KI: 1,9; 2,7)</a:t>
            </a:r>
          </a:p>
        </p:txBody>
      </p:sp>
      <p:grpSp>
        <p:nvGrpSpPr>
          <p:cNvPr id="153" name="Group 15">
            <a:extLst>
              <a:ext uri="{FF2B5EF4-FFF2-40B4-BE49-F238E27FC236}">
                <a16:creationId xmlns:a16="http://schemas.microsoft.com/office/drawing/2014/main" id="{E384818A-C0E4-3618-A532-2DD1BB32A4F9}"/>
              </a:ext>
            </a:extLst>
          </p:cNvPr>
          <p:cNvGrpSpPr/>
          <p:nvPr/>
        </p:nvGrpSpPr>
        <p:grpSpPr>
          <a:xfrm>
            <a:off x="1487539" y="1972453"/>
            <a:ext cx="998616" cy="998616"/>
            <a:chOff x="1084453" y="3097526"/>
            <a:chExt cx="1331488" cy="1331488"/>
          </a:xfrm>
        </p:grpSpPr>
        <p:sp>
          <p:nvSpPr>
            <p:cNvPr id="154" name="Oval 10">
              <a:extLst>
                <a:ext uri="{FF2B5EF4-FFF2-40B4-BE49-F238E27FC236}">
                  <a16:creationId xmlns:a16="http://schemas.microsoft.com/office/drawing/2014/main" id="{F83ED106-ED53-A924-9511-DA50E1460E6C}"/>
                </a:ext>
              </a:extLst>
            </p:cNvPr>
            <p:cNvSpPr/>
            <p:nvPr/>
          </p:nvSpPr>
          <p:spPr>
            <a:xfrm flipH="1">
              <a:off x="1084453" y="3097526"/>
              <a:ext cx="1331488" cy="1331488"/>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55" name="Graphic 11" descr="Brain in head outline">
              <a:extLst>
                <a:ext uri="{FF2B5EF4-FFF2-40B4-BE49-F238E27FC236}">
                  <a16:creationId xmlns:a16="http://schemas.microsoft.com/office/drawing/2014/main" id="{0FEBA0BC-AA1C-8930-981B-C1603B1F892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269054" y="3261079"/>
              <a:ext cx="1002508" cy="1002508"/>
            </a:xfrm>
            <a:prstGeom prst="rect">
              <a:avLst/>
            </a:prstGeom>
          </p:spPr>
        </p:pic>
      </p:grpSp>
      <p:sp>
        <p:nvSpPr>
          <p:cNvPr id="156" name="Left Brace 8">
            <a:extLst>
              <a:ext uri="{FF2B5EF4-FFF2-40B4-BE49-F238E27FC236}">
                <a16:creationId xmlns:a16="http://schemas.microsoft.com/office/drawing/2014/main" id="{6B22F789-B8A9-183E-6228-78A7C06EC31E}"/>
              </a:ext>
            </a:extLst>
          </p:cNvPr>
          <p:cNvSpPr/>
          <p:nvPr/>
        </p:nvSpPr>
        <p:spPr>
          <a:xfrm>
            <a:off x="2695564" y="1264651"/>
            <a:ext cx="314300" cy="2546954"/>
          </a:xfrm>
          <a:prstGeom prst="leftBrace">
            <a:avLst>
              <a:gd name="adj1" fmla="val 0"/>
              <a:gd name="adj2" fmla="val 50267"/>
            </a:avLst>
          </a:prstGeom>
          <a:noFill/>
          <a:ln w="12700" cap="flat" cmpd="sng" algn="ctr">
            <a:solidFill>
              <a:srgbClr val="000000"/>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57" name="Rectangle: Rounded Corners 150">
            <a:extLst>
              <a:ext uri="{FF2B5EF4-FFF2-40B4-BE49-F238E27FC236}">
                <a16:creationId xmlns:a16="http://schemas.microsoft.com/office/drawing/2014/main" id="{C1BA9D50-81F2-D6EF-CC29-C6481DEEDDEA}"/>
              </a:ext>
            </a:extLst>
          </p:cNvPr>
          <p:cNvSpPr/>
          <p:nvPr/>
        </p:nvSpPr>
        <p:spPr>
          <a:xfrm>
            <a:off x="1112824" y="4100619"/>
            <a:ext cx="6907395" cy="421200"/>
          </a:xfrm>
          <a:prstGeom prst="roundRect">
            <a:avLst>
              <a:gd name="adj" fmla="val 50000"/>
            </a:avLst>
          </a:prstGeom>
          <a:solidFill>
            <a:schemeClr val="accent1"/>
          </a:solidFill>
          <a:ln w="25400" cap="flat" cmpd="sng" algn="ctr">
            <a:noFill/>
            <a:prstDash val="solid"/>
          </a:ln>
          <a:effectLst/>
        </p:spPr>
        <p:txBody>
          <a:bodyPr rtlCol="0" anchor="ctr"/>
          <a:lstStyle/>
          <a:p>
            <a:pPr lvl="0" algn="ctr" defTabSz="514350">
              <a:lnSpc>
                <a:spcPct val="90000"/>
              </a:lnSpc>
              <a:defRPr/>
            </a:pP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 </a:t>
            </a:r>
            <a:r>
              <a:rPr lang="de-DE" sz="1100" kern="0">
                <a:solidFill>
                  <a:prstClr val="white"/>
                </a:solidFill>
                <a:cs typeface="Arial" panose="020B0604020202020204" pitchFamily="34" charset="0"/>
              </a:rPr>
              <a:t>Psychische Störungen bei T1D waren mit  erhöhtem Risiko für schlechte Blutzuckerkontrolle und damit verbundenen Risiken für Morbidität und Mortalität verbunden</a:t>
            </a:r>
            <a:r>
              <a:rPr kumimoji="0" lang="en-US" sz="1100" b="0" i="0" u="none" strike="noStrike" kern="0" cap="none" spc="0" normalizeH="0" baseline="30000" noProof="0">
                <a:ln>
                  <a:noFill/>
                </a:ln>
                <a:solidFill>
                  <a:prstClr val="white"/>
                </a:solidFill>
                <a:effectLst/>
                <a:uLnTx/>
                <a:uFillTx/>
                <a:ea typeface="+mn-ea"/>
                <a:cs typeface="Arial" panose="020B0604020202020204" pitchFamily="34" charset="0"/>
              </a:rPr>
              <a:t>1,3,4</a:t>
            </a:r>
          </a:p>
        </p:txBody>
      </p:sp>
      <p:grpSp>
        <p:nvGrpSpPr>
          <p:cNvPr id="158" name="Group 10">
            <a:extLst>
              <a:ext uri="{FF2B5EF4-FFF2-40B4-BE49-F238E27FC236}">
                <a16:creationId xmlns:a16="http://schemas.microsoft.com/office/drawing/2014/main" id="{B3AA0D98-6B45-0A67-109A-A59751C916EC}"/>
              </a:ext>
            </a:extLst>
          </p:cNvPr>
          <p:cNvGrpSpPr/>
          <p:nvPr/>
        </p:nvGrpSpPr>
        <p:grpSpPr>
          <a:xfrm>
            <a:off x="5370533" y="1202978"/>
            <a:ext cx="578906" cy="578906"/>
            <a:chOff x="7160710" y="1603970"/>
            <a:chExt cx="771875" cy="771875"/>
          </a:xfrm>
        </p:grpSpPr>
        <p:sp>
          <p:nvSpPr>
            <p:cNvPr id="159" name="Oval 40">
              <a:extLst>
                <a:ext uri="{FF2B5EF4-FFF2-40B4-BE49-F238E27FC236}">
                  <a16:creationId xmlns:a16="http://schemas.microsoft.com/office/drawing/2014/main" id="{F3FEBA5A-D9ED-B01F-221C-759B0B7436DA}"/>
                </a:ext>
              </a:extLst>
            </p:cNvPr>
            <p:cNvSpPr/>
            <p:nvPr/>
          </p:nvSpPr>
          <p:spPr>
            <a:xfrm>
              <a:off x="7160710" y="1603970"/>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60" name="Graphic 7" descr="Burger and drink outline">
              <a:extLst>
                <a:ext uri="{FF2B5EF4-FFF2-40B4-BE49-F238E27FC236}">
                  <a16:creationId xmlns:a16="http://schemas.microsoft.com/office/drawing/2014/main" id="{9673CA87-7820-949B-AC0F-E963F2154D3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282362" y="1714040"/>
              <a:ext cx="540000" cy="540000"/>
            </a:xfrm>
            <a:prstGeom prst="rect">
              <a:avLst/>
            </a:prstGeom>
          </p:spPr>
        </p:pic>
      </p:grpSp>
      <p:grpSp>
        <p:nvGrpSpPr>
          <p:cNvPr id="161" name="Group 17">
            <a:extLst>
              <a:ext uri="{FF2B5EF4-FFF2-40B4-BE49-F238E27FC236}">
                <a16:creationId xmlns:a16="http://schemas.microsoft.com/office/drawing/2014/main" id="{BE5FC2DF-2448-C30E-813D-7D48EBE84E48}"/>
              </a:ext>
            </a:extLst>
          </p:cNvPr>
          <p:cNvGrpSpPr/>
          <p:nvPr/>
        </p:nvGrpSpPr>
        <p:grpSpPr>
          <a:xfrm>
            <a:off x="6430237" y="1996552"/>
            <a:ext cx="578906" cy="578906"/>
            <a:chOff x="8573648" y="2662069"/>
            <a:chExt cx="771875" cy="771875"/>
          </a:xfrm>
        </p:grpSpPr>
        <p:sp>
          <p:nvSpPr>
            <p:cNvPr id="162" name="Oval 44">
              <a:extLst>
                <a:ext uri="{FF2B5EF4-FFF2-40B4-BE49-F238E27FC236}">
                  <a16:creationId xmlns:a16="http://schemas.microsoft.com/office/drawing/2014/main" id="{1C61D0D4-052B-2630-A641-4FE2F4A85A79}"/>
                </a:ext>
              </a:extLst>
            </p:cNvPr>
            <p:cNvSpPr/>
            <p:nvPr/>
          </p:nvSpPr>
          <p:spPr>
            <a:xfrm>
              <a:off x="8573648" y="2662069"/>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grpSp>
          <p:nvGrpSpPr>
            <p:cNvPr id="163" name="Group 12">
              <a:extLst>
                <a:ext uri="{FF2B5EF4-FFF2-40B4-BE49-F238E27FC236}">
                  <a16:creationId xmlns:a16="http://schemas.microsoft.com/office/drawing/2014/main" id="{49EABA85-A756-5261-E810-C50BDAAC57C6}"/>
                </a:ext>
              </a:extLst>
            </p:cNvPr>
            <p:cNvGrpSpPr/>
            <p:nvPr/>
          </p:nvGrpSpPr>
          <p:grpSpPr>
            <a:xfrm>
              <a:off x="8745204" y="2797852"/>
              <a:ext cx="468000" cy="489867"/>
              <a:chOff x="7750204" y="3295648"/>
              <a:chExt cx="648029" cy="768883"/>
            </a:xfrm>
          </p:grpSpPr>
          <p:sp>
            <p:nvSpPr>
              <p:cNvPr id="164" name="Freeform: Shape 13">
                <a:extLst>
                  <a:ext uri="{FF2B5EF4-FFF2-40B4-BE49-F238E27FC236}">
                    <a16:creationId xmlns:a16="http://schemas.microsoft.com/office/drawing/2014/main" id="{6D3F7E38-048F-2E45-3A88-BA9657AA8E82}"/>
                  </a:ext>
                </a:extLst>
              </p:cNvPr>
              <p:cNvSpPr/>
              <p:nvPr/>
            </p:nvSpPr>
            <p:spPr>
              <a:xfrm>
                <a:off x="7750204" y="3295648"/>
                <a:ext cx="648029" cy="768883"/>
              </a:xfrm>
              <a:custGeom>
                <a:avLst/>
                <a:gdLst>
                  <a:gd name="connsiteX0" fmla="*/ 286455 w 648029"/>
                  <a:gd name="connsiteY0" fmla="*/ 19050 h 768883"/>
                  <a:gd name="connsiteX1" fmla="*/ 553859 w 648029"/>
                  <a:gd name="connsiteY1" fmla="*/ 285939 h 768883"/>
                  <a:gd name="connsiteX2" fmla="*/ 553658 w 648029"/>
                  <a:gd name="connsiteY2" fmla="*/ 296571 h 768883"/>
                  <a:gd name="connsiteX3" fmla="*/ 553646 w 648029"/>
                  <a:gd name="connsiteY3" fmla="*/ 296917 h 768883"/>
                  <a:gd name="connsiteX4" fmla="*/ 553646 w 648029"/>
                  <a:gd name="connsiteY4" fmla="*/ 307112 h 768883"/>
                  <a:gd name="connsiteX5" fmla="*/ 556180 w 648029"/>
                  <a:gd name="connsiteY5" fmla="*/ 311521 h 768883"/>
                  <a:gd name="connsiteX6" fmla="*/ 621903 w 648029"/>
                  <a:gd name="connsiteY6" fmla="*/ 425853 h 768883"/>
                  <a:gd name="connsiteX7" fmla="*/ 622157 w 648029"/>
                  <a:gd name="connsiteY7" fmla="*/ 426295 h 768883"/>
                  <a:gd name="connsiteX8" fmla="*/ 622435 w 648029"/>
                  <a:gd name="connsiteY8" fmla="*/ 426723 h 768883"/>
                  <a:gd name="connsiteX9" fmla="*/ 627252 w 648029"/>
                  <a:gd name="connsiteY9" fmla="*/ 453496 h 768883"/>
                  <a:gd name="connsiteX10" fmla="*/ 613308 w 648029"/>
                  <a:gd name="connsiteY10" fmla="*/ 464002 h 768883"/>
                  <a:gd name="connsiteX11" fmla="*/ 553646 w 648029"/>
                  <a:gd name="connsiteY11" fmla="*/ 464002 h 768883"/>
                  <a:gd name="connsiteX12" fmla="*/ 553646 w 648029"/>
                  <a:gd name="connsiteY12" fmla="*/ 540218 h 768883"/>
                  <a:gd name="connsiteX13" fmla="*/ 526836 w 648029"/>
                  <a:gd name="connsiteY13" fmla="*/ 607732 h 768883"/>
                  <a:gd name="connsiteX14" fmla="*/ 460295 w 648029"/>
                  <a:gd name="connsiteY14" fmla="*/ 635499 h 768883"/>
                  <a:gd name="connsiteX15" fmla="*/ 394572 w 648029"/>
                  <a:gd name="connsiteY15" fmla="*/ 635499 h 768883"/>
                  <a:gd name="connsiteX16" fmla="*/ 394572 w 648029"/>
                  <a:gd name="connsiteY16" fmla="*/ 749834 h 768883"/>
                  <a:gd name="connsiteX17" fmla="*/ 131665 w 648029"/>
                  <a:gd name="connsiteY17" fmla="*/ 749834 h 768883"/>
                  <a:gd name="connsiteX18" fmla="*/ 131665 w 648029"/>
                  <a:gd name="connsiteY18" fmla="*/ 518485 h 768883"/>
                  <a:gd name="connsiteX19" fmla="*/ 124271 w 648029"/>
                  <a:gd name="connsiteY19" fmla="*/ 512764 h 768883"/>
                  <a:gd name="connsiteX20" fmla="*/ 19264 w 648029"/>
                  <a:gd name="connsiteY20" fmla="*/ 297264 h 768883"/>
                  <a:gd name="connsiteX21" fmla="*/ 19264 w 648029"/>
                  <a:gd name="connsiteY21" fmla="*/ 296920 h 768883"/>
                  <a:gd name="connsiteX22" fmla="*/ 19252 w 648029"/>
                  <a:gd name="connsiteY22" fmla="*/ 296573 h 768883"/>
                  <a:gd name="connsiteX23" fmla="*/ 275822 w 648029"/>
                  <a:gd name="connsiteY23" fmla="*/ 19252 h 768883"/>
                  <a:gd name="connsiteX24" fmla="*/ 286455 w 648029"/>
                  <a:gd name="connsiteY24" fmla="*/ 19050 h 768883"/>
                  <a:gd name="connsiteX25" fmla="*/ 286455 w 648029"/>
                  <a:gd name="connsiteY25" fmla="*/ 0 h 768883"/>
                  <a:gd name="connsiteX26" fmla="*/ 0 w 648029"/>
                  <a:gd name="connsiteY26" fmla="*/ 285939 h 768883"/>
                  <a:gd name="connsiteX27" fmla="*/ 214 w 648029"/>
                  <a:gd name="connsiteY27" fmla="*/ 297264 h 768883"/>
                  <a:gd name="connsiteX28" fmla="*/ 112615 w 648029"/>
                  <a:gd name="connsiteY28" fmla="*/ 527834 h 768883"/>
                  <a:gd name="connsiteX29" fmla="*/ 112615 w 648029"/>
                  <a:gd name="connsiteY29" fmla="*/ 768884 h 768883"/>
                  <a:gd name="connsiteX30" fmla="*/ 413620 w 648029"/>
                  <a:gd name="connsiteY30" fmla="*/ 768884 h 768883"/>
                  <a:gd name="connsiteX31" fmla="*/ 413620 w 648029"/>
                  <a:gd name="connsiteY31" fmla="*/ 654551 h 768883"/>
                  <a:gd name="connsiteX32" fmla="*/ 460293 w 648029"/>
                  <a:gd name="connsiteY32" fmla="*/ 654551 h 768883"/>
                  <a:gd name="connsiteX33" fmla="*/ 540303 w 648029"/>
                  <a:gd name="connsiteY33" fmla="*/ 621204 h 768883"/>
                  <a:gd name="connsiteX34" fmla="*/ 572688 w 648029"/>
                  <a:gd name="connsiteY34" fmla="*/ 540221 h 768883"/>
                  <a:gd name="connsiteX35" fmla="*/ 572688 w 648029"/>
                  <a:gd name="connsiteY35" fmla="*/ 483055 h 768883"/>
                  <a:gd name="connsiteX36" fmla="*/ 614598 w 648029"/>
                  <a:gd name="connsiteY36" fmla="*/ 483055 h 768883"/>
                  <a:gd name="connsiteX37" fmla="*/ 638410 w 648029"/>
                  <a:gd name="connsiteY37" fmla="*/ 416361 h 768883"/>
                  <a:gd name="connsiteX38" fmla="*/ 572688 w 648029"/>
                  <a:gd name="connsiteY38" fmla="*/ 302028 h 768883"/>
                  <a:gd name="connsiteX39" fmla="*/ 572688 w 648029"/>
                  <a:gd name="connsiteY39" fmla="*/ 297266 h 768883"/>
                  <a:gd name="connsiteX40" fmla="*/ 297774 w 648029"/>
                  <a:gd name="connsiteY40" fmla="*/ 214 h 768883"/>
                  <a:gd name="connsiteX41" fmla="*/ 286455 w 648029"/>
                  <a:gd name="connsiteY41" fmla="*/ 0 h 768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48029" h="768883">
                    <a:moveTo>
                      <a:pt x="286455" y="19050"/>
                    </a:moveTo>
                    <a:cubicBezTo>
                      <a:pt x="433996" y="18908"/>
                      <a:pt x="553717" y="138398"/>
                      <a:pt x="553859" y="285939"/>
                    </a:cubicBezTo>
                    <a:cubicBezTo>
                      <a:pt x="553863" y="289484"/>
                      <a:pt x="553795" y="293028"/>
                      <a:pt x="553658" y="296571"/>
                    </a:cubicBezTo>
                    <a:lnTo>
                      <a:pt x="553646" y="296917"/>
                    </a:lnTo>
                    <a:lnTo>
                      <a:pt x="553646" y="307112"/>
                    </a:lnTo>
                    <a:lnTo>
                      <a:pt x="556180" y="311521"/>
                    </a:lnTo>
                    <a:lnTo>
                      <a:pt x="621903" y="425853"/>
                    </a:lnTo>
                    <a:lnTo>
                      <a:pt x="622157" y="426295"/>
                    </a:lnTo>
                    <a:lnTo>
                      <a:pt x="622435" y="426723"/>
                    </a:lnTo>
                    <a:cubicBezTo>
                      <a:pt x="628622" y="434186"/>
                      <a:pt x="630450" y="444344"/>
                      <a:pt x="627252" y="453496"/>
                    </a:cubicBezTo>
                    <a:cubicBezTo>
                      <a:pt x="624559" y="459032"/>
                      <a:pt x="619373" y="462940"/>
                      <a:pt x="613308" y="464002"/>
                    </a:cubicBezTo>
                    <a:lnTo>
                      <a:pt x="553646" y="464002"/>
                    </a:lnTo>
                    <a:lnTo>
                      <a:pt x="553646" y="540218"/>
                    </a:lnTo>
                    <a:cubicBezTo>
                      <a:pt x="553748" y="565337"/>
                      <a:pt x="544143" y="589526"/>
                      <a:pt x="526836" y="607732"/>
                    </a:cubicBezTo>
                    <a:cubicBezTo>
                      <a:pt x="509256" y="625505"/>
                      <a:pt x="485294" y="635504"/>
                      <a:pt x="460295" y="635499"/>
                    </a:cubicBezTo>
                    <a:lnTo>
                      <a:pt x="394572" y="635499"/>
                    </a:lnTo>
                    <a:lnTo>
                      <a:pt x="394572" y="749834"/>
                    </a:lnTo>
                    <a:lnTo>
                      <a:pt x="131665" y="749834"/>
                    </a:lnTo>
                    <a:lnTo>
                      <a:pt x="131665" y="518485"/>
                    </a:lnTo>
                    <a:lnTo>
                      <a:pt x="124271" y="512764"/>
                    </a:lnTo>
                    <a:cubicBezTo>
                      <a:pt x="57580" y="461235"/>
                      <a:pt x="18748" y="381541"/>
                      <a:pt x="19264" y="297264"/>
                    </a:cubicBezTo>
                    <a:lnTo>
                      <a:pt x="19264" y="296920"/>
                    </a:lnTo>
                    <a:lnTo>
                      <a:pt x="19252" y="296573"/>
                    </a:lnTo>
                    <a:cubicBezTo>
                      <a:pt x="13522" y="149144"/>
                      <a:pt x="128392" y="24982"/>
                      <a:pt x="275822" y="19252"/>
                    </a:cubicBezTo>
                    <a:cubicBezTo>
                      <a:pt x="279365" y="19114"/>
                      <a:pt x="282910" y="19047"/>
                      <a:pt x="286455" y="19050"/>
                    </a:cubicBezTo>
                    <a:moveTo>
                      <a:pt x="286455" y="0"/>
                    </a:moveTo>
                    <a:cubicBezTo>
                      <a:pt x="128393" y="-142"/>
                      <a:pt x="143" y="127877"/>
                      <a:pt x="0" y="285939"/>
                    </a:cubicBezTo>
                    <a:cubicBezTo>
                      <a:pt x="-3" y="289715"/>
                      <a:pt x="69" y="293491"/>
                      <a:pt x="214" y="297264"/>
                    </a:cubicBezTo>
                    <a:cubicBezTo>
                      <a:pt x="-156" y="387405"/>
                      <a:pt x="41377" y="472601"/>
                      <a:pt x="112615" y="527834"/>
                    </a:cubicBezTo>
                    <a:lnTo>
                      <a:pt x="112615" y="768884"/>
                    </a:lnTo>
                    <a:lnTo>
                      <a:pt x="413620" y="768884"/>
                    </a:lnTo>
                    <a:lnTo>
                      <a:pt x="413620" y="654551"/>
                    </a:lnTo>
                    <a:lnTo>
                      <a:pt x="460293" y="654551"/>
                    </a:lnTo>
                    <a:cubicBezTo>
                      <a:pt x="490332" y="654497"/>
                      <a:pt x="519116" y="642500"/>
                      <a:pt x="540303" y="621204"/>
                    </a:cubicBezTo>
                    <a:cubicBezTo>
                      <a:pt x="561200" y="599437"/>
                      <a:pt x="572814" y="570395"/>
                      <a:pt x="572688" y="540221"/>
                    </a:cubicBezTo>
                    <a:lnTo>
                      <a:pt x="572688" y="483055"/>
                    </a:lnTo>
                    <a:lnTo>
                      <a:pt x="614598" y="483055"/>
                    </a:lnTo>
                    <a:cubicBezTo>
                      <a:pt x="639363" y="480197"/>
                      <a:pt x="661270" y="451613"/>
                      <a:pt x="638410" y="416361"/>
                    </a:cubicBezTo>
                    <a:lnTo>
                      <a:pt x="572688" y="302028"/>
                    </a:lnTo>
                    <a:lnTo>
                      <a:pt x="572688" y="297266"/>
                    </a:lnTo>
                    <a:cubicBezTo>
                      <a:pt x="578801" y="139322"/>
                      <a:pt x="455718" y="6327"/>
                      <a:pt x="297774" y="214"/>
                    </a:cubicBezTo>
                    <a:cubicBezTo>
                      <a:pt x="294003" y="68"/>
                      <a:pt x="290229" y="-3"/>
                      <a:pt x="286455" y="0"/>
                    </a:cubicBezTo>
                    <a:close/>
                  </a:path>
                </a:pathLst>
              </a:custGeom>
              <a:solidFill>
                <a:sysClr val="window" lastClr="FFFFFF"/>
              </a:solidFill>
              <a:ln w="9525" cap="flat">
                <a:solidFill>
                  <a:sysClr val="window" lastClr="FFFFFF"/>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00000"/>
                  </a:solidFill>
                  <a:effectLst/>
                  <a:uLnTx/>
                  <a:uFillTx/>
                </a:endParaRPr>
              </a:p>
            </p:txBody>
          </p:sp>
          <p:pic>
            <p:nvPicPr>
              <p:cNvPr id="165" name="Graphic 16" descr="Puzzle outline">
                <a:extLst>
                  <a:ext uri="{FF2B5EF4-FFF2-40B4-BE49-F238E27FC236}">
                    <a16:creationId xmlns:a16="http://schemas.microsoft.com/office/drawing/2014/main" id="{D985832C-13F9-EB49-9E21-5B63BB9B96A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814738" y="3349170"/>
                <a:ext cx="468000" cy="468000"/>
              </a:xfrm>
              <a:prstGeom prst="rect">
                <a:avLst/>
              </a:prstGeom>
            </p:spPr>
          </p:pic>
        </p:grpSp>
      </p:grpSp>
      <p:grpSp>
        <p:nvGrpSpPr>
          <p:cNvPr id="166" name="Group 19">
            <a:extLst>
              <a:ext uri="{FF2B5EF4-FFF2-40B4-BE49-F238E27FC236}">
                <a16:creationId xmlns:a16="http://schemas.microsoft.com/office/drawing/2014/main" id="{AF8AD547-4AC5-78E5-A421-A6C1D84BBD35}"/>
              </a:ext>
            </a:extLst>
          </p:cNvPr>
          <p:cNvGrpSpPr/>
          <p:nvPr/>
        </p:nvGrpSpPr>
        <p:grpSpPr>
          <a:xfrm>
            <a:off x="4683995" y="3136962"/>
            <a:ext cx="578906" cy="578906"/>
            <a:chOff x="6245326" y="4182615"/>
            <a:chExt cx="771875" cy="771875"/>
          </a:xfrm>
        </p:grpSpPr>
        <p:sp>
          <p:nvSpPr>
            <p:cNvPr id="167" name="Oval 62">
              <a:extLst>
                <a:ext uri="{FF2B5EF4-FFF2-40B4-BE49-F238E27FC236}">
                  <a16:creationId xmlns:a16="http://schemas.microsoft.com/office/drawing/2014/main" id="{7B921206-8ECF-8798-BEA7-BF6F06B0EEC8}"/>
                </a:ext>
              </a:extLst>
            </p:cNvPr>
            <p:cNvSpPr/>
            <p:nvPr/>
          </p:nvSpPr>
          <p:spPr>
            <a:xfrm>
              <a:off x="6245326" y="4182615"/>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68" name="Graphic 18" descr="Brain in head outline">
              <a:extLst>
                <a:ext uri="{FF2B5EF4-FFF2-40B4-BE49-F238E27FC236}">
                  <a16:creationId xmlns:a16="http://schemas.microsoft.com/office/drawing/2014/main" id="{C399FE9A-FE46-5DDD-CEF4-982C4C9114F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341549" y="4271490"/>
              <a:ext cx="612000" cy="612000"/>
            </a:xfrm>
            <a:prstGeom prst="rect">
              <a:avLst/>
            </a:prstGeom>
          </p:spPr>
        </p:pic>
      </p:grpSp>
      <p:grpSp>
        <p:nvGrpSpPr>
          <p:cNvPr id="169" name="Group 23">
            <a:extLst>
              <a:ext uri="{FF2B5EF4-FFF2-40B4-BE49-F238E27FC236}">
                <a16:creationId xmlns:a16="http://schemas.microsoft.com/office/drawing/2014/main" id="{510FDAC5-FE39-BB50-18E7-8C4BB52A07F6}"/>
              </a:ext>
            </a:extLst>
          </p:cNvPr>
          <p:cNvGrpSpPr/>
          <p:nvPr/>
        </p:nvGrpSpPr>
        <p:grpSpPr>
          <a:xfrm>
            <a:off x="4332691" y="2001135"/>
            <a:ext cx="578906" cy="578906"/>
            <a:chOff x="5776920" y="2668179"/>
            <a:chExt cx="771875" cy="771875"/>
          </a:xfrm>
        </p:grpSpPr>
        <p:sp>
          <p:nvSpPr>
            <p:cNvPr id="170" name="Oval 59">
              <a:extLst>
                <a:ext uri="{FF2B5EF4-FFF2-40B4-BE49-F238E27FC236}">
                  <a16:creationId xmlns:a16="http://schemas.microsoft.com/office/drawing/2014/main" id="{74C87FA3-C7F3-DE99-B0C7-A7F9123106FA}"/>
                </a:ext>
              </a:extLst>
            </p:cNvPr>
            <p:cNvSpPr/>
            <p:nvPr/>
          </p:nvSpPr>
          <p:spPr>
            <a:xfrm>
              <a:off x="5776920" y="2668179"/>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71" name="Graphic 20" descr="Drama outline">
              <a:extLst>
                <a:ext uri="{FF2B5EF4-FFF2-40B4-BE49-F238E27FC236}">
                  <a16:creationId xmlns:a16="http://schemas.microsoft.com/office/drawing/2014/main" id="{7EEF7330-D70D-86A4-899D-FCEB3AA7F53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843754" y="2755620"/>
              <a:ext cx="612000" cy="612000"/>
            </a:xfrm>
            <a:prstGeom prst="rect">
              <a:avLst/>
            </a:prstGeom>
          </p:spPr>
        </p:pic>
      </p:grpSp>
      <p:sp>
        <p:nvSpPr>
          <p:cNvPr id="172" name="TextBox 29">
            <a:extLst>
              <a:ext uri="{FF2B5EF4-FFF2-40B4-BE49-F238E27FC236}">
                <a16:creationId xmlns:a16="http://schemas.microsoft.com/office/drawing/2014/main" id="{94871934-8825-CDE9-8CDB-B0F147C66E56}"/>
              </a:ext>
            </a:extLst>
          </p:cNvPr>
          <p:cNvSpPr txBox="1"/>
          <p:nvPr/>
        </p:nvSpPr>
        <p:spPr>
          <a:xfrm>
            <a:off x="238153" y="1957143"/>
            <a:ext cx="1464518" cy="1089529"/>
          </a:xfrm>
          <a:prstGeom prst="rect">
            <a:avLst/>
          </a:prstGeom>
          <a:noFill/>
        </p:spPr>
        <p:txBody>
          <a:bodyPr wrap="square">
            <a:spAutoFit/>
          </a:bodyPr>
          <a:lstStyle/>
          <a:p>
            <a:pPr defTabSz="514337">
              <a:lnSpc>
                <a:spcPct val="90000"/>
              </a:lnSpc>
              <a:defRPr/>
            </a:pPr>
            <a:r>
              <a:rPr lang="en-US" sz="1200" b="1">
                <a:solidFill>
                  <a:prstClr val="white"/>
                </a:solidFill>
                <a:cs typeface="Arial" panose="020B0604020202020204" pitchFamily="34" charset="0"/>
              </a:rPr>
              <a:t>&gt; 2-fach </a:t>
            </a:r>
            <a:r>
              <a:rPr lang="en-US" sz="1200" b="1" err="1">
                <a:solidFill>
                  <a:prstClr val="white"/>
                </a:solidFill>
                <a:cs typeface="Arial" panose="020B0604020202020204" pitchFamily="34" charset="0"/>
              </a:rPr>
              <a:t>erhöhtes</a:t>
            </a:r>
            <a:r>
              <a:rPr lang="en-US" sz="1200" b="1">
                <a:solidFill>
                  <a:prstClr val="white"/>
                </a:solidFill>
                <a:cs typeface="Arial" panose="020B0604020202020204" pitchFamily="34" charset="0"/>
              </a:rPr>
              <a:t> </a:t>
            </a:r>
            <a:r>
              <a:rPr lang="en-US" sz="1200" b="1" err="1">
                <a:solidFill>
                  <a:prstClr val="white"/>
                </a:solidFill>
                <a:cs typeface="Arial" panose="020B0604020202020204" pitchFamily="34" charset="0"/>
              </a:rPr>
              <a:t>Risiko</a:t>
            </a:r>
            <a:r>
              <a:rPr lang="en-US" sz="1200" b="1">
                <a:solidFill>
                  <a:prstClr val="white"/>
                </a:solidFill>
                <a:cs typeface="Arial" panose="020B0604020202020204" pitchFamily="34" charset="0"/>
              </a:rPr>
              <a:t> für </a:t>
            </a:r>
            <a:r>
              <a:rPr lang="en-US" sz="1200" b="1" err="1">
                <a:solidFill>
                  <a:prstClr val="white"/>
                </a:solidFill>
                <a:cs typeface="Arial" panose="020B0604020202020204" pitchFamily="34" charset="0"/>
              </a:rPr>
              <a:t>psychische</a:t>
            </a:r>
            <a:r>
              <a:rPr lang="en-US" sz="1200" b="1">
                <a:solidFill>
                  <a:prstClr val="white"/>
                </a:solidFill>
                <a:cs typeface="Arial" panose="020B0604020202020204" pitchFamily="34" charset="0"/>
              </a:rPr>
              <a:t> </a:t>
            </a:r>
            <a:r>
              <a:rPr lang="en-US" sz="1200" b="1" err="1">
                <a:solidFill>
                  <a:prstClr val="white"/>
                </a:solidFill>
                <a:cs typeface="Arial" panose="020B0604020202020204" pitchFamily="34" charset="0"/>
              </a:rPr>
              <a:t>Störungen</a:t>
            </a:r>
            <a:r>
              <a:rPr lang="en-US" sz="1200" b="1">
                <a:solidFill>
                  <a:prstClr val="white"/>
                </a:solidFill>
                <a:cs typeface="Arial" panose="020B0604020202020204" pitchFamily="34" charset="0"/>
              </a:rPr>
              <a:t> vs. Kontrollen</a:t>
            </a:r>
            <a:r>
              <a:rPr lang="en-US" sz="1200" baseline="30000">
                <a:solidFill>
                  <a:prstClr val="white"/>
                </a:solidFill>
                <a:cs typeface="Arial" panose="020B0604020202020204" pitchFamily="34" charset="0"/>
              </a:rPr>
              <a:t>1,</a:t>
            </a:r>
            <a:r>
              <a:rPr lang="en-US" sz="1200">
                <a:solidFill>
                  <a:prstClr val="white"/>
                </a:solidFill>
                <a:cs typeface="Arial" panose="020B0604020202020204" pitchFamily="34" charset="0"/>
              </a:rPr>
              <a:t>*</a:t>
            </a:r>
          </a:p>
        </p:txBody>
      </p:sp>
    </p:spTree>
    <p:extLst>
      <p:ext uri="{BB962C8B-B14F-4D97-AF65-F5344CB8AC3E}">
        <p14:creationId xmlns:p14="http://schemas.microsoft.com/office/powerpoint/2010/main" val="23459568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DD7559-0D29-CEA1-F0EE-306455D9DB4C}"/>
            </a:ext>
          </a:extLst>
        </p:cNvPr>
        <p:cNvGrpSpPr/>
        <p:nvPr/>
      </p:nvGrpSpPr>
      <p:grpSpPr>
        <a:xfrm>
          <a:off x="0" y="0"/>
          <a:ext cx="0" cy="0"/>
          <a:chOff x="0" y="0"/>
          <a:chExt cx="0" cy="0"/>
        </a:xfrm>
      </p:grpSpPr>
      <p:cxnSp>
        <p:nvCxnSpPr>
          <p:cNvPr id="10" name="Verbinder: gewinkelt 9">
            <a:extLst>
              <a:ext uri="{FF2B5EF4-FFF2-40B4-BE49-F238E27FC236}">
                <a16:creationId xmlns:a16="http://schemas.microsoft.com/office/drawing/2014/main" id="{6A7079EB-2825-1DB3-944C-8ECD0703BC3E}"/>
              </a:ext>
            </a:extLst>
          </p:cNvPr>
          <p:cNvCxnSpPr/>
          <p:nvPr/>
        </p:nvCxnSpPr>
        <p:spPr>
          <a:xfrm flipV="1">
            <a:off x="1414581" y="3797060"/>
            <a:ext cx="2975608" cy="68017"/>
          </a:xfrm>
          <a:prstGeom prst="bentConnector3">
            <a:avLst>
              <a:gd name="adj1" fmla="val 99958"/>
            </a:avLst>
          </a:prstGeom>
          <a:ln w="9525">
            <a:solidFill>
              <a:srgbClr val="6E7AAB"/>
            </a:solidFill>
          </a:ln>
        </p:spPr>
        <p:style>
          <a:lnRef idx="1">
            <a:schemeClr val="accent1"/>
          </a:lnRef>
          <a:fillRef idx="0">
            <a:schemeClr val="accent1"/>
          </a:fillRef>
          <a:effectRef idx="0">
            <a:schemeClr val="accent1"/>
          </a:effectRef>
          <a:fontRef idx="minor">
            <a:schemeClr val="tx1"/>
          </a:fontRef>
        </p:style>
      </p:cxnSp>
      <p:sp>
        <p:nvSpPr>
          <p:cNvPr id="7" name="Textplatzhalter 9">
            <a:extLst>
              <a:ext uri="{FF2B5EF4-FFF2-40B4-BE49-F238E27FC236}">
                <a16:creationId xmlns:a16="http://schemas.microsoft.com/office/drawing/2014/main" id="{BC8BF269-4CC1-FB16-DA9E-E59B84344D7B}"/>
              </a:ext>
            </a:extLst>
          </p:cNvPr>
          <p:cNvSpPr txBox="1">
            <a:spLocks/>
          </p:cNvSpPr>
          <p:nvPr/>
        </p:nvSpPr>
        <p:spPr>
          <a:xfrm>
            <a:off x="314921" y="11377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ist für die Betroffenen eine lebenslange Belastung</a:t>
            </a:r>
            <a:r>
              <a:rPr kumimoji="0" lang="de-DE" sz="2000" b="1" i="0" u="none" strike="noStrike" kern="1200" cap="none" spc="0" normalizeH="0" baseline="30000" noProof="0">
                <a:ln>
                  <a:noFill/>
                </a:ln>
                <a:solidFill>
                  <a:srgbClr val="7030A0"/>
                </a:solidFill>
                <a:effectLst/>
                <a:uLnTx/>
                <a:uFillTx/>
                <a:latin typeface="Verdana"/>
                <a:ea typeface="+mn-ea"/>
                <a:cs typeface="+mn-cs"/>
              </a:rPr>
              <a:t>1-9</a:t>
            </a:r>
          </a:p>
        </p:txBody>
      </p:sp>
      <p:grpSp>
        <p:nvGrpSpPr>
          <p:cNvPr id="97" name="Gruppieren 96">
            <a:extLst>
              <a:ext uri="{FF2B5EF4-FFF2-40B4-BE49-F238E27FC236}">
                <a16:creationId xmlns:a16="http://schemas.microsoft.com/office/drawing/2014/main" id="{70F19C15-8D97-2D75-DA69-5A88C3AC5172}"/>
              </a:ext>
            </a:extLst>
          </p:cNvPr>
          <p:cNvGrpSpPr/>
          <p:nvPr/>
        </p:nvGrpSpPr>
        <p:grpSpPr>
          <a:xfrm>
            <a:off x="334476" y="902123"/>
            <a:ext cx="8478000" cy="3451582"/>
            <a:chOff x="261214" y="1334509"/>
            <a:chExt cx="11400414" cy="4624575"/>
          </a:xfrm>
        </p:grpSpPr>
        <p:cxnSp>
          <p:nvCxnSpPr>
            <p:cNvPr id="98" name="Straight Connector 75">
              <a:extLst>
                <a:ext uri="{FF2B5EF4-FFF2-40B4-BE49-F238E27FC236}">
                  <a16:creationId xmlns:a16="http://schemas.microsoft.com/office/drawing/2014/main" id="{56A47970-2273-031A-F340-C46FD776FA65}"/>
                </a:ext>
              </a:extLst>
            </p:cNvPr>
            <p:cNvCxnSpPr>
              <a:cxnSpLocks/>
            </p:cNvCxnSpPr>
            <p:nvPr/>
          </p:nvCxnSpPr>
          <p:spPr>
            <a:xfrm>
              <a:off x="830584" y="2855213"/>
              <a:ext cx="3270991" cy="0"/>
            </a:xfrm>
            <a:prstGeom prst="line">
              <a:avLst/>
            </a:prstGeom>
            <a:noFill/>
            <a:ln w="9525" cap="flat" cmpd="sng" algn="ctr">
              <a:solidFill>
                <a:srgbClr val="CC9C50"/>
              </a:solidFill>
              <a:prstDash val="solid"/>
            </a:ln>
            <a:effectLst/>
          </p:spPr>
        </p:cxnSp>
        <p:cxnSp>
          <p:nvCxnSpPr>
            <p:cNvPr id="99" name="Straight Connector 70">
              <a:extLst>
                <a:ext uri="{FF2B5EF4-FFF2-40B4-BE49-F238E27FC236}">
                  <a16:creationId xmlns:a16="http://schemas.microsoft.com/office/drawing/2014/main" id="{38483561-F3CC-878D-0BE7-57A5AAA10008}"/>
                </a:ext>
              </a:extLst>
            </p:cNvPr>
            <p:cNvCxnSpPr>
              <a:cxnSpLocks/>
            </p:cNvCxnSpPr>
            <p:nvPr/>
          </p:nvCxnSpPr>
          <p:spPr>
            <a:xfrm>
              <a:off x="8025633" y="3374375"/>
              <a:ext cx="2973575" cy="0"/>
            </a:xfrm>
            <a:prstGeom prst="line">
              <a:avLst/>
            </a:prstGeom>
            <a:noFill/>
            <a:ln w="9525" cap="flat" cmpd="sng" algn="ctr">
              <a:solidFill>
                <a:srgbClr val="71BFC0"/>
              </a:solidFill>
              <a:prstDash val="solid"/>
            </a:ln>
            <a:effectLst/>
          </p:spPr>
        </p:cxnSp>
        <p:graphicFrame>
          <p:nvGraphicFramePr>
            <p:cNvPr id="100" name="Chart 48">
              <a:extLst>
                <a:ext uri="{FF2B5EF4-FFF2-40B4-BE49-F238E27FC236}">
                  <a16:creationId xmlns:a16="http://schemas.microsoft.com/office/drawing/2014/main" id="{B9022EAB-F513-16FB-0812-BDC969F690C2}"/>
                </a:ext>
              </a:extLst>
            </p:cNvPr>
            <p:cNvGraphicFramePr/>
            <p:nvPr/>
          </p:nvGraphicFramePr>
          <p:xfrm>
            <a:off x="2881486" y="1334509"/>
            <a:ext cx="6301037" cy="3960127"/>
          </p:xfrm>
          <a:graphic>
            <a:graphicData uri="http://schemas.openxmlformats.org/drawingml/2006/chart">
              <c:chart xmlns:c="http://schemas.openxmlformats.org/drawingml/2006/chart" xmlns:r="http://schemas.openxmlformats.org/officeDocument/2006/relationships" r:id="rId3"/>
            </a:graphicData>
          </a:graphic>
        </p:graphicFrame>
        <p:sp>
          <p:nvSpPr>
            <p:cNvPr id="101" name="Oval 7">
              <a:extLst>
                <a:ext uri="{FF2B5EF4-FFF2-40B4-BE49-F238E27FC236}">
                  <a16:creationId xmlns:a16="http://schemas.microsoft.com/office/drawing/2014/main" id="{F269C867-FA82-3DEE-7D09-6EFB582D7A77}"/>
                </a:ext>
              </a:extLst>
            </p:cNvPr>
            <p:cNvSpPr/>
            <p:nvPr/>
          </p:nvSpPr>
          <p:spPr>
            <a:xfrm>
              <a:off x="5136129" y="2421472"/>
              <a:ext cx="1800000" cy="1800000"/>
            </a:xfrm>
            <a:prstGeom prst="ellipse">
              <a:avLst/>
            </a:prstGeom>
            <a:solidFill>
              <a:srgbClr val="2F3651">
                <a:lumMod val="20000"/>
                <a:lumOff val="80000"/>
              </a:srgbClr>
            </a:solidFill>
            <a:ln w="25400" cap="flat" cmpd="sng" algn="ctr">
              <a:noFill/>
              <a:prstDash val="solid"/>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000000"/>
                  </a:solidFill>
                  <a:effectLst/>
                  <a:uLnTx/>
                  <a:uFillTx/>
                  <a:latin typeface="Verdana"/>
                  <a:ea typeface="+mn-ea"/>
                  <a:cs typeface="Arial" panose="020B0604020202020204" pitchFamily="34" charset="0"/>
                </a:rPr>
                <a:t>T1D</a:t>
              </a:r>
            </a:p>
          </p:txBody>
        </p:sp>
        <p:sp>
          <p:nvSpPr>
            <p:cNvPr id="102" name="Oval 11">
              <a:extLst>
                <a:ext uri="{FF2B5EF4-FFF2-40B4-BE49-F238E27FC236}">
                  <a16:creationId xmlns:a16="http://schemas.microsoft.com/office/drawing/2014/main" id="{214EE459-D420-D3EA-673D-BE7BD9BFA0EA}"/>
                </a:ext>
              </a:extLst>
            </p:cNvPr>
            <p:cNvSpPr/>
            <p:nvPr/>
          </p:nvSpPr>
          <p:spPr>
            <a:xfrm>
              <a:off x="4676003" y="2204168"/>
              <a:ext cx="231434" cy="231434"/>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3" name="Oval 12">
              <a:extLst>
                <a:ext uri="{FF2B5EF4-FFF2-40B4-BE49-F238E27FC236}">
                  <a16:creationId xmlns:a16="http://schemas.microsoft.com/office/drawing/2014/main" id="{B3FDC78A-DEBB-C8F4-9201-DC81A76968BE}"/>
                </a:ext>
              </a:extLst>
            </p:cNvPr>
            <p:cNvSpPr/>
            <p:nvPr/>
          </p:nvSpPr>
          <p:spPr>
            <a:xfrm>
              <a:off x="7164821" y="2216467"/>
              <a:ext cx="231434" cy="231434"/>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4" name="Oval 13">
              <a:extLst>
                <a:ext uri="{FF2B5EF4-FFF2-40B4-BE49-F238E27FC236}">
                  <a16:creationId xmlns:a16="http://schemas.microsoft.com/office/drawing/2014/main" id="{C9574876-21A9-E8EA-F1F9-610A35DE54F7}"/>
                </a:ext>
              </a:extLst>
            </p:cNvPr>
            <p:cNvSpPr/>
            <p:nvPr/>
          </p:nvSpPr>
          <p:spPr>
            <a:xfrm>
              <a:off x="5903433" y="1599210"/>
              <a:ext cx="231434" cy="231434"/>
            </a:xfrm>
            <a:prstGeom prst="ellipse">
              <a:avLst/>
            </a:prstGeom>
            <a:solidFill>
              <a:srgbClr val="CC9C50">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5" name="Oval 14">
              <a:extLst>
                <a:ext uri="{FF2B5EF4-FFF2-40B4-BE49-F238E27FC236}">
                  <a16:creationId xmlns:a16="http://schemas.microsoft.com/office/drawing/2014/main" id="{D7C5D661-F983-CEBB-8077-91810094BFE1}"/>
                </a:ext>
              </a:extLst>
            </p:cNvPr>
            <p:cNvSpPr/>
            <p:nvPr/>
          </p:nvSpPr>
          <p:spPr>
            <a:xfrm>
              <a:off x="7466275" y="3556326"/>
              <a:ext cx="231434" cy="231434"/>
            </a:xfrm>
            <a:prstGeom prst="ellipse">
              <a:avLst/>
            </a:prstGeom>
            <a:solidFill>
              <a:srgbClr val="347475">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6" name="TextBox 15">
              <a:extLst>
                <a:ext uri="{FF2B5EF4-FFF2-40B4-BE49-F238E27FC236}">
                  <a16:creationId xmlns:a16="http://schemas.microsoft.com/office/drawing/2014/main" id="{2AF621BE-2BAA-C735-10F0-D340E0C40A0F}"/>
                </a:ext>
              </a:extLst>
            </p:cNvPr>
            <p:cNvSpPr txBox="1"/>
            <p:nvPr/>
          </p:nvSpPr>
          <p:spPr>
            <a:xfrm>
              <a:off x="2270052" y="551372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6E7AAB"/>
                  </a:solidFill>
                  <a:effectLst/>
                  <a:uLnTx/>
                  <a:uFillTx/>
                  <a:latin typeface="Verdana"/>
                  <a:ea typeface="+mn-ea"/>
                  <a:cs typeface="Arial" panose="020B0604020202020204" pitchFamily="34" charset="0"/>
                </a:rPr>
                <a:t>Arbeits</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a:t>
              </a:r>
              <a:r>
                <a:rPr kumimoji="0" lang="en-US" sz="1200" b="1" i="0" u="none" strike="noStrike" kern="0" cap="none" spc="0" normalizeH="0" baseline="0" noProof="0" err="1">
                  <a:ln>
                    <a:noFill/>
                  </a:ln>
                  <a:solidFill>
                    <a:srgbClr val="6E7AAB"/>
                  </a:solidFill>
                  <a:effectLst/>
                  <a:uLnTx/>
                  <a:uFillTx/>
                  <a:latin typeface="Verdana"/>
                  <a:ea typeface="+mn-ea"/>
                  <a:cs typeface="Arial" panose="020B0604020202020204" pitchFamily="34" charset="0"/>
                </a:rPr>
                <a:t>schulische</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6E7AAB"/>
                  </a:solidFill>
                  <a:effectLst/>
                  <a:uLnTx/>
                  <a:uFillTx/>
                  <a:latin typeface="Verdana"/>
                  <a:ea typeface="+mn-ea"/>
                  <a:cs typeface="Arial" panose="020B0604020202020204" pitchFamily="34" charset="0"/>
                </a:rPr>
                <a:t>5,6</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  </a:t>
              </a:r>
            </a:p>
          </p:txBody>
        </p:sp>
        <p:cxnSp>
          <p:nvCxnSpPr>
            <p:cNvPr id="107" name="Straight Connector 16">
              <a:extLst>
                <a:ext uri="{FF2B5EF4-FFF2-40B4-BE49-F238E27FC236}">
                  <a16:creationId xmlns:a16="http://schemas.microsoft.com/office/drawing/2014/main" id="{52256443-71E6-281F-6B0F-0CFE2970FE68}"/>
                </a:ext>
              </a:extLst>
            </p:cNvPr>
            <p:cNvCxnSpPr>
              <a:cxnSpLocks/>
            </p:cNvCxnSpPr>
            <p:nvPr/>
          </p:nvCxnSpPr>
          <p:spPr>
            <a:xfrm>
              <a:off x="1448715" y="1573310"/>
              <a:ext cx="3687414" cy="22048"/>
            </a:xfrm>
            <a:prstGeom prst="line">
              <a:avLst/>
            </a:prstGeom>
            <a:noFill/>
            <a:ln w="9525" cap="flat" cmpd="sng" algn="ctr">
              <a:solidFill>
                <a:srgbClr val="E0C496"/>
              </a:solidFill>
              <a:prstDash val="solid"/>
            </a:ln>
            <a:effectLst/>
          </p:spPr>
        </p:cxnSp>
        <p:sp>
          <p:nvSpPr>
            <p:cNvPr id="108" name="TextBox 17">
              <a:extLst>
                <a:ext uri="{FF2B5EF4-FFF2-40B4-BE49-F238E27FC236}">
                  <a16:creationId xmlns:a16="http://schemas.microsoft.com/office/drawing/2014/main" id="{5F725F55-0FC8-2DF1-FBC7-0852D0A4FD76}"/>
                </a:ext>
              </a:extLst>
            </p:cNvPr>
            <p:cNvSpPr txBox="1"/>
            <p:nvPr/>
          </p:nvSpPr>
          <p:spPr>
            <a:xfrm>
              <a:off x="1945684" y="4291825"/>
              <a:ext cx="2299838"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969BAF"/>
                  </a:solidFill>
                  <a:effectLst/>
                  <a:uLnTx/>
                  <a:uFillTx/>
                  <a:latin typeface="Verdana"/>
                  <a:ea typeface="+mn-ea"/>
                  <a:cs typeface="Arial" panose="020B0604020202020204" pitchFamily="34" charset="0"/>
                </a:rPr>
                <a:t>Psychosoziale</a:t>
              </a:r>
              <a:r>
                <a:rPr kumimoji="0" lang="en-US" sz="1200" b="1" i="0" u="none" strike="noStrike" kern="0" cap="none" spc="0" normalizeH="0" baseline="0" noProof="0">
                  <a:ln>
                    <a:noFill/>
                  </a:ln>
                  <a:solidFill>
                    <a:srgbClr val="969BAF"/>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969BAF"/>
                  </a:solidFill>
                  <a:effectLst/>
                  <a:uLnTx/>
                  <a:uFillTx/>
                  <a:latin typeface="Verdana"/>
                  <a:ea typeface="+mn-ea"/>
                  <a:cs typeface="Arial" panose="020B0604020202020204" pitchFamily="34" charset="0"/>
                </a:rPr>
                <a:t>4</a:t>
              </a:r>
            </a:p>
          </p:txBody>
        </p:sp>
        <p:cxnSp>
          <p:nvCxnSpPr>
            <p:cNvPr id="110" name="Straight Connector 20">
              <a:extLst>
                <a:ext uri="{FF2B5EF4-FFF2-40B4-BE49-F238E27FC236}">
                  <a16:creationId xmlns:a16="http://schemas.microsoft.com/office/drawing/2014/main" id="{FFF4758A-D974-7A58-916D-5FCE8A0FFD74}"/>
                </a:ext>
              </a:extLst>
            </p:cNvPr>
            <p:cNvCxnSpPr>
              <a:cxnSpLocks/>
            </p:cNvCxnSpPr>
            <p:nvPr/>
          </p:nvCxnSpPr>
          <p:spPr>
            <a:xfrm>
              <a:off x="7526994" y="4644088"/>
              <a:ext cx="3217136" cy="0"/>
            </a:xfrm>
            <a:prstGeom prst="line">
              <a:avLst/>
            </a:prstGeom>
            <a:noFill/>
            <a:ln w="9525" cap="flat" cmpd="sng" algn="ctr">
              <a:solidFill>
                <a:srgbClr val="2F3651"/>
              </a:solidFill>
              <a:prstDash val="solid"/>
            </a:ln>
            <a:effectLst/>
          </p:spPr>
        </p:cxnSp>
        <p:cxnSp>
          <p:nvCxnSpPr>
            <p:cNvPr id="111" name="Straight Connector 22">
              <a:extLst>
                <a:ext uri="{FF2B5EF4-FFF2-40B4-BE49-F238E27FC236}">
                  <a16:creationId xmlns:a16="http://schemas.microsoft.com/office/drawing/2014/main" id="{D871E23E-BCED-B1A8-93CF-9F195A25DDD2}"/>
                </a:ext>
              </a:extLst>
            </p:cNvPr>
            <p:cNvCxnSpPr>
              <a:cxnSpLocks/>
            </p:cNvCxnSpPr>
            <p:nvPr/>
          </p:nvCxnSpPr>
          <p:spPr>
            <a:xfrm>
              <a:off x="1318654" y="4093965"/>
              <a:ext cx="2926867" cy="0"/>
            </a:xfrm>
            <a:prstGeom prst="line">
              <a:avLst/>
            </a:prstGeom>
            <a:noFill/>
            <a:ln w="9525" cap="flat" cmpd="sng" algn="ctr">
              <a:solidFill>
                <a:srgbClr val="969BAF"/>
              </a:solidFill>
              <a:prstDash val="solid"/>
            </a:ln>
            <a:effectLst/>
          </p:spPr>
        </p:cxnSp>
        <p:grpSp>
          <p:nvGrpSpPr>
            <p:cNvPr id="112" name="Group 33">
              <a:extLst>
                <a:ext uri="{FF2B5EF4-FFF2-40B4-BE49-F238E27FC236}">
                  <a16:creationId xmlns:a16="http://schemas.microsoft.com/office/drawing/2014/main" id="{04FE48DE-9845-A9B1-9AE2-2DB1A1FD90F1}"/>
                </a:ext>
              </a:extLst>
            </p:cNvPr>
            <p:cNvGrpSpPr/>
            <p:nvPr/>
          </p:nvGrpSpPr>
          <p:grpSpPr>
            <a:xfrm>
              <a:off x="980727" y="4986871"/>
              <a:ext cx="864693" cy="864693"/>
              <a:chOff x="1444167" y="1454817"/>
              <a:chExt cx="864693" cy="864693"/>
            </a:xfrm>
          </p:grpSpPr>
          <p:sp>
            <p:nvSpPr>
              <p:cNvPr id="140" name="Oval 34">
                <a:extLst>
                  <a:ext uri="{FF2B5EF4-FFF2-40B4-BE49-F238E27FC236}">
                    <a16:creationId xmlns:a16="http://schemas.microsoft.com/office/drawing/2014/main" id="{3693D8D3-1887-0393-3598-ABE4DB794903}"/>
                  </a:ext>
                </a:extLst>
              </p:cNvPr>
              <p:cNvSpPr/>
              <p:nvPr/>
            </p:nvSpPr>
            <p:spPr>
              <a:xfrm>
                <a:off x="1444167" y="1454817"/>
                <a:ext cx="864693" cy="864693"/>
              </a:xfrm>
              <a:prstGeom prst="ellipse">
                <a:avLst/>
              </a:prstGeom>
              <a:solidFill>
                <a:srgbClr val="6E7AAB"/>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41" name="Graphic 35" descr="Professor female outline">
                <a:extLst>
                  <a:ext uri="{FF2B5EF4-FFF2-40B4-BE49-F238E27FC236}">
                    <a16:creationId xmlns:a16="http://schemas.microsoft.com/office/drawing/2014/main" id="{0303C108-D18C-A82F-089A-81510D8418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87143" y="1532837"/>
                <a:ext cx="589934" cy="589934"/>
              </a:xfrm>
              <a:prstGeom prst="rect">
                <a:avLst/>
              </a:prstGeom>
            </p:spPr>
          </p:pic>
        </p:grpSp>
        <p:grpSp>
          <p:nvGrpSpPr>
            <p:cNvPr id="113" name="Group 36">
              <a:extLst>
                <a:ext uri="{FF2B5EF4-FFF2-40B4-BE49-F238E27FC236}">
                  <a16:creationId xmlns:a16="http://schemas.microsoft.com/office/drawing/2014/main" id="{3F5AFD7F-9396-2477-5B70-63D07F748D47}"/>
                </a:ext>
              </a:extLst>
            </p:cNvPr>
            <p:cNvGrpSpPr/>
            <p:nvPr/>
          </p:nvGrpSpPr>
          <p:grpSpPr>
            <a:xfrm>
              <a:off x="534145" y="3826907"/>
              <a:ext cx="864693" cy="864693"/>
              <a:chOff x="9808616" y="1411833"/>
              <a:chExt cx="864693" cy="864693"/>
            </a:xfrm>
          </p:grpSpPr>
          <p:sp>
            <p:nvSpPr>
              <p:cNvPr id="138" name="Oval 37">
                <a:extLst>
                  <a:ext uri="{FF2B5EF4-FFF2-40B4-BE49-F238E27FC236}">
                    <a16:creationId xmlns:a16="http://schemas.microsoft.com/office/drawing/2014/main" id="{4F993B5E-64C0-3D64-29C3-E97E65F25ACF}"/>
                  </a:ext>
                </a:extLst>
              </p:cNvPr>
              <p:cNvSpPr/>
              <p:nvPr/>
            </p:nvSpPr>
            <p:spPr>
              <a:xfrm>
                <a:off x="9808616" y="1411833"/>
                <a:ext cx="864693" cy="864693"/>
              </a:xfrm>
              <a:prstGeom prst="ellipse">
                <a:avLst/>
              </a:prstGeom>
              <a:solidFill>
                <a:srgbClr val="969BA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9" name="Graphic 38" descr="Head with gears outline">
                <a:extLst>
                  <a:ext uri="{FF2B5EF4-FFF2-40B4-BE49-F238E27FC236}">
                    <a16:creationId xmlns:a16="http://schemas.microsoft.com/office/drawing/2014/main" id="{33FAF086-C56C-B44F-C638-8C2513D3448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34180" y="1536232"/>
                <a:ext cx="630243" cy="630243"/>
              </a:xfrm>
              <a:prstGeom prst="rect">
                <a:avLst/>
              </a:prstGeom>
            </p:spPr>
          </p:pic>
        </p:grpSp>
        <p:grpSp>
          <p:nvGrpSpPr>
            <p:cNvPr id="114" name="Group 39">
              <a:extLst>
                <a:ext uri="{FF2B5EF4-FFF2-40B4-BE49-F238E27FC236}">
                  <a16:creationId xmlns:a16="http://schemas.microsoft.com/office/drawing/2014/main" id="{6FD1BE59-485C-CA3D-5CA0-C3A487EA8584}"/>
                </a:ext>
              </a:extLst>
            </p:cNvPr>
            <p:cNvGrpSpPr/>
            <p:nvPr/>
          </p:nvGrpSpPr>
          <p:grpSpPr>
            <a:xfrm>
              <a:off x="261214" y="2647681"/>
              <a:ext cx="864693" cy="864693"/>
              <a:chOff x="1444167" y="4715637"/>
              <a:chExt cx="864693" cy="864693"/>
            </a:xfrm>
          </p:grpSpPr>
          <p:sp>
            <p:nvSpPr>
              <p:cNvPr id="136" name="Oval 40">
                <a:extLst>
                  <a:ext uri="{FF2B5EF4-FFF2-40B4-BE49-F238E27FC236}">
                    <a16:creationId xmlns:a16="http://schemas.microsoft.com/office/drawing/2014/main" id="{EB7E26E8-FF55-51CD-885F-37E10FE9858D}"/>
                  </a:ext>
                </a:extLst>
              </p:cNvPr>
              <p:cNvSpPr/>
              <p:nvPr/>
            </p:nvSpPr>
            <p:spPr>
              <a:xfrm>
                <a:off x="1444167" y="4715637"/>
                <a:ext cx="864693" cy="864693"/>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7" name="Graphic 41" descr="Hospital with solid fill">
                <a:extLst>
                  <a:ext uri="{FF2B5EF4-FFF2-40B4-BE49-F238E27FC236}">
                    <a16:creationId xmlns:a16="http://schemas.microsoft.com/office/drawing/2014/main" id="{E10FFCBE-D93D-AC62-D247-E37EE096D4F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74320" y="4825617"/>
                <a:ext cx="610610" cy="610610"/>
              </a:xfrm>
              <a:prstGeom prst="rect">
                <a:avLst/>
              </a:prstGeom>
            </p:spPr>
          </p:pic>
        </p:grpSp>
        <p:grpSp>
          <p:nvGrpSpPr>
            <p:cNvPr id="115" name="Group 42">
              <a:extLst>
                <a:ext uri="{FF2B5EF4-FFF2-40B4-BE49-F238E27FC236}">
                  <a16:creationId xmlns:a16="http://schemas.microsoft.com/office/drawing/2014/main" id="{9F9E9E63-85E8-541E-C7C9-5065E4F305DA}"/>
                </a:ext>
              </a:extLst>
            </p:cNvPr>
            <p:cNvGrpSpPr/>
            <p:nvPr/>
          </p:nvGrpSpPr>
          <p:grpSpPr>
            <a:xfrm>
              <a:off x="10771576" y="1565570"/>
              <a:ext cx="864693" cy="864693"/>
              <a:chOff x="9808616" y="4715637"/>
              <a:chExt cx="864693" cy="864693"/>
            </a:xfrm>
          </p:grpSpPr>
          <p:sp>
            <p:nvSpPr>
              <p:cNvPr id="134" name="Oval 43">
                <a:extLst>
                  <a:ext uri="{FF2B5EF4-FFF2-40B4-BE49-F238E27FC236}">
                    <a16:creationId xmlns:a16="http://schemas.microsoft.com/office/drawing/2014/main" id="{BC04B9B6-339B-DA1E-4F60-FC8EC72F3859}"/>
                  </a:ext>
                </a:extLst>
              </p:cNvPr>
              <p:cNvSpPr/>
              <p:nvPr/>
            </p:nvSpPr>
            <p:spPr>
              <a:xfrm>
                <a:off x="9808616" y="4715637"/>
                <a:ext cx="864693" cy="864693"/>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5" name="Graphic 44" descr="Inpatient outline">
                <a:extLst>
                  <a:ext uri="{FF2B5EF4-FFF2-40B4-BE49-F238E27FC236}">
                    <a16:creationId xmlns:a16="http://schemas.microsoft.com/office/drawing/2014/main" id="{C78D0E1E-6F3A-DB3D-6434-F1B3E9E314F9}"/>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947036" y="4848309"/>
                <a:ext cx="585011" cy="585011"/>
              </a:xfrm>
              <a:prstGeom prst="rect">
                <a:avLst/>
              </a:prstGeom>
            </p:spPr>
          </p:pic>
        </p:grpSp>
        <p:sp>
          <p:nvSpPr>
            <p:cNvPr id="116" name="TextBox 50">
              <a:extLst>
                <a:ext uri="{FF2B5EF4-FFF2-40B4-BE49-F238E27FC236}">
                  <a16:creationId xmlns:a16="http://schemas.microsoft.com/office/drawing/2014/main" id="{4A1FA2BE-8190-25BD-4484-B5209B932C28}"/>
                </a:ext>
              </a:extLst>
            </p:cNvPr>
            <p:cNvSpPr txBox="1"/>
            <p:nvPr/>
          </p:nvSpPr>
          <p:spPr>
            <a:xfrm>
              <a:off x="1929721" y="1595359"/>
              <a:ext cx="2391251" cy="86598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Belastung</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durch</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tägliches</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Selbst-Management</a:t>
              </a:r>
              <a:r>
                <a:rPr kumimoji="0" lang="en-US" sz="1200" b="1" i="0" u="none" strike="noStrike" kern="0" cap="none" spc="0" normalizeH="0" baseline="30000" noProof="0">
                  <a:ln>
                    <a:noFill/>
                  </a:ln>
                  <a:solidFill>
                    <a:srgbClr val="E0C496"/>
                  </a:solidFill>
                  <a:effectLst/>
                  <a:uLnTx/>
                  <a:uFillTx/>
                  <a:latin typeface="Verdana"/>
                  <a:ea typeface="+mn-ea"/>
                  <a:cs typeface="Arial" panose="020B0604020202020204" pitchFamily="34" charset="0"/>
                </a:rPr>
                <a:t>1</a:t>
              </a:r>
              <a:endParaRPr kumimoji="0" lang="en-NZ" sz="1200" b="0" i="0" u="none" strike="noStrike" kern="0" cap="none" spc="0" normalizeH="0" baseline="0" noProof="0">
                <a:ln>
                  <a:noFill/>
                </a:ln>
                <a:solidFill>
                  <a:srgbClr val="E0C496"/>
                </a:solidFill>
                <a:effectLst/>
                <a:uLnTx/>
                <a:uFillTx/>
                <a:latin typeface="Verdana"/>
                <a:ea typeface="+mn-ea"/>
                <a:cs typeface="+mn-cs"/>
              </a:endParaRPr>
            </a:p>
          </p:txBody>
        </p:sp>
        <p:sp>
          <p:nvSpPr>
            <p:cNvPr id="117" name="TextBox 51">
              <a:extLst>
                <a:ext uri="{FF2B5EF4-FFF2-40B4-BE49-F238E27FC236}">
                  <a16:creationId xmlns:a16="http://schemas.microsoft.com/office/drawing/2014/main" id="{7CF31264-5F07-D762-ACE4-F893BF5EF81C}"/>
                </a:ext>
              </a:extLst>
            </p:cNvPr>
            <p:cNvSpPr txBox="1"/>
            <p:nvPr/>
          </p:nvSpPr>
          <p:spPr>
            <a:xfrm>
              <a:off x="7972404" y="4830780"/>
              <a:ext cx="1812449"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latin typeface="Verdana"/>
                  <a:ea typeface="+mn-ea"/>
                  <a:cs typeface="Arial" panose="020B0604020202020204" pitchFamily="34" charset="0"/>
                </a:rPr>
                <a:t>Familiäre</a:t>
              </a:r>
              <a:r>
                <a:rPr kumimoji="0" lang="en-US" sz="1200" b="1" i="0" u="none" strike="noStrike" kern="0" cap="none" spc="0" normalizeH="0" baseline="0" noProof="0">
                  <a:ln>
                    <a:noFill/>
                  </a:ln>
                  <a:solidFill>
                    <a:srgbClr val="2F3651"/>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2F3651"/>
                  </a:solidFill>
                  <a:effectLst/>
                  <a:uLnTx/>
                  <a:uFillTx/>
                  <a:latin typeface="Verdana"/>
                  <a:ea typeface="+mn-ea"/>
                  <a:cs typeface="Arial" panose="020B0604020202020204" pitchFamily="34" charset="0"/>
                </a:rPr>
                <a:t>7</a:t>
              </a:r>
              <a:r>
                <a:rPr kumimoji="0" lang="en-US" sz="1200" b="1" i="0" u="none" strike="noStrike" kern="0" cap="none" spc="0" normalizeH="0" baseline="0" noProof="0">
                  <a:ln>
                    <a:noFill/>
                  </a:ln>
                  <a:solidFill>
                    <a:srgbClr val="2F3651"/>
                  </a:solidFill>
                  <a:effectLst/>
                  <a:uLnTx/>
                  <a:uFillTx/>
                  <a:latin typeface="Verdana"/>
                  <a:ea typeface="+mn-ea"/>
                  <a:cs typeface="Arial" panose="020B0604020202020204" pitchFamily="34" charset="0"/>
                </a:rPr>
                <a:t>  </a:t>
              </a:r>
            </a:p>
          </p:txBody>
        </p:sp>
        <p:sp>
          <p:nvSpPr>
            <p:cNvPr id="118" name="TextBox 52">
              <a:extLst>
                <a:ext uri="{FF2B5EF4-FFF2-40B4-BE49-F238E27FC236}">
                  <a16:creationId xmlns:a16="http://schemas.microsoft.com/office/drawing/2014/main" id="{9214829D-0AE7-DC17-53C0-D870994196EA}"/>
                </a:ext>
              </a:extLst>
            </p:cNvPr>
            <p:cNvSpPr txBox="1"/>
            <p:nvPr/>
          </p:nvSpPr>
          <p:spPr>
            <a:xfrm>
              <a:off x="8256205" y="355457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71BFC0"/>
                  </a:solidFill>
                  <a:effectLst/>
                  <a:uLnTx/>
                  <a:uFillTx/>
                  <a:latin typeface="Verdana"/>
                  <a:ea typeface="+mn-ea"/>
                  <a:cs typeface="Arial" panose="020B0604020202020204" pitchFamily="34" charset="0"/>
                </a:rPr>
                <a:t>Sozioökonomische</a:t>
              </a:r>
              <a:r>
                <a:rPr kumimoji="0" lang="en-US" sz="1200" b="1" i="0" u="none" strike="noStrike" kern="0" cap="none" spc="0" normalizeH="0" baseline="0" noProof="0">
                  <a:ln>
                    <a:noFill/>
                  </a:ln>
                  <a:solidFill>
                    <a:srgbClr val="71BFC0"/>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71BFC0"/>
                  </a:solidFill>
                  <a:effectLst/>
                  <a:uLnTx/>
                  <a:uFillTx/>
                  <a:latin typeface="Verdana"/>
                  <a:ea typeface="+mn-ea"/>
                  <a:cs typeface="Arial" panose="020B0604020202020204" pitchFamily="34" charset="0"/>
                </a:rPr>
                <a:t>7</a:t>
              </a:r>
              <a:r>
                <a:rPr kumimoji="0" lang="en-US" sz="1200" b="1" i="0" u="none" strike="noStrike" kern="0" cap="none" spc="0" normalizeH="0" baseline="0" noProof="0">
                  <a:ln>
                    <a:noFill/>
                  </a:ln>
                  <a:solidFill>
                    <a:srgbClr val="71BFC0"/>
                  </a:solidFill>
                  <a:effectLst/>
                  <a:uLnTx/>
                  <a:uFillTx/>
                  <a:latin typeface="Verdana"/>
                  <a:ea typeface="+mn-ea"/>
                  <a:cs typeface="Arial" panose="020B0604020202020204" pitchFamily="34" charset="0"/>
                </a:rPr>
                <a:t>  </a:t>
              </a:r>
            </a:p>
          </p:txBody>
        </p:sp>
        <p:sp>
          <p:nvSpPr>
            <p:cNvPr id="119" name="TextBox 53">
              <a:extLst>
                <a:ext uri="{FF2B5EF4-FFF2-40B4-BE49-F238E27FC236}">
                  <a16:creationId xmlns:a16="http://schemas.microsoft.com/office/drawing/2014/main" id="{47C8958A-41FE-F2FF-69F1-51B6F2E698AA}"/>
                </a:ext>
              </a:extLst>
            </p:cNvPr>
            <p:cNvSpPr txBox="1"/>
            <p:nvPr/>
          </p:nvSpPr>
          <p:spPr>
            <a:xfrm>
              <a:off x="1471733" y="3033941"/>
              <a:ext cx="2773789"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CC9C50"/>
                  </a:solidFill>
                  <a:effectLst/>
                  <a:uLnTx/>
                  <a:uFillTx/>
                  <a:latin typeface="Verdana"/>
                  <a:ea typeface="+mn-ea"/>
                  <a:cs typeface="Arial" panose="020B0604020202020204" pitchFamily="34" charset="0"/>
                </a:rPr>
                <a:t>Hypoglykämien</a:t>
              </a: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 und </a:t>
              </a:r>
              <a:b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b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DKA-Komplikationen</a:t>
              </a:r>
              <a:r>
                <a:rPr kumimoji="0" lang="en-US" sz="1200" b="1" i="0" u="none" strike="noStrike" kern="0" cap="none" spc="0" normalizeH="0" baseline="30000" noProof="0">
                  <a:ln>
                    <a:noFill/>
                  </a:ln>
                  <a:solidFill>
                    <a:srgbClr val="CC9C50"/>
                  </a:solidFill>
                  <a:effectLst/>
                  <a:uLnTx/>
                  <a:uFillTx/>
                  <a:latin typeface="Verdana"/>
                  <a:ea typeface="+mn-ea"/>
                  <a:cs typeface="Arial" panose="020B0604020202020204" pitchFamily="34" charset="0"/>
                </a:rPr>
                <a:t>2,3</a:t>
              </a: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 </a:t>
              </a:r>
            </a:p>
          </p:txBody>
        </p:sp>
        <p:sp>
          <p:nvSpPr>
            <p:cNvPr id="120" name="TextBox 54">
              <a:extLst>
                <a:ext uri="{FF2B5EF4-FFF2-40B4-BE49-F238E27FC236}">
                  <a16:creationId xmlns:a16="http://schemas.microsoft.com/office/drawing/2014/main" id="{F68DD50C-936E-9127-2F74-2F6211A4DCE9}"/>
                </a:ext>
              </a:extLst>
            </p:cNvPr>
            <p:cNvSpPr txBox="1"/>
            <p:nvPr/>
          </p:nvSpPr>
          <p:spPr>
            <a:xfrm>
              <a:off x="7903941" y="1937493"/>
              <a:ext cx="2835421"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347475"/>
                  </a:solidFill>
                  <a:effectLst/>
                  <a:uLnTx/>
                  <a:uFillTx/>
                  <a:latin typeface="Verdana"/>
                  <a:ea typeface="+mn-ea"/>
                  <a:cs typeface="Arial" panose="020B0604020202020204" pitchFamily="34" charset="0"/>
                </a:rPr>
                <a:t>Langzeit-Komlikationen</a:t>
              </a:r>
              <a:r>
                <a:rPr kumimoji="0" lang="en-US" sz="1200" b="1" i="0" u="none" strike="noStrike" kern="0" cap="none" spc="0" normalizeH="0" baseline="0" noProof="0">
                  <a:ln>
                    <a:noFill/>
                  </a:ln>
                  <a:solidFill>
                    <a:srgbClr val="347475"/>
                  </a:solidFill>
                  <a:effectLst/>
                  <a:uLnTx/>
                  <a:uFillTx/>
                  <a:latin typeface="Verdana"/>
                  <a:ea typeface="+mn-ea"/>
                  <a:cs typeface="Arial" panose="020B0604020202020204" pitchFamily="34" charset="0"/>
                </a:rPr>
                <a:t> des Diabetes</a:t>
              </a:r>
              <a:r>
                <a:rPr kumimoji="0" lang="en-US" sz="1200" b="1" i="0" u="none" strike="noStrike" kern="0" cap="none" spc="0" normalizeH="0" baseline="30000" noProof="0">
                  <a:ln>
                    <a:noFill/>
                  </a:ln>
                  <a:solidFill>
                    <a:srgbClr val="347475"/>
                  </a:solidFill>
                  <a:effectLst/>
                  <a:uLnTx/>
                  <a:uFillTx/>
                  <a:latin typeface="Verdana"/>
                  <a:ea typeface="+mn-ea"/>
                  <a:cs typeface="Arial" panose="020B0604020202020204" pitchFamily="34" charset="0"/>
                </a:rPr>
                <a:t>8,9</a:t>
              </a:r>
              <a:endParaRPr kumimoji="0" lang="en-NZ" sz="1200" b="1" i="0" u="none" strike="noStrike" kern="0" cap="none" spc="0" normalizeH="0" baseline="30000" noProof="0">
                <a:ln>
                  <a:noFill/>
                </a:ln>
                <a:solidFill>
                  <a:srgbClr val="347475"/>
                </a:solidFill>
                <a:effectLst/>
                <a:uLnTx/>
                <a:uFillTx/>
                <a:latin typeface="Verdana"/>
                <a:ea typeface="+mn-ea"/>
                <a:cs typeface="Arial" panose="020B0604020202020204" pitchFamily="34" charset="0"/>
              </a:endParaRPr>
            </a:p>
          </p:txBody>
        </p:sp>
        <p:sp>
          <p:nvSpPr>
            <p:cNvPr id="121" name="Oval 55">
              <a:extLst>
                <a:ext uri="{FF2B5EF4-FFF2-40B4-BE49-F238E27FC236}">
                  <a16:creationId xmlns:a16="http://schemas.microsoft.com/office/drawing/2014/main" id="{C9B6ACB3-2A18-AD2C-8402-8D9D5846DC82}"/>
                </a:ext>
              </a:extLst>
            </p:cNvPr>
            <p:cNvSpPr/>
            <p:nvPr/>
          </p:nvSpPr>
          <p:spPr>
            <a:xfrm>
              <a:off x="6624694" y="4625089"/>
              <a:ext cx="231434" cy="231434"/>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22" name="Oval 56">
              <a:extLst>
                <a:ext uri="{FF2B5EF4-FFF2-40B4-BE49-F238E27FC236}">
                  <a16:creationId xmlns:a16="http://schemas.microsoft.com/office/drawing/2014/main" id="{570AA5CC-08D9-0186-5A96-656D6293256D}"/>
                </a:ext>
              </a:extLst>
            </p:cNvPr>
            <p:cNvSpPr/>
            <p:nvPr/>
          </p:nvSpPr>
          <p:spPr>
            <a:xfrm>
              <a:off x="5272716" y="4654386"/>
              <a:ext cx="231434" cy="231434"/>
            </a:xfrm>
            <a:prstGeom prst="ellipse">
              <a:avLst/>
            </a:prstGeom>
            <a:solidFill>
              <a:srgbClr val="2F3651">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23" name="Oval 57">
              <a:extLst>
                <a:ext uri="{FF2B5EF4-FFF2-40B4-BE49-F238E27FC236}">
                  <a16:creationId xmlns:a16="http://schemas.microsoft.com/office/drawing/2014/main" id="{97040674-163B-1440-8447-E97CAA6C00FF}"/>
                </a:ext>
              </a:extLst>
            </p:cNvPr>
            <p:cNvSpPr/>
            <p:nvPr/>
          </p:nvSpPr>
          <p:spPr>
            <a:xfrm>
              <a:off x="4357847" y="3540311"/>
              <a:ext cx="231434" cy="231434"/>
            </a:xfrm>
            <a:prstGeom prst="ellipse">
              <a:avLst/>
            </a:prstGeom>
            <a:solidFill>
              <a:srgbClr val="575D72">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grpSp>
          <p:nvGrpSpPr>
            <p:cNvPr id="124" name="Group 2">
              <a:extLst>
                <a:ext uri="{FF2B5EF4-FFF2-40B4-BE49-F238E27FC236}">
                  <a16:creationId xmlns:a16="http://schemas.microsoft.com/office/drawing/2014/main" id="{BB9C4414-A5B1-EBCB-B004-34EDE8B67A13}"/>
                </a:ext>
              </a:extLst>
            </p:cNvPr>
            <p:cNvGrpSpPr/>
            <p:nvPr/>
          </p:nvGrpSpPr>
          <p:grpSpPr>
            <a:xfrm>
              <a:off x="595271" y="1361997"/>
              <a:ext cx="864693" cy="864693"/>
              <a:chOff x="4332902" y="1361997"/>
              <a:chExt cx="864693" cy="864693"/>
            </a:xfrm>
          </p:grpSpPr>
          <p:sp>
            <p:nvSpPr>
              <p:cNvPr id="132" name="Oval 63">
                <a:extLst>
                  <a:ext uri="{FF2B5EF4-FFF2-40B4-BE49-F238E27FC236}">
                    <a16:creationId xmlns:a16="http://schemas.microsoft.com/office/drawing/2014/main" id="{014167BB-CDA8-59CD-9525-58AF67804DD1}"/>
                  </a:ext>
                </a:extLst>
              </p:cNvPr>
              <p:cNvSpPr/>
              <p:nvPr/>
            </p:nvSpPr>
            <p:spPr>
              <a:xfrm>
                <a:off x="4332902" y="1361997"/>
                <a:ext cx="864693" cy="864693"/>
              </a:xfrm>
              <a:prstGeom prst="ellipse">
                <a:avLst/>
              </a:prstGeom>
              <a:solidFill>
                <a:srgbClr val="E0C496"/>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3" name="Graphic 66" descr="Checklist with solid fill">
                <a:extLst>
                  <a:ext uri="{FF2B5EF4-FFF2-40B4-BE49-F238E27FC236}">
                    <a16:creationId xmlns:a16="http://schemas.microsoft.com/office/drawing/2014/main" id="{972738BD-8323-9D6D-820B-67196C9EC288}"/>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522434" y="1544271"/>
                <a:ext cx="497766" cy="497766"/>
              </a:xfrm>
              <a:prstGeom prst="rect">
                <a:avLst/>
              </a:prstGeom>
            </p:spPr>
          </p:pic>
        </p:grpSp>
        <p:grpSp>
          <p:nvGrpSpPr>
            <p:cNvPr id="125" name="Group 8">
              <a:extLst>
                <a:ext uri="{FF2B5EF4-FFF2-40B4-BE49-F238E27FC236}">
                  <a16:creationId xmlns:a16="http://schemas.microsoft.com/office/drawing/2014/main" id="{0E99292D-F765-2D89-A4A3-B7F92B8F7E8C}"/>
                </a:ext>
              </a:extLst>
            </p:cNvPr>
            <p:cNvGrpSpPr/>
            <p:nvPr/>
          </p:nvGrpSpPr>
          <p:grpSpPr>
            <a:xfrm>
              <a:off x="10796935" y="3099279"/>
              <a:ext cx="864693" cy="864693"/>
              <a:chOff x="10692879" y="4232328"/>
              <a:chExt cx="864693" cy="864693"/>
            </a:xfrm>
          </p:grpSpPr>
          <p:sp>
            <p:nvSpPr>
              <p:cNvPr id="130" name="Oval 60">
                <a:extLst>
                  <a:ext uri="{FF2B5EF4-FFF2-40B4-BE49-F238E27FC236}">
                    <a16:creationId xmlns:a16="http://schemas.microsoft.com/office/drawing/2014/main" id="{52962F86-80E0-77A9-B731-DA245DEF22B1}"/>
                  </a:ext>
                </a:extLst>
              </p:cNvPr>
              <p:cNvSpPr/>
              <p:nvPr/>
            </p:nvSpPr>
            <p:spPr>
              <a:xfrm>
                <a:off x="10692879" y="4232328"/>
                <a:ext cx="864693" cy="864693"/>
              </a:xfrm>
              <a:prstGeom prst="ellipse">
                <a:avLst/>
              </a:prstGeom>
              <a:solidFill>
                <a:srgbClr val="71BFC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1" name="Graphic 71" descr="Coins outline">
                <a:extLst>
                  <a:ext uri="{FF2B5EF4-FFF2-40B4-BE49-F238E27FC236}">
                    <a16:creationId xmlns:a16="http://schemas.microsoft.com/office/drawing/2014/main" id="{E001E256-7D45-0F87-5A8C-5F0E0B63B364}"/>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0776219" y="4305380"/>
                <a:ext cx="698012" cy="698012"/>
              </a:xfrm>
              <a:prstGeom prst="rect">
                <a:avLst/>
              </a:prstGeom>
            </p:spPr>
          </p:pic>
        </p:grpSp>
        <p:grpSp>
          <p:nvGrpSpPr>
            <p:cNvPr id="126" name="Group 5">
              <a:extLst>
                <a:ext uri="{FF2B5EF4-FFF2-40B4-BE49-F238E27FC236}">
                  <a16:creationId xmlns:a16="http://schemas.microsoft.com/office/drawing/2014/main" id="{23037358-A518-8B46-A754-40BCAC2F0BE5}"/>
                </a:ext>
              </a:extLst>
            </p:cNvPr>
            <p:cNvGrpSpPr/>
            <p:nvPr/>
          </p:nvGrpSpPr>
          <p:grpSpPr>
            <a:xfrm>
              <a:off x="10310901" y="4396723"/>
              <a:ext cx="864693" cy="864693"/>
              <a:chOff x="8482298" y="3912732"/>
              <a:chExt cx="864693" cy="864693"/>
            </a:xfrm>
          </p:grpSpPr>
          <p:sp>
            <p:nvSpPr>
              <p:cNvPr id="128" name="Oval 74">
                <a:extLst>
                  <a:ext uri="{FF2B5EF4-FFF2-40B4-BE49-F238E27FC236}">
                    <a16:creationId xmlns:a16="http://schemas.microsoft.com/office/drawing/2014/main" id="{B60EEC3A-3F56-F701-F343-7FB1220160D3}"/>
                  </a:ext>
                </a:extLst>
              </p:cNvPr>
              <p:cNvSpPr/>
              <p:nvPr/>
            </p:nvSpPr>
            <p:spPr>
              <a:xfrm>
                <a:off x="8482298" y="3912732"/>
                <a:ext cx="864693" cy="864693"/>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29" name="Graphic 72" descr="Family with two children outline">
                <a:extLst>
                  <a:ext uri="{FF2B5EF4-FFF2-40B4-BE49-F238E27FC236}">
                    <a16:creationId xmlns:a16="http://schemas.microsoft.com/office/drawing/2014/main" id="{F5BAE42A-1131-619A-AD7B-3F914254675D}"/>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532268" y="3935333"/>
                <a:ext cx="750961" cy="750961"/>
              </a:xfrm>
              <a:prstGeom prst="rect">
                <a:avLst/>
              </a:prstGeom>
            </p:spPr>
          </p:pic>
        </p:grpSp>
        <p:cxnSp>
          <p:nvCxnSpPr>
            <p:cNvPr id="127" name="Straight Connector 76">
              <a:extLst>
                <a:ext uri="{FF2B5EF4-FFF2-40B4-BE49-F238E27FC236}">
                  <a16:creationId xmlns:a16="http://schemas.microsoft.com/office/drawing/2014/main" id="{CB84EAA3-70F9-2639-212D-DD6CA026DD45}"/>
                </a:ext>
              </a:extLst>
            </p:cNvPr>
            <p:cNvCxnSpPr>
              <a:cxnSpLocks/>
            </p:cNvCxnSpPr>
            <p:nvPr/>
          </p:nvCxnSpPr>
          <p:spPr>
            <a:xfrm>
              <a:off x="7224988" y="1759484"/>
              <a:ext cx="3652793" cy="0"/>
            </a:xfrm>
            <a:prstGeom prst="line">
              <a:avLst/>
            </a:prstGeom>
            <a:noFill/>
            <a:ln w="9525" cap="flat" cmpd="sng" algn="ctr">
              <a:solidFill>
                <a:srgbClr val="347475"/>
              </a:solidFill>
              <a:prstDash val="solid"/>
            </a:ln>
            <a:effectLst/>
          </p:spPr>
        </p:cxnSp>
      </p:grpSp>
      <p:sp>
        <p:nvSpPr>
          <p:cNvPr id="143" name="Text Placeholder 4">
            <a:extLst>
              <a:ext uri="{FF2B5EF4-FFF2-40B4-BE49-F238E27FC236}">
                <a16:creationId xmlns:a16="http://schemas.microsoft.com/office/drawing/2014/main" id="{CC617B1C-548E-0E48-521C-61463939E264}"/>
              </a:ext>
            </a:extLst>
          </p:cNvPr>
          <p:cNvSpPr txBox="1">
            <a:spLocks/>
          </p:cNvSpPr>
          <p:nvPr/>
        </p:nvSpPr>
        <p:spPr>
          <a:xfrm>
            <a:off x="431265" y="4698126"/>
            <a:ext cx="8319234"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Shrivastava SR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J Diabetes Metab Disord</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2013; 12: 14.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Hammersen</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J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Pediatr</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Diabetes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2022; 22: 455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62.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Aye T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443</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9.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Butwicka</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2015; 38: 453–9.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Fleming M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1700</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7.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6.</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Nielsen HB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Res</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Clin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Pract</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2016; 121: 62–8.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Dehn-Hindenberg A </a:t>
            </a:r>
            <a:r>
              <a:rPr kumimoji="0" lang="de-DE"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2021; 44: 2656–63.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8.</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Rawshani</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Lancet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2018; 392: 477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86.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9.</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Duca</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LM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2017; 40: 1249</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55.</a:t>
            </a:r>
            <a:endParaRPr kumimoji="0" lang="en-NZ"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2" name="Ellipse 1">
            <a:extLst>
              <a:ext uri="{FF2B5EF4-FFF2-40B4-BE49-F238E27FC236}">
                <a16:creationId xmlns:a16="http://schemas.microsoft.com/office/drawing/2014/main" id="{107F755E-AC4C-6C97-FB90-11965A9012B7}"/>
              </a:ext>
            </a:extLst>
          </p:cNvPr>
          <p:cNvSpPr/>
          <p:nvPr/>
        </p:nvSpPr>
        <p:spPr>
          <a:xfrm>
            <a:off x="671329" y="3446104"/>
            <a:ext cx="3186301" cy="1001661"/>
          </a:xfrm>
          <a:prstGeom prst="ellipse">
            <a:avLst/>
          </a:prstGeom>
          <a:noFill/>
          <a:ln w="381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25380086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33881C-B983-FEDE-74EA-0D4DBEEA9C70}"/>
            </a:ext>
          </a:extLst>
        </p:cNvPr>
        <p:cNvGrpSpPr/>
        <p:nvPr/>
      </p:nvGrpSpPr>
      <p:grpSpPr>
        <a:xfrm>
          <a:off x="0" y="0"/>
          <a:ext cx="0" cy="0"/>
          <a:chOff x="0" y="0"/>
          <a:chExt cx="0" cy="0"/>
        </a:xfrm>
      </p:grpSpPr>
      <p:sp>
        <p:nvSpPr>
          <p:cNvPr id="7" name="Textplatzhalter 9">
            <a:extLst>
              <a:ext uri="{FF2B5EF4-FFF2-40B4-BE49-F238E27FC236}">
                <a16:creationId xmlns:a16="http://schemas.microsoft.com/office/drawing/2014/main" id="{169E6681-64D3-7C43-F254-AEFA1384587E}"/>
              </a:ext>
            </a:extLst>
          </p:cNvPr>
          <p:cNvSpPr txBox="1">
            <a:spLocks/>
          </p:cNvSpPr>
          <p:nvPr/>
        </p:nvSpPr>
        <p:spPr>
          <a:xfrm>
            <a:off x="314921" y="11377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Erheblicher Einfluss psychischer Störungen auf  Bildungs-chancen von Menschen mit T1D-Beginn in der Kindheit</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143" name="Text Placeholder 4">
            <a:extLst>
              <a:ext uri="{FF2B5EF4-FFF2-40B4-BE49-F238E27FC236}">
                <a16:creationId xmlns:a16="http://schemas.microsoft.com/office/drawing/2014/main" id="{3652EB74-AA6E-9A39-9D64-4592D4877D1C}"/>
              </a:ext>
            </a:extLst>
          </p:cNvPr>
          <p:cNvSpPr txBox="1">
            <a:spLocks/>
          </p:cNvSpPr>
          <p:nvPr/>
        </p:nvSpPr>
        <p:spPr>
          <a:xfrm>
            <a:off x="431265" y="4698126"/>
            <a:ext cx="8426890"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lvl="0">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lang="de-DE" sz="600">
                <a:solidFill>
                  <a:srgbClr val="404040"/>
                </a:solidFill>
                <a:latin typeface="Verdana"/>
              </a:rPr>
              <a:t>Bevölkerungsbasierte Kohortenstudie unter Verwendung von Geschwistervergleichen. Daten aus mehreren schwedischen landesweiten Registern. Umfasste 2.607.319 Personen, die zwischen 1973 und 1997 in Schweden geboren wurden, mit Nachbeobachtung bis zum 31. Dezember 2013. </a:t>
            </a:r>
          </a:p>
          <a:p>
            <a:pPr lvl="0">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KI: Konfidenzintervall; OR: Odds-Ratio, Quotenverhältnis;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Liu S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JAMA Netw Open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2023; 6: e238135.</a:t>
            </a:r>
            <a:endParaRPr kumimoji="0" lang="en-NZ"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36" name="Rectangle: Rounded Corners 44">
            <a:extLst>
              <a:ext uri="{FF2B5EF4-FFF2-40B4-BE49-F238E27FC236}">
                <a16:creationId xmlns:a16="http://schemas.microsoft.com/office/drawing/2014/main" id="{C2F6C527-113F-78DE-FEC3-CEFE4D1E02BC}"/>
              </a:ext>
            </a:extLst>
          </p:cNvPr>
          <p:cNvSpPr/>
          <p:nvPr/>
        </p:nvSpPr>
        <p:spPr>
          <a:xfrm>
            <a:off x="986940" y="1827995"/>
            <a:ext cx="1631956" cy="2378245"/>
          </a:xfrm>
          <a:prstGeom prst="rect">
            <a:avLst/>
          </a:prstGeom>
          <a:solidFill>
            <a:srgbClr val="F7F0E5"/>
          </a:solidFill>
          <a:ln w="25400" cap="flat" cmpd="sng" algn="ctr">
            <a:noFill/>
            <a:prstDash val="solid"/>
          </a:ln>
          <a:effectLst/>
        </p:spPr>
        <p:txBody>
          <a:bodyPr tIns="486000"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37" name="Arrow: Down 45">
            <a:extLst>
              <a:ext uri="{FF2B5EF4-FFF2-40B4-BE49-F238E27FC236}">
                <a16:creationId xmlns:a16="http://schemas.microsoft.com/office/drawing/2014/main" id="{5FEC125E-2AA2-17F2-B381-853AFDABF4E9}"/>
              </a:ext>
            </a:extLst>
          </p:cNvPr>
          <p:cNvSpPr/>
          <p:nvPr/>
        </p:nvSpPr>
        <p:spPr>
          <a:xfrm>
            <a:off x="927427" y="1840595"/>
            <a:ext cx="375443" cy="1154381"/>
          </a:xfrm>
          <a:prstGeom prst="downArrow">
            <a:avLst>
              <a:gd name="adj1" fmla="val 71545"/>
              <a:gd name="adj2" fmla="val 37432"/>
            </a:avLst>
          </a:prstGeom>
          <a:solidFill>
            <a:srgbClr val="F7F0E5">
              <a:lumMod val="75000"/>
            </a:srgbClr>
          </a:solidFill>
          <a:ln w="12700" cap="flat" cmpd="sng" algn="ctr">
            <a:noFill/>
            <a:prstDash val="solid"/>
            <a:miter lim="800000"/>
          </a:ln>
          <a:effectLst/>
        </p:spPr>
        <p:txBody>
          <a:bodyPr rtlCol="0" anchor="ctr"/>
          <a:lstStyle/>
          <a:p>
            <a:pPr marL="0" marR="0" lvl="0" indent="0" algn="ctr" defTabSz="3429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ndParaRPr>
          </a:p>
        </p:txBody>
      </p:sp>
      <p:sp>
        <p:nvSpPr>
          <p:cNvPr id="38" name="TextBox 40">
            <a:extLst>
              <a:ext uri="{FF2B5EF4-FFF2-40B4-BE49-F238E27FC236}">
                <a16:creationId xmlns:a16="http://schemas.microsoft.com/office/drawing/2014/main" id="{4D33890E-ECF9-469B-508B-47B0FBF4ED31}"/>
              </a:ext>
            </a:extLst>
          </p:cNvPr>
          <p:cNvSpPr txBox="1"/>
          <p:nvPr/>
        </p:nvSpPr>
        <p:spPr>
          <a:xfrm>
            <a:off x="1224233" y="2654766"/>
            <a:ext cx="1157368" cy="338554"/>
          </a:xfrm>
          <a:prstGeom prst="rect">
            <a:avLst/>
          </a:prstGeom>
          <a:noFill/>
        </p:spPr>
        <p:txBody>
          <a:bodyPr wrap="none" lIns="0" tIns="0" rIns="0" bIns="0" anchor="ctr">
            <a:spAutoFit/>
          </a:bodyPr>
          <a:lstStyle/>
          <a:p>
            <a:pPr algn="ctr" defTabSz="685800">
              <a:spcBef>
                <a:spcPts val="300"/>
              </a:spcBef>
              <a:buClr>
                <a:srgbClr val="FFFFFF"/>
              </a:buClr>
              <a:defRPr/>
            </a:pPr>
            <a:r>
              <a:rPr lang="en-US" sz="1400" b="1" kern="0">
                <a:solidFill>
                  <a:srgbClr val="2F3651"/>
                </a:solidFill>
                <a:cs typeface="Arial" panose="020B0604020202020204" pitchFamily="34" charset="0"/>
              </a:rPr>
              <a:t>OR 0,17</a:t>
            </a:r>
            <a:br>
              <a:rPr lang="en-US" sz="1400" b="1" kern="0">
                <a:solidFill>
                  <a:srgbClr val="2F3651"/>
                </a:solidFill>
                <a:cs typeface="Arial" panose="020B0604020202020204" pitchFamily="34" charset="0"/>
              </a:rPr>
            </a:br>
            <a:r>
              <a:rPr lang="en-US" sz="800" kern="0">
                <a:solidFill>
                  <a:srgbClr val="2F3651"/>
                </a:solidFill>
                <a:cs typeface="Arial" panose="020B0604020202020204" pitchFamily="34" charset="0"/>
              </a:rPr>
              <a:t>(95 %-KI: 0,13; 0,21)</a:t>
            </a:r>
          </a:p>
        </p:txBody>
      </p:sp>
      <p:sp>
        <p:nvSpPr>
          <p:cNvPr id="39" name="Rectangle: Rounded Corners 150">
            <a:extLst>
              <a:ext uri="{FF2B5EF4-FFF2-40B4-BE49-F238E27FC236}">
                <a16:creationId xmlns:a16="http://schemas.microsoft.com/office/drawing/2014/main" id="{F76B9606-3425-EF63-BF5E-C9EC31159587}"/>
              </a:ext>
            </a:extLst>
          </p:cNvPr>
          <p:cNvSpPr/>
          <p:nvPr/>
        </p:nvSpPr>
        <p:spPr>
          <a:xfrm>
            <a:off x="1239287" y="3152131"/>
            <a:ext cx="1127263" cy="563720"/>
          </a:xfrm>
          <a:prstGeom prst="roundRect">
            <a:avLst>
              <a:gd name="adj" fmla="val 50000"/>
            </a:avLst>
          </a:prstGeom>
          <a:solidFill>
            <a:srgbClr val="CC9C50"/>
          </a:solidFill>
          <a:ln w="25400" cap="flat" cmpd="sng" algn="ctr">
            <a:noFill/>
            <a:prstDash val="solid"/>
          </a:ln>
          <a:effectLst/>
        </p:spPr>
        <p:txBody>
          <a:bodyPr lIns="0" rIns="0" rtlCol="0" anchor="ctr"/>
          <a:lstStyle/>
          <a:p>
            <a:pPr marL="0" marR="0" lvl="0" indent="0" algn="ctr" defTabSz="514350" eaLnBrk="1" fontAlgn="auto" latinLnBrk="0" hangingPunct="1">
              <a:lnSpc>
                <a:spcPct val="90000"/>
              </a:lnSpc>
              <a:spcBef>
                <a:spcPts val="0"/>
              </a:spcBef>
              <a:spcAft>
                <a:spcPts val="0"/>
              </a:spcAft>
              <a:buClrTx/>
              <a:buSzTx/>
              <a:buFontTx/>
              <a:buNone/>
              <a:tabLst/>
              <a:defRPr/>
            </a:pPr>
            <a:r>
              <a:rPr lang="en-US" sz="1000" kern="0">
                <a:solidFill>
                  <a:prstClr val="white"/>
                </a:solidFill>
                <a:cs typeface="Arial" panose="020B0604020202020204" pitchFamily="34" charset="0"/>
              </a:rPr>
              <a:t>d</a:t>
            </a:r>
            <a:r>
              <a:rPr kumimoji="0" lang="en-US" sz="1000" b="0" i="0" u="none" strike="noStrike" kern="0" cap="none" spc="0" normalizeH="0" baseline="0" noProof="0" err="1">
                <a:ln>
                  <a:noFill/>
                </a:ln>
                <a:solidFill>
                  <a:prstClr val="white"/>
                </a:solidFill>
                <a:effectLst/>
                <a:uLnTx/>
                <a:uFillTx/>
                <a:ea typeface="+mn-ea"/>
                <a:cs typeface="Arial" panose="020B0604020202020204" pitchFamily="34" charset="0"/>
              </a:rPr>
              <a:t>ie</a:t>
            </a:r>
            <a:r>
              <a:rPr kumimoji="0" lang="en-US" sz="10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000" b="0" i="0" u="none" strike="noStrike" kern="0" cap="none" spc="0" normalizeH="0" baseline="0" noProof="0" err="1">
                <a:ln>
                  <a:noFill/>
                </a:ln>
                <a:solidFill>
                  <a:prstClr val="white"/>
                </a:solidFill>
                <a:effectLst/>
                <a:uLnTx/>
                <a:uFillTx/>
                <a:ea typeface="+mn-ea"/>
                <a:cs typeface="Arial" panose="020B0604020202020204" pitchFamily="34" charset="0"/>
              </a:rPr>
              <a:t>Grundschule</a:t>
            </a:r>
            <a:r>
              <a:rPr kumimoji="0" lang="en-US" sz="10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000" b="0" i="0" u="none" strike="noStrike" kern="0" cap="none" spc="0" normalizeH="0" baseline="0" noProof="0" err="1">
                <a:ln>
                  <a:noFill/>
                </a:ln>
                <a:solidFill>
                  <a:prstClr val="white"/>
                </a:solidFill>
                <a:effectLst/>
                <a:uLnTx/>
                <a:uFillTx/>
                <a:ea typeface="+mn-ea"/>
                <a:cs typeface="Arial" panose="020B0604020202020204" pitchFamily="34" charset="0"/>
              </a:rPr>
              <a:t>abzuschließen</a:t>
            </a:r>
            <a:endParaRPr kumimoji="0" lang="en-US" sz="1000" b="0" i="0" u="none" strike="noStrike" kern="0" cap="none" spc="0" normalizeH="0" baseline="0" noProof="0">
              <a:ln>
                <a:noFill/>
              </a:ln>
              <a:solidFill>
                <a:prstClr val="white"/>
              </a:solidFill>
              <a:effectLst/>
              <a:uLnTx/>
              <a:uFillTx/>
              <a:ea typeface="+mn-ea"/>
              <a:cs typeface="Arial" panose="020B0604020202020204" pitchFamily="34" charset="0"/>
            </a:endParaRPr>
          </a:p>
        </p:txBody>
      </p:sp>
      <p:sp>
        <p:nvSpPr>
          <p:cNvPr id="40" name="Rectangle: Rounded Corners 44">
            <a:extLst>
              <a:ext uri="{FF2B5EF4-FFF2-40B4-BE49-F238E27FC236}">
                <a16:creationId xmlns:a16="http://schemas.microsoft.com/office/drawing/2014/main" id="{EE367F91-6EE3-8D85-DB89-A8135E426408}"/>
              </a:ext>
            </a:extLst>
          </p:cNvPr>
          <p:cNvSpPr/>
          <p:nvPr/>
        </p:nvSpPr>
        <p:spPr>
          <a:xfrm>
            <a:off x="2852765" y="1832646"/>
            <a:ext cx="1631956" cy="2373593"/>
          </a:xfrm>
          <a:prstGeom prst="rect">
            <a:avLst/>
          </a:prstGeom>
          <a:solidFill>
            <a:srgbClr val="2F3651">
              <a:lumMod val="20000"/>
              <a:lumOff val="80000"/>
              <a:alpha val="60000"/>
            </a:srgbClr>
          </a:solidFill>
          <a:ln w="25400" cap="flat" cmpd="sng" algn="ctr">
            <a:noFill/>
            <a:prstDash val="solid"/>
          </a:ln>
          <a:effectLst/>
        </p:spPr>
        <p:txBody>
          <a:bodyPr tIns="486000"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41" name="TextBox 40">
            <a:extLst>
              <a:ext uri="{FF2B5EF4-FFF2-40B4-BE49-F238E27FC236}">
                <a16:creationId xmlns:a16="http://schemas.microsoft.com/office/drawing/2014/main" id="{FEEBDB95-2DF1-4184-5E62-9DC5359F3FBE}"/>
              </a:ext>
            </a:extLst>
          </p:cNvPr>
          <p:cNvSpPr txBox="1"/>
          <p:nvPr/>
        </p:nvSpPr>
        <p:spPr>
          <a:xfrm>
            <a:off x="3090059" y="2654766"/>
            <a:ext cx="1157368" cy="338554"/>
          </a:xfrm>
          <a:prstGeom prst="rect">
            <a:avLst/>
          </a:prstGeom>
          <a:noFill/>
        </p:spPr>
        <p:txBody>
          <a:bodyPr wrap="none" lIns="0" tIns="0" rIns="0" bIns="0" anchor="ctr">
            <a:spAutoFit/>
          </a:bodyPr>
          <a:lstStyle/>
          <a:p>
            <a:pPr algn="ctr" defTabSz="685800">
              <a:spcBef>
                <a:spcPts val="300"/>
              </a:spcBef>
              <a:buClr>
                <a:srgbClr val="FFFFFF"/>
              </a:buClr>
              <a:defRPr/>
            </a:pPr>
            <a:r>
              <a:rPr lang="en-US" sz="1400" b="1" kern="0">
                <a:solidFill>
                  <a:srgbClr val="2F3651"/>
                </a:solidFill>
                <a:cs typeface="Arial" panose="020B0604020202020204" pitchFamily="34" charset="0"/>
              </a:rPr>
              <a:t>OR 0,19</a:t>
            </a:r>
            <a:br>
              <a:rPr lang="en-US" sz="1400" b="1" kern="0">
                <a:solidFill>
                  <a:srgbClr val="2F3651"/>
                </a:solidFill>
                <a:cs typeface="Arial" panose="020B0604020202020204" pitchFamily="34" charset="0"/>
              </a:rPr>
            </a:br>
            <a:r>
              <a:rPr lang="en-US" sz="800" kern="0">
                <a:solidFill>
                  <a:srgbClr val="2F3651"/>
                </a:solidFill>
                <a:cs typeface="Arial" panose="020B0604020202020204" pitchFamily="34" charset="0"/>
              </a:rPr>
              <a:t>(95 %-KI: 0,14; 0,26)</a:t>
            </a:r>
          </a:p>
        </p:txBody>
      </p:sp>
      <p:sp>
        <p:nvSpPr>
          <p:cNvPr id="42" name="Rectangle: Rounded Corners 150">
            <a:extLst>
              <a:ext uri="{FF2B5EF4-FFF2-40B4-BE49-F238E27FC236}">
                <a16:creationId xmlns:a16="http://schemas.microsoft.com/office/drawing/2014/main" id="{7C73CE92-59B7-CB28-0428-08B8ED894E0B}"/>
              </a:ext>
            </a:extLst>
          </p:cNvPr>
          <p:cNvSpPr/>
          <p:nvPr/>
        </p:nvSpPr>
        <p:spPr>
          <a:xfrm>
            <a:off x="3105111" y="3152131"/>
            <a:ext cx="1127263" cy="563719"/>
          </a:xfrm>
          <a:prstGeom prst="roundRect">
            <a:avLst>
              <a:gd name="adj" fmla="val 50000"/>
            </a:avLst>
          </a:prstGeom>
          <a:solidFill>
            <a:srgbClr val="2F3651"/>
          </a:solidFill>
          <a:ln w="25400" cap="flat" cmpd="sng" algn="ctr">
            <a:noFill/>
            <a:prstDash val="solid"/>
          </a:ln>
          <a:effectLst/>
        </p:spPr>
        <p:txBody>
          <a:bodyPr lIns="0" rIns="0" rtlCol="0" anchor="ctr"/>
          <a:lstStyle/>
          <a:p>
            <a:pPr marL="0" marR="0" lvl="0" indent="0" algn="ctr" defTabSz="51435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prstClr val="white"/>
                </a:solidFill>
                <a:effectLst/>
                <a:uLnTx/>
                <a:uFillTx/>
                <a:ea typeface="+mn-ea"/>
                <a:cs typeface="Arial" panose="020B0604020202020204" pitchFamily="34" charset="0"/>
              </a:rPr>
              <a:t>die </a:t>
            </a:r>
            <a:r>
              <a:rPr kumimoji="0" lang="en-US" sz="1000" b="0" i="0" u="none" strike="noStrike" kern="0" cap="none" spc="0" normalizeH="0" baseline="0" noProof="0" err="1">
                <a:ln>
                  <a:noFill/>
                </a:ln>
                <a:solidFill>
                  <a:prstClr val="white"/>
                </a:solidFill>
                <a:effectLst/>
                <a:uLnTx/>
                <a:uFillTx/>
                <a:ea typeface="+mn-ea"/>
                <a:cs typeface="Arial" panose="020B0604020202020204" pitchFamily="34" charset="0"/>
              </a:rPr>
              <a:t>Sekundar-stufe</a:t>
            </a:r>
            <a:r>
              <a:rPr kumimoji="0" lang="en-US" sz="1000" b="0" i="0" u="none" strike="noStrike" kern="0" cap="none" spc="0" normalizeH="0" baseline="0" noProof="0">
                <a:ln>
                  <a:noFill/>
                </a:ln>
                <a:solidFill>
                  <a:prstClr val="white"/>
                </a:solidFill>
                <a:effectLst/>
                <a:uLnTx/>
                <a:uFillTx/>
                <a:ea typeface="+mn-ea"/>
                <a:cs typeface="Arial" panose="020B0604020202020204" pitchFamily="34" charset="0"/>
              </a:rPr>
              <a:t> II </a:t>
            </a:r>
            <a:r>
              <a:rPr kumimoji="0" lang="en-US" sz="1000" b="0" i="0" u="none" strike="noStrike" kern="0" cap="none" spc="0" normalizeH="0" baseline="0" noProof="0" err="1">
                <a:ln>
                  <a:noFill/>
                </a:ln>
                <a:solidFill>
                  <a:prstClr val="white"/>
                </a:solidFill>
                <a:effectLst/>
                <a:uLnTx/>
                <a:uFillTx/>
                <a:ea typeface="+mn-ea"/>
                <a:cs typeface="Arial" panose="020B0604020202020204" pitchFamily="34" charset="0"/>
              </a:rPr>
              <a:t>abzuschließen</a:t>
            </a:r>
            <a:endParaRPr kumimoji="0" lang="en-US" sz="1000" b="0" i="0" u="none" strike="noStrike" kern="0" cap="none" spc="0" normalizeH="0" baseline="0" noProof="0">
              <a:ln>
                <a:noFill/>
              </a:ln>
              <a:solidFill>
                <a:prstClr val="white"/>
              </a:solidFill>
              <a:effectLst/>
              <a:uLnTx/>
              <a:uFillTx/>
              <a:ea typeface="+mn-ea"/>
              <a:cs typeface="Arial" panose="020B0604020202020204" pitchFamily="34" charset="0"/>
            </a:endParaRPr>
          </a:p>
        </p:txBody>
      </p:sp>
      <p:sp>
        <p:nvSpPr>
          <p:cNvPr id="43" name="Arrow: Down 45">
            <a:extLst>
              <a:ext uri="{FF2B5EF4-FFF2-40B4-BE49-F238E27FC236}">
                <a16:creationId xmlns:a16="http://schemas.microsoft.com/office/drawing/2014/main" id="{F16D4874-AA9C-C665-AD5E-DD12B62C4921}"/>
              </a:ext>
            </a:extLst>
          </p:cNvPr>
          <p:cNvSpPr/>
          <p:nvPr/>
        </p:nvSpPr>
        <p:spPr>
          <a:xfrm>
            <a:off x="2793457" y="1840595"/>
            <a:ext cx="375443" cy="1154381"/>
          </a:xfrm>
          <a:prstGeom prst="downArrow">
            <a:avLst>
              <a:gd name="adj1" fmla="val 71545"/>
              <a:gd name="adj2" fmla="val 37432"/>
            </a:avLst>
          </a:prstGeom>
          <a:solidFill>
            <a:srgbClr val="B9BDCA"/>
          </a:solidFill>
          <a:ln w="12700" cap="flat" cmpd="sng" algn="ctr">
            <a:noFill/>
            <a:prstDash val="solid"/>
            <a:miter lim="800000"/>
          </a:ln>
          <a:effectLst/>
        </p:spPr>
        <p:txBody>
          <a:bodyPr rtlCol="0" anchor="ctr"/>
          <a:lstStyle/>
          <a:p>
            <a:pPr algn="ctr" defTabSz="342900">
              <a:defRPr/>
            </a:pPr>
            <a:endParaRPr lang="en-US" sz="1200" kern="0">
              <a:solidFill>
                <a:prstClr val="white"/>
              </a:solidFill>
            </a:endParaRPr>
          </a:p>
        </p:txBody>
      </p:sp>
      <p:sp>
        <p:nvSpPr>
          <p:cNvPr id="44" name="Rectangle: Rounded Corners 30">
            <a:extLst>
              <a:ext uri="{FF2B5EF4-FFF2-40B4-BE49-F238E27FC236}">
                <a16:creationId xmlns:a16="http://schemas.microsoft.com/office/drawing/2014/main" id="{B0C1B262-2120-A6F3-D087-617154F905AB}"/>
              </a:ext>
            </a:extLst>
          </p:cNvPr>
          <p:cNvSpPr/>
          <p:nvPr/>
        </p:nvSpPr>
        <p:spPr>
          <a:xfrm>
            <a:off x="966491" y="1269325"/>
            <a:ext cx="7250082" cy="421200"/>
          </a:xfrm>
          <a:prstGeom prst="roundRect">
            <a:avLst>
              <a:gd name="adj" fmla="val 50000"/>
            </a:avLst>
          </a:prstGeom>
          <a:solidFill>
            <a:srgbClr val="347475"/>
          </a:solidFill>
          <a:ln w="25400" cap="flat" cmpd="sng" algn="ctr">
            <a:noFill/>
            <a:prstDash val="solid"/>
          </a:ln>
          <a:effectLst/>
        </p:spPr>
        <p:txBody>
          <a:bodyPr rtlCol="0" anchor="ctr"/>
          <a:lstStyle/>
          <a:p>
            <a:pPr lvl="0" algn="ctr" defTabSz="514350">
              <a:lnSpc>
                <a:spcPct val="90000"/>
              </a:lnSpc>
              <a:defRPr/>
            </a:pPr>
            <a:r>
              <a:rPr lang="de-DE" sz="1100" kern="0">
                <a:solidFill>
                  <a:prstClr val="white"/>
                </a:solidFill>
                <a:cs typeface="Arial" panose="020B0604020202020204" pitchFamily="34" charset="0"/>
              </a:rPr>
              <a:t>Verglichen mit Personen ohne T1D hatten Personen mit T1D-Beginn im Kindesalter und              ≥ 1 psychiatrischer Störung eine signifikant niedrigere Wahrscheinlichkeit,…</a:t>
            </a:r>
            <a:r>
              <a:rPr kumimoji="0" lang="en-US" sz="1100" b="0" i="0" u="none" strike="noStrike" kern="0" cap="none" spc="0" normalizeH="0" baseline="30000" noProof="0">
                <a:ln>
                  <a:noFill/>
                </a:ln>
                <a:solidFill>
                  <a:prstClr val="white"/>
                </a:solidFill>
                <a:effectLst/>
                <a:uLnTx/>
                <a:uFillTx/>
                <a:ea typeface="+mn-ea"/>
                <a:cs typeface="Arial" panose="020B0604020202020204" pitchFamily="34" charset="0"/>
              </a:rPr>
              <a:t>1,</a:t>
            </a:r>
            <a:r>
              <a:rPr kumimoji="0" lang="en-US" sz="1100" b="0" i="0" u="none" strike="noStrike" kern="0" cap="none" spc="0" normalizeH="0" baseline="0" noProof="0">
                <a:ln>
                  <a:noFill/>
                </a:ln>
                <a:solidFill>
                  <a:prstClr val="white"/>
                </a:solidFill>
                <a:effectLst/>
                <a:uLnTx/>
                <a:uFillTx/>
                <a:ea typeface="+mn-ea"/>
                <a:cs typeface="Arial" panose="020B0604020202020204" pitchFamily="34" charset="0"/>
              </a:rPr>
              <a:t>*</a:t>
            </a:r>
          </a:p>
        </p:txBody>
      </p:sp>
      <p:sp>
        <p:nvSpPr>
          <p:cNvPr id="45" name="Rectangle: Rounded Corners 44">
            <a:extLst>
              <a:ext uri="{FF2B5EF4-FFF2-40B4-BE49-F238E27FC236}">
                <a16:creationId xmlns:a16="http://schemas.microsoft.com/office/drawing/2014/main" id="{C656D84C-55BF-41CD-1CD4-6CDFC4971480}"/>
              </a:ext>
            </a:extLst>
          </p:cNvPr>
          <p:cNvSpPr/>
          <p:nvPr/>
        </p:nvSpPr>
        <p:spPr>
          <a:xfrm>
            <a:off x="4718794" y="1835943"/>
            <a:ext cx="1631956" cy="2370296"/>
          </a:xfrm>
          <a:prstGeom prst="rect">
            <a:avLst/>
          </a:prstGeom>
          <a:solidFill>
            <a:srgbClr val="AFDDD9">
              <a:lumMod val="40000"/>
              <a:lumOff val="60000"/>
            </a:srgbClr>
          </a:solidFill>
          <a:ln w="25400" cap="flat" cmpd="sng" algn="ctr">
            <a:noFill/>
            <a:prstDash val="solid"/>
          </a:ln>
          <a:effectLst/>
        </p:spPr>
        <p:txBody>
          <a:bodyPr tIns="486000"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46" name="Arrow: Down 45">
            <a:extLst>
              <a:ext uri="{FF2B5EF4-FFF2-40B4-BE49-F238E27FC236}">
                <a16:creationId xmlns:a16="http://schemas.microsoft.com/office/drawing/2014/main" id="{055A0420-9682-1217-B70B-6CFAFD02CC7E}"/>
              </a:ext>
            </a:extLst>
          </p:cNvPr>
          <p:cNvSpPr/>
          <p:nvPr/>
        </p:nvSpPr>
        <p:spPr>
          <a:xfrm>
            <a:off x="4659281" y="1840595"/>
            <a:ext cx="375443" cy="1154381"/>
          </a:xfrm>
          <a:prstGeom prst="downArrow">
            <a:avLst>
              <a:gd name="adj1" fmla="val 71545"/>
              <a:gd name="adj2" fmla="val 37432"/>
            </a:avLst>
          </a:prstGeom>
          <a:solidFill>
            <a:srgbClr val="AFDDD9"/>
          </a:solidFill>
          <a:ln w="12700" cap="flat" cmpd="sng" algn="ctr">
            <a:noFill/>
            <a:prstDash val="solid"/>
            <a:miter lim="800000"/>
          </a:ln>
          <a:effectLst/>
        </p:spPr>
        <p:txBody>
          <a:bodyPr rtlCol="0" anchor="ctr"/>
          <a:lstStyle/>
          <a:p>
            <a:pPr marL="0" marR="0" lvl="0" indent="0" algn="ctr" defTabSz="3429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ndParaRPr>
          </a:p>
        </p:txBody>
      </p:sp>
      <p:sp>
        <p:nvSpPr>
          <p:cNvPr id="47" name="TextBox 40">
            <a:extLst>
              <a:ext uri="{FF2B5EF4-FFF2-40B4-BE49-F238E27FC236}">
                <a16:creationId xmlns:a16="http://schemas.microsoft.com/office/drawing/2014/main" id="{814F1ECE-B72F-7D78-314C-EDCF258760B9}"/>
              </a:ext>
            </a:extLst>
          </p:cNvPr>
          <p:cNvSpPr txBox="1"/>
          <p:nvPr/>
        </p:nvSpPr>
        <p:spPr>
          <a:xfrm>
            <a:off x="4956088" y="2662714"/>
            <a:ext cx="1157368" cy="338554"/>
          </a:xfrm>
          <a:prstGeom prst="rect">
            <a:avLst/>
          </a:prstGeom>
          <a:noFill/>
        </p:spPr>
        <p:txBody>
          <a:bodyPr wrap="none" lIns="0" tIns="0" rIns="0" bIns="0" anchor="ctr">
            <a:spAutoFit/>
          </a:bodyPr>
          <a:lstStyle/>
          <a:p>
            <a:pPr algn="ctr" defTabSz="685800">
              <a:spcBef>
                <a:spcPts val="300"/>
              </a:spcBef>
              <a:buClr>
                <a:srgbClr val="FFFFFF"/>
              </a:buClr>
              <a:defRPr/>
            </a:pPr>
            <a:r>
              <a:rPr lang="en-US" sz="1400" b="1" kern="0">
                <a:solidFill>
                  <a:srgbClr val="2F3651"/>
                </a:solidFill>
                <a:cs typeface="Arial" panose="020B0604020202020204" pitchFamily="34" charset="0"/>
              </a:rPr>
              <a:t>OR 0,36</a:t>
            </a:r>
            <a:br>
              <a:rPr lang="en-US" sz="1400" b="1" kern="0">
                <a:solidFill>
                  <a:srgbClr val="2F3651"/>
                </a:solidFill>
                <a:cs typeface="Arial" panose="020B0604020202020204" pitchFamily="34" charset="0"/>
              </a:rPr>
            </a:br>
            <a:r>
              <a:rPr lang="en-US" sz="800" kern="0">
                <a:solidFill>
                  <a:srgbClr val="2F3651"/>
                </a:solidFill>
                <a:cs typeface="Arial" panose="020B0604020202020204" pitchFamily="34" charset="0"/>
              </a:rPr>
              <a:t>(95 %-KI: 0,29; 0,46)</a:t>
            </a:r>
          </a:p>
        </p:txBody>
      </p:sp>
      <p:sp>
        <p:nvSpPr>
          <p:cNvPr id="48" name="Rectangle: Rounded Corners 150">
            <a:extLst>
              <a:ext uri="{FF2B5EF4-FFF2-40B4-BE49-F238E27FC236}">
                <a16:creationId xmlns:a16="http://schemas.microsoft.com/office/drawing/2014/main" id="{CD6A78D6-1D30-E797-D746-13ACCC51E383}"/>
              </a:ext>
            </a:extLst>
          </p:cNvPr>
          <p:cNvSpPr/>
          <p:nvPr/>
        </p:nvSpPr>
        <p:spPr>
          <a:xfrm>
            <a:off x="4971141" y="3152130"/>
            <a:ext cx="1127263" cy="709137"/>
          </a:xfrm>
          <a:prstGeom prst="roundRect">
            <a:avLst>
              <a:gd name="adj" fmla="val 50000"/>
            </a:avLst>
          </a:prstGeom>
          <a:solidFill>
            <a:srgbClr val="347475"/>
          </a:solidFill>
          <a:ln w="25400" cap="flat" cmpd="sng" algn="ctr">
            <a:noFill/>
            <a:prstDash val="solid"/>
          </a:ln>
          <a:effectLst/>
        </p:spPr>
        <p:txBody>
          <a:bodyPr rtlCol="0" anchor="ctr"/>
          <a:lstStyle/>
          <a:p>
            <a:pPr marL="0" marR="0" lvl="0" indent="0" algn="ctr" defTabSz="514350" eaLnBrk="1" fontAlgn="auto" latinLnBrk="0" hangingPunct="1">
              <a:lnSpc>
                <a:spcPct val="90000"/>
              </a:lnSpc>
              <a:spcBef>
                <a:spcPts val="0"/>
              </a:spcBef>
              <a:spcAft>
                <a:spcPts val="0"/>
              </a:spcAft>
              <a:buClrTx/>
              <a:buSzTx/>
              <a:buFontTx/>
              <a:buNone/>
              <a:tabLst/>
              <a:defRPr/>
            </a:pPr>
            <a:r>
              <a:rPr lang="en-US" sz="1000" kern="0">
                <a:solidFill>
                  <a:prstClr val="white"/>
                </a:solidFill>
                <a:cs typeface="Arial" panose="020B0604020202020204" pitchFamily="34" charset="0"/>
              </a:rPr>
              <a:t>e</a:t>
            </a:r>
            <a:r>
              <a:rPr kumimoji="0" lang="en-US" sz="1000" b="0" i="0" u="none" strike="noStrike" kern="0" cap="none" spc="0" normalizeH="0" baseline="0" noProof="0">
                <a:ln>
                  <a:noFill/>
                </a:ln>
                <a:solidFill>
                  <a:prstClr val="white"/>
                </a:solidFill>
                <a:effectLst/>
                <a:uLnTx/>
                <a:uFillTx/>
                <a:ea typeface="+mn-ea"/>
                <a:cs typeface="Arial" panose="020B0604020202020204" pitchFamily="34" charset="0"/>
              </a:rPr>
              <a:t>in (Fach-) </a:t>
            </a:r>
            <a:r>
              <a:rPr kumimoji="0" lang="en-US" sz="1000" b="0" i="0" u="none" strike="noStrike" kern="0" cap="none" spc="0" normalizeH="0" baseline="0" noProof="0" err="1">
                <a:ln>
                  <a:noFill/>
                </a:ln>
                <a:solidFill>
                  <a:prstClr val="white"/>
                </a:solidFill>
                <a:effectLst/>
                <a:uLnTx/>
                <a:uFillTx/>
                <a:ea typeface="+mn-ea"/>
                <a:cs typeface="Arial" panose="020B0604020202020204" pitchFamily="34" charset="0"/>
              </a:rPr>
              <a:t>Hochschul</a:t>
            </a:r>
            <a:r>
              <a:rPr kumimoji="0" lang="en-US" sz="1000" b="0" i="0" u="none" strike="noStrike" kern="0" cap="none" spc="0" normalizeH="0" baseline="0" noProof="0">
                <a:ln>
                  <a:noFill/>
                </a:ln>
                <a:solidFill>
                  <a:prstClr val="white"/>
                </a:solidFill>
                <a:effectLst/>
                <a:uLnTx/>
                <a:uFillTx/>
                <a:ea typeface="+mn-ea"/>
                <a:cs typeface="Arial" panose="020B0604020202020204" pitchFamily="34" charset="0"/>
              </a:rPr>
              <a:t>-Studium zu </a:t>
            </a:r>
            <a:r>
              <a:rPr kumimoji="0" lang="en-US" sz="1000" b="0" i="0" u="none" strike="noStrike" kern="0" cap="none" spc="0" normalizeH="0" baseline="0" noProof="0" err="1">
                <a:ln>
                  <a:noFill/>
                </a:ln>
                <a:solidFill>
                  <a:prstClr val="white"/>
                </a:solidFill>
                <a:effectLst/>
                <a:uLnTx/>
                <a:uFillTx/>
                <a:ea typeface="+mn-ea"/>
                <a:cs typeface="Arial" panose="020B0604020202020204" pitchFamily="34" charset="0"/>
              </a:rPr>
              <a:t>beginnen</a:t>
            </a:r>
            <a:endParaRPr kumimoji="0" lang="en-US" sz="1000" b="0" i="0" u="none" strike="noStrike" kern="0" cap="none" spc="0" normalizeH="0" baseline="0" noProof="0">
              <a:ln>
                <a:noFill/>
              </a:ln>
              <a:solidFill>
                <a:prstClr val="white"/>
              </a:solidFill>
              <a:effectLst/>
              <a:uLnTx/>
              <a:uFillTx/>
              <a:ea typeface="+mn-ea"/>
              <a:cs typeface="Arial" panose="020B0604020202020204" pitchFamily="34" charset="0"/>
            </a:endParaRPr>
          </a:p>
        </p:txBody>
      </p:sp>
      <p:sp>
        <p:nvSpPr>
          <p:cNvPr id="49" name="Rectangle: Rounded Corners 44">
            <a:extLst>
              <a:ext uri="{FF2B5EF4-FFF2-40B4-BE49-F238E27FC236}">
                <a16:creationId xmlns:a16="http://schemas.microsoft.com/office/drawing/2014/main" id="{3BD979AF-C133-FD96-2E3F-73B6FEB9DEAD}"/>
              </a:ext>
            </a:extLst>
          </p:cNvPr>
          <p:cNvSpPr/>
          <p:nvPr/>
        </p:nvSpPr>
        <p:spPr>
          <a:xfrm>
            <a:off x="6584618" y="1840595"/>
            <a:ext cx="1631956" cy="2365644"/>
          </a:xfrm>
          <a:prstGeom prst="rect">
            <a:avLst/>
          </a:prstGeom>
          <a:solidFill>
            <a:srgbClr val="575D72">
              <a:lumMod val="20000"/>
              <a:lumOff val="80000"/>
              <a:alpha val="60000"/>
            </a:srgbClr>
          </a:solidFill>
          <a:ln w="25400" cap="flat" cmpd="sng" algn="ctr">
            <a:noFill/>
            <a:prstDash val="solid"/>
          </a:ln>
          <a:effectLst/>
        </p:spPr>
        <p:txBody>
          <a:bodyPr tIns="486000"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50" name="TextBox 40">
            <a:extLst>
              <a:ext uri="{FF2B5EF4-FFF2-40B4-BE49-F238E27FC236}">
                <a16:creationId xmlns:a16="http://schemas.microsoft.com/office/drawing/2014/main" id="{FB31A186-1F02-F4A4-A067-6946F5DF03CA}"/>
              </a:ext>
            </a:extLst>
          </p:cNvPr>
          <p:cNvSpPr txBox="1"/>
          <p:nvPr/>
        </p:nvSpPr>
        <p:spPr>
          <a:xfrm>
            <a:off x="6817103" y="2662714"/>
            <a:ext cx="1166986" cy="338554"/>
          </a:xfrm>
          <a:prstGeom prst="rect">
            <a:avLst/>
          </a:prstGeom>
          <a:noFill/>
        </p:spPr>
        <p:txBody>
          <a:bodyPr wrap="none" lIns="0" tIns="0" rIns="0" bIns="0" anchor="ctr">
            <a:spAutoFit/>
          </a:bodyPr>
          <a:lstStyle/>
          <a:p>
            <a:pPr algn="ctr" defTabSz="685800">
              <a:spcBef>
                <a:spcPts val="300"/>
              </a:spcBef>
              <a:buClr>
                <a:srgbClr val="FFFFFF"/>
              </a:buClr>
              <a:defRPr/>
            </a:pPr>
            <a:r>
              <a:rPr lang="en-US" sz="1400" b="1" kern="0">
                <a:solidFill>
                  <a:srgbClr val="2F3651"/>
                </a:solidFill>
                <a:cs typeface="Arial" panose="020B0604020202020204" pitchFamily="34" charset="0"/>
              </a:rPr>
              <a:t>OR 0,30</a:t>
            </a:r>
            <a:br>
              <a:rPr lang="en-US" sz="1400" b="1" kern="0">
                <a:solidFill>
                  <a:srgbClr val="2F3651"/>
                </a:solidFill>
                <a:cs typeface="Arial" panose="020B0604020202020204" pitchFamily="34" charset="0"/>
              </a:rPr>
            </a:br>
            <a:r>
              <a:rPr lang="en-US" sz="800" kern="0">
                <a:solidFill>
                  <a:srgbClr val="2F3651"/>
                </a:solidFill>
                <a:cs typeface="Arial" panose="020B0604020202020204" pitchFamily="34" charset="0"/>
              </a:rPr>
              <a:t>(95 %-KI: 0,20; 0,47)</a:t>
            </a:r>
          </a:p>
        </p:txBody>
      </p:sp>
      <p:sp>
        <p:nvSpPr>
          <p:cNvPr id="51" name="Rectangle: Rounded Corners 150">
            <a:extLst>
              <a:ext uri="{FF2B5EF4-FFF2-40B4-BE49-F238E27FC236}">
                <a16:creationId xmlns:a16="http://schemas.microsoft.com/office/drawing/2014/main" id="{5E0FD8D7-1071-DC75-9B0A-5BB34A408B89}"/>
              </a:ext>
            </a:extLst>
          </p:cNvPr>
          <p:cNvSpPr/>
          <p:nvPr/>
        </p:nvSpPr>
        <p:spPr>
          <a:xfrm>
            <a:off x="6836964" y="3152130"/>
            <a:ext cx="1127263" cy="709137"/>
          </a:xfrm>
          <a:prstGeom prst="roundRect">
            <a:avLst>
              <a:gd name="adj" fmla="val 50000"/>
            </a:avLst>
          </a:prstGeom>
          <a:solidFill>
            <a:srgbClr val="575D72"/>
          </a:solidFill>
          <a:ln w="25400" cap="flat" cmpd="sng" algn="ctr">
            <a:noFill/>
            <a:prstDash val="solid"/>
          </a:ln>
          <a:effectLst/>
        </p:spPr>
        <p:txBody>
          <a:bodyPr rtlCol="0" anchor="ctr"/>
          <a:lstStyle/>
          <a:p>
            <a:pPr lvl="0" algn="ctr" defTabSz="514350">
              <a:lnSpc>
                <a:spcPct val="90000"/>
              </a:lnSpc>
              <a:defRPr/>
            </a:pPr>
            <a:r>
              <a:rPr lang="en-US" sz="1000" kern="0" err="1">
                <a:solidFill>
                  <a:prstClr val="white"/>
                </a:solidFill>
                <a:cs typeface="Arial" panose="020B0604020202020204" pitchFamily="34" charset="0"/>
              </a:rPr>
              <a:t>ein</a:t>
            </a:r>
            <a:r>
              <a:rPr lang="en-US" sz="1000" kern="0">
                <a:solidFill>
                  <a:prstClr val="white"/>
                </a:solidFill>
                <a:cs typeface="Arial" panose="020B0604020202020204" pitchFamily="34" charset="0"/>
              </a:rPr>
              <a:t> (Fach-) </a:t>
            </a:r>
            <a:r>
              <a:rPr lang="en-US" sz="1000" kern="0" err="1">
                <a:solidFill>
                  <a:prstClr val="white"/>
                </a:solidFill>
                <a:cs typeface="Arial" panose="020B0604020202020204" pitchFamily="34" charset="0"/>
              </a:rPr>
              <a:t>Hochschul</a:t>
            </a:r>
            <a:r>
              <a:rPr lang="en-US" sz="1000" kern="0">
                <a:solidFill>
                  <a:prstClr val="white"/>
                </a:solidFill>
                <a:cs typeface="Arial" panose="020B0604020202020204" pitchFamily="34" charset="0"/>
              </a:rPr>
              <a:t>-Studium zu </a:t>
            </a:r>
            <a:r>
              <a:rPr lang="en-US" sz="1000" kern="0" err="1">
                <a:solidFill>
                  <a:prstClr val="white"/>
                </a:solidFill>
                <a:cs typeface="Arial" panose="020B0604020202020204" pitchFamily="34" charset="0"/>
              </a:rPr>
              <a:t>beenden</a:t>
            </a:r>
            <a:endParaRPr lang="en-US" sz="1000" kern="0">
              <a:solidFill>
                <a:prstClr val="white"/>
              </a:solidFill>
              <a:cs typeface="Arial" panose="020B0604020202020204" pitchFamily="34" charset="0"/>
            </a:endParaRPr>
          </a:p>
        </p:txBody>
      </p:sp>
      <p:sp>
        <p:nvSpPr>
          <p:cNvPr id="52" name="Arrow: Down 45">
            <a:extLst>
              <a:ext uri="{FF2B5EF4-FFF2-40B4-BE49-F238E27FC236}">
                <a16:creationId xmlns:a16="http://schemas.microsoft.com/office/drawing/2014/main" id="{52B1011B-5B49-6B4B-B5A0-DEF78FA7D481}"/>
              </a:ext>
            </a:extLst>
          </p:cNvPr>
          <p:cNvSpPr/>
          <p:nvPr/>
        </p:nvSpPr>
        <p:spPr>
          <a:xfrm>
            <a:off x="6525310" y="1840595"/>
            <a:ext cx="375443" cy="1154381"/>
          </a:xfrm>
          <a:prstGeom prst="downArrow">
            <a:avLst>
              <a:gd name="adj1" fmla="val 71545"/>
              <a:gd name="adj2" fmla="val 37432"/>
            </a:avLst>
          </a:prstGeom>
          <a:solidFill>
            <a:srgbClr val="575D72">
              <a:lumMod val="60000"/>
              <a:lumOff val="40000"/>
            </a:srgbClr>
          </a:solidFill>
          <a:ln w="12700" cap="flat" cmpd="sng" algn="ctr">
            <a:noFill/>
            <a:prstDash val="solid"/>
            <a:miter lim="800000"/>
          </a:ln>
          <a:effectLst/>
        </p:spPr>
        <p:txBody>
          <a:bodyPr rtlCol="0" anchor="ctr"/>
          <a:lstStyle/>
          <a:p>
            <a:pPr marL="0" marR="0" lvl="0" indent="0" algn="ctr" defTabSz="3429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ndParaRPr>
          </a:p>
        </p:txBody>
      </p:sp>
      <p:grpSp>
        <p:nvGrpSpPr>
          <p:cNvPr id="53" name="Group 36">
            <a:extLst>
              <a:ext uri="{FF2B5EF4-FFF2-40B4-BE49-F238E27FC236}">
                <a16:creationId xmlns:a16="http://schemas.microsoft.com/office/drawing/2014/main" id="{BE453514-9304-0F68-8FCA-21C11810056B}"/>
              </a:ext>
            </a:extLst>
          </p:cNvPr>
          <p:cNvGrpSpPr/>
          <p:nvPr/>
        </p:nvGrpSpPr>
        <p:grpSpPr>
          <a:xfrm>
            <a:off x="1467449" y="1933712"/>
            <a:ext cx="670937" cy="670937"/>
            <a:chOff x="1956599" y="2793436"/>
            <a:chExt cx="894582" cy="894582"/>
          </a:xfrm>
        </p:grpSpPr>
        <p:sp>
          <p:nvSpPr>
            <p:cNvPr id="54" name="Oval 10">
              <a:extLst>
                <a:ext uri="{FF2B5EF4-FFF2-40B4-BE49-F238E27FC236}">
                  <a16:creationId xmlns:a16="http://schemas.microsoft.com/office/drawing/2014/main" id="{71395341-A192-3C1E-01AE-5480F99BB13E}"/>
                </a:ext>
              </a:extLst>
            </p:cNvPr>
            <p:cNvSpPr/>
            <p:nvPr/>
          </p:nvSpPr>
          <p:spPr>
            <a:xfrm flipH="1">
              <a:off x="1956599" y="2793436"/>
              <a:ext cx="894582" cy="894582"/>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55" name="Graphic 34" descr="Female Profile outline">
              <a:extLst>
                <a:ext uri="{FF2B5EF4-FFF2-40B4-BE49-F238E27FC236}">
                  <a16:creationId xmlns:a16="http://schemas.microsoft.com/office/drawing/2014/main" id="{7549F353-55D2-F28C-F447-DD85A7ED04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095686" y="2903160"/>
              <a:ext cx="651253" cy="651253"/>
            </a:xfrm>
            <a:prstGeom prst="rect">
              <a:avLst/>
            </a:prstGeom>
          </p:spPr>
        </p:pic>
      </p:grpSp>
      <p:grpSp>
        <p:nvGrpSpPr>
          <p:cNvPr id="56" name="Group 37">
            <a:extLst>
              <a:ext uri="{FF2B5EF4-FFF2-40B4-BE49-F238E27FC236}">
                <a16:creationId xmlns:a16="http://schemas.microsoft.com/office/drawing/2014/main" id="{5131D527-FDC7-94AA-DEAB-371F84227B88}"/>
              </a:ext>
            </a:extLst>
          </p:cNvPr>
          <p:cNvGrpSpPr/>
          <p:nvPr/>
        </p:nvGrpSpPr>
        <p:grpSpPr>
          <a:xfrm>
            <a:off x="5199303" y="1933712"/>
            <a:ext cx="670937" cy="670937"/>
            <a:chOff x="6932404" y="2793436"/>
            <a:chExt cx="894582" cy="894582"/>
          </a:xfrm>
        </p:grpSpPr>
        <p:sp>
          <p:nvSpPr>
            <p:cNvPr id="57" name="Oval 10">
              <a:extLst>
                <a:ext uri="{FF2B5EF4-FFF2-40B4-BE49-F238E27FC236}">
                  <a16:creationId xmlns:a16="http://schemas.microsoft.com/office/drawing/2014/main" id="{7D66D6CB-94A8-98CA-3190-F1D0B455F14D}"/>
                </a:ext>
              </a:extLst>
            </p:cNvPr>
            <p:cNvSpPr/>
            <p:nvPr/>
          </p:nvSpPr>
          <p:spPr>
            <a:xfrm flipH="1">
              <a:off x="6932404" y="2793436"/>
              <a:ext cx="894582" cy="894582"/>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58" name="Graphic 35" descr="Female Profile outline">
              <a:extLst>
                <a:ext uri="{FF2B5EF4-FFF2-40B4-BE49-F238E27FC236}">
                  <a16:creationId xmlns:a16="http://schemas.microsoft.com/office/drawing/2014/main" id="{5B2CCD87-5FA7-63AD-E373-701FC00F19D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61386" y="2903160"/>
              <a:ext cx="651253" cy="651253"/>
            </a:xfrm>
            <a:prstGeom prst="rect">
              <a:avLst/>
            </a:prstGeom>
          </p:spPr>
        </p:pic>
      </p:grpSp>
      <p:grpSp>
        <p:nvGrpSpPr>
          <p:cNvPr id="59" name="Group 41">
            <a:extLst>
              <a:ext uri="{FF2B5EF4-FFF2-40B4-BE49-F238E27FC236}">
                <a16:creationId xmlns:a16="http://schemas.microsoft.com/office/drawing/2014/main" id="{61738C1D-1C63-853F-FB5E-1823700BAE6D}"/>
              </a:ext>
            </a:extLst>
          </p:cNvPr>
          <p:cNvGrpSpPr/>
          <p:nvPr/>
        </p:nvGrpSpPr>
        <p:grpSpPr>
          <a:xfrm>
            <a:off x="3333274" y="1933712"/>
            <a:ext cx="670937" cy="670937"/>
            <a:chOff x="4444365" y="2793436"/>
            <a:chExt cx="894582" cy="894582"/>
          </a:xfrm>
        </p:grpSpPr>
        <p:sp>
          <p:nvSpPr>
            <p:cNvPr id="60" name="Oval 10">
              <a:extLst>
                <a:ext uri="{FF2B5EF4-FFF2-40B4-BE49-F238E27FC236}">
                  <a16:creationId xmlns:a16="http://schemas.microsoft.com/office/drawing/2014/main" id="{6B4B197F-9922-C7E6-15F2-BE1D77E4F2F9}"/>
                </a:ext>
              </a:extLst>
            </p:cNvPr>
            <p:cNvSpPr/>
            <p:nvPr/>
          </p:nvSpPr>
          <p:spPr>
            <a:xfrm flipH="1">
              <a:off x="4444365" y="2793436"/>
              <a:ext cx="894582" cy="894582"/>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61" name="Graphic 38" descr="Male profile outline">
              <a:extLst>
                <a:ext uri="{FF2B5EF4-FFF2-40B4-BE49-F238E27FC236}">
                  <a16:creationId xmlns:a16="http://schemas.microsoft.com/office/drawing/2014/main" id="{1353005E-2B38-5D3D-EE6B-7A5FEDFF71E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544566" y="2880919"/>
              <a:ext cx="692974" cy="692974"/>
            </a:xfrm>
            <a:prstGeom prst="rect">
              <a:avLst/>
            </a:prstGeom>
          </p:spPr>
        </p:pic>
      </p:grpSp>
      <p:grpSp>
        <p:nvGrpSpPr>
          <p:cNvPr id="62" name="Group 40">
            <a:extLst>
              <a:ext uri="{FF2B5EF4-FFF2-40B4-BE49-F238E27FC236}">
                <a16:creationId xmlns:a16="http://schemas.microsoft.com/office/drawing/2014/main" id="{583AC9CD-82E3-0D48-9572-D6F2C647A0E6}"/>
              </a:ext>
            </a:extLst>
          </p:cNvPr>
          <p:cNvGrpSpPr/>
          <p:nvPr/>
        </p:nvGrpSpPr>
        <p:grpSpPr>
          <a:xfrm>
            <a:off x="7065127" y="1933712"/>
            <a:ext cx="670937" cy="670937"/>
            <a:chOff x="9420169" y="2793436"/>
            <a:chExt cx="894582" cy="894582"/>
          </a:xfrm>
        </p:grpSpPr>
        <p:sp>
          <p:nvSpPr>
            <p:cNvPr id="63" name="Oval 10">
              <a:extLst>
                <a:ext uri="{FF2B5EF4-FFF2-40B4-BE49-F238E27FC236}">
                  <a16:creationId xmlns:a16="http://schemas.microsoft.com/office/drawing/2014/main" id="{3E610A3B-B8B8-A361-0A7E-CDF9C1459C10}"/>
                </a:ext>
              </a:extLst>
            </p:cNvPr>
            <p:cNvSpPr/>
            <p:nvPr/>
          </p:nvSpPr>
          <p:spPr>
            <a:xfrm flipH="1">
              <a:off x="9420169" y="2793436"/>
              <a:ext cx="894582" cy="894582"/>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64" name="Graphic 39" descr="Male profile outline">
              <a:extLst>
                <a:ext uri="{FF2B5EF4-FFF2-40B4-BE49-F238E27FC236}">
                  <a16:creationId xmlns:a16="http://schemas.microsoft.com/office/drawing/2014/main" id="{D17A8405-5164-A55C-252E-37A60DD615B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522966" y="2880919"/>
              <a:ext cx="692974" cy="692974"/>
            </a:xfrm>
            <a:prstGeom prst="rect">
              <a:avLst/>
            </a:prstGeom>
          </p:spPr>
        </p:pic>
      </p:grpSp>
    </p:spTree>
    <p:extLst>
      <p:ext uri="{BB962C8B-B14F-4D97-AF65-F5344CB8AC3E}">
        <p14:creationId xmlns:p14="http://schemas.microsoft.com/office/powerpoint/2010/main" val="23643126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85B3BFF-8498-FF72-64E1-51B3F44E0454}"/>
            </a:ext>
          </a:extLst>
        </p:cNvPr>
        <p:cNvGrpSpPr/>
        <p:nvPr/>
      </p:nvGrpSpPr>
      <p:grpSpPr>
        <a:xfrm>
          <a:off x="0" y="0"/>
          <a:ext cx="0" cy="0"/>
          <a:chOff x="0" y="0"/>
          <a:chExt cx="0" cy="0"/>
        </a:xfrm>
      </p:grpSpPr>
      <p:sp>
        <p:nvSpPr>
          <p:cNvPr id="7" name="Textplatzhalter 9">
            <a:extLst>
              <a:ext uri="{FF2B5EF4-FFF2-40B4-BE49-F238E27FC236}">
                <a16:creationId xmlns:a16="http://schemas.microsoft.com/office/drawing/2014/main" id="{ADCFC606-E390-17C6-8562-083408C059FA}"/>
              </a:ext>
            </a:extLst>
          </p:cNvPr>
          <p:cNvSpPr txBox="1">
            <a:spLocks/>
          </p:cNvSpPr>
          <p:nvPr/>
        </p:nvSpPr>
        <p:spPr>
          <a:xfrm>
            <a:off x="314921" y="11758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hatte signifikanten Einfluss auf zahlreiche Aspekte der Lebensqualität der Betroffenen</a:t>
            </a:r>
            <a:r>
              <a:rPr kumimoji="0" lang="de-DE" sz="2000" b="1" i="0" u="none" strike="noStrike" kern="1200" cap="none" spc="0" normalizeH="0" baseline="30000" noProof="0">
                <a:ln>
                  <a:noFill/>
                </a:ln>
                <a:solidFill>
                  <a:srgbClr val="7030A0"/>
                </a:solidFill>
                <a:effectLst/>
                <a:uLnTx/>
                <a:uFillTx/>
                <a:latin typeface="Verdana"/>
                <a:ea typeface="+mn-ea"/>
                <a:cs typeface="+mn-cs"/>
              </a:rPr>
              <a:t>1-4</a:t>
            </a:r>
          </a:p>
        </p:txBody>
      </p:sp>
      <p:sp>
        <p:nvSpPr>
          <p:cNvPr id="11" name="Text Placeholder 8">
            <a:extLst>
              <a:ext uri="{FF2B5EF4-FFF2-40B4-BE49-F238E27FC236}">
                <a16:creationId xmlns:a16="http://schemas.microsoft.com/office/drawing/2014/main" id="{0DAE31A3-E14A-ACAD-6A1C-76E1840CBB30}"/>
              </a:ext>
            </a:extLst>
          </p:cNvPr>
          <p:cNvSpPr txBox="1">
            <a:spLocks/>
          </p:cNvSpPr>
          <p:nvPr/>
        </p:nvSpPr>
        <p:spPr>
          <a:xfrm>
            <a:off x="314921" y="4799297"/>
            <a:ext cx="8503202"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Daten aus einer Analyse von 702.018 Kindern in Schottland, bei der die Kinder mit T1D mit Gleichaltrigen ohne T1D verglichen wurden</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b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b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Daten aus einer dänischen Umfrage unter 2.415 Erwachsenen mit T1D und 48.511 Kontrollpersonen aus der Allgemeinbevölkerung</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b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br>
            <a:endPar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T1D: Typ-1-Diabetes.</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Fleming M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1700–7.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Nielsen HB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Res Clin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Pract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2016; 121: 62–8. </a:t>
            </a:r>
          </a:p>
        </p:txBody>
      </p:sp>
      <p:sp>
        <p:nvSpPr>
          <p:cNvPr id="40" name="Rounded Rectangle 18">
            <a:extLst>
              <a:ext uri="{FF2B5EF4-FFF2-40B4-BE49-F238E27FC236}">
                <a16:creationId xmlns:a16="http://schemas.microsoft.com/office/drawing/2014/main" id="{CAFE58FF-8293-3719-EA6E-572356933845}"/>
              </a:ext>
            </a:extLst>
          </p:cNvPr>
          <p:cNvSpPr/>
          <p:nvPr/>
        </p:nvSpPr>
        <p:spPr>
          <a:xfrm>
            <a:off x="4645415" y="2100424"/>
            <a:ext cx="3659619" cy="988440"/>
          </a:xfrm>
          <a:prstGeom prst="rect">
            <a:avLst/>
          </a:prstGeom>
          <a:solidFill>
            <a:srgbClr val="C7E7E4"/>
          </a:solidFill>
          <a:ln w="38100" cap="flat" cmpd="sng" algn="ctr">
            <a:noFill/>
            <a:prstDash val="solid"/>
            <a:miter lim="800000"/>
          </a:ln>
          <a:effectLst/>
        </p:spPr>
        <p:txBody>
          <a:bodyPr rtlCol="0" anchor="ctr"/>
          <a:lstStyle/>
          <a:p>
            <a:pPr marL="0" marR="0" lvl="0" indent="0" algn="ctr" defTabSz="457189" rtl="0" eaLnBrk="1" fontAlgn="auto" latinLnBrk="0" hangingPunct="1">
              <a:lnSpc>
                <a:spcPct val="90000"/>
              </a:lnSpc>
              <a:spcBef>
                <a:spcPts val="0"/>
              </a:spcBef>
              <a:spcAft>
                <a:spcPts val="300"/>
              </a:spcAft>
              <a:buClrTx/>
              <a:buSzTx/>
              <a:buFontTx/>
              <a:buNone/>
              <a:tabLst/>
              <a:defRPr/>
            </a:pPr>
            <a:endParaRPr kumimoji="0" lang="en-US" sz="1050" b="1" i="0" u="none" strike="noStrike" kern="1200" cap="none" spc="0" normalizeH="0" baseline="0" noProof="0">
              <a:ln>
                <a:noFill/>
              </a:ln>
              <a:solidFill>
                <a:srgbClr val="000000"/>
              </a:solidFill>
              <a:effectLst/>
              <a:uLnTx/>
              <a:uFillTx/>
              <a:ea typeface="+mn-ea"/>
              <a:cs typeface="+mn-cs"/>
            </a:endParaRPr>
          </a:p>
        </p:txBody>
      </p:sp>
      <p:sp>
        <p:nvSpPr>
          <p:cNvPr id="42" name="Rounded Rectangle 18">
            <a:extLst>
              <a:ext uri="{FF2B5EF4-FFF2-40B4-BE49-F238E27FC236}">
                <a16:creationId xmlns:a16="http://schemas.microsoft.com/office/drawing/2014/main" id="{9858174F-2F8E-303C-9E0D-B1388281BD4B}"/>
              </a:ext>
            </a:extLst>
          </p:cNvPr>
          <p:cNvSpPr/>
          <p:nvPr/>
        </p:nvSpPr>
        <p:spPr>
          <a:xfrm>
            <a:off x="841031" y="2100424"/>
            <a:ext cx="3659619" cy="988440"/>
          </a:xfrm>
          <a:prstGeom prst="rect">
            <a:avLst/>
          </a:prstGeom>
          <a:solidFill>
            <a:srgbClr val="C7E7E4"/>
          </a:solidFill>
          <a:ln w="38100" cap="flat" cmpd="sng" algn="ctr">
            <a:noFill/>
            <a:prstDash val="solid"/>
            <a:miter lim="800000"/>
          </a:ln>
          <a:effectLst/>
        </p:spPr>
        <p:txBody>
          <a:bodyPr rtlCol="0" anchor="ctr"/>
          <a:lstStyle/>
          <a:p>
            <a:pPr marL="0" marR="0" lvl="0" indent="0" algn="ctr" defTabSz="457189" rtl="0" eaLnBrk="1" fontAlgn="auto" latinLnBrk="0" hangingPunct="1">
              <a:lnSpc>
                <a:spcPct val="90000"/>
              </a:lnSpc>
              <a:spcBef>
                <a:spcPts val="0"/>
              </a:spcBef>
              <a:spcAft>
                <a:spcPts val="300"/>
              </a:spcAft>
              <a:buClrTx/>
              <a:buSzTx/>
              <a:buFontTx/>
              <a:buNone/>
              <a:tabLst/>
              <a:defRPr/>
            </a:pPr>
            <a:endParaRPr kumimoji="0" lang="en-US" sz="1050" b="1" i="0" u="none" strike="noStrike" kern="1200" cap="none" spc="0" normalizeH="0" baseline="30000" noProof="0">
              <a:ln>
                <a:noFill/>
              </a:ln>
              <a:solidFill>
                <a:srgbClr val="000000"/>
              </a:solidFill>
              <a:effectLst/>
              <a:uLnTx/>
              <a:uFillTx/>
              <a:ea typeface="+mn-ea"/>
              <a:cs typeface="+mn-cs"/>
            </a:endParaRPr>
          </a:p>
        </p:txBody>
      </p:sp>
      <p:grpSp>
        <p:nvGrpSpPr>
          <p:cNvPr id="43" name="Group 43">
            <a:extLst>
              <a:ext uri="{FF2B5EF4-FFF2-40B4-BE49-F238E27FC236}">
                <a16:creationId xmlns:a16="http://schemas.microsoft.com/office/drawing/2014/main" id="{0C21FE84-1B31-61F4-5374-F49390495408}"/>
              </a:ext>
            </a:extLst>
          </p:cNvPr>
          <p:cNvGrpSpPr/>
          <p:nvPr/>
        </p:nvGrpSpPr>
        <p:grpSpPr>
          <a:xfrm>
            <a:off x="7956655" y="2251744"/>
            <a:ext cx="685800" cy="685800"/>
            <a:chOff x="10864429" y="1444981"/>
            <a:chExt cx="914400" cy="914400"/>
          </a:xfrm>
        </p:grpSpPr>
        <p:sp>
          <p:nvSpPr>
            <p:cNvPr id="44" name="Oval 4">
              <a:extLst>
                <a:ext uri="{FF2B5EF4-FFF2-40B4-BE49-F238E27FC236}">
                  <a16:creationId xmlns:a16="http://schemas.microsoft.com/office/drawing/2014/main" id="{F9285FC2-76CF-C760-CC9E-4CBFC7A28D47}"/>
                </a:ext>
              </a:extLst>
            </p:cNvPr>
            <p:cNvSpPr/>
            <p:nvPr/>
          </p:nvSpPr>
          <p:spPr>
            <a:xfrm>
              <a:off x="10864429" y="1444981"/>
              <a:ext cx="914400" cy="9144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45" name="Graphic 13" descr="Briefcase outline">
              <a:extLst>
                <a:ext uri="{FF2B5EF4-FFF2-40B4-BE49-F238E27FC236}">
                  <a16:creationId xmlns:a16="http://schemas.microsoft.com/office/drawing/2014/main" id="{358CD556-22C1-8621-11DC-D791DE3192E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000129" y="1571056"/>
              <a:ext cx="636813" cy="636813"/>
            </a:xfrm>
            <a:prstGeom prst="rect">
              <a:avLst/>
            </a:prstGeom>
          </p:spPr>
        </p:pic>
      </p:grpSp>
      <p:sp>
        <p:nvSpPr>
          <p:cNvPr id="59" name="TextBox 20">
            <a:extLst>
              <a:ext uri="{FF2B5EF4-FFF2-40B4-BE49-F238E27FC236}">
                <a16:creationId xmlns:a16="http://schemas.microsoft.com/office/drawing/2014/main" id="{109DFC41-92C0-1600-FF5A-1CC22CEE87E7}"/>
              </a:ext>
            </a:extLst>
          </p:cNvPr>
          <p:cNvSpPr txBox="1"/>
          <p:nvPr/>
        </p:nvSpPr>
        <p:spPr>
          <a:xfrm>
            <a:off x="1588322" y="1751289"/>
            <a:ext cx="2165036" cy="290849"/>
          </a:xfrm>
          <a:prstGeom prst="rect">
            <a:avLst/>
          </a:prstGeom>
          <a:noFill/>
        </p:spPr>
        <p:txBody>
          <a:bodyPr wrap="square" lIns="0" tIns="0" rIns="0" bIns="0" rtlCol="0" anchor="b">
            <a:spAutoFit/>
          </a:body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US" sz="1050" b="1" i="0" u="none" strike="noStrike" kern="1200" cap="none" spc="-6" normalizeH="0" baseline="0" noProof="0" err="1">
                <a:ln>
                  <a:noFill/>
                </a:ln>
                <a:solidFill>
                  <a:srgbClr val="347475"/>
                </a:solidFill>
                <a:effectLst/>
                <a:uLnTx/>
                <a:uFillTx/>
                <a:ea typeface="+mn-ea"/>
                <a:cs typeface="Arial" panose="020B0604020202020204" pitchFamily="34" charset="0"/>
              </a:rPr>
              <a:t>Lernschwierigkeiten</a:t>
            </a:r>
            <a:r>
              <a:rPr kumimoji="0" lang="en-US" sz="1050" b="1" i="0" u="none" strike="noStrike" kern="1200" cap="none" spc="-6" normalizeH="0" baseline="0" noProof="0">
                <a:ln>
                  <a:noFill/>
                </a:ln>
                <a:solidFill>
                  <a:srgbClr val="347475"/>
                </a:solidFill>
                <a:effectLst/>
                <a:uLnTx/>
                <a:uFillTx/>
                <a:ea typeface="+mn-ea"/>
                <a:cs typeface="Arial" panose="020B0604020202020204" pitchFamily="34" charset="0"/>
              </a:rPr>
              <a:t> und Schulabwesenheit</a:t>
            </a:r>
            <a:r>
              <a:rPr kumimoji="0" lang="en-US" sz="1050" b="0" i="0" u="none" strike="noStrike" kern="1200" cap="none" spc="-6" normalizeH="0" baseline="30000" noProof="0">
                <a:ln>
                  <a:noFill/>
                </a:ln>
                <a:solidFill>
                  <a:srgbClr val="347475"/>
                </a:solidFill>
                <a:effectLst/>
                <a:uLnTx/>
                <a:uFillTx/>
                <a:ea typeface="+mn-ea"/>
                <a:cs typeface="Arial" panose="020B0604020202020204" pitchFamily="34" charset="0"/>
              </a:rPr>
              <a:t>1,</a:t>
            </a:r>
            <a:r>
              <a:rPr kumimoji="0" lang="en-US" sz="1050" b="0" i="0" u="none" strike="noStrike" kern="1200" cap="none" spc="-6" normalizeH="0" baseline="0" noProof="0">
                <a:ln>
                  <a:noFill/>
                </a:ln>
                <a:solidFill>
                  <a:srgbClr val="347475"/>
                </a:solidFill>
                <a:effectLst/>
                <a:uLnTx/>
                <a:uFillTx/>
                <a:ea typeface="+mn-ea"/>
                <a:cs typeface="Arial" panose="020B0604020202020204" pitchFamily="34" charset="0"/>
              </a:rPr>
              <a:t>*</a:t>
            </a:r>
          </a:p>
        </p:txBody>
      </p:sp>
      <p:sp>
        <p:nvSpPr>
          <p:cNvPr id="61" name="TextBox 20">
            <a:extLst>
              <a:ext uri="{FF2B5EF4-FFF2-40B4-BE49-F238E27FC236}">
                <a16:creationId xmlns:a16="http://schemas.microsoft.com/office/drawing/2014/main" id="{9A24D671-1C9A-27DE-B60F-834B3C10F57F}"/>
              </a:ext>
            </a:extLst>
          </p:cNvPr>
          <p:cNvSpPr txBox="1"/>
          <p:nvPr/>
        </p:nvSpPr>
        <p:spPr>
          <a:xfrm>
            <a:off x="5392707" y="1896714"/>
            <a:ext cx="2165036" cy="145424"/>
          </a:xfrm>
          <a:prstGeom prst="rect">
            <a:avLst/>
          </a:prstGeom>
          <a:noFill/>
        </p:spPr>
        <p:txBody>
          <a:bodyPr wrap="square" lIns="0" tIns="0" rIns="0" bIns="0" rtlCol="0" anchor="b">
            <a:spAutoFit/>
          </a:bodyPr>
          <a:lstStyle/>
          <a:p>
            <a:pPr marL="0" marR="0" lvl="0" indent="0" algn="ctr" defTabSz="514350" rtl="0" eaLnBrk="1" fontAlgn="auto" latinLnBrk="0" hangingPunct="1">
              <a:lnSpc>
                <a:spcPct val="90000"/>
              </a:lnSpc>
              <a:spcBef>
                <a:spcPts val="0"/>
              </a:spcBef>
              <a:spcAft>
                <a:spcPts val="0"/>
              </a:spcAft>
              <a:buClrTx/>
              <a:buSzTx/>
              <a:buFontTx/>
              <a:buNone/>
              <a:tabLst/>
              <a:defRPr/>
            </a:pPr>
            <a:r>
              <a:rPr kumimoji="0" lang="en-US" sz="1050" b="1" i="0" u="none" strike="noStrike" kern="1200" cap="none" spc="-6" normalizeH="0" baseline="0" noProof="0">
                <a:ln>
                  <a:noFill/>
                </a:ln>
                <a:solidFill>
                  <a:srgbClr val="347475"/>
                </a:solidFill>
                <a:effectLst/>
                <a:uLnTx/>
                <a:uFillTx/>
                <a:ea typeface="+mn-ea"/>
                <a:cs typeface="Arial" panose="020B0604020202020204" pitchFamily="34" charset="0"/>
              </a:rPr>
              <a:t>Erwerbstätigkeit</a:t>
            </a:r>
            <a:r>
              <a:rPr kumimoji="0" lang="en-US" sz="1050" b="0" i="0" u="none" strike="noStrike" kern="1200" cap="none" spc="-6" normalizeH="0" baseline="30000" noProof="0">
                <a:ln>
                  <a:noFill/>
                </a:ln>
                <a:solidFill>
                  <a:srgbClr val="347475"/>
                </a:solidFill>
                <a:effectLst/>
                <a:uLnTx/>
                <a:uFillTx/>
                <a:ea typeface="+mn-ea"/>
                <a:cs typeface="Arial" panose="020B0604020202020204" pitchFamily="34" charset="0"/>
              </a:rPr>
              <a:t>2,†</a:t>
            </a:r>
          </a:p>
        </p:txBody>
      </p:sp>
      <p:grpSp>
        <p:nvGrpSpPr>
          <p:cNvPr id="63" name="Group 11">
            <a:extLst>
              <a:ext uri="{FF2B5EF4-FFF2-40B4-BE49-F238E27FC236}">
                <a16:creationId xmlns:a16="http://schemas.microsoft.com/office/drawing/2014/main" id="{A821CC96-F127-8FC3-7374-7EAF318597CD}"/>
              </a:ext>
            </a:extLst>
          </p:cNvPr>
          <p:cNvGrpSpPr/>
          <p:nvPr/>
        </p:nvGrpSpPr>
        <p:grpSpPr>
          <a:xfrm>
            <a:off x="501546" y="2251744"/>
            <a:ext cx="685800" cy="685800"/>
            <a:chOff x="668728" y="2098678"/>
            <a:chExt cx="914400" cy="914400"/>
          </a:xfrm>
        </p:grpSpPr>
        <p:sp>
          <p:nvSpPr>
            <p:cNvPr id="128" name="Oval 2">
              <a:extLst>
                <a:ext uri="{FF2B5EF4-FFF2-40B4-BE49-F238E27FC236}">
                  <a16:creationId xmlns:a16="http://schemas.microsoft.com/office/drawing/2014/main" id="{92B523B6-BB02-908C-8568-DCDF74CA9E5D}"/>
                </a:ext>
              </a:extLst>
            </p:cNvPr>
            <p:cNvSpPr/>
            <p:nvPr/>
          </p:nvSpPr>
          <p:spPr>
            <a:xfrm>
              <a:off x="668728" y="2098678"/>
              <a:ext cx="914400" cy="9144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129" name="Graphic 10" descr="Idea outline">
              <a:extLst>
                <a:ext uri="{FF2B5EF4-FFF2-40B4-BE49-F238E27FC236}">
                  <a16:creationId xmlns:a16="http://schemas.microsoft.com/office/drawing/2014/main" id="{E140346C-819C-A0B9-D989-CEF1A7A4C9C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04569" y="2205756"/>
              <a:ext cx="720000" cy="720000"/>
            </a:xfrm>
            <a:prstGeom prst="rect">
              <a:avLst/>
            </a:prstGeom>
          </p:spPr>
        </p:pic>
      </p:grpSp>
      <p:sp>
        <p:nvSpPr>
          <p:cNvPr id="135" name="Textfeld 134">
            <a:extLst>
              <a:ext uri="{FF2B5EF4-FFF2-40B4-BE49-F238E27FC236}">
                <a16:creationId xmlns:a16="http://schemas.microsoft.com/office/drawing/2014/main" id="{7E67AC0F-258B-4A16-FD52-29657D809095}"/>
              </a:ext>
            </a:extLst>
          </p:cNvPr>
          <p:cNvSpPr txBox="1"/>
          <p:nvPr/>
        </p:nvSpPr>
        <p:spPr>
          <a:xfrm>
            <a:off x="1462926" y="2251744"/>
            <a:ext cx="2769286" cy="674031"/>
          </a:xfrm>
          <a:prstGeom prst="rect">
            <a:avLst/>
          </a:prstGeom>
          <a:noFill/>
        </p:spPr>
        <p:txBody>
          <a:bodyPr wrap="square">
            <a:spAutoFit/>
          </a:bodyPr>
          <a:lstStyle/>
          <a:p>
            <a:pPr marL="0" marR="0" lvl="0" indent="0" algn="ctr" defTabSz="457189" rtl="0" eaLnBrk="1" fontAlgn="auto" latinLnBrk="0" hangingPunct="1">
              <a:lnSpc>
                <a:spcPct val="90000"/>
              </a:lnSpc>
              <a:spcBef>
                <a:spcPts val="0"/>
              </a:spcBef>
              <a:spcAft>
                <a:spcPts val="300"/>
              </a:spcAft>
              <a:buClrTx/>
              <a:buSzTx/>
              <a:buFontTx/>
              <a:buNone/>
              <a:tabLst/>
              <a:defRPr/>
            </a:pPr>
            <a:r>
              <a:rPr kumimoji="0" lang="de-DE" sz="1050" b="1" i="0" u="none" strike="noStrike" kern="1200" cap="none" spc="0" normalizeH="0" baseline="0" noProof="0">
                <a:ln>
                  <a:noFill/>
                </a:ln>
                <a:solidFill>
                  <a:srgbClr val="2F3651"/>
                </a:solidFill>
                <a:effectLst/>
                <a:uLnTx/>
                <a:uFillTx/>
                <a:ea typeface="+mn-ea"/>
                <a:cs typeface="+mn-cs"/>
              </a:rPr>
              <a:t>Bei Menschen mit T1D </a:t>
            </a:r>
            <a:r>
              <a:rPr kumimoji="0" lang="de-DE" sz="1050" b="0" i="0" u="none" strike="noStrike" kern="1200" cap="none" spc="0" normalizeH="0" baseline="0" noProof="0">
                <a:ln>
                  <a:noFill/>
                </a:ln>
                <a:solidFill>
                  <a:srgbClr val="2F3651"/>
                </a:solidFill>
                <a:effectLst/>
                <a:uLnTx/>
                <a:uFillTx/>
                <a:ea typeface="+mn-ea"/>
                <a:cs typeface="+mn-cs"/>
              </a:rPr>
              <a:t>ist die </a:t>
            </a:r>
            <a:r>
              <a:rPr kumimoji="0" lang="de-DE" sz="1050" b="1" i="0" u="none" strike="noStrike" kern="1200" cap="none" spc="0" normalizeH="0" baseline="0" noProof="0">
                <a:ln>
                  <a:noFill/>
                </a:ln>
                <a:solidFill>
                  <a:srgbClr val="2F3651"/>
                </a:solidFill>
                <a:effectLst/>
                <a:uLnTx/>
                <a:uFillTx/>
                <a:ea typeface="+mn-ea"/>
                <a:cs typeface="+mn-cs"/>
              </a:rPr>
              <a:t>Wahrscheinlichkeit höher</a:t>
            </a:r>
            <a:r>
              <a:rPr kumimoji="0" lang="de-DE" sz="1050" b="0" i="0" u="none" strike="noStrike" kern="1200" cap="none" spc="0" normalizeH="0" baseline="0" noProof="0">
                <a:ln>
                  <a:noFill/>
                </a:ln>
                <a:solidFill>
                  <a:srgbClr val="2F3651"/>
                </a:solidFill>
                <a:effectLst/>
                <a:uLnTx/>
                <a:uFillTx/>
                <a:ea typeface="+mn-ea"/>
                <a:cs typeface="+mn-cs"/>
              </a:rPr>
              <a:t>, dass sie </a:t>
            </a:r>
            <a:r>
              <a:rPr kumimoji="0" lang="de-DE" sz="1050" b="1" i="0" u="none" strike="noStrike" kern="1200" cap="none" spc="0" normalizeH="0" baseline="0" noProof="0">
                <a:ln>
                  <a:noFill/>
                </a:ln>
                <a:solidFill>
                  <a:srgbClr val="2F3651"/>
                </a:solidFill>
                <a:effectLst/>
                <a:uLnTx/>
                <a:uFillTx/>
                <a:ea typeface="+mn-ea"/>
                <a:cs typeface="+mn-cs"/>
              </a:rPr>
              <a:t>der Schule fernbleiben </a:t>
            </a:r>
            <a:r>
              <a:rPr kumimoji="0" lang="de-DE" sz="1050" b="0" i="0" u="none" strike="noStrike" kern="1200" cap="none" spc="0" normalizeH="0" baseline="0" noProof="0">
                <a:ln>
                  <a:noFill/>
                </a:ln>
                <a:solidFill>
                  <a:srgbClr val="2F3651"/>
                </a:solidFill>
                <a:effectLst/>
                <a:uLnTx/>
                <a:uFillTx/>
                <a:ea typeface="+mn-ea"/>
                <a:cs typeface="+mn-cs"/>
              </a:rPr>
              <a:t>und dass sie</a:t>
            </a:r>
            <a:r>
              <a:rPr kumimoji="0" lang="de-DE" sz="1050" b="1" i="0" u="none" strike="noStrike" kern="1200" cap="none" spc="0" normalizeH="0" baseline="0" noProof="0">
                <a:ln>
                  <a:noFill/>
                </a:ln>
                <a:solidFill>
                  <a:srgbClr val="2F3651"/>
                </a:solidFill>
                <a:effectLst/>
                <a:uLnTx/>
                <a:uFillTx/>
                <a:ea typeface="+mn-ea"/>
                <a:cs typeface="+mn-cs"/>
              </a:rPr>
              <a:t> Nachhilfe-B</a:t>
            </a:r>
            <a:r>
              <a:rPr kumimoji="0" lang="de-DE" sz="1050" b="1" i="0" u="none" strike="noStrike" kern="1200" cap="none" spc="0" normalizeH="0" baseline="0" noProof="0" err="1">
                <a:ln>
                  <a:noFill/>
                </a:ln>
                <a:solidFill>
                  <a:srgbClr val="2F3651"/>
                </a:solidFill>
                <a:effectLst/>
                <a:uLnTx/>
                <a:uFillTx/>
                <a:ea typeface="+mn-ea"/>
                <a:cs typeface="+mn-cs"/>
              </a:rPr>
              <a:t>edarf</a:t>
            </a:r>
            <a:r>
              <a:rPr kumimoji="0" lang="de-DE" sz="1050" b="1" i="0" u="none" strike="noStrike" kern="1200" cap="none" spc="0" normalizeH="0" baseline="0" noProof="0">
                <a:ln>
                  <a:noFill/>
                </a:ln>
                <a:solidFill>
                  <a:srgbClr val="2F3651"/>
                </a:solidFill>
                <a:effectLst/>
                <a:uLnTx/>
                <a:uFillTx/>
                <a:ea typeface="+mn-ea"/>
                <a:cs typeface="+mn-cs"/>
              </a:rPr>
              <a:t> haben</a:t>
            </a:r>
            <a:endParaRPr kumimoji="0" lang="en-US" sz="1050" b="1" i="0" u="none" strike="noStrike" kern="1200" cap="none" spc="0" normalizeH="0" baseline="30000" noProof="0">
              <a:ln>
                <a:noFill/>
              </a:ln>
              <a:solidFill>
                <a:srgbClr val="2F3651"/>
              </a:solidFill>
              <a:effectLst/>
              <a:uLnTx/>
              <a:uFillTx/>
              <a:ea typeface="+mn-ea"/>
              <a:cs typeface="+mn-cs"/>
            </a:endParaRPr>
          </a:p>
        </p:txBody>
      </p:sp>
      <p:sp>
        <p:nvSpPr>
          <p:cNvPr id="17" name="Textfeld 16">
            <a:extLst>
              <a:ext uri="{FF2B5EF4-FFF2-40B4-BE49-F238E27FC236}">
                <a16:creationId xmlns:a16="http://schemas.microsoft.com/office/drawing/2014/main" id="{F57C7CEF-079A-EF81-C2A4-903334423339}"/>
              </a:ext>
            </a:extLst>
          </p:cNvPr>
          <p:cNvSpPr txBox="1"/>
          <p:nvPr/>
        </p:nvSpPr>
        <p:spPr>
          <a:xfrm>
            <a:off x="4918135" y="2256065"/>
            <a:ext cx="2767941" cy="674031"/>
          </a:xfrm>
          <a:prstGeom prst="rect">
            <a:avLst/>
          </a:prstGeom>
          <a:noFill/>
        </p:spPr>
        <p:txBody>
          <a:bodyPr wrap="square">
            <a:spAutoFit/>
          </a:bodyPr>
          <a:lstStyle/>
          <a:p>
            <a:pPr marL="0" marR="0" lvl="0" indent="0" algn="ctr" defTabSz="457189" rtl="0" eaLnBrk="1" fontAlgn="auto" latinLnBrk="0" hangingPunct="1">
              <a:lnSpc>
                <a:spcPct val="90000"/>
              </a:lnSpc>
              <a:spcBef>
                <a:spcPts val="0"/>
              </a:spcBef>
              <a:spcAft>
                <a:spcPts val="300"/>
              </a:spcAft>
              <a:buClrTx/>
              <a:buSzTx/>
              <a:buFontTx/>
              <a:buNone/>
              <a:tabLst/>
              <a:defRPr/>
            </a:pPr>
            <a:r>
              <a:rPr kumimoji="0" lang="en-US" sz="1050" b="0" i="0" u="none" strike="noStrike" kern="1200" cap="none" spc="0" normalizeH="0" baseline="0" noProof="0">
                <a:ln>
                  <a:noFill/>
                </a:ln>
                <a:solidFill>
                  <a:srgbClr val="2F3651"/>
                </a:solidFill>
                <a:effectLst/>
                <a:uLnTx/>
                <a:uFillTx/>
                <a:latin typeface="Verdana"/>
                <a:ea typeface="+mn-ea"/>
                <a:cs typeface="+mn-cs"/>
              </a:rPr>
              <a:t>T1D war </a:t>
            </a:r>
            <a:r>
              <a:rPr kumimoji="0" lang="en-US" sz="1050" b="0" i="0" u="none" strike="noStrike" kern="1200" cap="none" spc="0" normalizeH="0" baseline="0" noProof="0" err="1">
                <a:ln>
                  <a:noFill/>
                </a:ln>
                <a:solidFill>
                  <a:srgbClr val="2F3651"/>
                </a:solidFill>
                <a:effectLst/>
                <a:uLnTx/>
                <a:uFillTx/>
                <a:latin typeface="Verdana"/>
                <a:ea typeface="+mn-ea"/>
                <a:cs typeface="+mn-cs"/>
              </a:rPr>
              <a:t>assoziiert</a:t>
            </a:r>
            <a:r>
              <a:rPr kumimoji="0" lang="en-US" sz="1050" b="0" i="0" u="none" strike="noStrike" kern="1200" cap="none" spc="0" normalizeH="0" baseline="0" noProof="0">
                <a:ln>
                  <a:noFill/>
                </a:ln>
                <a:solidFill>
                  <a:srgbClr val="2F3651"/>
                </a:solidFill>
                <a:effectLst/>
                <a:uLnTx/>
                <a:uFillTx/>
                <a:latin typeface="Verdana"/>
                <a:ea typeface="+mn-ea"/>
                <a:cs typeface="+mn-cs"/>
              </a:rPr>
              <a:t> </a:t>
            </a:r>
            <a:r>
              <a:rPr kumimoji="0" lang="en-US" sz="1050" b="0" i="0" u="none" strike="noStrike" kern="1200" cap="none" spc="0" normalizeH="0" baseline="0" noProof="0" err="1">
                <a:ln>
                  <a:noFill/>
                </a:ln>
                <a:solidFill>
                  <a:srgbClr val="2F3651"/>
                </a:solidFill>
                <a:effectLst/>
                <a:uLnTx/>
                <a:uFillTx/>
                <a:latin typeface="Verdana"/>
                <a:ea typeface="+mn-ea"/>
                <a:cs typeface="+mn-cs"/>
              </a:rPr>
              <a:t>mit</a:t>
            </a:r>
            <a:r>
              <a:rPr kumimoji="0" lang="en-US" sz="1050" b="0" i="0" u="none" strike="noStrike" kern="1200" cap="none" spc="0" normalizeH="0" baseline="0" noProof="0">
                <a:ln>
                  <a:noFill/>
                </a:ln>
                <a:solidFill>
                  <a:srgbClr val="2F3651"/>
                </a:solidFill>
                <a:effectLst/>
                <a:uLnTx/>
                <a:uFillTx/>
                <a:latin typeface="Verdana"/>
                <a:ea typeface="+mn-ea"/>
                <a:cs typeface="+mn-cs"/>
              </a:rPr>
              <a:t> </a:t>
            </a:r>
            <a:br>
              <a:rPr kumimoji="0" lang="en-US" sz="1050" b="0" i="0" u="none" strike="noStrike" kern="1200" cap="none" spc="0" normalizeH="0" baseline="0" noProof="0">
                <a:ln>
                  <a:noFill/>
                </a:ln>
                <a:solidFill>
                  <a:srgbClr val="2F3651"/>
                </a:solidFill>
                <a:effectLst/>
                <a:uLnTx/>
                <a:uFillTx/>
                <a:latin typeface="Verdana"/>
                <a:ea typeface="+mn-ea"/>
                <a:cs typeface="+mn-cs"/>
              </a:rPr>
            </a:br>
            <a:r>
              <a:rPr kumimoji="0" lang="en-US" sz="1050" b="0" i="0" u="none" strike="noStrike" kern="1200" cap="none" spc="0" normalizeH="0" baseline="0" noProof="0" err="1">
                <a:ln>
                  <a:noFill/>
                </a:ln>
                <a:solidFill>
                  <a:srgbClr val="2F3651"/>
                </a:solidFill>
                <a:effectLst/>
                <a:uLnTx/>
                <a:uFillTx/>
                <a:latin typeface="Verdana"/>
                <a:ea typeface="+mn-ea"/>
                <a:cs typeface="+mn-cs"/>
              </a:rPr>
              <a:t>höheren</a:t>
            </a:r>
            <a:r>
              <a:rPr kumimoji="0" lang="en-US" sz="1050" b="0" i="0" u="none" strike="noStrike" kern="1200" cap="none" spc="0" normalizeH="0" baseline="0" noProof="0">
                <a:ln>
                  <a:noFill/>
                </a:ln>
                <a:solidFill>
                  <a:srgbClr val="2F3651"/>
                </a:solidFill>
                <a:effectLst/>
                <a:uLnTx/>
                <a:uFillTx/>
                <a:latin typeface="Verdana"/>
                <a:ea typeface="+mn-ea"/>
                <a:cs typeface="+mn-cs"/>
              </a:rPr>
              <a:t> </a:t>
            </a:r>
            <a:r>
              <a:rPr kumimoji="0" lang="en-US" sz="1050" b="1" i="0" u="none" strike="noStrike" kern="1200" cap="none" spc="0" normalizeH="0" baseline="0" noProof="0" err="1">
                <a:ln>
                  <a:noFill/>
                </a:ln>
                <a:solidFill>
                  <a:srgbClr val="2F3651"/>
                </a:solidFill>
                <a:effectLst/>
                <a:uLnTx/>
                <a:uFillTx/>
                <a:latin typeface="Verdana"/>
                <a:ea typeface="+mn-ea"/>
                <a:cs typeface="+mn-cs"/>
              </a:rPr>
              <a:t>Raten</a:t>
            </a:r>
            <a:r>
              <a:rPr kumimoji="0" lang="en-US" sz="1050" b="1" i="0" u="none" strike="noStrike" kern="1200" cap="none" spc="0" normalizeH="0" baseline="0" noProof="0">
                <a:ln>
                  <a:noFill/>
                </a:ln>
                <a:solidFill>
                  <a:srgbClr val="2F3651"/>
                </a:solidFill>
                <a:effectLst/>
                <a:uLnTx/>
                <a:uFillTx/>
                <a:latin typeface="Verdana"/>
                <a:ea typeface="+mn-ea"/>
                <a:cs typeface="+mn-cs"/>
              </a:rPr>
              <a:t> an </a:t>
            </a:r>
            <a:r>
              <a:rPr kumimoji="0" lang="en-US" sz="1050" b="1" i="0" u="none" strike="noStrike" kern="1200" cap="none" spc="0" normalizeH="0" baseline="0" noProof="0" err="1">
                <a:ln>
                  <a:noFill/>
                </a:ln>
                <a:solidFill>
                  <a:srgbClr val="2F3651"/>
                </a:solidFill>
                <a:effectLst/>
                <a:uLnTx/>
                <a:uFillTx/>
                <a:latin typeface="Verdana"/>
                <a:ea typeface="+mn-ea"/>
                <a:cs typeface="+mn-cs"/>
              </a:rPr>
              <a:t>Arbeitslosigkeit</a:t>
            </a:r>
            <a:br>
              <a:rPr kumimoji="0" lang="en-US" sz="1050" b="1" i="0" u="none" strike="noStrike" kern="1200" cap="none" spc="0" normalizeH="0" baseline="0" noProof="0">
                <a:ln>
                  <a:noFill/>
                </a:ln>
                <a:solidFill>
                  <a:srgbClr val="2F3651"/>
                </a:solidFill>
                <a:effectLst/>
                <a:uLnTx/>
                <a:uFillTx/>
                <a:latin typeface="Verdana"/>
                <a:ea typeface="+mn-ea"/>
                <a:cs typeface="+mn-cs"/>
              </a:rPr>
            </a:br>
            <a:r>
              <a:rPr kumimoji="0" lang="en-US" sz="1050" b="0" i="0" u="none" strike="noStrike" kern="1200" cap="none" spc="0" normalizeH="0" baseline="0" noProof="0">
                <a:ln>
                  <a:noFill/>
                </a:ln>
                <a:solidFill>
                  <a:srgbClr val="2F3651"/>
                </a:solidFill>
                <a:effectLst/>
                <a:uLnTx/>
                <a:uFillTx/>
                <a:latin typeface="Verdana"/>
                <a:ea typeface="+mn-ea"/>
                <a:cs typeface="+mn-cs"/>
              </a:rPr>
              <a:t>und der </a:t>
            </a:r>
            <a:r>
              <a:rPr kumimoji="0" lang="en-US" sz="1050" b="0" i="0" u="none" strike="noStrike" kern="1200" cap="none" spc="0" normalizeH="0" baseline="0" noProof="0" err="1">
                <a:ln>
                  <a:noFill/>
                </a:ln>
                <a:solidFill>
                  <a:srgbClr val="2F3651"/>
                </a:solidFill>
                <a:effectLst/>
                <a:uLnTx/>
                <a:uFillTx/>
                <a:latin typeface="Verdana"/>
                <a:ea typeface="+mn-ea"/>
                <a:cs typeface="+mn-cs"/>
              </a:rPr>
              <a:t>Inanspruchnahme</a:t>
            </a:r>
            <a:r>
              <a:rPr kumimoji="0" lang="en-US" sz="1050" b="0" i="0" u="none" strike="noStrike" kern="1200" cap="none" spc="0" normalizeH="0" baseline="0" noProof="0">
                <a:ln>
                  <a:noFill/>
                </a:ln>
                <a:solidFill>
                  <a:srgbClr val="2F3651"/>
                </a:solidFill>
                <a:effectLst/>
                <a:uLnTx/>
                <a:uFillTx/>
                <a:latin typeface="Verdana"/>
                <a:ea typeface="+mn-ea"/>
                <a:cs typeface="+mn-cs"/>
              </a:rPr>
              <a:t> von </a:t>
            </a:r>
            <a:r>
              <a:rPr kumimoji="0" lang="en-US" sz="1050" b="1" i="0" u="none" strike="noStrike" kern="1200" cap="none" spc="0" normalizeH="0" baseline="0" noProof="0" err="1">
                <a:ln>
                  <a:noFill/>
                </a:ln>
                <a:solidFill>
                  <a:srgbClr val="2F3651"/>
                </a:solidFill>
                <a:effectLst/>
                <a:uLnTx/>
                <a:uFillTx/>
                <a:latin typeface="Verdana"/>
                <a:ea typeface="+mn-ea"/>
                <a:cs typeface="+mn-cs"/>
              </a:rPr>
              <a:t>Krankschreibungen</a:t>
            </a:r>
            <a:endParaRPr kumimoji="0" lang="en-US" sz="1050" b="1" i="0" u="none" strike="noStrike" kern="1200" cap="none" spc="0" normalizeH="0" baseline="0" noProof="0">
              <a:ln>
                <a:noFill/>
              </a:ln>
              <a:solidFill>
                <a:srgbClr val="2F3651"/>
              </a:solidFill>
              <a:effectLst/>
              <a:uLnTx/>
              <a:uFillTx/>
              <a:latin typeface="Verdana"/>
              <a:ea typeface="+mn-ea"/>
              <a:cs typeface="+mn-cs"/>
            </a:endParaRPr>
          </a:p>
        </p:txBody>
      </p:sp>
    </p:spTree>
    <p:extLst>
      <p:ext uri="{BB962C8B-B14F-4D97-AF65-F5344CB8AC3E}">
        <p14:creationId xmlns:p14="http://schemas.microsoft.com/office/powerpoint/2010/main" val="28364643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48AFBA-FE01-695B-97B4-C6AFD2047B71}"/>
            </a:ext>
          </a:extLst>
        </p:cNvPr>
        <p:cNvGrpSpPr/>
        <p:nvPr/>
      </p:nvGrpSpPr>
      <p:grpSpPr>
        <a:xfrm>
          <a:off x="0" y="0"/>
          <a:ext cx="0" cy="0"/>
          <a:chOff x="0" y="0"/>
          <a:chExt cx="0" cy="0"/>
        </a:xfrm>
      </p:grpSpPr>
      <p:cxnSp>
        <p:nvCxnSpPr>
          <p:cNvPr id="10" name="Verbinder: gewinkelt 9">
            <a:extLst>
              <a:ext uri="{FF2B5EF4-FFF2-40B4-BE49-F238E27FC236}">
                <a16:creationId xmlns:a16="http://schemas.microsoft.com/office/drawing/2014/main" id="{D28B0E58-8590-5116-DE4D-5CEF1F968014}"/>
              </a:ext>
            </a:extLst>
          </p:cNvPr>
          <p:cNvCxnSpPr/>
          <p:nvPr/>
        </p:nvCxnSpPr>
        <p:spPr>
          <a:xfrm flipV="1">
            <a:off x="1414581" y="3797060"/>
            <a:ext cx="2975608" cy="68017"/>
          </a:xfrm>
          <a:prstGeom prst="bentConnector3">
            <a:avLst>
              <a:gd name="adj1" fmla="val 99958"/>
            </a:avLst>
          </a:prstGeom>
          <a:ln w="9525">
            <a:solidFill>
              <a:srgbClr val="6E7AAB"/>
            </a:solidFill>
          </a:ln>
        </p:spPr>
        <p:style>
          <a:lnRef idx="1">
            <a:schemeClr val="accent1"/>
          </a:lnRef>
          <a:fillRef idx="0">
            <a:schemeClr val="accent1"/>
          </a:fillRef>
          <a:effectRef idx="0">
            <a:schemeClr val="accent1"/>
          </a:effectRef>
          <a:fontRef idx="minor">
            <a:schemeClr val="tx1"/>
          </a:fontRef>
        </p:style>
      </p:cxnSp>
      <p:sp>
        <p:nvSpPr>
          <p:cNvPr id="7" name="Textplatzhalter 9">
            <a:extLst>
              <a:ext uri="{FF2B5EF4-FFF2-40B4-BE49-F238E27FC236}">
                <a16:creationId xmlns:a16="http://schemas.microsoft.com/office/drawing/2014/main" id="{32739FB1-175F-680A-C638-0511E58CED58}"/>
              </a:ext>
            </a:extLst>
          </p:cNvPr>
          <p:cNvSpPr txBox="1">
            <a:spLocks/>
          </p:cNvSpPr>
          <p:nvPr/>
        </p:nvSpPr>
        <p:spPr>
          <a:xfrm>
            <a:off x="314921" y="11377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ist für die Betroffenen eine lebenslange Belastung</a:t>
            </a:r>
            <a:r>
              <a:rPr kumimoji="0" lang="de-DE" sz="2000" b="1" i="0" u="none" strike="noStrike" kern="1200" cap="none" spc="0" normalizeH="0" baseline="30000" noProof="0">
                <a:ln>
                  <a:noFill/>
                </a:ln>
                <a:solidFill>
                  <a:srgbClr val="7030A0"/>
                </a:solidFill>
                <a:effectLst/>
                <a:uLnTx/>
                <a:uFillTx/>
                <a:latin typeface="Verdana"/>
                <a:ea typeface="+mn-ea"/>
                <a:cs typeface="+mn-cs"/>
              </a:rPr>
              <a:t>1-9</a:t>
            </a:r>
          </a:p>
        </p:txBody>
      </p:sp>
      <p:grpSp>
        <p:nvGrpSpPr>
          <p:cNvPr id="97" name="Gruppieren 96">
            <a:extLst>
              <a:ext uri="{FF2B5EF4-FFF2-40B4-BE49-F238E27FC236}">
                <a16:creationId xmlns:a16="http://schemas.microsoft.com/office/drawing/2014/main" id="{C9B86816-D246-8B44-34EC-2E7DBB64CEA4}"/>
              </a:ext>
            </a:extLst>
          </p:cNvPr>
          <p:cNvGrpSpPr/>
          <p:nvPr/>
        </p:nvGrpSpPr>
        <p:grpSpPr>
          <a:xfrm>
            <a:off x="334476" y="902123"/>
            <a:ext cx="8478000" cy="3451582"/>
            <a:chOff x="261214" y="1334509"/>
            <a:chExt cx="11400414" cy="4624575"/>
          </a:xfrm>
        </p:grpSpPr>
        <p:cxnSp>
          <p:nvCxnSpPr>
            <p:cNvPr id="98" name="Straight Connector 75">
              <a:extLst>
                <a:ext uri="{FF2B5EF4-FFF2-40B4-BE49-F238E27FC236}">
                  <a16:creationId xmlns:a16="http://schemas.microsoft.com/office/drawing/2014/main" id="{801A7026-0651-5C86-076B-12F3EFB14FA0}"/>
                </a:ext>
              </a:extLst>
            </p:cNvPr>
            <p:cNvCxnSpPr>
              <a:cxnSpLocks/>
            </p:cNvCxnSpPr>
            <p:nvPr/>
          </p:nvCxnSpPr>
          <p:spPr>
            <a:xfrm>
              <a:off x="830584" y="2855213"/>
              <a:ext cx="3270991" cy="0"/>
            </a:xfrm>
            <a:prstGeom prst="line">
              <a:avLst/>
            </a:prstGeom>
            <a:noFill/>
            <a:ln w="9525" cap="flat" cmpd="sng" algn="ctr">
              <a:solidFill>
                <a:srgbClr val="CC9C50"/>
              </a:solidFill>
              <a:prstDash val="solid"/>
            </a:ln>
            <a:effectLst/>
          </p:spPr>
        </p:cxnSp>
        <p:cxnSp>
          <p:nvCxnSpPr>
            <p:cNvPr id="99" name="Straight Connector 70">
              <a:extLst>
                <a:ext uri="{FF2B5EF4-FFF2-40B4-BE49-F238E27FC236}">
                  <a16:creationId xmlns:a16="http://schemas.microsoft.com/office/drawing/2014/main" id="{12FE9CB7-8525-BC8B-6C5A-DB6B388C9906}"/>
                </a:ext>
              </a:extLst>
            </p:cNvPr>
            <p:cNvCxnSpPr>
              <a:cxnSpLocks/>
            </p:cNvCxnSpPr>
            <p:nvPr/>
          </p:nvCxnSpPr>
          <p:spPr>
            <a:xfrm>
              <a:off x="8025633" y="3374375"/>
              <a:ext cx="2973575" cy="0"/>
            </a:xfrm>
            <a:prstGeom prst="line">
              <a:avLst/>
            </a:prstGeom>
            <a:noFill/>
            <a:ln w="9525" cap="flat" cmpd="sng" algn="ctr">
              <a:solidFill>
                <a:srgbClr val="71BFC0"/>
              </a:solidFill>
              <a:prstDash val="solid"/>
            </a:ln>
            <a:effectLst/>
          </p:spPr>
        </p:cxnSp>
        <p:graphicFrame>
          <p:nvGraphicFramePr>
            <p:cNvPr id="100" name="Chart 48">
              <a:extLst>
                <a:ext uri="{FF2B5EF4-FFF2-40B4-BE49-F238E27FC236}">
                  <a16:creationId xmlns:a16="http://schemas.microsoft.com/office/drawing/2014/main" id="{3CE1FCFC-7B3B-C587-B3F8-F81DBA350FE5}"/>
                </a:ext>
              </a:extLst>
            </p:cNvPr>
            <p:cNvGraphicFramePr/>
            <p:nvPr/>
          </p:nvGraphicFramePr>
          <p:xfrm>
            <a:off x="2881486" y="1334509"/>
            <a:ext cx="6301037" cy="3960127"/>
          </p:xfrm>
          <a:graphic>
            <a:graphicData uri="http://schemas.openxmlformats.org/drawingml/2006/chart">
              <c:chart xmlns:c="http://schemas.openxmlformats.org/drawingml/2006/chart" xmlns:r="http://schemas.openxmlformats.org/officeDocument/2006/relationships" r:id="rId3"/>
            </a:graphicData>
          </a:graphic>
        </p:graphicFrame>
        <p:sp>
          <p:nvSpPr>
            <p:cNvPr id="101" name="Oval 7">
              <a:extLst>
                <a:ext uri="{FF2B5EF4-FFF2-40B4-BE49-F238E27FC236}">
                  <a16:creationId xmlns:a16="http://schemas.microsoft.com/office/drawing/2014/main" id="{6A357AC1-923B-A2D1-1D6D-73C555FE7FB5}"/>
                </a:ext>
              </a:extLst>
            </p:cNvPr>
            <p:cNvSpPr/>
            <p:nvPr/>
          </p:nvSpPr>
          <p:spPr>
            <a:xfrm>
              <a:off x="5136129" y="2421472"/>
              <a:ext cx="1800000" cy="1800000"/>
            </a:xfrm>
            <a:prstGeom prst="ellipse">
              <a:avLst/>
            </a:prstGeom>
            <a:solidFill>
              <a:srgbClr val="2F3651">
                <a:lumMod val="20000"/>
                <a:lumOff val="80000"/>
              </a:srgbClr>
            </a:solidFill>
            <a:ln w="25400" cap="flat" cmpd="sng" algn="ctr">
              <a:noFill/>
              <a:prstDash val="solid"/>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000000"/>
                  </a:solidFill>
                  <a:effectLst/>
                  <a:uLnTx/>
                  <a:uFillTx/>
                  <a:latin typeface="Verdana"/>
                  <a:ea typeface="+mn-ea"/>
                  <a:cs typeface="Arial" panose="020B0604020202020204" pitchFamily="34" charset="0"/>
                </a:rPr>
                <a:t>T1D</a:t>
              </a:r>
            </a:p>
          </p:txBody>
        </p:sp>
        <p:sp>
          <p:nvSpPr>
            <p:cNvPr id="102" name="Oval 11">
              <a:extLst>
                <a:ext uri="{FF2B5EF4-FFF2-40B4-BE49-F238E27FC236}">
                  <a16:creationId xmlns:a16="http://schemas.microsoft.com/office/drawing/2014/main" id="{24EE7FB1-42D0-738D-F237-FE85C530E650}"/>
                </a:ext>
              </a:extLst>
            </p:cNvPr>
            <p:cNvSpPr/>
            <p:nvPr/>
          </p:nvSpPr>
          <p:spPr>
            <a:xfrm>
              <a:off x="4676003" y="2204168"/>
              <a:ext cx="231434" cy="231434"/>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3" name="Oval 12">
              <a:extLst>
                <a:ext uri="{FF2B5EF4-FFF2-40B4-BE49-F238E27FC236}">
                  <a16:creationId xmlns:a16="http://schemas.microsoft.com/office/drawing/2014/main" id="{5AD3625A-1F51-A476-FDBF-8D3D93885B2B}"/>
                </a:ext>
              </a:extLst>
            </p:cNvPr>
            <p:cNvSpPr/>
            <p:nvPr/>
          </p:nvSpPr>
          <p:spPr>
            <a:xfrm>
              <a:off x="7164821" y="2216467"/>
              <a:ext cx="231434" cy="231434"/>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4" name="Oval 13">
              <a:extLst>
                <a:ext uri="{FF2B5EF4-FFF2-40B4-BE49-F238E27FC236}">
                  <a16:creationId xmlns:a16="http://schemas.microsoft.com/office/drawing/2014/main" id="{BAACB0EF-7786-2470-3402-F6021E29FCDA}"/>
                </a:ext>
              </a:extLst>
            </p:cNvPr>
            <p:cNvSpPr/>
            <p:nvPr/>
          </p:nvSpPr>
          <p:spPr>
            <a:xfrm>
              <a:off x="5903433" y="1599210"/>
              <a:ext cx="231434" cy="231434"/>
            </a:xfrm>
            <a:prstGeom prst="ellipse">
              <a:avLst/>
            </a:prstGeom>
            <a:solidFill>
              <a:srgbClr val="CC9C50">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5" name="Oval 14">
              <a:extLst>
                <a:ext uri="{FF2B5EF4-FFF2-40B4-BE49-F238E27FC236}">
                  <a16:creationId xmlns:a16="http://schemas.microsoft.com/office/drawing/2014/main" id="{99E9DDB5-2D51-35C7-0F56-E132C7D33A16}"/>
                </a:ext>
              </a:extLst>
            </p:cNvPr>
            <p:cNvSpPr/>
            <p:nvPr/>
          </p:nvSpPr>
          <p:spPr>
            <a:xfrm>
              <a:off x="7466275" y="3556326"/>
              <a:ext cx="231434" cy="231434"/>
            </a:xfrm>
            <a:prstGeom prst="ellipse">
              <a:avLst/>
            </a:prstGeom>
            <a:solidFill>
              <a:srgbClr val="347475">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6" name="TextBox 15">
              <a:extLst>
                <a:ext uri="{FF2B5EF4-FFF2-40B4-BE49-F238E27FC236}">
                  <a16:creationId xmlns:a16="http://schemas.microsoft.com/office/drawing/2014/main" id="{FF1ED414-F40F-4BDE-C8B3-885967FB02D6}"/>
                </a:ext>
              </a:extLst>
            </p:cNvPr>
            <p:cNvSpPr txBox="1"/>
            <p:nvPr/>
          </p:nvSpPr>
          <p:spPr>
            <a:xfrm>
              <a:off x="2270052" y="551372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6E7AAB"/>
                  </a:solidFill>
                  <a:effectLst/>
                  <a:uLnTx/>
                  <a:uFillTx/>
                  <a:latin typeface="Verdana"/>
                  <a:ea typeface="+mn-ea"/>
                  <a:cs typeface="Arial" panose="020B0604020202020204" pitchFamily="34" charset="0"/>
                </a:rPr>
                <a:t>Arbeits</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a:t>
              </a:r>
              <a:r>
                <a:rPr kumimoji="0" lang="en-US" sz="1200" b="1" i="0" u="none" strike="noStrike" kern="0" cap="none" spc="0" normalizeH="0" baseline="0" noProof="0" err="1">
                  <a:ln>
                    <a:noFill/>
                  </a:ln>
                  <a:solidFill>
                    <a:srgbClr val="6E7AAB"/>
                  </a:solidFill>
                  <a:effectLst/>
                  <a:uLnTx/>
                  <a:uFillTx/>
                  <a:latin typeface="Verdana"/>
                  <a:ea typeface="+mn-ea"/>
                  <a:cs typeface="Arial" panose="020B0604020202020204" pitchFamily="34" charset="0"/>
                </a:rPr>
                <a:t>schulische</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6E7AAB"/>
                  </a:solidFill>
                  <a:effectLst/>
                  <a:uLnTx/>
                  <a:uFillTx/>
                  <a:latin typeface="Verdana"/>
                  <a:ea typeface="+mn-ea"/>
                  <a:cs typeface="Arial" panose="020B0604020202020204" pitchFamily="34" charset="0"/>
                </a:rPr>
                <a:t>5,6</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  </a:t>
              </a:r>
            </a:p>
          </p:txBody>
        </p:sp>
        <p:cxnSp>
          <p:nvCxnSpPr>
            <p:cNvPr id="107" name="Straight Connector 16">
              <a:extLst>
                <a:ext uri="{FF2B5EF4-FFF2-40B4-BE49-F238E27FC236}">
                  <a16:creationId xmlns:a16="http://schemas.microsoft.com/office/drawing/2014/main" id="{FF196990-FE9E-5AC0-34FE-98DD1BD20885}"/>
                </a:ext>
              </a:extLst>
            </p:cNvPr>
            <p:cNvCxnSpPr>
              <a:cxnSpLocks/>
            </p:cNvCxnSpPr>
            <p:nvPr/>
          </p:nvCxnSpPr>
          <p:spPr>
            <a:xfrm>
              <a:off x="1448715" y="1573310"/>
              <a:ext cx="3687414" cy="22048"/>
            </a:xfrm>
            <a:prstGeom prst="line">
              <a:avLst/>
            </a:prstGeom>
            <a:noFill/>
            <a:ln w="9525" cap="flat" cmpd="sng" algn="ctr">
              <a:solidFill>
                <a:srgbClr val="E0C496"/>
              </a:solidFill>
              <a:prstDash val="solid"/>
            </a:ln>
            <a:effectLst/>
          </p:spPr>
        </p:cxnSp>
        <p:sp>
          <p:nvSpPr>
            <p:cNvPr id="108" name="TextBox 17">
              <a:extLst>
                <a:ext uri="{FF2B5EF4-FFF2-40B4-BE49-F238E27FC236}">
                  <a16:creationId xmlns:a16="http://schemas.microsoft.com/office/drawing/2014/main" id="{A0F45B8E-A644-4CD2-B873-144A31A1C9FF}"/>
                </a:ext>
              </a:extLst>
            </p:cNvPr>
            <p:cNvSpPr txBox="1"/>
            <p:nvPr/>
          </p:nvSpPr>
          <p:spPr>
            <a:xfrm>
              <a:off x="1945684" y="4291825"/>
              <a:ext cx="2299838"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969BAF"/>
                  </a:solidFill>
                  <a:effectLst/>
                  <a:uLnTx/>
                  <a:uFillTx/>
                  <a:latin typeface="Verdana"/>
                  <a:ea typeface="+mn-ea"/>
                  <a:cs typeface="Arial" panose="020B0604020202020204" pitchFamily="34" charset="0"/>
                </a:rPr>
                <a:t>Psychosoziale</a:t>
              </a:r>
              <a:r>
                <a:rPr kumimoji="0" lang="en-US" sz="1200" b="1" i="0" u="none" strike="noStrike" kern="0" cap="none" spc="0" normalizeH="0" baseline="0" noProof="0">
                  <a:ln>
                    <a:noFill/>
                  </a:ln>
                  <a:solidFill>
                    <a:srgbClr val="969BAF"/>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969BAF"/>
                  </a:solidFill>
                  <a:effectLst/>
                  <a:uLnTx/>
                  <a:uFillTx/>
                  <a:latin typeface="Verdana"/>
                  <a:ea typeface="+mn-ea"/>
                  <a:cs typeface="Arial" panose="020B0604020202020204" pitchFamily="34" charset="0"/>
                </a:rPr>
                <a:t>4</a:t>
              </a:r>
            </a:p>
          </p:txBody>
        </p:sp>
        <p:cxnSp>
          <p:nvCxnSpPr>
            <p:cNvPr id="110" name="Straight Connector 20">
              <a:extLst>
                <a:ext uri="{FF2B5EF4-FFF2-40B4-BE49-F238E27FC236}">
                  <a16:creationId xmlns:a16="http://schemas.microsoft.com/office/drawing/2014/main" id="{6E303DA6-F6E8-F8E1-FAC2-E702C36077E0}"/>
                </a:ext>
              </a:extLst>
            </p:cNvPr>
            <p:cNvCxnSpPr>
              <a:cxnSpLocks/>
            </p:cNvCxnSpPr>
            <p:nvPr/>
          </p:nvCxnSpPr>
          <p:spPr>
            <a:xfrm>
              <a:off x="7526994" y="4644088"/>
              <a:ext cx="3217136" cy="0"/>
            </a:xfrm>
            <a:prstGeom prst="line">
              <a:avLst/>
            </a:prstGeom>
            <a:noFill/>
            <a:ln w="9525" cap="flat" cmpd="sng" algn="ctr">
              <a:solidFill>
                <a:srgbClr val="2F3651"/>
              </a:solidFill>
              <a:prstDash val="solid"/>
            </a:ln>
            <a:effectLst/>
          </p:spPr>
        </p:cxnSp>
        <p:cxnSp>
          <p:nvCxnSpPr>
            <p:cNvPr id="111" name="Straight Connector 22">
              <a:extLst>
                <a:ext uri="{FF2B5EF4-FFF2-40B4-BE49-F238E27FC236}">
                  <a16:creationId xmlns:a16="http://schemas.microsoft.com/office/drawing/2014/main" id="{A37B730F-C788-93A4-5A4C-55286856D7D1}"/>
                </a:ext>
              </a:extLst>
            </p:cNvPr>
            <p:cNvCxnSpPr>
              <a:cxnSpLocks/>
            </p:cNvCxnSpPr>
            <p:nvPr/>
          </p:nvCxnSpPr>
          <p:spPr>
            <a:xfrm>
              <a:off x="1318654" y="4093965"/>
              <a:ext cx="2926867" cy="0"/>
            </a:xfrm>
            <a:prstGeom prst="line">
              <a:avLst/>
            </a:prstGeom>
            <a:noFill/>
            <a:ln w="9525" cap="flat" cmpd="sng" algn="ctr">
              <a:solidFill>
                <a:srgbClr val="969BAF"/>
              </a:solidFill>
              <a:prstDash val="solid"/>
            </a:ln>
            <a:effectLst/>
          </p:spPr>
        </p:cxnSp>
        <p:grpSp>
          <p:nvGrpSpPr>
            <p:cNvPr id="112" name="Group 33">
              <a:extLst>
                <a:ext uri="{FF2B5EF4-FFF2-40B4-BE49-F238E27FC236}">
                  <a16:creationId xmlns:a16="http://schemas.microsoft.com/office/drawing/2014/main" id="{AE77EFE8-E812-DF89-11D1-DB07DEE6EF4B}"/>
                </a:ext>
              </a:extLst>
            </p:cNvPr>
            <p:cNvGrpSpPr/>
            <p:nvPr/>
          </p:nvGrpSpPr>
          <p:grpSpPr>
            <a:xfrm>
              <a:off x="980727" y="4986871"/>
              <a:ext cx="864693" cy="864693"/>
              <a:chOff x="1444167" y="1454817"/>
              <a:chExt cx="864693" cy="864693"/>
            </a:xfrm>
          </p:grpSpPr>
          <p:sp>
            <p:nvSpPr>
              <p:cNvPr id="140" name="Oval 34">
                <a:extLst>
                  <a:ext uri="{FF2B5EF4-FFF2-40B4-BE49-F238E27FC236}">
                    <a16:creationId xmlns:a16="http://schemas.microsoft.com/office/drawing/2014/main" id="{98229997-0D41-8443-FC39-62AA8F4BC597}"/>
                  </a:ext>
                </a:extLst>
              </p:cNvPr>
              <p:cNvSpPr/>
              <p:nvPr/>
            </p:nvSpPr>
            <p:spPr>
              <a:xfrm>
                <a:off x="1444167" y="1454817"/>
                <a:ext cx="864693" cy="864693"/>
              </a:xfrm>
              <a:prstGeom prst="ellipse">
                <a:avLst/>
              </a:prstGeom>
              <a:solidFill>
                <a:srgbClr val="6E7AAB"/>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41" name="Graphic 35" descr="Professor female outline">
                <a:extLst>
                  <a:ext uri="{FF2B5EF4-FFF2-40B4-BE49-F238E27FC236}">
                    <a16:creationId xmlns:a16="http://schemas.microsoft.com/office/drawing/2014/main" id="{69B6006C-3E5B-5505-6A5C-2F530F8F7C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87143" y="1532837"/>
                <a:ext cx="589934" cy="589934"/>
              </a:xfrm>
              <a:prstGeom prst="rect">
                <a:avLst/>
              </a:prstGeom>
            </p:spPr>
          </p:pic>
        </p:grpSp>
        <p:grpSp>
          <p:nvGrpSpPr>
            <p:cNvPr id="113" name="Group 36">
              <a:extLst>
                <a:ext uri="{FF2B5EF4-FFF2-40B4-BE49-F238E27FC236}">
                  <a16:creationId xmlns:a16="http://schemas.microsoft.com/office/drawing/2014/main" id="{17D6531F-986D-83FA-EE51-6E5B9942F204}"/>
                </a:ext>
              </a:extLst>
            </p:cNvPr>
            <p:cNvGrpSpPr/>
            <p:nvPr/>
          </p:nvGrpSpPr>
          <p:grpSpPr>
            <a:xfrm>
              <a:off x="534145" y="3826907"/>
              <a:ext cx="864693" cy="864693"/>
              <a:chOff x="9808616" y="1411833"/>
              <a:chExt cx="864693" cy="864693"/>
            </a:xfrm>
          </p:grpSpPr>
          <p:sp>
            <p:nvSpPr>
              <p:cNvPr id="138" name="Oval 37">
                <a:extLst>
                  <a:ext uri="{FF2B5EF4-FFF2-40B4-BE49-F238E27FC236}">
                    <a16:creationId xmlns:a16="http://schemas.microsoft.com/office/drawing/2014/main" id="{753CAE75-F248-5331-0B58-41B1C3155FD6}"/>
                  </a:ext>
                </a:extLst>
              </p:cNvPr>
              <p:cNvSpPr/>
              <p:nvPr/>
            </p:nvSpPr>
            <p:spPr>
              <a:xfrm>
                <a:off x="9808616" y="1411833"/>
                <a:ext cx="864693" cy="864693"/>
              </a:xfrm>
              <a:prstGeom prst="ellipse">
                <a:avLst/>
              </a:prstGeom>
              <a:solidFill>
                <a:srgbClr val="969BA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9" name="Graphic 38" descr="Head with gears outline">
                <a:extLst>
                  <a:ext uri="{FF2B5EF4-FFF2-40B4-BE49-F238E27FC236}">
                    <a16:creationId xmlns:a16="http://schemas.microsoft.com/office/drawing/2014/main" id="{271127AB-F05B-E011-682B-21B2E2A4613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34180" y="1536232"/>
                <a:ext cx="630243" cy="630243"/>
              </a:xfrm>
              <a:prstGeom prst="rect">
                <a:avLst/>
              </a:prstGeom>
            </p:spPr>
          </p:pic>
        </p:grpSp>
        <p:grpSp>
          <p:nvGrpSpPr>
            <p:cNvPr id="114" name="Group 39">
              <a:extLst>
                <a:ext uri="{FF2B5EF4-FFF2-40B4-BE49-F238E27FC236}">
                  <a16:creationId xmlns:a16="http://schemas.microsoft.com/office/drawing/2014/main" id="{DF967B74-F40C-43E2-7BF2-7BB4E7ADC2E8}"/>
                </a:ext>
              </a:extLst>
            </p:cNvPr>
            <p:cNvGrpSpPr/>
            <p:nvPr/>
          </p:nvGrpSpPr>
          <p:grpSpPr>
            <a:xfrm>
              <a:off x="261214" y="2647681"/>
              <a:ext cx="864693" cy="864693"/>
              <a:chOff x="1444167" y="4715637"/>
              <a:chExt cx="864693" cy="864693"/>
            </a:xfrm>
          </p:grpSpPr>
          <p:sp>
            <p:nvSpPr>
              <p:cNvPr id="136" name="Oval 40">
                <a:extLst>
                  <a:ext uri="{FF2B5EF4-FFF2-40B4-BE49-F238E27FC236}">
                    <a16:creationId xmlns:a16="http://schemas.microsoft.com/office/drawing/2014/main" id="{B8FA02E0-F55A-D348-B0A0-B90FB0121337}"/>
                  </a:ext>
                </a:extLst>
              </p:cNvPr>
              <p:cNvSpPr/>
              <p:nvPr/>
            </p:nvSpPr>
            <p:spPr>
              <a:xfrm>
                <a:off x="1444167" y="4715637"/>
                <a:ext cx="864693" cy="864693"/>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7" name="Graphic 41" descr="Hospital with solid fill">
                <a:extLst>
                  <a:ext uri="{FF2B5EF4-FFF2-40B4-BE49-F238E27FC236}">
                    <a16:creationId xmlns:a16="http://schemas.microsoft.com/office/drawing/2014/main" id="{CE7B36B9-948B-C9DB-1F37-6CB7B119B89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74320" y="4825617"/>
                <a:ext cx="610610" cy="610610"/>
              </a:xfrm>
              <a:prstGeom prst="rect">
                <a:avLst/>
              </a:prstGeom>
            </p:spPr>
          </p:pic>
        </p:grpSp>
        <p:grpSp>
          <p:nvGrpSpPr>
            <p:cNvPr id="115" name="Group 42">
              <a:extLst>
                <a:ext uri="{FF2B5EF4-FFF2-40B4-BE49-F238E27FC236}">
                  <a16:creationId xmlns:a16="http://schemas.microsoft.com/office/drawing/2014/main" id="{F6ABF445-28E5-7C42-9473-492303FA9D5C}"/>
                </a:ext>
              </a:extLst>
            </p:cNvPr>
            <p:cNvGrpSpPr/>
            <p:nvPr/>
          </p:nvGrpSpPr>
          <p:grpSpPr>
            <a:xfrm>
              <a:off x="10771576" y="1565570"/>
              <a:ext cx="864693" cy="864693"/>
              <a:chOff x="9808616" y="4715637"/>
              <a:chExt cx="864693" cy="864693"/>
            </a:xfrm>
          </p:grpSpPr>
          <p:sp>
            <p:nvSpPr>
              <p:cNvPr id="134" name="Oval 43">
                <a:extLst>
                  <a:ext uri="{FF2B5EF4-FFF2-40B4-BE49-F238E27FC236}">
                    <a16:creationId xmlns:a16="http://schemas.microsoft.com/office/drawing/2014/main" id="{90078A09-3C96-7394-78B7-07412F000D71}"/>
                  </a:ext>
                </a:extLst>
              </p:cNvPr>
              <p:cNvSpPr/>
              <p:nvPr/>
            </p:nvSpPr>
            <p:spPr>
              <a:xfrm>
                <a:off x="9808616" y="4715637"/>
                <a:ext cx="864693" cy="864693"/>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5" name="Graphic 44" descr="Inpatient outline">
                <a:extLst>
                  <a:ext uri="{FF2B5EF4-FFF2-40B4-BE49-F238E27FC236}">
                    <a16:creationId xmlns:a16="http://schemas.microsoft.com/office/drawing/2014/main" id="{E9D18A58-C40D-6263-37BC-D3783E8A2E8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947036" y="4848309"/>
                <a:ext cx="585011" cy="585011"/>
              </a:xfrm>
              <a:prstGeom prst="rect">
                <a:avLst/>
              </a:prstGeom>
            </p:spPr>
          </p:pic>
        </p:grpSp>
        <p:sp>
          <p:nvSpPr>
            <p:cNvPr id="116" name="TextBox 50">
              <a:extLst>
                <a:ext uri="{FF2B5EF4-FFF2-40B4-BE49-F238E27FC236}">
                  <a16:creationId xmlns:a16="http://schemas.microsoft.com/office/drawing/2014/main" id="{3F81F0FD-20C4-49C4-4087-D3D811EF00D4}"/>
                </a:ext>
              </a:extLst>
            </p:cNvPr>
            <p:cNvSpPr txBox="1"/>
            <p:nvPr/>
          </p:nvSpPr>
          <p:spPr>
            <a:xfrm>
              <a:off x="1929721" y="1595359"/>
              <a:ext cx="2391251" cy="86598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Belastung</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durch</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tägliches</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Selbst-Management</a:t>
              </a:r>
              <a:r>
                <a:rPr kumimoji="0" lang="en-US" sz="1200" b="1" i="0" u="none" strike="noStrike" kern="0" cap="none" spc="0" normalizeH="0" baseline="30000" noProof="0">
                  <a:ln>
                    <a:noFill/>
                  </a:ln>
                  <a:solidFill>
                    <a:srgbClr val="E0C496"/>
                  </a:solidFill>
                  <a:effectLst/>
                  <a:uLnTx/>
                  <a:uFillTx/>
                  <a:latin typeface="Verdana"/>
                  <a:ea typeface="+mn-ea"/>
                  <a:cs typeface="Arial" panose="020B0604020202020204" pitchFamily="34" charset="0"/>
                </a:rPr>
                <a:t>1</a:t>
              </a:r>
              <a:endParaRPr kumimoji="0" lang="en-NZ" sz="1200" b="0" i="0" u="none" strike="noStrike" kern="0" cap="none" spc="0" normalizeH="0" baseline="0" noProof="0">
                <a:ln>
                  <a:noFill/>
                </a:ln>
                <a:solidFill>
                  <a:srgbClr val="E0C496"/>
                </a:solidFill>
                <a:effectLst/>
                <a:uLnTx/>
                <a:uFillTx/>
                <a:latin typeface="Verdana"/>
                <a:ea typeface="+mn-ea"/>
                <a:cs typeface="+mn-cs"/>
              </a:endParaRPr>
            </a:p>
          </p:txBody>
        </p:sp>
        <p:sp>
          <p:nvSpPr>
            <p:cNvPr id="117" name="TextBox 51">
              <a:extLst>
                <a:ext uri="{FF2B5EF4-FFF2-40B4-BE49-F238E27FC236}">
                  <a16:creationId xmlns:a16="http://schemas.microsoft.com/office/drawing/2014/main" id="{77F49AC3-EFEB-40C3-AAEA-CF782026BF5D}"/>
                </a:ext>
              </a:extLst>
            </p:cNvPr>
            <p:cNvSpPr txBox="1"/>
            <p:nvPr/>
          </p:nvSpPr>
          <p:spPr>
            <a:xfrm>
              <a:off x="7972404" y="4830780"/>
              <a:ext cx="1812449"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latin typeface="Verdana"/>
                  <a:ea typeface="+mn-ea"/>
                  <a:cs typeface="Arial" panose="020B0604020202020204" pitchFamily="34" charset="0"/>
                </a:rPr>
                <a:t>Familiäre</a:t>
              </a:r>
              <a:r>
                <a:rPr kumimoji="0" lang="en-US" sz="1200" b="1" i="0" u="none" strike="noStrike" kern="0" cap="none" spc="0" normalizeH="0" baseline="0" noProof="0">
                  <a:ln>
                    <a:noFill/>
                  </a:ln>
                  <a:solidFill>
                    <a:srgbClr val="2F3651"/>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2F3651"/>
                  </a:solidFill>
                  <a:effectLst/>
                  <a:uLnTx/>
                  <a:uFillTx/>
                  <a:latin typeface="Verdana"/>
                  <a:ea typeface="+mn-ea"/>
                  <a:cs typeface="Arial" panose="020B0604020202020204" pitchFamily="34" charset="0"/>
                </a:rPr>
                <a:t>7</a:t>
              </a:r>
              <a:r>
                <a:rPr kumimoji="0" lang="en-US" sz="1200" b="1" i="0" u="none" strike="noStrike" kern="0" cap="none" spc="0" normalizeH="0" baseline="0" noProof="0">
                  <a:ln>
                    <a:noFill/>
                  </a:ln>
                  <a:solidFill>
                    <a:srgbClr val="2F3651"/>
                  </a:solidFill>
                  <a:effectLst/>
                  <a:uLnTx/>
                  <a:uFillTx/>
                  <a:latin typeface="Verdana"/>
                  <a:ea typeface="+mn-ea"/>
                  <a:cs typeface="Arial" panose="020B0604020202020204" pitchFamily="34" charset="0"/>
                </a:rPr>
                <a:t>  </a:t>
              </a:r>
            </a:p>
          </p:txBody>
        </p:sp>
        <p:sp>
          <p:nvSpPr>
            <p:cNvPr id="118" name="TextBox 52">
              <a:extLst>
                <a:ext uri="{FF2B5EF4-FFF2-40B4-BE49-F238E27FC236}">
                  <a16:creationId xmlns:a16="http://schemas.microsoft.com/office/drawing/2014/main" id="{F495A28E-ED25-4861-387D-FD10E55EE11C}"/>
                </a:ext>
              </a:extLst>
            </p:cNvPr>
            <p:cNvSpPr txBox="1"/>
            <p:nvPr/>
          </p:nvSpPr>
          <p:spPr>
            <a:xfrm>
              <a:off x="8256205" y="355457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71BFC0"/>
                  </a:solidFill>
                  <a:effectLst/>
                  <a:uLnTx/>
                  <a:uFillTx/>
                  <a:latin typeface="Verdana"/>
                  <a:ea typeface="+mn-ea"/>
                  <a:cs typeface="Arial" panose="020B0604020202020204" pitchFamily="34" charset="0"/>
                </a:rPr>
                <a:t>Sozioökonomische</a:t>
              </a:r>
              <a:r>
                <a:rPr kumimoji="0" lang="en-US" sz="1200" b="1" i="0" u="none" strike="noStrike" kern="0" cap="none" spc="0" normalizeH="0" baseline="0" noProof="0">
                  <a:ln>
                    <a:noFill/>
                  </a:ln>
                  <a:solidFill>
                    <a:srgbClr val="71BFC0"/>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71BFC0"/>
                  </a:solidFill>
                  <a:effectLst/>
                  <a:uLnTx/>
                  <a:uFillTx/>
                  <a:latin typeface="Verdana"/>
                  <a:ea typeface="+mn-ea"/>
                  <a:cs typeface="Arial" panose="020B0604020202020204" pitchFamily="34" charset="0"/>
                </a:rPr>
                <a:t>7</a:t>
              </a:r>
              <a:r>
                <a:rPr kumimoji="0" lang="en-US" sz="1200" b="1" i="0" u="none" strike="noStrike" kern="0" cap="none" spc="0" normalizeH="0" baseline="0" noProof="0">
                  <a:ln>
                    <a:noFill/>
                  </a:ln>
                  <a:solidFill>
                    <a:srgbClr val="71BFC0"/>
                  </a:solidFill>
                  <a:effectLst/>
                  <a:uLnTx/>
                  <a:uFillTx/>
                  <a:latin typeface="Verdana"/>
                  <a:ea typeface="+mn-ea"/>
                  <a:cs typeface="Arial" panose="020B0604020202020204" pitchFamily="34" charset="0"/>
                </a:rPr>
                <a:t>  </a:t>
              </a:r>
            </a:p>
          </p:txBody>
        </p:sp>
        <p:sp>
          <p:nvSpPr>
            <p:cNvPr id="119" name="TextBox 53">
              <a:extLst>
                <a:ext uri="{FF2B5EF4-FFF2-40B4-BE49-F238E27FC236}">
                  <a16:creationId xmlns:a16="http://schemas.microsoft.com/office/drawing/2014/main" id="{BDF6BD70-9DA2-1FC4-EDCA-E4246F66F3F0}"/>
                </a:ext>
              </a:extLst>
            </p:cNvPr>
            <p:cNvSpPr txBox="1"/>
            <p:nvPr/>
          </p:nvSpPr>
          <p:spPr>
            <a:xfrm>
              <a:off x="1471733" y="3033941"/>
              <a:ext cx="2773789"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CC9C50"/>
                  </a:solidFill>
                  <a:effectLst/>
                  <a:uLnTx/>
                  <a:uFillTx/>
                  <a:latin typeface="Verdana"/>
                  <a:ea typeface="+mn-ea"/>
                  <a:cs typeface="Arial" panose="020B0604020202020204" pitchFamily="34" charset="0"/>
                </a:rPr>
                <a:t>Hypoglykämien</a:t>
              </a: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 und </a:t>
              </a:r>
              <a:b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b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DKA-Komplikationen</a:t>
              </a:r>
              <a:r>
                <a:rPr kumimoji="0" lang="en-US" sz="1200" b="1" i="0" u="none" strike="noStrike" kern="0" cap="none" spc="0" normalizeH="0" baseline="30000" noProof="0">
                  <a:ln>
                    <a:noFill/>
                  </a:ln>
                  <a:solidFill>
                    <a:srgbClr val="CC9C50"/>
                  </a:solidFill>
                  <a:effectLst/>
                  <a:uLnTx/>
                  <a:uFillTx/>
                  <a:latin typeface="Verdana"/>
                  <a:ea typeface="+mn-ea"/>
                  <a:cs typeface="Arial" panose="020B0604020202020204" pitchFamily="34" charset="0"/>
                </a:rPr>
                <a:t>2,3</a:t>
              </a: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 </a:t>
              </a:r>
            </a:p>
          </p:txBody>
        </p:sp>
        <p:sp>
          <p:nvSpPr>
            <p:cNvPr id="120" name="TextBox 54">
              <a:extLst>
                <a:ext uri="{FF2B5EF4-FFF2-40B4-BE49-F238E27FC236}">
                  <a16:creationId xmlns:a16="http://schemas.microsoft.com/office/drawing/2014/main" id="{72E305B3-95F9-984A-FFD5-D3E5B9880BF2}"/>
                </a:ext>
              </a:extLst>
            </p:cNvPr>
            <p:cNvSpPr txBox="1"/>
            <p:nvPr/>
          </p:nvSpPr>
          <p:spPr>
            <a:xfrm>
              <a:off x="7903941" y="1937493"/>
              <a:ext cx="2835421"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347475"/>
                  </a:solidFill>
                  <a:effectLst/>
                  <a:uLnTx/>
                  <a:uFillTx/>
                  <a:latin typeface="Verdana"/>
                  <a:ea typeface="+mn-ea"/>
                  <a:cs typeface="Arial" panose="020B0604020202020204" pitchFamily="34" charset="0"/>
                </a:rPr>
                <a:t>Langzeit-Komlikationen</a:t>
              </a:r>
              <a:r>
                <a:rPr kumimoji="0" lang="en-US" sz="1200" b="1" i="0" u="none" strike="noStrike" kern="0" cap="none" spc="0" normalizeH="0" baseline="0" noProof="0">
                  <a:ln>
                    <a:noFill/>
                  </a:ln>
                  <a:solidFill>
                    <a:srgbClr val="347475"/>
                  </a:solidFill>
                  <a:effectLst/>
                  <a:uLnTx/>
                  <a:uFillTx/>
                  <a:latin typeface="Verdana"/>
                  <a:ea typeface="+mn-ea"/>
                  <a:cs typeface="Arial" panose="020B0604020202020204" pitchFamily="34" charset="0"/>
                </a:rPr>
                <a:t> des Diabetes</a:t>
              </a:r>
              <a:r>
                <a:rPr kumimoji="0" lang="en-US" sz="1200" b="1" i="0" u="none" strike="noStrike" kern="0" cap="none" spc="0" normalizeH="0" baseline="30000" noProof="0">
                  <a:ln>
                    <a:noFill/>
                  </a:ln>
                  <a:solidFill>
                    <a:srgbClr val="347475"/>
                  </a:solidFill>
                  <a:effectLst/>
                  <a:uLnTx/>
                  <a:uFillTx/>
                  <a:latin typeface="Verdana"/>
                  <a:ea typeface="+mn-ea"/>
                  <a:cs typeface="Arial" panose="020B0604020202020204" pitchFamily="34" charset="0"/>
                </a:rPr>
                <a:t>8,9</a:t>
              </a:r>
              <a:endParaRPr kumimoji="0" lang="en-NZ" sz="1200" b="1" i="0" u="none" strike="noStrike" kern="0" cap="none" spc="0" normalizeH="0" baseline="30000" noProof="0">
                <a:ln>
                  <a:noFill/>
                </a:ln>
                <a:solidFill>
                  <a:srgbClr val="347475"/>
                </a:solidFill>
                <a:effectLst/>
                <a:uLnTx/>
                <a:uFillTx/>
                <a:latin typeface="Verdana"/>
                <a:ea typeface="+mn-ea"/>
                <a:cs typeface="Arial" panose="020B0604020202020204" pitchFamily="34" charset="0"/>
              </a:endParaRPr>
            </a:p>
          </p:txBody>
        </p:sp>
        <p:sp>
          <p:nvSpPr>
            <p:cNvPr id="121" name="Oval 55">
              <a:extLst>
                <a:ext uri="{FF2B5EF4-FFF2-40B4-BE49-F238E27FC236}">
                  <a16:creationId xmlns:a16="http://schemas.microsoft.com/office/drawing/2014/main" id="{D4626B4A-DE1A-AA64-488D-E75C10B3A76C}"/>
                </a:ext>
              </a:extLst>
            </p:cNvPr>
            <p:cNvSpPr/>
            <p:nvPr/>
          </p:nvSpPr>
          <p:spPr>
            <a:xfrm>
              <a:off x="6624694" y="4625089"/>
              <a:ext cx="231434" cy="231434"/>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22" name="Oval 56">
              <a:extLst>
                <a:ext uri="{FF2B5EF4-FFF2-40B4-BE49-F238E27FC236}">
                  <a16:creationId xmlns:a16="http://schemas.microsoft.com/office/drawing/2014/main" id="{EF5B7E59-C1BC-FFF0-83F8-B36043663BA4}"/>
                </a:ext>
              </a:extLst>
            </p:cNvPr>
            <p:cNvSpPr/>
            <p:nvPr/>
          </p:nvSpPr>
          <p:spPr>
            <a:xfrm>
              <a:off x="5272716" y="4654386"/>
              <a:ext cx="231434" cy="231434"/>
            </a:xfrm>
            <a:prstGeom prst="ellipse">
              <a:avLst/>
            </a:prstGeom>
            <a:solidFill>
              <a:srgbClr val="2F3651">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23" name="Oval 57">
              <a:extLst>
                <a:ext uri="{FF2B5EF4-FFF2-40B4-BE49-F238E27FC236}">
                  <a16:creationId xmlns:a16="http://schemas.microsoft.com/office/drawing/2014/main" id="{E39872C0-6546-FBF1-7474-1D5DBB2B234D}"/>
                </a:ext>
              </a:extLst>
            </p:cNvPr>
            <p:cNvSpPr/>
            <p:nvPr/>
          </p:nvSpPr>
          <p:spPr>
            <a:xfrm>
              <a:off x="4357847" y="3540311"/>
              <a:ext cx="231434" cy="231434"/>
            </a:xfrm>
            <a:prstGeom prst="ellipse">
              <a:avLst/>
            </a:prstGeom>
            <a:solidFill>
              <a:srgbClr val="575D72">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grpSp>
          <p:nvGrpSpPr>
            <p:cNvPr id="124" name="Group 2">
              <a:extLst>
                <a:ext uri="{FF2B5EF4-FFF2-40B4-BE49-F238E27FC236}">
                  <a16:creationId xmlns:a16="http://schemas.microsoft.com/office/drawing/2014/main" id="{677D8CB6-7C76-7067-0116-BA5B3E714D0B}"/>
                </a:ext>
              </a:extLst>
            </p:cNvPr>
            <p:cNvGrpSpPr/>
            <p:nvPr/>
          </p:nvGrpSpPr>
          <p:grpSpPr>
            <a:xfrm>
              <a:off x="595271" y="1361997"/>
              <a:ext cx="864693" cy="864693"/>
              <a:chOff x="4332902" y="1361997"/>
              <a:chExt cx="864693" cy="864693"/>
            </a:xfrm>
          </p:grpSpPr>
          <p:sp>
            <p:nvSpPr>
              <p:cNvPr id="132" name="Oval 63">
                <a:extLst>
                  <a:ext uri="{FF2B5EF4-FFF2-40B4-BE49-F238E27FC236}">
                    <a16:creationId xmlns:a16="http://schemas.microsoft.com/office/drawing/2014/main" id="{79BC2956-EE56-5E1F-1050-2B44B209E44D}"/>
                  </a:ext>
                </a:extLst>
              </p:cNvPr>
              <p:cNvSpPr/>
              <p:nvPr/>
            </p:nvSpPr>
            <p:spPr>
              <a:xfrm>
                <a:off x="4332902" y="1361997"/>
                <a:ext cx="864693" cy="864693"/>
              </a:xfrm>
              <a:prstGeom prst="ellipse">
                <a:avLst/>
              </a:prstGeom>
              <a:solidFill>
                <a:srgbClr val="E0C496"/>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3" name="Graphic 66" descr="Checklist with solid fill">
                <a:extLst>
                  <a:ext uri="{FF2B5EF4-FFF2-40B4-BE49-F238E27FC236}">
                    <a16:creationId xmlns:a16="http://schemas.microsoft.com/office/drawing/2014/main" id="{3002AE2D-5D08-FA29-2F4A-75800037CF73}"/>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522434" y="1544271"/>
                <a:ext cx="497766" cy="497766"/>
              </a:xfrm>
              <a:prstGeom prst="rect">
                <a:avLst/>
              </a:prstGeom>
            </p:spPr>
          </p:pic>
        </p:grpSp>
        <p:grpSp>
          <p:nvGrpSpPr>
            <p:cNvPr id="125" name="Group 8">
              <a:extLst>
                <a:ext uri="{FF2B5EF4-FFF2-40B4-BE49-F238E27FC236}">
                  <a16:creationId xmlns:a16="http://schemas.microsoft.com/office/drawing/2014/main" id="{CCA64DF5-4BED-8301-90CB-7E738BB1733C}"/>
                </a:ext>
              </a:extLst>
            </p:cNvPr>
            <p:cNvGrpSpPr/>
            <p:nvPr/>
          </p:nvGrpSpPr>
          <p:grpSpPr>
            <a:xfrm>
              <a:off x="10796935" y="3099279"/>
              <a:ext cx="864693" cy="864693"/>
              <a:chOff x="10692879" y="4232328"/>
              <a:chExt cx="864693" cy="864693"/>
            </a:xfrm>
          </p:grpSpPr>
          <p:sp>
            <p:nvSpPr>
              <p:cNvPr id="130" name="Oval 60">
                <a:extLst>
                  <a:ext uri="{FF2B5EF4-FFF2-40B4-BE49-F238E27FC236}">
                    <a16:creationId xmlns:a16="http://schemas.microsoft.com/office/drawing/2014/main" id="{DCA7F6C2-8478-5B67-DD11-BDEC6BDF6A6A}"/>
                  </a:ext>
                </a:extLst>
              </p:cNvPr>
              <p:cNvSpPr/>
              <p:nvPr/>
            </p:nvSpPr>
            <p:spPr>
              <a:xfrm>
                <a:off x="10692879" y="4232328"/>
                <a:ext cx="864693" cy="864693"/>
              </a:xfrm>
              <a:prstGeom prst="ellipse">
                <a:avLst/>
              </a:prstGeom>
              <a:solidFill>
                <a:srgbClr val="71BFC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1" name="Graphic 71" descr="Coins outline">
                <a:extLst>
                  <a:ext uri="{FF2B5EF4-FFF2-40B4-BE49-F238E27FC236}">
                    <a16:creationId xmlns:a16="http://schemas.microsoft.com/office/drawing/2014/main" id="{BDC176D8-5731-F17B-DDDF-D62539ECC42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0776219" y="4305380"/>
                <a:ext cx="698012" cy="698012"/>
              </a:xfrm>
              <a:prstGeom prst="rect">
                <a:avLst/>
              </a:prstGeom>
            </p:spPr>
          </p:pic>
        </p:grpSp>
        <p:grpSp>
          <p:nvGrpSpPr>
            <p:cNvPr id="126" name="Group 5">
              <a:extLst>
                <a:ext uri="{FF2B5EF4-FFF2-40B4-BE49-F238E27FC236}">
                  <a16:creationId xmlns:a16="http://schemas.microsoft.com/office/drawing/2014/main" id="{3B4BEA0B-3A38-4F62-A4DF-03F60209B0DA}"/>
                </a:ext>
              </a:extLst>
            </p:cNvPr>
            <p:cNvGrpSpPr/>
            <p:nvPr/>
          </p:nvGrpSpPr>
          <p:grpSpPr>
            <a:xfrm>
              <a:off x="10310901" y="4396723"/>
              <a:ext cx="864693" cy="864693"/>
              <a:chOff x="8482298" y="3912732"/>
              <a:chExt cx="864693" cy="864693"/>
            </a:xfrm>
          </p:grpSpPr>
          <p:sp>
            <p:nvSpPr>
              <p:cNvPr id="128" name="Oval 74">
                <a:extLst>
                  <a:ext uri="{FF2B5EF4-FFF2-40B4-BE49-F238E27FC236}">
                    <a16:creationId xmlns:a16="http://schemas.microsoft.com/office/drawing/2014/main" id="{102716BD-4CBC-A210-37EB-C0C3702E3E5A}"/>
                  </a:ext>
                </a:extLst>
              </p:cNvPr>
              <p:cNvSpPr/>
              <p:nvPr/>
            </p:nvSpPr>
            <p:spPr>
              <a:xfrm>
                <a:off x="8482298" y="3912732"/>
                <a:ext cx="864693" cy="864693"/>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29" name="Graphic 72" descr="Family with two children outline">
                <a:extLst>
                  <a:ext uri="{FF2B5EF4-FFF2-40B4-BE49-F238E27FC236}">
                    <a16:creationId xmlns:a16="http://schemas.microsoft.com/office/drawing/2014/main" id="{DED2593B-8783-9B3A-6168-2B2CB58E13B9}"/>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532268" y="3935333"/>
                <a:ext cx="750961" cy="750961"/>
              </a:xfrm>
              <a:prstGeom prst="rect">
                <a:avLst/>
              </a:prstGeom>
            </p:spPr>
          </p:pic>
        </p:grpSp>
        <p:cxnSp>
          <p:nvCxnSpPr>
            <p:cNvPr id="127" name="Straight Connector 76">
              <a:extLst>
                <a:ext uri="{FF2B5EF4-FFF2-40B4-BE49-F238E27FC236}">
                  <a16:creationId xmlns:a16="http://schemas.microsoft.com/office/drawing/2014/main" id="{474F78B4-C0C1-522D-77A1-D3CC617EDB65}"/>
                </a:ext>
              </a:extLst>
            </p:cNvPr>
            <p:cNvCxnSpPr>
              <a:cxnSpLocks/>
            </p:cNvCxnSpPr>
            <p:nvPr/>
          </p:nvCxnSpPr>
          <p:spPr>
            <a:xfrm>
              <a:off x="7224988" y="1759484"/>
              <a:ext cx="3652793" cy="0"/>
            </a:xfrm>
            <a:prstGeom prst="line">
              <a:avLst/>
            </a:prstGeom>
            <a:noFill/>
            <a:ln w="9525" cap="flat" cmpd="sng" algn="ctr">
              <a:solidFill>
                <a:srgbClr val="347475"/>
              </a:solidFill>
              <a:prstDash val="solid"/>
            </a:ln>
            <a:effectLst/>
          </p:spPr>
        </p:cxnSp>
      </p:grpSp>
      <p:sp>
        <p:nvSpPr>
          <p:cNvPr id="143" name="Text Placeholder 4">
            <a:extLst>
              <a:ext uri="{FF2B5EF4-FFF2-40B4-BE49-F238E27FC236}">
                <a16:creationId xmlns:a16="http://schemas.microsoft.com/office/drawing/2014/main" id="{8B174186-FCB4-ABDC-01B2-35E0B980C2D6}"/>
              </a:ext>
            </a:extLst>
          </p:cNvPr>
          <p:cNvSpPr txBox="1">
            <a:spLocks/>
          </p:cNvSpPr>
          <p:nvPr/>
        </p:nvSpPr>
        <p:spPr>
          <a:xfrm>
            <a:off x="431265" y="4698126"/>
            <a:ext cx="8257302"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Shrivastava SR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J Diabetes Metab Disord</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2013; 12: 14.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Hammersen</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J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Pediatr</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Diabetes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2022; 22: 455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62.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Aye T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443</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9.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Butwicka</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2015; 38: 453–9.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Fleming M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1700</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7.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6.</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Nielsen HB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Res</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Clin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Pract</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2016; 121: 62–8.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Dehn-Hindenberg A </a:t>
            </a:r>
            <a:r>
              <a:rPr kumimoji="0" lang="de-DE"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2021; 44: 2656–63.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8.</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Rawshani</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Lancet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2018; 392: 477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86.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9.</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Duca</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LM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2017; 40: 1249</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55.</a:t>
            </a:r>
            <a:endParaRPr kumimoji="0" lang="en-NZ"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2" name="Ellipse 1">
            <a:extLst>
              <a:ext uri="{FF2B5EF4-FFF2-40B4-BE49-F238E27FC236}">
                <a16:creationId xmlns:a16="http://schemas.microsoft.com/office/drawing/2014/main" id="{4DEDB2AF-EE6A-7266-7A10-E549D2BF6CAA}"/>
              </a:ext>
            </a:extLst>
          </p:cNvPr>
          <p:cNvSpPr/>
          <p:nvPr/>
        </p:nvSpPr>
        <p:spPr>
          <a:xfrm>
            <a:off x="5835215" y="821268"/>
            <a:ext cx="3186301" cy="1210592"/>
          </a:xfrm>
          <a:prstGeom prst="ellipse">
            <a:avLst/>
          </a:prstGeom>
          <a:noFill/>
          <a:ln w="381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6277651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27621"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Suboptimale Kontrolle des T1D ist mit langfristigen mikro- und makrovaskulären Komplikationen assoziiert</a:t>
            </a:r>
            <a:r>
              <a:rPr kumimoji="0" lang="de-DE" sz="2000" b="1" i="0" u="none" strike="noStrike" kern="1200" cap="none" spc="0" normalizeH="0" baseline="30000" noProof="0">
                <a:ln>
                  <a:noFill/>
                </a:ln>
                <a:solidFill>
                  <a:srgbClr val="7030A0"/>
                </a:solidFill>
                <a:effectLst/>
                <a:uLnTx/>
                <a:uFillTx/>
                <a:latin typeface="Verdana"/>
                <a:ea typeface="+mn-ea"/>
                <a:cs typeface="+mn-cs"/>
              </a:rPr>
              <a:t>1-4</a:t>
            </a:r>
          </a:p>
        </p:txBody>
      </p:sp>
      <p:sp>
        <p:nvSpPr>
          <p:cNvPr id="8" name="Text Placeholder 4">
            <a:extLst>
              <a:ext uri="{FF2B5EF4-FFF2-40B4-BE49-F238E27FC236}">
                <a16:creationId xmlns:a16="http://schemas.microsoft.com/office/drawing/2014/main" id="{FD3D0B6D-7260-12BE-F1A2-E8B444FC43B6}"/>
              </a:ext>
            </a:extLst>
          </p:cNvPr>
          <p:cNvSpPr txBox="1">
            <a:spLocks/>
          </p:cNvSpPr>
          <p:nvPr/>
        </p:nvSpPr>
        <p:spPr>
          <a:xfrm>
            <a:off x="418699" y="4798804"/>
            <a:ext cx="8306201"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tab pos="342900" algn="l"/>
              </a:tabLst>
              <a:defRPr/>
            </a:pP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T1D: Typ-1-Diabetes.</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tab pos="342900" algn="l"/>
              </a:tabLst>
              <a:defRPr/>
            </a:pP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1. </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Aiello LP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2014; 37: 17–23. </a:t>
            </a: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2. </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DCCT Research Group.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Am J </a:t>
            </a:r>
            <a:r>
              <a:rPr kumimoji="0" lang="en-US" sz="600" b="0" i="1" u="none" strike="noStrike" kern="1200" cap="none" spc="0" normalizeH="0" baseline="0" noProof="0" err="1">
                <a:ln>
                  <a:noFill/>
                </a:ln>
                <a:solidFill>
                  <a:srgbClr val="404040"/>
                </a:solidFill>
                <a:effectLst/>
                <a:uLnTx/>
                <a:uFillTx/>
                <a:latin typeface="+mn-lt"/>
                <a:ea typeface="+mn-ea"/>
                <a:cs typeface="Arial" panose="020B0604020202020204" pitchFamily="34" charset="0"/>
              </a:rPr>
              <a:t>Cardiol</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1995; 75: 894–903. </a:t>
            </a: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Nathan DM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N Engl J Med</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2003; 348: 2294–303. </a:t>
            </a: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4.</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Hardigan</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T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Clin Sci (London) </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2016; 130: 1807–22. </a:t>
            </a: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5. </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Nathan DM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Diabetes Care </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2014; 37: 9–16. </a:t>
            </a:r>
            <a:r>
              <a:rPr kumimoji="0" lang="en-US" sz="600" b="1" i="0" u="none" strike="noStrike" kern="1200" cap="none" spc="0" normalizeH="0" baseline="0" noProof="0">
                <a:ln>
                  <a:noFill/>
                </a:ln>
                <a:solidFill>
                  <a:srgbClr val="404040"/>
                </a:solidFill>
                <a:effectLst/>
                <a:uLnTx/>
                <a:uFillTx/>
                <a:latin typeface="+mn-lt"/>
                <a:ea typeface="+mn-ea"/>
                <a:cs typeface="Arial" panose="020B0604020202020204" pitchFamily="34" charset="0"/>
              </a:rPr>
              <a:t>6.</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Foster NC </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et al. Diabetes Technol </a:t>
            </a:r>
            <a:r>
              <a:rPr kumimoji="0" lang="en-US" sz="600" b="0" i="1" u="none" strike="noStrike" kern="1200" cap="none" spc="0" normalizeH="0" baseline="0" noProof="0" err="1">
                <a:ln>
                  <a:noFill/>
                </a:ln>
                <a:solidFill>
                  <a:srgbClr val="404040"/>
                </a:solidFill>
                <a:effectLst/>
                <a:uLnTx/>
                <a:uFillTx/>
                <a:latin typeface="+mn-lt"/>
                <a:ea typeface="+mn-ea"/>
                <a:cs typeface="Arial" panose="020B0604020202020204" pitchFamily="34" charset="0"/>
              </a:rPr>
              <a:t>Ther</a:t>
            </a:r>
            <a:r>
              <a:rPr kumimoji="0" lang="en-US" sz="600" b="0" i="1"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2019; 21: 66–72.</a:t>
            </a:r>
          </a:p>
        </p:txBody>
      </p:sp>
      <p:sp>
        <p:nvSpPr>
          <p:cNvPr id="61" name="Rectangle: Top Corners Rounded 15">
            <a:extLst>
              <a:ext uri="{FF2B5EF4-FFF2-40B4-BE49-F238E27FC236}">
                <a16:creationId xmlns:a16="http://schemas.microsoft.com/office/drawing/2014/main" id="{94D6C116-FF13-02C5-B033-A55284ADD352}"/>
              </a:ext>
            </a:extLst>
          </p:cNvPr>
          <p:cNvSpPr/>
          <p:nvPr/>
        </p:nvSpPr>
        <p:spPr>
          <a:xfrm rot="5400000" flipH="1">
            <a:off x="2759110" y="1470357"/>
            <a:ext cx="1238714" cy="4215866"/>
          </a:xfrm>
          <a:prstGeom prst="rect">
            <a:avLst/>
          </a:prstGeom>
          <a:solidFill>
            <a:srgbClr val="575D72">
              <a:lumMod val="20000"/>
              <a:lumOff val="80000"/>
            </a:srgbClr>
          </a:solidFill>
          <a:ln w="25400" cap="flat" cmpd="sng" algn="ctr">
            <a:noFill/>
            <a:prstDash val="solid"/>
          </a:ln>
          <a:effectLst/>
        </p:spPr>
        <p:txBody>
          <a:bodyPr vert="vert270" tIns="162000" bIns="0" rtlCol="0" anchor="ctr"/>
          <a:lstStyle/>
          <a:p>
            <a:pPr marL="469106" marR="0" lvl="2" indent="0" algn="l" defTabSz="68580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2F3651"/>
              </a:solidFill>
              <a:effectLst/>
              <a:uLnTx/>
              <a:uFillTx/>
              <a:ea typeface="Verdana"/>
              <a:cs typeface="Arial" panose="020B0604020202020204" pitchFamily="34" charset="0"/>
            </a:endParaRPr>
          </a:p>
        </p:txBody>
      </p:sp>
      <p:sp>
        <p:nvSpPr>
          <p:cNvPr id="62" name="Rectangle 32">
            <a:extLst>
              <a:ext uri="{FF2B5EF4-FFF2-40B4-BE49-F238E27FC236}">
                <a16:creationId xmlns:a16="http://schemas.microsoft.com/office/drawing/2014/main" id="{C74226E2-79C0-2EB4-51F0-30B658AF889E}"/>
              </a:ext>
            </a:extLst>
          </p:cNvPr>
          <p:cNvSpPr/>
          <p:nvPr/>
        </p:nvSpPr>
        <p:spPr>
          <a:xfrm>
            <a:off x="-16" y="1646349"/>
            <a:ext cx="1220017" cy="1237879"/>
          </a:xfrm>
          <a:prstGeom prst="rect">
            <a:avLst/>
          </a:prstGeom>
          <a:solidFill>
            <a:srgbClr val="347475">
              <a:lumMod val="40000"/>
              <a:lumOff val="60000"/>
              <a:alpha val="60000"/>
            </a:srgbClr>
          </a:solidFill>
          <a:ln w="25400" cap="flat" cmpd="sng" algn="ctr">
            <a:noFill/>
            <a:prstDash val="solid"/>
          </a:ln>
          <a:effectLst/>
        </p:spPr>
        <p:txBody>
          <a:bodyPr rtlCol="0" anchor="ctr"/>
          <a:lstStyle/>
          <a:p>
            <a:pPr marL="5830596" marR="0" lvl="0" indent="0" algn="l" defTabSz="457178" rtl="0" eaLnBrk="1" fontAlgn="auto" latinLnBrk="0" hangingPunct="1">
              <a:lnSpc>
                <a:spcPct val="100000"/>
              </a:lnSpc>
              <a:spcBef>
                <a:spcPts val="0"/>
              </a:spcBef>
              <a:spcAft>
                <a:spcPts val="600"/>
              </a:spcAft>
              <a:buClrTx/>
              <a:buSzTx/>
              <a:buFontTx/>
              <a:buNone/>
              <a:tabLst/>
              <a:defRPr/>
            </a:pPr>
            <a:endParaRPr kumimoji="0" lang="en-US" sz="1400" b="0" i="0" u="none" strike="noStrike" kern="0" cap="none" spc="0" normalizeH="0" baseline="0" noProof="0">
              <a:ln>
                <a:noFill/>
              </a:ln>
              <a:solidFill>
                <a:srgbClr val="23004C"/>
              </a:solidFill>
              <a:effectLst/>
              <a:uLnTx/>
              <a:uFillTx/>
              <a:latin typeface="Arial" panose="020B0604020202020204"/>
              <a:ea typeface="+mn-ea"/>
              <a:cs typeface="+mn-cs"/>
            </a:endParaRPr>
          </a:p>
        </p:txBody>
      </p:sp>
      <p:sp>
        <p:nvSpPr>
          <p:cNvPr id="63" name="Rectangle 31">
            <a:extLst>
              <a:ext uri="{FF2B5EF4-FFF2-40B4-BE49-F238E27FC236}">
                <a16:creationId xmlns:a16="http://schemas.microsoft.com/office/drawing/2014/main" id="{B0057532-3BDF-3792-00F5-A1A810C49A90}"/>
              </a:ext>
            </a:extLst>
          </p:cNvPr>
          <p:cNvSpPr/>
          <p:nvPr/>
        </p:nvSpPr>
        <p:spPr>
          <a:xfrm>
            <a:off x="-16" y="2959768"/>
            <a:ext cx="1220017" cy="1237879"/>
          </a:xfrm>
          <a:prstGeom prst="rect">
            <a:avLst/>
          </a:prstGeom>
          <a:solidFill>
            <a:srgbClr val="2F3651">
              <a:lumMod val="40000"/>
              <a:lumOff val="60000"/>
              <a:alpha val="60000"/>
            </a:srgbClr>
          </a:solidFill>
          <a:ln w="25400" cap="flat" cmpd="sng" algn="ctr">
            <a:noFill/>
            <a:prstDash val="solid"/>
          </a:ln>
          <a:effectLst/>
        </p:spPr>
        <p:txBody>
          <a:bodyPr rtlCol="0" anchor="ctr"/>
          <a:lstStyle/>
          <a:p>
            <a:pPr marL="5830596" marR="0" lvl="0" indent="0" algn="l" defTabSz="457178" rtl="0" eaLnBrk="1" fontAlgn="auto" latinLnBrk="0" hangingPunct="1">
              <a:lnSpc>
                <a:spcPct val="100000"/>
              </a:lnSpc>
              <a:spcBef>
                <a:spcPts val="0"/>
              </a:spcBef>
              <a:spcAft>
                <a:spcPts val="600"/>
              </a:spcAft>
              <a:buClrTx/>
              <a:buSzTx/>
              <a:buFontTx/>
              <a:buNone/>
              <a:tabLst/>
              <a:defRPr/>
            </a:pPr>
            <a:endParaRPr kumimoji="0" lang="en-US" sz="1400" b="0" i="0" u="none" strike="noStrike" kern="0" cap="none" spc="0" normalizeH="0" baseline="0" noProof="0">
              <a:ln>
                <a:noFill/>
              </a:ln>
              <a:solidFill>
                <a:srgbClr val="23004C"/>
              </a:solidFill>
              <a:effectLst/>
              <a:uLnTx/>
              <a:uFillTx/>
              <a:latin typeface="Arial" panose="020B0604020202020204"/>
              <a:ea typeface="+mn-ea"/>
              <a:cs typeface="+mn-cs"/>
            </a:endParaRPr>
          </a:p>
        </p:txBody>
      </p:sp>
      <p:sp>
        <p:nvSpPr>
          <p:cNvPr id="64" name="Rectangle: Top Corners Rounded 15">
            <a:extLst>
              <a:ext uri="{FF2B5EF4-FFF2-40B4-BE49-F238E27FC236}">
                <a16:creationId xmlns:a16="http://schemas.microsoft.com/office/drawing/2014/main" id="{4A130A25-EBD3-8E73-30D0-425FE686166B}"/>
              </a:ext>
            </a:extLst>
          </p:cNvPr>
          <p:cNvSpPr/>
          <p:nvPr/>
        </p:nvSpPr>
        <p:spPr>
          <a:xfrm rot="5400000" flipH="1">
            <a:off x="2757852" y="159030"/>
            <a:ext cx="1241229" cy="4215866"/>
          </a:xfrm>
          <a:prstGeom prst="rect">
            <a:avLst/>
          </a:prstGeom>
          <a:solidFill>
            <a:srgbClr val="AFDDD9">
              <a:lumMod val="20000"/>
              <a:lumOff val="80000"/>
            </a:srgbClr>
          </a:solidFill>
          <a:ln w="25400" cap="flat" cmpd="sng" algn="ctr">
            <a:noFill/>
            <a:prstDash val="solid"/>
          </a:ln>
          <a:effectLst/>
        </p:spPr>
        <p:txBody>
          <a:bodyPr vert="vert270" tIns="162000" bIns="0" rtlCol="0" anchor="ctr"/>
          <a:lstStyle/>
          <a:p>
            <a:pPr marL="469106" marR="0" lvl="2" indent="0" algn="l" defTabSz="685800" rtl="0" eaLnBrk="1" fontAlgn="auto" latinLnBrk="0" hangingPunct="1">
              <a:lnSpc>
                <a:spcPct val="100000"/>
              </a:lnSpc>
              <a:spcBef>
                <a:spcPts val="0"/>
              </a:spcBef>
              <a:spcAft>
                <a:spcPts val="0"/>
              </a:spcAft>
              <a:buClrTx/>
              <a:buSzTx/>
              <a:buFontTx/>
              <a:buNone/>
              <a:tabLst/>
              <a:defRPr/>
            </a:pPr>
            <a:endParaRPr kumimoji="0" lang="en-US" sz="1000" b="0" i="0" u="none" strike="noStrike" kern="0" cap="none" spc="0" normalizeH="0" baseline="0" noProof="0">
              <a:ln>
                <a:noFill/>
              </a:ln>
              <a:solidFill>
                <a:srgbClr val="2F3651"/>
              </a:solidFill>
              <a:effectLst/>
              <a:uLnTx/>
              <a:uFillTx/>
              <a:ea typeface="Verdana"/>
              <a:cs typeface="Arial" panose="020B0604020202020204" pitchFamily="34" charset="0"/>
            </a:endParaRPr>
          </a:p>
        </p:txBody>
      </p:sp>
      <p:sp>
        <p:nvSpPr>
          <p:cNvPr id="65" name="TextBox 8">
            <a:extLst>
              <a:ext uri="{FF2B5EF4-FFF2-40B4-BE49-F238E27FC236}">
                <a16:creationId xmlns:a16="http://schemas.microsoft.com/office/drawing/2014/main" id="{48C9BB54-FC82-B253-963E-2F0971E34792}"/>
              </a:ext>
            </a:extLst>
          </p:cNvPr>
          <p:cNvSpPr txBox="1"/>
          <p:nvPr/>
        </p:nvSpPr>
        <p:spPr>
          <a:xfrm>
            <a:off x="306186" y="2509367"/>
            <a:ext cx="926593" cy="276999"/>
          </a:xfrm>
          <a:prstGeom prst="rect">
            <a:avLst/>
          </a:prstGeom>
          <a:noFill/>
        </p:spPr>
        <p:txBody>
          <a:bodyPr wrap="square" lIns="0" tIns="0" rIns="0" bIns="0" rtlCol="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a:ln>
                  <a:noFill/>
                </a:ln>
                <a:solidFill>
                  <a:srgbClr val="2F3651"/>
                </a:solidFill>
                <a:effectLst/>
                <a:uLnTx/>
                <a:uFillTx/>
                <a:ea typeface="+mn-ea"/>
                <a:cs typeface="+mn-cs"/>
              </a:rPr>
              <a:t>MIKRO-</a:t>
            </a:r>
            <a:br>
              <a:rPr kumimoji="0" lang="en-US" sz="1000" b="1" i="0" u="none" strike="noStrike" kern="1200" cap="none" spc="0" normalizeH="0" baseline="0" noProof="0">
                <a:ln>
                  <a:noFill/>
                </a:ln>
                <a:solidFill>
                  <a:srgbClr val="2F3651"/>
                </a:solidFill>
                <a:effectLst/>
                <a:uLnTx/>
                <a:uFillTx/>
                <a:ea typeface="+mn-ea"/>
                <a:cs typeface="+mn-cs"/>
              </a:rPr>
            </a:br>
            <a:r>
              <a:rPr kumimoji="0" lang="en-US" sz="1000" b="1" i="0" u="none" strike="noStrike" kern="1200" cap="none" spc="0" normalizeH="0" baseline="0" noProof="0">
                <a:ln>
                  <a:noFill/>
                </a:ln>
                <a:solidFill>
                  <a:srgbClr val="2F3651"/>
                </a:solidFill>
                <a:effectLst/>
                <a:uLnTx/>
                <a:uFillTx/>
                <a:ea typeface="+mn-ea"/>
                <a:cs typeface="+mn-cs"/>
              </a:rPr>
              <a:t>VASKULÄR</a:t>
            </a:r>
          </a:p>
        </p:txBody>
      </p:sp>
      <p:sp>
        <p:nvSpPr>
          <p:cNvPr id="66" name="TextBox 9">
            <a:extLst>
              <a:ext uri="{FF2B5EF4-FFF2-40B4-BE49-F238E27FC236}">
                <a16:creationId xmlns:a16="http://schemas.microsoft.com/office/drawing/2014/main" id="{62DF4A6B-0DE2-56A3-E0F6-16C7EE3104C1}"/>
              </a:ext>
            </a:extLst>
          </p:cNvPr>
          <p:cNvSpPr txBox="1"/>
          <p:nvPr/>
        </p:nvSpPr>
        <p:spPr>
          <a:xfrm>
            <a:off x="1661170" y="2568693"/>
            <a:ext cx="891270" cy="152349"/>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err="1">
                <a:ln>
                  <a:noFill/>
                </a:ln>
                <a:solidFill>
                  <a:srgbClr val="000000"/>
                </a:solidFill>
                <a:effectLst/>
                <a:uLnTx/>
                <a:uFillTx/>
                <a:ea typeface="+mn-ea"/>
                <a:cs typeface="Arial" panose="020B0604020202020204" pitchFamily="34" charset="0"/>
              </a:rPr>
              <a:t>Retinopathie</a:t>
            </a:r>
            <a:endParaRPr kumimoji="0" lang="en-US" sz="1000" b="0" i="0" u="none" strike="noStrike" kern="1200" cap="none" spc="0" normalizeH="0" baseline="0" noProof="0">
              <a:ln>
                <a:noFill/>
              </a:ln>
              <a:solidFill>
                <a:srgbClr val="000000"/>
              </a:solidFill>
              <a:effectLst/>
              <a:highlight>
                <a:srgbClr val="FFFF00"/>
              </a:highlight>
              <a:uLnTx/>
              <a:uFillTx/>
              <a:ea typeface="+mn-ea"/>
              <a:cs typeface="Arial" panose="020B0604020202020204" pitchFamily="34" charset="0"/>
            </a:endParaRPr>
          </a:p>
        </p:txBody>
      </p:sp>
      <p:sp>
        <p:nvSpPr>
          <p:cNvPr id="67" name="TextBox 22">
            <a:extLst>
              <a:ext uri="{FF2B5EF4-FFF2-40B4-BE49-F238E27FC236}">
                <a16:creationId xmlns:a16="http://schemas.microsoft.com/office/drawing/2014/main" id="{6CB25C2A-3D1F-B8F4-A79E-B8DF4A354291}"/>
              </a:ext>
            </a:extLst>
          </p:cNvPr>
          <p:cNvSpPr txBox="1"/>
          <p:nvPr/>
        </p:nvSpPr>
        <p:spPr>
          <a:xfrm>
            <a:off x="2875838" y="2568693"/>
            <a:ext cx="953787" cy="152349"/>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err="1">
                <a:ln>
                  <a:noFill/>
                </a:ln>
                <a:solidFill>
                  <a:srgbClr val="000000"/>
                </a:solidFill>
                <a:effectLst/>
                <a:uLnTx/>
                <a:uFillTx/>
                <a:ea typeface="+mn-ea"/>
                <a:cs typeface="Arial" panose="020B0604020202020204" pitchFamily="34" charset="0"/>
              </a:rPr>
              <a:t>Nephropathie</a:t>
            </a:r>
            <a:endParaRPr kumimoji="0" lang="en-US" sz="1100" b="0" i="0" u="none" strike="noStrike" kern="1200" cap="none" spc="0" normalizeH="0" baseline="0" noProof="0">
              <a:ln>
                <a:noFill/>
              </a:ln>
              <a:solidFill>
                <a:srgbClr val="000000"/>
              </a:solidFill>
              <a:effectLst/>
              <a:uLnTx/>
              <a:uFillTx/>
              <a:ea typeface="+mn-ea"/>
              <a:cs typeface="Arial" panose="020B0604020202020204" pitchFamily="34" charset="0"/>
            </a:endParaRPr>
          </a:p>
        </p:txBody>
      </p:sp>
      <p:sp>
        <p:nvSpPr>
          <p:cNvPr id="68" name="TextBox 23">
            <a:extLst>
              <a:ext uri="{FF2B5EF4-FFF2-40B4-BE49-F238E27FC236}">
                <a16:creationId xmlns:a16="http://schemas.microsoft.com/office/drawing/2014/main" id="{D409C2AD-D32C-9DD9-0E1F-57F67C0CD0C2}"/>
              </a:ext>
            </a:extLst>
          </p:cNvPr>
          <p:cNvSpPr txBox="1"/>
          <p:nvPr/>
        </p:nvSpPr>
        <p:spPr>
          <a:xfrm>
            <a:off x="4160808" y="2568693"/>
            <a:ext cx="865622" cy="152349"/>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100" b="0" i="0" u="none" strike="noStrike" kern="1200" cap="none" spc="0" normalizeH="0" baseline="0" noProof="0" err="1">
                <a:ln>
                  <a:noFill/>
                </a:ln>
                <a:solidFill>
                  <a:srgbClr val="000000"/>
                </a:solidFill>
                <a:effectLst/>
                <a:uLnTx/>
                <a:uFillTx/>
                <a:ea typeface="+mn-ea"/>
                <a:cs typeface="Arial" panose="020B0604020202020204" pitchFamily="34" charset="0"/>
              </a:rPr>
              <a:t>Neuropathie</a:t>
            </a:r>
            <a:endParaRPr kumimoji="0" lang="en-US" sz="1100" b="0" i="0" u="none" strike="noStrike" kern="1200" cap="none" spc="0" normalizeH="0" baseline="0" noProof="0">
              <a:ln>
                <a:noFill/>
              </a:ln>
              <a:solidFill>
                <a:srgbClr val="000000"/>
              </a:solidFill>
              <a:effectLst/>
              <a:highlight>
                <a:srgbClr val="FFFF00"/>
              </a:highlight>
              <a:uLnTx/>
              <a:uFillTx/>
              <a:ea typeface="+mn-ea"/>
              <a:cs typeface="Arial" panose="020B0604020202020204" pitchFamily="34" charset="0"/>
            </a:endParaRPr>
          </a:p>
        </p:txBody>
      </p:sp>
      <p:sp>
        <p:nvSpPr>
          <p:cNvPr id="69" name="TextBox 27">
            <a:extLst>
              <a:ext uri="{FF2B5EF4-FFF2-40B4-BE49-F238E27FC236}">
                <a16:creationId xmlns:a16="http://schemas.microsoft.com/office/drawing/2014/main" id="{A10CB056-7FCC-841E-E216-403651B1CA36}"/>
              </a:ext>
            </a:extLst>
          </p:cNvPr>
          <p:cNvSpPr txBox="1"/>
          <p:nvPr/>
        </p:nvSpPr>
        <p:spPr>
          <a:xfrm>
            <a:off x="306186" y="3836387"/>
            <a:ext cx="926593" cy="276999"/>
          </a:xfrm>
          <a:prstGeom prst="rect">
            <a:avLst/>
          </a:prstGeom>
          <a:noFill/>
        </p:spPr>
        <p:txBody>
          <a:bodyPr wrap="square" lIns="0" tIns="0" rIns="0" bIns="0" rtlCol="0">
            <a:spAutoFit/>
          </a:body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000" b="1" i="0" u="none" strike="noStrike" kern="1200" cap="none" spc="0" normalizeH="0" baseline="0" noProof="0">
                <a:ln>
                  <a:noFill/>
                </a:ln>
                <a:solidFill>
                  <a:srgbClr val="2F3651"/>
                </a:solidFill>
                <a:effectLst/>
                <a:uLnTx/>
                <a:uFillTx/>
                <a:ea typeface="+mn-ea"/>
                <a:cs typeface="+mn-cs"/>
              </a:rPr>
              <a:t>MAKRO-</a:t>
            </a:r>
            <a:br>
              <a:rPr kumimoji="0" lang="en-US" sz="1000" b="1" i="0" u="none" strike="noStrike" kern="1200" cap="none" spc="0" normalizeH="0" baseline="0" noProof="0">
                <a:ln>
                  <a:noFill/>
                </a:ln>
                <a:solidFill>
                  <a:srgbClr val="2F3651"/>
                </a:solidFill>
                <a:effectLst/>
                <a:uLnTx/>
                <a:uFillTx/>
                <a:ea typeface="+mn-ea"/>
                <a:cs typeface="+mn-cs"/>
              </a:rPr>
            </a:br>
            <a:r>
              <a:rPr kumimoji="0" lang="en-US" sz="1000" b="1" i="0" u="none" strike="noStrike" kern="1200" cap="none" spc="0" normalizeH="0" baseline="0" noProof="0">
                <a:ln>
                  <a:noFill/>
                </a:ln>
                <a:solidFill>
                  <a:srgbClr val="2F3651"/>
                </a:solidFill>
                <a:effectLst/>
                <a:uLnTx/>
                <a:uFillTx/>
                <a:ea typeface="+mn-ea"/>
                <a:cs typeface="+mn-cs"/>
              </a:rPr>
              <a:t>VASKULÄR</a:t>
            </a:r>
          </a:p>
        </p:txBody>
      </p:sp>
      <p:grpSp>
        <p:nvGrpSpPr>
          <p:cNvPr id="70" name="Group 73">
            <a:extLst>
              <a:ext uri="{FF2B5EF4-FFF2-40B4-BE49-F238E27FC236}">
                <a16:creationId xmlns:a16="http://schemas.microsoft.com/office/drawing/2014/main" id="{389391B2-7DCD-00DD-1779-B21B31CEAFE8}"/>
              </a:ext>
            </a:extLst>
          </p:cNvPr>
          <p:cNvGrpSpPr/>
          <p:nvPr/>
        </p:nvGrpSpPr>
        <p:grpSpPr>
          <a:xfrm>
            <a:off x="3036002" y="3126233"/>
            <a:ext cx="605961" cy="605960"/>
            <a:chOff x="4048002" y="4129811"/>
            <a:chExt cx="807948" cy="807946"/>
          </a:xfrm>
        </p:grpSpPr>
        <p:sp>
          <p:nvSpPr>
            <p:cNvPr id="71" name="Oval 63">
              <a:extLst>
                <a:ext uri="{FF2B5EF4-FFF2-40B4-BE49-F238E27FC236}">
                  <a16:creationId xmlns:a16="http://schemas.microsoft.com/office/drawing/2014/main" id="{88862AB5-B085-E5A8-8B38-8F741FCE19A2}"/>
                </a:ext>
              </a:extLst>
            </p:cNvPr>
            <p:cNvSpPr/>
            <p:nvPr/>
          </p:nvSpPr>
          <p:spPr>
            <a:xfrm>
              <a:off x="4048002" y="4129811"/>
              <a:ext cx="807948" cy="807946"/>
            </a:xfrm>
            <a:prstGeom prst="ellipse">
              <a:avLst/>
            </a:prstGeom>
            <a:solidFill>
              <a:sysClr val="window" lastClr="FFFFFF"/>
            </a:solidFill>
            <a:ln w="254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grpSp>
          <p:nvGrpSpPr>
            <p:cNvPr id="72" name="Graphic 37" descr="Heart organ outline">
              <a:extLst>
                <a:ext uri="{FF2B5EF4-FFF2-40B4-BE49-F238E27FC236}">
                  <a16:creationId xmlns:a16="http://schemas.microsoft.com/office/drawing/2014/main" id="{648C6EB2-032D-6151-2E92-4B0E1956E47B}"/>
                </a:ext>
              </a:extLst>
            </p:cNvPr>
            <p:cNvGrpSpPr/>
            <p:nvPr/>
          </p:nvGrpSpPr>
          <p:grpSpPr>
            <a:xfrm>
              <a:off x="4254366" y="4280723"/>
              <a:ext cx="394636" cy="506241"/>
              <a:chOff x="5787326" y="3038723"/>
              <a:chExt cx="597627" cy="781827"/>
            </a:xfrm>
            <a:solidFill>
              <a:srgbClr val="2F3651"/>
            </a:solidFill>
          </p:grpSpPr>
          <p:sp>
            <p:nvSpPr>
              <p:cNvPr id="73" name="Freeform 74">
                <a:extLst>
                  <a:ext uri="{FF2B5EF4-FFF2-40B4-BE49-F238E27FC236}">
                    <a16:creationId xmlns:a16="http://schemas.microsoft.com/office/drawing/2014/main" id="{54772BC5-960E-C695-0E9E-47F409D5EDD6}"/>
                  </a:ext>
                </a:extLst>
              </p:cNvPr>
              <p:cNvSpPr/>
              <p:nvPr/>
            </p:nvSpPr>
            <p:spPr>
              <a:xfrm>
                <a:off x="5787326" y="3138607"/>
                <a:ext cx="169625" cy="215868"/>
              </a:xfrm>
              <a:custGeom>
                <a:avLst/>
                <a:gdLst>
                  <a:gd name="connsiteX0" fmla="*/ 48755 w 169625"/>
                  <a:gd name="connsiteY0" fmla="*/ 175797 h 215868"/>
                  <a:gd name="connsiteX1" fmla="*/ 61138 w 169625"/>
                  <a:gd name="connsiteY1" fmla="*/ 215869 h 215868"/>
                  <a:gd name="connsiteX2" fmla="*/ 76130 w 169625"/>
                  <a:gd name="connsiteY2" fmla="*/ 200953 h 215868"/>
                  <a:gd name="connsiteX3" fmla="*/ 67853 w 169625"/>
                  <a:gd name="connsiteY3" fmla="*/ 172978 h 215868"/>
                  <a:gd name="connsiteX4" fmla="*/ 66424 w 169625"/>
                  <a:gd name="connsiteY4" fmla="*/ 168615 h 215868"/>
                  <a:gd name="connsiteX5" fmla="*/ 41021 w 169625"/>
                  <a:gd name="connsiteY5" fmla="*/ 116657 h 215868"/>
                  <a:gd name="connsiteX6" fmla="*/ 25848 w 169625"/>
                  <a:gd name="connsiteY6" fmla="*/ 93120 h 215868"/>
                  <a:gd name="connsiteX7" fmla="*/ 25200 w 169625"/>
                  <a:gd name="connsiteY7" fmla="*/ 92339 h 215868"/>
                  <a:gd name="connsiteX8" fmla="*/ 26721 w 169625"/>
                  <a:gd name="connsiteY8" fmla="*/ 58698 h 215868"/>
                  <a:gd name="connsiteX9" fmla="*/ 37945 w 169625"/>
                  <a:gd name="connsiteY9" fmla="*/ 52963 h 215868"/>
                  <a:gd name="connsiteX10" fmla="*/ 42850 w 169625"/>
                  <a:gd name="connsiteY10" fmla="*/ 52458 h 215868"/>
                  <a:gd name="connsiteX11" fmla="*/ 55842 w 169625"/>
                  <a:gd name="connsiteY11" fmla="*/ 56363 h 215868"/>
                  <a:gd name="connsiteX12" fmla="*/ 78616 w 169625"/>
                  <a:gd name="connsiteY12" fmla="*/ 86843 h 215868"/>
                  <a:gd name="connsiteX13" fmla="*/ 91734 w 169625"/>
                  <a:gd name="connsiteY13" fmla="*/ 89905 h 215868"/>
                  <a:gd name="connsiteX14" fmla="*/ 96180 w 169625"/>
                  <a:gd name="connsiteY14" fmla="*/ 82795 h 215868"/>
                  <a:gd name="connsiteX15" fmla="*/ 97371 w 169625"/>
                  <a:gd name="connsiteY15" fmla="*/ 72718 h 215868"/>
                  <a:gd name="connsiteX16" fmla="*/ 106010 w 169625"/>
                  <a:gd name="connsiteY16" fmla="*/ 31236 h 215868"/>
                  <a:gd name="connsiteX17" fmla="*/ 138376 w 169625"/>
                  <a:gd name="connsiteY17" fmla="*/ 21936 h 215868"/>
                  <a:gd name="connsiteX18" fmla="*/ 149301 w 169625"/>
                  <a:gd name="connsiteY18" fmla="*/ 50686 h 215868"/>
                  <a:gd name="connsiteX19" fmla="*/ 148235 w 169625"/>
                  <a:gd name="connsiteY19" fmla="*/ 55601 h 215868"/>
                  <a:gd name="connsiteX20" fmla="*/ 144558 w 169625"/>
                  <a:gd name="connsiteY20" fmla="*/ 79271 h 215868"/>
                  <a:gd name="connsiteX21" fmla="*/ 142100 w 169625"/>
                  <a:gd name="connsiteY21" fmla="*/ 137278 h 215868"/>
                  <a:gd name="connsiteX22" fmla="*/ 142205 w 169625"/>
                  <a:gd name="connsiteY22" fmla="*/ 141583 h 215868"/>
                  <a:gd name="connsiteX23" fmla="*/ 143377 w 169625"/>
                  <a:gd name="connsiteY23" fmla="*/ 158614 h 215868"/>
                  <a:gd name="connsiteX24" fmla="*/ 146844 w 169625"/>
                  <a:gd name="connsiteY24" fmla="*/ 171949 h 215868"/>
                  <a:gd name="connsiteX25" fmla="*/ 146949 w 169625"/>
                  <a:gd name="connsiteY25" fmla="*/ 171949 h 215868"/>
                  <a:gd name="connsiteX26" fmla="*/ 166075 w 169625"/>
                  <a:gd name="connsiteY26" fmla="*/ 169673 h 215868"/>
                  <a:gd name="connsiteX27" fmla="*/ 162017 w 169625"/>
                  <a:gd name="connsiteY27" fmla="*/ 154680 h 215868"/>
                  <a:gd name="connsiteX28" fmla="*/ 161246 w 169625"/>
                  <a:gd name="connsiteY28" fmla="*/ 141345 h 215868"/>
                  <a:gd name="connsiteX29" fmla="*/ 161131 w 169625"/>
                  <a:gd name="connsiteY29" fmla="*/ 136307 h 215868"/>
                  <a:gd name="connsiteX30" fmla="*/ 163417 w 169625"/>
                  <a:gd name="connsiteY30" fmla="*/ 81909 h 215868"/>
                  <a:gd name="connsiteX31" fmla="*/ 167513 w 169625"/>
                  <a:gd name="connsiteY31" fmla="*/ 56306 h 215868"/>
                  <a:gd name="connsiteX32" fmla="*/ 139870 w 169625"/>
                  <a:gd name="connsiteY32" fmla="*/ 2102 h 215868"/>
                  <a:gd name="connsiteX33" fmla="*/ 136081 w 169625"/>
                  <a:gd name="connsiteY33" fmla="*/ 1061 h 215868"/>
                  <a:gd name="connsiteX34" fmla="*/ 90675 w 169625"/>
                  <a:gd name="connsiteY34" fmla="*/ 19930 h 215868"/>
                  <a:gd name="connsiteX35" fmla="*/ 80769 w 169625"/>
                  <a:gd name="connsiteY35" fmla="*/ 54925 h 215868"/>
                  <a:gd name="connsiteX36" fmla="*/ 80597 w 169625"/>
                  <a:gd name="connsiteY36" fmla="*/ 54925 h 215868"/>
                  <a:gd name="connsiteX37" fmla="*/ 67920 w 169625"/>
                  <a:gd name="connsiteY37" fmla="*/ 41447 h 215868"/>
                  <a:gd name="connsiteX38" fmla="*/ 46431 w 169625"/>
                  <a:gd name="connsiteY38" fmla="*/ 33427 h 215868"/>
                  <a:gd name="connsiteX39" fmla="*/ 142 w 169625"/>
                  <a:gd name="connsiteY39" fmla="*/ 72750 h 215868"/>
                  <a:gd name="connsiteX40" fmla="*/ 10808 w 169625"/>
                  <a:gd name="connsiteY40" fmla="*/ 104722 h 215868"/>
                  <a:gd name="connsiteX41" fmla="*/ 24829 w 169625"/>
                  <a:gd name="connsiteY41" fmla="*/ 126572 h 215868"/>
                  <a:gd name="connsiteX42" fmla="*/ 48079 w 169625"/>
                  <a:gd name="connsiteY42" fmla="*/ 173797 h 215868"/>
                  <a:gd name="connsiteX43" fmla="*/ 48755 w 169625"/>
                  <a:gd name="connsiteY43" fmla="*/ 175797 h 215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69625" h="215868">
                    <a:moveTo>
                      <a:pt x="48755" y="175797"/>
                    </a:moveTo>
                    <a:cubicBezTo>
                      <a:pt x="50127" y="181169"/>
                      <a:pt x="54213" y="196476"/>
                      <a:pt x="61138" y="215869"/>
                    </a:cubicBezTo>
                    <a:cubicBezTo>
                      <a:pt x="65781" y="210554"/>
                      <a:pt x="70791" y="205570"/>
                      <a:pt x="76130" y="200953"/>
                    </a:cubicBezTo>
                    <a:cubicBezTo>
                      <a:pt x="70930" y="185417"/>
                      <a:pt x="68701" y="176502"/>
                      <a:pt x="67853" y="172978"/>
                    </a:cubicBezTo>
                    <a:cubicBezTo>
                      <a:pt x="67500" y="171486"/>
                      <a:pt x="67021" y="170027"/>
                      <a:pt x="66424" y="168615"/>
                    </a:cubicBezTo>
                    <a:cubicBezTo>
                      <a:pt x="59370" y="150640"/>
                      <a:pt x="50875" y="133263"/>
                      <a:pt x="41021" y="116657"/>
                    </a:cubicBezTo>
                    <a:cubicBezTo>
                      <a:pt x="31382" y="100931"/>
                      <a:pt x="27191" y="94959"/>
                      <a:pt x="25848" y="93120"/>
                    </a:cubicBezTo>
                    <a:cubicBezTo>
                      <a:pt x="25638" y="92854"/>
                      <a:pt x="25429" y="92587"/>
                      <a:pt x="25200" y="92339"/>
                    </a:cubicBezTo>
                    <a:cubicBezTo>
                      <a:pt x="16330" y="82629"/>
                      <a:pt x="17011" y="67568"/>
                      <a:pt x="26721" y="58698"/>
                    </a:cubicBezTo>
                    <a:cubicBezTo>
                      <a:pt x="29880" y="55813"/>
                      <a:pt x="33756" y="53831"/>
                      <a:pt x="37945" y="52963"/>
                    </a:cubicBezTo>
                    <a:cubicBezTo>
                      <a:pt x="39559" y="52630"/>
                      <a:pt x="41202" y="52462"/>
                      <a:pt x="42850" y="52458"/>
                    </a:cubicBezTo>
                    <a:cubicBezTo>
                      <a:pt x="47470" y="52462"/>
                      <a:pt x="51986" y="53820"/>
                      <a:pt x="55842" y="56363"/>
                    </a:cubicBezTo>
                    <a:cubicBezTo>
                      <a:pt x="59652" y="58821"/>
                      <a:pt x="62329" y="60602"/>
                      <a:pt x="78616" y="86843"/>
                    </a:cubicBezTo>
                    <a:cubicBezTo>
                      <a:pt x="81393" y="91311"/>
                      <a:pt x="87266" y="92682"/>
                      <a:pt x="91734" y="89905"/>
                    </a:cubicBezTo>
                    <a:cubicBezTo>
                      <a:pt x="94235" y="88350"/>
                      <a:pt x="95877" y="85725"/>
                      <a:pt x="96180" y="82795"/>
                    </a:cubicBezTo>
                    <a:cubicBezTo>
                      <a:pt x="96523" y="79452"/>
                      <a:pt x="96914" y="76128"/>
                      <a:pt x="97371" y="72718"/>
                    </a:cubicBezTo>
                    <a:cubicBezTo>
                      <a:pt x="101819" y="40723"/>
                      <a:pt x="103800" y="34903"/>
                      <a:pt x="106010" y="31236"/>
                    </a:cubicBezTo>
                    <a:cubicBezTo>
                      <a:pt x="112380" y="19730"/>
                      <a:pt x="126871" y="15567"/>
                      <a:pt x="138376" y="21936"/>
                    </a:cubicBezTo>
                    <a:cubicBezTo>
                      <a:pt x="148549" y="27567"/>
                      <a:pt x="153167" y="39721"/>
                      <a:pt x="149301" y="50686"/>
                    </a:cubicBezTo>
                    <a:cubicBezTo>
                      <a:pt x="149187" y="51020"/>
                      <a:pt x="148587" y="53668"/>
                      <a:pt x="148235" y="55601"/>
                    </a:cubicBezTo>
                    <a:cubicBezTo>
                      <a:pt x="147473" y="59716"/>
                      <a:pt x="146263" y="67031"/>
                      <a:pt x="144558" y="79271"/>
                    </a:cubicBezTo>
                    <a:cubicBezTo>
                      <a:pt x="142169" y="98509"/>
                      <a:pt x="141347" y="117908"/>
                      <a:pt x="142100" y="137278"/>
                    </a:cubicBezTo>
                    <a:cubicBezTo>
                      <a:pt x="142158" y="138345"/>
                      <a:pt x="142177" y="139850"/>
                      <a:pt x="142205" y="141583"/>
                    </a:cubicBezTo>
                    <a:cubicBezTo>
                      <a:pt x="142099" y="147283"/>
                      <a:pt x="142491" y="152982"/>
                      <a:pt x="143377" y="158614"/>
                    </a:cubicBezTo>
                    <a:cubicBezTo>
                      <a:pt x="143958" y="161348"/>
                      <a:pt x="145034" y="165872"/>
                      <a:pt x="146844" y="171949"/>
                    </a:cubicBezTo>
                    <a:lnTo>
                      <a:pt x="146949" y="171949"/>
                    </a:lnTo>
                    <a:cubicBezTo>
                      <a:pt x="154226" y="170920"/>
                      <a:pt x="160550" y="170197"/>
                      <a:pt x="166075" y="169673"/>
                    </a:cubicBezTo>
                    <a:cubicBezTo>
                      <a:pt x="163894" y="162719"/>
                      <a:pt x="162627" y="157547"/>
                      <a:pt x="162017" y="154680"/>
                    </a:cubicBezTo>
                    <a:cubicBezTo>
                      <a:pt x="161431" y="150261"/>
                      <a:pt x="161173" y="145803"/>
                      <a:pt x="161246" y="141345"/>
                    </a:cubicBezTo>
                    <a:cubicBezTo>
                      <a:pt x="161246" y="139326"/>
                      <a:pt x="161246" y="137535"/>
                      <a:pt x="161131" y="136307"/>
                    </a:cubicBezTo>
                    <a:cubicBezTo>
                      <a:pt x="160420" y="118142"/>
                      <a:pt x="161185" y="99950"/>
                      <a:pt x="163417" y="81909"/>
                    </a:cubicBezTo>
                    <a:cubicBezTo>
                      <a:pt x="165713" y="65422"/>
                      <a:pt x="167037" y="58525"/>
                      <a:pt x="167513" y="56306"/>
                    </a:cubicBezTo>
                    <a:cubicBezTo>
                      <a:pt x="174847" y="33704"/>
                      <a:pt x="162472" y="9436"/>
                      <a:pt x="139870" y="2102"/>
                    </a:cubicBezTo>
                    <a:cubicBezTo>
                      <a:pt x="138624" y="1697"/>
                      <a:pt x="137359" y="1351"/>
                      <a:pt x="136081" y="1061"/>
                    </a:cubicBezTo>
                    <a:cubicBezTo>
                      <a:pt x="118473" y="-2946"/>
                      <a:pt x="100256" y="4623"/>
                      <a:pt x="90675" y="19930"/>
                    </a:cubicBezTo>
                    <a:cubicBezTo>
                      <a:pt x="86598" y="26236"/>
                      <a:pt x="84360" y="31836"/>
                      <a:pt x="80769" y="54925"/>
                    </a:cubicBezTo>
                    <a:cubicBezTo>
                      <a:pt x="80769" y="55049"/>
                      <a:pt x="80664" y="55068"/>
                      <a:pt x="80597" y="54925"/>
                    </a:cubicBezTo>
                    <a:cubicBezTo>
                      <a:pt x="77239" y="49688"/>
                      <a:pt x="72941" y="45119"/>
                      <a:pt x="67920" y="41447"/>
                    </a:cubicBezTo>
                    <a:cubicBezTo>
                      <a:pt x="61624" y="36862"/>
                      <a:pt x="54192" y="34088"/>
                      <a:pt x="46431" y="33427"/>
                    </a:cubicBezTo>
                    <a:cubicBezTo>
                      <a:pt x="22790" y="31503"/>
                      <a:pt x="2065" y="49109"/>
                      <a:pt x="142" y="72750"/>
                    </a:cubicBezTo>
                    <a:cubicBezTo>
                      <a:pt x="-808" y="84415"/>
                      <a:pt x="3045" y="95963"/>
                      <a:pt x="10808" y="104722"/>
                    </a:cubicBezTo>
                    <a:cubicBezTo>
                      <a:pt x="12094" y="106512"/>
                      <a:pt x="16027" y="112199"/>
                      <a:pt x="24829" y="126572"/>
                    </a:cubicBezTo>
                    <a:cubicBezTo>
                      <a:pt x="33777" y="141695"/>
                      <a:pt x="41551" y="157483"/>
                      <a:pt x="48079" y="173797"/>
                    </a:cubicBezTo>
                    <a:cubicBezTo>
                      <a:pt x="48270" y="174521"/>
                      <a:pt x="48698" y="175654"/>
                      <a:pt x="48755" y="175797"/>
                    </a:cubicBezTo>
                    <a:close/>
                  </a:path>
                </a:pathLst>
              </a:custGeom>
              <a:grpFill/>
              <a:ln w="9525" cap="flat">
                <a:solidFill>
                  <a:srgbClr val="2F3651"/>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74" name="Freeform 75">
                <a:extLst>
                  <a:ext uri="{FF2B5EF4-FFF2-40B4-BE49-F238E27FC236}">
                    <a16:creationId xmlns:a16="http://schemas.microsoft.com/office/drawing/2014/main" id="{32C55F01-F4BB-D03F-1608-4B30D37D1907}"/>
                  </a:ext>
                </a:extLst>
              </p:cNvPr>
              <p:cNvSpPr/>
              <p:nvPr/>
            </p:nvSpPr>
            <p:spPr>
              <a:xfrm>
                <a:off x="5812290" y="3038723"/>
                <a:ext cx="572663" cy="781827"/>
              </a:xfrm>
              <a:custGeom>
                <a:avLst/>
                <a:gdLst>
                  <a:gd name="connsiteX0" fmla="*/ 552201 w 572663"/>
                  <a:gd name="connsiteY0" fmla="*/ 425119 h 781827"/>
                  <a:gd name="connsiteX1" fmla="*/ 468866 w 572663"/>
                  <a:gd name="connsiteY1" fmla="*/ 271214 h 781827"/>
                  <a:gd name="connsiteX2" fmla="*/ 448159 w 572663"/>
                  <a:gd name="connsiteY2" fmla="*/ 255021 h 781827"/>
                  <a:gd name="connsiteX3" fmla="*/ 432300 w 572663"/>
                  <a:gd name="connsiteY3" fmla="*/ 267404 h 781827"/>
                  <a:gd name="connsiteX4" fmla="*/ 455398 w 572663"/>
                  <a:gd name="connsiteY4" fmla="*/ 284635 h 781827"/>
                  <a:gd name="connsiteX5" fmla="*/ 533998 w 572663"/>
                  <a:gd name="connsiteY5" fmla="*/ 430739 h 781827"/>
                  <a:gd name="connsiteX6" fmla="*/ 549514 w 572663"/>
                  <a:gd name="connsiteY6" fmla="*/ 622753 h 781827"/>
                  <a:gd name="connsiteX7" fmla="*/ 491679 w 572663"/>
                  <a:gd name="connsiteY7" fmla="*/ 741530 h 781827"/>
                  <a:gd name="connsiteX8" fmla="*/ 320057 w 572663"/>
                  <a:gd name="connsiteY8" fmla="*/ 757408 h 781827"/>
                  <a:gd name="connsiteX9" fmla="*/ 148741 w 572663"/>
                  <a:gd name="connsiteY9" fmla="*/ 679875 h 781827"/>
                  <a:gd name="connsiteX10" fmla="*/ 107364 w 572663"/>
                  <a:gd name="connsiteY10" fmla="*/ 645851 h 781827"/>
                  <a:gd name="connsiteX11" fmla="*/ 53071 w 572663"/>
                  <a:gd name="connsiteY11" fmla="*/ 579071 h 781827"/>
                  <a:gd name="connsiteX12" fmla="*/ 19153 w 572663"/>
                  <a:gd name="connsiteY12" fmla="*/ 462447 h 781827"/>
                  <a:gd name="connsiteX13" fmla="*/ 62911 w 572663"/>
                  <a:gd name="connsiteY13" fmla="*/ 342842 h 781827"/>
                  <a:gd name="connsiteX14" fmla="*/ 127271 w 572663"/>
                  <a:gd name="connsiteY14" fmla="*/ 309552 h 781827"/>
                  <a:gd name="connsiteX15" fmla="*/ 163219 w 572663"/>
                  <a:gd name="connsiteY15" fmla="*/ 306342 h 781827"/>
                  <a:gd name="connsiteX16" fmla="*/ 172591 w 572663"/>
                  <a:gd name="connsiteY16" fmla="*/ 304532 h 781827"/>
                  <a:gd name="connsiteX17" fmla="*/ 176858 w 572663"/>
                  <a:gd name="connsiteY17" fmla="*/ 300894 h 781827"/>
                  <a:gd name="connsiteX18" fmla="*/ 176944 w 572663"/>
                  <a:gd name="connsiteY18" fmla="*/ 296131 h 781827"/>
                  <a:gd name="connsiteX19" fmla="*/ 177115 w 572663"/>
                  <a:gd name="connsiteY19" fmla="*/ 278824 h 781827"/>
                  <a:gd name="connsiteX20" fmla="*/ 185688 w 572663"/>
                  <a:gd name="connsiteY20" fmla="*/ 193728 h 781827"/>
                  <a:gd name="connsiteX21" fmla="*/ 227922 w 572663"/>
                  <a:gd name="connsiteY21" fmla="*/ 117671 h 781827"/>
                  <a:gd name="connsiteX22" fmla="*/ 231732 w 572663"/>
                  <a:gd name="connsiteY22" fmla="*/ 113728 h 781827"/>
                  <a:gd name="connsiteX23" fmla="*/ 230246 w 572663"/>
                  <a:gd name="connsiteY23" fmla="*/ 108479 h 781827"/>
                  <a:gd name="connsiteX24" fmla="*/ 225541 w 572663"/>
                  <a:gd name="connsiteY24" fmla="*/ 89648 h 781827"/>
                  <a:gd name="connsiteX25" fmla="*/ 219826 w 572663"/>
                  <a:gd name="connsiteY25" fmla="*/ 50367 h 781827"/>
                  <a:gd name="connsiteX26" fmla="*/ 236978 w 572663"/>
                  <a:gd name="connsiteY26" fmla="*/ 39688 h 781827"/>
                  <a:gd name="connsiteX27" fmla="*/ 248029 w 572663"/>
                  <a:gd name="connsiteY27" fmla="*/ 53625 h 781827"/>
                  <a:gd name="connsiteX28" fmla="*/ 248096 w 572663"/>
                  <a:gd name="connsiteY28" fmla="*/ 54701 h 781827"/>
                  <a:gd name="connsiteX29" fmla="*/ 253325 w 572663"/>
                  <a:gd name="connsiteY29" fmla="*/ 82686 h 781827"/>
                  <a:gd name="connsiteX30" fmla="*/ 255811 w 572663"/>
                  <a:gd name="connsiteY30" fmla="*/ 94430 h 781827"/>
                  <a:gd name="connsiteX31" fmla="*/ 266679 w 572663"/>
                  <a:gd name="connsiteY31" fmla="*/ 89334 h 781827"/>
                  <a:gd name="connsiteX32" fmla="*/ 268832 w 572663"/>
                  <a:gd name="connsiteY32" fmla="*/ 88429 h 781827"/>
                  <a:gd name="connsiteX33" fmla="*/ 276452 w 572663"/>
                  <a:gd name="connsiteY33" fmla="*/ 85210 h 781827"/>
                  <a:gd name="connsiteX34" fmla="*/ 276204 w 572663"/>
                  <a:gd name="connsiteY34" fmla="*/ 78647 h 781827"/>
                  <a:gd name="connsiteX35" fmla="*/ 275985 w 572663"/>
                  <a:gd name="connsiteY35" fmla="*/ 66407 h 781827"/>
                  <a:gd name="connsiteX36" fmla="*/ 278842 w 572663"/>
                  <a:gd name="connsiteY36" fmla="*/ 26821 h 781827"/>
                  <a:gd name="connsiteX37" fmla="*/ 297908 w 572663"/>
                  <a:gd name="connsiteY37" fmla="*/ 20130 h 781827"/>
                  <a:gd name="connsiteX38" fmla="*/ 305674 w 572663"/>
                  <a:gd name="connsiteY38" fmla="*/ 36080 h 781827"/>
                  <a:gd name="connsiteX39" fmla="*/ 305503 w 572663"/>
                  <a:gd name="connsiteY39" fmla="*/ 37089 h 781827"/>
                  <a:gd name="connsiteX40" fmla="*/ 304550 w 572663"/>
                  <a:gd name="connsiteY40" fmla="*/ 66617 h 781827"/>
                  <a:gd name="connsiteX41" fmla="*/ 304598 w 572663"/>
                  <a:gd name="connsiteY41" fmla="*/ 69332 h 781827"/>
                  <a:gd name="connsiteX42" fmla="*/ 305141 w 572663"/>
                  <a:gd name="connsiteY42" fmla="*/ 79514 h 781827"/>
                  <a:gd name="connsiteX43" fmla="*/ 323515 w 572663"/>
                  <a:gd name="connsiteY43" fmla="*/ 80895 h 781827"/>
                  <a:gd name="connsiteX44" fmla="*/ 326239 w 572663"/>
                  <a:gd name="connsiteY44" fmla="*/ 70227 h 781827"/>
                  <a:gd name="connsiteX45" fmla="*/ 328430 w 572663"/>
                  <a:gd name="connsiteY45" fmla="*/ 62016 h 781827"/>
                  <a:gd name="connsiteX46" fmla="*/ 342327 w 572663"/>
                  <a:gd name="connsiteY46" fmla="*/ 24821 h 781827"/>
                  <a:gd name="connsiteX47" fmla="*/ 362508 w 572663"/>
                  <a:gd name="connsiteY47" fmla="*/ 23833 h 781827"/>
                  <a:gd name="connsiteX48" fmla="*/ 365453 w 572663"/>
                  <a:gd name="connsiteY48" fmla="*/ 41261 h 781827"/>
                  <a:gd name="connsiteX49" fmla="*/ 364996 w 572663"/>
                  <a:gd name="connsiteY49" fmla="*/ 42214 h 781827"/>
                  <a:gd name="connsiteX50" fmla="*/ 355795 w 572663"/>
                  <a:gd name="connsiteY50" fmla="*/ 70246 h 781827"/>
                  <a:gd name="connsiteX51" fmla="*/ 351928 w 572663"/>
                  <a:gd name="connsiteY51" fmla="*/ 84657 h 781827"/>
                  <a:gd name="connsiteX52" fmla="*/ 350404 w 572663"/>
                  <a:gd name="connsiteY52" fmla="*/ 91029 h 781827"/>
                  <a:gd name="connsiteX53" fmla="*/ 355805 w 572663"/>
                  <a:gd name="connsiteY53" fmla="*/ 94735 h 781827"/>
                  <a:gd name="connsiteX54" fmla="*/ 366539 w 572663"/>
                  <a:gd name="connsiteY54" fmla="*/ 103517 h 781827"/>
                  <a:gd name="connsiteX55" fmla="*/ 383541 w 572663"/>
                  <a:gd name="connsiteY55" fmla="*/ 93515 h 781827"/>
                  <a:gd name="connsiteX56" fmla="*/ 371997 w 572663"/>
                  <a:gd name="connsiteY56" fmla="*/ 83038 h 781827"/>
                  <a:gd name="connsiteX57" fmla="*/ 374035 w 572663"/>
                  <a:gd name="connsiteY57" fmla="*/ 75770 h 781827"/>
                  <a:gd name="connsiteX58" fmla="*/ 382446 w 572663"/>
                  <a:gd name="connsiteY58" fmla="*/ 49920 h 781827"/>
                  <a:gd name="connsiteX59" fmla="*/ 368446 w 572663"/>
                  <a:gd name="connsiteY59" fmla="*/ 4900 h 781827"/>
                  <a:gd name="connsiteX60" fmla="*/ 328211 w 572663"/>
                  <a:gd name="connsiteY60" fmla="*/ 12048 h 781827"/>
                  <a:gd name="connsiteX61" fmla="*/ 322572 w 572663"/>
                  <a:gd name="connsiteY61" fmla="*/ 20478 h 781827"/>
                  <a:gd name="connsiteX62" fmla="*/ 278617 w 572663"/>
                  <a:gd name="connsiteY62" fmla="*/ 2660 h 781827"/>
                  <a:gd name="connsiteX63" fmla="*/ 258240 w 572663"/>
                  <a:gd name="connsiteY63" fmla="*/ 31060 h 781827"/>
                  <a:gd name="connsiteX64" fmla="*/ 211131 w 572663"/>
                  <a:gd name="connsiteY64" fmla="*/ 29186 h 781827"/>
                  <a:gd name="connsiteX65" fmla="*/ 201299 w 572663"/>
                  <a:gd name="connsiteY65" fmla="*/ 46033 h 781827"/>
                  <a:gd name="connsiteX66" fmla="*/ 207014 w 572663"/>
                  <a:gd name="connsiteY66" fmla="*/ 93658 h 781827"/>
                  <a:gd name="connsiteX67" fmla="*/ 210586 w 572663"/>
                  <a:gd name="connsiteY67" fmla="*/ 108489 h 781827"/>
                  <a:gd name="connsiteX68" fmla="*/ 167429 w 572663"/>
                  <a:gd name="connsiteY68" fmla="*/ 188737 h 781827"/>
                  <a:gd name="connsiteX69" fmla="*/ 158218 w 572663"/>
                  <a:gd name="connsiteY69" fmla="*/ 278729 h 781827"/>
                  <a:gd name="connsiteX70" fmla="*/ 158151 w 572663"/>
                  <a:gd name="connsiteY70" fmla="*/ 287483 h 781827"/>
                  <a:gd name="connsiteX71" fmla="*/ 124747 w 572663"/>
                  <a:gd name="connsiteY71" fmla="*/ 290740 h 781827"/>
                  <a:gd name="connsiteX72" fmla="*/ 48604 w 572663"/>
                  <a:gd name="connsiteY72" fmla="*/ 330488 h 781827"/>
                  <a:gd name="connsiteX73" fmla="*/ 274 w 572663"/>
                  <a:gd name="connsiteY73" fmla="*/ 461704 h 781827"/>
                  <a:gd name="connsiteX74" fmla="*/ 37727 w 572663"/>
                  <a:gd name="connsiteY74" fmla="*/ 590301 h 781827"/>
                  <a:gd name="connsiteX75" fmla="*/ 78503 w 572663"/>
                  <a:gd name="connsiteY75" fmla="*/ 642260 h 781827"/>
                  <a:gd name="connsiteX76" fmla="*/ 94162 w 572663"/>
                  <a:gd name="connsiteY76" fmla="*/ 659558 h 781827"/>
                  <a:gd name="connsiteX77" fmla="*/ 137263 w 572663"/>
                  <a:gd name="connsiteY77" fmla="*/ 695076 h 781827"/>
                  <a:gd name="connsiteX78" fmla="*/ 316419 w 572663"/>
                  <a:gd name="connsiteY78" fmla="*/ 776106 h 781827"/>
                  <a:gd name="connsiteX79" fmla="*/ 380960 w 572663"/>
                  <a:gd name="connsiteY79" fmla="*/ 781821 h 781827"/>
                  <a:gd name="connsiteX80" fmla="*/ 502432 w 572663"/>
                  <a:gd name="connsiteY80" fmla="*/ 757237 h 781827"/>
                  <a:gd name="connsiteX81" fmla="*/ 568422 w 572663"/>
                  <a:gd name="connsiteY81" fmla="*/ 625172 h 781827"/>
                  <a:gd name="connsiteX82" fmla="*/ 552201 w 572663"/>
                  <a:gd name="connsiteY82" fmla="*/ 425119 h 781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572663" h="781827">
                    <a:moveTo>
                      <a:pt x="552201" y="425119"/>
                    </a:moveTo>
                    <a:cubicBezTo>
                      <a:pt x="529169" y="350652"/>
                      <a:pt x="488869" y="291216"/>
                      <a:pt x="468866" y="271214"/>
                    </a:cubicBezTo>
                    <a:cubicBezTo>
                      <a:pt x="462490" y="265175"/>
                      <a:pt x="455557" y="259753"/>
                      <a:pt x="448159" y="255021"/>
                    </a:cubicBezTo>
                    <a:cubicBezTo>
                      <a:pt x="442882" y="258768"/>
                      <a:pt x="437596" y="262896"/>
                      <a:pt x="432300" y="267404"/>
                    </a:cubicBezTo>
                    <a:cubicBezTo>
                      <a:pt x="440574" y="272333"/>
                      <a:pt x="448315" y="278107"/>
                      <a:pt x="455398" y="284635"/>
                    </a:cubicBezTo>
                    <a:cubicBezTo>
                      <a:pt x="471190" y="300427"/>
                      <a:pt x="511167" y="356910"/>
                      <a:pt x="533998" y="430739"/>
                    </a:cubicBezTo>
                    <a:cubicBezTo>
                      <a:pt x="552969" y="492873"/>
                      <a:pt x="558262" y="558378"/>
                      <a:pt x="549514" y="622753"/>
                    </a:cubicBezTo>
                    <a:cubicBezTo>
                      <a:pt x="544238" y="663711"/>
                      <a:pt x="518377" y="723261"/>
                      <a:pt x="491679" y="741530"/>
                    </a:cubicBezTo>
                    <a:cubicBezTo>
                      <a:pt x="463323" y="760923"/>
                      <a:pt x="378331" y="768781"/>
                      <a:pt x="320057" y="757408"/>
                    </a:cubicBezTo>
                    <a:cubicBezTo>
                      <a:pt x="258336" y="743297"/>
                      <a:pt x="200077" y="716931"/>
                      <a:pt x="148741" y="679875"/>
                    </a:cubicBezTo>
                    <a:cubicBezTo>
                      <a:pt x="134336" y="669299"/>
                      <a:pt x="120524" y="657940"/>
                      <a:pt x="107364" y="645851"/>
                    </a:cubicBezTo>
                    <a:cubicBezTo>
                      <a:pt x="87797" y="624828"/>
                      <a:pt x="69658" y="602518"/>
                      <a:pt x="53071" y="579071"/>
                    </a:cubicBezTo>
                    <a:cubicBezTo>
                      <a:pt x="28925" y="545140"/>
                      <a:pt x="16971" y="504036"/>
                      <a:pt x="19153" y="462447"/>
                    </a:cubicBezTo>
                    <a:cubicBezTo>
                      <a:pt x="21858" y="397858"/>
                      <a:pt x="45423" y="363244"/>
                      <a:pt x="62911" y="342842"/>
                    </a:cubicBezTo>
                    <a:cubicBezTo>
                      <a:pt x="81008" y="321773"/>
                      <a:pt x="96010" y="313991"/>
                      <a:pt x="127271" y="309552"/>
                    </a:cubicBezTo>
                    <a:cubicBezTo>
                      <a:pt x="139177" y="307753"/>
                      <a:pt x="151182" y="306681"/>
                      <a:pt x="163219" y="306342"/>
                    </a:cubicBezTo>
                    <a:cubicBezTo>
                      <a:pt x="166459" y="307047"/>
                      <a:pt x="169846" y="306393"/>
                      <a:pt x="172591" y="304532"/>
                    </a:cubicBezTo>
                    <a:lnTo>
                      <a:pt x="176858" y="300894"/>
                    </a:lnTo>
                    <a:lnTo>
                      <a:pt x="176944" y="296131"/>
                    </a:lnTo>
                    <a:cubicBezTo>
                      <a:pt x="177039" y="290254"/>
                      <a:pt x="177077" y="284501"/>
                      <a:pt x="177115" y="278824"/>
                    </a:cubicBezTo>
                    <a:cubicBezTo>
                      <a:pt x="176073" y="250201"/>
                      <a:pt x="178957" y="221569"/>
                      <a:pt x="185688" y="193728"/>
                    </a:cubicBezTo>
                    <a:cubicBezTo>
                      <a:pt x="193206" y="165252"/>
                      <a:pt x="207724" y="139107"/>
                      <a:pt x="227922" y="117671"/>
                    </a:cubicBezTo>
                    <a:lnTo>
                      <a:pt x="231732" y="113728"/>
                    </a:lnTo>
                    <a:lnTo>
                      <a:pt x="230246" y="108479"/>
                    </a:lnTo>
                    <a:cubicBezTo>
                      <a:pt x="228408" y="101983"/>
                      <a:pt x="226826" y="95649"/>
                      <a:pt x="225541" y="89648"/>
                    </a:cubicBezTo>
                    <a:cubicBezTo>
                      <a:pt x="218406" y="56216"/>
                      <a:pt x="219102" y="53244"/>
                      <a:pt x="219826" y="50367"/>
                    </a:cubicBezTo>
                    <a:cubicBezTo>
                      <a:pt x="221613" y="42682"/>
                      <a:pt x="229292" y="37900"/>
                      <a:pt x="236978" y="39688"/>
                    </a:cubicBezTo>
                    <a:cubicBezTo>
                      <a:pt x="243457" y="41195"/>
                      <a:pt x="248039" y="46973"/>
                      <a:pt x="248029" y="53625"/>
                    </a:cubicBezTo>
                    <a:lnTo>
                      <a:pt x="248096" y="54701"/>
                    </a:lnTo>
                    <a:cubicBezTo>
                      <a:pt x="248343" y="56892"/>
                      <a:pt x="249363" y="63978"/>
                      <a:pt x="253325" y="82686"/>
                    </a:cubicBezTo>
                    <a:lnTo>
                      <a:pt x="255811" y="94430"/>
                    </a:lnTo>
                    <a:lnTo>
                      <a:pt x="266679" y="89334"/>
                    </a:lnTo>
                    <a:cubicBezTo>
                      <a:pt x="267384" y="89001"/>
                      <a:pt x="268108" y="88715"/>
                      <a:pt x="268832" y="88429"/>
                    </a:cubicBezTo>
                    <a:lnTo>
                      <a:pt x="276452" y="85210"/>
                    </a:lnTo>
                    <a:lnTo>
                      <a:pt x="276204" y="78647"/>
                    </a:lnTo>
                    <a:cubicBezTo>
                      <a:pt x="276061" y="74608"/>
                      <a:pt x="275956" y="70532"/>
                      <a:pt x="275985" y="66407"/>
                    </a:cubicBezTo>
                    <a:cubicBezTo>
                      <a:pt x="276204" y="32232"/>
                      <a:pt x="277538" y="29488"/>
                      <a:pt x="278842" y="26821"/>
                    </a:cubicBezTo>
                    <a:cubicBezTo>
                      <a:pt x="282259" y="19709"/>
                      <a:pt x="290795" y="16713"/>
                      <a:pt x="297908" y="20130"/>
                    </a:cubicBezTo>
                    <a:cubicBezTo>
                      <a:pt x="303884" y="23001"/>
                      <a:pt x="307099" y="29606"/>
                      <a:pt x="305674" y="36080"/>
                    </a:cubicBezTo>
                    <a:lnTo>
                      <a:pt x="305503" y="37089"/>
                    </a:lnTo>
                    <a:cubicBezTo>
                      <a:pt x="305274" y="39271"/>
                      <a:pt x="304703" y="46519"/>
                      <a:pt x="304550" y="66617"/>
                    </a:cubicBezTo>
                    <a:cubicBezTo>
                      <a:pt x="304550" y="67569"/>
                      <a:pt x="304550" y="68427"/>
                      <a:pt x="304598" y="69332"/>
                    </a:cubicBezTo>
                    <a:lnTo>
                      <a:pt x="305141" y="79514"/>
                    </a:lnTo>
                    <a:lnTo>
                      <a:pt x="323515" y="80895"/>
                    </a:lnTo>
                    <a:lnTo>
                      <a:pt x="326239" y="70227"/>
                    </a:lnTo>
                    <a:cubicBezTo>
                      <a:pt x="326925" y="67493"/>
                      <a:pt x="327620" y="64760"/>
                      <a:pt x="328430" y="62016"/>
                    </a:cubicBezTo>
                    <a:cubicBezTo>
                      <a:pt x="338298" y="29269"/>
                      <a:pt x="340345" y="27002"/>
                      <a:pt x="342327" y="24821"/>
                    </a:cubicBezTo>
                    <a:cubicBezTo>
                      <a:pt x="347626" y="18975"/>
                      <a:pt x="356662" y="18533"/>
                      <a:pt x="362508" y="23833"/>
                    </a:cubicBezTo>
                    <a:cubicBezTo>
                      <a:pt x="367396" y="28265"/>
                      <a:pt x="368614" y="35469"/>
                      <a:pt x="365453" y="41261"/>
                    </a:cubicBezTo>
                    <a:lnTo>
                      <a:pt x="364996" y="42214"/>
                    </a:lnTo>
                    <a:cubicBezTo>
                      <a:pt x="364148" y="44290"/>
                      <a:pt x="361539" y="51167"/>
                      <a:pt x="355795" y="70246"/>
                    </a:cubicBezTo>
                    <a:cubicBezTo>
                      <a:pt x="354357" y="75008"/>
                      <a:pt x="353080" y="79885"/>
                      <a:pt x="351928" y="84657"/>
                    </a:cubicBezTo>
                    <a:lnTo>
                      <a:pt x="350404" y="91029"/>
                    </a:lnTo>
                    <a:lnTo>
                      <a:pt x="355805" y="94735"/>
                    </a:lnTo>
                    <a:cubicBezTo>
                      <a:pt x="359595" y="97392"/>
                      <a:pt x="363184" y="100328"/>
                      <a:pt x="366539" y="103517"/>
                    </a:cubicBezTo>
                    <a:cubicBezTo>
                      <a:pt x="372140" y="100005"/>
                      <a:pt x="377807" y="96671"/>
                      <a:pt x="383541" y="93515"/>
                    </a:cubicBezTo>
                    <a:cubicBezTo>
                      <a:pt x="379933" y="89767"/>
                      <a:pt x="376077" y="86267"/>
                      <a:pt x="371997" y="83038"/>
                    </a:cubicBezTo>
                    <a:cubicBezTo>
                      <a:pt x="372635" y="80609"/>
                      <a:pt x="373311" y="78180"/>
                      <a:pt x="374035" y="75770"/>
                    </a:cubicBezTo>
                    <a:cubicBezTo>
                      <a:pt x="379303" y="58292"/>
                      <a:pt x="381732" y="51729"/>
                      <a:pt x="382446" y="49920"/>
                    </a:cubicBezTo>
                    <a:cubicBezTo>
                      <a:pt x="391012" y="33621"/>
                      <a:pt x="384743" y="13466"/>
                      <a:pt x="368446" y="4900"/>
                    </a:cubicBezTo>
                    <a:cubicBezTo>
                      <a:pt x="354975" y="-2180"/>
                      <a:pt x="338418" y="761"/>
                      <a:pt x="328211" y="12048"/>
                    </a:cubicBezTo>
                    <a:cubicBezTo>
                      <a:pt x="325875" y="14525"/>
                      <a:pt x="323969" y="17374"/>
                      <a:pt x="322572" y="20478"/>
                    </a:cubicBezTo>
                    <a:cubicBezTo>
                      <a:pt x="315355" y="3420"/>
                      <a:pt x="295675" y="-4558"/>
                      <a:pt x="278617" y="2660"/>
                    </a:cubicBezTo>
                    <a:cubicBezTo>
                      <a:pt x="267038" y="7559"/>
                      <a:pt x="259171" y="18522"/>
                      <a:pt x="258240" y="31060"/>
                    </a:cubicBezTo>
                    <a:cubicBezTo>
                      <a:pt x="245749" y="17534"/>
                      <a:pt x="224657" y="16695"/>
                      <a:pt x="211131" y="29186"/>
                    </a:cubicBezTo>
                    <a:cubicBezTo>
                      <a:pt x="206248" y="33697"/>
                      <a:pt x="202823" y="39563"/>
                      <a:pt x="201299" y="46033"/>
                    </a:cubicBezTo>
                    <a:cubicBezTo>
                      <a:pt x="199699" y="52806"/>
                      <a:pt x="199271" y="57654"/>
                      <a:pt x="207014" y="93658"/>
                    </a:cubicBezTo>
                    <a:cubicBezTo>
                      <a:pt x="208034" y="98421"/>
                      <a:pt x="209234" y="103421"/>
                      <a:pt x="210586" y="108489"/>
                    </a:cubicBezTo>
                    <a:cubicBezTo>
                      <a:pt x="190126" y="131496"/>
                      <a:pt x="175344" y="158982"/>
                      <a:pt x="167429" y="188737"/>
                    </a:cubicBezTo>
                    <a:cubicBezTo>
                      <a:pt x="160225" y="218166"/>
                      <a:pt x="157124" y="248450"/>
                      <a:pt x="158218" y="278729"/>
                    </a:cubicBezTo>
                    <a:cubicBezTo>
                      <a:pt x="158218" y="281625"/>
                      <a:pt x="158196" y="284542"/>
                      <a:pt x="158151" y="287483"/>
                    </a:cubicBezTo>
                    <a:cubicBezTo>
                      <a:pt x="151608" y="287759"/>
                      <a:pt x="140225" y="288540"/>
                      <a:pt x="124747" y="290740"/>
                    </a:cubicBezTo>
                    <a:cubicBezTo>
                      <a:pt x="88933" y="295826"/>
                      <a:pt x="69712" y="305856"/>
                      <a:pt x="48604" y="330488"/>
                    </a:cubicBezTo>
                    <a:cubicBezTo>
                      <a:pt x="29268" y="353053"/>
                      <a:pt x="3218" y="391200"/>
                      <a:pt x="274" y="461704"/>
                    </a:cubicBezTo>
                    <a:cubicBezTo>
                      <a:pt x="-2109" y="507568"/>
                      <a:pt x="11090" y="552889"/>
                      <a:pt x="37727" y="590301"/>
                    </a:cubicBezTo>
                    <a:cubicBezTo>
                      <a:pt x="55443" y="614590"/>
                      <a:pt x="69673" y="631964"/>
                      <a:pt x="78503" y="642260"/>
                    </a:cubicBezTo>
                    <a:cubicBezTo>
                      <a:pt x="83384" y="648324"/>
                      <a:pt x="88612" y="654100"/>
                      <a:pt x="94162" y="659558"/>
                    </a:cubicBezTo>
                    <a:cubicBezTo>
                      <a:pt x="107865" y="672180"/>
                      <a:pt x="122254" y="684038"/>
                      <a:pt x="137263" y="695076"/>
                    </a:cubicBezTo>
                    <a:cubicBezTo>
                      <a:pt x="190952" y="733812"/>
                      <a:pt x="251876" y="761367"/>
                      <a:pt x="316419" y="776106"/>
                    </a:cubicBezTo>
                    <a:cubicBezTo>
                      <a:pt x="337703" y="780044"/>
                      <a:pt x="359314" y="781958"/>
                      <a:pt x="380960" y="781821"/>
                    </a:cubicBezTo>
                    <a:cubicBezTo>
                      <a:pt x="430490" y="781821"/>
                      <a:pt x="479772" y="772734"/>
                      <a:pt x="502432" y="757237"/>
                    </a:cubicBezTo>
                    <a:cubicBezTo>
                      <a:pt x="534551" y="735253"/>
                      <a:pt x="562487" y="671207"/>
                      <a:pt x="568422" y="625172"/>
                    </a:cubicBezTo>
                    <a:cubicBezTo>
                      <a:pt x="577501" y="558098"/>
                      <a:pt x="571967" y="489855"/>
                      <a:pt x="552201" y="425119"/>
                    </a:cubicBezTo>
                    <a:close/>
                  </a:path>
                </a:pathLst>
              </a:custGeom>
              <a:grpFill/>
              <a:ln w="9525" cap="flat">
                <a:solidFill>
                  <a:srgbClr val="2F3651"/>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75" name="Freeform 77">
                <a:extLst>
                  <a:ext uri="{FF2B5EF4-FFF2-40B4-BE49-F238E27FC236}">
                    <a16:creationId xmlns:a16="http://schemas.microsoft.com/office/drawing/2014/main" id="{82282095-8D9C-C4CB-165F-AB70ADACAFCB}"/>
                  </a:ext>
                </a:extLst>
              </p:cNvPr>
              <p:cNvSpPr/>
              <p:nvPr/>
            </p:nvSpPr>
            <p:spPr>
              <a:xfrm>
                <a:off x="6065642" y="3121938"/>
                <a:ext cx="280464" cy="248330"/>
              </a:xfrm>
              <a:custGeom>
                <a:avLst/>
                <a:gdLst>
                  <a:gd name="connsiteX0" fmla="*/ 122931 w 280464"/>
                  <a:gd name="connsiteY0" fmla="*/ 248330 h 248330"/>
                  <a:gd name="connsiteX1" fmla="*/ 120769 w 280464"/>
                  <a:gd name="connsiteY1" fmla="*/ 248083 h 248330"/>
                  <a:gd name="connsiteX2" fmla="*/ 113633 w 280464"/>
                  <a:gd name="connsiteY2" fmla="*/ 236657 h 248330"/>
                  <a:gd name="connsiteX3" fmla="*/ 113634 w 280464"/>
                  <a:gd name="connsiteY3" fmla="*/ 236653 h 248330"/>
                  <a:gd name="connsiteX4" fmla="*/ 149334 w 280464"/>
                  <a:gd name="connsiteY4" fmla="*/ 159405 h 248330"/>
                  <a:gd name="connsiteX5" fmla="*/ 229144 w 280464"/>
                  <a:gd name="connsiteY5" fmla="*/ 111780 h 248330"/>
                  <a:gd name="connsiteX6" fmla="*/ 258886 w 280464"/>
                  <a:gd name="connsiteY6" fmla="*/ 51349 h 248330"/>
                  <a:gd name="connsiteX7" fmla="*/ 198455 w 280464"/>
                  <a:gd name="connsiteY7" fmla="*/ 21607 h 248330"/>
                  <a:gd name="connsiteX8" fmla="*/ 86002 w 280464"/>
                  <a:gd name="connsiteY8" fmla="*/ 88282 h 248330"/>
                  <a:gd name="connsiteX9" fmla="*/ 18861 w 280464"/>
                  <a:gd name="connsiteY9" fmla="*/ 224261 h 248330"/>
                  <a:gd name="connsiteX10" fmla="*/ 7593 w 280464"/>
                  <a:gd name="connsiteY10" fmla="*/ 231652 h 248330"/>
                  <a:gd name="connsiteX11" fmla="*/ 201 w 280464"/>
                  <a:gd name="connsiteY11" fmla="*/ 220384 h 248330"/>
                  <a:gd name="connsiteX12" fmla="*/ 73334 w 280464"/>
                  <a:gd name="connsiteY12" fmla="*/ 74051 h 248330"/>
                  <a:gd name="connsiteX13" fmla="*/ 192282 w 280464"/>
                  <a:gd name="connsiteY13" fmla="*/ 3576 h 248330"/>
                  <a:gd name="connsiteX14" fmla="*/ 276888 w 280464"/>
                  <a:gd name="connsiteY14" fmla="*/ 45205 h 248330"/>
                  <a:gd name="connsiteX15" fmla="*/ 235259 w 280464"/>
                  <a:gd name="connsiteY15" fmla="*/ 129811 h 248330"/>
                  <a:gd name="connsiteX16" fmla="*/ 161974 w 280464"/>
                  <a:gd name="connsiteY16" fmla="*/ 173626 h 248330"/>
                  <a:gd name="connsiteX17" fmla="*/ 132170 w 280464"/>
                  <a:gd name="connsiteY17" fmla="*/ 240948 h 248330"/>
                  <a:gd name="connsiteX18" fmla="*/ 122931 w 280464"/>
                  <a:gd name="connsiteY18" fmla="*/ 248330 h 24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0464" h="248330">
                    <a:moveTo>
                      <a:pt x="122931" y="248330"/>
                    </a:moveTo>
                    <a:cubicBezTo>
                      <a:pt x="122203" y="248327"/>
                      <a:pt x="121478" y="248245"/>
                      <a:pt x="120769" y="248083"/>
                    </a:cubicBezTo>
                    <a:cubicBezTo>
                      <a:pt x="115643" y="246898"/>
                      <a:pt x="112449" y="241783"/>
                      <a:pt x="113633" y="236657"/>
                    </a:cubicBezTo>
                    <a:cubicBezTo>
                      <a:pt x="113633" y="236656"/>
                      <a:pt x="113634" y="236655"/>
                      <a:pt x="113634" y="236653"/>
                    </a:cubicBezTo>
                    <a:cubicBezTo>
                      <a:pt x="118597" y="215260"/>
                      <a:pt x="129827" y="176788"/>
                      <a:pt x="149334" y="159405"/>
                    </a:cubicBezTo>
                    <a:cubicBezTo>
                      <a:pt x="172320" y="138131"/>
                      <a:pt x="199507" y="121908"/>
                      <a:pt x="229144" y="111780"/>
                    </a:cubicBezTo>
                    <a:cubicBezTo>
                      <a:pt x="254044" y="103306"/>
                      <a:pt x="267360" y="76249"/>
                      <a:pt x="258886" y="51349"/>
                    </a:cubicBezTo>
                    <a:cubicBezTo>
                      <a:pt x="250411" y="26448"/>
                      <a:pt x="223355" y="13132"/>
                      <a:pt x="198455" y="21607"/>
                    </a:cubicBezTo>
                    <a:cubicBezTo>
                      <a:pt x="156776" y="35844"/>
                      <a:pt x="118490" y="58544"/>
                      <a:pt x="86002" y="88282"/>
                    </a:cubicBezTo>
                    <a:cubicBezTo>
                      <a:pt x="46578" y="123391"/>
                      <a:pt x="27728" y="181627"/>
                      <a:pt x="18861" y="224261"/>
                    </a:cubicBezTo>
                    <a:cubicBezTo>
                      <a:pt x="17790" y="229414"/>
                      <a:pt x="12746" y="232723"/>
                      <a:pt x="7593" y="231652"/>
                    </a:cubicBezTo>
                    <a:cubicBezTo>
                      <a:pt x="2440" y="230581"/>
                      <a:pt x="-869" y="225537"/>
                      <a:pt x="201" y="220384"/>
                    </a:cubicBezTo>
                    <a:cubicBezTo>
                      <a:pt x="9660" y="174921"/>
                      <a:pt x="30024" y="112628"/>
                      <a:pt x="73334" y="74051"/>
                    </a:cubicBezTo>
                    <a:cubicBezTo>
                      <a:pt x="107705" y="42616"/>
                      <a:pt x="148201" y="18622"/>
                      <a:pt x="192282" y="3576"/>
                    </a:cubicBezTo>
                    <a:cubicBezTo>
                      <a:pt x="227141" y="-8292"/>
                      <a:pt x="265020" y="10346"/>
                      <a:pt x="276888" y="45205"/>
                    </a:cubicBezTo>
                    <a:cubicBezTo>
                      <a:pt x="288756" y="80064"/>
                      <a:pt x="270118" y="117943"/>
                      <a:pt x="235259" y="129811"/>
                    </a:cubicBezTo>
                    <a:cubicBezTo>
                      <a:pt x="208042" y="139145"/>
                      <a:pt x="183079" y="154070"/>
                      <a:pt x="161974" y="173626"/>
                    </a:cubicBezTo>
                    <a:cubicBezTo>
                      <a:pt x="150601" y="183760"/>
                      <a:pt x="139733" y="208306"/>
                      <a:pt x="132170" y="240948"/>
                    </a:cubicBezTo>
                    <a:cubicBezTo>
                      <a:pt x="131176" y="245255"/>
                      <a:pt x="127350" y="248311"/>
                      <a:pt x="122931" y="248330"/>
                    </a:cubicBezTo>
                    <a:close/>
                  </a:path>
                </a:pathLst>
              </a:custGeom>
              <a:grpFill/>
              <a:ln w="9525" cap="flat">
                <a:solidFill>
                  <a:srgbClr val="2F3651"/>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76" name="Freeform 78">
                <a:extLst>
                  <a:ext uri="{FF2B5EF4-FFF2-40B4-BE49-F238E27FC236}">
                    <a16:creationId xmlns:a16="http://schemas.microsoft.com/office/drawing/2014/main" id="{70333526-B4CC-593E-9E1D-904F4E1AA657}"/>
                  </a:ext>
                </a:extLst>
              </p:cNvPr>
              <p:cNvSpPr/>
              <p:nvPr/>
            </p:nvSpPr>
            <p:spPr>
              <a:xfrm>
                <a:off x="6184344" y="3364953"/>
                <a:ext cx="136695" cy="365169"/>
              </a:xfrm>
              <a:custGeom>
                <a:avLst/>
                <a:gdLst>
                  <a:gd name="connsiteX0" fmla="*/ 136446 w 136695"/>
                  <a:gd name="connsiteY0" fmla="*/ 281216 h 365169"/>
                  <a:gd name="connsiteX1" fmla="*/ 114490 w 136695"/>
                  <a:gd name="connsiteY1" fmla="*/ 234677 h 365169"/>
                  <a:gd name="connsiteX2" fmla="*/ 87639 w 136695"/>
                  <a:gd name="connsiteY2" fmla="*/ 203692 h 365169"/>
                  <a:gd name="connsiteX3" fmla="*/ 54302 w 136695"/>
                  <a:gd name="connsiteY3" fmla="*/ 165059 h 365169"/>
                  <a:gd name="connsiteX4" fmla="*/ 40738 w 136695"/>
                  <a:gd name="connsiteY4" fmla="*/ 147533 h 365169"/>
                  <a:gd name="connsiteX5" fmla="*/ 66027 w 136695"/>
                  <a:gd name="connsiteY5" fmla="*/ 141418 h 365169"/>
                  <a:gd name="connsiteX6" fmla="*/ 95412 w 136695"/>
                  <a:gd name="connsiteY6" fmla="*/ 149304 h 365169"/>
                  <a:gd name="connsiteX7" fmla="*/ 108485 w 136695"/>
                  <a:gd name="connsiteY7" fmla="*/ 146052 h 365169"/>
                  <a:gd name="connsiteX8" fmla="*/ 105232 w 136695"/>
                  <a:gd name="connsiteY8" fmla="*/ 132979 h 365169"/>
                  <a:gd name="connsiteX9" fmla="*/ 68447 w 136695"/>
                  <a:gd name="connsiteY9" fmla="*/ 122501 h 365169"/>
                  <a:gd name="connsiteX10" fmla="*/ 30480 w 136695"/>
                  <a:gd name="connsiteY10" fmla="*/ 131074 h 365169"/>
                  <a:gd name="connsiteX11" fmla="*/ 19050 w 136695"/>
                  <a:gd name="connsiteY11" fmla="*/ 89754 h 365169"/>
                  <a:gd name="connsiteX12" fmla="*/ 46301 w 136695"/>
                  <a:gd name="connsiteY12" fmla="*/ 15688 h 365169"/>
                  <a:gd name="connsiteX13" fmla="*/ 45201 w 136695"/>
                  <a:gd name="connsiteY13" fmla="*/ 2262 h 365169"/>
                  <a:gd name="connsiteX14" fmla="*/ 31775 w 136695"/>
                  <a:gd name="connsiteY14" fmla="*/ 3362 h 365169"/>
                  <a:gd name="connsiteX15" fmla="*/ 0 w 136695"/>
                  <a:gd name="connsiteY15" fmla="*/ 89907 h 365169"/>
                  <a:gd name="connsiteX16" fmla="*/ 38643 w 136695"/>
                  <a:gd name="connsiteY16" fmla="*/ 175955 h 365169"/>
                  <a:gd name="connsiteX17" fmla="*/ 38090 w 136695"/>
                  <a:gd name="connsiteY17" fmla="*/ 235725 h 365169"/>
                  <a:gd name="connsiteX18" fmla="*/ 23889 w 136695"/>
                  <a:gd name="connsiteY18" fmla="*/ 269481 h 365169"/>
                  <a:gd name="connsiteX19" fmla="*/ 10458 w 136695"/>
                  <a:gd name="connsiteY19" fmla="*/ 301285 h 365169"/>
                  <a:gd name="connsiteX20" fmla="*/ 5248 w 136695"/>
                  <a:gd name="connsiteY20" fmla="*/ 355816 h 365169"/>
                  <a:gd name="connsiteX21" fmla="*/ 14773 w 136695"/>
                  <a:gd name="connsiteY21" fmla="*/ 365170 h 365169"/>
                  <a:gd name="connsiteX22" fmla="*/ 14945 w 136695"/>
                  <a:gd name="connsiteY22" fmla="*/ 365170 h 365169"/>
                  <a:gd name="connsiteX23" fmla="*/ 24298 w 136695"/>
                  <a:gd name="connsiteY23" fmla="*/ 355476 h 365169"/>
                  <a:gd name="connsiteX24" fmla="*/ 24298 w 136695"/>
                  <a:gd name="connsiteY24" fmla="*/ 355473 h 365169"/>
                  <a:gd name="connsiteX25" fmla="*/ 28813 w 136695"/>
                  <a:gd name="connsiteY25" fmla="*/ 306362 h 365169"/>
                  <a:gd name="connsiteX26" fmla="*/ 40977 w 136695"/>
                  <a:gd name="connsiteY26" fmla="*/ 277882 h 365169"/>
                  <a:gd name="connsiteX27" fmla="*/ 56436 w 136695"/>
                  <a:gd name="connsiteY27" fmla="*/ 240792 h 365169"/>
                  <a:gd name="connsiteX28" fmla="*/ 61808 w 136695"/>
                  <a:gd name="connsiteY28" fmla="*/ 203130 h 365169"/>
                  <a:gd name="connsiteX29" fmla="*/ 73238 w 136695"/>
                  <a:gd name="connsiteY29" fmla="*/ 216218 h 365169"/>
                  <a:gd name="connsiteX30" fmla="*/ 99774 w 136695"/>
                  <a:gd name="connsiteY30" fmla="*/ 246831 h 365169"/>
                  <a:gd name="connsiteX31" fmla="*/ 117815 w 136695"/>
                  <a:gd name="connsiteY31" fmla="*/ 285588 h 365169"/>
                  <a:gd name="connsiteX32" fmla="*/ 127073 w 136695"/>
                  <a:gd name="connsiteY32" fmla="*/ 292894 h 365169"/>
                  <a:gd name="connsiteX33" fmla="*/ 129350 w 136695"/>
                  <a:gd name="connsiteY33" fmla="*/ 292646 h 365169"/>
                  <a:gd name="connsiteX34" fmla="*/ 136446 w 136695"/>
                  <a:gd name="connsiteY34" fmla="*/ 281216 h 365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6695" h="365169">
                    <a:moveTo>
                      <a:pt x="136446" y="281216"/>
                    </a:moveTo>
                    <a:cubicBezTo>
                      <a:pt x="132287" y="264401"/>
                      <a:pt x="124823" y="248581"/>
                      <a:pt x="114490" y="234677"/>
                    </a:cubicBezTo>
                    <a:cubicBezTo>
                      <a:pt x="107452" y="226228"/>
                      <a:pt x="97717" y="215151"/>
                      <a:pt x="87639" y="203692"/>
                    </a:cubicBezTo>
                    <a:cubicBezTo>
                      <a:pt x="75609" y="190005"/>
                      <a:pt x="63160" y="175851"/>
                      <a:pt x="54302" y="165059"/>
                    </a:cubicBezTo>
                    <a:cubicBezTo>
                      <a:pt x="50159" y="160001"/>
                      <a:pt x="45406" y="154086"/>
                      <a:pt x="40738" y="147533"/>
                    </a:cubicBezTo>
                    <a:cubicBezTo>
                      <a:pt x="48694" y="143879"/>
                      <a:pt x="57281" y="141803"/>
                      <a:pt x="66027" y="141418"/>
                    </a:cubicBezTo>
                    <a:cubicBezTo>
                      <a:pt x="76213" y="142278"/>
                      <a:pt x="86164" y="144949"/>
                      <a:pt x="95412" y="149304"/>
                    </a:cubicBezTo>
                    <a:cubicBezTo>
                      <a:pt x="99920" y="152016"/>
                      <a:pt x="105773" y="150560"/>
                      <a:pt x="108485" y="146052"/>
                    </a:cubicBezTo>
                    <a:cubicBezTo>
                      <a:pt x="111197" y="141544"/>
                      <a:pt x="109740" y="135690"/>
                      <a:pt x="105232" y="132979"/>
                    </a:cubicBezTo>
                    <a:cubicBezTo>
                      <a:pt x="93771" y="127122"/>
                      <a:pt x="81274" y="123562"/>
                      <a:pt x="68447" y="122501"/>
                    </a:cubicBezTo>
                    <a:cubicBezTo>
                      <a:pt x="55308" y="122467"/>
                      <a:pt x="42330" y="125397"/>
                      <a:pt x="30480" y="131074"/>
                    </a:cubicBezTo>
                    <a:cubicBezTo>
                      <a:pt x="23369" y="118434"/>
                      <a:pt x="19445" y="104251"/>
                      <a:pt x="19050" y="89754"/>
                    </a:cubicBezTo>
                    <a:cubicBezTo>
                      <a:pt x="20076" y="62805"/>
                      <a:pt x="29616" y="36875"/>
                      <a:pt x="46301" y="15688"/>
                    </a:cubicBezTo>
                    <a:cubicBezTo>
                      <a:pt x="49704" y="11677"/>
                      <a:pt x="49212" y="5666"/>
                      <a:pt x="45201" y="2262"/>
                    </a:cubicBezTo>
                    <a:cubicBezTo>
                      <a:pt x="41190" y="-1141"/>
                      <a:pt x="35179" y="-649"/>
                      <a:pt x="31775" y="3362"/>
                    </a:cubicBezTo>
                    <a:cubicBezTo>
                      <a:pt x="12046" y="27984"/>
                      <a:pt x="891" y="58369"/>
                      <a:pt x="0" y="89907"/>
                    </a:cubicBezTo>
                    <a:cubicBezTo>
                      <a:pt x="324" y="128397"/>
                      <a:pt x="23879" y="157925"/>
                      <a:pt x="38643" y="175955"/>
                    </a:cubicBezTo>
                    <a:cubicBezTo>
                      <a:pt x="44623" y="195460"/>
                      <a:pt x="44430" y="216335"/>
                      <a:pt x="38090" y="235725"/>
                    </a:cubicBezTo>
                    <a:cubicBezTo>
                      <a:pt x="34388" y="247383"/>
                      <a:pt x="29634" y="258682"/>
                      <a:pt x="23889" y="269481"/>
                    </a:cubicBezTo>
                    <a:cubicBezTo>
                      <a:pt x="18463" y="279657"/>
                      <a:pt x="13968" y="290301"/>
                      <a:pt x="10458" y="301285"/>
                    </a:cubicBezTo>
                    <a:cubicBezTo>
                      <a:pt x="6632" y="319202"/>
                      <a:pt x="4883" y="337499"/>
                      <a:pt x="5248" y="355816"/>
                    </a:cubicBezTo>
                    <a:cubicBezTo>
                      <a:pt x="5342" y="361009"/>
                      <a:pt x="9579" y="365170"/>
                      <a:pt x="14773" y="365170"/>
                    </a:cubicBezTo>
                    <a:lnTo>
                      <a:pt x="14945" y="365170"/>
                    </a:lnTo>
                    <a:cubicBezTo>
                      <a:pt x="20204" y="365075"/>
                      <a:pt x="24393" y="360736"/>
                      <a:pt x="24298" y="355476"/>
                    </a:cubicBezTo>
                    <a:cubicBezTo>
                      <a:pt x="24298" y="355475"/>
                      <a:pt x="24298" y="355474"/>
                      <a:pt x="24298" y="355473"/>
                    </a:cubicBezTo>
                    <a:cubicBezTo>
                      <a:pt x="23979" y="338986"/>
                      <a:pt x="25494" y="322515"/>
                      <a:pt x="28813" y="306362"/>
                    </a:cubicBezTo>
                    <a:cubicBezTo>
                      <a:pt x="32034" y="296534"/>
                      <a:pt x="36104" y="287005"/>
                      <a:pt x="40977" y="277882"/>
                    </a:cubicBezTo>
                    <a:cubicBezTo>
                      <a:pt x="47269" y="266026"/>
                      <a:pt x="52445" y="253608"/>
                      <a:pt x="56436" y="240792"/>
                    </a:cubicBezTo>
                    <a:cubicBezTo>
                      <a:pt x="59908" y="228536"/>
                      <a:pt x="61715" y="215868"/>
                      <a:pt x="61808" y="203130"/>
                    </a:cubicBezTo>
                    <a:cubicBezTo>
                      <a:pt x="65618" y="207474"/>
                      <a:pt x="69428" y="211855"/>
                      <a:pt x="73238" y="216218"/>
                    </a:cubicBezTo>
                    <a:cubicBezTo>
                      <a:pt x="83191" y="227543"/>
                      <a:pt x="92812" y="238487"/>
                      <a:pt x="99774" y="246831"/>
                    </a:cubicBezTo>
                    <a:cubicBezTo>
                      <a:pt x="108208" y="258479"/>
                      <a:pt x="114331" y="271636"/>
                      <a:pt x="117815" y="285588"/>
                    </a:cubicBezTo>
                    <a:cubicBezTo>
                      <a:pt x="118841" y="289871"/>
                      <a:pt x="122669" y="292892"/>
                      <a:pt x="127073" y="292894"/>
                    </a:cubicBezTo>
                    <a:cubicBezTo>
                      <a:pt x="127839" y="292900"/>
                      <a:pt x="128603" y="292817"/>
                      <a:pt x="129350" y="292646"/>
                    </a:cubicBezTo>
                    <a:cubicBezTo>
                      <a:pt x="134462" y="291443"/>
                      <a:pt x="137635" y="286331"/>
                      <a:pt x="136446" y="281216"/>
                    </a:cubicBezTo>
                    <a:close/>
                  </a:path>
                </a:pathLst>
              </a:custGeom>
              <a:grpFill/>
              <a:ln w="9525" cap="flat">
                <a:solidFill>
                  <a:srgbClr val="2F3651"/>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grpSp>
      </p:grpSp>
      <p:grpSp>
        <p:nvGrpSpPr>
          <p:cNvPr id="77" name="Group 74">
            <a:extLst>
              <a:ext uri="{FF2B5EF4-FFF2-40B4-BE49-F238E27FC236}">
                <a16:creationId xmlns:a16="http://schemas.microsoft.com/office/drawing/2014/main" id="{2F09F761-8B84-647D-EAB4-C2EBB98BD186}"/>
              </a:ext>
            </a:extLst>
          </p:cNvPr>
          <p:cNvGrpSpPr/>
          <p:nvPr/>
        </p:nvGrpSpPr>
        <p:grpSpPr>
          <a:xfrm>
            <a:off x="1790733" y="3126233"/>
            <a:ext cx="605961" cy="605960"/>
            <a:chOff x="2387644" y="4129811"/>
            <a:chExt cx="807948" cy="807946"/>
          </a:xfrm>
        </p:grpSpPr>
        <p:sp>
          <p:nvSpPr>
            <p:cNvPr id="78" name="Oval 42">
              <a:extLst>
                <a:ext uri="{FF2B5EF4-FFF2-40B4-BE49-F238E27FC236}">
                  <a16:creationId xmlns:a16="http://schemas.microsoft.com/office/drawing/2014/main" id="{4DA9A2E0-AD4C-D628-6DB8-ED4666C2FF42}"/>
                </a:ext>
              </a:extLst>
            </p:cNvPr>
            <p:cNvSpPr/>
            <p:nvPr/>
          </p:nvSpPr>
          <p:spPr>
            <a:xfrm>
              <a:off x="2387644" y="4129811"/>
              <a:ext cx="807948" cy="807946"/>
            </a:xfrm>
            <a:prstGeom prst="ellipse">
              <a:avLst/>
            </a:prstGeom>
            <a:solidFill>
              <a:sysClr val="window" lastClr="FFFFFF"/>
            </a:solidFill>
            <a:ln w="254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79" name="Graphic 48" descr="Brain outline">
              <a:extLst>
                <a:ext uri="{FF2B5EF4-FFF2-40B4-BE49-F238E27FC236}">
                  <a16:creationId xmlns:a16="http://schemas.microsoft.com/office/drawing/2014/main" id="{2084115C-F2BF-578A-DDCF-D4F72D1BE8D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512195" y="4263916"/>
              <a:ext cx="553228" cy="553228"/>
            </a:xfrm>
            <a:prstGeom prst="rect">
              <a:avLst/>
            </a:prstGeom>
          </p:spPr>
        </p:pic>
      </p:grpSp>
      <p:grpSp>
        <p:nvGrpSpPr>
          <p:cNvPr id="80" name="Group 72">
            <a:extLst>
              <a:ext uri="{FF2B5EF4-FFF2-40B4-BE49-F238E27FC236}">
                <a16:creationId xmlns:a16="http://schemas.microsoft.com/office/drawing/2014/main" id="{AA4C4756-7CA4-AA62-1C3C-B6FF7D84C6EB}"/>
              </a:ext>
            </a:extLst>
          </p:cNvPr>
          <p:cNvGrpSpPr/>
          <p:nvPr/>
        </p:nvGrpSpPr>
        <p:grpSpPr>
          <a:xfrm>
            <a:off x="4281270" y="3126233"/>
            <a:ext cx="605961" cy="605960"/>
            <a:chOff x="5708360" y="4129811"/>
            <a:chExt cx="807948" cy="807946"/>
          </a:xfrm>
        </p:grpSpPr>
        <p:sp>
          <p:nvSpPr>
            <p:cNvPr id="81" name="Oval 66">
              <a:extLst>
                <a:ext uri="{FF2B5EF4-FFF2-40B4-BE49-F238E27FC236}">
                  <a16:creationId xmlns:a16="http://schemas.microsoft.com/office/drawing/2014/main" id="{AD551A21-9C26-4C80-5031-2B959CD67A62}"/>
                </a:ext>
              </a:extLst>
            </p:cNvPr>
            <p:cNvSpPr/>
            <p:nvPr/>
          </p:nvSpPr>
          <p:spPr>
            <a:xfrm>
              <a:off x="5708360" y="4129811"/>
              <a:ext cx="807948" cy="807946"/>
            </a:xfrm>
            <a:prstGeom prst="ellipse">
              <a:avLst/>
            </a:prstGeom>
            <a:solidFill>
              <a:sysClr val="window" lastClr="FFFFFF"/>
            </a:solidFill>
            <a:ln w="25400"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82" name="Graphic 49" descr="Foot outline">
              <a:extLst>
                <a:ext uri="{FF2B5EF4-FFF2-40B4-BE49-F238E27FC236}">
                  <a16:creationId xmlns:a16="http://schemas.microsoft.com/office/drawing/2014/main" id="{0C7ECF4D-28DC-96B0-A411-15352DDD547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842536" y="4254310"/>
              <a:ext cx="562244" cy="562244"/>
            </a:xfrm>
            <a:prstGeom prst="rect">
              <a:avLst/>
            </a:prstGeom>
          </p:spPr>
        </p:pic>
      </p:grpSp>
      <p:sp>
        <p:nvSpPr>
          <p:cNvPr id="83" name="TextBox 50">
            <a:extLst>
              <a:ext uri="{FF2B5EF4-FFF2-40B4-BE49-F238E27FC236}">
                <a16:creationId xmlns:a16="http://schemas.microsoft.com/office/drawing/2014/main" id="{B9697DCC-5400-D3EC-A35B-A90832B9AC93}"/>
              </a:ext>
            </a:extLst>
          </p:cNvPr>
          <p:cNvSpPr txBox="1"/>
          <p:nvPr/>
        </p:nvSpPr>
        <p:spPr>
          <a:xfrm>
            <a:off x="1472583" y="3829461"/>
            <a:ext cx="1242327" cy="304699"/>
          </a:xfrm>
          <a:prstGeom prst="rect">
            <a:avLst/>
          </a:prstGeom>
          <a:noFill/>
        </p:spPr>
        <p:txBody>
          <a:bodyPr wrap="none" lIns="0" tIns="0" rIns="0" bIns="0" rtlCol="0" anchor="ctr" anchorCtr="0">
            <a:spAutoFit/>
          </a:bodyPr>
          <a:lstStyle>
            <a:defPPr>
              <a:defRPr lang="en-US"/>
            </a:defPPr>
            <a:lvl1pPr marR="0" lvl="0" indent="0" algn="ctr" fontAlgn="auto">
              <a:lnSpc>
                <a:spcPct val="90000"/>
              </a:lnSpc>
              <a:spcBef>
                <a:spcPts val="0"/>
              </a:spcBef>
              <a:spcAft>
                <a:spcPts val="0"/>
              </a:spcAft>
              <a:buClrTx/>
              <a:buSzTx/>
              <a:buFontTx/>
              <a:buNone/>
              <a:tabLst/>
              <a:defRPr kumimoji="0" sz="1600" b="0" i="0" u="none" strike="noStrike" cap="none" spc="0" normalizeH="0" baseline="0">
                <a:ln>
                  <a:noFill/>
                </a:ln>
                <a:effectLst/>
                <a:uLnTx/>
                <a:uFillTx/>
                <a:latin typeface="Arial" panose="020B0604020202020204" pitchFamily="34" charset="0"/>
                <a:cs typeface="Arial" panose="020B0604020202020204" pitchFamily="34" charset="0"/>
              </a:defRPr>
            </a:lvl1p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000000"/>
                </a:solidFill>
                <a:effectLst/>
                <a:uLnTx/>
                <a:uFillTx/>
                <a:latin typeface="+mn-lt"/>
                <a:ea typeface="+mn-ea"/>
                <a:cs typeface="Arial" panose="020B0604020202020204" pitchFamily="34" charset="0"/>
              </a:rPr>
              <a:t>Cerebrovaskuläre</a:t>
            </a:r>
            <a:br>
              <a:rPr kumimoji="0" lang="en-US" sz="1100" b="0" i="0" u="none" strike="noStrike" kern="0" cap="none" spc="0" normalizeH="0" baseline="0" noProof="0">
                <a:ln>
                  <a:noFill/>
                </a:ln>
                <a:solidFill>
                  <a:srgbClr val="000000"/>
                </a:solidFill>
                <a:effectLst/>
                <a:uLnTx/>
                <a:uFillTx/>
                <a:latin typeface="+mn-lt"/>
                <a:ea typeface="+mn-ea"/>
                <a:cs typeface="Arial" panose="020B0604020202020204" pitchFamily="34" charset="0"/>
              </a:rPr>
            </a:br>
            <a:r>
              <a:rPr kumimoji="0" lang="en-US" sz="1100" b="0" i="0" u="none" strike="noStrike" kern="0" cap="none" spc="0" normalizeH="0" baseline="0" noProof="0" err="1">
                <a:ln>
                  <a:noFill/>
                </a:ln>
                <a:solidFill>
                  <a:srgbClr val="000000"/>
                </a:solidFill>
                <a:effectLst/>
                <a:uLnTx/>
                <a:uFillTx/>
                <a:latin typeface="+mn-lt"/>
                <a:ea typeface="+mn-ea"/>
                <a:cs typeface="Arial" panose="020B0604020202020204" pitchFamily="34" charset="0"/>
              </a:rPr>
              <a:t>Erkrankung</a:t>
            </a:r>
            <a:endParaRPr kumimoji="0" lang="en-US" sz="1100" b="0" i="0" u="none" strike="noStrike" kern="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84" name="TextBox 51">
            <a:extLst>
              <a:ext uri="{FF2B5EF4-FFF2-40B4-BE49-F238E27FC236}">
                <a16:creationId xmlns:a16="http://schemas.microsoft.com/office/drawing/2014/main" id="{6A6D7B3E-D422-5209-F074-B1537740222C}"/>
              </a:ext>
            </a:extLst>
          </p:cNvPr>
          <p:cNvSpPr txBox="1"/>
          <p:nvPr/>
        </p:nvSpPr>
        <p:spPr>
          <a:xfrm>
            <a:off x="2941453" y="3829461"/>
            <a:ext cx="814325" cy="304699"/>
          </a:xfrm>
          <a:prstGeom prst="rect">
            <a:avLst/>
          </a:prstGeom>
          <a:noFill/>
        </p:spPr>
        <p:txBody>
          <a:bodyPr wrap="none" lIns="0" tIns="0" rIns="0" bIns="0" rtlCol="0" anchor="ctr" anchorCtr="0">
            <a:spAutoFit/>
          </a:bodyPr>
          <a:lstStyle>
            <a:defPPr>
              <a:defRPr lang="en-US"/>
            </a:defPPr>
            <a:lvl1pPr marR="0" lvl="0" indent="0" algn="ctr" fontAlgn="auto">
              <a:lnSpc>
                <a:spcPct val="90000"/>
              </a:lnSpc>
              <a:spcBef>
                <a:spcPts val="0"/>
              </a:spcBef>
              <a:spcAft>
                <a:spcPts val="0"/>
              </a:spcAft>
              <a:buClrTx/>
              <a:buSzTx/>
              <a:buFontTx/>
              <a:buNone/>
              <a:tabLst/>
              <a:defRPr kumimoji="0" sz="1600" b="0" i="0" u="none" strike="noStrike" cap="none" spc="0" normalizeH="0" baseline="0">
                <a:ln>
                  <a:noFill/>
                </a:ln>
                <a:effectLst/>
                <a:uLnTx/>
                <a:uFillTx/>
                <a:latin typeface="Arial" panose="020B0604020202020204" pitchFamily="34" charset="0"/>
                <a:cs typeface="Arial" panose="020B0604020202020204" pitchFamily="34" charset="0"/>
              </a:defRPr>
            </a:lvl1p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a:ln>
                  <a:noFill/>
                </a:ln>
                <a:solidFill>
                  <a:srgbClr val="000000"/>
                </a:solidFill>
                <a:effectLst/>
                <a:uLnTx/>
                <a:uFillTx/>
                <a:latin typeface="+mn-lt"/>
                <a:ea typeface="+mn-ea"/>
                <a:cs typeface="Arial" panose="020B0604020202020204" pitchFamily="34" charset="0"/>
              </a:rPr>
              <a:t>Herz- </a:t>
            </a:r>
          </a:p>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000000"/>
                </a:solidFill>
                <a:effectLst/>
                <a:uLnTx/>
                <a:uFillTx/>
                <a:latin typeface="+mn-lt"/>
                <a:ea typeface="+mn-ea"/>
                <a:cs typeface="Arial" panose="020B0604020202020204" pitchFamily="34" charset="0"/>
              </a:rPr>
              <a:t>erkrankung</a:t>
            </a:r>
            <a:endParaRPr kumimoji="0" lang="en-US" sz="1100" b="0" i="0" u="none" strike="noStrike" kern="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85" name="TextBox 52">
            <a:extLst>
              <a:ext uri="{FF2B5EF4-FFF2-40B4-BE49-F238E27FC236}">
                <a16:creationId xmlns:a16="http://schemas.microsoft.com/office/drawing/2014/main" id="{9A2617D8-CA1C-4EE3-0489-D64AC2D5379D}"/>
              </a:ext>
            </a:extLst>
          </p:cNvPr>
          <p:cNvSpPr txBox="1"/>
          <p:nvPr/>
        </p:nvSpPr>
        <p:spPr>
          <a:xfrm>
            <a:off x="4098364" y="3829461"/>
            <a:ext cx="1011249" cy="304699"/>
          </a:xfrm>
          <a:prstGeom prst="rect">
            <a:avLst/>
          </a:prstGeom>
          <a:noFill/>
        </p:spPr>
        <p:txBody>
          <a:bodyPr wrap="square" lIns="0" tIns="0" rIns="0" bIns="0" rtlCol="0" anchor="ctr" anchorCtr="0">
            <a:spAutoFit/>
          </a:bodyPr>
          <a:lstStyle>
            <a:defPPr>
              <a:defRPr lang="en-US"/>
            </a:defPPr>
            <a:lvl1pPr marR="0" lvl="0" indent="0" algn="ctr" fontAlgn="auto">
              <a:lnSpc>
                <a:spcPct val="90000"/>
              </a:lnSpc>
              <a:spcBef>
                <a:spcPts val="0"/>
              </a:spcBef>
              <a:spcAft>
                <a:spcPts val="0"/>
              </a:spcAft>
              <a:buClrTx/>
              <a:buSzTx/>
              <a:buFontTx/>
              <a:buNone/>
              <a:tabLst/>
              <a:defRPr kumimoji="0" sz="1600" b="0" i="0" u="none" strike="noStrike" cap="none" spc="0" normalizeH="0" baseline="0">
                <a:ln>
                  <a:noFill/>
                </a:ln>
                <a:effectLst/>
                <a:uLnTx/>
                <a:uFillTx/>
                <a:latin typeface="Arial" panose="020B0604020202020204" pitchFamily="34" charset="0"/>
                <a:cs typeface="Arial" panose="020B0604020202020204" pitchFamily="34" charset="0"/>
              </a:defRPr>
            </a:lvl1p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000000"/>
                </a:solidFill>
                <a:effectLst/>
                <a:uLnTx/>
                <a:uFillTx/>
                <a:latin typeface="+mn-lt"/>
                <a:ea typeface="+mn-ea"/>
                <a:cs typeface="Arial" panose="020B0604020202020204" pitchFamily="34" charset="0"/>
              </a:rPr>
              <a:t>Schäden</a:t>
            </a:r>
            <a:r>
              <a:rPr kumimoji="0" lang="en-US" sz="1100" b="0" i="0" u="none" strike="noStrike" kern="0" cap="none" spc="0" normalizeH="0" baseline="0" noProof="0">
                <a:ln>
                  <a:noFill/>
                </a:ln>
                <a:solidFill>
                  <a:srgbClr val="000000"/>
                </a:solidFill>
                <a:effectLst/>
                <a:uLnTx/>
                <a:uFillTx/>
                <a:latin typeface="+mn-lt"/>
                <a:ea typeface="+mn-ea"/>
                <a:cs typeface="Arial" panose="020B0604020202020204" pitchFamily="34" charset="0"/>
              </a:rPr>
              <a:t> an </a:t>
            </a:r>
            <a:r>
              <a:rPr kumimoji="0" lang="en-US" sz="1100" b="0" i="0" u="none" strike="noStrike" kern="0" cap="none" spc="0" normalizeH="0" baseline="0" noProof="0" err="1">
                <a:ln>
                  <a:noFill/>
                </a:ln>
                <a:solidFill>
                  <a:srgbClr val="000000"/>
                </a:solidFill>
                <a:effectLst/>
                <a:uLnTx/>
                <a:uFillTx/>
                <a:latin typeface="+mn-lt"/>
                <a:ea typeface="+mn-ea"/>
                <a:cs typeface="Arial" panose="020B0604020202020204" pitchFamily="34" charset="0"/>
              </a:rPr>
              <a:t>Gliedmaßen</a:t>
            </a:r>
            <a:endParaRPr kumimoji="0" lang="en-US" sz="1100" b="0" i="0" u="none" strike="noStrike" kern="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86" name="TextBox 20">
            <a:extLst>
              <a:ext uri="{FF2B5EF4-FFF2-40B4-BE49-F238E27FC236}">
                <a16:creationId xmlns:a16="http://schemas.microsoft.com/office/drawing/2014/main" id="{7D76EE65-D7C8-80CC-6B29-3C3DEA5BE3CB}"/>
              </a:ext>
            </a:extLst>
          </p:cNvPr>
          <p:cNvSpPr txBox="1"/>
          <p:nvPr/>
        </p:nvSpPr>
        <p:spPr>
          <a:xfrm>
            <a:off x="418700" y="1128204"/>
            <a:ext cx="5067700" cy="387798"/>
          </a:xfrm>
          <a:prstGeom prst="rect">
            <a:avLst/>
          </a:prstGeom>
          <a:noFill/>
        </p:spPr>
        <p:txBody>
          <a:bodyPr wrap="square" lIns="0" tIns="0" rIns="0" bIns="0" rtlCol="0" anchor="b">
            <a:spAutoFit/>
          </a:bodyPr>
          <a:lstStyle/>
          <a:p>
            <a:pPr marL="0" marR="0" lvl="0" indent="0" algn="l" defTabSz="514350" rtl="0" eaLnBrk="1" fontAlgn="auto" latinLnBrk="0" hangingPunct="1">
              <a:lnSpc>
                <a:spcPct val="90000"/>
              </a:lnSpc>
              <a:spcBef>
                <a:spcPts val="0"/>
              </a:spcBef>
              <a:spcAft>
                <a:spcPts val="0"/>
              </a:spcAft>
              <a:buClrTx/>
              <a:buSzTx/>
              <a:buFontTx/>
              <a:buNone/>
              <a:tabLst/>
              <a:defRPr/>
            </a:pPr>
            <a:r>
              <a:rPr kumimoji="0" lang="en-US" sz="1400" b="1" i="0" u="none" strike="noStrike" kern="1200" cap="none" spc="-6" normalizeH="0" baseline="0" noProof="0" err="1">
                <a:ln>
                  <a:noFill/>
                </a:ln>
                <a:solidFill>
                  <a:srgbClr val="2F3651"/>
                </a:solidFill>
                <a:effectLst/>
                <a:uLnTx/>
                <a:uFillTx/>
                <a:ea typeface="+mn-ea"/>
                <a:cs typeface="Arial" panose="020B0604020202020204" pitchFamily="34" charset="0"/>
              </a:rPr>
              <a:t>Langzeitdaten</a:t>
            </a:r>
            <a:r>
              <a:rPr kumimoji="0" lang="en-US" sz="1400" b="1" i="0" u="none" strike="noStrike" kern="1200" cap="none" spc="-6" normalizeH="0" baseline="0" noProof="0">
                <a:ln>
                  <a:noFill/>
                </a:ln>
                <a:solidFill>
                  <a:srgbClr val="2F3651"/>
                </a:solidFill>
                <a:effectLst/>
                <a:uLnTx/>
                <a:uFillTx/>
                <a:ea typeface="+mn-ea"/>
                <a:cs typeface="Arial" panose="020B0604020202020204" pitchFamily="34" charset="0"/>
              </a:rPr>
              <a:t> </a:t>
            </a:r>
            <a:r>
              <a:rPr kumimoji="0" lang="en-US" sz="1400" b="1" i="0" u="none" strike="noStrike" kern="1200" cap="none" spc="-6" normalizeH="0" baseline="0" noProof="0" err="1">
                <a:ln>
                  <a:noFill/>
                </a:ln>
                <a:solidFill>
                  <a:srgbClr val="2F3651"/>
                </a:solidFill>
                <a:effectLst/>
                <a:uLnTx/>
                <a:uFillTx/>
                <a:ea typeface="+mn-ea"/>
                <a:cs typeface="Arial" panose="020B0604020202020204" pitchFamily="34" charset="0"/>
              </a:rPr>
              <a:t>zeigen</a:t>
            </a:r>
            <a:r>
              <a:rPr kumimoji="0" lang="en-US" sz="1400" b="1" i="0" u="none" strike="noStrike" kern="1200" cap="none" spc="-6" normalizeH="0" baseline="0" noProof="0">
                <a:ln>
                  <a:noFill/>
                </a:ln>
                <a:solidFill>
                  <a:srgbClr val="2F3651"/>
                </a:solidFill>
                <a:effectLst/>
                <a:uLnTx/>
                <a:uFillTx/>
                <a:ea typeface="+mn-ea"/>
                <a:cs typeface="Arial" panose="020B0604020202020204" pitchFamily="34" charset="0"/>
              </a:rPr>
              <a:t>, </a:t>
            </a:r>
            <a:r>
              <a:rPr kumimoji="0" lang="en-US" sz="1400" b="1" i="0" u="none" strike="noStrike" kern="1200" cap="none" spc="-6" normalizeH="0" baseline="0" noProof="0" err="1">
                <a:ln>
                  <a:noFill/>
                </a:ln>
                <a:solidFill>
                  <a:srgbClr val="2F3651"/>
                </a:solidFill>
                <a:effectLst/>
                <a:uLnTx/>
                <a:uFillTx/>
                <a:ea typeface="+mn-ea"/>
                <a:cs typeface="Arial" panose="020B0604020202020204" pitchFamily="34" charset="0"/>
              </a:rPr>
              <a:t>dass</a:t>
            </a:r>
            <a:r>
              <a:rPr kumimoji="0" lang="en-US" sz="1400" b="1" i="0" u="none" strike="noStrike" kern="1200" cap="none" spc="-6" normalizeH="0" baseline="0" noProof="0">
                <a:ln>
                  <a:noFill/>
                </a:ln>
                <a:solidFill>
                  <a:srgbClr val="2F3651"/>
                </a:solidFill>
                <a:effectLst/>
                <a:uLnTx/>
                <a:uFillTx/>
                <a:ea typeface="+mn-ea"/>
                <a:cs typeface="Arial" panose="020B0604020202020204" pitchFamily="34" charset="0"/>
              </a:rPr>
              <a:t> </a:t>
            </a:r>
            <a:r>
              <a:rPr kumimoji="0" lang="en-US" sz="1400" b="1" i="0" u="none" strike="noStrike" kern="1200" cap="none" spc="-6" normalizeH="0" baseline="0" noProof="0" err="1">
                <a:ln>
                  <a:noFill/>
                </a:ln>
                <a:solidFill>
                  <a:srgbClr val="2F3651"/>
                </a:solidFill>
                <a:effectLst/>
                <a:uLnTx/>
                <a:uFillTx/>
                <a:ea typeface="+mn-ea"/>
                <a:cs typeface="Arial" panose="020B0604020202020204" pitchFamily="34" charset="0"/>
              </a:rPr>
              <a:t>schlechte</a:t>
            </a:r>
            <a:r>
              <a:rPr kumimoji="0" lang="en-US" sz="1400" b="1" i="0" u="none" strike="noStrike" kern="1200" cap="none" spc="-6" normalizeH="0" baseline="0" noProof="0">
                <a:ln>
                  <a:noFill/>
                </a:ln>
                <a:solidFill>
                  <a:srgbClr val="2F3651"/>
                </a:solidFill>
                <a:effectLst/>
                <a:uLnTx/>
                <a:uFillTx/>
                <a:ea typeface="+mn-ea"/>
                <a:cs typeface="Arial" panose="020B0604020202020204" pitchFamily="34" charset="0"/>
              </a:rPr>
              <a:t> </a:t>
            </a:r>
            <a:r>
              <a:rPr kumimoji="0" lang="en-US" sz="1400" b="1" i="0" u="none" strike="noStrike" kern="1200" cap="none" spc="-6" normalizeH="0" baseline="0" noProof="0" err="1">
                <a:ln>
                  <a:noFill/>
                </a:ln>
                <a:solidFill>
                  <a:srgbClr val="2F3651"/>
                </a:solidFill>
                <a:effectLst/>
                <a:uLnTx/>
                <a:uFillTx/>
                <a:ea typeface="+mn-ea"/>
                <a:cs typeface="Arial" panose="020B0604020202020204" pitchFamily="34" charset="0"/>
              </a:rPr>
              <a:t>Blutzuckerkontrolle</a:t>
            </a:r>
            <a:r>
              <a:rPr kumimoji="0" lang="en-US" sz="1400" b="1" i="0" u="none" strike="noStrike" kern="1200" cap="none" spc="-6" normalizeH="0" baseline="0" noProof="0">
                <a:ln>
                  <a:noFill/>
                </a:ln>
                <a:solidFill>
                  <a:srgbClr val="2F3651"/>
                </a:solidFill>
                <a:effectLst/>
                <a:uLnTx/>
                <a:uFillTx/>
                <a:ea typeface="+mn-ea"/>
                <a:cs typeface="Arial" panose="020B0604020202020204" pitchFamily="34" charset="0"/>
              </a:rPr>
              <a:t> das </a:t>
            </a:r>
            <a:r>
              <a:rPr kumimoji="0" lang="en-US" sz="1400" b="1" i="0" u="none" strike="noStrike" kern="1200" cap="none" spc="-6" normalizeH="0" baseline="0" noProof="0" err="1">
                <a:ln>
                  <a:noFill/>
                </a:ln>
                <a:solidFill>
                  <a:srgbClr val="2F3651"/>
                </a:solidFill>
                <a:effectLst/>
                <a:uLnTx/>
                <a:uFillTx/>
                <a:ea typeface="+mn-ea"/>
                <a:cs typeface="Arial" panose="020B0604020202020204" pitchFamily="34" charset="0"/>
              </a:rPr>
              <a:t>Risiko</a:t>
            </a:r>
            <a:r>
              <a:rPr kumimoji="0" lang="en-US" sz="1400" b="1" i="0" u="none" strike="noStrike" kern="1200" cap="none" spc="-6" normalizeH="0" baseline="0" noProof="0">
                <a:ln>
                  <a:noFill/>
                </a:ln>
                <a:solidFill>
                  <a:srgbClr val="2F3651"/>
                </a:solidFill>
                <a:effectLst/>
                <a:uLnTx/>
                <a:uFillTx/>
                <a:ea typeface="+mn-ea"/>
                <a:cs typeface="Arial" panose="020B0604020202020204" pitchFamily="34" charset="0"/>
              </a:rPr>
              <a:t> </a:t>
            </a:r>
            <a:r>
              <a:rPr kumimoji="0" lang="en-US" sz="1400" b="1" i="0" u="none" strike="noStrike" kern="1200" cap="none" spc="-6" normalizeH="0" baseline="0" noProof="0" err="1">
                <a:ln>
                  <a:noFill/>
                </a:ln>
                <a:solidFill>
                  <a:srgbClr val="2F3651"/>
                </a:solidFill>
                <a:effectLst/>
                <a:uLnTx/>
                <a:uFillTx/>
                <a:ea typeface="+mn-ea"/>
                <a:cs typeface="Arial" panose="020B0604020202020204" pitchFamily="34" charset="0"/>
              </a:rPr>
              <a:t>erhöht</a:t>
            </a:r>
            <a:r>
              <a:rPr kumimoji="0" lang="en-US" sz="1400" b="1" i="0" u="none" strike="noStrike" kern="1200" cap="none" spc="-6" normalizeH="0" baseline="0" noProof="0">
                <a:ln>
                  <a:noFill/>
                </a:ln>
                <a:solidFill>
                  <a:srgbClr val="2F3651"/>
                </a:solidFill>
                <a:effectLst/>
                <a:uLnTx/>
                <a:uFillTx/>
                <a:ea typeface="+mn-ea"/>
                <a:cs typeface="Arial" panose="020B0604020202020204" pitchFamily="34" charset="0"/>
              </a:rPr>
              <a:t> für:</a:t>
            </a:r>
            <a:r>
              <a:rPr kumimoji="0" lang="en-US" sz="1400" b="0" i="0" u="none" strike="noStrike" kern="1200" cap="none" spc="-6" normalizeH="0" baseline="30000" noProof="0">
                <a:ln>
                  <a:noFill/>
                </a:ln>
                <a:solidFill>
                  <a:srgbClr val="2F3651"/>
                </a:solidFill>
                <a:effectLst/>
                <a:uLnTx/>
                <a:uFillTx/>
                <a:ea typeface="+mn-ea"/>
                <a:cs typeface="Arial" panose="020B0604020202020204" pitchFamily="34" charset="0"/>
              </a:rPr>
              <a:t>1-4</a:t>
            </a:r>
          </a:p>
        </p:txBody>
      </p:sp>
      <p:grpSp>
        <p:nvGrpSpPr>
          <p:cNvPr id="87" name="Group 37">
            <a:extLst>
              <a:ext uri="{FF2B5EF4-FFF2-40B4-BE49-F238E27FC236}">
                <a16:creationId xmlns:a16="http://schemas.microsoft.com/office/drawing/2014/main" id="{70FDE794-4D4E-5295-52E8-4B3CA5A833B4}"/>
              </a:ext>
            </a:extLst>
          </p:cNvPr>
          <p:cNvGrpSpPr/>
          <p:nvPr/>
        </p:nvGrpSpPr>
        <p:grpSpPr>
          <a:xfrm>
            <a:off x="1790733" y="1797946"/>
            <a:ext cx="605961" cy="605960"/>
            <a:chOff x="2503144" y="2310637"/>
            <a:chExt cx="807948" cy="807946"/>
          </a:xfrm>
        </p:grpSpPr>
        <p:sp>
          <p:nvSpPr>
            <p:cNvPr id="88" name="Oval 34">
              <a:extLst>
                <a:ext uri="{FF2B5EF4-FFF2-40B4-BE49-F238E27FC236}">
                  <a16:creationId xmlns:a16="http://schemas.microsoft.com/office/drawing/2014/main" id="{4B5863E3-C390-F694-C175-C84BB2A78A64}"/>
                </a:ext>
              </a:extLst>
            </p:cNvPr>
            <p:cNvSpPr/>
            <p:nvPr/>
          </p:nvSpPr>
          <p:spPr>
            <a:xfrm>
              <a:off x="2503144" y="2310637"/>
              <a:ext cx="807948" cy="807946"/>
            </a:xfrm>
            <a:prstGeom prst="ellipse">
              <a:avLst/>
            </a:prstGeom>
            <a:solidFill>
              <a:sysClr val="window" lastClr="FFFFFF"/>
            </a:solidFill>
            <a:ln w="25400" cap="flat" cmpd="sng" algn="ctr">
              <a:solidFill>
                <a:srgbClr val="347475"/>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grpSp>
          <p:nvGrpSpPr>
            <p:cNvPr id="89" name="Group 10">
              <a:extLst>
                <a:ext uri="{FF2B5EF4-FFF2-40B4-BE49-F238E27FC236}">
                  <a16:creationId xmlns:a16="http://schemas.microsoft.com/office/drawing/2014/main" id="{94D852DC-874E-080A-E8EC-93491F9479A6}"/>
                </a:ext>
              </a:extLst>
            </p:cNvPr>
            <p:cNvGrpSpPr/>
            <p:nvPr/>
          </p:nvGrpSpPr>
          <p:grpSpPr>
            <a:xfrm>
              <a:off x="2627493" y="2553649"/>
              <a:ext cx="568094" cy="314240"/>
              <a:chOff x="4007612" y="2086522"/>
              <a:chExt cx="742944" cy="419100"/>
            </a:xfrm>
            <a:solidFill>
              <a:srgbClr val="347475"/>
            </a:solidFill>
          </p:grpSpPr>
          <p:grpSp>
            <p:nvGrpSpPr>
              <p:cNvPr id="90" name="Graphic 23" descr="Eye outline">
                <a:extLst>
                  <a:ext uri="{FF2B5EF4-FFF2-40B4-BE49-F238E27FC236}">
                    <a16:creationId xmlns:a16="http://schemas.microsoft.com/office/drawing/2014/main" id="{50966C81-B759-E331-6566-6F4900EB8CA4}"/>
                  </a:ext>
                </a:extLst>
              </p:cNvPr>
              <p:cNvGrpSpPr/>
              <p:nvPr/>
            </p:nvGrpSpPr>
            <p:grpSpPr>
              <a:xfrm>
                <a:off x="4007612" y="2086522"/>
                <a:ext cx="742944" cy="419100"/>
                <a:chOff x="5054198" y="2038996"/>
                <a:chExt cx="742944" cy="419100"/>
              </a:xfrm>
              <a:grpFill/>
            </p:grpSpPr>
            <p:sp>
              <p:nvSpPr>
                <p:cNvPr id="93" name="Freeform 67">
                  <a:extLst>
                    <a:ext uri="{FF2B5EF4-FFF2-40B4-BE49-F238E27FC236}">
                      <a16:creationId xmlns:a16="http://schemas.microsoft.com/office/drawing/2014/main" id="{ADBB0EB2-F169-F184-A80A-20C3426E0E71}"/>
                    </a:ext>
                  </a:extLst>
                </p:cNvPr>
                <p:cNvSpPr/>
                <p:nvPr/>
              </p:nvSpPr>
              <p:spPr>
                <a:xfrm>
                  <a:off x="5054198" y="2038996"/>
                  <a:ext cx="742944" cy="419100"/>
                </a:xfrm>
                <a:custGeom>
                  <a:avLst/>
                  <a:gdLst>
                    <a:gd name="connsiteX0" fmla="*/ 740576 w 742944"/>
                    <a:gd name="connsiteY0" fmla="*/ 203264 h 419100"/>
                    <a:gd name="connsiteX1" fmla="*/ 371473 w 742944"/>
                    <a:gd name="connsiteY1" fmla="*/ 0 h 419100"/>
                    <a:gd name="connsiteX2" fmla="*/ 2369 w 742944"/>
                    <a:gd name="connsiteY2" fmla="*/ 203264 h 419100"/>
                    <a:gd name="connsiteX3" fmla="*/ 2369 w 742944"/>
                    <a:gd name="connsiteY3" fmla="*/ 215837 h 419100"/>
                    <a:gd name="connsiteX4" fmla="*/ 371473 w 742944"/>
                    <a:gd name="connsiteY4" fmla="*/ 419100 h 419100"/>
                    <a:gd name="connsiteX5" fmla="*/ 740576 w 742944"/>
                    <a:gd name="connsiteY5" fmla="*/ 215837 h 419100"/>
                    <a:gd name="connsiteX6" fmla="*/ 740576 w 742944"/>
                    <a:gd name="connsiteY6" fmla="*/ 203264 h 419100"/>
                    <a:gd name="connsiteX7" fmla="*/ 190498 w 742944"/>
                    <a:gd name="connsiteY7" fmla="*/ 209550 h 419100"/>
                    <a:gd name="connsiteX8" fmla="*/ 371473 w 742944"/>
                    <a:gd name="connsiteY8" fmla="*/ 28575 h 419100"/>
                    <a:gd name="connsiteX9" fmla="*/ 552448 w 742944"/>
                    <a:gd name="connsiteY9" fmla="*/ 209550 h 419100"/>
                    <a:gd name="connsiteX10" fmla="*/ 371473 w 742944"/>
                    <a:gd name="connsiteY10" fmla="*/ 390525 h 419100"/>
                    <a:gd name="connsiteX11" fmla="*/ 190498 w 742944"/>
                    <a:gd name="connsiteY11" fmla="*/ 209550 h 419100"/>
                    <a:gd name="connsiteX12" fmla="*/ 22467 w 742944"/>
                    <a:gd name="connsiteY12" fmla="*/ 209550 h 419100"/>
                    <a:gd name="connsiteX13" fmla="*/ 267764 w 742944"/>
                    <a:gd name="connsiteY13" fmla="*/ 38624 h 419100"/>
                    <a:gd name="connsiteX14" fmla="*/ 267841 w 742944"/>
                    <a:gd name="connsiteY14" fmla="*/ 38786 h 419100"/>
                    <a:gd name="connsiteX15" fmla="*/ 200136 w 742944"/>
                    <a:gd name="connsiteY15" fmla="*/ 312610 h 419100"/>
                    <a:gd name="connsiteX16" fmla="*/ 267841 w 742944"/>
                    <a:gd name="connsiteY16" fmla="*/ 380314 h 419100"/>
                    <a:gd name="connsiteX17" fmla="*/ 267764 w 742944"/>
                    <a:gd name="connsiteY17" fmla="*/ 380476 h 419100"/>
                    <a:gd name="connsiteX18" fmla="*/ 22467 w 742944"/>
                    <a:gd name="connsiteY18" fmla="*/ 209550 h 419100"/>
                    <a:gd name="connsiteX19" fmla="*/ 475181 w 742944"/>
                    <a:gd name="connsiteY19" fmla="*/ 380476 h 419100"/>
                    <a:gd name="connsiteX20" fmla="*/ 475105 w 742944"/>
                    <a:gd name="connsiteY20" fmla="*/ 380314 h 419100"/>
                    <a:gd name="connsiteX21" fmla="*/ 542809 w 742944"/>
                    <a:gd name="connsiteY21" fmla="*/ 106490 h 419100"/>
                    <a:gd name="connsiteX22" fmla="*/ 475105 w 742944"/>
                    <a:gd name="connsiteY22" fmla="*/ 38786 h 419100"/>
                    <a:gd name="connsiteX23" fmla="*/ 475181 w 742944"/>
                    <a:gd name="connsiteY23" fmla="*/ 38624 h 419100"/>
                    <a:gd name="connsiteX24" fmla="*/ 720478 w 742944"/>
                    <a:gd name="connsiteY24" fmla="*/ 209550 h 419100"/>
                    <a:gd name="connsiteX25" fmla="*/ 475181 w 742944"/>
                    <a:gd name="connsiteY25" fmla="*/ 380476 h 419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742944" h="419100">
                      <a:moveTo>
                        <a:pt x="740576" y="203264"/>
                      </a:moveTo>
                      <a:cubicBezTo>
                        <a:pt x="733280" y="194958"/>
                        <a:pt x="559763" y="0"/>
                        <a:pt x="371473" y="0"/>
                      </a:cubicBezTo>
                      <a:cubicBezTo>
                        <a:pt x="183182" y="0"/>
                        <a:pt x="9665" y="194958"/>
                        <a:pt x="2369" y="203264"/>
                      </a:cubicBezTo>
                      <a:cubicBezTo>
                        <a:pt x="-790" y="206859"/>
                        <a:pt x="-790" y="212241"/>
                        <a:pt x="2369" y="215837"/>
                      </a:cubicBezTo>
                      <a:cubicBezTo>
                        <a:pt x="9665" y="224142"/>
                        <a:pt x="183182" y="419100"/>
                        <a:pt x="371473" y="419100"/>
                      </a:cubicBezTo>
                      <a:cubicBezTo>
                        <a:pt x="559763" y="419100"/>
                        <a:pt x="733280" y="224142"/>
                        <a:pt x="740576" y="215837"/>
                      </a:cubicBezTo>
                      <a:cubicBezTo>
                        <a:pt x="743734" y="212241"/>
                        <a:pt x="743734" y="206859"/>
                        <a:pt x="740576" y="203264"/>
                      </a:cubicBezTo>
                      <a:close/>
                      <a:moveTo>
                        <a:pt x="190498" y="209550"/>
                      </a:moveTo>
                      <a:cubicBezTo>
                        <a:pt x="190498" y="109600"/>
                        <a:pt x="271523" y="28575"/>
                        <a:pt x="371473" y="28575"/>
                      </a:cubicBezTo>
                      <a:cubicBezTo>
                        <a:pt x="471422" y="28575"/>
                        <a:pt x="552448" y="109600"/>
                        <a:pt x="552448" y="209550"/>
                      </a:cubicBezTo>
                      <a:cubicBezTo>
                        <a:pt x="552448" y="309500"/>
                        <a:pt x="471422" y="390525"/>
                        <a:pt x="371473" y="390525"/>
                      </a:cubicBezTo>
                      <a:cubicBezTo>
                        <a:pt x="271569" y="390415"/>
                        <a:pt x="190608" y="309454"/>
                        <a:pt x="190498" y="209550"/>
                      </a:cubicBezTo>
                      <a:close/>
                      <a:moveTo>
                        <a:pt x="22467" y="209550"/>
                      </a:moveTo>
                      <a:cubicBezTo>
                        <a:pt x="47232" y="183261"/>
                        <a:pt x="147978" y="81753"/>
                        <a:pt x="267764" y="38624"/>
                      </a:cubicBezTo>
                      <a:cubicBezTo>
                        <a:pt x="268231" y="38452"/>
                        <a:pt x="268269" y="38529"/>
                        <a:pt x="267841" y="38786"/>
                      </a:cubicBezTo>
                      <a:cubicBezTo>
                        <a:pt x="173530" y="95704"/>
                        <a:pt x="143217" y="218299"/>
                        <a:pt x="200136" y="312610"/>
                      </a:cubicBezTo>
                      <a:cubicBezTo>
                        <a:pt x="216872" y="340341"/>
                        <a:pt x="240109" y="363578"/>
                        <a:pt x="267841" y="380314"/>
                      </a:cubicBezTo>
                      <a:cubicBezTo>
                        <a:pt x="268269" y="380571"/>
                        <a:pt x="268231" y="380648"/>
                        <a:pt x="267764" y="380476"/>
                      </a:cubicBezTo>
                      <a:cubicBezTo>
                        <a:pt x="147978" y="337347"/>
                        <a:pt x="47194" y="235839"/>
                        <a:pt x="22467" y="209550"/>
                      </a:cubicBezTo>
                      <a:close/>
                      <a:moveTo>
                        <a:pt x="475181" y="380476"/>
                      </a:moveTo>
                      <a:cubicBezTo>
                        <a:pt x="474714" y="380648"/>
                        <a:pt x="474676" y="380571"/>
                        <a:pt x="475105" y="380314"/>
                      </a:cubicBezTo>
                      <a:cubicBezTo>
                        <a:pt x="569415" y="323396"/>
                        <a:pt x="599728" y="200801"/>
                        <a:pt x="542809" y="106490"/>
                      </a:cubicBezTo>
                      <a:cubicBezTo>
                        <a:pt x="526073" y="78759"/>
                        <a:pt x="502836" y="55522"/>
                        <a:pt x="475105" y="38786"/>
                      </a:cubicBezTo>
                      <a:cubicBezTo>
                        <a:pt x="474676" y="38529"/>
                        <a:pt x="474714" y="38452"/>
                        <a:pt x="475181" y="38624"/>
                      </a:cubicBezTo>
                      <a:cubicBezTo>
                        <a:pt x="594967" y="81753"/>
                        <a:pt x="695751" y="183261"/>
                        <a:pt x="720478" y="209550"/>
                      </a:cubicBezTo>
                      <a:cubicBezTo>
                        <a:pt x="695751" y="235839"/>
                        <a:pt x="594967" y="337347"/>
                        <a:pt x="475181" y="380476"/>
                      </a:cubicBezTo>
                      <a:close/>
                    </a:path>
                  </a:pathLst>
                </a:custGeom>
                <a:grpFill/>
                <a:ln w="9525" cap="flat">
                  <a:solidFill>
                    <a:srgbClr val="347475"/>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94" name="Freeform 68">
                  <a:extLst>
                    <a:ext uri="{FF2B5EF4-FFF2-40B4-BE49-F238E27FC236}">
                      <a16:creationId xmlns:a16="http://schemas.microsoft.com/office/drawing/2014/main" id="{49DFAD37-0977-B41A-E0E3-DC33951EA90F}"/>
                    </a:ext>
                  </a:extLst>
                </p:cNvPr>
                <p:cNvSpPr/>
                <p:nvPr/>
              </p:nvSpPr>
              <p:spPr>
                <a:xfrm>
                  <a:off x="5339946" y="2162821"/>
                  <a:ext cx="171450" cy="171450"/>
                </a:xfrm>
                <a:custGeom>
                  <a:avLst/>
                  <a:gdLst>
                    <a:gd name="connsiteX0" fmla="*/ 85725 w 171450"/>
                    <a:gd name="connsiteY0" fmla="*/ 0 h 171450"/>
                    <a:gd name="connsiteX1" fmla="*/ 0 w 171450"/>
                    <a:gd name="connsiteY1" fmla="*/ 85725 h 171450"/>
                    <a:gd name="connsiteX2" fmla="*/ 85725 w 171450"/>
                    <a:gd name="connsiteY2" fmla="*/ 171450 h 171450"/>
                    <a:gd name="connsiteX3" fmla="*/ 171450 w 171450"/>
                    <a:gd name="connsiteY3" fmla="*/ 85725 h 171450"/>
                    <a:gd name="connsiteX4" fmla="*/ 85725 w 171450"/>
                    <a:gd name="connsiteY4" fmla="*/ 0 h 171450"/>
                    <a:gd name="connsiteX5" fmla="*/ 85725 w 171450"/>
                    <a:gd name="connsiteY5" fmla="*/ 152400 h 171450"/>
                    <a:gd name="connsiteX6" fmla="*/ 19050 w 171450"/>
                    <a:gd name="connsiteY6" fmla="*/ 85725 h 171450"/>
                    <a:gd name="connsiteX7" fmla="*/ 85725 w 171450"/>
                    <a:gd name="connsiteY7" fmla="*/ 19050 h 171450"/>
                    <a:gd name="connsiteX8" fmla="*/ 152400 w 171450"/>
                    <a:gd name="connsiteY8" fmla="*/ 85725 h 171450"/>
                    <a:gd name="connsiteX9" fmla="*/ 85725 w 171450"/>
                    <a:gd name="connsiteY9" fmla="*/ 152400 h 17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1450" h="171450">
                      <a:moveTo>
                        <a:pt x="85725" y="0"/>
                      </a:moveTo>
                      <a:cubicBezTo>
                        <a:pt x="38380" y="0"/>
                        <a:pt x="0" y="38380"/>
                        <a:pt x="0" y="85725"/>
                      </a:cubicBezTo>
                      <a:cubicBezTo>
                        <a:pt x="0" y="133070"/>
                        <a:pt x="38380" y="171450"/>
                        <a:pt x="85725" y="171450"/>
                      </a:cubicBezTo>
                      <a:cubicBezTo>
                        <a:pt x="133070" y="171450"/>
                        <a:pt x="171450" y="133070"/>
                        <a:pt x="171450" y="85725"/>
                      </a:cubicBezTo>
                      <a:cubicBezTo>
                        <a:pt x="171392" y="38404"/>
                        <a:pt x="133046" y="58"/>
                        <a:pt x="85725" y="0"/>
                      </a:cubicBezTo>
                      <a:close/>
                      <a:moveTo>
                        <a:pt x="85725" y="152400"/>
                      </a:moveTo>
                      <a:cubicBezTo>
                        <a:pt x="48901" y="152400"/>
                        <a:pt x="19050" y="122549"/>
                        <a:pt x="19050" y="85725"/>
                      </a:cubicBezTo>
                      <a:cubicBezTo>
                        <a:pt x="19050" y="48901"/>
                        <a:pt x="48901" y="19050"/>
                        <a:pt x="85725" y="19050"/>
                      </a:cubicBezTo>
                      <a:cubicBezTo>
                        <a:pt x="122549" y="19050"/>
                        <a:pt x="152400" y="48901"/>
                        <a:pt x="152400" y="85725"/>
                      </a:cubicBezTo>
                      <a:cubicBezTo>
                        <a:pt x="152358" y="122532"/>
                        <a:pt x="122532" y="152358"/>
                        <a:pt x="85725" y="152400"/>
                      </a:cubicBezTo>
                      <a:close/>
                    </a:path>
                  </a:pathLst>
                </a:custGeom>
                <a:grpFill/>
                <a:ln w="9525" cap="flat">
                  <a:solidFill>
                    <a:srgbClr val="347475"/>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grpSp>
          <p:sp>
            <p:nvSpPr>
              <p:cNvPr id="91" name="Oval 12">
                <a:extLst>
                  <a:ext uri="{FF2B5EF4-FFF2-40B4-BE49-F238E27FC236}">
                    <a16:creationId xmlns:a16="http://schemas.microsoft.com/office/drawing/2014/main" id="{62233ED7-B4E8-22CC-BE11-CD5E1E6E821D}"/>
                  </a:ext>
                </a:extLst>
              </p:cNvPr>
              <p:cNvSpPr/>
              <p:nvPr/>
            </p:nvSpPr>
            <p:spPr>
              <a:xfrm>
                <a:off x="4302423" y="2217936"/>
                <a:ext cx="153321" cy="153321"/>
              </a:xfrm>
              <a:prstGeom prst="ellipse">
                <a:avLst/>
              </a:prstGeom>
              <a:grpFill/>
              <a:ln w="25400" cap="flat" cmpd="sng" algn="ctr">
                <a:solidFill>
                  <a:srgbClr val="347475"/>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sp>
            <p:nvSpPr>
              <p:cNvPr id="92" name="Oval 13">
                <a:extLst>
                  <a:ext uri="{FF2B5EF4-FFF2-40B4-BE49-F238E27FC236}">
                    <a16:creationId xmlns:a16="http://schemas.microsoft.com/office/drawing/2014/main" id="{ADCCD329-D523-3BA3-9035-BD1D9DC2E836}"/>
                  </a:ext>
                </a:extLst>
              </p:cNvPr>
              <p:cNvSpPr/>
              <p:nvPr/>
            </p:nvSpPr>
            <p:spPr>
              <a:xfrm>
                <a:off x="4289541" y="2209535"/>
                <a:ext cx="89841" cy="89841"/>
              </a:xfrm>
              <a:prstGeom prst="ellipse">
                <a:avLst/>
              </a:prstGeom>
              <a:grpFill/>
              <a:ln w="25400" cap="flat" cmpd="sng" algn="ctr">
                <a:solidFill>
                  <a:srgbClr val="347475"/>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grpSp>
      </p:grpSp>
      <p:grpSp>
        <p:nvGrpSpPr>
          <p:cNvPr id="95" name="Group 36">
            <a:extLst>
              <a:ext uri="{FF2B5EF4-FFF2-40B4-BE49-F238E27FC236}">
                <a16:creationId xmlns:a16="http://schemas.microsoft.com/office/drawing/2014/main" id="{C379E1A9-904F-7E87-29E2-BBE368EC2177}"/>
              </a:ext>
            </a:extLst>
          </p:cNvPr>
          <p:cNvGrpSpPr/>
          <p:nvPr/>
        </p:nvGrpSpPr>
        <p:grpSpPr>
          <a:xfrm>
            <a:off x="3036002" y="1797946"/>
            <a:ext cx="605961" cy="605960"/>
            <a:chOff x="4264567" y="2310637"/>
            <a:chExt cx="807948" cy="807946"/>
          </a:xfrm>
        </p:grpSpPr>
        <p:sp>
          <p:nvSpPr>
            <p:cNvPr id="96" name="Oval 35">
              <a:extLst>
                <a:ext uri="{FF2B5EF4-FFF2-40B4-BE49-F238E27FC236}">
                  <a16:creationId xmlns:a16="http://schemas.microsoft.com/office/drawing/2014/main" id="{6675A4FC-9C9A-185F-6B3E-861F0E2889CF}"/>
                </a:ext>
              </a:extLst>
            </p:cNvPr>
            <p:cNvSpPr/>
            <p:nvPr/>
          </p:nvSpPr>
          <p:spPr>
            <a:xfrm>
              <a:off x="4264567" y="2310637"/>
              <a:ext cx="807948" cy="807946"/>
            </a:xfrm>
            <a:prstGeom prst="ellipse">
              <a:avLst/>
            </a:prstGeom>
            <a:solidFill>
              <a:sysClr val="window" lastClr="FFFFFF"/>
            </a:solidFill>
            <a:ln w="25400" cap="flat" cmpd="sng" algn="ctr">
              <a:solidFill>
                <a:srgbClr val="347475"/>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42" name="Graphic 16" descr="Kidneys outline">
              <a:extLst>
                <a:ext uri="{FF2B5EF4-FFF2-40B4-BE49-F238E27FC236}">
                  <a16:creationId xmlns:a16="http://schemas.microsoft.com/office/drawing/2014/main" id="{73493AEE-6091-1B21-0088-4994AADA28B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387793" y="2447709"/>
              <a:ext cx="569219" cy="569219"/>
            </a:xfrm>
            <a:prstGeom prst="rect">
              <a:avLst/>
            </a:prstGeom>
          </p:spPr>
        </p:pic>
      </p:grpSp>
      <p:grpSp>
        <p:nvGrpSpPr>
          <p:cNvPr id="144" name="Group 40">
            <a:extLst>
              <a:ext uri="{FF2B5EF4-FFF2-40B4-BE49-F238E27FC236}">
                <a16:creationId xmlns:a16="http://schemas.microsoft.com/office/drawing/2014/main" id="{D4D1D4BF-AA1B-E7ED-914B-669276C33034}"/>
              </a:ext>
            </a:extLst>
          </p:cNvPr>
          <p:cNvGrpSpPr/>
          <p:nvPr/>
        </p:nvGrpSpPr>
        <p:grpSpPr>
          <a:xfrm>
            <a:off x="4281270" y="1797946"/>
            <a:ext cx="605961" cy="605960"/>
            <a:chOff x="5669855" y="2310637"/>
            <a:chExt cx="807948" cy="807946"/>
          </a:xfrm>
        </p:grpSpPr>
        <p:sp>
          <p:nvSpPr>
            <p:cNvPr id="145" name="Oval 39">
              <a:extLst>
                <a:ext uri="{FF2B5EF4-FFF2-40B4-BE49-F238E27FC236}">
                  <a16:creationId xmlns:a16="http://schemas.microsoft.com/office/drawing/2014/main" id="{96ACB0A1-B34C-E203-445F-D888748F10F1}"/>
                </a:ext>
              </a:extLst>
            </p:cNvPr>
            <p:cNvSpPr/>
            <p:nvPr/>
          </p:nvSpPr>
          <p:spPr>
            <a:xfrm>
              <a:off x="5669855" y="2310637"/>
              <a:ext cx="807948" cy="807946"/>
            </a:xfrm>
            <a:prstGeom prst="ellipse">
              <a:avLst/>
            </a:prstGeom>
            <a:solidFill>
              <a:sysClr val="window" lastClr="FFFFFF"/>
            </a:solidFill>
            <a:ln w="25400" cap="flat" cmpd="sng" algn="ctr">
              <a:solidFill>
                <a:srgbClr val="347475"/>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grpSp>
          <p:nvGrpSpPr>
            <p:cNvPr id="146" name="Group 17">
              <a:extLst>
                <a:ext uri="{FF2B5EF4-FFF2-40B4-BE49-F238E27FC236}">
                  <a16:creationId xmlns:a16="http://schemas.microsoft.com/office/drawing/2014/main" id="{70B6DBD8-4B08-15B1-B1C3-E7474E3EB9EA}"/>
                </a:ext>
              </a:extLst>
            </p:cNvPr>
            <p:cNvGrpSpPr/>
            <p:nvPr/>
          </p:nvGrpSpPr>
          <p:grpSpPr>
            <a:xfrm>
              <a:off x="5823297" y="2456932"/>
              <a:ext cx="500501" cy="514939"/>
              <a:chOff x="5914213" y="3420100"/>
              <a:chExt cx="813088" cy="853115"/>
            </a:xfrm>
            <a:solidFill>
              <a:srgbClr val="347475"/>
            </a:solidFill>
          </p:grpSpPr>
          <p:grpSp>
            <p:nvGrpSpPr>
              <p:cNvPr id="147" name="Graphic 46" descr="Nerve outline">
                <a:extLst>
                  <a:ext uri="{FF2B5EF4-FFF2-40B4-BE49-F238E27FC236}">
                    <a16:creationId xmlns:a16="http://schemas.microsoft.com/office/drawing/2014/main" id="{51F1BE7D-C438-64FD-AD12-73B6D7166117}"/>
                  </a:ext>
                </a:extLst>
              </p:cNvPr>
              <p:cNvGrpSpPr/>
              <p:nvPr/>
            </p:nvGrpSpPr>
            <p:grpSpPr>
              <a:xfrm>
                <a:off x="5914213" y="3420100"/>
                <a:ext cx="813088" cy="853115"/>
                <a:chOff x="5902544" y="3420100"/>
                <a:chExt cx="813088" cy="853115"/>
              </a:xfrm>
              <a:grpFill/>
            </p:grpSpPr>
            <p:sp>
              <p:nvSpPr>
                <p:cNvPr id="149" name="Freeform 86">
                  <a:extLst>
                    <a:ext uri="{FF2B5EF4-FFF2-40B4-BE49-F238E27FC236}">
                      <a16:creationId xmlns:a16="http://schemas.microsoft.com/office/drawing/2014/main" id="{43CF059F-5F4A-A2B0-4E08-F53A1676B7F6}"/>
                    </a:ext>
                  </a:extLst>
                </p:cNvPr>
                <p:cNvSpPr/>
                <p:nvPr/>
              </p:nvSpPr>
              <p:spPr>
                <a:xfrm>
                  <a:off x="5902544" y="3420100"/>
                  <a:ext cx="813088" cy="853115"/>
                </a:xfrm>
                <a:custGeom>
                  <a:avLst/>
                  <a:gdLst>
                    <a:gd name="connsiteX0" fmla="*/ 437819 w 813088"/>
                    <a:gd name="connsiteY0" fmla="*/ 450770 h 853115"/>
                    <a:gd name="connsiteX1" fmla="*/ 457088 w 813088"/>
                    <a:gd name="connsiteY1" fmla="*/ 460352 h 853115"/>
                    <a:gd name="connsiteX2" fmla="*/ 486482 w 813088"/>
                    <a:gd name="connsiteY2" fmla="*/ 501148 h 853115"/>
                    <a:gd name="connsiteX3" fmla="*/ 471728 w 813088"/>
                    <a:gd name="connsiteY3" fmla="*/ 542753 h 853115"/>
                    <a:gd name="connsiteX4" fmla="*/ 444106 w 813088"/>
                    <a:gd name="connsiteY4" fmla="*/ 677532 h 853115"/>
                    <a:gd name="connsiteX5" fmla="*/ 453631 w 813088"/>
                    <a:gd name="connsiteY5" fmla="*/ 686485 h 853115"/>
                    <a:gd name="connsiteX6" fmla="*/ 454212 w 813088"/>
                    <a:gd name="connsiteY6" fmla="*/ 686485 h 853115"/>
                    <a:gd name="connsiteX7" fmla="*/ 463146 w 813088"/>
                    <a:gd name="connsiteY7" fmla="*/ 676408 h 853115"/>
                    <a:gd name="connsiteX8" fmla="*/ 488568 w 813088"/>
                    <a:gd name="connsiteY8" fmla="*/ 551964 h 853115"/>
                    <a:gd name="connsiteX9" fmla="*/ 541394 w 813088"/>
                    <a:gd name="connsiteY9" fmla="*/ 650243 h 853115"/>
                    <a:gd name="connsiteX10" fmla="*/ 554886 w 813088"/>
                    <a:gd name="connsiteY10" fmla="*/ 650200 h 853115"/>
                    <a:gd name="connsiteX11" fmla="*/ 554843 w 813088"/>
                    <a:gd name="connsiteY11" fmla="*/ 636708 h 853115"/>
                    <a:gd name="connsiteX12" fmla="*/ 500741 w 813088"/>
                    <a:gd name="connsiteY12" fmla="*/ 519760 h 853115"/>
                    <a:gd name="connsiteX13" fmla="*/ 500741 w 813088"/>
                    <a:gd name="connsiteY13" fmla="*/ 519712 h 853115"/>
                    <a:gd name="connsiteX14" fmla="*/ 504313 w 813088"/>
                    <a:gd name="connsiteY14" fmla="*/ 507901 h 853115"/>
                    <a:gd name="connsiteX15" fmla="*/ 504313 w 813088"/>
                    <a:gd name="connsiteY15" fmla="*/ 507901 h 853115"/>
                    <a:gd name="connsiteX16" fmla="*/ 538422 w 813088"/>
                    <a:gd name="connsiteY16" fmla="*/ 468268 h 853115"/>
                    <a:gd name="connsiteX17" fmla="*/ 542232 w 813088"/>
                    <a:gd name="connsiteY17" fmla="*/ 467420 h 853115"/>
                    <a:gd name="connsiteX18" fmla="*/ 561206 w 813088"/>
                    <a:gd name="connsiteY18" fmla="*/ 461705 h 853115"/>
                    <a:gd name="connsiteX19" fmla="*/ 590324 w 813088"/>
                    <a:gd name="connsiteY19" fmla="*/ 446465 h 853115"/>
                    <a:gd name="connsiteX20" fmla="*/ 595306 w 813088"/>
                    <a:gd name="connsiteY20" fmla="*/ 442998 h 853115"/>
                    <a:gd name="connsiteX21" fmla="*/ 611384 w 813088"/>
                    <a:gd name="connsiteY21" fmla="*/ 439426 h 853115"/>
                    <a:gd name="connsiteX22" fmla="*/ 636701 w 813088"/>
                    <a:gd name="connsiteY22" fmla="*/ 446198 h 853115"/>
                    <a:gd name="connsiteX23" fmla="*/ 723122 w 813088"/>
                    <a:gd name="connsiteY23" fmla="*/ 567480 h 853115"/>
                    <a:gd name="connsiteX24" fmla="*/ 732085 w 813088"/>
                    <a:gd name="connsiteY24" fmla="*/ 573776 h 853115"/>
                    <a:gd name="connsiteX25" fmla="*/ 735323 w 813088"/>
                    <a:gd name="connsiteY25" fmla="*/ 573204 h 853115"/>
                    <a:gd name="connsiteX26" fmla="*/ 741038 w 813088"/>
                    <a:gd name="connsiteY26" fmla="*/ 561012 h 853115"/>
                    <a:gd name="connsiteX27" fmla="*/ 670982 w 813088"/>
                    <a:gd name="connsiteY27" fmla="*/ 450361 h 853115"/>
                    <a:gd name="connsiteX28" fmla="*/ 760126 w 813088"/>
                    <a:gd name="connsiteY28" fmla="*/ 481050 h 853115"/>
                    <a:gd name="connsiteX29" fmla="*/ 764889 w 813088"/>
                    <a:gd name="connsiteY29" fmla="*/ 482355 h 853115"/>
                    <a:gd name="connsiteX30" fmla="*/ 774380 w 813088"/>
                    <a:gd name="connsiteY30" fmla="*/ 472797 h 853115"/>
                    <a:gd name="connsiteX31" fmla="*/ 769651 w 813088"/>
                    <a:gd name="connsiteY31" fmla="*/ 464600 h 853115"/>
                    <a:gd name="connsiteX32" fmla="*/ 655475 w 813088"/>
                    <a:gd name="connsiteY32" fmla="*/ 427843 h 853115"/>
                    <a:gd name="connsiteX33" fmla="*/ 640626 w 813088"/>
                    <a:gd name="connsiteY33" fmla="*/ 385829 h 853115"/>
                    <a:gd name="connsiteX34" fmla="*/ 649903 w 813088"/>
                    <a:gd name="connsiteY34" fmla="*/ 301932 h 853115"/>
                    <a:gd name="connsiteX35" fmla="*/ 649141 w 813088"/>
                    <a:gd name="connsiteY35" fmla="*/ 298284 h 853115"/>
                    <a:gd name="connsiteX36" fmla="*/ 667467 w 813088"/>
                    <a:gd name="connsiteY36" fmla="*/ 257841 h 853115"/>
                    <a:gd name="connsiteX37" fmla="*/ 683983 w 813088"/>
                    <a:gd name="connsiteY37" fmla="*/ 253222 h 853115"/>
                    <a:gd name="connsiteX38" fmla="*/ 802760 w 813088"/>
                    <a:gd name="connsiteY38" fmla="*/ 248269 h 853115"/>
                    <a:gd name="connsiteX39" fmla="*/ 813054 w 813088"/>
                    <a:gd name="connsiteY39" fmla="*/ 239580 h 853115"/>
                    <a:gd name="connsiteX40" fmla="*/ 804364 w 813088"/>
                    <a:gd name="connsiteY40" fmla="*/ 229286 h 853115"/>
                    <a:gd name="connsiteX41" fmla="*/ 804075 w 813088"/>
                    <a:gd name="connsiteY41" fmla="*/ 229266 h 853115"/>
                    <a:gd name="connsiteX42" fmla="*/ 708472 w 813088"/>
                    <a:gd name="connsiteY42" fmla="*/ 230219 h 853115"/>
                    <a:gd name="connsiteX43" fmla="*/ 753573 w 813088"/>
                    <a:gd name="connsiteY43" fmla="*/ 164125 h 853115"/>
                    <a:gd name="connsiteX44" fmla="*/ 746653 w 813088"/>
                    <a:gd name="connsiteY44" fmla="*/ 152566 h 853115"/>
                    <a:gd name="connsiteX45" fmla="*/ 735095 w 813088"/>
                    <a:gd name="connsiteY45" fmla="*/ 159486 h 853115"/>
                    <a:gd name="connsiteX46" fmla="*/ 673182 w 813088"/>
                    <a:gd name="connsiteY46" fmla="*/ 233095 h 853115"/>
                    <a:gd name="connsiteX47" fmla="*/ 640435 w 813088"/>
                    <a:gd name="connsiteY47" fmla="*/ 242973 h 853115"/>
                    <a:gd name="connsiteX48" fmla="*/ 617918 w 813088"/>
                    <a:gd name="connsiteY48" fmla="*/ 236048 h 853115"/>
                    <a:gd name="connsiteX49" fmla="*/ 613794 w 813088"/>
                    <a:gd name="connsiteY49" fmla="*/ 231638 h 853115"/>
                    <a:gd name="connsiteX50" fmla="*/ 570931 w 813088"/>
                    <a:gd name="connsiteY50" fmla="*/ 200434 h 853115"/>
                    <a:gd name="connsiteX51" fmla="*/ 554139 w 813088"/>
                    <a:gd name="connsiteY51" fmla="*/ 193928 h 853115"/>
                    <a:gd name="connsiteX52" fmla="*/ 541204 w 813088"/>
                    <a:gd name="connsiteY52" fmla="*/ 186480 h 853115"/>
                    <a:gd name="connsiteX53" fmla="*/ 535060 w 813088"/>
                    <a:gd name="connsiteY53" fmla="*/ 148027 h 853115"/>
                    <a:gd name="connsiteX54" fmla="*/ 540718 w 813088"/>
                    <a:gd name="connsiteY54" fmla="*/ 138655 h 853115"/>
                    <a:gd name="connsiteX55" fmla="*/ 572531 w 813088"/>
                    <a:gd name="connsiteY55" fmla="*/ 7953 h 853115"/>
                    <a:gd name="connsiteX56" fmla="*/ 561559 w 813088"/>
                    <a:gd name="connsiteY56" fmla="*/ 133 h 853115"/>
                    <a:gd name="connsiteX57" fmla="*/ 553739 w 813088"/>
                    <a:gd name="connsiteY57" fmla="*/ 11106 h 853115"/>
                    <a:gd name="connsiteX58" fmla="*/ 529878 w 813088"/>
                    <a:gd name="connsiteY58" fmla="*/ 119910 h 853115"/>
                    <a:gd name="connsiteX59" fmla="*/ 488045 w 813088"/>
                    <a:gd name="connsiteY59" fmla="*/ 29241 h 853115"/>
                    <a:gd name="connsiteX60" fmla="*/ 474871 w 813088"/>
                    <a:gd name="connsiteY60" fmla="*/ 32184 h 853115"/>
                    <a:gd name="connsiteX61" fmla="*/ 477815 w 813088"/>
                    <a:gd name="connsiteY61" fmla="*/ 45358 h 853115"/>
                    <a:gd name="connsiteX62" fmla="*/ 511781 w 813088"/>
                    <a:gd name="connsiteY62" fmla="*/ 140788 h 853115"/>
                    <a:gd name="connsiteX63" fmla="*/ 507695 w 813088"/>
                    <a:gd name="connsiteY63" fmla="*/ 157419 h 853115"/>
                    <a:gd name="connsiteX64" fmla="*/ 503951 w 813088"/>
                    <a:gd name="connsiteY64" fmla="*/ 165163 h 853115"/>
                    <a:gd name="connsiteX65" fmla="*/ 462546 w 813088"/>
                    <a:gd name="connsiteY65" fmla="*/ 195500 h 853115"/>
                    <a:gd name="connsiteX66" fmla="*/ 459993 w 813088"/>
                    <a:gd name="connsiteY66" fmla="*/ 196329 h 853115"/>
                    <a:gd name="connsiteX67" fmla="*/ 404596 w 813088"/>
                    <a:gd name="connsiteY67" fmla="*/ 234305 h 853115"/>
                    <a:gd name="connsiteX68" fmla="*/ 381165 w 813088"/>
                    <a:gd name="connsiteY68" fmla="*/ 240906 h 853115"/>
                    <a:gd name="connsiteX69" fmla="*/ 363943 w 813088"/>
                    <a:gd name="connsiteY69" fmla="*/ 237524 h 853115"/>
                    <a:gd name="connsiteX70" fmla="*/ 327291 w 813088"/>
                    <a:gd name="connsiteY70" fmla="*/ 207635 h 853115"/>
                    <a:gd name="connsiteX71" fmla="*/ 308470 w 813088"/>
                    <a:gd name="connsiteY71" fmla="*/ 118871 h 853115"/>
                    <a:gd name="connsiteX72" fmla="*/ 303831 w 813088"/>
                    <a:gd name="connsiteY72" fmla="*/ 106222 h 853115"/>
                    <a:gd name="connsiteX73" fmla="*/ 291182 w 813088"/>
                    <a:gd name="connsiteY73" fmla="*/ 110861 h 853115"/>
                    <a:gd name="connsiteX74" fmla="*/ 313708 w 813088"/>
                    <a:gd name="connsiteY74" fmla="*/ 220999 h 853115"/>
                    <a:gd name="connsiteX75" fmla="*/ 329244 w 813088"/>
                    <a:gd name="connsiteY75" fmla="*/ 235076 h 853115"/>
                    <a:gd name="connsiteX76" fmla="*/ 238909 w 813088"/>
                    <a:gd name="connsiteY76" fmla="*/ 204749 h 853115"/>
                    <a:gd name="connsiteX77" fmla="*/ 226167 w 813088"/>
                    <a:gd name="connsiteY77" fmla="*/ 209120 h 853115"/>
                    <a:gd name="connsiteX78" fmla="*/ 230538 w 813088"/>
                    <a:gd name="connsiteY78" fmla="*/ 221861 h 853115"/>
                    <a:gd name="connsiteX79" fmla="*/ 230984 w 813088"/>
                    <a:gd name="connsiteY79" fmla="*/ 222065 h 853115"/>
                    <a:gd name="connsiteX80" fmla="*/ 347541 w 813088"/>
                    <a:gd name="connsiteY80" fmla="*/ 255974 h 853115"/>
                    <a:gd name="connsiteX81" fmla="*/ 350751 w 813088"/>
                    <a:gd name="connsiteY81" fmla="*/ 255870 h 853115"/>
                    <a:gd name="connsiteX82" fmla="*/ 373468 w 813088"/>
                    <a:gd name="connsiteY82" fmla="*/ 291541 h 853115"/>
                    <a:gd name="connsiteX83" fmla="*/ 372897 w 813088"/>
                    <a:gd name="connsiteY83" fmla="*/ 293922 h 853115"/>
                    <a:gd name="connsiteX84" fmla="*/ 368753 w 813088"/>
                    <a:gd name="connsiteY84" fmla="*/ 336194 h 853115"/>
                    <a:gd name="connsiteX85" fmla="*/ 368753 w 813088"/>
                    <a:gd name="connsiteY85" fmla="*/ 336575 h 853115"/>
                    <a:gd name="connsiteX86" fmla="*/ 315413 w 813088"/>
                    <a:gd name="connsiteY86" fmla="*/ 419338 h 853115"/>
                    <a:gd name="connsiteX87" fmla="*/ 285695 w 813088"/>
                    <a:gd name="connsiteY87" fmla="*/ 417737 h 853115"/>
                    <a:gd name="connsiteX88" fmla="*/ 256711 w 813088"/>
                    <a:gd name="connsiteY88" fmla="*/ 432311 h 853115"/>
                    <a:gd name="connsiteX89" fmla="*/ 240595 w 813088"/>
                    <a:gd name="connsiteY89" fmla="*/ 467144 h 853115"/>
                    <a:gd name="connsiteX90" fmla="*/ 218201 w 813088"/>
                    <a:gd name="connsiteY90" fmla="*/ 470525 h 853115"/>
                    <a:gd name="connsiteX91" fmla="*/ 202752 w 813088"/>
                    <a:gd name="connsiteY91" fmla="*/ 487670 h 853115"/>
                    <a:gd name="connsiteX92" fmla="*/ 192655 w 813088"/>
                    <a:gd name="connsiteY92" fmla="*/ 522712 h 853115"/>
                    <a:gd name="connsiteX93" fmla="*/ 205905 w 813088"/>
                    <a:gd name="connsiteY93" fmla="*/ 554383 h 853115"/>
                    <a:gd name="connsiteX94" fmla="*/ 188950 w 813088"/>
                    <a:gd name="connsiteY94" fmla="*/ 579710 h 853115"/>
                    <a:gd name="connsiteX95" fmla="*/ 184045 w 813088"/>
                    <a:gd name="connsiteY95" fmla="*/ 597169 h 853115"/>
                    <a:gd name="connsiteX96" fmla="*/ 182587 w 813088"/>
                    <a:gd name="connsiteY96" fmla="*/ 620134 h 853115"/>
                    <a:gd name="connsiteX97" fmla="*/ 177377 w 813088"/>
                    <a:gd name="connsiteY97" fmla="*/ 621144 h 853115"/>
                    <a:gd name="connsiteX98" fmla="*/ 157260 w 813088"/>
                    <a:gd name="connsiteY98" fmla="*/ 637470 h 853115"/>
                    <a:gd name="connsiteX99" fmla="*/ 146268 w 813088"/>
                    <a:gd name="connsiteY99" fmla="*/ 652805 h 853115"/>
                    <a:gd name="connsiteX100" fmla="*/ 145164 w 813088"/>
                    <a:gd name="connsiteY100" fmla="*/ 698525 h 853115"/>
                    <a:gd name="connsiteX101" fmla="*/ 119227 w 813088"/>
                    <a:gd name="connsiteY101" fmla="*/ 726586 h 853115"/>
                    <a:gd name="connsiteX102" fmla="*/ 110855 w 813088"/>
                    <a:gd name="connsiteY102" fmla="*/ 730748 h 853115"/>
                    <a:gd name="connsiteX103" fmla="*/ 24177 w 813088"/>
                    <a:gd name="connsiteY103" fmla="*/ 711431 h 853115"/>
                    <a:gd name="connsiteX104" fmla="*/ 10749 w 813088"/>
                    <a:gd name="connsiteY104" fmla="*/ 710367 h 853115"/>
                    <a:gd name="connsiteX105" fmla="*/ 9684 w 813088"/>
                    <a:gd name="connsiteY105" fmla="*/ 723796 h 853115"/>
                    <a:gd name="connsiteX106" fmla="*/ 10175 w 813088"/>
                    <a:gd name="connsiteY106" fmla="*/ 724328 h 853115"/>
                    <a:gd name="connsiteX107" fmla="*/ 86928 w 813088"/>
                    <a:gd name="connsiteY107" fmla="*/ 751951 h 853115"/>
                    <a:gd name="connsiteX108" fmla="*/ 87594 w 813088"/>
                    <a:gd name="connsiteY108" fmla="*/ 751951 h 853115"/>
                    <a:gd name="connsiteX109" fmla="*/ 9061 w 813088"/>
                    <a:gd name="connsiteY109" fmla="*/ 784621 h 853115"/>
                    <a:gd name="connsiteX110" fmla="*/ 12 w 813088"/>
                    <a:gd name="connsiteY110" fmla="*/ 794623 h 853115"/>
                    <a:gd name="connsiteX111" fmla="*/ 10013 w 813088"/>
                    <a:gd name="connsiteY111" fmla="*/ 803671 h 853115"/>
                    <a:gd name="connsiteX112" fmla="*/ 10966 w 813088"/>
                    <a:gd name="connsiteY112" fmla="*/ 803624 h 853115"/>
                    <a:gd name="connsiteX113" fmla="*/ 84175 w 813088"/>
                    <a:gd name="connsiteY113" fmla="*/ 776801 h 853115"/>
                    <a:gd name="connsiteX114" fmla="*/ 69830 w 813088"/>
                    <a:gd name="connsiteY114" fmla="*/ 844762 h 853115"/>
                    <a:gd name="connsiteX115" fmla="*/ 79270 w 813088"/>
                    <a:gd name="connsiteY115" fmla="*/ 853116 h 853115"/>
                    <a:gd name="connsiteX116" fmla="*/ 80451 w 813088"/>
                    <a:gd name="connsiteY116" fmla="*/ 853049 h 853115"/>
                    <a:gd name="connsiteX117" fmla="*/ 88728 w 813088"/>
                    <a:gd name="connsiteY117" fmla="*/ 842422 h 853115"/>
                    <a:gd name="connsiteX118" fmla="*/ 88728 w 813088"/>
                    <a:gd name="connsiteY118" fmla="*/ 842419 h 853115"/>
                    <a:gd name="connsiteX119" fmla="*/ 132667 w 813088"/>
                    <a:gd name="connsiteY119" fmla="*/ 740254 h 853115"/>
                    <a:gd name="connsiteX120" fmla="*/ 132753 w 813088"/>
                    <a:gd name="connsiteY120" fmla="*/ 740130 h 853115"/>
                    <a:gd name="connsiteX121" fmla="*/ 161328 w 813088"/>
                    <a:gd name="connsiteY121" fmla="*/ 708850 h 853115"/>
                    <a:gd name="connsiteX122" fmla="*/ 194722 w 813088"/>
                    <a:gd name="connsiteY122" fmla="*/ 700001 h 853115"/>
                    <a:gd name="connsiteX123" fmla="*/ 216706 w 813088"/>
                    <a:gd name="connsiteY123" fmla="*/ 669636 h 853115"/>
                    <a:gd name="connsiteX124" fmla="*/ 219468 w 813088"/>
                    <a:gd name="connsiteY124" fmla="*/ 644404 h 853115"/>
                    <a:gd name="connsiteX125" fmla="*/ 245805 w 813088"/>
                    <a:gd name="connsiteY125" fmla="*/ 624668 h 853115"/>
                    <a:gd name="connsiteX126" fmla="*/ 255958 w 813088"/>
                    <a:gd name="connsiteY126" fmla="*/ 588597 h 853115"/>
                    <a:gd name="connsiteX127" fmla="*/ 242728 w 813088"/>
                    <a:gd name="connsiteY127" fmla="*/ 556698 h 853115"/>
                    <a:gd name="connsiteX128" fmla="*/ 259568 w 813088"/>
                    <a:gd name="connsiteY128" fmla="*/ 531885 h 853115"/>
                    <a:gd name="connsiteX129" fmla="*/ 264245 w 813088"/>
                    <a:gd name="connsiteY129" fmla="*/ 515635 h 853115"/>
                    <a:gd name="connsiteX130" fmla="*/ 267417 w 813088"/>
                    <a:gd name="connsiteY130" fmla="*/ 494604 h 853115"/>
                    <a:gd name="connsiteX131" fmla="*/ 291077 w 813088"/>
                    <a:gd name="connsiteY131" fmla="*/ 490518 h 853115"/>
                    <a:gd name="connsiteX132" fmla="*/ 312499 w 813088"/>
                    <a:gd name="connsiteY132" fmla="*/ 479783 h 853115"/>
                    <a:gd name="connsiteX133" fmla="*/ 332558 w 813088"/>
                    <a:gd name="connsiteY133" fmla="*/ 452475 h 853115"/>
                    <a:gd name="connsiteX134" fmla="*/ 332768 w 813088"/>
                    <a:gd name="connsiteY134" fmla="*/ 452551 h 853115"/>
                    <a:gd name="connsiteX135" fmla="*/ 336464 w 813088"/>
                    <a:gd name="connsiteY135" fmla="*/ 450799 h 853115"/>
                    <a:gd name="connsiteX136" fmla="*/ 392937 w 813088"/>
                    <a:gd name="connsiteY136" fmla="*/ 438302 h 853115"/>
                    <a:gd name="connsiteX137" fmla="*/ 434200 w 813088"/>
                    <a:gd name="connsiteY137" fmla="*/ 448779 h 853115"/>
                    <a:gd name="connsiteX138" fmla="*/ 437819 w 813088"/>
                    <a:gd name="connsiteY138" fmla="*/ 450770 h 853115"/>
                    <a:gd name="connsiteX139" fmla="*/ 199989 w 813088"/>
                    <a:gd name="connsiteY139" fmla="*/ 660577 h 853115"/>
                    <a:gd name="connsiteX140" fmla="*/ 181092 w 813088"/>
                    <a:gd name="connsiteY140" fmla="*/ 686676 h 853115"/>
                    <a:gd name="connsiteX141" fmla="*/ 160213 w 813088"/>
                    <a:gd name="connsiteY141" fmla="*/ 686971 h 853115"/>
                    <a:gd name="connsiteX142" fmla="*/ 159918 w 813088"/>
                    <a:gd name="connsiteY142" fmla="*/ 666092 h 853115"/>
                    <a:gd name="connsiteX143" fmla="*/ 174024 w 813088"/>
                    <a:gd name="connsiteY143" fmla="*/ 646528 h 853115"/>
                    <a:gd name="connsiteX144" fmla="*/ 194142 w 813088"/>
                    <a:gd name="connsiteY144" fmla="*/ 640941 h 853115"/>
                    <a:gd name="connsiteX145" fmla="*/ 199989 w 813088"/>
                    <a:gd name="connsiteY145" fmla="*/ 660577 h 853115"/>
                    <a:gd name="connsiteX146" fmla="*/ 237137 w 813088"/>
                    <a:gd name="connsiteY146" fmla="*/ 585892 h 853115"/>
                    <a:gd name="connsiteX147" fmla="*/ 228441 w 813088"/>
                    <a:gd name="connsiteY147" fmla="*/ 616915 h 853115"/>
                    <a:gd name="connsiteX148" fmla="*/ 208943 w 813088"/>
                    <a:gd name="connsiteY148" fmla="*/ 624401 h 853115"/>
                    <a:gd name="connsiteX149" fmla="*/ 201456 w 813088"/>
                    <a:gd name="connsiteY149" fmla="*/ 604913 h 853115"/>
                    <a:gd name="connsiteX150" fmla="*/ 207924 w 813088"/>
                    <a:gd name="connsiteY150" fmla="*/ 581691 h 853115"/>
                    <a:gd name="connsiteX151" fmla="*/ 222488 w 813088"/>
                    <a:gd name="connsiteY151" fmla="*/ 569023 h 853115"/>
                    <a:gd name="connsiteX152" fmla="*/ 224621 w 813088"/>
                    <a:gd name="connsiteY152" fmla="*/ 569175 h 853115"/>
                    <a:gd name="connsiteX153" fmla="*/ 237137 w 813088"/>
                    <a:gd name="connsiteY153" fmla="*/ 585892 h 853115"/>
                    <a:gd name="connsiteX154" fmla="*/ 247300 w 813088"/>
                    <a:gd name="connsiteY154" fmla="*/ 507025 h 853115"/>
                    <a:gd name="connsiteX155" fmla="*/ 240747 w 813088"/>
                    <a:gd name="connsiteY155" fmla="*/ 529294 h 853115"/>
                    <a:gd name="connsiteX156" fmla="*/ 224121 w 813088"/>
                    <a:gd name="connsiteY156" fmla="*/ 541910 h 853115"/>
                    <a:gd name="connsiteX157" fmla="*/ 211505 w 813088"/>
                    <a:gd name="connsiteY157" fmla="*/ 525284 h 853115"/>
                    <a:gd name="connsiteX158" fmla="*/ 221030 w 813088"/>
                    <a:gd name="connsiteY158" fmla="*/ 493671 h 853115"/>
                    <a:gd name="connsiteX159" fmla="*/ 240654 w 813088"/>
                    <a:gd name="connsiteY159" fmla="*/ 486578 h 853115"/>
                    <a:gd name="connsiteX160" fmla="*/ 247746 w 813088"/>
                    <a:gd name="connsiteY160" fmla="*/ 506202 h 853115"/>
                    <a:gd name="connsiteX161" fmla="*/ 247338 w 813088"/>
                    <a:gd name="connsiteY161" fmla="*/ 507006 h 853115"/>
                    <a:gd name="connsiteX162" fmla="*/ 312851 w 813088"/>
                    <a:gd name="connsiteY162" fmla="*/ 454190 h 853115"/>
                    <a:gd name="connsiteX163" fmla="*/ 304993 w 813088"/>
                    <a:gd name="connsiteY163" fmla="*/ 462295 h 853115"/>
                    <a:gd name="connsiteX164" fmla="*/ 281419 w 813088"/>
                    <a:gd name="connsiteY164" fmla="*/ 474116 h 853115"/>
                    <a:gd name="connsiteX165" fmla="*/ 261188 w 813088"/>
                    <a:gd name="connsiteY165" fmla="*/ 468925 h 853115"/>
                    <a:gd name="connsiteX166" fmla="*/ 266379 w 813088"/>
                    <a:gd name="connsiteY166" fmla="*/ 448703 h 853115"/>
                    <a:gd name="connsiteX167" fmla="*/ 293268 w 813088"/>
                    <a:gd name="connsiteY167" fmla="*/ 435187 h 853115"/>
                    <a:gd name="connsiteX168" fmla="*/ 312689 w 813088"/>
                    <a:gd name="connsiteY168" fmla="*/ 442893 h 853115"/>
                    <a:gd name="connsiteX169" fmla="*/ 312851 w 813088"/>
                    <a:gd name="connsiteY169" fmla="*/ 454190 h 853115"/>
                    <a:gd name="connsiteX170" fmla="*/ 418779 w 813088"/>
                    <a:gd name="connsiteY170" fmla="*/ 246992 h 853115"/>
                    <a:gd name="connsiteX171" fmla="*/ 466909 w 813088"/>
                    <a:gd name="connsiteY171" fmla="*/ 214074 h 853115"/>
                    <a:gd name="connsiteX172" fmla="*/ 468623 w 813088"/>
                    <a:gd name="connsiteY172" fmla="*/ 213521 h 853115"/>
                    <a:gd name="connsiteX173" fmla="*/ 516248 w 813088"/>
                    <a:gd name="connsiteY173" fmla="*/ 181136 h 853115"/>
                    <a:gd name="connsiteX174" fmla="*/ 539022 w 813088"/>
                    <a:gd name="connsiteY174" fmla="*/ 208873 h 853115"/>
                    <a:gd name="connsiteX175" fmla="*/ 543051 w 813088"/>
                    <a:gd name="connsiteY175" fmla="*/ 210502 h 853115"/>
                    <a:gd name="connsiteX176" fmla="*/ 560863 w 813088"/>
                    <a:gd name="connsiteY176" fmla="*/ 216741 h 853115"/>
                    <a:gd name="connsiteX177" fmla="*/ 599401 w 813088"/>
                    <a:gd name="connsiteY177" fmla="*/ 244011 h 853115"/>
                    <a:gd name="connsiteX178" fmla="*/ 605116 w 813088"/>
                    <a:gd name="connsiteY178" fmla="*/ 250078 h 853115"/>
                    <a:gd name="connsiteX179" fmla="*/ 637444 w 813088"/>
                    <a:gd name="connsiteY179" fmla="*/ 261918 h 853115"/>
                    <a:gd name="connsiteX180" fmla="*/ 630510 w 813088"/>
                    <a:gd name="connsiteY180" fmla="*/ 302142 h 853115"/>
                    <a:gd name="connsiteX181" fmla="*/ 631339 w 813088"/>
                    <a:gd name="connsiteY181" fmla="*/ 306104 h 853115"/>
                    <a:gd name="connsiteX182" fmla="*/ 623119 w 813088"/>
                    <a:gd name="connsiteY182" fmla="*/ 378323 h 853115"/>
                    <a:gd name="connsiteX183" fmla="*/ 624881 w 813088"/>
                    <a:gd name="connsiteY183" fmla="*/ 421614 h 853115"/>
                    <a:gd name="connsiteX184" fmla="*/ 611327 w 813088"/>
                    <a:gd name="connsiteY184" fmla="*/ 420347 h 853115"/>
                    <a:gd name="connsiteX185" fmla="*/ 585076 w 813088"/>
                    <a:gd name="connsiteY185" fmla="*/ 426862 h 853115"/>
                    <a:gd name="connsiteX186" fmla="*/ 584723 w 813088"/>
                    <a:gd name="connsiteY186" fmla="*/ 427091 h 853115"/>
                    <a:gd name="connsiteX187" fmla="*/ 584371 w 813088"/>
                    <a:gd name="connsiteY187" fmla="*/ 427329 h 853115"/>
                    <a:gd name="connsiteX188" fmla="*/ 579389 w 813088"/>
                    <a:gd name="connsiteY188" fmla="*/ 430796 h 853115"/>
                    <a:gd name="connsiteX189" fmla="*/ 579151 w 813088"/>
                    <a:gd name="connsiteY189" fmla="*/ 430968 h 853115"/>
                    <a:gd name="connsiteX190" fmla="*/ 578913 w 813088"/>
                    <a:gd name="connsiteY190" fmla="*/ 431139 h 853115"/>
                    <a:gd name="connsiteX191" fmla="*/ 554377 w 813088"/>
                    <a:gd name="connsiteY191" fmla="*/ 443855 h 853115"/>
                    <a:gd name="connsiteX192" fmla="*/ 537984 w 813088"/>
                    <a:gd name="connsiteY192" fmla="*/ 448770 h 853115"/>
                    <a:gd name="connsiteX193" fmla="*/ 534174 w 813088"/>
                    <a:gd name="connsiteY193" fmla="*/ 449618 h 853115"/>
                    <a:gd name="connsiteX194" fmla="*/ 532345 w 813088"/>
                    <a:gd name="connsiteY194" fmla="*/ 450122 h 853115"/>
                    <a:gd name="connsiteX195" fmla="*/ 499779 w 813088"/>
                    <a:gd name="connsiteY195" fmla="*/ 475535 h 853115"/>
                    <a:gd name="connsiteX196" fmla="*/ 464765 w 813088"/>
                    <a:gd name="connsiteY196" fmla="*/ 442902 h 853115"/>
                    <a:gd name="connsiteX197" fmla="*/ 464356 w 813088"/>
                    <a:gd name="connsiteY197" fmla="*/ 442741 h 853115"/>
                    <a:gd name="connsiteX198" fmla="*/ 447687 w 813088"/>
                    <a:gd name="connsiteY198" fmla="*/ 434473 h 853115"/>
                    <a:gd name="connsiteX199" fmla="*/ 443572 w 813088"/>
                    <a:gd name="connsiteY199" fmla="*/ 432120 h 853115"/>
                    <a:gd name="connsiteX200" fmla="*/ 392995 w 813088"/>
                    <a:gd name="connsiteY200" fmla="*/ 419252 h 853115"/>
                    <a:gd name="connsiteX201" fmla="*/ 332377 w 813088"/>
                    <a:gd name="connsiteY201" fmla="*/ 431844 h 853115"/>
                    <a:gd name="connsiteX202" fmla="*/ 331339 w 813088"/>
                    <a:gd name="connsiteY202" fmla="*/ 431339 h 853115"/>
                    <a:gd name="connsiteX203" fmla="*/ 387813 w 813088"/>
                    <a:gd name="connsiteY203" fmla="*/ 336689 h 853115"/>
                    <a:gd name="connsiteX204" fmla="*/ 387813 w 813088"/>
                    <a:gd name="connsiteY204" fmla="*/ 335108 h 853115"/>
                    <a:gd name="connsiteX205" fmla="*/ 391461 w 813088"/>
                    <a:gd name="connsiteY205" fmla="*/ 298332 h 853115"/>
                    <a:gd name="connsiteX206" fmla="*/ 392071 w 813088"/>
                    <a:gd name="connsiteY206" fmla="*/ 295760 h 853115"/>
                    <a:gd name="connsiteX207" fmla="*/ 385594 w 813088"/>
                    <a:gd name="connsiteY207" fmla="*/ 259784 h 853115"/>
                    <a:gd name="connsiteX208" fmla="*/ 416731 w 813088"/>
                    <a:gd name="connsiteY208" fmla="*/ 249002 h 85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813088" h="853115">
                      <a:moveTo>
                        <a:pt x="437819" y="450770"/>
                      </a:moveTo>
                      <a:cubicBezTo>
                        <a:pt x="443994" y="454440"/>
                        <a:pt x="450435" y="457643"/>
                        <a:pt x="457088" y="460352"/>
                      </a:cubicBezTo>
                      <a:cubicBezTo>
                        <a:pt x="467718" y="465115"/>
                        <a:pt x="487283" y="479231"/>
                        <a:pt x="486482" y="501148"/>
                      </a:cubicBezTo>
                      <a:cubicBezTo>
                        <a:pt x="482326" y="515274"/>
                        <a:pt x="477400" y="529164"/>
                        <a:pt x="471728" y="542753"/>
                      </a:cubicBezTo>
                      <a:cubicBezTo>
                        <a:pt x="457212" y="579510"/>
                        <a:pt x="440772" y="621172"/>
                        <a:pt x="444106" y="677532"/>
                      </a:cubicBezTo>
                      <a:cubicBezTo>
                        <a:pt x="444409" y="682568"/>
                        <a:pt x="448585" y="686495"/>
                        <a:pt x="453631" y="686485"/>
                      </a:cubicBezTo>
                      <a:lnTo>
                        <a:pt x="454212" y="686485"/>
                      </a:lnTo>
                      <a:cubicBezTo>
                        <a:pt x="459461" y="686169"/>
                        <a:pt x="463461" y="681657"/>
                        <a:pt x="463146" y="676408"/>
                      </a:cubicBezTo>
                      <a:cubicBezTo>
                        <a:pt x="460079" y="625335"/>
                        <a:pt x="475005" y="586349"/>
                        <a:pt x="488568" y="551964"/>
                      </a:cubicBezTo>
                      <a:cubicBezTo>
                        <a:pt x="496398" y="579701"/>
                        <a:pt x="512181" y="621239"/>
                        <a:pt x="541394" y="650243"/>
                      </a:cubicBezTo>
                      <a:cubicBezTo>
                        <a:pt x="545132" y="653956"/>
                        <a:pt x="551172" y="653937"/>
                        <a:pt x="554886" y="650200"/>
                      </a:cubicBezTo>
                      <a:cubicBezTo>
                        <a:pt x="558600" y="646462"/>
                        <a:pt x="558581" y="640421"/>
                        <a:pt x="554843" y="636708"/>
                      </a:cubicBezTo>
                      <a:cubicBezTo>
                        <a:pt x="512819" y="594979"/>
                        <a:pt x="500846" y="520503"/>
                        <a:pt x="500741" y="519760"/>
                      </a:cubicBezTo>
                      <a:lnTo>
                        <a:pt x="500741" y="519712"/>
                      </a:lnTo>
                      <a:cubicBezTo>
                        <a:pt x="502056" y="515788"/>
                        <a:pt x="503227" y="511844"/>
                        <a:pt x="504313" y="507901"/>
                      </a:cubicBezTo>
                      <a:lnTo>
                        <a:pt x="504313" y="507901"/>
                      </a:lnTo>
                      <a:cubicBezTo>
                        <a:pt x="509530" y="490441"/>
                        <a:pt x="521934" y="476028"/>
                        <a:pt x="538422" y="468268"/>
                      </a:cubicBezTo>
                      <a:lnTo>
                        <a:pt x="542232" y="467420"/>
                      </a:lnTo>
                      <a:cubicBezTo>
                        <a:pt x="548729" y="466144"/>
                        <a:pt x="555085" y="464230"/>
                        <a:pt x="561206" y="461705"/>
                      </a:cubicBezTo>
                      <a:cubicBezTo>
                        <a:pt x="571677" y="458244"/>
                        <a:pt x="581513" y="453097"/>
                        <a:pt x="590324" y="446465"/>
                      </a:cubicBezTo>
                      <a:lnTo>
                        <a:pt x="595306" y="442998"/>
                      </a:lnTo>
                      <a:cubicBezTo>
                        <a:pt x="600255" y="440407"/>
                        <a:pt x="605803" y="439174"/>
                        <a:pt x="611384" y="439426"/>
                      </a:cubicBezTo>
                      <a:cubicBezTo>
                        <a:pt x="620280" y="439349"/>
                        <a:pt x="629032" y="441689"/>
                        <a:pt x="636701" y="446198"/>
                      </a:cubicBezTo>
                      <a:cubicBezTo>
                        <a:pt x="676565" y="477480"/>
                        <a:pt x="706569" y="519587"/>
                        <a:pt x="723122" y="567480"/>
                      </a:cubicBezTo>
                      <a:cubicBezTo>
                        <a:pt x="724483" y="571259"/>
                        <a:pt x="728068" y="573777"/>
                        <a:pt x="732085" y="573776"/>
                      </a:cubicBezTo>
                      <a:cubicBezTo>
                        <a:pt x="733189" y="573771"/>
                        <a:pt x="734284" y="573578"/>
                        <a:pt x="735323" y="573204"/>
                      </a:cubicBezTo>
                      <a:cubicBezTo>
                        <a:pt x="740267" y="571415"/>
                        <a:pt x="742824" y="565957"/>
                        <a:pt x="741038" y="561012"/>
                      </a:cubicBezTo>
                      <a:cubicBezTo>
                        <a:pt x="726473" y="519247"/>
                        <a:pt x="702505" y="481389"/>
                        <a:pt x="670982" y="450361"/>
                      </a:cubicBezTo>
                      <a:cubicBezTo>
                        <a:pt x="702001" y="456315"/>
                        <a:pt x="732016" y="466647"/>
                        <a:pt x="760126" y="481050"/>
                      </a:cubicBezTo>
                      <a:cubicBezTo>
                        <a:pt x="761569" y="481901"/>
                        <a:pt x="763213" y="482351"/>
                        <a:pt x="764889" y="482355"/>
                      </a:cubicBezTo>
                      <a:cubicBezTo>
                        <a:pt x="770149" y="482337"/>
                        <a:pt x="774398" y="478057"/>
                        <a:pt x="774380" y="472797"/>
                      </a:cubicBezTo>
                      <a:cubicBezTo>
                        <a:pt x="774369" y="469419"/>
                        <a:pt x="772570" y="466301"/>
                        <a:pt x="769651" y="464600"/>
                      </a:cubicBezTo>
                      <a:cubicBezTo>
                        <a:pt x="732923" y="443179"/>
                        <a:pt x="677097" y="431692"/>
                        <a:pt x="655475" y="427843"/>
                      </a:cubicBezTo>
                      <a:cubicBezTo>
                        <a:pt x="642140" y="424243"/>
                        <a:pt x="635072" y="398849"/>
                        <a:pt x="640626" y="385829"/>
                      </a:cubicBezTo>
                      <a:cubicBezTo>
                        <a:pt x="653029" y="359692"/>
                        <a:pt x="656296" y="330147"/>
                        <a:pt x="649903" y="301932"/>
                      </a:cubicBezTo>
                      <a:lnTo>
                        <a:pt x="649141" y="298284"/>
                      </a:lnTo>
                      <a:cubicBezTo>
                        <a:pt x="646988" y="288912"/>
                        <a:pt x="651760" y="264394"/>
                        <a:pt x="667467" y="257841"/>
                      </a:cubicBezTo>
                      <a:cubicBezTo>
                        <a:pt x="673649" y="255870"/>
                        <a:pt x="679240" y="254279"/>
                        <a:pt x="683983" y="253222"/>
                      </a:cubicBezTo>
                      <a:cubicBezTo>
                        <a:pt x="728541" y="243287"/>
                        <a:pt x="802027" y="248230"/>
                        <a:pt x="802760" y="248269"/>
                      </a:cubicBezTo>
                      <a:cubicBezTo>
                        <a:pt x="808002" y="248711"/>
                        <a:pt x="812611" y="244821"/>
                        <a:pt x="813054" y="239580"/>
                      </a:cubicBezTo>
                      <a:cubicBezTo>
                        <a:pt x="813497" y="234337"/>
                        <a:pt x="809607" y="229729"/>
                        <a:pt x="804364" y="229286"/>
                      </a:cubicBezTo>
                      <a:cubicBezTo>
                        <a:pt x="804268" y="229278"/>
                        <a:pt x="804172" y="229271"/>
                        <a:pt x="804075" y="229266"/>
                      </a:cubicBezTo>
                      <a:cubicBezTo>
                        <a:pt x="772227" y="227241"/>
                        <a:pt x="740273" y="227560"/>
                        <a:pt x="708472" y="230219"/>
                      </a:cubicBezTo>
                      <a:cubicBezTo>
                        <a:pt x="729712" y="213133"/>
                        <a:pt x="745407" y="190132"/>
                        <a:pt x="753573" y="164125"/>
                      </a:cubicBezTo>
                      <a:cubicBezTo>
                        <a:pt x="754854" y="159022"/>
                        <a:pt x="751756" y="153847"/>
                        <a:pt x="746653" y="152566"/>
                      </a:cubicBezTo>
                      <a:cubicBezTo>
                        <a:pt x="741551" y="151285"/>
                        <a:pt x="736376" y="154384"/>
                        <a:pt x="735095" y="159486"/>
                      </a:cubicBezTo>
                      <a:cubicBezTo>
                        <a:pt x="725846" y="196253"/>
                        <a:pt x="685974" y="224770"/>
                        <a:pt x="673182" y="233095"/>
                      </a:cubicBezTo>
                      <a:cubicBezTo>
                        <a:pt x="663342" y="239247"/>
                        <a:pt x="652036" y="242656"/>
                        <a:pt x="640435" y="242973"/>
                      </a:cubicBezTo>
                      <a:cubicBezTo>
                        <a:pt x="632348" y="243388"/>
                        <a:pt x="624374" y="240935"/>
                        <a:pt x="617918" y="236048"/>
                      </a:cubicBezTo>
                      <a:lnTo>
                        <a:pt x="613794" y="231638"/>
                      </a:lnTo>
                      <a:cubicBezTo>
                        <a:pt x="602207" y="217959"/>
                        <a:pt x="587508" y="207258"/>
                        <a:pt x="570931" y="200434"/>
                      </a:cubicBezTo>
                      <a:cubicBezTo>
                        <a:pt x="565521" y="197810"/>
                        <a:pt x="559905" y="195633"/>
                        <a:pt x="554139" y="193928"/>
                      </a:cubicBezTo>
                      <a:cubicBezTo>
                        <a:pt x="549196" y="192752"/>
                        <a:pt x="544702" y="190164"/>
                        <a:pt x="541204" y="186480"/>
                      </a:cubicBezTo>
                      <a:cubicBezTo>
                        <a:pt x="531877" y="175936"/>
                        <a:pt x="529483" y="160953"/>
                        <a:pt x="535060" y="148027"/>
                      </a:cubicBezTo>
                      <a:cubicBezTo>
                        <a:pt x="536965" y="144875"/>
                        <a:pt x="538813" y="141731"/>
                        <a:pt x="540718" y="138655"/>
                      </a:cubicBezTo>
                      <a:cubicBezTo>
                        <a:pt x="561520" y="105098"/>
                        <a:pt x="583018" y="70408"/>
                        <a:pt x="572531" y="7953"/>
                      </a:cubicBezTo>
                      <a:cubicBezTo>
                        <a:pt x="571661" y="2763"/>
                        <a:pt x="566748" y="-738"/>
                        <a:pt x="561559" y="133"/>
                      </a:cubicBezTo>
                      <a:cubicBezTo>
                        <a:pt x="556369" y="1003"/>
                        <a:pt x="552868" y="5916"/>
                        <a:pt x="553739" y="11106"/>
                      </a:cubicBezTo>
                      <a:cubicBezTo>
                        <a:pt x="562197" y="61436"/>
                        <a:pt x="547500" y="90954"/>
                        <a:pt x="529878" y="119910"/>
                      </a:cubicBezTo>
                      <a:cubicBezTo>
                        <a:pt x="527278" y="90563"/>
                        <a:pt x="518144" y="48415"/>
                        <a:pt x="488045" y="29241"/>
                      </a:cubicBezTo>
                      <a:cubicBezTo>
                        <a:pt x="483594" y="26416"/>
                        <a:pt x="477697" y="27734"/>
                        <a:pt x="474871" y="32184"/>
                      </a:cubicBezTo>
                      <a:cubicBezTo>
                        <a:pt x="472046" y="36635"/>
                        <a:pt x="473365" y="42533"/>
                        <a:pt x="477815" y="45358"/>
                      </a:cubicBezTo>
                      <a:cubicBezTo>
                        <a:pt x="508171" y="64684"/>
                        <a:pt x="511647" y="119043"/>
                        <a:pt x="511781" y="140788"/>
                      </a:cubicBezTo>
                      <a:cubicBezTo>
                        <a:pt x="511749" y="146577"/>
                        <a:pt x="510349" y="152276"/>
                        <a:pt x="507695" y="157419"/>
                      </a:cubicBezTo>
                      <a:cubicBezTo>
                        <a:pt x="506418" y="159981"/>
                        <a:pt x="505180" y="162582"/>
                        <a:pt x="503951" y="165163"/>
                      </a:cubicBezTo>
                      <a:cubicBezTo>
                        <a:pt x="495769" y="180403"/>
                        <a:pt x="470614" y="192947"/>
                        <a:pt x="462546" y="195500"/>
                      </a:cubicBezTo>
                      <a:cubicBezTo>
                        <a:pt x="461698" y="195805"/>
                        <a:pt x="460841" y="196014"/>
                        <a:pt x="459993" y="196329"/>
                      </a:cubicBezTo>
                      <a:cubicBezTo>
                        <a:pt x="438766" y="204395"/>
                        <a:pt x="419773" y="217414"/>
                        <a:pt x="404596" y="234305"/>
                      </a:cubicBezTo>
                      <a:cubicBezTo>
                        <a:pt x="397682" y="238931"/>
                        <a:pt x="389477" y="241242"/>
                        <a:pt x="381165" y="240906"/>
                      </a:cubicBezTo>
                      <a:cubicBezTo>
                        <a:pt x="375253" y="240972"/>
                        <a:pt x="369391" y="239822"/>
                        <a:pt x="363943" y="237524"/>
                      </a:cubicBezTo>
                      <a:cubicBezTo>
                        <a:pt x="350857" y="228677"/>
                        <a:pt x="338591" y="218673"/>
                        <a:pt x="327291" y="207635"/>
                      </a:cubicBezTo>
                      <a:cubicBezTo>
                        <a:pt x="303488" y="184662"/>
                        <a:pt x="296039" y="149528"/>
                        <a:pt x="308470" y="118871"/>
                      </a:cubicBezTo>
                      <a:cubicBezTo>
                        <a:pt x="310681" y="114098"/>
                        <a:pt x="308605" y="108434"/>
                        <a:pt x="303831" y="106222"/>
                      </a:cubicBezTo>
                      <a:cubicBezTo>
                        <a:pt x="299057" y="104011"/>
                        <a:pt x="293394" y="106087"/>
                        <a:pt x="291182" y="110861"/>
                      </a:cubicBezTo>
                      <a:cubicBezTo>
                        <a:pt x="275852" y="148763"/>
                        <a:pt x="284728" y="192160"/>
                        <a:pt x="313708" y="220999"/>
                      </a:cubicBezTo>
                      <a:cubicBezTo>
                        <a:pt x="318747" y="226113"/>
                        <a:pt x="323967" y="230685"/>
                        <a:pt x="329244" y="235076"/>
                      </a:cubicBezTo>
                      <a:cubicBezTo>
                        <a:pt x="297930" y="228979"/>
                        <a:pt x="267558" y="218782"/>
                        <a:pt x="238909" y="204749"/>
                      </a:cubicBezTo>
                      <a:cubicBezTo>
                        <a:pt x="234183" y="202437"/>
                        <a:pt x="228479" y="204395"/>
                        <a:pt x="226167" y="209120"/>
                      </a:cubicBezTo>
                      <a:cubicBezTo>
                        <a:pt x="223855" y="213845"/>
                        <a:pt x="225813" y="219550"/>
                        <a:pt x="230538" y="221861"/>
                      </a:cubicBezTo>
                      <a:cubicBezTo>
                        <a:pt x="230685" y="221933"/>
                        <a:pt x="230833" y="222002"/>
                        <a:pt x="230984" y="222065"/>
                      </a:cubicBezTo>
                      <a:cubicBezTo>
                        <a:pt x="294868" y="251336"/>
                        <a:pt x="330996" y="255974"/>
                        <a:pt x="347541" y="255974"/>
                      </a:cubicBezTo>
                      <a:cubicBezTo>
                        <a:pt x="348808" y="255974"/>
                        <a:pt x="349732" y="255908"/>
                        <a:pt x="350751" y="255870"/>
                      </a:cubicBezTo>
                      <a:cubicBezTo>
                        <a:pt x="366336" y="260196"/>
                        <a:pt x="376139" y="275589"/>
                        <a:pt x="373468" y="291541"/>
                      </a:cubicBezTo>
                      <a:lnTo>
                        <a:pt x="372897" y="293922"/>
                      </a:lnTo>
                      <a:cubicBezTo>
                        <a:pt x="369389" y="307723"/>
                        <a:pt x="367991" y="321975"/>
                        <a:pt x="368753" y="336194"/>
                      </a:cubicBezTo>
                      <a:lnTo>
                        <a:pt x="368753" y="336575"/>
                      </a:lnTo>
                      <a:cubicBezTo>
                        <a:pt x="368753" y="341242"/>
                        <a:pt x="366801" y="382943"/>
                        <a:pt x="315413" y="419338"/>
                      </a:cubicBezTo>
                      <a:cubicBezTo>
                        <a:pt x="306290" y="414227"/>
                        <a:pt x="295314" y="413637"/>
                        <a:pt x="285695" y="417737"/>
                      </a:cubicBezTo>
                      <a:cubicBezTo>
                        <a:pt x="275738" y="421983"/>
                        <a:pt x="266058" y="426850"/>
                        <a:pt x="256711" y="432311"/>
                      </a:cubicBezTo>
                      <a:cubicBezTo>
                        <a:pt x="244642" y="439462"/>
                        <a:pt x="238232" y="453315"/>
                        <a:pt x="240595" y="467144"/>
                      </a:cubicBezTo>
                      <a:cubicBezTo>
                        <a:pt x="232963" y="465671"/>
                        <a:pt x="225057" y="466864"/>
                        <a:pt x="218201" y="470525"/>
                      </a:cubicBezTo>
                      <a:cubicBezTo>
                        <a:pt x="211334" y="474420"/>
                        <a:pt x="205913" y="480435"/>
                        <a:pt x="202752" y="487670"/>
                      </a:cubicBezTo>
                      <a:cubicBezTo>
                        <a:pt x="197589" y="498756"/>
                        <a:pt x="194183" y="510579"/>
                        <a:pt x="192655" y="522712"/>
                      </a:cubicBezTo>
                      <a:cubicBezTo>
                        <a:pt x="190987" y="534893"/>
                        <a:pt x="196060" y="547018"/>
                        <a:pt x="205905" y="554383"/>
                      </a:cubicBezTo>
                      <a:cubicBezTo>
                        <a:pt x="196557" y="559659"/>
                        <a:pt x="190265" y="569056"/>
                        <a:pt x="188950" y="579710"/>
                      </a:cubicBezTo>
                      <a:cubicBezTo>
                        <a:pt x="188128" y="585728"/>
                        <a:pt x="186477" y="591604"/>
                        <a:pt x="184045" y="597169"/>
                      </a:cubicBezTo>
                      <a:cubicBezTo>
                        <a:pt x="180865" y="604413"/>
                        <a:pt x="180349" y="612548"/>
                        <a:pt x="182587" y="620134"/>
                      </a:cubicBezTo>
                      <a:cubicBezTo>
                        <a:pt x="180826" y="620330"/>
                        <a:pt x="179084" y="620669"/>
                        <a:pt x="177377" y="621144"/>
                      </a:cubicBezTo>
                      <a:cubicBezTo>
                        <a:pt x="168756" y="623674"/>
                        <a:pt x="161510" y="629554"/>
                        <a:pt x="157260" y="637470"/>
                      </a:cubicBezTo>
                      <a:cubicBezTo>
                        <a:pt x="154337" y="643073"/>
                        <a:pt x="150637" y="648236"/>
                        <a:pt x="146268" y="652805"/>
                      </a:cubicBezTo>
                      <a:cubicBezTo>
                        <a:pt x="134056" y="665434"/>
                        <a:pt x="133575" y="685320"/>
                        <a:pt x="145164" y="698525"/>
                      </a:cubicBezTo>
                      <a:cubicBezTo>
                        <a:pt x="137184" y="708473"/>
                        <a:pt x="128517" y="717849"/>
                        <a:pt x="119227" y="726586"/>
                      </a:cubicBezTo>
                      <a:cubicBezTo>
                        <a:pt x="116907" y="728766"/>
                        <a:pt x="113994" y="730214"/>
                        <a:pt x="110855" y="730748"/>
                      </a:cubicBezTo>
                      <a:cubicBezTo>
                        <a:pt x="52752" y="740587"/>
                        <a:pt x="25330" y="712650"/>
                        <a:pt x="24177" y="711431"/>
                      </a:cubicBezTo>
                      <a:cubicBezTo>
                        <a:pt x="20763" y="707429"/>
                        <a:pt x="14751" y="706953"/>
                        <a:pt x="10749" y="710367"/>
                      </a:cubicBezTo>
                      <a:cubicBezTo>
                        <a:pt x="6747" y="713781"/>
                        <a:pt x="6270" y="719793"/>
                        <a:pt x="9684" y="723796"/>
                      </a:cubicBezTo>
                      <a:cubicBezTo>
                        <a:pt x="9841" y="723979"/>
                        <a:pt x="10005" y="724157"/>
                        <a:pt x="10175" y="724328"/>
                      </a:cubicBezTo>
                      <a:cubicBezTo>
                        <a:pt x="11414" y="725681"/>
                        <a:pt x="36312" y="751951"/>
                        <a:pt x="86928" y="751951"/>
                      </a:cubicBezTo>
                      <a:lnTo>
                        <a:pt x="87594" y="751951"/>
                      </a:lnTo>
                      <a:cubicBezTo>
                        <a:pt x="64153" y="768510"/>
                        <a:pt x="37331" y="779668"/>
                        <a:pt x="9061" y="784621"/>
                      </a:cubicBezTo>
                      <a:cubicBezTo>
                        <a:pt x="3800" y="784884"/>
                        <a:pt x="-251" y="789362"/>
                        <a:pt x="12" y="794623"/>
                      </a:cubicBezTo>
                      <a:cubicBezTo>
                        <a:pt x="275" y="799883"/>
                        <a:pt x="4753" y="803934"/>
                        <a:pt x="10013" y="803671"/>
                      </a:cubicBezTo>
                      <a:cubicBezTo>
                        <a:pt x="10318" y="803671"/>
                        <a:pt x="10642" y="803671"/>
                        <a:pt x="10966" y="803624"/>
                      </a:cubicBezTo>
                      <a:cubicBezTo>
                        <a:pt x="36907" y="799630"/>
                        <a:pt x="61793" y="790512"/>
                        <a:pt x="84175" y="776801"/>
                      </a:cubicBezTo>
                      <a:cubicBezTo>
                        <a:pt x="72844" y="797562"/>
                        <a:pt x="67856" y="821193"/>
                        <a:pt x="69830" y="844762"/>
                      </a:cubicBezTo>
                      <a:cubicBezTo>
                        <a:pt x="70421" y="849529"/>
                        <a:pt x="74467" y="853109"/>
                        <a:pt x="79270" y="853116"/>
                      </a:cubicBezTo>
                      <a:cubicBezTo>
                        <a:pt x="79664" y="853117"/>
                        <a:pt x="80058" y="853095"/>
                        <a:pt x="80451" y="853049"/>
                      </a:cubicBezTo>
                      <a:cubicBezTo>
                        <a:pt x="85671" y="852400"/>
                        <a:pt x="89378" y="847643"/>
                        <a:pt x="88728" y="842422"/>
                      </a:cubicBezTo>
                      <a:cubicBezTo>
                        <a:pt x="88728" y="842421"/>
                        <a:pt x="88728" y="842420"/>
                        <a:pt x="88728" y="842419"/>
                      </a:cubicBezTo>
                      <a:cubicBezTo>
                        <a:pt x="83861" y="803090"/>
                        <a:pt x="114055" y="759694"/>
                        <a:pt x="132667" y="740254"/>
                      </a:cubicBezTo>
                      <a:lnTo>
                        <a:pt x="132753" y="740130"/>
                      </a:lnTo>
                      <a:cubicBezTo>
                        <a:pt x="143005" y="730393"/>
                        <a:pt x="152555" y="719940"/>
                        <a:pt x="161328" y="708850"/>
                      </a:cubicBezTo>
                      <a:cubicBezTo>
                        <a:pt x="173238" y="712423"/>
                        <a:pt x="186144" y="709002"/>
                        <a:pt x="194722" y="700001"/>
                      </a:cubicBezTo>
                      <a:cubicBezTo>
                        <a:pt x="203428" y="690953"/>
                        <a:pt x="210828" y="680731"/>
                        <a:pt x="216706" y="669636"/>
                      </a:cubicBezTo>
                      <a:cubicBezTo>
                        <a:pt x="220896" y="661912"/>
                        <a:pt x="221887" y="652852"/>
                        <a:pt x="219468" y="644404"/>
                      </a:cubicBezTo>
                      <a:cubicBezTo>
                        <a:pt x="231064" y="642810"/>
                        <a:pt x="241019" y="635350"/>
                        <a:pt x="245805" y="624668"/>
                      </a:cubicBezTo>
                      <a:cubicBezTo>
                        <a:pt x="250855" y="613177"/>
                        <a:pt x="254273" y="601036"/>
                        <a:pt x="255958" y="588597"/>
                      </a:cubicBezTo>
                      <a:cubicBezTo>
                        <a:pt x="257709" y="576345"/>
                        <a:pt x="252636" y="564114"/>
                        <a:pt x="242728" y="556698"/>
                      </a:cubicBezTo>
                      <a:cubicBezTo>
                        <a:pt x="251899" y="551500"/>
                        <a:pt x="258124" y="542326"/>
                        <a:pt x="259568" y="531885"/>
                      </a:cubicBezTo>
                      <a:cubicBezTo>
                        <a:pt x="260207" y="526244"/>
                        <a:pt x="261788" y="520752"/>
                        <a:pt x="264245" y="515635"/>
                      </a:cubicBezTo>
                      <a:cubicBezTo>
                        <a:pt x="267560" y="509155"/>
                        <a:pt x="268673" y="501773"/>
                        <a:pt x="267417" y="494604"/>
                      </a:cubicBezTo>
                      <a:cubicBezTo>
                        <a:pt x="275538" y="496151"/>
                        <a:pt x="283945" y="494699"/>
                        <a:pt x="291077" y="490518"/>
                      </a:cubicBezTo>
                      <a:cubicBezTo>
                        <a:pt x="297983" y="486488"/>
                        <a:pt x="305138" y="482903"/>
                        <a:pt x="312499" y="479783"/>
                      </a:cubicBezTo>
                      <a:cubicBezTo>
                        <a:pt x="323719" y="475088"/>
                        <a:pt x="331435" y="464586"/>
                        <a:pt x="332558" y="452475"/>
                      </a:cubicBezTo>
                      <a:lnTo>
                        <a:pt x="332768" y="452551"/>
                      </a:lnTo>
                      <a:lnTo>
                        <a:pt x="336464" y="450799"/>
                      </a:lnTo>
                      <a:cubicBezTo>
                        <a:pt x="354294" y="442994"/>
                        <a:pt x="373479" y="438749"/>
                        <a:pt x="392937" y="438302"/>
                      </a:cubicBezTo>
                      <a:cubicBezTo>
                        <a:pt x="407390" y="437964"/>
                        <a:pt x="421659" y="441587"/>
                        <a:pt x="434200" y="448779"/>
                      </a:cubicBezTo>
                      <a:cubicBezTo>
                        <a:pt x="434200" y="448779"/>
                        <a:pt x="436181" y="449789"/>
                        <a:pt x="437819" y="450770"/>
                      </a:cubicBezTo>
                      <a:close/>
                      <a:moveTo>
                        <a:pt x="199989" y="660577"/>
                      </a:moveTo>
                      <a:cubicBezTo>
                        <a:pt x="194941" y="670118"/>
                        <a:pt x="188580" y="678902"/>
                        <a:pt x="181092" y="686676"/>
                      </a:cubicBezTo>
                      <a:cubicBezTo>
                        <a:pt x="175408" y="692523"/>
                        <a:pt x="166060" y="692655"/>
                        <a:pt x="160213" y="686971"/>
                      </a:cubicBezTo>
                      <a:cubicBezTo>
                        <a:pt x="154366" y="681287"/>
                        <a:pt x="154234" y="671940"/>
                        <a:pt x="159918" y="666092"/>
                      </a:cubicBezTo>
                      <a:cubicBezTo>
                        <a:pt x="165525" y="660273"/>
                        <a:pt x="170274" y="653686"/>
                        <a:pt x="174024" y="646528"/>
                      </a:cubicBezTo>
                      <a:cubicBezTo>
                        <a:pt x="178037" y="639430"/>
                        <a:pt x="187044" y="636929"/>
                        <a:pt x="194142" y="640941"/>
                      </a:cubicBezTo>
                      <a:cubicBezTo>
                        <a:pt x="201055" y="644849"/>
                        <a:pt x="203639" y="653524"/>
                        <a:pt x="199989" y="660577"/>
                      </a:cubicBezTo>
                      <a:close/>
                      <a:moveTo>
                        <a:pt x="237137" y="585892"/>
                      </a:moveTo>
                      <a:cubicBezTo>
                        <a:pt x="235698" y="596587"/>
                        <a:pt x="232771" y="607030"/>
                        <a:pt x="228441" y="616915"/>
                      </a:cubicBezTo>
                      <a:cubicBezTo>
                        <a:pt x="225020" y="624256"/>
                        <a:pt x="216398" y="627567"/>
                        <a:pt x="208943" y="624401"/>
                      </a:cubicBezTo>
                      <a:cubicBezTo>
                        <a:pt x="201503" y="621079"/>
                        <a:pt x="198155" y="612363"/>
                        <a:pt x="201456" y="604913"/>
                      </a:cubicBezTo>
                      <a:cubicBezTo>
                        <a:pt x="204697" y="597517"/>
                        <a:pt x="206874" y="589698"/>
                        <a:pt x="207924" y="581691"/>
                      </a:cubicBezTo>
                      <a:cubicBezTo>
                        <a:pt x="208978" y="574448"/>
                        <a:pt x="215169" y="569064"/>
                        <a:pt x="222488" y="569023"/>
                      </a:cubicBezTo>
                      <a:cubicBezTo>
                        <a:pt x="223201" y="569027"/>
                        <a:pt x="223914" y="569077"/>
                        <a:pt x="224621" y="569175"/>
                      </a:cubicBezTo>
                      <a:cubicBezTo>
                        <a:pt x="232689" y="570344"/>
                        <a:pt x="238288" y="577822"/>
                        <a:pt x="237137" y="585892"/>
                      </a:cubicBezTo>
                      <a:close/>
                      <a:moveTo>
                        <a:pt x="247300" y="507025"/>
                      </a:moveTo>
                      <a:cubicBezTo>
                        <a:pt x="243880" y="514027"/>
                        <a:pt x="241664" y="521555"/>
                        <a:pt x="240747" y="529294"/>
                      </a:cubicBezTo>
                      <a:cubicBezTo>
                        <a:pt x="239639" y="537370"/>
                        <a:pt x="232196" y="543018"/>
                        <a:pt x="224121" y="541910"/>
                      </a:cubicBezTo>
                      <a:cubicBezTo>
                        <a:pt x="216046" y="540802"/>
                        <a:pt x="210397" y="533359"/>
                        <a:pt x="211505" y="525284"/>
                      </a:cubicBezTo>
                      <a:cubicBezTo>
                        <a:pt x="212876" y="514285"/>
                        <a:pt x="216096" y="503597"/>
                        <a:pt x="221030" y="493671"/>
                      </a:cubicBezTo>
                      <a:cubicBezTo>
                        <a:pt x="224491" y="486294"/>
                        <a:pt x="233277" y="483118"/>
                        <a:pt x="240654" y="486578"/>
                      </a:cubicBezTo>
                      <a:cubicBezTo>
                        <a:pt x="248031" y="490039"/>
                        <a:pt x="251206" y="498825"/>
                        <a:pt x="247746" y="506202"/>
                      </a:cubicBezTo>
                      <a:cubicBezTo>
                        <a:pt x="247618" y="506473"/>
                        <a:pt x="247482" y="506742"/>
                        <a:pt x="247338" y="507006"/>
                      </a:cubicBezTo>
                      <a:close/>
                      <a:moveTo>
                        <a:pt x="312851" y="454190"/>
                      </a:moveTo>
                      <a:cubicBezTo>
                        <a:pt x="311421" y="457834"/>
                        <a:pt x="308591" y="460752"/>
                        <a:pt x="304993" y="462295"/>
                      </a:cubicBezTo>
                      <a:cubicBezTo>
                        <a:pt x="296894" y="465735"/>
                        <a:pt x="289020" y="469683"/>
                        <a:pt x="281419" y="474116"/>
                      </a:cubicBezTo>
                      <a:cubicBezTo>
                        <a:pt x="274368" y="478046"/>
                        <a:pt x="265475" y="475764"/>
                        <a:pt x="261188" y="468925"/>
                      </a:cubicBezTo>
                      <a:cubicBezTo>
                        <a:pt x="257055" y="461905"/>
                        <a:pt x="259375" y="452865"/>
                        <a:pt x="266379" y="448703"/>
                      </a:cubicBezTo>
                      <a:cubicBezTo>
                        <a:pt x="275053" y="443646"/>
                        <a:pt x="284034" y="439132"/>
                        <a:pt x="293268" y="435187"/>
                      </a:cubicBezTo>
                      <a:cubicBezTo>
                        <a:pt x="300759" y="431974"/>
                        <a:pt x="309438" y="435418"/>
                        <a:pt x="312689" y="442893"/>
                      </a:cubicBezTo>
                      <a:cubicBezTo>
                        <a:pt x="314250" y="446486"/>
                        <a:pt x="314309" y="450554"/>
                        <a:pt x="312851" y="454190"/>
                      </a:cubicBezTo>
                      <a:close/>
                      <a:moveTo>
                        <a:pt x="418779" y="246992"/>
                      </a:moveTo>
                      <a:cubicBezTo>
                        <a:pt x="431975" y="232347"/>
                        <a:pt x="448475" y="221061"/>
                        <a:pt x="466909" y="214074"/>
                      </a:cubicBezTo>
                      <a:lnTo>
                        <a:pt x="468623" y="213521"/>
                      </a:lnTo>
                      <a:cubicBezTo>
                        <a:pt x="487014" y="206991"/>
                        <a:pt x="503415" y="195839"/>
                        <a:pt x="516248" y="181136"/>
                      </a:cubicBezTo>
                      <a:cubicBezTo>
                        <a:pt x="520346" y="192770"/>
                        <a:pt x="528409" y="202590"/>
                        <a:pt x="539022" y="208873"/>
                      </a:cubicBezTo>
                      <a:lnTo>
                        <a:pt x="543051" y="210502"/>
                      </a:lnTo>
                      <a:cubicBezTo>
                        <a:pt x="549136" y="212134"/>
                        <a:pt x="555090" y="214219"/>
                        <a:pt x="560863" y="216741"/>
                      </a:cubicBezTo>
                      <a:cubicBezTo>
                        <a:pt x="575793" y="222456"/>
                        <a:pt x="589045" y="231833"/>
                        <a:pt x="599401" y="244011"/>
                      </a:cubicBezTo>
                      <a:lnTo>
                        <a:pt x="605116" y="250078"/>
                      </a:lnTo>
                      <a:cubicBezTo>
                        <a:pt x="614216" y="257615"/>
                        <a:pt x="625629" y="261795"/>
                        <a:pt x="637444" y="261918"/>
                      </a:cubicBezTo>
                      <a:cubicBezTo>
                        <a:pt x="630802" y="274209"/>
                        <a:pt x="628367" y="288336"/>
                        <a:pt x="630510" y="302142"/>
                      </a:cubicBezTo>
                      <a:lnTo>
                        <a:pt x="631339" y="306104"/>
                      </a:lnTo>
                      <a:cubicBezTo>
                        <a:pt x="636866" y="330413"/>
                        <a:pt x="633968" y="355878"/>
                        <a:pt x="623119" y="378323"/>
                      </a:cubicBezTo>
                      <a:cubicBezTo>
                        <a:pt x="618010" y="392427"/>
                        <a:pt x="618643" y="407972"/>
                        <a:pt x="624881" y="421614"/>
                      </a:cubicBezTo>
                      <a:cubicBezTo>
                        <a:pt x="620412" y="420774"/>
                        <a:pt x="615874" y="420350"/>
                        <a:pt x="611327" y="420347"/>
                      </a:cubicBezTo>
                      <a:cubicBezTo>
                        <a:pt x="602146" y="420080"/>
                        <a:pt x="593066" y="422332"/>
                        <a:pt x="585076" y="426862"/>
                      </a:cubicBezTo>
                      <a:lnTo>
                        <a:pt x="584723" y="427091"/>
                      </a:lnTo>
                      <a:lnTo>
                        <a:pt x="584371" y="427329"/>
                      </a:lnTo>
                      <a:lnTo>
                        <a:pt x="579389" y="430796"/>
                      </a:lnTo>
                      <a:lnTo>
                        <a:pt x="579151" y="430968"/>
                      </a:lnTo>
                      <a:lnTo>
                        <a:pt x="578913" y="431139"/>
                      </a:lnTo>
                      <a:cubicBezTo>
                        <a:pt x="571498" y="436712"/>
                        <a:pt x="563205" y="441010"/>
                        <a:pt x="554377" y="443855"/>
                      </a:cubicBezTo>
                      <a:cubicBezTo>
                        <a:pt x="549094" y="446049"/>
                        <a:pt x="543602" y="447695"/>
                        <a:pt x="537984" y="448770"/>
                      </a:cubicBezTo>
                      <a:lnTo>
                        <a:pt x="534174" y="449618"/>
                      </a:lnTo>
                      <a:lnTo>
                        <a:pt x="532345" y="450122"/>
                      </a:lnTo>
                      <a:cubicBezTo>
                        <a:pt x="519325" y="455377"/>
                        <a:pt x="508041" y="464182"/>
                        <a:pt x="499779" y="475535"/>
                      </a:cubicBezTo>
                      <a:cubicBezTo>
                        <a:pt x="492001" y="461113"/>
                        <a:pt x="479699" y="449647"/>
                        <a:pt x="464765" y="442902"/>
                      </a:cubicBezTo>
                      <a:lnTo>
                        <a:pt x="464356" y="442741"/>
                      </a:lnTo>
                      <a:cubicBezTo>
                        <a:pt x="458609" y="440387"/>
                        <a:pt x="453038" y="437624"/>
                        <a:pt x="447687" y="434473"/>
                      </a:cubicBezTo>
                      <a:cubicBezTo>
                        <a:pt x="446563" y="433806"/>
                        <a:pt x="443572" y="432120"/>
                        <a:pt x="443572" y="432120"/>
                      </a:cubicBezTo>
                      <a:cubicBezTo>
                        <a:pt x="428188" y="423331"/>
                        <a:pt x="410708" y="418884"/>
                        <a:pt x="392995" y="419252"/>
                      </a:cubicBezTo>
                      <a:cubicBezTo>
                        <a:pt x="372183" y="419662"/>
                        <a:pt x="351629" y="423931"/>
                        <a:pt x="332377" y="431844"/>
                      </a:cubicBezTo>
                      <a:lnTo>
                        <a:pt x="331339" y="431339"/>
                      </a:lnTo>
                      <a:cubicBezTo>
                        <a:pt x="384613" y="391134"/>
                        <a:pt x="387746" y="345671"/>
                        <a:pt x="387813" y="336689"/>
                      </a:cubicBezTo>
                      <a:lnTo>
                        <a:pt x="387813" y="335108"/>
                      </a:lnTo>
                      <a:cubicBezTo>
                        <a:pt x="387159" y="322735"/>
                        <a:pt x="388389" y="310335"/>
                        <a:pt x="391461" y="298332"/>
                      </a:cubicBezTo>
                      <a:lnTo>
                        <a:pt x="392071" y="295760"/>
                      </a:lnTo>
                      <a:cubicBezTo>
                        <a:pt x="394324" y="283380"/>
                        <a:pt x="392023" y="270602"/>
                        <a:pt x="385594" y="259784"/>
                      </a:cubicBezTo>
                      <a:cubicBezTo>
                        <a:pt x="396824" y="259417"/>
                        <a:pt x="407678" y="255657"/>
                        <a:pt x="416731" y="249002"/>
                      </a:cubicBezTo>
                      <a:close/>
                    </a:path>
                  </a:pathLst>
                </a:custGeom>
                <a:grpFill/>
                <a:ln w="9525" cap="flat">
                  <a:solidFill>
                    <a:srgbClr val="347475"/>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sp>
              <p:nvSpPr>
                <p:cNvPr id="150" name="Freeform 87">
                  <a:extLst>
                    <a:ext uri="{FF2B5EF4-FFF2-40B4-BE49-F238E27FC236}">
                      <a16:creationId xmlns:a16="http://schemas.microsoft.com/office/drawing/2014/main" id="{53EA9175-0B65-464C-38C7-231C6EACA596}"/>
                    </a:ext>
                  </a:extLst>
                </p:cNvPr>
                <p:cNvSpPr/>
                <p:nvPr/>
              </p:nvSpPr>
              <p:spPr>
                <a:xfrm>
                  <a:off x="6352298" y="3692153"/>
                  <a:ext cx="114300" cy="114300"/>
                </a:xfrm>
                <a:custGeom>
                  <a:avLst/>
                  <a:gdLst>
                    <a:gd name="connsiteX0" fmla="*/ 57150 w 114300"/>
                    <a:gd name="connsiteY0" fmla="*/ 0 h 114300"/>
                    <a:gd name="connsiteX1" fmla="*/ 0 w 114300"/>
                    <a:gd name="connsiteY1" fmla="*/ 57150 h 114300"/>
                    <a:gd name="connsiteX2" fmla="*/ 57150 w 114300"/>
                    <a:gd name="connsiteY2" fmla="*/ 114300 h 114300"/>
                    <a:gd name="connsiteX3" fmla="*/ 114300 w 114300"/>
                    <a:gd name="connsiteY3" fmla="*/ 57150 h 114300"/>
                    <a:gd name="connsiteX4" fmla="*/ 57150 w 114300"/>
                    <a:gd name="connsiteY4" fmla="*/ 0 h 114300"/>
                    <a:gd name="connsiteX5" fmla="*/ 57150 w 114300"/>
                    <a:gd name="connsiteY5" fmla="*/ 95250 h 114300"/>
                    <a:gd name="connsiteX6" fmla="*/ 19050 w 114300"/>
                    <a:gd name="connsiteY6" fmla="*/ 57150 h 114300"/>
                    <a:gd name="connsiteX7" fmla="*/ 57150 w 114300"/>
                    <a:gd name="connsiteY7" fmla="*/ 19050 h 114300"/>
                    <a:gd name="connsiteX8" fmla="*/ 95250 w 114300"/>
                    <a:gd name="connsiteY8" fmla="*/ 57150 h 114300"/>
                    <a:gd name="connsiteX9" fmla="*/ 57150 w 114300"/>
                    <a:gd name="connsiteY9" fmla="*/ 9525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300" h="114300">
                      <a:moveTo>
                        <a:pt x="57150" y="0"/>
                      </a:moveTo>
                      <a:cubicBezTo>
                        <a:pt x="25587" y="0"/>
                        <a:pt x="0" y="25587"/>
                        <a:pt x="0" y="57150"/>
                      </a:cubicBezTo>
                      <a:cubicBezTo>
                        <a:pt x="0" y="88713"/>
                        <a:pt x="25587" y="114300"/>
                        <a:pt x="57150" y="114300"/>
                      </a:cubicBezTo>
                      <a:cubicBezTo>
                        <a:pt x="88713" y="114300"/>
                        <a:pt x="114300" y="88713"/>
                        <a:pt x="114300" y="57150"/>
                      </a:cubicBezTo>
                      <a:cubicBezTo>
                        <a:pt x="114263" y="25602"/>
                        <a:pt x="88698" y="37"/>
                        <a:pt x="57150" y="0"/>
                      </a:cubicBezTo>
                      <a:close/>
                      <a:moveTo>
                        <a:pt x="57150" y="95250"/>
                      </a:moveTo>
                      <a:cubicBezTo>
                        <a:pt x="36108" y="95250"/>
                        <a:pt x="19050" y="78192"/>
                        <a:pt x="19050" y="57150"/>
                      </a:cubicBezTo>
                      <a:cubicBezTo>
                        <a:pt x="19050" y="36108"/>
                        <a:pt x="36108" y="19050"/>
                        <a:pt x="57150" y="19050"/>
                      </a:cubicBezTo>
                      <a:cubicBezTo>
                        <a:pt x="78192" y="19050"/>
                        <a:pt x="95250" y="36108"/>
                        <a:pt x="95250" y="57150"/>
                      </a:cubicBezTo>
                      <a:cubicBezTo>
                        <a:pt x="95250" y="78192"/>
                        <a:pt x="78192" y="95250"/>
                        <a:pt x="57150" y="95250"/>
                      </a:cubicBezTo>
                      <a:close/>
                    </a:path>
                  </a:pathLst>
                </a:custGeom>
                <a:grpFill/>
                <a:ln w="9525" cap="flat">
                  <a:solidFill>
                    <a:srgbClr val="347475"/>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mn-cs"/>
                  </a:endParaRPr>
                </a:p>
              </p:txBody>
            </p:sp>
          </p:grpSp>
          <p:sp>
            <p:nvSpPr>
              <p:cNvPr id="148" name="Oval 19">
                <a:extLst>
                  <a:ext uri="{FF2B5EF4-FFF2-40B4-BE49-F238E27FC236}">
                    <a16:creationId xmlns:a16="http://schemas.microsoft.com/office/drawing/2014/main" id="{347C029A-9B65-1A52-0CAF-EB9CD01764CD}"/>
                  </a:ext>
                </a:extLst>
              </p:cNvPr>
              <p:cNvSpPr/>
              <p:nvPr/>
            </p:nvSpPr>
            <p:spPr>
              <a:xfrm>
                <a:off x="6390973" y="3709986"/>
                <a:ext cx="77415" cy="77414"/>
              </a:xfrm>
              <a:prstGeom prst="ellipse">
                <a:avLst/>
              </a:prstGeom>
              <a:grpFill/>
              <a:ln w="25400" cap="flat" cmpd="sng" algn="ctr">
                <a:solidFill>
                  <a:srgbClr val="347475"/>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grpSp>
      </p:grpSp>
      <p:sp>
        <p:nvSpPr>
          <p:cNvPr id="151" name="Rectangle: Top Corners Rounded 15">
            <a:extLst>
              <a:ext uri="{FF2B5EF4-FFF2-40B4-BE49-F238E27FC236}">
                <a16:creationId xmlns:a16="http://schemas.microsoft.com/office/drawing/2014/main" id="{0F6281D2-ECBD-A479-464C-617B09D00438}"/>
              </a:ext>
            </a:extLst>
          </p:cNvPr>
          <p:cNvSpPr/>
          <p:nvPr/>
        </p:nvSpPr>
        <p:spPr>
          <a:xfrm rot="16200000">
            <a:off x="7145566" y="728917"/>
            <a:ext cx="763379" cy="3233491"/>
          </a:xfrm>
          <a:prstGeom prst="round2SameRect">
            <a:avLst>
              <a:gd name="adj1" fmla="val 50000"/>
              <a:gd name="adj2" fmla="val 0"/>
            </a:avLst>
          </a:prstGeom>
          <a:solidFill>
            <a:srgbClr val="C7E7E4"/>
          </a:solidFill>
          <a:ln w="25400" cap="flat" cmpd="sng" algn="ctr">
            <a:noFill/>
            <a:prstDash val="solid"/>
          </a:ln>
          <a:effectLst/>
        </p:spPr>
        <p:txBody>
          <a:bodyPr vert="vert" lIns="54000" tIns="378000" rIns="54000" bIns="144000" rtlCol="0" anchor="ctr"/>
          <a:lstStyle/>
          <a:p>
            <a:pPr marL="0" marR="0" lvl="1" indent="0" algn="l" defTabSz="685800" rtl="0" eaLnBrk="1" fontAlgn="auto" latinLnBrk="0" hangingPunct="1">
              <a:lnSpc>
                <a:spcPct val="90000"/>
              </a:lnSpc>
              <a:spcBef>
                <a:spcPts val="90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ea typeface="+mn-ea"/>
                <a:cs typeface="Arial" panose="020B0604020202020204" pitchFamily="34" charset="0"/>
              </a:rPr>
              <a:t>Adäquate</a:t>
            </a:r>
            <a:r>
              <a:rPr kumimoji="0" lang="en-US" sz="1200" b="1" i="0" u="none" strike="noStrike" kern="0" cap="none" spc="0" normalizeH="0" baseline="0" noProof="0">
                <a:ln>
                  <a:noFill/>
                </a:ln>
                <a:solidFill>
                  <a:srgbClr val="2F3651"/>
                </a:solidFill>
                <a:effectLst/>
                <a:uLnTx/>
                <a:uFillTx/>
                <a:ea typeface="+mn-ea"/>
                <a:cs typeface="Arial" panose="020B0604020202020204" pitchFamily="34" charset="0"/>
              </a:rPr>
              <a:t> </a:t>
            </a:r>
            <a:r>
              <a:rPr kumimoji="0" lang="en-US" sz="1200" b="1" i="0" u="none" strike="noStrike" kern="0" cap="none" spc="0" normalizeH="0" baseline="0" noProof="0" err="1">
                <a:ln>
                  <a:noFill/>
                </a:ln>
                <a:solidFill>
                  <a:srgbClr val="2F3651"/>
                </a:solidFill>
                <a:effectLst/>
                <a:uLnTx/>
                <a:uFillTx/>
                <a:ea typeface="+mn-ea"/>
                <a:cs typeface="Arial" panose="020B0604020202020204" pitchFamily="34" charset="0"/>
              </a:rPr>
              <a:t>Blutzuckerkontrolle</a:t>
            </a:r>
            <a:br>
              <a:rPr kumimoji="0" lang="en-US" sz="1200" b="1" i="0" u="none" strike="noStrike" kern="0" cap="none" spc="0" normalizeH="0" baseline="0" noProof="0">
                <a:ln>
                  <a:noFill/>
                </a:ln>
                <a:solidFill>
                  <a:srgbClr val="2F3651"/>
                </a:solidFill>
                <a:effectLst/>
                <a:uLnTx/>
                <a:uFillTx/>
                <a:ea typeface="+mn-ea"/>
                <a:cs typeface="Arial" panose="020B0604020202020204" pitchFamily="34" charset="0"/>
              </a:rPr>
            </a:br>
            <a:r>
              <a:rPr kumimoji="0" lang="en-US" sz="1200" b="0" i="0" u="none" strike="noStrike" kern="0" cap="none" spc="0" normalizeH="0" baseline="0" noProof="0" err="1">
                <a:ln>
                  <a:noFill/>
                </a:ln>
                <a:solidFill>
                  <a:srgbClr val="2F3651"/>
                </a:solidFill>
                <a:effectLst/>
                <a:uLnTx/>
                <a:uFillTx/>
                <a:ea typeface="+mn-ea"/>
                <a:cs typeface="Arial" panose="020B0604020202020204" pitchFamily="34" charset="0"/>
              </a:rPr>
              <a:t>verringert</a:t>
            </a:r>
            <a:r>
              <a:rPr kumimoji="0" lang="en-US" sz="1200" b="0" i="0" u="none" strike="noStrike" kern="0" cap="none" spc="0" normalizeH="0" baseline="0" noProof="0">
                <a:ln>
                  <a:noFill/>
                </a:ln>
                <a:solidFill>
                  <a:srgbClr val="2F3651"/>
                </a:solidFill>
                <a:effectLst/>
                <a:uLnTx/>
                <a:uFillTx/>
                <a:ea typeface="+mn-ea"/>
                <a:cs typeface="Arial" panose="020B0604020202020204" pitchFamily="34" charset="0"/>
              </a:rPr>
              <a:t> das </a:t>
            </a:r>
            <a:r>
              <a:rPr kumimoji="0" lang="en-US" sz="1200" b="0" i="0" u="none" strike="noStrike" kern="0" cap="none" spc="0" normalizeH="0" baseline="0" noProof="0" err="1">
                <a:ln>
                  <a:noFill/>
                </a:ln>
                <a:solidFill>
                  <a:srgbClr val="2F3651"/>
                </a:solidFill>
                <a:effectLst/>
                <a:uLnTx/>
                <a:uFillTx/>
                <a:ea typeface="+mn-ea"/>
                <a:cs typeface="Arial" panose="020B0604020202020204" pitchFamily="34" charset="0"/>
              </a:rPr>
              <a:t>Risiko</a:t>
            </a:r>
            <a:r>
              <a:rPr kumimoji="0" lang="en-US" sz="1200" b="0" i="0" u="none" strike="noStrike" kern="0" cap="none" spc="0" normalizeH="0" baseline="0" noProof="0">
                <a:ln>
                  <a:noFill/>
                </a:ln>
                <a:solidFill>
                  <a:srgbClr val="2F3651"/>
                </a:solidFill>
                <a:effectLst/>
                <a:uLnTx/>
                <a:uFillTx/>
                <a:ea typeface="+mn-ea"/>
                <a:cs typeface="Arial" panose="020B0604020202020204" pitchFamily="34" charset="0"/>
              </a:rPr>
              <a:t> von T1D-assoziierten Komplikationen</a:t>
            </a:r>
            <a:r>
              <a:rPr kumimoji="0" lang="en-US" sz="1200" b="0" i="0" u="none" strike="noStrike" kern="0" cap="none" spc="0" normalizeH="0" baseline="30000" noProof="0">
                <a:ln>
                  <a:noFill/>
                </a:ln>
                <a:solidFill>
                  <a:srgbClr val="2F3651"/>
                </a:solidFill>
                <a:effectLst/>
                <a:uLnTx/>
                <a:uFillTx/>
                <a:ea typeface="+mn-ea"/>
                <a:cs typeface="Arial" panose="020B0604020202020204" pitchFamily="34" charset="0"/>
              </a:rPr>
              <a:t>5</a:t>
            </a:r>
          </a:p>
        </p:txBody>
      </p:sp>
      <p:sp>
        <p:nvSpPr>
          <p:cNvPr id="152" name="Rectangle: Top Corners Rounded 15">
            <a:extLst>
              <a:ext uri="{FF2B5EF4-FFF2-40B4-BE49-F238E27FC236}">
                <a16:creationId xmlns:a16="http://schemas.microsoft.com/office/drawing/2014/main" id="{6205B8C9-E066-93BF-B41A-CEE4E5D78CEA}"/>
              </a:ext>
            </a:extLst>
          </p:cNvPr>
          <p:cNvSpPr/>
          <p:nvPr/>
        </p:nvSpPr>
        <p:spPr>
          <a:xfrm rot="16200000">
            <a:off x="6956667" y="1775064"/>
            <a:ext cx="1141178" cy="3233491"/>
          </a:xfrm>
          <a:prstGeom prst="round2SameRect">
            <a:avLst>
              <a:gd name="adj1" fmla="val 50000"/>
              <a:gd name="adj2" fmla="val 0"/>
            </a:avLst>
          </a:prstGeom>
          <a:solidFill>
            <a:srgbClr val="C7E7E4"/>
          </a:solidFill>
          <a:ln w="25400" cap="flat" cmpd="sng" algn="ctr">
            <a:noFill/>
            <a:prstDash val="solid"/>
          </a:ln>
          <a:effectLst/>
        </p:spPr>
        <p:txBody>
          <a:bodyPr vert="vert" tIns="351000" bIns="144000" rtlCol="0" anchor="ctr"/>
          <a:lstStyle/>
          <a:p>
            <a:pPr marL="0" marR="0" lvl="1" indent="0" algn="l" defTabSz="685800" rtl="0" eaLnBrk="1" fontAlgn="auto" latinLnBrk="0" hangingPunct="1">
              <a:lnSpc>
                <a:spcPct val="90000"/>
              </a:lnSpc>
              <a:spcBef>
                <a:spcPts val="900"/>
              </a:spcBef>
              <a:spcAft>
                <a:spcPts val="0"/>
              </a:spcAft>
              <a:buClrTx/>
              <a:buSzTx/>
              <a:buFontTx/>
              <a:buNone/>
              <a:tabLst/>
              <a:defRPr/>
            </a:pPr>
            <a:r>
              <a:rPr kumimoji="0" lang="de-DE" sz="1200" b="0" i="0" u="none" strike="noStrike" kern="0" cap="none" spc="0" normalizeH="0" baseline="0" noProof="0">
                <a:ln>
                  <a:noFill/>
                </a:ln>
                <a:solidFill>
                  <a:srgbClr val="2F3651"/>
                </a:solidFill>
                <a:effectLst/>
                <a:uLnTx/>
                <a:uFillTx/>
                <a:ea typeface="+mn-ea"/>
                <a:cs typeface="Arial" panose="020B0604020202020204" pitchFamily="34" charset="0"/>
              </a:rPr>
              <a:t>Allerdings erreichen nur wenige Menschen einen Grad der Blut-</a:t>
            </a:r>
            <a:r>
              <a:rPr kumimoji="0" lang="de-DE" sz="1200" b="0" i="0" u="none" strike="noStrike" kern="0" cap="none" spc="0" normalizeH="0" baseline="0" noProof="0" err="1">
                <a:ln>
                  <a:noFill/>
                </a:ln>
                <a:solidFill>
                  <a:srgbClr val="2F3651"/>
                </a:solidFill>
                <a:effectLst/>
                <a:uLnTx/>
                <a:uFillTx/>
                <a:ea typeface="+mn-ea"/>
                <a:cs typeface="Arial" panose="020B0604020202020204" pitchFamily="34" charset="0"/>
              </a:rPr>
              <a:t>zuckerkontrolle</a:t>
            </a:r>
            <a:r>
              <a:rPr kumimoji="0" lang="de-DE" sz="1200" b="0" i="0" u="none" strike="noStrike" kern="0" cap="none" spc="0" normalizeH="0" baseline="0" noProof="0">
                <a:ln>
                  <a:noFill/>
                </a:ln>
                <a:solidFill>
                  <a:srgbClr val="2F3651"/>
                </a:solidFill>
                <a:effectLst/>
                <a:uLnTx/>
                <a:uFillTx/>
                <a:ea typeface="+mn-ea"/>
                <a:cs typeface="Arial" panose="020B0604020202020204" pitchFamily="34" charset="0"/>
              </a:rPr>
              <a:t>, der adäquat ist,  um </a:t>
            </a:r>
            <a:r>
              <a:rPr kumimoji="0" lang="de-DE" sz="1200" b="1" i="0" u="none" strike="noStrike" kern="0" cap="none" spc="0" normalizeH="0" baseline="0" noProof="0">
                <a:ln>
                  <a:noFill/>
                </a:ln>
                <a:solidFill>
                  <a:srgbClr val="2F3651"/>
                </a:solidFill>
                <a:effectLst/>
                <a:uLnTx/>
                <a:uFillTx/>
                <a:ea typeface="+mn-ea"/>
                <a:cs typeface="Arial" panose="020B0604020202020204" pitchFamily="34" charset="0"/>
              </a:rPr>
              <a:t>langfristige </a:t>
            </a:r>
            <a:r>
              <a:rPr kumimoji="0" lang="de-DE" sz="1200" b="1" i="0" u="none" strike="noStrike" kern="0" cap="none" spc="0" normalizeH="0" baseline="0" noProof="0" err="1">
                <a:ln>
                  <a:noFill/>
                </a:ln>
                <a:solidFill>
                  <a:srgbClr val="2F3651"/>
                </a:solidFill>
                <a:effectLst/>
                <a:uLnTx/>
                <a:uFillTx/>
                <a:ea typeface="+mn-ea"/>
                <a:cs typeface="Arial" panose="020B0604020202020204" pitchFamily="34" charset="0"/>
              </a:rPr>
              <a:t>Komplikatio-nen</a:t>
            </a:r>
            <a:r>
              <a:rPr kumimoji="0" lang="de-DE" sz="1200" b="1" i="0" u="none" strike="noStrike" kern="0" cap="none" spc="0" normalizeH="0" baseline="0" noProof="0">
                <a:ln>
                  <a:noFill/>
                </a:ln>
                <a:solidFill>
                  <a:srgbClr val="2F3651"/>
                </a:solidFill>
                <a:effectLst/>
                <a:uLnTx/>
                <a:uFillTx/>
                <a:ea typeface="+mn-ea"/>
                <a:cs typeface="Arial" panose="020B0604020202020204" pitchFamily="34" charset="0"/>
              </a:rPr>
              <a:t> </a:t>
            </a:r>
            <a:r>
              <a:rPr kumimoji="0" lang="de-DE" sz="1200" b="0" i="0" u="none" strike="noStrike" kern="0" cap="none" spc="0" normalizeH="0" baseline="0" noProof="0">
                <a:ln>
                  <a:noFill/>
                </a:ln>
                <a:solidFill>
                  <a:srgbClr val="2F3651"/>
                </a:solidFill>
                <a:effectLst/>
                <a:uLnTx/>
                <a:uFillTx/>
                <a:ea typeface="+mn-ea"/>
                <a:cs typeface="Arial" panose="020B0604020202020204" pitchFamily="34" charset="0"/>
              </a:rPr>
              <a:t>der Hyperglykämie zu </a:t>
            </a:r>
            <a:r>
              <a:rPr kumimoji="0" lang="de-DE" sz="1200" b="0" i="0" u="none" strike="noStrike" kern="0" cap="none" spc="0" normalizeH="0" baseline="0" noProof="0" err="1">
                <a:ln>
                  <a:noFill/>
                </a:ln>
                <a:solidFill>
                  <a:srgbClr val="2F3651"/>
                </a:solidFill>
                <a:effectLst/>
                <a:uLnTx/>
                <a:uFillTx/>
                <a:ea typeface="+mn-ea"/>
                <a:cs typeface="Arial" panose="020B0604020202020204" pitchFamily="34" charset="0"/>
              </a:rPr>
              <a:t>ver</a:t>
            </a:r>
            <a:r>
              <a:rPr kumimoji="0" lang="de-DE" sz="1200" b="0" i="0" u="none" strike="noStrike" kern="0" cap="none" spc="0" normalizeH="0" baseline="0" noProof="0">
                <a:ln>
                  <a:noFill/>
                </a:ln>
                <a:solidFill>
                  <a:srgbClr val="2F3651"/>
                </a:solidFill>
                <a:effectLst/>
                <a:uLnTx/>
                <a:uFillTx/>
                <a:ea typeface="+mn-ea"/>
                <a:cs typeface="Arial" panose="020B0604020202020204" pitchFamily="34" charset="0"/>
              </a:rPr>
              <a:t>-meiden</a:t>
            </a:r>
            <a:r>
              <a:rPr kumimoji="0" lang="en-US" sz="1200" b="0" i="0" u="none" strike="noStrike" kern="0" cap="none" spc="0" normalizeH="0" baseline="30000" noProof="0">
                <a:ln>
                  <a:noFill/>
                </a:ln>
                <a:solidFill>
                  <a:srgbClr val="2F3651"/>
                </a:solidFill>
                <a:effectLst/>
                <a:uLnTx/>
                <a:uFillTx/>
                <a:ea typeface="+mn-ea"/>
                <a:cs typeface="Arial" panose="020B0604020202020204" pitchFamily="34" charset="0"/>
              </a:rPr>
              <a:t>6</a:t>
            </a:r>
          </a:p>
        </p:txBody>
      </p:sp>
      <p:grpSp>
        <p:nvGrpSpPr>
          <p:cNvPr id="153" name="Group 28">
            <a:extLst>
              <a:ext uri="{FF2B5EF4-FFF2-40B4-BE49-F238E27FC236}">
                <a16:creationId xmlns:a16="http://schemas.microsoft.com/office/drawing/2014/main" id="{E7EE50B9-232F-C1C4-3DE9-30BDD3A1D8A8}"/>
              </a:ext>
            </a:extLst>
          </p:cNvPr>
          <p:cNvGrpSpPr/>
          <p:nvPr/>
        </p:nvGrpSpPr>
        <p:grpSpPr>
          <a:xfrm>
            <a:off x="418700" y="1740196"/>
            <a:ext cx="714675" cy="714675"/>
            <a:chOff x="558266" y="2320261"/>
            <a:chExt cx="952900" cy="952900"/>
          </a:xfrm>
        </p:grpSpPr>
        <p:sp>
          <p:nvSpPr>
            <p:cNvPr id="154" name="Oval 7">
              <a:extLst>
                <a:ext uri="{FF2B5EF4-FFF2-40B4-BE49-F238E27FC236}">
                  <a16:creationId xmlns:a16="http://schemas.microsoft.com/office/drawing/2014/main" id="{65ACC537-FA80-81BC-86B4-AC9A4F2EF64B}"/>
                </a:ext>
              </a:extLst>
            </p:cNvPr>
            <p:cNvSpPr/>
            <p:nvPr/>
          </p:nvSpPr>
          <p:spPr>
            <a:xfrm>
              <a:off x="558266" y="2320261"/>
              <a:ext cx="952900" cy="952900"/>
            </a:xfrm>
            <a:prstGeom prst="ellipse">
              <a:avLst/>
            </a:prstGeom>
            <a:solidFill>
              <a:srgbClr val="347475"/>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55" name="Graphic 26">
              <a:extLst>
                <a:ext uri="{FF2B5EF4-FFF2-40B4-BE49-F238E27FC236}">
                  <a16:creationId xmlns:a16="http://schemas.microsoft.com/office/drawing/2014/main" id="{49D215A3-DCEB-4ECC-7A75-78CBA3C0771F}"/>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706694" y="2500436"/>
              <a:ext cx="626806" cy="626806"/>
            </a:xfrm>
            <a:prstGeom prst="rect">
              <a:avLst/>
            </a:prstGeom>
          </p:spPr>
        </p:pic>
      </p:grpSp>
      <p:grpSp>
        <p:nvGrpSpPr>
          <p:cNvPr id="156" name="Group 53">
            <a:extLst>
              <a:ext uri="{FF2B5EF4-FFF2-40B4-BE49-F238E27FC236}">
                <a16:creationId xmlns:a16="http://schemas.microsoft.com/office/drawing/2014/main" id="{86B6D0BE-B8D9-E416-EDB7-64DCA4E505B2}"/>
              </a:ext>
            </a:extLst>
          </p:cNvPr>
          <p:cNvGrpSpPr/>
          <p:nvPr/>
        </p:nvGrpSpPr>
        <p:grpSpPr>
          <a:xfrm>
            <a:off x="418700" y="3059997"/>
            <a:ext cx="714675" cy="714675"/>
            <a:chOff x="558266" y="4079996"/>
            <a:chExt cx="952900" cy="952900"/>
          </a:xfrm>
        </p:grpSpPr>
        <p:sp>
          <p:nvSpPr>
            <p:cNvPr id="157" name="Oval 25">
              <a:extLst>
                <a:ext uri="{FF2B5EF4-FFF2-40B4-BE49-F238E27FC236}">
                  <a16:creationId xmlns:a16="http://schemas.microsoft.com/office/drawing/2014/main" id="{CB55D0B5-759F-3BDA-1CB8-2FE3D0F436F5}"/>
                </a:ext>
              </a:extLst>
            </p:cNvPr>
            <p:cNvSpPr/>
            <p:nvPr/>
          </p:nvSpPr>
          <p:spPr>
            <a:xfrm>
              <a:off x="558266" y="4079996"/>
              <a:ext cx="952900" cy="9529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pic>
          <p:nvPicPr>
            <p:cNvPr id="158" name="Graphic 41" descr="Heart organ outline">
              <a:extLst>
                <a:ext uri="{FF2B5EF4-FFF2-40B4-BE49-F238E27FC236}">
                  <a16:creationId xmlns:a16="http://schemas.microsoft.com/office/drawing/2014/main" id="{F3A388A2-C99C-4103-55FE-AE2F2279718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667322" y="4192893"/>
              <a:ext cx="704278" cy="704278"/>
            </a:xfrm>
            <a:prstGeom prst="rect">
              <a:avLst/>
            </a:prstGeom>
          </p:spPr>
        </p:pic>
      </p:grpSp>
      <p:sp>
        <p:nvSpPr>
          <p:cNvPr id="2" name="Textfeld 1">
            <a:extLst>
              <a:ext uri="{FF2B5EF4-FFF2-40B4-BE49-F238E27FC236}">
                <a16:creationId xmlns:a16="http://schemas.microsoft.com/office/drawing/2014/main" id="{F2503C35-0693-5729-3F53-6B21B53842F5}"/>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MAT-DE-2600042-1.0-01/2026</a:t>
            </a:r>
            <a:endParaRPr lang="de-DE" sz="600">
              <a:solidFill>
                <a:srgbClr val="404040"/>
              </a:solidFill>
            </a:endParaRPr>
          </a:p>
        </p:txBody>
      </p:sp>
    </p:spTree>
    <p:extLst>
      <p:ext uri="{BB962C8B-B14F-4D97-AF65-F5344CB8AC3E}">
        <p14:creationId xmlns:p14="http://schemas.microsoft.com/office/powerpoint/2010/main" val="2860242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28">
            <a:extLst>
              <a:ext uri="{FF2B5EF4-FFF2-40B4-BE49-F238E27FC236}">
                <a16:creationId xmlns:a16="http://schemas.microsoft.com/office/drawing/2014/main" id="{651C7D84-D4D7-F34E-2A61-FD0AD5BDF232}"/>
              </a:ext>
            </a:extLst>
          </p:cNvPr>
          <p:cNvSpPr txBox="1"/>
          <p:nvPr/>
        </p:nvSpPr>
        <p:spPr>
          <a:xfrm>
            <a:off x="363945" y="4231960"/>
            <a:ext cx="6765176" cy="492443"/>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en-US" altLang="de-DE" sz="700">
                <a:solidFill>
                  <a:srgbClr val="404040"/>
                </a:solidFill>
              </a:rPr>
              <a:t>* </a:t>
            </a:r>
            <a:r>
              <a:rPr lang="de-DE" altLang="de-DE" sz="700">
                <a:solidFill>
                  <a:srgbClr val="404040"/>
                </a:solidFill>
              </a:rPr>
              <a:t>Klassische Symptome von T1D umfassen Polydipsie, Polyurie, Hunger, extreme Müdigkeit, verschwommenes Sehen und Gewichtsverlust.</a:t>
            </a:r>
            <a:r>
              <a:rPr lang="de-DE" altLang="de-DE" sz="700" baseline="30000">
                <a:solidFill>
                  <a:srgbClr val="404040"/>
                </a:solidFill>
              </a:rPr>
              <a:t>1,5</a:t>
            </a:r>
            <a:endParaRPr lang="de" sz="100" baseline="30000">
              <a:ln w="9525" cap="flat" cmpd="sng" algn="ctr">
                <a:noFill/>
                <a:prstDash val="solid"/>
                <a:round/>
                <a:headEnd type="none" w="med" len="med"/>
                <a:tailEnd type="none" w="med" len="med"/>
              </a:ln>
              <a:solidFill>
                <a:srgbClr val="404040"/>
              </a:solidFill>
              <a:ea typeface="Arial"/>
            </a:endParaRPr>
          </a:p>
          <a:p>
            <a:pPr defTabSz="514337">
              <a:spcAft>
                <a:spcPts val="338"/>
              </a:spcAft>
            </a:pPr>
            <a:r>
              <a:rPr lang="de" sz="700">
                <a:ln w="9525" cap="flat" cmpd="sng" algn="ctr">
                  <a:noFill/>
                  <a:prstDash val="solid"/>
                  <a:round/>
                  <a:headEnd type="none" w="med" len="med"/>
                  <a:tailEnd type="none" w="med" len="med"/>
                </a:ln>
                <a:solidFill>
                  <a:srgbClr val="404040"/>
                </a:solidFill>
                <a:ea typeface="Arial"/>
              </a:rPr>
              <a:t>T1D: Typ-1-Diabetes.</a:t>
            </a:r>
          </a:p>
          <a:p>
            <a:pPr defTabSz="514337">
              <a:spcAft>
                <a:spcPts val="338"/>
              </a:spcAft>
            </a:pPr>
            <a:r>
              <a:rPr lang="de" sz="700">
                <a:ln w="9525" cap="flat" cmpd="sng" algn="ctr">
                  <a:noFill/>
                  <a:prstDash val="solid"/>
                  <a:round/>
                  <a:headEnd type="none" w="med" len="med"/>
                  <a:tailEnd type="none" w="med" len="med"/>
                </a:ln>
                <a:solidFill>
                  <a:srgbClr val="404040"/>
                </a:solidFill>
                <a:ea typeface="Arial"/>
              </a:rPr>
              <a:t>Hinweis: Abbildung ist ein Beispiel für Veranschaulichungszwecke.</a:t>
            </a:r>
          </a:p>
        </p:txBody>
      </p:sp>
      <p:sp>
        <p:nvSpPr>
          <p:cNvPr id="35843" name="Freeform 102">
            <a:extLst>
              <a:ext uri="{FF2B5EF4-FFF2-40B4-BE49-F238E27FC236}">
                <a16:creationId xmlns:a16="http://schemas.microsoft.com/office/drawing/2014/main" id="{037AC368-0C15-4F33-718D-289F7A4375A3}"/>
              </a:ext>
            </a:extLst>
          </p:cNvPr>
          <p:cNvSpPr>
            <a:spLocks/>
          </p:cNvSpPr>
          <p:nvPr/>
        </p:nvSpPr>
        <p:spPr bwMode="auto">
          <a:xfrm rot="20700000">
            <a:off x="3030141" y="2124075"/>
            <a:ext cx="1227534" cy="570310"/>
          </a:xfrm>
          <a:custGeom>
            <a:avLst/>
            <a:gdLst>
              <a:gd name="T0" fmla="*/ 0 w 2336800"/>
              <a:gd name="T1" fmla="*/ 474133 h 1210733"/>
              <a:gd name="T2" fmla="*/ 2336800 w 2336800"/>
              <a:gd name="T3" fmla="*/ 0 h 1210733"/>
              <a:gd name="T4" fmla="*/ 2336800 w 2336800"/>
              <a:gd name="T5" fmla="*/ 1210733 h 1210733"/>
              <a:gd name="T6" fmla="*/ 0 w 2336800"/>
              <a:gd name="T7" fmla="*/ 474133 h 1210733"/>
            </a:gdLst>
            <a:ahLst/>
            <a:cxnLst>
              <a:cxn ang="0">
                <a:pos x="T0" y="T1"/>
              </a:cxn>
              <a:cxn ang="0">
                <a:pos x="T2" y="T3"/>
              </a:cxn>
              <a:cxn ang="0">
                <a:pos x="T4" y="T5"/>
              </a:cxn>
              <a:cxn ang="0">
                <a:pos x="T6" y="T7"/>
              </a:cxn>
            </a:cxnLst>
            <a:rect l="0" t="0" r="r" b="b"/>
            <a:pathLst>
              <a:path w="2336800" h="1210733">
                <a:moveTo>
                  <a:pt x="0" y="474133"/>
                </a:moveTo>
                <a:lnTo>
                  <a:pt x="2336800" y="0"/>
                </a:lnTo>
                <a:lnTo>
                  <a:pt x="2336800" y="1210733"/>
                </a:lnTo>
                <a:lnTo>
                  <a:pt x="0" y="474133"/>
                </a:lnTo>
                <a:close/>
              </a:path>
            </a:pathLst>
          </a:custGeom>
          <a:gradFill rotWithShape="1">
            <a:gsLst>
              <a:gs pos="0">
                <a:srgbClr val="E4E1F2">
                  <a:alpha val="25098"/>
                </a:srgbClr>
              </a:gs>
              <a:gs pos="100000">
                <a:srgbClr val="D1D7EE">
                  <a:alpha val="50195"/>
                </a:srgbClr>
              </a:gs>
              <a:gs pos="65999">
                <a:srgbClr val="D1D7EE">
                  <a:alpha val="41662"/>
                </a:srgbClr>
              </a:gs>
              <a:gs pos="100000">
                <a:srgbClr val="D1D7EE">
                  <a:alpha val="50195"/>
                </a:srgbClr>
              </a:gs>
            </a:gsLst>
            <a:lin ang="0" scaled="1"/>
          </a:gradFill>
          <a:ln>
            <a:noFill/>
          </a:ln>
          <a:extLst>
            <a:ext uri="{91240B29-F687-4F45-9708-019B960494DF}">
              <a14:hiddenLine xmlns:a14="http://schemas.microsoft.com/office/drawing/2010/main" w="12700" cap="flat" algn="ctr">
                <a:solidFill>
                  <a:srgbClr val="000000"/>
                </a:solidFill>
                <a:prstDash val="solid"/>
                <a:miter lim="800000"/>
                <a:headEnd type="none" w="med" len="med"/>
                <a:tailEnd type="none" w="med" len="med"/>
              </a14:hiddenLine>
            </a:ext>
          </a:extLst>
        </p:spPr>
        <p:txBody>
          <a:bodyPr anchor="ctr"/>
          <a:lstStyle/>
          <a:p>
            <a:pPr algn="ctr" defTabSz="514337"/>
            <a:endParaRPr lang="en-US" sz="1013">
              <a:solidFill>
                <a:srgbClr val="FFFFFF"/>
              </a:solidFill>
            </a:endParaRPr>
          </a:p>
        </p:txBody>
      </p:sp>
      <p:pic>
        <p:nvPicPr>
          <p:cNvPr id="24580" name="Graphic 67">
            <a:extLst>
              <a:ext uri="{FF2B5EF4-FFF2-40B4-BE49-F238E27FC236}">
                <a16:creationId xmlns:a16="http://schemas.microsoft.com/office/drawing/2014/main" id="{51428B69-7E74-21ED-BDA4-10DE0D75599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81451" y="1885950"/>
            <a:ext cx="889397" cy="7000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81" name="Graphic 107">
            <a:extLst>
              <a:ext uri="{FF2B5EF4-FFF2-40B4-BE49-F238E27FC236}">
                <a16:creationId xmlns:a16="http://schemas.microsoft.com/office/drawing/2014/main" id="{110DCAF6-165C-63FE-E9B1-05647A1BD7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12206" y="2545557"/>
            <a:ext cx="26312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82" name="Graphic 108">
            <a:extLst>
              <a:ext uri="{FF2B5EF4-FFF2-40B4-BE49-F238E27FC236}">
                <a16:creationId xmlns:a16="http://schemas.microsoft.com/office/drawing/2014/main" id="{C52C9CE5-60D0-4AE7-A2F6-C5C162A0E9B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40807" y="2376488"/>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83" name="Graphic 112">
            <a:extLst>
              <a:ext uri="{FF2B5EF4-FFF2-40B4-BE49-F238E27FC236}">
                <a16:creationId xmlns:a16="http://schemas.microsoft.com/office/drawing/2014/main" id="{7976DDEC-DDA3-DB49-AF16-578E01380A0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70573" y="266461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84" name="Graphic 114">
            <a:extLst>
              <a:ext uri="{FF2B5EF4-FFF2-40B4-BE49-F238E27FC236}">
                <a16:creationId xmlns:a16="http://schemas.microsoft.com/office/drawing/2014/main" id="{62DF0906-E9AC-F15B-6433-ECDD9E2B40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80085" y="2112169"/>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85" name="Graphic 115">
            <a:extLst>
              <a:ext uri="{FF2B5EF4-FFF2-40B4-BE49-F238E27FC236}">
                <a16:creationId xmlns:a16="http://schemas.microsoft.com/office/drawing/2014/main" id="{C2DDE759-16E2-BD59-9089-4BD7316AE4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45632" y="2203847"/>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86" name="Graphic 121">
            <a:extLst>
              <a:ext uri="{FF2B5EF4-FFF2-40B4-BE49-F238E27FC236}">
                <a16:creationId xmlns:a16="http://schemas.microsoft.com/office/drawing/2014/main" id="{3D30783C-67FD-2AA5-0455-DADB00A7EE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09888" y="2409826"/>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87" name="Graphic 122">
            <a:extLst>
              <a:ext uri="{FF2B5EF4-FFF2-40B4-BE49-F238E27FC236}">
                <a16:creationId xmlns:a16="http://schemas.microsoft.com/office/drawing/2014/main" id="{5820A7AC-6C02-A623-6AB5-F19EFB92B0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22885" y="260746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88" name="Graphic 123">
            <a:extLst>
              <a:ext uri="{FF2B5EF4-FFF2-40B4-BE49-F238E27FC236}">
                <a16:creationId xmlns:a16="http://schemas.microsoft.com/office/drawing/2014/main" id="{496E81BD-6C22-19C6-3E03-2C320B8E9C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03860" y="2813447"/>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89" name="Graphic 124">
            <a:extLst>
              <a:ext uri="{FF2B5EF4-FFF2-40B4-BE49-F238E27FC236}">
                <a16:creationId xmlns:a16="http://schemas.microsoft.com/office/drawing/2014/main" id="{BC2F5967-FBED-EAE4-F199-96192FB644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39604" y="2953941"/>
            <a:ext cx="26431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90" name="Graphic 125">
            <a:extLst>
              <a:ext uri="{FF2B5EF4-FFF2-40B4-BE49-F238E27FC236}">
                <a16:creationId xmlns:a16="http://schemas.microsoft.com/office/drawing/2014/main" id="{C7A171E8-99D3-E9DA-2C42-552C085B59C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24163" y="2915841"/>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91" name="Graphic 126">
            <a:extLst>
              <a:ext uri="{FF2B5EF4-FFF2-40B4-BE49-F238E27FC236}">
                <a16:creationId xmlns:a16="http://schemas.microsoft.com/office/drawing/2014/main" id="{277C2E78-FC03-A551-CA34-97DE4C1D75F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67025" y="2146697"/>
            <a:ext cx="263129"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92" name="Graphic 1855">
            <a:extLst>
              <a:ext uri="{FF2B5EF4-FFF2-40B4-BE49-F238E27FC236}">
                <a16:creationId xmlns:a16="http://schemas.microsoft.com/office/drawing/2014/main" id="{0E47E11B-CB35-789D-911B-D2D150E0F2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977754" y="2671763"/>
            <a:ext cx="263128"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93" name="Graphic 1856">
            <a:extLst>
              <a:ext uri="{FF2B5EF4-FFF2-40B4-BE49-F238E27FC236}">
                <a16:creationId xmlns:a16="http://schemas.microsoft.com/office/drawing/2014/main" id="{78F06A3C-EBEA-6A36-C091-33397FB52D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8969" y="2463403"/>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94" name="Graphic 1857">
            <a:extLst>
              <a:ext uri="{FF2B5EF4-FFF2-40B4-BE49-F238E27FC236}">
                <a16:creationId xmlns:a16="http://schemas.microsoft.com/office/drawing/2014/main" id="{0A762C14-8734-2DFF-3887-66BA1F96F89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09912" y="2906316"/>
            <a:ext cx="26312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95" name="Graphic 1858">
            <a:extLst>
              <a:ext uri="{FF2B5EF4-FFF2-40B4-BE49-F238E27FC236}">
                <a16:creationId xmlns:a16="http://schemas.microsoft.com/office/drawing/2014/main" id="{BF1A00D8-4254-9196-B398-F3C5D043D8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55044" y="3087291"/>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96" name="Graphic 1860">
            <a:extLst>
              <a:ext uri="{FF2B5EF4-FFF2-40B4-BE49-F238E27FC236}">
                <a16:creationId xmlns:a16="http://schemas.microsoft.com/office/drawing/2014/main" id="{CD6D1582-82F6-72DA-C731-04D475F941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33563" y="2547938"/>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597" name="Graphic 1861">
            <a:extLst>
              <a:ext uri="{FF2B5EF4-FFF2-40B4-BE49-F238E27FC236}">
                <a16:creationId xmlns:a16="http://schemas.microsoft.com/office/drawing/2014/main" id="{AFE02439-E72E-7B4D-E009-821DDC5667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16957" y="2016919"/>
            <a:ext cx="264319" cy="2512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4598" name="Group 1863">
            <a:extLst>
              <a:ext uri="{FF2B5EF4-FFF2-40B4-BE49-F238E27FC236}">
                <a16:creationId xmlns:a16="http://schemas.microsoft.com/office/drawing/2014/main" id="{7738B6CD-B2E7-658C-B7CD-83575201852B}"/>
              </a:ext>
            </a:extLst>
          </p:cNvPr>
          <p:cNvGrpSpPr>
            <a:grpSpLocks/>
          </p:cNvGrpSpPr>
          <p:nvPr/>
        </p:nvGrpSpPr>
        <p:grpSpPr bwMode="auto">
          <a:xfrm>
            <a:off x="2027635" y="2287191"/>
            <a:ext cx="571500" cy="845344"/>
            <a:chOff x="1572846" y="2923462"/>
            <a:chExt cx="1015371" cy="1501691"/>
          </a:xfrm>
        </p:grpSpPr>
        <p:pic>
          <p:nvPicPr>
            <p:cNvPr id="24599" name="Graphic 103">
              <a:extLst>
                <a:ext uri="{FF2B5EF4-FFF2-40B4-BE49-F238E27FC236}">
                  <a16:creationId xmlns:a16="http://schemas.microsoft.com/office/drawing/2014/main" id="{8E81E9CE-7F19-A20C-FE1B-47CFD213193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18608" y="2923462"/>
              <a:ext cx="469609" cy="4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600" name="Graphic 1859">
              <a:extLst>
                <a:ext uri="{FF2B5EF4-FFF2-40B4-BE49-F238E27FC236}">
                  <a16:creationId xmlns:a16="http://schemas.microsoft.com/office/drawing/2014/main" id="{9DF7AFE3-C296-655A-08C3-04151677DC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27845" y="3020755"/>
              <a:ext cx="469609" cy="446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601" name="Graphic 1862">
              <a:extLst>
                <a:ext uri="{FF2B5EF4-FFF2-40B4-BE49-F238E27FC236}">
                  <a16:creationId xmlns:a16="http://schemas.microsoft.com/office/drawing/2014/main" id="{D2D91D17-9749-6C5F-4E7C-98F002C13DC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72846" y="3978875"/>
              <a:ext cx="469609" cy="4462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4604" name="damaged beta cells">
            <a:extLst>
              <a:ext uri="{FF2B5EF4-FFF2-40B4-BE49-F238E27FC236}">
                <a16:creationId xmlns:a16="http://schemas.microsoft.com/office/drawing/2014/main" id="{7ABB0760-C5AA-1D98-679E-B836BD13C815}"/>
              </a:ext>
            </a:extLst>
          </p:cNvPr>
          <p:cNvGrpSpPr>
            <a:grpSpLocks/>
          </p:cNvGrpSpPr>
          <p:nvPr/>
        </p:nvGrpSpPr>
        <p:grpSpPr bwMode="auto">
          <a:xfrm>
            <a:off x="2030017" y="2290763"/>
            <a:ext cx="564356" cy="838200"/>
            <a:chOff x="5883325" y="1893112"/>
            <a:chExt cx="1287711" cy="1892793"/>
          </a:xfrm>
        </p:grpSpPr>
        <p:grpSp>
          <p:nvGrpSpPr>
            <p:cNvPr id="24605" name="Graphic 181">
              <a:extLst>
                <a:ext uri="{FF2B5EF4-FFF2-40B4-BE49-F238E27FC236}">
                  <a16:creationId xmlns:a16="http://schemas.microsoft.com/office/drawing/2014/main" id="{24227D58-01C7-1454-6DFF-D4E68595814F}"/>
                </a:ext>
              </a:extLst>
            </p:cNvPr>
            <p:cNvGrpSpPr>
              <a:grpSpLocks/>
            </p:cNvGrpSpPr>
            <p:nvPr/>
          </p:nvGrpSpPr>
          <p:grpSpPr bwMode="auto">
            <a:xfrm>
              <a:off x="6585051" y="1893112"/>
              <a:ext cx="585985" cy="553270"/>
              <a:chOff x="6585051" y="1893112"/>
              <a:chExt cx="585985" cy="553270"/>
            </a:xfrm>
          </p:grpSpPr>
          <p:sp>
            <p:nvSpPr>
              <p:cNvPr id="36028" name="Freeform 2">
                <a:extLst>
                  <a:ext uri="{FF2B5EF4-FFF2-40B4-BE49-F238E27FC236}">
                    <a16:creationId xmlns:a16="http://schemas.microsoft.com/office/drawing/2014/main" id="{B0710C04-A6CB-195F-B0A6-5B16E48C3BA5}"/>
                  </a:ext>
                </a:extLst>
              </p:cNvPr>
              <p:cNvSpPr/>
              <p:nvPr/>
            </p:nvSpPr>
            <p:spPr>
              <a:xfrm>
                <a:off x="6584231" y="1893112"/>
                <a:ext cx="586805" cy="553858"/>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6029" name="Freeform 3">
                <a:extLst>
                  <a:ext uri="{FF2B5EF4-FFF2-40B4-BE49-F238E27FC236}">
                    <a16:creationId xmlns:a16="http://schemas.microsoft.com/office/drawing/2014/main" id="{50650190-2021-A92A-7D0A-09905A348868}"/>
                  </a:ext>
                </a:extLst>
              </p:cNvPr>
              <p:cNvSpPr/>
              <p:nvPr/>
            </p:nvSpPr>
            <p:spPr>
              <a:xfrm>
                <a:off x="6760815" y="2070562"/>
                <a:ext cx="249935" cy="276930"/>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6030" name="Freeform 8">
                <a:extLst>
                  <a:ext uri="{FF2B5EF4-FFF2-40B4-BE49-F238E27FC236}">
                    <a16:creationId xmlns:a16="http://schemas.microsoft.com/office/drawing/2014/main" id="{E3E0E709-7DF0-2AE6-97B1-6F7EB45EF4D5}"/>
                  </a:ext>
                </a:extLst>
              </p:cNvPr>
              <p:cNvSpPr/>
              <p:nvPr/>
            </p:nvSpPr>
            <p:spPr>
              <a:xfrm>
                <a:off x="6978150" y="1979148"/>
                <a:ext cx="146701" cy="244666"/>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4609" name="Graphic 182">
              <a:extLst>
                <a:ext uri="{FF2B5EF4-FFF2-40B4-BE49-F238E27FC236}">
                  <a16:creationId xmlns:a16="http://schemas.microsoft.com/office/drawing/2014/main" id="{AC751708-8DF1-D8B8-78AC-4F2522940000}"/>
                </a:ext>
              </a:extLst>
            </p:cNvPr>
            <p:cNvGrpSpPr>
              <a:grpSpLocks/>
            </p:cNvGrpSpPr>
            <p:nvPr/>
          </p:nvGrpSpPr>
          <p:grpSpPr bwMode="auto">
            <a:xfrm>
              <a:off x="5954148" y="2015806"/>
              <a:ext cx="585985" cy="553270"/>
              <a:chOff x="5954148" y="2015806"/>
              <a:chExt cx="585985" cy="553270"/>
            </a:xfrm>
          </p:grpSpPr>
          <p:sp>
            <p:nvSpPr>
              <p:cNvPr id="36025" name="Freeform 10">
                <a:extLst>
                  <a:ext uri="{FF2B5EF4-FFF2-40B4-BE49-F238E27FC236}">
                    <a16:creationId xmlns:a16="http://schemas.microsoft.com/office/drawing/2014/main" id="{B3A63B1A-823C-980B-F740-F30EF30143E9}"/>
                  </a:ext>
                </a:extLst>
              </p:cNvPr>
              <p:cNvSpPr/>
              <p:nvPr/>
            </p:nvSpPr>
            <p:spPr>
              <a:xfrm>
                <a:off x="5953960" y="2016788"/>
                <a:ext cx="586805" cy="551170"/>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6026" name="Freeform 11">
                <a:extLst>
                  <a:ext uri="{FF2B5EF4-FFF2-40B4-BE49-F238E27FC236}">
                    <a16:creationId xmlns:a16="http://schemas.microsoft.com/office/drawing/2014/main" id="{87C7F69A-03AE-430A-7B6A-B5615028A219}"/>
                  </a:ext>
                </a:extLst>
              </p:cNvPr>
              <p:cNvSpPr/>
              <p:nvPr/>
            </p:nvSpPr>
            <p:spPr>
              <a:xfrm>
                <a:off x="6130544" y="2191550"/>
                <a:ext cx="249935" cy="276928"/>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6027" name="Freeform 12">
                <a:extLst>
                  <a:ext uri="{FF2B5EF4-FFF2-40B4-BE49-F238E27FC236}">
                    <a16:creationId xmlns:a16="http://schemas.microsoft.com/office/drawing/2014/main" id="{A00628DA-C2D1-DB8E-E80B-39EC8B554FAF}"/>
                  </a:ext>
                </a:extLst>
              </p:cNvPr>
              <p:cNvSpPr/>
              <p:nvPr/>
            </p:nvSpPr>
            <p:spPr>
              <a:xfrm>
                <a:off x="6347879" y="2102824"/>
                <a:ext cx="146701" cy="241977"/>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4613" name="Graphic 183">
              <a:extLst>
                <a:ext uri="{FF2B5EF4-FFF2-40B4-BE49-F238E27FC236}">
                  <a16:creationId xmlns:a16="http://schemas.microsoft.com/office/drawing/2014/main" id="{D34E96D6-CE36-C131-BBD7-1E4403B45C41}"/>
                </a:ext>
              </a:extLst>
            </p:cNvPr>
            <p:cNvGrpSpPr>
              <a:grpSpLocks/>
            </p:cNvGrpSpPr>
            <p:nvPr/>
          </p:nvGrpSpPr>
          <p:grpSpPr bwMode="auto">
            <a:xfrm>
              <a:off x="5883325" y="3232635"/>
              <a:ext cx="585985" cy="553270"/>
              <a:chOff x="5883325" y="3232635"/>
              <a:chExt cx="585985" cy="553270"/>
            </a:xfrm>
          </p:grpSpPr>
          <p:sp>
            <p:nvSpPr>
              <p:cNvPr id="36022" name="Freeform 15">
                <a:extLst>
                  <a:ext uri="{FF2B5EF4-FFF2-40B4-BE49-F238E27FC236}">
                    <a16:creationId xmlns:a16="http://schemas.microsoft.com/office/drawing/2014/main" id="{C4DBE689-C1E9-896C-FE46-3828C256477F}"/>
                  </a:ext>
                </a:extLst>
              </p:cNvPr>
              <p:cNvSpPr/>
              <p:nvPr/>
            </p:nvSpPr>
            <p:spPr>
              <a:xfrm>
                <a:off x="5883325" y="3232047"/>
                <a:ext cx="586805" cy="553858"/>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6023" name="Freeform 16">
                <a:extLst>
                  <a:ext uri="{FF2B5EF4-FFF2-40B4-BE49-F238E27FC236}">
                    <a16:creationId xmlns:a16="http://schemas.microsoft.com/office/drawing/2014/main" id="{442E4314-F7E7-D9A0-15A6-ED15B06824E1}"/>
                  </a:ext>
                </a:extLst>
              </p:cNvPr>
              <p:cNvSpPr/>
              <p:nvPr/>
            </p:nvSpPr>
            <p:spPr>
              <a:xfrm>
                <a:off x="6059909" y="3409497"/>
                <a:ext cx="249935" cy="276930"/>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6024" name="Freeform 17">
                <a:extLst>
                  <a:ext uri="{FF2B5EF4-FFF2-40B4-BE49-F238E27FC236}">
                    <a16:creationId xmlns:a16="http://schemas.microsoft.com/office/drawing/2014/main" id="{041EA87B-7BB0-C7F1-C8CB-0897593BFF19}"/>
                  </a:ext>
                </a:extLst>
              </p:cNvPr>
              <p:cNvSpPr/>
              <p:nvPr/>
            </p:nvSpPr>
            <p:spPr>
              <a:xfrm>
                <a:off x="6277244" y="3318083"/>
                <a:ext cx="146701" cy="244666"/>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grpSp>
        <p:nvGrpSpPr>
          <p:cNvPr id="24617" name="Group 166">
            <a:extLst>
              <a:ext uri="{FF2B5EF4-FFF2-40B4-BE49-F238E27FC236}">
                <a16:creationId xmlns:a16="http://schemas.microsoft.com/office/drawing/2014/main" id="{66700096-E076-CBCF-2AD2-5BE6E74C7019}"/>
              </a:ext>
            </a:extLst>
          </p:cNvPr>
          <p:cNvGrpSpPr>
            <a:grpSpLocks/>
          </p:cNvGrpSpPr>
          <p:nvPr/>
        </p:nvGrpSpPr>
        <p:grpSpPr bwMode="auto">
          <a:xfrm>
            <a:off x="5645944" y="1823285"/>
            <a:ext cx="2725423" cy="1795363"/>
            <a:chOff x="8004951" y="2086867"/>
            <a:chExt cx="4846754" cy="3190862"/>
          </a:xfrm>
        </p:grpSpPr>
        <p:sp>
          <p:nvSpPr>
            <p:cNvPr id="36017" name="Freeform 96">
              <a:extLst>
                <a:ext uri="{FF2B5EF4-FFF2-40B4-BE49-F238E27FC236}">
                  <a16:creationId xmlns:a16="http://schemas.microsoft.com/office/drawing/2014/main" id="{33F0F590-2506-28EE-8BE9-83B8FD574AC3}"/>
                </a:ext>
              </a:extLst>
            </p:cNvPr>
            <p:cNvSpPr/>
            <p:nvPr/>
          </p:nvSpPr>
          <p:spPr>
            <a:xfrm rot="10800000">
              <a:off x="8004951" y="2161883"/>
              <a:ext cx="237143" cy="3017520"/>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rgbClr val="FFFFFF"/>
                </a:solidFill>
              </a:endParaRPr>
            </a:p>
          </p:txBody>
        </p:sp>
        <p:sp>
          <p:nvSpPr>
            <p:cNvPr id="36018" name="TextBox 44">
              <a:extLst>
                <a:ext uri="{FF2B5EF4-FFF2-40B4-BE49-F238E27FC236}">
                  <a16:creationId xmlns:a16="http://schemas.microsoft.com/office/drawing/2014/main" id="{9CE340FD-9D31-B1C9-6F0C-47CAABD16E64}"/>
                </a:ext>
              </a:extLst>
            </p:cNvPr>
            <p:cNvSpPr txBox="1"/>
            <p:nvPr/>
          </p:nvSpPr>
          <p:spPr>
            <a:xfrm>
              <a:off x="8311965" y="2086867"/>
              <a:ext cx="4539740" cy="3190862"/>
            </a:xfrm>
            <a:prstGeom prst="rect">
              <a:avLst/>
            </a:prstGeom>
            <a:noFill/>
            <a:ln w="9525" cap="flat" cmpd="sng" algn="ctr">
              <a:noFill/>
              <a:prstDash val="solid"/>
              <a:round/>
              <a:headEnd type="none" w="med" len="med"/>
              <a:tailEnd type="none" w="med" len="med"/>
            </a:ln>
          </p:spPr>
          <p:txBody>
            <a:bodyPr wrap="square">
              <a:spAutoFit/>
            </a:bodyPr>
            <a:lstStyle/>
            <a:p>
              <a:pPr marL="128585" indent="-128585">
                <a:spcBef>
                  <a:spcPts val="675"/>
                </a:spcBef>
                <a:buClr>
                  <a:srgbClr val="FBA329"/>
                </a:buClr>
                <a:buFont typeface="Arial" pitchFamily="34" charset="0"/>
                <a:buChar char="•"/>
              </a:pPr>
              <a:r>
                <a:rPr lang="de" sz="900">
                  <a:ln w="9525" cap="flat" cmpd="sng" algn="ctr">
                    <a:noFill/>
                    <a:prstDash val="solid"/>
                    <a:round/>
                    <a:headEnd type="none" w="med" len="med"/>
                    <a:tailEnd type="none" w="med" len="med"/>
                  </a:ln>
                  <a:solidFill>
                    <a:srgbClr val="004F72"/>
                  </a:solidFill>
                  <a:ea typeface="Arial"/>
                </a:rPr>
                <a:t>Die Insulinsekretion wird durch T-Zell-vermittelte Betazellschädigung und    -tod weiter reduziert; dies führt zu Hyperglykämie und klassischen Symptomen* von T1D</a:t>
              </a:r>
              <a:r>
                <a:rPr lang="de" sz="900" baseline="30000">
                  <a:ln w="9525" cap="flat" cmpd="sng" algn="ctr">
                    <a:noFill/>
                    <a:prstDash val="solid"/>
                    <a:round/>
                    <a:headEnd type="none" w="med" len="med"/>
                    <a:tailEnd type="none" w="med" len="med"/>
                  </a:ln>
                  <a:solidFill>
                    <a:srgbClr val="004F72"/>
                  </a:solidFill>
                  <a:ea typeface="Arial"/>
                </a:rPr>
                <a:t>1-3</a:t>
              </a:r>
            </a:p>
            <a:p>
              <a:pPr marL="128585" indent="-128585">
                <a:spcBef>
                  <a:spcPts val="675"/>
                </a:spcBef>
                <a:buClr>
                  <a:srgbClr val="FBA329"/>
                </a:buClr>
                <a:buFont typeface="Arial" pitchFamily="34" charset="0"/>
                <a:buChar char="•"/>
              </a:pPr>
              <a:r>
                <a:rPr lang="de" sz="900">
                  <a:ln w="9525" cap="flat" cmpd="sng" algn="ctr">
                    <a:noFill/>
                    <a:prstDash val="solid"/>
                    <a:round/>
                    <a:headEnd type="none" w="med" len="med"/>
                    <a:tailEnd type="none" w="med" len="med"/>
                  </a:ln>
                  <a:solidFill>
                    <a:srgbClr val="004F72"/>
                  </a:solidFill>
                  <a:ea typeface="Arial"/>
                </a:rPr>
                <a:t>In Stadium 3 gibt es wenig oder keine Insulinsekretion</a:t>
              </a:r>
              <a:r>
                <a:rPr lang="de" sz="900" baseline="30000">
                  <a:ln w="9525" cap="flat" cmpd="sng" algn="ctr">
                    <a:noFill/>
                    <a:prstDash val="solid"/>
                    <a:round/>
                    <a:headEnd type="none" w="med" len="med"/>
                    <a:tailEnd type="none" w="med" len="med"/>
                  </a:ln>
                  <a:solidFill>
                    <a:srgbClr val="004F72"/>
                  </a:solidFill>
                  <a:ea typeface="Arial"/>
                </a:rPr>
                <a:t>1,3</a:t>
              </a:r>
            </a:p>
            <a:p>
              <a:pPr marL="128585" indent="-128585">
                <a:spcBef>
                  <a:spcPts val="675"/>
                </a:spcBef>
                <a:buClr>
                  <a:srgbClr val="FBA329"/>
                </a:buClr>
                <a:buFont typeface="Arial" pitchFamily="34" charset="0"/>
                <a:buChar char="•"/>
              </a:pPr>
              <a:r>
                <a:rPr lang="de" sz="900">
                  <a:ln w="9525" cap="flat" cmpd="sng" algn="ctr">
                    <a:noFill/>
                    <a:prstDash val="solid"/>
                    <a:round/>
                    <a:headEnd type="none" w="med" len="med"/>
                    <a:tailEnd type="none" w="med" len="med"/>
                  </a:ln>
                  <a:solidFill>
                    <a:srgbClr val="004F72"/>
                  </a:solidFill>
                  <a:ea typeface="Arial"/>
                </a:rPr>
                <a:t>Eine exogene Insulintherapie ist erforderlich, um die glykämische Kontrolle wiederherzustellen und aufrechtzuerhalten</a:t>
              </a:r>
              <a:r>
                <a:rPr lang="de" sz="900" baseline="30000">
                  <a:ln w="9525" cap="flat" cmpd="sng" algn="ctr">
                    <a:noFill/>
                    <a:prstDash val="solid"/>
                    <a:round/>
                    <a:headEnd type="none" w="med" len="med"/>
                    <a:tailEnd type="none" w="med" len="med"/>
                  </a:ln>
                  <a:solidFill>
                    <a:srgbClr val="004F72"/>
                  </a:solidFill>
                  <a:ea typeface="Arial"/>
                </a:rPr>
                <a:t>4</a:t>
              </a:r>
            </a:p>
          </p:txBody>
        </p:sp>
      </p:grpSp>
      <p:grpSp>
        <p:nvGrpSpPr>
          <p:cNvPr id="24620" name="Group 127">
            <a:extLst>
              <a:ext uri="{FF2B5EF4-FFF2-40B4-BE49-F238E27FC236}">
                <a16:creationId xmlns:a16="http://schemas.microsoft.com/office/drawing/2014/main" id="{4C13076F-6701-A10E-6DF5-C3C6B6CF45E5}"/>
              </a:ext>
            </a:extLst>
          </p:cNvPr>
          <p:cNvGrpSpPr>
            <a:grpSpLocks/>
          </p:cNvGrpSpPr>
          <p:nvPr/>
        </p:nvGrpSpPr>
        <p:grpSpPr bwMode="auto">
          <a:xfrm>
            <a:off x="2026444" y="2541985"/>
            <a:ext cx="646510" cy="592931"/>
            <a:chOff x="1570220" y="3375280"/>
            <a:chExt cx="1148933" cy="1055042"/>
          </a:xfrm>
        </p:grpSpPr>
        <p:grpSp>
          <p:nvGrpSpPr>
            <p:cNvPr id="24621" name="Graphic 182">
              <a:extLst>
                <a:ext uri="{FF2B5EF4-FFF2-40B4-BE49-F238E27FC236}">
                  <a16:creationId xmlns:a16="http://schemas.microsoft.com/office/drawing/2014/main" id="{67A48B95-7A79-6460-42CC-F42354706CF8}"/>
                </a:ext>
              </a:extLst>
            </p:cNvPr>
            <p:cNvGrpSpPr>
              <a:grpSpLocks/>
            </p:cNvGrpSpPr>
            <p:nvPr/>
          </p:nvGrpSpPr>
          <p:grpSpPr bwMode="auto">
            <a:xfrm>
              <a:off x="1743793" y="3488056"/>
              <a:ext cx="466344" cy="457200"/>
              <a:chOff x="5954148" y="2015806"/>
              <a:chExt cx="585985" cy="553270"/>
            </a:xfrm>
          </p:grpSpPr>
          <p:sp>
            <p:nvSpPr>
              <p:cNvPr id="36014" name="Freeform 10">
                <a:extLst>
                  <a:ext uri="{FF2B5EF4-FFF2-40B4-BE49-F238E27FC236}">
                    <a16:creationId xmlns:a16="http://schemas.microsoft.com/office/drawing/2014/main" id="{65BA11EF-DAF0-76AC-D999-C6BB294794E8}"/>
                  </a:ext>
                </a:extLst>
              </p:cNvPr>
              <p:cNvSpPr/>
              <p:nvPr/>
            </p:nvSpPr>
            <p:spPr>
              <a:xfrm>
                <a:off x="5954061" y="2015210"/>
                <a:ext cx="584922" cy="553764"/>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6015" name="Freeform 11">
                <a:extLst>
                  <a:ext uri="{FF2B5EF4-FFF2-40B4-BE49-F238E27FC236}">
                    <a16:creationId xmlns:a16="http://schemas.microsoft.com/office/drawing/2014/main" id="{B5DAEAE6-AE0D-B081-9266-E5B7540986CA}"/>
                  </a:ext>
                </a:extLst>
              </p:cNvPr>
              <p:cNvSpPr/>
              <p:nvPr/>
            </p:nvSpPr>
            <p:spPr>
              <a:xfrm>
                <a:off x="6129537" y="2192108"/>
                <a:ext cx="249921" cy="276882"/>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6016" name="Freeform 12">
                <a:extLst>
                  <a:ext uri="{FF2B5EF4-FFF2-40B4-BE49-F238E27FC236}">
                    <a16:creationId xmlns:a16="http://schemas.microsoft.com/office/drawing/2014/main" id="{115BEE6C-1536-4F4A-5210-2AB4E46C58EC}"/>
                  </a:ext>
                </a:extLst>
              </p:cNvPr>
              <p:cNvSpPr/>
              <p:nvPr/>
            </p:nvSpPr>
            <p:spPr>
              <a:xfrm>
                <a:off x="6347554" y="2102377"/>
                <a:ext cx="143572" cy="243554"/>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4625" name="Graphic 182">
              <a:extLst>
                <a:ext uri="{FF2B5EF4-FFF2-40B4-BE49-F238E27FC236}">
                  <a16:creationId xmlns:a16="http://schemas.microsoft.com/office/drawing/2014/main" id="{B90B9014-5BDE-AD90-CAA7-810F6BC1046F}"/>
                </a:ext>
              </a:extLst>
            </p:cNvPr>
            <p:cNvGrpSpPr>
              <a:grpSpLocks/>
            </p:cNvGrpSpPr>
            <p:nvPr/>
          </p:nvGrpSpPr>
          <p:grpSpPr bwMode="auto">
            <a:xfrm>
              <a:off x="2252809" y="3375280"/>
              <a:ext cx="466344" cy="457200"/>
              <a:chOff x="5954148" y="2015806"/>
              <a:chExt cx="585985" cy="553270"/>
            </a:xfrm>
          </p:grpSpPr>
          <p:sp>
            <p:nvSpPr>
              <p:cNvPr id="36011" name="Freeform 10">
                <a:extLst>
                  <a:ext uri="{FF2B5EF4-FFF2-40B4-BE49-F238E27FC236}">
                    <a16:creationId xmlns:a16="http://schemas.microsoft.com/office/drawing/2014/main" id="{2CF2DE63-DDF4-3BBC-73D9-49D99FE71644}"/>
                  </a:ext>
                </a:extLst>
              </p:cNvPr>
              <p:cNvSpPr/>
              <p:nvPr/>
            </p:nvSpPr>
            <p:spPr>
              <a:xfrm>
                <a:off x="5955211" y="2015806"/>
                <a:ext cx="584922" cy="553764"/>
              </a:xfrm>
              <a:custGeom>
                <a:avLst/>
                <a:gdLst>
                  <a:gd name="connsiteX0" fmla="*/ 197211 w 585985"/>
                  <a:gd name="connsiteY0" fmla="*/ 25924 h 553270"/>
                  <a:gd name="connsiteX1" fmla="*/ 230331 w 585985"/>
                  <a:gd name="connsiteY1" fmla="*/ 6337 h 553270"/>
                  <a:gd name="connsiteX2" fmla="*/ 283424 w 585985"/>
                  <a:gd name="connsiteY2" fmla="*/ 633 h 553270"/>
                  <a:gd name="connsiteX3" fmla="*/ 456052 w 585985"/>
                  <a:gd name="connsiteY3" fmla="*/ 64517 h 553270"/>
                  <a:gd name="connsiteX4" fmla="*/ 540976 w 585985"/>
                  <a:gd name="connsiteY4" fmla="*/ 109950 h 553270"/>
                  <a:gd name="connsiteX5" fmla="*/ 576371 w 585985"/>
                  <a:gd name="connsiteY5" fmla="*/ 137185 h 553270"/>
                  <a:gd name="connsiteX6" fmla="*/ 585599 w 585985"/>
                  <a:gd name="connsiteY6" fmla="*/ 191629 h 553270"/>
                  <a:gd name="connsiteX7" fmla="*/ 577863 w 585985"/>
                  <a:gd name="connsiteY7" fmla="*/ 298675 h 553270"/>
                  <a:gd name="connsiteX8" fmla="*/ 554426 w 585985"/>
                  <a:gd name="connsiteY8" fmla="*/ 414783 h 553270"/>
                  <a:gd name="connsiteX9" fmla="*/ 480602 w 585985"/>
                  <a:gd name="connsiteY9" fmla="*/ 504817 h 553270"/>
                  <a:gd name="connsiteX10" fmla="*/ 397170 w 585985"/>
                  <a:gd name="connsiteY10" fmla="*/ 528215 h 553270"/>
                  <a:gd name="connsiteX11" fmla="*/ 295459 w 585985"/>
                  <a:gd name="connsiteY11" fmla="*/ 544823 h 553270"/>
                  <a:gd name="connsiteX12" fmla="*/ 149655 w 585985"/>
                  <a:gd name="connsiteY12" fmla="*/ 541491 h 553270"/>
                  <a:gd name="connsiteX13" fmla="*/ 59195 w 585985"/>
                  <a:gd name="connsiteY13" fmla="*/ 459888 h 553270"/>
                  <a:gd name="connsiteX14" fmla="*/ 464 w 585985"/>
                  <a:gd name="connsiteY14" fmla="*/ 319852 h 553270"/>
                  <a:gd name="connsiteX15" fmla="*/ 61849 w 585985"/>
                  <a:gd name="connsiteY15" fmla="*/ 173103 h 553270"/>
                  <a:gd name="connsiteX16" fmla="*/ 197211 w 585985"/>
                  <a:gd name="connsiteY16" fmla="*/ 25924 h 553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5985" h="553270">
                    <a:moveTo>
                      <a:pt x="197211" y="25924"/>
                    </a:moveTo>
                    <a:cubicBezTo>
                      <a:pt x="207309" y="17924"/>
                      <a:pt x="218452" y="11334"/>
                      <a:pt x="230331" y="6337"/>
                    </a:cubicBezTo>
                    <a:cubicBezTo>
                      <a:pt x="247068" y="-74"/>
                      <a:pt x="265499" y="-831"/>
                      <a:pt x="283424" y="633"/>
                    </a:cubicBezTo>
                    <a:cubicBezTo>
                      <a:pt x="345063" y="5681"/>
                      <a:pt x="401544" y="35389"/>
                      <a:pt x="456052" y="64517"/>
                    </a:cubicBezTo>
                    <a:lnTo>
                      <a:pt x="540976" y="109950"/>
                    </a:lnTo>
                    <a:cubicBezTo>
                      <a:pt x="554249" y="117043"/>
                      <a:pt x="568104" y="124640"/>
                      <a:pt x="576371" y="137185"/>
                    </a:cubicBezTo>
                    <a:cubicBezTo>
                      <a:pt x="586712" y="152809"/>
                      <a:pt x="586484" y="172926"/>
                      <a:pt x="585599" y="191629"/>
                    </a:cubicBezTo>
                    <a:cubicBezTo>
                      <a:pt x="583913" y="227370"/>
                      <a:pt x="581334" y="263053"/>
                      <a:pt x="577863" y="298675"/>
                    </a:cubicBezTo>
                    <a:cubicBezTo>
                      <a:pt x="573944" y="338076"/>
                      <a:pt x="568812" y="377856"/>
                      <a:pt x="554426" y="414783"/>
                    </a:cubicBezTo>
                    <a:cubicBezTo>
                      <a:pt x="540041" y="451710"/>
                      <a:pt x="515441" y="485911"/>
                      <a:pt x="480602" y="504817"/>
                    </a:cubicBezTo>
                    <a:cubicBezTo>
                      <a:pt x="455066" y="518674"/>
                      <a:pt x="425789" y="523545"/>
                      <a:pt x="397170" y="528215"/>
                    </a:cubicBezTo>
                    <a:lnTo>
                      <a:pt x="295459" y="544823"/>
                    </a:lnTo>
                    <a:cubicBezTo>
                      <a:pt x="246790" y="552774"/>
                      <a:pt x="195163" y="560346"/>
                      <a:pt x="149655" y="541491"/>
                    </a:cubicBezTo>
                    <a:cubicBezTo>
                      <a:pt x="111731" y="525766"/>
                      <a:pt x="83011" y="493534"/>
                      <a:pt x="59195" y="459888"/>
                    </a:cubicBezTo>
                    <a:cubicBezTo>
                      <a:pt x="29538" y="418089"/>
                      <a:pt x="4509" y="371041"/>
                      <a:pt x="464" y="319852"/>
                    </a:cubicBezTo>
                    <a:cubicBezTo>
                      <a:pt x="-4416" y="257659"/>
                      <a:pt x="30120" y="220934"/>
                      <a:pt x="61849" y="173103"/>
                    </a:cubicBezTo>
                    <a:cubicBezTo>
                      <a:pt x="99419" y="116462"/>
                      <a:pt x="142121" y="66688"/>
                      <a:pt x="197211" y="25924"/>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6012" name="Freeform 11">
                <a:extLst>
                  <a:ext uri="{FF2B5EF4-FFF2-40B4-BE49-F238E27FC236}">
                    <a16:creationId xmlns:a16="http://schemas.microsoft.com/office/drawing/2014/main" id="{81A32F71-827C-9FA4-1471-FB01E8F4D797}"/>
                  </a:ext>
                </a:extLst>
              </p:cNvPr>
              <p:cNvSpPr/>
              <p:nvPr/>
            </p:nvSpPr>
            <p:spPr>
              <a:xfrm>
                <a:off x="6130688" y="2192702"/>
                <a:ext cx="249921" cy="276882"/>
              </a:xfrm>
              <a:custGeom>
                <a:avLst/>
                <a:gdLst>
                  <a:gd name="connsiteX0" fmla="*/ 250296 w 250295"/>
                  <a:gd name="connsiteY0" fmla="*/ 138824 h 277648"/>
                  <a:gd name="connsiteX1" fmla="*/ 125148 w 250295"/>
                  <a:gd name="connsiteY1" fmla="*/ 277648 h 277648"/>
                  <a:gd name="connsiteX2" fmla="*/ 0 w 250295"/>
                  <a:gd name="connsiteY2" fmla="*/ 138824 h 277648"/>
                  <a:gd name="connsiteX3" fmla="*/ 125148 w 250295"/>
                  <a:gd name="connsiteY3" fmla="*/ 0 h 277648"/>
                  <a:gd name="connsiteX4" fmla="*/ 250296 w 250295"/>
                  <a:gd name="connsiteY4" fmla="*/ 138824 h 2776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95" h="277648">
                    <a:moveTo>
                      <a:pt x="250296" y="138824"/>
                    </a:moveTo>
                    <a:cubicBezTo>
                      <a:pt x="250296" y="215495"/>
                      <a:pt x="194265" y="277648"/>
                      <a:pt x="125148" y="277648"/>
                    </a:cubicBezTo>
                    <a:cubicBezTo>
                      <a:pt x="56031" y="277648"/>
                      <a:pt x="0" y="215495"/>
                      <a:pt x="0" y="138824"/>
                    </a:cubicBezTo>
                    <a:cubicBezTo>
                      <a:pt x="0" y="62154"/>
                      <a:pt x="56031" y="0"/>
                      <a:pt x="125148" y="0"/>
                    </a:cubicBezTo>
                    <a:cubicBezTo>
                      <a:pt x="194265" y="0"/>
                      <a:pt x="250296" y="62154"/>
                      <a:pt x="250296" y="138824"/>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6013" name="Freeform 12">
                <a:extLst>
                  <a:ext uri="{FF2B5EF4-FFF2-40B4-BE49-F238E27FC236}">
                    <a16:creationId xmlns:a16="http://schemas.microsoft.com/office/drawing/2014/main" id="{AAB1B3DE-8940-A171-4E94-46F6E686BAB8}"/>
                  </a:ext>
                </a:extLst>
              </p:cNvPr>
              <p:cNvSpPr/>
              <p:nvPr/>
            </p:nvSpPr>
            <p:spPr>
              <a:xfrm>
                <a:off x="6348704" y="2102973"/>
                <a:ext cx="143572" cy="243553"/>
              </a:xfrm>
              <a:custGeom>
                <a:avLst/>
                <a:gdLst>
                  <a:gd name="connsiteX0" fmla="*/ 111546 w 144799"/>
                  <a:gd name="connsiteY0" fmla="*/ 50961 h 242538"/>
                  <a:gd name="connsiteX1" fmla="*/ 140823 w 144799"/>
                  <a:gd name="connsiteY1" fmla="*/ 74612 h 242538"/>
                  <a:gd name="connsiteX2" fmla="*/ 144312 w 144799"/>
                  <a:gd name="connsiteY2" fmla="*/ 96748 h 242538"/>
                  <a:gd name="connsiteX3" fmla="*/ 131393 w 144799"/>
                  <a:gd name="connsiteY3" fmla="*/ 242538 h 242538"/>
                  <a:gd name="connsiteX4" fmla="*/ 117740 w 144799"/>
                  <a:gd name="connsiteY4" fmla="*/ 124866 h 242538"/>
                  <a:gd name="connsiteX5" fmla="*/ 63206 w 144799"/>
                  <a:gd name="connsiteY5" fmla="*/ 60401 h 242538"/>
                  <a:gd name="connsiteX6" fmla="*/ 0 w 144799"/>
                  <a:gd name="connsiteY6" fmla="*/ 0 h 242538"/>
                  <a:gd name="connsiteX7" fmla="*/ 111546 w 144799"/>
                  <a:gd name="connsiteY7" fmla="*/ 50961 h 242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99" h="242538">
                    <a:moveTo>
                      <a:pt x="111546" y="50961"/>
                    </a:moveTo>
                    <a:cubicBezTo>
                      <a:pt x="123100" y="56489"/>
                      <a:pt x="135514" y="62950"/>
                      <a:pt x="140823" y="74612"/>
                    </a:cubicBezTo>
                    <a:cubicBezTo>
                      <a:pt x="143933" y="81452"/>
                      <a:pt x="144160" y="89226"/>
                      <a:pt x="144312" y="96748"/>
                    </a:cubicBezTo>
                    <a:cubicBezTo>
                      <a:pt x="145323" y="145765"/>
                      <a:pt x="146183" y="195793"/>
                      <a:pt x="131393" y="242538"/>
                    </a:cubicBezTo>
                    <a:cubicBezTo>
                      <a:pt x="118751" y="204904"/>
                      <a:pt x="131393" y="162147"/>
                      <a:pt x="117740" y="124866"/>
                    </a:cubicBezTo>
                    <a:cubicBezTo>
                      <a:pt x="107728" y="97505"/>
                      <a:pt x="85379" y="78070"/>
                      <a:pt x="63206" y="60401"/>
                    </a:cubicBezTo>
                    <a:cubicBezTo>
                      <a:pt x="43764" y="44929"/>
                      <a:pt x="7585" y="24585"/>
                      <a:pt x="0" y="0"/>
                    </a:cubicBezTo>
                    <a:cubicBezTo>
                      <a:pt x="37570" y="9289"/>
                      <a:pt x="76454" y="34100"/>
                      <a:pt x="111546" y="50961"/>
                    </a:cubicBezTo>
                    <a:close/>
                  </a:path>
                </a:pathLst>
              </a:custGeom>
              <a:solidFill>
                <a:srgbClr val="FFFFFF"/>
              </a:solidFill>
              <a:ln w="1961" cap="flat">
                <a:noFill/>
                <a:prstDash val="solid"/>
                <a:miter/>
              </a:ln>
            </p:spPr>
            <p:txBody>
              <a:bodyPr anchor="ctr"/>
              <a:lstStyle/>
              <a:p>
                <a:pPr fontAlgn="auto">
                  <a:buSzTx/>
                </a:pPr>
                <a:endParaRPr lang="en-US" sz="1013"/>
              </a:p>
            </p:txBody>
          </p:sp>
        </p:grpSp>
        <p:pic>
          <p:nvPicPr>
            <p:cNvPr id="24629" name="Graphic 1893">
              <a:extLst>
                <a:ext uri="{FF2B5EF4-FFF2-40B4-BE49-F238E27FC236}">
                  <a16:creationId xmlns:a16="http://schemas.microsoft.com/office/drawing/2014/main" id="{38A3B1CF-669D-AF9E-A438-828FA4E5A99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70220" y="3989662"/>
              <a:ext cx="465497" cy="440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4630" name="Group 25">
            <a:extLst>
              <a:ext uri="{FF2B5EF4-FFF2-40B4-BE49-F238E27FC236}">
                <a16:creationId xmlns:a16="http://schemas.microsoft.com/office/drawing/2014/main" id="{5096A149-CB3F-1CD3-0F44-2C876F19B45C}"/>
              </a:ext>
            </a:extLst>
          </p:cNvPr>
          <p:cNvGrpSpPr>
            <a:grpSpLocks/>
          </p:cNvGrpSpPr>
          <p:nvPr/>
        </p:nvGrpSpPr>
        <p:grpSpPr bwMode="auto">
          <a:xfrm>
            <a:off x="2055019" y="2341960"/>
            <a:ext cx="623888" cy="521494"/>
            <a:chOff x="1622175" y="3021272"/>
            <a:chExt cx="1108324" cy="927003"/>
          </a:xfrm>
        </p:grpSpPr>
        <p:grpSp>
          <p:nvGrpSpPr>
            <p:cNvPr id="24631" name="Group 26">
              <a:extLst>
                <a:ext uri="{FF2B5EF4-FFF2-40B4-BE49-F238E27FC236}">
                  <a16:creationId xmlns:a16="http://schemas.microsoft.com/office/drawing/2014/main" id="{3AD43A2C-94B6-1744-D40D-56D1D84B84D6}"/>
                </a:ext>
              </a:extLst>
            </p:cNvPr>
            <p:cNvGrpSpPr>
              <a:grpSpLocks/>
            </p:cNvGrpSpPr>
            <p:nvPr/>
          </p:nvGrpSpPr>
          <p:grpSpPr bwMode="auto">
            <a:xfrm>
              <a:off x="1622175" y="3021272"/>
              <a:ext cx="1108324" cy="811308"/>
              <a:chOff x="1622175" y="3021272"/>
              <a:chExt cx="1108324" cy="811308"/>
            </a:xfrm>
          </p:grpSpPr>
          <p:pic>
            <p:nvPicPr>
              <p:cNvPr id="24632" name="Graphic 29">
                <a:extLst>
                  <a:ext uri="{FF2B5EF4-FFF2-40B4-BE49-F238E27FC236}">
                    <a16:creationId xmlns:a16="http://schemas.microsoft.com/office/drawing/2014/main" id="{73A7CE32-8D98-0B8E-1351-C5E2FC12E3FA}"/>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22175" y="3021272"/>
                <a:ext cx="465327" cy="4486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633" name="Graphic 30">
                <a:extLst>
                  <a:ext uri="{FF2B5EF4-FFF2-40B4-BE49-F238E27FC236}">
                    <a16:creationId xmlns:a16="http://schemas.microsoft.com/office/drawing/2014/main" id="{D49AD5A3-5CBF-D558-8A05-453DA8BEF18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46137" y="3374717"/>
                <a:ext cx="484362" cy="45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4634" name="Graphic 27">
              <a:extLst>
                <a:ext uri="{FF2B5EF4-FFF2-40B4-BE49-F238E27FC236}">
                  <a16:creationId xmlns:a16="http://schemas.microsoft.com/office/drawing/2014/main" id="{7D32097C-5F52-5202-2A1F-4DCD316734A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40622" y="3491123"/>
              <a:ext cx="484364" cy="4571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4635" name="T-Cells infiltrate 4">
            <a:extLst>
              <a:ext uri="{FF2B5EF4-FFF2-40B4-BE49-F238E27FC236}">
                <a16:creationId xmlns:a16="http://schemas.microsoft.com/office/drawing/2014/main" id="{9745318C-C65B-F34F-F4CA-149EB08FA43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28837" y="2280047"/>
            <a:ext cx="128588"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636" name="T-Cells infiltrate 4">
            <a:extLst>
              <a:ext uri="{FF2B5EF4-FFF2-40B4-BE49-F238E27FC236}">
                <a16:creationId xmlns:a16="http://schemas.microsoft.com/office/drawing/2014/main" id="{F3A4ED34-4A66-D81C-DE3B-6E312388120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109787" y="2783681"/>
            <a:ext cx="129779" cy="148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637" name="Graphic 20">
            <a:extLst>
              <a:ext uri="{FF2B5EF4-FFF2-40B4-BE49-F238E27FC236}">
                <a16:creationId xmlns:a16="http://schemas.microsoft.com/office/drawing/2014/main" id="{02A546BA-10CC-EFF8-FAC9-9FB1A7F7FA13}"/>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44316" y="1980010"/>
            <a:ext cx="132159" cy="154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miter lim="800000"/>
                <a:headEnd type="none" w="med" len="med"/>
                <a:tailEnd type="none" w="med" len="med"/>
              </a14:hiddenLine>
            </a:ext>
          </a:extLst>
        </p:spPr>
      </p:pic>
      <p:pic>
        <p:nvPicPr>
          <p:cNvPr id="24638" name="Graphic 20">
            <a:extLst>
              <a:ext uri="{FF2B5EF4-FFF2-40B4-BE49-F238E27FC236}">
                <a16:creationId xmlns:a16="http://schemas.microsoft.com/office/drawing/2014/main" id="{271829B2-1DB8-1CE4-8786-59BEEC49BA0E}"/>
              </a:ext>
            </a:extLst>
          </p:cNvPr>
          <p:cNvPicPr>
            <a:picLocks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672829" y="2221707"/>
            <a:ext cx="151209" cy="1369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miter lim="800000"/>
                <a:headEnd type="none" w="med" len="med"/>
                <a:tailEnd type="none" w="med" len="med"/>
              </a14:hiddenLine>
            </a:ext>
          </a:extLst>
        </p:spPr>
      </p:pic>
      <p:sp>
        <p:nvSpPr>
          <p:cNvPr id="35873" name="Freeform 664">
            <a:extLst>
              <a:ext uri="{FF2B5EF4-FFF2-40B4-BE49-F238E27FC236}">
                <a16:creationId xmlns:a16="http://schemas.microsoft.com/office/drawing/2014/main" id="{7A135A14-8636-B19E-6FEC-8F2296CDB1B6}"/>
              </a:ext>
            </a:extLst>
          </p:cNvPr>
          <p:cNvSpPr/>
          <p:nvPr/>
        </p:nvSpPr>
        <p:spPr>
          <a:xfrm rot="11760000">
            <a:off x="1587104" y="2463404"/>
            <a:ext cx="134540" cy="139303"/>
          </a:xfrm>
          <a:custGeom>
            <a:avLst/>
            <a:gdLst>
              <a:gd name="connsiteX0" fmla="*/ 547500 w 556188"/>
              <a:gd name="connsiteY0" fmla="*/ 70348 h 673345"/>
              <a:gd name="connsiteX1" fmla="*/ 322147 w 556188"/>
              <a:gd name="connsiteY1" fmla="*/ 373915 h 673345"/>
              <a:gd name="connsiteX2" fmla="*/ 322147 w 556188"/>
              <a:gd name="connsiteY2" fmla="*/ 629278 h 673345"/>
              <a:gd name="connsiteX3" fmla="*/ 278080 w 556188"/>
              <a:gd name="connsiteY3" fmla="*/ 673346 h 673345"/>
              <a:gd name="connsiteX4" fmla="*/ 234013 w 556188"/>
              <a:gd name="connsiteY4" fmla="*/ 629278 h 673345"/>
              <a:gd name="connsiteX5" fmla="*/ 234013 w 556188"/>
              <a:gd name="connsiteY5" fmla="*/ 373915 h 673345"/>
              <a:gd name="connsiteX6" fmla="*/ 8660 w 556188"/>
              <a:gd name="connsiteY6" fmla="*/ 70348 h 673345"/>
              <a:gd name="connsiteX7" fmla="*/ 17699 w 556188"/>
              <a:gd name="connsiteY7" fmla="*/ 8699 h 673345"/>
              <a:gd name="connsiteX8" fmla="*/ 79348 w 556188"/>
              <a:gd name="connsiteY8" fmla="*/ 17739 h 673345"/>
              <a:gd name="connsiteX9" fmla="*/ 277990 w 556188"/>
              <a:gd name="connsiteY9" fmla="*/ 285396 h 673345"/>
              <a:gd name="connsiteX10" fmla="*/ 476722 w 556188"/>
              <a:gd name="connsiteY10" fmla="*/ 17806 h 673345"/>
              <a:gd name="connsiteX11" fmla="*/ 538382 w 556188"/>
              <a:gd name="connsiteY11" fmla="*/ 8688 h 673345"/>
              <a:gd name="connsiteX12" fmla="*/ 547500 w 556188"/>
              <a:gd name="connsiteY12" fmla="*/ 70348 h 6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188" h="673345">
                <a:moveTo>
                  <a:pt x="547500" y="70348"/>
                </a:moveTo>
                <a:lnTo>
                  <a:pt x="322147" y="373915"/>
                </a:lnTo>
                <a:lnTo>
                  <a:pt x="322147" y="629278"/>
                </a:lnTo>
                <a:cubicBezTo>
                  <a:pt x="322147" y="653617"/>
                  <a:pt x="302419" y="673346"/>
                  <a:pt x="278080" y="673346"/>
                </a:cubicBezTo>
                <a:cubicBezTo>
                  <a:pt x="253741" y="673346"/>
                  <a:pt x="234013" y="653617"/>
                  <a:pt x="234013" y="629278"/>
                </a:cubicBezTo>
                <a:lnTo>
                  <a:pt x="234013" y="373915"/>
                </a:lnTo>
                <a:lnTo>
                  <a:pt x="8660" y="70348"/>
                </a:lnTo>
                <a:cubicBezTo>
                  <a:pt x="-5785" y="50807"/>
                  <a:pt x="-1747" y="23271"/>
                  <a:pt x="17699" y="8699"/>
                </a:cubicBezTo>
                <a:cubicBezTo>
                  <a:pt x="37240" y="-5745"/>
                  <a:pt x="64777" y="-1708"/>
                  <a:pt x="79348" y="17739"/>
                </a:cubicBezTo>
                <a:lnTo>
                  <a:pt x="277990" y="285396"/>
                </a:lnTo>
                <a:lnTo>
                  <a:pt x="476722" y="17806"/>
                </a:lnTo>
                <a:cubicBezTo>
                  <a:pt x="491230" y="-1739"/>
                  <a:pt x="518836" y="-5821"/>
                  <a:pt x="538382" y="8688"/>
                </a:cubicBezTo>
                <a:cubicBezTo>
                  <a:pt x="557927" y="23197"/>
                  <a:pt x="562009" y="50803"/>
                  <a:pt x="547500" y="70348"/>
                </a:cubicBezTo>
                <a:close/>
              </a:path>
            </a:pathLst>
          </a:custGeom>
          <a:solidFill>
            <a:srgbClr val="FDC477"/>
          </a:solidFill>
          <a:ln w="19050" cap="flat">
            <a:noFill/>
            <a:prstDash val="solid"/>
            <a:miter/>
          </a:ln>
        </p:spPr>
        <p:txBody>
          <a:bodyPr anchor="ctr"/>
          <a:lstStyle/>
          <a:p>
            <a:pPr defTabSz="514337"/>
            <a:endParaRPr lang="en-US" sz="1013" kern="0">
              <a:latin typeface="Calibri"/>
            </a:endParaRPr>
          </a:p>
        </p:txBody>
      </p:sp>
      <p:sp>
        <p:nvSpPr>
          <p:cNvPr id="35874" name="Freeform 692">
            <a:extLst>
              <a:ext uri="{FF2B5EF4-FFF2-40B4-BE49-F238E27FC236}">
                <a16:creationId xmlns:a16="http://schemas.microsoft.com/office/drawing/2014/main" id="{E59B07FC-1049-CB29-6A51-E014E126A237}"/>
              </a:ext>
            </a:extLst>
          </p:cNvPr>
          <p:cNvSpPr/>
          <p:nvPr/>
        </p:nvSpPr>
        <p:spPr>
          <a:xfrm rot="8100000">
            <a:off x="1809751" y="2008585"/>
            <a:ext cx="135731" cy="139303"/>
          </a:xfrm>
          <a:custGeom>
            <a:avLst/>
            <a:gdLst>
              <a:gd name="connsiteX0" fmla="*/ 547500 w 556188"/>
              <a:gd name="connsiteY0" fmla="*/ 70348 h 673345"/>
              <a:gd name="connsiteX1" fmla="*/ 322147 w 556188"/>
              <a:gd name="connsiteY1" fmla="*/ 373915 h 673345"/>
              <a:gd name="connsiteX2" fmla="*/ 322147 w 556188"/>
              <a:gd name="connsiteY2" fmla="*/ 629278 h 673345"/>
              <a:gd name="connsiteX3" fmla="*/ 278080 w 556188"/>
              <a:gd name="connsiteY3" fmla="*/ 673346 h 673345"/>
              <a:gd name="connsiteX4" fmla="*/ 234013 w 556188"/>
              <a:gd name="connsiteY4" fmla="*/ 629278 h 673345"/>
              <a:gd name="connsiteX5" fmla="*/ 234013 w 556188"/>
              <a:gd name="connsiteY5" fmla="*/ 373915 h 673345"/>
              <a:gd name="connsiteX6" fmla="*/ 8660 w 556188"/>
              <a:gd name="connsiteY6" fmla="*/ 70348 h 673345"/>
              <a:gd name="connsiteX7" fmla="*/ 17699 w 556188"/>
              <a:gd name="connsiteY7" fmla="*/ 8699 h 673345"/>
              <a:gd name="connsiteX8" fmla="*/ 79348 w 556188"/>
              <a:gd name="connsiteY8" fmla="*/ 17739 h 673345"/>
              <a:gd name="connsiteX9" fmla="*/ 277990 w 556188"/>
              <a:gd name="connsiteY9" fmla="*/ 285396 h 673345"/>
              <a:gd name="connsiteX10" fmla="*/ 476722 w 556188"/>
              <a:gd name="connsiteY10" fmla="*/ 17806 h 673345"/>
              <a:gd name="connsiteX11" fmla="*/ 538382 w 556188"/>
              <a:gd name="connsiteY11" fmla="*/ 8688 h 673345"/>
              <a:gd name="connsiteX12" fmla="*/ 547500 w 556188"/>
              <a:gd name="connsiteY12" fmla="*/ 70348 h 6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188" h="673345">
                <a:moveTo>
                  <a:pt x="547500" y="70348"/>
                </a:moveTo>
                <a:lnTo>
                  <a:pt x="322147" y="373915"/>
                </a:lnTo>
                <a:lnTo>
                  <a:pt x="322147" y="629278"/>
                </a:lnTo>
                <a:cubicBezTo>
                  <a:pt x="322147" y="653617"/>
                  <a:pt x="302419" y="673346"/>
                  <a:pt x="278080" y="673346"/>
                </a:cubicBezTo>
                <a:cubicBezTo>
                  <a:pt x="253741" y="673346"/>
                  <a:pt x="234013" y="653617"/>
                  <a:pt x="234013" y="629278"/>
                </a:cubicBezTo>
                <a:lnTo>
                  <a:pt x="234013" y="373915"/>
                </a:lnTo>
                <a:lnTo>
                  <a:pt x="8660" y="70348"/>
                </a:lnTo>
                <a:cubicBezTo>
                  <a:pt x="-5785" y="50807"/>
                  <a:pt x="-1747" y="23271"/>
                  <a:pt x="17699" y="8699"/>
                </a:cubicBezTo>
                <a:cubicBezTo>
                  <a:pt x="37240" y="-5745"/>
                  <a:pt x="64777" y="-1708"/>
                  <a:pt x="79348" y="17739"/>
                </a:cubicBezTo>
                <a:lnTo>
                  <a:pt x="277990" y="285396"/>
                </a:lnTo>
                <a:lnTo>
                  <a:pt x="476722" y="17806"/>
                </a:lnTo>
                <a:cubicBezTo>
                  <a:pt x="491230" y="-1739"/>
                  <a:pt x="518836" y="-5821"/>
                  <a:pt x="538382" y="8688"/>
                </a:cubicBezTo>
                <a:cubicBezTo>
                  <a:pt x="557927" y="23197"/>
                  <a:pt x="562009" y="50803"/>
                  <a:pt x="547500" y="70348"/>
                </a:cubicBezTo>
                <a:close/>
              </a:path>
            </a:pathLst>
          </a:custGeom>
          <a:solidFill>
            <a:srgbClr val="FDC477"/>
          </a:solidFill>
          <a:ln w="19050" cap="flat">
            <a:noFill/>
            <a:prstDash val="solid"/>
            <a:miter/>
          </a:ln>
        </p:spPr>
        <p:txBody>
          <a:bodyPr anchor="ctr"/>
          <a:lstStyle/>
          <a:p>
            <a:pPr defTabSz="514337"/>
            <a:endParaRPr lang="en-US" sz="1013" kern="0">
              <a:latin typeface="Calibri"/>
            </a:endParaRPr>
          </a:p>
        </p:txBody>
      </p:sp>
      <p:pic>
        <p:nvPicPr>
          <p:cNvPr id="24641" name="Graphic 20">
            <a:extLst>
              <a:ext uri="{FF2B5EF4-FFF2-40B4-BE49-F238E27FC236}">
                <a16:creationId xmlns:a16="http://schemas.microsoft.com/office/drawing/2014/main" id="{3C3DB774-D215-831A-EFD7-05CF5A7CA989}"/>
              </a:ext>
            </a:extLst>
          </p:cNvPr>
          <p:cNvPicPr>
            <a:picLocks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650207" y="2812257"/>
            <a:ext cx="141685" cy="1547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lgn="ctr">
                <a:solidFill>
                  <a:srgbClr val="000000"/>
                </a:solidFill>
                <a:prstDash val="solid"/>
                <a:miter lim="800000"/>
                <a:headEnd type="none" w="med" len="med"/>
                <a:tailEnd type="none" w="med" len="med"/>
              </a14:hiddenLine>
            </a:ext>
          </a:extLst>
        </p:spPr>
      </p:pic>
      <p:grpSp>
        <p:nvGrpSpPr>
          <p:cNvPr id="24642" name="Group 64">
            <a:extLst>
              <a:ext uri="{FF2B5EF4-FFF2-40B4-BE49-F238E27FC236}">
                <a16:creationId xmlns:a16="http://schemas.microsoft.com/office/drawing/2014/main" id="{33F81B77-CA35-D881-5FA7-00EA5722D92A}"/>
              </a:ext>
            </a:extLst>
          </p:cNvPr>
          <p:cNvGrpSpPr>
            <a:grpSpLocks/>
          </p:cNvGrpSpPr>
          <p:nvPr/>
        </p:nvGrpSpPr>
        <p:grpSpPr bwMode="auto">
          <a:xfrm>
            <a:off x="1584722" y="3452818"/>
            <a:ext cx="4835133" cy="406949"/>
            <a:chOff x="784859" y="5617965"/>
            <a:chExt cx="8595372" cy="722533"/>
          </a:xfrm>
        </p:grpSpPr>
        <p:grpSp>
          <p:nvGrpSpPr>
            <p:cNvPr id="24643" name="Group 65">
              <a:extLst>
                <a:ext uri="{FF2B5EF4-FFF2-40B4-BE49-F238E27FC236}">
                  <a16:creationId xmlns:a16="http://schemas.microsoft.com/office/drawing/2014/main" id="{FED9BE43-9DFF-5A15-CAAC-0CE6D8C6E39A}"/>
                </a:ext>
              </a:extLst>
            </p:cNvPr>
            <p:cNvGrpSpPr>
              <a:grpSpLocks/>
            </p:cNvGrpSpPr>
            <p:nvPr/>
          </p:nvGrpSpPr>
          <p:grpSpPr bwMode="auto">
            <a:xfrm>
              <a:off x="5610623" y="5990019"/>
              <a:ext cx="2088695" cy="348365"/>
              <a:chOff x="5531451" y="5879622"/>
              <a:chExt cx="2088695" cy="348365"/>
            </a:xfrm>
          </p:grpSpPr>
          <p:pic>
            <p:nvPicPr>
              <p:cNvPr id="24644" name="T-Cells infiltrate 4">
                <a:extLst>
                  <a:ext uri="{FF2B5EF4-FFF2-40B4-BE49-F238E27FC236}">
                    <a16:creationId xmlns:a16="http://schemas.microsoft.com/office/drawing/2014/main" id="{3A8900B1-2EAC-6D44-81D7-4E3600E98C2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31451" y="5890193"/>
                <a:ext cx="230705" cy="262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6003" name="TextBox 1874">
                <a:extLst>
                  <a:ext uri="{FF2B5EF4-FFF2-40B4-BE49-F238E27FC236}">
                    <a16:creationId xmlns:a16="http://schemas.microsoft.com/office/drawing/2014/main" id="{7AFD6D4A-60F7-4744-4EE7-FBA81F3DE1C1}"/>
                  </a:ext>
                </a:extLst>
              </p:cNvPr>
              <p:cNvSpPr txBox="1"/>
              <p:nvPr/>
            </p:nvSpPr>
            <p:spPr>
              <a:xfrm>
                <a:off x="5718864" y="5879622"/>
                <a:ext cx="1901282" cy="348365"/>
              </a:xfrm>
              <a:prstGeom prst="rect">
                <a:avLst/>
              </a:prstGeom>
              <a:noFill/>
              <a:ln>
                <a:noFill/>
                <a:miter lim="800000"/>
              </a:ln>
            </p:spPr>
            <p:txBody>
              <a:bodyPr wrap="none">
                <a:spAutoFit/>
              </a:bodyPr>
              <a:lstStyle>
                <a:lvl1pPr marL="169863" indent="-169863" algn="l" defTabSz="684213" rtl="0" eaLnBrk="0" fontAlgn="base" hangingPunct="0">
                  <a:lnSpc>
                    <a:spcPct val="90000"/>
                  </a:lnSpc>
                  <a:spcBef>
                    <a:spcPts val="750"/>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1pPr>
                <a:lvl2pPr marL="5127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2pPr>
                <a:lvl3pPr marL="8556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3pPr>
                <a:lvl4pPr marL="11985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4pPr>
                <a:lvl5pPr marL="15414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5pPr>
                <a:lvl6pPr marL="1885903"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9pPr>
              </a:lstStyle>
              <a:p>
                <a:pPr marL="0" indent="0" eaLnBrk="1" hangingPunct="1">
                  <a:lnSpc>
                    <a:spcPct val="100000"/>
                  </a:lnSpc>
                  <a:spcBef>
                    <a:spcPct val="0"/>
                  </a:spcBef>
                  <a:buClrTx/>
                  <a:buNone/>
                </a:pPr>
                <a:r>
                  <a:rPr lang="de" sz="675">
                    <a:ln w="9525" cap="flat" cmpd="sng" algn="ctr">
                      <a:noFill/>
                      <a:prstDash val="solid"/>
                      <a:round/>
                      <a:headEnd type="none" w="med" len="med"/>
                      <a:tailEnd type="none" w="med" len="med"/>
                    </a:ln>
                    <a:latin typeface="+mn-lt"/>
                    <a:ea typeface="Arial"/>
                    <a:cs typeface="Arial"/>
                  </a:rPr>
                  <a:t>Autoreaktive T-Zelle</a:t>
                </a:r>
                <a:endParaRPr sz="675">
                  <a:latin typeface="+mn-lt"/>
                </a:endParaRPr>
              </a:p>
            </p:txBody>
          </p:sp>
        </p:grpSp>
        <p:grpSp>
          <p:nvGrpSpPr>
            <p:cNvPr id="24646" name="Group 66">
              <a:extLst>
                <a:ext uri="{FF2B5EF4-FFF2-40B4-BE49-F238E27FC236}">
                  <a16:creationId xmlns:a16="http://schemas.microsoft.com/office/drawing/2014/main" id="{6A882E90-9A32-AF9C-976B-59C3F711F253}"/>
                </a:ext>
              </a:extLst>
            </p:cNvPr>
            <p:cNvGrpSpPr>
              <a:grpSpLocks/>
            </p:cNvGrpSpPr>
            <p:nvPr/>
          </p:nvGrpSpPr>
          <p:grpSpPr bwMode="auto">
            <a:xfrm>
              <a:off x="3970678" y="5990019"/>
              <a:ext cx="1793707" cy="348365"/>
              <a:chOff x="5456057" y="5609252"/>
              <a:chExt cx="1793707" cy="348365"/>
            </a:xfrm>
          </p:grpSpPr>
          <p:sp>
            <p:nvSpPr>
              <p:cNvPr id="24647" name="Isosceles Triangle 85">
                <a:extLst>
                  <a:ext uri="{FF2B5EF4-FFF2-40B4-BE49-F238E27FC236}">
                    <a16:creationId xmlns:a16="http://schemas.microsoft.com/office/drawing/2014/main" id="{054CEAAA-0C81-8EB5-6BDD-C9F07FBEEDAD}"/>
                  </a:ext>
                </a:extLst>
              </p:cNvPr>
              <p:cNvSpPr>
                <a:spLocks noChangeArrowheads="1"/>
              </p:cNvSpPr>
              <p:nvPr/>
            </p:nvSpPr>
            <p:spPr bwMode="auto">
              <a:xfrm rot="9900000">
                <a:off x="5456057" y="5693810"/>
                <a:ext cx="156625" cy="133179"/>
              </a:xfrm>
              <a:prstGeom prst="triangle">
                <a:avLst>
                  <a:gd name="adj" fmla="val 50000"/>
                </a:avLst>
              </a:prstGeom>
              <a:solidFill>
                <a:srgbClr val="70AD47"/>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a:endParaRPr lang="de-DE" altLang="de-DE" sz="975">
                  <a:solidFill>
                    <a:srgbClr val="FFFFFF"/>
                  </a:solidFill>
                  <a:latin typeface="+mn-lt"/>
                </a:endParaRPr>
              </a:p>
            </p:txBody>
          </p:sp>
          <p:sp>
            <p:nvSpPr>
              <p:cNvPr id="36001" name="TextBox 1872">
                <a:extLst>
                  <a:ext uri="{FF2B5EF4-FFF2-40B4-BE49-F238E27FC236}">
                    <a16:creationId xmlns:a16="http://schemas.microsoft.com/office/drawing/2014/main" id="{B94C49EB-7C62-5C15-5F1E-3F720D0C9C8E}"/>
                  </a:ext>
                </a:extLst>
              </p:cNvPr>
              <p:cNvSpPr txBox="1"/>
              <p:nvPr/>
            </p:nvSpPr>
            <p:spPr>
              <a:xfrm>
                <a:off x="5602100" y="5609252"/>
                <a:ext cx="1647664" cy="348365"/>
              </a:xfrm>
              <a:prstGeom prst="rect">
                <a:avLst/>
              </a:prstGeom>
              <a:noFill/>
              <a:ln>
                <a:noFill/>
                <a:miter lim="800000"/>
              </a:ln>
            </p:spPr>
            <p:txBody>
              <a:bodyPr wrap="none">
                <a:spAutoFit/>
              </a:bodyPr>
              <a:lstStyle>
                <a:lvl1pPr marL="169863" indent="-169863" algn="l" defTabSz="684213" rtl="0" eaLnBrk="0" fontAlgn="base" hangingPunct="0">
                  <a:lnSpc>
                    <a:spcPct val="90000"/>
                  </a:lnSpc>
                  <a:spcBef>
                    <a:spcPts val="750"/>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1pPr>
                <a:lvl2pPr marL="5127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2pPr>
                <a:lvl3pPr marL="8556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3pPr>
                <a:lvl4pPr marL="11985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4pPr>
                <a:lvl5pPr marL="15414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5pPr>
                <a:lvl6pPr marL="1885903"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9pPr>
              </a:lstStyle>
              <a:p>
                <a:pPr marL="0" indent="0" eaLnBrk="1" hangingPunct="1">
                  <a:lnSpc>
                    <a:spcPct val="100000"/>
                  </a:lnSpc>
                  <a:spcBef>
                    <a:spcPct val="0"/>
                  </a:spcBef>
                  <a:buClrTx/>
                  <a:buNone/>
                </a:pPr>
                <a:r>
                  <a:rPr lang="de" sz="675">
                    <a:ln w="9525" cap="flat" cmpd="sng" algn="ctr">
                      <a:noFill/>
                      <a:prstDash val="solid"/>
                      <a:round/>
                      <a:headEnd type="none" w="med" len="med"/>
                      <a:tailEnd type="none" w="med" len="med"/>
                    </a:ln>
                    <a:solidFill>
                      <a:srgbClr val="000000"/>
                    </a:solidFill>
                    <a:latin typeface="+mn-lt"/>
                    <a:ea typeface="Arial"/>
                    <a:cs typeface="Arial"/>
                  </a:rPr>
                  <a:t>Betazell-Antigen </a:t>
                </a:r>
                <a:endParaRPr sz="675">
                  <a:solidFill>
                    <a:srgbClr val="000000"/>
                  </a:solidFill>
                  <a:latin typeface="+mn-lt"/>
                </a:endParaRPr>
              </a:p>
            </p:txBody>
          </p:sp>
        </p:grpSp>
        <p:grpSp>
          <p:nvGrpSpPr>
            <p:cNvPr id="24649" name="Group 102">
              <a:extLst>
                <a:ext uri="{FF2B5EF4-FFF2-40B4-BE49-F238E27FC236}">
                  <a16:creationId xmlns:a16="http://schemas.microsoft.com/office/drawing/2014/main" id="{211046E2-76E7-A945-82DD-DE0F17BA41DC}"/>
                </a:ext>
              </a:extLst>
            </p:cNvPr>
            <p:cNvGrpSpPr>
              <a:grpSpLocks/>
            </p:cNvGrpSpPr>
            <p:nvPr/>
          </p:nvGrpSpPr>
          <p:grpSpPr bwMode="auto">
            <a:xfrm>
              <a:off x="825074" y="5617965"/>
              <a:ext cx="2392494" cy="716191"/>
              <a:chOff x="1068122" y="5622206"/>
              <a:chExt cx="2392494" cy="716191"/>
            </a:xfrm>
          </p:grpSpPr>
          <p:grpSp>
            <p:nvGrpSpPr>
              <p:cNvPr id="24650" name="Group 111">
                <a:extLst>
                  <a:ext uri="{FF2B5EF4-FFF2-40B4-BE49-F238E27FC236}">
                    <a16:creationId xmlns:a16="http://schemas.microsoft.com/office/drawing/2014/main" id="{5ED0BAC6-490E-DCF1-45E4-8CB39A1B1B7E}"/>
                  </a:ext>
                </a:extLst>
              </p:cNvPr>
              <p:cNvGrpSpPr>
                <a:grpSpLocks/>
              </p:cNvGrpSpPr>
              <p:nvPr/>
            </p:nvGrpSpPr>
            <p:grpSpPr bwMode="auto">
              <a:xfrm>
                <a:off x="1068122" y="5990033"/>
                <a:ext cx="1110874" cy="348364"/>
                <a:chOff x="2337779" y="5621126"/>
                <a:chExt cx="1110874" cy="348364"/>
              </a:xfrm>
            </p:grpSpPr>
            <p:pic>
              <p:nvPicPr>
                <p:cNvPr id="24651" name="Graphic 1865">
                  <a:extLst>
                    <a:ext uri="{FF2B5EF4-FFF2-40B4-BE49-F238E27FC236}">
                      <a16:creationId xmlns:a16="http://schemas.microsoft.com/office/drawing/2014/main" id="{3A00D609-21E5-7BF7-8426-C900B7E5524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37779" y="5623240"/>
                  <a:ext cx="289970" cy="27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5999" name="TextBox 1870">
                  <a:extLst>
                    <a:ext uri="{FF2B5EF4-FFF2-40B4-BE49-F238E27FC236}">
                      <a16:creationId xmlns:a16="http://schemas.microsoft.com/office/drawing/2014/main" id="{0A1CF448-5F6A-742C-6239-56E6F936D44D}"/>
                    </a:ext>
                  </a:extLst>
                </p:cNvPr>
                <p:cNvSpPr txBox="1"/>
                <p:nvPr/>
              </p:nvSpPr>
              <p:spPr>
                <a:xfrm>
                  <a:off x="2539047" y="5621126"/>
                  <a:ext cx="909606" cy="348364"/>
                </a:xfrm>
                <a:prstGeom prst="rect">
                  <a:avLst/>
                </a:prstGeom>
                <a:noFill/>
                <a:ln>
                  <a:noFill/>
                  <a:miter lim="800000"/>
                </a:ln>
              </p:spPr>
              <p:txBody>
                <a:bodyPr wrap="none">
                  <a:spAutoFit/>
                </a:bodyPr>
                <a:lstStyle>
                  <a:lvl1pPr marL="169863" indent="-169863" algn="l" defTabSz="684213" rtl="0" eaLnBrk="0" fontAlgn="base" hangingPunct="0">
                    <a:lnSpc>
                      <a:spcPct val="90000"/>
                    </a:lnSpc>
                    <a:spcBef>
                      <a:spcPts val="750"/>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1pPr>
                  <a:lvl2pPr marL="5127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2pPr>
                  <a:lvl3pPr marL="8556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3pPr>
                  <a:lvl4pPr marL="11985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4pPr>
                  <a:lvl5pPr marL="15414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5pPr>
                  <a:lvl6pPr marL="1885903"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9pPr>
                </a:lstStyle>
                <a:p>
                  <a:pPr marL="0" indent="0" eaLnBrk="1" hangingPunct="1">
                    <a:lnSpc>
                      <a:spcPct val="100000"/>
                    </a:lnSpc>
                    <a:spcBef>
                      <a:spcPct val="0"/>
                    </a:spcBef>
                    <a:buClrTx/>
                    <a:buNone/>
                  </a:pPr>
                  <a:r>
                    <a:rPr lang="de" sz="675">
                      <a:ln w="9525" cap="flat" cmpd="sng" algn="ctr">
                        <a:noFill/>
                        <a:prstDash val="solid"/>
                        <a:round/>
                        <a:headEnd type="none" w="med" len="med"/>
                        <a:tailEnd type="none" w="med" len="med"/>
                      </a:ln>
                      <a:latin typeface="+mn-lt"/>
                      <a:ea typeface="Arial"/>
                      <a:cs typeface="Arial"/>
                    </a:rPr>
                    <a:t>Gesund</a:t>
                  </a:r>
                  <a:endParaRPr sz="675">
                    <a:latin typeface="+mn-lt"/>
                  </a:endParaRPr>
                </a:p>
              </p:txBody>
            </p:sp>
          </p:grpSp>
          <p:grpSp>
            <p:nvGrpSpPr>
              <p:cNvPr id="24653" name="Group 113">
                <a:extLst>
                  <a:ext uri="{FF2B5EF4-FFF2-40B4-BE49-F238E27FC236}">
                    <a16:creationId xmlns:a16="http://schemas.microsoft.com/office/drawing/2014/main" id="{0A44058C-B5D9-8F02-06A2-657B1594B9DF}"/>
                  </a:ext>
                </a:extLst>
              </p:cNvPr>
              <p:cNvGrpSpPr>
                <a:grpSpLocks/>
              </p:cNvGrpSpPr>
              <p:nvPr/>
            </p:nvGrpSpPr>
            <p:grpSpPr bwMode="auto">
              <a:xfrm>
                <a:off x="2092783" y="5990033"/>
                <a:ext cx="1367833" cy="348364"/>
                <a:chOff x="2342461" y="5981058"/>
                <a:chExt cx="1367833" cy="348364"/>
              </a:xfrm>
            </p:grpSpPr>
            <p:sp>
              <p:nvSpPr>
                <p:cNvPr id="35993" name="TextBox 117">
                  <a:extLst>
                    <a:ext uri="{FF2B5EF4-FFF2-40B4-BE49-F238E27FC236}">
                      <a16:creationId xmlns:a16="http://schemas.microsoft.com/office/drawing/2014/main" id="{1042BFC3-1F74-28E4-DCBD-C9AB7E13CF3E}"/>
                    </a:ext>
                  </a:extLst>
                </p:cNvPr>
                <p:cNvSpPr txBox="1"/>
                <p:nvPr/>
              </p:nvSpPr>
              <p:spPr>
                <a:xfrm>
                  <a:off x="2541370" y="5981058"/>
                  <a:ext cx="1168924" cy="348364"/>
                </a:xfrm>
                <a:prstGeom prst="rect">
                  <a:avLst/>
                </a:prstGeom>
                <a:noFill/>
                <a:ln>
                  <a:noFill/>
                  <a:miter lim="800000"/>
                </a:ln>
              </p:spPr>
              <p:txBody>
                <a:bodyPr wrap="none">
                  <a:spAutoFit/>
                </a:bodyPr>
                <a:lstStyle>
                  <a:lvl1pPr marL="169863" indent="-169863" algn="l" defTabSz="684213" rtl="0" eaLnBrk="0" fontAlgn="base" hangingPunct="0">
                    <a:lnSpc>
                      <a:spcPct val="90000"/>
                    </a:lnSpc>
                    <a:spcBef>
                      <a:spcPts val="750"/>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1pPr>
                  <a:lvl2pPr marL="5127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2pPr>
                  <a:lvl3pPr marL="8556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3pPr>
                  <a:lvl4pPr marL="11985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4pPr>
                  <a:lvl5pPr marL="15414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5pPr>
                  <a:lvl6pPr marL="1885903"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9pPr>
                </a:lstStyle>
                <a:p>
                  <a:pPr marL="0" indent="0" eaLnBrk="1" hangingPunct="1">
                    <a:lnSpc>
                      <a:spcPct val="100000"/>
                    </a:lnSpc>
                    <a:spcBef>
                      <a:spcPct val="0"/>
                    </a:spcBef>
                    <a:buClrTx/>
                    <a:buNone/>
                  </a:pPr>
                  <a:r>
                    <a:rPr lang="de" sz="675">
                      <a:ln w="9525" cap="flat" cmpd="sng" algn="ctr">
                        <a:noFill/>
                        <a:prstDash val="solid"/>
                        <a:round/>
                        <a:headEnd type="none" w="med" len="med"/>
                        <a:tailEnd type="none" w="med" len="med"/>
                      </a:ln>
                      <a:latin typeface="+mn-lt"/>
                      <a:ea typeface="Arial"/>
                      <a:cs typeface="Arial"/>
                    </a:rPr>
                    <a:t>Beschädigt</a:t>
                  </a:r>
                  <a:endParaRPr sz="675">
                    <a:latin typeface="+mn-lt"/>
                  </a:endParaRPr>
                </a:p>
              </p:txBody>
            </p:sp>
            <p:grpSp>
              <p:nvGrpSpPr>
                <p:cNvPr id="24655" name="Graphic 305">
                  <a:extLst>
                    <a:ext uri="{FF2B5EF4-FFF2-40B4-BE49-F238E27FC236}">
                      <a16:creationId xmlns:a16="http://schemas.microsoft.com/office/drawing/2014/main" id="{FC06124E-809C-D1C0-D9A8-6B85BF164B85}"/>
                    </a:ext>
                  </a:extLst>
                </p:cNvPr>
                <p:cNvGrpSpPr>
                  <a:grpSpLocks/>
                </p:cNvGrpSpPr>
                <p:nvPr/>
              </p:nvGrpSpPr>
              <p:grpSpPr bwMode="auto">
                <a:xfrm>
                  <a:off x="2342461" y="5985964"/>
                  <a:ext cx="283048" cy="267245"/>
                  <a:chOff x="2342461" y="5985964"/>
                  <a:chExt cx="283048" cy="267245"/>
                </a:xfrm>
              </p:grpSpPr>
              <p:sp>
                <p:nvSpPr>
                  <p:cNvPr id="35995" name="Freeform 3">
                    <a:extLst>
                      <a:ext uri="{FF2B5EF4-FFF2-40B4-BE49-F238E27FC236}">
                        <a16:creationId xmlns:a16="http://schemas.microsoft.com/office/drawing/2014/main" id="{E51E4A10-1F1F-81B4-A50D-50F177A4853C}"/>
                      </a:ext>
                    </a:extLst>
                  </p:cNvPr>
                  <p:cNvSpPr/>
                  <p:nvPr/>
                </p:nvSpPr>
                <p:spPr>
                  <a:xfrm>
                    <a:off x="2342217" y="5985285"/>
                    <a:ext cx="283619" cy="268471"/>
                  </a:xfrm>
                  <a:custGeom>
                    <a:avLst/>
                    <a:gdLst>
                      <a:gd name="connsiteX0" fmla="*/ 95259 w 283048"/>
                      <a:gd name="connsiteY0" fmla="*/ 12522 h 267245"/>
                      <a:gd name="connsiteX1" fmla="*/ 111257 w 283048"/>
                      <a:gd name="connsiteY1" fmla="*/ 3061 h 267245"/>
                      <a:gd name="connsiteX2" fmla="*/ 136902 w 283048"/>
                      <a:gd name="connsiteY2" fmla="*/ 306 h 267245"/>
                      <a:gd name="connsiteX3" fmla="*/ 220287 w 283048"/>
                      <a:gd name="connsiteY3" fmla="*/ 31163 h 267245"/>
                      <a:gd name="connsiteX4" fmla="*/ 261307 w 283048"/>
                      <a:gd name="connsiteY4" fmla="*/ 53109 h 267245"/>
                      <a:gd name="connsiteX5" fmla="*/ 278404 w 283048"/>
                      <a:gd name="connsiteY5" fmla="*/ 66264 h 267245"/>
                      <a:gd name="connsiteX6" fmla="*/ 282862 w 283048"/>
                      <a:gd name="connsiteY6" fmla="*/ 92562 h 267245"/>
                      <a:gd name="connsiteX7" fmla="*/ 279125 w 283048"/>
                      <a:gd name="connsiteY7" fmla="*/ 144269 h 267245"/>
                      <a:gd name="connsiteX8" fmla="*/ 267804 w 283048"/>
                      <a:gd name="connsiteY8" fmla="*/ 200352 h 267245"/>
                      <a:gd name="connsiteX9" fmla="*/ 232145 w 283048"/>
                      <a:gd name="connsiteY9" fmla="*/ 243841 h 267245"/>
                      <a:gd name="connsiteX10" fmla="*/ 191845 w 283048"/>
                      <a:gd name="connsiteY10" fmla="*/ 255143 h 267245"/>
                      <a:gd name="connsiteX11" fmla="*/ 142715 w 283048"/>
                      <a:gd name="connsiteY11" fmla="*/ 263165 h 267245"/>
                      <a:gd name="connsiteX12" fmla="*/ 72288 w 283048"/>
                      <a:gd name="connsiteY12" fmla="*/ 261556 h 267245"/>
                      <a:gd name="connsiteX13" fmla="*/ 28593 w 283048"/>
                      <a:gd name="connsiteY13" fmla="*/ 222139 h 267245"/>
                      <a:gd name="connsiteX14" fmla="*/ 224 w 283048"/>
                      <a:gd name="connsiteY14" fmla="*/ 154498 h 267245"/>
                      <a:gd name="connsiteX15" fmla="*/ 29875 w 283048"/>
                      <a:gd name="connsiteY15" fmla="*/ 83613 h 267245"/>
                      <a:gd name="connsiteX16" fmla="*/ 95259 w 283048"/>
                      <a:gd name="connsiteY16" fmla="*/ 12522 h 26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048" h="267245">
                        <a:moveTo>
                          <a:pt x="95259" y="12522"/>
                        </a:moveTo>
                        <a:cubicBezTo>
                          <a:pt x="100136" y="8658"/>
                          <a:pt x="105519" y="5475"/>
                          <a:pt x="111257" y="3061"/>
                        </a:cubicBezTo>
                        <a:cubicBezTo>
                          <a:pt x="119341" y="-36"/>
                          <a:pt x="128244" y="-402"/>
                          <a:pt x="136902" y="306"/>
                        </a:cubicBezTo>
                        <a:cubicBezTo>
                          <a:pt x="166675" y="2744"/>
                          <a:pt x="193957" y="17094"/>
                          <a:pt x="220287" y="31163"/>
                        </a:cubicBezTo>
                        <a:lnTo>
                          <a:pt x="261307" y="53109"/>
                        </a:lnTo>
                        <a:cubicBezTo>
                          <a:pt x="267719" y="56535"/>
                          <a:pt x="274411" y="60205"/>
                          <a:pt x="278404" y="66264"/>
                        </a:cubicBezTo>
                        <a:cubicBezTo>
                          <a:pt x="283399" y="73811"/>
                          <a:pt x="283289" y="83528"/>
                          <a:pt x="282862" y="92562"/>
                        </a:cubicBezTo>
                        <a:cubicBezTo>
                          <a:pt x="282047" y="109826"/>
                          <a:pt x="280802" y="127062"/>
                          <a:pt x="279125" y="144269"/>
                        </a:cubicBezTo>
                        <a:cubicBezTo>
                          <a:pt x="277232" y="163300"/>
                          <a:pt x="274753" y="182515"/>
                          <a:pt x="267804" y="200352"/>
                        </a:cubicBezTo>
                        <a:cubicBezTo>
                          <a:pt x="260856" y="218189"/>
                          <a:pt x="248973" y="234709"/>
                          <a:pt x="232145" y="243841"/>
                        </a:cubicBezTo>
                        <a:cubicBezTo>
                          <a:pt x="219810" y="250534"/>
                          <a:pt x="205669" y="252887"/>
                          <a:pt x="191845" y="255143"/>
                        </a:cubicBezTo>
                        <a:lnTo>
                          <a:pt x="142715" y="263165"/>
                        </a:lnTo>
                        <a:cubicBezTo>
                          <a:pt x="119207" y="267006"/>
                          <a:pt x="94270" y="270663"/>
                          <a:pt x="72288" y="261556"/>
                        </a:cubicBezTo>
                        <a:cubicBezTo>
                          <a:pt x="53970" y="253960"/>
                          <a:pt x="40097" y="238391"/>
                          <a:pt x="28593" y="222139"/>
                        </a:cubicBezTo>
                        <a:cubicBezTo>
                          <a:pt x="14268" y="201949"/>
                          <a:pt x="2178" y="179223"/>
                          <a:pt x="224" y="154498"/>
                        </a:cubicBezTo>
                        <a:cubicBezTo>
                          <a:pt x="-2133" y="124457"/>
                          <a:pt x="14549" y="106717"/>
                          <a:pt x="29875" y="83613"/>
                        </a:cubicBezTo>
                        <a:cubicBezTo>
                          <a:pt x="48022" y="56255"/>
                          <a:pt x="68649" y="32212"/>
                          <a:pt x="95259" y="12522"/>
                        </a:cubicBezTo>
                        <a:close/>
                      </a:path>
                    </a:pathLst>
                  </a:custGeom>
                  <a:solidFill>
                    <a:schemeClr val="tx2"/>
                  </a:solidFill>
                  <a:ln w="7204" cap="flat">
                    <a:solidFill>
                      <a:srgbClr val="585863"/>
                    </a:solidFill>
                    <a:prstDash val="solid"/>
                    <a:miter/>
                  </a:ln>
                </p:spPr>
                <p:txBody>
                  <a:bodyPr anchor="ctr"/>
                  <a:lstStyle/>
                  <a:p>
                    <a:pPr fontAlgn="auto">
                      <a:buSzTx/>
                    </a:pPr>
                    <a:endParaRPr lang="en-US" sz="1013"/>
                  </a:p>
                </p:txBody>
              </p:sp>
              <p:sp>
                <p:nvSpPr>
                  <p:cNvPr id="35996" name="Freeform 4">
                    <a:extLst>
                      <a:ext uri="{FF2B5EF4-FFF2-40B4-BE49-F238E27FC236}">
                        <a16:creationId xmlns:a16="http://schemas.microsoft.com/office/drawing/2014/main" id="{EBE03A1C-5B56-3BFD-7DE1-1576E48E302D}"/>
                      </a:ext>
                    </a:extLst>
                  </p:cNvPr>
                  <p:cNvSpPr/>
                  <p:nvPr/>
                </p:nvSpPr>
                <p:spPr>
                  <a:xfrm>
                    <a:off x="2426879" y="6071957"/>
                    <a:ext cx="122760" cy="133178"/>
                  </a:xfrm>
                  <a:custGeom>
                    <a:avLst/>
                    <a:gdLst>
                      <a:gd name="connsiteX0" fmla="*/ 120900 w 120900"/>
                      <a:gd name="connsiteY0" fmla="*/ 67056 h 134112"/>
                      <a:gd name="connsiteX1" fmla="*/ 60450 w 120900"/>
                      <a:gd name="connsiteY1" fmla="*/ 134112 h 134112"/>
                      <a:gd name="connsiteX2" fmla="*/ 0 w 120900"/>
                      <a:gd name="connsiteY2" fmla="*/ 67056 h 134112"/>
                      <a:gd name="connsiteX3" fmla="*/ 60450 w 120900"/>
                      <a:gd name="connsiteY3" fmla="*/ 0 h 134112"/>
                      <a:gd name="connsiteX4" fmla="*/ 120900 w 120900"/>
                      <a:gd name="connsiteY4" fmla="*/ 67056 h 134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00" h="134112">
                        <a:moveTo>
                          <a:pt x="120900" y="67056"/>
                        </a:moveTo>
                        <a:cubicBezTo>
                          <a:pt x="120900" y="104090"/>
                          <a:pt x="93836" y="134112"/>
                          <a:pt x="60450" y="134112"/>
                        </a:cubicBezTo>
                        <a:cubicBezTo>
                          <a:pt x="27064" y="134112"/>
                          <a:pt x="0" y="104090"/>
                          <a:pt x="0" y="67056"/>
                        </a:cubicBezTo>
                        <a:cubicBezTo>
                          <a:pt x="0" y="30022"/>
                          <a:pt x="27064" y="0"/>
                          <a:pt x="60450" y="0"/>
                        </a:cubicBezTo>
                        <a:cubicBezTo>
                          <a:pt x="93836" y="0"/>
                          <a:pt x="120900" y="30022"/>
                          <a:pt x="120900" y="67056"/>
                        </a:cubicBezTo>
                        <a:close/>
                      </a:path>
                    </a:pathLst>
                  </a:custGeom>
                  <a:solidFill>
                    <a:srgbClr val="E3E7F7">
                      <a:alpha val="48000"/>
                    </a:srgbClr>
                  </a:solidFill>
                  <a:ln w="1201" cap="flat">
                    <a:noFill/>
                    <a:prstDash val="solid"/>
                    <a:miter/>
                  </a:ln>
                </p:spPr>
                <p:txBody>
                  <a:bodyPr anchor="ctr"/>
                  <a:lstStyle/>
                  <a:p>
                    <a:pPr fontAlgn="auto">
                      <a:buSzTx/>
                    </a:pPr>
                    <a:endParaRPr lang="en-US" sz="1013"/>
                  </a:p>
                </p:txBody>
              </p:sp>
              <p:sp>
                <p:nvSpPr>
                  <p:cNvPr id="35997" name="Freeform 5">
                    <a:extLst>
                      <a:ext uri="{FF2B5EF4-FFF2-40B4-BE49-F238E27FC236}">
                        <a16:creationId xmlns:a16="http://schemas.microsoft.com/office/drawing/2014/main" id="{FF5C4A87-18AC-D982-D648-0CF140BDE2D9}"/>
                      </a:ext>
                    </a:extLst>
                  </p:cNvPr>
                  <p:cNvSpPr/>
                  <p:nvPr/>
                </p:nvSpPr>
                <p:spPr>
                  <a:xfrm>
                    <a:off x="2532707" y="6027564"/>
                    <a:ext cx="69847" cy="118381"/>
                  </a:xfrm>
                  <a:custGeom>
                    <a:avLst/>
                    <a:gdLst>
                      <a:gd name="connsiteX0" fmla="*/ 53880 w 69942"/>
                      <a:gd name="connsiteY0" fmla="*/ 24616 h 117152"/>
                      <a:gd name="connsiteX1" fmla="*/ 68022 w 69942"/>
                      <a:gd name="connsiteY1" fmla="*/ 36040 h 117152"/>
                      <a:gd name="connsiteX2" fmla="*/ 69707 w 69942"/>
                      <a:gd name="connsiteY2" fmla="*/ 46732 h 117152"/>
                      <a:gd name="connsiteX3" fmla="*/ 63467 w 69942"/>
                      <a:gd name="connsiteY3" fmla="*/ 117153 h 117152"/>
                      <a:gd name="connsiteX4" fmla="*/ 56872 w 69942"/>
                      <a:gd name="connsiteY4" fmla="*/ 60314 h 117152"/>
                      <a:gd name="connsiteX5" fmla="*/ 30530 w 69942"/>
                      <a:gd name="connsiteY5" fmla="*/ 29175 h 117152"/>
                      <a:gd name="connsiteX6" fmla="*/ 0 w 69942"/>
                      <a:gd name="connsiteY6" fmla="*/ 0 h 117152"/>
                      <a:gd name="connsiteX7" fmla="*/ 53880 w 69942"/>
                      <a:gd name="connsiteY7" fmla="*/ 24616 h 11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42" h="117152">
                        <a:moveTo>
                          <a:pt x="53880" y="24616"/>
                        </a:moveTo>
                        <a:cubicBezTo>
                          <a:pt x="59461" y="27286"/>
                          <a:pt x="65457" y="30407"/>
                          <a:pt x="68022" y="36040"/>
                        </a:cubicBezTo>
                        <a:cubicBezTo>
                          <a:pt x="69524" y="39344"/>
                          <a:pt x="69634" y="43099"/>
                          <a:pt x="69707" y="46732"/>
                        </a:cubicBezTo>
                        <a:cubicBezTo>
                          <a:pt x="70195" y="70409"/>
                          <a:pt x="70611" y="94573"/>
                          <a:pt x="63467" y="117153"/>
                        </a:cubicBezTo>
                        <a:cubicBezTo>
                          <a:pt x="57360" y="98975"/>
                          <a:pt x="63467" y="78321"/>
                          <a:pt x="56872" y="60314"/>
                        </a:cubicBezTo>
                        <a:cubicBezTo>
                          <a:pt x="52036" y="47098"/>
                          <a:pt x="41240" y="37710"/>
                          <a:pt x="30530" y="29175"/>
                        </a:cubicBezTo>
                        <a:cubicBezTo>
                          <a:pt x="21139" y="21702"/>
                          <a:pt x="3664" y="11875"/>
                          <a:pt x="0" y="0"/>
                        </a:cubicBezTo>
                        <a:cubicBezTo>
                          <a:pt x="18147" y="4487"/>
                          <a:pt x="36930" y="16471"/>
                          <a:pt x="53880" y="24616"/>
                        </a:cubicBezTo>
                        <a:close/>
                      </a:path>
                    </a:pathLst>
                  </a:custGeom>
                  <a:solidFill>
                    <a:srgbClr val="FFFFFF"/>
                  </a:solidFill>
                  <a:ln w="1201" cap="flat">
                    <a:noFill/>
                    <a:prstDash val="solid"/>
                    <a:miter/>
                  </a:ln>
                </p:spPr>
                <p:txBody>
                  <a:bodyPr anchor="ctr"/>
                  <a:lstStyle/>
                  <a:p>
                    <a:pPr fontAlgn="auto">
                      <a:buSzTx/>
                    </a:pPr>
                    <a:endParaRPr lang="en-US" sz="1013"/>
                  </a:p>
                </p:txBody>
              </p:sp>
            </p:grpSp>
          </p:grpSp>
          <p:sp>
            <p:nvSpPr>
              <p:cNvPr id="35992" name="TextBox 116">
                <a:extLst>
                  <a:ext uri="{FF2B5EF4-FFF2-40B4-BE49-F238E27FC236}">
                    <a16:creationId xmlns:a16="http://schemas.microsoft.com/office/drawing/2014/main" id="{7BC92201-6AE0-00A1-6439-002AC9F7573E}"/>
                  </a:ext>
                </a:extLst>
              </p:cNvPr>
              <p:cNvSpPr txBox="1"/>
              <p:nvPr/>
            </p:nvSpPr>
            <p:spPr>
              <a:xfrm>
                <a:off x="2113704" y="5622206"/>
                <a:ext cx="1228766" cy="348365"/>
              </a:xfrm>
              <a:prstGeom prst="rect">
                <a:avLst/>
              </a:prstGeom>
              <a:noFill/>
              <a:ln>
                <a:noFill/>
                <a:miter lim="800000"/>
              </a:ln>
            </p:spPr>
            <p:txBody>
              <a:bodyPr wrap="none">
                <a:spAutoFit/>
              </a:bodyPr>
              <a:lstStyle>
                <a:lvl1pPr marL="169863" indent="-169863" algn="l" defTabSz="684213" rtl="0" eaLnBrk="0" fontAlgn="base" hangingPunct="0">
                  <a:lnSpc>
                    <a:spcPct val="90000"/>
                  </a:lnSpc>
                  <a:spcBef>
                    <a:spcPts val="750"/>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1pPr>
                <a:lvl2pPr marL="5127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2pPr>
                <a:lvl3pPr marL="8556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3pPr>
                <a:lvl4pPr marL="11985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4pPr>
                <a:lvl5pPr marL="15414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5pPr>
                <a:lvl6pPr marL="1885903"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9pPr>
              </a:lstStyle>
              <a:p>
                <a:pPr marL="0" indent="0" eaLnBrk="1" hangingPunct="1">
                  <a:lnSpc>
                    <a:spcPct val="100000"/>
                  </a:lnSpc>
                  <a:spcBef>
                    <a:spcPct val="0"/>
                  </a:spcBef>
                  <a:buClrTx/>
                  <a:buNone/>
                </a:pPr>
                <a:r>
                  <a:rPr lang="de" sz="675" b="1">
                    <a:ln w="9525" cap="flat" cmpd="sng" algn="ctr">
                      <a:noFill/>
                      <a:prstDash val="solid"/>
                      <a:round/>
                      <a:headEnd type="none" w="med" len="med"/>
                      <a:tailEnd type="none" w="med" len="med"/>
                    </a:ln>
                    <a:latin typeface="+mn-lt"/>
                    <a:ea typeface="Arial"/>
                    <a:cs typeface="Arial"/>
                  </a:rPr>
                  <a:t>Betazellen</a:t>
                </a:r>
                <a:endParaRPr sz="675" b="1">
                  <a:latin typeface="+mn-lt"/>
                </a:endParaRPr>
              </a:p>
            </p:txBody>
          </p:sp>
        </p:grpSp>
        <p:sp>
          <p:nvSpPr>
            <p:cNvPr id="35985" name="Freeform 310">
              <a:extLst>
                <a:ext uri="{FF2B5EF4-FFF2-40B4-BE49-F238E27FC236}">
                  <a16:creationId xmlns:a16="http://schemas.microsoft.com/office/drawing/2014/main" id="{C6B17D51-35F3-7873-09E6-F83F86CEDB08}"/>
                </a:ext>
              </a:extLst>
            </p:cNvPr>
            <p:cNvSpPr/>
            <p:nvPr/>
          </p:nvSpPr>
          <p:spPr>
            <a:xfrm rot="5400000">
              <a:off x="2260142" y="4411155"/>
              <a:ext cx="61304" cy="3011869"/>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rgbClr val="FFFFFF"/>
                </a:solidFill>
              </a:endParaRPr>
            </a:p>
          </p:txBody>
        </p:sp>
        <p:pic>
          <p:nvPicPr>
            <p:cNvPr id="24661" name="Graphic 105">
              <a:extLst>
                <a:ext uri="{FF2B5EF4-FFF2-40B4-BE49-F238E27FC236}">
                  <a16:creationId xmlns:a16="http://schemas.microsoft.com/office/drawing/2014/main" id="{416D6CDC-237F-BB07-49DD-83D14947C6E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98069" y="5987906"/>
              <a:ext cx="289968" cy="274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5987" name="TextBox 106">
              <a:extLst>
                <a:ext uri="{FF2B5EF4-FFF2-40B4-BE49-F238E27FC236}">
                  <a16:creationId xmlns:a16="http://schemas.microsoft.com/office/drawing/2014/main" id="{5FE45DB4-8D49-4FAB-0E2B-C551E3157216}"/>
                </a:ext>
              </a:extLst>
            </p:cNvPr>
            <p:cNvSpPr txBox="1"/>
            <p:nvPr/>
          </p:nvSpPr>
          <p:spPr>
            <a:xfrm>
              <a:off x="3301452" y="5992133"/>
              <a:ext cx="576199" cy="348365"/>
            </a:xfrm>
            <a:prstGeom prst="rect">
              <a:avLst/>
            </a:prstGeom>
            <a:noFill/>
            <a:ln>
              <a:noFill/>
              <a:miter lim="800000"/>
            </a:ln>
          </p:spPr>
          <p:txBody>
            <a:bodyPr wrap="none">
              <a:spAutoFit/>
            </a:bodyPr>
            <a:lstStyle>
              <a:lvl1pPr marL="169863" indent="-169863" algn="l" defTabSz="684213" rtl="0" eaLnBrk="0" fontAlgn="base" hangingPunct="0">
                <a:lnSpc>
                  <a:spcPct val="90000"/>
                </a:lnSpc>
                <a:spcBef>
                  <a:spcPts val="750"/>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1pPr>
              <a:lvl2pPr marL="5127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2pPr>
              <a:lvl3pPr marL="8556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3pPr>
              <a:lvl4pPr marL="11985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4pPr>
              <a:lvl5pPr marL="15414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5pPr>
              <a:lvl6pPr marL="1885903"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9pPr>
            </a:lstStyle>
            <a:p>
              <a:pPr marL="0" indent="0" eaLnBrk="1" hangingPunct="1">
                <a:lnSpc>
                  <a:spcPct val="100000"/>
                </a:lnSpc>
                <a:spcBef>
                  <a:spcPct val="0"/>
                </a:spcBef>
                <a:buClrTx/>
                <a:buNone/>
              </a:pPr>
              <a:r>
                <a:rPr lang="de" sz="675">
                  <a:ln w="9525" cap="flat" cmpd="sng" algn="ctr">
                    <a:noFill/>
                    <a:prstDash val="solid"/>
                    <a:round/>
                    <a:headEnd type="none" w="med" len="med"/>
                    <a:tailEnd type="none" w="med" len="med"/>
                  </a:ln>
                  <a:latin typeface="+mn-lt"/>
                  <a:ea typeface="Arial"/>
                  <a:cs typeface="Arial"/>
                </a:rPr>
                <a:t>Tot</a:t>
              </a:r>
              <a:endParaRPr sz="675">
                <a:latin typeface="+mn-lt"/>
              </a:endParaRPr>
            </a:p>
          </p:txBody>
        </p:sp>
        <p:sp>
          <p:nvSpPr>
            <p:cNvPr id="35988" name="Freeform 676">
              <a:extLst>
                <a:ext uri="{FF2B5EF4-FFF2-40B4-BE49-F238E27FC236}">
                  <a16:creationId xmlns:a16="http://schemas.microsoft.com/office/drawing/2014/main" id="{A9407189-EAFE-89FA-63A0-BF3B457C001E}"/>
                </a:ext>
              </a:extLst>
            </p:cNvPr>
            <p:cNvSpPr/>
            <p:nvPr/>
          </p:nvSpPr>
          <p:spPr>
            <a:xfrm rot="960000">
              <a:off x="7473199" y="6087261"/>
              <a:ext cx="31748" cy="42279"/>
            </a:xfrm>
            <a:custGeom>
              <a:avLst/>
              <a:gdLst>
                <a:gd name="connsiteX0" fmla="*/ 0 w 96767"/>
                <a:gd name="connsiteY0" fmla="*/ 150303 h 150303"/>
                <a:gd name="connsiteX1" fmla="*/ 70960 w 96767"/>
                <a:gd name="connsiteY1" fmla="*/ 66010 h 150303"/>
                <a:gd name="connsiteX2" fmla="*/ 96767 w 96767"/>
                <a:gd name="connsiteY2" fmla="*/ 0 h 150303"/>
                <a:gd name="connsiteX3" fmla="*/ 47276 w 96767"/>
                <a:gd name="connsiteY3" fmla="*/ 73536 h 150303"/>
                <a:gd name="connsiteX4" fmla="*/ 23277 w 96767"/>
                <a:gd name="connsiteY4" fmla="*/ 111682 h 150303"/>
                <a:gd name="connsiteX5" fmla="*/ 0 w 96767"/>
                <a:gd name="connsiteY5" fmla="*/ 150303 h 15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67" h="150303">
                  <a:moveTo>
                    <a:pt x="0" y="150303"/>
                  </a:moveTo>
                  <a:cubicBezTo>
                    <a:pt x="27276" y="125445"/>
                    <a:pt x="55163" y="99434"/>
                    <a:pt x="70960" y="66010"/>
                  </a:cubicBezTo>
                  <a:cubicBezTo>
                    <a:pt x="80587" y="45672"/>
                    <a:pt x="91095" y="21695"/>
                    <a:pt x="96767" y="0"/>
                  </a:cubicBezTo>
                  <a:cubicBezTo>
                    <a:pt x="78688" y="23051"/>
                    <a:pt x="63095" y="48971"/>
                    <a:pt x="47276" y="73536"/>
                  </a:cubicBezTo>
                  <a:cubicBezTo>
                    <a:pt x="39170" y="86191"/>
                    <a:pt x="31170" y="98906"/>
                    <a:pt x="23277" y="111682"/>
                  </a:cubicBezTo>
                  <a:cubicBezTo>
                    <a:pt x="16474" y="122733"/>
                    <a:pt x="9446" y="141625"/>
                    <a:pt x="0" y="150303"/>
                  </a:cubicBezTo>
                  <a:close/>
                </a:path>
              </a:pathLst>
            </a:custGeom>
            <a:solidFill>
              <a:srgbClr val="FFFFFF"/>
            </a:solidFill>
            <a:ln w="2228" cap="flat">
              <a:noFill/>
              <a:prstDash val="solid"/>
              <a:miter/>
            </a:ln>
          </p:spPr>
          <p:txBody>
            <a:bodyPr anchor="ctr"/>
            <a:lstStyle/>
            <a:p>
              <a:pPr defTabSz="514337"/>
              <a:endParaRPr lang="en-US" sz="1013">
                <a:solidFill>
                  <a:srgbClr val="000000">
                    <a:lumMod val="75000"/>
                    <a:lumOff val="25000"/>
                  </a:srgbClr>
                </a:solidFill>
              </a:endParaRPr>
            </a:p>
          </p:txBody>
        </p:sp>
        <p:sp>
          <p:nvSpPr>
            <p:cNvPr id="35989" name="TextBox 110">
              <a:extLst>
                <a:ext uri="{FF2B5EF4-FFF2-40B4-BE49-F238E27FC236}">
                  <a16:creationId xmlns:a16="http://schemas.microsoft.com/office/drawing/2014/main" id="{1F825983-E975-615D-C219-29294BFF8D34}"/>
                </a:ext>
              </a:extLst>
            </p:cNvPr>
            <p:cNvSpPr txBox="1"/>
            <p:nvPr/>
          </p:nvSpPr>
          <p:spPr>
            <a:xfrm>
              <a:off x="7900696" y="5990018"/>
              <a:ext cx="1479535" cy="348365"/>
            </a:xfrm>
            <a:prstGeom prst="rect">
              <a:avLst/>
            </a:prstGeom>
            <a:noFill/>
            <a:ln>
              <a:noFill/>
              <a:miter lim="800000"/>
            </a:ln>
          </p:spPr>
          <p:txBody>
            <a:bodyPr wrap="none">
              <a:spAutoFit/>
            </a:bodyPr>
            <a:lstStyle>
              <a:lvl1pPr marL="169863" indent="-169863" algn="l" defTabSz="684213" rtl="0" eaLnBrk="0" fontAlgn="base" hangingPunct="0">
                <a:lnSpc>
                  <a:spcPct val="90000"/>
                </a:lnSpc>
                <a:spcBef>
                  <a:spcPts val="750"/>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1pPr>
              <a:lvl2pPr marL="5127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2pPr>
              <a:lvl3pPr marL="8556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3pPr>
              <a:lvl4pPr marL="11985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4pPr>
              <a:lvl5pPr marL="1541463" indent="-169863" algn="l" defTabSz="684213" rtl="0" eaLnBrk="0" fontAlgn="base" hangingPunct="0">
                <a:lnSpc>
                  <a:spcPct val="90000"/>
                </a:lnSpc>
                <a:spcBef>
                  <a:spcPts val="375"/>
                </a:spcBef>
                <a:spcAft>
                  <a:spcPct val="0"/>
                </a:spcAft>
                <a:buClr>
                  <a:schemeClr val="tx2"/>
                </a:buClr>
                <a:buSzTx/>
                <a:buFont typeface="Arial" pitchFamily="34" charset="0"/>
                <a:buChar char="•"/>
                <a:defRPr kumimoji="0" lang="en-US" altLang="en-US" sz="1400" b="0" i="0" u="none" kern="1200" baseline="0">
                  <a:solidFill>
                    <a:srgbClr val="404040"/>
                  </a:solidFill>
                  <a:effectLst/>
                  <a:latin typeface="Arial" pitchFamily="34" charset="0"/>
                  <a:ea typeface="+mn-ea"/>
                  <a:cs typeface="Arial" pitchFamily="34" charset="0"/>
                </a:defRPr>
              </a:lvl5pPr>
              <a:lvl6pPr marL="1885903"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itchFamily="34" charset="0"/>
                <a:buChar char="•"/>
                <a:defRPr lang="en-US" altLang="en-US" sz="1350" kern="1200">
                  <a:solidFill>
                    <a:schemeClr val="tx1"/>
                  </a:solidFill>
                  <a:latin typeface="+mn-lt"/>
                  <a:ea typeface="+mn-ea"/>
                  <a:cs typeface="+mn-cs"/>
                </a:defRPr>
              </a:lvl9pPr>
            </a:lstStyle>
            <a:p>
              <a:pPr marL="0" indent="0" eaLnBrk="1" hangingPunct="1">
                <a:lnSpc>
                  <a:spcPct val="100000"/>
                </a:lnSpc>
                <a:spcBef>
                  <a:spcPct val="0"/>
                </a:spcBef>
                <a:buClrTx/>
                <a:buNone/>
              </a:pPr>
              <a:r>
                <a:rPr lang="de" sz="675">
                  <a:ln w="9525" cap="flat" cmpd="sng" algn="ctr">
                    <a:noFill/>
                    <a:prstDash val="solid"/>
                    <a:round/>
                    <a:headEnd type="none" w="med" len="med"/>
                    <a:tailEnd type="none" w="med" len="med"/>
                  </a:ln>
                  <a:latin typeface="+mn-lt"/>
                  <a:ea typeface="Arial"/>
                  <a:cs typeface="Arial"/>
                </a:rPr>
                <a:t>Autoantikörper</a:t>
              </a:r>
              <a:endParaRPr sz="675">
                <a:latin typeface="+mn-lt"/>
              </a:endParaRPr>
            </a:p>
          </p:txBody>
        </p:sp>
      </p:grpSp>
      <p:grpSp>
        <p:nvGrpSpPr>
          <p:cNvPr id="24665" name="Group 1875">
            <a:extLst>
              <a:ext uri="{FF2B5EF4-FFF2-40B4-BE49-F238E27FC236}">
                <a16:creationId xmlns:a16="http://schemas.microsoft.com/office/drawing/2014/main" id="{01A862AD-8822-F9A6-2B01-AF819DAA47B3}"/>
              </a:ext>
            </a:extLst>
          </p:cNvPr>
          <p:cNvGrpSpPr>
            <a:grpSpLocks/>
          </p:cNvGrpSpPr>
          <p:nvPr/>
        </p:nvGrpSpPr>
        <p:grpSpPr bwMode="auto">
          <a:xfrm>
            <a:off x="5449786" y="3673079"/>
            <a:ext cx="176213" cy="129778"/>
            <a:chOff x="4838046" y="5925384"/>
            <a:chExt cx="313545" cy="230188"/>
          </a:xfrm>
        </p:grpSpPr>
        <p:pic>
          <p:nvPicPr>
            <p:cNvPr id="24666" name="Graphic 1876">
              <a:extLst>
                <a:ext uri="{FF2B5EF4-FFF2-40B4-BE49-F238E27FC236}">
                  <a16:creationId xmlns:a16="http://schemas.microsoft.com/office/drawing/2014/main" id="{B0859057-1CD9-E6FF-1585-9F1954ABADF6}"/>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rot="14820000">
              <a:off x="4844614" y="6003289"/>
              <a:ext cx="133044" cy="146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667" name="Graphic 1877">
              <a:extLst>
                <a:ext uri="{FF2B5EF4-FFF2-40B4-BE49-F238E27FC236}">
                  <a16:creationId xmlns:a16="http://schemas.microsoft.com/office/drawing/2014/main" id="{F8E51C36-FE17-3129-0E99-E7BD74FC174A}"/>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rot="11400000">
              <a:off x="4973633" y="5925384"/>
              <a:ext cx="146180" cy="133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668" name="Graphic 1878">
              <a:extLst>
                <a:ext uri="{FF2B5EF4-FFF2-40B4-BE49-F238E27FC236}">
                  <a16:creationId xmlns:a16="http://schemas.microsoft.com/office/drawing/2014/main" id="{3E160980-1DBF-7B2E-EDAD-BD3842EB0E3F}"/>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rot="19740000">
              <a:off x="5005412" y="6022528"/>
              <a:ext cx="146179" cy="1330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4669" name="Group 1901">
            <a:extLst>
              <a:ext uri="{FF2B5EF4-FFF2-40B4-BE49-F238E27FC236}">
                <a16:creationId xmlns:a16="http://schemas.microsoft.com/office/drawing/2014/main" id="{7A9ACFC5-2A5C-ED49-6917-A758FF7B7B8C}"/>
              </a:ext>
            </a:extLst>
          </p:cNvPr>
          <p:cNvGrpSpPr>
            <a:grpSpLocks/>
          </p:cNvGrpSpPr>
          <p:nvPr/>
        </p:nvGrpSpPr>
        <p:grpSpPr bwMode="auto">
          <a:xfrm>
            <a:off x="2582466" y="2116931"/>
            <a:ext cx="785813" cy="1039416"/>
            <a:chOff x="2559939" y="2621153"/>
            <a:chExt cx="1396121" cy="1846546"/>
          </a:xfrm>
        </p:grpSpPr>
        <p:grpSp>
          <p:nvGrpSpPr>
            <p:cNvPr id="24670" name="Group 38">
              <a:extLst>
                <a:ext uri="{FF2B5EF4-FFF2-40B4-BE49-F238E27FC236}">
                  <a16:creationId xmlns:a16="http://schemas.microsoft.com/office/drawing/2014/main" id="{BE5CFE6D-7B64-AACB-A2F5-990EACBE8C69}"/>
                </a:ext>
              </a:extLst>
            </p:cNvPr>
            <p:cNvGrpSpPr>
              <a:grpSpLocks/>
            </p:cNvGrpSpPr>
            <p:nvPr/>
          </p:nvGrpSpPr>
          <p:grpSpPr bwMode="auto">
            <a:xfrm>
              <a:off x="2566771" y="2621363"/>
              <a:ext cx="1389289" cy="1846336"/>
              <a:chOff x="2566771" y="2621363"/>
              <a:chExt cx="1389289" cy="1846336"/>
            </a:xfrm>
          </p:grpSpPr>
          <p:grpSp>
            <p:nvGrpSpPr>
              <p:cNvPr id="24671" name="Graphic 158">
                <a:extLst>
                  <a:ext uri="{FF2B5EF4-FFF2-40B4-BE49-F238E27FC236}">
                    <a16:creationId xmlns:a16="http://schemas.microsoft.com/office/drawing/2014/main" id="{63952433-2C27-EF2E-FB2D-643E77BDA8E1}"/>
                  </a:ext>
                </a:extLst>
              </p:cNvPr>
              <p:cNvGrpSpPr>
                <a:grpSpLocks/>
              </p:cNvGrpSpPr>
              <p:nvPr/>
            </p:nvGrpSpPr>
            <p:grpSpPr bwMode="auto">
              <a:xfrm>
                <a:off x="2566771" y="2621363"/>
                <a:ext cx="457210" cy="435449"/>
                <a:chOff x="2566771" y="2621363"/>
                <a:chExt cx="457210" cy="435449"/>
              </a:xfrm>
            </p:grpSpPr>
            <p:sp>
              <p:nvSpPr>
                <p:cNvPr id="35976" name="Freeform 8">
                  <a:extLst>
                    <a:ext uri="{FF2B5EF4-FFF2-40B4-BE49-F238E27FC236}">
                      <a16:creationId xmlns:a16="http://schemas.microsoft.com/office/drawing/2014/main" id="{9EC89D49-C776-FDEB-C51C-4577133BFEAB}"/>
                    </a:ext>
                  </a:extLst>
                </p:cNvPr>
                <p:cNvSpPr/>
                <p:nvPr/>
              </p:nvSpPr>
              <p:spPr>
                <a:xfrm>
                  <a:off x="2566285" y="2621152"/>
                  <a:ext cx="456913" cy="435726"/>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77" name="Freeform 9">
                  <a:extLst>
                    <a:ext uri="{FF2B5EF4-FFF2-40B4-BE49-F238E27FC236}">
                      <a16:creationId xmlns:a16="http://schemas.microsoft.com/office/drawing/2014/main" id="{00109299-4632-7520-5DE9-D058C71F5900}"/>
                    </a:ext>
                  </a:extLst>
                </p:cNvPr>
                <p:cNvSpPr/>
                <p:nvPr/>
              </p:nvSpPr>
              <p:spPr>
                <a:xfrm>
                  <a:off x="2703782" y="2760754"/>
                  <a:ext cx="194611" cy="217864"/>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78" name="Freeform 10">
                  <a:extLst>
                    <a:ext uri="{FF2B5EF4-FFF2-40B4-BE49-F238E27FC236}">
                      <a16:creationId xmlns:a16="http://schemas.microsoft.com/office/drawing/2014/main" id="{E8928128-EFF2-138E-6F9A-D8CCEA4977CB}"/>
                    </a:ext>
                  </a:extLst>
                </p:cNvPr>
                <p:cNvSpPr/>
                <p:nvPr/>
              </p:nvSpPr>
              <p:spPr>
                <a:xfrm>
                  <a:off x="2873009" y="2688838"/>
                  <a:ext cx="114228" cy="192482"/>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4675" name="Graphic 157">
                <a:extLst>
                  <a:ext uri="{FF2B5EF4-FFF2-40B4-BE49-F238E27FC236}">
                    <a16:creationId xmlns:a16="http://schemas.microsoft.com/office/drawing/2014/main" id="{06501ED1-2374-EDEB-E684-39ADDAE9173B}"/>
                  </a:ext>
                </a:extLst>
              </p:cNvPr>
              <p:cNvGrpSpPr>
                <a:grpSpLocks/>
              </p:cNvGrpSpPr>
              <p:nvPr/>
            </p:nvGrpSpPr>
            <p:grpSpPr bwMode="auto">
              <a:xfrm>
                <a:off x="3069081" y="2680998"/>
                <a:ext cx="457210" cy="435449"/>
                <a:chOff x="3069081" y="2680998"/>
                <a:chExt cx="457210" cy="435449"/>
              </a:xfrm>
            </p:grpSpPr>
            <p:sp>
              <p:nvSpPr>
                <p:cNvPr id="35973" name="Freeform 12">
                  <a:extLst>
                    <a:ext uri="{FF2B5EF4-FFF2-40B4-BE49-F238E27FC236}">
                      <a16:creationId xmlns:a16="http://schemas.microsoft.com/office/drawing/2014/main" id="{F84FD1B0-1957-2708-38EE-D127D723E2F7}"/>
                    </a:ext>
                  </a:extLst>
                </p:cNvPr>
                <p:cNvSpPr/>
                <p:nvPr/>
              </p:nvSpPr>
              <p:spPr>
                <a:xfrm>
                  <a:off x="3069734" y="2680377"/>
                  <a:ext cx="456913" cy="435726"/>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74" name="Freeform 13">
                  <a:extLst>
                    <a:ext uri="{FF2B5EF4-FFF2-40B4-BE49-F238E27FC236}">
                      <a16:creationId xmlns:a16="http://schemas.microsoft.com/office/drawing/2014/main" id="{33781C5F-68B7-EA02-A311-5811B2B09D47}"/>
                    </a:ext>
                  </a:extLst>
                </p:cNvPr>
                <p:cNvSpPr/>
                <p:nvPr/>
              </p:nvSpPr>
              <p:spPr>
                <a:xfrm>
                  <a:off x="3207232" y="2819979"/>
                  <a:ext cx="194611" cy="217864"/>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75" name="Freeform 14">
                  <a:extLst>
                    <a:ext uri="{FF2B5EF4-FFF2-40B4-BE49-F238E27FC236}">
                      <a16:creationId xmlns:a16="http://schemas.microsoft.com/office/drawing/2014/main" id="{B8F0AEEF-5740-1CE5-EA7A-CBE4A23BC119}"/>
                    </a:ext>
                  </a:extLst>
                </p:cNvPr>
                <p:cNvSpPr/>
                <p:nvPr/>
              </p:nvSpPr>
              <p:spPr>
                <a:xfrm>
                  <a:off x="3376458" y="2748063"/>
                  <a:ext cx="114228" cy="192482"/>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4679" name="Graphic 590">
                <a:extLst>
                  <a:ext uri="{FF2B5EF4-FFF2-40B4-BE49-F238E27FC236}">
                    <a16:creationId xmlns:a16="http://schemas.microsoft.com/office/drawing/2014/main" id="{0E8FB3C9-BC47-A1F5-E6E1-631DAA3C934E}"/>
                  </a:ext>
                </a:extLst>
              </p:cNvPr>
              <p:cNvGrpSpPr>
                <a:grpSpLocks/>
              </p:cNvGrpSpPr>
              <p:nvPr/>
            </p:nvGrpSpPr>
            <p:grpSpPr bwMode="auto">
              <a:xfrm>
                <a:off x="2665023" y="3077884"/>
                <a:ext cx="1291037" cy="1389815"/>
                <a:chOff x="2665023" y="3077884"/>
                <a:chExt cx="1291037" cy="1389815"/>
              </a:xfrm>
            </p:grpSpPr>
            <p:sp>
              <p:nvSpPr>
                <p:cNvPr id="35964" name="Freeform 16">
                  <a:extLst>
                    <a:ext uri="{FF2B5EF4-FFF2-40B4-BE49-F238E27FC236}">
                      <a16:creationId xmlns:a16="http://schemas.microsoft.com/office/drawing/2014/main" id="{7109AEAA-21FD-ECB6-BB01-4C9FAB7D2D02}"/>
                    </a:ext>
                  </a:extLst>
                </p:cNvPr>
                <p:cNvSpPr/>
                <p:nvPr/>
              </p:nvSpPr>
              <p:spPr>
                <a:xfrm>
                  <a:off x="2659360" y="3078029"/>
                  <a:ext cx="471720" cy="448417"/>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65" name="Freeform 17">
                  <a:extLst>
                    <a:ext uri="{FF2B5EF4-FFF2-40B4-BE49-F238E27FC236}">
                      <a16:creationId xmlns:a16="http://schemas.microsoft.com/office/drawing/2014/main" id="{A3E8A8F4-2EAB-89E9-D637-5F2E620901B5}"/>
                    </a:ext>
                  </a:extLst>
                </p:cNvPr>
                <p:cNvSpPr/>
                <p:nvPr/>
              </p:nvSpPr>
              <p:spPr>
                <a:xfrm>
                  <a:off x="2803203" y="3230322"/>
                  <a:ext cx="200957" cy="217864"/>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66" name="Freeform 18">
                  <a:extLst>
                    <a:ext uri="{FF2B5EF4-FFF2-40B4-BE49-F238E27FC236}">
                      <a16:creationId xmlns:a16="http://schemas.microsoft.com/office/drawing/2014/main" id="{11B28C22-6542-720C-D2AE-E3197E50AE09}"/>
                    </a:ext>
                  </a:extLst>
                </p:cNvPr>
                <p:cNvSpPr/>
                <p:nvPr/>
              </p:nvSpPr>
              <p:spPr>
                <a:xfrm>
                  <a:off x="2974545" y="3158406"/>
                  <a:ext cx="116343" cy="192481"/>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sp>
              <p:nvSpPr>
                <p:cNvPr id="35967" name="Freeform 192">
                  <a:extLst>
                    <a:ext uri="{FF2B5EF4-FFF2-40B4-BE49-F238E27FC236}">
                      <a16:creationId xmlns:a16="http://schemas.microsoft.com/office/drawing/2014/main" id="{F9D9AD97-B8D8-39BE-BE72-07192816EA67}"/>
                    </a:ext>
                  </a:extLst>
                </p:cNvPr>
                <p:cNvSpPr/>
                <p:nvPr/>
              </p:nvSpPr>
              <p:spPr>
                <a:xfrm>
                  <a:off x="3266461" y="3613169"/>
                  <a:ext cx="456912" cy="435726"/>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68" name="Freeform 193">
                  <a:extLst>
                    <a:ext uri="{FF2B5EF4-FFF2-40B4-BE49-F238E27FC236}">
                      <a16:creationId xmlns:a16="http://schemas.microsoft.com/office/drawing/2014/main" id="{A01A0AF5-DD44-3B20-903A-A2025754615E}"/>
                    </a:ext>
                  </a:extLst>
                </p:cNvPr>
                <p:cNvSpPr/>
                <p:nvPr/>
              </p:nvSpPr>
              <p:spPr>
                <a:xfrm>
                  <a:off x="3403957" y="3752770"/>
                  <a:ext cx="196727" cy="217862"/>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69" name="Freeform 194">
                  <a:extLst>
                    <a:ext uri="{FF2B5EF4-FFF2-40B4-BE49-F238E27FC236}">
                      <a16:creationId xmlns:a16="http://schemas.microsoft.com/office/drawing/2014/main" id="{D35C38ED-2918-8AA2-4974-7EA111CCC894}"/>
                    </a:ext>
                  </a:extLst>
                </p:cNvPr>
                <p:cNvSpPr/>
                <p:nvPr/>
              </p:nvSpPr>
              <p:spPr>
                <a:xfrm>
                  <a:off x="3575300" y="3680854"/>
                  <a:ext cx="112112" cy="192480"/>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sp>
              <p:nvSpPr>
                <p:cNvPr id="35970" name="Freeform 195">
                  <a:extLst>
                    <a:ext uri="{FF2B5EF4-FFF2-40B4-BE49-F238E27FC236}">
                      <a16:creationId xmlns:a16="http://schemas.microsoft.com/office/drawing/2014/main" id="{732F1B30-67EA-12ED-C98C-9911D6DC5F1B}"/>
                    </a:ext>
                  </a:extLst>
                </p:cNvPr>
                <p:cNvSpPr/>
                <p:nvPr/>
              </p:nvSpPr>
              <p:spPr>
                <a:xfrm>
                  <a:off x="3499148" y="4031973"/>
                  <a:ext cx="456912" cy="435726"/>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71" name="Freeform 196">
                  <a:extLst>
                    <a:ext uri="{FF2B5EF4-FFF2-40B4-BE49-F238E27FC236}">
                      <a16:creationId xmlns:a16="http://schemas.microsoft.com/office/drawing/2014/main" id="{9FFEAC49-4F61-D094-27E8-1E10D355A6EC}"/>
                    </a:ext>
                  </a:extLst>
                </p:cNvPr>
                <p:cNvSpPr/>
                <p:nvPr/>
              </p:nvSpPr>
              <p:spPr>
                <a:xfrm>
                  <a:off x="3636644" y="4171575"/>
                  <a:ext cx="194611" cy="217862"/>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72" name="Freeform 197">
                  <a:extLst>
                    <a:ext uri="{FF2B5EF4-FFF2-40B4-BE49-F238E27FC236}">
                      <a16:creationId xmlns:a16="http://schemas.microsoft.com/office/drawing/2014/main" id="{BD38A8CD-FEB6-1ACF-0923-C430A8984DBA}"/>
                    </a:ext>
                  </a:extLst>
                </p:cNvPr>
                <p:cNvSpPr/>
                <p:nvPr/>
              </p:nvSpPr>
              <p:spPr>
                <a:xfrm>
                  <a:off x="3805871" y="4099659"/>
                  <a:ext cx="114228" cy="192480"/>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pic>
          <p:nvPicPr>
            <p:cNvPr id="24689" name="Graphic 1898">
              <a:extLst>
                <a:ext uri="{FF2B5EF4-FFF2-40B4-BE49-F238E27FC236}">
                  <a16:creationId xmlns:a16="http://schemas.microsoft.com/office/drawing/2014/main" id="{3B9B551C-15C3-8098-FF18-1DA6A22E86DF}"/>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65503" y="2671917"/>
              <a:ext cx="465374" cy="448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690" name="Graphic 1899">
              <a:extLst>
                <a:ext uri="{FF2B5EF4-FFF2-40B4-BE49-F238E27FC236}">
                  <a16:creationId xmlns:a16="http://schemas.microsoft.com/office/drawing/2014/main" id="{F983E417-767B-4244-8736-E02E8E00064B}"/>
                </a:ext>
              </a:extLst>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59939" y="2621153"/>
              <a:ext cx="465374" cy="4484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4691" name="Graphic 130">
            <a:extLst>
              <a:ext uri="{FF2B5EF4-FFF2-40B4-BE49-F238E27FC236}">
                <a16:creationId xmlns:a16="http://schemas.microsoft.com/office/drawing/2014/main" id="{D79E4056-293F-9D76-2A98-B60804F7F3DA}"/>
              </a:ext>
            </a:extLst>
          </p:cNvPr>
          <p:cNvGrpSpPr>
            <a:grpSpLocks/>
          </p:cNvGrpSpPr>
          <p:nvPr/>
        </p:nvGrpSpPr>
        <p:grpSpPr bwMode="auto">
          <a:xfrm>
            <a:off x="3976688" y="1885950"/>
            <a:ext cx="889397" cy="700088"/>
            <a:chOff x="5090414" y="2222373"/>
            <a:chExt cx="1542161" cy="1216422"/>
          </a:xfrm>
        </p:grpSpPr>
        <p:sp>
          <p:nvSpPr>
            <p:cNvPr id="35955" name="Freeform 3">
              <a:extLst>
                <a:ext uri="{FF2B5EF4-FFF2-40B4-BE49-F238E27FC236}">
                  <a16:creationId xmlns:a16="http://schemas.microsoft.com/office/drawing/2014/main" id="{EB6C629E-1AF8-B395-00C0-61DBD8F79B35}"/>
                </a:ext>
              </a:extLst>
            </p:cNvPr>
            <p:cNvSpPr/>
            <p:nvPr/>
          </p:nvSpPr>
          <p:spPr>
            <a:xfrm>
              <a:off x="5090414" y="2222373"/>
              <a:ext cx="1542161" cy="1216422"/>
            </a:xfrm>
            <a:custGeom>
              <a:avLst/>
              <a:gdLst>
                <a:gd name="connsiteX0" fmla="*/ 524276 w 1557813"/>
                <a:gd name="connsiteY0" fmla="*/ 57229 h 1221401"/>
                <a:gd name="connsiteX1" fmla="*/ 612324 w 1557813"/>
                <a:gd name="connsiteY1" fmla="*/ 13989 h 1221401"/>
                <a:gd name="connsiteX2" fmla="*/ 753469 w 1557813"/>
                <a:gd name="connsiteY2" fmla="*/ 1396 h 1221401"/>
                <a:gd name="connsiteX3" fmla="*/ 1212392 w 1557813"/>
                <a:gd name="connsiteY3" fmla="*/ 142427 h 1221401"/>
                <a:gd name="connsiteX4" fmla="*/ 1438157 w 1557813"/>
                <a:gd name="connsiteY4" fmla="*/ 242726 h 1221401"/>
                <a:gd name="connsiteX5" fmla="*/ 1532254 w 1557813"/>
                <a:gd name="connsiteY5" fmla="*/ 302850 h 1221401"/>
                <a:gd name="connsiteX6" fmla="*/ 1556786 w 1557813"/>
                <a:gd name="connsiteY6" fmla="*/ 423041 h 1221401"/>
                <a:gd name="connsiteX7" fmla="*/ 1536220 w 1557813"/>
                <a:gd name="connsiteY7" fmla="*/ 659356 h 1221401"/>
                <a:gd name="connsiteX8" fmla="*/ 1473914 w 1557813"/>
                <a:gd name="connsiteY8" fmla="*/ 915675 h 1221401"/>
                <a:gd name="connsiteX9" fmla="*/ 1277655 w 1557813"/>
                <a:gd name="connsiteY9" fmla="*/ 1114434 h 1221401"/>
                <a:gd name="connsiteX10" fmla="*/ 1055856 w 1557813"/>
                <a:gd name="connsiteY10" fmla="*/ 1166087 h 1221401"/>
                <a:gd name="connsiteX11" fmla="*/ 785462 w 1557813"/>
                <a:gd name="connsiteY11" fmla="*/ 1202752 h 1221401"/>
                <a:gd name="connsiteX12" fmla="*/ 397850 w 1557813"/>
                <a:gd name="connsiteY12" fmla="*/ 1195397 h 1221401"/>
                <a:gd name="connsiteX13" fmla="*/ 157366 w 1557813"/>
                <a:gd name="connsiteY13" fmla="*/ 1015249 h 1221401"/>
                <a:gd name="connsiteX14" fmla="*/ 1232 w 1557813"/>
                <a:gd name="connsiteY14" fmla="*/ 706106 h 1221401"/>
                <a:gd name="connsiteX15" fmla="*/ 164423 w 1557813"/>
                <a:gd name="connsiteY15" fmla="*/ 382141 h 1221401"/>
                <a:gd name="connsiteX16" fmla="*/ 524276 w 1557813"/>
                <a:gd name="connsiteY16" fmla="*/ 57229 h 122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7813" h="1221401">
                  <a:moveTo>
                    <a:pt x="524276" y="57229"/>
                  </a:moveTo>
                  <a:cubicBezTo>
                    <a:pt x="551121" y="39568"/>
                    <a:pt x="580743" y="25022"/>
                    <a:pt x="612324" y="13989"/>
                  </a:cubicBezTo>
                  <a:cubicBezTo>
                    <a:pt x="656818" y="-164"/>
                    <a:pt x="705816" y="-1835"/>
                    <a:pt x="753469" y="1396"/>
                  </a:cubicBezTo>
                  <a:cubicBezTo>
                    <a:pt x="917332" y="12541"/>
                    <a:pt x="1067483" y="78125"/>
                    <a:pt x="1212392" y="142427"/>
                  </a:cubicBezTo>
                  <a:lnTo>
                    <a:pt x="1438157" y="242726"/>
                  </a:lnTo>
                  <a:cubicBezTo>
                    <a:pt x="1473444" y="258384"/>
                    <a:pt x="1510276" y="275156"/>
                    <a:pt x="1532254" y="302850"/>
                  </a:cubicBezTo>
                  <a:cubicBezTo>
                    <a:pt x="1559744" y="337341"/>
                    <a:pt x="1559139" y="381751"/>
                    <a:pt x="1556786" y="423041"/>
                  </a:cubicBezTo>
                  <a:cubicBezTo>
                    <a:pt x="1552303" y="501943"/>
                    <a:pt x="1545448" y="580716"/>
                    <a:pt x="1536220" y="659356"/>
                  </a:cubicBezTo>
                  <a:cubicBezTo>
                    <a:pt x="1525802" y="746337"/>
                    <a:pt x="1512158" y="834154"/>
                    <a:pt x="1473914" y="915675"/>
                  </a:cubicBezTo>
                  <a:cubicBezTo>
                    <a:pt x="1435671" y="997196"/>
                    <a:pt x="1370273" y="1072698"/>
                    <a:pt x="1277655" y="1114434"/>
                  </a:cubicBezTo>
                  <a:cubicBezTo>
                    <a:pt x="1209771" y="1145025"/>
                    <a:pt x="1131940" y="1155779"/>
                    <a:pt x="1055856" y="1166087"/>
                  </a:cubicBezTo>
                  <a:lnTo>
                    <a:pt x="785462" y="1202752"/>
                  </a:lnTo>
                  <a:cubicBezTo>
                    <a:pt x="656079" y="1220304"/>
                    <a:pt x="518832" y="1237021"/>
                    <a:pt x="397850" y="1195397"/>
                  </a:cubicBezTo>
                  <a:cubicBezTo>
                    <a:pt x="297032" y="1160682"/>
                    <a:pt x="220680" y="1089526"/>
                    <a:pt x="157366" y="1015249"/>
                  </a:cubicBezTo>
                  <a:cubicBezTo>
                    <a:pt x="78526" y="922974"/>
                    <a:pt x="11986" y="819110"/>
                    <a:pt x="1232" y="706106"/>
                  </a:cubicBezTo>
                  <a:cubicBezTo>
                    <a:pt x="-11739" y="568809"/>
                    <a:pt x="80072" y="487734"/>
                    <a:pt x="164423" y="382141"/>
                  </a:cubicBezTo>
                  <a:cubicBezTo>
                    <a:pt x="264300" y="257102"/>
                    <a:pt x="377821" y="147220"/>
                    <a:pt x="524276" y="57229"/>
                  </a:cubicBezTo>
                  <a:close/>
                </a:path>
              </a:pathLst>
            </a:custGeom>
            <a:solidFill>
              <a:schemeClr val="tx2"/>
            </a:solidFill>
            <a:ln w="34925" cap="flat">
              <a:solidFill>
                <a:srgbClr val="585863"/>
              </a:solidFill>
              <a:prstDash val="solid"/>
              <a:miter/>
            </a:ln>
          </p:spPr>
          <p:txBody>
            <a:bodyPr anchor="ctr"/>
            <a:lstStyle/>
            <a:p>
              <a:pPr fontAlgn="auto">
                <a:buSzTx/>
              </a:pPr>
              <a:endParaRPr lang="en-US" sz="1013"/>
            </a:p>
          </p:txBody>
        </p:sp>
        <p:sp>
          <p:nvSpPr>
            <p:cNvPr id="35956" name="Freeform 4">
              <a:extLst>
                <a:ext uri="{FF2B5EF4-FFF2-40B4-BE49-F238E27FC236}">
                  <a16:creationId xmlns:a16="http://schemas.microsoft.com/office/drawing/2014/main" id="{C7530281-021A-A1FD-09FD-B33C4D671BDA}"/>
                </a:ext>
              </a:extLst>
            </p:cNvPr>
            <p:cNvSpPr/>
            <p:nvPr/>
          </p:nvSpPr>
          <p:spPr>
            <a:xfrm>
              <a:off x="5565242" y="2619572"/>
              <a:ext cx="664760" cy="612348"/>
            </a:xfrm>
            <a:custGeom>
              <a:avLst/>
              <a:gdLst>
                <a:gd name="connsiteX0" fmla="*/ 665399 w 665398"/>
                <a:gd name="connsiteY0" fmla="*/ 306468 h 612936"/>
                <a:gd name="connsiteX1" fmla="*/ 332699 w 665398"/>
                <a:gd name="connsiteY1" fmla="*/ 612937 h 612936"/>
                <a:gd name="connsiteX2" fmla="*/ 0 w 665398"/>
                <a:gd name="connsiteY2" fmla="*/ 306468 h 612936"/>
                <a:gd name="connsiteX3" fmla="*/ 332699 w 665398"/>
                <a:gd name="connsiteY3" fmla="*/ 0 h 612936"/>
                <a:gd name="connsiteX4" fmla="*/ 665399 w 665398"/>
                <a:gd name="connsiteY4" fmla="*/ 306468 h 61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398" h="612936">
                  <a:moveTo>
                    <a:pt x="665399" y="306468"/>
                  </a:moveTo>
                  <a:cubicBezTo>
                    <a:pt x="665399" y="475726"/>
                    <a:pt x="516444" y="612937"/>
                    <a:pt x="332699" y="612937"/>
                  </a:cubicBezTo>
                  <a:cubicBezTo>
                    <a:pt x="148955" y="612937"/>
                    <a:pt x="0" y="475726"/>
                    <a:pt x="0" y="306468"/>
                  </a:cubicBezTo>
                  <a:cubicBezTo>
                    <a:pt x="0" y="137211"/>
                    <a:pt x="148955" y="0"/>
                    <a:pt x="332699" y="0"/>
                  </a:cubicBezTo>
                  <a:cubicBezTo>
                    <a:pt x="516444" y="0"/>
                    <a:pt x="665399" y="137211"/>
                    <a:pt x="665399" y="306468"/>
                  </a:cubicBezTo>
                  <a:close/>
                </a:path>
              </a:pathLst>
            </a:custGeom>
            <a:solidFill>
              <a:srgbClr val="E3E7F7">
                <a:alpha val="48000"/>
              </a:srgbClr>
            </a:solidFill>
            <a:ln w="6684" cap="flat">
              <a:noFill/>
              <a:prstDash val="solid"/>
              <a:miter/>
            </a:ln>
          </p:spPr>
          <p:txBody>
            <a:bodyPr anchor="ctr"/>
            <a:lstStyle/>
            <a:p>
              <a:pPr fontAlgn="auto">
                <a:buSzTx/>
              </a:pPr>
              <a:endParaRPr lang="en-US" sz="1013"/>
            </a:p>
          </p:txBody>
        </p:sp>
        <p:sp>
          <p:nvSpPr>
            <p:cNvPr id="35957" name="Freeform 6">
              <a:extLst>
                <a:ext uri="{FF2B5EF4-FFF2-40B4-BE49-F238E27FC236}">
                  <a16:creationId xmlns:a16="http://schemas.microsoft.com/office/drawing/2014/main" id="{0FB0586D-24E0-967C-F340-D38E0945F8DE}"/>
                </a:ext>
              </a:extLst>
            </p:cNvPr>
            <p:cNvSpPr/>
            <p:nvPr/>
          </p:nvSpPr>
          <p:spPr>
            <a:xfrm>
              <a:off x="6143295" y="2420973"/>
              <a:ext cx="386057" cy="535806"/>
            </a:xfrm>
            <a:custGeom>
              <a:avLst/>
              <a:gdLst>
                <a:gd name="connsiteX0" fmla="*/ 296539 w 384943"/>
                <a:gd name="connsiteY0" fmla="*/ 112502 h 535428"/>
                <a:gd name="connsiteX1" fmla="*/ 374371 w 384943"/>
                <a:gd name="connsiteY1" fmla="*/ 164713 h 535428"/>
                <a:gd name="connsiteX2" fmla="*/ 383646 w 384943"/>
                <a:gd name="connsiteY2" fmla="*/ 213581 h 535428"/>
                <a:gd name="connsiteX3" fmla="*/ 349301 w 384943"/>
                <a:gd name="connsiteY3" fmla="*/ 535428 h 535428"/>
                <a:gd name="connsiteX4" fmla="*/ 313006 w 384943"/>
                <a:gd name="connsiteY4" fmla="*/ 275654 h 535428"/>
                <a:gd name="connsiteX5" fmla="*/ 168030 w 384943"/>
                <a:gd name="connsiteY5" fmla="*/ 133342 h 535428"/>
                <a:gd name="connsiteX6" fmla="*/ 0 w 384943"/>
                <a:gd name="connsiteY6" fmla="*/ 0 h 535428"/>
                <a:gd name="connsiteX7" fmla="*/ 296539 w 384943"/>
                <a:gd name="connsiteY7" fmla="*/ 112502 h 53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943" h="535428">
                  <a:moveTo>
                    <a:pt x="296539" y="112502"/>
                  </a:moveTo>
                  <a:cubicBezTo>
                    <a:pt x="327255" y="124705"/>
                    <a:pt x="360256" y="138969"/>
                    <a:pt x="374371" y="164713"/>
                  </a:cubicBezTo>
                  <a:cubicBezTo>
                    <a:pt x="382638" y="179813"/>
                    <a:pt x="383243" y="196976"/>
                    <a:pt x="383646" y="213581"/>
                  </a:cubicBezTo>
                  <a:cubicBezTo>
                    <a:pt x="386334" y="321792"/>
                    <a:pt x="388620" y="432232"/>
                    <a:pt x="349301" y="535428"/>
                  </a:cubicBezTo>
                  <a:cubicBezTo>
                    <a:pt x="315695" y="452347"/>
                    <a:pt x="349301" y="357955"/>
                    <a:pt x="313006" y="275654"/>
                  </a:cubicBezTo>
                  <a:cubicBezTo>
                    <a:pt x="286390" y="215252"/>
                    <a:pt x="226975" y="172347"/>
                    <a:pt x="168030" y="133342"/>
                  </a:cubicBezTo>
                  <a:cubicBezTo>
                    <a:pt x="116344" y="99184"/>
                    <a:pt x="20164" y="54273"/>
                    <a:pt x="0" y="0"/>
                  </a:cubicBezTo>
                  <a:cubicBezTo>
                    <a:pt x="99877" y="20506"/>
                    <a:pt x="203249" y="75280"/>
                    <a:pt x="296539" y="112502"/>
                  </a:cubicBezTo>
                  <a:close/>
                </a:path>
              </a:pathLst>
            </a:custGeom>
            <a:solidFill>
              <a:srgbClr val="FFFFFF"/>
            </a:solidFill>
            <a:ln w="6684" cap="flat">
              <a:noFill/>
              <a:prstDash val="solid"/>
              <a:miter/>
            </a:ln>
          </p:spPr>
          <p:txBody>
            <a:bodyPr anchor="ctr"/>
            <a:lstStyle/>
            <a:p>
              <a:pPr fontAlgn="auto">
                <a:buSzTx/>
              </a:pPr>
              <a:endParaRPr lang="en-US" sz="1013"/>
            </a:p>
          </p:txBody>
        </p:sp>
      </p:grpSp>
      <p:pic>
        <p:nvPicPr>
          <p:cNvPr id="24698" name="Graphic 1922">
            <a:extLst>
              <a:ext uri="{FF2B5EF4-FFF2-40B4-BE49-F238E27FC236}">
                <a16:creationId xmlns:a16="http://schemas.microsoft.com/office/drawing/2014/main" id="{724318D0-26E3-9612-D4B2-B1BA04166211}"/>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3740000">
            <a:off x="4310062" y="2600325"/>
            <a:ext cx="205979" cy="1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699" name="Graphic 117">
            <a:extLst>
              <a:ext uri="{FF2B5EF4-FFF2-40B4-BE49-F238E27FC236}">
                <a16:creationId xmlns:a16="http://schemas.microsoft.com/office/drawing/2014/main" id="{9E1F2750-0345-01A0-4352-52195C3181A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440000">
            <a:off x="4057650" y="2321719"/>
            <a:ext cx="204788" cy="158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4700" name="Group 164">
            <a:extLst>
              <a:ext uri="{FF2B5EF4-FFF2-40B4-BE49-F238E27FC236}">
                <a16:creationId xmlns:a16="http://schemas.microsoft.com/office/drawing/2014/main" id="{213F7CA5-6902-B3F7-C776-7292CB4F35DB}"/>
              </a:ext>
            </a:extLst>
          </p:cNvPr>
          <p:cNvGrpSpPr>
            <a:grpSpLocks/>
          </p:cNvGrpSpPr>
          <p:nvPr/>
        </p:nvGrpSpPr>
        <p:grpSpPr bwMode="auto">
          <a:xfrm>
            <a:off x="4362451" y="2447926"/>
            <a:ext cx="698897" cy="737433"/>
            <a:chOff x="5723349" y="3209596"/>
            <a:chExt cx="1242704" cy="1309982"/>
          </a:xfrm>
        </p:grpSpPr>
        <p:pic>
          <p:nvPicPr>
            <p:cNvPr id="24701" name="Graphic 1900">
              <a:extLst>
                <a:ext uri="{FF2B5EF4-FFF2-40B4-BE49-F238E27FC236}">
                  <a16:creationId xmlns:a16="http://schemas.microsoft.com/office/drawing/2014/main" id="{8E70683C-762F-4741-EFE6-54E048CFD4E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3740000">
              <a:off x="5943093" y="3363841"/>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02" name="Graphic 1906">
              <a:extLst>
                <a:ext uri="{FF2B5EF4-FFF2-40B4-BE49-F238E27FC236}">
                  <a16:creationId xmlns:a16="http://schemas.microsoft.com/office/drawing/2014/main" id="{D25A4E2F-B266-7ADE-F2DA-785C14330B67}"/>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440000">
              <a:off x="5782504" y="3986051"/>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03" name="Graphic 1908">
              <a:extLst>
                <a:ext uri="{FF2B5EF4-FFF2-40B4-BE49-F238E27FC236}">
                  <a16:creationId xmlns:a16="http://schemas.microsoft.com/office/drawing/2014/main" id="{F8AB7805-B2E4-2EAB-2E7B-90A0B954552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020000">
              <a:off x="6087118" y="4238400"/>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05" name="Graphic 1917">
              <a:extLst>
                <a:ext uri="{FF2B5EF4-FFF2-40B4-BE49-F238E27FC236}">
                  <a16:creationId xmlns:a16="http://schemas.microsoft.com/office/drawing/2014/main" id="{B5B8D207-2629-FE40-67A5-D01CFF20AF4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6600293" y="3927274"/>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08" name="Graphic 116">
              <a:extLst>
                <a:ext uri="{FF2B5EF4-FFF2-40B4-BE49-F238E27FC236}">
                  <a16:creationId xmlns:a16="http://schemas.microsoft.com/office/drawing/2014/main" id="{AAC26809-1E22-1D8D-003D-5888188345A6}"/>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21120000">
              <a:off x="6438376" y="3370248"/>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09" name="Graphic 106">
              <a:extLst>
                <a:ext uri="{FF2B5EF4-FFF2-40B4-BE49-F238E27FC236}">
                  <a16:creationId xmlns:a16="http://schemas.microsoft.com/office/drawing/2014/main" id="{F101B8E0-3751-B53B-4FD0-DE550C962EEB}"/>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10800000">
              <a:off x="5723349" y="3209596"/>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cxnSp>
        <p:nvCxnSpPr>
          <p:cNvPr id="24710" name="Straight Connector 31">
            <a:extLst>
              <a:ext uri="{FF2B5EF4-FFF2-40B4-BE49-F238E27FC236}">
                <a16:creationId xmlns:a16="http://schemas.microsoft.com/office/drawing/2014/main" id="{CA681DA0-F3B2-1D74-2158-76B6414E497C}"/>
              </a:ext>
            </a:extLst>
          </p:cNvPr>
          <p:cNvCxnSpPr>
            <a:cxnSpLocks noChangeShapeType="1"/>
          </p:cNvCxnSpPr>
          <p:nvPr/>
        </p:nvCxnSpPr>
        <p:spPr bwMode="auto">
          <a:xfrm>
            <a:off x="1534716" y="1478756"/>
            <a:ext cx="6096000" cy="0"/>
          </a:xfrm>
          <a:prstGeom prst="line">
            <a:avLst/>
          </a:prstGeom>
          <a:noFill/>
          <a:ln w="28575" algn="ctr">
            <a:solidFill>
              <a:srgbClr val="7B9AEB"/>
            </a:solidFill>
            <a:round/>
            <a:headEnd/>
            <a:tailEnd/>
          </a:ln>
          <a:extLst>
            <a:ext uri="{909E8E84-426E-40DD-AFC4-6F175D3DCCD1}">
              <a14:hiddenFill xmlns:a14="http://schemas.microsoft.com/office/drawing/2010/main">
                <a:noFill/>
              </a14:hiddenFill>
            </a:ext>
          </a:extLst>
        </p:spPr>
      </p:cxnSp>
      <p:sp>
        <p:nvSpPr>
          <p:cNvPr id="35887" name="TextBox 32">
            <a:extLst>
              <a:ext uri="{FF2B5EF4-FFF2-40B4-BE49-F238E27FC236}">
                <a16:creationId xmlns:a16="http://schemas.microsoft.com/office/drawing/2014/main" id="{05036896-030B-DEFB-A712-42CB2C78B360}"/>
              </a:ext>
            </a:extLst>
          </p:cNvPr>
          <p:cNvSpPr txBox="1"/>
          <p:nvPr/>
        </p:nvSpPr>
        <p:spPr>
          <a:xfrm>
            <a:off x="1940719" y="1628775"/>
            <a:ext cx="1460897" cy="121252"/>
          </a:xfrm>
          <a:prstGeom prst="rect">
            <a:avLst/>
          </a:prstGeom>
          <a:noFill/>
          <a:ln w="9525" cap="flat" cmpd="sng" algn="ctr">
            <a:noFill/>
            <a:prstDash val="solid"/>
            <a:round/>
            <a:headEnd type="none" w="med" len="med"/>
            <a:tailEnd type="none" w="med" len="med"/>
          </a:ln>
        </p:spPr>
        <p:txBody>
          <a:bodyPr lIns="0" tIns="0" rIns="0" bIns="0">
            <a:spAutoFit/>
          </a:bodyPr>
          <a:lstStyle/>
          <a:p>
            <a:pPr algn="ctr" defTabSz="514337">
              <a:spcBef>
                <a:spcPts val="113"/>
              </a:spcBef>
            </a:pPr>
            <a:r>
              <a:rPr lang="de" sz="788" b="1">
                <a:ln w="9525" cap="flat" cmpd="sng" algn="ctr">
                  <a:noFill/>
                  <a:prstDash val="solid"/>
                  <a:round/>
                  <a:headEnd type="none" w="med" len="med"/>
                  <a:tailEnd type="none" w="med" len="med"/>
                </a:ln>
                <a:solidFill>
                  <a:srgbClr val="D9D9D9"/>
                </a:solidFill>
                <a:ea typeface="Arial"/>
              </a:rPr>
              <a:t>NORMOGLYKÄMIE</a:t>
            </a:r>
          </a:p>
        </p:txBody>
      </p:sp>
      <p:sp>
        <p:nvSpPr>
          <p:cNvPr id="35888" name="Rectangle: Rounded Corners 2">
            <a:extLst>
              <a:ext uri="{FF2B5EF4-FFF2-40B4-BE49-F238E27FC236}">
                <a16:creationId xmlns:a16="http://schemas.microsoft.com/office/drawing/2014/main" id="{5C1F3301-7EEA-6EBB-7426-5F376C741AC6}"/>
              </a:ext>
            </a:extLst>
          </p:cNvPr>
          <p:cNvSpPr/>
          <p:nvPr/>
        </p:nvSpPr>
        <p:spPr>
          <a:xfrm>
            <a:off x="1771650" y="1394223"/>
            <a:ext cx="1800225" cy="169069"/>
          </a:xfrm>
          <a:prstGeom prst="roundRect">
            <a:avLst/>
          </a:prstGeom>
          <a:solidFill>
            <a:srgbClr val="D9D9D9"/>
          </a:solidFill>
          <a:ln w="12700" cap="flat" cmpd="sng" algn="ctr">
            <a:noFill/>
            <a:prstDash val="solid"/>
            <a:miter lim="800000"/>
          </a:ln>
          <a:effectLst/>
        </p:spPr>
        <p:txBody>
          <a:bodyPr anchor="ctr"/>
          <a:lstStyle/>
          <a:p>
            <a:pPr algn="ctr" defTabSz="514337"/>
            <a:r>
              <a:rPr lang="de" sz="900" b="1">
                <a:ln w="9525" cap="flat" cmpd="sng" algn="ctr">
                  <a:noFill/>
                  <a:prstDash val="solid"/>
                  <a:round/>
                  <a:headEnd type="none" w="med" len="med"/>
                  <a:tailEnd type="none" w="med" len="med"/>
                </a:ln>
                <a:solidFill>
                  <a:srgbClr val="FFFFFF"/>
                </a:solidFill>
                <a:ea typeface="Arial"/>
              </a:rPr>
              <a:t>STADIUM 1</a:t>
            </a:r>
          </a:p>
        </p:txBody>
      </p:sp>
      <p:sp>
        <p:nvSpPr>
          <p:cNvPr id="35889" name="Rectangle: Rounded Corners 93">
            <a:extLst>
              <a:ext uri="{FF2B5EF4-FFF2-40B4-BE49-F238E27FC236}">
                <a16:creationId xmlns:a16="http://schemas.microsoft.com/office/drawing/2014/main" id="{B0BE4CE7-BCBC-11E7-F23A-6962E4BC6425}"/>
              </a:ext>
            </a:extLst>
          </p:cNvPr>
          <p:cNvSpPr/>
          <p:nvPr/>
        </p:nvSpPr>
        <p:spPr>
          <a:xfrm>
            <a:off x="3679031" y="1394223"/>
            <a:ext cx="1800225" cy="169069"/>
          </a:xfrm>
          <a:prstGeom prst="roundRect">
            <a:avLst/>
          </a:prstGeom>
          <a:solidFill>
            <a:srgbClr val="D9D9D9"/>
          </a:solidFill>
          <a:ln w="12700" cap="flat" cmpd="sng" algn="ctr">
            <a:noFill/>
            <a:prstDash val="solid"/>
            <a:miter lim="800000"/>
          </a:ln>
          <a:effectLst/>
        </p:spPr>
        <p:txBody>
          <a:bodyPr anchor="ctr"/>
          <a:lstStyle/>
          <a:p>
            <a:pPr algn="ctr" defTabSz="514337"/>
            <a:r>
              <a:rPr lang="de" sz="900" b="1">
                <a:ln w="9525" cap="flat" cmpd="sng" algn="ctr">
                  <a:noFill/>
                  <a:prstDash val="solid"/>
                  <a:round/>
                  <a:headEnd type="none" w="med" len="med"/>
                  <a:tailEnd type="none" w="med" len="med"/>
                </a:ln>
                <a:solidFill>
                  <a:srgbClr val="FFFFFF"/>
                </a:solidFill>
                <a:ea typeface="Arial"/>
              </a:rPr>
              <a:t>STADIUM 2</a:t>
            </a:r>
          </a:p>
        </p:txBody>
      </p:sp>
      <p:sp>
        <p:nvSpPr>
          <p:cNvPr id="35890" name="Rectangle: Rounded Corners 94">
            <a:extLst>
              <a:ext uri="{FF2B5EF4-FFF2-40B4-BE49-F238E27FC236}">
                <a16:creationId xmlns:a16="http://schemas.microsoft.com/office/drawing/2014/main" id="{9AD8DCFF-C5F9-D709-4FEC-A96867064155}"/>
              </a:ext>
            </a:extLst>
          </p:cNvPr>
          <p:cNvSpPr/>
          <p:nvPr/>
        </p:nvSpPr>
        <p:spPr>
          <a:xfrm>
            <a:off x="5587604" y="1394223"/>
            <a:ext cx="1800225" cy="169069"/>
          </a:xfrm>
          <a:prstGeom prst="roundRect">
            <a:avLst/>
          </a:prstGeom>
          <a:solidFill>
            <a:schemeClr val="accent3"/>
          </a:solidFill>
          <a:ln w="12700" cap="flat" cmpd="sng" algn="ctr">
            <a:noFill/>
            <a:prstDash val="solid"/>
            <a:miter lim="800000"/>
          </a:ln>
          <a:effectLst/>
        </p:spPr>
        <p:txBody>
          <a:bodyPr anchor="ctr"/>
          <a:lstStyle/>
          <a:p>
            <a:pPr algn="ctr" defTabSz="514337"/>
            <a:r>
              <a:rPr lang="de" sz="900" b="1">
                <a:ln w="9525" cap="flat" cmpd="sng" algn="ctr">
                  <a:noFill/>
                  <a:prstDash val="solid"/>
                  <a:round/>
                  <a:headEnd type="none" w="med" len="med"/>
                  <a:tailEnd type="none" w="med" len="med"/>
                </a:ln>
                <a:solidFill>
                  <a:srgbClr val="FFFFFF"/>
                </a:solidFill>
                <a:ea typeface="Arial"/>
              </a:rPr>
              <a:t>STADIUM 3</a:t>
            </a:r>
          </a:p>
        </p:txBody>
      </p:sp>
      <p:sp>
        <p:nvSpPr>
          <p:cNvPr id="35891" name="TextBox 60">
            <a:extLst>
              <a:ext uri="{FF2B5EF4-FFF2-40B4-BE49-F238E27FC236}">
                <a16:creationId xmlns:a16="http://schemas.microsoft.com/office/drawing/2014/main" id="{BAA521A7-99F9-3E0A-1E7F-842506C96A42}"/>
              </a:ext>
            </a:extLst>
          </p:cNvPr>
          <p:cNvSpPr txBox="1"/>
          <p:nvPr/>
        </p:nvSpPr>
        <p:spPr>
          <a:xfrm>
            <a:off x="3845719" y="1628775"/>
            <a:ext cx="1460897" cy="121252"/>
          </a:xfrm>
          <a:prstGeom prst="rect">
            <a:avLst/>
          </a:prstGeom>
          <a:noFill/>
          <a:ln w="9525" cap="flat" cmpd="sng" algn="ctr">
            <a:noFill/>
            <a:prstDash val="solid"/>
            <a:round/>
            <a:headEnd type="none" w="med" len="med"/>
            <a:tailEnd type="none" w="med" len="med"/>
          </a:ln>
        </p:spPr>
        <p:txBody>
          <a:bodyPr lIns="0" tIns="0" rIns="0" bIns="0">
            <a:spAutoFit/>
          </a:bodyPr>
          <a:lstStyle/>
          <a:p>
            <a:pPr algn="ctr" defTabSz="514337">
              <a:spcBef>
                <a:spcPts val="113"/>
              </a:spcBef>
            </a:pPr>
            <a:r>
              <a:rPr lang="de" sz="788" b="1">
                <a:ln w="9525" cap="flat" cmpd="sng" algn="ctr">
                  <a:noFill/>
                  <a:prstDash val="solid"/>
                  <a:round/>
                  <a:headEnd type="none" w="med" len="med"/>
                  <a:tailEnd type="none" w="med" len="med"/>
                </a:ln>
                <a:solidFill>
                  <a:srgbClr val="D9D9D9"/>
                </a:solidFill>
                <a:ea typeface="Arial"/>
              </a:rPr>
              <a:t>DYSGLYKÄMIE</a:t>
            </a:r>
          </a:p>
        </p:txBody>
      </p:sp>
      <p:sp>
        <p:nvSpPr>
          <p:cNvPr id="35892" name="TextBox 61">
            <a:extLst>
              <a:ext uri="{FF2B5EF4-FFF2-40B4-BE49-F238E27FC236}">
                <a16:creationId xmlns:a16="http://schemas.microsoft.com/office/drawing/2014/main" id="{A068E767-D9D7-D8A5-FB8F-EC0279CF7D87}"/>
              </a:ext>
            </a:extLst>
          </p:cNvPr>
          <p:cNvSpPr txBox="1"/>
          <p:nvPr/>
        </p:nvSpPr>
        <p:spPr>
          <a:xfrm>
            <a:off x="5729288" y="1628775"/>
            <a:ext cx="1460897" cy="121252"/>
          </a:xfrm>
          <a:prstGeom prst="rect">
            <a:avLst/>
          </a:prstGeom>
          <a:noFill/>
          <a:ln w="9525" cap="flat" cmpd="sng" algn="ctr">
            <a:noFill/>
            <a:prstDash val="solid"/>
            <a:round/>
            <a:headEnd type="none" w="med" len="med"/>
            <a:tailEnd type="none" w="med" len="med"/>
          </a:ln>
        </p:spPr>
        <p:txBody>
          <a:bodyPr lIns="0" tIns="0" rIns="0" bIns="0">
            <a:spAutoFit/>
          </a:bodyPr>
          <a:lstStyle/>
          <a:p>
            <a:pPr algn="ctr" defTabSz="514337">
              <a:spcBef>
                <a:spcPts val="113"/>
              </a:spcBef>
            </a:pPr>
            <a:r>
              <a:rPr lang="de" sz="788" b="1">
                <a:ln w="9525" cap="flat" cmpd="sng" algn="ctr">
                  <a:noFill/>
                  <a:prstDash val="solid"/>
                  <a:round/>
                  <a:headEnd type="none" w="med" len="med"/>
                  <a:tailEnd type="none" w="med" len="med"/>
                </a:ln>
                <a:solidFill>
                  <a:srgbClr val="004F72"/>
                </a:solidFill>
                <a:ea typeface="Arial"/>
              </a:rPr>
              <a:t>HYPERGLYKÄMIE</a:t>
            </a:r>
            <a:r>
              <a:rPr lang="de" sz="788" b="1" baseline="30000">
                <a:ln w="9525" cap="flat" cmpd="sng" algn="ctr">
                  <a:noFill/>
                  <a:prstDash val="solid"/>
                  <a:round/>
                  <a:headEnd type="none" w="med" len="med"/>
                  <a:tailEnd type="none" w="med" len="med"/>
                </a:ln>
                <a:solidFill>
                  <a:srgbClr val="004F72"/>
                </a:solidFill>
                <a:ea typeface="Arial"/>
              </a:rPr>
              <a:t>1,3</a:t>
            </a:r>
          </a:p>
        </p:txBody>
      </p:sp>
      <p:sp>
        <p:nvSpPr>
          <p:cNvPr id="24718" name="Isosceles Triangle 115">
            <a:extLst>
              <a:ext uri="{FF2B5EF4-FFF2-40B4-BE49-F238E27FC236}">
                <a16:creationId xmlns:a16="http://schemas.microsoft.com/office/drawing/2014/main" id="{F3E09068-EE94-7521-9189-3A599A564D45}"/>
              </a:ext>
            </a:extLst>
          </p:cNvPr>
          <p:cNvSpPr>
            <a:spLocks noChangeArrowheads="1"/>
          </p:cNvSpPr>
          <p:nvPr/>
        </p:nvSpPr>
        <p:spPr bwMode="auto">
          <a:xfrm rot="20700000">
            <a:off x="2609850" y="2383631"/>
            <a:ext cx="61913"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4719" name="Isosceles Triangle 115">
            <a:extLst>
              <a:ext uri="{FF2B5EF4-FFF2-40B4-BE49-F238E27FC236}">
                <a16:creationId xmlns:a16="http://schemas.microsoft.com/office/drawing/2014/main" id="{C65F3BB5-845F-8ECE-ECE1-08EF7C1041C6}"/>
              </a:ext>
            </a:extLst>
          </p:cNvPr>
          <p:cNvSpPr>
            <a:spLocks noChangeArrowheads="1"/>
          </p:cNvSpPr>
          <p:nvPr/>
        </p:nvSpPr>
        <p:spPr bwMode="auto">
          <a:xfrm rot="20700000">
            <a:off x="2818210" y="2081212"/>
            <a:ext cx="61913"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4720" name="Isosceles Triangle 115">
            <a:extLst>
              <a:ext uri="{FF2B5EF4-FFF2-40B4-BE49-F238E27FC236}">
                <a16:creationId xmlns:a16="http://schemas.microsoft.com/office/drawing/2014/main" id="{A0DD8B44-EB29-D04B-702A-26D814299B22}"/>
              </a:ext>
            </a:extLst>
          </p:cNvPr>
          <p:cNvSpPr>
            <a:spLocks noChangeArrowheads="1"/>
          </p:cNvSpPr>
          <p:nvPr/>
        </p:nvSpPr>
        <p:spPr bwMode="auto">
          <a:xfrm rot="20700000">
            <a:off x="3133725" y="2177653"/>
            <a:ext cx="61913"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4721" name="Isosceles Triangle 115">
            <a:extLst>
              <a:ext uri="{FF2B5EF4-FFF2-40B4-BE49-F238E27FC236}">
                <a16:creationId xmlns:a16="http://schemas.microsoft.com/office/drawing/2014/main" id="{7F112B24-5317-4B32-C4A6-2833A424A478}"/>
              </a:ext>
            </a:extLst>
          </p:cNvPr>
          <p:cNvSpPr>
            <a:spLocks noChangeArrowheads="1"/>
          </p:cNvSpPr>
          <p:nvPr/>
        </p:nvSpPr>
        <p:spPr bwMode="auto">
          <a:xfrm rot="20700000">
            <a:off x="3127772" y="2612231"/>
            <a:ext cx="61913" cy="53579"/>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4722" name="Isosceles Triangle 115">
            <a:extLst>
              <a:ext uri="{FF2B5EF4-FFF2-40B4-BE49-F238E27FC236}">
                <a16:creationId xmlns:a16="http://schemas.microsoft.com/office/drawing/2014/main" id="{BC7EE541-37F9-A7EB-C982-8CCA2F12FA6A}"/>
              </a:ext>
            </a:extLst>
          </p:cNvPr>
          <p:cNvSpPr>
            <a:spLocks noChangeArrowheads="1"/>
          </p:cNvSpPr>
          <p:nvPr/>
        </p:nvSpPr>
        <p:spPr bwMode="auto">
          <a:xfrm rot="20700000">
            <a:off x="3344466" y="2868216"/>
            <a:ext cx="60722"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4723" name="Isosceles Triangle 113">
            <a:extLst>
              <a:ext uri="{FF2B5EF4-FFF2-40B4-BE49-F238E27FC236}">
                <a16:creationId xmlns:a16="http://schemas.microsoft.com/office/drawing/2014/main" id="{8C569470-23AA-C6F3-8FF1-184C1F91E2D5}"/>
              </a:ext>
            </a:extLst>
          </p:cNvPr>
          <p:cNvSpPr>
            <a:spLocks noChangeArrowheads="1"/>
          </p:cNvSpPr>
          <p:nvPr/>
        </p:nvSpPr>
        <p:spPr bwMode="auto">
          <a:xfrm rot="4500000">
            <a:off x="1803797" y="2843212"/>
            <a:ext cx="61913" cy="5238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4724" name="Isosceles Triangle 115">
            <a:extLst>
              <a:ext uri="{FF2B5EF4-FFF2-40B4-BE49-F238E27FC236}">
                <a16:creationId xmlns:a16="http://schemas.microsoft.com/office/drawing/2014/main" id="{A9951640-4756-9FD2-6218-41A19F41127F}"/>
              </a:ext>
            </a:extLst>
          </p:cNvPr>
          <p:cNvSpPr>
            <a:spLocks noChangeArrowheads="1"/>
          </p:cNvSpPr>
          <p:nvPr/>
        </p:nvSpPr>
        <p:spPr bwMode="auto">
          <a:xfrm rot="20700000">
            <a:off x="2280047" y="1989535"/>
            <a:ext cx="60722" cy="53578"/>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sp>
        <p:nvSpPr>
          <p:cNvPr id="24725" name="Isosceles Triangle 99">
            <a:extLst>
              <a:ext uri="{FF2B5EF4-FFF2-40B4-BE49-F238E27FC236}">
                <a16:creationId xmlns:a16="http://schemas.microsoft.com/office/drawing/2014/main" id="{BB46E8D8-EA38-2A69-A61C-F089DA51B44F}"/>
              </a:ext>
            </a:extLst>
          </p:cNvPr>
          <p:cNvSpPr>
            <a:spLocks noChangeArrowheads="1"/>
          </p:cNvSpPr>
          <p:nvPr/>
        </p:nvSpPr>
        <p:spPr bwMode="auto">
          <a:xfrm rot="18900000">
            <a:off x="1820466" y="2302669"/>
            <a:ext cx="60722" cy="53579"/>
          </a:xfrm>
          <a:prstGeom prst="triangle">
            <a:avLst>
              <a:gd name="adj" fmla="val 50000"/>
            </a:avLst>
          </a:prstGeom>
          <a:solidFill>
            <a:srgbClr val="70AD47"/>
          </a:solidFill>
          <a:ln w="12700" cap="flat" algn="ctr">
            <a:solidFill>
              <a:srgbClr val="70AD47"/>
            </a:solidFill>
            <a:prstDash val="solid"/>
            <a:miter lim="800000"/>
            <a:headEnd/>
            <a:tailEnd/>
          </a:ln>
          <a:effectLst/>
          <a:extLst>
            <a:ext uri="{AF507438-7753-43E0-B8FC-AC1667EBCBE1}">
              <a14:hiddenEffects xmlns:a14="http://schemas.microsoft.com/office/drawing/2010/main">
                <a:effectLst>
                  <a:outerShdw dist="35921" dir="2700000" algn="ctr" rotWithShape="0">
                    <a:srgbClr val="808080"/>
                  </a:outerShdw>
                </a:effectLst>
              </a14:hiddenEffects>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hangingPunct="1"/>
            <a:endParaRPr lang="en-US" altLang="de-DE" sz="975">
              <a:solidFill>
                <a:srgbClr val="FFFFFF"/>
              </a:solidFill>
              <a:latin typeface="Arial" panose="020B0604020202020204" pitchFamily="34" charset="0"/>
              <a:cs typeface="Calibri" panose="020F0502020204030204" pitchFamily="34" charset="0"/>
            </a:endParaRPr>
          </a:p>
        </p:txBody>
      </p:sp>
      <p:grpSp>
        <p:nvGrpSpPr>
          <p:cNvPr id="24726" name="Group 1917">
            <a:extLst>
              <a:ext uri="{FF2B5EF4-FFF2-40B4-BE49-F238E27FC236}">
                <a16:creationId xmlns:a16="http://schemas.microsoft.com/office/drawing/2014/main" id="{BB7B62E2-171D-C945-22C0-DC4071A0D4DD}"/>
              </a:ext>
            </a:extLst>
          </p:cNvPr>
          <p:cNvGrpSpPr>
            <a:grpSpLocks/>
          </p:cNvGrpSpPr>
          <p:nvPr/>
        </p:nvGrpSpPr>
        <p:grpSpPr bwMode="auto">
          <a:xfrm>
            <a:off x="2333625" y="2294335"/>
            <a:ext cx="1045369" cy="866775"/>
            <a:chOff x="2116539" y="2934916"/>
            <a:chExt cx="1857674" cy="1540876"/>
          </a:xfrm>
        </p:grpSpPr>
        <p:pic>
          <p:nvPicPr>
            <p:cNvPr id="24727" name="Graphic 1913">
              <a:extLst>
                <a:ext uri="{FF2B5EF4-FFF2-40B4-BE49-F238E27FC236}">
                  <a16:creationId xmlns:a16="http://schemas.microsoft.com/office/drawing/2014/main" id="{073A6C0B-736E-892D-9D34-6996268FA2E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6539" y="2934916"/>
              <a:ext cx="465476" cy="440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28" name="Graphic 1914">
              <a:extLst>
                <a:ext uri="{FF2B5EF4-FFF2-40B4-BE49-F238E27FC236}">
                  <a16:creationId xmlns:a16="http://schemas.microsoft.com/office/drawing/2014/main" id="{C5DA0578-8970-C17A-DCF2-5D68AAED46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660301" y="3076727"/>
              <a:ext cx="484518" cy="457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29" name="Graphic 1915">
              <a:extLst>
                <a:ext uri="{FF2B5EF4-FFF2-40B4-BE49-F238E27FC236}">
                  <a16:creationId xmlns:a16="http://schemas.microsoft.com/office/drawing/2014/main" id="{E6BA501D-C5A8-71F9-39B7-15F3720E33D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59072" y="3597407"/>
              <a:ext cx="484519" cy="457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30" name="Graphic 1916">
              <a:extLst>
                <a:ext uri="{FF2B5EF4-FFF2-40B4-BE49-F238E27FC236}">
                  <a16:creationId xmlns:a16="http://schemas.microsoft.com/office/drawing/2014/main" id="{FE5DA945-C8CE-A823-7CD7-30B9D15A79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89695" y="4018609"/>
              <a:ext cx="484518" cy="4571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nvGrpSpPr>
          <p:cNvPr id="24731" name="Group 155">
            <a:extLst>
              <a:ext uri="{FF2B5EF4-FFF2-40B4-BE49-F238E27FC236}">
                <a16:creationId xmlns:a16="http://schemas.microsoft.com/office/drawing/2014/main" id="{84BD4263-B814-03D4-D630-7CF0F13003AA}"/>
              </a:ext>
            </a:extLst>
          </p:cNvPr>
          <p:cNvGrpSpPr>
            <a:grpSpLocks/>
          </p:cNvGrpSpPr>
          <p:nvPr/>
        </p:nvGrpSpPr>
        <p:grpSpPr bwMode="auto">
          <a:xfrm>
            <a:off x="2305050" y="2206228"/>
            <a:ext cx="1132285" cy="994172"/>
            <a:chOff x="2066544" y="2779776"/>
            <a:chExt cx="2011690" cy="1766466"/>
          </a:xfrm>
        </p:grpSpPr>
        <p:grpSp>
          <p:nvGrpSpPr>
            <p:cNvPr id="24732" name="Group 1918">
              <a:extLst>
                <a:ext uri="{FF2B5EF4-FFF2-40B4-BE49-F238E27FC236}">
                  <a16:creationId xmlns:a16="http://schemas.microsoft.com/office/drawing/2014/main" id="{E83757D1-69F7-9369-214B-DE20EA725BE4}"/>
                </a:ext>
              </a:extLst>
            </p:cNvPr>
            <p:cNvGrpSpPr>
              <a:grpSpLocks/>
            </p:cNvGrpSpPr>
            <p:nvPr/>
          </p:nvGrpSpPr>
          <p:grpSpPr bwMode="auto">
            <a:xfrm>
              <a:off x="3557016" y="2779776"/>
              <a:ext cx="457210" cy="435449"/>
              <a:chOff x="3148968" y="4198479"/>
              <a:chExt cx="457210" cy="435449"/>
            </a:xfrm>
          </p:grpSpPr>
          <p:sp>
            <p:nvSpPr>
              <p:cNvPr id="35939" name="Freeform 195">
                <a:extLst>
                  <a:ext uri="{FF2B5EF4-FFF2-40B4-BE49-F238E27FC236}">
                    <a16:creationId xmlns:a16="http://schemas.microsoft.com/office/drawing/2014/main" id="{87EF3E40-D7E0-98B7-714C-EF44C214EC78}"/>
                  </a:ext>
                </a:extLst>
              </p:cNvPr>
              <p:cNvSpPr/>
              <p:nvPr/>
            </p:nvSpPr>
            <p:spPr>
              <a:xfrm>
                <a:off x="3149811" y="4198479"/>
                <a:ext cx="456914" cy="435799"/>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40" name="Freeform 196">
                <a:extLst>
                  <a:ext uri="{FF2B5EF4-FFF2-40B4-BE49-F238E27FC236}">
                    <a16:creationId xmlns:a16="http://schemas.microsoft.com/office/drawing/2014/main" id="{9C3B931D-B5D1-26DA-C8C2-E0B1BD644B28}"/>
                  </a:ext>
                </a:extLst>
              </p:cNvPr>
              <p:cNvSpPr/>
              <p:nvPr/>
            </p:nvSpPr>
            <p:spPr>
              <a:xfrm>
                <a:off x="3287308" y="4338104"/>
                <a:ext cx="194612" cy="217899"/>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41" name="Freeform 197">
                <a:extLst>
                  <a:ext uri="{FF2B5EF4-FFF2-40B4-BE49-F238E27FC236}">
                    <a16:creationId xmlns:a16="http://schemas.microsoft.com/office/drawing/2014/main" id="{27C0242A-20C5-2C0B-8201-081B5A8F8CC5}"/>
                  </a:ext>
                </a:extLst>
              </p:cNvPr>
              <p:cNvSpPr/>
              <p:nvPr/>
            </p:nvSpPr>
            <p:spPr>
              <a:xfrm>
                <a:off x="3456536" y="4266176"/>
                <a:ext cx="114229" cy="192513"/>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4736" name="Group 131">
              <a:extLst>
                <a:ext uri="{FF2B5EF4-FFF2-40B4-BE49-F238E27FC236}">
                  <a16:creationId xmlns:a16="http://schemas.microsoft.com/office/drawing/2014/main" id="{31FD4763-7A33-F69A-E40D-7A3D16139A12}"/>
                </a:ext>
              </a:extLst>
            </p:cNvPr>
            <p:cNvGrpSpPr>
              <a:grpSpLocks/>
            </p:cNvGrpSpPr>
            <p:nvPr/>
          </p:nvGrpSpPr>
          <p:grpSpPr bwMode="auto">
            <a:xfrm>
              <a:off x="3621024" y="3236976"/>
              <a:ext cx="457210" cy="435449"/>
              <a:chOff x="3148968" y="4198479"/>
              <a:chExt cx="457210" cy="435449"/>
            </a:xfrm>
          </p:grpSpPr>
          <p:sp>
            <p:nvSpPr>
              <p:cNvPr id="35936" name="Freeform 200">
                <a:extLst>
                  <a:ext uri="{FF2B5EF4-FFF2-40B4-BE49-F238E27FC236}">
                    <a16:creationId xmlns:a16="http://schemas.microsoft.com/office/drawing/2014/main" id="{DB78AEC6-42B5-E0CB-160D-FDED75454FD0}"/>
                  </a:ext>
                </a:extLst>
              </p:cNvPr>
              <p:cNvSpPr/>
              <p:nvPr/>
            </p:nvSpPr>
            <p:spPr>
              <a:xfrm>
                <a:off x="3149264" y="4198234"/>
                <a:ext cx="456914" cy="435799"/>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37" name="Freeform 201">
                <a:extLst>
                  <a:ext uri="{FF2B5EF4-FFF2-40B4-BE49-F238E27FC236}">
                    <a16:creationId xmlns:a16="http://schemas.microsoft.com/office/drawing/2014/main" id="{C540B2CC-6224-962C-333F-B8844A95EC38}"/>
                  </a:ext>
                </a:extLst>
              </p:cNvPr>
              <p:cNvSpPr/>
              <p:nvPr/>
            </p:nvSpPr>
            <p:spPr>
              <a:xfrm>
                <a:off x="3286760" y="4337859"/>
                <a:ext cx="194612" cy="217899"/>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38" name="Freeform 202">
                <a:extLst>
                  <a:ext uri="{FF2B5EF4-FFF2-40B4-BE49-F238E27FC236}">
                    <a16:creationId xmlns:a16="http://schemas.microsoft.com/office/drawing/2014/main" id="{0C8E8BF2-25DD-083E-0EF6-2F62315854FA}"/>
                  </a:ext>
                </a:extLst>
              </p:cNvPr>
              <p:cNvSpPr/>
              <p:nvPr/>
            </p:nvSpPr>
            <p:spPr>
              <a:xfrm>
                <a:off x="3455988" y="4265931"/>
                <a:ext cx="114229" cy="192513"/>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4740" name="Graphic 236">
              <a:extLst>
                <a:ext uri="{FF2B5EF4-FFF2-40B4-BE49-F238E27FC236}">
                  <a16:creationId xmlns:a16="http://schemas.microsoft.com/office/drawing/2014/main" id="{3B6FF8F9-83AD-ABAA-B908-A3833018A448}"/>
                </a:ext>
              </a:extLst>
            </p:cNvPr>
            <p:cNvGrpSpPr>
              <a:grpSpLocks/>
            </p:cNvGrpSpPr>
            <p:nvPr/>
          </p:nvGrpSpPr>
          <p:grpSpPr bwMode="auto">
            <a:xfrm>
              <a:off x="2717925" y="3594972"/>
              <a:ext cx="457210" cy="435449"/>
              <a:chOff x="2721116" y="3594134"/>
              <a:chExt cx="457210" cy="435449"/>
            </a:xfrm>
          </p:grpSpPr>
          <p:sp>
            <p:nvSpPr>
              <p:cNvPr id="35933" name="Freeform 11">
                <a:extLst>
                  <a:ext uri="{FF2B5EF4-FFF2-40B4-BE49-F238E27FC236}">
                    <a16:creationId xmlns:a16="http://schemas.microsoft.com/office/drawing/2014/main" id="{B5DCEC3A-7557-23A6-2986-446E44EE05CE}"/>
                  </a:ext>
                </a:extLst>
              </p:cNvPr>
              <p:cNvSpPr/>
              <p:nvPr/>
            </p:nvSpPr>
            <p:spPr>
              <a:xfrm>
                <a:off x="2721260" y="3593416"/>
                <a:ext cx="456914" cy="435799"/>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34" name="Freeform 12">
                <a:extLst>
                  <a:ext uri="{FF2B5EF4-FFF2-40B4-BE49-F238E27FC236}">
                    <a16:creationId xmlns:a16="http://schemas.microsoft.com/office/drawing/2014/main" id="{33674E38-F7F6-1B7B-4E92-9EE0C1897471}"/>
                  </a:ext>
                </a:extLst>
              </p:cNvPr>
              <p:cNvSpPr/>
              <p:nvPr/>
            </p:nvSpPr>
            <p:spPr>
              <a:xfrm>
                <a:off x="2858758" y="3733041"/>
                <a:ext cx="194612" cy="217900"/>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35" name="Freeform 13">
                <a:extLst>
                  <a:ext uri="{FF2B5EF4-FFF2-40B4-BE49-F238E27FC236}">
                    <a16:creationId xmlns:a16="http://schemas.microsoft.com/office/drawing/2014/main" id="{AFE5C4B9-9AE4-BB0F-24C5-C950F526B51F}"/>
                  </a:ext>
                </a:extLst>
              </p:cNvPr>
              <p:cNvSpPr/>
              <p:nvPr/>
            </p:nvSpPr>
            <p:spPr>
              <a:xfrm>
                <a:off x="3027985" y="3661113"/>
                <a:ext cx="114229" cy="192514"/>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4744" name="Graphic 237">
              <a:extLst>
                <a:ext uri="{FF2B5EF4-FFF2-40B4-BE49-F238E27FC236}">
                  <a16:creationId xmlns:a16="http://schemas.microsoft.com/office/drawing/2014/main" id="{CBB5D531-4117-9E10-72D1-263FDDA45638}"/>
                </a:ext>
              </a:extLst>
            </p:cNvPr>
            <p:cNvGrpSpPr>
              <a:grpSpLocks/>
            </p:cNvGrpSpPr>
            <p:nvPr/>
          </p:nvGrpSpPr>
          <p:grpSpPr bwMode="auto">
            <a:xfrm>
              <a:off x="2990202" y="4043742"/>
              <a:ext cx="457210" cy="435449"/>
              <a:chOff x="2993393" y="4042904"/>
              <a:chExt cx="457210" cy="435449"/>
            </a:xfrm>
          </p:grpSpPr>
          <p:sp>
            <p:nvSpPr>
              <p:cNvPr id="35930" name="Freeform 15">
                <a:extLst>
                  <a:ext uri="{FF2B5EF4-FFF2-40B4-BE49-F238E27FC236}">
                    <a16:creationId xmlns:a16="http://schemas.microsoft.com/office/drawing/2014/main" id="{EA26E48C-2320-676D-578A-E1509614184F}"/>
                  </a:ext>
                </a:extLst>
              </p:cNvPr>
              <p:cNvSpPr/>
              <p:nvPr/>
            </p:nvSpPr>
            <p:spPr>
              <a:xfrm>
                <a:off x="2994139" y="4041909"/>
                <a:ext cx="456914" cy="435799"/>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31" name="Freeform 16">
                <a:extLst>
                  <a:ext uri="{FF2B5EF4-FFF2-40B4-BE49-F238E27FC236}">
                    <a16:creationId xmlns:a16="http://schemas.microsoft.com/office/drawing/2014/main" id="{7CDAA74B-338A-A7D4-90AB-EC3A56EDDB2A}"/>
                  </a:ext>
                </a:extLst>
              </p:cNvPr>
              <p:cNvSpPr/>
              <p:nvPr/>
            </p:nvSpPr>
            <p:spPr>
              <a:xfrm>
                <a:off x="3131636" y="4181534"/>
                <a:ext cx="194612" cy="217900"/>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32" name="Freeform 17">
                <a:extLst>
                  <a:ext uri="{FF2B5EF4-FFF2-40B4-BE49-F238E27FC236}">
                    <a16:creationId xmlns:a16="http://schemas.microsoft.com/office/drawing/2014/main" id="{F53D3AE8-2EB0-8462-EFC0-623C60F52EFF}"/>
                  </a:ext>
                </a:extLst>
              </p:cNvPr>
              <p:cNvSpPr/>
              <p:nvPr/>
            </p:nvSpPr>
            <p:spPr>
              <a:xfrm>
                <a:off x="3300863" y="4109606"/>
                <a:ext cx="114229" cy="192514"/>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4748" name="Graphic 235">
              <a:extLst>
                <a:ext uri="{FF2B5EF4-FFF2-40B4-BE49-F238E27FC236}">
                  <a16:creationId xmlns:a16="http://schemas.microsoft.com/office/drawing/2014/main" id="{8DBC63FD-87C6-2B0A-2B71-3FA901B98375}"/>
                </a:ext>
              </a:extLst>
            </p:cNvPr>
            <p:cNvGrpSpPr>
              <a:grpSpLocks/>
            </p:cNvGrpSpPr>
            <p:nvPr/>
          </p:nvGrpSpPr>
          <p:grpSpPr bwMode="auto">
            <a:xfrm>
              <a:off x="2483435" y="4110793"/>
              <a:ext cx="457210" cy="435449"/>
              <a:chOff x="2486626" y="4109955"/>
              <a:chExt cx="457210" cy="435449"/>
            </a:xfrm>
          </p:grpSpPr>
          <p:sp>
            <p:nvSpPr>
              <p:cNvPr id="35927" name="Freeform 19">
                <a:extLst>
                  <a:ext uri="{FF2B5EF4-FFF2-40B4-BE49-F238E27FC236}">
                    <a16:creationId xmlns:a16="http://schemas.microsoft.com/office/drawing/2014/main" id="{C3643893-84EB-0985-EBC7-5D6F177F5114}"/>
                  </a:ext>
                </a:extLst>
              </p:cNvPr>
              <p:cNvSpPr/>
              <p:nvPr/>
            </p:nvSpPr>
            <p:spPr>
              <a:xfrm>
                <a:off x="2486458" y="4109605"/>
                <a:ext cx="456914" cy="435799"/>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28" name="Freeform 20">
                <a:extLst>
                  <a:ext uri="{FF2B5EF4-FFF2-40B4-BE49-F238E27FC236}">
                    <a16:creationId xmlns:a16="http://schemas.microsoft.com/office/drawing/2014/main" id="{5EB0EC32-7513-29F9-A5DB-D687B6A62766}"/>
                  </a:ext>
                </a:extLst>
              </p:cNvPr>
              <p:cNvSpPr/>
              <p:nvPr/>
            </p:nvSpPr>
            <p:spPr>
              <a:xfrm>
                <a:off x="2623955" y="4249230"/>
                <a:ext cx="194612" cy="217900"/>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29" name="Freeform 21">
                <a:extLst>
                  <a:ext uri="{FF2B5EF4-FFF2-40B4-BE49-F238E27FC236}">
                    <a16:creationId xmlns:a16="http://schemas.microsoft.com/office/drawing/2014/main" id="{2C8F77D2-4926-FBD9-8AEA-D8C8B8B2BEE2}"/>
                  </a:ext>
                </a:extLst>
              </p:cNvPr>
              <p:cNvSpPr/>
              <p:nvPr/>
            </p:nvSpPr>
            <p:spPr>
              <a:xfrm>
                <a:off x="2793182" y="4177302"/>
                <a:ext cx="114229" cy="192514"/>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4752" name="Graphic 214">
              <a:extLst>
                <a:ext uri="{FF2B5EF4-FFF2-40B4-BE49-F238E27FC236}">
                  <a16:creationId xmlns:a16="http://schemas.microsoft.com/office/drawing/2014/main" id="{D9E5C9F5-99A8-5B02-4129-A5009B41591D}"/>
                </a:ext>
              </a:extLst>
            </p:cNvPr>
            <p:cNvGrpSpPr>
              <a:grpSpLocks/>
            </p:cNvGrpSpPr>
            <p:nvPr/>
          </p:nvGrpSpPr>
          <p:grpSpPr bwMode="auto">
            <a:xfrm>
              <a:off x="2066544" y="3853529"/>
              <a:ext cx="466344" cy="448056"/>
              <a:chOff x="2069735" y="3860643"/>
              <a:chExt cx="457210" cy="435449"/>
            </a:xfrm>
          </p:grpSpPr>
          <p:sp>
            <p:nvSpPr>
              <p:cNvPr id="35924" name="Freeform 23">
                <a:extLst>
                  <a:ext uri="{FF2B5EF4-FFF2-40B4-BE49-F238E27FC236}">
                    <a16:creationId xmlns:a16="http://schemas.microsoft.com/office/drawing/2014/main" id="{1D07F435-C601-243A-253F-7D394706B582}"/>
                  </a:ext>
                </a:extLst>
              </p:cNvPr>
              <p:cNvSpPr/>
              <p:nvPr/>
            </p:nvSpPr>
            <p:spPr>
              <a:xfrm>
                <a:off x="2069735" y="3861552"/>
                <a:ext cx="456260" cy="433816"/>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25" name="Freeform 24">
                <a:extLst>
                  <a:ext uri="{FF2B5EF4-FFF2-40B4-BE49-F238E27FC236}">
                    <a16:creationId xmlns:a16="http://schemas.microsoft.com/office/drawing/2014/main" id="{1C1536A1-CB8B-F991-FDF0-988D2A52BE8B}"/>
                  </a:ext>
                </a:extLst>
              </p:cNvPr>
              <p:cNvSpPr/>
              <p:nvPr/>
            </p:nvSpPr>
            <p:spPr>
              <a:xfrm>
                <a:off x="2206613" y="3999304"/>
                <a:ext cx="194948" cy="217936"/>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26" name="Freeform 25">
                <a:extLst>
                  <a:ext uri="{FF2B5EF4-FFF2-40B4-BE49-F238E27FC236}">
                    <a16:creationId xmlns:a16="http://schemas.microsoft.com/office/drawing/2014/main" id="{AC98DE97-D5FD-C7DD-944A-CF7A81E56680}"/>
                  </a:ext>
                </a:extLst>
              </p:cNvPr>
              <p:cNvSpPr/>
              <p:nvPr/>
            </p:nvSpPr>
            <p:spPr>
              <a:xfrm>
                <a:off x="2376674" y="3929400"/>
                <a:ext cx="111991" cy="191209"/>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nvGrpSpPr>
            <p:cNvPr id="24756" name="Group 151">
              <a:extLst>
                <a:ext uri="{FF2B5EF4-FFF2-40B4-BE49-F238E27FC236}">
                  <a16:creationId xmlns:a16="http://schemas.microsoft.com/office/drawing/2014/main" id="{43D0FD6D-C840-54F5-41EE-7E7EB4FA6D32}"/>
                </a:ext>
              </a:extLst>
            </p:cNvPr>
            <p:cNvGrpSpPr>
              <a:grpSpLocks/>
            </p:cNvGrpSpPr>
            <p:nvPr/>
          </p:nvGrpSpPr>
          <p:grpSpPr bwMode="auto">
            <a:xfrm>
              <a:off x="3145999" y="3143521"/>
              <a:ext cx="457210" cy="435449"/>
              <a:chOff x="3152143" y="4173079"/>
              <a:chExt cx="457210" cy="435449"/>
            </a:xfrm>
          </p:grpSpPr>
          <p:sp>
            <p:nvSpPr>
              <p:cNvPr id="35921" name="Freeform 200">
                <a:extLst>
                  <a:ext uri="{FF2B5EF4-FFF2-40B4-BE49-F238E27FC236}">
                    <a16:creationId xmlns:a16="http://schemas.microsoft.com/office/drawing/2014/main" id="{8679FC21-9BB7-0469-AC83-0BC26F34AF4E}"/>
                  </a:ext>
                </a:extLst>
              </p:cNvPr>
              <p:cNvSpPr/>
              <p:nvPr/>
            </p:nvSpPr>
            <p:spPr>
              <a:xfrm>
                <a:off x="3151511" y="4173206"/>
                <a:ext cx="456914" cy="435799"/>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35922" name="Freeform 201">
                <a:extLst>
                  <a:ext uri="{FF2B5EF4-FFF2-40B4-BE49-F238E27FC236}">
                    <a16:creationId xmlns:a16="http://schemas.microsoft.com/office/drawing/2014/main" id="{9ABF884D-FEA7-726C-F313-EB988139F3A7}"/>
                  </a:ext>
                </a:extLst>
              </p:cNvPr>
              <p:cNvSpPr/>
              <p:nvPr/>
            </p:nvSpPr>
            <p:spPr>
              <a:xfrm>
                <a:off x="3286893" y="4338217"/>
                <a:ext cx="194612" cy="217899"/>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sp>
            <p:nvSpPr>
              <p:cNvPr id="35923" name="Freeform 202">
                <a:extLst>
                  <a:ext uri="{FF2B5EF4-FFF2-40B4-BE49-F238E27FC236}">
                    <a16:creationId xmlns:a16="http://schemas.microsoft.com/office/drawing/2014/main" id="{7098BC1C-05F1-558B-D316-2F6AF3147AD6}"/>
                  </a:ext>
                </a:extLst>
              </p:cNvPr>
              <p:cNvSpPr/>
              <p:nvPr/>
            </p:nvSpPr>
            <p:spPr>
              <a:xfrm>
                <a:off x="3456121" y="4266289"/>
                <a:ext cx="112114" cy="192513"/>
              </a:xfrm>
              <a:custGeom>
                <a:avLst/>
                <a:gdLst>
                  <a:gd name="connsiteX0" fmla="*/ 87033 w 112979"/>
                  <a:gd name="connsiteY0" fmla="*/ 40109 h 190888"/>
                  <a:gd name="connsiteX1" fmla="*/ 109876 w 112979"/>
                  <a:gd name="connsiteY1" fmla="*/ 58723 h 190888"/>
                  <a:gd name="connsiteX2" fmla="*/ 112598 w 112979"/>
                  <a:gd name="connsiteY2" fmla="*/ 76145 h 190888"/>
                  <a:gd name="connsiteX3" fmla="*/ 102518 w 112979"/>
                  <a:gd name="connsiteY3" fmla="*/ 190889 h 190888"/>
                  <a:gd name="connsiteX4" fmla="*/ 91866 w 112979"/>
                  <a:gd name="connsiteY4" fmla="*/ 98275 h 190888"/>
                  <a:gd name="connsiteX5" fmla="*/ 49316 w 112979"/>
                  <a:gd name="connsiteY5" fmla="*/ 47538 h 190888"/>
                  <a:gd name="connsiteX6" fmla="*/ 0 w 112979"/>
                  <a:gd name="connsiteY6" fmla="*/ 0 h 190888"/>
                  <a:gd name="connsiteX7" fmla="*/ 87033 w 112979"/>
                  <a:gd name="connsiteY7" fmla="*/ 40109 h 190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978" h="190888">
                    <a:moveTo>
                      <a:pt x="87033" y="40109"/>
                    </a:moveTo>
                    <a:cubicBezTo>
                      <a:pt x="96048" y="44459"/>
                      <a:pt x="105733" y="49545"/>
                      <a:pt x="109876" y="58723"/>
                    </a:cubicBezTo>
                    <a:cubicBezTo>
                      <a:pt x="112302" y="64106"/>
                      <a:pt x="112480" y="70225"/>
                      <a:pt x="112598" y="76145"/>
                    </a:cubicBezTo>
                    <a:cubicBezTo>
                      <a:pt x="113387" y="114724"/>
                      <a:pt x="114058" y="154098"/>
                      <a:pt x="102518" y="190889"/>
                    </a:cubicBezTo>
                    <a:cubicBezTo>
                      <a:pt x="92655" y="161269"/>
                      <a:pt x="102518" y="127617"/>
                      <a:pt x="91866" y="98275"/>
                    </a:cubicBezTo>
                    <a:cubicBezTo>
                      <a:pt x="84054" y="76741"/>
                      <a:pt x="66616" y="61444"/>
                      <a:pt x="49316" y="47538"/>
                    </a:cubicBezTo>
                    <a:cubicBezTo>
                      <a:pt x="34146" y="35361"/>
                      <a:pt x="5918" y="19349"/>
                      <a:pt x="0" y="0"/>
                    </a:cubicBezTo>
                    <a:cubicBezTo>
                      <a:pt x="29313" y="7311"/>
                      <a:pt x="59653" y="26838"/>
                      <a:pt x="87033" y="40109"/>
                    </a:cubicBezTo>
                    <a:close/>
                  </a:path>
                </a:pathLst>
              </a:custGeom>
              <a:solidFill>
                <a:srgbClr val="FFFFFF"/>
              </a:solidFill>
              <a:ln w="1961" cap="flat">
                <a:noFill/>
                <a:prstDash val="solid"/>
                <a:miter/>
              </a:ln>
            </p:spPr>
            <p:txBody>
              <a:bodyPr anchor="ctr"/>
              <a:lstStyle/>
              <a:p>
                <a:pPr fontAlgn="auto">
                  <a:buSzTx/>
                </a:pPr>
                <a:endParaRPr lang="en-US" sz="1013"/>
              </a:p>
            </p:txBody>
          </p:sp>
        </p:grpSp>
      </p:grpSp>
      <p:pic>
        <p:nvPicPr>
          <p:cNvPr id="24760" name="T-Cells infiltrate 4">
            <a:extLst>
              <a:ext uri="{FF2B5EF4-FFF2-40B4-BE49-F238E27FC236}">
                <a16:creationId xmlns:a16="http://schemas.microsoft.com/office/drawing/2014/main" id="{57933965-B8BC-5E8E-9375-560C574171B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452687" y="2459831"/>
            <a:ext cx="129779"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61" name="T-Cells infiltrate 4">
            <a:extLst>
              <a:ext uri="{FF2B5EF4-FFF2-40B4-BE49-F238E27FC236}">
                <a16:creationId xmlns:a16="http://schemas.microsoft.com/office/drawing/2014/main" id="{49208240-55FC-D0B6-DF18-B24562238A7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507456" y="2191941"/>
            <a:ext cx="128588" cy="14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62" name="T-Cells infiltrate 4">
            <a:extLst>
              <a:ext uri="{FF2B5EF4-FFF2-40B4-BE49-F238E27FC236}">
                <a16:creationId xmlns:a16="http://schemas.microsoft.com/office/drawing/2014/main" id="{9738FD19-A1CC-5E09-8606-F6008734676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708673" y="2290762"/>
            <a:ext cx="129778"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63" name="T-Cells infiltrate 4">
            <a:extLst>
              <a:ext uri="{FF2B5EF4-FFF2-40B4-BE49-F238E27FC236}">
                <a16:creationId xmlns:a16="http://schemas.microsoft.com/office/drawing/2014/main" id="{330E766F-66C0-608D-AD92-39F2A29BFBF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40844" y="2093119"/>
            <a:ext cx="128588"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64" name="T-Cells infiltrate 4">
            <a:extLst>
              <a:ext uri="{FF2B5EF4-FFF2-40B4-BE49-F238E27FC236}">
                <a16:creationId xmlns:a16="http://schemas.microsoft.com/office/drawing/2014/main" id="{DDA16502-CE82-85B8-BEAF-7E27EC35A52F}"/>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83731" y="2818210"/>
            <a:ext cx="128588" cy="148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65" name="T-Cells infiltrate 4">
            <a:extLst>
              <a:ext uri="{FF2B5EF4-FFF2-40B4-BE49-F238E27FC236}">
                <a16:creationId xmlns:a16="http://schemas.microsoft.com/office/drawing/2014/main" id="{742C928A-9CC5-61CC-A4CD-E00A601773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65835" y="2669381"/>
            <a:ext cx="128588" cy="148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66" name="T-Cells infiltrate 4">
            <a:extLst>
              <a:ext uri="{FF2B5EF4-FFF2-40B4-BE49-F238E27FC236}">
                <a16:creationId xmlns:a16="http://schemas.microsoft.com/office/drawing/2014/main" id="{73E6821C-F58A-2219-105C-706DCCA289D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672954" y="3293269"/>
            <a:ext cx="129778" cy="1488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67" name="T-Cells infiltrate 4">
            <a:extLst>
              <a:ext uri="{FF2B5EF4-FFF2-40B4-BE49-F238E27FC236}">
                <a16:creationId xmlns:a16="http://schemas.microsoft.com/office/drawing/2014/main" id="{82E9D40F-1992-129F-BC73-BC9D473C043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62287" y="3240881"/>
            <a:ext cx="128588"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4768" name="T-Cells infiltrate 4">
            <a:extLst>
              <a:ext uri="{FF2B5EF4-FFF2-40B4-BE49-F238E27FC236}">
                <a16:creationId xmlns:a16="http://schemas.microsoft.com/office/drawing/2014/main" id="{E733A314-50EC-D5C1-1A40-1460BAC5AA2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237310" y="1866900"/>
            <a:ext cx="128588" cy="14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35913" name="insulin production text">
            <a:extLst>
              <a:ext uri="{FF2B5EF4-FFF2-40B4-BE49-F238E27FC236}">
                <a16:creationId xmlns:a16="http://schemas.microsoft.com/office/drawing/2014/main" id="{D9360B38-F4AE-19F4-49CE-5EF7D5AA27E8}"/>
              </a:ext>
            </a:extLst>
          </p:cNvPr>
          <p:cNvSpPr txBox="1"/>
          <p:nvPr/>
        </p:nvSpPr>
        <p:spPr>
          <a:xfrm>
            <a:off x="3436137" y="3300104"/>
            <a:ext cx="2218877" cy="334835"/>
          </a:xfrm>
          <a:prstGeom prst="rect">
            <a:avLst/>
          </a:prstGeom>
          <a:solidFill>
            <a:srgbClr val="F5F3F8"/>
          </a:solidFill>
          <a:ln w="9525" cap="flat" cmpd="sng" algn="ctr">
            <a:noFill/>
            <a:prstDash val="solid"/>
            <a:round/>
            <a:headEnd type="none" w="med" len="med"/>
            <a:tailEnd type="none" w="med" len="med"/>
          </a:ln>
        </p:spPr>
        <p:txBody>
          <a:bodyPr wrap="none">
            <a:spAutoFit/>
          </a:bodyPr>
          <a:lstStyle/>
          <a:p>
            <a:pPr algn="ctr" defTabSz="514337"/>
            <a:r>
              <a:rPr lang="de" sz="788" b="1">
                <a:ln w="9525" cap="flat" cmpd="sng" algn="ctr">
                  <a:noFill/>
                  <a:prstDash val="solid"/>
                  <a:round/>
                  <a:headEnd type="none" w="med" len="med"/>
                  <a:tailEnd type="none" w="med" len="med"/>
                </a:ln>
                <a:solidFill>
                  <a:srgbClr val="004F72"/>
                </a:solidFill>
                <a:ea typeface="Arial"/>
              </a:rPr>
              <a:t>Wenig oder keine Insulinsekretion/</a:t>
            </a:r>
            <a:br>
              <a:rPr sz="788">
                <a:ln w="9525" cap="flat" cmpd="sng" algn="ctr">
                  <a:noFill/>
                  <a:prstDash val="solid"/>
                  <a:round/>
                  <a:headEnd type="none" w="med" len="med"/>
                  <a:tailEnd type="none" w="med" len="med"/>
                </a:ln>
                <a:ea typeface="Arial"/>
                <a:sym typeface="Wingdings"/>
              </a:rPr>
            </a:br>
            <a:r>
              <a:rPr lang="de" sz="788" b="1">
                <a:ln w="9525" cap="flat" cmpd="sng" algn="ctr">
                  <a:noFill/>
                  <a:prstDash val="solid"/>
                  <a:round/>
                  <a:headEnd type="none" w="med" len="med"/>
                  <a:tailEnd type="none" w="med" len="med"/>
                </a:ln>
                <a:solidFill>
                  <a:srgbClr val="004F72"/>
                </a:solidFill>
                <a:ea typeface="Arial"/>
              </a:rPr>
              <a:t>exogenes Insulin erforderlich</a:t>
            </a:r>
            <a:r>
              <a:rPr lang="de" sz="788" b="1" baseline="30000">
                <a:ln w="9525" cap="flat" cmpd="sng" algn="ctr">
                  <a:noFill/>
                  <a:prstDash val="solid"/>
                  <a:round/>
                  <a:headEnd type="none" w="med" len="med"/>
                  <a:tailEnd type="none" w="med" len="med"/>
                </a:ln>
                <a:solidFill>
                  <a:srgbClr val="004F72"/>
                </a:solidFill>
                <a:ea typeface="Arial"/>
              </a:rPr>
              <a:t>1,4</a:t>
            </a:r>
          </a:p>
        </p:txBody>
      </p:sp>
      <p:sp>
        <p:nvSpPr>
          <p:cNvPr id="6" name="TextBox 3037">
            <a:extLst>
              <a:ext uri="{FF2B5EF4-FFF2-40B4-BE49-F238E27FC236}">
                <a16:creationId xmlns:a16="http://schemas.microsoft.com/office/drawing/2014/main" id="{2346BCC9-C313-0382-14A4-15C4BE7E60D0}"/>
              </a:ext>
            </a:extLst>
          </p:cNvPr>
          <p:cNvSpPr txBox="1"/>
          <p:nvPr/>
        </p:nvSpPr>
        <p:spPr>
          <a:xfrm>
            <a:off x="363944" y="4742556"/>
            <a:ext cx="8544017" cy="369332"/>
          </a:xfrm>
          <a:prstGeom prst="rect">
            <a:avLst/>
          </a:prstGeom>
          <a:noFill/>
        </p:spPr>
        <p:txBody>
          <a:bodyPr wrap="square" rtlCol="0" anchor="b">
            <a:spAutoFit/>
          </a:bodyPr>
          <a:lstStyle/>
          <a:p>
            <a:pPr defTabSz="685766">
              <a:buClr>
                <a:srgbClr val="2F4B95"/>
              </a:buClr>
              <a:defRPr/>
            </a:pPr>
            <a:r>
              <a:rPr lang="de" sz="600" b="1">
                <a:solidFill>
                  <a:srgbClr val="404040"/>
                </a:solidFill>
                <a:ea typeface="Arial"/>
                <a:cs typeface="Arial"/>
              </a:rPr>
              <a:t>1. </a:t>
            </a:r>
            <a:r>
              <a:rPr lang="de" sz="600">
                <a:solidFill>
                  <a:srgbClr val="404040"/>
                </a:solidFill>
                <a:ea typeface="Arial"/>
                <a:cs typeface="Arial"/>
              </a:rPr>
              <a:t>Insel RA </a:t>
            </a:r>
            <a:r>
              <a:rPr lang="de" sz="600" i="1">
                <a:solidFill>
                  <a:srgbClr val="404040"/>
                </a:solidFill>
                <a:ea typeface="Arial"/>
                <a:cs typeface="Arial"/>
              </a:rPr>
              <a:t>et al. Diabetes Care </a:t>
            </a:r>
            <a:r>
              <a:rPr lang="de" sz="600">
                <a:solidFill>
                  <a:srgbClr val="404040"/>
                </a:solidFill>
                <a:ea typeface="Arial"/>
                <a:cs typeface="Arial"/>
              </a:rPr>
              <a:t>2015; 38: 1964–74. </a:t>
            </a:r>
            <a:r>
              <a:rPr lang="de" sz="600" b="1">
                <a:solidFill>
                  <a:srgbClr val="404040"/>
                </a:solidFill>
                <a:ea typeface="Arial"/>
                <a:cs typeface="Arial"/>
              </a:rPr>
              <a:t>2.</a:t>
            </a:r>
            <a:r>
              <a:rPr lang="de" sz="600">
                <a:solidFill>
                  <a:srgbClr val="404040"/>
                </a:solidFill>
                <a:ea typeface="Arial"/>
                <a:cs typeface="Arial"/>
              </a:rPr>
              <a:t> Pugliese A. </a:t>
            </a:r>
            <a:r>
              <a:rPr lang="de" sz="600" i="1">
                <a:solidFill>
                  <a:srgbClr val="404040"/>
                </a:solidFill>
                <a:ea typeface="Arial"/>
                <a:cs typeface="Arial"/>
              </a:rPr>
              <a:t>J Clin Invest</a:t>
            </a:r>
            <a:r>
              <a:rPr lang="de" sz="600">
                <a:solidFill>
                  <a:srgbClr val="404040"/>
                </a:solidFill>
                <a:ea typeface="Arial"/>
                <a:cs typeface="Arial"/>
              </a:rPr>
              <a:t> 2017; 127: 2881–91. </a:t>
            </a:r>
            <a:r>
              <a:rPr lang="de" sz="600" b="1">
                <a:solidFill>
                  <a:srgbClr val="404040"/>
                </a:solidFill>
                <a:ea typeface="Arial"/>
                <a:cs typeface="Arial"/>
              </a:rPr>
              <a:t>3.</a:t>
            </a:r>
            <a:r>
              <a:rPr lang="de" sz="600">
                <a:solidFill>
                  <a:srgbClr val="404040"/>
                </a:solidFill>
                <a:ea typeface="Arial"/>
                <a:cs typeface="Arial"/>
              </a:rPr>
              <a:t> </a:t>
            </a:r>
            <a:r>
              <a:rPr lang="de-DE" sz="600">
                <a:solidFill>
                  <a:srgbClr val="404040"/>
                </a:solidFill>
                <a:ea typeface="Arial"/>
                <a:cs typeface="Arial"/>
              </a:rPr>
              <a:t>American Diabetes </a:t>
            </a:r>
            <a:r>
              <a:rPr lang="de-DE" sz="600" err="1">
                <a:solidFill>
                  <a:srgbClr val="404040"/>
                </a:solidFill>
                <a:ea typeface="Arial"/>
                <a:cs typeface="Arial"/>
              </a:rPr>
              <a:t>Association</a:t>
            </a:r>
            <a:r>
              <a:rPr lang="de-DE" sz="600">
                <a:solidFill>
                  <a:srgbClr val="404040"/>
                </a:solidFill>
                <a:ea typeface="Arial"/>
                <a:cs typeface="Arial"/>
              </a:rPr>
              <a:t> Professional Practice Committee. </a:t>
            </a:r>
            <a:r>
              <a:rPr lang="de-DE" sz="600" i="1">
                <a:solidFill>
                  <a:srgbClr val="404040"/>
                </a:solidFill>
                <a:ea typeface="Arial"/>
                <a:cs typeface="Arial"/>
              </a:rPr>
              <a:t>Diabetes Care </a:t>
            </a:r>
            <a:r>
              <a:rPr lang="de-DE" sz="600">
                <a:solidFill>
                  <a:srgbClr val="404040"/>
                </a:solidFill>
                <a:ea typeface="Arial"/>
                <a:cs typeface="Arial"/>
              </a:rPr>
              <a:t>2026; 49 (</a:t>
            </a:r>
            <a:r>
              <a:rPr lang="de-DE" sz="600" err="1">
                <a:solidFill>
                  <a:srgbClr val="404040"/>
                </a:solidFill>
                <a:ea typeface="Arial"/>
                <a:cs typeface="Arial"/>
              </a:rPr>
              <a:t>Suppl</a:t>
            </a:r>
            <a:r>
              <a:rPr lang="de-DE" sz="600">
                <a:solidFill>
                  <a:srgbClr val="404040"/>
                </a:solidFill>
                <a:ea typeface="Arial"/>
                <a:cs typeface="Arial"/>
              </a:rPr>
              <a:t>. 1): S27–S49</a:t>
            </a:r>
            <a:r>
              <a:rPr lang="de" sz="600">
                <a:solidFill>
                  <a:srgbClr val="404040"/>
                </a:solidFill>
                <a:ea typeface="Arial"/>
                <a:cs typeface="Arial"/>
              </a:rPr>
              <a:t>. </a:t>
            </a:r>
            <a:r>
              <a:rPr lang="de" sz="600" b="1">
                <a:solidFill>
                  <a:srgbClr val="404040"/>
                </a:solidFill>
                <a:ea typeface="Arial"/>
                <a:cs typeface="Arial"/>
              </a:rPr>
              <a:t>4.</a:t>
            </a:r>
            <a:r>
              <a:rPr lang="de" sz="600">
                <a:solidFill>
                  <a:srgbClr val="404040"/>
                </a:solidFill>
                <a:ea typeface="Arial"/>
                <a:cs typeface="Arial"/>
              </a:rPr>
              <a:t> McCall AL &amp; Farhy LS</a:t>
            </a:r>
            <a:r>
              <a:rPr lang="de" sz="600" i="1">
                <a:solidFill>
                  <a:srgbClr val="404040"/>
                </a:solidFill>
                <a:ea typeface="Arial"/>
                <a:cs typeface="Arial"/>
              </a:rPr>
              <a:t>. Minerva Endocrinol </a:t>
            </a:r>
            <a:r>
              <a:rPr lang="de" sz="600">
                <a:solidFill>
                  <a:srgbClr val="404040"/>
                </a:solidFill>
                <a:ea typeface="Arial"/>
                <a:cs typeface="Arial"/>
              </a:rPr>
              <a:t>2013; 38: 145–63. </a:t>
            </a:r>
            <a:r>
              <a:rPr lang="de" sz="600" b="1">
                <a:solidFill>
                  <a:srgbClr val="404040"/>
                </a:solidFill>
                <a:ea typeface="Arial"/>
                <a:cs typeface="Arial"/>
              </a:rPr>
              <a:t>5.</a:t>
            </a:r>
            <a:r>
              <a:rPr lang="de" sz="600">
                <a:solidFill>
                  <a:srgbClr val="404040"/>
                </a:solidFill>
                <a:ea typeface="Arial"/>
                <a:cs typeface="Arial"/>
              </a:rPr>
              <a:t> </a:t>
            </a:r>
            <a:r>
              <a:rPr lang="de-DE" sz="600" err="1">
                <a:solidFill>
                  <a:srgbClr val="404040"/>
                </a:solidFill>
                <a:ea typeface="Arial"/>
                <a:cs typeface="Arial"/>
              </a:rPr>
              <a:t>diabinfo</a:t>
            </a:r>
            <a:r>
              <a:rPr lang="de-DE" sz="600">
                <a:solidFill>
                  <a:srgbClr val="404040"/>
                </a:solidFill>
                <a:ea typeface="Arial"/>
                <a:cs typeface="Arial"/>
              </a:rPr>
              <a:t>: Was ist Diabetes Typ 1? Erhältlich unter </a:t>
            </a:r>
            <a:r>
              <a:rPr lang="de-DE" sz="600">
                <a:solidFill>
                  <a:srgbClr val="404040"/>
                </a:solidFill>
                <a:ea typeface="Arial"/>
                <a:cs typeface="Arial"/>
                <a:hlinkClick r:id="rId13"/>
              </a:rPr>
              <a:t>https://www.diabinfo.de/leben/typ-1-diabetes/grundlagen/krankheitsbild-und-symptome.html</a:t>
            </a:r>
            <a:r>
              <a:rPr lang="de-DE" sz="600">
                <a:solidFill>
                  <a:srgbClr val="404040"/>
                </a:solidFill>
                <a:ea typeface="Arial"/>
                <a:cs typeface="Arial"/>
              </a:rPr>
              <a:t>. Zuletzt abgerufen am 12.01.2026.</a:t>
            </a:r>
            <a:endParaRPr lang="en-US" sz="600">
              <a:solidFill>
                <a:srgbClr val="404040"/>
              </a:solidFill>
            </a:endParaRPr>
          </a:p>
        </p:txBody>
      </p:sp>
      <p:sp>
        <p:nvSpPr>
          <p:cNvPr id="2" name="Title 3">
            <a:extLst>
              <a:ext uri="{FF2B5EF4-FFF2-40B4-BE49-F238E27FC236}">
                <a16:creationId xmlns:a16="http://schemas.microsoft.com/office/drawing/2014/main" id="{0E7276CA-51B2-7B26-20C3-575315510135}"/>
              </a:ext>
            </a:extLst>
          </p:cNvPr>
          <p:cNvSpPr txBox="1">
            <a:spLocks/>
          </p:cNvSpPr>
          <p:nvPr/>
        </p:nvSpPr>
        <p:spPr>
          <a:xfrm>
            <a:off x="363944" y="133354"/>
            <a:ext cx="8485200" cy="672166"/>
          </a:xfrm>
          <a:prstGeom prst="rect">
            <a:avLst/>
          </a:prstGeom>
          <a:ln cap="flat" algn="ctr">
            <a:miter lim="800000"/>
            <a:headEnd type="none" w="med" len="med"/>
            <a:tailEnd type="none" w="med" len="med"/>
          </a:ln>
        </p:spPr>
        <p:txBody>
          <a:bodyPr vert="horz" lIns="45720" tIns="45720" rIns="45720" bIns="45720" rtlCol="0" anchor="ctr">
            <a:noAutofit/>
          </a:bodyPr>
          <a:lstStyle>
            <a:lvl1pPr marL="0" indent="0" algn="l" defTabSz="684212" rtl="0" eaLnBrk="0" fontAlgn="base" latinLnBrk="0" hangingPunct="0">
              <a:lnSpc>
                <a:spcPct val="90000"/>
              </a:lnSpc>
              <a:spcBef>
                <a:spcPct val="0"/>
              </a:spcBef>
              <a:spcAft>
                <a:spcPct val="0"/>
              </a:spcAft>
              <a:buClrTx/>
              <a:buSzTx/>
              <a:buFontTx/>
              <a:buNone/>
              <a:defRPr kumimoji="0" lang="en-US" altLang="en-US" sz="2800" b="1" i="0" u="none" kern="1200" baseline="0">
                <a:solidFill>
                  <a:schemeClr val="tx2"/>
                </a:solidFill>
                <a:latin typeface="Arial" pitchFamily="34" charset="0"/>
                <a:ea typeface="Arial" pitchFamily="34" charset="0"/>
                <a:cs typeface="Arial" pitchFamily="34" charset="0"/>
              </a:defRPr>
            </a:lvl1pPr>
          </a:lstStyle>
          <a:p>
            <a:pPr eaLnBrk="1" hangingPunct="1"/>
            <a:r>
              <a:rPr lang="de-DE" sz="2000">
                <a:ln w="9525" cap="flat" cmpd="sng" algn="ctr">
                  <a:noFill/>
                  <a:prstDash val="solid"/>
                  <a:round/>
                  <a:headEnd type="none" w="med" len="med"/>
                  <a:tailEnd type="none" w="med" len="med"/>
                </a:ln>
                <a:solidFill>
                  <a:srgbClr val="7030A0"/>
                </a:solidFill>
                <a:latin typeface="+mj-lt"/>
                <a:ea typeface="Arial"/>
                <a:cs typeface="Arial"/>
              </a:rPr>
              <a:t>Der Verlust der Betazellfunktion tritt über 3 Stadien der T1D-Progression auf,…</a:t>
            </a:r>
            <a:r>
              <a:rPr lang="de-DE" sz="2000" baseline="30000">
                <a:ln w="9525" cap="flat" cmpd="sng" algn="ctr">
                  <a:noFill/>
                  <a:prstDash val="solid"/>
                  <a:round/>
                  <a:headEnd type="none" w="med" len="med"/>
                  <a:tailEnd type="none" w="med" len="med"/>
                </a:ln>
                <a:solidFill>
                  <a:srgbClr val="7030A0"/>
                </a:solidFill>
                <a:latin typeface="+mj-lt"/>
                <a:ea typeface="Arial"/>
                <a:cs typeface="Arial"/>
              </a:rPr>
              <a:t>1</a:t>
            </a:r>
            <a:endParaRPr lang="de-DE" sz="2000" baseline="30000">
              <a:solidFill>
                <a:srgbClr val="7030A0"/>
              </a:solidFill>
              <a:latin typeface="+mj-lt"/>
            </a:endParaRPr>
          </a:p>
        </p:txBody>
      </p:sp>
    </p:spTree>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12022" y="113596"/>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Jüngeres Alter bei T1D-Diagnose ist mit verringerter Lebenserwartung verbunden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8" name="Text Placeholder 4">
            <a:extLst>
              <a:ext uri="{FF2B5EF4-FFF2-40B4-BE49-F238E27FC236}">
                <a16:creationId xmlns:a16="http://schemas.microsoft.com/office/drawing/2014/main" id="{FD3D0B6D-7260-12BE-F1A2-E8B444FC43B6}"/>
              </a:ext>
            </a:extLst>
          </p:cNvPr>
          <p:cNvSpPr txBox="1">
            <a:spLocks/>
          </p:cNvSpPr>
          <p:nvPr/>
        </p:nvSpPr>
        <p:spPr>
          <a:xfrm>
            <a:off x="413900" y="4793138"/>
            <a:ext cx="8373222"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tabLst>
                <a:tab pos="342900" algn="l"/>
              </a:tabLst>
              <a:defRPr/>
            </a:pP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lang="de-DE" sz="600">
                <a:solidFill>
                  <a:srgbClr val="404040"/>
                </a:solidFill>
                <a:latin typeface="Verdana"/>
              </a:rPr>
              <a:t>Die dargestellten Daten stammen von Personen mit T1D, die im Alter von ≤ 30 Jahren zwischen Januar 1998 und Dezember 2012 im schwedischen Nationalen Diabetesregister diagnostiziert wurden (n = 27.195), sowie von passenden Kontrollpersonen ohne Diabetes aus der Allgemeinbevölkerung (n = 135.178). Personen, bei denen vor &gt; 20 Jahren T1D diagnostiziert wurde, wurden ausgeschlossen.</a:t>
            </a:r>
            <a:endPar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tab pos="342900" algn="l"/>
              </a:tabLst>
              <a:defRPr/>
            </a:pP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T1D: Typ-1-Diabetes.</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tab pos="342900" algn="l"/>
              </a:tabLst>
              <a:defRPr/>
            </a:pP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Rawshani</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Lancet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2018; 392: 477–86.</a:t>
            </a:r>
          </a:p>
        </p:txBody>
      </p:sp>
      <p:grpSp>
        <p:nvGrpSpPr>
          <p:cNvPr id="12" name="Group 3">
            <a:extLst>
              <a:ext uri="{FF2B5EF4-FFF2-40B4-BE49-F238E27FC236}">
                <a16:creationId xmlns:a16="http://schemas.microsoft.com/office/drawing/2014/main" id="{63F1514F-51C4-2343-AAE9-EE2B4682EACB}"/>
              </a:ext>
            </a:extLst>
          </p:cNvPr>
          <p:cNvGrpSpPr/>
          <p:nvPr/>
        </p:nvGrpSpPr>
        <p:grpSpPr>
          <a:xfrm>
            <a:off x="4488493" y="1572893"/>
            <a:ext cx="4232008" cy="2746612"/>
            <a:chOff x="3046749" y="1203021"/>
            <a:chExt cx="5232484" cy="3365218"/>
          </a:xfrm>
        </p:grpSpPr>
        <p:grpSp>
          <p:nvGrpSpPr>
            <p:cNvPr id="13" name="Graphic 6">
              <a:extLst>
                <a:ext uri="{FF2B5EF4-FFF2-40B4-BE49-F238E27FC236}">
                  <a16:creationId xmlns:a16="http://schemas.microsoft.com/office/drawing/2014/main" id="{9181DFE3-6B3E-BEA9-2422-5CAA533C9CF0}"/>
                </a:ext>
              </a:extLst>
            </p:cNvPr>
            <p:cNvGrpSpPr/>
            <p:nvPr/>
          </p:nvGrpSpPr>
          <p:grpSpPr>
            <a:xfrm>
              <a:off x="3979870" y="3997453"/>
              <a:ext cx="4038149" cy="282822"/>
              <a:chOff x="4176513" y="4577557"/>
              <a:chExt cx="4038149" cy="282822"/>
            </a:xfrm>
            <a:solidFill>
              <a:srgbClr val="23004C"/>
            </a:solidFill>
          </p:grpSpPr>
          <p:sp>
            <p:nvSpPr>
              <p:cNvPr id="124" name="TextBox 81">
                <a:extLst>
                  <a:ext uri="{FF2B5EF4-FFF2-40B4-BE49-F238E27FC236}">
                    <a16:creationId xmlns:a16="http://schemas.microsoft.com/office/drawing/2014/main" id="{BBB4FA3D-3CF6-2C2E-85E7-1AC660385D14}"/>
                  </a:ext>
                </a:extLst>
              </p:cNvPr>
              <p:cNvSpPr txBox="1"/>
              <p:nvPr/>
            </p:nvSpPr>
            <p:spPr>
              <a:xfrm>
                <a:off x="4176513" y="4577557"/>
                <a:ext cx="593004" cy="282822"/>
              </a:xfrm>
              <a:prstGeom prst="rect">
                <a:avLst/>
              </a:prstGeom>
              <a:noFill/>
            </p:spPr>
            <p:txBody>
              <a:bodyPr wrap="none" rtlCol="0">
                <a:spAutoFit/>
              </a:bodyP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0–10</a:t>
                </a:r>
              </a:p>
            </p:txBody>
          </p:sp>
          <p:sp>
            <p:nvSpPr>
              <p:cNvPr id="125" name="TextBox 82">
                <a:extLst>
                  <a:ext uri="{FF2B5EF4-FFF2-40B4-BE49-F238E27FC236}">
                    <a16:creationId xmlns:a16="http://schemas.microsoft.com/office/drawing/2014/main" id="{2A3A66BD-1464-30EB-A95A-BB9F3B175642}"/>
                  </a:ext>
                </a:extLst>
              </p:cNvPr>
              <p:cNvSpPr txBox="1"/>
              <p:nvPr/>
            </p:nvSpPr>
            <p:spPr>
              <a:xfrm>
                <a:off x="4984491" y="4577557"/>
                <a:ext cx="684174" cy="282821"/>
              </a:xfrm>
              <a:prstGeom prst="rect">
                <a:avLst/>
              </a:prstGeom>
              <a:noFill/>
            </p:spPr>
            <p:txBody>
              <a:bodyPr wrap="none" rtlCol="0">
                <a:spAutoFit/>
              </a:bodyP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11–15</a:t>
                </a:r>
              </a:p>
            </p:txBody>
          </p:sp>
          <p:sp>
            <p:nvSpPr>
              <p:cNvPr id="126" name="TextBox 83">
                <a:extLst>
                  <a:ext uri="{FF2B5EF4-FFF2-40B4-BE49-F238E27FC236}">
                    <a16:creationId xmlns:a16="http://schemas.microsoft.com/office/drawing/2014/main" id="{8E2EEBB1-6906-6363-7B67-C1A0605D8FAE}"/>
                  </a:ext>
                </a:extLst>
              </p:cNvPr>
              <p:cNvSpPr txBox="1"/>
              <p:nvPr/>
            </p:nvSpPr>
            <p:spPr>
              <a:xfrm>
                <a:off x="5837452" y="4577557"/>
                <a:ext cx="684174" cy="282821"/>
              </a:xfrm>
              <a:prstGeom prst="rect">
                <a:avLst/>
              </a:prstGeom>
              <a:noFill/>
            </p:spPr>
            <p:txBody>
              <a:bodyPr wrap="none" rtlCol="0">
                <a:spAutoFit/>
              </a:bodyP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16–20</a:t>
                </a:r>
              </a:p>
            </p:txBody>
          </p:sp>
          <p:sp>
            <p:nvSpPr>
              <p:cNvPr id="127" name="TextBox 84">
                <a:extLst>
                  <a:ext uri="{FF2B5EF4-FFF2-40B4-BE49-F238E27FC236}">
                    <a16:creationId xmlns:a16="http://schemas.microsoft.com/office/drawing/2014/main" id="{1083C306-74C0-4DBF-F58A-2627D41FD631}"/>
                  </a:ext>
                </a:extLst>
              </p:cNvPr>
              <p:cNvSpPr txBox="1"/>
              <p:nvPr/>
            </p:nvSpPr>
            <p:spPr>
              <a:xfrm>
                <a:off x="6703165" y="4577557"/>
                <a:ext cx="658409" cy="282821"/>
              </a:xfrm>
              <a:prstGeom prst="rect">
                <a:avLst/>
              </a:prstGeom>
              <a:noFill/>
            </p:spPr>
            <p:txBody>
              <a:bodyPr wrap="none" rtlCol="0">
                <a:spAutoFit/>
              </a:bodyP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21-25</a:t>
                </a:r>
              </a:p>
            </p:txBody>
          </p:sp>
          <p:sp>
            <p:nvSpPr>
              <p:cNvPr id="128" name="TextBox 85">
                <a:extLst>
                  <a:ext uri="{FF2B5EF4-FFF2-40B4-BE49-F238E27FC236}">
                    <a16:creationId xmlns:a16="http://schemas.microsoft.com/office/drawing/2014/main" id="{1414DCE6-207C-3DAA-0C6D-0E7AF5748001}"/>
                  </a:ext>
                </a:extLst>
              </p:cNvPr>
              <p:cNvSpPr txBox="1"/>
              <p:nvPr/>
            </p:nvSpPr>
            <p:spPr>
              <a:xfrm>
                <a:off x="7556253" y="4577557"/>
                <a:ext cx="658409" cy="282821"/>
              </a:xfrm>
              <a:prstGeom prst="rect">
                <a:avLst/>
              </a:prstGeom>
              <a:noFill/>
            </p:spPr>
            <p:txBody>
              <a:bodyPr wrap="none" rtlCol="0">
                <a:spAutoFit/>
              </a:bodyP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26-30</a:t>
                </a:r>
              </a:p>
            </p:txBody>
          </p:sp>
        </p:grpSp>
        <p:sp>
          <p:nvSpPr>
            <p:cNvPr id="14" name="TextBox 6">
              <a:extLst>
                <a:ext uri="{FF2B5EF4-FFF2-40B4-BE49-F238E27FC236}">
                  <a16:creationId xmlns:a16="http://schemas.microsoft.com/office/drawing/2014/main" id="{E9B6FB03-0985-2A17-278D-B7399FD3A3A8}"/>
                </a:ext>
              </a:extLst>
            </p:cNvPr>
            <p:cNvSpPr txBox="1"/>
            <p:nvPr/>
          </p:nvSpPr>
          <p:spPr>
            <a:xfrm rot="16200000">
              <a:off x="1913895" y="2404596"/>
              <a:ext cx="2760407" cy="494699"/>
            </a:xfrm>
            <a:prstGeom prst="rect">
              <a:avLst/>
            </a:prstGeom>
            <a:noFill/>
          </p:spPr>
          <p:txBody>
            <a:bodyPr wrap="square" rtlCol="0">
              <a:spAutoFit/>
            </a:bodyP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err="1">
                  <a:ln/>
                  <a:solidFill>
                    <a:srgbClr val="595959"/>
                  </a:solidFill>
                  <a:effectLst/>
                  <a:uLnTx/>
                  <a:uFillTx/>
                  <a:latin typeface="Verdana"/>
                  <a:ea typeface="Verdana"/>
                  <a:cs typeface="Verdana"/>
                  <a:sym typeface="Verdana"/>
                  <a:rtl val="0"/>
                </a:rPr>
                <a:t>Erwartetes</a:t>
              </a:r>
              <a:r>
                <a:rPr kumimoji="0" lang="en-US" sz="1000" b="1" i="0" u="none" strike="noStrike" kern="1200" cap="none" spc="0" normalizeH="0" baseline="0" noProof="0">
                  <a:ln/>
                  <a:solidFill>
                    <a:srgbClr val="595959"/>
                  </a:solidFill>
                  <a:effectLst/>
                  <a:uLnTx/>
                  <a:uFillTx/>
                  <a:latin typeface="Verdana"/>
                  <a:ea typeface="Verdana"/>
                  <a:cs typeface="Verdana"/>
                  <a:sym typeface="Verdana"/>
                  <a:rtl val="0"/>
                </a:rPr>
                <a:t> </a:t>
              </a:r>
              <a:r>
                <a:rPr kumimoji="0" lang="en-US" sz="1000" b="1" i="0" u="none" strike="noStrike" kern="1200" cap="none" spc="0" normalizeH="0" baseline="0" noProof="0" err="1">
                  <a:ln/>
                  <a:solidFill>
                    <a:srgbClr val="595959"/>
                  </a:solidFill>
                  <a:effectLst/>
                  <a:uLnTx/>
                  <a:uFillTx/>
                  <a:latin typeface="Verdana"/>
                  <a:ea typeface="Verdana"/>
                  <a:cs typeface="Verdana"/>
                  <a:sym typeface="Verdana"/>
                  <a:rtl val="0"/>
                </a:rPr>
                <a:t>medianes</a:t>
              </a:r>
              <a:r>
                <a:rPr kumimoji="0" lang="en-US" sz="1000" b="1" i="0" u="none" strike="noStrike" kern="1200" cap="none" spc="0" normalizeH="0" baseline="0" noProof="0">
                  <a:ln/>
                  <a:solidFill>
                    <a:srgbClr val="595959"/>
                  </a:solidFill>
                  <a:effectLst/>
                  <a:uLnTx/>
                  <a:uFillTx/>
                  <a:latin typeface="Verdana"/>
                  <a:ea typeface="Verdana"/>
                  <a:cs typeface="Verdana"/>
                  <a:sym typeface="Verdana"/>
                  <a:rtl val="0"/>
                </a:rPr>
                <a:t> </a:t>
              </a:r>
              <a:r>
                <a:rPr kumimoji="0" lang="en-US" sz="1000" b="1" i="0" u="none" strike="noStrike" kern="1200" cap="none" spc="0" normalizeH="0" baseline="0" noProof="0" err="1">
                  <a:ln/>
                  <a:solidFill>
                    <a:srgbClr val="595959"/>
                  </a:solidFill>
                  <a:effectLst/>
                  <a:uLnTx/>
                  <a:uFillTx/>
                  <a:latin typeface="Verdana"/>
                  <a:ea typeface="Verdana"/>
                  <a:cs typeface="Verdana"/>
                  <a:sym typeface="Verdana"/>
                  <a:rtl val="0"/>
                </a:rPr>
                <a:t>Überleben</a:t>
              </a:r>
              <a:r>
                <a:rPr kumimoji="0" lang="en-US" sz="1000" b="1" i="0" u="none" strike="noStrike" kern="1200" cap="none" spc="0" normalizeH="0" baseline="0" noProof="0">
                  <a:ln/>
                  <a:solidFill>
                    <a:srgbClr val="595959"/>
                  </a:solidFill>
                  <a:effectLst/>
                  <a:uLnTx/>
                  <a:uFillTx/>
                  <a:latin typeface="Verdana"/>
                  <a:ea typeface="Verdana"/>
                  <a:cs typeface="Verdana"/>
                  <a:sym typeface="Verdana"/>
                  <a:rtl val="0"/>
                </a:rPr>
                <a:t> [Jahre]</a:t>
              </a:r>
            </a:p>
          </p:txBody>
        </p:sp>
        <p:sp>
          <p:nvSpPr>
            <p:cNvPr id="15" name="TextBox 7">
              <a:extLst>
                <a:ext uri="{FF2B5EF4-FFF2-40B4-BE49-F238E27FC236}">
                  <a16:creationId xmlns:a16="http://schemas.microsoft.com/office/drawing/2014/main" id="{33FD8912-05CD-C306-6AA6-1D2A252A6046}"/>
                </a:ext>
              </a:extLst>
            </p:cNvPr>
            <p:cNvSpPr txBox="1"/>
            <p:nvPr/>
          </p:nvSpPr>
          <p:spPr>
            <a:xfrm>
              <a:off x="3814134" y="4266563"/>
              <a:ext cx="4378555" cy="301676"/>
            </a:xfrm>
            <a:prstGeom prst="rect">
              <a:avLst/>
            </a:prstGeom>
            <a:noFill/>
          </p:spPr>
          <p:txBody>
            <a:bodyPr wrap="none" rtlCol="0">
              <a:spAutoFit/>
            </a:bodyP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err="1">
                  <a:ln/>
                  <a:solidFill>
                    <a:srgbClr val="595959"/>
                  </a:solidFill>
                  <a:effectLst/>
                  <a:uLnTx/>
                  <a:uFillTx/>
                  <a:latin typeface="Verdana"/>
                  <a:ea typeface="Verdana"/>
                  <a:cs typeface="Verdana"/>
                  <a:sym typeface="Verdana"/>
                  <a:rtl val="0"/>
                </a:rPr>
                <a:t>Altersgruppe</a:t>
              </a:r>
              <a:r>
                <a:rPr kumimoji="0" lang="en-US" sz="1000" b="1" i="0" u="none" strike="noStrike" kern="1200" cap="none" spc="0" normalizeH="0" baseline="0" noProof="0">
                  <a:ln/>
                  <a:solidFill>
                    <a:srgbClr val="595959"/>
                  </a:solidFill>
                  <a:effectLst/>
                  <a:uLnTx/>
                  <a:uFillTx/>
                  <a:latin typeface="Verdana"/>
                  <a:ea typeface="Verdana"/>
                  <a:cs typeface="Verdana"/>
                  <a:sym typeface="Verdana"/>
                  <a:rtl val="0"/>
                </a:rPr>
                <a:t> [Jahre (Alter </a:t>
              </a:r>
              <a:r>
                <a:rPr kumimoji="0" lang="en-US" sz="1000" b="1" i="0" u="none" strike="noStrike" kern="1200" cap="none" spc="0" normalizeH="0" baseline="0" noProof="0" err="1">
                  <a:ln/>
                  <a:solidFill>
                    <a:srgbClr val="595959"/>
                  </a:solidFill>
                  <a:effectLst/>
                  <a:uLnTx/>
                  <a:uFillTx/>
                  <a:latin typeface="Verdana"/>
                  <a:ea typeface="Verdana"/>
                  <a:cs typeface="Verdana"/>
                  <a:sym typeface="Verdana"/>
                  <a:rtl val="0"/>
                </a:rPr>
                <a:t>bei</a:t>
              </a:r>
              <a:r>
                <a:rPr kumimoji="0" lang="en-US" sz="1000" b="1" i="0" u="none" strike="noStrike" kern="1200" cap="none" spc="0" normalizeH="0" baseline="0" noProof="0">
                  <a:ln/>
                  <a:solidFill>
                    <a:srgbClr val="595959"/>
                  </a:solidFill>
                  <a:effectLst/>
                  <a:uLnTx/>
                  <a:uFillTx/>
                  <a:latin typeface="Verdana"/>
                  <a:ea typeface="Verdana"/>
                  <a:cs typeface="Verdana"/>
                  <a:sym typeface="Verdana"/>
                  <a:rtl val="0"/>
                </a:rPr>
                <a:t> T1D-Diagnose)]</a:t>
              </a:r>
            </a:p>
          </p:txBody>
        </p:sp>
        <p:sp>
          <p:nvSpPr>
            <p:cNvPr id="16" name="TextBox 9">
              <a:extLst>
                <a:ext uri="{FF2B5EF4-FFF2-40B4-BE49-F238E27FC236}">
                  <a16:creationId xmlns:a16="http://schemas.microsoft.com/office/drawing/2014/main" id="{4AD455EA-938C-7BA2-965C-CD7E554AAA6E}"/>
                </a:ext>
              </a:extLst>
            </p:cNvPr>
            <p:cNvSpPr txBox="1"/>
            <p:nvPr/>
          </p:nvSpPr>
          <p:spPr>
            <a:xfrm>
              <a:off x="6435609" y="1203021"/>
              <a:ext cx="1843624" cy="282821"/>
            </a:xfrm>
            <a:prstGeom prst="rect">
              <a:avLst/>
            </a:prstGeom>
            <a:noFill/>
          </p:spPr>
          <p:txBody>
            <a:bodyPr wrap="none" rtlCol="0">
              <a:spAutoFit/>
            </a:bodyPr>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err="1">
                  <a:ln/>
                  <a:solidFill>
                    <a:srgbClr val="595959"/>
                  </a:solidFill>
                  <a:effectLst/>
                  <a:uLnTx/>
                  <a:uFillTx/>
                  <a:latin typeface="Verdana"/>
                  <a:ea typeface="Verdana"/>
                  <a:cs typeface="Verdana"/>
                  <a:sym typeface="Verdana"/>
                  <a:rtl val="0"/>
                </a:rPr>
                <a:t>Angepasste</a:t>
              </a: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 </a:t>
              </a:r>
              <a:r>
                <a:rPr kumimoji="0" lang="en-US" sz="900" b="0" i="0" u="none" strike="noStrike" kern="1200" cap="none" spc="0" normalizeH="0" baseline="0" noProof="0" err="1">
                  <a:ln/>
                  <a:solidFill>
                    <a:srgbClr val="595959"/>
                  </a:solidFill>
                  <a:effectLst/>
                  <a:uLnTx/>
                  <a:uFillTx/>
                  <a:latin typeface="Verdana"/>
                  <a:ea typeface="Verdana"/>
                  <a:cs typeface="Verdana"/>
                  <a:sym typeface="Verdana"/>
                  <a:rtl val="0"/>
                </a:rPr>
                <a:t>Kontrollen</a:t>
              </a:r>
              <a:endParaRPr kumimoji="0" lang="en-US" sz="900" b="0" i="0" u="none" strike="noStrike" kern="1200" cap="none" spc="0" normalizeH="0" baseline="0" noProof="0">
                <a:ln/>
                <a:solidFill>
                  <a:srgbClr val="595959"/>
                </a:solidFill>
                <a:effectLst/>
                <a:uLnTx/>
                <a:uFillTx/>
                <a:latin typeface="Verdana"/>
                <a:ea typeface="Verdana"/>
                <a:cs typeface="Verdana"/>
                <a:sym typeface="Verdana"/>
                <a:rtl val="0"/>
              </a:endParaRPr>
            </a:p>
          </p:txBody>
        </p:sp>
        <p:sp>
          <p:nvSpPr>
            <p:cNvPr id="17" name="TextBox 10">
              <a:extLst>
                <a:ext uri="{FF2B5EF4-FFF2-40B4-BE49-F238E27FC236}">
                  <a16:creationId xmlns:a16="http://schemas.microsoft.com/office/drawing/2014/main" id="{E7A3491A-6FE7-FEA0-E9A3-3D497C25129D}"/>
                </a:ext>
              </a:extLst>
            </p:cNvPr>
            <p:cNvSpPr txBox="1"/>
            <p:nvPr/>
          </p:nvSpPr>
          <p:spPr>
            <a:xfrm>
              <a:off x="6435609" y="1362154"/>
              <a:ext cx="1564166" cy="282821"/>
            </a:xfrm>
            <a:prstGeom prst="rect">
              <a:avLst/>
            </a:prstGeom>
            <a:noFill/>
          </p:spPr>
          <p:txBody>
            <a:bodyPr wrap="none" rtlCol="0">
              <a:spAutoFit/>
            </a:bodyPr>
            <a:lstStyle/>
            <a:p>
              <a:pPr marL="0" marR="0" lvl="0" indent="0" algn="l"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Menschen </a:t>
              </a:r>
              <a:r>
                <a:rPr kumimoji="0" lang="en-US" sz="900" b="0" i="0" u="none" strike="noStrike" kern="1200" cap="none" spc="0" normalizeH="0" baseline="0" noProof="0" err="1">
                  <a:ln/>
                  <a:solidFill>
                    <a:srgbClr val="595959"/>
                  </a:solidFill>
                  <a:effectLst/>
                  <a:uLnTx/>
                  <a:uFillTx/>
                  <a:latin typeface="Verdana"/>
                  <a:ea typeface="Verdana"/>
                  <a:cs typeface="Verdana"/>
                  <a:sym typeface="Verdana"/>
                  <a:rtl val="0"/>
                </a:rPr>
                <a:t>mit</a:t>
              </a: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 T1D</a:t>
              </a:r>
            </a:p>
          </p:txBody>
        </p:sp>
        <p:grpSp>
          <p:nvGrpSpPr>
            <p:cNvPr id="18" name="Graphic 6">
              <a:extLst>
                <a:ext uri="{FF2B5EF4-FFF2-40B4-BE49-F238E27FC236}">
                  <a16:creationId xmlns:a16="http://schemas.microsoft.com/office/drawing/2014/main" id="{2DFF0DD6-C35F-0458-ABEC-7B5F9ECD370C}"/>
                </a:ext>
              </a:extLst>
            </p:cNvPr>
            <p:cNvGrpSpPr/>
            <p:nvPr/>
          </p:nvGrpSpPr>
          <p:grpSpPr>
            <a:xfrm>
              <a:off x="3449465" y="1213790"/>
              <a:ext cx="418402" cy="2906592"/>
              <a:chOff x="3646108" y="1793894"/>
              <a:chExt cx="418402" cy="2906592"/>
            </a:xfrm>
            <a:solidFill>
              <a:srgbClr val="23004C"/>
            </a:solidFill>
          </p:grpSpPr>
          <p:sp>
            <p:nvSpPr>
              <p:cNvPr id="118" name="TextBox 75">
                <a:extLst>
                  <a:ext uri="{FF2B5EF4-FFF2-40B4-BE49-F238E27FC236}">
                    <a16:creationId xmlns:a16="http://schemas.microsoft.com/office/drawing/2014/main" id="{8AD46FF2-6781-3AED-53FE-49D9B975DE0C}"/>
                  </a:ext>
                </a:extLst>
              </p:cNvPr>
              <p:cNvSpPr txBox="1"/>
              <p:nvPr/>
            </p:nvSpPr>
            <p:spPr>
              <a:xfrm>
                <a:off x="3646108" y="4417665"/>
                <a:ext cx="410663" cy="282821"/>
              </a:xfrm>
              <a:prstGeom prst="rect">
                <a:avLst/>
              </a:prstGeom>
              <a:noFill/>
            </p:spPr>
            <p:txBody>
              <a:bodyPr wrap="none" rtlCol="0">
                <a:spAutoFit/>
              </a:bodyPr>
              <a:lstStyle/>
              <a:p>
                <a:pPr marL="0" marR="0" lvl="0" indent="0" algn="r"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65</a:t>
                </a:r>
              </a:p>
            </p:txBody>
          </p:sp>
          <p:sp>
            <p:nvSpPr>
              <p:cNvPr id="119" name="TextBox 76">
                <a:extLst>
                  <a:ext uri="{FF2B5EF4-FFF2-40B4-BE49-F238E27FC236}">
                    <a16:creationId xmlns:a16="http://schemas.microsoft.com/office/drawing/2014/main" id="{CFA33A45-3A7B-5B43-2E44-2B3F2199B49B}"/>
                  </a:ext>
                </a:extLst>
              </p:cNvPr>
              <p:cNvSpPr txBox="1"/>
              <p:nvPr/>
            </p:nvSpPr>
            <p:spPr>
              <a:xfrm>
                <a:off x="3650041" y="3892885"/>
                <a:ext cx="410663" cy="282821"/>
              </a:xfrm>
              <a:prstGeom prst="rect">
                <a:avLst/>
              </a:prstGeom>
              <a:noFill/>
            </p:spPr>
            <p:txBody>
              <a:bodyPr wrap="none" rtlCol="0">
                <a:spAutoFit/>
              </a:bodyPr>
              <a:lstStyle/>
              <a:p>
                <a:pPr marL="0" marR="0" lvl="0" indent="0" algn="r"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70</a:t>
                </a:r>
              </a:p>
            </p:txBody>
          </p:sp>
          <p:sp>
            <p:nvSpPr>
              <p:cNvPr id="120" name="TextBox 77">
                <a:extLst>
                  <a:ext uri="{FF2B5EF4-FFF2-40B4-BE49-F238E27FC236}">
                    <a16:creationId xmlns:a16="http://schemas.microsoft.com/office/drawing/2014/main" id="{81577186-5BA6-AAC1-AF9D-BBCD7DB710B2}"/>
                  </a:ext>
                </a:extLst>
              </p:cNvPr>
              <p:cNvSpPr txBox="1"/>
              <p:nvPr/>
            </p:nvSpPr>
            <p:spPr>
              <a:xfrm>
                <a:off x="3650041" y="3368106"/>
                <a:ext cx="410663" cy="282821"/>
              </a:xfrm>
              <a:prstGeom prst="rect">
                <a:avLst/>
              </a:prstGeom>
              <a:noFill/>
            </p:spPr>
            <p:txBody>
              <a:bodyPr wrap="none" rtlCol="0">
                <a:spAutoFit/>
              </a:bodyPr>
              <a:lstStyle/>
              <a:p>
                <a:pPr marL="0" marR="0" lvl="0" indent="0" algn="r"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75</a:t>
                </a:r>
              </a:p>
            </p:txBody>
          </p:sp>
          <p:sp>
            <p:nvSpPr>
              <p:cNvPr id="121" name="TextBox 78">
                <a:extLst>
                  <a:ext uri="{FF2B5EF4-FFF2-40B4-BE49-F238E27FC236}">
                    <a16:creationId xmlns:a16="http://schemas.microsoft.com/office/drawing/2014/main" id="{6D13DF76-9C41-D377-D924-713B92E9A810}"/>
                  </a:ext>
                </a:extLst>
              </p:cNvPr>
              <p:cNvSpPr txBox="1"/>
              <p:nvPr/>
            </p:nvSpPr>
            <p:spPr>
              <a:xfrm>
                <a:off x="3650041" y="2843453"/>
                <a:ext cx="410663" cy="282821"/>
              </a:xfrm>
              <a:prstGeom prst="rect">
                <a:avLst/>
              </a:prstGeom>
              <a:noFill/>
            </p:spPr>
            <p:txBody>
              <a:bodyPr wrap="none" rtlCol="0">
                <a:spAutoFit/>
              </a:bodyPr>
              <a:lstStyle/>
              <a:p>
                <a:pPr marL="0" marR="0" lvl="0" indent="0" algn="r"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80</a:t>
                </a:r>
              </a:p>
            </p:txBody>
          </p:sp>
          <p:sp>
            <p:nvSpPr>
              <p:cNvPr id="122" name="TextBox 79">
                <a:extLst>
                  <a:ext uri="{FF2B5EF4-FFF2-40B4-BE49-F238E27FC236}">
                    <a16:creationId xmlns:a16="http://schemas.microsoft.com/office/drawing/2014/main" id="{C60B9151-DD2B-EAC9-644B-24D9077CE33C}"/>
                  </a:ext>
                </a:extLst>
              </p:cNvPr>
              <p:cNvSpPr txBox="1"/>
              <p:nvPr/>
            </p:nvSpPr>
            <p:spPr>
              <a:xfrm>
                <a:off x="3653847" y="1793894"/>
                <a:ext cx="410663" cy="282821"/>
              </a:xfrm>
              <a:prstGeom prst="rect">
                <a:avLst/>
              </a:prstGeom>
              <a:noFill/>
            </p:spPr>
            <p:txBody>
              <a:bodyPr wrap="none" rtlCol="0">
                <a:spAutoFit/>
              </a:bodyPr>
              <a:lstStyle/>
              <a:p>
                <a:pPr marL="0" marR="0" lvl="0" indent="0" algn="r"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90</a:t>
                </a:r>
              </a:p>
            </p:txBody>
          </p:sp>
          <p:sp>
            <p:nvSpPr>
              <p:cNvPr id="123" name="TextBox 80">
                <a:extLst>
                  <a:ext uri="{FF2B5EF4-FFF2-40B4-BE49-F238E27FC236}">
                    <a16:creationId xmlns:a16="http://schemas.microsoft.com/office/drawing/2014/main" id="{3C833AB6-202D-59E0-64CA-AC37495C4DA3}"/>
                  </a:ext>
                </a:extLst>
              </p:cNvPr>
              <p:cNvSpPr txBox="1"/>
              <p:nvPr/>
            </p:nvSpPr>
            <p:spPr>
              <a:xfrm>
                <a:off x="3653847" y="2318674"/>
                <a:ext cx="410663" cy="282821"/>
              </a:xfrm>
              <a:prstGeom prst="rect">
                <a:avLst/>
              </a:prstGeom>
              <a:noFill/>
            </p:spPr>
            <p:txBody>
              <a:bodyPr wrap="none" rtlCol="0">
                <a:spAutoFit/>
              </a:bodyPr>
              <a:lstStyle/>
              <a:p>
                <a:pPr marL="0" marR="0" lvl="0" indent="0" algn="r" defTabSz="457178"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solidFill>
                      <a:srgbClr val="595959"/>
                    </a:solidFill>
                    <a:effectLst/>
                    <a:uLnTx/>
                    <a:uFillTx/>
                    <a:latin typeface="Verdana"/>
                    <a:ea typeface="Verdana"/>
                    <a:cs typeface="Verdana"/>
                    <a:sym typeface="Verdana"/>
                    <a:rtl val="0"/>
                  </a:rPr>
                  <a:t>85</a:t>
                </a:r>
              </a:p>
            </p:txBody>
          </p:sp>
        </p:grpSp>
        <p:grpSp>
          <p:nvGrpSpPr>
            <p:cNvPr id="19" name="Graphic 6">
              <a:extLst>
                <a:ext uri="{FF2B5EF4-FFF2-40B4-BE49-F238E27FC236}">
                  <a16:creationId xmlns:a16="http://schemas.microsoft.com/office/drawing/2014/main" id="{93733DB4-0A68-771A-2AFC-FC2773AC6E6A}"/>
                </a:ext>
              </a:extLst>
            </p:cNvPr>
            <p:cNvGrpSpPr/>
            <p:nvPr/>
          </p:nvGrpSpPr>
          <p:grpSpPr>
            <a:xfrm>
              <a:off x="3796226" y="1351366"/>
              <a:ext cx="50756" cy="2630105"/>
              <a:chOff x="3992869" y="1931470"/>
              <a:chExt cx="50756" cy="2630105"/>
            </a:xfrm>
          </p:grpSpPr>
          <p:sp>
            <p:nvSpPr>
              <p:cNvPr id="112" name="Freeform 151">
                <a:extLst>
                  <a:ext uri="{FF2B5EF4-FFF2-40B4-BE49-F238E27FC236}">
                    <a16:creationId xmlns:a16="http://schemas.microsoft.com/office/drawing/2014/main" id="{0D37D52F-343A-804F-CF04-3FB294D09C49}"/>
                  </a:ext>
                </a:extLst>
              </p:cNvPr>
              <p:cNvSpPr/>
              <p:nvPr/>
            </p:nvSpPr>
            <p:spPr>
              <a:xfrm>
                <a:off x="3992869" y="4561575"/>
                <a:ext cx="50756" cy="12669"/>
              </a:xfrm>
              <a:custGeom>
                <a:avLst/>
                <a:gdLst>
                  <a:gd name="connsiteX0" fmla="*/ 50756 w 50756"/>
                  <a:gd name="connsiteY0" fmla="*/ 0 h 12669"/>
                  <a:gd name="connsiteX1" fmla="*/ 0 w 50756"/>
                  <a:gd name="connsiteY1" fmla="*/ 0 h 12669"/>
                </a:gdLst>
                <a:ahLst/>
                <a:cxnLst>
                  <a:cxn ang="0">
                    <a:pos x="connsiteX0" y="connsiteY0"/>
                  </a:cxn>
                  <a:cxn ang="0">
                    <a:pos x="connsiteX1" y="connsiteY1"/>
                  </a:cxn>
                </a:cxnLst>
                <a:rect l="l" t="t" r="r" b="b"/>
                <a:pathLst>
                  <a:path w="50756" h="12669">
                    <a:moveTo>
                      <a:pt x="50756" y="0"/>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13" name="Freeform 152">
                <a:extLst>
                  <a:ext uri="{FF2B5EF4-FFF2-40B4-BE49-F238E27FC236}">
                    <a16:creationId xmlns:a16="http://schemas.microsoft.com/office/drawing/2014/main" id="{D0B6ED0B-0CBA-0F5C-75E5-91A5B2E9C5CB}"/>
                  </a:ext>
                </a:extLst>
              </p:cNvPr>
              <p:cNvSpPr/>
              <p:nvPr/>
            </p:nvSpPr>
            <p:spPr>
              <a:xfrm>
                <a:off x="3992869" y="4035529"/>
                <a:ext cx="50756" cy="12669"/>
              </a:xfrm>
              <a:custGeom>
                <a:avLst/>
                <a:gdLst>
                  <a:gd name="connsiteX0" fmla="*/ 50756 w 50756"/>
                  <a:gd name="connsiteY0" fmla="*/ 0 h 12669"/>
                  <a:gd name="connsiteX1" fmla="*/ 0 w 50756"/>
                  <a:gd name="connsiteY1" fmla="*/ 0 h 12669"/>
                </a:gdLst>
                <a:ahLst/>
                <a:cxnLst>
                  <a:cxn ang="0">
                    <a:pos x="connsiteX0" y="connsiteY0"/>
                  </a:cxn>
                  <a:cxn ang="0">
                    <a:pos x="connsiteX1" y="connsiteY1"/>
                  </a:cxn>
                </a:cxnLst>
                <a:rect l="l" t="t" r="r" b="b"/>
                <a:pathLst>
                  <a:path w="50756" h="12669">
                    <a:moveTo>
                      <a:pt x="50756" y="0"/>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14" name="Freeform 153">
                <a:extLst>
                  <a:ext uri="{FF2B5EF4-FFF2-40B4-BE49-F238E27FC236}">
                    <a16:creationId xmlns:a16="http://schemas.microsoft.com/office/drawing/2014/main" id="{71C1714C-5CD5-3D9C-F049-9CBE0FD3D158}"/>
                  </a:ext>
                </a:extLst>
              </p:cNvPr>
              <p:cNvSpPr/>
              <p:nvPr/>
            </p:nvSpPr>
            <p:spPr>
              <a:xfrm>
                <a:off x="3992869" y="3509482"/>
                <a:ext cx="50756" cy="12669"/>
              </a:xfrm>
              <a:custGeom>
                <a:avLst/>
                <a:gdLst>
                  <a:gd name="connsiteX0" fmla="*/ 50756 w 50756"/>
                  <a:gd name="connsiteY0" fmla="*/ 0 h 12669"/>
                  <a:gd name="connsiteX1" fmla="*/ 0 w 50756"/>
                  <a:gd name="connsiteY1" fmla="*/ 0 h 12669"/>
                </a:gdLst>
                <a:ahLst/>
                <a:cxnLst>
                  <a:cxn ang="0">
                    <a:pos x="connsiteX0" y="connsiteY0"/>
                  </a:cxn>
                  <a:cxn ang="0">
                    <a:pos x="connsiteX1" y="connsiteY1"/>
                  </a:cxn>
                </a:cxnLst>
                <a:rect l="l" t="t" r="r" b="b"/>
                <a:pathLst>
                  <a:path w="50756" h="12669">
                    <a:moveTo>
                      <a:pt x="50756" y="0"/>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15" name="Freeform 154">
                <a:extLst>
                  <a:ext uri="{FF2B5EF4-FFF2-40B4-BE49-F238E27FC236}">
                    <a16:creationId xmlns:a16="http://schemas.microsoft.com/office/drawing/2014/main" id="{EE3B0D55-5257-ED08-E82C-CAE6561ADFF7}"/>
                  </a:ext>
                </a:extLst>
              </p:cNvPr>
              <p:cNvSpPr/>
              <p:nvPr/>
            </p:nvSpPr>
            <p:spPr>
              <a:xfrm>
                <a:off x="3992869" y="2983562"/>
                <a:ext cx="50756" cy="12669"/>
              </a:xfrm>
              <a:custGeom>
                <a:avLst/>
                <a:gdLst>
                  <a:gd name="connsiteX0" fmla="*/ 50756 w 50756"/>
                  <a:gd name="connsiteY0" fmla="*/ 0 h 12669"/>
                  <a:gd name="connsiteX1" fmla="*/ 0 w 50756"/>
                  <a:gd name="connsiteY1" fmla="*/ 0 h 12669"/>
                </a:gdLst>
                <a:ahLst/>
                <a:cxnLst>
                  <a:cxn ang="0">
                    <a:pos x="connsiteX0" y="connsiteY0"/>
                  </a:cxn>
                  <a:cxn ang="0">
                    <a:pos x="connsiteX1" y="connsiteY1"/>
                  </a:cxn>
                </a:cxnLst>
                <a:rect l="l" t="t" r="r" b="b"/>
                <a:pathLst>
                  <a:path w="50756" h="12669">
                    <a:moveTo>
                      <a:pt x="50756" y="0"/>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16" name="Freeform 155">
                <a:extLst>
                  <a:ext uri="{FF2B5EF4-FFF2-40B4-BE49-F238E27FC236}">
                    <a16:creationId xmlns:a16="http://schemas.microsoft.com/office/drawing/2014/main" id="{266EF08E-7543-99B9-1662-49E14FA34E5C}"/>
                  </a:ext>
                </a:extLst>
              </p:cNvPr>
              <p:cNvSpPr/>
              <p:nvPr/>
            </p:nvSpPr>
            <p:spPr>
              <a:xfrm>
                <a:off x="3992869" y="1931470"/>
                <a:ext cx="50756" cy="12669"/>
              </a:xfrm>
              <a:custGeom>
                <a:avLst/>
                <a:gdLst>
                  <a:gd name="connsiteX0" fmla="*/ 50756 w 50756"/>
                  <a:gd name="connsiteY0" fmla="*/ 0 h 12669"/>
                  <a:gd name="connsiteX1" fmla="*/ 0 w 50756"/>
                  <a:gd name="connsiteY1" fmla="*/ 0 h 12669"/>
                </a:gdLst>
                <a:ahLst/>
                <a:cxnLst>
                  <a:cxn ang="0">
                    <a:pos x="connsiteX0" y="connsiteY0"/>
                  </a:cxn>
                  <a:cxn ang="0">
                    <a:pos x="connsiteX1" y="connsiteY1"/>
                  </a:cxn>
                </a:cxnLst>
                <a:rect l="l" t="t" r="r" b="b"/>
                <a:pathLst>
                  <a:path w="50756" h="12669">
                    <a:moveTo>
                      <a:pt x="50756" y="0"/>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17" name="Freeform 156">
                <a:extLst>
                  <a:ext uri="{FF2B5EF4-FFF2-40B4-BE49-F238E27FC236}">
                    <a16:creationId xmlns:a16="http://schemas.microsoft.com/office/drawing/2014/main" id="{77FA0066-4CDE-564A-1126-292198A740EE}"/>
                  </a:ext>
                </a:extLst>
              </p:cNvPr>
              <p:cNvSpPr/>
              <p:nvPr/>
            </p:nvSpPr>
            <p:spPr>
              <a:xfrm>
                <a:off x="3992869" y="2457516"/>
                <a:ext cx="50756" cy="12669"/>
              </a:xfrm>
              <a:custGeom>
                <a:avLst/>
                <a:gdLst>
                  <a:gd name="connsiteX0" fmla="*/ 50756 w 50756"/>
                  <a:gd name="connsiteY0" fmla="*/ 0 h 12669"/>
                  <a:gd name="connsiteX1" fmla="*/ 0 w 50756"/>
                  <a:gd name="connsiteY1" fmla="*/ 0 h 12669"/>
                </a:gdLst>
                <a:ahLst/>
                <a:cxnLst>
                  <a:cxn ang="0">
                    <a:pos x="connsiteX0" y="connsiteY0"/>
                  </a:cxn>
                  <a:cxn ang="0">
                    <a:pos x="connsiteX1" y="connsiteY1"/>
                  </a:cxn>
                </a:cxnLst>
                <a:rect l="l" t="t" r="r" b="b"/>
                <a:pathLst>
                  <a:path w="50756" h="12669">
                    <a:moveTo>
                      <a:pt x="50756" y="0"/>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grpSp>
        <p:grpSp>
          <p:nvGrpSpPr>
            <p:cNvPr id="20" name="Graphic 6">
              <a:extLst>
                <a:ext uri="{FF2B5EF4-FFF2-40B4-BE49-F238E27FC236}">
                  <a16:creationId xmlns:a16="http://schemas.microsoft.com/office/drawing/2014/main" id="{6CDA0723-7661-8A46-4795-00D8F928278F}"/>
                </a:ext>
              </a:extLst>
            </p:cNvPr>
            <p:cNvGrpSpPr/>
            <p:nvPr/>
          </p:nvGrpSpPr>
          <p:grpSpPr>
            <a:xfrm>
              <a:off x="3846983" y="3981471"/>
              <a:ext cx="4264936" cy="50678"/>
              <a:chOff x="4043626" y="4561575"/>
              <a:chExt cx="4264936" cy="50678"/>
            </a:xfrm>
          </p:grpSpPr>
          <p:sp>
            <p:nvSpPr>
              <p:cNvPr id="106" name="Freeform 145">
                <a:extLst>
                  <a:ext uri="{FF2B5EF4-FFF2-40B4-BE49-F238E27FC236}">
                    <a16:creationId xmlns:a16="http://schemas.microsoft.com/office/drawing/2014/main" id="{A529348F-9EEF-ECA2-A933-1F6A3504B9AD}"/>
                  </a:ext>
                </a:extLst>
              </p:cNvPr>
              <p:cNvSpPr/>
              <p:nvPr/>
            </p:nvSpPr>
            <p:spPr>
              <a:xfrm>
                <a:off x="4043626" y="4561575"/>
                <a:ext cx="12689" cy="50678"/>
              </a:xfrm>
              <a:custGeom>
                <a:avLst/>
                <a:gdLst>
                  <a:gd name="connsiteX0" fmla="*/ 0 w 12689"/>
                  <a:gd name="connsiteY0" fmla="*/ 50679 h 50678"/>
                  <a:gd name="connsiteX1" fmla="*/ 0 w 12689"/>
                  <a:gd name="connsiteY1" fmla="*/ 0 h 50678"/>
                </a:gdLst>
                <a:ahLst/>
                <a:cxnLst>
                  <a:cxn ang="0">
                    <a:pos x="connsiteX0" y="connsiteY0"/>
                  </a:cxn>
                  <a:cxn ang="0">
                    <a:pos x="connsiteX1" y="connsiteY1"/>
                  </a:cxn>
                </a:cxnLst>
                <a:rect l="l" t="t" r="r" b="b"/>
                <a:pathLst>
                  <a:path w="12689" h="50678">
                    <a:moveTo>
                      <a:pt x="0" y="50679"/>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07" name="Freeform 146">
                <a:extLst>
                  <a:ext uri="{FF2B5EF4-FFF2-40B4-BE49-F238E27FC236}">
                    <a16:creationId xmlns:a16="http://schemas.microsoft.com/office/drawing/2014/main" id="{FF9EDB2A-AD8D-E5DF-2E67-1A212B1B6519}"/>
                  </a:ext>
                </a:extLst>
              </p:cNvPr>
              <p:cNvSpPr/>
              <p:nvPr/>
            </p:nvSpPr>
            <p:spPr>
              <a:xfrm>
                <a:off x="4896588" y="4561575"/>
                <a:ext cx="12689" cy="50678"/>
              </a:xfrm>
              <a:custGeom>
                <a:avLst/>
                <a:gdLst>
                  <a:gd name="connsiteX0" fmla="*/ 0 w 12689"/>
                  <a:gd name="connsiteY0" fmla="*/ 50679 h 50678"/>
                  <a:gd name="connsiteX1" fmla="*/ 0 w 12689"/>
                  <a:gd name="connsiteY1" fmla="*/ 0 h 50678"/>
                </a:gdLst>
                <a:ahLst/>
                <a:cxnLst>
                  <a:cxn ang="0">
                    <a:pos x="connsiteX0" y="connsiteY0"/>
                  </a:cxn>
                  <a:cxn ang="0">
                    <a:pos x="connsiteX1" y="connsiteY1"/>
                  </a:cxn>
                </a:cxnLst>
                <a:rect l="l" t="t" r="r" b="b"/>
                <a:pathLst>
                  <a:path w="12689" h="50678">
                    <a:moveTo>
                      <a:pt x="0" y="50679"/>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08" name="Freeform 147">
                <a:extLst>
                  <a:ext uri="{FF2B5EF4-FFF2-40B4-BE49-F238E27FC236}">
                    <a16:creationId xmlns:a16="http://schemas.microsoft.com/office/drawing/2014/main" id="{30C9DB51-6488-E154-E3D7-CC0E2E45E611}"/>
                  </a:ext>
                </a:extLst>
              </p:cNvPr>
              <p:cNvSpPr/>
              <p:nvPr/>
            </p:nvSpPr>
            <p:spPr>
              <a:xfrm>
                <a:off x="5749549" y="4561575"/>
                <a:ext cx="12689" cy="50678"/>
              </a:xfrm>
              <a:custGeom>
                <a:avLst/>
                <a:gdLst>
                  <a:gd name="connsiteX0" fmla="*/ 0 w 12689"/>
                  <a:gd name="connsiteY0" fmla="*/ 50679 h 50678"/>
                  <a:gd name="connsiteX1" fmla="*/ 0 w 12689"/>
                  <a:gd name="connsiteY1" fmla="*/ 0 h 50678"/>
                </a:gdLst>
                <a:ahLst/>
                <a:cxnLst>
                  <a:cxn ang="0">
                    <a:pos x="connsiteX0" y="connsiteY0"/>
                  </a:cxn>
                  <a:cxn ang="0">
                    <a:pos x="connsiteX1" y="connsiteY1"/>
                  </a:cxn>
                </a:cxnLst>
                <a:rect l="l" t="t" r="r" b="b"/>
                <a:pathLst>
                  <a:path w="12689" h="50678">
                    <a:moveTo>
                      <a:pt x="0" y="50679"/>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09" name="Freeform 148">
                <a:extLst>
                  <a:ext uri="{FF2B5EF4-FFF2-40B4-BE49-F238E27FC236}">
                    <a16:creationId xmlns:a16="http://schemas.microsoft.com/office/drawing/2014/main" id="{D87F2E4F-C7B6-854B-2633-94801CDAF109}"/>
                  </a:ext>
                </a:extLst>
              </p:cNvPr>
              <p:cNvSpPr/>
              <p:nvPr/>
            </p:nvSpPr>
            <p:spPr>
              <a:xfrm>
                <a:off x="6602638" y="4561575"/>
                <a:ext cx="12689" cy="50678"/>
              </a:xfrm>
              <a:custGeom>
                <a:avLst/>
                <a:gdLst>
                  <a:gd name="connsiteX0" fmla="*/ 0 w 12689"/>
                  <a:gd name="connsiteY0" fmla="*/ 50679 h 50678"/>
                  <a:gd name="connsiteX1" fmla="*/ 0 w 12689"/>
                  <a:gd name="connsiteY1" fmla="*/ 0 h 50678"/>
                </a:gdLst>
                <a:ahLst/>
                <a:cxnLst>
                  <a:cxn ang="0">
                    <a:pos x="connsiteX0" y="connsiteY0"/>
                  </a:cxn>
                  <a:cxn ang="0">
                    <a:pos x="connsiteX1" y="connsiteY1"/>
                  </a:cxn>
                </a:cxnLst>
                <a:rect l="l" t="t" r="r" b="b"/>
                <a:pathLst>
                  <a:path w="12689" h="50678">
                    <a:moveTo>
                      <a:pt x="0" y="50679"/>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10" name="Freeform 149">
                <a:extLst>
                  <a:ext uri="{FF2B5EF4-FFF2-40B4-BE49-F238E27FC236}">
                    <a16:creationId xmlns:a16="http://schemas.microsoft.com/office/drawing/2014/main" id="{321447EB-7708-BE67-551A-210AC5DBE9B4}"/>
                  </a:ext>
                </a:extLst>
              </p:cNvPr>
              <p:cNvSpPr/>
              <p:nvPr/>
            </p:nvSpPr>
            <p:spPr>
              <a:xfrm>
                <a:off x="8308562" y="4561575"/>
                <a:ext cx="12689" cy="50678"/>
              </a:xfrm>
              <a:custGeom>
                <a:avLst/>
                <a:gdLst>
                  <a:gd name="connsiteX0" fmla="*/ 0 w 12689"/>
                  <a:gd name="connsiteY0" fmla="*/ 50679 h 50678"/>
                  <a:gd name="connsiteX1" fmla="*/ 0 w 12689"/>
                  <a:gd name="connsiteY1" fmla="*/ 0 h 50678"/>
                </a:gdLst>
                <a:ahLst/>
                <a:cxnLst>
                  <a:cxn ang="0">
                    <a:pos x="connsiteX0" y="connsiteY0"/>
                  </a:cxn>
                  <a:cxn ang="0">
                    <a:pos x="connsiteX1" y="connsiteY1"/>
                  </a:cxn>
                </a:cxnLst>
                <a:rect l="l" t="t" r="r" b="b"/>
                <a:pathLst>
                  <a:path w="12689" h="50678">
                    <a:moveTo>
                      <a:pt x="0" y="50679"/>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11" name="Freeform 150">
                <a:extLst>
                  <a:ext uri="{FF2B5EF4-FFF2-40B4-BE49-F238E27FC236}">
                    <a16:creationId xmlns:a16="http://schemas.microsoft.com/office/drawing/2014/main" id="{E522FB80-CEA3-EFA9-AC32-C64FD60CBB86}"/>
                  </a:ext>
                </a:extLst>
              </p:cNvPr>
              <p:cNvSpPr/>
              <p:nvPr/>
            </p:nvSpPr>
            <p:spPr>
              <a:xfrm>
                <a:off x="7455600" y="4561575"/>
                <a:ext cx="12689" cy="50678"/>
              </a:xfrm>
              <a:custGeom>
                <a:avLst/>
                <a:gdLst>
                  <a:gd name="connsiteX0" fmla="*/ 0 w 12689"/>
                  <a:gd name="connsiteY0" fmla="*/ 50679 h 50678"/>
                  <a:gd name="connsiteX1" fmla="*/ 0 w 12689"/>
                  <a:gd name="connsiteY1" fmla="*/ 0 h 50678"/>
                </a:gdLst>
                <a:ahLst/>
                <a:cxnLst>
                  <a:cxn ang="0">
                    <a:pos x="connsiteX0" y="connsiteY0"/>
                  </a:cxn>
                  <a:cxn ang="0">
                    <a:pos x="connsiteX1" y="connsiteY1"/>
                  </a:cxn>
                </a:cxnLst>
                <a:rect l="l" t="t" r="r" b="b"/>
                <a:pathLst>
                  <a:path w="12689" h="50678">
                    <a:moveTo>
                      <a:pt x="0" y="50679"/>
                    </a:moveTo>
                    <a:lnTo>
                      <a:pt x="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grpSp>
        <p:sp>
          <p:nvSpPr>
            <p:cNvPr id="21" name="Freeform 96">
              <a:extLst>
                <a:ext uri="{FF2B5EF4-FFF2-40B4-BE49-F238E27FC236}">
                  <a16:creationId xmlns:a16="http://schemas.microsoft.com/office/drawing/2014/main" id="{934EF6E8-ECCF-73B1-04DD-9472896CE206}"/>
                </a:ext>
              </a:extLst>
            </p:cNvPr>
            <p:cNvSpPr/>
            <p:nvPr/>
          </p:nvSpPr>
          <p:spPr>
            <a:xfrm>
              <a:off x="3846983" y="1351366"/>
              <a:ext cx="4264936" cy="2630105"/>
            </a:xfrm>
            <a:custGeom>
              <a:avLst/>
              <a:gdLst>
                <a:gd name="connsiteX0" fmla="*/ 0 w 4264936"/>
                <a:gd name="connsiteY0" fmla="*/ 0 h 2630105"/>
                <a:gd name="connsiteX1" fmla="*/ 0 w 4264936"/>
                <a:gd name="connsiteY1" fmla="*/ 2630106 h 2630105"/>
                <a:gd name="connsiteX2" fmla="*/ 4264937 w 4264936"/>
                <a:gd name="connsiteY2" fmla="*/ 2630106 h 2630105"/>
              </a:gdLst>
              <a:ahLst/>
              <a:cxnLst>
                <a:cxn ang="0">
                  <a:pos x="connsiteX0" y="connsiteY0"/>
                </a:cxn>
                <a:cxn ang="0">
                  <a:pos x="connsiteX1" y="connsiteY1"/>
                </a:cxn>
                <a:cxn ang="0">
                  <a:pos x="connsiteX2" y="connsiteY2"/>
                </a:cxn>
              </a:cxnLst>
              <a:rect l="l" t="t" r="r" b="b"/>
              <a:pathLst>
                <a:path w="4264936" h="2630105">
                  <a:moveTo>
                    <a:pt x="0" y="0"/>
                  </a:moveTo>
                  <a:lnTo>
                    <a:pt x="0" y="2630106"/>
                  </a:lnTo>
                  <a:lnTo>
                    <a:pt x="4264937" y="2630106"/>
                  </a:lnTo>
                </a:path>
              </a:pathLst>
            </a:custGeom>
            <a:noFill/>
            <a:ln w="12684" cap="sq">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22" name="Freeform 97">
              <a:extLst>
                <a:ext uri="{FF2B5EF4-FFF2-40B4-BE49-F238E27FC236}">
                  <a16:creationId xmlns:a16="http://schemas.microsoft.com/office/drawing/2014/main" id="{FB093A5C-0A9C-735B-EC11-3CB0E2834108}"/>
                </a:ext>
              </a:extLst>
            </p:cNvPr>
            <p:cNvSpPr/>
            <p:nvPr/>
          </p:nvSpPr>
          <p:spPr>
            <a:xfrm>
              <a:off x="6388611" y="1295365"/>
              <a:ext cx="82225" cy="82099"/>
            </a:xfrm>
            <a:custGeom>
              <a:avLst/>
              <a:gdLst>
                <a:gd name="connsiteX0" fmla="*/ 82226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6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6" y="41050"/>
                  </a:moveTo>
                  <a:cubicBezTo>
                    <a:pt x="82226" y="63721"/>
                    <a:pt x="63819" y="82100"/>
                    <a:pt x="41113" y="82100"/>
                  </a:cubicBezTo>
                  <a:cubicBezTo>
                    <a:pt x="18407" y="82100"/>
                    <a:pt x="0" y="63721"/>
                    <a:pt x="0" y="41050"/>
                  </a:cubicBezTo>
                  <a:cubicBezTo>
                    <a:pt x="0" y="18379"/>
                    <a:pt x="18407" y="0"/>
                    <a:pt x="41113" y="0"/>
                  </a:cubicBezTo>
                  <a:cubicBezTo>
                    <a:pt x="63819" y="0"/>
                    <a:pt x="82226" y="18379"/>
                    <a:pt x="82226" y="41050"/>
                  </a:cubicBezTo>
                  <a:close/>
                </a:path>
              </a:pathLst>
            </a:custGeom>
            <a:solidFill>
              <a:srgbClr val="23004C"/>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23" name="Freeform 98">
              <a:extLst>
                <a:ext uri="{FF2B5EF4-FFF2-40B4-BE49-F238E27FC236}">
                  <a16:creationId xmlns:a16="http://schemas.microsoft.com/office/drawing/2014/main" id="{AB127512-A4AD-1DDD-608C-8BC43DCA9509}"/>
                </a:ext>
              </a:extLst>
            </p:cNvPr>
            <p:cNvSpPr/>
            <p:nvPr/>
          </p:nvSpPr>
          <p:spPr>
            <a:xfrm>
              <a:off x="6388611" y="1465139"/>
              <a:ext cx="82225" cy="82800"/>
            </a:xfrm>
            <a:custGeom>
              <a:avLst/>
              <a:gdLst>
                <a:gd name="connsiteX0" fmla="*/ 82226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6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6" y="41050"/>
                  </a:moveTo>
                  <a:cubicBezTo>
                    <a:pt x="82226" y="63721"/>
                    <a:pt x="63819" y="82100"/>
                    <a:pt x="41113" y="82100"/>
                  </a:cubicBezTo>
                  <a:cubicBezTo>
                    <a:pt x="18407" y="82100"/>
                    <a:pt x="0" y="63721"/>
                    <a:pt x="0" y="41050"/>
                  </a:cubicBezTo>
                  <a:cubicBezTo>
                    <a:pt x="0" y="18379"/>
                    <a:pt x="18407" y="0"/>
                    <a:pt x="41113" y="0"/>
                  </a:cubicBezTo>
                  <a:cubicBezTo>
                    <a:pt x="63819" y="0"/>
                    <a:pt x="82226" y="18379"/>
                    <a:pt x="82226" y="41050"/>
                  </a:cubicBezTo>
                  <a:close/>
                </a:path>
              </a:pathLst>
            </a:custGeom>
            <a:solidFill>
              <a:srgbClr val="7A00E6"/>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grpSp>
          <p:nvGrpSpPr>
            <p:cNvPr id="24" name="Graphic 6">
              <a:extLst>
                <a:ext uri="{FF2B5EF4-FFF2-40B4-BE49-F238E27FC236}">
                  <a16:creationId xmlns:a16="http://schemas.microsoft.com/office/drawing/2014/main" id="{48E9DADE-4BCD-8142-04FD-6083D73FE594}"/>
                </a:ext>
              </a:extLst>
            </p:cNvPr>
            <p:cNvGrpSpPr/>
            <p:nvPr/>
          </p:nvGrpSpPr>
          <p:grpSpPr>
            <a:xfrm>
              <a:off x="4223849" y="1620850"/>
              <a:ext cx="3500163" cy="418733"/>
              <a:chOff x="4420492" y="2200954"/>
              <a:chExt cx="3500163" cy="418733"/>
            </a:xfrm>
          </p:grpSpPr>
          <p:sp>
            <p:nvSpPr>
              <p:cNvPr id="53" name="Freeform 128">
                <a:extLst>
                  <a:ext uri="{FF2B5EF4-FFF2-40B4-BE49-F238E27FC236}">
                    <a16:creationId xmlns:a16="http://schemas.microsoft.com/office/drawing/2014/main" id="{7D0DF5D2-760E-5747-A452-E1B0F0668E52}"/>
                  </a:ext>
                </a:extLst>
              </p:cNvPr>
              <p:cNvSpPr/>
              <p:nvPr/>
            </p:nvSpPr>
            <p:spPr>
              <a:xfrm>
                <a:off x="4420492" y="2200954"/>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54" name="Freeform 129">
                <a:extLst>
                  <a:ext uri="{FF2B5EF4-FFF2-40B4-BE49-F238E27FC236}">
                    <a16:creationId xmlns:a16="http://schemas.microsoft.com/office/drawing/2014/main" id="{A097FCEF-DDDD-ECE5-0AF8-FC0AF7936178}"/>
                  </a:ext>
                </a:extLst>
              </p:cNvPr>
              <p:cNvSpPr/>
              <p:nvPr/>
            </p:nvSpPr>
            <p:spPr>
              <a:xfrm>
                <a:off x="4420492" y="2459797"/>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55" name="Freeform 130">
                <a:extLst>
                  <a:ext uri="{FF2B5EF4-FFF2-40B4-BE49-F238E27FC236}">
                    <a16:creationId xmlns:a16="http://schemas.microsoft.com/office/drawing/2014/main" id="{3F07FE86-A5FE-DB22-49C9-EF128259676E}"/>
                  </a:ext>
                </a:extLst>
              </p:cNvPr>
              <p:cNvSpPr/>
              <p:nvPr/>
            </p:nvSpPr>
            <p:spPr>
              <a:xfrm>
                <a:off x="4456275" y="2200954"/>
                <a:ext cx="12689" cy="258842"/>
              </a:xfrm>
              <a:custGeom>
                <a:avLst/>
                <a:gdLst>
                  <a:gd name="connsiteX0" fmla="*/ 0 w 12689"/>
                  <a:gd name="connsiteY0" fmla="*/ 0 h 258842"/>
                  <a:gd name="connsiteX1" fmla="*/ 0 w 12689"/>
                  <a:gd name="connsiteY1" fmla="*/ 258842 h 258842"/>
                </a:gdLst>
                <a:ahLst/>
                <a:cxnLst>
                  <a:cxn ang="0">
                    <a:pos x="connsiteX0" y="connsiteY0"/>
                  </a:cxn>
                  <a:cxn ang="0">
                    <a:pos x="connsiteX1" y="connsiteY1"/>
                  </a:cxn>
                </a:cxnLst>
                <a:rect l="l" t="t" r="r" b="b"/>
                <a:pathLst>
                  <a:path w="12689" h="258842">
                    <a:moveTo>
                      <a:pt x="0" y="0"/>
                    </a:moveTo>
                    <a:lnTo>
                      <a:pt x="0" y="258842"/>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56" name="Freeform 131">
                <a:extLst>
                  <a:ext uri="{FF2B5EF4-FFF2-40B4-BE49-F238E27FC236}">
                    <a16:creationId xmlns:a16="http://schemas.microsoft.com/office/drawing/2014/main" id="{3EB0AF36-1ABF-DB7A-844C-79CB1F7E0FB9}"/>
                  </a:ext>
                </a:extLst>
              </p:cNvPr>
              <p:cNvSpPr/>
              <p:nvPr/>
            </p:nvSpPr>
            <p:spPr>
              <a:xfrm>
                <a:off x="5278149" y="2389100"/>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57" name="Freeform 132">
                <a:extLst>
                  <a:ext uri="{FF2B5EF4-FFF2-40B4-BE49-F238E27FC236}">
                    <a16:creationId xmlns:a16="http://schemas.microsoft.com/office/drawing/2014/main" id="{701657F2-B408-5FA3-B104-D2B1BB18FBC3}"/>
                  </a:ext>
                </a:extLst>
              </p:cNvPr>
              <p:cNvSpPr/>
              <p:nvPr/>
            </p:nvSpPr>
            <p:spPr>
              <a:xfrm>
                <a:off x="5278149" y="2561914"/>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58" name="Freeform 133">
                <a:extLst>
                  <a:ext uri="{FF2B5EF4-FFF2-40B4-BE49-F238E27FC236}">
                    <a16:creationId xmlns:a16="http://schemas.microsoft.com/office/drawing/2014/main" id="{97DBD909-0CD2-8D48-D9F6-D472BBB6C735}"/>
                  </a:ext>
                </a:extLst>
              </p:cNvPr>
              <p:cNvSpPr/>
              <p:nvPr/>
            </p:nvSpPr>
            <p:spPr>
              <a:xfrm>
                <a:off x="5313805" y="2389100"/>
                <a:ext cx="12689" cy="172814"/>
              </a:xfrm>
              <a:custGeom>
                <a:avLst/>
                <a:gdLst>
                  <a:gd name="connsiteX0" fmla="*/ 0 w 12689"/>
                  <a:gd name="connsiteY0" fmla="*/ 0 h 172814"/>
                  <a:gd name="connsiteX1" fmla="*/ 0 w 12689"/>
                  <a:gd name="connsiteY1" fmla="*/ 172815 h 172814"/>
                </a:gdLst>
                <a:ahLst/>
                <a:cxnLst>
                  <a:cxn ang="0">
                    <a:pos x="connsiteX0" y="connsiteY0"/>
                  </a:cxn>
                  <a:cxn ang="0">
                    <a:pos x="connsiteX1" y="connsiteY1"/>
                  </a:cxn>
                </a:cxnLst>
                <a:rect l="l" t="t" r="r" b="b"/>
                <a:pathLst>
                  <a:path w="12689" h="172814">
                    <a:moveTo>
                      <a:pt x="0" y="0"/>
                    </a:moveTo>
                    <a:lnTo>
                      <a:pt x="0" y="172815"/>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59" name="Freeform 134">
                <a:extLst>
                  <a:ext uri="{FF2B5EF4-FFF2-40B4-BE49-F238E27FC236}">
                    <a16:creationId xmlns:a16="http://schemas.microsoft.com/office/drawing/2014/main" id="{EFB809BC-533F-1423-0871-CBE0C92A7D72}"/>
                  </a:ext>
                </a:extLst>
              </p:cNvPr>
              <p:cNvSpPr/>
              <p:nvPr/>
            </p:nvSpPr>
            <p:spPr>
              <a:xfrm>
                <a:off x="6134918" y="2414059"/>
                <a:ext cx="71566" cy="12669"/>
              </a:xfrm>
              <a:custGeom>
                <a:avLst/>
                <a:gdLst>
                  <a:gd name="connsiteX0" fmla="*/ 0 w 71566"/>
                  <a:gd name="connsiteY0" fmla="*/ 0 h 12669"/>
                  <a:gd name="connsiteX1" fmla="*/ 71567 w 71566"/>
                  <a:gd name="connsiteY1" fmla="*/ 0 h 12669"/>
                </a:gdLst>
                <a:ahLst/>
                <a:cxnLst>
                  <a:cxn ang="0">
                    <a:pos x="connsiteX0" y="connsiteY0"/>
                  </a:cxn>
                  <a:cxn ang="0">
                    <a:pos x="connsiteX1" y="connsiteY1"/>
                  </a:cxn>
                </a:cxnLst>
                <a:rect l="l" t="t" r="r" b="b"/>
                <a:pathLst>
                  <a:path w="71566" h="12669">
                    <a:moveTo>
                      <a:pt x="0" y="0"/>
                    </a:moveTo>
                    <a:lnTo>
                      <a:pt x="71567"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60" name="Freeform 135">
                <a:extLst>
                  <a:ext uri="{FF2B5EF4-FFF2-40B4-BE49-F238E27FC236}">
                    <a16:creationId xmlns:a16="http://schemas.microsoft.com/office/drawing/2014/main" id="{7656553D-C571-BDA9-6520-945FFAE1EFBA}"/>
                  </a:ext>
                </a:extLst>
              </p:cNvPr>
              <p:cNvSpPr/>
              <p:nvPr/>
            </p:nvSpPr>
            <p:spPr>
              <a:xfrm>
                <a:off x="6134918" y="2543163"/>
                <a:ext cx="71566" cy="12669"/>
              </a:xfrm>
              <a:custGeom>
                <a:avLst/>
                <a:gdLst>
                  <a:gd name="connsiteX0" fmla="*/ 0 w 71566"/>
                  <a:gd name="connsiteY0" fmla="*/ 0 h 12669"/>
                  <a:gd name="connsiteX1" fmla="*/ 71567 w 71566"/>
                  <a:gd name="connsiteY1" fmla="*/ 0 h 12669"/>
                </a:gdLst>
                <a:ahLst/>
                <a:cxnLst>
                  <a:cxn ang="0">
                    <a:pos x="connsiteX0" y="connsiteY0"/>
                  </a:cxn>
                  <a:cxn ang="0">
                    <a:pos x="connsiteX1" y="connsiteY1"/>
                  </a:cxn>
                </a:cxnLst>
                <a:rect l="l" t="t" r="r" b="b"/>
                <a:pathLst>
                  <a:path w="71566" h="12669">
                    <a:moveTo>
                      <a:pt x="0" y="0"/>
                    </a:moveTo>
                    <a:lnTo>
                      <a:pt x="71567"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97" name="Freeform 136">
                <a:extLst>
                  <a:ext uri="{FF2B5EF4-FFF2-40B4-BE49-F238E27FC236}">
                    <a16:creationId xmlns:a16="http://schemas.microsoft.com/office/drawing/2014/main" id="{25E548E7-9AB5-65AD-6D86-1359F0125C75}"/>
                  </a:ext>
                </a:extLst>
              </p:cNvPr>
              <p:cNvSpPr/>
              <p:nvPr/>
            </p:nvSpPr>
            <p:spPr>
              <a:xfrm>
                <a:off x="6170701" y="2414059"/>
                <a:ext cx="12689" cy="129104"/>
              </a:xfrm>
              <a:custGeom>
                <a:avLst/>
                <a:gdLst>
                  <a:gd name="connsiteX0" fmla="*/ 0 w 12689"/>
                  <a:gd name="connsiteY0" fmla="*/ 0 h 129104"/>
                  <a:gd name="connsiteX1" fmla="*/ 0 w 12689"/>
                  <a:gd name="connsiteY1" fmla="*/ 129104 h 129104"/>
                </a:gdLst>
                <a:ahLst/>
                <a:cxnLst>
                  <a:cxn ang="0">
                    <a:pos x="connsiteX0" y="connsiteY0"/>
                  </a:cxn>
                  <a:cxn ang="0">
                    <a:pos x="connsiteX1" y="connsiteY1"/>
                  </a:cxn>
                </a:cxnLst>
                <a:rect l="l" t="t" r="r" b="b"/>
                <a:pathLst>
                  <a:path w="12689" h="129104">
                    <a:moveTo>
                      <a:pt x="0" y="0"/>
                    </a:moveTo>
                    <a:lnTo>
                      <a:pt x="0" y="129104"/>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grpSp>
            <p:nvGrpSpPr>
              <p:cNvPr id="98" name="Graphic 6">
                <a:extLst>
                  <a:ext uri="{FF2B5EF4-FFF2-40B4-BE49-F238E27FC236}">
                    <a16:creationId xmlns:a16="http://schemas.microsoft.com/office/drawing/2014/main" id="{870A12F8-8B33-A8E4-7238-E4830F8AFA0A}"/>
                  </a:ext>
                </a:extLst>
              </p:cNvPr>
              <p:cNvGrpSpPr/>
              <p:nvPr/>
            </p:nvGrpSpPr>
            <p:grpSpPr>
              <a:xfrm>
                <a:off x="6992321" y="2423308"/>
                <a:ext cx="71566" cy="155837"/>
                <a:chOff x="6992321" y="2423308"/>
                <a:chExt cx="71566" cy="155837"/>
              </a:xfrm>
            </p:grpSpPr>
            <p:sp>
              <p:nvSpPr>
                <p:cNvPr id="103" name="Freeform 142">
                  <a:extLst>
                    <a:ext uri="{FF2B5EF4-FFF2-40B4-BE49-F238E27FC236}">
                      <a16:creationId xmlns:a16="http://schemas.microsoft.com/office/drawing/2014/main" id="{280483B8-EA36-5CDC-4B7F-68BEC5F8A2DD}"/>
                    </a:ext>
                  </a:extLst>
                </p:cNvPr>
                <p:cNvSpPr/>
                <p:nvPr/>
              </p:nvSpPr>
              <p:spPr>
                <a:xfrm>
                  <a:off x="6992321" y="2423308"/>
                  <a:ext cx="71566" cy="12669"/>
                </a:xfrm>
                <a:custGeom>
                  <a:avLst/>
                  <a:gdLst>
                    <a:gd name="connsiteX0" fmla="*/ 0 w 71566"/>
                    <a:gd name="connsiteY0" fmla="*/ 0 h 12669"/>
                    <a:gd name="connsiteX1" fmla="*/ 71567 w 71566"/>
                    <a:gd name="connsiteY1" fmla="*/ 0 h 12669"/>
                  </a:gdLst>
                  <a:ahLst/>
                  <a:cxnLst>
                    <a:cxn ang="0">
                      <a:pos x="connsiteX0" y="connsiteY0"/>
                    </a:cxn>
                    <a:cxn ang="0">
                      <a:pos x="connsiteX1" y="connsiteY1"/>
                    </a:cxn>
                  </a:cxnLst>
                  <a:rect l="l" t="t" r="r" b="b"/>
                  <a:pathLst>
                    <a:path w="71566" h="12669">
                      <a:moveTo>
                        <a:pt x="0" y="0"/>
                      </a:moveTo>
                      <a:lnTo>
                        <a:pt x="71567"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04" name="Freeform 143">
                  <a:extLst>
                    <a:ext uri="{FF2B5EF4-FFF2-40B4-BE49-F238E27FC236}">
                      <a16:creationId xmlns:a16="http://schemas.microsoft.com/office/drawing/2014/main" id="{720B812E-FF23-5164-84C3-F849A3CCF737}"/>
                    </a:ext>
                  </a:extLst>
                </p:cNvPr>
                <p:cNvSpPr/>
                <p:nvPr/>
              </p:nvSpPr>
              <p:spPr>
                <a:xfrm>
                  <a:off x="6992321" y="2579145"/>
                  <a:ext cx="71566" cy="12669"/>
                </a:xfrm>
                <a:custGeom>
                  <a:avLst/>
                  <a:gdLst>
                    <a:gd name="connsiteX0" fmla="*/ 0 w 71566"/>
                    <a:gd name="connsiteY0" fmla="*/ 0 h 12669"/>
                    <a:gd name="connsiteX1" fmla="*/ 71567 w 71566"/>
                    <a:gd name="connsiteY1" fmla="*/ 0 h 12669"/>
                  </a:gdLst>
                  <a:ahLst/>
                  <a:cxnLst>
                    <a:cxn ang="0">
                      <a:pos x="connsiteX0" y="connsiteY0"/>
                    </a:cxn>
                    <a:cxn ang="0">
                      <a:pos x="connsiteX1" y="connsiteY1"/>
                    </a:cxn>
                  </a:cxnLst>
                  <a:rect l="l" t="t" r="r" b="b"/>
                  <a:pathLst>
                    <a:path w="71566" h="12669">
                      <a:moveTo>
                        <a:pt x="0" y="0"/>
                      </a:moveTo>
                      <a:lnTo>
                        <a:pt x="71567"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05" name="Freeform 144">
                  <a:extLst>
                    <a:ext uri="{FF2B5EF4-FFF2-40B4-BE49-F238E27FC236}">
                      <a16:creationId xmlns:a16="http://schemas.microsoft.com/office/drawing/2014/main" id="{F653B5A0-2744-35F2-320D-AF3481C1C746}"/>
                    </a:ext>
                  </a:extLst>
                </p:cNvPr>
                <p:cNvSpPr/>
                <p:nvPr/>
              </p:nvSpPr>
              <p:spPr>
                <a:xfrm>
                  <a:off x="7028104" y="2423308"/>
                  <a:ext cx="12689" cy="155837"/>
                </a:xfrm>
                <a:custGeom>
                  <a:avLst/>
                  <a:gdLst>
                    <a:gd name="connsiteX0" fmla="*/ 0 w 12689"/>
                    <a:gd name="connsiteY0" fmla="*/ 0 h 155837"/>
                    <a:gd name="connsiteX1" fmla="*/ 0 w 12689"/>
                    <a:gd name="connsiteY1" fmla="*/ 155837 h 155837"/>
                  </a:gdLst>
                  <a:ahLst/>
                  <a:cxnLst>
                    <a:cxn ang="0">
                      <a:pos x="connsiteX0" y="connsiteY0"/>
                    </a:cxn>
                    <a:cxn ang="0">
                      <a:pos x="connsiteX1" y="connsiteY1"/>
                    </a:cxn>
                  </a:cxnLst>
                  <a:rect l="l" t="t" r="r" b="b"/>
                  <a:pathLst>
                    <a:path w="12689" h="155837">
                      <a:moveTo>
                        <a:pt x="0" y="0"/>
                      </a:moveTo>
                      <a:lnTo>
                        <a:pt x="0" y="155837"/>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grpSp>
          <p:grpSp>
            <p:nvGrpSpPr>
              <p:cNvPr id="99" name="Graphic 6">
                <a:extLst>
                  <a:ext uri="{FF2B5EF4-FFF2-40B4-BE49-F238E27FC236}">
                    <a16:creationId xmlns:a16="http://schemas.microsoft.com/office/drawing/2014/main" id="{0C1D3FDD-9669-B4D2-1403-8E7DF1DFA6AD}"/>
                  </a:ext>
                </a:extLst>
              </p:cNvPr>
              <p:cNvGrpSpPr/>
              <p:nvPr/>
            </p:nvGrpSpPr>
            <p:grpSpPr>
              <a:xfrm>
                <a:off x="7849216" y="2499326"/>
                <a:ext cx="71439" cy="120362"/>
                <a:chOff x="7849216" y="2499326"/>
                <a:chExt cx="71439" cy="120362"/>
              </a:xfrm>
            </p:grpSpPr>
            <p:sp>
              <p:nvSpPr>
                <p:cNvPr id="100" name="Freeform 139">
                  <a:extLst>
                    <a:ext uri="{FF2B5EF4-FFF2-40B4-BE49-F238E27FC236}">
                      <a16:creationId xmlns:a16="http://schemas.microsoft.com/office/drawing/2014/main" id="{120CA600-D875-6404-8C15-3E23E34414F4}"/>
                    </a:ext>
                  </a:extLst>
                </p:cNvPr>
                <p:cNvSpPr/>
                <p:nvPr/>
              </p:nvSpPr>
              <p:spPr>
                <a:xfrm>
                  <a:off x="7849216" y="2499326"/>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01" name="Freeform 140">
                  <a:extLst>
                    <a:ext uri="{FF2B5EF4-FFF2-40B4-BE49-F238E27FC236}">
                      <a16:creationId xmlns:a16="http://schemas.microsoft.com/office/drawing/2014/main" id="{B72B4DA3-A490-5D24-358A-DBDAF1640034}"/>
                    </a:ext>
                  </a:extLst>
                </p:cNvPr>
                <p:cNvSpPr/>
                <p:nvPr/>
              </p:nvSpPr>
              <p:spPr>
                <a:xfrm>
                  <a:off x="7849216" y="2619688"/>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102" name="Freeform 141">
                  <a:extLst>
                    <a:ext uri="{FF2B5EF4-FFF2-40B4-BE49-F238E27FC236}">
                      <a16:creationId xmlns:a16="http://schemas.microsoft.com/office/drawing/2014/main" id="{546BC565-0DFA-7C90-2CC1-C19E6D000DD2}"/>
                    </a:ext>
                  </a:extLst>
                </p:cNvPr>
                <p:cNvSpPr/>
                <p:nvPr/>
              </p:nvSpPr>
              <p:spPr>
                <a:xfrm>
                  <a:off x="7885000" y="2499326"/>
                  <a:ext cx="12689" cy="120362"/>
                </a:xfrm>
                <a:custGeom>
                  <a:avLst/>
                  <a:gdLst>
                    <a:gd name="connsiteX0" fmla="*/ 0 w 12689"/>
                    <a:gd name="connsiteY0" fmla="*/ 0 h 120362"/>
                    <a:gd name="connsiteX1" fmla="*/ 0 w 12689"/>
                    <a:gd name="connsiteY1" fmla="*/ 120362 h 120362"/>
                  </a:gdLst>
                  <a:ahLst/>
                  <a:cxnLst>
                    <a:cxn ang="0">
                      <a:pos x="connsiteX0" y="connsiteY0"/>
                    </a:cxn>
                    <a:cxn ang="0">
                      <a:pos x="connsiteX1" y="connsiteY1"/>
                    </a:cxn>
                  </a:cxnLst>
                  <a:rect l="l" t="t" r="r" b="b"/>
                  <a:pathLst>
                    <a:path w="12689" h="120362">
                      <a:moveTo>
                        <a:pt x="0" y="0"/>
                      </a:moveTo>
                      <a:lnTo>
                        <a:pt x="0" y="120362"/>
                      </a:lnTo>
                    </a:path>
                  </a:pathLst>
                </a:custGeom>
                <a:ln w="12684" cap="flat">
                  <a:solidFill>
                    <a:srgbClr val="23004C"/>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grpSp>
        </p:grpSp>
        <p:grpSp>
          <p:nvGrpSpPr>
            <p:cNvPr id="25" name="Graphic 6">
              <a:extLst>
                <a:ext uri="{FF2B5EF4-FFF2-40B4-BE49-F238E27FC236}">
                  <a16:creationId xmlns:a16="http://schemas.microsoft.com/office/drawing/2014/main" id="{8D8E94CE-DF72-4AE5-DA1D-C3C4A83D1142}"/>
                </a:ext>
              </a:extLst>
            </p:cNvPr>
            <p:cNvGrpSpPr/>
            <p:nvPr/>
          </p:nvGrpSpPr>
          <p:grpSpPr>
            <a:xfrm>
              <a:off x="4218520" y="1721701"/>
              <a:ext cx="3510949" cy="310788"/>
              <a:chOff x="4415163" y="2301805"/>
              <a:chExt cx="3510949" cy="310788"/>
            </a:xfrm>
            <a:solidFill>
              <a:srgbClr val="23004C"/>
            </a:solidFill>
          </p:grpSpPr>
          <p:sp>
            <p:nvSpPr>
              <p:cNvPr id="48" name="Freeform 123">
                <a:extLst>
                  <a:ext uri="{FF2B5EF4-FFF2-40B4-BE49-F238E27FC236}">
                    <a16:creationId xmlns:a16="http://schemas.microsoft.com/office/drawing/2014/main" id="{BE68738F-D0FE-1089-E1A9-55BCDA654D0A}"/>
                  </a:ext>
                </a:extLst>
              </p:cNvPr>
              <p:cNvSpPr/>
              <p:nvPr/>
            </p:nvSpPr>
            <p:spPr>
              <a:xfrm>
                <a:off x="4415163" y="2301805"/>
                <a:ext cx="82225" cy="82099"/>
              </a:xfrm>
              <a:custGeom>
                <a:avLst/>
                <a:gdLst>
                  <a:gd name="connsiteX0" fmla="*/ 82225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5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5" y="41050"/>
                    </a:moveTo>
                    <a:cubicBezTo>
                      <a:pt x="82225" y="63721"/>
                      <a:pt x="63819" y="82100"/>
                      <a:pt x="41113" y="82100"/>
                    </a:cubicBezTo>
                    <a:cubicBezTo>
                      <a:pt x="18407" y="82100"/>
                      <a:pt x="0" y="63721"/>
                      <a:pt x="0" y="41050"/>
                    </a:cubicBezTo>
                    <a:cubicBezTo>
                      <a:pt x="0" y="18379"/>
                      <a:pt x="18407" y="0"/>
                      <a:pt x="41113" y="0"/>
                    </a:cubicBezTo>
                    <a:cubicBezTo>
                      <a:pt x="63819" y="0"/>
                      <a:pt x="82225" y="18379"/>
                      <a:pt x="82225" y="41050"/>
                    </a:cubicBezTo>
                    <a:close/>
                  </a:path>
                </a:pathLst>
              </a:custGeom>
              <a:solidFill>
                <a:srgbClr val="23004C"/>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49" name="Freeform 124">
                <a:extLst>
                  <a:ext uri="{FF2B5EF4-FFF2-40B4-BE49-F238E27FC236}">
                    <a16:creationId xmlns:a16="http://schemas.microsoft.com/office/drawing/2014/main" id="{0F902BC8-9113-C55A-B7B1-19396323C305}"/>
                  </a:ext>
                </a:extLst>
              </p:cNvPr>
              <p:cNvSpPr/>
              <p:nvPr/>
            </p:nvSpPr>
            <p:spPr>
              <a:xfrm>
                <a:off x="5272693" y="2443833"/>
                <a:ext cx="82225" cy="82099"/>
              </a:xfrm>
              <a:custGeom>
                <a:avLst/>
                <a:gdLst>
                  <a:gd name="connsiteX0" fmla="*/ 82225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5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5" y="41050"/>
                    </a:moveTo>
                    <a:cubicBezTo>
                      <a:pt x="82225" y="63721"/>
                      <a:pt x="63819" y="82100"/>
                      <a:pt x="41113" y="82100"/>
                    </a:cubicBezTo>
                    <a:cubicBezTo>
                      <a:pt x="18407" y="82100"/>
                      <a:pt x="0" y="63721"/>
                      <a:pt x="0" y="41050"/>
                    </a:cubicBezTo>
                    <a:cubicBezTo>
                      <a:pt x="0" y="18379"/>
                      <a:pt x="18407" y="0"/>
                      <a:pt x="41113" y="0"/>
                    </a:cubicBezTo>
                    <a:cubicBezTo>
                      <a:pt x="63819" y="0"/>
                      <a:pt x="82225" y="18379"/>
                      <a:pt x="82225" y="41050"/>
                    </a:cubicBezTo>
                    <a:close/>
                  </a:path>
                </a:pathLst>
              </a:custGeom>
              <a:solidFill>
                <a:srgbClr val="23004C"/>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50" name="Freeform 125">
                <a:extLst>
                  <a:ext uri="{FF2B5EF4-FFF2-40B4-BE49-F238E27FC236}">
                    <a16:creationId xmlns:a16="http://schemas.microsoft.com/office/drawing/2014/main" id="{78A5BEC4-C285-8952-F19D-5D0CFF56E7CB}"/>
                  </a:ext>
                </a:extLst>
              </p:cNvPr>
              <p:cNvSpPr/>
              <p:nvPr/>
            </p:nvSpPr>
            <p:spPr>
              <a:xfrm>
                <a:off x="6129588" y="2436611"/>
                <a:ext cx="82225" cy="82099"/>
              </a:xfrm>
              <a:custGeom>
                <a:avLst/>
                <a:gdLst>
                  <a:gd name="connsiteX0" fmla="*/ 82225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5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5" y="41050"/>
                    </a:moveTo>
                    <a:cubicBezTo>
                      <a:pt x="82225" y="63721"/>
                      <a:pt x="63819" y="82100"/>
                      <a:pt x="41113" y="82100"/>
                    </a:cubicBezTo>
                    <a:cubicBezTo>
                      <a:pt x="18407" y="82100"/>
                      <a:pt x="0" y="63721"/>
                      <a:pt x="0" y="41050"/>
                    </a:cubicBezTo>
                    <a:cubicBezTo>
                      <a:pt x="0" y="18379"/>
                      <a:pt x="18407" y="0"/>
                      <a:pt x="41113" y="0"/>
                    </a:cubicBezTo>
                    <a:cubicBezTo>
                      <a:pt x="63819" y="0"/>
                      <a:pt x="82225" y="18379"/>
                      <a:pt x="82225" y="41050"/>
                    </a:cubicBezTo>
                    <a:close/>
                  </a:path>
                </a:pathLst>
              </a:custGeom>
              <a:solidFill>
                <a:srgbClr val="23004C"/>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51" name="Freeform 126">
                <a:extLst>
                  <a:ext uri="{FF2B5EF4-FFF2-40B4-BE49-F238E27FC236}">
                    <a16:creationId xmlns:a16="http://schemas.microsoft.com/office/drawing/2014/main" id="{2BB0D421-FEDE-0A56-DD36-5261EB427FE4}"/>
                  </a:ext>
                </a:extLst>
              </p:cNvPr>
              <p:cNvSpPr/>
              <p:nvPr/>
            </p:nvSpPr>
            <p:spPr>
              <a:xfrm>
                <a:off x="6986991" y="2459163"/>
                <a:ext cx="82225" cy="82099"/>
              </a:xfrm>
              <a:custGeom>
                <a:avLst/>
                <a:gdLst>
                  <a:gd name="connsiteX0" fmla="*/ 82225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5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5" y="41050"/>
                    </a:moveTo>
                    <a:cubicBezTo>
                      <a:pt x="82225" y="63721"/>
                      <a:pt x="63819" y="82100"/>
                      <a:pt x="41113" y="82100"/>
                    </a:cubicBezTo>
                    <a:cubicBezTo>
                      <a:pt x="18407" y="82100"/>
                      <a:pt x="0" y="63721"/>
                      <a:pt x="0" y="41050"/>
                    </a:cubicBezTo>
                    <a:cubicBezTo>
                      <a:pt x="0" y="18379"/>
                      <a:pt x="18407" y="0"/>
                      <a:pt x="41113" y="0"/>
                    </a:cubicBezTo>
                    <a:cubicBezTo>
                      <a:pt x="63819" y="0"/>
                      <a:pt x="82225" y="18379"/>
                      <a:pt x="82225" y="41050"/>
                    </a:cubicBezTo>
                    <a:close/>
                  </a:path>
                </a:pathLst>
              </a:custGeom>
              <a:solidFill>
                <a:srgbClr val="23004C"/>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52" name="Freeform 127">
                <a:extLst>
                  <a:ext uri="{FF2B5EF4-FFF2-40B4-BE49-F238E27FC236}">
                    <a16:creationId xmlns:a16="http://schemas.microsoft.com/office/drawing/2014/main" id="{53B78A30-960B-28E5-2D7C-535D61B41FEF}"/>
                  </a:ext>
                </a:extLst>
              </p:cNvPr>
              <p:cNvSpPr/>
              <p:nvPr/>
            </p:nvSpPr>
            <p:spPr>
              <a:xfrm>
                <a:off x="7843887" y="2530494"/>
                <a:ext cx="82225" cy="82099"/>
              </a:xfrm>
              <a:custGeom>
                <a:avLst/>
                <a:gdLst>
                  <a:gd name="connsiteX0" fmla="*/ 82225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5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5" y="41050"/>
                    </a:moveTo>
                    <a:cubicBezTo>
                      <a:pt x="82225" y="63721"/>
                      <a:pt x="63819" y="82100"/>
                      <a:pt x="41113" y="82100"/>
                    </a:cubicBezTo>
                    <a:cubicBezTo>
                      <a:pt x="18407" y="82100"/>
                      <a:pt x="0" y="63721"/>
                      <a:pt x="0" y="41050"/>
                    </a:cubicBezTo>
                    <a:cubicBezTo>
                      <a:pt x="0" y="18379"/>
                      <a:pt x="18407" y="0"/>
                      <a:pt x="41113" y="0"/>
                    </a:cubicBezTo>
                    <a:cubicBezTo>
                      <a:pt x="63819" y="0"/>
                      <a:pt x="82225" y="18379"/>
                      <a:pt x="82225" y="41050"/>
                    </a:cubicBezTo>
                    <a:close/>
                  </a:path>
                </a:pathLst>
              </a:custGeom>
              <a:solidFill>
                <a:srgbClr val="23004C"/>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grpSp>
        <p:grpSp>
          <p:nvGrpSpPr>
            <p:cNvPr id="26" name="Graphic 6">
              <a:extLst>
                <a:ext uri="{FF2B5EF4-FFF2-40B4-BE49-F238E27FC236}">
                  <a16:creationId xmlns:a16="http://schemas.microsoft.com/office/drawing/2014/main" id="{E0CA8748-2747-AE67-CB43-576AFB2B766E}"/>
                </a:ext>
              </a:extLst>
            </p:cNvPr>
            <p:cNvGrpSpPr/>
            <p:nvPr/>
          </p:nvGrpSpPr>
          <p:grpSpPr>
            <a:xfrm>
              <a:off x="4223849" y="2855641"/>
              <a:ext cx="3500163" cy="666806"/>
              <a:chOff x="4420492" y="3435745"/>
              <a:chExt cx="3500163" cy="666806"/>
            </a:xfrm>
          </p:grpSpPr>
          <p:sp>
            <p:nvSpPr>
              <p:cNvPr id="33" name="Freeform 108">
                <a:extLst>
                  <a:ext uri="{FF2B5EF4-FFF2-40B4-BE49-F238E27FC236}">
                    <a16:creationId xmlns:a16="http://schemas.microsoft.com/office/drawing/2014/main" id="{EE27DFB3-D6A9-A478-6185-0F66455D0C91}"/>
                  </a:ext>
                </a:extLst>
              </p:cNvPr>
              <p:cNvSpPr/>
              <p:nvPr/>
            </p:nvSpPr>
            <p:spPr>
              <a:xfrm>
                <a:off x="4420492" y="3926696"/>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34" name="Freeform 109">
                <a:extLst>
                  <a:ext uri="{FF2B5EF4-FFF2-40B4-BE49-F238E27FC236}">
                    <a16:creationId xmlns:a16="http://schemas.microsoft.com/office/drawing/2014/main" id="{E0D7A558-E9F5-2A26-BD43-11F4DA92EBD5}"/>
                  </a:ext>
                </a:extLst>
              </p:cNvPr>
              <p:cNvSpPr/>
              <p:nvPr/>
            </p:nvSpPr>
            <p:spPr>
              <a:xfrm>
                <a:off x="4420492" y="4102551"/>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35" name="Freeform 110">
                <a:extLst>
                  <a:ext uri="{FF2B5EF4-FFF2-40B4-BE49-F238E27FC236}">
                    <a16:creationId xmlns:a16="http://schemas.microsoft.com/office/drawing/2014/main" id="{71D9B115-BC76-44A2-10B4-D00F31D783FB}"/>
                  </a:ext>
                </a:extLst>
              </p:cNvPr>
              <p:cNvSpPr/>
              <p:nvPr/>
            </p:nvSpPr>
            <p:spPr>
              <a:xfrm>
                <a:off x="4456275" y="3926696"/>
                <a:ext cx="12689" cy="175855"/>
              </a:xfrm>
              <a:custGeom>
                <a:avLst/>
                <a:gdLst>
                  <a:gd name="connsiteX0" fmla="*/ 0 w 12689"/>
                  <a:gd name="connsiteY0" fmla="*/ 0 h 175855"/>
                  <a:gd name="connsiteX1" fmla="*/ 0 w 12689"/>
                  <a:gd name="connsiteY1" fmla="*/ 175856 h 175855"/>
                </a:gdLst>
                <a:ahLst/>
                <a:cxnLst>
                  <a:cxn ang="0">
                    <a:pos x="connsiteX0" y="connsiteY0"/>
                  </a:cxn>
                  <a:cxn ang="0">
                    <a:pos x="connsiteX1" y="connsiteY1"/>
                  </a:cxn>
                </a:cxnLst>
                <a:rect l="l" t="t" r="r" b="b"/>
                <a:pathLst>
                  <a:path w="12689" h="175855">
                    <a:moveTo>
                      <a:pt x="0" y="0"/>
                    </a:moveTo>
                    <a:lnTo>
                      <a:pt x="0" y="175856"/>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36" name="Freeform 111">
                <a:extLst>
                  <a:ext uri="{FF2B5EF4-FFF2-40B4-BE49-F238E27FC236}">
                    <a16:creationId xmlns:a16="http://schemas.microsoft.com/office/drawing/2014/main" id="{79BEBE92-B0DA-37AB-61AF-3FCA16CF05A0}"/>
                  </a:ext>
                </a:extLst>
              </p:cNvPr>
              <p:cNvSpPr/>
              <p:nvPr/>
            </p:nvSpPr>
            <p:spPr>
              <a:xfrm>
                <a:off x="5278149" y="3638460"/>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37" name="Freeform 112">
                <a:extLst>
                  <a:ext uri="{FF2B5EF4-FFF2-40B4-BE49-F238E27FC236}">
                    <a16:creationId xmlns:a16="http://schemas.microsoft.com/office/drawing/2014/main" id="{B54EE0F1-E11C-1CCA-3ADD-871445FBFD54}"/>
                  </a:ext>
                </a:extLst>
              </p:cNvPr>
              <p:cNvSpPr/>
              <p:nvPr/>
            </p:nvSpPr>
            <p:spPr>
              <a:xfrm>
                <a:off x="5278149" y="3842822"/>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38" name="Freeform 113">
                <a:extLst>
                  <a:ext uri="{FF2B5EF4-FFF2-40B4-BE49-F238E27FC236}">
                    <a16:creationId xmlns:a16="http://schemas.microsoft.com/office/drawing/2014/main" id="{C325B235-5FE9-F77E-6F2E-E65F47C4AD20}"/>
                  </a:ext>
                </a:extLst>
              </p:cNvPr>
              <p:cNvSpPr/>
              <p:nvPr/>
            </p:nvSpPr>
            <p:spPr>
              <a:xfrm>
                <a:off x="5313805" y="3638460"/>
                <a:ext cx="12689" cy="204362"/>
              </a:xfrm>
              <a:custGeom>
                <a:avLst/>
                <a:gdLst>
                  <a:gd name="connsiteX0" fmla="*/ 0 w 12689"/>
                  <a:gd name="connsiteY0" fmla="*/ 0 h 204362"/>
                  <a:gd name="connsiteX1" fmla="*/ 0 w 12689"/>
                  <a:gd name="connsiteY1" fmla="*/ 204363 h 204362"/>
                </a:gdLst>
                <a:ahLst/>
                <a:cxnLst>
                  <a:cxn ang="0">
                    <a:pos x="connsiteX0" y="connsiteY0"/>
                  </a:cxn>
                  <a:cxn ang="0">
                    <a:pos x="connsiteX1" y="connsiteY1"/>
                  </a:cxn>
                </a:cxnLst>
                <a:rect l="l" t="t" r="r" b="b"/>
                <a:pathLst>
                  <a:path w="12689" h="204362">
                    <a:moveTo>
                      <a:pt x="0" y="0"/>
                    </a:moveTo>
                    <a:lnTo>
                      <a:pt x="0" y="204363"/>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39" name="Freeform 114">
                <a:extLst>
                  <a:ext uri="{FF2B5EF4-FFF2-40B4-BE49-F238E27FC236}">
                    <a16:creationId xmlns:a16="http://schemas.microsoft.com/office/drawing/2014/main" id="{932A68DB-AB79-62D7-C0FA-3F90C8117DF2}"/>
                  </a:ext>
                </a:extLst>
              </p:cNvPr>
              <p:cNvSpPr/>
              <p:nvPr/>
            </p:nvSpPr>
            <p:spPr>
              <a:xfrm>
                <a:off x="6134918" y="3435745"/>
                <a:ext cx="71566" cy="12669"/>
              </a:xfrm>
              <a:custGeom>
                <a:avLst/>
                <a:gdLst>
                  <a:gd name="connsiteX0" fmla="*/ 0 w 71566"/>
                  <a:gd name="connsiteY0" fmla="*/ 0 h 12669"/>
                  <a:gd name="connsiteX1" fmla="*/ 71567 w 71566"/>
                  <a:gd name="connsiteY1" fmla="*/ 0 h 12669"/>
                </a:gdLst>
                <a:ahLst/>
                <a:cxnLst>
                  <a:cxn ang="0">
                    <a:pos x="connsiteX0" y="connsiteY0"/>
                  </a:cxn>
                  <a:cxn ang="0">
                    <a:pos x="connsiteX1" y="connsiteY1"/>
                  </a:cxn>
                </a:cxnLst>
                <a:rect l="l" t="t" r="r" b="b"/>
                <a:pathLst>
                  <a:path w="71566" h="12669">
                    <a:moveTo>
                      <a:pt x="0" y="0"/>
                    </a:moveTo>
                    <a:lnTo>
                      <a:pt x="71567" y="0"/>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40" name="Freeform 115">
                <a:extLst>
                  <a:ext uri="{FF2B5EF4-FFF2-40B4-BE49-F238E27FC236}">
                    <a16:creationId xmlns:a16="http://schemas.microsoft.com/office/drawing/2014/main" id="{3855DDBB-516E-E6D4-9787-5585A2DF0272}"/>
                  </a:ext>
                </a:extLst>
              </p:cNvPr>
              <p:cNvSpPr/>
              <p:nvPr/>
            </p:nvSpPr>
            <p:spPr>
              <a:xfrm>
                <a:off x="6134918" y="3651130"/>
                <a:ext cx="71566" cy="12669"/>
              </a:xfrm>
              <a:custGeom>
                <a:avLst/>
                <a:gdLst>
                  <a:gd name="connsiteX0" fmla="*/ 0 w 71566"/>
                  <a:gd name="connsiteY0" fmla="*/ 0 h 12669"/>
                  <a:gd name="connsiteX1" fmla="*/ 71567 w 71566"/>
                  <a:gd name="connsiteY1" fmla="*/ 0 h 12669"/>
                </a:gdLst>
                <a:ahLst/>
                <a:cxnLst>
                  <a:cxn ang="0">
                    <a:pos x="connsiteX0" y="connsiteY0"/>
                  </a:cxn>
                  <a:cxn ang="0">
                    <a:pos x="connsiteX1" y="connsiteY1"/>
                  </a:cxn>
                </a:cxnLst>
                <a:rect l="l" t="t" r="r" b="b"/>
                <a:pathLst>
                  <a:path w="71566" h="12669">
                    <a:moveTo>
                      <a:pt x="0" y="0"/>
                    </a:moveTo>
                    <a:lnTo>
                      <a:pt x="71567" y="0"/>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41" name="Freeform 116">
                <a:extLst>
                  <a:ext uri="{FF2B5EF4-FFF2-40B4-BE49-F238E27FC236}">
                    <a16:creationId xmlns:a16="http://schemas.microsoft.com/office/drawing/2014/main" id="{7D91614A-1EA2-B364-8608-6D81FF441D83}"/>
                  </a:ext>
                </a:extLst>
              </p:cNvPr>
              <p:cNvSpPr/>
              <p:nvPr/>
            </p:nvSpPr>
            <p:spPr>
              <a:xfrm>
                <a:off x="6170701" y="3435745"/>
                <a:ext cx="12689" cy="215385"/>
              </a:xfrm>
              <a:custGeom>
                <a:avLst/>
                <a:gdLst>
                  <a:gd name="connsiteX0" fmla="*/ 0 w 12689"/>
                  <a:gd name="connsiteY0" fmla="*/ 0 h 215385"/>
                  <a:gd name="connsiteX1" fmla="*/ 0 w 12689"/>
                  <a:gd name="connsiteY1" fmla="*/ 215385 h 215385"/>
                </a:gdLst>
                <a:ahLst/>
                <a:cxnLst>
                  <a:cxn ang="0">
                    <a:pos x="connsiteX0" y="connsiteY0"/>
                  </a:cxn>
                  <a:cxn ang="0">
                    <a:pos x="connsiteX1" y="connsiteY1"/>
                  </a:cxn>
                </a:cxnLst>
                <a:rect l="l" t="t" r="r" b="b"/>
                <a:pathLst>
                  <a:path w="12689" h="215385">
                    <a:moveTo>
                      <a:pt x="0" y="0"/>
                    </a:moveTo>
                    <a:lnTo>
                      <a:pt x="0" y="215385"/>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42" name="Freeform 117">
                <a:extLst>
                  <a:ext uri="{FF2B5EF4-FFF2-40B4-BE49-F238E27FC236}">
                    <a16:creationId xmlns:a16="http://schemas.microsoft.com/office/drawing/2014/main" id="{544B3083-032E-6BD3-5935-87F53C64D47C}"/>
                  </a:ext>
                </a:extLst>
              </p:cNvPr>
              <p:cNvSpPr/>
              <p:nvPr/>
            </p:nvSpPr>
            <p:spPr>
              <a:xfrm>
                <a:off x="6992321" y="3436378"/>
                <a:ext cx="71566" cy="12669"/>
              </a:xfrm>
              <a:custGeom>
                <a:avLst/>
                <a:gdLst>
                  <a:gd name="connsiteX0" fmla="*/ 0 w 71566"/>
                  <a:gd name="connsiteY0" fmla="*/ 0 h 12669"/>
                  <a:gd name="connsiteX1" fmla="*/ 71567 w 71566"/>
                  <a:gd name="connsiteY1" fmla="*/ 0 h 12669"/>
                </a:gdLst>
                <a:ahLst/>
                <a:cxnLst>
                  <a:cxn ang="0">
                    <a:pos x="connsiteX0" y="connsiteY0"/>
                  </a:cxn>
                  <a:cxn ang="0">
                    <a:pos x="connsiteX1" y="connsiteY1"/>
                  </a:cxn>
                </a:cxnLst>
                <a:rect l="l" t="t" r="r" b="b"/>
                <a:pathLst>
                  <a:path w="71566" h="12669">
                    <a:moveTo>
                      <a:pt x="0" y="0"/>
                    </a:moveTo>
                    <a:lnTo>
                      <a:pt x="71567" y="0"/>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43" name="Freeform 118">
                <a:extLst>
                  <a:ext uri="{FF2B5EF4-FFF2-40B4-BE49-F238E27FC236}">
                    <a16:creationId xmlns:a16="http://schemas.microsoft.com/office/drawing/2014/main" id="{B9239994-A1A5-3143-A88C-CA0CB0A1BB56}"/>
                  </a:ext>
                </a:extLst>
              </p:cNvPr>
              <p:cNvSpPr/>
              <p:nvPr/>
            </p:nvSpPr>
            <p:spPr>
              <a:xfrm>
                <a:off x="6992321" y="3639727"/>
                <a:ext cx="71566" cy="12669"/>
              </a:xfrm>
              <a:custGeom>
                <a:avLst/>
                <a:gdLst>
                  <a:gd name="connsiteX0" fmla="*/ 0 w 71566"/>
                  <a:gd name="connsiteY0" fmla="*/ 0 h 12669"/>
                  <a:gd name="connsiteX1" fmla="*/ 71567 w 71566"/>
                  <a:gd name="connsiteY1" fmla="*/ 0 h 12669"/>
                </a:gdLst>
                <a:ahLst/>
                <a:cxnLst>
                  <a:cxn ang="0">
                    <a:pos x="connsiteX0" y="connsiteY0"/>
                  </a:cxn>
                  <a:cxn ang="0">
                    <a:pos x="connsiteX1" y="connsiteY1"/>
                  </a:cxn>
                </a:cxnLst>
                <a:rect l="l" t="t" r="r" b="b"/>
                <a:pathLst>
                  <a:path w="71566" h="12669">
                    <a:moveTo>
                      <a:pt x="0" y="0"/>
                    </a:moveTo>
                    <a:lnTo>
                      <a:pt x="71567" y="0"/>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44" name="Freeform 119">
                <a:extLst>
                  <a:ext uri="{FF2B5EF4-FFF2-40B4-BE49-F238E27FC236}">
                    <a16:creationId xmlns:a16="http://schemas.microsoft.com/office/drawing/2014/main" id="{7BF1271F-CDD2-1698-41FB-8AE72BE1760E}"/>
                  </a:ext>
                </a:extLst>
              </p:cNvPr>
              <p:cNvSpPr/>
              <p:nvPr/>
            </p:nvSpPr>
            <p:spPr>
              <a:xfrm>
                <a:off x="7028104" y="3436378"/>
                <a:ext cx="12689" cy="203348"/>
              </a:xfrm>
              <a:custGeom>
                <a:avLst/>
                <a:gdLst>
                  <a:gd name="connsiteX0" fmla="*/ 0 w 12689"/>
                  <a:gd name="connsiteY0" fmla="*/ 0 h 203348"/>
                  <a:gd name="connsiteX1" fmla="*/ 0 w 12689"/>
                  <a:gd name="connsiteY1" fmla="*/ 203349 h 203348"/>
                </a:gdLst>
                <a:ahLst/>
                <a:cxnLst>
                  <a:cxn ang="0">
                    <a:pos x="connsiteX0" y="connsiteY0"/>
                  </a:cxn>
                  <a:cxn ang="0">
                    <a:pos x="connsiteX1" y="connsiteY1"/>
                  </a:cxn>
                </a:cxnLst>
                <a:rect l="l" t="t" r="r" b="b"/>
                <a:pathLst>
                  <a:path w="12689" h="203348">
                    <a:moveTo>
                      <a:pt x="0" y="0"/>
                    </a:moveTo>
                    <a:lnTo>
                      <a:pt x="0" y="203349"/>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45" name="Freeform 120">
                <a:extLst>
                  <a:ext uri="{FF2B5EF4-FFF2-40B4-BE49-F238E27FC236}">
                    <a16:creationId xmlns:a16="http://schemas.microsoft.com/office/drawing/2014/main" id="{019E5553-4EAF-3B19-3FED-18CDB58540AA}"/>
                  </a:ext>
                </a:extLst>
              </p:cNvPr>
              <p:cNvSpPr/>
              <p:nvPr/>
            </p:nvSpPr>
            <p:spPr>
              <a:xfrm>
                <a:off x="7849216" y="3487057"/>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46" name="Freeform 121">
                <a:extLst>
                  <a:ext uri="{FF2B5EF4-FFF2-40B4-BE49-F238E27FC236}">
                    <a16:creationId xmlns:a16="http://schemas.microsoft.com/office/drawing/2014/main" id="{91A7F9CD-53C0-BF8C-F7EA-23FBCC89E004}"/>
                  </a:ext>
                </a:extLst>
              </p:cNvPr>
              <p:cNvSpPr/>
              <p:nvPr/>
            </p:nvSpPr>
            <p:spPr>
              <a:xfrm>
                <a:off x="7849216" y="3676342"/>
                <a:ext cx="71439" cy="12669"/>
              </a:xfrm>
              <a:custGeom>
                <a:avLst/>
                <a:gdLst>
                  <a:gd name="connsiteX0" fmla="*/ 0 w 71439"/>
                  <a:gd name="connsiteY0" fmla="*/ 0 h 12669"/>
                  <a:gd name="connsiteX1" fmla="*/ 71440 w 71439"/>
                  <a:gd name="connsiteY1" fmla="*/ 0 h 12669"/>
                </a:gdLst>
                <a:ahLst/>
                <a:cxnLst>
                  <a:cxn ang="0">
                    <a:pos x="connsiteX0" y="connsiteY0"/>
                  </a:cxn>
                  <a:cxn ang="0">
                    <a:pos x="connsiteX1" y="connsiteY1"/>
                  </a:cxn>
                </a:cxnLst>
                <a:rect l="l" t="t" r="r" b="b"/>
                <a:pathLst>
                  <a:path w="71439" h="12669">
                    <a:moveTo>
                      <a:pt x="0" y="0"/>
                    </a:moveTo>
                    <a:lnTo>
                      <a:pt x="71440" y="0"/>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47" name="Freeform 122">
                <a:extLst>
                  <a:ext uri="{FF2B5EF4-FFF2-40B4-BE49-F238E27FC236}">
                    <a16:creationId xmlns:a16="http://schemas.microsoft.com/office/drawing/2014/main" id="{BF5D1758-18B4-8660-E6CF-7D69335D56FE}"/>
                  </a:ext>
                </a:extLst>
              </p:cNvPr>
              <p:cNvSpPr/>
              <p:nvPr/>
            </p:nvSpPr>
            <p:spPr>
              <a:xfrm>
                <a:off x="7885000" y="3487057"/>
                <a:ext cx="12689" cy="189285"/>
              </a:xfrm>
              <a:custGeom>
                <a:avLst/>
                <a:gdLst>
                  <a:gd name="connsiteX0" fmla="*/ 0 w 12689"/>
                  <a:gd name="connsiteY0" fmla="*/ 0 h 189285"/>
                  <a:gd name="connsiteX1" fmla="*/ 0 w 12689"/>
                  <a:gd name="connsiteY1" fmla="*/ 189286 h 189285"/>
                </a:gdLst>
                <a:ahLst/>
                <a:cxnLst>
                  <a:cxn ang="0">
                    <a:pos x="connsiteX0" y="connsiteY0"/>
                  </a:cxn>
                  <a:cxn ang="0">
                    <a:pos x="connsiteX1" y="connsiteY1"/>
                  </a:cxn>
                </a:cxnLst>
                <a:rect l="l" t="t" r="r" b="b"/>
                <a:pathLst>
                  <a:path w="12689" h="189285">
                    <a:moveTo>
                      <a:pt x="0" y="0"/>
                    </a:moveTo>
                    <a:lnTo>
                      <a:pt x="0" y="189286"/>
                    </a:lnTo>
                  </a:path>
                </a:pathLst>
              </a:custGeom>
              <a:ln w="12684" cap="flat">
                <a:solidFill>
                  <a:srgbClr val="7A00E6"/>
                </a:solidFill>
                <a:prstDash val="solid"/>
                <a:round/>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grpSp>
        <p:grpSp>
          <p:nvGrpSpPr>
            <p:cNvPr id="27" name="Graphic 6">
              <a:extLst>
                <a:ext uri="{FF2B5EF4-FFF2-40B4-BE49-F238E27FC236}">
                  <a16:creationId xmlns:a16="http://schemas.microsoft.com/office/drawing/2014/main" id="{C6C314EB-62DC-52F2-6634-8CE03F5F8A54}"/>
                </a:ext>
              </a:extLst>
            </p:cNvPr>
            <p:cNvGrpSpPr/>
            <p:nvPr/>
          </p:nvGrpSpPr>
          <p:grpSpPr>
            <a:xfrm>
              <a:off x="4218520" y="2919242"/>
              <a:ext cx="3510949" cy="565449"/>
              <a:chOff x="4415163" y="3499346"/>
              <a:chExt cx="3510949" cy="565449"/>
            </a:xfrm>
            <a:solidFill>
              <a:srgbClr val="7A00E6"/>
            </a:solidFill>
          </p:grpSpPr>
          <p:sp>
            <p:nvSpPr>
              <p:cNvPr id="28" name="Freeform 103">
                <a:extLst>
                  <a:ext uri="{FF2B5EF4-FFF2-40B4-BE49-F238E27FC236}">
                    <a16:creationId xmlns:a16="http://schemas.microsoft.com/office/drawing/2014/main" id="{17DCEEE9-A680-BBCD-7976-BD0EF188B1A0}"/>
                  </a:ext>
                </a:extLst>
              </p:cNvPr>
              <p:cNvSpPr/>
              <p:nvPr/>
            </p:nvSpPr>
            <p:spPr>
              <a:xfrm>
                <a:off x="4415163" y="3982696"/>
                <a:ext cx="82225" cy="82099"/>
              </a:xfrm>
              <a:custGeom>
                <a:avLst/>
                <a:gdLst>
                  <a:gd name="connsiteX0" fmla="*/ 82225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5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5" y="41050"/>
                    </a:moveTo>
                    <a:cubicBezTo>
                      <a:pt x="82225" y="63721"/>
                      <a:pt x="63819" y="82100"/>
                      <a:pt x="41113" y="82100"/>
                    </a:cubicBezTo>
                    <a:cubicBezTo>
                      <a:pt x="18407" y="82100"/>
                      <a:pt x="0" y="63721"/>
                      <a:pt x="0" y="41050"/>
                    </a:cubicBezTo>
                    <a:cubicBezTo>
                      <a:pt x="0" y="18379"/>
                      <a:pt x="18407" y="0"/>
                      <a:pt x="41113" y="0"/>
                    </a:cubicBezTo>
                    <a:cubicBezTo>
                      <a:pt x="63819" y="0"/>
                      <a:pt x="82225" y="18379"/>
                      <a:pt x="82225" y="41050"/>
                    </a:cubicBezTo>
                    <a:close/>
                  </a:path>
                </a:pathLst>
              </a:custGeom>
              <a:solidFill>
                <a:srgbClr val="7A00E6"/>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29" name="Freeform 104">
                <a:extLst>
                  <a:ext uri="{FF2B5EF4-FFF2-40B4-BE49-F238E27FC236}">
                    <a16:creationId xmlns:a16="http://schemas.microsoft.com/office/drawing/2014/main" id="{E726C056-78AF-F307-A8F2-7281AF152823}"/>
                  </a:ext>
                </a:extLst>
              </p:cNvPr>
              <p:cNvSpPr/>
              <p:nvPr/>
            </p:nvSpPr>
            <p:spPr>
              <a:xfrm>
                <a:off x="5272693" y="3699148"/>
                <a:ext cx="82225" cy="82099"/>
              </a:xfrm>
              <a:custGeom>
                <a:avLst/>
                <a:gdLst>
                  <a:gd name="connsiteX0" fmla="*/ 82225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5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5" y="41050"/>
                    </a:moveTo>
                    <a:cubicBezTo>
                      <a:pt x="82225" y="63721"/>
                      <a:pt x="63819" y="82100"/>
                      <a:pt x="41113" y="82100"/>
                    </a:cubicBezTo>
                    <a:cubicBezTo>
                      <a:pt x="18407" y="82100"/>
                      <a:pt x="0" y="63721"/>
                      <a:pt x="0" y="41050"/>
                    </a:cubicBezTo>
                    <a:cubicBezTo>
                      <a:pt x="0" y="18379"/>
                      <a:pt x="18407" y="0"/>
                      <a:pt x="41113" y="0"/>
                    </a:cubicBezTo>
                    <a:cubicBezTo>
                      <a:pt x="63819" y="0"/>
                      <a:pt x="82225" y="18379"/>
                      <a:pt x="82225" y="41050"/>
                    </a:cubicBezTo>
                    <a:close/>
                  </a:path>
                </a:pathLst>
              </a:custGeom>
              <a:solidFill>
                <a:srgbClr val="7A00E6"/>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30" name="Freeform 105">
                <a:extLst>
                  <a:ext uri="{FF2B5EF4-FFF2-40B4-BE49-F238E27FC236}">
                    <a16:creationId xmlns:a16="http://schemas.microsoft.com/office/drawing/2014/main" id="{1A6532F8-40F0-4CCA-C9E9-A99AF12EE971}"/>
                  </a:ext>
                </a:extLst>
              </p:cNvPr>
              <p:cNvSpPr/>
              <p:nvPr/>
            </p:nvSpPr>
            <p:spPr>
              <a:xfrm>
                <a:off x="6129588" y="3499346"/>
                <a:ext cx="82225" cy="82099"/>
              </a:xfrm>
              <a:custGeom>
                <a:avLst/>
                <a:gdLst>
                  <a:gd name="connsiteX0" fmla="*/ 82225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5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5" y="41050"/>
                    </a:moveTo>
                    <a:cubicBezTo>
                      <a:pt x="82225" y="63721"/>
                      <a:pt x="63819" y="82100"/>
                      <a:pt x="41113" y="82100"/>
                    </a:cubicBezTo>
                    <a:cubicBezTo>
                      <a:pt x="18407" y="82100"/>
                      <a:pt x="0" y="63721"/>
                      <a:pt x="0" y="41050"/>
                    </a:cubicBezTo>
                    <a:cubicBezTo>
                      <a:pt x="0" y="18379"/>
                      <a:pt x="18407" y="0"/>
                      <a:pt x="41113" y="0"/>
                    </a:cubicBezTo>
                    <a:cubicBezTo>
                      <a:pt x="63819" y="0"/>
                      <a:pt x="82225" y="18378"/>
                      <a:pt x="82225" y="41050"/>
                    </a:cubicBezTo>
                    <a:close/>
                  </a:path>
                </a:pathLst>
              </a:custGeom>
              <a:solidFill>
                <a:srgbClr val="7A00E6"/>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31" name="Freeform 106">
                <a:extLst>
                  <a:ext uri="{FF2B5EF4-FFF2-40B4-BE49-F238E27FC236}">
                    <a16:creationId xmlns:a16="http://schemas.microsoft.com/office/drawing/2014/main" id="{14EE46F2-BE82-CF2D-9CEA-42F5EB606214}"/>
                  </a:ext>
                </a:extLst>
              </p:cNvPr>
              <p:cNvSpPr/>
              <p:nvPr/>
            </p:nvSpPr>
            <p:spPr>
              <a:xfrm>
                <a:off x="6986991" y="3511129"/>
                <a:ext cx="82225" cy="82099"/>
              </a:xfrm>
              <a:custGeom>
                <a:avLst/>
                <a:gdLst>
                  <a:gd name="connsiteX0" fmla="*/ 82225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5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5" y="41050"/>
                    </a:moveTo>
                    <a:cubicBezTo>
                      <a:pt x="82225" y="63721"/>
                      <a:pt x="63819" y="82100"/>
                      <a:pt x="41113" y="82100"/>
                    </a:cubicBezTo>
                    <a:cubicBezTo>
                      <a:pt x="18407" y="82100"/>
                      <a:pt x="0" y="63721"/>
                      <a:pt x="0" y="41050"/>
                    </a:cubicBezTo>
                    <a:cubicBezTo>
                      <a:pt x="0" y="18379"/>
                      <a:pt x="18407" y="0"/>
                      <a:pt x="41113" y="0"/>
                    </a:cubicBezTo>
                    <a:cubicBezTo>
                      <a:pt x="63819" y="0"/>
                      <a:pt x="82225" y="18379"/>
                      <a:pt x="82225" y="41050"/>
                    </a:cubicBezTo>
                    <a:close/>
                  </a:path>
                </a:pathLst>
              </a:custGeom>
              <a:solidFill>
                <a:srgbClr val="7A00E6"/>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sp>
            <p:nvSpPr>
              <p:cNvPr id="32" name="Freeform 107">
                <a:extLst>
                  <a:ext uri="{FF2B5EF4-FFF2-40B4-BE49-F238E27FC236}">
                    <a16:creationId xmlns:a16="http://schemas.microsoft.com/office/drawing/2014/main" id="{7743C8D1-417C-B2A6-3713-53497EB8AA3E}"/>
                  </a:ext>
                </a:extLst>
              </p:cNvPr>
              <p:cNvSpPr/>
              <p:nvPr/>
            </p:nvSpPr>
            <p:spPr>
              <a:xfrm>
                <a:off x="7843887" y="3550532"/>
                <a:ext cx="82225" cy="82099"/>
              </a:xfrm>
              <a:custGeom>
                <a:avLst/>
                <a:gdLst>
                  <a:gd name="connsiteX0" fmla="*/ 82225 w 82225"/>
                  <a:gd name="connsiteY0" fmla="*/ 41050 h 82099"/>
                  <a:gd name="connsiteX1" fmla="*/ 41113 w 82225"/>
                  <a:gd name="connsiteY1" fmla="*/ 82100 h 82099"/>
                  <a:gd name="connsiteX2" fmla="*/ 0 w 82225"/>
                  <a:gd name="connsiteY2" fmla="*/ 41050 h 82099"/>
                  <a:gd name="connsiteX3" fmla="*/ 41113 w 82225"/>
                  <a:gd name="connsiteY3" fmla="*/ 0 h 82099"/>
                  <a:gd name="connsiteX4" fmla="*/ 82225 w 82225"/>
                  <a:gd name="connsiteY4" fmla="*/ 41050 h 8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25" h="82099">
                    <a:moveTo>
                      <a:pt x="82225" y="41050"/>
                    </a:moveTo>
                    <a:cubicBezTo>
                      <a:pt x="82225" y="63721"/>
                      <a:pt x="63819" y="82100"/>
                      <a:pt x="41113" y="82100"/>
                    </a:cubicBezTo>
                    <a:cubicBezTo>
                      <a:pt x="18407" y="82100"/>
                      <a:pt x="0" y="63721"/>
                      <a:pt x="0" y="41050"/>
                    </a:cubicBezTo>
                    <a:cubicBezTo>
                      <a:pt x="0" y="18379"/>
                      <a:pt x="18407" y="0"/>
                      <a:pt x="41113" y="0"/>
                    </a:cubicBezTo>
                    <a:cubicBezTo>
                      <a:pt x="63819" y="0"/>
                      <a:pt x="82225" y="18379"/>
                      <a:pt x="82225" y="41050"/>
                    </a:cubicBezTo>
                    <a:close/>
                  </a:path>
                </a:pathLst>
              </a:custGeom>
              <a:solidFill>
                <a:srgbClr val="7A00E6"/>
              </a:solidFill>
              <a:ln w="0" cap="flat">
                <a:noFill/>
                <a:prstDash val="solid"/>
                <a:miter/>
              </a:ln>
            </p:spPr>
            <p:txBody>
              <a:bodyPr rtlCol="0" anchor="ctr"/>
              <a:lstStyle/>
              <a:p>
                <a:pPr marL="0" marR="0" lvl="0" indent="0" algn="l" defTabSz="457178" rtl="0" eaLnBrk="1" fontAlgn="auto" latinLnBrk="0" hangingPunct="1">
                  <a:lnSpc>
                    <a:spcPct val="100000"/>
                  </a:lnSpc>
                  <a:spcBef>
                    <a:spcPts val="0"/>
                  </a:spcBef>
                  <a:spcAft>
                    <a:spcPts val="0"/>
                  </a:spcAft>
                  <a:buClrTx/>
                  <a:buSzTx/>
                  <a:buFontTx/>
                  <a:buNone/>
                  <a:tabLst/>
                  <a:defRPr/>
                </a:pPr>
                <a:endParaRPr kumimoji="0" lang="en-US" sz="1100" b="0" i="0" u="none" strike="noStrike" kern="1200" cap="none" spc="0" normalizeH="0" baseline="0" noProof="0">
                  <a:ln>
                    <a:noFill/>
                  </a:ln>
                  <a:solidFill>
                    <a:srgbClr val="595959"/>
                  </a:solidFill>
                  <a:effectLst/>
                  <a:uLnTx/>
                  <a:uFillTx/>
                  <a:latin typeface="Verdana"/>
                  <a:ea typeface="+mn-ea"/>
                  <a:cs typeface="+mn-cs"/>
                </a:endParaRPr>
              </a:p>
            </p:txBody>
          </p:sp>
        </p:grpSp>
      </p:grpSp>
      <p:sp>
        <p:nvSpPr>
          <p:cNvPr id="10" name="Rectangle: Rounded Corners 30">
            <a:extLst>
              <a:ext uri="{FF2B5EF4-FFF2-40B4-BE49-F238E27FC236}">
                <a16:creationId xmlns:a16="http://schemas.microsoft.com/office/drawing/2014/main" id="{066290A9-7A77-C5C3-967E-2392C8E59E15}"/>
              </a:ext>
            </a:extLst>
          </p:cNvPr>
          <p:cNvSpPr/>
          <p:nvPr/>
        </p:nvSpPr>
        <p:spPr>
          <a:xfrm>
            <a:off x="4494520" y="1052193"/>
            <a:ext cx="4292602" cy="421200"/>
          </a:xfrm>
          <a:prstGeom prst="roundRect">
            <a:avLst>
              <a:gd name="adj" fmla="val 50000"/>
            </a:avLst>
          </a:prstGeom>
          <a:solidFill>
            <a:srgbClr val="3474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50">
              <a:lnSpc>
                <a:spcPct val="90000"/>
              </a:lnSpc>
              <a:defRPr/>
            </a:pPr>
            <a:r>
              <a:rPr lang="de-DE" sz="1200">
                <a:solidFill>
                  <a:prstClr val="white"/>
                </a:solidFill>
                <a:latin typeface="Arial" panose="020B0604020202020204" pitchFamily="34" charset="0"/>
                <a:cs typeface="Arial" panose="020B0604020202020204" pitchFamily="34" charset="0"/>
              </a:rPr>
              <a:t>Überleben in Bezug auf das Alter bei der T1D-Diagnose</a:t>
            </a:r>
            <a:r>
              <a:rPr lang="en-US" sz="1200" baseline="30000">
                <a:solidFill>
                  <a:prstClr val="white"/>
                </a:solidFill>
                <a:latin typeface="Arial" panose="020B0604020202020204" pitchFamily="34" charset="0"/>
                <a:cs typeface="Arial" panose="020B0604020202020204" pitchFamily="34" charset="0"/>
              </a:rPr>
              <a:t>1,</a:t>
            </a:r>
            <a:r>
              <a:rPr lang="en-US" sz="1200">
                <a:solidFill>
                  <a:prstClr val="white"/>
                </a:solidFill>
                <a:latin typeface="Arial" panose="020B0604020202020204" pitchFamily="34" charset="0"/>
                <a:cs typeface="Arial" panose="020B0604020202020204" pitchFamily="34" charset="0"/>
              </a:rPr>
              <a:t>*</a:t>
            </a:r>
          </a:p>
        </p:txBody>
      </p:sp>
      <p:sp>
        <p:nvSpPr>
          <p:cNvPr id="81" name="Rectangle: Rounded Corners 44">
            <a:extLst>
              <a:ext uri="{FF2B5EF4-FFF2-40B4-BE49-F238E27FC236}">
                <a16:creationId xmlns:a16="http://schemas.microsoft.com/office/drawing/2014/main" id="{FF3816CE-68AB-1D8C-C143-C9F12C5F746E}"/>
              </a:ext>
            </a:extLst>
          </p:cNvPr>
          <p:cNvSpPr/>
          <p:nvPr/>
        </p:nvSpPr>
        <p:spPr>
          <a:xfrm>
            <a:off x="419475" y="1725328"/>
            <a:ext cx="1759348" cy="1560770"/>
          </a:xfrm>
          <a:prstGeom prst="rect">
            <a:avLst/>
          </a:prstGeom>
          <a:solidFill>
            <a:srgbClr val="F7F0E5"/>
          </a:solidFill>
          <a:ln w="25400" cap="flat" cmpd="sng" algn="ctr">
            <a:noFill/>
            <a:prstDash val="solid"/>
          </a:ln>
          <a:effectLst/>
        </p:spPr>
        <p:txBody>
          <a:bodyPr tIns="486000"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white"/>
              </a:solidFill>
              <a:effectLst/>
              <a:uLnTx/>
              <a:uFillTx/>
              <a:ea typeface="+mn-ea"/>
              <a:cs typeface="+mn-cs"/>
            </a:endParaRPr>
          </a:p>
        </p:txBody>
      </p:sp>
      <p:sp>
        <p:nvSpPr>
          <p:cNvPr id="82" name="Arrow: Down 45">
            <a:extLst>
              <a:ext uri="{FF2B5EF4-FFF2-40B4-BE49-F238E27FC236}">
                <a16:creationId xmlns:a16="http://schemas.microsoft.com/office/drawing/2014/main" id="{E87E7968-74ED-7FA9-A5A0-A47045EAF162}"/>
              </a:ext>
            </a:extLst>
          </p:cNvPr>
          <p:cNvSpPr/>
          <p:nvPr/>
        </p:nvSpPr>
        <p:spPr>
          <a:xfrm>
            <a:off x="363638" y="1729979"/>
            <a:ext cx="375443" cy="1154381"/>
          </a:xfrm>
          <a:prstGeom prst="downArrow">
            <a:avLst>
              <a:gd name="adj1" fmla="val 71545"/>
              <a:gd name="adj2" fmla="val 37432"/>
            </a:avLst>
          </a:prstGeom>
          <a:solidFill>
            <a:srgbClr val="F7F0E5">
              <a:lumMod val="75000"/>
            </a:srgbClr>
          </a:solidFill>
          <a:ln w="12700" cap="flat" cmpd="sng" algn="ctr">
            <a:noFill/>
            <a:prstDash val="solid"/>
            <a:miter lim="800000"/>
          </a:ln>
          <a:effectLst/>
        </p:spPr>
        <p:txBody>
          <a:bodyPr rtlCol="0" anchor="ctr"/>
          <a:lstStyle/>
          <a:p>
            <a:pPr marL="0" marR="0" lvl="0" indent="0" algn="ctr" defTabSz="3429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white"/>
              </a:solidFill>
              <a:effectLst/>
              <a:uLnTx/>
              <a:uFillTx/>
            </a:endParaRPr>
          </a:p>
        </p:txBody>
      </p:sp>
      <p:sp>
        <p:nvSpPr>
          <p:cNvPr id="83" name="TextBox 40">
            <a:extLst>
              <a:ext uri="{FF2B5EF4-FFF2-40B4-BE49-F238E27FC236}">
                <a16:creationId xmlns:a16="http://schemas.microsoft.com/office/drawing/2014/main" id="{86BFAF98-5FC2-CDFC-5819-B564EC4AAD2F}"/>
              </a:ext>
            </a:extLst>
          </p:cNvPr>
          <p:cNvSpPr txBox="1"/>
          <p:nvPr/>
        </p:nvSpPr>
        <p:spPr>
          <a:xfrm>
            <a:off x="713865" y="2532863"/>
            <a:ext cx="1450718" cy="377026"/>
          </a:xfrm>
          <a:prstGeom prst="rect">
            <a:avLst/>
          </a:prstGeom>
          <a:noFill/>
        </p:spPr>
        <p:txBody>
          <a:bodyPr wrap="none" lIns="0" tIns="0" rIns="0" bIns="0" anchor="ctr">
            <a:spAutoFit/>
          </a:bodyPr>
          <a:lstStyle/>
          <a:p>
            <a:pPr algn="ctr" defTabSz="685800">
              <a:spcBef>
                <a:spcPts val="300"/>
              </a:spcBef>
              <a:buClr>
                <a:srgbClr val="FFFFFF"/>
              </a:buClr>
              <a:defRPr/>
            </a:pPr>
            <a:r>
              <a:rPr lang="en-US" sz="1200" b="1" kern="0">
                <a:solidFill>
                  <a:srgbClr val="2F3651"/>
                </a:solidFill>
                <a:cs typeface="Arial" panose="020B0604020202020204" pitchFamily="34" charset="0"/>
              </a:rPr>
              <a:t>17,7 </a:t>
            </a:r>
            <a:r>
              <a:rPr lang="en-US" sz="1000" kern="0">
                <a:solidFill>
                  <a:srgbClr val="2F3651"/>
                </a:solidFill>
                <a:cs typeface="Arial" panose="020B0604020202020204" pitchFamily="34" charset="0"/>
              </a:rPr>
              <a:t>Jahre</a:t>
            </a:r>
          </a:p>
          <a:p>
            <a:pPr algn="ctr" defTabSz="685800">
              <a:spcBef>
                <a:spcPts val="300"/>
              </a:spcBef>
              <a:buClr>
                <a:srgbClr val="FFFFFF"/>
              </a:buClr>
              <a:defRPr/>
            </a:pPr>
            <a:r>
              <a:rPr lang="en-US" sz="1000" kern="0">
                <a:solidFill>
                  <a:srgbClr val="2F3651"/>
                </a:solidFill>
                <a:cs typeface="Arial" panose="020B0604020202020204" pitchFamily="34" charset="0"/>
              </a:rPr>
              <a:t>(95 %-KI: 14,5; 20,4)</a:t>
            </a:r>
            <a:endParaRPr lang="en-US" sz="1200" kern="0">
              <a:solidFill>
                <a:srgbClr val="2F3651"/>
              </a:solidFill>
              <a:cs typeface="Arial" panose="020B0604020202020204" pitchFamily="34" charset="0"/>
            </a:endParaRPr>
          </a:p>
        </p:txBody>
      </p:sp>
      <p:sp>
        <p:nvSpPr>
          <p:cNvPr id="84" name="Rectangle: Rounded Corners 150">
            <a:extLst>
              <a:ext uri="{FF2B5EF4-FFF2-40B4-BE49-F238E27FC236}">
                <a16:creationId xmlns:a16="http://schemas.microsoft.com/office/drawing/2014/main" id="{B84F9F12-A71D-1972-5395-8053D246D293}"/>
              </a:ext>
            </a:extLst>
          </p:cNvPr>
          <p:cNvSpPr/>
          <p:nvPr/>
        </p:nvSpPr>
        <p:spPr>
          <a:xfrm>
            <a:off x="833590" y="2980557"/>
            <a:ext cx="1058507" cy="210318"/>
          </a:xfrm>
          <a:prstGeom prst="roundRect">
            <a:avLst>
              <a:gd name="adj" fmla="val 50000"/>
            </a:avLst>
          </a:prstGeom>
          <a:solidFill>
            <a:srgbClr val="CC9C50"/>
          </a:solidFill>
          <a:ln w="25400" cap="flat" cmpd="sng" algn="ctr">
            <a:noFill/>
            <a:prstDash val="solid"/>
          </a:ln>
          <a:effectLst/>
        </p:spPr>
        <p:txBody>
          <a:bodyPr rtlCol="0" anchor="ctr"/>
          <a:lstStyle/>
          <a:p>
            <a:pPr marL="0" marR="0" lvl="0" indent="0" algn="ctr" defTabSz="51435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err="1">
                <a:ln>
                  <a:noFill/>
                </a:ln>
                <a:solidFill>
                  <a:prstClr val="white"/>
                </a:solidFill>
                <a:effectLst/>
                <a:uLnTx/>
                <a:uFillTx/>
                <a:ea typeface="+mn-ea"/>
                <a:cs typeface="Arial" panose="020B0604020202020204" pitchFamily="34" charset="0"/>
              </a:rPr>
              <a:t>bei</a:t>
            </a:r>
            <a:r>
              <a:rPr kumimoji="0" lang="en-US" sz="1000" b="0" i="0" u="none" strike="noStrike" kern="0" cap="none" spc="0" normalizeH="0" baseline="0" noProof="0">
                <a:ln>
                  <a:noFill/>
                </a:ln>
                <a:solidFill>
                  <a:prstClr val="white"/>
                </a:solidFill>
                <a:effectLst/>
                <a:uLnTx/>
                <a:uFillTx/>
                <a:ea typeface="+mn-ea"/>
                <a:cs typeface="Arial" panose="020B0604020202020204" pitchFamily="34" charset="0"/>
              </a:rPr>
              <a:t> Frauen</a:t>
            </a:r>
          </a:p>
        </p:txBody>
      </p:sp>
      <p:sp>
        <p:nvSpPr>
          <p:cNvPr id="85" name="Rectangle: Rounded Corners 44">
            <a:extLst>
              <a:ext uri="{FF2B5EF4-FFF2-40B4-BE49-F238E27FC236}">
                <a16:creationId xmlns:a16="http://schemas.microsoft.com/office/drawing/2014/main" id="{AE5DF461-1C7F-1650-4927-1D17DFD4FCEE}"/>
              </a:ext>
            </a:extLst>
          </p:cNvPr>
          <p:cNvSpPr/>
          <p:nvPr/>
        </p:nvSpPr>
        <p:spPr>
          <a:xfrm>
            <a:off x="2350748" y="1729979"/>
            <a:ext cx="1759348" cy="1560770"/>
          </a:xfrm>
          <a:prstGeom prst="rect">
            <a:avLst/>
          </a:prstGeom>
          <a:solidFill>
            <a:srgbClr val="2F3651">
              <a:lumMod val="20000"/>
              <a:lumOff val="80000"/>
              <a:alpha val="60000"/>
            </a:srgbClr>
          </a:solidFill>
          <a:ln w="25400" cap="flat" cmpd="sng" algn="ctr">
            <a:noFill/>
            <a:prstDash val="solid"/>
          </a:ln>
          <a:effectLst/>
        </p:spPr>
        <p:txBody>
          <a:bodyPr tIns="486000" rtlCol="0" anchor="t"/>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white"/>
              </a:solidFill>
              <a:effectLst/>
              <a:uLnTx/>
              <a:uFillTx/>
              <a:ea typeface="+mn-ea"/>
              <a:cs typeface="+mn-cs"/>
            </a:endParaRPr>
          </a:p>
        </p:txBody>
      </p:sp>
      <p:sp>
        <p:nvSpPr>
          <p:cNvPr id="86" name="TextBox 40">
            <a:extLst>
              <a:ext uri="{FF2B5EF4-FFF2-40B4-BE49-F238E27FC236}">
                <a16:creationId xmlns:a16="http://schemas.microsoft.com/office/drawing/2014/main" id="{BCF36973-3F29-1653-250D-6ECCE3CDA8E8}"/>
              </a:ext>
            </a:extLst>
          </p:cNvPr>
          <p:cNvSpPr txBox="1"/>
          <p:nvPr/>
        </p:nvSpPr>
        <p:spPr>
          <a:xfrm>
            <a:off x="2597614" y="2532862"/>
            <a:ext cx="1393009" cy="377026"/>
          </a:xfrm>
          <a:prstGeom prst="rect">
            <a:avLst/>
          </a:prstGeom>
          <a:noFill/>
        </p:spPr>
        <p:txBody>
          <a:bodyPr wrap="none" lIns="0" tIns="0" rIns="0" bIns="0" anchor="ctr">
            <a:spAutoFit/>
          </a:bodyPr>
          <a:lstStyle/>
          <a:p>
            <a:pPr algn="ctr" defTabSz="685800">
              <a:spcBef>
                <a:spcPts val="300"/>
              </a:spcBef>
              <a:buClr>
                <a:srgbClr val="FFFFFF"/>
              </a:buClr>
              <a:defRPr/>
            </a:pPr>
            <a:r>
              <a:rPr lang="en-US" sz="1200" b="1" kern="0">
                <a:solidFill>
                  <a:srgbClr val="2F3651"/>
                </a:solidFill>
                <a:cs typeface="Arial" panose="020B0604020202020204" pitchFamily="34" charset="0"/>
              </a:rPr>
              <a:t>14,2 </a:t>
            </a:r>
            <a:r>
              <a:rPr lang="en-US" sz="1000" kern="0">
                <a:solidFill>
                  <a:srgbClr val="2F3651"/>
                </a:solidFill>
                <a:cs typeface="Arial" panose="020B0604020202020204" pitchFamily="34" charset="0"/>
              </a:rPr>
              <a:t>Jahre</a:t>
            </a:r>
          </a:p>
          <a:p>
            <a:pPr algn="ctr" defTabSz="685800">
              <a:spcBef>
                <a:spcPts val="300"/>
              </a:spcBef>
              <a:buClr>
                <a:srgbClr val="FFFFFF"/>
              </a:buClr>
              <a:defRPr/>
            </a:pPr>
            <a:r>
              <a:rPr lang="en-US" sz="1000" kern="0">
                <a:solidFill>
                  <a:srgbClr val="2F3651"/>
                </a:solidFill>
                <a:cs typeface="Arial" panose="020B0604020202020204" pitchFamily="34" charset="0"/>
              </a:rPr>
              <a:t>95 %-KI: 12,1; 18,2)</a:t>
            </a:r>
          </a:p>
        </p:txBody>
      </p:sp>
      <p:sp>
        <p:nvSpPr>
          <p:cNvPr id="87" name="Rectangle: Rounded Corners 150">
            <a:extLst>
              <a:ext uri="{FF2B5EF4-FFF2-40B4-BE49-F238E27FC236}">
                <a16:creationId xmlns:a16="http://schemas.microsoft.com/office/drawing/2014/main" id="{4894C830-F48C-8EDE-1F28-273E0C6B046C}"/>
              </a:ext>
            </a:extLst>
          </p:cNvPr>
          <p:cNvSpPr/>
          <p:nvPr/>
        </p:nvSpPr>
        <p:spPr>
          <a:xfrm>
            <a:off x="2764864" y="2980557"/>
            <a:ext cx="1058507" cy="210318"/>
          </a:xfrm>
          <a:prstGeom prst="roundRect">
            <a:avLst>
              <a:gd name="adj" fmla="val 50000"/>
            </a:avLst>
          </a:prstGeom>
          <a:solidFill>
            <a:srgbClr val="575D72">
              <a:lumMod val="60000"/>
              <a:lumOff val="40000"/>
            </a:srgbClr>
          </a:solidFill>
          <a:ln w="25400" cap="flat" cmpd="sng" algn="ctr">
            <a:noFill/>
            <a:prstDash val="solid"/>
          </a:ln>
          <a:effectLst/>
        </p:spPr>
        <p:txBody>
          <a:bodyPr rtlCol="0" anchor="ctr"/>
          <a:lstStyle/>
          <a:p>
            <a:pPr marL="0" marR="0" lvl="0" indent="0" algn="ctr" defTabSz="514350" eaLnBrk="1" fontAlgn="auto" latinLnBrk="0" hangingPunct="1">
              <a:lnSpc>
                <a:spcPct val="100000"/>
              </a:lnSpc>
              <a:spcBef>
                <a:spcPts val="0"/>
              </a:spcBef>
              <a:spcAft>
                <a:spcPts val="0"/>
              </a:spcAft>
              <a:buClrTx/>
              <a:buSzTx/>
              <a:buFontTx/>
              <a:buNone/>
              <a:tabLst/>
              <a:defRPr/>
            </a:pPr>
            <a:r>
              <a:rPr kumimoji="0" lang="en-US" sz="1000" b="0" i="0" u="none" strike="noStrike" kern="0" cap="none" spc="0" normalizeH="0" baseline="0" noProof="0" err="1">
                <a:ln>
                  <a:noFill/>
                </a:ln>
                <a:solidFill>
                  <a:prstClr val="white"/>
                </a:solidFill>
                <a:effectLst/>
                <a:uLnTx/>
                <a:uFillTx/>
                <a:ea typeface="+mn-ea"/>
                <a:cs typeface="Arial" panose="020B0604020202020204" pitchFamily="34" charset="0"/>
              </a:rPr>
              <a:t>bei</a:t>
            </a:r>
            <a:r>
              <a:rPr kumimoji="0" lang="en-US" sz="1000" b="0" i="0" u="none" strike="noStrike" kern="0" cap="none" spc="0" normalizeH="0" baseline="0" noProof="0">
                <a:ln>
                  <a:noFill/>
                </a:ln>
                <a:solidFill>
                  <a:prstClr val="white"/>
                </a:solidFill>
                <a:effectLst/>
                <a:uLnTx/>
                <a:uFillTx/>
                <a:ea typeface="+mn-ea"/>
                <a:cs typeface="Arial" panose="020B0604020202020204" pitchFamily="34" charset="0"/>
              </a:rPr>
              <a:t> </a:t>
            </a:r>
            <a:r>
              <a:rPr kumimoji="0" lang="en-US" sz="1000" b="0" i="0" u="none" strike="noStrike" kern="0" cap="none" spc="0" normalizeH="0" baseline="0" noProof="0" err="1">
                <a:ln>
                  <a:noFill/>
                </a:ln>
                <a:solidFill>
                  <a:prstClr val="white"/>
                </a:solidFill>
                <a:effectLst/>
                <a:uLnTx/>
                <a:uFillTx/>
                <a:ea typeface="+mn-ea"/>
                <a:cs typeface="Arial" panose="020B0604020202020204" pitchFamily="34" charset="0"/>
              </a:rPr>
              <a:t>Männern</a:t>
            </a:r>
            <a:endParaRPr kumimoji="0" lang="en-US" sz="1000" b="0" i="0" u="none" strike="noStrike" kern="0" cap="none" spc="0" normalizeH="0" baseline="0" noProof="0">
              <a:ln>
                <a:noFill/>
              </a:ln>
              <a:solidFill>
                <a:prstClr val="white"/>
              </a:solidFill>
              <a:effectLst/>
              <a:uLnTx/>
              <a:uFillTx/>
              <a:ea typeface="+mn-ea"/>
              <a:cs typeface="Arial" panose="020B0604020202020204" pitchFamily="34" charset="0"/>
            </a:endParaRPr>
          </a:p>
        </p:txBody>
      </p:sp>
      <p:sp>
        <p:nvSpPr>
          <p:cNvPr id="88" name="Arrow: Down 45">
            <a:extLst>
              <a:ext uri="{FF2B5EF4-FFF2-40B4-BE49-F238E27FC236}">
                <a16:creationId xmlns:a16="http://schemas.microsoft.com/office/drawing/2014/main" id="{9B892690-2E52-9208-83F3-3D8215CFE32C}"/>
              </a:ext>
            </a:extLst>
          </p:cNvPr>
          <p:cNvSpPr/>
          <p:nvPr/>
        </p:nvSpPr>
        <p:spPr>
          <a:xfrm>
            <a:off x="2295119" y="1729979"/>
            <a:ext cx="375443" cy="1154381"/>
          </a:xfrm>
          <a:prstGeom prst="downArrow">
            <a:avLst>
              <a:gd name="adj1" fmla="val 71545"/>
              <a:gd name="adj2" fmla="val 37432"/>
            </a:avLst>
          </a:prstGeom>
          <a:solidFill>
            <a:srgbClr val="B9BDCA"/>
          </a:solidFill>
          <a:ln w="12700" cap="flat" cmpd="sng" algn="ctr">
            <a:noFill/>
            <a:prstDash val="solid"/>
            <a:miter lim="800000"/>
          </a:ln>
          <a:effectLst/>
        </p:spPr>
        <p:txBody>
          <a:bodyPr rtlCol="0" anchor="ctr"/>
          <a:lstStyle/>
          <a:p>
            <a:pPr algn="ctr" defTabSz="342900">
              <a:defRPr/>
            </a:pPr>
            <a:endParaRPr lang="en-US" sz="1050" kern="0">
              <a:solidFill>
                <a:prstClr val="white"/>
              </a:solidFill>
            </a:endParaRPr>
          </a:p>
        </p:txBody>
      </p:sp>
      <p:sp>
        <p:nvSpPr>
          <p:cNvPr id="89" name="Rectangle: Rounded Corners 30">
            <a:extLst>
              <a:ext uri="{FF2B5EF4-FFF2-40B4-BE49-F238E27FC236}">
                <a16:creationId xmlns:a16="http://schemas.microsoft.com/office/drawing/2014/main" id="{DF40FED5-FD80-41B8-51C8-7C4CC8E9CF20}"/>
              </a:ext>
            </a:extLst>
          </p:cNvPr>
          <p:cNvSpPr/>
          <p:nvPr/>
        </p:nvSpPr>
        <p:spPr>
          <a:xfrm>
            <a:off x="363638" y="1057470"/>
            <a:ext cx="3746458" cy="421200"/>
          </a:xfrm>
          <a:prstGeom prst="roundRect">
            <a:avLst>
              <a:gd name="adj" fmla="val 50000"/>
            </a:avLst>
          </a:prstGeom>
          <a:solidFill>
            <a:srgbClr val="347475"/>
          </a:solidFill>
          <a:ln w="25400" cap="flat" cmpd="sng" algn="ctr">
            <a:noFill/>
            <a:prstDash val="solid"/>
          </a:ln>
          <a:effectLst/>
        </p:spPr>
        <p:txBody>
          <a:bodyPr rtlCol="0" anchor="ctr"/>
          <a:lstStyle/>
          <a:p>
            <a:pPr lvl="0" algn="ctr" defTabSz="514350">
              <a:lnSpc>
                <a:spcPct val="90000"/>
              </a:lnSpc>
              <a:defRPr/>
            </a:pPr>
            <a:r>
              <a:rPr lang="de-DE" sz="1200" kern="0">
                <a:solidFill>
                  <a:prstClr val="white"/>
                </a:solidFill>
                <a:latin typeface="Arial" panose="020B0604020202020204" pitchFamily="34" charset="0"/>
                <a:cs typeface="Arial" panose="020B0604020202020204" pitchFamily="34" charset="0"/>
              </a:rPr>
              <a:t>Verringerung der Lebenserwartung bei Diagnose vor dem 10. Lebensjahr</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a:t>
            </a:r>
            <a:r>
              <a:rPr kumimoji="0" lang="en-US" sz="1200" b="0" i="0" u="none" strike="noStrike" kern="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1,</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a:t>
            </a:r>
          </a:p>
        </p:txBody>
      </p:sp>
      <p:grpSp>
        <p:nvGrpSpPr>
          <p:cNvPr id="90" name="Group 9">
            <a:extLst>
              <a:ext uri="{FF2B5EF4-FFF2-40B4-BE49-F238E27FC236}">
                <a16:creationId xmlns:a16="http://schemas.microsoft.com/office/drawing/2014/main" id="{6C22FDD1-C2F1-3F7D-28CE-EC43727A11AE}"/>
              </a:ext>
            </a:extLst>
          </p:cNvPr>
          <p:cNvGrpSpPr/>
          <p:nvPr/>
        </p:nvGrpSpPr>
        <p:grpSpPr>
          <a:xfrm>
            <a:off x="1027375" y="1847375"/>
            <a:ext cx="670937" cy="670937"/>
            <a:chOff x="1477414" y="2463167"/>
            <a:chExt cx="894582" cy="894582"/>
          </a:xfrm>
        </p:grpSpPr>
        <p:sp>
          <p:nvSpPr>
            <p:cNvPr id="91" name="Oval 10">
              <a:extLst>
                <a:ext uri="{FF2B5EF4-FFF2-40B4-BE49-F238E27FC236}">
                  <a16:creationId xmlns:a16="http://schemas.microsoft.com/office/drawing/2014/main" id="{4D38C5E1-9914-894A-B12F-53A79DD98B15}"/>
                </a:ext>
              </a:extLst>
            </p:cNvPr>
            <p:cNvSpPr/>
            <p:nvPr/>
          </p:nvSpPr>
          <p:spPr>
            <a:xfrm flipH="1">
              <a:off x="1477414" y="2463167"/>
              <a:ext cx="894582" cy="894582"/>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white"/>
                </a:solidFill>
                <a:effectLst/>
                <a:uLnTx/>
                <a:uFillTx/>
                <a:ea typeface="+mn-ea"/>
                <a:cs typeface="+mn-cs"/>
              </a:endParaRPr>
            </a:p>
          </p:txBody>
        </p:sp>
        <p:pic>
          <p:nvPicPr>
            <p:cNvPr id="92" name="Graphic 6" descr="Female Profile outline">
              <a:extLst>
                <a:ext uri="{FF2B5EF4-FFF2-40B4-BE49-F238E27FC236}">
                  <a16:creationId xmlns:a16="http://schemas.microsoft.com/office/drawing/2014/main" id="{30846F3C-629C-B652-71BA-E80929FF772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609022" y="2594296"/>
              <a:ext cx="651253" cy="651253"/>
            </a:xfrm>
            <a:prstGeom prst="rect">
              <a:avLst/>
            </a:prstGeom>
          </p:spPr>
        </p:pic>
      </p:grpSp>
      <p:grpSp>
        <p:nvGrpSpPr>
          <p:cNvPr id="93" name="Group 15">
            <a:extLst>
              <a:ext uri="{FF2B5EF4-FFF2-40B4-BE49-F238E27FC236}">
                <a16:creationId xmlns:a16="http://schemas.microsoft.com/office/drawing/2014/main" id="{B817B248-0BE6-E91A-A2E6-C2558AF99230}"/>
              </a:ext>
            </a:extLst>
          </p:cNvPr>
          <p:cNvGrpSpPr/>
          <p:nvPr/>
        </p:nvGrpSpPr>
        <p:grpSpPr>
          <a:xfrm>
            <a:off x="2958649" y="1847375"/>
            <a:ext cx="670937" cy="670937"/>
            <a:chOff x="3944865" y="2463167"/>
            <a:chExt cx="894582" cy="894582"/>
          </a:xfrm>
        </p:grpSpPr>
        <p:sp>
          <p:nvSpPr>
            <p:cNvPr id="94" name="Oval 10">
              <a:extLst>
                <a:ext uri="{FF2B5EF4-FFF2-40B4-BE49-F238E27FC236}">
                  <a16:creationId xmlns:a16="http://schemas.microsoft.com/office/drawing/2014/main" id="{CDA9AC2D-A94B-EE5A-15B1-1FE7EC6CEBD3}"/>
                </a:ext>
              </a:extLst>
            </p:cNvPr>
            <p:cNvSpPr/>
            <p:nvPr/>
          </p:nvSpPr>
          <p:spPr>
            <a:xfrm flipH="1">
              <a:off x="3944865" y="2463167"/>
              <a:ext cx="894582" cy="894582"/>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050" b="0" i="0" u="none" strike="noStrike" kern="0" cap="none" spc="0" normalizeH="0" baseline="0" noProof="0">
                <a:ln>
                  <a:noFill/>
                </a:ln>
                <a:solidFill>
                  <a:prstClr val="white"/>
                </a:solidFill>
                <a:effectLst/>
                <a:uLnTx/>
                <a:uFillTx/>
                <a:ea typeface="+mn-ea"/>
                <a:cs typeface="+mn-cs"/>
              </a:endParaRPr>
            </a:p>
          </p:txBody>
        </p:sp>
        <p:pic>
          <p:nvPicPr>
            <p:cNvPr id="95" name="Graphic 13" descr="Male profile outline">
              <a:extLst>
                <a:ext uri="{FF2B5EF4-FFF2-40B4-BE49-F238E27FC236}">
                  <a16:creationId xmlns:a16="http://schemas.microsoft.com/office/drawing/2014/main" id="{180CAF94-126D-5F43-78D0-9B7AC7E9F9E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045202" y="2546655"/>
              <a:ext cx="692974" cy="692974"/>
            </a:xfrm>
            <a:prstGeom prst="rect">
              <a:avLst/>
            </a:prstGeom>
          </p:spPr>
        </p:pic>
      </p:grpSp>
      <p:grpSp>
        <p:nvGrpSpPr>
          <p:cNvPr id="96" name="Group 21">
            <a:extLst>
              <a:ext uri="{FF2B5EF4-FFF2-40B4-BE49-F238E27FC236}">
                <a16:creationId xmlns:a16="http://schemas.microsoft.com/office/drawing/2014/main" id="{0B1868A9-1288-C8BE-AAA6-D45FC1454B92}"/>
              </a:ext>
            </a:extLst>
          </p:cNvPr>
          <p:cNvGrpSpPr/>
          <p:nvPr/>
        </p:nvGrpSpPr>
        <p:grpSpPr>
          <a:xfrm>
            <a:off x="0" y="3537106"/>
            <a:ext cx="4108367" cy="766267"/>
            <a:chOff x="0" y="4716139"/>
            <a:chExt cx="5477822" cy="1021689"/>
          </a:xfrm>
        </p:grpSpPr>
        <p:sp>
          <p:nvSpPr>
            <p:cNvPr id="129" name="Rectangle: Top Corners Rounded 9">
              <a:extLst>
                <a:ext uri="{FF2B5EF4-FFF2-40B4-BE49-F238E27FC236}">
                  <a16:creationId xmlns:a16="http://schemas.microsoft.com/office/drawing/2014/main" id="{C44AADAD-006F-DE43-6737-648D5B1BF4B8}"/>
                </a:ext>
              </a:extLst>
            </p:cNvPr>
            <p:cNvSpPr/>
            <p:nvPr/>
          </p:nvSpPr>
          <p:spPr>
            <a:xfrm rot="16200000" flipH="1" flipV="1">
              <a:off x="2223862" y="2492277"/>
              <a:ext cx="1021689" cy="5469413"/>
            </a:xfrm>
            <a:prstGeom prst="round2SameRect">
              <a:avLst>
                <a:gd name="adj1" fmla="val 50000"/>
                <a:gd name="adj2" fmla="val 0"/>
              </a:avLst>
            </a:prstGeom>
            <a:solidFill>
              <a:srgbClr val="AFDDD9">
                <a:lumMod val="60000"/>
                <a:lumOff val="40000"/>
              </a:srgbClr>
            </a:solidFill>
            <a:ln w="25400" cap="flat" cmpd="sng" algn="ctr">
              <a:noFill/>
              <a:prstDash val="solid"/>
            </a:ln>
            <a:effectLst/>
          </p:spPr>
          <p:txBody>
            <a:bodyPr vert="vert270" tIns="729000" bIns="72000" rtlCol="0" anchor="ctr"/>
            <a:lstStyle/>
            <a:p>
              <a:pPr marL="204788" lvl="0" algn="r" defTabSz="685800">
                <a:lnSpc>
                  <a:spcPct val="90000"/>
                </a:lnSpc>
                <a:buClr>
                  <a:srgbClr val="347475"/>
                </a:buClr>
                <a:defRPr/>
              </a:pPr>
              <a:r>
                <a:rPr lang="de-DE" sz="1000" kern="0">
                  <a:solidFill>
                    <a:srgbClr val="2F3651"/>
                  </a:solidFill>
                  <a:cs typeface="Arial" panose="020B0604020202020204" pitchFamily="34" charset="0"/>
                </a:rPr>
                <a:t>Früh auftretender T1D ist mit einem bis zu </a:t>
              </a:r>
              <a:r>
                <a:rPr lang="de-DE" sz="1000" b="1" kern="0">
                  <a:solidFill>
                    <a:srgbClr val="2F3651"/>
                  </a:solidFill>
                  <a:cs typeface="Arial" panose="020B0604020202020204" pitchFamily="34" charset="0"/>
                </a:rPr>
                <a:t>30-fach erhöhten Risiko für schwer-wiegende kardiovaskuläre Ereignisse</a:t>
              </a:r>
              <a:r>
                <a:rPr lang="de-DE" sz="1000" kern="0">
                  <a:solidFill>
                    <a:srgbClr val="2F3651"/>
                  </a:solidFill>
                  <a:cs typeface="Arial" panose="020B0604020202020204" pitchFamily="34" charset="0"/>
                </a:rPr>
                <a:t> verbunden</a:t>
              </a:r>
              <a:r>
                <a:rPr kumimoji="0" lang="en-US" sz="1000" b="0" i="0" u="none" strike="noStrike" kern="0" cap="none" spc="0" normalizeH="0" baseline="30000" noProof="0">
                  <a:ln>
                    <a:noFill/>
                  </a:ln>
                  <a:solidFill>
                    <a:srgbClr val="2F3651"/>
                  </a:solidFill>
                  <a:effectLst/>
                  <a:uLnTx/>
                  <a:uFillTx/>
                  <a:ea typeface="+mn-ea"/>
                  <a:cs typeface="Arial" panose="020B0604020202020204" pitchFamily="34" charset="0"/>
                </a:rPr>
                <a:t>1</a:t>
              </a:r>
            </a:p>
          </p:txBody>
        </p:sp>
        <p:grpSp>
          <p:nvGrpSpPr>
            <p:cNvPr id="131" name="Group 20">
              <a:extLst>
                <a:ext uri="{FF2B5EF4-FFF2-40B4-BE49-F238E27FC236}">
                  <a16:creationId xmlns:a16="http://schemas.microsoft.com/office/drawing/2014/main" id="{F91315FA-D8B4-3DF8-8E72-B7F71023A335}"/>
                </a:ext>
              </a:extLst>
            </p:cNvPr>
            <p:cNvGrpSpPr/>
            <p:nvPr/>
          </p:nvGrpSpPr>
          <p:grpSpPr>
            <a:xfrm>
              <a:off x="4645274" y="4802493"/>
              <a:ext cx="832548" cy="845569"/>
              <a:chOff x="4645274" y="4802493"/>
              <a:chExt cx="832548" cy="845569"/>
            </a:xfrm>
          </p:grpSpPr>
          <p:sp>
            <p:nvSpPr>
              <p:cNvPr id="132" name="Oval 10">
                <a:extLst>
                  <a:ext uri="{FF2B5EF4-FFF2-40B4-BE49-F238E27FC236}">
                    <a16:creationId xmlns:a16="http://schemas.microsoft.com/office/drawing/2014/main" id="{3F2BE675-0776-3E3C-0F6B-D1742907886B}"/>
                  </a:ext>
                </a:extLst>
              </p:cNvPr>
              <p:cNvSpPr/>
              <p:nvPr/>
            </p:nvSpPr>
            <p:spPr>
              <a:xfrm flipH="1">
                <a:off x="4645274" y="4815514"/>
                <a:ext cx="832548" cy="832548"/>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133" name="Graphic 16" descr="Heart organ outline">
                <a:extLst>
                  <a:ext uri="{FF2B5EF4-FFF2-40B4-BE49-F238E27FC236}">
                    <a16:creationId xmlns:a16="http://schemas.microsoft.com/office/drawing/2014/main" id="{60E0C77F-CEDF-6925-A4D4-C9AA7E067D2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4718622" y="4802493"/>
                <a:ext cx="645807" cy="645807"/>
              </a:xfrm>
              <a:prstGeom prst="rect">
                <a:avLst/>
              </a:prstGeom>
            </p:spPr>
          </p:pic>
        </p:grpSp>
      </p:grpSp>
      <p:sp>
        <p:nvSpPr>
          <p:cNvPr id="134" name="TextBox 1">
            <a:extLst>
              <a:ext uri="{FF2B5EF4-FFF2-40B4-BE49-F238E27FC236}">
                <a16:creationId xmlns:a16="http://schemas.microsoft.com/office/drawing/2014/main" id="{6DF70E8A-9136-AD1F-08C1-6B38304EC837}"/>
              </a:ext>
            </a:extLst>
          </p:cNvPr>
          <p:cNvSpPr txBox="1"/>
          <p:nvPr/>
        </p:nvSpPr>
        <p:spPr>
          <a:xfrm>
            <a:off x="4551022" y="4420022"/>
            <a:ext cx="1760097" cy="92333"/>
          </a:xfrm>
          <a:prstGeom prst="rect">
            <a:avLst/>
          </a:prstGeom>
          <a:noFill/>
        </p:spPr>
        <p:txBody>
          <a:bodyPr wrap="none" lIns="0" tIns="0" rIns="0" bIns="0" rtlCol="0">
            <a:spAutoFit/>
          </a:bodyPr>
          <a:lstStyle/>
          <a:p>
            <a:pPr defTabSz="685800">
              <a:defRPr/>
            </a:pPr>
            <a:r>
              <a:rPr lang="en-US" sz="600" err="1">
                <a:solidFill>
                  <a:srgbClr val="404040"/>
                </a:solidFill>
              </a:rPr>
              <a:t>Abbildung</a:t>
            </a:r>
            <a:r>
              <a:rPr lang="en-US" sz="600">
                <a:solidFill>
                  <a:srgbClr val="404040"/>
                </a:solidFill>
              </a:rPr>
              <a:t> </a:t>
            </a:r>
            <a:r>
              <a:rPr lang="en-US" sz="600" err="1">
                <a:solidFill>
                  <a:srgbClr val="404040"/>
                </a:solidFill>
              </a:rPr>
              <a:t>modifiziert</a:t>
            </a:r>
            <a:r>
              <a:rPr lang="en-US" sz="600">
                <a:solidFill>
                  <a:srgbClr val="404040"/>
                </a:solidFill>
              </a:rPr>
              <a:t> </a:t>
            </a:r>
            <a:r>
              <a:rPr lang="en-US" sz="600" err="1">
                <a:solidFill>
                  <a:srgbClr val="404040"/>
                </a:solidFill>
              </a:rPr>
              <a:t>nach</a:t>
            </a:r>
            <a:r>
              <a:rPr lang="en-US" sz="600">
                <a:solidFill>
                  <a:srgbClr val="404040"/>
                </a:solidFill>
              </a:rPr>
              <a:t> </a:t>
            </a:r>
            <a:r>
              <a:rPr lang="en-US" sz="600" err="1">
                <a:solidFill>
                  <a:srgbClr val="404040"/>
                </a:solidFill>
              </a:rPr>
              <a:t>Rawshani</a:t>
            </a:r>
            <a:r>
              <a:rPr lang="en-US" sz="600">
                <a:solidFill>
                  <a:srgbClr val="404040"/>
                </a:solidFill>
              </a:rPr>
              <a:t> A 2018</a:t>
            </a:r>
            <a:r>
              <a:rPr lang="en-US" sz="600" baseline="30000">
                <a:solidFill>
                  <a:srgbClr val="404040"/>
                </a:solidFill>
              </a:rPr>
              <a:t>1</a:t>
            </a:r>
          </a:p>
        </p:txBody>
      </p:sp>
    </p:spTree>
    <p:extLst>
      <p:ext uri="{BB962C8B-B14F-4D97-AF65-F5344CB8AC3E}">
        <p14:creationId xmlns:p14="http://schemas.microsoft.com/office/powerpoint/2010/main" val="8452996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1533066-76D2-DAF2-3724-86182A0D23D5}"/>
            </a:ext>
          </a:extLst>
        </p:cNvPr>
        <p:cNvGrpSpPr/>
        <p:nvPr/>
      </p:nvGrpSpPr>
      <p:grpSpPr>
        <a:xfrm>
          <a:off x="0" y="0"/>
          <a:ext cx="0" cy="0"/>
          <a:chOff x="0" y="0"/>
          <a:chExt cx="0" cy="0"/>
        </a:xfrm>
      </p:grpSpPr>
      <p:cxnSp>
        <p:nvCxnSpPr>
          <p:cNvPr id="10" name="Verbinder: gewinkelt 9">
            <a:extLst>
              <a:ext uri="{FF2B5EF4-FFF2-40B4-BE49-F238E27FC236}">
                <a16:creationId xmlns:a16="http://schemas.microsoft.com/office/drawing/2014/main" id="{CB059A9F-AC4F-F7C0-A61C-D753C8B178E5}"/>
              </a:ext>
            </a:extLst>
          </p:cNvPr>
          <p:cNvCxnSpPr/>
          <p:nvPr/>
        </p:nvCxnSpPr>
        <p:spPr>
          <a:xfrm flipV="1">
            <a:off x="1414581" y="3797060"/>
            <a:ext cx="2975608" cy="68017"/>
          </a:xfrm>
          <a:prstGeom prst="bentConnector3">
            <a:avLst>
              <a:gd name="adj1" fmla="val 99958"/>
            </a:avLst>
          </a:prstGeom>
          <a:ln w="9525">
            <a:solidFill>
              <a:srgbClr val="6E7AAB"/>
            </a:solidFill>
          </a:ln>
        </p:spPr>
        <p:style>
          <a:lnRef idx="1">
            <a:schemeClr val="accent1"/>
          </a:lnRef>
          <a:fillRef idx="0">
            <a:schemeClr val="accent1"/>
          </a:fillRef>
          <a:effectRef idx="0">
            <a:schemeClr val="accent1"/>
          </a:effectRef>
          <a:fontRef idx="minor">
            <a:schemeClr val="tx1"/>
          </a:fontRef>
        </p:style>
      </p:cxnSp>
      <p:sp>
        <p:nvSpPr>
          <p:cNvPr id="7" name="Textplatzhalter 9">
            <a:extLst>
              <a:ext uri="{FF2B5EF4-FFF2-40B4-BE49-F238E27FC236}">
                <a16:creationId xmlns:a16="http://schemas.microsoft.com/office/drawing/2014/main" id="{11458351-2EC3-9586-9D80-4B013F6A3D1C}"/>
              </a:ext>
            </a:extLst>
          </p:cNvPr>
          <p:cNvSpPr txBox="1">
            <a:spLocks/>
          </p:cNvSpPr>
          <p:nvPr/>
        </p:nvSpPr>
        <p:spPr>
          <a:xfrm>
            <a:off x="314921" y="11377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ist für die Betroffenen eine lebenslange Belastung</a:t>
            </a:r>
            <a:r>
              <a:rPr kumimoji="0" lang="de-DE" sz="2000" b="1" i="0" u="none" strike="noStrike" kern="1200" cap="none" spc="0" normalizeH="0" baseline="30000" noProof="0">
                <a:ln>
                  <a:noFill/>
                </a:ln>
                <a:solidFill>
                  <a:srgbClr val="7030A0"/>
                </a:solidFill>
                <a:effectLst/>
                <a:uLnTx/>
                <a:uFillTx/>
                <a:latin typeface="Verdana"/>
                <a:ea typeface="+mn-ea"/>
                <a:cs typeface="+mn-cs"/>
              </a:rPr>
              <a:t>1-9</a:t>
            </a:r>
          </a:p>
        </p:txBody>
      </p:sp>
      <p:grpSp>
        <p:nvGrpSpPr>
          <p:cNvPr id="97" name="Gruppieren 96">
            <a:extLst>
              <a:ext uri="{FF2B5EF4-FFF2-40B4-BE49-F238E27FC236}">
                <a16:creationId xmlns:a16="http://schemas.microsoft.com/office/drawing/2014/main" id="{5BB46BB3-3E7A-FB50-8CA7-06A347BAC14F}"/>
              </a:ext>
            </a:extLst>
          </p:cNvPr>
          <p:cNvGrpSpPr/>
          <p:nvPr/>
        </p:nvGrpSpPr>
        <p:grpSpPr>
          <a:xfrm>
            <a:off x="334476" y="902123"/>
            <a:ext cx="8478000" cy="3451582"/>
            <a:chOff x="261214" y="1334509"/>
            <a:chExt cx="11400414" cy="4624575"/>
          </a:xfrm>
        </p:grpSpPr>
        <p:cxnSp>
          <p:nvCxnSpPr>
            <p:cNvPr id="98" name="Straight Connector 75">
              <a:extLst>
                <a:ext uri="{FF2B5EF4-FFF2-40B4-BE49-F238E27FC236}">
                  <a16:creationId xmlns:a16="http://schemas.microsoft.com/office/drawing/2014/main" id="{8E02BABD-3AFE-57B0-161E-4A50213BDDB4}"/>
                </a:ext>
              </a:extLst>
            </p:cNvPr>
            <p:cNvCxnSpPr>
              <a:cxnSpLocks/>
            </p:cNvCxnSpPr>
            <p:nvPr/>
          </p:nvCxnSpPr>
          <p:spPr>
            <a:xfrm>
              <a:off x="830584" y="2855213"/>
              <a:ext cx="3270991" cy="0"/>
            </a:xfrm>
            <a:prstGeom prst="line">
              <a:avLst/>
            </a:prstGeom>
            <a:noFill/>
            <a:ln w="9525" cap="flat" cmpd="sng" algn="ctr">
              <a:solidFill>
                <a:srgbClr val="CC9C50"/>
              </a:solidFill>
              <a:prstDash val="solid"/>
            </a:ln>
            <a:effectLst/>
          </p:spPr>
        </p:cxnSp>
        <p:cxnSp>
          <p:nvCxnSpPr>
            <p:cNvPr id="99" name="Straight Connector 70">
              <a:extLst>
                <a:ext uri="{FF2B5EF4-FFF2-40B4-BE49-F238E27FC236}">
                  <a16:creationId xmlns:a16="http://schemas.microsoft.com/office/drawing/2014/main" id="{30D6BA03-7923-0438-E863-B0D27A4861B5}"/>
                </a:ext>
              </a:extLst>
            </p:cNvPr>
            <p:cNvCxnSpPr>
              <a:cxnSpLocks/>
            </p:cNvCxnSpPr>
            <p:nvPr/>
          </p:nvCxnSpPr>
          <p:spPr>
            <a:xfrm>
              <a:off x="8025633" y="3374375"/>
              <a:ext cx="2973575" cy="0"/>
            </a:xfrm>
            <a:prstGeom prst="line">
              <a:avLst/>
            </a:prstGeom>
            <a:noFill/>
            <a:ln w="9525" cap="flat" cmpd="sng" algn="ctr">
              <a:solidFill>
                <a:srgbClr val="71BFC0"/>
              </a:solidFill>
              <a:prstDash val="solid"/>
            </a:ln>
            <a:effectLst/>
          </p:spPr>
        </p:cxnSp>
        <p:graphicFrame>
          <p:nvGraphicFramePr>
            <p:cNvPr id="100" name="Chart 48">
              <a:extLst>
                <a:ext uri="{FF2B5EF4-FFF2-40B4-BE49-F238E27FC236}">
                  <a16:creationId xmlns:a16="http://schemas.microsoft.com/office/drawing/2014/main" id="{CF2735FE-B51C-6ABD-037A-EA52BDAC5EC7}"/>
                </a:ext>
              </a:extLst>
            </p:cNvPr>
            <p:cNvGraphicFramePr/>
            <p:nvPr/>
          </p:nvGraphicFramePr>
          <p:xfrm>
            <a:off x="2881486" y="1334509"/>
            <a:ext cx="6301037" cy="3960127"/>
          </p:xfrm>
          <a:graphic>
            <a:graphicData uri="http://schemas.openxmlformats.org/drawingml/2006/chart">
              <c:chart xmlns:c="http://schemas.openxmlformats.org/drawingml/2006/chart" xmlns:r="http://schemas.openxmlformats.org/officeDocument/2006/relationships" r:id="rId3"/>
            </a:graphicData>
          </a:graphic>
        </p:graphicFrame>
        <p:sp>
          <p:nvSpPr>
            <p:cNvPr id="101" name="Oval 7">
              <a:extLst>
                <a:ext uri="{FF2B5EF4-FFF2-40B4-BE49-F238E27FC236}">
                  <a16:creationId xmlns:a16="http://schemas.microsoft.com/office/drawing/2014/main" id="{1ED7964B-35D4-79E0-820C-F8701C19E106}"/>
                </a:ext>
              </a:extLst>
            </p:cNvPr>
            <p:cNvSpPr/>
            <p:nvPr/>
          </p:nvSpPr>
          <p:spPr>
            <a:xfrm>
              <a:off x="5136129" y="2421472"/>
              <a:ext cx="1800000" cy="1800000"/>
            </a:xfrm>
            <a:prstGeom prst="ellipse">
              <a:avLst/>
            </a:prstGeom>
            <a:solidFill>
              <a:srgbClr val="2F3651">
                <a:lumMod val="20000"/>
                <a:lumOff val="80000"/>
              </a:srgbClr>
            </a:solidFill>
            <a:ln w="25400" cap="flat" cmpd="sng" algn="ctr">
              <a:noFill/>
              <a:prstDash val="solid"/>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000000"/>
                  </a:solidFill>
                  <a:effectLst/>
                  <a:uLnTx/>
                  <a:uFillTx/>
                  <a:latin typeface="Verdana"/>
                  <a:ea typeface="+mn-ea"/>
                  <a:cs typeface="Arial" panose="020B0604020202020204" pitchFamily="34" charset="0"/>
                </a:rPr>
                <a:t>T1D</a:t>
              </a:r>
            </a:p>
          </p:txBody>
        </p:sp>
        <p:sp>
          <p:nvSpPr>
            <p:cNvPr id="102" name="Oval 11">
              <a:extLst>
                <a:ext uri="{FF2B5EF4-FFF2-40B4-BE49-F238E27FC236}">
                  <a16:creationId xmlns:a16="http://schemas.microsoft.com/office/drawing/2014/main" id="{D57FE34B-7C3C-7680-36DC-B811091B8B86}"/>
                </a:ext>
              </a:extLst>
            </p:cNvPr>
            <p:cNvSpPr/>
            <p:nvPr/>
          </p:nvSpPr>
          <p:spPr>
            <a:xfrm>
              <a:off x="4676003" y="2204168"/>
              <a:ext cx="231434" cy="231434"/>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3" name="Oval 12">
              <a:extLst>
                <a:ext uri="{FF2B5EF4-FFF2-40B4-BE49-F238E27FC236}">
                  <a16:creationId xmlns:a16="http://schemas.microsoft.com/office/drawing/2014/main" id="{F503BB4E-A698-8503-F247-3D58F2766212}"/>
                </a:ext>
              </a:extLst>
            </p:cNvPr>
            <p:cNvSpPr/>
            <p:nvPr/>
          </p:nvSpPr>
          <p:spPr>
            <a:xfrm>
              <a:off x="7164821" y="2216467"/>
              <a:ext cx="231434" cy="231434"/>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4" name="Oval 13">
              <a:extLst>
                <a:ext uri="{FF2B5EF4-FFF2-40B4-BE49-F238E27FC236}">
                  <a16:creationId xmlns:a16="http://schemas.microsoft.com/office/drawing/2014/main" id="{71CA8379-DAE2-4CE8-1128-2A3EBA94E007}"/>
                </a:ext>
              </a:extLst>
            </p:cNvPr>
            <p:cNvSpPr/>
            <p:nvPr/>
          </p:nvSpPr>
          <p:spPr>
            <a:xfrm>
              <a:off x="5903433" y="1599210"/>
              <a:ext cx="231434" cy="231434"/>
            </a:xfrm>
            <a:prstGeom prst="ellipse">
              <a:avLst/>
            </a:prstGeom>
            <a:solidFill>
              <a:srgbClr val="CC9C50">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5" name="Oval 14">
              <a:extLst>
                <a:ext uri="{FF2B5EF4-FFF2-40B4-BE49-F238E27FC236}">
                  <a16:creationId xmlns:a16="http://schemas.microsoft.com/office/drawing/2014/main" id="{9AEE0DA0-C870-18F7-2033-0990FDD8AC20}"/>
                </a:ext>
              </a:extLst>
            </p:cNvPr>
            <p:cNvSpPr/>
            <p:nvPr/>
          </p:nvSpPr>
          <p:spPr>
            <a:xfrm>
              <a:off x="7466275" y="3556326"/>
              <a:ext cx="231434" cy="231434"/>
            </a:xfrm>
            <a:prstGeom prst="ellipse">
              <a:avLst/>
            </a:prstGeom>
            <a:solidFill>
              <a:srgbClr val="347475">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6" name="TextBox 15">
              <a:extLst>
                <a:ext uri="{FF2B5EF4-FFF2-40B4-BE49-F238E27FC236}">
                  <a16:creationId xmlns:a16="http://schemas.microsoft.com/office/drawing/2014/main" id="{DD902077-7C3B-9608-3A14-D05A45C845DF}"/>
                </a:ext>
              </a:extLst>
            </p:cNvPr>
            <p:cNvSpPr txBox="1"/>
            <p:nvPr/>
          </p:nvSpPr>
          <p:spPr>
            <a:xfrm>
              <a:off x="2270052" y="551372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6E7AAB"/>
                  </a:solidFill>
                  <a:effectLst/>
                  <a:uLnTx/>
                  <a:uFillTx/>
                  <a:latin typeface="Verdana"/>
                  <a:ea typeface="+mn-ea"/>
                  <a:cs typeface="Arial" panose="020B0604020202020204" pitchFamily="34" charset="0"/>
                </a:rPr>
                <a:t>Arbeits</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a:t>
              </a:r>
              <a:r>
                <a:rPr kumimoji="0" lang="en-US" sz="1200" b="1" i="0" u="none" strike="noStrike" kern="0" cap="none" spc="0" normalizeH="0" baseline="0" noProof="0" err="1">
                  <a:ln>
                    <a:noFill/>
                  </a:ln>
                  <a:solidFill>
                    <a:srgbClr val="6E7AAB"/>
                  </a:solidFill>
                  <a:effectLst/>
                  <a:uLnTx/>
                  <a:uFillTx/>
                  <a:latin typeface="Verdana"/>
                  <a:ea typeface="+mn-ea"/>
                  <a:cs typeface="Arial" panose="020B0604020202020204" pitchFamily="34" charset="0"/>
                </a:rPr>
                <a:t>schulische</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6E7AAB"/>
                  </a:solidFill>
                  <a:effectLst/>
                  <a:uLnTx/>
                  <a:uFillTx/>
                  <a:latin typeface="Verdana"/>
                  <a:ea typeface="+mn-ea"/>
                  <a:cs typeface="Arial" panose="020B0604020202020204" pitchFamily="34" charset="0"/>
                </a:rPr>
                <a:t>5,6</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  </a:t>
              </a:r>
            </a:p>
          </p:txBody>
        </p:sp>
        <p:cxnSp>
          <p:nvCxnSpPr>
            <p:cNvPr id="107" name="Straight Connector 16">
              <a:extLst>
                <a:ext uri="{FF2B5EF4-FFF2-40B4-BE49-F238E27FC236}">
                  <a16:creationId xmlns:a16="http://schemas.microsoft.com/office/drawing/2014/main" id="{C91D455D-B677-C5F1-491B-4F22E902C3D8}"/>
                </a:ext>
              </a:extLst>
            </p:cNvPr>
            <p:cNvCxnSpPr>
              <a:cxnSpLocks/>
            </p:cNvCxnSpPr>
            <p:nvPr/>
          </p:nvCxnSpPr>
          <p:spPr>
            <a:xfrm>
              <a:off x="1448715" y="1573310"/>
              <a:ext cx="3687414" cy="22048"/>
            </a:xfrm>
            <a:prstGeom prst="line">
              <a:avLst/>
            </a:prstGeom>
            <a:noFill/>
            <a:ln w="9525" cap="flat" cmpd="sng" algn="ctr">
              <a:solidFill>
                <a:srgbClr val="E0C496"/>
              </a:solidFill>
              <a:prstDash val="solid"/>
            </a:ln>
            <a:effectLst/>
          </p:spPr>
        </p:cxnSp>
        <p:sp>
          <p:nvSpPr>
            <p:cNvPr id="108" name="TextBox 17">
              <a:extLst>
                <a:ext uri="{FF2B5EF4-FFF2-40B4-BE49-F238E27FC236}">
                  <a16:creationId xmlns:a16="http://schemas.microsoft.com/office/drawing/2014/main" id="{B61BE273-B43F-B471-2D04-955D6AF134E5}"/>
                </a:ext>
              </a:extLst>
            </p:cNvPr>
            <p:cNvSpPr txBox="1"/>
            <p:nvPr/>
          </p:nvSpPr>
          <p:spPr>
            <a:xfrm>
              <a:off x="1945684" y="4291825"/>
              <a:ext cx="2299838"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969BAF"/>
                  </a:solidFill>
                  <a:effectLst/>
                  <a:uLnTx/>
                  <a:uFillTx/>
                  <a:latin typeface="Verdana"/>
                  <a:ea typeface="+mn-ea"/>
                  <a:cs typeface="Arial" panose="020B0604020202020204" pitchFamily="34" charset="0"/>
                </a:rPr>
                <a:t>Psychosoziale</a:t>
              </a:r>
              <a:r>
                <a:rPr kumimoji="0" lang="en-US" sz="1200" b="1" i="0" u="none" strike="noStrike" kern="0" cap="none" spc="0" normalizeH="0" baseline="0" noProof="0">
                  <a:ln>
                    <a:noFill/>
                  </a:ln>
                  <a:solidFill>
                    <a:srgbClr val="969BAF"/>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969BAF"/>
                  </a:solidFill>
                  <a:effectLst/>
                  <a:uLnTx/>
                  <a:uFillTx/>
                  <a:latin typeface="Verdana"/>
                  <a:ea typeface="+mn-ea"/>
                  <a:cs typeface="Arial" panose="020B0604020202020204" pitchFamily="34" charset="0"/>
                </a:rPr>
                <a:t>4</a:t>
              </a:r>
            </a:p>
          </p:txBody>
        </p:sp>
        <p:cxnSp>
          <p:nvCxnSpPr>
            <p:cNvPr id="110" name="Straight Connector 20">
              <a:extLst>
                <a:ext uri="{FF2B5EF4-FFF2-40B4-BE49-F238E27FC236}">
                  <a16:creationId xmlns:a16="http://schemas.microsoft.com/office/drawing/2014/main" id="{96254AC2-D42B-A61D-2718-133A05439ACC}"/>
                </a:ext>
              </a:extLst>
            </p:cNvPr>
            <p:cNvCxnSpPr>
              <a:cxnSpLocks/>
            </p:cNvCxnSpPr>
            <p:nvPr/>
          </p:nvCxnSpPr>
          <p:spPr>
            <a:xfrm>
              <a:off x="7526994" y="4644088"/>
              <a:ext cx="3217136" cy="0"/>
            </a:xfrm>
            <a:prstGeom prst="line">
              <a:avLst/>
            </a:prstGeom>
            <a:noFill/>
            <a:ln w="9525" cap="flat" cmpd="sng" algn="ctr">
              <a:solidFill>
                <a:srgbClr val="2F3651"/>
              </a:solidFill>
              <a:prstDash val="solid"/>
            </a:ln>
            <a:effectLst/>
          </p:spPr>
        </p:cxnSp>
        <p:cxnSp>
          <p:nvCxnSpPr>
            <p:cNvPr id="111" name="Straight Connector 22">
              <a:extLst>
                <a:ext uri="{FF2B5EF4-FFF2-40B4-BE49-F238E27FC236}">
                  <a16:creationId xmlns:a16="http://schemas.microsoft.com/office/drawing/2014/main" id="{2F306ABC-7C9F-C578-B761-1A7722024408}"/>
                </a:ext>
              </a:extLst>
            </p:cNvPr>
            <p:cNvCxnSpPr>
              <a:cxnSpLocks/>
            </p:cNvCxnSpPr>
            <p:nvPr/>
          </p:nvCxnSpPr>
          <p:spPr>
            <a:xfrm>
              <a:off x="1318654" y="4093965"/>
              <a:ext cx="2926867" cy="0"/>
            </a:xfrm>
            <a:prstGeom prst="line">
              <a:avLst/>
            </a:prstGeom>
            <a:noFill/>
            <a:ln w="9525" cap="flat" cmpd="sng" algn="ctr">
              <a:solidFill>
                <a:srgbClr val="969BAF"/>
              </a:solidFill>
              <a:prstDash val="solid"/>
            </a:ln>
            <a:effectLst/>
          </p:spPr>
        </p:cxnSp>
        <p:grpSp>
          <p:nvGrpSpPr>
            <p:cNvPr id="112" name="Group 33">
              <a:extLst>
                <a:ext uri="{FF2B5EF4-FFF2-40B4-BE49-F238E27FC236}">
                  <a16:creationId xmlns:a16="http://schemas.microsoft.com/office/drawing/2014/main" id="{392D6EA7-AC60-1C7E-5E5B-E6644FA3348E}"/>
                </a:ext>
              </a:extLst>
            </p:cNvPr>
            <p:cNvGrpSpPr/>
            <p:nvPr/>
          </p:nvGrpSpPr>
          <p:grpSpPr>
            <a:xfrm>
              <a:off x="980727" y="4986871"/>
              <a:ext cx="864693" cy="864693"/>
              <a:chOff x="1444167" y="1454817"/>
              <a:chExt cx="864693" cy="864693"/>
            </a:xfrm>
          </p:grpSpPr>
          <p:sp>
            <p:nvSpPr>
              <p:cNvPr id="140" name="Oval 34">
                <a:extLst>
                  <a:ext uri="{FF2B5EF4-FFF2-40B4-BE49-F238E27FC236}">
                    <a16:creationId xmlns:a16="http://schemas.microsoft.com/office/drawing/2014/main" id="{37117519-50E1-74F0-3BBB-0952E3BB6B8A}"/>
                  </a:ext>
                </a:extLst>
              </p:cNvPr>
              <p:cNvSpPr/>
              <p:nvPr/>
            </p:nvSpPr>
            <p:spPr>
              <a:xfrm>
                <a:off x="1444167" y="1454817"/>
                <a:ext cx="864693" cy="864693"/>
              </a:xfrm>
              <a:prstGeom prst="ellipse">
                <a:avLst/>
              </a:prstGeom>
              <a:solidFill>
                <a:srgbClr val="6E7AAB"/>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41" name="Graphic 35" descr="Professor female outline">
                <a:extLst>
                  <a:ext uri="{FF2B5EF4-FFF2-40B4-BE49-F238E27FC236}">
                    <a16:creationId xmlns:a16="http://schemas.microsoft.com/office/drawing/2014/main" id="{A9C5E373-4060-BCA3-97EC-87E23EAE2A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87143" y="1532837"/>
                <a:ext cx="589934" cy="589934"/>
              </a:xfrm>
              <a:prstGeom prst="rect">
                <a:avLst/>
              </a:prstGeom>
            </p:spPr>
          </p:pic>
        </p:grpSp>
        <p:grpSp>
          <p:nvGrpSpPr>
            <p:cNvPr id="113" name="Group 36">
              <a:extLst>
                <a:ext uri="{FF2B5EF4-FFF2-40B4-BE49-F238E27FC236}">
                  <a16:creationId xmlns:a16="http://schemas.microsoft.com/office/drawing/2014/main" id="{8BF93C22-8A71-C621-F8DD-006281411227}"/>
                </a:ext>
              </a:extLst>
            </p:cNvPr>
            <p:cNvGrpSpPr/>
            <p:nvPr/>
          </p:nvGrpSpPr>
          <p:grpSpPr>
            <a:xfrm>
              <a:off x="534145" y="3826907"/>
              <a:ext cx="864693" cy="864693"/>
              <a:chOff x="9808616" y="1411833"/>
              <a:chExt cx="864693" cy="864693"/>
            </a:xfrm>
          </p:grpSpPr>
          <p:sp>
            <p:nvSpPr>
              <p:cNvPr id="138" name="Oval 37">
                <a:extLst>
                  <a:ext uri="{FF2B5EF4-FFF2-40B4-BE49-F238E27FC236}">
                    <a16:creationId xmlns:a16="http://schemas.microsoft.com/office/drawing/2014/main" id="{EFCF2973-D2F1-FBF8-0E10-F6B41496151A}"/>
                  </a:ext>
                </a:extLst>
              </p:cNvPr>
              <p:cNvSpPr/>
              <p:nvPr/>
            </p:nvSpPr>
            <p:spPr>
              <a:xfrm>
                <a:off x="9808616" y="1411833"/>
                <a:ext cx="864693" cy="864693"/>
              </a:xfrm>
              <a:prstGeom prst="ellipse">
                <a:avLst/>
              </a:prstGeom>
              <a:solidFill>
                <a:srgbClr val="969BA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9" name="Graphic 38" descr="Head with gears outline">
                <a:extLst>
                  <a:ext uri="{FF2B5EF4-FFF2-40B4-BE49-F238E27FC236}">
                    <a16:creationId xmlns:a16="http://schemas.microsoft.com/office/drawing/2014/main" id="{7BDAAEAE-9516-F201-DEB7-189CC016DE2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34180" y="1536232"/>
                <a:ext cx="630243" cy="630243"/>
              </a:xfrm>
              <a:prstGeom prst="rect">
                <a:avLst/>
              </a:prstGeom>
            </p:spPr>
          </p:pic>
        </p:grpSp>
        <p:grpSp>
          <p:nvGrpSpPr>
            <p:cNvPr id="114" name="Group 39">
              <a:extLst>
                <a:ext uri="{FF2B5EF4-FFF2-40B4-BE49-F238E27FC236}">
                  <a16:creationId xmlns:a16="http://schemas.microsoft.com/office/drawing/2014/main" id="{98F73524-C543-49C3-A744-BE76AA46235E}"/>
                </a:ext>
              </a:extLst>
            </p:cNvPr>
            <p:cNvGrpSpPr/>
            <p:nvPr/>
          </p:nvGrpSpPr>
          <p:grpSpPr>
            <a:xfrm>
              <a:off x="261214" y="2647681"/>
              <a:ext cx="864693" cy="864693"/>
              <a:chOff x="1444167" y="4715637"/>
              <a:chExt cx="864693" cy="864693"/>
            </a:xfrm>
          </p:grpSpPr>
          <p:sp>
            <p:nvSpPr>
              <p:cNvPr id="136" name="Oval 40">
                <a:extLst>
                  <a:ext uri="{FF2B5EF4-FFF2-40B4-BE49-F238E27FC236}">
                    <a16:creationId xmlns:a16="http://schemas.microsoft.com/office/drawing/2014/main" id="{CFCF2990-4B10-E91C-BCBD-4A355C6C4792}"/>
                  </a:ext>
                </a:extLst>
              </p:cNvPr>
              <p:cNvSpPr/>
              <p:nvPr/>
            </p:nvSpPr>
            <p:spPr>
              <a:xfrm>
                <a:off x="1444167" y="4715637"/>
                <a:ext cx="864693" cy="864693"/>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7" name="Graphic 41" descr="Hospital with solid fill">
                <a:extLst>
                  <a:ext uri="{FF2B5EF4-FFF2-40B4-BE49-F238E27FC236}">
                    <a16:creationId xmlns:a16="http://schemas.microsoft.com/office/drawing/2014/main" id="{1EB8A038-C28C-0679-CC1C-56F6BD70A5A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74320" y="4825617"/>
                <a:ext cx="610610" cy="610610"/>
              </a:xfrm>
              <a:prstGeom prst="rect">
                <a:avLst/>
              </a:prstGeom>
            </p:spPr>
          </p:pic>
        </p:grpSp>
        <p:grpSp>
          <p:nvGrpSpPr>
            <p:cNvPr id="115" name="Group 42">
              <a:extLst>
                <a:ext uri="{FF2B5EF4-FFF2-40B4-BE49-F238E27FC236}">
                  <a16:creationId xmlns:a16="http://schemas.microsoft.com/office/drawing/2014/main" id="{C5E5459E-7DC3-AB40-AC51-E82BC47366D3}"/>
                </a:ext>
              </a:extLst>
            </p:cNvPr>
            <p:cNvGrpSpPr/>
            <p:nvPr/>
          </p:nvGrpSpPr>
          <p:grpSpPr>
            <a:xfrm>
              <a:off x="10771576" y="1565570"/>
              <a:ext cx="864693" cy="864693"/>
              <a:chOff x="9808616" y="4715637"/>
              <a:chExt cx="864693" cy="864693"/>
            </a:xfrm>
          </p:grpSpPr>
          <p:sp>
            <p:nvSpPr>
              <p:cNvPr id="134" name="Oval 43">
                <a:extLst>
                  <a:ext uri="{FF2B5EF4-FFF2-40B4-BE49-F238E27FC236}">
                    <a16:creationId xmlns:a16="http://schemas.microsoft.com/office/drawing/2014/main" id="{304A0159-57BC-0FCB-0830-D97491A0CEF1}"/>
                  </a:ext>
                </a:extLst>
              </p:cNvPr>
              <p:cNvSpPr/>
              <p:nvPr/>
            </p:nvSpPr>
            <p:spPr>
              <a:xfrm>
                <a:off x="9808616" y="4715637"/>
                <a:ext cx="864693" cy="864693"/>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5" name="Graphic 44" descr="Inpatient outline">
                <a:extLst>
                  <a:ext uri="{FF2B5EF4-FFF2-40B4-BE49-F238E27FC236}">
                    <a16:creationId xmlns:a16="http://schemas.microsoft.com/office/drawing/2014/main" id="{067D06CB-6D0B-F32C-F2BC-3CF3A2ADC88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947036" y="4848309"/>
                <a:ext cx="585011" cy="585011"/>
              </a:xfrm>
              <a:prstGeom prst="rect">
                <a:avLst/>
              </a:prstGeom>
            </p:spPr>
          </p:pic>
        </p:grpSp>
        <p:sp>
          <p:nvSpPr>
            <p:cNvPr id="116" name="TextBox 50">
              <a:extLst>
                <a:ext uri="{FF2B5EF4-FFF2-40B4-BE49-F238E27FC236}">
                  <a16:creationId xmlns:a16="http://schemas.microsoft.com/office/drawing/2014/main" id="{F2C04A32-8976-B57C-3E4B-0F716B0DD515}"/>
                </a:ext>
              </a:extLst>
            </p:cNvPr>
            <p:cNvSpPr txBox="1"/>
            <p:nvPr/>
          </p:nvSpPr>
          <p:spPr>
            <a:xfrm>
              <a:off x="1929721" y="1595359"/>
              <a:ext cx="2391251" cy="86598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Belastung</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durch</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tägliches</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Selbst-Management</a:t>
              </a:r>
              <a:r>
                <a:rPr kumimoji="0" lang="en-US" sz="1200" b="1" i="0" u="none" strike="noStrike" kern="0" cap="none" spc="0" normalizeH="0" baseline="30000" noProof="0">
                  <a:ln>
                    <a:noFill/>
                  </a:ln>
                  <a:solidFill>
                    <a:srgbClr val="E0C496"/>
                  </a:solidFill>
                  <a:effectLst/>
                  <a:uLnTx/>
                  <a:uFillTx/>
                  <a:latin typeface="Verdana"/>
                  <a:ea typeface="+mn-ea"/>
                  <a:cs typeface="Arial" panose="020B0604020202020204" pitchFamily="34" charset="0"/>
                </a:rPr>
                <a:t>1</a:t>
              </a:r>
              <a:endParaRPr kumimoji="0" lang="en-NZ" sz="1200" b="0" i="0" u="none" strike="noStrike" kern="0" cap="none" spc="0" normalizeH="0" baseline="0" noProof="0">
                <a:ln>
                  <a:noFill/>
                </a:ln>
                <a:solidFill>
                  <a:srgbClr val="E0C496"/>
                </a:solidFill>
                <a:effectLst/>
                <a:uLnTx/>
                <a:uFillTx/>
                <a:latin typeface="Verdana"/>
                <a:ea typeface="+mn-ea"/>
                <a:cs typeface="+mn-cs"/>
              </a:endParaRPr>
            </a:p>
          </p:txBody>
        </p:sp>
        <p:sp>
          <p:nvSpPr>
            <p:cNvPr id="117" name="TextBox 51">
              <a:extLst>
                <a:ext uri="{FF2B5EF4-FFF2-40B4-BE49-F238E27FC236}">
                  <a16:creationId xmlns:a16="http://schemas.microsoft.com/office/drawing/2014/main" id="{68A24EF5-00C2-4AAC-37BC-A833508C69D6}"/>
                </a:ext>
              </a:extLst>
            </p:cNvPr>
            <p:cNvSpPr txBox="1"/>
            <p:nvPr/>
          </p:nvSpPr>
          <p:spPr>
            <a:xfrm>
              <a:off x="7972404" y="4830780"/>
              <a:ext cx="1812449"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latin typeface="Verdana"/>
                  <a:ea typeface="+mn-ea"/>
                  <a:cs typeface="Arial" panose="020B0604020202020204" pitchFamily="34" charset="0"/>
                </a:rPr>
                <a:t>Familiäre</a:t>
              </a:r>
              <a:r>
                <a:rPr kumimoji="0" lang="en-US" sz="1200" b="1" i="0" u="none" strike="noStrike" kern="0" cap="none" spc="0" normalizeH="0" baseline="0" noProof="0">
                  <a:ln>
                    <a:noFill/>
                  </a:ln>
                  <a:solidFill>
                    <a:srgbClr val="2F3651"/>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2F3651"/>
                  </a:solidFill>
                  <a:effectLst/>
                  <a:uLnTx/>
                  <a:uFillTx/>
                  <a:latin typeface="Verdana"/>
                  <a:ea typeface="+mn-ea"/>
                  <a:cs typeface="Arial" panose="020B0604020202020204" pitchFamily="34" charset="0"/>
                </a:rPr>
                <a:t>7</a:t>
              </a:r>
              <a:r>
                <a:rPr kumimoji="0" lang="en-US" sz="1200" b="1" i="0" u="none" strike="noStrike" kern="0" cap="none" spc="0" normalizeH="0" baseline="0" noProof="0">
                  <a:ln>
                    <a:noFill/>
                  </a:ln>
                  <a:solidFill>
                    <a:srgbClr val="2F3651"/>
                  </a:solidFill>
                  <a:effectLst/>
                  <a:uLnTx/>
                  <a:uFillTx/>
                  <a:latin typeface="Verdana"/>
                  <a:ea typeface="+mn-ea"/>
                  <a:cs typeface="Arial" panose="020B0604020202020204" pitchFamily="34" charset="0"/>
                </a:rPr>
                <a:t>  </a:t>
              </a:r>
            </a:p>
          </p:txBody>
        </p:sp>
        <p:sp>
          <p:nvSpPr>
            <p:cNvPr id="118" name="TextBox 52">
              <a:extLst>
                <a:ext uri="{FF2B5EF4-FFF2-40B4-BE49-F238E27FC236}">
                  <a16:creationId xmlns:a16="http://schemas.microsoft.com/office/drawing/2014/main" id="{98EE444A-2469-3FA4-E76E-670FD26B6372}"/>
                </a:ext>
              </a:extLst>
            </p:cNvPr>
            <p:cNvSpPr txBox="1"/>
            <p:nvPr/>
          </p:nvSpPr>
          <p:spPr>
            <a:xfrm>
              <a:off x="8256205" y="355457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71BFC0"/>
                  </a:solidFill>
                  <a:effectLst/>
                  <a:uLnTx/>
                  <a:uFillTx/>
                  <a:latin typeface="Verdana"/>
                  <a:ea typeface="+mn-ea"/>
                  <a:cs typeface="Arial" panose="020B0604020202020204" pitchFamily="34" charset="0"/>
                </a:rPr>
                <a:t>Sozioökonomische</a:t>
              </a:r>
              <a:r>
                <a:rPr kumimoji="0" lang="en-US" sz="1200" b="1" i="0" u="none" strike="noStrike" kern="0" cap="none" spc="0" normalizeH="0" baseline="0" noProof="0">
                  <a:ln>
                    <a:noFill/>
                  </a:ln>
                  <a:solidFill>
                    <a:srgbClr val="71BFC0"/>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71BFC0"/>
                  </a:solidFill>
                  <a:effectLst/>
                  <a:uLnTx/>
                  <a:uFillTx/>
                  <a:latin typeface="Verdana"/>
                  <a:ea typeface="+mn-ea"/>
                  <a:cs typeface="Arial" panose="020B0604020202020204" pitchFamily="34" charset="0"/>
                </a:rPr>
                <a:t>7</a:t>
              </a:r>
              <a:r>
                <a:rPr kumimoji="0" lang="en-US" sz="1200" b="1" i="0" u="none" strike="noStrike" kern="0" cap="none" spc="0" normalizeH="0" baseline="0" noProof="0">
                  <a:ln>
                    <a:noFill/>
                  </a:ln>
                  <a:solidFill>
                    <a:srgbClr val="71BFC0"/>
                  </a:solidFill>
                  <a:effectLst/>
                  <a:uLnTx/>
                  <a:uFillTx/>
                  <a:latin typeface="Verdana"/>
                  <a:ea typeface="+mn-ea"/>
                  <a:cs typeface="Arial" panose="020B0604020202020204" pitchFamily="34" charset="0"/>
                </a:rPr>
                <a:t>  </a:t>
              </a:r>
            </a:p>
          </p:txBody>
        </p:sp>
        <p:sp>
          <p:nvSpPr>
            <p:cNvPr id="119" name="TextBox 53">
              <a:extLst>
                <a:ext uri="{FF2B5EF4-FFF2-40B4-BE49-F238E27FC236}">
                  <a16:creationId xmlns:a16="http://schemas.microsoft.com/office/drawing/2014/main" id="{9364D7FE-54A2-5433-7EF4-AB717C0C9563}"/>
                </a:ext>
              </a:extLst>
            </p:cNvPr>
            <p:cNvSpPr txBox="1"/>
            <p:nvPr/>
          </p:nvSpPr>
          <p:spPr>
            <a:xfrm>
              <a:off x="1471733" y="3033941"/>
              <a:ext cx="2773789"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CC9C50"/>
                  </a:solidFill>
                  <a:effectLst/>
                  <a:uLnTx/>
                  <a:uFillTx/>
                  <a:latin typeface="Verdana"/>
                  <a:ea typeface="+mn-ea"/>
                  <a:cs typeface="Arial" panose="020B0604020202020204" pitchFamily="34" charset="0"/>
                </a:rPr>
                <a:t>Hypoglykämien</a:t>
              </a: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 und </a:t>
              </a:r>
              <a:b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b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DKA-Komplikationen</a:t>
              </a:r>
              <a:r>
                <a:rPr kumimoji="0" lang="en-US" sz="1200" b="1" i="0" u="none" strike="noStrike" kern="0" cap="none" spc="0" normalizeH="0" baseline="30000" noProof="0">
                  <a:ln>
                    <a:noFill/>
                  </a:ln>
                  <a:solidFill>
                    <a:srgbClr val="CC9C50"/>
                  </a:solidFill>
                  <a:effectLst/>
                  <a:uLnTx/>
                  <a:uFillTx/>
                  <a:latin typeface="Verdana"/>
                  <a:ea typeface="+mn-ea"/>
                  <a:cs typeface="Arial" panose="020B0604020202020204" pitchFamily="34" charset="0"/>
                </a:rPr>
                <a:t>2,3</a:t>
              </a: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 </a:t>
              </a:r>
            </a:p>
          </p:txBody>
        </p:sp>
        <p:sp>
          <p:nvSpPr>
            <p:cNvPr id="120" name="TextBox 54">
              <a:extLst>
                <a:ext uri="{FF2B5EF4-FFF2-40B4-BE49-F238E27FC236}">
                  <a16:creationId xmlns:a16="http://schemas.microsoft.com/office/drawing/2014/main" id="{AACF8BD1-DCA7-B20F-A66F-6D6ECE2BFCE9}"/>
                </a:ext>
              </a:extLst>
            </p:cNvPr>
            <p:cNvSpPr txBox="1"/>
            <p:nvPr/>
          </p:nvSpPr>
          <p:spPr>
            <a:xfrm>
              <a:off x="7903941" y="1937493"/>
              <a:ext cx="2835421"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347475"/>
                  </a:solidFill>
                  <a:effectLst/>
                  <a:uLnTx/>
                  <a:uFillTx/>
                  <a:latin typeface="Verdana"/>
                  <a:ea typeface="+mn-ea"/>
                  <a:cs typeface="Arial" panose="020B0604020202020204" pitchFamily="34" charset="0"/>
                </a:rPr>
                <a:t>Langzeit-Komlikationen</a:t>
              </a:r>
              <a:r>
                <a:rPr kumimoji="0" lang="en-US" sz="1200" b="1" i="0" u="none" strike="noStrike" kern="0" cap="none" spc="0" normalizeH="0" baseline="0" noProof="0">
                  <a:ln>
                    <a:noFill/>
                  </a:ln>
                  <a:solidFill>
                    <a:srgbClr val="347475"/>
                  </a:solidFill>
                  <a:effectLst/>
                  <a:uLnTx/>
                  <a:uFillTx/>
                  <a:latin typeface="Verdana"/>
                  <a:ea typeface="+mn-ea"/>
                  <a:cs typeface="Arial" panose="020B0604020202020204" pitchFamily="34" charset="0"/>
                </a:rPr>
                <a:t> des Diabetes</a:t>
              </a:r>
              <a:r>
                <a:rPr kumimoji="0" lang="en-US" sz="1200" b="1" i="0" u="none" strike="noStrike" kern="0" cap="none" spc="0" normalizeH="0" baseline="30000" noProof="0">
                  <a:ln>
                    <a:noFill/>
                  </a:ln>
                  <a:solidFill>
                    <a:srgbClr val="347475"/>
                  </a:solidFill>
                  <a:effectLst/>
                  <a:uLnTx/>
                  <a:uFillTx/>
                  <a:latin typeface="Verdana"/>
                  <a:ea typeface="+mn-ea"/>
                  <a:cs typeface="Arial" panose="020B0604020202020204" pitchFamily="34" charset="0"/>
                </a:rPr>
                <a:t>8,9</a:t>
              </a:r>
              <a:endParaRPr kumimoji="0" lang="en-NZ" sz="1200" b="1" i="0" u="none" strike="noStrike" kern="0" cap="none" spc="0" normalizeH="0" baseline="30000" noProof="0">
                <a:ln>
                  <a:noFill/>
                </a:ln>
                <a:solidFill>
                  <a:srgbClr val="347475"/>
                </a:solidFill>
                <a:effectLst/>
                <a:uLnTx/>
                <a:uFillTx/>
                <a:latin typeface="Verdana"/>
                <a:ea typeface="+mn-ea"/>
                <a:cs typeface="Arial" panose="020B0604020202020204" pitchFamily="34" charset="0"/>
              </a:endParaRPr>
            </a:p>
          </p:txBody>
        </p:sp>
        <p:sp>
          <p:nvSpPr>
            <p:cNvPr id="121" name="Oval 55">
              <a:extLst>
                <a:ext uri="{FF2B5EF4-FFF2-40B4-BE49-F238E27FC236}">
                  <a16:creationId xmlns:a16="http://schemas.microsoft.com/office/drawing/2014/main" id="{9B6CE0F3-BF58-0AE6-BFD8-CE1293CAAA64}"/>
                </a:ext>
              </a:extLst>
            </p:cNvPr>
            <p:cNvSpPr/>
            <p:nvPr/>
          </p:nvSpPr>
          <p:spPr>
            <a:xfrm>
              <a:off x="6624694" y="4625089"/>
              <a:ext cx="231434" cy="231434"/>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22" name="Oval 56">
              <a:extLst>
                <a:ext uri="{FF2B5EF4-FFF2-40B4-BE49-F238E27FC236}">
                  <a16:creationId xmlns:a16="http://schemas.microsoft.com/office/drawing/2014/main" id="{422D5C82-0411-EB6D-A115-AA93329E01F1}"/>
                </a:ext>
              </a:extLst>
            </p:cNvPr>
            <p:cNvSpPr/>
            <p:nvPr/>
          </p:nvSpPr>
          <p:spPr>
            <a:xfrm>
              <a:off x="5272716" y="4654386"/>
              <a:ext cx="231434" cy="231434"/>
            </a:xfrm>
            <a:prstGeom prst="ellipse">
              <a:avLst/>
            </a:prstGeom>
            <a:solidFill>
              <a:srgbClr val="2F3651">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23" name="Oval 57">
              <a:extLst>
                <a:ext uri="{FF2B5EF4-FFF2-40B4-BE49-F238E27FC236}">
                  <a16:creationId xmlns:a16="http://schemas.microsoft.com/office/drawing/2014/main" id="{9EF38C11-BC81-CF44-757D-D0A04346FECA}"/>
                </a:ext>
              </a:extLst>
            </p:cNvPr>
            <p:cNvSpPr/>
            <p:nvPr/>
          </p:nvSpPr>
          <p:spPr>
            <a:xfrm>
              <a:off x="4357847" y="3540311"/>
              <a:ext cx="231434" cy="231434"/>
            </a:xfrm>
            <a:prstGeom prst="ellipse">
              <a:avLst/>
            </a:prstGeom>
            <a:solidFill>
              <a:srgbClr val="575D72">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grpSp>
          <p:nvGrpSpPr>
            <p:cNvPr id="124" name="Group 2">
              <a:extLst>
                <a:ext uri="{FF2B5EF4-FFF2-40B4-BE49-F238E27FC236}">
                  <a16:creationId xmlns:a16="http://schemas.microsoft.com/office/drawing/2014/main" id="{B63D92B4-E50A-1487-3919-1DCECAD2CA50}"/>
                </a:ext>
              </a:extLst>
            </p:cNvPr>
            <p:cNvGrpSpPr/>
            <p:nvPr/>
          </p:nvGrpSpPr>
          <p:grpSpPr>
            <a:xfrm>
              <a:off x="595271" y="1361997"/>
              <a:ext cx="864693" cy="864693"/>
              <a:chOff x="4332902" y="1361997"/>
              <a:chExt cx="864693" cy="864693"/>
            </a:xfrm>
          </p:grpSpPr>
          <p:sp>
            <p:nvSpPr>
              <p:cNvPr id="132" name="Oval 63">
                <a:extLst>
                  <a:ext uri="{FF2B5EF4-FFF2-40B4-BE49-F238E27FC236}">
                    <a16:creationId xmlns:a16="http://schemas.microsoft.com/office/drawing/2014/main" id="{6905F0F9-1847-20C9-58B8-ED3DBC8AFFF2}"/>
                  </a:ext>
                </a:extLst>
              </p:cNvPr>
              <p:cNvSpPr/>
              <p:nvPr/>
            </p:nvSpPr>
            <p:spPr>
              <a:xfrm>
                <a:off x="4332902" y="1361997"/>
                <a:ext cx="864693" cy="864693"/>
              </a:xfrm>
              <a:prstGeom prst="ellipse">
                <a:avLst/>
              </a:prstGeom>
              <a:solidFill>
                <a:srgbClr val="E0C496"/>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3" name="Graphic 66" descr="Checklist with solid fill">
                <a:extLst>
                  <a:ext uri="{FF2B5EF4-FFF2-40B4-BE49-F238E27FC236}">
                    <a16:creationId xmlns:a16="http://schemas.microsoft.com/office/drawing/2014/main" id="{65964C97-162D-58C6-BEBB-2264B490E01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522434" y="1544271"/>
                <a:ext cx="497766" cy="497766"/>
              </a:xfrm>
              <a:prstGeom prst="rect">
                <a:avLst/>
              </a:prstGeom>
            </p:spPr>
          </p:pic>
        </p:grpSp>
        <p:grpSp>
          <p:nvGrpSpPr>
            <p:cNvPr id="125" name="Group 8">
              <a:extLst>
                <a:ext uri="{FF2B5EF4-FFF2-40B4-BE49-F238E27FC236}">
                  <a16:creationId xmlns:a16="http://schemas.microsoft.com/office/drawing/2014/main" id="{D9173473-9C53-B2F6-CC3C-ED685467F75B}"/>
                </a:ext>
              </a:extLst>
            </p:cNvPr>
            <p:cNvGrpSpPr/>
            <p:nvPr/>
          </p:nvGrpSpPr>
          <p:grpSpPr>
            <a:xfrm>
              <a:off x="10796935" y="3099279"/>
              <a:ext cx="864693" cy="864693"/>
              <a:chOff x="10692879" y="4232328"/>
              <a:chExt cx="864693" cy="864693"/>
            </a:xfrm>
          </p:grpSpPr>
          <p:sp>
            <p:nvSpPr>
              <p:cNvPr id="130" name="Oval 60">
                <a:extLst>
                  <a:ext uri="{FF2B5EF4-FFF2-40B4-BE49-F238E27FC236}">
                    <a16:creationId xmlns:a16="http://schemas.microsoft.com/office/drawing/2014/main" id="{F4A6F6F9-0502-90BB-761D-F27D7CFF8889}"/>
                  </a:ext>
                </a:extLst>
              </p:cNvPr>
              <p:cNvSpPr/>
              <p:nvPr/>
            </p:nvSpPr>
            <p:spPr>
              <a:xfrm>
                <a:off x="10692879" y="4232328"/>
                <a:ext cx="864693" cy="864693"/>
              </a:xfrm>
              <a:prstGeom prst="ellipse">
                <a:avLst/>
              </a:prstGeom>
              <a:solidFill>
                <a:srgbClr val="71BFC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1" name="Graphic 71" descr="Coins outline">
                <a:extLst>
                  <a:ext uri="{FF2B5EF4-FFF2-40B4-BE49-F238E27FC236}">
                    <a16:creationId xmlns:a16="http://schemas.microsoft.com/office/drawing/2014/main" id="{8C9F59C2-2092-9950-8FBA-A2B24D30CB7B}"/>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0776219" y="4305380"/>
                <a:ext cx="698012" cy="698012"/>
              </a:xfrm>
              <a:prstGeom prst="rect">
                <a:avLst/>
              </a:prstGeom>
            </p:spPr>
          </p:pic>
        </p:grpSp>
        <p:grpSp>
          <p:nvGrpSpPr>
            <p:cNvPr id="126" name="Group 5">
              <a:extLst>
                <a:ext uri="{FF2B5EF4-FFF2-40B4-BE49-F238E27FC236}">
                  <a16:creationId xmlns:a16="http://schemas.microsoft.com/office/drawing/2014/main" id="{D96F9F12-7FE9-E4FA-A0C8-CF16DE627B1D}"/>
                </a:ext>
              </a:extLst>
            </p:cNvPr>
            <p:cNvGrpSpPr/>
            <p:nvPr/>
          </p:nvGrpSpPr>
          <p:grpSpPr>
            <a:xfrm>
              <a:off x="10310901" y="4396723"/>
              <a:ext cx="864693" cy="864693"/>
              <a:chOff x="8482298" y="3912732"/>
              <a:chExt cx="864693" cy="864693"/>
            </a:xfrm>
          </p:grpSpPr>
          <p:sp>
            <p:nvSpPr>
              <p:cNvPr id="128" name="Oval 74">
                <a:extLst>
                  <a:ext uri="{FF2B5EF4-FFF2-40B4-BE49-F238E27FC236}">
                    <a16:creationId xmlns:a16="http://schemas.microsoft.com/office/drawing/2014/main" id="{18603D6C-8766-F362-B4E0-C95D38FBD18C}"/>
                  </a:ext>
                </a:extLst>
              </p:cNvPr>
              <p:cNvSpPr/>
              <p:nvPr/>
            </p:nvSpPr>
            <p:spPr>
              <a:xfrm>
                <a:off x="8482298" y="3912732"/>
                <a:ext cx="864693" cy="864693"/>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29" name="Graphic 72" descr="Family with two children outline">
                <a:extLst>
                  <a:ext uri="{FF2B5EF4-FFF2-40B4-BE49-F238E27FC236}">
                    <a16:creationId xmlns:a16="http://schemas.microsoft.com/office/drawing/2014/main" id="{109726A1-84BB-BA82-1DEA-2E3044BB64E5}"/>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532268" y="3935333"/>
                <a:ext cx="750961" cy="750961"/>
              </a:xfrm>
              <a:prstGeom prst="rect">
                <a:avLst/>
              </a:prstGeom>
            </p:spPr>
          </p:pic>
        </p:grpSp>
        <p:cxnSp>
          <p:nvCxnSpPr>
            <p:cNvPr id="127" name="Straight Connector 76">
              <a:extLst>
                <a:ext uri="{FF2B5EF4-FFF2-40B4-BE49-F238E27FC236}">
                  <a16:creationId xmlns:a16="http://schemas.microsoft.com/office/drawing/2014/main" id="{252347DF-E2A7-8084-02D2-162042F57CA1}"/>
                </a:ext>
              </a:extLst>
            </p:cNvPr>
            <p:cNvCxnSpPr>
              <a:cxnSpLocks/>
            </p:cNvCxnSpPr>
            <p:nvPr/>
          </p:nvCxnSpPr>
          <p:spPr>
            <a:xfrm>
              <a:off x="7224988" y="1759484"/>
              <a:ext cx="3652793" cy="0"/>
            </a:xfrm>
            <a:prstGeom prst="line">
              <a:avLst/>
            </a:prstGeom>
            <a:noFill/>
            <a:ln w="9525" cap="flat" cmpd="sng" algn="ctr">
              <a:solidFill>
                <a:srgbClr val="347475"/>
              </a:solidFill>
              <a:prstDash val="solid"/>
            </a:ln>
            <a:effectLst/>
          </p:spPr>
        </p:cxnSp>
      </p:grpSp>
      <p:sp>
        <p:nvSpPr>
          <p:cNvPr id="143" name="Text Placeholder 4">
            <a:extLst>
              <a:ext uri="{FF2B5EF4-FFF2-40B4-BE49-F238E27FC236}">
                <a16:creationId xmlns:a16="http://schemas.microsoft.com/office/drawing/2014/main" id="{7369B6DA-FFC5-82D0-8324-D532AF49EC5A}"/>
              </a:ext>
            </a:extLst>
          </p:cNvPr>
          <p:cNvSpPr txBox="1">
            <a:spLocks/>
          </p:cNvSpPr>
          <p:nvPr/>
        </p:nvSpPr>
        <p:spPr>
          <a:xfrm>
            <a:off x="431265" y="4698126"/>
            <a:ext cx="8319234"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Shrivastava SR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J Diabetes Metab Disord</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2013; 12: 14.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Hammersen</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J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Pediatr</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Diabetes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2022; 22: 455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62.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Aye T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443</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9.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Butwicka</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2015; 38: 453–9.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Fleming M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1700</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7.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6.</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Nielsen HB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Res</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Clin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Pract</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2016; 121: 62–8.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Dehn-Hindenberg A </a:t>
            </a:r>
            <a:r>
              <a:rPr kumimoji="0" lang="de-DE"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2021; 44: 2656–63.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8.</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Rawshani</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Lancet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2018; 392: 477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86.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9.</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Duca</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LM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2017; 40: 1249</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55.</a:t>
            </a:r>
            <a:endParaRPr kumimoji="0" lang="en-NZ"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2" name="Ellipse 1">
            <a:extLst>
              <a:ext uri="{FF2B5EF4-FFF2-40B4-BE49-F238E27FC236}">
                <a16:creationId xmlns:a16="http://schemas.microsoft.com/office/drawing/2014/main" id="{6868FE75-A814-BDA8-F1FA-2CB7E2BDC994}"/>
              </a:ext>
            </a:extLst>
          </p:cNvPr>
          <p:cNvSpPr/>
          <p:nvPr/>
        </p:nvSpPr>
        <p:spPr>
          <a:xfrm>
            <a:off x="5960632" y="1998460"/>
            <a:ext cx="3090349" cy="1086565"/>
          </a:xfrm>
          <a:prstGeom prst="ellipse">
            <a:avLst/>
          </a:prstGeom>
          <a:noFill/>
          <a:ln w="381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26358528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11484" y="11471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Familien von Kindern mit T1D erleben erhebliche Auswirkungen auf ihre Finanzen und ihre Arbeit</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143" name="Text Placeholder 4">
            <a:extLst>
              <a:ext uri="{FF2B5EF4-FFF2-40B4-BE49-F238E27FC236}">
                <a16:creationId xmlns:a16="http://schemas.microsoft.com/office/drawing/2014/main" id="{011FB441-F567-5A16-A125-05C7769EE0B7}"/>
              </a:ext>
            </a:extLst>
          </p:cNvPr>
          <p:cNvSpPr txBox="1">
            <a:spLocks/>
          </p:cNvSpPr>
          <p:nvPr/>
        </p:nvSpPr>
        <p:spPr>
          <a:xfrm>
            <a:off x="493761" y="4691601"/>
            <a:ext cx="8270895"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Dehn-Hindenberg A </a:t>
            </a:r>
            <a:r>
              <a:rPr kumimoji="0" lang="de-DE"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2021; 44: 2656–63.</a:t>
            </a:r>
            <a:endParaRPr kumimoji="0" lang="en-NZ"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grpSp>
        <p:nvGrpSpPr>
          <p:cNvPr id="9" name="Gruppieren 8">
            <a:extLst>
              <a:ext uri="{FF2B5EF4-FFF2-40B4-BE49-F238E27FC236}">
                <a16:creationId xmlns:a16="http://schemas.microsoft.com/office/drawing/2014/main" id="{D2D89755-B4B1-1CEB-B176-C65E122CDE31}"/>
              </a:ext>
            </a:extLst>
          </p:cNvPr>
          <p:cNvGrpSpPr/>
          <p:nvPr/>
        </p:nvGrpSpPr>
        <p:grpSpPr>
          <a:xfrm>
            <a:off x="2408" y="917854"/>
            <a:ext cx="8858158" cy="3478039"/>
            <a:chOff x="-2" y="1141863"/>
            <a:chExt cx="11535869" cy="5031525"/>
          </a:xfrm>
        </p:grpSpPr>
        <p:sp>
          <p:nvSpPr>
            <p:cNvPr id="2" name="Rectangle: Rounded Corners 3">
              <a:extLst>
                <a:ext uri="{FF2B5EF4-FFF2-40B4-BE49-F238E27FC236}">
                  <a16:creationId xmlns:a16="http://schemas.microsoft.com/office/drawing/2014/main" id="{A0BAAEB0-ADDD-7250-C842-24ACFCD2EB86}"/>
                </a:ext>
              </a:extLst>
            </p:cNvPr>
            <p:cNvSpPr/>
            <p:nvPr/>
          </p:nvSpPr>
          <p:spPr>
            <a:xfrm>
              <a:off x="5533001" y="1141863"/>
              <a:ext cx="6002866" cy="698013"/>
            </a:xfrm>
            <a:prstGeom prst="roundRect">
              <a:avLst>
                <a:gd name="adj" fmla="val 50000"/>
              </a:avLst>
            </a:prstGeom>
            <a:solidFill>
              <a:srgbClr val="3474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90000"/>
                </a:lnSpc>
                <a:spcBef>
                  <a:spcPts val="0"/>
                </a:spcBef>
                <a:spcAft>
                  <a:spcPts val="0"/>
                </a:spcAft>
                <a:buClrTx/>
                <a:buSzTx/>
                <a:buFontTx/>
                <a:buNone/>
                <a:tabLst/>
                <a:defRPr/>
              </a:pPr>
              <a:r>
                <a:rPr kumimoji="0" lang="de-DE" sz="1100" b="0" i="0" u="none" strike="noStrike" kern="1200" cap="none" spc="0" normalizeH="0" baseline="0" noProof="0">
                  <a:ln>
                    <a:noFill/>
                  </a:ln>
                  <a:solidFill>
                    <a:prstClr val="white"/>
                  </a:solidFill>
                  <a:effectLst/>
                  <a:uLnTx/>
                  <a:uFillTx/>
                  <a:latin typeface="Verdana"/>
                  <a:ea typeface="+mn-ea"/>
                  <a:cs typeface="Arial" panose="020B0604020202020204" pitchFamily="34" charset="0"/>
                </a:rPr>
                <a:t>Erwerbsstatus von zuvor vollzeitbeschäftigten Müttern        (N = 257) im Jahr nach der T1D-Diagnose ihres Kindes </a:t>
              </a:r>
              <a:r>
                <a:rPr kumimoji="0" lang="en-US" sz="1100" b="0" i="0" u="none" strike="noStrike" kern="1200" cap="none" spc="0" normalizeH="0" baseline="30000" noProof="0">
                  <a:ln>
                    <a:noFill/>
                  </a:ln>
                  <a:solidFill>
                    <a:prstClr val="white"/>
                  </a:solidFill>
                  <a:effectLst/>
                  <a:uLnTx/>
                  <a:uFillTx/>
                  <a:latin typeface="Verdana"/>
                  <a:ea typeface="+mn-ea"/>
                  <a:cs typeface="Arial" panose="020B0604020202020204" pitchFamily="34" charset="0"/>
                </a:rPr>
                <a:t>1,</a:t>
              </a:r>
              <a:r>
                <a:rPr kumimoji="0" lang="en-US" sz="1100" b="0" i="0" u="none" strike="noStrike" kern="1200" cap="none" spc="0" normalizeH="0" baseline="0" noProof="0">
                  <a:ln>
                    <a:noFill/>
                  </a:ln>
                  <a:solidFill>
                    <a:prstClr val="white"/>
                  </a:solidFill>
                  <a:effectLst/>
                  <a:uLnTx/>
                  <a:uFillTx/>
                  <a:latin typeface="Verdana"/>
                  <a:ea typeface="+mn-ea"/>
                  <a:cs typeface="Arial" panose="020B0604020202020204" pitchFamily="34" charset="0"/>
                </a:rPr>
                <a:t>*</a:t>
              </a:r>
              <a:endParaRPr kumimoji="0" lang="en-US" sz="1100" b="0" i="0" u="none" strike="noStrike" kern="1200" cap="none" spc="0" normalizeH="0" baseline="30000" noProof="0">
                <a:ln>
                  <a:noFill/>
                </a:ln>
                <a:solidFill>
                  <a:prstClr val="white"/>
                </a:solidFill>
                <a:effectLst/>
                <a:uLnTx/>
                <a:uFillTx/>
                <a:latin typeface="Verdana"/>
                <a:ea typeface="+mn-ea"/>
                <a:cs typeface="Arial" panose="020B0604020202020204" pitchFamily="34" charset="0"/>
              </a:endParaRPr>
            </a:p>
          </p:txBody>
        </p:sp>
        <p:sp>
          <p:nvSpPr>
            <p:cNvPr id="3" name="Rectangle 5">
              <a:extLst>
                <a:ext uri="{FF2B5EF4-FFF2-40B4-BE49-F238E27FC236}">
                  <a16:creationId xmlns:a16="http://schemas.microsoft.com/office/drawing/2014/main" id="{0CD52442-443E-57E0-F66A-8B74E5A82162}"/>
                </a:ext>
              </a:extLst>
            </p:cNvPr>
            <p:cNvSpPr/>
            <p:nvPr/>
          </p:nvSpPr>
          <p:spPr>
            <a:xfrm rot="5400000">
              <a:off x="1638633" y="-213859"/>
              <a:ext cx="1300717" cy="4577982"/>
            </a:xfrm>
            <a:prstGeom prst="round2SameRect">
              <a:avLst>
                <a:gd name="adj1" fmla="val 50000"/>
                <a:gd name="adj2" fmla="val 0"/>
              </a:avLst>
            </a:prstGeom>
            <a:solidFill>
              <a:srgbClr val="4AACA3"/>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lIns="108000" tIns="108000" rIns="108000" bIns="360000" rtlCol="0" anchor="ctr"/>
            <a:lstStyle/>
            <a:p>
              <a:pPr marL="0" marR="0" lvl="1" indent="0" algn="l" defTabSz="457200" rtl="0" eaLnBrk="1" fontAlgn="auto" latinLnBrk="0" hangingPunct="1">
                <a:lnSpc>
                  <a:spcPct val="100000"/>
                </a:lnSpc>
                <a:spcBef>
                  <a:spcPts val="0"/>
                </a:spcBef>
                <a:spcAft>
                  <a:spcPts val="0"/>
                </a:spcAft>
                <a:buClrTx/>
                <a:buSzTx/>
                <a:buFontTx/>
                <a:buNone/>
                <a:tabLst/>
                <a:defRPr/>
              </a:pPr>
              <a:r>
                <a:rPr kumimoji="0" lang="de-DE" sz="1050" b="1" i="0" u="none" strike="noStrike" kern="1200" cap="none" spc="0" normalizeH="0" baseline="0" noProof="0">
                  <a:ln>
                    <a:noFill/>
                  </a:ln>
                  <a:solidFill>
                    <a:srgbClr val="F5F5F5"/>
                  </a:solidFill>
                  <a:effectLst/>
                  <a:uLnTx/>
                  <a:uFillTx/>
                  <a:latin typeface="Verdana"/>
                  <a:ea typeface="+mn-ea"/>
                  <a:cs typeface="+mn-cs"/>
                </a:rPr>
                <a:t>Fast die Hälfte der Familien (46,4 %) berichtet über mäßige bis schwere finanzielle Verluste </a:t>
              </a:r>
              <a:r>
                <a:rPr kumimoji="0" lang="en-US" sz="1050" b="0" i="0" u="none" strike="noStrike" kern="1200" cap="none" spc="0" normalizeH="0" baseline="0" noProof="0" err="1">
                  <a:ln>
                    <a:noFill/>
                  </a:ln>
                  <a:solidFill>
                    <a:prstClr val="black"/>
                  </a:solidFill>
                  <a:effectLst/>
                  <a:uLnTx/>
                  <a:uFillTx/>
                  <a:latin typeface="Verdana"/>
                  <a:ea typeface="+mn-ea"/>
                  <a:cs typeface="+mn-cs"/>
                </a:rPr>
                <a:t>nach</a:t>
              </a:r>
              <a:r>
                <a:rPr kumimoji="0" lang="en-US" sz="1050" b="0" i="0" u="none" strike="noStrike" kern="1200" cap="none" spc="0" normalizeH="0" baseline="0" noProof="0">
                  <a:ln>
                    <a:noFill/>
                  </a:ln>
                  <a:solidFill>
                    <a:prstClr val="black"/>
                  </a:solidFill>
                  <a:effectLst/>
                  <a:uLnTx/>
                  <a:uFillTx/>
                  <a:latin typeface="Verdana"/>
                  <a:ea typeface="+mn-ea"/>
                  <a:cs typeface="+mn-cs"/>
                </a:rPr>
                <a:t> der T1D-Diagnose </a:t>
              </a:r>
              <a:r>
                <a:rPr kumimoji="0" lang="en-US" sz="1050" b="0" i="0" u="none" strike="noStrike" kern="1200" cap="none" spc="0" normalizeH="0" baseline="0" noProof="0" err="1">
                  <a:ln>
                    <a:noFill/>
                  </a:ln>
                  <a:solidFill>
                    <a:prstClr val="black"/>
                  </a:solidFill>
                  <a:effectLst/>
                  <a:uLnTx/>
                  <a:uFillTx/>
                  <a:latin typeface="Verdana"/>
                  <a:ea typeface="+mn-ea"/>
                  <a:cs typeface="+mn-cs"/>
                </a:rPr>
                <a:t>ihres</a:t>
              </a:r>
              <a:r>
                <a:rPr kumimoji="0" lang="en-US" sz="1050" b="0" i="0" u="none" strike="noStrike" kern="1200" cap="none" spc="0" normalizeH="0" baseline="0" noProof="0">
                  <a:ln>
                    <a:noFill/>
                  </a:ln>
                  <a:solidFill>
                    <a:prstClr val="black"/>
                  </a:solidFill>
                  <a:effectLst/>
                  <a:uLnTx/>
                  <a:uFillTx/>
                  <a:latin typeface="Verdana"/>
                  <a:ea typeface="+mn-ea"/>
                  <a:cs typeface="+mn-cs"/>
                </a:rPr>
                <a:t> Kindes</a:t>
              </a:r>
              <a:r>
                <a:rPr kumimoji="0" lang="en-US" sz="1050" b="0" i="0" u="none" strike="noStrike" kern="1200" cap="none" spc="0" normalizeH="0" baseline="30000" noProof="0">
                  <a:ln>
                    <a:noFill/>
                  </a:ln>
                  <a:solidFill>
                    <a:prstClr val="black"/>
                  </a:solidFill>
                  <a:effectLst/>
                  <a:uLnTx/>
                  <a:uFillTx/>
                  <a:latin typeface="Verdana"/>
                  <a:ea typeface="+mn-ea"/>
                  <a:cs typeface="+mn-cs"/>
                </a:rPr>
                <a:t>1</a:t>
              </a:r>
              <a:endParaRPr kumimoji="0" lang="en-NZ" sz="1050" b="0" i="0" u="none" strike="noStrike" kern="1200" cap="none" spc="0" normalizeH="0" baseline="30000" noProof="0">
                <a:ln>
                  <a:noFill/>
                </a:ln>
                <a:solidFill>
                  <a:prstClr val="black"/>
                </a:solidFill>
                <a:effectLst/>
                <a:uLnTx/>
                <a:uFillTx/>
                <a:latin typeface="Verdana"/>
                <a:ea typeface="+mn-ea"/>
                <a:cs typeface="+mn-cs"/>
              </a:endParaRPr>
            </a:p>
          </p:txBody>
        </p:sp>
        <p:sp>
          <p:nvSpPr>
            <p:cNvPr id="4" name="Rectangle 5">
              <a:extLst>
                <a:ext uri="{FF2B5EF4-FFF2-40B4-BE49-F238E27FC236}">
                  <a16:creationId xmlns:a16="http://schemas.microsoft.com/office/drawing/2014/main" id="{510CE7FB-1082-C340-5629-FD13E3876520}"/>
                </a:ext>
              </a:extLst>
            </p:cNvPr>
            <p:cNvSpPr/>
            <p:nvPr/>
          </p:nvSpPr>
          <p:spPr>
            <a:xfrm rot="5400000">
              <a:off x="1706186" y="2873939"/>
              <a:ext cx="1165611" cy="4577982"/>
            </a:xfrm>
            <a:prstGeom prst="round2SameRect">
              <a:avLst>
                <a:gd name="adj1" fmla="val 50000"/>
                <a:gd name="adj2" fmla="val 0"/>
              </a:avLst>
            </a:prstGeom>
            <a:solidFill>
              <a:srgbClr val="C7E7E4"/>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lIns="72000" tIns="108000" rIns="72000" bIns="360000" rtlCol="0" anchor="ctr"/>
            <a:lstStyle/>
            <a:p>
              <a:pPr marL="0" marR="0" lvl="1" indent="0" algn="l" defTabSz="4572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err="1">
                  <a:ln>
                    <a:noFill/>
                  </a:ln>
                  <a:solidFill>
                    <a:prstClr val="black"/>
                  </a:solidFill>
                  <a:effectLst/>
                  <a:uLnTx/>
                  <a:uFillTx/>
                  <a:latin typeface="Verdana"/>
                  <a:ea typeface="+mn-ea"/>
                  <a:cs typeface="+mn-cs"/>
                </a:rPr>
                <a:t>Im</a:t>
              </a:r>
              <a:r>
                <a:rPr kumimoji="0" lang="en-US" sz="1050" b="0" i="0" u="none" strike="noStrike" kern="1200" cap="none" spc="0" normalizeH="0" baseline="0" noProof="0">
                  <a:ln>
                    <a:noFill/>
                  </a:ln>
                  <a:solidFill>
                    <a:prstClr val="black"/>
                  </a:solidFill>
                  <a:effectLst/>
                  <a:uLnTx/>
                  <a:uFillTx/>
                  <a:latin typeface="Verdana"/>
                  <a:ea typeface="+mn-ea"/>
                  <a:cs typeface="+mn-cs"/>
                </a:rPr>
                <a:t> </a:t>
              </a:r>
              <a:r>
                <a:rPr kumimoji="0" lang="en-US" sz="1050" b="0" i="0" u="none" strike="noStrike" kern="1200" cap="none" spc="0" normalizeH="0" baseline="0" noProof="0" err="1">
                  <a:ln>
                    <a:noFill/>
                  </a:ln>
                  <a:solidFill>
                    <a:prstClr val="black"/>
                  </a:solidFill>
                  <a:effectLst/>
                  <a:uLnTx/>
                  <a:uFillTx/>
                  <a:latin typeface="Verdana"/>
                  <a:ea typeface="+mn-ea"/>
                  <a:cs typeface="+mn-cs"/>
                </a:rPr>
                <a:t>Jahr</a:t>
              </a:r>
              <a:r>
                <a:rPr kumimoji="0" lang="en-US" sz="1050" b="0" i="0" u="none" strike="noStrike" kern="1200" cap="none" spc="0" normalizeH="0" baseline="0" noProof="0">
                  <a:ln>
                    <a:noFill/>
                  </a:ln>
                  <a:solidFill>
                    <a:prstClr val="black"/>
                  </a:solidFill>
                  <a:effectLst/>
                  <a:uLnTx/>
                  <a:uFillTx/>
                  <a:latin typeface="Verdana"/>
                  <a:ea typeface="+mn-ea"/>
                  <a:cs typeface="+mn-cs"/>
                </a:rPr>
                <a:t> </a:t>
              </a:r>
              <a:r>
                <a:rPr kumimoji="0" lang="en-US" sz="1050" b="0" i="0" u="none" strike="noStrike" kern="1200" cap="none" spc="0" normalizeH="0" baseline="0" noProof="0" err="1">
                  <a:ln>
                    <a:noFill/>
                  </a:ln>
                  <a:solidFill>
                    <a:prstClr val="black"/>
                  </a:solidFill>
                  <a:effectLst/>
                  <a:uLnTx/>
                  <a:uFillTx/>
                  <a:latin typeface="Verdana"/>
                  <a:ea typeface="+mn-ea"/>
                  <a:cs typeface="+mn-cs"/>
                </a:rPr>
                <a:t>nach</a:t>
              </a:r>
              <a:r>
                <a:rPr kumimoji="0" lang="en-US" sz="1050" b="0" i="0" u="none" strike="noStrike" kern="1200" cap="none" spc="0" normalizeH="0" baseline="0" noProof="0">
                  <a:ln>
                    <a:noFill/>
                  </a:ln>
                  <a:solidFill>
                    <a:prstClr val="black"/>
                  </a:solidFill>
                  <a:effectLst/>
                  <a:uLnTx/>
                  <a:uFillTx/>
                  <a:latin typeface="Verdana"/>
                  <a:ea typeface="+mn-ea"/>
                  <a:cs typeface="+mn-cs"/>
                </a:rPr>
                <a:t> der T1D-Diagnose </a:t>
              </a:r>
              <a:r>
                <a:rPr kumimoji="0" lang="en-US" sz="1050" b="0" i="0" u="none" strike="noStrike" kern="1200" cap="none" spc="0" normalizeH="0" baseline="0" noProof="0" err="1">
                  <a:ln>
                    <a:noFill/>
                  </a:ln>
                  <a:solidFill>
                    <a:prstClr val="black"/>
                  </a:solidFill>
                  <a:effectLst/>
                  <a:uLnTx/>
                  <a:uFillTx/>
                  <a:latin typeface="Verdana"/>
                  <a:ea typeface="+mn-ea"/>
                  <a:cs typeface="+mn-cs"/>
                </a:rPr>
                <a:t>ihres</a:t>
              </a:r>
              <a:r>
                <a:rPr kumimoji="0" lang="en-US" sz="1050" b="0" i="0" u="none" strike="noStrike" kern="1200" cap="none" spc="0" normalizeH="0" baseline="0" noProof="0">
                  <a:ln>
                    <a:noFill/>
                  </a:ln>
                  <a:solidFill>
                    <a:prstClr val="black"/>
                  </a:solidFill>
                  <a:effectLst/>
                  <a:uLnTx/>
                  <a:uFillTx/>
                  <a:latin typeface="Verdana"/>
                  <a:ea typeface="+mn-ea"/>
                  <a:cs typeface="+mn-cs"/>
                </a:rPr>
                <a:t> </a:t>
              </a:r>
              <a:r>
                <a:rPr kumimoji="0" lang="en-US" sz="1050" b="0" i="0" u="none" strike="noStrike" kern="1200" cap="none" spc="0" normalizeH="0" baseline="0" noProof="0" err="1">
                  <a:ln>
                    <a:noFill/>
                  </a:ln>
                  <a:solidFill>
                    <a:prstClr val="black"/>
                  </a:solidFill>
                  <a:effectLst/>
                  <a:uLnTx/>
                  <a:uFillTx/>
                  <a:latin typeface="Verdana"/>
                  <a:ea typeface="+mn-ea"/>
                  <a:cs typeface="+mn-cs"/>
                </a:rPr>
                <a:t>Kindes</a:t>
              </a:r>
              <a:r>
                <a:rPr kumimoji="0" lang="en-US" sz="1050" b="0" i="0" u="none" strike="noStrike" kern="1200" cap="none" spc="0" normalizeH="0" baseline="0" noProof="0">
                  <a:ln>
                    <a:noFill/>
                  </a:ln>
                  <a:solidFill>
                    <a:prstClr val="black"/>
                  </a:solidFill>
                  <a:effectLst/>
                  <a:uLnTx/>
                  <a:uFillTx/>
                  <a:latin typeface="Verdana"/>
                  <a:ea typeface="+mn-ea"/>
                  <a:cs typeface="+mn-cs"/>
                </a:rPr>
                <a:t> </a:t>
              </a:r>
              <a:r>
                <a:rPr kumimoji="0" lang="en-US" sz="1050" b="1" i="0" u="none" strike="noStrike" kern="1200" cap="none" spc="0" normalizeH="0" baseline="0" noProof="0" err="1">
                  <a:ln>
                    <a:noFill/>
                  </a:ln>
                  <a:solidFill>
                    <a:prstClr val="black"/>
                  </a:solidFill>
                  <a:effectLst/>
                  <a:uLnTx/>
                  <a:uFillTx/>
                  <a:latin typeface="Verdana"/>
                  <a:ea typeface="+mn-ea"/>
                  <a:cs typeface="+mn-cs"/>
                </a:rPr>
                <a:t>hörten</a:t>
              </a:r>
              <a:r>
                <a:rPr kumimoji="0" lang="en-US" sz="1050" b="1" i="0" u="none" strike="noStrike" kern="1200" cap="none" spc="0" normalizeH="0" baseline="0" noProof="0">
                  <a:ln>
                    <a:noFill/>
                  </a:ln>
                  <a:solidFill>
                    <a:prstClr val="black"/>
                  </a:solidFill>
                  <a:effectLst/>
                  <a:uLnTx/>
                  <a:uFillTx/>
                  <a:latin typeface="Verdana"/>
                  <a:ea typeface="+mn-ea"/>
                  <a:cs typeface="+mn-cs"/>
                </a:rPr>
                <a:t> </a:t>
              </a:r>
              <a:r>
                <a:rPr kumimoji="0" lang="en-US" sz="1050" b="1" i="0" u="none" strike="noStrike" kern="1200" cap="none" spc="0" normalizeH="0" baseline="0" noProof="0">
                  <a:ln>
                    <a:noFill/>
                  </a:ln>
                  <a:solidFill>
                    <a:srgbClr val="23004C"/>
                  </a:solidFill>
                  <a:effectLst/>
                  <a:uLnTx/>
                  <a:uFillTx/>
                  <a:latin typeface="Verdana"/>
                  <a:ea typeface="+mn-ea"/>
                  <a:cs typeface="+mn-cs"/>
                </a:rPr>
                <a:t>15 % der </a:t>
              </a:r>
              <a:r>
                <a:rPr kumimoji="0" lang="en-US" sz="1050" b="1" i="0" u="none" strike="noStrike" kern="1200" cap="none" spc="0" normalizeH="0" baseline="0" noProof="0" err="1">
                  <a:ln>
                    <a:noFill/>
                  </a:ln>
                  <a:solidFill>
                    <a:srgbClr val="23004C"/>
                  </a:solidFill>
                  <a:effectLst/>
                  <a:uLnTx/>
                  <a:uFillTx/>
                  <a:latin typeface="Verdana"/>
                  <a:ea typeface="+mn-ea"/>
                  <a:cs typeface="+mn-cs"/>
                </a:rPr>
                <a:t>Mütter</a:t>
              </a:r>
              <a:r>
                <a:rPr kumimoji="0" lang="en-US" sz="1050" b="1" i="0" u="none" strike="noStrike" kern="1200" cap="none" spc="0" normalizeH="0" baseline="0" noProof="0">
                  <a:ln>
                    <a:noFill/>
                  </a:ln>
                  <a:solidFill>
                    <a:srgbClr val="23004C"/>
                  </a:solidFill>
                  <a:effectLst/>
                  <a:uLnTx/>
                  <a:uFillTx/>
                  <a:latin typeface="Verdana"/>
                  <a:ea typeface="+mn-ea"/>
                  <a:cs typeface="+mn-cs"/>
                </a:rPr>
                <a:t> auf zu </a:t>
              </a:r>
              <a:r>
                <a:rPr kumimoji="0" lang="en-US" sz="1050" b="1" i="0" u="none" strike="noStrike" kern="1200" cap="none" spc="0" normalizeH="0" baseline="0" noProof="0" err="1">
                  <a:ln>
                    <a:noFill/>
                  </a:ln>
                  <a:solidFill>
                    <a:srgbClr val="23004C"/>
                  </a:solidFill>
                  <a:effectLst/>
                  <a:uLnTx/>
                  <a:uFillTx/>
                  <a:latin typeface="Verdana"/>
                  <a:ea typeface="+mn-ea"/>
                  <a:cs typeface="+mn-cs"/>
                </a:rPr>
                <a:t>arbeiten</a:t>
              </a:r>
              <a:r>
                <a:rPr kumimoji="0" lang="en-US" sz="1050" b="1" i="0" u="none" strike="noStrike" kern="1200" cap="none" spc="0" normalizeH="0" baseline="0" noProof="0">
                  <a:ln>
                    <a:noFill/>
                  </a:ln>
                  <a:solidFill>
                    <a:srgbClr val="23004C"/>
                  </a:solidFill>
                  <a:effectLst/>
                  <a:uLnTx/>
                  <a:uFillTx/>
                  <a:latin typeface="Verdana"/>
                  <a:ea typeface="+mn-ea"/>
                  <a:cs typeface="+mn-cs"/>
                </a:rPr>
                <a:t> </a:t>
              </a:r>
              <a:r>
                <a:rPr kumimoji="0" lang="en-US" sz="1050" b="0" i="0" u="none" strike="noStrike" kern="1200" cap="none" spc="0" normalizeH="0" baseline="0" noProof="0">
                  <a:ln>
                    <a:noFill/>
                  </a:ln>
                  <a:solidFill>
                    <a:prstClr val="black"/>
                  </a:solidFill>
                  <a:effectLst/>
                  <a:uLnTx/>
                  <a:uFillTx/>
                  <a:latin typeface="Verdana"/>
                  <a:ea typeface="+mn-ea"/>
                  <a:cs typeface="+mn-cs"/>
                </a:rPr>
                <a:t>und</a:t>
              </a:r>
              <a:r>
                <a:rPr kumimoji="0" lang="en-US" sz="1050" b="1" i="0" u="none" strike="noStrike" kern="1200" cap="none" spc="0" normalizeH="0" baseline="0" noProof="0">
                  <a:ln>
                    <a:noFill/>
                  </a:ln>
                  <a:solidFill>
                    <a:srgbClr val="F5F5F5"/>
                  </a:solidFill>
                  <a:effectLst/>
                  <a:uLnTx/>
                  <a:uFillTx/>
                  <a:latin typeface="Verdana"/>
                  <a:ea typeface="+mn-ea"/>
                  <a:cs typeface="+mn-cs"/>
                </a:rPr>
                <a:t> </a:t>
              </a:r>
              <a:r>
                <a:rPr kumimoji="0" lang="en-US" sz="1050" b="1" i="0" u="none" strike="noStrike" kern="1200" cap="none" spc="0" normalizeH="0" baseline="0" noProof="0">
                  <a:ln>
                    <a:noFill/>
                  </a:ln>
                  <a:solidFill>
                    <a:srgbClr val="23004C"/>
                  </a:solidFill>
                  <a:effectLst/>
                  <a:uLnTx/>
                  <a:uFillTx/>
                  <a:latin typeface="Verdana"/>
                  <a:ea typeface="+mn-ea"/>
                  <a:cs typeface="+mn-cs"/>
                </a:rPr>
                <a:t>11,5 % </a:t>
              </a:r>
              <a:r>
                <a:rPr kumimoji="0" lang="en-US" sz="1050" b="1" i="0" u="none" strike="noStrike" kern="1200" cap="none" spc="0" normalizeH="0" baseline="0" noProof="0" err="1">
                  <a:ln>
                    <a:noFill/>
                  </a:ln>
                  <a:solidFill>
                    <a:srgbClr val="23004C"/>
                  </a:solidFill>
                  <a:effectLst/>
                  <a:uLnTx/>
                  <a:uFillTx/>
                  <a:latin typeface="Verdana"/>
                  <a:ea typeface="+mn-ea"/>
                  <a:cs typeface="+mn-cs"/>
                </a:rPr>
                <a:t>reduzierten</a:t>
              </a:r>
              <a:r>
                <a:rPr kumimoji="0" lang="en-US" sz="1050" b="1" i="0" u="none" strike="noStrike" kern="1200" cap="none" spc="0" normalizeH="0" baseline="0" noProof="0">
                  <a:ln>
                    <a:noFill/>
                  </a:ln>
                  <a:solidFill>
                    <a:srgbClr val="23004C"/>
                  </a:solidFill>
                  <a:effectLst/>
                  <a:uLnTx/>
                  <a:uFillTx/>
                  <a:latin typeface="Verdana"/>
                  <a:ea typeface="+mn-ea"/>
                  <a:cs typeface="+mn-cs"/>
                </a:rPr>
                <a:t> </a:t>
              </a:r>
              <a:r>
                <a:rPr kumimoji="0" lang="en-US" sz="1050" b="1" i="0" u="none" strike="noStrike" kern="1200" cap="none" spc="0" normalizeH="0" baseline="0" noProof="0" err="1">
                  <a:ln>
                    <a:noFill/>
                  </a:ln>
                  <a:solidFill>
                    <a:srgbClr val="23004C"/>
                  </a:solidFill>
                  <a:effectLst/>
                  <a:uLnTx/>
                  <a:uFillTx/>
                  <a:latin typeface="Verdana"/>
                  <a:ea typeface="+mn-ea"/>
                  <a:cs typeface="+mn-cs"/>
                </a:rPr>
                <a:t>ihre</a:t>
              </a:r>
              <a:r>
                <a:rPr kumimoji="0" lang="en-US" sz="1050" b="1" i="0" u="none" strike="noStrike" kern="1200" cap="none" spc="0" normalizeH="0" baseline="0" noProof="0">
                  <a:ln>
                    <a:noFill/>
                  </a:ln>
                  <a:solidFill>
                    <a:srgbClr val="23004C"/>
                  </a:solidFill>
                  <a:effectLst/>
                  <a:uLnTx/>
                  <a:uFillTx/>
                  <a:latin typeface="Verdana"/>
                  <a:ea typeface="+mn-ea"/>
                  <a:cs typeface="+mn-cs"/>
                </a:rPr>
                <a:t> Arbeitszeit</a:t>
              </a:r>
              <a:r>
                <a:rPr kumimoji="0" lang="en-US" sz="1050" b="0" i="0" u="none" strike="noStrike" kern="1200" cap="none" spc="0" normalizeH="0" baseline="30000" noProof="0">
                  <a:ln>
                    <a:noFill/>
                  </a:ln>
                  <a:solidFill>
                    <a:prstClr val="black"/>
                  </a:solidFill>
                  <a:effectLst/>
                  <a:uLnTx/>
                  <a:uFillTx/>
                  <a:latin typeface="Verdana"/>
                  <a:ea typeface="+mn-ea"/>
                  <a:cs typeface="+mn-cs"/>
                </a:rPr>
                <a:t>1</a:t>
              </a:r>
              <a:endParaRPr kumimoji="0" lang="en-NZ" sz="1050" b="0" i="0" u="none" strike="noStrike" kern="1200" cap="none" spc="0" normalizeH="0" baseline="30000" noProof="0">
                <a:ln>
                  <a:noFill/>
                </a:ln>
                <a:solidFill>
                  <a:prstClr val="black"/>
                </a:solidFill>
                <a:effectLst/>
                <a:uLnTx/>
                <a:uFillTx/>
                <a:latin typeface="Verdana"/>
                <a:ea typeface="+mn-ea"/>
                <a:cs typeface="+mn-cs"/>
              </a:endParaRPr>
            </a:p>
          </p:txBody>
        </p:sp>
        <p:sp>
          <p:nvSpPr>
            <p:cNvPr id="5" name="Rectangle 5">
              <a:extLst>
                <a:ext uri="{FF2B5EF4-FFF2-40B4-BE49-F238E27FC236}">
                  <a16:creationId xmlns:a16="http://schemas.microsoft.com/office/drawing/2014/main" id="{A679F835-29A9-0A70-AC37-4864170C3487}"/>
                </a:ext>
              </a:extLst>
            </p:cNvPr>
            <p:cNvSpPr/>
            <p:nvPr/>
          </p:nvSpPr>
          <p:spPr>
            <a:xfrm rot="5400000">
              <a:off x="1706186" y="1363816"/>
              <a:ext cx="1165610" cy="4577985"/>
            </a:xfrm>
            <a:prstGeom prst="round2SameRect">
              <a:avLst>
                <a:gd name="adj1" fmla="val 50000"/>
                <a:gd name="adj2" fmla="val 0"/>
              </a:avLst>
            </a:prstGeom>
            <a:solidFill>
              <a:srgbClr val="96D2CC"/>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lIns="72000" tIns="36000" rIns="72000" bIns="360000" rtlCol="0" anchor="ctr"/>
            <a:lstStyle/>
            <a:p>
              <a:pPr marL="0" marR="0" lvl="0" indent="0" algn="l" defTabSz="685800" rtl="0" eaLnBrk="1" fontAlgn="auto" latinLnBrk="0" hangingPunct="1">
                <a:lnSpc>
                  <a:spcPct val="90000"/>
                </a:lnSpc>
                <a:spcBef>
                  <a:spcPts val="0"/>
                </a:spcBef>
                <a:spcAft>
                  <a:spcPts val="0"/>
                </a:spcAft>
                <a:buClrTx/>
                <a:buSzTx/>
                <a:buFontTx/>
                <a:buNone/>
                <a:tabLst/>
                <a:defRPr/>
              </a:pPr>
              <a:r>
                <a:rPr kumimoji="0" lang="en-US" sz="1050" b="1" i="0" u="none" strike="noStrike" kern="1200" cap="none" spc="0" normalizeH="0" baseline="0" noProof="0">
                  <a:ln>
                    <a:noFill/>
                  </a:ln>
                  <a:solidFill>
                    <a:srgbClr val="F5F5F5"/>
                  </a:solidFill>
                  <a:effectLst/>
                  <a:uLnTx/>
                  <a:uFillTx/>
                  <a:latin typeface="Verdana"/>
                  <a:ea typeface="+mn-ea"/>
                  <a:cs typeface="Arial" panose="020B0604020202020204" pitchFamily="34" charset="0"/>
                </a:rPr>
                <a:t>Die </a:t>
              </a:r>
              <a:r>
                <a:rPr kumimoji="0" lang="en-US" sz="1050" b="1" i="0" u="none" strike="noStrike" kern="1200" cap="none" spc="0" normalizeH="0" baseline="0" noProof="0" err="1">
                  <a:ln>
                    <a:noFill/>
                  </a:ln>
                  <a:solidFill>
                    <a:srgbClr val="F5F5F5"/>
                  </a:solidFill>
                  <a:effectLst/>
                  <a:uLnTx/>
                  <a:uFillTx/>
                  <a:latin typeface="Verdana"/>
                  <a:ea typeface="+mn-ea"/>
                  <a:cs typeface="Arial" panose="020B0604020202020204" pitchFamily="34" charset="0"/>
                </a:rPr>
                <a:t>bezahlte</a:t>
              </a:r>
              <a:r>
                <a:rPr kumimoji="0" lang="en-US" sz="1050" b="1" i="0" u="none" strike="noStrike" kern="1200" cap="none" spc="0" normalizeH="0" baseline="0" noProof="0">
                  <a:ln>
                    <a:noFill/>
                  </a:ln>
                  <a:solidFill>
                    <a:srgbClr val="F5F5F5"/>
                  </a:solidFill>
                  <a:effectLst/>
                  <a:uLnTx/>
                  <a:uFillTx/>
                  <a:latin typeface="Verdana"/>
                  <a:ea typeface="+mn-ea"/>
                  <a:cs typeface="Arial" panose="020B0604020202020204" pitchFamily="34" charset="0"/>
                </a:rPr>
                <a:t> </a:t>
              </a:r>
              <a:r>
                <a:rPr kumimoji="0" lang="en-US" sz="1050" b="1" i="0" u="none" strike="noStrike" kern="1200" cap="none" spc="0" normalizeH="0" baseline="0" noProof="0" err="1">
                  <a:ln>
                    <a:noFill/>
                  </a:ln>
                  <a:solidFill>
                    <a:srgbClr val="F5F5F5"/>
                  </a:solidFill>
                  <a:effectLst/>
                  <a:uLnTx/>
                  <a:uFillTx/>
                  <a:latin typeface="Verdana"/>
                  <a:ea typeface="+mn-ea"/>
                  <a:cs typeface="Arial" panose="020B0604020202020204" pitchFamily="34" charset="0"/>
                </a:rPr>
                <a:t>Arbeitszeit</a:t>
              </a:r>
              <a:r>
                <a:rPr kumimoji="0" lang="en-US" sz="1050" b="1" i="0" u="none" strike="noStrike" kern="1200" cap="none" spc="0" normalizeH="0" baseline="0" noProof="0">
                  <a:ln>
                    <a:noFill/>
                  </a:ln>
                  <a:solidFill>
                    <a:srgbClr val="F5F5F5"/>
                  </a:solidFill>
                  <a:effectLst/>
                  <a:uLnTx/>
                  <a:uFillTx/>
                  <a:latin typeface="Verdana"/>
                  <a:ea typeface="+mn-ea"/>
                  <a:cs typeface="Arial" panose="020B0604020202020204" pitchFamily="34" charset="0"/>
                </a:rPr>
                <a:t> der </a:t>
              </a:r>
              <a:r>
                <a:rPr kumimoji="0" lang="en-US" sz="1050" b="1" i="0" u="none" strike="noStrike" kern="1200" cap="none" spc="0" normalizeH="0" baseline="0" noProof="0" err="1">
                  <a:ln>
                    <a:noFill/>
                  </a:ln>
                  <a:solidFill>
                    <a:srgbClr val="F5F5F5"/>
                  </a:solidFill>
                  <a:effectLst/>
                  <a:uLnTx/>
                  <a:uFillTx/>
                  <a:latin typeface="Verdana"/>
                  <a:ea typeface="+mn-ea"/>
                  <a:cs typeface="Arial" panose="020B0604020202020204" pitchFamily="34" charset="0"/>
                </a:rPr>
                <a:t>Mütter</a:t>
              </a:r>
              <a:r>
                <a:rPr kumimoji="0" lang="en-US" sz="1050" b="1" i="0" u="none" strike="noStrike" kern="1200" cap="none" spc="0" normalizeH="0" baseline="0" noProof="0">
                  <a:ln>
                    <a:noFill/>
                  </a:ln>
                  <a:solidFill>
                    <a:srgbClr val="F5F5F5"/>
                  </a:solidFill>
                  <a:effectLst/>
                  <a:uLnTx/>
                  <a:uFillTx/>
                  <a:latin typeface="Verdana"/>
                  <a:ea typeface="+mn-ea"/>
                  <a:cs typeface="Arial" panose="020B0604020202020204" pitchFamily="34" charset="0"/>
                </a:rPr>
                <a:t> </a:t>
              </a:r>
              <a:r>
                <a:rPr kumimoji="0" lang="en-US" sz="1050" b="0" i="0" u="none" strike="noStrike" kern="1200" cap="none" spc="0" normalizeH="0" baseline="0" noProof="0">
                  <a:ln>
                    <a:noFill/>
                  </a:ln>
                  <a:solidFill>
                    <a:prstClr val="black"/>
                  </a:solidFill>
                  <a:effectLst/>
                  <a:uLnTx/>
                  <a:uFillTx/>
                  <a:latin typeface="Verdana"/>
                  <a:ea typeface="+mn-ea"/>
                  <a:cs typeface="Arial" panose="020B0604020202020204" pitchFamily="34" charset="0"/>
                </a:rPr>
                <a:t>war </a:t>
              </a:r>
              <a:r>
                <a:rPr kumimoji="0" lang="en-US" sz="1050" b="0" i="0" u="none" strike="noStrike" kern="1200" cap="none" spc="0" normalizeH="0" baseline="0" noProof="0" err="1">
                  <a:ln>
                    <a:noFill/>
                  </a:ln>
                  <a:solidFill>
                    <a:prstClr val="black"/>
                  </a:solidFill>
                  <a:effectLst/>
                  <a:uLnTx/>
                  <a:uFillTx/>
                  <a:latin typeface="Verdana"/>
                  <a:ea typeface="+mn-ea"/>
                  <a:cs typeface="Arial" panose="020B0604020202020204" pitchFamily="34" charset="0"/>
                </a:rPr>
                <a:t>im</a:t>
              </a:r>
              <a:r>
                <a:rPr kumimoji="0" lang="en-US" sz="1050" b="0" i="0" u="none" strike="noStrike" kern="1200" cap="none" spc="0" normalizeH="0" baseline="0" noProof="0">
                  <a:ln>
                    <a:noFill/>
                  </a:ln>
                  <a:solidFill>
                    <a:prstClr val="black"/>
                  </a:solidFill>
                  <a:effectLst/>
                  <a:uLnTx/>
                  <a:uFillTx/>
                  <a:latin typeface="Verdana"/>
                  <a:ea typeface="+mn-ea"/>
                  <a:cs typeface="Arial" panose="020B0604020202020204" pitchFamily="34" charset="0"/>
                </a:rPr>
                <a:t> Jahr </a:t>
              </a:r>
              <a:r>
                <a:rPr kumimoji="0" lang="en-US" sz="1050" b="0" i="0" u="none" strike="noStrike" kern="1200" cap="none" spc="0" normalizeH="0" baseline="0" noProof="0" err="1">
                  <a:ln>
                    <a:noFill/>
                  </a:ln>
                  <a:solidFill>
                    <a:prstClr val="black"/>
                  </a:solidFill>
                  <a:effectLst/>
                  <a:uLnTx/>
                  <a:uFillTx/>
                  <a:latin typeface="Verdana"/>
                  <a:ea typeface="+mn-ea"/>
                  <a:cs typeface="Arial" panose="020B0604020202020204" pitchFamily="34" charset="0"/>
                </a:rPr>
                <a:t>nach</a:t>
              </a:r>
              <a:r>
                <a:rPr kumimoji="0" lang="en-US" sz="1050" b="0" i="0" u="none" strike="noStrike" kern="1200" cap="none" spc="0" normalizeH="0" baseline="0" noProof="0">
                  <a:ln>
                    <a:noFill/>
                  </a:ln>
                  <a:solidFill>
                    <a:prstClr val="black"/>
                  </a:solidFill>
                  <a:effectLst/>
                  <a:uLnTx/>
                  <a:uFillTx/>
                  <a:latin typeface="Verdana"/>
                  <a:ea typeface="+mn-ea"/>
                  <a:cs typeface="Arial" panose="020B0604020202020204" pitchFamily="34" charset="0"/>
                </a:rPr>
                <a:t> der T1D-Diagnose </a:t>
              </a:r>
              <a:r>
                <a:rPr kumimoji="0" lang="en-US" sz="1050" b="0" i="0" u="none" strike="noStrike" kern="1200" cap="none" spc="0" normalizeH="0" baseline="0" noProof="0" err="1">
                  <a:ln>
                    <a:noFill/>
                  </a:ln>
                  <a:solidFill>
                    <a:prstClr val="black"/>
                  </a:solidFill>
                  <a:effectLst/>
                  <a:uLnTx/>
                  <a:uFillTx/>
                  <a:latin typeface="Verdana"/>
                  <a:ea typeface="+mn-ea"/>
                  <a:cs typeface="Arial" panose="020B0604020202020204" pitchFamily="34" charset="0"/>
                </a:rPr>
                <a:t>ihres</a:t>
              </a:r>
              <a:r>
                <a:rPr kumimoji="0" lang="en-US" sz="1050" b="0" i="0" u="none" strike="noStrike" kern="1200" cap="none" spc="0" normalizeH="0" baseline="0" noProof="0">
                  <a:ln>
                    <a:noFill/>
                  </a:ln>
                  <a:solidFill>
                    <a:prstClr val="black"/>
                  </a:solidFill>
                  <a:effectLst/>
                  <a:uLnTx/>
                  <a:uFillTx/>
                  <a:latin typeface="Verdana"/>
                  <a:ea typeface="+mn-ea"/>
                  <a:cs typeface="Arial" panose="020B0604020202020204" pitchFamily="34" charset="0"/>
                </a:rPr>
                <a:t> </a:t>
              </a:r>
              <a:r>
                <a:rPr kumimoji="0" lang="en-US" sz="1050" b="0" i="0" u="none" strike="noStrike" kern="1200" cap="none" spc="0" normalizeH="0" baseline="0" noProof="0" err="1">
                  <a:ln>
                    <a:noFill/>
                  </a:ln>
                  <a:solidFill>
                    <a:prstClr val="black"/>
                  </a:solidFill>
                  <a:effectLst/>
                  <a:uLnTx/>
                  <a:uFillTx/>
                  <a:latin typeface="Verdana"/>
                  <a:ea typeface="+mn-ea"/>
                  <a:cs typeface="Arial" panose="020B0604020202020204" pitchFamily="34" charset="0"/>
                </a:rPr>
                <a:t>Kindes</a:t>
              </a:r>
              <a:r>
                <a:rPr kumimoji="0" lang="en-US" sz="1050" b="0" i="0" u="none" strike="noStrike" kern="1200" cap="none" spc="0" normalizeH="0" baseline="0" noProof="0">
                  <a:ln>
                    <a:noFill/>
                  </a:ln>
                  <a:solidFill>
                    <a:prstClr val="black"/>
                  </a:solidFill>
                  <a:effectLst/>
                  <a:uLnTx/>
                  <a:uFillTx/>
                  <a:latin typeface="Verdana"/>
                  <a:ea typeface="+mn-ea"/>
                  <a:cs typeface="Arial" panose="020B0604020202020204" pitchFamily="34" charset="0"/>
                </a:rPr>
                <a:t> </a:t>
              </a:r>
              <a:r>
                <a:rPr kumimoji="0" lang="en-US" sz="1050" b="1" i="0" u="none" strike="noStrike" kern="1200" cap="none" spc="0" normalizeH="0" baseline="0" noProof="0" err="1">
                  <a:ln>
                    <a:noFill/>
                  </a:ln>
                  <a:solidFill>
                    <a:srgbClr val="F5F5F5"/>
                  </a:solidFill>
                  <a:effectLst/>
                  <a:uLnTx/>
                  <a:uFillTx/>
                  <a:latin typeface="Verdana"/>
                  <a:ea typeface="+mn-ea"/>
                  <a:cs typeface="Arial" panose="020B0604020202020204" pitchFamily="34" charset="0"/>
                </a:rPr>
                <a:t>signifikant</a:t>
              </a:r>
              <a:r>
                <a:rPr kumimoji="0" lang="en-US" sz="1050" b="1" i="0" u="none" strike="noStrike" kern="1200" cap="none" spc="0" normalizeH="0" baseline="0" noProof="0">
                  <a:ln>
                    <a:noFill/>
                  </a:ln>
                  <a:solidFill>
                    <a:srgbClr val="F5F5F5"/>
                  </a:solidFill>
                  <a:effectLst/>
                  <a:uLnTx/>
                  <a:uFillTx/>
                  <a:latin typeface="Verdana"/>
                  <a:ea typeface="+mn-ea"/>
                  <a:cs typeface="Arial" panose="020B0604020202020204" pitchFamily="34" charset="0"/>
                </a:rPr>
                <a:t> </a:t>
              </a:r>
              <a:r>
                <a:rPr kumimoji="0" lang="en-US" sz="1050" b="1" i="0" u="none" strike="noStrike" kern="1200" cap="none" spc="0" normalizeH="0" baseline="0" noProof="0" err="1">
                  <a:ln>
                    <a:noFill/>
                  </a:ln>
                  <a:solidFill>
                    <a:srgbClr val="F5F5F5"/>
                  </a:solidFill>
                  <a:effectLst/>
                  <a:uLnTx/>
                  <a:uFillTx/>
                  <a:latin typeface="Verdana"/>
                  <a:ea typeface="+mn-ea"/>
                  <a:cs typeface="Arial" panose="020B0604020202020204" pitchFamily="34" charset="0"/>
                </a:rPr>
                <a:t>verringert</a:t>
              </a:r>
              <a:r>
                <a:rPr kumimoji="0" lang="en-US" sz="1050" b="1" i="0" u="none" strike="noStrike" kern="1200" cap="none" spc="0" normalizeH="0" baseline="0" noProof="0">
                  <a:ln>
                    <a:noFill/>
                  </a:ln>
                  <a:solidFill>
                    <a:srgbClr val="F5F5F5"/>
                  </a:solidFill>
                  <a:effectLst/>
                  <a:uLnTx/>
                  <a:uFillTx/>
                  <a:latin typeface="Verdana"/>
                  <a:ea typeface="+mn-ea"/>
                  <a:cs typeface="Arial" panose="020B0604020202020204" pitchFamily="34" charset="0"/>
                </a:rPr>
                <a:t> </a:t>
              </a:r>
              <a:r>
                <a:rPr kumimoji="0" lang="en-US" sz="1050" b="0" i="0" u="none" strike="noStrike" kern="1200" cap="none" spc="0" normalizeH="0" baseline="0" noProof="0">
                  <a:ln>
                    <a:noFill/>
                  </a:ln>
                  <a:solidFill>
                    <a:prstClr val="black"/>
                  </a:solidFill>
                  <a:effectLst/>
                  <a:uLnTx/>
                  <a:uFillTx/>
                  <a:latin typeface="Verdana"/>
                  <a:ea typeface="+mn-ea"/>
                  <a:cs typeface="Arial" panose="020B0604020202020204" pitchFamily="34" charset="0"/>
                </a:rPr>
                <a:t>(p &lt; 0.001)</a:t>
              </a:r>
              <a:r>
                <a:rPr kumimoji="0" lang="en-US" sz="1050" b="0" i="0" u="none" strike="noStrike" kern="1200" cap="none" spc="0" normalizeH="0" baseline="30000" noProof="0">
                  <a:ln>
                    <a:noFill/>
                  </a:ln>
                  <a:solidFill>
                    <a:prstClr val="black"/>
                  </a:solidFill>
                  <a:effectLst/>
                  <a:uLnTx/>
                  <a:uFillTx/>
                  <a:latin typeface="Verdana"/>
                  <a:ea typeface="+mn-ea"/>
                  <a:cs typeface="Arial" panose="020B0604020202020204" pitchFamily="34" charset="0"/>
                </a:rPr>
                <a:t>1</a:t>
              </a:r>
            </a:p>
          </p:txBody>
        </p:sp>
        <p:graphicFrame>
          <p:nvGraphicFramePr>
            <p:cNvPr id="6" name="Chart 14">
              <a:extLst>
                <a:ext uri="{FF2B5EF4-FFF2-40B4-BE49-F238E27FC236}">
                  <a16:creationId xmlns:a16="http://schemas.microsoft.com/office/drawing/2014/main" id="{5EE417A4-6A04-BD34-F21F-AB478BD95567}"/>
                </a:ext>
              </a:extLst>
            </p:cNvPr>
            <p:cNvGraphicFramePr/>
            <p:nvPr>
              <p:extLst>
                <p:ext uri="{D42A27DB-BD31-4B8C-83A1-F6EECF244321}">
                  <p14:modId xmlns:p14="http://schemas.microsoft.com/office/powerpoint/2010/main" val="1837781565"/>
                </p:ext>
              </p:extLst>
            </p:nvPr>
          </p:nvGraphicFramePr>
          <p:xfrm>
            <a:off x="5408100" y="1910962"/>
            <a:ext cx="6002866" cy="4262426"/>
          </p:xfrm>
          <a:graphic>
            <a:graphicData uri="http://schemas.openxmlformats.org/drawingml/2006/chart">
              <c:chart xmlns:c="http://schemas.openxmlformats.org/drawingml/2006/chart" xmlns:r="http://schemas.openxmlformats.org/officeDocument/2006/relationships" r:id="rId4"/>
            </a:graphicData>
          </a:graphic>
        </p:graphicFrame>
      </p:grpSp>
      <p:sp>
        <p:nvSpPr>
          <p:cNvPr id="8" name="TextBox 1">
            <a:extLst>
              <a:ext uri="{FF2B5EF4-FFF2-40B4-BE49-F238E27FC236}">
                <a16:creationId xmlns:a16="http://schemas.microsoft.com/office/drawing/2014/main" id="{9618A1EA-3693-21F9-2BDB-56E2893FDEAC}"/>
              </a:ext>
            </a:extLst>
          </p:cNvPr>
          <p:cNvSpPr txBox="1"/>
          <p:nvPr/>
        </p:nvSpPr>
        <p:spPr>
          <a:xfrm>
            <a:off x="4378899" y="4445031"/>
            <a:ext cx="2125582" cy="92333"/>
          </a:xfrm>
          <a:prstGeom prst="rect">
            <a:avLst/>
          </a:prstGeom>
          <a:noFill/>
        </p:spPr>
        <p:txBody>
          <a:bodyPr wrap="none" lIns="0" tIns="0" rIns="0" bIns="0" rtlCol="0">
            <a:spAutoFit/>
          </a:bodyPr>
          <a:lstStyle/>
          <a:p>
            <a:pPr defTabSz="685800">
              <a:defRPr/>
            </a:pPr>
            <a:r>
              <a:rPr lang="en-US" sz="600" err="1">
                <a:solidFill>
                  <a:srgbClr val="404040"/>
                </a:solidFill>
              </a:rPr>
              <a:t>Abbildung</a:t>
            </a:r>
            <a:r>
              <a:rPr lang="en-US" sz="600">
                <a:solidFill>
                  <a:srgbClr val="404040"/>
                </a:solidFill>
              </a:rPr>
              <a:t> </a:t>
            </a:r>
            <a:r>
              <a:rPr lang="en-US" sz="600" err="1">
                <a:solidFill>
                  <a:srgbClr val="404040"/>
                </a:solidFill>
              </a:rPr>
              <a:t>modifiziert</a:t>
            </a:r>
            <a:r>
              <a:rPr lang="en-US" sz="600">
                <a:solidFill>
                  <a:srgbClr val="404040"/>
                </a:solidFill>
              </a:rPr>
              <a:t> </a:t>
            </a:r>
            <a:r>
              <a:rPr lang="en-US" sz="600" err="1">
                <a:solidFill>
                  <a:srgbClr val="404040"/>
                </a:solidFill>
              </a:rPr>
              <a:t>nach</a:t>
            </a:r>
            <a:r>
              <a:rPr lang="en-US" sz="600">
                <a:solidFill>
                  <a:srgbClr val="404040"/>
                </a:solidFill>
              </a:rPr>
              <a:t> Dehn-</a:t>
            </a:r>
            <a:r>
              <a:rPr lang="en-US" sz="600" err="1">
                <a:solidFill>
                  <a:srgbClr val="404040"/>
                </a:solidFill>
              </a:rPr>
              <a:t>Hindenberg</a:t>
            </a:r>
            <a:r>
              <a:rPr lang="en-US" sz="600">
                <a:solidFill>
                  <a:srgbClr val="404040"/>
                </a:solidFill>
              </a:rPr>
              <a:t> A 2021</a:t>
            </a:r>
            <a:r>
              <a:rPr lang="en-US" sz="600" baseline="30000">
                <a:solidFill>
                  <a:srgbClr val="404040"/>
                </a:solidFill>
              </a:rPr>
              <a:t>1</a:t>
            </a:r>
          </a:p>
        </p:txBody>
      </p:sp>
    </p:spTree>
    <p:extLst>
      <p:ext uri="{BB962C8B-B14F-4D97-AF65-F5344CB8AC3E}">
        <p14:creationId xmlns:p14="http://schemas.microsoft.com/office/powerpoint/2010/main" val="14398324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C75939D-F309-D44D-91A7-234BA9006B3E}"/>
            </a:ext>
          </a:extLst>
        </p:cNvPr>
        <p:cNvGrpSpPr/>
        <p:nvPr/>
      </p:nvGrpSpPr>
      <p:grpSpPr>
        <a:xfrm>
          <a:off x="0" y="0"/>
          <a:ext cx="0" cy="0"/>
          <a:chOff x="0" y="0"/>
          <a:chExt cx="0" cy="0"/>
        </a:xfrm>
      </p:grpSpPr>
      <p:cxnSp>
        <p:nvCxnSpPr>
          <p:cNvPr id="10" name="Verbinder: gewinkelt 9">
            <a:extLst>
              <a:ext uri="{FF2B5EF4-FFF2-40B4-BE49-F238E27FC236}">
                <a16:creationId xmlns:a16="http://schemas.microsoft.com/office/drawing/2014/main" id="{9F405EE7-F173-CDE1-3427-CAD14FBC5EBF}"/>
              </a:ext>
            </a:extLst>
          </p:cNvPr>
          <p:cNvCxnSpPr/>
          <p:nvPr/>
        </p:nvCxnSpPr>
        <p:spPr>
          <a:xfrm flipV="1">
            <a:off x="1414581" y="3797060"/>
            <a:ext cx="2975608" cy="68017"/>
          </a:xfrm>
          <a:prstGeom prst="bentConnector3">
            <a:avLst>
              <a:gd name="adj1" fmla="val 99958"/>
            </a:avLst>
          </a:prstGeom>
          <a:ln w="9525">
            <a:solidFill>
              <a:srgbClr val="6E7AAB"/>
            </a:solidFill>
          </a:ln>
        </p:spPr>
        <p:style>
          <a:lnRef idx="1">
            <a:schemeClr val="accent1"/>
          </a:lnRef>
          <a:fillRef idx="0">
            <a:schemeClr val="accent1"/>
          </a:fillRef>
          <a:effectRef idx="0">
            <a:schemeClr val="accent1"/>
          </a:effectRef>
          <a:fontRef idx="minor">
            <a:schemeClr val="tx1"/>
          </a:fontRef>
        </p:style>
      </p:cxnSp>
      <p:sp>
        <p:nvSpPr>
          <p:cNvPr id="7" name="Textplatzhalter 9">
            <a:extLst>
              <a:ext uri="{FF2B5EF4-FFF2-40B4-BE49-F238E27FC236}">
                <a16:creationId xmlns:a16="http://schemas.microsoft.com/office/drawing/2014/main" id="{A97FCD92-9FAE-86C7-C166-F785FDCE1CC2}"/>
              </a:ext>
            </a:extLst>
          </p:cNvPr>
          <p:cNvSpPr txBox="1">
            <a:spLocks/>
          </p:cNvSpPr>
          <p:nvPr/>
        </p:nvSpPr>
        <p:spPr>
          <a:xfrm>
            <a:off x="314921" y="11377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ist für die Betroffenen eine lebenslange Belastung</a:t>
            </a:r>
            <a:r>
              <a:rPr kumimoji="0" lang="de-DE" sz="2000" b="1" i="0" u="none" strike="noStrike" kern="1200" cap="none" spc="0" normalizeH="0" baseline="30000" noProof="0">
                <a:ln>
                  <a:noFill/>
                </a:ln>
                <a:solidFill>
                  <a:srgbClr val="7030A0"/>
                </a:solidFill>
                <a:effectLst/>
                <a:uLnTx/>
                <a:uFillTx/>
                <a:latin typeface="Verdana"/>
                <a:ea typeface="+mn-ea"/>
                <a:cs typeface="+mn-cs"/>
              </a:rPr>
              <a:t>1-9</a:t>
            </a:r>
          </a:p>
        </p:txBody>
      </p:sp>
      <p:grpSp>
        <p:nvGrpSpPr>
          <p:cNvPr id="97" name="Gruppieren 96">
            <a:extLst>
              <a:ext uri="{FF2B5EF4-FFF2-40B4-BE49-F238E27FC236}">
                <a16:creationId xmlns:a16="http://schemas.microsoft.com/office/drawing/2014/main" id="{8675439E-7D80-91DF-EC68-AE30587D2563}"/>
              </a:ext>
            </a:extLst>
          </p:cNvPr>
          <p:cNvGrpSpPr/>
          <p:nvPr/>
        </p:nvGrpSpPr>
        <p:grpSpPr>
          <a:xfrm>
            <a:off x="334476" y="902123"/>
            <a:ext cx="8478000" cy="3451582"/>
            <a:chOff x="261214" y="1334509"/>
            <a:chExt cx="11400414" cy="4624575"/>
          </a:xfrm>
        </p:grpSpPr>
        <p:cxnSp>
          <p:nvCxnSpPr>
            <p:cNvPr id="98" name="Straight Connector 75">
              <a:extLst>
                <a:ext uri="{FF2B5EF4-FFF2-40B4-BE49-F238E27FC236}">
                  <a16:creationId xmlns:a16="http://schemas.microsoft.com/office/drawing/2014/main" id="{EBA4CF56-9195-F0EB-1974-14923D73104B}"/>
                </a:ext>
              </a:extLst>
            </p:cNvPr>
            <p:cNvCxnSpPr>
              <a:cxnSpLocks/>
            </p:cNvCxnSpPr>
            <p:nvPr/>
          </p:nvCxnSpPr>
          <p:spPr>
            <a:xfrm>
              <a:off x="830584" y="2855213"/>
              <a:ext cx="3270991" cy="0"/>
            </a:xfrm>
            <a:prstGeom prst="line">
              <a:avLst/>
            </a:prstGeom>
            <a:noFill/>
            <a:ln w="9525" cap="flat" cmpd="sng" algn="ctr">
              <a:solidFill>
                <a:srgbClr val="CC9C50"/>
              </a:solidFill>
              <a:prstDash val="solid"/>
            </a:ln>
            <a:effectLst/>
          </p:spPr>
        </p:cxnSp>
        <p:cxnSp>
          <p:nvCxnSpPr>
            <p:cNvPr id="99" name="Straight Connector 70">
              <a:extLst>
                <a:ext uri="{FF2B5EF4-FFF2-40B4-BE49-F238E27FC236}">
                  <a16:creationId xmlns:a16="http://schemas.microsoft.com/office/drawing/2014/main" id="{49BD6D08-C234-6852-747F-A60F3FE12A9E}"/>
                </a:ext>
              </a:extLst>
            </p:cNvPr>
            <p:cNvCxnSpPr>
              <a:cxnSpLocks/>
            </p:cNvCxnSpPr>
            <p:nvPr/>
          </p:nvCxnSpPr>
          <p:spPr>
            <a:xfrm>
              <a:off x="8025633" y="3374375"/>
              <a:ext cx="2973575" cy="0"/>
            </a:xfrm>
            <a:prstGeom prst="line">
              <a:avLst/>
            </a:prstGeom>
            <a:noFill/>
            <a:ln w="9525" cap="flat" cmpd="sng" algn="ctr">
              <a:solidFill>
                <a:srgbClr val="71BFC0"/>
              </a:solidFill>
              <a:prstDash val="solid"/>
            </a:ln>
            <a:effectLst/>
          </p:spPr>
        </p:cxnSp>
        <p:graphicFrame>
          <p:nvGraphicFramePr>
            <p:cNvPr id="100" name="Chart 48">
              <a:extLst>
                <a:ext uri="{FF2B5EF4-FFF2-40B4-BE49-F238E27FC236}">
                  <a16:creationId xmlns:a16="http://schemas.microsoft.com/office/drawing/2014/main" id="{1142AFBA-25CC-F932-B52B-324D5D3D9F66}"/>
                </a:ext>
              </a:extLst>
            </p:cNvPr>
            <p:cNvGraphicFramePr/>
            <p:nvPr/>
          </p:nvGraphicFramePr>
          <p:xfrm>
            <a:off x="2881486" y="1334509"/>
            <a:ext cx="6301037" cy="3960127"/>
          </p:xfrm>
          <a:graphic>
            <a:graphicData uri="http://schemas.openxmlformats.org/drawingml/2006/chart">
              <c:chart xmlns:c="http://schemas.openxmlformats.org/drawingml/2006/chart" xmlns:r="http://schemas.openxmlformats.org/officeDocument/2006/relationships" r:id="rId3"/>
            </a:graphicData>
          </a:graphic>
        </p:graphicFrame>
        <p:sp>
          <p:nvSpPr>
            <p:cNvPr id="101" name="Oval 7">
              <a:extLst>
                <a:ext uri="{FF2B5EF4-FFF2-40B4-BE49-F238E27FC236}">
                  <a16:creationId xmlns:a16="http://schemas.microsoft.com/office/drawing/2014/main" id="{CB5A52D6-AEC9-DD82-6C42-C127F850D89E}"/>
                </a:ext>
              </a:extLst>
            </p:cNvPr>
            <p:cNvSpPr/>
            <p:nvPr/>
          </p:nvSpPr>
          <p:spPr>
            <a:xfrm>
              <a:off x="5136129" y="2421472"/>
              <a:ext cx="1800000" cy="1800000"/>
            </a:xfrm>
            <a:prstGeom prst="ellipse">
              <a:avLst/>
            </a:prstGeom>
            <a:solidFill>
              <a:srgbClr val="2F3651">
                <a:lumMod val="20000"/>
                <a:lumOff val="80000"/>
              </a:srgbClr>
            </a:solidFill>
            <a:ln w="25400" cap="flat" cmpd="sng" algn="ctr">
              <a:noFill/>
              <a:prstDash val="solid"/>
            </a:ln>
            <a:effectLst/>
          </p:spPr>
          <p:txBody>
            <a:bodyPr lIns="0" r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GB" sz="1800" b="1" i="0" u="none" strike="noStrike" kern="0" cap="none" spc="0" normalizeH="0" baseline="0" noProof="0">
                  <a:ln>
                    <a:noFill/>
                  </a:ln>
                  <a:solidFill>
                    <a:srgbClr val="000000"/>
                  </a:solidFill>
                  <a:effectLst/>
                  <a:uLnTx/>
                  <a:uFillTx/>
                  <a:latin typeface="Verdana"/>
                  <a:ea typeface="+mn-ea"/>
                  <a:cs typeface="Arial" panose="020B0604020202020204" pitchFamily="34" charset="0"/>
                </a:rPr>
                <a:t>T1D</a:t>
              </a:r>
            </a:p>
          </p:txBody>
        </p:sp>
        <p:sp>
          <p:nvSpPr>
            <p:cNvPr id="102" name="Oval 11">
              <a:extLst>
                <a:ext uri="{FF2B5EF4-FFF2-40B4-BE49-F238E27FC236}">
                  <a16:creationId xmlns:a16="http://schemas.microsoft.com/office/drawing/2014/main" id="{28272676-C4E3-68BC-5BEE-C3246241E2E2}"/>
                </a:ext>
              </a:extLst>
            </p:cNvPr>
            <p:cNvSpPr/>
            <p:nvPr/>
          </p:nvSpPr>
          <p:spPr>
            <a:xfrm>
              <a:off x="4676003" y="2204168"/>
              <a:ext cx="231434" cy="231434"/>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3" name="Oval 12">
              <a:extLst>
                <a:ext uri="{FF2B5EF4-FFF2-40B4-BE49-F238E27FC236}">
                  <a16:creationId xmlns:a16="http://schemas.microsoft.com/office/drawing/2014/main" id="{34B096D7-D743-679F-AD0C-3A5027AB2D4F}"/>
                </a:ext>
              </a:extLst>
            </p:cNvPr>
            <p:cNvSpPr/>
            <p:nvPr/>
          </p:nvSpPr>
          <p:spPr>
            <a:xfrm>
              <a:off x="7164821" y="2216467"/>
              <a:ext cx="231434" cy="231434"/>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4" name="Oval 13">
              <a:extLst>
                <a:ext uri="{FF2B5EF4-FFF2-40B4-BE49-F238E27FC236}">
                  <a16:creationId xmlns:a16="http://schemas.microsoft.com/office/drawing/2014/main" id="{05CD1F56-B135-0758-7A9B-7026198352D3}"/>
                </a:ext>
              </a:extLst>
            </p:cNvPr>
            <p:cNvSpPr/>
            <p:nvPr/>
          </p:nvSpPr>
          <p:spPr>
            <a:xfrm>
              <a:off x="5903433" y="1599210"/>
              <a:ext cx="231434" cy="231434"/>
            </a:xfrm>
            <a:prstGeom prst="ellipse">
              <a:avLst/>
            </a:prstGeom>
            <a:solidFill>
              <a:srgbClr val="CC9C50">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5" name="Oval 14">
              <a:extLst>
                <a:ext uri="{FF2B5EF4-FFF2-40B4-BE49-F238E27FC236}">
                  <a16:creationId xmlns:a16="http://schemas.microsoft.com/office/drawing/2014/main" id="{C2BD9571-1BF9-6FFA-CEB8-9AB49DF7C3EE}"/>
                </a:ext>
              </a:extLst>
            </p:cNvPr>
            <p:cNvSpPr/>
            <p:nvPr/>
          </p:nvSpPr>
          <p:spPr>
            <a:xfrm>
              <a:off x="7466275" y="3556326"/>
              <a:ext cx="231434" cy="231434"/>
            </a:xfrm>
            <a:prstGeom prst="ellipse">
              <a:avLst/>
            </a:prstGeom>
            <a:solidFill>
              <a:srgbClr val="347475">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06" name="TextBox 15">
              <a:extLst>
                <a:ext uri="{FF2B5EF4-FFF2-40B4-BE49-F238E27FC236}">
                  <a16:creationId xmlns:a16="http://schemas.microsoft.com/office/drawing/2014/main" id="{F453AC0E-3E30-1CB2-1080-1ADB5760C9D0}"/>
                </a:ext>
              </a:extLst>
            </p:cNvPr>
            <p:cNvSpPr txBox="1"/>
            <p:nvPr/>
          </p:nvSpPr>
          <p:spPr>
            <a:xfrm>
              <a:off x="2270052" y="551372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6E7AAB"/>
                  </a:solidFill>
                  <a:effectLst/>
                  <a:uLnTx/>
                  <a:uFillTx/>
                  <a:latin typeface="Verdana"/>
                  <a:ea typeface="+mn-ea"/>
                  <a:cs typeface="Arial" panose="020B0604020202020204" pitchFamily="34" charset="0"/>
                </a:rPr>
                <a:t>Arbeits</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a:t>
              </a:r>
              <a:r>
                <a:rPr kumimoji="0" lang="en-US" sz="1200" b="1" i="0" u="none" strike="noStrike" kern="0" cap="none" spc="0" normalizeH="0" baseline="0" noProof="0" err="1">
                  <a:ln>
                    <a:noFill/>
                  </a:ln>
                  <a:solidFill>
                    <a:srgbClr val="6E7AAB"/>
                  </a:solidFill>
                  <a:effectLst/>
                  <a:uLnTx/>
                  <a:uFillTx/>
                  <a:latin typeface="Verdana"/>
                  <a:ea typeface="+mn-ea"/>
                  <a:cs typeface="Arial" panose="020B0604020202020204" pitchFamily="34" charset="0"/>
                </a:rPr>
                <a:t>schulische</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6E7AAB"/>
                  </a:solidFill>
                  <a:effectLst/>
                  <a:uLnTx/>
                  <a:uFillTx/>
                  <a:latin typeface="Verdana"/>
                  <a:ea typeface="+mn-ea"/>
                  <a:cs typeface="Arial" panose="020B0604020202020204" pitchFamily="34" charset="0"/>
                </a:rPr>
                <a:t>5,6</a:t>
              </a:r>
              <a:r>
                <a:rPr kumimoji="0" lang="en-US" sz="1200" b="1" i="0" u="none" strike="noStrike" kern="0" cap="none" spc="0" normalizeH="0" baseline="0" noProof="0">
                  <a:ln>
                    <a:noFill/>
                  </a:ln>
                  <a:solidFill>
                    <a:srgbClr val="6E7AAB"/>
                  </a:solidFill>
                  <a:effectLst/>
                  <a:uLnTx/>
                  <a:uFillTx/>
                  <a:latin typeface="Verdana"/>
                  <a:ea typeface="+mn-ea"/>
                  <a:cs typeface="Arial" panose="020B0604020202020204" pitchFamily="34" charset="0"/>
                </a:rPr>
                <a:t>  </a:t>
              </a:r>
            </a:p>
          </p:txBody>
        </p:sp>
        <p:cxnSp>
          <p:nvCxnSpPr>
            <p:cNvPr id="107" name="Straight Connector 16">
              <a:extLst>
                <a:ext uri="{FF2B5EF4-FFF2-40B4-BE49-F238E27FC236}">
                  <a16:creationId xmlns:a16="http://schemas.microsoft.com/office/drawing/2014/main" id="{9C977BDB-A977-6207-64E6-946AFB8F6F2A}"/>
                </a:ext>
              </a:extLst>
            </p:cNvPr>
            <p:cNvCxnSpPr>
              <a:cxnSpLocks/>
            </p:cNvCxnSpPr>
            <p:nvPr/>
          </p:nvCxnSpPr>
          <p:spPr>
            <a:xfrm>
              <a:off x="1448715" y="1573310"/>
              <a:ext cx="3687414" cy="22048"/>
            </a:xfrm>
            <a:prstGeom prst="line">
              <a:avLst/>
            </a:prstGeom>
            <a:noFill/>
            <a:ln w="9525" cap="flat" cmpd="sng" algn="ctr">
              <a:solidFill>
                <a:srgbClr val="E0C496"/>
              </a:solidFill>
              <a:prstDash val="solid"/>
            </a:ln>
            <a:effectLst/>
          </p:spPr>
        </p:cxnSp>
        <p:sp>
          <p:nvSpPr>
            <p:cNvPr id="108" name="TextBox 17">
              <a:extLst>
                <a:ext uri="{FF2B5EF4-FFF2-40B4-BE49-F238E27FC236}">
                  <a16:creationId xmlns:a16="http://schemas.microsoft.com/office/drawing/2014/main" id="{354F8927-9543-CA6A-8284-C14D95442CE8}"/>
                </a:ext>
              </a:extLst>
            </p:cNvPr>
            <p:cNvSpPr txBox="1"/>
            <p:nvPr/>
          </p:nvSpPr>
          <p:spPr>
            <a:xfrm>
              <a:off x="1945684" y="4291825"/>
              <a:ext cx="2299838"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969BAF"/>
                  </a:solidFill>
                  <a:effectLst/>
                  <a:uLnTx/>
                  <a:uFillTx/>
                  <a:latin typeface="Verdana"/>
                  <a:ea typeface="+mn-ea"/>
                  <a:cs typeface="Arial" panose="020B0604020202020204" pitchFamily="34" charset="0"/>
                </a:rPr>
                <a:t>Psychosoziale</a:t>
              </a:r>
              <a:r>
                <a:rPr kumimoji="0" lang="en-US" sz="1200" b="1" i="0" u="none" strike="noStrike" kern="0" cap="none" spc="0" normalizeH="0" baseline="0" noProof="0">
                  <a:ln>
                    <a:noFill/>
                  </a:ln>
                  <a:solidFill>
                    <a:srgbClr val="969BAF"/>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969BAF"/>
                  </a:solidFill>
                  <a:effectLst/>
                  <a:uLnTx/>
                  <a:uFillTx/>
                  <a:latin typeface="Verdana"/>
                  <a:ea typeface="+mn-ea"/>
                  <a:cs typeface="Arial" panose="020B0604020202020204" pitchFamily="34" charset="0"/>
                </a:rPr>
                <a:t>4</a:t>
              </a:r>
            </a:p>
          </p:txBody>
        </p:sp>
        <p:cxnSp>
          <p:nvCxnSpPr>
            <p:cNvPr id="110" name="Straight Connector 20">
              <a:extLst>
                <a:ext uri="{FF2B5EF4-FFF2-40B4-BE49-F238E27FC236}">
                  <a16:creationId xmlns:a16="http://schemas.microsoft.com/office/drawing/2014/main" id="{2EC23A72-13E6-83E4-8FE7-586F1DEEF7FE}"/>
                </a:ext>
              </a:extLst>
            </p:cNvPr>
            <p:cNvCxnSpPr>
              <a:cxnSpLocks/>
            </p:cNvCxnSpPr>
            <p:nvPr/>
          </p:nvCxnSpPr>
          <p:spPr>
            <a:xfrm>
              <a:off x="7526994" y="4644088"/>
              <a:ext cx="3217136" cy="0"/>
            </a:xfrm>
            <a:prstGeom prst="line">
              <a:avLst/>
            </a:prstGeom>
            <a:noFill/>
            <a:ln w="9525" cap="flat" cmpd="sng" algn="ctr">
              <a:solidFill>
                <a:srgbClr val="2F3651"/>
              </a:solidFill>
              <a:prstDash val="solid"/>
            </a:ln>
            <a:effectLst/>
          </p:spPr>
        </p:cxnSp>
        <p:cxnSp>
          <p:nvCxnSpPr>
            <p:cNvPr id="111" name="Straight Connector 22">
              <a:extLst>
                <a:ext uri="{FF2B5EF4-FFF2-40B4-BE49-F238E27FC236}">
                  <a16:creationId xmlns:a16="http://schemas.microsoft.com/office/drawing/2014/main" id="{32AF34D2-264C-5522-E2C1-60DE4C9BFF19}"/>
                </a:ext>
              </a:extLst>
            </p:cNvPr>
            <p:cNvCxnSpPr>
              <a:cxnSpLocks/>
            </p:cNvCxnSpPr>
            <p:nvPr/>
          </p:nvCxnSpPr>
          <p:spPr>
            <a:xfrm>
              <a:off x="1318654" y="4093965"/>
              <a:ext cx="2926867" cy="0"/>
            </a:xfrm>
            <a:prstGeom prst="line">
              <a:avLst/>
            </a:prstGeom>
            <a:noFill/>
            <a:ln w="9525" cap="flat" cmpd="sng" algn="ctr">
              <a:solidFill>
                <a:srgbClr val="969BAF"/>
              </a:solidFill>
              <a:prstDash val="solid"/>
            </a:ln>
            <a:effectLst/>
          </p:spPr>
        </p:cxnSp>
        <p:grpSp>
          <p:nvGrpSpPr>
            <p:cNvPr id="112" name="Group 33">
              <a:extLst>
                <a:ext uri="{FF2B5EF4-FFF2-40B4-BE49-F238E27FC236}">
                  <a16:creationId xmlns:a16="http://schemas.microsoft.com/office/drawing/2014/main" id="{D1701EE6-D8C9-0B9F-0149-B5862DB7780C}"/>
                </a:ext>
              </a:extLst>
            </p:cNvPr>
            <p:cNvGrpSpPr/>
            <p:nvPr/>
          </p:nvGrpSpPr>
          <p:grpSpPr>
            <a:xfrm>
              <a:off x="980727" y="4986871"/>
              <a:ext cx="864693" cy="864693"/>
              <a:chOff x="1444167" y="1454817"/>
              <a:chExt cx="864693" cy="864693"/>
            </a:xfrm>
          </p:grpSpPr>
          <p:sp>
            <p:nvSpPr>
              <p:cNvPr id="140" name="Oval 34">
                <a:extLst>
                  <a:ext uri="{FF2B5EF4-FFF2-40B4-BE49-F238E27FC236}">
                    <a16:creationId xmlns:a16="http://schemas.microsoft.com/office/drawing/2014/main" id="{87F64B78-AF8F-A909-4B8D-6378F6E8403E}"/>
                  </a:ext>
                </a:extLst>
              </p:cNvPr>
              <p:cNvSpPr/>
              <p:nvPr/>
            </p:nvSpPr>
            <p:spPr>
              <a:xfrm>
                <a:off x="1444167" y="1454817"/>
                <a:ext cx="864693" cy="864693"/>
              </a:xfrm>
              <a:prstGeom prst="ellipse">
                <a:avLst/>
              </a:prstGeom>
              <a:solidFill>
                <a:srgbClr val="6E7AAB"/>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41" name="Graphic 35" descr="Professor female outline">
                <a:extLst>
                  <a:ext uri="{FF2B5EF4-FFF2-40B4-BE49-F238E27FC236}">
                    <a16:creationId xmlns:a16="http://schemas.microsoft.com/office/drawing/2014/main" id="{E541BF99-78EF-8876-8937-6222D75F11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87143" y="1532837"/>
                <a:ext cx="589934" cy="589934"/>
              </a:xfrm>
              <a:prstGeom prst="rect">
                <a:avLst/>
              </a:prstGeom>
            </p:spPr>
          </p:pic>
        </p:grpSp>
        <p:grpSp>
          <p:nvGrpSpPr>
            <p:cNvPr id="113" name="Group 36">
              <a:extLst>
                <a:ext uri="{FF2B5EF4-FFF2-40B4-BE49-F238E27FC236}">
                  <a16:creationId xmlns:a16="http://schemas.microsoft.com/office/drawing/2014/main" id="{87FA5BD4-8EFB-086D-D2DC-46C9125DF631}"/>
                </a:ext>
              </a:extLst>
            </p:cNvPr>
            <p:cNvGrpSpPr/>
            <p:nvPr/>
          </p:nvGrpSpPr>
          <p:grpSpPr>
            <a:xfrm>
              <a:off x="534145" y="3826907"/>
              <a:ext cx="864693" cy="864693"/>
              <a:chOff x="9808616" y="1411833"/>
              <a:chExt cx="864693" cy="864693"/>
            </a:xfrm>
          </p:grpSpPr>
          <p:sp>
            <p:nvSpPr>
              <p:cNvPr id="138" name="Oval 37">
                <a:extLst>
                  <a:ext uri="{FF2B5EF4-FFF2-40B4-BE49-F238E27FC236}">
                    <a16:creationId xmlns:a16="http://schemas.microsoft.com/office/drawing/2014/main" id="{8A105FC8-536B-C78A-1859-DFDB85EB97B4}"/>
                  </a:ext>
                </a:extLst>
              </p:cNvPr>
              <p:cNvSpPr/>
              <p:nvPr/>
            </p:nvSpPr>
            <p:spPr>
              <a:xfrm>
                <a:off x="9808616" y="1411833"/>
                <a:ext cx="864693" cy="864693"/>
              </a:xfrm>
              <a:prstGeom prst="ellipse">
                <a:avLst/>
              </a:prstGeom>
              <a:solidFill>
                <a:srgbClr val="969BA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9" name="Graphic 38" descr="Head with gears outline">
                <a:extLst>
                  <a:ext uri="{FF2B5EF4-FFF2-40B4-BE49-F238E27FC236}">
                    <a16:creationId xmlns:a16="http://schemas.microsoft.com/office/drawing/2014/main" id="{3F8F94B9-F485-4ED3-8253-1508AEF7E50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934180" y="1536232"/>
                <a:ext cx="630243" cy="630243"/>
              </a:xfrm>
              <a:prstGeom prst="rect">
                <a:avLst/>
              </a:prstGeom>
            </p:spPr>
          </p:pic>
        </p:grpSp>
        <p:grpSp>
          <p:nvGrpSpPr>
            <p:cNvPr id="114" name="Group 39">
              <a:extLst>
                <a:ext uri="{FF2B5EF4-FFF2-40B4-BE49-F238E27FC236}">
                  <a16:creationId xmlns:a16="http://schemas.microsoft.com/office/drawing/2014/main" id="{AC2BD94D-84F5-3E14-58E7-C9BD9482E084}"/>
                </a:ext>
              </a:extLst>
            </p:cNvPr>
            <p:cNvGrpSpPr/>
            <p:nvPr/>
          </p:nvGrpSpPr>
          <p:grpSpPr>
            <a:xfrm>
              <a:off x="261214" y="2647681"/>
              <a:ext cx="864693" cy="864693"/>
              <a:chOff x="1444167" y="4715637"/>
              <a:chExt cx="864693" cy="864693"/>
            </a:xfrm>
          </p:grpSpPr>
          <p:sp>
            <p:nvSpPr>
              <p:cNvPr id="136" name="Oval 40">
                <a:extLst>
                  <a:ext uri="{FF2B5EF4-FFF2-40B4-BE49-F238E27FC236}">
                    <a16:creationId xmlns:a16="http://schemas.microsoft.com/office/drawing/2014/main" id="{771D7ED2-1100-8862-9CED-F18B1BD19299}"/>
                  </a:ext>
                </a:extLst>
              </p:cNvPr>
              <p:cNvSpPr/>
              <p:nvPr/>
            </p:nvSpPr>
            <p:spPr>
              <a:xfrm>
                <a:off x="1444167" y="4715637"/>
                <a:ext cx="864693" cy="864693"/>
              </a:xfrm>
              <a:prstGeom prst="ellipse">
                <a:avLst/>
              </a:prstGeom>
              <a:solidFill>
                <a:srgbClr val="CC9C5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7" name="Graphic 41" descr="Hospital with solid fill">
                <a:extLst>
                  <a:ext uri="{FF2B5EF4-FFF2-40B4-BE49-F238E27FC236}">
                    <a16:creationId xmlns:a16="http://schemas.microsoft.com/office/drawing/2014/main" id="{96222DD8-3601-1D6D-75F6-A24AE11895C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74320" y="4825617"/>
                <a:ext cx="610610" cy="610610"/>
              </a:xfrm>
              <a:prstGeom prst="rect">
                <a:avLst/>
              </a:prstGeom>
            </p:spPr>
          </p:pic>
        </p:grpSp>
        <p:grpSp>
          <p:nvGrpSpPr>
            <p:cNvPr id="115" name="Group 42">
              <a:extLst>
                <a:ext uri="{FF2B5EF4-FFF2-40B4-BE49-F238E27FC236}">
                  <a16:creationId xmlns:a16="http://schemas.microsoft.com/office/drawing/2014/main" id="{6CD492E4-4947-49FE-A039-24830690C0E5}"/>
                </a:ext>
              </a:extLst>
            </p:cNvPr>
            <p:cNvGrpSpPr/>
            <p:nvPr/>
          </p:nvGrpSpPr>
          <p:grpSpPr>
            <a:xfrm>
              <a:off x="10771576" y="1565570"/>
              <a:ext cx="864693" cy="864693"/>
              <a:chOff x="9808616" y="4715637"/>
              <a:chExt cx="864693" cy="864693"/>
            </a:xfrm>
          </p:grpSpPr>
          <p:sp>
            <p:nvSpPr>
              <p:cNvPr id="134" name="Oval 43">
                <a:extLst>
                  <a:ext uri="{FF2B5EF4-FFF2-40B4-BE49-F238E27FC236}">
                    <a16:creationId xmlns:a16="http://schemas.microsoft.com/office/drawing/2014/main" id="{3F2477AE-743C-01B8-9173-63E519DF9925}"/>
                  </a:ext>
                </a:extLst>
              </p:cNvPr>
              <p:cNvSpPr/>
              <p:nvPr/>
            </p:nvSpPr>
            <p:spPr>
              <a:xfrm>
                <a:off x="9808616" y="4715637"/>
                <a:ext cx="864693" cy="864693"/>
              </a:xfrm>
              <a:prstGeom prst="ellipse">
                <a:avLst/>
              </a:prstGeom>
              <a:solidFill>
                <a:srgbClr val="347475"/>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5" name="Graphic 44" descr="Inpatient outline">
                <a:extLst>
                  <a:ext uri="{FF2B5EF4-FFF2-40B4-BE49-F238E27FC236}">
                    <a16:creationId xmlns:a16="http://schemas.microsoft.com/office/drawing/2014/main" id="{BFBA3A1E-2304-9E3C-403A-5B047436769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947036" y="4848309"/>
                <a:ext cx="585011" cy="585011"/>
              </a:xfrm>
              <a:prstGeom prst="rect">
                <a:avLst/>
              </a:prstGeom>
            </p:spPr>
          </p:pic>
        </p:grpSp>
        <p:sp>
          <p:nvSpPr>
            <p:cNvPr id="116" name="TextBox 50">
              <a:extLst>
                <a:ext uri="{FF2B5EF4-FFF2-40B4-BE49-F238E27FC236}">
                  <a16:creationId xmlns:a16="http://schemas.microsoft.com/office/drawing/2014/main" id="{A8313595-CA0F-E6B3-A3FC-683E09EAE63B}"/>
                </a:ext>
              </a:extLst>
            </p:cNvPr>
            <p:cNvSpPr txBox="1"/>
            <p:nvPr/>
          </p:nvSpPr>
          <p:spPr>
            <a:xfrm>
              <a:off x="1929721" y="1595359"/>
              <a:ext cx="2391251" cy="865982"/>
            </a:xfrm>
            <a:prstGeom prst="rect">
              <a:avLst/>
            </a:prstGeom>
            <a:noFill/>
            <a:ln>
              <a:noFill/>
            </a:ln>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Belastung</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durch</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a:t>
              </a:r>
              <a:r>
                <a:rPr kumimoji="0" lang="en-US" sz="1200" b="1" i="0" u="none" strike="noStrike" kern="0" cap="none" spc="0" normalizeH="0" baseline="0" noProof="0" err="1">
                  <a:ln>
                    <a:noFill/>
                  </a:ln>
                  <a:solidFill>
                    <a:srgbClr val="E0C496"/>
                  </a:solidFill>
                  <a:effectLst/>
                  <a:uLnTx/>
                  <a:uFillTx/>
                  <a:latin typeface="Verdana"/>
                  <a:ea typeface="+mn-ea"/>
                  <a:cs typeface="Arial" panose="020B0604020202020204" pitchFamily="34" charset="0"/>
                </a:rPr>
                <a:t>tägliches</a:t>
              </a:r>
              <a:r>
                <a:rPr kumimoji="0" lang="en-US" sz="1200" b="1" i="0" u="none" strike="noStrike" kern="0" cap="none" spc="0" normalizeH="0" baseline="0" noProof="0">
                  <a:ln>
                    <a:noFill/>
                  </a:ln>
                  <a:solidFill>
                    <a:srgbClr val="E0C496"/>
                  </a:solidFill>
                  <a:effectLst/>
                  <a:uLnTx/>
                  <a:uFillTx/>
                  <a:latin typeface="Verdana"/>
                  <a:ea typeface="+mn-ea"/>
                  <a:cs typeface="Arial" panose="020B0604020202020204" pitchFamily="34" charset="0"/>
                </a:rPr>
                <a:t> Selbst-Management</a:t>
              </a:r>
              <a:r>
                <a:rPr kumimoji="0" lang="en-US" sz="1200" b="1" i="0" u="none" strike="noStrike" kern="0" cap="none" spc="0" normalizeH="0" baseline="30000" noProof="0">
                  <a:ln>
                    <a:noFill/>
                  </a:ln>
                  <a:solidFill>
                    <a:srgbClr val="E0C496"/>
                  </a:solidFill>
                  <a:effectLst/>
                  <a:uLnTx/>
                  <a:uFillTx/>
                  <a:latin typeface="Verdana"/>
                  <a:ea typeface="+mn-ea"/>
                  <a:cs typeface="Arial" panose="020B0604020202020204" pitchFamily="34" charset="0"/>
                </a:rPr>
                <a:t>1</a:t>
              </a:r>
              <a:endParaRPr kumimoji="0" lang="en-NZ" sz="1200" b="0" i="0" u="none" strike="noStrike" kern="0" cap="none" spc="0" normalizeH="0" baseline="0" noProof="0">
                <a:ln>
                  <a:noFill/>
                </a:ln>
                <a:solidFill>
                  <a:srgbClr val="E0C496"/>
                </a:solidFill>
                <a:effectLst/>
                <a:uLnTx/>
                <a:uFillTx/>
                <a:latin typeface="Verdana"/>
                <a:ea typeface="+mn-ea"/>
                <a:cs typeface="+mn-cs"/>
              </a:endParaRPr>
            </a:p>
          </p:txBody>
        </p:sp>
        <p:sp>
          <p:nvSpPr>
            <p:cNvPr id="117" name="TextBox 51">
              <a:extLst>
                <a:ext uri="{FF2B5EF4-FFF2-40B4-BE49-F238E27FC236}">
                  <a16:creationId xmlns:a16="http://schemas.microsoft.com/office/drawing/2014/main" id="{93CD0D50-26B3-07E3-C0A8-D2C40C875913}"/>
                </a:ext>
              </a:extLst>
            </p:cNvPr>
            <p:cNvSpPr txBox="1"/>
            <p:nvPr/>
          </p:nvSpPr>
          <p:spPr>
            <a:xfrm>
              <a:off x="7972404" y="4830780"/>
              <a:ext cx="1812449"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latin typeface="Verdana"/>
                  <a:ea typeface="+mn-ea"/>
                  <a:cs typeface="Arial" panose="020B0604020202020204" pitchFamily="34" charset="0"/>
                </a:rPr>
                <a:t>Familiäre</a:t>
              </a:r>
              <a:r>
                <a:rPr kumimoji="0" lang="en-US" sz="1200" b="1" i="0" u="none" strike="noStrike" kern="0" cap="none" spc="0" normalizeH="0" baseline="0" noProof="0">
                  <a:ln>
                    <a:noFill/>
                  </a:ln>
                  <a:solidFill>
                    <a:srgbClr val="2F3651"/>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2F3651"/>
                  </a:solidFill>
                  <a:effectLst/>
                  <a:uLnTx/>
                  <a:uFillTx/>
                  <a:latin typeface="Verdana"/>
                  <a:ea typeface="+mn-ea"/>
                  <a:cs typeface="Arial" panose="020B0604020202020204" pitchFamily="34" charset="0"/>
                </a:rPr>
                <a:t>7</a:t>
              </a:r>
              <a:r>
                <a:rPr kumimoji="0" lang="en-US" sz="1200" b="1" i="0" u="none" strike="noStrike" kern="0" cap="none" spc="0" normalizeH="0" baseline="0" noProof="0">
                  <a:ln>
                    <a:noFill/>
                  </a:ln>
                  <a:solidFill>
                    <a:srgbClr val="2F3651"/>
                  </a:solidFill>
                  <a:effectLst/>
                  <a:uLnTx/>
                  <a:uFillTx/>
                  <a:latin typeface="Verdana"/>
                  <a:ea typeface="+mn-ea"/>
                  <a:cs typeface="Arial" panose="020B0604020202020204" pitchFamily="34" charset="0"/>
                </a:rPr>
                <a:t>  </a:t>
              </a:r>
            </a:p>
          </p:txBody>
        </p:sp>
        <p:sp>
          <p:nvSpPr>
            <p:cNvPr id="118" name="TextBox 52">
              <a:extLst>
                <a:ext uri="{FF2B5EF4-FFF2-40B4-BE49-F238E27FC236}">
                  <a16:creationId xmlns:a16="http://schemas.microsoft.com/office/drawing/2014/main" id="{A3FD0317-A07B-BD26-3757-123177A1B7C2}"/>
                </a:ext>
              </a:extLst>
            </p:cNvPr>
            <p:cNvSpPr txBox="1"/>
            <p:nvPr/>
          </p:nvSpPr>
          <p:spPr>
            <a:xfrm>
              <a:off x="8256205" y="3554572"/>
              <a:ext cx="3088406" cy="445362"/>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71BFC0"/>
                  </a:solidFill>
                  <a:effectLst/>
                  <a:uLnTx/>
                  <a:uFillTx/>
                  <a:latin typeface="Verdana"/>
                  <a:ea typeface="+mn-ea"/>
                  <a:cs typeface="Arial" panose="020B0604020202020204" pitchFamily="34" charset="0"/>
                </a:rPr>
                <a:t>Sozioökonomische</a:t>
              </a:r>
              <a:r>
                <a:rPr kumimoji="0" lang="en-US" sz="1200" b="1" i="0" u="none" strike="noStrike" kern="0" cap="none" spc="0" normalizeH="0" baseline="0" noProof="0">
                  <a:ln>
                    <a:noFill/>
                  </a:ln>
                  <a:solidFill>
                    <a:srgbClr val="71BFC0"/>
                  </a:solidFill>
                  <a:effectLst/>
                  <a:uLnTx/>
                  <a:uFillTx/>
                  <a:latin typeface="Verdana"/>
                  <a:ea typeface="+mn-ea"/>
                  <a:cs typeface="Arial" panose="020B0604020202020204" pitchFamily="34" charset="0"/>
                </a:rPr>
                <a:t> Auswirkungen</a:t>
              </a:r>
              <a:r>
                <a:rPr kumimoji="0" lang="en-US" sz="1200" b="1" i="0" u="none" strike="noStrike" kern="0" cap="none" spc="0" normalizeH="0" baseline="30000" noProof="0">
                  <a:ln>
                    <a:noFill/>
                  </a:ln>
                  <a:solidFill>
                    <a:srgbClr val="71BFC0"/>
                  </a:solidFill>
                  <a:effectLst/>
                  <a:uLnTx/>
                  <a:uFillTx/>
                  <a:latin typeface="Verdana"/>
                  <a:ea typeface="+mn-ea"/>
                  <a:cs typeface="Arial" panose="020B0604020202020204" pitchFamily="34" charset="0"/>
                </a:rPr>
                <a:t>7</a:t>
              </a:r>
              <a:r>
                <a:rPr kumimoji="0" lang="en-US" sz="1200" b="1" i="0" u="none" strike="noStrike" kern="0" cap="none" spc="0" normalizeH="0" baseline="0" noProof="0">
                  <a:ln>
                    <a:noFill/>
                  </a:ln>
                  <a:solidFill>
                    <a:srgbClr val="71BFC0"/>
                  </a:solidFill>
                  <a:effectLst/>
                  <a:uLnTx/>
                  <a:uFillTx/>
                  <a:latin typeface="Verdana"/>
                  <a:ea typeface="+mn-ea"/>
                  <a:cs typeface="Arial" panose="020B0604020202020204" pitchFamily="34" charset="0"/>
                </a:rPr>
                <a:t>  </a:t>
              </a:r>
            </a:p>
          </p:txBody>
        </p:sp>
        <p:sp>
          <p:nvSpPr>
            <p:cNvPr id="119" name="TextBox 53">
              <a:extLst>
                <a:ext uri="{FF2B5EF4-FFF2-40B4-BE49-F238E27FC236}">
                  <a16:creationId xmlns:a16="http://schemas.microsoft.com/office/drawing/2014/main" id="{48282862-8022-AD1C-51D1-6630961A13A7}"/>
                </a:ext>
              </a:extLst>
            </p:cNvPr>
            <p:cNvSpPr txBox="1"/>
            <p:nvPr/>
          </p:nvSpPr>
          <p:spPr>
            <a:xfrm>
              <a:off x="1471733" y="3033941"/>
              <a:ext cx="2773789"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CC9C50"/>
                  </a:solidFill>
                  <a:effectLst/>
                  <a:uLnTx/>
                  <a:uFillTx/>
                  <a:latin typeface="Verdana"/>
                  <a:ea typeface="+mn-ea"/>
                  <a:cs typeface="Arial" panose="020B0604020202020204" pitchFamily="34" charset="0"/>
                </a:rPr>
                <a:t>Hypoglykämien</a:t>
              </a: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 und </a:t>
              </a:r>
              <a:b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b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DKA-Komplikationen</a:t>
              </a:r>
              <a:r>
                <a:rPr kumimoji="0" lang="en-US" sz="1200" b="1" i="0" u="none" strike="noStrike" kern="0" cap="none" spc="0" normalizeH="0" baseline="30000" noProof="0">
                  <a:ln>
                    <a:noFill/>
                  </a:ln>
                  <a:solidFill>
                    <a:srgbClr val="CC9C50"/>
                  </a:solidFill>
                  <a:effectLst/>
                  <a:uLnTx/>
                  <a:uFillTx/>
                  <a:latin typeface="Verdana"/>
                  <a:ea typeface="+mn-ea"/>
                  <a:cs typeface="Arial" panose="020B0604020202020204" pitchFamily="34" charset="0"/>
                </a:rPr>
                <a:t>2,3</a:t>
              </a:r>
              <a:r>
                <a:rPr kumimoji="0" lang="en-US" sz="1200" b="1" i="0" u="none" strike="noStrike" kern="0" cap="none" spc="0" normalizeH="0" baseline="0" noProof="0">
                  <a:ln>
                    <a:noFill/>
                  </a:ln>
                  <a:solidFill>
                    <a:srgbClr val="CC9C50"/>
                  </a:solidFill>
                  <a:effectLst/>
                  <a:uLnTx/>
                  <a:uFillTx/>
                  <a:latin typeface="Verdana"/>
                  <a:ea typeface="+mn-ea"/>
                  <a:cs typeface="Arial" panose="020B0604020202020204" pitchFamily="34" charset="0"/>
                </a:rPr>
                <a:t> </a:t>
              </a:r>
            </a:p>
          </p:txBody>
        </p:sp>
        <p:sp>
          <p:nvSpPr>
            <p:cNvPr id="120" name="TextBox 54">
              <a:extLst>
                <a:ext uri="{FF2B5EF4-FFF2-40B4-BE49-F238E27FC236}">
                  <a16:creationId xmlns:a16="http://schemas.microsoft.com/office/drawing/2014/main" id="{9456C07D-C9A9-16E0-F5F2-3F3A7C681B9D}"/>
                </a:ext>
              </a:extLst>
            </p:cNvPr>
            <p:cNvSpPr txBox="1"/>
            <p:nvPr/>
          </p:nvSpPr>
          <p:spPr>
            <a:xfrm>
              <a:off x="7903941" y="1937493"/>
              <a:ext cx="2835421" cy="49484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347475"/>
                  </a:solidFill>
                  <a:effectLst/>
                  <a:uLnTx/>
                  <a:uFillTx/>
                  <a:latin typeface="Verdana"/>
                  <a:ea typeface="+mn-ea"/>
                  <a:cs typeface="Arial" panose="020B0604020202020204" pitchFamily="34" charset="0"/>
                </a:rPr>
                <a:t>Langzeit-Komlikationen</a:t>
              </a:r>
              <a:r>
                <a:rPr kumimoji="0" lang="en-US" sz="1200" b="1" i="0" u="none" strike="noStrike" kern="0" cap="none" spc="0" normalizeH="0" baseline="0" noProof="0">
                  <a:ln>
                    <a:noFill/>
                  </a:ln>
                  <a:solidFill>
                    <a:srgbClr val="347475"/>
                  </a:solidFill>
                  <a:effectLst/>
                  <a:uLnTx/>
                  <a:uFillTx/>
                  <a:latin typeface="Verdana"/>
                  <a:ea typeface="+mn-ea"/>
                  <a:cs typeface="Arial" panose="020B0604020202020204" pitchFamily="34" charset="0"/>
                </a:rPr>
                <a:t> des Diabetes</a:t>
              </a:r>
              <a:r>
                <a:rPr kumimoji="0" lang="en-US" sz="1200" b="1" i="0" u="none" strike="noStrike" kern="0" cap="none" spc="0" normalizeH="0" baseline="30000" noProof="0">
                  <a:ln>
                    <a:noFill/>
                  </a:ln>
                  <a:solidFill>
                    <a:srgbClr val="347475"/>
                  </a:solidFill>
                  <a:effectLst/>
                  <a:uLnTx/>
                  <a:uFillTx/>
                  <a:latin typeface="Verdana"/>
                  <a:ea typeface="+mn-ea"/>
                  <a:cs typeface="Arial" panose="020B0604020202020204" pitchFamily="34" charset="0"/>
                </a:rPr>
                <a:t>8,9</a:t>
              </a:r>
              <a:endParaRPr kumimoji="0" lang="en-NZ" sz="1200" b="1" i="0" u="none" strike="noStrike" kern="0" cap="none" spc="0" normalizeH="0" baseline="30000" noProof="0">
                <a:ln>
                  <a:noFill/>
                </a:ln>
                <a:solidFill>
                  <a:srgbClr val="347475"/>
                </a:solidFill>
                <a:effectLst/>
                <a:uLnTx/>
                <a:uFillTx/>
                <a:latin typeface="Verdana"/>
                <a:ea typeface="+mn-ea"/>
                <a:cs typeface="Arial" panose="020B0604020202020204" pitchFamily="34" charset="0"/>
              </a:endParaRPr>
            </a:p>
          </p:txBody>
        </p:sp>
        <p:sp>
          <p:nvSpPr>
            <p:cNvPr id="121" name="Oval 55">
              <a:extLst>
                <a:ext uri="{FF2B5EF4-FFF2-40B4-BE49-F238E27FC236}">
                  <a16:creationId xmlns:a16="http://schemas.microsoft.com/office/drawing/2014/main" id="{12FCA513-F4F6-C8C2-0993-06D8AB1B1CBD}"/>
                </a:ext>
              </a:extLst>
            </p:cNvPr>
            <p:cNvSpPr/>
            <p:nvPr/>
          </p:nvSpPr>
          <p:spPr>
            <a:xfrm>
              <a:off x="6624694" y="4625089"/>
              <a:ext cx="231434" cy="231434"/>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22" name="Oval 56">
              <a:extLst>
                <a:ext uri="{FF2B5EF4-FFF2-40B4-BE49-F238E27FC236}">
                  <a16:creationId xmlns:a16="http://schemas.microsoft.com/office/drawing/2014/main" id="{063457C0-DF68-E166-DCA7-C99838D46885}"/>
                </a:ext>
              </a:extLst>
            </p:cNvPr>
            <p:cNvSpPr/>
            <p:nvPr/>
          </p:nvSpPr>
          <p:spPr>
            <a:xfrm>
              <a:off x="5272716" y="4654386"/>
              <a:ext cx="231434" cy="231434"/>
            </a:xfrm>
            <a:prstGeom prst="ellipse">
              <a:avLst/>
            </a:prstGeom>
            <a:solidFill>
              <a:srgbClr val="2F3651">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sp>
          <p:nvSpPr>
            <p:cNvPr id="123" name="Oval 57">
              <a:extLst>
                <a:ext uri="{FF2B5EF4-FFF2-40B4-BE49-F238E27FC236}">
                  <a16:creationId xmlns:a16="http://schemas.microsoft.com/office/drawing/2014/main" id="{4D972D73-A9D1-D487-81CC-48DC4CF614E8}"/>
                </a:ext>
              </a:extLst>
            </p:cNvPr>
            <p:cNvSpPr/>
            <p:nvPr/>
          </p:nvSpPr>
          <p:spPr>
            <a:xfrm>
              <a:off x="4357847" y="3540311"/>
              <a:ext cx="231434" cy="231434"/>
            </a:xfrm>
            <a:prstGeom prst="ellipse">
              <a:avLst/>
            </a:prstGeom>
            <a:solidFill>
              <a:srgbClr val="575D72">
                <a:lumMod val="60000"/>
                <a:lumOff val="40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grpSp>
          <p:nvGrpSpPr>
            <p:cNvPr id="124" name="Group 2">
              <a:extLst>
                <a:ext uri="{FF2B5EF4-FFF2-40B4-BE49-F238E27FC236}">
                  <a16:creationId xmlns:a16="http://schemas.microsoft.com/office/drawing/2014/main" id="{C7023AE8-1C69-C0D2-6E0F-C9920BA42406}"/>
                </a:ext>
              </a:extLst>
            </p:cNvPr>
            <p:cNvGrpSpPr/>
            <p:nvPr/>
          </p:nvGrpSpPr>
          <p:grpSpPr>
            <a:xfrm>
              <a:off x="595271" y="1361997"/>
              <a:ext cx="864693" cy="864693"/>
              <a:chOff x="4332902" y="1361997"/>
              <a:chExt cx="864693" cy="864693"/>
            </a:xfrm>
          </p:grpSpPr>
          <p:sp>
            <p:nvSpPr>
              <p:cNvPr id="132" name="Oval 63">
                <a:extLst>
                  <a:ext uri="{FF2B5EF4-FFF2-40B4-BE49-F238E27FC236}">
                    <a16:creationId xmlns:a16="http://schemas.microsoft.com/office/drawing/2014/main" id="{C368D224-38F8-61EE-E5A6-01E919BD211E}"/>
                  </a:ext>
                </a:extLst>
              </p:cNvPr>
              <p:cNvSpPr/>
              <p:nvPr/>
            </p:nvSpPr>
            <p:spPr>
              <a:xfrm>
                <a:off x="4332902" y="1361997"/>
                <a:ext cx="864693" cy="864693"/>
              </a:xfrm>
              <a:prstGeom prst="ellipse">
                <a:avLst/>
              </a:prstGeom>
              <a:solidFill>
                <a:srgbClr val="E0C496"/>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3" name="Graphic 66" descr="Checklist with solid fill">
                <a:extLst>
                  <a:ext uri="{FF2B5EF4-FFF2-40B4-BE49-F238E27FC236}">
                    <a16:creationId xmlns:a16="http://schemas.microsoft.com/office/drawing/2014/main" id="{5DEDC4CF-F915-454B-B0C4-B1241E43393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4522434" y="1544271"/>
                <a:ext cx="497766" cy="497766"/>
              </a:xfrm>
              <a:prstGeom prst="rect">
                <a:avLst/>
              </a:prstGeom>
            </p:spPr>
          </p:pic>
        </p:grpSp>
        <p:grpSp>
          <p:nvGrpSpPr>
            <p:cNvPr id="125" name="Group 8">
              <a:extLst>
                <a:ext uri="{FF2B5EF4-FFF2-40B4-BE49-F238E27FC236}">
                  <a16:creationId xmlns:a16="http://schemas.microsoft.com/office/drawing/2014/main" id="{1C37B57E-9958-085D-28D9-73D8B5C5E640}"/>
                </a:ext>
              </a:extLst>
            </p:cNvPr>
            <p:cNvGrpSpPr/>
            <p:nvPr/>
          </p:nvGrpSpPr>
          <p:grpSpPr>
            <a:xfrm>
              <a:off x="10796935" y="3099279"/>
              <a:ext cx="864693" cy="864693"/>
              <a:chOff x="10692879" y="4232328"/>
              <a:chExt cx="864693" cy="864693"/>
            </a:xfrm>
          </p:grpSpPr>
          <p:sp>
            <p:nvSpPr>
              <p:cNvPr id="130" name="Oval 60">
                <a:extLst>
                  <a:ext uri="{FF2B5EF4-FFF2-40B4-BE49-F238E27FC236}">
                    <a16:creationId xmlns:a16="http://schemas.microsoft.com/office/drawing/2014/main" id="{CE53E906-096A-ABA2-F956-97F67241F1E7}"/>
                  </a:ext>
                </a:extLst>
              </p:cNvPr>
              <p:cNvSpPr/>
              <p:nvPr/>
            </p:nvSpPr>
            <p:spPr>
              <a:xfrm>
                <a:off x="10692879" y="4232328"/>
                <a:ext cx="864693" cy="864693"/>
              </a:xfrm>
              <a:prstGeom prst="ellipse">
                <a:avLst/>
              </a:prstGeom>
              <a:solidFill>
                <a:srgbClr val="71BFC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31" name="Graphic 71" descr="Coins outline">
                <a:extLst>
                  <a:ext uri="{FF2B5EF4-FFF2-40B4-BE49-F238E27FC236}">
                    <a16:creationId xmlns:a16="http://schemas.microsoft.com/office/drawing/2014/main" id="{A0E61799-9EA3-D562-F4E6-7CCDFCA87F94}"/>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0776219" y="4305380"/>
                <a:ext cx="698012" cy="698012"/>
              </a:xfrm>
              <a:prstGeom prst="rect">
                <a:avLst/>
              </a:prstGeom>
            </p:spPr>
          </p:pic>
        </p:grpSp>
        <p:grpSp>
          <p:nvGrpSpPr>
            <p:cNvPr id="126" name="Group 5">
              <a:extLst>
                <a:ext uri="{FF2B5EF4-FFF2-40B4-BE49-F238E27FC236}">
                  <a16:creationId xmlns:a16="http://schemas.microsoft.com/office/drawing/2014/main" id="{C3B3AE59-B2AF-FF2E-C607-8860883640C3}"/>
                </a:ext>
              </a:extLst>
            </p:cNvPr>
            <p:cNvGrpSpPr/>
            <p:nvPr/>
          </p:nvGrpSpPr>
          <p:grpSpPr>
            <a:xfrm>
              <a:off x="10310901" y="4396723"/>
              <a:ext cx="864693" cy="864693"/>
              <a:chOff x="8482298" y="3912732"/>
              <a:chExt cx="864693" cy="864693"/>
            </a:xfrm>
          </p:grpSpPr>
          <p:sp>
            <p:nvSpPr>
              <p:cNvPr id="128" name="Oval 74">
                <a:extLst>
                  <a:ext uri="{FF2B5EF4-FFF2-40B4-BE49-F238E27FC236}">
                    <a16:creationId xmlns:a16="http://schemas.microsoft.com/office/drawing/2014/main" id="{7BC2D254-4D96-A12D-8780-9139D0333AD0}"/>
                  </a:ext>
                </a:extLst>
              </p:cNvPr>
              <p:cNvSpPr/>
              <p:nvPr/>
            </p:nvSpPr>
            <p:spPr>
              <a:xfrm>
                <a:off x="8482298" y="3912732"/>
                <a:ext cx="864693" cy="864693"/>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Verdana"/>
                  <a:ea typeface="+mn-ea"/>
                  <a:cs typeface="+mn-cs"/>
                </a:endParaRPr>
              </a:p>
            </p:txBody>
          </p:sp>
          <p:pic>
            <p:nvPicPr>
              <p:cNvPr id="129" name="Graphic 72" descr="Family with two children outline">
                <a:extLst>
                  <a:ext uri="{FF2B5EF4-FFF2-40B4-BE49-F238E27FC236}">
                    <a16:creationId xmlns:a16="http://schemas.microsoft.com/office/drawing/2014/main" id="{DFE125AC-0021-F94C-2DD5-D921C8D8094B}"/>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532268" y="3935333"/>
                <a:ext cx="750961" cy="750961"/>
              </a:xfrm>
              <a:prstGeom prst="rect">
                <a:avLst/>
              </a:prstGeom>
            </p:spPr>
          </p:pic>
        </p:grpSp>
        <p:cxnSp>
          <p:nvCxnSpPr>
            <p:cNvPr id="127" name="Straight Connector 76">
              <a:extLst>
                <a:ext uri="{FF2B5EF4-FFF2-40B4-BE49-F238E27FC236}">
                  <a16:creationId xmlns:a16="http://schemas.microsoft.com/office/drawing/2014/main" id="{F5004B11-214B-D6BF-1250-E831A8913169}"/>
                </a:ext>
              </a:extLst>
            </p:cNvPr>
            <p:cNvCxnSpPr>
              <a:cxnSpLocks/>
            </p:cNvCxnSpPr>
            <p:nvPr/>
          </p:nvCxnSpPr>
          <p:spPr>
            <a:xfrm>
              <a:off x="7224988" y="1759484"/>
              <a:ext cx="3652793" cy="0"/>
            </a:xfrm>
            <a:prstGeom prst="line">
              <a:avLst/>
            </a:prstGeom>
            <a:noFill/>
            <a:ln w="9525" cap="flat" cmpd="sng" algn="ctr">
              <a:solidFill>
                <a:srgbClr val="347475"/>
              </a:solidFill>
              <a:prstDash val="solid"/>
            </a:ln>
            <a:effectLst/>
          </p:spPr>
        </p:cxnSp>
      </p:grpSp>
      <p:sp>
        <p:nvSpPr>
          <p:cNvPr id="143" name="Text Placeholder 4">
            <a:extLst>
              <a:ext uri="{FF2B5EF4-FFF2-40B4-BE49-F238E27FC236}">
                <a16:creationId xmlns:a16="http://schemas.microsoft.com/office/drawing/2014/main" id="{E472A940-8496-7AF8-7BE9-6E764AEE111C}"/>
              </a:ext>
            </a:extLst>
          </p:cNvPr>
          <p:cNvSpPr txBox="1">
            <a:spLocks/>
          </p:cNvSpPr>
          <p:nvPr/>
        </p:nvSpPr>
        <p:spPr>
          <a:xfrm>
            <a:off x="431265" y="4698126"/>
            <a:ext cx="8361656" cy="390525"/>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a:t>
            </a:r>
          </a:p>
          <a:p>
            <a:pPr marL="0" marR="0" lvl="0" indent="0" algn="l" defTabSz="914400" rtl="0" eaLnBrk="1" fontAlgn="auto" latinLnBrk="0" hangingPunct="1">
              <a:lnSpc>
                <a:spcPct val="90000"/>
              </a:lnSpc>
              <a:spcBef>
                <a:spcPts val="200"/>
              </a:spcBef>
              <a:spcAft>
                <a:spcPts val="0"/>
              </a:spcAft>
              <a:buClrTx/>
              <a:buSzTx/>
              <a:buFont typeface="Arial" panose="020B0604020202020204" pitchFamily="34" charset="0"/>
              <a:buNone/>
              <a:tabLst/>
              <a:defRPr/>
            </a:pP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Shrivastava SR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J Diabetes Metab Disord</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2013; 12: 14.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Hammersen</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J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Pediatr</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Diabetes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2022; 22: 455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62.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Aye T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443</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9.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Butwicka</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2015; 38: 453–9.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5.</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Fleming M </a:t>
            </a:r>
            <a:r>
              <a:rPr kumimoji="0" lang="pt-B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2019; 42: 1700</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7. </a:t>
            </a:r>
            <a:r>
              <a:rPr kumimoji="0" lang="pt-B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6.</a:t>
            </a:r>
            <a:r>
              <a:rPr kumimoji="0" lang="pt-B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Nielsen HB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Res</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Clin </a:t>
            </a:r>
            <a:r>
              <a:rPr kumimoji="0" lang="fr-FR"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Pract</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2016; 121: 62–8.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Dehn-Hindenberg A </a:t>
            </a:r>
            <a:r>
              <a:rPr kumimoji="0" lang="de-DE"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fr-FR"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 Care</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2021; 44: 2656–63. </a:t>
            </a:r>
            <a:r>
              <a:rPr kumimoji="0" lang="fr-FR"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8.</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Rawshani</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Lancet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2018; 392: 477</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86.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9.</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Duca</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LM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Care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2017; 40: 1249</a:t>
            </a:r>
            <a:r>
              <a:rPr kumimoji="0" lang="fr-FR"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55.</a:t>
            </a:r>
            <a:endParaRPr kumimoji="0" lang="en-NZ"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2" name="Ellipse 1">
            <a:extLst>
              <a:ext uri="{FF2B5EF4-FFF2-40B4-BE49-F238E27FC236}">
                <a16:creationId xmlns:a16="http://schemas.microsoft.com/office/drawing/2014/main" id="{86DEBC6F-8ABC-EFDA-D276-BF4953ED5EAA}"/>
              </a:ext>
            </a:extLst>
          </p:cNvPr>
          <p:cNvSpPr/>
          <p:nvPr/>
        </p:nvSpPr>
        <p:spPr>
          <a:xfrm>
            <a:off x="5621051" y="2999520"/>
            <a:ext cx="3186301" cy="1021784"/>
          </a:xfrm>
          <a:prstGeom prst="ellipse">
            <a:avLst/>
          </a:prstGeom>
          <a:noFill/>
          <a:ln w="38100">
            <a:solidFill>
              <a:schemeClr val="accent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20683980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EE0E55C-B697-8B9B-9B1D-F9CFFC954DBF}"/>
              </a:ext>
            </a:extLst>
          </p:cNvPr>
          <p:cNvSpPr txBox="1">
            <a:spLocks/>
          </p:cNvSpPr>
          <p:nvPr/>
        </p:nvSpPr>
        <p:spPr>
          <a:xfrm>
            <a:off x="314922" y="113840"/>
            <a:ext cx="858703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T1D-Diagnose bei Kindern beeinflusste die Eltern signifikant mit erhöhtem Risiko für Stress, Angst und Depression</a:t>
            </a:r>
            <a:r>
              <a:rPr kumimoji="0" lang="de-DE" sz="2000" b="1" i="0" u="none" strike="noStrike" kern="1200" cap="none" spc="0" normalizeH="0" baseline="30000" noProof="0">
                <a:ln>
                  <a:noFill/>
                </a:ln>
                <a:solidFill>
                  <a:srgbClr val="7030A0"/>
                </a:solidFill>
                <a:effectLst/>
                <a:uLnTx/>
                <a:uFillTx/>
                <a:latin typeface="Verdana"/>
                <a:ea typeface="+mn-ea"/>
                <a:cs typeface="+mn-cs"/>
              </a:rPr>
              <a:t>1-4</a:t>
            </a:r>
          </a:p>
        </p:txBody>
      </p:sp>
      <p:sp>
        <p:nvSpPr>
          <p:cNvPr id="5" name="Text Placeholder 8">
            <a:extLst>
              <a:ext uri="{FF2B5EF4-FFF2-40B4-BE49-F238E27FC236}">
                <a16:creationId xmlns:a16="http://schemas.microsoft.com/office/drawing/2014/main" id="{49EB7C03-9B22-4F03-2BB1-D461EBD62014}"/>
              </a:ext>
            </a:extLst>
          </p:cNvPr>
          <p:cNvSpPr txBox="1">
            <a:spLocks/>
          </p:cNvSpPr>
          <p:nvPr/>
        </p:nvSpPr>
        <p:spPr>
          <a:xfrm>
            <a:off x="411931" y="4304981"/>
            <a:ext cx="8295841" cy="77492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Die gezeigten Daten stammen aus einer systematischen Überprüfung von 34 Artikeln; von diesen Artikeln berichteten 9 Studien über quantitative Daten zur Prävalenz von psychischen Problemen bei Eltern von Kindern mit T1D</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Die Daten stammen aus einer Umfrage in den USA unter 102 Eltern von Kindern, bei denen neu T1D diagnostiziert wurde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Die gezeigten Daten stammen aus einer systematischen Überprüfung und Metaanalyse von Studien, in denen die Prävalenz von Depressionen bei Eltern von Kindern/Jugendlichen mit T1D untersucht wurde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Die gezeigten Daten stammen aus einer Metaanalyse von 18 Studien, in denen die Prävalenz von Depressionen bei Eltern von Kindern/Jugendlichen mit T1D untersucht wurde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T1D: Typ-1-Diabetes.</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Whittemore R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Diabetes Educ</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2012; 38: 562–79.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Streisand R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Patient Educ Couns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2008; 73: 333–8.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3.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Chen Z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Front Endocrinol (Lausanne)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2023; 14: 1095729.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4.</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Ryan H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Acta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Paediatr</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2024; 113: 1145–55.</a:t>
            </a:r>
          </a:p>
        </p:txBody>
      </p:sp>
      <p:sp>
        <p:nvSpPr>
          <p:cNvPr id="137" name="Rectangle 31">
            <a:extLst>
              <a:ext uri="{FF2B5EF4-FFF2-40B4-BE49-F238E27FC236}">
                <a16:creationId xmlns:a16="http://schemas.microsoft.com/office/drawing/2014/main" id="{D7B63526-4506-0189-E47C-0CD1C94CE691}"/>
              </a:ext>
            </a:extLst>
          </p:cNvPr>
          <p:cNvSpPr/>
          <p:nvPr/>
        </p:nvSpPr>
        <p:spPr>
          <a:xfrm>
            <a:off x="670892" y="1360693"/>
            <a:ext cx="3600084" cy="2699767"/>
          </a:xfrm>
          <a:prstGeom prst="rect">
            <a:avLst/>
          </a:prstGeom>
          <a:solidFill>
            <a:srgbClr val="D0EAEA">
              <a:alpha val="69804"/>
            </a:srgbClr>
          </a:solidFill>
          <a:ln w="25400" cap="flat" cmpd="sng" algn="ctr">
            <a:noFill/>
            <a:prstDash val="solid"/>
          </a:ln>
          <a:effectLst/>
        </p:spPr>
        <p:txBody>
          <a:bodyPr tIns="486000" rtlCol="0" anchor="t"/>
          <a:lstStyle/>
          <a:p>
            <a:pPr marL="0" marR="0" lvl="1" indent="0" algn="ctr" defTabSz="685800" rtl="0" eaLnBrk="1" fontAlgn="auto" latinLnBrk="0" hangingPunct="1">
              <a:lnSpc>
                <a:spcPct val="90000"/>
              </a:lnSpc>
              <a:spcBef>
                <a:spcPts val="90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ea typeface="+mn-ea"/>
              <a:cs typeface="Arial" panose="020B0604020202020204" pitchFamily="34" charset="0"/>
            </a:endParaRPr>
          </a:p>
        </p:txBody>
      </p:sp>
      <p:sp>
        <p:nvSpPr>
          <p:cNvPr id="138" name="Rectangle 39">
            <a:extLst>
              <a:ext uri="{FF2B5EF4-FFF2-40B4-BE49-F238E27FC236}">
                <a16:creationId xmlns:a16="http://schemas.microsoft.com/office/drawing/2014/main" id="{9919DC02-1E36-F2E2-F20C-DD9E955498C1}"/>
              </a:ext>
            </a:extLst>
          </p:cNvPr>
          <p:cNvSpPr/>
          <p:nvPr/>
        </p:nvSpPr>
        <p:spPr>
          <a:xfrm>
            <a:off x="4800600" y="2747281"/>
            <a:ext cx="3868807" cy="1306800"/>
          </a:xfrm>
          <a:prstGeom prst="rect">
            <a:avLst/>
          </a:prstGeom>
          <a:solidFill>
            <a:srgbClr val="CC9C50">
              <a:lumMod val="20000"/>
              <a:lumOff val="80000"/>
            </a:srgbClr>
          </a:solidFill>
          <a:ln w="25400" cap="flat" cmpd="sng" algn="ctr">
            <a:noFill/>
            <a:prstDash val="solid"/>
          </a:ln>
          <a:effectLst/>
        </p:spPr>
        <p:txBody>
          <a:bodyPr tIns="486000" rtlCol="0" anchor="t"/>
          <a:lstStyle/>
          <a:p>
            <a:pPr marL="0" marR="0" lvl="1" indent="0" algn="ctr" defTabSz="685800" rtl="0" eaLnBrk="1" fontAlgn="auto" latinLnBrk="0" hangingPunct="1">
              <a:lnSpc>
                <a:spcPct val="90000"/>
              </a:lnSpc>
              <a:spcBef>
                <a:spcPts val="90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ea typeface="+mn-ea"/>
              <a:cs typeface="Arial" panose="020B0604020202020204" pitchFamily="34" charset="0"/>
            </a:endParaRPr>
          </a:p>
        </p:txBody>
      </p:sp>
      <p:sp>
        <p:nvSpPr>
          <p:cNvPr id="139" name="Rectangle 41">
            <a:extLst>
              <a:ext uri="{FF2B5EF4-FFF2-40B4-BE49-F238E27FC236}">
                <a16:creationId xmlns:a16="http://schemas.microsoft.com/office/drawing/2014/main" id="{06ED050E-B977-A1B4-6225-F1B91A11476B}"/>
              </a:ext>
            </a:extLst>
          </p:cNvPr>
          <p:cNvSpPr/>
          <p:nvPr/>
        </p:nvSpPr>
        <p:spPr>
          <a:xfrm>
            <a:off x="4800600" y="1360693"/>
            <a:ext cx="3868807" cy="1305804"/>
          </a:xfrm>
          <a:prstGeom prst="rect">
            <a:avLst/>
          </a:prstGeom>
          <a:solidFill>
            <a:srgbClr val="2F3651">
              <a:lumMod val="20000"/>
              <a:lumOff val="80000"/>
              <a:alpha val="60000"/>
            </a:srgbClr>
          </a:solidFill>
          <a:ln w="25400" cap="flat" cmpd="sng" algn="ctr">
            <a:noFill/>
            <a:prstDash val="solid"/>
          </a:ln>
          <a:effectLst/>
        </p:spPr>
        <p:txBody>
          <a:bodyPr tIns="486000" rtlCol="0" anchor="t"/>
          <a:lstStyle/>
          <a:p>
            <a:pPr marL="0" marR="0" lvl="1" indent="0" algn="ctr" defTabSz="685800" rtl="0" eaLnBrk="1" fontAlgn="auto" latinLnBrk="0" hangingPunct="1">
              <a:lnSpc>
                <a:spcPct val="90000"/>
              </a:lnSpc>
              <a:spcBef>
                <a:spcPts val="900"/>
              </a:spcBef>
              <a:spcAft>
                <a:spcPts val="0"/>
              </a:spcAft>
              <a:buClrTx/>
              <a:buSzTx/>
              <a:buFontTx/>
              <a:buNone/>
              <a:tabLst/>
              <a:defRPr/>
            </a:pPr>
            <a:endParaRPr kumimoji="0" lang="en-US" sz="900" b="1" i="0" u="none" strike="noStrike" kern="0" cap="none" spc="0" normalizeH="0" baseline="0" noProof="0">
              <a:ln>
                <a:noFill/>
              </a:ln>
              <a:solidFill>
                <a:srgbClr val="000000"/>
              </a:solidFill>
              <a:effectLst/>
              <a:uLnTx/>
              <a:uFillTx/>
              <a:ea typeface="+mn-ea"/>
              <a:cs typeface="Arial" panose="020B0604020202020204" pitchFamily="34" charset="0"/>
            </a:endParaRPr>
          </a:p>
        </p:txBody>
      </p:sp>
      <p:grpSp>
        <p:nvGrpSpPr>
          <p:cNvPr id="140" name="Group 83">
            <a:extLst>
              <a:ext uri="{FF2B5EF4-FFF2-40B4-BE49-F238E27FC236}">
                <a16:creationId xmlns:a16="http://schemas.microsoft.com/office/drawing/2014/main" id="{425E9E1B-6E69-3FB7-88B6-1D5BC753E4B4}"/>
              </a:ext>
            </a:extLst>
          </p:cNvPr>
          <p:cNvGrpSpPr/>
          <p:nvPr/>
        </p:nvGrpSpPr>
        <p:grpSpPr>
          <a:xfrm>
            <a:off x="977740" y="1574267"/>
            <a:ext cx="1221791" cy="1221791"/>
            <a:chOff x="1154565" y="1585067"/>
            <a:chExt cx="1629055" cy="1629055"/>
          </a:xfrm>
        </p:grpSpPr>
        <p:sp>
          <p:nvSpPr>
            <p:cNvPr id="141" name="Ovale 6">
              <a:extLst>
                <a:ext uri="{FF2B5EF4-FFF2-40B4-BE49-F238E27FC236}">
                  <a16:creationId xmlns:a16="http://schemas.microsoft.com/office/drawing/2014/main" id="{B098FE0A-588B-51E1-9977-5EF3C4C5A05C}"/>
                </a:ext>
              </a:extLst>
            </p:cNvPr>
            <p:cNvSpPr/>
            <p:nvPr/>
          </p:nvSpPr>
          <p:spPr>
            <a:xfrm>
              <a:off x="1365289" y="1795792"/>
              <a:ext cx="1207610" cy="1207607"/>
            </a:xfrm>
            <a:prstGeom prst="ellipse">
              <a:avLst/>
            </a:prstGeom>
            <a:noFill/>
            <a:ln w="57150" cap="flat" cmpd="sng" algn="ctr">
              <a:solidFill>
                <a:sysClr val="window" lastClr="FFFFFF">
                  <a:lumMod val="85000"/>
                </a:sysClr>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b="0" i="0" u="none" strike="noStrike" kern="0" cap="none" spc="0" normalizeH="0" baseline="0" noProof="0">
                <a:ln>
                  <a:noFill/>
                </a:ln>
                <a:solidFill>
                  <a:srgbClr val="000000"/>
                </a:solidFill>
                <a:effectLst/>
                <a:uLnTx/>
                <a:uFillTx/>
                <a:ea typeface="+mn-ea"/>
                <a:cs typeface="Arial" panose="020B0604020202020204" pitchFamily="34" charset="0"/>
              </a:endParaRPr>
            </a:p>
          </p:txBody>
        </p:sp>
        <p:graphicFrame>
          <p:nvGraphicFramePr>
            <p:cNvPr id="142" name="Grafico 5">
              <a:extLst>
                <a:ext uri="{FF2B5EF4-FFF2-40B4-BE49-F238E27FC236}">
                  <a16:creationId xmlns:a16="http://schemas.microsoft.com/office/drawing/2014/main" id="{E87EF4A9-1800-038F-1450-301B3DBD58A8}"/>
                </a:ext>
              </a:extLst>
            </p:cNvPr>
            <p:cNvGraphicFramePr>
              <a:graphicFrameLocks noChangeAspect="1"/>
            </p:cNvGraphicFramePr>
            <p:nvPr/>
          </p:nvGraphicFramePr>
          <p:xfrm>
            <a:off x="1154565" y="1585067"/>
            <a:ext cx="1629055" cy="1629055"/>
          </p:xfrm>
          <a:graphic>
            <a:graphicData uri="http://schemas.openxmlformats.org/drawingml/2006/chart">
              <c:chart xmlns:c="http://schemas.openxmlformats.org/drawingml/2006/chart" xmlns:r="http://schemas.openxmlformats.org/officeDocument/2006/relationships" r:id="rId3"/>
            </a:graphicData>
          </a:graphic>
        </p:graphicFrame>
        <p:sp>
          <p:nvSpPr>
            <p:cNvPr id="143" name="CasellaDiTesto 15">
              <a:extLst>
                <a:ext uri="{FF2B5EF4-FFF2-40B4-BE49-F238E27FC236}">
                  <a16:creationId xmlns:a16="http://schemas.microsoft.com/office/drawing/2014/main" id="{15A2380A-4926-1638-6980-6DA671B5DB16}"/>
                </a:ext>
              </a:extLst>
            </p:cNvPr>
            <p:cNvSpPr txBox="1"/>
            <p:nvPr/>
          </p:nvSpPr>
          <p:spPr>
            <a:xfrm>
              <a:off x="1382094" y="2214930"/>
              <a:ext cx="1119966" cy="369332"/>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100000"/>
                </a:lnSpc>
                <a:spcBef>
                  <a:spcPts val="225"/>
                </a:spcBef>
                <a:spcAft>
                  <a:spcPts val="0"/>
                </a:spcAft>
                <a:buClrTx/>
                <a:buSzTx/>
                <a:buFontTx/>
                <a:buNone/>
                <a:tabLst/>
                <a:defRPr/>
              </a:pPr>
              <a:r>
                <a:rPr kumimoji="0" lang="en-US" b="1" i="0" u="none" strike="noStrike" kern="0" cap="none" spc="0" normalizeH="0" baseline="0" noProof="0">
                  <a:ln>
                    <a:noFill/>
                  </a:ln>
                  <a:solidFill>
                    <a:srgbClr val="347475"/>
                  </a:solidFill>
                  <a:effectLst/>
                  <a:uLnTx/>
                  <a:uFillTx/>
                  <a:ea typeface="+mn-ea"/>
                  <a:cs typeface="Arial" panose="020B0604020202020204" pitchFamily="34" charset="0"/>
                </a:rPr>
                <a:t>33,5</a:t>
              </a:r>
              <a:r>
                <a:rPr kumimoji="0" lang="en-US" sz="1100" b="1" i="0" u="none" strike="noStrike" kern="0" cap="none" spc="0" normalizeH="0" baseline="0" noProof="0">
                  <a:ln>
                    <a:noFill/>
                  </a:ln>
                  <a:solidFill>
                    <a:srgbClr val="347475"/>
                  </a:solidFill>
                  <a:effectLst/>
                  <a:uLnTx/>
                  <a:uFillTx/>
                  <a:ea typeface="+mn-ea"/>
                  <a:cs typeface="Arial" panose="020B0604020202020204" pitchFamily="34" charset="0"/>
                </a:rPr>
                <a:t> </a:t>
              </a:r>
              <a:r>
                <a:rPr kumimoji="0" lang="en-US" sz="1200" b="1" i="0" u="none" strike="noStrike" kern="0" cap="none" spc="0" normalizeH="0" baseline="0" noProof="0">
                  <a:ln>
                    <a:noFill/>
                  </a:ln>
                  <a:solidFill>
                    <a:srgbClr val="347475"/>
                  </a:solidFill>
                  <a:effectLst/>
                  <a:uLnTx/>
                  <a:uFillTx/>
                  <a:ea typeface="+mn-ea"/>
                  <a:cs typeface="Arial" panose="020B0604020202020204" pitchFamily="34" charset="0"/>
                </a:rPr>
                <a:t>%</a:t>
              </a:r>
              <a:endParaRPr kumimoji="0" lang="en-US" sz="1100" b="1" i="0" u="none" strike="noStrike" kern="0" cap="none" spc="0" normalizeH="0" baseline="0" noProof="0">
                <a:ln>
                  <a:noFill/>
                </a:ln>
                <a:solidFill>
                  <a:srgbClr val="347475"/>
                </a:solidFill>
                <a:effectLst/>
                <a:uLnTx/>
                <a:uFillTx/>
                <a:ea typeface="+mn-ea"/>
                <a:cs typeface="Arial" panose="020B0604020202020204" pitchFamily="34" charset="0"/>
              </a:endParaRPr>
            </a:p>
          </p:txBody>
        </p:sp>
      </p:grpSp>
      <p:sp>
        <p:nvSpPr>
          <p:cNvPr id="144" name="Rounded Rectangle 18">
            <a:extLst>
              <a:ext uri="{FF2B5EF4-FFF2-40B4-BE49-F238E27FC236}">
                <a16:creationId xmlns:a16="http://schemas.microsoft.com/office/drawing/2014/main" id="{146C78C3-AFC8-27A1-2F8B-08A3BC5B7A80}"/>
              </a:ext>
            </a:extLst>
          </p:cNvPr>
          <p:cNvSpPr/>
          <p:nvPr/>
        </p:nvSpPr>
        <p:spPr>
          <a:xfrm>
            <a:off x="2282389" y="1850831"/>
            <a:ext cx="1992795" cy="664797"/>
          </a:xfrm>
          <a:prstGeom prst="rect">
            <a:avLst/>
          </a:prstGeom>
          <a:noFill/>
          <a:ln w="38100" cap="flat" cmpd="sng" algn="ctr">
            <a:noFill/>
            <a:prstDash val="solid"/>
            <a:miter lim="800000"/>
          </a:ln>
          <a:effectLst/>
        </p:spPr>
        <p:txBody>
          <a:bodyPr lIns="0" tIns="0" rIns="0" bIns="0" rtlCol="0" anchor="ctr">
            <a:spAutoFit/>
          </a:bodyPr>
          <a:lstStyle/>
          <a:p>
            <a:pPr marL="0" marR="0" lvl="1" indent="0" algn="l" defTabSz="6858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F3651"/>
                </a:solidFill>
                <a:effectLst/>
                <a:uLnTx/>
                <a:uFillTx/>
                <a:ea typeface="+mn-ea"/>
                <a:cs typeface="+mn-cs"/>
              </a:rPr>
              <a:t>der </a:t>
            </a:r>
            <a:r>
              <a:rPr kumimoji="0" lang="en-US" sz="1200" b="0" i="0" u="none" strike="noStrike" kern="1200" cap="none" spc="0" normalizeH="0" baseline="0" noProof="0" err="1">
                <a:ln>
                  <a:noFill/>
                </a:ln>
                <a:solidFill>
                  <a:srgbClr val="2F3651"/>
                </a:solidFill>
                <a:effectLst/>
                <a:uLnTx/>
                <a:uFillTx/>
                <a:ea typeface="+mn-ea"/>
                <a:cs typeface="+mn-cs"/>
              </a:rPr>
              <a:t>Eltern</a:t>
            </a:r>
            <a:r>
              <a:rPr kumimoji="0" lang="en-US" sz="1200" b="0" i="0" u="none" strike="noStrike" kern="1200" cap="none" spc="0" normalizeH="0" baseline="0" noProof="0">
                <a:ln>
                  <a:noFill/>
                </a:ln>
                <a:solidFill>
                  <a:srgbClr val="2F3651"/>
                </a:solidFill>
                <a:effectLst/>
                <a:uLnTx/>
                <a:uFillTx/>
                <a:ea typeface="+mn-ea"/>
                <a:cs typeface="+mn-cs"/>
              </a:rPr>
              <a:t> von </a:t>
            </a:r>
            <a:r>
              <a:rPr kumimoji="0" lang="en-US" sz="1200" b="0" i="0" u="none" strike="noStrike" kern="1200" cap="none" spc="0" normalizeH="0" baseline="0" noProof="0" err="1">
                <a:ln>
                  <a:noFill/>
                </a:ln>
                <a:solidFill>
                  <a:srgbClr val="2F3651"/>
                </a:solidFill>
                <a:effectLst/>
                <a:uLnTx/>
                <a:uFillTx/>
                <a:ea typeface="+mn-ea"/>
                <a:cs typeface="+mn-cs"/>
              </a:rPr>
              <a:t>Kindern</a:t>
            </a:r>
            <a:r>
              <a:rPr kumimoji="0" lang="en-US" sz="1200" b="0" i="0" u="none" strike="noStrike" kern="1200" cap="none" spc="0" normalizeH="0" baseline="0" noProof="0">
                <a:ln>
                  <a:noFill/>
                </a:ln>
                <a:solidFill>
                  <a:srgbClr val="2F3651"/>
                </a:solidFill>
                <a:effectLst/>
                <a:uLnTx/>
                <a:uFillTx/>
                <a:ea typeface="+mn-ea"/>
                <a:cs typeface="+mn-cs"/>
              </a:rPr>
              <a:t> </a:t>
            </a:r>
            <a:r>
              <a:rPr kumimoji="0" lang="en-US" sz="1200" b="0" i="0" u="none" strike="noStrike" kern="1200" cap="none" spc="0" normalizeH="0" baseline="0" noProof="0" err="1">
                <a:ln>
                  <a:noFill/>
                </a:ln>
                <a:solidFill>
                  <a:srgbClr val="2F3651"/>
                </a:solidFill>
                <a:effectLst/>
                <a:uLnTx/>
                <a:uFillTx/>
                <a:ea typeface="+mn-ea"/>
                <a:cs typeface="+mn-cs"/>
              </a:rPr>
              <a:t>mit</a:t>
            </a:r>
            <a:r>
              <a:rPr kumimoji="0" lang="en-US" sz="1200" b="0" i="0" u="none" strike="noStrike" kern="1200" cap="none" spc="0" normalizeH="0" baseline="0" noProof="0">
                <a:ln>
                  <a:noFill/>
                </a:ln>
                <a:solidFill>
                  <a:srgbClr val="2F3651"/>
                </a:solidFill>
                <a:effectLst/>
                <a:uLnTx/>
                <a:uFillTx/>
                <a:ea typeface="+mn-ea"/>
                <a:cs typeface="+mn-cs"/>
              </a:rPr>
              <a:t> T1D </a:t>
            </a:r>
            <a:r>
              <a:rPr kumimoji="0" lang="en-US" sz="1200" b="0" i="0" u="none" strike="noStrike" kern="1200" cap="none" spc="0" normalizeH="0" baseline="0" noProof="0" err="1">
                <a:ln>
                  <a:noFill/>
                </a:ln>
                <a:solidFill>
                  <a:srgbClr val="2F3651"/>
                </a:solidFill>
                <a:effectLst/>
                <a:uLnTx/>
                <a:uFillTx/>
                <a:ea typeface="+mn-ea"/>
                <a:cs typeface="+mn-cs"/>
              </a:rPr>
              <a:t>berichteten</a:t>
            </a:r>
            <a:r>
              <a:rPr kumimoji="0" lang="en-US" sz="1200" b="0" i="0" u="none" strike="noStrike" kern="1200" cap="none" spc="0" normalizeH="0" baseline="0" noProof="0">
                <a:ln>
                  <a:noFill/>
                </a:ln>
                <a:solidFill>
                  <a:srgbClr val="2F3651"/>
                </a:solidFill>
                <a:effectLst/>
                <a:uLnTx/>
                <a:uFillTx/>
                <a:ea typeface="+mn-ea"/>
                <a:cs typeface="+mn-cs"/>
              </a:rPr>
              <a:t> von </a:t>
            </a:r>
            <a:r>
              <a:rPr kumimoji="0" lang="en-US" sz="1200" b="1" i="0" u="none" strike="noStrike" kern="1200" cap="none" spc="0" normalizeH="0" baseline="0" noProof="0">
                <a:ln>
                  <a:noFill/>
                </a:ln>
                <a:solidFill>
                  <a:srgbClr val="2F3651"/>
                </a:solidFill>
                <a:effectLst/>
                <a:uLnTx/>
                <a:uFillTx/>
                <a:ea typeface="+mn-ea"/>
                <a:cs typeface="+mn-cs"/>
              </a:rPr>
              <a:t>Stress </a:t>
            </a:r>
            <a:r>
              <a:rPr kumimoji="0" lang="en-US" sz="1200" b="1" i="0" u="none" strike="noStrike" kern="1200" cap="none" spc="0" normalizeH="0" baseline="0" noProof="0" err="1">
                <a:ln>
                  <a:noFill/>
                </a:ln>
                <a:solidFill>
                  <a:srgbClr val="2F3651"/>
                </a:solidFill>
                <a:effectLst/>
                <a:uLnTx/>
                <a:uFillTx/>
                <a:ea typeface="+mn-ea"/>
                <a:cs typeface="+mn-cs"/>
              </a:rPr>
              <a:t>bei</a:t>
            </a:r>
            <a:r>
              <a:rPr kumimoji="0" lang="en-US" sz="1200" b="1" i="0" u="none" strike="noStrike" kern="1200" cap="none" spc="0" normalizeH="0" baseline="0" noProof="0">
                <a:ln>
                  <a:noFill/>
                </a:ln>
                <a:solidFill>
                  <a:srgbClr val="2F3651"/>
                </a:solidFill>
                <a:effectLst/>
                <a:uLnTx/>
                <a:uFillTx/>
                <a:ea typeface="+mn-ea"/>
                <a:cs typeface="+mn-cs"/>
              </a:rPr>
              <a:t> der Diagnose</a:t>
            </a:r>
            <a:r>
              <a:rPr kumimoji="0" lang="en-US" sz="1200" b="0" i="0" u="none" strike="noStrike" kern="1200" cap="none" spc="0" normalizeH="0" baseline="30000" noProof="0">
                <a:ln>
                  <a:noFill/>
                </a:ln>
                <a:solidFill>
                  <a:srgbClr val="2F3651"/>
                </a:solidFill>
                <a:effectLst/>
                <a:uLnTx/>
                <a:uFillTx/>
                <a:ea typeface="+mn-ea"/>
                <a:cs typeface="+mn-cs"/>
              </a:rPr>
              <a:t>1,</a:t>
            </a:r>
            <a:r>
              <a:rPr kumimoji="0" lang="en-US" sz="1200" b="0" i="0" u="none" strike="noStrike" kern="1200" cap="none" spc="0" normalizeH="0" baseline="0" noProof="0">
                <a:ln>
                  <a:noFill/>
                </a:ln>
                <a:solidFill>
                  <a:srgbClr val="2F3651"/>
                </a:solidFill>
                <a:effectLst/>
                <a:uLnTx/>
                <a:uFillTx/>
                <a:ea typeface="+mn-ea"/>
                <a:cs typeface="+mn-cs"/>
              </a:rPr>
              <a:t>*</a:t>
            </a:r>
          </a:p>
        </p:txBody>
      </p:sp>
      <p:grpSp>
        <p:nvGrpSpPr>
          <p:cNvPr id="145" name="Group 86">
            <a:extLst>
              <a:ext uri="{FF2B5EF4-FFF2-40B4-BE49-F238E27FC236}">
                <a16:creationId xmlns:a16="http://schemas.microsoft.com/office/drawing/2014/main" id="{54D15E54-8D0A-E12E-C2B2-73835AEDF54F}"/>
              </a:ext>
            </a:extLst>
          </p:cNvPr>
          <p:cNvGrpSpPr/>
          <p:nvPr/>
        </p:nvGrpSpPr>
        <p:grpSpPr>
          <a:xfrm>
            <a:off x="5046019" y="1410272"/>
            <a:ext cx="1221791" cy="1221791"/>
            <a:chOff x="6578938" y="1464771"/>
            <a:chExt cx="1629055" cy="1629055"/>
          </a:xfrm>
        </p:grpSpPr>
        <p:sp>
          <p:nvSpPr>
            <p:cNvPr id="146" name="Ovale 6">
              <a:extLst>
                <a:ext uri="{FF2B5EF4-FFF2-40B4-BE49-F238E27FC236}">
                  <a16:creationId xmlns:a16="http://schemas.microsoft.com/office/drawing/2014/main" id="{DFB3F372-69B9-E1ED-693D-F8F3A3783098}"/>
                </a:ext>
              </a:extLst>
            </p:cNvPr>
            <p:cNvSpPr/>
            <p:nvPr/>
          </p:nvSpPr>
          <p:spPr>
            <a:xfrm>
              <a:off x="6789662" y="1688196"/>
              <a:ext cx="1207610" cy="1207607"/>
            </a:xfrm>
            <a:prstGeom prst="ellipse">
              <a:avLst/>
            </a:prstGeom>
            <a:noFill/>
            <a:ln w="57150" cap="flat" cmpd="sng" algn="ctr">
              <a:solidFill>
                <a:sysClr val="window" lastClr="FFFFFF">
                  <a:lumMod val="85000"/>
                </a:sysClr>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b="0" i="0" u="none" strike="noStrike" kern="0" cap="none" spc="0" normalizeH="0" baseline="0" noProof="0">
                <a:ln>
                  <a:noFill/>
                </a:ln>
                <a:solidFill>
                  <a:srgbClr val="000000"/>
                </a:solidFill>
                <a:effectLst/>
                <a:uLnTx/>
                <a:uFillTx/>
                <a:ea typeface="+mn-ea"/>
                <a:cs typeface="Arial" panose="020B0604020202020204" pitchFamily="34" charset="0"/>
              </a:endParaRPr>
            </a:p>
          </p:txBody>
        </p:sp>
        <p:graphicFrame>
          <p:nvGraphicFramePr>
            <p:cNvPr id="147" name="Grafico 5">
              <a:extLst>
                <a:ext uri="{FF2B5EF4-FFF2-40B4-BE49-F238E27FC236}">
                  <a16:creationId xmlns:a16="http://schemas.microsoft.com/office/drawing/2014/main" id="{EC9179DC-22D3-E062-0C65-19872F9359D1}"/>
                </a:ext>
              </a:extLst>
            </p:cNvPr>
            <p:cNvGraphicFramePr>
              <a:graphicFrameLocks noChangeAspect="1"/>
            </p:cNvGraphicFramePr>
            <p:nvPr/>
          </p:nvGraphicFramePr>
          <p:xfrm>
            <a:off x="6578938" y="1464771"/>
            <a:ext cx="1629055" cy="1629055"/>
          </p:xfrm>
          <a:graphic>
            <a:graphicData uri="http://schemas.openxmlformats.org/drawingml/2006/chart">
              <c:chart xmlns:c="http://schemas.openxmlformats.org/drawingml/2006/chart" xmlns:r="http://schemas.openxmlformats.org/officeDocument/2006/relationships" r:id="rId4"/>
            </a:graphicData>
          </a:graphic>
        </p:graphicFrame>
        <p:sp>
          <p:nvSpPr>
            <p:cNvPr id="148" name="CasellaDiTesto 15">
              <a:extLst>
                <a:ext uri="{FF2B5EF4-FFF2-40B4-BE49-F238E27FC236}">
                  <a16:creationId xmlns:a16="http://schemas.microsoft.com/office/drawing/2014/main" id="{33116D95-609D-7031-9027-E57D9DB676FE}"/>
                </a:ext>
              </a:extLst>
            </p:cNvPr>
            <p:cNvSpPr txBox="1"/>
            <p:nvPr/>
          </p:nvSpPr>
          <p:spPr>
            <a:xfrm>
              <a:off x="6982799" y="2088284"/>
              <a:ext cx="767304" cy="369332"/>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100000"/>
                </a:lnSpc>
                <a:spcBef>
                  <a:spcPts val="225"/>
                </a:spcBef>
                <a:spcAft>
                  <a:spcPts val="0"/>
                </a:spcAft>
                <a:buClrTx/>
                <a:buSzTx/>
                <a:buFontTx/>
                <a:buNone/>
                <a:tabLst/>
                <a:defRPr/>
              </a:pPr>
              <a:r>
                <a:rPr kumimoji="0" lang="en-US" b="1" i="0" u="none" strike="noStrike" kern="0" cap="none" spc="0" normalizeH="0" baseline="0" noProof="0">
                  <a:ln>
                    <a:noFill/>
                  </a:ln>
                  <a:solidFill>
                    <a:srgbClr val="2F3651"/>
                  </a:solidFill>
                  <a:effectLst/>
                  <a:uLnTx/>
                  <a:uFillTx/>
                  <a:ea typeface="+mn-ea"/>
                  <a:cs typeface="Arial" panose="020B0604020202020204" pitchFamily="34" charset="0"/>
                </a:rPr>
                <a:t>59</a:t>
              </a:r>
              <a:r>
                <a:rPr kumimoji="0" lang="en-US" sz="1100" b="1" i="0" u="none" strike="noStrike" kern="0" cap="none" spc="0" normalizeH="0" baseline="0" noProof="0">
                  <a:ln>
                    <a:noFill/>
                  </a:ln>
                  <a:solidFill>
                    <a:srgbClr val="2F3651"/>
                  </a:solidFill>
                  <a:effectLst/>
                  <a:uLnTx/>
                  <a:uFillTx/>
                  <a:ea typeface="+mn-ea"/>
                  <a:cs typeface="Arial" panose="020B0604020202020204" pitchFamily="34" charset="0"/>
                </a:rPr>
                <a:t> </a:t>
              </a:r>
              <a:r>
                <a:rPr kumimoji="0" lang="en-US" sz="1200" b="1" i="0" u="none" strike="noStrike" kern="0" cap="none" spc="0" normalizeH="0" baseline="0" noProof="0">
                  <a:ln>
                    <a:noFill/>
                  </a:ln>
                  <a:solidFill>
                    <a:srgbClr val="2F3651"/>
                  </a:solidFill>
                  <a:effectLst/>
                  <a:uLnTx/>
                  <a:uFillTx/>
                  <a:ea typeface="+mn-ea"/>
                  <a:cs typeface="Arial" panose="020B0604020202020204" pitchFamily="34" charset="0"/>
                </a:rPr>
                <a:t>%</a:t>
              </a:r>
              <a:endParaRPr kumimoji="0" lang="en-US" sz="1100" b="1" i="0" u="none" strike="noStrike" kern="0" cap="none" spc="0" normalizeH="0" baseline="0" noProof="0">
                <a:ln>
                  <a:noFill/>
                </a:ln>
                <a:solidFill>
                  <a:srgbClr val="2F3651"/>
                </a:solidFill>
                <a:effectLst/>
                <a:uLnTx/>
                <a:uFillTx/>
                <a:ea typeface="+mn-ea"/>
                <a:cs typeface="Arial" panose="020B0604020202020204" pitchFamily="34" charset="0"/>
              </a:endParaRPr>
            </a:p>
          </p:txBody>
        </p:sp>
      </p:grpSp>
      <p:grpSp>
        <p:nvGrpSpPr>
          <p:cNvPr id="149" name="Group 67">
            <a:extLst>
              <a:ext uri="{FF2B5EF4-FFF2-40B4-BE49-F238E27FC236}">
                <a16:creationId xmlns:a16="http://schemas.microsoft.com/office/drawing/2014/main" id="{E4B3600A-3195-D97A-4ECA-78D32370AC74}"/>
              </a:ext>
            </a:extLst>
          </p:cNvPr>
          <p:cNvGrpSpPr/>
          <p:nvPr/>
        </p:nvGrpSpPr>
        <p:grpSpPr>
          <a:xfrm>
            <a:off x="5389673" y="3159503"/>
            <a:ext cx="1130786" cy="499442"/>
            <a:chOff x="7909891" y="3965713"/>
            <a:chExt cx="1869016" cy="825500"/>
          </a:xfrm>
        </p:grpSpPr>
        <p:pic>
          <p:nvPicPr>
            <p:cNvPr id="150" name="Picture 54" descr="A black background with a black square&#10;&#10;Description automatically generated with medium confidence">
              <a:extLst>
                <a:ext uri="{FF2B5EF4-FFF2-40B4-BE49-F238E27FC236}">
                  <a16:creationId xmlns:a16="http://schemas.microsoft.com/office/drawing/2014/main" id="{44619170-EC50-7CA1-F258-82A612BB82A6}"/>
                </a:ext>
              </a:extLst>
            </p:cNvPr>
            <p:cNvPicPr>
              <a:picLocks noChangeAspect="1"/>
            </p:cNvPicPr>
            <p:nvPr/>
          </p:nvPicPr>
          <p:blipFill rotWithShape="1">
            <a:blip r:embed="rId5">
              <a:duotone>
                <a:srgbClr val="CC9C50">
                  <a:shade val="45000"/>
                  <a:satMod val="135000"/>
                </a:srgbClr>
                <a:prstClr val="white"/>
              </a:duotone>
            </a:blip>
            <a:srcRect l="27517" r="28635" b="12752"/>
            <a:stretch/>
          </p:blipFill>
          <p:spPr>
            <a:xfrm>
              <a:off x="9364041" y="3965713"/>
              <a:ext cx="414866" cy="825500"/>
            </a:xfrm>
            <a:prstGeom prst="rect">
              <a:avLst/>
            </a:prstGeom>
          </p:spPr>
        </p:pic>
        <p:pic>
          <p:nvPicPr>
            <p:cNvPr id="151" name="Picture 55" descr="A black background with a black square&#10;&#10;Description automatically generated with medium confidence">
              <a:extLst>
                <a:ext uri="{FF2B5EF4-FFF2-40B4-BE49-F238E27FC236}">
                  <a16:creationId xmlns:a16="http://schemas.microsoft.com/office/drawing/2014/main" id="{DC4BBA09-A86F-8506-6BB7-CA79FB8F7541}"/>
                </a:ext>
              </a:extLst>
            </p:cNvPr>
            <p:cNvPicPr>
              <a:picLocks noChangeAspect="1"/>
            </p:cNvPicPr>
            <p:nvPr/>
          </p:nvPicPr>
          <p:blipFill rotWithShape="1">
            <a:blip r:embed="rId6">
              <a:duotone>
                <a:srgbClr val="CC9C50">
                  <a:shade val="45000"/>
                  <a:satMod val="135000"/>
                </a:srgbClr>
                <a:prstClr val="white"/>
              </a:duotone>
              <a:extLst>
                <a:ext uri="{BEBA8EAE-BF5A-486C-A8C5-ECC9F3942E4B}">
                  <a14:imgProps xmlns:a14="http://schemas.microsoft.com/office/drawing/2010/main">
                    <a14:imgLayer r:embed="rId7">
                      <a14:imgEffect>
                        <a14:artisticPhotocopy/>
                      </a14:imgEffect>
                    </a14:imgLayer>
                  </a14:imgProps>
                </a:ext>
              </a:extLst>
            </a:blip>
            <a:srcRect l="27517" r="28635" b="12752"/>
            <a:stretch/>
          </p:blipFill>
          <p:spPr>
            <a:xfrm>
              <a:off x="8273429" y="3965713"/>
              <a:ext cx="414866" cy="825500"/>
            </a:xfrm>
            <a:prstGeom prst="rect">
              <a:avLst/>
            </a:prstGeom>
          </p:spPr>
        </p:pic>
        <p:pic>
          <p:nvPicPr>
            <p:cNvPr id="152" name="Picture 56" descr="A black background with a black square&#10;&#10;Description automatically generated with medium confidence">
              <a:extLst>
                <a:ext uri="{FF2B5EF4-FFF2-40B4-BE49-F238E27FC236}">
                  <a16:creationId xmlns:a16="http://schemas.microsoft.com/office/drawing/2014/main" id="{EB1D58EC-7270-195E-887D-8F3E71213F28}"/>
                </a:ext>
              </a:extLst>
            </p:cNvPr>
            <p:cNvPicPr>
              <a:picLocks noChangeAspect="1"/>
            </p:cNvPicPr>
            <p:nvPr/>
          </p:nvPicPr>
          <p:blipFill rotWithShape="1">
            <a:blip r:embed="rId6">
              <a:duotone>
                <a:srgbClr val="CC9C50">
                  <a:shade val="45000"/>
                  <a:satMod val="135000"/>
                </a:srgbClr>
                <a:prstClr val="white"/>
              </a:duotone>
              <a:extLst>
                <a:ext uri="{BEBA8EAE-BF5A-486C-A8C5-ECC9F3942E4B}">
                  <a14:imgProps xmlns:a14="http://schemas.microsoft.com/office/drawing/2010/main">
                    <a14:imgLayer r:embed="rId7">
                      <a14:imgEffect>
                        <a14:artisticPhotocopy/>
                      </a14:imgEffect>
                    </a14:imgLayer>
                  </a14:imgProps>
                </a:ext>
              </a:extLst>
            </a:blip>
            <a:srcRect l="27517" r="28635" b="12752"/>
            <a:stretch/>
          </p:blipFill>
          <p:spPr>
            <a:xfrm>
              <a:off x="8636967" y="3965713"/>
              <a:ext cx="414866" cy="825500"/>
            </a:xfrm>
            <a:prstGeom prst="rect">
              <a:avLst/>
            </a:prstGeom>
          </p:spPr>
        </p:pic>
        <p:pic>
          <p:nvPicPr>
            <p:cNvPr id="153" name="Picture 57" descr="A black background with a black square&#10;&#10;Description automatically generated with medium confidence">
              <a:extLst>
                <a:ext uri="{FF2B5EF4-FFF2-40B4-BE49-F238E27FC236}">
                  <a16:creationId xmlns:a16="http://schemas.microsoft.com/office/drawing/2014/main" id="{4B626419-3B30-6CEB-1B1A-8C5C2BE3025D}"/>
                </a:ext>
              </a:extLst>
            </p:cNvPr>
            <p:cNvPicPr>
              <a:picLocks noChangeAspect="1"/>
            </p:cNvPicPr>
            <p:nvPr/>
          </p:nvPicPr>
          <p:blipFill rotWithShape="1">
            <a:blip r:embed="rId6">
              <a:duotone>
                <a:srgbClr val="CC9C50">
                  <a:shade val="45000"/>
                  <a:satMod val="135000"/>
                </a:srgbClr>
                <a:prstClr val="white"/>
              </a:duotone>
              <a:extLst>
                <a:ext uri="{BEBA8EAE-BF5A-486C-A8C5-ECC9F3942E4B}">
                  <a14:imgProps xmlns:a14="http://schemas.microsoft.com/office/drawing/2010/main">
                    <a14:imgLayer r:embed="rId7">
                      <a14:imgEffect>
                        <a14:artisticPhotocopy/>
                      </a14:imgEffect>
                    </a14:imgLayer>
                  </a14:imgProps>
                </a:ext>
              </a:extLst>
            </a:blip>
            <a:srcRect l="27517" r="28635" b="12752"/>
            <a:stretch/>
          </p:blipFill>
          <p:spPr>
            <a:xfrm>
              <a:off x="9000505" y="3965713"/>
              <a:ext cx="414866" cy="825500"/>
            </a:xfrm>
            <a:prstGeom prst="rect">
              <a:avLst/>
            </a:prstGeom>
          </p:spPr>
        </p:pic>
        <p:pic>
          <p:nvPicPr>
            <p:cNvPr id="154" name="Picture 58" descr="A black background with a black square&#10;&#10;Description automatically generated with medium confidence">
              <a:extLst>
                <a:ext uri="{FF2B5EF4-FFF2-40B4-BE49-F238E27FC236}">
                  <a16:creationId xmlns:a16="http://schemas.microsoft.com/office/drawing/2014/main" id="{DB67FCF6-E516-5598-2220-B97CCD5601C6}"/>
                </a:ext>
              </a:extLst>
            </p:cNvPr>
            <p:cNvPicPr>
              <a:picLocks noChangeAspect="1"/>
            </p:cNvPicPr>
            <p:nvPr/>
          </p:nvPicPr>
          <p:blipFill rotWithShape="1">
            <a:blip r:embed="rId6">
              <a:duotone>
                <a:srgbClr val="CC9C50">
                  <a:shade val="45000"/>
                  <a:satMod val="135000"/>
                </a:srgbClr>
                <a:prstClr val="white"/>
              </a:duotone>
              <a:extLst>
                <a:ext uri="{BEBA8EAE-BF5A-486C-A8C5-ECC9F3942E4B}">
                  <a14:imgProps xmlns:a14="http://schemas.microsoft.com/office/drawing/2010/main">
                    <a14:imgLayer r:embed="rId7">
                      <a14:imgEffect>
                        <a14:artisticPhotocopy/>
                      </a14:imgEffect>
                    </a14:imgLayer>
                  </a14:imgProps>
                </a:ext>
              </a:extLst>
            </a:blip>
            <a:srcRect l="27517" r="28635" b="12752"/>
            <a:stretch/>
          </p:blipFill>
          <p:spPr>
            <a:xfrm>
              <a:off x="7909891" y="3965713"/>
              <a:ext cx="414866" cy="825500"/>
            </a:xfrm>
            <a:prstGeom prst="rect">
              <a:avLst/>
            </a:prstGeom>
          </p:spPr>
        </p:pic>
      </p:grpSp>
      <p:grpSp>
        <p:nvGrpSpPr>
          <p:cNvPr id="156" name="Group 68">
            <a:extLst>
              <a:ext uri="{FF2B5EF4-FFF2-40B4-BE49-F238E27FC236}">
                <a16:creationId xmlns:a16="http://schemas.microsoft.com/office/drawing/2014/main" id="{C1416B63-4A78-C5DB-3CC5-DDE999BF4561}"/>
              </a:ext>
            </a:extLst>
          </p:cNvPr>
          <p:cNvGrpSpPr/>
          <p:nvPr/>
        </p:nvGrpSpPr>
        <p:grpSpPr>
          <a:xfrm>
            <a:off x="325907" y="2367676"/>
            <a:ext cx="685800" cy="685800"/>
            <a:chOff x="285455" y="1358549"/>
            <a:chExt cx="914400" cy="914400"/>
          </a:xfrm>
        </p:grpSpPr>
        <p:sp>
          <p:nvSpPr>
            <p:cNvPr id="157" name="Oval 48">
              <a:extLst>
                <a:ext uri="{FF2B5EF4-FFF2-40B4-BE49-F238E27FC236}">
                  <a16:creationId xmlns:a16="http://schemas.microsoft.com/office/drawing/2014/main" id="{730E71D2-FAA6-5CC6-40AD-01F616DCBCF0}"/>
                </a:ext>
              </a:extLst>
            </p:cNvPr>
            <p:cNvSpPr/>
            <p:nvPr/>
          </p:nvSpPr>
          <p:spPr>
            <a:xfrm>
              <a:off x="285455" y="1358549"/>
              <a:ext cx="914400" cy="9144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sp>
          <p:nvSpPr>
            <p:cNvPr id="158" name="Freeform: Shape 64">
              <a:extLst>
                <a:ext uri="{FF2B5EF4-FFF2-40B4-BE49-F238E27FC236}">
                  <a16:creationId xmlns:a16="http://schemas.microsoft.com/office/drawing/2014/main" id="{0D97596E-95ED-EC5F-F27D-8FA711B4C7E1}"/>
                </a:ext>
              </a:extLst>
            </p:cNvPr>
            <p:cNvSpPr/>
            <p:nvPr/>
          </p:nvSpPr>
          <p:spPr>
            <a:xfrm>
              <a:off x="400153" y="1607669"/>
              <a:ext cx="671513" cy="411632"/>
            </a:xfrm>
            <a:custGeom>
              <a:avLst/>
              <a:gdLst>
                <a:gd name="connsiteX0" fmla="*/ 605364 w 714040"/>
                <a:gd name="connsiteY0" fmla="*/ 24844 h 437701"/>
                <a:gd name="connsiteX1" fmla="*/ 686865 w 714040"/>
                <a:gd name="connsiteY1" fmla="*/ 220738 h 437701"/>
                <a:gd name="connsiteX2" fmla="*/ 605364 w 714040"/>
                <a:gd name="connsiteY2" fmla="*/ 416656 h 437701"/>
                <a:gd name="connsiteX3" fmla="*/ 605118 w 714040"/>
                <a:gd name="connsiteY3" fmla="*/ 434064 h 437701"/>
                <a:gd name="connsiteX4" fmla="*/ 622599 w 714040"/>
                <a:gd name="connsiteY4" fmla="*/ 434138 h 437701"/>
                <a:gd name="connsiteX5" fmla="*/ 711487 w 714040"/>
                <a:gd name="connsiteY5" fmla="*/ 220738 h 437701"/>
                <a:gd name="connsiteX6" fmla="*/ 622599 w 714040"/>
                <a:gd name="connsiteY6" fmla="*/ 7363 h 437701"/>
                <a:gd name="connsiteX7" fmla="*/ 605118 w 714040"/>
                <a:gd name="connsiteY7" fmla="*/ 7436 h 437701"/>
                <a:gd name="connsiteX8" fmla="*/ 605364 w 714040"/>
                <a:gd name="connsiteY8" fmla="*/ 24844 h 437701"/>
                <a:gd name="connsiteX9" fmla="*/ 86575 w 714040"/>
                <a:gd name="connsiteY9" fmla="*/ 7363 h 437701"/>
                <a:gd name="connsiteX10" fmla="*/ -2554 w 714040"/>
                <a:gd name="connsiteY10" fmla="*/ 220738 h 437701"/>
                <a:gd name="connsiteX11" fmla="*/ 86575 w 714040"/>
                <a:gd name="connsiteY11" fmla="*/ 434138 h 437701"/>
                <a:gd name="connsiteX12" fmla="*/ 103815 w 714040"/>
                <a:gd name="connsiteY12" fmla="*/ 434064 h 437701"/>
                <a:gd name="connsiteX13" fmla="*/ 103815 w 714040"/>
                <a:gd name="connsiteY13" fmla="*/ 416656 h 437701"/>
                <a:gd name="connsiteX14" fmla="*/ 22068 w 714040"/>
                <a:gd name="connsiteY14" fmla="*/ 220738 h 437701"/>
                <a:gd name="connsiteX15" fmla="*/ 103815 w 714040"/>
                <a:gd name="connsiteY15" fmla="*/ 24844 h 437701"/>
                <a:gd name="connsiteX16" fmla="*/ 103815 w 714040"/>
                <a:gd name="connsiteY16" fmla="*/ 7436 h 437701"/>
                <a:gd name="connsiteX17" fmla="*/ 86575 w 714040"/>
                <a:gd name="connsiteY17" fmla="*/ 7363 h 437701"/>
                <a:gd name="connsiteX18" fmla="*/ 133854 w 714040"/>
                <a:gd name="connsiteY18" fmla="*/ 69090 h 437701"/>
                <a:gd name="connsiteX19" fmla="*/ 70820 w 714040"/>
                <a:gd name="connsiteY19" fmla="*/ 220738 h 437701"/>
                <a:gd name="connsiteX20" fmla="*/ 133854 w 714040"/>
                <a:gd name="connsiteY20" fmla="*/ 372410 h 437701"/>
                <a:gd name="connsiteX21" fmla="*/ 151334 w 714040"/>
                <a:gd name="connsiteY21" fmla="*/ 372336 h 437701"/>
                <a:gd name="connsiteX22" fmla="*/ 151334 w 714040"/>
                <a:gd name="connsiteY22" fmla="*/ 354928 h 437701"/>
                <a:gd name="connsiteX23" fmla="*/ 95442 w 714040"/>
                <a:gd name="connsiteY23" fmla="*/ 220738 h 437701"/>
                <a:gd name="connsiteX24" fmla="*/ 151334 w 714040"/>
                <a:gd name="connsiteY24" fmla="*/ 86572 h 437701"/>
                <a:gd name="connsiteX25" fmla="*/ 151334 w 714040"/>
                <a:gd name="connsiteY25" fmla="*/ 69164 h 437701"/>
                <a:gd name="connsiteX26" fmla="*/ 133854 w 714040"/>
                <a:gd name="connsiteY26" fmla="*/ 69090 h 437701"/>
                <a:gd name="connsiteX27" fmla="*/ 557845 w 714040"/>
                <a:gd name="connsiteY27" fmla="*/ 86572 h 437701"/>
                <a:gd name="connsiteX28" fmla="*/ 613738 w 714040"/>
                <a:gd name="connsiteY28" fmla="*/ 220738 h 437701"/>
                <a:gd name="connsiteX29" fmla="*/ 557845 w 714040"/>
                <a:gd name="connsiteY29" fmla="*/ 354928 h 437701"/>
                <a:gd name="connsiteX30" fmla="*/ 557845 w 714040"/>
                <a:gd name="connsiteY30" fmla="*/ 372336 h 437701"/>
                <a:gd name="connsiteX31" fmla="*/ 575080 w 714040"/>
                <a:gd name="connsiteY31" fmla="*/ 372410 h 437701"/>
                <a:gd name="connsiteX32" fmla="*/ 638360 w 714040"/>
                <a:gd name="connsiteY32" fmla="*/ 220738 h 437701"/>
                <a:gd name="connsiteX33" fmla="*/ 575080 w 714040"/>
                <a:gd name="connsiteY33" fmla="*/ 69090 h 437701"/>
                <a:gd name="connsiteX34" fmla="*/ 557845 w 714040"/>
                <a:gd name="connsiteY34" fmla="*/ 69164 h 437701"/>
                <a:gd name="connsiteX35" fmla="*/ 557845 w 714040"/>
                <a:gd name="connsiteY35" fmla="*/ 86572 h 437701"/>
                <a:gd name="connsiteX36" fmla="*/ 317780 w 714040"/>
                <a:gd name="connsiteY36" fmla="*/ 20265 h 437701"/>
                <a:gd name="connsiteX37" fmla="*/ 164631 w 714040"/>
                <a:gd name="connsiteY37" fmla="*/ 263236 h 437701"/>
                <a:gd name="connsiteX38" fmla="*/ 163399 w 714040"/>
                <a:gd name="connsiteY38" fmla="*/ 307358 h 437701"/>
                <a:gd name="connsiteX39" fmla="*/ 201564 w 714040"/>
                <a:gd name="connsiteY39" fmla="*/ 329814 h 437701"/>
                <a:gd name="connsiteX40" fmla="*/ 507615 w 714040"/>
                <a:gd name="connsiteY40" fmla="*/ 329814 h 437701"/>
                <a:gd name="connsiteX41" fmla="*/ 545781 w 714040"/>
                <a:gd name="connsiteY41" fmla="*/ 307358 h 437701"/>
                <a:gd name="connsiteX42" fmla="*/ 544302 w 714040"/>
                <a:gd name="connsiteY42" fmla="*/ 263211 h 437701"/>
                <a:gd name="connsiteX43" fmla="*/ 391400 w 714040"/>
                <a:gd name="connsiteY43" fmla="*/ 20265 h 437701"/>
                <a:gd name="connsiteX44" fmla="*/ 354467 w 714040"/>
                <a:gd name="connsiteY44" fmla="*/ 1 h 437701"/>
                <a:gd name="connsiteX45" fmla="*/ 317780 w 714040"/>
                <a:gd name="connsiteY45" fmla="*/ 20265 h 437701"/>
                <a:gd name="connsiteX46" fmla="*/ 338705 w 714040"/>
                <a:gd name="connsiteY46" fmla="*/ 33388 h 437701"/>
                <a:gd name="connsiteX47" fmla="*/ 354467 w 714040"/>
                <a:gd name="connsiteY47" fmla="*/ 24623 h 437701"/>
                <a:gd name="connsiteX48" fmla="*/ 370469 w 714040"/>
                <a:gd name="connsiteY48" fmla="*/ 33388 h 437701"/>
                <a:gd name="connsiteX49" fmla="*/ 523617 w 714040"/>
                <a:gd name="connsiteY49" fmla="*/ 276359 h 437701"/>
                <a:gd name="connsiteX50" fmla="*/ 524110 w 714040"/>
                <a:gd name="connsiteY50" fmla="*/ 295466 h 437701"/>
                <a:gd name="connsiteX51" fmla="*/ 507615 w 714040"/>
                <a:gd name="connsiteY51" fmla="*/ 305192 h 437701"/>
                <a:gd name="connsiteX52" fmla="*/ 201564 w 714040"/>
                <a:gd name="connsiteY52" fmla="*/ 305192 h 437701"/>
                <a:gd name="connsiteX53" fmla="*/ 185063 w 714040"/>
                <a:gd name="connsiteY53" fmla="*/ 295466 h 437701"/>
                <a:gd name="connsiteX54" fmla="*/ 185556 w 714040"/>
                <a:gd name="connsiteY54" fmla="*/ 276359 h 437701"/>
                <a:gd name="connsiteX55" fmla="*/ 338705 w 714040"/>
                <a:gd name="connsiteY55" fmla="*/ 33388 h 437701"/>
                <a:gd name="connsiteX56" fmla="*/ 354467 w 714040"/>
                <a:gd name="connsiteY56" fmla="*/ 238367 h 437701"/>
                <a:gd name="connsiteX57" fmla="*/ 371208 w 714040"/>
                <a:gd name="connsiteY57" fmla="*/ 254987 h 437701"/>
                <a:gd name="connsiteX58" fmla="*/ 354467 w 714040"/>
                <a:gd name="connsiteY58" fmla="*/ 271582 h 437701"/>
                <a:gd name="connsiteX59" fmla="*/ 337972 w 714040"/>
                <a:gd name="connsiteY59" fmla="*/ 254987 h 437701"/>
                <a:gd name="connsiteX60" fmla="*/ 354467 w 714040"/>
                <a:gd name="connsiteY60" fmla="*/ 238367 h 437701"/>
                <a:gd name="connsiteX61" fmla="*/ 342156 w 714040"/>
                <a:gd name="connsiteY61" fmla="*/ 102749 h 437701"/>
                <a:gd name="connsiteX62" fmla="*/ 342156 w 714040"/>
                <a:gd name="connsiteY62" fmla="*/ 203601 h 437701"/>
                <a:gd name="connsiteX63" fmla="*/ 354467 w 714040"/>
                <a:gd name="connsiteY63" fmla="*/ 215912 h 437701"/>
                <a:gd name="connsiteX64" fmla="*/ 366778 w 714040"/>
                <a:gd name="connsiteY64" fmla="*/ 203601 h 437701"/>
                <a:gd name="connsiteX65" fmla="*/ 366778 w 714040"/>
                <a:gd name="connsiteY65" fmla="*/ 102749 h 437701"/>
                <a:gd name="connsiteX66" fmla="*/ 354467 w 714040"/>
                <a:gd name="connsiteY66" fmla="*/ 90438 h 437701"/>
                <a:gd name="connsiteX67" fmla="*/ 342156 w 714040"/>
                <a:gd name="connsiteY67" fmla="*/ 102749 h 437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714040" h="437701">
                  <a:moveTo>
                    <a:pt x="605364" y="24844"/>
                  </a:moveTo>
                  <a:cubicBezTo>
                    <a:pt x="655594" y="74852"/>
                    <a:pt x="686865" y="144188"/>
                    <a:pt x="686865" y="220738"/>
                  </a:cubicBezTo>
                  <a:cubicBezTo>
                    <a:pt x="686865" y="297312"/>
                    <a:pt x="655594" y="366624"/>
                    <a:pt x="605364" y="416656"/>
                  </a:cubicBezTo>
                  <a:cubicBezTo>
                    <a:pt x="600441" y="421432"/>
                    <a:pt x="600441" y="429238"/>
                    <a:pt x="605118" y="434064"/>
                  </a:cubicBezTo>
                  <a:cubicBezTo>
                    <a:pt x="610041" y="438890"/>
                    <a:pt x="617675" y="438914"/>
                    <a:pt x="622599" y="434138"/>
                  </a:cubicBezTo>
                  <a:cubicBezTo>
                    <a:pt x="677505" y="379649"/>
                    <a:pt x="711487" y="304133"/>
                    <a:pt x="711487" y="220738"/>
                  </a:cubicBezTo>
                  <a:cubicBezTo>
                    <a:pt x="711487" y="137343"/>
                    <a:pt x="677505" y="61851"/>
                    <a:pt x="622599" y="7363"/>
                  </a:cubicBezTo>
                  <a:cubicBezTo>
                    <a:pt x="617675" y="2586"/>
                    <a:pt x="610041" y="2611"/>
                    <a:pt x="605118" y="7436"/>
                  </a:cubicBezTo>
                  <a:cubicBezTo>
                    <a:pt x="600441" y="12262"/>
                    <a:pt x="600441" y="20068"/>
                    <a:pt x="605364" y="24844"/>
                  </a:cubicBezTo>
                  <a:close/>
                  <a:moveTo>
                    <a:pt x="86575" y="7363"/>
                  </a:moveTo>
                  <a:cubicBezTo>
                    <a:pt x="31422" y="61851"/>
                    <a:pt x="-2554" y="137343"/>
                    <a:pt x="-2554" y="220738"/>
                  </a:cubicBezTo>
                  <a:cubicBezTo>
                    <a:pt x="-2554" y="304133"/>
                    <a:pt x="31422" y="379649"/>
                    <a:pt x="86575" y="434138"/>
                  </a:cubicBezTo>
                  <a:cubicBezTo>
                    <a:pt x="91258" y="438914"/>
                    <a:pt x="99133" y="438890"/>
                    <a:pt x="103815" y="434064"/>
                  </a:cubicBezTo>
                  <a:cubicBezTo>
                    <a:pt x="108739" y="429238"/>
                    <a:pt x="108739" y="421432"/>
                    <a:pt x="103815" y="416656"/>
                  </a:cubicBezTo>
                  <a:cubicBezTo>
                    <a:pt x="53339" y="366624"/>
                    <a:pt x="22068" y="297312"/>
                    <a:pt x="22068" y="220738"/>
                  </a:cubicBezTo>
                  <a:cubicBezTo>
                    <a:pt x="22068" y="144188"/>
                    <a:pt x="53339" y="74852"/>
                    <a:pt x="103815" y="24844"/>
                  </a:cubicBezTo>
                  <a:cubicBezTo>
                    <a:pt x="108739" y="20068"/>
                    <a:pt x="108739" y="12262"/>
                    <a:pt x="103815" y="7436"/>
                  </a:cubicBezTo>
                  <a:cubicBezTo>
                    <a:pt x="99133" y="2611"/>
                    <a:pt x="91258" y="2586"/>
                    <a:pt x="86575" y="7363"/>
                  </a:cubicBezTo>
                  <a:close/>
                  <a:moveTo>
                    <a:pt x="133854" y="69090"/>
                  </a:moveTo>
                  <a:cubicBezTo>
                    <a:pt x="94949" y="107821"/>
                    <a:pt x="70820" y="161472"/>
                    <a:pt x="70820" y="220738"/>
                  </a:cubicBezTo>
                  <a:cubicBezTo>
                    <a:pt x="70820" y="280028"/>
                    <a:pt x="94949" y="333679"/>
                    <a:pt x="133854" y="372410"/>
                  </a:cubicBezTo>
                  <a:cubicBezTo>
                    <a:pt x="138777" y="377187"/>
                    <a:pt x="146658" y="377162"/>
                    <a:pt x="151334" y="372336"/>
                  </a:cubicBezTo>
                  <a:cubicBezTo>
                    <a:pt x="156011" y="367510"/>
                    <a:pt x="156011" y="359705"/>
                    <a:pt x="151334" y="354928"/>
                  </a:cubicBezTo>
                  <a:cubicBezTo>
                    <a:pt x="116860" y="320679"/>
                    <a:pt x="95442" y="273183"/>
                    <a:pt x="95442" y="220738"/>
                  </a:cubicBezTo>
                  <a:cubicBezTo>
                    <a:pt x="95442" y="168317"/>
                    <a:pt x="116860" y="120821"/>
                    <a:pt x="151334" y="86572"/>
                  </a:cubicBezTo>
                  <a:cubicBezTo>
                    <a:pt x="156011" y="81771"/>
                    <a:pt x="156011" y="73990"/>
                    <a:pt x="151334" y="69164"/>
                  </a:cubicBezTo>
                  <a:cubicBezTo>
                    <a:pt x="146658" y="64338"/>
                    <a:pt x="138777" y="64314"/>
                    <a:pt x="133854" y="69090"/>
                  </a:cubicBezTo>
                  <a:close/>
                  <a:moveTo>
                    <a:pt x="557845" y="86572"/>
                  </a:moveTo>
                  <a:cubicBezTo>
                    <a:pt x="592314" y="120821"/>
                    <a:pt x="613738" y="168317"/>
                    <a:pt x="613738" y="220738"/>
                  </a:cubicBezTo>
                  <a:cubicBezTo>
                    <a:pt x="613738" y="273183"/>
                    <a:pt x="592314" y="320679"/>
                    <a:pt x="557845" y="354928"/>
                  </a:cubicBezTo>
                  <a:cubicBezTo>
                    <a:pt x="552922" y="359705"/>
                    <a:pt x="552922" y="367510"/>
                    <a:pt x="557845" y="372336"/>
                  </a:cubicBezTo>
                  <a:cubicBezTo>
                    <a:pt x="562522" y="377162"/>
                    <a:pt x="570403" y="377187"/>
                    <a:pt x="575080" y="372410"/>
                  </a:cubicBezTo>
                  <a:cubicBezTo>
                    <a:pt x="614231" y="333679"/>
                    <a:pt x="638360" y="280028"/>
                    <a:pt x="638360" y="220738"/>
                  </a:cubicBezTo>
                  <a:cubicBezTo>
                    <a:pt x="638360" y="161472"/>
                    <a:pt x="614231" y="107821"/>
                    <a:pt x="575080" y="69090"/>
                  </a:cubicBezTo>
                  <a:cubicBezTo>
                    <a:pt x="570403" y="64314"/>
                    <a:pt x="562522" y="64338"/>
                    <a:pt x="557845" y="69164"/>
                  </a:cubicBezTo>
                  <a:cubicBezTo>
                    <a:pt x="552922" y="73990"/>
                    <a:pt x="552922" y="81771"/>
                    <a:pt x="557845" y="86572"/>
                  </a:cubicBezTo>
                  <a:close/>
                  <a:moveTo>
                    <a:pt x="317780" y="20265"/>
                  </a:moveTo>
                  <a:lnTo>
                    <a:pt x="164631" y="263236"/>
                  </a:lnTo>
                  <a:cubicBezTo>
                    <a:pt x="156258" y="276605"/>
                    <a:pt x="155765" y="293521"/>
                    <a:pt x="163399" y="307358"/>
                  </a:cubicBezTo>
                  <a:cubicBezTo>
                    <a:pt x="171033" y="321221"/>
                    <a:pt x="185556" y="329814"/>
                    <a:pt x="201564" y="329814"/>
                  </a:cubicBezTo>
                  <a:cubicBezTo>
                    <a:pt x="281586" y="329814"/>
                    <a:pt x="427593" y="329814"/>
                    <a:pt x="507615" y="329814"/>
                  </a:cubicBezTo>
                  <a:cubicBezTo>
                    <a:pt x="523371" y="329814"/>
                    <a:pt x="538146" y="321221"/>
                    <a:pt x="545781" y="307358"/>
                  </a:cubicBezTo>
                  <a:cubicBezTo>
                    <a:pt x="553415" y="293521"/>
                    <a:pt x="552922" y="276605"/>
                    <a:pt x="544302" y="263211"/>
                  </a:cubicBezTo>
                  <a:cubicBezTo>
                    <a:pt x="503431" y="198036"/>
                    <a:pt x="430305" y="82214"/>
                    <a:pt x="391400" y="20265"/>
                  </a:cubicBezTo>
                  <a:cubicBezTo>
                    <a:pt x="383273" y="7658"/>
                    <a:pt x="369483" y="1"/>
                    <a:pt x="354467" y="1"/>
                  </a:cubicBezTo>
                  <a:cubicBezTo>
                    <a:pt x="339691" y="1"/>
                    <a:pt x="325661" y="7658"/>
                    <a:pt x="317780" y="20265"/>
                  </a:cubicBezTo>
                  <a:close/>
                  <a:moveTo>
                    <a:pt x="338705" y="33388"/>
                  </a:moveTo>
                  <a:cubicBezTo>
                    <a:pt x="342156" y="27922"/>
                    <a:pt x="348065" y="24623"/>
                    <a:pt x="354467" y="24623"/>
                  </a:cubicBezTo>
                  <a:cubicBezTo>
                    <a:pt x="361115" y="24623"/>
                    <a:pt x="367024" y="27922"/>
                    <a:pt x="370469" y="33388"/>
                  </a:cubicBezTo>
                  <a:cubicBezTo>
                    <a:pt x="370469" y="33388"/>
                    <a:pt x="523617" y="276359"/>
                    <a:pt x="523617" y="276359"/>
                  </a:cubicBezTo>
                  <a:cubicBezTo>
                    <a:pt x="527314" y="282145"/>
                    <a:pt x="527314" y="289458"/>
                    <a:pt x="524110" y="295466"/>
                  </a:cubicBezTo>
                  <a:cubicBezTo>
                    <a:pt x="520912" y="301474"/>
                    <a:pt x="514510" y="305192"/>
                    <a:pt x="507615" y="305192"/>
                  </a:cubicBezTo>
                  <a:cubicBezTo>
                    <a:pt x="427593" y="305192"/>
                    <a:pt x="281586" y="305192"/>
                    <a:pt x="201564" y="305192"/>
                  </a:cubicBezTo>
                  <a:cubicBezTo>
                    <a:pt x="194669" y="305192"/>
                    <a:pt x="188267" y="301474"/>
                    <a:pt x="185063" y="295466"/>
                  </a:cubicBezTo>
                  <a:cubicBezTo>
                    <a:pt x="181619" y="289458"/>
                    <a:pt x="181865" y="282145"/>
                    <a:pt x="185556" y="276359"/>
                  </a:cubicBezTo>
                  <a:lnTo>
                    <a:pt x="338705" y="33388"/>
                  </a:lnTo>
                  <a:close/>
                  <a:moveTo>
                    <a:pt x="354467" y="238367"/>
                  </a:moveTo>
                  <a:cubicBezTo>
                    <a:pt x="363820" y="238367"/>
                    <a:pt x="371208" y="245803"/>
                    <a:pt x="371208" y="254987"/>
                  </a:cubicBezTo>
                  <a:cubicBezTo>
                    <a:pt x="371208" y="264146"/>
                    <a:pt x="363820" y="271582"/>
                    <a:pt x="354467" y="271582"/>
                  </a:cubicBezTo>
                  <a:cubicBezTo>
                    <a:pt x="345354" y="271582"/>
                    <a:pt x="337972" y="264146"/>
                    <a:pt x="337972" y="254987"/>
                  </a:cubicBezTo>
                  <a:cubicBezTo>
                    <a:pt x="337972" y="245803"/>
                    <a:pt x="345354" y="238367"/>
                    <a:pt x="354467" y="238367"/>
                  </a:cubicBezTo>
                  <a:close/>
                  <a:moveTo>
                    <a:pt x="342156" y="102749"/>
                  </a:moveTo>
                  <a:lnTo>
                    <a:pt x="342156" y="203601"/>
                  </a:lnTo>
                  <a:cubicBezTo>
                    <a:pt x="342156" y="210396"/>
                    <a:pt x="347818" y="215912"/>
                    <a:pt x="354467" y="215912"/>
                  </a:cubicBezTo>
                  <a:cubicBezTo>
                    <a:pt x="361362" y="215912"/>
                    <a:pt x="366778" y="210396"/>
                    <a:pt x="366778" y="203601"/>
                  </a:cubicBezTo>
                  <a:lnTo>
                    <a:pt x="366778" y="102749"/>
                  </a:lnTo>
                  <a:cubicBezTo>
                    <a:pt x="366778" y="95953"/>
                    <a:pt x="361362" y="90438"/>
                    <a:pt x="354467" y="90438"/>
                  </a:cubicBezTo>
                  <a:cubicBezTo>
                    <a:pt x="347818" y="90438"/>
                    <a:pt x="342156" y="95953"/>
                    <a:pt x="342156" y="102749"/>
                  </a:cubicBezTo>
                  <a:close/>
                </a:path>
              </a:pathLst>
            </a:custGeom>
            <a:solidFill>
              <a:sysClr val="window" lastClr="FFFFFF"/>
            </a:solidFill>
            <a:ln w="24408" cap="flat">
              <a:noFill/>
              <a:prstDash val="solid"/>
              <a:round/>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a typeface="+mn-ea"/>
                <a:cs typeface="+mn-cs"/>
              </a:endParaRPr>
            </a:p>
          </p:txBody>
        </p:sp>
      </p:grpSp>
      <p:grpSp>
        <p:nvGrpSpPr>
          <p:cNvPr id="159" name="Group 81">
            <a:extLst>
              <a:ext uri="{FF2B5EF4-FFF2-40B4-BE49-F238E27FC236}">
                <a16:creationId xmlns:a16="http://schemas.microsoft.com/office/drawing/2014/main" id="{37732BBC-B8EF-D740-BA3E-9D617F7A2AB4}"/>
              </a:ext>
            </a:extLst>
          </p:cNvPr>
          <p:cNvGrpSpPr/>
          <p:nvPr/>
        </p:nvGrpSpPr>
        <p:grpSpPr>
          <a:xfrm>
            <a:off x="4455287" y="3057781"/>
            <a:ext cx="685800" cy="685800"/>
            <a:chOff x="5791295" y="3403198"/>
            <a:chExt cx="914400" cy="914400"/>
          </a:xfrm>
        </p:grpSpPr>
        <p:sp>
          <p:nvSpPr>
            <p:cNvPr id="160" name="Oval 50">
              <a:extLst>
                <a:ext uri="{FF2B5EF4-FFF2-40B4-BE49-F238E27FC236}">
                  <a16:creationId xmlns:a16="http://schemas.microsoft.com/office/drawing/2014/main" id="{83576286-6986-9FCB-582F-C70F918E4DA7}"/>
                </a:ext>
              </a:extLst>
            </p:cNvPr>
            <p:cNvSpPr/>
            <p:nvPr/>
          </p:nvSpPr>
          <p:spPr>
            <a:xfrm>
              <a:off x="5791295" y="3403198"/>
              <a:ext cx="914400" cy="9144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161" name="Graphic 62">
              <a:extLst>
                <a:ext uri="{FF2B5EF4-FFF2-40B4-BE49-F238E27FC236}">
                  <a16:creationId xmlns:a16="http://schemas.microsoft.com/office/drawing/2014/main" id="{9C372F62-1510-C58B-E57E-160DC42E65CA}"/>
                </a:ext>
              </a:extLst>
            </p:cNvPr>
            <p:cNvPicPr>
              <a:picLocks noChangeAspect="1"/>
            </p:cNvPicPr>
            <p:nvPr/>
          </p:nvPicPr>
          <p:blipFill rotWithShape="1">
            <a:blip r:embed="rId8">
              <a:extLst>
                <a:ext uri="{96DAC541-7B7A-43D3-8B79-37D633B846F1}">
                  <asvg:svgBlip xmlns:asvg="http://schemas.microsoft.com/office/drawing/2016/SVG/main" r:embed="rId9"/>
                </a:ext>
              </a:extLst>
            </a:blip>
            <a:srcRect l="11786" r="12136" b="23611"/>
            <a:stretch/>
          </p:blipFill>
          <p:spPr>
            <a:xfrm>
              <a:off x="6011932" y="3568148"/>
              <a:ext cx="480186" cy="602973"/>
            </a:xfrm>
            <a:prstGeom prst="rect">
              <a:avLst/>
            </a:prstGeom>
          </p:spPr>
        </p:pic>
      </p:grpSp>
      <p:grpSp>
        <p:nvGrpSpPr>
          <p:cNvPr id="162" name="Group 82">
            <a:extLst>
              <a:ext uri="{FF2B5EF4-FFF2-40B4-BE49-F238E27FC236}">
                <a16:creationId xmlns:a16="http://schemas.microsoft.com/office/drawing/2014/main" id="{386A179D-FE3D-E330-1726-6A4B785CB17B}"/>
              </a:ext>
            </a:extLst>
          </p:cNvPr>
          <p:cNvGrpSpPr/>
          <p:nvPr/>
        </p:nvGrpSpPr>
        <p:grpSpPr>
          <a:xfrm>
            <a:off x="977740" y="2722293"/>
            <a:ext cx="1221791" cy="1221791"/>
            <a:chOff x="916026" y="3900959"/>
            <a:chExt cx="1629055" cy="1629055"/>
          </a:xfrm>
        </p:grpSpPr>
        <p:sp>
          <p:nvSpPr>
            <p:cNvPr id="163" name="Ovale 6">
              <a:extLst>
                <a:ext uri="{FF2B5EF4-FFF2-40B4-BE49-F238E27FC236}">
                  <a16:creationId xmlns:a16="http://schemas.microsoft.com/office/drawing/2014/main" id="{E4520974-3654-3C31-4BD5-2C011208587F}"/>
                </a:ext>
              </a:extLst>
            </p:cNvPr>
            <p:cNvSpPr/>
            <p:nvPr/>
          </p:nvSpPr>
          <p:spPr>
            <a:xfrm>
              <a:off x="1126750" y="4111684"/>
              <a:ext cx="1207610" cy="1207607"/>
            </a:xfrm>
            <a:prstGeom prst="ellipse">
              <a:avLst/>
            </a:prstGeom>
            <a:noFill/>
            <a:ln w="57150" cap="flat" cmpd="sng" algn="ctr">
              <a:solidFill>
                <a:sysClr val="window" lastClr="FFFFFF">
                  <a:lumMod val="85000"/>
                </a:sysClr>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b="0" i="0" u="none" strike="noStrike" kern="0" cap="none" spc="0" normalizeH="0" baseline="0" noProof="0">
                <a:ln>
                  <a:noFill/>
                </a:ln>
                <a:solidFill>
                  <a:srgbClr val="000000"/>
                </a:solidFill>
                <a:effectLst/>
                <a:uLnTx/>
                <a:uFillTx/>
                <a:ea typeface="+mn-ea"/>
                <a:cs typeface="Arial" panose="020B0604020202020204" pitchFamily="34" charset="0"/>
              </a:endParaRPr>
            </a:p>
          </p:txBody>
        </p:sp>
        <p:graphicFrame>
          <p:nvGraphicFramePr>
            <p:cNvPr id="164" name="Grafico 5">
              <a:extLst>
                <a:ext uri="{FF2B5EF4-FFF2-40B4-BE49-F238E27FC236}">
                  <a16:creationId xmlns:a16="http://schemas.microsoft.com/office/drawing/2014/main" id="{AB0E4E92-7643-1A78-1044-9E215A8CE3AD}"/>
                </a:ext>
              </a:extLst>
            </p:cNvPr>
            <p:cNvGraphicFramePr>
              <a:graphicFrameLocks noChangeAspect="1"/>
            </p:cNvGraphicFramePr>
            <p:nvPr/>
          </p:nvGraphicFramePr>
          <p:xfrm>
            <a:off x="916026" y="3900959"/>
            <a:ext cx="1629055" cy="1629055"/>
          </p:xfrm>
          <a:graphic>
            <a:graphicData uri="http://schemas.openxmlformats.org/drawingml/2006/chart">
              <c:chart xmlns:c="http://schemas.openxmlformats.org/drawingml/2006/chart" xmlns:r="http://schemas.openxmlformats.org/officeDocument/2006/relationships" r:id="rId10"/>
            </a:graphicData>
          </a:graphic>
        </p:graphicFrame>
        <p:sp>
          <p:nvSpPr>
            <p:cNvPr id="165" name="CasellaDiTesto 15">
              <a:extLst>
                <a:ext uri="{FF2B5EF4-FFF2-40B4-BE49-F238E27FC236}">
                  <a16:creationId xmlns:a16="http://schemas.microsoft.com/office/drawing/2014/main" id="{E61C55EC-5BC9-51F4-0BC5-5E789D13EE40}"/>
                </a:ext>
              </a:extLst>
            </p:cNvPr>
            <p:cNvSpPr txBox="1"/>
            <p:nvPr/>
          </p:nvSpPr>
          <p:spPr>
            <a:xfrm>
              <a:off x="1319887" y="4530822"/>
              <a:ext cx="767304" cy="369332"/>
            </a:xfrm>
            <a:prstGeom prst="rect">
              <a:avLst/>
            </a:prstGeom>
            <a:noFill/>
          </p:spPr>
          <p:txBody>
            <a:bodyPr wrap="none" lIns="0" tIns="0" rIns="0" bIns="0" rtlCol="0" anchor="ctr" anchorCtr="0">
              <a:spAutoFit/>
            </a:bodyPr>
            <a:lstStyle/>
            <a:p>
              <a:pPr marL="0" marR="0" lvl="0" indent="0" algn="ctr" defTabSz="685800" rtl="0" eaLnBrk="1" fontAlgn="auto" latinLnBrk="0" hangingPunct="1">
                <a:lnSpc>
                  <a:spcPct val="100000"/>
                </a:lnSpc>
                <a:spcBef>
                  <a:spcPts val="225"/>
                </a:spcBef>
                <a:spcAft>
                  <a:spcPts val="0"/>
                </a:spcAft>
                <a:buClrTx/>
                <a:buSzTx/>
                <a:buFontTx/>
                <a:buNone/>
                <a:tabLst/>
                <a:defRPr/>
              </a:pPr>
              <a:r>
                <a:rPr kumimoji="0" lang="en-US" b="1" i="0" u="none" strike="noStrike" kern="0" cap="none" spc="0" normalizeH="0" baseline="0" noProof="0">
                  <a:ln>
                    <a:noFill/>
                  </a:ln>
                  <a:solidFill>
                    <a:srgbClr val="347475"/>
                  </a:solidFill>
                  <a:effectLst/>
                  <a:uLnTx/>
                  <a:uFillTx/>
                  <a:ea typeface="+mn-ea"/>
                  <a:cs typeface="Arial" panose="020B0604020202020204" pitchFamily="34" charset="0"/>
                </a:rPr>
                <a:t>19</a:t>
              </a:r>
              <a:r>
                <a:rPr kumimoji="0" lang="en-US" sz="1100" b="1" i="0" u="none" strike="noStrike" kern="0" cap="none" spc="0" normalizeH="0" baseline="0" noProof="0">
                  <a:ln>
                    <a:noFill/>
                  </a:ln>
                  <a:solidFill>
                    <a:srgbClr val="347475"/>
                  </a:solidFill>
                  <a:effectLst/>
                  <a:uLnTx/>
                  <a:uFillTx/>
                  <a:ea typeface="+mn-ea"/>
                  <a:cs typeface="Arial" panose="020B0604020202020204" pitchFamily="34" charset="0"/>
                </a:rPr>
                <a:t> </a:t>
              </a:r>
              <a:r>
                <a:rPr kumimoji="0" lang="en-US" sz="1200" b="1" i="0" u="none" strike="noStrike" kern="0" cap="none" spc="0" normalizeH="0" baseline="0" noProof="0">
                  <a:ln>
                    <a:noFill/>
                  </a:ln>
                  <a:solidFill>
                    <a:srgbClr val="347475"/>
                  </a:solidFill>
                  <a:effectLst/>
                  <a:uLnTx/>
                  <a:uFillTx/>
                  <a:ea typeface="+mn-ea"/>
                  <a:cs typeface="Arial" panose="020B0604020202020204" pitchFamily="34" charset="0"/>
                </a:rPr>
                <a:t>%</a:t>
              </a:r>
              <a:endParaRPr kumimoji="0" lang="en-US" sz="1100" b="1" i="0" u="none" strike="noStrike" kern="0" cap="none" spc="0" normalizeH="0" baseline="0" noProof="0">
                <a:ln>
                  <a:noFill/>
                </a:ln>
                <a:solidFill>
                  <a:srgbClr val="347475"/>
                </a:solidFill>
                <a:effectLst/>
                <a:uLnTx/>
                <a:uFillTx/>
                <a:ea typeface="+mn-ea"/>
                <a:cs typeface="Arial" panose="020B0604020202020204" pitchFamily="34" charset="0"/>
              </a:endParaRPr>
            </a:p>
          </p:txBody>
        </p:sp>
      </p:grpSp>
      <p:grpSp>
        <p:nvGrpSpPr>
          <p:cNvPr id="166" name="Group 80">
            <a:extLst>
              <a:ext uri="{FF2B5EF4-FFF2-40B4-BE49-F238E27FC236}">
                <a16:creationId xmlns:a16="http://schemas.microsoft.com/office/drawing/2014/main" id="{F8D50DB3-E523-DB5D-DD08-7794381F39D9}"/>
              </a:ext>
            </a:extLst>
          </p:cNvPr>
          <p:cNvGrpSpPr/>
          <p:nvPr/>
        </p:nvGrpSpPr>
        <p:grpSpPr>
          <a:xfrm>
            <a:off x="4455287" y="1645142"/>
            <a:ext cx="685800" cy="685800"/>
            <a:chOff x="5791295" y="1341637"/>
            <a:chExt cx="914400" cy="914400"/>
          </a:xfrm>
        </p:grpSpPr>
        <p:sp>
          <p:nvSpPr>
            <p:cNvPr id="167" name="Oval 49">
              <a:extLst>
                <a:ext uri="{FF2B5EF4-FFF2-40B4-BE49-F238E27FC236}">
                  <a16:creationId xmlns:a16="http://schemas.microsoft.com/office/drawing/2014/main" id="{E39072EF-9174-B4E4-93CC-7AABD24969AD}"/>
                </a:ext>
              </a:extLst>
            </p:cNvPr>
            <p:cNvSpPr/>
            <p:nvPr/>
          </p:nvSpPr>
          <p:spPr>
            <a:xfrm>
              <a:off x="5791295" y="1341637"/>
              <a:ext cx="914400" cy="9144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grpSp>
          <p:nvGrpSpPr>
            <p:cNvPr id="168" name="Group 79">
              <a:extLst>
                <a:ext uri="{FF2B5EF4-FFF2-40B4-BE49-F238E27FC236}">
                  <a16:creationId xmlns:a16="http://schemas.microsoft.com/office/drawing/2014/main" id="{42155B01-8116-04F9-05A7-B4666991F938}"/>
                </a:ext>
              </a:extLst>
            </p:cNvPr>
            <p:cNvGrpSpPr/>
            <p:nvPr/>
          </p:nvGrpSpPr>
          <p:grpSpPr>
            <a:xfrm>
              <a:off x="6000531" y="1489592"/>
              <a:ext cx="509600" cy="604852"/>
              <a:chOff x="4628930" y="1355124"/>
              <a:chExt cx="648013" cy="769137"/>
            </a:xfrm>
          </p:grpSpPr>
          <p:sp>
            <p:nvSpPr>
              <p:cNvPr id="169" name="Freeform: Shape 76">
                <a:extLst>
                  <a:ext uri="{FF2B5EF4-FFF2-40B4-BE49-F238E27FC236}">
                    <a16:creationId xmlns:a16="http://schemas.microsoft.com/office/drawing/2014/main" id="{B42F5E1E-358C-A018-8A95-942F4B3F8C04}"/>
                  </a:ext>
                </a:extLst>
              </p:cNvPr>
              <p:cNvSpPr/>
              <p:nvPr/>
            </p:nvSpPr>
            <p:spPr>
              <a:xfrm>
                <a:off x="4628930" y="1355124"/>
                <a:ext cx="648013" cy="769137"/>
              </a:xfrm>
              <a:custGeom>
                <a:avLst/>
                <a:gdLst>
                  <a:gd name="connsiteX0" fmla="*/ 112614 w 648013"/>
                  <a:gd name="connsiteY0" fmla="*/ 528089 h 769137"/>
                  <a:gd name="connsiteX1" fmla="*/ 112614 w 648013"/>
                  <a:gd name="connsiteY1" fmla="*/ 769138 h 769137"/>
                  <a:gd name="connsiteX2" fmla="*/ 413604 w 648013"/>
                  <a:gd name="connsiteY2" fmla="*/ 769138 h 769137"/>
                  <a:gd name="connsiteX3" fmla="*/ 413604 w 648013"/>
                  <a:gd name="connsiteY3" fmla="*/ 654838 h 769137"/>
                  <a:gd name="connsiteX4" fmla="*/ 460277 w 648013"/>
                  <a:gd name="connsiteY4" fmla="*/ 654838 h 769137"/>
                  <a:gd name="connsiteX5" fmla="*/ 540287 w 648013"/>
                  <a:gd name="connsiteY5" fmla="*/ 621500 h 769137"/>
                  <a:gd name="connsiteX6" fmla="*/ 572672 w 648013"/>
                  <a:gd name="connsiteY6" fmla="*/ 540538 h 769137"/>
                  <a:gd name="connsiteX7" fmla="*/ 572672 w 648013"/>
                  <a:gd name="connsiteY7" fmla="*/ 483388 h 769137"/>
                  <a:gd name="connsiteX8" fmla="*/ 614582 w 648013"/>
                  <a:gd name="connsiteY8" fmla="*/ 483388 h 769137"/>
                  <a:gd name="connsiteX9" fmla="*/ 638394 w 648013"/>
                  <a:gd name="connsiteY9" fmla="*/ 416713 h 769137"/>
                  <a:gd name="connsiteX10" fmla="*/ 572672 w 648013"/>
                  <a:gd name="connsiteY10" fmla="*/ 302413 h 769137"/>
                  <a:gd name="connsiteX11" fmla="*/ 572672 w 648013"/>
                  <a:gd name="connsiteY11" fmla="*/ 297650 h 769137"/>
                  <a:gd name="connsiteX12" fmla="*/ 297646 w 648013"/>
                  <a:gd name="connsiteY12" fmla="*/ 223 h 769137"/>
                  <a:gd name="connsiteX13" fmla="*/ 219 w 648013"/>
                  <a:gd name="connsiteY13" fmla="*/ 275248 h 769137"/>
                  <a:gd name="connsiteX14" fmla="*/ 219 w 648013"/>
                  <a:gd name="connsiteY14" fmla="*/ 297650 h 769137"/>
                  <a:gd name="connsiteX15" fmla="*/ 112614 w 648013"/>
                  <a:gd name="connsiteY15" fmla="*/ 528089 h 769137"/>
                  <a:gd name="connsiteX16" fmla="*/ 149914 w 648013"/>
                  <a:gd name="connsiteY16" fmla="*/ 56687 h 769137"/>
                  <a:gd name="connsiteX17" fmla="*/ 516368 w 648013"/>
                  <a:gd name="connsiteY17" fmla="*/ 150027 h 769137"/>
                  <a:gd name="connsiteX18" fmla="*/ 553669 w 648013"/>
                  <a:gd name="connsiteY18" fmla="*/ 296831 h 769137"/>
                  <a:gd name="connsiteX19" fmla="*/ 553669 w 648013"/>
                  <a:gd name="connsiteY19" fmla="*/ 307366 h 769137"/>
                  <a:gd name="connsiteX20" fmla="*/ 556203 w 648013"/>
                  <a:gd name="connsiteY20" fmla="*/ 311776 h 769137"/>
                  <a:gd name="connsiteX21" fmla="*/ 621926 w 648013"/>
                  <a:gd name="connsiteY21" fmla="*/ 426076 h 769137"/>
                  <a:gd name="connsiteX22" fmla="*/ 622183 w 648013"/>
                  <a:gd name="connsiteY22" fmla="*/ 426514 h 769137"/>
                  <a:gd name="connsiteX23" fmla="*/ 622459 w 648013"/>
                  <a:gd name="connsiteY23" fmla="*/ 426943 h 769137"/>
                  <a:gd name="connsiteX24" fmla="*/ 627279 w 648013"/>
                  <a:gd name="connsiteY24" fmla="*/ 453717 h 769137"/>
                  <a:gd name="connsiteX25" fmla="*/ 613334 w 648013"/>
                  <a:gd name="connsiteY25" fmla="*/ 464195 h 769137"/>
                  <a:gd name="connsiteX26" fmla="*/ 553622 w 648013"/>
                  <a:gd name="connsiteY26" fmla="*/ 464195 h 769137"/>
                  <a:gd name="connsiteX27" fmla="*/ 553622 w 648013"/>
                  <a:gd name="connsiteY27" fmla="*/ 540395 h 769137"/>
                  <a:gd name="connsiteX28" fmla="*/ 526809 w 648013"/>
                  <a:gd name="connsiteY28" fmla="*/ 607918 h 769137"/>
                  <a:gd name="connsiteX29" fmla="*/ 460277 w 648013"/>
                  <a:gd name="connsiteY29" fmla="*/ 635759 h 769137"/>
                  <a:gd name="connsiteX30" fmla="*/ 394554 w 648013"/>
                  <a:gd name="connsiteY30" fmla="*/ 635759 h 769137"/>
                  <a:gd name="connsiteX31" fmla="*/ 394554 w 648013"/>
                  <a:gd name="connsiteY31" fmla="*/ 750059 h 769137"/>
                  <a:gd name="connsiteX32" fmla="*/ 131664 w 648013"/>
                  <a:gd name="connsiteY32" fmla="*/ 750059 h 769137"/>
                  <a:gd name="connsiteX33" fmla="*/ 131664 w 648013"/>
                  <a:gd name="connsiteY33" fmla="*/ 518745 h 769137"/>
                  <a:gd name="connsiteX34" fmla="*/ 124273 w 648013"/>
                  <a:gd name="connsiteY34" fmla="*/ 513030 h 769137"/>
                  <a:gd name="connsiteX35" fmla="*/ 19269 w 648013"/>
                  <a:gd name="connsiteY35" fmla="*/ 297517 h 769137"/>
                  <a:gd name="connsiteX36" fmla="*/ 19269 w 648013"/>
                  <a:gd name="connsiteY36" fmla="*/ 297174 h 769137"/>
                  <a:gd name="connsiteX37" fmla="*/ 19269 w 648013"/>
                  <a:gd name="connsiteY37" fmla="*/ 296831 h 769137"/>
                  <a:gd name="connsiteX38" fmla="*/ 149924 w 648013"/>
                  <a:gd name="connsiteY38" fmla="*/ 56687 h 769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48013" h="769137">
                    <a:moveTo>
                      <a:pt x="112614" y="528089"/>
                    </a:moveTo>
                    <a:lnTo>
                      <a:pt x="112614" y="769138"/>
                    </a:lnTo>
                    <a:lnTo>
                      <a:pt x="413604" y="769138"/>
                    </a:lnTo>
                    <a:lnTo>
                      <a:pt x="413604" y="654838"/>
                    </a:lnTo>
                    <a:lnTo>
                      <a:pt x="460277" y="654838"/>
                    </a:lnTo>
                    <a:cubicBezTo>
                      <a:pt x="490314" y="654784"/>
                      <a:pt x="519098" y="642790"/>
                      <a:pt x="540287" y="621500"/>
                    </a:cubicBezTo>
                    <a:cubicBezTo>
                      <a:pt x="561182" y="599740"/>
                      <a:pt x="572796" y="570706"/>
                      <a:pt x="572672" y="540538"/>
                    </a:cubicBezTo>
                    <a:lnTo>
                      <a:pt x="572672" y="483388"/>
                    </a:lnTo>
                    <a:lnTo>
                      <a:pt x="614582" y="483388"/>
                    </a:lnTo>
                    <a:cubicBezTo>
                      <a:pt x="639347" y="480530"/>
                      <a:pt x="661254" y="451955"/>
                      <a:pt x="638394" y="416713"/>
                    </a:cubicBezTo>
                    <a:lnTo>
                      <a:pt x="572672" y="302413"/>
                    </a:lnTo>
                    <a:lnTo>
                      <a:pt x="572672" y="297650"/>
                    </a:lnTo>
                    <a:cubicBezTo>
                      <a:pt x="578858" y="139572"/>
                      <a:pt x="455725" y="6409"/>
                      <a:pt x="297646" y="223"/>
                    </a:cubicBezTo>
                    <a:cubicBezTo>
                      <a:pt x="139568" y="-5963"/>
                      <a:pt x="6406" y="117171"/>
                      <a:pt x="219" y="275248"/>
                    </a:cubicBezTo>
                    <a:cubicBezTo>
                      <a:pt x="-73" y="282713"/>
                      <a:pt x="-73" y="290186"/>
                      <a:pt x="219" y="297650"/>
                    </a:cubicBezTo>
                    <a:cubicBezTo>
                      <a:pt x="-109" y="387744"/>
                      <a:pt x="41416" y="472882"/>
                      <a:pt x="112614" y="528089"/>
                    </a:cubicBezTo>
                    <a:close/>
                    <a:moveTo>
                      <a:pt x="149914" y="56687"/>
                    </a:moveTo>
                    <a:cubicBezTo>
                      <a:pt x="276882" y="-18731"/>
                      <a:pt x="440950" y="23059"/>
                      <a:pt x="516368" y="150027"/>
                    </a:cubicBezTo>
                    <a:cubicBezTo>
                      <a:pt x="542691" y="194344"/>
                      <a:pt x="555645" y="245324"/>
                      <a:pt x="553669" y="296831"/>
                    </a:cubicBezTo>
                    <a:lnTo>
                      <a:pt x="553669" y="307366"/>
                    </a:lnTo>
                    <a:lnTo>
                      <a:pt x="556203" y="311776"/>
                    </a:lnTo>
                    <a:lnTo>
                      <a:pt x="621926" y="426076"/>
                    </a:lnTo>
                    <a:lnTo>
                      <a:pt x="622183" y="426514"/>
                    </a:lnTo>
                    <a:lnTo>
                      <a:pt x="622459" y="426943"/>
                    </a:lnTo>
                    <a:cubicBezTo>
                      <a:pt x="628644" y="434407"/>
                      <a:pt x="630471" y="444564"/>
                      <a:pt x="627279" y="453717"/>
                    </a:cubicBezTo>
                    <a:cubicBezTo>
                      <a:pt x="624577" y="459242"/>
                      <a:pt x="619393" y="463139"/>
                      <a:pt x="613334" y="464195"/>
                    </a:cubicBezTo>
                    <a:lnTo>
                      <a:pt x="553622" y="464195"/>
                    </a:lnTo>
                    <a:lnTo>
                      <a:pt x="553622" y="540395"/>
                    </a:lnTo>
                    <a:cubicBezTo>
                      <a:pt x="553724" y="565517"/>
                      <a:pt x="544118" y="589709"/>
                      <a:pt x="526809" y="607918"/>
                    </a:cubicBezTo>
                    <a:cubicBezTo>
                      <a:pt x="509244" y="625717"/>
                      <a:pt x="485284" y="635744"/>
                      <a:pt x="460277" y="635759"/>
                    </a:cubicBezTo>
                    <a:lnTo>
                      <a:pt x="394554" y="635759"/>
                    </a:lnTo>
                    <a:lnTo>
                      <a:pt x="394554" y="750059"/>
                    </a:lnTo>
                    <a:lnTo>
                      <a:pt x="131664" y="750059"/>
                    </a:lnTo>
                    <a:lnTo>
                      <a:pt x="131664" y="518745"/>
                    </a:lnTo>
                    <a:lnTo>
                      <a:pt x="124273" y="513030"/>
                    </a:lnTo>
                    <a:cubicBezTo>
                      <a:pt x="57580" y="461497"/>
                      <a:pt x="18748" y="381798"/>
                      <a:pt x="19269" y="297517"/>
                    </a:cubicBezTo>
                    <a:lnTo>
                      <a:pt x="19269" y="297174"/>
                    </a:lnTo>
                    <a:lnTo>
                      <a:pt x="19269" y="296831"/>
                    </a:lnTo>
                    <a:cubicBezTo>
                      <a:pt x="15402" y="198860"/>
                      <a:pt x="65567" y="106658"/>
                      <a:pt x="149924" y="56687"/>
                    </a:cubicBezTo>
                    <a:close/>
                  </a:path>
                </a:pathLst>
              </a:custGeom>
              <a:solidFill>
                <a:sysClr val="window" lastClr="FFFFFF"/>
              </a:solidFill>
              <a:ln w="9525" cap="flat">
                <a:no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a typeface="+mn-ea"/>
                  <a:cs typeface="+mn-cs"/>
                </a:endParaRPr>
              </a:p>
            </p:txBody>
          </p:sp>
          <p:pic>
            <p:nvPicPr>
              <p:cNvPr id="170" name="Graphic 78" descr="Lightning with solid fill">
                <a:extLst>
                  <a:ext uri="{FF2B5EF4-FFF2-40B4-BE49-F238E27FC236}">
                    <a16:creationId xmlns:a16="http://schemas.microsoft.com/office/drawing/2014/main" id="{69D6FEE3-4873-DC3A-9069-0A67CE1FC1E1}"/>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684643" y="1401417"/>
                <a:ext cx="453887" cy="453887"/>
              </a:xfrm>
              <a:prstGeom prst="rect">
                <a:avLst/>
              </a:prstGeom>
            </p:spPr>
          </p:pic>
        </p:grpSp>
      </p:grpSp>
      <p:sp>
        <p:nvSpPr>
          <p:cNvPr id="171" name="Rounded Rectangle 18">
            <a:extLst>
              <a:ext uri="{FF2B5EF4-FFF2-40B4-BE49-F238E27FC236}">
                <a16:creationId xmlns:a16="http://schemas.microsoft.com/office/drawing/2014/main" id="{6F94C860-583D-1C0F-536E-0329C0A3C5A6}"/>
              </a:ext>
            </a:extLst>
          </p:cNvPr>
          <p:cNvSpPr/>
          <p:nvPr/>
        </p:nvSpPr>
        <p:spPr>
          <a:xfrm>
            <a:off x="2282389" y="3083888"/>
            <a:ext cx="1992795" cy="498598"/>
          </a:xfrm>
          <a:prstGeom prst="rect">
            <a:avLst/>
          </a:prstGeom>
          <a:noFill/>
          <a:ln w="38100" cap="flat" cmpd="sng" algn="ctr">
            <a:noFill/>
            <a:prstDash val="solid"/>
            <a:miter lim="800000"/>
          </a:ln>
          <a:effectLst/>
        </p:spPr>
        <p:txBody>
          <a:bodyPr lIns="0" tIns="0" rIns="0" bIns="0" rtlCol="0" anchor="ctr">
            <a:spAutoFit/>
          </a:bodyPr>
          <a:lstStyle/>
          <a:p>
            <a:pPr marL="0" marR="0" lvl="1" indent="0" algn="l" defTabSz="6858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F3651"/>
                </a:solidFill>
                <a:effectLst/>
                <a:uLnTx/>
                <a:uFillTx/>
                <a:ea typeface="+mn-ea"/>
                <a:cs typeface="+mn-cs"/>
              </a:rPr>
              <a:t>der </a:t>
            </a:r>
            <a:r>
              <a:rPr kumimoji="0" lang="en-US" sz="1200" b="0" i="0" u="none" strike="noStrike" kern="1200" cap="none" spc="0" normalizeH="0" baseline="0" noProof="0" err="1">
                <a:ln>
                  <a:noFill/>
                </a:ln>
                <a:solidFill>
                  <a:srgbClr val="2F3651"/>
                </a:solidFill>
                <a:effectLst/>
                <a:uLnTx/>
                <a:uFillTx/>
                <a:ea typeface="+mn-ea"/>
                <a:cs typeface="+mn-cs"/>
              </a:rPr>
              <a:t>Eltern</a:t>
            </a:r>
            <a:r>
              <a:rPr kumimoji="0" lang="en-US" sz="1200" b="0" i="0" u="none" strike="noStrike" kern="1200" cap="none" spc="0" normalizeH="0" baseline="0" noProof="0">
                <a:ln>
                  <a:noFill/>
                </a:ln>
                <a:solidFill>
                  <a:srgbClr val="2F3651"/>
                </a:solidFill>
                <a:effectLst/>
                <a:uLnTx/>
                <a:uFillTx/>
                <a:ea typeface="+mn-ea"/>
                <a:cs typeface="+mn-cs"/>
              </a:rPr>
              <a:t> </a:t>
            </a:r>
            <a:r>
              <a:rPr kumimoji="0" lang="en-US" sz="1200" b="0" i="0" u="none" strike="noStrike" kern="1200" cap="none" spc="0" normalizeH="0" baseline="0" noProof="0" err="1">
                <a:ln>
                  <a:noFill/>
                </a:ln>
                <a:solidFill>
                  <a:srgbClr val="2F3651"/>
                </a:solidFill>
                <a:effectLst/>
                <a:uLnTx/>
                <a:uFillTx/>
                <a:ea typeface="+mn-ea"/>
                <a:cs typeface="+mn-cs"/>
              </a:rPr>
              <a:t>berichteten</a:t>
            </a:r>
            <a:r>
              <a:rPr kumimoji="0" lang="en-US" sz="1200" b="0" i="0" u="none" strike="noStrike" kern="1200" cap="none" spc="0" normalizeH="0" baseline="0" noProof="0">
                <a:ln>
                  <a:noFill/>
                </a:ln>
                <a:solidFill>
                  <a:srgbClr val="2F3651"/>
                </a:solidFill>
                <a:effectLst/>
                <a:uLnTx/>
                <a:uFillTx/>
                <a:ea typeface="+mn-ea"/>
                <a:cs typeface="+mn-cs"/>
              </a:rPr>
              <a:t> von </a:t>
            </a:r>
            <a:r>
              <a:rPr kumimoji="0" lang="en-US" sz="1200" b="1" i="0" u="none" strike="noStrike" kern="1200" cap="none" spc="0" normalizeH="0" baseline="0" noProof="0">
                <a:ln>
                  <a:noFill/>
                </a:ln>
                <a:solidFill>
                  <a:srgbClr val="2F3651"/>
                </a:solidFill>
                <a:effectLst/>
                <a:uLnTx/>
                <a:uFillTx/>
                <a:ea typeface="+mn-ea"/>
                <a:cs typeface="+mn-cs"/>
              </a:rPr>
              <a:t>Stress 1–4 Jahre </a:t>
            </a:r>
            <a:r>
              <a:rPr kumimoji="0" lang="en-US" sz="1200" b="1" i="0" u="none" strike="noStrike" kern="1200" cap="none" spc="0" normalizeH="0" baseline="0" noProof="0" err="1">
                <a:ln>
                  <a:noFill/>
                </a:ln>
                <a:solidFill>
                  <a:srgbClr val="2F3651"/>
                </a:solidFill>
                <a:effectLst/>
                <a:uLnTx/>
                <a:uFillTx/>
                <a:ea typeface="+mn-ea"/>
                <a:cs typeface="+mn-cs"/>
              </a:rPr>
              <a:t>nach</a:t>
            </a:r>
            <a:r>
              <a:rPr kumimoji="0" lang="en-US" sz="1200" b="1" i="0" u="none" strike="noStrike" kern="1200" cap="none" spc="0" normalizeH="0" baseline="0" noProof="0">
                <a:ln>
                  <a:noFill/>
                </a:ln>
                <a:solidFill>
                  <a:srgbClr val="2F3651"/>
                </a:solidFill>
                <a:effectLst/>
                <a:uLnTx/>
                <a:uFillTx/>
                <a:ea typeface="+mn-ea"/>
                <a:cs typeface="+mn-cs"/>
              </a:rPr>
              <a:t> der Diagnose</a:t>
            </a:r>
            <a:r>
              <a:rPr kumimoji="0" lang="en-US" sz="1200" b="0" i="0" u="none" strike="noStrike" kern="1200" cap="none" spc="0" normalizeH="0" baseline="30000" noProof="0">
                <a:ln>
                  <a:noFill/>
                </a:ln>
                <a:solidFill>
                  <a:srgbClr val="2F3651"/>
                </a:solidFill>
                <a:effectLst/>
                <a:uLnTx/>
                <a:uFillTx/>
                <a:ea typeface="+mn-ea"/>
                <a:cs typeface="+mn-cs"/>
              </a:rPr>
              <a:t>1</a:t>
            </a:r>
            <a:r>
              <a:rPr lang="en-US" sz="1200" baseline="30000">
                <a:solidFill>
                  <a:srgbClr val="2F3651"/>
                </a:solidFill>
              </a:rPr>
              <a:t>,</a:t>
            </a:r>
            <a:r>
              <a:rPr kumimoji="0" lang="en-US" sz="1200" b="0" i="0" u="none" strike="noStrike" kern="1200" cap="none" spc="0" normalizeH="0" baseline="0" noProof="0">
                <a:ln>
                  <a:noFill/>
                </a:ln>
                <a:solidFill>
                  <a:srgbClr val="2F3651"/>
                </a:solidFill>
                <a:effectLst/>
                <a:uLnTx/>
                <a:uFillTx/>
                <a:ea typeface="+mn-ea"/>
                <a:cs typeface="+mn-cs"/>
              </a:rPr>
              <a:t>*</a:t>
            </a:r>
          </a:p>
        </p:txBody>
      </p:sp>
      <p:sp>
        <p:nvSpPr>
          <p:cNvPr id="172" name="Rounded Rectangle 18">
            <a:extLst>
              <a:ext uri="{FF2B5EF4-FFF2-40B4-BE49-F238E27FC236}">
                <a16:creationId xmlns:a16="http://schemas.microsoft.com/office/drawing/2014/main" id="{88DB9726-4D92-755D-2B60-E7C92ED79353}"/>
              </a:ext>
            </a:extLst>
          </p:cNvPr>
          <p:cNvSpPr/>
          <p:nvPr/>
        </p:nvSpPr>
        <p:spPr>
          <a:xfrm>
            <a:off x="6315190" y="1603736"/>
            <a:ext cx="2305349" cy="830997"/>
          </a:xfrm>
          <a:prstGeom prst="rect">
            <a:avLst/>
          </a:prstGeom>
          <a:noFill/>
          <a:ln w="38100" cap="flat" cmpd="sng" algn="ctr">
            <a:noFill/>
            <a:prstDash val="solid"/>
            <a:miter lim="800000"/>
          </a:ln>
          <a:effectLst/>
        </p:spPr>
        <p:txBody>
          <a:bodyPr wrap="square" lIns="0" tIns="0" rIns="0" bIns="0" rtlCol="0" anchor="ctr">
            <a:spAutoFit/>
          </a:bodyPr>
          <a:lstStyle/>
          <a:p>
            <a:pPr marL="0" marR="0" lvl="1" indent="0" algn="l" defTabSz="6858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a:ln>
                  <a:noFill/>
                </a:ln>
                <a:solidFill>
                  <a:srgbClr val="2F3651"/>
                </a:solidFill>
                <a:effectLst/>
                <a:uLnTx/>
                <a:uFillTx/>
                <a:ea typeface="+mn-ea"/>
                <a:cs typeface="+mn-cs"/>
              </a:rPr>
              <a:t>der </a:t>
            </a:r>
            <a:r>
              <a:rPr kumimoji="0" lang="en-US" sz="1200" b="0" i="0" u="none" strike="noStrike" kern="1200" cap="none" spc="0" normalizeH="0" baseline="0" noProof="0" err="1">
                <a:ln>
                  <a:noFill/>
                </a:ln>
                <a:solidFill>
                  <a:srgbClr val="2F3651"/>
                </a:solidFill>
                <a:effectLst/>
                <a:uLnTx/>
                <a:uFillTx/>
                <a:ea typeface="+mn-ea"/>
                <a:cs typeface="+mn-cs"/>
              </a:rPr>
              <a:t>Eltern</a:t>
            </a:r>
            <a:r>
              <a:rPr kumimoji="0" lang="en-US" sz="1200" b="0" i="0" u="none" strike="noStrike" kern="1200" cap="none" spc="0" normalizeH="0" baseline="0" noProof="0">
                <a:ln>
                  <a:noFill/>
                </a:ln>
                <a:solidFill>
                  <a:srgbClr val="2F3651"/>
                </a:solidFill>
                <a:effectLst/>
                <a:uLnTx/>
                <a:uFillTx/>
                <a:ea typeface="+mn-ea"/>
                <a:cs typeface="+mn-cs"/>
              </a:rPr>
              <a:t> </a:t>
            </a:r>
            <a:r>
              <a:rPr kumimoji="0" lang="en-US" sz="1200" b="0" i="0" u="none" strike="noStrike" kern="1200" cap="none" spc="0" normalizeH="0" baseline="0" noProof="0" err="1">
                <a:ln>
                  <a:noFill/>
                </a:ln>
                <a:solidFill>
                  <a:srgbClr val="2F3651"/>
                </a:solidFill>
                <a:effectLst/>
                <a:uLnTx/>
                <a:uFillTx/>
                <a:ea typeface="+mn-ea"/>
                <a:cs typeface="+mn-cs"/>
              </a:rPr>
              <a:t>berichteten</a:t>
            </a:r>
            <a:r>
              <a:rPr kumimoji="0" lang="en-US" sz="1200" b="0" i="0" u="none" strike="noStrike" kern="1200" cap="none" spc="0" normalizeH="0" baseline="0" noProof="0">
                <a:ln>
                  <a:noFill/>
                </a:ln>
                <a:solidFill>
                  <a:srgbClr val="2F3651"/>
                </a:solidFill>
                <a:effectLst/>
                <a:uLnTx/>
                <a:uFillTx/>
                <a:ea typeface="+mn-ea"/>
                <a:cs typeface="+mn-cs"/>
              </a:rPr>
              <a:t>  </a:t>
            </a:r>
            <a:r>
              <a:rPr kumimoji="0" lang="en-US" sz="1200" b="1" i="0" u="none" strike="noStrike" kern="1200" cap="none" spc="0" normalizeH="0" baseline="0" noProof="0" err="1">
                <a:ln>
                  <a:noFill/>
                </a:ln>
                <a:solidFill>
                  <a:srgbClr val="2F3651"/>
                </a:solidFill>
                <a:effectLst/>
                <a:uLnTx/>
                <a:uFillTx/>
                <a:ea typeface="+mn-ea"/>
                <a:cs typeface="+mn-cs"/>
              </a:rPr>
              <a:t>über</a:t>
            </a:r>
            <a:r>
              <a:rPr kumimoji="0" lang="en-US" sz="1200" b="1" i="0" u="none" strike="noStrike" kern="1200" cap="none" spc="0" normalizeH="0" baseline="0" noProof="0">
                <a:ln>
                  <a:noFill/>
                </a:ln>
                <a:solidFill>
                  <a:srgbClr val="2F3651"/>
                </a:solidFill>
                <a:effectLst/>
                <a:uLnTx/>
                <a:uFillTx/>
                <a:ea typeface="+mn-ea"/>
                <a:cs typeface="+mn-cs"/>
              </a:rPr>
              <a:t> </a:t>
            </a:r>
            <a:r>
              <a:rPr kumimoji="0" lang="en-US" sz="1200" b="1" i="0" u="none" strike="noStrike" kern="1200" cap="none" spc="0" normalizeH="0" baseline="0" noProof="0" err="1">
                <a:ln>
                  <a:noFill/>
                </a:ln>
                <a:solidFill>
                  <a:srgbClr val="2F3651"/>
                </a:solidFill>
                <a:effectLst/>
                <a:uLnTx/>
                <a:uFillTx/>
                <a:ea typeface="+mn-ea"/>
                <a:cs typeface="+mn-cs"/>
              </a:rPr>
              <a:t>klinisch</a:t>
            </a:r>
            <a:r>
              <a:rPr kumimoji="0" lang="en-US" sz="1200" b="1" i="0" u="none" strike="noStrike" kern="1200" cap="none" spc="0" normalizeH="0" baseline="0" noProof="0">
                <a:ln>
                  <a:noFill/>
                </a:ln>
                <a:solidFill>
                  <a:srgbClr val="2F3651"/>
                </a:solidFill>
                <a:effectLst/>
                <a:uLnTx/>
                <a:uFillTx/>
                <a:ea typeface="+mn-ea"/>
                <a:cs typeface="+mn-cs"/>
              </a:rPr>
              <a:t> </a:t>
            </a:r>
            <a:r>
              <a:rPr kumimoji="0" lang="en-US" sz="1200" b="1" i="0" u="none" strike="noStrike" kern="1200" cap="none" spc="0" normalizeH="0" baseline="0" noProof="0" err="1">
                <a:ln>
                  <a:noFill/>
                </a:ln>
                <a:solidFill>
                  <a:srgbClr val="2F3651"/>
                </a:solidFill>
                <a:effectLst/>
                <a:uLnTx/>
                <a:uFillTx/>
                <a:ea typeface="+mn-ea"/>
                <a:cs typeface="+mn-cs"/>
              </a:rPr>
              <a:t>signifikante</a:t>
            </a:r>
            <a:r>
              <a:rPr kumimoji="0" lang="en-US" sz="1200" b="1" i="0" u="none" strike="noStrike" kern="1200" cap="none" spc="0" normalizeH="0" baseline="0" noProof="0">
                <a:ln>
                  <a:noFill/>
                </a:ln>
                <a:solidFill>
                  <a:srgbClr val="2F3651"/>
                </a:solidFill>
                <a:effectLst/>
                <a:uLnTx/>
                <a:uFillTx/>
                <a:ea typeface="+mn-ea"/>
                <a:cs typeface="+mn-cs"/>
              </a:rPr>
              <a:t> </a:t>
            </a:r>
            <a:r>
              <a:rPr kumimoji="0" lang="en-US" sz="1200" b="1" i="0" u="none" strike="noStrike" kern="1200" cap="none" spc="0" normalizeH="0" baseline="0" noProof="0" err="1">
                <a:ln>
                  <a:noFill/>
                </a:ln>
                <a:solidFill>
                  <a:srgbClr val="2F3651"/>
                </a:solidFill>
                <a:effectLst/>
                <a:uLnTx/>
                <a:uFillTx/>
                <a:ea typeface="+mn-ea"/>
                <a:cs typeface="+mn-cs"/>
              </a:rPr>
              <a:t>Angstzustände</a:t>
            </a:r>
            <a:r>
              <a:rPr kumimoji="0" lang="en-US" sz="1200" b="1" i="0" u="none" strike="noStrike" kern="1200" cap="none" spc="0" normalizeH="0" baseline="0" noProof="0">
                <a:ln>
                  <a:noFill/>
                </a:ln>
                <a:solidFill>
                  <a:srgbClr val="2F3651"/>
                </a:solidFill>
                <a:effectLst/>
                <a:uLnTx/>
                <a:uFillTx/>
                <a:ea typeface="+mn-ea"/>
                <a:cs typeface="+mn-cs"/>
              </a:rPr>
              <a:t> </a:t>
            </a:r>
            <a:r>
              <a:rPr kumimoji="0" lang="en-US" sz="1200" b="0" i="0" u="none" strike="noStrike" kern="1200" cap="none" spc="0" normalizeH="0" baseline="0" noProof="0" err="1">
                <a:ln>
                  <a:noFill/>
                </a:ln>
                <a:solidFill>
                  <a:srgbClr val="2F3651"/>
                </a:solidFill>
                <a:effectLst/>
                <a:uLnTx/>
                <a:uFillTx/>
                <a:ea typeface="+mn-ea"/>
                <a:cs typeface="+mn-cs"/>
              </a:rPr>
              <a:t>zum</a:t>
            </a:r>
            <a:br>
              <a:rPr kumimoji="0" lang="en-US" sz="1200" b="0" i="0" u="none" strike="noStrike" kern="1200" cap="none" spc="0" normalizeH="0" baseline="0" noProof="0">
                <a:ln>
                  <a:noFill/>
                </a:ln>
                <a:solidFill>
                  <a:srgbClr val="2F3651"/>
                </a:solidFill>
                <a:effectLst/>
                <a:uLnTx/>
                <a:uFillTx/>
                <a:ea typeface="+mn-ea"/>
                <a:cs typeface="+mn-cs"/>
              </a:rPr>
            </a:br>
            <a:r>
              <a:rPr kumimoji="0" lang="en-US" sz="1200" b="0" i="0" u="none" strike="noStrike" kern="1200" cap="none" spc="0" normalizeH="0" baseline="0" noProof="0" err="1">
                <a:ln>
                  <a:noFill/>
                </a:ln>
                <a:solidFill>
                  <a:srgbClr val="2F3651"/>
                </a:solidFill>
                <a:effectLst/>
                <a:uLnTx/>
                <a:uFillTx/>
                <a:ea typeface="+mn-ea"/>
                <a:cs typeface="+mn-cs"/>
              </a:rPr>
              <a:t>Zeitpunkt</a:t>
            </a:r>
            <a:r>
              <a:rPr kumimoji="0" lang="en-US" sz="1200" b="0" i="0" u="none" strike="noStrike" kern="1200" cap="none" spc="0" normalizeH="0" baseline="0" noProof="0">
                <a:ln>
                  <a:noFill/>
                </a:ln>
                <a:solidFill>
                  <a:srgbClr val="2F3651"/>
                </a:solidFill>
                <a:effectLst/>
                <a:uLnTx/>
                <a:uFillTx/>
                <a:ea typeface="+mn-ea"/>
                <a:cs typeface="+mn-cs"/>
              </a:rPr>
              <a:t> der Diagnose </a:t>
            </a:r>
            <a:r>
              <a:rPr kumimoji="0" lang="en-US" sz="1200" b="0" i="0" u="none" strike="noStrike" kern="1200" cap="none" spc="0" normalizeH="0" baseline="0" noProof="0" err="1">
                <a:ln>
                  <a:noFill/>
                </a:ln>
                <a:solidFill>
                  <a:srgbClr val="2F3651"/>
                </a:solidFill>
                <a:effectLst/>
                <a:uLnTx/>
                <a:uFillTx/>
                <a:ea typeface="+mn-ea"/>
                <a:cs typeface="+mn-cs"/>
              </a:rPr>
              <a:t>ihres</a:t>
            </a:r>
            <a:r>
              <a:rPr kumimoji="0" lang="en-US" sz="1200" b="0" i="0" u="none" strike="noStrike" kern="1200" cap="none" spc="0" normalizeH="0" baseline="0" noProof="0">
                <a:ln>
                  <a:noFill/>
                </a:ln>
                <a:solidFill>
                  <a:srgbClr val="2F3651"/>
                </a:solidFill>
                <a:effectLst/>
                <a:uLnTx/>
                <a:uFillTx/>
                <a:ea typeface="+mn-ea"/>
                <a:cs typeface="+mn-cs"/>
              </a:rPr>
              <a:t> Kindes</a:t>
            </a:r>
            <a:r>
              <a:rPr kumimoji="0" lang="en-US" sz="1200" b="0" i="0" u="none" strike="noStrike" kern="1200" cap="none" spc="0" normalizeH="0" baseline="30000" noProof="0">
                <a:ln>
                  <a:noFill/>
                </a:ln>
                <a:solidFill>
                  <a:srgbClr val="2F3651"/>
                </a:solidFill>
                <a:effectLst/>
                <a:uLnTx/>
                <a:uFillTx/>
                <a:ea typeface="+mn-ea"/>
                <a:cs typeface="+mn-cs"/>
              </a:rPr>
              <a:t>2</a:t>
            </a:r>
            <a:r>
              <a:rPr lang="en-US" sz="1200" baseline="30000">
                <a:solidFill>
                  <a:srgbClr val="2F3651"/>
                </a:solidFill>
              </a:rPr>
              <a:t>,</a:t>
            </a:r>
            <a:r>
              <a:rPr kumimoji="0" lang="en-US" sz="1200" b="0" i="0" u="none" strike="noStrike" kern="1200" cap="none" spc="0" normalizeH="0" baseline="30000" noProof="0">
                <a:ln>
                  <a:noFill/>
                </a:ln>
                <a:solidFill>
                  <a:srgbClr val="2F3651"/>
                </a:solidFill>
                <a:effectLst/>
                <a:uLnTx/>
                <a:uFillTx/>
                <a:ea typeface="+mn-ea"/>
                <a:cs typeface="Arial" panose="020B0604020202020204" pitchFamily="34" charset="0"/>
              </a:rPr>
              <a:t>†</a:t>
            </a:r>
            <a:endParaRPr kumimoji="0" lang="en-US" sz="1200" b="0" i="0" u="none" strike="noStrike" kern="1200" cap="none" spc="0" normalizeH="0" baseline="30000" noProof="0">
              <a:ln>
                <a:noFill/>
              </a:ln>
              <a:solidFill>
                <a:srgbClr val="2F3651"/>
              </a:solidFill>
              <a:effectLst/>
              <a:uLnTx/>
              <a:uFillTx/>
              <a:ea typeface="+mn-ea"/>
              <a:cs typeface="+mn-cs"/>
            </a:endParaRPr>
          </a:p>
        </p:txBody>
      </p:sp>
      <p:sp>
        <p:nvSpPr>
          <p:cNvPr id="173" name="Rounded Rectangle 18">
            <a:extLst>
              <a:ext uri="{FF2B5EF4-FFF2-40B4-BE49-F238E27FC236}">
                <a16:creationId xmlns:a16="http://schemas.microsoft.com/office/drawing/2014/main" id="{8245DAE0-0341-A9A9-9BD4-D273773E654C}"/>
              </a:ext>
            </a:extLst>
          </p:cNvPr>
          <p:cNvSpPr/>
          <p:nvPr/>
        </p:nvSpPr>
        <p:spPr>
          <a:xfrm>
            <a:off x="6790148" y="3060876"/>
            <a:ext cx="1917624" cy="664797"/>
          </a:xfrm>
          <a:prstGeom prst="rect">
            <a:avLst/>
          </a:prstGeom>
          <a:noFill/>
          <a:ln w="38100" cap="flat" cmpd="sng" algn="ctr">
            <a:noFill/>
            <a:prstDash val="solid"/>
            <a:miter lim="800000"/>
          </a:ln>
          <a:effectLst/>
        </p:spPr>
        <p:txBody>
          <a:bodyPr wrap="square" lIns="0" tIns="0" rIns="0" bIns="0" rtlCol="0" anchor="ctr">
            <a:spAutoFit/>
          </a:bodyPr>
          <a:lstStyle/>
          <a:p>
            <a:pPr marL="0" lvl="1" defTabSz="685800">
              <a:lnSpc>
                <a:spcPct val="90000"/>
              </a:lnSpc>
              <a:defRPr/>
            </a:pPr>
            <a:r>
              <a:rPr lang="en-US" sz="1200" b="1">
                <a:solidFill>
                  <a:srgbClr val="2F3651"/>
                </a:solidFill>
              </a:rPr>
              <a:t>Mehr </a:t>
            </a:r>
            <a:r>
              <a:rPr lang="en-US" sz="1200" b="1" err="1">
                <a:solidFill>
                  <a:srgbClr val="2F3651"/>
                </a:solidFill>
              </a:rPr>
              <a:t>als</a:t>
            </a:r>
            <a:r>
              <a:rPr lang="en-US" sz="1200" b="1">
                <a:solidFill>
                  <a:srgbClr val="2F3651"/>
                </a:solidFill>
              </a:rPr>
              <a:t> 1 von 5</a:t>
            </a:r>
            <a:br>
              <a:rPr lang="en-US" sz="1200" b="1">
                <a:solidFill>
                  <a:srgbClr val="2F3651"/>
                </a:solidFill>
              </a:rPr>
            </a:br>
            <a:r>
              <a:rPr lang="en-US" sz="1200">
                <a:solidFill>
                  <a:srgbClr val="2F3651"/>
                </a:solidFill>
              </a:rPr>
              <a:t>(22–33</a:t>
            </a:r>
            <a:r>
              <a:rPr lang="en-US" sz="900">
                <a:solidFill>
                  <a:srgbClr val="2F3651"/>
                </a:solidFill>
              </a:rPr>
              <a:t> </a:t>
            </a:r>
            <a:r>
              <a:rPr lang="en-US" sz="1200">
                <a:solidFill>
                  <a:srgbClr val="2F3651"/>
                </a:solidFill>
              </a:rPr>
              <a:t>%)</a:t>
            </a:r>
          </a:p>
          <a:p>
            <a:pPr marL="0" marR="0" lvl="1" indent="0" algn="l" defTabSz="685800" rtl="0" eaLnBrk="1" fontAlgn="auto" latinLnBrk="0" hangingPunct="1">
              <a:lnSpc>
                <a:spcPct val="90000"/>
              </a:lnSpc>
              <a:spcBef>
                <a:spcPts val="0"/>
              </a:spcBef>
              <a:spcAft>
                <a:spcPts val="0"/>
              </a:spcAft>
              <a:buClrTx/>
              <a:buSzTx/>
              <a:buFontTx/>
              <a:buNone/>
              <a:tabLst/>
              <a:defRPr/>
            </a:pPr>
            <a:r>
              <a:rPr kumimoji="0" lang="en-US" sz="1200" b="0" i="0" u="none" strike="noStrike" kern="1200" cap="none" spc="0" normalizeH="0" baseline="0" noProof="0" err="1">
                <a:ln>
                  <a:noFill/>
                </a:ln>
                <a:solidFill>
                  <a:srgbClr val="2F3651"/>
                </a:solidFill>
                <a:effectLst/>
                <a:uLnTx/>
                <a:uFillTx/>
                <a:ea typeface="+mn-ea"/>
                <a:cs typeface="+mn-cs"/>
              </a:rPr>
              <a:t>Eltern</a:t>
            </a:r>
            <a:r>
              <a:rPr kumimoji="0" lang="en-US" sz="1200" b="0" i="0" u="none" strike="noStrike" kern="1200" cap="none" spc="0" normalizeH="0" baseline="0" noProof="0">
                <a:ln>
                  <a:noFill/>
                </a:ln>
                <a:solidFill>
                  <a:srgbClr val="2F3651"/>
                </a:solidFill>
                <a:effectLst/>
                <a:uLnTx/>
                <a:uFillTx/>
                <a:ea typeface="+mn-ea"/>
                <a:cs typeface="+mn-cs"/>
              </a:rPr>
              <a:t> </a:t>
            </a:r>
            <a:r>
              <a:rPr kumimoji="0" lang="en-US" sz="1200" b="1" i="0" u="none" strike="noStrike" kern="1200" cap="none" spc="0" normalizeH="0" baseline="0" noProof="0" err="1">
                <a:ln>
                  <a:noFill/>
                </a:ln>
                <a:solidFill>
                  <a:srgbClr val="2F3651"/>
                </a:solidFill>
                <a:effectLst/>
                <a:uLnTx/>
                <a:uFillTx/>
                <a:ea typeface="+mn-ea"/>
                <a:cs typeface="+mn-cs"/>
              </a:rPr>
              <a:t>erlitten</a:t>
            </a:r>
            <a:r>
              <a:rPr kumimoji="0" lang="en-US" sz="1200" b="1" i="0" u="none" strike="noStrike" kern="1200" cap="none" spc="0" normalizeH="0" baseline="0" noProof="0">
                <a:ln>
                  <a:noFill/>
                </a:ln>
                <a:solidFill>
                  <a:srgbClr val="2F3651"/>
                </a:solidFill>
                <a:effectLst/>
                <a:uLnTx/>
                <a:uFillTx/>
                <a:ea typeface="+mn-ea"/>
                <a:cs typeface="+mn-cs"/>
              </a:rPr>
              <a:t> Depressionen</a:t>
            </a:r>
            <a:r>
              <a:rPr kumimoji="0" lang="en-US" sz="1200" b="0" i="0" u="none" strike="noStrike" kern="1200" cap="none" spc="0" normalizeH="0" baseline="30000" noProof="0">
                <a:ln>
                  <a:noFill/>
                </a:ln>
                <a:solidFill>
                  <a:srgbClr val="2F3651"/>
                </a:solidFill>
                <a:effectLst/>
                <a:uLnTx/>
                <a:uFillTx/>
                <a:ea typeface="+mn-ea"/>
                <a:cs typeface="+mn-cs"/>
              </a:rPr>
              <a:t>3,4,‡,#</a:t>
            </a:r>
            <a:r>
              <a:rPr kumimoji="0" lang="en-US" sz="1200" b="0" i="0" u="none" strike="noStrike" kern="1200" cap="none" spc="0" normalizeH="0" baseline="0" noProof="0">
                <a:ln>
                  <a:noFill/>
                </a:ln>
                <a:solidFill>
                  <a:srgbClr val="2F3651"/>
                </a:solidFill>
                <a:effectLst/>
                <a:uLnTx/>
                <a:uFillTx/>
                <a:ea typeface="+mn-ea"/>
                <a:cs typeface="+mn-cs"/>
              </a:rPr>
              <a:t> </a:t>
            </a:r>
            <a:endParaRPr kumimoji="0" lang="en-US" sz="1200" b="1" i="0" u="none" strike="noStrike" kern="1200" cap="none" spc="0" normalizeH="0" baseline="30000" noProof="0">
              <a:ln>
                <a:noFill/>
              </a:ln>
              <a:solidFill>
                <a:srgbClr val="2F3651"/>
              </a:solidFill>
              <a:effectLst/>
              <a:uLnTx/>
              <a:uFillTx/>
              <a:ea typeface="+mn-ea"/>
              <a:cs typeface="+mn-cs"/>
            </a:endParaRPr>
          </a:p>
        </p:txBody>
      </p:sp>
    </p:spTree>
    <p:extLst>
      <p:ext uri="{BB962C8B-B14F-4D97-AF65-F5344CB8AC3E}">
        <p14:creationId xmlns:p14="http://schemas.microsoft.com/office/powerpoint/2010/main" val="16566808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0491C44-E1F8-3A65-7060-F020F349BC9D}"/>
            </a:ext>
          </a:extLst>
        </p:cNvPr>
        <p:cNvGrpSpPr/>
        <p:nvPr/>
      </p:nvGrpSpPr>
      <p:grpSpPr>
        <a:xfrm>
          <a:off x="0" y="0"/>
          <a:ext cx="0" cy="0"/>
          <a:chOff x="0" y="0"/>
          <a:chExt cx="0" cy="0"/>
        </a:xfrm>
      </p:grpSpPr>
      <p:sp>
        <p:nvSpPr>
          <p:cNvPr id="7" name="Textplatzhalter 9">
            <a:extLst>
              <a:ext uri="{FF2B5EF4-FFF2-40B4-BE49-F238E27FC236}">
                <a16:creationId xmlns:a16="http://schemas.microsoft.com/office/drawing/2014/main" id="{624ED9E0-C206-F856-5ED4-BACE21932B42}"/>
              </a:ext>
            </a:extLst>
          </p:cNvPr>
          <p:cNvSpPr txBox="1">
            <a:spLocks/>
          </p:cNvSpPr>
          <p:nvPr/>
        </p:nvSpPr>
        <p:spPr>
          <a:xfrm>
            <a:off x="314922" y="113840"/>
            <a:ext cx="858703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defRPr/>
            </a:pPr>
            <a:r>
              <a:rPr lang="de-DE" sz="2000" b="1">
                <a:solidFill>
                  <a:srgbClr val="7030A0"/>
                </a:solidFill>
              </a:rPr>
              <a:t>T1D-Behandlung trug zu Sorge und psychischer Belastung der Eltern in Bezug auf die Erkrankung ihres Kindes bei</a:t>
            </a:r>
            <a:r>
              <a:rPr kumimoji="0" lang="de-DE" sz="2000" b="1" i="0" u="none" strike="noStrike" kern="1200" cap="none" spc="0" normalizeH="0" baseline="30000" noProof="0">
                <a:ln>
                  <a:noFill/>
                </a:ln>
                <a:solidFill>
                  <a:srgbClr val="7030A0"/>
                </a:solidFill>
                <a:effectLst/>
                <a:uLnTx/>
                <a:uFillTx/>
                <a:latin typeface="Verdana"/>
                <a:ea typeface="+mn-ea"/>
                <a:cs typeface="+mn-cs"/>
              </a:rPr>
              <a:t>1,2</a:t>
            </a:r>
          </a:p>
        </p:txBody>
      </p:sp>
      <p:sp>
        <p:nvSpPr>
          <p:cNvPr id="5" name="Text Placeholder 8">
            <a:extLst>
              <a:ext uri="{FF2B5EF4-FFF2-40B4-BE49-F238E27FC236}">
                <a16:creationId xmlns:a16="http://schemas.microsoft.com/office/drawing/2014/main" id="{7EDB1B9B-5EE2-D5D0-8887-AA66B16B873A}"/>
              </a:ext>
            </a:extLst>
          </p:cNvPr>
          <p:cNvSpPr txBox="1">
            <a:spLocks/>
          </p:cNvSpPr>
          <p:nvPr/>
        </p:nvSpPr>
        <p:spPr>
          <a:xfrm>
            <a:off x="411931" y="4304981"/>
            <a:ext cx="8377068" cy="77492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dirty="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defRPr/>
            </a:pP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lang="de-DE" sz="600">
                <a:solidFill>
                  <a:srgbClr val="404040"/>
                </a:solidFill>
                <a:latin typeface="Verdana"/>
              </a:rPr>
              <a:t>Die dargestellten Daten stammen aus einer Umfrage unter 105 Familien mit Kindern mit T1D und einer Kontrollgruppe von 414 Familien aus der Allgemeinbevölkerung. † Die dargestellten Daten stammen aus einer Umfrage unter Eltern von 597 Kindern im Alter von ≤ 7 Jahren mit T1D.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T1D: Typ-1-Diabetes.</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1.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Van </a:t>
            </a:r>
            <a:r>
              <a:rPr kumimoji="0" lang="en-US"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Gampelaere</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C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a:t>
            </a:r>
            <a:r>
              <a:rPr kumimoji="0" lang="en-US" sz="600" b="0" i="1"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Pediatr</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 Diabetes</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2020; 21: 395–408. </a:t>
            </a:r>
            <a:r>
              <a:rPr kumimoji="0" lang="en-US" sz="6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2.</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Harrington KR </a:t>
            </a:r>
            <a:r>
              <a:rPr kumimoji="0" lang="en-US" sz="600" b="0" i="1" u="none" strike="noStrike" kern="1200" cap="none" spc="0" normalizeH="0" baseline="0" noProof="0">
                <a:ln>
                  <a:noFill/>
                </a:ln>
                <a:solidFill>
                  <a:srgbClr val="404040"/>
                </a:solidFill>
                <a:effectLst/>
                <a:uLnTx/>
                <a:uFillTx/>
                <a:latin typeface="Verdana"/>
                <a:ea typeface="+mn-ea"/>
                <a:cs typeface="Arial" panose="020B0604020202020204" pitchFamily="34" charset="0"/>
              </a:rPr>
              <a:t>et al. J Diabetes Sci Technol </a:t>
            </a:r>
            <a:r>
              <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2017; 11: 980–7. </a:t>
            </a:r>
          </a:p>
        </p:txBody>
      </p:sp>
      <p:sp>
        <p:nvSpPr>
          <p:cNvPr id="9" name="Rectangle: Rounded Corners 6">
            <a:extLst>
              <a:ext uri="{FF2B5EF4-FFF2-40B4-BE49-F238E27FC236}">
                <a16:creationId xmlns:a16="http://schemas.microsoft.com/office/drawing/2014/main" id="{A9F33AD7-DD7B-A616-B3D3-FCF7544270C0}"/>
              </a:ext>
            </a:extLst>
          </p:cNvPr>
          <p:cNvSpPr/>
          <p:nvPr/>
        </p:nvSpPr>
        <p:spPr>
          <a:xfrm>
            <a:off x="3695439" y="1052757"/>
            <a:ext cx="5093560" cy="419781"/>
          </a:xfrm>
          <a:prstGeom prst="roundRect">
            <a:avLst>
              <a:gd name="adj" fmla="val 50000"/>
            </a:avLst>
          </a:prstGeom>
          <a:solidFill>
            <a:srgbClr val="347475"/>
          </a:solidFill>
          <a:ln w="25400" cap="flat" cmpd="sng" algn="ctr">
            <a:no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defTabSz="514350">
              <a:lnSpc>
                <a:spcPct val="90000"/>
              </a:lnSpc>
              <a:defRPr/>
            </a:pPr>
            <a:r>
              <a:rPr lang="de-DE" sz="1100">
                <a:solidFill>
                  <a:prstClr val="white"/>
                </a:solidFill>
                <a:cs typeface="Arial" panose="020B0604020202020204" pitchFamily="34" charset="0"/>
              </a:rPr>
              <a:t>Bereiche, in denen Eltern die größte Sorge wegen der Diabeteserkrankung ihres Kindes empfanden </a:t>
            </a:r>
            <a:r>
              <a:rPr kumimoji="0" lang="en-US" sz="1100" b="0" i="0" u="none" strike="noStrike" kern="1200" cap="none" spc="0" normalizeH="0" baseline="0" noProof="0">
                <a:ln>
                  <a:noFill/>
                </a:ln>
                <a:solidFill>
                  <a:prstClr val="white"/>
                </a:solidFill>
                <a:effectLst/>
                <a:uLnTx/>
                <a:uFillTx/>
                <a:ea typeface="+mn-ea"/>
                <a:cs typeface="Arial" panose="020B0604020202020204" pitchFamily="34" charset="0"/>
              </a:rPr>
              <a:t>(N = 597)</a:t>
            </a:r>
            <a:r>
              <a:rPr kumimoji="0" lang="en-US" sz="1100" b="0" i="0" u="none" strike="noStrike" kern="1200" cap="none" spc="0" normalizeH="0" baseline="30000" noProof="0">
                <a:ln>
                  <a:noFill/>
                </a:ln>
                <a:solidFill>
                  <a:prstClr val="white"/>
                </a:solidFill>
                <a:effectLst/>
                <a:uLnTx/>
                <a:uFillTx/>
                <a:ea typeface="+mn-ea"/>
                <a:cs typeface="Arial" panose="020B0604020202020204" pitchFamily="34" charset="0"/>
              </a:rPr>
              <a:t>2,†</a:t>
            </a:r>
          </a:p>
        </p:txBody>
      </p:sp>
      <p:graphicFrame>
        <p:nvGraphicFramePr>
          <p:cNvPr id="10" name="Chart 7">
            <a:extLst>
              <a:ext uri="{FF2B5EF4-FFF2-40B4-BE49-F238E27FC236}">
                <a16:creationId xmlns:a16="http://schemas.microsoft.com/office/drawing/2014/main" id="{8C64C001-353C-1B1E-EC1D-03412AA898C8}"/>
              </a:ext>
            </a:extLst>
          </p:cNvPr>
          <p:cNvGraphicFramePr/>
          <p:nvPr>
            <p:extLst>
              <p:ext uri="{D42A27DB-BD31-4B8C-83A1-F6EECF244321}">
                <p14:modId xmlns:p14="http://schemas.microsoft.com/office/powerpoint/2010/main" val="643246994"/>
              </p:ext>
            </p:extLst>
          </p:nvPr>
        </p:nvGraphicFramePr>
        <p:xfrm>
          <a:off x="3695438" y="1535438"/>
          <a:ext cx="4916888" cy="3061786"/>
        </p:xfrm>
        <a:graphic>
          <a:graphicData uri="http://schemas.openxmlformats.org/drawingml/2006/chart">
            <c:chart xmlns:c="http://schemas.openxmlformats.org/drawingml/2006/chart" xmlns:r="http://schemas.openxmlformats.org/officeDocument/2006/relationships" r:id="rId3"/>
          </a:graphicData>
        </a:graphic>
      </p:graphicFrame>
      <p:sp>
        <p:nvSpPr>
          <p:cNvPr id="11" name="Rectangle 5">
            <a:extLst>
              <a:ext uri="{FF2B5EF4-FFF2-40B4-BE49-F238E27FC236}">
                <a16:creationId xmlns:a16="http://schemas.microsoft.com/office/drawing/2014/main" id="{3C84CF06-9D3A-72D8-A585-3E55272F1E30}"/>
              </a:ext>
            </a:extLst>
          </p:cNvPr>
          <p:cNvSpPr/>
          <p:nvPr/>
        </p:nvSpPr>
        <p:spPr>
          <a:xfrm rot="5400000">
            <a:off x="917553" y="856461"/>
            <a:ext cx="1595471" cy="3430577"/>
          </a:xfrm>
          <a:prstGeom prst="round2SameRect">
            <a:avLst>
              <a:gd name="adj1" fmla="val 50000"/>
              <a:gd name="adj2" fmla="val 0"/>
            </a:avLst>
          </a:prstGeom>
          <a:solidFill>
            <a:srgbClr val="C7E7E4"/>
          </a:solidFill>
          <a:ln w="25400" cap="flat" cmpd="sng" algn="ctr">
            <a:noFill/>
            <a:prstDash val="solid"/>
          </a:ln>
          <a:effectLst/>
        </p:spPr>
        <p:txBody>
          <a:bodyPr vert="vert270" tIns="486000" bIns="378000" rtlCol="0" anchor="ctr"/>
          <a:lstStyle/>
          <a:p>
            <a:pPr lvl="0" defTabSz="685800"/>
            <a:r>
              <a:rPr lang="de-DE" sz="1400" kern="0">
                <a:solidFill>
                  <a:srgbClr val="595959"/>
                </a:solidFill>
                <a:ea typeface="Verdana" panose="020B0604030504040204" pitchFamily="34" charset="0"/>
              </a:rPr>
              <a:t>Mütter von Kindern mit (N = 100) vs. ohne T1D litten Berichten zufolge unter </a:t>
            </a:r>
            <a:r>
              <a:rPr lang="de-DE" sz="1400" b="1" kern="0">
                <a:solidFill>
                  <a:srgbClr val="595959"/>
                </a:solidFill>
                <a:ea typeface="Verdana" panose="020B0604030504040204" pitchFamily="34" charset="0"/>
              </a:rPr>
              <a:t>deutlich höherem Stress</a:t>
            </a:r>
            <a:r>
              <a:rPr lang="de-DE" sz="1400" kern="0">
                <a:solidFill>
                  <a:srgbClr val="595959"/>
                </a:solidFill>
                <a:ea typeface="Verdana" panose="020B0604030504040204" pitchFamily="34" charset="0"/>
              </a:rPr>
              <a:t>, </a:t>
            </a:r>
            <a:r>
              <a:rPr lang="de-DE" sz="1400" b="1" kern="0">
                <a:solidFill>
                  <a:srgbClr val="595959"/>
                </a:solidFill>
                <a:ea typeface="Verdana" panose="020B0604030504040204" pitchFamily="34" charset="0"/>
              </a:rPr>
              <a:t>Depressionen</a:t>
            </a:r>
            <a:r>
              <a:rPr lang="de-DE" sz="1400" kern="0">
                <a:solidFill>
                  <a:srgbClr val="595959"/>
                </a:solidFill>
                <a:ea typeface="Verdana" panose="020B0604030504040204" pitchFamily="34" charset="0"/>
              </a:rPr>
              <a:t> und </a:t>
            </a:r>
            <a:r>
              <a:rPr lang="de-DE" sz="1400" b="1" kern="0">
                <a:solidFill>
                  <a:srgbClr val="595959"/>
                </a:solidFill>
                <a:ea typeface="Verdana" panose="020B0604030504040204" pitchFamily="34" charset="0"/>
              </a:rPr>
              <a:t>Angstzuständen</a:t>
            </a:r>
            <a:r>
              <a:rPr kumimoji="0" lang="en-US" sz="1400" b="0" i="0" u="none" strike="noStrike" kern="0" cap="none" spc="0" normalizeH="0" baseline="30000" noProof="0">
                <a:ln>
                  <a:noFill/>
                </a:ln>
                <a:solidFill>
                  <a:srgbClr val="595959"/>
                </a:solidFill>
                <a:effectLst/>
                <a:uLnTx/>
                <a:uFillTx/>
                <a:ea typeface="Verdana" panose="020B0604030504040204" pitchFamily="34" charset="0"/>
                <a:cs typeface="+mn-cs"/>
              </a:rPr>
              <a:t>1,</a:t>
            </a:r>
            <a:r>
              <a:rPr kumimoji="0" lang="en-US" sz="1400" b="0" i="0" u="none" strike="noStrike" kern="0" cap="none" spc="0" normalizeH="0" baseline="0" noProof="0">
                <a:ln>
                  <a:noFill/>
                </a:ln>
                <a:solidFill>
                  <a:srgbClr val="595959"/>
                </a:solidFill>
                <a:effectLst/>
                <a:uLnTx/>
                <a:uFillTx/>
                <a:ea typeface="Verdana" panose="020B0604030504040204" pitchFamily="34" charset="0"/>
                <a:cs typeface="+mn-cs"/>
              </a:rPr>
              <a:t>*</a:t>
            </a:r>
          </a:p>
        </p:txBody>
      </p:sp>
      <p:sp>
        <p:nvSpPr>
          <p:cNvPr id="13" name="TextBox 1">
            <a:extLst>
              <a:ext uri="{FF2B5EF4-FFF2-40B4-BE49-F238E27FC236}">
                <a16:creationId xmlns:a16="http://schemas.microsoft.com/office/drawing/2014/main" id="{BED22138-3B57-6B1F-49AE-337FB0D52AA1}"/>
              </a:ext>
            </a:extLst>
          </p:cNvPr>
          <p:cNvSpPr txBox="1"/>
          <p:nvPr/>
        </p:nvSpPr>
        <p:spPr>
          <a:xfrm>
            <a:off x="3695438" y="4600110"/>
            <a:ext cx="1857881" cy="92333"/>
          </a:xfrm>
          <a:prstGeom prst="rect">
            <a:avLst/>
          </a:prstGeom>
          <a:noFill/>
        </p:spPr>
        <p:txBody>
          <a:bodyPr wrap="none" lIns="0" tIns="0" rIns="0" bIns="0" rtlCol="0">
            <a:spAutoFit/>
          </a:bodyPr>
          <a:lstStyle/>
          <a:p>
            <a:pPr defTabSz="685800">
              <a:defRPr/>
            </a:pPr>
            <a:r>
              <a:rPr lang="en-US" sz="600" err="1">
                <a:solidFill>
                  <a:srgbClr val="404040"/>
                </a:solidFill>
              </a:rPr>
              <a:t>Abbildung</a:t>
            </a:r>
            <a:r>
              <a:rPr lang="en-US" sz="600">
                <a:solidFill>
                  <a:srgbClr val="404040"/>
                </a:solidFill>
              </a:rPr>
              <a:t> </a:t>
            </a:r>
            <a:r>
              <a:rPr lang="en-US" sz="600" err="1">
                <a:solidFill>
                  <a:srgbClr val="404040"/>
                </a:solidFill>
              </a:rPr>
              <a:t>modifiziert</a:t>
            </a:r>
            <a:r>
              <a:rPr lang="en-US" sz="600">
                <a:solidFill>
                  <a:srgbClr val="404040"/>
                </a:solidFill>
              </a:rPr>
              <a:t> </a:t>
            </a:r>
            <a:r>
              <a:rPr lang="en-US" sz="600" err="1">
                <a:solidFill>
                  <a:srgbClr val="404040"/>
                </a:solidFill>
              </a:rPr>
              <a:t>nach</a:t>
            </a:r>
            <a:r>
              <a:rPr lang="en-US" sz="600">
                <a:solidFill>
                  <a:srgbClr val="404040"/>
                </a:solidFill>
              </a:rPr>
              <a:t> Harrington KR 2017</a:t>
            </a:r>
            <a:r>
              <a:rPr lang="en-US" sz="600" baseline="30000">
                <a:solidFill>
                  <a:srgbClr val="404040"/>
                </a:solidFill>
              </a:rPr>
              <a:t>2</a:t>
            </a:r>
          </a:p>
        </p:txBody>
      </p:sp>
    </p:spTree>
    <p:extLst>
      <p:ext uri="{BB962C8B-B14F-4D97-AF65-F5344CB8AC3E}">
        <p14:creationId xmlns:p14="http://schemas.microsoft.com/office/powerpoint/2010/main" val="6956702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3D6534A-A971-003B-23E7-4F230BFE7118}"/>
            </a:ext>
          </a:extLst>
        </p:cNvPr>
        <p:cNvGrpSpPr/>
        <p:nvPr/>
      </p:nvGrpSpPr>
      <p:grpSpPr>
        <a:xfrm>
          <a:off x="0" y="0"/>
          <a:ext cx="0" cy="0"/>
          <a:chOff x="0" y="0"/>
          <a:chExt cx="0" cy="0"/>
        </a:xfrm>
      </p:grpSpPr>
      <p:sp>
        <p:nvSpPr>
          <p:cNvPr id="8" name="Text Placeholder 4">
            <a:extLst>
              <a:ext uri="{FF2B5EF4-FFF2-40B4-BE49-F238E27FC236}">
                <a16:creationId xmlns:a16="http://schemas.microsoft.com/office/drawing/2014/main" id="{213678B5-F564-1118-20C2-88B846F74B85}"/>
              </a:ext>
            </a:extLst>
          </p:cNvPr>
          <p:cNvSpPr txBox="1">
            <a:spLocks/>
          </p:cNvSpPr>
          <p:nvPr/>
        </p:nvSpPr>
        <p:spPr>
          <a:xfrm>
            <a:off x="317619" y="85153"/>
            <a:ext cx="8476488" cy="463296"/>
          </a:xfrm>
          <a:prstGeom prst="rect">
            <a:avLst/>
          </a:prstGeom>
        </p:spPr>
        <p:txBody>
          <a:bodyPr/>
          <a:lstStyle>
            <a:lvl1pPr marL="0" indent="0" algn="l" defTabSz="685800" rtl="0" eaLnBrk="1" latinLnBrk="0" hangingPunct="1">
              <a:lnSpc>
                <a:spcPct val="125000"/>
              </a:lnSpc>
              <a:spcBef>
                <a:spcPts val="0"/>
              </a:spcBef>
              <a:buFont typeface="Arial" panose="020B0604020202020204" pitchFamily="34" charset="0"/>
              <a:buNone/>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125000"/>
              </a:lnSpc>
              <a:spcBef>
                <a:spcPts val="0"/>
              </a:spcBef>
              <a:spcAft>
                <a:spcPts val="0"/>
              </a:spcAft>
              <a:buClrTx/>
              <a:buSzTx/>
              <a:buFont typeface="Arial" panose="020B0604020202020204" pitchFamily="34" charset="0"/>
              <a:buNone/>
              <a:tabLst/>
              <a:defRPr/>
            </a:pPr>
            <a:r>
              <a:rPr kumimoji="0" lang="de" sz="2000" b="1" i="0" u="none" strike="noStrike" kern="1200" cap="none" spc="0" normalizeH="0" baseline="0" noProof="0">
                <a:ln>
                  <a:noFill/>
                </a:ln>
                <a:solidFill>
                  <a:srgbClr val="7030A0"/>
                </a:solidFill>
                <a:effectLst/>
                <a:uLnTx/>
                <a:uFillTx/>
                <a:latin typeface="Verdana" panose="020B0604030504040204" pitchFamily="34" charset="0"/>
                <a:ea typeface="Verdana" panose="020B0604030504040204" pitchFamily="34" charset="0"/>
              </a:rPr>
              <a:t>Zusammenfassung Krankheitslast des Typ-1-Diabetes</a:t>
            </a:r>
            <a:endParaRPr kumimoji="0" lang="en-US" sz="2000" b="1" i="0" u="none" strike="noStrike" kern="1200" cap="none" spc="0" normalizeH="0" baseline="30000" noProof="0">
              <a:ln>
                <a:noFill/>
              </a:ln>
              <a:solidFill>
                <a:srgbClr val="7030A0"/>
              </a:solidFill>
              <a:effectLst/>
              <a:uLnTx/>
              <a:uFillTx/>
              <a:latin typeface="Verdana" panose="020B0604030504040204" pitchFamily="34" charset="0"/>
              <a:ea typeface="Verdana" panose="020B0604030504040204" pitchFamily="34" charset="0"/>
            </a:endParaRPr>
          </a:p>
        </p:txBody>
      </p:sp>
      <p:sp>
        <p:nvSpPr>
          <p:cNvPr id="5" name="Textplatzhalter 4">
            <a:extLst>
              <a:ext uri="{FF2B5EF4-FFF2-40B4-BE49-F238E27FC236}">
                <a16:creationId xmlns:a16="http://schemas.microsoft.com/office/drawing/2014/main" id="{5CE2DB84-06BE-F054-EC57-ADEF902EF355}"/>
              </a:ext>
            </a:extLst>
          </p:cNvPr>
          <p:cNvSpPr>
            <a:spLocks noGrp="1"/>
          </p:cNvSpPr>
          <p:nvPr>
            <p:ph type="body" sz="quarter" idx="21"/>
          </p:nvPr>
        </p:nvSpPr>
        <p:spPr>
          <a:xfrm>
            <a:off x="526025" y="635661"/>
            <a:ext cx="8283499" cy="3764866"/>
          </a:xfrm>
        </p:spPr>
        <p:txBody>
          <a:bodyPr/>
          <a:lstStyle/>
          <a:p>
            <a:pPr>
              <a:spcAft>
                <a:spcPts val="600"/>
              </a:spcAft>
              <a:buClr>
                <a:schemeClr val="accent2"/>
              </a:buClr>
              <a:buSzPct val="120000"/>
            </a:pPr>
            <a:r>
              <a:rPr lang="de-DE" sz="1300" b="1">
                <a:solidFill>
                  <a:srgbClr val="404040"/>
                </a:solidFill>
              </a:rPr>
              <a:t>Hauptbelastungen durch T1D</a:t>
            </a:r>
          </a:p>
          <a:p>
            <a:pPr marL="285750" indent="-285750">
              <a:spcAft>
                <a:spcPts val="600"/>
              </a:spcAft>
              <a:buClr>
                <a:schemeClr val="accent2"/>
              </a:buClr>
              <a:buSzPct val="120000"/>
              <a:buFont typeface="Arial" panose="020B0604020202020204" pitchFamily="34" charset="0"/>
              <a:buChar char="•"/>
            </a:pPr>
            <a:r>
              <a:rPr lang="de-DE" sz="1300" b="1">
                <a:solidFill>
                  <a:srgbClr val="404040"/>
                </a:solidFill>
              </a:rPr>
              <a:t>Intensives Selbstmanagement</a:t>
            </a:r>
            <a:r>
              <a:rPr lang="de-DE" sz="1300">
                <a:solidFill>
                  <a:srgbClr val="404040"/>
                </a:solidFill>
              </a:rPr>
              <a:t>: Lebenslange Blutzuckerkontrolle führte bei 24 % zu schwerem Diabetes-Distress</a:t>
            </a:r>
            <a:r>
              <a:rPr lang="de-DE" sz="1300" baseline="30000">
                <a:solidFill>
                  <a:srgbClr val="404040"/>
                </a:solidFill>
              </a:rPr>
              <a:t>1</a:t>
            </a:r>
            <a:r>
              <a:rPr lang="de-DE" sz="1300">
                <a:solidFill>
                  <a:srgbClr val="404040"/>
                </a:solidFill>
              </a:rPr>
              <a:t>, assoziiert mit schlechter glykämischer Kontrolle</a:t>
            </a:r>
            <a:r>
              <a:rPr lang="de-DE" sz="1300" baseline="30000">
                <a:solidFill>
                  <a:srgbClr val="404040"/>
                </a:solidFill>
              </a:rPr>
              <a:t>2,3</a:t>
            </a:r>
          </a:p>
          <a:p>
            <a:pPr marL="285750" indent="-285750">
              <a:spcAft>
                <a:spcPts val="600"/>
              </a:spcAft>
              <a:buClr>
                <a:schemeClr val="accent2"/>
              </a:buClr>
              <a:buSzPct val="120000"/>
              <a:buFont typeface="Arial" panose="020B0604020202020204" pitchFamily="34" charset="0"/>
              <a:buChar char="•"/>
            </a:pPr>
            <a:r>
              <a:rPr lang="de-DE" sz="1300" b="1">
                <a:solidFill>
                  <a:srgbClr val="404040"/>
                </a:solidFill>
              </a:rPr>
              <a:t>Lebensbedrohliche Komplikationen</a:t>
            </a:r>
            <a:r>
              <a:rPr lang="de-DE" sz="1300">
                <a:solidFill>
                  <a:srgbClr val="404040"/>
                </a:solidFill>
              </a:rPr>
              <a:t>: ≥1 schwere Hypoglykämie erhöhte das kardiovaskuläre Risiko um 92 % und verdoppelte die Mortalität.</a:t>
            </a:r>
            <a:r>
              <a:rPr lang="de-DE" sz="1300" baseline="30000">
                <a:solidFill>
                  <a:srgbClr val="404040"/>
                </a:solidFill>
              </a:rPr>
              <a:t>4</a:t>
            </a:r>
            <a:r>
              <a:rPr lang="de-DE" sz="1300">
                <a:solidFill>
                  <a:srgbClr val="404040"/>
                </a:solidFill>
              </a:rPr>
              <a:t> DKA kann Hirnschäden und neurokognitive Defizite verursachen</a:t>
            </a:r>
            <a:r>
              <a:rPr lang="de-DE" sz="1300" baseline="30000">
                <a:solidFill>
                  <a:srgbClr val="404040"/>
                </a:solidFill>
              </a:rPr>
              <a:t>5-7</a:t>
            </a:r>
            <a:r>
              <a:rPr lang="de-DE" sz="1300">
                <a:solidFill>
                  <a:srgbClr val="404040"/>
                </a:solidFill>
              </a:rPr>
              <a:t>, erhöht Morbidität und Mortalität</a:t>
            </a:r>
            <a:r>
              <a:rPr lang="de-DE" sz="1300" baseline="30000">
                <a:solidFill>
                  <a:srgbClr val="404040"/>
                </a:solidFill>
              </a:rPr>
              <a:t>8</a:t>
            </a:r>
            <a:r>
              <a:rPr lang="de-DE" sz="1300">
                <a:solidFill>
                  <a:srgbClr val="404040"/>
                </a:solidFill>
              </a:rPr>
              <a:t> und hat anhaltend negative Auswirkungen auf die Blutzuckerkontrolle</a:t>
            </a:r>
            <a:r>
              <a:rPr lang="de-DE" sz="1300" baseline="30000">
                <a:solidFill>
                  <a:srgbClr val="404040"/>
                </a:solidFill>
              </a:rPr>
              <a:t>8,9</a:t>
            </a:r>
            <a:r>
              <a:rPr lang="de-DE" sz="1300">
                <a:solidFill>
                  <a:srgbClr val="404040"/>
                </a:solidFill>
              </a:rPr>
              <a:t> </a:t>
            </a:r>
          </a:p>
          <a:p>
            <a:pPr marL="285750" indent="-285750">
              <a:spcAft>
                <a:spcPts val="600"/>
              </a:spcAft>
              <a:buClr>
                <a:schemeClr val="accent2"/>
              </a:buClr>
              <a:buSzPct val="120000"/>
              <a:buFont typeface="Arial" panose="020B0604020202020204" pitchFamily="34" charset="0"/>
              <a:buChar char="•"/>
            </a:pPr>
            <a:r>
              <a:rPr lang="de-DE" sz="1300" b="1">
                <a:solidFill>
                  <a:srgbClr val="404040"/>
                </a:solidFill>
              </a:rPr>
              <a:t>Psychische Belastung</a:t>
            </a:r>
            <a:r>
              <a:rPr lang="de-DE" sz="1300">
                <a:solidFill>
                  <a:srgbClr val="404040"/>
                </a:solidFill>
              </a:rPr>
              <a:t>: Doppelt so hohes Risiko für psychische Störungen bei Kindern/Jugendlichen</a:t>
            </a:r>
            <a:r>
              <a:rPr lang="de-DE" sz="1300" baseline="30000">
                <a:solidFill>
                  <a:srgbClr val="404040"/>
                </a:solidFill>
              </a:rPr>
              <a:t>10</a:t>
            </a:r>
            <a:r>
              <a:rPr lang="de-DE" sz="1300">
                <a:solidFill>
                  <a:srgbClr val="404040"/>
                </a:solidFill>
              </a:rPr>
              <a:t>, was Bildungschancen und Lebensqualität erheblich beeinträchtigt</a:t>
            </a:r>
            <a:r>
              <a:rPr lang="de-DE" sz="1300" baseline="30000">
                <a:solidFill>
                  <a:srgbClr val="404040"/>
                </a:solidFill>
              </a:rPr>
              <a:t>11</a:t>
            </a:r>
          </a:p>
          <a:p>
            <a:pPr marL="285750" indent="-285750">
              <a:spcAft>
                <a:spcPts val="600"/>
              </a:spcAft>
              <a:buClr>
                <a:schemeClr val="accent2"/>
              </a:buClr>
              <a:buSzPct val="120000"/>
              <a:buFont typeface="Arial" panose="020B0604020202020204" pitchFamily="34" charset="0"/>
              <a:buChar char="•"/>
            </a:pPr>
            <a:r>
              <a:rPr lang="de-DE" sz="1300" b="1">
                <a:solidFill>
                  <a:srgbClr val="404040"/>
                </a:solidFill>
              </a:rPr>
              <a:t>Verkürzte Lebenserwartung</a:t>
            </a:r>
            <a:r>
              <a:rPr lang="de-DE" sz="1300">
                <a:solidFill>
                  <a:srgbClr val="404040"/>
                </a:solidFill>
              </a:rPr>
              <a:t>: Bei Diagnose vor dem 10. Lebensjahr Reduktion um 14-18 Jahre</a:t>
            </a:r>
            <a:r>
              <a:rPr lang="de-DE" sz="1300" baseline="30000">
                <a:solidFill>
                  <a:srgbClr val="404040"/>
                </a:solidFill>
              </a:rPr>
              <a:t>12</a:t>
            </a:r>
          </a:p>
          <a:p>
            <a:pPr marL="285750" indent="-285750">
              <a:spcAft>
                <a:spcPts val="600"/>
              </a:spcAft>
              <a:buClr>
                <a:schemeClr val="accent2"/>
              </a:buClr>
              <a:buSzPct val="120000"/>
              <a:buFont typeface="Arial" panose="020B0604020202020204" pitchFamily="34" charset="0"/>
              <a:buChar char="•"/>
            </a:pPr>
            <a:r>
              <a:rPr lang="de-DE" sz="1300" b="1">
                <a:solidFill>
                  <a:srgbClr val="404040"/>
                </a:solidFill>
              </a:rPr>
              <a:t>Familienbelastung</a:t>
            </a:r>
            <a:r>
              <a:rPr lang="de-DE" sz="1300">
                <a:solidFill>
                  <a:srgbClr val="404040"/>
                </a:solidFill>
              </a:rPr>
              <a:t>: Über 33 % der Eltern litten unter Stress bei der Diagnose</a:t>
            </a:r>
            <a:r>
              <a:rPr lang="de-DE" sz="1300" baseline="30000">
                <a:solidFill>
                  <a:srgbClr val="404040"/>
                </a:solidFill>
              </a:rPr>
              <a:t>13</a:t>
            </a:r>
            <a:r>
              <a:rPr lang="de-DE" sz="1300">
                <a:solidFill>
                  <a:srgbClr val="404040"/>
                </a:solidFill>
              </a:rPr>
              <a:t>, 19 % anhaltend</a:t>
            </a:r>
            <a:r>
              <a:rPr lang="de-DE" sz="1300" baseline="30000">
                <a:solidFill>
                  <a:srgbClr val="404040"/>
                </a:solidFill>
              </a:rPr>
              <a:t>13</a:t>
            </a:r>
            <a:r>
              <a:rPr lang="de-DE" sz="1300">
                <a:solidFill>
                  <a:srgbClr val="404040"/>
                </a:solidFill>
              </a:rPr>
              <a:t>, es gab erhöhte Raten für Angst</a:t>
            </a:r>
            <a:r>
              <a:rPr lang="de-DE" sz="1300" baseline="30000">
                <a:solidFill>
                  <a:srgbClr val="404040"/>
                </a:solidFill>
              </a:rPr>
              <a:t>14</a:t>
            </a:r>
            <a:r>
              <a:rPr lang="de-DE" sz="1300">
                <a:solidFill>
                  <a:srgbClr val="404040"/>
                </a:solidFill>
              </a:rPr>
              <a:t> und Depression</a:t>
            </a:r>
            <a:r>
              <a:rPr lang="de-DE" sz="1300" baseline="30000">
                <a:solidFill>
                  <a:srgbClr val="404040"/>
                </a:solidFill>
              </a:rPr>
              <a:t>15,16</a:t>
            </a:r>
            <a:r>
              <a:rPr lang="de-DE" sz="1300">
                <a:solidFill>
                  <a:srgbClr val="404040"/>
                </a:solidFill>
              </a:rPr>
              <a:t> sowie finanziellen Einbußen</a:t>
            </a:r>
            <a:r>
              <a:rPr lang="de-DE" sz="1300" baseline="30000">
                <a:solidFill>
                  <a:srgbClr val="404040"/>
                </a:solidFill>
              </a:rPr>
              <a:t>17</a:t>
            </a:r>
          </a:p>
        </p:txBody>
      </p:sp>
      <p:sp>
        <p:nvSpPr>
          <p:cNvPr id="9" name="TextBox 3037">
            <a:extLst>
              <a:ext uri="{FF2B5EF4-FFF2-40B4-BE49-F238E27FC236}">
                <a16:creationId xmlns:a16="http://schemas.microsoft.com/office/drawing/2014/main" id="{F4D6D6D4-C57F-3EE5-3234-155C0F2F2CE2}"/>
              </a:ext>
            </a:extLst>
          </p:cNvPr>
          <p:cNvSpPr txBox="1"/>
          <p:nvPr/>
        </p:nvSpPr>
        <p:spPr>
          <a:xfrm>
            <a:off x="422562" y="4363390"/>
            <a:ext cx="8386962" cy="738664"/>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 sz="600" b="0" i="0" u="none" strike="noStrike" kern="1200" cap="none" spc="0" normalizeH="0" baseline="0" noProof="0">
                <a:ln>
                  <a:noFill/>
                </a:ln>
                <a:solidFill>
                  <a:srgbClr val="404040"/>
                </a:solidFill>
                <a:effectLst/>
                <a:uLnTx/>
                <a:uFillTx/>
                <a:latin typeface="Verdana"/>
                <a:ea typeface="Arial"/>
                <a:cs typeface="Arial"/>
              </a:rPr>
              <a:t>DKA: Diabetische Ketoazidose; T1D: Typ-1-Diabetes.</a:t>
            </a:r>
          </a:p>
          <a:p>
            <a:pPr defTabSz="685766">
              <a:buClr>
                <a:srgbClr val="2F4B95"/>
              </a:buClr>
              <a:defRPr/>
            </a:pPr>
            <a:r>
              <a:rPr kumimoji="0" lang="de" sz="600" b="1" i="0" u="none" strike="noStrike" kern="1200" cap="none" spc="0" normalizeH="0" baseline="0" noProof="0">
                <a:ln>
                  <a:noFill/>
                </a:ln>
                <a:solidFill>
                  <a:srgbClr val="404040"/>
                </a:solidFill>
                <a:effectLst/>
                <a:uLnTx/>
                <a:uFillTx/>
                <a:latin typeface="Verdana"/>
                <a:ea typeface="Arial"/>
                <a:cs typeface="Arial"/>
              </a:rPr>
              <a:t>1. </a:t>
            </a:r>
            <a:r>
              <a:rPr lang="en-US" sz="600">
                <a:solidFill>
                  <a:srgbClr val="404040"/>
                </a:solidFill>
                <a:cs typeface="Arial" panose="020B0604020202020204" pitchFamily="34" charset="0"/>
              </a:rPr>
              <a:t>Ventura AD </a:t>
            </a:r>
            <a:r>
              <a:rPr lang="en-US" sz="600" i="1">
                <a:solidFill>
                  <a:srgbClr val="404040"/>
                </a:solidFill>
                <a:cs typeface="Arial" panose="020B0604020202020204" pitchFamily="34" charset="0"/>
              </a:rPr>
              <a:t>et al. </a:t>
            </a:r>
            <a:r>
              <a:rPr lang="en-US" sz="600">
                <a:solidFill>
                  <a:srgbClr val="404040"/>
                </a:solidFill>
                <a:cs typeface="Arial" panose="020B0604020202020204" pitchFamily="34" charset="0"/>
              </a:rPr>
              <a:t>Diabetes MILES-2 2016 Survey Report. Melbourne, AU: Diabetes Victoria; 2016; </a:t>
            </a:r>
            <a:r>
              <a:rPr lang="en-US" sz="600" err="1">
                <a:solidFill>
                  <a:srgbClr val="404040"/>
                </a:solidFill>
                <a:cs typeface="Arial" panose="020B0604020202020204" pitchFamily="34" charset="0"/>
              </a:rPr>
              <a:t>erhältlich</a:t>
            </a:r>
            <a:r>
              <a:rPr lang="en-US" sz="600">
                <a:solidFill>
                  <a:srgbClr val="404040"/>
                </a:solidFill>
                <a:cs typeface="Arial" panose="020B0604020202020204" pitchFamily="34" charset="0"/>
              </a:rPr>
              <a:t> </a:t>
            </a:r>
            <a:r>
              <a:rPr lang="en-US" sz="600" err="1">
                <a:solidFill>
                  <a:srgbClr val="404040"/>
                </a:solidFill>
                <a:cs typeface="Arial" panose="020B0604020202020204" pitchFamily="34" charset="0"/>
              </a:rPr>
              <a:t>unter</a:t>
            </a:r>
            <a:r>
              <a:rPr lang="en-US" sz="600">
                <a:solidFill>
                  <a:srgbClr val="404040"/>
                </a:solidFill>
                <a:cs typeface="Arial" panose="020B0604020202020204" pitchFamily="34" charset="0"/>
              </a:rPr>
              <a:t>: </a:t>
            </a:r>
            <a:r>
              <a:rPr lang="en-US" sz="600">
                <a:solidFill>
                  <a:srgbClr val="404040"/>
                </a:solidFill>
                <a:cs typeface="Arial" panose="020B0604020202020204" pitchFamily="34" charset="0"/>
                <a:hlinkClick r:id="rId3">
                  <a:extLst>
                    <a:ext uri="{A12FA001-AC4F-418D-AE19-62706E023703}">
                      <ahyp:hlinkClr xmlns:ahyp="http://schemas.microsoft.com/office/drawing/2018/hyperlinkcolor" val="tx"/>
                    </a:ext>
                  </a:extLst>
                </a:hlinkClick>
              </a:rPr>
              <a:t>https://acbrd.org.au/wp-content/uploads/2018/06/C292_DV_miles-2_web_final.pdf</a:t>
            </a:r>
            <a:r>
              <a:rPr lang="en-US" sz="600">
                <a:solidFill>
                  <a:srgbClr val="404040"/>
                </a:solidFill>
                <a:cs typeface="Arial" panose="020B0604020202020204" pitchFamily="34" charset="0"/>
              </a:rPr>
              <a:t>. Zuletzt </a:t>
            </a:r>
            <a:r>
              <a:rPr lang="en-US" sz="600" err="1">
                <a:solidFill>
                  <a:srgbClr val="404040"/>
                </a:solidFill>
                <a:cs typeface="Arial" panose="020B0604020202020204" pitchFamily="34" charset="0"/>
              </a:rPr>
              <a:t>abgerufen</a:t>
            </a:r>
            <a:r>
              <a:rPr lang="en-US" sz="600">
                <a:solidFill>
                  <a:srgbClr val="404040"/>
                </a:solidFill>
                <a:cs typeface="Arial" panose="020B0604020202020204" pitchFamily="34" charset="0"/>
              </a:rPr>
              <a:t> am 12.01.2026</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1" i="0" u="none" strike="noStrike" kern="1200" cap="none" spc="0" normalizeH="0" baseline="0" noProof="0">
                <a:ln>
                  <a:noFill/>
                </a:ln>
                <a:solidFill>
                  <a:srgbClr val="404040"/>
                </a:solidFill>
                <a:effectLst/>
                <a:uLnTx/>
                <a:uFillTx/>
                <a:latin typeface="Verdana"/>
                <a:ea typeface="Arial"/>
                <a:cs typeface="Arial"/>
              </a:rPr>
              <a:t>2.</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lang="en-US" sz="600">
                <a:solidFill>
                  <a:srgbClr val="404040"/>
                </a:solidFill>
                <a:cs typeface="Arial" panose="020B0604020202020204" pitchFamily="34" charset="0"/>
              </a:rPr>
              <a:t>Hong KMC </a:t>
            </a:r>
            <a:r>
              <a:rPr lang="en-US" sz="600" i="1">
                <a:solidFill>
                  <a:srgbClr val="404040"/>
                </a:solidFill>
                <a:cs typeface="Arial" panose="020B0604020202020204" pitchFamily="34" charset="0"/>
              </a:rPr>
              <a:t>et al. Acta </a:t>
            </a:r>
            <a:r>
              <a:rPr lang="en-US" sz="600" i="1" err="1">
                <a:solidFill>
                  <a:srgbClr val="404040"/>
                </a:solidFill>
                <a:cs typeface="Arial" panose="020B0604020202020204" pitchFamily="34" charset="0"/>
              </a:rPr>
              <a:t>Diabetol</a:t>
            </a:r>
            <a:r>
              <a:rPr lang="en-US" sz="600">
                <a:solidFill>
                  <a:srgbClr val="404040"/>
                </a:solidFill>
                <a:cs typeface="Arial" panose="020B0604020202020204" pitchFamily="34" charset="0"/>
              </a:rPr>
              <a:t> 2021; 58: 1627–35. </a:t>
            </a:r>
            <a:r>
              <a:rPr lang="en-US" sz="600" b="1">
                <a:solidFill>
                  <a:srgbClr val="404040"/>
                </a:solidFill>
                <a:cs typeface="Arial" panose="020B0604020202020204" pitchFamily="34" charset="0"/>
              </a:rPr>
              <a:t>3.</a:t>
            </a:r>
            <a:r>
              <a:rPr lang="en-US" sz="600">
                <a:solidFill>
                  <a:srgbClr val="404040"/>
                </a:solidFill>
                <a:cs typeface="Arial" panose="020B0604020202020204" pitchFamily="34" charset="0"/>
              </a:rPr>
              <a:t> </a:t>
            </a:r>
            <a:r>
              <a:rPr lang="en-US" sz="600" err="1">
                <a:solidFill>
                  <a:srgbClr val="404040"/>
                </a:solidFill>
                <a:cs typeface="Arial" panose="020B0604020202020204" pitchFamily="34" charset="0"/>
              </a:rPr>
              <a:t>Hernar</a:t>
            </a:r>
            <a:r>
              <a:rPr lang="en-US" sz="600">
                <a:solidFill>
                  <a:srgbClr val="404040"/>
                </a:solidFill>
                <a:cs typeface="Arial" panose="020B0604020202020204" pitchFamily="34" charset="0"/>
              </a:rPr>
              <a:t> I </a:t>
            </a:r>
            <a:r>
              <a:rPr lang="en-US" sz="600" i="1">
                <a:solidFill>
                  <a:srgbClr val="404040"/>
                </a:solidFill>
                <a:cs typeface="Arial" panose="020B0604020202020204" pitchFamily="34" charset="0"/>
              </a:rPr>
              <a:t>et al. Diabetes Care</a:t>
            </a:r>
            <a:r>
              <a:rPr lang="en-US" sz="600">
                <a:solidFill>
                  <a:srgbClr val="404040"/>
                </a:solidFill>
                <a:cs typeface="Arial" panose="020B0604020202020204" pitchFamily="34" charset="0"/>
              </a:rPr>
              <a:t> 2024; 47: 126–31</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lang="en-US" sz="600" b="1">
                <a:solidFill>
                  <a:srgbClr val="404040"/>
                </a:solidFill>
              </a:rPr>
              <a:t>4.</a:t>
            </a:r>
            <a:r>
              <a:rPr lang="en-US" sz="600">
                <a:solidFill>
                  <a:srgbClr val="404040"/>
                </a:solidFill>
              </a:rPr>
              <a:t> </a:t>
            </a:r>
            <a:r>
              <a:rPr lang="en-US" sz="600" err="1">
                <a:solidFill>
                  <a:srgbClr val="404040"/>
                </a:solidFill>
              </a:rPr>
              <a:t>Khunti</a:t>
            </a:r>
            <a:r>
              <a:rPr lang="en-US" sz="600">
                <a:solidFill>
                  <a:srgbClr val="404040"/>
                </a:solidFill>
              </a:rPr>
              <a:t> K </a:t>
            </a:r>
            <a:r>
              <a:rPr lang="en-US" sz="600" i="1">
                <a:solidFill>
                  <a:srgbClr val="404040"/>
                </a:solidFill>
              </a:rPr>
              <a:t>et al. Diabetes Care</a:t>
            </a:r>
            <a:r>
              <a:rPr lang="en-US" sz="600">
                <a:solidFill>
                  <a:srgbClr val="404040"/>
                </a:solidFill>
              </a:rPr>
              <a:t> 2015; 38: 316–22.</a:t>
            </a:r>
            <a:r>
              <a:rPr kumimoji="0" lang="de-DE" sz="600" b="1" i="0" u="none" strike="noStrike" kern="1200" cap="none" spc="0" normalizeH="0" baseline="0" noProof="0">
                <a:ln>
                  <a:noFill/>
                </a:ln>
                <a:solidFill>
                  <a:srgbClr val="404040"/>
                </a:solidFill>
                <a:effectLst/>
                <a:uLnTx/>
                <a:uFillTx/>
                <a:latin typeface="Verdana"/>
                <a:ea typeface="Verdana"/>
                <a:cs typeface="Arial"/>
              </a:rPr>
              <a:t> 5. </a:t>
            </a:r>
            <a:r>
              <a:rPr lang="pt-BR" sz="600">
                <a:solidFill>
                  <a:srgbClr val="404040"/>
                </a:solidFill>
                <a:cs typeface="Arial" panose="020B0604020202020204" pitchFamily="34" charset="0"/>
              </a:rPr>
              <a:t>Aye T </a:t>
            </a:r>
            <a:r>
              <a:rPr lang="pt-BR" sz="600" i="1">
                <a:solidFill>
                  <a:srgbClr val="404040"/>
                </a:solidFill>
                <a:cs typeface="Arial" panose="020B0604020202020204" pitchFamily="34" charset="0"/>
              </a:rPr>
              <a:t>et al. Diabetes Care </a:t>
            </a:r>
            <a:r>
              <a:rPr lang="pt-BR" sz="600">
                <a:solidFill>
                  <a:srgbClr val="404040"/>
                </a:solidFill>
                <a:cs typeface="Arial" panose="020B0604020202020204" pitchFamily="34" charset="0"/>
              </a:rPr>
              <a:t>2019; 42: 443</a:t>
            </a:r>
            <a:r>
              <a:rPr lang="en-US" sz="600">
                <a:solidFill>
                  <a:srgbClr val="404040"/>
                </a:solidFill>
                <a:cs typeface="Arial" panose="020B0604020202020204" pitchFamily="34" charset="0"/>
              </a:rPr>
              <a:t>–</a:t>
            </a:r>
            <a:r>
              <a:rPr lang="pt-BR" sz="600">
                <a:solidFill>
                  <a:srgbClr val="404040"/>
                </a:solidFill>
                <a:cs typeface="Arial" panose="020B0604020202020204" pitchFamily="34" charset="0"/>
              </a:rPr>
              <a:t>9. </a:t>
            </a:r>
            <a:r>
              <a:rPr lang="pt-BR" sz="600" b="1">
                <a:solidFill>
                  <a:srgbClr val="404040"/>
                </a:solidFill>
                <a:cs typeface="Arial" panose="020B0604020202020204" pitchFamily="34" charset="0"/>
              </a:rPr>
              <a:t>6.</a:t>
            </a:r>
            <a:r>
              <a:rPr lang="pt-BR" sz="600">
                <a:solidFill>
                  <a:srgbClr val="404040"/>
                </a:solidFill>
                <a:cs typeface="Arial" panose="020B0604020202020204" pitchFamily="34" charset="0"/>
              </a:rPr>
              <a:t> Cameron FJ </a:t>
            </a:r>
            <a:r>
              <a:rPr lang="pt-BR" sz="600" i="1">
                <a:solidFill>
                  <a:srgbClr val="404040"/>
                </a:solidFill>
                <a:cs typeface="Arial" panose="020B0604020202020204" pitchFamily="34" charset="0"/>
              </a:rPr>
              <a:t>et al. Diabetes Care</a:t>
            </a:r>
            <a:r>
              <a:rPr lang="pt-BR" sz="600">
                <a:solidFill>
                  <a:srgbClr val="404040"/>
                </a:solidFill>
                <a:cs typeface="Arial" panose="020B0604020202020204" pitchFamily="34" charset="0"/>
              </a:rPr>
              <a:t> 2014; 37: 1554</a:t>
            </a:r>
            <a:r>
              <a:rPr lang="en-US" sz="600">
                <a:solidFill>
                  <a:srgbClr val="404040"/>
                </a:solidFill>
                <a:cs typeface="Arial" panose="020B0604020202020204" pitchFamily="34" charset="0"/>
              </a:rPr>
              <a:t>–</a:t>
            </a:r>
            <a:r>
              <a:rPr lang="pt-BR" sz="600">
                <a:solidFill>
                  <a:srgbClr val="404040"/>
                </a:solidFill>
                <a:cs typeface="Arial" panose="020B0604020202020204" pitchFamily="34" charset="0"/>
              </a:rPr>
              <a:t>62. </a:t>
            </a:r>
            <a:r>
              <a:rPr lang="pt-BR" sz="600" b="1">
                <a:solidFill>
                  <a:srgbClr val="404040"/>
                </a:solidFill>
                <a:cs typeface="Arial" panose="020B0604020202020204" pitchFamily="34" charset="0"/>
              </a:rPr>
              <a:t>7.</a:t>
            </a:r>
            <a:r>
              <a:rPr lang="pt-BR" sz="600">
                <a:solidFill>
                  <a:srgbClr val="404040"/>
                </a:solidFill>
                <a:cs typeface="Arial" panose="020B0604020202020204" pitchFamily="34" charset="0"/>
              </a:rPr>
              <a:t> Ghetti S </a:t>
            </a:r>
            <a:r>
              <a:rPr lang="pt-BR" sz="600" i="1">
                <a:solidFill>
                  <a:srgbClr val="404040"/>
                </a:solidFill>
                <a:cs typeface="Arial" panose="020B0604020202020204" pitchFamily="34" charset="0"/>
              </a:rPr>
              <a:t>et al. Diabetes Care</a:t>
            </a:r>
            <a:r>
              <a:rPr lang="pt-BR" sz="600">
                <a:solidFill>
                  <a:srgbClr val="404040"/>
                </a:solidFill>
                <a:cs typeface="Arial" panose="020B0604020202020204" pitchFamily="34" charset="0"/>
              </a:rPr>
              <a:t> 2020; 43: 2768</a:t>
            </a:r>
            <a:r>
              <a:rPr lang="en-US" sz="600">
                <a:solidFill>
                  <a:srgbClr val="404040"/>
                </a:solidFill>
                <a:cs typeface="Arial" panose="020B0604020202020204" pitchFamily="34" charset="0"/>
              </a:rPr>
              <a:t>–</a:t>
            </a:r>
            <a:r>
              <a:rPr lang="pt-BR" sz="600">
                <a:solidFill>
                  <a:srgbClr val="404040"/>
                </a:solidFill>
                <a:cs typeface="Arial" panose="020B0604020202020204" pitchFamily="34" charset="0"/>
              </a:rPr>
              <a:t>75.</a:t>
            </a:r>
            <a:r>
              <a:rPr kumimoji="0" lang="de-DE" sz="600" b="0" i="0" u="none" strike="noStrike" kern="1200" cap="none" spc="0" normalizeH="0" baseline="0" noProof="0">
                <a:ln>
                  <a:noFill/>
                </a:ln>
                <a:solidFill>
                  <a:srgbClr val="404040"/>
                </a:solidFill>
                <a:effectLst/>
                <a:uLnTx/>
                <a:uFillTx/>
                <a:latin typeface="Verdana"/>
                <a:ea typeface="Verdana"/>
                <a:cs typeface="Verdana"/>
              </a:rPr>
              <a:t> </a:t>
            </a:r>
            <a:r>
              <a:rPr kumimoji="0" lang="de-DE" sz="600" b="1" i="0" u="none" strike="noStrike" kern="1200" cap="none" spc="0" normalizeH="0" baseline="0" noProof="0">
                <a:ln>
                  <a:noFill/>
                </a:ln>
                <a:solidFill>
                  <a:srgbClr val="404040"/>
                </a:solidFill>
                <a:effectLst/>
                <a:uLnTx/>
                <a:uFillTx/>
                <a:latin typeface="Verdana"/>
                <a:ea typeface="Verdana"/>
                <a:cs typeface="Verdana"/>
              </a:rPr>
              <a:t>8</a:t>
            </a:r>
            <a:r>
              <a:rPr kumimoji="0" lang="de" sz="600" b="1" i="0" u="none" strike="noStrike" kern="1200" cap="none" spc="0" normalizeH="0" baseline="0" noProof="0">
                <a:ln>
                  <a:noFill/>
                </a:ln>
                <a:solidFill>
                  <a:srgbClr val="404040"/>
                </a:solidFill>
                <a:effectLst/>
                <a:uLnTx/>
                <a:uFillTx/>
                <a:latin typeface="Verdana"/>
                <a:ea typeface="Arial"/>
                <a:cs typeface="Arial"/>
              </a:rPr>
              <a:t>.</a:t>
            </a:r>
            <a:r>
              <a:rPr kumimoji="0" lang="de" sz="600" b="0" i="0" u="none" strike="noStrike" kern="1200" cap="none" spc="0" normalizeH="0" baseline="0" noProof="0">
                <a:ln>
                  <a:noFill/>
                </a:ln>
                <a:solidFill>
                  <a:srgbClr val="404040"/>
                </a:solidFill>
                <a:effectLst/>
                <a:uLnTx/>
                <a:uFillTx/>
                <a:latin typeface="Verdana"/>
                <a:ea typeface="Arial"/>
                <a:cs typeface="Arial"/>
              </a:rPr>
              <a:t> </a:t>
            </a:r>
            <a:r>
              <a:rPr lang="pt-BR" sz="600">
                <a:solidFill>
                  <a:srgbClr val="404040"/>
                </a:solidFill>
                <a:cs typeface="Arial" panose="020B0604020202020204" pitchFamily="34" charset="0"/>
              </a:rPr>
              <a:t>Duca LM </a:t>
            </a:r>
            <a:r>
              <a:rPr lang="pt-BR" sz="600" i="1">
                <a:solidFill>
                  <a:srgbClr val="404040"/>
                </a:solidFill>
                <a:cs typeface="Arial" panose="020B0604020202020204" pitchFamily="34" charset="0"/>
              </a:rPr>
              <a:t>et al. Diabetes Care</a:t>
            </a:r>
            <a:r>
              <a:rPr lang="pt-BR" sz="600">
                <a:solidFill>
                  <a:srgbClr val="404040"/>
                </a:solidFill>
                <a:cs typeface="Arial" panose="020B0604020202020204" pitchFamily="34" charset="0"/>
              </a:rPr>
              <a:t> 2017; 40: 1249</a:t>
            </a:r>
            <a:r>
              <a:rPr lang="en-US" sz="600">
                <a:solidFill>
                  <a:srgbClr val="404040"/>
                </a:solidFill>
                <a:cs typeface="Arial" panose="020B0604020202020204" pitchFamily="34" charset="0"/>
              </a:rPr>
              <a:t>–</a:t>
            </a:r>
            <a:r>
              <a:rPr lang="pt-BR" sz="600">
                <a:solidFill>
                  <a:srgbClr val="404040"/>
                </a:solidFill>
                <a:cs typeface="Arial" panose="020B0604020202020204" pitchFamily="34" charset="0"/>
              </a:rPr>
              <a:t>55. </a:t>
            </a:r>
            <a:r>
              <a:rPr lang="pt-BR" sz="600" b="1">
                <a:solidFill>
                  <a:srgbClr val="404040"/>
                </a:solidFill>
                <a:cs typeface="Arial" panose="020B0604020202020204" pitchFamily="34" charset="0"/>
              </a:rPr>
              <a:t>9.</a:t>
            </a:r>
            <a:r>
              <a:rPr lang="pt-BR" sz="600">
                <a:solidFill>
                  <a:srgbClr val="404040"/>
                </a:solidFill>
                <a:cs typeface="Arial" panose="020B0604020202020204" pitchFamily="34" charset="0"/>
              </a:rPr>
              <a:t> Duca LM </a:t>
            </a:r>
            <a:r>
              <a:rPr lang="pt-BR" sz="600" i="1">
                <a:solidFill>
                  <a:srgbClr val="404040"/>
                </a:solidFill>
                <a:cs typeface="Arial" panose="020B0604020202020204" pitchFamily="34" charset="0"/>
              </a:rPr>
              <a:t>et al. Pediatr Diabetes</a:t>
            </a:r>
            <a:r>
              <a:rPr lang="pt-BR" sz="600">
                <a:solidFill>
                  <a:srgbClr val="404040"/>
                </a:solidFill>
                <a:cs typeface="Arial" panose="020B0604020202020204" pitchFamily="34" charset="0"/>
              </a:rPr>
              <a:t> 2019; 20: 172</a:t>
            </a:r>
            <a:r>
              <a:rPr lang="en-US" sz="600">
                <a:solidFill>
                  <a:srgbClr val="404040"/>
                </a:solidFill>
                <a:cs typeface="Arial" panose="020B0604020202020204" pitchFamily="34" charset="0"/>
              </a:rPr>
              <a:t>–</a:t>
            </a:r>
            <a:r>
              <a:rPr lang="pt-BR" sz="600">
                <a:solidFill>
                  <a:srgbClr val="404040"/>
                </a:solidFill>
                <a:cs typeface="Arial" panose="020B0604020202020204" pitchFamily="34" charset="0"/>
              </a:rPr>
              <a:t>9</a:t>
            </a:r>
            <a:r>
              <a:rPr lang="en-US" sz="600">
                <a:solidFill>
                  <a:srgbClr val="404040"/>
                </a:solidFill>
                <a:cs typeface="Arial" panose="020B0604020202020204" pitchFamily="34" charset="0"/>
              </a:rPr>
              <a:t>.</a:t>
            </a:r>
            <a:r>
              <a:rPr kumimoji="0" lang="da-DK" sz="600" b="0" i="0" u="none" strike="noStrike" kern="1200" cap="none" spc="0" normalizeH="0" baseline="0" noProof="0">
                <a:ln>
                  <a:noFill/>
                </a:ln>
                <a:solidFill>
                  <a:srgbClr val="404040"/>
                </a:solidFill>
                <a:effectLst/>
                <a:uLnTx/>
                <a:uFillTx/>
                <a:latin typeface="Verdana"/>
                <a:ea typeface="Verdana"/>
                <a:cs typeface="Verdana"/>
              </a:rPr>
              <a:t> </a:t>
            </a:r>
            <a:r>
              <a:rPr kumimoji="0" lang="da-DK" sz="600" b="1" i="0" u="none" strike="noStrike" kern="1200" cap="none" spc="0" normalizeH="0" baseline="0" noProof="0">
                <a:ln>
                  <a:noFill/>
                </a:ln>
                <a:solidFill>
                  <a:srgbClr val="404040"/>
                </a:solidFill>
                <a:effectLst/>
                <a:uLnTx/>
                <a:uFillTx/>
                <a:latin typeface="Verdana"/>
                <a:ea typeface="Verdana"/>
                <a:cs typeface="Verdana"/>
              </a:rPr>
              <a:t>10.</a:t>
            </a:r>
            <a:r>
              <a:rPr kumimoji="0" lang="da-DK" sz="600" b="0" i="0" u="none" strike="noStrike" kern="1200" cap="none" spc="0" normalizeH="0" baseline="0" noProof="0">
                <a:ln>
                  <a:noFill/>
                </a:ln>
                <a:solidFill>
                  <a:srgbClr val="404040"/>
                </a:solidFill>
                <a:effectLst/>
                <a:uLnTx/>
                <a:uFillTx/>
                <a:latin typeface="Verdana"/>
                <a:ea typeface="Verdana"/>
                <a:cs typeface="Verdana"/>
              </a:rPr>
              <a:t> </a:t>
            </a:r>
            <a:r>
              <a:rPr lang="en-US" sz="600">
                <a:solidFill>
                  <a:srgbClr val="404040"/>
                </a:solidFill>
                <a:cs typeface="Arial" panose="020B0604020202020204" pitchFamily="34" charset="0"/>
              </a:rPr>
              <a:t>Cooper MN </a:t>
            </a:r>
            <a:r>
              <a:rPr lang="en-US" sz="600" i="1">
                <a:solidFill>
                  <a:srgbClr val="404040"/>
                </a:solidFill>
                <a:cs typeface="Arial" panose="020B0604020202020204" pitchFamily="34" charset="0"/>
              </a:rPr>
              <a:t>et al. </a:t>
            </a:r>
            <a:r>
              <a:rPr lang="en-US" sz="600" i="1" err="1">
                <a:solidFill>
                  <a:srgbClr val="404040"/>
                </a:solidFill>
                <a:cs typeface="Arial" panose="020B0604020202020204" pitchFamily="34" charset="0"/>
              </a:rPr>
              <a:t>Pediatr</a:t>
            </a:r>
            <a:r>
              <a:rPr lang="en-US" sz="600" i="1">
                <a:solidFill>
                  <a:srgbClr val="404040"/>
                </a:solidFill>
                <a:cs typeface="Arial" panose="020B0604020202020204" pitchFamily="34" charset="0"/>
              </a:rPr>
              <a:t> Diabetes</a:t>
            </a:r>
            <a:r>
              <a:rPr lang="en-US" sz="600">
                <a:solidFill>
                  <a:srgbClr val="404040"/>
                </a:solidFill>
                <a:cs typeface="Arial" panose="020B0604020202020204" pitchFamily="34" charset="0"/>
              </a:rPr>
              <a:t> 2017; 18: 599–606</a:t>
            </a:r>
            <a:r>
              <a:rPr kumimoji="0" lang="da-DK" sz="600" b="0" i="0" u="none" strike="noStrike" kern="1200" cap="none" spc="0" normalizeH="0" baseline="0" noProof="0">
                <a:ln>
                  <a:noFill/>
                </a:ln>
                <a:solidFill>
                  <a:srgbClr val="404040"/>
                </a:solidFill>
                <a:effectLst/>
                <a:uLnTx/>
                <a:uFillTx/>
                <a:latin typeface="Verdana"/>
                <a:ea typeface="Verdana"/>
                <a:cs typeface="Verdana"/>
              </a:rPr>
              <a:t>. </a:t>
            </a:r>
            <a:r>
              <a:rPr kumimoji="0" lang="da-DK" sz="600" b="1" i="0" u="none" strike="noStrike" kern="1200" cap="none" spc="0" normalizeH="0" baseline="0" noProof="0">
                <a:ln>
                  <a:noFill/>
                </a:ln>
                <a:solidFill>
                  <a:srgbClr val="404040"/>
                </a:solidFill>
                <a:effectLst/>
                <a:uLnTx/>
                <a:uFillTx/>
                <a:latin typeface="Verdana"/>
                <a:ea typeface="Verdana"/>
                <a:cs typeface="Verdana"/>
              </a:rPr>
              <a:t>11.</a:t>
            </a:r>
            <a:r>
              <a:rPr kumimoji="0" lang="da-DK" sz="600" b="0" i="0" u="none" strike="noStrike" kern="1200" cap="none" spc="0" normalizeH="0" baseline="0" noProof="0">
                <a:ln>
                  <a:noFill/>
                </a:ln>
                <a:solidFill>
                  <a:srgbClr val="404040"/>
                </a:solidFill>
                <a:effectLst/>
                <a:uLnTx/>
                <a:uFillTx/>
                <a:latin typeface="Verdana"/>
                <a:ea typeface="Verdana"/>
                <a:cs typeface="Verdana"/>
              </a:rPr>
              <a:t> </a:t>
            </a:r>
            <a:r>
              <a:rPr lang="pt-BR" sz="600">
                <a:solidFill>
                  <a:srgbClr val="404040"/>
                </a:solidFill>
                <a:cs typeface="Arial" panose="020B0604020202020204" pitchFamily="34" charset="0"/>
              </a:rPr>
              <a:t>Liu S </a:t>
            </a:r>
            <a:r>
              <a:rPr lang="pt-BR" sz="600" i="1">
                <a:solidFill>
                  <a:srgbClr val="404040"/>
                </a:solidFill>
                <a:cs typeface="Arial" panose="020B0604020202020204" pitchFamily="34" charset="0"/>
              </a:rPr>
              <a:t>et al. JAMA Netw Open </a:t>
            </a:r>
            <a:r>
              <a:rPr lang="pt-BR" sz="600">
                <a:solidFill>
                  <a:srgbClr val="404040"/>
                </a:solidFill>
                <a:cs typeface="Arial" panose="020B0604020202020204" pitchFamily="34" charset="0"/>
              </a:rPr>
              <a:t>2023; 6: e238135. </a:t>
            </a:r>
            <a:r>
              <a:rPr lang="en-US" sz="600" b="1">
                <a:solidFill>
                  <a:srgbClr val="404040"/>
                </a:solidFill>
                <a:cs typeface="Arial" panose="020B0604020202020204" pitchFamily="34" charset="0"/>
              </a:rPr>
              <a:t>12. </a:t>
            </a:r>
            <a:r>
              <a:rPr lang="en-US" sz="600" err="1">
                <a:solidFill>
                  <a:srgbClr val="404040"/>
                </a:solidFill>
                <a:cs typeface="Arial" panose="020B0604020202020204" pitchFamily="34" charset="0"/>
              </a:rPr>
              <a:t>Rawshani</a:t>
            </a:r>
            <a:r>
              <a:rPr lang="en-US" sz="600">
                <a:solidFill>
                  <a:srgbClr val="404040"/>
                </a:solidFill>
                <a:cs typeface="Arial" panose="020B0604020202020204" pitchFamily="34" charset="0"/>
              </a:rPr>
              <a:t> A </a:t>
            </a:r>
            <a:r>
              <a:rPr lang="en-US" sz="600" i="1">
                <a:solidFill>
                  <a:srgbClr val="404040"/>
                </a:solidFill>
                <a:cs typeface="Arial" panose="020B0604020202020204" pitchFamily="34" charset="0"/>
              </a:rPr>
              <a:t>et al. Lancet </a:t>
            </a:r>
            <a:r>
              <a:rPr lang="en-US" sz="600">
                <a:solidFill>
                  <a:srgbClr val="404040"/>
                </a:solidFill>
                <a:cs typeface="Arial" panose="020B0604020202020204" pitchFamily="34" charset="0"/>
              </a:rPr>
              <a:t>2018; 392: 477–86.</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lang="en-US" sz="600" b="1">
                <a:solidFill>
                  <a:srgbClr val="404040"/>
                </a:solidFill>
                <a:cs typeface="Arial" panose="020B0604020202020204" pitchFamily="34" charset="0"/>
              </a:rPr>
              <a:t>13.</a:t>
            </a:r>
            <a:r>
              <a:rPr lang="en-US" sz="600">
                <a:solidFill>
                  <a:srgbClr val="404040"/>
                </a:solidFill>
                <a:cs typeface="Arial" panose="020B0604020202020204" pitchFamily="34" charset="0"/>
              </a:rPr>
              <a:t> Whittemore R </a:t>
            </a:r>
            <a:r>
              <a:rPr lang="en-US" sz="600" i="1">
                <a:solidFill>
                  <a:srgbClr val="404040"/>
                </a:solidFill>
                <a:cs typeface="Arial" panose="020B0604020202020204" pitchFamily="34" charset="0"/>
              </a:rPr>
              <a:t>et al. Diabetes Educ</a:t>
            </a:r>
            <a:r>
              <a:rPr lang="en-US" sz="600">
                <a:solidFill>
                  <a:srgbClr val="404040"/>
                </a:solidFill>
                <a:cs typeface="Arial" panose="020B0604020202020204" pitchFamily="34" charset="0"/>
              </a:rPr>
              <a:t> 2012; 38: 562–79. </a:t>
            </a:r>
            <a:r>
              <a:rPr lang="en-US" sz="600" b="1">
                <a:solidFill>
                  <a:srgbClr val="404040"/>
                </a:solidFill>
                <a:cs typeface="Arial" panose="020B0604020202020204" pitchFamily="34" charset="0"/>
              </a:rPr>
              <a:t>14.</a:t>
            </a:r>
            <a:r>
              <a:rPr lang="en-US" sz="600">
                <a:solidFill>
                  <a:srgbClr val="404040"/>
                </a:solidFill>
                <a:cs typeface="Arial" panose="020B0604020202020204" pitchFamily="34" charset="0"/>
              </a:rPr>
              <a:t> Streisand R </a:t>
            </a:r>
            <a:r>
              <a:rPr lang="en-US" sz="600" i="1">
                <a:solidFill>
                  <a:srgbClr val="404040"/>
                </a:solidFill>
                <a:cs typeface="Arial" panose="020B0604020202020204" pitchFamily="34" charset="0"/>
              </a:rPr>
              <a:t>et al. Patient Educ Couns</a:t>
            </a:r>
            <a:r>
              <a:rPr lang="en-US" sz="600">
                <a:solidFill>
                  <a:srgbClr val="404040"/>
                </a:solidFill>
                <a:cs typeface="Arial" panose="020B0604020202020204" pitchFamily="34" charset="0"/>
              </a:rPr>
              <a:t> 2008; 73: 333–8. </a:t>
            </a:r>
            <a:r>
              <a:rPr lang="en-US" sz="600" b="1">
                <a:solidFill>
                  <a:srgbClr val="404040"/>
                </a:solidFill>
                <a:cs typeface="Arial" panose="020B0604020202020204" pitchFamily="34" charset="0"/>
              </a:rPr>
              <a:t>15. </a:t>
            </a:r>
            <a:r>
              <a:rPr lang="en-US" sz="600">
                <a:solidFill>
                  <a:srgbClr val="404040"/>
                </a:solidFill>
                <a:cs typeface="Arial" panose="020B0604020202020204" pitchFamily="34" charset="0"/>
              </a:rPr>
              <a:t>Chen Z </a:t>
            </a:r>
            <a:r>
              <a:rPr lang="en-US" sz="600" i="1">
                <a:solidFill>
                  <a:srgbClr val="404040"/>
                </a:solidFill>
                <a:cs typeface="Arial" panose="020B0604020202020204" pitchFamily="34" charset="0"/>
              </a:rPr>
              <a:t>et al. Front Endocrinol (Lausanne) </a:t>
            </a:r>
            <a:r>
              <a:rPr lang="en-US" sz="600">
                <a:solidFill>
                  <a:srgbClr val="404040"/>
                </a:solidFill>
                <a:cs typeface="Arial" panose="020B0604020202020204" pitchFamily="34" charset="0"/>
              </a:rPr>
              <a:t>2023; 14: 1095729. </a:t>
            </a:r>
            <a:r>
              <a:rPr lang="en-US" sz="600" b="1">
                <a:solidFill>
                  <a:srgbClr val="404040"/>
                </a:solidFill>
                <a:cs typeface="Arial" panose="020B0604020202020204" pitchFamily="34" charset="0"/>
              </a:rPr>
              <a:t>16.</a:t>
            </a:r>
            <a:r>
              <a:rPr lang="en-US" sz="600">
                <a:solidFill>
                  <a:srgbClr val="404040"/>
                </a:solidFill>
                <a:cs typeface="Arial" panose="020B0604020202020204" pitchFamily="34" charset="0"/>
              </a:rPr>
              <a:t> Ryan H </a:t>
            </a:r>
            <a:r>
              <a:rPr lang="en-US" sz="600" i="1">
                <a:solidFill>
                  <a:srgbClr val="404040"/>
                </a:solidFill>
                <a:cs typeface="Arial" panose="020B0604020202020204" pitchFamily="34" charset="0"/>
              </a:rPr>
              <a:t>et al. Acta </a:t>
            </a:r>
            <a:r>
              <a:rPr lang="en-US" sz="600" i="1" err="1">
                <a:solidFill>
                  <a:srgbClr val="404040"/>
                </a:solidFill>
                <a:cs typeface="Arial" panose="020B0604020202020204" pitchFamily="34" charset="0"/>
              </a:rPr>
              <a:t>Paediatr</a:t>
            </a:r>
            <a:r>
              <a:rPr lang="en-US" sz="600">
                <a:solidFill>
                  <a:srgbClr val="404040"/>
                </a:solidFill>
                <a:cs typeface="Arial" panose="020B0604020202020204" pitchFamily="34" charset="0"/>
              </a:rPr>
              <a:t> 2024; 113: 1145–55.</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de" sz="600" b="1" i="0" u="none" strike="noStrike" kern="1200" cap="none" spc="0" normalizeH="0" baseline="0" noProof="0">
                <a:ln>
                  <a:noFill/>
                </a:ln>
                <a:solidFill>
                  <a:srgbClr val="404040"/>
                </a:solidFill>
                <a:effectLst/>
                <a:uLnTx/>
                <a:uFillTx/>
                <a:latin typeface="Verdana"/>
                <a:ea typeface="Verdana"/>
                <a:cs typeface="Verdana"/>
              </a:rPr>
              <a:t>17.</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lang="de-DE" sz="600">
                <a:solidFill>
                  <a:srgbClr val="404040"/>
                </a:solidFill>
                <a:cs typeface="Arial" panose="020B0604020202020204" pitchFamily="34" charset="0"/>
              </a:rPr>
              <a:t>Dehn-Hindenberg A </a:t>
            </a:r>
            <a:r>
              <a:rPr lang="de-DE" sz="600" i="1">
                <a:solidFill>
                  <a:srgbClr val="404040"/>
                </a:solidFill>
                <a:cs typeface="Arial" panose="020B0604020202020204" pitchFamily="34" charset="0"/>
              </a:rPr>
              <a:t>et al. </a:t>
            </a:r>
            <a:r>
              <a:rPr lang="fr-FR" sz="600" i="1">
                <a:solidFill>
                  <a:srgbClr val="404040"/>
                </a:solidFill>
                <a:cs typeface="Arial" panose="020B0604020202020204" pitchFamily="34" charset="0"/>
              </a:rPr>
              <a:t>Diabetes Care</a:t>
            </a:r>
            <a:r>
              <a:rPr lang="fr-FR" sz="600">
                <a:solidFill>
                  <a:srgbClr val="404040"/>
                </a:solidFill>
                <a:cs typeface="Arial" panose="020B0604020202020204" pitchFamily="34" charset="0"/>
              </a:rPr>
              <a:t> 2021; 44: 2656–63.</a:t>
            </a:r>
            <a:endParaRPr kumimoji="0" lang="da-DK" sz="600" b="0" i="0" u="none" strike="noStrike" kern="1200" cap="none" spc="0" normalizeH="0" baseline="0" noProof="0">
              <a:ln>
                <a:noFill/>
              </a:ln>
              <a:solidFill>
                <a:srgbClr val="404040"/>
              </a:solidFill>
              <a:effectLst/>
              <a:uLnTx/>
              <a:uFillTx/>
              <a:latin typeface="Verdana"/>
              <a:ea typeface="Arial"/>
              <a:cs typeface="Arial"/>
            </a:endParaRPr>
          </a:p>
        </p:txBody>
      </p:sp>
    </p:spTree>
    <p:extLst>
      <p:ext uri="{BB962C8B-B14F-4D97-AF65-F5344CB8AC3E}">
        <p14:creationId xmlns:p14="http://schemas.microsoft.com/office/powerpoint/2010/main" val="18833245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martArt-Platzhalter 2">
            <a:extLst>
              <a:ext uri="{FF2B5EF4-FFF2-40B4-BE49-F238E27FC236}">
                <a16:creationId xmlns:a16="http://schemas.microsoft.com/office/drawing/2014/main" id="{0FCAFD9D-7515-FF20-7E85-147115EB4A22}"/>
              </a:ext>
            </a:extLst>
          </p:cNvPr>
          <p:cNvSpPr>
            <a:spLocks noGrp="1"/>
          </p:cNvSpPr>
          <p:nvPr>
            <p:ph type="dgm" sz="quarter" idx="13"/>
          </p:nvPr>
        </p:nvSpPr>
        <p:spPr/>
        <p:txBody>
          <a:bodyPr/>
          <a:lstStyle/>
          <a:p>
            <a:endParaRPr lang="de-DE"/>
          </a:p>
        </p:txBody>
      </p:sp>
      <p:sp>
        <p:nvSpPr>
          <p:cNvPr id="6" name="SmartArt-Platzhalter 5">
            <a:extLst>
              <a:ext uri="{FF2B5EF4-FFF2-40B4-BE49-F238E27FC236}">
                <a16:creationId xmlns:a16="http://schemas.microsoft.com/office/drawing/2014/main" id="{6B59DB95-2A01-2D43-81F5-C735ED1998AB}"/>
              </a:ext>
            </a:extLst>
          </p:cNvPr>
          <p:cNvSpPr>
            <a:spLocks noGrp="1"/>
          </p:cNvSpPr>
          <p:nvPr>
            <p:ph type="dgm" sz="quarter" idx="14"/>
          </p:nvPr>
        </p:nvSpPr>
        <p:spPr/>
        <p:txBody>
          <a:bodyPr/>
          <a:lstStyle/>
          <a:p>
            <a:endParaRPr lang="de-DE"/>
          </a:p>
        </p:txBody>
      </p:sp>
      <p:sp>
        <p:nvSpPr>
          <p:cNvPr id="5" name="Text Placeholder 4">
            <a:extLst>
              <a:ext uri="{FF2B5EF4-FFF2-40B4-BE49-F238E27FC236}">
                <a16:creationId xmlns:a16="http://schemas.microsoft.com/office/drawing/2014/main" id="{4D268025-EF50-BD08-FF6C-404B6268EF94}"/>
              </a:ext>
            </a:extLst>
          </p:cNvPr>
          <p:cNvSpPr>
            <a:spLocks noGrp="1"/>
          </p:cNvSpPr>
          <p:nvPr>
            <p:ph type="body" sz="quarter" idx="21"/>
          </p:nvPr>
        </p:nvSpPr>
        <p:spPr/>
        <p:txBody>
          <a:bodyPr/>
          <a:lstStyle/>
          <a:p>
            <a:r>
              <a:rPr lang="de-DE" sz="2400">
                <a:latin typeface="Verdana"/>
                <a:ea typeface="Verdana"/>
              </a:rPr>
              <a:t>Bedeutung von Betazell-Restmasse und Betazellfunktion bei Typ-1-Diabetes</a:t>
            </a:r>
          </a:p>
        </p:txBody>
      </p:sp>
      <p:pic>
        <p:nvPicPr>
          <p:cNvPr id="2" name="Grafik 1" descr="Start Silhouette">
            <a:hlinkClick r:id="rId2" action="ppaction://hlinksldjump"/>
            <a:extLst>
              <a:ext uri="{FF2B5EF4-FFF2-40B4-BE49-F238E27FC236}">
                <a16:creationId xmlns:a16="http://schemas.microsoft.com/office/drawing/2014/main" id="{8CD1003B-8C22-7E58-F573-A6FAA5B17EA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2778449701"/>
      </p:ext>
    </p:extLst>
  </p:cSld>
  <p:clrMapOvr>
    <a:masterClrMapping/>
  </p:clrMapOvr>
  <p:transition>
    <p:fade/>
  </p:transition>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9">
            <a:extLst>
              <a:ext uri="{FF2B5EF4-FFF2-40B4-BE49-F238E27FC236}">
                <a16:creationId xmlns:a16="http://schemas.microsoft.com/office/drawing/2014/main" id="{9EB80E1D-0709-6064-C396-AADFA8217773}"/>
              </a:ext>
            </a:extLst>
          </p:cNvPr>
          <p:cNvSpPr txBox="1">
            <a:spLocks/>
          </p:cNvSpPr>
          <p:nvPr/>
        </p:nvSpPr>
        <p:spPr>
          <a:xfrm>
            <a:off x="314409" y="116106"/>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Betazell-Restfunktion bei T1D?</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4" name="Textplatzhalter 3">
            <a:extLst>
              <a:ext uri="{FF2B5EF4-FFF2-40B4-BE49-F238E27FC236}">
                <a16:creationId xmlns:a16="http://schemas.microsoft.com/office/drawing/2014/main" id="{078899A1-12E7-B8A2-CFF6-32C07F61D2D2}"/>
              </a:ext>
            </a:extLst>
          </p:cNvPr>
          <p:cNvSpPr>
            <a:spLocks noGrp="1"/>
          </p:cNvSpPr>
          <p:nvPr>
            <p:ph type="body" sz="quarter" idx="21"/>
          </p:nvPr>
        </p:nvSpPr>
        <p:spPr>
          <a:xfrm>
            <a:off x="441063" y="1455726"/>
            <a:ext cx="8368461" cy="3223541"/>
          </a:xfrm>
          <a:noFill/>
          <a:ln>
            <a:noFill/>
          </a:ln>
          <a:scene3d>
            <a:camera prst="orthographicFront"/>
            <a:lightRig rig="threePt" dir="t"/>
          </a:scene3d>
          <a:sp3d>
            <a:bevelT/>
          </a:sp3d>
        </p:spPr>
        <p:txBody>
          <a:bodyPr/>
          <a:lstStyle/>
          <a:p>
            <a:pPr marL="285750" indent="-285750">
              <a:lnSpc>
                <a:spcPct val="120000"/>
              </a:lnSpc>
              <a:spcBef>
                <a:spcPts val="1800"/>
              </a:spcBef>
              <a:buClr>
                <a:schemeClr val="accent2"/>
              </a:buClr>
              <a:buSzPct val="120000"/>
              <a:buFont typeface="Arial" panose="020B0604020202020204" pitchFamily="34" charset="0"/>
              <a:buChar char="•"/>
            </a:pPr>
            <a:r>
              <a:rPr lang="de-DE" sz="1200">
                <a:solidFill>
                  <a:srgbClr val="404040"/>
                </a:solidFill>
              </a:rPr>
              <a:t>Die </a:t>
            </a:r>
            <a:r>
              <a:rPr lang="de-DE" sz="1200" b="1">
                <a:solidFill>
                  <a:srgbClr val="404040"/>
                </a:solidFill>
              </a:rPr>
              <a:t>Pathologie der Langerhans`schen Inseln </a:t>
            </a:r>
            <a:r>
              <a:rPr lang="de-DE" sz="1200">
                <a:solidFill>
                  <a:srgbClr val="404040"/>
                </a:solidFill>
              </a:rPr>
              <a:t>bei Menschen mit T1D ist </a:t>
            </a:r>
            <a:r>
              <a:rPr lang="de-DE" sz="1200" b="1">
                <a:solidFill>
                  <a:srgbClr val="404040"/>
                </a:solidFill>
              </a:rPr>
              <a:t>heterogen</a:t>
            </a:r>
            <a:r>
              <a:rPr lang="de-DE" sz="1200">
                <a:solidFill>
                  <a:srgbClr val="404040"/>
                </a:solidFill>
              </a:rPr>
              <a:t>, d. h. einige Pankreasläppchen enthalten Inseln ohne Betazellen, während andere eine nahezu normale Population von Betazellen aufweisen</a:t>
            </a:r>
            <a:r>
              <a:rPr lang="de-DE" sz="1200" baseline="30000">
                <a:solidFill>
                  <a:srgbClr val="404040"/>
                </a:solidFill>
              </a:rPr>
              <a:t>1,2</a:t>
            </a:r>
          </a:p>
          <a:p>
            <a:pPr marL="285750" indent="-285750">
              <a:lnSpc>
                <a:spcPct val="120000"/>
              </a:lnSpc>
              <a:spcBef>
                <a:spcPts val="1800"/>
              </a:spcBef>
              <a:buClr>
                <a:schemeClr val="accent2"/>
              </a:buClr>
              <a:buSzPct val="120000"/>
              <a:buFont typeface="Arial" panose="020B0604020202020204" pitchFamily="34" charset="0"/>
              <a:buChar char="•"/>
            </a:pPr>
            <a:r>
              <a:rPr lang="de-DE" sz="1200">
                <a:solidFill>
                  <a:srgbClr val="404040"/>
                </a:solidFill>
              </a:rPr>
              <a:t>Einige Personen mit </a:t>
            </a:r>
            <a:r>
              <a:rPr lang="de-DE" sz="1200" b="1">
                <a:solidFill>
                  <a:srgbClr val="404040"/>
                </a:solidFill>
              </a:rPr>
              <a:t>lang andauernder Erkrankung </a:t>
            </a:r>
            <a:r>
              <a:rPr lang="de-DE" sz="1200">
                <a:solidFill>
                  <a:srgbClr val="404040"/>
                </a:solidFill>
              </a:rPr>
              <a:t>haben Pankreasläppchen, die </a:t>
            </a:r>
            <a:r>
              <a:rPr lang="de-DE" sz="1200" b="1">
                <a:solidFill>
                  <a:srgbClr val="404040"/>
                </a:solidFill>
              </a:rPr>
              <a:t>Betazellen</a:t>
            </a:r>
            <a:r>
              <a:rPr lang="de-DE" sz="1200">
                <a:solidFill>
                  <a:srgbClr val="404040"/>
                </a:solidFill>
              </a:rPr>
              <a:t> enthalten, was darauf hindeutet, dass diese der </a:t>
            </a:r>
            <a:r>
              <a:rPr lang="de-DE" sz="1200" b="1">
                <a:solidFill>
                  <a:srgbClr val="404040"/>
                </a:solidFill>
              </a:rPr>
              <a:t>Erkennung durch das Immunsystem entgangen </a:t>
            </a:r>
            <a:r>
              <a:rPr lang="de-DE" sz="1200">
                <a:solidFill>
                  <a:srgbClr val="404040"/>
                </a:solidFill>
              </a:rPr>
              <a:t>sind</a:t>
            </a:r>
            <a:r>
              <a:rPr lang="de-DE" sz="1200" baseline="30000">
                <a:solidFill>
                  <a:srgbClr val="404040"/>
                </a:solidFill>
              </a:rPr>
              <a:t>3,4</a:t>
            </a:r>
          </a:p>
          <a:p>
            <a:pPr marL="285750" indent="-285750">
              <a:lnSpc>
                <a:spcPct val="120000"/>
              </a:lnSpc>
              <a:spcBef>
                <a:spcPts val="1800"/>
              </a:spcBef>
              <a:buClr>
                <a:schemeClr val="accent2"/>
              </a:buClr>
              <a:buSzPct val="120000"/>
              <a:buFont typeface="Arial" panose="020B0604020202020204" pitchFamily="34" charset="0"/>
              <a:buChar char="•"/>
            </a:pPr>
            <a:r>
              <a:rPr lang="de-DE" sz="1200">
                <a:solidFill>
                  <a:srgbClr val="404040"/>
                </a:solidFill>
              </a:rPr>
              <a:t>Erwachsene mit T1D, die eine </a:t>
            </a:r>
            <a:r>
              <a:rPr lang="de-DE" sz="1200" b="1">
                <a:solidFill>
                  <a:srgbClr val="404040"/>
                </a:solidFill>
              </a:rPr>
              <a:t>größere Betazell-Restfunktion beibehalten</a:t>
            </a:r>
            <a:r>
              <a:rPr lang="de-DE" sz="1200">
                <a:solidFill>
                  <a:srgbClr val="404040"/>
                </a:solidFill>
              </a:rPr>
              <a:t>, was sich in den Spitzenwerten des stimulierten C-Peptids widerspiegelt, verbringen </a:t>
            </a:r>
            <a:r>
              <a:rPr lang="de-DE" sz="1200" b="1">
                <a:solidFill>
                  <a:srgbClr val="404040"/>
                </a:solidFill>
              </a:rPr>
              <a:t>mehr Zeit </a:t>
            </a:r>
            <a:r>
              <a:rPr lang="de-DE" sz="1200">
                <a:solidFill>
                  <a:srgbClr val="404040"/>
                </a:solidFill>
              </a:rPr>
              <a:t>mit Glukosespiegeln </a:t>
            </a:r>
            <a:r>
              <a:rPr lang="de-DE" sz="1200" b="1">
                <a:solidFill>
                  <a:srgbClr val="404040"/>
                </a:solidFill>
              </a:rPr>
              <a:t>im Zielbereich </a:t>
            </a:r>
            <a:r>
              <a:rPr lang="de-DE" sz="1200">
                <a:solidFill>
                  <a:srgbClr val="404040"/>
                </a:solidFill>
              </a:rPr>
              <a:t>(70–180 mg/dl [3,9–10,0 mmol/l])</a:t>
            </a:r>
            <a:r>
              <a:rPr lang="de-DE" sz="1200" baseline="30000">
                <a:solidFill>
                  <a:srgbClr val="404040"/>
                </a:solidFill>
              </a:rPr>
              <a:t>5</a:t>
            </a:r>
            <a:endParaRPr lang="de-DE" sz="1200" b="0" baseline="30000">
              <a:solidFill>
                <a:srgbClr val="404040"/>
              </a:solidFill>
            </a:endParaRPr>
          </a:p>
        </p:txBody>
      </p:sp>
      <p:sp>
        <p:nvSpPr>
          <p:cNvPr id="7" name="TextBox 3037">
            <a:extLst>
              <a:ext uri="{FF2B5EF4-FFF2-40B4-BE49-F238E27FC236}">
                <a16:creationId xmlns:a16="http://schemas.microsoft.com/office/drawing/2014/main" id="{78D4EB4A-8D0C-8B5F-9D97-E59CA00FC621}"/>
              </a:ext>
            </a:extLst>
          </p:cNvPr>
          <p:cNvSpPr txBox="1"/>
          <p:nvPr/>
        </p:nvSpPr>
        <p:spPr>
          <a:xfrm>
            <a:off x="314410" y="4850845"/>
            <a:ext cx="8495114" cy="276999"/>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 sz="600" b="1" i="0" u="none" strike="noStrike" kern="1200" cap="none" spc="0" normalizeH="0" baseline="0" noProof="0">
                <a:ln>
                  <a:noFill/>
                </a:ln>
                <a:solidFill>
                  <a:srgbClr val="404040"/>
                </a:solidFill>
                <a:effectLst/>
                <a:uLnTx/>
                <a:uFillTx/>
                <a:ea typeface="Arial"/>
                <a:cs typeface="Arial"/>
              </a:rPr>
              <a:t>1</a:t>
            </a:r>
            <a:r>
              <a:rPr kumimoji="0" lang="da-DK" sz="600" b="1" i="0" u="none" strike="noStrike" kern="1200" cap="none" spc="0" normalizeH="0" baseline="0" noProof="0">
                <a:ln>
                  <a:noFill/>
                </a:ln>
                <a:solidFill>
                  <a:srgbClr val="404040"/>
                </a:solidFill>
                <a:effectLst/>
                <a:uLnTx/>
                <a:uFillTx/>
                <a:ea typeface="+mn-ea"/>
                <a:cs typeface="+mn-cs"/>
              </a:rPr>
              <a:t>.</a:t>
            </a:r>
            <a:r>
              <a:rPr kumimoji="0" lang="da-DK" sz="600" b="0" i="0" u="none" strike="noStrike" kern="1200" cap="none" spc="0" normalizeH="0" baseline="0" noProof="0">
                <a:ln>
                  <a:noFill/>
                </a:ln>
                <a:solidFill>
                  <a:srgbClr val="404040"/>
                </a:solidFill>
                <a:effectLst/>
                <a:uLnTx/>
                <a:uFillTx/>
                <a:ea typeface="+mn-ea"/>
                <a:cs typeface="+mn-cs"/>
              </a:rPr>
              <a:t> Klöppel G </a:t>
            </a:r>
            <a:r>
              <a:rPr kumimoji="0" lang="da-DK" sz="600" b="0" i="1" u="none" strike="noStrike" kern="1200" cap="none" spc="0" normalizeH="0" baseline="0" noProof="0">
                <a:ln>
                  <a:noFill/>
                </a:ln>
                <a:solidFill>
                  <a:srgbClr val="404040"/>
                </a:solidFill>
                <a:effectLst/>
                <a:uLnTx/>
                <a:uFillTx/>
                <a:ea typeface="+mn-ea"/>
                <a:cs typeface="+mn-cs"/>
              </a:rPr>
              <a:t>et al. Surv Synth Pathol Res</a:t>
            </a:r>
            <a:r>
              <a:rPr kumimoji="0" lang="da-DK" sz="600" b="0" i="0" u="none" strike="noStrike" kern="1200" cap="none" spc="0" normalizeH="0" baseline="0" noProof="0">
                <a:ln>
                  <a:noFill/>
                </a:ln>
                <a:solidFill>
                  <a:srgbClr val="404040"/>
                </a:solidFill>
                <a:effectLst/>
                <a:uLnTx/>
                <a:uFillTx/>
                <a:ea typeface="+mn-ea"/>
                <a:cs typeface="+mn-cs"/>
              </a:rPr>
              <a:t> 1985; 4: 110–25. </a:t>
            </a:r>
            <a:r>
              <a:rPr kumimoji="0" lang="da-DK" sz="600" b="1" i="0" u="none" strike="noStrike" kern="1200" cap="none" spc="0" normalizeH="0" baseline="0" noProof="0">
                <a:ln>
                  <a:noFill/>
                </a:ln>
                <a:solidFill>
                  <a:srgbClr val="404040"/>
                </a:solidFill>
                <a:effectLst/>
                <a:uLnTx/>
                <a:uFillTx/>
                <a:ea typeface="+mn-ea"/>
                <a:cs typeface="+mn-cs"/>
              </a:rPr>
              <a:t>2.</a:t>
            </a:r>
            <a:r>
              <a:rPr kumimoji="0" lang="da-DK" sz="600" b="0" i="0" u="none" strike="noStrike" kern="1200" cap="none" spc="0" normalizeH="0" baseline="0" noProof="0">
                <a:ln>
                  <a:noFill/>
                </a:ln>
                <a:solidFill>
                  <a:srgbClr val="404040"/>
                </a:solidFill>
                <a:effectLst/>
                <a:uLnTx/>
                <a:uFillTx/>
                <a:ea typeface="+mn-ea"/>
                <a:cs typeface="+mn-cs"/>
              </a:rPr>
              <a:t> Butler AE </a:t>
            </a:r>
            <a:r>
              <a:rPr kumimoji="0" lang="da-DK" sz="600" b="0" i="1" u="none" strike="noStrike" kern="1200" cap="none" spc="0" normalizeH="0" baseline="0" noProof="0">
                <a:ln>
                  <a:noFill/>
                </a:ln>
                <a:solidFill>
                  <a:srgbClr val="404040"/>
                </a:solidFill>
                <a:effectLst/>
                <a:uLnTx/>
                <a:uFillTx/>
                <a:ea typeface="+mn-ea"/>
                <a:cs typeface="+mn-cs"/>
              </a:rPr>
              <a:t>et al. Diabetologia </a:t>
            </a:r>
            <a:r>
              <a:rPr kumimoji="0" lang="da-DK" sz="600" b="0" i="0" u="none" strike="noStrike" kern="1200" cap="none" spc="0" normalizeH="0" baseline="0" noProof="0">
                <a:ln>
                  <a:noFill/>
                </a:ln>
                <a:solidFill>
                  <a:srgbClr val="404040"/>
                </a:solidFill>
                <a:effectLst/>
                <a:uLnTx/>
                <a:uFillTx/>
                <a:ea typeface="+mn-ea"/>
                <a:cs typeface="+mn-cs"/>
              </a:rPr>
              <a:t>2007; 50: 2323–31. </a:t>
            </a:r>
            <a:r>
              <a:rPr kumimoji="0" lang="da-DK" sz="600" b="1" i="0" u="none" strike="noStrike" kern="1200" cap="none" spc="0" normalizeH="0" baseline="0" noProof="0">
                <a:ln>
                  <a:noFill/>
                </a:ln>
                <a:solidFill>
                  <a:srgbClr val="404040"/>
                </a:solidFill>
                <a:effectLst/>
                <a:uLnTx/>
                <a:uFillTx/>
                <a:ea typeface="+mn-ea"/>
                <a:cs typeface="+mn-cs"/>
              </a:rPr>
              <a:t>3.</a:t>
            </a:r>
            <a:r>
              <a:rPr kumimoji="0" lang="da-DK" sz="600" b="0" i="0" u="none" strike="noStrike" kern="1200" cap="none" spc="0" normalizeH="0" baseline="0" noProof="0">
                <a:ln>
                  <a:noFill/>
                </a:ln>
                <a:solidFill>
                  <a:srgbClr val="404040"/>
                </a:solidFill>
                <a:effectLst/>
                <a:uLnTx/>
                <a:uFillTx/>
                <a:ea typeface="+mn-ea"/>
                <a:cs typeface="+mn-cs"/>
              </a:rPr>
              <a:t> Yu MG </a:t>
            </a:r>
            <a:r>
              <a:rPr kumimoji="0" lang="da-DK" sz="600" b="0" i="1" u="none" strike="noStrike" kern="1200" cap="none" spc="0" normalizeH="0" baseline="0" noProof="0">
                <a:ln>
                  <a:noFill/>
                </a:ln>
                <a:solidFill>
                  <a:srgbClr val="404040"/>
                </a:solidFill>
                <a:effectLst/>
                <a:uLnTx/>
                <a:uFillTx/>
                <a:ea typeface="+mn-ea"/>
                <a:cs typeface="+mn-cs"/>
              </a:rPr>
              <a:t>et al. J Clin Invest </a:t>
            </a:r>
            <a:r>
              <a:rPr kumimoji="0" lang="da-DK" sz="600" b="0" i="0" u="none" strike="noStrike" kern="1200" cap="none" spc="0" normalizeH="0" baseline="0" noProof="0">
                <a:ln>
                  <a:noFill/>
                </a:ln>
                <a:solidFill>
                  <a:srgbClr val="404040"/>
                </a:solidFill>
                <a:effectLst/>
                <a:uLnTx/>
                <a:uFillTx/>
                <a:ea typeface="+mn-ea"/>
                <a:cs typeface="+mn-cs"/>
              </a:rPr>
              <a:t>2019; 129: 3252</a:t>
            </a:r>
            <a:r>
              <a:rPr lang="da-DK" sz="600" spc="-10">
                <a:solidFill>
                  <a:srgbClr val="404040"/>
                </a:solidFill>
                <a:cs typeface="Verdana"/>
              </a:rPr>
              <a:t>–63. </a:t>
            </a:r>
            <a:r>
              <a:rPr lang="da-DK" sz="600" b="1">
                <a:solidFill>
                  <a:srgbClr val="404040"/>
                </a:solidFill>
                <a:cs typeface="Verdana"/>
              </a:rPr>
              <a:t>4.</a:t>
            </a:r>
            <a:r>
              <a:rPr lang="da-DK" sz="600">
                <a:solidFill>
                  <a:srgbClr val="404040"/>
                </a:solidFill>
                <a:cs typeface="Verdana"/>
              </a:rPr>
              <a:t> Coppieters</a:t>
            </a:r>
            <a:r>
              <a:rPr lang="da-DK" sz="600" spc="-15">
                <a:solidFill>
                  <a:srgbClr val="404040"/>
                </a:solidFill>
                <a:cs typeface="Verdana"/>
              </a:rPr>
              <a:t> </a:t>
            </a:r>
            <a:r>
              <a:rPr lang="da-DK" sz="600">
                <a:solidFill>
                  <a:srgbClr val="404040"/>
                </a:solidFill>
                <a:cs typeface="Verdana"/>
              </a:rPr>
              <a:t>KT</a:t>
            </a:r>
            <a:r>
              <a:rPr lang="da-DK" sz="600" spc="-5">
                <a:solidFill>
                  <a:srgbClr val="404040"/>
                </a:solidFill>
                <a:cs typeface="Verdana"/>
              </a:rPr>
              <a:t> </a:t>
            </a:r>
            <a:r>
              <a:rPr lang="da-DK" sz="600" i="1">
                <a:solidFill>
                  <a:srgbClr val="404040"/>
                </a:solidFill>
                <a:cs typeface="Verdana"/>
              </a:rPr>
              <a:t>et</a:t>
            </a:r>
            <a:r>
              <a:rPr lang="da-DK" sz="600" i="1" spc="-15">
                <a:solidFill>
                  <a:srgbClr val="404040"/>
                </a:solidFill>
                <a:cs typeface="Verdana"/>
              </a:rPr>
              <a:t> </a:t>
            </a:r>
            <a:r>
              <a:rPr lang="da-DK" sz="600" i="1">
                <a:solidFill>
                  <a:srgbClr val="404040"/>
                </a:solidFill>
                <a:cs typeface="Verdana"/>
              </a:rPr>
              <a:t>al. J</a:t>
            </a:r>
            <a:r>
              <a:rPr lang="da-DK" sz="600" i="1" spc="5">
                <a:solidFill>
                  <a:srgbClr val="404040"/>
                </a:solidFill>
                <a:cs typeface="Verdana"/>
              </a:rPr>
              <a:t> </a:t>
            </a:r>
            <a:r>
              <a:rPr lang="da-DK" sz="600" i="1">
                <a:solidFill>
                  <a:srgbClr val="404040"/>
                </a:solidFill>
                <a:cs typeface="Verdana"/>
              </a:rPr>
              <a:t>Exp</a:t>
            </a:r>
            <a:r>
              <a:rPr lang="da-DK" sz="600" i="1" spc="10">
                <a:solidFill>
                  <a:srgbClr val="404040"/>
                </a:solidFill>
                <a:cs typeface="Verdana"/>
              </a:rPr>
              <a:t> </a:t>
            </a:r>
            <a:r>
              <a:rPr lang="da-DK" sz="600" i="1">
                <a:solidFill>
                  <a:srgbClr val="404040"/>
                </a:solidFill>
                <a:cs typeface="Verdana"/>
              </a:rPr>
              <a:t>Med</a:t>
            </a:r>
            <a:r>
              <a:rPr lang="da-DK" sz="600" spc="5">
                <a:solidFill>
                  <a:srgbClr val="404040"/>
                </a:solidFill>
                <a:cs typeface="Verdana"/>
              </a:rPr>
              <a:t> </a:t>
            </a:r>
            <a:r>
              <a:rPr lang="da-DK" sz="600" spc="-10">
                <a:solidFill>
                  <a:srgbClr val="404040"/>
                </a:solidFill>
                <a:cs typeface="Verdana"/>
              </a:rPr>
              <a:t>2012; 209: 51–60. </a:t>
            </a:r>
            <a:r>
              <a:rPr lang="da-DK" sz="600" b="1">
                <a:solidFill>
                  <a:srgbClr val="404040"/>
                </a:solidFill>
                <a:cs typeface="Verdana"/>
              </a:rPr>
              <a:t>5.</a:t>
            </a:r>
            <a:r>
              <a:rPr lang="da-DK" sz="600" b="1" spc="-5">
                <a:solidFill>
                  <a:srgbClr val="404040"/>
                </a:solidFill>
                <a:cs typeface="Verdana"/>
              </a:rPr>
              <a:t> </a:t>
            </a:r>
            <a:r>
              <a:rPr lang="da-DK" sz="600">
                <a:solidFill>
                  <a:srgbClr val="404040"/>
                </a:solidFill>
                <a:cs typeface="Verdana"/>
              </a:rPr>
              <a:t>Rickels</a:t>
            </a:r>
            <a:r>
              <a:rPr lang="da-DK" sz="600" spc="15">
                <a:solidFill>
                  <a:srgbClr val="404040"/>
                </a:solidFill>
                <a:cs typeface="Verdana"/>
              </a:rPr>
              <a:t> </a:t>
            </a:r>
            <a:r>
              <a:rPr lang="da-DK" sz="600">
                <a:solidFill>
                  <a:srgbClr val="404040"/>
                </a:solidFill>
                <a:cs typeface="Verdana"/>
              </a:rPr>
              <a:t>MR</a:t>
            </a:r>
            <a:r>
              <a:rPr lang="da-DK" sz="600" spc="-5">
                <a:solidFill>
                  <a:srgbClr val="404040"/>
                </a:solidFill>
                <a:cs typeface="Verdana"/>
              </a:rPr>
              <a:t> </a:t>
            </a:r>
            <a:r>
              <a:rPr lang="da-DK" sz="600" i="1">
                <a:solidFill>
                  <a:srgbClr val="404040"/>
                </a:solidFill>
                <a:cs typeface="Verdana"/>
              </a:rPr>
              <a:t>et</a:t>
            </a:r>
            <a:r>
              <a:rPr lang="da-DK" sz="600" i="1" spc="-15">
                <a:solidFill>
                  <a:srgbClr val="404040"/>
                </a:solidFill>
                <a:cs typeface="Verdana"/>
              </a:rPr>
              <a:t> </a:t>
            </a:r>
            <a:r>
              <a:rPr lang="da-DK" sz="600" i="1">
                <a:solidFill>
                  <a:srgbClr val="404040"/>
                </a:solidFill>
                <a:cs typeface="Verdana"/>
              </a:rPr>
              <a:t>al.</a:t>
            </a:r>
            <a:r>
              <a:rPr lang="da-DK" sz="600" spc="5">
                <a:solidFill>
                  <a:srgbClr val="404040"/>
                </a:solidFill>
                <a:cs typeface="Verdana"/>
              </a:rPr>
              <a:t> </a:t>
            </a:r>
            <a:r>
              <a:rPr lang="da-DK" sz="600" i="1">
                <a:solidFill>
                  <a:srgbClr val="404040"/>
                </a:solidFill>
                <a:cs typeface="Verdana"/>
              </a:rPr>
              <a:t>J</a:t>
            </a:r>
            <a:r>
              <a:rPr lang="da-DK" sz="600" i="1" spc="5">
                <a:solidFill>
                  <a:srgbClr val="404040"/>
                </a:solidFill>
                <a:cs typeface="Verdana"/>
              </a:rPr>
              <a:t> </a:t>
            </a:r>
            <a:r>
              <a:rPr lang="da-DK" sz="600" i="1">
                <a:solidFill>
                  <a:srgbClr val="404040"/>
                </a:solidFill>
                <a:cs typeface="Verdana"/>
              </a:rPr>
              <a:t>Clin</a:t>
            </a:r>
            <a:r>
              <a:rPr lang="da-DK" sz="600" i="1" spc="-5">
                <a:solidFill>
                  <a:srgbClr val="404040"/>
                </a:solidFill>
                <a:cs typeface="Verdana"/>
              </a:rPr>
              <a:t> </a:t>
            </a:r>
            <a:r>
              <a:rPr lang="da-DK" sz="600" i="1">
                <a:solidFill>
                  <a:srgbClr val="404040"/>
                </a:solidFill>
                <a:cs typeface="Verdana"/>
              </a:rPr>
              <a:t>Invest</a:t>
            </a:r>
            <a:r>
              <a:rPr lang="da-DK" sz="600" spc="5">
                <a:solidFill>
                  <a:srgbClr val="404040"/>
                </a:solidFill>
                <a:cs typeface="Verdana"/>
              </a:rPr>
              <a:t> </a:t>
            </a:r>
            <a:r>
              <a:rPr lang="da-DK" sz="600" spc="-10">
                <a:solidFill>
                  <a:srgbClr val="404040"/>
                </a:solidFill>
                <a:cs typeface="Verdana"/>
              </a:rPr>
              <a:t>2020; 130: 1850–62.</a:t>
            </a:r>
            <a:endParaRPr kumimoji="0" lang="en-US" sz="600" b="0" i="0" u="none" strike="noStrike" kern="1200" cap="none" spc="0" normalizeH="0" baseline="0" noProof="0">
              <a:ln>
                <a:noFill/>
              </a:ln>
              <a:solidFill>
                <a:srgbClr val="404040"/>
              </a:solidFill>
              <a:effectLst/>
              <a:uLnTx/>
              <a:uFillTx/>
              <a:ea typeface="+mn-ea"/>
              <a:cs typeface="+mn-cs"/>
            </a:endParaRPr>
          </a:p>
        </p:txBody>
      </p:sp>
      <p:sp>
        <p:nvSpPr>
          <p:cNvPr id="8" name="TextBox 28">
            <a:extLst>
              <a:ext uri="{FF2B5EF4-FFF2-40B4-BE49-F238E27FC236}">
                <a16:creationId xmlns:a16="http://schemas.microsoft.com/office/drawing/2014/main" id="{DCE22108-1B5F-7450-B004-D4FADC9DD852}"/>
              </a:ext>
            </a:extLst>
          </p:cNvPr>
          <p:cNvSpPr txBox="1"/>
          <p:nvPr/>
        </p:nvSpPr>
        <p:spPr>
          <a:xfrm>
            <a:off x="314409" y="4666832"/>
            <a:ext cx="7361117" cy="184666"/>
          </a:xfrm>
          <a:prstGeom prst="rect">
            <a:avLst/>
          </a:prstGeom>
          <a:noFill/>
          <a:ln w="9525" cap="flat" cmpd="sng" algn="ctr">
            <a:noFill/>
            <a:prstDash val="solid"/>
            <a:round/>
            <a:headEnd type="none" w="med" len="med"/>
            <a:tailEnd type="none" w="med" len="med"/>
          </a:ln>
        </p:spPr>
        <p:txBody>
          <a:bodyPr wrap="square" anchor="b">
            <a:spAutoFit/>
          </a:bodyPr>
          <a:lstStyle/>
          <a:p>
            <a:pPr marL="0" marR="0" lvl="0" indent="0" algn="l" defTabSz="514337" rtl="0" eaLnBrk="1" fontAlgn="auto" latinLnBrk="0" hangingPunct="1">
              <a:lnSpc>
                <a:spcPct val="100000"/>
              </a:lnSpc>
              <a:spcBef>
                <a:spcPts val="0"/>
              </a:spcBef>
              <a:spcAft>
                <a:spcPts val="338"/>
              </a:spcAft>
              <a:buClrTx/>
              <a:buSzTx/>
              <a:buFontTx/>
              <a:buNone/>
              <a:tabLst/>
              <a:defRPr/>
            </a:pPr>
            <a:r>
              <a:rPr kumimoji="0" lang="en-US" altLang="de-DE" sz="600" b="0" i="0" u="none" strike="noStrike" kern="1200" cap="none" spc="0" normalizeH="0" baseline="0" noProof="0">
                <a:ln>
                  <a:noFill/>
                </a:ln>
                <a:solidFill>
                  <a:srgbClr val="404040"/>
                </a:solidFill>
                <a:effectLst/>
                <a:uLnTx/>
                <a:uFillTx/>
                <a:latin typeface="Verdana"/>
                <a:ea typeface="+mn-ea"/>
                <a:cs typeface="+mn-cs"/>
              </a:rPr>
              <a:t>T1D: Typ-1-Diabetes.</a:t>
            </a:r>
            <a:endParaRPr kumimoji="0" lang="en-US" altLang="de-DE" sz="600" b="0" i="0" u="none" strike="noStrike" kern="1200" cap="none" spc="0" normalizeH="0" baseline="30000" noProof="0">
              <a:ln>
                <a:noFill/>
              </a:ln>
              <a:solidFill>
                <a:srgbClr val="404040"/>
              </a:solidFill>
              <a:effectLst/>
              <a:uLnTx/>
              <a:uFillTx/>
              <a:latin typeface="Verdana"/>
              <a:ea typeface="+mn-ea"/>
              <a:cs typeface="+mn-cs"/>
            </a:endParaRPr>
          </a:p>
        </p:txBody>
      </p:sp>
    </p:spTree>
    <p:extLst>
      <p:ext uri="{BB962C8B-B14F-4D97-AF65-F5344CB8AC3E}">
        <p14:creationId xmlns:p14="http://schemas.microsoft.com/office/powerpoint/2010/main" val="9731770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uiExpand="1" build="p" bldLvl="2"/>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2D285AF-6F67-B740-9B91-5C9157AB2669}"/>
            </a:ext>
          </a:extLst>
        </p:cNvPr>
        <p:cNvGrpSpPr/>
        <p:nvPr/>
      </p:nvGrpSpPr>
      <p:grpSpPr>
        <a:xfrm>
          <a:off x="0" y="0"/>
          <a:ext cx="0" cy="0"/>
          <a:chOff x="0" y="0"/>
          <a:chExt cx="0" cy="0"/>
        </a:xfrm>
      </p:grpSpPr>
      <p:sp>
        <p:nvSpPr>
          <p:cNvPr id="6" name="Textplatzhalter 4">
            <a:extLst>
              <a:ext uri="{FF2B5EF4-FFF2-40B4-BE49-F238E27FC236}">
                <a16:creationId xmlns:a16="http://schemas.microsoft.com/office/drawing/2014/main" id="{E487179A-3471-08E7-599F-864BF5390C22}"/>
              </a:ext>
            </a:extLst>
          </p:cNvPr>
          <p:cNvSpPr>
            <a:spLocks noGrp="1"/>
          </p:cNvSpPr>
          <p:nvPr>
            <p:ph type="body" sz="quarter" idx="17"/>
          </p:nvPr>
        </p:nvSpPr>
        <p:spPr>
          <a:xfrm>
            <a:off x="353211" y="114528"/>
            <a:ext cx="8476488" cy="463296"/>
          </a:xfrm>
        </p:spPr>
        <p:txBody>
          <a:bodyPr/>
          <a:lstStyle/>
          <a:p>
            <a:r>
              <a:rPr lang="de-DE" sz="2000" b="1">
                <a:solidFill>
                  <a:srgbClr val="7030A0"/>
                </a:solidFill>
                <a:latin typeface="+mj-lt"/>
              </a:rPr>
              <a:t>Veränderungen in den Betazellen und den Langerhans‘schen Inseln bei T1D</a:t>
            </a:r>
            <a:r>
              <a:rPr lang="de-DE" sz="2000" b="1" baseline="30000">
                <a:solidFill>
                  <a:srgbClr val="7030A0"/>
                </a:solidFill>
                <a:latin typeface="+mj-lt"/>
              </a:rPr>
              <a:t>1</a:t>
            </a:r>
          </a:p>
        </p:txBody>
      </p:sp>
      <p:sp>
        <p:nvSpPr>
          <p:cNvPr id="9" name="Textfeld 8">
            <a:extLst>
              <a:ext uri="{FF2B5EF4-FFF2-40B4-BE49-F238E27FC236}">
                <a16:creationId xmlns:a16="http://schemas.microsoft.com/office/drawing/2014/main" id="{076023F2-DFAB-C332-1901-32855E223BD0}"/>
              </a:ext>
            </a:extLst>
          </p:cNvPr>
          <p:cNvSpPr txBox="1"/>
          <p:nvPr/>
        </p:nvSpPr>
        <p:spPr>
          <a:xfrm>
            <a:off x="353212" y="4579930"/>
            <a:ext cx="8476488" cy="5539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err="1">
                <a:ln>
                  <a:noFill/>
                </a:ln>
                <a:solidFill>
                  <a:srgbClr val="404040"/>
                </a:solidFill>
                <a:effectLst/>
                <a:uLnTx/>
                <a:uFillTx/>
                <a:latin typeface="Verdana"/>
                <a:ea typeface="+mn-ea"/>
                <a:cs typeface="Arial"/>
              </a:rPr>
              <a:t>Abbildung</a:t>
            </a:r>
            <a:r>
              <a:rPr kumimoji="0" lang="en-US" sz="600" b="0" i="0" u="none" strike="noStrike" kern="1200" cap="none" spc="0" normalizeH="0" baseline="0" noProof="0">
                <a:ln>
                  <a:noFill/>
                </a:ln>
                <a:solidFill>
                  <a:srgbClr val="404040"/>
                </a:solidFill>
                <a:effectLst/>
                <a:uLnTx/>
                <a:uFillTx/>
                <a:latin typeface="Verdana"/>
                <a:ea typeface="+mn-ea"/>
                <a:cs typeface="Arial"/>
              </a:rPr>
              <a:t> </a:t>
            </a:r>
            <a:r>
              <a:rPr kumimoji="0" lang="en-US" sz="600" b="0" i="0" u="none" strike="noStrike" kern="1200" cap="none" spc="0" normalizeH="0" baseline="0" noProof="0" err="1">
                <a:ln>
                  <a:noFill/>
                </a:ln>
                <a:solidFill>
                  <a:srgbClr val="404040"/>
                </a:solidFill>
                <a:effectLst/>
                <a:uLnTx/>
                <a:uFillTx/>
                <a:latin typeface="Verdana"/>
                <a:ea typeface="+mn-ea"/>
                <a:cs typeface="Arial"/>
              </a:rPr>
              <a:t>modifiziert</a:t>
            </a:r>
            <a:r>
              <a:rPr kumimoji="0" lang="en-US" sz="600" b="0" i="0" u="none" strike="noStrike" kern="1200" cap="none" spc="0" normalizeH="0" baseline="0" noProof="0">
                <a:ln>
                  <a:noFill/>
                </a:ln>
                <a:solidFill>
                  <a:srgbClr val="404040"/>
                </a:solidFill>
                <a:effectLst/>
                <a:uLnTx/>
                <a:uFillTx/>
                <a:latin typeface="Verdana"/>
                <a:ea typeface="+mn-ea"/>
                <a:cs typeface="Arial"/>
              </a:rPr>
              <a:t> </a:t>
            </a:r>
            <a:r>
              <a:rPr kumimoji="0" lang="en-US" sz="600" b="0" i="0" u="none" strike="noStrike" kern="1200" cap="none" spc="0" normalizeH="0" baseline="0" noProof="0" err="1">
                <a:ln>
                  <a:noFill/>
                </a:ln>
                <a:solidFill>
                  <a:srgbClr val="404040"/>
                </a:solidFill>
                <a:effectLst/>
                <a:uLnTx/>
                <a:uFillTx/>
                <a:latin typeface="Verdana"/>
                <a:ea typeface="+mn-ea"/>
                <a:cs typeface="Arial"/>
              </a:rPr>
              <a:t>nach</a:t>
            </a:r>
            <a:r>
              <a:rPr kumimoji="0" lang="en-US" sz="600" b="0" i="0" u="none" strike="noStrike" kern="1200" cap="none" spc="0" normalizeH="0" baseline="0" noProof="0">
                <a:ln>
                  <a:noFill/>
                </a:ln>
                <a:solidFill>
                  <a:srgbClr val="404040"/>
                </a:solidFill>
                <a:effectLst/>
                <a:uLnTx/>
                <a:uFillTx/>
                <a:latin typeface="Verdana"/>
                <a:ea typeface="+mn-ea"/>
                <a:cs typeface="Arial"/>
              </a:rPr>
              <a:t> Atkinson MA 2023</a:t>
            </a:r>
            <a:r>
              <a:rPr kumimoji="0" lang="en-US" sz="600" b="0" i="0" u="none" strike="noStrike" kern="1200" cap="none" spc="0" normalizeH="0" baseline="30000" noProof="0">
                <a:ln>
                  <a:noFill/>
                </a:ln>
                <a:solidFill>
                  <a:srgbClr val="404040"/>
                </a:solidFill>
                <a:effectLst/>
                <a:uLnTx/>
                <a:uFillTx/>
                <a:latin typeface="Verdana"/>
                <a:ea typeface="+mn-ea"/>
                <a:cs typeface="Arial"/>
              </a:rPr>
              <a:t>1</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404040"/>
                </a:solidFill>
                <a:effectLst/>
                <a:uLnTx/>
                <a:uFillTx/>
                <a:latin typeface="Verdana"/>
                <a:ea typeface="+mn-ea"/>
                <a:cs typeface="Arial"/>
              </a:rPr>
              <a:t>ER: </a:t>
            </a:r>
            <a:r>
              <a:rPr kumimoji="0" lang="en-US" sz="600" b="0" i="0" u="none" strike="noStrike" kern="1200" cap="none" spc="0" normalizeH="0" baseline="0" noProof="0" err="1">
                <a:ln>
                  <a:noFill/>
                </a:ln>
                <a:solidFill>
                  <a:srgbClr val="404040"/>
                </a:solidFill>
                <a:effectLst/>
                <a:uLnTx/>
                <a:uFillTx/>
                <a:latin typeface="Verdana"/>
                <a:ea typeface="+mn-ea"/>
                <a:cs typeface="Arial"/>
              </a:rPr>
              <a:t>endoplasmatisches</a:t>
            </a:r>
            <a:r>
              <a:rPr kumimoji="0" lang="en-US" sz="600" b="0" i="0" u="none" strike="noStrike" kern="1200" cap="none" spc="0" normalizeH="0" baseline="0" noProof="0">
                <a:ln>
                  <a:noFill/>
                </a:ln>
                <a:solidFill>
                  <a:srgbClr val="404040"/>
                </a:solidFill>
                <a:effectLst/>
                <a:uLnTx/>
                <a:uFillTx/>
                <a:latin typeface="Verdana"/>
                <a:ea typeface="+mn-ea"/>
                <a:cs typeface="Arial"/>
              </a:rPr>
              <a:t> </a:t>
            </a:r>
            <a:r>
              <a:rPr kumimoji="0" lang="en-US" sz="600" b="0" i="0" u="none" strike="noStrike" kern="1200" cap="none" spc="0" normalizeH="0" baseline="0" noProof="0" err="1">
                <a:ln>
                  <a:noFill/>
                </a:ln>
                <a:solidFill>
                  <a:srgbClr val="404040"/>
                </a:solidFill>
                <a:effectLst/>
                <a:uLnTx/>
                <a:uFillTx/>
                <a:latin typeface="Verdana"/>
                <a:ea typeface="+mn-ea"/>
                <a:cs typeface="Arial"/>
              </a:rPr>
              <a:t>Retikulum</a:t>
            </a:r>
            <a:r>
              <a:rPr kumimoji="0" lang="en-US" sz="600" b="0" i="0" u="none" strike="noStrike" kern="1200" cap="none" spc="0" normalizeH="0" baseline="0" noProof="0">
                <a:ln>
                  <a:noFill/>
                </a:ln>
                <a:solidFill>
                  <a:srgbClr val="404040"/>
                </a:solidFill>
                <a:effectLst/>
                <a:uLnTx/>
                <a:uFillTx/>
                <a:latin typeface="Verdana"/>
                <a:ea typeface="+mn-ea"/>
                <a:cs typeface="Arial"/>
              </a:rPr>
              <a:t>; GAD65: glutamic-acid decarboxylase 65, </a:t>
            </a:r>
            <a:r>
              <a:rPr kumimoji="0" lang="en-US" sz="600" b="0" i="0" u="none" strike="noStrike" kern="1200" cap="none" spc="0" normalizeH="0" baseline="0" noProof="0" err="1">
                <a:ln>
                  <a:noFill/>
                </a:ln>
                <a:solidFill>
                  <a:srgbClr val="404040"/>
                </a:solidFill>
                <a:effectLst/>
                <a:uLnTx/>
                <a:uFillTx/>
                <a:latin typeface="Verdana"/>
                <a:ea typeface="+mn-ea"/>
                <a:cs typeface="Arial"/>
              </a:rPr>
              <a:t>Glutaminsäure-Dekarboxylase</a:t>
            </a:r>
            <a:r>
              <a:rPr kumimoji="0" lang="en-US" sz="600" b="0" i="0" u="none" strike="noStrike" kern="1200" cap="none" spc="0" normalizeH="0" baseline="0" noProof="0">
                <a:ln>
                  <a:noFill/>
                </a:ln>
                <a:solidFill>
                  <a:srgbClr val="404040"/>
                </a:solidFill>
                <a:effectLst/>
                <a:uLnTx/>
                <a:uFillTx/>
                <a:latin typeface="Verdana"/>
                <a:ea typeface="+mn-ea"/>
                <a:cs typeface="Arial"/>
              </a:rPr>
              <a:t> 65; HA: </a:t>
            </a:r>
            <a:r>
              <a:rPr kumimoji="0" lang="en-US" sz="600" b="0" i="0" u="none" strike="noStrike" kern="1200" cap="none" spc="0" normalizeH="0" baseline="0" noProof="0" err="1">
                <a:ln>
                  <a:noFill/>
                </a:ln>
                <a:solidFill>
                  <a:srgbClr val="404040"/>
                </a:solidFill>
                <a:effectLst/>
                <a:uLnTx/>
                <a:uFillTx/>
                <a:latin typeface="Verdana"/>
                <a:ea typeface="+mn-ea"/>
                <a:cs typeface="Arial"/>
              </a:rPr>
              <a:t>Hyaluronsäure</a:t>
            </a:r>
            <a:r>
              <a:rPr kumimoji="0" lang="en-US" sz="600" b="0" i="0" u="none" strike="noStrike" kern="1200" cap="none" spc="0" normalizeH="0" baseline="0" noProof="0">
                <a:ln>
                  <a:noFill/>
                </a:ln>
                <a:solidFill>
                  <a:srgbClr val="404040"/>
                </a:solidFill>
                <a:effectLst/>
                <a:uLnTx/>
                <a:uFillTx/>
                <a:latin typeface="Verdana"/>
                <a:ea typeface="+mn-ea"/>
                <a:cs typeface="Arial"/>
              </a:rPr>
              <a:t>; HS: </a:t>
            </a:r>
            <a:r>
              <a:rPr kumimoji="0" lang="en-US" sz="600" b="0" i="0" u="none" strike="noStrike" kern="1200" cap="none" spc="0" normalizeH="0" baseline="0" noProof="0" err="1">
                <a:ln>
                  <a:noFill/>
                </a:ln>
                <a:solidFill>
                  <a:srgbClr val="404040"/>
                </a:solidFill>
                <a:effectLst/>
                <a:uLnTx/>
                <a:uFillTx/>
                <a:latin typeface="Verdana"/>
                <a:ea typeface="+mn-ea"/>
                <a:cs typeface="Arial"/>
              </a:rPr>
              <a:t>Heparansulfat</a:t>
            </a:r>
            <a:r>
              <a:rPr kumimoji="0" lang="en-US" sz="600" b="0" i="0" u="none" strike="noStrike" kern="1200" cap="none" spc="0" normalizeH="0" baseline="0" noProof="0">
                <a:ln>
                  <a:noFill/>
                </a:ln>
                <a:solidFill>
                  <a:srgbClr val="404040"/>
                </a:solidFill>
                <a:effectLst/>
                <a:uLnTx/>
                <a:uFillTx/>
                <a:latin typeface="Verdana"/>
                <a:ea typeface="+mn-ea"/>
                <a:cs typeface="Arial"/>
              </a:rPr>
              <a:t>; MHC: major histocompatibility complex, </a:t>
            </a:r>
            <a:r>
              <a:rPr kumimoji="0" lang="en-US" sz="600" b="0" i="0" u="none" strike="noStrike" kern="1200" cap="none" spc="0" normalizeH="0" baseline="0" noProof="0" err="1">
                <a:ln>
                  <a:noFill/>
                </a:ln>
                <a:solidFill>
                  <a:srgbClr val="404040"/>
                </a:solidFill>
                <a:effectLst/>
                <a:uLnTx/>
                <a:uFillTx/>
                <a:latin typeface="Verdana"/>
                <a:ea typeface="+mn-ea"/>
                <a:cs typeface="Arial"/>
              </a:rPr>
              <a:t>Haupthistokompatibili-tätskomplex</a:t>
            </a:r>
            <a:r>
              <a:rPr kumimoji="0" lang="en-US" sz="600" b="0" i="0" u="none" strike="noStrike" kern="1200" cap="none" spc="0" normalizeH="0" baseline="0" noProof="0">
                <a:ln>
                  <a:noFill/>
                </a:ln>
                <a:solidFill>
                  <a:srgbClr val="404040"/>
                </a:solidFill>
                <a:effectLst/>
                <a:uLnTx/>
                <a:uFillTx/>
                <a:latin typeface="Verdana"/>
                <a:ea typeface="+mn-ea"/>
                <a:cs typeface="Arial"/>
              </a:rPr>
              <a:t>; IDO1: Indoleamin-2,3-Dioxygenase 1; PC1/3: </a:t>
            </a:r>
            <a:r>
              <a:rPr kumimoji="0" lang="en-US" sz="600" b="0" i="0" u="none" strike="noStrike" kern="1200" cap="none" spc="0" normalizeH="0" baseline="0" noProof="0" err="1">
                <a:ln>
                  <a:noFill/>
                </a:ln>
                <a:solidFill>
                  <a:srgbClr val="404040"/>
                </a:solidFill>
                <a:effectLst/>
                <a:uLnTx/>
                <a:uFillTx/>
                <a:latin typeface="Verdana"/>
                <a:ea typeface="+mn-ea"/>
                <a:cs typeface="Arial"/>
              </a:rPr>
              <a:t>Proproteinkonvertase</a:t>
            </a:r>
            <a:r>
              <a:rPr kumimoji="0" lang="en-US" sz="600" b="0" i="0" u="none" strike="noStrike" kern="1200" cap="none" spc="0" normalizeH="0" baseline="0" noProof="0">
                <a:ln>
                  <a:noFill/>
                </a:ln>
                <a:solidFill>
                  <a:srgbClr val="404040"/>
                </a:solidFill>
                <a:effectLst/>
                <a:uLnTx/>
                <a:uFillTx/>
                <a:latin typeface="Verdana"/>
                <a:ea typeface="+mn-ea"/>
                <a:cs typeface="Arial"/>
              </a:rPr>
              <a:t> 1/3; PD-L1: programmed death ligand 1, Ligand für </a:t>
            </a:r>
            <a:r>
              <a:rPr kumimoji="0" lang="en-US" sz="600" b="0" i="0" u="none" strike="noStrike" kern="1200" cap="none" spc="0" normalizeH="0" baseline="0" noProof="0" err="1">
                <a:ln>
                  <a:noFill/>
                </a:ln>
                <a:solidFill>
                  <a:srgbClr val="404040"/>
                </a:solidFill>
                <a:effectLst/>
                <a:uLnTx/>
                <a:uFillTx/>
                <a:latin typeface="Verdana"/>
                <a:ea typeface="+mn-ea"/>
                <a:cs typeface="Arial"/>
              </a:rPr>
              <a:t>programmierten</a:t>
            </a:r>
            <a:r>
              <a:rPr kumimoji="0" lang="en-US" sz="600" b="0" i="0" u="none" strike="noStrike" kern="1200" cap="none" spc="0" normalizeH="0" baseline="0" noProof="0">
                <a:ln>
                  <a:noFill/>
                </a:ln>
                <a:solidFill>
                  <a:srgbClr val="404040"/>
                </a:solidFill>
                <a:effectLst/>
                <a:uLnTx/>
                <a:uFillTx/>
                <a:latin typeface="Verdana"/>
                <a:ea typeface="+mn-ea"/>
                <a:cs typeface="Arial"/>
              </a:rPr>
              <a:t> </a:t>
            </a:r>
            <a:r>
              <a:rPr kumimoji="0" lang="en-US" sz="600" b="0" i="0" u="none" strike="noStrike" kern="1200" cap="none" spc="0" normalizeH="0" baseline="0" noProof="0" err="1">
                <a:ln>
                  <a:noFill/>
                </a:ln>
                <a:solidFill>
                  <a:srgbClr val="404040"/>
                </a:solidFill>
                <a:effectLst/>
                <a:uLnTx/>
                <a:uFillTx/>
                <a:latin typeface="Verdana"/>
                <a:ea typeface="+mn-ea"/>
                <a:cs typeface="Arial"/>
              </a:rPr>
              <a:t>Zelltod</a:t>
            </a:r>
            <a:r>
              <a:rPr kumimoji="0" lang="en-US" sz="600" b="0" i="0" u="none" strike="noStrike" kern="1200" cap="none" spc="0" normalizeH="0" baseline="0" noProof="0">
                <a:ln>
                  <a:noFill/>
                </a:ln>
                <a:solidFill>
                  <a:srgbClr val="404040"/>
                </a:solidFill>
                <a:effectLst/>
                <a:uLnTx/>
                <a:uFillTx/>
                <a:latin typeface="Verdana"/>
                <a:ea typeface="+mn-ea"/>
                <a:cs typeface="Arial"/>
              </a:rPr>
              <a:t> 1; PP: </a:t>
            </a:r>
            <a:r>
              <a:rPr kumimoji="0" lang="en-US" sz="600" b="0" i="0" u="none" strike="noStrike" kern="1200" cap="none" spc="0" normalizeH="0" baseline="0" noProof="0" err="1">
                <a:ln>
                  <a:noFill/>
                </a:ln>
                <a:solidFill>
                  <a:srgbClr val="404040"/>
                </a:solidFill>
                <a:effectLst/>
                <a:uLnTx/>
                <a:uFillTx/>
                <a:latin typeface="Verdana"/>
                <a:ea typeface="+mn-ea"/>
                <a:cs typeface="Arial"/>
              </a:rPr>
              <a:t>Pankrea</a:t>
            </a:r>
            <a:r>
              <a:rPr lang="en-US" sz="600" err="1">
                <a:solidFill>
                  <a:srgbClr val="404040"/>
                </a:solidFill>
                <a:latin typeface="Verdana"/>
                <a:cs typeface="Arial"/>
              </a:rPr>
              <a:t>sp</a:t>
            </a:r>
            <a:r>
              <a:rPr kumimoji="0" lang="en-US" sz="600" b="0" i="0" u="none" strike="noStrike" kern="1200" cap="none" spc="0" normalizeH="0" baseline="0" noProof="0" err="1">
                <a:ln>
                  <a:noFill/>
                </a:ln>
                <a:solidFill>
                  <a:srgbClr val="404040"/>
                </a:solidFill>
                <a:effectLst/>
                <a:uLnTx/>
                <a:uFillTx/>
                <a:latin typeface="Verdana"/>
                <a:ea typeface="+mn-ea"/>
                <a:cs typeface="Arial"/>
              </a:rPr>
              <a:t>olypeptid</a:t>
            </a:r>
            <a:r>
              <a:rPr kumimoji="0" lang="en-US" sz="600" b="0" i="0" u="none" strike="noStrike" kern="1200" cap="none" spc="0" normalizeH="0" baseline="0" noProof="0">
                <a:ln>
                  <a:noFill/>
                </a:ln>
                <a:solidFill>
                  <a:srgbClr val="404040"/>
                </a:solidFill>
                <a:effectLst/>
                <a:uLnTx/>
                <a:uFillTx/>
                <a:latin typeface="Verdana"/>
                <a:ea typeface="+mn-ea"/>
                <a:cs typeface="Arial"/>
              </a:rPr>
              <a:t>; SASP: senescence-associated secretory phenotype, </a:t>
            </a:r>
            <a:r>
              <a:rPr kumimoji="0" lang="en-US" sz="600" b="0" i="0" u="none" strike="noStrike" kern="1200" cap="none" spc="0" normalizeH="0" baseline="0" noProof="0" err="1">
                <a:ln>
                  <a:noFill/>
                </a:ln>
                <a:solidFill>
                  <a:srgbClr val="404040"/>
                </a:solidFill>
                <a:effectLst/>
                <a:uLnTx/>
                <a:uFillTx/>
                <a:latin typeface="Verdana"/>
                <a:ea typeface="+mn-ea"/>
                <a:cs typeface="Arial"/>
              </a:rPr>
              <a:t>Alterungs-assoziierter</a:t>
            </a:r>
            <a:r>
              <a:rPr kumimoji="0" lang="en-US" sz="600" b="0" i="0" u="none" strike="noStrike" kern="1200" cap="none" spc="0" normalizeH="0" baseline="0" noProof="0">
                <a:ln>
                  <a:noFill/>
                </a:ln>
                <a:solidFill>
                  <a:srgbClr val="404040"/>
                </a:solidFill>
                <a:effectLst/>
                <a:uLnTx/>
                <a:uFillTx/>
                <a:latin typeface="Verdana"/>
                <a:ea typeface="+mn-ea"/>
                <a:cs typeface="Arial"/>
              </a:rPr>
              <a:t> </a:t>
            </a:r>
            <a:r>
              <a:rPr kumimoji="0" lang="en-US" sz="600" b="0" i="0" u="none" strike="noStrike" kern="1200" cap="none" spc="0" normalizeH="0" baseline="0" noProof="0" err="1">
                <a:ln>
                  <a:noFill/>
                </a:ln>
                <a:solidFill>
                  <a:srgbClr val="404040"/>
                </a:solidFill>
                <a:effectLst/>
                <a:uLnTx/>
                <a:uFillTx/>
                <a:latin typeface="Verdana"/>
                <a:ea typeface="+mn-ea"/>
                <a:cs typeface="Arial"/>
              </a:rPr>
              <a:t>sekretorischer</a:t>
            </a:r>
            <a:r>
              <a:rPr kumimoji="0" lang="en-US" sz="600" b="0" i="0" u="none" strike="noStrike" kern="1200" cap="none" spc="0" normalizeH="0" baseline="0" noProof="0">
                <a:ln>
                  <a:noFill/>
                </a:ln>
                <a:solidFill>
                  <a:srgbClr val="404040"/>
                </a:solidFill>
                <a:effectLst/>
                <a:uLnTx/>
                <a:uFillTx/>
                <a:latin typeface="Verdana"/>
                <a:ea typeface="+mn-ea"/>
                <a:cs typeface="Arial"/>
              </a:rPr>
              <a:t> </a:t>
            </a:r>
            <a:r>
              <a:rPr kumimoji="0" lang="en-US" sz="600" b="0" i="0" u="none" strike="noStrike" kern="1200" cap="none" spc="0" normalizeH="0" baseline="0" noProof="0" err="1">
                <a:ln>
                  <a:noFill/>
                </a:ln>
                <a:solidFill>
                  <a:srgbClr val="404040"/>
                </a:solidFill>
                <a:effectLst/>
                <a:uLnTx/>
                <a:uFillTx/>
                <a:latin typeface="Verdana"/>
                <a:ea typeface="+mn-ea"/>
                <a:cs typeface="Arial"/>
              </a:rPr>
              <a:t>Phänotyp</a:t>
            </a:r>
            <a:r>
              <a:rPr kumimoji="0" lang="en-US" sz="600" b="0" i="0" u="none" strike="noStrike" kern="1200" cap="none" spc="0" normalizeH="0" baseline="0" noProof="0">
                <a:ln>
                  <a:noFill/>
                </a:ln>
                <a:solidFill>
                  <a:srgbClr val="404040"/>
                </a:solidFill>
                <a:effectLst/>
                <a:uLnTx/>
                <a:uFillTx/>
                <a:latin typeface="Verdana"/>
                <a:ea typeface="+mn-ea"/>
                <a:cs typeface="Arial"/>
              </a:rPr>
              <a:t>; T1D: Typ-1-Diabetes.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solidFill>
                  <a:srgbClr val="404040"/>
                </a:solidFill>
                <a:effectLst/>
                <a:uLnTx/>
                <a:uFillTx/>
                <a:latin typeface="Verdana"/>
                <a:ea typeface="+mn-ea"/>
                <a:cs typeface="Arial"/>
              </a:rPr>
              <a:t>1. </a:t>
            </a:r>
            <a:r>
              <a:rPr kumimoji="0" lang="en-US" sz="600" b="0" i="0" u="none" strike="noStrike" kern="1200" cap="none" spc="0" normalizeH="0" baseline="0" noProof="0">
                <a:ln>
                  <a:noFill/>
                </a:ln>
                <a:solidFill>
                  <a:srgbClr val="404040"/>
                </a:solidFill>
                <a:effectLst/>
                <a:uLnTx/>
                <a:uFillTx/>
                <a:latin typeface="Verdana"/>
                <a:ea typeface="+mn-ea"/>
                <a:cs typeface="Arial"/>
              </a:rPr>
              <a:t>Atkinson MA &amp; </a:t>
            </a:r>
            <a:r>
              <a:rPr kumimoji="0" lang="en-US" sz="600" b="0" i="0" u="none" strike="noStrike" kern="1200" cap="none" spc="0" normalizeH="0" baseline="0" noProof="0" err="1">
                <a:ln>
                  <a:noFill/>
                </a:ln>
                <a:solidFill>
                  <a:srgbClr val="404040"/>
                </a:solidFill>
                <a:effectLst/>
                <a:uLnTx/>
                <a:uFillTx/>
                <a:latin typeface="Verdana"/>
                <a:ea typeface="+mn-ea"/>
                <a:cs typeface="Arial"/>
              </a:rPr>
              <a:t>Mirmira</a:t>
            </a:r>
            <a:r>
              <a:rPr kumimoji="0" lang="en-US" sz="600" b="0" i="0" u="none" strike="noStrike" kern="1200" cap="none" spc="0" normalizeH="0" baseline="0" noProof="0">
                <a:ln>
                  <a:noFill/>
                </a:ln>
                <a:solidFill>
                  <a:srgbClr val="404040"/>
                </a:solidFill>
                <a:effectLst/>
                <a:uLnTx/>
                <a:uFillTx/>
                <a:latin typeface="Verdana"/>
                <a:ea typeface="+mn-ea"/>
                <a:cs typeface="Arial"/>
              </a:rPr>
              <a:t> RG</a:t>
            </a:r>
            <a:r>
              <a:rPr kumimoji="0" lang="en-US" sz="600" b="0" i="1" u="none" strike="noStrike" kern="1200" cap="none" spc="0" normalizeH="0" baseline="0" noProof="0">
                <a:ln>
                  <a:noFill/>
                </a:ln>
                <a:solidFill>
                  <a:srgbClr val="404040"/>
                </a:solidFill>
                <a:effectLst/>
                <a:uLnTx/>
                <a:uFillTx/>
                <a:latin typeface="Verdana"/>
                <a:ea typeface="+mn-ea"/>
                <a:cs typeface="Arial"/>
              </a:rPr>
              <a:t>. Cell </a:t>
            </a:r>
            <a:r>
              <a:rPr kumimoji="0" lang="en-US" sz="600" b="0" i="1" u="none" strike="noStrike" kern="1200" cap="none" spc="0" normalizeH="0" baseline="0" noProof="0" err="1">
                <a:ln>
                  <a:noFill/>
                </a:ln>
                <a:solidFill>
                  <a:srgbClr val="404040"/>
                </a:solidFill>
                <a:effectLst/>
                <a:uLnTx/>
                <a:uFillTx/>
                <a:latin typeface="Verdana"/>
                <a:ea typeface="+mn-ea"/>
                <a:cs typeface="Arial"/>
              </a:rPr>
              <a:t>Metab</a:t>
            </a:r>
            <a:r>
              <a:rPr kumimoji="0" lang="en-US" sz="600" b="0" i="1" u="none" strike="noStrike" kern="1200" cap="none" spc="0" normalizeH="0" baseline="0" noProof="0">
                <a:ln>
                  <a:noFill/>
                </a:ln>
                <a:solidFill>
                  <a:srgbClr val="404040"/>
                </a:solidFill>
                <a:effectLst/>
                <a:uLnTx/>
                <a:uFillTx/>
                <a:latin typeface="Verdana"/>
                <a:ea typeface="+mn-ea"/>
                <a:cs typeface="Arial"/>
              </a:rPr>
              <a:t> </a:t>
            </a:r>
            <a:r>
              <a:rPr kumimoji="0" lang="en-US" sz="600" b="0" i="0" u="none" strike="noStrike" kern="1200" cap="none" spc="0" normalizeH="0" baseline="0" noProof="0">
                <a:ln>
                  <a:noFill/>
                </a:ln>
                <a:solidFill>
                  <a:srgbClr val="404040"/>
                </a:solidFill>
                <a:effectLst/>
                <a:uLnTx/>
                <a:uFillTx/>
                <a:latin typeface="Verdana"/>
                <a:ea typeface="+mn-ea"/>
                <a:cs typeface="Arial"/>
              </a:rPr>
              <a:t>2023; 35: 1500–18. </a:t>
            </a:r>
          </a:p>
        </p:txBody>
      </p:sp>
      <p:grpSp>
        <p:nvGrpSpPr>
          <p:cNvPr id="39" name="Gruppieren 38">
            <a:extLst>
              <a:ext uri="{FF2B5EF4-FFF2-40B4-BE49-F238E27FC236}">
                <a16:creationId xmlns:a16="http://schemas.microsoft.com/office/drawing/2014/main" id="{6A1C8039-6748-C02F-4415-E02840D9F797}"/>
              </a:ext>
            </a:extLst>
          </p:cNvPr>
          <p:cNvGrpSpPr/>
          <p:nvPr/>
        </p:nvGrpSpPr>
        <p:grpSpPr>
          <a:xfrm>
            <a:off x="556721" y="929261"/>
            <a:ext cx="8038490" cy="3027472"/>
            <a:chOff x="556721" y="1062747"/>
            <a:chExt cx="8038490" cy="3027472"/>
          </a:xfrm>
        </p:grpSpPr>
        <p:pic>
          <p:nvPicPr>
            <p:cNvPr id="3" name="Grafik 2" descr="Ein Bild, das Text, Diagramm enthält.&#10;&#10;Automatisch generierte Beschreibung">
              <a:extLst>
                <a:ext uri="{FF2B5EF4-FFF2-40B4-BE49-F238E27FC236}">
                  <a16:creationId xmlns:a16="http://schemas.microsoft.com/office/drawing/2014/main" id="{AFD09D81-5AAC-AA0A-EDCC-CC69F2C0CBB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68242" y="1070043"/>
              <a:ext cx="8026969" cy="3010710"/>
            </a:xfrm>
            <a:prstGeom prst="rect">
              <a:avLst/>
            </a:prstGeom>
          </p:spPr>
        </p:pic>
        <p:sp>
          <p:nvSpPr>
            <p:cNvPr id="2" name="Textfeld 1">
              <a:extLst>
                <a:ext uri="{FF2B5EF4-FFF2-40B4-BE49-F238E27FC236}">
                  <a16:creationId xmlns:a16="http://schemas.microsoft.com/office/drawing/2014/main" id="{71D18863-3580-6C99-2BEF-0B19A3C5A6F7}"/>
                </a:ext>
              </a:extLst>
            </p:cNvPr>
            <p:cNvSpPr txBox="1"/>
            <p:nvPr/>
          </p:nvSpPr>
          <p:spPr>
            <a:xfrm>
              <a:off x="865762" y="1299337"/>
              <a:ext cx="1138453" cy="215444"/>
            </a:xfrm>
            <a:prstGeom prst="rect">
              <a:avLst/>
            </a:prstGeom>
            <a:solidFill>
              <a:schemeClr val="bg1"/>
            </a:solidFill>
          </p:spPr>
          <p:txBody>
            <a:bodyPr wrap="none"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Gesunde Betazelle</a:t>
              </a:r>
            </a:p>
          </p:txBody>
        </p:sp>
        <p:sp>
          <p:nvSpPr>
            <p:cNvPr id="4" name="Textfeld 3">
              <a:extLst>
                <a:ext uri="{FF2B5EF4-FFF2-40B4-BE49-F238E27FC236}">
                  <a16:creationId xmlns:a16="http://schemas.microsoft.com/office/drawing/2014/main" id="{1A2CED7F-1EDF-6EDF-2438-7E83012B3D08}"/>
                </a:ext>
              </a:extLst>
            </p:cNvPr>
            <p:cNvSpPr txBox="1"/>
            <p:nvPr/>
          </p:nvSpPr>
          <p:spPr>
            <a:xfrm>
              <a:off x="2112046" y="1237782"/>
              <a:ext cx="2377574" cy="338554"/>
            </a:xfrm>
            <a:prstGeom prst="rect">
              <a:avLst/>
            </a:prstGeom>
            <a:solidFill>
              <a:schemeClr val="bg1"/>
            </a:solidFill>
          </p:spPr>
          <p:txBody>
            <a:bodyPr wrap="none"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Betazellveränderung bei Typ-1-Diabetes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im Frühstadium</a:t>
              </a:r>
            </a:p>
          </p:txBody>
        </p:sp>
        <p:sp>
          <p:nvSpPr>
            <p:cNvPr id="5" name="Textfeld 4">
              <a:extLst>
                <a:ext uri="{FF2B5EF4-FFF2-40B4-BE49-F238E27FC236}">
                  <a16:creationId xmlns:a16="http://schemas.microsoft.com/office/drawing/2014/main" id="{E6DB7262-DDB5-E32A-5CD6-AA14442F6F9F}"/>
                </a:ext>
              </a:extLst>
            </p:cNvPr>
            <p:cNvSpPr txBox="1"/>
            <p:nvPr/>
          </p:nvSpPr>
          <p:spPr>
            <a:xfrm>
              <a:off x="5156939" y="1299337"/>
              <a:ext cx="923651" cy="215444"/>
            </a:xfrm>
            <a:prstGeom prst="rect">
              <a:avLst/>
            </a:prstGeom>
            <a:solidFill>
              <a:schemeClr val="bg1"/>
            </a:solidFill>
          </p:spPr>
          <p:txBody>
            <a:bodyPr wrap="none"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Gesunde Insel</a:t>
              </a:r>
            </a:p>
          </p:txBody>
        </p:sp>
        <p:sp>
          <p:nvSpPr>
            <p:cNvPr id="7" name="Textfeld 6">
              <a:extLst>
                <a:ext uri="{FF2B5EF4-FFF2-40B4-BE49-F238E27FC236}">
                  <a16:creationId xmlns:a16="http://schemas.microsoft.com/office/drawing/2014/main" id="{1EB7E7C7-1667-2FBA-00A8-1EB5E94F62DA}"/>
                </a:ext>
              </a:extLst>
            </p:cNvPr>
            <p:cNvSpPr txBox="1"/>
            <p:nvPr/>
          </p:nvSpPr>
          <p:spPr>
            <a:xfrm>
              <a:off x="6165373" y="1237782"/>
              <a:ext cx="2186817" cy="338554"/>
            </a:xfrm>
            <a:prstGeom prst="rect">
              <a:avLst/>
            </a:prstGeom>
            <a:solidFill>
              <a:schemeClr val="bg1"/>
            </a:solidFill>
          </p:spPr>
          <p:txBody>
            <a:bodyPr wrap="none"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Inselveränderung bei Typ-1-Diabetes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im Frühstadium</a:t>
              </a:r>
            </a:p>
          </p:txBody>
        </p:sp>
        <p:sp>
          <p:nvSpPr>
            <p:cNvPr id="8" name="Textfeld 7">
              <a:extLst>
                <a:ext uri="{FF2B5EF4-FFF2-40B4-BE49-F238E27FC236}">
                  <a16:creationId xmlns:a16="http://schemas.microsoft.com/office/drawing/2014/main" id="{2D150F10-7004-0351-7A6C-E36EE5E138C4}"/>
                </a:ext>
              </a:extLst>
            </p:cNvPr>
            <p:cNvSpPr txBox="1"/>
            <p:nvPr/>
          </p:nvSpPr>
          <p:spPr>
            <a:xfrm>
              <a:off x="1309070" y="1636353"/>
              <a:ext cx="802070" cy="107722"/>
            </a:xfrm>
            <a:prstGeom prst="rect">
              <a:avLst/>
            </a:prstGeom>
            <a:solidFill>
              <a:schemeClr val="bg1"/>
            </a:solidFill>
          </p:spPr>
          <p:txBody>
            <a:bodyPr wrap="none" lIns="36000" tIns="0" rIns="3600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err="1">
                  <a:ln>
                    <a:noFill/>
                  </a:ln>
                  <a:solidFill>
                    <a:prstClr val="black"/>
                  </a:solidFill>
                  <a:effectLst/>
                  <a:uLnTx/>
                  <a:uFillTx/>
                  <a:latin typeface="Verdana"/>
                  <a:ea typeface="+mn-ea"/>
                  <a:cs typeface="+mn-cs"/>
                </a:rPr>
                <a:t>Insulingranulum</a:t>
              </a:r>
              <a:endParaRPr kumimoji="0" lang="de-DE" sz="700" b="0" i="0" u="none" strike="noStrike" kern="1200" cap="none" spc="0" normalizeH="0" baseline="0" noProof="0">
                <a:ln>
                  <a:noFill/>
                </a:ln>
                <a:solidFill>
                  <a:prstClr val="black"/>
                </a:solidFill>
                <a:effectLst/>
                <a:uLnTx/>
                <a:uFillTx/>
                <a:latin typeface="Verdana"/>
                <a:ea typeface="+mn-ea"/>
                <a:cs typeface="+mn-cs"/>
              </a:endParaRPr>
            </a:p>
          </p:txBody>
        </p:sp>
        <p:sp>
          <p:nvSpPr>
            <p:cNvPr id="10" name="Textfeld 9">
              <a:extLst>
                <a:ext uri="{FF2B5EF4-FFF2-40B4-BE49-F238E27FC236}">
                  <a16:creationId xmlns:a16="http://schemas.microsoft.com/office/drawing/2014/main" id="{94ED273E-3378-AEFB-569A-E74814991B00}"/>
                </a:ext>
              </a:extLst>
            </p:cNvPr>
            <p:cNvSpPr txBox="1"/>
            <p:nvPr/>
          </p:nvSpPr>
          <p:spPr>
            <a:xfrm>
              <a:off x="613085" y="1862356"/>
              <a:ext cx="849383" cy="107722"/>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Endoplasmatisches</a:t>
              </a:r>
            </a:p>
          </p:txBody>
        </p:sp>
        <p:sp>
          <p:nvSpPr>
            <p:cNvPr id="11" name="Textfeld 10">
              <a:extLst>
                <a:ext uri="{FF2B5EF4-FFF2-40B4-BE49-F238E27FC236}">
                  <a16:creationId xmlns:a16="http://schemas.microsoft.com/office/drawing/2014/main" id="{E9D50334-1ADF-85B2-9796-3A2CC640A114}"/>
                </a:ext>
              </a:extLst>
            </p:cNvPr>
            <p:cNvSpPr txBox="1"/>
            <p:nvPr/>
          </p:nvSpPr>
          <p:spPr>
            <a:xfrm>
              <a:off x="769982" y="1970078"/>
              <a:ext cx="539088" cy="107722"/>
            </a:xfrm>
            <a:prstGeom prst="rect">
              <a:avLst/>
            </a:prstGeom>
            <a:solidFill>
              <a:schemeClr val="bg1"/>
            </a:solid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Retikulum</a:t>
              </a:r>
            </a:p>
          </p:txBody>
        </p:sp>
        <p:sp>
          <p:nvSpPr>
            <p:cNvPr id="12" name="Textfeld 11">
              <a:extLst>
                <a:ext uri="{FF2B5EF4-FFF2-40B4-BE49-F238E27FC236}">
                  <a16:creationId xmlns:a16="http://schemas.microsoft.com/office/drawing/2014/main" id="{7107162D-AF7F-DE02-80F0-F4539ADCD9B1}"/>
                </a:ext>
              </a:extLst>
            </p:cNvPr>
            <p:cNvSpPr txBox="1"/>
            <p:nvPr/>
          </p:nvSpPr>
          <p:spPr>
            <a:xfrm>
              <a:off x="694797" y="2683245"/>
              <a:ext cx="227626"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Golgi</a:t>
              </a:r>
            </a:p>
          </p:txBody>
        </p:sp>
        <p:sp>
          <p:nvSpPr>
            <p:cNvPr id="13" name="Textfeld 12">
              <a:extLst>
                <a:ext uri="{FF2B5EF4-FFF2-40B4-BE49-F238E27FC236}">
                  <a16:creationId xmlns:a16="http://schemas.microsoft.com/office/drawing/2014/main" id="{DD7253F6-4002-F3A7-26CA-B8B780C9FABF}"/>
                </a:ext>
              </a:extLst>
            </p:cNvPr>
            <p:cNvSpPr txBox="1"/>
            <p:nvPr/>
          </p:nvSpPr>
          <p:spPr>
            <a:xfrm>
              <a:off x="603171" y="3464561"/>
              <a:ext cx="636393"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 </a:t>
              </a:r>
              <a:r>
                <a:rPr kumimoji="0" lang="de-DE" sz="700" b="0" i="0" u="none" strike="noStrike" kern="1200" cap="none" spc="0" normalizeH="0" baseline="0" noProof="0" err="1">
                  <a:ln>
                    <a:noFill/>
                  </a:ln>
                  <a:solidFill>
                    <a:prstClr val="black"/>
                  </a:solidFill>
                  <a:effectLst/>
                  <a:uLnTx/>
                  <a:uFillTx/>
                  <a:latin typeface="Verdana"/>
                  <a:ea typeface="+mn-ea"/>
                  <a:cs typeface="+mn-cs"/>
                </a:rPr>
                <a:t>Autolysosom</a:t>
              </a:r>
              <a:r>
                <a:rPr kumimoji="0" lang="de-DE" sz="700" b="0" i="0" u="none" strike="noStrike" kern="1200" cap="none" spc="0" normalizeH="0" baseline="0" noProof="0">
                  <a:ln>
                    <a:noFill/>
                  </a:ln>
                  <a:solidFill>
                    <a:prstClr val="black"/>
                  </a:solidFill>
                  <a:effectLst/>
                  <a:uLnTx/>
                  <a:uFillTx/>
                  <a:latin typeface="Verdana"/>
                  <a:ea typeface="+mn-ea"/>
                  <a:cs typeface="+mn-cs"/>
                </a:rPr>
                <a:t> </a:t>
              </a:r>
            </a:p>
          </p:txBody>
        </p:sp>
        <p:sp>
          <p:nvSpPr>
            <p:cNvPr id="14" name="Textfeld 13">
              <a:extLst>
                <a:ext uri="{FF2B5EF4-FFF2-40B4-BE49-F238E27FC236}">
                  <a16:creationId xmlns:a16="http://schemas.microsoft.com/office/drawing/2014/main" id="{9600C010-B344-999B-38F0-4029EB8BAB43}"/>
                </a:ext>
              </a:extLst>
            </p:cNvPr>
            <p:cNvSpPr txBox="1"/>
            <p:nvPr/>
          </p:nvSpPr>
          <p:spPr>
            <a:xfrm>
              <a:off x="775004" y="3711652"/>
              <a:ext cx="695704"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 Mitochondrium</a:t>
              </a:r>
            </a:p>
          </p:txBody>
        </p:sp>
        <p:sp>
          <p:nvSpPr>
            <p:cNvPr id="15" name="Textfeld 14">
              <a:extLst>
                <a:ext uri="{FF2B5EF4-FFF2-40B4-BE49-F238E27FC236}">
                  <a16:creationId xmlns:a16="http://schemas.microsoft.com/office/drawing/2014/main" id="{C00EEE04-BD29-FB2F-679E-4E247C31FDE3}"/>
                </a:ext>
              </a:extLst>
            </p:cNvPr>
            <p:cNvSpPr txBox="1"/>
            <p:nvPr/>
          </p:nvSpPr>
          <p:spPr>
            <a:xfrm>
              <a:off x="1537922" y="3876651"/>
              <a:ext cx="315792"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 MHC-I</a:t>
              </a:r>
            </a:p>
          </p:txBody>
        </p:sp>
        <p:sp>
          <p:nvSpPr>
            <p:cNvPr id="16" name="Textfeld 15">
              <a:extLst>
                <a:ext uri="{FF2B5EF4-FFF2-40B4-BE49-F238E27FC236}">
                  <a16:creationId xmlns:a16="http://schemas.microsoft.com/office/drawing/2014/main" id="{284D38E1-1319-89AE-646F-D86B022887D3}"/>
                </a:ext>
              </a:extLst>
            </p:cNvPr>
            <p:cNvSpPr txBox="1"/>
            <p:nvPr/>
          </p:nvSpPr>
          <p:spPr>
            <a:xfrm>
              <a:off x="2701216" y="3831383"/>
              <a:ext cx="880049"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a:t>
              </a:r>
              <a:r>
                <a:rPr kumimoji="0" lang="de-DE" sz="700" b="0" i="0" u="none" strike="noStrike" kern="1200" cap="none" spc="0" normalizeH="0" baseline="0" noProof="0">
                  <a:ln>
                    <a:noFill/>
                  </a:ln>
                  <a:solidFill>
                    <a:prstClr val="black"/>
                  </a:solidFill>
                  <a:effectLst/>
                  <a:uLnTx/>
                  <a:uFillTx/>
                  <a:latin typeface="Verdana"/>
                  <a:ea typeface="+mn-ea"/>
                  <a:cs typeface="+mn-cs"/>
                </a:rPr>
                <a:t>MHC-I-Expression</a:t>
              </a:r>
            </a:p>
          </p:txBody>
        </p:sp>
        <p:sp>
          <p:nvSpPr>
            <p:cNvPr id="17" name="Textfeld 16">
              <a:extLst>
                <a:ext uri="{FF2B5EF4-FFF2-40B4-BE49-F238E27FC236}">
                  <a16:creationId xmlns:a16="http://schemas.microsoft.com/office/drawing/2014/main" id="{BC1DCC10-5FA8-59B8-F9A9-FFE2534CB07F}"/>
                </a:ext>
              </a:extLst>
            </p:cNvPr>
            <p:cNvSpPr txBox="1"/>
            <p:nvPr/>
          </p:nvSpPr>
          <p:spPr>
            <a:xfrm>
              <a:off x="2941887" y="3621586"/>
              <a:ext cx="846386"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a:t>
              </a:r>
              <a:r>
                <a:rPr kumimoji="0" lang="de-DE" sz="700" b="0" i="0" u="none" strike="noStrike" kern="1200" cap="none" spc="0" normalizeH="0" baseline="0" noProof="0">
                  <a:ln>
                    <a:noFill/>
                  </a:ln>
                  <a:solidFill>
                    <a:prstClr val="black"/>
                  </a:solidFill>
                  <a:effectLst/>
                  <a:uLnTx/>
                  <a:uFillTx/>
                  <a:latin typeface="Verdana"/>
                  <a:ea typeface="+mn-ea"/>
                  <a:cs typeface="+mn-cs"/>
                </a:rPr>
                <a:t>Oxidativer Stress</a:t>
              </a:r>
            </a:p>
          </p:txBody>
        </p:sp>
        <p:sp>
          <p:nvSpPr>
            <p:cNvPr id="18" name="Textfeld 17">
              <a:extLst>
                <a:ext uri="{FF2B5EF4-FFF2-40B4-BE49-F238E27FC236}">
                  <a16:creationId xmlns:a16="http://schemas.microsoft.com/office/drawing/2014/main" id="{5C6E855A-6B8B-6A19-E0EE-1830F95E1B7E}"/>
                </a:ext>
              </a:extLst>
            </p:cNvPr>
            <p:cNvSpPr txBox="1"/>
            <p:nvPr/>
          </p:nvSpPr>
          <p:spPr>
            <a:xfrm>
              <a:off x="2367540" y="1643516"/>
              <a:ext cx="511357"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a:t>
              </a:r>
              <a:r>
                <a:rPr kumimoji="0" lang="de-DE" sz="700" b="0" i="0" u="none" strike="noStrike" kern="1200" cap="none" spc="0" normalizeH="0" baseline="0" noProof="0">
                  <a:ln>
                    <a:noFill/>
                  </a:ln>
                  <a:solidFill>
                    <a:prstClr val="black"/>
                  </a:solidFill>
                  <a:effectLst/>
                  <a:uLnTx/>
                  <a:uFillTx/>
                  <a:latin typeface="Verdana"/>
                  <a:ea typeface="+mn-ea"/>
                  <a:cs typeface="+mn-cs"/>
                </a:rPr>
                <a:t>ER-Stress</a:t>
              </a:r>
            </a:p>
          </p:txBody>
        </p:sp>
        <p:sp>
          <p:nvSpPr>
            <p:cNvPr id="19" name="Textfeld 18">
              <a:extLst>
                <a:ext uri="{FF2B5EF4-FFF2-40B4-BE49-F238E27FC236}">
                  <a16:creationId xmlns:a16="http://schemas.microsoft.com/office/drawing/2014/main" id="{A4934E63-A8D5-B9BC-4121-5C7EF9E60E6A}"/>
                </a:ext>
              </a:extLst>
            </p:cNvPr>
            <p:cNvSpPr txBox="1"/>
            <p:nvPr/>
          </p:nvSpPr>
          <p:spPr>
            <a:xfrm>
              <a:off x="2420911" y="1751238"/>
              <a:ext cx="944169"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a:t>
              </a:r>
              <a:r>
                <a:rPr kumimoji="0" lang="de-DE" sz="700" b="0" i="0" u="none" strike="noStrike" kern="1200" cap="none" spc="0" normalizeH="0" baseline="0" noProof="0">
                  <a:ln>
                    <a:noFill/>
                  </a:ln>
                  <a:solidFill>
                    <a:prstClr val="black"/>
                  </a:solidFill>
                  <a:effectLst/>
                  <a:uLnTx/>
                  <a:uFillTx/>
                  <a:latin typeface="Verdana"/>
                  <a:ea typeface="+mn-ea"/>
                  <a:cs typeface="+mn-cs"/>
                </a:rPr>
                <a:t>Protein-Fehlfaltung</a:t>
              </a:r>
            </a:p>
          </p:txBody>
        </p:sp>
        <p:sp>
          <p:nvSpPr>
            <p:cNvPr id="20" name="Textfeld 19">
              <a:extLst>
                <a:ext uri="{FF2B5EF4-FFF2-40B4-BE49-F238E27FC236}">
                  <a16:creationId xmlns:a16="http://schemas.microsoft.com/office/drawing/2014/main" id="{FC005A73-3624-135D-ADD4-9B64F9EFF713}"/>
                </a:ext>
              </a:extLst>
            </p:cNvPr>
            <p:cNvSpPr txBox="1"/>
            <p:nvPr/>
          </p:nvSpPr>
          <p:spPr>
            <a:xfrm>
              <a:off x="2111140" y="3968562"/>
              <a:ext cx="867225"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a:t>
              </a:r>
              <a:r>
                <a:rPr kumimoji="0" lang="de-DE" sz="700" b="0" i="0" u="none" strike="noStrike" kern="1200" cap="none" spc="0" normalizeH="0" baseline="0" noProof="0">
                  <a:ln>
                    <a:noFill/>
                  </a:ln>
                  <a:solidFill>
                    <a:prstClr val="black"/>
                  </a:solidFill>
                  <a:effectLst/>
                  <a:uLnTx/>
                  <a:uFillTx/>
                  <a:latin typeface="Verdana"/>
                  <a:ea typeface="+mn-ea"/>
                  <a:cs typeface="+mn-cs"/>
                </a:rPr>
                <a:t>PD-L1-Expression</a:t>
              </a:r>
            </a:p>
          </p:txBody>
        </p:sp>
        <p:sp>
          <p:nvSpPr>
            <p:cNvPr id="21" name="Textfeld 20">
              <a:extLst>
                <a:ext uri="{FF2B5EF4-FFF2-40B4-BE49-F238E27FC236}">
                  <a16:creationId xmlns:a16="http://schemas.microsoft.com/office/drawing/2014/main" id="{762FE379-7D5C-6A07-74BF-49CC07ECD481}"/>
                </a:ext>
              </a:extLst>
            </p:cNvPr>
            <p:cNvSpPr txBox="1"/>
            <p:nvPr/>
          </p:nvSpPr>
          <p:spPr>
            <a:xfrm>
              <a:off x="3134096" y="3404768"/>
              <a:ext cx="968215"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GAD65-Akkumulation</a:t>
              </a:r>
              <a:endParaRPr kumimoji="0" lang="de-DE" sz="700" b="0" i="0" u="none" strike="noStrike" kern="1200" cap="none" spc="0" normalizeH="0" baseline="0" noProof="0">
                <a:ln>
                  <a:noFill/>
                </a:ln>
                <a:solidFill>
                  <a:prstClr val="black"/>
                </a:solidFill>
                <a:effectLst/>
                <a:uLnTx/>
                <a:uFillTx/>
                <a:latin typeface="Verdana"/>
                <a:ea typeface="+mn-ea"/>
                <a:cs typeface="+mn-cs"/>
              </a:endParaRPr>
            </a:p>
          </p:txBody>
        </p:sp>
        <p:sp>
          <p:nvSpPr>
            <p:cNvPr id="22" name="Textfeld 21">
              <a:extLst>
                <a:ext uri="{FF2B5EF4-FFF2-40B4-BE49-F238E27FC236}">
                  <a16:creationId xmlns:a16="http://schemas.microsoft.com/office/drawing/2014/main" id="{EABC9220-9349-E2C0-A0F7-CE634C53A60D}"/>
                </a:ext>
              </a:extLst>
            </p:cNvPr>
            <p:cNvSpPr txBox="1"/>
            <p:nvPr/>
          </p:nvSpPr>
          <p:spPr>
            <a:xfrm>
              <a:off x="3513080" y="3061139"/>
              <a:ext cx="607539"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a:t>
              </a:r>
              <a:r>
                <a:rPr kumimoji="0" lang="de-DE" sz="700" b="0" i="0" u="none" strike="noStrike" kern="1200" cap="none" spc="0" normalizeH="0" baseline="0" noProof="0">
                  <a:ln>
                    <a:noFill/>
                  </a:ln>
                  <a:solidFill>
                    <a:prstClr val="black"/>
                  </a:solidFill>
                  <a:effectLst/>
                  <a:uLnTx/>
                  <a:uFillTx/>
                  <a:latin typeface="Verdana"/>
                  <a:ea typeface="+mn-ea"/>
                  <a:cs typeface="+mn-cs"/>
                </a:rPr>
                <a:t>Seneszenz  </a:t>
              </a:r>
            </a:p>
          </p:txBody>
        </p:sp>
        <p:sp>
          <p:nvSpPr>
            <p:cNvPr id="23" name="Textfeld 22">
              <a:extLst>
                <a:ext uri="{FF2B5EF4-FFF2-40B4-BE49-F238E27FC236}">
                  <a16:creationId xmlns:a16="http://schemas.microsoft.com/office/drawing/2014/main" id="{3DD5FCAD-D34C-2C20-640A-AB2FD6912ED8}"/>
                </a:ext>
              </a:extLst>
            </p:cNvPr>
            <p:cNvSpPr txBox="1"/>
            <p:nvPr/>
          </p:nvSpPr>
          <p:spPr>
            <a:xfrm>
              <a:off x="3573597" y="3163091"/>
              <a:ext cx="317395"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a:t>
              </a:r>
              <a:r>
                <a:rPr kumimoji="0" lang="de-DE" sz="700" b="0" i="0" u="none" strike="noStrike" kern="1200" cap="none" spc="0" normalizeH="0" baseline="0" noProof="0">
                  <a:ln>
                    <a:noFill/>
                  </a:ln>
                  <a:solidFill>
                    <a:prstClr val="black"/>
                  </a:solidFill>
                  <a:effectLst/>
                  <a:uLnTx/>
                  <a:uFillTx/>
                  <a:latin typeface="Verdana"/>
                  <a:ea typeface="+mn-ea"/>
                  <a:cs typeface="+mn-cs"/>
                </a:rPr>
                <a:t>SASP</a:t>
              </a:r>
            </a:p>
          </p:txBody>
        </p:sp>
        <p:sp>
          <p:nvSpPr>
            <p:cNvPr id="24" name="Textfeld 23">
              <a:extLst>
                <a:ext uri="{FF2B5EF4-FFF2-40B4-BE49-F238E27FC236}">
                  <a16:creationId xmlns:a16="http://schemas.microsoft.com/office/drawing/2014/main" id="{2B2F576B-6DDE-6B65-1666-7E0D3CCCB103}"/>
                </a:ext>
              </a:extLst>
            </p:cNvPr>
            <p:cNvSpPr txBox="1"/>
            <p:nvPr/>
          </p:nvSpPr>
          <p:spPr>
            <a:xfrm>
              <a:off x="3155737" y="2674539"/>
              <a:ext cx="924932" cy="107722"/>
            </a:xfrm>
            <a:prstGeom prst="rect">
              <a:avLst/>
            </a:prstGeom>
            <a:solidFill>
              <a:schemeClr val="bg1"/>
            </a:solidFill>
          </p:spPr>
          <p:txBody>
            <a:bodyPr wrap="non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PC1/3-Expression</a:t>
              </a:r>
              <a:r>
                <a:rPr kumimoji="0" lang="de-DE" sz="700" b="0" i="0" u="none" strike="noStrike" kern="1200" cap="none" spc="0" normalizeH="0" baseline="0" noProof="0">
                  <a:ln>
                    <a:noFill/>
                  </a:ln>
                  <a:solidFill>
                    <a:prstClr val="black"/>
                  </a:solidFill>
                  <a:effectLst/>
                  <a:uLnTx/>
                  <a:uFillTx/>
                  <a:latin typeface="Verdana"/>
                  <a:ea typeface="+mn-ea"/>
                  <a:cs typeface="+mn-cs"/>
                </a:rPr>
                <a:t>  </a:t>
              </a:r>
            </a:p>
          </p:txBody>
        </p:sp>
        <p:sp>
          <p:nvSpPr>
            <p:cNvPr id="25" name="Textfeld 24">
              <a:extLst>
                <a:ext uri="{FF2B5EF4-FFF2-40B4-BE49-F238E27FC236}">
                  <a16:creationId xmlns:a16="http://schemas.microsoft.com/office/drawing/2014/main" id="{93BB51F4-5B60-23D3-0434-FB37A5F3A446}"/>
                </a:ext>
              </a:extLst>
            </p:cNvPr>
            <p:cNvSpPr txBox="1"/>
            <p:nvPr/>
          </p:nvSpPr>
          <p:spPr>
            <a:xfrm>
              <a:off x="3198601" y="2768272"/>
              <a:ext cx="982641" cy="107722"/>
            </a:xfrm>
            <a:prstGeom prst="rect">
              <a:avLst/>
            </a:prstGeom>
            <a:solidFill>
              <a:schemeClr val="bg1"/>
            </a:solidFill>
          </p:spPr>
          <p:txBody>
            <a:bodyPr wrap="non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a:t>
              </a:r>
              <a:r>
                <a:rPr kumimoji="0" lang="de-DE" sz="700" b="0" i="0" u="none" strike="noStrike" kern="1200" cap="none" spc="0" normalizeH="0" baseline="0" noProof="0">
                  <a:ln>
                    <a:noFill/>
                  </a:ln>
                  <a:solidFill>
                    <a:prstClr val="black"/>
                  </a:solidFill>
                  <a:effectLst/>
                  <a:uLnTx/>
                  <a:uFillTx/>
                  <a:latin typeface="Verdana"/>
                  <a:ea typeface="+mn-ea"/>
                  <a:cs typeface="+mn-cs"/>
                </a:rPr>
                <a:t>abweichende          </a:t>
              </a:r>
            </a:p>
          </p:txBody>
        </p:sp>
        <p:sp>
          <p:nvSpPr>
            <p:cNvPr id="26" name="Textfeld 25">
              <a:extLst>
                <a:ext uri="{FF2B5EF4-FFF2-40B4-BE49-F238E27FC236}">
                  <a16:creationId xmlns:a16="http://schemas.microsoft.com/office/drawing/2014/main" id="{A1BBA1BF-9F2E-AA48-FCD3-AB2DB3ACC3AB}"/>
                </a:ext>
              </a:extLst>
            </p:cNvPr>
            <p:cNvSpPr txBox="1"/>
            <p:nvPr/>
          </p:nvSpPr>
          <p:spPr>
            <a:xfrm>
              <a:off x="3278240" y="2877554"/>
              <a:ext cx="1077218" cy="107722"/>
            </a:xfrm>
            <a:prstGeom prst="rect">
              <a:avLst/>
            </a:prstGeom>
            <a:solidFill>
              <a:schemeClr val="bg1"/>
            </a:solidFill>
          </p:spPr>
          <p:txBody>
            <a:bodyPr wrap="non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Prohormon-Bearbeitung</a:t>
              </a:r>
              <a:endParaRPr kumimoji="0" lang="de-DE" sz="700" b="0" i="0" u="none" strike="noStrike" kern="1200" cap="none" spc="0" normalizeH="0" baseline="0" noProof="0">
                <a:ln>
                  <a:noFill/>
                </a:ln>
                <a:solidFill>
                  <a:prstClr val="black"/>
                </a:solidFill>
                <a:effectLst/>
                <a:uLnTx/>
                <a:uFillTx/>
                <a:latin typeface="Verdana"/>
                <a:ea typeface="+mn-ea"/>
                <a:cs typeface="+mn-cs"/>
              </a:endParaRPr>
            </a:p>
          </p:txBody>
        </p:sp>
        <p:sp>
          <p:nvSpPr>
            <p:cNvPr id="27" name="Textfeld 26">
              <a:extLst>
                <a:ext uri="{FF2B5EF4-FFF2-40B4-BE49-F238E27FC236}">
                  <a16:creationId xmlns:a16="http://schemas.microsoft.com/office/drawing/2014/main" id="{CE0BCBAB-8C9B-1E95-2835-7CA1C54EED0D}"/>
                </a:ext>
              </a:extLst>
            </p:cNvPr>
            <p:cNvSpPr txBox="1"/>
            <p:nvPr/>
          </p:nvSpPr>
          <p:spPr>
            <a:xfrm>
              <a:off x="3228256" y="2432207"/>
              <a:ext cx="923330" cy="107722"/>
            </a:xfrm>
            <a:prstGeom prst="rect">
              <a:avLst/>
            </a:prstGeom>
            <a:solidFill>
              <a:schemeClr val="bg1"/>
            </a:solidFill>
          </p:spPr>
          <p:txBody>
            <a:bodyPr wrap="non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Gestörte Autophagie</a:t>
              </a:r>
              <a:endParaRPr kumimoji="0" lang="de-DE" sz="700" b="0" i="0" u="none" strike="noStrike" kern="1200" cap="none" spc="0" normalizeH="0" baseline="0" noProof="0">
                <a:ln>
                  <a:noFill/>
                </a:ln>
                <a:solidFill>
                  <a:prstClr val="black"/>
                </a:solidFill>
                <a:effectLst/>
                <a:uLnTx/>
                <a:uFillTx/>
                <a:latin typeface="Verdana"/>
                <a:ea typeface="+mn-ea"/>
                <a:cs typeface="+mn-cs"/>
              </a:endParaRPr>
            </a:p>
          </p:txBody>
        </p:sp>
        <p:sp>
          <p:nvSpPr>
            <p:cNvPr id="28" name="Textfeld 27">
              <a:extLst>
                <a:ext uri="{FF2B5EF4-FFF2-40B4-BE49-F238E27FC236}">
                  <a16:creationId xmlns:a16="http://schemas.microsoft.com/office/drawing/2014/main" id="{76F8CA6A-6D58-635E-997B-F7AF62E1D2DD}"/>
                </a:ext>
              </a:extLst>
            </p:cNvPr>
            <p:cNvSpPr txBox="1"/>
            <p:nvPr/>
          </p:nvSpPr>
          <p:spPr>
            <a:xfrm>
              <a:off x="3073447" y="2191984"/>
              <a:ext cx="1008289" cy="107722"/>
            </a:xfrm>
            <a:prstGeom prst="rect">
              <a:avLst/>
            </a:prstGeom>
            <a:solidFill>
              <a:schemeClr val="bg1"/>
            </a:solidFill>
          </p:spPr>
          <p:txBody>
            <a:bodyPr wrap="non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err="1">
                  <a:ln>
                    <a:noFill/>
                  </a:ln>
                  <a:solidFill>
                    <a:prstClr val="black"/>
                  </a:solidFill>
                  <a:effectLst/>
                  <a:uLnTx/>
                  <a:uFillTx/>
                  <a:latin typeface="Verdana"/>
                  <a:ea typeface="+mn-ea"/>
                  <a:cs typeface="+mn-cs"/>
                  <a:sym typeface="Wingdings" panose="05000000000000000000" pitchFamily="2" charset="2"/>
                </a:rPr>
                <a:t>Neoepitop</a:t>
              </a: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-Formierung</a:t>
              </a:r>
              <a:endParaRPr kumimoji="0" lang="de-DE" sz="700" b="0" i="0" u="none" strike="noStrike" kern="1200" cap="none" spc="0" normalizeH="0" baseline="0" noProof="0">
                <a:ln>
                  <a:noFill/>
                </a:ln>
                <a:solidFill>
                  <a:prstClr val="black"/>
                </a:solidFill>
                <a:effectLst/>
                <a:uLnTx/>
                <a:uFillTx/>
                <a:latin typeface="Verdana"/>
                <a:ea typeface="+mn-ea"/>
                <a:cs typeface="+mn-cs"/>
              </a:endParaRPr>
            </a:p>
          </p:txBody>
        </p:sp>
        <p:sp>
          <p:nvSpPr>
            <p:cNvPr id="29" name="Textfeld 28">
              <a:extLst>
                <a:ext uri="{FF2B5EF4-FFF2-40B4-BE49-F238E27FC236}">
                  <a16:creationId xmlns:a16="http://schemas.microsoft.com/office/drawing/2014/main" id="{3CBA0D67-62C4-D7FF-41EA-2E40DBF701F3}"/>
                </a:ext>
              </a:extLst>
            </p:cNvPr>
            <p:cNvSpPr txBox="1"/>
            <p:nvPr/>
          </p:nvSpPr>
          <p:spPr>
            <a:xfrm>
              <a:off x="2947706" y="1920836"/>
              <a:ext cx="1122102" cy="107722"/>
            </a:xfrm>
            <a:prstGeom prst="rect">
              <a:avLst/>
            </a:prstGeom>
            <a:solidFill>
              <a:schemeClr val="bg1"/>
            </a:solidFill>
          </p:spPr>
          <p:txBody>
            <a:bodyPr wrap="none" lIns="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verringertes Zellvolumen</a:t>
              </a:r>
              <a:endParaRPr kumimoji="0" lang="de-DE" sz="700" b="0" i="0" u="none" strike="noStrike" kern="1200" cap="none" spc="0" normalizeH="0" baseline="0" noProof="0">
                <a:ln>
                  <a:noFill/>
                </a:ln>
                <a:solidFill>
                  <a:prstClr val="black"/>
                </a:solidFill>
                <a:effectLst/>
                <a:uLnTx/>
                <a:uFillTx/>
                <a:latin typeface="Verdana"/>
                <a:ea typeface="+mn-ea"/>
                <a:cs typeface="+mn-cs"/>
              </a:endParaRPr>
            </a:p>
          </p:txBody>
        </p:sp>
        <p:sp>
          <p:nvSpPr>
            <p:cNvPr id="30" name="Textfeld 29">
              <a:extLst>
                <a:ext uri="{FF2B5EF4-FFF2-40B4-BE49-F238E27FC236}">
                  <a16:creationId xmlns:a16="http://schemas.microsoft.com/office/drawing/2014/main" id="{4CA98F72-458E-12B2-8A26-A7A65B08E410}"/>
                </a:ext>
              </a:extLst>
            </p:cNvPr>
            <p:cNvSpPr txBox="1"/>
            <p:nvPr/>
          </p:nvSpPr>
          <p:spPr>
            <a:xfrm>
              <a:off x="4572000" y="1967242"/>
              <a:ext cx="476661" cy="107722"/>
            </a:xfrm>
            <a:prstGeom prst="rect">
              <a:avLst/>
            </a:prstGeom>
            <a:solidFill>
              <a:schemeClr val="bg1"/>
            </a:solidFill>
          </p:spPr>
          <p:txBody>
            <a:bodyPr wrap="none" lIns="36000" tIns="0" rIns="3600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Betazelle</a:t>
              </a:r>
            </a:p>
          </p:txBody>
        </p:sp>
        <p:sp>
          <p:nvSpPr>
            <p:cNvPr id="31" name="Textfeld 30">
              <a:extLst>
                <a:ext uri="{FF2B5EF4-FFF2-40B4-BE49-F238E27FC236}">
                  <a16:creationId xmlns:a16="http://schemas.microsoft.com/office/drawing/2014/main" id="{DE4033D9-E8ED-ECA4-9294-3436B60620BA}"/>
                </a:ext>
              </a:extLst>
            </p:cNvPr>
            <p:cNvSpPr txBox="1"/>
            <p:nvPr/>
          </p:nvSpPr>
          <p:spPr>
            <a:xfrm>
              <a:off x="4523911" y="2299706"/>
              <a:ext cx="524750" cy="107722"/>
            </a:xfrm>
            <a:prstGeom prst="rect">
              <a:avLst/>
            </a:prstGeom>
            <a:solidFill>
              <a:schemeClr val="bg1"/>
            </a:solidFill>
          </p:spPr>
          <p:txBody>
            <a:bodyPr wrap="none" lIns="36000" tIns="0" rIns="3600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Alphazelle</a:t>
              </a:r>
            </a:p>
          </p:txBody>
        </p:sp>
        <p:sp>
          <p:nvSpPr>
            <p:cNvPr id="32" name="Textfeld 31">
              <a:extLst>
                <a:ext uri="{FF2B5EF4-FFF2-40B4-BE49-F238E27FC236}">
                  <a16:creationId xmlns:a16="http://schemas.microsoft.com/office/drawing/2014/main" id="{DBAF19CA-E173-8CF4-7E0E-A6C3F0119B6B}"/>
                </a:ext>
              </a:extLst>
            </p:cNvPr>
            <p:cNvSpPr txBox="1"/>
            <p:nvPr/>
          </p:nvSpPr>
          <p:spPr>
            <a:xfrm>
              <a:off x="4530674" y="2614071"/>
              <a:ext cx="472368" cy="107722"/>
            </a:xfrm>
            <a:prstGeom prst="rect">
              <a:avLst/>
            </a:prstGeom>
            <a:solidFill>
              <a:schemeClr val="bg1"/>
            </a:solidFill>
          </p:spPr>
          <p:txBody>
            <a:bodyPr wrap="none" lIns="3600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Deltazelle</a:t>
              </a:r>
            </a:p>
          </p:txBody>
        </p:sp>
        <p:sp>
          <p:nvSpPr>
            <p:cNvPr id="33" name="Textfeld 32">
              <a:extLst>
                <a:ext uri="{FF2B5EF4-FFF2-40B4-BE49-F238E27FC236}">
                  <a16:creationId xmlns:a16="http://schemas.microsoft.com/office/drawing/2014/main" id="{F0479F73-D450-8C2D-8D6C-239353A2E759}"/>
                </a:ext>
              </a:extLst>
            </p:cNvPr>
            <p:cNvSpPr txBox="1"/>
            <p:nvPr/>
          </p:nvSpPr>
          <p:spPr>
            <a:xfrm>
              <a:off x="4555361" y="2862460"/>
              <a:ext cx="554122" cy="215444"/>
            </a:xfrm>
            <a:prstGeom prst="rect">
              <a:avLst/>
            </a:prstGeom>
            <a:solidFill>
              <a:schemeClr val="bg1"/>
            </a:solidFill>
          </p:spPr>
          <p:txBody>
            <a:bodyPr wrap="none" lIns="36000" tIns="0" rIns="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PP oder</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err="1">
                  <a:ln>
                    <a:noFill/>
                  </a:ln>
                  <a:solidFill>
                    <a:prstClr val="black"/>
                  </a:solidFill>
                  <a:effectLst/>
                  <a:uLnTx/>
                  <a:uFillTx/>
                  <a:latin typeface="Verdana"/>
                  <a:ea typeface="+mn-ea"/>
                  <a:cs typeface="+mn-cs"/>
                </a:rPr>
                <a:t>Epsilonzelle</a:t>
              </a:r>
              <a:endParaRPr kumimoji="0" lang="de-DE" sz="700" b="0" i="0" u="none" strike="noStrike" kern="1200" cap="none" spc="0" normalizeH="0" baseline="0" noProof="0">
                <a:ln>
                  <a:noFill/>
                </a:ln>
                <a:solidFill>
                  <a:prstClr val="black"/>
                </a:solidFill>
                <a:effectLst/>
                <a:uLnTx/>
                <a:uFillTx/>
                <a:latin typeface="Verdana"/>
                <a:ea typeface="+mn-ea"/>
                <a:cs typeface="+mn-cs"/>
              </a:endParaRPr>
            </a:p>
          </p:txBody>
        </p:sp>
        <p:sp>
          <p:nvSpPr>
            <p:cNvPr id="34" name="Textfeld 33">
              <a:extLst>
                <a:ext uri="{FF2B5EF4-FFF2-40B4-BE49-F238E27FC236}">
                  <a16:creationId xmlns:a16="http://schemas.microsoft.com/office/drawing/2014/main" id="{C0882454-DA0B-6C6A-589F-BAE2353E4329}"/>
                </a:ext>
              </a:extLst>
            </p:cNvPr>
            <p:cNvSpPr txBox="1"/>
            <p:nvPr/>
          </p:nvSpPr>
          <p:spPr>
            <a:xfrm>
              <a:off x="4556897" y="3232546"/>
              <a:ext cx="592594" cy="107722"/>
            </a:xfrm>
            <a:prstGeom prst="rect">
              <a:avLst/>
            </a:prstGeom>
            <a:solidFill>
              <a:schemeClr val="bg1"/>
            </a:solidFill>
          </p:spPr>
          <p:txBody>
            <a:bodyPr wrap="none" lIns="3600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    Blutgefäß</a:t>
              </a:r>
            </a:p>
          </p:txBody>
        </p:sp>
        <p:sp>
          <p:nvSpPr>
            <p:cNvPr id="35" name="Textfeld 34">
              <a:extLst>
                <a:ext uri="{FF2B5EF4-FFF2-40B4-BE49-F238E27FC236}">
                  <a16:creationId xmlns:a16="http://schemas.microsoft.com/office/drawing/2014/main" id="{5444AC58-69CD-9CBF-C065-ACC99BD8614A}"/>
                </a:ext>
              </a:extLst>
            </p:cNvPr>
            <p:cNvSpPr txBox="1"/>
            <p:nvPr/>
          </p:nvSpPr>
          <p:spPr>
            <a:xfrm>
              <a:off x="4330665" y="3548927"/>
              <a:ext cx="1087922" cy="107722"/>
            </a:xfrm>
            <a:prstGeom prst="rect">
              <a:avLst/>
            </a:prstGeom>
            <a:solidFill>
              <a:schemeClr val="bg1"/>
            </a:solidFill>
          </p:spPr>
          <p:txBody>
            <a:bodyPr wrap="none" lIns="3600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    Extrazelluläre Matrix</a:t>
              </a:r>
            </a:p>
          </p:txBody>
        </p:sp>
        <p:sp>
          <p:nvSpPr>
            <p:cNvPr id="36" name="Textfeld 35">
              <a:extLst>
                <a:ext uri="{FF2B5EF4-FFF2-40B4-BE49-F238E27FC236}">
                  <a16:creationId xmlns:a16="http://schemas.microsoft.com/office/drawing/2014/main" id="{4B4466AF-8785-82A6-06F7-314023AC011D}"/>
                </a:ext>
              </a:extLst>
            </p:cNvPr>
            <p:cNvSpPr txBox="1"/>
            <p:nvPr/>
          </p:nvSpPr>
          <p:spPr>
            <a:xfrm>
              <a:off x="6928294" y="2084692"/>
              <a:ext cx="1366844" cy="323165"/>
            </a:xfrm>
            <a:prstGeom prst="rect">
              <a:avLst/>
            </a:prstGeom>
            <a:solidFill>
              <a:schemeClr val="bg1"/>
            </a:solidFill>
          </p:spPr>
          <p:txBody>
            <a:bodyPr wrap="none" lIns="0" tIns="0" rIns="3600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Verdana"/>
                  <a:ea typeface="+mn-ea"/>
                  <a:cs typeface="+mn-cs"/>
                </a:rPr>
                <a:t>Dysfunktionale Betazellen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Insulin-sekretionsantworten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DO1-Expression</a:t>
              </a:r>
              <a:endParaRPr kumimoji="0" lang="de-DE" sz="700" b="0" i="0" u="none" strike="noStrike" kern="1200" cap="none" spc="0" normalizeH="0" baseline="0" noProof="0">
                <a:ln>
                  <a:noFill/>
                </a:ln>
                <a:solidFill>
                  <a:prstClr val="black"/>
                </a:solidFill>
                <a:effectLst/>
                <a:uLnTx/>
                <a:uFillTx/>
                <a:latin typeface="Verdana"/>
                <a:ea typeface="+mn-ea"/>
                <a:cs typeface="+mn-cs"/>
              </a:endParaRPr>
            </a:p>
          </p:txBody>
        </p:sp>
        <p:sp>
          <p:nvSpPr>
            <p:cNvPr id="37" name="Textfeld 36">
              <a:extLst>
                <a:ext uri="{FF2B5EF4-FFF2-40B4-BE49-F238E27FC236}">
                  <a16:creationId xmlns:a16="http://schemas.microsoft.com/office/drawing/2014/main" id="{99FAD5C8-7008-5D35-423C-266E833BD661}"/>
                </a:ext>
              </a:extLst>
            </p:cNvPr>
            <p:cNvSpPr txBox="1"/>
            <p:nvPr/>
          </p:nvSpPr>
          <p:spPr>
            <a:xfrm>
              <a:off x="6928294" y="3243410"/>
              <a:ext cx="1666917" cy="790404"/>
            </a:xfrm>
            <a:prstGeom prst="rect">
              <a:avLst/>
            </a:prstGeom>
            <a:solidFill>
              <a:schemeClr val="bg1"/>
            </a:solidFill>
          </p:spPr>
          <p:txBody>
            <a:bodyPr wrap="square" lIns="0" tIns="0" rIns="36000" bIns="3600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Verdana"/>
                  <a:ea typeface="+mn-ea"/>
                  <a:cs typeface="+mn-cs"/>
                </a:rPr>
                <a:t>Änderungen der Extra-</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Verdana"/>
                  <a:ea typeface="+mn-ea"/>
                  <a:cs typeface="+mn-cs"/>
                </a:rPr>
                <a:t>zellulären Matrix</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Integrität der </a:t>
              </a:r>
              <a:r>
                <a:rPr kumimoji="0" lang="de-DE" sz="700" b="0" i="0" u="none" strike="noStrike" kern="1200" cap="none" spc="0" normalizeH="0" baseline="0" noProof="0" err="1">
                  <a:ln>
                    <a:noFill/>
                  </a:ln>
                  <a:solidFill>
                    <a:prstClr val="black"/>
                  </a:solidFill>
                  <a:effectLst/>
                  <a:uLnTx/>
                  <a:uFillTx/>
                  <a:latin typeface="Verdana"/>
                  <a:ea typeface="+mn-ea"/>
                  <a:cs typeface="+mn-cs"/>
                  <a:sym typeface="Wingdings" panose="05000000000000000000" pitchFamily="2" charset="2"/>
                </a:rPr>
                <a:t>peri-insulären</a:t>
              </a: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  Basalmembran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Degradation der </a:t>
              </a:r>
              <a:r>
                <a:rPr kumimoji="0" lang="de-DE" sz="700" b="0" i="0" u="none" strike="noStrike" kern="1200" cap="none" spc="0" normalizeH="0" baseline="0" noProof="0" err="1">
                  <a:ln>
                    <a:noFill/>
                  </a:ln>
                  <a:solidFill>
                    <a:prstClr val="black"/>
                  </a:solidFill>
                  <a:effectLst/>
                  <a:uLnTx/>
                  <a:uFillTx/>
                  <a:latin typeface="Verdana"/>
                  <a:ea typeface="+mn-ea"/>
                  <a:cs typeface="+mn-cs"/>
                  <a:sym typeface="Wingdings" panose="05000000000000000000" pitchFamily="2" charset="2"/>
                </a:rPr>
                <a:t>interstitialen</a:t>
              </a: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  Matrix</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HS-Gehalt HA-Ablagerungen</a:t>
              </a:r>
              <a:endParaRPr kumimoji="0" lang="de-DE" sz="700" b="0" i="0" u="none" strike="noStrike" kern="1200" cap="none" spc="0" normalizeH="0" baseline="0" noProof="0">
                <a:ln>
                  <a:noFill/>
                </a:ln>
                <a:solidFill>
                  <a:prstClr val="black"/>
                </a:solidFill>
                <a:effectLst/>
                <a:uLnTx/>
                <a:uFillTx/>
                <a:latin typeface="Verdana"/>
                <a:ea typeface="+mn-ea"/>
                <a:cs typeface="+mn-cs"/>
              </a:endParaRPr>
            </a:p>
          </p:txBody>
        </p:sp>
        <p:sp>
          <p:nvSpPr>
            <p:cNvPr id="38" name="Textfeld 37">
              <a:extLst>
                <a:ext uri="{FF2B5EF4-FFF2-40B4-BE49-F238E27FC236}">
                  <a16:creationId xmlns:a16="http://schemas.microsoft.com/office/drawing/2014/main" id="{0C88B04A-8D02-E93A-AC5C-AAA4C101BC32}"/>
                </a:ext>
              </a:extLst>
            </p:cNvPr>
            <p:cNvSpPr txBox="1"/>
            <p:nvPr/>
          </p:nvSpPr>
          <p:spPr>
            <a:xfrm>
              <a:off x="6921150" y="2659256"/>
              <a:ext cx="1575234" cy="323165"/>
            </a:xfrm>
            <a:prstGeom prst="rect">
              <a:avLst/>
            </a:prstGeom>
            <a:solidFill>
              <a:schemeClr val="bg1"/>
            </a:solidFill>
          </p:spPr>
          <p:txBody>
            <a:bodyPr wrap="none" lIns="0" tIns="0" rIns="36000" b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1" i="0" u="none" strike="noStrike" kern="1200" cap="none" spc="0" normalizeH="0" baseline="0" noProof="0">
                  <a:ln>
                    <a:noFill/>
                  </a:ln>
                  <a:solidFill>
                    <a:prstClr val="black"/>
                  </a:solidFill>
                  <a:effectLst/>
                  <a:uLnTx/>
                  <a:uFillTx/>
                  <a:latin typeface="Verdana"/>
                  <a:ea typeface="+mn-ea"/>
                  <a:cs typeface="+mn-cs"/>
                </a:rPr>
                <a:t>Dysfunktionale Alphazellen</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Veränderte Glukagon-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sym typeface="Wingdings" panose="05000000000000000000" pitchFamily="2" charset="2"/>
                </a:rPr>
                <a:t>Sekretionsantworten</a:t>
              </a:r>
              <a:endParaRPr kumimoji="0" lang="de-DE" sz="700" b="0" i="0" u="none" strike="noStrike" kern="1200" cap="none" spc="0" normalizeH="0" baseline="0" noProof="0">
                <a:ln>
                  <a:noFill/>
                </a:ln>
                <a:solidFill>
                  <a:prstClr val="black"/>
                </a:solidFill>
                <a:effectLst/>
                <a:uLnTx/>
                <a:uFillTx/>
                <a:latin typeface="Verdana"/>
                <a:ea typeface="+mn-ea"/>
                <a:cs typeface="+mn-cs"/>
              </a:endParaRPr>
            </a:p>
          </p:txBody>
        </p:sp>
        <p:sp>
          <p:nvSpPr>
            <p:cNvPr id="41" name="Rechteck 40">
              <a:extLst>
                <a:ext uri="{FF2B5EF4-FFF2-40B4-BE49-F238E27FC236}">
                  <a16:creationId xmlns:a16="http://schemas.microsoft.com/office/drawing/2014/main" id="{5E5657D7-1A68-A05C-4D4B-5F7F2755C8E9}"/>
                </a:ext>
              </a:extLst>
            </p:cNvPr>
            <p:cNvSpPr/>
            <p:nvPr/>
          </p:nvSpPr>
          <p:spPr>
            <a:xfrm>
              <a:off x="571755" y="1083893"/>
              <a:ext cx="188639" cy="21544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2" name="Rechteck 41">
              <a:extLst>
                <a:ext uri="{FF2B5EF4-FFF2-40B4-BE49-F238E27FC236}">
                  <a16:creationId xmlns:a16="http://schemas.microsoft.com/office/drawing/2014/main" id="{54EC5C70-88D8-D945-CE2C-8CFB145DD840}"/>
                </a:ext>
              </a:extLst>
            </p:cNvPr>
            <p:cNvSpPr/>
            <p:nvPr/>
          </p:nvSpPr>
          <p:spPr>
            <a:xfrm>
              <a:off x="4716010" y="1073327"/>
              <a:ext cx="188639" cy="21544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4" name="Rechteck 43">
              <a:extLst>
                <a:ext uri="{FF2B5EF4-FFF2-40B4-BE49-F238E27FC236}">
                  <a16:creationId xmlns:a16="http://schemas.microsoft.com/office/drawing/2014/main" id="{F2382DAA-E817-F534-785B-F7BB6869407F}"/>
                </a:ext>
              </a:extLst>
            </p:cNvPr>
            <p:cNvSpPr/>
            <p:nvPr/>
          </p:nvSpPr>
          <p:spPr>
            <a:xfrm>
              <a:off x="556721" y="1062747"/>
              <a:ext cx="8038490" cy="3027472"/>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grpSp>
      <p:sp>
        <p:nvSpPr>
          <p:cNvPr id="40" name="Rectangle: Rounded Corners 78">
            <a:extLst>
              <a:ext uri="{FF2B5EF4-FFF2-40B4-BE49-F238E27FC236}">
                <a16:creationId xmlns:a16="http://schemas.microsoft.com/office/drawing/2014/main" id="{45A129C0-EB36-C542-9E56-6BBE2DBC363D}"/>
              </a:ext>
            </a:extLst>
          </p:cNvPr>
          <p:cNvSpPr/>
          <p:nvPr/>
        </p:nvSpPr>
        <p:spPr>
          <a:xfrm>
            <a:off x="556720" y="4102805"/>
            <a:ext cx="8038491" cy="346033"/>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Aft>
                <a:spcPts val="600"/>
              </a:spcAft>
            </a:pPr>
            <a:r>
              <a:rPr kumimoji="0" lang="de-DE" sz="1100" i="0" u="none" strike="noStrike" kern="1200" cap="none" spc="0" normalizeH="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Betazell-Dysfunktion und -Tod führen zu dysfunktionalen Alphazellen und zerstören die Integrität der Inseln</a:t>
            </a:r>
          </a:p>
        </p:txBody>
      </p:sp>
    </p:spTree>
    <p:extLst>
      <p:ext uri="{BB962C8B-B14F-4D97-AF65-F5344CB8AC3E}">
        <p14:creationId xmlns:p14="http://schemas.microsoft.com/office/powerpoint/2010/main" val="4434882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8C4D76-F2CF-F216-A809-63D7204C2064}"/>
            </a:ext>
          </a:extLst>
        </p:cNvPr>
        <p:cNvGrpSpPr/>
        <p:nvPr/>
      </p:nvGrpSpPr>
      <p:grpSpPr>
        <a:xfrm>
          <a:off x="0" y="0"/>
          <a:ext cx="0" cy="0"/>
          <a:chOff x="0" y="0"/>
          <a:chExt cx="0" cy="0"/>
        </a:xfrm>
      </p:grpSpPr>
      <p:sp>
        <p:nvSpPr>
          <p:cNvPr id="9" name="Title 3">
            <a:extLst>
              <a:ext uri="{FF2B5EF4-FFF2-40B4-BE49-F238E27FC236}">
                <a16:creationId xmlns:a16="http://schemas.microsoft.com/office/drawing/2014/main" id="{7CC0C36E-D41F-FCAF-60FD-EF1D0065CC68}"/>
              </a:ext>
            </a:extLst>
          </p:cNvPr>
          <p:cNvSpPr txBox="1">
            <a:spLocks/>
          </p:cNvSpPr>
          <p:nvPr/>
        </p:nvSpPr>
        <p:spPr>
          <a:xfrm>
            <a:off x="369291" y="119332"/>
            <a:ext cx="8485200" cy="700087"/>
          </a:xfrm>
          <a:prstGeom prst="rect">
            <a:avLst/>
          </a:prstGeom>
          <a:ln cap="flat" algn="ctr">
            <a:miter lim="800000"/>
            <a:headEnd type="none" w="med" len="med"/>
            <a:tailEnd type="none" w="med" len="med"/>
          </a:ln>
        </p:spPr>
        <p:txBody>
          <a:bodyPr vert="horz" lIns="45720" tIns="45720" rIns="45720" bIns="45720" rtlCol="0" anchor="ctr">
            <a:noAutofit/>
          </a:bodyPr>
          <a:lstStyle>
            <a:lvl1pPr marL="0" indent="0" algn="l" defTabSz="684212" rtl="0" eaLnBrk="0" fontAlgn="base" latinLnBrk="0" hangingPunct="0">
              <a:lnSpc>
                <a:spcPct val="90000"/>
              </a:lnSpc>
              <a:spcBef>
                <a:spcPct val="0"/>
              </a:spcBef>
              <a:spcAft>
                <a:spcPct val="0"/>
              </a:spcAft>
              <a:buClrTx/>
              <a:buSzTx/>
              <a:buFontTx/>
              <a:buNone/>
              <a:defRPr kumimoji="0" lang="en-US" altLang="en-US" sz="2800" b="1" i="0" u="none" kern="1200" baseline="0">
                <a:solidFill>
                  <a:schemeClr val="tx2"/>
                </a:solidFill>
                <a:latin typeface="Arial" pitchFamily="34" charset="0"/>
                <a:ea typeface="Arial" pitchFamily="34" charset="0"/>
                <a:cs typeface="Arial" pitchFamily="34" charset="0"/>
              </a:defRPr>
            </a:lvl1pPr>
          </a:lstStyle>
          <a:p>
            <a:pPr eaLnBrk="1" hangingPunct="1"/>
            <a:r>
              <a:rPr lang="de-DE" sz="2000">
                <a:ln w="9525" cap="flat" cmpd="sng" algn="ctr">
                  <a:noFill/>
                  <a:prstDash val="solid"/>
                  <a:round/>
                  <a:headEnd type="none" w="med" len="med"/>
                  <a:tailEnd type="none" w="med" len="med"/>
                </a:ln>
                <a:solidFill>
                  <a:srgbClr val="7030A0"/>
                </a:solidFill>
                <a:latin typeface="+mj-lt"/>
                <a:ea typeface="Arial"/>
                <a:cs typeface="Arial"/>
              </a:rPr>
              <a:t>…bevor der T1D in das Stadium 4 des Langzeit-T1D über geht</a:t>
            </a:r>
            <a:r>
              <a:rPr lang="de-DE" sz="2000" baseline="30000">
                <a:ln w="9525" cap="flat" cmpd="sng" algn="ctr">
                  <a:noFill/>
                  <a:prstDash val="solid"/>
                  <a:round/>
                  <a:headEnd type="none" w="med" len="med"/>
                  <a:tailEnd type="none" w="med" len="med"/>
                </a:ln>
                <a:solidFill>
                  <a:srgbClr val="7030A0"/>
                </a:solidFill>
                <a:latin typeface="+mj-lt"/>
                <a:ea typeface="Arial"/>
                <a:cs typeface="Arial"/>
              </a:rPr>
              <a:t>1</a:t>
            </a:r>
            <a:endParaRPr lang="de-DE" sz="2000" baseline="30000">
              <a:solidFill>
                <a:srgbClr val="7030A0"/>
              </a:solidFill>
              <a:latin typeface="+mj-lt"/>
            </a:endParaRPr>
          </a:p>
        </p:txBody>
      </p:sp>
      <p:sp>
        <p:nvSpPr>
          <p:cNvPr id="41" name="Freeform 102">
            <a:extLst>
              <a:ext uri="{FF2B5EF4-FFF2-40B4-BE49-F238E27FC236}">
                <a16:creationId xmlns:a16="http://schemas.microsoft.com/office/drawing/2014/main" id="{3F144EE1-510D-BE62-B3BB-67B2932992AD}"/>
              </a:ext>
            </a:extLst>
          </p:cNvPr>
          <p:cNvSpPr>
            <a:spLocks/>
          </p:cNvSpPr>
          <p:nvPr/>
        </p:nvSpPr>
        <p:spPr bwMode="auto">
          <a:xfrm rot="20700000">
            <a:off x="3030141" y="2124075"/>
            <a:ext cx="1227534" cy="570310"/>
          </a:xfrm>
          <a:custGeom>
            <a:avLst/>
            <a:gdLst>
              <a:gd name="T0" fmla="*/ 0 w 2336800"/>
              <a:gd name="T1" fmla="*/ 474133 h 1210733"/>
              <a:gd name="T2" fmla="*/ 2336800 w 2336800"/>
              <a:gd name="T3" fmla="*/ 0 h 1210733"/>
              <a:gd name="T4" fmla="*/ 2336800 w 2336800"/>
              <a:gd name="T5" fmla="*/ 1210733 h 1210733"/>
              <a:gd name="T6" fmla="*/ 0 w 2336800"/>
              <a:gd name="T7" fmla="*/ 474133 h 1210733"/>
            </a:gdLst>
            <a:ahLst/>
            <a:cxnLst>
              <a:cxn ang="0">
                <a:pos x="T0" y="T1"/>
              </a:cxn>
              <a:cxn ang="0">
                <a:pos x="T2" y="T3"/>
              </a:cxn>
              <a:cxn ang="0">
                <a:pos x="T4" y="T5"/>
              </a:cxn>
              <a:cxn ang="0">
                <a:pos x="T6" y="T7"/>
              </a:cxn>
            </a:cxnLst>
            <a:rect l="0" t="0" r="r" b="b"/>
            <a:pathLst>
              <a:path w="2336800" h="1210733">
                <a:moveTo>
                  <a:pt x="0" y="474133"/>
                </a:moveTo>
                <a:lnTo>
                  <a:pt x="2336800" y="0"/>
                </a:lnTo>
                <a:lnTo>
                  <a:pt x="2336800" y="1210733"/>
                </a:lnTo>
                <a:lnTo>
                  <a:pt x="0" y="474133"/>
                </a:lnTo>
                <a:close/>
              </a:path>
            </a:pathLst>
          </a:custGeom>
          <a:gradFill rotWithShape="1">
            <a:gsLst>
              <a:gs pos="0">
                <a:srgbClr val="E4E1F2">
                  <a:alpha val="25098"/>
                </a:srgbClr>
              </a:gs>
              <a:gs pos="100000">
                <a:srgbClr val="D1D7EE">
                  <a:alpha val="50195"/>
                </a:srgbClr>
              </a:gs>
              <a:gs pos="65999">
                <a:srgbClr val="D1D7EE">
                  <a:alpha val="41662"/>
                </a:srgbClr>
              </a:gs>
              <a:gs pos="100000">
                <a:srgbClr val="D1D7EE">
                  <a:alpha val="50195"/>
                </a:srgbClr>
              </a:gs>
            </a:gsLst>
            <a:lin ang="0" scaled="1"/>
          </a:gradFill>
          <a:ln>
            <a:noFill/>
          </a:ln>
          <a:extLst>
            <a:ext uri="{91240B29-F687-4F45-9708-019B960494DF}">
              <a14:hiddenLine xmlns:a14="http://schemas.microsoft.com/office/drawing/2010/main" w="12700" cap="flat" algn="ctr">
                <a:solidFill>
                  <a:srgbClr val="000000"/>
                </a:solidFill>
                <a:prstDash val="solid"/>
                <a:miter lim="800000"/>
                <a:headEnd type="none" w="med" len="med"/>
                <a:tailEnd type="none" w="med" len="med"/>
              </a14:hiddenLine>
            </a:ext>
          </a:extLst>
        </p:spPr>
        <p:txBody>
          <a:bodyPr anchor="ctr"/>
          <a:lstStyle/>
          <a:p>
            <a:pPr algn="ctr" defTabSz="514337"/>
            <a:endParaRPr lang="en-US" sz="1013">
              <a:solidFill>
                <a:srgbClr val="FFFFFF"/>
              </a:solidFill>
            </a:endParaRPr>
          </a:p>
        </p:txBody>
      </p:sp>
      <p:sp>
        <p:nvSpPr>
          <p:cNvPr id="29722" name="Freeform 96">
            <a:extLst>
              <a:ext uri="{FF2B5EF4-FFF2-40B4-BE49-F238E27FC236}">
                <a16:creationId xmlns:a16="http://schemas.microsoft.com/office/drawing/2014/main" id="{02DF0CDD-41F5-4003-39A3-3EAA8DDBFA2A}"/>
              </a:ext>
            </a:extLst>
          </p:cNvPr>
          <p:cNvSpPr/>
          <p:nvPr/>
        </p:nvSpPr>
        <p:spPr>
          <a:xfrm rot="10800000">
            <a:off x="5645944" y="1858567"/>
            <a:ext cx="133350" cy="1697831"/>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rgbClr val="FFFFFF"/>
              </a:solidFill>
            </a:endParaRPr>
          </a:p>
        </p:txBody>
      </p:sp>
      <p:grpSp>
        <p:nvGrpSpPr>
          <p:cNvPr id="21547" name="Group 20">
            <a:extLst>
              <a:ext uri="{FF2B5EF4-FFF2-40B4-BE49-F238E27FC236}">
                <a16:creationId xmlns:a16="http://schemas.microsoft.com/office/drawing/2014/main" id="{3913CD66-8F47-8A3B-308C-0FAEFD6BF7ED}"/>
              </a:ext>
            </a:extLst>
          </p:cNvPr>
          <p:cNvGrpSpPr>
            <a:grpSpLocks/>
          </p:cNvGrpSpPr>
          <p:nvPr/>
        </p:nvGrpSpPr>
        <p:grpSpPr bwMode="auto">
          <a:xfrm>
            <a:off x="1584722" y="3452818"/>
            <a:ext cx="3888384" cy="406949"/>
            <a:chOff x="784859" y="5617965"/>
            <a:chExt cx="6912767" cy="722533"/>
          </a:xfrm>
        </p:grpSpPr>
        <p:grpSp>
          <p:nvGrpSpPr>
            <p:cNvPr id="21548" name="Group 21">
              <a:extLst>
                <a:ext uri="{FF2B5EF4-FFF2-40B4-BE49-F238E27FC236}">
                  <a16:creationId xmlns:a16="http://schemas.microsoft.com/office/drawing/2014/main" id="{CB655DC0-3A42-57B2-E90F-116804F6F880}"/>
                </a:ext>
              </a:extLst>
            </p:cNvPr>
            <p:cNvGrpSpPr>
              <a:grpSpLocks/>
            </p:cNvGrpSpPr>
            <p:nvPr/>
          </p:nvGrpSpPr>
          <p:grpSpPr bwMode="auto">
            <a:xfrm>
              <a:off x="5610919" y="5990019"/>
              <a:ext cx="2086707" cy="348365"/>
              <a:chOff x="5531747" y="5879622"/>
              <a:chExt cx="2086707" cy="348365"/>
            </a:xfrm>
          </p:grpSpPr>
          <p:pic>
            <p:nvPicPr>
              <p:cNvPr id="21549" name="T-Cells infiltrate 4">
                <a:extLst>
                  <a:ext uri="{FF2B5EF4-FFF2-40B4-BE49-F238E27FC236}">
                    <a16:creationId xmlns:a16="http://schemas.microsoft.com/office/drawing/2014/main" id="{06C1CEEB-E1C0-48DD-F72D-C80D5558683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31747" y="5890193"/>
                <a:ext cx="228603" cy="2621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9797" name="TextBox 43">
                <a:extLst>
                  <a:ext uri="{FF2B5EF4-FFF2-40B4-BE49-F238E27FC236}">
                    <a16:creationId xmlns:a16="http://schemas.microsoft.com/office/drawing/2014/main" id="{037BBC40-60DA-C3CB-0E17-47D19A7B63B5}"/>
                  </a:ext>
                </a:extLst>
              </p:cNvPr>
              <p:cNvSpPr txBox="1"/>
              <p:nvPr/>
            </p:nvSpPr>
            <p:spPr>
              <a:xfrm>
                <a:off x="5717054" y="5879622"/>
                <a:ext cx="1901400"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Autoreaktive T-Zelle</a:t>
                </a:r>
              </a:p>
            </p:txBody>
          </p:sp>
        </p:grpSp>
        <p:grpSp>
          <p:nvGrpSpPr>
            <p:cNvPr id="21551" name="Group 23">
              <a:extLst>
                <a:ext uri="{FF2B5EF4-FFF2-40B4-BE49-F238E27FC236}">
                  <a16:creationId xmlns:a16="http://schemas.microsoft.com/office/drawing/2014/main" id="{FF5EB8BA-3535-4684-3C4E-CAACB3CD4AC9}"/>
                </a:ext>
              </a:extLst>
            </p:cNvPr>
            <p:cNvGrpSpPr>
              <a:grpSpLocks/>
            </p:cNvGrpSpPr>
            <p:nvPr/>
          </p:nvGrpSpPr>
          <p:grpSpPr bwMode="auto">
            <a:xfrm>
              <a:off x="3970870" y="5990019"/>
              <a:ext cx="1793819" cy="348365"/>
              <a:chOff x="5456249" y="5609252"/>
              <a:chExt cx="1793819" cy="348365"/>
            </a:xfrm>
          </p:grpSpPr>
          <p:sp>
            <p:nvSpPr>
              <p:cNvPr id="21552" name="Isosceles Triangle 85">
                <a:extLst>
                  <a:ext uri="{FF2B5EF4-FFF2-40B4-BE49-F238E27FC236}">
                    <a16:creationId xmlns:a16="http://schemas.microsoft.com/office/drawing/2014/main" id="{5C7773DB-B77D-5271-D2C4-B358785B3744}"/>
                  </a:ext>
                </a:extLst>
              </p:cNvPr>
              <p:cNvSpPr>
                <a:spLocks noChangeArrowheads="1"/>
              </p:cNvSpPr>
              <p:nvPr/>
            </p:nvSpPr>
            <p:spPr bwMode="auto">
              <a:xfrm rot="9900000">
                <a:off x="5456249" y="5693810"/>
                <a:ext cx="156635" cy="133179"/>
              </a:xfrm>
              <a:prstGeom prst="triangle">
                <a:avLst>
                  <a:gd name="adj" fmla="val 50000"/>
                </a:avLst>
              </a:prstGeom>
              <a:solidFill>
                <a:srgbClr val="70AD47"/>
              </a:solidFill>
              <a:ln>
                <a:noFill/>
              </a:ln>
              <a:extLst>
                <a:ext uri="{91240B29-F687-4F45-9708-019B960494DF}">
                  <a14:hiddenLine xmlns:a14="http://schemas.microsoft.com/office/drawing/2010/main" w="12700" algn="ctr">
                    <a:solidFill>
                      <a:srgbClr val="000000"/>
                    </a:solidFill>
                    <a:miter lim="800000"/>
                    <a:headEnd/>
                    <a:tailEnd/>
                  </a14:hiddenLine>
                </a:ext>
              </a:extLst>
            </p:spPr>
            <p:txBody>
              <a:bodyPr anchor="ctr"/>
              <a:lstStyle>
                <a:lvl1pPr defTabSz="684213" eaLnBrk="0" hangingPunct="0">
                  <a:defRPr>
                    <a:solidFill>
                      <a:srgbClr val="000000"/>
                    </a:solidFill>
                    <a:latin typeface="Calibri" panose="020F0502020204030204" pitchFamily="34" charset="0"/>
                  </a:defRPr>
                </a:lvl1pPr>
                <a:lvl2pPr defTabSz="684213" eaLnBrk="0" hangingPunct="0">
                  <a:defRPr>
                    <a:solidFill>
                      <a:srgbClr val="000000"/>
                    </a:solidFill>
                    <a:latin typeface="Calibri" panose="020F0502020204030204" pitchFamily="34" charset="0"/>
                  </a:defRPr>
                </a:lvl2pPr>
                <a:lvl3pPr defTabSz="684213" eaLnBrk="0" hangingPunct="0">
                  <a:defRPr>
                    <a:solidFill>
                      <a:srgbClr val="000000"/>
                    </a:solidFill>
                    <a:latin typeface="Calibri" panose="020F0502020204030204" pitchFamily="34" charset="0"/>
                  </a:defRPr>
                </a:lvl3pPr>
                <a:lvl4pPr defTabSz="684213" eaLnBrk="0" hangingPunct="0">
                  <a:defRPr>
                    <a:solidFill>
                      <a:srgbClr val="000000"/>
                    </a:solidFill>
                    <a:latin typeface="Calibri" panose="020F0502020204030204" pitchFamily="34" charset="0"/>
                  </a:defRPr>
                </a:lvl4pPr>
                <a:lvl5pPr defTabSz="684213" eaLnBrk="0" hangingPunct="0">
                  <a:defRPr>
                    <a:solidFill>
                      <a:srgbClr val="000000"/>
                    </a:solidFill>
                    <a:latin typeface="Calibri" panose="020F0502020204030204" pitchFamily="34" charset="0"/>
                  </a:defRPr>
                </a:lvl5pPr>
                <a:lvl6pPr defTabSz="684213" eaLnBrk="0" fontAlgn="base" hangingPunct="0">
                  <a:spcBef>
                    <a:spcPct val="0"/>
                  </a:spcBef>
                  <a:spcAft>
                    <a:spcPct val="0"/>
                  </a:spcAft>
                  <a:buSzPct val="100000"/>
                  <a:defRPr>
                    <a:solidFill>
                      <a:srgbClr val="000000"/>
                    </a:solidFill>
                    <a:latin typeface="Calibri" panose="020F0502020204030204" pitchFamily="34" charset="0"/>
                  </a:defRPr>
                </a:lvl6pPr>
                <a:lvl7pPr defTabSz="684213" eaLnBrk="0" fontAlgn="base" hangingPunct="0">
                  <a:spcBef>
                    <a:spcPct val="0"/>
                  </a:spcBef>
                  <a:spcAft>
                    <a:spcPct val="0"/>
                  </a:spcAft>
                  <a:buSzPct val="100000"/>
                  <a:defRPr>
                    <a:solidFill>
                      <a:srgbClr val="000000"/>
                    </a:solidFill>
                    <a:latin typeface="Calibri" panose="020F0502020204030204" pitchFamily="34" charset="0"/>
                  </a:defRPr>
                </a:lvl7pPr>
                <a:lvl8pPr defTabSz="684213" eaLnBrk="0" fontAlgn="base" hangingPunct="0">
                  <a:spcBef>
                    <a:spcPct val="0"/>
                  </a:spcBef>
                  <a:spcAft>
                    <a:spcPct val="0"/>
                  </a:spcAft>
                  <a:buSzPct val="100000"/>
                  <a:defRPr>
                    <a:solidFill>
                      <a:srgbClr val="000000"/>
                    </a:solidFill>
                    <a:latin typeface="Calibri" panose="020F0502020204030204" pitchFamily="34" charset="0"/>
                  </a:defRPr>
                </a:lvl8pPr>
                <a:lvl9pPr defTabSz="684213" eaLnBrk="0" fontAlgn="base" hangingPunct="0">
                  <a:spcBef>
                    <a:spcPct val="0"/>
                  </a:spcBef>
                  <a:spcAft>
                    <a:spcPct val="0"/>
                  </a:spcAft>
                  <a:buSzPct val="100000"/>
                  <a:defRPr>
                    <a:solidFill>
                      <a:srgbClr val="000000"/>
                    </a:solidFill>
                    <a:latin typeface="Calibri" panose="020F0502020204030204" pitchFamily="34" charset="0"/>
                  </a:defRPr>
                </a:lvl9pPr>
              </a:lstStyle>
              <a:p>
                <a:pPr algn="ctr" eaLnBrk="1"/>
                <a:endParaRPr lang="de-DE" altLang="de-DE" sz="975">
                  <a:solidFill>
                    <a:srgbClr val="404040"/>
                  </a:solidFill>
                  <a:latin typeface="+mn-lt"/>
                </a:endParaRPr>
              </a:p>
            </p:txBody>
          </p:sp>
          <p:sp>
            <p:nvSpPr>
              <p:cNvPr id="29795" name="TextBox 41">
                <a:extLst>
                  <a:ext uri="{FF2B5EF4-FFF2-40B4-BE49-F238E27FC236}">
                    <a16:creationId xmlns:a16="http://schemas.microsoft.com/office/drawing/2014/main" id="{627BCCEF-264C-0154-0997-DDB808111F50}"/>
                  </a:ext>
                </a:extLst>
              </p:cNvPr>
              <p:cNvSpPr txBox="1"/>
              <p:nvPr/>
            </p:nvSpPr>
            <p:spPr>
              <a:xfrm>
                <a:off x="5602302" y="5609252"/>
                <a:ext cx="1647766"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Betazell-Antigen </a:t>
                </a:r>
              </a:p>
            </p:txBody>
          </p:sp>
        </p:grpSp>
        <p:grpSp>
          <p:nvGrpSpPr>
            <p:cNvPr id="21554" name="Group 24">
              <a:extLst>
                <a:ext uri="{FF2B5EF4-FFF2-40B4-BE49-F238E27FC236}">
                  <a16:creationId xmlns:a16="http://schemas.microsoft.com/office/drawing/2014/main" id="{A09D9F03-315C-E628-3866-98AA3253B217}"/>
                </a:ext>
              </a:extLst>
            </p:cNvPr>
            <p:cNvGrpSpPr>
              <a:grpSpLocks/>
            </p:cNvGrpSpPr>
            <p:nvPr/>
          </p:nvGrpSpPr>
          <p:grpSpPr bwMode="auto">
            <a:xfrm>
              <a:off x="825077" y="5617965"/>
              <a:ext cx="2392638" cy="711963"/>
              <a:chOff x="1068125" y="5622206"/>
              <a:chExt cx="2392638" cy="711963"/>
            </a:xfrm>
          </p:grpSpPr>
          <p:grpSp>
            <p:nvGrpSpPr>
              <p:cNvPr id="21555" name="Group 30">
                <a:extLst>
                  <a:ext uri="{FF2B5EF4-FFF2-40B4-BE49-F238E27FC236}">
                    <a16:creationId xmlns:a16="http://schemas.microsoft.com/office/drawing/2014/main" id="{026660F0-C213-34D7-DD36-963F3F84E946}"/>
                  </a:ext>
                </a:extLst>
              </p:cNvPr>
              <p:cNvGrpSpPr>
                <a:grpSpLocks/>
              </p:cNvGrpSpPr>
              <p:nvPr/>
            </p:nvGrpSpPr>
            <p:grpSpPr bwMode="auto">
              <a:xfrm>
                <a:off x="1068125" y="5985805"/>
                <a:ext cx="1110943" cy="348364"/>
                <a:chOff x="2337782" y="5616898"/>
                <a:chExt cx="1110943" cy="348364"/>
              </a:xfrm>
            </p:grpSpPr>
            <p:pic>
              <p:nvPicPr>
                <p:cNvPr id="21556" name="Graphic 38">
                  <a:extLst>
                    <a:ext uri="{FF2B5EF4-FFF2-40B4-BE49-F238E27FC236}">
                      <a16:creationId xmlns:a16="http://schemas.microsoft.com/office/drawing/2014/main" id="{1070DCD7-CE62-5F1A-2A8A-DD4919034B8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37782" y="5623240"/>
                  <a:ext cx="289988" cy="27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9793" name="TextBox 39">
                  <a:extLst>
                    <a:ext uri="{FF2B5EF4-FFF2-40B4-BE49-F238E27FC236}">
                      <a16:creationId xmlns:a16="http://schemas.microsoft.com/office/drawing/2014/main" id="{898F34F8-E9A8-2DE7-1D62-475F316BCBC3}"/>
                    </a:ext>
                  </a:extLst>
                </p:cNvPr>
                <p:cNvSpPr txBox="1"/>
                <p:nvPr/>
              </p:nvSpPr>
              <p:spPr>
                <a:xfrm>
                  <a:off x="2539063" y="5616898"/>
                  <a:ext cx="909662" cy="348364"/>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Gesund</a:t>
                  </a:r>
                </a:p>
              </p:txBody>
            </p:sp>
          </p:grpSp>
          <p:grpSp>
            <p:nvGrpSpPr>
              <p:cNvPr id="21558" name="Group 31">
                <a:extLst>
                  <a:ext uri="{FF2B5EF4-FFF2-40B4-BE49-F238E27FC236}">
                    <a16:creationId xmlns:a16="http://schemas.microsoft.com/office/drawing/2014/main" id="{810DE406-D0B3-62A6-FB75-84DF530CAF0A}"/>
                  </a:ext>
                </a:extLst>
              </p:cNvPr>
              <p:cNvGrpSpPr>
                <a:grpSpLocks/>
              </p:cNvGrpSpPr>
              <p:nvPr/>
            </p:nvGrpSpPr>
            <p:grpSpPr bwMode="auto">
              <a:xfrm>
                <a:off x="2092783" y="5985805"/>
                <a:ext cx="1367980" cy="348364"/>
                <a:chOff x="2342461" y="5976830"/>
                <a:chExt cx="1367980" cy="348364"/>
              </a:xfrm>
            </p:grpSpPr>
            <p:sp>
              <p:nvSpPr>
                <p:cNvPr id="29787" name="TextBox 33">
                  <a:extLst>
                    <a:ext uri="{FF2B5EF4-FFF2-40B4-BE49-F238E27FC236}">
                      <a16:creationId xmlns:a16="http://schemas.microsoft.com/office/drawing/2014/main" id="{96011099-C9CB-BC51-B53F-C591BC5F150C}"/>
                    </a:ext>
                  </a:extLst>
                </p:cNvPr>
                <p:cNvSpPr txBox="1"/>
                <p:nvPr/>
              </p:nvSpPr>
              <p:spPr>
                <a:xfrm>
                  <a:off x="2541446" y="5976830"/>
                  <a:ext cx="1168995" cy="348364"/>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Beschädigt</a:t>
                  </a:r>
                </a:p>
              </p:txBody>
            </p:sp>
            <p:grpSp>
              <p:nvGrpSpPr>
                <p:cNvPr id="21560" name="Graphic 305">
                  <a:extLst>
                    <a:ext uri="{FF2B5EF4-FFF2-40B4-BE49-F238E27FC236}">
                      <a16:creationId xmlns:a16="http://schemas.microsoft.com/office/drawing/2014/main" id="{FB0F2E9F-A9EB-CFC9-2DA5-20002087C671}"/>
                    </a:ext>
                  </a:extLst>
                </p:cNvPr>
                <p:cNvGrpSpPr>
                  <a:grpSpLocks/>
                </p:cNvGrpSpPr>
                <p:nvPr/>
              </p:nvGrpSpPr>
              <p:grpSpPr bwMode="auto">
                <a:xfrm>
                  <a:off x="2342461" y="5985964"/>
                  <a:ext cx="283048" cy="267245"/>
                  <a:chOff x="2342461" y="5985964"/>
                  <a:chExt cx="283048" cy="267245"/>
                </a:xfrm>
              </p:grpSpPr>
              <p:sp>
                <p:nvSpPr>
                  <p:cNvPr id="29789" name="Freeform 3">
                    <a:extLst>
                      <a:ext uri="{FF2B5EF4-FFF2-40B4-BE49-F238E27FC236}">
                        <a16:creationId xmlns:a16="http://schemas.microsoft.com/office/drawing/2014/main" id="{0627553F-FF8C-AAEA-6CC6-6B727223610C}"/>
                      </a:ext>
                    </a:extLst>
                  </p:cNvPr>
                  <p:cNvSpPr/>
                  <p:nvPr/>
                </p:nvSpPr>
                <p:spPr>
                  <a:xfrm>
                    <a:off x="2342282" y="5985285"/>
                    <a:ext cx="283637" cy="268471"/>
                  </a:xfrm>
                  <a:custGeom>
                    <a:avLst/>
                    <a:gdLst>
                      <a:gd name="connsiteX0" fmla="*/ 95259 w 283048"/>
                      <a:gd name="connsiteY0" fmla="*/ 12522 h 267245"/>
                      <a:gd name="connsiteX1" fmla="*/ 111257 w 283048"/>
                      <a:gd name="connsiteY1" fmla="*/ 3061 h 267245"/>
                      <a:gd name="connsiteX2" fmla="*/ 136902 w 283048"/>
                      <a:gd name="connsiteY2" fmla="*/ 306 h 267245"/>
                      <a:gd name="connsiteX3" fmla="*/ 220287 w 283048"/>
                      <a:gd name="connsiteY3" fmla="*/ 31163 h 267245"/>
                      <a:gd name="connsiteX4" fmla="*/ 261307 w 283048"/>
                      <a:gd name="connsiteY4" fmla="*/ 53109 h 267245"/>
                      <a:gd name="connsiteX5" fmla="*/ 278404 w 283048"/>
                      <a:gd name="connsiteY5" fmla="*/ 66264 h 267245"/>
                      <a:gd name="connsiteX6" fmla="*/ 282862 w 283048"/>
                      <a:gd name="connsiteY6" fmla="*/ 92562 h 267245"/>
                      <a:gd name="connsiteX7" fmla="*/ 279125 w 283048"/>
                      <a:gd name="connsiteY7" fmla="*/ 144269 h 267245"/>
                      <a:gd name="connsiteX8" fmla="*/ 267804 w 283048"/>
                      <a:gd name="connsiteY8" fmla="*/ 200352 h 267245"/>
                      <a:gd name="connsiteX9" fmla="*/ 232145 w 283048"/>
                      <a:gd name="connsiteY9" fmla="*/ 243841 h 267245"/>
                      <a:gd name="connsiteX10" fmla="*/ 191845 w 283048"/>
                      <a:gd name="connsiteY10" fmla="*/ 255143 h 267245"/>
                      <a:gd name="connsiteX11" fmla="*/ 142715 w 283048"/>
                      <a:gd name="connsiteY11" fmla="*/ 263165 h 267245"/>
                      <a:gd name="connsiteX12" fmla="*/ 72288 w 283048"/>
                      <a:gd name="connsiteY12" fmla="*/ 261556 h 267245"/>
                      <a:gd name="connsiteX13" fmla="*/ 28593 w 283048"/>
                      <a:gd name="connsiteY13" fmla="*/ 222139 h 267245"/>
                      <a:gd name="connsiteX14" fmla="*/ 224 w 283048"/>
                      <a:gd name="connsiteY14" fmla="*/ 154498 h 267245"/>
                      <a:gd name="connsiteX15" fmla="*/ 29875 w 283048"/>
                      <a:gd name="connsiteY15" fmla="*/ 83613 h 267245"/>
                      <a:gd name="connsiteX16" fmla="*/ 95259 w 283048"/>
                      <a:gd name="connsiteY16" fmla="*/ 12522 h 26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3048" h="267245">
                        <a:moveTo>
                          <a:pt x="95259" y="12522"/>
                        </a:moveTo>
                        <a:cubicBezTo>
                          <a:pt x="100136" y="8658"/>
                          <a:pt x="105519" y="5475"/>
                          <a:pt x="111257" y="3061"/>
                        </a:cubicBezTo>
                        <a:cubicBezTo>
                          <a:pt x="119341" y="-36"/>
                          <a:pt x="128244" y="-402"/>
                          <a:pt x="136902" y="306"/>
                        </a:cubicBezTo>
                        <a:cubicBezTo>
                          <a:pt x="166675" y="2744"/>
                          <a:pt x="193957" y="17094"/>
                          <a:pt x="220287" y="31163"/>
                        </a:cubicBezTo>
                        <a:lnTo>
                          <a:pt x="261307" y="53109"/>
                        </a:lnTo>
                        <a:cubicBezTo>
                          <a:pt x="267719" y="56535"/>
                          <a:pt x="274411" y="60205"/>
                          <a:pt x="278404" y="66264"/>
                        </a:cubicBezTo>
                        <a:cubicBezTo>
                          <a:pt x="283399" y="73811"/>
                          <a:pt x="283289" y="83528"/>
                          <a:pt x="282862" y="92562"/>
                        </a:cubicBezTo>
                        <a:cubicBezTo>
                          <a:pt x="282047" y="109826"/>
                          <a:pt x="280802" y="127062"/>
                          <a:pt x="279125" y="144269"/>
                        </a:cubicBezTo>
                        <a:cubicBezTo>
                          <a:pt x="277232" y="163300"/>
                          <a:pt x="274753" y="182515"/>
                          <a:pt x="267804" y="200352"/>
                        </a:cubicBezTo>
                        <a:cubicBezTo>
                          <a:pt x="260856" y="218189"/>
                          <a:pt x="248973" y="234709"/>
                          <a:pt x="232145" y="243841"/>
                        </a:cubicBezTo>
                        <a:cubicBezTo>
                          <a:pt x="219810" y="250534"/>
                          <a:pt x="205669" y="252887"/>
                          <a:pt x="191845" y="255143"/>
                        </a:cubicBezTo>
                        <a:lnTo>
                          <a:pt x="142715" y="263165"/>
                        </a:lnTo>
                        <a:cubicBezTo>
                          <a:pt x="119207" y="267006"/>
                          <a:pt x="94270" y="270663"/>
                          <a:pt x="72288" y="261556"/>
                        </a:cubicBezTo>
                        <a:cubicBezTo>
                          <a:pt x="53970" y="253960"/>
                          <a:pt x="40097" y="238391"/>
                          <a:pt x="28593" y="222139"/>
                        </a:cubicBezTo>
                        <a:cubicBezTo>
                          <a:pt x="14268" y="201949"/>
                          <a:pt x="2178" y="179223"/>
                          <a:pt x="224" y="154498"/>
                        </a:cubicBezTo>
                        <a:cubicBezTo>
                          <a:pt x="-2133" y="124457"/>
                          <a:pt x="14549" y="106717"/>
                          <a:pt x="29875" y="83613"/>
                        </a:cubicBezTo>
                        <a:cubicBezTo>
                          <a:pt x="48022" y="56255"/>
                          <a:pt x="68649" y="32212"/>
                          <a:pt x="95259" y="12522"/>
                        </a:cubicBezTo>
                        <a:close/>
                      </a:path>
                    </a:pathLst>
                  </a:custGeom>
                  <a:solidFill>
                    <a:schemeClr val="tx2"/>
                  </a:solidFill>
                  <a:ln w="7204" cap="flat">
                    <a:solidFill>
                      <a:srgbClr val="585863"/>
                    </a:solidFill>
                    <a:prstDash val="solid"/>
                    <a:miter/>
                  </a:ln>
                </p:spPr>
                <p:txBody>
                  <a:bodyPr anchor="ctr"/>
                  <a:lstStyle/>
                  <a:p>
                    <a:pPr fontAlgn="auto">
                      <a:buSzTx/>
                    </a:pPr>
                    <a:endParaRPr lang="en-US" sz="1013">
                      <a:solidFill>
                        <a:schemeClr val="tx1">
                          <a:lumMod val="75000"/>
                          <a:lumOff val="25000"/>
                        </a:schemeClr>
                      </a:solidFill>
                    </a:endParaRPr>
                  </a:p>
                </p:txBody>
              </p:sp>
              <p:sp>
                <p:nvSpPr>
                  <p:cNvPr id="29790" name="Freeform 4">
                    <a:extLst>
                      <a:ext uri="{FF2B5EF4-FFF2-40B4-BE49-F238E27FC236}">
                        <a16:creationId xmlns:a16="http://schemas.microsoft.com/office/drawing/2014/main" id="{DC984E92-CA94-3E4F-8230-91A7077E67D7}"/>
                      </a:ext>
                    </a:extLst>
                  </p:cNvPr>
                  <p:cNvSpPr/>
                  <p:nvPr/>
                </p:nvSpPr>
                <p:spPr>
                  <a:xfrm>
                    <a:off x="2426950" y="6071957"/>
                    <a:ext cx="122768" cy="133178"/>
                  </a:xfrm>
                  <a:custGeom>
                    <a:avLst/>
                    <a:gdLst>
                      <a:gd name="connsiteX0" fmla="*/ 120900 w 120900"/>
                      <a:gd name="connsiteY0" fmla="*/ 67056 h 134112"/>
                      <a:gd name="connsiteX1" fmla="*/ 60450 w 120900"/>
                      <a:gd name="connsiteY1" fmla="*/ 134112 h 134112"/>
                      <a:gd name="connsiteX2" fmla="*/ 0 w 120900"/>
                      <a:gd name="connsiteY2" fmla="*/ 67056 h 134112"/>
                      <a:gd name="connsiteX3" fmla="*/ 60450 w 120900"/>
                      <a:gd name="connsiteY3" fmla="*/ 0 h 134112"/>
                      <a:gd name="connsiteX4" fmla="*/ 120900 w 120900"/>
                      <a:gd name="connsiteY4" fmla="*/ 67056 h 1341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00" h="134112">
                        <a:moveTo>
                          <a:pt x="120900" y="67056"/>
                        </a:moveTo>
                        <a:cubicBezTo>
                          <a:pt x="120900" y="104090"/>
                          <a:pt x="93836" y="134112"/>
                          <a:pt x="60450" y="134112"/>
                        </a:cubicBezTo>
                        <a:cubicBezTo>
                          <a:pt x="27064" y="134112"/>
                          <a:pt x="0" y="104090"/>
                          <a:pt x="0" y="67056"/>
                        </a:cubicBezTo>
                        <a:cubicBezTo>
                          <a:pt x="0" y="30022"/>
                          <a:pt x="27064" y="0"/>
                          <a:pt x="60450" y="0"/>
                        </a:cubicBezTo>
                        <a:cubicBezTo>
                          <a:pt x="93836" y="0"/>
                          <a:pt x="120900" y="30022"/>
                          <a:pt x="120900" y="67056"/>
                        </a:cubicBezTo>
                        <a:close/>
                      </a:path>
                    </a:pathLst>
                  </a:custGeom>
                  <a:solidFill>
                    <a:srgbClr val="E3E7F7">
                      <a:alpha val="48000"/>
                    </a:srgbClr>
                  </a:solidFill>
                  <a:ln w="1201" cap="flat">
                    <a:noFill/>
                    <a:prstDash val="solid"/>
                    <a:miter/>
                  </a:ln>
                </p:spPr>
                <p:txBody>
                  <a:bodyPr anchor="ctr"/>
                  <a:lstStyle/>
                  <a:p>
                    <a:pPr fontAlgn="auto">
                      <a:buSzTx/>
                    </a:pPr>
                    <a:endParaRPr lang="en-US" sz="1013">
                      <a:solidFill>
                        <a:schemeClr val="tx1">
                          <a:lumMod val="75000"/>
                          <a:lumOff val="25000"/>
                        </a:schemeClr>
                      </a:solidFill>
                    </a:endParaRPr>
                  </a:p>
                </p:txBody>
              </p:sp>
              <p:sp>
                <p:nvSpPr>
                  <p:cNvPr id="29791" name="Freeform 5">
                    <a:extLst>
                      <a:ext uri="{FF2B5EF4-FFF2-40B4-BE49-F238E27FC236}">
                        <a16:creationId xmlns:a16="http://schemas.microsoft.com/office/drawing/2014/main" id="{C1A49621-6A71-4C4B-6172-8723AA9A0C1C}"/>
                      </a:ext>
                    </a:extLst>
                  </p:cNvPr>
                  <p:cNvSpPr/>
                  <p:nvPr/>
                </p:nvSpPr>
                <p:spPr>
                  <a:xfrm>
                    <a:off x="2532785" y="6027564"/>
                    <a:ext cx="69852" cy="118381"/>
                  </a:xfrm>
                  <a:custGeom>
                    <a:avLst/>
                    <a:gdLst>
                      <a:gd name="connsiteX0" fmla="*/ 53880 w 69942"/>
                      <a:gd name="connsiteY0" fmla="*/ 24616 h 117152"/>
                      <a:gd name="connsiteX1" fmla="*/ 68022 w 69942"/>
                      <a:gd name="connsiteY1" fmla="*/ 36040 h 117152"/>
                      <a:gd name="connsiteX2" fmla="*/ 69707 w 69942"/>
                      <a:gd name="connsiteY2" fmla="*/ 46732 h 117152"/>
                      <a:gd name="connsiteX3" fmla="*/ 63467 w 69942"/>
                      <a:gd name="connsiteY3" fmla="*/ 117153 h 117152"/>
                      <a:gd name="connsiteX4" fmla="*/ 56872 w 69942"/>
                      <a:gd name="connsiteY4" fmla="*/ 60314 h 117152"/>
                      <a:gd name="connsiteX5" fmla="*/ 30530 w 69942"/>
                      <a:gd name="connsiteY5" fmla="*/ 29175 h 117152"/>
                      <a:gd name="connsiteX6" fmla="*/ 0 w 69942"/>
                      <a:gd name="connsiteY6" fmla="*/ 0 h 117152"/>
                      <a:gd name="connsiteX7" fmla="*/ 53880 w 69942"/>
                      <a:gd name="connsiteY7" fmla="*/ 24616 h 11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942" h="117152">
                        <a:moveTo>
                          <a:pt x="53880" y="24616"/>
                        </a:moveTo>
                        <a:cubicBezTo>
                          <a:pt x="59461" y="27286"/>
                          <a:pt x="65457" y="30407"/>
                          <a:pt x="68022" y="36040"/>
                        </a:cubicBezTo>
                        <a:cubicBezTo>
                          <a:pt x="69524" y="39344"/>
                          <a:pt x="69634" y="43099"/>
                          <a:pt x="69707" y="46732"/>
                        </a:cubicBezTo>
                        <a:cubicBezTo>
                          <a:pt x="70195" y="70409"/>
                          <a:pt x="70611" y="94573"/>
                          <a:pt x="63467" y="117153"/>
                        </a:cubicBezTo>
                        <a:cubicBezTo>
                          <a:pt x="57360" y="98975"/>
                          <a:pt x="63467" y="78321"/>
                          <a:pt x="56872" y="60314"/>
                        </a:cubicBezTo>
                        <a:cubicBezTo>
                          <a:pt x="52036" y="47098"/>
                          <a:pt x="41240" y="37710"/>
                          <a:pt x="30530" y="29175"/>
                        </a:cubicBezTo>
                        <a:cubicBezTo>
                          <a:pt x="21139" y="21702"/>
                          <a:pt x="3664" y="11875"/>
                          <a:pt x="0" y="0"/>
                        </a:cubicBezTo>
                        <a:cubicBezTo>
                          <a:pt x="18147" y="4487"/>
                          <a:pt x="36930" y="16471"/>
                          <a:pt x="53880" y="24616"/>
                        </a:cubicBezTo>
                        <a:close/>
                      </a:path>
                    </a:pathLst>
                  </a:custGeom>
                  <a:solidFill>
                    <a:srgbClr val="FFFFFF"/>
                  </a:solidFill>
                  <a:ln w="1201" cap="flat">
                    <a:noFill/>
                    <a:prstDash val="solid"/>
                    <a:miter/>
                  </a:ln>
                </p:spPr>
                <p:txBody>
                  <a:bodyPr anchor="ctr"/>
                  <a:lstStyle/>
                  <a:p>
                    <a:pPr fontAlgn="auto">
                      <a:buSzTx/>
                    </a:pPr>
                    <a:endParaRPr lang="en-US" sz="1013">
                      <a:solidFill>
                        <a:schemeClr val="tx1">
                          <a:lumMod val="75000"/>
                          <a:lumOff val="25000"/>
                        </a:schemeClr>
                      </a:solidFill>
                    </a:endParaRPr>
                  </a:p>
                </p:txBody>
              </p:sp>
            </p:grpSp>
          </p:grpSp>
          <p:sp>
            <p:nvSpPr>
              <p:cNvPr id="29786" name="TextBox 32">
                <a:extLst>
                  <a:ext uri="{FF2B5EF4-FFF2-40B4-BE49-F238E27FC236}">
                    <a16:creationId xmlns:a16="http://schemas.microsoft.com/office/drawing/2014/main" id="{C66E1E1B-616B-CC32-35F8-D06A6435381F}"/>
                  </a:ext>
                </a:extLst>
              </p:cNvPr>
              <p:cNvSpPr txBox="1"/>
              <p:nvPr/>
            </p:nvSpPr>
            <p:spPr>
              <a:xfrm>
                <a:off x="2113772" y="5622206"/>
                <a:ext cx="1228842"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b="1">
                    <a:ln w="9525" cap="flat" cmpd="sng" algn="ctr">
                      <a:noFill/>
                      <a:prstDash val="solid"/>
                      <a:round/>
                      <a:headEnd type="none" w="med" len="med"/>
                      <a:tailEnd type="none" w="med" len="med"/>
                    </a:ln>
                    <a:solidFill>
                      <a:srgbClr val="404040"/>
                    </a:solidFill>
                    <a:ea typeface="Arial"/>
                  </a:rPr>
                  <a:t>Betazellen</a:t>
                </a:r>
              </a:p>
            </p:txBody>
          </p:sp>
        </p:grpSp>
        <p:sp>
          <p:nvSpPr>
            <p:cNvPr id="29780" name="Freeform 310">
              <a:extLst>
                <a:ext uri="{FF2B5EF4-FFF2-40B4-BE49-F238E27FC236}">
                  <a16:creationId xmlns:a16="http://schemas.microsoft.com/office/drawing/2014/main" id="{FB1DBC23-47B0-DDFA-AF54-B49BF0FF1060}"/>
                </a:ext>
              </a:extLst>
            </p:cNvPr>
            <p:cNvSpPr/>
            <p:nvPr/>
          </p:nvSpPr>
          <p:spPr>
            <a:xfrm rot="5400000">
              <a:off x="2260234" y="4411063"/>
              <a:ext cx="61304" cy="3012053"/>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chemeClr val="tx1">
                    <a:lumMod val="75000"/>
                    <a:lumOff val="25000"/>
                  </a:schemeClr>
                </a:solidFill>
              </a:endParaRPr>
            </a:p>
          </p:txBody>
        </p:sp>
        <p:pic>
          <p:nvPicPr>
            <p:cNvPr id="21566" name="Graphic 26">
              <a:extLst>
                <a:ext uri="{FF2B5EF4-FFF2-40B4-BE49-F238E27FC236}">
                  <a16:creationId xmlns:a16="http://schemas.microsoft.com/office/drawing/2014/main" id="{5102DE5A-5BE6-1A68-7223-9D841D953CB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94487" y="5999585"/>
              <a:ext cx="289986" cy="27481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29782" name="TextBox 27">
              <a:extLst>
                <a:ext uri="{FF2B5EF4-FFF2-40B4-BE49-F238E27FC236}">
                  <a16:creationId xmlns:a16="http://schemas.microsoft.com/office/drawing/2014/main" id="{5D56C6D5-BDFF-9CAC-4C91-B0BD70715DD8}"/>
                </a:ext>
              </a:extLst>
            </p:cNvPr>
            <p:cNvSpPr txBox="1"/>
            <p:nvPr/>
          </p:nvSpPr>
          <p:spPr>
            <a:xfrm>
              <a:off x="3299491" y="5992133"/>
              <a:ext cx="576235" cy="348365"/>
            </a:xfrm>
            <a:prstGeom prst="rect">
              <a:avLst/>
            </a:prstGeom>
            <a:noFill/>
            <a:ln w="9525" cap="flat" cmpd="sng" algn="ctr">
              <a:noFill/>
              <a:prstDash val="solid"/>
              <a:round/>
              <a:headEnd type="none" w="med" len="med"/>
              <a:tailEnd type="none" w="med" len="med"/>
            </a:ln>
          </p:spPr>
          <p:txBody>
            <a:bodyPr wrap="none">
              <a:spAutoFit/>
            </a:bodyPr>
            <a:lstStyle/>
            <a:p>
              <a:pPr defTabSz="514337"/>
              <a:r>
                <a:rPr lang="de" sz="675">
                  <a:ln w="9525" cap="flat" cmpd="sng" algn="ctr">
                    <a:noFill/>
                    <a:prstDash val="solid"/>
                    <a:round/>
                    <a:headEnd type="none" w="med" len="med"/>
                    <a:tailEnd type="none" w="med" len="med"/>
                  </a:ln>
                  <a:solidFill>
                    <a:srgbClr val="404040"/>
                  </a:solidFill>
                  <a:ea typeface="Arial"/>
                </a:rPr>
                <a:t>Tot</a:t>
              </a:r>
            </a:p>
          </p:txBody>
        </p:sp>
        <p:sp>
          <p:nvSpPr>
            <p:cNvPr id="29783" name="Freeform 676">
              <a:extLst>
                <a:ext uri="{FF2B5EF4-FFF2-40B4-BE49-F238E27FC236}">
                  <a16:creationId xmlns:a16="http://schemas.microsoft.com/office/drawing/2014/main" id="{B040F754-FC92-20C4-6B3C-5D3FA71AEFE3}"/>
                </a:ext>
              </a:extLst>
            </p:cNvPr>
            <p:cNvSpPr/>
            <p:nvPr/>
          </p:nvSpPr>
          <p:spPr>
            <a:xfrm rot="960000">
              <a:off x="7473609" y="6087261"/>
              <a:ext cx="31750" cy="42279"/>
            </a:xfrm>
            <a:custGeom>
              <a:avLst/>
              <a:gdLst>
                <a:gd name="connsiteX0" fmla="*/ 0 w 96767"/>
                <a:gd name="connsiteY0" fmla="*/ 150303 h 150303"/>
                <a:gd name="connsiteX1" fmla="*/ 70960 w 96767"/>
                <a:gd name="connsiteY1" fmla="*/ 66010 h 150303"/>
                <a:gd name="connsiteX2" fmla="*/ 96767 w 96767"/>
                <a:gd name="connsiteY2" fmla="*/ 0 h 150303"/>
                <a:gd name="connsiteX3" fmla="*/ 47276 w 96767"/>
                <a:gd name="connsiteY3" fmla="*/ 73536 h 150303"/>
                <a:gd name="connsiteX4" fmla="*/ 23277 w 96767"/>
                <a:gd name="connsiteY4" fmla="*/ 111682 h 150303"/>
                <a:gd name="connsiteX5" fmla="*/ 0 w 96767"/>
                <a:gd name="connsiteY5" fmla="*/ 150303 h 15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67" h="150303">
                  <a:moveTo>
                    <a:pt x="0" y="150303"/>
                  </a:moveTo>
                  <a:cubicBezTo>
                    <a:pt x="27276" y="125445"/>
                    <a:pt x="55163" y="99434"/>
                    <a:pt x="70960" y="66010"/>
                  </a:cubicBezTo>
                  <a:cubicBezTo>
                    <a:pt x="80587" y="45672"/>
                    <a:pt x="91095" y="21695"/>
                    <a:pt x="96767" y="0"/>
                  </a:cubicBezTo>
                  <a:cubicBezTo>
                    <a:pt x="78688" y="23051"/>
                    <a:pt x="63095" y="48971"/>
                    <a:pt x="47276" y="73536"/>
                  </a:cubicBezTo>
                  <a:cubicBezTo>
                    <a:pt x="39170" y="86191"/>
                    <a:pt x="31170" y="98906"/>
                    <a:pt x="23277" y="111682"/>
                  </a:cubicBezTo>
                  <a:cubicBezTo>
                    <a:pt x="16474" y="122733"/>
                    <a:pt x="9446" y="141625"/>
                    <a:pt x="0" y="150303"/>
                  </a:cubicBezTo>
                  <a:close/>
                </a:path>
              </a:pathLst>
            </a:custGeom>
            <a:solidFill>
              <a:srgbClr val="FFFFFF"/>
            </a:solidFill>
            <a:ln w="2228" cap="flat">
              <a:noFill/>
              <a:prstDash val="solid"/>
              <a:miter/>
            </a:ln>
          </p:spPr>
          <p:txBody>
            <a:bodyPr anchor="ctr"/>
            <a:lstStyle/>
            <a:p>
              <a:pPr defTabSz="514337"/>
              <a:endParaRPr lang="en-US" sz="1013">
                <a:solidFill>
                  <a:schemeClr val="tx1">
                    <a:lumMod val="75000"/>
                    <a:lumOff val="25000"/>
                  </a:schemeClr>
                </a:solidFill>
              </a:endParaRPr>
            </a:p>
          </p:txBody>
        </p:sp>
      </p:grpSp>
      <p:grpSp>
        <p:nvGrpSpPr>
          <p:cNvPr id="21570" name="Group 47">
            <a:extLst>
              <a:ext uri="{FF2B5EF4-FFF2-40B4-BE49-F238E27FC236}">
                <a16:creationId xmlns:a16="http://schemas.microsoft.com/office/drawing/2014/main" id="{ED3DEC02-79C7-CCF4-CD98-9374DBBFCFC8}"/>
              </a:ext>
            </a:extLst>
          </p:cNvPr>
          <p:cNvGrpSpPr>
            <a:grpSpLocks/>
          </p:cNvGrpSpPr>
          <p:nvPr/>
        </p:nvGrpSpPr>
        <p:grpSpPr bwMode="auto">
          <a:xfrm>
            <a:off x="3981449" y="1885950"/>
            <a:ext cx="889397" cy="985880"/>
            <a:chOff x="5076805" y="2210007"/>
            <a:chExt cx="1581586" cy="1752401"/>
          </a:xfrm>
        </p:grpSpPr>
        <p:pic>
          <p:nvPicPr>
            <p:cNvPr id="21573" name="Graphic 67">
              <a:extLst>
                <a:ext uri="{FF2B5EF4-FFF2-40B4-BE49-F238E27FC236}">
                  <a16:creationId xmlns:a16="http://schemas.microsoft.com/office/drawing/2014/main" id="{D2CA6FF6-DD43-3FDE-DC1E-CAC89AFD9D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76805" y="2210007"/>
              <a:ext cx="1581586" cy="12444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1574" name="Group 68">
              <a:extLst>
                <a:ext uri="{FF2B5EF4-FFF2-40B4-BE49-F238E27FC236}">
                  <a16:creationId xmlns:a16="http://schemas.microsoft.com/office/drawing/2014/main" id="{24BBDBE9-EFD8-FA00-FBB4-64CB53FCA679}"/>
                </a:ext>
              </a:extLst>
            </p:cNvPr>
            <p:cNvGrpSpPr>
              <a:grpSpLocks/>
            </p:cNvGrpSpPr>
            <p:nvPr/>
          </p:nvGrpSpPr>
          <p:grpSpPr bwMode="auto">
            <a:xfrm>
              <a:off x="5120560" y="2763871"/>
              <a:ext cx="1189197" cy="1198537"/>
              <a:chOff x="5120560" y="2928900"/>
              <a:chExt cx="1189197" cy="1198537"/>
            </a:xfrm>
          </p:grpSpPr>
          <p:pic>
            <p:nvPicPr>
              <p:cNvPr id="21587" name="Graphic 1911">
                <a:extLst>
                  <a:ext uri="{FF2B5EF4-FFF2-40B4-BE49-F238E27FC236}">
                    <a16:creationId xmlns:a16="http://schemas.microsoft.com/office/drawing/2014/main" id="{B6A9730F-9B60-F29A-26F0-607BDFC8B72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43998" y="3846259"/>
                <a:ext cx="365759"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nvGrpSpPr>
              <p:cNvPr id="21598" name="Group 72">
                <a:extLst>
                  <a:ext uri="{FF2B5EF4-FFF2-40B4-BE49-F238E27FC236}">
                    <a16:creationId xmlns:a16="http://schemas.microsoft.com/office/drawing/2014/main" id="{5EE1C975-55A7-8E49-ED53-2D429D6AF4F8}"/>
                  </a:ext>
                </a:extLst>
              </p:cNvPr>
              <p:cNvGrpSpPr>
                <a:grpSpLocks/>
              </p:cNvGrpSpPr>
              <p:nvPr/>
            </p:nvGrpSpPr>
            <p:grpSpPr bwMode="auto">
              <a:xfrm>
                <a:off x="5120560" y="2928900"/>
                <a:ext cx="662859" cy="732454"/>
                <a:chOff x="7789815" y="2098273"/>
                <a:chExt cx="701285" cy="774914"/>
              </a:xfrm>
            </p:grpSpPr>
            <p:pic>
              <p:nvPicPr>
                <p:cNvPr id="21600" name="Graphic 117">
                  <a:extLst>
                    <a:ext uri="{FF2B5EF4-FFF2-40B4-BE49-F238E27FC236}">
                      <a16:creationId xmlns:a16="http://schemas.microsoft.com/office/drawing/2014/main" id="{A1C9B151-0FE7-7CAF-CE7F-5EAC14A94433}"/>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440000">
                  <a:off x="7886081" y="2331831"/>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2" name="Graphic 119">
                  <a:extLst>
                    <a:ext uri="{FF2B5EF4-FFF2-40B4-BE49-F238E27FC236}">
                      <a16:creationId xmlns:a16="http://schemas.microsoft.com/office/drawing/2014/main" id="{A1C7FDB6-C56C-C4CC-A1F6-EF900B25F68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800000">
                  <a:off x="8104137" y="2575709"/>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pic>
              <p:nvPicPr>
                <p:cNvPr id="21603" name="Graphic 120">
                  <a:extLst>
                    <a:ext uri="{FF2B5EF4-FFF2-40B4-BE49-F238E27FC236}">
                      <a16:creationId xmlns:a16="http://schemas.microsoft.com/office/drawing/2014/main" id="{B1CF8EFA-91E7-9A32-2537-59AC0BCC21C4}"/>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2600000">
                  <a:off x="7789815" y="2098273"/>
                  <a:ext cx="386963" cy="2974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pic>
            <p:nvPicPr>
              <p:cNvPr id="21607" name="Graphic 106">
                <a:extLst>
                  <a:ext uri="{FF2B5EF4-FFF2-40B4-BE49-F238E27FC236}">
                    <a16:creationId xmlns:a16="http://schemas.microsoft.com/office/drawing/2014/main" id="{04807932-E000-1447-21C8-412DDDF8B8E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rot="10800000">
                <a:off x="5754264" y="3374625"/>
                <a:ext cx="365760" cy="28117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grpSp>
      </p:grpSp>
      <p:pic>
        <p:nvPicPr>
          <p:cNvPr id="21617" name="Graphic 1893">
            <a:extLst>
              <a:ext uri="{FF2B5EF4-FFF2-40B4-BE49-F238E27FC236}">
                <a16:creationId xmlns:a16="http://schemas.microsoft.com/office/drawing/2014/main" id="{82CC616F-07B4-801F-C36E-ECF0A689C17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026444" y="2887269"/>
            <a:ext cx="26193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pic>
      <p:sp>
        <p:nvSpPr>
          <p:cNvPr id="4" name="TextBox 3037">
            <a:extLst>
              <a:ext uri="{FF2B5EF4-FFF2-40B4-BE49-F238E27FC236}">
                <a16:creationId xmlns:a16="http://schemas.microsoft.com/office/drawing/2014/main" id="{D0810D83-1AAC-FA0E-373D-E8A0046B3E8D}"/>
              </a:ext>
            </a:extLst>
          </p:cNvPr>
          <p:cNvSpPr txBox="1"/>
          <p:nvPr/>
        </p:nvSpPr>
        <p:spPr>
          <a:xfrm>
            <a:off x="369291" y="4825129"/>
            <a:ext cx="8538670" cy="276999"/>
          </a:xfrm>
          <a:prstGeom prst="rect">
            <a:avLst/>
          </a:prstGeom>
          <a:noFill/>
        </p:spPr>
        <p:txBody>
          <a:bodyPr wrap="square" rtlCol="0" anchor="b">
            <a:spAutoFit/>
          </a:bodyPr>
          <a:lstStyle/>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a:t>
            </a:r>
            <a:r>
              <a:rPr lang="de-DE" sz="600">
                <a:solidFill>
                  <a:srgbClr val="404040"/>
                </a:solidFill>
                <a:ea typeface="Arial"/>
                <a:cs typeface="Arial"/>
              </a:rPr>
              <a:t>Haller MJ </a:t>
            </a:r>
            <a:r>
              <a:rPr lang="de-DE" sz="600" i="1">
                <a:solidFill>
                  <a:srgbClr val="404040"/>
                </a:solidFill>
                <a:ea typeface="Arial"/>
                <a:cs typeface="Arial"/>
              </a:rPr>
              <a:t>et al. </a:t>
            </a:r>
            <a:r>
              <a:rPr lang="de-DE" sz="600" i="1" err="1">
                <a:solidFill>
                  <a:srgbClr val="404040"/>
                </a:solidFill>
                <a:ea typeface="Arial"/>
                <a:cs typeface="Arial"/>
              </a:rPr>
              <a:t>Horm</a:t>
            </a:r>
            <a:r>
              <a:rPr lang="de-DE" sz="600" i="1">
                <a:solidFill>
                  <a:srgbClr val="404040"/>
                </a:solidFill>
                <a:ea typeface="Arial"/>
                <a:cs typeface="Arial"/>
              </a:rPr>
              <a:t> Res </a:t>
            </a:r>
            <a:r>
              <a:rPr lang="de-DE" sz="600" i="1" err="1">
                <a:solidFill>
                  <a:srgbClr val="404040"/>
                </a:solidFill>
                <a:ea typeface="Arial"/>
                <a:cs typeface="Arial"/>
              </a:rPr>
              <a:t>Paediatr</a:t>
            </a:r>
            <a:r>
              <a:rPr lang="de-DE" sz="600" i="1">
                <a:solidFill>
                  <a:srgbClr val="404040"/>
                </a:solidFill>
                <a:ea typeface="Arial"/>
                <a:cs typeface="Arial"/>
              </a:rPr>
              <a:t> </a:t>
            </a:r>
            <a:r>
              <a:rPr lang="de-DE" sz="600">
                <a:solidFill>
                  <a:srgbClr val="404040"/>
                </a:solidFill>
                <a:ea typeface="Arial"/>
                <a:cs typeface="Arial"/>
              </a:rPr>
              <a:t>2024; 97: 529–45.</a:t>
            </a:r>
            <a:r>
              <a:rPr lang="de" sz="600">
                <a:solidFill>
                  <a:srgbClr val="404040"/>
                </a:solidFill>
                <a:ea typeface="Arial"/>
                <a:cs typeface="Arial"/>
              </a:rPr>
              <a:t> </a:t>
            </a:r>
            <a:r>
              <a:rPr lang="de" sz="600" b="1">
                <a:solidFill>
                  <a:srgbClr val="404040"/>
                </a:solidFill>
                <a:ea typeface="Arial"/>
                <a:cs typeface="Arial"/>
              </a:rPr>
              <a:t>2.</a:t>
            </a:r>
            <a:r>
              <a:rPr lang="de" sz="600">
                <a:solidFill>
                  <a:srgbClr val="404040"/>
                </a:solidFill>
                <a:ea typeface="Arial"/>
                <a:cs typeface="Arial"/>
              </a:rPr>
              <a:t> Pugliese A. </a:t>
            </a:r>
            <a:r>
              <a:rPr lang="de" sz="600" i="1">
                <a:solidFill>
                  <a:srgbClr val="404040"/>
                </a:solidFill>
                <a:ea typeface="Arial"/>
                <a:cs typeface="Arial"/>
              </a:rPr>
              <a:t>J Clin Invest</a:t>
            </a:r>
            <a:r>
              <a:rPr lang="de" sz="600">
                <a:solidFill>
                  <a:srgbClr val="404040"/>
                </a:solidFill>
                <a:ea typeface="Arial"/>
                <a:cs typeface="Arial"/>
              </a:rPr>
              <a:t> 2017; 127: 2881–91. </a:t>
            </a:r>
            <a:r>
              <a:rPr lang="de" sz="600" b="1">
                <a:solidFill>
                  <a:srgbClr val="404040"/>
                </a:solidFill>
                <a:ea typeface="Arial"/>
                <a:cs typeface="Arial"/>
              </a:rPr>
              <a:t>3.</a:t>
            </a:r>
            <a:r>
              <a:rPr lang="de" sz="600">
                <a:solidFill>
                  <a:srgbClr val="404040"/>
                </a:solidFill>
                <a:ea typeface="Arial"/>
                <a:cs typeface="Arial"/>
              </a:rPr>
              <a:t> </a:t>
            </a:r>
            <a:r>
              <a:rPr lang="de-DE" sz="600" err="1">
                <a:solidFill>
                  <a:srgbClr val="404040"/>
                </a:solidFill>
                <a:ea typeface="Arial"/>
                <a:cs typeface="Arial"/>
              </a:rPr>
              <a:t>diabinfo</a:t>
            </a:r>
            <a:r>
              <a:rPr lang="de-DE" sz="600">
                <a:solidFill>
                  <a:srgbClr val="404040"/>
                </a:solidFill>
                <a:ea typeface="Arial"/>
                <a:cs typeface="Arial"/>
              </a:rPr>
              <a:t>: Was ist Diabetes Typ 1? Erhältlich unter </a:t>
            </a:r>
            <a:r>
              <a:rPr lang="de-DE" sz="600">
                <a:solidFill>
                  <a:srgbClr val="404040"/>
                </a:solidFill>
                <a:ea typeface="Arial"/>
                <a:cs typeface="Arial"/>
                <a:hlinkClick r:id="rId7"/>
              </a:rPr>
              <a:t>https://www.diabinfo.de/leben/typ-1-diabetes/grundlagen/krankheitsbild-und-symptome.html</a:t>
            </a:r>
            <a:r>
              <a:rPr lang="de-DE" sz="600">
                <a:solidFill>
                  <a:srgbClr val="404040"/>
                </a:solidFill>
                <a:ea typeface="Arial"/>
                <a:cs typeface="Arial"/>
              </a:rPr>
              <a:t>. Zuletzt abgerufen am 12.01.2026</a:t>
            </a:r>
            <a:r>
              <a:rPr lang="de" sz="600">
                <a:solidFill>
                  <a:srgbClr val="404040"/>
                </a:solidFill>
                <a:ea typeface="Arial"/>
                <a:cs typeface="Arial"/>
              </a:rPr>
              <a:t>.</a:t>
            </a:r>
            <a:endParaRPr lang="en-US" sz="600">
              <a:solidFill>
                <a:srgbClr val="404040"/>
              </a:solidFill>
            </a:endParaRPr>
          </a:p>
        </p:txBody>
      </p:sp>
      <p:sp>
        <p:nvSpPr>
          <p:cNvPr id="6" name="TextBox 28">
            <a:extLst>
              <a:ext uri="{FF2B5EF4-FFF2-40B4-BE49-F238E27FC236}">
                <a16:creationId xmlns:a16="http://schemas.microsoft.com/office/drawing/2014/main" id="{BB6A9B32-4026-BF9D-A5B9-EEC4928D5345}"/>
              </a:ext>
            </a:extLst>
          </p:cNvPr>
          <p:cNvSpPr txBox="1"/>
          <p:nvPr/>
        </p:nvSpPr>
        <p:spPr>
          <a:xfrm>
            <a:off x="369291" y="4437643"/>
            <a:ext cx="6482845" cy="346249"/>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 sz="700">
                <a:ln w="9525" cap="flat" cmpd="sng" algn="ctr">
                  <a:noFill/>
                  <a:prstDash val="solid"/>
                  <a:round/>
                  <a:headEnd type="none" w="med" len="med"/>
                  <a:tailEnd type="none" w="med" len="med"/>
                </a:ln>
                <a:solidFill>
                  <a:srgbClr val="404040"/>
                </a:solidFill>
                <a:ea typeface="Arial"/>
              </a:rPr>
              <a:t>T1D: Typ-1-Diabetes.</a:t>
            </a:r>
          </a:p>
          <a:p>
            <a:pPr defTabSz="514337">
              <a:spcAft>
                <a:spcPts val="338"/>
              </a:spcAft>
            </a:pPr>
            <a:r>
              <a:rPr lang="de" sz="700">
                <a:ln w="9525" cap="flat" cmpd="sng" algn="ctr">
                  <a:noFill/>
                  <a:prstDash val="solid"/>
                  <a:round/>
                  <a:headEnd type="none" w="med" len="med"/>
                  <a:tailEnd type="none" w="med" len="med"/>
                </a:ln>
                <a:solidFill>
                  <a:srgbClr val="404040"/>
                </a:solidFill>
                <a:ea typeface="Arial"/>
              </a:rPr>
              <a:t>Hinweis: Abbildung ist ein Beispiel für Veranschaulichungszwecke.</a:t>
            </a:r>
          </a:p>
        </p:txBody>
      </p:sp>
      <p:grpSp>
        <p:nvGrpSpPr>
          <p:cNvPr id="10" name="Gruppieren 9">
            <a:extLst>
              <a:ext uri="{FF2B5EF4-FFF2-40B4-BE49-F238E27FC236}">
                <a16:creationId xmlns:a16="http://schemas.microsoft.com/office/drawing/2014/main" id="{0133B11F-E602-444B-2ACA-3191A8C7BEFA}"/>
              </a:ext>
            </a:extLst>
          </p:cNvPr>
          <p:cNvGrpSpPr/>
          <p:nvPr/>
        </p:nvGrpSpPr>
        <p:grpSpPr>
          <a:xfrm>
            <a:off x="3063835" y="2325671"/>
            <a:ext cx="257175" cy="245269"/>
            <a:chOff x="3144440" y="2206228"/>
            <a:chExt cx="257175" cy="245269"/>
          </a:xfrm>
        </p:grpSpPr>
        <p:sp>
          <p:nvSpPr>
            <p:cNvPr id="7" name="Freeform 195">
              <a:extLst>
                <a:ext uri="{FF2B5EF4-FFF2-40B4-BE49-F238E27FC236}">
                  <a16:creationId xmlns:a16="http://schemas.microsoft.com/office/drawing/2014/main" id="{D9EA8DF6-EDAD-8B65-E8A2-CF8EB32B3FDD}"/>
                </a:ext>
              </a:extLst>
            </p:cNvPr>
            <p:cNvSpPr/>
            <p:nvPr/>
          </p:nvSpPr>
          <p:spPr bwMode="auto">
            <a:xfrm>
              <a:off x="3144440" y="2206228"/>
              <a:ext cx="257175" cy="245269"/>
            </a:xfrm>
            <a:custGeom>
              <a:avLst/>
              <a:gdLst>
                <a:gd name="connsiteX0" fmla="*/ 153872 w 457210"/>
                <a:gd name="connsiteY0" fmla="*/ 20403 h 435449"/>
                <a:gd name="connsiteX1" fmla="*/ 179714 w 457210"/>
                <a:gd name="connsiteY1" fmla="*/ 4987 h 435449"/>
                <a:gd name="connsiteX2" fmla="*/ 221139 w 457210"/>
                <a:gd name="connsiteY2" fmla="*/ 498 h 435449"/>
                <a:gd name="connsiteX3" fmla="*/ 355831 w 457210"/>
                <a:gd name="connsiteY3" fmla="*/ 50778 h 435449"/>
                <a:gd name="connsiteX4" fmla="*/ 422092 w 457210"/>
                <a:gd name="connsiteY4" fmla="*/ 86536 h 435449"/>
                <a:gd name="connsiteX5" fmla="*/ 449709 w 457210"/>
                <a:gd name="connsiteY5" fmla="*/ 107971 h 435449"/>
                <a:gd name="connsiteX6" fmla="*/ 456909 w 457210"/>
                <a:gd name="connsiteY6" fmla="*/ 150821 h 435449"/>
                <a:gd name="connsiteX7" fmla="*/ 450873 w 457210"/>
                <a:gd name="connsiteY7" fmla="*/ 235071 h 435449"/>
                <a:gd name="connsiteX8" fmla="*/ 432587 w 457210"/>
                <a:gd name="connsiteY8" fmla="*/ 326453 h 435449"/>
                <a:gd name="connsiteX9" fmla="*/ 374986 w 457210"/>
                <a:gd name="connsiteY9" fmla="*/ 397314 h 435449"/>
                <a:gd name="connsiteX10" fmla="*/ 309888 w 457210"/>
                <a:gd name="connsiteY10" fmla="*/ 415730 h 435449"/>
                <a:gd name="connsiteX11" fmla="*/ 230529 w 457210"/>
                <a:gd name="connsiteY11" fmla="*/ 428801 h 435449"/>
                <a:gd name="connsiteX12" fmla="*/ 116767 w 457210"/>
                <a:gd name="connsiteY12" fmla="*/ 426179 h 435449"/>
                <a:gd name="connsiteX13" fmla="*/ 46186 w 457210"/>
                <a:gd name="connsiteY13" fmla="*/ 361953 h 435449"/>
                <a:gd name="connsiteX14" fmla="*/ 362 w 457210"/>
                <a:gd name="connsiteY14" fmla="*/ 251739 h 435449"/>
                <a:gd name="connsiteX15" fmla="*/ 48257 w 457210"/>
                <a:gd name="connsiteY15" fmla="*/ 136240 h 435449"/>
                <a:gd name="connsiteX16" fmla="*/ 153872 w 457210"/>
                <a:gd name="connsiteY16" fmla="*/ 20403 h 435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10" h="435449">
                  <a:moveTo>
                    <a:pt x="153872" y="20403"/>
                  </a:moveTo>
                  <a:cubicBezTo>
                    <a:pt x="161751" y="14107"/>
                    <a:pt x="170445" y="8921"/>
                    <a:pt x="179714" y="4987"/>
                  </a:cubicBezTo>
                  <a:cubicBezTo>
                    <a:pt x="192773" y="-58"/>
                    <a:pt x="207153" y="-654"/>
                    <a:pt x="221139" y="498"/>
                  </a:cubicBezTo>
                  <a:cubicBezTo>
                    <a:pt x="269232" y="4471"/>
                    <a:pt x="313301" y="27853"/>
                    <a:pt x="355831" y="50778"/>
                  </a:cubicBezTo>
                  <a:lnTo>
                    <a:pt x="422092" y="86536"/>
                  </a:lnTo>
                  <a:cubicBezTo>
                    <a:pt x="432449" y="92118"/>
                    <a:pt x="443259" y="98098"/>
                    <a:pt x="449709" y="107971"/>
                  </a:cubicBezTo>
                  <a:cubicBezTo>
                    <a:pt x="457777" y="120268"/>
                    <a:pt x="457600" y="136101"/>
                    <a:pt x="456909" y="150821"/>
                  </a:cubicBezTo>
                  <a:cubicBezTo>
                    <a:pt x="455593" y="178951"/>
                    <a:pt x="453581" y="207035"/>
                    <a:pt x="450873" y="235071"/>
                  </a:cubicBezTo>
                  <a:cubicBezTo>
                    <a:pt x="447815" y="266082"/>
                    <a:pt x="443811" y="297390"/>
                    <a:pt x="432587" y="326453"/>
                  </a:cubicBezTo>
                  <a:cubicBezTo>
                    <a:pt x="421362" y="355517"/>
                    <a:pt x="402168" y="382435"/>
                    <a:pt x="374986" y="397314"/>
                  </a:cubicBezTo>
                  <a:cubicBezTo>
                    <a:pt x="355062" y="408220"/>
                    <a:pt x="332219" y="412054"/>
                    <a:pt x="309888" y="415730"/>
                  </a:cubicBezTo>
                  <a:lnTo>
                    <a:pt x="230529" y="428801"/>
                  </a:lnTo>
                  <a:cubicBezTo>
                    <a:pt x="192556" y="435059"/>
                    <a:pt x="152275" y="441019"/>
                    <a:pt x="116767" y="426179"/>
                  </a:cubicBezTo>
                  <a:cubicBezTo>
                    <a:pt x="87178" y="413803"/>
                    <a:pt x="64768" y="388434"/>
                    <a:pt x="46186" y="361953"/>
                  </a:cubicBezTo>
                  <a:cubicBezTo>
                    <a:pt x="23047" y="329056"/>
                    <a:pt x="3518" y="292026"/>
                    <a:pt x="362" y="251739"/>
                  </a:cubicBezTo>
                  <a:cubicBezTo>
                    <a:pt x="-3445" y="202790"/>
                    <a:pt x="23501" y="173885"/>
                    <a:pt x="48257" y="136240"/>
                  </a:cubicBezTo>
                  <a:cubicBezTo>
                    <a:pt x="77571" y="91661"/>
                    <a:pt x="110889" y="52486"/>
                    <a:pt x="153872" y="20403"/>
                  </a:cubicBezTo>
                  <a:close/>
                </a:path>
              </a:pathLst>
            </a:custGeom>
            <a:solidFill>
              <a:schemeClr val="tx2"/>
            </a:solidFill>
            <a:ln w="11766" cap="flat">
              <a:solidFill>
                <a:srgbClr val="585863"/>
              </a:solidFill>
              <a:prstDash val="solid"/>
              <a:miter/>
            </a:ln>
          </p:spPr>
          <p:txBody>
            <a:bodyPr anchor="ctr"/>
            <a:lstStyle/>
            <a:p>
              <a:pPr fontAlgn="auto">
                <a:buSzTx/>
              </a:pPr>
              <a:endParaRPr lang="en-US" sz="1013"/>
            </a:p>
          </p:txBody>
        </p:sp>
        <p:sp>
          <p:nvSpPr>
            <p:cNvPr id="8" name="Freeform 196">
              <a:extLst>
                <a:ext uri="{FF2B5EF4-FFF2-40B4-BE49-F238E27FC236}">
                  <a16:creationId xmlns:a16="http://schemas.microsoft.com/office/drawing/2014/main" id="{5F614B29-CBDB-14C1-9771-2F3C86717AC0}"/>
                </a:ext>
              </a:extLst>
            </p:cNvPr>
            <p:cNvSpPr/>
            <p:nvPr/>
          </p:nvSpPr>
          <p:spPr bwMode="auto">
            <a:xfrm>
              <a:off x="3221831" y="2284809"/>
              <a:ext cx="109538" cy="122634"/>
            </a:xfrm>
            <a:custGeom>
              <a:avLst/>
              <a:gdLst>
                <a:gd name="connsiteX0" fmla="*/ 195291 w 195291"/>
                <a:gd name="connsiteY0" fmla="*/ 109261 h 218522"/>
                <a:gd name="connsiteX1" fmla="*/ 97646 w 195291"/>
                <a:gd name="connsiteY1" fmla="*/ 218522 h 218522"/>
                <a:gd name="connsiteX2" fmla="*/ 0 w 195291"/>
                <a:gd name="connsiteY2" fmla="*/ 109261 h 218522"/>
                <a:gd name="connsiteX3" fmla="*/ 97646 w 195291"/>
                <a:gd name="connsiteY3" fmla="*/ 0 h 218522"/>
                <a:gd name="connsiteX4" fmla="*/ 195291 w 195291"/>
                <a:gd name="connsiteY4" fmla="*/ 109261 h 2185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91" h="218521">
                  <a:moveTo>
                    <a:pt x="195291" y="109261"/>
                  </a:moveTo>
                  <a:cubicBezTo>
                    <a:pt x="195291" y="169604"/>
                    <a:pt x="151574" y="218522"/>
                    <a:pt x="97646" y="218522"/>
                  </a:cubicBezTo>
                  <a:cubicBezTo>
                    <a:pt x="43717" y="218522"/>
                    <a:pt x="0" y="169604"/>
                    <a:pt x="0" y="109261"/>
                  </a:cubicBezTo>
                  <a:cubicBezTo>
                    <a:pt x="0" y="48918"/>
                    <a:pt x="43717" y="0"/>
                    <a:pt x="97646" y="0"/>
                  </a:cubicBezTo>
                  <a:cubicBezTo>
                    <a:pt x="151574" y="0"/>
                    <a:pt x="195291" y="48918"/>
                    <a:pt x="195291" y="109261"/>
                  </a:cubicBezTo>
                  <a:close/>
                </a:path>
              </a:pathLst>
            </a:custGeom>
            <a:solidFill>
              <a:srgbClr val="E3E7F7">
                <a:alpha val="48000"/>
              </a:srgbClr>
            </a:solidFill>
            <a:ln w="1961" cap="flat">
              <a:noFill/>
              <a:prstDash val="solid"/>
              <a:miter/>
            </a:ln>
          </p:spPr>
          <p:txBody>
            <a:bodyPr anchor="ctr"/>
            <a:lstStyle/>
            <a:p>
              <a:pPr fontAlgn="auto">
                <a:buSzTx/>
              </a:pPr>
              <a:endParaRPr lang="en-US" sz="1013"/>
            </a:p>
          </p:txBody>
        </p:sp>
      </p:grpSp>
      <p:grpSp>
        <p:nvGrpSpPr>
          <p:cNvPr id="42" name="Graphic 130">
            <a:extLst>
              <a:ext uri="{FF2B5EF4-FFF2-40B4-BE49-F238E27FC236}">
                <a16:creationId xmlns:a16="http://schemas.microsoft.com/office/drawing/2014/main" id="{ED6203ED-3CA3-97EA-47D3-6DDEB5E7BCCF}"/>
              </a:ext>
            </a:extLst>
          </p:cNvPr>
          <p:cNvGrpSpPr>
            <a:grpSpLocks/>
          </p:cNvGrpSpPr>
          <p:nvPr/>
        </p:nvGrpSpPr>
        <p:grpSpPr bwMode="auto">
          <a:xfrm>
            <a:off x="3976688" y="1885950"/>
            <a:ext cx="889397" cy="700088"/>
            <a:chOff x="5090414" y="2222373"/>
            <a:chExt cx="1542161" cy="1216422"/>
          </a:xfrm>
        </p:grpSpPr>
        <p:sp>
          <p:nvSpPr>
            <p:cNvPr id="43" name="Freeform 3">
              <a:extLst>
                <a:ext uri="{FF2B5EF4-FFF2-40B4-BE49-F238E27FC236}">
                  <a16:creationId xmlns:a16="http://schemas.microsoft.com/office/drawing/2014/main" id="{D253DADA-3F4D-4CCD-3D73-59EF14778858}"/>
                </a:ext>
              </a:extLst>
            </p:cNvPr>
            <p:cNvSpPr/>
            <p:nvPr/>
          </p:nvSpPr>
          <p:spPr>
            <a:xfrm>
              <a:off x="5090414" y="2222373"/>
              <a:ext cx="1542161" cy="1216422"/>
            </a:xfrm>
            <a:custGeom>
              <a:avLst/>
              <a:gdLst>
                <a:gd name="connsiteX0" fmla="*/ 524276 w 1557813"/>
                <a:gd name="connsiteY0" fmla="*/ 57229 h 1221401"/>
                <a:gd name="connsiteX1" fmla="*/ 612324 w 1557813"/>
                <a:gd name="connsiteY1" fmla="*/ 13989 h 1221401"/>
                <a:gd name="connsiteX2" fmla="*/ 753469 w 1557813"/>
                <a:gd name="connsiteY2" fmla="*/ 1396 h 1221401"/>
                <a:gd name="connsiteX3" fmla="*/ 1212392 w 1557813"/>
                <a:gd name="connsiteY3" fmla="*/ 142427 h 1221401"/>
                <a:gd name="connsiteX4" fmla="*/ 1438157 w 1557813"/>
                <a:gd name="connsiteY4" fmla="*/ 242726 h 1221401"/>
                <a:gd name="connsiteX5" fmla="*/ 1532254 w 1557813"/>
                <a:gd name="connsiteY5" fmla="*/ 302850 h 1221401"/>
                <a:gd name="connsiteX6" fmla="*/ 1556786 w 1557813"/>
                <a:gd name="connsiteY6" fmla="*/ 423041 h 1221401"/>
                <a:gd name="connsiteX7" fmla="*/ 1536220 w 1557813"/>
                <a:gd name="connsiteY7" fmla="*/ 659356 h 1221401"/>
                <a:gd name="connsiteX8" fmla="*/ 1473914 w 1557813"/>
                <a:gd name="connsiteY8" fmla="*/ 915675 h 1221401"/>
                <a:gd name="connsiteX9" fmla="*/ 1277655 w 1557813"/>
                <a:gd name="connsiteY9" fmla="*/ 1114434 h 1221401"/>
                <a:gd name="connsiteX10" fmla="*/ 1055856 w 1557813"/>
                <a:gd name="connsiteY10" fmla="*/ 1166087 h 1221401"/>
                <a:gd name="connsiteX11" fmla="*/ 785462 w 1557813"/>
                <a:gd name="connsiteY11" fmla="*/ 1202752 h 1221401"/>
                <a:gd name="connsiteX12" fmla="*/ 397850 w 1557813"/>
                <a:gd name="connsiteY12" fmla="*/ 1195397 h 1221401"/>
                <a:gd name="connsiteX13" fmla="*/ 157366 w 1557813"/>
                <a:gd name="connsiteY13" fmla="*/ 1015249 h 1221401"/>
                <a:gd name="connsiteX14" fmla="*/ 1232 w 1557813"/>
                <a:gd name="connsiteY14" fmla="*/ 706106 h 1221401"/>
                <a:gd name="connsiteX15" fmla="*/ 164423 w 1557813"/>
                <a:gd name="connsiteY15" fmla="*/ 382141 h 1221401"/>
                <a:gd name="connsiteX16" fmla="*/ 524276 w 1557813"/>
                <a:gd name="connsiteY16" fmla="*/ 57229 h 1221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57813" h="1221401">
                  <a:moveTo>
                    <a:pt x="524276" y="57229"/>
                  </a:moveTo>
                  <a:cubicBezTo>
                    <a:pt x="551121" y="39568"/>
                    <a:pt x="580743" y="25022"/>
                    <a:pt x="612324" y="13989"/>
                  </a:cubicBezTo>
                  <a:cubicBezTo>
                    <a:pt x="656818" y="-164"/>
                    <a:pt x="705816" y="-1835"/>
                    <a:pt x="753469" y="1396"/>
                  </a:cubicBezTo>
                  <a:cubicBezTo>
                    <a:pt x="917332" y="12541"/>
                    <a:pt x="1067483" y="78125"/>
                    <a:pt x="1212392" y="142427"/>
                  </a:cubicBezTo>
                  <a:lnTo>
                    <a:pt x="1438157" y="242726"/>
                  </a:lnTo>
                  <a:cubicBezTo>
                    <a:pt x="1473444" y="258384"/>
                    <a:pt x="1510276" y="275156"/>
                    <a:pt x="1532254" y="302850"/>
                  </a:cubicBezTo>
                  <a:cubicBezTo>
                    <a:pt x="1559744" y="337341"/>
                    <a:pt x="1559139" y="381751"/>
                    <a:pt x="1556786" y="423041"/>
                  </a:cubicBezTo>
                  <a:cubicBezTo>
                    <a:pt x="1552303" y="501943"/>
                    <a:pt x="1545448" y="580716"/>
                    <a:pt x="1536220" y="659356"/>
                  </a:cubicBezTo>
                  <a:cubicBezTo>
                    <a:pt x="1525802" y="746337"/>
                    <a:pt x="1512158" y="834154"/>
                    <a:pt x="1473914" y="915675"/>
                  </a:cubicBezTo>
                  <a:cubicBezTo>
                    <a:pt x="1435671" y="997196"/>
                    <a:pt x="1370273" y="1072698"/>
                    <a:pt x="1277655" y="1114434"/>
                  </a:cubicBezTo>
                  <a:cubicBezTo>
                    <a:pt x="1209771" y="1145025"/>
                    <a:pt x="1131940" y="1155779"/>
                    <a:pt x="1055856" y="1166087"/>
                  </a:cubicBezTo>
                  <a:lnTo>
                    <a:pt x="785462" y="1202752"/>
                  </a:lnTo>
                  <a:cubicBezTo>
                    <a:pt x="656079" y="1220304"/>
                    <a:pt x="518832" y="1237021"/>
                    <a:pt x="397850" y="1195397"/>
                  </a:cubicBezTo>
                  <a:cubicBezTo>
                    <a:pt x="297032" y="1160682"/>
                    <a:pt x="220680" y="1089526"/>
                    <a:pt x="157366" y="1015249"/>
                  </a:cubicBezTo>
                  <a:cubicBezTo>
                    <a:pt x="78526" y="922974"/>
                    <a:pt x="11986" y="819110"/>
                    <a:pt x="1232" y="706106"/>
                  </a:cubicBezTo>
                  <a:cubicBezTo>
                    <a:pt x="-11739" y="568809"/>
                    <a:pt x="80072" y="487734"/>
                    <a:pt x="164423" y="382141"/>
                  </a:cubicBezTo>
                  <a:cubicBezTo>
                    <a:pt x="264300" y="257102"/>
                    <a:pt x="377821" y="147220"/>
                    <a:pt x="524276" y="57229"/>
                  </a:cubicBezTo>
                  <a:close/>
                </a:path>
              </a:pathLst>
            </a:custGeom>
            <a:solidFill>
              <a:schemeClr val="tx2"/>
            </a:solidFill>
            <a:ln w="34925" cap="flat">
              <a:solidFill>
                <a:srgbClr val="585863"/>
              </a:solidFill>
              <a:prstDash val="solid"/>
              <a:miter/>
            </a:ln>
          </p:spPr>
          <p:txBody>
            <a:bodyPr anchor="ctr"/>
            <a:lstStyle/>
            <a:p>
              <a:pPr fontAlgn="auto">
                <a:buSzTx/>
              </a:pPr>
              <a:endParaRPr lang="en-US" sz="1013"/>
            </a:p>
          </p:txBody>
        </p:sp>
        <p:sp>
          <p:nvSpPr>
            <p:cNvPr id="44" name="Freeform 4">
              <a:extLst>
                <a:ext uri="{FF2B5EF4-FFF2-40B4-BE49-F238E27FC236}">
                  <a16:creationId xmlns:a16="http://schemas.microsoft.com/office/drawing/2014/main" id="{52441BB0-0E01-B89E-9045-F90D69547B5D}"/>
                </a:ext>
              </a:extLst>
            </p:cNvPr>
            <p:cNvSpPr/>
            <p:nvPr/>
          </p:nvSpPr>
          <p:spPr>
            <a:xfrm>
              <a:off x="5565242" y="2619572"/>
              <a:ext cx="664760" cy="612348"/>
            </a:xfrm>
            <a:custGeom>
              <a:avLst/>
              <a:gdLst>
                <a:gd name="connsiteX0" fmla="*/ 665399 w 665398"/>
                <a:gd name="connsiteY0" fmla="*/ 306468 h 612936"/>
                <a:gd name="connsiteX1" fmla="*/ 332699 w 665398"/>
                <a:gd name="connsiteY1" fmla="*/ 612937 h 612936"/>
                <a:gd name="connsiteX2" fmla="*/ 0 w 665398"/>
                <a:gd name="connsiteY2" fmla="*/ 306468 h 612936"/>
                <a:gd name="connsiteX3" fmla="*/ 332699 w 665398"/>
                <a:gd name="connsiteY3" fmla="*/ 0 h 612936"/>
                <a:gd name="connsiteX4" fmla="*/ 665399 w 665398"/>
                <a:gd name="connsiteY4" fmla="*/ 306468 h 6129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398" h="612936">
                  <a:moveTo>
                    <a:pt x="665399" y="306468"/>
                  </a:moveTo>
                  <a:cubicBezTo>
                    <a:pt x="665399" y="475726"/>
                    <a:pt x="516444" y="612937"/>
                    <a:pt x="332699" y="612937"/>
                  </a:cubicBezTo>
                  <a:cubicBezTo>
                    <a:pt x="148955" y="612937"/>
                    <a:pt x="0" y="475726"/>
                    <a:pt x="0" y="306468"/>
                  </a:cubicBezTo>
                  <a:cubicBezTo>
                    <a:pt x="0" y="137211"/>
                    <a:pt x="148955" y="0"/>
                    <a:pt x="332699" y="0"/>
                  </a:cubicBezTo>
                  <a:cubicBezTo>
                    <a:pt x="516444" y="0"/>
                    <a:pt x="665399" y="137211"/>
                    <a:pt x="665399" y="306468"/>
                  </a:cubicBezTo>
                  <a:close/>
                </a:path>
              </a:pathLst>
            </a:custGeom>
            <a:solidFill>
              <a:srgbClr val="E3E7F7">
                <a:alpha val="48000"/>
              </a:srgbClr>
            </a:solidFill>
            <a:ln w="6684" cap="flat">
              <a:noFill/>
              <a:prstDash val="solid"/>
              <a:miter/>
            </a:ln>
          </p:spPr>
          <p:txBody>
            <a:bodyPr anchor="ctr"/>
            <a:lstStyle/>
            <a:p>
              <a:pPr fontAlgn="auto">
                <a:buSzTx/>
              </a:pPr>
              <a:endParaRPr lang="en-US" sz="1013"/>
            </a:p>
          </p:txBody>
        </p:sp>
        <p:sp>
          <p:nvSpPr>
            <p:cNvPr id="45" name="Freeform 6">
              <a:extLst>
                <a:ext uri="{FF2B5EF4-FFF2-40B4-BE49-F238E27FC236}">
                  <a16:creationId xmlns:a16="http://schemas.microsoft.com/office/drawing/2014/main" id="{55D8B092-AF8F-CAA8-50CB-DEFFDA13BDBD}"/>
                </a:ext>
              </a:extLst>
            </p:cNvPr>
            <p:cNvSpPr/>
            <p:nvPr/>
          </p:nvSpPr>
          <p:spPr>
            <a:xfrm>
              <a:off x="6143295" y="2420973"/>
              <a:ext cx="386057" cy="535806"/>
            </a:xfrm>
            <a:custGeom>
              <a:avLst/>
              <a:gdLst>
                <a:gd name="connsiteX0" fmla="*/ 296539 w 384943"/>
                <a:gd name="connsiteY0" fmla="*/ 112502 h 535428"/>
                <a:gd name="connsiteX1" fmla="*/ 374371 w 384943"/>
                <a:gd name="connsiteY1" fmla="*/ 164713 h 535428"/>
                <a:gd name="connsiteX2" fmla="*/ 383646 w 384943"/>
                <a:gd name="connsiteY2" fmla="*/ 213581 h 535428"/>
                <a:gd name="connsiteX3" fmla="*/ 349301 w 384943"/>
                <a:gd name="connsiteY3" fmla="*/ 535428 h 535428"/>
                <a:gd name="connsiteX4" fmla="*/ 313006 w 384943"/>
                <a:gd name="connsiteY4" fmla="*/ 275654 h 535428"/>
                <a:gd name="connsiteX5" fmla="*/ 168030 w 384943"/>
                <a:gd name="connsiteY5" fmla="*/ 133342 h 535428"/>
                <a:gd name="connsiteX6" fmla="*/ 0 w 384943"/>
                <a:gd name="connsiteY6" fmla="*/ 0 h 535428"/>
                <a:gd name="connsiteX7" fmla="*/ 296539 w 384943"/>
                <a:gd name="connsiteY7" fmla="*/ 112502 h 535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4943" h="535428">
                  <a:moveTo>
                    <a:pt x="296539" y="112502"/>
                  </a:moveTo>
                  <a:cubicBezTo>
                    <a:pt x="327255" y="124705"/>
                    <a:pt x="360256" y="138969"/>
                    <a:pt x="374371" y="164713"/>
                  </a:cubicBezTo>
                  <a:cubicBezTo>
                    <a:pt x="382638" y="179813"/>
                    <a:pt x="383243" y="196976"/>
                    <a:pt x="383646" y="213581"/>
                  </a:cubicBezTo>
                  <a:cubicBezTo>
                    <a:pt x="386334" y="321792"/>
                    <a:pt x="388620" y="432232"/>
                    <a:pt x="349301" y="535428"/>
                  </a:cubicBezTo>
                  <a:cubicBezTo>
                    <a:pt x="315695" y="452347"/>
                    <a:pt x="349301" y="357955"/>
                    <a:pt x="313006" y="275654"/>
                  </a:cubicBezTo>
                  <a:cubicBezTo>
                    <a:pt x="286390" y="215252"/>
                    <a:pt x="226975" y="172347"/>
                    <a:pt x="168030" y="133342"/>
                  </a:cubicBezTo>
                  <a:cubicBezTo>
                    <a:pt x="116344" y="99184"/>
                    <a:pt x="20164" y="54273"/>
                    <a:pt x="0" y="0"/>
                  </a:cubicBezTo>
                  <a:cubicBezTo>
                    <a:pt x="99877" y="20506"/>
                    <a:pt x="203249" y="75280"/>
                    <a:pt x="296539" y="112502"/>
                  </a:cubicBezTo>
                  <a:close/>
                </a:path>
              </a:pathLst>
            </a:custGeom>
            <a:solidFill>
              <a:srgbClr val="FFFFFF"/>
            </a:solidFill>
            <a:ln w="6684" cap="flat">
              <a:noFill/>
              <a:prstDash val="solid"/>
              <a:miter/>
            </a:ln>
          </p:spPr>
          <p:txBody>
            <a:bodyPr anchor="ctr"/>
            <a:lstStyle/>
            <a:p>
              <a:pPr fontAlgn="auto">
                <a:buSzTx/>
              </a:pPr>
              <a:endParaRPr lang="en-US" sz="1013"/>
            </a:p>
          </p:txBody>
        </p:sp>
      </p:grpSp>
      <p:sp>
        <p:nvSpPr>
          <p:cNvPr id="47" name="insulin production text">
            <a:extLst>
              <a:ext uri="{FF2B5EF4-FFF2-40B4-BE49-F238E27FC236}">
                <a16:creationId xmlns:a16="http://schemas.microsoft.com/office/drawing/2014/main" id="{2E9B7E68-F16B-B806-B6BE-ECFBD2C2AE9C}"/>
              </a:ext>
            </a:extLst>
          </p:cNvPr>
          <p:cNvSpPr txBox="1"/>
          <p:nvPr/>
        </p:nvSpPr>
        <p:spPr>
          <a:xfrm>
            <a:off x="3553156" y="3300104"/>
            <a:ext cx="1984838" cy="334835"/>
          </a:xfrm>
          <a:prstGeom prst="rect">
            <a:avLst/>
          </a:prstGeom>
          <a:solidFill>
            <a:srgbClr val="F5F3F8"/>
          </a:solidFill>
          <a:ln w="9525" cap="flat" cmpd="sng" algn="ctr">
            <a:noFill/>
            <a:prstDash val="solid"/>
            <a:round/>
            <a:headEnd type="none" w="med" len="med"/>
            <a:tailEnd type="none" w="med" len="med"/>
          </a:ln>
        </p:spPr>
        <p:txBody>
          <a:bodyPr wrap="none">
            <a:spAutoFit/>
          </a:bodyPr>
          <a:lstStyle/>
          <a:p>
            <a:pPr algn="ctr" defTabSz="514337"/>
            <a:r>
              <a:rPr lang="de" sz="788" b="1">
                <a:ln w="9525" cap="flat" cmpd="sng" algn="ctr">
                  <a:noFill/>
                  <a:prstDash val="solid"/>
                  <a:round/>
                  <a:headEnd type="none" w="med" len="med"/>
                  <a:tailEnd type="none" w="med" len="med"/>
                </a:ln>
                <a:solidFill>
                  <a:srgbClr val="004F72"/>
                </a:solidFill>
                <a:ea typeface="Arial"/>
              </a:rPr>
              <a:t>Keine Insulinsekretion/</a:t>
            </a:r>
            <a:br>
              <a:rPr sz="788">
                <a:ln w="9525" cap="flat" cmpd="sng" algn="ctr">
                  <a:noFill/>
                  <a:prstDash val="solid"/>
                  <a:round/>
                  <a:headEnd type="none" w="med" len="med"/>
                  <a:tailEnd type="none" w="med" len="med"/>
                </a:ln>
                <a:ea typeface="Arial"/>
                <a:sym typeface="Wingdings"/>
              </a:rPr>
            </a:br>
            <a:r>
              <a:rPr lang="de" sz="788" b="1">
                <a:ln w="9525" cap="flat" cmpd="sng" algn="ctr">
                  <a:noFill/>
                  <a:prstDash val="solid"/>
                  <a:round/>
                  <a:headEnd type="none" w="med" len="med"/>
                  <a:tailEnd type="none" w="med" len="med"/>
                </a:ln>
                <a:solidFill>
                  <a:srgbClr val="004F72"/>
                </a:solidFill>
                <a:ea typeface="Arial"/>
              </a:rPr>
              <a:t>exogenes Insulin erforderlich</a:t>
            </a:r>
            <a:r>
              <a:rPr lang="de" sz="788" b="1" baseline="30000">
                <a:ln w="9525" cap="flat" cmpd="sng" algn="ctr">
                  <a:noFill/>
                  <a:prstDash val="solid"/>
                  <a:round/>
                  <a:headEnd type="none" w="med" len="med"/>
                  <a:tailEnd type="none" w="med" len="med"/>
                </a:ln>
                <a:solidFill>
                  <a:srgbClr val="004F72"/>
                </a:solidFill>
                <a:ea typeface="Arial"/>
              </a:rPr>
              <a:t>1,4</a:t>
            </a:r>
          </a:p>
        </p:txBody>
      </p:sp>
      <p:grpSp>
        <p:nvGrpSpPr>
          <p:cNvPr id="48" name="Group 166">
            <a:extLst>
              <a:ext uri="{FF2B5EF4-FFF2-40B4-BE49-F238E27FC236}">
                <a16:creationId xmlns:a16="http://schemas.microsoft.com/office/drawing/2014/main" id="{BD6A0EEB-7ED4-FB07-49B2-4F7A903905EB}"/>
              </a:ext>
            </a:extLst>
          </p:cNvPr>
          <p:cNvGrpSpPr>
            <a:grpSpLocks/>
          </p:cNvGrpSpPr>
          <p:nvPr/>
        </p:nvGrpSpPr>
        <p:grpSpPr bwMode="auto">
          <a:xfrm>
            <a:off x="5645944" y="1823285"/>
            <a:ext cx="2725423" cy="1740039"/>
            <a:chOff x="8004951" y="2086867"/>
            <a:chExt cx="4846754" cy="3092536"/>
          </a:xfrm>
        </p:grpSpPr>
        <p:sp>
          <p:nvSpPr>
            <p:cNvPr id="49" name="Freeform 96">
              <a:extLst>
                <a:ext uri="{FF2B5EF4-FFF2-40B4-BE49-F238E27FC236}">
                  <a16:creationId xmlns:a16="http://schemas.microsoft.com/office/drawing/2014/main" id="{2715BC51-26F4-AA91-9BDE-41227035DCBD}"/>
                </a:ext>
              </a:extLst>
            </p:cNvPr>
            <p:cNvSpPr/>
            <p:nvPr/>
          </p:nvSpPr>
          <p:spPr>
            <a:xfrm rot="10800000">
              <a:off x="8004951" y="2161883"/>
              <a:ext cx="237143" cy="3017520"/>
            </a:xfrm>
            <a:custGeom>
              <a:avLst/>
              <a:gdLst>
                <a:gd name="connsiteX0" fmla="*/ 185980 w 185980"/>
                <a:gd name="connsiteY0" fmla="*/ 0 h 1015139"/>
                <a:gd name="connsiteX1" fmla="*/ 0 w 185980"/>
                <a:gd name="connsiteY1" fmla="*/ 0 h 1015139"/>
                <a:gd name="connsiteX2" fmla="*/ 0 w 185980"/>
                <a:gd name="connsiteY2" fmla="*/ 1015139 h 1015139"/>
                <a:gd name="connsiteX3" fmla="*/ 185980 w 185980"/>
                <a:gd name="connsiteY3" fmla="*/ 1015139 h 1015139"/>
              </a:gdLst>
              <a:ahLst/>
              <a:cxnLst>
                <a:cxn ang="0">
                  <a:pos x="connsiteX0" y="connsiteY0"/>
                </a:cxn>
                <a:cxn ang="0">
                  <a:pos x="connsiteX1" y="connsiteY1"/>
                </a:cxn>
                <a:cxn ang="0">
                  <a:pos x="connsiteX2" y="connsiteY2"/>
                </a:cxn>
                <a:cxn ang="0">
                  <a:pos x="connsiteX3" y="connsiteY3"/>
                </a:cxn>
              </a:cxnLst>
              <a:rect l="l" t="t" r="r" b="b"/>
              <a:pathLst>
                <a:path w="185980" h="1015139">
                  <a:moveTo>
                    <a:pt x="185980" y="0"/>
                  </a:moveTo>
                  <a:lnTo>
                    <a:pt x="0" y="0"/>
                  </a:lnTo>
                  <a:lnTo>
                    <a:pt x="0" y="1015139"/>
                  </a:lnTo>
                  <a:lnTo>
                    <a:pt x="185980" y="1015139"/>
                  </a:lnTo>
                </a:path>
              </a:pathLst>
            </a:custGeom>
            <a:noFill/>
            <a:ln w="9525" cap="flat" cmpd="sng" algn="ctr">
              <a:solidFill>
                <a:srgbClr val="BFBFBF"/>
              </a:solidFill>
              <a:prstDash val="solid"/>
              <a:miter lim="800000"/>
              <a:headEnd type="none" w="med" len="med"/>
              <a:tailEnd type="none" w="med" len="med"/>
            </a:ln>
          </p:spPr>
          <p:txBody>
            <a:bodyPr anchor="ctr"/>
            <a:lstStyle/>
            <a:p>
              <a:pPr algn="ctr" defTabSz="514337"/>
              <a:endParaRPr lang="en-US" sz="1013">
                <a:solidFill>
                  <a:srgbClr val="FFFFFF"/>
                </a:solidFill>
              </a:endParaRPr>
            </a:p>
          </p:txBody>
        </p:sp>
        <p:sp>
          <p:nvSpPr>
            <p:cNvPr id="50" name="TextBox 44">
              <a:extLst>
                <a:ext uri="{FF2B5EF4-FFF2-40B4-BE49-F238E27FC236}">
                  <a16:creationId xmlns:a16="http://schemas.microsoft.com/office/drawing/2014/main" id="{A811A1CA-58D4-EFA0-12A2-2E4B335A49BD}"/>
                </a:ext>
              </a:extLst>
            </p:cNvPr>
            <p:cNvSpPr txBox="1"/>
            <p:nvPr/>
          </p:nvSpPr>
          <p:spPr>
            <a:xfrm>
              <a:off x="8311965" y="2086867"/>
              <a:ext cx="4539740" cy="2206253"/>
            </a:xfrm>
            <a:prstGeom prst="rect">
              <a:avLst/>
            </a:prstGeom>
            <a:noFill/>
            <a:ln w="9525" cap="flat" cmpd="sng" algn="ctr">
              <a:noFill/>
              <a:prstDash val="solid"/>
              <a:round/>
              <a:headEnd type="none" w="med" len="med"/>
              <a:tailEnd type="none" w="med" len="med"/>
            </a:ln>
          </p:spPr>
          <p:txBody>
            <a:bodyPr wrap="square">
              <a:spAutoFit/>
            </a:bodyPr>
            <a:lstStyle/>
            <a:p>
              <a:pPr marL="128585" indent="-128585">
                <a:spcBef>
                  <a:spcPts val="675"/>
                </a:spcBef>
                <a:buClr>
                  <a:srgbClr val="FBA329"/>
                </a:buClr>
                <a:buFont typeface="Arial" pitchFamily="34" charset="0"/>
                <a:buChar char="•"/>
              </a:pPr>
              <a:r>
                <a:rPr lang="de" sz="900">
                  <a:ln w="9525" cap="flat" cmpd="sng" algn="ctr">
                    <a:noFill/>
                    <a:prstDash val="solid"/>
                    <a:round/>
                    <a:headEnd type="none" w="med" len="med"/>
                    <a:tailEnd type="none" w="med" len="med"/>
                  </a:ln>
                  <a:solidFill>
                    <a:srgbClr val="004F72"/>
                  </a:solidFill>
                  <a:ea typeface="Arial"/>
                </a:rPr>
                <a:t>Im Stadium 4 des T1D hat sich die Erkrankung etabliert</a:t>
              </a:r>
              <a:r>
                <a:rPr lang="de" sz="900" baseline="30000">
                  <a:ln w="9525" cap="flat" cmpd="sng" algn="ctr">
                    <a:noFill/>
                    <a:prstDash val="solid"/>
                    <a:round/>
                    <a:headEnd type="none" w="med" len="med"/>
                    <a:tailEnd type="none" w="med" len="med"/>
                  </a:ln>
                  <a:solidFill>
                    <a:srgbClr val="004F72"/>
                  </a:solidFill>
                  <a:ea typeface="Arial"/>
                </a:rPr>
                <a:t>1</a:t>
              </a:r>
            </a:p>
            <a:p>
              <a:pPr marL="128585" indent="-128585">
                <a:spcBef>
                  <a:spcPts val="675"/>
                </a:spcBef>
                <a:buClr>
                  <a:srgbClr val="FBA329"/>
                </a:buClr>
                <a:buFont typeface="Arial" pitchFamily="34" charset="0"/>
                <a:buChar char="•"/>
              </a:pPr>
              <a:r>
                <a:rPr lang="de" sz="900">
                  <a:ln w="9525" cap="flat" cmpd="sng" algn="ctr">
                    <a:noFill/>
                    <a:prstDash val="solid"/>
                    <a:round/>
                    <a:headEnd type="none" w="med" len="med"/>
                    <a:tailEnd type="none" w="med" len="med"/>
                  </a:ln>
                  <a:solidFill>
                    <a:srgbClr val="004F72"/>
                  </a:solidFill>
                  <a:ea typeface="Arial"/>
                </a:rPr>
                <a:t>Es gibt kaum noch messbare Insulinsekretion</a:t>
              </a:r>
              <a:r>
                <a:rPr lang="de" sz="900" baseline="30000">
                  <a:ln w="9525" cap="flat" cmpd="sng" algn="ctr">
                    <a:noFill/>
                    <a:prstDash val="solid"/>
                    <a:round/>
                    <a:headEnd type="none" w="med" len="med"/>
                    <a:tailEnd type="none" w="med" len="med"/>
                  </a:ln>
                  <a:solidFill>
                    <a:srgbClr val="004F72"/>
                  </a:solidFill>
                  <a:ea typeface="Arial"/>
                </a:rPr>
                <a:t>1,2</a:t>
              </a:r>
            </a:p>
            <a:p>
              <a:pPr marL="128585" indent="-128585">
                <a:spcBef>
                  <a:spcPts val="675"/>
                </a:spcBef>
                <a:buClr>
                  <a:srgbClr val="FBA329"/>
                </a:buClr>
                <a:buFont typeface="Arial" pitchFamily="34" charset="0"/>
                <a:buChar char="•"/>
              </a:pPr>
              <a:r>
                <a:rPr lang="de" sz="900">
                  <a:ln w="9525" cap="flat" cmpd="sng" algn="ctr">
                    <a:noFill/>
                    <a:prstDash val="solid"/>
                    <a:round/>
                    <a:headEnd type="none" w="med" len="med"/>
                    <a:tailEnd type="none" w="med" len="med"/>
                  </a:ln>
                  <a:solidFill>
                    <a:srgbClr val="004F72"/>
                  </a:solidFill>
                  <a:ea typeface="Arial"/>
                </a:rPr>
                <a:t>Eine exogene Insulintherapie ist erforderlich, um die glykämische Kontrolle aufrechtzuerhalten</a:t>
              </a:r>
              <a:r>
                <a:rPr lang="de" sz="900" baseline="30000">
                  <a:ln w="9525" cap="flat" cmpd="sng" algn="ctr">
                    <a:noFill/>
                    <a:prstDash val="solid"/>
                    <a:round/>
                    <a:headEnd type="none" w="med" len="med"/>
                    <a:tailEnd type="none" w="med" len="med"/>
                  </a:ln>
                  <a:solidFill>
                    <a:srgbClr val="004F72"/>
                  </a:solidFill>
                  <a:ea typeface="Arial"/>
                </a:rPr>
                <a:t>3</a:t>
              </a:r>
            </a:p>
          </p:txBody>
        </p:sp>
      </p:grpSp>
      <p:sp>
        <p:nvSpPr>
          <p:cNvPr id="51" name="TextBox 61">
            <a:extLst>
              <a:ext uri="{FF2B5EF4-FFF2-40B4-BE49-F238E27FC236}">
                <a16:creationId xmlns:a16="http://schemas.microsoft.com/office/drawing/2014/main" id="{5EB401A2-9053-ABC2-E7DE-56169E895D3D}"/>
              </a:ext>
            </a:extLst>
          </p:cNvPr>
          <p:cNvSpPr txBox="1"/>
          <p:nvPr/>
        </p:nvSpPr>
        <p:spPr>
          <a:xfrm>
            <a:off x="5729288" y="1628775"/>
            <a:ext cx="1460897" cy="121252"/>
          </a:xfrm>
          <a:prstGeom prst="rect">
            <a:avLst/>
          </a:prstGeom>
          <a:noFill/>
          <a:ln w="9525" cap="flat" cmpd="sng" algn="ctr">
            <a:noFill/>
            <a:prstDash val="solid"/>
            <a:round/>
            <a:headEnd type="none" w="med" len="med"/>
            <a:tailEnd type="none" w="med" len="med"/>
          </a:ln>
        </p:spPr>
        <p:txBody>
          <a:bodyPr lIns="0" tIns="0" rIns="0" bIns="0">
            <a:spAutoFit/>
          </a:bodyPr>
          <a:lstStyle/>
          <a:p>
            <a:pPr algn="ctr" defTabSz="514337">
              <a:spcBef>
                <a:spcPts val="113"/>
              </a:spcBef>
            </a:pPr>
            <a:r>
              <a:rPr lang="de" sz="788" b="1">
                <a:ln w="9525" cap="flat" cmpd="sng" algn="ctr">
                  <a:noFill/>
                  <a:prstDash val="solid"/>
                  <a:round/>
                  <a:headEnd type="none" w="med" len="med"/>
                  <a:tailEnd type="none" w="med" len="med"/>
                </a:ln>
                <a:solidFill>
                  <a:srgbClr val="004F72"/>
                </a:solidFill>
                <a:ea typeface="Arial"/>
              </a:rPr>
              <a:t>HYPERGLYKÄMIE</a:t>
            </a:r>
            <a:r>
              <a:rPr lang="de" sz="788" b="1" baseline="30000">
                <a:ln w="9525" cap="flat" cmpd="sng" algn="ctr">
                  <a:noFill/>
                  <a:prstDash val="solid"/>
                  <a:round/>
                  <a:headEnd type="none" w="med" len="med"/>
                  <a:tailEnd type="none" w="med" len="med"/>
                </a:ln>
                <a:solidFill>
                  <a:srgbClr val="004F72"/>
                </a:solidFill>
                <a:ea typeface="Arial"/>
              </a:rPr>
              <a:t>1,3</a:t>
            </a:r>
          </a:p>
        </p:txBody>
      </p:sp>
    </p:spTree>
    <p:extLst>
      <p:ext uri="{BB962C8B-B14F-4D97-AF65-F5344CB8AC3E}">
        <p14:creationId xmlns:p14="http://schemas.microsoft.com/office/powerpoint/2010/main" val="250991547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0955DB-B7AF-B294-8052-700A8A730E0E}"/>
            </a:ext>
          </a:extLst>
        </p:cNvPr>
        <p:cNvGrpSpPr/>
        <p:nvPr/>
      </p:nvGrpSpPr>
      <p:grpSpPr>
        <a:xfrm>
          <a:off x="0" y="0"/>
          <a:ext cx="0" cy="0"/>
          <a:chOff x="0" y="0"/>
          <a:chExt cx="0" cy="0"/>
        </a:xfrm>
      </p:grpSpPr>
      <p:sp>
        <p:nvSpPr>
          <p:cNvPr id="10" name="Textplatzhalter 9">
            <a:extLst>
              <a:ext uri="{FF2B5EF4-FFF2-40B4-BE49-F238E27FC236}">
                <a16:creationId xmlns:a16="http://schemas.microsoft.com/office/drawing/2014/main" id="{65A1EB5E-84A1-2887-9110-AD0D639C5A37}"/>
              </a:ext>
            </a:extLst>
          </p:cNvPr>
          <p:cNvSpPr txBox="1">
            <a:spLocks/>
          </p:cNvSpPr>
          <p:nvPr/>
        </p:nvSpPr>
        <p:spPr>
          <a:xfrm>
            <a:off x="325167"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Serotonin – Cross-Talk zwischen Alpha- und Betazellen</a:t>
            </a:r>
            <a:r>
              <a:rPr lang="de-DE" sz="2000" b="1" baseline="30000">
                <a:solidFill>
                  <a:srgbClr val="7030A0"/>
                </a:solidFill>
                <a:latin typeface="+mj-lt"/>
              </a:rPr>
              <a:t>1</a:t>
            </a:r>
          </a:p>
        </p:txBody>
      </p:sp>
      <p:sp>
        <p:nvSpPr>
          <p:cNvPr id="11" name="TextBox 3037">
            <a:extLst>
              <a:ext uri="{FF2B5EF4-FFF2-40B4-BE49-F238E27FC236}">
                <a16:creationId xmlns:a16="http://schemas.microsoft.com/office/drawing/2014/main" id="{C014B0C3-2379-D1C6-8F41-08CA8A8B0672}"/>
              </a:ext>
            </a:extLst>
          </p:cNvPr>
          <p:cNvSpPr txBox="1"/>
          <p:nvPr/>
        </p:nvSpPr>
        <p:spPr>
          <a:xfrm>
            <a:off x="325167" y="4843317"/>
            <a:ext cx="8735705" cy="276999"/>
          </a:xfrm>
          <a:prstGeom prst="rect">
            <a:avLst/>
          </a:prstGeom>
          <a:noFill/>
        </p:spPr>
        <p:txBody>
          <a:bodyPr wrap="square" rtlCol="0" anchor="b">
            <a:spAutoFit/>
          </a:bodyPr>
          <a:lstStyle/>
          <a:p>
            <a:pPr defTabSz="685766">
              <a:buClr>
                <a:srgbClr val="2F4B95"/>
              </a:buClr>
              <a:defRPr/>
            </a:pPr>
            <a:r>
              <a:rPr lang="de" sz="600">
                <a:solidFill>
                  <a:srgbClr val="404040"/>
                </a:solidFill>
                <a:ea typeface="Arial"/>
                <a:cs typeface="Arial"/>
              </a:rPr>
              <a:t>Abbildung modifiziert nach </a:t>
            </a:r>
            <a:r>
              <a:rPr lang="de-DE" sz="600" err="1">
                <a:solidFill>
                  <a:srgbClr val="404040"/>
                </a:solidFill>
                <a:ea typeface="Arial"/>
                <a:cs typeface="Arial"/>
              </a:rPr>
              <a:t>Almaça</a:t>
            </a:r>
            <a:r>
              <a:rPr lang="de-DE" sz="600">
                <a:solidFill>
                  <a:srgbClr val="404040"/>
                </a:solidFill>
                <a:ea typeface="Arial"/>
                <a:cs typeface="Arial"/>
              </a:rPr>
              <a:t> J </a:t>
            </a:r>
            <a:r>
              <a:rPr lang="de" sz="600">
                <a:solidFill>
                  <a:srgbClr val="404040"/>
                </a:solidFill>
                <a:ea typeface="Arial"/>
                <a:cs typeface="Arial"/>
              </a:rPr>
              <a:t>2016</a:t>
            </a:r>
            <a:r>
              <a:rPr lang="de" sz="600" baseline="30000">
                <a:solidFill>
                  <a:srgbClr val="404040"/>
                </a:solidFill>
                <a:ea typeface="Arial"/>
                <a:cs typeface="Arial"/>
              </a:rPr>
              <a:t>1</a:t>
            </a:r>
            <a:r>
              <a:rPr lang="de" sz="600">
                <a:solidFill>
                  <a:srgbClr val="404040"/>
                </a:solidFill>
                <a:ea typeface="Arial"/>
                <a:cs typeface="Arial"/>
              </a:rPr>
              <a:t>. cAMP: cyclic adenosine monophosphate, zyklisches Adenosinmonophosphat; 5-HT</a:t>
            </a:r>
            <a:r>
              <a:rPr lang="de" sz="600" baseline="-25000">
                <a:solidFill>
                  <a:srgbClr val="404040"/>
                </a:solidFill>
                <a:ea typeface="Arial"/>
                <a:cs typeface="Arial"/>
              </a:rPr>
              <a:t>1F</a:t>
            </a:r>
            <a:r>
              <a:rPr lang="de" sz="600">
                <a:solidFill>
                  <a:srgbClr val="404040"/>
                </a:solidFill>
                <a:ea typeface="Arial"/>
                <a:cs typeface="Arial"/>
              </a:rPr>
              <a:t>: Rezeptor, der zur Verringerung der cAMP-Spiegel in einer Zelle führt.</a:t>
            </a:r>
          </a:p>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a:t>
            </a:r>
            <a:r>
              <a:rPr lang="de-DE" sz="600" err="1">
                <a:solidFill>
                  <a:srgbClr val="404040"/>
                </a:solidFill>
                <a:ea typeface="Arial"/>
                <a:cs typeface="Arial"/>
              </a:rPr>
              <a:t>Almaça</a:t>
            </a:r>
            <a:r>
              <a:rPr lang="de-DE" sz="600">
                <a:solidFill>
                  <a:srgbClr val="404040"/>
                </a:solidFill>
                <a:ea typeface="Arial"/>
                <a:cs typeface="Arial"/>
              </a:rPr>
              <a:t> J </a:t>
            </a:r>
            <a:r>
              <a:rPr lang="de-DE" sz="600" i="1">
                <a:solidFill>
                  <a:srgbClr val="404040"/>
                </a:solidFill>
                <a:ea typeface="Arial"/>
                <a:cs typeface="Arial"/>
              </a:rPr>
              <a:t>et al. </a:t>
            </a:r>
            <a:r>
              <a:rPr lang="de-DE" sz="600" i="1" err="1">
                <a:solidFill>
                  <a:srgbClr val="404040"/>
                </a:solidFill>
                <a:ea typeface="Arial"/>
                <a:cs typeface="Arial"/>
              </a:rPr>
              <a:t>Cell</a:t>
            </a:r>
            <a:r>
              <a:rPr lang="de-DE" sz="600" i="1">
                <a:solidFill>
                  <a:srgbClr val="404040"/>
                </a:solidFill>
                <a:ea typeface="Arial"/>
                <a:cs typeface="Arial"/>
              </a:rPr>
              <a:t> Rep </a:t>
            </a:r>
            <a:r>
              <a:rPr lang="de-DE" sz="600">
                <a:solidFill>
                  <a:srgbClr val="404040"/>
                </a:solidFill>
                <a:ea typeface="Arial"/>
                <a:cs typeface="Arial"/>
              </a:rPr>
              <a:t>2016; 17: 3281–91</a:t>
            </a:r>
            <a:r>
              <a:rPr kumimoji="0" lang="de" sz="600" b="0" i="0" u="none" strike="noStrike" kern="1200" cap="none" spc="0" normalizeH="0" baseline="0" noProof="0">
                <a:ln>
                  <a:noFill/>
                </a:ln>
                <a:solidFill>
                  <a:srgbClr val="404040"/>
                </a:solidFill>
                <a:effectLst/>
                <a:uLnTx/>
                <a:uFillTx/>
                <a:ea typeface="Arial"/>
                <a:cs typeface="Arial"/>
              </a:rPr>
              <a:t>.</a:t>
            </a:r>
            <a:r>
              <a:rPr lang="de-DE" sz="600">
                <a:solidFill>
                  <a:srgbClr val="404040"/>
                </a:solidFill>
                <a:ea typeface="Arial"/>
                <a:cs typeface="Arial"/>
              </a:rPr>
              <a:t> </a:t>
            </a:r>
            <a:endParaRPr lang="en-US" sz="600">
              <a:solidFill>
                <a:srgbClr val="404040"/>
              </a:solidFill>
            </a:endParaRPr>
          </a:p>
        </p:txBody>
      </p:sp>
      <p:sp>
        <p:nvSpPr>
          <p:cNvPr id="24" name="Rechteck 23">
            <a:extLst>
              <a:ext uri="{FF2B5EF4-FFF2-40B4-BE49-F238E27FC236}">
                <a16:creationId xmlns:a16="http://schemas.microsoft.com/office/drawing/2014/main" id="{CACE9279-28FD-60B0-D208-6A8B932D9E23}"/>
              </a:ext>
            </a:extLst>
          </p:cNvPr>
          <p:cNvSpPr/>
          <p:nvPr/>
        </p:nvSpPr>
        <p:spPr>
          <a:xfrm>
            <a:off x="2669263" y="2009153"/>
            <a:ext cx="226651" cy="3598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5" name="Grafik 4" descr="Ein Bild, das Text, Kreis, Screenshot, Diagramm enthält.&#10;&#10;KI-generierte Inhalte können fehlerhaft sein.">
            <a:extLst>
              <a:ext uri="{FF2B5EF4-FFF2-40B4-BE49-F238E27FC236}">
                <a16:creationId xmlns:a16="http://schemas.microsoft.com/office/drawing/2014/main" id="{9C58FC31-50F2-2602-8C25-FB6B68B44AD8}"/>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5958" y="1089530"/>
            <a:ext cx="3557527" cy="3088251"/>
          </a:xfrm>
          <a:prstGeom prst="rect">
            <a:avLst/>
          </a:prstGeom>
        </p:spPr>
      </p:pic>
      <p:sp>
        <p:nvSpPr>
          <p:cNvPr id="23" name="!!b2">
            <a:extLst>
              <a:ext uri="{FF2B5EF4-FFF2-40B4-BE49-F238E27FC236}">
                <a16:creationId xmlns:a16="http://schemas.microsoft.com/office/drawing/2014/main" id="{6226F481-6FE2-635B-B6B1-5350409B3469}"/>
              </a:ext>
            </a:extLst>
          </p:cNvPr>
          <p:cNvSpPr/>
          <p:nvPr/>
        </p:nvSpPr>
        <p:spPr>
          <a:xfrm>
            <a:off x="525957" y="1089529"/>
            <a:ext cx="3557527" cy="3088251"/>
          </a:xfrm>
          <a:prstGeom prst="rect">
            <a:avLst/>
          </a:prstGeom>
          <a:no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endParaRPr>
          </a:p>
        </p:txBody>
      </p:sp>
      <p:sp>
        <p:nvSpPr>
          <p:cNvPr id="6" name="Rechteck: abgerundete Ecken 5">
            <a:extLst>
              <a:ext uri="{FF2B5EF4-FFF2-40B4-BE49-F238E27FC236}">
                <a16:creationId xmlns:a16="http://schemas.microsoft.com/office/drawing/2014/main" id="{1ED2B296-BD19-3902-FC1D-C1BF2D70F575}"/>
              </a:ext>
            </a:extLst>
          </p:cNvPr>
          <p:cNvSpPr/>
          <p:nvPr/>
        </p:nvSpPr>
        <p:spPr>
          <a:xfrm>
            <a:off x="4878374" y="1089529"/>
            <a:ext cx="3739668" cy="3088250"/>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Bef>
                <a:spcPts val="1200"/>
              </a:spcBef>
              <a:buClr>
                <a:schemeClr val="accent2"/>
              </a:buClr>
              <a:buSzPct val="120000"/>
              <a:buFont typeface="Arial" panose="020B0604020202020204" pitchFamily="34" charset="0"/>
              <a:buChar char="•"/>
            </a:pPr>
            <a:r>
              <a:rPr lang="de-DE" sz="1100" b="1">
                <a:solidFill>
                  <a:schemeClr val="bg1"/>
                </a:solidFill>
              </a:rPr>
              <a:t>Serotonin</a:t>
            </a:r>
            <a:r>
              <a:rPr lang="de-DE" sz="1100">
                <a:solidFill>
                  <a:schemeClr val="bg1"/>
                </a:solidFill>
              </a:rPr>
              <a:t> wird als </a:t>
            </a:r>
            <a:r>
              <a:rPr lang="de-DE" sz="1100" b="1" err="1">
                <a:solidFill>
                  <a:schemeClr val="bg1"/>
                </a:solidFill>
              </a:rPr>
              <a:t>parakrines</a:t>
            </a:r>
            <a:r>
              <a:rPr lang="de-DE" sz="1100" b="1">
                <a:solidFill>
                  <a:schemeClr val="bg1"/>
                </a:solidFill>
              </a:rPr>
              <a:t> Signal</a:t>
            </a:r>
            <a:r>
              <a:rPr lang="de-DE" sz="1100">
                <a:solidFill>
                  <a:schemeClr val="bg1"/>
                </a:solidFill>
              </a:rPr>
              <a:t> von den </a:t>
            </a:r>
            <a:r>
              <a:rPr lang="de-DE" sz="1100" b="1">
                <a:solidFill>
                  <a:schemeClr val="bg1"/>
                </a:solidFill>
              </a:rPr>
              <a:t>Betazellen</a:t>
            </a:r>
            <a:r>
              <a:rPr lang="de-DE" sz="1100">
                <a:solidFill>
                  <a:schemeClr val="bg1"/>
                </a:solidFill>
              </a:rPr>
              <a:t> zusammen mit Insulin freigesetzt.</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Die </a:t>
            </a:r>
            <a:r>
              <a:rPr lang="de-DE" sz="1100" b="1">
                <a:solidFill>
                  <a:schemeClr val="bg1"/>
                </a:solidFill>
              </a:rPr>
              <a:t>Betazellen</a:t>
            </a:r>
            <a:r>
              <a:rPr lang="de-DE" sz="1100">
                <a:solidFill>
                  <a:schemeClr val="bg1"/>
                </a:solidFill>
              </a:rPr>
              <a:t> reagieren </a:t>
            </a:r>
            <a:r>
              <a:rPr lang="de-DE" sz="1100" b="1" err="1">
                <a:solidFill>
                  <a:schemeClr val="bg1"/>
                </a:solidFill>
              </a:rPr>
              <a:t>glukosekonzen-trationsabhängig</a:t>
            </a:r>
            <a:r>
              <a:rPr lang="de-DE" sz="1100">
                <a:solidFill>
                  <a:schemeClr val="bg1"/>
                </a:solidFill>
              </a:rPr>
              <a:t> mit der Ausschüttung von wenig oder viel Insulin und Serotonin</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Mit dem </a:t>
            </a:r>
            <a:r>
              <a:rPr lang="de-DE" sz="1100" b="1">
                <a:solidFill>
                  <a:schemeClr val="bg1"/>
                </a:solidFill>
              </a:rPr>
              <a:t>Serotonin-Signal regulieren die Betazellen</a:t>
            </a:r>
            <a:r>
              <a:rPr lang="de-DE" sz="1100">
                <a:solidFill>
                  <a:schemeClr val="bg1"/>
                </a:solidFill>
              </a:rPr>
              <a:t> die </a:t>
            </a:r>
            <a:r>
              <a:rPr lang="de-DE" sz="1100" b="1">
                <a:solidFill>
                  <a:schemeClr val="bg1"/>
                </a:solidFill>
              </a:rPr>
              <a:t>Glukagon-Ausschüttung der Alphazellen</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Ohne serotonerge Kontrolle reagieren Alphazellen nicht angemessen auf </a:t>
            </a:r>
            <a:r>
              <a:rPr lang="de-DE" sz="1100" err="1">
                <a:solidFill>
                  <a:schemeClr val="bg1"/>
                </a:solidFill>
              </a:rPr>
              <a:t>Verände</a:t>
            </a:r>
            <a:r>
              <a:rPr lang="de-DE" sz="1100">
                <a:solidFill>
                  <a:schemeClr val="bg1"/>
                </a:solidFill>
              </a:rPr>
              <a:t>-rungen der Glukosekonzentration </a:t>
            </a:r>
            <a:r>
              <a:rPr lang="de-DE" sz="1100">
                <a:solidFill>
                  <a:schemeClr val="bg1"/>
                </a:solidFill>
                <a:sym typeface="Wingdings" panose="05000000000000000000" pitchFamily="2" charset="2"/>
              </a:rPr>
              <a:t> führt zu erhöhter Glukagon-Sekretion bei Diabetes</a:t>
            </a:r>
            <a:endParaRPr lang="de-DE" sz="1100">
              <a:solidFill>
                <a:schemeClr val="bg1"/>
              </a:solidFill>
            </a:endParaRPr>
          </a:p>
        </p:txBody>
      </p:sp>
      <p:sp>
        <p:nvSpPr>
          <p:cNvPr id="7" name="Textfeld 6">
            <a:extLst>
              <a:ext uri="{FF2B5EF4-FFF2-40B4-BE49-F238E27FC236}">
                <a16:creationId xmlns:a16="http://schemas.microsoft.com/office/drawing/2014/main" id="{25A4D537-5E2D-DCBD-57A1-8107BA8D0F23}"/>
              </a:ext>
            </a:extLst>
          </p:cNvPr>
          <p:cNvSpPr txBox="1"/>
          <p:nvPr/>
        </p:nvSpPr>
        <p:spPr>
          <a:xfrm>
            <a:off x="2691934" y="2440395"/>
            <a:ext cx="862553" cy="161583"/>
          </a:xfrm>
          <a:prstGeom prst="rect">
            <a:avLst/>
          </a:prstGeom>
          <a:solidFill>
            <a:schemeClr val="bg1"/>
          </a:solidFill>
        </p:spPr>
        <p:txBody>
          <a:bodyPr wrap="square" lIns="0" tIns="0" rIns="0" bIns="0" rtlCol="0">
            <a:spAutoFit/>
          </a:bodyPr>
          <a:lstStyle/>
          <a:p>
            <a:pPr algn="ctr"/>
            <a:r>
              <a:rPr lang="de-DE" sz="1050" b="1">
                <a:solidFill>
                  <a:srgbClr val="484848"/>
                </a:solidFill>
                <a:latin typeface="Aptos" panose="020B0004020202020204" pitchFamily="34" charset="0"/>
                <a:cs typeface="Arial" panose="020B0604020202020204" pitchFamily="34" charset="0"/>
              </a:rPr>
              <a:t>Glukose hoch</a:t>
            </a:r>
          </a:p>
        </p:txBody>
      </p:sp>
      <p:sp>
        <p:nvSpPr>
          <p:cNvPr id="8" name="Textfeld 7">
            <a:extLst>
              <a:ext uri="{FF2B5EF4-FFF2-40B4-BE49-F238E27FC236}">
                <a16:creationId xmlns:a16="http://schemas.microsoft.com/office/drawing/2014/main" id="{EF3E7ADC-CC8D-C7A9-9B0A-BF3907877760}"/>
              </a:ext>
            </a:extLst>
          </p:cNvPr>
          <p:cNvSpPr txBox="1"/>
          <p:nvPr/>
        </p:nvSpPr>
        <p:spPr>
          <a:xfrm>
            <a:off x="1106218" y="1176360"/>
            <a:ext cx="964407" cy="161583"/>
          </a:xfrm>
          <a:prstGeom prst="rect">
            <a:avLst/>
          </a:prstGeom>
          <a:solidFill>
            <a:schemeClr val="bg1"/>
          </a:solidFill>
        </p:spPr>
        <p:txBody>
          <a:bodyPr wrap="square" lIns="0" tIns="0" rIns="0" bIns="0" rtlCol="0">
            <a:spAutoFit/>
          </a:bodyPr>
          <a:lstStyle/>
          <a:p>
            <a:pPr algn="ctr"/>
            <a:r>
              <a:rPr lang="de-DE" sz="1050" b="1">
                <a:solidFill>
                  <a:srgbClr val="484848"/>
                </a:solidFill>
                <a:latin typeface="Aptos" panose="020B0004020202020204" pitchFamily="34" charset="0"/>
                <a:cs typeface="Arial" panose="020B0604020202020204" pitchFamily="34" charset="0"/>
              </a:rPr>
              <a:t>Glukose niedrig</a:t>
            </a:r>
          </a:p>
        </p:txBody>
      </p:sp>
    </p:spTree>
    <p:extLst>
      <p:ext uri="{BB962C8B-B14F-4D97-AF65-F5344CB8AC3E}">
        <p14:creationId xmlns:p14="http://schemas.microsoft.com/office/powerpoint/2010/main" val="42784726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platzhalter 9">
            <a:extLst>
              <a:ext uri="{FF2B5EF4-FFF2-40B4-BE49-F238E27FC236}">
                <a16:creationId xmlns:a16="http://schemas.microsoft.com/office/drawing/2014/main" id="{89B83E1C-7CDF-1DD2-D130-46FD260B7302}"/>
              </a:ext>
            </a:extLst>
          </p:cNvPr>
          <p:cNvSpPr txBox="1">
            <a:spLocks/>
          </p:cNvSpPr>
          <p:nvPr/>
        </p:nvSpPr>
        <p:spPr>
          <a:xfrm>
            <a:off x="314409"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Das engere </a:t>
            </a:r>
            <a:r>
              <a:rPr lang="de-DE" sz="2000" b="1" err="1">
                <a:solidFill>
                  <a:srgbClr val="7030A0"/>
                </a:solidFill>
                <a:latin typeface="+mj-lt"/>
              </a:rPr>
              <a:t>parakrine</a:t>
            </a:r>
            <a:r>
              <a:rPr lang="de-DE" sz="2000" b="1">
                <a:solidFill>
                  <a:srgbClr val="7030A0"/>
                </a:solidFill>
                <a:latin typeface="+mj-lt"/>
              </a:rPr>
              <a:t> Netzwerk der Pankreas-Inseln</a:t>
            </a:r>
            <a:r>
              <a:rPr lang="de-DE" sz="2000" b="1" baseline="30000">
                <a:solidFill>
                  <a:srgbClr val="7030A0"/>
                </a:solidFill>
                <a:latin typeface="+mj-lt"/>
              </a:rPr>
              <a:t>1</a:t>
            </a:r>
          </a:p>
        </p:txBody>
      </p:sp>
      <p:sp>
        <p:nvSpPr>
          <p:cNvPr id="16" name="Freeform 1859">
            <a:extLst>
              <a:ext uri="{FF2B5EF4-FFF2-40B4-BE49-F238E27FC236}">
                <a16:creationId xmlns:a16="http://schemas.microsoft.com/office/drawing/2014/main" id="{F27BCE78-D283-8C70-F45E-BF0C5FEDE0C5}"/>
              </a:ext>
            </a:extLst>
          </p:cNvPr>
          <p:cNvSpPr/>
          <p:nvPr/>
        </p:nvSpPr>
        <p:spPr>
          <a:xfrm rot="21263431">
            <a:off x="593396" y="1389771"/>
            <a:ext cx="2158480" cy="2451627"/>
          </a:xfrm>
          <a:custGeom>
            <a:avLst/>
            <a:gdLst>
              <a:gd name="connsiteX0" fmla="*/ 0 w 2336800"/>
              <a:gd name="connsiteY0" fmla="*/ 474133 h 1210733"/>
              <a:gd name="connsiteX1" fmla="*/ 2336800 w 2336800"/>
              <a:gd name="connsiteY1" fmla="*/ 0 h 1210733"/>
              <a:gd name="connsiteX2" fmla="*/ 2336800 w 2336800"/>
              <a:gd name="connsiteY2" fmla="*/ 1210733 h 1210733"/>
              <a:gd name="connsiteX3" fmla="*/ 0 w 2336800"/>
              <a:gd name="connsiteY3" fmla="*/ 474133 h 1210733"/>
            </a:gdLst>
            <a:ahLst/>
            <a:cxnLst>
              <a:cxn ang="0">
                <a:pos x="connsiteX0" y="connsiteY0"/>
              </a:cxn>
              <a:cxn ang="0">
                <a:pos x="connsiteX1" y="connsiteY1"/>
              </a:cxn>
              <a:cxn ang="0">
                <a:pos x="connsiteX2" y="connsiteY2"/>
              </a:cxn>
              <a:cxn ang="0">
                <a:pos x="connsiteX3" y="connsiteY3"/>
              </a:cxn>
            </a:cxnLst>
            <a:rect l="l" t="t" r="r" b="b"/>
            <a:pathLst>
              <a:path w="2336800" h="1210733">
                <a:moveTo>
                  <a:pt x="0" y="474133"/>
                </a:moveTo>
                <a:lnTo>
                  <a:pt x="2336800" y="0"/>
                </a:lnTo>
                <a:lnTo>
                  <a:pt x="2336800" y="1210733"/>
                </a:lnTo>
                <a:lnTo>
                  <a:pt x="0" y="474133"/>
                </a:lnTo>
                <a:close/>
              </a:path>
            </a:pathLst>
          </a:custGeom>
          <a:gradFill>
            <a:gsLst>
              <a:gs pos="0">
                <a:srgbClr val="FFFFFF">
                  <a:lumMod val="20000"/>
                  <a:lumOff val="80000"/>
                  <a:alpha val="50000"/>
                </a:srgbClr>
              </a:gs>
              <a:gs pos="100000">
                <a:srgbClr val="D1D7EE"/>
              </a:gs>
              <a:gs pos="66000">
                <a:srgbClr val="D1D7EE">
                  <a:alpha val="25000"/>
                </a:srgbClr>
              </a:gs>
            </a:gsLst>
            <a:lin ang="0" scaled="1"/>
          </a:gradFill>
          <a:ln w="25400" cap="flat" cmpd="sng" algn="ctr">
            <a:no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a:endParaRPr>
          </a:p>
        </p:txBody>
      </p:sp>
      <p:sp>
        <p:nvSpPr>
          <p:cNvPr id="11" name="TextBox 3037">
            <a:extLst>
              <a:ext uri="{FF2B5EF4-FFF2-40B4-BE49-F238E27FC236}">
                <a16:creationId xmlns:a16="http://schemas.microsoft.com/office/drawing/2014/main" id="{CA01B4D7-5527-DAEB-0CF5-60B9DBE31236}"/>
              </a:ext>
            </a:extLst>
          </p:cNvPr>
          <p:cNvSpPr txBox="1"/>
          <p:nvPr/>
        </p:nvSpPr>
        <p:spPr>
          <a:xfrm>
            <a:off x="314409" y="4845866"/>
            <a:ext cx="8746463" cy="276999"/>
          </a:xfrm>
          <a:prstGeom prst="rect">
            <a:avLst/>
          </a:prstGeom>
          <a:noFill/>
        </p:spPr>
        <p:txBody>
          <a:bodyPr wrap="square" rtlCol="0" anchor="b">
            <a:spAutoFit/>
          </a:bodyPr>
          <a:lstStyle/>
          <a:p>
            <a:pPr defTabSz="685766">
              <a:buClr>
                <a:srgbClr val="2F4B95"/>
              </a:buClr>
              <a:defRPr/>
            </a:pPr>
            <a:r>
              <a:rPr lang="de" sz="600">
                <a:solidFill>
                  <a:srgbClr val="404040"/>
                </a:solidFill>
                <a:ea typeface="Arial"/>
                <a:cs typeface="Arial"/>
              </a:rPr>
              <a:t>Abbildung modifiziert nach Hartig SM 2020</a:t>
            </a:r>
            <a:r>
              <a:rPr lang="de" sz="600" baseline="30000">
                <a:solidFill>
                  <a:srgbClr val="404040"/>
                </a:solidFill>
                <a:ea typeface="Arial"/>
                <a:cs typeface="Arial"/>
              </a:rPr>
              <a:t>1</a:t>
            </a:r>
            <a:r>
              <a:rPr lang="de" sz="600">
                <a:solidFill>
                  <a:srgbClr val="404040"/>
                </a:solidFill>
                <a:ea typeface="Arial"/>
                <a:cs typeface="Arial"/>
              </a:rPr>
              <a:t>. GABA: Gamma-Aminobuttersäure; GLP-1: glucagon-like peptide-1, Glukagon-ähnliches Peptid-1; T1D: Typ-1-Diabetes.</a:t>
            </a:r>
          </a:p>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a:t>
            </a:r>
            <a:r>
              <a:rPr lang="de-DE" sz="600">
                <a:solidFill>
                  <a:srgbClr val="404040"/>
                </a:solidFill>
                <a:ea typeface="Arial"/>
                <a:cs typeface="Arial"/>
              </a:rPr>
              <a:t>Hartig SM &amp; Cox AR</a:t>
            </a:r>
            <a:r>
              <a:rPr lang="de-DE" sz="600" i="1">
                <a:solidFill>
                  <a:srgbClr val="404040"/>
                </a:solidFill>
                <a:ea typeface="Arial"/>
                <a:cs typeface="Arial"/>
              </a:rPr>
              <a:t>. J Mol Med </a:t>
            </a:r>
            <a:r>
              <a:rPr lang="de-DE" sz="600">
                <a:solidFill>
                  <a:srgbClr val="404040"/>
                </a:solidFill>
                <a:ea typeface="Arial"/>
                <a:cs typeface="Arial"/>
              </a:rPr>
              <a:t>2020; 98: 451–67</a:t>
            </a:r>
            <a:r>
              <a:rPr kumimoji="0" lang="de" sz="600" b="0" i="0" u="none" strike="noStrike" kern="1200" cap="none" spc="0" normalizeH="0" baseline="0" noProof="0">
                <a:ln>
                  <a:noFill/>
                </a:ln>
                <a:solidFill>
                  <a:srgbClr val="404040"/>
                </a:solidFill>
                <a:effectLst/>
                <a:uLnTx/>
                <a:uFillTx/>
                <a:ea typeface="Arial"/>
                <a:cs typeface="Arial"/>
              </a:rPr>
              <a:t>.</a:t>
            </a:r>
            <a:r>
              <a:rPr lang="de-DE" sz="600">
                <a:solidFill>
                  <a:srgbClr val="404040"/>
                </a:solidFill>
                <a:ea typeface="Arial"/>
                <a:cs typeface="Arial"/>
              </a:rPr>
              <a:t> </a:t>
            </a:r>
            <a:endParaRPr lang="en-US" sz="600">
              <a:solidFill>
                <a:srgbClr val="404040"/>
              </a:solidFill>
            </a:endParaRPr>
          </a:p>
        </p:txBody>
      </p:sp>
      <p:pic>
        <p:nvPicPr>
          <p:cNvPr id="13" name="Grafik 12" descr="Ein Bild, das Keksausstecher, Clipart enthält.&#10;&#10;KI-generierte Inhalte können fehlerhaft sein.">
            <a:extLst>
              <a:ext uri="{FF2B5EF4-FFF2-40B4-BE49-F238E27FC236}">
                <a16:creationId xmlns:a16="http://schemas.microsoft.com/office/drawing/2014/main" id="{FC6334D5-C6D5-CDFC-8A78-4A193396B9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0473" y="1700639"/>
            <a:ext cx="1409508" cy="1466650"/>
          </a:xfrm>
          <a:prstGeom prst="rect">
            <a:avLst/>
          </a:prstGeom>
        </p:spPr>
      </p:pic>
      <p:pic>
        <p:nvPicPr>
          <p:cNvPr id="15" name="Grafik 14" descr="Ein Bild, das Clipart, Darstellung enthält.&#10;&#10;KI-generierte Inhalte können fehlerhaft sein.">
            <a:extLst>
              <a:ext uri="{FF2B5EF4-FFF2-40B4-BE49-F238E27FC236}">
                <a16:creationId xmlns:a16="http://schemas.microsoft.com/office/drawing/2014/main" id="{3184F2B0-6021-25EA-D96B-27581B97B38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564657" y="1134362"/>
            <a:ext cx="2723803" cy="2599204"/>
          </a:xfrm>
          <a:prstGeom prst="rect">
            <a:avLst/>
          </a:prstGeom>
        </p:spPr>
      </p:pic>
      <p:sp>
        <p:nvSpPr>
          <p:cNvPr id="17" name="Text Placeholder 7">
            <a:extLst>
              <a:ext uri="{FF2B5EF4-FFF2-40B4-BE49-F238E27FC236}">
                <a16:creationId xmlns:a16="http://schemas.microsoft.com/office/drawing/2014/main" id="{9941E699-F722-EFD9-779E-F7254F09AFF2}"/>
              </a:ext>
            </a:extLst>
          </p:cNvPr>
          <p:cNvSpPr txBox="1"/>
          <p:nvPr/>
        </p:nvSpPr>
        <p:spPr>
          <a:xfrm>
            <a:off x="5437264" y="777371"/>
            <a:ext cx="3441209" cy="3294886"/>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92075" marR="0" lvl="1" indent="0" algn="l" defTabSz="457200" rtl="0" eaLnBrk="1" fontAlgn="auto" latinLnBrk="0" hangingPunct="1">
              <a:lnSpc>
                <a:spcPct val="100000"/>
              </a:lnSpc>
              <a:spcBef>
                <a:spcPts val="600"/>
              </a:spcBef>
              <a:buClr>
                <a:srgbClr val="7A00E6"/>
              </a:buClr>
              <a:buSzPct val="120000"/>
              <a:buNone/>
              <a:tabLst/>
              <a:defRPr/>
            </a:pPr>
            <a:r>
              <a:rPr kumimoji="0" lang="de" sz="11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Funktion der Botenstoffe</a:t>
            </a:r>
            <a:r>
              <a:rPr kumimoji="0" lang="de" sz="11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1</a:t>
            </a:r>
            <a:r>
              <a:rPr kumimoji="0" lang="de" sz="11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a:t>
            </a:r>
          </a:p>
          <a:p>
            <a:pPr marL="269875" marR="0" lvl="1" indent="-177800" algn="l" defTabSz="457200" rtl="0" eaLnBrk="1" fontAlgn="auto" latinLnBrk="0" hangingPunct="1">
              <a:lnSpc>
                <a:spcPct val="100000"/>
              </a:lnSpc>
              <a:spcBef>
                <a:spcPts val="600"/>
              </a:spcBef>
              <a:buClr>
                <a:srgbClr val="7A00E6"/>
              </a:buClr>
              <a:buSzPct val="120000"/>
              <a:buFont typeface="Arial" panose="020B0604020202020204" pitchFamily="34" charset="0"/>
              <a:buChar char="•"/>
              <a:tabLst/>
              <a:defRPr/>
            </a:pPr>
            <a:r>
              <a:rPr kumimoji="0" lang="de" sz="10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Glukagon</a:t>
            </a:r>
            <a:r>
              <a:rPr kumimoji="0" lang="de" sz="10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Anheben des BZ-Spiegels, Stimulation der Somatostatin-Freisetzung der Deltazellen</a:t>
            </a:r>
          </a:p>
          <a:p>
            <a:pPr marL="269875" marR="0" lvl="1" indent="-177800" algn="l" defTabSz="457200" rtl="0" eaLnBrk="1" fontAlgn="auto" latinLnBrk="0" hangingPunct="1">
              <a:lnSpc>
                <a:spcPct val="100000"/>
              </a:lnSpc>
              <a:spcBef>
                <a:spcPts val="600"/>
              </a:spcBef>
              <a:buClr>
                <a:srgbClr val="7A00E6"/>
              </a:buClr>
              <a:buSzPct val="120000"/>
              <a:buFont typeface="Arial" panose="020B0604020202020204" pitchFamily="34" charset="0"/>
              <a:buChar char="•"/>
              <a:tabLst/>
              <a:defRPr/>
            </a:pPr>
            <a:r>
              <a:rPr lang="de" sz="1000" b="1">
                <a:solidFill>
                  <a:srgbClr val="404040"/>
                </a:solidFill>
                <a:latin typeface="Verdana"/>
                <a:cs typeface="+mn-cs"/>
              </a:rPr>
              <a:t>GLP-1</a:t>
            </a:r>
            <a:r>
              <a:rPr lang="de" sz="1000">
                <a:solidFill>
                  <a:srgbClr val="404040"/>
                </a:solidFill>
                <a:latin typeface="Verdana"/>
                <a:cs typeface="+mn-cs"/>
              </a:rPr>
              <a:t>: Stimuliert Insulin-Freisetzung und Proliferation bei Betazellen und Somatostatin-Freisetzung bei Deltazellen</a:t>
            </a:r>
            <a:endParaRPr kumimoji="0" lang="de" sz="10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endParaRPr>
          </a:p>
          <a:p>
            <a:pPr marL="269875" marR="0" lvl="1" indent="-177800" algn="l" defTabSz="457200" rtl="0" eaLnBrk="1" fontAlgn="auto" latinLnBrk="0" hangingPunct="1">
              <a:lnSpc>
                <a:spcPct val="100000"/>
              </a:lnSpc>
              <a:spcBef>
                <a:spcPts val="600"/>
              </a:spcBef>
              <a:buClr>
                <a:srgbClr val="7A00E6"/>
              </a:buClr>
              <a:buSzPct val="120000"/>
              <a:buFont typeface="Arial" panose="020B0604020202020204" pitchFamily="34" charset="0"/>
              <a:buChar char="•"/>
              <a:tabLst/>
              <a:defRPr/>
            </a:pPr>
            <a:r>
              <a:rPr kumimoji="0" lang="de-DE" sz="1000" b="1"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Somatostatin</a:t>
            </a:r>
            <a:r>
              <a:rPr kumimoji="0" lang="de-DE"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Inhibiert Glukagon-</a:t>
            </a:r>
            <a:r>
              <a:rPr kumimoji="0" lang="de-DE" sz="10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Freiset</a:t>
            </a:r>
            <a:r>
              <a:rPr kumimoji="0" lang="de-DE"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lang="de-DE" sz="10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zung</a:t>
            </a:r>
            <a:r>
              <a:rPr kumimoji="0" lang="de-DE" sz="10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bei Alpha- und Insulin-Freisetzung bei Betazellen und inhibiert Betazell-Proliferation</a:t>
            </a:r>
          </a:p>
          <a:p>
            <a:pPr marL="269875" marR="0" lvl="1" indent="-177800" algn="l" defTabSz="457200" rtl="0" eaLnBrk="1" fontAlgn="auto" latinLnBrk="0" hangingPunct="1">
              <a:lnSpc>
                <a:spcPct val="100000"/>
              </a:lnSpc>
              <a:spcBef>
                <a:spcPts val="600"/>
              </a:spcBef>
              <a:buClr>
                <a:srgbClr val="7A00E6"/>
              </a:buClr>
              <a:buSzPct val="120000"/>
              <a:buFont typeface="Arial" panose="020B0604020202020204" pitchFamily="34" charset="0"/>
              <a:buChar char="•"/>
              <a:tabLst/>
              <a:defRPr/>
            </a:pPr>
            <a:r>
              <a:rPr lang="de-DE" sz="1000" b="1" err="1">
                <a:solidFill>
                  <a:prstClr val="black"/>
                </a:solidFill>
                <a:cs typeface="+mn-cs"/>
              </a:rPr>
              <a:t>Urocortin</a:t>
            </a:r>
            <a:r>
              <a:rPr lang="de-DE" sz="1000" b="1">
                <a:solidFill>
                  <a:prstClr val="black"/>
                </a:solidFill>
                <a:cs typeface="+mn-cs"/>
              </a:rPr>
              <a:t> 3</a:t>
            </a:r>
            <a:r>
              <a:rPr lang="de-DE" sz="1000">
                <a:solidFill>
                  <a:prstClr val="black"/>
                </a:solidFill>
                <a:cs typeface="+mn-cs"/>
              </a:rPr>
              <a:t>: Stimuliert Somatostatin-Freisetzung bei Deltazellen</a:t>
            </a:r>
          </a:p>
          <a:p>
            <a:pPr marL="269875" marR="0" lvl="1" indent="-177800" algn="l" defTabSz="457200" rtl="0" eaLnBrk="1" fontAlgn="auto" latinLnBrk="0" hangingPunct="1">
              <a:lnSpc>
                <a:spcPct val="100000"/>
              </a:lnSpc>
              <a:spcBef>
                <a:spcPts val="600"/>
              </a:spcBef>
              <a:buClr>
                <a:srgbClr val="7A00E6"/>
              </a:buClr>
              <a:buSzPct val="120000"/>
              <a:buFont typeface="Arial" panose="020B0604020202020204" pitchFamily="34" charset="0"/>
              <a:buChar char="•"/>
              <a:tabLst/>
              <a:defRPr/>
            </a:pPr>
            <a:r>
              <a:rPr kumimoji="0" lang="de-DE" sz="1000" b="1" i="0" u="none" strike="noStrike" kern="1200" cap="none" spc="0" normalizeH="0" baseline="0" noProof="0">
                <a:ln>
                  <a:noFill/>
                </a:ln>
                <a:solidFill>
                  <a:prstClr val="black"/>
                </a:solidFill>
                <a:effectLst/>
                <a:uLnTx/>
                <a:uFillTx/>
                <a:latin typeface="Verdana"/>
                <a:ea typeface="Verdana" panose="020B0604030504040204" pitchFamily="34" charset="0"/>
                <a:cs typeface="+mn-cs"/>
              </a:rPr>
              <a:t>GABA</a:t>
            </a:r>
            <a:r>
              <a:rPr kumimoji="0" lang="de-DE" sz="1000" b="0" i="0" u="none" strike="noStrike" kern="1200" cap="none" spc="0" normalizeH="0" baseline="0" noProof="0">
                <a:ln>
                  <a:noFill/>
                </a:ln>
                <a:solidFill>
                  <a:prstClr val="black"/>
                </a:solidFill>
                <a:effectLst/>
                <a:uLnTx/>
                <a:uFillTx/>
                <a:latin typeface="Verdana"/>
                <a:ea typeface="Verdana" panose="020B0604030504040204" pitchFamily="34" charset="0"/>
                <a:cs typeface="+mn-cs"/>
              </a:rPr>
              <a:t>: Stimuliert Somatostatin-Freisetzung bei Deltazellen und inhibiert Glukagon-Freisetzung bei Alphazellen, stimuliert Proliferation bei Betazellen</a:t>
            </a:r>
          </a:p>
          <a:p>
            <a:pPr marL="269875" marR="0" lvl="1" indent="-177800" algn="l" defTabSz="457200" rtl="0" eaLnBrk="1" fontAlgn="auto" latinLnBrk="0" hangingPunct="1">
              <a:lnSpc>
                <a:spcPct val="100000"/>
              </a:lnSpc>
              <a:spcBef>
                <a:spcPts val="600"/>
              </a:spcBef>
              <a:buClr>
                <a:srgbClr val="7A00E6"/>
              </a:buClr>
              <a:buSzPct val="120000"/>
              <a:buFont typeface="Arial" panose="020B0604020202020204" pitchFamily="34" charset="0"/>
              <a:buChar char="•"/>
              <a:tabLst/>
              <a:defRPr/>
            </a:pPr>
            <a:r>
              <a:rPr lang="de-DE" sz="1000" b="1">
                <a:solidFill>
                  <a:prstClr val="black"/>
                </a:solidFill>
                <a:latin typeface="Verdana"/>
                <a:cs typeface="+mn-cs"/>
              </a:rPr>
              <a:t>Insulin</a:t>
            </a:r>
            <a:r>
              <a:rPr lang="de-DE" sz="1000">
                <a:solidFill>
                  <a:prstClr val="black"/>
                </a:solidFill>
                <a:latin typeface="Verdana"/>
                <a:cs typeface="+mn-cs"/>
              </a:rPr>
              <a:t>: Senken des BZ-Spiegels, inhibiert Glukagon-Freisetzung bei Alphazellen</a:t>
            </a:r>
            <a:endParaRPr kumimoji="0" lang="de" sz="1000" b="0" i="0" u="none" strike="noStrike" kern="1200" cap="none" spc="0" normalizeH="0" baseline="0" noProof="0">
              <a:ln>
                <a:noFill/>
              </a:ln>
              <a:solidFill>
                <a:srgbClr val="404040"/>
              </a:solidFill>
              <a:effectLst/>
              <a:uLnTx/>
              <a:uFillTx/>
              <a:latin typeface="Verdana"/>
              <a:ea typeface="Verdana" panose="020B0604030504040204" pitchFamily="34" charset="0"/>
              <a:cs typeface="+mn-cs"/>
            </a:endParaRP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endParaRPr kumimoji="0" lang="de" sz="1000" b="0" i="0" u="none" strike="noStrike" kern="1200" cap="none" spc="0" normalizeH="0" baseline="0" noProof="0">
              <a:ln>
                <a:noFill/>
              </a:ln>
              <a:solidFill>
                <a:srgbClr val="404040"/>
              </a:solidFill>
              <a:effectLst/>
              <a:uLnTx/>
              <a:uFillTx/>
              <a:latin typeface="Verdana"/>
              <a:ea typeface="Verdana" panose="020B0604030504040204" pitchFamily="34" charset="0"/>
              <a:cs typeface="+mn-cs"/>
            </a:endParaRPr>
          </a:p>
        </p:txBody>
      </p:sp>
      <p:sp>
        <p:nvSpPr>
          <p:cNvPr id="21" name="Rectangle: Rounded Corners 78">
            <a:extLst>
              <a:ext uri="{FF2B5EF4-FFF2-40B4-BE49-F238E27FC236}">
                <a16:creationId xmlns:a16="http://schemas.microsoft.com/office/drawing/2014/main" id="{64C569BD-A921-56B9-9768-6B43C6C223A7}"/>
              </a:ext>
            </a:extLst>
          </p:cNvPr>
          <p:cNvSpPr/>
          <p:nvPr/>
        </p:nvSpPr>
        <p:spPr>
          <a:xfrm>
            <a:off x="379066" y="4191413"/>
            <a:ext cx="8385868" cy="507417"/>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Aft>
                <a:spcPts val="600"/>
              </a:spcAft>
            </a:pPr>
            <a:r>
              <a:rPr lang="de-DE" sz="1100"/>
              <a:t>Inselzellen sind dicht gepackt und von Blutgefäßen umgeben, um durch Nähe, Zellkontakte durch Gap </a:t>
            </a:r>
            <a:r>
              <a:rPr lang="de-DE" sz="1100" err="1"/>
              <a:t>Junctions</a:t>
            </a:r>
            <a:r>
              <a:rPr lang="de-DE" sz="1100"/>
              <a:t> und lokalen Blutfluss ein </a:t>
            </a:r>
            <a:r>
              <a:rPr lang="de-DE" sz="1100" err="1"/>
              <a:t>parakrines</a:t>
            </a:r>
            <a:r>
              <a:rPr lang="de-DE" sz="1100"/>
              <a:t> Signal-Netzwerk zu ermöglichen</a:t>
            </a:r>
            <a:r>
              <a:rPr kumimoji="0" lang="de-DE" sz="1100"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1</a:t>
            </a:r>
          </a:p>
        </p:txBody>
      </p:sp>
      <p:sp>
        <p:nvSpPr>
          <p:cNvPr id="22" name="!!b2">
            <a:extLst>
              <a:ext uri="{FF2B5EF4-FFF2-40B4-BE49-F238E27FC236}">
                <a16:creationId xmlns:a16="http://schemas.microsoft.com/office/drawing/2014/main" id="{9CEC0238-8077-5308-73B4-EF9BD19F4DF8}"/>
              </a:ext>
            </a:extLst>
          </p:cNvPr>
          <p:cNvSpPr/>
          <p:nvPr/>
        </p:nvSpPr>
        <p:spPr>
          <a:xfrm>
            <a:off x="379066" y="1700639"/>
            <a:ext cx="1430915" cy="1466650"/>
          </a:xfrm>
          <a:prstGeom prst="rect">
            <a:avLst/>
          </a:prstGeom>
          <a:no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endParaRPr>
          </a:p>
        </p:txBody>
      </p:sp>
      <p:sp>
        <p:nvSpPr>
          <p:cNvPr id="23" name="!!b2">
            <a:extLst>
              <a:ext uri="{FF2B5EF4-FFF2-40B4-BE49-F238E27FC236}">
                <a16:creationId xmlns:a16="http://schemas.microsoft.com/office/drawing/2014/main" id="{D7A27A98-D5C1-EAFD-2540-66A488A2365C}"/>
              </a:ext>
            </a:extLst>
          </p:cNvPr>
          <p:cNvSpPr/>
          <p:nvPr/>
        </p:nvSpPr>
        <p:spPr>
          <a:xfrm>
            <a:off x="2562727" y="1134362"/>
            <a:ext cx="2725734" cy="2599204"/>
          </a:xfrm>
          <a:prstGeom prst="rect">
            <a:avLst/>
          </a:prstGeom>
          <a:no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endParaRPr>
          </a:p>
        </p:txBody>
      </p:sp>
      <p:sp>
        <p:nvSpPr>
          <p:cNvPr id="24" name="Rechteck 23">
            <a:extLst>
              <a:ext uri="{FF2B5EF4-FFF2-40B4-BE49-F238E27FC236}">
                <a16:creationId xmlns:a16="http://schemas.microsoft.com/office/drawing/2014/main" id="{CC4A909A-E27F-B513-F884-AF6C497F1805}"/>
              </a:ext>
            </a:extLst>
          </p:cNvPr>
          <p:cNvSpPr/>
          <p:nvPr/>
        </p:nvSpPr>
        <p:spPr>
          <a:xfrm>
            <a:off x="2625421" y="1696994"/>
            <a:ext cx="226651" cy="35989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3242675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26747D-234B-B5A2-EA24-6D43630F892E}"/>
            </a:ext>
          </a:extLst>
        </p:cNvPr>
        <p:cNvGrpSpPr/>
        <p:nvPr/>
      </p:nvGrpSpPr>
      <p:grpSpPr>
        <a:xfrm>
          <a:off x="0" y="0"/>
          <a:ext cx="0" cy="0"/>
          <a:chOff x="0" y="0"/>
          <a:chExt cx="0" cy="0"/>
        </a:xfrm>
      </p:grpSpPr>
      <p:sp>
        <p:nvSpPr>
          <p:cNvPr id="10" name="Textplatzhalter 9">
            <a:extLst>
              <a:ext uri="{FF2B5EF4-FFF2-40B4-BE49-F238E27FC236}">
                <a16:creationId xmlns:a16="http://schemas.microsoft.com/office/drawing/2014/main" id="{4D83A986-0A51-AFFC-69AD-B3CAC9BCC52E}"/>
              </a:ext>
            </a:extLst>
          </p:cNvPr>
          <p:cNvSpPr txBox="1">
            <a:spLocks/>
          </p:cNvSpPr>
          <p:nvPr/>
        </p:nvSpPr>
        <p:spPr>
          <a:xfrm>
            <a:off x="314409"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Das </a:t>
            </a:r>
            <a:r>
              <a:rPr lang="de-DE" sz="2000" b="1" err="1">
                <a:solidFill>
                  <a:srgbClr val="7030A0"/>
                </a:solidFill>
                <a:latin typeface="+mj-lt"/>
              </a:rPr>
              <a:t>parakrine</a:t>
            </a:r>
            <a:r>
              <a:rPr lang="de-DE" sz="2000" b="1">
                <a:solidFill>
                  <a:srgbClr val="7030A0"/>
                </a:solidFill>
                <a:latin typeface="+mj-lt"/>
              </a:rPr>
              <a:t> Netzwerk der Pankreas-Inseln</a:t>
            </a:r>
            <a:r>
              <a:rPr lang="de-DE" sz="2000" b="1" baseline="30000">
                <a:solidFill>
                  <a:srgbClr val="7030A0"/>
                </a:solidFill>
                <a:latin typeface="+mj-lt"/>
              </a:rPr>
              <a:t>1</a:t>
            </a:r>
          </a:p>
        </p:txBody>
      </p:sp>
      <p:sp>
        <p:nvSpPr>
          <p:cNvPr id="11" name="TextBox 3037">
            <a:extLst>
              <a:ext uri="{FF2B5EF4-FFF2-40B4-BE49-F238E27FC236}">
                <a16:creationId xmlns:a16="http://schemas.microsoft.com/office/drawing/2014/main" id="{D337185B-B2BF-5CC9-250F-CFA6B2815778}"/>
              </a:ext>
            </a:extLst>
          </p:cNvPr>
          <p:cNvSpPr txBox="1"/>
          <p:nvPr/>
        </p:nvSpPr>
        <p:spPr>
          <a:xfrm>
            <a:off x="314410" y="4672719"/>
            <a:ext cx="8478000" cy="461665"/>
          </a:xfrm>
          <a:prstGeom prst="rect">
            <a:avLst/>
          </a:prstGeom>
          <a:noFill/>
        </p:spPr>
        <p:txBody>
          <a:bodyPr wrap="square" rtlCol="0" anchor="b">
            <a:spAutoFit/>
          </a:bodyPr>
          <a:lstStyle/>
          <a:p>
            <a:pPr defTabSz="685766">
              <a:buClr>
                <a:srgbClr val="2F4B95"/>
              </a:buClr>
              <a:defRPr/>
            </a:pPr>
            <a:r>
              <a:rPr lang="de" sz="600">
                <a:solidFill>
                  <a:srgbClr val="404040"/>
                </a:solidFill>
                <a:ea typeface="Arial"/>
                <a:cs typeface="Arial"/>
              </a:rPr>
              <a:t>Abbildung modifiziert nach Hill TG 2024</a:t>
            </a:r>
            <a:r>
              <a:rPr lang="de" sz="600" baseline="30000">
                <a:solidFill>
                  <a:srgbClr val="404040"/>
                </a:solidFill>
                <a:ea typeface="Arial"/>
                <a:cs typeface="Arial"/>
              </a:rPr>
              <a:t>1</a:t>
            </a:r>
            <a:r>
              <a:rPr lang="de" sz="600">
                <a:solidFill>
                  <a:srgbClr val="404040"/>
                </a:solidFill>
                <a:ea typeface="Arial"/>
                <a:cs typeface="Arial"/>
              </a:rPr>
              <a:t>. AC: Acetylcholin; BMP4: bone morphometric protein-4, Knochenmorphometrisches Protein-4; CRH: corticotropin releasing hormone; Corticotropin-freisetzendes Hormon; CTGF: connective tissue growth factor; verbindender Gewebswachstumsfaktor; GABA: Gamma-Aminobuttersäure; Glut: Glutamat; HGF: hepatocyte growth factor, Hepatozyten-Wachstumsfaktor; NGF: nerval growth factor, Nerven-Wachstumsfaktor; PP: Pankreaspolypeptid; Sst: Somatostatin; VEGF-A: vascular endothelial growth factor-A, Vaskulär-endothelialer Wachstumsfaktor-A.</a:t>
            </a:r>
          </a:p>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a:t>
            </a:r>
            <a:r>
              <a:rPr lang="de-DE" sz="600">
                <a:solidFill>
                  <a:srgbClr val="404040"/>
                </a:solidFill>
                <a:ea typeface="Arial"/>
                <a:cs typeface="Arial"/>
              </a:rPr>
              <a:t>Hill TG &amp; Hill DJ</a:t>
            </a:r>
            <a:r>
              <a:rPr lang="de-DE" sz="600" i="1">
                <a:solidFill>
                  <a:srgbClr val="404040"/>
                </a:solidFill>
                <a:ea typeface="Arial"/>
                <a:cs typeface="Arial"/>
              </a:rPr>
              <a:t>. </a:t>
            </a:r>
            <a:r>
              <a:rPr lang="de-DE" sz="600" i="1" err="1">
                <a:solidFill>
                  <a:srgbClr val="404040"/>
                </a:solidFill>
                <a:ea typeface="Arial"/>
                <a:cs typeface="Arial"/>
              </a:rPr>
              <a:t>Int</a:t>
            </a:r>
            <a:r>
              <a:rPr lang="de-DE" sz="600" i="1">
                <a:solidFill>
                  <a:srgbClr val="404040"/>
                </a:solidFill>
                <a:ea typeface="Arial"/>
                <a:cs typeface="Arial"/>
              </a:rPr>
              <a:t> J Mol </a:t>
            </a:r>
            <a:r>
              <a:rPr lang="de-DE" sz="600" i="1" err="1">
                <a:solidFill>
                  <a:srgbClr val="404040"/>
                </a:solidFill>
                <a:ea typeface="Arial"/>
                <a:cs typeface="Arial"/>
              </a:rPr>
              <a:t>Sci</a:t>
            </a:r>
            <a:r>
              <a:rPr lang="de-DE" sz="600" i="1">
                <a:solidFill>
                  <a:srgbClr val="404040"/>
                </a:solidFill>
                <a:ea typeface="Arial"/>
                <a:cs typeface="Arial"/>
              </a:rPr>
              <a:t> </a:t>
            </a:r>
            <a:r>
              <a:rPr lang="de-DE" sz="600">
                <a:solidFill>
                  <a:srgbClr val="404040"/>
                </a:solidFill>
                <a:ea typeface="Arial"/>
                <a:cs typeface="Arial"/>
              </a:rPr>
              <a:t>2024; 25: 4070</a:t>
            </a:r>
            <a:r>
              <a:rPr kumimoji="0" lang="de" sz="600" b="0" i="0" u="none" strike="noStrike" kern="1200" cap="none" spc="0" normalizeH="0" baseline="0" noProof="0">
                <a:ln>
                  <a:noFill/>
                </a:ln>
                <a:solidFill>
                  <a:srgbClr val="404040"/>
                </a:solidFill>
                <a:effectLst/>
                <a:uLnTx/>
                <a:uFillTx/>
                <a:ea typeface="Arial"/>
                <a:cs typeface="Arial"/>
              </a:rPr>
              <a:t>.</a:t>
            </a:r>
            <a:r>
              <a:rPr lang="de-DE" sz="600">
                <a:solidFill>
                  <a:srgbClr val="404040"/>
                </a:solidFill>
                <a:ea typeface="Arial"/>
                <a:cs typeface="Arial"/>
              </a:rPr>
              <a:t> </a:t>
            </a:r>
            <a:endParaRPr lang="en-US" sz="600">
              <a:solidFill>
                <a:srgbClr val="404040"/>
              </a:solidFill>
            </a:endParaRPr>
          </a:p>
        </p:txBody>
      </p:sp>
      <p:grpSp>
        <p:nvGrpSpPr>
          <p:cNvPr id="37" name="Gruppieren 36">
            <a:extLst>
              <a:ext uri="{FF2B5EF4-FFF2-40B4-BE49-F238E27FC236}">
                <a16:creationId xmlns:a16="http://schemas.microsoft.com/office/drawing/2014/main" id="{5B046EEB-1416-14A9-0C62-29B739F34A8F}"/>
              </a:ext>
            </a:extLst>
          </p:cNvPr>
          <p:cNvGrpSpPr/>
          <p:nvPr/>
        </p:nvGrpSpPr>
        <p:grpSpPr>
          <a:xfrm>
            <a:off x="1865671" y="682875"/>
            <a:ext cx="5286691" cy="3955827"/>
            <a:chOff x="1865671" y="705546"/>
            <a:chExt cx="5286691" cy="3955827"/>
          </a:xfrm>
        </p:grpSpPr>
        <p:pic>
          <p:nvPicPr>
            <p:cNvPr id="3" name="Grafik 2" descr="Ein Bild, das Text, Diagramm, Kreis, Screenshot enthält.&#10;&#10;KI-generierte Inhalte können fehlerhaft sein.">
              <a:extLst>
                <a:ext uri="{FF2B5EF4-FFF2-40B4-BE49-F238E27FC236}">
                  <a16:creationId xmlns:a16="http://schemas.microsoft.com/office/drawing/2014/main" id="{66CA0AAE-1420-9157-4EED-F8ACDF79E79B}"/>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865671" y="705546"/>
              <a:ext cx="5286691" cy="3955827"/>
            </a:xfrm>
            <a:prstGeom prst="rect">
              <a:avLst/>
            </a:prstGeom>
          </p:spPr>
        </p:pic>
        <p:sp>
          <p:nvSpPr>
            <p:cNvPr id="4" name="Textfeld 3">
              <a:extLst>
                <a:ext uri="{FF2B5EF4-FFF2-40B4-BE49-F238E27FC236}">
                  <a16:creationId xmlns:a16="http://schemas.microsoft.com/office/drawing/2014/main" id="{F50EE233-8C15-66B0-C12F-FE56EC96C01A}"/>
                </a:ext>
              </a:extLst>
            </p:cNvPr>
            <p:cNvSpPr txBox="1"/>
            <p:nvPr/>
          </p:nvSpPr>
          <p:spPr>
            <a:xfrm>
              <a:off x="3300610" y="751562"/>
              <a:ext cx="1018227" cy="246221"/>
            </a:xfrm>
            <a:prstGeom prst="rect">
              <a:avLst/>
            </a:prstGeom>
            <a:solidFill>
              <a:schemeClr val="bg1"/>
            </a:solidFill>
          </p:spPr>
          <p:txBody>
            <a:bodyPr wrap="none" rtlCol="0">
              <a:spAutoFit/>
            </a:bodyPr>
            <a:lstStyle/>
            <a:p>
              <a:r>
                <a:rPr lang="de-DE" sz="1000" b="1"/>
                <a:t>Alphazellen</a:t>
              </a:r>
            </a:p>
          </p:txBody>
        </p:sp>
        <p:sp>
          <p:nvSpPr>
            <p:cNvPr id="5" name="Textfeld 4">
              <a:extLst>
                <a:ext uri="{FF2B5EF4-FFF2-40B4-BE49-F238E27FC236}">
                  <a16:creationId xmlns:a16="http://schemas.microsoft.com/office/drawing/2014/main" id="{65F9579B-EAD1-6CA4-A545-102A80D03E8F}"/>
                </a:ext>
              </a:extLst>
            </p:cNvPr>
            <p:cNvSpPr txBox="1"/>
            <p:nvPr/>
          </p:nvSpPr>
          <p:spPr>
            <a:xfrm>
              <a:off x="5413334" y="1194086"/>
              <a:ext cx="934871" cy="246221"/>
            </a:xfrm>
            <a:prstGeom prst="rect">
              <a:avLst/>
            </a:prstGeom>
            <a:solidFill>
              <a:schemeClr val="bg1"/>
            </a:solidFill>
          </p:spPr>
          <p:txBody>
            <a:bodyPr wrap="none" rtlCol="0">
              <a:spAutoFit/>
            </a:bodyPr>
            <a:lstStyle/>
            <a:p>
              <a:r>
                <a:rPr lang="de-DE" sz="1000" b="1"/>
                <a:t>Betazellen</a:t>
              </a:r>
            </a:p>
          </p:txBody>
        </p:sp>
        <p:sp>
          <p:nvSpPr>
            <p:cNvPr id="6" name="Textfeld 5">
              <a:extLst>
                <a:ext uri="{FF2B5EF4-FFF2-40B4-BE49-F238E27FC236}">
                  <a16:creationId xmlns:a16="http://schemas.microsoft.com/office/drawing/2014/main" id="{A530C95B-B590-99E9-CDCB-8865A76EF323}"/>
                </a:ext>
              </a:extLst>
            </p:cNvPr>
            <p:cNvSpPr txBox="1"/>
            <p:nvPr/>
          </p:nvSpPr>
          <p:spPr>
            <a:xfrm>
              <a:off x="1924836" y="3396641"/>
              <a:ext cx="986167" cy="246221"/>
            </a:xfrm>
            <a:prstGeom prst="rect">
              <a:avLst/>
            </a:prstGeom>
            <a:solidFill>
              <a:schemeClr val="bg1"/>
            </a:solidFill>
          </p:spPr>
          <p:txBody>
            <a:bodyPr wrap="none" rtlCol="0">
              <a:spAutoFit/>
            </a:bodyPr>
            <a:lstStyle/>
            <a:p>
              <a:r>
                <a:rPr lang="de-DE" sz="1000" b="1"/>
                <a:t>Deltazellen</a:t>
              </a:r>
            </a:p>
          </p:txBody>
        </p:sp>
        <p:sp>
          <p:nvSpPr>
            <p:cNvPr id="7" name="Textfeld 6">
              <a:extLst>
                <a:ext uri="{FF2B5EF4-FFF2-40B4-BE49-F238E27FC236}">
                  <a16:creationId xmlns:a16="http://schemas.microsoft.com/office/drawing/2014/main" id="{802700FD-6E1F-1132-4058-C054E31BFE88}"/>
                </a:ext>
              </a:extLst>
            </p:cNvPr>
            <p:cNvSpPr txBox="1"/>
            <p:nvPr/>
          </p:nvSpPr>
          <p:spPr>
            <a:xfrm>
              <a:off x="3196228" y="4219110"/>
              <a:ext cx="787050" cy="400110"/>
            </a:xfrm>
            <a:prstGeom prst="rect">
              <a:avLst/>
            </a:prstGeom>
            <a:solidFill>
              <a:schemeClr val="bg1"/>
            </a:solidFill>
          </p:spPr>
          <p:txBody>
            <a:bodyPr wrap="square" rtlCol="0">
              <a:spAutoFit/>
            </a:bodyPr>
            <a:lstStyle/>
            <a:p>
              <a:pPr algn="ctr"/>
              <a:r>
                <a:rPr lang="de-DE" sz="1000" b="1"/>
                <a:t>Epsilon-zellen</a:t>
              </a:r>
            </a:p>
          </p:txBody>
        </p:sp>
        <p:sp>
          <p:nvSpPr>
            <p:cNvPr id="8" name="Textfeld 7">
              <a:extLst>
                <a:ext uri="{FF2B5EF4-FFF2-40B4-BE49-F238E27FC236}">
                  <a16:creationId xmlns:a16="http://schemas.microsoft.com/office/drawing/2014/main" id="{75A11BDF-64E0-5C61-4E6F-2D918B72FCFC}"/>
                </a:ext>
              </a:extLst>
            </p:cNvPr>
            <p:cNvSpPr txBox="1"/>
            <p:nvPr/>
          </p:nvSpPr>
          <p:spPr>
            <a:xfrm>
              <a:off x="5714668" y="3490613"/>
              <a:ext cx="1124543" cy="400110"/>
            </a:xfrm>
            <a:prstGeom prst="rect">
              <a:avLst/>
            </a:prstGeom>
            <a:solidFill>
              <a:schemeClr val="bg1"/>
            </a:solidFill>
          </p:spPr>
          <p:txBody>
            <a:bodyPr wrap="square" rtlCol="0">
              <a:spAutoFit/>
            </a:bodyPr>
            <a:lstStyle/>
            <a:p>
              <a:r>
                <a:rPr lang="de-DE" sz="1000" b="1"/>
                <a:t>Endothel-zellen</a:t>
              </a:r>
            </a:p>
          </p:txBody>
        </p:sp>
        <p:sp>
          <p:nvSpPr>
            <p:cNvPr id="9" name="Textfeld 8">
              <a:extLst>
                <a:ext uri="{FF2B5EF4-FFF2-40B4-BE49-F238E27FC236}">
                  <a16:creationId xmlns:a16="http://schemas.microsoft.com/office/drawing/2014/main" id="{CC83969B-0A77-77FA-3914-42966CFC4202}"/>
                </a:ext>
              </a:extLst>
            </p:cNvPr>
            <p:cNvSpPr txBox="1"/>
            <p:nvPr/>
          </p:nvSpPr>
          <p:spPr>
            <a:xfrm>
              <a:off x="6276939" y="2141397"/>
              <a:ext cx="865943" cy="246221"/>
            </a:xfrm>
            <a:prstGeom prst="rect">
              <a:avLst/>
            </a:prstGeom>
            <a:solidFill>
              <a:schemeClr val="bg1"/>
            </a:solidFill>
          </p:spPr>
          <p:txBody>
            <a:bodyPr wrap="none" rtlCol="0">
              <a:spAutoFit/>
            </a:bodyPr>
            <a:lstStyle/>
            <a:p>
              <a:pPr algn="ctr"/>
              <a:r>
                <a:rPr lang="de-DE" sz="1000" b="1" err="1"/>
                <a:t>Perizyten</a:t>
              </a:r>
              <a:endParaRPr lang="de-DE" sz="1000" b="1"/>
            </a:p>
          </p:txBody>
        </p:sp>
        <p:sp>
          <p:nvSpPr>
            <p:cNvPr id="12" name="Textfeld 11">
              <a:extLst>
                <a:ext uri="{FF2B5EF4-FFF2-40B4-BE49-F238E27FC236}">
                  <a16:creationId xmlns:a16="http://schemas.microsoft.com/office/drawing/2014/main" id="{6310399D-3E41-0B28-164B-0AB875800F95}"/>
                </a:ext>
              </a:extLst>
            </p:cNvPr>
            <p:cNvSpPr txBox="1"/>
            <p:nvPr/>
          </p:nvSpPr>
          <p:spPr>
            <a:xfrm>
              <a:off x="2089355" y="1350474"/>
              <a:ext cx="870751" cy="246221"/>
            </a:xfrm>
            <a:prstGeom prst="rect">
              <a:avLst/>
            </a:prstGeom>
            <a:solidFill>
              <a:schemeClr val="bg1"/>
            </a:solidFill>
          </p:spPr>
          <p:txBody>
            <a:bodyPr wrap="none" rtlCol="0">
              <a:spAutoFit/>
            </a:bodyPr>
            <a:lstStyle/>
            <a:p>
              <a:pPr algn="ctr"/>
              <a:r>
                <a:rPr lang="de-DE" sz="1000" b="1"/>
                <a:t>PP-Zellen</a:t>
              </a:r>
            </a:p>
          </p:txBody>
        </p:sp>
        <p:sp>
          <p:nvSpPr>
            <p:cNvPr id="14" name="Textfeld 13">
              <a:extLst>
                <a:ext uri="{FF2B5EF4-FFF2-40B4-BE49-F238E27FC236}">
                  <a16:creationId xmlns:a16="http://schemas.microsoft.com/office/drawing/2014/main" id="{BF1691D9-B5F9-A053-36A3-D670E2D8D68B}"/>
                </a:ext>
              </a:extLst>
            </p:cNvPr>
            <p:cNvSpPr txBox="1"/>
            <p:nvPr/>
          </p:nvSpPr>
          <p:spPr>
            <a:xfrm rot="2605716">
              <a:off x="3496223" y="3629111"/>
              <a:ext cx="446203" cy="123111"/>
            </a:xfrm>
            <a:prstGeom prst="rect">
              <a:avLst/>
            </a:prstGeom>
            <a:solidFill>
              <a:schemeClr val="bg1"/>
            </a:solidFill>
          </p:spPr>
          <p:txBody>
            <a:bodyPr wrap="none" lIns="36000" tIns="0" rIns="36000" bIns="0" rtlCol="0">
              <a:spAutoFit/>
            </a:bodyPr>
            <a:lstStyle/>
            <a:p>
              <a:pPr algn="ctr"/>
              <a:r>
                <a:rPr lang="de-DE" sz="800"/>
                <a:t>Ghrelin</a:t>
              </a:r>
            </a:p>
          </p:txBody>
        </p:sp>
        <p:sp>
          <p:nvSpPr>
            <p:cNvPr id="18" name="Textfeld 17">
              <a:extLst>
                <a:ext uri="{FF2B5EF4-FFF2-40B4-BE49-F238E27FC236}">
                  <a16:creationId xmlns:a16="http://schemas.microsoft.com/office/drawing/2014/main" id="{6BCE9324-621B-C5CA-4487-27E8BB6EAA83}"/>
                </a:ext>
              </a:extLst>
            </p:cNvPr>
            <p:cNvSpPr txBox="1"/>
            <p:nvPr/>
          </p:nvSpPr>
          <p:spPr>
            <a:xfrm rot="18492331">
              <a:off x="4364012" y="3629110"/>
              <a:ext cx="446203" cy="123111"/>
            </a:xfrm>
            <a:prstGeom prst="rect">
              <a:avLst/>
            </a:prstGeom>
            <a:solidFill>
              <a:schemeClr val="bg1"/>
            </a:solidFill>
          </p:spPr>
          <p:txBody>
            <a:bodyPr wrap="none" lIns="36000" tIns="0" rIns="36000" bIns="0" rtlCol="0">
              <a:spAutoFit/>
            </a:bodyPr>
            <a:lstStyle/>
            <a:p>
              <a:pPr algn="ctr"/>
              <a:r>
                <a:rPr lang="de-DE" sz="800"/>
                <a:t>Ghrelin</a:t>
              </a:r>
            </a:p>
          </p:txBody>
        </p:sp>
        <p:sp>
          <p:nvSpPr>
            <p:cNvPr id="20" name="Textfeld 19">
              <a:extLst>
                <a:ext uri="{FF2B5EF4-FFF2-40B4-BE49-F238E27FC236}">
                  <a16:creationId xmlns:a16="http://schemas.microsoft.com/office/drawing/2014/main" id="{4CEB7018-F9B5-F558-A893-2715652FB8E1}"/>
                </a:ext>
              </a:extLst>
            </p:cNvPr>
            <p:cNvSpPr txBox="1"/>
            <p:nvPr/>
          </p:nvSpPr>
          <p:spPr>
            <a:xfrm rot="628197">
              <a:off x="4682563" y="1206138"/>
              <a:ext cx="789246" cy="282573"/>
            </a:xfrm>
            <a:prstGeom prst="rect">
              <a:avLst/>
            </a:prstGeom>
            <a:solidFill>
              <a:schemeClr val="bg1"/>
            </a:solidFill>
          </p:spPr>
          <p:txBody>
            <a:bodyPr wrap="none" lIns="36000" tIns="36000" rIns="36000" bIns="0" rtlCol="0">
              <a:spAutoFit/>
            </a:bodyPr>
            <a:lstStyle/>
            <a:p>
              <a:pPr algn="ctr"/>
              <a:r>
                <a:rPr lang="de-DE" sz="800"/>
                <a:t>Insulin, GABA</a:t>
              </a:r>
            </a:p>
            <a:p>
              <a:pPr algn="ctr"/>
              <a:r>
                <a:rPr lang="de-DE" sz="800"/>
                <a:t>Serotonin</a:t>
              </a:r>
            </a:p>
          </p:txBody>
        </p:sp>
        <p:sp>
          <p:nvSpPr>
            <p:cNvPr id="25" name="Textfeld 24">
              <a:extLst>
                <a:ext uri="{FF2B5EF4-FFF2-40B4-BE49-F238E27FC236}">
                  <a16:creationId xmlns:a16="http://schemas.microsoft.com/office/drawing/2014/main" id="{0187DDB1-B2E9-8F31-4A94-6137D286BE99}"/>
                </a:ext>
              </a:extLst>
            </p:cNvPr>
            <p:cNvSpPr txBox="1"/>
            <p:nvPr/>
          </p:nvSpPr>
          <p:spPr>
            <a:xfrm rot="628197">
              <a:off x="4653615" y="1683299"/>
              <a:ext cx="635357" cy="246221"/>
            </a:xfrm>
            <a:prstGeom prst="rect">
              <a:avLst/>
            </a:prstGeom>
            <a:solidFill>
              <a:schemeClr val="bg1"/>
            </a:solidFill>
          </p:spPr>
          <p:txBody>
            <a:bodyPr wrap="none" lIns="36000" tIns="0" rIns="36000" bIns="0" rtlCol="0">
              <a:spAutoFit/>
            </a:bodyPr>
            <a:lstStyle/>
            <a:p>
              <a:pPr algn="ctr"/>
              <a:r>
                <a:rPr lang="de-DE" sz="800"/>
                <a:t>Glukagon, </a:t>
              </a:r>
            </a:p>
            <a:p>
              <a:pPr algn="ctr"/>
              <a:r>
                <a:rPr lang="de-DE" sz="800"/>
                <a:t>AC, CRH</a:t>
              </a:r>
            </a:p>
          </p:txBody>
        </p:sp>
        <p:sp>
          <p:nvSpPr>
            <p:cNvPr id="26" name="Textfeld 25">
              <a:extLst>
                <a:ext uri="{FF2B5EF4-FFF2-40B4-BE49-F238E27FC236}">
                  <a16:creationId xmlns:a16="http://schemas.microsoft.com/office/drawing/2014/main" id="{431B314E-5014-F10D-042F-9CA85BF7F9B9}"/>
                </a:ext>
              </a:extLst>
            </p:cNvPr>
            <p:cNvSpPr txBox="1"/>
            <p:nvPr/>
          </p:nvSpPr>
          <p:spPr>
            <a:xfrm rot="3971584">
              <a:off x="5802950" y="2060438"/>
              <a:ext cx="575478" cy="159462"/>
            </a:xfrm>
            <a:prstGeom prst="rect">
              <a:avLst/>
            </a:prstGeom>
            <a:solidFill>
              <a:schemeClr val="bg1"/>
            </a:solidFill>
          </p:spPr>
          <p:txBody>
            <a:bodyPr wrap="none" lIns="0" tIns="0" rIns="0" bIns="36000" rtlCol="0">
              <a:spAutoFit/>
            </a:bodyPr>
            <a:lstStyle/>
            <a:p>
              <a:pPr algn="ctr"/>
              <a:r>
                <a:rPr lang="de-DE" sz="800"/>
                <a:t>NGF, BMP4</a:t>
              </a:r>
            </a:p>
          </p:txBody>
        </p:sp>
        <p:sp>
          <p:nvSpPr>
            <p:cNvPr id="27" name="Textfeld 26">
              <a:extLst>
                <a:ext uri="{FF2B5EF4-FFF2-40B4-BE49-F238E27FC236}">
                  <a16:creationId xmlns:a16="http://schemas.microsoft.com/office/drawing/2014/main" id="{2C809215-D189-56C4-7AB8-7CC765A198AB}"/>
                </a:ext>
              </a:extLst>
            </p:cNvPr>
            <p:cNvSpPr txBox="1"/>
            <p:nvPr/>
          </p:nvSpPr>
          <p:spPr>
            <a:xfrm rot="5128427">
              <a:off x="5496147" y="2454769"/>
              <a:ext cx="636961" cy="123111"/>
            </a:xfrm>
            <a:prstGeom prst="rect">
              <a:avLst/>
            </a:prstGeom>
            <a:solidFill>
              <a:schemeClr val="bg1"/>
            </a:solidFill>
          </p:spPr>
          <p:txBody>
            <a:bodyPr wrap="none" lIns="36000" tIns="0" rIns="36000" bIns="0" rtlCol="0">
              <a:spAutoFit/>
            </a:bodyPr>
            <a:lstStyle/>
            <a:p>
              <a:pPr algn="ctr"/>
              <a:r>
                <a:rPr lang="de-DE" sz="800"/>
                <a:t>HGF, CTGF</a:t>
              </a:r>
            </a:p>
          </p:txBody>
        </p:sp>
        <p:sp>
          <p:nvSpPr>
            <p:cNvPr id="28" name="Textfeld 27">
              <a:extLst>
                <a:ext uri="{FF2B5EF4-FFF2-40B4-BE49-F238E27FC236}">
                  <a16:creationId xmlns:a16="http://schemas.microsoft.com/office/drawing/2014/main" id="{60527486-1587-209C-6522-36577226AB2F}"/>
                </a:ext>
              </a:extLst>
            </p:cNvPr>
            <p:cNvSpPr txBox="1"/>
            <p:nvPr/>
          </p:nvSpPr>
          <p:spPr>
            <a:xfrm rot="18512230">
              <a:off x="3315646" y="2289282"/>
              <a:ext cx="561620" cy="123111"/>
            </a:xfrm>
            <a:prstGeom prst="rect">
              <a:avLst/>
            </a:prstGeom>
            <a:solidFill>
              <a:schemeClr val="bg1"/>
            </a:solidFill>
          </p:spPr>
          <p:txBody>
            <a:bodyPr wrap="none" lIns="36000" tIns="0" rIns="36000" bIns="0" rtlCol="0">
              <a:spAutoFit/>
            </a:bodyPr>
            <a:lstStyle/>
            <a:p>
              <a:pPr algn="ctr"/>
              <a:r>
                <a:rPr lang="de-DE" sz="800"/>
                <a:t>Glukagon</a:t>
              </a:r>
            </a:p>
          </p:txBody>
        </p:sp>
        <p:sp>
          <p:nvSpPr>
            <p:cNvPr id="29" name="Textfeld 28">
              <a:extLst>
                <a:ext uri="{FF2B5EF4-FFF2-40B4-BE49-F238E27FC236}">
                  <a16:creationId xmlns:a16="http://schemas.microsoft.com/office/drawing/2014/main" id="{B058F294-8EDA-C29E-C8C2-66087AE6F02E}"/>
                </a:ext>
              </a:extLst>
            </p:cNvPr>
            <p:cNvSpPr txBox="1"/>
            <p:nvPr/>
          </p:nvSpPr>
          <p:spPr>
            <a:xfrm rot="18526518">
              <a:off x="3478386" y="2504223"/>
              <a:ext cx="757186" cy="123111"/>
            </a:xfrm>
            <a:prstGeom prst="rect">
              <a:avLst/>
            </a:prstGeom>
            <a:solidFill>
              <a:schemeClr val="bg1"/>
            </a:solidFill>
          </p:spPr>
          <p:txBody>
            <a:bodyPr wrap="none" lIns="36000" tIns="0" rIns="36000" bIns="0" rtlCol="0">
              <a:spAutoFit/>
            </a:bodyPr>
            <a:lstStyle/>
            <a:p>
              <a:pPr algn="ctr"/>
              <a:r>
                <a:rPr lang="de-DE" sz="800"/>
                <a:t>Somatostatin</a:t>
              </a:r>
            </a:p>
          </p:txBody>
        </p:sp>
        <p:sp>
          <p:nvSpPr>
            <p:cNvPr id="30" name="Textfeld 29">
              <a:extLst>
                <a:ext uri="{FF2B5EF4-FFF2-40B4-BE49-F238E27FC236}">
                  <a16:creationId xmlns:a16="http://schemas.microsoft.com/office/drawing/2014/main" id="{4FCBC198-7E37-882B-6B52-6A1DDA8D8945}"/>
                </a:ext>
              </a:extLst>
            </p:cNvPr>
            <p:cNvSpPr txBox="1"/>
            <p:nvPr/>
          </p:nvSpPr>
          <p:spPr>
            <a:xfrm rot="19105017">
              <a:off x="4460207" y="2637018"/>
              <a:ext cx="757186" cy="123111"/>
            </a:xfrm>
            <a:prstGeom prst="rect">
              <a:avLst/>
            </a:prstGeom>
            <a:solidFill>
              <a:schemeClr val="bg1"/>
            </a:solidFill>
          </p:spPr>
          <p:txBody>
            <a:bodyPr wrap="none" lIns="36000" tIns="0" rIns="36000" bIns="0" rtlCol="0">
              <a:spAutoFit/>
            </a:bodyPr>
            <a:lstStyle/>
            <a:p>
              <a:pPr algn="ctr"/>
              <a:r>
                <a:rPr lang="de-DE" sz="800"/>
                <a:t>Somatostatin</a:t>
              </a:r>
            </a:p>
          </p:txBody>
        </p:sp>
        <p:sp>
          <p:nvSpPr>
            <p:cNvPr id="31" name="Textfeld 30">
              <a:extLst>
                <a:ext uri="{FF2B5EF4-FFF2-40B4-BE49-F238E27FC236}">
                  <a16:creationId xmlns:a16="http://schemas.microsoft.com/office/drawing/2014/main" id="{EDE41A2D-13B8-09DD-7D44-DF6A5B78DB94}"/>
                </a:ext>
              </a:extLst>
            </p:cNvPr>
            <p:cNvSpPr txBox="1"/>
            <p:nvPr/>
          </p:nvSpPr>
          <p:spPr>
            <a:xfrm rot="19105017">
              <a:off x="4309772" y="2372721"/>
              <a:ext cx="659403" cy="123111"/>
            </a:xfrm>
            <a:prstGeom prst="rect">
              <a:avLst/>
            </a:prstGeom>
            <a:solidFill>
              <a:schemeClr val="bg1"/>
            </a:solidFill>
          </p:spPr>
          <p:txBody>
            <a:bodyPr wrap="none" lIns="36000" tIns="0" rIns="36000" bIns="0" rtlCol="0">
              <a:spAutoFit/>
            </a:bodyPr>
            <a:lstStyle/>
            <a:p>
              <a:pPr algn="ctr"/>
              <a:r>
                <a:rPr lang="de-DE" sz="800"/>
                <a:t>Urocortin-3</a:t>
              </a:r>
            </a:p>
          </p:txBody>
        </p:sp>
        <p:sp>
          <p:nvSpPr>
            <p:cNvPr id="32" name="Textfeld 31">
              <a:extLst>
                <a:ext uri="{FF2B5EF4-FFF2-40B4-BE49-F238E27FC236}">
                  <a16:creationId xmlns:a16="http://schemas.microsoft.com/office/drawing/2014/main" id="{FE8810C3-D8A9-1923-7DD1-6BDBFA9C2B3E}"/>
                </a:ext>
              </a:extLst>
            </p:cNvPr>
            <p:cNvSpPr txBox="1"/>
            <p:nvPr/>
          </p:nvSpPr>
          <p:spPr>
            <a:xfrm rot="5040377">
              <a:off x="5256118" y="2454768"/>
              <a:ext cx="463837" cy="123111"/>
            </a:xfrm>
            <a:prstGeom prst="rect">
              <a:avLst/>
            </a:prstGeom>
            <a:solidFill>
              <a:schemeClr val="bg1"/>
            </a:solidFill>
          </p:spPr>
          <p:txBody>
            <a:bodyPr wrap="none" lIns="36000" tIns="0" rIns="36000" bIns="0" rtlCol="0">
              <a:spAutoFit/>
            </a:bodyPr>
            <a:lstStyle/>
            <a:p>
              <a:pPr algn="ctr"/>
              <a:r>
                <a:rPr lang="de-DE" sz="800"/>
                <a:t>VEGF-A</a:t>
              </a:r>
            </a:p>
          </p:txBody>
        </p:sp>
        <p:sp>
          <p:nvSpPr>
            <p:cNvPr id="33" name="Textfeld 32">
              <a:extLst>
                <a:ext uri="{FF2B5EF4-FFF2-40B4-BE49-F238E27FC236}">
                  <a16:creationId xmlns:a16="http://schemas.microsoft.com/office/drawing/2014/main" id="{2E849EEF-F66F-2111-5533-66895B5995DB}"/>
                </a:ext>
              </a:extLst>
            </p:cNvPr>
            <p:cNvSpPr txBox="1"/>
            <p:nvPr/>
          </p:nvSpPr>
          <p:spPr>
            <a:xfrm rot="20661531">
              <a:off x="3336965" y="1591734"/>
              <a:ext cx="197738" cy="123111"/>
            </a:xfrm>
            <a:prstGeom prst="rect">
              <a:avLst/>
            </a:prstGeom>
            <a:solidFill>
              <a:schemeClr val="bg1"/>
            </a:solidFill>
          </p:spPr>
          <p:txBody>
            <a:bodyPr wrap="none" lIns="36000" tIns="0" rIns="36000" bIns="0" rtlCol="0">
              <a:spAutoFit/>
            </a:bodyPr>
            <a:lstStyle/>
            <a:p>
              <a:pPr algn="ctr"/>
              <a:r>
                <a:rPr lang="de-DE" sz="800"/>
                <a:t>PP</a:t>
              </a:r>
            </a:p>
          </p:txBody>
        </p:sp>
        <p:sp>
          <p:nvSpPr>
            <p:cNvPr id="34" name="Textfeld 33">
              <a:extLst>
                <a:ext uri="{FF2B5EF4-FFF2-40B4-BE49-F238E27FC236}">
                  <a16:creationId xmlns:a16="http://schemas.microsoft.com/office/drawing/2014/main" id="{5102836F-CD15-1616-004A-3D0882276E86}"/>
                </a:ext>
              </a:extLst>
            </p:cNvPr>
            <p:cNvSpPr txBox="1"/>
            <p:nvPr/>
          </p:nvSpPr>
          <p:spPr>
            <a:xfrm rot="4966822">
              <a:off x="2756292" y="2452246"/>
              <a:ext cx="197738" cy="123111"/>
            </a:xfrm>
            <a:prstGeom prst="rect">
              <a:avLst/>
            </a:prstGeom>
            <a:solidFill>
              <a:schemeClr val="bg1"/>
            </a:solidFill>
          </p:spPr>
          <p:txBody>
            <a:bodyPr wrap="none" lIns="36000" tIns="0" rIns="36000" bIns="0" rtlCol="0">
              <a:spAutoFit/>
            </a:bodyPr>
            <a:lstStyle/>
            <a:p>
              <a:pPr algn="ctr"/>
              <a:r>
                <a:rPr lang="de-DE" sz="800"/>
                <a:t>PP</a:t>
              </a:r>
            </a:p>
          </p:txBody>
        </p:sp>
        <p:sp>
          <p:nvSpPr>
            <p:cNvPr id="35" name="Textfeld 34">
              <a:extLst>
                <a:ext uri="{FF2B5EF4-FFF2-40B4-BE49-F238E27FC236}">
                  <a16:creationId xmlns:a16="http://schemas.microsoft.com/office/drawing/2014/main" id="{7C594AF1-1AAB-50CA-9A73-6532E6C209DF}"/>
                </a:ext>
              </a:extLst>
            </p:cNvPr>
            <p:cNvSpPr txBox="1"/>
            <p:nvPr/>
          </p:nvSpPr>
          <p:spPr>
            <a:xfrm>
              <a:off x="2417919" y="3052364"/>
              <a:ext cx="236209" cy="123111"/>
            </a:xfrm>
            <a:prstGeom prst="rect">
              <a:avLst/>
            </a:prstGeom>
            <a:solidFill>
              <a:schemeClr val="bg1"/>
            </a:solidFill>
          </p:spPr>
          <p:txBody>
            <a:bodyPr wrap="none" lIns="36000" tIns="0" rIns="36000" bIns="0" rtlCol="0">
              <a:spAutoFit/>
            </a:bodyPr>
            <a:lstStyle/>
            <a:p>
              <a:pPr algn="ctr"/>
              <a:r>
                <a:rPr lang="de-DE" sz="800" err="1"/>
                <a:t>Sst</a:t>
              </a:r>
              <a:endParaRPr lang="de-DE" sz="800"/>
            </a:p>
          </p:txBody>
        </p:sp>
        <p:sp>
          <p:nvSpPr>
            <p:cNvPr id="36" name="Textfeld 35">
              <a:extLst>
                <a:ext uri="{FF2B5EF4-FFF2-40B4-BE49-F238E27FC236}">
                  <a16:creationId xmlns:a16="http://schemas.microsoft.com/office/drawing/2014/main" id="{FBF79F5E-3748-4655-B4A7-8D194915AF36}"/>
                </a:ext>
              </a:extLst>
            </p:cNvPr>
            <p:cNvSpPr txBox="1"/>
            <p:nvPr/>
          </p:nvSpPr>
          <p:spPr>
            <a:xfrm>
              <a:off x="4428247" y="970456"/>
              <a:ext cx="287506" cy="123111"/>
            </a:xfrm>
            <a:prstGeom prst="rect">
              <a:avLst/>
            </a:prstGeom>
            <a:solidFill>
              <a:schemeClr val="bg1"/>
            </a:solidFill>
          </p:spPr>
          <p:txBody>
            <a:bodyPr wrap="none" lIns="36000" tIns="0" rIns="36000" bIns="0" rtlCol="0">
              <a:spAutoFit/>
            </a:bodyPr>
            <a:lstStyle/>
            <a:p>
              <a:pPr algn="ctr"/>
              <a:r>
                <a:rPr lang="de-DE" sz="800"/>
                <a:t>Glut</a:t>
              </a:r>
            </a:p>
          </p:txBody>
        </p:sp>
      </p:grpSp>
      <p:sp>
        <p:nvSpPr>
          <p:cNvPr id="38" name="!!b2">
            <a:extLst>
              <a:ext uri="{FF2B5EF4-FFF2-40B4-BE49-F238E27FC236}">
                <a16:creationId xmlns:a16="http://schemas.microsoft.com/office/drawing/2014/main" id="{7EDFE556-15E2-AAC6-A77F-BDC4F6E51E7E}"/>
              </a:ext>
            </a:extLst>
          </p:cNvPr>
          <p:cNvSpPr/>
          <p:nvPr/>
        </p:nvSpPr>
        <p:spPr>
          <a:xfrm>
            <a:off x="1865671" y="682875"/>
            <a:ext cx="5286690" cy="3973116"/>
          </a:xfrm>
          <a:prstGeom prst="rect">
            <a:avLst/>
          </a:prstGeom>
          <a:no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endParaRPr>
          </a:p>
        </p:txBody>
      </p:sp>
    </p:spTree>
    <p:extLst>
      <p:ext uri="{BB962C8B-B14F-4D97-AF65-F5344CB8AC3E}">
        <p14:creationId xmlns:p14="http://schemas.microsoft.com/office/powerpoint/2010/main" val="19971669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extplatzhalter 9">
            <a:extLst>
              <a:ext uri="{FF2B5EF4-FFF2-40B4-BE49-F238E27FC236}">
                <a16:creationId xmlns:a16="http://schemas.microsoft.com/office/drawing/2014/main" id="{3A0DC161-3F8C-F187-0AD7-AD09A994CE85}"/>
              </a:ext>
            </a:extLst>
          </p:cNvPr>
          <p:cNvSpPr txBox="1">
            <a:spLocks/>
          </p:cNvSpPr>
          <p:nvPr/>
        </p:nvSpPr>
        <p:spPr>
          <a:xfrm>
            <a:off x="314409" y="11778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Mögliche Zell-Subtypen im </a:t>
            </a:r>
            <a:r>
              <a:rPr lang="de-DE" sz="2000" b="1" err="1">
                <a:solidFill>
                  <a:srgbClr val="7030A0"/>
                </a:solidFill>
                <a:latin typeface="+mj-lt"/>
              </a:rPr>
              <a:t>parakrinen</a:t>
            </a:r>
            <a:r>
              <a:rPr lang="de-DE" sz="2000" b="1">
                <a:solidFill>
                  <a:srgbClr val="7030A0"/>
                </a:solidFill>
                <a:latin typeface="+mj-lt"/>
              </a:rPr>
              <a:t> Netzwerk der Pankreas-Inseln</a:t>
            </a:r>
            <a:r>
              <a:rPr lang="de-DE" sz="2000" b="1" baseline="30000">
                <a:solidFill>
                  <a:srgbClr val="7030A0"/>
                </a:solidFill>
                <a:latin typeface="+mj-lt"/>
              </a:rPr>
              <a:t>1</a:t>
            </a:r>
          </a:p>
        </p:txBody>
      </p:sp>
      <p:sp>
        <p:nvSpPr>
          <p:cNvPr id="13" name="TextBox 3037">
            <a:extLst>
              <a:ext uri="{FF2B5EF4-FFF2-40B4-BE49-F238E27FC236}">
                <a16:creationId xmlns:a16="http://schemas.microsoft.com/office/drawing/2014/main" id="{04DE63A6-703F-525E-2F4B-31B29E3E901E}"/>
              </a:ext>
            </a:extLst>
          </p:cNvPr>
          <p:cNvSpPr txBox="1"/>
          <p:nvPr/>
        </p:nvSpPr>
        <p:spPr>
          <a:xfrm>
            <a:off x="314410" y="4750653"/>
            <a:ext cx="8472714" cy="369332"/>
          </a:xfrm>
          <a:prstGeom prst="rect">
            <a:avLst/>
          </a:prstGeom>
          <a:noFill/>
        </p:spPr>
        <p:txBody>
          <a:bodyPr wrap="square" rtlCol="0" anchor="b">
            <a:spAutoFit/>
          </a:bodyPr>
          <a:lstStyle/>
          <a:p>
            <a:pPr defTabSz="685766">
              <a:buClr>
                <a:srgbClr val="2F4B95"/>
              </a:buClr>
              <a:defRPr/>
            </a:pPr>
            <a:r>
              <a:rPr lang="de" sz="600">
                <a:solidFill>
                  <a:srgbClr val="404040"/>
                </a:solidFill>
                <a:ea typeface="Arial"/>
                <a:cs typeface="Arial"/>
              </a:rPr>
              <a:t>Abbildung modifiziert nach Bru-Tari E 2021</a:t>
            </a:r>
            <a:r>
              <a:rPr lang="de" sz="600" baseline="30000">
                <a:solidFill>
                  <a:srgbClr val="404040"/>
                </a:solidFill>
                <a:ea typeface="Arial"/>
                <a:cs typeface="Arial"/>
              </a:rPr>
              <a:t>1</a:t>
            </a:r>
            <a:r>
              <a:rPr lang="de" sz="600">
                <a:solidFill>
                  <a:srgbClr val="404040"/>
                </a:solidFill>
                <a:ea typeface="Arial"/>
                <a:cs typeface="Arial"/>
              </a:rPr>
              <a:t>. Ach: Acetylcholin; GCG: Glukagon; GHRL: Ghrelin; GLP-1: glucagon-like peptide-1, glukagon-ähnliches Peptid-1; INS: Insulin; PP: Pankreaspolypeptid; SST: Somato-statin; UCN3: Urocortin 3.</a:t>
            </a:r>
          </a:p>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a:t>
            </a:r>
            <a:r>
              <a:rPr lang="de-DE" sz="600">
                <a:solidFill>
                  <a:srgbClr val="404040"/>
                </a:solidFill>
                <a:ea typeface="Arial"/>
                <a:cs typeface="Arial"/>
              </a:rPr>
              <a:t>Bru-</a:t>
            </a:r>
            <a:r>
              <a:rPr lang="de-DE" sz="600" err="1">
                <a:solidFill>
                  <a:srgbClr val="404040"/>
                </a:solidFill>
                <a:ea typeface="Arial"/>
                <a:cs typeface="Arial"/>
              </a:rPr>
              <a:t>Tari</a:t>
            </a:r>
            <a:r>
              <a:rPr lang="de-DE" sz="600">
                <a:solidFill>
                  <a:srgbClr val="404040"/>
                </a:solidFill>
                <a:ea typeface="Arial"/>
                <a:cs typeface="Arial"/>
              </a:rPr>
              <a:t> E et al</a:t>
            </a:r>
            <a:r>
              <a:rPr lang="de-DE" sz="600" i="1">
                <a:solidFill>
                  <a:srgbClr val="404040"/>
                </a:solidFill>
                <a:ea typeface="Arial"/>
                <a:cs typeface="Arial"/>
              </a:rPr>
              <a:t>. Front </a:t>
            </a:r>
            <a:r>
              <a:rPr lang="de-DE" sz="600" i="1" err="1">
                <a:solidFill>
                  <a:srgbClr val="404040"/>
                </a:solidFill>
                <a:ea typeface="Arial"/>
                <a:cs typeface="Arial"/>
              </a:rPr>
              <a:t>Endocrinol</a:t>
            </a:r>
            <a:r>
              <a:rPr lang="de-DE" sz="600" i="1">
                <a:solidFill>
                  <a:srgbClr val="404040"/>
                </a:solidFill>
                <a:ea typeface="Arial"/>
                <a:cs typeface="Arial"/>
              </a:rPr>
              <a:t> </a:t>
            </a:r>
            <a:r>
              <a:rPr lang="de-DE" sz="600">
                <a:solidFill>
                  <a:srgbClr val="404040"/>
                </a:solidFill>
                <a:ea typeface="Arial"/>
                <a:cs typeface="Arial"/>
              </a:rPr>
              <a:t>2021; 11: 619150; DOI: </a:t>
            </a:r>
            <a:r>
              <a:rPr lang="de-DE" sz="600">
                <a:solidFill>
                  <a:srgbClr val="404040"/>
                </a:solidFill>
                <a:ea typeface="Arial"/>
                <a:cs typeface="Arial"/>
                <a:hlinkClick r:id="rId3"/>
              </a:rPr>
              <a:t>https://doi.org/10.3389/fendo.2020.619150</a:t>
            </a:r>
            <a:r>
              <a:rPr kumimoji="0" lang="de" sz="600" b="0" i="0" u="none" strike="noStrike" kern="1200" cap="none" spc="0" normalizeH="0" baseline="0" noProof="0">
                <a:ln>
                  <a:noFill/>
                </a:ln>
                <a:solidFill>
                  <a:srgbClr val="404040"/>
                </a:solidFill>
                <a:effectLst/>
                <a:uLnTx/>
                <a:uFillTx/>
                <a:ea typeface="Arial"/>
                <a:cs typeface="Arial"/>
              </a:rPr>
              <a:t>.</a:t>
            </a:r>
            <a:r>
              <a:rPr lang="de-DE" sz="600">
                <a:solidFill>
                  <a:srgbClr val="404040"/>
                </a:solidFill>
                <a:ea typeface="Arial"/>
                <a:cs typeface="Arial"/>
              </a:rPr>
              <a:t> Zuletzt abgerufen am 12.01.2026.</a:t>
            </a:r>
            <a:endParaRPr lang="en-US" sz="600">
              <a:solidFill>
                <a:srgbClr val="404040"/>
              </a:solidFill>
            </a:endParaRPr>
          </a:p>
        </p:txBody>
      </p:sp>
      <p:pic>
        <p:nvPicPr>
          <p:cNvPr id="15" name="Grafik 14" descr="Ein Bild, das Zeichnung, Kinderkunst, Entwurf, Clipart enthält.&#10;&#10;KI-generierte Inhalte können fehlerhaft sein.">
            <a:extLst>
              <a:ext uri="{FF2B5EF4-FFF2-40B4-BE49-F238E27FC236}">
                <a16:creationId xmlns:a16="http://schemas.microsoft.com/office/drawing/2014/main" id="{A01684B1-7A37-702D-9D90-99FE2E7435D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00473" y="1089530"/>
            <a:ext cx="3970398" cy="3274155"/>
          </a:xfrm>
          <a:prstGeom prst="rect">
            <a:avLst/>
          </a:prstGeom>
        </p:spPr>
      </p:pic>
      <p:sp>
        <p:nvSpPr>
          <p:cNvPr id="16" name="Rechteck: abgerundete Ecken 15">
            <a:extLst>
              <a:ext uri="{FF2B5EF4-FFF2-40B4-BE49-F238E27FC236}">
                <a16:creationId xmlns:a16="http://schemas.microsoft.com/office/drawing/2014/main" id="{4AF224CC-07CD-02B6-8C32-091CD6FF4579}"/>
              </a:ext>
            </a:extLst>
          </p:cNvPr>
          <p:cNvSpPr/>
          <p:nvPr/>
        </p:nvSpPr>
        <p:spPr>
          <a:xfrm>
            <a:off x="4572001" y="1089529"/>
            <a:ext cx="4215122" cy="3274155"/>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Bef>
                <a:spcPts val="1200"/>
              </a:spcBef>
              <a:buClr>
                <a:schemeClr val="accent2"/>
              </a:buClr>
              <a:buSzPct val="120000"/>
              <a:buFont typeface="Arial" panose="020B0604020202020204" pitchFamily="34" charset="0"/>
              <a:buChar char="•"/>
            </a:pPr>
            <a:r>
              <a:rPr lang="de-DE" sz="900">
                <a:solidFill>
                  <a:schemeClr val="bg1"/>
                </a:solidFill>
              </a:rPr>
              <a:t>Menschliche </a:t>
            </a:r>
            <a:r>
              <a:rPr lang="el-GR" sz="900" b="1">
                <a:solidFill>
                  <a:schemeClr val="bg1"/>
                </a:solidFill>
              </a:rPr>
              <a:t>α</a:t>
            </a:r>
            <a:r>
              <a:rPr lang="de-DE" sz="900" b="1">
                <a:solidFill>
                  <a:schemeClr val="bg1"/>
                </a:solidFill>
              </a:rPr>
              <a:t>-Zellen </a:t>
            </a:r>
            <a:r>
              <a:rPr lang="de-DE" sz="900">
                <a:solidFill>
                  <a:schemeClr val="bg1"/>
                </a:solidFill>
              </a:rPr>
              <a:t>sezernieren hauptsächlich </a:t>
            </a:r>
            <a:r>
              <a:rPr lang="de-DE" sz="900" b="1">
                <a:solidFill>
                  <a:schemeClr val="bg1"/>
                </a:solidFill>
              </a:rPr>
              <a:t>Glukagon</a:t>
            </a:r>
            <a:r>
              <a:rPr lang="de-DE" sz="900">
                <a:solidFill>
                  <a:schemeClr val="bg1"/>
                </a:solidFill>
              </a:rPr>
              <a:t> (GCG), </a:t>
            </a:r>
            <a:r>
              <a:rPr lang="de-DE" sz="900" b="1">
                <a:solidFill>
                  <a:schemeClr val="bg1"/>
                </a:solidFill>
              </a:rPr>
              <a:t>Acetylcholin</a:t>
            </a:r>
            <a:r>
              <a:rPr lang="de-DE" sz="900">
                <a:solidFill>
                  <a:schemeClr val="bg1"/>
                </a:solidFill>
              </a:rPr>
              <a:t> (Ach) und </a:t>
            </a:r>
            <a:r>
              <a:rPr lang="de-DE" sz="900" b="1">
                <a:solidFill>
                  <a:schemeClr val="bg1"/>
                </a:solidFill>
              </a:rPr>
              <a:t>GLP-1</a:t>
            </a:r>
            <a:r>
              <a:rPr lang="de-DE" sz="900">
                <a:solidFill>
                  <a:schemeClr val="bg1"/>
                </a:solidFill>
              </a:rPr>
              <a:t>, das die Insulin-sekretion durch </a:t>
            </a:r>
            <a:r>
              <a:rPr lang="el-GR" sz="900">
                <a:solidFill>
                  <a:schemeClr val="bg1"/>
                </a:solidFill>
              </a:rPr>
              <a:t>β</a:t>
            </a:r>
            <a:r>
              <a:rPr lang="de-DE" sz="900">
                <a:solidFill>
                  <a:schemeClr val="bg1"/>
                </a:solidFill>
              </a:rPr>
              <a:t>-Zellen aktiviert. Es wird vermutet, dass eine Subpopulation der </a:t>
            </a:r>
            <a:r>
              <a:rPr lang="el-GR" sz="900">
                <a:solidFill>
                  <a:schemeClr val="bg1"/>
                </a:solidFill>
              </a:rPr>
              <a:t>α</a:t>
            </a:r>
            <a:r>
              <a:rPr lang="de-DE" sz="900">
                <a:solidFill>
                  <a:schemeClr val="bg1"/>
                </a:solidFill>
              </a:rPr>
              <a:t>-Zellen für die </a:t>
            </a:r>
            <a:r>
              <a:rPr lang="de-DE" sz="900" err="1">
                <a:solidFill>
                  <a:schemeClr val="bg1"/>
                </a:solidFill>
              </a:rPr>
              <a:t>intrainsuläre</a:t>
            </a:r>
            <a:r>
              <a:rPr lang="de-DE" sz="900">
                <a:solidFill>
                  <a:schemeClr val="bg1"/>
                </a:solidFill>
              </a:rPr>
              <a:t> Sekretion von GLP-1 verantwortlich ist</a:t>
            </a:r>
          </a:p>
          <a:p>
            <a:pPr marL="177800" indent="-177800">
              <a:spcBef>
                <a:spcPts val="600"/>
              </a:spcBef>
              <a:buClr>
                <a:schemeClr val="accent2"/>
              </a:buClr>
              <a:buSzPct val="120000"/>
              <a:buFont typeface="Arial" panose="020B0604020202020204" pitchFamily="34" charset="0"/>
              <a:buChar char="•"/>
            </a:pPr>
            <a:r>
              <a:rPr lang="de-DE" sz="900">
                <a:solidFill>
                  <a:schemeClr val="bg1"/>
                </a:solidFill>
              </a:rPr>
              <a:t>Menschliche </a:t>
            </a:r>
            <a:r>
              <a:rPr lang="el-GR" sz="900" b="1">
                <a:solidFill>
                  <a:schemeClr val="bg1"/>
                </a:solidFill>
              </a:rPr>
              <a:t>β</a:t>
            </a:r>
            <a:r>
              <a:rPr lang="de-DE" sz="900" b="1">
                <a:solidFill>
                  <a:schemeClr val="bg1"/>
                </a:solidFill>
              </a:rPr>
              <a:t>-Zellen </a:t>
            </a:r>
            <a:r>
              <a:rPr lang="de-DE" sz="900">
                <a:solidFill>
                  <a:schemeClr val="bg1"/>
                </a:solidFill>
              </a:rPr>
              <a:t>bilden eine </a:t>
            </a:r>
            <a:r>
              <a:rPr lang="de-DE" sz="900" b="1">
                <a:solidFill>
                  <a:schemeClr val="bg1"/>
                </a:solidFill>
              </a:rPr>
              <a:t>heterogene Population </a:t>
            </a:r>
            <a:r>
              <a:rPr lang="de-DE" sz="900">
                <a:solidFill>
                  <a:schemeClr val="bg1"/>
                </a:solidFill>
              </a:rPr>
              <a:t>und können je nach Subpopulation </a:t>
            </a:r>
            <a:r>
              <a:rPr lang="de-DE" sz="900" b="1">
                <a:solidFill>
                  <a:schemeClr val="bg1"/>
                </a:solidFill>
              </a:rPr>
              <a:t>Unterschiede in der Menge des sezernierten Insulins </a:t>
            </a:r>
            <a:r>
              <a:rPr lang="de-DE" sz="900">
                <a:solidFill>
                  <a:schemeClr val="bg1"/>
                </a:solidFill>
              </a:rPr>
              <a:t>(INS) aufweisen</a:t>
            </a:r>
          </a:p>
          <a:p>
            <a:pPr marL="177800" indent="-177800">
              <a:spcBef>
                <a:spcPts val="600"/>
              </a:spcBef>
              <a:buClr>
                <a:schemeClr val="accent2"/>
              </a:buClr>
              <a:buSzPct val="120000"/>
              <a:buFont typeface="Arial" panose="020B0604020202020204" pitchFamily="34" charset="0"/>
              <a:buChar char="•"/>
            </a:pPr>
            <a:r>
              <a:rPr lang="de-DE" sz="900" b="1" err="1">
                <a:solidFill>
                  <a:schemeClr val="bg1"/>
                </a:solidFill>
              </a:rPr>
              <a:t>Urocortin</a:t>
            </a:r>
            <a:r>
              <a:rPr lang="de-DE" sz="900" b="1">
                <a:solidFill>
                  <a:schemeClr val="bg1"/>
                </a:solidFill>
              </a:rPr>
              <a:t> 3</a:t>
            </a:r>
            <a:r>
              <a:rPr lang="de-DE" sz="900">
                <a:solidFill>
                  <a:schemeClr val="bg1"/>
                </a:solidFill>
              </a:rPr>
              <a:t> (UCN3) wird zusammen mit INS ausgeschüttet und aktiviert die Freisetzung von </a:t>
            </a:r>
            <a:r>
              <a:rPr lang="de-DE" sz="900" b="1">
                <a:solidFill>
                  <a:schemeClr val="bg1"/>
                </a:solidFill>
              </a:rPr>
              <a:t>Somatostatin</a:t>
            </a:r>
            <a:r>
              <a:rPr lang="de-DE" sz="900">
                <a:solidFill>
                  <a:schemeClr val="bg1"/>
                </a:solidFill>
              </a:rPr>
              <a:t> (SST) durch </a:t>
            </a:r>
            <a:r>
              <a:rPr lang="el-GR" sz="900" b="1">
                <a:solidFill>
                  <a:schemeClr val="bg1"/>
                </a:solidFill>
              </a:rPr>
              <a:t>δ</a:t>
            </a:r>
            <a:r>
              <a:rPr lang="de-DE" sz="900" b="1">
                <a:solidFill>
                  <a:schemeClr val="bg1"/>
                </a:solidFill>
              </a:rPr>
              <a:t>-Zellen</a:t>
            </a:r>
            <a:r>
              <a:rPr lang="de-DE" sz="900">
                <a:solidFill>
                  <a:schemeClr val="bg1"/>
                </a:solidFill>
              </a:rPr>
              <a:t>. SST </a:t>
            </a:r>
            <a:r>
              <a:rPr lang="de-DE" sz="900" b="1">
                <a:solidFill>
                  <a:schemeClr val="bg1"/>
                </a:solidFill>
              </a:rPr>
              <a:t>inaktiviert die GCG- und INS-Ausschüttung </a:t>
            </a:r>
            <a:r>
              <a:rPr lang="de-DE" sz="900">
                <a:solidFill>
                  <a:schemeClr val="bg1"/>
                </a:solidFill>
              </a:rPr>
              <a:t>und schließt so den Kreislauf der </a:t>
            </a:r>
            <a:r>
              <a:rPr lang="de-DE" sz="900" err="1">
                <a:solidFill>
                  <a:schemeClr val="bg1"/>
                </a:solidFill>
              </a:rPr>
              <a:t>parakrinen</a:t>
            </a:r>
            <a:r>
              <a:rPr lang="de-DE" sz="900">
                <a:solidFill>
                  <a:schemeClr val="bg1"/>
                </a:solidFill>
              </a:rPr>
              <a:t> Signalübertragung zwischen den wichtigsten Inselzelltypen</a:t>
            </a:r>
          </a:p>
          <a:p>
            <a:pPr marL="177800" indent="-177800">
              <a:spcBef>
                <a:spcPts val="600"/>
              </a:spcBef>
              <a:buClr>
                <a:schemeClr val="accent2"/>
              </a:buClr>
              <a:buSzPct val="120000"/>
              <a:buFont typeface="Arial" panose="020B0604020202020204" pitchFamily="34" charset="0"/>
              <a:buChar char="•"/>
            </a:pPr>
            <a:r>
              <a:rPr lang="de-DE" sz="900">
                <a:solidFill>
                  <a:schemeClr val="bg1"/>
                </a:solidFill>
              </a:rPr>
              <a:t>Obwohl weniger gut erforscht, tragen auch die weniger bedeutenden Inselzelltypen zur Regulierung der Hormonausschüttung in den Inseln bei. Das von </a:t>
            </a:r>
            <a:r>
              <a:rPr lang="el-GR" sz="900" b="1">
                <a:solidFill>
                  <a:schemeClr val="bg1"/>
                </a:solidFill>
              </a:rPr>
              <a:t>γ</a:t>
            </a:r>
            <a:r>
              <a:rPr lang="de-DE" sz="900" b="1">
                <a:solidFill>
                  <a:schemeClr val="bg1"/>
                </a:solidFill>
              </a:rPr>
              <a:t>-Zellen </a:t>
            </a:r>
            <a:r>
              <a:rPr lang="de-DE" sz="900">
                <a:solidFill>
                  <a:schemeClr val="bg1"/>
                </a:solidFill>
              </a:rPr>
              <a:t>ausgeschüttete </a:t>
            </a:r>
            <a:r>
              <a:rPr lang="de-DE" sz="900" b="1">
                <a:solidFill>
                  <a:schemeClr val="bg1"/>
                </a:solidFill>
              </a:rPr>
              <a:t>Pankreaspolypeptid</a:t>
            </a:r>
            <a:r>
              <a:rPr lang="de-DE" sz="900">
                <a:solidFill>
                  <a:schemeClr val="bg1"/>
                </a:solidFill>
              </a:rPr>
              <a:t> (PP) </a:t>
            </a:r>
            <a:r>
              <a:rPr lang="de-DE" sz="900" b="1">
                <a:solidFill>
                  <a:schemeClr val="bg1"/>
                </a:solidFill>
              </a:rPr>
              <a:t>unterdrückt</a:t>
            </a:r>
            <a:r>
              <a:rPr lang="de-DE" sz="900">
                <a:solidFill>
                  <a:schemeClr val="bg1"/>
                </a:solidFill>
              </a:rPr>
              <a:t> sowohl die </a:t>
            </a:r>
            <a:r>
              <a:rPr lang="de-DE" sz="900" b="1">
                <a:solidFill>
                  <a:schemeClr val="bg1"/>
                </a:solidFill>
              </a:rPr>
              <a:t>GCG-</a:t>
            </a:r>
            <a:r>
              <a:rPr lang="de-DE" sz="900">
                <a:solidFill>
                  <a:schemeClr val="bg1"/>
                </a:solidFill>
              </a:rPr>
              <a:t> als auch die </a:t>
            </a:r>
            <a:r>
              <a:rPr lang="de-DE" sz="900" b="1">
                <a:solidFill>
                  <a:schemeClr val="bg1"/>
                </a:solidFill>
              </a:rPr>
              <a:t>SST-Freisetzung</a:t>
            </a:r>
            <a:r>
              <a:rPr lang="de-DE" sz="900">
                <a:solidFill>
                  <a:schemeClr val="bg1"/>
                </a:solidFill>
              </a:rPr>
              <a:t>, und</a:t>
            </a:r>
          </a:p>
          <a:p>
            <a:pPr marL="177800" indent="-177800">
              <a:spcBef>
                <a:spcPts val="600"/>
              </a:spcBef>
              <a:buClr>
                <a:schemeClr val="accent2"/>
              </a:buClr>
              <a:buSzPct val="120000"/>
              <a:buFont typeface="Arial" panose="020B0604020202020204" pitchFamily="34" charset="0"/>
              <a:buChar char="•"/>
            </a:pPr>
            <a:r>
              <a:rPr lang="de-DE" sz="900" b="1">
                <a:solidFill>
                  <a:schemeClr val="bg1"/>
                </a:solidFill>
              </a:rPr>
              <a:t>Ghrelin</a:t>
            </a:r>
            <a:r>
              <a:rPr lang="de-DE" sz="900">
                <a:solidFill>
                  <a:schemeClr val="bg1"/>
                </a:solidFill>
              </a:rPr>
              <a:t> (GHRL), das von </a:t>
            </a:r>
            <a:r>
              <a:rPr lang="el-GR" sz="900" b="1">
                <a:solidFill>
                  <a:schemeClr val="bg1"/>
                </a:solidFill>
              </a:rPr>
              <a:t>ε</a:t>
            </a:r>
            <a:r>
              <a:rPr lang="de-DE" sz="900" b="1">
                <a:solidFill>
                  <a:schemeClr val="bg1"/>
                </a:solidFill>
              </a:rPr>
              <a:t>-Zellen </a:t>
            </a:r>
            <a:r>
              <a:rPr lang="de-DE" sz="900">
                <a:solidFill>
                  <a:schemeClr val="bg1"/>
                </a:solidFill>
              </a:rPr>
              <a:t>produziert wird, scheint SST zu aktivieren und die INS-Freisetzung zu hemmen</a:t>
            </a:r>
          </a:p>
        </p:txBody>
      </p:sp>
      <p:sp>
        <p:nvSpPr>
          <p:cNvPr id="18" name="!!b2">
            <a:extLst>
              <a:ext uri="{FF2B5EF4-FFF2-40B4-BE49-F238E27FC236}">
                <a16:creationId xmlns:a16="http://schemas.microsoft.com/office/drawing/2014/main" id="{457BBA7C-C12C-D291-5355-4B662D263B93}"/>
              </a:ext>
            </a:extLst>
          </p:cNvPr>
          <p:cNvSpPr/>
          <p:nvPr/>
        </p:nvSpPr>
        <p:spPr>
          <a:xfrm>
            <a:off x="400473" y="1089529"/>
            <a:ext cx="3970398" cy="3274155"/>
          </a:xfrm>
          <a:prstGeom prst="rect">
            <a:avLst/>
          </a:prstGeom>
          <a:no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endParaRPr>
          </a:p>
        </p:txBody>
      </p:sp>
    </p:spTree>
    <p:extLst>
      <p:ext uri="{BB962C8B-B14F-4D97-AF65-F5344CB8AC3E}">
        <p14:creationId xmlns:p14="http://schemas.microsoft.com/office/powerpoint/2010/main" val="17661274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3614A872-1A0C-7413-18B1-796079C4F1C2}"/>
              </a:ext>
            </a:extLst>
          </p:cNvPr>
          <p:cNvSpPr txBox="1">
            <a:spLocks/>
          </p:cNvSpPr>
          <p:nvPr/>
        </p:nvSpPr>
        <p:spPr>
          <a:xfrm>
            <a:off x="325169" y="115446"/>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Insulinausschüttung beim Stoffwechselgesunden –      Basale Sekretion in der Betazelle</a:t>
            </a:r>
          </a:p>
        </p:txBody>
      </p:sp>
      <p:sp>
        <p:nvSpPr>
          <p:cNvPr id="8" name="Freeform 11">
            <a:extLst>
              <a:ext uri="{FF2B5EF4-FFF2-40B4-BE49-F238E27FC236}">
                <a16:creationId xmlns:a16="http://schemas.microsoft.com/office/drawing/2014/main" id="{F3B76F2B-087F-96AD-858F-425096908E6E}"/>
              </a:ext>
            </a:extLst>
          </p:cNvPr>
          <p:cNvSpPr>
            <a:spLocks/>
          </p:cNvSpPr>
          <p:nvPr/>
        </p:nvSpPr>
        <p:spPr bwMode="auto">
          <a:xfrm>
            <a:off x="2141935" y="2409825"/>
            <a:ext cx="4914900" cy="1701404"/>
          </a:xfrm>
          <a:custGeom>
            <a:avLst/>
            <a:gdLst>
              <a:gd name="T0" fmla="*/ 0 w 4128"/>
              <a:gd name="T1" fmla="*/ 136 h 1429"/>
              <a:gd name="T2" fmla="*/ 1043 w 4128"/>
              <a:gd name="T3" fmla="*/ 1270 h 1429"/>
              <a:gd name="T4" fmla="*/ 3311 w 4128"/>
              <a:gd name="T5" fmla="*/ 1089 h 1429"/>
              <a:gd name="T6" fmla="*/ 4128 w 4128"/>
              <a:gd name="T7" fmla="*/ 0 h 1429"/>
            </a:gdLst>
            <a:ahLst/>
            <a:cxnLst>
              <a:cxn ang="0">
                <a:pos x="T0" y="T1"/>
              </a:cxn>
              <a:cxn ang="0">
                <a:pos x="T2" y="T3"/>
              </a:cxn>
              <a:cxn ang="0">
                <a:pos x="T4" y="T5"/>
              </a:cxn>
              <a:cxn ang="0">
                <a:pos x="T6" y="T7"/>
              </a:cxn>
            </a:cxnLst>
            <a:rect l="0" t="0" r="r" b="b"/>
            <a:pathLst>
              <a:path w="4128" h="1429">
                <a:moveTo>
                  <a:pt x="0" y="136"/>
                </a:moveTo>
                <a:cubicBezTo>
                  <a:pt x="245" y="623"/>
                  <a:pt x="491" y="1111"/>
                  <a:pt x="1043" y="1270"/>
                </a:cubicBezTo>
                <a:cubicBezTo>
                  <a:pt x="1595" y="1429"/>
                  <a:pt x="2797" y="1301"/>
                  <a:pt x="3311" y="1089"/>
                </a:cubicBezTo>
                <a:cubicBezTo>
                  <a:pt x="3825" y="877"/>
                  <a:pt x="3976" y="438"/>
                  <a:pt x="4128" y="0"/>
                </a:cubicBezTo>
              </a:path>
            </a:pathLst>
          </a:custGeom>
          <a:noFill/>
          <a:ln w="57150" cmpd="sng">
            <a:solidFill>
              <a:schemeClr val="bg2">
                <a:lumMod val="50000"/>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nvGrpSpPr>
          <p:cNvPr id="9" name="Group 22">
            <a:extLst>
              <a:ext uri="{FF2B5EF4-FFF2-40B4-BE49-F238E27FC236}">
                <a16:creationId xmlns:a16="http://schemas.microsoft.com/office/drawing/2014/main" id="{3678F384-1D67-8857-BD6C-927D6EB5C8E4}"/>
              </a:ext>
            </a:extLst>
          </p:cNvPr>
          <p:cNvGrpSpPr>
            <a:grpSpLocks/>
          </p:cNvGrpSpPr>
          <p:nvPr/>
        </p:nvGrpSpPr>
        <p:grpSpPr bwMode="auto">
          <a:xfrm>
            <a:off x="3059906" y="3489723"/>
            <a:ext cx="325041" cy="325040"/>
            <a:chOff x="1609" y="2793"/>
            <a:chExt cx="446" cy="426"/>
          </a:xfrm>
        </p:grpSpPr>
        <p:sp>
          <p:nvSpPr>
            <p:cNvPr id="10" name="Freeform 23">
              <a:extLst>
                <a:ext uri="{FF2B5EF4-FFF2-40B4-BE49-F238E27FC236}">
                  <a16:creationId xmlns:a16="http://schemas.microsoft.com/office/drawing/2014/main" id="{8866C6E2-7C18-1C14-A02F-8936F90E62E2}"/>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1" name="Oval 24">
              <a:extLst>
                <a:ext uri="{FF2B5EF4-FFF2-40B4-BE49-F238E27FC236}">
                  <a16:creationId xmlns:a16="http://schemas.microsoft.com/office/drawing/2014/main" id="{80D1A76A-467E-91D7-5898-EF223A74852E}"/>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12" name="Group 40">
            <a:extLst>
              <a:ext uri="{FF2B5EF4-FFF2-40B4-BE49-F238E27FC236}">
                <a16:creationId xmlns:a16="http://schemas.microsoft.com/office/drawing/2014/main" id="{9174E232-F005-6405-6205-5DD70999B841}"/>
              </a:ext>
            </a:extLst>
          </p:cNvPr>
          <p:cNvGrpSpPr>
            <a:grpSpLocks/>
          </p:cNvGrpSpPr>
          <p:nvPr/>
        </p:nvGrpSpPr>
        <p:grpSpPr bwMode="auto">
          <a:xfrm>
            <a:off x="3330179" y="3587354"/>
            <a:ext cx="325040" cy="325040"/>
            <a:chOff x="1609" y="2793"/>
            <a:chExt cx="446" cy="426"/>
          </a:xfrm>
        </p:grpSpPr>
        <p:sp>
          <p:nvSpPr>
            <p:cNvPr id="13" name="Freeform 41">
              <a:extLst>
                <a:ext uri="{FF2B5EF4-FFF2-40B4-BE49-F238E27FC236}">
                  <a16:creationId xmlns:a16="http://schemas.microsoft.com/office/drawing/2014/main" id="{78B27D20-92E2-DD58-A109-B1C9DAF1567C}"/>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4" name="Oval 42">
              <a:extLst>
                <a:ext uri="{FF2B5EF4-FFF2-40B4-BE49-F238E27FC236}">
                  <a16:creationId xmlns:a16="http://schemas.microsoft.com/office/drawing/2014/main" id="{11825FF0-A3B8-613B-A4DE-1CF2015E9122}"/>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15" name="Group 43">
            <a:extLst>
              <a:ext uri="{FF2B5EF4-FFF2-40B4-BE49-F238E27FC236}">
                <a16:creationId xmlns:a16="http://schemas.microsoft.com/office/drawing/2014/main" id="{87C018A4-2BF7-6688-D6EB-6CD0D0D48557}"/>
              </a:ext>
            </a:extLst>
          </p:cNvPr>
          <p:cNvGrpSpPr>
            <a:grpSpLocks/>
          </p:cNvGrpSpPr>
          <p:nvPr/>
        </p:nvGrpSpPr>
        <p:grpSpPr bwMode="auto">
          <a:xfrm>
            <a:off x="3545681" y="3640931"/>
            <a:ext cx="325041" cy="325041"/>
            <a:chOff x="1609" y="2793"/>
            <a:chExt cx="446" cy="426"/>
          </a:xfrm>
        </p:grpSpPr>
        <p:sp>
          <p:nvSpPr>
            <p:cNvPr id="16" name="Freeform 44">
              <a:extLst>
                <a:ext uri="{FF2B5EF4-FFF2-40B4-BE49-F238E27FC236}">
                  <a16:creationId xmlns:a16="http://schemas.microsoft.com/office/drawing/2014/main" id="{A160EAC6-67F7-B822-1B20-EF099733A8E1}"/>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7" name="Oval 45">
              <a:extLst>
                <a:ext uri="{FF2B5EF4-FFF2-40B4-BE49-F238E27FC236}">
                  <a16:creationId xmlns:a16="http://schemas.microsoft.com/office/drawing/2014/main" id="{1F89CEBF-55FD-FAE4-B2FB-CA917FAEE1E6}"/>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18" name="Group 46">
            <a:extLst>
              <a:ext uri="{FF2B5EF4-FFF2-40B4-BE49-F238E27FC236}">
                <a16:creationId xmlns:a16="http://schemas.microsoft.com/office/drawing/2014/main" id="{454F350F-ADD6-CDC6-9DB8-4140C6DFAE24}"/>
              </a:ext>
            </a:extLst>
          </p:cNvPr>
          <p:cNvGrpSpPr>
            <a:grpSpLocks/>
          </p:cNvGrpSpPr>
          <p:nvPr/>
        </p:nvGrpSpPr>
        <p:grpSpPr bwMode="auto">
          <a:xfrm>
            <a:off x="3815954" y="3651648"/>
            <a:ext cx="325040" cy="325040"/>
            <a:chOff x="1609" y="2793"/>
            <a:chExt cx="446" cy="426"/>
          </a:xfrm>
        </p:grpSpPr>
        <p:sp>
          <p:nvSpPr>
            <p:cNvPr id="19" name="Freeform 47">
              <a:extLst>
                <a:ext uri="{FF2B5EF4-FFF2-40B4-BE49-F238E27FC236}">
                  <a16:creationId xmlns:a16="http://schemas.microsoft.com/office/drawing/2014/main" id="{1AEB4B11-3D15-05FC-A271-FD2B499901EA}"/>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20" name="Oval 48">
              <a:extLst>
                <a:ext uri="{FF2B5EF4-FFF2-40B4-BE49-F238E27FC236}">
                  <a16:creationId xmlns:a16="http://schemas.microsoft.com/office/drawing/2014/main" id="{BD91A609-D4DE-C9F7-6DA7-514FF7CE6621}"/>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21" name="Group 49">
            <a:extLst>
              <a:ext uri="{FF2B5EF4-FFF2-40B4-BE49-F238E27FC236}">
                <a16:creationId xmlns:a16="http://schemas.microsoft.com/office/drawing/2014/main" id="{BB1F6083-B417-D54E-4351-EB66AE7163D8}"/>
              </a:ext>
            </a:extLst>
          </p:cNvPr>
          <p:cNvGrpSpPr>
            <a:grpSpLocks/>
          </p:cNvGrpSpPr>
          <p:nvPr/>
        </p:nvGrpSpPr>
        <p:grpSpPr bwMode="auto">
          <a:xfrm>
            <a:off x="4086225" y="3651648"/>
            <a:ext cx="325041" cy="325040"/>
            <a:chOff x="1609" y="2793"/>
            <a:chExt cx="446" cy="426"/>
          </a:xfrm>
        </p:grpSpPr>
        <p:sp>
          <p:nvSpPr>
            <p:cNvPr id="22" name="Freeform 50">
              <a:extLst>
                <a:ext uri="{FF2B5EF4-FFF2-40B4-BE49-F238E27FC236}">
                  <a16:creationId xmlns:a16="http://schemas.microsoft.com/office/drawing/2014/main" id="{31EE670A-8D0E-403F-B5AC-79AB2CBA40A3}"/>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23" name="Oval 51">
              <a:extLst>
                <a:ext uri="{FF2B5EF4-FFF2-40B4-BE49-F238E27FC236}">
                  <a16:creationId xmlns:a16="http://schemas.microsoft.com/office/drawing/2014/main" id="{76AF86A1-E3C1-DE33-1AF9-BFFD097CDD0D}"/>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24" name="Group 52">
            <a:extLst>
              <a:ext uri="{FF2B5EF4-FFF2-40B4-BE49-F238E27FC236}">
                <a16:creationId xmlns:a16="http://schemas.microsoft.com/office/drawing/2014/main" id="{8F8AB4E8-2EBF-F108-A344-4D6AD9BAEF24}"/>
              </a:ext>
            </a:extLst>
          </p:cNvPr>
          <p:cNvGrpSpPr>
            <a:grpSpLocks/>
          </p:cNvGrpSpPr>
          <p:nvPr/>
        </p:nvGrpSpPr>
        <p:grpSpPr bwMode="auto">
          <a:xfrm>
            <a:off x="4356498" y="3651648"/>
            <a:ext cx="325040" cy="325040"/>
            <a:chOff x="1609" y="2793"/>
            <a:chExt cx="446" cy="426"/>
          </a:xfrm>
        </p:grpSpPr>
        <p:sp>
          <p:nvSpPr>
            <p:cNvPr id="25" name="Freeform 53">
              <a:extLst>
                <a:ext uri="{FF2B5EF4-FFF2-40B4-BE49-F238E27FC236}">
                  <a16:creationId xmlns:a16="http://schemas.microsoft.com/office/drawing/2014/main" id="{1C3B0AB3-C8D9-7157-25E0-C8CB36F500AD}"/>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26" name="Oval 54">
              <a:extLst>
                <a:ext uri="{FF2B5EF4-FFF2-40B4-BE49-F238E27FC236}">
                  <a16:creationId xmlns:a16="http://schemas.microsoft.com/office/drawing/2014/main" id="{05EAB62C-FDF7-F731-4FD3-4567F30F47E3}"/>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27" name="Group 55">
            <a:extLst>
              <a:ext uri="{FF2B5EF4-FFF2-40B4-BE49-F238E27FC236}">
                <a16:creationId xmlns:a16="http://schemas.microsoft.com/office/drawing/2014/main" id="{874F3FB2-A413-2A1A-F8FE-22A28AABF255}"/>
              </a:ext>
            </a:extLst>
          </p:cNvPr>
          <p:cNvGrpSpPr>
            <a:grpSpLocks/>
          </p:cNvGrpSpPr>
          <p:nvPr/>
        </p:nvGrpSpPr>
        <p:grpSpPr bwMode="auto">
          <a:xfrm>
            <a:off x="4625579" y="3630217"/>
            <a:ext cx="325040" cy="325040"/>
            <a:chOff x="1609" y="2793"/>
            <a:chExt cx="446" cy="426"/>
          </a:xfrm>
        </p:grpSpPr>
        <p:sp>
          <p:nvSpPr>
            <p:cNvPr id="28" name="Freeform 56">
              <a:extLst>
                <a:ext uri="{FF2B5EF4-FFF2-40B4-BE49-F238E27FC236}">
                  <a16:creationId xmlns:a16="http://schemas.microsoft.com/office/drawing/2014/main" id="{23A1279A-80D4-0E45-AB83-90CDD512705F}"/>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29" name="Oval 57">
              <a:extLst>
                <a:ext uri="{FF2B5EF4-FFF2-40B4-BE49-F238E27FC236}">
                  <a16:creationId xmlns:a16="http://schemas.microsoft.com/office/drawing/2014/main" id="{94B6E38F-0455-84C3-1D4D-F9D5D38F7236}"/>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30" name="Group 58">
            <a:extLst>
              <a:ext uri="{FF2B5EF4-FFF2-40B4-BE49-F238E27FC236}">
                <a16:creationId xmlns:a16="http://schemas.microsoft.com/office/drawing/2014/main" id="{CBD98656-A5E8-77D2-BD43-FA10EAD55D9E}"/>
              </a:ext>
            </a:extLst>
          </p:cNvPr>
          <p:cNvGrpSpPr>
            <a:grpSpLocks/>
          </p:cNvGrpSpPr>
          <p:nvPr/>
        </p:nvGrpSpPr>
        <p:grpSpPr bwMode="auto">
          <a:xfrm>
            <a:off x="6441281" y="2842023"/>
            <a:ext cx="325041" cy="325040"/>
            <a:chOff x="1609" y="2793"/>
            <a:chExt cx="446" cy="426"/>
          </a:xfrm>
        </p:grpSpPr>
        <p:sp>
          <p:nvSpPr>
            <p:cNvPr id="31" name="Freeform 59">
              <a:extLst>
                <a:ext uri="{FF2B5EF4-FFF2-40B4-BE49-F238E27FC236}">
                  <a16:creationId xmlns:a16="http://schemas.microsoft.com/office/drawing/2014/main" id="{67CA8A8E-FD91-F034-E635-C96FD5A4FE58}"/>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32" name="Oval 60">
              <a:extLst>
                <a:ext uri="{FF2B5EF4-FFF2-40B4-BE49-F238E27FC236}">
                  <a16:creationId xmlns:a16="http://schemas.microsoft.com/office/drawing/2014/main" id="{83CA3B53-39C7-65EE-303A-16BA4FE97ECA}"/>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33" name="Group 61">
            <a:extLst>
              <a:ext uri="{FF2B5EF4-FFF2-40B4-BE49-F238E27FC236}">
                <a16:creationId xmlns:a16="http://schemas.microsoft.com/office/drawing/2014/main" id="{AE293477-7B8F-2D3C-5B3D-4E362B162F2C}"/>
              </a:ext>
            </a:extLst>
          </p:cNvPr>
          <p:cNvGrpSpPr>
            <a:grpSpLocks/>
          </p:cNvGrpSpPr>
          <p:nvPr/>
        </p:nvGrpSpPr>
        <p:grpSpPr bwMode="auto">
          <a:xfrm>
            <a:off x="6290073" y="3057525"/>
            <a:ext cx="325040" cy="325041"/>
            <a:chOff x="1609" y="2793"/>
            <a:chExt cx="446" cy="426"/>
          </a:xfrm>
        </p:grpSpPr>
        <p:sp>
          <p:nvSpPr>
            <p:cNvPr id="34" name="Freeform 62">
              <a:extLst>
                <a:ext uri="{FF2B5EF4-FFF2-40B4-BE49-F238E27FC236}">
                  <a16:creationId xmlns:a16="http://schemas.microsoft.com/office/drawing/2014/main" id="{43AE115E-795B-7485-B358-2E41D4E39633}"/>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35" name="Oval 63">
              <a:extLst>
                <a:ext uri="{FF2B5EF4-FFF2-40B4-BE49-F238E27FC236}">
                  <a16:creationId xmlns:a16="http://schemas.microsoft.com/office/drawing/2014/main" id="{DC7D3283-4408-44E5-D878-DB6B72BA8549}"/>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36" name="Group 64">
            <a:extLst>
              <a:ext uri="{FF2B5EF4-FFF2-40B4-BE49-F238E27FC236}">
                <a16:creationId xmlns:a16="http://schemas.microsoft.com/office/drawing/2014/main" id="{C4DB0D0C-10F1-C653-F70C-BEB62400B911}"/>
              </a:ext>
            </a:extLst>
          </p:cNvPr>
          <p:cNvGrpSpPr>
            <a:grpSpLocks/>
          </p:cNvGrpSpPr>
          <p:nvPr/>
        </p:nvGrpSpPr>
        <p:grpSpPr bwMode="auto">
          <a:xfrm>
            <a:off x="4895850" y="3598069"/>
            <a:ext cx="325041" cy="325041"/>
            <a:chOff x="1609" y="2793"/>
            <a:chExt cx="446" cy="426"/>
          </a:xfrm>
        </p:grpSpPr>
        <p:sp>
          <p:nvSpPr>
            <p:cNvPr id="37" name="Freeform 65">
              <a:extLst>
                <a:ext uri="{FF2B5EF4-FFF2-40B4-BE49-F238E27FC236}">
                  <a16:creationId xmlns:a16="http://schemas.microsoft.com/office/drawing/2014/main" id="{778CC342-AEF8-C330-1201-1F42187AA9D8}"/>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38" name="Oval 66">
              <a:extLst>
                <a:ext uri="{FF2B5EF4-FFF2-40B4-BE49-F238E27FC236}">
                  <a16:creationId xmlns:a16="http://schemas.microsoft.com/office/drawing/2014/main" id="{2F36E690-590C-D851-E59C-7A82E7F5C827}"/>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39" name="Group 67">
            <a:extLst>
              <a:ext uri="{FF2B5EF4-FFF2-40B4-BE49-F238E27FC236}">
                <a16:creationId xmlns:a16="http://schemas.microsoft.com/office/drawing/2014/main" id="{BDC593DB-45E3-C521-A18A-1F7F500BAA28}"/>
              </a:ext>
            </a:extLst>
          </p:cNvPr>
          <p:cNvGrpSpPr>
            <a:grpSpLocks/>
          </p:cNvGrpSpPr>
          <p:nvPr/>
        </p:nvGrpSpPr>
        <p:grpSpPr bwMode="auto">
          <a:xfrm>
            <a:off x="6581775" y="2550319"/>
            <a:ext cx="325041" cy="325041"/>
            <a:chOff x="1609" y="2793"/>
            <a:chExt cx="446" cy="426"/>
          </a:xfrm>
        </p:grpSpPr>
        <p:sp>
          <p:nvSpPr>
            <p:cNvPr id="40" name="Freeform 68">
              <a:extLst>
                <a:ext uri="{FF2B5EF4-FFF2-40B4-BE49-F238E27FC236}">
                  <a16:creationId xmlns:a16="http://schemas.microsoft.com/office/drawing/2014/main" id="{4EE4166A-0DB7-C82D-BF1E-63BB7333092B}"/>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1" name="Oval 69">
              <a:extLst>
                <a:ext uri="{FF2B5EF4-FFF2-40B4-BE49-F238E27FC236}">
                  <a16:creationId xmlns:a16="http://schemas.microsoft.com/office/drawing/2014/main" id="{EFC3641C-F7F2-ECDB-2D75-0314BDFED674}"/>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sp>
        <p:nvSpPr>
          <p:cNvPr id="42" name="Freeform 71">
            <a:extLst>
              <a:ext uri="{FF2B5EF4-FFF2-40B4-BE49-F238E27FC236}">
                <a16:creationId xmlns:a16="http://schemas.microsoft.com/office/drawing/2014/main" id="{D864DA2F-59EF-8987-DC39-8FEEB16E58E8}"/>
              </a:ext>
            </a:extLst>
          </p:cNvPr>
          <p:cNvSpPr>
            <a:spLocks/>
          </p:cNvSpPr>
          <p:nvPr/>
        </p:nvSpPr>
        <p:spPr bwMode="auto">
          <a:xfrm>
            <a:off x="5166123" y="3543300"/>
            <a:ext cx="325040" cy="325041"/>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3" name="Oval 72">
            <a:extLst>
              <a:ext uri="{FF2B5EF4-FFF2-40B4-BE49-F238E27FC236}">
                <a16:creationId xmlns:a16="http://schemas.microsoft.com/office/drawing/2014/main" id="{6876D81F-BADE-0ABD-9C74-45A2BC83F984}"/>
              </a:ext>
            </a:extLst>
          </p:cNvPr>
          <p:cNvSpPr>
            <a:spLocks noChangeArrowheads="1"/>
          </p:cNvSpPr>
          <p:nvPr/>
        </p:nvSpPr>
        <p:spPr bwMode="auto">
          <a:xfrm>
            <a:off x="5285185" y="3669506"/>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4" name="Oval 75">
            <a:extLst>
              <a:ext uri="{FF2B5EF4-FFF2-40B4-BE49-F238E27FC236}">
                <a16:creationId xmlns:a16="http://schemas.microsoft.com/office/drawing/2014/main" id="{B31480CE-2709-0E5C-0272-72A217EEB809}"/>
              </a:ext>
            </a:extLst>
          </p:cNvPr>
          <p:cNvSpPr>
            <a:spLocks noChangeArrowheads="1"/>
          </p:cNvSpPr>
          <p:nvPr/>
        </p:nvSpPr>
        <p:spPr bwMode="auto">
          <a:xfrm>
            <a:off x="5651897" y="4192191"/>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5" name="Oval 78">
            <a:extLst>
              <a:ext uri="{FF2B5EF4-FFF2-40B4-BE49-F238E27FC236}">
                <a16:creationId xmlns:a16="http://schemas.microsoft.com/office/drawing/2014/main" id="{A8FBCC50-A4EE-1EDF-B811-1B56091132BB}"/>
              </a:ext>
            </a:extLst>
          </p:cNvPr>
          <p:cNvSpPr>
            <a:spLocks noChangeArrowheads="1"/>
          </p:cNvSpPr>
          <p:nvPr/>
        </p:nvSpPr>
        <p:spPr bwMode="auto">
          <a:xfrm>
            <a:off x="6569869" y="4137422"/>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6" name="Oval 79">
            <a:extLst>
              <a:ext uri="{FF2B5EF4-FFF2-40B4-BE49-F238E27FC236}">
                <a16:creationId xmlns:a16="http://schemas.microsoft.com/office/drawing/2014/main" id="{B84FE9E5-6177-772A-BD8A-7D1C63398F8A}"/>
              </a:ext>
            </a:extLst>
          </p:cNvPr>
          <p:cNvSpPr>
            <a:spLocks noChangeArrowheads="1"/>
          </p:cNvSpPr>
          <p:nvPr/>
        </p:nvSpPr>
        <p:spPr bwMode="auto">
          <a:xfrm>
            <a:off x="6624637" y="3489722"/>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altLang="de-DE" sz="1350">
              <a:solidFill>
                <a:srgbClr val="000000"/>
              </a:solidFill>
              <a:latin typeface="Arial" panose="020B0604020202020204" pitchFamily="34" charset="0"/>
              <a:cs typeface="Arial" panose="020B0604020202020204" pitchFamily="34" charset="0"/>
            </a:endParaRPr>
          </a:p>
        </p:txBody>
      </p:sp>
      <p:grpSp>
        <p:nvGrpSpPr>
          <p:cNvPr id="47" name="Group 82">
            <a:extLst>
              <a:ext uri="{FF2B5EF4-FFF2-40B4-BE49-F238E27FC236}">
                <a16:creationId xmlns:a16="http://schemas.microsoft.com/office/drawing/2014/main" id="{D1B34BE8-8BDD-06FB-062E-42C0E50DD852}"/>
              </a:ext>
            </a:extLst>
          </p:cNvPr>
          <p:cNvGrpSpPr>
            <a:grpSpLocks/>
          </p:cNvGrpSpPr>
          <p:nvPr/>
        </p:nvGrpSpPr>
        <p:grpSpPr bwMode="auto">
          <a:xfrm>
            <a:off x="3600450" y="2031206"/>
            <a:ext cx="325041" cy="325041"/>
            <a:chOff x="1609" y="2793"/>
            <a:chExt cx="446" cy="426"/>
          </a:xfrm>
        </p:grpSpPr>
        <p:sp>
          <p:nvSpPr>
            <p:cNvPr id="48" name="Freeform 83">
              <a:extLst>
                <a:ext uri="{FF2B5EF4-FFF2-40B4-BE49-F238E27FC236}">
                  <a16:creationId xmlns:a16="http://schemas.microsoft.com/office/drawing/2014/main" id="{17DD84C7-2E55-4F17-705F-7A58E5F0763F}"/>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9" name="Oval 84">
              <a:extLst>
                <a:ext uri="{FF2B5EF4-FFF2-40B4-BE49-F238E27FC236}">
                  <a16:creationId xmlns:a16="http://schemas.microsoft.com/office/drawing/2014/main" id="{B99E14DB-A7A9-9DF3-A5BD-5CB7085EF482}"/>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50" name="Group 85">
            <a:extLst>
              <a:ext uri="{FF2B5EF4-FFF2-40B4-BE49-F238E27FC236}">
                <a16:creationId xmlns:a16="http://schemas.microsoft.com/office/drawing/2014/main" id="{6D5A8C0E-C57E-DFE7-242D-C77353E1237C}"/>
              </a:ext>
            </a:extLst>
          </p:cNvPr>
          <p:cNvGrpSpPr>
            <a:grpSpLocks/>
          </p:cNvGrpSpPr>
          <p:nvPr/>
        </p:nvGrpSpPr>
        <p:grpSpPr bwMode="auto">
          <a:xfrm>
            <a:off x="2897981" y="2356248"/>
            <a:ext cx="325041" cy="325040"/>
            <a:chOff x="1609" y="2793"/>
            <a:chExt cx="446" cy="426"/>
          </a:xfrm>
        </p:grpSpPr>
        <p:sp>
          <p:nvSpPr>
            <p:cNvPr id="51" name="Freeform 86">
              <a:extLst>
                <a:ext uri="{FF2B5EF4-FFF2-40B4-BE49-F238E27FC236}">
                  <a16:creationId xmlns:a16="http://schemas.microsoft.com/office/drawing/2014/main" id="{FBA17BD6-451F-B147-1D9A-2F30D6705611}"/>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52" name="Oval 87">
              <a:extLst>
                <a:ext uri="{FF2B5EF4-FFF2-40B4-BE49-F238E27FC236}">
                  <a16:creationId xmlns:a16="http://schemas.microsoft.com/office/drawing/2014/main" id="{4A547CC5-4294-FA74-8F90-D9BC807D0417}"/>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53" name="Group 88">
            <a:extLst>
              <a:ext uri="{FF2B5EF4-FFF2-40B4-BE49-F238E27FC236}">
                <a16:creationId xmlns:a16="http://schemas.microsoft.com/office/drawing/2014/main" id="{6AD4C235-8F46-62B7-B020-F34ABB3E20C7}"/>
              </a:ext>
            </a:extLst>
          </p:cNvPr>
          <p:cNvGrpSpPr>
            <a:grpSpLocks/>
          </p:cNvGrpSpPr>
          <p:nvPr/>
        </p:nvGrpSpPr>
        <p:grpSpPr bwMode="auto">
          <a:xfrm>
            <a:off x="4193381" y="2409825"/>
            <a:ext cx="325041" cy="325041"/>
            <a:chOff x="1609" y="2793"/>
            <a:chExt cx="446" cy="426"/>
          </a:xfrm>
        </p:grpSpPr>
        <p:sp>
          <p:nvSpPr>
            <p:cNvPr id="54" name="Freeform 89">
              <a:extLst>
                <a:ext uri="{FF2B5EF4-FFF2-40B4-BE49-F238E27FC236}">
                  <a16:creationId xmlns:a16="http://schemas.microsoft.com/office/drawing/2014/main" id="{F6BDA2E4-FB64-3A62-B0B1-EF94C0858151}"/>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55" name="Oval 90">
              <a:extLst>
                <a:ext uri="{FF2B5EF4-FFF2-40B4-BE49-F238E27FC236}">
                  <a16:creationId xmlns:a16="http://schemas.microsoft.com/office/drawing/2014/main" id="{6C05FB75-7A31-7AFC-C4EB-003213C76C39}"/>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56" name="Group 91">
            <a:extLst>
              <a:ext uri="{FF2B5EF4-FFF2-40B4-BE49-F238E27FC236}">
                <a16:creationId xmlns:a16="http://schemas.microsoft.com/office/drawing/2014/main" id="{9D98790E-4BC2-F46C-5033-95D7D9BCD710}"/>
              </a:ext>
            </a:extLst>
          </p:cNvPr>
          <p:cNvGrpSpPr>
            <a:grpSpLocks/>
          </p:cNvGrpSpPr>
          <p:nvPr/>
        </p:nvGrpSpPr>
        <p:grpSpPr bwMode="auto">
          <a:xfrm>
            <a:off x="3330179" y="2356248"/>
            <a:ext cx="325040" cy="325040"/>
            <a:chOff x="1609" y="2793"/>
            <a:chExt cx="446" cy="426"/>
          </a:xfrm>
        </p:grpSpPr>
        <p:sp>
          <p:nvSpPr>
            <p:cNvPr id="57" name="Freeform 92">
              <a:extLst>
                <a:ext uri="{FF2B5EF4-FFF2-40B4-BE49-F238E27FC236}">
                  <a16:creationId xmlns:a16="http://schemas.microsoft.com/office/drawing/2014/main" id="{71845561-CE8B-398A-A804-6AA3D74EF8D1}"/>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58" name="Oval 93">
              <a:extLst>
                <a:ext uri="{FF2B5EF4-FFF2-40B4-BE49-F238E27FC236}">
                  <a16:creationId xmlns:a16="http://schemas.microsoft.com/office/drawing/2014/main" id="{D67A05A8-8C3A-2A3B-C0CA-F6474B90368C}"/>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59" name="Group 94">
            <a:extLst>
              <a:ext uri="{FF2B5EF4-FFF2-40B4-BE49-F238E27FC236}">
                <a16:creationId xmlns:a16="http://schemas.microsoft.com/office/drawing/2014/main" id="{14CC4B0A-22DA-658F-3E4C-E1C2226EAFC0}"/>
              </a:ext>
            </a:extLst>
          </p:cNvPr>
          <p:cNvGrpSpPr>
            <a:grpSpLocks/>
          </p:cNvGrpSpPr>
          <p:nvPr/>
        </p:nvGrpSpPr>
        <p:grpSpPr bwMode="auto">
          <a:xfrm>
            <a:off x="3762375" y="2463404"/>
            <a:ext cx="325041" cy="325040"/>
            <a:chOff x="1609" y="2793"/>
            <a:chExt cx="446" cy="426"/>
          </a:xfrm>
        </p:grpSpPr>
        <p:sp>
          <p:nvSpPr>
            <p:cNvPr id="60" name="Freeform 95">
              <a:extLst>
                <a:ext uri="{FF2B5EF4-FFF2-40B4-BE49-F238E27FC236}">
                  <a16:creationId xmlns:a16="http://schemas.microsoft.com/office/drawing/2014/main" id="{01D37CB4-BBE9-D452-DEAC-5FCD760B39E6}"/>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61" name="Oval 96">
              <a:extLst>
                <a:ext uri="{FF2B5EF4-FFF2-40B4-BE49-F238E27FC236}">
                  <a16:creationId xmlns:a16="http://schemas.microsoft.com/office/drawing/2014/main" id="{3E312731-663F-41CE-BD60-C42F82E64EA3}"/>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62" name="Group 97">
            <a:extLst>
              <a:ext uri="{FF2B5EF4-FFF2-40B4-BE49-F238E27FC236}">
                <a16:creationId xmlns:a16="http://schemas.microsoft.com/office/drawing/2014/main" id="{82C7A4B6-0C20-A7AE-1F42-9F8F226B4803}"/>
              </a:ext>
            </a:extLst>
          </p:cNvPr>
          <p:cNvGrpSpPr>
            <a:grpSpLocks/>
          </p:cNvGrpSpPr>
          <p:nvPr/>
        </p:nvGrpSpPr>
        <p:grpSpPr bwMode="auto">
          <a:xfrm>
            <a:off x="3168254" y="2733675"/>
            <a:ext cx="325040" cy="325041"/>
            <a:chOff x="1609" y="2793"/>
            <a:chExt cx="446" cy="426"/>
          </a:xfrm>
        </p:grpSpPr>
        <p:sp>
          <p:nvSpPr>
            <p:cNvPr id="63" name="Freeform 98">
              <a:extLst>
                <a:ext uri="{FF2B5EF4-FFF2-40B4-BE49-F238E27FC236}">
                  <a16:creationId xmlns:a16="http://schemas.microsoft.com/office/drawing/2014/main" id="{A7F19589-8758-9ECF-94BB-39957EC4E5DA}"/>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64" name="Oval 99">
              <a:extLst>
                <a:ext uri="{FF2B5EF4-FFF2-40B4-BE49-F238E27FC236}">
                  <a16:creationId xmlns:a16="http://schemas.microsoft.com/office/drawing/2014/main" id="{9610349F-1193-00C2-FCAF-EE0F3A6791EE}"/>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65" name="Group 100">
            <a:extLst>
              <a:ext uri="{FF2B5EF4-FFF2-40B4-BE49-F238E27FC236}">
                <a16:creationId xmlns:a16="http://schemas.microsoft.com/office/drawing/2014/main" id="{1BEABFAB-594E-9C6B-1FC7-8247C7DF7400}"/>
              </a:ext>
            </a:extLst>
          </p:cNvPr>
          <p:cNvGrpSpPr>
            <a:grpSpLocks/>
          </p:cNvGrpSpPr>
          <p:nvPr/>
        </p:nvGrpSpPr>
        <p:grpSpPr bwMode="auto">
          <a:xfrm>
            <a:off x="3977879" y="2895600"/>
            <a:ext cx="325040" cy="325041"/>
            <a:chOff x="1609" y="2793"/>
            <a:chExt cx="446" cy="426"/>
          </a:xfrm>
        </p:grpSpPr>
        <p:sp>
          <p:nvSpPr>
            <p:cNvPr id="66" name="Freeform 101">
              <a:extLst>
                <a:ext uri="{FF2B5EF4-FFF2-40B4-BE49-F238E27FC236}">
                  <a16:creationId xmlns:a16="http://schemas.microsoft.com/office/drawing/2014/main" id="{1F2A000D-FC06-6CAE-4DAE-5C0EC4AE19CA}"/>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67" name="Oval 102">
              <a:extLst>
                <a:ext uri="{FF2B5EF4-FFF2-40B4-BE49-F238E27FC236}">
                  <a16:creationId xmlns:a16="http://schemas.microsoft.com/office/drawing/2014/main" id="{6BF4FA0C-24FB-44CA-8971-B4D66E1515C5}"/>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68" name="Group 103">
            <a:extLst>
              <a:ext uri="{FF2B5EF4-FFF2-40B4-BE49-F238E27FC236}">
                <a16:creationId xmlns:a16="http://schemas.microsoft.com/office/drawing/2014/main" id="{25E73BF0-D6DC-B740-C57D-52913422EAD9}"/>
              </a:ext>
            </a:extLst>
          </p:cNvPr>
          <p:cNvGrpSpPr>
            <a:grpSpLocks/>
          </p:cNvGrpSpPr>
          <p:nvPr/>
        </p:nvGrpSpPr>
        <p:grpSpPr bwMode="auto">
          <a:xfrm>
            <a:off x="3545681" y="2895600"/>
            <a:ext cx="325041" cy="325041"/>
            <a:chOff x="1609" y="2793"/>
            <a:chExt cx="446" cy="426"/>
          </a:xfrm>
        </p:grpSpPr>
        <p:sp>
          <p:nvSpPr>
            <p:cNvPr id="69" name="Freeform 104">
              <a:extLst>
                <a:ext uri="{FF2B5EF4-FFF2-40B4-BE49-F238E27FC236}">
                  <a16:creationId xmlns:a16="http://schemas.microsoft.com/office/drawing/2014/main" id="{E89073DC-AFAC-BC5B-C84E-91338E34A49A}"/>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70" name="Oval 105">
              <a:extLst>
                <a:ext uri="{FF2B5EF4-FFF2-40B4-BE49-F238E27FC236}">
                  <a16:creationId xmlns:a16="http://schemas.microsoft.com/office/drawing/2014/main" id="{7E990094-2966-D575-8D1E-AA9D2DC992A5}"/>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71" name="Group 106">
            <a:extLst>
              <a:ext uri="{FF2B5EF4-FFF2-40B4-BE49-F238E27FC236}">
                <a16:creationId xmlns:a16="http://schemas.microsoft.com/office/drawing/2014/main" id="{95CD03E5-4FA3-85B4-1EC7-F04FB32AF7EC}"/>
              </a:ext>
            </a:extLst>
          </p:cNvPr>
          <p:cNvGrpSpPr>
            <a:grpSpLocks/>
          </p:cNvGrpSpPr>
          <p:nvPr/>
        </p:nvGrpSpPr>
        <p:grpSpPr bwMode="auto">
          <a:xfrm>
            <a:off x="2844404" y="3327798"/>
            <a:ext cx="325040" cy="325040"/>
            <a:chOff x="1609" y="2793"/>
            <a:chExt cx="446" cy="426"/>
          </a:xfrm>
        </p:grpSpPr>
        <p:sp>
          <p:nvSpPr>
            <p:cNvPr id="72" name="Freeform 107">
              <a:extLst>
                <a:ext uri="{FF2B5EF4-FFF2-40B4-BE49-F238E27FC236}">
                  <a16:creationId xmlns:a16="http://schemas.microsoft.com/office/drawing/2014/main" id="{50C3DC4A-E087-8E75-D508-2A3D4581A134}"/>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73" name="Oval 108">
              <a:extLst>
                <a:ext uri="{FF2B5EF4-FFF2-40B4-BE49-F238E27FC236}">
                  <a16:creationId xmlns:a16="http://schemas.microsoft.com/office/drawing/2014/main" id="{DBFC165A-F2EA-1066-9EDE-A031F0284FD4}"/>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74" name="Group 109">
            <a:extLst>
              <a:ext uri="{FF2B5EF4-FFF2-40B4-BE49-F238E27FC236}">
                <a16:creationId xmlns:a16="http://schemas.microsoft.com/office/drawing/2014/main" id="{46D2DE2F-72A7-F850-C4FD-C5A938D436DB}"/>
              </a:ext>
            </a:extLst>
          </p:cNvPr>
          <p:cNvGrpSpPr>
            <a:grpSpLocks/>
          </p:cNvGrpSpPr>
          <p:nvPr/>
        </p:nvGrpSpPr>
        <p:grpSpPr bwMode="auto">
          <a:xfrm>
            <a:off x="4625579" y="2463404"/>
            <a:ext cx="325040" cy="325040"/>
            <a:chOff x="1609" y="2793"/>
            <a:chExt cx="446" cy="426"/>
          </a:xfrm>
        </p:grpSpPr>
        <p:sp>
          <p:nvSpPr>
            <p:cNvPr id="75" name="Freeform 110">
              <a:extLst>
                <a:ext uri="{FF2B5EF4-FFF2-40B4-BE49-F238E27FC236}">
                  <a16:creationId xmlns:a16="http://schemas.microsoft.com/office/drawing/2014/main" id="{F400C049-6F5C-28B7-C43C-93BC3DD344A3}"/>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76" name="Oval 111">
              <a:extLst>
                <a:ext uri="{FF2B5EF4-FFF2-40B4-BE49-F238E27FC236}">
                  <a16:creationId xmlns:a16="http://schemas.microsoft.com/office/drawing/2014/main" id="{DC9D5E7B-46F5-DADD-C28C-A8596F7B13E2}"/>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77" name="Group 112">
            <a:extLst>
              <a:ext uri="{FF2B5EF4-FFF2-40B4-BE49-F238E27FC236}">
                <a16:creationId xmlns:a16="http://schemas.microsoft.com/office/drawing/2014/main" id="{E4E6C144-4399-A962-55D2-0EFBAD4F64B9}"/>
              </a:ext>
            </a:extLst>
          </p:cNvPr>
          <p:cNvGrpSpPr>
            <a:grpSpLocks/>
          </p:cNvGrpSpPr>
          <p:nvPr/>
        </p:nvGrpSpPr>
        <p:grpSpPr bwMode="auto">
          <a:xfrm>
            <a:off x="4410075" y="2139554"/>
            <a:ext cx="325041" cy="325040"/>
            <a:chOff x="1609" y="2793"/>
            <a:chExt cx="446" cy="426"/>
          </a:xfrm>
        </p:grpSpPr>
        <p:sp>
          <p:nvSpPr>
            <p:cNvPr id="78" name="Freeform 113">
              <a:extLst>
                <a:ext uri="{FF2B5EF4-FFF2-40B4-BE49-F238E27FC236}">
                  <a16:creationId xmlns:a16="http://schemas.microsoft.com/office/drawing/2014/main" id="{BA22A4A7-42DD-926F-7E95-EC6106E7DECE}"/>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79" name="Oval 114">
              <a:extLst>
                <a:ext uri="{FF2B5EF4-FFF2-40B4-BE49-F238E27FC236}">
                  <a16:creationId xmlns:a16="http://schemas.microsoft.com/office/drawing/2014/main" id="{6C5CB3D0-3F2A-8D4E-6042-105CCD562387}"/>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80" name="Group 115">
            <a:extLst>
              <a:ext uri="{FF2B5EF4-FFF2-40B4-BE49-F238E27FC236}">
                <a16:creationId xmlns:a16="http://schemas.microsoft.com/office/drawing/2014/main" id="{34B234D6-CEE2-4D59-7654-575E2CB7F143}"/>
              </a:ext>
            </a:extLst>
          </p:cNvPr>
          <p:cNvGrpSpPr>
            <a:grpSpLocks/>
          </p:cNvGrpSpPr>
          <p:nvPr/>
        </p:nvGrpSpPr>
        <p:grpSpPr bwMode="auto">
          <a:xfrm>
            <a:off x="4410075" y="2787254"/>
            <a:ext cx="325041" cy="325040"/>
            <a:chOff x="1609" y="2793"/>
            <a:chExt cx="446" cy="426"/>
          </a:xfrm>
        </p:grpSpPr>
        <p:sp>
          <p:nvSpPr>
            <p:cNvPr id="81" name="Freeform 116">
              <a:extLst>
                <a:ext uri="{FF2B5EF4-FFF2-40B4-BE49-F238E27FC236}">
                  <a16:creationId xmlns:a16="http://schemas.microsoft.com/office/drawing/2014/main" id="{583A39E1-8595-AE3F-854A-D6EFF1FD4427}"/>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82" name="Oval 117">
              <a:extLst>
                <a:ext uri="{FF2B5EF4-FFF2-40B4-BE49-F238E27FC236}">
                  <a16:creationId xmlns:a16="http://schemas.microsoft.com/office/drawing/2014/main" id="{64D23FFC-18F9-71FD-7E19-F32E5C0D46E4}"/>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83" name="Group 118">
            <a:extLst>
              <a:ext uri="{FF2B5EF4-FFF2-40B4-BE49-F238E27FC236}">
                <a16:creationId xmlns:a16="http://schemas.microsoft.com/office/drawing/2014/main" id="{F39D0239-562F-5458-6064-2AC3D7DC12D9}"/>
              </a:ext>
            </a:extLst>
          </p:cNvPr>
          <p:cNvGrpSpPr>
            <a:grpSpLocks/>
          </p:cNvGrpSpPr>
          <p:nvPr/>
        </p:nvGrpSpPr>
        <p:grpSpPr bwMode="auto">
          <a:xfrm>
            <a:off x="3113485" y="1977629"/>
            <a:ext cx="325040" cy="325040"/>
            <a:chOff x="1609" y="2793"/>
            <a:chExt cx="446" cy="426"/>
          </a:xfrm>
        </p:grpSpPr>
        <p:sp>
          <p:nvSpPr>
            <p:cNvPr id="84" name="Freeform 119">
              <a:extLst>
                <a:ext uri="{FF2B5EF4-FFF2-40B4-BE49-F238E27FC236}">
                  <a16:creationId xmlns:a16="http://schemas.microsoft.com/office/drawing/2014/main" id="{B1938320-1EDA-E482-5E6C-88BB05A62538}"/>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85" name="Oval 120">
              <a:extLst>
                <a:ext uri="{FF2B5EF4-FFF2-40B4-BE49-F238E27FC236}">
                  <a16:creationId xmlns:a16="http://schemas.microsoft.com/office/drawing/2014/main" id="{8411AAAB-327A-0386-3BF8-1F728DEBE497}"/>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86" name="Group 121">
            <a:extLst>
              <a:ext uri="{FF2B5EF4-FFF2-40B4-BE49-F238E27FC236}">
                <a16:creationId xmlns:a16="http://schemas.microsoft.com/office/drawing/2014/main" id="{B3E031B8-8C1F-FAE9-736D-58C2E02B02D7}"/>
              </a:ext>
            </a:extLst>
          </p:cNvPr>
          <p:cNvGrpSpPr>
            <a:grpSpLocks/>
          </p:cNvGrpSpPr>
          <p:nvPr/>
        </p:nvGrpSpPr>
        <p:grpSpPr bwMode="auto">
          <a:xfrm>
            <a:off x="3977879" y="2031206"/>
            <a:ext cx="325040" cy="325041"/>
            <a:chOff x="1609" y="2793"/>
            <a:chExt cx="446" cy="426"/>
          </a:xfrm>
        </p:grpSpPr>
        <p:sp>
          <p:nvSpPr>
            <p:cNvPr id="87" name="Freeform 122">
              <a:extLst>
                <a:ext uri="{FF2B5EF4-FFF2-40B4-BE49-F238E27FC236}">
                  <a16:creationId xmlns:a16="http://schemas.microsoft.com/office/drawing/2014/main" id="{BAF389BF-82A9-33F5-DB75-4307A7031E0A}"/>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88" name="Oval 123">
              <a:extLst>
                <a:ext uri="{FF2B5EF4-FFF2-40B4-BE49-F238E27FC236}">
                  <a16:creationId xmlns:a16="http://schemas.microsoft.com/office/drawing/2014/main" id="{EA67492A-F6E2-3B57-4EB8-293CFDF7A103}"/>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sp>
        <p:nvSpPr>
          <p:cNvPr id="89" name="Freeform 125">
            <a:extLst>
              <a:ext uri="{FF2B5EF4-FFF2-40B4-BE49-F238E27FC236}">
                <a16:creationId xmlns:a16="http://schemas.microsoft.com/office/drawing/2014/main" id="{94A4D414-4985-3583-A16B-C257E51F06FC}"/>
              </a:ext>
            </a:extLst>
          </p:cNvPr>
          <p:cNvSpPr>
            <a:spLocks/>
          </p:cNvSpPr>
          <p:nvPr/>
        </p:nvSpPr>
        <p:spPr bwMode="auto">
          <a:xfrm>
            <a:off x="2882504" y="1098947"/>
            <a:ext cx="1894284" cy="785813"/>
          </a:xfrm>
          <a:custGeom>
            <a:avLst/>
            <a:gdLst>
              <a:gd name="T0" fmla="*/ 157 w 1591"/>
              <a:gd name="T1" fmla="*/ 567 h 660"/>
              <a:gd name="T2" fmla="*/ 1081 w 1591"/>
              <a:gd name="T3" fmla="*/ 576 h 660"/>
              <a:gd name="T4" fmla="*/ 1245 w 1591"/>
              <a:gd name="T5" fmla="*/ 567 h 660"/>
              <a:gd name="T6" fmla="*/ 1428 w 1591"/>
              <a:gd name="T7" fmla="*/ 631 h 660"/>
              <a:gd name="T8" fmla="*/ 1565 w 1591"/>
              <a:gd name="T9" fmla="*/ 567 h 660"/>
              <a:gd name="T10" fmla="*/ 1520 w 1591"/>
              <a:gd name="T11" fmla="*/ 412 h 660"/>
              <a:gd name="T12" fmla="*/ 1401 w 1591"/>
              <a:gd name="T13" fmla="*/ 403 h 660"/>
              <a:gd name="T14" fmla="*/ 1291 w 1591"/>
              <a:gd name="T15" fmla="*/ 448 h 660"/>
              <a:gd name="T16" fmla="*/ 1008 w 1591"/>
              <a:gd name="T17" fmla="*/ 458 h 660"/>
              <a:gd name="T18" fmla="*/ 980 w 1591"/>
              <a:gd name="T19" fmla="*/ 384 h 660"/>
              <a:gd name="T20" fmla="*/ 1081 w 1591"/>
              <a:gd name="T21" fmla="*/ 357 h 660"/>
              <a:gd name="T22" fmla="*/ 1318 w 1591"/>
              <a:gd name="T23" fmla="*/ 348 h 660"/>
              <a:gd name="T24" fmla="*/ 1373 w 1591"/>
              <a:gd name="T25" fmla="*/ 330 h 660"/>
              <a:gd name="T26" fmla="*/ 1346 w 1591"/>
              <a:gd name="T27" fmla="*/ 256 h 660"/>
              <a:gd name="T28" fmla="*/ 1026 w 1591"/>
              <a:gd name="T29" fmla="*/ 247 h 660"/>
              <a:gd name="T30" fmla="*/ 980 w 1591"/>
              <a:gd name="T31" fmla="*/ 202 h 660"/>
              <a:gd name="T32" fmla="*/ 1035 w 1591"/>
              <a:gd name="T33" fmla="*/ 174 h 660"/>
              <a:gd name="T34" fmla="*/ 1282 w 1591"/>
              <a:gd name="T35" fmla="*/ 165 h 660"/>
              <a:gd name="T36" fmla="*/ 1318 w 1591"/>
              <a:gd name="T37" fmla="*/ 156 h 660"/>
              <a:gd name="T38" fmla="*/ 1373 w 1591"/>
              <a:gd name="T39" fmla="*/ 138 h 660"/>
              <a:gd name="T40" fmla="*/ 1419 w 1591"/>
              <a:gd name="T41" fmla="*/ 101 h 660"/>
              <a:gd name="T42" fmla="*/ 1456 w 1591"/>
              <a:gd name="T43" fmla="*/ 55 h 660"/>
              <a:gd name="T44" fmla="*/ 1446 w 1591"/>
              <a:gd name="T45" fmla="*/ 28 h 660"/>
              <a:gd name="T46" fmla="*/ 1300 w 1591"/>
              <a:gd name="T47" fmla="*/ 0 h 660"/>
              <a:gd name="T48" fmla="*/ 185 w 1591"/>
              <a:gd name="T49" fmla="*/ 10 h 660"/>
              <a:gd name="T50" fmla="*/ 102 w 1591"/>
              <a:gd name="T51" fmla="*/ 37 h 660"/>
              <a:gd name="T52" fmla="*/ 57 w 1591"/>
              <a:gd name="T53" fmla="*/ 92 h 660"/>
              <a:gd name="T54" fmla="*/ 84 w 1591"/>
              <a:gd name="T55" fmla="*/ 110 h 660"/>
              <a:gd name="T56" fmla="*/ 203 w 1591"/>
              <a:gd name="T57" fmla="*/ 147 h 660"/>
              <a:gd name="T58" fmla="*/ 331 w 1591"/>
              <a:gd name="T59" fmla="*/ 174 h 660"/>
              <a:gd name="T60" fmla="*/ 386 w 1591"/>
              <a:gd name="T61" fmla="*/ 192 h 660"/>
              <a:gd name="T62" fmla="*/ 84 w 1591"/>
              <a:gd name="T63" fmla="*/ 229 h 660"/>
              <a:gd name="T64" fmla="*/ 66 w 1591"/>
              <a:gd name="T65" fmla="*/ 293 h 660"/>
              <a:gd name="T66" fmla="*/ 258 w 1591"/>
              <a:gd name="T67" fmla="*/ 320 h 660"/>
              <a:gd name="T68" fmla="*/ 349 w 1591"/>
              <a:gd name="T69" fmla="*/ 330 h 660"/>
              <a:gd name="T70" fmla="*/ 422 w 1591"/>
              <a:gd name="T71" fmla="*/ 375 h 660"/>
              <a:gd name="T72" fmla="*/ 112 w 1591"/>
              <a:gd name="T73" fmla="*/ 448 h 660"/>
              <a:gd name="T74" fmla="*/ 20 w 1591"/>
              <a:gd name="T75" fmla="*/ 503 h 660"/>
              <a:gd name="T76" fmla="*/ 112 w 1591"/>
              <a:gd name="T77" fmla="*/ 558 h 660"/>
              <a:gd name="T78" fmla="*/ 157 w 1591"/>
              <a:gd name="T79" fmla="*/ 567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1" h="660">
                <a:moveTo>
                  <a:pt x="157" y="567"/>
                </a:moveTo>
                <a:cubicBezTo>
                  <a:pt x="446" y="660"/>
                  <a:pt x="863" y="579"/>
                  <a:pt x="1081" y="576"/>
                </a:cubicBezTo>
                <a:cubicBezTo>
                  <a:pt x="1136" y="573"/>
                  <a:pt x="1190" y="572"/>
                  <a:pt x="1245" y="567"/>
                </a:cubicBezTo>
                <a:cubicBezTo>
                  <a:pt x="1303" y="558"/>
                  <a:pt x="1375" y="631"/>
                  <a:pt x="1428" y="631"/>
                </a:cubicBezTo>
                <a:cubicBezTo>
                  <a:pt x="1481" y="631"/>
                  <a:pt x="1550" y="603"/>
                  <a:pt x="1565" y="567"/>
                </a:cubicBezTo>
                <a:cubicBezTo>
                  <a:pt x="1591" y="527"/>
                  <a:pt x="1570" y="428"/>
                  <a:pt x="1520" y="412"/>
                </a:cubicBezTo>
                <a:cubicBezTo>
                  <a:pt x="1497" y="402"/>
                  <a:pt x="1439" y="397"/>
                  <a:pt x="1401" y="403"/>
                </a:cubicBezTo>
                <a:cubicBezTo>
                  <a:pt x="1363" y="409"/>
                  <a:pt x="1357" y="439"/>
                  <a:pt x="1291" y="448"/>
                </a:cubicBezTo>
                <a:cubicBezTo>
                  <a:pt x="1225" y="457"/>
                  <a:pt x="1060" y="469"/>
                  <a:pt x="1008" y="458"/>
                </a:cubicBezTo>
                <a:cubicBezTo>
                  <a:pt x="956" y="447"/>
                  <a:pt x="968" y="401"/>
                  <a:pt x="980" y="384"/>
                </a:cubicBezTo>
                <a:cubicBezTo>
                  <a:pt x="998" y="329"/>
                  <a:pt x="1026" y="349"/>
                  <a:pt x="1081" y="357"/>
                </a:cubicBezTo>
                <a:cubicBezTo>
                  <a:pt x="1160" y="354"/>
                  <a:pt x="1239" y="355"/>
                  <a:pt x="1318" y="348"/>
                </a:cubicBezTo>
                <a:cubicBezTo>
                  <a:pt x="1337" y="346"/>
                  <a:pt x="1373" y="330"/>
                  <a:pt x="1373" y="330"/>
                </a:cubicBezTo>
                <a:cubicBezTo>
                  <a:pt x="1381" y="306"/>
                  <a:pt x="1388" y="259"/>
                  <a:pt x="1346" y="256"/>
                </a:cubicBezTo>
                <a:cubicBezTo>
                  <a:pt x="1240" y="247"/>
                  <a:pt x="1133" y="250"/>
                  <a:pt x="1026" y="247"/>
                </a:cubicBezTo>
                <a:cubicBezTo>
                  <a:pt x="1018" y="242"/>
                  <a:pt x="976" y="220"/>
                  <a:pt x="980" y="202"/>
                </a:cubicBezTo>
                <a:cubicBezTo>
                  <a:pt x="982" y="192"/>
                  <a:pt x="1026" y="175"/>
                  <a:pt x="1035" y="174"/>
                </a:cubicBezTo>
                <a:cubicBezTo>
                  <a:pt x="1117" y="169"/>
                  <a:pt x="1200" y="168"/>
                  <a:pt x="1282" y="165"/>
                </a:cubicBezTo>
                <a:cubicBezTo>
                  <a:pt x="1294" y="162"/>
                  <a:pt x="1306" y="160"/>
                  <a:pt x="1318" y="156"/>
                </a:cubicBezTo>
                <a:cubicBezTo>
                  <a:pt x="1336" y="151"/>
                  <a:pt x="1373" y="138"/>
                  <a:pt x="1373" y="138"/>
                </a:cubicBezTo>
                <a:cubicBezTo>
                  <a:pt x="1387" y="124"/>
                  <a:pt x="1405" y="115"/>
                  <a:pt x="1419" y="101"/>
                </a:cubicBezTo>
                <a:cubicBezTo>
                  <a:pt x="1433" y="87"/>
                  <a:pt x="1442" y="69"/>
                  <a:pt x="1456" y="55"/>
                </a:cubicBezTo>
                <a:cubicBezTo>
                  <a:pt x="1453" y="46"/>
                  <a:pt x="1453" y="35"/>
                  <a:pt x="1446" y="28"/>
                </a:cubicBezTo>
                <a:cubicBezTo>
                  <a:pt x="1430" y="12"/>
                  <a:pt x="1313" y="2"/>
                  <a:pt x="1300" y="0"/>
                </a:cubicBezTo>
                <a:cubicBezTo>
                  <a:pt x="928" y="3"/>
                  <a:pt x="557" y="1"/>
                  <a:pt x="185" y="10"/>
                </a:cubicBezTo>
                <a:cubicBezTo>
                  <a:pt x="156" y="11"/>
                  <a:pt x="102" y="37"/>
                  <a:pt x="102" y="37"/>
                </a:cubicBezTo>
                <a:cubicBezTo>
                  <a:pt x="98" y="41"/>
                  <a:pt x="55" y="80"/>
                  <a:pt x="57" y="92"/>
                </a:cubicBezTo>
                <a:cubicBezTo>
                  <a:pt x="59" y="103"/>
                  <a:pt x="73" y="108"/>
                  <a:pt x="84" y="110"/>
                </a:cubicBezTo>
                <a:cubicBezTo>
                  <a:pt x="120" y="117"/>
                  <a:pt x="166" y="144"/>
                  <a:pt x="203" y="147"/>
                </a:cubicBezTo>
                <a:cubicBezTo>
                  <a:pt x="252" y="164"/>
                  <a:pt x="282" y="158"/>
                  <a:pt x="331" y="174"/>
                </a:cubicBezTo>
                <a:cubicBezTo>
                  <a:pt x="349" y="180"/>
                  <a:pt x="386" y="192"/>
                  <a:pt x="386" y="192"/>
                </a:cubicBezTo>
                <a:cubicBezTo>
                  <a:pt x="321" y="260"/>
                  <a:pt x="180" y="217"/>
                  <a:pt x="84" y="229"/>
                </a:cubicBezTo>
                <a:cubicBezTo>
                  <a:pt x="63" y="243"/>
                  <a:pt x="28" y="255"/>
                  <a:pt x="66" y="293"/>
                </a:cubicBezTo>
                <a:cubicBezTo>
                  <a:pt x="92" y="319"/>
                  <a:pt x="240" y="319"/>
                  <a:pt x="258" y="320"/>
                </a:cubicBezTo>
                <a:cubicBezTo>
                  <a:pt x="288" y="323"/>
                  <a:pt x="319" y="327"/>
                  <a:pt x="349" y="330"/>
                </a:cubicBezTo>
                <a:cubicBezTo>
                  <a:pt x="414" y="351"/>
                  <a:pt x="393" y="332"/>
                  <a:pt x="422" y="375"/>
                </a:cubicBezTo>
                <a:cubicBezTo>
                  <a:pt x="394" y="488"/>
                  <a:pt x="176" y="446"/>
                  <a:pt x="112" y="448"/>
                </a:cubicBezTo>
                <a:cubicBezTo>
                  <a:pt x="64" y="458"/>
                  <a:pt x="47" y="463"/>
                  <a:pt x="20" y="503"/>
                </a:cubicBezTo>
                <a:cubicBezTo>
                  <a:pt x="0" y="565"/>
                  <a:pt x="61" y="552"/>
                  <a:pt x="112" y="558"/>
                </a:cubicBezTo>
                <a:cubicBezTo>
                  <a:pt x="123" y="565"/>
                  <a:pt x="182" y="619"/>
                  <a:pt x="157" y="567"/>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90" name="Oval 126">
            <a:extLst>
              <a:ext uri="{FF2B5EF4-FFF2-40B4-BE49-F238E27FC236}">
                <a16:creationId xmlns:a16="http://schemas.microsoft.com/office/drawing/2014/main" id="{3102EE30-3EB7-4130-8BDD-570FC04CDD5A}"/>
              </a:ext>
            </a:extLst>
          </p:cNvPr>
          <p:cNvSpPr>
            <a:spLocks noChangeArrowheads="1"/>
          </p:cNvSpPr>
          <p:nvPr/>
        </p:nvSpPr>
        <p:spPr bwMode="auto">
          <a:xfrm>
            <a:off x="4572000" y="1653779"/>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nvGrpSpPr>
          <p:cNvPr id="91" name="Group 127">
            <a:extLst>
              <a:ext uri="{FF2B5EF4-FFF2-40B4-BE49-F238E27FC236}">
                <a16:creationId xmlns:a16="http://schemas.microsoft.com/office/drawing/2014/main" id="{CFE6200C-D9AB-0952-CEA8-E3F077784790}"/>
              </a:ext>
            </a:extLst>
          </p:cNvPr>
          <p:cNvGrpSpPr>
            <a:grpSpLocks/>
          </p:cNvGrpSpPr>
          <p:nvPr/>
        </p:nvGrpSpPr>
        <p:grpSpPr bwMode="auto">
          <a:xfrm>
            <a:off x="5219700" y="1545431"/>
            <a:ext cx="325041" cy="325041"/>
            <a:chOff x="1609" y="2793"/>
            <a:chExt cx="446" cy="426"/>
          </a:xfrm>
        </p:grpSpPr>
        <p:sp>
          <p:nvSpPr>
            <p:cNvPr id="92" name="Freeform 128">
              <a:extLst>
                <a:ext uri="{FF2B5EF4-FFF2-40B4-BE49-F238E27FC236}">
                  <a16:creationId xmlns:a16="http://schemas.microsoft.com/office/drawing/2014/main" id="{4A8DA4C5-8ACC-FB44-F30E-95DF0EC2DBDF}"/>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93" name="Oval 129">
              <a:extLst>
                <a:ext uri="{FF2B5EF4-FFF2-40B4-BE49-F238E27FC236}">
                  <a16:creationId xmlns:a16="http://schemas.microsoft.com/office/drawing/2014/main" id="{F99C7785-45F7-D1DA-949F-674E24155BCD}"/>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94" name="Group 130">
            <a:extLst>
              <a:ext uri="{FF2B5EF4-FFF2-40B4-BE49-F238E27FC236}">
                <a16:creationId xmlns:a16="http://schemas.microsoft.com/office/drawing/2014/main" id="{FEED909D-911C-9A83-CC94-2DA21E13A90B}"/>
              </a:ext>
            </a:extLst>
          </p:cNvPr>
          <p:cNvGrpSpPr>
            <a:grpSpLocks/>
          </p:cNvGrpSpPr>
          <p:nvPr/>
        </p:nvGrpSpPr>
        <p:grpSpPr bwMode="auto">
          <a:xfrm>
            <a:off x="4787504" y="2085975"/>
            <a:ext cx="325040" cy="325041"/>
            <a:chOff x="1609" y="2793"/>
            <a:chExt cx="446" cy="426"/>
          </a:xfrm>
        </p:grpSpPr>
        <p:sp>
          <p:nvSpPr>
            <p:cNvPr id="95" name="Freeform 131">
              <a:extLst>
                <a:ext uri="{FF2B5EF4-FFF2-40B4-BE49-F238E27FC236}">
                  <a16:creationId xmlns:a16="http://schemas.microsoft.com/office/drawing/2014/main" id="{F45ECA19-0625-0A3B-E284-6E981DE79FED}"/>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96" name="Oval 132">
              <a:extLst>
                <a:ext uri="{FF2B5EF4-FFF2-40B4-BE49-F238E27FC236}">
                  <a16:creationId xmlns:a16="http://schemas.microsoft.com/office/drawing/2014/main" id="{9A9361AB-E6C1-9044-DB63-7F2264B6B2CD}"/>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sp>
        <p:nvSpPr>
          <p:cNvPr id="97" name="Line 133">
            <a:extLst>
              <a:ext uri="{FF2B5EF4-FFF2-40B4-BE49-F238E27FC236}">
                <a16:creationId xmlns:a16="http://schemas.microsoft.com/office/drawing/2014/main" id="{80AD3035-E944-4ADF-AED6-123705E27C7D}"/>
              </a:ext>
            </a:extLst>
          </p:cNvPr>
          <p:cNvSpPr>
            <a:spLocks noChangeShapeType="1"/>
          </p:cNvSpPr>
          <p:nvPr/>
        </p:nvSpPr>
        <p:spPr bwMode="auto">
          <a:xfrm>
            <a:off x="4787504" y="1707356"/>
            <a:ext cx="378619" cy="0"/>
          </a:xfrm>
          <a:prstGeom prst="line">
            <a:avLst/>
          </a:prstGeom>
          <a:noFill/>
          <a:ln w="38100">
            <a:solidFill>
              <a:srgbClr val="80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98" name="Line 134">
            <a:extLst>
              <a:ext uri="{FF2B5EF4-FFF2-40B4-BE49-F238E27FC236}">
                <a16:creationId xmlns:a16="http://schemas.microsoft.com/office/drawing/2014/main" id="{F3B61914-8493-FD26-0A47-52538ADEE5D0}"/>
              </a:ext>
            </a:extLst>
          </p:cNvPr>
          <p:cNvSpPr>
            <a:spLocks noChangeShapeType="1"/>
          </p:cNvSpPr>
          <p:nvPr/>
        </p:nvSpPr>
        <p:spPr bwMode="auto">
          <a:xfrm flipH="1">
            <a:off x="5080397" y="1922860"/>
            <a:ext cx="161925" cy="269081"/>
          </a:xfrm>
          <a:prstGeom prst="line">
            <a:avLst/>
          </a:prstGeom>
          <a:noFill/>
          <a:ln w="38100">
            <a:solidFill>
              <a:srgbClr val="80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99" name="Line 136">
            <a:extLst>
              <a:ext uri="{FF2B5EF4-FFF2-40B4-BE49-F238E27FC236}">
                <a16:creationId xmlns:a16="http://schemas.microsoft.com/office/drawing/2014/main" id="{FB61BA0A-E019-EB43-52A7-3C12CD0CE390}"/>
              </a:ext>
            </a:extLst>
          </p:cNvPr>
          <p:cNvSpPr>
            <a:spLocks noChangeShapeType="1"/>
          </p:cNvSpPr>
          <p:nvPr/>
        </p:nvSpPr>
        <p:spPr bwMode="auto">
          <a:xfrm flipH="1">
            <a:off x="4193381" y="3274219"/>
            <a:ext cx="0" cy="323850"/>
          </a:xfrm>
          <a:prstGeom prst="line">
            <a:avLst/>
          </a:prstGeom>
          <a:noFill/>
          <a:ln w="38100">
            <a:solidFill>
              <a:srgbClr val="80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00" name="Line 138">
            <a:extLst>
              <a:ext uri="{FF2B5EF4-FFF2-40B4-BE49-F238E27FC236}">
                <a16:creationId xmlns:a16="http://schemas.microsoft.com/office/drawing/2014/main" id="{A847023D-E1B7-41FE-D7D5-8297D171D4E5}"/>
              </a:ext>
            </a:extLst>
          </p:cNvPr>
          <p:cNvSpPr>
            <a:spLocks noChangeShapeType="1"/>
          </p:cNvSpPr>
          <p:nvPr/>
        </p:nvSpPr>
        <p:spPr bwMode="auto">
          <a:xfrm flipV="1">
            <a:off x="5511404" y="3586162"/>
            <a:ext cx="377428" cy="53579"/>
          </a:xfrm>
          <a:prstGeom prst="line">
            <a:avLst/>
          </a:prstGeom>
          <a:noFill/>
          <a:ln w="38100">
            <a:solidFill>
              <a:srgbClr val="80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01" name="Text Box 139">
            <a:extLst>
              <a:ext uri="{FF2B5EF4-FFF2-40B4-BE49-F238E27FC236}">
                <a16:creationId xmlns:a16="http://schemas.microsoft.com/office/drawing/2014/main" id="{8AF2CBE4-4195-20E1-B898-6B6893E434D9}"/>
              </a:ext>
            </a:extLst>
          </p:cNvPr>
          <p:cNvSpPr txBox="1">
            <a:spLocks noChangeArrowheads="1"/>
          </p:cNvSpPr>
          <p:nvPr/>
        </p:nvSpPr>
        <p:spPr bwMode="auto">
          <a:xfrm>
            <a:off x="3168254" y="844154"/>
            <a:ext cx="1018227" cy="230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900" b="1" i="1">
                <a:solidFill>
                  <a:srgbClr val="000000"/>
                </a:solidFill>
                <a:cs typeface="Arial" panose="020B0604020202020204" pitchFamily="34" charset="0"/>
              </a:rPr>
              <a:t>Golgiapparat</a:t>
            </a:r>
          </a:p>
        </p:txBody>
      </p:sp>
      <p:sp>
        <p:nvSpPr>
          <p:cNvPr id="102" name="Text Box 140">
            <a:extLst>
              <a:ext uri="{FF2B5EF4-FFF2-40B4-BE49-F238E27FC236}">
                <a16:creationId xmlns:a16="http://schemas.microsoft.com/office/drawing/2014/main" id="{689BC47A-B5BF-C2F6-9454-BB6C83A17D48}"/>
              </a:ext>
            </a:extLst>
          </p:cNvPr>
          <p:cNvSpPr txBox="1">
            <a:spLocks noChangeArrowheads="1"/>
          </p:cNvSpPr>
          <p:nvPr/>
        </p:nvSpPr>
        <p:spPr bwMode="auto">
          <a:xfrm>
            <a:off x="4895850" y="1329929"/>
            <a:ext cx="1096775" cy="230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900" b="1" i="1" err="1">
                <a:solidFill>
                  <a:srgbClr val="000000"/>
                </a:solidFill>
                <a:cs typeface="Arial" panose="020B0604020202020204" pitchFamily="34" charset="0"/>
              </a:rPr>
              <a:t>Insulinvesikel</a:t>
            </a:r>
            <a:endParaRPr lang="de-DE" altLang="de-DE" sz="900" b="1" i="1">
              <a:solidFill>
                <a:srgbClr val="000000"/>
              </a:solidFill>
              <a:cs typeface="Arial" panose="020B0604020202020204" pitchFamily="34" charset="0"/>
            </a:endParaRPr>
          </a:p>
        </p:txBody>
      </p:sp>
      <p:sp>
        <p:nvSpPr>
          <p:cNvPr id="103" name="Text Box 141">
            <a:extLst>
              <a:ext uri="{FF2B5EF4-FFF2-40B4-BE49-F238E27FC236}">
                <a16:creationId xmlns:a16="http://schemas.microsoft.com/office/drawing/2014/main" id="{19B2367F-A010-F61A-D64F-98BF8E69FD07}"/>
              </a:ext>
            </a:extLst>
          </p:cNvPr>
          <p:cNvSpPr txBox="1">
            <a:spLocks noChangeArrowheads="1"/>
          </p:cNvSpPr>
          <p:nvPr/>
        </p:nvSpPr>
        <p:spPr bwMode="auto">
          <a:xfrm>
            <a:off x="1925241" y="2085976"/>
            <a:ext cx="1045479" cy="230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900" b="1">
                <a:solidFill>
                  <a:srgbClr val="000000"/>
                </a:solidFill>
                <a:cs typeface="Arial" panose="020B0604020202020204" pitchFamily="34" charset="0"/>
              </a:rPr>
              <a:t>Reserve-Pool</a:t>
            </a:r>
          </a:p>
        </p:txBody>
      </p:sp>
      <p:sp>
        <p:nvSpPr>
          <p:cNvPr id="104" name="Text Box 143">
            <a:extLst>
              <a:ext uri="{FF2B5EF4-FFF2-40B4-BE49-F238E27FC236}">
                <a16:creationId xmlns:a16="http://schemas.microsoft.com/office/drawing/2014/main" id="{246B1973-3E5A-423D-AA8F-5C8A09065097}"/>
              </a:ext>
            </a:extLst>
          </p:cNvPr>
          <p:cNvSpPr txBox="1">
            <a:spLocks noChangeArrowheads="1"/>
          </p:cNvSpPr>
          <p:nvPr/>
        </p:nvSpPr>
        <p:spPr bwMode="auto">
          <a:xfrm>
            <a:off x="6678217" y="2193132"/>
            <a:ext cx="1039067" cy="230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900" b="1" i="1">
                <a:solidFill>
                  <a:srgbClr val="000000"/>
                </a:solidFill>
                <a:cs typeface="Arial" panose="020B0604020202020204" pitchFamily="34" charset="0"/>
              </a:rPr>
              <a:t>Zellmembran</a:t>
            </a:r>
          </a:p>
        </p:txBody>
      </p:sp>
      <p:sp>
        <p:nvSpPr>
          <p:cNvPr id="105" name="Text Box 144">
            <a:extLst>
              <a:ext uri="{FF2B5EF4-FFF2-40B4-BE49-F238E27FC236}">
                <a16:creationId xmlns:a16="http://schemas.microsoft.com/office/drawing/2014/main" id="{736C6D07-59DF-91C1-3777-EE8E3643A005}"/>
              </a:ext>
            </a:extLst>
          </p:cNvPr>
          <p:cNvSpPr txBox="1">
            <a:spLocks noChangeArrowheads="1"/>
          </p:cNvSpPr>
          <p:nvPr/>
        </p:nvSpPr>
        <p:spPr bwMode="auto">
          <a:xfrm>
            <a:off x="4193381" y="4192191"/>
            <a:ext cx="151515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1000" b="1">
                <a:solidFill>
                  <a:srgbClr val="000000"/>
                </a:solidFill>
                <a:cs typeface="Arial" panose="020B0604020202020204" pitchFamily="34" charset="0"/>
              </a:rPr>
              <a:t>endogenes Insulin</a:t>
            </a:r>
          </a:p>
          <a:p>
            <a:pPr defTabSz="685800" fontAlgn="base">
              <a:spcBef>
                <a:spcPct val="0"/>
              </a:spcBef>
              <a:spcAft>
                <a:spcPct val="0"/>
              </a:spcAft>
            </a:pPr>
            <a:r>
              <a:rPr lang="de-DE" altLang="de-DE" sz="1000" b="1">
                <a:solidFill>
                  <a:srgbClr val="000000"/>
                </a:solidFill>
                <a:cs typeface="Arial" panose="020B0604020202020204" pitchFamily="34" charset="0"/>
              </a:rPr>
              <a:t>in der Blutbahn</a:t>
            </a:r>
          </a:p>
        </p:txBody>
      </p:sp>
      <p:sp>
        <p:nvSpPr>
          <p:cNvPr id="106" name="Freeform 145">
            <a:extLst>
              <a:ext uri="{FF2B5EF4-FFF2-40B4-BE49-F238E27FC236}">
                <a16:creationId xmlns:a16="http://schemas.microsoft.com/office/drawing/2014/main" id="{507DB3DD-5DB4-F572-E0B5-5465580914DB}"/>
              </a:ext>
            </a:extLst>
          </p:cNvPr>
          <p:cNvSpPr>
            <a:spLocks/>
          </p:cNvSpPr>
          <p:nvPr/>
        </p:nvSpPr>
        <p:spPr bwMode="auto">
          <a:xfrm>
            <a:off x="1385888" y="3219450"/>
            <a:ext cx="6480572" cy="1674019"/>
          </a:xfrm>
          <a:custGeom>
            <a:avLst/>
            <a:gdLst>
              <a:gd name="T0" fmla="*/ 0 w 4128"/>
              <a:gd name="T1" fmla="*/ 136 h 1429"/>
              <a:gd name="T2" fmla="*/ 1043 w 4128"/>
              <a:gd name="T3" fmla="*/ 1270 h 1429"/>
              <a:gd name="T4" fmla="*/ 3311 w 4128"/>
              <a:gd name="T5" fmla="*/ 1089 h 1429"/>
              <a:gd name="T6" fmla="*/ 4128 w 4128"/>
              <a:gd name="T7" fmla="*/ 0 h 1429"/>
            </a:gdLst>
            <a:ahLst/>
            <a:cxnLst>
              <a:cxn ang="0">
                <a:pos x="T0" y="T1"/>
              </a:cxn>
              <a:cxn ang="0">
                <a:pos x="T2" y="T3"/>
              </a:cxn>
              <a:cxn ang="0">
                <a:pos x="T4" y="T5"/>
              </a:cxn>
              <a:cxn ang="0">
                <a:pos x="T6" y="T7"/>
              </a:cxn>
            </a:cxnLst>
            <a:rect l="0" t="0" r="r" b="b"/>
            <a:pathLst>
              <a:path w="4128" h="1429">
                <a:moveTo>
                  <a:pt x="0" y="136"/>
                </a:moveTo>
                <a:cubicBezTo>
                  <a:pt x="245" y="623"/>
                  <a:pt x="491" y="1111"/>
                  <a:pt x="1043" y="1270"/>
                </a:cubicBezTo>
                <a:cubicBezTo>
                  <a:pt x="1595" y="1429"/>
                  <a:pt x="2797" y="1301"/>
                  <a:pt x="3311" y="1089"/>
                </a:cubicBezTo>
                <a:cubicBezTo>
                  <a:pt x="3825" y="877"/>
                  <a:pt x="3976" y="438"/>
                  <a:pt x="4128" y="0"/>
                </a:cubicBezTo>
              </a:path>
            </a:pathLst>
          </a:custGeom>
          <a:noFill/>
          <a:ln w="57150" cmpd="sng">
            <a:solidFill>
              <a:schemeClr val="bg2">
                <a:lumMod val="50000"/>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07" name="Text Box 146">
            <a:extLst>
              <a:ext uri="{FF2B5EF4-FFF2-40B4-BE49-F238E27FC236}">
                <a16:creationId xmlns:a16="http://schemas.microsoft.com/office/drawing/2014/main" id="{F5BC4E5C-17B8-80EE-F90F-E209FA82D3D4}"/>
              </a:ext>
            </a:extLst>
          </p:cNvPr>
          <p:cNvSpPr txBox="1">
            <a:spLocks noChangeArrowheads="1"/>
          </p:cNvSpPr>
          <p:nvPr/>
        </p:nvSpPr>
        <p:spPr bwMode="auto">
          <a:xfrm>
            <a:off x="2844404" y="4137423"/>
            <a:ext cx="88036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1000" b="1" i="1">
                <a:solidFill>
                  <a:srgbClr val="000000"/>
                </a:solidFill>
                <a:cs typeface="Arial" panose="020B0604020202020204" pitchFamily="34" charset="0"/>
              </a:rPr>
              <a:t>Blutgefäß</a:t>
            </a:r>
          </a:p>
        </p:txBody>
      </p:sp>
      <p:grpSp>
        <p:nvGrpSpPr>
          <p:cNvPr id="108" name="Group 150">
            <a:extLst>
              <a:ext uri="{FF2B5EF4-FFF2-40B4-BE49-F238E27FC236}">
                <a16:creationId xmlns:a16="http://schemas.microsoft.com/office/drawing/2014/main" id="{BF01E73A-B707-A10F-3AA2-529CB76E1DDF}"/>
              </a:ext>
            </a:extLst>
          </p:cNvPr>
          <p:cNvGrpSpPr>
            <a:grpSpLocks/>
          </p:cNvGrpSpPr>
          <p:nvPr/>
        </p:nvGrpSpPr>
        <p:grpSpPr bwMode="auto">
          <a:xfrm>
            <a:off x="4193382" y="3274219"/>
            <a:ext cx="217885" cy="269081"/>
            <a:chOff x="2562" y="2750"/>
            <a:chExt cx="183" cy="226"/>
          </a:xfrm>
        </p:grpSpPr>
        <p:sp>
          <p:nvSpPr>
            <p:cNvPr id="109" name="Freeform 148">
              <a:extLst>
                <a:ext uri="{FF2B5EF4-FFF2-40B4-BE49-F238E27FC236}">
                  <a16:creationId xmlns:a16="http://schemas.microsoft.com/office/drawing/2014/main" id="{E06CD744-EB1B-D8B8-6456-84DCC1C2017A}"/>
                </a:ext>
              </a:extLst>
            </p:cNvPr>
            <p:cNvSpPr>
              <a:spLocks/>
            </p:cNvSpPr>
            <p:nvPr/>
          </p:nvSpPr>
          <p:spPr bwMode="auto">
            <a:xfrm>
              <a:off x="2562" y="2750"/>
              <a:ext cx="137" cy="181"/>
            </a:xfrm>
            <a:custGeom>
              <a:avLst/>
              <a:gdLst>
                <a:gd name="T0" fmla="*/ 137 w 137"/>
                <a:gd name="T1" fmla="*/ 0 h 181"/>
                <a:gd name="T2" fmla="*/ 0 w 137"/>
                <a:gd name="T3" fmla="*/ 90 h 181"/>
                <a:gd name="T4" fmla="*/ 137 w 137"/>
                <a:gd name="T5" fmla="*/ 181 h 181"/>
              </a:gdLst>
              <a:ahLst/>
              <a:cxnLst>
                <a:cxn ang="0">
                  <a:pos x="T0" y="T1"/>
                </a:cxn>
                <a:cxn ang="0">
                  <a:pos x="T2" y="T3"/>
                </a:cxn>
                <a:cxn ang="0">
                  <a:pos x="T4" y="T5"/>
                </a:cxn>
              </a:cxnLst>
              <a:rect l="0" t="0" r="r" b="b"/>
              <a:pathLst>
                <a:path w="137" h="181">
                  <a:moveTo>
                    <a:pt x="137" y="0"/>
                  </a:moveTo>
                  <a:cubicBezTo>
                    <a:pt x="68" y="30"/>
                    <a:pt x="0" y="60"/>
                    <a:pt x="0" y="90"/>
                  </a:cubicBezTo>
                  <a:cubicBezTo>
                    <a:pt x="0" y="120"/>
                    <a:pt x="114" y="166"/>
                    <a:pt x="137" y="181"/>
                  </a:cubicBezTo>
                </a:path>
              </a:pathLst>
            </a:custGeom>
            <a:noFill/>
            <a:ln w="19050" cmpd="sng">
              <a:solidFill>
                <a:srgbClr val="8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10" name="Line 149">
              <a:extLst>
                <a:ext uri="{FF2B5EF4-FFF2-40B4-BE49-F238E27FC236}">
                  <a16:creationId xmlns:a16="http://schemas.microsoft.com/office/drawing/2014/main" id="{8B8CC47B-6D9F-0C54-4FE5-433AB72F4C74}"/>
                </a:ext>
              </a:extLst>
            </p:cNvPr>
            <p:cNvSpPr>
              <a:spLocks noChangeShapeType="1"/>
            </p:cNvSpPr>
            <p:nvPr/>
          </p:nvSpPr>
          <p:spPr bwMode="auto">
            <a:xfrm>
              <a:off x="2699" y="2931"/>
              <a:ext cx="46" cy="45"/>
            </a:xfrm>
            <a:prstGeom prst="line">
              <a:avLst/>
            </a:prstGeom>
            <a:noFill/>
            <a:ln w="19050">
              <a:solidFill>
                <a:srgbClr val="8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sp>
        <p:nvSpPr>
          <p:cNvPr id="111" name="Text Box 151">
            <a:extLst>
              <a:ext uri="{FF2B5EF4-FFF2-40B4-BE49-F238E27FC236}">
                <a16:creationId xmlns:a16="http://schemas.microsoft.com/office/drawing/2014/main" id="{5AD00D4C-AA70-5187-8870-5BF9B5B09809}"/>
              </a:ext>
            </a:extLst>
          </p:cNvPr>
          <p:cNvSpPr txBox="1">
            <a:spLocks noChangeArrowheads="1"/>
          </p:cNvSpPr>
          <p:nvPr/>
        </p:nvSpPr>
        <p:spPr bwMode="auto">
          <a:xfrm>
            <a:off x="4313635" y="3155156"/>
            <a:ext cx="479618"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1000" b="1">
                <a:solidFill>
                  <a:srgbClr val="000000"/>
                </a:solidFill>
                <a:cs typeface="Arial" panose="020B0604020202020204" pitchFamily="34" charset="0"/>
              </a:rPr>
              <a:t>ATP</a:t>
            </a:r>
          </a:p>
        </p:txBody>
      </p:sp>
      <p:sp>
        <p:nvSpPr>
          <p:cNvPr id="112" name="Text Box 152">
            <a:extLst>
              <a:ext uri="{FF2B5EF4-FFF2-40B4-BE49-F238E27FC236}">
                <a16:creationId xmlns:a16="http://schemas.microsoft.com/office/drawing/2014/main" id="{E236B6B1-ED36-F5D2-1AA8-22F36A49CD85}"/>
              </a:ext>
            </a:extLst>
          </p:cNvPr>
          <p:cNvSpPr txBox="1">
            <a:spLocks noChangeArrowheads="1"/>
          </p:cNvSpPr>
          <p:nvPr/>
        </p:nvSpPr>
        <p:spPr bwMode="auto">
          <a:xfrm>
            <a:off x="4357688" y="3424238"/>
            <a:ext cx="500458"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1000" b="1">
                <a:solidFill>
                  <a:srgbClr val="000000"/>
                </a:solidFill>
                <a:cs typeface="Arial" panose="020B0604020202020204" pitchFamily="34" charset="0"/>
              </a:rPr>
              <a:t>ADP</a:t>
            </a:r>
          </a:p>
        </p:txBody>
      </p:sp>
      <p:sp>
        <p:nvSpPr>
          <p:cNvPr id="113" name="Text Box 153">
            <a:extLst>
              <a:ext uri="{FF2B5EF4-FFF2-40B4-BE49-F238E27FC236}">
                <a16:creationId xmlns:a16="http://schemas.microsoft.com/office/drawing/2014/main" id="{D661D33D-FE0B-FD5D-C311-6DC6D4B393D9}"/>
              </a:ext>
            </a:extLst>
          </p:cNvPr>
          <p:cNvSpPr txBox="1">
            <a:spLocks noChangeArrowheads="1"/>
          </p:cNvSpPr>
          <p:nvPr/>
        </p:nvSpPr>
        <p:spPr bwMode="auto">
          <a:xfrm>
            <a:off x="5468541" y="3423047"/>
            <a:ext cx="514885"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1000" b="1">
                <a:solidFill>
                  <a:srgbClr val="000000"/>
                </a:solidFill>
                <a:cs typeface="Arial" panose="020B0604020202020204" pitchFamily="34" charset="0"/>
              </a:rPr>
              <a:t>Ca</a:t>
            </a:r>
            <a:r>
              <a:rPr lang="de-DE" altLang="de-DE" sz="1000" b="1" baseline="30000">
                <a:solidFill>
                  <a:srgbClr val="000000"/>
                </a:solidFill>
                <a:cs typeface="Arial" panose="020B0604020202020204" pitchFamily="34" charset="0"/>
              </a:rPr>
              <a:t>2+</a:t>
            </a:r>
          </a:p>
        </p:txBody>
      </p:sp>
      <p:sp>
        <p:nvSpPr>
          <p:cNvPr id="114" name="Freeform 155">
            <a:extLst>
              <a:ext uri="{FF2B5EF4-FFF2-40B4-BE49-F238E27FC236}">
                <a16:creationId xmlns:a16="http://schemas.microsoft.com/office/drawing/2014/main" id="{289FD3EA-4C2B-F3A0-F959-0389D880F93B}"/>
              </a:ext>
            </a:extLst>
          </p:cNvPr>
          <p:cNvSpPr>
            <a:spLocks/>
          </p:cNvSpPr>
          <p:nvPr/>
        </p:nvSpPr>
        <p:spPr bwMode="auto">
          <a:xfrm rot="21230392">
            <a:off x="5911453" y="3573066"/>
            <a:ext cx="432197" cy="175022"/>
          </a:xfrm>
          <a:custGeom>
            <a:avLst/>
            <a:gdLst>
              <a:gd name="T0" fmla="*/ 0 w 384"/>
              <a:gd name="T1" fmla="*/ 198 h 198"/>
              <a:gd name="T2" fmla="*/ 100 w 384"/>
              <a:gd name="T3" fmla="*/ 147 h 198"/>
              <a:gd name="T4" fmla="*/ 192 w 384"/>
              <a:gd name="T5" fmla="*/ 119 h 198"/>
              <a:gd name="T6" fmla="*/ 210 w 384"/>
              <a:gd name="T7" fmla="*/ 124 h 198"/>
              <a:gd name="T8" fmla="*/ 274 w 384"/>
              <a:gd name="T9" fmla="*/ 74 h 198"/>
              <a:gd name="T10" fmla="*/ 292 w 384"/>
              <a:gd name="T11" fmla="*/ 88 h 198"/>
              <a:gd name="T12" fmla="*/ 329 w 384"/>
              <a:gd name="T13" fmla="*/ 55 h 198"/>
              <a:gd name="T14" fmla="*/ 384 w 384"/>
              <a:gd name="T15" fmla="*/ 0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4" h="198">
                <a:moveTo>
                  <a:pt x="0" y="198"/>
                </a:moveTo>
                <a:cubicBezTo>
                  <a:pt x="44" y="188"/>
                  <a:pt x="82" y="156"/>
                  <a:pt x="100" y="147"/>
                </a:cubicBezTo>
                <a:cubicBezTo>
                  <a:pt x="146" y="147"/>
                  <a:pt x="192" y="119"/>
                  <a:pt x="192" y="119"/>
                </a:cubicBezTo>
                <a:cubicBezTo>
                  <a:pt x="201" y="113"/>
                  <a:pt x="200" y="129"/>
                  <a:pt x="210" y="124"/>
                </a:cubicBezTo>
                <a:cubicBezTo>
                  <a:pt x="228" y="116"/>
                  <a:pt x="274" y="74"/>
                  <a:pt x="274" y="74"/>
                </a:cubicBezTo>
                <a:cubicBezTo>
                  <a:pt x="283" y="68"/>
                  <a:pt x="282" y="93"/>
                  <a:pt x="292" y="88"/>
                </a:cubicBezTo>
                <a:cubicBezTo>
                  <a:pt x="301" y="84"/>
                  <a:pt x="321" y="60"/>
                  <a:pt x="329" y="55"/>
                </a:cubicBezTo>
                <a:cubicBezTo>
                  <a:pt x="340" y="48"/>
                  <a:pt x="375" y="9"/>
                  <a:pt x="384" y="0"/>
                </a:cubicBezTo>
              </a:path>
            </a:pathLst>
          </a:custGeom>
          <a:noFill/>
          <a:ln w="76200" cmpd="sng">
            <a:solidFill>
              <a:srgbClr val="FFCC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15" name="Freeform 73">
            <a:extLst>
              <a:ext uri="{FF2B5EF4-FFF2-40B4-BE49-F238E27FC236}">
                <a16:creationId xmlns:a16="http://schemas.microsoft.com/office/drawing/2014/main" id="{B7A64CD5-DC3A-2738-F1C5-BF8918EA5A09}"/>
              </a:ext>
            </a:extLst>
          </p:cNvPr>
          <p:cNvSpPr>
            <a:spLocks/>
          </p:cNvSpPr>
          <p:nvPr/>
        </p:nvSpPr>
        <p:spPr bwMode="auto">
          <a:xfrm>
            <a:off x="5899548" y="3429001"/>
            <a:ext cx="469106" cy="336947"/>
          </a:xfrm>
          <a:custGeom>
            <a:avLst/>
            <a:gdLst>
              <a:gd name="T0" fmla="*/ 0 w 394"/>
              <a:gd name="T1" fmla="*/ 283 h 283"/>
              <a:gd name="T2" fmla="*/ 19 w 394"/>
              <a:gd name="T3" fmla="*/ 110 h 283"/>
              <a:gd name="T4" fmla="*/ 119 w 394"/>
              <a:gd name="T5" fmla="*/ 0 h 283"/>
              <a:gd name="T6" fmla="*/ 284 w 394"/>
              <a:gd name="T7" fmla="*/ 18 h 283"/>
              <a:gd name="T8" fmla="*/ 348 w 394"/>
              <a:gd name="T9" fmla="*/ 73 h 283"/>
              <a:gd name="T10" fmla="*/ 394 w 394"/>
              <a:gd name="T11" fmla="*/ 101 h 283"/>
            </a:gdLst>
            <a:ahLst/>
            <a:cxnLst>
              <a:cxn ang="0">
                <a:pos x="T0" y="T1"/>
              </a:cxn>
              <a:cxn ang="0">
                <a:pos x="T2" y="T3"/>
              </a:cxn>
              <a:cxn ang="0">
                <a:pos x="T4" y="T5"/>
              </a:cxn>
              <a:cxn ang="0">
                <a:pos x="T6" y="T7"/>
              </a:cxn>
              <a:cxn ang="0">
                <a:pos x="T8" y="T9"/>
              </a:cxn>
              <a:cxn ang="0">
                <a:pos x="T10" y="T11"/>
              </a:cxn>
            </a:cxnLst>
            <a:rect l="0" t="0" r="r" b="b"/>
            <a:pathLst>
              <a:path w="394" h="283">
                <a:moveTo>
                  <a:pt x="0" y="283"/>
                </a:moveTo>
                <a:cubicBezTo>
                  <a:pt x="7" y="254"/>
                  <a:pt x="1" y="159"/>
                  <a:pt x="19" y="110"/>
                </a:cubicBezTo>
                <a:cubicBezTo>
                  <a:pt x="39" y="63"/>
                  <a:pt x="75" y="15"/>
                  <a:pt x="119" y="0"/>
                </a:cubicBezTo>
                <a:cubicBezTo>
                  <a:pt x="177" y="9"/>
                  <a:pt x="226" y="9"/>
                  <a:pt x="284" y="18"/>
                </a:cubicBezTo>
                <a:cubicBezTo>
                  <a:pt x="323" y="31"/>
                  <a:pt x="321" y="46"/>
                  <a:pt x="348" y="73"/>
                </a:cubicBezTo>
                <a:cubicBezTo>
                  <a:pt x="358" y="83"/>
                  <a:pt x="381" y="94"/>
                  <a:pt x="394" y="101"/>
                </a:cubicBezTo>
              </a:path>
            </a:pathLst>
          </a:custGeom>
          <a:solidFill>
            <a:srgbClr val="FFCC99"/>
          </a:solidFill>
          <a:ln w="53975">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16" name="Oval 74">
            <a:extLst>
              <a:ext uri="{FF2B5EF4-FFF2-40B4-BE49-F238E27FC236}">
                <a16:creationId xmlns:a16="http://schemas.microsoft.com/office/drawing/2014/main" id="{48CC0E61-40A2-86D7-FDEB-A87C7CA4B886}"/>
              </a:ext>
            </a:extLst>
          </p:cNvPr>
          <p:cNvSpPr>
            <a:spLocks noChangeArrowheads="1"/>
          </p:cNvSpPr>
          <p:nvPr/>
        </p:nvSpPr>
        <p:spPr bwMode="auto">
          <a:xfrm>
            <a:off x="6116241" y="3630216"/>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17" name="Line 156">
            <a:extLst>
              <a:ext uri="{FF2B5EF4-FFF2-40B4-BE49-F238E27FC236}">
                <a16:creationId xmlns:a16="http://schemas.microsoft.com/office/drawing/2014/main" id="{B13AFF36-FE18-0EF9-F78D-DEDA2CBABDD7}"/>
              </a:ext>
            </a:extLst>
          </p:cNvPr>
          <p:cNvSpPr>
            <a:spLocks noChangeShapeType="1"/>
          </p:cNvSpPr>
          <p:nvPr/>
        </p:nvSpPr>
        <p:spPr bwMode="auto">
          <a:xfrm>
            <a:off x="6300788" y="3651647"/>
            <a:ext cx="323850" cy="432197"/>
          </a:xfrm>
          <a:prstGeom prst="line">
            <a:avLst/>
          </a:prstGeom>
          <a:noFill/>
          <a:ln w="57150">
            <a:solidFill>
              <a:srgbClr val="009900"/>
            </a:solidFill>
            <a:round/>
            <a:headEnd/>
            <a:tailEnd type="triangle" w="lg" len="lg"/>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18" name="Text Box 157">
            <a:extLst>
              <a:ext uri="{FF2B5EF4-FFF2-40B4-BE49-F238E27FC236}">
                <a16:creationId xmlns:a16="http://schemas.microsoft.com/office/drawing/2014/main" id="{3BB2BCB7-2FE7-0F4D-83E8-65A60224798B}"/>
              </a:ext>
            </a:extLst>
          </p:cNvPr>
          <p:cNvSpPr txBox="1">
            <a:spLocks noChangeArrowheads="1"/>
          </p:cNvSpPr>
          <p:nvPr/>
        </p:nvSpPr>
        <p:spPr bwMode="auto">
          <a:xfrm>
            <a:off x="6637640" y="3684333"/>
            <a:ext cx="1101584" cy="230832"/>
          </a:xfrm>
          <a:prstGeom prst="rect">
            <a:avLst/>
          </a:prstGeom>
          <a:gradFill rotWithShape="1">
            <a:gsLst>
              <a:gs pos="0">
                <a:srgbClr val="009900">
                  <a:alpha val="39999"/>
                </a:srgbClr>
              </a:gs>
              <a:gs pos="100000">
                <a:srgbClr val="009900">
                  <a:alpha val="39000"/>
                </a:srgbClr>
              </a:gs>
            </a:gsLst>
            <a:lin ang="5400000" scaled="1"/>
          </a:gradFill>
          <a:ln w="38100">
            <a:solidFill>
              <a:srgbClr val="009900"/>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900" b="1">
                <a:solidFill>
                  <a:srgbClr val="000000"/>
                </a:solidFill>
                <a:cs typeface="Arial" panose="020B0604020202020204" pitchFamily="34" charset="0"/>
              </a:rPr>
              <a:t>Insulinbedarf </a:t>
            </a:r>
          </a:p>
        </p:txBody>
      </p:sp>
      <p:sp>
        <p:nvSpPr>
          <p:cNvPr id="124" name="Oval 161">
            <a:extLst>
              <a:ext uri="{FF2B5EF4-FFF2-40B4-BE49-F238E27FC236}">
                <a16:creationId xmlns:a16="http://schemas.microsoft.com/office/drawing/2014/main" id="{DD8D8E1F-CA93-26C1-D42A-81E9AD53DDE2}"/>
              </a:ext>
            </a:extLst>
          </p:cNvPr>
          <p:cNvSpPr>
            <a:spLocks noChangeArrowheads="1"/>
          </p:cNvSpPr>
          <p:nvPr/>
        </p:nvSpPr>
        <p:spPr bwMode="auto">
          <a:xfrm>
            <a:off x="1985373" y="2841873"/>
            <a:ext cx="1045475" cy="594275"/>
          </a:xfrm>
          <a:prstGeom prst="ellipse">
            <a:avLst/>
          </a:prstGeom>
          <a:solidFill>
            <a:srgbClr val="009900">
              <a:alpha val="32001"/>
            </a:srgbClr>
          </a:solidFill>
          <a:ln w="38100">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900" b="1">
              <a:solidFill>
                <a:srgbClr val="000000"/>
              </a:solidFill>
              <a:cs typeface="Arial" panose="020B0604020202020204" pitchFamily="34" charset="0"/>
            </a:endParaRPr>
          </a:p>
        </p:txBody>
      </p:sp>
      <p:sp>
        <p:nvSpPr>
          <p:cNvPr id="125" name="Text Box 142">
            <a:extLst>
              <a:ext uri="{FF2B5EF4-FFF2-40B4-BE49-F238E27FC236}">
                <a16:creationId xmlns:a16="http://schemas.microsoft.com/office/drawing/2014/main" id="{7CE1695E-35D6-BF71-6BD2-31F70B4709E8}"/>
              </a:ext>
            </a:extLst>
          </p:cNvPr>
          <p:cNvSpPr txBox="1">
            <a:spLocks noChangeArrowheads="1"/>
          </p:cNvSpPr>
          <p:nvPr/>
        </p:nvSpPr>
        <p:spPr bwMode="auto">
          <a:xfrm>
            <a:off x="1999308" y="2872884"/>
            <a:ext cx="971412"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defTabSz="685800" fontAlgn="base">
              <a:spcBef>
                <a:spcPct val="0"/>
              </a:spcBef>
              <a:spcAft>
                <a:spcPct val="0"/>
              </a:spcAft>
            </a:pPr>
            <a:r>
              <a:rPr lang="de-DE" altLang="de-DE" sz="900" b="1">
                <a:solidFill>
                  <a:srgbClr val="000000"/>
                </a:solidFill>
                <a:cs typeface="Arial" panose="020B0604020202020204" pitchFamily="34" charset="0"/>
              </a:rPr>
              <a:t>schnell verfügbarer</a:t>
            </a:r>
          </a:p>
          <a:p>
            <a:pPr algn="ctr" defTabSz="685800" fontAlgn="base">
              <a:spcBef>
                <a:spcPct val="0"/>
              </a:spcBef>
              <a:spcAft>
                <a:spcPct val="0"/>
              </a:spcAft>
            </a:pPr>
            <a:r>
              <a:rPr lang="de-DE" altLang="de-DE" sz="900" b="1">
                <a:solidFill>
                  <a:srgbClr val="000000"/>
                </a:solidFill>
                <a:cs typeface="Arial" panose="020B0604020202020204" pitchFamily="34" charset="0"/>
              </a:rPr>
              <a:t>Pool</a:t>
            </a:r>
          </a:p>
        </p:txBody>
      </p:sp>
      <p:sp>
        <p:nvSpPr>
          <p:cNvPr id="126" name="Line 163">
            <a:extLst>
              <a:ext uri="{FF2B5EF4-FFF2-40B4-BE49-F238E27FC236}">
                <a16:creationId xmlns:a16="http://schemas.microsoft.com/office/drawing/2014/main" id="{B021D461-7B01-948C-989E-7DD8943EB4F2}"/>
              </a:ext>
            </a:extLst>
          </p:cNvPr>
          <p:cNvSpPr>
            <a:spLocks noChangeShapeType="1"/>
          </p:cNvSpPr>
          <p:nvPr/>
        </p:nvSpPr>
        <p:spPr bwMode="auto">
          <a:xfrm flipV="1">
            <a:off x="2743722" y="3196424"/>
            <a:ext cx="0" cy="161925"/>
          </a:xfrm>
          <a:prstGeom prst="line">
            <a:avLst/>
          </a:prstGeom>
          <a:noFill/>
          <a:ln w="38100">
            <a:solidFill>
              <a:srgbClr val="00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900" b="1">
              <a:solidFill>
                <a:srgbClr val="000000"/>
              </a:solidFill>
              <a:cs typeface="Arial" panose="020B0604020202020204" pitchFamily="34" charset="0"/>
            </a:endParaRPr>
          </a:p>
        </p:txBody>
      </p:sp>
      <p:sp>
        <p:nvSpPr>
          <p:cNvPr id="130" name="TextBox 3037">
            <a:extLst>
              <a:ext uri="{FF2B5EF4-FFF2-40B4-BE49-F238E27FC236}">
                <a16:creationId xmlns:a16="http://schemas.microsoft.com/office/drawing/2014/main" id="{BB64CBDB-FCB3-AE7D-465D-A1731738F4D6}"/>
              </a:ext>
            </a:extLst>
          </p:cNvPr>
          <p:cNvSpPr txBox="1"/>
          <p:nvPr/>
        </p:nvSpPr>
        <p:spPr>
          <a:xfrm>
            <a:off x="325169" y="4850184"/>
            <a:ext cx="7517924" cy="276999"/>
          </a:xfrm>
          <a:prstGeom prst="rect">
            <a:avLst/>
          </a:prstGeom>
          <a:noFill/>
        </p:spPr>
        <p:txBody>
          <a:bodyPr wrap="square" rtlCol="0" anchor="b">
            <a:spAutoFit/>
          </a:bodyPr>
          <a:lstStyle/>
          <a:p>
            <a:pPr lvl="0" defTabSz="685766">
              <a:buClr>
                <a:srgbClr val="2F4B95"/>
              </a:buClr>
              <a:defRPr/>
            </a:pPr>
            <a:r>
              <a:rPr kumimoji="0" lang="de-DE" sz="600" b="0" i="0" u="none" strike="noStrike" kern="1200" cap="none" spc="0" normalizeH="0" baseline="0" noProof="0">
                <a:ln>
                  <a:noFill/>
                </a:ln>
                <a:solidFill>
                  <a:srgbClr val="404040"/>
                </a:solidFill>
                <a:effectLst/>
                <a:uLnTx/>
                <a:uFillTx/>
                <a:latin typeface="Verdana"/>
                <a:ea typeface="Arial"/>
                <a:cs typeface="Arial"/>
              </a:rPr>
              <a:t>Abbildung erstellt auf Basis von </a:t>
            </a:r>
            <a:r>
              <a:rPr kumimoji="0" lang="de-DE" sz="600" b="0" i="0" u="none" strike="noStrike" kern="1200" cap="none" spc="0" normalizeH="0" baseline="0" noProof="0" err="1">
                <a:ln>
                  <a:noFill/>
                </a:ln>
                <a:solidFill>
                  <a:srgbClr val="404040"/>
                </a:solidFill>
                <a:effectLst/>
                <a:uLnTx/>
                <a:uFillTx/>
                <a:latin typeface="Verdana"/>
                <a:ea typeface="Arial"/>
                <a:cs typeface="Arial"/>
              </a:rPr>
              <a:t>Rorsman</a:t>
            </a:r>
            <a:r>
              <a:rPr kumimoji="0" lang="de-DE" sz="600" b="0" i="0" u="none" strike="noStrike" kern="1200" cap="none" spc="0" normalizeH="0" baseline="0" noProof="0">
                <a:ln>
                  <a:noFill/>
                </a:ln>
                <a:solidFill>
                  <a:srgbClr val="404040"/>
                </a:solidFill>
                <a:effectLst/>
                <a:uLnTx/>
                <a:uFillTx/>
                <a:latin typeface="Verdana"/>
                <a:ea typeface="Arial"/>
                <a:cs typeface="Arial"/>
              </a:rPr>
              <a:t> P 2000</a:t>
            </a:r>
            <a:r>
              <a:rPr kumimoji="0" lang="de-DE" sz="600" b="0" i="0" u="none" strike="noStrike" kern="1200" cap="none" spc="0" normalizeH="0" baseline="30000" noProof="0">
                <a:ln>
                  <a:noFill/>
                </a:ln>
                <a:solidFill>
                  <a:srgbClr val="404040"/>
                </a:solidFill>
                <a:effectLst/>
                <a:uLnTx/>
                <a:uFillTx/>
                <a:latin typeface="Verdana"/>
                <a:ea typeface="Arial"/>
                <a:cs typeface="Arial"/>
              </a:rPr>
              <a:t>1</a:t>
            </a:r>
          </a:p>
          <a:p>
            <a:pPr lvl="0" defTabSz="685766">
              <a:buClr>
                <a:srgbClr val="2F4B95"/>
              </a:buClr>
              <a:defRPr/>
            </a:pPr>
            <a:r>
              <a:rPr kumimoji="0" lang="de-DE" sz="600" b="1" i="0" u="none" strike="noStrike" kern="1200" cap="none" spc="0" normalizeH="0" baseline="0" noProof="0">
                <a:ln>
                  <a:noFill/>
                </a:ln>
                <a:solidFill>
                  <a:srgbClr val="404040"/>
                </a:solidFill>
                <a:effectLst/>
                <a:uLnTx/>
                <a:uFillTx/>
                <a:latin typeface="Verdana"/>
                <a:ea typeface="Arial"/>
                <a:cs typeface="Arial"/>
              </a:rPr>
              <a:t>1.</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Rorsman</a:t>
            </a:r>
            <a:r>
              <a:rPr kumimoji="0" lang="de-DE" sz="600" b="0" i="0" u="none" strike="noStrike" kern="1200" cap="none" spc="0" normalizeH="0" baseline="0" noProof="0">
                <a:ln>
                  <a:noFill/>
                </a:ln>
                <a:solidFill>
                  <a:srgbClr val="404040"/>
                </a:solidFill>
                <a:effectLst/>
                <a:uLnTx/>
                <a:uFillTx/>
                <a:latin typeface="Verdana"/>
                <a:ea typeface="Arial"/>
                <a:cs typeface="Arial"/>
              </a:rPr>
              <a:t> P </a:t>
            </a:r>
            <a:r>
              <a:rPr kumimoji="0" lang="de-DE" sz="600" b="0" i="1" u="none" strike="noStrike" kern="1200" cap="none" spc="0" normalizeH="0" baseline="0" noProof="0">
                <a:ln>
                  <a:noFill/>
                </a:ln>
                <a:solidFill>
                  <a:srgbClr val="404040"/>
                </a:solidFill>
                <a:effectLst/>
                <a:uLnTx/>
                <a:uFillTx/>
                <a:latin typeface="Verdana"/>
                <a:ea typeface="Arial"/>
                <a:cs typeface="Arial"/>
              </a:rPr>
              <a:t>et al. News </a:t>
            </a:r>
            <a:r>
              <a:rPr kumimoji="0" lang="de-DE" sz="600" b="0" i="1" u="none" strike="noStrike" kern="1200" cap="none" spc="0" normalizeH="0" baseline="0" noProof="0" err="1">
                <a:ln>
                  <a:noFill/>
                </a:ln>
                <a:solidFill>
                  <a:srgbClr val="404040"/>
                </a:solidFill>
                <a:effectLst/>
                <a:uLnTx/>
                <a:uFillTx/>
                <a:latin typeface="Verdana"/>
                <a:ea typeface="Arial"/>
                <a:cs typeface="Arial"/>
              </a:rPr>
              <a:t>Physiol</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1" u="none" strike="noStrike" kern="1200" cap="none" spc="0" normalizeH="0" baseline="0" noProof="0" err="1">
                <a:ln>
                  <a:noFill/>
                </a:ln>
                <a:solidFill>
                  <a:srgbClr val="404040"/>
                </a:solidFill>
                <a:effectLst/>
                <a:uLnTx/>
                <a:uFillTx/>
                <a:latin typeface="Verdana"/>
                <a:ea typeface="Arial"/>
                <a:cs typeface="Arial"/>
              </a:rPr>
              <a:t>Sci</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2000; 15: 72</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Arial"/>
                <a:cs typeface="Arial"/>
              </a:rPr>
              <a:t>7. </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Tree>
    <p:extLst>
      <p:ext uri="{BB962C8B-B14F-4D97-AF65-F5344CB8AC3E}">
        <p14:creationId xmlns:p14="http://schemas.microsoft.com/office/powerpoint/2010/main" val="24937532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17"/>
                                        </p:tgtEl>
                                        <p:attrNameLst>
                                          <p:attrName>style.visibility</p:attrName>
                                        </p:attrNameLst>
                                      </p:cBhvr>
                                      <p:to>
                                        <p:strVal val="visible"/>
                                      </p:to>
                                    </p:set>
                                    <p:animEffect transition="in" filter="wipe(up)">
                                      <p:cBhvr>
                                        <p:cTn id="7" dur="1000"/>
                                        <p:tgtEl>
                                          <p:spTgt spid="117"/>
                                        </p:tgtEl>
                                      </p:cBhvr>
                                    </p:animEffect>
                                  </p:childTnLst>
                                </p:cTn>
                              </p:par>
                              <p:par>
                                <p:cTn id="8" presetID="55" presetClass="entr" presetSubtype="0" fill="hold" grpId="0" nodeType="withEffect">
                                  <p:stCondLst>
                                    <p:cond delay="0"/>
                                  </p:stCondLst>
                                  <p:childTnLst>
                                    <p:set>
                                      <p:cBhvr>
                                        <p:cTn id="9" dur="1" fill="hold">
                                          <p:stCondLst>
                                            <p:cond delay="0"/>
                                          </p:stCondLst>
                                        </p:cTn>
                                        <p:tgtEl>
                                          <p:spTgt spid="118"/>
                                        </p:tgtEl>
                                        <p:attrNameLst>
                                          <p:attrName>style.visibility</p:attrName>
                                        </p:attrNameLst>
                                      </p:cBhvr>
                                      <p:to>
                                        <p:strVal val="visible"/>
                                      </p:to>
                                    </p:set>
                                    <p:anim calcmode="lin" valueType="num">
                                      <p:cBhvr>
                                        <p:cTn id="10" dur="1000" fill="hold"/>
                                        <p:tgtEl>
                                          <p:spTgt spid="118"/>
                                        </p:tgtEl>
                                        <p:attrNameLst>
                                          <p:attrName>ppt_w</p:attrName>
                                        </p:attrNameLst>
                                      </p:cBhvr>
                                      <p:tavLst>
                                        <p:tav tm="0">
                                          <p:val>
                                            <p:strVal val="#ppt_w*0.70"/>
                                          </p:val>
                                        </p:tav>
                                        <p:tav tm="100000">
                                          <p:val>
                                            <p:strVal val="#ppt_w"/>
                                          </p:val>
                                        </p:tav>
                                      </p:tavLst>
                                    </p:anim>
                                    <p:anim calcmode="lin" valueType="num">
                                      <p:cBhvr>
                                        <p:cTn id="11" dur="1000" fill="hold"/>
                                        <p:tgtEl>
                                          <p:spTgt spid="118"/>
                                        </p:tgtEl>
                                        <p:attrNameLst>
                                          <p:attrName>ppt_h</p:attrName>
                                        </p:attrNameLst>
                                      </p:cBhvr>
                                      <p:tavLst>
                                        <p:tav tm="0">
                                          <p:val>
                                            <p:strVal val="#ppt_h"/>
                                          </p:val>
                                        </p:tav>
                                        <p:tav tm="100000">
                                          <p:val>
                                            <p:strVal val="#ppt_h"/>
                                          </p:val>
                                        </p:tav>
                                      </p:tavLst>
                                    </p:anim>
                                    <p:animEffect transition="in" filter="fade">
                                      <p:cBhvr>
                                        <p:cTn id="12" dur="1000"/>
                                        <p:tgtEl>
                                          <p:spTgt spid="1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8"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F518CF0-DF10-ED4A-24B7-DC92D726D6E8}"/>
            </a:ext>
          </a:extLst>
        </p:cNvPr>
        <p:cNvGrpSpPr/>
        <p:nvPr/>
      </p:nvGrpSpPr>
      <p:grpSpPr>
        <a:xfrm>
          <a:off x="0" y="0"/>
          <a:ext cx="0" cy="0"/>
          <a:chOff x="0" y="0"/>
          <a:chExt cx="0" cy="0"/>
        </a:xfrm>
      </p:grpSpPr>
      <p:sp>
        <p:nvSpPr>
          <p:cNvPr id="7" name="Textplatzhalter 9">
            <a:extLst>
              <a:ext uri="{FF2B5EF4-FFF2-40B4-BE49-F238E27FC236}">
                <a16:creationId xmlns:a16="http://schemas.microsoft.com/office/drawing/2014/main" id="{1E9ED297-59D1-335E-ACF6-2BFC437B038F}"/>
              </a:ext>
            </a:extLst>
          </p:cNvPr>
          <p:cNvSpPr txBox="1">
            <a:spLocks/>
          </p:cNvSpPr>
          <p:nvPr/>
        </p:nvSpPr>
        <p:spPr>
          <a:xfrm>
            <a:off x="319788" y="12036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Insulinausschüttung beim Stoffwechselgesunden –       1.-Phase-Peak</a:t>
            </a:r>
          </a:p>
        </p:txBody>
      </p:sp>
      <p:sp>
        <p:nvSpPr>
          <p:cNvPr id="119" name="Textplatzhalter 9">
            <a:extLst>
              <a:ext uri="{FF2B5EF4-FFF2-40B4-BE49-F238E27FC236}">
                <a16:creationId xmlns:a16="http://schemas.microsoft.com/office/drawing/2014/main" id="{5632524A-450D-95AD-3D1C-5747D7FE0016}"/>
              </a:ext>
            </a:extLst>
          </p:cNvPr>
          <p:cNvSpPr txBox="1">
            <a:spLocks/>
          </p:cNvSpPr>
          <p:nvPr/>
        </p:nvSpPr>
        <p:spPr>
          <a:xfrm>
            <a:off x="322242" y="120803"/>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Insulinausschüttung beim Stoffwechselgesunden –         2. Phase</a:t>
            </a:r>
          </a:p>
        </p:txBody>
      </p:sp>
      <p:sp>
        <p:nvSpPr>
          <p:cNvPr id="8" name="Freeform 11">
            <a:extLst>
              <a:ext uri="{FF2B5EF4-FFF2-40B4-BE49-F238E27FC236}">
                <a16:creationId xmlns:a16="http://schemas.microsoft.com/office/drawing/2014/main" id="{F9168799-0314-FEEB-71BE-2D51A541D6EC}"/>
              </a:ext>
            </a:extLst>
          </p:cNvPr>
          <p:cNvSpPr>
            <a:spLocks/>
          </p:cNvSpPr>
          <p:nvPr/>
        </p:nvSpPr>
        <p:spPr bwMode="auto">
          <a:xfrm>
            <a:off x="2141935" y="2409825"/>
            <a:ext cx="4914900" cy="1701404"/>
          </a:xfrm>
          <a:custGeom>
            <a:avLst/>
            <a:gdLst>
              <a:gd name="T0" fmla="*/ 0 w 4128"/>
              <a:gd name="T1" fmla="*/ 136 h 1429"/>
              <a:gd name="T2" fmla="*/ 1043 w 4128"/>
              <a:gd name="T3" fmla="*/ 1270 h 1429"/>
              <a:gd name="T4" fmla="*/ 3311 w 4128"/>
              <a:gd name="T5" fmla="*/ 1089 h 1429"/>
              <a:gd name="T6" fmla="*/ 4128 w 4128"/>
              <a:gd name="T7" fmla="*/ 0 h 1429"/>
            </a:gdLst>
            <a:ahLst/>
            <a:cxnLst>
              <a:cxn ang="0">
                <a:pos x="T0" y="T1"/>
              </a:cxn>
              <a:cxn ang="0">
                <a:pos x="T2" y="T3"/>
              </a:cxn>
              <a:cxn ang="0">
                <a:pos x="T4" y="T5"/>
              </a:cxn>
              <a:cxn ang="0">
                <a:pos x="T6" y="T7"/>
              </a:cxn>
            </a:cxnLst>
            <a:rect l="0" t="0" r="r" b="b"/>
            <a:pathLst>
              <a:path w="4128" h="1429">
                <a:moveTo>
                  <a:pt x="0" y="136"/>
                </a:moveTo>
                <a:cubicBezTo>
                  <a:pt x="245" y="623"/>
                  <a:pt x="491" y="1111"/>
                  <a:pt x="1043" y="1270"/>
                </a:cubicBezTo>
                <a:cubicBezTo>
                  <a:pt x="1595" y="1429"/>
                  <a:pt x="2797" y="1301"/>
                  <a:pt x="3311" y="1089"/>
                </a:cubicBezTo>
                <a:cubicBezTo>
                  <a:pt x="3825" y="877"/>
                  <a:pt x="3976" y="438"/>
                  <a:pt x="4128" y="0"/>
                </a:cubicBezTo>
              </a:path>
            </a:pathLst>
          </a:custGeom>
          <a:noFill/>
          <a:ln w="57150" cmpd="sng">
            <a:solidFill>
              <a:schemeClr val="bg2">
                <a:lumMod val="50000"/>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nvGrpSpPr>
          <p:cNvPr id="9" name="Group 22">
            <a:extLst>
              <a:ext uri="{FF2B5EF4-FFF2-40B4-BE49-F238E27FC236}">
                <a16:creationId xmlns:a16="http://schemas.microsoft.com/office/drawing/2014/main" id="{B1A29A65-DC04-6B67-7F97-FEBAADB399F1}"/>
              </a:ext>
            </a:extLst>
          </p:cNvPr>
          <p:cNvGrpSpPr>
            <a:grpSpLocks/>
          </p:cNvGrpSpPr>
          <p:nvPr/>
        </p:nvGrpSpPr>
        <p:grpSpPr bwMode="auto">
          <a:xfrm>
            <a:off x="3059906" y="3489723"/>
            <a:ext cx="325041" cy="325040"/>
            <a:chOff x="1609" y="2793"/>
            <a:chExt cx="446" cy="426"/>
          </a:xfrm>
        </p:grpSpPr>
        <p:sp>
          <p:nvSpPr>
            <p:cNvPr id="10" name="Freeform 23">
              <a:extLst>
                <a:ext uri="{FF2B5EF4-FFF2-40B4-BE49-F238E27FC236}">
                  <a16:creationId xmlns:a16="http://schemas.microsoft.com/office/drawing/2014/main" id="{9B259F90-60DB-5991-2C98-02E320A07249}"/>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1" name="Oval 24">
              <a:extLst>
                <a:ext uri="{FF2B5EF4-FFF2-40B4-BE49-F238E27FC236}">
                  <a16:creationId xmlns:a16="http://schemas.microsoft.com/office/drawing/2014/main" id="{88F1C897-7DF5-52D0-00EE-EB3223EDEE58}"/>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12" name="Group 40">
            <a:extLst>
              <a:ext uri="{FF2B5EF4-FFF2-40B4-BE49-F238E27FC236}">
                <a16:creationId xmlns:a16="http://schemas.microsoft.com/office/drawing/2014/main" id="{42A7B7FE-C8A6-79A2-CBC0-64FE75C7717A}"/>
              </a:ext>
            </a:extLst>
          </p:cNvPr>
          <p:cNvGrpSpPr>
            <a:grpSpLocks/>
          </p:cNvGrpSpPr>
          <p:nvPr/>
        </p:nvGrpSpPr>
        <p:grpSpPr bwMode="auto">
          <a:xfrm>
            <a:off x="3330179" y="3587354"/>
            <a:ext cx="325040" cy="325040"/>
            <a:chOff x="1609" y="2793"/>
            <a:chExt cx="446" cy="426"/>
          </a:xfrm>
        </p:grpSpPr>
        <p:sp>
          <p:nvSpPr>
            <p:cNvPr id="13" name="Freeform 41">
              <a:extLst>
                <a:ext uri="{FF2B5EF4-FFF2-40B4-BE49-F238E27FC236}">
                  <a16:creationId xmlns:a16="http://schemas.microsoft.com/office/drawing/2014/main" id="{F62FF368-12ED-7A58-90D6-17B703E59839}"/>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4" name="Oval 42">
              <a:extLst>
                <a:ext uri="{FF2B5EF4-FFF2-40B4-BE49-F238E27FC236}">
                  <a16:creationId xmlns:a16="http://schemas.microsoft.com/office/drawing/2014/main" id="{B13E8FCB-43EE-7F19-9512-C93A6D474813}"/>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15" name="Group 43">
            <a:extLst>
              <a:ext uri="{FF2B5EF4-FFF2-40B4-BE49-F238E27FC236}">
                <a16:creationId xmlns:a16="http://schemas.microsoft.com/office/drawing/2014/main" id="{ACADB2F4-3C91-98A5-6D7F-4D5CD8658CAA}"/>
              </a:ext>
            </a:extLst>
          </p:cNvPr>
          <p:cNvGrpSpPr>
            <a:grpSpLocks/>
          </p:cNvGrpSpPr>
          <p:nvPr/>
        </p:nvGrpSpPr>
        <p:grpSpPr bwMode="auto">
          <a:xfrm>
            <a:off x="3545681" y="3640931"/>
            <a:ext cx="325041" cy="325041"/>
            <a:chOff x="1609" y="2793"/>
            <a:chExt cx="446" cy="426"/>
          </a:xfrm>
        </p:grpSpPr>
        <p:sp>
          <p:nvSpPr>
            <p:cNvPr id="16" name="Freeform 44">
              <a:extLst>
                <a:ext uri="{FF2B5EF4-FFF2-40B4-BE49-F238E27FC236}">
                  <a16:creationId xmlns:a16="http://schemas.microsoft.com/office/drawing/2014/main" id="{81087651-E2E0-C0CC-5E36-AD24F87C0750}"/>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7" name="Oval 45">
              <a:extLst>
                <a:ext uri="{FF2B5EF4-FFF2-40B4-BE49-F238E27FC236}">
                  <a16:creationId xmlns:a16="http://schemas.microsoft.com/office/drawing/2014/main" id="{05D904D0-53AD-2899-CB01-EFD2651B8867}"/>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18" name="Group 46">
            <a:extLst>
              <a:ext uri="{FF2B5EF4-FFF2-40B4-BE49-F238E27FC236}">
                <a16:creationId xmlns:a16="http://schemas.microsoft.com/office/drawing/2014/main" id="{2F497A11-226D-8A53-2622-37BB5171C0E4}"/>
              </a:ext>
            </a:extLst>
          </p:cNvPr>
          <p:cNvGrpSpPr>
            <a:grpSpLocks/>
          </p:cNvGrpSpPr>
          <p:nvPr/>
        </p:nvGrpSpPr>
        <p:grpSpPr bwMode="auto">
          <a:xfrm>
            <a:off x="3815954" y="3651648"/>
            <a:ext cx="325040" cy="325040"/>
            <a:chOff x="1609" y="2793"/>
            <a:chExt cx="446" cy="426"/>
          </a:xfrm>
        </p:grpSpPr>
        <p:sp>
          <p:nvSpPr>
            <p:cNvPr id="19" name="Freeform 47">
              <a:extLst>
                <a:ext uri="{FF2B5EF4-FFF2-40B4-BE49-F238E27FC236}">
                  <a16:creationId xmlns:a16="http://schemas.microsoft.com/office/drawing/2014/main" id="{75866303-D873-BD8B-8484-44B448CA649E}"/>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20" name="Oval 48">
              <a:extLst>
                <a:ext uri="{FF2B5EF4-FFF2-40B4-BE49-F238E27FC236}">
                  <a16:creationId xmlns:a16="http://schemas.microsoft.com/office/drawing/2014/main" id="{C0A4296F-355A-793F-FCCD-2839A1727329}"/>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21" name="Group 49">
            <a:extLst>
              <a:ext uri="{FF2B5EF4-FFF2-40B4-BE49-F238E27FC236}">
                <a16:creationId xmlns:a16="http://schemas.microsoft.com/office/drawing/2014/main" id="{5D9CC616-ABF9-6BE5-21BC-1FF4BC39E952}"/>
              </a:ext>
            </a:extLst>
          </p:cNvPr>
          <p:cNvGrpSpPr>
            <a:grpSpLocks/>
          </p:cNvGrpSpPr>
          <p:nvPr/>
        </p:nvGrpSpPr>
        <p:grpSpPr bwMode="auto">
          <a:xfrm>
            <a:off x="4086225" y="3651648"/>
            <a:ext cx="325041" cy="325040"/>
            <a:chOff x="1609" y="2793"/>
            <a:chExt cx="446" cy="426"/>
          </a:xfrm>
        </p:grpSpPr>
        <p:sp>
          <p:nvSpPr>
            <p:cNvPr id="22" name="Freeform 50">
              <a:extLst>
                <a:ext uri="{FF2B5EF4-FFF2-40B4-BE49-F238E27FC236}">
                  <a16:creationId xmlns:a16="http://schemas.microsoft.com/office/drawing/2014/main" id="{9E3C82E4-87C0-3F1E-5FF6-F1DCBBB69A62}"/>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23" name="Oval 51">
              <a:extLst>
                <a:ext uri="{FF2B5EF4-FFF2-40B4-BE49-F238E27FC236}">
                  <a16:creationId xmlns:a16="http://schemas.microsoft.com/office/drawing/2014/main" id="{3CA7FA36-5D77-DA6F-86BA-20DD59610559}"/>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24" name="Group 52">
            <a:extLst>
              <a:ext uri="{FF2B5EF4-FFF2-40B4-BE49-F238E27FC236}">
                <a16:creationId xmlns:a16="http://schemas.microsoft.com/office/drawing/2014/main" id="{224F06CB-E885-9D8E-A7C9-C7B2E793FC84}"/>
              </a:ext>
            </a:extLst>
          </p:cNvPr>
          <p:cNvGrpSpPr>
            <a:grpSpLocks/>
          </p:cNvGrpSpPr>
          <p:nvPr/>
        </p:nvGrpSpPr>
        <p:grpSpPr bwMode="auto">
          <a:xfrm>
            <a:off x="4356498" y="3651648"/>
            <a:ext cx="325040" cy="325040"/>
            <a:chOff x="1609" y="2793"/>
            <a:chExt cx="446" cy="426"/>
          </a:xfrm>
        </p:grpSpPr>
        <p:sp>
          <p:nvSpPr>
            <p:cNvPr id="25" name="Freeform 53">
              <a:extLst>
                <a:ext uri="{FF2B5EF4-FFF2-40B4-BE49-F238E27FC236}">
                  <a16:creationId xmlns:a16="http://schemas.microsoft.com/office/drawing/2014/main" id="{9B2859E4-4F11-F928-B4F3-CE14188ECD8D}"/>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26" name="Oval 54">
              <a:extLst>
                <a:ext uri="{FF2B5EF4-FFF2-40B4-BE49-F238E27FC236}">
                  <a16:creationId xmlns:a16="http://schemas.microsoft.com/office/drawing/2014/main" id="{B73F1DD4-BE53-A0A8-82C8-BE45D6FCC6FD}"/>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27" name="Group 55">
            <a:extLst>
              <a:ext uri="{FF2B5EF4-FFF2-40B4-BE49-F238E27FC236}">
                <a16:creationId xmlns:a16="http://schemas.microsoft.com/office/drawing/2014/main" id="{3D988538-E594-503D-1B12-6458A4782415}"/>
              </a:ext>
            </a:extLst>
          </p:cNvPr>
          <p:cNvGrpSpPr>
            <a:grpSpLocks/>
          </p:cNvGrpSpPr>
          <p:nvPr/>
        </p:nvGrpSpPr>
        <p:grpSpPr bwMode="auto">
          <a:xfrm>
            <a:off x="4625579" y="3630217"/>
            <a:ext cx="325040" cy="325040"/>
            <a:chOff x="1609" y="2793"/>
            <a:chExt cx="446" cy="426"/>
          </a:xfrm>
        </p:grpSpPr>
        <p:sp>
          <p:nvSpPr>
            <p:cNvPr id="28" name="Freeform 56">
              <a:extLst>
                <a:ext uri="{FF2B5EF4-FFF2-40B4-BE49-F238E27FC236}">
                  <a16:creationId xmlns:a16="http://schemas.microsoft.com/office/drawing/2014/main" id="{CB38C3CE-324C-05C5-705A-CF61B5F10037}"/>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29" name="Oval 57">
              <a:extLst>
                <a:ext uri="{FF2B5EF4-FFF2-40B4-BE49-F238E27FC236}">
                  <a16:creationId xmlns:a16="http://schemas.microsoft.com/office/drawing/2014/main" id="{2B14B9DE-E5A6-185E-BC55-AD6D5D049AE4}"/>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30" name="Group 58">
            <a:extLst>
              <a:ext uri="{FF2B5EF4-FFF2-40B4-BE49-F238E27FC236}">
                <a16:creationId xmlns:a16="http://schemas.microsoft.com/office/drawing/2014/main" id="{231E4C02-1F0C-7381-3973-4D3722C1F8C5}"/>
              </a:ext>
            </a:extLst>
          </p:cNvPr>
          <p:cNvGrpSpPr>
            <a:grpSpLocks/>
          </p:cNvGrpSpPr>
          <p:nvPr/>
        </p:nvGrpSpPr>
        <p:grpSpPr bwMode="auto">
          <a:xfrm>
            <a:off x="6441281" y="2842023"/>
            <a:ext cx="325041" cy="325040"/>
            <a:chOff x="1609" y="2793"/>
            <a:chExt cx="446" cy="426"/>
          </a:xfrm>
        </p:grpSpPr>
        <p:sp>
          <p:nvSpPr>
            <p:cNvPr id="31" name="Freeform 59">
              <a:extLst>
                <a:ext uri="{FF2B5EF4-FFF2-40B4-BE49-F238E27FC236}">
                  <a16:creationId xmlns:a16="http://schemas.microsoft.com/office/drawing/2014/main" id="{3A02A7A8-BF98-FAD3-0AB1-575E862FD940}"/>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32" name="Oval 60">
              <a:extLst>
                <a:ext uri="{FF2B5EF4-FFF2-40B4-BE49-F238E27FC236}">
                  <a16:creationId xmlns:a16="http://schemas.microsoft.com/office/drawing/2014/main" id="{B869BBCA-D375-2F1F-046F-E18634C6C490}"/>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33" name="Group 61">
            <a:extLst>
              <a:ext uri="{FF2B5EF4-FFF2-40B4-BE49-F238E27FC236}">
                <a16:creationId xmlns:a16="http://schemas.microsoft.com/office/drawing/2014/main" id="{126D05D2-D1B4-09EC-7340-BE78C7E84A27}"/>
              </a:ext>
            </a:extLst>
          </p:cNvPr>
          <p:cNvGrpSpPr>
            <a:grpSpLocks/>
          </p:cNvGrpSpPr>
          <p:nvPr/>
        </p:nvGrpSpPr>
        <p:grpSpPr bwMode="auto">
          <a:xfrm>
            <a:off x="6290073" y="3057525"/>
            <a:ext cx="325040" cy="325041"/>
            <a:chOff x="1609" y="2793"/>
            <a:chExt cx="446" cy="426"/>
          </a:xfrm>
        </p:grpSpPr>
        <p:sp>
          <p:nvSpPr>
            <p:cNvPr id="34" name="Freeform 62">
              <a:extLst>
                <a:ext uri="{FF2B5EF4-FFF2-40B4-BE49-F238E27FC236}">
                  <a16:creationId xmlns:a16="http://schemas.microsoft.com/office/drawing/2014/main" id="{4A91B7CB-AA41-2A1F-05C4-87DE0D862E28}"/>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35" name="Oval 63">
              <a:extLst>
                <a:ext uri="{FF2B5EF4-FFF2-40B4-BE49-F238E27FC236}">
                  <a16:creationId xmlns:a16="http://schemas.microsoft.com/office/drawing/2014/main" id="{3AA79CB0-0559-8411-99E1-92EA3BD3F31D}"/>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36" name="Group 64">
            <a:extLst>
              <a:ext uri="{FF2B5EF4-FFF2-40B4-BE49-F238E27FC236}">
                <a16:creationId xmlns:a16="http://schemas.microsoft.com/office/drawing/2014/main" id="{C7F02931-C0CC-BA51-E390-555C4AFAA759}"/>
              </a:ext>
            </a:extLst>
          </p:cNvPr>
          <p:cNvGrpSpPr>
            <a:grpSpLocks/>
          </p:cNvGrpSpPr>
          <p:nvPr/>
        </p:nvGrpSpPr>
        <p:grpSpPr bwMode="auto">
          <a:xfrm>
            <a:off x="4895850" y="3598069"/>
            <a:ext cx="325041" cy="325041"/>
            <a:chOff x="1609" y="2793"/>
            <a:chExt cx="446" cy="426"/>
          </a:xfrm>
        </p:grpSpPr>
        <p:sp>
          <p:nvSpPr>
            <p:cNvPr id="37" name="Freeform 65">
              <a:extLst>
                <a:ext uri="{FF2B5EF4-FFF2-40B4-BE49-F238E27FC236}">
                  <a16:creationId xmlns:a16="http://schemas.microsoft.com/office/drawing/2014/main" id="{AD9D7534-EFF6-39FB-1A23-6ADBCE55FCFA}"/>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38" name="Oval 66">
              <a:extLst>
                <a:ext uri="{FF2B5EF4-FFF2-40B4-BE49-F238E27FC236}">
                  <a16:creationId xmlns:a16="http://schemas.microsoft.com/office/drawing/2014/main" id="{C7FF1E03-D879-19EA-AB57-F9B74A3B6034}"/>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39" name="Group 67">
            <a:extLst>
              <a:ext uri="{FF2B5EF4-FFF2-40B4-BE49-F238E27FC236}">
                <a16:creationId xmlns:a16="http://schemas.microsoft.com/office/drawing/2014/main" id="{E7F521A6-20E3-2187-1C16-E3B1E9D70370}"/>
              </a:ext>
            </a:extLst>
          </p:cNvPr>
          <p:cNvGrpSpPr>
            <a:grpSpLocks/>
          </p:cNvGrpSpPr>
          <p:nvPr/>
        </p:nvGrpSpPr>
        <p:grpSpPr bwMode="auto">
          <a:xfrm>
            <a:off x="6581775" y="2550319"/>
            <a:ext cx="325041" cy="325041"/>
            <a:chOff x="1609" y="2793"/>
            <a:chExt cx="446" cy="426"/>
          </a:xfrm>
        </p:grpSpPr>
        <p:sp>
          <p:nvSpPr>
            <p:cNvPr id="40" name="Freeform 68">
              <a:extLst>
                <a:ext uri="{FF2B5EF4-FFF2-40B4-BE49-F238E27FC236}">
                  <a16:creationId xmlns:a16="http://schemas.microsoft.com/office/drawing/2014/main" id="{573439E0-378D-E92F-32BA-0EA542466A26}"/>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1" name="Oval 69">
              <a:extLst>
                <a:ext uri="{FF2B5EF4-FFF2-40B4-BE49-F238E27FC236}">
                  <a16:creationId xmlns:a16="http://schemas.microsoft.com/office/drawing/2014/main" id="{F0397F23-1042-A7F3-67DD-FB2B7419E027}"/>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sp>
        <p:nvSpPr>
          <p:cNvPr id="42" name="Freeform 71">
            <a:extLst>
              <a:ext uri="{FF2B5EF4-FFF2-40B4-BE49-F238E27FC236}">
                <a16:creationId xmlns:a16="http://schemas.microsoft.com/office/drawing/2014/main" id="{DDC66691-E305-299F-4B92-FCAF41C618A0}"/>
              </a:ext>
            </a:extLst>
          </p:cNvPr>
          <p:cNvSpPr>
            <a:spLocks/>
          </p:cNvSpPr>
          <p:nvPr/>
        </p:nvSpPr>
        <p:spPr bwMode="auto">
          <a:xfrm>
            <a:off x="5166123" y="3543300"/>
            <a:ext cx="325040" cy="325041"/>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3" name="Oval 72">
            <a:extLst>
              <a:ext uri="{FF2B5EF4-FFF2-40B4-BE49-F238E27FC236}">
                <a16:creationId xmlns:a16="http://schemas.microsoft.com/office/drawing/2014/main" id="{85A54DD1-E9BE-772B-1245-388FC4889059}"/>
              </a:ext>
            </a:extLst>
          </p:cNvPr>
          <p:cNvSpPr>
            <a:spLocks noChangeArrowheads="1"/>
          </p:cNvSpPr>
          <p:nvPr/>
        </p:nvSpPr>
        <p:spPr bwMode="auto">
          <a:xfrm>
            <a:off x="5285185" y="3669506"/>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4" name="Oval 75">
            <a:extLst>
              <a:ext uri="{FF2B5EF4-FFF2-40B4-BE49-F238E27FC236}">
                <a16:creationId xmlns:a16="http://schemas.microsoft.com/office/drawing/2014/main" id="{06CB2170-083B-BF7D-5E30-9740C18F386D}"/>
              </a:ext>
            </a:extLst>
          </p:cNvPr>
          <p:cNvSpPr>
            <a:spLocks noChangeArrowheads="1"/>
          </p:cNvSpPr>
          <p:nvPr/>
        </p:nvSpPr>
        <p:spPr bwMode="auto">
          <a:xfrm>
            <a:off x="5651897" y="4192191"/>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5" name="Oval 78">
            <a:extLst>
              <a:ext uri="{FF2B5EF4-FFF2-40B4-BE49-F238E27FC236}">
                <a16:creationId xmlns:a16="http://schemas.microsoft.com/office/drawing/2014/main" id="{AA3DD8D6-9BFE-27A6-D432-FA7AB390DC4D}"/>
              </a:ext>
            </a:extLst>
          </p:cNvPr>
          <p:cNvSpPr>
            <a:spLocks noChangeArrowheads="1"/>
          </p:cNvSpPr>
          <p:nvPr/>
        </p:nvSpPr>
        <p:spPr bwMode="auto">
          <a:xfrm>
            <a:off x="6569869" y="4137422"/>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6" name="Oval 79">
            <a:extLst>
              <a:ext uri="{FF2B5EF4-FFF2-40B4-BE49-F238E27FC236}">
                <a16:creationId xmlns:a16="http://schemas.microsoft.com/office/drawing/2014/main" id="{919D5984-1854-941F-6179-C45BAC5C016A}"/>
              </a:ext>
            </a:extLst>
          </p:cNvPr>
          <p:cNvSpPr>
            <a:spLocks noChangeArrowheads="1"/>
          </p:cNvSpPr>
          <p:nvPr/>
        </p:nvSpPr>
        <p:spPr bwMode="auto">
          <a:xfrm>
            <a:off x="6624637" y="3489722"/>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altLang="de-DE" sz="1350">
              <a:solidFill>
                <a:srgbClr val="000000"/>
              </a:solidFill>
              <a:latin typeface="Arial" panose="020B0604020202020204" pitchFamily="34" charset="0"/>
              <a:cs typeface="Arial" panose="020B0604020202020204" pitchFamily="34" charset="0"/>
            </a:endParaRPr>
          </a:p>
        </p:txBody>
      </p:sp>
      <p:grpSp>
        <p:nvGrpSpPr>
          <p:cNvPr id="47" name="Group 82">
            <a:extLst>
              <a:ext uri="{FF2B5EF4-FFF2-40B4-BE49-F238E27FC236}">
                <a16:creationId xmlns:a16="http://schemas.microsoft.com/office/drawing/2014/main" id="{8F38DFC8-02B8-D196-2247-F4AFEC9745E3}"/>
              </a:ext>
            </a:extLst>
          </p:cNvPr>
          <p:cNvGrpSpPr>
            <a:grpSpLocks/>
          </p:cNvGrpSpPr>
          <p:nvPr/>
        </p:nvGrpSpPr>
        <p:grpSpPr bwMode="auto">
          <a:xfrm>
            <a:off x="3600450" y="2031206"/>
            <a:ext cx="325041" cy="325041"/>
            <a:chOff x="1609" y="2793"/>
            <a:chExt cx="446" cy="426"/>
          </a:xfrm>
        </p:grpSpPr>
        <p:sp>
          <p:nvSpPr>
            <p:cNvPr id="48" name="Freeform 83">
              <a:extLst>
                <a:ext uri="{FF2B5EF4-FFF2-40B4-BE49-F238E27FC236}">
                  <a16:creationId xmlns:a16="http://schemas.microsoft.com/office/drawing/2014/main" id="{5BAC2DEE-D6F2-4BCA-2367-33AB9EC208BD}"/>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49" name="Oval 84">
              <a:extLst>
                <a:ext uri="{FF2B5EF4-FFF2-40B4-BE49-F238E27FC236}">
                  <a16:creationId xmlns:a16="http://schemas.microsoft.com/office/drawing/2014/main" id="{BD3FCCC8-80F0-EEB3-42D2-BC1D76F5B5A4}"/>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50" name="Group 85">
            <a:extLst>
              <a:ext uri="{FF2B5EF4-FFF2-40B4-BE49-F238E27FC236}">
                <a16:creationId xmlns:a16="http://schemas.microsoft.com/office/drawing/2014/main" id="{689A2924-AD5C-C5E1-0AEF-EF81205FD042}"/>
              </a:ext>
            </a:extLst>
          </p:cNvPr>
          <p:cNvGrpSpPr>
            <a:grpSpLocks/>
          </p:cNvGrpSpPr>
          <p:nvPr/>
        </p:nvGrpSpPr>
        <p:grpSpPr bwMode="auto">
          <a:xfrm>
            <a:off x="2897981" y="2356248"/>
            <a:ext cx="325041" cy="325040"/>
            <a:chOff x="1609" y="2793"/>
            <a:chExt cx="446" cy="426"/>
          </a:xfrm>
        </p:grpSpPr>
        <p:sp>
          <p:nvSpPr>
            <p:cNvPr id="51" name="Freeform 86">
              <a:extLst>
                <a:ext uri="{FF2B5EF4-FFF2-40B4-BE49-F238E27FC236}">
                  <a16:creationId xmlns:a16="http://schemas.microsoft.com/office/drawing/2014/main" id="{9E53F914-0880-7FA6-6D0B-C1530C7C31DC}"/>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52" name="Oval 87">
              <a:extLst>
                <a:ext uri="{FF2B5EF4-FFF2-40B4-BE49-F238E27FC236}">
                  <a16:creationId xmlns:a16="http://schemas.microsoft.com/office/drawing/2014/main" id="{85DA5782-20CF-2C9C-F400-1F529DB33CB9}"/>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53" name="Group 88">
            <a:extLst>
              <a:ext uri="{FF2B5EF4-FFF2-40B4-BE49-F238E27FC236}">
                <a16:creationId xmlns:a16="http://schemas.microsoft.com/office/drawing/2014/main" id="{EE3B7CF9-5EE8-8DB4-A922-E289B5C550ED}"/>
              </a:ext>
            </a:extLst>
          </p:cNvPr>
          <p:cNvGrpSpPr>
            <a:grpSpLocks/>
          </p:cNvGrpSpPr>
          <p:nvPr/>
        </p:nvGrpSpPr>
        <p:grpSpPr bwMode="auto">
          <a:xfrm>
            <a:off x="4193381" y="2409825"/>
            <a:ext cx="325041" cy="325041"/>
            <a:chOff x="1609" y="2793"/>
            <a:chExt cx="446" cy="426"/>
          </a:xfrm>
        </p:grpSpPr>
        <p:sp>
          <p:nvSpPr>
            <p:cNvPr id="54" name="Freeform 89">
              <a:extLst>
                <a:ext uri="{FF2B5EF4-FFF2-40B4-BE49-F238E27FC236}">
                  <a16:creationId xmlns:a16="http://schemas.microsoft.com/office/drawing/2014/main" id="{45EC26D4-4A50-2E86-9F45-A0C561BECA24}"/>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55" name="Oval 90">
              <a:extLst>
                <a:ext uri="{FF2B5EF4-FFF2-40B4-BE49-F238E27FC236}">
                  <a16:creationId xmlns:a16="http://schemas.microsoft.com/office/drawing/2014/main" id="{ABA253D5-F25F-C86E-A4D6-342B78A2D7A8}"/>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56" name="Group 91">
            <a:extLst>
              <a:ext uri="{FF2B5EF4-FFF2-40B4-BE49-F238E27FC236}">
                <a16:creationId xmlns:a16="http://schemas.microsoft.com/office/drawing/2014/main" id="{8CA93702-3312-1289-5DFD-AB744A07C968}"/>
              </a:ext>
            </a:extLst>
          </p:cNvPr>
          <p:cNvGrpSpPr>
            <a:grpSpLocks/>
          </p:cNvGrpSpPr>
          <p:nvPr/>
        </p:nvGrpSpPr>
        <p:grpSpPr bwMode="auto">
          <a:xfrm>
            <a:off x="3330179" y="2356248"/>
            <a:ext cx="325040" cy="325040"/>
            <a:chOff x="1609" y="2793"/>
            <a:chExt cx="446" cy="426"/>
          </a:xfrm>
        </p:grpSpPr>
        <p:sp>
          <p:nvSpPr>
            <p:cNvPr id="57" name="Freeform 92">
              <a:extLst>
                <a:ext uri="{FF2B5EF4-FFF2-40B4-BE49-F238E27FC236}">
                  <a16:creationId xmlns:a16="http://schemas.microsoft.com/office/drawing/2014/main" id="{87851085-AC7C-D81F-5CEC-15AF31E99E63}"/>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58" name="Oval 93">
              <a:extLst>
                <a:ext uri="{FF2B5EF4-FFF2-40B4-BE49-F238E27FC236}">
                  <a16:creationId xmlns:a16="http://schemas.microsoft.com/office/drawing/2014/main" id="{76D4E2DB-1295-5DF4-A0F9-10DF7D85B7F5}"/>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59" name="Group 94">
            <a:extLst>
              <a:ext uri="{FF2B5EF4-FFF2-40B4-BE49-F238E27FC236}">
                <a16:creationId xmlns:a16="http://schemas.microsoft.com/office/drawing/2014/main" id="{C552A5C2-8A0C-C0CB-DF7B-DED4174F5B89}"/>
              </a:ext>
            </a:extLst>
          </p:cNvPr>
          <p:cNvGrpSpPr>
            <a:grpSpLocks/>
          </p:cNvGrpSpPr>
          <p:nvPr/>
        </p:nvGrpSpPr>
        <p:grpSpPr bwMode="auto">
          <a:xfrm>
            <a:off x="3762375" y="2463404"/>
            <a:ext cx="325041" cy="325040"/>
            <a:chOff x="1609" y="2793"/>
            <a:chExt cx="446" cy="426"/>
          </a:xfrm>
        </p:grpSpPr>
        <p:sp>
          <p:nvSpPr>
            <p:cNvPr id="60" name="Freeform 95">
              <a:extLst>
                <a:ext uri="{FF2B5EF4-FFF2-40B4-BE49-F238E27FC236}">
                  <a16:creationId xmlns:a16="http://schemas.microsoft.com/office/drawing/2014/main" id="{9DA2058D-146A-A39F-BA1D-6DEEB19A71E6}"/>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61" name="Oval 96">
              <a:extLst>
                <a:ext uri="{FF2B5EF4-FFF2-40B4-BE49-F238E27FC236}">
                  <a16:creationId xmlns:a16="http://schemas.microsoft.com/office/drawing/2014/main" id="{D31083DF-F933-A01C-DC0D-B454A9F8C6E2}"/>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62" name="Group 97">
            <a:extLst>
              <a:ext uri="{FF2B5EF4-FFF2-40B4-BE49-F238E27FC236}">
                <a16:creationId xmlns:a16="http://schemas.microsoft.com/office/drawing/2014/main" id="{16A5DEB9-93AC-36B1-7C58-C36FF4F092C9}"/>
              </a:ext>
            </a:extLst>
          </p:cNvPr>
          <p:cNvGrpSpPr>
            <a:grpSpLocks/>
          </p:cNvGrpSpPr>
          <p:nvPr/>
        </p:nvGrpSpPr>
        <p:grpSpPr bwMode="auto">
          <a:xfrm>
            <a:off x="3168254" y="2733675"/>
            <a:ext cx="325040" cy="325041"/>
            <a:chOff x="1609" y="2793"/>
            <a:chExt cx="446" cy="426"/>
          </a:xfrm>
        </p:grpSpPr>
        <p:sp>
          <p:nvSpPr>
            <p:cNvPr id="63" name="Freeform 98">
              <a:extLst>
                <a:ext uri="{FF2B5EF4-FFF2-40B4-BE49-F238E27FC236}">
                  <a16:creationId xmlns:a16="http://schemas.microsoft.com/office/drawing/2014/main" id="{A95E79E2-8D5C-7E48-491C-D02E515392F0}"/>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64" name="Oval 99">
              <a:extLst>
                <a:ext uri="{FF2B5EF4-FFF2-40B4-BE49-F238E27FC236}">
                  <a16:creationId xmlns:a16="http://schemas.microsoft.com/office/drawing/2014/main" id="{6C418065-5BD3-890C-1AA5-F0FE62358112}"/>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65" name="Group 100">
            <a:extLst>
              <a:ext uri="{FF2B5EF4-FFF2-40B4-BE49-F238E27FC236}">
                <a16:creationId xmlns:a16="http://schemas.microsoft.com/office/drawing/2014/main" id="{CC7866E3-CB1F-3040-77B1-00CA63AE5AA2}"/>
              </a:ext>
            </a:extLst>
          </p:cNvPr>
          <p:cNvGrpSpPr>
            <a:grpSpLocks/>
          </p:cNvGrpSpPr>
          <p:nvPr/>
        </p:nvGrpSpPr>
        <p:grpSpPr bwMode="auto">
          <a:xfrm>
            <a:off x="3977879" y="2895600"/>
            <a:ext cx="325040" cy="325041"/>
            <a:chOff x="1609" y="2793"/>
            <a:chExt cx="446" cy="426"/>
          </a:xfrm>
        </p:grpSpPr>
        <p:sp>
          <p:nvSpPr>
            <p:cNvPr id="66" name="Freeform 101">
              <a:extLst>
                <a:ext uri="{FF2B5EF4-FFF2-40B4-BE49-F238E27FC236}">
                  <a16:creationId xmlns:a16="http://schemas.microsoft.com/office/drawing/2014/main" id="{1406D6B8-7B8A-8F33-531D-8F7508D79D1A}"/>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67" name="Oval 102">
              <a:extLst>
                <a:ext uri="{FF2B5EF4-FFF2-40B4-BE49-F238E27FC236}">
                  <a16:creationId xmlns:a16="http://schemas.microsoft.com/office/drawing/2014/main" id="{3324C84C-97CE-AD1F-FF7C-995E9EC427DB}"/>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68" name="Group 103">
            <a:extLst>
              <a:ext uri="{FF2B5EF4-FFF2-40B4-BE49-F238E27FC236}">
                <a16:creationId xmlns:a16="http://schemas.microsoft.com/office/drawing/2014/main" id="{276FD047-F54C-96F1-7D67-D4E084AA5199}"/>
              </a:ext>
            </a:extLst>
          </p:cNvPr>
          <p:cNvGrpSpPr>
            <a:grpSpLocks/>
          </p:cNvGrpSpPr>
          <p:nvPr/>
        </p:nvGrpSpPr>
        <p:grpSpPr bwMode="auto">
          <a:xfrm>
            <a:off x="3545681" y="2895600"/>
            <a:ext cx="325041" cy="325041"/>
            <a:chOff x="1609" y="2793"/>
            <a:chExt cx="446" cy="426"/>
          </a:xfrm>
        </p:grpSpPr>
        <p:sp>
          <p:nvSpPr>
            <p:cNvPr id="69" name="Freeform 104">
              <a:extLst>
                <a:ext uri="{FF2B5EF4-FFF2-40B4-BE49-F238E27FC236}">
                  <a16:creationId xmlns:a16="http://schemas.microsoft.com/office/drawing/2014/main" id="{2DDFB0DA-31B7-0273-5F21-35AA70E865B8}"/>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70" name="Oval 105">
              <a:extLst>
                <a:ext uri="{FF2B5EF4-FFF2-40B4-BE49-F238E27FC236}">
                  <a16:creationId xmlns:a16="http://schemas.microsoft.com/office/drawing/2014/main" id="{C75C3915-725F-2D0A-EA29-3432FC66DBA6}"/>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71" name="Group 106">
            <a:extLst>
              <a:ext uri="{FF2B5EF4-FFF2-40B4-BE49-F238E27FC236}">
                <a16:creationId xmlns:a16="http://schemas.microsoft.com/office/drawing/2014/main" id="{A9BAD238-0F0F-996F-E809-DADE639E6A05}"/>
              </a:ext>
            </a:extLst>
          </p:cNvPr>
          <p:cNvGrpSpPr>
            <a:grpSpLocks/>
          </p:cNvGrpSpPr>
          <p:nvPr/>
        </p:nvGrpSpPr>
        <p:grpSpPr bwMode="auto">
          <a:xfrm>
            <a:off x="2844404" y="3327798"/>
            <a:ext cx="325040" cy="325040"/>
            <a:chOff x="1609" y="2793"/>
            <a:chExt cx="446" cy="426"/>
          </a:xfrm>
        </p:grpSpPr>
        <p:sp>
          <p:nvSpPr>
            <p:cNvPr id="72" name="Freeform 107">
              <a:extLst>
                <a:ext uri="{FF2B5EF4-FFF2-40B4-BE49-F238E27FC236}">
                  <a16:creationId xmlns:a16="http://schemas.microsoft.com/office/drawing/2014/main" id="{E8AB5AA2-342B-8DBC-67CF-C45E77DA4DDB}"/>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73" name="Oval 108">
              <a:extLst>
                <a:ext uri="{FF2B5EF4-FFF2-40B4-BE49-F238E27FC236}">
                  <a16:creationId xmlns:a16="http://schemas.microsoft.com/office/drawing/2014/main" id="{EE20DF91-A940-89C6-DEA5-50B3B57AE748}"/>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74" name="Group 109">
            <a:extLst>
              <a:ext uri="{FF2B5EF4-FFF2-40B4-BE49-F238E27FC236}">
                <a16:creationId xmlns:a16="http://schemas.microsoft.com/office/drawing/2014/main" id="{503BEAEC-C845-67D2-7253-59AAE1ABA43B}"/>
              </a:ext>
            </a:extLst>
          </p:cNvPr>
          <p:cNvGrpSpPr>
            <a:grpSpLocks/>
          </p:cNvGrpSpPr>
          <p:nvPr/>
        </p:nvGrpSpPr>
        <p:grpSpPr bwMode="auto">
          <a:xfrm>
            <a:off x="4625579" y="2463404"/>
            <a:ext cx="325040" cy="325040"/>
            <a:chOff x="1609" y="2793"/>
            <a:chExt cx="446" cy="426"/>
          </a:xfrm>
        </p:grpSpPr>
        <p:sp>
          <p:nvSpPr>
            <p:cNvPr id="75" name="Freeform 110">
              <a:extLst>
                <a:ext uri="{FF2B5EF4-FFF2-40B4-BE49-F238E27FC236}">
                  <a16:creationId xmlns:a16="http://schemas.microsoft.com/office/drawing/2014/main" id="{778EDDD9-28CB-E010-AF9D-61D08D31A35D}"/>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76" name="Oval 111">
              <a:extLst>
                <a:ext uri="{FF2B5EF4-FFF2-40B4-BE49-F238E27FC236}">
                  <a16:creationId xmlns:a16="http://schemas.microsoft.com/office/drawing/2014/main" id="{D4E5DB5D-2649-D072-8EE6-C68206FB5E39}"/>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77" name="Group 112">
            <a:extLst>
              <a:ext uri="{FF2B5EF4-FFF2-40B4-BE49-F238E27FC236}">
                <a16:creationId xmlns:a16="http://schemas.microsoft.com/office/drawing/2014/main" id="{6CA3878D-6359-C278-C1A3-AA06E17F5C40}"/>
              </a:ext>
            </a:extLst>
          </p:cNvPr>
          <p:cNvGrpSpPr>
            <a:grpSpLocks/>
          </p:cNvGrpSpPr>
          <p:nvPr/>
        </p:nvGrpSpPr>
        <p:grpSpPr bwMode="auto">
          <a:xfrm>
            <a:off x="4410075" y="2139554"/>
            <a:ext cx="325041" cy="325040"/>
            <a:chOff x="1609" y="2793"/>
            <a:chExt cx="446" cy="426"/>
          </a:xfrm>
        </p:grpSpPr>
        <p:sp>
          <p:nvSpPr>
            <p:cNvPr id="78" name="Freeform 113">
              <a:extLst>
                <a:ext uri="{FF2B5EF4-FFF2-40B4-BE49-F238E27FC236}">
                  <a16:creationId xmlns:a16="http://schemas.microsoft.com/office/drawing/2014/main" id="{4E53C948-0B40-BBB7-CD76-36E53093D43A}"/>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79" name="Oval 114">
              <a:extLst>
                <a:ext uri="{FF2B5EF4-FFF2-40B4-BE49-F238E27FC236}">
                  <a16:creationId xmlns:a16="http://schemas.microsoft.com/office/drawing/2014/main" id="{A88D9D3E-3C07-487B-EEEA-DD81476F707F}"/>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80" name="Group 115">
            <a:extLst>
              <a:ext uri="{FF2B5EF4-FFF2-40B4-BE49-F238E27FC236}">
                <a16:creationId xmlns:a16="http://schemas.microsoft.com/office/drawing/2014/main" id="{11C3C401-E36E-3DA7-CDC4-DEDAE0429093}"/>
              </a:ext>
            </a:extLst>
          </p:cNvPr>
          <p:cNvGrpSpPr>
            <a:grpSpLocks/>
          </p:cNvGrpSpPr>
          <p:nvPr/>
        </p:nvGrpSpPr>
        <p:grpSpPr bwMode="auto">
          <a:xfrm>
            <a:off x="4410075" y="2787254"/>
            <a:ext cx="325041" cy="325040"/>
            <a:chOff x="1609" y="2793"/>
            <a:chExt cx="446" cy="426"/>
          </a:xfrm>
        </p:grpSpPr>
        <p:sp>
          <p:nvSpPr>
            <p:cNvPr id="81" name="Freeform 116">
              <a:extLst>
                <a:ext uri="{FF2B5EF4-FFF2-40B4-BE49-F238E27FC236}">
                  <a16:creationId xmlns:a16="http://schemas.microsoft.com/office/drawing/2014/main" id="{1DE7ACD3-8DC9-2A08-4008-F352C9765A26}"/>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82" name="Oval 117">
              <a:extLst>
                <a:ext uri="{FF2B5EF4-FFF2-40B4-BE49-F238E27FC236}">
                  <a16:creationId xmlns:a16="http://schemas.microsoft.com/office/drawing/2014/main" id="{A2406390-2DA7-C3C3-E022-D167A2D7F8CA}"/>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83" name="Group 118">
            <a:extLst>
              <a:ext uri="{FF2B5EF4-FFF2-40B4-BE49-F238E27FC236}">
                <a16:creationId xmlns:a16="http://schemas.microsoft.com/office/drawing/2014/main" id="{0C7A0097-51BA-B0B5-AB45-9FF5BA016613}"/>
              </a:ext>
            </a:extLst>
          </p:cNvPr>
          <p:cNvGrpSpPr>
            <a:grpSpLocks/>
          </p:cNvGrpSpPr>
          <p:nvPr/>
        </p:nvGrpSpPr>
        <p:grpSpPr bwMode="auto">
          <a:xfrm>
            <a:off x="3113485" y="1977629"/>
            <a:ext cx="325040" cy="325040"/>
            <a:chOff x="1609" y="2793"/>
            <a:chExt cx="446" cy="426"/>
          </a:xfrm>
        </p:grpSpPr>
        <p:sp>
          <p:nvSpPr>
            <p:cNvPr id="84" name="Freeform 119">
              <a:extLst>
                <a:ext uri="{FF2B5EF4-FFF2-40B4-BE49-F238E27FC236}">
                  <a16:creationId xmlns:a16="http://schemas.microsoft.com/office/drawing/2014/main" id="{21BE8BFB-21F5-7BF9-AD3F-6A6D17E37511}"/>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85" name="Oval 120">
              <a:extLst>
                <a:ext uri="{FF2B5EF4-FFF2-40B4-BE49-F238E27FC236}">
                  <a16:creationId xmlns:a16="http://schemas.microsoft.com/office/drawing/2014/main" id="{6AB40779-3A70-24AA-7449-2A05FCAC074B}"/>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86" name="Group 121">
            <a:extLst>
              <a:ext uri="{FF2B5EF4-FFF2-40B4-BE49-F238E27FC236}">
                <a16:creationId xmlns:a16="http://schemas.microsoft.com/office/drawing/2014/main" id="{18C3BBD4-19AD-2554-1A22-C02D1CECA8B5}"/>
              </a:ext>
            </a:extLst>
          </p:cNvPr>
          <p:cNvGrpSpPr>
            <a:grpSpLocks/>
          </p:cNvGrpSpPr>
          <p:nvPr/>
        </p:nvGrpSpPr>
        <p:grpSpPr bwMode="auto">
          <a:xfrm>
            <a:off x="3977879" y="2031206"/>
            <a:ext cx="325040" cy="325041"/>
            <a:chOff x="1609" y="2793"/>
            <a:chExt cx="446" cy="426"/>
          </a:xfrm>
        </p:grpSpPr>
        <p:sp>
          <p:nvSpPr>
            <p:cNvPr id="87" name="Freeform 122">
              <a:extLst>
                <a:ext uri="{FF2B5EF4-FFF2-40B4-BE49-F238E27FC236}">
                  <a16:creationId xmlns:a16="http://schemas.microsoft.com/office/drawing/2014/main" id="{7ED6697E-3385-7B6F-FFDE-859525C4C472}"/>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88" name="Oval 123">
              <a:extLst>
                <a:ext uri="{FF2B5EF4-FFF2-40B4-BE49-F238E27FC236}">
                  <a16:creationId xmlns:a16="http://schemas.microsoft.com/office/drawing/2014/main" id="{C79B7240-3318-D799-64A4-E3CB21506599}"/>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sp>
        <p:nvSpPr>
          <p:cNvPr id="89" name="Freeform 125">
            <a:extLst>
              <a:ext uri="{FF2B5EF4-FFF2-40B4-BE49-F238E27FC236}">
                <a16:creationId xmlns:a16="http://schemas.microsoft.com/office/drawing/2014/main" id="{C870D7B7-B93B-462D-311B-7E1E76B43ACD}"/>
              </a:ext>
            </a:extLst>
          </p:cNvPr>
          <p:cNvSpPr>
            <a:spLocks/>
          </p:cNvSpPr>
          <p:nvPr/>
        </p:nvSpPr>
        <p:spPr bwMode="auto">
          <a:xfrm>
            <a:off x="2882504" y="1098947"/>
            <a:ext cx="1894284" cy="785813"/>
          </a:xfrm>
          <a:custGeom>
            <a:avLst/>
            <a:gdLst>
              <a:gd name="T0" fmla="*/ 157 w 1591"/>
              <a:gd name="T1" fmla="*/ 567 h 660"/>
              <a:gd name="T2" fmla="*/ 1081 w 1591"/>
              <a:gd name="T3" fmla="*/ 576 h 660"/>
              <a:gd name="T4" fmla="*/ 1245 w 1591"/>
              <a:gd name="T5" fmla="*/ 567 h 660"/>
              <a:gd name="T6" fmla="*/ 1428 w 1591"/>
              <a:gd name="T7" fmla="*/ 631 h 660"/>
              <a:gd name="T8" fmla="*/ 1565 w 1591"/>
              <a:gd name="T9" fmla="*/ 567 h 660"/>
              <a:gd name="T10" fmla="*/ 1520 w 1591"/>
              <a:gd name="T11" fmla="*/ 412 h 660"/>
              <a:gd name="T12" fmla="*/ 1401 w 1591"/>
              <a:gd name="T13" fmla="*/ 403 h 660"/>
              <a:gd name="T14" fmla="*/ 1291 w 1591"/>
              <a:gd name="T15" fmla="*/ 448 h 660"/>
              <a:gd name="T16" fmla="*/ 1008 w 1591"/>
              <a:gd name="T17" fmla="*/ 458 h 660"/>
              <a:gd name="T18" fmla="*/ 980 w 1591"/>
              <a:gd name="T19" fmla="*/ 384 h 660"/>
              <a:gd name="T20" fmla="*/ 1081 w 1591"/>
              <a:gd name="T21" fmla="*/ 357 h 660"/>
              <a:gd name="T22" fmla="*/ 1318 w 1591"/>
              <a:gd name="T23" fmla="*/ 348 h 660"/>
              <a:gd name="T24" fmla="*/ 1373 w 1591"/>
              <a:gd name="T25" fmla="*/ 330 h 660"/>
              <a:gd name="T26" fmla="*/ 1346 w 1591"/>
              <a:gd name="T27" fmla="*/ 256 h 660"/>
              <a:gd name="T28" fmla="*/ 1026 w 1591"/>
              <a:gd name="T29" fmla="*/ 247 h 660"/>
              <a:gd name="T30" fmla="*/ 980 w 1591"/>
              <a:gd name="T31" fmla="*/ 202 h 660"/>
              <a:gd name="T32" fmla="*/ 1035 w 1591"/>
              <a:gd name="T33" fmla="*/ 174 h 660"/>
              <a:gd name="T34" fmla="*/ 1282 w 1591"/>
              <a:gd name="T35" fmla="*/ 165 h 660"/>
              <a:gd name="T36" fmla="*/ 1318 w 1591"/>
              <a:gd name="T37" fmla="*/ 156 h 660"/>
              <a:gd name="T38" fmla="*/ 1373 w 1591"/>
              <a:gd name="T39" fmla="*/ 138 h 660"/>
              <a:gd name="T40" fmla="*/ 1419 w 1591"/>
              <a:gd name="T41" fmla="*/ 101 h 660"/>
              <a:gd name="T42" fmla="*/ 1456 w 1591"/>
              <a:gd name="T43" fmla="*/ 55 h 660"/>
              <a:gd name="T44" fmla="*/ 1446 w 1591"/>
              <a:gd name="T45" fmla="*/ 28 h 660"/>
              <a:gd name="T46" fmla="*/ 1300 w 1591"/>
              <a:gd name="T47" fmla="*/ 0 h 660"/>
              <a:gd name="T48" fmla="*/ 185 w 1591"/>
              <a:gd name="T49" fmla="*/ 10 h 660"/>
              <a:gd name="T50" fmla="*/ 102 w 1591"/>
              <a:gd name="T51" fmla="*/ 37 h 660"/>
              <a:gd name="T52" fmla="*/ 57 w 1591"/>
              <a:gd name="T53" fmla="*/ 92 h 660"/>
              <a:gd name="T54" fmla="*/ 84 w 1591"/>
              <a:gd name="T55" fmla="*/ 110 h 660"/>
              <a:gd name="T56" fmla="*/ 203 w 1591"/>
              <a:gd name="T57" fmla="*/ 147 h 660"/>
              <a:gd name="T58" fmla="*/ 331 w 1591"/>
              <a:gd name="T59" fmla="*/ 174 h 660"/>
              <a:gd name="T60" fmla="*/ 386 w 1591"/>
              <a:gd name="T61" fmla="*/ 192 h 660"/>
              <a:gd name="T62" fmla="*/ 84 w 1591"/>
              <a:gd name="T63" fmla="*/ 229 h 660"/>
              <a:gd name="T64" fmla="*/ 66 w 1591"/>
              <a:gd name="T65" fmla="*/ 293 h 660"/>
              <a:gd name="T66" fmla="*/ 258 w 1591"/>
              <a:gd name="T67" fmla="*/ 320 h 660"/>
              <a:gd name="T68" fmla="*/ 349 w 1591"/>
              <a:gd name="T69" fmla="*/ 330 h 660"/>
              <a:gd name="T70" fmla="*/ 422 w 1591"/>
              <a:gd name="T71" fmla="*/ 375 h 660"/>
              <a:gd name="T72" fmla="*/ 112 w 1591"/>
              <a:gd name="T73" fmla="*/ 448 h 660"/>
              <a:gd name="T74" fmla="*/ 20 w 1591"/>
              <a:gd name="T75" fmla="*/ 503 h 660"/>
              <a:gd name="T76" fmla="*/ 112 w 1591"/>
              <a:gd name="T77" fmla="*/ 558 h 660"/>
              <a:gd name="T78" fmla="*/ 157 w 1591"/>
              <a:gd name="T79" fmla="*/ 567 h 6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1" h="660">
                <a:moveTo>
                  <a:pt x="157" y="567"/>
                </a:moveTo>
                <a:cubicBezTo>
                  <a:pt x="446" y="660"/>
                  <a:pt x="863" y="579"/>
                  <a:pt x="1081" y="576"/>
                </a:cubicBezTo>
                <a:cubicBezTo>
                  <a:pt x="1136" y="573"/>
                  <a:pt x="1190" y="572"/>
                  <a:pt x="1245" y="567"/>
                </a:cubicBezTo>
                <a:cubicBezTo>
                  <a:pt x="1303" y="558"/>
                  <a:pt x="1375" y="631"/>
                  <a:pt x="1428" y="631"/>
                </a:cubicBezTo>
                <a:cubicBezTo>
                  <a:pt x="1481" y="631"/>
                  <a:pt x="1550" y="603"/>
                  <a:pt x="1565" y="567"/>
                </a:cubicBezTo>
                <a:cubicBezTo>
                  <a:pt x="1591" y="527"/>
                  <a:pt x="1570" y="428"/>
                  <a:pt x="1520" y="412"/>
                </a:cubicBezTo>
                <a:cubicBezTo>
                  <a:pt x="1497" y="402"/>
                  <a:pt x="1439" y="397"/>
                  <a:pt x="1401" y="403"/>
                </a:cubicBezTo>
                <a:cubicBezTo>
                  <a:pt x="1363" y="409"/>
                  <a:pt x="1357" y="439"/>
                  <a:pt x="1291" y="448"/>
                </a:cubicBezTo>
                <a:cubicBezTo>
                  <a:pt x="1225" y="457"/>
                  <a:pt x="1060" y="469"/>
                  <a:pt x="1008" y="458"/>
                </a:cubicBezTo>
                <a:cubicBezTo>
                  <a:pt x="956" y="447"/>
                  <a:pt x="968" y="401"/>
                  <a:pt x="980" y="384"/>
                </a:cubicBezTo>
                <a:cubicBezTo>
                  <a:pt x="998" y="329"/>
                  <a:pt x="1026" y="349"/>
                  <a:pt x="1081" y="357"/>
                </a:cubicBezTo>
                <a:cubicBezTo>
                  <a:pt x="1160" y="354"/>
                  <a:pt x="1239" y="355"/>
                  <a:pt x="1318" y="348"/>
                </a:cubicBezTo>
                <a:cubicBezTo>
                  <a:pt x="1337" y="346"/>
                  <a:pt x="1373" y="330"/>
                  <a:pt x="1373" y="330"/>
                </a:cubicBezTo>
                <a:cubicBezTo>
                  <a:pt x="1381" y="306"/>
                  <a:pt x="1388" y="259"/>
                  <a:pt x="1346" y="256"/>
                </a:cubicBezTo>
                <a:cubicBezTo>
                  <a:pt x="1240" y="247"/>
                  <a:pt x="1133" y="250"/>
                  <a:pt x="1026" y="247"/>
                </a:cubicBezTo>
                <a:cubicBezTo>
                  <a:pt x="1018" y="242"/>
                  <a:pt x="976" y="220"/>
                  <a:pt x="980" y="202"/>
                </a:cubicBezTo>
                <a:cubicBezTo>
                  <a:pt x="982" y="192"/>
                  <a:pt x="1026" y="175"/>
                  <a:pt x="1035" y="174"/>
                </a:cubicBezTo>
                <a:cubicBezTo>
                  <a:pt x="1117" y="169"/>
                  <a:pt x="1200" y="168"/>
                  <a:pt x="1282" y="165"/>
                </a:cubicBezTo>
                <a:cubicBezTo>
                  <a:pt x="1294" y="162"/>
                  <a:pt x="1306" y="160"/>
                  <a:pt x="1318" y="156"/>
                </a:cubicBezTo>
                <a:cubicBezTo>
                  <a:pt x="1336" y="151"/>
                  <a:pt x="1373" y="138"/>
                  <a:pt x="1373" y="138"/>
                </a:cubicBezTo>
                <a:cubicBezTo>
                  <a:pt x="1387" y="124"/>
                  <a:pt x="1405" y="115"/>
                  <a:pt x="1419" y="101"/>
                </a:cubicBezTo>
                <a:cubicBezTo>
                  <a:pt x="1433" y="87"/>
                  <a:pt x="1442" y="69"/>
                  <a:pt x="1456" y="55"/>
                </a:cubicBezTo>
                <a:cubicBezTo>
                  <a:pt x="1453" y="46"/>
                  <a:pt x="1453" y="35"/>
                  <a:pt x="1446" y="28"/>
                </a:cubicBezTo>
                <a:cubicBezTo>
                  <a:pt x="1430" y="12"/>
                  <a:pt x="1313" y="2"/>
                  <a:pt x="1300" y="0"/>
                </a:cubicBezTo>
                <a:cubicBezTo>
                  <a:pt x="928" y="3"/>
                  <a:pt x="557" y="1"/>
                  <a:pt x="185" y="10"/>
                </a:cubicBezTo>
                <a:cubicBezTo>
                  <a:pt x="156" y="11"/>
                  <a:pt x="102" y="37"/>
                  <a:pt x="102" y="37"/>
                </a:cubicBezTo>
                <a:cubicBezTo>
                  <a:pt x="98" y="41"/>
                  <a:pt x="55" y="80"/>
                  <a:pt x="57" y="92"/>
                </a:cubicBezTo>
                <a:cubicBezTo>
                  <a:pt x="59" y="103"/>
                  <a:pt x="73" y="108"/>
                  <a:pt x="84" y="110"/>
                </a:cubicBezTo>
                <a:cubicBezTo>
                  <a:pt x="120" y="117"/>
                  <a:pt x="166" y="144"/>
                  <a:pt x="203" y="147"/>
                </a:cubicBezTo>
                <a:cubicBezTo>
                  <a:pt x="252" y="164"/>
                  <a:pt x="282" y="158"/>
                  <a:pt x="331" y="174"/>
                </a:cubicBezTo>
                <a:cubicBezTo>
                  <a:pt x="349" y="180"/>
                  <a:pt x="386" y="192"/>
                  <a:pt x="386" y="192"/>
                </a:cubicBezTo>
                <a:cubicBezTo>
                  <a:pt x="321" y="260"/>
                  <a:pt x="180" y="217"/>
                  <a:pt x="84" y="229"/>
                </a:cubicBezTo>
                <a:cubicBezTo>
                  <a:pt x="63" y="243"/>
                  <a:pt x="28" y="255"/>
                  <a:pt x="66" y="293"/>
                </a:cubicBezTo>
                <a:cubicBezTo>
                  <a:pt x="92" y="319"/>
                  <a:pt x="240" y="319"/>
                  <a:pt x="258" y="320"/>
                </a:cubicBezTo>
                <a:cubicBezTo>
                  <a:pt x="288" y="323"/>
                  <a:pt x="319" y="327"/>
                  <a:pt x="349" y="330"/>
                </a:cubicBezTo>
                <a:cubicBezTo>
                  <a:pt x="414" y="351"/>
                  <a:pt x="393" y="332"/>
                  <a:pt x="422" y="375"/>
                </a:cubicBezTo>
                <a:cubicBezTo>
                  <a:pt x="394" y="488"/>
                  <a:pt x="176" y="446"/>
                  <a:pt x="112" y="448"/>
                </a:cubicBezTo>
                <a:cubicBezTo>
                  <a:pt x="64" y="458"/>
                  <a:pt x="47" y="463"/>
                  <a:pt x="20" y="503"/>
                </a:cubicBezTo>
                <a:cubicBezTo>
                  <a:pt x="0" y="565"/>
                  <a:pt x="61" y="552"/>
                  <a:pt x="112" y="558"/>
                </a:cubicBezTo>
                <a:cubicBezTo>
                  <a:pt x="123" y="565"/>
                  <a:pt x="182" y="619"/>
                  <a:pt x="157" y="567"/>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90" name="Oval 126">
            <a:extLst>
              <a:ext uri="{FF2B5EF4-FFF2-40B4-BE49-F238E27FC236}">
                <a16:creationId xmlns:a16="http://schemas.microsoft.com/office/drawing/2014/main" id="{8DCBCC28-646A-C5D2-6007-558A0897BFB9}"/>
              </a:ext>
            </a:extLst>
          </p:cNvPr>
          <p:cNvSpPr>
            <a:spLocks noChangeArrowheads="1"/>
          </p:cNvSpPr>
          <p:nvPr/>
        </p:nvSpPr>
        <p:spPr bwMode="auto">
          <a:xfrm>
            <a:off x="4572000" y="1653779"/>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nvGrpSpPr>
          <p:cNvPr id="91" name="Group 127">
            <a:extLst>
              <a:ext uri="{FF2B5EF4-FFF2-40B4-BE49-F238E27FC236}">
                <a16:creationId xmlns:a16="http://schemas.microsoft.com/office/drawing/2014/main" id="{4B678E27-8BF5-DB3E-5397-84A4D26E3753}"/>
              </a:ext>
            </a:extLst>
          </p:cNvPr>
          <p:cNvGrpSpPr>
            <a:grpSpLocks/>
          </p:cNvGrpSpPr>
          <p:nvPr/>
        </p:nvGrpSpPr>
        <p:grpSpPr bwMode="auto">
          <a:xfrm>
            <a:off x="5219700" y="1545431"/>
            <a:ext cx="325041" cy="325041"/>
            <a:chOff x="1609" y="2793"/>
            <a:chExt cx="446" cy="426"/>
          </a:xfrm>
        </p:grpSpPr>
        <p:sp>
          <p:nvSpPr>
            <p:cNvPr id="92" name="Freeform 128">
              <a:extLst>
                <a:ext uri="{FF2B5EF4-FFF2-40B4-BE49-F238E27FC236}">
                  <a16:creationId xmlns:a16="http://schemas.microsoft.com/office/drawing/2014/main" id="{0663C709-5899-8B3A-CBFA-5235C2E7A16B}"/>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93" name="Oval 129">
              <a:extLst>
                <a:ext uri="{FF2B5EF4-FFF2-40B4-BE49-F238E27FC236}">
                  <a16:creationId xmlns:a16="http://schemas.microsoft.com/office/drawing/2014/main" id="{3B8FDE4A-3E3F-7FD1-3B0C-32B9BF84DE02}"/>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grpSp>
        <p:nvGrpSpPr>
          <p:cNvPr id="94" name="Group 130">
            <a:extLst>
              <a:ext uri="{FF2B5EF4-FFF2-40B4-BE49-F238E27FC236}">
                <a16:creationId xmlns:a16="http://schemas.microsoft.com/office/drawing/2014/main" id="{9FFCD323-B1A0-8C1F-27A5-33F5252D353B}"/>
              </a:ext>
            </a:extLst>
          </p:cNvPr>
          <p:cNvGrpSpPr>
            <a:grpSpLocks/>
          </p:cNvGrpSpPr>
          <p:nvPr/>
        </p:nvGrpSpPr>
        <p:grpSpPr bwMode="auto">
          <a:xfrm>
            <a:off x="4787504" y="2085975"/>
            <a:ext cx="325040" cy="325041"/>
            <a:chOff x="1609" y="2793"/>
            <a:chExt cx="446" cy="426"/>
          </a:xfrm>
        </p:grpSpPr>
        <p:sp>
          <p:nvSpPr>
            <p:cNvPr id="95" name="Freeform 131">
              <a:extLst>
                <a:ext uri="{FF2B5EF4-FFF2-40B4-BE49-F238E27FC236}">
                  <a16:creationId xmlns:a16="http://schemas.microsoft.com/office/drawing/2014/main" id="{81B11AFC-BF23-3004-C677-E9AE0AE53ACF}"/>
                </a:ext>
              </a:extLst>
            </p:cNvPr>
            <p:cNvSpPr>
              <a:spLocks/>
            </p:cNvSpPr>
            <p:nvPr/>
          </p:nvSpPr>
          <p:spPr bwMode="auto">
            <a:xfrm>
              <a:off x="1609" y="2793"/>
              <a:ext cx="446" cy="426"/>
            </a:xfrm>
            <a:custGeom>
              <a:avLst/>
              <a:gdLst>
                <a:gd name="T0" fmla="*/ 28 w 446"/>
                <a:gd name="T1" fmla="*/ 151 h 426"/>
                <a:gd name="T2" fmla="*/ 28 w 446"/>
                <a:gd name="T3" fmla="*/ 316 h 426"/>
                <a:gd name="T4" fmla="*/ 82 w 446"/>
                <a:gd name="T5" fmla="*/ 389 h 426"/>
                <a:gd name="T6" fmla="*/ 137 w 446"/>
                <a:gd name="T7" fmla="*/ 407 h 426"/>
                <a:gd name="T8" fmla="*/ 247 w 446"/>
                <a:gd name="T9" fmla="*/ 425 h 426"/>
                <a:gd name="T10" fmla="*/ 348 w 446"/>
                <a:gd name="T11" fmla="*/ 398 h 426"/>
                <a:gd name="T12" fmla="*/ 430 w 446"/>
                <a:gd name="T13" fmla="*/ 306 h 426"/>
                <a:gd name="T14" fmla="*/ 439 w 446"/>
                <a:gd name="T15" fmla="*/ 215 h 426"/>
                <a:gd name="T16" fmla="*/ 430 w 446"/>
                <a:gd name="T17" fmla="*/ 151 h 426"/>
                <a:gd name="T18" fmla="*/ 375 w 446"/>
                <a:gd name="T19" fmla="*/ 96 h 426"/>
                <a:gd name="T20" fmla="*/ 265 w 446"/>
                <a:gd name="T21" fmla="*/ 14 h 426"/>
                <a:gd name="T22" fmla="*/ 110 w 446"/>
                <a:gd name="T23" fmla="*/ 41 h 426"/>
                <a:gd name="T24" fmla="*/ 46 w 446"/>
                <a:gd name="T25" fmla="*/ 105 h 426"/>
                <a:gd name="T26" fmla="*/ 28 w 446"/>
                <a:gd name="T27" fmla="*/ 1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6" h="426">
                  <a:moveTo>
                    <a:pt x="28" y="151"/>
                  </a:moveTo>
                  <a:cubicBezTo>
                    <a:pt x="0" y="224"/>
                    <a:pt x="5" y="262"/>
                    <a:pt x="28" y="316"/>
                  </a:cubicBezTo>
                  <a:cubicBezTo>
                    <a:pt x="40" y="344"/>
                    <a:pt x="55" y="375"/>
                    <a:pt x="82" y="389"/>
                  </a:cubicBezTo>
                  <a:cubicBezTo>
                    <a:pt x="99" y="398"/>
                    <a:pt x="137" y="407"/>
                    <a:pt x="137" y="407"/>
                  </a:cubicBezTo>
                  <a:cubicBezTo>
                    <a:pt x="164" y="409"/>
                    <a:pt x="212" y="426"/>
                    <a:pt x="247" y="425"/>
                  </a:cubicBezTo>
                  <a:cubicBezTo>
                    <a:pt x="282" y="424"/>
                    <a:pt x="317" y="418"/>
                    <a:pt x="348" y="398"/>
                  </a:cubicBezTo>
                  <a:cubicBezTo>
                    <a:pt x="386" y="394"/>
                    <a:pt x="405" y="333"/>
                    <a:pt x="430" y="306"/>
                  </a:cubicBezTo>
                  <a:cubicBezTo>
                    <a:pt x="446" y="276"/>
                    <a:pt x="439" y="241"/>
                    <a:pt x="439" y="215"/>
                  </a:cubicBezTo>
                  <a:cubicBezTo>
                    <a:pt x="439" y="189"/>
                    <a:pt x="441" y="171"/>
                    <a:pt x="430" y="151"/>
                  </a:cubicBezTo>
                  <a:cubicBezTo>
                    <a:pt x="423" y="130"/>
                    <a:pt x="390" y="111"/>
                    <a:pt x="375" y="96"/>
                  </a:cubicBezTo>
                  <a:cubicBezTo>
                    <a:pt x="342" y="63"/>
                    <a:pt x="305" y="40"/>
                    <a:pt x="265" y="14"/>
                  </a:cubicBezTo>
                  <a:cubicBezTo>
                    <a:pt x="202" y="19"/>
                    <a:pt x="160" y="0"/>
                    <a:pt x="110" y="41"/>
                  </a:cubicBezTo>
                  <a:cubicBezTo>
                    <a:pt x="87" y="60"/>
                    <a:pt x="67" y="84"/>
                    <a:pt x="46" y="105"/>
                  </a:cubicBezTo>
                  <a:cubicBezTo>
                    <a:pt x="34" y="117"/>
                    <a:pt x="28" y="151"/>
                    <a:pt x="28" y="151"/>
                  </a:cubicBezTo>
                  <a:close/>
                </a:path>
              </a:pathLst>
            </a:custGeom>
            <a:solidFill>
              <a:srgbClr val="FFCC99"/>
            </a:solidFill>
            <a:ln w="9525">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96" name="Oval 132">
              <a:extLst>
                <a:ext uri="{FF2B5EF4-FFF2-40B4-BE49-F238E27FC236}">
                  <a16:creationId xmlns:a16="http://schemas.microsoft.com/office/drawing/2014/main" id="{48BBDA43-D5FE-7222-263F-567AA7065A57}"/>
                </a:ext>
              </a:extLst>
            </p:cNvPr>
            <p:cNvSpPr>
              <a:spLocks noChangeArrowheads="1"/>
            </p:cNvSpPr>
            <p:nvPr/>
          </p:nvSpPr>
          <p:spPr bwMode="auto">
            <a:xfrm>
              <a:off x="1773" y="2958"/>
              <a:ext cx="136" cy="137"/>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sp>
        <p:nvSpPr>
          <p:cNvPr id="97" name="Line 133">
            <a:extLst>
              <a:ext uri="{FF2B5EF4-FFF2-40B4-BE49-F238E27FC236}">
                <a16:creationId xmlns:a16="http://schemas.microsoft.com/office/drawing/2014/main" id="{3ED09A44-BBE8-6139-81CE-2B72FD74D3B1}"/>
              </a:ext>
            </a:extLst>
          </p:cNvPr>
          <p:cNvSpPr>
            <a:spLocks noChangeShapeType="1"/>
          </p:cNvSpPr>
          <p:nvPr/>
        </p:nvSpPr>
        <p:spPr bwMode="auto">
          <a:xfrm>
            <a:off x="4787504" y="1707356"/>
            <a:ext cx="378619" cy="0"/>
          </a:xfrm>
          <a:prstGeom prst="line">
            <a:avLst/>
          </a:prstGeom>
          <a:noFill/>
          <a:ln w="38100">
            <a:solidFill>
              <a:srgbClr val="80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98" name="Line 134">
            <a:extLst>
              <a:ext uri="{FF2B5EF4-FFF2-40B4-BE49-F238E27FC236}">
                <a16:creationId xmlns:a16="http://schemas.microsoft.com/office/drawing/2014/main" id="{C4BFB1F7-9289-FC10-1376-4097668329A9}"/>
              </a:ext>
            </a:extLst>
          </p:cNvPr>
          <p:cNvSpPr>
            <a:spLocks noChangeShapeType="1"/>
          </p:cNvSpPr>
          <p:nvPr/>
        </p:nvSpPr>
        <p:spPr bwMode="auto">
          <a:xfrm flipH="1">
            <a:off x="5080397" y="1922860"/>
            <a:ext cx="161925" cy="269081"/>
          </a:xfrm>
          <a:prstGeom prst="line">
            <a:avLst/>
          </a:prstGeom>
          <a:noFill/>
          <a:ln w="38100">
            <a:solidFill>
              <a:srgbClr val="80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99" name="Line 136">
            <a:extLst>
              <a:ext uri="{FF2B5EF4-FFF2-40B4-BE49-F238E27FC236}">
                <a16:creationId xmlns:a16="http://schemas.microsoft.com/office/drawing/2014/main" id="{37645645-7DDB-0600-8A2B-2480A309A591}"/>
              </a:ext>
            </a:extLst>
          </p:cNvPr>
          <p:cNvSpPr>
            <a:spLocks noChangeShapeType="1"/>
          </p:cNvSpPr>
          <p:nvPr/>
        </p:nvSpPr>
        <p:spPr bwMode="auto">
          <a:xfrm flipH="1">
            <a:off x="4193381" y="3274219"/>
            <a:ext cx="0" cy="323850"/>
          </a:xfrm>
          <a:prstGeom prst="line">
            <a:avLst/>
          </a:prstGeom>
          <a:noFill/>
          <a:ln w="38100">
            <a:solidFill>
              <a:srgbClr val="80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00" name="Line 138">
            <a:extLst>
              <a:ext uri="{FF2B5EF4-FFF2-40B4-BE49-F238E27FC236}">
                <a16:creationId xmlns:a16="http://schemas.microsoft.com/office/drawing/2014/main" id="{7BBCB2F6-929E-FFD2-86E2-0AF9D93D024F}"/>
              </a:ext>
            </a:extLst>
          </p:cNvPr>
          <p:cNvSpPr>
            <a:spLocks noChangeShapeType="1"/>
          </p:cNvSpPr>
          <p:nvPr/>
        </p:nvSpPr>
        <p:spPr bwMode="auto">
          <a:xfrm flipV="1">
            <a:off x="5511404" y="3586162"/>
            <a:ext cx="377428" cy="53579"/>
          </a:xfrm>
          <a:prstGeom prst="line">
            <a:avLst/>
          </a:prstGeom>
          <a:noFill/>
          <a:ln w="38100">
            <a:solidFill>
              <a:srgbClr val="800000"/>
            </a:solidFill>
            <a:prstDash val="sysDot"/>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01" name="Text Box 139">
            <a:extLst>
              <a:ext uri="{FF2B5EF4-FFF2-40B4-BE49-F238E27FC236}">
                <a16:creationId xmlns:a16="http://schemas.microsoft.com/office/drawing/2014/main" id="{313226D7-74A1-9318-F782-E72B87C24CFC}"/>
              </a:ext>
            </a:extLst>
          </p:cNvPr>
          <p:cNvSpPr txBox="1">
            <a:spLocks noChangeArrowheads="1"/>
          </p:cNvSpPr>
          <p:nvPr/>
        </p:nvSpPr>
        <p:spPr bwMode="auto">
          <a:xfrm>
            <a:off x="3168254" y="844154"/>
            <a:ext cx="1018227" cy="230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900" b="1" i="1">
                <a:solidFill>
                  <a:srgbClr val="000000"/>
                </a:solidFill>
                <a:cs typeface="Arial" panose="020B0604020202020204" pitchFamily="34" charset="0"/>
              </a:rPr>
              <a:t>Golgiapparat</a:t>
            </a:r>
          </a:p>
        </p:txBody>
      </p:sp>
      <p:sp>
        <p:nvSpPr>
          <p:cNvPr id="102" name="Text Box 140">
            <a:extLst>
              <a:ext uri="{FF2B5EF4-FFF2-40B4-BE49-F238E27FC236}">
                <a16:creationId xmlns:a16="http://schemas.microsoft.com/office/drawing/2014/main" id="{F29EF98C-5C78-62DA-C3BE-676FB2D14D56}"/>
              </a:ext>
            </a:extLst>
          </p:cNvPr>
          <p:cNvSpPr txBox="1">
            <a:spLocks noChangeArrowheads="1"/>
          </p:cNvSpPr>
          <p:nvPr/>
        </p:nvSpPr>
        <p:spPr bwMode="auto">
          <a:xfrm>
            <a:off x="4895850" y="1329929"/>
            <a:ext cx="1096775" cy="230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900" b="1" i="1" err="1">
                <a:solidFill>
                  <a:srgbClr val="000000"/>
                </a:solidFill>
                <a:cs typeface="Arial" panose="020B0604020202020204" pitchFamily="34" charset="0"/>
              </a:rPr>
              <a:t>Insulinvesikel</a:t>
            </a:r>
            <a:endParaRPr lang="de-DE" altLang="de-DE" sz="900" b="1" i="1">
              <a:solidFill>
                <a:srgbClr val="000000"/>
              </a:solidFill>
              <a:cs typeface="Arial" panose="020B0604020202020204" pitchFamily="34" charset="0"/>
            </a:endParaRPr>
          </a:p>
        </p:txBody>
      </p:sp>
      <p:sp>
        <p:nvSpPr>
          <p:cNvPr id="103" name="Text Box 141">
            <a:extLst>
              <a:ext uri="{FF2B5EF4-FFF2-40B4-BE49-F238E27FC236}">
                <a16:creationId xmlns:a16="http://schemas.microsoft.com/office/drawing/2014/main" id="{547727EC-3D4B-27E5-5CC3-81513B4C22FE}"/>
              </a:ext>
            </a:extLst>
          </p:cNvPr>
          <p:cNvSpPr txBox="1">
            <a:spLocks noChangeArrowheads="1"/>
          </p:cNvSpPr>
          <p:nvPr/>
        </p:nvSpPr>
        <p:spPr bwMode="auto">
          <a:xfrm>
            <a:off x="1925241" y="2085976"/>
            <a:ext cx="1045479" cy="230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900" b="1">
                <a:solidFill>
                  <a:srgbClr val="000000"/>
                </a:solidFill>
                <a:cs typeface="Arial" panose="020B0604020202020204" pitchFamily="34" charset="0"/>
              </a:rPr>
              <a:t>Reserve-Pool</a:t>
            </a:r>
          </a:p>
        </p:txBody>
      </p:sp>
      <p:sp>
        <p:nvSpPr>
          <p:cNvPr id="104" name="Text Box 143">
            <a:extLst>
              <a:ext uri="{FF2B5EF4-FFF2-40B4-BE49-F238E27FC236}">
                <a16:creationId xmlns:a16="http://schemas.microsoft.com/office/drawing/2014/main" id="{E38F23FB-B089-6D40-0BAC-83DD70BC10B9}"/>
              </a:ext>
            </a:extLst>
          </p:cNvPr>
          <p:cNvSpPr txBox="1">
            <a:spLocks noChangeArrowheads="1"/>
          </p:cNvSpPr>
          <p:nvPr/>
        </p:nvSpPr>
        <p:spPr bwMode="auto">
          <a:xfrm>
            <a:off x="6678217" y="2193132"/>
            <a:ext cx="1039067" cy="2308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900" b="1" i="1">
                <a:solidFill>
                  <a:srgbClr val="000000"/>
                </a:solidFill>
                <a:cs typeface="Arial" panose="020B0604020202020204" pitchFamily="34" charset="0"/>
              </a:rPr>
              <a:t>Zellmembran</a:t>
            </a:r>
          </a:p>
        </p:txBody>
      </p:sp>
      <p:sp>
        <p:nvSpPr>
          <p:cNvPr id="105" name="Text Box 144">
            <a:extLst>
              <a:ext uri="{FF2B5EF4-FFF2-40B4-BE49-F238E27FC236}">
                <a16:creationId xmlns:a16="http://schemas.microsoft.com/office/drawing/2014/main" id="{333C1409-028E-CE28-472C-083F593B2596}"/>
              </a:ext>
            </a:extLst>
          </p:cNvPr>
          <p:cNvSpPr txBox="1">
            <a:spLocks noChangeArrowheads="1"/>
          </p:cNvSpPr>
          <p:nvPr/>
        </p:nvSpPr>
        <p:spPr bwMode="auto">
          <a:xfrm>
            <a:off x="4193381" y="4192191"/>
            <a:ext cx="1515158" cy="40011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1000" b="1">
                <a:solidFill>
                  <a:srgbClr val="000000"/>
                </a:solidFill>
                <a:cs typeface="Arial" panose="020B0604020202020204" pitchFamily="34" charset="0"/>
              </a:rPr>
              <a:t>endogenes Insulin</a:t>
            </a:r>
          </a:p>
          <a:p>
            <a:pPr defTabSz="685800" fontAlgn="base">
              <a:spcBef>
                <a:spcPct val="0"/>
              </a:spcBef>
              <a:spcAft>
                <a:spcPct val="0"/>
              </a:spcAft>
            </a:pPr>
            <a:r>
              <a:rPr lang="de-DE" altLang="de-DE" sz="1000" b="1">
                <a:solidFill>
                  <a:srgbClr val="000000"/>
                </a:solidFill>
                <a:cs typeface="Arial" panose="020B0604020202020204" pitchFamily="34" charset="0"/>
              </a:rPr>
              <a:t>in der Blutbahn</a:t>
            </a:r>
          </a:p>
        </p:txBody>
      </p:sp>
      <p:sp>
        <p:nvSpPr>
          <p:cNvPr id="106" name="Freeform 145">
            <a:extLst>
              <a:ext uri="{FF2B5EF4-FFF2-40B4-BE49-F238E27FC236}">
                <a16:creationId xmlns:a16="http://schemas.microsoft.com/office/drawing/2014/main" id="{61062E8E-8118-7BF3-010D-8FAB8518A1FE}"/>
              </a:ext>
            </a:extLst>
          </p:cNvPr>
          <p:cNvSpPr>
            <a:spLocks/>
          </p:cNvSpPr>
          <p:nvPr/>
        </p:nvSpPr>
        <p:spPr bwMode="auto">
          <a:xfrm>
            <a:off x="1385888" y="3219450"/>
            <a:ext cx="6480572" cy="1674019"/>
          </a:xfrm>
          <a:custGeom>
            <a:avLst/>
            <a:gdLst>
              <a:gd name="T0" fmla="*/ 0 w 4128"/>
              <a:gd name="T1" fmla="*/ 136 h 1429"/>
              <a:gd name="T2" fmla="*/ 1043 w 4128"/>
              <a:gd name="T3" fmla="*/ 1270 h 1429"/>
              <a:gd name="T4" fmla="*/ 3311 w 4128"/>
              <a:gd name="T5" fmla="*/ 1089 h 1429"/>
              <a:gd name="T6" fmla="*/ 4128 w 4128"/>
              <a:gd name="T7" fmla="*/ 0 h 1429"/>
            </a:gdLst>
            <a:ahLst/>
            <a:cxnLst>
              <a:cxn ang="0">
                <a:pos x="T0" y="T1"/>
              </a:cxn>
              <a:cxn ang="0">
                <a:pos x="T2" y="T3"/>
              </a:cxn>
              <a:cxn ang="0">
                <a:pos x="T4" y="T5"/>
              </a:cxn>
              <a:cxn ang="0">
                <a:pos x="T6" y="T7"/>
              </a:cxn>
            </a:cxnLst>
            <a:rect l="0" t="0" r="r" b="b"/>
            <a:pathLst>
              <a:path w="4128" h="1429">
                <a:moveTo>
                  <a:pt x="0" y="136"/>
                </a:moveTo>
                <a:cubicBezTo>
                  <a:pt x="245" y="623"/>
                  <a:pt x="491" y="1111"/>
                  <a:pt x="1043" y="1270"/>
                </a:cubicBezTo>
                <a:cubicBezTo>
                  <a:pt x="1595" y="1429"/>
                  <a:pt x="2797" y="1301"/>
                  <a:pt x="3311" y="1089"/>
                </a:cubicBezTo>
                <a:cubicBezTo>
                  <a:pt x="3825" y="877"/>
                  <a:pt x="3976" y="438"/>
                  <a:pt x="4128" y="0"/>
                </a:cubicBezTo>
              </a:path>
            </a:pathLst>
          </a:custGeom>
          <a:noFill/>
          <a:ln w="57150" cmpd="sng">
            <a:solidFill>
              <a:schemeClr val="bg2">
                <a:lumMod val="50000"/>
              </a:schemeClr>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07" name="Text Box 146">
            <a:extLst>
              <a:ext uri="{FF2B5EF4-FFF2-40B4-BE49-F238E27FC236}">
                <a16:creationId xmlns:a16="http://schemas.microsoft.com/office/drawing/2014/main" id="{D9C3F995-EDF1-C08B-B7DF-BAA1CCEE7605}"/>
              </a:ext>
            </a:extLst>
          </p:cNvPr>
          <p:cNvSpPr txBox="1">
            <a:spLocks noChangeArrowheads="1"/>
          </p:cNvSpPr>
          <p:nvPr/>
        </p:nvSpPr>
        <p:spPr bwMode="auto">
          <a:xfrm>
            <a:off x="2844404" y="4137423"/>
            <a:ext cx="880369" cy="2462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1000" b="1" i="1">
                <a:solidFill>
                  <a:srgbClr val="000000"/>
                </a:solidFill>
                <a:cs typeface="Arial" panose="020B0604020202020204" pitchFamily="34" charset="0"/>
              </a:rPr>
              <a:t>Blutgefäß</a:t>
            </a:r>
          </a:p>
        </p:txBody>
      </p:sp>
      <p:grpSp>
        <p:nvGrpSpPr>
          <p:cNvPr id="108" name="Group 150">
            <a:extLst>
              <a:ext uri="{FF2B5EF4-FFF2-40B4-BE49-F238E27FC236}">
                <a16:creationId xmlns:a16="http://schemas.microsoft.com/office/drawing/2014/main" id="{E1C75D60-AD3D-785B-DABF-C179388E8484}"/>
              </a:ext>
            </a:extLst>
          </p:cNvPr>
          <p:cNvGrpSpPr>
            <a:grpSpLocks/>
          </p:cNvGrpSpPr>
          <p:nvPr/>
        </p:nvGrpSpPr>
        <p:grpSpPr bwMode="auto">
          <a:xfrm>
            <a:off x="4193382" y="3274219"/>
            <a:ext cx="217885" cy="269081"/>
            <a:chOff x="2562" y="2750"/>
            <a:chExt cx="183" cy="226"/>
          </a:xfrm>
        </p:grpSpPr>
        <p:sp>
          <p:nvSpPr>
            <p:cNvPr id="109" name="Freeform 148">
              <a:extLst>
                <a:ext uri="{FF2B5EF4-FFF2-40B4-BE49-F238E27FC236}">
                  <a16:creationId xmlns:a16="http://schemas.microsoft.com/office/drawing/2014/main" id="{8ED8574D-C2AA-7FBF-827D-A25D518FCA22}"/>
                </a:ext>
              </a:extLst>
            </p:cNvPr>
            <p:cNvSpPr>
              <a:spLocks/>
            </p:cNvSpPr>
            <p:nvPr/>
          </p:nvSpPr>
          <p:spPr bwMode="auto">
            <a:xfrm>
              <a:off x="2562" y="2750"/>
              <a:ext cx="137" cy="181"/>
            </a:xfrm>
            <a:custGeom>
              <a:avLst/>
              <a:gdLst>
                <a:gd name="T0" fmla="*/ 137 w 137"/>
                <a:gd name="T1" fmla="*/ 0 h 181"/>
                <a:gd name="T2" fmla="*/ 0 w 137"/>
                <a:gd name="T3" fmla="*/ 90 h 181"/>
                <a:gd name="T4" fmla="*/ 137 w 137"/>
                <a:gd name="T5" fmla="*/ 181 h 181"/>
              </a:gdLst>
              <a:ahLst/>
              <a:cxnLst>
                <a:cxn ang="0">
                  <a:pos x="T0" y="T1"/>
                </a:cxn>
                <a:cxn ang="0">
                  <a:pos x="T2" y="T3"/>
                </a:cxn>
                <a:cxn ang="0">
                  <a:pos x="T4" y="T5"/>
                </a:cxn>
              </a:cxnLst>
              <a:rect l="0" t="0" r="r" b="b"/>
              <a:pathLst>
                <a:path w="137" h="181">
                  <a:moveTo>
                    <a:pt x="137" y="0"/>
                  </a:moveTo>
                  <a:cubicBezTo>
                    <a:pt x="68" y="30"/>
                    <a:pt x="0" y="60"/>
                    <a:pt x="0" y="90"/>
                  </a:cubicBezTo>
                  <a:cubicBezTo>
                    <a:pt x="0" y="120"/>
                    <a:pt x="114" y="166"/>
                    <a:pt x="137" y="181"/>
                  </a:cubicBezTo>
                </a:path>
              </a:pathLst>
            </a:custGeom>
            <a:noFill/>
            <a:ln w="19050" cmpd="sng">
              <a:solidFill>
                <a:srgbClr val="800000"/>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10" name="Line 149">
              <a:extLst>
                <a:ext uri="{FF2B5EF4-FFF2-40B4-BE49-F238E27FC236}">
                  <a16:creationId xmlns:a16="http://schemas.microsoft.com/office/drawing/2014/main" id="{2EB61F49-AF5D-99E4-215B-68E2E80566E2}"/>
                </a:ext>
              </a:extLst>
            </p:cNvPr>
            <p:cNvSpPr>
              <a:spLocks noChangeShapeType="1"/>
            </p:cNvSpPr>
            <p:nvPr/>
          </p:nvSpPr>
          <p:spPr bwMode="auto">
            <a:xfrm>
              <a:off x="2699" y="2931"/>
              <a:ext cx="46" cy="45"/>
            </a:xfrm>
            <a:prstGeom prst="line">
              <a:avLst/>
            </a:prstGeom>
            <a:noFill/>
            <a:ln w="19050">
              <a:solidFill>
                <a:srgbClr val="80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grpSp>
      <p:sp>
        <p:nvSpPr>
          <p:cNvPr id="111" name="Text Box 151">
            <a:extLst>
              <a:ext uri="{FF2B5EF4-FFF2-40B4-BE49-F238E27FC236}">
                <a16:creationId xmlns:a16="http://schemas.microsoft.com/office/drawing/2014/main" id="{44C95E54-70F9-16DC-EF5C-DC4EC1907564}"/>
              </a:ext>
            </a:extLst>
          </p:cNvPr>
          <p:cNvSpPr txBox="1">
            <a:spLocks noChangeArrowheads="1"/>
          </p:cNvSpPr>
          <p:nvPr/>
        </p:nvSpPr>
        <p:spPr bwMode="auto">
          <a:xfrm>
            <a:off x="4313635" y="3155156"/>
            <a:ext cx="479618"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1000" b="1">
                <a:solidFill>
                  <a:srgbClr val="000000"/>
                </a:solidFill>
                <a:cs typeface="Arial" panose="020B0604020202020204" pitchFamily="34" charset="0"/>
              </a:rPr>
              <a:t>ATP</a:t>
            </a:r>
          </a:p>
        </p:txBody>
      </p:sp>
      <p:sp>
        <p:nvSpPr>
          <p:cNvPr id="112" name="Text Box 152">
            <a:extLst>
              <a:ext uri="{FF2B5EF4-FFF2-40B4-BE49-F238E27FC236}">
                <a16:creationId xmlns:a16="http://schemas.microsoft.com/office/drawing/2014/main" id="{3C7A1948-0116-FDA2-E352-5F496BC99C00}"/>
              </a:ext>
            </a:extLst>
          </p:cNvPr>
          <p:cNvSpPr txBox="1">
            <a:spLocks noChangeArrowheads="1"/>
          </p:cNvSpPr>
          <p:nvPr/>
        </p:nvSpPr>
        <p:spPr bwMode="auto">
          <a:xfrm>
            <a:off x="4357688" y="3424238"/>
            <a:ext cx="500458"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1000" b="1">
                <a:solidFill>
                  <a:srgbClr val="000000"/>
                </a:solidFill>
                <a:cs typeface="Arial" panose="020B0604020202020204" pitchFamily="34" charset="0"/>
              </a:rPr>
              <a:t>ADP</a:t>
            </a:r>
          </a:p>
        </p:txBody>
      </p:sp>
      <p:sp>
        <p:nvSpPr>
          <p:cNvPr id="113" name="Text Box 153">
            <a:extLst>
              <a:ext uri="{FF2B5EF4-FFF2-40B4-BE49-F238E27FC236}">
                <a16:creationId xmlns:a16="http://schemas.microsoft.com/office/drawing/2014/main" id="{C8807AAF-B4E8-DDD0-BF07-57ED4FFFF23A}"/>
              </a:ext>
            </a:extLst>
          </p:cNvPr>
          <p:cNvSpPr txBox="1">
            <a:spLocks noChangeArrowheads="1"/>
          </p:cNvSpPr>
          <p:nvPr/>
        </p:nvSpPr>
        <p:spPr bwMode="auto">
          <a:xfrm>
            <a:off x="5468541" y="3423047"/>
            <a:ext cx="514885" cy="2539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685800" fontAlgn="base">
              <a:spcBef>
                <a:spcPct val="0"/>
              </a:spcBef>
              <a:spcAft>
                <a:spcPct val="0"/>
              </a:spcAft>
            </a:pPr>
            <a:r>
              <a:rPr lang="de-DE" altLang="de-DE" sz="1000" b="1">
                <a:solidFill>
                  <a:srgbClr val="000000"/>
                </a:solidFill>
                <a:cs typeface="Arial" panose="020B0604020202020204" pitchFamily="34" charset="0"/>
              </a:rPr>
              <a:t>Ca</a:t>
            </a:r>
            <a:r>
              <a:rPr lang="de-DE" altLang="de-DE" sz="1000" b="1" baseline="30000">
                <a:solidFill>
                  <a:srgbClr val="000000"/>
                </a:solidFill>
                <a:cs typeface="Arial" panose="020B0604020202020204" pitchFamily="34" charset="0"/>
              </a:rPr>
              <a:t>2+</a:t>
            </a:r>
          </a:p>
        </p:txBody>
      </p:sp>
      <p:sp>
        <p:nvSpPr>
          <p:cNvPr id="114" name="Freeform 155">
            <a:extLst>
              <a:ext uri="{FF2B5EF4-FFF2-40B4-BE49-F238E27FC236}">
                <a16:creationId xmlns:a16="http://schemas.microsoft.com/office/drawing/2014/main" id="{36139328-E376-62C2-0EF3-564744FAEE83}"/>
              </a:ext>
            </a:extLst>
          </p:cNvPr>
          <p:cNvSpPr>
            <a:spLocks/>
          </p:cNvSpPr>
          <p:nvPr/>
        </p:nvSpPr>
        <p:spPr bwMode="auto">
          <a:xfrm rot="21230392">
            <a:off x="5911453" y="3573066"/>
            <a:ext cx="432197" cy="175022"/>
          </a:xfrm>
          <a:custGeom>
            <a:avLst/>
            <a:gdLst>
              <a:gd name="T0" fmla="*/ 0 w 384"/>
              <a:gd name="T1" fmla="*/ 198 h 198"/>
              <a:gd name="T2" fmla="*/ 100 w 384"/>
              <a:gd name="T3" fmla="*/ 147 h 198"/>
              <a:gd name="T4" fmla="*/ 192 w 384"/>
              <a:gd name="T5" fmla="*/ 119 h 198"/>
              <a:gd name="T6" fmla="*/ 210 w 384"/>
              <a:gd name="T7" fmla="*/ 124 h 198"/>
              <a:gd name="T8" fmla="*/ 274 w 384"/>
              <a:gd name="T9" fmla="*/ 74 h 198"/>
              <a:gd name="T10" fmla="*/ 292 w 384"/>
              <a:gd name="T11" fmla="*/ 88 h 198"/>
              <a:gd name="T12" fmla="*/ 329 w 384"/>
              <a:gd name="T13" fmla="*/ 55 h 198"/>
              <a:gd name="T14" fmla="*/ 384 w 384"/>
              <a:gd name="T15" fmla="*/ 0 h 1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84" h="198">
                <a:moveTo>
                  <a:pt x="0" y="198"/>
                </a:moveTo>
                <a:cubicBezTo>
                  <a:pt x="44" y="188"/>
                  <a:pt x="82" y="156"/>
                  <a:pt x="100" y="147"/>
                </a:cubicBezTo>
                <a:cubicBezTo>
                  <a:pt x="146" y="147"/>
                  <a:pt x="192" y="119"/>
                  <a:pt x="192" y="119"/>
                </a:cubicBezTo>
                <a:cubicBezTo>
                  <a:pt x="201" y="113"/>
                  <a:pt x="200" y="129"/>
                  <a:pt x="210" y="124"/>
                </a:cubicBezTo>
                <a:cubicBezTo>
                  <a:pt x="228" y="116"/>
                  <a:pt x="274" y="74"/>
                  <a:pt x="274" y="74"/>
                </a:cubicBezTo>
                <a:cubicBezTo>
                  <a:pt x="283" y="68"/>
                  <a:pt x="282" y="93"/>
                  <a:pt x="292" y="88"/>
                </a:cubicBezTo>
                <a:cubicBezTo>
                  <a:pt x="301" y="84"/>
                  <a:pt x="321" y="60"/>
                  <a:pt x="329" y="55"/>
                </a:cubicBezTo>
                <a:cubicBezTo>
                  <a:pt x="340" y="48"/>
                  <a:pt x="375" y="9"/>
                  <a:pt x="384" y="0"/>
                </a:cubicBezTo>
              </a:path>
            </a:pathLst>
          </a:custGeom>
          <a:noFill/>
          <a:ln w="76200" cmpd="sng">
            <a:solidFill>
              <a:srgbClr val="FFCC99"/>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15" name="Freeform 73">
            <a:extLst>
              <a:ext uri="{FF2B5EF4-FFF2-40B4-BE49-F238E27FC236}">
                <a16:creationId xmlns:a16="http://schemas.microsoft.com/office/drawing/2014/main" id="{67F3EB6B-E06B-0AC4-4702-3C74B839680E}"/>
              </a:ext>
            </a:extLst>
          </p:cNvPr>
          <p:cNvSpPr>
            <a:spLocks/>
          </p:cNvSpPr>
          <p:nvPr/>
        </p:nvSpPr>
        <p:spPr bwMode="auto">
          <a:xfrm>
            <a:off x="5899548" y="3429001"/>
            <a:ext cx="469106" cy="336947"/>
          </a:xfrm>
          <a:custGeom>
            <a:avLst/>
            <a:gdLst>
              <a:gd name="T0" fmla="*/ 0 w 394"/>
              <a:gd name="T1" fmla="*/ 283 h 283"/>
              <a:gd name="T2" fmla="*/ 19 w 394"/>
              <a:gd name="T3" fmla="*/ 110 h 283"/>
              <a:gd name="T4" fmla="*/ 119 w 394"/>
              <a:gd name="T5" fmla="*/ 0 h 283"/>
              <a:gd name="T6" fmla="*/ 284 w 394"/>
              <a:gd name="T7" fmla="*/ 18 h 283"/>
              <a:gd name="T8" fmla="*/ 348 w 394"/>
              <a:gd name="T9" fmla="*/ 73 h 283"/>
              <a:gd name="T10" fmla="*/ 394 w 394"/>
              <a:gd name="T11" fmla="*/ 101 h 283"/>
            </a:gdLst>
            <a:ahLst/>
            <a:cxnLst>
              <a:cxn ang="0">
                <a:pos x="T0" y="T1"/>
              </a:cxn>
              <a:cxn ang="0">
                <a:pos x="T2" y="T3"/>
              </a:cxn>
              <a:cxn ang="0">
                <a:pos x="T4" y="T5"/>
              </a:cxn>
              <a:cxn ang="0">
                <a:pos x="T6" y="T7"/>
              </a:cxn>
              <a:cxn ang="0">
                <a:pos x="T8" y="T9"/>
              </a:cxn>
              <a:cxn ang="0">
                <a:pos x="T10" y="T11"/>
              </a:cxn>
            </a:cxnLst>
            <a:rect l="0" t="0" r="r" b="b"/>
            <a:pathLst>
              <a:path w="394" h="283">
                <a:moveTo>
                  <a:pt x="0" y="283"/>
                </a:moveTo>
                <a:cubicBezTo>
                  <a:pt x="7" y="254"/>
                  <a:pt x="1" y="159"/>
                  <a:pt x="19" y="110"/>
                </a:cubicBezTo>
                <a:cubicBezTo>
                  <a:pt x="39" y="63"/>
                  <a:pt x="75" y="15"/>
                  <a:pt x="119" y="0"/>
                </a:cubicBezTo>
                <a:cubicBezTo>
                  <a:pt x="177" y="9"/>
                  <a:pt x="226" y="9"/>
                  <a:pt x="284" y="18"/>
                </a:cubicBezTo>
                <a:cubicBezTo>
                  <a:pt x="323" y="31"/>
                  <a:pt x="321" y="46"/>
                  <a:pt x="348" y="73"/>
                </a:cubicBezTo>
                <a:cubicBezTo>
                  <a:pt x="358" y="83"/>
                  <a:pt x="381" y="94"/>
                  <a:pt x="394" y="101"/>
                </a:cubicBezTo>
              </a:path>
            </a:pathLst>
          </a:custGeom>
          <a:solidFill>
            <a:srgbClr val="FFCC99"/>
          </a:solidFill>
          <a:ln w="53975">
            <a:solidFill>
              <a:schemeClr val="bg2"/>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16" name="Oval 74">
            <a:extLst>
              <a:ext uri="{FF2B5EF4-FFF2-40B4-BE49-F238E27FC236}">
                <a16:creationId xmlns:a16="http://schemas.microsoft.com/office/drawing/2014/main" id="{E5279ECC-AC4E-8C48-62AE-D1AB20788B1C}"/>
              </a:ext>
            </a:extLst>
          </p:cNvPr>
          <p:cNvSpPr>
            <a:spLocks noChangeArrowheads="1"/>
          </p:cNvSpPr>
          <p:nvPr/>
        </p:nvSpPr>
        <p:spPr bwMode="auto">
          <a:xfrm>
            <a:off x="6116241" y="3630216"/>
            <a:ext cx="100013" cy="104775"/>
          </a:xfrm>
          <a:prstGeom prst="ellipse">
            <a:avLst/>
          </a:prstGeom>
          <a:solidFill>
            <a:srgbClr val="333300"/>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1200" b="1">
              <a:solidFill>
                <a:srgbClr val="000000"/>
              </a:solidFill>
              <a:latin typeface="Arial" panose="020B0604020202020204" pitchFamily="34" charset="0"/>
              <a:cs typeface="Arial" panose="020B0604020202020204" pitchFamily="34" charset="0"/>
            </a:endParaRPr>
          </a:p>
        </p:txBody>
      </p:sp>
      <p:sp>
        <p:nvSpPr>
          <p:cNvPr id="118" name="Text Box 157">
            <a:extLst>
              <a:ext uri="{FF2B5EF4-FFF2-40B4-BE49-F238E27FC236}">
                <a16:creationId xmlns:a16="http://schemas.microsoft.com/office/drawing/2014/main" id="{77FB1B2D-AFB2-7066-8536-09012E1BBDED}"/>
              </a:ext>
            </a:extLst>
          </p:cNvPr>
          <p:cNvSpPr txBox="1">
            <a:spLocks noChangeArrowheads="1"/>
          </p:cNvSpPr>
          <p:nvPr/>
        </p:nvSpPr>
        <p:spPr bwMode="auto">
          <a:xfrm>
            <a:off x="6637640" y="3684333"/>
            <a:ext cx="1101584" cy="230832"/>
          </a:xfrm>
          <a:prstGeom prst="rect">
            <a:avLst/>
          </a:prstGeom>
          <a:solidFill>
            <a:srgbClr val="FFE5E5"/>
          </a:solidFill>
          <a:ln w="38100">
            <a:solidFill>
              <a:srgbClr val="FF0000"/>
            </a:solidFill>
            <a:miter lim="800000"/>
            <a:headEnd/>
            <a:tailEnd/>
          </a:ln>
          <a:effectLst/>
        </p:spPr>
        <p:txBody>
          <a:bodyPr wrap="none">
            <a:spAutoFit/>
          </a:bodyPr>
          <a:lstStyle/>
          <a:p>
            <a:pPr defTabSz="685800" fontAlgn="base">
              <a:spcBef>
                <a:spcPct val="0"/>
              </a:spcBef>
              <a:spcAft>
                <a:spcPct val="0"/>
              </a:spcAft>
            </a:pPr>
            <a:r>
              <a:rPr lang="de-DE" altLang="de-DE" sz="900" b="1">
                <a:solidFill>
                  <a:srgbClr val="000000"/>
                </a:solidFill>
                <a:cs typeface="Arial" panose="020B0604020202020204" pitchFamily="34" charset="0"/>
              </a:rPr>
              <a:t>Insulinbedarf </a:t>
            </a:r>
          </a:p>
        </p:txBody>
      </p:sp>
      <p:sp>
        <p:nvSpPr>
          <p:cNvPr id="124" name="Oval 161">
            <a:extLst>
              <a:ext uri="{FF2B5EF4-FFF2-40B4-BE49-F238E27FC236}">
                <a16:creationId xmlns:a16="http://schemas.microsoft.com/office/drawing/2014/main" id="{D9E1E161-2F90-2E27-AF6F-62FB445734F6}"/>
              </a:ext>
            </a:extLst>
          </p:cNvPr>
          <p:cNvSpPr>
            <a:spLocks noChangeArrowheads="1"/>
          </p:cNvSpPr>
          <p:nvPr/>
        </p:nvSpPr>
        <p:spPr bwMode="auto">
          <a:xfrm>
            <a:off x="1985373" y="2841873"/>
            <a:ext cx="1045475" cy="594275"/>
          </a:xfrm>
          <a:prstGeom prst="ellipse">
            <a:avLst/>
          </a:prstGeom>
          <a:solidFill>
            <a:srgbClr val="009900">
              <a:alpha val="32001"/>
            </a:srgbClr>
          </a:solidFill>
          <a:ln w="38100">
            <a:solidFill>
              <a:srgbClr val="009900"/>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defTabSz="685800" fontAlgn="base">
              <a:spcBef>
                <a:spcPct val="0"/>
              </a:spcBef>
              <a:spcAft>
                <a:spcPct val="0"/>
              </a:spcAft>
            </a:pPr>
            <a:endParaRPr lang="de-DE" sz="900" b="1">
              <a:solidFill>
                <a:srgbClr val="000000"/>
              </a:solidFill>
              <a:cs typeface="Arial" panose="020B0604020202020204" pitchFamily="34" charset="0"/>
            </a:endParaRPr>
          </a:p>
        </p:txBody>
      </p:sp>
      <p:sp>
        <p:nvSpPr>
          <p:cNvPr id="125" name="Text Box 142">
            <a:extLst>
              <a:ext uri="{FF2B5EF4-FFF2-40B4-BE49-F238E27FC236}">
                <a16:creationId xmlns:a16="http://schemas.microsoft.com/office/drawing/2014/main" id="{8B20F6FC-A51D-4471-383B-035EC5B673DD}"/>
              </a:ext>
            </a:extLst>
          </p:cNvPr>
          <p:cNvSpPr txBox="1">
            <a:spLocks noChangeArrowheads="1"/>
          </p:cNvSpPr>
          <p:nvPr/>
        </p:nvSpPr>
        <p:spPr bwMode="auto">
          <a:xfrm>
            <a:off x="1999308" y="2872884"/>
            <a:ext cx="971412" cy="5078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algn="ctr" defTabSz="685800" fontAlgn="base">
              <a:spcBef>
                <a:spcPct val="0"/>
              </a:spcBef>
              <a:spcAft>
                <a:spcPct val="0"/>
              </a:spcAft>
            </a:pPr>
            <a:r>
              <a:rPr lang="de-DE" altLang="de-DE" sz="900" b="1">
                <a:solidFill>
                  <a:srgbClr val="000000"/>
                </a:solidFill>
                <a:cs typeface="Arial" panose="020B0604020202020204" pitchFamily="34" charset="0"/>
              </a:rPr>
              <a:t>schnell verfügbarer</a:t>
            </a:r>
          </a:p>
          <a:p>
            <a:pPr algn="ctr" defTabSz="685800" fontAlgn="base">
              <a:spcBef>
                <a:spcPct val="0"/>
              </a:spcBef>
              <a:spcAft>
                <a:spcPct val="0"/>
              </a:spcAft>
            </a:pPr>
            <a:r>
              <a:rPr lang="de-DE" altLang="de-DE" sz="900" b="1">
                <a:solidFill>
                  <a:srgbClr val="000000"/>
                </a:solidFill>
                <a:cs typeface="Arial" panose="020B0604020202020204" pitchFamily="34" charset="0"/>
              </a:rPr>
              <a:t>Pool</a:t>
            </a:r>
          </a:p>
        </p:txBody>
      </p:sp>
      <p:sp>
        <p:nvSpPr>
          <p:cNvPr id="126" name="Line 163">
            <a:extLst>
              <a:ext uri="{FF2B5EF4-FFF2-40B4-BE49-F238E27FC236}">
                <a16:creationId xmlns:a16="http://schemas.microsoft.com/office/drawing/2014/main" id="{E0D5FF4E-96E6-44CA-CB5B-E66475EBA223}"/>
              </a:ext>
            </a:extLst>
          </p:cNvPr>
          <p:cNvSpPr>
            <a:spLocks noChangeShapeType="1"/>
          </p:cNvSpPr>
          <p:nvPr/>
        </p:nvSpPr>
        <p:spPr bwMode="auto">
          <a:xfrm flipV="1">
            <a:off x="2743722" y="3196424"/>
            <a:ext cx="0" cy="161925"/>
          </a:xfrm>
          <a:prstGeom prst="line">
            <a:avLst/>
          </a:prstGeom>
          <a:noFill/>
          <a:ln w="38100">
            <a:solidFill>
              <a:srgbClr val="0066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900" b="1">
              <a:solidFill>
                <a:srgbClr val="000000"/>
              </a:solidFill>
              <a:cs typeface="Arial" panose="020B0604020202020204" pitchFamily="34" charset="0"/>
            </a:endParaRPr>
          </a:p>
        </p:txBody>
      </p:sp>
      <p:sp>
        <p:nvSpPr>
          <p:cNvPr id="127" name="Line 163">
            <a:extLst>
              <a:ext uri="{FF2B5EF4-FFF2-40B4-BE49-F238E27FC236}">
                <a16:creationId xmlns:a16="http://schemas.microsoft.com/office/drawing/2014/main" id="{8DDBAA69-0291-58AB-B89C-5DBA522EF077}"/>
              </a:ext>
            </a:extLst>
          </p:cNvPr>
          <p:cNvSpPr>
            <a:spLocks noChangeShapeType="1"/>
          </p:cNvSpPr>
          <p:nvPr/>
        </p:nvSpPr>
        <p:spPr bwMode="auto">
          <a:xfrm flipV="1">
            <a:off x="7668539" y="3693318"/>
            <a:ext cx="0" cy="161925"/>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900" b="1">
              <a:solidFill>
                <a:srgbClr val="000000"/>
              </a:solidFill>
              <a:cs typeface="Arial" panose="020B0604020202020204" pitchFamily="34" charset="0"/>
            </a:endParaRPr>
          </a:p>
        </p:txBody>
      </p:sp>
      <p:sp>
        <p:nvSpPr>
          <p:cNvPr id="2" name="Pfeil: nach rechts 1">
            <a:extLst>
              <a:ext uri="{FF2B5EF4-FFF2-40B4-BE49-F238E27FC236}">
                <a16:creationId xmlns:a16="http://schemas.microsoft.com/office/drawing/2014/main" id="{4E956769-94D7-8966-8025-8F07CCDBC573}"/>
              </a:ext>
            </a:extLst>
          </p:cNvPr>
          <p:cNvSpPr/>
          <p:nvPr/>
        </p:nvSpPr>
        <p:spPr>
          <a:xfrm rot="3455464">
            <a:off x="6098847" y="3712483"/>
            <a:ext cx="415434" cy="401242"/>
          </a:xfrm>
          <a:prstGeom prst="rightArrow">
            <a:avLst/>
          </a:prstGeom>
          <a:solidFill>
            <a:srgbClr val="FF0000"/>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 name="Oval 161">
            <a:extLst>
              <a:ext uri="{FF2B5EF4-FFF2-40B4-BE49-F238E27FC236}">
                <a16:creationId xmlns:a16="http://schemas.microsoft.com/office/drawing/2014/main" id="{9373F16C-D7E2-EAC4-7A60-D786B14A084F}"/>
              </a:ext>
            </a:extLst>
          </p:cNvPr>
          <p:cNvSpPr>
            <a:spLocks noChangeArrowheads="1"/>
          </p:cNvSpPr>
          <p:nvPr/>
        </p:nvSpPr>
        <p:spPr bwMode="auto">
          <a:xfrm>
            <a:off x="1983775" y="2848268"/>
            <a:ext cx="1045475" cy="594275"/>
          </a:xfrm>
          <a:prstGeom prst="ellipse">
            <a:avLst/>
          </a:prstGeom>
          <a:solidFill>
            <a:srgbClr val="FFE5E5">
              <a:alpha val="32001"/>
            </a:srgbClr>
          </a:solidFill>
          <a:ln w="38100">
            <a:solidFill>
              <a:srgbClr val="FF0000"/>
            </a:solidFill>
            <a:round/>
            <a:headEnd/>
            <a:tailEnd/>
          </a:ln>
          <a:effectLst/>
        </p:spPr>
        <p:txBody>
          <a:bodyPr wrap="none" anchor="ctr"/>
          <a:lstStyle/>
          <a:p>
            <a:pPr algn="ctr" defTabSz="685800" fontAlgn="base">
              <a:spcBef>
                <a:spcPct val="0"/>
              </a:spcBef>
              <a:spcAft>
                <a:spcPct val="0"/>
              </a:spcAft>
            </a:pPr>
            <a:endParaRPr lang="de-DE" sz="900" b="1">
              <a:solidFill>
                <a:srgbClr val="000000"/>
              </a:solidFill>
              <a:cs typeface="Arial" panose="020B0604020202020204" pitchFamily="34" charset="0"/>
            </a:endParaRPr>
          </a:p>
        </p:txBody>
      </p:sp>
      <p:sp>
        <p:nvSpPr>
          <p:cNvPr id="4" name="Line 163">
            <a:extLst>
              <a:ext uri="{FF2B5EF4-FFF2-40B4-BE49-F238E27FC236}">
                <a16:creationId xmlns:a16="http://schemas.microsoft.com/office/drawing/2014/main" id="{8ED3405D-70F4-ED3F-F3BD-3BE1BBBE34BE}"/>
              </a:ext>
            </a:extLst>
          </p:cNvPr>
          <p:cNvSpPr>
            <a:spLocks noChangeShapeType="1"/>
          </p:cNvSpPr>
          <p:nvPr/>
        </p:nvSpPr>
        <p:spPr bwMode="auto">
          <a:xfrm flipH="1">
            <a:off x="2735450" y="3185730"/>
            <a:ext cx="2610" cy="208082"/>
          </a:xfrm>
          <a:prstGeom prst="line">
            <a:avLst/>
          </a:prstGeom>
          <a:noFill/>
          <a:ln w="38100">
            <a:solidFill>
              <a:srgbClr val="FF0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algn="ctr" defTabSz="685800" fontAlgn="base">
              <a:spcBef>
                <a:spcPct val="0"/>
              </a:spcBef>
              <a:spcAft>
                <a:spcPct val="0"/>
              </a:spcAft>
            </a:pPr>
            <a:endParaRPr lang="de-DE" sz="900" b="1">
              <a:solidFill>
                <a:srgbClr val="000000"/>
              </a:solidFill>
              <a:cs typeface="Arial" panose="020B0604020202020204" pitchFamily="34" charset="0"/>
            </a:endParaRPr>
          </a:p>
        </p:txBody>
      </p:sp>
      <p:sp>
        <p:nvSpPr>
          <p:cNvPr id="5" name="Oval 161">
            <a:extLst>
              <a:ext uri="{FF2B5EF4-FFF2-40B4-BE49-F238E27FC236}">
                <a16:creationId xmlns:a16="http://schemas.microsoft.com/office/drawing/2014/main" id="{1819AC89-CECB-B39B-57D1-18E088BFAE28}"/>
              </a:ext>
            </a:extLst>
          </p:cNvPr>
          <p:cNvSpPr>
            <a:spLocks noChangeArrowheads="1"/>
          </p:cNvSpPr>
          <p:nvPr/>
        </p:nvSpPr>
        <p:spPr bwMode="auto">
          <a:xfrm>
            <a:off x="3871343" y="3090058"/>
            <a:ext cx="1045475" cy="594275"/>
          </a:xfrm>
          <a:prstGeom prst="ellipse">
            <a:avLst/>
          </a:prstGeom>
          <a:noFill/>
          <a:ln w="38100">
            <a:solidFill>
              <a:srgbClr val="FF0000"/>
            </a:solidFill>
            <a:round/>
            <a:headEnd/>
            <a:tailEnd/>
          </a:ln>
          <a:effectLst/>
        </p:spPr>
        <p:txBody>
          <a:bodyPr wrap="none" anchor="ctr"/>
          <a:lstStyle/>
          <a:p>
            <a:pPr algn="ctr" defTabSz="685800" fontAlgn="base">
              <a:spcBef>
                <a:spcPct val="0"/>
              </a:spcBef>
              <a:spcAft>
                <a:spcPct val="0"/>
              </a:spcAft>
            </a:pPr>
            <a:endParaRPr lang="de-DE" sz="900" b="1">
              <a:solidFill>
                <a:srgbClr val="000000"/>
              </a:solidFill>
              <a:cs typeface="Arial" panose="020B0604020202020204" pitchFamily="34" charset="0"/>
            </a:endParaRPr>
          </a:p>
        </p:txBody>
      </p:sp>
      <p:sp>
        <p:nvSpPr>
          <p:cNvPr id="6" name="Oval 161">
            <a:extLst>
              <a:ext uri="{FF2B5EF4-FFF2-40B4-BE49-F238E27FC236}">
                <a16:creationId xmlns:a16="http://schemas.microsoft.com/office/drawing/2014/main" id="{E8BC273A-954D-244F-2BD6-B445D0395A5A}"/>
              </a:ext>
            </a:extLst>
          </p:cNvPr>
          <p:cNvSpPr>
            <a:spLocks noChangeArrowheads="1"/>
          </p:cNvSpPr>
          <p:nvPr/>
        </p:nvSpPr>
        <p:spPr bwMode="auto">
          <a:xfrm>
            <a:off x="5320405" y="3351673"/>
            <a:ext cx="745461" cy="464676"/>
          </a:xfrm>
          <a:prstGeom prst="ellipse">
            <a:avLst/>
          </a:prstGeom>
          <a:noFill/>
          <a:ln w="38100">
            <a:solidFill>
              <a:srgbClr val="FF0000"/>
            </a:solidFill>
            <a:round/>
            <a:headEnd/>
            <a:tailEnd/>
          </a:ln>
          <a:effectLst/>
        </p:spPr>
        <p:txBody>
          <a:bodyPr wrap="none" anchor="ctr"/>
          <a:lstStyle/>
          <a:p>
            <a:pPr algn="ctr" defTabSz="685800" fontAlgn="base">
              <a:spcBef>
                <a:spcPct val="0"/>
              </a:spcBef>
              <a:spcAft>
                <a:spcPct val="0"/>
              </a:spcAft>
            </a:pPr>
            <a:endParaRPr lang="de-DE" sz="900" b="1">
              <a:solidFill>
                <a:srgbClr val="000000"/>
              </a:solidFill>
              <a:cs typeface="Arial" panose="020B0604020202020204" pitchFamily="34" charset="0"/>
            </a:endParaRPr>
          </a:p>
        </p:txBody>
      </p:sp>
      <p:sp>
        <p:nvSpPr>
          <p:cNvPr id="120" name="TextBox 3037">
            <a:extLst>
              <a:ext uri="{FF2B5EF4-FFF2-40B4-BE49-F238E27FC236}">
                <a16:creationId xmlns:a16="http://schemas.microsoft.com/office/drawing/2014/main" id="{8E3B72B1-EB77-FB07-5646-F0689F47D60F}"/>
              </a:ext>
            </a:extLst>
          </p:cNvPr>
          <p:cNvSpPr txBox="1"/>
          <p:nvPr/>
        </p:nvSpPr>
        <p:spPr>
          <a:xfrm>
            <a:off x="325167" y="4850881"/>
            <a:ext cx="7517924" cy="276999"/>
          </a:xfrm>
          <a:prstGeom prst="rect">
            <a:avLst/>
          </a:prstGeom>
          <a:noFill/>
        </p:spPr>
        <p:txBody>
          <a:bodyPr wrap="square" rtlCol="0" anchor="b">
            <a:spAutoFit/>
          </a:bodyPr>
          <a:lstStyle/>
          <a:p>
            <a:pPr lvl="0" defTabSz="685766">
              <a:buClr>
                <a:srgbClr val="2F4B95"/>
              </a:buClr>
              <a:defRPr/>
            </a:pPr>
            <a:r>
              <a:rPr kumimoji="0" lang="de-DE" sz="600" b="0" i="0" u="none" strike="noStrike" kern="1200" cap="none" spc="0" normalizeH="0" baseline="0" noProof="0">
                <a:ln>
                  <a:noFill/>
                </a:ln>
                <a:solidFill>
                  <a:srgbClr val="404040"/>
                </a:solidFill>
                <a:effectLst/>
                <a:uLnTx/>
                <a:uFillTx/>
                <a:latin typeface="Verdana"/>
                <a:ea typeface="Arial"/>
                <a:cs typeface="Arial"/>
              </a:rPr>
              <a:t>Abbildung erstellt auf Basis von </a:t>
            </a:r>
            <a:r>
              <a:rPr kumimoji="0" lang="de-DE" sz="600" b="0" i="0" u="none" strike="noStrike" kern="1200" cap="none" spc="0" normalizeH="0" baseline="0" noProof="0" err="1">
                <a:ln>
                  <a:noFill/>
                </a:ln>
                <a:solidFill>
                  <a:srgbClr val="404040"/>
                </a:solidFill>
                <a:effectLst/>
                <a:uLnTx/>
                <a:uFillTx/>
                <a:latin typeface="Verdana"/>
                <a:ea typeface="Arial"/>
                <a:cs typeface="Arial"/>
              </a:rPr>
              <a:t>Rorsman</a:t>
            </a:r>
            <a:r>
              <a:rPr kumimoji="0" lang="de-DE" sz="600" b="0" i="0" u="none" strike="noStrike" kern="1200" cap="none" spc="0" normalizeH="0" baseline="0" noProof="0">
                <a:ln>
                  <a:noFill/>
                </a:ln>
                <a:solidFill>
                  <a:srgbClr val="404040"/>
                </a:solidFill>
                <a:effectLst/>
                <a:uLnTx/>
                <a:uFillTx/>
                <a:latin typeface="Verdana"/>
                <a:ea typeface="Arial"/>
                <a:cs typeface="Arial"/>
              </a:rPr>
              <a:t> P 2000</a:t>
            </a:r>
            <a:r>
              <a:rPr kumimoji="0" lang="de-DE" sz="600" b="0" i="0" u="none" strike="noStrike" kern="1200" cap="none" spc="0" normalizeH="0" baseline="30000" noProof="0">
                <a:ln>
                  <a:noFill/>
                </a:ln>
                <a:solidFill>
                  <a:srgbClr val="404040"/>
                </a:solidFill>
                <a:effectLst/>
                <a:uLnTx/>
                <a:uFillTx/>
                <a:latin typeface="Verdana"/>
                <a:ea typeface="Arial"/>
                <a:cs typeface="Arial"/>
              </a:rPr>
              <a:t>1</a:t>
            </a:r>
            <a:r>
              <a:rPr kumimoji="0" lang="de-DE" sz="600" b="0" i="0" u="none" strike="noStrike" kern="1200" cap="none" spc="0" normalizeH="0" noProof="0">
                <a:ln>
                  <a:noFill/>
                </a:ln>
                <a:solidFill>
                  <a:srgbClr val="404040"/>
                </a:solidFill>
                <a:effectLst/>
                <a:uLnTx/>
                <a:uFillTx/>
                <a:latin typeface="Verdana"/>
                <a:ea typeface="Arial"/>
                <a:cs typeface="Arial"/>
              </a:rPr>
              <a:t> und Hoenig M 1986</a:t>
            </a:r>
            <a:r>
              <a:rPr kumimoji="0" lang="de-DE" sz="600" b="0" i="0" u="none" strike="noStrike" kern="1200" cap="none" spc="0" normalizeH="0" baseline="30000" noProof="0">
                <a:ln>
                  <a:noFill/>
                </a:ln>
                <a:solidFill>
                  <a:srgbClr val="404040"/>
                </a:solidFill>
                <a:effectLst/>
                <a:uLnTx/>
                <a:uFillTx/>
                <a:latin typeface="Verdana"/>
                <a:ea typeface="Arial"/>
                <a:cs typeface="Arial"/>
              </a:rPr>
              <a:t>2</a:t>
            </a:r>
          </a:p>
          <a:p>
            <a:pPr lvl="0" defTabSz="685766">
              <a:buClr>
                <a:srgbClr val="2F4B95"/>
              </a:buClr>
              <a:defRPr/>
            </a:pPr>
            <a:r>
              <a:rPr kumimoji="0" lang="de-DE" sz="600" b="1" i="0" u="none" strike="noStrike" kern="1200" cap="none" spc="0" normalizeH="0" baseline="0" noProof="0">
                <a:ln>
                  <a:noFill/>
                </a:ln>
                <a:solidFill>
                  <a:srgbClr val="404040"/>
                </a:solidFill>
                <a:effectLst/>
                <a:uLnTx/>
                <a:uFillTx/>
                <a:latin typeface="Verdana"/>
                <a:ea typeface="Arial"/>
                <a:cs typeface="Arial"/>
              </a:rPr>
              <a:t>1. </a:t>
            </a:r>
            <a:r>
              <a:rPr kumimoji="0" lang="de-DE" sz="600" b="0" i="0" u="none" strike="noStrike" kern="1200" cap="none" spc="0" normalizeH="0" baseline="0" noProof="0" err="1">
                <a:ln>
                  <a:noFill/>
                </a:ln>
                <a:solidFill>
                  <a:srgbClr val="404040"/>
                </a:solidFill>
                <a:effectLst/>
                <a:uLnTx/>
                <a:uFillTx/>
                <a:latin typeface="Verdana"/>
                <a:ea typeface="Arial"/>
                <a:cs typeface="Arial"/>
              </a:rPr>
              <a:t>Rorsman</a:t>
            </a:r>
            <a:r>
              <a:rPr kumimoji="0" lang="de-DE" sz="600" b="0" i="0" u="none" strike="noStrike" kern="1200" cap="none" spc="0" normalizeH="0" baseline="0" noProof="0">
                <a:ln>
                  <a:noFill/>
                </a:ln>
                <a:solidFill>
                  <a:srgbClr val="404040"/>
                </a:solidFill>
                <a:effectLst/>
                <a:uLnTx/>
                <a:uFillTx/>
                <a:latin typeface="Verdana"/>
                <a:ea typeface="Arial"/>
                <a:cs typeface="Arial"/>
              </a:rPr>
              <a:t> P </a:t>
            </a:r>
            <a:r>
              <a:rPr kumimoji="0" lang="de-DE" sz="600" b="0" i="1" u="none" strike="noStrike" kern="1200" cap="none" spc="0" normalizeH="0" baseline="0" noProof="0">
                <a:ln>
                  <a:noFill/>
                </a:ln>
                <a:solidFill>
                  <a:srgbClr val="404040"/>
                </a:solidFill>
                <a:effectLst/>
                <a:uLnTx/>
                <a:uFillTx/>
                <a:latin typeface="Verdana"/>
                <a:ea typeface="Arial"/>
                <a:cs typeface="Arial"/>
              </a:rPr>
              <a:t>et al. News </a:t>
            </a:r>
            <a:r>
              <a:rPr kumimoji="0" lang="de-DE" sz="600" b="0" i="1" u="none" strike="noStrike" kern="1200" cap="none" spc="0" normalizeH="0" baseline="0" noProof="0" err="1">
                <a:ln>
                  <a:noFill/>
                </a:ln>
                <a:solidFill>
                  <a:srgbClr val="404040"/>
                </a:solidFill>
                <a:effectLst/>
                <a:uLnTx/>
                <a:uFillTx/>
                <a:latin typeface="Verdana"/>
                <a:ea typeface="Arial"/>
                <a:cs typeface="Arial"/>
              </a:rPr>
              <a:t>Physiol</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1" u="none" strike="noStrike" kern="1200" cap="none" spc="0" normalizeH="0" baseline="0" noProof="0" err="1">
                <a:ln>
                  <a:noFill/>
                </a:ln>
                <a:solidFill>
                  <a:srgbClr val="404040"/>
                </a:solidFill>
                <a:effectLst/>
                <a:uLnTx/>
                <a:uFillTx/>
                <a:latin typeface="Verdana"/>
                <a:ea typeface="Arial"/>
                <a:cs typeface="Arial"/>
              </a:rPr>
              <a:t>Sci</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2000; 15: 72</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Arial"/>
                <a:cs typeface="Arial"/>
              </a:rPr>
              <a:t>7. </a:t>
            </a:r>
            <a:r>
              <a:rPr kumimoji="0" lang="de-DE" sz="600" b="1" i="0" u="none" strike="noStrike" kern="1200" cap="none" spc="0" normalizeH="0" baseline="0" noProof="0">
                <a:ln>
                  <a:noFill/>
                </a:ln>
                <a:solidFill>
                  <a:srgbClr val="404040"/>
                </a:solidFill>
                <a:effectLst/>
                <a:uLnTx/>
                <a:uFillTx/>
                <a:latin typeface="Verdana"/>
                <a:ea typeface="Arial"/>
                <a:cs typeface="Arial"/>
              </a:rPr>
              <a:t>2.</a:t>
            </a:r>
            <a:r>
              <a:rPr kumimoji="0" lang="de-DE" sz="600" b="0" i="0" u="none" strike="noStrike" kern="1200" cap="none" spc="0" normalizeH="0" baseline="0" noProof="0">
                <a:ln>
                  <a:noFill/>
                </a:ln>
                <a:solidFill>
                  <a:srgbClr val="404040"/>
                </a:solidFill>
                <a:effectLst/>
                <a:uLnTx/>
                <a:uFillTx/>
                <a:latin typeface="Verdana"/>
                <a:ea typeface="Arial"/>
                <a:cs typeface="Arial"/>
              </a:rPr>
              <a:t> Hoenig M </a:t>
            </a:r>
            <a:r>
              <a:rPr kumimoji="0" lang="de-DE" sz="600" b="0" i="1" u="none" strike="noStrike" kern="1200" cap="none" spc="0" normalizeH="0" baseline="0" noProof="0">
                <a:ln>
                  <a:noFill/>
                </a:ln>
                <a:solidFill>
                  <a:srgbClr val="404040"/>
                </a:solidFill>
                <a:effectLst/>
                <a:uLnTx/>
                <a:uFillTx/>
                <a:latin typeface="Verdana"/>
                <a:ea typeface="Arial"/>
                <a:cs typeface="Arial"/>
              </a:rPr>
              <a:t>et al. AM J </a:t>
            </a:r>
            <a:r>
              <a:rPr kumimoji="0" lang="de-DE" sz="600" b="0" i="1" u="none" strike="noStrike" kern="1200" cap="none" spc="0" normalizeH="0" baseline="0" noProof="0" err="1">
                <a:ln>
                  <a:noFill/>
                </a:ln>
                <a:solidFill>
                  <a:srgbClr val="404040"/>
                </a:solidFill>
                <a:effectLst/>
                <a:uLnTx/>
                <a:uFillTx/>
                <a:latin typeface="Verdana"/>
                <a:ea typeface="Arial"/>
                <a:cs typeface="Arial"/>
              </a:rPr>
              <a:t>Physiol</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1986; 250: E502</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Arial"/>
                <a:cs typeface="Arial"/>
              </a:rPr>
              <a:t>11.</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Tree>
    <p:extLst>
      <p:ext uri="{BB962C8B-B14F-4D97-AF65-F5344CB8AC3E}">
        <p14:creationId xmlns:p14="http://schemas.microsoft.com/office/powerpoint/2010/main" val="34773035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5" presetClass="entr" presetSubtype="0" fill="hold" grpId="0" nodeType="clickEffect">
                                  <p:stCondLst>
                                    <p:cond delay="0"/>
                                  </p:stCondLst>
                                  <p:childTnLst>
                                    <p:set>
                                      <p:cBhvr>
                                        <p:cTn id="6" dur="1" fill="hold">
                                          <p:stCondLst>
                                            <p:cond delay="0"/>
                                          </p:stCondLst>
                                        </p:cTn>
                                        <p:tgtEl>
                                          <p:spTgt spid="118"/>
                                        </p:tgtEl>
                                        <p:attrNameLst>
                                          <p:attrName>style.visibility</p:attrName>
                                        </p:attrNameLst>
                                      </p:cBhvr>
                                      <p:to>
                                        <p:strVal val="visible"/>
                                      </p:to>
                                    </p:set>
                                    <p:anim calcmode="lin" valueType="num">
                                      <p:cBhvr>
                                        <p:cTn id="7" dur="1000" fill="hold"/>
                                        <p:tgtEl>
                                          <p:spTgt spid="118"/>
                                        </p:tgtEl>
                                        <p:attrNameLst>
                                          <p:attrName>ppt_w</p:attrName>
                                        </p:attrNameLst>
                                      </p:cBhvr>
                                      <p:tavLst>
                                        <p:tav tm="0">
                                          <p:val>
                                            <p:strVal val="#ppt_w*0.70"/>
                                          </p:val>
                                        </p:tav>
                                        <p:tav tm="100000">
                                          <p:val>
                                            <p:strVal val="#ppt_w"/>
                                          </p:val>
                                        </p:tav>
                                      </p:tavLst>
                                    </p:anim>
                                    <p:anim calcmode="lin" valueType="num">
                                      <p:cBhvr>
                                        <p:cTn id="8" dur="1000" fill="hold"/>
                                        <p:tgtEl>
                                          <p:spTgt spid="118"/>
                                        </p:tgtEl>
                                        <p:attrNameLst>
                                          <p:attrName>ppt_h</p:attrName>
                                        </p:attrNameLst>
                                      </p:cBhvr>
                                      <p:tavLst>
                                        <p:tav tm="0">
                                          <p:val>
                                            <p:strVal val="#ppt_h"/>
                                          </p:val>
                                        </p:tav>
                                        <p:tav tm="100000">
                                          <p:val>
                                            <p:strVal val="#ppt_h"/>
                                          </p:val>
                                        </p:tav>
                                      </p:tavLst>
                                    </p:anim>
                                    <p:animEffect transition="in" filter="fade">
                                      <p:cBhvr>
                                        <p:cTn id="9" dur="1000"/>
                                        <p:tgtEl>
                                          <p:spTgt spid="118"/>
                                        </p:tgtEl>
                                      </p:cBhvr>
                                    </p:animEffect>
                                  </p:childTnLst>
                                </p:cTn>
                              </p:par>
                            </p:childTnLst>
                          </p:cTn>
                        </p:par>
                        <p:par>
                          <p:cTn id="10" fill="hold">
                            <p:stCondLst>
                              <p:cond delay="1000"/>
                            </p:stCondLst>
                            <p:childTnLst>
                              <p:par>
                                <p:cTn id="11" presetID="22" presetClass="entr" presetSubtype="4" fill="hold" grpId="0" nodeType="afterEffect">
                                  <p:stCondLst>
                                    <p:cond delay="0"/>
                                  </p:stCondLst>
                                  <p:childTnLst>
                                    <p:set>
                                      <p:cBhvr>
                                        <p:cTn id="12" dur="1" fill="hold">
                                          <p:stCondLst>
                                            <p:cond delay="0"/>
                                          </p:stCondLst>
                                        </p:cTn>
                                        <p:tgtEl>
                                          <p:spTgt spid="127"/>
                                        </p:tgtEl>
                                        <p:attrNameLst>
                                          <p:attrName>style.visibility</p:attrName>
                                        </p:attrNameLst>
                                      </p:cBhvr>
                                      <p:to>
                                        <p:strVal val="visible"/>
                                      </p:to>
                                    </p:set>
                                    <p:animEffect transition="in" filter="wipe(down)">
                                      <p:cBhvr>
                                        <p:cTn id="13" dur="500"/>
                                        <p:tgtEl>
                                          <p:spTgt spid="127"/>
                                        </p:tgtEl>
                                      </p:cBhvr>
                                    </p:animEffect>
                                  </p:childTnLst>
                                </p:cTn>
                              </p:par>
                              <p:par>
                                <p:cTn id="14" presetID="22" presetClass="entr" presetSubtype="1" fill="hold" grpId="0"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wipe(up)">
                                      <p:cBhvr>
                                        <p:cTn id="16" dur="500"/>
                                        <p:tgtEl>
                                          <p:spTgt spid="2"/>
                                        </p:tgtEl>
                                      </p:cBhvr>
                                    </p:animEffect>
                                  </p:childTnLst>
                                </p:cTn>
                              </p:par>
                            </p:childTnLst>
                          </p:cTn>
                        </p:par>
                        <p:par>
                          <p:cTn id="17" fill="hold">
                            <p:stCondLst>
                              <p:cond delay="1500"/>
                            </p:stCondLst>
                            <p:childTnLst>
                              <p:par>
                                <p:cTn id="18" presetID="10" presetClass="exit" presetSubtype="0" fill="hold" grpId="0" nodeType="afterEffect">
                                  <p:stCondLst>
                                    <p:cond delay="250"/>
                                  </p:stCondLst>
                                  <p:childTnLst>
                                    <p:animEffect transition="out" filter="fade">
                                      <p:cBhvr>
                                        <p:cTn id="19" dur="500"/>
                                        <p:tgtEl>
                                          <p:spTgt spid="43"/>
                                        </p:tgtEl>
                                      </p:cBhvr>
                                    </p:animEffect>
                                    <p:set>
                                      <p:cBhvr>
                                        <p:cTn id="20" dur="1" fill="hold">
                                          <p:stCondLst>
                                            <p:cond delay="499"/>
                                          </p:stCondLst>
                                        </p:cTn>
                                        <p:tgtEl>
                                          <p:spTgt spid="43"/>
                                        </p:tgtEl>
                                        <p:attrNameLst>
                                          <p:attrName>style.visibility</p:attrName>
                                        </p:attrNameLst>
                                      </p:cBhvr>
                                      <p:to>
                                        <p:strVal val="hidden"/>
                                      </p:to>
                                    </p:set>
                                  </p:childTnLst>
                                </p:cTn>
                              </p:par>
                              <p:par>
                                <p:cTn id="21" presetID="10" presetClass="exit" presetSubtype="0" fill="hold" grpId="0" nodeType="withEffect">
                                  <p:stCondLst>
                                    <p:cond delay="0"/>
                                  </p:stCondLst>
                                  <p:childTnLst>
                                    <p:animEffect transition="out" filter="fade">
                                      <p:cBhvr>
                                        <p:cTn id="22" dur="500"/>
                                        <p:tgtEl>
                                          <p:spTgt spid="42"/>
                                        </p:tgtEl>
                                      </p:cBhvr>
                                    </p:animEffect>
                                    <p:set>
                                      <p:cBhvr>
                                        <p:cTn id="23" dur="1" fill="hold">
                                          <p:stCondLst>
                                            <p:cond delay="499"/>
                                          </p:stCondLst>
                                        </p:cTn>
                                        <p:tgtEl>
                                          <p:spTgt spid="42"/>
                                        </p:tgtEl>
                                        <p:attrNameLst>
                                          <p:attrName>style.visibility</p:attrName>
                                        </p:attrNameLst>
                                      </p:cBhvr>
                                      <p:to>
                                        <p:strVal val="hidden"/>
                                      </p:to>
                                    </p:set>
                                  </p:childTnLst>
                                </p:cTn>
                              </p:par>
                            </p:childTnLst>
                          </p:cTn>
                        </p:par>
                        <p:par>
                          <p:cTn id="24" fill="hold">
                            <p:stCondLst>
                              <p:cond delay="2250"/>
                            </p:stCondLst>
                            <p:childTnLst>
                              <p:par>
                                <p:cTn id="25" presetID="10" presetClass="exit" presetSubtype="0" fill="hold" nodeType="afterEffect">
                                  <p:stCondLst>
                                    <p:cond delay="250"/>
                                  </p:stCondLst>
                                  <p:childTnLst>
                                    <p:animEffect transition="out" filter="fade">
                                      <p:cBhvr>
                                        <p:cTn id="26" dur="500"/>
                                        <p:tgtEl>
                                          <p:spTgt spid="27"/>
                                        </p:tgtEl>
                                      </p:cBhvr>
                                    </p:animEffect>
                                    <p:set>
                                      <p:cBhvr>
                                        <p:cTn id="27" dur="1" fill="hold">
                                          <p:stCondLst>
                                            <p:cond delay="499"/>
                                          </p:stCondLst>
                                        </p:cTn>
                                        <p:tgtEl>
                                          <p:spTgt spid="27"/>
                                        </p:tgtEl>
                                        <p:attrNameLst>
                                          <p:attrName>style.visibility</p:attrName>
                                        </p:attrNameLst>
                                      </p:cBhvr>
                                      <p:to>
                                        <p:strVal val="hidden"/>
                                      </p:to>
                                    </p:set>
                                  </p:childTnLst>
                                </p:cTn>
                              </p:par>
                            </p:childTnLst>
                          </p:cTn>
                        </p:par>
                        <p:par>
                          <p:cTn id="28" fill="hold">
                            <p:stCondLst>
                              <p:cond delay="3000"/>
                            </p:stCondLst>
                            <p:childTnLst>
                              <p:par>
                                <p:cTn id="29" presetID="10" presetClass="exit" presetSubtype="0" fill="hold" nodeType="afterEffect">
                                  <p:stCondLst>
                                    <p:cond delay="250"/>
                                  </p:stCondLst>
                                  <p:childTnLst>
                                    <p:animEffect transition="out" filter="fade">
                                      <p:cBhvr>
                                        <p:cTn id="30" dur="500"/>
                                        <p:tgtEl>
                                          <p:spTgt spid="30"/>
                                        </p:tgtEl>
                                      </p:cBhvr>
                                    </p:animEffect>
                                    <p:set>
                                      <p:cBhvr>
                                        <p:cTn id="31" dur="1" fill="hold">
                                          <p:stCondLst>
                                            <p:cond delay="499"/>
                                          </p:stCondLst>
                                        </p:cTn>
                                        <p:tgtEl>
                                          <p:spTgt spid="30"/>
                                        </p:tgtEl>
                                        <p:attrNameLst>
                                          <p:attrName>style.visibility</p:attrName>
                                        </p:attrNameLst>
                                      </p:cBhvr>
                                      <p:to>
                                        <p:strVal val="hidden"/>
                                      </p:to>
                                    </p:set>
                                  </p:childTnLst>
                                </p:cTn>
                              </p:par>
                            </p:childTnLst>
                          </p:cTn>
                        </p:par>
                        <p:par>
                          <p:cTn id="32" fill="hold">
                            <p:stCondLst>
                              <p:cond delay="3750"/>
                            </p:stCondLst>
                            <p:childTnLst>
                              <p:par>
                                <p:cTn id="33" presetID="10" presetClass="exit" presetSubtype="0" fill="hold" nodeType="afterEffect">
                                  <p:stCondLst>
                                    <p:cond delay="250"/>
                                  </p:stCondLst>
                                  <p:childTnLst>
                                    <p:animEffect transition="out" filter="fade">
                                      <p:cBhvr>
                                        <p:cTn id="34" dur="500"/>
                                        <p:tgtEl>
                                          <p:spTgt spid="21"/>
                                        </p:tgtEl>
                                      </p:cBhvr>
                                    </p:animEffect>
                                    <p:set>
                                      <p:cBhvr>
                                        <p:cTn id="35" dur="1" fill="hold">
                                          <p:stCondLst>
                                            <p:cond delay="499"/>
                                          </p:stCondLst>
                                        </p:cTn>
                                        <p:tgtEl>
                                          <p:spTgt spid="21"/>
                                        </p:tgtEl>
                                        <p:attrNameLst>
                                          <p:attrName>style.visibility</p:attrName>
                                        </p:attrNameLst>
                                      </p:cBhvr>
                                      <p:to>
                                        <p:strVal val="hidden"/>
                                      </p:to>
                                    </p:set>
                                  </p:childTnLst>
                                </p:cTn>
                              </p:par>
                            </p:childTnLst>
                          </p:cTn>
                        </p:par>
                        <p:par>
                          <p:cTn id="36" fill="hold">
                            <p:stCondLst>
                              <p:cond delay="4500"/>
                            </p:stCondLst>
                            <p:childTnLst>
                              <p:par>
                                <p:cTn id="37" presetID="10" presetClass="exit" presetSubtype="0" fill="hold" nodeType="afterEffect">
                                  <p:stCondLst>
                                    <p:cond delay="250"/>
                                  </p:stCondLst>
                                  <p:childTnLst>
                                    <p:animEffect transition="out" filter="fade">
                                      <p:cBhvr>
                                        <p:cTn id="38" dur="500"/>
                                        <p:tgtEl>
                                          <p:spTgt spid="71"/>
                                        </p:tgtEl>
                                      </p:cBhvr>
                                    </p:animEffect>
                                    <p:set>
                                      <p:cBhvr>
                                        <p:cTn id="39" dur="1" fill="hold">
                                          <p:stCondLst>
                                            <p:cond delay="499"/>
                                          </p:stCondLst>
                                        </p:cTn>
                                        <p:tgtEl>
                                          <p:spTgt spid="71"/>
                                        </p:tgtEl>
                                        <p:attrNameLst>
                                          <p:attrName>style.visibility</p:attrName>
                                        </p:attrNameLst>
                                      </p:cBhvr>
                                      <p:to>
                                        <p:strVal val="hidden"/>
                                      </p:to>
                                    </p:set>
                                  </p:childTnLst>
                                </p:cTn>
                              </p:par>
                            </p:childTnLst>
                          </p:cTn>
                        </p:par>
                        <p:par>
                          <p:cTn id="40" fill="hold">
                            <p:stCondLst>
                              <p:cond delay="5250"/>
                            </p:stCondLst>
                            <p:childTnLst>
                              <p:par>
                                <p:cTn id="41" presetID="10" presetClass="exit" presetSubtype="0" fill="hold" nodeType="afterEffect">
                                  <p:stCondLst>
                                    <p:cond delay="250"/>
                                  </p:stCondLst>
                                  <p:childTnLst>
                                    <p:animEffect transition="out" filter="fade">
                                      <p:cBhvr>
                                        <p:cTn id="42" dur="500"/>
                                        <p:tgtEl>
                                          <p:spTgt spid="9"/>
                                        </p:tgtEl>
                                      </p:cBhvr>
                                    </p:animEffect>
                                    <p:set>
                                      <p:cBhvr>
                                        <p:cTn id="43" dur="1" fill="hold">
                                          <p:stCondLst>
                                            <p:cond delay="499"/>
                                          </p:stCondLst>
                                        </p:cTn>
                                        <p:tgtEl>
                                          <p:spTgt spid="9"/>
                                        </p:tgtEl>
                                        <p:attrNameLst>
                                          <p:attrName>style.visibility</p:attrName>
                                        </p:attrNameLst>
                                      </p:cBhvr>
                                      <p:to>
                                        <p:strVal val="hidden"/>
                                      </p:to>
                                    </p:set>
                                  </p:childTnLst>
                                </p:cTn>
                              </p:par>
                            </p:childTnLst>
                          </p:cTn>
                        </p:par>
                        <p:par>
                          <p:cTn id="44" fill="hold">
                            <p:stCondLst>
                              <p:cond delay="6000"/>
                            </p:stCondLst>
                            <p:childTnLst>
                              <p:par>
                                <p:cTn id="45" presetID="10" presetClass="exit" presetSubtype="0" fill="hold" nodeType="afterEffect">
                                  <p:stCondLst>
                                    <p:cond delay="250"/>
                                  </p:stCondLst>
                                  <p:childTnLst>
                                    <p:animEffect transition="out" filter="fade">
                                      <p:cBhvr>
                                        <p:cTn id="46" dur="500"/>
                                        <p:tgtEl>
                                          <p:spTgt spid="12"/>
                                        </p:tgtEl>
                                      </p:cBhvr>
                                    </p:animEffect>
                                    <p:set>
                                      <p:cBhvr>
                                        <p:cTn id="47" dur="1" fill="hold">
                                          <p:stCondLst>
                                            <p:cond delay="499"/>
                                          </p:stCondLst>
                                        </p:cTn>
                                        <p:tgtEl>
                                          <p:spTgt spid="12"/>
                                        </p:tgtEl>
                                        <p:attrNameLst>
                                          <p:attrName>style.visibility</p:attrName>
                                        </p:attrNameLst>
                                      </p:cBhvr>
                                      <p:to>
                                        <p:strVal val="hidden"/>
                                      </p:to>
                                    </p:set>
                                  </p:childTnLst>
                                </p:cTn>
                              </p:par>
                            </p:childTnLst>
                          </p:cTn>
                        </p:par>
                        <p:par>
                          <p:cTn id="48" fill="hold">
                            <p:stCondLst>
                              <p:cond delay="6750"/>
                            </p:stCondLst>
                            <p:childTnLst>
                              <p:par>
                                <p:cTn id="49" presetID="10" presetClass="exit" presetSubtype="0" fill="hold" nodeType="afterEffect">
                                  <p:stCondLst>
                                    <p:cond delay="0"/>
                                  </p:stCondLst>
                                  <p:childTnLst>
                                    <p:animEffect transition="out" filter="fade">
                                      <p:cBhvr>
                                        <p:cTn id="50" dur="500"/>
                                        <p:tgtEl>
                                          <p:spTgt spid="39"/>
                                        </p:tgtEl>
                                      </p:cBhvr>
                                    </p:animEffect>
                                    <p:set>
                                      <p:cBhvr>
                                        <p:cTn id="51" dur="1" fill="hold">
                                          <p:stCondLst>
                                            <p:cond delay="499"/>
                                          </p:stCondLst>
                                        </p:cTn>
                                        <p:tgtEl>
                                          <p:spTgt spid="39"/>
                                        </p:tgtEl>
                                        <p:attrNameLst>
                                          <p:attrName>style.visibility</p:attrName>
                                        </p:attrNameLst>
                                      </p:cBhvr>
                                      <p:to>
                                        <p:strVal val="hidden"/>
                                      </p:to>
                                    </p:set>
                                  </p:childTnLst>
                                </p:cTn>
                              </p:par>
                              <p:par>
                                <p:cTn id="52" presetID="10" presetClass="exit" presetSubtype="0" fill="hold" nodeType="withEffect">
                                  <p:stCondLst>
                                    <p:cond delay="0"/>
                                  </p:stCondLst>
                                  <p:childTnLst>
                                    <p:animEffect transition="out" filter="fade">
                                      <p:cBhvr>
                                        <p:cTn id="53" dur="500"/>
                                        <p:tgtEl>
                                          <p:spTgt spid="33"/>
                                        </p:tgtEl>
                                      </p:cBhvr>
                                    </p:animEffect>
                                    <p:set>
                                      <p:cBhvr>
                                        <p:cTn id="54" dur="1" fill="hold">
                                          <p:stCondLst>
                                            <p:cond delay="499"/>
                                          </p:stCondLst>
                                        </p:cTn>
                                        <p:tgtEl>
                                          <p:spTgt spid="33"/>
                                        </p:tgtEl>
                                        <p:attrNameLst>
                                          <p:attrName>style.visibility</p:attrName>
                                        </p:attrNameLst>
                                      </p:cBhvr>
                                      <p:to>
                                        <p:strVal val="hidden"/>
                                      </p:to>
                                    </p:set>
                                  </p:childTnLst>
                                </p:cTn>
                              </p:par>
                            </p:childTnLst>
                          </p:cTn>
                        </p:par>
                        <p:par>
                          <p:cTn id="55" fill="hold">
                            <p:stCondLst>
                              <p:cond delay="7250"/>
                            </p:stCondLst>
                            <p:childTnLst>
                              <p:par>
                                <p:cTn id="56" presetID="10" presetClass="exit" presetSubtype="0" fill="hold" nodeType="afterEffect">
                                  <p:stCondLst>
                                    <p:cond delay="0"/>
                                  </p:stCondLst>
                                  <p:childTnLst>
                                    <p:animEffect transition="out" filter="fade">
                                      <p:cBhvr>
                                        <p:cTn id="57" dur="500"/>
                                        <p:tgtEl>
                                          <p:spTgt spid="15"/>
                                        </p:tgtEl>
                                      </p:cBhvr>
                                    </p:animEffect>
                                    <p:set>
                                      <p:cBhvr>
                                        <p:cTn id="58" dur="1" fill="hold">
                                          <p:stCondLst>
                                            <p:cond delay="499"/>
                                          </p:stCondLst>
                                        </p:cTn>
                                        <p:tgtEl>
                                          <p:spTgt spid="15"/>
                                        </p:tgtEl>
                                        <p:attrNameLst>
                                          <p:attrName>style.visibility</p:attrName>
                                        </p:attrNameLst>
                                      </p:cBhvr>
                                      <p:to>
                                        <p:strVal val="hidden"/>
                                      </p:to>
                                    </p:set>
                                  </p:childTnLst>
                                </p:cTn>
                              </p:par>
                            </p:childTnLst>
                          </p:cTn>
                        </p:par>
                        <p:par>
                          <p:cTn id="59" fill="hold">
                            <p:stCondLst>
                              <p:cond delay="7750"/>
                            </p:stCondLst>
                            <p:childTnLst>
                              <p:par>
                                <p:cTn id="60" presetID="10" presetClass="exit" presetSubtype="0" fill="hold" nodeType="afterEffect">
                                  <p:stCondLst>
                                    <p:cond delay="0"/>
                                  </p:stCondLst>
                                  <p:childTnLst>
                                    <p:animEffect transition="out" filter="fade">
                                      <p:cBhvr>
                                        <p:cTn id="61" dur="500"/>
                                        <p:tgtEl>
                                          <p:spTgt spid="18"/>
                                        </p:tgtEl>
                                      </p:cBhvr>
                                    </p:animEffect>
                                    <p:set>
                                      <p:cBhvr>
                                        <p:cTn id="62" dur="1" fill="hold">
                                          <p:stCondLst>
                                            <p:cond delay="499"/>
                                          </p:stCondLst>
                                        </p:cTn>
                                        <p:tgtEl>
                                          <p:spTgt spid="18"/>
                                        </p:tgtEl>
                                        <p:attrNameLst>
                                          <p:attrName>style.visibility</p:attrName>
                                        </p:attrNameLst>
                                      </p:cBhvr>
                                      <p:to>
                                        <p:strVal val="hidden"/>
                                      </p:to>
                                    </p:set>
                                  </p:childTnLst>
                                </p:cTn>
                              </p:par>
                            </p:childTnLst>
                          </p:cTn>
                        </p:par>
                        <p:par>
                          <p:cTn id="63" fill="hold">
                            <p:stCondLst>
                              <p:cond delay="8250"/>
                            </p:stCondLst>
                            <p:childTnLst>
                              <p:par>
                                <p:cTn id="64" presetID="10" presetClass="exit" presetSubtype="0" fill="hold" nodeType="afterEffect">
                                  <p:stCondLst>
                                    <p:cond delay="0"/>
                                  </p:stCondLst>
                                  <p:childTnLst>
                                    <p:animEffect transition="out" filter="fade">
                                      <p:cBhvr>
                                        <p:cTn id="65" dur="500"/>
                                        <p:tgtEl>
                                          <p:spTgt spid="24"/>
                                        </p:tgtEl>
                                      </p:cBhvr>
                                    </p:animEffect>
                                    <p:set>
                                      <p:cBhvr>
                                        <p:cTn id="66" dur="1" fill="hold">
                                          <p:stCondLst>
                                            <p:cond delay="499"/>
                                          </p:stCondLst>
                                        </p:cTn>
                                        <p:tgtEl>
                                          <p:spTgt spid="24"/>
                                        </p:tgtEl>
                                        <p:attrNameLst>
                                          <p:attrName>style.visibility</p:attrName>
                                        </p:attrNameLst>
                                      </p:cBhvr>
                                      <p:to>
                                        <p:strVal val="hidden"/>
                                      </p:to>
                                    </p:set>
                                  </p:childTnLst>
                                </p:cTn>
                              </p:par>
                            </p:childTnLst>
                          </p:cTn>
                        </p:par>
                        <p:par>
                          <p:cTn id="67" fill="hold">
                            <p:stCondLst>
                              <p:cond delay="8750"/>
                            </p:stCondLst>
                            <p:childTnLst>
                              <p:par>
                                <p:cTn id="68" presetID="10" presetClass="exit" presetSubtype="0" fill="hold" nodeType="afterEffect">
                                  <p:stCondLst>
                                    <p:cond delay="0"/>
                                  </p:stCondLst>
                                  <p:childTnLst>
                                    <p:animEffect transition="out" filter="fade">
                                      <p:cBhvr>
                                        <p:cTn id="69" dur="500"/>
                                        <p:tgtEl>
                                          <p:spTgt spid="36"/>
                                        </p:tgtEl>
                                      </p:cBhvr>
                                    </p:animEffect>
                                    <p:set>
                                      <p:cBhvr>
                                        <p:cTn id="70" dur="1" fill="hold">
                                          <p:stCondLst>
                                            <p:cond delay="499"/>
                                          </p:stCondLst>
                                        </p:cTn>
                                        <p:tgtEl>
                                          <p:spTgt spid="36"/>
                                        </p:tgtEl>
                                        <p:attrNameLst>
                                          <p:attrName>style.visibility</p:attrName>
                                        </p:attrNameLst>
                                      </p:cBhvr>
                                      <p:to>
                                        <p:strVal val="hidden"/>
                                      </p:to>
                                    </p:set>
                                  </p:childTnLst>
                                </p:cTn>
                              </p:par>
                            </p:childTnLst>
                          </p:cTn>
                        </p:par>
                        <p:par>
                          <p:cTn id="71" fill="hold">
                            <p:stCondLst>
                              <p:cond delay="9250"/>
                            </p:stCondLst>
                            <p:childTnLst>
                              <p:par>
                                <p:cTn id="72" presetID="10" presetClass="exit" presetSubtype="0" fill="hold" grpId="0" nodeType="afterEffect">
                                  <p:stCondLst>
                                    <p:cond delay="0"/>
                                  </p:stCondLst>
                                  <p:childTnLst>
                                    <p:animEffect transition="out" filter="fade">
                                      <p:cBhvr>
                                        <p:cTn id="73" dur="500"/>
                                        <p:tgtEl>
                                          <p:spTgt spid="124"/>
                                        </p:tgtEl>
                                      </p:cBhvr>
                                    </p:animEffect>
                                    <p:set>
                                      <p:cBhvr>
                                        <p:cTn id="74" dur="1" fill="hold">
                                          <p:stCondLst>
                                            <p:cond delay="499"/>
                                          </p:stCondLst>
                                        </p:cTn>
                                        <p:tgtEl>
                                          <p:spTgt spid="124"/>
                                        </p:tgtEl>
                                        <p:attrNameLst>
                                          <p:attrName>style.visibility</p:attrName>
                                        </p:attrNameLst>
                                      </p:cBhvr>
                                      <p:to>
                                        <p:strVal val="hidden"/>
                                      </p:to>
                                    </p:set>
                                  </p:childTnLst>
                                </p:cTn>
                              </p:par>
                              <p:par>
                                <p:cTn id="75" presetID="10" presetClass="exit" presetSubtype="0" fill="hold" grpId="0" nodeType="withEffect">
                                  <p:stCondLst>
                                    <p:cond delay="0"/>
                                  </p:stCondLst>
                                  <p:childTnLst>
                                    <p:animEffect transition="out" filter="fade">
                                      <p:cBhvr>
                                        <p:cTn id="76" dur="500"/>
                                        <p:tgtEl>
                                          <p:spTgt spid="126"/>
                                        </p:tgtEl>
                                      </p:cBhvr>
                                    </p:animEffect>
                                    <p:set>
                                      <p:cBhvr>
                                        <p:cTn id="77" dur="1" fill="hold">
                                          <p:stCondLst>
                                            <p:cond delay="499"/>
                                          </p:stCondLst>
                                        </p:cTn>
                                        <p:tgtEl>
                                          <p:spTgt spid="126"/>
                                        </p:tgtEl>
                                        <p:attrNameLst>
                                          <p:attrName>style.visibility</p:attrName>
                                        </p:attrNameLst>
                                      </p:cBhvr>
                                      <p:to>
                                        <p:strVal val="hidden"/>
                                      </p:to>
                                    </p:set>
                                  </p:childTnLst>
                                </p:cTn>
                              </p:par>
                            </p:childTnLst>
                          </p:cTn>
                        </p:par>
                        <p:par>
                          <p:cTn id="78" fill="hold">
                            <p:stCondLst>
                              <p:cond delay="9750"/>
                            </p:stCondLst>
                            <p:childTnLst>
                              <p:par>
                                <p:cTn id="79" presetID="10" presetClass="entr" presetSubtype="0" fill="hold" grpId="0" nodeType="afterEffect">
                                  <p:stCondLst>
                                    <p:cond delay="0"/>
                                  </p:stCondLst>
                                  <p:childTnLst>
                                    <p:set>
                                      <p:cBhvr>
                                        <p:cTn id="80" dur="1" fill="hold">
                                          <p:stCondLst>
                                            <p:cond delay="0"/>
                                          </p:stCondLst>
                                        </p:cTn>
                                        <p:tgtEl>
                                          <p:spTgt spid="3"/>
                                        </p:tgtEl>
                                        <p:attrNameLst>
                                          <p:attrName>style.visibility</p:attrName>
                                        </p:attrNameLst>
                                      </p:cBhvr>
                                      <p:to>
                                        <p:strVal val="visible"/>
                                      </p:to>
                                    </p:set>
                                    <p:animEffect transition="in" filter="fade">
                                      <p:cBhvr>
                                        <p:cTn id="81" dur="500"/>
                                        <p:tgtEl>
                                          <p:spTgt spid="3"/>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4"/>
                                        </p:tgtEl>
                                        <p:attrNameLst>
                                          <p:attrName>style.visibility</p:attrName>
                                        </p:attrNameLst>
                                      </p:cBhvr>
                                      <p:to>
                                        <p:strVal val="visible"/>
                                      </p:to>
                                    </p:set>
                                    <p:animEffect transition="in" filter="fade">
                                      <p:cBhvr>
                                        <p:cTn id="84" dur="500"/>
                                        <p:tgtEl>
                                          <p:spTgt spid="4"/>
                                        </p:tgtEl>
                                      </p:cBhvr>
                                    </p:animEffect>
                                  </p:childTnLst>
                                </p:cTn>
                              </p:par>
                            </p:childTnLst>
                          </p:cTn>
                        </p:par>
                      </p:childTnLst>
                    </p:cTn>
                  </p:par>
                  <p:par>
                    <p:cTn id="85" fill="hold">
                      <p:stCondLst>
                        <p:cond delay="indefinite"/>
                      </p:stCondLst>
                      <p:childTnLst>
                        <p:par>
                          <p:cTn id="86" fill="hold">
                            <p:stCondLst>
                              <p:cond delay="0"/>
                            </p:stCondLst>
                            <p:childTnLst>
                              <p:par>
                                <p:cTn id="87" presetID="1" presetClass="exit" presetSubtype="0" fill="hold" grpId="0" nodeType="clickEffect">
                                  <p:stCondLst>
                                    <p:cond delay="0"/>
                                  </p:stCondLst>
                                  <p:childTnLst>
                                    <p:set>
                                      <p:cBhvr>
                                        <p:cTn id="88" dur="1" fill="hold">
                                          <p:stCondLst>
                                            <p:cond delay="0"/>
                                          </p:stCondLst>
                                        </p:cTn>
                                        <p:tgtEl>
                                          <p:spTgt spid="7"/>
                                        </p:tgtEl>
                                        <p:attrNameLst>
                                          <p:attrName>style.visibility</p:attrName>
                                        </p:attrNameLst>
                                      </p:cBhvr>
                                      <p:to>
                                        <p:strVal val="hidden"/>
                                      </p:to>
                                    </p:set>
                                  </p:childTnLst>
                                </p:cTn>
                              </p:par>
                              <p:par>
                                <p:cTn id="89" presetID="1" presetClass="entr" presetSubtype="0" fill="hold" grpId="0" nodeType="withEffect">
                                  <p:stCondLst>
                                    <p:cond delay="0"/>
                                  </p:stCondLst>
                                  <p:childTnLst>
                                    <p:set>
                                      <p:cBhvr>
                                        <p:cTn id="90" dur="1" fill="hold">
                                          <p:stCondLst>
                                            <p:cond delay="0"/>
                                          </p:stCondLst>
                                        </p:cTn>
                                        <p:tgtEl>
                                          <p:spTgt spid="119"/>
                                        </p:tgtEl>
                                        <p:attrNameLst>
                                          <p:attrName>style.visibility</p:attrName>
                                        </p:attrNameLst>
                                      </p:cBhvr>
                                      <p:to>
                                        <p:strVal val="visible"/>
                                      </p:to>
                                    </p:set>
                                  </p:childTnLst>
                                </p:cTn>
                              </p:par>
                              <p:par>
                                <p:cTn id="91" presetID="10" presetClass="entr" presetSubtype="0" fill="hold" grpId="0" nodeType="withEffect">
                                  <p:stCondLst>
                                    <p:cond delay="0"/>
                                  </p:stCondLst>
                                  <p:childTnLst>
                                    <p:set>
                                      <p:cBhvr>
                                        <p:cTn id="92" dur="1" fill="hold">
                                          <p:stCondLst>
                                            <p:cond delay="0"/>
                                          </p:stCondLst>
                                        </p:cTn>
                                        <p:tgtEl>
                                          <p:spTgt spid="5"/>
                                        </p:tgtEl>
                                        <p:attrNameLst>
                                          <p:attrName>style.visibility</p:attrName>
                                        </p:attrNameLst>
                                      </p:cBhvr>
                                      <p:to>
                                        <p:strVal val="visible"/>
                                      </p:to>
                                    </p:set>
                                    <p:animEffect transition="in" filter="fade">
                                      <p:cBhvr>
                                        <p:cTn id="93" dur="500"/>
                                        <p:tgtEl>
                                          <p:spTgt spid="5"/>
                                        </p:tgtEl>
                                      </p:cBhvr>
                                    </p:animEffect>
                                  </p:childTnLst>
                                </p:cTn>
                              </p:par>
                            </p:childTnLst>
                          </p:cTn>
                        </p:par>
                        <p:par>
                          <p:cTn id="94" fill="hold">
                            <p:stCondLst>
                              <p:cond delay="500"/>
                            </p:stCondLst>
                            <p:childTnLst>
                              <p:par>
                                <p:cTn id="95" presetID="10" presetClass="exit" presetSubtype="0" fill="hold" nodeType="afterEffect">
                                  <p:stCondLst>
                                    <p:cond delay="250"/>
                                  </p:stCondLst>
                                  <p:childTnLst>
                                    <p:animEffect transition="out" filter="fade">
                                      <p:cBhvr>
                                        <p:cTn id="96" dur="500"/>
                                        <p:tgtEl>
                                          <p:spTgt spid="59"/>
                                        </p:tgtEl>
                                      </p:cBhvr>
                                    </p:animEffect>
                                    <p:set>
                                      <p:cBhvr>
                                        <p:cTn id="97" dur="1" fill="hold">
                                          <p:stCondLst>
                                            <p:cond delay="499"/>
                                          </p:stCondLst>
                                        </p:cTn>
                                        <p:tgtEl>
                                          <p:spTgt spid="59"/>
                                        </p:tgtEl>
                                        <p:attrNameLst>
                                          <p:attrName>style.visibility</p:attrName>
                                        </p:attrNameLst>
                                      </p:cBhvr>
                                      <p:to>
                                        <p:strVal val="hidden"/>
                                      </p:to>
                                    </p:set>
                                  </p:childTnLst>
                                </p:cTn>
                              </p:par>
                            </p:childTnLst>
                          </p:cTn>
                        </p:par>
                        <p:par>
                          <p:cTn id="98" fill="hold">
                            <p:stCondLst>
                              <p:cond delay="1250"/>
                            </p:stCondLst>
                            <p:childTnLst>
                              <p:par>
                                <p:cTn id="99" presetID="10" presetClass="entr" presetSubtype="0" fill="hold" nodeType="afterEffect">
                                  <p:stCondLst>
                                    <p:cond delay="0"/>
                                  </p:stCondLst>
                                  <p:childTnLst>
                                    <p:set>
                                      <p:cBhvr>
                                        <p:cTn id="100" dur="1" fill="hold">
                                          <p:stCondLst>
                                            <p:cond delay="0"/>
                                          </p:stCondLst>
                                        </p:cTn>
                                        <p:tgtEl>
                                          <p:spTgt spid="21"/>
                                        </p:tgtEl>
                                        <p:attrNameLst>
                                          <p:attrName>style.visibility</p:attrName>
                                        </p:attrNameLst>
                                      </p:cBhvr>
                                      <p:to>
                                        <p:strVal val="visible"/>
                                      </p:to>
                                    </p:set>
                                    <p:animEffect transition="in" filter="fade">
                                      <p:cBhvr>
                                        <p:cTn id="101" dur="500"/>
                                        <p:tgtEl>
                                          <p:spTgt spid="21"/>
                                        </p:tgtEl>
                                      </p:cBhvr>
                                    </p:animEffect>
                                  </p:childTnLst>
                                </p:cTn>
                              </p:par>
                            </p:childTnLst>
                          </p:cTn>
                        </p:par>
                        <p:par>
                          <p:cTn id="102" fill="hold">
                            <p:stCondLst>
                              <p:cond delay="1750"/>
                            </p:stCondLst>
                            <p:childTnLst>
                              <p:par>
                                <p:cTn id="103" presetID="10" presetClass="exit" presetSubtype="0" fill="hold" nodeType="afterEffect">
                                  <p:stCondLst>
                                    <p:cond delay="250"/>
                                  </p:stCondLst>
                                  <p:childTnLst>
                                    <p:animEffect transition="out" filter="fade">
                                      <p:cBhvr>
                                        <p:cTn id="104" dur="500"/>
                                        <p:tgtEl>
                                          <p:spTgt spid="74"/>
                                        </p:tgtEl>
                                      </p:cBhvr>
                                    </p:animEffect>
                                    <p:set>
                                      <p:cBhvr>
                                        <p:cTn id="105" dur="1" fill="hold">
                                          <p:stCondLst>
                                            <p:cond delay="499"/>
                                          </p:stCondLst>
                                        </p:cTn>
                                        <p:tgtEl>
                                          <p:spTgt spid="74"/>
                                        </p:tgtEl>
                                        <p:attrNameLst>
                                          <p:attrName>style.visibility</p:attrName>
                                        </p:attrNameLst>
                                      </p:cBhvr>
                                      <p:to>
                                        <p:strVal val="hidden"/>
                                      </p:to>
                                    </p:set>
                                  </p:childTnLst>
                                </p:cTn>
                              </p:par>
                            </p:childTnLst>
                          </p:cTn>
                        </p:par>
                        <p:par>
                          <p:cTn id="106" fill="hold">
                            <p:stCondLst>
                              <p:cond delay="2500"/>
                            </p:stCondLst>
                            <p:childTnLst>
                              <p:par>
                                <p:cTn id="107" presetID="10" presetClass="entr" presetSubtype="0" fill="hold" nodeType="afterEffect">
                                  <p:stCondLst>
                                    <p:cond delay="0"/>
                                  </p:stCondLst>
                                  <p:childTnLst>
                                    <p:set>
                                      <p:cBhvr>
                                        <p:cTn id="108" dur="1" fill="hold">
                                          <p:stCondLst>
                                            <p:cond delay="0"/>
                                          </p:stCondLst>
                                        </p:cTn>
                                        <p:tgtEl>
                                          <p:spTgt spid="27"/>
                                        </p:tgtEl>
                                        <p:attrNameLst>
                                          <p:attrName>style.visibility</p:attrName>
                                        </p:attrNameLst>
                                      </p:cBhvr>
                                      <p:to>
                                        <p:strVal val="visible"/>
                                      </p:to>
                                    </p:set>
                                    <p:animEffect transition="in" filter="fade">
                                      <p:cBhvr>
                                        <p:cTn id="109" dur="500"/>
                                        <p:tgtEl>
                                          <p:spTgt spid="27"/>
                                        </p:tgtEl>
                                      </p:cBhvr>
                                    </p:animEffect>
                                  </p:childTnLst>
                                </p:cTn>
                              </p:par>
                            </p:childTnLst>
                          </p:cTn>
                        </p:par>
                        <p:par>
                          <p:cTn id="110" fill="hold">
                            <p:stCondLst>
                              <p:cond delay="3000"/>
                            </p:stCondLst>
                            <p:childTnLst>
                              <p:par>
                                <p:cTn id="111" presetID="10" presetClass="exit" presetSubtype="0" fill="hold" nodeType="afterEffect">
                                  <p:stCondLst>
                                    <p:cond delay="250"/>
                                  </p:stCondLst>
                                  <p:childTnLst>
                                    <p:animEffect transition="out" filter="fade">
                                      <p:cBhvr>
                                        <p:cTn id="112" dur="500"/>
                                        <p:tgtEl>
                                          <p:spTgt spid="62"/>
                                        </p:tgtEl>
                                      </p:cBhvr>
                                    </p:animEffect>
                                    <p:set>
                                      <p:cBhvr>
                                        <p:cTn id="113" dur="1" fill="hold">
                                          <p:stCondLst>
                                            <p:cond delay="499"/>
                                          </p:stCondLst>
                                        </p:cTn>
                                        <p:tgtEl>
                                          <p:spTgt spid="62"/>
                                        </p:tgtEl>
                                        <p:attrNameLst>
                                          <p:attrName>style.visibility</p:attrName>
                                        </p:attrNameLst>
                                      </p:cBhvr>
                                      <p:to>
                                        <p:strVal val="hidden"/>
                                      </p:to>
                                    </p:set>
                                  </p:childTnLst>
                                </p:cTn>
                              </p:par>
                            </p:childTnLst>
                          </p:cTn>
                        </p:par>
                        <p:par>
                          <p:cTn id="114" fill="hold">
                            <p:stCondLst>
                              <p:cond delay="3750"/>
                            </p:stCondLst>
                            <p:childTnLst>
                              <p:par>
                                <p:cTn id="115" presetID="10" presetClass="entr" presetSubtype="0" fill="hold" nodeType="afterEffect">
                                  <p:stCondLst>
                                    <p:cond delay="0"/>
                                  </p:stCondLst>
                                  <p:childTnLst>
                                    <p:set>
                                      <p:cBhvr>
                                        <p:cTn id="116" dur="1" fill="hold">
                                          <p:stCondLst>
                                            <p:cond delay="0"/>
                                          </p:stCondLst>
                                        </p:cTn>
                                        <p:tgtEl>
                                          <p:spTgt spid="15"/>
                                        </p:tgtEl>
                                        <p:attrNameLst>
                                          <p:attrName>style.visibility</p:attrName>
                                        </p:attrNameLst>
                                      </p:cBhvr>
                                      <p:to>
                                        <p:strVal val="visible"/>
                                      </p:to>
                                    </p:set>
                                    <p:animEffect transition="in" filter="fade">
                                      <p:cBhvr>
                                        <p:cTn id="117" dur="500"/>
                                        <p:tgtEl>
                                          <p:spTgt spid="15"/>
                                        </p:tgtEl>
                                      </p:cBhvr>
                                    </p:animEffect>
                                  </p:childTnLst>
                                </p:cTn>
                              </p:par>
                            </p:childTnLst>
                          </p:cTn>
                        </p:par>
                        <p:par>
                          <p:cTn id="118" fill="hold">
                            <p:stCondLst>
                              <p:cond delay="4250"/>
                            </p:stCondLst>
                            <p:childTnLst>
                              <p:par>
                                <p:cTn id="119" presetID="10" presetClass="exit" presetSubtype="0" fill="hold" nodeType="afterEffect">
                                  <p:stCondLst>
                                    <p:cond delay="250"/>
                                  </p:stCondLst>
                                  <p:childTnLst>
                                    <p:animEffect transition="out" filter="fade">
                                      <p:cBhvr>
                                        <p:cTn id="120" dur="500"/>
                                        <p:tgtEl>
                                          <p:spTgt spid="80"/>
                                        </p:tgtEl>
                                      </p:cBhvr>
                                    </p:animEffect>
                                    <p:set>
                                      <p:cBhvr>
                                        <p:cTn id="121" dur="1" fill="hold">
                                          <p:stCondLst>
                                            <p:cond delay="499"/>
                                          </p:stCondLst>
                                        </p:cTn>
                                        <p:tgtEl>
                                          <p:spTgt spid="80"/>
                                        </p:tgtEl>
                                        <p:attrNameLst>
                                          <p:attrName>style.visibility</p:attrName>
                                        </p:attrNameLst>
                                      </p:cBhvr>
                                      <p:to>
                                        <p:strVal val="hidden"/>
                                      </p:to>
                                    </p:set>
                                  </p:childTnLst>
                                </p:cTn>
                              </p:par>
                            </p:childTnLst>
                          </p:cTn>
                        </p:par>
                        <p:par>
                          <p:cTn id="122" fill="hold">
                            <p:stCondLst>
                              <p:cond delay="5000"/>
                            </p:stCondLst>
                            <p:childTnLst>
                              <p:par>
                                <p:cTn id="123" presetID="10" presetClass="entr" presetSubtype="0" fill="hold" nodeType="afterEffect">
                                  <p:stCondLst>
                                    <p:cond delay="250"/>
                                  </p:stCondLst>
                                  <p:childTnLst>
                                    <p:set>
                                      <p:cBhvr>
                                        <p:cTn id="124" dur="1" fill="hold">
                                          <p:stCondLst>
                                            <p:cond delay="0"/>
                                          </p:stCondLst>
                                        </p:cTn>
                                        <p:tgtEl>
                                          <p:spTgt spid="9"/>
                                        </p:tgtEl>
                                        <p:attrNameLst>
                                          <p:attrName>style.visibility</p:attrName>
                                        </p:attrNameLst>
                                      </p:cBhvr>
                                      <p:to>
                                        <p:strVal val="visible"/>
                                      </p:to>
                                    </p:set>
                                    <p:animEffect transition="in" filter="fade">
                                      <p:cBhvr>
                                        <p:cTn id="125" dur="500"/>
                                        <p:tgtEl>
                                          <p:spTgt spid="9"/>
                                        </p:tgtEl>
                                      </p:cBhvr>
                                    </p:animEffect>
                                  </p:childTnLst>
                                </p:cTn>
                              </p:par>
                            </p:childTnLst>
                          </p:cTn>
                        </p:par>
                        <p:par>
                          <p:cTn id="126" fill="hold">
                            <p:stCondLst>
                              <p:cond delay="5750"/>
                            </p:stCondLst>
                            <p:childTnLst>
                              <p:par>
                                <p:cTn id="127" presetID="1" presetClass="entr" presetSubtype="0" fill="hold" grpId="0" nodeType="afterEffect">
                                  <p:stCondLst>
                                    <p:cond delay="250"/>
                                  </p:stCondLst>
                                  <p:childTnLst>
                                    <p:set>
                                      <p:cBhvr>
                                        <p:cTn id="128"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19" grpId="0"/>
      <p:bldP spid="42" grpId="0" animBg="1"/>
      <p:bldP spid="43" grpId="0" animBg="1"/>
      <p:bldP spid="118" grpId="0" animBg="1"/>
      <p:bldP spid="124" grpId="0" animBg="1"/>
      <p:bldP spid="126" grpId="0" animBg="1"/>
      <p:bldP spid="127" grpId="0" animBg="1"/>
      <p:bldP spid="2" grpId="0" animBg="1"/>
      <p:bldP spid="3" grpId="0" animBg="1"/>
      <p:bldP spid="4" grpId="0" animBg="1"/>
      <p:bldP spid="5" grpId="0" animBg="1"/>
      <p:bldP spid="6" grpId="0" animBg="1"/>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E244EA-A186-CBE3-2766-16882C1606D6}"/>
            </a:ext>
          </a:extLst>
        </p:cNvPr>
        <p:cNvGrpSpPr/>
        <p:nvPr/>
      </p:nvGrpSpPr>
      <p:grpSpPr>
        <a:xfrm>
          <a:off x="0" y="0"/>
          <a:ext cx="0" cy="0"/>
          <a:chOff x="0" y="0"/>
          <a:chExt cx="0" cy="0"/>
        </a:xfrm>
      </p:grpSpPr>
      <p:sp>
        <p:nvSpPr>
          <p:cNvPr id="6" name="Textplatzhalter 9">
            <a:extLst>
              <a:ext uri="{FF2B5EF4-FFF2-40B4-BE49-F238E27FC236}">
                <a16:creationId xmlns:a16="http://schemas.microsoft.com/office/drawing/2014/main" id="{1D23B1B9-878C-7E8F-454D-303E11532C27}"/>
              </a:ext>
            </a:extLst>
          </p:cNvPr>
          <p:cNvSpPr txBox="1">
            <a:spLocks/>
          </p:cNvSpPr>
          <p:nvPr/>
        </p:nvSpPr>
        <p:spPr>
          <a:xfrm>
            <a:off x="314409" y="113361"/>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Betazellen setzen Insulin und C-Peptid </a:t>
            </a:r>
            <a:r>
              <a:rPr lang="de-DE" sz="2000" b="1">
                <a:solidFill>
                  <a:srgbClr val="7030A0"/>
                </a:solidFill>
                <a:latin typeface="Verdana"/>
              </a:rPr>
              <a:t>im Verhältnis 1:1 </a:t>
            </a:r>
            <a:r>
              <a:rPr kumimoji="0" lang="de-DE" sz="2000" b="1" i="0" u="none" strike="noStrike" kern="1200" cap="none" spc="0" normalizeH="0" baseline="0" noProof="0">
                <a:ln>
                  <a:noFill/>
                </a:ln>
                <a:solidFill>
                  <a:srgbClr val="7030A0"/>
                </a:solidFill>
                <a:effectLst/>
                <a:uLnTx/>
                <a:uFillTx/>
                <a:latin typeface="Verdana"/>
                <a:ea typeface="+mn-ea"/>
                <a:cs typeface="+mn-cs"/>
              </a:rPr>
              <a:t>als biphasische Reaktion frei</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7" name="TextBox 3037">
            <a:extLst>
              <a:ext uri="{FF2B5EF4-FFF2-40B4-BE49-F238E27FC236}">
                <a16:creationId xmlns:a16="http://schemas.microsoft.com/office/drawing/2014/main" id="{669C0E5E-190E-1AE6-54BB-0954F39AC849}"/>
              </a:ext>
            </a:extLst>
          </p:cNvPr>
          <p:cNvSpPr txBox="1"/>
          <p:nvPr/>
        </p:nvSpPr>
        <p:spPr>
          <a:xfrm>
            <a:off x="314409" y="4938448"/>
            <a:ext cx="8660399" cy="184666"/>
          </a:xfrm>
          <a:prstGeom prst="rect">
            <a:avLst/>
          </a:prstGeom>
          <a:noFill/>
        </p:spPr>
        <p:txBody>
          <a:bodyPr wrap="square" rtlCol="0" anchor="b">
            <a:spAutoFit/>
          </a:bodyPr>
          <a:lstStyle/>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Galderisi A </a:t>
            </a:r>
            <a:r>
              <a:rPr lang="de" sz="600" i="1">
                <a:solidFill>
                  <a:srgbClr val="404040"/>
                </a:solidFill>
                <a:ea typeface="Arial"/>
                <a:cs typeface="Arial"/>
              </a:rPr>
              <a:t>et al. Diabetologia</a:t>
            </a:r>
            <a:r>
              <a:rPr lang="de" sz="600">
                <a:solidFill>
                  <a:srgbClr val="404040"/>
                </a:solidFill>
                <a:ea typeface="Arial"/>
                <a:cs typeface="Arial"/>
              </a:rPr>
              <a:t> </a:t>
            </a:r>
            <a:r>
              <a:rPr lang="de-DE" sz="600">
                <a:solidFill>
                  <a:srgbClr val="404040"/>
                </a:solidFill>
                <a:ea typeface="Arial"/>
                <a:cs typeface="Arial"/>
              </a:rPr>
              <a:t>2023; 66: 2189–99. </a:t>
            </a:r>
            <a:r>
              <a:rPr lang="de-DE" sz="600" b="1">
                <a:solidFill>
                  <a:srgbClr val="404040"/>
                </a:solidFill>
                <a:ea typeface="Arial"/>
                <a:cs typeface="Arial"/>
              </a:rPr>
              <a:t>2.</a:t>
            </a:r>
            <a:r>
              <a:rPr lang="de-DE" sz="600">
                <a:solidFill>
                  <a:srgbClr val="404040"/>
                </a:solidFill>
                <a:ea typeface="Arial"/>
                <a:cs typeface="Arial"/>
              </a:rPr>
              <a:t> </a:t>
            </a:r>
            <a:r>
              <a:rPr kumimoji="0" lang="da-DK" sz="600" b="0" i="0" u="none" strike="noStrike" kern="1200" cap="none" spc="0" normalizeH="0" baseline="0" noProof="0">
                <a:ln>
                  <a:noFill/>
                </a:ln>
                <a:solidFill>
                  <a:srgbClr val="404040"/>
                </a:solidFill>
                <a:effectLst/>
                <a:uLnTx/>
                <a:uFillTx/>
                <a:ea typeface="Arial"/>
                <a:cs typeface="Arial"/>
              </a:rPr>
              <a:t>Peng X </a:t>
            </a:r>
            <a:r>
              <a:rPr kumimoji="0" lang="da-DK" sz="600" b="0" i="1" u="none" strike="noStrike" kern="1200" cap="none" spc="0" normalizeH="0" baseline="0" noProof="0">
                <a:ln>
                  <a:noFill/>
                </a:ln>
                <a:solidFill>
                  <a:srgbClr val="404040"/>
                </a:solidFill>
                <a:effectLst/>
                <a:uLnTx/>
                <a:uFillTx/>
                <a:ea typeface="Arial"/>
                <a:cs typeface="Arial"/>
              </a:rPr>
              <a:t>et al. Life Metab </a:t>
            </a:r>
            <a:r>
              <a:rPr kumimoji="0" lang="da-DK" sz="600" b="0" i="0" u="none" strike="noStrike" kern="1200" cap="none" spc="0" normalizeH="0" baseline="0" noProof="0">
                <a:ln>
                  <a:noFill/>
                </a:ln>
                <a:solidFill>
                  <a:srgbClr val="404040"/>
                </a:solidFill>
                <a:effectLst/>
                <a:uLnTx/>
                <a:uFillTx/>
                <a:ea typeface="Arial"/>
                <a:cs typeface="Arial"/>
              </a:rPr>
              <a:t>2024; 4: loae038</a:t>
            </a:r>
            <a:r>
              <a:rPr kumimoji="0" lang="de" sz="600" b="0" i="0" u="none" strike="noStrike" kern="1200" cap="none" spc="0" normalizeH="0" baseline="0" noProof="0">
                <a:ln>
                  <a:noFill/>
                </a:ln>
                <a:solidFill>
                  <a:srgbClr val="404040"/>
                </a:solidFill>
                <a:effectLst/>
                <a:uLnTx/>
                <a:uFillTx/>
                <a:ea typeface="Arial"/>
                <a:cs typeface="Arial"/>
              </a:rPr>
              <a:t>.</a:t>
            </a:r>
            <a:r>
              <a:rPr lang="de-DE" sz="600">
                <a:solidFill>
                  <a:srgbClr val="404040"/>
                </a:solidFill>
                <a:ea typeface="Arial"/>
                <a:cs typeface="Arial"/>
              </a:rPr>
              <a:t> </a:t>
            </a:r>
            <a:endParaRPr lang="en-US" sz="600">
              <a:solidFill>
                <a:srgbClr val="404040"/>
              </a:solidFill>
            </a:endParaRPr>
          </a:p>
        </p:txBody>
      </p:sp>
      <p:sp>
        <p:nvSpPr>
          <p:cNvPr id="151" name="!!b2">
            <a:extLst>
              <a:ext uri="{FF2B5EF4-FFF2-40B4-BE49-F238E27FC236}">
                <a16:creationId xmlns:a16="http://schemas.microsoft.com/office/drawing/2014/main" id="{D6240323-30E8-AE44-2930-B230873B23B9}"/>
              </a:ext>
            </a:extLst>
          </p:cNvPr>
          <p:cNvSpPr/>
          <p:nvPr/>
        </p:nvSpPr>
        <p:spPr>
          <a:xfrm>
            <a:off x="3874903" y="1028700"/>
            <a:ext cx="4993427" cy="3486150"/>
          </a:xfrm>
          <a:prstGeom prst="rect">
            <a:avLst/>
          </a:prstGeom>
          <a:solidFill>
            <a:sysClr val="window" lastClr="FFFFFF"/>
          </a:solid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endParaRPr>
          </a:p>
        </p:txBody>
      </p:sp>
      <p:sp>
        <p:nvSpPr>
          <p:cNvPr id="152" name="Freeform 22">
            <a:extLst>
              <a:ext uri="{FF2B5EF4-FFF2-40B4-BE49-F238E27FC236}">
                <a16:creationId xmlns:a16="http://schemas.microsoft.com/office/drawing/2014/main" id="{2DFD9A6F-438B-8B6B-EE64-E79F39F8A851}"/>
              </a:ext>
            </a:extLst>
          </p:cNvPr>
          <p:cNvSpPr/>
          <p:nvPr/>
        </p:nvSpPr>
        <p:spPr>
          <a:xfrm rot="19907456">
            <a:off x="328825" y="1328179"/>
            <a:ext cx="4056855" cy="2805071"/>
          </a:xfrm>
          <a:custGeom>
            <a:avLst/>
            <a:gdLst>
              <a:gd name="connsiteX0" fmla="*/ 10355 w 349375"/>
              <a:gd name="connsiteY0" fmla="*/ 42158 h 291077"/>
              <a:gd name="connsiteX1" fmla="*/ 62743 w 349375"/>
              <a:gd name="connsiteY1" fmla="*/ 237420 h 291077"/>
              <a:gd name="connsiteX2" fmla="*/ 210380 w 349375"/>
              <a:gd name="connsiteY2" fmla="*/ 289808 h 291077"/>
              <a:gd name="connsiteX3" fmla="*/ 348493 w 349375"/>
              <a:gd name="connsiteY3" fmla="*/ 199320 h 291077"/>
              <a:gd name="connsiteX4" fmla="*/ 258005 w 349375"/>
              <a:gd name="connsiteY4" fmla="*/ 13583 h 291077"/>
              <a:gd name="connsiteX5" fmla="*/ 10355 w 349375"/>
              <a:gd name="connsiteY5" fmla="*/ 42158 h 291077"/>
              <a:gd name="connsiteX0" fmla="*/ 10355 w 269231"/>
              <a:gd name="connsiteY0" fmla="*/ 47802 h 308809"/>
              <a:gd name="connsiteX1" fmla="*/ 62743 w 269231"/>
              <a:gd name="connsiteY1" fmla="*/ 243064 h 308809"/>
              <a:gd name="connsiteX2" fmla="*/ 210380 w 269231"/>
              <a:gd name="connsiteY2" fmla="*/ 295452 h 308809"/>
              <a:gd name="connsiteX3" fmla="*/ 258005 w 269231"/>
              <a:gd name="connsiteY3" fmla="*/ 19227 h 308809"/>
              <a:gd name="connsiteX4" fmla="*/ 10355 w 269231"/>
              <a:gd name="connsiteY4" fmla="*/ 47802 h 308809"/>
              <a:gd name="connsiteX0" fmla="*/ 12596 w 323987"/>
              <a:gd name="connsiteY0" fmla="*/ 44268 h 268575"/>
              <a:gd name="connsiteX1" fmla="*/ 64984 w 323987"/>
              <a:gd name="connsiteY1" fmla="*/ 239530 h 268575"/>
              <a:gd name="connsiteX2" fmla="*/ 311117 w 323987"/>
              <a:gd name="connsiteY2" fmla="*/ 244187 h 268575"/>
              <a:gd name="connsiteX3" fmla="*/ 260246 w 323987"/>
              <a:gd name="connsiteY3" fmla="*/ 15693 h 268575"/>
              <a:gd name="connsiteX4" fmla="*/ 12596 w 323987"/>
              <a:gd name="connsiteY4" fmla="*/ 44268 h 268575"/>
              <a:gd name="connsiteX0" fmla="*/ 17340 w 359476"/>
              <a:gd name="connsiteY0" fmla="*/ 46960 h 271498"/>
              <a:gd name="connsiteX1" fmla="*/ 69728 w 359476"/>
              <a:gd name="connsiteY1" fmla="*/ 242222 h 271498"/>
              <a:gd name="connsiteX2" fmla="*/ 315861 w 359476"/>
              <a:gd name="connsiteY2" fmla="*/ 246879 h 271498"/>
              <a:gd name="connsiteX3" fmla="*/ 330654 w 359476"/>
              <a:gd name="connsiteY3" fmla="*/ 14975 h 271498"/>
              <a:gd name="connsiteX4" fmla="*/ 17340 w 359476"/>
              <a:gd name="connsiteY4" fmla="*/ 46960 h 271498"/>
              <a:gd name="connsiteX0" fmla="*/ 12619 w 353742"/>
              <a:gd name="connsiteY0" fmla="*/ 47195 h 275322"/>
              <a:gd name="connsiteX1" fmla="*/ 85900 w 353742"/>
              <a:gd name="connsiteY1" fmla="*/ 249276 h 275322"/>
              <a:gd name="connsiteX2" fmla="*/ 311140 w 353742"/>
              <a:gd name="connsiteY2" fmla="*/ 247114 h 275322"/>
              <a:gd name="connsiteX3" fmla="*/ 325933 w 353742"/>
              <a:gd name="connsiteY3" fmla="*/ 15210 h 275322"/>
              <a:gd name="connsiteX4" fmla="*/ 12619 w 353742"/>
              <a:gd name="connsiteY4" fmla="*/ 47195 h 275322"/>
              <a:gd name="connsiteX0" fmla="*/ 12619 w 353742"/>
              <a:gd name="connsiteY0" fmla="*/ 47195 h 275321"/>
              <a:gd name="connsiteX1" fmla="*/ 85900 w 353742"/>
              <a:gd name="connsiteY1" fmla="*/ 249276 h 275321"/>
              <a:gd name="connsiteX2" fmla="*/ 311140 w 353742"/>
              <a:gd name="connsiteY2" fmla="*/ 247114 h 275321"/>
              <a:gd name="connsiteX3" fmla="*/ 325933 w 353742"/>
              <a:gd name="connsiteY3" fmla="*/ 15210 h 275321"/>
              <a:gd name="connsiteX4" fmla="*/ 12619 w 353742"/>
              <a:gd name="connsiteY4" fmla="*/ 47195 h 275321"/>
              <a:gd name="connsiteX0" fmla="*/ 12966 w 354089"/>
              <a:gd name="connsiteY0" fmla="*/ 47195 h 287581"/>
              <a:gd name="connsiteX1" fmla="*/ 86247 w 354089"/>
              <a:gd name="connsiteY1" fmla="*/ 249276 h 287581"/>
              <a:gd name="connsiteX2" fmla="*/ 311487 w 354089"/>
              <a:gd name="connsiteY2" fmla="*/ 247114 h 287581"/>
              <a:gd name="connsiteX3" fmla="*/ 326280 w 354089"/>
              <a:gd name="connsiteY3" fmla="*/ 15210 h 287581"/>
              <a:gd name="connsiteX4" fmla="*/ 12966 w 354089"/>
              <a:gd name="connsiteY4" fmla="*/ 47195 h 287581"/>
              <a:gd name="connsiteX0" fmla="*/ 12966 w 364887"/>
              <a:gd name="connsiteY0" fmla="*/ 47195 h 292136"/>
              <a:gd name="connsiteX1" fmla="*/ 86247 w 364887"/>
              <a:gd name="connsiteY1" fmla="*/ 249276 h 292136"/>
              <a:gd name="connsiteX2" fmla="*/ 311487 w 364887"/>
              <a:gd name="connsiteY2" fmla="*/ 247114 h 292136"/>
              <a:gd name="connsiteX3" fmla="*/ 326280 w 364887"/>
              <a:gd name="connsiteY3" fmla="*/ 15210 h 292136"/>
              <a:gd name="connsiteX4" fmla="*/ 12966 w 364887"/>
              <a:gd name="connsiteY4" fmla="*/ 47195 h 292136"/>
              <a:gd name="connsiteX0" fmla="*/ 12966 w 374395"/>
              <a:gd name="connsiteY0" fmla="*/ 85060 h 330001"/>
              <a:gd name="connsiteX1" fmla="*/ 86247 w 374395"/>
              <a:gd name="connsiteY1" fmla="*/ 287141 h 330001"/>
              <a:gd name="connsiteX2" fmla="*/ 311487 w 374395"/>
              <a:gd name="connsiteY2" fmla="*/ 284979 h 330001"/>
              <a:gd name="connsiteX3" fmla="*/ 326280 w 374395"/>
              <a:gd name="connsiteY3" fmla="*/ 53075 h 330001"/>
              <a:gd name="connsiteX4" fmla="*/ 12966 w 374395"/>
              <a:gd name="connsiteY4" fmla="*/ 85060 h 330001"/>
              <a:gd name="connsiteX0" fmla="*/ 17091 w 335154"/>
              <a:gd name="connsiteY0" fmla="*/ 57091 h 276165"/>
              <a:gd name="connsiteX1" fmla="*/ 58535 w 335154"/>
              <a:gd name="connsiteY1" fmla="*/ 245534 h 276165"/>
              <a:gd name="connsiteX2" fmla="*/ 283775 w 335154"/>
              <a:gd name="connsiteY2" fmla="*/ 243372 h 276165"/>
              <a:gd name="connsiteX3" fmla="*/ 298568 w 335154"/>
              <a:gd name="connsiteY3" fmla="*/ 11468 h 276165"/>
              <a:gd name="connsiteX4" fmla="*/ 17091 w 335154"/>
              <a:gd name="connsiteY4" fmla="*/ 57091 h 276165"/>
              <a:gd name="connsiteX0" fmla="*/ 24102 w 342165"/>
              <a:gd name="connsiteY0" fmla="*/ 57091 h 288847"/>
              <a:gd name="connsiteX1" fmla="*/ 65546 w 342165"/>
              <a:gd name="connsiteY1" fmla="*/ 245534 h 288847"/>
              <a:gd name="connsiteX2" fmla="*/ 290786 w 342165"/>
              <a:gd name="connsiteY2" fmla="*/ 243372 h 288847"/>
              <a:gd name="connsiteX3" fmla="*/ 305579 w 342165"/>
              <a:gd name="connsiteY3" fmla="*/ 11468 h 288847"/>
              <a:gd name="connsiteX4" fmla="*/ 24102 w 342165"/>
              <a:gd name="connsiteY4" fmla="*/ 57091 h 288847"/>
              <a:gd name="connsiteX0" fmla="*/ 24102 w 345182"/>
              <a:gd name="connsiteY0" fmla="*/ 57091 h 290443"/>
              <a:gd name="connsiteX1" fmla="*/ 65546 w 345182"/>
              <a:gd name="connsiteY1" fmla="*/ 245534 h 290443"/>
              <a:gd name="connsiteX2" fmla="*/ 290786 w 345182"/>
              <a:gd name="connsiteY2" fmla="*/ 243372 h 290443"/>
              <a:gd name="connsiteX3" fmla="*/ 305579 w 345182"/>
              <a:gd name="connsiteY3" fmla="*/ 11468 h 290443"/>
              <a:gd name="connsiteX4" fmla="*/ 24102 w 345182"/>
              <a:gd name="connsiteY4" fmla="*/ 57091 h 290443"/>
              <a:gd name="connsiteX0" fmla="*/ 25112 w 342256"/>
              <a:gd name="connsiteY0" fmla="*/ 33652 h 259345"/>
              <a:gd name="connsiteX1" fmla="*/ 66556 w 342256"/>
              <a:gd name="connsiteY1" fmla="*/ 222095 h 259345"/>
              <a:gd name="connsiteX2" fmla="*/ 291796 w 342256"/>
              <a:gd name="connsiteY2" fmla="*/ 219933 h 259345"/>
              <a:gd name="connsiteX3" fmla="*/ 320518 w 342256"/>
              <a:gd name="connsiteY3" fmla="*/ 17577 h 259345"/>
              <a:gd name="connsiteX4" fmla="*/ 25112 w 342256"/>
              <a:gd name="connsiteY4" fmla="*/ 33652 h 259345"/>
              <a:gd name="connsiteX0" fmla="*/ 25112 w 374079"/>
              <a:gd name="connsiteY0" fmla="*/ 69761 h 295453"/>
              <a:gd name="connsiteX1" fmla="*/ 66556 w 374079"/>
              <a:gd name="connsiteY1" fmla="*/ 258204 h 295453"/>
              <a:gd name="connsiteX2" fmla="*/ 291796 w 374079"/>
              <a:gd name="connsiteY2" fmla="*/ 256042 h 295453"/>
              <a:gd name="connsiteX3" fmla="*/ 320518 w 374079"/>
              <a:gd name="connsiteY3" fmla="*/ 53686 h 295453"/>
              <a:gd name="connsiteX4" fmla="*/ 25112 w 374079"/>
              <a:gd name="connsiteY4" fmla="*/ 69761 h 295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4079" h="295453">
                <a:moveTo>
                  <a:pt x="25112" y="69761"/>
                </a:moveTo>
                <a:cubicBezTo>
                  <a:pt x="-17215" y="103847"/>
                  <a:pt x="-7739" y="193064"/>
                  <a:pt x="66556" y="258204"/>
                </a:cubicBezTo>
                <a:cubicBezTo>
                  <a:pt x="140851" y="323344"/>
                  <a:pt x="249469" y="290128"/>
                  <a:pt x="291796" y="256042"/>
                </a:cubicBezTo>
                <a:cubicBezTo>
                  <a:pt x="334123" y="221956"/>
                  <a:pt x="436599" y="166557"/>
                  <a:pt x="320518" y="53686"/>
                </a:cubicBezTo>
                <a:cubicBezTo>
                  <a:pt x="204437" y="-59185"/>
                  <a:pt x="67439" y="35675"/>
                  <a:pt x="25112" y="69761"/>
                </a:cubicBezTo>
                <a:close/>
              </a:path>
            </a:pathLst>
          </a:custGeom>
          <a:solidFill>
            <a:srgbClr val="D0EAEA"/>
          </a:solidFill>
          <a:ln w="28575" cap="flat" cmpd="sng" algn="ctr">
            <a:gradFill>
              <a:gsLst>
                <a:gs pos="11000">
                  <a:srgbClr val="00A4B6"/>
                </a:gs>
                <a:gs pos="100000">
                  <a:srgbClr val="00A4B6"/>
                </a:gs>
              </a:gsLst>
              <a:lin ang="5400000" scaled="1"/>
            </a:gradFill>
            <a:prstDash val="solid"/>
            <a:miter lim="800000"/>
          </a:ln>
          <a:effectLst>
            <a:innerShdw blurRad="990600">
              <a:srgbClr val="00A4B6"/>
            </a:innerShdw>
          </a:effectLst>
        </p:spPr>
        <p:txBody>
          <a:bodyPr rtlCol="0" anchor="ctr"/>
          <a:lstStyle/>
          <a:p>
            <a:pPr algn="ctr" defTabSz="685800">
              <a:defRPr/>
            </a:pPr>
            <a:endParaRPr lang="en-US" sz="1350" kern="0">
              <a:solidFill>
                <a:srgbClr val="FFFFFF"/>
              </a:solidFill>
              <a:latin typeface="Aptos" panose="02110004020202020204"/>
            </a:endParaRPr>
          </a:p>
        </p:txBody>
      </p:sp>
      <p:sp>
        <p:nvSpPr>
          <p:cNvPr id="153" name="Freeform 273">
            <a:extLst>
              <a:ext uri="{FF2B5EF4-FFF2-40B4-BE49-F238E27FC236}">
                <a16:creationId xmlns:a16="http://schemas.microsoft.com/office/drawing/2014/main" id="{0B6B0B25-5FF4-840F-53E4-561B582A54D8}"/>
              </a:ext>
            </a:extLst>
          </p:cNvPr>
          <p:cNvSpPr/>
          <p:nvPr/>
        </p:nvSpPr>
        <p:spPr>
          <a:xfrm rot="20796325">
            <a:off x="1526812" y="1697662"/>
            <a:ext cx="890729" cy="791379"/>
          </a:xfrm>
          <a:custGeom>
            <a:avLst/>
            <a:gdLst>
              <a:gd name="connsiteX0" fmla="*/ 12564 w 240859"/>
              <a:gd name="connsiteY0" fmla="*/ 79400 h 193718"/>
              <a:gd name="connsiteX1" fmla="*/ 126864 w 240859"/>
              <a:gd name="connsiteY1" fmla="*/ 3200 h 193718"/>
              <a:gd name="connsiteX2" fmla="*/ 231639 w 240859"/>
              <a:gd name="connsiteY2" fmla="*/ 27012 h 193718"/>
              <a:gd name="connsiteX3" fmla="*/ 222114 w 240859"/>
              <a:gd name="connsiteY3" fmla="*/ 141312 h 193718"/>
              <a:gd name="connsiteX4" fmla="*/ 112577 w 240859"/>
              <a:gd name="connsiteY4" fmla="*/ 193700 h 193718"/>
              <a:gd name="connsiteX5" fmla="*/ 12564 w 240859"/>
              <a:gd name="connsiteY5" fmla="*/ 136550 h 193718"/>
              <a:gd name="connsiteX6" fmla="*/ 12564 w 240859"/>
              <a:gd name="connsiteY6" fmla="*/ 79400 h 193718"/>
              <a:gd name="connsiteX0" fmla="*/ 62 w 228357"/>
              <a:gd name="connsiteY0" fmla="*/ 79400 h 193718"/>
              <a:gd name="connsiteX1" fmla="*/ 114362 w 228357"/>
              <a:gd name="connsiteY1" fmla="*/ 3200 h 193718"/>
              <a:gd name="connsiteX2" fmla="*/ 219137 w 228357"/>
              <a:gd name="connsiteY2" fmla="*/ 27012 h 193718"/>
              <a:gd name="connsiteX3" fmla="*/ 209612 w 228357"/>
              <a:gd name="connsiteY3" fmla="*/ 141312 h 193718"/>
              <a:gd name="connsiteX4" fmla="*/ 100075 w 228357"/>
              <a:gd name="connsiteY4" fmla="*/ 193700 h 193718"/>
              <a:gd name="connsiteX5" fmla="*/ 62 w 228357"/>
              <a:gd name="connsiteY5" fmla="*/ 79400 h 193718"/>
              <a:gd name="connsiteX0" fmla="*/ 81 w 211707"/>
              <a:gd name="connsiteY0" fmla="*/ 87046 h 194220"/>
              <a:gd name="connsiteX1" fmla="*/ 97712 w 211707"/>
              <a:gd name="connsiteY1" fmla="*/ 3702 h 194220"/>
              <a:gd name="connsiteX2" fmla="*/ 202487 w 211707"/>
              <a:gd name="connsiteY2" fmla="*/ 27514 h 194220"/>
              <a:gd name="connsiteX3" fmla="*/ 192962 w 211707"/>
              <a:gd name="connsiteY3" fmla="*/ 141814 h 194220"/>
              <a:gd name="connsiteX4" fmla="*/ 83425 w 211707"/>
              <a:gd name="connsiteY4" fmla="*/ 194202 h 194220"/>
              <a:gd name="connsiteX5" fmla="*/ 81 w 211707"/>
              <a:gd name="connsiteY5" fmla="*/ 87046 h 194220"/>
              <a:gd name="connsiteX0" fmla="*/ 34 w 211437"/>
              <a:gd name="connsiteY0" fmla="*/ 87046 h 184702"/>
              <a:gd name="connsiteX1" fmla="*/ 97665 w 211437"/>
              <a:gd name="connsiteY1" fmla="*/ 3702 h 184702"/>
              <a:gd name="connsiteX2" fmla="*/ 202440 w 211437"/>
              <a:gd name="connsiteY2" fmla="*/ 27514 h 184702"/>
              <a:gd name="connsiteX3" fmla="*/ 192915 w 211437"/>
              <a:gd name="connsiteY3" fmla="*/ 141814 h 184702"/>
              <a:gd name="connsiteX4" fmla="*/ 88140 w 211437"/>
              <a:gd name="connsiteY4" fmla="*/ 184677 h 184702"/>
              <a:gd name="connsiteX5" fmla="*/ 34 w 211437"/>
              <a:gd name="connsiteY5" fmla="*/ 87046 h 184702"/>
              <a:gd name="connsiteX0" fmla="*/ 34 w 211437"/>
              <a:gd name="connsiteY0" fmla="*/ 87046 h 184702"/>
              <a:gd name="connsiteX1" fmla="*/ 97665 w 211437"/>
              <a:gd name="connsiteY1" fmla="*/ 3702 h 184702"/>
              <a:gd name="connsiteX2" fmla="*/ 202440 w 211437"/>
              <a:gd name="connsiteY2" fmla="*/ 27514 h 184702"/>
              <a:gd name="connsiteX3" fmla="*/ 192915 w 211437"/>
              <a:gd name="connsiteY3" fmla="*/ 141814 h 184702"/>
              <a:gd name="connsiteX4" fmla="*/ 88140 w 211437"/>
              <a:gd name="connsiteY4" fmla="*/ 184677 h 184702"/>
              <a:gd name="connsiteX5" fmla="*/ 34 w 211437"/>
              <a:gd name="connsiteY5" fmla="*/ 87046 h 184702"/>
              <a:gd name="connsiteX0" fmla="*/ 57 w 188719"/>
              <a:gd name="connsiteY0" fmla="*/ 115846 h 186621"/>
              <a:gd name="connsiteX1" fmla="*/ 74947 w 188719"/>
              <a:gd name="connsiteY1" fmla="*/ 5621 h 186621"/>
              <a:gd name="connsiteX2" fmla="*/ 179722 w 188719"/>
              <a:gd name="connsiteY2" fmla="*/ 29433 h 186621"/>
              <a:gd name="connsiteX3" fmla="*/ 170197 w 188719"/>
              <a:gd name="connsiteY3" fmla="*/ 143733 h 186621"/>
              <a:gd name="connsiteX4" fmla="*/ 65422 w 188719"/>
              <a:gd name="connsiteY4" fmla="*/ 186596 h 186621"/>
              <a:gd name="connsiteX5" fmla="*/ 57 w 188719"/>
              <a:gd name="connsiteY5" fmla="*/ 115846 h 186621"/>
              <a:gd name="connsiteX0" fmla="*/ 3268 w 191930"/>
              <a:gd name="connsiteY0" fmla="*/ 115846 h 186621"/>
              <a:gd name="connsiteX1" fmla="*/ 78158 w 191930"/>
              <a:gd name="connsiteY1" fmla="*/ 5621 h 186621"/>
              <a:gd name="connsiteX2" fmla="*/ 182933 w 191930"/>
              <a:gd name="connsiteY2" fmla="*/ 29433 h 186621"/>
              <a:gd name="connsiteX3" fmla="*/ 173408 w 191930"/>
              <a:gd name="connsiteY3" fmla="*/ 143733 h 186621"/>
              <a:gd name="connsiteX4" fmla="*/ 68633 w 191930"/>
              <a:gd name="connsiteY4" fmla="*/ 186596 h 186621"/>
              <a:gd name="connsiteX5" fmla="*/ 3268 w 191930"/>
              <a:gd name="connsiteY5" fmla="*/ 115846 h 186621"/>
              <a:gd name="connsiteX0" fmla="*/ 3268 w 191930"/>
              <a:gd name="connsiteY0" fmla="*/ 115846 h 186621"/>
              <a:gd name="connsiteX1" fmla="*/ 78158 w 191930"/>
              <a:gd name="connsiteY1" fmla="*/ 5621 h 186621"/>
              <a:gd name="connsiteX2" fmla="*/ 182933 w 191930"/>
              <a:gd name="connsiteY2" fmla="*/ 29433 h 186621"/>
              <a:gd name="connsiteX3" fmla="*/ 173408 w 191930"/>
              <a:gd name="connsiteY3" fmla="*/ 143733 h 186621"/>
              <a:gd name="connsiteX4" fmla="*/ 68633 w 191930"/>
              <a:gd name="connsiteY4" fmla="*/ 186596 h 186621"/>
              <a:gd name="connsiteX5" fmla="*/ 3268 w 191930"/>
              <a:gd name="connsiteY5" fmla="*/ 115846 h 186621"/>
              <a:gd name="connsiteX0" fmla="*/ 3268 w 191930"/>
              <a:gd name="connsiteY0" fmla="*/ 115846 h 186596"/>
              <a:gd name="connsiteX1" fmla="*/ 78158 w 191930"/>
              <a:gd name="connsiteY1" fmla="*/ 5621 h 186596"/>
              <a:gd name="connsiteX2" fmla="*/ 182933 w 191930"/>
              <a:gd name="connsiteY2" fmla="*/ 29433 h 186596"/>
              <a:gd name="connsiteX3" fmla="*/ 173408 w 191930"/>
              <a:gd name="connsiteY3" fmla="*/ 143733 h 186596"/>
              <a:gd name="connsiteX4" fmla="*/ 68633 w 191930"/>
              <a:gd name="connsiteY4" fmla="*/ 186596 h 186596"/>
              <a:gd name="connsiteX5" fmla="*/ 3268 w 191930"/>
              <a:gd name="connsiteY5" fmla="*/ 115846 h 186596"/>
              <a:gd name="connsiteX0" fmla="*/ 3268 w 191930"/>
              <a:gd name="connsiteY0" fmla="*/ 115846 h 188849"/>
              <a:gd name="connsiteX1" fmla="*/ 78158 w 191930"/>
              <a:gd name="connsiteY1" fmla="*/ 5621 h 188849"/>
              <a:gd name="connsiteX2" fmla="*/ 182933 w 191930"/>
              <a:gd name="connsiteY2" fmla="*/ 29433 h 188849"/>
              <a:gd name="connsiteX3" fmla="*/ 173408 w 191930"/>
              <a:gd name="connsiteY3" fmla="*/ 143733 h 188849"/>
              <a:gd name="connsiteX4" fmla="*/ 68633 w 191930"/>
              <a:gd name="connsiteY4" fmla="*/ 186596 h 188849"/>
              <a:gd name="connsiteX5" fmla="*/ 3268 w 191930"/>
              <a:gd name="connsiteY5" fmla="*/ 115846 h 188849"/>
              <a:gd name="connsiteX0" fmla="*/ 3268 w 191930"/>
              <a:gd name="connsiteY0" fmla="*/ 115846 h 187117"/>
              <a:gd name="connsiteX1" fmla="*/ 78158 w 191930"/>
              <a:gd name="connsiteY1" fmla="*/ 5621 h 187117"/>
              <a:gd name="connsiteX2" fmla="*/ 182933 w 191930"/>
              <a:gd name="connsiteY2" fmla="*/ 29433 h 187117"/>
              <a:gd name="connsiteX3" fmla="*/ 173408 w 191930"/>
              <a:gd name="connsiteY3" fmla="*/ 143733 h 187117"/>
              <a:gd name="connsiteX4" fmla="*/ 68633 w 191930"/>
              <a:gd name="connsiteY4" fmla="*/ 186596 h 187117"/>
              <a:gd name="connsiteX5" fmla="*/ 3268 w 191930"/>
              <a:gd name="connsiteY5" fmla="*/ 115846 h 187117"/>
              <a:gd name="connsiteX0" fmla="*/ 1458 w 190120"/>
              <a:gd name="connsiteY0" fmla="*/ 115846 h 187117"/>
              <a:gd name="connsiteX1" fmla="*/ 76348 w 190120"/>
              <a:gd name="connsiteY1" fmla="*/ 5621 h 187117"/>
              <a:gd name="connsiteX2" fmla="*/ 181123 w 190120"/>
              <a:gd name="connsiteY2" fmla="*/ 29433 h 187117"/>
              <a:gd name="connsiteX3" fmla="*/ 171598 w 190120"/>
              <a:gd name="connsiteY3" fmla="*/ 143733 h 187117"/>
              <a:gd name="connsiteX4" fmla="*/ 66823 w 190120"/>
              <a:gd name="connsiteY4" fmla="*/ 186596 h 187117"/>
              <a:gd name="connsiteX5" fmla="*/ 1458 w 190120"/>
              <a:gd name="connsiteY5" fmla="*/ 115846 h 187117"/>
              <a:gd name="connsiteX0" fmla="*/ 2598 w 191260"/>
              <a:gd name="connsiteY0" fmla="*/ 115846 h 148697"/>
              <a:gd name="connsiteX1" fmla="*/ 77488 w 191260"/>
              <a:gd name="connsiteY1" fmla="*/ 5621 h 148697"/>
              <a:gd name="connsiteX2" fmla="*/ 182263 w 191260"/>
              <a:gd name="connsiteY2" fmla="*/ 29433 h 148697"/>
              <a:gd name="connsiteX3" fmla="*/ 172738 w 191260"/>
              <a:gd name="connsiteY3" fmla="*/ 143733 h 148697"/>
              <a:gd name="connsiteX4" fmla="*/ 2598 w 191260"/>
              <a:gd name="connsiteY4" fmla="*/ 115846 h 148697"/>
              <a:gd name="connsiteX0" fmla="*/ 2598 w 191260"/>
              <a:gd name="connsiteY0" fmla="*/ 115846 h 148697"/>
              <a:gd name="connsiteX1" fmla="*/ 77488 w 191260"/>
              <a:gd name="connsiteY1" fmla="*/ 5621 h 148697"/>
              <a:gd name="connsiteX2" fmla="*/ 182263 w 191260"/>
              <a:gd name="connsiteY2" fmla="*/ 29433 h 148697"/>
              <a:gd name="connsiteX3" fmla="*/ 172738 w 191260"/>
              <a:gd name="connsiteY3" fmla="*/ 143733 h 148697"/>
              <a:gd name="connsiteX4" fmla="*/ 2598 w 191260"/>
              <a:gd name="connsiteY4" fmla="*/ 115846 h 148697"/>
              <a:gd name="connsiteX0" fmla="*/ 2598 w 191260"/>
              <a:gd name="connsiteY0" fmla="*/ 115846 h 157078"/>
              <a:gd name="connsiteX1" fmla="*/ 77488 w 191260"/>
              <a:gd name="connsiteY1" fmla="*/ 5621 h 157078"/>
              <a:gd name="connsiteX2" fmla="*/ 182263 w 191260"/>
              <a:gd name="connsiteY2" fmla="*/ 29433 h 157078"/>
              <a:gd name="connsiteX3" fmla="*/ 172738 w 191260"/>
              <a:gd name="connsiteY3" fmla="*/ 143733 h 157078"/>
              <a:gd name="connsiteX4" fmla="*/ 2598 w 191260"/>
              <a:gd name="connsiteY4" fmla="*/ 115846 h 157078"/>
              <a:gd name="connsiteX0" fmla="*/ 2598 w 193622"/>
              <a:gd name="connsiteY0" fmla="*/ 120556 h 161788"/>
              <a:gd name="connsiteX1" fmla="*/ 77488 w 193622"/>
              <a:gd name="connsiteY1" fmla="*/ 10331 h 161788"/>
              <a:gd name="connsiteX2" fmla="*/ 182263 w 193622"/>
              <a:gd name="connsiteY2" fmla="*/ 34143 h 161788"/>
              <a:gd name="connsiteX3" fmla="*/ 172738 w 193622"/>
              <a:gd name="connsiteY3" fmla="*/ 148443 h 161788"/>
              <a:gd name="connsiteX4" fmla="*/ 2598 w 193622"/>
              <a:gd name="connsiteY4" fmla="*/ 120556 h 161788"/>
              <a:gd name="connsiteX0" fmla="*/ 2598 w 193622"/>
              <a:gd name="connsiteY0" fmla="*/ 120556 h 166591"/>
              <a:gd name="connsiteX1" fmla="*/ 77488 w 193622"/>
              <a:gd name="connsiteY1" fmla="*/ 10331 h 166591"/>
              <a:gd name="connsiteX2" fmla="*/ 182263 w 193622"/>
              <a:gd name="connsiteY2" fmla="*/ 34143 h 166591"/>
              <a:gd name="connsiteX3" fmla="*/ 172738 w 193622"/>
              <a:gd name="connsiteY3" fmla="*/ 148443 h 166591"/>
              <a:gd name="connsiteX4" fmla="*/ 2598 w 193622"/>
              <a:gd name="connsiteY4" fmla="*/ 120556 h 166591"/>
              <a:gd name="connsiteX0" fmla="*/ 2598 w 209381"/>
              <a:gd name="connsiteY0" fmla="*/ 120556 h 166591"/>
              <a:gd name="connsiteX1" fmla="*/ 77488 w 209381"/>
              <a:gd name="connsiteY1" fmla="*/ 10331 h 166591"/>
              <a:gd name="connsiteX2" fmla="*/ 182263 w 209381"/>
              <a:gd name="connsiteY2" fmla="*/ 34143 h 166591"/>
              <a:gd name="connsiteX3" fmla="*/ 172738 w 209381"/>
              <a:gd name="connsiteY3" fmla="*/ 148443 h 166591"/>
              <a:gd name="connsiteX4" fmla="*/ 2598 w 209381"/>
              <a:gd name="connsiteY4" fmla="*/ 120556 h 166591"/>
              <a:gd name="connsiteX0" fmla="*/ 2598 w 199755"/>
              <a:gd name="connsiteY0" fmla="*/ 120556 h 166591"/>
              <a:gd name="connsiteX1" fmla="*/ 77488 w 199755"/>
              <a:gd name="connsiteY1" fmla="*/ 10331 h 166591"/>
              <a:gd name="connsiteX2" fmla="*/ 182263 w 199755"/>
              <a:gd name="connsiteY2" fmla="*/ 34143 h 166591"/>
              <a:gd name="connsiteX3" fmla="*/ 172738 w 199755"/>
              <a:gd name="connsiteY3" fmla="*/ 148443 h 166591"/>
              <a:gd name="connsiteX4" fmla="*/ 2598 w 199755"/>
              <a:gd name="connsiteY4" fmla="*/ 120556 h 166591"/>
              <a:gd name="connsiteX0" fmla="*/ 3139 w 200296"/>
              <a:gd name="connsiteY0" fmla="*/ 124303 h 170338"/>
              <a:gd name="connsiteX1" fmla="*/ 78029 w 200296"/>
              <a:gd name="connsiteY1" fmla="*/ 14078 h 170338"/>
              <a:gd name="connsiteX2" fmla="*/ 182804 w 200296"/>
              <a:gd name="connsiteY2" fmla="*/ 37890 h 170338"/>
              <a:gd name="connsiteX3" fmla="*/ 173279 w 200296"/>
              <a:gd name="connsiteY3" fmla="*/ 152190 h 170338"/>
              <a:gd name="connsiteX4" fmla="*/ 3139 w 200296"/>
              <a:gd name="connsiteY4" fmla="*/ 124303 h 170338"/>
              <a:gd name="connsiteX0" fmla="*/ 2681 w 194139"/>
              <a:gd name="connsiteY0" fmla="*/ 120557 h 161790"/>
              <a:gd name="connsiteX1" fmla="*/ 74870 w 194139"/>
              <a:gd name="connsiteY1" fmla="*/ 10332 h 161790"/>
              <a:gd name="connsiteX2" fmla="*/ 179645 w 194139"/>
              <a:gd name="connsiteY2" fmla="*/ 34144 h 161790"/>
              <a:gd name="connsiteX3" fmla="*/ 170120 w 194139"/>
              <a:gd name="connsiteY3" fmla="*/ 148444 h 161790"/>
              <a:gd name="connsiteX4" fmla="*/ 2681 w 194139"/>
              <a:gd name="connsiteY4" fmla="*/ 120557 h 161790"/>
              <a:gd name="connsiteX0" fmla="*/ 4487 w 195945"/>
              <a:gd name="connsiteY0" fmla="*/ 120557 h 170399"/>
              <a:gd name="connsiteX1" fmla="*/ 76676 w 195945"/>
              <a:gd name="connsiteY1" fmla="*/ 10332 h 170399"/>
              <a:gd name="connsiteX2" fmla="*/ 181451 w 195945"/>
              <a:gd name="connsiteY2" fmla="*/ 34144 h 170399"/>
              <a:gd name="connsiteX3" fmla="*/ 171926 w 195945"/>
              <a:gd name="connsiteY3" fmla="*/ 148444 h 170399"/>
              <a:gd name="connsiteX4" fmla="*/ 4487 w 195945"/>
              <a:gd name="connsiteY4" fmla="*/ 120557 h 170399"/>
              <a:gd name="connsiteX0" fmla="*/ 3554 w 195012"/>
              <a:gd name="connsiteY0" fmla="*/ 120557 h 160824"/>
              <a:gd name="connsiteX1" fmla="*/ 75743 w 195012"/>
              <a:gd name="connsiteY1" fmla="*/ 10332 h 160824"/>
              <a:gd name="connsiteX2" fmla="*/ 180518 w 195012"/>
              <a:gd name="connsiteY2" fmla="*/ 34144 h 160824"/>
              <a:gd name="connsiteX3" fmla="*/ 170993 w 195012"/>
              <a:gd name="connsiteY3" fmla="*/ 148444 h 160824"/>
              <a:gd name="connsiteX4" fmla="*/ 3554 w 195012"/>
              <a:gd name="connsiteY4" fmla="*/ 120557 h 160824"/>
              <a:gd name="connsiteX0" fmla="*/ 3554 w 195012"/>
              <a:gd name="connsiteY0" fmla="*/ 120557 h 163813"/>
              <a:gd name="connsiteX1" fmla="*/ 75743 w 195012"/>
              <a:gd name="connsiteY1" fmla="*/ 10332 h 163813"/>
              <a:gd name="connsiteX2" fmla="*/ 180518 w 195012"/>
              <a:gd name="connsiteY2" fmla="*/ 34144 h 163813"/>
              <a:gd name="connsiteX3" fmla="*/ 170993 w 195012"/>
              <a:gd name="connsiteY3" fmla="*/ 148444 h 163813"/>
              <a:gd name="connsiteX4" fmla="*/ 3554 w 195012"/>
              <a:gd name="connsiteY4" fmla="*/ 120557 h 163813"/>
              <a:gd name="connsiteX0" fmla="*/ 1521 w 181765"/>
              <a:gd name="connsiteY0" fmla="*/ 115925 h 151343"/>
              <a:gd name="connsiteX1" fmla="*/ 73710 w 181765"/>
              <a:gd name="connsiteY1" fmla="*/ 5700 h 151343"/>
              <a:gd name="connsiteX2" fmla="*/ 178485 w 181765"/>
              <a:gd name="connsiteY2" fmla="*/ 29512 h 151343"/>
              <a:gd name="connsiteX3" fmla="*/ 141241 w 181765"/>
              <a:gd name="connsiteY3" fmla="*/ 146713 h 151343"/>
              <a:gd name="connsiteX4" fmla="*/ 1521 w 181765"/>
              <a:gd name="connsiteY4" fmla="*/ 115925 h 151343"/>
              <a:gd name="connsiteX0" fmla="*/ 1521 w 183888"/>
              <a:gd name="connsiteY0" fmla="*/ 115925 h 153734"/>
              <a:gd name="connsiteX1" fmla="*/ 73710 w 183888"/>
              <a:gd name="connsiteY1" fmla="*/ 5700 h 153734"/>
              <a:gd name="connsiteX2" fmla="*/ 178485 w 183888"/>
              <a:gd name="connsiteY2" fmla="*/ 29512 h 153734"/>
              <a:gd name="connsiteX3" fmla="*/ 141241 w 183888"/>
              <a:gd name="connsiteY3" fmla="*/ 146713 h 153734"/>
              <a:gd name="connsiteX4" fmla="*/ 1521 w 183888"/>
              <a:gd name="connsiteY4" fmla="*/ 115925 h 153734"/>
              <a:gd name="connsiteX0" fmla="*/ 1521 w 189335"/>
              <a:gd name="connsiteY0" fmla="*/ 119845 h 157654"/>
              <a:gd name="connsiteX1" fmla="*/ 73710 w 189335"/>
              <a:gd name="connsiteY1" fmla="*/ 9620 h 157654"/>
              <a:gd name="connsiteX2" fmla="*/ 178485 w 189335"/>
              <a:gd name="connsiteY2" fmla="*/ 33432 h 157654"/>
              <a:gd name="connsiteX3" fmla="*/ 141241 w 189335"/>
              <a:gd name="connsiteY3" fmla="*/ 150633 h 157654"/>
              <a:gd name="connsiteX4" fmla="*/ 1521 w 189335"/>
              <a:gd name="connsiteY4" fmla="*/ 119845 h 157654"/>
              <a:gd name="connsiteX0" fmla="*/ 1975 w 189789"/>
              <a:gd name="connsiteY0" fmla="*/ 123634 h 161443"/>
              <a:gd name="connsiteX1" fmla="*/ 74164 w 189789"/>
              <a:gd name="connsiteY1" fmla="*/ 13409 h 161443"/>
              <a:gd name="connsiteX2" fmla="*/ 178939 w 189789"/>
              <a:gd name="connsiteY2" fmla="*/ 37221 h 161443"/>
              <a:gd name="connsiteX3" fmla="*/ 141695 w 189789"/>
              <a:gd name="connsiteY3" fmla="*/ 154422 h 161443"/>
              <a:gd name="connsiteX4" fmla="*/ 1975 w 189789"/>
              <a:gd name="connsiteY4" fmla="*/ 123634 h 161443"/>
              <a:gd name="connsiteX0" fmla="*/ 4887 w 192701"/>
              <a:gd name="connsiteY0" fmla="*/ 123634 h 164509"/>
              <a:gd name="connsiteX1" fmla="*/ 77076 w 192701"/>
              <a:gd name="connsiteY1" fmla="*/ 13409 h 164509"/>
              <a:gd name="connsiteX2" fmla="*/ 181851 w 192701"/>
              <a:gd name="connsiteY2" fmla="*/ 37221 h 164509"/>
              <a:gd name="connsiteX3" fmla="*/ 144607 w 192701"/>
              <a:gd name="connsiteY3" fmla="*/ 154422 h 164509"/>
              <a:gd name="connsiteX4" fmla="*/ 4887 w 192701"/>
              <a:gd name="connsiteY4" fmla="*/ 123634 h 164509"/>
              <a:gd name="connsiteX0" fmla="*/ 5384 w 189564"/>
              <a:gd name="connsiteY0" fmla="*/ 119722 h 157531"/>
              <a:gd name="connsiteX1" fmla="*/ 52934 w 189564"/>
              <a:gd name="connsiteY1" fmla="*/ 9497 h 157531"/>
              <a:gd name="connsiteX2" fmla="*/ 182348 w 189564"/>
              <a:gd name="connsiteY2" fmla="*/ 33309 h 157531"/>
              <a:gd name="connsiteX3" fmla="*/ 145104 w 189564"/>
              <a:gd name="connsiteY3" fmla="*/ 150510 h 157531"/>
              <a:gd name="connsiteX4" fmla="*/ 5384 w 189564"/>
              <a:gd name="connsiteY4" fmla="*/ 119722 h 157531"/>
              <a:gd name="connsiteX0" fmla="*/ 5384 w 189564"/>
              <a:gd name="connsiteY0" fmla="*/ 119722 h 157531"/>
              <a:gd name="connsiteX1" fmla="*/ 52934 w 189564"/>
              <a:gd name="connsiteY1" fmla="*/ 9497 h 157531"/>
              <a:gd name="connsiteX2" fmla="*/ 182348 w 189564"/>
              <a:gd name="connsiteY2" fmla="*/ 33309 h 157531"/>
              <a:gd name="connsiteX3" fmla="*/ 145104 w 189564"/>
              <a:gd name="connsiteY3" fmla="*/ 150510 h 157531"/>
              <a:gd name="connsiteX4" fmla="*/ 5384 w 189564"/>
              <a:gd name="connsiteY4" fmla="*/ 119722 h 157531"/>
              <a:gd name="connsiteX0" fmla="*/ 5384 w 193653"/>
              <a:gd name="connsiteY0" fmla="*/ 122870 h 160679"/>
              <a:gd name="connsiteX1" fmla="*/ 52934 w 193653"/>
              <a:gd name="connsiteY1" fmla="*/ 12645 h 160679"/>
              <a:gd name="connsiteX2" fmla="*/ 182348 w 193653"/>
              <a:gd name="connsiteY2" fmla="*/ 36457 h 160679"/>
              <a:gd name="connsiteX3" fmla="*/ 145104 w 193653"/>
              <a:gd name="connsiteY3" fmla="*/ 153658 h 160679"/>
              <a:gd name="connsiteX4" fmla="*/ 5384 w 193653"/>
              <a:gd name="connsiteY4" fmla="*/ 122870 h 160679"/>
              <a:gd name="connsiteX0" fmla="*/ 5384 w 195700"/>
              <a:gd name="connsiteY0" fmla="*/ 122870 h 160679"/>
              <a:gd name="connsiteX1" fmla="*/ 52934 w 195700"/>
              <a:gd name="connsiteY1" fmla="*/ 12645 h 160679"/>
              <a:gd name="connsiteX2" fmla="*/ 182348 w 195700"/>
              <a:gd name="connsiteY2" fmla="*/ 36457 h 160679"/>
              <a:gd name="connsiteX3" fmla="*/ 145104 w 195700"/>
              <a:gd name="connsiteY3" fmla="*/ 153658 h 160679"/>
              <a:gd name="connsiteX4" fmla="*/ 5384 w 195700"/>
              <a:gd name="connsiteY4" fmla="*/ 122870 h 160679"/>
              <a:gd name="connsiteX0" fmla="*/ 5384 w 195700"/>
              <a:gd name="connsiteY0" fmla="*/ 122870 h 163745"/>
              <a:gd name="connsiteX1" fmla="*/ 52934 w 195700"/>
              <a:gd name="connsiteY1" fmla="*/ 12645 h 163745"/>
              <a:gd name="connsiteX2" fmla="*/ 182348 w 195700"/>
              <a:gd name="connsiteY2" fmla="*/ 36457 h 163745"/>
              <a:gd name="connsiteX3" fmla="*/ 145104 w 195700"/>
              <a:gd name="connsiteY3" fmla="*/ 153658 h 163745"/>
              <a:gd name="connsiteX4" fmla="*/ 5384 w 195700"/>
              <a:gd name="connsiteY4" fmla="*/ 122870 h 1637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700" h="163745">
                <a:moveTo>
                  <a:pt x="5384" y="122870"/>
                </a:moveTo>
                <a:cubicBezTo>
                  <a:pt x="-9978" y="81965"/>
                  <a:pt x="8041" y="35749"/>
                  <a:pt x="52934" y="12645"/>
                </a:cubicBezTo>
                <a:cubicBezTo>
                  <a:pt x="97827" y="-10459"/>
                  <a:pt x="157747" y="-1548"/>
                  <a:pt x="182348" y="36457"/>
                </a:cubicBezTo>
                <a:cubicBezTo>
                  <a:pt x="206949" y="74462"/>
                  <a:pt x="199236" y="133455"/>
                  <a:pt x="145104" y="153658"/>
                </a:cubicBezTo>
                <a:cubicBezTo>
                  <a:pt x="90972" y="173861"/>
                  <a:pt x="20746" y="163775"/>
                  <a:pt x="5384" y="122870"/>
                </a:cubicBezTo>
                <a:close/>
              </a:path>
            </a:pathLst>
          </a:custGeom>
          <a:solidFill>
            <a:srgbClr val="FFFFFF"/>
          </a:solidFill>
          <a:ln w="28575" cap="flat" cmpd="sng" algn="ctr">
            <a:solidFill>
              <a:srgbClr val="00A4B6">
                <a:lumMod val="75000"/>
                <a:alpha val="47000"/>
              </a:srgbClr>
            </a:solidFill>
            <a:prstDash val="solid"/>
            <a:miter lim="800000"/>
          </a:ln>
          <a:effectLst>
            <a:innerShdw blurRad="241300">
              <a:srgbClr val="00A4B6"/>
            </a:innerShdw>
          </a:effectLst>
        </p:spPr>
        <p:txBody>
          <a:bodyPr rtlCol="0" anchor="ctr"/>
          <a:lstStyle/>
          <a:p>
            <a:pPr algn="ctr" defTabSz="685800">
              <a:defRPr/>
            </a:pPr>
            <a:endParaRPr lang="en-US" sz="1200" kern="0">
              <a:solidFill>
                <a:srgbClr val="FFFFFF"/>
              </a:solidFill>
            </a:endParaRPr>
          </a:p>
        </p:txBody>
      </p:sp>
      <p:sp>
        <p:nvSpPr>
          <p:cNvPr id="154" name="!!b1">
            <a:extLst>
              <a:ext uri="{FF2B5EF4-FFF2-40B4-BE49-F238E27FC236}">
                <a16:creationId xmlns:a16="http://schemas.microsoft.com/office/drawing/2014/main" id="{651481B2-E624-397C-2132-DC0108BFBF5E}"/>
              </a:ext>
            </a:extLst>
          </p:cNvPr>
          <p:cNvSpPr/>
          <p:nvPr/>
        </p:nvSpPr>
        <p:spPr>
          <a:xfrm>
            <a:off x="4728130" y="1028701"/>
            <a:ext cx="3333751" cy="3486149"/>
          </a:xfrm>
          <a:prstGeom prst="rect">
            <a:avLst/>
          </a:prstGeom>
          <a:noFill/>
          <a:ln w="28575">
            <a:noFill/>
          </a:ln>
        </p:spPr>
        <p:txBody>
          <a:bodyPr vert="horz" lIns="171450" tIns="102870" rIns="171450" bIns="0" rtlCol="0">
            <a:noAutofit/>
          </a:bodyPr>
          <a:lstStyle/>
          <a:p>
            <a:pPr defTabSz="685800">
              <a:lnSpc>
                <a:spcPct val="95000"/>
              </a:lnSpc>
              <a:spcBef>
                <a:spcPts val="750"/>
              </a:spcBef>
              <a:spcAft>
                <a:spcPct val="0"/>
              </a:spcAft>
              <a:defRPr/>
            </a:pPr>
            <a:endParaRPr lang="en-US" sz="1650">
              <a:solidFill>
                <a:srgbClr val="000000"/>
              </a:solidFill>
            </a:endParaRPr>
          </a:p>
        </p:txBody>
      </p:sp>
      <p:sp>
        <p:nvSpPr>
          <p:cNvPr id="155" name="TextBox 25">
            <a:extLst>
              <a:ext uri="{FF2B5EF4-FFF2-40B4-BE49-F238E27FC236}">
                <a16:creationId xmlns:a16="http://schemas.microsoft.com/office/drawing/2014/main" id="{596E9A71-536A-870F-733E-3A37F5616735}"/>
              </a:ext>
            </a:extLst>
          </p:cNvPr>
          <p:cNvSpPr txBox="1"/>
          <p:nvPr/>
        </p:nvSpPr>
        <p:spPr>
          <a:xfrm>
            <a:off x="292100" y="4104065"/>
            <a:ext cx="908472" cy="218321"/>
          </a:xfrm>
          <a:prstGeom prst="rect">
            <a:avLst/>
          </a:prstGeom>
          <a:noFill/>
        </p:spPr>
        <p:txBody>
          <a:bodyPr wrap="square" lIns="0" tIns="0" rIns="0" bIns="0" rtlCol="0" anchor="b">
            <a:noAutofit/>
          </a:bodyPr>
          <a:lstStyle/>
          <a:p>
            <a:pPr algn="ctr" defTabSz="685800">
              <a:lnSpc>
                <a:spcPct val="90000"/>
              </a:lnSpc>
              <a:spcBef>
                <a:spcPct val="0"/>
              </a:spcBef>
              <a:spcAft>
                <a:spcPct val="0"/>
              </a:spcAft>
              <a:defRPr/>
            </a:pPr>
            <a:r>
              <a:rPr lang="de" sz="1200" b="1">
                <a:solidFill>
                  <a:srgbClr val="404040"/>
                </a:solidFill>
                <a:uFill>
                  <a:solidFill>
                    <a:prstClr val="black">
                      <a:alpha val="0"/>
                    </a:prstClr>
                  </a:solidFill>
                </a:uFill>
                <a:ea typeface="Aptos"/>
                <a:cs typeface="Aptos"/>
              </a:rPr>
              <a:t>Betazelle</a:t>
            </a:r>
          </a:p>
        </p:txBody>
      </p:sp>
      <p:sp>
        <p:nvSpPr>
          <p:cNvPr id="156" name="object 19">
            <a:extLst>
              <a:ext uri="{FF2B5EF4-FFF2-40B4-BE49-F238E27FC236}">
                <a16:creationId xmlns:a16="http://schemas.microsoft.com/office/drawing/2014/main" id="{6D7D0CCA-3A33-DABF-730C-FAE576AE79BA}"/>
              </a:ext>
            </a:extLst>
          </p:cNvPr>
          <p:cNvSpPr txBox="1"/>
          <p:nvPr/>
        </p:nvSpPr>
        <p:spPr>
          <a:xfrm>
            <a:off x="848657" y="3403558"/>
            <a:ext cx="637002" cy="163506"/>
          </a:xfrm>
          <a:prstGeom prst="rect">
            <a:avLst/>
          </a:prstGeom>
        </p:spPr>
        <p:txBody>
          <a:bodyPr vert="horz" wrap="square" lIns="0" tIns="9525" rIns="0" bIns="0" rtlCol="0">
            <a:spAutoFit/>
          </a:bodyPr>
          <a:lstStyle/>
          <a:p>
            <a:pPr marL="9525" algn="ctr" defTabSz="685800">
              <a:spcBef>
                <a:spcPts val="75"/>
              </a:spcBef>
              <a:spcAft>
                <a:spcPct val="0"/>
              </a:spcAft>
              <a:defRPr/>
            </a:pPr>
            <a:r>
              <a:rPr lang="de" sz="1000">
                <a:solidFill>
                  <a:srgbClr val="000000"/>
                </a:solidFill>
                <a:uFill>
                  <a:solidFill>
                    <a:prstClr val="black">
                      <a:alpha val="0"/>
                    </a:prstClr>
                  </a:solidFill>
                </a:uFill>
                <a:ea typeface="Aptos"/>
                <a:cs typeface="Aptos"/>
              </a:rPr>
              <a:t>Proinsulin</a:t>
            </a:r>
            <a:endParaRPr sz="1000" kern="0">
              <a:solidFill>
                <a:srgbClr val="000000"/>
              </a:solidFill>
            </a:endParaRPr>
          </a:p>
        </p:txBody>
      </p:sp>
      <p:sp>
        <p:nvSpPr>
          <p:cNvPr id="157" name="object 24">
            <a:extLst>
              <a:ext uri="{FF2B5EF4-FFF2-40B4-BE49-F238E27FC236}">
                <a16:creationId xmlns:a16="http://schemas.microsoft.com/office/drawing/2014/main" id="{D5872286-FBDB-27AF-4B5B-23938168F413}"/>
              </a:ext>
            </a:extLst>
          </p:cNvPr>
          <p:cNvSpPr txBox="1"/>
          <p:nvPr/>
        </p:nvSpPr>
        <p:spPr>
          <a:xfrm>
            <a:off x="1999534" y="3403558"/>
            <a:ext cx="447371" cy="163506"/>
          </a:xfrm>
          <a:prstGeom prst="rect">
            <a:avLst/>
          </a:prstGeom>
        </p:spPr>
        <p:txBody>
          <a:bodyPr vert="horz" wrap="square" lIns="0" tIns="9525" rIns="0" bIns="0" rtlCol="0">
            <a:spAutoFit/>
          </a:bodyPr>
          <a:lstStyle/>
          <a:p>
            <a:pPr marL="9525" algn="ctr" defTabSz="685800">
              <a:spcBef>
                <a:spcPts val="75"/>
              </a:spcBef>
              <a:spcAft>
                <a:spcPct val="0"/>
              </a:spcAft>
              <a:defRPr/>
            </a:pPr>
            <a:r>
              <a:rPr lang="de" sz="1000">
                <a:solidFill>
                  <a:srgbClr val="000000"/>
                </a:solidFill>
                <a:uFill>
                  <a:solidFill>
                    <a:prstClr val="black">
                      <a:alpha val="0"/>
                    </a:prstClr>
                  </a:solidFill>
                </a:uFill>
                <a:ea typeface="Aptos"/>
                <a:cs typeface="Aptos"/>
              </a:rPr>
              <a:t>Insulin</a:t>
            </a:r>
            <a:endParaRPr sz="1000" kern="0">
              <a:solidFill>
                <a:srgbClr val="000000"/>
              </a:solidFill>
            </a:endParaRPr>
          </a:p>
        </p:txBody>
      </p:sp>
      <p:sp>
        <p:nvSpPr>
          <p:cNvPr id="158" name="object 25">
            <a:extLst>
              <a:ext uri="{FF2B5EF4-FFF2-40B4-BE49-F238E27FC236}">
                <a16:creationId xmlns:a16="http://schemas.microsoft.com/office/drawing/2014/main" id="{287FC3A8-291F-00E4-2BEE-3BACA8ED4EEB}"/>
              </a:ext>
            </a:extLst>
          </p:cNvPr>
          <p:cNvSpPr txBox="1"/>
          <p:nvPr/>
        </p:nvSpPr>
        <p:spPr>
          <a:xfrm>
            <a:off x="2556200" y="3403558"/>
            <a:ext cx="768308" cy="153888"/>
          </a:xfrm>
          <a:prstGeom prst="rect">
            <a:avLst/>
          </a:prstGeom>
        </p:spPr>
        <p:txBody>
          <a:bodyPr vert="horz" wrap="square" lIns="0" tIns="0" rIns="0" bIns="0" rtlCol="0">
            <a:spAutoFit/>
          </a:bodyPr>
          <a:lstStyle/>
          <a:p>
            <a:pPr algn="ctr" defTabSz="685800">
              <a:spcBef>
                <a:spcPct val="0"/>
              </a:spcBef>
              <a:spcAft>
                <a:spcPct val="0"/>
              </a:spcAft>
              <a:defRPr/>
            </a:pPr>
            <a:r>
              <a:rPr lang="de" sz="1000">
                <a:solidFill>
                  <a:srgbClr val="000000"/>
                </a:solidFill>
                <a:uFill>
                  <a:solidFill>
                    <a:prstClr val="black">
                      <a:alpha val="0"/>
                    </a:prstClr>
                  </a:solidFill>
                </a:uFill>
                <a:ea typeface="Aptos"/>
                <a:cs typeface="Aptos"/>
              </a:rPr>
              <a:t>C-Peptid</a:t>
            </a:r>
          </a:p>
        </p:txBody>
      </p:sp>
      <p:grpSp>
        <p:nvGrpSpPr>
          <p:cNvPr id="159" name="Group 64">
            <a:extLst>
              <a:ext uri="{FF2B5EF4-FFF2-40B4-BE49-F238E27FC236}">
                <a16:creationId xmlns:a16="http://schemas.microsoft.com/office/drawing/2014/main" id="{2F3FFA6C-6C2E-D6D7-0991-FAAD7BFC9BB1}"/>
              </a:ext>
            </a:extLst>
          </p:cNvPr>
          <p:cNvGrpSpPr/>
          <p:nvPr/>
        </p:nvGrpSpPr>
        <p:grpSpPr>
          <a:xfrm>
            <a:off x="4410630" y="2160408"/>
            <a:ext cx="4081463" cy="1835330"/>
            <a:chOff x="6095999" y="2880544"/>
            <a:chExt cx="5441951" cy="2447106"/>
          </a:xfrm>
        </p:grpSpPr>
        <p:grpSp>
          <p:nvGrpSpPr>
            <p:cNvPr id="160" name="Group 98">
              <a:extLst>
                <a:ext uri="{FF2B5EF4-FFF2-40B4-BE49-F238E27FC236}">
                  <a16:creationId xmlns:a16="http://schemas.microsoft.com/office/drawing/2014/main" id="{0E9A3712-1BE2-A956-72B3-3692F404EB69}"/>
                </a:ext>
              </a:extLst>
            </p:cNvPr>
            <p:cNvGrpSpPr/>
            <p:nvPr/>
          </p:nvGrpSpPr>
          <p:grpSpPr>
            <a:xfrm>
              <a:off x="6426200" y="2880544"/>
              <a:ext cx="5111750" cy="2154011"/>
              <a:chOff x="7313012" y="1915591"/>
              <a:chExt cx="2654710" cy="1013649"/>
            </a:xfrm>
          </p:grpSpPr>
          <p:cxnSp>
            <p:nvCxnSpPr>
              <p:cNvPr id="163" name="Straight Connector 102">
                <a:extLst>
                  <a:ext uri="{FF2B5EF4-FFF2-40B4-BE49-F238E27FC236}">
                    <a16:creationId xmlns:a16="http://schemas.microsoft.com/office/drawing/2014/main" id="{66F0C6FF-36E4-FEBB-0199-F003DEF05EE7}"/>
                  </a:ext>
                </a:extLst>
              </p:cNvPr>
              <p:cNvCxnSpPr/>
              <p:nvPr/>
            </p:nvCxnSpPr>
            <p:spPr>
              <a:xfrm flipH="1">
                <a:off x="7313012" y="1915591"/>
                <a:ext cx="0" cy="1013649"/>
              </a:xfrm>
              <a:prstGeom prst="line">
                <a:avLst/>
              </a:prstGeom>
              <a:noFill/>
              <a:ln w="12700" cap="flat" cmpd="sng" algn="ctr">
                <a:solidFill>
                  <a:sysClr val="windowText" lastClr="000000"/>
                </a:solidFill>
                <a:prstDash val="solid"/>
                <a:miter lim="800000"/>
              </a:ln>
              <a:effectLst/>
            </p:spPr>
          </p:cxnSp>
          <p:cxnSp>
            <p:nvCxnSpPr>
              <p:cNvPr id="164" name="Straight Connector 103">
                <a:extLst>
                  <a:ext uri="{FF2B5EF4-FFF2-40B4-BE49-F238E27FC236}">
                    <a16:creationId xmlns:a16="http://schemas.microsoft.com/office/drawing/2014/main" id="{B46DD50C-C7D2-144E-FD74-AA40270F5AEE}"/>
                  </a:ext>
                </a:extLst>
              </p:cNvPr>
              <p:cNvCxnSpPr/>
              <p:nvPr/>
            </p:nvCxnSpPr>
            <p:spPr>
              <a:xfrm flipH="1">
                <a:off x="7313012" y="2929240"/>
                <a:ext cx="2654710" cy="0"/>
              </a:xfrm>
              <a:prstGeom prst="line">
                <a:avLst/>
              </a:prstGeom>
              <a:noFill/>
              <a:ln w="12700" cap="flat" cmpd="sng" algn="ctr">
                <a:solidFill>
                  <a:sysClr val="windowText" lastClr="000000"/>
                </a:solidFill>
                <a:prstDash val="solid"/>
                <a:miter lim="800000"/>
              </a:ln>
              <a:effectLst/>
            </p:spPr>
          </p:cxnSp>
        </p:grpSp>
        <p:sp>
          <p:nvSpPr>
            <p:cNvPr id="161" name="TextBox 100">
              <a:extLst>
                <a:ext uri="{FF2B5EF4-FFF2-40B4-BE49-F238E27FC236}">
                  <a16:creationId xmlns:a16="http://schemas.microsoft.com/office/drawing/2014/main" id="{5FFD02A2-A5CB-2819-F5A0-D7C84F61A6E2}"/>
                </a:ext>
              </a:extLst>
            </p:cNvPr>
            <p:cNvSpPr txBox="1"/>
            <p:nvPr/>
          </p:nvSpPr>
          <p:spPr>
            <a:xfrm>
              <a:off x="8405280" y="5089119"/>
              <a:ext cx="1153590" cy="238531"/>
            </a:xfrm>
            <a:prstGeom prst="rect">
              <a:avLst/>
            </a:prstGeom>
            <a:noFill/>
          </p:spPr>
          <p:txBody>
            <a:bodyPr wrap="square" lIns="0" tIns="0" rIns="0" bIns="0" rtlCol="0">
              <a:no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000" b="0" i="0" u="none" strike="noStrike" kern="0" cap="none" spc="0" normalizeH="0" baseline="0" noProof="0">
                  <a:ln>
                    <a:noFill/>
                  </a:ln>
                  <a:solidFill>
                    <a:srgbClr val="404040"/>
                  </a:solidFill>
                  <a:effectLst/>
                  <a:uLnTx/>
                  <a:uFill>
                    <a:solidFill>
                      <a:prstClr val="black">
                        <a:alpha val="0"/>
                      </a:prstClr>
                    </a:solidFill>
                  </a:uFill>
                  <a:ea typeface="Aptos"/>
                  <a:cs typeface="Aptos"/>
                </a:rPr>
                <a:t>Zeit</a:t>
              </a:r>
            </a:p>
          </p:txBody>
        </p:sp>
        <p:sp>
          <p:nvSpPr>
            <p:cNvPr id="162" name="TextBox 101">
              <a:extLst>
                <a:ext uri="{FF2B5EF4-FFF2-40B4-BE49-F238E27FC236}">
                  <a16:creationId xmlns:a16="http://schemas.microsoft.com/office/drawing/2014/main" id="{C0E50EE6-E04B-7516-3AD1-02E0CB23F80E}"/>
                </a:ext>
              </a:extLst>
            </p:cNvPr>
            <p:cNvSpPr txBox="1"/>
            <p:nvPr/>
          </p:nvSpPr>
          <p:spPr>
            <a:xfrm rot="16200000">
              <a:off x="5675939" y="3844936"/>
              <a:ext cx="1065348" cy="225227"/>
            </a:xfrm>
            <a:prstGeom prst="rect">
              <a:avLst/>
            </a:prstGeom>
            <a:noFill/>
          </p:spPr>
          <p:txBody>
            <a:bodyPr wrap="square" lIns="0" tIns="0" rIns="0" bIns="0" rtlCol="0" anchor="b">
              <a:no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000" b="0" i="0" u="none" strike="noStrike" kern="0" cap="none" spc="0" normalizeH="0" baseline="0" noProof="0">
                  <a:ln>
                    <a:noFill/>
                  </a:ln>
                  <a:solidFill>
                    <a:srgbClr val="404040"/>
                  </a:solidFill>
                  <a:effectLst/>
                  <a:uLnTx/>
                  <a:uFill>
                    <a:solidFill>
                      <a:prstClr val="black">
                        <a:alpha val="0"/>
                      </a:prstClr>
                    </a:solidFill>
                  </a:uFill>
                  <a:ea typeface="Aptos"/>
                  <a:cs typeface="Aptos"/>
                </a:rPr>
                <a:t>Insulin</a:t>
              </a:r>
            </a:p>
          </p:txBody>
        </p:sp>
      </p:grpSp>
      <p:sp>
        <p:nvSpPr>
          <p:cNvPr id="165" name="TextBox 90">
            <a:extLst>
              <a:ext uri="{FF2B5EF4-FFF2-40B4-BE49-F238E27FC236}">
                <a16:creationId xmlns:a16="http://schemas.microsoft.com/office/drawing/2014/main" id="{87929BDA-787D-97A3-3917-38AB34DCBBFB}"/>
              </a:ext>
            </a:extLst>
          </p:cNvPr>
          <p:cNvSpPr txBox="1"/>
          <p:nvPr/>
        </p:nvSpPr>
        <p:spPr>
          <a:xfrm>
            <a:off x="4859234" y="2023537"/>
            <a:ext cx="669162" cy="161583"/>
          </a:xfrm>
          <a:prstGeom prst="rect">
            <a:avLst/>
          </a:prstGeom>
          <a:noFill/>
        </p:spPr>
        <p:txBody>
          <a:bodyPr wrap="none" lIns="0" tIns="0" rIns="0" bIns="0" rtlCol="0">
            <a:noAutofit/>
          </a:bodyPr>
          <a:lstStyle/>
          <a:p>
            <a:pPr algn="ctr" defTabSz="685800">
              <a:spcBef>
                <a:spcPct val="0"/>
              </a:spcBef>
              <a:spcAft>
                <a:spcPct val="0"/>
              </a:spcAft>
              <a:defRPr/>
            </a:pPr>
            <a:r>
              <a:rPr lang="de" sz="1000">
                <a:solidFill>
                  <a:srgbClr val="404040"/>
                </a:solidFill>
                <a:uFill>
                  <a:solidFill>
                    <a:prstClr val="black">
                      <a:alpha val="0"/>
                    </a:prstClr>
                  </a:solidFill>
                </a:uFill>
                <a:ea typeface="Aptos"/>
                <a:cs typeface="Aptos"/>
              </a:rPr>
              <a:t>&lt; 30 Min.</a:t>
            </a:r>
          </a:p>
        </p:txBody>
      </p:sp>
      <p:sp>
        <p:nvSpPr>
          <p:cNvPr id="166" name="TextBox 91">
            <a:extLst>
              <a:ext uri="{FF2B5EF4-FFF2-40B4-BE49-F238E27FC236}">
                <a16:creationId xmlns:a16="http://schemas.microsoft.com/office/drawing/2014/main" id="{9227D493-7855-2266-353F-78B66B5FA283}"/>
              </a:ext>
            </a:extLst>
          </p:cNvPr>
          <p:cNvSpPr txBox="1"/>
          <p:nvPr/>
        </p:nvSpPr>
        <p:spPr>
          <a:xfrm>
            <a:off x="6596279" y="2023537"/>
            <a:ext cx="781389" cy="161583"/>
          </a:xfrm>
          <a:prstGeom prst="rect">
            <a:avLst/>
          </a:prstGeom>
          <a:noFill/>
        </p:spPr>
        <p:txBody>
          <a:bodyPr wrap="none" lIns="0" tIns="0" rIns="0" bIns="0" rtlCol="0">
            <a:noAutofit/>
          </a:bodyPr>
          <a:lstStyle/>
          <a:p>
            <a:pPr algn="ctr" defTabSz="685800">
              <a:spcBef>
                <a:spcPct val="0"/>
              </a:spcBef>
              <a:spcAft>
                <a:spcPct val="0"/>
              </a:spcAft>
              <a:defRPr/>
            </a:pPr>
            <a:r>
              <a:rPr lang="de" sz="1000">
                <a:solidFill>
                  <a:srgbClr val="404040"/>
                </a:solidFill>
                <a:uFill>
                  <a:solidFill>
                    <a:prstClr val="black">
                      <a:alpha val="0"/>
                    </a:prstClr>
                  </a:solidFill>
                </a:uFill>
                <a:ea typeface="Aptos"/>
                <a:cs typeface="Aptos"/>
              </a:rPr>
              <a:t>~ 1-2 Stunden</a:t>
            </a:r>
          </a:p>
        </p:txBody>
      </p:sp>
      <p:sp>
        <p:nvSpPr>
          <p:cNvPr id="167" name="Right Bracket 92">
            <a:extLst>
              <a:ext uri="{FF2B5EF4-FFF2-40B4-BE49-F238E27FC236}">
                <a16:creationId xmlns:a16="http://schemas.microsoft.com/office/drawing/2014/main" id="{F6577483-0CA1-9601-EA8D-318777EF1DF2}"/>
              </a:ext>
            </a:extLst>
          </p:cNvPr>
          <p:cNvSpPr/>
          <p:nvPr/>
        </p:nvSpPr>
        <p:spPr>
          <a:xfrm rot="16200000">
            <a:off x="5176672" y="1519673"/>
            <a:ext cx="34289" cy="805358"/>
          </a:xfrm>
          <a:prstGeom prst="rightBracket">
            <a:avLst>
              <a:gd name="adj" fmla="val 0"/>
            </a:avLst>
          </a:prstGeom>
          <a:noFill/>
          <a:ln w="635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900" b="0" i="0" u="none" strike="noStrike" kern="0" cap="none" spc="0" normalizeH="0" baseline="0" noProof="0">
              <a:ln>
                <a:noFill/>
              </a:ln>
              <a:solidFill>
                <a:srgbClr val="000000"/>
              </a:solidFill>
              <a:effectLst/>
              <a:uLnTx/>
              <a:uFillTx/>
              <a:ea typeface="+mn-ea"/>
              <a:cs typeface="+mn-cs"/>
            </a:endParaRPr>
          </a:p>
        </p:txBody>
      </p:sp>
      <p:sp>
        <p:nvSpPr>
          <p:cNvPr id="168" name="Right Bracket 93">
            <a:extLst>
              <a:ext uri="{FF2B5EF4-FFF2-40B4-BE49-F238E27FC236}">
                <a16:creationId xmlns:a16="http://schemas.microsoft.com/office/drawing/2014/main" id="{9B608CF6-E104-6471-57C2-F77EA47A19D8}"/>
              </a:ext>
            </a:extLst>
          </p:cNvPr>
          <p:cNvSpPr/>
          <p:nvPr/>
        </p:nvSpPr>
        <p:spPr>
          <a:xfrm rot="16200000">
            <a:off x="6969831" y="566459"/>
            <a:ext cx="34289" cy="2711786"/>
          </a:xfrm>
          <a:prstGeom prst="rightBracket">
            <a:avLst>
              <a:gd name="adj" fmla="val 0"/>
            </a:avLst>
          </a:prstGeom>
          <a:noFill/>
          <a:ln w="6350" cap="flat" cmpd="sng" algn="ctr">
            <a:solidFill>
              <a:sysClr val="windowText" lastClr="000000"/>
            </a:solidFill>
            <a:prstDash val="solid"/>
            <a:miter lim="800000"/>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900" b="0" i="0" u="none" strike="noStrike" kern="0" cap="none" spc="0" normalizeH="0" baseline="0" noProof="0">
              <a:ln>
                <a:noFill/>
              </a:ln>
              <a:solidFill>
                <a:srgbClr val="000000"/>
              </a:solidFill>
              <a:effectLst/>
              <a:uLnTx/>
              <a:uFillTx/>
              <a:ea typeface="+mn-ea"/>
              <a:cs typeface="+mn-cs"/>
            </a:endParaRPr>
          </a:p>
        </p:txBody>
      </p:sp>
      <p:sp>
        <p:nvSpPr>
          <p:cNvPr id="169" name="TextBox 94">
            <a:extLst>
              <a:ext uri="{FF2B5EF4-FFF2-40B4-BE49-F238E27FC236}">
                <a16:creationId xmlns:a16="http://schemas.microsoft.com/office/drawing/2014/main" id="{AA83934A-C241-1476-5237-C0C988648E8E}"/>
              </a:ext>
            </a:extLst>
          </p:cNvPr>
          <p:cNvSpPr txBox="1"/>
          <p:nvPr/>
        </p:nvSpPr>
        <p:spPr>
          <a:xfrm>
            <a:off x="4838763" y="1809638"/>
            <a:ext cx="710105" cy="206379"/>
          </a:xfrm>
          <a:prstGeom prst="roundRect">
            <a:avLst>
              <a:gd name="adj" fmla="val 50000"/>
            </a:avLst>
          </a:prstGeom>
          <a:solidFill>
            <a:schemeClr val="accent2">
              <a:lumMod val="40000"/>
              <a:lumOff val="60000"/>
            </a:schemeClr>
          </a:solidFill>
        </p:spPr>
        <p:txBody>
          <a:bodyPr wrap="none" rtlCol="0" anchor="ctr">
            <a:no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000" b="1" i="0" u="none" strike="noStrike" kern="0" cap="none" spc="0" normalizeH="0" baseline="0" noProof="0">
                <a:ln>
                  <a:noFill/>
                </a:ln>
                <a:solidFill>
                  <a:schemeClr val="bg1"/>
                </a:solidFill>
                <a:effectLst/>
                <a:uLnTx/>
                <a:uFill>
                  <a:solidFill>
                    <a:prstClr val="black">
                      <a:alpha val="0"/>
                    </a:prstClr>
                  </a:solidFill>
                </a:uFill>
                <a:ea typeface="Aptos"/>
                <a:cs typeface="Aptos"/>
              </a:rPr>
              <a:t>Phase 1</a:t>
            </a:r>
          </a:p>
        </p:txBody>
      </p:sp>
      <p:sp>
        <p:nvSpPr>
          <p:cNvPr id="170" name="TextBox 95">
            <a:extLst>
              <a:ext uri="{FF2B5EF4-FFF2-40B4-BE49-F238E27FC236}">
                <a16:creationId xmlns:a16="http://schemas.microsoft.com/office/drawing/2014/main" id="{50418172-0032-9618-D96C-7EDED09A6CC8}"/>
              </a:ext>
            </a:extLst>
          </p:cNvPr>
          <p:cNvSpPr txBox="1"/>
          <p:nvPr/>
        </p:nvSpPr>
        <p:spPr>
          <a:xfrm>
            <a:off x="6631921" y="1809638"/>
            <a:ext cx="710105" cy="206379"/>
          </a:xfrm>
          <a:prstGeom prst="roundRect">
            <a:avLst>
              <a:gd name="adj" fmla="val 50000"/>
            </a:avLst>
          </a:prstGeom>
          <a:solidFill>
            <a:srgbClr val="23004C">
              <a:lumMod val="60000"/>
              <a:lumOff val="40000"/>
            </a:srgbClr>
          </a:solidFill>
        </p:spPr>
        <p:txBody>
          <a:bodyPr wrap="none" rtlCol="0" anchor="ctr">
            <a:no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000" b="1" i="0" u="none" strike="noStrike" kern="0" cap="none" spc="0" normalizeH="0" baseline="0" noProof="0">
                <a:ln>
                  <a:noFill/>
                </a:ln>
                <a:solidFill>
                  <a:srgbClr val="FFFFFF"/>
                </a:solidFill>
                <a:effectLst/>
                <a:uLnTx/>
                <a:uFill>
                  <a:solidFill>
                    <a:prstClr val="black">
                      <a:alpha val="0"/>
                    </a:prstClr>
                  </a:solidFill>
                </a:uFill>
                <a:ea typeface="Aptos"/>
                <a:cs typeface="Aptos"/>
              </a:rPr>
              <a:t>Phase 2</a:t>
            </a:r>
          </a:p>
        </p:txBody>
      </p:sp>
      <p:sp>
        <p:nvSpPr>
          <p:cNvPr id="171" name="TextBox 97">
            <a:extLst>
              <a:ext uri="{FF2B5EF4-FFF2-40B4-BE49-F238E27FC236}">
                <a16:creationId xmlns:a16="http://schemas.microsoft.com/office/drawing/2014/main" id="{F4158F56-69B9-D368-8EA8-2217F0425241}"/>
              </a:ext>
            </a:extLst>
          </p:cNvPr>
          <p:cNvSpPr txBox="1"/>
          <p:nvPr/>
        </p:nvSpPr>
        <p:spPr>
          <a:xfrm>
            <a:off x="5662264" y="3499811"/>
            <a:ext cx="2652263" cy="331180"/>
          </a:xfrm>
          <a:prstGeom prst="rect">
            <a:avLst/>
          </a:prstGeom>
          <a:noFill/>
        </p:spPr>
        <p:txBody>
          <a:bodyPr wrap="square" lIns="0" tIns="0" rIns="0" bIns="0" rtlCol="0">
            <a:noAutofit/>
          </a:bodyPr>
          <a:lstStyle/>
          <a:p>
            <a:pPr marL="0" marR="0" lvl="0" indent="0" algn="ctr" defTabSz="685800" eaLnBrk="1" fontAlgn="auto" latinLnBrk="0" hangingPunct="1">
              <a:lnSpc>
                <a:spcPct val="90000"/>
              </a:lnSpc>
              <a:spcBef>
                <a:spcPct val="0"/>
              </a:spcBef>
              <a:spcAft>
                <a:spcPct val="0"/>
              </a:spcAft>
              <a:buClrTx/>
              <a:buSzTx/>
              <a:buFontTx/>
              <a:buNone/>
              <a:tabLst/>
              <a:defRPr/>
            </a:pPr>
            <a:r>
              <a:rPr kumimoji="0" lang="de" sz="1000" b="1" i="0" u="none" strike="noStrike" kern="0" cap="none" spc="0" normalizeH="0" baseline="0" noProof="0">
                <a:ln>
                  <a:noFill/>
                </a:ln>
                <a:solidFill>
                  <a:srgbClr val="404040"/>
                </a:solidFill>
                <a:effectLst/>
                <a:uLnTx/>
                <a:uFill>
                  <a:solidFill>
                    <a:prstClr val="black">
                      <a:alpha val="0"/>
                    </a:prstClr>
                  </a:solidFill>
                </a:uFill>
                <a:ea typeface="Aptos"/>
                <a:cs typeface="Aptos"/>
              </a:rPr>
              <a:t>Neu synthetisiertes </a:t>
            </a:r>
            <a:br>
              <a:rPr kumimoji="0" sz="1000" b="0" i="0" u="none" strike="noStrike" kern="0" cap="none" spc="0" normalizeH="0" baseline="0" noProof="0">
                <a:ln>
                  <a:noFill/>
                </a:ln>
                <a:solidFill>
                  <a:srgbClr val="404040"/>
                </a:solidFill>
                <a:effectLst/>
                <a:uLnTx/>
                <a:uFillTx/>
              </a:rPr>
            </a:br>
            <a:r>
              <a:rPr kumimoji="0" lang="de" sz="1000" b="1" i="0" u="none" strike="noStrike" kern="0" cap="none" spc="0" normalizeH="0" baseline="0" noProof="0">
                <a:ln>
                  <a:noFill/>
                </a:ln>
                <a:solidFill>
                  <a:srgbClr val="404040"/>
                </a:solidFill>
                <a:effectLst/>
                <a:uLnTx/>
                <a:uFill>
                  <a:solidFill>
                    <a:prstClr val="black">
                      <a:alpha val="0"/>
                    </a:prstClr>
                  </a:solidFill>
                </a:uFill>
                <a:ea typeface="Aptos"/>
                <a:cs typeface="Aptos"/>
              </a:rPr>
              <a:t>Insulin</a:t>
            </a:r>
          </a:p>
        </p:txBody>
      </p:sp>
      <p:sp>
        <p:nvSpPr>
          <p:cNvPr id="172" name="object 42">
            <a:extLst>
              <a:ext uri="{FF2B5EF4-FFF2-40B4-BE49-F238E27FC236}">
                <a16:creationId xmlns:a16="http://schemas.microsoft.com/office/drawing/2014/main" id="{0FBD7BB4-C0CF-CEA8-9EB7-E8E1B2E9DCE5}"/>
              </a:ext>
            </a:extLst>
          </p:cNvPr>
          <p:cNvSpPr txBox="1"/>
          <p:nvPr/>
        </p:nvSpPr>
        <p:spPr>
          <a:xfrm>
            <a:off x="5272167" y="1249262"/>
            <a:ext cx="2575829" cy="342017"/>
          </a:xfrm>
          <a:prstGeom prst="rect">
            <a:avLst/>
          </a:prstGeom>
        </p:spPr>
        <p:txBody>
          <a:bodyPr vert="horz" wrap="square" lIns="0" tIns="9525" rIns="0" bIns="0" rtlCol="0" anchor="ctr">
            <a:spAutoFit/>
          </a:bodyPr>
          <a:lstStyle/>
          <a:p>
            <a:pPr marL="9525" algn="ctr" defTabSz="685800">
              <a:lnSpc>
                <a:spcPct val="90000"/>
              </a:lnSpc>
              <a:spcBef>
                <a:spcPts val="4"/>
              </a:spcBef>
              <a:spcAft>
                <a:spcPct val="0"/>
              </a:spcAft>
              <a:defRPr/>
            </a:pPr>
            <a:r>
              <a:rPr lang="de" sz="1200" b="1">
                <a:solidFill>
                  <a:srgbClr val="404040"/>
                </a:solidFill>
                <a:uFill>
                  <a:solidFill>
                    <a:prstClr val="black">
                      <a:alpha val="0"/>
                    </a:prstClr>
                  </a:solidFill>
                </a:uFill>
                <a:ea typeface="Aptos"/>
                <a:cs typeface="Aptos"/>
              </a:rPr>
              <a:t>Biphasische Insulin- </a:t>
            </a:r>
          </a:p>
          <a:p>
            <a:pPr marL="9525" algn="ctr" defTabSz="685800">
              <a:lnSpc>
                <a:spcPct val="90000"/>
              </a:lnSpc>
              <a:spcBef>
                <a:spcPts val="4"/>
              </a:spcBef>
              <a:spcAft>
                <a:spcPct val="0"/>
              </a:spcAft>
              <a:defRPr/>
            </a:pPr>
            <a:r>
              <a:rPr lang="de" sz="1200" b="1">
                <a:solidFill>
                  <a:srgbClr val="404040"/>
                </a:solidFill>
                <a:uFill>
                  <a:solidFill>
                    <a:prstClr val="black">
                      <a:alpha val="0"/>
                    </a:prstClr>
                  </a:solidFill>
                </a:uFill>
                <a:ea typeface="Aptos"/>
                <a:cs typeface="Aptos"/>
              </a:rPr>
              <a:t>(und C-Peptid-) Antwort</a:t>
            </a:r>
            <a:r>
              <a:rPr lang="de" sz="1200" b="1" baseline="30000">
                <a:solidFill>
                  <a:srgbClr val="404040"/>
                </a:solidFill>
                <a:uFill>
                  <a:solidFill>
                    <a:prstClr val="black">
                      <a:alpha val="0"/>
                    </a:prstClr>
                  </a:solidFill>
                </a:uFill>
                <a:ea typeface="Aptos"/>
                <a:cs typeface="Aptos"/>
              </a:rPr>
              <a:t>1,2</a:t>
            </a:r>
            <a:endParaRPr sz="1200" b="1" kern="0">
              <a:solidFill>
                <a:srgbClr val="404040"/>
              </a:solidFill>
            </a:endParaRPr>
          </a:p>
        </p:txBody>
      </p:sp>
      <p:sp>
        <p:nvSpPr>
          <p:cNvPr id="173" name="object 24">
            <a:extLst>
              <a:ext uri="{FF2B5EF4-FFF2-40B4-BE49-F238E27FC236}">
                <a16:creationId xmlns:a16="http://schemas.microsoft.com/office/drawing/2014/main" id="{D5228452-A5ED-4256-36CB-BC48B107463D}"/>
              </a:ext>
            </a:extLst>
          </p:cNvPr>
          <p:cNvSpPr txBox="1"/>
          <p:nvPr/>
        </p:nvSpPr>
        <p:spPr>
          <a:xfrm>
            <a:off x="933872" y="3619917"/>
            <a:ext cx="2177241" cy="378950"/>
          </a:xfrm>
          <a:prstGeom prst="rect">
            <a:avLst/>
          </a:prstGeom>
        </p:spPr>
        <p:txBody>
          <a:bodyPr vert="horz" wrap="square" lIns="0" tIns="9525" rIns="0" bIns="0" rtlCol="0">
            <a:spAutoFit/>
          </a:bodyPr>
          <a:lstStyle/>
          <a:p>
            <a:pPr marL="9525" algn="ctr" defTabSz="685800">
              <a:spcBef>
                <a:spcPts val="75"/>
              </a:spcBef>
              <a:spcAft>
                <a:spcPct val="0"/>
              </a:spcAft>
              <a:defRPr/>
            </a:pPr>
            <a:r>
              <a:rPr lang="de" sz="1200" b="1">
                <a:solidFill>
                  <a:srgbClr val="440288"/>
                </a:solidFill>
                <a:uFill>
                  <a:solidFill>
                    <a:prstClr val="black">
                      <a:alpha val="0"/>
                    </a:prstClr>
                  </a:solidFill>
                </a:uFill>
                <a:ea typeface="Aptos"/>
                <a:cs typeface="Aptos"/>
              </a:rPr>
              <a:t>Neu synthetisiertes Insulin</a:t>
            </a:r>
            <a:endParaRPr lang="en-US" sz="1200" b="1" kern="0">
              <a:solidFill>
                <a:srgbClr val="440288"/>
              </a:solidFill>
            </a:endParaRPr>
          </a:p>
        </p:txBody>
      </p:sp>
      <p:pic>
        <p:nvPicPr>
          <p:cNvPr id="174" name="Graphic 141">
            <a:extLst>
              <a:ext uri="{FF2B5EF4-FFF2-40B4-BE49-F238E27FC236}">
                <a16:creationId xmlns:a16="http://schemas.microsoft.com/office/drawing/2014/main" id="{B5CB12E8-605B-9CCC-61AF-6D7B1F830D0A}"/>
              </a:ext>
            </a:extLst>
          </p:cNvPr>
          <p:cNvPicPr>
            <a:picLocks noChangeAspect="1"/>
          </p:cNvPicPr>
          <p:nvPr/>
        </p:nvPicPr>
        <p:blipFill>
          <a:blip r:embed="rId3"/>
          <a:stretch>
            <a:fillRect/>
          </a:stretch>
        </p:blipFill>
        <p:spPr>
          <a:xfrm rot="5400000" flipV="1">
            <a:off x="733128" y="2730473"/>
            <a:ext cx="846467" cy="418369"/>
          </a:xfrm>
          <a:prstGeom prst="rect">
            <a:avLst/>
          </a:prstGeom>
        </p:spPr>
      </p:pic>
      <p:grpSp>
        <p:nvGrpSpPr>
          <p:cNvPr id="175" name="Group 166">
            <a:extLst>
              <a:ext uri="{FF2B5EF4-FFF2-40B4-BE49-F238E27FC236}">
                <a16:creationId xmlns:a16="http://schemas.microsoft.com/office/drawing/2014/main" id="{DCB70F65-F859-8501-6EDD-DB90A91E6FC3}"/>
              </a:ext>
            </a:extLst>
          </p:cNvPr>
          <p:cNvGrpSpPr/>
          <p:nvPr/>
        </p:nvGrpSpPr>
        <p:grpSpPr>
          <a:xfrm>
            <a:off x="2132769" y="2650573"/>
            <a:ext cx="291837" cy="584378"/>
            <a:chOff x="3182131" y="2257208"/>
            <a:chExt cx="389116" cy="779170"/>
          </a:xfrm>
        </p:grpSpPr>
        <p:sp>
          <p:nvSpPr>
            <p:cNvPr id="176" name="Freeform: Shape 156">
              <a:extLst>
                <a:ext uri="{FF2B5EF4-FFF2-40B4-BE49-F238E27FC236}">
                  <a16:creationId xmlns:a16="http://schemas.microsoft.com/office/drawing/2014/main" id="{28407171-D392-9692-2580-4608E21E7C7F}"/>
                </a:ext>
              </a:extLst>
            </p:cNvPr>
            <p:cNvSpPr/>
            <p:nvPr/>
          </p:nvSpPr>
          <p:spPr>
            <a:xfrm rot="5400000" flipV="1">
              <a:off x="3328948" y="2416933"/>
              <a:ext cx="19459" cy="124861"/>
            </a:xfrm>
            <a:custGeom>
              <a:avLst/>
              <a:gdLst>
                <a:gd name="connsiteX0" fmla="*/ 0 w 19459"/>
                <a:gd name="connsiteY0" fmla="*/ 0 h 124861"/>
                <a:gd name="connsiteX1" fmla="*/ 19459 w 19459"/>
                <a:gd name="connsiteY1" fmla="*/ 0 h 124861"/>
                <a:gd name="connsiteX2" fmla="*/ 19459 w 19459"/>
                <a:gd name="connsiteY2" fmla="*/ 124862 h 124861"/>
                <a:gd name="connsiteX3" fmla="*/ 0 w 19459"/>
                <a:gd name="connsiteY3" fmla="*/ 124862 h 124861"/>
              </a:gdLst>
              <a:ahLst/>
              <a:cxnLst>
                <a:cxn ang="0">
                  <a:pos x="connsiteX0" y="connsiteY0"/>
                </a:cxn>
                <a:cxn ang="0">
                  <a:pos x="connsiteX1" y="connsiteY1"/>
                </a:cxn>
                <a:cxn ang="0">
                  <a:pos x="connsiteX2" y="connsiteY2"/>
                </a:cxn>
                <a:cxn ang="0">
                  <a:pos x="connsiteX3" y="connsiteY3"/>
                </a:cxn>
              </a:cxnLst>
              <a:rect l="l" t="t" r="r" b="b"/>
              <a:pathLst>
                <a:path w="19459" h="124861">
                  <a:moveTo>
                    <a:pt x="0" y="0"/>
                  </a:moveTo>
                  <a:lnTo>
                    <a:pt x="19459" y="0"/>
                  </a:lnTo>
                  <a:lnTo>
                    <a:pt x="19459" y="124862"/>
                  </a:lnTo>
                  <a:lnTo>
                    <a:pt x="0" y="124862"/>
                  </a:ln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77" name="Freeform: Shape 158">
              <a:extLst>
                <a:ext uri="{FF2B5EF4-FFF2-40B4-BE49-F238E27FC236}">
                  <a16:creationId xmlns:a16="http://schemas.microsoft.com/office/drawing/2014/main" id="{75267AC1-897F-0EA4-CA7D-8893764FD896}"/>
                </a:ext>
              </a:extLst>
            </p:cNvPr>
            <p:cNvSpPr/>
            <p:nvPr/>
          </p:nvSpPr>
          <p:spPr>
            <a:xfrm rot="5400000" flipV="1">
              <a:off x="3328948" y="2715824"/>
              <a:ext cx="19459" cy="124861"/>
            </a:xfrm>
            <a:custGeom>
              <a:avLst/>
              <a:gdLst>
                <a:gd name="connsiteX0" fmla="*/ 0 w 19459"/>
                <a:gd name="connsiteY0" fmla="*/ 0 h 124861"/>
                <a:gd name="connsiteX1" fmla="*/ 19459 w 19459"/>
                <a:gd name="connsiteY1" fmla="*/ 0 h 124861"/>
                <a:gd name="connsiteX2" fmla="*/ 19459 w 19459"/>
                <a:gd name="connsiteY2" fmla="*/ 124862 h 124861"/>
                <a:gd name="connsiteX3" fmla="*/ 0 w 19459"/>
                <a:gd name="connsiteY3" fmla="*/ 124862 h 124861"/>
              </a:gdLst>
              <a:ahLst/>
              <a:cxnLst>
                <a:cxn ang="0">
                  <a:pos x="connsiteX0" y="connsiteY0"/>
                </a:cxn>
                <a:cxn ang="0">
                  <a:pos x="connsiteX1" y="connsiteY1"/>
                </a:cxn>
                <a:cxn ang="0">
                  <a:pos x="connsiteX2" y="connsiteY2"/>
                </a:cxn>
                <a:cxn ang="0">
                  <a:pos x="connsiteX3" y="connsiteY3"/>
                </a:cxn>
              </a:cxnLst>
              <a:rect l="l" t="t" r="r" b="b"/>
              <a:pathLst>
                <a:path w="19459" h="124861">
                  <a:moveTo>
                    <a:pt x="0" y="0"/>
                  </a:moveTo>
                  <a:lnTo>
                    <a:pt x="19459" y="0"/>
                  </a:lnTo>
                  <a:lnTo>
                    <a:pt x="19459" y="124862"/>
                  </a:lnTo>
                  <a:lnTo>
                    <a:pt x="0" y="124862"/>
                  </a:ln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78" name="Freeform: Shape 160">
              <a:extLst>
                <a:ext uri="{FF2B5EF4-FFF2-40B4-BE49-F238E27FC236}">
                  <a16:creationId xmlns:a16="http://schemas.microsoft.com/office/drawing/2014/main" id="{B1666238-88AC-B3BA-B307-410B604A0BE2}"/>
                </a:ext>
              </a:extLst>
            </p:cNvPr>
            <p:cNvSpPr/>
            <p:nvPr/>
          </p:nvSpPr>
          <p:spPr>
            <a:xfrm rot="5400000" flipV="1">
              <a:off x="3445150" y="2434606"/>
              <a:ext cx="162678" cy="89516"/>
            </a:xfrm>
            <a:custGeom>
              <a:avLst/>
              <a:gdLst>
                <a:gd name="connsiteX0" fmla="*/ 152949 w 162678"/>
                <a:gd name="connsiteY0" fmla="*/ 89517 h 89516"/>
                <a:gd name="connsiteX1" fmla="*/ 9730 w 162678"/>
                <a:gd name="connsiteY1" fmla="*/ 89517 h 89516"/>
                <a:gd name="connsiteX2" fmla="*/ 0 w 162678"/>
                <a:gd name="connsiteY2" fmla="*/ 79787 h 89516"/>
                <a:gd name="connsiteX3" fmla="*/ 0 w 162678"/>
                <a:gd name="connsiteY3" fmla="*/ 1762 h 89516"/>
                <a:gd name="connsiteX4" fmla="*/ 19459 w 162678"/>
                <a:gd name="connsiteY4" fmla="*/ 1762 h 89516"/>
                <a:gd name="connsiteX5" fmla="*/ 19459 w 162678"/>
                <a:gd name="connsiteY5" fmla="*/ 70058 h 89516"/>
                <a:gd name="connsiteX6" fmla="*/ 143220 w 162678"/>
                <a:gd name="connsiteY6" fmla="*/ 70058 h 89516"/>
                <a:gd name="connsiteX7" fmla="*/ 143220 w 162678"/>
                <a:gd name="connsiteY7" fmla="*/ 0 h 89516"/>
                <a:gd name="connsiteX8" fmla="*/ 162679 w 162678"/>
                <a:gd name="connsiteY8" fmla="*/ 0 h 89516"/>
                <a:gd name="connsiteX9" fmla="*/ 162679 w 162678"/>
                <a:gd name="connsiteY9" fmla="*/ 79787 h 89516"/>
                <a:gd name="connsiteX10" fmla="*/ 152949 w 162678"/>
                <a:gd name="connsiteY10" fmla="*/ 89517 h 89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678" h="89516">
                  <a:moveTo>
                    <a:pt x="152949" y="89517"/>
                  </a:moveTo>
                  <a:lnTo>
                    <a:pt x="9730" y="89517"/>
                  </a:lnTo>
                  <a:cubicBezTo>
                    <a:pt x="4358" y="89517"/>
                    <a:pt x="0" y="85159"/>
                    <a:pt x="0" y="79787"/>
                  </a:cubicBezTo>
                  <a:lnTo>
                    <a:pt x="0" y="1762"/>
                  </a:lnTo>
                  <a:lnTo>
                    <a:pt x="19459" y="1762"/>
                  </a:lnTo>
                  <a:lnTo>
                    <a:pt x="19459" y="70058"/>
                  </a:lnTo>
                  <a:lnTo>
                    <a:pt x="143220" y="70058"/>
                  </a:lnTo>
                  <a:lnTo>
                    <a:pt x="143220" y="0"/>
                  </a:lnTo>
                  <a:lnTo>
                    <a:pt x="162679" y="0"/>
                  </a:lnTo>
                  <a:lnTo>
                    <a:pt x="162679" y="79787"/>
                  </a:lnTo>
                  <a:cubicBezTo>
                    <a:pt x="162679" y="85159"/>
                    <a:pt x="158320" y="89517"/>
                    <a:pt x="152949" y="89517"/>
                  </a:cubicBez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79" name="Freeform: Shape 162">
              <a:extLst>
                <a:ext uri="{FF2B5EF4-FFF2-40B4-BE49-F238E27FC236}">
                  <a16:creationId xmlns:a16="http://schemas.microsoft.com/office/drawing/2014/main" id="{77861725-3027-B90B-4B55-1272BB6B6F07}"/>
                </a:ext>
              </a:extLst>
            </p:cNvPr>
            <p:cNvSpPr/>
            <p:nvPr/>
          </p:nvSpPr>
          <p:spPr>
            <a:xfrm rot="5400000" flipV="1">
              <a:off x="3140249" y="2524818"/>
              <a:ext cx="598135" cy="94051"/>
            </a:xfrm>
            <a:custGeom>
              <a:avLst/>
              <a:gdLst>
                <a:gd name="connsiteX0" fmla="*/ 551110 w 598135"/>
                <a:gd name="connsiteY0" fmla="*/ 94052 h 94051"/>
                <a:gd name="connsiteX1" fmla="*/ 47026 w 598135"/>
                <a:gd name="connsiteY1" fmla="*/ 94052 h 94051"/>
                <a:gd name="connsiteX2" fmla="*/ 0 w 598135"/>
                <a:gd name="connsiteY2" fmla="*/ 47026 h 94051"/>
                <a:gd name="connsiteX3" fmla="*/ 47026 w 598135"/>
                <a:gd name="connsiteY3" fmla="*/ 0 h 94051"/>
                <a:gd name="connsiteX4" fmla="*/ 551110 w 598135"/>
                <a:gd name="connsiteY4" fmla="*/ 0 h 94051"/>
                <a:gd name="connsiteX5" fmla="*/ 598136 w 598135"/>
                <a:gd name="connsiteY5" fmla="*/ 47026 h 94051"/>
                <a:gd name="connsiteX6" fmla="*/ 551110 w 598135"/>
                <a:gd name="connsiteY6" fmla="*/ 94052 h 9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135" h="94051">
                  <a:moveTo>
                    <a:pt x="551110" y="94052"/>
                  </a:moveTo>
                  <a:lnTo>
                    <a:pt x="47026" y="94052"/>
                  </a:lnTo>
                  <a:cubicBezTo>
                    <a:pt x="21056" y="94052"/>
                    <a:pt x="0" y="72997"/>
                    <a:pt x="0" y="47026"/>
                  </a:cubicBezTo>
                  <a:cubicBezTo>
                    <a:pt x="0" y="21056"/>
                    <a:pt x="21056" y="0"/>
                    <a:pt x="47026" y="0"/>
                  </a:cubicBezTo>
                  <a:lnTo>
                    <a:pt x="551110" y="0"/>
                  </a:lnTo>
                  <a:cubicBezTo>
                    <a:pt x="577081" y="0"/>
                    <a:pt x="598136" y="21056"/>
                    <a:pt x="598136" y="47026"/>
                  </a:cubicBezTo>
                  <a:cubicBezTo>
                    <a:pt x="598136" y="72997"/>
                    <a:pt x="577081" y="94052"/>
                    <a:pt x="551110" y="94052"/>
                  </a:cubicBezTo>
                  <a:close/>
                </a:path>
              </a:pathLst>
            </a:custGeom>
            <a:solidFill>
              <a:srgbClr val="00B4B8"/>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80" name="Freeform: Shape 164">
              <a:extLst>
                <a:ext uri="{FF2B5EF4-FFF2-40B4-BE49-F238E27FC236}">
                  <a16:creationId xmlns:a16="http://schemas.microsoft.com/office/drawing/2014/main" id="{E164975B-C175-C32A-6CFC-E78ABDCFEC89}"/>
                </a:ext>
              </a:extLst>
            </p:cNvPr>
            <p:cNvSpPr/>
            <p:nvPr/>
          </p:nvSpPr>
          <p:spPr>
            <a:xfrm rot="5400000" flipV="1">
              <a:off x="2839572" y="2599767"/>
              <a:ext cx="779170" cy="94051"/>
            </a:xfrm>
            <a:custGeom>
              <a:avLst/>
              <a:gdLst>
                <a:gd name="connsiteX0" fmla="*/ 732145 w 779170"/>
                <a:gd name="connsiteY0" fmla="*/ 94052 h 94051"/>
                <a:gd name="connsiteX1" fmla="*/ 47026 w 779170"/>
                <a:gd name="connsiteY1" fmla="*/ 94052 h 94051"/>
                <a:gd name="connsiteX2" fmla="*/ 0 w 779170"/>
                <a:gd name="connsiteY2" fmla="*/ 47026 h 94051"/>
                <a:gd name="connsiteX3" fmla="*/ 47026 w 779170"/>
                <a:gd name="connsiteY3" fmla="*/ 0 h 94051"/>
                <a:gd name="connsiteX4" fmla="*/ 732145 w 779170"/>
                <a:gd name="connsiteY4" fmla="*/ 0 h 94051"/>
                <a:gd name="connsiteX5" fmla="*/ 779170 w 779170"/>
                <a:gd name="connsiteY5" fmla="*/ 47026 h 94051"/>
                <a:gd name="connsiteX6" fmla="*/ 732145 w 779170"/>
                <a:gd name="connsiteY6" fmla="*/ 94052 h 9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9170" h="94051">
                  <a:moveTo>
                    <a:pt x="732145" y="94052"/>
                  </a:moveTo>
                  <a:lnTo>
                    <a:pt x="47026" y="94052"/>
                  </a:lnTo>
                  <a:cubicBezTo>
                    <a:pt x="21056" y="94052"/>
                    <a:pt x="0" y="72997"/>
                    <a:pt x="0" y="47026"/>
                  </a:cubicBezTo>
                  <a:cubicBezTo>
                    <a:pt x="0" y="21055"/>
                    <a:pt x="21056" y="0"/>
                    <a:pt x="47026" y="0"/>
                  </a:cubicBezTo>
                  <a:lnTo>
                    <a:pt x="732145" y="0"/>
                  </a:lnTo>
                  <a:cubicBezTo>
                    <a:pt x="758116" y="0"/>
                    <a:pt x="779170" y="21055"/>
                    <a:pt x="779170" y="47026"/>
                  </a:cubicBezTo>
                  <a:cubicBezTo>
                    <a:pt x="779170" y="72997"/>
                    <a:pt x="758116" y="94052"/>
                    <a:pt x="732145" y="94052"/>
                  </a:cubicBezTo>
                  <a:close/>
                </a:path>
              </a:pathLst>
            </a:custGeom>
            <a:solidFill>
              <a:srgbClr val="A803B5"/>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grpSp>
      <p:grpSp>
        <p:nvGrpSpPr>
          <p:cNvPr id="181" name="Group 63">
            <a:extLst>
              <a:ext uri="{FF2B5EF4-FFF2-40B4-BE49-F238E27FC236}">
                <a16:creationId xmlns:a16="http://schemas.microsoft.com/office/drawing/2014/main" id="{D1C356EA-4730-3865-1AEF-FBC927A06134}"/>
              </a:ext>
            </a:extLst>
          </p:cNvPr>
          <p:cNvGrpSpPr/>
          <p:nvPr/>
        </p:nvGrpSpPr>
        <p:grpSpPr>
          <a:xfrm>
            <a:off x="2722413" y="1258760"/>
            <a:ext cx="1348374" cy="921713"/>
            <a:chOff x="3629884" y="2054125"/>
            <a:chExt cx="1797832" cy="1228950"/>
          </a:xfrm>
        </p:grpSpPr>
        <p:sp>
          <p:nvSpPr>
            <p:cNvPr id="182" name="object 24">
              <a:extLst>
                <a:ext uri="{FF2B5EF4-FFF2-40B4-BE49-F238E27FC236}">
                  <a16:creationId xmlns:a16="http://schemas.microsoft.com/office/drawing/2014/main" id="{C53664CC-ECCC-3D86-6923-D3294B9E9AC8}"/>
                </a:ext>
              </a:extLst>
            </p:cNvPr>
            <p:cNvSpPr txBox="1"/>
            <p:nvPr/>
          </p:nvSpPr>
          <p:spPr>
            <a:xfrm>
              <a:off x="3629884" y="2777809"/>
              <a:ext cx="1797832" cy="505266"/>
            </a:xfrm>
            <a:prstGeom prst="rect">
              <a:avLst/>
            </a:prstGeom>
          </p:spPr>
          <p:txBody>
            <a:bodyPr vert="horz" wrap="square" lIns="0" tIns="9525" rIns="0" bIns="0" rtlCol="0">
              <a:spAutoFit/>
            </a:bodyPr>
            <a:lstStyle/>
            <a:p>
              <a:pPr marL="9525" algn="ctr" defTabSz="685800">
                <a:spcBef>
                  <a:spcPts val="75"/>
                </a:spcBef>
                <a:spcAft>
                  <a:spcPct val="0"/>
                </a:spcAft>
                <a:defRPr/>
              </a:pPr>
              <a:r>
                <a:rPr lang="de" sz="1200" b="1">
                  <a:solidFill>
                    <a:srgbClr val="440288"/>
                  </a:solidFill>
                  <a:uFill>
                    <a:solidFill>
                      <a:prstClr val="black">
                        <a:alpha val="0"/>
                      </a:prstClr>
                    </a:solidFill>
                  </a:uFill>
                  <a:ea typeface="Aptos"/>
                  <a:cs typeface="Aptos"/>
                </a:rPr>
                <a:t>Gespeichertes Insulin</a:t>
              </a:r>
            </a:p>
          </p:txBody>
        </p:sp>
        <p:grpSp>
          <p:nvGrpSpPr>
            <p:cNvPr id="183" name="Group 174">
              <a:extLst>
                <a:ext uri="{FF2B5EF4-FFF2-40B4-BE49-F238E27FC236}">
                  <a16:creationId xmlns:a16="http://schemas.microsoft.com/office/drawing/2014/main" id="{B39BBC04-4BD2-C403-1161-B61DE49405C8}"/>
                </a:ext>
              </a:extLst>
            </p:cNvPr>
            <p:cNvGrpSpPr/>
            <p:nvPr/>
          </p:nvGrpSpPr>
          <p:grpSpPr>
            <a:xfrm>
              <a:off x="3686925" y="2221342"/>
              <a:ext cx="199100" cy="398680"/>
              <a:chOff x="3182131" y="2257208"/>
              <a:chExt cx="389116" cy="779170"/>
            </a:xfrm>
          </p:grpSpPr>
          <p:sp>
            <p:nvSpPr>
              <p:cNvPr id="196" name="Freeform: Shape 175">
                <a:extLst>
                  <a:ext uri="{FF2B5EF4-FFF2-40B4-BE49-F238E27FC236}">
                    <a16:creationId xmlns:a16="http://schemas.microsoft.com/office/drawing/2014/main" id="{0B7E955F-9A13-F62E-331C-1FB45AB0A3DD}"/>
                  </a:ext>
                </a:extLst>
              </p:cNvPr>
              <p:cNvSpPr/>
              <p:nvPr/>
            </p:nvSpPr>
            <p:spPr>
              <a:xfrm rot="5400000" flipV="1">
                <a:off x="3328948" y="2416933"/>
                <a:ext cx="19459" cy="124861"/>
              </a:xfrm>
              <a:custGeom>
                <a:avLst/>
                <a:gdLst>
                  <a:gd name="connsiteX0" fmla="*/ 0 w 19459"/>
                  <a:gd name="connsiteY0" fmla="*/ 0 h 124861"/>
                  <a:gd name="connsiteX1" fmla="*/ 19459 w 19459"/>
                  <a:gd name="connsiteY1" fmla="*/ 0 h 124861"/>
                  <a:gd name="connsiteX2" fmla="*/ 19459 w 19459"/>
                  <a:gd name="connsiteY2" fmla="*/ 124862 h 124861"/>
                  <a:gd name="connsiteX3" fmla="*/ 0 w 19459"/>
                  <a:gd name="connsiteY3" fmla="*/ 124862 h 124861"/>
                </a:gdLst>
                <a:ahLst/>
                <a:cxnLst>
                  <a:cxn ang="0">
                    <a:pos x="connsiteX0" y="connsiteY0"/>
                  </a:cxn>
                  <a:cxn ang="0">
                    <a:pos x="connsiteX1" y="connsiteY1"/>
                  </a:cxn>
                  <a:cxn ang="0">
                    <a:pos x="connsiteX2" y="connsiteY2"/>
                  </a:cxn>
                  <a:cxn ang="0">
                    <a:pos x="connsiteX3" y="connsiteY3"/>
                  </a:cxn>
                </a:cxnLst>
                <a:rect l="l" t="t" r="r" b="b"/>
                <a:pathLst>
                  <a:path w="19459" h="124861">
                    <a:moveTo>
                      <a:pt x="0" y="0"/>
                    </a:moveTo>
                    <a:lnTo>
                      <a:pt x="19459" y="0"/>
                    </a:lnTo>
                    <a:lnTo>
                      <a:pt x="19459" y="124862"/>
                    </a:lnTo>
                    <a:lnTo>
                      <a:pt x="0" y="124862"/>
                    </a:ln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97" name="Freeform: Shape 176">
                <a:extLst>
                  <a:ext uri="{FF2B5EF4-FFF2-40B4-BE49-F238E27FC236}">
                    <a16:creationId xmlns:a16="http://schemas.microsoft.com/office/drawing/2014/main" id="{E86E9AA0-AC53-3189-80DA-09956575EDA5}"/>
                  </a:ext>
                </a:extLst>
              </p:cNvPr>
              <p:cNvSpPr/>
              <p:nvPr/>
            </p:nvSpPr>
            <p:spPr>
              <a:xfrm rot="5400000" flipV="1">
                <a:off x="3328948" y="2715824"/>
                <a:ext cx="19459" cy="124861"/>
              </a:xfrm>
              <a:custGeom>
                <a:avLst/>
                <a:gdLst>
                  <a:gd name="connsiteX0" fmla="*/ 0 w 19459"/>
                  <a:gd name="connsiteY0" fmla="*/ 0 h 124861"/>
                  <a:gd name="connsiteX1" fmla="*/ 19459 w 19459"/>
                  <a:gd name="connsiteY1" fmla="*/ 0 h 124861"/>
                  <a:gd name="connsiteX2" fmla="*/ 19459 w 19459"/>
                  <a:gd name="connsiteY2" fmla="*/ 124862 h 124861"/>
                  <a:gd name="connsiteX3" fmla="*/ 0 w 19459"/>
                  <a:gd name="connsiteY3" fmla="*/ 124862 h 124861"/>
                </a:gdLst>
                <a:ahLst/>
                <a:cxnLst>
                  <a:cxn ang="0">
                    <a:pos x="connsiteX0" y="connsiteY0"/>
                  </a:cxn>
                  <a:cxn ang="0">
                    <a:pos x="connsiteX1" y="connsiteY1"/>
                  </a:cxn>
                  <a:cxn ang="0">
                    <a:pos x="connsiteX2" y="connsiteY2"/>
                  </a:cxn>
                  <a:cxn ang="0">
                    <a:pos x="connsiteX3" y="connsiteY3"/>
                  </a:cxn>
                </a:cxnLst>
                <a:rect l="l" t="t" r="r" b="b"/>
                <a:pathLst>
                  <a:path w="19459" h="124861">
                    <a:moveTo>
                      <a:pt x="0" y="0"/>
                    </a:moveTo>
                    <a:lnTo>
                      <a:pt x="19459" y="0"/>
                    </a:lnTo>
                    <a:lnTo>
                      <a:pt x="19459" y="124862"/>
                    </a:lnTo>
                    <a:lnTo>
                      <a:pt x="0" y="124862"/>
                    </a:ln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98" name="Freeform: Shape 177">
                <a:extLst>
                  <a:ext uri="{FF2B5EF4-FFF2-40B4-BE49-F238E27FC236}">
                    <a16:creationId xmlns:a16="http://schemas.microsoft.com/office/drawing/2014/main" id="{7384E918-2442-B2F7-98AD-BA65F24B1FA6}"/>
                  </a:ext>
                </a:extLst>
              </p:cNvPr>
              <p:cNvSpPr/>
              <p:nvPr/>
            </p:nvSpPr>
            <p:spPr>
              <a:xfrm rot="5400000" flipV="1">
                <a:off x="3445150" y="2434606"/>
                <a:ext cx="162678" cy="89516"/>
              </a:xfrm>
              <a:custGeom>
                <a:avLst/>
                <a:gdLst>
                  <a:gd name="connsiteX0" fmla="*/ 152949 w 162678"/>
                  <a:gd name="connsiteY0" fmla="*/ 89517 h 89516"/>
                  <a:gd name="connsiteX1" fmla="*/ 9730 w 162678"/>
                  <a:gd name="connsiteY1" fmla="*/ 89517 h 89516"/>
                  <a:gd name="connsiteX2" fmla="*/ 0 w 162678"/>
                  <a:gd name="connsiteY2" fmla="*/ 79787 h 89516"/>
                  <a:gd name="connsiteX3" fmla="*/ 0 w 162678"/>
                  <a:gd name="connsiteY3" fmla="*/ 1762 h 89516"/>
                  <a:gd name="connsiteX4" fmla="*/ 19459 w 162678"/>
                  <a:gd name="connsiteY4" fmla="*/ 1762 h 89516"/>
                  <a:gd name="connsiteX5" fmla="*/ 19459 w 162678"/>
                  <a:gd name="connsiteY5" fmla="*/ 70058 h 89516"/>
                  <a:gd name="connsiteX6" fmla="*/ 143220 w 162678"/>
                  <a:gd name="connsiteY6" fmla="*/ 70058 h 89516"/>
                  <a:gd name="connsiteX7" fmla="*/ 143220 w 162678"/>
                  <a:gd name="connsiteY7" fmla="*/ 0 h 89516"/>
                  <a:gd name="connsiteX8" fmla="*/ 162679 w 162678"/>
                  <a:gd name="connsiteY8" fmla="*/ 0 h 89516"/>
                  <a:gd name="connsiteX9" fmla="*/ 162679 w 162678"/>
                  <a:gd name="connsiteY9" fmla="*/ 79787 h 89516"/>
                  <a:gd name="connsiteX10" fmla="*/ 152949 w 162678"/>
                  <a:gd name="connsiteY10" fmla="*/ 89517 h 89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678" h="89516">
                    <a:moveTo>
                      <a:pt x="152949" y="89517"/>
                    </a:moveTo>
                    <a:lnTo>
                      <a:pt x="9730" y="89517"/>
                    </a:lnTo>
                    <a:cubicBezTo>
                      <a:pt x="4358" y="89517"/>
                      <a:pt x="0" y="85159"/>
                      <a:pt x="0" y="79787"/>
                    </a:cubicBezTo>
                    <a:lnTo>
                      <a:pt x="0" y="1762"/>
                    </a:lnTo>
                    <a:lnTo>
                      <a:pt x="19459" y="1762"/>
                    </a:lnTo>
                    <a:lnTo>
                      <a:pt x="19459" y="70058"/>
                    </a:lnTo>
                    <a:lnTo>
                      <a:pt x="143220" y="70058"/>
                    </a:lnTo>
                    <a:lnTo>
                      <a:pt x="143220" y="0"/>
                    </a:lnTo>
                    <a:lnTo>
                      <a:pt x="162679" y="0"/>
                    </a:lnTo>
                    <a:lnTo>
                      <a:pt x="162679" y="79787"/>
                    </a:lnTo>
                    <a:cubicBezTo>
                      <a:pt x="162679" y="85159"/>
                      <a:pt x="158320" y="89517"/>
                      <a:pt x="152949" y="89517"/>
                    </a:cubicBez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99" name="Freeform: Shape 178">
                <a:extLst>
                  <a:ext uri="{FF2B5EF4-FFF2-40B4-BE49-F238E27FC236}">
                    <a16:creationId xmlns:a16="http://schemas.microsoft.com/office/drawing/2014/main" id="{29EC7EF8-6DB6-F7AA-ABE7-81BF0B07A1F9}"/>
                  </a:ext>
                </a:extLst>
              </p:cNvPr>
              <p:cNvSpPr/>
              <p:nvPr/>
            </p:nvSpPr>
            <p:spPr>
              <a:xfrm rot="5400000" flipV="1">
                <a:off x="3140249" y="2524818"/>
                <a:ext cx="598135" cy="94051"/>
              </a:xfrm>
              <a:custGeom>
                <a:avLst/>
                <a:gdLst>
                  <a:gd name="connsiteX0" fmla="*/ 551110 w 598135"/>
                  <a:gd name="connsiteY0" fmla="*/ 94052 h 94051"/>
                  <a:gd name="connsiteX1" fmla="*/ 47026 w 598135"/>
                  <a:gd name="connsiteY1" fmla="*/ 94052 h 94051"/>
                  <a:gd name="connsiteX2" fmla="*/ 0 w 598135"/>
                  <a:gd name="connsiteY2" fmla="*/ 47026 h 94051"/>
                  <a:gd name="connsiteX3" fmla="*/ 47026 w 598135"/>
                  <a:gd name="connsiteY3" fmla="*/ 0 h 94051"/>
                  <a:gd name="connsiteX4" fmla="*/ 551110 w 598135"/>
                  <a:gd name="connsiteY4" fmla="*/ 0 h 94051"/>
                  <a:gd name="connsiteX5" fmla="*/ 598136 w 598135"/>
                  <a:gd name="connsiteY5" fmla="*/ 47026 h 94051"/>
                  <a:gd name="connsiteX6" fmla="*/ 551110 w 598135"/>
                  <a:gd name="connsiteY6" fmla="*/ 94052 h 9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135" h="94051">
                    <a:moveTo>
                      <a:pt x="551110" y="94052"/>
                    </a:moveTo>
                    <a:lnTo>
                      <a:pt x="47026" y="94052"/>
                    </a:lnTo>
                    <a:cubicBezTo>
                      <a:pt x="21056" y="94052"/>
                      <a:pt x="0" y="72997"/>
                      <a:pt x="0" y="47026"/>
                    </a:cubicBezTo>
                    <a:cubicBezTo>
                      <a:pt x="0" y="21056"/>
                      <a:pt x="21056" y="0"/>
                      <a:pt x="47026" y="0"/>
                    </a:cubicBezTo>
                    <a:lnTo>
                      <a:pt x="551110" y="0"/>
                    </a:lnTo>
                    <a:cubicBezTo>
                      <a:pt x="577081" y="0"/>
                      <a:pt x="598136" y="21056"/>
                      <a:pt x="598136" y="47026"/>
                    </a:cubicBezTo>
                    <a:cubicBezTo>
                      <a:pt x="598136" y="72997"/>
                      <a:pt x="577081" y="94052"/>
                      <a:pt x="551110" y="94052"/>
                    </a:cubicBezTo>
                    <a:close/>
                  </a:path>
                </a:pathLst>
              </a:custGeom>
              <a:solidFill>
                <a:srgbClr val="00B4B8"/>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200" name="Freeform: Shape 179">
                <a:extLst>
                  <a:ext uri="{FF2B5EF4-FFF2-40B4-BE49-F238E27FC236}">
                    <a16:creationId xmlns:a16="http://schemas.microsoft.com/office/drawing/2014/main" id="{44985661-7D34-A71D-8467-114E3C5CBDF6}"/>
                  </a:ext>
                </a:extLst>
              </p:cNvPr>
              <p:cNvSpPr/>
              <p:nvPr/>
            </p:nvSpPr>
            <p:spPr>
              <a:xfrm rot="5400000" flipV="1">
                <a:off x="2839572" y="2599767"/>
                <a:ext cx="779170" cy="94051"/>
              </a:xfrm>
              <a:custGeom>
                <a:avLst/>
                <a:gdLst>
                  <a:gd name="connsiteX0" fmla="*/ 732145 w 779170"/>
                  <a:gd name="connsiteY0" fmla="*/ 94052 h 94051"/>
                  <a:gd name="connsiteX1" fmla="*/ 47026 w 779170"/>
                  <a:gd name="connsiteY1" fmla="*/ 94052 h 94051"/>
                  <a:gd name="connsiteX2" fmla="*/ 0 w 779170"/>
                  <a:gd name="connsiteY2" fmla="*/ 47026 h 94051"/>
                  <a:gd name="connsiteX3" fmla="*/ 47026 w 779170"/>
                  <a:gd name="connsiteY3" fmla="*/ 0 h 94051"/>
                  <a:gd name="connsiteX4" fmla="*/ 732145 w 779170"/>
                  <a:gd name="connsiteY4" fmla="*/ 0 h 94051"/>
                  <a:gd name="connsiteX5" fmla="*/ 779170 w 779170"/>
                  <a:gd name="connsiteY5" fmla="*/ 47026 h 94051"/>
                  <a:gd name="connsiteX6" fmla="*/ 732145 w 779170"/>
                  <a:gd name="connsiteY6" fmla="*/ 94052 h 9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9170" h="94051">
                    <a:moveTo>
                      <a:pt x="732145" y="94052"/>
                    </a:moveTo>
                    <a:lnTo>
                      <a:pt x="47026" y="94052"/>
                    </a:lnTo>
                    <a:cubicBezTo>
                      <a:pt x="21056" y="94052"/>
                      <a:pt x="0" y="72997"/>
                      <a:pt x="0" y="47026"/>
                    </a:cubicBezTo>
                    <a:cubicBezTo>
                      <a:pt x="0" y="21055"/>
                      <a:pt x="21056" y="0"/>
                      <a:pt x="47026" y="0"/>
                    </a:cubicBezTo>
                    <a:lnTo>
                      <a:pt x="732145" y="0"/>
                    </a:lnTo>
                    <a:cubicBezTo>
                      <a:pt x="758116" y="0"/>
                      <a:pt x="779170" y="21055"/>
                      <a:pt x="779170" y="47026"/>
                    </a:cubicBezTo>
                    <a:cubicBezTo>
                      <a:pt x="779170" y="72997"/>
                      <a:pt x="758116" y="94052"/>
                      <a:pt x="732145" y="94052"/>
                    </a:cubicBezTo>
                    <a:close/>
                  </a:path>
                </a:pathLst>
              </a:custGeom>
              <a:solidFill>
                <a:srgbClr val="A803B5"/>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grpSp>
        <p:grpSp>
          <p:nvGrpSpPr>
            <p:cNvPr id="184" name="Group 180">
              <a:extLst>
                <a:ext uri="{FF2B5EF4-FFF2-40B4-BE49-F238E27FC236}">
                  <a16:creationId xmlns:a16="http://schemas.microsoft.com/office/drawing/2014/main" id="{A2A8AE6B-EBFF-1508-DF14-A55598EB6761}"/>
                </a:ext>
              </a:extLst>
            </p:cNvPr>
            <p:cNvGrpSpPr/>
            <p:nvPr/>
          </p:nvGrpSpPr>
          <p:grpSpPr>
            <a:xfrm>
              <a:off x="4048875" y="2054125"/>
              <a:ext cx="199100" cy="398680"/>
              <a:chOff x="3182131" y="2257208"/>
              <a:chExt cx="389116" cy="779170"/>
            </a:xfrm>
          </p:grpSpPr>
          <p:sp>
            <p:nvSpPr>
              <p:cNvPr id="191" name="Freeform: Shape 181">
                <a:extLst>
                  <a:ext uri="{FF2B5EF4-FFF2-40B4-BE49-F238E27FC236}">
                    <a16:creationId xmlns:a16="http://schemas.microsoft.com/office/drawing/2014/main" id="{2C0585D1-E3AF-6910-CB8C-FE53B0AB0C0A}"/>
                  </a:ext>
                </a:extLst>
              </p:cNvPr>
              <p:cNvSpPr/>
              <p:nvPr/>
            </p:nvSpPr>
            <p:spPr>
              <a:xfrm rot="5400000" flipV="1">
                <a:off x="3328948" y="2416933"/>
                <a:ext cx="19459" cy="124861"/>
              </a:xfrm>
              <a:custGeom>
                <a:avLst/>
                <a:gdLst>
                  <a:gd name="connsiteX0" fmla="*/ 0 w 19459"/>
                  <a:gd name="connsiteY0" fmla="*/ 0 h 124861"/>
                  <a:gd name="connsiteX1" fmla="*/ 19459 w 19459"/>
                  <a:gd name="connsiteY1" fmla="*/ 0 h 124861"/>
                  <a:gd name="connsiteX2" fmla="*/ 19459 w 19459"/>
                  <a:gd name="connsiteY2" fmla="*/ 124862 h 124861"/>
                  <a:gd name="connsiteX3" fmla="*/ 0 w 19459"/>
                  <a:gd name="connsiteY3" fmla="*/ 124862 h 124861"/>
                </a:gdLst>
                <a:ahLst/>
                <a:cxnLst>
                  <a:cxn ang="0">
                    <a:pos x="connsiteX0" y="connsiteY0"/>
                  </a:cxn>
                  <a:cxn ang="0">
                    <a:pos x="connsiteX1" y="connsiteY1"/>
                  </a:cxn>
                  <a:cxn ang="0">
                    <a:pos x="connsiteX2" y="connsiteY2"/>
                  </a:cxn>
                  <a:cxn ang="0">
                    <a:pos x="connsiteX3" y="connsiteY3"/>
                  </a:cxn>
                </a:cxnLst>
                <a:rect l="l" t="t" r="r" b="b"/>
                <a:pathLst>
                  <a:path w="19459" h="124861">
                    <a:moveTo>
                      <a:pt x="0" y="0"/>
                    </a:moveTo>
                    <a:lnTo>
                      <a:pt x="19459" y="0"/>
                    </a:lnTo>
                    <a:lnTo>
                      <a:pt x="19459" y="124862"/>
                    </a:lnTo>
                    <a:lnTo>
                      <a:pt x="0" y="124862"/>
                    </a:ln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92" name="Freeform: Shape 182">
                <a:extLst>
                  <a:ext uri="{FF2B5EF4-FFF2-40B4-BE49-F238E27FC236}">
                    <a16:creationId xmlns:a16="http://schemas.microsoft.com/office/drawing/2014/main" id="{A527133A-027A-1089-1D65-FBA7FD86232F}"/>
                  </a:ext>
                </a:extLst>
              </p:cNvPr>
              <p:cNvSpPr/>
              <p:nvPr/>
            </p:nvSpPr>
            <p:spPr>
              <a:xfrm rot="5400000" flipV="1">
                <a:off x="3328948" y="2715824"/>
                <a:ext cx="19459" cy="124861"/>
              </a:xfrm>
              <a:custGeom>
                <a:avLst/>
                <a:gdLst>
                  <a:gd name="connsiteX0" fmla="*/ 0 w 19459"/>
                  <a:gd name="connsiteY0" fmla="*/ 0 h 124861"/>
                  <a:gd name="connsiteX1" fmla="*/ 19459 w 19459"/>
                  <a:gd name="connsiteY1" fmla="*/ 0 h 124861"/>
                  <a:gd name="connsiteX2" fmla="*/ 19459 w 19459"/>
                  <a:gd name="connsiteY2" fmla="*/ 124862 h 124861"/>
                  <a:gd name="connsiteX3" fmla="*/ 0 w 19459"/>
                  <a:gd name="connsiteY3" fmla="*/ 124862 h 124861"/>
                </a:gdLst>
                <a:ahLst/>
                <a:cxnLst>
                  <a:cxn ang="0">
                    <a:pos x="connsiteX0" y="connsiteY0"/>
                  </a:cxn>
                  <a:cxn ang="0">
                    <a:pos x="connsiteX1" y="connsiteY1"/>
                  </a:cxn>
                  <a:cxn ang="0">
                    <a:pos x="connsiteX2" y="connsiteY2"/>
                  </a:cxn>
                  <a:cxn ang="0">
                    <a:pos x="connsiteX3" y="connsiteY3"/>
                  </a:cxn>
                </a:cxnLst>
                <a:rect l="l" t="t" r="r" b="b"/>
                <a:pathLst>
                  <a:path w="19459" h="124861">
                    <a:moveTo>
                      <a:pt x="0" y="0"/>
                    </a:moveTo>
                    <a:lnTo>
                      <a:pt x="19459" y="0"/>
                    </a:lnTo>
                    <a:lnTo>
                      <a:pt x="19459" y="124862"/>
                    </a:lnTo>
                    <a:lnTo>
                      <a:pt x="0" y="124862"/>
                    </a:ln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93" name="Freeform: Shape 183">
                <a:extLst>
                  <a:ext uri="{FF2B5EF4-FFF2-40B4-BE49-F238E27FC236}">
                    <a16:creationId xmlns:a16="http://schemas.microsoft.com/office/drawing/2014/main" id="{B7EE7FD8-FA16-8A78-7FA5-08CE2463BF4F}"/>
                  </a:ext>
                </a:extLst>
              </p:cNvPr>
              <p:cNvSpPr/>
              <p:nvPr/>
            </p:nvSpPr>
            <p:spPr>
              <a:xfrm rot="5400000" flipV="1">
                <a:off x="3445150" y="2434606"/>
                <a:ext cx="162678" cy="89516"/>
              </a:xfrm>
              <a:custGeom>
                <a:avLst/>
                <a:gdLst>
                  <a:gd name="connsiteX0" fmla="*/ 152949 w 162678"/>
                  <a:gd name="connsiteY0" fmla="*/ 89517 h 89516"/>
                  <a:gd name="connsiteX1" fmla="*/ 9730 w 162678"/>
                  <a:gd name="connsiteY1" fmla="*/ 89517 h 89516"/>
                  <a:gd name="connsiteX2" fmla="*/ 0 w 162678"/>
                  <a:gd name="connsiteY2" fmla="*/ 79787 h 89516"/>
                  <a:gd name="connsiteX3" fmla="*/ 0 w 162678"/>
                  <a:gd name="connsiteY3" fmla="*/ 1762 h 89516"/>
                  <a:gd name="connsiteX4" fmla="*/ 19459 w 162678"/>
                  <a:gd name="connsiteY4" fmla="*/ 1762 h 89516"/>
                  <a:gd name="connsiteX5" fmla="*/ 19459 w 162678"/>
                  <a:gd name="connsiteY5" fmla="*/ 70058 h 89516"/>
                  <a:gd name="connsiteX6" fmla="*/ 143220 w 162678"/>
                  <a:gd name="connsiteY6" fmla="*/ 70058 h 89516"/>
                  <a:gd name="connsiteX7" fmla="*/ 143220 w 162678"/>
                  <a:gd name="connsiteY7" fmla="*/ 0 h 89516"/>
                  <a:gd name="connsiteX8" fmla="*/ 162679 w 162678"/>
                  <a:gd name="connsiteY8" fmla="*/ 0 h 89516"/>
                  <a:gd name="connsiteX9" fmla="*/ 162679 w 162678"/>
                  <a:gd name="connsiteY9" fmla="*/ 79787 h 89516"/>
                  <a:gd name="connsiteX10" fmla="*/ 152949 w 162678"/>
                  <a:gd name="connsiteY10" fmla="*/ 89517 h 89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678" h="89516">
                    <a:moveTo>
                      <a:pt x="152949" y="89517"/>
                    </a:moveTo>
                    <a:lnTo>
                      <a:pt x="9730" y="89517"/>
                    </a:lnTo>
                    <a:cubicBezTo>
                      <a:pt x="4358" y="89517"/>
                      <a:pt x="0" y="85159"/>
                      <a:pt x="0" y="79787"/>
                    </a:cubicBezTo>
                    <a:lnTo>
                      <a:pt x="0" y="1762"/>
                    </a:lnTo>
                    <a:lnTo>
                      <a:pt x="19459" y="1762"/>
                    </a:lnTo>
                    <a:lnTo>
                      <a:pt x="19459" y="70058"/>
                    </a:lnTo>
                    <a:lnTo>
                      <a:pt x="143220" y="70058"/>
                    </a:lnTo>
                    <a:lnTo>
                      <a:pt x="143220" y="0"/>
                    </a:lnTo>
                    <a:lnTo>
                      <a:pt x="162679" y="0"/>
                    </a:lnTo>
                    <a:lnTo>
                      <a:pt x="162679" y="79787"/>
                    </a:lnTo>
                    <a:cubicBezTo>
                      <a:pt x="162679" y="85159"/>
                      <a:pt x="158320" y="89517"/>
                      <a:pt x="152949" y="89517"/>
                    </a:cubicBez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94" name="Freeform: Shape 184">
                <a:extLst>
                  <a:ext uri="{FF2B5EF4-FFF2-40B4-BE49-F238E27FC236}">
                    <a16:creationId xmlns:a16="http://schemas.microsoft.com/office/drawing/2014/main" id="{42C5014B-F5DF-A250-1C6F-0E20728F6AE0}"/>
                  </a:ext>
                </a:extLst>
              </p:cNvPr>
              <p:cNvSpPr/>
              <p:nvPr/>
            </p:nvSpPr>
            <p:spPr>
              <a:xfrm rot="5400000" flipV="1">
                <a:off x="3140249" y="2524818"/>
                <a:ext cx="598135" cy="94051"/>
              </a:xfrm>
              <a:custGeom>
                <a:avLst/>
                <a:gdLst>
                  <a:gd name="connsiteX0" fmla="*/ 551110 w 598135"/>
                  <a:gd name="connsiteY0" fmla="*/ 94052 h 94051"/>
                  <a:gd name="connsiteX1" fmla="*/ 47026 w 598135"/>
                  <a:gd name="connsiteY1" fmla="*/ 94052 h 94051"/>
                  <a:gd name="connsiteX2" fmla="*/ 0 w 598135"/>
                  <a:gd name="connsiteY2" fmla="*/ 47026 h 94051"/>
                  <a:gd name="connsiteX3" fmla="*/ 47026 w 598135"/>
                  <a:gd name="connsiteY3" fmla="*/ 0 h 94051"/>
                  <a:gd name="connsiteX4" fmla="*/ 551110 w 598135"/>
                  <a:gd name="connsiteY4" fmla="*/ 0 h 94051"/>
                  <a:gd name="connsiteX5" fmla="*/ 598136 w 598135"/>
                  <a:gd name="connsiteY5" fmla="*/ 47026 h 94051"/>
                  <a:gd name="connsiteX6" fmla="*/ 551110 w 598135"/>
                  <a:gd name="connsiteY6" fmla="*/ 94052 h 9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135" h="94051">
                    <a:moveTo>
                      <a:pt x="551110" y="94052"/>
                    </a:moveTo>
                    <a:lnTo>
                      <a:pt x="47026" y="94052"/>
                    </a:lnTo>
                    <a:cubicBezTo>
                      <a:pt x="21056" y="94052"/>
                      <a:pt x="0" y="72997"/>
                      <a:pt x="0" y="47026"/>
                    </a:cubicBezTo>
                    <a:cubicBezTo>
                      <a:pt x="0" y="21056"/>
                      <a:pt x="21056" y="0"/>
                      <a:pt x="47026" y="0"/>
                    </a:cubicBezTo>
                    <a:lnTo>
                      <a:pt x="551110" y="0"/>
                    </a:lnTo>
                    <a:cubicBezTo>
                      <a:pt x="577081" y="0"/>
                      <a:pt x="598136" y="21056"/>
                      <a:pt x="598136" y="47026"/>
                    </a:cubicBezTo>
                    <a:cubicBezTo>
                      <a:pt x="598136" y="72997"/>
                      <a:pt x="577081" y="94052"/>
                      <a:pt x="551110" y="94052"/>
                    </a:cubicBezTo>
                    <a:close/>
                  </a:path>
                </a:pathLst>
              </a:custGeom>
              <a:solidFill>
                <a:srgbClr val="00B4B8"/>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95" name="Freeform: Shape 185">
                <a:extLst>
                  <a:ext uri="{FF2B5EF4-FFF2-40B4-BE49-F238E27FC236}">
                    <a16:creationId xmlns:a16="http://schemas.microsoft.com/office/drawing/2014/main" id="{AB641A3B-259E-053B-33AB-415F1EB62053}"/>
                  </a:ext>
                </a:extLst>
              </p:cNvPr>
              <p:cNvSpPr/>
              <p:nvPr/>
            </p:nvSpPr>
            <p:spPr>
              <a:xfrm rot="5400000" flipV="1">
                <a:off x="2839572" y="2599767"/>
                <a:ext cx="779170" cy="94051"/>
              </a:xfrm>
              <a:custGeom>
                <a:avLst/>
                <a:gdLst>
                  <a:gd name="connsiteX0" fmla="*/ 732145 w 779170"/>
                  <a:gd name="connsiteY0" fmla="*/ 94052 h 94051"/>
                  <a:gd name="connsiteX1" fmla="*/ 47026 w 779170"/>
                  <a:gd name="connsiteY1" fmla="*/ 94052 h 94051"/>
                  <a:gd name="connsiteX2" fmla="*/ 0 w 779170"/>
                  <a:gd name="connsiteY2" fmla="*/ 47026 h 94051"/>
                  <a:gd name="connsiteX3" fmla="*/ 47026 w 779170"/>
                  <a:gd name="connsiteY3" fmla="*/ 0 h 94051"/>
                  <a:gd name="connsiteX4" fmla="*/ 732145 w 779170"/>
                  <a:gd name="connsiteY4" fmla="*/ 0 h 94051"/>
                  <a:gd name="connsiteX5" fmla="*/ 779170 w 779170"/>
                  <a:gd name="connsiteY5" fmla="*/ 47026 h 94051"/>
                  <a:gd name="connsiteX6" fmla="*/ 732145 w 779170"/>
                  <a:gd name="connsiteY6" fmla="*/ 94052 h 9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9170" h="94051">
                    <a:moveTo>
                      <a:pt x="732145" y="94052"/>
                    </a:moveTo>
                    <a:lnTo>
                      <a:pt x="47026" y="94052"/>
                    </a:lnTo>
                    <a:cubicBezTo>
                      <a:pt x="21056" y="94052"/>
                      <a:pt x="0" y="72997"/>
                      <a:pt x="0" y="47026"/>
                    </a:cubicBezTo>
                    <a:cubicBezTo>
                      <a:pt x="0" y="21055"/>
                      <a:pt x="21056" y="0"/>
                      <a:pt x="47026" y="0"/>
                    </a:cubicBezTo>
                    <a:lnTo>
                      <a:pt x="732145" y="0"/>
                    </a:lnTo>
                    <a:cubicBezTo>
                      <a:pt x="758116" y="0"/>
                      <a:pt x="779170" y="21055"/>
                      <a:pt x="779170" y="47026"/>
                    </a:cubicBezTo>
                    <a:cubicBezTo>
                      <a:pt x="779170" y="72997"/>
                      <a:pt x="758116" y="94052"/>
                      <a:pt x="732145" y="94052"/>
                    </a:cubicBezTo>
                    <a:close/>
                  </a:path>
                </a:pathLst>
              </a:custGeom>
              <a:solidFill>
                <a:srgbClr val="A803B5"/>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grpSp>
        <p:grpSp>
          <p:nvGrpSpPr>
            <p:cNvPr id="185" name="Group 186">
              <a:extLst>
                <a:ext uri="{FF2B5EF4-FFF2-40B4-BE49-F238E27FC236}">
                  <a16:creationId xmlns:a16="http://schemas.microsoft.com/office/drawing/2014/main" id="{135251D7-F0A8-9746-E5C1-FAE62068BCD7}"/>
                </a:ext>
              </a:extLst>
            </p:cNvPr>
            <p:cNvGrpSpPr/>
            <p:nvPr/>
          </p:nvGrpSpPr>
          <p:grpSpPr>
            <a:xfrm>
              <a:off x="4399183" y="2224517"/>
              <a:ext cx="199100" cy="398680"/>
              <a:chOff x="3182131" y="2257208"/>
              <a:chExt cx="389116" cy="779170"/>
            </a:xfrm>
          </p:grpSpPr>
          <p:sp>
            <p:nvSpPr>
              <p:cNvPr id="186" name="Freeform: Shape 187">
                <a:extLst>
                  <a:ext uri="{FF2B5EF4-FFF2-40B4-BE49-F238E27FC236}">
                    <a16:creationId xmlns:a16="http://schemas.microsoft.com/office/drawing/2014/main" id="{7AB9D8DC-4C8D-82B7-FDDA-988A3396ED60}"/>
                  </a:ext>
                </a:extLst>
              </p:cNvPr>
              <p:cNvSpPr/>
              <p:nvPr/>
            </p:nvSpPr>
            <p:spPr>
              <a:xfrm rot="5400000" flipV="1">
                <a:off x="3328948" y="2416933"/>
                <a:ext cx="19459" cy="124861"/>
              </a:xfrm>
              <a:custGeom>
                <a:avLst/>
                <a:gdLst>
                  <a:gd name="connsiteX0" fmla="*/ 0 w 19459"/>
                  <a:gd name="connsiteY0" fmla="*/ 0 h 124861"/>
                  <a:gd name="connsiteX1" fmla="*/ 19459 w 19459"/>
                  <a:gd name="connsiteY1" fmla="*/ 0 h 124861"/>
                  <a:gd name="connsiteX2" fmla="*/ 19459 w 19459"/>
                  <a:gd name="connsiteY2" fmla="*/ 124862 h 124861"/>
                  <a:gd name="connsiteX3" fmla="*/ 0 w 19459"/>
                  <a:gd name="connsiteY3" fmla="*/ 124862 h 124861"/>
                </a:gdLst>
                <a:ahLst/>
                <a:cxnLst>
                  <a:cxn ang="0">
                    <a:pos x="connsiteX0" y="connsiteY0"/>
                  </a:cxn>
                  <a:cxn ang="0">
                    <a:pos x="connsiteX1" y="connsiteY1"/>
                  </a:cxn>
                  <a:cxn ang="0">
                    <a:pos x="connsiteX2" y="connsiteY2"/>
                  </a:cxn>
                  <a:cxn ang="0">
                    <a:pos x="connsiteX3" y="connsiteY3"/>
                  </a:cxn>
                </a:cxnLst>
                <a:rect l="l" t="t" r="r" b="b"/>
                <a:pathLst>
                  <a:path w="19459" h="124861">
                    <a:moveTo>
                      <a:pt x="0" y="0"/>
                    </a:moveTo>
                    <a:lnTo>
                      <a:pt x="19459" y="0"/>
                    </a:lnTo>
                    <a:lnTo>
                      <a:pt x="19459" y="124862"/>
                    </a:lnTo>
                    <a:lnTo>
                      <a:pt x="0" y="124862"/>
                    </a:ln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87" name="Freeform: Shape 188">
                <a:extLst>
                  <a:ext uri="{FF2B5EF4-FFF2-40B4-BE49-F238E27FC236}">
                    <a16:creationId xmlns:a16="http://schemas.microsoft.com/office/drawing/2014/main" id="{5FA8F10E-A544-967A-76FB-9AAC129226F5}"/>
                  </a:ext>
                </a:extLst>
              </p:cNvPr>
              <p:cNvSpPr/>
              <p:nvPr/>
            </p:nvSpPr>
            <p:spPr>
              <a:xfrm rot="5400000" flipV="1">
                <a:off x="3328948" y="2715824"/>
                <a:ext cx="19459" cy="124861"/>
              </a:xfrm>
              <a:custGeom>
                <a:avLst/>
                <a:gdLst>
                  <a:gd name="connsiteX0" fmla="*/ 0 w 19459"/>
                  <a:gd name="connsiteY0" fmla="*/ 0 h 124861"/>
                  <a:gd name="connsiteX1" fmla="*/ 19459 w 19459"/>
                  <a:gd name="connsiteY1" fmla="*/ 0 h 124861"/>
                  <a:gd name="connsiteX2" fmla="*/ 19459 w 19459"/>
                  <a:gd name="connsiteY2" fmla="*/ 124862 h 124861"/>
                  <a:gd name="connsiteX3" fmla="*/ 0 w 19459"/>
                  <a:gd name="connsiteY3" fmla="*/ 124862 h 124861"/>
                </a:gdLst>
                <a:ahLst/>
                <a:cxnLst>
                  <a:cxn ang="0">
                    <a:pos x="connsiteX0" y="connsiteY0"/>
                  </a:cxn>
                  <a:cxn ang="0">
                    <a:pos x="connsiteX1" y="connsiteY1"/>
                  </a:cxn>
                  <a:cxn ang="0">
                    <a:pos x="connsiteX2" y="connsiteY2"/>
                  </a:cxn>
                  <a:cxn ang="0">
                    <a:pos x="connsiteX3" y="connsiteY3"/>
                  </a:cxn>
                </a:cxnLst>
                <a:rect l="l" t="t" r="r" b="b"/>
                <a:pathLst>
                  <a:path w="19459" h="124861">
                    <a:moveTo>
                      <a:pt x="0" y="0"/>
                    </a:moveTo>
                    <a:lnTo>
                      <a:pt x="19459" y="0"/>
                    </a:lnTo>
                    <a:lnTo>
                      <a:pt x="19459" y="124862"/>
                    </a:lnTo>
                    <a:lnTo>
                      <a:pt x="0" y="124862"/>
                    </a:ln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88" name="Freeform: Shape 189">
                <a:extLst>
                  <a:ext uri="{FF2B5EF4-FFF2-40B4-BE49-F238E27FC236}">
                    <a16:creationId xmlns:a16="http://schemas.microsoft.com/office/drawing/2014/main" id="{BD8F3930-8235-5922-921B-484479F28480}"/>
                  </a:ext>
                </a:extLst>
              </p:cNvPr>
              <p:cNvSpPr/>
              <p:nvPr/>
            </p:nvSpPr>
            <p:spPr>
              <a:xfrm rot="5400000" flipV="1">
                <a:off x="3445150" y="2434606"/>
                <a:ext cx="162678" cy="89516"/>
              </a:xfrm>
              <a:custGeom>
                <a:avLst/>
                <a:gdLst>
                  <a:gd name="connsiteX0" fmla="*/ 152949 w 162678"/>
                  <a:gd name="connsiteY0" fmla="*/ 89517 h 89516"/>
                  <a:gd name="connsiteX1" fmla="*/ 9730 w 162678"/>
                  <a:gd name="connsiteY1" fmla="*/ 89517 h 89516"/>
                  <a:gd name="connsiteX2" fmla="*/ 0 w 162678"/>
                  <a:gd name="connsiteY2" fmla="*/ 79787 h 89516"/>
                  <a:gd name="connsiteX3" fmla="*/ 0 w 162678"/>
                  <a:gd name="connsiteY3" fmla="*/ 1762 h 89516"/>
                  <a:gd name="connsiteX4" fmla="*/ 19459 w 162678"/>
                  <a:gd name="connsiteY4" fmla="*/ 1762 h 89516"/>
                  <a:gd name="connsiteX5" fmla="*/ 19459 w 162678"/>
                  <a:gd name="connsiteY5" fmla="*/ 70058 h 89516"/>
                  <a:gd name="connsiteX6" fmla="*/ 143220 w 162678"/>
                  <a:gd name="connsiteY6" fmla="*/ 70058 h 89516"/>
                  <a:gd name="connsiteX7" fmla="*/ 143220 w 162678"/>
                  <a:gd name="connsiteY7" fmla="*/ 0 h 89516"/>
                  <a:gd name="connsiteX8" fmla="*/ 162679 w 162678"/>
                  <a:gd name="connsiteY8" fmla="*/ 0 h 89516"/>
                  <a:gd name="connsiteX9" fmla="*/ 162679 w 162678"/>
                  <a:gd name="connsiteY9" fmla="*/ 79787 h 89516"/>
                  <a:gd name="connsiteX10" fmla="*/ 152949 w 162678"/>
                  <a:gd name="connsiteY10" fmla="*/ 89517 h 89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678" h="89516">
                    <a:moveTo>
                      <a:pt x="152949" y="89517"/>
                    </a:moveTo>
                    <a:lnTo>
                      <a:pt x="9730" y="89517"/>
                    </a:lnTo>
                    <a:cubicBezTo>
                      <a:pt x="4358" y="89517"/>
                      <a:pt x="0" y="85159"/>
                      <a:pt x="0" y="79787"/>
                    </a:cubicBezTo>
                    <a:lnTo>
                      <a:pt x="0" y="1762"/>
                    </a:lnTo>
                    <a:lnTo>
                      <a:pt x="19459" y="1762"/>
                    </a:lnTo>
                    <a:lnTo>
                      <a:pt x="19459" y="70058"/>
                    </a:lnTo>
                    <a:lnTo>
                      <a:pt x="143220" y="70058"/>
                    </a:lnTo>
                    <a:lnTo>
                      <a:pt x="143220" y="0"/>
                    </a:lnTo>
                    <a:lnTo>
                      <a:pt x="162679" y="0"/>
                    </a:lnTo>
                    <a:lnTo>
                      <a:pt x="162679" y="79787"/>
                    </a:lnTo>
                    <a:cubicBezTo>
                      <a:pt x="162679" y="85159"/>
                      <a:pt x="158320" y="89517"/>
                      <a:pt x="152949" y="89517"/>
                    </a:cubicBezTo>
                    <a:close/>
                  </a:path>
                </a:pathLst>
              </a:custGeom>
              <a:solidFill>
                <a:srgbClr val="80808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89" name="Freeform: Shape 190">
                <a:extLst>
                  <a:ext uri="{FF2B5EF4-FFF2-40B4-BE49-F238E27FC236}">
                    <a16:creationId xmlns:a16="http://schemas.microsoft.com/office/drawing/2014/main" id="{C310706C-89AC-A972-8FE6-BA8CACC6688A}"/>
                  </a:ext>
                </a:extLst>
              </p:cNvPr>
              <p:cNvSpPr/>
              <p:nvPr/>
            </p:nvSpPr>
            <p:spPr>
              <a:xfrm rot="5400000" flipV="1">
                <a:off x="3140249" y="2524818"/>
                <a:ext cx="598135" cy="94051"/>
              </a:xfrm>
              <a:custGeom>
                <a:avLst/>
                <a:gdLst>
                  <a:gd name="connsiteX0" fmla="*/ 551110 w 598135"/>
                  <a:gd name="connsiteY0" fmla="*/ 94052 h 94051"/>
                  <a:gd name="connsiteX1" fmla="*/ 47026 w 598135"/>
                  <a:gd name="connsiteY1" fmla="*/ 94052 h 94051"/>
                  <a:gd name="connsiteX2" fmla="*/ 0 w 598135"/>
                  <a:gd name="connsiteY2" fmla="*/ 47026 h 94051"/>
                  <a:gd name="connsiteX3" fmla="*/ 47026 w 598135"/>
                  <a:gd name="connsiteY3" fmla="*/ 0 h 94051"/>
                  <a:gd name="connsiteX4" fmla="*/ 551110 w 598135"/>
                  <a:gd name="connsiteY4" fmla="*/ 0 h 94051"/>
                  <a:gd name="connsiteX5" fmla="*/ 598136 w 598135"/>
                  <a:gd name="connsiteY5" fmla="*/ 47026 h 94051"/>
                  <a:gd name="connsiteX6" fmla="*/ 551110 w 598135"/>
                  <a:gd name="connsiteY6" fmla="*/ 94052 h 9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135" h="94051">
                    <a:moveTo>
                      <a:pt x="551110" y="94052"/>
                    </a:moveTo>
                    <a:lnTo>
                      <a:pt x="47026" y="94052"/>
                    </a:lnTo>
                    <a:cubicBezTo>
                      <a:pt x="21056" y="94052"/>
                      <a:pt x="0" y="72997"/>
                      <a:pt x="0" y="47026"/>
                    </a:cubicBezTo>
                    <a:cubicBezTo>
                      <a:pt x="0" y="21056"/>
                      <a:pt x="21056" y="0"/>
                      <a:pt x="47026" y="0"/>
                    </a:cubicBezTo>
                    <a:lnTo>
                      <a:pt x="551110" y="0"/>
                    </a:lnTo>
                    <a:cubicBezTo>
                      <a:pt x="577081" y="0"/>
                      <a:pt x="598136" y="21056"/>
                      <a:pt x="598136" y="47026"/>
                    </a:cubicBezTo>
                    <a:cubicBezTo>
                      <a:pt x="598136" y="72997"/>
                      <a:pt x="577081" y="94052"/>
                      <a:pt x="551110" y="94052"/>
                    </a:cubicBezTo>
                    <a:close/>
                  </a:path>
                </a:pathLst>
              </a:custGeom>
              <a:solidFill>
                <a:srgbClr val="00B4B8"/>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190" name="Freeform: Shape 191">
                <a:extLst>
                  <a:ext uri="{FF2B5EF4-FFF2-40B4-BE49-F238E27FC236}">
                    <a16:creationId xmlns:a16="http://schemas.microsoft.com/office/drawing/2014/main" id="{89CBFB56-2024-6B59-8519-8218600A87BF}"/>
                  </a:ext>
                </a:extLst>
              </p:cNvPr>
              <p:cNvSpPr/>
              <p:nvPr/>
            </p:nvSpPr>
            <p:spPr>
              <a:xfrm rot="5400000" flipV="1">
                <a:off x="2839572" y="2599767"/>
                <a:ext cx="779170" cy="94051"/>
              </a:xfrm>
              <a:custGeom>
                <a:avLst/>
                <a:gdLst>
                  <a:gd name="connsiteX0" fmla="*/ 732145 w 779170"/>
                  <a:gd name="connsiteY0" fmla="*/ 94052 h 94051"/>
                  <a:gd name="connsiteX1" fmla="*/ 47026 w 779170"/>
                  <a:gd name="connsiteY1" fmla="*/ 94052 h 94051"/>
                  <a:gd name="connsiteX2" fmla="*/ 0 w 779170"/>
                  <a:gd name="connsiteY2" fmla="*/ 47026 h 94051"/>
                  <a:gd name="connsiteX3" fmla="*/ 47026 w 779170"/>
                  <a:gd name="connsiteY3" fmla="*/ 0 h 94051"/>
                  <a:gd name="connsiteX4" fmla="*/ 732145 w 779170"/>
                  <a:gd name="connsiteY4" fmla="*/ 0 h 94051"/>
                  <a:gd name="connsiteX5" fmla="*/ 779170 w 779170"/>
                  <a:gd name="connsiteY5" fmla="*/ 47026 h 94051"/>
                  <a:gd name="connsiteX6" fmla="*/ 732145 w 779170"/>
                  <a:gd name="connsiteY6" fmla="*/ 94052 h 9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9170" h="94051">
                    <a:moveTo>
                      <a:pt x="732145" y="94052"/>
                    </a:moveTo>
                    <a:lnTo>
                      <a:pt x="47026" y="94052"/>
                    </a:lnTo>
                    <a:cubicBezTo>
                      <a:pt x="21056" y="94052"/>
                      <a:pt x="0" y="72997"/>
                      <a:pt x="0" y="47026"/>
                    </a:cubicBezTo>
                    <a:cubicBezTo>
                      <a:pt x="0" y="21055"/>
                      <a:pt x="21056" y="0"/>
                      <a:pt x="47026" y="0"/>
                    </a:cubicBezTo>
                    <a:lnTo>
                      <a:pt x="732145" y="0"/>
                    </a:lnTo>
                    <a:cubicBezTo>
                      <a:pt x="758116" y="0"/>
                      <a:pt x="779170" y="21055"/>
                      <a:pt x="779170" y="47026"/>
                    </a:cubicBezTo>
                    <a:cubicBezTo>
                      <a:pt x="779170" y="72997"/>
                      <a:pt x="758116" y="94052"/>
                      <a:pt x="732145" y="94052"/>
                    </a:cubicBezTo>
                    <a:close/>
                  </a:path>
                </a:pathLst>
              </a:custGeom>
              <a:solidFill>
                <a:srgbClr val="A803B5"/>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grpSp>
      </p:grpSp>
      <p:sp>
        <p:nvSpPr>
          <p:cNvPr id="201" name="Freeform: Shape 59">
            <a:extLst>
              <a:ext uri="{FF2B5EF4-FFF2-40B4-BE49-F238E27FC236}">
                <a16:creationId xmlns:a16="http://schemas.microsoft.com/office/drawing/2014/main" id="{5C55E12E-18C1-2CD7-4DEB-EC39CFB2A7E9}"/>
              </a:ext>
            </a:extLst>
          </p:cNvPr>
          <p:cNvSpPr/>
          <p:nvPr/>
        </p:nvSpPr>
        <p:spPr>
          <a:xfrm rot="5400000" flipV="1">
            <a:off x="2510550" y="2737771"/>
            <a:ext cx="843453" cy="406787"/>
          </a:xfrm>
          <a:custGeom>
            <a:avLst/>
            <a:gdLst>
              <a:gd name="connsiteX0" fmla="*/ 168870 w 1124604"/>
              <a:gd name="connsiteY0" fmla="*/ 542382 h 542382"/>
              <a:gd name="connsiteX1" fmla="*/ 52142 w 1124604"/>
              <a:gd name="connsiteY1" fmla="*/ 496141 h 542382"/>
              <a:gd name="connsiteX2" fmla="*/ 11 w 1124604"/>
              <a:gd name="connsiteY2" fmla="*/ 371090 h 542382"/>
              <a:gd name="connsiteX3" fmla="*/ 50654 w 1124604"/>
              <a:gd name="connsiteY3" fmla="*/ 259257 h 542382"/>
              <a:gd name="connsiteX4" fmla="*/ 175554 w 1124604"/>
              <a:gd name="connsiteY4" fmla="*/ 209419 h 542382"/>
              <a:gd name="connsiteX5" fmla="*/ 222567 w 1124604"/>
              <a:gd name="connsiteY5" fmla="*/ 210648 h 542382"/>
              <a:gd name="connsiteX6" fmla="*/ 220115 w 1124604"/>
              <a:gd name="connsiteY6" fmla="*/ 304668 h 542382"/>
              <a:gd name="connsiteX7" fmla="*/ 173109 w 1124604"/>
              <a:gd name="connsiteY7" fmla="*/ 303439 h 542382"/>
              <a:gd name="connsiteX8" fmla="*/ 115897 w 1124604"/>
              <a:gd name="connsiteY8" fmla="*/ 327002 h 542382"/>
              <a:gd name="connsiteX9" fmla="*/ 94063 w 1124604"/>
              <a:gd name="connsiteY9" fmla="*/ 372166 h 542382"/>
              <a:gd name="connsiteX10" fmla="*/ 117544 w 1124604"/>
              <a:gd name="connsiteY10" fmla="*/ 428555 h 542382"/>
              <a:gd name="connsiteX11" fmla="*/ 172900 w 1124604"/>
              <a:gd name="connsiteY11" fmla="*/ 448242 h 542382"/>
              <a:gd name="connsiteX12" fmla="*/ 174761 w 1124604"/>
              <a:gd name="connsiteY12" fmla="*/ 448190 h 542382"/>
              <a:gd name="connsiteX13" fmla="*/ 858792 w 1124604"/>
              <a:gd name="connsiteY13" fmla="*/ 444896 h 542382"/>
              <a:gd name="connsiteX14" fmla="*/ 1030553 w 1124604"/>
              <a:gd name="connsiteY14" fmla="*/ 269475 h 542382"/>
              <a:gd name="connsiteX15" fmla="*/ 859019 w 1124604"/>
              <a:gd name="connsiteY15" fmla="*/ 94052 h 542382"/>
              <a:gd name="connsiteX16" fmla="*/ 811993 w 1124604"/>
              <a:gd name="connsiteY16" fmla="*/ 94052 h 542382"/>
              <a:gd name="connsiteX17" fmla="*/ 811993 w 1124604"/>
              <a:gd name="connsiteY17" fmla="*/ 0 h 542382"/>
              <a:gd name="connsiteX18" fmla="*/ 859019 w 1124604"/>
              <a:gd name="connsiteY18" fmla="*/ 0 h 542382"/>
              <a:gd name="connsiteX19" fmla="*/ 1124604 w 1124604"/>
              <a:gd name="connsiteY19" fmla="*/ 269475 h 542382"/>
              <a:gd name="connsiteX20" fmla="*/ 859019 w 1124604"/>
              <a:gd name="connsiteY20" fmla="*/ 538948 h 542382"/>
              <a:gd name="connsiteX21" fmla="*/ 176073 w 1124604"/>
              <a:gd name="connsiteY21" fmla="*/ 542242 h 542382"/>
              <a:gd name="connsiteX22" fmla="*/ 168870 w 1124604"/>
              <a:gd name="connsiteY22" fmla="*/ 542382 h 54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24604" h="542382">
                <a:moveTo>
                  <a:pt x="168870" y="542382"/>
                </a:moveTo>
                <a:cubicBezTo>
                  <a:pt x="124315" y="542382"/>
                  <a:pt x="83130" y="526127"/>
                  <a:pt x="52142" y="496141"/>
                </a:cubicBezTo>
                <a:cubicBezTo>
                  <a:pt x="18475" y="463571"/>
                  <a:pt x="-521" y="417989"/>
                  <a:pt x="11" y="371090"/>
                </a:cubicBezTo>
                <a:cubicBezTo>
                  <a:pt x="486" y="329968"/>
                  <a:pt x="18469" y="290250"/>
                  <a:pt x="50654" y="259257"/>
                </a:cubicBezTo>
                <a:cubicBezTo>
                  <a:pt x="84758" y="226407"/>
                  <a:pt x="130314" y="208468"/>
                  <a:pt x="175554" y="209419"/>
                </a:cubicBezTo>
                <a:lnTo>
                  <a:pt x="222567" y="210648"/>
                </a:lnTo>
                <a:lnTo>
                  <a:pt x="220115" y="304668"/>
                </a:lnTo>
                <a:lnTo>
                  <a:pt x="173109" y="303439"/>
                </a:lnTo>
                <a:cubicBezTo>
                  <a:pt x="152978" y="303097"/>
                  <a:pt x="131752" y="311724"/>
                  <a:pt x="115897" y="327002"/>
                </a:cubicBezTo>
                <a:cubicBezTo>
                  <a:pt x="102196" y="340190"/>
                  <a:pt x="94240" y="356647"/>
                  <a:pt x="94063" y="372166"/>
                </a:cubicBezTo>
                <a:cubicBezTo>
                  <a:pt x="93822" y="393019"/>
                  <a:pt x="102601" y="414099"/>
                  <a:pt x="117544" y="428555"/>
                </a:cubicBezTo>
                <a:cubicBezTo>
                  <a:pt x="132062" y="442604"/>
                  <a:pt x="150710" y="449242"/>
                  <a:pt x="172900" y="448242"/>
                </a:cubicBezTo>
                <a:cubicBezTo>
                  <a:pt x="173520" y="448203"/>
                  <a:pt x="174141" y="448190"/>
                  <a:pt x="174761" y="448190"/>
                </a:cubicBezTo>
                <a:lnTo>
                  <a:pt x="858792" y="444896"/>
                </a:lnTo>
                <a:cubicBezTo>
                  <a:pt x="953603" y="444896"/>
                  <a:pt x="1030553" y="366199"/>
                  <a:pt x="1030553" y="269475"/>
                </a:cubicBezTo>
                <a:cubicBezTo>
                  <a:pt x="1030553" y="172743"/>
                  <a:pt x="953603" y="94052"/>
                  <a:pt x="859019" y="94052"/>
                </a:cubicBezTo>
                <a:lnTo>
                  <a:pt x="811993" y="94052"/>
                </a:lnTo>
                <a:lnTo>
                  <a:pt x="811993" y="0"/>
                </a:lnTo>
                <a:lnTo>
                  <a:pt x="859019" y="0"/>
                </a:lnTo>
                <a:cubicBezTo>
                  <a:pt x="1005462" y="0"/>
                  <a:pt x="1124604" y="120884"/>
                  <a:pt x="1124604" y="269475"/>
                </a:cubicBezTo>
                <a:cubicBezTo>
                  <a:pt x="1124604" y="418065"/>
                  <a:pt x="1005462" y="538948"/>
                  <a:pt x="859019" y="538948"/>
                </a:cubicBezTo>
                <a:lnTo>
                  <a:pt x="176073" y="542242"/>
                </a:lnTo>
                <a:cubicBezTo>
                  <a:pt x="173665" y="542332"/>
                  <a:pt x="171259" y="542382"/>
                  <a:pt x="168870" y="542382"/>
                </a:cubicBezTo>
                <a:close/>
              </a:path>
            </a:pathLst>
          </a:custGeom>
          <a:solidFill>
            <a:srgbClr val="5E72BA"/>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cxnSp>
        <p:nvCxnSpPr>
          <p:cNvPr id="202" name="Straight Arrow Connector 61">
            <a:extLst>
              <a:ext uri="{FF2B5EF4-FFF2-40B4-BE49-F238E27FC236}">
                <a16:creationId xmlns:a16="http://schemas.microsoft.com/office/drawing/2014/main" id="{D5B562F8-B97E-86E8-6F14-CA0949FC0DF9}"/>
              </a:ext>
            </a:extLst>
          </p:cNvPr>
          <p:cNvCxnSpPr/>
          <p:nvPr/>
        </p:nvCxnSpPr>
        <p:spPr>
          <a:xfrm>
            <a:off x="1533342" y="2984588"/>
            <a:ext cx="506730" cy="0"/>
          </a:xfrm>
          <a:prstGeom prst="straightConnector1">
            <a:avLst/>
          </a:prstGeom>
          <a:noFill/>
          <a:ln w="28575" cap="rnd" cmpd="sng" algn="ctr">
            <a:solidFill>
              <a:srgbClr val="23004C"/>
            </a:solidFill>
            <a:prstDash val="solid"/>
            <a:round/>
            <a:tailEnd type="arrow" w="med" len="sm"/>
          </a:ln>
          <a:effectLst/>
        </p:spPr>
      </p:cxnSp>
      <p:sp>
        <p:nvSpPr>
          <p:cNvPr id="203" name="Shape 12">
            <a:extLst>
              <a:ext uri="{FF2B5EF4-FFF2-40B4-BE49-F238E27FC236}">
                <a16:creationId xmlns:a16="http://schemas.microsoft.com/office/drawing/2014/main" id="{7B45C4FB-9CF6-A891-859E-B7853CE907A7}"/>
              </a:ext>
            </a:extLst>
          </p:cNvPr>
          <p:cNvSpPr/>
          <p:nvPr/>
        </p:nvSpPr>
        <p:spPr>
          <a:xfrm rot="2042925">
            <a:off x="3910576" y="1196836"/>
            <a:ext cx="1155307" cy="834020"/>
          </a:xfrm>
          <a:prstGeom prst="swooshArrow">
            <a:avLst>
              <a:gd name="adj1" fmla="val 25000"/>
              <a:gd name="adj2" fmla="val 40702"/>
            </a:avLst>
          </a:prstGeom>
          <a:solidFill>
            <a:schemeClr val="accent2">
              <a:lumMod val="40000"/>
              <a:lumOff val="60000"/>
            </a:schemeClr>
          </a:solidFill>
          <a:ln w="19050" cap="rnd">
            <a:solidFill>
              <a:sysClr val="windowText" lastClr="000000"/>
            </a:solidFill>
            <a:prstDash val="solid"/>
            <a:roun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endParaRPr>
          </a:p>
        </p:txBody>
      </p:sp>
      <p:sp>
        <p:nvSpPr>
          <p:cNvPr id="204" name="!!c1">
            <a:extLst>
              <a:ext uri="{FF2B5EF4-FFF2-40B4-BE49-F238E27FC236}">
                <a16:creationId xmlns:a16="http://schemas.microsoft.com/office/drawing/2014/main" id="{3252236F-F107-731F-7320-D4E2FB6FF2A4}"/>
              </a:ext>
            </a:extLst>
          </p:cNvPr>
          <p:cNvSpPr/>
          <p:nvPr/>
        </p:nvSpPr>
        <p:spPr>
          <a:xfrm>
            <a:off x="4815762" y="2277086"/>
            <a:ext cx="808283" cy="1191582"/>
          </a:xfrm>
          <a:custGeom>
            <a:avLst/>
            <a:gdLst>
              <a:gd name="connsiteX0" fmla="*/ 0 w 562399"/>
              <a:gd name="connsiteY0" fmla="*/ 980468 h 980468"/>
              <a:gd name="connsiteX1" fmla="*/ 237717 w 562399"/>
              <a:gd name="connsiteY1" fmla="*/ 50 h 980468"/>
              <a:gd name="connsiteX2" fmla="*/ 562399 w 562399"/>
              <a:gd name="connsiteY2" fmla="*/ 934044 h 980468"/>
              <a:gd name="connsiteX3" fmla="*/ 1237452 w 1237452"/>
              <a:gd name="connsiteY3" fmla="*/ 483461 h 980468"/>
              <a:gd name="connsiteX4" fmla="*/ 2447517 w 2447517"/>
              <a:gd name="connsiteY4" fmla="*/ 885875 h 980468"/>
              <a:gd name="connsiteX5" fmla="*/ 2447517 w 2447517"/>
              <a:gd name="connsiteY5" fmla="*/ 885932 h 980525"/>
              <a:gd name="connsiteX6" fmla="*/ 2447517 w 2447517"/>
              <a:gd name="connsiteY6" fmla="*/ 885932 h 980525"/>
            </a:gdLst>
            <a:ahLst/>
            <a:cxnLst>
              <a:cxn ang="0">
                <a:pos x="connsiteX0" y="connsiteY0"/>
              </a:cxn>
              <a:cxn ang="0">
                <a:pos x="connsiteX1" y="connsiteY1"/>
              </a:cxn>
              <a:cxn ang="0">
                <a:pos x="connsiteX2" y="connsiteY2"/>
              </a:cxn>
            </a:cxnLst>
            <a:rect l="l" t="t" r="r" b="b"/>
            <a:pathLst>
              <a:path w="562399" h="980468">
                <a:moveTo>
                  <a:pt x="0" y="980468"/>
                </a:moveTo>
                <a:cubicBezTo>
                  <a:pt x="49628" y="911105"/>
                  <a:pt x="143984" y="7787"/>
                  <a:pt x="237717" y="50"/>
                </a:cubicBezTo>
                <a:cubicBezTo>
                  <a:pt x="331450" y="-7687"/>
                  <a:pt x="422551" y="903325"/>
                  <a:pt x="562399" y="934044"/>
                </a:cubicBezTo>
              </a:path>
            </a:pathLst>
          </a:custGeom>
          <a:noFill/>
          <a:ln w="57150" cap="rnd" cmpd="sng" algn="ctr">
            <a:solidFill>
              <a:schemeClr val="accent1">
                <a:lumMod val="25000"/>
                <a:lumOff val="75000"/>
              </a:schemeClr>
            </a:solidFill>
            <a:prstDash val="solid"/>
            <a:roun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sp>
        <p:nvSpPr>
          <p:cNvPr id="205" name="!!c2">
            <a:extLst>
              <a:ext uri="{FF2B5EF4-FFF2-40B4-BE49-F238E27FC236}">
                <a16:creationId xmlns:a16="http://schemas.microsoft.com/office/drawing/2014/main" id="{25FA9E78-B364-F6D6-1743-16453501B7E6}"/>
              </a:ext>
            </a:extLst>
          </p:cNvPr>
          <p:cNvSpPr/>
          <p:nvPr/>
        </p:nvSpPr>
        <p:spPr>
          <a:xfrm>
            <a:off x="5624046" y="2863869"/>
            <a:ext cx="2709304" cy="553390"/>
          </a:xfrm>
          <a:custGeom>
            <a:avLst/>
            <a:gdLst>
              <a:gd name="connsiteX0" fmla="*/ 0 w 1885118"/>
              <a:gd name="connsiteY0" fmla="*/ 453182 h 455345"/>
              <a:gd name="connsiteX1" fmla="*/ 675053 w 1885118"/>
              <a:gd name="connsiteY1" fmla="*/ 2599 h 455345"/>
              <a:gd name="connsiteX2" fmla="*/ 1885118 w 1885118"/>
              <a:gd name="connsiteY2" fmla="*/ 405013 h 455345"/>
              <a:gd name="connsiteX3" fmla="*/ 2209800 w 2209800"/>
              <a:gd name="connsiteY3" fmla="*/ 885875 h 936207"/>
              <a:gd name="connsiteX4" fmla="*/ 2447517 w 2447517"/>
              <a:gd name="connsiteY4" fmla="*/ 885875 h 980468"/>
              <a:gd name="connsiteX5" fmla="*/ 2447517 w 2447517"/>
              <a:gd name="connsiteY5" fmla="*/ 885932 h 980525"/>
              <a:gd name="connsiteX6" fmla="*/ 2447517 w 2447517"/>
              <a:gd name="connsiteY6" fmla="*/ 885932 h 980525"/>
            </a:gdLst>
            <a:ahLst/>
            <a:cxnLst>
              <a:cxn ang="0">
                <a:pos x="connsiteX0" y="connsiteY0"/>
              </a:cxn>
              <a:cxn ang="0">
                <a:pos x="connsiteX1" y="connsiteY1"/>
              </a:cxn>
              <a:cxn ang="0">
                <a:pos x="connsiteX2" y="connsiteY2"/>
              </a:cxn>
            </a:cxnLst>
            <a:rect l="l" t="t" r="r" b="b"/>
            <a:pathLst>
              <a:path w="1885118" h="455345">
                <a:moveTo>
                  <a:pt x="0" y="453182"/>
                </a:moveTo>
                <a:cubicBezTo>
                  <a:pt x="169738" y="490467"/>
                  <a:pt x="283925" y="33942"/>
                  <a:pt x="675053" y="2599"/>
                </a:cubicBezTo>
                <a:cubicBezTo>
                  <a:pt x="1038979" y="-26564"/>
                  <a:pt x="1442137" y="194961"/>
                  <a:pt x="1885118" y="405013"/>
                </a:cubicBezTo>
              </a:path>
            </a:pathLst>
          </a:custGeom>
          <a:noFill/>
          <a:ln w="57150" cap="rnd" cmpd="sng" algn="ctr">
            <a:solidFill>
              <a:srgbClr val="23004C">
                <a:lumMod val="60000"/>
                <a:lumOff val="40000"/>
              </a:srgbClr>
            </a:solidFill>
            <a:prstDash val="solid"/>
            <a:roun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sp>
        <p:nvSpPr>
          <p:cNvPr id="206" name="TextBox 96">
            <a:extLst>
              <a:ext uri="{FF2B5EF4-FFF2-40B4-BE49-F238E27FC236}">
                <a16:creationId xmlns:a16="http://schemas.microsoft.com/office/drawing/2014/main" id="{E419E009-DA07-8045-E083-8A040F3BBE38}"/>
              </a:ext>
            </a:extLst>
          </p:cNvPr>
          <p:cNvSpPr txBox="1"/>
          <p:nvPr/>
        </p:nvSpPr>
        <p:spPr>
          <a:xfrm>
            <a:off x="4602775" y="3490235"/>
            <a:ext cx="1193840" cy="331180"/>
          </a:xfrm>
          <a:prstGeom prst="rect">
            <a:avLst/>
          </a:prstGeom>
          <a:noFill/>
        </p:spPr>
        <p:txBody>
          <a:bodyPr wrap="square" lIns="0" tIns="0" rIns="0" bIns="0" rtlCol="0">
            <a:noAutofit/>
          </a:bodyPr>
          <a:lstStyle/>
          <a:p>
            <a:pPr algn="ctr" defTabSz="685800">
              <a:lnSpc>
                <a:spcPct val="90000"/>
              </a:lnSpc>
              <a:spcBef>
                <a:spcPct val="0"/>
              </a:spcBef>
              <a:spcAft>
                <a:spcPct val="0"/>
              </a:spcAft>
              <a:defRPr/>
            </a:pPr>
            <a:r>
              <a:rPr lang="de" sz="1000" b="1">
                <a:solidFill>
                  <a:srgbClr val="404040"/>
                </a:solidFill>
                <a:uFill>
                  <a:solidFill>
                    <a:prstClr val="black">
                      <a:alpha val="0"/>
                    </a:prstClr>
                  </a:solidFill>
                </a:uFill>
                <a:ea typeface="Aptos"/>
                <a:cs typeface="Aptos"/>
              </a:rPr>
              <a:t>Gespeichertes Insulin</a:t>
            </a:r>
          </a:p>
        </p:txBody>
      </p:sp>
      <p:sp>
        <p:nvSpPr>
          <p:cNvPr id="207" name="Shape 13">
            <a:extLst>
              <a:ext uri="{FF2B5EF4-FFF2-40B4-BE49-F238E27FC236}">
                <a16:creationId xmlns:a16="http://schemas.microsoft.com/office/drawing/2014/main" id="{11799690-0834-DF8A-D99C-734AF7381D1A}"/>
              </a:ext>
            </a:extLst>
          </p:cNvPr>
          <p:cNvSpPr/>
          <p:nvPr/>
        </p:nvSpPr>
        <p:spPr>
          <a:xfrm rot="20127023" flipV="1">
            <a:off x="2830229" y="3196154"/>
            <a:ext cx="3371087" cy="1678343"/>
          </a:xfrm>
          <a:prstGeom prst="swooshArrow">
            <a:avLst>
              <a:gd name="adj1" fmla="val 20141"/>
              <a:gd name="adj2" fmla="val 37542"/>
            </a:avLst>
          </a:prstGeom>
          <a:solidFill>
            <a:schemeClr val="accent1">
              <a:lumMod val="40000"/>
              <a:lumOff val="60000"/>
            </a:schemeClr>
          </a:solidFill>
          <a:ln w="19050" cap="rnd">
            <a:solidFill>
              <a:schemeClr val="tx1"/>
            </a:solidFill>
            <a:prstDash val="solid"/>
            <a:roun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defTabSz="685800">
              <a:spcBef>
                <a:spcPct val="0"/>
              </a:spcBef>
              <a:spcAft>
                <a:spcPct val="0"/>
              </a:spcAft>
              <a:defRPr/>
            </a:pPr>
            <a:endParaRPr lang="en-US" sz="1350">
              <a:solidFill>
                <a:srgbClr val="000000"/>
              </a:solidFill>
              <a:latin typeface="Aptos" panose="02110004020202020204"/>
            </a:endParaRPr>
          </a:p>
        </p:txBody>
      </p:sp>
      <p:sp>
        <p:nvSpPr>
          <p:cNvPr id="208" name="Freeform: Shape 59">
            <a:extLst>
              <a:ext uri="{FF2B5EF4-FFF2-40B4-BE49-F238E27FC236}">
                <a16:creationId xmlns:a16="http://schemas.microsoft.com/office/drawing/2014/main" id="{FB31BCC4-0CA6-871C-48A3-31928594CE16}"/>
              </a:ext>
            </a:extLst>
          </p:cNvPr>
          <p:cNvSpPr/>
          <p:nvPr/>
        </p:nvSpPr>
        <p:spPr>
          <a:xfrm rot="5400000" flipV="1">
            <a:off x="3259509" y="1503494"/>
            <a:ext cx="445429" cy="205450"/>
          </a:xfrm>
          <a:custGeom>
            <a:avLst/>
            <a:gdLst>
              <a:gd name="connsiteX0" fmla="*/ 168870 w 1124604"/>
              <a:gd name="connsiteY0" fmla="*/ 542382 h 542382"/>
              <a:gd name="connsiteX1" fmla="*/ 52142 w 1124604"/>
              <a:gd name="connsiteY1" fmla="*/ 496141 h 542382"/>
              <a:gd name="connsiteX2" fmla="*/ 11 w 1124604"/>
              <a:gd name="connsiteY2" fmla="*/ 371090 h 542382"/>
              <a:gd name="connsiteX3" fmla="*/ 50654 w 1124604"/>
              <a:gd name="connsiteY3" fmla="*/ 259257 h 542382"/>
              <a:gd name="connsiteX4" fmla="*/ 175554 w 1124604"/>
              <a:gd name="connsiteY4" fmla="*/ 209419 h 542382"/>
              <a:gd name="connsiteX5" fmla="*/ 222567 w 1124604"/>
              <a:gd name="connsiteY5" fmla="*/ 210648 h 542382"/>
              <a:gd name="connsiteX6" fmla="*/ 220115 w 1124604"/>
              <a:gd name="connsiteY6" fmla="*/ 304668 h 542382"/>
              <a:gd name="connsiteX7" fmla="*/ 173109 w 1124604"/>
              <a:gd name="connsiteY7" fmla="*/ 303439 h 542382"/>
              <a:gd name="connsiteX8" fmla="*/ 115897 w 1124604"/>
              <a:gd name="connsiteY8" fmla="*/ 327002 h 542382"/>
              <a:gd name="connsiteX9" fmla="*/ 94063 w 1124604"/>
              <a:gd name="connsiteY9" fmla="*/ 372166 h 542382"/>
              <a:gd name="connsiteX10" fmla="*/ 117544 w 1124604"/>
              <a:gd name="connsiteY10" fmla="*/ 428555 h 542382"/>
              <a:gd name="connsiteX11" fmla="*/ 172900 w 1124604"/>
              <a:gd name="connsiteY11" fmla="*/ 448242 h 542382"/>
              <a:gd name="connsiteX12" fmla="*/ 174761 w 1124604"/>
              <a:gd name="connsiteY12" fmla="*/ 448190 h 542382"/>
              <a:gd name="connsiteX13" fmla="*/ 858792 w 1124604"/>
              <a:gd name="connsiteY13" fmla="*/ 444896 h 542382"/>
              <a:gd name="connsiteX14" fmla="*/ 1030553 w 1124604"/>
              <a:gd name="connsiteY14" fmla="*/ 269475 h 542382"/>
              <a:gd name="connsiteX15" fmla="*/ 859019 w 1124604"/>
              <a:gd name="connsiteY15" fmla="*/ 94052 h 542382"/>
              <a:gd name="connsiteX16" fmla="*/ 811993 w 1124604"/>
              <a:gd name="connsiteY16" fmla="*/ 94052 h 542382"/>
              <a:gd name="connsiteX17" fmla="*/ 811993 w 1124604"/>
              <a:gd name="connsiteY17" fmla="*/ 0 h 542382"/>
              <a:gd name="connsiteX18" fmla="*/ 859019 w 1124604"/>
              <a:gd name="connsiteY18" fmla="*/ 0 h 542382"/>
              <a:gd name="connsiteX19" fmla="*/ 1124604 w 1124604"/>
              <a:gd name="connsiteY19" fmla="*/ 269475 h 542382"/>
              <a:gd name="connsiteX20" fmla="*/ 859019 w 1124604"/>
              <a:gd name="connsiteY20" fmla="*/ 538948 h 542382"/>
              <a:gd name="connsiteX21" fmla="*/ 176073 w 1124604"/>
              <a:gd name="connsiteY21" fmla="*/ 542242 h 542382"/>
              <a:gd name="connsiteX22" fmla="*/ 168870 w 1124604"/>
              <a:gd name="connsiteY22" fmla="*/ 542382 h 54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24604" h="542382">
                <a:moveTo>
                  <a:pt x="168870" y="542382"/>
                </a:moveTo>
                <a:cubicBezTo>
                  <a:pt x="124315" y="542382"/>
                  <a:pt x="83130" y="526127"/>
                  <a:pt x="52142" y="496141"/>
                </a:cubicBezTo>
                <a:cubicBezTo>
                  <a:pt x="18475" y="463571"/>
                  <a:pt x="-521" y="417989"/>
                  <a:pt x="11" y="371090"/>
                </a:cubicBezTo>
                <a:cubicBezTo>
                  <a:pt x="486" y="329968"/>
                  <a:pt x="18469" y="290250"/>
                  <a:pt x="50654" y="259257"/>
                </a:cubicBezTo>
                <a:cubicBezTo>
                  <a:pt x="84758" y="226407"/>
                  <a:pt x="130314" y="208468"/>
                  <a:pt x="175554" y="209419"/>
                </a:cubicBezTo>
                <a:lnTo>
                  <a:pt x="222567" y="210648"/>
                </a:lnTo>
                <a:lnTo>
                  <a:pt x="220115" y="304668"/>
                </a:lnTo>
                <a:lnTo>
                  <a:pt x="173109" y="303439"/>
                </a:lnTo>
                <a:cubicBezTo>
                  <a:pt x="152978" y="303097"/>
                  <a:pt x="131752" y="311724"/>
                  <a:pt x="115897" y="327002"/>
                </a:cubicBezTo>
                <a:cubicBezTo>
                  <a:pt x="102196" y="340190"/>
                  <a:pt x="94240" y="356647"/>
                  <a:pt x="94063" y="372166"/>
                </a:cubicBezTo>
                <a:cubicBezTo>
                  <a:pt x="93822" y="393019"/>
                  <a:pt x="102601" y="414099"/>
                  <a:pt x="117544" y="428555"/>
                </a:cubicBezTo>
                <a:cubicBezTo>
                  <a:pt x="132062" y="442604"/>
                  <a:pt x="150710" y="449242"/>
                  <a:pt x="172900" y="448242"/>
                </a:cubicBezTo>
                <a:cubicBezTo>
                  <a:pt x="173520" y="448203"/>
                  <a:pt x="174141" y="448190"/>
                  <a:pt x="174761" y="448190"/>
                </a:cubicBezTo>
                <a:lnTo>
                  <a:pt x="858792" y="444896"/>
                </a:lnTo>
                <a:cubicBezTo>
                  <a:pt x="953603" y="444896"/>
                  <a:pt x="1030553" y="366199"/>
                  <a:pt x="1030553" y="269475"/>
                </a:cubicBezTo>
                <a:cubicBezTo>
                  <a:pt x="1030553" y="172743"/>
                  <a:pt x="953603" y="94052"/>
                  <a:pt x="859019" y="94052"/>
                </a:cubicBezTo>
                <a:lnTo>
                  <a:pt x="811993" y="94052"/>
                </a:lnTo>
                <a:lnTo>
                  <a:pt x="811993" y="0"/>
                </a:lnTo>
                <a:lnTo>
                  <a:pt x="859019" y="0"/>
                </a:lnTo>
                <a:cubicBezTo>
                  <a:pt x="1005462" y="0"/>
                  <a:pt x="1124604" y="120884"/>
                  <a:pt x="1124604" y="269475"/>
                </a:cubicBezTo>
                <a:cubicBezTo>
                  <a:pt x="1124604" y="418065"/>
                  <a:pt x="1005462" y="538948"/>
                  <a:pt x="859019" y="538948"/>
                </a:cubicBezTo>
                <a:lnTo>
                  <a:pt x="176073" y="542242"/>
                </a:lnTo>
                <a:cubicBezTo>
                  <a:pt x="173665" y="542332"/>
                  <a:pt x="171259" y="542382"/>
                  <a:pt x="168870" y="542382"/>
                </a:cubicBezTo>
                <a:close/>
              </a:path>
            </a:pathLst>
          </a:custGeom>
          <a:solidFill>
            <a:srgbClr val="5E72BA"/>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209" name="Freeform: Shape 59">
            <a:extLst>
              <a:ext uri="{FF2B5EF4-FFF2-40B4-BE49-F238E27FC236}">
                <a16:creationId xmlns:a16="http://schemas.microsoft.com/office/drawing/2014/main" id="{B197C334-CB15-ED33-88CD-55BC01948A6B}"/>
              </a:ext>
            </a:extLst>
          </p:cNvPr>
          <p:cNvSpPr/>
          <p:nvPr/>
        </p:nvSpPr>
        <p:spPr>
          <a:xfrm rot="5400000" flipV="1">
            <a:off x="2721056" y="1521045"/>
            <a:ext cx="445429" cy="205450"/>
          </a:xfrm>
          <a:custGeom>
            <a:avLst/>
            <a:gdLst>
              <a:gd name="connsiteX0" fmla="*/ 168870 w 1124604"/>
              <a:gd name="connsiteY0" fmla="*/ 542382 h 542382"/>
              <a:gd name="connsiteX1" fmla="*/ 52142 w 1124604"/>
              <a:gd name="connsiteY1" fmla="*/ 496141 h 542382"/>
              <a:gd name="connsiteX2" fmla="*/ 11 w 1124604"/>
              <a:gd name="connsiteY2" fmla="*/ 371090 h 542382"/>
              <a:gd name="connsiteX3" fmla="*/ 50654 w 1124604"/>
              <a:gd name="connsiteY3" fmla="*/ 259257 h 542382"/>
              <a:gd name="connsiteX4" fmla="*/ 175554 w 1124604"/>
              <a:gd name="connsiteY4" fmla="*/ 209419 h 542382"/>
              <a:gd name="connsiteX5" fmla="*/ 222567 w 1124604"/>
              <a:gd name="connsiteY5" fmla="*/ 210648 h 542382"/>
              <a:gd name="connsiteX6" fmla="*/ 220115 w 1124604"/>
              <a:gd name="connsiteY6" fmla="*/ 304668 h 542382"/>
              <a:gd name="connsiteX7" fmla="*/ 173109 w 1124604"/>
              <a:gd name="connsiteY7" fmla="*/ 303439 h 542382"/>
              <a:gd name="connsiteX8" fmla="*/ 115897 w 1124604"/>
              <a:gd name="connsiteY8" fmla="*/ 327002 h 542382"/>
              <a:gd name="connsiteX9" fmla="*/ 94063 w 1124604"/>
              <a:gd name="connsiteY9" fmla="*/ 372166 h 542382"/>
              <a:gd name="connsiteX10" fmla="*/ 117544 w 1124604"/>
              <a:gd name="connsiteY10" fmla="*/ 428555 h 542382"/>
              <a:gd name="connsiteX11" fmla="*/ 172900 w 1124604"/>
              <a:gd name="connsiteY11" fmla="*/ 448242 h 542382"/>
              <a:gd name="connsiteX12" fmla="*/ 174761 w 1124604"/>
              <a:gd name="connsiteY12" fmla="*/ 448190 h 542382"/>
              <a:gd name="connsiteX13" fmla="*/ 858792 w 1124604"/>
              <a:gd name="connsiteY13" fmla="*/ 444896 h 542382"/>
              <a:gd name="connsiteX14" fmla="*/ 1030553 w 1124604"/>
              <a:gd name="connsiteY14" fmla="*/ 269475 h 542382"/>
              <a:gd name="connsiteX15" fmla="*/ 859019 w 1124604"/>
              <a:gd name="connsiteY15" fmla="*/ 94052 h 542382"/>
              <a:gd name="connsiteX16" fmla="*/ 811993 w 1124604"/>
              <a:gd name="connsiteY16" fmla="*/ 94052 h 542382"/>
              <a:gd name="connsiteX17" fmla="*/ 811993 w 1124604"/>
              <a:gd name="connsiteY17" fmla="*/ 0 h 542382"/>
              <a:gd name="connsiteX18" fmla="*/ 859019 w 1124604"/>
              <a:gd name="connsiteY18" fmla="*/ 0 h 542382"/>
              <a:gd name="connsiteX19" fmla="*/ 1124604 w 1124604"/>
              <a:gd name="connsiteY19" fmla="*/ 269475 h 542382"/>
              <a:gd name="connsiteX20" fmla="*/ 859019 w 1124604"/>
              <a:gd name="connsiteY20" fmla="*/ 538948 h 542382"/>
              <a:gd name="connsiteX21" fmla="*/ 176073 w 1124604"/>
              <a:gd name="connsiteY21" fmla="*/ 542242 h 542382"/>
              <a:gd name="connsiteX22" fmla="*/ 168870 w 1124604"/>
              <a:gd name="connsiteY22" fmla="*/ 542382 h 54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24604" h="542382">
                <a:moveTo>
                  <a:pt x="168870" y="542382"/>
                </a:moveTo>
                <a:cubicBezTo>
                  <a:pt x="124315" y="542382"/>
                  <a:pt x="83130" y="526127"/>
                  <a:pt x="52142" y="496141"/>
                </a:cubicBezTo>
                <a:cubicBezTo>
                  <a:pt x="18475" y="463571"/>
                  <a:pt x="-521" y="417989"/>
                  <a:pt x="11" y="371090"/>
                </a:cubicBezTo>
                <a:cubicBezTo>
                  <a:pt x="486" y="329968"/>
                  <a:pt x="18469" y="290250"/>
                  <a:pt x="50654" y="259257"/>
                </a:cubicBezTo>
                <a:cubicBezTo>
                  <a:pt x="84758" y="226407"/>
                  <a:pt x="130314" y="208468"/>
                  <a:pt x="175554" y="209419"/>
                </a:cubicBezTo>
                <a:lnTo>
                  <a:pt x="222567" y="210648"/>
                </a:lnTo>
                <a:lnTo>
                  <a:pt x="220115" y="304668"/>
                </a:lnTo>
                <a:lnTo>
                  <a:pt x="173109" y="303439"/>
                </a:lnTo>
                <a:cubicBezTo>
                  <a:pt x="152978" y="303097"/>
                  <a:pt x="131752" y="311724"/>
                  <a:pt x="115897" y="327002"/>
                </a:cubicBezTo>
                <a:cubicBezTo>
                  <a:pt x="102196" y="340190"/>
                  <a:pt x="94240" y="356647"/>
                  <a:pt x="94063" y="372166"/>
                </a:cubicBezTo>
                <a:cubicBezTo>
                  <a:pt x="93822" y="393019"/>
                  <a:pt x="102601" y="414099"/>
                  <a:pt x="117544" y="428555"/>
                </a:cubicBezTo>
                <a:cubicBezTo>
                  <a:pt x="132062" y="442604"/>
                  <a:pt x="150710" y="449242"/>
                  <a:pt x="172900" y="448242"/>
                </a:cubicBezTo>
                <a:cubicBezTo>
                  <a:pt x="173520" y="448203"/>
                  <a:pt x="174141" y="448190"/>
                  <a:pt x="174761" y="448190"/>
                </a:cubicBezTo>
                <a:lnTo>
                  <a:pt x="858792" y="444896"/>
                </a:lnTo>
                <a:cubicBezTo>
                  <a:pt x="953603" y="444896"/>
                  <a:pt x="1030553" y="366199"/>
                  <a:pt x="1030553" y="269475"/>
                </a:cubicBezTo>
                <a:cubicBezTo>
                  <a:pt x="1030553" y="172743"/>
                  <a:pt x="953603" y="94052"/>
                  <a:pt x="859019" y="94052"/>
                </a:cubicBezTo>
                <a:lnTo>
                  <a:pt x="811993" y="94052"/>
                </a:lnTo>
                <a:lnTo>
                  <a:pt x="811993" y="0"/>
                </a:lnTo>
                <a:lnTo>
                  <a:pt x="859019" y="0"/>
                </a:lnTo>
                <a:cubicBezTo>
                  <a:pt x="1005462" y="0"/>
                  <a:pt x="1124604" y="120884"/>
                  <a:pt x="1124604" y="269475"/>
                </a:cubicBezTo>
                <a:cubicBezTo>
                  <a:pt x="1124604" y="418065"/>
                  <a:pt x="1005462" y="538948"/>
                  <a:pt x="859019" y="538948"/>
                </a:cubicBezTo>
                <a:lnTo>
                  <a:pt x="176073" y="542242"/>
                </a:lnTo>
                <a:cubicBezTo>
                  <a:pt x="173665" y="542332"/>
                  <a:pt x="171259" y="542382"/>
                  <a:pt x="168870" y="542382"/>
                </a:cubicBezTo>
                <a:close/>
              </a:path>
            </a:pathLst>
          </a:custGeom>
          <a:solidFill>
            <a:srgbClr val="5E72BA"/>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
        <p:nvSpPr>
          <p:cNvPr id="210" name="Freeform: Shape 59">
            <a:extLst>
              <a:ext uri="{FF2B5EF4-FFF2-40B4-BE49-F238E27FC236}">
                <a16:creationId xmlns:a16="http://schemas.microsoft.com/office/drawing/2014/main" id="{E03FBCA3-5C66-A97B-4F0F-234E2BA7653A}"/>
              </a:ext>
            </a:extLst>
          </p:cNvPr>
          <p:cNvSpPr/>
          <p:nvPr/>
        </p:nvSpPr>
        <p:spPr>
          <a:xfrm rot="5400000" flipV="1">
            <a:off x="2959082" y="1514530"/>
            <a:ext cx="445429" cy="205450"/>
          </a:xfrm>
          <a:custGeom>
            <a:avLst/>
            <a:gdLst>
              <a:gd name="connsiteX0" fmla="*/ 168870 w 1124604"/>
              <a:gd name="connsiteY0" fmla="*/ 542382 h 542382"/>
              <a:gd name="connsiteX1" fmla="*/ 52142 w 1124604"/>
              <a:gd name="connsiteY1" fmla="*/ 496141 h 542382"/>
              <a:gd name="connsiteX2" fmla="*/ 11 w 1124604"/>
              <a:gd name="connsiteY2" fmla="*/ 371090 h 542382"/>
              <a:gd name="connsiteX3" fmla="*/ 50654 w 1124604"/>
              <a:gd name="connsiteY3" fmla="*/ 259257 h 542382"/>
              <a:gd name="connsiteX4" fmla="*/ 175554 w 1124604"/>
              <a:gd name="connsiteY4" fmla="*/ 209419 h 542382"/>
              <a:gd name="connsiteX5" fmla="*/ 222567 w 1124604"/>
              <a:gd name="connsiteY5" fmla="*/ 210648 h 542382"/>
              <a:gd name="connsiteX6" fmla="*/ 220115 w 1124604"/>
              <a:gd name="connsiteY6" fmla="*/ 304668 h 542382"/>
              <a:gd name="connsiteX7" fmla="*/ 173109 w 1124604"/>
              <a:gd name="connsiteY7" fmla="*/ 303439 h 542382"/>
              <a:gd name="connsiteX8" fmla="*/ 115897 w 1124604"/>
              <a:gd name="connsiteY8" fmla="*/ 327002 h 542382"/>
              <a:gd name="connsiteX9" fmla="*/ 94063 w 1124604"/>
              <a:gd name="connsiteY9" fmla="*/ 372166 h 542382"/>
              <a:gd name="connsiteX10" fmla="*/ 117544 w 1124604"/>
              <a:gd name="connsiteY10" fmla="*/ 428555 h 542382"/>
              <a:gd name="connsiteX11" fmla="*/ 172900 w 1124604"/>
              <a:gd name="connsiteY11" fmla="*/ 448242 h 542382"/>
              <a:gd name="connsiteX12" fmla="*/ 174761 w 1124604"/>
              <a:gd name="connsiteY12" fmla="*/ 448190 h 542382"/>
              <a:gd name="connsiteX13" fmla="*/ 858792 w 1124604"/>
              <a:gd name="connsiteY13" fmla="*/ 444896 h 542382"/>
              <a:gd name="connsiteX14" fmla="*/ 1030553 w 1124604"/>
              <a:gd name="connsiteY14" fmla="*/ 269475 h 542382"/>
              <a:gd name="connsiteX15" fmla="*/ 859019 w 1124604"/>
              <a:gd name="connsiteY15" fmla="*/ 94052 h 542382"/>
              <a:gd name="connsiteX16" fmla="*/ 811993 w 1124604"/>
              <a:gd name="connsiteY16" fmla="*/ 94052 h 542382"/>
              <a:gd name="connsiteX17" fmla="*/ 811993 w 1124604"/>
              <a:gd name="connsiteY17" fmla="*/ 0 h 542382"/>
              <a:gd name="connsiteX18" fmla="*/ 859019 w 1124604"/>
              <a:gd name="connsiteY18" fmla="*/ 0 h 542382"/>
              <a:gd name="connsiteX19" fmla="*/ 1124604 w 1124604"/>
              <a:gd name="connsiteY19" fmla="*/ 269475 h 542382"/>
              <a:gd name="connsiteX20" fmla="*/ 859019 w 1124604"/>
              <a:gd name="connsiteY20" fmla="*/ 538948 h 542382"/>
              <a:gd name="connsiteX21" fmla="*/ 176073 w 1124604"/>
              <a:gd name="connsiteY21" fmla="*/ 542242 h 542382"/>
              <a:gd name="connsiteX22" fmla="*/ 168870 w 1124604"/>
              <a:gd name="connsiteY22" fmla="*/ 542382 h 54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24604" h="542382">
                <a:moveTo>
                  <a:pt x="168870" y="542382"/>
                </a:moveTo>
                <a:cubicBezTo>
                  <a:pt x="124315" y="542382"/>
                  <a:pt x="83130" y="526127"/>
                  <a:pt x="52142" y="496141"/>
                </a:cubicBezTo>
                <a:cubicBezTo>
                  <a:pt x="18475" y="463571"/>
                  <a:pt x="-521" y="417989"/>
                  <a:pt x="11" y="371090"/>
                </a:cubicBezTo>
                <a:cubicBezTo>
                  <a:pt x="486" y="329968"/>
                  <a:pt x="18469" y="290250"/>
                  <a:pt x="50654" y="259257"/>
                </a:cubicBezTo>
                <a:cubicBezTo>
                  <a:pt x="84758" y="226407"/>
                  <a:pt x="130314" y="208468"/>
                  <a:pt x="175554" y="209419"/>
                </a:cubicBezTo>
                <a:lnTo>
                  <a:pt x="222567" y="210648"/>
                </a:lnTo>
                <a:lnTo>
                  <a:pt x="220115" y="304668"/>
                </a:lnTo>
                <a:lnTo>
                  <a:pt x="173109" y="303439"/>
                </a:lnTo>
                <a:cubicBezTo>
                  <a:pt x="152978" y="303097"/>
                  <a:pt x="131752" y="311724"/>
                  <a:pt x="115897" y="327002"/>
                </a:cubicBezTo>
                <a:cubicBezTo>
                  <a:pt x="102196" y="340190"/>
                  <a:pt x="94240" y="356647"/>
                  <a:pt x="94063" y="372166"/>
                </a:cubicBezTo>
                <a:cubicBezTo>
                  <a:pt x="93822" y="393019"/>
                  <a:pt x="102601" y="414099"/>
                  <a:pt x="117544" y="428555"/>
                </a:cubicBezTo>
                <a:cubicBezTo>
                  <a:pt x="132062" y="442604"/>
                  <a:pt x="150710" y="449242"/>
                  <a:pt x="172900" y="448242"/>
                </a:cubicBezTo>
                <a:cubicBezTo>
                  <a:pt x="173520" y="448203"/>
                  <a:pt x="174141" y="448190"/>
                  <a:pt x="174761" y="448190"/>
                </a:cubicBezTo>
                <a:lnTo>
                  <a:pt x="858792" y="444896"/>
                </a:lnTo>
                <a:cubicBezTo>
                  <a:pt x="953603" y="444896"/>
                  <a:pt x="1030553" y="366199"/>
                  <a:pt x="1030553" y="269475"/>
                </a:cubicBezTo>
                <a:cubicBezTo>
                  <a:pt x="1030553" y="172743"/>
                  <a:pt x="953603" y="94052"/>
                  <a:pt x="859019" y="94052"/>
                </a:cubicBezTo>
                <a:lnTo>
                  <a:pt x="811993" y="94052"/>
                </a:lnTo>
                <a:lnTo>
                  <a:pt x="811993" y="0"/>
                </a:lnTo>
                <a:lnTo>
                  <a:pt x="859019" y="0"/>
                </a:lnTo>
                <a:cubicBezTo>
                  <a:pt x="1005462" y="0"/>
                  <a:pt x="1124604" y="120884"/>
                  <a:pt x="1124604" y="269475"/>
                </a:cubicBezTo>
                <a:cubicBezTo>
                  <a:pt x="1124604" y="418065"/>
                  <a:pt x="1005462" y="538948"/>
                  <a:pt x="859019" y="538948"/>
                </a:cubicBezTo>
                <a:lnTo>
                  <a:pt x="176073" y="542242"/>
                </a:lnTo>
                <a:cubicBezTo>
                  <a:pt x="173665" y="542332"/>
                  <a:pt x="171259" y="542382"/>
                  <a:pt x="168870" y="542382"/>
                </a:cubicBezTo>
                <a:close/>
              </a:path>
            </a:pathLst>
          </a:custGeom>
          <a:solidFill>
            <a:srgbClr val="5E72BA"/>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endParaRPr>
          </a:p>
        </p:txBody>
      </p:sp>
    </p:spTree>
    <p:extLst>
      <p:ext uri="{BB962C8B-B14F-4D97-AF65-F5344CB8AC3E}">
        <p14:creationId xmlns:p14="http://schemas.microsoft.com/office/powerpoint/2010/main" val="191531690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181"/>
                                        </p:tgtEl>
                                        <p:attrNameLst>
                                          <p:attrName>style.visibility</p:attrName>
                                        </p:attrNameLst>
                                      </p:cBhvr>
                                      <p:to>
                                        <p:strVal val="visible"/>
                                      </p:to>
                                    </p:set>
                                    <p:animEffect transition="in" filter="fade">
                                      <p:cBhvr>
                                        <p:cTn id="7" dur="500"/>
                                        <p:tgtEl>
                                          <p:spTgt spid="181"/>
                                        </p:tgtEl>
                                      </p:cBhvr>
                                    </p:animEffect>
                                  </p:childTnLst>
                                </p:cTn>
                              </p:par>
                            </p:childTnLst>
                          </p:cTn>
                        </p:par>
                        <p:par>
                          <p:cTn id="8" fill="hold">
                            <p:stCondLst>
                              <p:cond delay="500"/>
                            </p:stCondLst>
                            <p:childTnLst>
                              <p:par>
                                <p:cTn id="9" presetID="10" presetClass="entr" presetSubtype="0" fill="hold" nodeType="afterEffect">
                                  <p:stCondLst>
                                    <p:cond delay="250"/>
                                  </p:stCondLst>
                                  <p:childTnLst>
                                    <p:set>
                                      <p:cBhvr>
                                        <p:cTn id="10" dur="1" fill="hold">
                                          <p:stCondLst>
                                            <p:cond delay="0"/>
                                          </p:stCondLst>
                                        </p:cTn>
                                        <p:tgtEl>
                                          <p:spTgt spid="159"/>
                                        </p:tgtEl>
                                        <p:attrNameLst>
                                          <p:attrName>style.visibility</p:attrName>
                                        </p:attrNameLst>
                                      </p:cBhvr>
                                      <p:to>
                                        <p:strVal val="visible"/>
                                      </p:to>
                                    </p:set>
                                    <p:animEffect transition="in" filter="fade">
                                      <p:cBhvr>
                                        <p:cTn id="11" dur="500"/>
                                        <p:tgtEl>
                                          <p:spTgt spid="159"/>
                                        </p:tgtEl>
                                      </p:cBhvr>
                                    </p:animEffect>
                                  </p:childTnLst>
                                </p:cTn>
                              </p:par>
                              <p:par>
                                <p:cTn id="12" presetID="10" presetClass="entr" presetSubtype="0" fill="hold" grpId="0" nodeType="withEffect">
                                  <p:stCondLst>
                                    <p:cond delay="250"/>
                                  </p:stCondLst>
                                  <p:childTnLst>
                                    <p:set>
                                      <p:cBhvr>
                                        <p:cTn id="13" dur="1" fill="hold">
                                          <p:stCondLst>
                                            <p:cond delay="0"/>
                                          </p:stCondLst>
                                        </p:cTn>
                                        <p:tgtEl>
                                          <p:spTgt spid="203"/>
                                        </p:tgtEl>
                                        <p:attrNameLst>
                                          <p:attrName>style.visibility</p:attrName>
                                        </p:attrNameLst>
                                      </p:cBhvr>
                                      <p:to>
                                        <p:strVal val="visible"/>
                                      </p:to>
                                    </p:set>
                                    <p:animEffect transition="in" filter="fade">
                                      <p:cBhvr>
                                        <p:cTn id="14" dur="250"/>
                                        <p:tgtEl>
                                          <p:spTgt spid="203"/>
                                        </p:tgtEl>
                                      </p:cBhvr>
                                    </p:animEffect>
                                  </p:childTnLst>
                                </p:cTn>
                              </p:par>
                              <p:par>
                                <p:cTn id="15" presetID="42" presetClass="path" presetSubtype="0" decel="100000" fill="hold" grpId="1" nodeType="withEffect">
                                  <p:stCondLst>
                                    <p:cond delay="250"/>
                                  </p:stCondLst>
                                  <p:childTnLst>
                                    <p:animMotion origin="layout" path="M -0.01719 -0.00031 L 1.38889E-6 -2.46914E-7 " pathEditMode="relative" rAng="0" ptsTypes="AA">
                                      <p:cBhvr>
                                        <p:cTn id="16" dur="500" fill="hold"/>
                                        <p:tgtEl>
                                          <p:spTgt spid="203"/>
                                        </p:tgtEl>
                                        <p:attrNameLst>
                                          <p:attrName>ppt_x</p:attrName>
                                          <p:attrName>ppt_y</p:attrName>
                                        </p:attrNameLst>
                                      </p:cBhvr>
                                      <p:rCtr x="851" y="0"/>
                                    </p:animMotion>
                                  </p:childTnLst>
                                </p:cTn>
                              </p:par>
                              <p:par>
                                <p:cTn id="17" presetID="10" presetClass="entr" presetSubtype="0" fill="hold" grpId="0" nodeType="withEffect">
                                  <p:stCondLst>
                                    <p:cond delay="650"/>
                                  </p:stCondLst>
                                  <p:childTnLst>
                                    <p:set>
                                      <p:cBhvr>
                                        <p:cTn id="18" dur="1" fill="hold">
                                          <p:stCondLst>
                                            <p:cond delay="0"/>
                                          </p:stCondLst>
                                        </p:cTn>
                                        <p:tgtEl>
                                          <p:spTgt spid="165"/>
                                        </p:tgtEl>
                                        <p:attrNameLst>
                                          <p:attrName>style.visibility</p:attrName>
                                        </p:attrNameLst>
                                      </p:cBhvr>
                                      <p:to>
                                        <p:strVal val="visible"/>
                                      </p:to>
                                    </p:set>
                                    <p:animEffect transition="in" filter="fade">
                                      <p:cBhvr>
                                        <p:cTn id="19" dur="250"/>
                                        <p:tgtEl>
                                          <p:spTgt spid="165"/>
                                        </p:tgtEl>
                                      </p:cBhvr>
                                    </p:animEffect>
                                  </p:childTnLst>
                                </p:cTn>
                              </p:par>
                              <p:par>
                                <p:cTn id="20" presetID="42" presetClass="path" presetSubtype="0" decel="100000" fill="hold" grpId="1" nodeType="withEffect">
                                  <p:stCondLst>
                                    <p:cond delay="650"/>
                                  </p:stCondLst>
                                  <p:childTnLst>
                                    <p:animMotion origin="layout" path="M -1.94444E-6 -0.03457 L -1.94444E-6 -6.17284E-7 " pathEditMode="relative" rAng="0" ptsTypes="AA">
                                      <p:cBhvr>
                                        <p:cTn id="21" dur="500" fill="hold"/>
                                        <p:tgtEl>
                                          <p:spTgt spid="165"/>
                                        </p:tgtEl>
                                        <p:attrNameLst>
                                          <p:attrName>ppt_x</p:attrName>
                                          <p:attrName>ppt_y</p:attrName>
                                        </p:attrNameLst>
                                      </p:cBhvr>
                                      <p:rCtr x="0" y="1728"/>
                                    </p:animMotion>
                                  </p:childTnLst>
                                </p:cTn>
                              </p:par>
                              <p:par>
                                <p:cTn id="22" presetID="10" presetClass="entr" presetSubtype="0" fill="hold" grpId="0" nodeType="withEffect">
                                  <p:stCondLst>
                                    <p:cond delay="650"/>
                                  </p:stCondLst>
                                  <p:childTnLst>
                                    <p:set>
                                      <p:cBhvr>
                                        <p:cTn id="23" dur="1" fill="hold">
                                          <p:stCondLst>
                                            <p:cond delay="0"/>
                                          </p:stCondLst>
                                        </p:cTn>
                                        <p:tgtEl>
                                          <p:spTgt spid="167"/>
                                        </p:tgtEl>
                                        <p:attrNameLst>
                                          <p:attrName>style.visibility</p:attrName>
                                        </p:attrNameLst>
                                      </p:cBhvr>
                                      <p:to>
                                        <p:strVal val="visible"/>
                                      </p:to>
                                    </p:set>
                                    <p:animEffect transition="in" filter="fade">
                                      <p:cBhvr>
                                        <p:cTn id="24" dur="250"/>
                                        <p:tgtEl>
                                          <p:spTgt spid="167"/>
                                        </p:tgtEl>
                                      </p:cBhvr>
                                    </p:animEffect>
                                  </p:childTnLst>
                                </p:cTn>
                              </p:par>
                              <p:par>
                                <p:cTn id="25" presetID="42" presetClass="path" presetSubtype="0" decel="100000" fill="hold" grpId="1" nodeType="withEffect">
                                  <p:stCondLst>
                                    <p:cond delay="650"/>
                                  </p:stCondLst>
                                  <p:childTnLst>
                                    <p:animMotion origin="layout" path="M -1.94444E-6 -0.03457 L -1.94444E-6 4.5679E-6 " pathEditMode="relative" rAng="0" ptsTypes="AA">
                                      <p:cBhvr>
                                        <p:cTn id="26" dur="500" fill="hold"/>
                                        <p:tgtEl>
                                          <p:spTgt spid="167"/>
                                        </p:tgtEl>
                                        <p:attrNameLst>
                                          <p:attrName>ppt_x</p:attrName>
                                          <p:attrName>ppt_y</p:attrName>
                                        </p:attrNameLst>
                                      </p:cBhvr>
                                      <p:rCtr x="0" y="1728"/>
                                    </p:animMotion>
                                  </p:childTnLst>
                                </p:cTn>
                              </p:par>
                              <p:par>
                                <p:cTn id="27" presetID="10" presetClass="entr" presetSubtype="0" fill="hold" grpId="0" nodeType="withEffect">
                                  <p:stCondLst>
                                    <p:cond delay="650"/>
                                  </p:stCondLst>
                                  <p:childTnLst>
                                    <p:set>
                                      <p:cBhvr>
                                        <p:cTn id="28" dur="1" fill="hold">
                                          <p:stCondLst>
                                            <p:cond delay="0"/>
                                          </p:stCondLst>
                                        </p:cTn>
                                        <p:tgtEl>
                                          <p:spTgt spid="169"/>
                                        </p:tgtEl>
                                        <p:attrNameLst>
                                          <p:attrName>style.visibility</p:attrName>
                                        </p:attrNameLst>
                                      </p:cBhvr>
                                      <p:to>
                                        <p:strVal val="visible"/>
                                      </p:to>
                                    </p:set>
                                    <p:animEffect transition="in" filter="fade">
                                      <p:cBhvr>
                                        <p:cTn id="29" dur="250"/>
                                        <p:tgtEl>
                                          <p:spTgt spid="169"/>
                                        </p:tgtEl>
                                      </p:cBhvr>
                                    </p:animEffect>
                                  </p:childTnLst>
                                </p:cTn>
                              </p:par>
                              <p:par>
                                <p:cTn id="30" presetID="42" presetClass="path" presetSubtype="0" decel="100000" fill="hold" grpId="1" nodeType="withEffect">
                                  <p:stCondLst>
                                    <p:cond delay="650"/>
                                  </p:stCondLst>
                                  <p:childTnLst>
                                    <p:animMotion origin="layout" path="M -1.94444E-6 -0.03456 L -1.94444E-6 -3.58025E-6 " pathEditMode="relative" rAng="0" ptsTypes="AA">
                                      <p:cBhvr>
                                        <p:cTn id="31" dur="500" fill="hold"/>
                                        <p:tgtEl>
                                          <p:spTgt spid="169"/>
                                        </p:tgtEl>
                                        <p:attrNameLst>
                                          <p:attrName>ppt_x</p:attrName>
                                          <p:attrName>ppt_y</p:attrName>
                                        </p:attrNameLst>
                                      </p:cBhvr>
                                      <p:rCtr x="0" y="1728"/>
                                    </p:animMotion>
                                  </p:childTnLst>
                                </p:cTn>
                              </p:par>
                              <p:par>
                                <p:cTn id="32" presetID="10" presetClass="entr" presetSubtype="0" fill="hold" grpId="0" nodeType="withEffect">
                                  <p:stCondLst>
                                    <p:cond delay="650"/>
                                  </p:stCondLst>
                                  <p:childTnLst>
                                    <p:set>
                                      <p:cBhvr>
                                        <p:cTn id="33" dur="1" fill="hold">
                                          <p:stCondLst>
                                            <p:cond delay="0"/>
                                          </p:stCondLst>
                                        </p:cTn>
                                        <p:tgtEl>
                                          <p:spTgt spid="206"/>
                                        </p:tgtEl>
                                        <p:attrNameLst>
                                          <p:attrName>style.visibility</p:attrName>
                                        </p:attrNameLst>
                                      </p:cBhvr>
                                      <p:to>
                                        <p:strVal val="visible"/>
                                      </p:to>
                                    </p:set>
                                    <p:animEffect transition="in" filter="fade">
                                      <p:cBhvr>
                                        <p:cTn id="34" dur="250"/>
                                        <p:tgtEl>
                                          <p:spTgt spid="206"/>
                                        </p:tgtEl>
                                      </p:cBhvr>
                                    </p:animEffect>
                                  </p:childTnLst>
                                </p:cTn>
                              </p:par>
                              <p:par>
                                <p:cTn id="35" presetID="42" presetClass="path" presetSubtype="0" decel="100000" fill="hold" grpId="1" nodeType="withEffect">
                                  <p:stCondLst>
                                    <p:cond delay="650"/>
                                  </p:stCondLst>
                                  <p:childTnLst>
                                    <p:animMotion origin="layout" path="M 3.61111E-6 0.03889 L 3.61111E-6 -2.46914E-6 " pathEditMode="relative" rAng="0" ptsTypes="AA">
                                      <p:cBhvr>
                                        <p:cTn id="36" dur="500" fill="hold"/>
                                        <p:tgtEl>
                                          <p:spTgt spid="206"/>
                                        </p:tgtEl>
                                        <p:attrNameLst>
                                          <p:attrName>ppt_x</p:attrName>
                                          <p:attrName>ppt_y</p:attrName>
                                        </p:attrNameLst>
                                      </p:cBhvr>
                                      <p:rCtr x="0" y="-1944"/>
                                    </p:animMotion>
                                  </p:childTnLst>
                                </p:cTn>
                              </p:par>
                              <p:par>
                                <p:cTn id="37" presetID="22" presetClass="entr" presetSubtype="8" fill="hold" grpId="0" nodeType="withEffect">
                                  <p:stCondLst>
                                    <p:cond delay="650"/>
                                  </p:stCondLst>
                                  <p:childTnLst>
                                    <p:set>
                                      <p:cBhvr>
                                        <p:cTn id="38" dur="1" fill="hold">
                                          <p:stCondLst>
                                            <p:cond delay="0"/>
                                          </p:stCondLst>
                                        </p:cTn>
                                        <p:tgtEl>
                                          <p:spTgt spid="204"/>
                                        </p:tgtEl>
                                        <p:attrNameLst>
                                          <p:attrName>style.visibility</p:attrName>
                                        </p:attrNameLst>
                                      </p:cBhvr>
                                      <p:to>
                                        <p:strVal val="visible"/>
                                      </p:to>
                                    </p:set>
                                    <p:animEffect transition="in" filter="wipe(left)">
                                      <p:cBhvr>
                                        <p:cTn id="39" dur="1000"/>
                                        <p:tgtEl>
                                          <p:spTgt spid="204"/>
                                        </p:tgtEl>
                                      </p:cBhvr>
                                    </p:animEffect>
                                  </p:childTnLst>
                                </p:cTn>
                              </p:par>
                            </p:childTnLst>
                          </p:cTn>
                        </p:par>
                        <p:par>
                          <p:cTn id="40" fill="hold">
                            <p:stCondLst>
                              <p:cond delay="2150"/>
                            </p:stCondLst>
                            <p:childTnLst>
                              <p:par>
                                <p:cTn id="41" presetID="10" presetClass="entr" presetSubtype="0" fill="hold" grpId="0" nodeType="afterEffect">
                                  <p:stCondLst>
                                    <p:cond delay="0"/>
                                  </p:stCondLst>
                                  <p:childTnLst>
                                    <p:set>
                                      <p:cBhvr>
                                        <p:cTn id="42" dur="1" fill="hold">
                                          <p:stCondLst>
                                            <p:cond delay="0"/>
                                          </p:stCondLst>
                                        </p:cTn>
                                        <p:tgtEl>
                                          <p:spTgt spid="156"/>
                                        </p:tgtEl>
                                        <p:attrNameLst>
                                          <p:attrName>style.visibility</p:attrName>
                                        </p:attrNameLst>
                                      </p:cBhvr>
                                      <p:to>
                                        <p:strVal val="visible"/>
                                      </p:to>
                                    </p:set>
                                    <p:animEffect transition="in" filter="fade">
                                      <p:cBhvr>
                                        <p:cTn id="43" dur="500"/>
                                        <p:tgtEl>
                                          <p:spTgt spid="15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57"/>
                                        </p:tgtEl>
                                        <p:attrNameLst>
                                          <p:attrName>style.visibility</p:attrName>
                                        </p:attrNameLst>
                                      </p:cBhvr>
                                      <p:to>
                                        <p:strVal val="visible"/>
                                      </p:to>
                                    </p:set>
                                    <p:animEffect transition="in" filter="fade">
                                      <p:cBhvr>
                                        <p:cTn id="46" dur="500"/>
                                        <p:tgtEl>
                                          <p:spTgt spid="15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58"/>
                                        </p:tgtEl>
                                        <p:attrNameLst>
                                          <p:attrName>style.visibility</p:attrName>
                                        </p:attrNameLst>
                                      </p:cBhvr>
                                      <p:to>
                                        <p:strVal val="visible"/>
                                      </p:to>
                                    </p:set>
                                    <p:animEffect transition="in" filter="fade">
                                      <p:cBhvr>
                                        <p:cTn id="49" dur="500"/>
                                        <p:tgtEl>
                                          <p:spTgt spid="15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73"/>
                                        </p:tgtEl>
                                        <p:attrNameLst>
                                          <p:attrName>style.visibility</p:attrName>
                                        </p:attrNameLst>
                                      </p:cBhvr>
                                      <p:to>
                                        <p:strVal val="visible"/>
                                      </p:to>
                                    </p:set>
                                    <p:animEffect transition="in" filter="fade">
                                      <p:cBhvr>
                                        <p:cTn id="52" dur="500"/>
                                        <p:tgtEl>
                                          <p:spTgt spid="173"/>
                                        </p:tgtEl>
                                      </p:cBhvr>
                                    </p:animEffect>
                                  </p:childTnLst>
                                </p:cTn>
                              </p:par>
                              <p:par>
                                <p:cTn id="53" presetID="10" presetClass="entr" presetSubtype="0" fill="hold" nodeType="withEffect">
                                  <p:stCondLst>
                                    <p:cond delay="0"/>
                                  </p:stCondLst>
                                  <p:childTnLst>
                                    <p:set>
                                      <p:cBhvr>
                                        <p:cTn id="54" dur="1" fill="hold">
                                          <p:stCondLst>
                                            <p:cond delay="0"/>
                                          </p:stCondLst>
                                        </p:cTn>
                                        <p:tgtEl>
                                          <p:spTgt spid="174"/>
                                        </p:tgtEl>
                                        <p:attrNameLst>
                                          <p:attrName>style.visibility</p:attrName>
                                        </p:attrNameLst>
                                      </p:cBhvr>
                                      <p:to>
                                        <p:strVal val="visible"/>
                                      </p:to>
                                    </p:set>
                                    <p:animEffect transition="in" filter="fade">
                                      <p:cBhvr>
                                        <p:cTn id="55" dur="500"/>
                                        <p:tgtEl>
                                          <p:spTgt spid="174"/>
                                        </p:tgtEl>
                                      </p:cBhvr>
                                    </p:animEffect>
                                  </p:childTnLst>
                                </p:cTn>
                              </p:par>
                              <p:par>
                                <p:cTn id="56" presetID="10" presetClass="entr" presetSubtype="0" fill="hold" nodeType="withEffect">
                                  <p:stCondLst>
                                    <p:cond delay="0"/>
                                  </p:stCondLst>
                                  <p:childTnLst>
                                    <p:set>
                                      <p:cBhvr>
                                        <p:cTn id="57" dur="1" fill="hold">
                                          <p:stCondLst>
                                            <p:cond delay="0"/>
                                          </p:stCondLst>
                                        </p:cTn>
                                        <p:tgtEl>
                                          <p:spTgt spid="175"/>
                                        </p:tgtEl>
                                        <p:attrNameLst>
                                          <p:attrName>style.visibility</p:attrName>
                                        </p:attrNameLst>
                                      </p:cBhvr>
                                      <p:to>
                                        <p:strVal val="visible"/>
                                      </p:to>
                                    </p:set>
                                    <p:animEffect transition="in" filter="fade">
                                      <p:cBhvr>
                                        <p:cTn id="58" dur="500"/>
                                        <p:tgtEl>
                                          <p:spTgt spid="17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01"/>
                                        </p:tgtEl>
                                        <p:attrNameLst>
                                          <p:attrName>style.visibility</p:attrName>
                                        </p:attrNameLst>
                                      </p:cBhvr>
                                      <p:to>
                                        <p:strVal val="visible"/>
                                      </p:to>
                                    </p:set>
                                    <p:animEffect transition="in" filter="fade">
                                      <p:cBhvr>
                                        <p:cTn id="61" dur="500"/>
                                        <p:tgtEl>
                                          <p:spTgt spid="201"/>
                                        </p:tgtEl>
                                      </p:cBhvr>
                                    </p:animEffect>
                                  </p:childTnLst>
                                </p:cTn>
                              </p:par>
                              <p:par>
                                <p:cTn id="62" presetID="10" presetClass="entr" presetSubtype="0" fill="hold" nodeType="withEffect">
                                  <p:stCondLst>
                                    <p:cond delay="0"/>
                                  </p:stCondLst>
                                  <p:childTnLst>
                                    <p:set>
                                      <p:cBhvr>
                                        <p:cTn id="63" dur="1" fill="hold">
                                          <p:stCondLst>
                                            <p:cond delay="0"/>
                                          </p:stCondLst>
                                        </p:cTn>
                                        <p:tgtEl>
                                          <p:spTgt spid="202"/>
                                        </p:tgtEl>
                                        <p:attrNameLst>
                                          <p:attrName>style.visibility</p:attrName>
                                        </p:attrNameLst>
                                      </p:cBhvr>
                                      <p:to>
                                        <p:strVal val="visible"/>
                                      </p:to>
                                    </p:set>
                                    <p:animEffect transition="in" filter="fade">
                                      <p:cBhvr>
                                        <p:cTn id="64" dur="500"/>
                                        <p:tgtEl>
                                          <p:spTgt spid="202"/>
                                        </p:tgtEl>
                                      </p:cBhvr>
                                    </p:animEffect>
                                  </p:childTnLst>
                                </p:cTn>
                              </p:par>
                              <p:par>
                                <p:cTn id="65" presetID="10" presetClass="entr" presetSubtype="0" fill="hold" grpId="0" nodeType="withEffect">
                                  <p:stCondLst>
                                    <p:cond delay="650"/>
                                  </p:stCondLst>
                                  <p:childTnLst>
                                    <p:set>
                                      <p:cBhvr>
                                        <p:cTn id="66" dur="1" fill="hold">
                                          <p:stCondLst>
                                            <p:cond delay="0"/>
                                          </p:stCondLst>
                                        </p:cTn>
                                        <p:tgtEl>
                                          <p:spTgt spid="166"/>
                                        </p:tgtEl>
                                        <p:attrNameLst>
                                          <p:attrName>style.visibility</p:attrName>
                                        </p:attrNameLst>
                                      </p:cBhvr>
                                      <p:to>
                                        <p:strVal val="visible"/>
                                      </p:to>
                                    </p:set>
                                    <p:animEffect transition="in" filter="fade">
                                      <p:cBhvr>
                                        <p:cTn id="67" dur="250"/>
                                        <p:tgtEl>
                                          <p:spTgt spid="166"/>
                                        </p:tgtEl>
                                      </p:cBhvr>
                                    </p:animEffect>
                                  </p:childTnLst>
                                </p:cTn>
                              </p:par>
                              <p:par>
                                <p:cTn id="68" presetID="42" presetClass="path" presetSubtype="0" decel="100000" fill="hold" grpId="1" nodeType="withEffect">
                                  <p:stCondLst>
                                    <p:cond delay="650"/>
                                  </p:stCondLst>
                                  <p:childTnLst>
                                    <p:animMotion origin="layout" path="M -2.5E-6 -0.03457 L -2.5E-6 -6.17284E-7 " pathEditMode="relative" rAng="0" ptsTypes="AA">
                                      <p:cBhvr>
                                        <p:cTn id="69" dur="500" fill="hold"/>
                                        <p:tgtEl>
                                          <p:spTgt spid="166"/>
                                        </p:tgtEl>
                                        <p:attrNameLst>
                                          <p:attrName>ppt_x</p:attrName>
                                          <p:attrName>ppt_y</p:attrName>
                                        </p:attrNameLst>
                                      </p:cBhvr>
                                      <p:rCtr x="0" y="1728"/>
                                    </p:animMotion>
                                  </p:childTnLst>
                                </p:cTn>
                              </p:par>
                              <p:par>
                                <p:cTn id="70" presetID="10" presetClass="entr" presetSubtype="0" fill="hold" grpId="0" nodeType="withEffect">
                                  <p:stCondLst>
                                    <p:cond delay="650"/>
                                  </p:stCondLst>
                                  <p:childTnLst>
                                    <p:set>
                                      <p:cBhvr>
                                        <p:cTn id="71" dur="1" fill="hold">
                                          <p:stCondLst>
                                            <p:cond delay="0"/>
                                          </p:stCondLst>
                                        </p:cTn>
                                        <p:tgtEl>
                                          <p:spTgt spid="168"/>
                                        </p:tgtEl>
                                        <p:attrNameLst>
                                          <p:attrName>style.visibility</p:attrName>
                                        </p:attrNameLst>
                                      </p:cBhvr>
                                      <p:to>
                                        <p:strVal val="visible"/>
                                      </p:to>
                                    </p:set>
                                    <p:animEffect transition="in" filter="fade">
                                      <p:cBhvr>
                                        <p:cTn id="72" dur="250"/>
                                        <p:tgtEl>
                                          <p:spTgt spid="168"/>
                                        </p:tgtEl>
                                      </p:cBhvr>
                                    </p:animEffect>
                                  </p:childTnLst>
                                </p:cTn>
                              </p:par>
                              <p:par>
                                <p:cTn id="73" presetID="42" presetClass="path" presetSubtype="0" decel="100000" fill="hold" grpId="1" nodeType="withEffect">
                                  <p:stCondLst>
                                    <p:cond delay="650"/>
                                  </p:stCondLst>
                                  <p:childTnLst>
                                    <p:animMotion origin="layout" path="M -2.5E-6 -0.03457 L -2.5E-6 4.5679E-6 " pathEditMode="relative" rAng="0" ptsTypes="AA">
                                      <p:cBhvr>
                                        <p:cTn id="74" dur="500" fill="hold"/>
                                        <p:tgtEl>
                                          <p:spTgt spid="168"/>
                                        </p:tgtEl>
                                        <p:attrNameLst>
                                          <p:attrName>ppt_x</p:attrName>
                                          <p:attrName>ppt_y</p:attrName>
                                        </p:attrNameLst>
                                      </p:cBhvr>
                                      <p:rCtr x="0" y="1728"/>
                                    </p:animMotion>
                                  </p:childTnLst>
                                </p:cTn>
                              </p:par>
                              <p:par>
                                <p:cTn id="75" presetID="10" presetClass="entr" presetSubtype="0" fill="hold" grpId="0" nodeType="withEffect">
                                  <p:stCondLst>
                                    <p:cond delay="650"/>
                                  </p:stCondLst>
                                  <p:childTnLst>
                                    <p:set>
                                      <p:cBhvr>
                                        <p:cTn id="76" dur="1" fill="hold">
                                          <p:stCondLst>
                                            <p:cond delay="0"/>
                                          </p:stCondLst>
                                        </p:cTn>
                                        <p:tgtEl>
                                          <p:spTgt spid="170"/>
                                        </p:tgtEl>
                                        <p:attrNameLst>
                                          <p:attrName>style.visibility</p:attrName>
                                        </p:attrNameLst>
                                      </p:cBhvr>
                                      <p:to>
                                        <p:strVal val="visible"/>
                                      </p:to>
                                    </p:set>
                                    <p:animEffect transition="in" filter="fade">
                                      <p:cBhvr>
                                        <p:cTn id="77" dur="250"/>
                                        <p:tgtEl>
                                          <p:spTgt spid="170"/>
                                        </p:tgtEl>
                                      </p:cBhvr>
                                    </p:animEffect>
                                  </p:childTnLst>
                                </p:cTn>
                              </p:par>
                              <p:par>
                                <p:cTn id="78" presetID="42" presetClass="path" presetSubtype="0" decel="100000" fill="hold" grpId="1" nodeType="withEffect">
                                  <p:stCondLst>
                                    <p:cond delay="650"/>
                                  </p:stCondLst>
                                  <p:childTnLst>
                                    <p:animMotion origin="layout" path="M -2.5E-6 -0.03456 L -2.5E-6 -3.58025E-6 " pathEditMode="relative" rAng="0" ptsTypes="AA">
                                      <p:cBhvr>
                                        <p:cTn id="79" dur="500" fill="hold"/>
                                        <p:tgtEl>
                                          <p:spTgt spid="170"/>
                                        </p:tgtEl>
                                        <p:attrNameLst>
                                          <p:attrName>ppt_x</p:attrName>
                                          <p:attrName>ppt_y</p:attrName>
                                        </p:attrNameLst>
                                      </p:cBhvr>
                                      <p:rCtr x="0" y="1728"/>
                                    </p:animMotion>
                                  </p:childTnLst>
                                </p:cTn>
                              </p:par>
                              <p:par>
                                <p:cTn id="80" presetID="10" presetClass="entr" presetSubtype="0" fill="hold" grpId="0" nodeType="withEffect">
                                  <p:stCondLst>
                                    <p:cond delay="650"/>
                                  </p:stCondLst>
                                  <p:childTnLst>
                                    <p:set>
                                      <p:cBhvr>
                                        <p:cTn id="81" dur="1" fill="hold">
                                          <p:stCondLst>
                                            <p:cond delay="0"/>
                                          </p:stCondLst>
                                        </p:cTn>
                                        <p:tgtEl>
                                          <p:spTgt spid="171"/>
                                        </p:tgtEl>
                                        <p:attrNameLst>
                                          <p:attrName>style.visibility</p:attrName>
                                        </p:attrNameLst>
                                      </p:cBhvr>
                                      <p:to>
                                        <p:strVal val="visible"/>
                                      </p:to>
                                    </p:set>
                                    <p:animEffect transition="in" filter="fade">
                                      <p:cBhvr>
                                        <p:cTn id="82" dur="250"/>
                                        <p:tgtEl>
                                          <p:spTgt spid="171"/>
                                        </p:tgtEl>
                                      </p:cBhvr>
                                    </p:animEffect>
                                  </p:childTnLst>
                                </p:cTn>
                              </p:par>
                              <p:par>
                                <p:cTn id="83" presetID="42" presetClass="path" presetSubtype="0" decel="100000" fill="hold" grpId="1" nodeType="withEffect">
                                  <p:stCondLst>
                                    <p:cond delay="650"/>
                                  </p:stCondLst>
                                  <p:childTnLst>
                                    <p:animMotion origin="layout" path="M 3.88889E-6 0.03889 L 3.88889E-6 -4.32099E-6 " pathEditMode="relative" rAng="0" ptsTypes="AA">
                                      <p:cBhvr>
                                        <p:cTn id="84" dur="500" fill="hold"/>
                                        <p:tgtEl>
                                          <p:spTgt spid="171"/>
                                        </p:tgtEl>
                                        <p:attrNameLst>
                                          <p:attrName>ppt_x</p:attrName>
                                          <p:attrName>ppt_y</p:attrName>
                                        </p:attrNameLst>
                                      </p:cBhvr>
                                      <p:rCtr x="0" y="-1944"/>
                                    </p:animMotion>
                                  </p:childTnLst>
                                </p:cTn>
                              </p:par>
                              <p:par>
                                <p:cTn id="85" presetID="22" presetClass="entr" presetSubtype="8" fill="hold" grpId="0" nodeType="withEffect">
                                  <p:stCondLst>
                                    <p:cond delay="650"/>
                                  </p:stCondLst>
                                  <p:childTnLst>
                                    <p:set>
                                      <p:cBhvr>
                                        <p:cTn id="86" dur="1" fill="hold">
                                          <p:stCondLst>
                                            <p:cond delay="0"/>
                                          </p:stCondLst>
                                        </p:cTn>
                                        <p:tgtEl>
                                          <p:spTgt spid="205"/>
                                        </p:tgtEl>
                                        <p:attrNameLst>
                                          <p:attrName>style.visibility</p:attrName>
                                        </p:attrNameLst>
                                      </p:cBhvr>
                                      <p:to>
                                        <p:strVal val="visible"/>
                                      </p:to>
                                    </p:set>
                                    <p:animEffect transition="in" filter="wipe(left)">
                                      <p:cBhvr>
                                        <p:cTn id="87" dur="1000"/>
                                        <p:tgtEl>
                                          <p:spTgt spid="205"/>
                                        </p:tgtEl>
                                      </p:cBhvr>
                                    </p:animEffect>
                                  </p:childTnLst>
                                </p:cTn>
                              </p:par>
                              <p:par>
                                <p:cTn id="88" presetID="10" presetClass="entr" presetSubtype="0" fill="hold" grpId="0" nodeType="withEffect">
                                  <p:stCondLst>
                                    <p:cond delay="650"/>
                                  </p:stCondLst>
                                  <p:childTnLst>
                                    <p:set>
                                      <p:cBhvr>
                                        <p:cTn id="89" dur="1" fill="hold">
                                          <p:stCondLst>
                                            <p:cond delay="0"/>
                                          </p:stCondLst>
                                        </p:cTn>
                                        <p:tgtEl>
                                          <p:spTgt spid="172"/>
                                        </p:tgtEl>
                                        <p:attrNameLst>
                                          <p:attrName>style.visibility</p:attrName>
                                        </p:attrNameLst>
                                      </p:cBhvr>
                                      <p:to>
                                        <p:strVal val="visible"/>
                                      </p:to>
                                    </p:set>
                                    <p:animEffect transition="in" filter="fade">
                                      <p:cBhvr>
                                        <p:cTn id="90" dur="500"/>
                                        <p:tgtEl>
                                          <p:spTgt spid="172"/>
                                        </p:tgtEl>
                                      </p:cBhvr>
                                    </p:animEffect>
                                  </p:childTnLst>
                                </p:cTn>
                              </p:par>
                              <p:par>
                                <p:cTn id="91" presetID="6" presetClass="emph" presetSubtype="0" fill="hold" grpId="1" nodeType="withEffect">
                                  <p:stCondLst>
                                    <p:cond delay="650"/>
                                  </p:stCondLst>
                                  <p:childTnLst>
                                    <p:animScale>
                                      <p:cBhvr>
                                        <p:cTn id="92" dur="10" fill="hold"/>
                                        <p:tgtEl>
                                          <p:spTgt spid="172"/>
                                        </p:tgtEl>
                                      </p:cBhvr>
                                      <p:by x="125000" y="125000"/>
                                    </p:animScale>
                                  </p:childTnLst>
                                </p:cTn>
                              </p:par>
                              <p:par>
                                <p:cTn id="93" presetID="6" presetClass="emph" presetSubtype="0" decel="100000" fill="hold" grpId="2" nodeType="withEffect">
                                  <p:stCondLst>
                                    <p:cond delay="650"/>
                                  </p:stCondLst>
                                  <p:childTnLst>
                                    <p:animScale>
                                      <p:cBhvr>
                                        <p:cTn id="94" dur="750" fill="hold"/>
                                        <p:tgtEl>
                                          <p:spTgt spid="172"/>
                                        </p:tgtEl>
                                      </p:cBhvr>
                                      <p:by x="80000" y="80000"/>
                                    </p:animScale>
                                  </p:childTnLst>
                                </p:cTn>
                              </p:par>
                              <p:par>
                                <p:cTn id="95" presetID="10" presetClass="entr" presetSubtype="0" fill="hold" grpId="0" nodeType="withEffect">
                                  <p:stCondLst>
                                    <p:cond delay="250"/>
                                  </p:stCondLst>
                                  <p:childTnLst>
                                    <p:set>
                                      <p:cBhvr>
                                        <p:cTn id="96" dur="1" fill="hold">
                                          <p:stCondLst>
                                            <p:cond delay="0"/>
                                          </p:stCondLst>
                                        </p:cTn>
                                        <p:tgtEl>
                                          <p:spTgt spid="207"/>
                                        </p:tgtEl>
                                        <p:attrNameLst>
                                          <p:attrName>style.visibility</p:attrName>
                                        </p:attrNameLst>
                                      </p:cBhvr>
                                      <p:to>
                                        <p:strVal val="visible"/>
                                      </p:to>
                                    </p:set>
                                    <p:animEffect transition="in" filter="fade">
                                      <p:cBhvr>
                                        <p:cTn id="97" dur="250"/>
                                        <p:tgtEl>
                                          <p:spTgt spid="207"/>
                                        </p:tgtEl>
                                      </p:cBhvr>
                                    </p:animEffect>
                                  </p:childTnLst>
                                </p:cTn>
                              </p:par>
                              <p:par>
                                <p:cTn id="98" presetID="42" presetClass="path" presetSubtype="0" decel="100000" fill="hold" grpId="1" nodeType="withEffect">
                                  <p:stCondLst>
                                    <p:cond delay="250"/>
                                  </p:stCondLst>
                                  <p:childTnLst>
                                    <p:animMotion origin="layout" path="M -0.01719 -0.00031 L 0 2.09877E-6 " pathEditMode="relative" rAng="0" ptsTypes="AA">
                                      <p:cBhvr>
                                        <p:cTn id="99" dur="500" fill="hold"/>
                                        <p:tgtEl>
                                          <p:spTgt spid="207"/>
                                        </p:tgtEl>
                                        <p:attrNameLst>
                                          <p:attrName>ppt_x</p:attrName>
                                          <p:attrName>ppt_y</p:attrName>
                                        </p:attrNameLst>
                                      </p:cBhvr>
                                      <p:rCtr x="851" y="0"/>
                                    </p:animMotion>
                                  </p:childTnLst>
                                </p:cTn>
                              </p:par>
                              <p:par>
                                <p:cTn id="100" presetID="10" presetClass="entr" presetSubtype="0" fill="hold" grpId="0" nodeType="withEffect">
                                  <p:stCondLst>
                                    <p:cond delay="0"/>
                                  </p:stCondLst>
                                  <p:childTnLst>
                                    <p:set>
                                      <p:cBhvr>
                                        <p:cTn id="101" dur="1" fill="hold">
                                          <p:stCondLst>
                                            <p:cond delay="0"/>
                                          </p:stCondLst>
                                        </p:cTn>
                                        <p:tgtEl>
                                          <p:spTgt spid="208"/>
                                        </p:tgtEl>
                                        <p:attrNameLst>
                                          <p:attrName>style.visibility</p:attrName>
                                        </p:attrNameLst>
                                      </p:cBhvr>
                                      <p:to>
                                        <p:strVal val="visible"/>
                                      </p:to>
                                    </p:set>
                                    <p:animEffect transition="in" filter="fade">
                                      <p:cBhvr>
                                        <p:cTn id="102" dur="500"/>
                                        <p:tgtEl>
                                          <p:spTgt spid="208"/>
                                        </p:tgtEl>
                                      </p:cBhvr>
                                    </p:animEffect>
                                  </p:childTnLst>
                                </p:cTn>
                              </p:par>
                              <p:par>
                                <p:cTn id="103" presetID="10" presetClass="entr" presetSubtype="0" fill="hold" grpId="0" nodeType="withEffect">
                                  <p:stCondLst>
                                    <p:cond delay="0"/>
                                  </p:stCondLst>
                                  <p:childTnLst>
                                    <p:set>
                                      <p:cBhvr>
                                        <p:cTn id="104" dur="1" fill="hold">
                                          <p:stCondLst>
                                            <p:cond delay="0"/>
                                          </p:stCondLst>
                                        </p:cTn>
                                        <p:tgtEl>
                                          <p:spTgt spid="209"/>
                                        </p:tgtEl>
                                        <p:attrNameLst>
                                          <p:attrName>style.visibility</p:attrName>
                                        </p:attrNameLst>
                                      </p:cBhvr>
                                      <p:to>
                                        <p:strVal val="visible"/>
                                      </p:to>
                                    </p:set>
                                    <p:animEffect transition="in" filter="fade">
                                      <p:cBhvr>
                                        <p:cTn id="105" dur="500"/>
                                        <p:tgtEl>
                                          <p:spTgt spid="209"/>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210"/>
                                        </p:tgtEl>
                                        <p:attrNameLst>
                                          <p:attrName>style.visibility</p:attrName>
                                        </p:attrNameLst>
                                      </p:cBhvr>
                                      <p:to>
                                        <p:strVal val="visible"/>
                                      </p:to>
                                    </p:set>
                                    <p:animEffect transition="in" filter="fade">
                                      <p:cBhvr>
                                        <p:cTn id="108"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6" grpId="0"/>
      <p:bldP spid="157" grpId="0"/>
      <p:bldP spid="158" grpId="0"/>
      <p:bldP spid="165" grpId="0"/>
      <p:bldP spid="165" grpId="1"/>
      <p:bldP spid="166" grpId="0"/>
      <p:bldP spid="166" grpId="1"/>
      <p:bldP spid="167" grpId="0" animBg="1"/>
      <p:bldP spid="167" grpId="1" animBg="1"/>
      <p:bldP spid="168" grpId="0" animBg="1"/>
      <p:bldP spid="168" grpId="1" animBg="1"/>
      <p:bldP spid="169" grpId="0" animBg="1"/>
      <p:bldP spid="169" grpId="1" animBg="1"/>
      <p:bldP spid="170" grpId="0" animBg="1"/>
      <p:bldP spid="170" grpId="1" animBg="1"/>
      <p:bldP spid="171" grpId="0"/>
      <p:bldP spid="171" grpId="1"/>
      <p:bldP spid="172" grpId="0"/>
      <p:bldP spid="172" grpId="1"/>
      <p:bldP spid="172" grpId="2"/>
      <p:bldP spid="173" grpId="0"/>
      <p:bldP spid="201" grpId="0" animBg="1"/>
      <p:bldP spid="203" grpId="0" animBg="1"/>
      <p:bldP spid="203" grpId="1" animBg="1"/>
      <p:bldP spid="204" grpId="0" animBg="1"/>
      <p:bldP spid="205" grpId="0" animBg="1"/>
      <p:bldP spid="206" grpId="0"/>
      <p:bldP spid="206" grpId="1"/>
      <p:bldP spid="207" grpId="0" animBg="1"/>
      <p:bldP spid="207" grpId="1" animBg="1"/>
      <p:bldP spid="208" grpId="0" animBg="1"/>
      <p:bldP spid="209" grpId="0" animBg="1"/>
      <p:bldP spid="210"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9">
            <a:extLst>
              <a:ext uri="{FF2B5EF4-FFF2-40B4-BE49-F238E27FC236}">
                <a16:creationId xmlns:a16="http://schemas.microsoft.com/office/drawing/2014/main" id="{9EB80E1D-0709-6064-C396-AADFA8217773}"/>
              </a:ext>
            </a:extLst>
          </p:cNvPr>
          <p:cNvSpPr txBox="1">
            <a:spLocks/>
          </p:cNvSpPr>
          <p:nvPr/>
        </p:nvSpPr>
        <p:spPr>
          <a:xfrm>
            <a:off x="314409" y="116931"/>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Betazellfunktion in den frühen T1D-Stadien:	 Glukose- und C-Peptid-Profile</a:t>
            </a:r>
            <a:r>
              <a:rPr lang="de-DE" sz="2000" b="1" baseline="30000">
                <a:solidFill>
                  <a:srgbClr val="7030A0"/>
                </a:solidFill>
                <a:latin typeface="+mj-lt"/>
              </a:rPr>
              <a:t>1</a:t>
            </a:r>
          </a:p>
        </p:txBody>
      </p:sp>
      <p:sp>
        <p:nvSpPr>
          <p:cNvPr id="2" name="Rechteck: abgerundete Ecken 1">
            <a:extLst>
              <a:ext uri="{FF2B5EF4-FFF2-40B4-BE49-F238E27FC236}">
                <a16:creationId xmlns:a16="http://schemas.microsoft.com/office/drawing/2014/main" id="{0C8687B9-DDAF-5B4E-561B-282EE56EBDCA}"/>
              </a:ext>
            </a:extLst>
          </p:cNvPr>
          <p:cNvSpPr/>
          <p:nvPr/>
        </p:nvSpPr>
        <p:spPr>
          <a:xfrm>
            <a:off x="6060125" y="797224"/>
            <a:ext cx="2745630" cy="3992723"/>
          </a:xfrm>
          <a:prstGeom prst="roundRect">
            <a:avLst>
              <a:gd name="adj" fmla="val 5497"/>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72000" rIns="72000" rtlCol="0" anchor="ctr"/>
          <a:lstStyle/>
          <a:p>
            <a:pPr marL="177800" indent="-177800">
              <a:spcBef>
                <a:spcPts val="1200"/>
              </a:spcBef>
              <a:buClr>
                <a:schemeClr val="accent2"/>
              </a:buClr>
              <a:buSzPct val="120000"/>
              <a:buFont typeface="Arial" panose="020B0604020202020204" pitchFamily="34" charset="0"/>
              <a:buChar char="•"/>
            </a:pPr>
            <a:r>
              <a:rPr lang="de-DE" sz="1000">
                <a:solidFill>
                  <a:schemeClr val="bg1"/>
                </a:solidFill>
              </a:rPr>
              <a:t>In der gesunden Betazelle tritt nach einem Glukosereiz eine rasche erste Phase der Insulinsekretion auf, gefolgt von einer zweiten Phase.</a:t>
            </a:r>
            <a:endParaRPr lang="de-DE" sz="1000" baseline="30000">
              <a:solidFill>
                <a:schemeClr val="bg1"/>
              </a:solidFill>
            </a:endParaRPr>
          </a:p>
          <a:p>
            <a:pPr marL="177800" indent="-177800">
              <a:spcBef>
                <a:spcPts val="1200"/>
              </a:spcBef>
              <a:buClr>
                <a:schemeClr val="accent2"/>
              </a:buClr>
              <a:buSzPct val="120000"/>
              <a:buFont typeface="Arial" panose="020B0604020202020204" pitchFamily="34" charset="0"/>
              <a:buChar char="•"/>
            </a:pPr>
            <a:r>
              <a:rPr lang="de-DE" sz="1000">
                <a:solidFill>
                  <a:schemeClr val="bg1"/>
                </a:solidFill>
              </a:rPr>
              <a:t>In Stadium 1 geht die erste Phase der Insulinantwort verloren, kompensiert durch vermehrte Insulinausschüttung (C-Peptid </a:t>
            </a:r>
            <a:r>
              <a:rPr lang="de-DE" sz="1000">
                <a:solidFill>
                  <a:schemeClr val="bg1"/>
                </a:solidFill>
                <a:sym typeface="Wingdings" panose="05000000000000000000" pitchFamily="2" charset="2"/>
              </a:rPr>
              <a:t>)  </a:t>
            </a:r>
            <a:r>
              <a:rPr lang="de-DE" sz="1000">
                <a:solidFill>
                  <a:schemeClr val="bg1"/>
                </a:solidFill>
              </a:rPr>
              <a:t>in der zweiten Phase.</a:t>
            </a:r>
          </a:p>
          <a:p>
            <a:pPr marL="177800" indent="-177800">
              <a:spcBef>
                <a:spcPts val="1200"/>
              </a:spcBef>
              <a:buClr>
                <a:schemeClr val="accent2"/>
              </a:buClr>
              <a:buSzPct val="120000"/>
              <a:buFont typeface="Arial" panose="020B0604020202020204" pitchFamily="34" charset="0"/>
              <a:buChar char="•"/>
            </a:pPr>
            <a:r>
              <a:rPr lang="de-DE" sz="1000">
                <a:solidFill>
                  <a:schemeClr val="bg1"/>
                </a:solidFill>
              </a:rPr>
              <a:t>In Stadium 2 verringert sich die     C-Peptidausschüttung, so dass keine Kompensation mehr möglich ist (</a:t>
            </a:r>
            <a:r>
              <a:rPr lang="de-DE" sz="1000" err="1">
                <a:solidFill>
                  <a:schemeClr val="bg1"/>
                </a:solidFill>
              </a:rPr>
              <a:t>Dysglykämie</a:t>
            </a:r>
            <a:r>
              <a:rPr lang="de-DE" sz="1000">
                <a:solidFill>
                  <a:schemeClr val="bg1"/>
                </a:solidFill>
              </a:rPr>
              <a:t>) und sich die Zeit bis zum Glukose- und C-Peptid-Peak verlängert.</a:t>
            </a:r>
          </a:p>
          <a:p>
            <a:pPr marL="177800" indent="-177800">
              <a:spcBef>
                <a:spcPts val="1200"/>
              </a:spcBef>
              <a:buClr>
                <a:schemeClr val="accent2"/>
              </a:buClr>
              <a:buSzPct val="120000"/>
              <a:buFont typeface="Arial" panose="020B0604020202020204" pitchFamily="34" charset="0"/>
              <a:buChar char="•"/>
            </a:pPr>
            <a:r>
              <a:rPr lang="de-DE" sz="1000">
                <a:solidFill>
                  <a:schemeClr val="bg1"/>
                </a:solidFill>
              </a:rPr>
              <a:t>Serokonversion zu multiplen </a:t>
            </a:r>
            <a:r>
              <a:rPr lang="de-DE" sz="1000" err="1">
                <a:solidFill>
                  <a:schemeClr val="bg1"/>
                </a:solidFill>
              </a:rPr>
              <a:t>IAk</a:t>
            </a:r>
            <a:r>
              <a:rPr lang="de-DE" sz="1000">
                <a:solidFill>
                  <a:schemeClr val="bg1"/>
                </a:solidFill>
              </a:rPr>
              <a:t> findet insbesondere parallel zu den transienten Phasen reduzierter Insulinsensitivität </a:t>
            </a:r>
            <a:r>
              <a:rPr lang="de-DE" sz="1000" b="1">
                <a:solidFill>
                  <a:schemeClr val="bg1"/>
                </a:solidFill>
              </a:rPr>
              <a:t>im Alter von     2 Jahren </a:t>
            </a:r>
            <a:r>
              <a:rPr lang="de-DE" sz="1000">
                <a:solidFill>
                  <a:schemeClr val="bg1"/>
                </a:solidFill>
              </a:rPr>
              <a:t>und </a:t>
            </a:r>
            <a:r>
              <a:rPr lang="de-DE" sz="1000" b="1">
                <a:solidFill>
                  <a:schemeClr val="bg1"/>
                </a:solidFill>
              </a:rPr>
              <a:t>nach dem Alter  von 10 Jahren </a:t>
            </a:r>
            <a:r>
              <a:rPr lang="de-DE" sz="1000">
                <a:solidFill>
                  <a:schemeClr val="bg1"/>
                </a:solidFill>
              </a:rPr>
              <a:t>durch Hormon-veränderungen statt</a:t>
            </a:r>
          </a:p>
        </p:txBody>
      </p:sp>
      <p:sp>
        <p:nvSpPr>
          <p:cNvPr id="7" name="TextBox 3037">
            <a:extLst>
              <a:ext uri="{FF2B5EF4-FFF2-40B4-BE49-F238E27FC236}">
                <a16:creationId xmlns:a16="http://schemas.microsoft.com/office/drawing/2014/main" id="{78D4EB4A-8D0C-8B5F-9D97-E59CA00FC621}"/>
              </a:ext>
            </a:extLst>
          </p:cNvPr>
          <p:cNvSpPr txBox="1"/>
          <p:nvPr/>
        </p:nvSpPr>
        <p:spPr>
          <a:xfrm>
            <a:off x="314409" y="4848387"/>
            <a:ext cx="8660399" cy="276999"/>
          </a:xfrm>
          <a:prstGeom prst="rect">
            <a:avLst/>
          </a:prstGeom>
          <a:noFill/>
        </p:spPr>
        <p:txBody>
          <a:bodyPr wrap="square" rtlCol="0" anchor="b">
            <a:spAutoFit/>
          </a:bodyPr>
          <a:lstStyle/>
          <a:p>
            <a:pPr defTabSz="685766">
              <a:buClr>
                <a:srgbClr val="2F4B95"/>
              </a:buClr>
              <a:defRPr/>
            </a:pPr>
            <a:r>
              <a:rPr lang="de-DE" sz="600">
                <a:solidFill>
                  <a:srgbClr val="404040"/>
                </a:solidFill>
                <a:ea typeface="Arial"/>
                <a:cs typeface="Arial"/>
              </a:rPr>
              <a:t>Abbildung modifiziert nach </a:t>
            </a:r>
            <a:r>
              <a:rPr lang="de-DE" sz="600" err="1">
                <a:solidFill>
                  <a:srgbClr val="404040"/>
                </a:solidFill>
                <a:ea typeface="Arial"/>
                <a:cs typeface="Arial"/>
              </a:rPr>
              <a:t>Galderisi</a:t>
            </a:r>
            <a:r>
              <a:rPr lang="de-DE" sz="600">
                <a:solidFill>
                  <a:srgbClr val="404040"/>
                </a:solidFill>
                <a:ea typeface="Arial"/>
                <a:cs typeface="Arial"/>
              </a:rPr>
              <a:t> A 2023</a:t>
            </a:r>
            <a:r>
              <a:rPr lang="de-DE" sz="600" baseline="30000">
                <a:solidFill>
                  <a:srgbClr val="404040"/>
                </a:solidFill>
                <a:ea typeface="Arial"/>
                <a:cs typeface="Arial"/>
              </a:rPr>
              <a:t>1</a:t>
            </a:r>
            <a:r>
              <a:rPr lang="de-DE" sz="600">
                <a:solidFill>
                  <a:srgbClr val="404040"/>
                </a:solidFill>
                <a:ea typeface="Arial"/>
                <a:cs typeface="Arial"/>
              </a:rPr>
              <a:t>. </a:t>
            </a:r>
            <a:r>
              <a:rPr lang="de" sz="600">
                <a:solidFill>
                  <a:srgbClr val="404040"/>
                </a:solidFill>
                <a:ea typeface="Arial"/>
                <a:cs typeface="Arial"/>
              </a:rPr>
              <a:t>IAk: Inselautoantikörper.</a:t>
            </a:r>
          </a:p>
          <a:p>
            <a:pPr defTabSz="685766">
              <a:buClr>
                <a:srgbClr val="2F4B95"/>
              </a:buClr>
              <a:defRPr/>
            </a:pPr>
            <a:r>
              <a:rPr lang="de" sz="600" b="1">
                <a:solidFill>
                  <a:srgbClr val="404040"/>
                </a:solidFill>
                <a:ea typeface="Arial"/>
                <a:cs typeface="Arial"/>
              </a:rPr>
              <a:t>1. </a:t>
            </a:r>
            <a:r>
              <a:rPr lang="de" sz="600">
                <a:solidFill>
                  <a:srgbClr val="404040"/>
                </a:solidFill>
                <a:ea typeface="Arial"/>
                <a:cs typeface="Arial"/>
              </a:rPr>
              <a:t>Galderisi A </a:t>
            </a:r>
            <a:r>
              <a:rPr lang="de" sz="600" i="1">
                <a:solidFill>
                  <a:srgbClr val="404040"/>
                </a:solidFill>
                <a:ea typeface="Arial"/>
                <a:cs typeface="Arial"/>
              </a:rPr>
              <a:t>et al. Diabetologia</a:t>
            </a:r>
            <a:r>
              <a:rPr lang="de" sz="600">
                <a:solidFill>
                  <a:srgbClr val="404040"/>
                </a:solidFill>
                <a:ea typeface="Arial"/>
                <a:cs typeface="Arial"/>
              </a:rPr>
              <a:t> </a:t>
            </a:r>
            <a:r>
              <a:rPr lang="de-DE" sz="600">
                <a:solidFill>
                  <a:srgbClr val="404040"/>
                </a:solidFill>
                <a:ea typeface="Arial"/>
                <a:cs typeface="Arial"/>
              </a:rPr>
              <a:t>2023; 66: 2189–99. </a:t>
            </a:r>
            <a:r>
              <a:rPr lang="de-DE" sz="600" b="1">
                <a:solidFill>
                  <a:srgbClr val="404040"/>
                </a:solidFill>
                <a:ea typeface="Arial"/>
                <a:cs typeface="Arial"/>
              </a:rPr>
              <a:t>2.</a:t>
            </a:r>
            <a:r>
              <a:rPr lang="de-DE" sz="600">
                <a:solidFill>
                  <a:srgbClr val="404040"/>
                </a:solidFill>
                <a:ea typeface="Arial"/>
                <a:cs typeface="Arial"/>
              </a:rPr>
              <a:t> American Diabetes </a:t>
            </a:r>
            <a:r>
              <a:rPr lang="de-DE" sz="600" err="1">
                <a:solidFill>
                  <a:srgbClr val="404040"/>
                </a:solidFill>
                <a:ea typeface="Arial"/>
                <a:cs typeface="Arial"/>
              </a:rPr>
              <a:t>Association</a:t>
            </a:r>
            <a:r>
              <a:rPr lang="de-DE" sz="600">
                <a:solidFill>
                  <a:srgbClr val="404040"/>
                </a:solidFill>
                <a:ea typeface="Arial"/>
                <a:cs typeface="Arial"/>
              </a:rPr>
              <a:t> Professional Practice Committee. </a:t>
            </a:r>
            <a:r>
              <a:rPr lang="de-DE" sz="600" i="1">
                <a:solidFill>
                  <a:srgbClr val="404040"/>
                </a:solidFill>
                <a:ea typeface="Arial"/>
                <a:cs typeface="Arial"/>
              </a:rPr>
              <a:t>Diabetes Care </a:t>
            </a:r>
            <a:r>
              <a:rPr lang="de-DE" sz="600">
                <a:solidFill>
                  <a:srgbClr val="404040"/>
                </a:solidFill>
                <a:ea typeface="Arial"/>
                <a:cs typeface="Arial"/>
              </a:rPr>
              <a:t>2026; 49 (</a:t>
            </a:r>
            <a:r>
              <a:rPr lang="de-DE" sz="600" err="1">
                <a:solidFill>
                  <a:srgbClr val="404040"/>
                </a:solidFill>
                <a:ea typeface="Arial"/>
                <a:cs typeface="Arial"/>
              </a:rPr>
              <a:t>Suppl</a:t>
            </a:r>
            <a:r>
              <a:rPr lang="de-DE" sz="600">
                <a:solidFill>
                  <a:srgbClr val="404040"/>
                </a:solidFill>
                <a:ea typeface="Arial"/>
                <a:cs typeface="Arial"/>
              </a:rPr>
              <a:t>. 1): S27–S49. </a:t>
            </a:r>
            <a:endParaRPr lang="en-US" sz="600">
              <a:solidFill>
                <a:srgbClr val="404040"/>
              </a:solidFill>
            </a:endParaRPr>
          </a:p>
        </p:txBody>
      </p:sp>
      <p:grpSp>
        <p:nvGrpSpPr>
          <p:cNvPr id="26" name="Gruppieren 25">
            <a:extLst>
              <a:ext uri="{FF2B5EF4-FFF2-40B4-BE49-F238E27FC236}">
                <a16:creationId xmlns:a16="http://schemas.microsoft.com/office/drawing/2014/main" id="{03A2F116-8EC4-3CF9-8873-826376E3098A}"/>
              </a:ext>
            </a:extLst>
          </p:cNvPr>
          <p:cNvGrpSpPr/>
          <p:nvPr/>
        </p:nvGrpSpPr>
        <p:grpSpPr>
          <a:xfrm>
            <a:off x="510378" y="961075"/>
            <a:ext cx="5495199" cy="3674054"/>
            <a:chOff x="448964" y="1005319"/>
            <a:chExt cx="5495199" cy="3674054"/>
          </a:xfrm>
        </p:grpSpPr>
        <p:pic>
          <p:nvPicPr>
            <p:cNvPr id="3" name="Grafik 2" descr="Ein Bild, das Text, Diagramm, Reihe, Schrift enthält.&#10;&#10;Automatisch generierte Beschreibung">
              <a:extLst>
                <a:ext uri="{FF2B5EF4-FFF2-40B4-BE49-F238E27FC236}">
                  <a16:creationId xmlns:a16="http://schemas.microsoft.com/office/drawing/2014/main" id="{417F0292-507D-F27C-A195-3C872EDF011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8964" y="1005319"/>
              <a:ext cx="5495199" cy="3674054"/>
            </a:xfrm>
            <a:prstGeom prst="rect">
              <a:avLst/>
            </a:prstGeom>
          </p:spPr>
        </p:pic>
        <p:sp>
          <p:nvSpPr>
            <p:cNvPr id="5" name="Textfeld 4">
              <a:extLst>
                <a:ext uri="{FF2B5EF4-FFF2-40B4-BE49-F238E27FC236}">
                  <a16:creationId xmlns:a16="http://schemas.microsoft.com/office/drawing/2014/main" id="{77E0E461-F8DB-826D-B97B-A9FD5DF789A2}"/>
                </a:ext>
              </a:extLst>
            </p:cNvPr>
            <p:cNvSpPr txBox="1"/>
            <p:nvPr/>
          </p:nvSpPr>
          <p:spPr>
            <a:xfrm>
              <a:off x="638110" y="1147166"/>
              <a:ext cx="1077539" cy="207749"/>
            </a:xfrm>
            <a:prstGeom prst="rect">
              <a:avLst/>
            </a:prstGeom>
            <a:solidFill>
              <a:srgbClr val="98CA8B"/>
            </a:solidFill>
          </p:spPr>
          <p:txBody>
            <a:bodyPr wrap="none" rtlCol="0" anchor="ctr">
              <a:spAutoFit/>
            </a:bodyPr>
            <a:lstStyle/>
            <a:p>
              <a:pPr algn="ctr"/>
              <a:r>
                <a:rPr lang="de-DE" sz="750">
                  <a:solidFill>
                    <a:srgbClr val="404040"/>
                  </a:solidFill>
                </a:rPr>
                <a:t>Gesunde Betazelle</a:t>
              </a:r>
            </a:p>
          </p:txBody>
        </p:sp>
        <p:sp>
          <p:nvSpPr>
            <p:cNvPr id="6" name="Textfeld 5">
              <a:extLst>
                <a:ext uri="{FF2B5EF4-FFF2-40B4-BE49-F238E27FC236}">
                  <a16:creationId xmlns:a16="http://schemas.microsoft.com/office/drawing/2014/main" id="{0A72D69A-E345-B06A-1299-5C0E2AF811A4}"/>
                </a:ext>
              </a:extLst>
            </p:cNvPr>
            <p:cNvSpPr txBox="1"/>
            <p:nvPr/>
          </p:nvSpPr>
          <p:spPr>
            <a:xfrm>
              <a:off x="2068757" y="1026100"/>
              <a:ext cx="1103187" cy="438582"/>
            </a:xfrm>
            <a:prstGeom prst="rect">
              <a:avLst/>
            </a:prstGeom>
            <a:gradFill flip="none" rotWithShape="1">
              <a:gsLst>
                <a:gs pos="0">
                  <a:srgbClr val="F9DCD8"/>
                </a:gs>
                <a:gs pos="33000">
                  <a:srgbClr val="F8D4CF"/>
                </a:gs>
                <a:gs pos="70000">
                  <a:srgbClr val="F5C7C0"/>
                </a:gs>
                <a:gs pos="100000">
                  <a:srgbClr val="F5C0B9"/>
                </a:gs>
              </a:gsLst>
              <a:lin ang="0" scaled="1"/>
              <a:tileRect/>
            </a:gradFill>
          </p:spPr>
          <p:txBody>
            <a:bodyPr wrap="none" rtlCol="0" anchor="ctr">
              <a:spAutoFit/>
            </a:bodyPr>
            <a:lstStyle/>
            <a:p>
              <a:r>
                <a:rPr lang="de-DE" sz="750" b="1">
                  <a:solidFill>
                    <a:srgbClr val="404040"/>
                  </a:solidFill>
                </a:rPr>
                <a:t>Stadium 1</a:t>
              </a:r>
            </a:p>
            <a:p>
              <a:r>
                <a:rPr lang="de-DE" sz="750">
                  <a:solidFill>
                    <a:srgbClr val="404040"/>
                  </a:solidFill>
                </a:rPr>
                <a:t>≥ 2 </a:t>
              </a:r>
              <a:r>
                <a:rPr lang="de-DE" sz="750" err="1">
                  <a:solidFill>
                    <a:srgbClr val="404040"/>
                  </a:solidFill>
                </a:rPr>
                <a:t>IAk</a:t>
              </a:r>
              <a:endParaRPr lang="de-DE" sz="750">
                <a:solidFill>
                  <a:srgbClr val="404040"/>
                </a:solidFill>
              </a:endParaRPr>
            </a:p>
            <a:p>
              <a:r>
                <a:rPr lang="de-DE" sz="750">
                  <a:solidFill>
                    <a:srgbClr val="404040"/>
                  </a:solidFill>
                </a:rPr>
                <a:t>Keine </a:t>
              </a:r>
              <a:r>
                <a:rPr lang="de-DE" sz="750" err="1">
                  <a:solidFill>
                    <a:srgbClr val="404040"/>
                  </a:solidFill>
                </a:rPr>
                <a:t>Dysglykämie</a:t>
              </a:r>
              <a:endParaRPr lang="de-DE" sz="750">
                <a:solidFill>
                  <a:srgbClr val="404040"/>
                </a:solidFill>
              </a:endParaRPr>
            </a:p>
          </p:txBody>
        </p:sp>
        <p:sp>
          <p:nvSpPr>
            <p:cNvPr id="8" name="Textfeld 7">
              <a:extLst>
                <a:ext uri="{FF2B5EF4-FFF2-40B4-BE49-F238E27FC236}">
                  <a16:creationId xmlns:a16="http://schemas.microsoft.com/office/drawing/2014/main" id="{2D565965-865D-7EDB-1526-4AF4D8DDBDFC}"/>
                </a:ext>
              </a:extLst>
            </p:cNvPr>
            <p:cNvSpPr txBox="1"/>
            <p:nvPr/>
          </p:nvSpPr>
          <p:spPr>
            <a:xfrm>
              <a:off x="3497344" y="1026100"/>
              <a:ext cx="800219" cy="438582"/>
            </a:xfrm>
            <a:prstGeom prst="rect">
              <a:avLst/>
            </a:prstGeom>
            <a:gradFill>
              <a:gsLst>
                <a:gs pos="0">
                  <a:srgbClr val="F3B7AF"/>
                </a:gs>
                <a:gs pos="33000">
                  <a:srgbClr val="F1AEA7"/>
                </a:gs>
                <a:gs pos="70000">
                  <a:srgbClr val="F0A49E"/>
                </a:gs>
                <a:gs pos="100000">
                  <a:srgbClr val="ED9B96"/>
                </a:gs>
              </a:gsLst>
              <a:lin ang="0" scaled="1"/>
            </a:gradFill>
          </p:spPr>
          <p:txBody>
            <a:bodyPr wrap="none" rtlCol="0" anchor="ctr">
              <a:spAutoFit/>
            </a:bodyPr>
            <a:lstStyle/>
            <a:p>
              <a:r>
                <a:rPr lang="de-DE" sz="750" b="1">
                  <a:solidFill>
                    <a:srgbClr val="404040"/>
                  </a:solidFill>
                </a:rPr>
                <a:t>Stadium 2</a:t>
              </a:r>
            </a:p>
            <a:p>
              <a:r>
                <a:rPr lang="de-DE" sz="750">
                  <a:solidFill>
                    <a:srgbClr val="404040"/>
                  </a:solidFill>
                </a:rPr>
                <a:t>≥ 2 </a:t>
              </a:r>
              <a:r>
                <a:rPr lang="de-DE" sz="750" err="1">
                  <a:solidFill>
                    <a:srgbClr val="404040"/>
                  </a:solidFill>
                </a:rPr>
                <a:t>IAk</a:t>
              </a:r>
              <a:endParaRPr lang="de-DE" sz="750">
                <a:solidFill>
                  <a:srgbClr val="404040"/>
                </a:solidFill>
              </a:endParaRPr>
            </a:p>
            <a:p>
              <a:r>
                <a:rPr lang="de-DE" sz="750" err="1">
                  <a:solidFill>
                    <a:srgbClr val="404040"/>
                  </a:solidFill>
                </a:rPr>
                <a:t>Dysglykämie</a:t>
              </a:r>
              <a:endParaRPr lang="de-DE" sz="750">
                <a:solidFill>
                  <a:srgbClr val="404040"/>
                </a:solidFill>
              </a:endParaRPr>
            </a:p>
          </p:txBody>
        </p:sp>
        <p:sp>
          <p:nvSpPr>
            <p:cNvPr id="10" name="Textfeld 9">
              <a:extLst>
                <a:ext uri="{FF2B5EF4-FFF2-40B4-BE49-F238E27FC236}">
                  <a16:creationId xmlns:a16="http://schemas.microsoft.com/office/drawing/2014/main" id="{7EF8FADA-F275-0416-4FC3-4A59ADCDDC75}"/>
                </a:ext>
              </a:extLst>
            </p:cNvPr>
            <p:cNvSpPr txBox="1"/>
            <p:nvPr/>
          </p:nvSpPr>
          <p:spPr>
            <a:xfrm>
              <a:off x="4839512" y="1026100"/>
              <a:ext cx="734496" cy="438582"/>
            </a:xfrm>
            <a:prstGeom prst="rect">
              <a:avLst/>
            </a:prstGeom>
            <a:gradFill>
              <a:gsLst>
                <a:gs pos="0">
                  <a:srgbClr val="EA8C89"/>
                </a:gs>
                <a:gs pos="33000">
                  <a:srgbClr val="E88480"/>
                </a:gs>
                <a:gs pos="70000">
                  <a:srgbClr val="E67A78"/>
                </a:gs>
                <a:gs pos="100000">
                  <a:srgbClr val="E47371"/>
                </a:gs>
              </a:gsLst>
              <a:lin ang="0" scaled="1"/>
            </a:gradFill>
          </p:spPr>
          <p:txBody>
            <a:bodyPr wrap="none" rtlCol="0" anchor="ctr">
              <a:spAutoFit/>
            </a:bodyPr>
            <a:lstStyle/>
            <a:p>
              <a:r>
                <a:rPr lang="de-DE" sz="750" b="1">
                  <a:solidFill>
                    <a:srgbClr val="404040"/>
                  </a:solidFill>
                </a:rPr>
                <a:t>Stadium 3</a:t>
              </a:r>
            </a:p>
            <a:p>
              <a:r>
                <a:rPr lang="de-DE" sz="750">
                  <a:solidFill>
                    <a:srgbClr val="404040"/>
                  </a:solidFill>
                </a:rPr>
                <a:t>≥ 1 IAk</a:t>
              </a:r>
              <a:r>
                <a:rPr lang="de-DE" sz="750" baseline="30000">
                  <a:solidFill>
                    <a:srgbClr val="404040"/>
                  </a:solidFill>
                </a:rPr>
                <a:t>2</a:t>
              </a:r>
            </a:p>
            <a:p>
              <a:r>
                <a:rPr lang="de-DE" sz="750">
                  <a:solidFill>
                    <a:srgbClr val="404040"/>
                  </a:solidFill>
                </a:rPr>
                <a:t>Diabetes</a:t>
              </a:r>
            </a:p>
          </p:txBody>
        </p:sp>
        <p:sp>
          <p:nvSpPr>
            <p:cNvPr id="11" name="Textfeld 10">
              <a:extLst>
                <a:ext uri="{FF2B5EF4-FFF2-40B4-BE49-F238E27FC236}">
                  <a16:creationId xmlns:a16="http://schemas.microsoft.com/office/drawing/2014/main" id="{68819878-5E9C-C922-E80C-A75E677BE133}"/>
                </a:ext>
              </a:extLst>
            </p:cNvPr>
            <p:cNvSpPr txBox="1"/>
            <p:nvPr/>
          </p:nvSpPr>
          <p:spPr>
            <a:xfrm>
              <a:off x="456052" y="3952439"/>
              <a:ext cx="1394013" cy="528006"/>
            </a:xfrm>
            <a:prstGeom prst="rect">
              <a:avLst/>
            </a:prstGeom>
            <a:solidFill>
              <a:srgbClr val="98CA8B"/>
            </a:solidFill>
          </p:spPr>
          <p:txBody>
            <a:bodyPr wrap="square" tIns="90000" rIns="0" bIns="90000" rtlCol="0" anchor="ctr">
              <a:spAutoFit/>
            </a:bodyPr>
            <a:lstStyle/>
            <a:p>
              <a:r>
                <a:rPr lang="de-DE" sz="750">
                  <a:solidFill>
                    <a:srgbClr val="404040"/>
                  </a:solidFill>
                  <a:latin typeface="Verdana narrow"/>
                </a:rPr>
                <a:t>Biphasische Insulinantwort</a:t>
              </a:r>
            </a:p>
            <a:p>
              <a:r>
                <a:rPr lang="de-DE" sz="750">
                  <a:solidFill>
                    <a:srgbClr val="404040"/>
                  </a:solidFill>
                  <a:latin typeface="Verdana narrow"/>
                </a:rPr>
                <a:t>Zeit zum Glukosepeak &lt; 30 min</a:t>
              </a:r>
            </a:p>
            <a:p>
              <a:r>
                <a:rPr lang="de-DE" sz="750">
                  <a:solidFill>
                    <a:srgbClr val="404040"/>
                  </a:solidFill>
                  <a:latin typeface="Verdana narrow"/>
                </a:rPr>
                <a:t>Zeit zum C-Peptid-Peak &lt; 60 min</a:t>
              </a:r>
            </a:p>
          </p:txBody>
        </p:sp>
        <p:sp>
          <p:nvSpPr>
            <p:cNvPr id="12" name="Textfeld 11">
              <a:extLst>
                <a:ext uri="{FF2B5EF4-FFF2-40B4-BE49-F238E27FC236}">
                  <a16:creationId xmlns:a16="http://schemas.microsoft.com/office/drawing/2014/main" id="{4DB7F2F5-6BD7-3EDD-A337-8BFE378D20BD}"/>
                </a:ext>
              </a:extLst>
            </p:cNvPr>
            <p:cNvSpPr txBox="1"/>
            <p:nvPr/>
          </p:nvSpPr>
          <p:spPr>
            <a:xfrm>
              <a:off x="1897685" y="3905817"/>
              <a:ext cx="1257649" cy="607071"/>
            </a:xfrm>
            <a:prstGeom prst="rect">
              <a:avLst/>
            </a:prstGeom>
            <a:gradFill flip="none" rotWithShape="1">
              <a:gsLst>
                <a:gs pos="0">
                  <a:srgbClr val="FADEDA"/>
                </a:gs>
                <a:gs pos="33000">
                  <a:srgbClr val="F8D4CF"/>
                </a:gs>
                <a:gs pos="70000">
                  <a:srgbClr val="F6C8C2"/>
                </a:gs>
                <a:gs pos="100000">
                  <a:srgbClr val="F5C0B9"/>
                </a:gs>
              </a:gsLst>
              <a:lin ang="0" scaled="1"/>
              <a:tileRect/>
            </a:gradFill>
          </p:spPr>
          <p:txBody>
            <a:bodyPr wrap="square" tIns="72000" bIns="72000" rtlCol="0" anchor="ctr">
              <a:spAutoFit/>
            </a:bodyPr>
            <a:lstStyle/>
            <a:p>
              <a:r>
                <a:rPr lang="de-DE" sz="750">
                  <a:solidFill>
                    <a:srgbClr val="404040"/>
                  </a:solidFill>
                  <a:latin typeface="Verdana narrow"/>
                  <a:sym typeface="Wingdings" panose="05000000000000000000" pitchFamily="2" charset="2"/>
                </a:rPr>
                <a:t> </a:t>
              </a:r>
              <a:r>
                <a:rPr lang="de-DE" sz="750">
                  <a:solidFill>
                    <a:srgbClr val="404040"/>
                  </a:solidFill>
                  <a:latin typeface="Verdana narrow"/>
                </a:rPr>
                <a:t>1. Phase Insulinantwort</a:t>
              </a:r>
            </a:p>
            <a:p>
              <a:r>
                <a:rPr lang="de-DE" sz="750">
                  <a:solidFill>
                    <a:srgbClr val="404040"/>
                  </a:solidFill>
                  <a:latin typeface="Verdana narrow"/>
                </a:rPr>
                <a:t>Monophasische Kurven</a:t>
              </a:r>
            </a:p>
            <a:p>
              <a:r>
                <a:rPr lang="de-DE" sz="750">
                  <a:solidFill>
                    <a:srgbClr val="404040"/>
                  </a:solidFill>
                  <a:latin typeface="Verdana narrow"/>
                  <a:sym typeface="Wingdings" panose="05000000000000000000" pitchFamily="2" charset="2"/>
                </a:rPr>
                <a:t> </a:t>
              </a:r>
              <a:r>
                <a:rPr lang="de-DE" sz="750">
                  <a:solidFill>
                    <a:srgbClr val="404040"/>
                  </a:solidFill>
                  <a:latin typeface="Verdana narrow"/>
                </a:rPr>
                <a:t>C-Peptid</a:t>
              </a:r>
            </a:p>
            <a:p>
              <a:r>
                <a:rPr lang="de-DE" sz="750">
                  <a:solidFill>
                    <a:srgbClr val="404040"/>
                  </a:solidFill>
                  <a:latin typeface="Verdana narrow"/>
                  <a:sym typeface="Wingdings" panose="05000000000000000000" pitchFamily="2" charset="2"/>
                </a:rPr>
                <a:t> Insulinsensitivität </a:t>
              </a:r>
              <a:endParaRPr lang="de-DE" sz="750">
                <a:solidFill>
                  <a:srgbClr val="404040"/>
                </a:solidFill>
                <a:latin typeface="Verdana narrow"/>
              </a:endParaRPr>
            </a:p>
          </p:txBody>
        </p:sp>
        <p:sp>
          <p:nvSpPr>
            <p:cNvPr id="13" name="Textfeld 12">
              <a:extLst>
                <a:ext uri="{FF2B5EF4-FFF2-40B4-BE49-F238E27FC236}">
                  <a16:creationId xmlns:a16="http://schemas.microsoft.com/office/drawing/2014/main" id="{AE6D8245-7137-D42E-15AC-1B204B635022}"/>
                </a:ext>
              </a:extLst>
            </p:cNvPr>
            <p:cNvSpPr txBox="1"/>
            <p:nvPr/>
          </p:nvSpPr>
          <p:spPr>
            <a:xfrm>
              <a:off x="3216842" y="3797490"/>
              <a:ext cx="1318730" cy="837904"/>
            </a:xfrm>
            <a:prstGeom prst="rect">
              <a:avLst/>
            </a:prstGeom>
            <a:gradFill>
              <a:gsLst>
                <a:gs pos="0">
                  <a:srgbClr val="F4B9B4"/>
                </a:gs>
                <a:gs pos="33000">
                  <a:srgbClr val="F3B0AC"/>
                </a:gs>
                <a:gs pos="70000">
                  <a:srgbClr val="F19F9C"/>
                </a:gs>
                <a:gs pos="100000">
                  <a:srgbClr val="EC9594"/>
                </a:gs>
              </a:gsLst>
              <a:lin ang="0" scaled="1"/>
            </a:gradFill>
          </p:spPr>
          <p:txBody>
            <a:bodyPr wrap="square" lIns="36000" tIns="72000" rIns="36000" bIns="72000" rtlCol="0" anchor="ctr">
              <a:spAutoFit/>
            </a:bodyPr>
            <a:lstStyle/>
            <a:p>
              <a:r>
                <a:rPr lang="de-DE" sz="750">
                  <a:solidFill>
                    <a:srgbClr val="404040"/>
                  </a:solidFill>
                  <a:latin typeface="Verdana narrow"/>
                  <a:sym typeface="Wingdings" panose="05000000000000000000" pitchFamily="2" charset="2"/>
                </a:rPr>
                <a:t> </a:t>
              </a:r>
              <a:r>
                <a:rPr lang="de-DE" sz="750">
                  <a:solidFill>
                    <a:srgbClr val="404040"/>
                  </a:solidFill>
                  <a:latin typeface="Verdana narrow"/>
                </a:rPr>
                <a:t>1. Phase Insulinantwort</a:t>
              </a:r>
            </a:p>
            <a:p>
              <a:r>
                <a:rPr lang="de-DE" sz="750">
                  <a:solidFill>
                    <a:srgbClr val="404040"/>
                  </a:solidFill>
                  <a:latin typeface="Verdana narrow"/>
                </a:rPr>
                <a:t>Monophasische Kurven</a:t>
              </a:r>
            </a:p>
            <a:p>
              <a:r>
                <a:rPr lang="de-DE" sz="750">
                  <a:solidFill>
                    <a:srgbClr val="404040"/>
                  </a:solidFill>
                  <a:latin typeface="Verdana narrow"/>
                  <a:sym typeface="Wingdings" panose="05000000000000000000" pitchFamily="2" charset="2"/>
                </a:rPr>
                <a:t> C-Peptid</a:t>
              </a:r>
            </a:p>
            <a:p>
              <a:r>
                <a:rPr lang="de-DE" sz="750">
                  <a:solidFill>
                    <a:srgbClr val="404040"/>
                  </a:solidFill>
                  <a:latin typeface="Verdana narrow"/>
                  <a:sym typeface="Wingdings" panose="05000000000000000000" pitchFamily="2" charset="2"/>
                </a:rPr>
                <a:t>Zeit zum Glukosepeak &gt; 30 min</a:t>
              </a:r>
            </a:p>
            <a:p>
              <a:r>
                <a:rPr lang="de-DE" sz="750">
                  <a:solidFill>
                    <a:srgbClr val="404040"/>
                  </a:solidFill>
                  <a:latin typeface="Verdana narrow"/>
                  <a:sym typeface="Wingdings" panose="05000000000000000000" pitchFamily="2" charset="2"/>
                </a:rPr>
                <a:t>Zeit zum C-Peptidpeak &gt; 60 min</a:t>
              </a:r>
            </a:p>
            <a:p>
              <a:r>
                <a:rPr lang="de-DE" sz="750">
                  <a:solidFill>
                    <a:srgbClr val="404040"/>
                  </a:solidFill>
                  <a:latin typeface="Verdana narrow"/>
                  <a:sym typeface="Wingdings" panose="05000000000000000000" pitchFamily="2" charset="2"/>
                </a:rPr>
                <a:t> Insulinsensitivität</a:t>
              </a:r>
              <a:endParaRPr lang="de-DE" sz="750">
                <a:solidFill>
                  <a:srgbClr val="404040"/>
                </a:solidFill>
                <a:latin typeface="Verdana narrow"/>
              </a:endParaRPr>
            </a:p>
          </p:txBody>
        </p:sp>
        <p:sp>
          <p:nvSpPr>
            <p:cNvPr id="14" name="Textfeld 13">
              <a:extLst>
                <a:ext uri="{FF2B5EF4-FFF2-40B4-BE49-F238E27FC236}">
                  <a16:creationId xmlns:a16="http://schemas.microsoft.com/office/drawing/2014/main" id="{E5425C32-B8B5-6614-91D8-29D9E0AD9CC3}"/>
                </a:ext>
              </a:extLst>
            </p:cNvPr>
            <p:cNvSpPr txBox="1"/>
            <p:nvPr/>
          </p:nvSpPr>
          <p:spPr>
            <a:xfrm>
              <a:off x="4590120" y="3880462"/>
              <a:ext cx="1326004" cy="607071"/>
            </a:xfrm>
            <a:prstGeom prst="rect">
              <a:avLst/>
            </a:prstGeom>
            <a:gradFill>
              <a:gsLst>
                <a:gs pos="0">
                  <a:srgbClr val="EB928D"/>
                </a:gs>
                <a:gs pos="33000">
                  <a:srgbClr val="E98683"/>
                </a:gs>
                <a:gs pos="70000">
                  <a:srgbClr val="E47474"/>
                </a:gs>
                <a:gs pos="100000">
                  <a:srgbClr val="E36A6A"/>
                </a:gs>
              </a:gsLst>
              <a:lin ang="0" scaled="1"/>
            </a:gradFill>
          </p:spPr>
          <p:txBody>
            <a:bodyPr wrap="none" tIns="72000" bIns="72000" rtlCol="0" anchor="ctr">
              <a:spAutoFit/>
            </a:bodyPr>
            <a:lstStyle/>
            <a:p>
              <a:r>
                <a:rPr lang="de-DE" sz="750">
                  <a:solidFill>
                    <a:srgbClr val="404040"/>
                  </a:solidFill>
                  <a:latin typeface="Verdana narrow"/>
                  <a:sym typeface="Wingdings" panose="05000000000000000000" pitchFamily="2" charset="2"/>
                </a:rPr>
                <a:t> C-Peptid </a:t>
              </a:r>
            </a:p>
            <a:p>
              <a:r>
                <a:rPr lang="de-DE" sz="750">
                  <a:solidFill>
                    <a:srgbClr val="404040"/>
                  </a:solidFill>
                  <a:latin typeface="Verdana narrow"/>
                  <a:sym typeface="Wingdings" panose="05000000000000000000" pitchFamily="2" charset="2"/>
                </a:rPr>
                <a:t> Glukose (</a:t>
              </a:r>
              <a:r>
                <a:rPr lang="de-DE" sz="750">
                  <a:solidFill>
                    <a:srgbClr val="404040"/>
                  </a:solidFill>
                  <a:latin typeface="Verdana narrow"/>
                </a:rPr>
                <a:t>Diabetesbereich)</a:t>
              </a:r>
            </a:p>
            <a:p>
              <a:r>
                <a:rPr lang="de-DE" sz="750">
                  <a:solidFill>
                    <a:srgbClr val="404040"/>
                  </a:solidFill>
                  <a:latin typeface="Verdana narrow"/>
                </a:rPr>
                <a:t>Klinischer Beginn von T1D</a:t>
              </a:r>
            </a:p>
            <a:p>
              <a:r>
                <a:rPr lang="de-DE" sz="750">
                  <a:solidFill>
                    <a:srgbClr val="404040"/>
                  </a:solidFill>
                  <a:latin typeface="Verdana narrow"/>
                  <a:sym typeface="Wingdings" panose="05000000000000000000" pitchFamily="2" charset="2"/>
                </a:rPr>
                <a:t> Insulinsensitivität</a:t>
              </a:r>
              <a:endParaRPr lang="de-DE" sz="750">
                <a:solidFill>
                  <a:srgbClr val="404040"/>
                </a:solidFill>
                <a:latin typeface="Verdana narrow"/>
              </a:endParaRPr>
            </a:p>
          </p:txBody>
        </p:sp>
        <p:sp>
          <p:nvSpPr>
            <p:cNvPr id="15" name="Textfeld 14">
              <a:extLst>
                <a:ext uri="{FF2B5EF4-FFF2-40B4-BE49-F238E27FC236}">
                  <a16:creationId xmlns:a16="http://schemas.microsoft.com/office/drawing/2014/main" id="{C0675B3F-4701-4A5C-1DA6-1FCFD2604577}"/>
                </a:ext>
              </a:extLst>
            </p:cNvPr>
            <p:cNvSpPr txBox="1"/>
            <p:nvPr/>
          </p:nvSpPr>
          <p:spPr>
            <a:xfrm>
              <a:off x="518195" y="1616459"/>
              <a:ext cx="512961" cy="92333"/>
            </a:xfrm>
            <a:prstGeom prst="rect">
              <a:avLst/>
            </a:prstGeom>
            <a:solidFill>
              <a:srgbClr val="FFFFFF"/>
            </a:solidFill>
          </p:spPr>
          <p:txBody>
            <a:bodyPr wrap="none" lIns="0" tIns="0" rIns="0" bIns="0" rtlCol="0" anchor="ctr">
              <a:spAutoFit/>
            </a:bodyPr>
            <a:lstStyle/>
            <a:p>
              <a:pPr algn="l"/>
              <a:r>
                <a:rPr lang="de-DE" sz="600" b="1">
                  <a:solidFill>
                    <a:srgbClr val="404040"/>
                  </a:solidFill>
                </a:rPr>
                <a:t>Zeit [Jahre]</a:t>
              </a:r>
            </a:p>
          </p:txBody>
        </p:sp>
        <p:sp>
          <p:nvSpPr>
            <p:cNvPr id="16" name="Textfeld 15">
              <a:extLst>
                <a:ext uri="{FF2B5EF4-FFF2-40B4-BE49-F238E27FC236}">
                  <a16:creationId xmlns:a16="http://schemas.microsoft.com/office/drawing/2014/main" id="{C2438A3C-8D76-7F11-C86D-7A534CE8ED03}"/>
                </a:ext>
              </a:extLst>
            </p:cNvPr>
            <p:cNvSpPr txBox="1"/>
            <p:nvPr/>
          </p:nvSpPr>
          <p:spPr>
            <a:xfrm rot="16200000">
              <a:off x="291862" y="2106733"/>
              <a:ext cx="516167" cy="61555"/>
            </a:xfrm>
            <a:prstGeom prst="rect">
              <a:avLst/>
            </a:prstGeom>
            <a:solidFill>
              <a:srgbClr val="F0F6E9"/>
            </a:solidFill>
          </p:spPr>
          <p:txBody>
            <a:bodyPr wrap="none" lIns="0" tIns="0" rIns="0" bIns="0" rtlCol="0" anchor="ctr">
              <a:spAutoFit/>
            </a:bodyPr>
            <a:lstStyle/>
            <a:p>
              <a:pPr algn="l"/>
              <a:r>
                <a:rPr lang="de-DE" sz="400" b="1">
                  <a:solidFill>
                    <a:srgbClr val="404040"/>
                  </a:solidFill>
                </a:rPr>
                <a:t>Glukose [mmol/l]</a:t>
              </a:r>
            </a:p>
          </p:txBody>
        </p:sp>
        <p:sp>
          <p:nvSpPr>
            <p:cNvPr id="17" name="Textfeld 16">
              <a:extLst>
                <a:ext uri="{FF2B5EF4-FFF2-40B4-BE49-F238E27FC236}">
                  <a16:creationId xmlns:a16="http://schemas.microsoft.com/office/drawing/2014/main" id="{4B4E138B-771B-BEBD-B9C7-FF2B4908F8B6}"/>
                </a:ext>
              </a:extLst>
            </p:cNvPr>
            <p:cNvSpPr txBox="1"/>
            <p:nvPr/>
          </p:nvSpPr>
          <p:spPr>
            <a:xfrm rot="16200000">
              <a:off x="222120" y="3118831"/>
              <a:ext cx="530594" cy="61555"/>
            </a:xfrm>
            <a:prstGeom prst="rect">
              <a:avLst/>
            </a:prstGeom>
            <a:solidFill>
              <a:srgbClr val="F0F6E9"/>
            </a:solidFill>
          </p:spPr>
          <p:txBody>
            <a:bodyPr wrap="none" lIns="0" tIns="0" rIns="0" bIns="0" rtlCol="0" anchor="ctr">
              <a:spAutoFit/>
            </a:bodyPr>
            <a:lstStyle/>
            <a:p>
              <a:pPr algn="l"/>
              <a:r>
                <a:rPr lang="de-DE" sz="400" b="1">
                  <a:solidFill>
                    <a:srgbClr val="404040"/>
                  </a:solidFill>
                </a:rPr>
                <a:t>C-Peptid [mmol/l]</a:t>
              </a:r>
            </a:p>
          </p:txBody>
        </p:sp>
        <p:sp>
          <p:nvSpPr>
            <p:cNvPr id="18" name="Textfeld 17">
              <a:extLst>
                <a:ext uri="{FF2B5EF4-FFF2-40B4-BE49-F238E27FC236}">
                  <a16:creationId xmlns:a16="http://schemas.microsoft.com/office/drawing/2014/main" id="{7E428615-A748-4984-A664-1B319060835A}"/>
                </a:ext>
              </a:extLst>
            </p:cNvPr>
            <p:cNvSpPr txBox="1"/>
            <p:nvPr/>
          </p:nvSpPr>
          <p:spPr>
            <a:xfrm>
              <a:off x="1115644" y="3618853"/>
              <a:ext cx="291747" cy="61555"/>
            </a:xfrm>
            <a:prstGeom prst="rect">
              <a:avLst/>
            </a:prstGeom>
            <a:solidFill>
              <a:srgbClr val="F0F6E9"/>
            </a:solidFill>
          </p:spPr>
          <p:txBody>
            <a:bodyPr wrap="none" lIns="0" tIns="0" rIns="0" bIns="0" rtlCol="0" anchor="ctr">
              <a:spAutoFit/>
            </a:bodyPr>
            <a:lstStyle/>
            <a:p>
              <a:pPr algn="l"/>
              <a:r>
                <a:rPr lang="de-DE" sz="400" b="1">
                  <a:solidFill>
                    <a:srgbClr val="404040"/>
                  </a:solidFill>
                </a:rPr>
                <a:t>Zeit [min]</a:t>
              </a:r>
            </a:p>
          </p:txBody>
        </p:sp>
        <p:sp>
          <p:nvSpPr>
            <p:cNvPr id="19" name="Textfeld 18">
              <a:extLst>
                <a:ext uri="{FF2B5EF4-FFF2-40B4-BE49-F238E27FC236}">
                  <a16:creationId xmlns:a16="http://schemas.microsoft.com/office/drawing/2014/main" id="{74C36A34-2B0E-0721-9D4A-68C4AEF94A31}"/>
                </a:ext>
              </a:extLst>
            </p:cNvPr>
            <p:cNvSpPr txBox="1"/>
            <p:nvPr/>
          </p:nvSpPr>
          <p:spPr>
            <a:xfrm>
              <a:off x="2451424" y="3598253"/>
              <a:ext cx="291747" cy="61555"/>
            </a:xfrm>
            <a:prstGeom prst="rect">
              <a:avLst/>
            </a:prstGeom>
            <a:solidFill>
              <a:srgbClr val="FFFFFF"/>
            </a:solidFill>
          </p:spPr>
          <p:txBody>
            <a:bodyPr wrap="none" lIns="0" tIns="0" rIns="0" bIns="0" rtlCol="0" anchor="ctr">
              <a:spAutoFit/>
            </a:bodyPr>
            <a:lstStyle/>
            <a:p>
              <a:pPr algn="l"/>
              <a:r>
                <a:rPr lang="de-DE" sz="400" b="1">
                  <a:solidFill>
                    <a:srgbClr val="404040"/>
                  </a:solidFill>
                </a:rPr>
                <a:t>Zeit [min]</a:t>
              </a:r>
            </a:p>
          </p:txBody>
        </p:sp>
        <p:sp>
          <p:nvSpPr>
            <p:cNvPr id="20" name="Textfeld 19">
              <a:extLst>
                <a:ext uri="{FF2B5EF4-FFF2-40B4-BE49-F238E27FC236}">
                  <a16:creationId xmlns:a16="http://schemas.microsoft.com/office/drawing/2014/main" id="{07E9335E-5E1E-18BD-0E3F-0E632E22C146}"/>
                </a:ext>
              </a:extLst>
            </p:cNvPr>
            <p:cNvSpPr txBox="1"/>
            <p:nvPr/>
          </p:nvSpPr>
          <p:spPr>
            <a:xfrm>
              <a:off x="3810227" y="3588394"/>
              <a:ext cx="291747" cy="61555"/>
            </a:xfrm>
            <a:prstGeom prst="rect">
              <a:avLst/>
            </a:prstGeom>
            <a:solidFill>
              <a:srgbClr val="FDF3F3"/>
            </a:solidFill>
          </p:spPr>
          <p:txBody>
            <a:bodyPr wrap="none" lIns="0" tIns="0" rIns="0" bIns="0" rtlCol="0" anchor="ctr">
              <a:spAutoFit/>
            </a:bodyPr>
            <a:lstStyle/>
            <a:p>
              <a:pPr algn="l"/>
              <a:r>
                <a:rPr lang="de-DE" sz="400" b="1">
                  <a:solidFill>
                    <a:srgbClr val="404040"/>
                  </a:solidFill>
                </a:rPr>
                <a:t>Zeit [min]</a:t>
              </a:r>
            </a:p>
          </p:txBody>
        </p:sp>
        <p:sp>
          <p:nvSpPr>
            <p:cNvPr id="21" name="Textfeld 20">
              <a:extLst>
                <a:ext uri="{FF2B5EF4-FFF2-40B4-BE49-F238E27FC236}">
                  <a16:creationId xmlns:a16="http://schemas.microsoft.com/office/drawing/2014/main" id="{B0A3D2ED-074E-F8DF-F1DE-4503424B6B1E}"/>
                </a:ext>
              </a:extLst>
            </p:cNvPr>
            <p:cNvSpPr txBox="1"/>
            <p:nvPr/>
          </p:nvSpPr>
          <p:spPr>
            <a:xfrm>
              <a:off x="5172673" y="3597930"/>
              <a:ext cx="291747" cy="61555"/>
            </a:xfrm>
            <a:prstGeom prst="rect">
              <a:avLst/>
            </a:prstGeom>
            <a:solidFill>
              <a:srgbClr val="FAE7E7"/>
            </a:solidFill>
          </p:spPr>
          <p:txBody>
            <a:bodyPr wrap="none" lIns="0" tIns="0" rIns="0" bIns="0" rtlCol="0" anchor="ctr">
              <a:spAutoFit/>
            </a:bodyPr>
            <a:lstStyle/>
            <a:p>
              <a:pPr algn="l"/>
              <a:r>
                <a:rPr lang="de-DE" sz="400" b="1">
                  <a:solidFill>
                    <a:srgbClr val="404040"/>
                  </a:solidFill>
                </a:rPr>
                <a:t>Zeit [min]</a:t>
              </a:r>
            </a:p>
          </p:txBody>
        </p:sp>
        <p:sp>
          <p:nvSpPr>
            <p:cNvPr id="22" name="Textfeld 21">
              <a:extLst>
                <a:ext uri="{FF2B5EF4-FFF2-40B4-BE49-F238E27FC236}">
                  <a16:creationId xmlns:a16="http://schemas.microsoft.com/office/drawing/2014/main" id="{F4FBEA0C-5919-D5E0-CA18-7360013406D1}"/>
                </a:ext>
              </a:extLst>
            </p:cNvPr>
            <p:cNvSpPr txBox="1"/>
            <p:nvPr/>
          </p:nvSpPr>
          <p:spPr>
            <a:xfrm>
              <a:off x="1097444" y="2597542"/>
              <a:ext cx="291747" cy="61555"/>
            </a:xfrm>
            <a:prstGeom prst="rect">
              <a:avLst/>
            </a:prstGeom>
            <a:solidFill>
              <a:srgbClr val="F0F6E9"/>
            </a:solidFill>
          </p:spPr>
          <p:txBody>
            <a:bodyPr wrap="none" lIns="0" tIns="0" rIns="0" bIns="0" rtlCol="0" anchor="ctr">
              <a:spAutoFit/>
            </a:bodyPr>
            <a:lstStyle/>
            <a:p>
              <a:pPr algn="l"/>
              <a:r>
                <a:rPr lang="de-DE" sz="400" b="1">
                  <a:solidFill>
                    <a:srgbClr val="404040"/>
                  </a:solidFill>
                </a:rPr>
                <a:t>Zeit [min]</a:t>
              </a:r>
            </a:p>
          </p:txBody>
        </p:sp>
        <p:sp>
          <p:nvSpPr>
            <p:cNvPr id="23" name="Textfeld 22">
              <a:extLst>
                <a:ext uri="{FF2B5EF4-FFF2-40B4-BE49-F238E27FC236}">
                  <a16:creationId xmlns:a16="http://schemas.microsoft.com/office/drawing/2014/main" id="{D17FFE5F-D5B4-F5B0-FF67-5D9598408035}"/>
                </a:ext>
              </a:extLst>
            </p:cNvPr>
            <p:cNvSpPr txBox="1"/>
            <p:nvPr/>
          </p:nvSpPr>
          <p:spPr>
            <a:xfrm>
              <a:off x="2419576" y="2604238"/>
              <a:ext cx="291747" cy="61555"/>
            </a:xfrm>
            <a:prstGeom prst="rect">
              <a:avLst/>
            </a:prstGeom>
            <a:solidFill>
              <a:srgbClr val="FFFFFF"/>
            </a:solidFill>
          </p:spPr>
          <p:txBody>
            <a:bodyPr wrap="none" lIns="0" tIns="0" rIns="0" bIns="0" rtlCol="0" anchor="ctr">
              <a:spAutoFit/>
            </a:bodyPr>
            <a:lstStyle/>
            <a:p>
              <a:pPr algn="l"/>
              <a:r>
                <a:rPr lang="de-DE" sz="400" b="1">
                  <a:solidFill>
                    <a:srgbClr val="404040"/>
                  </a:solidFill>
                </a:rPr>
                <a:t>Zeit [min]</a:t>
              </a:r>
            </a:p>
          </p:txBody>
        </p:sp>
        <p:sp>
          <p:nvSpPr>
            <p:cNvPr id="24" name="Textfeld 23">
              <a:extLst>
                <a:ext uri="{FF2B5EF4-FFF2-40B4-BE49-F238E27FC236}">
                  <a16:creationId xmlns:a16="http://schemas.microsoft.com/office/drawing/2014/main" id="{FE97E065-C649-653E-A232-8768BD6B6261}"/>
                </a:ext>
              </a:extLst>
            </p:cNvPr>
            <p:cNvSpPr txBox="1"/>
            <p:nvPr/>
          </p:nvSpPr>
          <p:spPr>
            <a:xfrm>
              <a:off x="3785203" y="2642147"/>
              <a:ext cx="291747" cy="61555"/>
            </a:xfrm>
            <a:prstGeom prst="rect">
              <a:avLst/>
            </a:prstGeom>
            <a:solidFill>
              <a:srgbClr val="FDF3F3"/>
            </a:solidFill>
          </p:spPr>
          <p:txBody>
            <a:bodyPr wrap="none" lIns="0" tIns="0" rIns="0" bIns="0" rtlCol="0" anchor="ctr">
              <a:spAutoFit/>
            </a:bodyPr>
            <a:lstStyle/>
            <a:p>
              <a:pPr algn="l"/>
              <a:r>
                <a:rPr lang="de-DE" sz="400" b="1">
                  <a:solidFill>
                    <a:srgbClr val="404040"/>
                  </a:solidFill>
                </a:rPr>
                <a:t>Zeit [min]</a:t>
              </a:r>
            </a:p>
          </p:txBody>
        </p:sp>
        <p:sp>
          <p:nvSpPr>
            <p:cNvPr id="25" name="Textfeld 24">
              <a:extLst>
                <a:ext uri="{FF2B5EF4-FFF2-40B4-BE49-F238E27FC236}">
                  <a16:creationId xmlns:a16="http://schemas.microsoft.com/office/drawing/2014/main" id="{4232A994-B474-FA6E-4294-1D97122B9D4A}"/>
                </a:ext>
              </a:extLst>
            </p:cNvPr>
            <p:cNvSpPr txBox="1"/>
            <p:nvPr/>
          </p:nvSpPr>
          <p:spPr>
            <a:xfrm>
              <a:off x="5140825" y="2644859"/>
              <a:ext cx="291747" cy="61555"/>
            </a:xfrm>
            <a:prstGeom prst="rect">
              <a:avLst/>
            </a:prstGeom>
            <a:solidFill>
              <a:srgbClr val="FAE7E7"/>
            </a:solidFill>
          </p:spPr>
          <p:txBody>
            <a:bodyPr wrap="none" lIns="0" tIns="0" rIns="0" bIns="0" rtlCol="0" anchor="ctr">
              <a:spAutoFit/>
            </a:bodyPr>
            <a:lstStyle/>
            <a:p>
              <a:pPr algn="l"/>
              <a:r>
                <a:rPr lang="de-DE" sz="400" b="1">
                  <a:solidFill>
                    <a:srgbClr val="404040"/>
                  </a:solidFill>
                </a:rPr>
                <a:t>Zeit [min]</a:t>
              </a:r>
            </a:p>
          </p:txBody>
        </p:sp>
      </p:grpSp>
      <p:sp>
        <p:nvSpPr>
          <p:cNvPr id="27" name="Rechteck 26">
            <a:extLst>
              <a:ext uri="{FF2B5EF4-FFF2-40B4-BE49-F238E27FC236}">
                <a16:creationId xmlns:a16="http://schemas.microsoft.com/office/drawing/2014/main" id="{0E6F5811-1AA6-A2BF-F44F-22A884357898}"/>
              </a:ext>
            </a:extLst>
          </p:cNvPr>
          <p:cNvSpPr/>
          <p:nvPr/>
        </p:nvSpPr>
        <p:spPr>
          <a:xfrm>
            <a:off x="517466" y="952044"/>
            <a:ext cx="5496357" cy="3683084"/>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6867590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F520CC-FB8D-214D-D64A-6BB41B173902}"/>
            </a:ext>
          </a:extLst>
        </p:cNvPr>
        <p:cNvGrpSpPr/>
        <p:nvPr/>
      </p:nvGrpSpPr>
      <p:grpSpPr>
        <a:xfrm>
          <a:off x="0" y="0"/>
          <a:ext cx="0" cy="0"/>
          <a:chOff x="0" y="0"/>
          <a:chExt cx="0" cy="0"/>
        </a:xfrm>
      </p:grpSpPr>
      <p:sp>
        <p:nvSpPr>
          <p:cNvPr id="14" name="Textplatzhalter 9">
            <a:extLst>
              <a:ext uri="{FF2B5EF4-FFF2-40B4-BE49-F238E27FC236}">
                <a16:creationId xmlns:a16="http://schemas.microsoft.com/office/drawing/2014/main" id="{8CF6ADF1-BC41-B0AB-BE38-B1DA69BEBC54}"/>
              </a:ext>
            </a:extLst>
          </p:cNvPr>
          <p:cNvSpPr txBox="1">
            <a:spLocks/>
          </p:cNvSpPr>
          <p:nvPr/>
        </p:nvSpPr>
        <p:spPr>
          <a:xfrm>
            <a:off x="314409" y="11394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Betazellen sind dysfunktional bei T1D, unabhängig davon, ob T-Zell-Infiltrate vorliegen oder nicht</a:t>
            </a:r>
          </a:p>
        </p:txBody>
      </p:sp>
      <p:sp>
        <p:nvSpPr>
          <p:cNvPr id="8" name="TextBox 3037">
            <a:extLst>
              <a:ext uri="{FF2B5EF4-FFF2-40B4-BE49-F238E27FC236}">
                <a16:creationId xmlns:a16="http://schemas.microsoft.com/office/drawing/2014/main" id="{E11B3AAF-A09A-D415-511B-730AB3E1B12D}"/>
              </a:ext>
            </a:extLst>
          </p:cNvPr>
          <p:cNvSpPr txBox="1"/>
          <p:nvPr/>
        </p:nvSpPr>
        <p:spPr>
          <a:xfrm>
            <a:off x="314410" y="4753534"/>
            <a:ext cx="8478000" cy="369332"/>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 sz="600" b="0" i="0" u="none" strike="noStrike" kern="1200" cap="none" spc="0" normalizeH="0" baseline="0" noProof="0">
                <a:ln>
                  <a:noFill/>
                </a:ln>
                <a:solidFill>
                  <a:srgbClr val="404040"/>
                </a:solidFill>
                <a:effectLst/>
                <a:uLnTx/>
                <a:uFillTx/>
                <a:latin typeface="Verdana"/>
                <a:ea typeface="Arial"/>
                <a:cs typeface="Arial"/>
              </a:rPr>
              <a:t>Abbildung modifiziert nach Huber MK 2022</a:t>
            </a:r>
            <a:r>
              <a:rPr kumimoji="0" lang="de" sz="600" b="0" i="0" u="none" strike="noStrike" kern="1200" cap="none" spc="0" normalizeH="0" baseline="30000" noProof="0">
                <a:ln>
                  <a:noFill/>
                </a:ln>
                <a:solidFill>
                  <a:srgbClr val="404040"/>
                </a:solidFill>
                <a:effectLst/>
                <a:uLnTx/>
                <a:uFillTx/>
                <a:latin typeface="Verdana"/>
                <a:ea typeface="Arial"/>
                <a:cs typeface="Arial"/>
              </a:rPr>
              <a:t>1</a:t>
            </a:r>
            <a:r>
              <a:rPr kumimoji="0" lang="de" sz="600" b="0" i="0" u="none" strike="noStrike" kern="1200" cap="none" spc="0" normalizeH="0" baseline="0" noProof="0">
                <a:ln>
                  <a:noFill/>
                </a:ln>
                <a:solidFill>
                  <a:srgbClr val="404040"/>
                </a:solidFill>
                <a:effectLst/>
                <a:uLnTx/>
                <a:uFillTx/>
                <a:latin typeface="Verdana"/>
                <a:ea typeface="Arial"/>
                <a:cs typeface="Arial"/>
              </a:rPr>
              <a:t>. IAk: Inselautoantikörper; KCl: Kaliumchlorid; T1D: Typ-1-Diabetes. Untersuchung an Pankreas-Organspenden von IAk-negativen (n = 14), IAk-positiven (n = 11) und T1D &lt; 4 Jahre seit Diagnose (n = 9). </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 sz="600" b="1" i="0" u="none" strike="noStrike" kern="1200" cap="none" spc="0" normalizeH="0" baseline="0" noProof="0">
                <a:ln>
                  <a:noFill/>
                </a:ln>
                <a:solidFill>
                  <a:srgbClr val="404040"/>
                </a:solidFill>
                <a:effectLst/>
                <a:uLnTx/>
                <a:uFillTx/>
                <a:latin typeface="Verdana"/>
                <a:ea typeface="Arial"/>
                <a:cs typeface="Arial"/>
              </a:rPr>
              <a:t>1. </a:t>
            </a:r>
            <a:r>
              <a:rPr kumimoji="0" lang="de-DE" sz="600" b="0" i="0" u="none" strike="noStrike" kern="1200" cap="none" spc="0" normalizeH="0" baseline="0" noProof="0">
                <a:ln>
                  <a:noFill/>
                </a:ln>
                <a:solidFill>
                  <a:srgbClr val="404040"/>
                </a:solidFill>
                <a:effectLst/>
                <a:uLnTx/>
                <a:uFillTx/>
                <a:latin typeface="Verdana"/>
                <a:ea typeface="Arial"/>
                <a:cs typeface="Arial"/>
              </a:rPr>
              <a:t>Huber MK et al</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1" u="none" strike="noStrike" kern="1200" cap="none" spc="0" normalizeH="0" baseline="0" noProof="0" err="1">
                <a:ln>
                  <a:noFill/>
                </a:ln>
                <a:solidFill>
                  <a:srgbClr val="404040"/>
                </a:solidFill>
                <a:effectLst/>
                <a:uLnTx/>
                <a:uFillTx/>
                <a:latin typeface="Verdana"/>
                <a:ea typeface="Arial"/>
                <a:cs typeface="Arial"/>
              </a:rPr>
              <a:t>Cell</a:t>
            </a:r>
            <a:r>
              <a:rPr kumimoji="0" lang="de-DE" sz="600" b="0" i="1" u="none" strike="noStrike" kern="1200" cap="none" spc="0" normalizeH="0" baseline="0" noProof="0">
                <a:ln>
                  <a:noFill/>
                </a:ln>
                <a:solidFill>
                  <a:srgbClr val="404040"/>
                </a:solidFill>
                <a:effectLst/>
                <a:uLnTx/>
                <a:uFillTx/>
                <a:latin typeface="Verdana"/>
                <a:ea typeface="Arial"/>
                <a:cs typeface="Arial"/>
              </a:rPr>
              <a:t> Rep </a:t>
            </a:r>
            <a:r>
              <a:rPr kumimoji="0" lang="de-DE" sz="600" b="0" i="0" u="none" strike="noStrike" kern="1200" cap="none" spc="0" normalizeH="0" baseline="0" noProof="0">
                <a:ln>
                  <a:noFill/>
                </a:ln>
                <a:solidFill>
                  <a:srgbClr val="404040"/>
                </a:solidFill>
                <a:effectLst/>
                <a:uLnTx/>
                <a:uFillTx/>
                <a:latin typeface="Verdana"/>
                <a:ea typeface="Arial"/>
                <a:cs typeface="Arial"/>
              </a:rPr>
              <a:t>2025; 44: 116174</a:t>
            </a:r>
            <a:r>
              <a:rPr kumimoji="0" lang="de" sz="600" b="0" i="0" u="none" strike="noStrike" kern="1200" cap="none" spc="0" normalizeH="0" baseline="0" noProof="0">
                <a:ln>
                  <a:noFill/>
                </a:ln>
                <a:solidFill>
                  <a:srgbClr val="404040"/>
                </a:solidFill>
                <a:effectLst/>
                <a:uLnTx/>
                <a:uFillTx/>
                <a:latin typeface="Verdana"/>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Arial"/>
                <a:cs typeface="Arial"/>
              </a:rPr>
              <a:t> </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
        <p:nvSpPr>
          <p:cNvPr id="13" name="Rechteck: abgerundete Ecken 12">
            <a:extLst>
              <a:ext uri="{FF2B5EF4-FFF2-40B4-BE49-F238E27FC236}">
                <a16:creationId xmlns:a16="http://schemas.microsoft.com/office/drawing/2014/main" id="{923D1E67-7F73-19E2-EB6E-1B600482C7FF}"/>
              </a:ext>
            </a:extLst>
          </p:cNvPr>
          <p:cNvSpPr/>
          <p:nvPr/>
        </p:nvSpPr>
        <p:spPr>
          <a:xfrm>
            <a:off x="5035551" y="982133"/>
            <a:ext cx="3542278" cy="3456517"/>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171450" algn="l" defTabSz="457200" rtl="0" eaLnBrk="1" fontAlgn="auto" latinLnBrk="0" hangingPunct="1">
              <a:lnSpc>
                <a:spcPct val="100000"/>
              </a:lnSpc>
              <a:spcBef>
                <a:spcPts val="0"/>
              </a:spcBef>
              <a:spcAft>
                <a:spcPts val="600"/>
              </a:spcAft>
              <a:buClr>
                <a:srgbClr val="7A00E6"/>
              </a:buClr>
              <a:buSzTx/>
              <a:buFont typeface="Arial" panose="020B0604020202020204" pitchFamily="34" charset="0"/>
              <a:buChar char="•"/>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Unabhängig davon, ob infiltrierende       T-Zellen in Pankreasinseln von Personen mit T1D vorhanden waren oder nicht, waren deren vorhandene Betazellen alle dysfunktional, im Gegensatz zu Personen mit </a:t>
            </a:r>
            <a:r>
              <a:rPr kumimoji="0" lang="de-DE" sz="1100" b="0" i="0" u="none" strike="noStrike" kern="1200" cap="none" spc="0" normalizeH="0" baseline="0" noProof="0" err="1">
                <a:ln>
                  <a:noFill/>
                </a:ln>
                <a:solidFill>
                  <a:prstClr val="white"/>
                </a:solidFill>
                <a:effectLst/>
                <a:uLnTx/>
                <a:uFillTx/>
                <a:latin typeface="Verdana"/>
                <a:ea typeface="+mn-ea"/>
                <a:cs typeface="+mn-cs"/>
              </a:rPr>
              <a:t>IAk</a:t>
            </a:r>
            <a:r>
              <a:rPr kumimoji="0" lang="de-DE" sz="1100" b="0" i="0" u="none" strike="noStrike" kern="1200" cap="none" spc="0" normalizeH="0" baseline="0" noProof="0">
                <a:ln>
                  <a:noFill/>
                </a:ln>
                <a:solidFill>
                  <a:prstClr val="white"/>
                </a:solidFill>
                <a:effectLst/>
                <a:uLnTx/>
                <a:uFillTx/>
                <a:latin typeface="Verdana"/>
                <a:ea typeface="+mn-ea"/>
                <a:cs typeface="+mn-cs"/>
              </a:rPr>
              <a:t>+ oder </a:t>
            </a:r>
            <a:r>
              <a:rPr kumimoji="0" lang="de-DE" sz="1100" b="0" i="0" u="none" strike="noStrike" kern="1200" cap="none" spc="0" normalizeH="0" baseline="0" noProof="0" err="1">
                <a:ln>
                  <a:noFill/>
                </a:ln>
                <a:solidFill>
                  <a:prstClr val="white"/>
                </a:solidFill>
                <a:effectLst/>
                <a:uLnTx/>
                <a:uFillTx/>
                <a:latin typeface="Verdana"/>
                <a:ea typeface="+mn-ea"/>
                <a:cs typeface="+mn-cs"/>
              </a:rPr>
              <a:t>IAk</a:t>
            </a:r>
            <a:r>
              <a:rPr kumimoji="0" lang="de-DE" sz="1100" b="0" i="0" u="none" strike="noStrike" kern="1200" cap="none" spc="0" normalizeH="0" baseline="0" noProof="0">
                <a:ln>
                  <a:noFill/>
                </a:ln>
                <a:solidFill>
                  <a:prstClr val="white"/>
                </a:solidFill>
                <a:effectLst/>
                <a:uLnTx/>
                <a:uFillTx/>
                <a:latin typeface="Verdana"/>
                <a:ea typeface="+mn-ea"/>
                <a:cs typeface="+mn-cs"/>
              </a:rPr>
              <a:t>-</a:t>
            </a:r>
          </a:p>
          <a:p>
            <a:pPr marL="171450" marR="0" lvl="0" indent="-171450" algn="l" defTabSz="457200" rtl="0" eaLnBrk="1" fontAlgn="auto" latinLnBrk="0" hangingPunct="1">
              <a:lnSpc>
                <a:spcPct val="100000"/>
              </a:lnSpc>
              <a:spcBef>
                <a:spcPts val="0"/>
              </a:spcBef>
              <a:spcAft>
                <a:spcPts val="600"/>
              </a:spcAft>
              <a:buClr>
                <a:srgbClr val="7A00E6"/>
              </a:buClr>
              <a:buSzTx/>
              <a:buFont typeface="Arial" panose="020B0604020202020204" pitchFamily="34" charset="0"/>
              <a:buChar char="•"/>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Dysfunktionalität zeigte sich darin, dass viele an der Stimulus-Kaskade durch Glukose beteiligten Proteine herabreguliert waren, wodurch die Betazellen nicht in der Lage waren, adäquat mit Insulinausschüttung auf einen Glukosereiz zu reagieren</a:t>
            </a:r>
          </a:p>
          <a:p>
            <a:pPr marL="171450" marR="0" lvl="0" indent="-171450" algn="l" defTabSz="457200" rtl="0" eaLnBrk="1" fontAlgn="auto" latinLnBrk="0" hangingPunct="1">
              <a:lnSpc>
                <a:spcPct val="100000"/>
              </a:lnSpc>
              <a:spcBef>
                <a:spcPts val="0"/>
              </a:spcBef>
              <a:spcAft>
                <a:spcPts val="600"/>
              </a:spcAft>
              <a:buClr>
                <a:srgbClr val="7A00E6"/>
              </a:buClr>
              <a:buSzTx/>
              <a:buFont typeface="Arial" panose="020B0604020202020204" pitchFamily="34" charset="0"/>
              <a:buChar char="•"/>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Insulinausschüttung nach Auslösung durch einen anderen Reiz (KCl) war jedoch möglich</a:t>
            </a:r>
          </a:p>
          <a:p>
            <a:pPr marL="171450" marR="0" lvl="0" indent="-171450" algn="l" defTabSz="457200" rtl="0" eaLnBrk="1" fontAlgn="auto" latinLnBrk="0" hangingPunct="1">
              <a:lnSpc>
                <a:spcPct val="100000"/>
              </a:lnSpc>
              <a:spcBef>
                <a:spcPts val="0"/>
              </a:spcBef>
              <a:spcAft>
                <a:spcPts val="0"/>
              </a:spcAft>
              <a:buClr>
                <a:srgbClr val="7A00E6"/>
              </a:buClr>
              <a:buSzTx/>
              <a:buFont typeface="Arial" panose="020B0604020202020204" pitchFamily="34" charset="0"/>
              <a:buChar char="•"/>
              <a:tabLst/>
              <a:defRPr/>
            </a:pPr>
            <a:r>
              <a:rPr kumimoji="0" lang="de-DE" sz="1100" b="0" i="0" u="none" strike="noStrike" kern="1200" cap="none" spc="0" normalizeH="0" baseline="0" noProof="0">
                <a:ln>
                  <a:noFill/>
                </a:ln>
                <a:solidFill>
                  <a:prstClr val="white"/>
                </a:solidFill>
                <a:effectLst/>
                <a:uLnTx/>
                <a:uFillTx/>
                <a:latin typeface="Verdana"/>
                <a:ea typeface="+mn-ea"/>
                <a:cs typeface="+mn-cs"/>
              </a:rPr>
              <a:t>Dysfunktionalität scheint nach der Serokonversion zu beginnen</a:t>
            </a:r>
          </a:p>
        </p:txBody>
      </p:sp>
      <p:pic>
        <p:nvPicPr>
          <p:cNvPr id="4" name="Grafik 3" descr="Ein Bild, das Diagramm, Kreis, Text, Karte enthält.&#10;&#10;KI-generierte Inhalte können fehlerhaft sein.">
            <a:extLst>
              <a:ext uri="{FF2B5EF4-FFF2-40B4-BE49-F238E27FC236}">
                <a16:creationId xmlns:a16="http://schemas.microsoft.com/office/drawing/2014/main" id="{C1490391-2504-1882-F585-614F17C2F47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4671" y="995676"/>
            <a:ext cx="4140811" cy="3626273"/>
          </a:xfrm>
          <a:prstGeom prst="rect">
            <a:avLst/>
          </a:prstGeom>
        </p:spPr>
      </p:pic>
      <p:sp>
        <p:nvSpPr>
          <p:cNvPr id="28" name="!!b2">
            <a:extLst>
              <a:ext uri="{FF2B5EF4-FFF2-40B4-BE49-F238E27FC236}">
                <a16:creationId xmlns:a16="http://schemas.microsoft.com/office/drawing/2014/main" id="{F5B3917D-5E2B-2A2D-42EC-D25A1D693EB5}"/>
              </a:ext>
            </a:extLst>
          </p:cNvPr>
          <p:cNvSpPr/>
          <p:nvPr/>
        </p:nvSpPr>
        <p:spPr>
          <a:xfrm>
            <a:off x="534671" y="995675"/>
            <a:ext cx="4140811" cy="3626273"/>
          </a:xfrm>
          <a:prstGeom prst="rect">
            <a:avLst/>
          </a:prstGeom>
          <a:noFill/>
          <a:ln w="28575">
            <a:solidFill>
              <a:schemeClr val="accent2"/>
            </a:solidFill>
          </a:ln>
        </p:spPr>
        <p:txBody>
          <a:bodyPr vert="horz" lIns="171450" tIns="102870" rIns="171450" bIns="0" rtlCol="0">
            <a:noAutofit/>
          </a:bodyPr>
          <a:lstStyle/>
          <a:p>
            <a:pPr marL="0" marR="0" lvl="0" indent="0" algn="l" defTabSz="685800" rtl="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latin typeface="Verdana"/>
              <a:ea typeface="+mn-ea"/>
              <a:cs typeface="+mn-cs"/>
            </a:endParaRPr>
          </a:p>
        </p:txBody>
      </p:sp>
      <p:sp>
        <p:nvSpPr>
          <p:cNvPr id="5" name="Rechteck 4">
            <a:extLst>
              <a:ext uri="{FF2B5EF4-FFF2-40B4-BE49-F238E27FC236}">
                <a16:creationId xmlns:a16="http://schemas.microsoft.com/office/drawing/2014/main" id="{9EA2ED18-E619-F28B-AC93-60C8362E1375}"/>
              </a:ext>
            </a:extLst>
          </p:cNvPr>
          <p:cNvSpPr/>
          <p:nvPr/>
        </p:nvSpPr>
        <p:spPr>
          <a:xfrm>
            <a:off x="596900" y="1123950"/>
            <a:ext cx="101600" cy="1587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7678591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platzhalter 9">
            <a:extLst>
              <a:ext uri="{FF2B5EF4-FFF2-40B4-BE49-F238E27FC236}">
                <a16:creationId xmlns:a16="http://schemas.microsoft.com/office/drawing/2014/main" id="{0B955B46-1EDB-E012-8DA8-2FC24A377E25}"/>
              </a:ext>
            </a:extLst>
          </p:cNvPr>
          <p:cNvSpPr txBox="1">
            <a:spLocks/>
          </p:cNvSpPr>
          <p:nvPr/>
        </p:nvSpPr>
        <p:spPr>
          <a:xfrm>
            <a:off x="292893" y="11394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Wegfall des 1. Phase-Peaks auch durch Betazellstress ab NBZ ≥ 100 mg/dl (</a:t>
            </a:r>
            <a:r>
              <a:rPr lang="de-DE" sz="2000" b="1">
                <a:solidFill>
                  <a:srgbClr val="7030A0"/>
                </a:solidFill>
              </a:rPr>
              <a:t>≥ 5,6 mmol/l)</a:t>
            </a:r>
            <a:endParaRPr lang="de-DE" sz="2000" b="1">
              <a:solidFill>
                <a:srgbClr val="7030A0"/>
              </a:solidFill>
              <a:latin typeface="+mj-lt"/>
            </a:endParaRPr>
          </a:p>
        </p:txBody>
      </p:sp>
      <p:grpSp>
        <p:nvGrpSpPr>
          <p:cNvPr id="40" name="Gruppieren 39">
            <a:extLst>
              <a:ext uri="{FF2B5EF4-FFF2-40B4-BE49-F238E27FC236}">
                <a16:creationId xmlns:a16="http://schemas.microsoft.com/office/drawing/2014/main" id="{8964F7D3-B8FE-A47B-63BB-5FFB55380234}"/>
              </a:ext>
            </a:extLst>
          </p:cNvPr>
          <p:cNvGrpSpPr/>
          <p:nvPr/>
        </p:nvGrpSpPr>
        <p:grpSpPr>
          <a:xfrm>
            <a:off x="2016880" y="978843"/>
            <a:ext cx="5101204" cy="3704898"/>
            <a:chOff x="2016880" y="1054413"/>
            <a:chExt cx="5101204" cy="3704898"/>
          </a:xfrm>
        </p:grpSpPr>
        <p:sp>
          <p:nvSpPr>
            <p:cNvPr id="38" name="Rechteck 37">
              <a:extLst>
                <a:ext uri="{FF2B5EF4-FFF2-40B4-BE49-F238E27FC236}">
                  <a16:creationId xmlns:a16="http://schemas.microsoft.com/office/drawing/2014/main" id="{CAD736D7-771B-4B7D-05AA-270482E5076D}"/>
                </a:ext>
              </a:extLst>
            </p:cNvPr>
            <p:cNvSpPr/>
            <p:nvPr/>
          </p:nvSpPr>
          <p:spPr>
            <a:xfrm>
              <a:off x="2025916" y="1054413"/>
              <a:ext cx="5092168" cy="37048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37" name="Gruppieren 36">
              <a:extLst>
                <a:ext uri="{FF2B5EF4-FFF2-40B4-BE49-F238E27FC236}">
                  <a16:creationId xmlns:a16="http://schemas.microsoft.com/office/drawing/2014/main" id="{29684C40-C6A1-BCA0-9BCB-4C8C9F05E64E}"/>
                </a:ext>
              </a:extLst>
            </p:cNvPr>
            <p:cNvGrpSpPr/>
            <p:nvPr/>
          </p:nvGrpSpPr>
          <p:grpSpPr>
            <a:xfrm>
              <a:off x="2016880" y="1054413"/>
              <a:ext cx="5101204" cy="3646056"/>
              <a:chOff x="1570933" y="986400"/>
              <a:chExt cx="5505355" cy="4029668"/>
            </a:xfrm>
          </p:grpSpPr>
          <p:pic>
            <p:nvPicPr>
              <p:cNvPr id="10" name="Grafik 9">
                <a:extLst>
                  <a:ext uri="{FF2B5EF4-FFF2-40B4-BE49-F238E27FC236}">
                    <a16:creationId xmlns:a16="http://schemas.microsoft.com/office/drawing/2014/main" id="{C2992E3D-7BE4-BAFB-186C-896FB7463573}"/>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175721" y="1029600"/>
                <a:ext cx="4792557" cy="3546880"/>
              </a:xfrm>
              <a:prstGeom prst="rect">
                <a:avLst/>
              </a:prstGeom>
            </p:spPr>
          </p:pic>
          <p:sp>
            <p:nvSpPr>
              <p:cNvPr id="11" name="Textfeld 10">
                <a:extLst>
                  <a:ext uri="{FF2B5EF4-FFF2-40B4-BE49-F238E27FC236}">
                    <a16:creationId xmlns:a16="http://schemas.microsoft.com/office/drawing/2014/main" id="{AAA93DBB-CF30-B4A7-E097-DBBAE203AB38}"/>
                  </a:ext>
                </a:extLst>
              </p:cNvPr>
              <p:cNvSpPr txBox="1"/>
              <p:nvPr/>
            </p:nvSpPr>
            <p:spPr>
              <a:xfrm>
                <a:off x="1796195" y="986400"/>
                <a:ext cx="429926" cy="246221"/>
              </a:xfrm>
              <a:prstGeom prst="rect">
                <a:avLst/>
              </a:prstGeom>
              <a:noFill/>
            </p:spPr>
            <p:txBody>
              <a:bodyPr wrap="none" rtlCol="0">
                <a:spAutoFit/>
              </a:bodyPr>
              <a:lstStyle/>
              <a:p>
                <a:pPr algn="r"/>
                <a:r>
                  <a:rPr lang="de-DE" sz="1000"/>
                  <a:t>800</a:t>
                </a:r>
              </a:p>
            </p:txBody>
          </p:sp>
          <p:sp>
            <p:nvSpPr>
              <p:cNvPr id="12" name="Textfeld 11">
                <a:extLst>
                  <a:ext uri="{FF2B5EF4-FFF2-40B4-BE49-F238E27FC236}">
                    <a16:creationId xmlns:a16="http://schemas.microsoft.com/office/drawing/2014/main" id="{21325516-13BE-4D60-0FC6-940049CEE2DB}"/>
                  </a:ext>
                </a:extLst>
              </p:cNvPr>
              <p:cNvSpPr txBox="1"/>
              <p:nvPr/>
            </p:nvSpPr>
            <p:spPr>
              <a:xfrm>
                <a:off x="1796195" y="1724369"/>
                <a:ext cx="429926" cy="246221"/>
              </a:xfrm>
              <a:prstGeom prst="rect">
                <a:avLst/>
              </a:prstGeom>
              <a:noFill/>
            </p:spPr>
            <p:txBody>
              <a:bodyPr wrap="none" rtlCol="0">
                <a:spAutoFit/>
              </a:bodyPr>
              <a:lstStyle/>
              <a:p>
                <a:pPr algn="r"/>
                <a:r>
                  <a:rPr lang="de-DE" sz="1000"/>
                  <a:t>600</a:t>
                </a:r>
              </a:p>
            </p:txBody>
          </p:sp>
          <p:sp>
            <p:nvSpPr>
              <p:cNvPr id="13" name="Textfeld 12">
                <a:extLst>
                  <a:ext uri="{FF2B5EF4-FFF2-40B4-BE49-F238E27FC236}">
                    <a16:creationId xmlns:a16="http://schemas.microsoft.com/office/drawing/2014/main" id="{DE45BF24-1F31-D64C-A91B-B08F0ED6D9F6}"/>
                  </a:ext>
                </a:extLst>
              </p:cNvPr>
              <p:cNvSpPr txBox="1"/>
              <p:nvPr/>
            </p:nvSpPr>
            <p:spPr>
              <a:xfrm>
                <a:off x="1796195" y="2469538"/>
                <a:ext cx="429926" cy="246221"/>
              </a:xfrm>
              <a:prstGeom prst="rect">
                <a:avLst/>
              </a:prstGeom>
              <a:noFill/>
            </p:spPr>
            <p:txBody>
              <a:bodyPr wrap="none" rtlCol="0">
                <a:spAutoFit/>
              </a:bodyPr>
              <a:lstStyle/>
              <a:p>
                <a:pPr algn="r"/>
                <a:r>
                  <a:rPr lang="de-DE" sz="1000"/>
                  <a:t>400</a:t>
                </a:r>
              </a:p>
            </p:txBody>
          </p:sp>
          <p:sp>
            <p:nvSpPr>
              <p:cNvPr id="14" name="Textfeld 13">
                <a:extLst>
                  <a:ext uri="{FF2B5EF4-FFF2-40B4-BE49-F238E27FC236}">
                    <a16:creationId xmlns:a16="http://schemas.microsoft.com/office/drawing/2014/main" id="{493EE6EA-9573-3D33-0D04-B600C862C91F}"/>
                  </a:ext>
                </a:extLst>
              </p:cNvPr>
              <p:cNvSpPr txBox="1"/>
              <p:nvPr/>
            </p:nvSpPr>
            <p:spPr>
              <a:xfrm>
                <a:off x="1796195" y="3214707"/>
                <a:ext cx="429926" cy="246221"/>
              </a:xfrm>
              <a:prstGeom prst="rect">
                <a:avLst/>
              </a:prstGeom>
              <a:noFill/>
            </p:spPr>
            <p:txBody>
              <a:bodyPr wrap="none" rtlCol="0">
                <a:spAutoFit/>
              </a:bodyPr>
              <a:lstStyle/>
              <a:p>
                <a:pPr algn="r"/>
                <a:r>
                  <a:rPr lang="de-DE" sz="1000"/>
                  <a:t>200</a:t>
                </a:r>
              </a:p>
            </p:txBody>
          </p:sp>
          <p:sp>
            <p:nvSpPr>
              <p:cNvPr id="15" name="Textfeld 14">
                <a:extLst>
                  <a:ext uri="{FF2B5EF4-FFF2-40B4-BE49-F238E27FC236}">
                    <a16:creationId xmlns:a16="http://schemas.microsoft.com/office/drawing/2014/main" id="{60AB6DCE-BC86-A4DD-732C-C1BEF24611BD}"/>
                  </a:ext>
                </a:extLst>
              </p:cNvPr>
              <p:cNvSpPr txBox="1"/>
              <p:nvPr/>
            </p:nvSpPr>
            <p:spPr>
              <a:xfrm>
                <a:off x="1738487" y="4353728"/>
                <a:ext cx="487634" cy="246221"/>
              </a:xfrm>
              <a:prstGeom prst="rect">
                <a:avLst/>
              </a:prstGeom>
              <a:noFill/>
            </p:spPr>
            <p:txBody>
              <a:bodyPr wrap="none" rtlCol="0">
                <a:spAutoFit/>
              </a:bodyPr>
              <a:lstStyle/>
              <a:p>
                <a:pPr algn="r"/>
                <a:r>
                  <a:rPr lang="de-DE" sz="1000"/>
                  <a:t>-100</a:t>
                </a:r>
              </a:p>
            </p:txBody>
          </p:sp>
          <p:sp>
            <p:nvSpPr>
              <p:cNvPr id="16" name="Textfeld 15">
                <a:extLst>
                  <a:ext uri="{FF2B5EF4-FFF2-40B4-BE49-F238E27FC236}">
                    <a16:creationId xmlns:a16="http://schemas.microsoft.com/office/drawing/2014/main" id="{9AD284CD-660C-5D96-4C0A-B9F50294DA2D}"/>
                  </a:ext>
                </a:extLst>
              </p:cNvPr>
              <p:cNvSpPr txBox="1"/>
              <p:nvPr/>
            </p:nvSpPr>
            <p:spPr>
              <a:xfrm>
                <a:off x="1959702" y="3974276"/>
                <a:ext cx="266419" cy="246221"/>
              </a:xfrm>
              <a:prstGeom prst="rect">
                <a:avLst/>
              </a:prstGeom>
              <a:noFill/>
            </p:spPr>
            <p:txBody>
              <a:bodyPr wrap="none" rtlCol="0">
                <a:spAutoFit/>
              </a:bodyPr>
              <a:lstStyle/>
              <a:p>
                <a:pPr algn="r"/>
                <a:r>
                  <a:rPr lang="de-DE" sz="1000"/>
                  <a:t>0</a:t>
                </a:r>
              </a:p>
            </p:txBody>
          </p:sp>
          <p:sp>
            <p:nvSpPr>
              <p:cNvPr id="17" name="Textfeld 16">
                <a:extLst>
                  <a:ext uri="{FF2B5EF4-FFF2-40B4-BE49-F238E27FC236}">
                    <a16:creationId xmlns:a16="http://schemas.microsoft.com/office/drawing/2014/main" id="{FCFD02EA-9177-9DD0-453D-1EC0B0FBEB9C}"/>
                  </a:ext>
                </a:extLst>
              </p:cNvPr>
              <p:cNvSpPr txBox="1"/>
              <p:nvPr/>
            </p:nvSpPr>
            <p:spPr>
              <a:xfrm>
                <a:off x="2115832" y="4527377"/>
                <a:ext cx="266419" cy="246221"/>
              </a:xfrm>
              <a:prstGeom prst="rect">
                <a:avLst/>
              </a:prstGeom>
              <a:noFill/>
            </p:spPr>
            <p:txBody>
              <a:bodyPr wrap="none" rtlCol="0">
                <a:spAutoFit/>
              </a:bodyPr>
              <a:lstStyle/>
              <a:p>
                <a:pPr algn="ctr"/>
                <a:r>
                  <a:rPr lang="de-DE" sz="1000"/>
                  <a:t>0</a:t>
                </a:r>
              </a:p>
            </p:txBody>
          </p:sp>
          <p:sp>
            <p:nvSpPr>
              <p:cNvPr id="18" name="Textfeld 17">
                <a:extLst>
                  <a:ext uri="{FF2B5EF4-FFF2-40B4-BE49-F238E27FC236}">
                    <a16:creationId xmlns:a16="http://schemas.microsoft.com/office/drawing/2014/main" id="{589A7267-D276-04AE-EA70-07ACE77950E7}"/>
                  </a:ext>
                </a:extLst>
              </p:cNvPr>
              <p:cNvSpPr txBox="1"/>
              <p:nvPr/>
            </p:nvSpPr>
            <p:spPr>
              <a:xfrm>
                <a:off x="2663355" y="4527377"/>
                <a:ext cx="348173" cy="246221"/>
              </a:xfrm>
              <a:prstGeom prst="rect">
                <a:avLst/>
              </a:prstGeom>
              <a:noFill/>
            </p:spPr>
            <p:txBody>
              <a:bodyPr wrap="none" rtlCol="0">
                <a:spAutoFit/>
              </a:bodyPr>
              <a:lstStyle/>
              <a:p>
                <a:pPr algn="ctr"/>
                <a:r>
                  <a:rPr lang="de-DE" sz="1000"/>
                  <a:t>15</a:t>
                </a:r>
              </a:p>
            </p:txBody>
          </p:sp>
          <p:sp>
            <p:nvSpPr>
              <p:cNvPr id="19" name="Textfeld 18">
                <a:extLst>
                  <a:ext uri="{FF2B5EF4-FFF2-40B4-BE49-F238E27FC236}">
                    <a16:creationId xmlns:a16="http://schemas.microsoft.com/office/drawing/2014/main" id="{86D9E131-65A4-D83E-FFC4-68F3AA027CA7}"/>
                  </a:ext>
                </a:extLst>
              </p:cNvPr>
              <p:cNvSpPr txBox="1"/>
              <p:nvPr/>
            </p:nvSpPr>
            <p:spPr>
              <a:xfrm>
                <a:off x="3227547" y="4527377"/>
                <a:ext cx="348173" cy="246221"/>
              </a:xfrm>
              <a:prstGeom prst="rect">
                <a:avLst/>
              </a:prstGeom>
              <a:noFill/>
            </p:spPr>
            <p:txBody>
              <a:bodyPr wrap="none" rtlCol="0">
                <a:spAutoFit/>
              </a:bodyPr>
              <a:lstStyle/>
              <a:p>
                <a:pPr algn="ctr"/>
                <a:r>
                  <a:rPr lang="de-DE" sz="1000"/>
                  <a:t>30</a:t>
                </a:r>
              </a:p>
            </p:txBody>
          </p:sp>
          <p:sp>
            <p:nvSpPr>
              <p:cNvPr id="20" name="Textfeld 19">
                <a:extLst>
                  <a:ext uri="{FF2B5EF4-FFF2-40B4-BE49-F238E27FC236}">
                    <a16:creationId xmlns:a16="http://schemas.microsoft.com/office/drawing/2014/main" id="{4B1DABC0-D8E4-2E1B-2EAD-0E763BA40743}"/>
                  </a:ext>
                </a:extLst>
              </p:cNvPr>
              <p:cNvSpPr txBox="1"/>
              <p:nvPr/>
            </p:nvSpPr>
            <p:spPr>
              <a:xfrm>
                <a:off x="4397912" y="4527377"/>
                <a:ext cx="348173" cy="246221"/>
              </a:xfrm>
              <a:prstGeom prst="rect">
                <a:avLst/>
              </a:prstGeom>
              <a:noFill/>
            </p:spPr>
            <p:txBody>
              <a:bodyPr wrap="none" rtlCol="0">
                <a:spAutoFit/>
              </a:bodyPr>
              <a:lstStyle/>
              <a:p>
                <a:pPr algn="ctr"/>
                <a:r>
                  <a:rPr lang="de-DE" sz="1000"/>
                  <a:t>60</a:t>
                </a:r>
              </a:p>
            </p:txBody>
          </p:sp>
          <p:sp>
            <p:nvSpPr>
              <p:cNvPr id="21" name="Textfeld 20">
                <a:extLst>
                  <a:ext uri="{FF2B5EF4-FFF2-40B4-BE49-F238E27FC236}">
                    <a16:creationId xmlns:a16="http://schemas.microsoft.com/office/drawing/2014/main" id="{6C5D77D7-DE06-9D40-BBA5-9921D1CE0AD0}"/>
                  </a:ext>
                </a:extLst>
              </p:cNvPr>
              <p:cNvSpPr txBox="1"/>
              <p:nvPr/>
            </p:nvSpPr>
            <p:spPr>
              <a:xfrm>
                <a:off x="5522137" y="4527376"/>
                <a:ext cx="348173" cy="246221"/>
              </a:xfrm>
              <a:prstGeom prst="rect">
                <a:avLst/>
              </a:prstGeom>
              <a:noFill/>
            </p:spPr>
            <p:txBody>
              <a:bodyPr wrap="none" rtlCol="0">
                <a:spAutoFit/>
              </a:bodyPr>
              <a:lstStyle/>
              <a:p>
                <a:pPr algn="ctr"/>
                <a:r>
                  <a:rPr lang="de-DE" sz="1000"/>
                  <a:t>90</a:t>
                </a:r>
              </a:p>
            </p:txBody>
          </p:sp>
          <p:sp>
            <p:nvSpPr>
              <p:cNvPr id="22" name="Textfeld 21">
                <a:extLst>
                  <a:ext uri="{FF2B5EF4-FFF2-40B4-BE49-F238E27FC236}">
                    <a16:creationId xmlns:a16="http://schemas.microsoft.com/office/drawing/2014/main" id="{A9A7BCEA-637A-C351-4E10-0B0AF8BF4BE0}"/>
                  </a:ext>
                </a:extLst>
              </p:cNvPr>
              <p:cNvSpPr txBox="1"/>
              <p:nvPr/>
            </p:nvSpPr>
            <p:spPr>
              <a:xfrm>
                <a:off x="6646362" y="4527376"/>
                <a:ext cx="429926" cy="246221"/>
              </a:xfrm>
              <a:prstGeom prst="rect">
                <a:avLst/>
              </a:prstGeom>
              <a:noFill/>
            </p:spPr>
            <p:txBody>
              <a:bodyPr wrap="none" rtlCol="0">
                <a:spAutoFit/>
              </a:bodyPr>
              <a:lstStyle/>
              <a:p>
                <a:pPr algn="ctr"/>
                <a:r>
                  <a:rPr lang="de-DE" sz="1000"/>
                  <a:t>120</a:t>
                </a:r>
              </a:p>
            </p:txBody>
          </p:sp>
          <p:sp>
            <p:nvSpPr>
              <p:cNvPr id="23" name="Textfeld 22">
                <a:extLst>
                  <a:ext uri="{FF2B5EF4-FFF2-40B4-BE49-F238E27FC236}">
                    <a16:creationId xmlns:a16="http://schemas.microsoft.com/office/drawing/2014/main" id="{FC0384EC-5647-6969-419D-B65958BAE05D}"/>
                  </a:ext>
                </a:extLst>
              </p:cNvPr>
              <p:cNvSpPr txBox="1"/>
              <p:nvPr/>
            </p:nvSpPr>
            <p:spPr>
              <a:xfrm>
                <a:off x="4397912" y="1649047"/>
                <a:ext cx="1215076" cy="170079"/>
              </a:xfrm>
              <a:prstGeom prst="rect">
                <a:avLst/>
              </a:prstGeom>
              <a:solidFill>
                <a:schemeClr val="bg1"/>
              </a:solidFill>
            </p:spPr>
            <p:txBody>
              <a:bodyPr wrap="none" lIns="36000" tIns="0" rIns="36000" bIns="0" rtlCol="0">
                <a:spAutoFit/>
              </a:bodyPr>
              <a:lstStyle/>
              <a:p>
                <a:r>
                  <a:rPr lang="de-DE" sz="1000"/>
                  <a:t>Glukose [mg/dl]</a:t>
                </a:r>
              </a:p>
            </p:txBody>
          </p:sp>
          <p:sp>
            <p:nvSpPr>
              <p:cNvPr id="24" name="Textfeld 23">
                <a:extLst>
                  <a:ext uri="{FF2B5EF4-FFF2-40B4-BE49-F238E27FC236}">
                    <a16:creationId xmlns:a16="http://schemas.microsoft.com/office/drawing/2014/main" id="{362E94A3-3D8D-2613-5B3B-E034CF82D026}"/>
                  </a:ext>
                </a:extLst>
              </p:cNvPr>
              <p:cNvSpPr txBox="1"/>
              <p:nvPr/>
            </p:nvSpPr>
            <p:spPr>
              <a:xfrm>
                <a:off x="5796168" y="1656604"/>
                <a:ext cx="154457" cy="153888"/>
              </a:xfrm>
              <a:prstGeom prst="rect">
                <a:avLst/>
              </a:prstGeom>
              <a:solidFill>
                <a:schemeClr val="bg1"/>
              </a:solidFill>
            </p:spPr>
            <p:txBody>
              <a:bodyPr wrap="none" lIns="36000" tIns="0" rIns="36000" bIns="0" rtlCol="0">
                <a:spAutoFit/>
              </a:bodyPr>
              <a:lstStyle/>
              <a:p>
                <a:r>
                  <a:rPr lang="de-DE" sz="1000"/>
                  <a:t>n</a:t>
                </a:r>
              </a:p>
            </p:txBody>
          </p:sp>
          <p:sp>
            <p:nvSpPr>
              <p:cNvPr id="25" name="Textfeld 24">
                <a:extLst>
                  <a:ext uri="{FF2B5EF4-FFF2-40B4-BE49-F238E27FC236}">
                    <a16:creationId xmlns:a16="http://schemas.microsoft.com/office/drawing/2014/main" id="{2EDF8526-018B-938B-781A-B6B72D570D3B}"/>
                  </a:ext>
                </a:extLst>
              </p:cNvPr>
              <p:cNvSpPr txBox="1"/>
              <p:nvPr/>
            </p:nvSpPr>
            <p:spPr>
              <a:xfrm>
                <a:off x="4421410" y="1842414"/>
                <a:ext cx="481468" cy="153888"/>
              </a:xfrm>
              <a:prstGeom prst="rect">
                <a:avLst/>
              </a:prstGeom>
              <a:solidFill>
                <a:schemeClr val="bg1"/>
              </a:solidFill>
            </p:spPr>
            <p:txBody>
              <a:bodyPr wrap="none" lIns="36000" tIns="0" rIns="36000" bIns="0" rtlCol="0">
                <a:spAutoFit/>
              </a:bodyPr>
              <a:lstStyle/>
              <a:p>
                <a:pPr algn="ctr"/>
                <a:r>
                  <a:rPr lang="de-DE" sz="1000"/>
                  <a:t>79–89</a:t>
                </a:r>
              </a:p>
            </p:txBody>
          </p:sp>
          <p:sp>
            <p:nvSpPr>
              <p:cNvPr id="26" name="Textfeld 25">
                <a:extLst>
                  <a:ext uri="{FF2B5EF4-FFF2-40B4-BE49-F238E27FC236}">
                    <a16:creationId xmlns:a16="http://schemas.microsoft.com/office/drawing/2014/main" id="{AC94E292-DB60-772F-DDDA-E6EA5EAC42A1}"/>
                  </a:ext>
                </a:extLst>
              </p:cNvPr>
              <p:cNvSpPr txBox="1"/>
              <p:nvPr/>
            </p:nvSpPr>
            <p:spPr>
              <a:xfrm>
                <a:off x="4421410" y="1987949"/>
                <a:ext cx="481469" cy="153888"/>
              </a:xfrm>
              <a:prstGeom prst="rect">
                <a:avLst/>
              </a:prstGeom>
              <a:solidFill>
                <a:schemeClr val="bg1"/>
              </a:solidFill>
            </p:spPr>
            <p:txBody>
              <a:bodyPr wrap="none" lIns="36000" tIns="0" rIns="36000" bIns="0" rtlCol="0">
                <a:spAutoFit/>
              </a:bodyPr>
              <a:lstStyle/>
              <a:p>
                <a:pPr algn="ctr"/>
                <a:r>
                  <a:rPr lang="de-DE" sz="1000"/>
                  <a:t>90–99</a:t>
                </a:r>
              </a:p>
            </p:txBody>
          </p:sp>
          <p:sp>
            <p:nvSpPr>
              <p:cNvPr id="27" name="Textfeld 26">
                <a:extLst>
                  <a:ext uri="{FF2B5EF4-FFF2-40B4-BE49-F238E27FC236}">
                    <a16:creationId xmlns:a16="http://schemas.microsoft.com/office/drawing/2014/main" id="{5EB3F43A-8BD5-3E2D-8CD9-B5222D7B05EA}"/>
                  </a:ext>
                </a:extLst>
              </p:cNvPr>
              <p:cNvSpPr txBox="1"/>
              <p:nvPr/>
            </p:nvSpPr>
            <p:spPr>
              <a:xfrm>
                <a:off x="4340204" y="2131671"/>
                <a:ext cx="644976" cy="153888"/>
              </a:xfrm>
              <a:prstGeom prst="rect">
                <a:avLst/>
              </a:prstGeom>
              <a:solidFill>
                <a:schemeClr val="bg1"/>
              </a:solidFill>
            </p:spPr>
            <p:txBody>
              <a:bodyPr wrap="none" lIns="36000" tIns="0" rIns="36000" bIns="0" rtlCol="0">
                <a:spAutoFit/>
              </a:bodyPr>
              <a:lstStyle/>
              <a:p>
                <a:pPr algn="ctr"/>
                <a:r>
                  <a:rPr lang="de-DE" sz="1000"/>
                  <a:t>100–114</a:t>
                </a:r>
              </a:p>
            </p:txBody>
          </p:sp>
          <p:sp>
            <p:nvSpPr>
              <p:cNvPr id="28" name="Textfeld 27">
                <a:extLst>
                  <a:ext uri="{FF2B5EF4-FFF2-40B4-BE49-F238E27FC236}">
                    <a16:creationId xmlns:a16="http://schemas.microsoft.com/office/drawing/2014/main" id="{55AFFCFC-68EF-1BE8-E387-911CE5FD3903}"/>
                  </a:ext>
                </a:extLst>
              </p:cNvPr>
              <p:cNvSpPr txBox="1"/>
              <p:nvPr/>
            </p:nvSpPr>
            <p:spPr>
              <a:xfrm>
                <a:off x="4333761" y="2285559"/>
                <a:ext cx="644976" cy="153888"/>
              </a:xfrm>
              <a:prstGeom prst="rect">
                <a:avLst/>
              </a:prstGeom>
              <a:solidFill>
                <a:schemeClr val="bg1"/>
              </a:solidFill>
            </p:spPr>
            <p:txBody>
              <a:bodyPr wrap="none" lIns="36000" tIns="0" rIns="36000" bIns="0" rtlCol="0">
                <a:spAutoFit/>
              </a:bodyPr>
              <a:lstStyle/>
              <a:p>
                <a:pPr algn="ctr"/>
                <a:r>
                  <a:rPr lang="de-DE" sz="1000"/>
                  <a:t>115–149</a:t>
                </a:r>
              </a:p>
            </p:txBody>
          </p:sp>
          <p:sp>
            <p:nvSpPr>
              <p:cNvPr id="29" name="Textfeld 28">
                <a:extLst>
                  <a:ext uri="{FF2B5EF4-FFF2-40B4-BE49-F238E27FC236}">
                    <a16:creationId xmlns:a16="http://schemas.microsoft.com/office/drawing/2014/main" id="{E53D6270-EE77-51FB-7208-724DAC59006B}"/>
                  </a:ext>
                </a:extLst>
              </p:cNvPr>
              <p:cNvSpPr txBox="1"/>
              <p:nvPr/>
            </p:nvSpPr>
            <p:spPr>
              <a:xfrm>
                <a:off x="4333761" y="2438760"/>
                <a:ext cx="644976" cy="153888"/>
              </a:xfrm>
              <a:prstGeom prst="rect">
                <a:avLst/>
              </a:prstGeom>
              <a:solidFill>
                <a:schemeClr val="bg1"/>
              </a:solidFill>
            </p:spPr>
            <p:txBody>
              <a:bodyPr wrap="none" lIns="36000" tIns="0" rIns="36000" bIns="0" rtlCol="0">
                <a:spAutoFit/>
              </a:bodyPr>
              <a:lstStyle/>
              <a:p>
                <a:pPr algn="ctr"/>
                <a:r>
                  <a:rPr lang="de-DE" sz="1000"/>
                  <a:t>150–349</a:t>
                </a:r>
              </a:p>
            </p:txBody>
          </p:sp>
          <p:sp>
            <p:nvSpPr>
              <p:cNvPr id="30" name="Textfeld 29">
                <a:extLst>
                  <a:ext uri="{FF2B5EF4-FFF2-40B4-BE49-F238E27FC236}">
                    <a16:creationId xmlns:a16="http://schemas.microsoft.com/office/drawing/2014/main" id="{B7D8784D-ED7D-564A-751E-C45D73CE65CF}"/>
                  </a:ext>
                </a:extLst>
              </p:cNvPr>
              <p:cNvSpPr txBox="1"/>
              <p:nvPr/>
            </p:nvSpPr>
            <p:spPr>
              <a:xfrm>
                <a:off x="5796168" y="1842414"/>
                <a:ext cx="236210" cy="153888"/>
              </a:xfrm>
              <a:prstGeom prst="rect">
                <a:avLst/>
              </a:prstGeom>
              <a:solidFill>
                <a:schemeClr val="bg1"/>
              </a:solidFill>
            </p:spPr>
            <p:txBody>
              <a:bodyPr wrap="none" lIns="36000" tIns="0" rIns="36000" bIns="0" rtlCol="0">
                <a:spAutoFit/>
              </a:bodyPr>
              <a:lstStyle/>
              <a:p>
                <a:pPr algn="r"/>
                <a:r>
                  <a:rPr lang="de-DE" sz="1000"/>
                  <a:t>24</a:t>
                </a:r>
              </a:p>
            </p:txBody>
          </p:sp>
          <p:sp>
            <p:nvSpPr>
              <p:cNvPr id="31" name="Textfeld 30">
                <a:extLst>
                  <a:ext uri="{FF2B5EF4-FFF2-40B4-BE49-F238E27FC236}">
                    <a16:creationId xmlns:a16="http://schemas.microsoft.com/office/drawing/2014/main" id="{13483E3E-5BEB-C2DA-354A-ACC8F58AC0BD}"/>
                  </a:ext>
                </a:extLst>
              </p:cNvPr>
              <p:cNvSpPr txBox="1"/>
              <p:nvPr/>
            </p:nvSpPr>
            <p:spPr>
              <a:xfrm>
                <a:off x="5796168" y="1986253"/>
                <a:ext cx="236210" cy="153888"/>
              </a:xfrm>
              <a:prstGeom prst="rect">
                <a:avLst/>
              </a:prstGeom>
              <a:solidFill>
                <a:schemeClr val="bg1"/>
              </a:solidFill>
            </p:spPr>
            <p:txBody>
              <a:bodyPr wrap="none" lIns="36000" tIns="0" rIns="36000" bIns="0" rtlCol="0">
                <a:spAutoFit/>
              </a:bodyPr>
              <a:lstStyle/>
              <a:p>
                <a:pPr algn="r"/>
                <a:r>
                  <a:rPr lang="de-DE" sz="1000"/>
                  <a:t>20</a:t>
                </a:r>
              </a:p>
            </p:txBody>
          </p:sp>
          <p:sp>
            <p:nvSpPr>
              <p:cNvPr id="32" name="Textfeld 31">
                <a:extLst>
                  <a:ext uri="{FF2B5EF4-FFF2-40B4-BE49-F238E27FC236}">
                    <a16:creationId xmlns:a16="http://schemas.microsoft.com/office/drawing/2014/main" id="{2EC1D087-B16B-D9D5-CF2A-3500CCBEB909}"/>
                  </a:ext>
                </a:extLst>
              </p:cNvPr>
              <p:cNvSpPr txBox="1"/>
              <p:nvPr/>
            </p:nvSpPr>
            <p:spPr>
              <a:xfrm>
                <a:off x="5878468" y="2131671"/>
                <a:ext cx="154457" cy="153888"/>
              </a:xfrm>
              <a:prstGeom prst="rect">
                <a:avLst/>
              </a:prstGeom>
              <a:solidFill>
                <a:schemeClr val="bg1"/>
              </a:solidFill>
            </p:spPr>
            <p:txBody>
              <a:bodyPr wrap="none" lIns="36000" tIns="0" rIns="36000" bIns="0" rtlCol="0">
                <a:spAutoFit/>
              </a:bodyPr>
              <a:lstStyle/>
              <a:p>
                <a:pPr algn="r"/>
                <a:r>
                  <a:rPr lang="de-DE" sz="1000"/>
                  <a:t>7</a:t>
                </a:r>
              </a:p>
            </p:txBody>
          </p:sp>
          <p:sp>
            <p:nvSpPr>
              <p:cNvPr id="33" name="Textfeld 32">
                <a:extLst>
                  <a:ext uri="{FF2B5EF4-FFF2-40B4-BE49-F238E27FC236}">
                    <a16:creationId xmlns:a16="http://schemas.microsoft.com/office/drawing/2014/main" id="{A8B7EB67-6D9F-B50B-2884-89D50621EB57}"/>
                  </a:ext>
                </a:extLst>
              </p:cNvPr>
              <p:cNvSpPr txBox="1"/>
              <p:nvPr/>
            </p:nvSpPr>
            <p:spPr>
              <a:xfrm>
                <a:off x="5877921" y="2288959"/>
                <a:ext cx="154457" cy="153888"/>
              </a:xfrm>
              <a:prstGeom prst="rect">
                <a:avLst/>
              </a:prstGeom>
              <a:solidFill>
                <a:schemeClr val="bg1"/>
              </a:solidFill>
            </p:spPr>
            <p:txBody>
              <a:bodyPr wrap="none" lIns="36000" tIns="0" rIns="36000" bIns="0" rtlCol="0">
                <a:spAutoFit/>
              </a:bodyPr>
              <a:lstStyle/>
              <a:p>
                <a:pPr algn="r"/>
                <a:r>
                  <a:rPr lang="de-DE" sz="1000"/>
                  <a:t>3</a:t>
                </a:r>
              </a:p>
            </p:txBody>
          </p:sp>
          <p:sp>
            <p:nvSpPr>
              <p:cNvPr id="34" name="Textfeld 33">
                <a:extLst>
                  <a:ext uri="{FF2B5EF4-FFF2-40B4-BE49-F238E27FC236}">
                    <a16:creationId xmlns:a16="http://schemas.microsoft.com/office/drawing/2014/main" id="{1C5FA4B2-E5F7-E3FF-E380-6D5DD8342E42}"/>
                  </a:ext>
                </a:extLst>
              </p:cNvPr>
              <p:cNvSpPr txBox="1"/>
              <p:nvPr/>
            </p:nvSpPr>
            <p:spPr>
              <a:xfrm>
                <a:off x="5796168" y="2438760"/>
                <a:ext cx="236210" cy="153888"/>
              </a:xfrm>
              <a:prstGeom prst="rect">
                <a:avLst/>
              </a:prstGeom>
              <a:solidFill>
                <a:schemeClr val="bg1"/>
              </a:solidFill>
            </p:spPr>
            <p:txBody>
              <a:bodyPr wrap="none" lIns="36000" tIns="0" rIns="36000" bIns="0" rtlCol="0">
                <a:spAutoFit/>
              </a:bodyPr>
              <a:lstStyle/>
              <a:p>
                <a:pPr algn="r"/>
                <a:r>
                  <a:rPr lang="de-DE" sz="1000"/>
                  <a:t>12</a:t>
                </a:r>
              </a:p>
            </p:txBody>
          </p:sp>
          <p:sp>
            <p:nvSpPr>
              <p:cNvPr id="35" name="Textfeld 34">
                <a:extLst>
                  <a:ext uri="{FF2B5EF4-FFF2-40B4-BE49-F238E27FC236}">
                    <a16:creationId xmlns:a16="http://schemas.microsoft.com/office/drawing/2014/main" id="{82225D89-6268-322F-3F5E-15A78C8F9EE9}"/>
                  </a:ext>
                </a:extLst>
              </p:cNvPr>
              <p:cNvSpPr txBox="1"/>
              <p:nvPr/>
            </p:nvSpPr>
            <p:spPr>
              <a:xfrm>
                <a:off x="4123798" y="4769847"/>
                <a:ext cx="896399" cy="246221"/>
              </a:xfrm>
              <a:prstGeom prst="rect">
                <a:avLst/>
              </a:prstGeom>
              <a:noFill/>
            </p:spPr>
            <p:txBody>
              <a:bodyPr wrap="none" rtlCol="0">
                <a:spAutoFit/>
              </a:bodyPr>
              <a:lstStyle/>
              <a:p>
                <a:pPr algn="ctr"/>
                <a:r>
                  <a:rPr lang="de-DE" sz="1000" b="1"/>
                  <a:t>Zeit [Min]</a:t>
                </a:r>
              </a:p>
            </p:txBody>
          </p:sp>
          <p:sp>
            <p:nvSpPr>
              <p:cNvPr id="36" name="Textfeld 35">
                <a:extLst>
                  <a:ext uri="{FF2B5EF4-FFF2-40B4-BE49-F238E27FC236}">
                    <a16:creationId xmlns:a16="http://schemas.microsoft.com/office/drawing/2014/main" id="{911A6520-8602-7B20-F9C4-FAB00F9015A0}"/>
                  </a:ext>
                </a:extLst>
              </p:cNvPr>
              <p:cNvSpPr txBox="1"/>
              <p:nvPr/>
            </p:nvSpPr>
            <p:spPr>
              <a:xfrm rot="16200000">
                <a:off x="362473" y="2582895"/>
                <a:ext cx="2682648" cy="265728"/>
              </a:xfrm>
              <a:prstGeom prst="rect">
                <a:avLst/>
              </a:prstGeom>
              <a:noFill/>
            </p:spPr>
            <p:txBody>
              <a:bodyPr wrap="none" rtlCol="0">
                <a:spAutoFit/>
              </a:bodyPr>
              <a:lstStyle/>
              <a:p>
                <a:pPr algn="ctr"/>
                <a:r>
                  <a:rPr lang="de-DE" sz="1000" b="1"/>
                  <a:t>Relative akute Insulinantwort*</a:t>
                </a:r>
              </a:p>
            </p:txBody>
          </p:sp>
        </p:grpSp>
      </p:grpSp>
      <p:sp>
        <p:nvSpPr>
          <p:cNvPr id="39" name="TextBox 3037">
            <a:extLst>
              <a:ext uri="{FF2B5EF4-FFF2-40B4-BE49-F238E27FC236}">
                <a16:creationId xmlns:a16="http://schemas.microsoft.com/office/drawing/2014/main" id="{B95E1A59-8FA7-7FC3-0597-9289FB64A7D7}"/>
              </a:ext>
            </a:extLst>
          </p:cNvPr>
          <p:cNvSpPr txBox="1"/>
          <p:nvPr/>
        </p:nvSpPr>
        <p:spPr>
          <a:xfrm>
            <a:off x="292893" y="4846238"/>
            <a:ext cx="7517924" cy="276999"/>
          </a:xfrm>
          <a:prstGeom prst="rect">
            <a:avLst/>
          </a:prstGeom>
          <a:noFill/>
        </p:spPr>
        <p:txBody>
          <a:bodyPr wrap="square" rtlCol="0" anchor="b">
            <a:spAutoFit/>
          </a:bodyPr>
          <a:lstStyle/>
          <a:p>
            <a:pPr lvl="0" defTabSz="685766">
              <a:buClr>
                <a:srgbClr val="2F4B95"/>
              </a:buClr>
              <a:defRPr/>
            </a:pPr>
            <a:r>
              <a:rPr kumimoji="0" lang="de-DE" sz="600" b="0" i="0" u="none" strike="noStrike" kern="1200" cap="none" spc="0" normalizeH="0" baseline="0" noProof="0">
                <a:ln>
                  <a:noFill/>
                </a:ln>
                <a:solidFill>
                  <a:srgbClr val="404040"/>
                </a:solidFill>
                <a:effectLst/>
                <a:uLnTx/>
                <a:uFillTx/>
                <a:latin typeface="Verdana"/>
                <a:ea typeface="Arial"/>
                <a:cs typeface="Arial"/>
              </a:rPr>
              <a:t>Abbildung modifiziert nach </a:t>
            </a:r>
            <a:r>
              <a:rPr kumimoji="0" lang="de-DE" sz="600" b="0" i="0" u="none" strike="noStrike" kern="1200" cap="none" spc="0" normalizeH="0" baseline="0" noProof="0" err="1">
                <a:ln>
                  <a:noFill/>
                </a:ln>
                <a:solidFill>
                  <a:srgbClr val="404040"/>
                </a:solidFill>
                <a:effectLst/>
                <a:uLnTx/>
                <a:uFillTx/>
                <a:latin typeface="Verdana"/>
                <a:ea typeface="Arial"/>
                <a:cs typeface="Arial"/>
              </a:rPr>
              <a:t>Brunzell</a:t>
            </a:r>
            <a:r>
              <a:rPr kumimoji="0" lang="de-DE" sz="600" b="0" i="0" u="none" strike="noStrike" kern="1200" cap="none" spc="0" normalizeH="0" baseline="0" noProof="0">
                <a:ln>
                  <a:noFill/>
                </a:ln>
                <a:solidFill>
                  <a:srgbClr val="404040"/>
                </a:solidFill>
                <a:effectLst/>
                <a:uLnTx/>
                <a:uFillTx/>
                <a:latin typeface="Verdana"/>
                <a:ea typeface="Arial"/>
                <a:cs typeface="Arial"/>
              </a:rPr>
              <a:t> JD 1976</a:t>
            </a:r>
            <a:r>
              <a:rPr kumimoji="0" lang="de-DE" sz="600" b="0" i="0" u="none" strike="noStrike" kern="1200" cap="none" spc="0" normalizeH="0" baseline="30000" noProof="0">
                <a:ln>
                  <a:noFill/>
                </a:ln>
                <a:solidFill>
                  <a:srgbClr val="404040"/>
                </a:solidFill>
                <a:effectLst/>
                <a:uLnTx/>
                <a:uFillTx/>
                <a:latin typeface="Verdana"/>
                <a:ea typeface="Arial"/>
                <a:cs typeface="Arial"/>
              </a:rPr>
              <a:t>1</a:t>
            </a:r>
            <a:r>
              <a:rPr kumimoji="0" lang="de-DE" sz="600" b="0" i="0" u="none" strike="noStrike" kern="1200" cap="none" spc="0" normalizeH="0" noProof="0">
                <a:ln>
                  <a:noFill/>
                </a:ln>
                <a:solidFill>
                  <a:srgbClr val="404040"/>
                </a:solidFill>
                <a:effectLst/>
                <a:uLnTx/>
                <a:uFillTx/>
                <a:latin typeface="Verdana"/>
                <a:ea typeface="Arial"/>
                <a:cs typeface="Arial"/>
              </a:rPr>
              <a:t>. NBZ: Nüchternblutzucker. * Prozentuale Veränderung gegenüber dem Ausgangswert.</a:t>
            </a:r>
            <a:endParaRPr kumimoji="0" lang="de-DE" sz="600" b="0" i="0" u="none" strike="noStrike" kern="1200" cap="none" spc="0" normalizeH="0" baseline="30000" noProof="0">
              <a:ln>
                <a:noFill/>
              </a:ln>
              <a:solidFill>
                <a:srgbClr val="404040"/>
              </a:solidFill>
              <a:effectLst/>
              <a:uLnTx/>
              <a:uFillTx/>
              <a:latin typeface="Verdana"/>
              <a:ea typeface="Arial"/>
              <a:cs typeface="Arial"/>
            </a:endParaRPr>
          </a:p>
          <a:p>
            <a:pPr lvl="0" defTabSz="685766">
              <a:buClr>
                <a:srgbClr val="2F4B95"/>
              </a:buClr>
              <a:defRPr/>
            </a:pPr>
            <a:r>
              <a:rPr kumimoji="0" lang="de-DE" sz="600" b="1" i="0" u="none" strike="noStrike" kern="1200" cap="none" spc="0" normalizeH="0" baseline="0" noProof="0">
                <a:ln>
                  <a:noFill/>
                </a:ln>
                <a:solidFill>
                  <a:srgbClr val="404040"/>
                </a:solidFill>
                <a:effectLst/>
                <a:uLnTx/>
                <a:uFillTx/>
                <a:latin typeface="Verdana"/>
                <a:ea typeface="Arial"/>
                <a:cs typeface="Arial"/>
              </a:rPr>
              <a:t>1.</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Brunzell</a:t>
            </a:r>
            <a:r>
              <a:rPr kumimoji="0" lang="de-DE" sz="600" b="0" i="0" u="none" strike="noStrike" kern="1200" cap="none" spc="0" normalizeH="0" baseline="0" noProof="0">
                <a:ln>
                  <a:noFill/>
                </a:ln>
                <a:solidFill>
                  <a:srgbClr val="404040"/>
                </a:solidFill>
                <a:effectLst/>
                <a:uLnTx/>
                <a:uFillTx/>
                <a:latin typeface="Verdana"/>
                <a:ea typeface="Arial"/>
                <a:cs typeface="Arial"/>
              </a:rPr>
              <a:t> JD </a:t>
            </a:r>
            <a:r>
              <a:rPr kumimoji="0" lang="de-DE" sz="600" b="0" i="1" u="none" strike="noStrike" kern="1200" cap="none" spc="0" normalizeH="0" baseline="0" noProof="0">
                <a:ln>
                  <a:noFill/>
                </a:ln>
                <a:solidFill>
                  <a:srgbClr val="404040"/>
                </a:solidFill>
                <a:effectLst/>
                <a:uLnTx/>
                <a:uFillTx/>
                <a:latin typeface="Verdana"/>
                <a:ea typeface="Arial"/>
                <a:cs typeface="Arial"/>
              </a:rPr>
              <a:t>et al. J </a:t>
            </a:r>
            <a:r>
              <a:rPr kumimoji="0" lang="de-DE" sz="600" b="0" i="1" u="none" strike="noStrike" kern="1200" cap="none" spc="0" normalizeH="0" baseline="0" noProof="0" err="1">
                <a:ln>
                  <a:noFill/>
                </a:ln>
                <a:solidFill>
                  <a:srgbClr val="404040"/>
                </a:solidFill>
                <a:effectLst/>
                <a:uLnTx/>
                <a:uFillTx/>
                <a:latin typeface="Verdana"/>
                <a:ea typeface="Arial"/>
                <a:cs typeface="Arial"/>
              </a:rPr>
              <a:t>Clin</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1" u="none" strike="noStrike" kern="1200" cap="none" spc="0" normalizeH="0" baseline="0" noProof="0" err="1">
                <a:ln>
                  <a:noFill/>
                </a:ln>
                <a:solidFill>
                  <a:srgbClr val="404040"/>
                </a:solidFill>
                <a:effectLst/>
                <a:uLnTx/>
                <a:uFillTx/>
                <a:latin typeface="Verdana"/>
                <a:ea typeface="Arial"/>
                <a:cs typeface="Arial"/>
              </a:rPr>
              <a:t>Endocrinol</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1" u="none" strike="noStrike" kern="1200" cap="none" spc="0" normalizeH="0" baseline="0" noProof="0" err="1">
                <a:ln>
                  <a:noFill/>
                </a:ln>
                <a:solidFill>
                  <a:srgbClr val="404040"/>
                </a:solidFill>
                <a:effectLst/>
                <a:uLnTx/>
                <a:uFillTx/>
                <a:latin typeface="Verdana"/>
                <a:ea typeface="Arial"/>
                <a:cs typeface="Arial"/>
              </a:rPr>
              <a:t>Metab</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1976; 42: 222</a:t>
            </a:r>
            <a:r>
              <a:rPr lang="de-DE" sz="600">
                <a:solidFill>
                  <a:srgbClr val="404040"/>
                </a:solidFill>
                <a:ea typeface="Arial"/>
                <a:cs typeface="Arial"/>
              </a:rPr>
              <a:t>–</a:t>
            </a:r>
            <a:r>
              <a:rPr lang="de-DE" sz="600">
                <a:solidFill>
                  <a:srgbClr val="404040"/>
                </a:solidFill>
                <a:latin typeface="Verdana"/>
                <a:ea typeface="Arial"/>
                <a:cs typeface="Arial"/>
              </a:rPr>
              <a:t>9</a:t>
            </a:r>
            <a:r>
              <a:rPr kumimoji="0" lang="de-DE" sz="600" b="0" i="0" u="none" strike="noStrike" kern="1200" cap="none" spc="0" normalizeH="0" baseline="0" noProof="0">
                <a:ln>
                  <a:noFill/>
                </a:ln>
                <a:solidFill>
                  <a:srgbClr val="404040"/>
                </a:solidFill>
                <a:effectLst/>
                <a:uLnTx/>
                <a:uFillTx/>
                <a:latin typeface="Verdana"/>
                <a:ea typeface="Arial"/>
                <a:cs typeface="Arial"/>
              </a:rPr>
              <a:t>. </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
        <p:nvSpPr>
          <p:cNvPr id="41" name="Rechteck 40">
            <a:extLst>
              <a:ext uri="{FF2B5EF4-FFF2-40B4-BE49-F238E27FC236}">
                <a16:creationId xmlns:a16="http://schemas.microsoft.com/office/drawing/2014/main" id="{E0427121-649E-45E6-93E0-4BC4BAAE06DC}"/>
              </a:ext>
            </a:extLst>
          </p:cNvPr>
          <p:cNvSpPr/>
          <p:nvPr/>
        </p:nvSpPr>
        <p:spPr>
          <a:xfrm>
            <a:off x="2025916" y="978843"/>
            <a:ext cx="5115709" cy="3704898"/>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1332071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EDAC4B-0BC9-A9E3-BB7F-068C25162C06}"/>
            </a:ext>
          </a:extLst>
        </p:cNvPr>
        <p:cNvGrpSpPr/>
        <p:nvPr/>
      </p:nvGrpSpPr>
      <p:grpSpPr>
        <a:xfrm>
          <a:off x="0" y="0"/>
          <a:ext cx="0" cy="0"/>
          <a:chOff x="0" y="0"/>
          <a:chExt cx="0" cy="0"/>
        </a:xfrm>
      </p:grpSpPr>
      <p:pic>
        <p:nvPicPr>
          <p:cNvPr id="150" name="Grafik 149" descr="Ein Bild, das Screenshot, Kreis, Grafiken enthält.&#10;&#10;KI-generierte Inhalte können fehlerhaft sein.">
            <a:extLst>
              <a:ext uri="{FF2B5EF4-FFF2-40B4-BE49-F238E27FC236}">
                <a16:creationId xmlns:a16="http://schemas.microsoft.com/office/drawing/2014/main" id="{D6CFEA74-37C4-E6C1-FBF0-9E01954BE429}"/>
              </a:ext>
            </a:extLst>
          </p:cNvPr>
          <p:cNvPicPr>
            <a:picLocks noChangeAspect="1"/>
          </p:cNvPicPr>
          <p:nvPr/>
        </p:nvPicPr>
        <p:blipFill>
          <a:blip r:embed="rId3">
            <a:extLst>
              <a:ext uri="{28A0092B-C50C-407E-A947-70E740481C1C}">
                <a14:useLocalDpi xmlns:a14="http://schemas.microsoft.com/office/drawing/2010/main" val="0"/>
              </a:ext>
            </a:extLst>
          </a:blip>
          <a:srcRect r="4232"/>
          <a:stretch>
            <a:fillRect/>
          </a:stretch>
        </p:blipFill>
        <p:spPr>
          <a:xfrm>
            <a:off x="446437" y="-609419"/>
            <a:ext cx="8811635" cy="6245524"/>
          </a:xfrm>
          <a:prstGeom prst="rect">
            <a:avLst/>
          </a:prstGeom>
        </p:spPr>
      </p:pic>
      <p:sp>
        <p:nvSpPr>
          <p:cNvPr id="13" name="Rechteck 12">
            <a:extLst>
              <a:ext uri="{FF2B5EF4-FFF2-40B4-BE49-F238E27FC236}">
                <a16:creationId xmlns:a16="http://schemas.microsoft.com/office/drawing/2014/main" id="{F41F83DB-69F2-8D5A-5AE3-55630B2BD74F}"/>
              </a:ext>
            </a:extLst>
          </p:cNvPr>
          <p:cNvSpPr/>
          <p:nvPr/>
        </p:nvSpPr>
        <p:spPr>
          <a:xfrm>
            <a:off x="446437" y="87713"/>
            <a:ext cx="7466740" cy="630362"/>
          </a:xfrm>
          <a:prstGeom prst="rect">
            <a:avLst/>
          </a:prstGeom>
          <a:solidFill>
            <a:srgbClr val="F5F3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2000"/>
          </a:p>
        </p:txBody>
      </p:sp>
      <p:sp>
        <p:nvSpPr>
          <p:cNvPr id="7" name="Text Placeholder 4">
            <a:extLst>
              <a:ext uri="{FF2B5EF4-FFF2-40B4-BE49-F238E27FC236}">
                <a16:creationId xmlns:a16="http://schemas.microsoft.com/office/drawing/2014/main" id="{067D7B47-098E-9B20-FC62-F528AD938F96}"/>
              </a:ext>
            </a:extLst>
          </p:cNvPr>
          <p:cNvSpPr>
            <a:spLocks noGrp="1"/>
          </p:cNvSpPr>
          <p:nvPr>
            <p:ph type="body" sz="quarter" idx="17"/>
          </p:nvPr>
        </p:nvSpPr>
        <p:spPr>
          <a:xfrm>
            <a:off x="363745" y="115142"/>
            <a:ext cx="8476488" cy="643493"/>
          </a:xfrm>
          <a:noFill/>
        </p:spPr>
        <p:txBody>
          <a:bodyPr/>
          <a:lstStyle/>
          <a:p>
            <a:pPr>
              <a:lnSpc>
                <a:spcPct val="100000"/>
              </a:lnSpc>
            </a:pPr>
            <a:r>
              <a:rPr lang="de" sz="2000" b="1">
                <a:solidFill>
                  <a:srgbClr val="7030A0"/>
                </a:solidFill>
              </a:rPr>
              <a:t>Fortschreiten des Typ-1-Diabetes in 3 Stadien,                bis zum Übergang ins Stadium 4 des Langzeit-T1D</a:t>
            </a:r>
            <a:r>
              <a:rPr lang="de" sz="2000" b="1" baseline="30000">
                <a:solidFill>
                  <a:srgbClr val="7030A0"/>
                </a:solidFill>
              </a:rPr>
              <a:t>1</a:t>
            </a:r>
            <a:endParaRPr lang="en-US" sz="2000" b="1" baseline="30000">
              <a:solidFill>
                <a:srgbClr val="7030A0"/>
              </a:solidFill>
            </a:endParaRPr>
          </a:p>
        </p:txBody>
      </p:sp>
      <p:sp>
        <p:nvSpPr>
          <p:cNvPr id="9" name="Pfeil: Fünfeck 8">
            <a:extLst>
              <a:ext uri="{FF2B5EF4-FFF2-40B4-BE49-F238E27FC236}">
                <a16:creationId xmlns:a16="http://schemas.microsoft.com/office/drawing/2014/main" id="{D7201008-4214-EED6-2BB9-38CB7D6C324A}"/>
              </a:ext>
            </a:extLst>
          </p:cNvPr>
          <p:cNvSpPr/>
          <p:nvPr/>
        </p:nvSpPr>
        <p:spPr>
          <a:xfrm>
            <a:off x="2253068" y="901979"/>
            <a:ext cx="1490030" cy="292795"/>
          </a:xfrm>
          <a:prstGeom prst="homePlate">
            <a:avLst>
              <a:gd name="adj" fmla="val 24815"/>
            </a:avLst>
          </a:prstGeom>
          <a:solidFill>
            <a:srgbClr val="EDF6F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 name="Pfeil: Fünfeck 9">
            <a:extLst>
              <a:ext uri="{FF2B5EF4-FFF2-40B4-BE49-F238E27FC236}">
                <a16:creationId xmlns:a16="http://schemas.microsoft.com/office/drawing/2014/main" id="{F80E7229-FCF3-2AAD-39B9-25871B21DDDB}"/>
              </a:ext>
            </a:extLst>
          </p:cNvPr>
          <p:cNvSpPr/>
          <p:nvPr/>
        </p:nvSpPr>
        <p:spPr>
          <a:xfrm>
            <a:off x="3868626" y="906856"/>
            <a:ext cx="1105611" cy="292795"/>
          </a:xfrm>
          <a:prstGeom prst="homePlate">
            <a:avLst>
              <a:gd name="adj" fmla="val 24815"/>
            </a:avLst>
          </a:prstGeom>
          <a:solidFill>
            <a:srgbClr val="EDF6F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184" name="Grafik 183">
            <a:extLst>
              <a:ext uri="{FF2B5EF4-FFF2-40B4-BE49-F238E27FC236}">
                <a16:creationId xmlns:a16="http://schemas.microsoft.com/office/drawing/2014/main" id="{EAF63630-CE6E-9A53-C9DA-89842E629BAE}"/>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44153" y="3631021"/>
            <a:ext cx="6153378" cy="154554"/>
          </a:xfrm>
          <a:prstGeom prst="rect">
            <a:avLst/>
          </a:prstGeom>
        </p:spPr>
      </p:pic>
      <p:sp>
        <p:nvSpPr>
          <p:cNvPr id="4" name="TextBox 3037">
            <a:extLst>
              <a:ext uri="{FF2B5EF4-FFF2-40B4-BE49-F238E27FC236}">
                <a16:creationId xmlns:a16="http://schemas.microsoft.com/office/drawing/2014/main" id="{2D3462B1-C2D8-7E89-C944-1269DB0A706C}"/>
              </a:ext>
            </a:extLst>
          </p:cNvPr>
          <p:cNvSpPr txBox="1"/>
          <p:nvPr/>
        </p:nvSpPr>
        <p:spPr>
          <a:xfrm>
            <a:off x="363746" y="4668435"/>
            <a:ext cx="8360378" cy="461665"/>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Arial"/>
                <a:cs typeface="Arial"/>
              </a:rPr>
              <a:t>1.</a:t>
            </a:r>
            <a:r>
              <a:rPr kumimoji="0" lang="de-DE" sz="600" b="0" i="0" u="none" strike="noStrike" kern="1200" cap="none" spc="0" normalizeH="0" baseline="0" noProof="0">
                <a:ln>
                  <a:noFill/>
                </a:ln>
                <a:solidFill>
                  <a:srgbClr val="404040"/>
                </a:solidFill>
                <a:effectLst/>
                <a:uLnTx/>
                <a:uFillTx/>
                <a:latin typeface="Verdana"/>
                <a:ea typeface="Arial"/>
                <a:cs typeface="Arial"/>
              </a:rPr>
              <a:t> Haller MJ </a:t>
            </a:r>
            <a:r>
              <a:rPr kumimoji="0" lang="de-DE" sz="600" b="0" i="1" u="none" strike="noStrike" kern="1200" cap="none" spc="0" normalizeH="0" baseline="0" noProof="0">
                <a:ln>
                  <a:noFill/>
                </a:ln>
                <a:solidFill>
                  <a:srgbClr val="404040"/>
                </a:solidFill>
                <a:effectLst/>
                <a:uLnTx/>
                <a:uFillTx/>
                <a:latin typeface="Verdana"/>
                <a:ea typeface="Arial"/>
                <a:cs typeface="Arial"/>
              </a:rPr>
              <a:t>et al. </a:t>
            </a:r>
            <a:r>
              <a:rPr kumimoji="0" lang="de-DE" sz="600" b="0" i="1" u="none" strike="noStrike" kern="1200" cap="none" spc="0" normalizeH="0" baseline="0" noProof="0" err="1">
                <a:ln>
                  <a:noFill/>
                </a:ln>
                <a:solidFill>
                  <a:srgbClr val="404040"/>
                </a:solidFill>
                <a:effectLst/>
                <a:uLnTx/>
                <a:uFillTx/>
                <a:latin typeface="Verdana"/>
                <a:ea typeface="Arial"/>
                <a:cs typeface="Arial"/>
              </a:rPr>
              <a:t>Horm</a:t>
            </a:r>
            <a:r>
              <a:rPr kumimoji="0" lang="de-DE" sz="600" b="0" i="1" u="none" strike="noStrike" kern="1200" cap="none" spc="0" normalizeH="0" baseline="0" noProof="0">
                <a:ln>
                  <a:noFill/>
                </a:ln>
                <a:solidFill>
                  <a:srgbClr val="404040"/>
                </a:solidFill>
                <a:effectLst/>
                <a:uLnTx/>
                <a:uFillTx/>
                <a:latin typeface="Verdana"/>
                <a:ea typeface="Arial"/>
                <a:cs typeface="Arial"/>
              </a:rPr>
              <a:t> Res </a:t>
            </a:r>
            <a:r>
              <a:rPr kumimoji="0" lang="de-DE" sz="600" b="0" i="1" u="none" strike="noStrike" kern="1200" cap="none" spc="0" normalizeH="0" baseline="0" noProof="0" err="1">
                <a:ln>
                  <a:noFill/>
                </a:ln>
                <a:solidFill>
                  <a:srgbClr val="404040"/>
                </a:solidFill>
                <a:effectLst/>
                <a:uLnTx/>
                <a:uFillTx/>
                <a:latin typeface="Verdana"/>
                <a:ea typeface="Arial"/>
                <a:cs typeface="Arial"/>
              </a:rPr>
              <a:t>Paediatr</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2024; 97: 529–45. </a:t>
            </a:r>
            <a:r>
              <a:rPr kumimoji="0" lang="de-DE" sz="600" b="1" i="0" u="none" strike="noStrike" kern="1200" cap="none" spc="0" normalizeH="0" baseline="0" noProof="0">
                <a:ln>
                  <a:noFill/>
                </a:ln>
                <a:solidFill>
                  <a:srgbClr val="404040"/>
                </a:solidFill>
                <a:effectLst/>
                <a:uLnTx/>
                <a:uFillTx/>
                <a:latin typeface="Verdana"/>
                <a:ea typeface="Arial"/>
                <a:cs typeface="Arial"/>
              </a:rPr>
              <a:t>2.</a:t>
            </a:r>
            <a:r>
              <a:rPr kumimoji="0" lang="de-DE" sz="600" b="0" i="0" u="none" strike="noStrike" kern="1200" cap="none" spc="0" normalizeH="0" baseline="0" noProof="0">
                <a:ln>
                  <a:noFill/>
                </a:ln>
                <a:solidFill>
                  <a:srgbClr val="404040"/>
                </a:solidFill>
                <a:effectLst/>
                <a:uLnTx/>
                <a:uFillTx/>
                <a:latin typeface="Verdana"/>
                <a:ea typeface="Arial"/>
                <a:cs typeface="Arial"/>
              </a:rPr>
              <a:t> Breakthrough T1D, The </a:t>
            </a:r>
            <a:r>
              <a:rPr kumimoji="0" lang="de-DE" sz="600" b="0" i="0" u="none" strike="noStrike" kern="1200" cap="none" spc="0" normalizeH="0" baseline="0" noProof="0" err="1">
                <a:ln>
                  <a:noFill/>
                </a:ln>
                <a:solidFill>
                  <a:srgbClr val="404040"/>
                </a:solidFill>
                <a:effectLst/>
                <a:uLnTx/>
                <a:uFillTx/>
                <a:latin typeface="Verdana"/>
                <a:ea typeface="Arial"/>
                <a:cs typeface="Arial"/>
              </a:rPr>
              <a:t>stages</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of</a:t>
            </a:r>
            <a:r>
              <a:rPr kumimoji="0" lang="de-DE" sz="600" b="0" i="0" u="none" strike="noStrike" kern="1200" cap="none" spc="0" normalizeH="0" baseline="0" noProof="0">
                <a:ln>
                  <a:noFill/>
                </a:ln>
                <a:solidFill>
                  <a:srgbClr val="404040"/>
                </a:solidFill>
                <a:effectLst/>
                <a:uLnTx/>
                <a:uFillTx/>
                <a:latin typeface="Verdana"/>
                <a:ea typeface="Arial"/>
                <a:cs typeface="Arial"/>
              </a:rPr>
              <a:t> type 1 </a:t>
            </a:r>
            <a:r>
              <a:rPr kumimoji="0" lang="de-DE" sz="600" b="0" i="0" u="none" strike="noStrike" kern="1200" cap="none" spc="0" normalizeH="0" baseline="0" noProof="0" err="1">
                <a:ln>
                  <a:noFill/>
                </a:ln>
                <a:solidFill>
                  <a:srgbClr val="404040"/>
                </a:solidFill>
                <a:effectLst/>
                <a:uLnTx/>
                <a:uFillTx/>
                <a:latin typeface="Verdana"/>
                <a:ea typeface="Arial"/>
                <a:cs typeface="Arial"/>
              </a:rPr>
              <a:t>diabetes</a:t>
            </a:r>
            <a:r>
              <a:rPr kumimoji="0" lang="de-DE" sz="600" b="0" i="0" u="none" strike="noStrike" kern="1200" cap="none" spc="0" normalizeH="0" baseline="0" noProof="0">
                <a:ln>
                  <a:noFill/>
                </a:ln>
                <a:solidFill>
                  <a:srgbClr val="404040"/>
                </a:solidFill>
                <a:effectLst/>
                <a:uLnTx/>
                <a:uFillTx/>
                <a:latin typeface="Verdana"/>
                <a:ea typeface="Arial"/>
                <a:cs typeface="Arial"/>
              </a:rPr>
              <a:t>; erhältlich unter </a:t>
            </a:r>
            <a:r>
              <a:rPr kumimoji="0" lang="de-DE" sz="600" b="0" i="0" u="none" strike="noStrike" kern="1200" cap="none" spc="0" normalizeH="0" baseline="0" noProof="0">
                <a:ln>
                  <a:noFill/>
                </a:ln>
                <a:solidFill>
                  <a:srgbClr val="404040"/>
                </a:solidFill>
                <a:effectLst/>
                <a:uLnTx/>
                <a:uFillTx/>
                <a:latin typeface="Verdana"/>
                <a:ea typeface="Arial"/>
                <a:cs typeface="Arial"/>
                <a:hlinkClick r:id="rId5"/>
              </a:rPr>
              <a:t>https://breakthrought1d.org.au/what-is-t1d/stages/</a:t>
            </a:r>
            <a:r>
              <a:rPr kumimoji="0" lang="de-DE" sz="600" b="0" i="0" u="none" strike="noStrike" kern="1200" cap="none" spc="0" normalizeH="0" baseline="0" noProof="0">
                <a:ln>
                  <a:noFill/>
                </a:ln>
                <a:solidFill>
                  <a:srgbClr val="404040"/>
                </a:solidFill>
                <a:effectLst/>
                <a:uLnTx/>
                <a:uFillTx/>
                <a:latin typeface="Verdana"/>
                <a:ea typeface="Arial"/>
                <a:cs typeface="Arial"/>
              </a:rPr>
              <a:t>. Zuletzt abgerufen am 12.01.2026. </a:t>
            </a:r>
            <a:r>
              <a:rPr kumimoji="0" lang="de-DE" sz="600" b="1" i="0" u="none" strike="noStrike" kern="1200" cap="none" spc="0" normalizeH="0" baseline="0" noProof="0">
                <a:ln>
                  <a:noFill/>
                </a:ln>
                <a:solidFill>
                  <a:srgbClr val="404040"/>
                </a:solidFill>
                <a:effectLst/>
                <a:uLnTx/>
                <a:uFillTx/>
                <a:latin typeface="Verdana"/>
                <a:ea typeface="Arial"/>
                <a:cs typeface="Arial"/>
              </a:rPr>
              <a:t>3.</a:t>
            </a:r>
            <a:r>
              <a:rPr kumimoji="0" lang="de-DE" sz="600" b="0" i="0" u="none" strike="noStrike" kern="1200" cap="none" spc="0" normalizeH="0" baseline="0" noProof="0">
                <a:ln>
                  <a:noFill/>
                </a:ln>
                <a:solidFill>
                  <a:srgbClr val="404040"/>
                </a:solidFill>
                <a:effectLst/>
                <a:uLnTx/>
                <a:uFillTx/>
                <a:latin typeface="Verdana"/>
                <a:ea typeface="Arial"/>
                <a:cs typeface="Arial"/>
              </a:rPr>
              <a:t> van Belle TL </a:t>
            </a:r>
            <a:r>
              <a:rPr kumimoji="0" lang="de-DE" sz="600" b="0" i="1" u="none" strike="noStrike" kern="1200" cap="none" spc="0" normalizeH="0" baseline="0" noProof="0">
                <a:ln>
                  <a:noFill/>
                </a:ln>
                <a:solidFill>
                  <a:srgbClr val="404040"/>
                </a:solidFill>
                <a:effectLst/>
                <a:uLnTx/>
                <a:uFillTx/>
                <a:latin typeface="Verdana"/>
                <a:ea typeface="Arial"/>
                <a:cs typeface="Arial"/>
              </a:rPr>
              <a:t>et al. </a:t>
            </a:r>
            <a:r>
              <a:rPr kumimoji="0" lang="de-DE" sz="600" b="0" i="1" u="none" strike="noStrike" kern="1200" cap="none" spc="0" normalizeH="0" baseline="0" noProof="0" err="1">
                <a:ln>
                  <a:noFill/>
                </a:ln>
                <a:solidFill>
                  <a:srgbClr val="404040"/>
                </a:solidFill>
                <a:effectLst/>
                <a:uLnTx/>
                <a:uFillTx/>
                <a:latin typeface="Verdana"/>
                <a:ea typeface="Arial"/>
                <a:cs typeface="Arial"/>
              </a:rPr>
              <a:t>Physiol</a:t>
            </a:r>
            <a:r>
              <a:rPr kumimoji="0" lang="de-DE" sz="600" b="0" i="1" u="none" strike="noStrike" kern="1200" cap="none" spc="0" normalizeH="0" baseline="0" noProof="0">
                <a:ln>
                  <a:noFill/>
                </a:ln>
                <a:solidFill>
                  <a:srgbClr val="404040"/>
                </a:solidFill>
                <a:effectLst/>
                <a:uLnTx/>
                <a:uFillTx/>
                <a:latin typeface="Verdana"/>
                <a:ea typeface="Arial"/>
                <a:cs typeface="Arial"/>
              </a:rPr>
              <a:t> Rev </a:t>
            </a:r>
            <a:r>
              <a:rPr kumimoji="0" lang="de-DE" sz="600" b="0" i="0" u="none" strike="noStrike" kern="1200" cap="none" spc="0" normalizeH="0" baseline="0" noProof="0">
                <a:ln>
                  <a:noFill/>
                </a:ln>
                <a:solidFill>
                  <a:srgbClr val="404040"/>
                </a:solidFill>
                <a:effectLst/>
                <a:uLnTx/>
                <a:uFillTx/>
                <a:latin typeface="Verdana"/>
                <a:ea typeface="Arial"/>
                <a:cs typeface="Arial"/>
              </a:rPr>
              <a:t>2011; 91: 79–118. </a:t>
            </a:r>
            <a:r>
              <a:rPr kumimoji="0" lang="de-DE" sz="600" b="1" i="0" u="none" strike="noStrike" kern="1200" cap="none" spc="0" normalizeH="0" baseline="0" noProof="0">
                <a:ln>
                  <a:noFill/>
                </a:ln>
                <a:solidFill>
                  <a:srgbClr val="404040"/>
                </a:solidFill>
                <a:effectLst/>
                <a:uLnTx/>
                <a:uFillTx/>
                <a:latin typeface="Verdana"/>
                <a:ea typeface="Arial"/>
                <a:cs typeface="Arial"/>
              </a:rPr>
              <a:t>4.</a:t>
            </a:r>
            <a:r>
              <a:rPr kumimoji="0" lang="de-DE" sz="600" b="0" i="0" u="none" strike="noStrike" kern="1200" cap="none" spc="0" normalizeH="0" baseline="0" noProof="0">
                <a:ln>
                  <a:noFill/>
                </a:ln>
                <a:solidFill>
                  <a:srgbClr val="404040"/>
                </a:solidFill>
                <a:effectLst/>
                <a:uLnTx/>
                <a:uFillTx/>
                <a:latin typeface="Verdana"/>
                <a:ea typeface="Arial"/>
                <a:cs typeface="Arial"/>
              </a:rPr>
              <a:t> Jacobsen LM </a:t>
            </a:r>
            <a:r>
              <a:rPr kumimoji="0" lang="de-DE" sz="600" b="0" i="1" u="none" strike="noStrike" kern="1200" cap="none" spc="0" normalizeH="0" baseline="0" noProof="0">
                <a:ln>
                  <a:noFill/>
                </a:ln>
                <a:solidFill>
                  <a:srgbClr val="404040"/>
                </a:solidFill>
                <a:effectLst/>
                <a:uLnTx/>
                <a:uFillTx/>
                <a:latin typeface="Verdana"/>
                <a:ea typeface="Arial"/>
                <a:cs typeface="Arial"/>
              </a:rPr>
              <a:t>et al. Front </a:t>
            </a:r>
            <a:r>
              <a:rPr kumimoji="0" lang="de-DE" sz="600" b="0" i="1" u="none" strike="noStrike" kern="1200" cap="none" spc="0" normalizeH="0" baseline="0" noProof="0" err="1">
                <a:ln>
                  <a:noFill/>
                </a:ln>
                <a:solidFill>
                  <a:srgbClr val="404040"/>
                </a:solidFill>
                <a:effectLst/>
                <a:uLnTx/>
                <a:uFillTx/>
                <a:latin typeface="Verdana"/>
                <a:ea typeface="Arial"/>
                <a:cs typeface="Arial"/>
              </a:rPr>
              <a:t>Endocrinol</a:t>
            </a:r>
            <a:r>
              <a:rPr kumimoji="0" lang="de-DE" sz="600" b="0" i="1" u="none" strike="noStrike" kern="1200" cap="none" spc="0" normalizeH="0" baseline="0" noProof="0">
                <a:ln>
                  <a:noFill/>
                </a:ln>
                <a:solidFill>
                  <a:srgbClr val="404040"/>
                </a:solidFill>
                <a:effectLst/>
                <a:uLnTx/>
                <a:uFillTx/>
                <a:latin typeface="Verdana"/>
                <a:ea typeface="Arial"/>
                <a:cs typeface="Arial"/>
              </a:rPr>
              <a:t> (Lausanne) </a:t>
            </a:r>
            <a:r>
              <a:rPr kumimoji="0" lang="de-DE" sz="600" b="0" i="0" u="none" strike="noStrike" kern="1200" cap="none" spc="0" normalizeH="0" baseline="0" noProof="0">
                <a:ln>
                  <a:noFill/>
                </a:ln>
                <a:solidFill>
                  <a:srgbClr val="404040"/>
                </a:solidFill>
                <a:effectLst/>
                <a:uLnTx/>
                <a:uFillTx/>
                <a:latin typeface="Verdana"/>
                <a:ea typeface="Arial"/>
                <a:cs typeface="Arial"/>
              </a:rPr>
              <a:t>2018; 9: 70. </a:t>
            </a:r>
            <a:r>
              <a:rPr kumimoji="0" lang="de-DE" sz="600" b="1" i="0" u="none" strike="noStrike" kern="1200" cap="none" spc="0" normalizeH="0" baseline="0" noProof="0">
                <a:ln>
                  <a:noFill/>
                </a:ln>
                <a:solidFill>
                  <a:srgbClr val="404040"/>
                </a:solidFill>
                <a:effectLst/>
                <a:uLnTx/>
                <a:uFillTx/>
                <a:latin typeface="Verdana"/>
                <a:ea typeface="Arial"/>
                <a:cs typeface="Arial"/>
              </a:rPr>
              <a:t>5.</a:t>
            </a:r>
            <a:r>
              <a:rPr kumimoji="0" lang="de-DE" sz="600" b="0" i="0" u="none" strike="noStrike" kern="1200" cap="none" spc="0" normalizeH="0" baseline="0" noProof="0">
                <a:ln>
                  <a:noFill/>
                </a:ln>
                <a:solidFill>
                  <a:srgbClr val="404040"/>
                </a:solidFill>
                <a:effectLst/>
                <a:uLnTx/>
                <a:uFillTx/>
                <a:latin typeface="Verdana"/>
                <a:ea typeface="Arial"/>
                <a:cs typeface="Arial"/>
              </a:rPr>
              <a:t> Insel RA </a:t>
            </a:r>
            <a:r>
              <a:rPr kumimoji="0" lang="de-DE" sz="600" b="0" i="1" u="none" strike="noStrike" kern="1200" cap="none" spc="0" normalizeH="0" baseline="0" noProof="0">
                <a:ln>
                  <a:noFill/>
                </a:ln>
                <a:solidFill>
                  <a:srgbClr val="404040"/>
                </a:solidFill>
                <a:effectLst/>
                <a:uLnTx/>
                <a:uFillTx/>
                <a:latin typeface="Verdana"/>
                <a:ea typeface="Arial"/>
                <a:cs typeface="Arial"/>
              </a:rPr>
              <a:t>et al. Diabetes Care</a:t>
            </a:r>
            <a:r>
              <a:rPr kumimoji="0" lang="de-DE" sz="600" b="0" i="0" u="none" strike="noStrike" kern="1200" cap="none" spc="0" normalizeH="0" baseline="0" noProof="0">
                <a:ln>
                  <a:noFill/>
                </a:ln>
                <a:solidFill>
                  <a:srgbClr val="404040"/>
                </a:solidFill>
                <a:effectLst/>
                <a:uLnTx/>
                <a:uFillTx/>
                <a:latin typeface="Verdana"/>
                <a:ea typeface="Arial"/>
                <a:cs typeface="Arial"/>
              </a:rPr>
              <a:t> 2015; 38: 1964–74. </a:t>
            </a:r>
            <a:r>
              <a:rPr kumimoji="0" lang="de-DE" sz="600" b="1" i="0" u="none" strike="noStrike" kern="1200" cap="none" spc="0" normalizeH="0" baseline="0" noProof="0">
                <a:ln>
                  <a:noFill/>
                </a:ln>
                <a:solidFill>
                  <a:srgbClr val="404040"/>
                </a:solidFill>
                <a:effectLst/>
                <a:uLnTx/>
                <a:uFillTx/>
                <a:latin typeface="Verdana"/>
                <a:ea typeface="Arial"/>
                <a:cs typeface="Arial"/>
              </a:rPr>
              <a:t>6.</a:t>
            </a:r>
            <a:r>
              <a:rPr kumimoji="0" lang="de-DE" sz="600" b="0" i="0" u="none" strike="noStrike" kern="1200" cap="none" spc="0" normalizeH="0" baseline="0" noProof="0">
                <a:ln>
                  <a:noFill/>
                </a:ln>
                <a:solidFill>
                  <a:srgbClr val="404040"/>
                </a:solidFill>
                <a:effectLst/>
                <a:uLnTx/>
                <a:uFillTx/>
                <a:latin typeface="Verdana"/>
                <a:ea typeface="Arial"/>
                <a:cs typeface="Arial"/>
              </a:rPr>
              <a:t> American Diabetes </a:t>
            </a:r>
            <a:r>
              <a:rPr kumimoji="0" lang="de-DE" sz="600" b="0" i="0" u="none" strike="noStrike" kern="1200" cap="none" spc="0" normalizeH="0" baseline="0" noProof="0" err="1">
                <a:ln>
                  <a:noFill/>
                </a:ln>
                <a:solidFill>
                  <a:srgbClr val="404040"/>
                </a:solidFill>
                <a:effectLst/>
                <a:uLnTx/>
                <a:uFillTx/>
                <a:latin typeface="Verdana"/>
                <a:ea typeface="Arial"/>
                <a:cs typeface="Arial"/>
              </a:rPr>
              <a:t>Association</a:t>
            </a:r>
            <a:r>
              <a:rPr kumimoji="0" lang="de-DE" sz="600" b="0" i="0" u="none" strike="noStrike" kern="1200" cap="none" spc="0" normalizeH="0" baseline="0" noProof="0">
                <a:ln>
                  <a:noFill/>
                </a:ln>
                <a:solidFill>
                  <a:srgbClr val="404040"/>
                </a:solidFill>
                <a:effectLst/>
                <a:uLnTx/>
                <a:uFillTx/>
                <a:latin typeface="Verdana"/>
                <a:ea typeface="Arial"/>
                <a:cs typeface="Arial"/>
              </a:rPr>
              <a:t> Professional Practice Committee. </a:t>
            </a:r>
            <a:r>
              <a:rPr kumimoji="0" lang="de-DE" sz="600" b="0" i="1" u="none" strike="noStrike" kern="1200" cap="none" spc="0" normalizeH="0" baseline="0" noProof="0">
                <a:ln>
                  <a:noFill/>
                </a:ln>
                <a:solidFill>
                  <a:srgbClr val="404040"/>
                </a:solidFill>
                <a:effectLst/>
                <a:uLnTx/>
                <a:uFillTx/>
                <a:latin typeface="Verdana"/>
                <a:ea typeface="Arial"/>
                <a:cs typeface="Arial"/>
              </a:rPr>
              <a:t>Diabetes Care </a:t>
            </a:r>
            <a:r>
              <a:rPr kumimoji="0" lang="de-DE" sz="600" b="0" i="0" u="none" strike="noStrike" kern="1200" cap="none" spc="0" normalizeH="0" baseline="0" noProof="0">
                <a:ln>
                  <a:noFill/>
                </a:ln>
                <a:solidFill>
                  <a:srgbClr val="404040"/>
                </a:solidFill>
                <a:effectLst/>
                <a:uLnTx/>
                <a:uFillTx/>
                <a:latin typeface="Verdana"/>
                <a:ea typeface="Arial"/>
                <a:cs typeface="Arial"/>
              </a:rPr>
              <a:t>2026; 49 (</a:t>
            </a:r>
            <a:r>
              <a:rPr kumimoji="0" lang="de-DE" sz="600" b="0" i="0" u="none" strike="noStrike" kern="1200" cap="none" spc="0" normalizeH="0" baseline="0" noProof="0" err="1">
                <a:ln>
                  <a:noFill/>
                </a:ln>
                <a:solidFill>
                  <a:srgbClr val="404040"/>
                </a:solidFill>
                <a:effectLst/>
                <a:uLnTx/>
                <a:uFillTx/>
                <a:latin typeface="Verdana"/>
                <a:ea typeface="Arial"/>
                <a:cs typeface="Arial"/>
              </a:rPr>
              <a:t>Suppl</a:t>
            </a:r>
            <a:r>
              <a:rPr kumimoji="0" lang="de-DE" sz="600" b="0" i="0" u="none" strike="noStrike" kern="1200" cap="none" spc="0" normalizeH="0" baseline="0" noProof="0">
                <a:ln>
                  <a:noFill/>
                </a:ln>
                <a:solidFill>
                  <a:srgbClr val="404040"/>
                </a:solidFill>
                <a:effectLst/>
                <a:uLnTx/>
                <a:uFillTx/>
                <a:latin typeface="Verdana"/>
                <a:ea typeface="Arial"/>
                <a:cs typeface="Arial"/>
              </a:rPr>
              <a:t>. 1): S27–S49.</a:t>
            </a:r>
            <a:r>
              <a:rPr kumimoji="0" lang="de" sz="600" b="0" i="0" u="none" strike="noStrike" kern="1200" cap="none" spc="0" normalizeH="0" baseline="0" noProof="0">
                <a:ln>
                  <a:noFill/>
                </a:ln>
                <a:solidFill>
                  <a:srgbClr val="404040"/>
                </a:solidFill>
                <a:effectLst/>
                <a:uLnTx/>
                <a:uFillTx/>
                <a:latin typeface="Verdana"/>
                <a:ea typeface="Arial"/>
                <a:cs typeface="Arial"/>
              </a:rPr>
              <a:t> </a:t>
            </a:r>
            <a:r>
              <a:rPr kumimoji="0" lang="de" sz="600" b="1" i="0" u="none" strike="noStrike" kern="1200" cap="none" spc="0" normalizeH="0" baseline="0" noProof="0">
                <a:ln>
                  <a:noFill/>
                </a:ln>
                <a:solidFill>
                  <a:srgbClr val="404040"/>
                </a:solidFill>
                <a:effectLst/>
                <a:uLnTx/>
                <a:uFillTx/>
                <a:latin typeface="Verdana"/>
                <a:ea typeface="Arial"/>
                <a:cs typeface="Arial"/>
              </a:rPr>
              <a:t>7.</a:t>
            </a:r>
            <a:r>
              <a:rPr kumimoji="0" lang="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diabinfo</a:t>
            </a:r>
            <a:r>
              <a:rPr kumimoji="0" lang="de-DE" sz="600" b="0" i="0" u="none" strike="noStrike" kern="1200" cap="none" spc="0" normalizeH="0" baseline="0" noProof="0">
                <a:ln>
                  <a:noFill/>
                </a:ln>
                <a:solidFill>
                  <a:srgbClr val="404040"/>
                </a:solidFill>
                <a:effectLst/>
                <a:uLnTx/>
                <a:uFillTx/>
                <a:latin typeface="Verdana"/>
                <a:ea typeface="Arial"/>
                <a:cs typeface="Arial"/>
              </a:rPr>
              <a:t>: Was ist Diabetes Typ 1? </a:t>
            </a:r>
            <a:r>
              <a:rPr lang="de-DE" sz="600">
                <a:solidFill>
                  <a:srgbClr val="404040"/>
                </a:solidFill>
                <a:latin typeface="Verdana"/>
                <a:ea typeface="Arial"/>
                <a:cs typeface="Arial"/>
              </a:rPr>
              <a:t>Erhältlich unter </a:t>
            </a:r>
            <a:r>
              <a:rPr lang="de-DE" sz="600">
                <a:solidFill>
                  <a:srgbClr val="404040"/>
                </a:solidFill>
                <a:latin typeface="Verdana"/>
                <a:ea typeface="Arial"/>
                <a:cs typeface="Arial"/>
                <a:hlinkClick r:id="rId6"/>
              </a:rPr>
              <a:t>https://www.diabinfo.de/leben/typ-1-diabetes/grundlagen/krankheitsbild-und-symptome.html</a:t>
            </a:r>
            <a:r>
              <a:rPr lang="de-DE" sz="600">
                <a:solidFill>
                  <a:srgbClr val="404040"/>
                </a:solidFill>
                <a:latin typeface="Verdana"/>
                <a:ea typeface="Arial"/>
                <a:cs typeface="Arial"/>
              </a:rPr>
              <a:t>. Zuletzt abgerufen am 12.01.2026</a:t>
            </a:r>
            <a:r>
              <a:rPr kumimoji="0" lang="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1" i="0" u="none" strike="noStrike" kern="1200" cap="none" spc="0" normalizeH="0" baseline="0" noProof="0">
                <a:ln>
                  <a:noFill/>
                </a:ln>
                <a:solidFill>
                  <a:srgbClr val="404040"/>
                </a:solidFill>
                <a:effectLst/>
                <a:uLnTx/>
                <a:uFillTx/>
                <a:latin typeface="Verdana"/>
                <a:ea typeface="Arial"/>
                <a:cs typeface="Arial"/>
              </a:rPr>
              <a:t>8.</a:t>
            </a:r>
            <a:r>
              <a:rPr kumimoji="0" lang="de-DE" sz="600" b="0" i="0" u="none" strike="noStrike" kern="1200" cap="none" spc="0" normalizeH="0" baseline="0" noProof="0">
                <a:ln>
                  <a:noFill/>
                </a:ln>
                <a:solidFill>
                  <a:srgbClr val="404040"/>
                </a:solidFill>
                <a:effectLst/>
                <a:uLnTx/>
                <a:uFillTx/>
                <a:latin typeface="Verdana"/>
                <a:ea typeface="Arial"/>
                <a:cs typeface="Arial"/>
              </a:rPr>
              <a:t> Phillip M </a:t>
            </a:r>
            <a:r>
              <a:rPr kumimoji="0" lang="de-DE"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Verdana"/>
                <a:ea typeface="Arial"/>
                <a:cs typeface="Arial"/>
              </a:rPr>
              <a:t>2024; 47: 1276–98.</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grpSp>
        <p:nvGrpSpPr>
          <p:cNvPr id="151" name="Gruppieren 150">
            <a:extLst>
              <a:ext uri="{FF2B5EF4-FFF2-40B4-BE49-F238E27FC236}">
                <a16:creationId xmlns:a16="http://schemas.microsoft.com/office/drawing/2014/main" id="{E090D2CF-38CE-D1C8-24CB-7A5E79ED2BC6}"/>
              </a:ext>
            </a:extLst>
          </p:cNvPr>
          <p:cNvGrpSpPr/>
          <p:nvPr/>
        </p:nvGrpSpPr>
        <p:grpSpPr>
          <a:xfrm>
            <a:off x="765207" y="896033"/>
            <a:ext cx="7111638" cy="3064939"/>
            <a:chOff x="1533331" y="1130269"/>
            <a:chExt cx="5095843" cy="2358423"/>
          </a:xfrm>
        </p:grpSpPr>
        <p:sp>
          <p:nvSpPr>
            <p:cNvPr id="153" name="Textfeld 152">
              <a:extLst>
                <a:ext uri="{FF2B5EF4-FFF2-40B4-BE49-F238E27FC236}">
                  <a16:creationId xmlns:a16="http://schemas.microsoft.com/office/drawing/2014/main" id="{E99446FF-F4F7-3353-71DB-7A7206CFE762}"/>
                </a:ext>
              </a:extLst>
            </p:cNvPr>
            <p:cNvSpPr txBox="1"/>
            <p:nvPr/>
          </p:nvSpPr>
          <p:spPr>
            <a:xfrm>
              <a:off x="3693064" y="1130269"/>
              <a:ext cx="919686" cy="236830"/>
            </a:xfrm>
            <a:prstGeom prst="rect">
              <a:avLst/>
            </a:prstGeom>
            <a:noFill/>
          </p:spPr>
          <p:txBody>
            <a:bodyPr wrap="square" rtlCol="0">
              <a:spAutoFit/>
            </a:bodyPr>
            <a:lstStyle/>
            <a:p>
              <a:pPr algn="ctr"/>
              <a:r>
                <a:rPr lang="de-DE" sz="700" b="1">
                  <a:solidFill>
                    <a:srgbClr val="00B1BC"/>
                  </a:solidFill>
                </a:rPr>
                <a:t>Präsymptomatisch</a:t>
              </a:r>
            </a:p>
            <a:p>
              <a:pPr algn="ctr"/>
              <a:r>
                <a:rPr lang="de-DE" sz="700" b="1" err="1">
                  <a:solidFill>
                    <a:srgbClr val="00B1BC"/>
                  </a:solidFill>
                </a:rPr>
                <a:t>Dysglykämie</a:t>
              </a:r>
              <a:r>
                <a:rPr lang="de-DE" sz="700" b="1" baseline="30000">
                  <a:solidFill>
                    <a:srgbClr val="00B1BC"/>
                  </a:solidFill>
                </a:rPr>
                <a:t>†</a:t>
              </a:r>
              <a:endParaRPr lang="de-DE" sz="700" baseline="30000">
                <a:solidFill>
                  <a:srgbClr val="00B1BC"/>
                </a:solidFill>
              </a:endParaRPr>
            </a:p>
          </p:txBody>
        </p:sp>
        <p:sp>
          <p:nvSpPr>
            <p:cNvPr id="155" name="Textfeld 154">
              <a:extLst>
                <a:ext uri="{FF2B5EF4-FFF2-40B4-BE49-F238E27FC236}">
                  <a16:creationId xmlns:a16="http://schemas.microsoft.com/office/drawing/2014/main" id="{9E6222AA-5BE3-CD7C-AFB5-DD7DF04593E9}"/>
                </a:ext>
              </a:extLst>
            </p:cNvPr>
            <p:cNvSpPr txBox="1"/>
            <p:nvPr/>
          </p:nvSpPr>
          <p:spPr>
            <a:xfrm>
              <a:off x="2772317" y="1673733"/>
              <a:ext cx="1516952" cy="260512"/>
            </a:xfrm>
            <a:prstGeom prst="rect">
              <a:avLst/>
            </a:prstGeom>
            <a:noFill/>
          </p:spPr>
          <p:txBody>
            <a:bodyPr wrap="square" rtlCol="0" anchor="ctr">
              <a:spAutoFit/>
            </a:bodyPr>
            <a:lstStyle/>
            <a:p>
              <a:pPr algn="ctr"/>
              <a:r>
                <a:rPr lang="de-DE" sz="800" b="1">
                  <a:solidFill>
                    <a:srgbClr val="482477"/>
                  </a:solidFill>
                </a:rPr>
                <a:t>Früherkennung durch Autoantikörper-Test möglich</a:t>
              </a:r>
            </a:p>
          </p:txBody>
        </p:sp>
        <p:sp>
          <p:nvSpPr>
            <p:cNvPr id="156" name="Textfeld 155">
              <a:extLst>
                <a:ext uri="{FF2B5EF4-FFF2-40B4-BE49-F238E27FC236}">
                  <a16:creationId xmlns:a16="http://schemas.microsoft.com/office/drawing/2014/main" id="{CD84C5F5-BEE4-6CF5-6E72-F6E7A615CF5E}"/>
                </a:ext>
              </a:extLst>
            </p:cNvPr>
            <p:cNvSpPr txBox="1"/>
            <p:nvPr/>
          </p:nvSpPr>
          <p:spPr>
            <a:xfrm>
              <a:off x="2662687" y="1380920"/>
              <a:ext cx="919060" cy="153939"/>
            </a:xfrm>
            <a:prstGeom prst="rect">
              <a:avLst/>
            </a:prstGeom>
            <a:noFill/>
          </p:spPr>
          <p:txBody>
            <a:bodyPr wrap="square" rtlCol="0">
              <a:spAutoFit/>
            </a:bodyPr>
            <a:lstStyle/>
            <a:p>
              <a:pPr algn="ctr"/>
              <a:r>
                <a:rPr lang="de-DE" sz="700" b="1">
                  <a:solidFill>
                    <a:srgbClr val="482477"/>
                  </a:solidFill>
                </a:rPr>
                <a:t>T1D STADIUM 1</a:t>
              </a:r>
              <a:r>
                <a:rPr lang="de-DE" sz="700" b="1" baseline="30000">
                  <a:solidFill>
                    <a:srgbClr val="482477"/>
                  </a:solidFill>
                </a:rPr>
                <a:t>5,6</a:t>
              </a:r>
            </a:p>
          </p:txBody>
        </p:sp>
        <p:sp>
          <p:nvSpPr>
            <p:cNvPr id="157" name="Textfeld 156">
              <a:extLst>
                <a:ext uri="{FF2B5EF4-FFF2-40B4-BE49-F238E27FC236}">
                  <a16:creationId xmlns:a16="http://schemas.microsoft.com/office/drawing/2014/main" id="{43FBFC47-CB7E-8DAA-0FEE-6699AECCD980}"/>
                </a:ext>
              </a:extLst>
            </p:cNvPr>
            <p:cNvSpPr txBox="1"/>
            <p:nvPr/>
          </p:nvSpPr>
          <p:spPr>
            <a:xfrm>
              <a:off x="3693064" y="1377698"/>
              <a:ext cx="919060" cy="153939"/>
            </a:xfrm>
            <a:prstGeom prst="rect">
              <a:avLst/>
            </a:prstGeom>
            <a:noFill/>
          </p:spPr>
          <p:txBody>
            <a:bodyPr wrap="square" rtlCol="0">
              <a:spAutoFit/>
            </a:bodyPr>
            <a:lstStyle/>
            <a:p>
              <a:pPr algn="ctr"/>
              <a:r>
                <a:rPr lang="de-DE" sz="700" b="1">
                  <a:solidFill>
                    <a:srgbClr val="482477"/>
                  </a:solidFill>
                </a:rPr>
                <a:t>T1D STADIUM 2</a:t>
              </a:r>
              <a:r>
                <a:rPr lang="de-DE" sz="700" b="1" baseline="30000">
                  <a:solidFill>
                    <a:srgbClr val="482477"/>
                  </a:solidFill>
                </a:rPr>
                <a:t>5,6</a:t>
              </a:r>
            </a:p>
          </p:txBody>
        </p:sp>
        <p:sp>
          <p:nvSpPr>
            <p:cNvPr id="158" name="Textfeld 157">
              <a:extLst>
                <a:ext uri="{FF2B5EF4-FFF2-40B4-BE49-F238E27FC236}">
                  <a16:creationId xmlns:a16="http://schemas.microsoft.com/office/drawing/2014/main" id="{75390F64-7A3F-FDA0-A97C-B65DB1E0BA62}"/>
                </a:ext>
              </a:extLst>
            </p:cNvPr>
            <p:cNvSpPr txBox="1"/>
            <p:nvPr/>
          </p:nvSpPr>
          <p:spPr>
            <a:xfrm>
              <a:off x="4592230" y="1373793"/>
              <a:ext cx="919060" cy="153939"/>
            </a:xfrm>
            <a:prstGeom prst="rect">
              <a:avLst/>
            </a:prstGeom>
            <a:noFill/>
          </p:spPr>
          <p:txBody>
            <a:bodyPr wrap="square" rtlCol="0">
              <a:spAutoFit/>
            </a:bodyPr>
            <a:lstStyle/>
            <a:p>
              <a:pPr algn="ctr"/>
              <a:r>
                <a:rPr lang="de-DE" sz="700" b="1">
                  <a:solidFill>
                    <a:srgbClr val="482477"/>
                  </a:solidFill>
                </a:rPr>
                <a:t>T1D STADIUM 3</a:t>
              </a:r>
              <a:r>
                <a:rPr lang="de-DE" sz="700" b="1" baseline="30000">
                  <a:solidFill>
                    <a:srgbClr val="482477"/>
                  </a:solidFill>
                </a:rPr>
                <a:t>5,6</a:t>
              </a:r>
            </a:p>
          </p:txBody>
        </p:sp>
        <p:sp>
          <p:nvSpPr>
            <p:cNvPr id="159" name="Textfeld 158">
              <a:extLst>
                <a:ext uri="{FF2B5EF4-FFF2-40B4-BE49-F238E27FC236}">
                  <a16:creationId xmlns:a16="http://schemas.microsoft.com/office/drawing/2014/main" id="{C071929D-9025-4707-A169-8EB36C715EC9}"/>
                </a:ext>
              </a:extLst>
            </p:cNvPr>
            <p:cNvSpPr txBox="1"/>
            <p:nvPr/>
          </p:nvSpPr>
          <p:spPr>
            <a:xfrm>
              <a:off x="5535398" y="1377698"/>
              <a:ext cx="919060" cy="153939"/>
            </a:xfrm>
            <a:prstGeom prst="rect">
              <a:avLst/>
            </a:prstGeom>
            <a:noFill/>
          </p:spPr>
          <p:txBody>
            <a:bodyPr wrap="square" rtlCol="0">
              <a:spAutoFit/>
            </a:bodyPr>
            <a:lstStyle/>
            <a:p>
              <a:pPr algn="ctr"/>
              <a:r>
                <a:rPr lang="de-DE" sz="700" b="1">
                  <a:solidFill>
                    <a:srgbClr val="482477"/>
                  </a:solidFill>
                </a:rPr>
                <a:t>T1D STADIUM 4</a:t>
              </a:r>
              <a:r>
                <a:rPr lang="de-DE" sz="700" b="1" baseline="30000">
                  <a:solidFill>
                    <a:srgbClr val="482477"/>
                  </a:solidFill>
                </a:rPr>
                <a:t>1</a:t>
              </a:r>
            </a:p>
          </p:txBody>
        </p:sp>
        <p:sp>
          <p:nvSpPr>
            <p:cNvPr id="160" name="Textfeld 159">
              <a:extLst>
                <a:ext uri="{FF2B5EF4-FFF2-40B4-BE49-F238E27FC236}">
                  <a16:creationId xmlns:a16="http://schemas.microsoft.com/office/drawing/2014/main" id="{2A0D493D-FF7B-AFCF-2929-72E41DE1A1AA}"/>
                </a:ext>
              </a:extLst>
            </p:cNvPr>
            <p:cNvSpPr txBox="1"/>
            <p:nvPr/>
          </p:nvSpPr>
          <p:spPr>
            <a:xfrm>
              <a:off x="1710049" y="1579147"/>
              <a:ext cx="722402" cy="260512"/>
            </a:xfrm>
            <a:prstGeom prst="rect">
              <a:avLst/>
            </a:prstGeom>
            <a:noFill/>
          </p:spPr>
          <p:txBody>
            <a:bodyPr wrap="square" rtlCol="0">
              <a:spAutoFit/>
            </a:bodyPr>
            <a:lstStyle/>
            <a:p>
              <a:pPr algn="r"/>
              <a:r>
                <a:rPr lang="de-DE" sz="800" b="1">
                  <a:solidFill>
                    <a:srgbClr val="00B1BC"/>
                  </a:solidFill>
                </a:rPr>
                <a:t>AUTOIMMUN-TRIGGER</a:t>
              </a:r>
              <a:r>
                <a:rPr lang="de-DE" sz="800" b="1" baseline="30000">
                  <a:solidFill>
                    <a:srgbClr val="00B1BC"/>
                  </a:solidFill>
                </a:rPr>
                <a:t>3,4</a:t>
              </a:r>
            </a:p>
          </p:txBody>
        </p:sp>
        <p:sp>
          <p:nvSpPr>
            <p:cNvPr id="161" name="Textfeld 160">
              <a:extLst>
                <a:ext uri="{FF2B5EF4-FFF2-40B4-BE49-F238E27FC236}">
                  <a16:creationId xmlns:a16="http://schemas.microsoft.com/office/drawing/2014/main" id="{BF3A38A5-671C-591F-0232-F291246C0B50}"/>
                </a:ext>
              </a:extLst>
            </p:cNvPr>
            <p:cNvSpPr txBox="1"/>
            <p:nvPr/>
          </p:nvSpPr>
          <p:spPr>
            <a:xfrm>
              <a:off x="4643614" y="1607036"/>
              <a:ext cx="722402" cy="236830"/>
            </a:xfrm>
            <a:prstGeom prst="rect">
              <a:avLst/>
            </a:prstGeom>
            <a:noFill/>
          </p:spPr>
          <p:txBody>
            <a:bodyPr wrap="square" rtlCol="0" anchor="ctr">
              <a:spAutoFit/>
            </a:bodyPr>
            <a:lstStyle/>
            <a:p>
              <a:pPr algn="ctr"/>
              <a:r>
                <a:rPr lang="de-DE" sz="700" b="1"/>
                <a:t>Klinische Manifestation</a:t>
              </a:r>
            </a:p>
          </p:txBody>
        </p:sp>
        <p:sp>
          <p:nvSpPr>
            <p:cNvPr id="162" name="Textfeld 161">
              <a:extLst>
                <a:ext uri="{FF2B5EF4-FFF2-40B4-BE49-F238E27FC236}">
                  <a16:creationId xmlns:a16="http://schemas.microsoft.com/office/drawing/2014/main" id="{4C7EF3C7-8347-58DB-B96D-6229318CAB29}"/>
                </a:ext>
              </a:extLst>
            </p:cNvPr>
            <p:cNvSpPr txBox="1"/>
            <p:nvPr/>
          </p:nvSpPr>
          <p:spPr>
            <a:xfrm>
              <a:off x="5612595" y="1648643"/>
              <a:ext cx="722402" cy="153939"/>
            </a:xfrm>
            <a:prstGeom prst="rect">
              <a:avLst/>
            </a:prstGeom>
            <a:noFill/>
          </p:spPr>
          <p:txBody>
            <a:bodyPr wrap="square" rtlCol="0" anchor="ctr">
              <a:spAutoFit/>
            </a:bodyPr>
            <a:lstStyle/>
            <a:p>
              <a:pPr algn="ctr"/>
              <a:r>
                <a:rPr lang="de-DE" sz="700" b="1"/>
                <a:t>Langzeit-T1D</a:t>
              </a:r>
            </a:p>
          </p:txBody>
        </p:sp>
        <p:sp>
          <p:nvSpPr>
            <p:cNvPr id="163" name="Textfeld 162">
              <a:extLst>
                <a:ext uri="{FF2B5EF4-FFF2-40B4-BE49-F238E27FC236}">
                  <a16:creationId xmlns:a16="http://schemas.microsoft.com/office/drawing/2014/main" id="{BEF3E727-26C7-64A7-D388-1CFEDE20DDA9}"/>
                </a:ext>
              </a:extLst>
            </p:cNvPr>
            <p:cNvSpPr txBox="1"/>
            <p:nvPr/>
          </p:nvSpPr>
          <p:spPr>
            <a:xfrm>
              <a:off x="4919578" y="1794120"/>
              <a:ext cx="1204503" cy="153939"/>
            </a:xfrm>
            <a:prstGeom prst="rect">
              <a:avLst/>
            </a:prstGeom>
            <a:noFill/>
          </p:spPr>
          <p:txBody>
            <a:bodyPr wrap="square" rtlCol="0">
              <a:spAutoFit/>
            </a:bodyPr>
            <a:lstStyle/>
            <a:p>
              <a:pPr algn="ctr"/>
              <a:r>
                <a:rPr lang="de-DE" sz="700"/>
                <a:t>exogenes Insulin erforderlich</a:t>
              </a:r>
            </a:p>
          </p:txBody>
        </p:sp>
        <p:sp>
          <p:nvSpPr>
            <p:cNvPr id="164" name="Textfeld 163">
              <a:extLst>
                <a:ext uri="{FF2B5EF4-FFF2-40B4-BE49-F238E27FC236}">
                  <a16:creationId xmlns:a16="http://schemas.microsoft.com/office/drawing/2014/main" id="{C0EAFE69-3A66-2BA3-7384-F319F52DB00B}"/>
                </a:ext>
              </a:extLst>
            </p:cNvPr>
            <p:cNvSpPr txBox="1"/>
            <p:nvPr/>
          </p:nvSpPr>
          <p:spPr>
            <a:xfrm>
              <a:off x="2659922" y="1493567"/>
              <a:ext cx="919686" cy="153939"/>
            </a:xfrm>
            <a:prstGeom prst="rect">
              <a:avLst/>
            </a:prstGeom>
            <a:noFill/>
          </p:spPr>
          <p:txBody>
            <a:bodyPr wrap="square" rtlCol="0">
              <a:spAutoFit/>
            </a:bodyPr>
            <a:lstStyle/>
            <a:p>
              <a:pPr algn="ctr"/>
              <a:r>
                <a:rPr lang="de-DE" sz="700">
                  <a:solidFill>
                    <a:srgbClr val="482477"/>
                  </a:solidFill>
                </a:rPr>
                <a:t>≥ 2 Autoantikörper</a:t>
              </a:r>
              <a:r>
                <a:rPr lang="de-DE" sz="700" baseline="30000">
                  <a:solidFill>
                    <a:srgbClr val="482477"/>
                  </a:solidFill>
                </a:rPr>
                <a:t>#</a:t>
              </a:r>
            </a:p>
          </p:txBody>
        </p:sp>
        <p:sp>
          <p:nvSpPr>
            <p:cNvPr id="165" name="Textfeld 164">
              <a:extLst>
                <a:ext uri="{FF2B5EF4-FFF2-40B4-BE49-F238E27FC236}">
                  <a16:creationId xmlns:a16="http://schemas.microsoft.com/office/drawing/2014/main" id="{1F74FA87-41A3-80F2-AD55-12391A5B2B42}"/>
                </a:ext>
              </a:extLst>
            </p:cNvPr>
            <p:cNvSpPr txBox="1"/>
            <p:nvPr/>
          </p:nvSpPr>
          <p:spPr>
            <a:xfrm>
              <a:off x="3708931" y="1493567"/>
              <a:ext cx="887325" cy="153939"/>
            </a:xfrm>
            <a:prstGeom prst="rect">
              <a:avLst/>
            </a:prstGeom>
            <a:noFill/>
          </p:spPr>
          <p:txBody>
            <a:bodyPr wrap="square" rtlCol="0">
              <a:spAutoFit/>
            </a:bodyPr>
            <a:lstStyle/>
            <a:p>
              <a:pPr algn="ctr"/>
              <a:r>
                <a:rPr lang="de-DE" sz="700">
                  <a:solidFill>
                    <a:srgbClr val="482477"/>
                  </a:solidFill>
                </a:rPr>
                <a:t>≥ 2 Autoantikörper</a:t>
              </a:r>
              <a:r>
                <a:rPr lang="de-DE" sz="700" baseline="30000">
                  <a:solidFill>
                    <a:srgbClr val="482477"/>
                  </a:solidFill>
                </a:rPr>
                <a:t>§</a:t>
              </a:r>
            </a:p>
          </p:txBody>
        </p:sp>
        <p:sp>
          <p:nvSpPr>
            <p:cNvPr id="166" name="Textfeld 165">
              <a:extLst>
                <a:ext uri="{FF2B5EF4-FFF2-40B4-BE49-F238E27FC236}">
                  <a16:creationId xmlns:a16="http://schemas.microsoft.com/office/drawing/2014/main" id="{AF4D0958-A9D8-F531-145D-BA882D3CE1B2}"/>
                </a:ext>
              </a:extLst>
            </p:cNvPr>
            <p:cNvSpPr txBox="1"/>
            <p:nvPr/>
          </p:nvSpPr>
          <p:spPr>
            <a:xfrm>
              <a:off x="4605165" y="1493567"/>
              <a:ext cx="896467" cy="153939"/>
            </a:xfrm>
            <a:prstGeom prst="rect">
              <a:avLst/>
            </a:prstGeom>
            <a:noFill/>
          </p:spPr>
          <p:txBody>
            <a:bodyPr wrap="square" rtlCol="0">
              <a:spAutoFit/>
            </a:bodyPr>
            <a:lstStyle/>
            <a:p>
              <a:pPr algn="ctr"/>
              <a:r>
                <a:rPr lang="de-DE" sz="700">
                  <a:solidFill>
                    <a:srgbClr val="482477"/>
                  </a:solidFill>
                </a:rPr>
                <a:t>≥ 1 Autoantikörper</a:t>
              </a:r>
              <a:r>
                <a:rPr lang="de-DE" sz="700" baseline="30000">
                  <a:solidFill>
                    <a:srgbClr val="482477"/>
                  </a:solidFill>
                </a:rPr>
                <a:t>&amp;</a:t>
              </a:r>
            </a:p>
          </p:txBody>
        </p:sp>
        <p:sp>
          <p:nvSpPr>
            <p:cNvPr id="167" name="Textfeld 166">
              <a:extLst>
                <a:ext uri="{FF2B5EF4-FFF2-40B4-BE49-F238E27FC236}">
                  <a16:creationId xmlns:a16="http://schemas.microsoft.com/office/drawing/2014/main" id="{CC9EFBB1-77BB-BE78-E3F4-B30F6925ED12}"/>
                </a:ext>
              </a:extLst>
            </p:cNvPr>
            <p:cNvSpPr txBox="1"/>
            <p:nvPr/>
          </p:nvSpPr>
          <p:spPr>
            <a:xfrm>
              <a:off x="1749357" y="2649707"/>
              <a:ext cx="674830" cy="236830"/>
            </a:xfrm>
            <a:prstGeom prst="rect">
              <a:avLst/>
            </a:prstGeom>
            <a:noFill/>
          </p:spPr>
          <p:txBody>
            <a:bodyPr wrap="square" rtlCol="0" anchor="ctr">
              <a:spAutoFit/>
            </a:bodyPr>
            <a:lstStyle/>
            <a:p>
              <a:pPr algn="ctr"/>
              <a:r>
                <a:rPr lang="de-DE" sz="700"/>
                <a:t>Normale</a:t>
              </a:r>
            </a:p>
            <a:p>
              <a:pPr algn="ctr"/>
              <a:r>
                <a:rPr lang="de-DE" sz="700"/>
                <a:t>Betazellfunktion</a:t>
              </a:r>
            </a:p>
          </p:txBody>
        </p:sp>
        <p:sp>
          <p:nvSpPr>
            <p:cNvPr id="168" name="Textfeld 167">
              <a:extLst>
                <a:ext uri="{FF2B5EF4-FFF2-40B4-BE49-F238E27FC236}">
                  <a16:creationId xmlns:a16="http://schemas.microsoft.com/office/drawing/2014/main" id="{DE240B67-D101-D281-D5E4-167CCA7A5187}"/>
                </a:ext>
              </a:extLst>
            </p:cNvPr>
            <p:cNvSpPr txBox="1"/>
            <p:nvPr/>
          </p:nvSpPr>
          <p:spPr>
            <a:xfrm>
              <a:off x="2714644" y="2646102"/>
              <a:ext cx="799642" cy="236830"/>
            </a:xfrm>
            <a:prstGeom prst="rect">
              <a:avLst/>
            </a:prstGeom>
            <a:noFill/>
          </p:spPr>
          <p:txBody>
            <a:bodyPr wrap="square" rtlCol="0" anchor="ctr">
              <a:spAutoFit/>
            </a:bodyPr>
            <a:lstStyle/>
            <a:p>
              <a:pPr algn="ctr"/>
              <a:r>
                <a:rPr lang="de-DE" sz="700"/>
                <a:t>Start des</a:t>
              </a:r>
            </a:p>
            <a:p>
              <a:pPr algn="ctr"/>
              <a:r>
                <a:rPr lang="de-DE" sz="700"/>
                <a:t>Betazellverlustes</a:t>
              </a:r>
            </a:p>
          </p:txBody>
        </p:sp>
        <p:sp>
          <p:nvSpPr>
            <p:cNvPr id="169" name="Textfeld 168">
              <a:extLst>
                <a:ext uri="{FF2B5EF4-FFF2-40B4-BE49-F238E27FC236}">
                  <a16:creationId xmlns:a16="http://schemas.microsoft.com/office/drawing/2014/main" id="{91EB7ACD-6AB1-C20B-788D-E756CDAE61FC}"/>
                </a:ext>
              </a:extLst>
            </p:cNvPr>
            <p:cNvSpPr txBox="1"/>
            <p:nvPr/>
          </p:nvSpPr>
          <p:spPr>
            <a:xfrm>
              <a:off x="3726724" y="2045243"/>
              <a:ext cx="860137" cy="402610"/>
            </a:xfrm>
            <a:prstGeom prst="rect">
              <a:avLst/>
            </a:prstGeom>
            <a:noFill/>
          </p:spPr>
          <p:txBody>
            <a:bodyPr wrap="square" rtlCol="0">
              <a:spAutoFit/>
            </a:bodyPr>
            <a:lstStyle/>
            <a:p>
              <a:pPr algn="ctr"/>
              <a:r>
                <a:rPr lang="de-DE" sz="700"/>
                <a:t>Fortschreitender</a:t>
              </a:r>
            </a:p>
            <a:p>
              <a:pPr algn="ctr"/>
              <a:r>
                <a:rPr lang="de-DE" sz="700"/>
                <a:t>Betazellverlust führt</a:t>
              </a:r>
            </a:p>
            <a:p>
              <a:pPr algn="ctr"/>
              <a:r>
                <a:rPr lang="de-DE" sz="700"/>
                <a:t>zu erhöhten</a:t>
              </a:r>
            </a:p>
            <a:p>
              <a:pPr algn="ctr"/>
              <a:r>
                <a:rPr lang="de-DE" sz="700"/>
                <a:t>Blutzuckerwerten</a:t>
              </a:r>
            </a:p>
          </p:txBody>
        </p:sp>
        <p:sp>
          <p:nvSpPr>
            <p:cNvPr id="170" name="Textfeld 169">
              <a:extLst>
                <a:ext uri="{FF2B5EF4-FFF2-40B4-BE49-F238E27FC236}">
                  <a16:creationId xmlns:a16="http://schemas.microsoft.com/office/drawing/2014/main" id="{9653EFC4-94BD-7D12-65AA-50D25C92FCF7}"/>
                </a:ext>
              </a:extLst>
            </p:cNvPr>
            <p:cNvSpPr txBox="1"/>
            <p:nvPr/>
          </p:nvSpPr>
          <p:spPr>
            <a:xfrm>
              <a:off x="4592230" y="2043793"/>
              <a:ext cx="919060" cy="485500"/>
            </a:xfrm>
            <a:prstGeom prst="rect">
              <a:avLst/>
            </a:prstGeom>
            <a:noFill/>
          </p:spPr>
          <p:txBody>
            <a:bodyPr wrap="square" rtlCol="0" anchor="ctr">
              <a:spAutoFit/>
            </a:bodyPr>
            <a:lstStyle/>
            <a:p>
              <a:pPr algn="ctr"/>
              <a:r>
                <a:rPr lang="de-DE" sz="680"/>
                <a:t>Signifikanter Verlust der</a:t>
              </a:r>
            </a:p>
            <a:p>
              <a:pPr algn="ctr"/>
              <a:r>
                <a:rPr lang="de-DE" sz="680"/>
                <a:t>Betazellfunktion und</a:t>
              </a:r>
            </a:p>
            <a:p>
              <a:pPr algn="ctr"/>
              <a:r>
                <a:rPr lang="de-DE" sz="680"/>
                <a:t>Insulinproduktion mit</a:t>
              </a:r>
            </a:p>
            <a:p>
              <a:pPr algn="ctr"/>
              <a:r>
                <a:rPr lang="de-DE" sz="680"/>
                <a:t>schnellem Fortschreiten</a:t>
              </a:r>
            </a:p>
            <a:p>
              <a:pPr algn="ctr"/>
              <a:r>
                <a:rPr lang="de-DE" sz="680"/>
                <a:t>zur Insulinabhängigkeit</a:t>
              </a:r>
            </a:p>
          </p:txBody>
        </p:sp>
        <p:sp>
          <p:nvSpPr>
            <p:cNvPr id="171" name="Textfeld 170">
              <a:extLst>
                <a:ext uri="{FF2B5EF4-FFF2-40B4-BE49-F238E27FC236}">
                  <a16:creationId xmlns:a16="http://schemas.microsoft.com/office/drawing/2014/main" id="{C96B209D-9700-CD34-CB12-431B808534C2}"/>
                </a:ext>
              </a:extLst>
            </p:cNvPr>
            <p:cNvSpPr txBox="1"/>
            <p:nvPr/>
          </p:nvSpPr>
          <p:spPr>
            <a:xfrm>
              <a:off x="5633729" y="2042948"/>
              <a:ext cx="722402" cy="402610"/>
            </a:xfrm>
            <a:prstGeom prst="rect">
              <a:avLst/>
            </a:prstGeom>
            <a:noFill/>
          </p:spPr>
          <p:txBody>
            <a:bodyPr wrap="square" rtlCol="0" anchor="ctr">
              <a:spAutoFit/>
            </a:bodyPr>
            <a:lstStyle/>
            <a:p>
              <a:pPr algn="ctr"/>
              <a:r>
                <a:rPr lang="de-DE" sz="700"/>
                <a:t>Unzureichende</a:t>
              </a:r>
            </a:p>
            <a:p>
              <a:pPr algn="ctr"/>
              <a:r>
                <a:rPr lang="de-DE" sz="700"/>
                <a:t>Betazellfunktion,</a:t>
              </a:r>
            </a:p>
            <a:p>
              <a:pPr algn="ctr"/>
              <a:r>
                <a:rPr lang="de-DE" sz="700"/>
                <a:t>Abhängigkeit von</a:t>
              </a:r>
            </a:p>
            <a:p>
              <a:pPr algn="ctr"/>
              <a:r>
                <a:rPr lang="de-DE" sz="700"/>
                <a:t>exogenem Insulin</a:t>
              </a:r>
            </a:p>
          </p:txBody>
        </p:sp>
        <p:sp>
          <p:nvSpPr>
            <p:cNvPr id="172" name="Textfeld 171">
              <a:extLst>
                <a:ext uri="{FF2B5EF4-FFF2-40B4-BE49-F238E27FC236}">
                  <a16:creationId xmlns:a16="http://schemas.microsoft.com/office/drawing/2014/main" id="{488A705E-D6A4-5468-86E2-6DA75AAA86BB}"/>
                </a:ext>
              </a:extLst>
            </p:cNvPr>
            <p:cNvSpPr txBox="1"/>
            <p:nvPr/>
          </p:nvSpPr>
          <p:spPr>
            <a:xfrm>
              <a:off x="1533331" y="1776969"/>
              <a:ext cx="422332" cy="153939"/>
            </a:xfrm>
            <a:prstGeom prst="rect">
              <a:avLst/>
            </a:prstGeom>
            <a:noFill/>
          </p:spPr>
          <p:txBody>
            <a:bodyPr wrap="square" rtlCol="0">
              <a:spAutoFit/>
            </a:bodyPr>
            <a:lstStyle/>
            <a:p>
              <a:pPr algn="ctr"/>
              <a:r>
                <a:rPr lang="de-DE" sz="700" b="1"/>
                <a:t>100 %</a:t>
              </a:r>
              <a:endParaRPr lang="de-DE" sz="700" b="1" baseline="30000"/>
            </a:p>
          </p:txBody>
        </p:sp>
        <p:sp>
          <p:nvSpPr>
            <p:cNvPr id="173" name="Textfeld 172">
              <a:extLst>
                <a:ext uri="{FF2B5EF4-FFF2-40B4-BE49-F238E27FC236}">
                  <a16:creationId xmlns:a16="http://schemas.microsoft.com/office/drawing/2014/main" id="{52E05196-03D8-564E-F3C4-63EAE66BC8E2}"/>
                </a:ext>
              </a:extLst>
            </p:cNvPr>
            <p:cNvSpPr txBox="1"/>
            <p:nvPr/>
          </p:nvSpPr>
          <p:spPr>
            <a:xfrm>
              <a:off x="1562768" y="3161379"/>
              <a:ext cx="368371" cy="153939"/>
            </a:xfrm>
            <a:prstGeom prst="rect">
              <a:avLst/>
            </a:prstGeom>
            <a:noFill/>
          </p:spPr>
          <p:txBody>
            <a:bodyPr wrap="square" rtlCol="0">
              <a:spAutoFit/>
            </a:bodyPr>
            <a:lstStyle/>
            <a:p>
              <a:pPr algn="ctr"/>
              <a:r>
                <a:rPr lang="de-DE" sz="700" b="1"/>
                <a:t>0 %</a:t>
              </a:r>
              <a:endParaRPr lang="de-DE" sz="700" b="1" baseline="30000"/>
            </a:p>
          </p:txBody>
        </p:sp>
        <p:sp>
          <p:nvSpPr>
            <p:cNvPr id="174" name="Textfeld 173">
              <a:extLst>
                <a:ext uri="{FF2B5EF4-FFF2-40B4-BE49-F238E27FC236}">
                  <a16:creationId xmlns:a16="http://schemas.microsoft.com/office/drawing/2014/main" id="{200B8EAB-8A05-3785-683A-50B00F1AEE4F}"/>
                </a:ext>
              </a:extLst>
            </p:cNvPr>
            <p:cNvSpPr txBox="1"/>
            <p:nvPr/>
          </p:nvSpPr>
          <p:spPr>
            <a:xfrm rot="16200000">
              <a:off x="952447" y="2469451"/>
              <a:ext cx="1407231" cy="143349"/>
            </a:xfrm>
            <a:prstGeom prst="rect">
              <a:avLst/>
            </a:prstGeom>
            <a:noFill/>
          </p:spPr>
          <p:txBody>
            <a:bodyPr wrap="square" rtlCol="0">
              <a:spAutoFit/>
            </a:bodyPr>
            <a:lstStyle/>
            <a:p>
              <a:pPr algn="ctr"/>
              <a:r>
                <a:rPr lang="de-DE" sz="700" b="1"/>
                <a:t>Funktionelle Betazellmasse (%)</a:t>
              </a:r>
            </a:p>
          </p:txBody>
        </p:sp>
        <p:sp>
          <p:nvSpPr>
            <p:cNvPr id="178" name="Textfeld 177">
              <a:extLst>
                <a:ext uri="{FF2B5EF4-FFF2-40B4-BE49-F238E27FC236}">
                  <a16:creationId xmlns:a16="http://schemas.microsoft.com/office/drawing/2014/main" id="{5FA90366-C6D6-3DC1-DD13-7E9AA4481764}"/>
                </a:ext>
              </a:extLst>
            </p:cNvPr>
            <p:cNvSpPr txBox="1"/>
            <p:nvPr/>
          </p:nvSpPr>
          <p:spPr>
            <a:xfrm>
              <a:off x="2515924" y="3275537"/>
              <a:ext cx="884911" cy="142098"/>
            </a:xfrm>
            <a:prstGeom prst="rect">
              <a:avLst/>
            </a:prstGeom>
            <a:noFill/>
          </p:spPr>
          <p:txBody>
            <a:bodyPr wrap="square" rtlCol="0">
              <a:spAutoFit/>
            </a:bodyPr>
            <a:lstStyle/>
            <a:p>
              <a:r>
                <a:rPr lang="de-DE" sz="600"/>
                <a:t>Beschädigte Betazelle</a:t>
              </a:r>
            </a:p>
          </p:txBody>
        </p:sp>
        <p:sp>
          <p:nvSpPr>
            <p:cNvPr id="179" name="Textfeld 178">
              <a:extLst>
                <a:ext uri="{FF2B5EF4-FFF2-40B4-BE49-F238E27FC236}">
                  <a16:creationId xmlns:a16="http://schemas.microsoft.com/office/drawing/2014/main" id="{131BC12A-9140-9497-A76F-7D9241AC7D3B}"/>
                </a:ext>
              </a:extLst>
            </p:cNvPr>
            <p:cNvSpPr txBox="1"/>
            <p:nvPr/>
          </p:nvSpPr>
          <p:spPr>
            <a:xfrm>
              <a:off x="3410000" y="3275546"/>
              <a:ext cx="633447" cy="213146"/>
            </a:xfrm>
            <a:prstGeom prst="rect">
              <a:avLst/>
            </a:prstGeom>
            <a:noFill/>
          </p:spPr>
          <p:txBody>
            <a:bodyPr wrap="square" rtlCol="0">
              <a:spAutoFit/>
            </a:bodyPr>
            <a:lstStyle/>
            <a:p>
              <a:r>
                <a:rPr lang="de-DE" sz="600"/>
                <a:t>Abgestorbene</a:t>
              </a:r>
            </a:p>
            <a:p>
              <a:r>
                <a:rPr lang="de-DE" sz="600"/>
                <a:t>Betazelle</a:t>
              </a:r>
            </a:p>
          </p:txBody>
        </p:sp>
        <p:sp>
          <p:nvSpPr>
            <p:cNvPr id="180" name="Textfeld 179">
              <a:extLst>
                <a:ext uri="{FF2B5EF4-FFF2-40B4-BE49-F238E27FC236}">
                  <a16:creationId xmlns:a16="http://schemas.microsoft.com/office/drawing/2014/main" id="{95F15F89-99FC-ACD3-2297-3AFCA465F40D}"/>
                </a:ext>
              </a:extLst>
            </p:cNvPr>
            <p:cNvSpPr txBox="1"/>
            <p:nvPr/>
          </p:nvSpPr>
          <p:spPr>
            <a:xfrm>
              <a:off x="4250507" y="3275462"/>
              <a:ext cx="860137" cy="142098"/>
            </a:xfrm>
            <a:prstGeom prst="rect">
              <a:avLst/>
            </a:prstGeom>
            <a:noFill/>
          </p:spPr>
          <p:txBody>
            <a:bodyPr wrap="square" rtlCol="0">
              <a:spAutoFit/>
            </a:bodyPr>
            <a:lstStyle/>
            <a:p>
              <a:r>
                <a:rPr lang="de-DE" sz="600"/>
                <a:t>Autoreaktive T-Zelle</a:t>
              </a:r>
            </a:p>
          </p:txBody>
        </p:sp>
        <p:sp>
          <p:nvSpPr>
            <p:cNvPr id="181" name="Textfeld 180">
              <a:extLst>
                <a:ext uri="{FF2B5EF4-FFF2-40B4-BE49-F238E27FC236}">
                  <a16:creationId xmlns:a16="http://schemas.microsoft.com/office/drawing/2014/main" id="{E8ADAF79-E826-E664-F45E-46331B5098D3}"/>
                </a:ext>
              </a:extLst>
            </p:cNvPr>
            <p:cNvSpPr txBox="1"/>
            <p:nvPr/>
          </p:nvSpPr>
          <p:spPr>
            <a:xfrm>
              <a:off x="5003995" y="3279366"/>
              <a:ext cx="716208" cy="142098"/>
            </a:xfrm>
            <a:prstGeom prst="rect">
              <a:avLst/>
            </a:prstGeom>
            <a:noFill/>
          </p:spPr>
          <p:txBody>
            <a:bodyPr wrap="square" rtlCol="0">
              <a:spAutoFit/>
            </a:bodyPr>
            <a:lstStyle/>
            <a:p>
              <a:r>
                <a:rPr lang="de-DE" sz="600"/>
                <a:t>Betazell-Antigen</a:t>
              </a:r>
            </a:p>
          </p:txBody>
        </p:sp>
        <p:sp>
          <p:nvSpPr>
            <p:cNvPr id="182" name="Textfeld 181">
              <a:extLst>
                <a:ext uri="{FF2B5EF4-FFF2-40B4-BE49-F238E27FC236}">
                  <a16:creationId xmlns:a16="http://schemas.microsoft.com/office/drawing/2014/main" id="{1E93C710-3696-5D52-6B2F-C793B70CEB1B}"/>
                </a:ext>
              </a:extLst>
            </p:cNvPr>
            <p:cNvSpPr txBox="1"/>
            <p:nvPr/>
          </p:nvSpPr>
          <p:spPr>
            <a:xfrm>
              <a:off x="5938997" y="3275462"/>
              <a:ext cx="690177" cy="142098"/>
            </a:xfrm>
            <a:prstGeom prst="rect">
              <a:avLst/>
            </a:prstGeom>
            <a:noFill/>
          </p:spPr>
          <p:txBody>
            <a:bodyPr wrap="square" rtlCol="0">
              <a:spAutoFit/>
            </a:bodyPr>
            <a:lstStyle/>
            <a:p>
              <a:r>
                <a:rPr lang="de-DE" sz="600"/>
                <a:t>Autoantikörper</a:t>
              </a:r>
            </a:p>
          </p:txBody>
        </p:sp>
        <p:sp>
          <p:nvSpPr>
            <p:cNvPr id="177" name="Textfeld 176">
              <a:extLst>
                <a:ext uri="{FF2B5EF4-FFF2-40B4-BE49-F238E27FC236}">
                  <a16:creationId xmlns:a16="http://schemas.microsoft.com/office/drawing/2014/main" id="{79FF972E-19F2-AA92-18B7-E86F16B607E5}"/>
                </a:ext>
              </a:extLst>
            </p:cNvPr>
            <p:cNvSpPr txBox="1"/>
            <p:nvPr/>
          </p:nvSpPr>
          <p:spPr>
            <a:xfrm>
              <a:off x="1653484" y="3275546"/>
              <a:ext cx="884911" cy="213146"/>
            </a:xfrm>
            <a:prstGeom prst="rect">
              <a:avLst/>
            </a:prstGeom>
            <a:noFill/>
          </p:spPr>
          <p:txBody>
            <a:bodyPr wrap="square" rtlCol="0">
              <a:spAutoFit/>
            </a:bodyPr>
            <a:lstStyle/>
            <a:p>
              <a:r>
                <a:rPr lang="de-DE" sz="600"/>
                <a:t>Insulinproduzierende</a:t>
              </a:r>
            </a:p>
            <a:p>
              <a:r>
                <a:rPr lang="de-DE" sz="600"/>
                <a:t>Betazelle</a:t>
              </a:r>
            </a:p>
          </p:txBody>
        </p:sp>
        <p:sp>
          <p:nvSpPr>
            <p:cNvPr id="152" name="Textfeld 151">
              <a:extLst>
                <a:ext uri="{FF2B5EF4-FFF2-40B4-BE49-F238E27FC236}">
                  <a16:creationId xmlns:a16="http://schemas.microsoft.com/office/drawing/2014/main" id="{5DC5CBDA-6A9A-806A-8E8A-74B9FFCEE6AC}"/>
                </a:ext>
              </a:extLst>
            </p:cNvPr>
            <p:cNvSpPr txBox="1"/>
            <p:nvPr/>
          </p:nvSpPr>
          <p:spPr>
            <a:xfrm>
              <a:off x="2582514" y="1131303"/>
              <a:ext cx="1067680" cy="236830"/>
            </a:xfrm>
            <a:prstGeom prst="rect">
              <a:avLst/>
            </a:prstGeom>
            <a:noFill/>
          </p:spPr>
          <p:txBody>
            <a:bodyPr wrap="square" rtlCol="0">
              <a:spAutoFit/>
            </a:bodyPr>
            <a:lstStyle/>
            <a:p>
              <a:pPr algn="ctr"/>
              <a:r>
                <a:rPr lang="de-DE" sz="700" b="1">
                  <a:solidFill>
                    <a:srgbClr val="00B1BC"/>
                  </a:solidFill>
                </a:rPr>
                <a:t>Präsymptomatisch</a:t>
              </a:r>
            </a:p>
            <a:p>
              <a:pPr algn="ctr"/>
              <a:r>
                <a:rPr lang="de-DE" sz="700" b="1" err="1">
                  <a:solidFill>
                    <a:srgbClr val="00B1BC"/>
                  </a:solidFill>
                </a:rPr>
                <a:t>Normoglykämie</a:t>
              </a:r>
              <a:endParaRPr lang="de-DE" sz="700" b="1" baseline="30000">
                <a:solidFill>
                  <a:srgbClr val="00B1BC"/>
                </a:solidFill>
              </a:endParaRPr>
            </a:p>
          </p:txBody>
        </p:sp>
      </p:grpSp>
      <p:sp>
        <p:nvSpPr>
          <p:cNvPr id="185" name="Rechteck 184">
            <a:extLst>
              <a:ext uri="{FF2B5EF4-FFF2-40B4-BE49-F238E27FC236}">
                <a16:creationId xmlns:a16="http://schemas.microsoft.com/office/drawing/2014/main" id="{E8F2B658-13EE-8DD2-7CA7-44ECF88F198C}"/>
              </a:ext>
            </a:extLst>
          </p:cNvPr>
          <p:cNvSpPr/>
          <p:nvPr/>
        </p:nvSpPr>
        <p:spPr>
          <a:xfrm>
            <a:off x="446437" y="3925227"/>
            <a:ext cx="7106888" cy="252655"/>
          </a:xfrm>
          <a:prstGeom prst="rect">
            <a:avLst/>
          </a:prstGeom>
          <a:solidFill>
            <a:srgbClr val="F5F3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86" name="Textfeld 185">
            <a:extLst>
              <a:ext uri="{FF2B5EF4-FFF2-40B4-BE49-F238E27FC236}">
                <a16:creationId xmlns:a16="http://schemas.microsoft.com/office/drawing/2014/main" id="{FC97C93F-F7AC-9D95-BC72-052FFFD46EC3}"/>
              </a:ext>
            </a:extLst>
          </p:cNvPr>
          <p:cNvSpPr txBox="1"/>
          <p:nvPr/>
        </p:nvSpPr>
        <p:spPr>
          <a:xfrm>
            <a:off x="844153" y="3950488"/>
            <a:ext cx="3043467" cy="184666"/>
          </a:xfrm>
          <a:prstGeom prst="rect">
            <a:avLst/>
          </a:prstGeom>
          <a:noFill/>
        </p:spPr>
        <p:txBody>
          <a:bodyPr wrap="square" rtlCol="0">
            <a:spAutoFit/>
          </a:bodyPr>
          <a:lstStyle/>
          <a:p>
            <a:r>
              <a:rPr lang="de-DE" sz="600"/>
              <a:t>Hinweis: Abb. ist nur ein Bsp. zu Veranschaulichungszwecken.</a:t>
            </a:r>
          </a:p>
        </p:txBody>
      </p:sp>
      <p:sp>
        <p:nvSpPr>
          <p:cNvPr id="87" name="TextBox 28">
            <a:extLst>
              <a:ext uri="{FF2B5EF4-FFF2-40B4-BE49-F238E27FC236}">
                <a16:creationId xmlns:a16="http://schemas.microsoft.com/office/drawing/2014/main" id="{07BC4B57-2272-C454-4E77-4CC96828269A}"/>
              </a:ext>
            </a:extLst>
          </p:cNvPr>
          <p:cNvSpPr txBox="1"/>
          <p:nvPr/>
        </p:nvSpPr>
        <p:spPr>
          <a:xfrm>
            <a:off x="363745" y="4155051"/>
            <a:ext cx="8200305" cy="553998"/>
          </a:xfrm>
          <a:prstGeom prst="rect">
            <a:avLst/>
          </a:prstGeom>
          <a:noFill/>
          <a:ln w="9525" cap="flat" cmpd="sng" algn="ctr">
            <a:noFill/>
            <a:prstDash val="solid"/>
            <a:round/>
            <a:headEnd type="none" w="med" len="med"/>
            <a:tailEnd type="none" w="med" len="med"/>
          </a:ln>
        </p:spPr>
        <p:txBody>
          <a:bodyPr wrap="square" anchor="b">
            <a:spAutoFit/>
          </a:bodyPr>
          <a:lstStyle/>
          <a:p>
            <a:pPr marL="0" marR="0" lvl="0" indent="0" algn="l" defTabSz="514337" rtl="0" eaLnBrk="1" fontAlgn="auto" latinLnBrk="0" hangingPunct="1">
              <a:lnSpc>
                <a:spcPct val="100000"/>
              </a:lnSpc>
              <a:spcBef>
                <a:spcPts val="0"/>
              </a:spcBef>
              <a:spcAft>
                <a:spcPts val="338"/>
              </a:spcAft>
              <a:buClrTx/>
              <a:buSzTx/>
              <a:buFontTx/>
              <a:buNone/>
              <a:tabLst/>
              <a:defRPr/>
            </a:pPr>
            <a:r>
              <a:rPr kumimoji="0" lang="de-DE" altLang="de-DE" sz="600" b="0" i="0" u="none" strike="noStrike" kern="1200" cap="none" spc="0" normalizeH="0" baseline="0" noProof="0">
                <a:ln>
                  <a:noFill/>
                </a:ln>
                <a:solidFill>
                  <a:srgbClr val="404040"/>
                </a:solidFill>
                <a:effectLst/>
                <a:uLnTx/>
                <a:uFillTx/>
                <a:latin typeface="Verdana"/>
                <a:ea typeface="+mn-ea"/>
                <a:cs typeface="+mn-cs"/>
              </a:rPr>
              <a:t>* Autoantikörper gegen ≤ 1 Betazell-Autoantigen (Insulin, Glutaminsäure-Decarboxylase 65 [GAD65], Insulinoma-assoziiertes Antigen 2 [IA-2] oder Zinktransporter 8 [ZnT8]) im Patientenserum nachgewiesen.</a:t>
            </a:r>
            <a:r>
              <a:rPr kumimoji="0" lang="de-DE" altLang="de-DE" sz="600" b="0" i="0" u="none" strike="noStrike" kern="1200" cap="none" spc="0" normalizeH="0" baseline="30000" noProof="0">
                <a:ln>
                  <a:noFill/>
                </a:ln>
                <a:solidFill>
                  <a:srgbClr val="404040"/>
                </a:solidFill>
                <a:effectLst/>
                <a:uLnTx/>
                <a:uFillTx/>
                <a:latin typeface="Verdana"/>
                <a:ea typeface="+mn-ea"/>
                <a:cs typeface="+mn-cs"/>
              </a:rPr>
              <a:t>5</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 </a:t>
            </a:r>
            <a:r>
              <a:rPr kumimoji="0" lang="de-DE" altLang="de-DE" sz="600" b="0" i="0" u="none" strike="noStrike" kern="1200" cap="none" spc="0" normalizeH="0" baseline="0" noProof="0" err="1">
                <a:ln>
                  <a:noFill/>
                </a:ln>
                <a:solidFill>
                  <a:srgbClr val="404040"/>
                </a:solidFill>
                <a:effectLst/>
                <a:uLnTx/>
                <a:uFillTx/>
                <a:latin typeface="Verdana"/>
                <a:ea typeface="+mn-ea"/>
                <a:cs typeface="+mn-cs"/>
              </a:rPr>
              <a:t>Nüchternplasmaglukose</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100–125 mg/dl (5,6–6,9 mmol/l) oder 2-stündige Plasmaglukose während eines oralen Glukose-Toleranztests (OGTT) 140–199 mg/dl (7,8–11,1 mmol/l) oder HbA</a:t>
            </a:r>
            <a:r>
              <a:rPr kumimoji="0" lang="de-DE" altLang="de-DE" sz="600" b="0" i="0" u="none" strike="noStrike" kern="1200" cap="none" spc="0" normalizeH="0" baseline="-25000" noProof="0">
                <a:ln>
                  <a:noFill/>
                </a:ln>
                <a:solidFill>
                  <a:srgbClr val="404040"/>
                </a:solidFill>
                <a:effectLst/>
                <a:uLnTx/>
                <a:uFillTx/>
                <a:latin typeface="Verdana"/>
                <a:ea typeface="+mn-ea"/>
                <a:cs typeface="+mn-cs"/>
              </a:rPr>
              <a:t>1c</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5,7 </a:t>
            </a:r>
            <a:r>
              <a:rPr lang="de-DE" altLang="de-DE" sz="600"/>
              <a:t>%–</a:t>
            </a:r>
            <a:r>
              <a:rPr kumimoji="0" lang="de-DE" altLang="de-DE" sz="600" b="0" i="0" u="none" strike="noStrike" kern="1200" cap="none" spc="0" normalizeH="0" baseline="0" noProof="0">
                <a:ln>
                  <a:noFill/>
                </a:ln>
                <a:solidFill>
                  <a:srgbClr val="404040"/>
                </a:solidFill>
                <a:effectLst/>
                <a:uLnTx/>
                <a:uFillTx/>
                <a:latin typeface="Verdana"/>
                <a:ea typeface="+mn-ea"/>
                <a:cs typeface="+mn-cs"/>
              </a:rPr>
              <a:t>6,4 % (39-47 mmol/</a:t>
            </a:r>
            <a:r>
              <a:rPr kumimoji="0" lang="de-DE" altLang="de-DE" sz="600" b="0" i="0" u="none" strike="noStrike" kern="1200" cap="none" spc="0" normalizeH="0" baseline="0" noProof="0" err="1">
                <a:ln>
                  <a:noFill/>
                </a:ln>
                <a:solidFill>
                  <a:srgbClr val="404040"/>
                </a:solidFill>
                <a:effectLst/>
                <a:uLnTx/>
                <a:uFillTx/>
                <a:latin typeface="Verdana"/>
                <a:ea typeface="+mn-ea"/>
                <a:cs typeface="+mn-cs"/>
              </a:rPr>
              <a:t>mol</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oder ≥ 10 % Anstieg des HbA</a:t>
            </a:r>
            <a:r>
              <a:rPr kumimoji="0" lang="de-DE" altLang="de-DE" sz="600" b="0" i="0" u="none" strike="noStrike" kern="1200" cap="none" spc="0" normalizeH="0" baseline="-25000" noProof="0">
                <a:ln>
                  <a:noFill/>
                </a:ln>
                <a:solidFill>
                  <a:srgbClr val="404040"/>
                </a:solidFill>
                <a:effectLst/>
                <a:uLnTx/>
                <a:uFillTx/>
                <a:latin typeface="Verdana"/>
                <a:ea typeface="+mn-ea"/>
                <a:cs typeface="+mn-cs"/>
              </a:rPr>
              <a:t>1c</a:t>
            </a:r>
            <a:r>
              <a:rPr kumimoji="0" lang="de-DE" altLang="de-DE" sz="600" b="0" i="0" u="none" strike="noStrike" kern="1200" cap="none" spc="0" normalizeH="0" baseline="0" noProof="0">
                <a:ln>
                  <a:noFill/>
                </a:ln>
                <a:solidFill>
                  <a:srgbClr val="404040"/>
                </a:solidFill>
                <a:effectLst/>
                <a:uLnTx/>
                <a:uFillTx/>
                <a:latin typeface="Verdana"/>
                <a:ea typeface="+mn-ea"/>
                <a:cs typeface="+mn-cs"/>
              </a:rPr>
              <a:t>.</a:t>
            </a:r>
            <a:r>
              <a:rPr kumimoji="0" lang="de-DE" altLang="de-DE" sz="600" b="0" i="0" u="none" strike="noStrike" kern="1200" cap="none" spc="0" normalizeH="0" baseline="30000" noProof="0">
                <a:ln>
                  <a:noFill/>
                </a:ln>
                <a:solidFill>
                  <a:srgbClr val="404040"/>
                </a:solidFill>
                <a:effectLst/>
                <a:uLnTx/>
                <a:uFillTx/>
                <a:latin typeface="Verdana"/>
                <a:ea typeface="+mn-ea"/>
                <a:cs typeface="+mn-cs"/>
              </a:rPr>
              <a:t>6</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 Häufige Symptome von T1D sind Polydipsie, Polyurie, starke Müdigkeit, verschwommenes Sehen, und Gewichtsverlust.</a:t>
            </a:r>
            <a:r>
              <a:rPr kumimoji="0" lang="de-DE" altLang="de-DE" sz="600" b="0" i="0" u="none" strike="noStrike" kern="1200" cap="none" spc="0" normalizeH="0" baseline="30000" noProof="0">
                <a:ln>
                  <a:noFill/>
                </a:ln>
                <a:solidFill>
                  <a:srgbClr val="404040"/>
                </a:solidFill>
                <a:effectLst/>
                <a:uLnTx/>
                <a:uFillTx/>
                <a:latin typeface="Verdana"/>
                <a:ea typeface="+mn-ea"/>
                <a:cs typeface="+mn-cs"/>
              </a:rPr>
              <a:t>5,7</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a:t>
            </a:r>
            <a:r>
              <a:rPr kumimoji="0" lang="de-DE" altLang="de-DE" sz="600" b="0" i="0" u="none" strike="noStrike" kern="1200" cap="none" spc="0" normalizeH="0" noProof="0">
                <a:ln>
                  <a:noFill/>
                </a:ln>
                <a:solidFill>
                  <a:srgbClr val="404040"/>
                </a:solidFill>
                <a:effectLst/>
                <a:uLnTx/>
                <a:uFillTx/>
                <a:latin typeface="Verdana"/>
                <a:ea typeface="+mn-ea"/>
                <a:cs typeface="+mn-cs"/>
              </a:rPr>
              <a:t>&amp;</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Bei einigen Personen können Autoantikörper in Stadium 3 T1D fehlen.</a:t>
            </a:r>
            <a:r>
              <a:rPr kumimoji="0" lang="de-DE" altLang="de-DE" sz="600" b="0" i="0" u="none" strike="noStrike" kern="1200" cap="none" spc="0" normalizeH="0" baseline="30000" noProof="0">
                <a:ln>
                  <a:noFill/>
                </a:ln>
                <a:solidFill>
                  <a:srgbClr val="404040"/>
                </a:solidFill>
                <a:effectLst/>
                <a:uLnTx/>
                <a:uFillTx/>
                <a:latin typeface="Verdana"/>
                <a:ea typeface="+mn-ea"/>
                <a:cs typeface="+mn-cs"/>
              </a:rPr>
              <a:t>6 </a:t>
            </a:r>
            <a:r>
              <a:rPr kumimoji="0" lang="de-DE" altLang="de-DE" sz="600" b="0" i="0" u="none" strike="noStrike" kern="1200" cap="none" spc="0" normalizeH="0" noProof="0">
                <a:ln>
                  <a:noFill/>
                </a:ln>
                <a:solidFill>
                  <a:srgbClr val="404040"/>
                </a:solidFill>
                <a:effectLst/>
                <a:uLnTx/>
                <a:uFillTx/>
                <a:latin typeface="Verdana"/>
                <a:ea typeface="+mn-ea"/>
                <a:cs typeface="+mn-cs"/>
              </a:rPr>
              <a:t>§ Bei einigen Personen mit zuvor bestätigten multiplen Autoantikörpern kann eine Rückkehr zu einem singulären oder negativen Autoantikörperstatus auftreten.</a:t>
            </a:r>
            <a:r>
              <a:rPr kumimoji="0" lang="de-DE" altLang="de-DE" sz="600" b="0" i="0" u="none" strike="noStrike" kern="1200" cap="none" spc="0" normalizeH="0" baseline="30000" noProof="0">
                <a:ln>
                  <a:noFill/>
                </a:ln>
                <a:solidFill>
                  <a:srgbClr val="404040"/>
                </a:solidFill>
                <a:effectLst/>
                <a:uLnTx/>
                <a:uFillTx/>
                <a:latin typeface="Verdana"/>
                <a:ea typeface="+mn-ea"/>
                <a:cs typeface="+mn-cs"/>
              </a:rPr>
              <a:t>8</a:t>
            </a:r>
            <a:r>
              <a:rPr kumimoji="0" lang="de-DE" altLang="de-DE" sz="600" b="0" i="0" u="none" strike="noStrike" kern="1200" cap="none" spc="0" normalizeH="0" noProof="0">
                <a:ln>
                  <a:noFill/>
                </a:ln>
                <a:solidFill>
                  <a:srgbClr val="404040"/>
                </a:solidFill>
                <a:effectLst/>
                <a:uLnTx/>
                <a:uFillTx/>
                <a:latin typeface="Verdana"/>
                <a:ea typeface="+mn-ea"/>
                <a:cs typeface="+mn-cs"/>
              </a:rPr>
              <a:t> HbA</a:t>
            </a:r>
            <a:r>
              <a:rPr kumimoji="0" lang="de-DE" altLang="de-DE" sz="600" b="0" i="0" u="none" strike="noStrike" kern="1200" cap="none" spc="0" normalizeH="0" baseline="-25000" noProof="0">
                <a:ln>
                  <a:noFill/>
                </a:ln>
                <a:solidFill>
                  <a:srgbClr val="404040"/>
                </a:solidFill>
                <a:effectLst/>
                <a:uLnTx/>
                <a:uFillTx/>
                <a:latin typeface="Verdana"/>
                <a:ea typeface="+mn-ea"/>
                <a:cs typeface="+mn-cs"/>
              </a:rPr>
              <a:t>1c</a:t>
            </a:r>
            <a:r>
              <a:rPr kumimoji="0" lang="de-DE" altLang="de-DE" sz="600" b="0" i="0" u="none" strike="noStrike" kern="1200" cap="none" spc="0" normalizeH="0" noProof="0">
                <a:ln>
                  <a:noFill/>
                </a:ln>
                <a:solidFill>
                  <a:srgbClr val="404040"/>
                </a:solidFill>
                <a:effectLst/>
                <a:uLnTx/>
                <a:uFillTx/>
                <a:latin typeface="Verdana"/>
                <a:ea typeface="+mn-ea"/>
                <a:cs typeface="+mn-cs"/>
              </a:rPr>
              <a:t>: Hämoglobin A</a:t>
            </a:r>
            <a:r>
              <a:rPr kumimoji="0" lang="de-DE" altLang="de-DE" sz="600" b="0" i="0" u="none" strike="noStrike" kern="1200" cap="none" spc="0" normalizeH="0" baseline="-25000" noProof="0">
                <a:ln>
                  <a:noFill/>
                </a:ln>
                <a:solidFill>
                  <a:srgbClr val="404040"/>
                </a:solidFill>
                <a:effectLst/>
                <a:uLnTx/>
                <a:uFillTx/>
                <a:latin typeface="Verdana"/>
                <a:ea typeface="+mn-ea"/>
                <a:cs typeface="+mn-cs"/>
              </a:rPr>
              <a:t>1c</a:t>
            </a:r>
            <a:r>
              <a:rPr kumimoji="0" lang="de-DE" altLang="de-DE" sz="600" b="0" i="0" u="none" strike="noStrike" kern="1200" cap="none" spc="0" normalizeH="0" noProof="0">
                <a:ln>
                  <a:noFill/>
                </a:ln>
                <a:solidFill>
                  <a:srgbClr val="404040"/>
                </a:solidFill>
                <a:effectLst/>
                <a:uLnTx/>
                <a:uFillTx/>
                <a:latin typeface="Verdana"/>
                <a:ea typeface="+mn-ea"/>
                <a:cs typeface="+mn-cs"/>
              </a:rPr>
              <a:t>; </a:t>
            </a:r>
            <a:r>
              <a:rPr kumimoji="0" lang="de-DE" altLang="de-DE" sz="600" b="0" i="0" u="none" strike="noStrike" kern="1200" cap="none" spc="0" normalizeH="0" baseline="0" noProof="0">
                <a:ln>
                  <a:noFill/>
                </a:ln>
                <a:solidFill>
                  <a:srgbClr val="404040"/>
                </a:solidFill>
                <a:effectLst/>
                <a:uLnTx/>
                <a:uFillTx/>
                <a:latin typeface="Verdana"/>
                <a:ea typeface="+mn-ea"/>
                <a:cs typeface="+mn-cs"/>
              </a:rPr>
              <a:t>T1D: Typ-1-Diabetes.</a:t>
            </a:r>
            <a:endParaRPr kumimoji="0" lang="de-DE" sz="100" b="0" i="0" u="none" strike="noStrike" kern="1200" cap="none" spc="0" normalizeH="0" baseline="30000" noProof="0">
              <a:ln w="9525" cap="flat" cmpd="sng" algn="ctr">
                <a:noFill/>
                <a:prstDash val="solid"/>
                <a:round/>
                <a:headEnd type="none" w="med" len="med"/>
                <a:tailEnd type="none" w="med" len="med"/>
              </a:ln>
              <a:solidFill>
                <a:srgbClr val="404040"/>
              </a:solidFill>
              <a:effectLst/>
              <a:uLnTx/>
              <a:uFillTx/>
              <a:latin typeface="Verdana"/>
              <a:ea typeface="Arial"/>
              <a:cs typeface="+mn-cs"/>
            </a:endParaRPr>
          </a:p>
        </p:txBody>
      </p:sp>
      <p:sp>
        <p:nvSpPr>
          <p:cNvPr id="2" name="Textfeld 1">
            <a:extLst>
              <a:ext uri="{FF2B5EF4-FFF2-40B4-BE49-F238E27FC236}">
                <a16:creationId xmlns:a16="http://schemas.microsoft.com/office/drawing/2014/main" id="{8A6C1BD1-A611-E75A-1BA7-85E4FAF41E23}"/>
              </a:ext>
            </a:extLst>
          </p:cNvPr>
          <p:cNvSpPr txBox="1"/>
          <p:nvPr/>
        </p:nvSpPr>
        <p:spPr>
          <a:xfrm>
            <a:off x="4117867" y="3945515"/>
            <a:ext cx="4446183" cy="184666"/>
          </a:xfrm>
          <a:prstGeom prst="rect">
            <a:avLst/>
          </a:prstGeom>
          <a:noFill/>
        </p:spPr>
        <p:txBody>
          <a:bodyPr wrap="square" rtlCol="0">
            <a:spAutoFit/>
          </a:bodyPr>
          <a:lstStyle/>
          <a:p>
            <a:pPr algn="r"/>
            <a:r>
              <a:rPr lang="de-DE" sz="600">
                <a:solidFill>
                  <a:srgbClr val="404040"/>
                </a:solidFill>
              </a:rPr>
              <a:t>Modifiziert nach Breakthrough T1D 2025</a:t>
            </a:r>
            <a:r>
              <a:rPr lang="de-DE" sz="600" baseline="30000">
                <a:solidFill>
                  <a:srgbClr val="404040"/>
                </a:solidFill>
              </a:rPr>
              <a:t>2</a:t>
            </a:r>
          </a:p>
        </p:txBody>
      </p:sp>
      <p:sp>
        <p:nvSpPr>
          <p:cNvPr id="11" name="Pfeil: Fünfeck 10">
            <a:extLst>
              <a:ext uri="{FF2B5EF4-FFF2-40B4-BE49-F238E27FC236}">
                <a16:creationId xmlns:a16="http://schemas.microsoft.com/office/drawing/2014/main" id="{BDAE08E4-5CA6-BDC2-0596-072D57B2CBE5}"/>
              </a:ext>
            </a:extLst>
          </p:cNvPr>
          <p:cNvSpPr/>
          <p:nvPr/>
        </p:nvSpPr>
        <p:spPr>
          <a:xfrm>
            <a:off x="5099765" y="911816"/>
            <a:ext cx="2453560" cy="292795"/>
          </a:xfrm>
          <a:prstGeom prst="homePlate">
            <a:avLst>
              <a:gd name="adj" fmla="val 24815"/>
            </a:avLst>
          </a:prstGeom>
          <a:solidFill>
            <a:srgbClr val="EDF6F6"/>
          </a:solid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 name="Textfeld 11">
            <a:extLst>
              <a:ext uri="{FF2B5EF4-FFF2-40B4-BE49-F238E27FC236}">
                <a16:creationId xmlns:a16="http://schemas.microsoft.com/office/drawing/2014/main" id="{08B250D8-EBB9-B842-2121-A9FF9EF4AA4A}"/>
              </a:ext>
            </a:extLst>
          </p:cNvPr>
          <p:cNvSpPr txBox="1"/>
          <p:nvPr/>
        </p:nvSpPr>
        <p:spPr>
          <a:xfrm>
            <a:off x="5085772" y="903963"/>
            <a:ext cx="2454653" cy="307777"/>
          </a:xfrm>
          <a:prstGeom prst="rect">
            <a:avLst/>
          </a:prstGeom>
          <a:noFill/>
        </p:spPr>
        <p:txBody>
          <a:bodyPr wrap="square" rtlCol="0">
            <a:spAutoFit/>
          </a:bodyPr>
          <a:lstStyle/>
          <a:p>
            <a:pPr algn="ctr"/>
            <a:r>
              <a:rPr lang="de-DE" sz="700" b="1">
                <a:solidFill>
                  <a:srgbClr val="00B1BC"/>
                </a:solidFill>
              </a:rPr>
              <a:t>Symptomatisch</a:t>
            </a:r>
            <a:r>
              <a:rPr lang="de-DE" sz="700" b="1" baseline="30000">
                <a:solidFill>
                  <a:srgbClr val="00B1BC"/>
                </a:solidFill>
              </a:rPr>
              <a:t>‡</a:t>
            </a:r>
          </a:p>
          <a:p>
            <a:pPr algn="ctr"/>
            <a:r>
              <a:rPr lang="de-DE" sz="700" b="1">
                <a:solidFill>
                  <a:srgbClr val="00B1BC"/>
                </a:solidFill>
              </a:rPr>
              <a:t>Hyperglykämie</a:t>
            </a:r>
            <a:endParaRPr lang="de-DE" sz="700" b="1" baseline="30000">
              <a:solidFill>
                <a:srgbClr val="00B1BC"/>
              </a:solidFill>
            </a:endParaRPr>
          </a:p>
        </p:txBody>
      </p:sp>
    </p:spTree>
    <p:extLst>
      <p:ext uri="{BB962C8B-B14F-4D97-AF65-F5344CB8AC3E}">
        <p14:creationId xmlns:p14="http://schemas.microsoft.com/office/powerpoint/2010/main" val="35550344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platzhalter 9">
            <a:extLst>
              <a:ext uri="{FF2B5EF4-FFF2-40B4-BE49-F238E27FC236}">
                <a16:creationId xmlns:a16="http://schemas.microsoft.com/office/drawing/2014/main" id="{8ED39E87-BB47-30AC-B128-0DFBF60423B8}"/>
              </a:ext>
            </a:extLst>
          </p:cNvPr>
          <p:cNvSpPr txBox="1">
            <a:spLocks/>
          </p:cNvSpPr>
          <p:nvPr/>
        </p:nvSpPr>
        <p:spPr>
          <a:xfrm>
            <a:off x="325167" y="11375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Im natürlichen Verlauf von autoimmunem T1D kommt es früh zu metabolischen Veränderungen</a:t>
            </a:r>
            <a:r>
              <a:rPr lang="de-DE" sz="2000" b="1" baseline="30000">
                <a:solidFill>
                  <a:srgbClr val="7030A0"/>
                </a:solidFill>
                <a:latin typeface="+mj-lt"/>
              </a:rPr>
              <a:t>1</a:t>
            </a:r>
            <a:r>
              <a:rPr lang="de-DE" sz="2000" b="1">
                <a:solidFill>
                  <a:srgbClr val="7030A0"/>
                </a:solidFill>
                <a:latin typeface="+mj-lt"/>
              </a:rPr>
              <a:t> </a:t>
            </a:r>
          </a:p>
        </p:txBody>
      </p:sp>
      <p:sp>
        <p:nvSpPr>
          <p:cNvPr id="8" name="TextBox 3037">
            <a:extLst>
              <a:ext uri="{FF2B5EF4-FFF2-40B4-BE49-F238E27FC236}">
                <a16:creationId xmlns:a16="http://schemas.microsoft.com/office/drawing/2014/main" id="{A76E9820-F67A-C09F-7BE2-92C599CB82A8}"/>
              </a:ext>
            </a:extLst>
          </p:cNvPr>
          <p:cNvSpPr txBox="1"/>
          <p:nvPr/>
        </p:nvSpPr>
        <p:spPr>
          <a:xfrm>
            <a:off x="325167" y="4657351"/>
            <a:ext cx="8343016" cy="461665"/>
          </a:xfrm>
          <a:prstGeom prst="rect">
            <a:avLst/>
          </a:prstGeom>
          <a:noFill/>
        </p:spPr>
        <p:txBody>
          <a:bodyPr wrap="square" rtlCol="0" anchor="b">
            <a:spAutoFit/>
          </a:bodyPr>
          <a:lstStyle/>
          <a:p>
            <a:pPr defTabSz="685766">
              <a:buClr>
                <a:srgbClr val="2F4B95"/>
              </a:buClr>
              <a:defRPr/>
            </a:pPr>
            <a:r>
              <a:rPr lang="de" sz="600">
                <a:solidFill>
                  <a:srgbClr val="404040"/>
                </a:solidFill>
                <a:ea typeface="Arial"/>
                <a:cs typeface="Arial"/>
              </a:rPr>
              <a:t>Abbildung modifiziert nach Warncke K 2022</a:t>
            </a:r>
            <a:r>
              <a:rPr lang="de" sz="600" baseline="30000">
                <a:solidFill>
                  <a:srgbClr val="404040"/>
                </a:solidFill>
                <a:ea typeface="Arial"/>
                <a:cs typeface="Arial"/>
              </a:rPr>
              <a:t>1</a:t>
            </a:r>
            <a:r>
              <a:rPr lang="de" sz="600">
                <a:solidFill>
                  <a:srgbClr val="404040"/>
                </a:solidFill>
                <a:ea typeface="Arial"/>
                <a:cs typeface="Arial"/>
              </a:rPr>
              <a:t>. </a:t>
            </a:r>
            <a:r>
              <a:rPr lang="de-DE" sz="600" err="1">
                <a:solidFill>
                  <a:srgbClr val="404040"/>
                </a:solidFill>
                <a:ea typeface="Arial"/>
                <a:cs typeface="Arial"/>
              </a:rPr>
              <a:t>POInT</a:t>
            </a:r>
            <a:r>
              <a:rPr lang="de-DE" sz="600">
                <a:solidFill>
                  <a:srgbClr val="404040"/>
                </a:solidFill>
                <a:ea typeface="Arial"/>
                <a:cs typeface="Arial"/>
              </a:rPr>
              <a:t> ist eine randomisierte kontrollierte Studie, in die 1.050 Säuglinge im Alter von 4,0–7,0 Monaten mit erhöhtem genetischem Risiko für die Entwicklung von T1D aufgenommen wurden.</a:t>
            </a:r>
            <a:r>
              <a:rPr lang="de-DE" sz="600" baseline="30000">
                <a:solidFill>
                  <a:srgbClr val="404040"/>
                </a:solidFill>
                <a:ea typeface="Arial"/>
                <a:cs typeface="Arial"/>
              </a:rPr>
              <a:t>1 </a:t>
            </a:r>
            <a:r>
              <a:rPr lang="de-DE" sz="600">
                <a:solidFill>
                  <a:srgbClr val="404040"/>
                </a:solidFill>
                <a:ea typeface="Arial"/>
                <a:cs typeface="Arial"/>
              </a:rPr>
              <a:t>Ein hohes genetisches Risiko für Säuglinge ohne Familienanamnese ersten Grades von T1D wurde definiert als DR3/DR4-DQ8- oder DR4-DQ8/DR4-DQ8-Genotyp und GRS größer als 14,4.</a:t>
            </a:r>
            <a:r>
              <a:rPr lang="de-DE" sz="600" baseline="30000">
                <a:solidFill>
                  <a:srgbClr val="404040"/>
                </a:solidFill>
                <a:ea typeface="Arial"/>
                <a:cs typeface="Arial"/>
              </a:rPr>
              <a:t>1 </a:t>
            </a:r>
            <a:r>
              <a:rPr lang="de-DE" sz="600">
                <a:solidFill>
                  <a:srgbClr val="404040"/>
                </a:solidFill>
                <a:ea typeface="Arial"/>
                <a:cs typeface="Arial"/>
              </a:rPr>
              <a:t>GRS: genetischer Risikoscore; </a:t>
            </a:r>
            <a:r>
              <a:rPr lang="de-DE" sz="600" err="1">
                <a:solidFill>
                  <a:srgbClr val="404040"/>
                </a:solidFill>
                <a:ea typeface="Arial"/>
                <a:cs typeface="Arial"/>
              </a:rPr>
              <a:t>IAk</a:t>
            </a:r>
            <a:r>
              <a:rPr lang="de-DE" sz="600">
                <a:solidFill>
                  <a:srgbClr val="404040"/>
                </a:solidFill>
                <a:ea typeface="Arial"/>
                <a:cs typeface="Arial"/>
              </a:rPr>
              <a:t>: Inselautoantikörper; T1D: Typ-1-Diabetes. </a:t>
            </a:r>
          </a:p>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a:t>
            </a:r>
            <a:r>
              <a:rPr lang="de-DE" sz="600">
                <a:solidFill>
                  <a:srgbClr val="404040"/>
                </a:solidFill>
                <a:ea typeface="Arial"/>
                <a:cs typeface="Arial"/>
              </a:rPr>
              <a:t>Warncke K </a:t>
            </a:r>
            <a:r>
              <a:rPr lang="de-DE" sz="600" i="1">
                <a:solidFill>
                  <a:srgbClr val="404040"/>
                </a:solidFill>
                <a:ea typeface="Arial"/>
                <a:cs typeface="Arial"/>
              </a:rPr>
              <a:t>et al. J </a:t>
            </a:r>
            <a:r>
              <a:rPr lang="de-DE" sz="600" i="1" err="1">
                <a:solidFill>
                  <a:srgbClr val="404040"/>
                </a:solidFill>
                <a:ea typeface="Arial"/>
                <a:cs typeface="Arial"/>
              </a:rPr>
              <a:t>Clin</a:t>
            </a:r>
            <a:r>
              <a:rPr lang="de-DE" sz="600" i="1">
                <a:solidFill>
                  <a:srgbClr val="404040"/>
                </a:solidFill>
                <a:ea typeface="Arial"/>
                <a:cs typeface="Arial"/>
              </a:rPr>
              <a:t> </a:t>
            </a:r>
            <a:r>
              <a:rPr lang="de-DE" sz="600" i="1" err="1">
                <a:solidFill>
                  <a:srgbClr val="404040"/>
                </a:solidFill>
                <a:ea typeface="Arial"/>
                <a:cs typeface="Arial"/>
              </a:rPr>
              <a:t>Invest</a:t>
            </a:r>
            <a:r>
              <a:rPr lang="de-DE" sz="600" i="1">
                <a:solidFill>
                  <a:srgbClr val="404040"/>
                </a:solidFill>
                <a:ea typeface="Arial"/>
                <a:cs typeface="Arial"/>
              </a:rPr>
              <a:t> </a:t>
            </a:r>
            <a:r>
              <a:rPr lang="de-DE" sz="600">
                <a:solidFill>
                  <a:srgbClr val="404040"/>
                </a:solidFill>
                <a:ea typeface="Arial"/>
                <a:cs typeface="Arial"/>
              </a:rPr>
              <a:t>2022; 132: e162123</a:t>
            </a:r>
            <a:r>
              <a:rPr kumimoji="0" lang="de" sz="600" b="0" i="0" u="none" strike="noStrike" kern="1200" cap="none" spc="0" normalizeH="0" baseline="0" noProof="0">
                <a:ln>
                  <a:noFill/>
                </a:ln>
                <a:solidFill>
                  <a:srgbClr val="404040"/>
                </a:solidFill>
                <a:effectLst/>
                <a:uLnTx/>
                <a:uFillTx/>
                <a:ea typeface="Arial"/>
                <a:cs typeface="Arial"/>
              </a:rPr>
              <a:t>.</a:t>
            </a:r>
            <a:r>
              <a:rPr lang="de-DE" sz="600">
                <a:solidFill>
                  <a:srgbClr val="404040"/>
                </a:solidFill>
                <a:ea typeface="Arial"/>
                <a:cs typeface="Arial"/>
              </a:rPr>
              <a:t> </a:t>
            </a:r>
            <a:endParaRPr lang="en-US" sz="600">
              <a:solidFill>
                <a:srgbClr val="404040"/>
              </a:solidFill>
            </a:endParaRPr>
          </a:p>
        </p:txBody>
      </p:sp>
      <p:graphicFrame>
        <p:nvGraphicFramePr>
          <p:cNvPr id="75" name="GR1">
            <a:extLst>
              <a:ext uri="{FF2B5EF4-FFF2-40B4-BE49-F238E27FC236}">
                <a16:creationId xmlns:a16="http://schemas.microsoft.com/office/drawing/2014/main" id="{0F8C1CCC-BC4E-57E7-B5E8-21749763DFCF}"/>
              </a:ext>
            </a:extLst>
          </p:cNvPr>
          <p:cNvGraphicFramePr/>
          <p:nvPr>
            <p:extLst>
              <p:ext uri="{D42A27DB-BD31-4B8C-83A1-F6EECF244321}">
                <p14:modId xmlns:p14="http://schemas.microsoft.com/office/powerpoint/2010/main" val="2617291523"/>
              </p:ext>
            </p:extLst>
          </p:nvPr>
        </p:nvGraphicFramePr>
        <p:xfrm>
          <a:off x="326379" y="1421348"/>
          <a:ext cx="4995862" cy="3103744"/>
        </p:xfrm>
        <a:graphic>
          <a:graphicData uri="http://schemas.openxmlformats.org/drawingml/2006/chart">
            <c:chart xmlns:c="http://schemas.openxmlformats.org/drawingml/2006/chart" xmlns:r="http://schemas.openxmlformats.org/officeDocument/2006/relationships" r:id="rId3"/>
          </a:graphicData>
        </a:graphic>
      </p:graphicFrame>
      <p:grpSp>
        <p:nvGrpSpPr>
          <p:cNvPr id="76" name="GR1 Linee">
            <a:extLst>
              <a:ext uri="{FF2B5EF4-FFF2-40B4-BE49-F238E27FC236}">
                <a16:creationId xmlns:a16="http://schemas.microsoft.com/office/drawing/2014/main" id="{22BF9982-84A6-91E8-8322-940178236BB2}"/>
              </a:ext>
            </a:extLst>
          </p:cNvPr>
          <p:cNvGrpSpPr/>
          <p:nvPr/>
        </p:nvGrpSpPr>
        <p:grpSpPr>
          <a:xfrm>
            <a:off x="1141956" y="1826343"/>
            <a:ext cx="3630533" cy="1736780"/>
            <a:chOff x="1557868" y="2351617"/>
            <a:chExt cx="4705242" cy="2315707"/>
          </a:xfrm>
        </p:grpSpPr>
        <p:grpSp>
          <p:nvGrpSpPr>
            <p:cNvPr id="77" name="L1">
              <a:extLst>
                <a:ext uri="{FF2B5EF4-FFF2-40B4-BE49-F238E27FC236}">
                  <a16:creationId xmlns:a16="http://schemas.microsoft.com/office/drawing/2014/main" id="{152CCF13-050D-0209-7700-63F01BA9429F}"/>
                </a:ext>
              </a:extLst>
            </p:cNvPr>
            <p:cNvGrpSpPr/>
            <p:nvPr/>
          </p:nvGrpSpPr>
          <p:grpSpPr>
            <a:xfrm>
              <a:off x="1557868" y="2351617"/>
              <a:ext cx="2572808" cy="2239761"/>
              <a:chOff x="1557868" y="2351617"/>
              <a:chExt cx="2572808" cy="2239761"/>
            </a:xfrm>
          </p:grpSpPr>
          <p:sp>
            <p:nvSpPr>
              <p:cNvPr id="81" name="Figura a mano libera: forma 10">
                <a:extLst>
                  <a:ext uri="{FF2B5EF4-FFF2-40B4-BE49-F238E27FC236}">
                    <a16:creationId xmlns:a16="http://schemas.microsoft.com/office/drawing/2014/main" id="{6FAFF701-8CE8-98C0-8876-BB0323FE6F0C}"/>
                  </a:ext>
                </a:extLst>
              </p:cNvPr>
              <p:cNvSpPr/>
              <p:nvPr/>
            </p:nvSpPr>
            <p:spPr>
              <a:xfrm>
                <a:off x="1557868" y="2351617"/>
                <a:ext cx="2572808" cy="2239761"/>
              </a:xfrm>
              <a:custGeom>
                <a:avLst/>
                <a:gdLst>
                  <a:gd name="connsiteX0" fmla="*/ 0 w 2572808"/>
                  <a:gd name="connsiteY0" fmla="*/ 1405466 h 2239761"/>
                  <a:gd name="connsiteX1" fmla="*/ 150283 w 2572808"/>
                  <a:gd name="connsiteY1" fmla="*/ 1545166 h 2239761"/>
                  <a:gd name="connsiteX2" fmla="*/ 478896 w 2572808"/>
                  <a:gd name="connsiteY2" fmla="*/ 1532466 h 2239761"/>
                  <a:gd name="connsiteX3" fmla="*/ 700616 w 2572808"/>
                  <a:gd name="connsiteY3" fmla="*/ 1570566 h 2239761"/>
                  <a:gd name="connsiteX4" fmla="*/ 899583 w 2572808"/>
                  <a:gd name="connsiteY4" fmla="*/ 1524528 h 2239761"/>
                  <a:gd name="connsiteX5" fmla="*/ 1071033 w 2572808"/>
                  <a:gd name="connsiteY5" fmla="*/ 1529820 h 2239761"/>
                  <a:gd name="connsiteX6" fmla="*/ 1402291 w 2572808"/>
                  <a:gd name="connsiteY6" fmla="*/ 1460501 h 2239761"/>
                  <a:gd name="connsiteX7" fmla="*/ 2018770 w 2572808"/>
                  <a:gd name="connsiteY7" fmla="*/ 933979 h 2239761"/>
                  <a:gd name="connsiteX8" fmla="*/ 2489200 w 2572808"/>
                  <a:gd name="connsiteY8" fmla="*/ 0 h 2239761"/>
                  <a:gd name="connsiteX9" fmla="*/ 2569633 w 2572808"/>
                  <a:gd name="connsiteY9" fmla="*/ 0 h 2239761"/>
                  <a:gd name="connsiteX10" fmla="*/ 2572808 w 2572808"/>
                  <a:gd name="connsiteY10" fmla="*/ 1752600 h 2239761"/>
                  <a:gd name="connsiteX11" fmla="*/ 2099733 w 2572808"/>
                  <a:gd name="connsiteY11" fmla="*/ 1619250 h 2239761"/>
                  <a:gd name="connsiteX12" fmla="*/ 1319741 w 2572808"/>
                  <a:gd name="connsiteY12" fmla="*/ 2070100 h 2239761"/>
                  <a:gd name="connsiteX13" fmla="*/ 957263 w 2572808"/>
                  <a:gd name="connsiteY13" fmla="*/ 2187575 h 2239761"/>
                  <a:gd name="connsiteX14" fmla="*/ 721783 w 2572808"/>
                  <a:gd name="connsiteY14" fmla="*/ 2202391 h 2239761"/>
                  <a:gd name="connsiteX15" fmla="*/ 543983 w 2572808"/>
                  <a:gd name="connsiteY15" fmla="*/ 2239433 h 2239761"/>
                  <a:gd name="connsiteX16" fmla="*/ 80433 w 2572808"/>
                  <a:gd name="connsiteY16" fmla="*/ 2038350 h 2239761"/>
                  <a:gd name="connsiteX17" fmla="*/ 2116 w 2572808"/>
                  <a:gd name="connsiteY17" fmla="*/ 2057400 h 2239761"/>
                  <a:gd name="connsiteX18" fmla="*/ 0 w 2572808"/>
                  <a:gd name="connsiteY18" fmla="*/ 1405466 h 2239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72808" h="2239761">
                    <a:moveTo>
                      <a:pt x="0" y="1405466"/>
                    </a:moveTo>
                    <a:cubicBezTo>
                      <a:pt x="37394" y="1459794"/>
                      <a:pt x="70467" y="1523999"/>
                      <a:pt x="150283" y="1545166"/>
                    </a:cubicBezTo>
                    <a:cubicBezTo>
                      <a:pt x="230099" y="1566333"/>
                      <a:pt x="387174" y="1528233"/>
                      <a:pt x="478896" y="1532466"/>
                    </a:cubicBezTo>
                    <a:cubicBezTo>
                      <a:pt x="552803" y="1545166"/>
                      <a:pt x="630502" y="1571889"/>
                      <a:pt x="700616" y="1570566"/>
                    </a:cubicBezTo>
                    <a:cubicBezTo>
                      <a:pt x="770730" y="1569243"/>
                      <a:pt x="837847" y="1531319"/>
                      <a:pt x="899583" y="1524528"/>
                    </a:cubicBezTo>
                    <a:cubicBezTo>
                      <a:pt x="961319" y="1517737"/>
                      <a:pt x="987248" y="1540491"/>
                      <a:pt x="1071033" y="1529820"/>
                    </a:cubicBezTo>
                    <a:cubicBezTo>
                      <a:pt x="1154818" y="1519149"/>
                      <a:pt x="1205851" y="1574340"/>
                      <a:pt x="1402291" y="1460501"/>
                    </a:cubicBezTo>
                    <a:cubicBezTo>
                      <a:pt x="1480745" y="1415036"/>
                      <a:pt x="1848202" y="1195740"/>
                      <a:pt x="2018770" y="933979"/>
                    </a:cubicBezTo>
                    <a:cubicBezTo>
                      <a:pt x="2289880" y="552274"/>
                      <a:pt x="2332390" y="310268"/>
                      <a:pt x="2489200" y="0"/>
                    </a:cubicBezTo>
                    <a:lnTo>
                      <a:pt x="2569633" y="0"/>
                    </a:lnTo>
                    <a:cubicBezTo>
                      <a:pt x="2570691" y="584200"/>
                      <a:pt x="2571750" y="1168400"/>
                      <a:pt x="2572808" y="1752600"/>
                    </a:cubicBezTo>
                    <a:cubicBezTo>
                      <a:pt x="2450041" y="1674813"/>
                      <a:pt x="2222654" y="1588957"/>
                      <a:pt x="2099733" y="1619250"/>
                    </a:cubicBezTo>
                    <a:cubicBezTo>
                      <a:pt x="1848460" y="1681174"/>
                      <a:pt x="1510153" y="1975379"/>
                      <a:pt x="1319741" y="2070100"/>
                    </a:cubicBezTo>
                    <a:cubicBezTo>
                      <a:pt x="1073766" y="2179108"/>
                      <a:pt x="1055335" y="2167643"/>
                      <a:pt x="957263" y="2187575"/>
                    </a:cubicBezTo>
                    <a:cubicBezTo>
                      <a:pt x="851253" y="2226557"/>
                      <a:pt x="790663" y="2193748"/>
                      <a:pt x="721783" y="2202391"/>
                    </a:cubicBezTo>
                    <a:cubicBezTo>
                      <a:pt x="652903" y="2211034"/>
                      <a:pt x="628437" y="2243353"/>
                      <a:pt x="543983" y="2239433"/>
                    </a:cubicBezTo>
                    <a:cubicBezTo>
                      <a:pt x="369847" y="2231350"/>
                      <a:pt x="213607" y="2075039"/>
                      <a:pt x="80433" y="2038350"/>
                    </a:cubicBezTo>
                    <a:cubicBezTo>
                      <a:pt x="44147" y="2028353"/>
                      <a:pt x="31396" y="2054931"/>
                      <a:pt x="2116" y="2057400"/>
                    </a:cubicBezTo>
                    <a:cubicBezTo>
                      <a:pt x="1411" y="1840089"/>
                      <a:pt x="705" y="1622777"/>
                      <a:pt x="0" y="1405466"/>
                    </a:cubicBezTo>
                    <a:close/>
                  </a:path>
                </a:pathLst>
              </a:custGeom>
              <a:solidFill>
                <a:srgbClr val="347475">
                  <a:alpha val="30000"/>
                </a:srgbClr>
              </a:solidFill>
              <a:ln w="635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82" name="Figura a mano libera: forma 7">
                <a:extLst>
                  <a:ext uri="{FF2B5EF4-FFF2-40B4-BE49-F238E27FC236}">
                    <a16:creationId xmlns:a16="http://schemas.microsoft.com/office/drawing/2014/main" id="{748CC2D6-1BCC-8A98-F4A6-F8D5D64A409A}"/>
                  </a:ext>
                </a:extLst>
              </p:cNvPr>
              <p:cNvSpPr/>
              <p:nvPr/>
            </p:nvSpPr>
            <p:spPr>
              <a:xfrm>
                <a:off x="1566333" y="3109384"/>
                <a:ext cx="2561167" cy="1143997"/>
              </a:xfrm>
              <a:custGeom>
                <a:avLst/>
                <a:gdLst>
                  <a:gd name="connsiteX0" fmla="*/ 0 w 2561167"/>
                  <a:gd name="connsiteY0" fmla="*/ 975783 h 1143997"/>
                  <a:gd name="connsiteX1" fmla="*/ 529167 w 2561167"/>
                  <a:gd name="connsiteY1" fmla="*/ 1138766 h 1143997"/>
                  <a:gd name="connsiteX2" fmla="*/ 869950 w 2561167"/>
                  <a:gd name="connsiteY2" fmla="*/ 1102783 h 1143997"/>
                  <a:gd name="connsiteX3" fmla="*/ 1054100 w 2561167"/>
                  <a:gd name="connsiteY3" fmla="*/ 1092199 h 1143997"/>
                  <a:gd name="connsiteX4" fmla="*/ 1458384 w 2561167"/>
                  <a:gd name="connsiteY4" fmla="*/ 944032 h 1143997"/>
                  <a:gd name="connsiteX5" fmla="*/ 2561167 w 2561167"/>
                  <a:gd name="connsiteY5" fmla="*/ 0 h 1143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1167" h="1143997">
                    <a:moveTo>
                      <a:pt x="0" y="975783"/>
                    </a:moveTo>
                    <a:cubicBezTo>
                      <a:pt x="120120" y="1038224"/>
                      <a:pt x="384175" y="1117599"/>
                      <a:pt x="529167" y="1138766"/>
                    </a:cubicBezTo>
                    <a:cubicBezTo>
                      <a:pt x="674159" y="1159933"/>
                      <a:pt x="782461" y="1110544"/>
                      <a:pt x="869950" y="1102783"/>
                    </a:cubicBezTo>
                    <a:cubicBezTo>
                      <a:pt x="957439" y="1095022"/>
                      <a:pt x="958144" y="1103841"/>
                      <a:pt x="1054100" y="1092199"/>
                    </a:cubicBezTo>
                    <a:cubicBezTo>
                      <a:pt x="1150056" y="1080557"/>
                      <a:pt x="1207206" y="1126065"/>
                      <a:pt x="1458384" y="944032"/>
                    </a:cubicBezTo>
                    <a:cubicBezTo>
                      <a:pt x="1709562" y="761999"/>
                      <a:pt x="2108200" y="515055"/>
                      <a:pt x="2561167" y="0"/>
                    </a:cubicBezTo>
                  </a:path>
                </a:pathLst>
              </a:custGeom>
              <a:noFill/>
              <a:ln w="25400" cap="rnd"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grpSp>
        <p:grpSp>
          <p:nvGrpSpPr>
            <p:cNvPr id="78" name="L2">
              <a:extLst>
                <a:ext uri="{FF2B5EF4-FFF2-40B4-BE49-F238E27FC236}">
                  <a16:creationId xmlns:a16="http://schemas.microsoft.com/office/drawing/2014/main" id="{518FA94C-5D41-A7EE-B603-C57259D5732B}"/>
                </a:ext>
              </a:extLst>
            </p:cNvPr>
            <p:cNvGrpSpPr/>
            <p:nvPr/>
          </p:nvGrpSpPr>
          <p:grpSpPr>
            <a:xfrm>
              <a:off x="1562247" y="3350446"/>
              <a:ext cx="4700863" cy="1316878"/>
              <a:chOff x="1562247" y="3350446"/>
              <a:chExt cx="4700863" cy="1316878"/>
            </a:xfrm>
          </p:grpSpPr>
          <p:sp>
            <p:nvSpPr>
              <p:cNvPr id="79" name="Figura a mano libera: forma 13">
                <a:extLst>
                  <a:ext uri="{FF2B5EF4-FFF2-40B4-BE49-F238E27FC236}">
                    <a16:creationId xmlns:a16="http://schemas.microsoft.com/office/drawing/2014/main" id="{49D24735-E907-3726-7689-96C9BB84059E}"/>
                  </a:ext>
                </a:extLst>
              </p:cNvPr>
              <p:cNvSpPr/>
              <p:nvPr/>
            </p:nvSpPr>
            <p:spPr>
              <a:xfrm>
                <a:off x="1562247" y="3350446"/>
                <a:ext cx="4700863" cy="1316878"/>
              </a:xfrm>
              <a:custGeom>
                <a:avLst/>
                <a:gdLst>
                  <a:gd name="connsiteX0" fmla="*/ 0 w 4700863"/>
                  <a:gd name="connsiteY0" fmla="*/ 917931 h 1316878"/>
                  <a:gd name="connsiteX1" fmla="*/ 894982 w 4700863"/>
                  <a:gd name="connsiteY1" fmla="*/ 566646 h 1316878"/>
                  <a:gd name="connsiteX2" fmla="*/ 1775842 w 4700863"/>
                  <a:gd name="connsiteY2" fmla="*/ 887922 h 1316878"/>
                  <a:gd name="connsiteX3" fmla="*/ 3166860 w 4700863"/>
                  <a:gd name="connsiteY3" fmla="*/ 483679 h 1316878"/>
                  <a:gd name="connsiteX4" fmla="*/ 4700863 w 4700863"/>
                  <a:gd name="connsiteY4" fmla="*/ 0 h 1316878"/>
                  <a:gd name="connsiteX5" fmla="*/ 4699098 w 4700863"/>
                  <a:gd name="connsiteY5" fmla="*/ 898513 h 1316878"/>
                  <a:gd name="connsiteX6" fmla="*/ 3834125 w 4700863"/>
                  <a:gd name="connsiteY6" fmla="*/ 783772 h 1316878"/>
                  <a:gd name="connsiteX7" fmla="*/ 1717590 w 4700863"/>
                  <a:gd name="connsiteY7" fmla="*/ 1189779 h 1316878"/>
                  <a:gd name="connsiteX8" fmla="*/ 965593 w 4700863"/>
                  <a:gd name="connsiteY8" fmla="*/ 967358 h 1316878"/>
                  <a:gd name="connsiteX9" fmla="*/ 324806 w 4700863"/>
                  <a:gd name="connsiteY9" fmla="*/ 1089160 h 1316878"/>
                  <a:gd name="connsiteX10" fmla="*/ 5296 w 4700863"/>
                  <a:gd name="connsiteY10" fmla="*/ 1316878 h 1316878"/>
                  <a:gd name="connsiteX11" fmla="*/ 0 w 4700863"/>
                  <a:gd name="connsiteY11" fmla="*/ 917931 h 1316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700863" h="1316878">
                    <a:moveTo>
                      <a:pt x="0" y="917931"/>
                    </a:moveTo>
                    <a:cubicBezTo>
                      <a:pt x="137690" y="912929"/>
                      <a:pt x="598966" y="566233"/>
                      <a:pt x="894982" y="566646"/>
                    </a:cubicBezTo>
                    <a:cubicBezTo>
                      <a:pt x="1106224" y="566941"/>
                      <a:pt x="1166108" y="903489"/>
                      <a:pt x="1775842" y="887922"/>
                    </a:cubicBezTo>
                    <a:cubicBezTo>
                      <a:pt x="2179202" y="877624"/>
                      <a:pt x="2679357" y="631666"/>
                      <a:pt x="3166860" y="483679"/>
                    </a:cubicBezTo>
                    <a:cubicBezTo>
                      <a:pt x="3654363" y="335692"/>
                      <a:pt x="3889437" y="324512"/>
                      <a:pt x="4700863" y="0"/>
                    </a:cubicBezTo>
                    <a:cubicBezTo>
                      <a:pt x="4696744" y="217420"/>
                      <a:pt x="4700569" y="727284"/>
                      <a:pt x="4699098" y="898513"/>
                    </a:cubicBezTo>
                    <a:cubicBezTo>
                      <a:pt x="4450492" y="836730"/>
                      <a:pt x="4155518" y="750896"/>
                      <a:pt x="3834125" y="783772"/>
                    </a:cubicBezTo>
                    <a:cubicBezTo>
                      <a:pt x="2993838" y="869727"/>
                      <a:pt x="2123304" y="1256271"/>
                      <a:pt x="1717590" y="1189779"/>
                    </a:cubicBezTo>
                    <a:cubicBezTo>
                      <a:pt x="1238939" y="1209735"/>
                      <a:pt x="1143001" y="984128"/>
                      <a:pt x="965593" y="967358"/>
                    </a:cubicBezTo>
                    <a:cubicBezTo>
                      <a:pt x="788185" y="950588"/>
                      <a:pt x="488091" y="1030907"/>
                      <a:pt x="324806" y="1089160"/>
                    </a:cubicBezTo>
                    <a:cubicBezTo>
                      <a:pt x="161521" y="1147413"/>
                      <a:pt x="90910" y="1238913"/>
                      <a:pt x="5296" y="1316878"/>
                    </a:cubicBezTo>
                    <a:cubicBezTo>
                      <a:pt x="6179" y="1230675"/>
                      <a:pt x="3531" y="1076509"/>
                      <a:pt x="0" y="917931"/>
                    </a:cubicBezTo>
                    <a:close/>
                  </a:path>
                </a:pathLst>
              </a:custGeom>
              <a:solidFill>
                <a:schemeClr val="accent6">
                  <a:alpha val="30000"/>
                </a:schemeClr>
              </a:solidFill>
              <a:ln w="31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80" name="Figura a mano libera: forma 12">
                <a:extLst>
                  <a:ext uri="{FF2B5EF4-FFF2-40B4-BE49-F238E27FC236}">
                    <a16:creationId xmlns:a16="http://schemas.microsoft.com/office/drawing/2014/main" id="{533CA4A6-C322-A5E0-324A-E5DE8CAB7FEA}"/>
                  </a:ext>
                </a:extLst>
              </p:cNvPr>
              <p:cNvSpPr/>
              <p:nvPr/>
            </p:nvSpPr>
            <p:spPr>
              <a:xfrm>
                <a:off x="1567543" y="3805881"/>
                <a:ext cx="4688506" cy="667265"/>
              </a:xfrm>
              <a:custGeom>
                <a:avLst/>
                <a:gdLst>
                  <a:gd name="connsiteX0" fmla="*/ 0 w 4688506"/>
                  <a:gd name="connsiteY0" fmla="*/ 667265 h 667265"/>
                  <a:gd name="connsiteX1" fmla="*/ 868504 w 4688506"/>
                  <a:gd name="connsiteY1" fmla="*/ 310684 h 667265"/>
                  <a:gd name="connsiteX2" fmla="*/ 1828800 w 4688506"/>
                  <a:gd name="connsiteY2" fmla="*/ 586064 h 667265"/>
                  <a:gd name="connsiteX3" fmla="*/ 3143912 w 4688506"/>
                  <a:gd name="connsiteY3" fmla="*/ 241839 h 667265"/>
                  <a:gd name="connsiteX4" fmla="*/ 4688506 w 4688506"/>
                  <a:gd name="connsiteY4" fmla="*/ 0 h 667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88506" h="667265">
                    <a:moveTo>
                      <a:pt x="0" y="667265"/>
                    </a:moveTo>
                    <a:cubicBezTo>
                      <a:pt x="307153" y="494711"/>
                      <a:pt x="563704" y="324218"/>
                      <a:pt x="868504" y="310684"/>
                    </a:cubicBezTo>
                    <a:cubicBezTo>
                      <a:pt x="1173304" y="297150"/>
                      <a:pt x="1105341" y="608129"/>
                      <a:pt x="1828800" y="586064"/>
                    </a:cubicBezTo>
                    <a:cubicBezTo>
                      <a:pt x="2208032" y="574498"/>
                      <a:pt x="2629047" y="385708"/>
                      <a:pt x="3143912" y="241839"/>
                    </a:cubicBezTo>
                    <a:cubicBezTo>
                      <a:pt x="3650349" y="100325"/>
                      <a:pt x="4185116" y="24272"/>
                      <a:pt x="4688506" y="0"/>
                    </a:cubicBezTo>
                  </a:path>
                </a:pathLst>
              </a:custGeom>
              <a:noFill/>
              <a:ln w="25400" cap="flat" cmpd="sng" algn="ctr">
                <a:solidFill>
                  <a:schemeClr val="accent6">
                    <a:lumMod val="50000"/>
                  </a:schemeClr>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1" i="0" u="none" strike="noStrike" kern="0" cap="none" spc="0" normalizeH="0" baseline="0" noProof="0">
                  <a:ln>
                    <a:noFill/>
                  </a:ln>
                  <a:solidFill>
                    <a:prstClr val="white"/>
                  </a:solidFill>
                  <a:effectLst/>
                  <a:uLnTx/>
                  <a:uFillTx/>
                  <a:latin typeface="Arial"/>
                  <a:ea typeface="Calibri" panose="020F0502020204030204"/>
                  <a:cs typeface="Arial"/>
                </a:endParaRPr>
              </a:p>
            </p:txBody>
          </p:sp>
        </p:grpSp>
      </p:grpSp>
      <p:sp>
        <p:nvSpPr>
          <p:cNvPr id="83" name="ZoneTexte 6">
            <a:extLst>
              <a:ext uri="{FF2B5EF4-FFF2-40B4-BE49-F238E27FC236}">
                <a16:creationId xmlns:a16="http://schemas.microsoft.com/office/drawing/2014/main" id="{C04E1EAF-5257-78F6-28FF-D0BCB2373BC7}"/>
              </a:ext>
            </a:extLst>
          </p:cNvPr>
          <p:cNvSpPr txBox="1"/>
          <p:nvPr/>
        </p:nvSpPr>
        <p:spPr>
          <a:xfrm>
            <a:off x="4857780" y="2575465"/>
            <a:ext cx="4125116" cy="276999"/>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defTabSz="685800">
              <a:lnSpc>
                <a:spcPct val="90000"/>
              </a:lnSpc>
              <a:spcBef>
                <a:spcPct val="0"/>
              </a:spcBef>
              <a:spcAft>
                <a:spcPct val="0"/>
              </a:spcAft>
              <a:defRPr/>
            </a:pPr>
            <a:r>
              <a:rPr lang="de" sz="1000">
                <a:solidFill>
                  <a:schemeClr val="accent6">
                    <a:lumMod val="50000"/>
                  </a:schemeClr>
                </a:solidFill>
                <a:uFill>
                  <a:solidFill>
                    <a:prstClr val="black">
                      <a:alpha val="0"/>
                    </a:prstClr>
                  </a:solidFill>
                </a:uFill>
                <a:ea typeface="Arial"/>
                <a:cs typeface="Arial"/>
              </a:rPr>
              <a:t>Präprandiale Blutzuckerwerte </a:t>
            </a:r>
            <a:br>
              <a:rPr sz="1000">
                <a:solidFill>
                  <a:srgbClr val="000000"/>
                </a:solidFill>
                <a:ea typeface="Calibri" panose="020F0502020204030204"/>
                <a:cs typeface="Arial"/>
              </a:rPr>
            </a:br>
            <a:r>
              <a:rPr lang="de" sz="1000">
                <a:solidFill>
                  <a:srgbClr val="404040"/>
                </a:solidFill>
                <a:uFill>
                  <a:solidFill>
                    <a:prstClr val="black">
                      <a:alpha val="0"/>
                    </a:prstClr>
                  </a:solidFill>
                </a:uFill>
                <a:ea typeface="Arial"/>
                <a:cs typeface="Arial"/>
              </a:rPr>
              <a:t>10 Minuten vor der Nahrungsaufnahme</a:t>
            </a:r>
            <a:endParaRPr lang="en-US" sz="1000" baseline="30000">
              <a:solidFill>
                <a:srgbClr val="404040"/>
              </a:solidFill>
              <a:ea typeface="Calibri" panose="020F0502020204030204"/>
              <a:cs typeface="Arial"/>
            </a:endParaRPr>
          </a:p>
        </p:txBody>
      </p:sp>
      <p:sp>
        <p:nvSpPr>
          <p:cNvPr id="84" name="Rectangle: Top Corners Rounded 15">
            <a:extLst>
              <a:ext uri="{FF2B5EF4-FFF2-40B4-BE49-F238E27FC236}">
                <a16:creationId xmlns:a16="http://schemas.microsoft.com/office/drawing/2014/main" id="{40E87C09-037D-A342-9B0F-E190140835FE}"/>
              </a:ext>
            </a:extLst>
          </p:cNvPr>
          <p:cNvSpPr/>
          <p:nvPr/>
        </p:nvSpPr>
        <p:spPr>
          <a:xfrm rot="16200000">
            <a:off x="6879869" y="1709189"/>
            <a:ext cx="790926" cy="3737340"/>
          </a:xfrm>
          <a:prstGeom prst="round2SameRect">
            <a:avLst>
              <a:gd name="adj1" fmla="val 50000"/>
              <a:gd name="adj2" fmla="val 0"/>
            </a:avLst>
          </a:prstGeom>
          <a:solidFill>
            <a:srgbClr val="D0EAEA"/>
          </a:solidFill>
          <a:ln w="25400" cap="flat" cmpd="sng" algn="ctr">
            <a:noFill/>
            <a:prstDash val="solid"/>
          </a:ln>
          <a:effectLst/>
        </p:spPr>
        <p:txBody>
          <a:bodyPr vert="vert" tIns="162000" bIns="29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de" sz="1100" b="0" i="0" u="none" strike="noStrike" kern="0" cap="none" spc="0" normalizeH="0" baseline="0" noProof="0">
                <a:ln>
                  <a:noFill/>
                </a:ln>
                <a:solidFill>
                  <a:srgbClr val="404040"/>
                </a:solidFill>
                <a:effectLst/>
                <a:uLnTx/>
                <a:uFill>
                  <a:solidFill>
                    <a:prstClr val="black">
                      <a:alpha val="0"/>
                    </a:prstClr>
                  </a:solidFill>
                </a:uFill>
                <a:ea typeface="Arial"/>
                <a:cs typeface="Arial"/>
              </a:rPr>
              <a:t>Ein frühes Einsetzen der Autoimmunität kann mit einer gestörten Blutzucker-regulation </a:t>
            </a:r>
            <a:r>
              <a:rPr kumimoji="0" lang="de" sz="1100" b="1" i="0" u="none" strike="noStrike" kern="0" cap="none" spc="0" normalizeH="0" baseline="0" noProof="0">
                <a:ln>
                  <a:noFill/>
                </a:ln>
                <a:solidFill>
                  <a:srgbClr val="404040"/>
                </a:solidFill>
                <a:effectLst/>
                <a:uLnTx/>
                <a:uFill>
                  <a:solidFill>
                    <a:prstClr val="black">
                      <a:alpha val="0"/>
                    </a:prstClr>
                  </a:solidFill>
                </a:uFill>
                <a:ea typeface="Arial"/>
                <a:cs typeface="Arial"/>
              </a:rPr>
              <a:t>vor</a:t>
            </a:r>
            <a:r>
              <a:rPr kumimoji="0" lang="de" sz="1100" b="0" i="0" u="none" strike="noStrike" kern="0" cap="none" spc="0" normalizeH="0" baseline="0" noProof="0">
                <a:ln>
                  <a:noFill/>
                </a:ln>
                <a:solidFill>
                  <a:srgbClr val="404040"/>
                </a:solidFill>
                <a:effectLst/>
                <a:uLnTx/>
                <a:uFill>
                  <a:solidFill>
                    <a:prstClr val="black">
                      <a:alpha val="0"/>
                    </a:prstClr>
                  </a:solidFill>
                </a:uFill>
                <a:ea typeface="Arial"/>
                <a:cs typeface="Arial"/>
              </a:rPr>
              <a:t> der Entwicklung von Autoantikörpern assoziiert sein</a:t>
            </a:r>
            <a:r>
              <a:rPr kumimoji="0" lang="de" sz="1100" b="0" i="0" u="none" strike="noStrike" kern="0" cap="none" spc="0" normalizeH="0" baseline="30000" noProof="0">
                <a:ln>
                  <a:noFill/>
                </a:ln>
                <a:solidFill>
                  <a:srgbClr val="404040"/>
                </a:solidFill>
                <a:effectLst/>
                <a:uLnTx/>
                <a:uFill>
                  <a:solidFill>
                    <a:prstClr val="black">
                      <a:alpha val="0"/>
                    </a:prstClr>
                  </a:solidFill>
                </a:uFill>
                <a:ea typeface="Arial"/>
                <a:cs typeface="Arial"/>
              </a:rPr>
              <a:t>1</a:t>
            </a:r>
          </a:p>
        </p:txBody>
      </p:sp>
      <p:sp>
        <p:nvSpPr>
          <p:cNvPr id="85" name="ZoneTexte 9">
            <a:extLst>
              <a:ext uri="{FF2B5EF4-FFF2-40B4-BE49-F238E27FC236}">
                <a16:creationId xmlns:a16="http://schemas.microsoft.com/office/drawing/2014/main" id="{207DBE09-9807-D876-8690-8529324C21E9}"/>
              </a:ext>
            </a:extLst>
          </p:cNvPr>
          <p:cNvSpPr txBox="1"/>
          <p:nvPr/>
        </p:nvSpPr>
        <p:spPr>
          <a:xfrm>
            <a:off x="3180499" y="2105313"/>
            <a:ext cx="4286859" cy="276999"/>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defTabSz="685800">
              <a:lnSpc>
                <a:spcPct val="90000"/>
              </a:lnSpc>
              <a:spcBef>
                <a:spcPct val="0"/>
              </a:spcBef>
              <a:spcAft>
                <a:spcPct val="0"/>
              </a:spcAft>
              <a:defRPr/>
            </a:pPr>
            <a:r>
              <a:rPr lang="de" sz="1000">
                <a:solidFill>
                  <a:srgbClr val="347475"/>
                </a:solidFill>
                <a:uFill>
                  <a:solidFill>
                    <a:prstClr val="black">
                      <a:alpha val="0"/>
                    </a:prstClr>
                  </a:solidFill>
                </a:uFill>
                <a:ea typeface="Arial"/>
                <a:cs typeface="Arial"/>
              </a:rPr>
              <a:t>Postprandiale Blutzuckerwerte </a:t>
            </a:r>
            <a:br>
              <a:rPr sz="1000">
                <a:solidFill>
                  <a:srgbClr val="000000"/>
                </a:solidFill>
                <a:ea typeface="Calibri" panose="020F0502020204030204"/>
                <a:cs typeface="Arial"/>
              </a:rPr>
            </a:br>
            <a:r>
              <a:rPr lang="de" sz="1000">
                <a:solidFill>
                  <a:srgbClr val="404040"/>
                </a:solidFill>
                <a:uFill>
                  <a:solidFill>
                    <a:prstClr val="black">
                      <a:alpha val="0"/>
                    </a:prstClr>
                  </a:solidFill>
                </a:uFill>
                <a:ea typeface="Arial"/>
                <a:cs typeface="Arial"/>
              </a:rPr>
              <a:t>30 Minuten nach der Nahrungsaufnahme</a:t>
            </a:r>
            <a:endParaRPr lang="en-US" sz="1000" baseline="30000">
              <a:solidFill>
                <a:srgbClr val="404040"/>
              </a:solidFill>
              <a:ea typeface="Calibri" panose="020F0502020204030204"/>
              <a:cs typeface="Arial"/>
            </a:endParaRPr>
          </a:p>
        </p:txBody>
      </p:sp>
      <p:sp>
        <p:nvSpPr>
          <p:cNvPr id="86" name="TextBox 170">
            <a:extLst>
              <a:ext uri="{FF2B5EF4-FFF2-40B4-BE49-F238E27FC236}">
                <a16:creationId xmlns:a16="http://schemas.microsoft.com/office/drawing/2014/main" id="{21A25AC5-0856-01FD-C7DF-86712ED54E14}"/>
              </a:ext>
            </a:extLst>
          </p:cNvPr>
          <p:cNvSpPr txBox="1"/>
          <p:nvPr/>
        </p:nvSpPr>
        <p:spPr>
          <a:xfrm>
            <a:off x="488155" y="1068798"/>
            <a:ext cx="7552492" cy="284875"/>
          </a:xfrm>
          <a:prstGeom prst="roundRect">
            <a:avLst>
              <a:gd name="adj" fmla="val 50000"/>
            </a:avLst>
          </a:prstGeom>
          <a:solidFill>
            <a:srgbClr val="2F3651"/>
          </a:solidFill>
        </p:spPr>
        <p:txBody>
          <a:bodyPr wrap="square" lIns="27000" tIns="27000" rIns="27000" bIns="27000" rtlCol="0" anchor="ctr">
            <a:noAutofit/>
          </a:bodyPr>
          <a:lstStyle/>
          <a:p>
            <a:pPr marL="0" marR="0" lvl="0" indent="0" algn="ctr" defTabSz="685783" eaLnBrk="1" fontAlgn="auto" latinLnBrk="0" hangingPunct="1">
              <a:lnSpc>
                <a:spcPct val="90000"/>
              </a:lnSpc>
              <a:spcBef>
                <a:spcPct val="0"/>
              </a:spcBef>
              <a:spcAft>
                <a:spcPct val="0"/>
              </a:spcAft>
              <a:buClrTx/>
              <a:buSzTx/>
              <a:buFontTx/>
              <a:buNone/>
              <a:tabLst/>
              <a:defRPr/>
            </a:pP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Blutzuckerwerte bei Kindern mit positiven Autoantikörpern im Verhältnis zum Zeitpunkt der Serokonversion</a:t>
            </a:r>
            <a:r>
              <a:rPr kumimoji="0" lang="de" sz="1200" b="0" i="0" u="none" strike="noStrike" kern="0" cap="none" spc="0" normalizeH="0" baseline="30000" noProof="0">
                <a:ln>
                  <a:noFill/>
                </a:ln>
                <a:solidFill>
                  <a:srgbClr val="FFFFFF"/>
                </a:solidFill>
                <a:effectLst/>
                <a:uLnTx/>
                <a:uFill>
                  <a:solidFill>
                    <a:prstClr val="black">
                      <a:alpha val="0"/>
                    </a:prstClr>
                  </a:solidFill>
                </a:uFill>
                <a:latin typeface="Arial"/>
                <a:ea typeface="Arial"/>
                <a:cs typeface="Arial"/>
              </a:rPr>
              <a:t>1</a:t>
            </a:r>
          </a:p>
        </p:txBody>
      </p:sp>
      <p:sp>
        <p:nvSpPr>
          <p:cNvPr id="87" name="CasellaDiTesto 1">
            <a:extLst>
              <a:ext uri="{FF2B5EF4-FFF2-40B4-BE49-F238E27FC236}">
                <a16:creationId xmlns:a16="http://schemas.microsoft.com/office/drawing/2014/main" id="{6885AD9D-1201-CE43-5E70-82A188F3FC95}"/>
              </a:ext>
            </a:extLst>
          </p:cNvPr>
          <p:cNvSpPr txBox="1"/>
          <p:nvPr/>
        </p:nvSpPr>
        <p:spPr>
          <a:xfrm rot="16200000">
            <a:off x="-402318" y="2725969"/>
            <a:ext cx="2069254"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900" b="1">
                <a:solidFill>
                  <a:srgbClr val="404040"/>
                </a:solidFill>
                <a:uFill>
                  <a:solidFill>
                    <a:prstClr val="black">
                      <a:alpha val="0"/>
                    </a:prstClr>
                  </a:solidFill>
                </a:uFill>
                <a:ea typeface="Arial"/>
                <a:cs typeface="Arial"/>
              </a:rPr>
              <a:t>Blutzuckerunterschied zu IAk-negativen Kindern [mg/dl]</a:t>
            </a:r>
          </a:p>
        </p:txBody>
      </p:sp>
      <p:sp>
        <p:nvSpPr>
          <p:cNvPr id="88" name="CasellaDiTesto 2">
            <a:extLst>
              <a:ext uri="{FF2B5EF4-FFF2-40B4-BE49-F238E27FC236}">
                <a16:creationId xmlns:a16="http://schemas.microsoft.com/office/drawing/2014/main" id="{73D48308-232B-7419-5CE7-6E4BD66E2419}"/>
              </a:ext>
            </a:extLst>
          </p:cNvPr>
          <p:cNvSpPr txBox="1"/>
          <p:nvPr/>
        </p:nvSpPr>
        <p:spPr>
          <a:xfrm>
            <a:off x="1137193" y="4116526"/>
            <a:ext cx="3509963"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900" b="1">
                <a:solidFill>
                  <a:srgbClr val="404040"/>
                </a:solidFill>
                <a:uFill>
                  <a:solidFill>
                    <a:prstClr val="black">
                      <a:alpha val="0"/>
                    </a:prstClr>
                  </a:solidFill>
                </a:uFill>
                <a:ea typeface="Arial"/>
                <a:cs typeface="Arial"/>
              </a:rPr>
              <a:t>Zeit vor/nach Autoantikörper-Serokonversion [Monate]</a:t>
            </a:r>
          </a:p>
        </p:txBody>
      </p:sp>
      <p:pic>
        <p:nvPicPr>
          <p:cNvPr id="89" name="Graphic 27" descr="Baby crawling with solid fill">
            <a:extLst>
              <a:ext uri="{FF2B5EF4-FFF2-40B4-BE49-F238E27FC236}">
                <a16:creationId xmlns:a16="http://schemas.microsoft.com/office/drawing/2014/main" id="{9FD18619-008C-2002-BBE9-53EA8C356F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84333" y="1790230"/>
            <a:ext cx="461225" cy="461225"/>
          </a:xfrm>
          <a:prstGeom prst="rect">
            <a:avLst/>
          </a:prstGeom>
        </p:spPr>
      </p:pic>
      <p:pic>
        <p:nvPicPr>
          <p:cNvPr id="90" name="Graphic 28" descr="Child with balloon with solid fill">
            <a:extLst>
              <a:ext uri="{FF2B5EF4-FFF2-40B4-BE49-F238E27FC236}">
                <a16:creationId xmlns:a16="http://schemas.microsoft.com/office/drawing/2014/main" id="{B259CC0A-7CCB-0658-57F2-512C33B6AA4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009683" y="1458475"/>
            <a:ext cx="733806" cy="733806"/>
          </a:xfrm>
          <a:prstGeom prst="rect">
            <a:avLst/>
          </a:prstGeom>
        </p:spPr>
      </p:pic>
      <p:sp>
        <p:nvSpPr>
          <p:cNvPr id="2" name="Textfeld 1">
            <a:extLst>
              <a:ext uri="{FF2B5EF4-FFF2-40B4-BE49-F238E27FC236}">
                <a16:creationId xmlns:a16="http://schemas.microsoft.com/office/drawing/2014/main" id="{9365A0B7-60C3-D997-F0ED-57A2B9631CFF}"/>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MAT-DE-2600042-1.0-01/2026</a:t>
            </a:r>
            <a:endParaRPr lang="de-DE" sz="600">
              <a:solidFill>
                <a:srgbClr val="404040"/>
              </a:solidFill>
            </a:endParaRPr>
          </a:p>
        </p:txBody>
      </p:sp>
    </p:spTree>
    <p:extLst>
      <p:ext uri="{BB962C8B-B14F-4D97-AF65-F5344CB8AC3E}">
        <p14:creationId xmlns:p14="http://schemas.microsoft.com/office/powerpoint/2010/main" val="35943805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76543F-104E-F820-7FBC-6C7A80B94525}"/>
            </a:ext>
          </a:extLst>
        </p:cNvPr>
        <p:cNvGrpSpPr/>
        <p:nvPr/>
      </p:nvGrpSpPr>
      <p:grpSpPr>
        <a:xfrm>
          <a:off x="0" y="0"/>
          <a:ext cx="0" cy="0"/>
          <a:chOff x="0" y="0"/>
          <a:chExt cx="0" cy="0"/>
        </a:xfrm>
      </p:grpSpPr>
      <p:sp>
        <p:nvSpPr>
          <p:cNvPr id="14" name="Textplatzhalter 9">
            <a:extLst>
              <a:ext uri="{FF2B5EF4-FFF2-40B4-BE49-F238E27FC236}">
                <a16:creationId xmlns:a16="http://schemas.microsoft.com/office/drawing/2014/main" id="{729B0841-8E4F-3A60-DAEA-11C94CCE9B1D}"/>
              </a:ext>
            </a:extLst>
          </p:cNvPr>
          <p:cNvSpPr txBox="1">
            <a:spLocks/>
          </p:cNvSpPr>
          <p:nvPr/>
        </p:nvSpPr>
        <p:spPr>
          <a:xfrm>
            <a:off x="303651" y="11375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Wie könnte sich das Auftreten erhöhter Glukosewerte VOR Serokonversion erklären lassen?</a:t>
            </a:r>
            <a:r>
              <a:rPr lang="de-DE" sz="2000" b="1" baseline="30000">
                <a:solidFill>
                  <a:srgbClr val="7030A0"/>
                </a:solidFill>
                <a:latin typeface="+mj-lt"/>
              </a:rPr>
              <a:t>1</a:t>
            </a:r>
            <a:r>
              <a:rPr lang="de-DE" sz="2000" b="1">
                <a:solidFill>
                  <a:srgbClr val="7030A0"/>
                </a:solidFill>
                <a:latin typeface="+mj-lt"/>
              </a:rPr>
              <a:t> </a:t>
            </a:r>
          </a:p>
        </p:txBody>
      </p:sp>
      <p:sp>
        <p:nvSpPr>
          <p:cNvPr id="8" name="TextBox 3037">
            <a:extLst>
              <a:ext uri="{FF2B5EF4-FFF2-40B4-BE49-F238E27FC236}">
                <a16:creationId xmlns:a16="http://schemas.microsoft.com/office/drawing/2014/main" id="{18ED7BE4-FC9C-8EE9-A506-7CFF78B4D024}"/>
              </a:ext>
            </a:extLst>
          </p:cNvPr>
          <p:cNvSpPr txBox="1"/>
          <p:nvPr/>
        </p:nvSpPr>
        <p:spPr>
          <a:xfrm>
            <a:off x="303651" y="4842852"/>
            <a:ext cx="8660399" cy="276999"/>
          </a:xfrm>
          <a:prstGeom prst="rect">
            <a:avLst/>
          </a:prstGeom>
          <a:noFill/>
        </p:spPr>
        <p:txBody>
          <a:bodyPr wrap="square" rtlCol="0" anchor="b">
            <a:spAutoFit/>
          </a:bodyPr>
          <a:lstStyle/>
          <a:p>
            <a:pPr defTabSz="685766">
              <a:buClr>
                <a:srgbClr val="2F4B95"/>
              </a:buClr>
              <a:defRPr/>
            </a:pPr>
            <a:r>
              <a:rPr lang="de" sz="600">
                <a:solidFill>
                  <a:srgbClr val="404040"/>
                </a:solidFill>
                <a:ea typeface="Arial"/>
                <a:cs typeface="Arial"/>
              </a:rPr>
              <a:t>Abbildung modifiziert nach Donath MY 2022</a:t>
            </a:r>
            <a:r>
              <a:rPr lang="de" sz="600" baseline="30000">
                <a:solidFill>
                  <a:srgbClr val="404040"/>
                </a:solidFill>
                <a:ea typeface="Arial"/>
                <a:cs typeface="Arial"/>
              </a:rPr>
              <a:t>1</a:t>
            </a:r>
            <a:r>
              <a:rPr lang="de" sz="600">
                <a:solidFill>
                  <a:srgbClr val="404040"/>
                </a:solidFill>
                <a:ea typeface="Arial"/>
                <a:cs typeface="Arial"/>
              </a:rPr>
              <a:t>. T1D: Typ-1-Diabetes.</a:t>
            </a:r>
          </a:p>
          <a:p>
            <a:pPr defTabSz="685766">
              <a:buClr>
                <a:srgbClr val="2F4B95"/>
              </a:buClr>
              <a:defRPr/>
            </a:pPr>
            <a:r>
              <a:rPr lang="de" sz="600" b="1">
                <a:solidFill>
                  <a:srgbClr val="404040"/>
                </a:solidFill>
                <a:ea typeface="Arial"/>
                <a:cs typeface="Arial"/>
              </a:rPr>
              <a:t>1. </a:t>
            </a:r>
            <a:r>
              <a:rPr lang="de-DE" sz="600">
                <a:solidFill>
                  <a:srgbClr val="404040"/>
                </a:solidFill>
                <a:ea typeface="Arial"/>
                <a:cs typeface="Arial"/>
              </a:rPr>
              <a:t>Donath MY</a:t>
            </a:r>
            <a:r>
              <a:rPr lang="de-DE" sz="600" i="1">
                <a:solidFill>
                  <a:srgbClr val="404040"/>
                </a:solidFill>
                <a:ea typeface="Arial"/>
                <a:cs typeface="Arial"/>
              </a:rPr>
              <a:t>. J </a:t>
            </a:r>
            <a:r>
              <a:rPr lang="de-DE" sz="600" i="1" err="1">
                <a:solidFill>
                  <a:srgbClr val="404040"/>
                </a:solidFill>
                <a:ea typeface="Arial"/>
                <a:cs typeface="Arial"/>
              </a:rPr>
              <a:t>Clin</a:t>
            </a:r>
            <a:r>
              <a:rPr lang="de-DE" sz="600" i="1">
                <a:solidFill>
                  <a:srgbClr val="404040"/>
                </a:solidFill>
                <a:ea typeface="Arial"/>
                <a:cs typeface="Arial"/>
              </a:rPr>
              <a:t> </a:t>
            </a:r>
            <a:r>
              <a:rPr lang="de-DE" sz="600" i="1" err="1">
                <a:solidFill>
                  <a:srgbClr val="404040"/>
                </a:solidFill>
                <a:ea typeface="Arial"/>
                <a:cs typeface="Arial"/>
              </a:rPr>
              <a:t>Invest</a:t>
            </a:r>
            <a:r>
              <a:rPr lang="de-DE" sz="600" i="1">
                <a:solidFill>
                  <a:srgbClr val="404040"/>
                </a:solidFill>
                <a:ea typeface="Arial"/>
                <a:cs typeface="Arial"/>
              </a:rPr>
              <a:t> </a:t>
            </a:r>
            <a:r>
              <a:rPr lang="de-DE" sz="600">
                <a:solidFill>
                  <a:srgbClr val="404040"/>
                </a:solidFill>
                <a:ea typeface="Arial"/>
                <a:cs typeface="Arial"/>
              </a:rPr>
              <a:t>2022; 132: e164460</a:t>
            </a:r>
            <a:r>
              <a:rPr kumimoji="0" lang="de" sz="600" b="0" i="0" u="none" strike="noStrike" kern="1200" cap="none" spc="0" normalizeH="0" baseline="0" noProof="0">
                <a:ln>
                  <a:noFill/>
                </a:ln>
                <a:solidFill>
                  <a:srgbClr val="404040"/>
                </a:solidFill>
                <a:effectLst/>
                <a:uLnTx/>
                <a:uFillTx/>
                <a:ea typeface="Arial"/>
                <a:cs typeface="Arial"/>
              </a:rPr>
              <a:t>.</a:t>
            </a:r>
            <a:r>
              <a:rPr lang="de-DE" sz="600">
                <a:solidFill>
                  <a:srgbClr val="404040"/>
                </a:solidFill>
                <a:ea typeface="Arial"/>
                <a:cs typeface="Arial"/>
              </a:rPr>
              <a:t> </a:t>
            </a:r>
            <a:endParaRPr lang="en-US" sz="600">
              <a:solidFill>
                <a:srgbClr val="404040"/>
              </a:solidFill>
            </a:endParaRPr>
          </a:p>
        </p:txBody>
      </p:sp>
      <p:sp>
        <p:nvSpPr>
          <p:cNvPr id="13" name="Rechteck: abgerundete Ecken 12">
            <a:extLst>
              <a:ext uri="{FF2B5EF4-FFF2-40B4-BE49-F238E27FC236}">
                <a16:creationId xmlns:a16="http://schemas.microsoft.com/office/drawing/2014/main" id="{D9C81445-9B65-E7C6-225C-AFE9D9FCD3A1}"/>
              </a:ext>
            </a:extLst>
          </p:cNvPr>
          <p:cNvSpPr/>
          <p:nvPr/>
        </p:nvSpPr>
        <p:spPr>
          <a:xfrm>
            <a:off x="534671" y="3701441"/>
            <a:ext cx="8043157" cy="970767"/>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spcAft>
                <a:spcPts val="600"/>
              </a:spcAft>
              <a:buClr>
                <a:schemeClr val="accent2"/>
              </a:buClr>
              <a:buFont typeface="Arial" panose="020B0604020202020204" pitchFamily="34" charset="0"/>
              <a:buChar char="•"/>
            </a:pPr>
            <a:r>
              <a:rPr lang="de-DE" sz="1100"/>
              <a:t>Verschiedene Faktoren können zu einer Schädigung der Betazellen führen, darunter Virusinfektionen, metabolischer Stress, genetische Veranlagung oder Umweltfaktoren</a:t>
            </a:r>
          </a:p>
          <a:p>
            <a:pPr marL="171450" indent="-171450">
              <a:buClr>
                <a:schemeClr val="accent2"/>
              </a:buClr>
              <a:buFont typeface="Arial" panose="020B0604020202020204" pitchFamily="34" charset="0"/>
              <a:buChar char="•"/>
            </a:pPr>
            <a:r>
              <a:rPr lang="de-DE" sz="1100"/>
              <a:t>Diese Schädigungen können zum Absterben der Betazellen und anschließender Antigenpräsentation führen, woraufhin eine Autoimmunreaktion einsetzt, die zum vollständigen Untergang der Betazellen führt</a:t>
            </a:r>
          </a:p>
        </p:txBody>
      </p:sp>
      <p:grpSp>
        <p:nvGrpSpPr>
          <p:cNvPr id="27" name="Gruppieren 26">
            <a:extLst>
              <a:ext uri="{FF2B5EF4-FFF2-40B4-BE49-F238E27FC236}">
                <a16:creationId xmlns:a16="http://schemas.microsoft.com/office/drawing/2014/main" id="{63E9F8AE-D9CC-3EE1-0119-E258D37AA71C}"/>
              </a:ext>
            </a:extLst>
          </p:cNvPr>
          <p:cNvGrpSpPr/>
          <p:nvPr/>
        </p:nvGrpSpPr>
        <p:grpSpPr>
          <a:xfrm>
            <a:off x="923794" y="1031359"/>
            <a:ext cx="7296411" cy="2416904"/>
            <a:chOff x="923794" y="1031359"/>
            <a:chExt cx="7296411" cy="2416904"/>
          </a:xfrm>
        </p:grpSpPr>
        <p:pic>
          <p:nvPicPr>
            <p:cNvPr id="10" name="Grafik 9" descr="Ein Bild, das Diagramm, Text, Origami enthält.&#10;&#10;KI-generierte Inhalte können fehlerhaft sein.">
              <a:extLst>
                <a:ext uri="{FF2B5EF4-FFF2-40B4-BE49-F238E27FC236}">
                  <a16:creationId xmlns:a16="http://schemas.microsoft.com/office/drawing/2014/main" id="{BB46963D-17A8-AC1E-7B3B-15EDED69B2F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23794" y="1031359"/>
              <a:ext cx="7296411" cy="2416904"/>
            </a:xfrm>
            <a:prstGeom prst="rect">
              <a:avLst/>
            </a:prstGeom>
          </p:spPr>
        </p:pic>
        <p:sp>
          <p:nvSpPr>
            <p:cNvPr id="15" name="Textfeld 14">
              <a:extLst>
                <a:ext uri="{FF2B5EF4-FFF2-40B4-BE49-F238E27FC236}">
                  <a16:creationId xmlns:a16="http://schemas.microsoft.com/office/drawing/2014/main" id="{07D0DAE2-6553-6E9A-F98B-942199611911}"/>
                </a:ext>
              </a:extLst>
            </p:cNvPr>
            <p:cNvSpPr txBox="1"/>
            <p:nvPr/>
          </p:nvSpPr>
          <p:spPr>
            <a:xfrm>
              <a:off x="2425289" y="1709130"/>
              <a:ext cx="892245" cy="246221"/>
            </a:xfrm>
            <a:prstGeom prst="rect">
              <a:avLst/>
            </a:prstGeom>
            <a:solidFill>
              <a:schemeClr val="bg1"/>
            </a:solidFill>
          </p:spPr>
          <p:txBody>
            <a:bodyPr wrap="square" lIns="0" tIns="0" rIns="0" bIns="0" rtlCol="0">
              <a:spAutoFit/>
            </a:bodyPr>
            <a:lstStyle/>
            <a:p>
              <a:pPr algn="ctr"/>
              <a:r>
                <a:rPr lang="de-DE" sz="800"/>
                <a:t>Metabolischer Stress</a:t>
              </a:r>
            </a:p>
          </p:txBody>
        </p:sp>
        <p:sp>
          <p:nvSpPr>
            <p:cNvPr id="16" name="Textfeld 15">
              <a:extLst>
                <a:ext uri="{FF2B5EF4-FFF2-40B4-BE49-F238E27FC236}">
                  <a16:creationId xmlns:a16="http://schemas.microsoft.com/office/drawing/2014/main" id="{E09A38D2-175B-3C48-78F1-93C1F39F551C}"/>
                </a:ext>
              </a:extLst>
            </p:cNvPr>
            <p:cNvSpPr txBox="1"/>
            <p:nvPr/>
          </p:nvSpPr>
          <p:spPr>
            <a:xfrm>
              <a:off x="1859771" y="1886238"/>
              <a:ext cx="475349" cy="123111"/>
            </a:xfrm>
            <a:prstGeom prst="rect">
              <a:avLst/>
            </a:prstGeom>
            <a:solidFill>
              <a:schemeClr val="bg1"/>
            </a:solidFill>
          </p:spPr>
          <p:txBody>
            <a:bodyPr wrap="square" lIns="0" tIns="0" rIns="0" bIns="0" rtlCol="0">
              <a:spAutoFit/>
            </a:bodyPr>
            <a:lstStyle/>
            <a:p>
              <a:pPr algn="ctr"/>
              <a:r>
                <a:rPr lang="de-DE" sz="800"/>
                <a:t>Viren</a:t>
              </a:r>
            </a:p>
          </p:txBody>
        </p:sp>
        <p:sp>
          <p:nvSpPr>
            <p:cNvPr id="17" name="Textfeld 16">
              <a:extLst>
                <a:ext uri="{FF2B5EF4-FFF2-40B4-BE49-F238E27FC236}">
                  <a16:creationId xmlns:a16="http://schemas.microsoft.com/office/drawing/2014/main" id="{85C0F5BB-824A-8275-1E95-3FC5B484147C}"/>
                </a:ext>
              </a:extLst>
            </p:cNvPr>
            <p:cNvSpPr txBox="1"/>
            <p:nvPr/>
          </p:nvSpPr>
          <p:spPr>
            <a:xfrm>
              <a:off x="1059985" y="2323321"/>
              <a:ext cx="1176894" cy="123111"/>
            </a:xfrm>
            <a:prstGeom prst="rect">
              <a:avLst/>
            </a:prstGeom>
            <a:solidFill>
              <a:schemeClr val="bg1"/>
            </a:solidFill>
          </p:spPr>
          <p:txBody>
            <a:bodyPr wrap="square" lIns="0" tIns="0" rIns="0" bIns="0" rtlCol="0">
              <a:spAutoFit/>
            </a:bodyPr>
            <a:lstStyle/>
            <a:p>
              <a:pPr algn="ctr"/>
              <a:r>
                <a:rPr lang="de-DE" sz="800"/>
                <a:t>Umweltfaktoren</a:t>
              </a:r>
            </a:p>
          </p:txBody>
        </p:sp>
        <p:sp>
          <p:nvSpPr>
            <p:cNvPr id="18" name="Textfeld 17">
              <a:extLst>
                <a:ext uri="{FF2B5EF4-FFF2-40B4-BE49-F238E27FC236}">
                  <a16:creationId xmlns:a16="http://schemas.microsoft.com/office/drawing/2014/main" id="{77BE89CA-0EA4-A2DD-E907-309E308E6DE3}"/>
                </a:ext>
              </a:extLst>
            </p:cNvPr>
            <p:cNvSpPr txBox="1"/>
            <p:nvPr/>
          </p:nvSpPr>
          <p:spPr>
            <a:xfrm>
              <a:off x="1318183" y="2839350"/>
              <a:ext cx="1349446" cy="123111"/>
            </a:xfrm>
            <a:prstGeom prst="rect">
              <a:avLst/>
            </a:prstGeom>
            <a:solidFill>
              <a:schemeClr val="bg1"/>
            </a:solidFill>
          </p:spPr>
          <p:txBody>
            <a:bodyPr wrap="square" lIns="0" tIns="0" rIns="0" bIns="0" rtlCol="0">
              <a:spAutoFit/>
            </a:bodyPr>
            <a:lstStyle/>
            <a:p>
              <a:pPr algn="ctr"/>
              <a:r>
                <a:rPr lang="de-DE" sz="800"/>
                <a:t>Genetische Prädisposition</a:t>
              </a:r>
            </a:p>
          </p:txBody>
        </p:sp>
        <p:sp>
          <p:nvSpPr>
            <p:cNvPr id="19" name="Textfeld 18">
              <a:extLst>
                <a:ext uri="{FF2B5EF4-FFF2-40B4-BE49-F238E27FC236}">
                  <a16:creationId xmlns:a16="http://schemas.microsoft.com/office/drawing/2014/main" id="{35D2479E-C3B0-5E8C-D555-D12091F89409}"/>
                </a:ext>
              </a:extLst>
            </p:cNvPr>
            <p:cNvSpPr txBox="1"/>
            <p:nvPr/>
          </p:nvSpPr>
          <p:spPr>
            <a:xfrm>
              <a:off x="4017300" y="3088732"/>
              <a:ext cx="954706" cy="246221"/>
            </a:xfrm>
            <a:prstGeom prst="rect">
              <a:avLst/>
            </a:prstGeom>
            <a:solidFill>
              <a:schemeClr val="bg1"/>
            </a:solidFill>
          </p:spPr>
          <p:txBody>
            <a:bodyPr wrap="square" lIns="0" tIns="0" rIns="0" bIns="0" rtlCol="0">
              <a:spAutoFit/>
            </a:bodyPr>
            <a:lstStyle/>
            <a:p>
              <a:pPr algn="ctr"/>
              <a:r>
                <a:rPr lang="de-DE" sz="800"/>
                <a:t>Autoimmun-Angriff</a:t>
              </a:r>
            </a:p>
          </p:txBody>
        </p:sp>
        <p:sp>
          <p:nvSpPr>
            <p:cNvPr id="20" name="Textfeld 19">
              <a:extLst>
                <a:ext uri="{FF2B5EF4-FFF2-40B4-BE49-F238E27FC236}">
                  <a16:creationId xmlns:a16="http://schemas.microsoft.com/office/drawing/2014/main" id="{0CA5696D-CC59-F1E2-BBB7-0BFEB673D6BF}"/>
                </a:ext>
              </a:extLst>
            </p:cNvPr>
            <p:cNvSpPr txBox="1"/>
            <p:nvPr/>
          </p:nvSpPr>
          <p:spPr>
            <a:xfrm>
              <a:off x="4548414" y="2099771"/>
              <a:ext cx="349401" cy="369332"/>
            </a:xfrm>
            <a:prstGeom prst="rect">
              <a:avLst/>
            </a:prstGeom>
            <a:solidFill>
              <a:schemeClr val="bg1"/>
            </a:solidFill>
          </p:spPr>
          <p:txBody>
            <a:bodyPr wrap="square" lIns="0" tIns="0" rIns="0" bIns="0" rtlCol="0">
              <a:spAutoFit/>
            </a:bodyPr>
            <a:lstStyle/>
            <a:p>
              <a:pPr algn="ctr"/>
              <a:r>
                <a:rPr lang="de-DE" sz="800"/>
                <a:t>Beta-zell-Tod</a:t>
              </a:r>
            </a:p>
          </p:txBody>
        </p:sp>
        <p:sp>
          <p:nvSpPr>
            <p:cNvPr id="21" name="Textfeld 20">
              <a:extLst>
                <a:ext uri="{FF2B5EF4-FFF2-40B4-BE49-F238E27FC236}">
                  <a16:creationId xmlns:a16="http://schemas.microsoft.com/office/drawing/2014/main" id="{B03C73E1-199D-D2B9-BE1C-D16D547B0BF0}"/>
                </a:ext>
              </a:extLst>
            </p:cNvPr>
            <p:cNvSpPr txBox="1"/>
            <p:nvPr/>
          </p:nvSpPr>
          <p:spPr>
            <a:xfrm>
              <a:off x="4912929" y="3215618"/>
              <a:ext cx="583149" cy="123111"/>
            </a:xfrm>
            <a:prstGeom prst="rect">
              <a:avLst/>
            </a:prstGeom>
            <a:solidFill>
              <a:schemeClr val="bg1"/>
            </a:solidFill>
          </p:spPr>
          <p:txBody>
            <a:bodyPr wrap="square" lIns="0" tIns="0" rIns="0" bIns="0" rtlCol="0">
              <a:spAutoFit/>
            </a:bodyPr>
            <a:lstStyle/>
            <a:p>
              <a:pPr algn="ctr"/>
              <a:r>
                <a:rPr lang="de-DE" sz="800"/>
                <a:t>T-Zelle</a:t>
              </a:r>
            </a:p>
          </p:txBody>
        </p:sp>
        <p:sp>
          <p:nvSpPr>
            <p:cNvPr id="22" name="Textfeld 21">
              <a:extLst>
                <a:ext uri="{FF2B5EF4-FFF2-40B4-BE49-F238E27FC236}">
                  <a16:creationId xmlns:a16="http://schemas.microsoft.com/office/drawing/2014/main" id="{0EE3AE94-F6AD-345C-56F9-96AF5CFD6A5F}"/>
                </a:ext>
              </a:extLst>
            </p:cNvPr>
            <p:cNvSpPr txBox="1"/>
            <p:nvPr/>
          </p:nvSpPr>
          <p:spPr>
            <a:xfrm>
              <a:off x="6402922" y="2574050"/>
              <a:ext cx="583149" cy="123111"/>
            </a:xfrm>
            <a:prstGeom prst="rect">
              <a:avLst/>
            </a:prstGeom>
            <a:solidFill>
              <a:schemeClr val="bg1"/>
            </a:solidFill>
          </p:spPr>
          <p:txBody>
            <a:bodyPr wrap="square" lIns="0" tIns="0" rIns="0" bIns="0" rtlCol="0">
              <a:spAutoFit/>
            </a:bodyPr>
            <a:lstStyle/>
            <a:p>
              <a:pPr algn="ctr"/>
              <a:r>
                <a:rPr lang="de-DE" sz="800"/>
                <a:t>B-Zelle</a:t>
              </a:r>
            </a:p>
          </p:txBody>
        </p:sp>
        <p:sp>
          <p:nvSpPr>
            <p:cNvPr id="23" name="Textfeld 22">
              <a:extLst>
                <a:ext uri="{FF2B5EF4-FFF2-40B4-BE49-F238E27FC236}">
                  <a16:creationId xmlns:a16="http://schemas.microsoft.com/office/drawing/2014/main" id="{C70E280E-8808-72FB-ED53-7676AE4B34C0}"/>
                </a:ext>
              </a:extLst>
            </p:cNvPr>
            <p:cNvSpPr txBox="1"/>
            <p:nvPr/>
          </p:nvSpPr>
          <p:spPr>
            <a:xfrm>
              <a:off x="5245668" y="2602904"/>
              <a:ext cx="1098055" cy="123111"/>
            </a:xfrm>
            <a:prstGeom prst="rect">
              <a:avLst/>
            </a:prstGeom>
            <a:solidFill>
              <a:schemeClr val="bg1"/>
            </a:solidFill>
          </p:spPr>
          <p:txBody>
            <a:bodyPr wrap="square" lIns="0" tIns="0" rIns="0" bIns="0" rtlCol="0">
              <a:spAutoFit/>
            </a:bodyPr>
            <a:lstStyle/>
            <a:p>
              <a:pPr algn="ctr"/>
              <a:r>
                <a:rPr lang="de-DE" sz="800"/>
                <a:t>Antigenpräsentation</a:t>
              </a:r>
            </a:p>
          </p:txBody>
        </p:sp>
        <p:sp>
          <p:nvSpPr>
            <p:cNvPr id="24" name="Textfeld 23">
              <a:extLst>
                <a:ext uri="{FF2B5EF4-FFF2-40B4-BE49-F238E27FC236}">
                  <a16:creationId xmlns:a16="http://schemas.microsoft.com/office/drawing/2014/main" id="{EE01CA29-2615-131A-01AA-C52ADCF26A44}"/>
                </a:ext>
              </a:extLst>
            </p:cNvPr>
            <p:cNvSpPr txBox="1"/>
            <p:nvPr/>
          </p:nvSpPr>
          <p:spPr>
            <a:xfrm>
              <a:off x="7211632" y="2584773"/>
              <a:ext cx="858582" cy="123111"/>
            </a:xfrm>
            <a:prstGeom prst="rect">
              <a:avLst/>
            </a:prstGeom>
            <a:solidFill>
              <a:schemeClr val="bg1"/>
            </a:solidFill>
          </p:spPr>
          <p:txBody>
            <a:bodyPr wrap="square" lIns="0" tIns="0" rIns="0" bIns="0" rtlCol="0">
              <a:spAutoFit/>
            </a:bodyPr>
            <a:lstStyle/>
            <a:p>
              <a:pPr algn="ctr"/>
              <a:r>
                <a:rPr lang="de-DE" sz="800" err="1"/>
                <a:t>Serokonversion</a:t>
              </a:r>
              <a:endParaRPr lang="de-DE" sz="800"/>
            </a:p>
          </p:txBody>
        </p:sp>
        <p:sp>
          <p:nvSpPr>
            <p:cNvPr id="25" name="Textfeld 24">
              <a:extLst>
                <a:ext uri="{FF2B5EF4-FFF2-40B4-BE49-F238E27FC236}">
                  <a16:creationId xmlns:a16="http://schemas.microsoft.com/office/drawing/2014/main" id="{0C6DD27E-7D70-C36F-A896-5C7F00F2D65C}"/>
                </a:ext>
              </a:extLst>
            </p:cNvPr>
            <p:cNvSpPr txBox="1"/>
            <p:nvPr/>
          </p:nvSpPr>
          <p:spPr>
            <a:xfrm>
              <a:off x="4874886" y="1773104"/>
              <a:ext cx="687084" cy="246221"/>
            </a:xfrm>
            <a:prstGeom prst="rect">
              <a:avLst/>
            </a:prstGeom>
            <a:solidFill>
              <a:schemeClr val="bg1"/>
            </a:solidFill>
          </p:spPr>
          <p:txBody>
            <a:bodyPr wrap="square" lIns="0" tIns="0" rIns="0" bIns="0" rtlCol="0">
              <a:spAutoFit/>
            </a:bodyPr>
            <a:lstStyle/>
            <a:p>
              <a:pPr algn="ctr"/>
              <a:r>
                <a:rPr lang="de-DE" sz="800"/>
                <a:t>Erhöhter</a:t>
              </a:r>
            </a:p>
            <a:p>
              <a:pPr algn="ctr"/>
              <a:r>
                <a:rPr lang="de-DE" sz="800"/>
                <a:t>Blutzucker</a:t>
              </a:r>
            </a:p>
          </p:txBody>
        </p:sp>
        <p:sp>
          <p:nvSpPr>
            <p:cNvPr id="26" name="Textfeld 25">
              <a:extLst>
                <a:ext uri="{FF2B5EF4-FFF2-40B4-BE49-F238E27FC236}">
                  <a16:creationId xmlns:a16="http://schemas.microsoft.com/office/drawing/2014/main" id="{4DFE3644-87AF-A75B-ED9A-34E65C84EAB3}"/>
                </a:ext>
              </a:extLst>
            </p:cNvPr>
            <p:cNvSpPr txBox="1"/>
            <p:nvPr/>
          </p:nvSpPr>
          <p:spPr>
            <a:xfrm>
              <a:off x="3687772" y="1427152"/>
              <a:ext cx="583150" cy="123111"/>
            </a:xfrm>
            <a:prstGeom prst="rect">
              <a:avLst/>
            </a:prstGeom>
            <a:solidFill>
              <a:schemeClr val="bg1"/>
            </a:solidFill>
          </p:spPr>
          <p:txBody>
            <a:bodyPr wrap="square" lIns="0" tIns="0" rIns="0" bIns="0" rtlCol="0">
              <a:spAutoFit/>
            </a:bodyPr>
            <a:lstStyle/>
            <a:p>
              <a:pPr algn="ctr"/>
              <a:r>
                <a:rPr lang="de-DE" sz="800"/>
                <a:t>Insel</a:t>
              </a:r>
            </a:p>
          </p:txBody>
        </p:sp>
      </p:grpSp>
      <p:sp>
        <p:nvSpPr>
          <p:cNvPr id="28" name="!!b2">
            <a:extLst>
              <a:ext uri="{FF2B5EF4-FFF2-40B4-BE49-F238E27FC236}">
                <a16:creationId xmlns:a16="http://schemas.microsoft.com/office/drawing/2014/main" id="{4998B5EA-EA84-544F-81EA-9D226BC92067}"/>
              </a:ext>
            </a:extLst>
          </p:cNvPr>
          <p:cNvSpPr/>
          <p:nvPr/>
        </p:nvSpPr>
        <p:spPr>
          <a:xfrm>
            <a:off x="923795" y="1031358"/>
            <a:ext cx="7296410" cy="2416904"/>
          </a:xfrm>
          <a:prstGeom prst="rect">
            <a:avLst/>
          </a:prstGeom>
          <a:no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endParaRPr>
          </a:p>
        </p:txBody>
      </p:sp>
    </p:spTree>
    <p:extLst>
      <p:ext uri="{BB962C8B-B14F-4D97-AF65-F5344CB8AC3E}">
        <p14:creationId xmlns:p14="http://schemas.microsoft.com/office/powerpoint/2010/main" val="22622425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9">
            <a:extLst>
              <a:ext uri="{FF2B5EF4-FFF2-40B4-BE49-F238E27FC236}">
                <a16:creationId xmlns:a16="http://schemas.microsoft.com/office/drawing/2014/main" id="{9EB80E1D-0709-6064-C396-AADFA8217773}"/>
              </a:ext>
            </a:extLst>
          </p:cNvPr>
          <p:cNvSpPr txBox="1">
            <a:spLocks/>
          </p:cNvSpPr>
          <p:nvPr/>
        </p:nvSpPr>
        <p:spPr>
          <a:xfrm>
            <a:off x="314410" y="114562"/>
            <a:ext cx="8563565"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err="1">
                <a:ln>
                  <a:noFill/>
                </a:ln>
                <a:solidFill>
                  <a:srgbClr val="7030A0"/>
                </a:solidFill>
                <a:effectLst/>
                <a:uLnTx/>
                <a:uFillTx/>
                <a:latin typeface="Verdana"/>
                <a:ea typeface="+mn-ea"/>
                <a:cs typeface="+mn-cs"/>
              </a:rPr>
              <a:t>Dysglykämie</a:t>
            </a:r>
            <a:r>
              <a:rPr kumimoji="0" lang="de-DE" sz="2000" b="1" i="0" u="none" strike="noStrike" kern="1200" cap="none" spc="0" normalizeH="0" baseline="0" noProof="0">
                <a:ln>
                  <a:noFill/>
                </a:ln>
                <a:solidFill>
                  <a:srgbClr val="7030A0"/>
                </a:solidFill>
                <a:effectLst/>
                <a:uLnTx/>
                <a:uFillTx/>
                <a:latin typeface="Verdana"/>
                <a:ea typeface="+mn-ea"/>
                <a:cs typeface="+mn-cs"/>
              </a:rPr>
              <a:t> wird ca. 6 Monate vor der klinischen       T1D-Diagnose primär postprandial sichtbar</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7" name="TextBox 3037">
            <a:extLst>
              <a:ext uri="{FF2B5EF4-FFF2-40B4-BE49-F238E27FC236}">
                <a16:creationId xmlns:a16="http://schemas.microsoft.com/office/drawing/2014/main" id="{78D4EB4A-8D0C-8B5F-9D97-E59CA00FC621}"/>
              </a:ext>
            </a:extLst>
          </p:cNvPr>
          <p:cNvSpPr txBox="1"/>
          <p:nvPr/>
        </p:nvSpPr>
        <p:spPr>
          <a:xfrm>
            <a:off x="314875" y="4848923"/>
            <a:ext cx="8590436" cy="276999"/>
          </a:xfrm>
          <a:prstGeom prst="rect">
            <a:avLst/>
          </a:prstGeom>
          <a:noFill/>
        </p:spPr>
        <p:txBody>
          <a:bodyPr wrap="square" rtlCol="0" anchor="b">
            <a:spAutoFit/>
          </a:bodyPr>
          <a:lstStyle/>
          <a:p>
            <a:pPr lvl="0" defTabSz="685766">
              <a:buClr>
                <a:srgbClr val="2F4B95"/>
              </a:buClr>
              <a:defRPr/>
            </a:pPr>
            <a:r>
              <a:rPr lang="de-DE" sz="600">
                <a:solidFill>
                  <a:srgbClr val="404040"/>
                </a:solidFill>
                <a:ea typeface="Arial"/>
                <a:cs typeface="Arial"/>
              </a:rPr>
              <a:t>Abbildung modifiziert nach </a:t>
            </a:r>
            <a:r>
              <a:rPr lang="de-DE" sz="600" err="1">
                <a:solidFill>
                  <a:srgbClr val="404040"/>
                </a:solidFill>
                <a:ea typeface="Arial"/>
                <a:cs typeface="Arial"/>
              </a:rPr>
              <a:t>Bogun</a:t>
            </a:r>
            <a:r>
              <a:rPr lang="de-DE" sz="600">
                <a:solidFill>
                  <a:srgbClr val="404040"/>
                </a:solidFill>
                <a:ea typeface="Arial"/>
                <a:cs typeface="Arial"/>
              </a:rPr>
              <a:t> MM 2020</a:t>
            </a:r>
            <a:r>
              <a:rPr lang="de-DE" sz="600" baseline="30000">
                <a:solidFill>
                  <a:srgbClr val="404040"/>
                </a:solidFill>
                <a:ea typeface="Arial"/>
                <a:cs typeface="Arial"/>
              </a:rPr>
              <a:t>1</a:t>
            </a:r>
            <a:r>
              <a:rPr lang="de-DE" sz="600">
                <a:solidFill>
                  <a:srgbClr val="404040"/>
                </a:solidFill>
                <a:ea typeface="Arial"/>
                <a:cs typeface="Arial"/>
              </a:rPr>
              <a:t>. </a:t>
            </a:r>
            <a:r>
              <a:rPr kumimoji="0" lang="de" sz="600" b="0" i="0" u="none" strike="noStrike" kern="1200" cap="none" spc="0" normalizeH="0" baseline="0" noProof="0">
                <a:ln>
                  <a:noFill/>
                </a:ln>
                <a:solidFill>
                  <a:srgbClr val="404040"/>
                </a:solidFill>
                <a:effectLst/>
                <a:uLnTx/>
                <a:uFillTx/>
                <a:latin typeface="Verdana"/>
                <a:ea typeface="Arial"/>
                <a:cs typeface="Arial"/>
              </a:rPr>
              <a:t>OGTT: Oraler Glukosetoleranztest; T1D: Typ-1-Diabetes.</a:t>
            </a:r>
          </a:p>
          <a:p>
            <a:pPr lvl="0" defTabSz="685766">
              <a:buClr>
                <a:srgbClr val="2F4B95"/>
              </a:buClr>
              <a:defRPr/>
            </a:pPr>
            <a:r>
              <a:rPr kumimoji="0" lang="de" sz="600" b="1" i="0" u="none" strike="noStrike" kern="1200" cap="none" spc="0" normalizeH="0" baseline="0" noProof="0">
                <a:ln>
                  <a:noFill/>
                </a:ln>
                <a:solidFill>
                  <a:srgbClr val="404040"/>
                </a:solidFill>
                <a:effectLst/>
                <a:uLnTx/>
                <a:uFillTx/>
                <a:latin typeface="Verdana"/>
                <a:ea typeface="Arial"/>
                <a:cs typeface="Arial"/>
              </a:rPr>
              <a:t>1.</a:t>
            </a:r>
            <a:r>
              <a:rPr kumimoji="0" lang="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Bogun</a:t>
            </a:r>
            <a:r>
              <a:rPr kumimoji="0" lang="de-DE" sz="600" b="0" i="0" u="none" strike="noStrike" kern="1200" cap="none" spc="0" normalizeH="0" baseline="0" noProof="0">
                <a:ln>
                  <a:noFill/>
                </a:ln>
                <a:solidFill>
                  <a:srgbClr val="404040"/>
                </a:solidFill>
                <a:effectLst/>
                <a:uLnTx/>
                <a:uFillTx/>
                <a:latin typeface="Verdana"/>
                <a:ea typeface="Arial"/>
                <a:cs typeface="Arial"/>
              </a:rPr>
              <a:t> MM </a:t>
            </a:r>
            <a:r>
              <a:rPr kumimoji="0" lang="de-DE"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Verdana"/>
                <a:ea typeface="Arial"/>
                <a:cs typeface="Arial"/>
              </a:rPr>
              <a:t>2020; 43: 1836</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Arial"/>
                <a:cs typeface="Arial"/>
              </a:rPr>
              <a:t>42</a:t>
            </a:r>
            <a:r>
              <a:rPr kumimoji="0" lang="de" sz="600" b="0" i="0" u="none" strike="noStrike" kern="1200" cap="none" spc="0" normalizeH="0" baseline="0" noProof="0">
                <a:ln>
                  <a:noFill/>
                </a:ln>
                <a:solidFill>
                  <a:srgbClr val="404040"/>
                </a:solidFill>
                <a:effectLst/>
                <a:uLnTx/>
                <a:uFillTx/>
                <a:latin typeface="Verdana"/>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Arial"/>
                <a:cs typeface="Arial"/>
              </a:rPr>
              <a:t> </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
        <p:nvSpPr>
          <p:cNvPr id="29" name="Title 32">
            <a:extLst>
              <a:ext uri="{FF2B5EF4-FFF2-40B4-BE49-F238E27FC236}">
                <a16:creationId xmlns:a16="http://schemas.microsoft.com/office/drawing/2014/main" id="{CB77E4D0-D127-34A1-12F4-F361B2B0D197}"/>
              </a:ext>
            </a:extLst>
          </p:cNvPr>
          <p:cNvSpPr txBox="1">
            <a:spLocks/>
          </p:cNvSpPr>
          <p:nvPr/>
        </p:nvSpPr>
        <p:spPr>
          <a:xfrm>
            <a:off x="470436" y="959633"/>
            <a:ext cx="8203249" cy="253916"/>
          </a:xfrm>
          <a:prstGeom prst="rect">
            <a:avLst/>
          </a:prstGeom>
        </p:spPr>
        <p:txBody>
          <a:bodyPr vert="horz" lIns="68580" tIns="34290" rIns="68580" bIns="34290" rtlCol="0" anchor="t">
            <a:noAutofit/>
          </a:bodyPr>
          <a:lstStyle>
            <a:lvl1pPr algn="l" defTabSz="914400" rtl="0" eaLnBrk="1" latinLnBrk="0" hangingPunct="1">
              <a:lnSpc>
                <a:spcPct val="90000"/>
              </a:lnSpc>
              <a:spcBef>
                <a:spcPct val="0"/>
              </a:spcBef>
              <a:buNone/>
              <a:defRPr sz="2800" b="1" kern="1200">
                <a:solidFill>
                  <a:schemeClr val="tx2"/>
                </a:solidFill>
                <a:latin typeface="Arial" panose="020B0604020202020204" pitchFamily="34" charset="0"/>
                <a:ea typeface="+mj-ea"/>
                <a:cs typeface="Arial" panose="020B0604020202020204" pitchFamily="34" charset="0"/>
              </a:defRPr>
            </a:lvl1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1200" cap="none" spc="0" normalizeH="0" baseline="0" noProof="0" err="1">
                <a:ln>
                  <a:noFill/>
                </a:ln>
                <a:solidFill>
                  <a:srgbClr val="404040"/>
                </a:solidFill>
                <a:effectLst/>
                <a:uLnTx/>
                <a:uFillTx/>
                <a:latin typeface="Arial" panose="020B0604020202020204" pitchFamily="34" charset="0"/>
                <a:ea typeface="+mj-ea"/>
                <a:cs typeface="Arial" panose="020B0604020202020204" pitchFamily="34" charset="0"/>
              </a:rPr>
              <a:t>Glukosespiegel</a:t>
            </a:r>
            <a:r>
              <a:rPr kumimoji="0" lang="en-US" sz="1350" b="1" i="0" u="none" strike="noStrike" kern="1200" cap="none" spc="0" normalizeH="0" baseline="0" noProof="0">
                <a:ln>
                  <a:noFill/>
                </a:ln>
                <a:solidFill>
                  <a:srgbClr val="404040"/>
                </a:solidFill>
                <a:effectLst/>
                <a:uLnTx/>
                <a:uFillTx/>
                <a:latin typeface="Arial" panose="020B0604020202020204" pitchFamily="34" charset="0"/>
                <a:ea typeface="+mj-ea"/>
                <a:cs typeface="Arial" panose="020B0604020202020204" pitchFamily="34" charset="0"/>
              </a:rPr>
              <a:t> </a:t>
            </a:r>
            <a:r>
              <a:rPr kumimoji="0" lang="en-US" sz="1350" b="1" i="0" u="none" strike="noStrike" kern="1200" cap="none" spc="0" normalizeH="0" baseline="0" noProof="0" err="1">
                <a:ln>
                  <a:noFill/>
                </a:ln>
                <a:solidFill>
                  <a:srgbClr val="404040"/>
                </a:solidFill>
                <a:effectLst/>
                <a:uLnTx/>
                <a:uFillTx/>
                <a:latin typeface="Arial" panose="020B0604020202020204" pitchFamily="34" charset="0"/>
                <a:ea typeface="+mj-ea"/>
                <a:cs typeface="Arial" panose="020B0604020202020204" pitchFamily="34" charset="0"/>
              </a:rPr>
              <a:t>bei</a:t>
            </a:r>
            <a:r>
              <a:rPr kumimoji="0" lang="en-US" sz="1350" b="1" i="0" u="none" strike="noStrike" kern="1200" cap="none" spc="0" normalizeH="0" baseline="0" noProof="0">
                <a:ln>
                  <a:noFill/>
                </a:ln>
                <a:solidFill>
                  <a:srgbClr val="404040"/>
                </a:solidFill>
                <a:effectLst/>
                <a:uLnTx/>
                <a:uFillTx/>
                <a:latin typeface="Arial" panose="020B0604020202020204" pitchFamily="34" charset="0"/>
                <a:ea typeface="+mj-ea"/>
                <a:cs typeface="Arial" panose="020B0604020202020204" pitchFamily="34" charset="0"/>
              </a:rPr>
              <a:t> Menschen </a:t>
            </a:r>
            <a:r>
              <a:rPr kumimoji="0" lang="en-US" sz="1350" b="1" i="0" u="none" strike="noStrike" kern="1200" cap="none" spc="0" normalizeH="0" baseline="0" noProof="0" err="1">
                <a:ln>
                  <a:noFill/>
                </a:ln>
                <a:solidFill>
                  <a:srgbClr val="404040"/>
                </a:solidFill>
                <a:effectLst/>
                <a:uLnTx/>
                <a:uFillTx/>
                <a:latin typeface="Arial" panose="020B0604020202020204" pitchFamily="34" charset="0"/>
                <a:ea typeface="+mj-ea"/>
                <a:cs typeface="Arial" panose="020B0604020202020204" pitchFamily="34" charset="0"/>
              </a:rPr>
              <a:t>mit</a:t>
            </a:r>
            <a:r>
              <a:rPr kumimoji="0" lang="en-US" sz="1350" b="1" i="0" u="none" strike="noStrike" kern="1200" cap="none" spc="0" normalizeH="0" baseline="0" noProof="0">
                <a:ln>
                  <a:noFill/>
                </a:ln>
                <a:solidFill>
                  <a:srgbClr val="404040"/>
                </a:solidFill>
                <a:effectLst/>
                <a:uLnTx/>
                <a:uFillTx/>
                <a:latin typeface="Arial" panose="020B0604020202020204" pitchFamily="34" charset="0"/>
                <a:ea typeface="+mj-ea"/>
                <a:cs typeface="Arial" panose="020B0604020202020204" pitchFamily="34" charset="0"/>
              </a:rPr>
              <a:t> T1D</a:t>
            </a:r>
          </a:p>
        </p:txBody>
      </p:sp>
      <p:grpSp>
        <p:nvGrpSpPr>
          <p:cNvPr id="30" name="Group 101">
            <a:extLst>
              <a:ext uri="{FF2B5EF4-FFF2-40B4-BE49-F238E27FC236}">
                <a16:creationId xmlns:a16="http://schemas.microsoft.com/office/drawing/2014/main" id="{D67777B7-0909-8053-39E2-C4F0E526B971}"/>
              </a:ext>
            </a:extLst>
          </p:cNvPr>
          <p:cNvGrpSpPr/>
          <p:nvPr/>
        </p:nvGrpSpPr>
        <p:grpSpPr>
          <a:xfrm>
            <a:off x="408378" y="1286162"/>
            <a:ext cx="4352341" cy="3343260"/>
            <a:chOff x="744532" y="1781560"/>
            <a:chExt cx="5803123" cy="4457681"/>
          </a:xfrm>
        </p:grpSpPr>
        <p:grpSp>
          <p:nvGrpSpPr>
            <p:cNvPr id="31" name="Group 24">
              <a:extLst>
                <a:ext uri="{FF2B5EF4-FFF2-40B4-BE49-F238E27FC236}">
                  <a16:creationId xmlns:a16="http://schemas.microsoft.com/office/drawing/2014/main" id="{C3927A12-4CAB-9009-4DE4-886808CA5E09}"/>
                </a:ext>
              </a:extLst>
            </p:cNvPr>
            <p:cNvGrpSpPr/>
            <p:nvPr/>
          </p:nvGrpSpPr>
          <p:grpSpPr>
            <a:xfrm>
              <a:off x="744532" y="2261096"/>
              <a:ext cx="5803123" cy="3344379"/>
              <a:chOff x="838343" y="2261096"/>
              <a:chExt cx="5803123" cy="3344379"/>
            </a:xfrm>
          </p:grpSpPr>
          <p:graphicFrame>
            <p:nvGraphicFramePr>
              <p:cNvPr id="55" name="Chart 48">
                <a:extLst>
                  <a:ext uri="{FF2B5EF4-FFF2-40B4-BE49-F238E27FC236}">
                    <a16:creationId xmlns:a16="http://schemas.microsoft.com/office/drawing/2014/main" id="{AB0B1099-56B0-800F-AC88-A67D1D17E306}"/>
                  </a:ext>
                </a:extLst>
              </p:cNvPr>
              <p:cNvGraphicFramePr/>
              <p:nvPr>
                <p:extLst>
                  <p:ext uri="{D42A27DB-BD31-4B8C-83A1-F6EECF244321}">
                    <p14:modId xmlns:p14="http://schemas.microsoft.com/office/powerpoint/2010/main" val="2141131853"/>
                  </p:ext>
                </p:extLst>
              </p:nvPr>
            </p:nvGraphicFramePr>
            <p:xfrm>
              <a:off x="1274847" y="2261096"/>
              <a:ext cx="5366619" cy="3344379"/>
            </p:xfrm>
            <a:graphic>
              <a:graphicData uri="http://schemas.openxmlformats.org/drawingml/2006/chart">
                <c:chart xmlns:c="http://schemas.openxmlformats.org/drawingml/2006/chart" xmlns:r="http://schemas.openxmlformats.org/officeDocument/2006/relationships" r:id="rId3"/>
              </a:graphicData>
            </a:graphic>
          </p:graphicFrame>
          <p:sp>
            <p:nvSpPr>
              <p:cNvPr id="56" name="TextBox 49">
                <a:extLst>
                  <a:ext uri="{FF2B5EF4-FFF2-40B4-BE49-F238E27FC236}">
                    <a16:creationId xmlns:a16="http://schemas.microsoft.com/office/drawing/2014/main" id="{D5B280B8-53E8-22EE-FC43-08A2BE1DDF70}"/>
                  </a:ext>
                </a:extLst>
              </p:cNvPr>
              <p:cNvSpPr txBox="1"/>
              <p:nvPr/>
            </p:nvSpPr>
            <p:spPr>
              <a:xfrm rot="16200000">
                <a:off x="-341040" y="3632848"/>
                <a:ext cx="2687062" cy="32829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Mittlere</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Nüchternglukose</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[mg/dl]</a:t>
                </a:r>
              </a:p>
            </p:txBody>
          </p:sp>
        </p:grpSp>
        <p:sp>
          <p:nvSpPr>
            <p:cNvPr id="32" name="TextBox 25">
              <a:extLst>
                <a:ext uri="{FF2B5EF4-FFF2-40B4-BE49-F238E27FC236}">
                  <a16:creationId xmlns:a16="http://schemas.microsoft.com/office/drawing/2014/main" id="{9329C6F0-9F73-CB75-394A-DCF5FD4CB136}"/>
                </a:ext>
              </a:extLst>
            </p:cNvPr>
            <p:cNvSpPr txBox="1"/>
            <p:nvPr/>
          </p:nvSpPr>
          <p:spPr>
            <a:xfrm>
              <a:off x="2185539" y="1781560"/>
              <a:ext cx="2479740" cy="35394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125" b="1" i="0" u="none" strike="noStrike" kern="1200" cap="none" spc="0" normalizeH="0" baseline="0" noProof="0" err="1">
                  <a:ln>
                    <a:noFill/>
                  </a:ln>
                  <a:solidFill>
                    <a:srgbClr val="004F72"/>
                  </a:solidFill>
                  <a:effectLst/>
                  <a:uLnTx/>
                  <a:uFillTx/>
                  <a:latin typeface="Arial" panose="020B0604020202020204" pitchFamily="34" charset="0"/>
                  <a:ea typeface="+mn-ea"/>
                  <a:cs typeface="Arial" panose="020B0604020202020204" pitchFamily="34" charset="0"/>
                </a:rPr>
                <a:t>Nüchternplasmaglukose</a:t>
              </a:r>
              <a:endParaRPr kumimoji="0" lang="en-US" sz="1125" b="1" i="0" u="none" strike="noStrike" kern="1200" cap="none" spc="0" normalizeH="0" baseline="0" noProof="0">
                <a:ln>
                  <a:noFill/>
                </a:ln>
                <a:solidFill>
                  <a:srgbClr val="004F72"/>
                </a:solidFill>
                <a:effectLst/>
                <a:uLnTx/>
                <a:uFillTx/>
                <a:latin typeface="Arial" panose="020B0604020202020204" pitchFamily="34" charset="0"/>
                <a:ea typeface="+mn-ea"/>
                <a:cs typeface="Arial" panose="020B0604020202020204" pitchFamily="34" charset="0"/>
              </a:endParaRPr>
            </a:p>
          </p:txBody>
        </p:sp>
        <p:sp>
          <p:nvSpPr>
            <p:cNvPr id="33" name="TextBox 34">
              <a:extLst>
                <a:ext uri="{FF2B5EF4-FFF2-40B4-BE49-F238E27FC236}">
                  <a16:creationId xmlns:a16="http://schemas.microsoft.com/office/drawing/2014/main" id="{181BE43F-F2B9-3572-1C80-C4EF0E289377}"/>
                </a:ext>
              </a:extLst>
            </p:cNvPr>
            <p:cNvSpPr txBox="1"/>
            <p:nvPr/>
          </p:nvSpPr>
          <p:spPr>
            <a:xfrm>
              <a:off x="1446863"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61</a:t>
              </a:r>
            </a:p>
          </p:txBody>
        </p:sp>
        <p:sp>
          <p:nvSpPr>
            <p:cNvPr id="34" name="TextBox 35">
              <a:extLst>
                <a:ext uri="{FF2B5EF4-FFF2-40B4-BE49-F238E27FC236}">
                  <a16:creationId xmlns:a16="http://schemas.microsoft.com/office/drawing/2014/main" id="{001D7A5F-5404-671F-CE37-BEE105B81E58}"/>
                </a:ext>
              </a:extLst>
            </p:cNvPr>
            <p:cNvSpPr txBox="1"/>
            <p:nvPr/>
          </p:nvSpPr>
          <p:spPr>
            <a:xfrm>
              <a:off x="2052780"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64</a:t>
              </a:r>
            </a:p>
          </p:txBody>
        </p:sp>
        <p:sp>
          <p:nvSpPr>
            <p:cNvPr id="35" name="TextBox 36">
              <a:extLst>
                <a:ext uri="{FF2B5EF4-FFF2-40B4-BE49-F238E27FC236}">
                  <a16:creationId xmlns:a16="http://schemas.microsoft.com/office/drawing/2014/main" id="{4F83E11E-E242-A8F1-DBC6-D536C1B54652}"/>
                </a:ext>
              </a:extLst>
            </p:cNvPr>
            <p:cNvSpPr txBox="1"/>
            <p:nvPr/>
          </p:nvSpPr>
          <p:spPr>
            <a:xfrm>
              <a:off x="2658698"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67</a:t>
              </a:r>
            </a:p>
          </p:txBody>
        </p:sp>
        <p:sp>
          <p:nvSpPr>
            <p:cNvPr id="36" name="TextBox 37">
              <a:extLst>
                <a:ext uri="{FF2B5EF4-FFF2-40B4-BE49-F238E27FC236}">
                  <a16:creationId xmlns:a16="http://schemas.microsoft.com/office/drawing/2014/main" id="{3FD7E206-9EA8-9D78-6B36-337B7A0FD4C6}"/>
                </a:ext>
              </a:extLst>
            </p:cNvPr>
            <p:cNvSpPr txBox="1"/>
            <p:nvPr/>
          </p:nvSpPr>
          <p:spPr>
            <a:xfrm>
              <a:off x="3264614"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69</a:t>
              </a:r>
            </a:p>
          </p:txBody>
        </p:sp>
        <p:sp>
          <p:nvSpPr>
            <p:cNvPr id="37" name="TextBox 38">
              <a:extLst>
                <a:ext uri="{FF2B5EF4-FFF2-40B4-BE49-F238E27FC236}">
                  <a16:creationId xmlns:a16="http://schemas.microsoft.com/office/drawing/2014/main" id="{8DBA100E-CBC9-D28C-6EE2-6148FAEE7FB1}"/>
                </a:ext>
              </a:extLst>
            </p:cNvPr>
            <p:cNvSpPr txBox="1"/>
            <p:nvPr/>
          </p:nvSpPr>
          <p:spPr>
            <a:xfrm>
              <a:off x="3870531"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71</a:t>
              </a:r>
            </a:p>
          </p:txBody>
        </p:sp>
        <p:sp>
          <p:nvSpPr>
            <p:cNvPr id="38" name="TextBox 39">
              <a:extLst>
                <a:ext uri="{FF2B5EF4-FFF2-40B4-BE49-F238E27FC236}">
                  <a16:creationId xmlns:a16="http://schemas.microsoft.com/office/drawing/2014/main" id="{7A133E0D-D631-EE87-CA39-EA96110066FF}"/>
                </a:ext>
              </a:extLst>
            </p:cNvPr>
            <p:cNvSpPr txBox="1"/>
            <p:nvPr/>
          </p:nvSpPr>
          <p:spPr>
            <a:xfrm>
              <a:off x="4476448"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76</a:t>
              </a:r>
            </a:p>
          </p:txBody>
        </p:sp>
        <p:sp>
          <p:nvSpPr>
            <p:cNvPr id="39" name="TextBox 40">
              <a:extLst>
                <a:ext uri="{FF2B5EF4-FFF2-40B4-BE49-F238E27FC236}">
                  <a16:creationId xmlns:a16="http://schemas.microsoft.com/office/drawing/2014/main" id="{6899F01C-90C4-F4F6-0C18-3BECC0F14A54}"/>
                </a:ext>
              </a:extLst>
            </p:cNvPr>
            <p:cNvSpPr txBox="1"/>
            <p:nvPr/>
          </p:nvSpPr>
          <p:spPr>
            <a:xfrm>
              <a:off x="5082364"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80</a:t>
              </a:r>
            </a:p>
          </p:txBody>
        </p:sp>
        <p:sp>
          <p:nvSpPr>
            <p:cNvPr id="40" name="TextBox 41">
              <a:extLst>
                <a:ext uri="{FF2B5EF4-FFF2-40B4-BE49-F238E27FC236}">
                  <a16:creationId xmlns:a16="http://schemas.microsoft.com/office/drawing/2014/main" id="{9E7BE45F-85E9-ABD0-F078-A318D9235542}"/>
                </a:ext>
              </a:extLst>
            </p:cNvPr>
            <p:cNvSpPr txBox="1"/>
            <p:nvPr/>
          </p:nvSpPr>
          <p:spPr>
            <a:xfrm>
              <a:off x="1121414" y="5635816"/>
              <a:ext cx="430032" cy="26161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N =</a:t>
              </a:r>
            </a:p>
          </p:txBody>
        </p:sp>
        <p:sp>
          <p:nvSpPr>
            <p:cNvPr id="41" name="TextBox 42">
              <a:extLst>
                <a:ext uri="{FF2B5EF4-FFF2-40B4-BE49-F238E27FC236}">
                  <a16:creationId xmlns:a16="http://schemas.microsoft.com/office/drawing/2014/main" id="{55DA92A0-9B39-A200-DA16-5600859D9EE0}"/>
                </a:ext>
              </a:extLst>
            </p:cNvPr>
            <p:cNvSpPr txBox="1"/>
            <p:nvPr/>
          </p:nvSpPr>
          <p:spPr>
            <a:xfrm>
              <a:off x="1749822"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62</a:t>
              </a:r>
            </a:p>
          </p:txBody>
        </p:sp>
        <p:sp>
          <p:nvSpPr>
            <p:cNvPr id="42" name="TextBox 43">
              <a:extLst>
                <a:ext uri="{FF2B5EF4-FFF2-40B4-BE49-F238E27FC236}">
                  <a16:creationId xmlns:a16="http://schemas.microsoft.com/office/drawing/2014/main" id="{AE36409F-EF31-C7D7-08D5-82F99511AE65}"/>
                </a:ext>
              </a:extLst>
            </p:cNvPr>
            <p:cNvSpPr txBox="1"/>
            <p:nvPr/>
          </p:nvSpPr>
          <p:spPr>
            <a:xfrm>
              <a:off x="2355738"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67</a:t>
              </a:r>
            </a:p>
          </p:txBody>
        </p:sp>
        <p:sp>
          <p:nvSpPr>
            <p:cNvPr id="43" name="TextBox 44">
              <a:extLst>
                <a:ext uri="{FF2B5EF4-FFF2-40B4-BE49-F238E27FC236}">
                  <a16:creationId xmlns:a16="http://schemas.microsoft.com/office/drawing/2014/main" id="{37084C6E-A525-7B07-3587-8D061BA7B19F}"/>
                </a:ext>
              </a:extLst>
            </p:cNvPr>
            <p:cNvSpPr txBox="1"/>
            <p:nvPr/>
          </p:nvSpPr>
          <p:spPr>
            <a:xfrm>
              <a:off x="2961655"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67</a:t>
              </a:r>
            </a:p>
          </p:txBody>
        </p:sp>
        <p:sp>
          <p:nvSpPr>
            <p:cNvPr id="44" name="TextBox 45">
              <a:extLst>
                <a:ext uri="{FF2B5EF4-FFF2-40B4-BE49-F238E27FC236}">
                  <a16:creationId xmlns:a16="http://schemas.microsoft.com/office/drawing/2014/main" id="{7D4C4445-57F5-B5F2-0ECD-10A5C15AC668}"/>
                </a:ext>
              </a:extLst>
            </p:cNvPr>
            <p:cNvSpPr txBox="1"/>
            <p:nvPr/>
          </p:nvSpPr>
          <p:spPr>
            <a:xfrm>
              <a:off x="3567572"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70</a:t>
              </a:r>
            </a:p>
          </p:txBody>
        </p:sp>
        <p:sp>
          <p:nvSpPr>
            <p:cNvPr id="45" name="TextBox 46">
              <a:extLst>
                <a:ext uri="{FF2B5EF4-FFF2-40B4-BE49-F238E27FC236}">
                  <a16:creationId xmlns:a16="http://schemas.microsoft.com/office/drawing/2014/main" id="{25D2AB4A-C13C-2BE9-9529-767B9A3E6049}"/>
                </a:ext>
              </a:extLst>
            </p:cNvPr>
            <p:cNvSpPr txBox="1"/>
            <p:nvPr/>
          </p:nvSpPr>
          <p:spPr>
            <a:xfrm>
              <a:off x="4173490"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75</a:t>
              </a:r>
            </a:p>
          </p:txBody>
        </p:sp>
        <p:sp>
          <p:nvSpPr>
            <p:cNvPr id="46" name="TextBox 47">
              <a:extLst>
                <a:ext uri="{FF2B5EF4-FFF2-40B4-BE49-F238E27FC236}">
                  <a16:creationId xmlns:a16="http://schemas.microsoft.com/office/drawing/2014/main" id="{46C29121-33B4-AD11-0D3F-A41A81F68C79}"/>
                </a:ext>
              </a:extLst>
            </p:cNvPr>
            <p:cNvSpPr txBox="1"/>
            <p:nvPr/>
          </p:nvSpPr>
          <p:spPr>
            <a:xfrm>
              <a:off x="4779406"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78</a:t>
              </a:r>
            </a:p>
          </p:txBody>
        </p:sp>
        <p:grpSp>
          <p:nvGrpSpPr>
            <p:cNvPr id="47" name="Group 30">
              <a:extLst>
                <a:ext uri="{FF2B5EF4-FFF2-40B4-BE49-F238E27FC236}">
                  <a16:creationId xmlns:a16="http://schemas.microsoft.com/office/drawing/2014/main" id="{300B6BED-7556-3DC4-E93D-4606A249A662}"/>
                </a:ext>
              </a:extLst>
            </p:cNvPr>
            <p:cNvGrpSpPr/>
            <p:nvPr/>
          </p:nvGrpSpPr>
          <p:grpSpPr>
            <a:xfrm>
              <a:off x="4732263" y="2879228"/>
              <a:ext cx="1054136" cy="2342052"/>
              <a:chOff x="4235555" y="2879228"/>
              <a:chExt cx="1054136" cy="2342052"/>
            </a:xfrm>
          </p:grpSpPr>
          <p:sp>
            <p:nvSpPr>
              <p:cNvPr id="53" name="TextBox 32">
                <a:extLst>
                  <a:ext uri="{FF2B5EF4-FFF2-40B4-BE49-F238E27FC236}">
                    <a16:creationId xmlns:a16="http://schemas.microsoft.com/office/drawing/2014/main" id="{AEDC4A00-8FE8-2121-201B-C58178F41E58}"/>
                  </a:ext>
                </a:extLst>
              </p:cNvPr>
              <p:cNvSpPr txBox="1"/>
              <p:nvPr/>
            </p:nvSpPr>
            <p:spPr>
              <a:xfrm>
                <a:off x="4235555" y="4882725"/>
                <a:ext cx="1054136" cy="33855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ED6C4E"/>
                    </a:solidFill>
                    <a:effectLst/>
                    <a:uLnTx/>
                    <a:uFillTx/>
                    <a:latin typeface="Arial" panose="020B0604020202020204" pitchFamily="34" charset="0"/>
                    <a:ea typeface="+mn-ea"/>
                    <a:cs typeface="Arial" panose="020B0604020202020204" pitchFamily="34" charset="0"/>
                  </a:rPr>
                  <a:t>Diagnose</a:t>
                </a:r>
              </a:p>
            </p:txBody>
          </p:sp>
          <p:cxnSp>
            <p:nvCxnSpPr>
              <p:cNvPr id="54" name="Straight Arrow Connector 33">
                <a:extLst>
                  <a:ext uri="{FF2B5EF4-FFF2-40B4-BE49-F238E27FC236}">
                    <a16:creationId xmlns:a16="http://schemas.microsoft.com/office/drawing/2014/main" id="{F3ACA7F5-BAA1-7213-DB03-D95E484BF321}"/>
                  </a:ext>
                </a:extLst>
              </p:cNvPr>
              <p:cNvCxnSpPr>
                <a:cxnSpLocks/>
              </p:cNvCxnSpPr>
              <p:nvPr/>
            </p:nvCxnSpPr>
            <p:spPr>
              <a:xfrm flipH="1" flipV="1">
                <a:off x="4762623" y="2879228"/>
                <a:ext cx="1" cy="1967231"/>
              </a:xfrm>
              <a:prstGeom prst="straightConnector1">
                <a:avLst/>
              </a:prstGeom>
              <a:ln w="19050">
                <a:solidFill>
                  <a:schemeClr val="accent3"/>
                </a:solidFill>
                <a:prstDash val="solid"/>
                <a:round/>
                <a:headEnd type="none" w="med" len="sm"/>
                <a:tailEnd type="triangle" w="lg" len="med"/>
              </a:ln>
            </p:spPr>
            <p:style>
              <a:lnRef idx="1">
                <a:schemeClr val="dk1"/>
              </a:lnRef>
              <a:fillRef idx="0">
                <a:schemeClr val="dk1"/>
              </a:fillRef>
              <a:effectRef idx="0">
                <a:schemeClr val="dk1"/>
              </a:effectRef>
              <a:fontRef idx="minor">
                <a:schemeClr val="tx1"/>
              </a:fontRef>
            </p:style>
          </p:cxnSp>
        </p:grpSp>
        <p:grpSp>
          <p:nvGrpSpPr>
            <p:cNvPr id="48" name="Group 86">
              <a:extLst>
                <a:ext uri="{FF2B5EF4-FFF2-40B4-BE49-F238E27FC236}">
                  <a16:creationId xmlns:a16="http://schemas.microsoft.com/office/drawing/2014/main" id="{EFB24AFB-4232-2946-5F2C-724328E7D321}"/>
                </a:ext>
              </a:extLst>
            </p:cNvPr>
            <p:cNvGrpSpPr/>
            <p:nvPr/>
          </p:nvGrpSpPr>
          <p:grpSpPr>
            <a:xfrm>
              <a:off x="1607525" y="3139301"/>
              <a:ext cx="1161440" cy="1284498"/>
              <a:chOff x="2020393" y="2969356"/>
              <a:chExt cx="1161440" cy="1284498"/>
            </a:xfrm>
          </p:grpSpPr>
          <p:sp>
            <p:nvSpPr>
              <p:cNvPr id="51" name="TextBox 87">
                <a:extLst>
                  <a:ext uri="{FF2B5EF4-FFF2-40B4-BE49-F238E27FC236}">
                    <a16:creationId xmlns:a16="http://schemas.microsoft.com/office/drawing/2014/main" id="{DA864CBC-B596-2C64-DA3D-F8E757715D63}"/>
                  </a:ext>
                </a:extLst>
              </p:cNvPr>
              <p:cNvSpPr txBox="1"/>
              <p:nvPr/>
            </p:nvSpPr>
            <p:spPr>
              <a:xfrm>
                <a:off x="2020393" y="3530579"/>
                <a:ext cx="1161440" cy="723275"/>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err="1">
                    <a:ln>
                      <a:noFill/>
                    </a:ln>
                    <a:solidFill>
                      <a:srgbClr val="2198DD"/>
                    </a:solidFill>
                    <a:effectLst/>
                    <a:uLnTx/>
                    <a:uFillTx/>
                    <a:latin typeface="Arial" panose="020B0604020202020204" pitchFamily="34" charset="0"/>
                    <a:ea typeface="+mn-ea"/>
                    <a:cs typeface="Arial" panose="020B0604020202020204" pitchFamily="34" charset="0"/>
                  </a:rPr>
                  <a:t>Beginn</a:t>
                </a:r>
                <a:r>
                  <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rPr>
                  <a:t> des C-</a:t>
                </a:r>
                <a:r>
                  <a:rPr kumimoji="0" lang="en-US" sz="975" b="0" i="0" u="none" strike="noStrike" kern="1200" cap="none" spc="0" normalizeH="0" baseline="0" noProof="0" err="1">
                    <a:ln>
                      <a:noFill/>
                    </a:ln>
                    <a:solidFill>
                      <a:srgbClr val="2198DD"/>
                    </a:solidFill>
                    <a:effectLst/>
                    <a:uLnTx/>
                    <a:uFillTx/>
                    <a:latin typeface="Arial" panose="020B0604020202020204" pitchFamily="34" charset="0"/>
                    <a:ea typeface="+mn-ea"/>
                    <a:cs typeface="Arial" panose="020B0604020202020204" pitchFamily="34" charset="0"/>
                  </a:rPr>
                  <a:t>Peptid</a:t>
                </a:r>
                <a:r>
                  <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rPr>
                  <a:t>-</a:t>
                </a:r>
                <a:r>
                  <a:rPr kumimoji="0" lang="en-US" sz="975" b="0" i="0" u="none" strike="noStrike" kern="1200" cap="none" spc="0" normalizeH="0" baseline="0" noProof="0" err="1">
                    <a:ln>
                      <a:noFill/>
                    </a:ln>
                    <a:solidFill>
                      <a:srgbClr val="2198DD"/>
                    </a:solidFill>
                    <a:effectLst/>
                    <a:uLnTx/>
                    <a:uFillTx/>
                    <a:latin typeface="Arial" panose="020B0604020202020204" pitchFamily="34" charset="0"/>
                    <a:ea typeface="+mn-ea"/>
                    <a:cs typeface="Arial" panose="020B0604020202020204" pitchFamily="34" charset="0"/>
                  </a:rPr>
                  <a:t>Rückgangs</a:t>
                </a:r>
                <a:endPar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endParaRPr>
              </a:p>
            </p:txBody>
          </p:sp>
          <p:cxnSp>
            <p:nvCxnSpPr>
              <p:cNvPr id="52" name="Straight Arrow Connector 88">
                <a:extLst>
                  <a:ext uri="{FF2B5EF4-FFF2-40B4-BE49-F238E27FC236}">
                    <a16:creationId xmlns:a16="http://schemas.microsoft.com/office/drawing/2014/main" id="{B3E6ECF3-2807-B35C-26A5-715E65AA151B}"/>
                  </a:ext>
                </a:extLst>
              </p:cNvPr>
              <p:cNvCxnSpPr>
                <a:cxnSpLocks/>
                <a:stCxn id="51" idx="0"/>
              </p:cNvCxnSpPr>
              <p:nvPr/>
            </p:nvCxnSpPr>
            <p:spPr>
              <a:xfrm flipH="1" flipV="1">
                <a:off x="2228872" y="2969356"/>
                <a:ext cx="372241" cy="561224"/>
              </a:xfrm>
              <a:prstGeom prst="straightConnector1">
                <a:avLst/>
              </a:prstGeom>
              <a:ln w="19050">
                <a:solidFill>
                  <a:srgbClr val="2198DD"/>
                </a:solidFill>
                <a:prstDash val="solid"/>
                <a:round/>
                <a:headEnd type="none" w="med" len="sm"/>
                <a:tailEnd type="triangle" w="lg" len="med"/>
              </a:ln>
            </p:spPr>
            <p:style>
              <a:lnRef idx="1">
                <a:schemeClr val="dk1"/>
              </a:lnRef>
              <a:fillRef idx="0">
                <a:schemeClr val="dk1"/>
              </a:fillRef>
              <a:effectRef idx="0">
                <a:schemeClr val="dk1"/>
              </a:effectRef>
              <a:fontRef idx="minor">
                <a:schemeClr val="tx1"/>
              </a:fontRef>
            </p:style>
          </p:cxnSp>
        </p:grpSp>
        <p:sp>
          <p:nvSpPr>
            <p:cNvPr id="49" name="Freeform 10">
              <a:extLst>
                <a:ext uri="{FF2B5EF4-FFF2-40B4-BE49-F238E27FC236}">
                  <a16:creationId xmlns:a16="http://schemas.microsoft.com/office/drawing/2014/main" id="{9B808BF6-9A28-AFC3-D702-C5B6C43167EA}"/>
                </a:ext>
              </a:extLst>
            </p:cNvPr>
            <p:cNvSpPr/>
            <p:nvPr/>
          </p:nvSpPr>
          <p:spPr>
            <a:xfrm>
              <a:off x="1649811" y="2824912"/>
              <a:ext cx="3642036" cy="284048"/>
            </a:xfrm>
            <a:custGeom>
              <a:avLst/>
              <a:gdLst>
                <a:gd name="connsiteX0" fmla="*/ 0 w 3642036"/>
                <a:gd name="connsiteY0" fmla="*/ 284048 h 284048"/>
                <a:gd name="connsiteX1" fmla="*/ 455255 w 3642036"/>
                <a:gd name="connsiteY1" fmla="*/ 284048 h 284048"/>
                <a:gd name="connsiteX2" fmla="*/ 673154 w 3642036"/>
                <a:gd name="connsiteY2" fmla="*/ 284048 h 284048"/>
                <a:gd name="connsiteX3" fmla="*/ 992221 w 3642036"/>
                <a:gd name="connsiteY3" fmla="*/ 264593 h 284048"/>
                <a:gd name="connsiteX4" fmla="*/ 1249032 w 3642036"/>
                <a:gd name="connsiteY4" fmla="*/ 245137 h 284048"/>
                <a:gd name="connsiteX5" fmla="*/ 1533079 w 3642036"/>
                <a:gd name="connsiteY5" fmla="*/ 241246 h 284048"/>
                <a:gd name="connsiteX6" fmla="*/ 1863820 w 3642036"/>
                <a:gd name="connsiteY6" fmla="*/ 233464 h 284048"/>
                <a:gd name="connsiteX7" fmla="*/ 2035026 w 3642036"/>
                <a:gd name="connsiteY7" fmla="*/ 229573 h 284048"/>
                <a:gd name="connsiteX8" fmla="*/ 2412460 w 3642036"/>
                <a:gd name="connsiteY8" fmla="*/ 186771 h 284048"/>
                <a:gd name="connsiteX9" fmla="*/ 2719854 w 3642036"/>
                <a:gd name="connsiteY9" fmla="*/ 167316 h 284048"/>
                <a:gd name="connsiteX10" fmla="*/ 3073940 w 3642036"/>
                <a:gd name="connsiteY10" fmla="*/ 73931 h 284048"/>
                <a:gd name="connsiteX11" fmla="*/ 3338533 w 3642036"/>
                <a:gd name="connsiteY11" fmla="*/ 11674 h 284048"/>
                <a:gd name="connsiteX12" fmla="*/ 3638145 w 3642036"/>
                <a:gd name="connsiteY12" fmla="*/ 0 h 284048"/>
                <a:gd name="connsiteX13" fmla="*/ 3638145 w 3642036"/>
                <a:gd name="connsiteY13" fmla="*/ 0 h 284048"/>
                <a:gd name="connsiteX14" fmla="*/ 3642036 w 3642036"/>
                <a:gd name="connsiteY14" fmla="*/ 0 h 284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42036" h="284048">
                  <a:moveTo>
                    <a:pt x="0" y="284048"/>
                  </a:moveTo>
                  <a:lnTo>
                    <a:pt x="455255" y="284048"/>
                  </a:lnTo>
                  <a:lnTo>
                    <a:pt x="673154" y="284048"/>
                  </a:lnTo>
                  <a:lnTo>
                    <a:pt x="992221" y="264593"/>
                  </a:lnTo>
                  <a:lnTo>
                    <a:pt x="1249032" y="245137"/>
                  </a:lnTo>
                  <a:lnTo>
                    <a:pt x="1533079" y="241246"/>
                  </a:lnTo>
                  <a:lnTo>
                    <a:pt x="1863820" y="233464"/>
                  </a:lnTo>
                  <a:lnTo>
                    <a:pt x="2035026" y="229573"/>
                  </a:lnTo>
                  <a:lnTo>
                    <a:pt x="2412460" y="186771"/>
                  </a:lnTo>
                  <a:lnTo>
                    <a:pt x="2719854" y="167316"/>
                  </a:lnTo>
                  <a:lnTo>
                    <a:pt x="3073940" y="73931"/>
                  </a:lnTo>
                  <a:lnTo>
                    <a:pt x="3338533" y="11674"/>
                  </a:lnTo>
                  <a:lnTo>
                    <a:pt x="3638145" y="0"/>
                  </a:lnTo>
                  <a:lnTo>
                    <a:pt x="3638145" y="0"/>
                  </a:lnTo>
                  <a:lnTo>
                    <a:pt x="3642036" y="0"/>
                  </a:lnTo>
                </a:path>
              </a:pathLst>
            </a:custGeom>
            <a:noFill/>
            <a:ln w="28575" cap="rn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50" name="TextBox 89">
              <a:extLst>
                <a:ext uri="{FF2B5EF4-FFF2-40B4-BE49-F238E27FC236}">
                  <a16:creationId xmlns:a16="http://schemas.microsoft.com/office/drawing/2014/main" id="{084E5C72-06A7-ED3C-0B4E-7B7968EA4AB5}"/>
                </a:ext>
              </a:extLst>
            </p:cNvPr>
            <p:cNvSpPr txBox="1"/>
            <p:nvPr/>
          </p:nvSpPr>
          <p:spPr>
            <a:xfrm>
              <a:off x="2161762" y="5910946"/>
              <a:ext cx="2580195" cy="32829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Zeit </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vor</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der Diagnose [</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Monate</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a:t>
              </a:r>
            </a:p>
          </p:txBody>
        </p:sp>
      </p:grpSp>
      <p:cxnSp>
        <p:nvCxnSpPr>
          <p:cNvPr id="57" name="Straight Connector 104">
            <a:extLst>
              <a:ext uri="{FF2B5EF4-FFF2-40B4-BE49-F238E27FC236}">
                <a16:creationId xmlns:a16="http://schemas.microsoft.com/office/drawing/2014/main" id="{7F71EF91-315A-5C57-F4C0-71C468E2B29E}"/>
              </a:ext>
            </a:extLst>
          </p:cNvPr>
          <p:cNvCxnSpPr>
            <a:cxnSpLocks/>
          </p:cNvCxnSpPr>
          <p:nvPr/>
        </p:nvCxnSpPr>
        <p:spPr>
          <a:xfrm flipV="1">
            <a:off x="4351859" y="1406837"/>
            <a:ext cx="0" cy="2943141"/>
          </a:xfrm>
          <a:prstGeom prst="line">
            <a:avLst/>
          </a:prstGeom>
        </p:spPr>
        <p:style>
          <a:lnRef idx="1">
            <a:schemeClr val="accent1"/>
          </a:lnRef>
          <a:fillRef idx="0">
            <a:schemeClr val="accent1"/>
          </a:fillRef>
          <a:effectRef idx="0">
            <a:schemeClr val="accent1"/>
          </a:effectRef>
          <a:fontRef idx="minor">
            <a:schemeClr val="tx1"/>
          </a:fontRef>
        </p:style>
      </p:cxnSp>
      <p:grpSp>
        <p:nvGrpSpPr>
          <p:cNvPr id="59" name="Group 100">
            <a:extLst>
              <a:ext uri="{FF2B5EF4-FFF2-40B4-BE49-F238E27FC236}">
                <a16:creationId xmlns:a16="http://schemas.microsoft.com/office/drawing/2014/main" id="{42CB885E-4C0C-7D73-7F01-00A421B92603}"/>
              </a:ext>
            </a:extLst>
          </p:cNvPr>
          <p:cNvGrpSpPr/>
          <p:nvPr/>
        </p:nvGrpSpPr>
        <p:grpSpPr>
          <a:xfrm>
            <a:off x="4679205" y="1291422"/>
            <a:ext cx="4245940" cy="3338001"/>
            <a:chOff x="6643041" y="1788572"/>
            <a:chExt cx="5661255" cy="4450669"/>
          </a:xfrm>
        </p:grpSpPr>
        <p:grpSp>
          <p:nvGrpSpPr>
            <p:cNvPr id="68" name="Group 50">
              <a:extLst>
                <a:ext uri="{FF2B5EF4-FFF2-40B4-BE49-F238E27FC236}">
                  <a16:creationId xmlns:a16="http://schemas.microsoft.com/office/drawing/2014/main" id="{4486D467-2DF2-E266-CE82-B00E9556CCFC}"/>
                </a:ext>
              </a:extLst>
            </p:cNvPr>
            <p:cNvGrpSpPr/>
            <p:nvPr/>
          </p:nvGrpSpPr>
          <p:grpSpPr>
            <a:xfrm>
              <a:off x="6643041" y="1788572"/>
              <a:ext cx="5661255" cy="4108855"/>
              <a:chOff x="6562864" y="1788572"/>
              <a:chExt cx="5661255" cy="4108855"/>
            </a:xfrm>
          </p:grpSpPr>
          <p:grpSp>
            <p:nvGrpSpPr>
              <p:cNvPr id="70" name="Group 51">
                <a:extLst>
                  <a:ext uri="{FF2B5EF4-FFF2-40B4-BE49-F238E27FC236}">
                    <a16:creationId xmlns:a16="http://schemas.microsoft.com/office/drawing/2014/main" id="{E0248D69-1562-3A68-9905-3EBB10A25226}"/>
                  </a:ext>
                </a:extLst>
              </p:cNvPr>
              <p:cNvGrpSpPr/>
              <p:nvPr/>
            </p:nvGrpSpPr>
            <p:grpSpPr>
              <a:xfrm>
                <a:off x="6562864" y="2261096"/>
                <a:ext cx="5661255" cy="3344379"/>
                <a:chOff x="980211" y="2261096"/>
                <a:chExt cx="5661255" cy="3344379"/>
              </a:xfrm>
            </p:grpSpPr>
            <p:graphicFrame>
              <p:nvGraphicFramePr>
                <p:cNvPr id="93" name="Chart 83">
                  <a:extLst>
                    <a:ext uri="{FF2B5EF4-FFF2-40B4-BE49-F238E27FC236}">
                      <a16:creationId xmlns:a16="http://schemas.microsoft.com/office/drawing/2014/main" id="{14E50B4C-1C5D-C7D9-E011-3761CA83FEA8}"/>
                    </a:ext>
                  </a:extLst>
                </p:cNvPr>
                <p:cNvGraphicFramePr/>
                <p:nvPr>
                  <p:extLst>
                    <p:ext uri="{D42A27DB-BD31-4B8C-83A1-F6EECF244321}">
                      <p14:modId xmlns:p14="http://schemas.microsoft.com/office/powerpoint/2010/main" val="1163482883"/>
                    </p:ext>
                  </p:extLst>
                </p:nvPr>
              </p:nvGraphicFramePr>
              <p:xfrm>
                <a:off x="1274847" y="2261096"/>
                <a:ext cx="5366619" cy="3344379"/>
              </p:xfrm>
              <a:graphic>
                <a:graphicData uri="http://schemas.openxmlformats.org/drawingml/2006/chart">
                  <c:chart xmlns:c="http://schemas.openxmlformats.org/drawingml/2006/chart" xmlns:r="http://schemas.openxmlformats.org/officeDocument/2006/relationships" r:id="rId4"/>
                </a:graphicData>
              </a:graphic>
            </p:graphicFrame>
            <p:sp>
              <p:nvSpPr>
                <p:cNvPr id="94" name="TextBox 84">
                  <a:extLst>
                    <a:ext uri="{FF2B5EF4-FFF2-40B4-BE49-F238E27FC236}">
                      <a16:creationId xmlns:a16="http://schemas.microsoft.com/office/drawing/2014/main" id="{40DD1889-43A2-4B6A-7162-6C327705653E}"/>
                    </a:ext>
                  </a:extLst>
                </p:cNvPr>
                <p:cNvSpPr txBox="1"/>
                <p:nvPr/>
              </p:nvSpPr>
              <p:spPr>
                <a:xfrm rot="16200000">
                  <a:off x="-19635" y="3728100"/>
                  <a:ext cx="2327988" cy="32829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Mittlere</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2-h </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Glukose</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[mg/dl]</a:t>
                  </a:r>
                </a:p>
              </p:txBody>
            </p:sp>
          </p:grpSp>
          <p:sp>
            <p:nvSpPr>
              <p:cNvPr id="71" name="TextBox 52">
                <a:extLst>
                  <a:ext uri="{FF2B5EF4-FFF2-40B4-BE49-F238E27FC236}">
                    <a16:creationId xmlns:a16="http://schemas.microsoft.com/office/drawing/2014/main" id="{0434698A-1C30-1356-E6FA-61BF62E2A12B}"/>
                  </a:ext>
                </a:extLst>
              </p:cNvPr>
              <p:cNvSpPr txBox="1"/>
              <p:nvPr/>
            </p:nvSpPr>
            <p:spPr>
              <a:xfrm>
                <a:off x="7614327" y="1788572"/>
                <a:ext cx="3131627" cy="35394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125" b="1" i="0" u="none" strike="noStrike" kern="1200" cap="none" spc="0" normalizeH="0" baseline="0" noProof="0">
                    <a:ln>
                      <a:noFill/>
                    </a:ln>
                    <a:solidFill>
                      <a:srgbClr val="004F72"/>
                    </a:solidFill>
                    <a:effectLst/>
                    <a:uLnTx/>
                    <a:uFillTx/>
                    <a:latin typeface="Arial" panose="020B0604020202020204" pitchFamily="34" charset="0"/>
                    <a:ea typeface="+mn-ea"/>
                    <a:cs typeface="Arial" panose="020B0604020202020204" pitchFamily="34" charset="0"/>
                  </a:rPr>
                  <a:t>2-h </a:t>
                </a:r>
                <a:r>
                  <a:rPr kumimoji="0" lang="en-US" sz="1125" b="1" i="0" u="none" strike="noStrike" kern="1200" cap="none" spc="0" normalizeH="0" baseline="0" noProof="0" err="1">
                    <a:ln>
                      <a:noFill/>
                    </a:ln>
                    <a:solidFill>
                      <a:srgbClr val="004F72"/>
                    </a:solidFill>
                    <a:effectLst/>
                    <a:uLnTx/>
                    <a:uFillTx/>
                    <a:latin typeface="Arial" panose="020B0604020202020204" pitchFamily="34" charset="0"/>
                    <a:ea typeface="+mn-ea"/>
                    <a:cs typeface="Arial" panose="020B0604020202020204" pitchFamily="34" charset="0"/>
                  </a:rPr>
                  <a:t>Plasmaglukose</a:t>
                </a:r>
                <a:r>
                  <a:rPr kumimoji="0" lang="en-US" sz="1125" b="1" i="0" u="none" strike="noStrike" kern="1200" cap="none" spc="0" normalizeH="0" baseline="0" noProof="0">
                    <a:ln>
                      <a:noFill/>
                    </a:ln>
                    <a:solidFill>
                      <a:srgbClr val="004F72"/>
                    </a:solidFill>
                    <a:effectLst/>
                    <a:uLnTx/>
                    <a:uFillTx/>
                    <a:latin typeface="Arial" panose="020B0604020202020204" pitchFamily="34" charset="0"/>
                    <a:ea typeface="+mn-ea"/>
                    <a:cs typeface="Arial" panose="020B0604020202020204" pitchFamily="34" charset="0"/>
                  </a:rPr>
                  <a:t> </a:t>
                </a:r>
                <a:r>
                  <a:rPr kumimoji="0" lang="en-US" sz="1125" b="1" i="0" u="none" strike="noStrike" kern="1200" cap="none" spc="0" normalizeH="0" baseline="0" noProof="0" err="1">
                    <a:ln>
                      <a:noFill/>
                    </a:ln>
                    <a:solidFill>
                      <a:srgbClr val="004F72"/>
                    </a:solidFill>
                    <a:effectLst/>
                    <a:uLnTx/>
                    <a:uFillTx/>
                    <a:latin typeface="Arial" panose="020B0604020202020204" pitchFamily="34" charset="0"/>
                    <a:ea typeface="+mn-ea"/>
                    <a:cs typeface="Arial" panose="020B0604020202020204" pitchFamily="34" charset="0"/>
                  </a:rPr>
                  <a:t>nach</a:t>
                </a:r>
                <a:r>
                  <a:rPr kumimoji="0" lang="en-US" sz="1125" b="1" i="0" u="none" strike="noStrike" kern="1200" cap="none" spc="0" normalizeH="0" baseline="0" noProof="0">
                    <a:ln>
                      <a:noFill/>
                    </a:ln>
                    <a:solidFill>
                      <a:srgbClr val="004F72"/>
                    </a:solidFill>
                    <a:effectLst/>
                    <a:uLnTx/>
                    <a:uFillTx/>
                    <a:latin typeface="Arial" panose="020B0604020202020204" pitchFamily="34" charset="0"/>
                    <a:ea typeface="+mn-ea"/>
                    <a:cs typeface="Arial" panose="020B0604020202020204" pitchFamily="34" charset="0"/>
                  </a:rPr>
                  <a:t> OGTT</a:t>
                </a:r>
              </a:p>
            </p:txBody>
          </p:sp>
          <p:grpSp>
            <p:nvGrpSpPr>
              <p:cNvPr id="72" name="Group 53">
                <a:extLst>
                  <a:ext uri="{FF2B5EF4-FFF2-40B4-BE49-F238E27FC236}">
                    <a16:creationId xmlns:a16="http://schemas.microsoft.com/office/drawing/2014/main" id="{3702CED1-E106-24CC-585F-DAFC2B9E7EEC}"/>
                  </a:ext>
                </a:extLst>
              </p:cNvPr>
              <p:cNvGrpSpPr/>
              <p:nvPr/>
            </p:nvGrpSpPr>
            <p:grpSpPr>
              <a:xfrm>
                <a:off x="7437872" y="5313087"/>
                <a:ext cx="4028729" cy="323165"/>
                <a:chOff x="1490085" y="5498620"/>
                <a:chExt cx="4028729" cy="323165"/>
              </a:xfrm>
            </p:grpSpPr>
            <p:sp>
              <p:nvSpPr>
                <p:cNvPr id="88" name="TextBox 76">
                  <a:extLst>
                    <a:ext uri="{FF2B5EF4-FFF2-40B4-BE49-F238E27FC236}">
                      <a16:creationId xmlns:a16="http://schemas.microsoft.com/office/drawing/2014/main" id="{99EA2DB4-89FB-C998-D7D3-C45630D38546}"/>
                    </a:ext>
                  </a:extLst>
                </p:cNvPr>
                <p:cNvSpPr txBox="1"/>
                <p:nvPr/>
              </p:nvSpPr>
              <p:spPr>
                <a:xfrm>
                  <a:off x="1490085" y="5498620"/>
                  <a:ext cx="485603" cy="323164"/>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-24</a:t>
                  </a:r>
                </a:p>
              </p:txBody>
            </p:sp>
            <p:sp>
              <p:nvSpPr>
                <p:cNvPr id="89" name="TextBox 77">
                  <a:extLst>
                    <a:ext uri="{FF2B5EF4-FFF2-40B4-BE49-F238E27FC236}">
                      <a16:creationId xmlns:a16="http://schemas.microsoft.com/office/drawing/2014/main" id="{209B3381-FFAB-8501-5088-18410CBCCD2A}"/>
                    </a:ext>
                  </a:extLst>
                </p:cNvPr>
                <p:cNvSpPr txBox="1"/>
                <p:nvPr/>
              </p:nvSpPr>
              <p:spPr>
                <a:xfrm>
                  <a:off x="2388896" y="5498620"/>
                  <a:ext cx="485603"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-18</a:t>
                  </a:r>
                </a:p>
              </p:txBody>
            </p:sp>
            <p:sp>
              <p:nvSpPr>
                <p:cNvPr id="90" name="TextBox 78">
                  <a:extLst>
                    <a:ext uri="{FF2B5EF4-FFF2-40B4-BE49-F238E27FC236}">
                      <a16:creationId xmlns:a16="http://schemas.microsoft.com/office/drawing/2014/main" id="{39CD94B1-A33C-6EED-3F68-4792E324B878}"/>
                    </a:ext>
                  </a:extLst>
                </p:cNvPr>
                <p:cNvSpPr txBox="1"/>
                <p:nvPr/>
              </p:nvSpPr>
              <p:spPr>
                <a:xfrm>
                  <a:off x="3299782" y="5498620"/>
                  <a:ext cx="485603"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-12</a:t>
                  </a:r>
                </a:p>
              </p:txBody>
            </p:sp>
            <p:sp>
              <p:nvSpPr>
                <p:cNvPr id="91" name="TextBox 79">
                  <a:extLst>
                    <a:ext uri="{FF2B5EF4-FFF2-40B4-BE49-F238E27FC236}">
                      <a16:creationId xmlns:a16="http://schemas.microsoft.com/office/drawing/2014/main" id="{15F869BC-BCBB-207B-7E16-11978588C1BD}"/>
                    </a:ext>
                  </a:extLst>
                </p:cNvPr>
                <p:cNvSpPr txBox="1"/>
                <p:nvPr/>
              </p:nvSpPr>
              <p:spPr>
                <a:xfrm>
                  <a:off x="4245675" y="5498620"/>
                  <a:ext cx="393699"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a:t>
                  </a:r>
                </a:p>
              </p:txBody>
            </p:sp>
            <p:sp>
              <p:nvSpPr>
                <p:cNvPr id="92" name="TextBox 82">
                  <a:extLst>
                    <a:ext uri="{FF2B5EF4-FFF2-40B4-BE49-F238E27FC236}">
                      <a16:creationId xmlns:a16="http://schemas.microsoft.com/office/drawing/2014/main" id="{CE9AC68D-476F-FDCF-75A7-C22F2C142AE7}"/>
                    </a:ext>
                  </a:extLst>
                </p:cNvPr>
                <p:cNvSpPr txBox="1"/>
                <p:nvPr/>
              </p:nvSpPr>
              <p:spPr>
                <a:xfrm>
                  <a:off x="5180686" y="5498620"/>
                  <a:ext cx="338128"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0</a:t>
                  </a:r>
                </a:p>
              </p:txBody>
            </p:sp>
          </p:grpSp>
          <p:grpSp>
            <p:nvGrpSpPr>
              <p:cNvPr id="73" name="Group 54">
                <a:extLst>
                  <a:ext uri="{FF2B5EF4-FFF2-40B4-BE49-F238E27FC236}">
                    <a16:creationId xmlns:a16="http://schemas.microsoft.com/office/drawing/2014/main" id="{A416FEBC-5A04-2873-8B32-81E580E5E0D8}"/>
                  </a:ext>
                </a:extLst>
              </p:cNvPr>
              <p:cNvGrpSpPr/>
              <p:nvPr/>
            </p:nvGrpSpPr>
            <p:grpSpPr>
              <a:xfrm>
                <a:off x="7162541" y="5635816"/>
                <a:ext cx="4287946" cy="261611"/>
                <a:chOff x="1215224" y="5635816"/>
                <a:chExt cx="4287946" cy="261611"/>
              </a:xfrm>
            </p:grpSpPr>
            <p:sp>
              <p:nvSpPr>
                <p:cNvPr id="74" name="TextBox 62">
                  <a:extLst>
                    <a:ext uri="{FF2B5EF4-FFF2-40B4-BE49-F238E27FC236}">
                      <a16:creationId xmlns:a16="http://schemas.microsoft.com/office/drawing/2014/main" id="{C4A8CF2F-9F68-58F5-6FAC-609D70906340}"/>
                    </a:ext>
                  </a:extLst>
                </p:cNvPr>
                <p:cNvSpPr txBox="1"/>
                <p:nvPr/>
              </p:nvSpPr>
              <p:spPr>
                <a:xfrm>
                  <a:off x="1517031"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60</a:t>
                  </a:r>
                </a:p>
              </p:txBody>
            </p:sp>
            <p:sp>
              <p:nvSpPr>
                <p:cNvPr id="75" name="TextBox 63">
                  <a:extLst>
                    <a:ext uri="{FF2B5EF4-FFF2-40B4-BE49-F238E27FC236}">
                      <a16:creationId xmlns:a16="http://schemas.microsoft.com/office/drawing/2014/main" id="{8C26D34D-39A6-84AB-D918-34FD4543CA07}"/>
                    </a:ext>
                  </a:extLst>
                </p:cNvPr>
                <p:cNvSpPr txBox="1"/>
                <p:nvPr/>
              </p:nvSpPr>
              <p:spPr>
                <a:xfrm>
                  <a:off x="2118977"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62</a:t>
                  </a:r>
                </a:p>
              </p:txBody>
            </p:sp>
            <p:sp>
              <p:nvSpPr>
                <p:cNvPr id="76" name="TextBox 64">
                  <a:extLst>
                    <a:ext uri="{FF2B5EF4-FFF2-40B4-BE49-F238E27FC236}">
                      <a16:creationId xmlns:a16="http://schemas.microsoft.com/office/drawing/2014/main" id="{BAE955A2-80DF-7D5E-7458-F818A8D35633}"/>
                    </a:ext>
                  </a:extLst>
                </p:cNvPr>
                <p:cNvSpPr txBox="1"/>
                <p:nvPr/>
              </p:nvSpPr>
              <p:spPr>
                <a:xfrm>
                  <a:off x="2720922"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66</a:t>
                  </a:r>
                </a:p>
              </p:txBody>
            </p:sp>
            <p:sp>
              <p:nvSpPr>
                <p:cNvPr id="77" name="TextBox 65">
                  <a:extLst>
                    <a:ext uri="{FF2B5EF4-FFF2-40B4-BE49-F238E27FC236}">
                      <a16:creationId xmlns:a16="http://schemas.microsoft.com/office/drawing/2014/main" id="{D184B4F8-0DAB-D18F-0BDE-8A2D3E76C1E4}"/>
                    </a:ext>
                  </a:extLst>
                </p:cNvPr>
                <p:cNvSpPr txBox="1"/>
                <p:nvPr/>
              </p:nvSpPr>
              <p:spPr>
                <a:xfrm>
                  <a:off x="3322869"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68</a:t>
                  </a:r>
                </a:p>
              </p:txBody>
            </p:sp>
            <p:sp>
              <p:nvSpPr>
                <p:cNvPr id="78" name="TextBox 66">
                  <a:extLst>
                    <a:ext uri="{FF2B5EF4-FFF2-40B4-BE49-F238E27FC236}">
                      <a16:creationId xmlns:a16="http://schemas.microsoft.com/office/drawing/2014/main" id="{48F6C65F-AEE9-F142-E61D-83FEFFD6A649}"/>
                    </a:ext>
                  </a:extLst>
                </p:cNvPr>
                <p:cNvSpPr txBox="1"/>
                <p:nvPr/>
              </p:nvSpPr>
              <p:spPr>
                <a:xfrm>
                  <a:off x="3924816"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71</a:t>
                  </a:r>
                </a:p>
              </p:txBody>
            </p:sp>
            <p:sp>
              <p:nvSpPr>
                <p:cNvPr id="79" name="TextBox 67">
                  <a:extLst>
                    <a:ext uri="{FF2B5EF4-FFF2-40B4-BE49-F238E27FC236}">
                      <a16:creationId xmlns:a16="http://schemas.microsoft.com/office/drawing/2014/main" id="{668D5734-7030-ED31-4A9C-613825FD1688}"/>
                    </a:ext>
                  </a:extLst>
                </p:cNvPr>
                <p:cNvSpPr txBox="1"/>
                <p:nvPr/>
              </p:nvSpPr>
              <p:spPr>
                <a:xfrm>
                  <a:off x="4526761"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76</a:t>
                  </a:r>
                </a:p>
              </p:txBody>
            </p:sp>
            <p:sp>
              <p:nvSpPr>
                <p:cNvPr id="80" name="TextBox 68">
                  <a:extLst>
                    <a:ext uri="{FF2B5EF4-FFF2-40B4-BE49-F238E27FC236}">
                      <a16:creationId xmlns:a16="http://schemas.microsoft.com/office/drawing/2014/main" id="{C286202C-B3C7-5E55-4ADE-1E7BD0BB47A8}"/>
                    </a:ext>
                  </a:extLst>
                </p:cNvPr>
                <p:cNvSpPr txBox="1"/>
                <p:nvPr/>
              </p:nvSpPr>
              <p:spPr>
                <a:xfrm>
                  <a:off x="5128707"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80</a:t>
                  </a:r>
                </a:p>
              </p:txBody>
            </p:sp>
            <p:sp>
              <p:nvSpPr>
                <p:cNvPr id="81" name="TextBox 69">
                  <a:extLst>
                    <a:ext uri="{FF2B5EF4-FFF2-40B4-BE49-F238E27FC236}">
                      <a16:creationId xmlns:a16="http://schemas.microsoft.com/office/drawing/2014/main" id="{221F99B7-5872-6B96-9899-19724A5F48A3}"/>
                    </a:ext>
                  </a:extLst>
                </p:cNvPr>
                <p:cNvSpPr txBox="1"/>
                <p:nvPr/>
              </p:nvSpPr>
              <p:spPr>
                <a:xfrm>
                  <a:off x="1215224" y="5635816"/>
                  <a:ext cx="430032" cy="26161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N =</a:t>
                  </a:r>
                </a:p>
              </p:txBody>
            </p:sp>
            <p:sp>
              <p:nvSpPr>
                <p:cNvPr id="82" name="TextBox 70">
                  <a:extLst>
                    <a:ext uri="{FF2B5EF4-FFF2-40B4-BE49-F238E27FC236}">
                      <a16:creationId xmlns:a16="http://schemas.microsoft.com/office/drawing/2014/main" id="{1417B351-92E4-62B4-267B-6A464F8BAD7D}"/>
                    </a:ext>
                  </a:extLst>
                </p:cNvPr>
                <p:cNvSpPr txBox="1"/>
                <p:nvPr/>
              </p:nvSpPr>
              <p:spPr>
                <a:xfrm>
                  <a:off x="1818004"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61</a:t>
                  </a:r>
                </a:p>
              </p:txBody>
            </p:sp>
            <p:sp>
              <p:nvSpPr>
                <p:cNvPr id="83" name="TextBox 71">
                  <a:extLst>
                    <a:ext uri="{FF2B5EF4-FFF2-40B4-BE49-F238E27FC236}">
                      <a16:creationId xmlns:a16="http://schemas.microsoft.com/office/drawing/2014/main" id="{DECCB5BD-F2BD-FB19-0C5E-35879CA33C3E}"/>
                    </a:ext>
                  </a:extLst>
                </p:cNvPr>
                <p:cNvSpPr txBox="1"/>
                <p:nvPr/>
              </p:nvSpPr>
              <p:spPr>
                <a:xfrm>
                  <a:off x="2419950"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66</a:t>
                  </a:r>
                </a:p>
              </p:txBody>
            </p:sp>
            <p:sp>
              <p:nvSpPr>
                <p:cNvPr id="84" name="TextBox 72">
                  <a:extLst>
                    <a:ext uri="{FF2B5EF4-FFF2-40B4-BE49-F238E27FC236}">
                      <a16:creationId xmlns:a16="http://schemas.microsoft.com/office/drawing/2014/main" id="{BB1B07E9-6BCD-9D77-62A9-86F875B033D6}"/>
                    </a:ext>
                  </a:extLst>
                </p:cNvPr>
                <p:cNvSpPr txBox="1"/>
                <p:nvPr/>
              </p:nvSpPr>
              <p:spPr>
                <a:xfrm>
                  <a:off x="3021896"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66</a:t>
                  </a:r>
                </a:p>
              </p:txBody>
            </p:sp>
            <p:sp>
              <p:nvSpPr>
                <p:cNvPr id="85" name="TextBox 73">
                  <a:extLst>
                    <a:ext uri="{FF2B5EF4-FFF2-40B4-BE49-F238E27FC236}">
                      <a16:creationId xmlns:a16="http://schemas.microsoft.com/office/drawing/2014/main" id="{571C8970-DB2F-9E2A-14A1-637060C52B4B}"/>
                    </a:ext>
                  </a:extLst>
                </p:cNvPr>
                <p:cNvSpPr txBox="1"/>
                <p:nvPr/>
              </p:nvSpPr>
              <p:spPr>
                <a:xfrm>
                  <a:off x="3623842"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69</a:t>
                  </a:r>
                </a:p>
              </p:txBody>
            </p:sp>
            <p:sp>
              <p:nvSpPr>
                <p:cNvPr id="86" name="TextBox 74">
                  <a:extLst>
                    <a:ext uri="{FF2B5EF4-FFF2-40B4-BE49-F238E27FC236}">
                      <a16:creationId xmlns:a16="http://schemas.microsoft.com/office/drawing/2014/main" id="{E09C379B-D85F-176E-7F36-A509B9B215CF}"/>
                    </a:ext>
                  </a:extLst>
                </p:cNvPr>
                <p:cNvSpPr txBox="1"/>
                <p:nvPr/>
              </p:nvSpPr>
              <p:spPr>
                <a:xfrm>
                  <a:off x="4225788"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75</a:t>
                  </a:r>
                </a:p>
              </p:txBody>
            </p:sp>
            <p:sp>
              <p:nvSpPr>
                <p:cNvPr id="87" name="TextBox 75">
                  <a:extLst>
                    <a:ext uri="{FF2B5EF4-FFF2-40B4-BE49-F238E27FC236}">
                      <a16:creationId xmlns:a16="http://schemas.microsoft.com/office/drawing/2014/main" id="{76180F92-4B3F-296C-512F-D2F64BBC5290}"/>
                    </a:ext>
                  </a:extLst>
                </p:cNvPr>
                <p:cNvSpPr txBox="1"/>
                <p:nvPr/>
              </p:nvSpPr>
              <p:spPr>
                <a:xfrm>
                  <a:off x="4827734"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78</a:t>
                  </a:r>
                </a:p>
              </p:txBody>
            </p:sp>
          </p:grpSp>
        </p:grpSp>
        <p:sp>
          <p:nvSpPr>
            <p:cNvPr id="69" name="TextBox 90">
              <a:extLst>
                <a:ext uri="{FF2B5EF4-FFF2-40B4-BE49-F238E27FC236}">
                  <a16:creationId xmlns:a16="http://schemas.microsoft.com/office/drawing/2014/main" id="{8182A9FC-205B-8E69-C810-A1D019DB46D5}"/>
                </a:ext>
              </a:extLst>
            </p:cNvPr>
            <p:cNvSpPr txBox="1"/>
            <p:nvPr/>
          </p:nvSpPr>
          <p:spPr>
            <a:xfrm>
              <a:off x="8276359" y="5910946"/>
              <a:ext cx="2580195" cy="32829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Zeit </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vor</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der Diagnose [</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Monate</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a:t>
              </a:r>
            </a:p>
          </p:txBody>
        </p:sp>
      </p:grpSp>
      <p:grpSp>
        <p:nvGrpSpPr>
          <p:cNvPr id="60" name="Group 102">
            <a:extLst>
              <a:ext uri="{FF2B5EF4-FFF2-40B4-BE49-F238E27FC236}">
                <a16:creationId xmlns:a16="http://schemas.microsoft.com/office/drawing/2014/main" id="{8E356736-A571-7EE0-805E-A4033209AF19}"/>
              </a:ext>
            </a:extLst>
          </p:cNvPr>
          <p:cNvGrpSpPr/>
          <p:nvPr/>
        </p:nvGrpSpPr>
        <p:grpSpPr>
          <a:xfrm>
            <a:off x="5421455" y="1747262"/>
            <a:ext cx="3185517" cy="2118690"/>
            <a:chOff x="7648528" y="2396359"/>
            <a:chExt cx="4247357" cy="2824921"/>
          </a:xfrm>
        </p:grpSpPr>
        <p:grpSp>
          <p:nvGrpSpPr>
            <p:cNvPr id="61" name="Group 91">
              <a:extLst>
                <a:ext uri="{FF2B5EF4-FFF2-40B4-BE49-F238E27FC236}">
                  <a16:creationId xmlns:a16="http://schemas.microsoft.com/office/drawing/2014/main" id="{B7F908D9-5FD6-2A4A-CE3D-14FB13D06FB6}"/>
                </a:ext>
              </a:extLst>
            </p:cNvPr>
            <p:cNvGrpSpPr/>
            <p:nvPr/>
          </p:nvGrpSpPr>
          <p:grpSpPr>
            <a:xfrm>
              <a:off x="10841750" y="2564780"/>
              <a:ext cx="1054135" cy="2656500"/>
              <a:chOff x="4235555" y="2564780"/>
              <a:chExt cx="1054135" cy="2656500"/>
            </a:xfrm>
          </p:grpSpPr>
          <p:sp>
            <p:nvSpPr>
              <p:cNvPr id="66" name="TextBox 92">
                <a:extLst>
                  <a:ext uri="{FF2B5EF4-FFF2-40B4-BE49-F238E27FC236}">
                    <a16:creationId xmlns:a16="http://schemas.microsoft.com/office/drawing/2014/main" id="{41E53C68-7554-35FA-6AA3-756F4BBB23B9}"/>
                  </a:ext>
                </a:extLst>
              </p:cNvPr>
              <p:cNvSpPr txBox="1"/>
              <p:nvPr/>
            </p:nvSpPr>
            <p:spPr>
              <a:xfrm>
                <a:off x="4235555" y="4882725"/>
                <a:ext cx="1054135" cy="33855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ED6C4E"/>
                    </a:solidFill>
                    <a:effectLst/>
                    <a:uLnTx/>
                    <a:uFillTx/>
                    <a:latin typeface="Arial" panose="020B0604020202020204" pitchFamily="34" charset="0"/>
                    <a:ea typeface="+mn-ea"/>
                    <a:cs typeface="Arial" panose="020B0604020202020204" pitchFamily="34" charset="0"/>
                  </a:rPr>
                  <a:t>Diagnose</a:t>
                </a:r>
              </a:p>
            </p:txBody>
          </p:sp>
          <p:cxnSp>
            <p:nvCxnSpPr>
              <p:cNvPr id="67" name="Straight Arrow Connector 93">
                <a:extLst>
                  <a:ext uri="{FF2B5EF4-FFF2-40B4-BE49-F238E27FC236}">
                    <a16:creationId xmlns:a16="http://schemas.microsoft.com/office/drawing/2014/main" id="{D24FB435-101B-BB86-7772-6E30EFCFA194}"/>
                  </a:ext>
                </a:extLst>
              </p:cNvPr>
              <p:cNvCxnSpPr>
                <a:cxnSpLocks/>
              </p:cNvCxnSpPr>
              <p:nvPr/>
            </p:nvCxnSpPr>
            <p:spPr>
              <a:xfrm flipH="1" flipV="1">
                <a:off x="4762624" y="2564780"/>
                <a:ext cx="1" cy="2281680"/>
              </a:xfrm>
              <a:prstGeom prst="straightConnector1">
                <a:avLst/>
              </a:prstGeom>
              <a:ln w="19050">
                <a:solidFill>
                  <a:schemeClr val="accent3"/>
                </a:solidFill>
                <a:prstDash val="solid"/>
                <a:round/>
                <a:headEnd type="none" w="med" len="sm"/>
                <a:tailEnd type="triangle" w="lg" len="med"/>
              </a:ln>
            </p:spPr>
            <p:style>
              <a:lnRef idx="1">
                <a:schemeClr val="dk1"/>
              </a:lnRef>
              <a:fillRef idx="0">
                <a:schemeClr val="dk1"/>
              </a:fillRef>
              <a:effectRef idx="0">
                <a:schemeClr val="dk1"/>
              </a:effectRef>
              <a:fontRef idx="minor">
                <a:schemeClr val="tx1"/>
              </a:fontRef>
            </p:style>
          </p:cxnSp>
        </p:grpSp>
        <p:cxnSp>
          <p:nvCxnSpPr>
            <p:cNvPr id="65" name="Straight Arrow Connector 96">
              <a:extLst>
                <a:ext uri="{FF2B5EF4-FFF2-40B4-BE49-F238E27FC236}">
                  <a16:creationId xmlns:a16="http://schemas.microsoft.com/office/drawing/2014/main" id="{1147A458-2B50-7869-7A68-9BDFD30A58F1}"/>
                </a:ext>
              </a:extLst>
            </p:cNvPr>
            <p:cNvCxnSpPr>
              <a:cxnSpLocks/>
              <a:stCxn id="8" idx="0"/>
            </p:cNvCxnSpPr>
            <p:nvPr/>
          </p:nvCxnSpPr>
          <p:spPr>
            <a:xfrm flipH="1" flipV="1">
              <a:off x="7887252" y="3665419"/>
              <a:ext cx="718218" cy="592676"/>
            </a:xfrm>
            <a:prstGeom prst="straightConnector1">
              <a:avLst/>
            </a:prstGeom>
            <a:ln w="19050">
              <a:solidFill>
                <a:srgbClr val="2198DD"/>
              </a:solidFill>
              <a:prstDash val="solid"/>
              <a:round/>
              <a:headEnd type="none" w="med" len="sm"/>
              <a:tailEnd type="triangle" w="lg" len="med"/>
            </a:ln>
          </p:spPr>
          <p:style>
            <a:lnRef idx="1">
              <a:schemeClr val="dk1"/>
            </a:lnRef>
            <a:fillRef idx="0">
              <a:schemeClr val="dk1"/>
            </a:fillRef>
            <a:effectRef idx="0">
              <a:schemeClr val="dk1"/>
            </a:effectRef>
            <a:fontRef idx="minor">
              <a:schemeClr val="tx1"/>
            </a:fontRef>
          </p:style>
        </p:cxnSp>
        <p:sp>
          <p:nvSpPr>
            <p:cNvPr id="63" name="Freeform 97">
              <a:extLst>
                <a:ext uri="{FF2B5EF4-FFF2-40B4-BE49-F238E27FC236}">
                  <a16:creationId xmlns:a16="http://schemas.microsoft.com/office/drawing/2014/main" id="{4CEC1ECA-A796-5F83-4254-7CB79C5CC1CF}"/>
                </a:ext>
              </a:extLst>
            </p:cNvPr>
            <p:cNvSpPr/>
            <p:nvPr/>
          </p:nvSpPr>
          <p:spPr>
            <a:xfrm>
              <a:off x="7648528" y="2396359"/>
              <a:ext cx="3743184" cy="1238719"/>
            </a:xfrm>
            <a:custGeom>
              <a:avLst/>
              <a:gdLst>
                <a:gd name="connsiteX0" fmla="*/ 0 w 3743184"/>
                <a:gd name="connsiteY0" fmla="*/ 1238719 h 1238719"/>
                <a:gd name="connsiteX1" fmla="*/ 463957 w 3743184"/>
                <a:gd name="connsiteY1" fmla="*/ 1189170 h 1238719"/>
                <a:gd name="connsiteX2" fmla="*/ 774763 w 3743184"/>
                <a:gd name="connsiteY2" fmla="*/ 1198179 h 1238719"/>
                <a:gd name="connsiteX3" fmla="*/ 950436 w 3743184"/>
                <a:gd name="connsiteY3" fmla="*/ 1198179 h 1238719"/>
                <a:gd name="connsiteX4" fmla="*/ 1198179 w 3743184"/>
                <a:gd name="connsiteY4" fmla="*/ 1175657 h 1238719"/>
                <a:gd name="connsiteX5" fmla="*/ 1373852 w 3743184"/>
                <a:gd name="connsiteY5" fmla="*/ 1162143 h 1238719"/>
                <a:gd name="connsiteX6" fmla="*/ 1761234 w 3743184"/>
                <a:gd name="connsiteY6" fmla="*/ 1148630 h 1238719"/>
                <a:gd name="connsiteX7" fmla="*/ 2026995 w 3743184"/>
                <a:gd name="connsiteY7" fmla="*/ 1126108 h 1238719"/>
                <a:gd name="connsiteX8" fmla="*/ 2337801 w 3743184"/>
                <a:gd name="connsiteY8" fmla="*/ 1072055 h 1238719"/>
                <a:gd name="connsiteX9" fmla="*/ 2499961 w 3743184"/>
                <a:gd name="connsiteY9" fmla="*/ 1018002 h 1238719"/>
                <a:gd name="connsiteX10" fmla="*/ 2648607 w 3743184"/>
                <a:gd name="connsiteY10" fmla="*/ 1018002 h 1238719"/>
                <a:gd name="connsiteX11" fmla="*/ 2833289 w 3743184"/>
                <a:gd name="connsiteY11" fmla="*/ 918904 h 1238719"/>
                <a:gd name="connsiteX12" fmla="*/ 3067519 w 3743184"/>
                <a:gd name="connsiteY12" fmla="*/ 689178 h 1238719"/>
                <a:gd name="connsiteX13" fmla="*/ 3247697 w 3743184"/>
                <a:gd name="connsiteY13" fmla="*/ 486478 h 1238719"/>
                <a:gd name="connsiteX14" fmla="*/ 3445892 w 3743184"/>
                <a:gd name="connsiteY14" fmla="*/ 283779 h 1238719"/>
                <a:gd name="connsiteX15" fmla="*/ 3743184 w 3743184"/>
                <a:gd name="connsiteY15" fmla="*/ 0 h 1238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43184" h="1238719">
                  <a:moveTo>
                    <a:pt x="0" y="1238719"/>
                  </a:moveTo>
                  <a:lnTo>
                    <a:pt x="463957" y="1189170"/>
                  </a:lnTo>
                  <a:lnTo>
                    <a:pt x="774763" y="1198179"/>
                  </a:lnTo>
                  <a:lnTo>
                    <a:pt x="950436" y="1198179"/>
                  </a:lnTo>
                  <a:lnTo>
                    <a:pt x="1198179" y="1175657"/>
                  </a:lnTo>
                  <a:lnTo>
                    <a:pt x="1373852" y="1162143"/>
                  </a:lnTo>
                  <a:lnTo>
                    <a:pt x="1761234" y="1148630"/>
                  </a:lnTo>
                  <a:lnTo>
                    <a:pt x="2026995" y="1126108"/>
                  </a:lnTo>
                  <a:lnTo>
                    <a:pt x="2337801" y="1072055"/>
                  </a:lnTo>
                  <a:lnTo>
                    <a:pt x="2499961" y="1018002"/>
                  </a:lnTo>
                  <a:lnTo>
                    <a:pt x="2648607" y="1018002"/>
                  </a:lnTo>
                  <a:lnTo>
                    <a:pt x="2833289" y="918904"/>
                  </a:lnTo>
                  <a:lnTo>
                    <a:pt x="3067519" y="689178"/>
                  </a:lnTo>
                  <a:lnTo>
                    <a:pt x="3247697" y="486478"/>
                  </a:lnTo>
                  <a:lnTo>
                    <a:pt x="3445892" y="283779"/>
                  </a:lnTo>
                  <a:lnTo>
                    <a:pt x="3743184" y="0"/>
                  </a:lnTo>
                </a:path>
              </a:pathLst>
            </a:custGeom>
            <a:noFill/>
            <a:ln w="28575" cap="rn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8" name="TextBox 87">
            <a:extLst>
              <a:ext uri="{FF2B5EF4-FFF2-40B4-BE49-F238E27FC236}">
                <a16:creationId xmlns:a16="http://schemas.microsoft.com/office/drawing/2014/main" id="{AD88FB46-91C8-3A22-006C-7F93501F2361}"/>
              </a:ext>
            </a:extLst>
          </p:cNvPr>
          <p:cNvSpPr txBox="1"/>
          <p:nvPr/>
        </p:nvSpPr>
        <p:spPr>
          <a:xfrm>
            <a:off x="5703621" y="3143564"/>
            <a:ext cx="871080" cy="542456"/>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err="1">
                <a:ln>
                  <a:noFill/>
                </a:ln>
                <a:solidFill>
                  <a:srgbClr val="2198DD"/>
                </a:solidFill>
                <a:effectLst/>
                <a:uLnTx/>
                <a:uFillTx/>
                <a:latin typeface="Arial" panose="020B0604020202020204" pitchFamily="34" charset="0"/>
                <a:ea typeface="+mn-ea"/>
                <a:cs typeface="Arial" panose="020B0604020202020204" pitchFamily="34" charset="0"/>
              </a:rPr>
              <a:t>Beginn</a:t>
            </a:r>
            <a:r>
              <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rPr>
              <a:t> des C-</a:t>
            </a:r>
            <a:r>
              <a:rPr kumimoji="0" lang="en-US" sz="975" b="0" i="0" u="none" strike="noStrike" kern="1200" cap="none" spc="0" normalizeH="0" baseline="0" noProof="0" err="1">
                <a:ln>
                  <a:noFill/>
                </a:ln>
                <a:solidFill>
                  <a:srgbClr val="2198DD"/>
                </a:solidFill>
                <a:effectLst/>
                <a:uLnTx/>
                <a:uFillTx/>
                <a:latin typeface="Arial" panose="020B0604020202020204" pitchFamily="34" charset="0"/>
                <a:ea typeface="+mn-ea"/>
                <a:cs typeface="Arial" panose="020B0604020202020204" pitchFamily="34" charset="0"/>
              </a:rPr>
              <a:t>Peptid</a:t>
            </a:r>
            <a:r>
              <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rPr>
              <a:t>-</a:t>
            </a:r>
            <a:r>
              <a:rPr kumimoji="0" lang="en-US" sz="975" b="0" i="0" u="none" strike="noStrike" kern="1200" cap="none" spc="0" normalizeH="0" baseline="0" noProof="0" err="1">
                <a:ln>
                  <a:noFill/>
                </a:ln>
                <a:solidFill>
                  <a:srgbClr val="2198DD"/>
                </a:solidFill>
                <a:effectLst/>
                <a:uLnTx/>
                <a:uFillTx/>
                <a:latin typeface="Arial" panose="020B0604020202020204" pitchFamily="34" charset="0"/>
                <a:ea typeface="+mn-ea"/>
                <a:cs typeface="Arial" panose="020B0604020202020204" pitchFamily="34" charset="0"/>
              </a:rPr>
              <a:t>Rückgangs</a:t>
            </a:r>
            <a:endPar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endParaRPr>
          </a:p>
        </p:txBody>
      </p:sp>
      <p:sp>
        <p:nvSpPr>
          <p:cNvPr id="14" name="TextBox 87">
            <a:extLst>
              <a:ext uri="{FF2B5EF4-FFF2-40B4-BE49-F238E27FC236}">
                <a16:creationId xmlns:a16="http://schemas.microsoft.com/office/drawing/2014/main" id="{652E5CA5-D6F0-1A0F-5C7A-3EF1F127DAED}"/>
              </a:ext>
            </a:extLst>
          </p:cNvPr>
          <p:cNvSpPr txBox="1"/>
          <p:nvPr/>
        </p:nvSpPr>
        <p:spPr>
          <a:xfrm>
            <a:off x="2269358" y="2554458"/>
            <a:ext cx="1218804" cy="542456"/>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err="1">
                <a:ln>
                  <a:noFill/>
                </a:ln>
                <a:solidFill>
                  <a:srgbClr val="EEB500"/>
                </a:solidFill>
                <a:effectLst/>
                <a:uLnTx/>
                <a:uFillTx/>
                <a:latin typeface="Arial" panose="020B0604020202020204" pitchFamily="34" charset="0"/>
                <a:ea typeface="+mn-ea"/>
                <a:cs typeface="Arial" panose="020B0604020202020204" pitchFamily="34" charset="0"/>
              </a:rPr>
              <a:t>Beginn</a:t>
            </a:r>
            <a:r>
              <a:rPr kumimoji="0" lang="en-US" sz="975" b="0" i="0" u="none" strike="noStrike" kern="1200" cap="none" spc="0" normalizeH="0" baseline="0" noProof="0">
                <a:ln>
                  <a:noFill/>
                </a:ln>
                <a:solidFill>
                  <a:srgbClr val="EEB500"/>
                </a:solidFill>
                <a:effectLst/>
                <a:uLnTx/>
                <a:uFillTx/>
                <a:latin typeface="Arial" panose="020B0604020202020204" pitchFamily="34" charset="0"/>
                <a:ea typeface="+mn-ea"/>
                <a:cs typeface="Arial" panose="020B0604020202020204" pitchFamily="34" charset="0"/>
              </a:rPr>
              <a:t> des </a:t>
            </a:r>
            <a:r>
              <a:rPr kumimoji="0" lang="en-US" sz="975" b="0" i="0" u="none" strike="noStrike" kern="1200" cap="none" spc="0" normalizeH="0" baseline="0" noProof="0" err="1">
                <a:ln>
                  <a:noFill/>
                </a:ln>
                <a:solidFill>
                  <a:srgbClr val="EEB500"/>
                </a:solidFill>
                <a:effectLst/>
                <a:uLnTx/>
                <a:uFillTx/>
                <a:latin typeface="Arial" panose="020B0604020202020204" pitchFamily="34" charset="0"/>
                <a:ea typeface="+mn-ea"/>
                <a:cs typeface="Arial" panose="020B0604020202020204" pitchFamily="34" charset="0"/>
              </a:rPr>
              <a:t>rapiden</a:t>
            </a:r>
            <a:r>
              <a:rPr kumimoji="0" lang="en-US" sz="975" b="0" i="0" u="none" strike="noStrike" kern="1200" cap="none" spc="0" normalizeH="0" baseline="0" noProof="0">
                <a:ln>
                  <a:noFill/>
                </a:ln>
                <a:solidFill>
                  <a:srgbClr val="EEB500"/>
                </a:solidFill>
                <a:effectLst/>
                <a:uLnTx/>
                <a:uFillTx/>
                <a:latin typeface="Arial" panose="020B0604020202020204" pitchFamily="34" charset="0"/>
                <a:ea typeface="+mn-ea"/>
                <a:cs typeface="Arial" panose="020B0604020202020204" pitchFamily="34" charset="0"/>
              </a:rPr>
              <a:t> C-</a:t>
            </a:r>
            <a:r>
              <a:rPr kumimoji="0" lang="en-US" sz="975" b="0" i="0" u="none" strike="noStrike" kern="1200" cap="none" spc="0" normalizeH="0" baseline="0" noProof="0" err="1">
                <a:ln>
                  <a:noFill/>
                </a:ln>
                <a:solidFill>
                  <a:srgbClr val="EEB500"/>
                </a:solidFill>
                <a:effectLst/>
                <a:uLnTx/>
                <a:uFillTx/>
                <a:latin typeface="Arial" panose="020B0604020202020204" pitchFamily="34" charset="0"/>
                <a:ea typeface="+mn-ea"/>
                <a:cs typeface="Arial" panose="020B0604020202020204" pitchFamily="34" charset="0"/>
              </a:rPr>
              <a:t>Peptid</a:t>
            </a:r>
            <a:r>
              <a:rPr kumimoji="0" lang="en-US" sz="975" b="0" i="0" u="none" strike="noStrike" kern="1200" cap="none" spc="0" normalizeH="0" baseline="0" noProof="0">
                <a:ln>
                  <a:noFill/>
                </a:ln>
                <a:solidFill>
                  <a:srgbClr val="EEB500"/>
                </a:solidFill>
                <a:effectLst/>
                <a:uLnTx/>
                <a:uFillTx/>
                <a:latin typeface="Arial" panose="020B0604020202020204" pitchFamily="34" charset="0"/>
                <a:ea typeface="+mn-ea"/>
                <a:cs typeface="Arial" panose="020B0604020202020204" pitchFamily="34" charset="0"/>
              </a:rPr>
              <a:t>-</a:t>
            </a:r>
            <a:r>
              <a:rPr kumimoji="0" lang="en-US" sz="975" b="0" i="0" u="none" strike="noStrike" kern="1200" cap="none" spc="0" normalizeH="0" baseline="0" noProof="0" err="1">
                <a:ln>
                  <a:noFill/>
                </a:ln>
                <a:solidFill>
                  <a:srgbClr val="EEB500"/>
                </a:solidFill>
                <a:effectLst/>
                <a:uLnTx/>
                <a:uFillTx/>
                <a:latin typeface="Arial" panose="020B0604020202020204" pitchFamily="34" charset="0"/>
                <a:ea typeface="+mn-ea"/>
                <a:cs typeface="Arial" panose="020B0604020202020204" pitchFamily="34" charset="0"/>
              </a:rPr>
              <a:t>Rückgangs</a:t>
            </a:r>
            <a:endParaRPr kumimoji="0" lang="en-US" sz="975" b="0" i="0" u="none" strike="noStrike" kern="1200" cap="none" spc="0" normalizeH="0" baseline="0" noProof="0">
              <a:ln>
                <a:noFill/>
              </a:ln>
              <a:solidFill>
                <a:srgbClr val="EEB500"/>
              </a:solidFill>
              <a:effectLst/>
              <a:uLnTx/>
              <a:uFillTx/>
              <a:latin typeface="Arial" panose="020B0604020202020204" pitchFamily="34" charset="0"/>
              <a:ea typeface="+mn-ea"/>
              <a:cs typeface="Arial" panose="020B0604020202020204" pitchFamily="34" charset="0"/>
            </a:endParaRPr>
          </a:p>
        </p:txBody>
      </p:sp>
      <p:cxnSp>
        <p:nvCxnSpPr>
          <p:cNvPr id="15" name="Straight Arrow Connector 88">
            <a:extLst>
              <a:ext uri="{FF2B5EF4-FFF2-40B4-BE49-F238E27FC236}">
                <a16:creationId xmlns:a16="http://schemas.microsoft.com/office/drawing/2014/main" id="{3C44D5F8-6F9A-94FF-A247-7FA98545004A}"/>
              </a:ext>
            </a:extLst>
          </p:cNvPr>
          <p:cNvCxnSpPr>
            <a:cxnSpLocks/>
            <a:stCxn id="14" idx="0"/>
          </p:cNvCxnSpPr>
          <p:nvPr/>
        </p:nvCxnSpPr>
        <p:spPr>
          <a:xfrm flipV="1">
            <a:off x="2878760" y="2220371"/>
            <a:ext cx="202245" cy="334087"/>
          </a:xfrm>
          <a:prstGeom prst="straightConnector1">
            <a:avLst/>
          </a:prstGeom>
          <a:ln w="19050">
            <a:solidFill>
              <a:srgbClr val="EEB500"/>
            </a:solidFill>
            <a:prstDash val="solid"/>
            <a:round/>
            <a:headEnd type="none" w="med" len="sm"/>
            <a:tailEnd type="triangle" w="lg" len="med"/>
          </a:ln>
        </p:spPr>
        <p:style>
          <a:lnRef idx="1">
            <a:schemeClr val="dk1"/>
          </a:lnRef>
          <a:fillRef idx="0">
            <a:schemeClr val="dk1"/>
          </a:fillRef>
          <a:effectRef idx="0">
            <a:schemeClr val="dk1"/>
          </a:effectRef>
          <a:fontRef idx="minor">
            <a:schemeClr val="tx1"/>
          </a:fontRef>
        </p:style>
      </p:cxnSp>
      <p:cxnSp>
        <p:nvCxnSpPr>
          <p:cNvPr id="19" name="Straight Arrow Connector 88">
            <a:extLst>
              <a:ext uri="{FF2B5EF4-FFF2-40B4-BE49-F238E27FC236}">
                <a16:creationId xmlns:a16="http://schemas.microsoft.com/office/drawing/2014/main" id="{C13D7B8A-C541-B6CB-8858-602C05DEABAD}"/>
              </a:ext>
            </a:extLst>
          </p:cNvPr>
          <p:cNvCxnSpPr>
            <a:cxnSpLocks/>
            <a:stCxn id="23" idx="0"/>
          </p:cNvCxnSpPr>
          <p:nvPr/>
        </p:nvCxnSpPr>
        <p:spPr>
          <a:xfrm flipV="1">
            <a:off x="7352895" y="2571749"/>
            <a:ext cx="33991" cy="208094"/>
          </a:xfrm>
          <a:prstGeom prst="straightConnector1">
            <a:avLst/>
          </a:prstGeom>
          <a:ln w="19050">
            <a:solidFill>
              <a:srgbClr val="EEB500"/>
            </a:solidFill>
            <a:prstDash val="solid"/>
            <a:round/>
            <a:headEnd type="none" w="med" len="sm"/>
            <a:tailEnd type="triangle" w="lg" len="med"/>
          </a:ln>
        </p:spPr>
        <p:style>
          <a:lnRef idx="1">
            <a:schemeClr val="dk1"/>
          </a:lnRef>
          <a:fillRef idx="0">
            <a:schemeClr val="dk1"/>
          </a:fillRef>
          <a:effectRef idx="0">
            <a:schemeClr val="dk1"/>
          </a:effectRef>
          <a:fontRef idx="minor">
            <a:schemeClr val="tx1"/>
          </a:fontRef>
        </p:style>
      </p:cxnSp>
      <p:sp>
        <p:nvSpPr>
          <p:cNvPr id="23" name="TextBox 87">
            <a:extLst>
              <a:ext uri="{FF2B5EF4-FFF2-40B4-BE49-F238E27FC236}">
                <a16:creationId xmlns:a16="http://schemas.microsoft.com/office/drawing/2014/main" id="{987FEF83-C658-2FFF-2F88-82AC08FF2EBB}"/>
              </a:ext>
            </a:extLst>
          </p:cNvPr>
          <p:cNvSpPr txBox="1"/>
          <p:nvPr/>
        </p:nvSpPr>
        <p:spPr>
          <a:xfrm>
            <a:off x="6743493" y="2779843"/>
            <a:ext cx="1218804" cy="542456"/>
          </a:xfrm>
          <a:prstGeom prst="rect">
            <a:avLst/>
          </a:prstGeom>
          <a:no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err="1">
                <a:ln>
                  <a:noFill/>
                </a:ln>
                <a:solidFill>
                  <a:srgbClr val="EEB500"/>
                </a:solidFill>
                <a:effectLst/>
                <a:uLnTx/>
                <a:uFillTx/>
                <a:latin typeface="Arial" panose="020B0604020202020204" pitchFamily="34" charset="0"/>
                <a:ea typeface="+mn-ea"/>
                <a:cs typeface="Arial" panose="020B0604020202020204" pitchFamily="34" charset="0"/>
              </a:rPr>
              <a:t>Beginn</a:t>
            </a:r>
            <a:r>
              <a:rPr kumimoji="0" lang="en-US" sz="975" b="0" i="0" u="none" strike="noStrike" kern="1200" cap="none" spc="0" normalizeH="0" baseline="0" noProof="0">
                <a:ln>
                  <a:noFill/>
                </a:ln>
                <a:solidFill>
                  <a:srgbClr val="EEB500"/>
                </a:solidFill>
                <a:effectLst/>
                <a:uLnTx/>
                <a:uFillTx/>
                <a:latin typeface="Arial" panose="020B0604020202020204" pitchFamily="34" charset="0"/>
                <a:ea typeface="+mn-ea"/>
                <a:cs typeface="Arial" panose="020B0604020202020204" pitchFamily="34" charset="0"/>
              </a:rPr>
              <a:t> des </a:t>
            </a:r>
            <a:r>
              <a:rPr kumimoji="0" lang="en-US" sz="975" b="0" i="0" u="none" strike="noStrike" kern="1200" cap="none" spc="0" normalizeH="0" baseline="0" noProof="0" err="1">
                <a:ln>
                  <a:noFill/>
                </a:ln>
                <a:solidFill>
                  <a:srgbClr val="EEB500"/>
                </a:solidFill>
                <a:effectLst/>
                <a:uLnTx/>
                <a:uFillTx/>
                <a:latin typeface="Arial" panose="020B0604020202020204" pitchFamily="34" charset="0"/>
                <a:ea typeface="+mn-ea"/>
                <a:cs typeface="Arial" panose="020B0604020202020204" pitchFamily="34" charset="0"/>
              </a:rPr>
              <a:t>rapiden</a:t>
            </a:r>
            <a:r>
              <a:rPr kumimoji="0" lang="en-US" sz="975" b="0" i="0" u="none" strike="noStrike" kern="1200" cap="none" spc="0" normalizeH="0" baseline="0" noProof="0">
                <a:ln>
                  <a:noFill/>
                </a:ln>
                <a:solidFill>
                  <a:srgbClr val="EEB500"/>
                </a:solidFill>
                <a:effectLst/>
                <a:uLnTx/>
                <a:uFillTx/>
                <a:latin typeface="Arial" panose="020B0604020202020204" pitchFamily="34" charset="0"/>
                <a:ea typeface="+mn-ea"/>
                <a:cs typeface="Arial" panose="020B0604020202020204" pitchFamily="34" charset="0"/>
              </a:rPr>
              <a:t> C-</a:t>
            </a:r>
            <a:r>
              <a:rPr kumimoji="0" lang="en-US" sz="975" b="0" i="0" u="none" strike="noStrike" kern="1200" cap="none" spc="0" normalizeH="0" baseline="0" noProof="0" err="1">
                <a:ln>
                  <a:noFill/>
                </a:ln>
                <a:solidFill>
                  <a:srgbClr val="EEB500"/>
                </a:solidFill>
                <a:effectLst/>
                <a:uLnTx/>
                <a:uFillTx/>
                <a:latin typeface="Arial" panose="020B0604020202020204" pitchFamily="34" charset="0"/>
                <a:ea typeface="+mn-ea"/>
                <a:cs typeface="Arial" panose="020B0604020202020204" pitchFamily="34" charset="0"/>
              </a:rPr>
              <a:t>Peptid</a:t>
            </a:r>
            <a:r>
              <a:rPr kumimoji="0" lang="en-US" sz="975" b="0" i="0" u="none" strike="noStrike" kern="1200" cap="none" spc="0" normalizeH="0" baseline="0" noProof="0">
                <a:ln>
                  <a:noFill/>
                </a:ln>
                <a:solidFill>
                  <a:srgbClr val="EEB500"/>
                </a:solidFill>
                <a:effectLst/>
                <a:uLnTx/>
                <a:uFillTx/>
                <a:latin typeface="Arial" panose="020B0604020202020204" pitchFamily="34" charset="0"/>
                <a:ea typeface="+mn-ea"/>
                <a:cs typeface="Arial" panose="020B0604020202020204" pitchFamily="34" charset="0"/>
              </a:rPr>
              <a:t>-</a:t>
            </a:r>
            <a:r>
              <a:rPr kumimoji="0" lang="en-US" sz="975" b="0" i="0" u="none" strike="noStrike" kern="1200" cap="none" spc="0" normalizeH="0" baseline="0" noProof="0" err="1">
                <a:ln>
                  <a:noFill/>
                </a:ln>
                <a:solidFill>
                  <a:srgbClr val="EEB500"/>
                </a:solidFill>
                <a:effectLst/>
                <a:uLnTx/>
                <a:uFillTx/>
                <a:latin typeface="Arial" panose="020B0604020202020204" pitchFamily="34" charset="0"/>
                <a:ea typeface="+mn-ea"/>
                <a:cs typeface="Arial" panose="020B0604020202020204" pitchFamily="34" charset="0"/>
              </a:rPr>
              <a:t>Rückgangs</a:t>
            </a:r>
            <a:endParaRPr kumimoji="0" lang="en-US" sz="975" b="0" i="0" u="none" strike="noStrike" kern="1200" cap="none" spc="0" normalizeH="0" baseline="0" noProof="0">
              <a:ln>
                <a:noFill/>
              </a:ln>
              <a:solidFill>
                <a:srgbClr val="EEB5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4530898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9">
            <a:extLst>
              <a:ext uri="{FF2B5EF4-FFF2-40B4-BE49-F238E27FC236}">
                <a16:creationId xmlns:a16="http://schemas.microsoft.com/office/drawing/2014/main" id="{9EB80E1D-0709-6064-C396-AADFA8217773}"/>
              </a:ext>
            </a:extLst>
          </p:cNvPr>
          <p:cNvSpPr txBox="1">
            <a:spLocks/>
          </p:cNvSpPr>
          <p:nvPr/>
        </p:nvSpPr>
        <p:spPr>
          <a:xfrm>
            <a:off x="319788" y="114099"/>
            <a:ext cx="8414916"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C-Peptid-Spiegel sinken in den Monaten vor und nach dem Übergang zu klinischem T1D</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7" name="TextBox 3037">
            <a:extLst>
              <a:ext uri="{FF2B5EF4-FFF2-40B4-BE49-F238E27FC236}">
                <a16:creationId xmlns:a16="http://schemas.microsoft.com/office/drawing/2014/main" id="{78D4EB4A-8D0C-8B5F-9D97-E59CA00FC621}"/>
              </a:ext>
            </a:extLst>
          </p:cNvPr>
          <p:cNvSpPr txBox="1"/>
          <p:nvPr/>
        </p:nvSpPr>
        <p:spPr>
          <a:xfrm>
            <a:off x="314409" y="4844870"/>
            <a:ext cx="8660399" cy="276999"/>
          </a:xfrm>
          <a:prstGeom prst="rect">
            <a:avLst/>
          </a:prstGeom>
          <a:noFill/>
        </p:spPr>
        <p:txBody>
          <a:bodyPr wrap="square" rtlCol="0" anchor="b">
            <a:spAutoFit/>
          </a:bodyPr>
          <a:lstStyle/>
          <a:p>
            <a:pPr lvl="0" defTabSz="685766">
              <a:buClr>
                <a:srgbClr val="2F4B95"/>
              </a:buClr>
              <a:defRPr/>
            </a:pPr>
            <a:r>
              <a:rPr lang="de-DE" sz="600">
                <a:solidFill>
                  <a:srgbClr val="404040"/>
                </a:solidFill>
                <a:ea typeface="Arial"/>
                <a:cs typeface="Arial"/>
              </a:rPr>
              <a:t>Abbildung modifiziert nach </a:t>
            </a:r>
            <a:r>
              <a:rPr lang="de-DE" sz="600" err="1">
                <a:solidFill>
                  <a:srgbClr val="404040"/>
                </a:solidFill>
                <a:ea typeface="Arial"/>
                <a:cs typeface="Arial"/>
              </a:rPr>
              <a:t>Bogun</a:t>
            </a:r>
            <a:r>
              <a:rPr lang="de-DE" sz="600">
                <a:solidFill>
                  <a:srgbClr val="404040"/>
                </a:solidFill>
                <a:ea typeface="Arial"/>
                <a:cs typeface="Arial"/>
              </a:rPr>
              <a:t> MM 2020</a:t>
            </a:r>
            <a:r>
              <a:rPr lang="de-DE" sz="600" baseline="30000">
                <a:solidFill>
                  <a:srgbClr val="404040"/>
                </a:solidFill>
                <a:ea typeface="Arial"/>
                <a:cs typeface="Arial"/>
              </a:rPr>
              <a:t>1</a:t>
            </a:r>
            <a:r>
              <a:rPr lang="de-DE" sz="600">
                <a:solidFill>
                  <a:srgbClr val="404040"/>
                </a:solidFill>
                <a:ea typeface="Arial"/>
                <a:cs typeface="Arial"/>
              </a:rPr>
              <a:t>. </a:t>
            </a:r>
            <a:r>
              <a:rPr kumimoji="0" lang="de" sz="600" b="0" i="0" u="none" strike="noStrike" kern="1200" cap="none" spc="0" normalizeH="0" baseline="0" noProof="0">
                <a:ln>
                  <a:noFill/>
                </a:ln>
                <a:solidFill>
                  <a:srgbClr val="404040"/>
                </a:solidFill>
                <a:effectLst/>
                <a:uLnTx/>
                <a:uFillTx/>
                <a:latin typeface="Verdana"/>
                <a:ea typeface="Arial"/>
                <a:cs typeface="Arial"/>
              </a:rPr>
              <a:t>OGTT: Oraler Glukosetoleranztest; T1D: Typ-1-Diabetes.</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 sz="600" b="1" i="0" u="none" strike="noStrike" kern="1200" cap="none" spc="0" normalizeH="0" baseline="0" noProof="0">
                <a:ln>
                  <a:noFill/>
                </a:ln>
                <a:solidFill>
                  <a:srgbClr val="404040"/>
                </a:solidFill>
                <a:effectLst/>
                <a:uLnTx/>
                <a:uFillTx/>
                <a:latin typeface="Verdana"/>
                <a:ea typeface="Arial"/>
                <a:cs typeface="Arial"/>
              </a:rPr>
              <a:t>1.</a:t>
            </a:r>
            <a:r>
              <a:rPr kumimoji="0" lang="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Bogun</a:t>
            </a:r>
            <a:r>
              <a:rPr kumimoji="0" lang="de-DE" sz="600" b="0" i="0" u="none" strike="noStrike" kern="1200" cap="none" spc="0" normalizeH="0" baseline="0" noProof="0">
                <a:ln>
                  <a:noFill/>
                </a:ln>
                <a:solidFill>
                  <a:srgbClr val="404040"/>
                </a:solidFill>
                <a:effectLst/>
                <a:uLnTx/>
                <a:uFillTx/>
                <a:latin typeface="Verdana"/>
                <a:ea typeface="Arial"/>
                <a:cs typeface="Arial"/>
              </a:rPr>
              <a:t> MM </a:t>
            </a:r>
            <a:r>
              <a:rPr kumimoji="0" lang="de-DE"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Verdana"/>
                <a:ea typeface="Arial"/>
                <a:cs typeface="Arial"/>
              </a:rPr>
              <a:t>2020; 43: 1836–42</a:t>
            </a:r>
            <a:r>
              <a:rPr kumimoji="0" lang="de" sz="600" b="0" i="0" u="none" strike="noStrike" kern="1200" cap="none" spc="0" normalizeH="0" baseline="0" noProof="0">
                <a:ln>
                  <a:noFill/>
                </a:ln>
                <a:solidFill>
                  <a:srgbClr val="404040"/>
                </a:solidFill>
                <a:effectLst/>
                <a:uLnTx/>
                <a:uFillTx/>
                <a:latin typeface="Verdana"/>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Arial"/>
                <a:cs typeface="Arial"/>
              </a:rPr>
              <a:t> </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
        <p:nvSpPr>
          <p:cNvPr id="29" name="Title 32">
            <a:extLst>
              <a:ext uri="{FF2B5EF4-FFF2-40B4-BE49-F238E27FC236}">
                <a16:creationId xmlns:a16="http://schemas.microsoft.com/office/drawing/2014/main" id="{CB77E4D0-D127-34A1-12F4-F361B2B0D197}"/>
              </a:ext>
            </a:extLst>
          </p:cNvPr>
          <p:cNvSpPr txBox="1">
            <a:spLocks/>
          </p:cNvSpPr>
          <p:nvPr/>
        </p:nvSpPr>
        <p:spPr>
          <a:xfrm>
            <a:off x="470436" y="959633"/>
            <a:ext cx="8203249" cy="253916"/>
          </a:xfrm>
          <a:prstGeom prst="rect">
            <a:avLst/>
          </a:prstGeom>
        </p:spPr>
        <p:txBody>
          <a:bodyPr vert="horz" lIns="68580" tIns="34290" rIns="68580" bIns="34290" rtlCol="0" anchor="t">
            <a:noAutofit/>
          </a:bodyPr>
          <a:lstStyle>
            <a:lvl1pPr algn="l" defTabSz="914400" rtl="0" eaLnBrk="1" latinLnBrk="0" hangingPunct="1">
              <a:lnSpc>
                <a:spcPct val="90000"/>
              </a:lnSpc>
              <a:spcBef>
                <a:spcPct val="0"/>
              </a:spcBef>
              <a:buNone/>
              <a:defRPr sz="2800" b="1" kern="1200">
                <a:solidFill>
                  <a:schemeClr val="tx2"/>
                </a:solidFill>
                <a:latin typeface="Arial" panose="020B0604020202020204" pitchFamily="34" charset="0"/>
                <a:ea typeface="+mj-ea"/>
                <a:cs typeface="Arial" panose="020B0604020202020204" pitchFamily="34" charset="0"/>
              </a:defRPr>
            </a:lvl1p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de-DE" sz="1350" b="1" i="0" u="none" strike="noStrike" kern="1200" cap="none" spc="0" normalizeH="0" baseline="0" noProof="0">
                <a:ln>
                  <a:noFill/>
                </a:ln>
                <a:solidFill>
                  <a:srgbClr val="404040"/>
                </a:solidFill>
                <a:effectLst/>
                <a:uLnTx/>
                <a:uFillTx/>
                <a:latin typeface="Arial" panose="020B0604020202020204" pitchFamily="34" charset="0"/>
                <a:ea typeface="+mj-ea"/>
                <a:cs typeface="Arial" panose="020B0604020202020204" pitchFamily="34" charset="0"/>
              </a:rPr>
              <a:t>C-Peptid-Antwort auf einen OGTT bei Patienten mit T1D</a:t>
            </a:r>
            <a:endParaRPr kumimoji="0" lang="en-US" sz="1350" b="1" i="0" u="none" strike="noStrike" kern="1200" cap="none" spc="0" normalizeH="0" baseline="0" noProof="0">
              <a:ln>
                <a:noFill/>
              </a:ln>
              <a:solidFill>
                <a:srgbClr val="404040"/>
              </a:solidFill>
              <a:effectLst/>
              <a:uLnTx/>
              <a:uFillTx/>
              <a:latin typeface="Arial" panose="020B0604020202020204" pitchFamily="34" charset="0"/>
              <a:ea typeface="+mj-ea"/>
              <a:cs typeface="Arial" panose="020B0604020202020204" pitchFamily="34" charset="0"/>
            </a:endParaRPr>
          </a:p>
        </p:txBody>
      </p:sp>
      <p:grpSp>
        <p:nvGrpSpPr>
          <p:cNvPr id="2" name="Group 27">
            <a:extLst>
              <a:ext uri="{FF2B5EF4-FFF2-40B4-BE49-F238E27FC236}">
                <a16:creationId xmlns:a16="http://schemas.microsoft.com/office/drawing/2014/main" id="{7D9910F6-0CEC-EB2B-2E7B-DDC41A4EB830}"/>
              </a:ext>
            </a:extLst>
          </p:cNvPr>
          <p:cNvGrpSpPr/>
          <p:nvPr/>
        </p:nvGrpSpPr>
        <p:grpSpPr>
          <a:xfrm>
            <a:off x="344079" y="1338043"/>
            <a:ext cx="4352349" cy="3341388"/>
            <a:chOff x="744523" y="1784058"/>
            <a:chExt cx="5803132" cy="4455183"/>
          </a:xfrm>
        </p:grpSpPr>
        <p:grpSp>
          <p:nvGrpSpPr>
            <p:cNvPr id="3" name="Group 13">
              <a:extLst>
                <a:ext uri="{FF2B5EF4-FFF2-40B4-BE49-F238E27FC236}">
                  <a16:creationId xmlns:a16="http://schemas.microsoft.com/office/drawing/2014/main" id="{FBA6E0A1-D33D-FE3B-A880-17CE2960957D}"/>
                </a:ext>
              </a:extLst>
            </p:cNvPr>
            <p:cNvGrpSpPr/>
            <p:nvPr/>
          </p:nvGrpSpPr>
          <p:grpSpPr>
            <a:xfrm>
              <a:off x="1646577" y="2400603"/>
              <a:ext cx="3672435" cy="2390486"/>
              <a:chOff x="1780599" y="2400603"/>
              <a:chExt cx="3794470" cy="2390486"/>
            </a:xfrm>
          </p:grpSpPr>
          <p:cxnSp>
            <p:nvCxnSpPr>
              <p:cNvPr id="108" name="Straight Connector 117">
                <a:extLst>
                  <a:ext uri="{FF2B5EF4-FFF2-40B4-BE49-F238E27FC236}">
                    <a16:creationId xmlns:a16="http://schemas.microsoft.com/office/drawing/2014/main" id="{C7E3EFF9-0DD5-2D1F-134B-3ED581EB1512}"/>
                  </a:ext>
                </a:extLst>
              </p:cNvPr>
              <p:cNvCxnSpPr>
                <a:cxnSpLocks/>
              </p:cNvCxnSpPr>
              <p:nvPr/>
            </p:nvCxnSpPr>
            <p:spPr>
              <a:xfrm>
                <a:off x="1780599" y="2400603"/>
                <a:ext cx="3794470"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09" name="Straight Connector 121">
                <a:extLst>
                  <a:ext uri="{FF2B5EF4-FFF2-40B4-BE49-F238E27FC236}">
                    <a16:creationId xmlns:a16="http://schemas.microsoft.com/office/drawing/2014/main" id="{513231B5-C0F0-D1F4-0964-28897D01CF24}"/>
                  </a:ext>
                </a:extLst>
              </p:cNvPr>
              <p:cNvCxnSpPr>
                <a:cxnSpLocks/>
              </p:cNvCxnSpPr>
              <p:nvPr/>
            </p:nvCxnSpPr>
            <p:spPr>
              <a:xfrm>
                <a:off x="1780599" y="2882741"/>
                <a:ext cx="3794470"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0" name="Straight Connector 123">
                <a:extLst>
                  <a:ext uri="{FF2B5EF4-FFF2-40B4-BE49-F238E27FC236}">
                    <a16:creationId xmlns:a16="http://schemas.microsoft.com/office/drawing/2014/main" id="{66B53063-767D-345F-F374-792580691645}"/>
                  </a:ext>
                </a:extLst>
              </p:cNvPr>
              <p:cNvCxnSpPr>
                <a:cxnSpLocks/>
              </p:cNvCxnSpPr>
              <p:nvPr/>
            </p:nvCxnSpPr>
            <p:spPr>
              <a:xfrm>
                <a:off x="1780599" y="3331628"/>
                <a:ext cx="3794470"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1" name="Straight Connector 124">
                <a:extLst>
                  <a:ext uri="{FF2B5EF4-FFF2-40B4-BE49-F238E27FC236}">
                    <a16:creationId xmlns:a16="http://schemas.microsoft.com/office/drawing/2014/main" id="{5A6FA227-F160-4E86-D75F-149A66B03380}"/>
                  </a:ext>
                </a:extLst>
              </p:cNvPr>
              <p:cNvCxnSpPr>
                <a:cxnSpLocks/>
              </p:cNvCxnSpPr>
              <p:nvPr/>
            </p:nvCxnSpPr>
            <p:spPr>
              <a:xfrm>
                <a:off x="1780599" y="3725097"/>
                <a:ext cx="3794470"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2" name="Straight Connector 125">
                <a:extLst>
                  <a:ext uri="{FF2B5EF4-FFF2-40B4-BE49-F238E27FC236}">
                    <a16:creationId xmlns:a16="http://schemas.microsoft.com/office/drawing/2014/main" id="{17B6111E-1B29-4EB7-7E39-BC9B159735F8}"/>
                  </a:ext>
                </a:extLst>
              </p:cNvPr>
              <p:cNvCxnSpPr>
                <a:cxnSpLocks/>
              </p:cNvCxnSpPr>
              <p:nvPr/>
            </p:nvCxnSpPr>
            <p:spPr>
              <a:xfrm>
                <a:off x="1780599" y="4035439"/>
                <a:ext cx="3794470"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3" name="Straight Connector 126">
                <a:extLst>
                  <a:ext uri="{FF2B5EF4-FFF2-40B4-BE49-F238E27FC236}">
                    <a16:creationId xmlns:a16="http://schemas.microsoft.com/office/drawing/2014/main" id="{05E05A9E-21DA-E3A8-A3F5-836E55CACE1D}"/>
                  </a:ext>
                </a:extLst>
              </p:cNvPr>
              <p:cNvCxnSpPr>
                <a:cxnSpLocks/>
              </p:cNvCxnSpPr>
              <p:nvPr/>
            </p:nvCxnSpPr>
            <p:spPr>
              <a:xfrm>
                <a:off x="1780599" y="4381514"/>
                <a:ext cx="3794470"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cxnSp>
            <p:nvCxnSpPr>
              <p:cNvPr id="114" name="Straight Connector 127">
                <a:extLst>
                  <a:ext uri="{FF2B5EF4-FFF2-40B4-BE49-F238E27FC236}">
                    <a16:creationId xmlns:a16="http://schemas.microsoft.com/office/drawing/2014/main" id="{B0BF75E2-C7F1-4DF1-6536-3A265DA80D61}"/>
                  </a:ext>
                </a:extLst>
              </p:cNvPr>
              <p:cNvCxnSpPr>
                <a:cxnSpLocks/>
              </p:cNvCxnSpPr>
              <p:nvPr/>
            </p:nvCxnSpPr>
            <p:spPr>
              <a:xfrm>
                <a:off x="1780599" y="4791089"/>
                <a:ext cx="3794470" cy="0"/>
              </a:xfrm>
              <a:prstGeom prst="line">
                <a:avLst/>
              </a:prstGeom>
              <a:ln w="9525">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grpSp>
          <p:nvGrpSpPr>
            <p:cNvPr id="4" name="Group 107">
              <a:extLst>
                <a:ext uri="{FF2B5EF4-FFF2-40B4-BE49-F238E27FC236}">
                  <a16:creationId xmlns:a16="http://schemas.microsoft.com/office/drawing/2014/main" id="{3BB4F6C6-558E-4D54-1C16-8916E645F377}"/>
                </a:ext>
              </a:extLst>
            </p:cNvPr>
            <p:cNvGrpSpPr/>
            <p:nvPr/>
          </p:nvGrpSpPr>
          <p:grpSpPr>
            <a:xfrm>
              <a:off x="744523" y="1784058"/>
              <a:ext cx="5803132" cy="4455183"/>
              <a:chOff x="744523" y="1784058"/>
              <a:chExt cx="5803132" cy="4455183"/>
            </a:xfrm>
          </p:grpSpPr>
          <p:grpSp>
            <p:nvGrpSpPr>
              <p:cNvPr id="16" name="Group 97">
                <a:extLst>
                  <a:ext uri="{FF2B5EF4-FFF2-40B4-BE49-F238E27FC236}">
                    <a16:creationId xmlns:a16="http://schemas.microsoft.com/office/drawing/2014/main" id="{F863A754-135F-E7AF-C7C2-C78F92770406}"/>
                  </a:ext>
                </a:extLst>
              </p:cNvPr>
              <p:cNvGrpSpPr/>
              <p:nvPr/>
            </p:nvGrpSpPr>
            <p:grpSpPr>
              <a:xfrm>
                <a:off x="744523" y="1784058"/>
                <a:ext cx="5803132" cy="4113369"/>
                <a:chOff x="838334" y="1784058"/>
                <a:chExt cx="5803132" cy="4113369"/>
              </a:xfrm>
            </p:grpSpPr>
            <p:grpSp>
              <p:nvGrpSpPr>
                <p:cNvPr id="18" name="Group 10">
                  <a:extLst>
                    <a:ext uri="{FF2B5EF4-FFF2-40B4-BE49-F238E27FC236}">
                      <a16:creationId xmlns:a16="http://schemas.microsoft.com/office/drawing/2014/main" id="{0E1D1CA1-3CB7-3A06-A214-774D3A73F0D4}"/>
                    </a:ext>
                  </a:extLst>
                </p:cNvPr>
                <p:cNvGrpSpPr/>
                <p:nvPr/>
              </p:nvGrpSpPr>
              <p:grpSpPr>
                <a:xfrm>
                  <a:off x="838334" y="2261096"/>
                  <a:ext cx="5803132" cy="3344379"/>
                  <a:chOff x="838334" y="2261096"/>
                  <a:chExt cx="5803132" cy="3344379"/>
                </a:xfrm>
              </p:grpSpPr>
              <p:graphicFrame>
                <p:nvGraphicFramePr>
                  <p:cNvPr id="106" name="Chart 33">
                    <a:extLst>
                      <a:ext uri="{FF2B5EF4-FFF2-40B4-BE49-F238E27FC236}">
                        <a16:creationId xmlns:a16="http://schemas.microsoft.com/office/drawing/2014/main" id="{9069BC61-14DD-0DED-31B2-2E99C0350742}"/>
                      </a:ext>
                    </a:extLst>
                  </p:cNvPr>
                  <p:cNvGraphicFramePr/>
                  <p:nvPr>
                    <p:extLst>
                      <p:ext uri="{D42A27DB-BD31-4B8C-83A1-F6EECF244321}">
                        <p14:modId xmlns:p14="http://schemas.microsoft.com/office/powerpoint/2010/main" val="3043542748"/>
                      </p:ext>
                    </p:extLst>
                  </p:nvPr>
                </p:nvGraphicFramePr>
                <p:xfrm>
                  <a:off x="1274847" y="2261096"/>
                  <a:ext cx="5366619" cy="3344379"/>
                </p:xfrm>
                <a:graphic>
                  <a:graphicData uri="http://schemas.openxmlformats.org/drawingml/2006/chart">
                    <c:chart xmlns:c="http://schemas.openxmlformats.org/drawingml/2006/chart" xmlns:r="http://schemas.openxmlformats.org/officeDocument/2006/relationships" r:id="rId3"/>
                  </a:graphicData>
                </a:graphic>
              </p:graphicFrame>
              <p:sp>
                <p:nvSpPr>
                  <p:cNvPr id="107" name="TextBox 34">
                    <a:extLst>
                      <a:ext uri="{FF2B5EF4-FFF2-40B4-BE49-F238E27FC236}">
                        <a16:creationId xmlns:a16="http://schemas.microsoft.com/office/drawing/2014/main" id="{10319EE4-E4EA-B0FA-BB53-2DC126F9E8BF}"/>
                      </a:ext>
                    </a:extLst>
                  </p:cNvPr>
                  <p:cNvSpPr txBox="1"/>
                  <p:nvPr/>
                </p:nvSpPr>
                <p:spPr>
                  <a:xfrm rot="16200000">
                    <a:off x="-269448" y="3728100"/>
                    <a:ext cx="2543859" cy="32829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Mittleres</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C-</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Peptid</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[(log(Cp+1)]</a:t>
                    </a:r>
                  </a:p>
                </p:txBody>
              </p:sp>
            </p:grpSp>
            <p:sp>
              <p:nvSpPr>
                <p:cNvPr id="19" name="TextBox 4">
                  <a:extLst>
                    <a:ext uri="{FF2B5EF4-FFF2-40B4-BE49-F238E27FC236}">
                      <a16:creationId xmlns:a16="http://schemas.microsoft.com/office/drawing/2014/main" id="{8E9B1245-FA47-3906-D380-8D3326CDD6BA}"/>
                    </a:ext>
                  </a:extLst>
                </p:cNvPr>
                <p:cNvSpPr txBox="1"/>
                <p:nvPr/>
              </p:nvSpPr>
              <p:spPr>
                <a:xfrm>
                  <a:off x="2218102" y="1784058"/>
                  <a:ext cx="2661412" cy="35394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125" b="1" i="0" u="none" strike="noStrike" kern="1200" cap="none" spc="0" normalizeH="0" baseline="0" noProof="0">
                      <a:ln>
                        <a:noFill/>
                      </a:ln>
                      <a:solidFill>
                        <a:srgbClr val="004F72"/>
                      </a:solidFill>
                      <a:effectLst/>
                      <a:uLnTx/>
                      <a:uFillTx/>
                      <a:latin typeface="Arial" panose="020B0604020202020204" pitchFamily="34" charset="0"/>
                      <a:ea typeface="+mn-ea"/>
                      <a:cs typeface="Arial" panose="020B0604020202020204" pitchFamily="34" charset="0"/>
                    </a:rPr>
                    <a:t>Absolute C-</a:t>
                  </a:r>
                  <a:r>
                    <a:rPr kumimoji="0" lang="en-US" sz="1125" b="1" i="0" u="none" strike="noStrike" kern="1200" cap="none" spc="0" normalizeH="0" baseline="0" noProof="0" err="1">
                      <a:ln>
                        <a:noFill/>
                      </a:ln>
                      <a:solidFill>
                        <a:srgbClr val="004F72"/>
                      </a:solidFill>
                      <a:effectLst/>
                      <a:uLnTx/>
                      <a:uFillTx/>
                      <a:latin typeface="Arial" panose="020B0604020202020204" pitchFamily="34" charset="0"/>
                      <a:ea typeface="+mn-ea"/>
                      <a:cs typeface="Arial" panose="020B0604020202020204" pitchFamily="34" charset="0"/>
                    </a:rPr>
                    <a:t>Peptid</a:t>
                  </a:r>
                  <a:r>
                    <a:rPr kumimoji="0" lang="en-US" sz="1125" b="1" i="0" u="none" strike="noStrike" kern="1200" cap="none" spc="0" normalizeH="0" baseline="0" noProof="0">
                      <a:ln>
                        <a:noFill/>
                      </a:ln>
                      <a:solidFill>
                        <a:srgbClr val="004F72"/>
                      </a:solidFill>
                      <a:effectLst/>
                      <a:uLnTx/>
                      <a:uFillTx/>
                      <a:latin typeface="Arial" panose="020B0604020202020204" pitchFamily="34" charset="0"/>
                      <a:ea typeface="+mn-ea"/>
                      <a:cs typeface="Arial" panose="020B0604020202020204" pitchFamily="34" charset="0"/>
                    </a:rPr>
                    <a:t>-Spiegel</a:t>
                  </a:r>
                </a:p>
              </p:txBody>
            </p:sp>
            <p:grpSp>
              <p:nvGrpSpPr>
                <p:cNvPr id="20" name="Group 64">
                  <a:extLst>
                    <a:ext uri="{FF2B5EF4-FFF2-40B4-BE49-F238E27FC236}">
                      <a16:creationId xmlns:a16="http://schemas.microsoft.com/office/drawing/2014/main" id="{7BC9024A-5CCA-1484-3CF4-B7F0A4EBD091}"/>
                    </a:ext>
                  </a:extLst>
                </p:cNvPr>
                <p:cNvGrpSpPr/>
                <p:nvPr/>
              </p:nvGrpSpPr>
              <p:grpSpPr>
                <a:xfrm>
                  <a:off x="1215224" y="5635816"/>
                  <a:ext cx="4335415" cy="261611"/>
                  <a:chOff x="1215224" y="5635816"/>
                  <a:chExt cx="4335415" cy="261611"/>
                </a:xfrm>
              </p:grpSpPr>
              <p:sp>
                <p:nvSpPr>
                  <p:cNvPr id="27" name="TextBox 50">
                    <a:extLst>
                      <a:ext uri="{FF2B5EF4-FFF2-40B4-BE49-F238E27FC236}">
                        <a16:creationId xmlns:a16="http://schemas.microsoft.com/office/drawing/2014/main" id="{3E0CAA8D-2D3E-7FBC-CFBA-FADD563807AC}"/>
                      </a:ext>
                    </a:extLst>
                  </p:cNvPr>
                  <p:cNvSpPr txBox="1"/>
                  <p:nvPr/>
                </p:nvSpPr>
                <p:spPr>
                  <a:xfrm>
                    <a:off x="1540673"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65</a:t>
                    </a:r>
                  </a:p>
                </p:txBody>
              </p:sp>
              <p:sp>
                <p:nvSpPr>
                  <p:cNvPr id="28" name="TextBox 51">
                    <a:extLst>
                      <a:ext uri="{FF2B5EF4-FFF2-40B4-BE49-F238E27FC236}">
                        <a16:creationId xmlns:a16="http://schemas.microsoft.com/office/drawing/2014/main" id="{B5BC6D95-ECE8-ABE3-CFA7-B0959B5D7357}"/>
                      </a:ext>
                    </a:extLst>
                  </p:cNvPr>
                  <p:cNvSpPr txBox="1"/>
                  <p:nvPr/>
                </p:nvSpPr>
                <p:spPr>
                  <a:xfrm>
                    <a:off x="2146591"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67</a:t>
                    </a:r>
                  </a:p>
                </p:txBody>
              </p:sp>
              <p:sp>
                <p:nvSpPr>
                  <p:cNvPr id="62" name="TextBox 52">
                    <a:extLst>
                      <a:ext uri="{FF2B5EF4-FFF2-40B4-BE49-F238E27FC236}">
                        <a16:creationId xmlns:a16="http://schemas.microsoft.com/office/drawing/2014/main" id="{168D3FC2-F682-E256-6004-61C1AF92459A}"/>
                      </a:ext>
                    </a:extLst>
                  </p:cNvPr>
                  <p:cNvSpPr txBox="1"/>
                  <p:nvPr/>
                </p:nvSpPr>
                <p:spPr>
                  <a:xfrm>
                    <a:off x="2752508"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68</a:t>
                    </a:r>
                  </a:p>
                </p:txBody>
              </p:sp>
              <p:sp>
                <p:nvSpPr>
                  <p:cNvPr id="64" name="TextBox 53">
                    <a:extLst>
                      <a:ext uri="{FF2B5EF4-FFF2-40B4-BE49-F238E27FC236}">
                        <a16:creationId xmlns:a16="http://schemas.microsoft.com/office/drawing/2014/main" id="{77DA59E6-29D8-35EF-C628-5960DD058707}"/>
                      </a:ext>
                    </a:extLst>
                  </p:cNvPr>
                  <p:cNvSpPr txBox="1"/>
                  <p:nvPr/>
                </p:nvSpPr>
                <p:spPr>
                  <a:xfrm>
                    <a:off x="3358424"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76</a:t>
                    </a:r>
                  </a:p>
                </p:txBody>
              </p:sp>
              <p:sp>
                <p:nvSpPr>
                  <p:cNvPr id="95" name="TextBox 54">
                    <a:extLst>
                      <a:ext uri="{FF2B5EF4-FFF2-40B4-BE49-F238E27FC236}">
                        <a16:creationId xmlns:a16="http://schemas.microsoft.com/office/drawing/2014/main" id="{C3F931A7-37D6-598F-932B-CAB75F1CC651}"/>
                      </a:ext>
                    </a:extLst>
                  </p:cNvPr>
                  <p:cNvSpPr txBox="1"/>
                  <p:nvPr/>
                </p:nvSpPr>
                <p:spPr>
                  <a:xfrm>
                    <a:off x="3964342"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80</a:t>
                    </a:r>
                  </a:p>
                </p:txBody>
              </p:sp>
              <p:sp>
                <p:nvSpPr>
                  <p:cNvPr id="97" name="TextBox 55">
                    <a:extLst>
                      <a:ext uri="{FF2B5EF4-FFF2-40B4-BE49-F238E27FC236}">
                        <a16:creationId xmlns:a16="http://schemas.microsoft.com/office/drawing/2014/main" id="{53E29398-0235-2310-8274-F712CFC3334F}"/>
                      </a:ext>
                    </a:extLst>
                  </p:cNvPr>
                  <p:cNvSpPr txBox="1"/>
                  <p:nvPr/>
                </p:nvSpPr>
                <p:spPr>
                  <a:xfrm>
                    <a:off x="4570259"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63</a:t>
                    </a:r>
                  </a:p>
                </p:txBody>
              </p:sp>
              <p:sp>
                <p:nvSpPr>
                  <p:cNvPr id="98" name="TextBox 56">
                    <a:extLst>
                      <a:ext uri="{FF2B5EF4-FFF2-40B4-BE49-F238E27FC236}">
                        <a16:creationId xmlns:a16="http://schemas.microsoft.com/office/drawing/2014/main" id="{6DAF23AD-EA63-3193-98C4-D87B4FEF4023}"/>
                      </a:ext>
                    </a:extLst>
                  </p:cNvPr>
                  <p:cNvSpPr txBox="1"/>
                  <p:nvPr/>
                </p:nvSpPr>
                <p:spPr>
                  <a:xfrm>
                    <a:off x="5176176"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38</a:t>
                    </a:r>
                  </a:p>
                </p:txBody>
              </p:sp>
              <p:sp>
                <p:nvSpPr>
                  <p:cNvPr id="99" name="TextBox 57">
                    <a:extLst>
                      <a:ext uri="{FF2B5EF4-FFF2-40B4-BE49-F238E27FC236}">
                        <a16:creationId xmlns:a16="http://schemas.microsoft.com/office/drawing/2014/main" id="{B057C834-F095-C102-4E86-52C56151E0EF}"/>
                      </a:ext>
                    </a:extLst>
                  </p:cNvPr>
                  <p:cNvSpPr txBox="1"/>
                  <p:nvPr/>
                </p:nvSpPr>
                <p:spPr>
                  <a:xfrm>
                    <a:off x="1215224" y="5635816"/>
                    <a:ext cx="430032" cy="26161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N =</a:t>
                    </a:r>
                  </a:p>
                </p:txBody>
              </p:sp>
              <p:sp>
                <p:nvSpPr>
                  <p:cNvPr id="100" name="TextBox 58">
                    <a:extLst>
                      <a:ext uri="{FF2B5EF4-FFF2-40B4-BE49-F238E27FC236}">
                        <a16:creationId xmlns:a16="http://schemas.microsoft.com/office/drawing/2014/main" id="{FA4AA74A-347E-987E-0CE5-27E4C425FAC5}"/>
                      </a:ext>
                    </a:extLst>
                  </p:cNvPr>
                  <p:cNvSpPr txBox="1"/>
                  <p:nvPr/>
                </p:nvSpPr>
                <p:spPr>
                  <a:xfrm>
                    <a:off x="1843632"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66</a:t>
                    </a:r>
                  </a:p>
                </p:txBody>
              </p:sp>
              <p:sp>
                <p:nvSpPr>
                  <p:cNvPr id="101" name="TextBox 59">
                    <a:extLst>
                      <a:ext uri="{FF2B5EF4-FFF2-40B4-BE49-F238E27FC236}">
                        <a16:creationId xmlns:a16="http://schemas.microsoft.com/office/drawing/2014/main" id="{AAF55931-353C-9C95-32CD-B307C23FD45D}"/>
                      </a:ext>
                    </a:extLst>
                  </p:cNvPr>
                  <p:cNvSpPr txBox="1"/>
                  <p:nvPr/>
                </p:nvSpPr>
                <p:spPr>
                  <a:xfrm>
                    <a:off x="2449549"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67</a:t>
                    </a:r>
                  </a:p>
                </p:txBody>
              </p:sp>
              <p:sp>
                <p:nvSpPr>
                  <p:cNvPr id="102" name="TextBox 60">
                    <a:extLst>
                      <a:ext uri="{FF2B5EF4-FFF2-40B4-BE49-F238E27FC236}">
                        <a16:creationId xmlns:a16="http://schemas.microsoft.com/office/drawing/2014/main" id="{069255A6-FB36-BEA6-7E92-3A0136A779A5}"/>
                      </a:ext>
                    </a:extLst>
                  </p:cNvPr>
                  <p:cNvSpPr txBox="1"/>
                  <p:nvPr/>
                </p:nvSpPr>
                <p:spPr>
                  <a:xfrm>
                    <a:off x="3055465"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70</a:t>
                    </a:r>
                  </a:p>
                </p:txBody>
              </p:sp>
              <p:sp>
                <p:nvSpPr>
                  <p:cNvPr id="103" name="TextBox 61">
                    <a:extLst>
                      <a:ext uri="{FF2B5EF4-FFF2-40B4-BE49-F238E27FC236}">
                        <a16:creationId xmlns:a16="http://schemas.microsoft.com/office/drawing/2014/main" id="{F9D1328E-107D-0E82-3EDB-651998D48D68}"/>
                      </a:ext>
                    </a:extLst>
                  </p:cNvPr>
                  <p:cNvSpPr txBox="1"/>
                  <p:nvPr/>
                </p:nvSpPr>
                <p:spPr>
                  <a:xfrm>
                    <a:off x="3661383"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78</a:t>
                    </a:r>
                  </a:p>
                </p:txBody>
              </p:sp>
              <p:sp>
                <p:nvSpPr>
                  <p:cNvPr id="104" name="TextBox 62">
                    <a:extLst>
                      <a:ext uri="{FF2B5EF4-FFF2-40B4-BE49-F238E27FC236}">
                        <a16:creationId xmlns:a16="http://schemas.microsoft.com/office/drawing/2014/main" id="{B2ACEDBA-5AA4-8C58-908D-D4D5BBF67258}"/>
                      </a:ext>
                    </a:extLst>
                  </p:cNvPr>
                  <p:cNvSpPr txBox="1"/>
                  <p:nvPr/>
                </p:nvSpPr>
                <p:spPr>
                  <a:xfrm>
                    <a:off x="4267300"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70</a:t>
                    </a:r>
                  </a:p>
                </p:txBody>
              </p:sp>
              <p:sp>
                <p:nvSpPr>
                  <p:cNvPr id="105" name="TextBox 63">
                    <a:extLst>
                      <a:ext uri="{FF2B5EF4-FFF2-40B4-BE49-F238E27FC236}">
                        <a16:creationId xmlns:a16="http://schemas.microsoft.com/office/drawing/2014/main" id="{0BAF9648-06EE-23AB-C5A1-D5E6C3E4BCDE}"/>
                      </a:ext>
                    </a:extLst>
                  </p:cNvPr>
                  <p:cNvSpPr txBox="1"/>
                  <p:nvPr/>
                </p:nvSpPr>
                <p:spPr>
                  <a:xfrm>
                    <a:off x="4873218"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52</a:t>
                    </a:r>
                  </a:p>
                </p:txBody>
              </p:sp>
            </p:grpSp>
            <p:sp>
              <p:nvSpPr>
                <p:cNvPr id="21" name="Freeform 83">
                  <a:extLst>
                    <a:ext uri="{FF2B5EF4-FFF2-40B4-BE49-F238E27FC236}">
                      <a16:creationId xmlns:a16="http://schemas.microsoft.com/office/drawing/2014/main" id="{7D2D5AB1-F993-5C85-779D-290891407260}"/>
                    </a:ext>
                  </a:extLst>
                </p:cNvPr>
                <p:cNvSpPr/>
                <p:nvPr/>
              </p:nvSpPr>
              <p:spPr>
                <a:xfrm>
                  <a:off x="1687591" y="2511846"/>
                  <a:ext cx="3665359" cy="991518"/>
                </a:xfrm>
                <a:custGeom>
                  <a:avLst/>
                  <a:gdLst>
                    <a:gd name="connsiteX0" fmla="*/ 0 w 3999123"/>
                    <a:gd name="connsiteY0" fmla="*/ 91807 h 991518"/>
                    <a:gd name="connsiteX1" fmla="*/ 132202 w 3999123"/>
                    <a:gd name="connsiteY1" fmla="*/ 99152 h 991518"/>
                    <a:gd name="connsiteX2" fmla="*/ 260732 w 3999123"/>
                    <a:gd name="connsiteY2" fmla="*/ 99152 h 991518"/>
                    <a:gd name="connsiteX3" fmla="*/ 422313 w 3999123"/>
                    <a:gd name="connsiteY3" fmla="*/ 80790 h 991518"/>
                    <a:gd name="connsiteX4" fmla="*/ 558188 w 3999123"/>
                    <a:gd name="connsiteY4" fmla="*/ 73446 h 991518"/>
                    <a:gd name="connsiteX5" fmla="*/ 690390 w 3999123"/>
                    <a:gd name="connsiteY5" fmla="*/ 73446 h 991518"/>
                    <a:gd name="connsiteX6" fmla="*/ 932761 w 3999123"/>
                    <a:gd name="connsiteY6" fmla="*/ 25706 h 991518"/>
                    <a:gd name="connsiteX7" fmla="*/ 1072308 w 3999123"/>
                    <a:gd name="connsiteY7" fmla="*/ 0 h 991518"/>
                    <a:gd name="connsiteX8" fmla="*/ 1204511 w 3999123"/>
                    <a:gd name="connsiteY8" fmla="*/ 0 h 991518"/>
                    <a:gd name="connsiteX9" fmla="*/ 1325696 w 3999123"/>
                    <a:gd name="connsiteY9" fmla="*/ 0 h 991518"/>
                    <a:gd name="connsiteX10" fmla="*/ 1461571 w 3999123"/>
                    <a:gd name="connsiteY10" fmla="*/ 40395 h 991518"/>
                    <a:gd name="connsiteX11" fmla="*/ 1700270 w 3999123"/>
                    <a:gd name="connsiteY11" fmla="*/ 69773 h 991518"/>
                    <a:gd name="connsiteX12" fmla="*/ 1781060 w 3999123"/>
                    <a:gd name="connsiteY12" fmla="*/ 99152 h 991518"/>
                    <a:gd name="connsiteX13" fmla="*/ 1902245 w 3999123"/>
                    <a:gd name="connsiteY13" fmla="*/ 88135 h 991518"/>
                    <a:gd name="connsiteX14" fmla="*/ 2063826 w 3999123"/>
                    <a:gd name="connsiteY14" fmla="*/ 128530 h 991518"/>
                    <a:gd name="connsiteX15" fmla="*/ 2214390 w 3999123"/>
                    <a:gd name="connsiteY15" fmla="*/ 165253 h 991518"/>
                    <a:gd name="connsiteX16" fmla="*/ 2357609 w 3999123"/>
                    <a:gd name="connsiteY16" fmla="*/ 205648 h 991518"/>
                    <a:gd name="connsiteX17" fmla="*/ 2489812 w 3999123"/>
                    <a:gd name="connsiteY17" fmla="*/ 246043 h 991518"/>
                    <a:gd name="connsiteX18" fmla="*/ 2622014 w 3999123"/>
                    <a:gd name="connsiteY18" fmla="*/ 290111 h 991518"/>
                    <a:gd name="connsiteX19" fmla="*/ 2776250 w 3999123"/>
                    <a:gd name="connsiteY19" fmla="*/ 326834 h 991518"/>
                    <a:gd name="connsiteX20" fmla="*/ 2897436 w 3999123"/>
                    <a:gd name="connsiteY20" fmla="*/ 403952 h 991518"/>
                    <a:gd name="connsiteX21" fmla="*/ 3000260 w 3999123"/>
                    <a:gd name="connsiteY21" fmla="*/ 492087 h 991518"/>
                    <a:gd name="connsiteX22" fmla="*/ 3150824 w 3999123"/>
                    <a:gd name="connsiteY22" fmla="*/ 609600 h 991518"/>
                    <a:gd name="connsiteX23" fmla="*/ 3235286 w 3999123"/>
                    <a:gd name="connsiteY23" fmla="*/ 664684 h 991518"/>
                    <a:gd name="connsiteX24" fmla="*/ 3455624 w 3999123"/>
                    <a:gd name="connsiteY24" fmla="*/ 745474 h 991518"/>
                    <a:gd name="connsiteX25" fmla="*/ 3558448 w 3999123"/>
                    <a:gd name="connsiteY25" fmla="*/ 826265 h 991518"/>
                    <a:gd name="connsiteX26" fmla="*/ 3683306 w 3999123"/>
                    <a:gd name="connsiteY26" fmla="*/ 844626 h 991518"/>
                    <a:gd name="connsiteX27" fmla="*/ 3782458 w 3999123"/>
                    <a:gd name="connsiteY27" fmla="*/ 943778 h 991518"/>
                    <a:gd name="connsiteX28" fmla="*/ 3885282 w 3999123"/>
                    <a:gd name="connsiteY28" fmla="*/ 991518 h 991518"/>
                    <a:gd name="connsiteX29" fmla="*/ 3999123 w 3999123"/>
                    <a:gd name="connsiteY29" fmla="*/ 973156 h 991518"/>
                    <a:gd name="connsiteX0" fmla="*/ 0 w 3999123"/>
                    <a:gd name="connsiteY0" fmla="*/ 91807 h 991518"/>
                    <a:gd name="connsiteX1" fmla="*/ 132202 w 3999123"/>
                    <a:gd name="connsiteY1" fmla="*/ 99152 h 991518"/>
                    <a:gd name="connsiteX2" fmla="*/ 260732 w 3999123"/>
                    <a:gd name="connsiteY2" fmla="*/ 99152 h 991518"/>
                    <a:gd name="connsiteX3" fmla="*/ 422313 w 3999123"/>
                    <a:gd name="connsiteY3" fmla="*/ 80790 h 991518"/>
                    <a:gd name="connsiteX4" fmla="*/ 558188 w 3999123"/>
                    <a:gd name="connsiteY4" fmla="*/ 73446 h 991518"/>
                    <a:gd name="connsiteX5" fmla="*/ 690390 w 3999123"/>
                    <a:gd name="connsiteY5" fmla="*/ 73446 h 991518"/>
                    <a:gd name="connsiteX6" fmla="*/ 932761 w 3999123"/>
                    <a:gd name="connsiteY6" fmla="*/ 25706 h 991518"/>
                    <a:gd name="connsiteX7" fmla="*/ 1072308 w 3999123"/>
                    <a:gd name="connsiteY7" fmla="*/ 0 h 991518"/>
                    <a:gd name="connsiteX8" fmla="*/ 1204511 w 3999123"/>
                    <a:gd name="connsiteY8" fmla="*/ 0 h 991518"/>
                    <a:gd name="connsiteX9" fmla="*/ 1325696 w 3999123"/>
                    <a:gd name="connsiteY9" fmla="*/ 0 h 991518"/>
                    <a:gd name="connsiteX10" fmla="*/ 1461571 w 3999123"/>
                    <a:gd name="connsiteY10" fmla="*/ 40395 h 991518"/>
                    <a:gd name="connsiteX11" fmla="*/ 1700270 w 3999123"/>
                    <a:gd name="connsiteY11" fmla="*/ 69773 h 991518"/>
                    <a:gd name="connsiteX12" fmla="*/ 1781060 w 3999123"/>
                    <a:gd name="connsiteY12" fmla="*/ 99152 h 991518"/>
                    <a:gd name="connsiteX13" fmla="*/ 1902245 w 3999123"/>
                    <a:gd name="connsiteY13" fmla="*/ 88135 h 991518"/>
                    <a:gd name="connsiteX14" fmla="*/ 2063826 w 3999123"/>
                    <a:gd name="connsiteY14" fmla="*/ 128530 h 991518"/>
                    <a:gd name="connsiteX15" fmla="*/ 2214390 w 3999123"/>
                    <a:gd name="connsiteY15" fmla="*/ 165253 h 991518"/>
                    <a:gd name="connsiteX16" fmla="*/ 2357609 w 3999123"/>
                    <a:gd name="connsiteY16" fmla="*/ 205648 h 991518"/>
                    <a:gd name="connsiteX17" fmla="*/ 2489812 w 3999123"/>
                    <a:gd name="connsiteY17" fmla="*/ 246043 h 991518"/>
                    <a:gd name="connsiteX18" fmla="*/ 2622014 w 3999123"/>
                    <a:gd name="connsiteY18" fmla="*/ 290111 h 991518"/>
                    <a:gd name="connsiteX19" fmla="*/ 2776250 w 3999123"/>
                    <a:gd name="connsiteY19" fmla="*/ 326834 h 991518"/>
                    <a:gd name="connsiteX20" fmla="*/ 2897436 w 3999123"/>
                    <a:gd name="connsiteY20" fmla="*/ 403952 h 991518"/>
                    <a:gd name="connsiteX21" fmla="*/ 3000260 w 3999123"/>
                    <a:gd name="connsiteY21" fmla="*/ 492087 h 991518"/>
                    <a:gd name="connsiteX22" fmla="*/ 3150824 w 3999123"/>
                    <a:gd name="connsiteY22" fmla="*/ 609600 h 991518"/>
                    <a:gd name="connsiteX23" fmla="*/ 3235286 w 3999123"/>
                    <a:gd name="connsiteY23" fmla="*/ 664684 h 991518"/>
                    <a:gd name="connsiteX24" fmla="*/ 3455624 w 3999123"/>
                    <a:gd name="connsiteY24" fmla="*/ 745474 h 991518"/>
                    <a:gd name="connsiteX25" fmla="*/ 3558448 w 3999123"/>
                    <a:gd name="connsiteY25" fmla="*/ 826265 h 991518"/>
                    <a:gd name="connsiteX26" fmla="*/ 3670835 w 3999123"/>
                    <a:gd name="connsiteY26" fmla="*/ 861771 h 991518"/>
                    <a:gd name="connsiteX27" fmla="*/ 3782458 w 3999123"/>
                    <a:gd name="connsiteY27" fmla="*/ 943778 h 991518"/>
                    <a:gd name="connsiteX28" fmla="*/ 3885282 w 3999123"/>
                    <a:gd name="connsiteY28" fmla="*/ 991518 h 991518"/>
                    <a:gd name="connsiteX29" fmla="*/ 3999123 w 3999123"/>
                    <a:gd name="connsiteY29" fmla="*/ 973156 h 991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999123" h="991518">
                      <a:moveTo>
                        <a:pt x="0" y="91807"/>
                      </a:moveTo>
                      <a:lnTo>
                        <a:pt x="132202" y="99152"/>
                      </a:lnTo>
                      <a:lnTo>
                        <a:pt x="260732" y="99152"/>
                      </a:lnTo>
                      <a:lnTo>
                        <a:pt x="422313" y="80790"/>
                      </a:lnTo>
                      <a:lnTo>
                        <a:pt x="558188" y="73446"/>
                      </a:lnTo>
                      <a:lnTo>
                        <a:pt x="690390" y="73446"/>
                      </a:lnTo>
                      <a:lnTo>
                        <a:pt x="932761" y="25706"/>
                      </a:lnTo>
                      <a:lnTo>
                        <a:pt x="1072308" y="0"/>
                      </a:lnTo>
                      <a:lnTo>
                        <a:pt x="1204511" y="0"/>
                      </a:lnTo>
                      <a:lnTo>
                        <a:pt x="1325696" y="0"/>
                      </a:lnTo>
                      <a:lnTo>
                        <a:pt x="1461571" y="40395"/>
                      </a:lnTo>
                      <a:lnTo>
                        <a:pt x="1700270" y="69773"/>
                      </a:lnTo>
                      <a:lnTo>
                        <a:pt x="1781060" y="99152"/>
                      </a:lnTo>
                      <a:lnTo>
                        <a:pt x="1902245" y="88135"/>
                      </a:lnTo>
                      <a:lnTo>
                        <a:pt x="2063826" y="128530"/>
                      </a:lnTo>
                      <a:lnTo>
                        <a:pt x="2214390" y="165253"/>
                      </a:lnTo>
                      <a:lnTo>
                        <a:pt x="2357609" y="205648"/>
                      </a:lnTo>
                      <a:lnTo>
                        <a:pt x="2489812" y="246043"/>
                      </a:lnTo>
                      <a:lnTo>
                        <a:pt x="2622014" y="290111"/>
                      </a:lnTo>
                      <a:lnTo>
                        <a:pt x="2776250" y="326834"/>
                      </a:lnTo>
                      <a:lnTo>
                        <a:pt x="2897436" y="403952"/>
                      </a:lnTo>
                      <a:lnTo>
                        <a:pt x="3000260" y="492087"/>
                      </a:lnTo>
                      <a:lnTo>
                        <a:pt x="3150824" y="609600"/>
                      </a:lnTo>
                      <a:lnTo>
                        <a:pt x="3235286" y="664684"/>
                      </a:lnTo>
                      <a:lnTo>
                        <a:pt x="3455624" y="745474"/>
                      </a:lnTo>
                      <a:lnTo>
                        <a:pt x="3558448" y="826265"/>
                      </a:lnTo>
                      <a:lnTo>
                        <a:pt x="3670835" y="861771"/>
                      </a:lnTo>
                      <a:lnTo>
                        <a:pt x="3782458" y="943778"/>
                      </a:lnTo>
                      <a:lnTo>
                        <a:pt x="3885282" y="991518"/>
                      </a:lnTo>
                      <a:lnTo>
                        <a:pt x="3999123" y="973156"/>
                      </a:lnTo>
                    </a:path>
                  </a:pathLst>
                </a:custGeom>
                <a:noFill/>
                <a:ln w="285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22" name="Group 86">
                  <a:extLst>
                    <a:ext uri="{FF2B5EF4-FFF2-40B4-BE49-F238E27FC236}">
                      <a16:creationId xmlns:a16="http://schemas.microsoft.com/office/drawing/2014/main" id="{6E35AE8D-FF21-F96E-F7BC-2DDDDA9C3452}"/>
                    </a:ext>
                  </a:extLst>
                </p:cNvPr>
                <p:cNvGrpSpPr/>
                <p:nvPr/>
              </p:nvGrpSpPr>
              <p:grpSpPr>
                <a:xfrm>
                  <a:off x="3369363" y="2434957"/>
                  <a:ext cx="1514792" cy="2786323"/>
                  <a:chOff x="3369363" y="2434957"/>
                  <a:chExt cx="1514792" cy="2786323"/>
                </a:xfrm>
              </p:grpSpPr>
              <p:grpSp>
                <p:nvGrpSpPr>
                  <p:cNvPr id="23" name="Group 15">
                    <a:extLst>
                      <a:ext uri="{FF2B5EF4-FFF2-40B4-BE49-F238E27FC236}">
                        <a16:creationId xmlns:a16="http://schemas.microsoft.com/office/drawing/2014/main" id="{775491EA-D5C7-1B9C-84EA-3B098BCA266A}"/>
                      </a:ext>
                    </a:extLst>
                  </p:cNvPr>
                  <p:cNvGrpSpPr/>
                  <p:nvPr/>
                </p:nvGrpSpPr>
                <p:grpSpPr>
                  <a:xfrm>
                    <a:off x="3619532" y="2879228"/>
                    <a:ext cx="1054135" cy="2342052"/>
                    <a:chOff x="4235555" y="2879228"/>
                    <a:chExt cx="1054135" cy="2342052"/>
                  </a:xfrm>
                </p:grpSpPr>
                <p:sp>
                  <p:nvSpPr>
                    <p:cNvPr id="25" name="TextBox 46">
                      <a:extLst>
                        <a:ext uri="{FF2B5EF4-FFF2-40B4-BE49-F238E27FC236}">
                          <a16:creationId xmlns:a16="http://schemas.microsoft.com/office/drawing/2014/main" id="{1524CF7B-64AA-75E4-544F-2F58667828AB}"/>
                        </a:ext>
                      </a:extLst>
                    </p:cNvPr>
                    <p:cNvSpPr txBox="1"/>
                    <p:nvPr/>
                  </p:nvSpPr>
                  <p:spPr>
                    <a:xfrm>
                      <a:off x="4235555" y="4882725"/>
                      <a:ext cx="1054135" cy="33855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ED6C4E"/>
                          </a:solidFill>
                          <a:effectLst/>
                          <a:uLnTx/>
                          <a:uFillTx/>
                          <a:latin typeface="Arial" panose="020B0604020202020204" pitchFamily="34" charset="0"/>
                          <a:ea typeface="+mn-ea"/>
                          <a:cs typeface="Arial" panose="020B0604020202020204" pitchFamily="34" charset="0"/>
                        </a:rPr>
                        <a:t>Diagnose</a:t>
                      </a:r>
                    </a:p>
                  </p:txBody>
                </p:sp>
                <p:cxnSp>
                  <p:nvCxnSpPr>
                    <p:cNvPr id="26" name="Straight Arrow Connector 48">
                      <a:extLst>
                        <a:ext uri="{FF2B5EF4-FFF2-40B4-BE49-F238E27FC236}">
                          <a16:creationId xmlns:a16="http://schemas.microsoft.com/office/drawing/2014/main" id="{9F8D82D1-2872-E8F0-5C45-8E73BF08CC18}"/>
                        </a:ext>
                      </a:extLst>
                    </p:cNvPr>
                    <p:cNvCxnSpPr>
                      <a:cxnSpLocks/>
                    </p:cNvCxnSpPr>
                    <p:nvPr/>
                  </p:nvCxnSpPr>
                  <p:spPr>
                    <a:xfrm flipH="1" flipV="1">
                      <a:off x="4762623" y="2879228"/>
                      <a:ext cx="1" cy="1967231"/>
                    </a:xfrm>
                    <a:prstGeom prst="straightConnector1">
                      <a:avLst/>
                    </a:prstGeom>
                    <a:ln w="19050">
                      <a:solidFill>
                        <a:schemeClr val="accent3"/>
                      </a:solidFill>
                      <a:prstDash val="solid"/>
                      <a:round/>
                      <a:headEnd type="none" w="med" len="sm"/>
                      <a:tailEnd type="triangle" w="lg" len="med"/>
                    </a:ln>
                  </p:spPr>
                  <p:style>
                    <a:lnRef idx="1">
                      <a:schemeClr val="dk1"/>
                    </a:lnRef>
                    <a:fillRef idx="0">
                      <a:schemeClr val="dk1"/>
                    </a:fillRef>
                    <a:effectRef idx="0">
                      <a:schemeClr val="dk1"/>
                    </a:effectRef>
                    <a:fontRef idx="minor">
                      <a:schemeClr val="tx1"/>
                    </a:fontRef>
                  </p:style>
                </p:cxnSp>
              </p:grpSp>
              <p:sp>
                <p:nvSpPr>
                  <p:cNvPr id="24" name="Rectangle 84">
                    <a:extLst>
                      <a:ext uri="{FF2B5EF4-FFF2-40B4-BE49-F238E27FC236}">
                        <a16:creationId xmlns:a16="http://schemas.microsoft.com/office/drawing/2014/main" id="{5624712D-CB8B-C93D-A874-9CBE7DAD5570}"/>
                      </a:ext>
                    </a:extLst>
                  </p:cNvPr>
                  <p:cNvSpPr/>
                  <p:nvPr/>
                </p:nvSpPr>
                <p:spPr>
                  <a:xfrm>
                    <a:off x="3369363" y="2434957"/>
                    <a:ext cx="1514792" cy="1212162"/>
                  </a:xfrm>
                  <a:prstGeom prst="rect">
                    <a:avLst/>
                  </a:prstGeom>
                  <a:noFill/>
                  <a:ln w="19050">
                    <a:solidFill>
                      <a:srgbClr val="80C1E9"/>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sp>
            <p:nvSpPr>
              <p:cNvPr id="17" name="TextBox 104">
                <a:extLst>
                  <a:ext uri="{FF2B5EF4-FFF2-40B4-BE49-F238E27FC236}">
                    <a16:creationId xmlns:a16="http://schemas.microsoft.com/office/drawing/2014/main" id="{38EB049A-00CC-5616-CBA7-B86332F8D0C8}"/>
                  </a:ext>
                </a:extLst>
              </p:cNvPr>
              <p:cNvSpPr txBox="1"/>
              <p:nvPr/>
            </p:nvSpPr>
            <p:spPr>
              <a:xfrm>
                <a:off x="1954435" y="5910946"/>
                <a:ext cx="2994837" cy="32829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Zeit </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vor</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nach</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der Diagnose [</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Monate</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a:t>
                </a:r>
              </a:p>
            </p:txBody>
          </p:sp>
        </p:grpSp>
        <p:sp>
          <p:nvSpPr>
            <p:cNvPr id="5" name="TextBox 108">
              <a:extLst>
                <a:ext uri="{FF2B5EF4-FFF2-40B4-BE49-F238E27FC236}">
                  <a16:creationId xmlns:a16="http://schemas.microsoft.com/office/drawing/2014/main" id="{1D45F68A-1DCB-978B-A2D6-C1274897FE41}"/>
                </a:ext>
              </a:extLst>
            </p:cNvPr>
            <p:cNvSpPr txBox="1"/>
            <p:nvPr/>
          </p:nvSpPr>
          <p:spPr>
            <a:xfrm>
              <a:off x="1206400" y="2233594"/>
              <a:ext cx="477053"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2,0</a:t>
              </a:r>
            </a:p>
          </p:txBody>
        </p:sp>
        <p:sp>
          <p:nvSpPr>
            <p:cNvPr id="6" name="TextBox 109">
              <a:extLst>
                <a:ext uri="{FF2B5EF4-FFF2-40B4-BE49-F238E27FC236}">
                  <a16:creationId xmlns:a16="http://schemas.microsoft.com/office/drawing/2014/main" id="{17C332AE-E2F1-BC9F-CF66-A8EAAAEA4F92}"/>
                </a:ext>
              </a:extLst>
            </p:cNvPr>
            <p:cNvSpPr txBox="1"/>
            <p:nvPr/>
          </p:nvSpPr>
          <p:spPr>
            <a:xfrm>
              <a:off x="1206400" y="2721866"/>
              <a:ext cx="477053"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1,5</a:t>
              </a:r>
            </a:p>
          </p:txBody>
        </p:sp>
        <p:sp>
          <p:nvSpPr>
            <p:cNvPr id="8" name="TextBox 110">
              <a:extLst>
                <a:ext uri="{FF2B5EF4-FFF2-40B4-BE49-F238E27FC236}">
                  <a16:creationId xmlns:a16="http://schemas.microsoft.com/office/drawing/2014/main" id="{E451FCB6-E88C-0F70-7A11-812D21A66EA6}"/>
                </a:ext>
              </a:extLst>
            </p:cNvPr>
            <p:cNvSpPr txBox="1"/>
            <p:nvPr/>
          </p:nvSpPr>
          <p:spPr>
            <a:xfrm>
              <a:off x="1206400" y="3168635"/>
              <a:ext cx="477053"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1,1</a:t>
              </a:r>
            </a:p>
          </p:txBody>
        </p:sp>
        <p:sp>
          <p:nvSpPr>
            <p:cNvPr id="10" name="TextBox 111">
              <a:extLst>
                <a:ext uri="{FF2B5EF4-FFF2-40B4-BE49-F238E27FC236}">
                  <a16:creationId xmlns:a16="http://schemas.microsoft.com/office/drawing/2014/main" id="{C925970F-D218-B5F7-BFB7-FD4EC6CB1F8B}"/>
                </a:ext>
              </a:extLst>
            </p:cNvPr>
            <p:cNvSpPr txBox="1"/>
            <p:nvPr/>
          </p:nvSpPr>
          <p:spPr>
            <a:xfrm>
              <a:off x="1206400" y="3560695"/>
              <a:ext cx="477053"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0,8</a:t>
              </a:r>
            </a:p>
          </p:txBody>
        </p:sp>
        <p:sp>
          <p:nvSpPr>
            <p:cNvPr id="11" name="TextBox 112">
              <a:extLst>
                <a:ext uri="{FF2B5EF4-FFF2-40B4-BE49-F238E27FC236}">
                  <a16:creationId xmlns:a16="http://schemas.microsoft.com/office/drawing/2014/main" id="{127C359A-4C78-CA29-D0DA-8D7C7FE8CFD1}"/>
                </a:ext>
              </a:extLst>
            </p:cNvPr>
            <p:cNvSpPr txBox="1"/>
            <p:nvPr/>
          </p:nvSpPr>
          <p:spPr>
            <a:xfrm>
              <a:off x="1206400" y="3869971"/>
              <a:ext cx="477053"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0,6</a:t>
              </a:r>
            </a:p>
          </p:txBody>
        </p:sp>
        <p:sp>
          <p:nvSpPr>
            <p:cNvPr id="12" name="TextBox 113">
              <a:extLst>
                <a:ext uri="{FF2B5EF4-FFF2-40B4-BE49-F238E27FC236}">
                  <a16:creationId xmlns:a16="http://schemas.microsoft.com/office/drawing/2014/main" id="{B9CCBE9D-B644-0185-A784-F36F1B04F194}"/>
                </a:ext>
              </a:extLst>
            </p:cNvPr>
            <p:cNvSpPr txBox="1"/>
            <p:nvPr/>
          </p:nvSpPr>
          <p:spPr>
            <a:xfrm>
              <a:off x="1206400" y="4217643"/>
              <a:ext cx="477053"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0,4</a:t>
              </a:r>
            </a:p>
          </p:txBody>
        </p:sp>
        <p:sp>
          <p:nvSpPr>
            <p:cNvPr id="13" name="TextBox 114">
              <a:extLst>
                <a:ext uri="{FF2B5EF4-FFF2-40B4-BE49-F238E27FC236}">
                  <a16:creationId xmlns:a16="http://schemas.microsoft.com/office/drawing/2014/main" id="{B7F78D06-5AB4-13A4-2CC0-0E10D6C6B9BF}"/>
                </a:ext>
              </a:extLst>
            </p:cNvPr>
            <p:cNvSpPr txBox="1"/>
            <p:nvPr/>
          </p:nvSpPr>
          <p:spPr>
            <a:xfrm>
              <a:off x="1206400" y="4632008"/>
              <a:ext cx="477053"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0,2</a:t>
              </a:r>
            </a:p>
          </p:txBody>
        </p:sp>
        <p:sp>
          <p:nvSpPr>
            <p:cNvPr id="14" name="TextBox 115">
              <a:extLst>
                <a:ext uri="{FF2B5EF4-FFF2-40B4-BE49-F238E27FC236}">
                  <a16:creationId xmlns:a16="http://schemas.microsoft.com/office/drawing/2014/main" id="{CD5AD116-9749-7E23-C609-03EABCE3DD3A}"/>
                </a:ext>
              </a:extLst>
            </p:cNvPr>
            <p:cNvSpPr txBox="1"/>
            <p:nvPr/>
          </p:nvSpPr>
          <p:spPr>
            <a:xfrm>
              <a:off x="1206400" y="5117394"/>
              <a:ext cx="338128"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0</a:t>
              </a:r>
            </a:p>
          </p:txBody>
        </p:sp>
        <p:sp>
          <p:nvSpPr>
            <p:cNvPr id="15" name="TextBox 101">
              <a:extLst>
                <a:ext uri="{FF2B5EF4-FFF2-40B4-BE49-F238E27FC236}">
                  <a16:creationId xmlns:a16="http://schemas.microsoft.com/office/drawing/2014/main" id="{AF00E0F6-7C3F-CBBE-F863-8CF771A185A6}"/>
                </a:ext>
              </a:extLst>
            </p:cNvPr>
            <p:cNvSpPr txBox="1"/>
            <p:nvPr/>
          </p:nvSpPr>
          <p:spPr>
            <a:xfrm>
              <a:off x="2070834" y="3088481"/>
              <a:ext cx="1155336" cy="723275"/>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rPr>
                <a:t>Fenster des </a:t>
              </a:r>
              <a:r>
                <a:rPr kumimoji="0" lang="en-US" sz="975" b="0" i="0" u="none" strike="noStrike" kern="1200" cap="none" spc="0" normalizeH="0" baseline="0" noProof="0" err="1">
                  <a:ln>
                    <a:noFill/>
                  </a:ln>
                  <a:solidFill>
                    <a:srgbClr val="2198DD"/>
                  </a:solidFill>
                  <a:effectLst/>
                  <a:uLnTx/>
                  <a:uFillTx/>
                  <a:latin typeface="Arial" panose="020B0604020202020204" pitchFamily="34" charset="0"/>
                  <a:ea typeface="+mn-ea"/>
                  <a:cs typeface="Arial" panose="020B0604020202020204" pitchFamily="34" charset="0"/>
                </a:rPr>
                <a:t>raschen</a:t>
              </a:r>
              <a:r>
                <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rPr>
                <a:t> </a:t>
              </a:r>
              <a:r>
                <a:rPr kumimoji="0" lang="en-US" sz="975" b="0" i="0" u="none" strike="noStrike" kern="1200" cap="none" spc="0" normalizeH="0" baseline="0" noProof="0" err="1">
                  <a:ln>
                    <a:noFill/>
                  </a:ln>
                  <a:solidFill>
                    <a:srgbClr val="2198DD"/>
                  </a:solidFill>
                  <a:effectLst/>
                  <a:uLnTx/>
                  <a:uFillTx/>
                  <a:latin typeface="Arial" panose="020B0604020202020204" pitchFamily="34" charset="0"/>
                  <a:ea typeface="+mn-ea"/>
                  <a:cs typeface="Arial" panose="020B0604020202020204" pitchFamily="34" charset="0"/>
                </a:rPr>
                <a:t>Rückgangs</a:t>
              </a:r>
              <a:endPar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endParaRPr>
            </a:p>
          </p:txBody>
        </p:sp>
      </p:grpSp>
      <p:grpSp>
        <p:nvGrpSpPr>
          <p:cNvPr id="115" name="Group 106">
            <a:extLst>
              <a:ext uri="{FF2B5EF4-FFF2-40B4-BE49-F238E27FC236}">
                <a16:creationId xmlns:a16="http://schemas.microsoft.com/office/drawing/2014/main" id="{9BE00909-F9AB-292A-68DC-A586B436D98F}"/>
              </a:ext>
            </a:extLst>
          </p:cNvPr>
          <p:cNvGrpSpPr/>
          <p:nvPr/>
        </p:nvGrpSpPr>
        <p:grpSpPr>
          <a:xfrm>
            <a:off x="4604912" y="1341430"/>
            <a:ext cx="4252240" cy="3344264"/>
            <a:chOff x="6634643" y="1788572"/>
            <a:chExt cx="5669653" cy="4459020"/>
          </a:xfrm>
        </p:grpSpPr>
        <p:grpSp>
          <p:nvGrpSpPr>
            <p:cNvPr id="116" name="Group 103">
              <a:extLst>
                <a:ext uri="{FF2B5EF4-FFF2-40B4-BE49-F238E27FC236}">
                  <a16:creationId xmlns:a16="http://schemas.microsoft.com/office/drawing/2014/main" id="{2C2A6191-3341-DA39-4943-C6F38C82F448}"/>
                </a:ext>
              </a:extLst>
            </p:cNvPr>
            <p:cNvGrpSpPr/>
            <p:nvPr/>
          </p:nvGrpSpPr>
          <p:grpSpPr>
            <a:xfrm>
              <a:off x="6634643" y="1788572"/>
              <a:ext cx="5669653" cy="4108855"/>
              <a:chOff x="6554466" y="1788572"/>
              <a:chExt cx="5669653" cy="4108855"/>
            </a:xfrm>
          </p:grpSpPr>
          <p:grpSp>
            <p:nvGrpSpPr>
              <p:cNvPr id="118" name="Group 37">
                <a:extLst>
                  <a:ext uri="{FF2B5EF4-FFF2-40B4-BE49-F238E27FC236}">
                    <a16:creationId xmlns:a16="http://schemas.microsoft.com/office/drawing/2014/main" id="{0FD7D54E-4426-28D6-4F7F-600B211F0CCB}"/>
                  </a:ext>
                </a:extLst>
              </p:cNvPr>
              <p:cNvGrpSpPr/>
              <p:nvPr/>
            </p:nvGrpSpPr>
            <p:grpSpPr>
              <a:xfrm>
                <a:off x="6554466" y="2165064"/>
                <a:ext cx="5669653" cy="3454365"/>
                <a:chOff x="971813" y="2165064"/>
                <a:chExt cx="5669653" cy="3454365"/>
              </a:xfrm>
            </p:grpSpPr>
            <p:graphicFrame>
              <p:nvGraphicFramePr>
                <p:cNvPr id="150" name="Chart 38">
                  <a:extLst>
                    <a:ext uri="{FF2B5EF4-FFF2-40B4-BE49-F238E27FC236}">
                      <a16:creationId xmlns:a16="http://schemas.microsoft.com/office/drawing/2014/main" id="{8AFA20E2-149B-D365-9285-5DFE3288D62E}"/>
                    </a:ext>
                  </a:extLst>
                </p:cNvPr>
                <p:cNvGraphicFramePr/>
                <p:nvPr>
                  <p:extLst>
                    <p:ext uri="{D42A27DB-BD31-4B8C-83A1-F6EECF244321}">
                      <p14:modId xmlns:p14="http://schemas.microsoft.com/office/powerpoint/2010/main" val="122718181"/>
                    </p:ext>
                  </p:extLst>
                </p:nvPr>
              </p:nvGraphicFramePr>
              <p:xfrm>
                <a:off x="1274847" y="2261096"/>
                <a:ext cx="5366619" cy="3344379"/>
              </p:xfrm>
              <a:graphic>
                <a:graphicData uri="http://schemas.openxmlformats.org/drawingml/2006/chart">
                  <c:chart xmlns:c="http://schemas.openxmlformats.org/drawingml/2006/chart" xmlns:r="http://schemas.openxmlformats.org/officeDocument/2006/relationships" r:id="rId4"/>
                </a:graphicData>
              </a:graphic>
            </p:graphicFrame>
            <p:sp>
              <p:nvSpPr>
                <p:cNvPr id="151" name="TextBox 39">
                  <a:extLst>
                    <a:ext uri="{FF2B5EF4-FFF2-40B4-BE49-F238E27FC236}">
                      <a16:creationId xmlns:a16="http://schemas.microsoft.com/office/drawing/2014/main" id="{A50EBEE4-DDBB-B697-A7AD-A1604CD49C12}"/>
                    </a:ext>
                  </a:extLst>
                </p:cNvPr>
                <p:cNvSpPr txBox="1"/>
                <p:nvPr/>
              </p:nvSpPr>
              <p:spPr>
                <a:xfrm rot="16200000">
                  <a:off x="-591222" y="3728099"/>
                  <a:ext cx="3454365" cy="32829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Änderung</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von log(C-</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Peptid</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+ 1) pro Monat</a:t>
                  </a:r>
                </a:p>
              </p:txBody>
            </p:sp>
          </p:grpSp>
          <p:sp>
            <p:nvSpPr>
              <p:cNvPr id="119" name="TextBox 5">
                <a:extLst>
                  <a:ext uri="{FF2B5EF4-FFF2-40B4-BE49-F238E27FC236}">
                    <a16:creationId xmlns:a16="http://schemas.microsoft.com/office/drawing/2014/main" id="{E2B434E0-DE07-A5DD-56EF-16E92AC6B277}"/>
                  </a:ext>
                </a:extLst>
              </p:cNvPr>
              <p:cNvSpPr txBox="1"/>
              <p:nvPr/>
            </p:nvSpPr>
            <p:spPr>
              <a:xfrm>
                <a:off x="8460502" y="1788572"/>
                <a:ext cx="1614117" cy="353943"/>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125" b="1" i="0" u="none" strike="noStrike" kern="1200" cap="none" spc="0" normalizeH="0" baseline="0" noProof="0" err="1">
                    <a:ln>
                      <a:noFill/>
                    </a:ln>
                    <a:solidFill>
                      <a:srgbClr val="004F72"/>
                    </a:solidFill>
                    <a:effectLst/>
                    <a:uLnTx/>
                    <a:uFillTx/>
                    <a:latin typeface="Arial" panose="020B0604020202020204" pitchFamily="34" charset="0"/>
                    <a:ea typeface="+mn-ea"/>
                    <a:cs typeface="Arial" panose="020B0604020202020204" pitchFamily="34" charset="0"/>
                  </a:rPr>
                  <a:t>Änderungsrate</a:t>
                </a:r>
                <a:endParaRPr kumimoji="0" lang="en-US" sz="1125" b="1" i="0" u="none" strike="noStrike" kern="1200" cap="none" spc="0" normalizeH="0" baseline="0" noProof="0">
                  <a:ln>
                    <a:noFill/>
                  </a:ln>
                  <a:solidFill>
                    <a:srgbClr val="004F72"/>
                  </a:solidFill>
                  <a:effectLst/>
                  <a:uLnTx/>
                  <a:uFillTx/>
                  <a:latin typeface="Arial" panose="020B0604020202020204" pitchFamily="34" charset="0"/>
                  <a:ea typeface="+mn-ea"/>
                  <a:cs typeface="Arial" panose="020B0604020202020204" pitchFamily="34" charset="0"/>
                </a:endParaRPr>
              </a:p>
            </p:txBody>
          </p:sp>
          <p:grpSp>
            <p:nvGrpSpPr>
              <p:cNvPr id="120" name="Group 12">
                <a:extLst>
                  <a:ext uri="{FF2B5EF4-FFF2-40B4-BE49-F238E27FC236}">
                    <a16:creationId xmlns:a16="http://schemas.microsoft.com/office/drawing/2014/main" id="{C32C52F4-85B0-C868-9FD3-A1170EE77CB8}"/>
                  </a:ext>
                </a:extLst>
              </p:cNvPr>
              <p:cNvGrpSpPr/>
              <p:nvPr/>
            </p:nvGrpSpPr>
            <p:grpSpPr>
              <a:xfrm>
                <a:off x="7437872" y="5313087"/>
                <a:ext cx="4120633" cy="323165"/>
                <a:chOff x="1490085" y="5498620"/>
                <a:chExt cx="4120633" cy="323165"/>
              </a:xfrm>
            </p:grpSpPr>
            <p:sp>
              <p:nvSpPr>
                <p:cNvPr id="143" name="TextBox 11">
                  <a:extLst>
                    <a:ext uri="{FF2B5EF4-FFF2-40B4-BE49-F238E27FC236}">
                      <a16:creationId xmlns:a16="http://schemas.microsoft.com/office/drawing/2014/main" id="{2ACE1194-AF5C-AB27-E0FF-FB13AE51AD5A}"/>
                    </a:ext>
                  </a:extLst>
                </p:cNvPr>
                <p:cNvSpPr txBox="1"/>
                <p:nvPr/>
              </p:nvSpPr>
              <p:spPr>
                <a:xfrm>
                  <a:off x="1490085" y="5498620"/>
                  <a:ext cx="485603" cy="323164"/>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-24</a:t>
                  </a:r>
                </a:p>
              </p:txBody>
            </p:sp>
            <p:sp>
              <p:nvSpPr>
                <p:cNvPr id="144" name="TextBox 40">
                  <a:extLst>
                    <a:ext uri="{FF2B5EF4-FFF2-40B4-BE49-F238E27FC236}">
                      <a16:creationId xmlns:a16="http://schemas.microsoft.com/office/drawing/2014/main" id="{E100E37D-E267-CDA6-B8D7-A3AD7588206A}"/>
                    </a:ext>
                  </a:extLst>
                </p:cNvPr>
                <p:cNvSpPr txBox="1"/>
                <p:nvPr/>
              </p:nvSpPr>
              <p:spPr>
                <a:xfrm>
                  <a:off x="2105128" y="5498620"/>
                  <a:ext cx="485603"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-18</a:t>
                  </a:r>
                </a:p>
              </p:txBody>
            </p:sp>
            <p:sp>
              <p:nvSpPr>
                <p:cNvPr id="145" name="TextBox 41">
                  <a:extLst>
                    <a:ext uri="{FF2B5EF4-FFF2-40B4-BE49-F238E27FC236}">
                      <a16:creationId xmlns:a16="http://schemas.microsoft.com/office/drawing/2014/main" id="{5D8394D3-E2DC-04C5-0593-779C9866AEA4}"/>
                    </a:ext>
                  </a:extLst>
                </p:cNvPr>
                <p:cNvSpPr txBox="1"/>
                <p:nvPr/>
              </p:nvSpPr>
              <p:spPr>
                <a:xfrm>
                  <a:off x="2720170" y="5498620"/>
                  <a:ext cx="485603"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-12</a:t>
                  </a:r>
                </a:p>
              </p:txBody>
            </p:sp>
            <p:sp>
              <p:nvSpPr>
                <p:cNvPr id="146" name="TextBox 42">
                  <a:extLst>
                    <a:ext uri="{FF2B5EF4-FFF2-40B4-BE49-F238E27FC236}">
                      <a16:creationId xmlns:a16="http://schemas.microsoft.com/office/drawing/2014/main" id="{9F81A2AD-57CF-A16F-F24B-B9CAFC4E6B56}"/>
                    </a:ext>
                  </a:extLst>
                </p:cNvPr>
                <p:cNvSpPr txBox="1"/>
                <p:nvPr/>
              </p:nvSpPr>
              <p:spPr>
                <a:xfrm>
                  <a:off x="3369000" y="5498620"/>
                  <a:ext cx="393699"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a:t>
                  </a:r>
                </a:p>
              </p:txBody>
            </p:sp>
            <p:sp>
              <p:nvSpPr>
                <p:cNvPr id="147" name="TextBox 43">
                  <a:extLst>
                    <a:ext uri="{FF2B5EF4-FFF2-40B4-BE49-F238E27FC236}">
                      <a16:creationId xmlns:a16="http://schemas.microsoft.com/office/drawing/2014/main" id="{44A4891A-B145-D749-79FE-BB40D7FE6AF6}"/>
                    </a:ext>
                  </a:extLst>
                </p:cNvPr>
                <p:cNvSpPr txBox="1"/>
                <p:nvPr/>
              </p:nvSpPr>
              <p:spPr>
                <a:xfrm>
                  <a:off x="4010473" y="5498620"/>
                  <a:ext cx="338128"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0</a:t>
                  </a:r>
                </a:p>
              </p:txBody>
            </p:sp>
            <p:sp>
              <p:nvSpPr>
                <p:cNvPr id="148" name="TextBox 44">
                  <a:extLst>
                    <a:ext uri="{FF2B5EF4-FFF2-40B4-BE49-F238E27FC236}">
                      <a16:creationId xmlns:a16="http://schemas.microsoft.com/office/drawing/2014/main" id="{A09664B8-604F-24A2-C646-C3C9809EA6C1}"/>
                    </a:ext>
                  </a:extLst>
                </p:cNvPr>
                <p:cNvSpPr txBox="1"/>
                <p:nvPr/>
              </p:nvSpPr>
              <p:spPr>
                <a:xfrm>
                  <a:off x="4609187" y="5498620"/>
                  <a:ext cx="338128"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a:t>
                  </a:r>
                </a:p>
              </p:txBody>
            </p:sp>
            <p:sp>
              <p:nvSpPr>
                <p:cNvPr id="149" name="TextBox 45">
                  <a:extLst>
                    <a:ext uri="{FF2B5EF4-FFF2-40B4-BE49-F238E27FC236}">
                      <a16:creationId xmlns:a16="http://schemas.microsoft.com/office/drawing/2014/main" id="{197180FA-BDCA-0044-55D1-0CF9AD6A32BE}"/>
                    </a:ext>
                  </a:extLst>
                </p:cNvPr>
                <p:cNvSpPr txBox="1"/>
                <p:nvPr/>
              </p:nvSpPr>
              <p:spPr>
                <a:xfrm>
                  <a:off x="5180686" y="5498620"/>
                  <a:ext cx="430032" cy="323165"/>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12</a:t>
                  </a:r>
                </a:p>
              </p:txBody>
            </p:sp>
          </p:grpSp>
          <p:grpSp>
            <p:nvGrpSpPr>
              <p:cNvPr id="121" name="Group 65">
                <a:extLst>
                  <a:ext uri="{FF2B5EF4-FFF2-40B4-BE49-F238E27FC236}">
                    <a16:creationId xmlns:a16="http://schemas.microsoft.com/office/drawing/2014/main" id="{368CFA27-AE71-0675-1FF3-D52379966B9E}"/>
                  </a:ext>
                </a:extLst>
              </p:cNvPr>
              <p:cNvGrpSpPr/>
              <p:nvPr/>
            </p:nvGrpSpPr>
            <p:grpSpPr>
              <a:xfrm>
                <a:off x="7162541" y="5635816"/>
                <a:ext cx="4335413" cy="261611"/>
                <a:chOff x="1215224" y="5635816"/>
                <a:chExt cx="4335413" cy="261611"/>
              </a:xfrm>
            </p:grpSpPr>
            <p:sp>
              <p:nvSpPr>
                <p:cNvPr id="129" name="TextBox 66">
                  <a:extLst>
                    <a:ext uri="{FF2B5EF4-FFF2-40B4-BE49-F238E27FC236}">
                      <a16:creationId xmlns:a16="http://schemas.microsoft.com/office/drawing/2014/main" id="{D2A19263-DFD8-B654-DC7C-909ACCEF0804}"/>
                    </a:ext>
                  </a:extLst>
                </p:cNvPr>
                <p:cNvSpPr txBox="1"/>
                <p:nvPr/>
              </p:nvSpPr>
              <p:spPr>
                <a:xfrm>
                  <a:off x="1540675"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65</a:t>
                  </a:r>
                </a:p>
              </p:txBody>
            </p:sp>
            <p:sp>
              <p:nvSpPr>
                <p:cNvPr id="130" name="TextBox 67">
                  <a:extLst>
                    <a:ext uri="{FF2B5EF4-FFF2-40B4-BE49-F238E27FC236}">
                      <a16:creationId xmlns:a16="http://schemas.microsoft.com/office/drawing/2014/main" id="{B6189211-E9D1-CCF9-C2E9-9EB644357B62}"/>
                    </a:ext>
                  </a:extLst>
                </p:cNvPr>
                <p:cNvSpPr txBox="1"/>
                <p:nvPr/>
              </p:nvSpPr>
              <p:spPr>
                <a:xfrm>
                  <a:off x="2146591"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67</a:t>
                  </a:r>
                </a:p>
              </p:txBody>
            </p:sp>
            <p:sp>
              <p:nvSpPr>
                <p:cNvPr id="131" name="TextBox 68">
                  <a:extLst>
                    <a:ext uri="{FF2B5EF4-FFF2-40B4-BE49-F238E27FC236}">
                      <a16:creationId xmlns:a16="http://schemas.microsoft.com/office/drawing/2014/main" id="{A242BD44-520B-B2BB-8173-B2BC31B8FA54}"/>
                    </a:ext>
                  </a:extLst>
                </p:cNvPr>
                <p:cNvSpPr txBox="1"/>
                <p:nvPr/>
              </p:nvSpPr>
              <p:spPr>
                <a:xfrm>
                  <a:off x="2752508"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68</a:t>
                  </a:r>
                </a:p>
              </p:txBody>
            </p:sp>
            <p:sp>
              <p:nvSpPr>
                <p:cNvPr id="132" name="TextBox 69">
                  <a:extLst>
                    <a:ext uri="{FF2B5EF4-FFF2-40B4-BE49-F238E27FC236}">
                      <a16:creationId xmlns:a16="http://schemas.microsoft.com/office/drawing/2014/main" id="{4EB44DB7-7507-51F5-5EA1-DC4B188305AC}"/>
                    </a:ext>
                  </a:extLst>
                </p:cNvPr>
                <p:cNvSpPr txBox="1"/>
                <p:nvPr/>
              </p:nvSpPr>
              <p:spPr>
                <a:xfrm>
                  <a:off x="3358425"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76</a:t>
                  </a:r>
                </a:p>
              </p:txBody>
            </p:sp>
            <p:sp>
              <p:nvSpPr>
                <p:cNvPr id="133" name="TextBox 70">
                  <a:extLst>
                    <a:ext uri="{FF2B5EF4-FFF2-40B4-BE49-F238E27FC236}">
                      <a16:creationId xmlns:a16="http://schemas.microsoft.com/office/drawing/2014/main" id="{5E36EA5F-CBE6-FBAA-493F-DAA92FD2958C}"/>
                    </a:ext>
                  </a:extLst>
                </p:cNvPr>
                <p:cNvSpPr txBox="1"/>
                <p:nvPr/>
              </p:nvSpPr>
              <p:spPr>
                <a:xfrm>
                  <a:off x="3964342"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80</a:t>
                  </a:r>
                </a:p>
              </p:txBody>
            </p:sp>
            <p:sp>
              <p:nvSpPr>
                <p:cNvPr id="134" name="TextBox 71">
                  <a:extLst>
                    <a:ext uri="{FF2B5EF4-FFF2-40B4-BE49-F238E27FC236}">
                      <a16:creationId xmlns:a16="http://schemas.microsoft.com/office/drawing/2014/main" id="{8D6849CF-3EBA-239E-8762-2F7052E4DE7E}"/>
                    </a:ext>
                  </a:extLst>
                </p:cNvPr>
                <p:cNvSpPr txBox="1"/>
                <p:nvPr/>
              </p:nvSpPr>
              <p:spPr>
                <a:xfrm>
                  <a:off x="4570258"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63</a:t>
                  </a:r>
                </a:p>
              </p:txBody>
            </p:sp>
            <p:sp>
              <p:nvSpPr>
                <p:cNvPr id="135" name="TextBox 72">
                  <a:extLst>
                    <a:ext uri="{FF2B5EF4-FFF2-40B4-BE49-F238E27FC236}">
                      <a16:creationId xmlns:a16="http://schemas.microsoft.com/office/drawing/2014/main" id="{E67F5174-324B-63EC-094C-064E99AD0F22}"/>
                    </a:ext>
                  </a:extLst>
                </p:cNvPr>
                <p:cNvSpPr txBox="1"/>
                <p:nvPr/>
              </p:nvSpPr>
              <p:spPr>
                <a:xfrm>
                  <a:off x="5176174"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38</a:t>
                  </a:r>
                </a:p>
              </p:txBody>
            </p:sp>
            <p:sp>
              <p:nvSpPr>
                <p:cNvPr id="136" name="TextBox 73">
                  <a:extLst>
                    <a:ext uri="{FF2B5EF4-FFF2-40B4-BE49-F238E27FC236}">
                      <a16:creationId xmlns:a16="http://schemas.microsoft.com/office/drawing/2014/main" id="{650999D9-CD91-A574-C53E-18AEEE118E46}"/>
                    </a:ext>
                  </a:extLst>
                </p:cNvPr>
                <p:cNvSpPr txBox="1"/>
                <p:nvPr/>
              </p:nvSpPr>
              <p:spPr>
                <a:xfrm>
                  <a:off x="1215224" y="5635816"/>
                  <a:ext cx="430032" cy="261611"/>
                </a:xfrm>
                <a:prstGeom prst="rect">
                  <a:avLst/>
                </a:prstGeom>
                <a:no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N =</a:t>
                  </a:r>
                </a:p>
              </p:txBody>
            </p:sp>
            <p:sp>
              <p:nvSpPr>
                <p:cNvPr id="137" name="TextBox 74">
                  <a:extLst>
                    <a:ext uri="{FF2B5EF4-FFF2-40B4-BE49-F238E27FC236}">
                      <a16:creationId xmlns:a16="http://schemas.microsoft.com/office/drawing/2014/main" id="{80BA0070-343C-7500-3EE0-AF3C847EE957}"/>
                    </a:ext>
                  </a:extLst>
                </p:cNvPr>
                <p:cNvSpPr txBox="1"/>
                <p:nvPr/>
              </p:nvSpPr>
              <p:spPr>
                <a:xfrm>
                  <a:off x="1843632"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66</a:t>
                  </a:r>
                </a:p>
              </p:txBody>
            </p:sp>
            <p:sp>
              <p:nvSpPr>
                <p:cNvPr id="138" name="TextBox 75">
                  <a:extLst>
                    <a:ext uri="{FF2B5EF4-FFF2-40B4-BE49-F238E27FC236}">
                      <a16:creationId xmlns:a16="http://schemas.microsoft.com/office/drawing/2014/main" id="{42D8D31A-A164-F842-3A61-457AA8A8F7A6}"/>
                    </a:ext>
                  </a:extLst>
                </p:cNvPr>
                <p:cNvSpPr txBox="1"/>
                <p:nvPr/>
              </p:nvSpPr>
              <p:spPr>
                <a:xfrm>
                  <a:off x="2449549"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67</a:t>
                  </a:r>
                </a:p>
              </p:txBody>
            </p:sp>
            <p:sp>
              <p:nvSpPr>
                <p:cNvPr id="139" name="TextBox 76">
                  <a:extLst>
                    <a:ext uri="{FF2B5EF4-FFF2-40B4-BE49-F238E27FC236}">
                      <a16:creationId xmlns:a16="http://schemas.microsoft.com/office/drawing/2014/main" id="{48B0850E-DBBB-3B68-2762-C2AD25D6EFC6}"/>
                    </a:ext>
                  </a:extLst>
                </p:cNvPr>
                <p:cNvSpPr txBox="1"/>
                <p:nvPr/>
              </p:nvSpPr>
              <p:spPr>
                <a:xfrm>
                  <a:off x="3055467"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70</a:t>
                  </a:r>
                </a:p>
              </p:txBody>
            </p:sp>
            <p:sp>
              <p:nvSpPr>
                <p:cNvPr id="140" name="TextBox 77">
                  <a:extLst>
                    <a:ext uri="{FF2B5EF4-FFF2-40B4-BE49-F238E27FC236}">
                      <a16:creationId xmlns:a16="http://schemas.microsoft.com/office/drawing/2014/main" id="{74978D31-888A-E846-9F0B-BAD2460BDF4B}"/>
                    </a:ext>
                  </a:extLst>
                </p:cNvPr>
                <p:cNvSpPr txBox="1"/>
                <p:nvPr/>
              </p:nvSpPr>
              <p:spPr>
                <a:xfrm>
                  <a:off x="3661382"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78</a:t>
                  </a:r>
                </a:p>
              </p:txBody>
            </p:sp>
            <p:sp>
              <p:nvSpPr>
                <p:cNvPr id="141" name="TextBox 78">
                  <a:extLst>
                    <a:ext uri="{FF2B5EF4-FFF2-40B4-BE49-F238E27FC236}">
                      <a16:creationId xmlns:a16="http://schemas.microsoft.com/office/drawing/2014/main" id="{A070DDE6-CC16-E18A-C713-0921016BF3D2}"/>
                    </a:ext>
                  </a:extLst>
                </p:cNvPr>
                <p:cNvSpPr txBox="1"/>
                <p:nvPr/>
              </p:nvSpPr>
              <p:spPr>
                <a:xfrm>
                  <a:off x="4267300"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70</a:t>
                  </a:r>
                </a:p>
              </p:txBody>
            </p:sp>
            <p:sp>
              <p:nvSpPr>
                <p:cNvPr id="142" name="TextBox 79">
                  <a:extLst>
                    <a:ext uri="{FF2B5EF4-FFF2-40B4-BE49-F238E27FC236}">
                      <a16:creationId xmlns:a16="http://schemas.microsoft.com/office/drawing/2014/main" id="{ECE116D7-9AF8-1475-C777-2F8BC3CCF98A}"/>
                    </a:ext>
                  </a:extLst>
                </p:cNvPr>
                <p:cNvSpPr txBox="1"/>
                <p:nvPr/>
              </p:nvSpPr>
              <p:spPr>
                <a:xfrm>
                  <a:off x="4873217" y="5635816"/>
                  <a:ext cx="374463" cy="261611"/>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675"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52</a:t>
                  </a:r>
                </a:p>
              </p:txBody>
            </p:sp>
          </p:grpSp>
          <p:sp>
            <p:nvSpPr>
              <p:cNvPr id="122" name="Freeform 94">
                <a:extLst>
                  <a:ext uri="{FF2B5EF4-FFF2-40B4-BE49-F238E27FC236}">
                    <a16:creationId xmlns:a16="http://schemas.microsoft.com/office/drawing/2014/main" id="{E78A2B87-95D6-9DE1-E577-3789827D6D88}"/>
                  </a:ext>
                </a:extLst>
              </p:cNvPr>
              <p:cNvSpPr/>
              <p:nvPr/>
            </p:nvSpPr>
            <p:spPr>
              <a:xfrm>
                <a:off x="7599115" y="2751475"/>
                <a:ext cx="3713640" cy="1390219"/>
              </a:xfrm>
              <a:custGeom>
                <a:avLst/>
                <a:gdLst>
                  <a:gd name="connsiteX0" fmla="*/ 0 w 4001017"/>
                  <a:gd name="connsiteY0" fmla="*/ 388930 h 1390219"/>
                  <a:gd name="connsiteX1" fmla="*/ 215153 w 4001017"/>
                  <a:gd name="connsiteY1" fmla="*/ 326867 h 1390219"/>
                  <a:gd name="connsiteX2" fmla="*/ 326867 w 4001017"/>
                  <a:gd name="connsiteY2" fmla="*/ 459269 h 1390219"/>
                  <a:gd name="connsiteX3" fmla="*/ 442718 w 4001017"/>
                  <a:gd name="connsiteY3" fmla="*/ 78614 h 1390219"/>
                  <a:gd name="connsiteX4" fmla="*/ 550295 w 4001017"/>
                  <a:gd name="connsiteY4" fmla="*/ 566845 h 1390219"/>
                  <a:gd name="connsiteX5" fmla="*/ 666146 w 4001017"/>
                  <a:gd name="connsiteY5" fmla="*/ 148952 h 1390219"/>
                  <a:gd name="connsiteX6" fmla="*/ 786135 w 4001017"/>
                  <a:gd name="connsiteY6" fmla="*/ 115852 h 1390219"/>
                  <a:gd name="connsiteX7" fmla="*/ 881299 w 4001017"/>
                  <a:gd name="connsiteY7" fmla="*/ 0 h 1390219"/>
                  <a:gd name="connsiteX8" fmla="*/ 1009564 w 4001017"/>
                  <a:gd name="connsiteY8" fmla="*/ 82751 h 1390219"/>
                  <a:gd name="connsiteX9" fmla="*/ 1117140 w 4001017"/>
                  <a:gd name="connsiteY9" fmla="*/ 264804 h 1390219"/>
                  <a:gd name="connsiteX10" fmla="*/ 1220579 w 4001017"/>
                  <a:gd name="connsiteY10" fmla="*/ 347555 h 1390219"/>
                  <a:gd name="connsiteX11" fmla="*/ 1332293 w 4001017"/>
                  <a:gd name="connsiteY11" fmla="*/ 508920 h 1390219"/>
                  <a:gd name="connsiteX12" fmla="*/ 1444007 w 4001017"/>
                  <a:gd name="connsiteY12" fmla="*/ 579258 h 1390219"/>
                  <a:gd name="connsiteX13" fmla="*/ 1555721 w 4001017"/>
                  <a:gd name="connsiteY13" fmla="*/ 475819 h 1390219"/>
                  <a:gd name="connsiteX14" fmla="*/ 1667435 w 4001017"/>
                  <a:gd name="connsiteY14" fmla="*/ 570983 h 1390219"/>
                  <a:gd name="connsiteX15" fmla="*/ 1775012 w 4001017"/>
                  <a:gd name="connsiteY15" fmla="*/ 331005 h 1390219"/>
                  <a:gd name="connsiteX16" fmla="*/ 1890863 w 4001017"/>
                  <a:gd name="connsiteY16" fmla="*/ 442719 h 1390219"/>
                  <a:gd name="connsiteX17" fmla="*/ 2002577 w 4001017"/>
                  <a:gd name="connsiteY17" fmla="*/ 860612 h 1390219"/>
                  <a:gd name="connsiteX18" fmla="*/ 2110154 w 4001017"/>
                  <a:gd name="connsiteY18" fmla="*/ 599946 h 1390219"/>
                  <a:gd name="connsiteX19" fmla="*/ 2226005 w 4001017"/>
                  <a:gd name="connsiteY19" fmla="*/ 835787 h 1390219"/>
                  <a:gd name="connsiteX20" fmla="*/ 2337719 w 4001017"/>
                  <a:gd name="connsiteY20" fmla="*/ 810961 h 1390219"/>
                  <a:gd name="connsiteX21" fmla="*/ 2445296 w 4001017"/>
                  <a:gd name="connsiteY21" fmla="*/ 595808 h 1390219"/>
                  <a:gd name="connsiteX22" fmla="*/ 2676999 w 4001017"/>
                  <a:gd name="connsiteY22" fmla="*/ 906125 h 1390219"/>
                  <a:gd name="connsiteX23" fmla="*/ 2792850 w 4001017"/>
                  <a:gd name="connsiteY23" fmla="*/ 947501 h 1390219"/>
                  <a:gd name="connsiteX24" fmla="*/ 2900427 w 4001017"/>
                  <a:gd name="connsiteY24" fmla="*/ 1241267 h 1390219"/>
                  <a:gd name="connsiteX25" fmla="*/ 2999728 w 4001017"/>
                  <a:gd name="connsiteY25" fmla="*/ 1137828 h 1390219"/>
                  <a:gd name="connsiteX26" fmla="*/ 3123855 w 4001017"/>
                  <a:gd name="connsiteY26" fmla="*/ 1307468 h 1390219"/>
                  <a:gd name="connsiteX27" fmla="*/ 3227294 w 4001017"/>
                  <a:gd name="connsiteY27" fmla="*/ 1390219 h 1390219"/>
                  <a:gd name="connsiteX28" fmla="*/ 3339008 w 4001017"/>
                  <a:gd name="connsiteY28" fmla="*/ 1332293 h 1390219"/>
                  <a:gd name="connsiteX29" fmla="*/ 3454859 w 4001017"/>
                  <a:gd name="connsiteY29" fmla="*/ 1195754 h 1390219"/>
                  <a:gd name="connsiteX30" fmla="*/ 3715526 w 4001017"/>
                  <a:gd name="connsiteY30" fmla="*/ 1129553 h 1390219"/>
                  <a:gd name="connsiteX31" fmla="*/ 3897578 w 4001017"/>
                  <a:gd name="connsiteY31" fmla="*/ 1071627 h 1390219"/>
                  <a:gd name="connsiteX32" fmla="*/ 4001017 w 4001017"/>
                  <a:gd name="connsiteY32" fmla="*/ 980601 h 1390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01017" h="1390219">
                    <a:moveTo>
                      <a:pt x="0" y="388930"/>
                    </a:moveTo>
                    <a:lnTo>
                      <a:pt x="215153" y="326867"/>
                    </a:lnTo>
                    <a:lnTo>
                      <a:pt x="326867" y="459269"/>
                    </a:lnTo>
                    <a:lnTo>
                      <a:pt x="442718" y="78614"/>
                    </a:lnTo>
                    <a:lnTo>
                      <a:pt x="550295" y="566845"/>
                    </a:lnTo>
                    <a:lnTo>
                      <a:pt x="666146" y="148952"/>
                    </a:lnTo>
                    <a:lnTo>
                      <a:pt x="786135" y="115852"/>
                    </a:lnTo>
                    <a:lnTo>
                      <a:pt x="881299" y="0"/>
                    </a:lnTo>
                    <a:lnTo>
                      <a:pt x="1009564" y="82751"/>
                    </a:lnTo>
                    <a:lnTo>
                      <a:pt x="1117140" y="264804"/>
                    </a:lnTo>
                    <a:lnTo>
                      <a:pt x="1220579" y="347555"/>
                    </a:lnTo>
                    <a:lnTo>
                      <a:pt x="1332293" y="508920"/>
                    </a:lnTo>
                    <a:lnTo>
                      <a:pt x="1444007" y="579258"/>
                    </a:lnTo>
                    <a:lnTo>
                      <a:pt x="1555721" y="475819"/>
                    </a:lnTo>
                    <a:lnTo>
                      <a:pt x="1667435" y="570983"/>
                    </a:lnTo>
                    <a:lnTo>
                      <a:pt x="1775012" y="331005"/>
                    </a:lnTo>
                    <a:lnTo>
                      <a:pt x="1890863" y="442719"/>
                    </a:lnTo>
                    <a:lnTo>
                      <a:pt x="2002577" y="860612"/>
                    </a:lnTo>
                    <a:lnTo>
                      <a:pt x="2110154" y="599946"/>
                    </a:lnTo>
                    <a:lnTo>
                      <a:pt x="2226005" y="835787"/>
                    </a:lnTo>
                    <a:lnTo>
                      <a:pt x="2337719" y="810961"/>
                    </a:lnTo>
                    <a:lnTo>
                      <a:pt x="2445296" y="595808"/>
                    </a:lnTo>
                    <a:lnTo>
                      <a:pt x="2676999" y="906125"/>
                    </a:lnTo>
                    <a:lnTo>
                      <a:pt x="2792850" y="947501"/>
                    </a:lnTo>
                    <a:lnTo>
                      <a:pt x="2900427" y="1241267"/>
                    </a:lnTo>
                    <a:lnTo>
                      <a:pt x="2999728" y="1137828"/>
                    </a:lnTo>
                    <a:lnTo>
                      <a:pt x="3123855" y="1307468"/>
                    </a:lnTo>
                    <a:lnTo>
                      <a:pt x="3227294" y="1390219"/>
                    </a:lnTo>
                    <a:lnTo>
                      <a:pt x="3339008" y="1332293"/>
                    </a:lnTo>
                    <a:lnTo>
                      <a:pt x="3454859" y="1195754"/>
                    </a:lnTo>
                    <a:lnTo>
                      <a:pt x="3715526" y="1129553"/>
                    </a:lnTo>
                    <a:lnTo>
                      <a:pt x="3897578" y="1071627"/>
                    </a:lnTo>
                    <a:lnTo>
                      <a:pt x="4001017" y="980601"/>
                    </a:lnTo>
                  </a:path>
                </a:pathLst>
              </a:custGeom>
              <a:noFill/>
              <a:ln w="28575" cap="rnd">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123" name="Group 87">
                <a:extLst>
                  <a:ext uri="{FF2B5EF4-FFF2-40B4-BE49-F238E27FC236}">
                    <a16:creationId xmlns:a16="http://schemas.microsoft.com/office/drawing/2014/main" id="{A7A2B419-5F06-BBDF-E59C-8FB425A499E9}"/>
                  </a:ext>
                </a:extLst>
              </p:cNvPr>
              <p:cNvGrpSpPr/>
              <p:nvPr/>
            </p:nvGrpSpPr>
            <p:grpSpPr>
              <a:xfrm>
                <a:off x="9344186" y="3145934"/>
                <a:ext cx="1514793" cy="2075345"/>
                <a:chOff x="3387863" y="3145934"/>
                <a:chExt cx="1514793" cy="2075345"/>
              </a:xfrm>
            </p:grpSpPr>
            <p:grpSp>
              <p:nvGrpSpPr>
                <p:cNvPr id="125" name="Group 89">
                  <a:extLst>
                    <a:ext uri="{FF2B5EF4-FFF2-40B4-BE49-F238E27FC236}">
                      <a16:creationId xmlns:a16="http://schemas.microsoft.com/office/drawing/2014/main" id="{E40D361E-AF3E-395A-1536-4DC28DF3B2D8}"/>
                    </a:ext>
                  </a:extLst>
                </p:cNvPr>
                <p:cNvGrpSpPr/>
                <p:nvPr/>
              </p:nvGrpSpPr>
              <p:grpSpPr>
                <a:xfrm>
                  <a:off x="3623850" y="3751064"/>
                  <a:ext cx="1054135" cy="1470215"/>
                  <a:chOff x="4239873" y="3751064"/>
                  <a:chExt cx="1054135" cy="1470215"/>
                </a:xfrm>
              </p:grpSpPr>
              <p:sp>
                <p:nvSpPr>
                  <p:cNvPr id="127" name="TextBox 91">
                    <a:extLst>
                      <a:ext uri="{FF2B5EF4-FFF2-40B4-BE49-F238E27FC236}">
                        <a16:creationId xmlns:a16="http://schemas.microsoft.com/office/drawing/2014/main" id="{138C0D56-5D6C-0007-AFD1-72B362FBA160}"/>
                      </a:ext>
                    </a:extLst>
                  </p:cNvPr>
                  <p:cNvSpPr txBox="1"/>
                  <p:nvPr/>
                </p:nvSpPr>
                <p:spPr>
                  <a:xfrm>
                    <a:off x="4239873" y="4882724"/>
                    <a:ext cx="1054135" cy="33855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50" b="1" i="0" u="none" strike="noStrike" kern="1200" cap="none" spc="0" normalizeH="0" baseline="0" noProof="0">
                        <a:ln>
                          <a:noFill/>
                        </a:ln>
                        <a:solidFill>
                          <a:srgbClr val="ED6C4E"/>
                        </a:solidFill>
                        <a:effectLst/>
                        <a:uLnTx/>
                        <a:uFillTx/>
                        <a:latin typeface="Arial" panose="020B0604020202020204" pitchFamily="34" charset="0"/>
                        <a:ea typeface="+mn-ea"/>
                        <a:cs typeface="Arial" panose="020B0604020202020204" pitchFamily="34" charset="0"/>
                      </a:rPr>
                      <a:t>Diagnose</a:t>
                    </a:r>
                  </a:p>
                </p:txBody>
              </p:sp>
              <p:cxnSp>
                <p:nvCxnSpPr>
                  <p:cNvPr id="128" name="Straight Arrow Connector 92">
                    <a:extLst>
                      <a:ext uri="{FF2B5EF4-FFF2-40B4-BE49-F238E27FC236}">
                        <a16:creationId xmlns:a16="http://schemas.microsoft.com/office/drawing/2014/main" id="{B533639B-3F00-29E6-186D-0522037C7423}"/>
                      </a:ext>
                    </a:extLst>
                  </p:cNvPr>
                  <p:cNvCxnSpPr>
                    <a:cxnSpLocks/>
                  </p:cNvCxnSpPr>
                  <p:nvPr/>
                </p:nvCxnSpPr>
                <p:spPr>
                  <a:xfrm flipH="1" flipV="1">
                    <a:off x="4762576" y="3751064"/>
                    <a:ext cx="1" cy="1167787"/>
                  </a:xfrm>
                  <a:prstGeom prst="straightConnector1">
                    <a:avLst/>
                  </a:prstGeom>
                  <a:ln w="19050">
                    <a:solidFill>
                      <a:schemeClr val="accent3"/>
                    </a:solidFill>
                    <a:prstDash val="solid"/>
                    <a:round/>
                    <a:headEnd type="none" w="med" len="sm"/>
                    <a:tailEnd type="triangle" w="lg" len="med"/>
                  </a:ln>
                </p:spPr>
                <p:style>
                  <a:lnRef idx="1">
                    <a:schemeClr val="dk1"/>
                  </a:lnRef>
                  <a:fillRef idx="0">
                    <a:schemeClr val="dk1"/>
                  </a:fillRef>
                  <a:effectRef idx="0">
                    <a:schemeClr val="dk1"/>
                  </a:effectRef>
                  <a:fontRef idx="minor">
                    <a:schemeClr val="tx1"/>
                  </a:fontRef>
                </p:style>
              </p:cxnSp>
            </p:grpSp>
            <p:sp>
              <p:nvSpPr>
                <p:cNvPr id="126" name="Rectangle 90">
                  <a:extLst>
                    <a:ext uri="{FF2B5EF4-FFF2-40B4-BE49-F238E27FC236}">
                      <a16:creationId xmlns:a16="http://schemas.microsoft.com/office/drawing/2014/main" id="{18755829-9016-1153-FF32-241C71D3A04D}"/>
                    </a:ext>
                  </a:extLst>
                </p:cNvPr>
                <p:cNvSpPr/>
                <p:nvPr/>
              </p:nvSpPr>
              <p:spPr>
                <a:xfrm>
                  <a:off x="3387863" y="3145934"/>
                  <a:ext cx="1514793" cy="1212163"/>
                </a:xfrm>
                <a:prstGeom prst="rect">
                  <a:avLst/>
                </a:prstGeom>
                <a:noFill/>
                <a:ln w="19050">
                  <a:solidFill>
                    <a:srgbClr val="80C1E9"/>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grpSp>
        <p:sp>
          <p:nvSpPr>
            <p:cNvPr id="117" name="TextBox 105">
              <a:extLst>
                <a:ext uri="{FF2B5EF4-FFF2-40B4-BE49-F238E27FC236}">
                  <a16:creationId xmlns:a16="http://schemas.microsoft.com/office/drawing/2014/main" id="{4071C916-F717-8739-4098-4637EE38619F}"/>
                </a:ext>
              </a:extLst>
            </p:cNvPr>
            <p:cNvSpPr txBox="1"/>
            <p:nvPr/>
          </p:nvSpPr>
          <p:spPr>
            <a:xfrm>
              <a:off x="8110791" y="5919297"/>
              <a:ext cx="2994837" cy="328295"/>
            </a:xfrm>
            <a:prstGeom prst="rect">
              <a:avLst/>
            </a:prstGeom>
            <a:no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Zeit </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vor</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nach</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 der Diagnose [</a:t>
              </a:r>
              <a:r>
                <a:rPr kumimoji="0" lang="en-US" sz="1000" b="0" i="0" u="none" strike="noStrike" kern="1200" cap="none" spc="0" normalizeH="0" baseline="0" noProof="0" err="1">
                  <a:ln>
                    <a:noFill/>
                  </a:ln>
                  <a:solidFill>
                    <a:srgbClr val="404040"/>
                  </a:solidFill>
                  <a:effectLst/>
                  <a:uLnTx/>
                  <a:uFillTx/>
                  <a:latin typeface="Arial" panose="020B0604020202020204" pitchFamily="34" charset="0"/>
                  <a:ea typeface="+mn-ea"/>
                  <a:cs typeface="Arial" panose="020B0604020202020204" pitchFamily="34" charset="0"/>
                </a:rPr>
                <a:t>Monate</a:t>
              </a:r>
              <a:r>
                <a:rPr kumimoji="0" lang="en-US" sz="1000" b="0" i="0" u="none" strike="noStrike" kern="1200" cap="none" spc="0" normalizeH="0" baseline="0" noProof="0">
                  <a:ln>
                    <a:noFill/>
                  </a:ln>
                  <a:solidFill>
                    <a:srgbClr val="404040"/>
                  </a:solidFill>
                  <a:effectLst/>
                  <a:uLnTx/>
                  <a:uFillTx/>
                  <a:latin typeface="Arial" panose="020B0604020202020204" pitchFamily="34" charset="0"/>
                  <a:ea typeface="+mn-ea"/>
                  <a:cs typeface="Arial" panose="020B0604020202020204" pitchFamily="34" charset="0"/>
                </a:rPr>
                <a:t>]</a:t>
              </a:r>
            </a:p>
          </p:txBody>
        </p:sp>
      </p:grpSp>
      <p:sp>
        <p:nvSpPr>
          <p:cNvPr id="152" name="TextBox 101">
            <a:extLst>
              <a:ext uri="{FF2B5EF4-FFF2-40B4-BE49-F238E27FC236}">
                <a16:creationId xmlns:a16="http://schemas.microsoft.com/office/drawing/2014/main" id="{739ECEC0-D5D8-6166-23B0-0D4E89B75A1A}"/>
              </a:ext>
            </a:extLst>
          </p:cNvPr>
          <p:cNvSpPr txBox="1"/>
          <p:nvPr/>
        </p:nvSpPr>
        <p:spPr>
          <a:xfrm>
            <a:off x="5796986" y="2784179"/>
            <a:ext cx="866502" cy="542456"/>
          </a:xfrm>
          <a:prstGeom prst="rect">
            <a:avLst/>
          </a:prstGeom>
          <a:noFill/>
        </p:spPr>
        <p:txBody>
          <a:bodyPr wrap="square" rtlCol="0">
            <a:spAutoFit/>
          </a:bodyPr>
          <a:lstStyle/>
          <a:p>
            <a:pPr marL="0" marR="0" lvl="0" indent="0" algn="r" defTabSz="685800" rtl="0" eaLnBrk="1" fontAlgn="auto" latinLnBrk="0" hangingPunct="1">
              <a:lnSpc>
                <a:spcPct val="100000"/>
              </a:lnSpc>
              <a:spcBef>
                <a:spcPts val="0"/>
              </a:spcBef>
              <a:spcAft>
                <a:spcPts val="0"/>
              </a:spcAft>
              <a:buClrTx/>
              <a:buSzTx/>
              <a:buFontTx/>
              <a:buNone/>
              <a:tabLst/>
              <a:defRPr/>
            </a:pPr>
            <a:r>
              <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rPr>
              <a:t>Fenster des </a:t>
            </a:r>
            <a:r>
              <a:rPr kumimoji="0" lang="en-US" sz="975" b="0" i="0" u="none" strike="noStrike" kern="1200" cap="none" spc="0" normalizeH="0" baseline="0" noProof="0" err="1">
                <a:ln>
                  <a:noFill/>
                </a:ln>
                <a:solidFill>
                  <a:srgbClr val="2198DD"/>
                </a:solidFill>
                <a:effectLst/>
                <a:uLnTx/>
                <a:uFillTx/>
                <a:latin typeface="Arial" panose="020B0604020202020204" pitchFamily="34" charset="0"/>
                <a:ea typeface="+mn-ea"/>
                <a:cs typeface="Arial" panose="020B0604020202020204" pitchFamily="34" charset="0"/>
              </a:rPr>
              <a:t>raschen</a:t>
            </a:r>
            <a:r>
              <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rPr>
              <a:t> </a:t>
            </a:r>
            <a:r>
              <a:rPr kumimoji="0" lang="en-US" sz="975" b="0" i="0" u="none" strike="noStrike" kern="1200" cap="none" spc="0" normalizeH="0" baseline="0" noProof="0" err="1">
                <a:ln>
                  <a:noFill/>
                </a:ln>
                <a:solidFill>
                  <a:srgbClr val="2198DD"/>
                </a:solidFill>
                <a:effectLst/>
                <a:uLnTx/>
                <a:uFillTx/>
                <a:latin typeface="Arial" panose="020B0604020202020204" pitchFamily="34" charset="0"/>
                <a:ea typeface="+mn-ea"/>
                <a:cs typeface="Arial" panose="020B0604020202020204" pitchFamily="34" charset="0"/>
              </a:rPr>
              <a:t>Rückgangs</a:t>
            </a:r>
            <a:endParaRPr kumimoji="0" lang="en-US" sz="975" b="0" i="0" u="none" strike="noStrike" kern="1200" cap="none" spc="0" normalizeH="0" baseline="0" noProof="0">
              <a:ln>
                <a:noFill/>
              </a:ln>
              <a:solidFill>
                <a:srgbClr val="2198DD"/>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160883279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B4A4563-ACC2-11CE-49B8-5666E67B54C6}"/>
            </a:ext>
          </a:extLst>
        </p:cNvPr>
        <p:cNvGrpSpPr/>
        <p:nvPr/>
      </p:nvGrpSpPr>
      <p:grpSpPr>
        <a:xfrm>
          <a:off x="0" y="0"/>
          <a:ext cx="0" cy="0"/>
          <a:chOff x="0" y="0"/>
          <a:chExt cx="0" cy="0"/>
        </a:xfrm>
      </p:grpSpPr>
      <p:sp>
        <p:nvSpPr>
          <p:cNvPr id="9" name="Textplatzhalter 9">
            <a:extLst>
              <a:ext uri="{FF2B5EF4-FFF2-40B4-BE49-F238E27FC236}">
                <a16:creationId xmlns:a16="http://schemas.microsoft.com/office/drawing/2014/main" id="{09CC347F-4462-FA05-6099-A53FACC1C042}"/>
              </a:ext>
            </a:extLst>
          </p:cNvPr>
          <p:cNvSpPr txBox="1">
            <a:spLocks/>
          </p:cNvSpPr>
          <p:nvPr/>
        </p:nvSpPr>
        <p:spPr>
          <a:xfrm>
            <a:off x="314409" y="114099"/>
            <a:ext cx="8414916"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Metabolische Verschlechterung kann bis zu 1 Jahr vor der T1D-Diagnose Stadium 3 beobachtet werden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202" name="TextBox 26">
            <a:extLst>
              <a:ext uri="{FF2B5EF4-FFF2-40B4-BE49-F238E27FC236}">
                <a16:creationId xmlns:a16="http://schemas.microsoft.com/office/drawing/2014/main" id="{46D95CE0-CFFB-16B5-042A-BD5CF0761D19}"/>
              </a:ext>
            </a:extLst>
          </p:cNvPr>
          <p:cNvSpPr txBox="1"/>
          <p:nvPr/>
        </p:nvSpPr>
        <p:spPr>
          <a:xfrm>
            <a:off x="3316628" y="1611938"/>
            <a:ext cx="1998000" cy="223804"/>
          </a:xfrm>
          <a:prstGeom prst="rect">
            <a:avLst/>
          </a:prstGeom>
          <a:noFill/>
        </p:spPr>
        <p:txBody>
          <a:bodyPr wrap="square" lIns="0" tIns="0" rIns="0" bIns="54000" rtlCol="0" anchor="b" anchorCtr="0">
            <a:spAutoFit/>
          </a:bodyPr>
          <a:lstStyle/>
          <a:p>
            <a:pPr algn="ctr" defTabSz="685800">
              <a:spcBef>
                <a:spcPct val="0"/>
              </a:spcBef>
              <a:spcAft>
                <a:spcPct val="0"/>
              </a:spcAft>
              <a:defRPr/>
            </a:pPr>
            <a:r>
              <a:rPr lang="de" sz="1100" b="1">
                <a:solidFill>
                  <a:srgbClr val="404040"/>
                </a:solidFill>
                <a:uFill>
                  <a:solidFill>
                    <a:prstClr val="black">
                      <a:alpha val="0"/>
                    </a:prstClr>
                  </a:solidFill>
                </a:uFill>
                <a:ea typeface="Arial"/>
                <a:cs typeface="Arial"/>
              </a:rPr>
              <a:t>2h-pp-BZ</a:t>
            </a:r>
          </a:p>
        </p:txBody>
      </p:sp>
      <p:sp>
        <p:nvSpPr>
          <p:cNvPr id="201" name="TextBox 25">
            <a:extLst>
              <a:ext uri="{FF2B5EF4-FFF2-40B4-BE49-F238E27FC236}">
                <a16:creationId xmlns:a16="http://schemas.microsoft.com/office/drawing/2014/main" id="{E0F2DCB4-FCE7-BEE3-C03F-4F7CE69348E4}"/>
              </a:ext>
            </a:extLst>
          </p:cNvPr>
          <p:cNvSpPr txBox="1"/>
          <p:nvPr/>
        </p:nvSpPr>
        <p:spPr>
          <a:xfrm>
            <a:off x="534799" y="1611938"/>
            <a:ext cx="1998000" cy="223804"/>
          </a:xfrm>
          <a:prstGeom prst="rect">
            <a:avLst/>
          </a:prstGeom>
          <a:noFill/>
        </p:spPr>
        <p:txBody>
          <a:bodyPr wrap="square" lIns="0" tIns="0" rIns="0" bIns="54000" rtlCol="0" anchor="b" anchorCtr="0">
            <a:spAutoFit/>
          </a:bodyPr>
          <a:lstStyle/>
          <a:p>
            <a:pPr algn="ctr" defTabSz="685800">
              <a:spcBef>
                <a:spcPct val="0"/>
              </a:spcBef>
              <a:spcAft>
                <a:spcPct val="0"/>
              </a:spcAft>
              <a:defRPr/>
            </a:pPr>
            <a:r>
              <a:rPr lang="de" sz="1100" b="1">
                <a:solidFill>
                  <a:srgbClr val="404040"/>
                </a:solidFill>
                <a:uFill>
                  <a:solidFill>
                    <a:prstClr val="black">
                      <a:alpha val="0"/>
                    </a:prstClr>
                  </a:solidFill>
                </a:uFill>
                <a:ea typeface="Arial"/>
                <a:cs typeface="Arial"/>
              </a:rPr>
              <a:t>NBZ</a:t>
            </a:r>
          </a:p>
        </p:txBody>
      </p:sp>
      <p:sp>
        <p:nvSpPr>
          <p:cNvPr id="31" name="TextBox 170">
            <a:extLst>
              <a:ext uri="{FF2B5EF4-FFF2-40B4-BE49-F238E27FC236}">
                <a16:creationId xmlns:a16="http://schemas.microsoft.com/office/drawing/2014/main" id="{0733CFEB-2818-C2C9-5D93-D0AB9F114836}"/>
              </a:ext>
            </a:extLst>
          </p:cNvPr>
          <p:cNvSpPr txBox="1"/>
          <p:nvPr/>
        </p:nvSpPr>
        <p:spPr>
          <a:xfrm>
            <a:off x="400473" y="993026"/>
            <a:ext cx="8280064" cy="405000"/>
          </a:xfrm>
          <a:prstGeom prst="roundRect">
            <a:avLst>
              <a:gd name="adj" fmla="val 50000"/>
            </a:avLst>
          </a:prstGeom>
          <a:solidFill>
            <a:srgbClr val="2F3651"/>
          </a:solidFill>
        </p:spPr>
        <p:txBody>
          <a:bodyPr wrap="square" lIns="27000" tIns="27000" rIns="27000" bIns="27000" rtlCol="0" anchor="ctr">
            <a:noAutofit/>
          </a:bodyPr>
          <a:lstStyle/>
          <a:p>
            <a:pPr marL="0" marR="0" lvl="0" indent="0" algn="ctr" defTabSz="685800" eaLnBrk="1" fontAlgn="auto" latinLnBrk="0" hangingPunct="1">
              <a:lnSpc>
                <a:spcPct val="90000"/>
              </a:lnSpc>
              <a:spcBef>
                <a:spcPct val="0"/>
              </a:spcBef>
              <a:spcAft>
                <a:spcPct val="0"/>
              </a:spcAft>
              <a:buClrTx/>
              <a:buSzTx/>
              <a:buFontTx/>
              <a:buNone/>
              <a:tabLst/>
              <a:defRPr/>
            </a:pPr>
            <a:r>
              <a:rPr kumimoji="0" lang="de" sz="1100" b="0" i="0" u="none" strike="noStrike" kern="0" cap="none" spc="0" normalizeH="0" baseline="0" noProof="0">
                <a:ln>
                  <a:noFill/>
                </a:ln>
                <a:solidFill>
                  <a:srgbClr val="FFFFFF"/>
                </a:solidFill>
                <a:effectLst/>
                <a:uLnTx/>
                <a:uFill>
                  <a:solidFill>
                    <a:prstClr val="black">
                      <a:alpha val="0"/>
                    </a:prstClr>
                  </a:solidFill>
                </a:uFill>
                <a:ea typeface="Arial"/>
                <a:cs typeface="Arial"/>
              </a:rPr>
              <a:t>Longitudinaler Verlauf der Stoffwechselverschlechterung bei einer Untergruppe von I</a:t>
            </a:r>
            <a:r>
              <a:rPr kumimoji="0" lang="de-DE" sz="1100" b="0" i="0" u="none" strike="noStrike" kern="0" cap="none" spc="0" normalizeH="0" baseline="0" noProof="0">
                <a:ln>
                  <a:noFill/>
                </a:ln>
                <a:solidFill>
                  <a:srgbClr val="FFFFFF"/>
                </a:solidFill>
                <a:effectLst/>
                <a:uLnTx/>
                <a:uFill>
                  <a:solidFill>
                    <a:prstClr val="black">
                      <a:alpha val="0"/>
                    </a:prstClr>
                  </a:solidFill>
                </a:uFill>
                <a:ea typeface="Arial"/>
                <a:cs typeface="Arial"/>
              </a:rPr>
              <a:t>A</a:t>
            </a:r>
            <a:r>
              <a:rPr kumimoji="0" lang="de" sz="1100" b="0" i="0" u="none" strike="noStrike" kern="0" cap="none" spc="0" normalizeH="0" baseline="0" noProof="0">
                <a:ln>
                  <a:noFill/>
                </a:ln>
                <a:solidFill>
                  <a:srgbClr val="FFFFFF"/>
                </a:solidFill>
                <a:effectLst/>
                <a:uLnTx/>
                <a:uFill>
                  <a:solidFill>
                    <a:prstClr val="black">
                      <a:alpha val="0"/>
                    </a:prstClr>
                  </a:solidFill>
                </a:uFill>
                <a:ea typeface="Arial"/>
                <a:cs typeface="Arial"/>
              </a:rPr>
              <a:t>k-positiven Personen, </a:t>
            </a:r>
          </a:p>
          <a:p>
            <a:pPr marL="0" marR="0" lvl="0" indent="0" algn="ctr" defTabSz="685800" eaLnBrk="1" fontAlgn="auto" latinLnBrk="0" hangingPunct="1">
              <a:lnSpc>
                <a:spcPct val="90000"/>
              </a:lnSpc>
              <a:spcBef>
                <a:spcPct val="0"/>
              </a:spcBef>
              <a:spcAft>
                <a:spcPct val="0"/>
              </a:spcAft>
              <a:buClrTx/>
              <a:buSzTx/>
              <a:buFontTx/>
              <a:buNone/>
              <a:tabLst/>
              <a:defRPr/>
            </a:pPr>
            <a:r>
              <a:rPr kumimoji="0" lang="de-DE" sz="1100" b="0" i="0" u="none" strike="noStrike" kern="0" cap="none" spc="0" normalizeH="0" baseline="0" noProof="0">
                <a:ln>
                  <a:noFill/>
                </a:ln>
                <a:solidFill>
                  <a:srgbClr val="FFFFFF"/>
                </a:solidFill>
                <a:effectLst/>
                <a:uLnTx/>
                <a:uFill>
                  <a:solidFill>
                    <a:prstClr val="black">
                      <a:alpha val="0"/>
                    </a:prstClr>
                  </a:solidFill>
                </a:uFill>
                <a:ea typeface="Arial"/>
                <a:cs typeface="Arial"/>
              </a:rPr>
              <a:t>d</a:t>
            </a:r>
            <a:r>
              <a:rPr kumimoji="0" lang="de" sz="1100" b="0" i="0" u="none" strike="noStrike" kern="0" cap="none" spc="0" normalizeH="0" baseline="0" noProof="0">
                <a:ln>
                  <a:noFill/>
                </a:ln>
                <a:solidFill>
                  <a:srgbClr val="FFFFFF"/>
                </a:solidFill>
                <a:effectLst/>
                <a:uLnTx/>
                <a:uFill>
                  <a:solidFill>
                    <a:prstClr val="black">
                      <a:alpha val="0"/>
                    </a:prstClr>
                  </a:solidFill>
                </a:uFill>
                <a:ea typeface="Arial"/>
                <a:cs typeface="Arial"/>
              </a:rPr>
              <a:t>eren T1D nach ≥ 5 Jahren Nachbeobachtung zu Stadium 3 fortgeschritten ist</a:t>
            </a:r>
            <a:r>
              <a:rPr kumimoji="0" lang="de" sz="1100" b="0" i="0" u="none" strike="noStrike" kern="0" cap="none" spc="0" normalizeH="0" baseline="30000" noProof="0">
                <a:ln>
                  <a:noFill/>
                </a:ln>
                <a:solidFill>
                  <a:srgbClr val="FFFFFF"/>
                </a:solidFill>
                <a:effectLst/>
                <a:uLnTx/>
                <a:uFill>
                  <a:solidFill>
                    <a:prstClr val="black">
                      <a:alpha val="0"/>
                    </a:prstClr>
                  </a:solidFill>
                </a:uFill>
                <a:ea typeface="Arial"/>
                <a:cs typeface="Arial"/>
              </a:rPr>
              <a:t>1</a:t>
            </a:r>
          </a:p>
        </p:txBody>
      </p:sp>
      <p:graphicFrame>
        <p:nvGraphicFramePr>
          <p:cNvPr id="91" name="GR1">
            <a:extLst>
              <a:ext uri="{FF2B5EF4-FFF2-40B4-BE49-F238E27FC236}">
                <a16:creationId xmlns:a16="http://schemas.microsoft.com/office/drawing/2014/main" id="{A9B92E81-D906-B290-F171-B603BA4BD604}"/>
              </a:ext>
            </a:extLst>
          </p:cNvPr>
          <p:cNvGraphicFramePr/>
          <p:nvPr>
            <p:extLst>
              <p:ext uri="{D42A27DB-BD31-4B8C-83A1-F6EECF244321}">
                <p14:modId xmlns:p14="http://schemas.microsoft.com/office/powerpoint/2010/main" val="1030032645"/>
              </p:ext>
            </p:extLst>
          </p:nvPr>
        </p:nvGraphicFramePr>
        <p:xfrm>
          <a:off x="288801" y="1543321"/>
          <a:ext cx="2701019" cy="2939867"/>
        </p:xfrm>
        <a:graphic>
          <a:graphicData uri="http://schemas.openxmlformats.org/drawingml/2006/chart">
            <c:chart xmlns:c="http://schemas.openxmlformats.org/drawingml/2006/chart" xmlns:r="http://schemas.openxmlformats.org/officeDocument/2006/relationships" r:id="rId3"/>
          </a:graphicData>
        </a:graphic>
      </p:graphicFrame>
      <p:grpSp>
        <p:nvGrpSpPr>
          <p:cNvPr id="92" name="GR1 Linea">
            <a:extLst>
              <a:ext uri="{FF2B5EF4-FFF2-40B4-BE49-F238E27FC236}">
                <a16:creationId xmlns:a16="http://schemas.microsoft.com/office/drawing/2014/main" id="{D9108A83-834B-E639-7662-2B3C37E1AA2E}"/>
              </a:ext>
            </a:extLst>
          </p:cNvPr>
          <p:cNvGrpSpPr/>
          <p:nvPr/>
        </p:nvGrpSpPr>
        <p:grpSpPr>
          <a:xfrm>
            <a:off x="594772" y="1955473"/>
            <a:ext cx="1919326" cy="860860"/>
            <a:chOff x="742925" y="2579662"/>
            <a:chExt cx="2559101" cy="1147813"/>
          </a:xfrm>
        </p:grpSpPr>
        <p:sp>
          <p:nvSpPr>
            <p:cNvPr id="93" name="Figura a mano libera: forma 30">
              <a:extLst>
                <a:ext uri="{FF2B5EF4-FFF2-40B4-BE49-F238E27FC236}">
                  <a16:creationId xmlns:a16="http://schemas.microsoft.com/office/drawing/2014/main" id="{550CE9C0-0220-56A2-95BE-419D8C30D6CD}"/>
                </a:ext>
              </a:extLst>
            </p:cNvPr>
            <p:cNvSpPr/>
            <p:nvPr/>
          </p:nvSpPr>
          <p:spPr>
            <a:xfrm>
              <a:off x="796925" y="2625725"/>
              <a:ext cx="2449513" cy="1047750"/>
            </a:xfrm>
            <a:custGeom>
              <a:avLst/>
              <a:gdLst>
                <a:gd name="connsiteX0" fmla="*/ 0 w 2449513"/>
                <a:gd name="connsiteY0" fmla="*/ 1047750 h 1047750"/>
                <a:gd name="connsiteX1" fmla="*/ 1004888 w 2449513"/>
                <a:gd name="connsiteY1" fmla="*/ 862013 h 1047750"/>
                <a:gd name="connsiteX2" fmla="*/ 1379538 w 2449513"/>
                <a:gd name="connsiteY2" fmla="*/ 962025 h 1047750"/>
                <a:gd name="connsiteX3" fmla="*/ 1758950 w 2449513"/>
                <a:gd name="connsiteY3" fmla="*/ 725488 h 1047750"/>
                <a:gd name="connsiteX4" fmla="*/ 2141538 w 2449513"/>
                <a:gd name="connsiteY4" fmla="*/ 604838 h 1047750"/>
                <a:gd name="connsiteX5" fmla="*/ 2449513 w 2449513"/>
                <a:gd name="connsiteY5" fmla="*/ 0 h 104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49513" h="1047750">
                  <a:moveTo>
                    <a:pt x="0" y="1047750"/>
                  </a:moveTo>
                  <a:lnTo>
                    <a:pt x="1004888" y="862013"/>
                  </a:lnTo>
                  <a:lnTo>
                    <a:pt x="1379538" y="962025"/>
                  </a:lnTo>
                  <a:lnTo>
                    <a:pt x="1758950" y="725488"/>
                  </a:lnTo>
                  <a:lnTo>
                    <a:pt x="2141538" y="604838"/>
                  </a:lnTo>
                  <a:lnTo>
                    <a:pt x="2449513" y="0"/>
                  </a:lnTo>
                </a:path>
              </a:pathLst>
            </a:custGeom>
            <a:noFill/>
            <a:ln w="25400" cap="rnd"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grpSp>
          <p:nvGrpSpPr>
            <p:cNvPr id="94" name="Gruppo 35">
              <a:extLst>
                <a:ext uri="{FF2B5EF4-FFF2-40B4-BE49-F238E27FC236}">
                  <a16:creationId xmlns:a16="http://schemas.microsoft.com/office/drawing/2014/main" id="{AAA8EF5A-A41E-5DF4-7E3F-F00D56F8AFDF}"/>
                </a:ext>
              </a:extLst>
            </p:cNvPr>
            <p:cNvGrpSpPr/>
            <p:nvPr/>
          </p:nvGrpSpPr>
          <p:grpSpPr>
            <a:xfrm>
              <a:off x="742925" y="2579662"/>
              <a:ext cx="2559101" cy="1147813"/>
              <a:chOff x="742925" y="2579662"/>
              <a:chExt cx="2559101" cy="1147813"/>
            </a:xfrm>
          </p:grpSpPr>
          <p:sp>
            <p:nvSpPr>
              <p:cNvPr id="96" name="Ovale 31">
                <a:extLst>
                  <a:ext uri="{FF2B5EF4-FFF2-40B4-BE49-F238E27FC236}">
                    <a16:creationId xmlns:a16="http://schemas.microsoft.com/office/drawing/2014/main" id="{39B9A899-BEE8-CF3D-3952-F989C088853B}"/>
                  </a:ext>
                </a:extLst>
              </p:cNvPr>
              <p:cNvSpPr>
                <a:spLocks noChangeAspect="1"/>
              </p:cNvSpPr>
              <p:nvPr/>
            </p:nvSpPr>
            <p:spPr>
              <a:xfrm>
                <a:off x="742925" y="3619475"/>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24" name="Ovale 33">
                <a:extLst>
                  <a:ext uri="{FF2B5EF4-FFF2-40B4-BE49-F238E27FC236}">
                    <a16:creationId xmlns:a16="http://schemas.microsoft.com/office/drawing/2014/main" id="{3E3E4BA0-7A8B-93F0-A2DF-E6036C355E3E}"/>
                  </a:ext>
                </a:extLst>
              </p:cNvPr>
              <p:cNvSpPr>
                <a:spLocks noChangeAspect="1"/>
              </p:cNvSpPr>
              <p:nvPr/>
            </p:nvSpPr>
            <p:spPr>
              <a:xfrm>
                <a:off x="1743050" y="3440087"/>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53" name="Ovale 37">
                <a:extLst>
                  <a:ext uri="{FF2B5EF4-FFF2-40B4-BE49-F238E27FC236}">
                    <a16:creationId xmlns:a16="http://schemas.microsoft.com/office/drawing/2014/main" id="{07B4BE8B-750A-A4DA-4D04-2D91892B8D10}"/>
                  </a:ext>
                </a:extLst>
              </p:cNvPr>
              <p:cNvSpPr>
                <a:spLocks noChangeAspect="1"/>
              </p:cNvSpPr>
              <p:nvPr/>
            </p:nvSpPr>
            <p:spPr>
              <a:xfrm>
                <a:off x="2122463" y="3532162"/>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54" name="Ovale 38">
                <a:extLst>
                  <a:ext uri="{FF2B5EF4-FFF2-40B4-BE49-F238E27FC236}">
                    <a16:creationId xmlns:a16="http://schemas.microsoft.com/office/drawing/2014/main" id="{E4631E55-7255-22DE-5D3D-8E14C3EB575F}"/>
                  </a:ext>
                </a:extLst>
              </p:cNvPr>
              <p:cNvSpPr>
                <a:spLocks noChangeAspect="1"/>
              </p:cNvSpPr>
              <p:nvPr/>
            </p:nvSpPr>
            <p:spPr>
              <a:xfrm>
                <a:off x="2503463" y="3300387"/>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55" name="Ovale 39">
                <a:extLst>
                  <a:ext uri="{FF2B5EF4-FFF2-40B4-BE49-F238E27FC236}">
                    <a16:creationId xmlns:a16="http://schemas.microsoft.com/office/drawing/2014/main" id="{DD38FE44-8BDA-CB4C-C018-52979769678E}"/>
                  </a:ext>
                </a:extLst>
              </p:cNvPr>
              <p:cNvSpPr>
                <a:spLocks noChangeAspect="1"/>
              </p:cNvSpPr>
              <p:nvPr/>
            </p:nvSpPr>
            <p:spPr>
              <a:xfrm>
                <a:off x="2887638" y="3179737"/>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56" name="Ovale 40">
                <a:extLst>
                  <a:ext uri="{FF2B5EF4-FFF2-40B4-BE49-F238E27FC236}">
                    <a16:creationId xmlns:a16="http://schemas.microsoft.com/office/drawing/2014/main" id="{3786DC14-17F9-B1B4-C054-C63296725EAA}"/>
                  </a:ext>
                </a:extLst>
              </p:cNvPr>
              <p:cNvSpPr>
                <a:spLocks noChangeAspect="1"/>
              </p:cNvSpPr>
              <p:nvPr/>
            </p:nvSpPr>
            <p:spPr>
              <a:xfrm>
                <a:off x="3194026" y="2579662"/>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grpSp>
      </p:grpSp>
      <p:grpSp>
        <p:nvGrpSpPr>
          <p:cNvPr id="157" name="GR1 Dati">
            <a:extLst>
              <a:ext uri="{FF2B5EF4-FFF2-40B4-BE49-F238E27FC236}">
                <a16:creationId xmlns:a16="http://schemas.microsoft.com/office/drawing/2014/main" id="{B20423DC-F93D-566D-D78A-F2A3031F671E}"/>
              </a:ext>
            </a:extLst>
          </p:cNvPr>
          <p:cNvGrpSpPr/>
          <p:nvPr/>
        </p:nvGrpSpPr>
        <p:grpSpPr>
          <a:xfrm>
            <a:off x="501726" y="1805921"/>
            <a:ext cx="2102929" cy="929499"/>
            <a:chOff x="618863" y="2380261"/>
            <a:chExt cx="2803906" cy="1239332"/>
          </a:xfrm>
        </p:grpSpPr>
        <p:sp>
          <p:nvSpPr>
            <p:cNvPr id="158" name="TextBox 25">
              <a:extLst>
                <a:ext uri="{FF2B5EF4-FFF2-40B4-BE49-F238E27FC236}">
                  <a16:creationId xmlns:a16="http://schemas.microsoft.com/office/drawing/2014/main" id="{221ADF2E-57D6-3C17-3037-BDB56A419CD7}"/>
                </a:ext>
              </a:extLst>
            </p:cNvPr>
            <p:cNvSpPr txBox="1"/>
            <p:nvPr/>
          </p:nvSpPr>
          <p:spPr>
            <a:xfrm>
              <a:off x="618863" y="3423780"/>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75</a:t>
              </a:r>
            </a:p>
          </p:txBody>
        </p:sp>
        <p:sp>
          <p:nvSpPr>
            <p:cNvPr id="159" name="TextBox 25">
              <a:extLst>
                <a:ext uri="{FF2B5EF4-FFF2-40B4-BE49-F238E27FC236}">
                  <a16:creationId xmlns:a16="http://schemas.microsoft.com/office/drawing/2014/main" id="{EAC64230-6853-F7C8-1F47-A805F709F5EC}"/>
                </a:ext>
              </a:extLst>
            </p:cNvPr>
            <p:cNvSpPr txBox="1"/>
            <p:nvPr/>
          </p:nvSpPr>
          <p:spPr>
            <a:xfrm>
              <a:off x="1620719" y="3242712"/>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48</a:t>
              </a:r>
            </a:p>
          </p:txBody>
        </p:sp>
        <p:sp>
          <p:nvSpPr>
            <p:cNvPr id="160" name="TextBox 25">
              <a:extLst>
                <a:ext uri="{FF2B5EF4-FFF2-40B4-BE49-F238E27FC236}">
                  <a16:creationId xmlns:a16="http://schemas.microsoft.com/office/drawing/2014/main" id="{014AC765-DD79-914B-511B-B99C74D82988}"/>
                </a:ext>
              </a:extLst>
            </p:cNvPr>
            <p:cNvSpPr txBox="1"/>
            <p:nvPr/>
          </p:nvSpPr>
          <p:spPr>
            <a:xfrm>
              <a:off x="1998390" y="3336350"/>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46</a:t>
              </a:r>
            </a:p>
          </p:txBody>
        </p:sp>
        <p:sp>
          <p:nvSpPr>
            <p:cNvPr id="161" name="TextBox 25">
              <a:extLst>
                <a:ext uri="{FF2B5EF4-FFF2-40B4-BE49-F238E27FC236}">
                  <a16:creationId xmlns:a16="http://schemas.microsoft.com/office/drawing/2014/main" id="{2C528680-039E-34FD-6FFA-E97BE0B14D0D}"/>
                </a:ext>
              </a:extLst>
            </p:cNvPr>
            <p:cNvSpPr txBox="1"/>
            <p:nvPr/>
          </p:nvSpPr>
          <p:spPr>
            <a:xfrm>
              <a:off x="2379830" y="3104574"/>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41</a:t>
              </a:r>
            </a:p>
          </p:txBody>
        </p:sp>
        <p:sp>
          <p:nvSpPr>
            <p:cNvPr id="162" name="TextBox 25">
              <a:extLst>
                <a:ext uri="{FF2B5EF4-FFF2-40B4-BE49-F238E27FC236}">
                  <a16:creationId xmlns:a16="http://schemas.microsoft.com/office/drawing/2014/main" id="{104FA847-D723-84AC-A72F-64AF7BF7577B}"/>
                </a:ext>
              </a:extLst>
            </p:cNvPr>
            <p:cNvSpPr txBox="1"/>
            <p:nvPr/>
          </p:nvSpPr>
          <p:spPr>
            <a:xfrm>
              <a:off x="2819974" y="3298274"/>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37</a:t>
              </a:r>
            </a:p>
          </p:txBody>
        </p:sp>
        <p:sp>
          <p:nvSpPr>
            <p:cNvPr id="163" name="TextBox 25">
              <a:extLst>
                <a:ext uri="{FF2B5EF4-FFF2-40B4-BE49-F238E27FC236}">
                  <a16:creationId xmlns:a16="http://schemas.microsoft.com/office/drawing/2014/main" id="{B564B7BD-DA49-27B8-81C0-69942DE2D9A7}"/>
                </a:ext>
              </a:extLst>
            </p:cNvPr>
            <p:cNvSpPr txBox="1"/>
            <p:nvPr/>
          </p:nvSpPr>
          <p:spPr>
            <a:xfrm>
              <a:off x="3070108" y="2380261"/>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31</a:t>
              </a:r>
            </a:p>
          </p:txBody>
        </p:sp>
      </p:grpSp>
      <p:graphicFrame>
        <p:nvGraphicFramePr>
          <p:cNvPr id="164" name="GR2">
            <a:extLst>
              <a:ext uri="{FF2B5EF4-FFF2-40B4-BE49-F238E27FC236}">
                <a16:creationId xmlns:a16="http://schemas.microsoft.com/office/drawing/2014/main" id="{05493DF7-EBA7-0A8B-28F9-26752CBA046B}"/>
              </a:ext>
            </a:extLst>
          </p:cNvPr>
          <p:cNvGraphicFramePr/>
          <p:nvPr>
            <p:extLst>
              <p:ext uri="{D42A27DB-BD31-4B8C-83A1-F6EECF244321}">
                <p14:modId xmlns:p14="http://schemas.microsoft.com/office/powerpoint/2010/main" val="1229951918"/>
              </p:ext>
            </p:extLst>
          </p:nvPr>
        </p:nvGraphicFramePr>
        <p:xfrm>
          <a:off x="3068442" y="1543321"/>
          <a:ext cx="2701019" cy="2939867"/>
        </p:xfrm>
        <a:graphic>
          <a:graphicData uri="http://schemas.openxmlformats.org/drawingml/2006/chart">
            <c:chart xmlns:c="http://schemas.openxmlformats.org/drawingml/2006/chart" xmlns:r="http://schemas.openxmlformats.org/officeDocument/2006/relationships" r:id="rId4"/>
          </a:graphicData>
        </a:graphic>
      </p:graphicFrame>
      <p:grpSp>
        <p:nvGrpSpPr>
          <p:cNvPr id="165" name="GR2 Linea">
            <a:extLst>
              <a:ext uri="{FF2B5EF4-FFF2-40B4-BE49-F238E27FC236}">
                <a16:creationId xmlns:a16="http://schemas.microsoft.com/office/drawing/2014/main" id="{4E7F3041-7D55-2505-9873-CD1E1AB31AE9}"/>
              </a:ext>
            </a:extLst>
          </p:cNvPr>
          <p:cNvGrpSpPr/>
          <p:nvPr/>
        </p:nvGrpSpPr>
        <p:grpSpPr>
          <a:xfrm>
            <a:off x="3375927" y="1942679"/>
            <a:ext cx="1919326" cy="1671675"/>
            <a:chOff x="742925" y="1498575"/>
            <a:chExt cx="2559101" cy="2228900"/>
          </a:xfrm>
        </p:grpSpPr>
        <p:sp>
          <p:nvSpPr>
            <p:cNvPr id="166" name="Figura a mano libera: forma 50">
              <a:extLst>
                <a:ext uri="{FF2B5EF4-FFF2-40B4-BE49-F238E27FC236}">
                  <a16:creationId xmlns:a16="http://schemas.microsoft.com/office/drawing/2014/main" id="{AE14AFD8-82CB-2DFF-AA55-887EB7D39276}"/>
                </a:ext>
              </a:extLst>
            </p:cNvPr>
            <p:cNvSpPr/>
            <p:nvPr/>
          </p:nvSpPr>
          <p:spPr>
            <a:xfrm>
              <a:off x="812801" y="1551629"/>
              <a:ext cx="2433638" cy="2120258"/>
            </a:xfrm>
            <a:custGeom>
              <a:avLst/>
              <a:gdLst>
                <a:gd name="connsiteX0" fmla="*/ 0 w 2433638"/>
                <a:gd name="connsiteY0" fmla="*/ 1046966 h 1046966"/>
                <a:gd name="connsiteX1" fmla="*/ 993775 w 2433638"/>
                <a:gd name="connsiteY1" fmla="*/ 1015657 h 1046966"/>
                <a:gd name="connsiteX2" fmla="*/ 1371600 w 2433638"/>
                <a:gd name="connsiteY2" fmla="*/ 977703 h 1046966"/>
                <a:gd name="connsiteX3" fmla="*/ 1744663 w 2433638"/>
                <a:gd name="connsiteY3" fmla="*/ 907351 h 1046966"/>
                <a:gd name="connsiteX4" fmla="*/ 2125663 w 2433638"/>
                <a:gd name="connsiteY4" fmla="*/ 743587 h 1046966"/>
                <a:gd name="connsiteX5" fmla="*/ 2433638 w 2433638"/>
                <a:gd name="connsiteY5" fmla="*/ 0 h 104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3638" h="1046966">
                  <a:moveTo>
                    <a:pt x="0" y="1046966"/>
                  </a:moveTo>
                  <a:lnTo>
                    <a:pt x="993775" y="1015657"/>
                  </a:lnTo>
                  <a:lnTo>
                    <a:pt x="1371600" y="977703"/>
                  </a:lnTo>
                  <a:lnTo>
                    <a:pt x="1744663" y="907351"/>
                  </a:lnTo>
                  <a:lnTo>
                    <a:pt x="2125663" y="743587"/>
                  </a:lnTo>
                  <a:cubicBezTo>
                    <a:pt x="2228321" y="541974"/>
                    <a:pt x="2330980" y="201613"/>
                    <a:pt x="2433638" y="0"/>
                  </a:cubicBezTo>
                </a:path>
              </a:pathLst>
            </a:custGeom>
            <a:noFill/>
            <a:ln w="25400" cap="rnd"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grpSp>
          <p:nvGrpSpPr>
            <p:cNvPr id="167" name="Gruppo 51">
              <a:extLst>
                <a:ext uri="{FF2B5EF4-FFF2-40B4-BE49-F238E27FC236}">
                  <a16:creationId xmlns:a16="http://schemas.microsoft.com/office/drawing/2014/main" id="{6E9D434E-FEF1-ECB3-A35B-3AA2004AC496}"/>
                </a:ext>
              </a:extLst>
            </p:cNvPr>
            <p:cNvGrpSpPr/>
            <p:nvPr/>
          </p:nvGrpSpPr>
          <p:grpSpPr>
            <a:xfrm>
              <a:off x="742925" y="1498575"/>
              <a:ext cx="2559101" cy="2228900"/>
              <a:chOff x="742925" y="1498575"/>
              <a:chExt cx="2559101" cy="2228900"/>
            </a:xfrm>
          </p:grpSpPr>
          <p:sp>
            <p:nvSpPr>
              <p:cNvPr id="168" name="Ovale 52">
                <a:extLst>
                  <a:ext uri="{FF2B5EF4-FFF2-40B4-BE49-F238E27FC236}">
                    <a16:creationId xmlns:a16="http://schemas.microsoft.com/office/drawing/2014/main" id="{59F7295D-4D80-91CE-6DF1-976C4BB65C6C}"/>
                  </a:ext>
                </a:extLst>
              </p:cNvPr>
              <p:cNvSpPr>
                <a:spLocks noChangeAspect="1"/>
              </p:cNvSpPr>
              <p:nvPr/>
            </p:nvSpPr>
            <p:spPr>
              <a:xfrm>
                <a:off x="742925" y="3619475"/>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69" name="Ovale 53">
                <a:extLst>
                  <a:ext uri="{FF2B5EF4-FFF2-40B4-BE49-F238E27FC236}">
                    <a16:creationId xmlns:a16="http://schemas.microsoft.com/office/drawing/2014/main" id="{A218049A-558E-E8C2-DB50-5383E364BEEF}"/>
                  </a:ext>
                </a:extLst>
              </p:cNvPr>
              <p:cNvSpPr>
                <a:spLocks noChangeAspect="1"/>
              </p:cNvSpPr>
              <p:nvPr/>
            </p:nvSpPr>
            <p:spPr>
              <a:xfrm>
                <a:off x="1743050" y="3544862"/>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70" name="Ovale 54">
                <a:extLst>
                  <a:ext uri="{FF2B5EF4-FFF2-40B4-BE49-F238E27FC236}">
                    <a16:creationId xmlns:a16="http://schemas.microsoft.com/office/drawing/2014/main" id="{F4610185-D3BF-514B-74A7-4F1DB9144541}"/>
                  </a:ext>
                </a:extLst>
              </p:cNvPr>
              <p:cNvSpPr>
                <a:spLocks noChangeAspect="1"/>
              </p:cNvSpPr>
              <p:nvPr/>
            </p:nvSpPr>
            <p:spPr>
              <a:xfrm>
                <a:off x="2122463" y="3476600"/>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71" name="Ovale 55">
                <a:extLst>
                  <a:ext uri="{FF2B5EF4-FFF2-40B4-BE49-F238E27FC236}">
                    <a16:creationId xmlns:a16="http://schemas.microsoft.com/office/drawing/2014/main" id="{3182F422-ECA7-2CC5-F8CA-532BB6291198}"/>
                  </a:ext>
                </a:extLst>
              </p:cNvPr>
              <p:cNvSpPr>
                <a:spLocks noChangeAspect="1"/>
              </p:cNvSpPr>
              <p:nvPr/>
            </p:nvSpPr>
            <p:spPr>
              <a:xfrm>
                <a:off x="2503463" y="3330550"/>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72" name="Ovale 56">
                <a:extLst>
                  <a:ext uri="{FF2B5EF4-FFF2-40B4-BE49-F238E27FC236}">
                    <a16:creationId xmlns:a16="http://schemas.microsoft.com/office/drawing/2014/main" id="{037C7304-3640-5731-4511-408AD2B9AFE4}"/>
                  </a:ext>
                </a:extLst>
              </p:cNvPr>
              <p:cNvSpPr>
                <a:spLocks noChangeAspect="1"/>
              </p:cNvSpPr>
              <p:nvPr/>
            </p:nvSpPr>
            <p:spPr>
              <a:xfrm>
                <a:off x="2887638" y="3000350"/>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73" name="Ovale 57">
                <a:extLst>
                  <a:ext uri="{FF2B5EF4-FFF2-40B4-BE49-F238E27FC236}">
                    <a16:creationId xmlns:a16="http://schemas.microsoft.com/office/drawing/2014/main" id="{A3839802-91B8-1A71-DD0C-BA6946654342}"/>
                  </a:ext>
                </a:extLst>
              </p:cNvPr>
              <p:cNvSpPr>
                <a:spLocks noChangeAspect="1"/>
              </p:cNvSpPr>
              <p:nvPr/>
            </p:nvSpPr>
            <p:spPr>
              <a:xfrm>
                <a:off x="3194026" y="1498575"/>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grpSp>
      </p:grpSp>
      <p:grpSp>
        <p:nvGrpSpPr>
          <p:cNvPr id="174" name="GR2 Dati">
            <a:extLst>
              <a:ext uri="{FF2B5EF4-FFF2-40B4-BE49-F238E27FC236}">
                <a16:creationId xmlns:a16="http://schemas.microsoft.com/office/drawing/2014/main" id="{0AF5B0D6-BFFA-D59A-BB98-93B344687D9F}"/>
              </a:ext>
            </a:extLst>
          </p:cNvPr>
          <p:cNvGrpSpPr/>
          <p:nvPr/>
        </p:nvGrpSpPr>
        <p:grpSpPr>
          <a:xfrm>
            <a:off x="3287692" y="1795318"/>
            <a:ext cx="2096942" cy="1735390"/>
            <a:chOff x="618862" y="1305737"/>
            <a:chExt cx="2795926" cy="2313853"/>
          </a:xfrm>
        </p:grpSpPr>
        <p:sp>
          <p:nvSpPr>
            <p:cNvPr id="175" name="TextBox 25">
              <a:extLst>
                <a:ext uri="{FF2B5EF4-FFF2-40B4-BE49-F238E27FC236}">
                  <a16:creationId xmlns:a16="http://schemas.microsoft.com/office/drawing/2014/main" id="{68D2282D-3728-B52B-1119-74B88226B473}"/>
                </a:ext>
              </a:extLst>
            </p:cNvPr>
            <p:cNvSpPr txBox="1"/>
            <p:nvPr/>
          </p:nvSpPr>
          <p:spPr>
            <a:xfrm>
              <a:off x="618862" y="3423777"/>
              <a:ext cx="352662"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75</a:t>
              </a:r>
            </a:p>
          </p:txBody>
        </p:sp>
        <p:sp>
          <p:nvSpPr>
            <p:cNvPr id="176" name="TextBox 25">
              <a:extLst>
                <a:ext uri="{FF2B5EF4-FFF2-40B4-BE49-F238E27FC236}">
                  <a16:creationId xmlns:a16="http://schemas.microsoft.com/office/drawing/2014/main" id="{700D2A9F-BBE5-064C-DE01-ADF3D1790F22}"/>
                </a:ext>
              </a:extLst>
            </p:cNvPr>
            <p:cNvSpPr txBox="1"/>
            <p:nvPr/>
          </p:nvSpPr>
          <p:spPr>
            <a:xfrm>
              <a:off x="1620718" y="3352693"/>
              <a:ext cx="352662"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48</a:t>
              </a:r>
            </a:p>
          </p:txBody>
        </p:sp>
        <p:sp>
          <p:nvSpPr>
            <p:cNvPr id="177" name="TextBox 25">
              <a:extLst>
                <a:ext uri="{FF2B5EF4-FFF2-40B4-BE49-F238E27FC236}">
                  <a16:creationId xmlns:a16="http://schemas.microsoft.com/office/drawing/2014/main" id="{60BC5E49-51C8-6685-893F-4B354A8E5982}"/>
                </a:ext>
              </a:extLst>
            </p:cNvPr>
            <p:cNvSpPr txBox="1"/>
            <p:nvPr/>
          </p:nvSpPr>
          <p:spPr>
            <a:xfrm>
              <a:off x="1998389" y="3284430"/>
              <a:ext cx="352662"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46</a:t>
              </a:r>
            </a:p>
          </p:txBody>
        </p:sp>
        <p:sp>
          <p:nvSpPr>
            <p:cNvPr id="178" name="TextBox 25">
              <a:extLst>
                <a:ext uri="{FF2B5EF4-FFF2-40B4-BE49-F238E27FC236}">
                  <a16:creationId xmlns:a16="http://schemas.microsoft.com/office/drawing/2014/main" id="{895F0232-E9B6-C99E-C6A5-1ED9B2C84BED}"/>
                </a:ext>
              </a:extLst>
            </p:cNvPr>
            <p:cNvSpPr txBox="1"/>
            <p:nvPr/>
          </p:nvSpPr>
          <p:spPr>
            <a:xfrm>
              <a:off x="2370304" y="3138381"/>
              <a:ext cx="352662"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41</a:t>
              </a:r>
            </a:p>
          </p:txBody>
        </p:sp>
        <p:sp>
          <p:nvSpPr>
            <p:cNvPr id="179" name="TextBox 25">
              <a:extLst>
                <a:ext uri="{FF2B5EF4-FFF2-40B4-BE49-F238E27FC236}">
                  <a16:creationId xmlns:a16="http://schemas.microsoft.com/office/drawing/2014/main" id="{09237478-FF9F-D598-A2CA-3275765363BF}"/>
                </a:ext>
              </a:extLst>
            </p:cNvPr>
            <p:cNvSpPr txBox="1"/>
            <p:nvPr/>
          </p:nvSpPr>
          <p:spPr>
            <a:xfrm>
              <a:off x="2877518" y="3168011"/>
              <a:ext cx="352662"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37</a:t>
              </a:r>
            </a:p>
          </p:txBody>
        </p:sp>
        <p:sp>
          <p:nvSpPr>
            <p:cNvPr id="180" name="TextBox 25">
              <a:extLst>
                <a:ext uri="{FF2B5EF4-FFF2-40B4-BE49-F238E27FC236}">
                  <a16:creationId xmlns:a16="http://schemas.microsoft.com/office/drawing/2014/main" id="{0DE187F9-9C64-05B1-CABD-3A48B6984F64}"/>
                </a:ext>
              </a:extLst>
            </p:cNvPr>
            <p:cNvSpPr txBox="1"/>
            <p:nvPr/>
          </p:nvSpPr>
          <p:spPr>
            <a:xfrm>
              <a:off x="3062126" y="1305737"/>
              <a:ext cx="352662"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31</a:t>
              </a:r>
            </a:p>
          </p:txBody>
        </p:sp>
      </p:grpSp>
      <p:graphicFrame>
        <p:nvGraphicFramePr>
          <p:cNvPr id="181" name="GR3">
            <a:extLst>
              <a:ext uri="{FF2B5EF4-FFF2-40B4-BE49-F238E27FC236}">
                <a16:creationId xmlns:a16="http://schemas.microsoft.com/office/drawing/2014/main" id="{46CEB739-92BC-443E-360F-D550050DC89B}"/>
              </a:ext>
            </a:extLst>
          </p:cNvPr>
          <p:cNvGraphicFramePr/>
          <p:nvPr>
            <p:extLst>
              <p:ext uri="{D42A27DB-BD31-4B8C-83A1-F6EECF244321}">
                <p14:modId xmlns:p14="http://schemas.microsoft.com/office/powerpoint/2010/main" val="691117063"/>
              </p:ext>
            </p:extLst>
          </p:nvPr>
        </p:nvGraphicFramePr>
        <p:xfrm>
          <a:off x="5852011" y="1543321"/>
          <a:ext cx="2701019" cy="2939867"/>
        </p:xfrm>
        <a:graphic>
          <a:graphicData uri="http://schemas.openxmlformats.org/drawingml/2006/chart">
            <c:chart xmlns:c="http://schemas.openxmlformats.org/drawingml/2006/chart" xmlns:r="http://schemas.openxmlformats.org/officeDocument/2006/relationships" r:id="rId5"/>
          </a:graphicData>
        </a:graphic>
      </p:graphicFrame>
      <p:grpSp>
        <p:nvGrpSpPr>
          <p:cNvPr id="182" name="GR3 Linea">
            <a:extLst>
              <a:ext uri="{FF2B5EF4-FFF2-40B4-BE49-F238E27FC236}">
                <a16:creationId xmlns:a16="http://schemas.microsoft.com/office/drawing/2014/main" id="{0F414E9D-830E-DB43-1923-5E89B8ADAC2C}"/>
              </a:ext>
            </a:extLst>
          </p:cNvPr>
          <p:cNvGrpSpPr/>
          <p:nvPr/>
        </p:nvGrpSpPr>
        <p:grpSpPr>
          <a:xfrm>
            <a:off x="6164367" y="2349872"/>
            <a:ext cx="1919326" cy="1046597"/>
            <a:chOff x="742925" y="2041500"/>
            <a:chExt cx="2559101" cy="1395462"/>
          </a:xfrm>
        </p:grpSpPr>
        <p:sp>
          <p:nvSpPr>
            <p:cNvPr id="183" name="Figura a mano libera: forma 66">
              <a:extLst>
                <a:ext uri="{FF2B5EF4-FFF2-40B4-BE49-F238E27FC236}">
                  <a16:creationId xmlns:a16="http://schemas.microsoft.com/office/drawing/2014/main" id="{78827BAD-93E2-1FFA-B424-07C9BAA0680E}"/>
                </a:ext>
              </a:extLst>
            </p:cNvPr>
            <p:cNvSpPr/>
            <p:nvPr/>
          </p:nvSpPr>
          <p:spPr>
            <a:xfrm>
              <a:off x="812801" y="2100903"/>
              <a:ext cx="2433638" cy="1284287"/>
            </a:xfrm>
            <a:custGeom>
              <a:avLst/>
              <a:gdLst>
                <a:gd name="connsiteX0" fmla="*/ 0 w 2433638"/>
                <a:gd name="connsiteY0" fmla="*/ 1046966 h 1046966"/>
                <a:gd name="connsiteX1" fmla="*/ 990600 w 2433638"/>
                <a:gd name="connsiteY1" fmla="*/ 980715 h 1046966"/>
                <a:gd name="connsiteX2" fmla="*/ 1366838 w 2433638"/>
                <a:gd name="connsiteY2" fmla="*/ 900054 h 1046966"/>
                <a:gd name="connsiteX3" fmla="*/ 1747838 w 2433638"/>
                <a:gd name="connsiteY3" fmla="*/ 806408 h 1046966"/>
                <a:gd name="connsiteX4" fmla="*/ 2120900 w 2433638"/>
                <a:gd name="connsiteY4" fmla="*/ 618055 h 1046966"/>
                <a:gd name="connsiteX5" fmla="*/ 2433638 w 2433638"/>
                <a:gd name="connsiteY5" fmla="*/ 0 h 1046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3638" h="1046966">
                  <a:moveTo>
                    <a:pt x="0" y="1046966"/>
                  </a:moveTo>
                  <a:lnTo>
                    <a:pt x="990600" y="980715"/>
                  </a:lnTo>
                  <a:lnTo>
                    <a:pt x="1366838" y="900054"/>
                  </a:lnTo>
                  <a:lnTo>
                    <a:pt x="1747838" y="806408"/>
                  </a:lnTo>
                  <a:lnTo>
                    <a:pt x="2120900" y="618055"/>
                  </a:lnTo>
                  <a:cubicBezTo>
                    <a:pt x="2223558" y="416442"/>
                    <a:pt x="2330980" y="201613"/>
                    <a:pt x="2433638" y="0"/>
                  </a:cubicBezTo>
                </a:path>
              </a:pathLst>
            </a:custGeom>
            <a:noFill/>
            <a:ln w="25400" cap="rnd"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grpSp>
          <p:nvGrpSpPr>
            <p:cNvPr id="184" name="Gruppo 67">
              <a:extLst>
                <a:ext uri="{FF2B5EF4-FFF2-40B4-BE49-F238E27FC236}">
                  <a16:creationId xmlns:a16="http://schemas.microsoft.com/office/drawing/2014/main" id="{B8D2783D-1599-5422-3435-C936AA1DB262}"/>
                </a:ext>
              </a:extLst>
            </p:cNvPr>
            <p:cNvGrpSpPr/>
            <p:nvPr/>
          </p:nvGrpSpPr>
          <p:grpSpPr>
            <a:xfrm>
              <a:off x="742925" y="2041500"/>
              <a:ext cx="2559101" cy="1395462"/>
              <a:chOff x="742925" y="2041500"/>
              <a:chExt cx="2559101" cy="1395462"/>
            </a:xfrm>
          </p:grpSpPr>
          <p:sp>
            <p:nvSpPr>
              <p:cNvPr id="185" name="Ovale 68">
                <a:extLst>
                  <a:ext uri="{FF2B5EF4-FFF2-40B4-BE49-F238E27FC236}">
                    <a16:creationId xmlns:a16="http://schemas.microsoft.com/office/drawing/2014/main" id="{7CFD8C7C-4462-9007-7888-0755270A9354}"/>
                  </a:ext>
                </a:extLst>
              </p:cNvPr>
              <p:cNvSpPr>
                <a:spLocks noChangeAspect="1"/>
              </p:cNvSpPr>
              <p:nvPr/>
            </p:nvSpPr>
            <p:spPr>
              <a:xfrm>
                <a:off x="742925" y="3328962"/>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86" name="Ovale 69">
                <a:extLst>
                  <a:ext uri="{FF2B5EF4-FFF2-40B4-BE49-F238E27FC236}">
                    <a16:creationId xmlns:a16="http://schemas.microsoft.com/office/drawing/2014/main" id="{B3E255EF-A91D-DDD5-46A9-97A5296C5FC8}"/>
                  </a:ext>
                </a:extLst>
              </p:cNvPr>
              <p:cNvSpPr>
                <a:spLocks noChangeAspect="1"/>
              </p:cNvSpPr>
              <p:nvPr/>
            </p:nvSpPr>
            <p:spPr>
              <a:xfrm>
                <a:off x="1743050" y="3248000"/>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87" name="Ovale 70">
                <a:extLst>
                  <a:ext uri="{FF2B5EF4-FFF2-40B4-BE49-F238E27FC236}">
                    <a16:creationId xmlns:a16="http://schemas.microsoft.com/office/drawing/2014/main" id="{82EFC94E-66F1-F61D-21F9-63BCE710078B}"/>
                  </a:ext>
                </a:extLst>
              </p:cNvPr>
              <p:cNvSpPr>
                <a:spLocks noChangeAspect="1"/>
              </p:cNvSpPr>
              <p:nvPr/>
            </p:nvSpPr>
            <p:spPr>
              <a:xfrm>
                <a:off x="2122463" y="3152750"/>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88" name="Ovale 71">
                <a:extLst>
                  <a:ext uri="{FF2B5EF4-FFF2-40B4-BE49-F238E27FC236}">
                    <a16:creationId xmlns:a16="http://schemas.microsoft.com/office/drawing/2014/main" id="{2463D0AF-2305-D99D-E928-B5D1745B5810}"/>
                  </a:ext>
                </a:extLst>
              </p:cNvPr>
              <p:cNvSpPr>
                <a:spLocks noChangeAspect="1"/>
              </p:cNvSpPr>
              <p:nvPr/>
            </p:nvSpPr>
            <p:spPr>
              <a:xfrm>
                <a:off x="2503463" y="3035275"/>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89" name="Ovale 72">
                <a:extLst>
                  <a:ext uri="{FF2B5EF4-FFF2-40B4-BE49-F238E27FC236}">
                    <a16:creationId xmlns:a16="http://schemas.microsoft.com/office/drawing/2014/main" id="{08393583-2B92-E89A-74E7-71A332C0B243}"/>
                  </a:ext>
                </a:extLst>
              </p:cNvPr>
              <p:cNvSpPr>
                <a:spLocks noChangeAspect="1"/>
              </p:cNvSpPr>
              <p:nvPr/>
            </p:nvSpPr>
            <p:spPr>
              <a:xfrm>
                <a:off x="2887638" y="2801910"/>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sp>
            <p:nvSpPr>
              <p:cNvPr id="190" name="Ovale 73">
                <a:extLst>
                  <a:ext uri="{FF2B5EF4-FFF2-40B4-BE49-F238E27FC236}">
                    <a16:creationId xmlns:a16="http://schemas.microsoft.com/office/drawing/2014/main" id="{F24FD016-CB1B-F5D1-BA48-EC57F018F7FA}"/>
                  </a:ext>
                </a:extLst>
              </p:cNvPr>
              <p:cNvSpPr>
                <a:spLocks noChangeAspect="1"/>
              </p:cNvSpPr>
              <p:nvPr/>
            </p:nvSpPr>
            <p:spPr>
              <a:xfrm>
                <a:off x="3194026" y="2041500"/>
                <a:ext cx="108000" cy="108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a:endParaRPr>
              </a:p>
            </p:txBody>
          </p:sp>
        </p:grpSp>
      </p:grpSp>
      <p:grpSp>
        <p:nvGrpSpPr>
          <p:cNvPr id="191" name="GR3 Dati">
            <a:extLst>
              <a:ext uri="{FF2B5EF4-FFF2-40B4-BE49-F238E27FC236}">
                <a16:creationId xmlns:a16="http://schemas.microsoft.com/office/drawing/2014/main" id="{CC1E3BB7-06EA-A538-1175-EEDD75E145A2}"/>
              </a:ext>
            </a:extLst>
          </p:cNvPr>
          <p:cNvGrpSpPr/>
          <p:nvPr/>
        </p:nvGrpSpPr>
        <p:grpSpPr>
          <a:xfrm>
            <a:off x="6085661" y="2204914"/>
            <a:ext cx="2008427" cy="1113363"/>
            <a:chOff x="618863" y="1851865"/>
            <a:chExt cx="2677903" cy="1484484"/>
          </a:xfrm>
        </p:grpSpPr>
        <p:sp>
          <p:nvSpPr>
            <p:cNvPr id="192" name="TextBox 25">
              <a:extLst>
                <a:ext uri="{FF2B5EF4-FFF2-40B4-BE49-F238E27FC236}">
                  <a16:creationId xmlns:a16="http://schemas.microsoft.com/office/drawing/2014/main" id="{3081D6B9-20CD-BCFE-3753-815825FA39AB}"/>
                </a:ext>
              </a:extLst>
            </p:cNvPr>
            <p:cNvSpPr txBox="1"/>
            <p:nvPr/>
          </p:nvSpPr>
          <p:spPr>
            <a:xfrm>
              <a:off x="618863" y="3140536"/>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75</a:t>
              </a:r>
            </a:p>
          </p:txBody>
        </p:sp>
        <p:sp>
          <p:nvSpPr>
            <p:cNvPr id="193" name="TextBox 25">
              <a:extLst>
                <a:ext uri="{FF2B5EF4-FFF2-40B4-BE49-F238E27FC236}">
                  <a16:creationId xmlns:a16="http://schemas.microsoft.com/office/drawing/2014/main" id="{CCC7DB83-7F32-ED50-288E-7E214CF4B394}"/>
                </a:ext>
              </a:extLst>
            </p:cNvPr>
            <p:cNvSpPr txBox="1"/>
            <p:nvPr/>
          </p:nvSpPr>
          <p:spPr>
            <a:xfrm>
              <a:off x="1620719" y="3055830"/>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48</a:t>
              </a:r>
            </a:p>
          </p:txBody>
        </p:sp>
        <p:sp>
          <p:nvSpPr>
            <p:cNvPr id="194" name="TextBox 25">
              <a:extLst>
                <a:ext uri="{FF2B5EF4-FFF2-40B4-BE49-F238E27FC236}">
                  <a16:creationId xmlns:a16="http://schemas.microsoft.com/office/drawing/2014/main" id="{3BF5E766-67ED-48F4-788E-FC5BCF16FBEC}"/>
                </a:ext>
              </a:extLst>
            </p:cNvPr>
            <p:cNvSpPr txBox="1"/>
            <p:nvPr/>
          </p:nvSpPr>
          <p:spPr>
            <a:xfrm>
              <a:off x="1998391" y="2963089"/>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46</a:t>
              </a:r>
            </a:p>
          </p:txBody>
        </p:sp>
        <p:sp>
          <p:nvSpPr>
            <p:cNvPr id="195" name="TextBox 25">
              <a:extLst>
                <a:ext uri="{FF2B5EF4-FFF2-40B4-BE49-F238E27FC236}">
                  <a16:creationId xmlns:a16="http://schemas.microsoft.com/office/drawing/2014/main" id="{BBA49E65-2D7F-44DA-E295-C5C4DF830066}"/>
                </a:ext>
              </a:extLst>
            </p:cNvPr>
            <p:cNvSpPr txBox="1"/>
            <p:nvPr/>
          </p:nvSpPr>
          <p:spPr>
            <a:xfrm>
              <a:off x="2370306" y="2842438"/>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41</a:t>
              </a:r>
            </a:p>
          </p:txBody>
        </p:sp>
        <p:sp>
          <p:nvSpPr>
            <p:cNvPr id="196" name="TextBox 25">
              <a:extLst>
                <a:ext uri="{FF2B5EF4-FFF2-40B4-BE49-F238E27FC236}">
                  <a16:creationId xmlns:a16="http://schemas.microsoft.com/office/drawing/2014/main" id="{2C343DD6-95AD-966F-3AC9-A29D22F7F598}"/>
                </a:ext>
              </a:extLst>
            </p:cNvPr>
            <p:cNvSpPr txBox="1"/>
            <p:nvPr/>
          </p:nvSpPr>
          <p:spPr>
            <a:xfrm>
              <a:off x="2759591" y="3003792"/>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37</a:t>
              </a:r>
            </a:p>
          </p:txBody>
        </p:sp>
        <p:sp>
          <p:nvSpPr>
            <p:cNvPr id="197" name="TextBox 25">
              <a:extLst>
                <a:ext uri="{FF2B5EF4-FFF2-40B4-BE49-F238E27FC236}">
                  <a16:creationId xmlns:a16="http://schemas.microsoft.com/office/drawing/2014/main" id="{0DDD9B4B-62A7-0B62-2987-B0B6B70A6244}"/>
                </a:ext>
              </a:extLst>
            </p:cNvPr>
            <p:cNvSpPr txBox="1"/>
            <p:nvPr/>
          </p:nvSpPr>
          <p:spPr>
            <a:xfrm>
              <a:off x="2944105" y="1851865"/>
              <a:ext cx="352661" cy="195813"/>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31</a:t>
              </a:r>
            </a:p>
          </p:txBody>
        </p:sp>
      </p:grpSp>
      <p:sp>
        <p:nvSpPr>
          <p:cNvPr id="198" name="CasellaDiTesto 18">
            <a:extLst>
              <a:ext uri="{FF2B5EF4-FFF2-40B4-BE49-F238E27FC236}">
                <a16:creationId xmlns:a16="http://schemas.microsoft.com/office/drawing/2014/main" id="{F340D384-5CF3-ADA1-B572-A1749BF93F30}"/>
              </a:ext>
            </a:extLst>
          </p:cNvPr>
          <p:cNvSpPr txBox="1"/>
          <p:nvPr/>
        </p:nvSpPr>
        <p:spPr>
          <a:xfrm rot="5400000">
            <a:off x="1982947" y="2726451"/>
            <a:ext cx="1888117"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Nüchternglukose [mg/dl]</a:t>
            </a:r>
          </a:p>
        </p:txBody>
      </p:sp>
      <p:sp>
        <p:nvSpPr>
          <p:cNvPr id="199" name="CasellaDiTesto 28">
            <a:extLst>
              <a:ext uri="{FF2B5EF4-FFF2-40B4-BE49-F238E27FC236}">
                <a16:creationId xmlns:a16="http://schemas.microsoft.com/office/drawing/2014/main" id="{B79F1662-F298-27BC-7315-3558FBAFE355}"/>
              </a:ext>
            </a:extLst>
          </p:cNvPr>
          <p:cNvSpPr txBox="1"/>
          <p:nvPr/>
        </p:nvSpPr>
        <p:spPr>
          <a:xfrm rot="5400000">
            <a:off x="4784845" y="2726452"/>
            <a:ext cx="1888117"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2h-pp-Glukose [mg/dl]</a:t>
            </a:r>
          </a:p>
        </p:txBody>
      </p:sp>
      <p:sp>
        <p:nvSpPr>
          <p:cNvPr id="200" name="CasellaDiTesto 29">
            <a:extLst>
              <a:ext uri="{FF2B5EF4-FFF2-40B4-BE49-F238E27FC236}">
                <a16:creationId xmlns:a16="http://schemas.microsoft.com/office/drawing/2014/main" id="{CE654296-AA97-5EA5-5A94-B12B4C4B0694}"/>
              </a:ext>
            </a:extLst>
          </p:cNvPr>
          <p:cNvSpPr txBox="1"/>
          <p:nvPr/>
        </p:nvSpPr>
        <p:spPr>
          <a:xfrm rot="5400000">
            <a:off x="7580479" y="2726454"/>
            <a:ext cx="1888117"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AUC Glukose [mg/dl/120 min]</a:t>
            </a:r>
          </a:p>
        </p:txBody>
      </p:sp>
      <p:sp>
        <p:nvSpPr>
          <p:cNvPr id="203" name="TextBox 27">
            <a:extLst>
              <a:ext uri="{FF2B5EF4-FFF2-40B4-BE49-F238E27FC236}">
                <a16:creationId xmlns:a16="http://schemas.microsoft.com/office/drawing/2014/main" id="{AE83FEF7-FA48-258D-4460-43DF02459D69}"/>
              </a:ext>
            </a:extLst>
          </p:cNvPr>
          <p:cNvSpPr txBox="1"/>
          <p:nvPr/>
        </p:nvSpPr>
        <p:spPr>
          <a:xfrm>
            <a:off x="6098456" y="1611938"/>
            <a:ext cx="1998002" cy="223804"/>
          </a:xfrm>
          <a:prstGeom prst="rect">
            <a:avLst/>
          </a:prstGeom>
          <a:noFill/>
        </p:spPr>
        <p:txBody>
          <a:bodyPr wrap="square" lIns="0" tIns="0" rIns="0" bIns="54000" rtlCol="0" anchor="b" anchorCtr="0">
            <a:spAutoFit/>
          </a:bodyPr>
          <a:lstStyle/>
          <a:p>
            <a:pPr algn="ctr" defTabSz="685800">
              <a:spcBef>
                <a:spcPct val="0"/>
              </a:spcBef>
              <a:spcAft>
                <a:spcPct val="0"/>
              </a:spcAft>
              <a:defRPr/>
            </a:pPr>
            <a:r>
              <a:rPr lang="de" sz="1100" b="1">
                <a:solidFill>
                  <a:srgbClr val="404040"/>
                </a:solidFill>
                <a:uFill>
                  <a:solidFill>
                    <a:prstClr val="black">
                      <a:alpha val="0"/>
                    </a:prstClr>
                  </a:solidFill>
                </a:uFill>
                <a:ea typeface="Arial"/>
                <a:cs typeface="Arial"/>
              </a:rPr>
              <a:t>AUC BZ</a:t>
            </a:r>
          </a:p>
        </p:txBody>
      </p:sp>
      <p:sp>
        <p:nvSpPr>
          <p:cNvPr id="7" name="TextBox 3037">
            <a:extLst>
              <a:ext uri="{FF2B5EF4-FFF2-40B4-BE49-F238E27FC236}">
                <a16:creationId xmlns:a16="http://schemas.microsoft.com/office/drawing/2014/main" id="{FED9BB3F-569D-AB13-2F06-222FA79887DC}"/>
              </a:ext>
            </a:extLst>
          </p:cNvPr>
          <p:cNvSpPr txBox="1"/>
          <p:nvPr/>
        </p:nvSpPr>
        <p:spPr>
          <a:xfrm>
            <a:off x="314409" y="4570704"/>
            <a:ext cx="8458452" cy="553998"/>
          </a:xfrm>
          <a:prstGeom prst="rect">
            <a:avLst/>
          </a:prstGeom>
          <a:noFill/>
        </p:spPr>
        <p:txBody>
          <a:bodyPr wrap="square" rtlCol="0" anchor="b">
            <a:spAutoFit/>
          </a:bodyPr>
          <a:lstStyle/>
          <a:p>
            <a:pPr lvl="0" defTabSz="685766">
              <a:buClr>
                <a:srgbClr val="2F4B95"/>
              </a:buClr>
              <a:defRPr/>
            </a:pPr>
            <a:r>
              <a:rPr lang="de-DE" sz="600">
                <a:solidFill>
                  <a:srgbClr val="404040"/>
                </a:solidFill>
                <a:ea typeface="Arial"/>
                <a:cs typeface="Arial"/>
              </a:rPr>
              <a:t>Abbildung modifiziert nach Evans-Molina C 2018</a:t>
            </a:r>
            <a:r>
              <a:rPr lang="de-DE" sz="600" baseline="30000">
                <a:solidFill>
                  <a:srgbClr val="404040"/>
                </a:solidFill>
                <a:ea typeface="Arial"/>
                <a:cs typeface="Arial"/>
              </a:rPr>
              <a:t>1</a:t>
            </a:r>
            <a:r>
              <a:rPr lang="de-DE" sz="600">
                <a:solidFill>
                  <a:srgbClr val="404040"/>
                </a:solidFill>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Metabolische Messungen, die aus OGTT abgeleitet wurden, wurden zwischen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-positiven Personen, die in der </a:t>
            </a:r>
            <a:r>
              <a:rPr kumimoji="0" lang="de-DE" sz="600" b="0" i="0" u="none" strike="noStrike" kern="1200" cap="none" spc="0" normalizeH="0" baseline="0" noProof="0" err="1">
                <a:ln>
                  <a:noFill/>
                </a:ln>
                <a:solidFill>
                  <a:srgbClr val="404040"/>
                </a:solidFill>
                <a:effectLst/>
                <a:uLnTx/>
                <a:uFillTx/>
                <a:latin typeface="Verdana"/>
                <a:ea typeface="Arial"/>
                <a:cs typeface="Arial"/>
              </a:rPr>
              <a:t>TrialNet</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Pathway</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to</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Prevention</a:t>
            </a:r>
            <a:r>
              <a:rPr kumimoji="0" lang="de-DE" sz="600" b="0" i="0" u="none" strike="noStrike" kern="1200" cap="none" spc="0" normalizeH="0" baseline="0" noProof="0">
                <a:ln>
                  <a:noFill/>
                </a:ln>
                <a:solidFill>
                  <a:srgbClr val="404040"/>
                </a:solidFill>
                <a:effectLst/>
                <a:uLnTx/>
                <a:uFillTx/>
                <a:latin typeface="Verdana"/>
                <a:ea typeface="Arial"/>
                <a:cs typeface="Arial"/>
              </a:rPr>
              <a:t>-Studie beobachtet wurden und nach 5 oder mehr Jahren oder weniger als 5 Jahren longitudinaler Nachbeobachtung (</a:t>
            </a:r>
            <a:r>
              <a:rPr kumimoji="0" lang="de-DE" sz="600" b="0" i="0" u="none" strike="noStrike" kern="1200" cap="none" spc="0" normalizeH="0" baseline="0" noProof="0" err="1">
                <a:ln>
                  <a:noFill/>
                </a:ln>
                <a:solidFill>
                  <a:srgbClr val="404040"/>
                </a:solidFill>
                <a:effectLst/>
                <a:uLnTx/>
                <a:uFillTx/>
                <a:latin typeface="Verdana"/>
                <a:ea typeface="Arial"/>
                <a:cs typeface="Arial"/>
              </a:rPr>
              <a:t>Progressoren</a:t>
            </a:r>
            <a:r>
              <a:rPr kumimoji="0" lang="de-DE" sz="600" b="0" i="0" u="none" strike="noStrike" kern="1200" cap="none" spc="0" normalizeH="0" baseline="0" noProof="0">
                <a:ln>
                  <a:noFill/>
                </a:ln>
                <a:solidFill>
                  <a:srgbClr val="404040"/>
                </a:solidFill>
                <a:effectLst/>
                <a:uLnTx/>
                <a:uFillTx/>
                <a:latin typeface="Verdana"/>
                <a:ea typeface="Arial"/>
                <a:cs typeface="Arial"/>
              </a:rPr>
              <a:t> ≥ 5, n = 75; </a:t>
            </a:r>
            <a:r>
              <a:rPr kumimoji="0" lang="de-DE" sz="600" b="0" i="0" u="none" strike="noStrike" kern="1200" cap="none" spc="0" normalizeH="0" baseline="0" noProof="0" err="1">
                <a:ln>
                  <a:noFill/>
                </a:ln>
                <a:solidFill>
                  <a:srgbClr val="404040"/>
                </a:solidFill>
                <a:effectLst/>
                <a:uLnTx/>
                <a:uFillTx/>
                <a:latin typeface="Verdana"/>
                <a:ea typeface="Arial"/>
                <a:cs typeface="Arial"/>
              </a:rPr>
              <a:t>Progressoren</a:t>
            </a:r>
            <a:r>
              <a:rPr kumimoji="0" lang="de-DE" sz="600" b="0" i="0" u="none" strike="noStrike" kern="1200" cap="none" spc="0" normalizeH="0" baseline="0" noProof="0">
                <a:ln>
                  <a:noFill/>
                </a:ln>
                <a:solidFill>
                  <a:srgbClr val="404040"/>
                </a:solidFill>
                <a:effectLst/>
                <a:uLnTx/>
                <a:uFillTx/>
                <a:latin typeface="Verdana"/>
                <a:ea typeface="Arial"/>
                <a:cs typeface="Arial"/>
              </a:rPr>
              <a:t> &lt; 5, n = 474) klinisch manifesten T1D entwickelten, und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-negativen Verwandten (n = 144) verglichen. Die graue gepunktete Linie gibt die Mittelwerte von zu Baseline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-negativen Personen an, die zu einem einzigen Zeitpunkt untersucht wurden (n = 144).</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Arial"/>
                <a:cs typeface="Arial"/>
              </a:rPr>
              <a:t>AUC: Fläche unter der Kurve; BZ: Blutzucker; h: Stunde; NBZ: Nüchternblutzucker; OGTT: Oraler Glukosetoleranztest; pp: postprandial; T1D: Typ-1-Diabetes. </a:t>
            </a:r>
            <a:endParaRPr kumimoji="0" lang="de" sz="600" b="0" i="0" u="none" strike="noStrike" kern="1200" cap="none" spc="0" normalizeH="0" baseline="0" noProof="0">
              <a:ln>
                <a:noFill/>
              </a:ln>
              <a:solidFill>
                <a:srgbClr val="404040"/>
              </a:solidFill>
              <a:effectLst/>
              <a:uLnTx/>
              <a:uFillTx/>
              <a:latin typeface="Verdana"/>
              <a:ea typeface="Arial"/>
              <a:cs typeface="Arial"/>
            </a:endParaRP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 sz="600" b="1" i="0" u="none" strike="noStrike" kern="1200" cap="none" spc="0" normalizeH="0" baseline="0" noProof="0">
                <a:ln>
                  <a:noFill/>
                </a:ln>
                <a:solidFill>
                  <a:srgbClr val="404040"/>
                </a:solidFill>
                <a:effectLst/>
                <a:uLnTx/>
                <a:uFillTx/>
                <a:latin typeface="Verdana"/>
                <a:ea typeface="Arial"/>
                <a:cs typeface="Arial"/>
              </a:rPr>
              <a:t>1.</a:t>
            </a:r>
            <a:r>
              <a:rPr kumimoji="0" lang="de" sz="600" b="0" i="0" u="none" strike="noStrike" kern="1200" cap="none" spc="0" normalizeH="0" baseline="0" noProof="0">
                <a:ln>
                  <a:noFill/>
                </a:ln>
                <a:solidFill>
                  <a:srgbClr val="404040"/>
                </a:solidFill>
                <a:effectLst/>
                <a:uLnTx/>
                <a:uFillTx/>
                <a:latin typeface="Verdana"/>
                <a:ea typeface="Arial"/>
                <a:cs typeface="Arial"/>
              </a:rPr>
              <a:t> </a:t>
            </a:r>
            <a:r>
              <a:rPr kumimoji="0" lang="it-IT" sz="600" b="0" i="0" u="none" strike="noStrike" kern="1200" cap="none" spc="0" normalizeH="0" baseline="0" noProof="0">
                <a:ln>
                  <a:noFill/>
                </a:ln>
                <a:solidFill>
                  <a:srgbClr val="404040"/>
                </a:solidFill>
                <a:effectLst/>
                <a:uLnTx/>
                <a:uFillTx/>
                <a:latin typeface="Verdana"/>
                <a:ea typeface="Arial"/>
                <a:cs typeface="Arial"/>
              </a:rPr>
              <a:t>Evans-Molina C </a:t>
            </a:r>
            <a:r>
              <a:rPr kumimoji="0" lang="it-IT" sz="600" b="0" i="1" u="none" strike="noStrike" kern="1200" cap="none" spc="0" normalizeH="0" baseline="0" noProof="0">
                <a:ln>
                  <a:noFill/>
                </a:ln>
                <a:solidFill>
                  <a:srgbClr val="404040"/>
                </a:solidFill>
                <a:effectLst/>
                <a:uLnTx/>
                <a:uFillTx/>
                <a:latin typeface="Verdana"/>
                <a:ea typeface="Arial"/>
                <a:cs typeface="Arial"/>
              </a:rPr>
              <a:t>et al. JCI Insight </a:t>
            </a:r>
            <a:r>
              <a:rPr kumimoji="0" lang="it-IT" sz="600" b="0" i="0" u="none" strike="noStrike" kern="1200" cap="none" spc="0" normalizeH="0" baseline="0" noProof="0">
                <a:ln>
                  <a:noFill/>
                </a:ln>
                <a:solidFill>
                  <a:srgbClr val="404040"/>
                </a:solidFill>
                <a:effectLst/>
                <a:uLnTx/>
                <a:uFillTx/>
                <a:latin typeface="Verdana"/>
                <a:ea typeface="Arial"/>
                <a:cs typeface="Arial"/>
              </a:rPr>
              <a:t>2018; 3: e120877.</a:t>
            </a:r>
          </a:p>
        </p:txBody>
      </p:sp>
      <p:sp>
        <p:nvSpPr>
          <p:cNvPr id="204" name="CasellaDiTesto 19">
            <a:extLst>
              <a:ext uri="{FF2B5EF4-FFF2-40B4-BE49-F238E27FC236}">
                <a16:creationId xmlns:a16="http://schemas.microsoft.com/office/drawing/2014/main" id="{132CB298-0B8F-9B33-6BFA-5A4060717EEC}"/>
              </a:ext>
            </a:extLst>
          </p:cNvPr>
          <p:cNvSpPr txBox="1"/>
          <p:nvPr/>
        </p:nvSpPr>
        <p:spPr>
          <a:xfrm>
            <a:off x="496077" y="4034500"/>
            <a:ext cx="2025935"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Zeit vor der klinischen T1D-Diagnose [Jahre]</a:t>
            </a:r>
            <a:endParaRPr lang="en-US" sz="800">
              <a:solidFill>
                <a:srgbClr val="404040"/>
              </a:solidFill>
              <a:ea typeface="Calibri" panose="020F0502020204030204"/>
              <a:cs typeface="Arial"/>
            </a:endParaRPr>
          </a:p>
        </p:txBody>
      </p:sp>
      <p:sp>
        <p:nvSpPr>
          <p:cNvPr id="205" name="CasellaDiTesto 21">
            <a:extLst>
              <a:ext uri="{FF2B5EF4-FFF2-40B4-BE49-F238E27FC236}">
                <a16:creationId xmlns:a16="http://schemas.microsoft.com/office/drawing/2014/main" id="{50BF4372-CFAC-585D-C925-F7D7618D233F}"/>
              </a:ext>
            </a:extLst>
          </p:cNvPr>
          <p:cNvSpPr txBox="1"/>
          <p:nvPr/>
        </p:nvSpPr>
        <p:spPr>
          <a:xfrm>
            <a:off x="3277905" y="4034500"/>
            <a:ext cx="2025935"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Zeit vor der klinischen T1D-Diagnose [Jahre]</a:t>
            </a:r>
            <a:endParaRPr lang="en-US" sz="800">
              <a:solidFill>
                <a:srgbClr val="404040"/>
              </a:solidFill>
              <a:ea typeface="Calibri" panose="020F0502020204030204"/>
              <a:cs typeface="Arial"/>
            </a:endParaRPr>
          </a:p>
        </p:txBody>
      </p:sp>
      <p:sp>
        <p:nvSpPr>
          <p:cNvPr id="206" name="CasellaDiTesto 25">
            <a:extLst>
              <a:ext uri="{FF2B5EF4-FFF2-40B4-BE49-F238E27FC236}">
                <a16:creationId xmlns:a16="http://schemas.microsoft.com/office/drawing/2014/main" id="{36E1D400-C655-3B5C-899D-ECD0611AAABF}"/>
              </a:ext>
            </a:extLst>
          </p:cNvPr>
          <p:cNvSpPr txBox="1"/>
          <p:nvPr/>
        </p:nvSpPr>
        <p:spPr>
          <a:xfrm>
            <a:off x="6059733" y="4034500"/>
            <a:ext cx="2025935"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Zeit vor der klinischen T1D-Diagnose [Jahre]</a:t>
            </a:r>
            <a:endParaRPr lang="en-US" sz="800">
              <a:solidFill>
                <a:srgbClr val="404040"/>
              </a:solidFill>
              <a:ea typeface="Calibri" panose="020F0502020204030204"/>
              <a:cs typeface="Arial"/>
            </a:endParaRPr>
          </a:p>
        </p:txBody>
      </p:sp>
    </p:spTree>
    <p:extLst>
      <p:ext uri="{BB962C8B-B14F-4D97-AF65-F5344CB8AC3E}">
        <p14:creationId xmlns:p14="http://schemas.microsoft.com/office/powerpoint/2010/main" val="18904543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86E13D-8445-1B2D-3388-B27153E8FFD0}"/>
            </a:ext>
          </a:extLst>
        </p:cNvPr>
        <p:cNvGrpSpPr/>
        <p:nvPr/>
      </p:nvGrpSpPr>
      <p:grpSpPr>
        <a:xfrm>
          <a:off x="0" y="0"/>
          <a:ext cx="0" cy="0"/>
          <a:chOff x="0" y="0"/>
          <a:chExt cx="0" cy="0"/>
        </a:xfrm>
      </p:grpSpPr>
      <p:sp>
        <p:nvSpPr>
          <p:cNvPr id="9" name="Textplatzhalter 9">
            <a:extLst>
              <a:ext uri="{FF2B5EF4-FFF2-40B4-BE49-F238E27FC236}">
                <a16:creationId xmlns:a16="http://schemas.microsoft.com/office/drawing/2014/main" id="{ED54E05B-60F3-E468-2CF9-71F6B1609017}"/>
              </a:ext>
            </a:extLst>
          </p:cNvPr>
          <p:cNvSpPr txBox="1">
            <a:spLocks/>
          </p:cNvSpPr>
          <p:nvPr/>
        </p:nvSpPr>
        <p:spPr>
          <a:xfrm>
            <a:off x="314409" y="114099"/>
            <a:ext cx="8414916"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Begleitendes Absinken des C-Peptids kann bis zu 1 Jahr vor der T1D-Diagnose Stadium 3 beobachtet werden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31" name="TextBox 170">
            <a:extLst>
              <a:ext uri="{FF2B5EF4-FFF2-40B4-BE49-F238E27FC236}">
                <a16:creationId xmlns:a16="http://schemas.microsoft.com/office/drawing/2014/main" id="{9C75AF98-D0AE-7552-6426-E75A0161ABBC}"/>
              </a:ext>
            </a:extLst>
          </p:cNvPr>
          <p:cNvSpPr txBox="1"/>
          <p:nvPr/>
        </p:nvSpPr>
        <p:spPr>
          <a:xfrm>
            <a:off x="400473" y="993026"/>
            <a:ext cx="8280064" cy="405000"/>
          </a:xfrm>
          <a:prstGeom prst="roundRect">
            <a:avLst>
              <a:gd name="adj" fmla="val 50000"/>
            </a:avLst>
          </a:prstGeom>
          <a:solidFill>
            <a:srgbClr val="2F3651"/>
          </a:solidFill>
        </p:spPr>
        <p:txBody>
          <a:bodyPr wrap="square" lIns="27000" tIns="27000" rIns="27000" bIns="27000" rtlCol="0" anchor="ctr">
            <a:noAutofit/>
          </a:bodyPr>
          <a:lstStyle/>
          <a:p>
            <a:pPr marL="0" marR="0" lvl="0" indent="0" algn="ctr" defTabSz="685800" eaLnBrk="1" fontAlgn="auto" latinLnBrk="0" hangingPunct="1">
              <a:lnSpc>
                <a:spcPct val="90000"/>
              </a:lnSpc>
              <a:spcBef>
                <a:spcPct val="0"/>
              </a:spcBef>
              <a:spcAft>
                <a:spcPct val="0"/>
              </a:spcAft>
              <a:buClrTx/>
              <a:buSzTx/>
              <a:buFontTx/>
              <a:buNone/>
              <a:tabLst/>
              <a:defRPr/>
            </a:pPr>
            <a:r>
              <a:rPr kumimoji="0" lang="de" sz="1100" b="0" i="0" u="none" strike="noStrike" kern="0" cap="none" spc="0" normalizeH="0" baseline="0" noProof="0">
                <a:ln>
                  <a:noFill/>
                </a:ln>
                <a:solidFill>
                  <a:srgbClr val="FFFFFF"/>
                </a:solidFill>
                <a:effectLst/>
                <a:uLnTx/>
                <a:uFill>
                  <a:solidFill>
                    <a:prstClr val="black">
                      <a:alpha val="0"/>
                    </a:prstClr>
                  </a:solidFill>
                </a:uFill>
                <a:ea typeface="Arial"/>
                <a:cs typeface="Arial"/>
              </a:rPr>
              <a:t>Longitudinaler Verlauf der Stoffwechselverschlechterung bei einer Untergruppe von I</a:t>
            </a:r>
            <a:r>
              <a:rPr kumimoji="0" lang="de-DE" sz="1100" b="0" i="0" u="none" strike="noStrike" kern="0" cap="none" spc="0" normalizeH="0" baseline="0" noProof="0">
                <a:ln>
                  <a:noFill/>
                </a:ln>
                <a:solidFill>
                  <a:srgbClr val="FFFFFF"/>
                </a:solidFill>
                <a:effectLst/>
                <a:uLnTx/>
                <a:uFill>
                  <a:solidFill>
                    <a:prstClr val="black">
                      <a:alpha val="0"/>
                    </a:prstClr>
                  </a:solidFill>
                </a:uFill>
                <a:ea typeface="Arial"/>
                <a:cs typeface="Arial"/>
              </a:rPr>
              <a:t>A</a:t>
            </a:r>
            <a:r>
              <a:rPr kumimoji="0" lang="de" sz="1100" b="0" i="0" u="none" strike="noStrike" kern="0" cap="none" spc="0" normalizeH="0" baseline="0" noProof="0">
                <a:ln>
                  <a:noFill/>
                </a:ln>
                <a:solidFill>
                  <a:srgbClr val="FFFFFF"/>
                </a:solidFill>
                <a:effectLst/>
                <a:uLnTx/>
                <a:uFill>
                  <a:solidFill>
                    <a:prstClr val="black">
                      <a:alpha val="0"/>
                    </a:prstClr>
                  </a:solidFill>
                </a:uFill>
                <a:ea typeface="Arial"/>
                <a:cs typeface="Arial"/>
              </a:rPr>
              <a:t>k-positiven Personen, </a:t>
            </a:r>
          </a:p>
          <a:p>
            <a:pPr marL="0" marR="0" lvl="0" indent="0" algn="ctr" defTabSz="685800" eaLnBrk="1" fontAlgn="auto" latinLnBrk="0" hangingPunct="1">
              <a:lnSpc>
                <a:spcPct val="90000"/>
              </a:lnSpc>
              <a:spcBef>
                <a:spcPct val="0"/>
              </a:spcBef>
              <a:spcAft>
                <a:spcPct val="0"/>
              </a:spcAft>
              <a:buClrTx/>
              <a:buSzTx/>
              <a:buFontTx/>
              <a:buNone/>
              <a:tabLst/>
              <a:defRPr/>
            </a:pPr>
            <a:r>
              <a:rPr kumimoji="0" lang="de-DE" sz="1100" b="0" i="0" u="none" strike="noStrike" kern="0" cap="none" spc="0" normalizeH="0" baseline="0" noProof="0">
                <a:ln>
                  <a:noFill/>
                </a:ln>
                <a:solidFill>
                  <a:srgbClr val="FFFFFF"/>
                </a:solidFill>
                <a:effectLst/>
                <a:uLnTx/>
                <a:uFill>
                  <a:solidFill>
                    <a:prstClr val="black">
                      <a:alpha val="0"/>
                    </a:prstClr>
                  </a:solidFill>
                </a:uFill>
                <a:ea typeface="Arial"/>
                <a:cs typeface="Arial"/>
              </a:rPr>
              <a:t>d</a:t>
            </a:r>
            <a:r>
              <a:rPr kumimoji="0" lang="de" sz="1100" b="0" i="0" u="none" strike="noStrike" kern="0" cap="none" spc="0" normalizeH="0" baseline="0" noProof="0">
                <a:ln>
                  <a:noFill/>
                </a:ln>
                <a:solidFill>
                  <a:srgbClr val="FFFFFF"/>
                </a:solidFill>
                <a:effectLst/>
                <a:uLnTx/>
                <a:uFill>
                  <a:solidFill>
                    <a:prstClr val="black">
                      <a:alpha val="0"/>
                    </a:prstClr>
                  </a:solidFill>
                </a:uFill>
                <a:ea typeface="Arial"/>
                <a:cs typeface="Arial"/>
              </a:rPr>
              <a:t>eren T1D nach ≥ 5 Jahren Nachbeobachtung zu Stadium 3 fortgeschritten ist</a:t>
            </a:r>
            <a:r>
              <a:rPr kumimoji="0" lang="de" sz="1100" b="0" i="0" u="none" strike="noStrike" kern="0" cap="none" spc="0" normalizeH="0" baseline="30000" noProof="0">
                <a:ln>
                  <a:noFill/>
                </a:ln>
                <a:solidFill>
                  <a:srgbClr val="FFFFFF"/>
                </a:solidFill>
                <a:effectLst/>
                <a:uLnTx/>
                <a:uFill>
                  <a:solidFill>
                    <a:prstClr val="black">
                      <a:alpha val="0"/>
                    </a:prstClr>
                  </a:solidFill>
                </a:uFill>
                <a:ea typeface="Arial"/>
                <a:cs typeface="Arial"/>
              </a:rPr>
              <a:t>1</a:t>
            </a:r>
          </a:p>
        </p:txBody>
      </p:sp>
      <p:sp>
        <p:nvSpPr>
          <p:cNvPr id="7" name="TextBox 3037">
            <a:extLst>
              <a:ext uri="{FF2B5EF4-FFF2-40B4-BE49-F238E27FC236}">
                <a16:creationId xmlns:a16="http://schemas.microsoft.com/office/drawing/2014/main" id="{26EC8CF6-3832-B083-2CCB-4B204D072B71}"/>
              </a:ext>
            </a:extLst>
          </p:cNvPr>
          <p:cNvSpPr txBox="1"/>
          <p:nvPr/>
        </p:nvSpPr>
        <p:spPr>
          <a:xfrm>
            <a:off x="314410" y="4477923"/>
            <a:ext cx="8461290" cy="646331"/>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Arial"/>
                <a:cs typeface="Arial"/>
              </a:rPr>
              <a:t>Abbildung modifiziert nach Evans-</a:t>
            </a:r>
            <a:r>
              <a:rPr lang="de-DE" sz="600">
                <a:solidFill>
                  <a:srgbClr val="404040"/>
                </a:solidFill>
                <a:latin typeface="Verdana"/>
                <a:ea typeface="Arial"/>
                <a:cs typeface="Arial"/>
              </a:rPr>
              <a:t>Molina C 2018</a:t>
            </a:r>
            <a:r>
              <a:rPr lang="de-DE" sz="600" baseline="30000">
                <a:solidFill>
                  <a:srgbClr val="404040"/>
                </a:solidFill>
                <a:latin typeface="Verdana"/>
                <a:ea typeface="Arial"/>
                <a:cs typeface="Arial"/>
              </a:rPr>
              <a:t>1</a:t>
            </a:r>
            <a:r>
              <a:rPr lang="de-DE" sz="600">
                <a:solidFill>
                  <a:srgbClr val="404040"/>
                </a:solidFill>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Metabolische Messungen, die aus OGTT abgeleitet wurden, wurden zwischen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-positiven Personen, die in der </a:t>
            </a:r>
            <a:r>
              <a:rPr kumimoji="0" lang="de-DE" sz="600" b="0" i="0" u="none" strike="noStrike" kern="1200" cap="none" spc="0" normalizeH="0" baseline="0" noProof="0" err="1">
                <a:ln>
                  <a:noFill/>
                </a:ln>
                <a:solidFill>
                  <a:srgbClr val="404040"/>
                </a:solidFill>
                <a:effectLst/>
                <a:uLnTx/>
                <a:uFillTx/>
                <a:latin typeface="Verdana"/>
                <a:ea typeface="Arial"/>
                <a:cs typeface="Arial"/>
              </a:rPr>
              <a:t>TrialNet</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Pathway</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to</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Prevention</a:t>
            </a:r>
            <a:r>
              <a:rPr kumimoji="0" lang="de-DE" sz="600" b="0" i="0" u="none" strike="noStrike" kern="1200" cap="none" spc="0" normalizeH="0" baseline="0" noProof="0">
                <a:ln>
                  <a:noFill/>
                </a:ln>
                <a:solidFill>
                  <a:srgbClr val="404040"/>
                </a:solidFill>
                <a:effectLst/>
                <a:uLnTx/>
                <a:uFillTx/>
                <a:latin typeface="Verdana"/>
                <a:ea typeface="Arial"/>
                <a:cs typeface="Arial"/>
              </a:rPr>
              <a:t>-Studie beobachtet wurden und nach 5 oder mehr Jahren oder weniger als 5 Jahren longitudinaler Nachbeobachtung (</a:t>
            </a:r>
            <a:r>
              <a:rPr kumimoji="0" lang="de-DE" sz="600" b="0" i="0" u="none" strike="noStrike" kern="1200" cap="none" spc="0" normalizeH="0" baseline="0" noProof="0" err="1">
                <a:ln>
                  <a:noFill/>
                </a:ln>
                <a:solidFill>
                  <a:srgbClr val="404040"/>
                </a:solidFill>
                <a:effectLst/>
                <a:uLnTx/>
                <a:uFillTx/>
                <a:latin typeface="Verdana"/>
                <a:ea typeface="Arial"/>
                <a:cs typeface="Arial"/>
              </a:rPr>
              <a:t>Progressoren</a:t>
            </a:r>
            <a:r>
              <a:rPr kumimoji="0" lang="de-DE" sz="600" b="0" i="0" u="none" strike="noStrike" kern="1200" cap="none" spc="0" normalizeH="0" baseline="0" noProof="0">
                <a:ln>
                  <a:noFill/>
                </a:ln>
                <a:solidFill>
                  <a:srgbClr val="404040"/>
                </a:solidFill>
                <a:effectLst/>
                <a:uLnTx/>
                <a:uFillTx/>
                <a:latin typeface="Verdana"/>
                <a:ea typeface="Arial"/>
                <a:cs typeface="Arial"/>
              </a:rPr>
              <a:t> ≥ 5, n = 75; </a:t>
            </a:r>
            <a:r>
              <a:rPr kumimoji="0" lang="de-DE" sz="600" b="0" i="0" u="none" strike="noStrike" kern="1200" cap="none" spc="0" normalizeH="0" baseline="0" noProof="0" err="1">
                <a:ln>
                  <a:noFill/>
                </a:ln>
                <a:solidFill>
                  <a:srgbClr val="404040"/>
                </a:solidFill>
                <a:effectLst/>
                <a:uLnTx/>
                <a:uFillTx/>
                <a:latin typeface="Verdana"/>
                <a:ea typeface="Arial"/>
                <a:cs typeface="Arial"/>
              </a:rPr>
              <a:t>Progressoren</a:t>
            </a:r>
            <a:r>
              <a:rPr kumimoji="0" lang="de-DE" sz="600" b="0" i="0" u="none" strike="noStrike" kern="1200" cap="none" spc="0" normalizeH="0" baseline="0" noProof="0">
                <a:ln>
                  <a:noFill/>
                </a:ln>
                <a:solidFill>
                  <a:srgbClr val="404040"/>
                </a:solidFill>
                <a:effectLst/>
                <a:uLnTx/>
                <a:uFillTx/>
                <a:latin typeface="Verdana"/>
                <a:ea typeface="Arial"/>
                <a:cs typeface="Arial"/>
              </a:rPr>
              <a:t> &lt; 5, n = 474) klinisch manifesten T1D entwickelten, und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-negativen Verwandten (n = 144) verglichen. Die graue gepunktete Linie gibt die Mittelwerte von zu Baseline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-negativen Personen an, die zu einem einzigen Zeitpunkt untersucht wurden (n = 144).</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Arial"/>
                <a:cs typeface="Arial"/>
              </a:rPr>
              <a:t>AUC: Fläche unter der Kurve; C-Peptid: </a:t>
            </a:r>
            <a:r>
              <a:rPr kumimoji="0" lang="de-DE" sz="600" b="0" i="0" u="none" strike="noStrike" kern="1200" cap="none" spc="0" normalizeH="0" baseline="0" noProof="0" err="1">
                <a:ln>
                  <a:noFill/>
                </a:ln>
                <a:solidFill>
                  <a:srgbClr val="404040"/>
                </a:solidFill>
                <a:effectLst/>
                <a:uLnTx/>
                <a:uFillTx/>
                <a:latin typeface="Verdana"/>
                <a:ea typeface="Arial"/>
                <a:cs typeface="Arial"/>
              </a:rPr>
              <a:t>connecting</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peptide</a:t>
            </a:r>
            <a:r>
              <a:rPr kumimoji="0" lang="de-DE" sz="600" b="0" i="0" u="none" strike="noStrike" kern="1200" cap="none" spc="0" normalizeH="0" baseline="0" noProof="0">
                <a:ln>
                  <a:noFill/>
                </a:ln>
                <a:solidFill>
                  <a:srgbClr val="404040"/>
                </a:solidFill>
                <a:effectLst/>
                <a:uLnTx/>
                <a:uFillTx/>
                <a:latin typeface="Verdana"/>
                <a:ea typeface="Arial"/>
                <a:cs typeface="Arial"/>
              </a:rPr>
              <a:t>, Verbindungspeptid; Index60: Index60 zur T1D-Diagnose, Gleichung Index60 = 0,3695 * (log Nüchtern-C-Peptid) + 0,0165 * (60-min Glukose) – 0,3644 * (60-min C-Peptid)</a:t>
            </a:r>
            <a:r>
              <a:rPr kumimoji="0" lang="de-DE" sz="600" b="0" i="0" u="none" strike="noStrike" kern="1200" cap="none" spc="0" normalizeH="0" baseline="30000" noProof="0">
                <a:ln>
                  <a:noFill/>
                </a:ln>
                <a:solidFill>
                  <a:srgbClr val="404040"/>
                </a:solidFill>
                <a:effectLst/>
                <a:uLnTx/>
                <a:uFillTx/>
                <a:latin typeface="Verdana"/>
                <a:ea typeface="Arial"/>
                <a:cs typeface="Arial"/>
              </a:rPr>
              <a:t>2</a:t>
            </a:r>
            <a:r>
              <a:rPr kumimoji="0" lang="de-DE" sz="600" b="0" i="0" u="none" strike="noStrike" kern="1200" cap="none" spc="0" normalizeH="0" baseline="0" noProof="0">
                <a:ln>
                  <a:noFill/>
                </a:ln>
                <a:solidFill>
                  <a:srgbClr val="404040"/>
                </a:solidFill>
                <a:effectLst/>
                <a:uLnTx/>
                <a:uFillTx/>
                <a:latin typeface="Verdana"/>
                <a:ea typeface="Arial"/>
                <a:cs typeface="Arial"/>
              </a:rPr>
              <a:t>; min: Minute; OGTT: Oraler Glukosetoleranztest; T1D: Typ-1-Diabetes. </a:t>
            </a:r>
            <a:endParaRPr kumimoji="0" lang="de" sz="600" b="0" i="0" u="none" strike="noStrike" kern="1200" cap="none" spc="0" normalizeH="0" baseline="0" noProof="0">
              <a:ln>
                <a:noFill/>
              </a:ln>
              <a:solidFill>
                <a:srgbClr val="404040"/>
              </a:solidFill>
              <a:effectLst/>
              <a:uLnTx/>
              <a:uFillTx/>
              <a:latin typeface="Verdana"/>
              <a:ea typeface="Arial"/>
              <a:cs typeface="Arial"/>
            </a:endParaRP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 sz="600" b="1" i="0" u="none" strike="noStrike" kern="1200" cap="none" spc="0" normalizeH="0" baseline="0" noProof="0">
                <a:ln>
                  <a:noFill/>
                </a:ln>
                <a:solidFill>
                  <a:srgbClr val="404040"/>
                </a:solidFill>
                <a:effectLst/>
                <a:uLnTx/>
                <a:uFillTx/>
                <a:latin typeface="Verdana"/>
                <a:ea typeface="Arial"/>
                <a:cs typeface="Arial"/>
              </a:rPr>
              <a:t>1.</a:t>
            </a:r>
            <a:r>
              <a:rPr kumimoji="0" lang="de" sz="600" b="0" i="0" u="none" strike="noStrike" kern="1200" cap="none" spc="0" normalizeH="0" baseline="0" noProof="0">
                <a:ln>
                  <a:noFill/>
                </a:ln>
                <a:solidFill>
                  <a:srgbClr val="404040"/>
                </a:solidFill>
                <a:effectLst/>
                <a:uLnTx/>
                <a:uFillTx/>
                <a:latin typeface="Verdana"/>
                <a:ea typeface="Arial"/>
                <a:cs typeface="Arial"/>
              </a:rPr>
              <a:t> </a:t>
            </a:r>
            <a:r>
              <a:rPr kumimoji="0" lang="it-IT" sz="600" b="0" i="0" u="none" strike="noStrike" kern="1200" cap="none" spc="0" normalizeH="0" baseline="0" noProof="0">
                <a:ln>
                  <a:noFill/>
                </a:ln>
                <a:solidFill>
                  <a:srgbClr val="404040"/>
                </a:solidFill>
                <a:effectLst/>
                <a:uLnTx/>
                <a:uFillTx/>
                <a:latin typeface="Verdana"/>
                <a:ea typeface="Arial"/>
                <a:cs typeface="Arial"/>
              </a:rPr>
              <a:t>Evans-Molina C </a:t>
            </a:r>
            <a:r>
              <a:rPr kumimoji="0" lang="it-IT" sz="600" b="0" i="1" u="none" strike="noStrike" kern="1200" cap="none" spc="0" normalizeH="0" baseline="0" noProof="0">
                <a:ln>
                  <a:noFill/>
                </a:ln>
                <a:solidFill>
                  <a:srgbClr val="404040"/>
                </a:solidFill>
                <a:effectLst/>
                <a:uLnTx/>
                <a:uFillTx/>
                <a:latin typeface="Verdana"/>
                <a:ea typeface="Arial"/>
                <a:cs typeface="Arial"/>
              </a:rPr>
              <a:t>et al. JCI Insight </a:t>
            </a:r>
            <a:r>
              <a:rPr kumimoji="0" lang="it-IT" sz="600" b="0" i="0" u="none" strike="noStrike" kern="1200" cap="none" spc="0" normalizeH="0" baseline="0" noProof="0">
                <a:ln>
                  <a:noFill/>
                </a:ln>
                <a:solidFill>
                  <a:srgbClr val="404040"/>
                </a:solidFill>
                <a:effectLst/>
                <a:uLnTx/>
                <a:uFillTx/>
                <a:latin typeface="Verdana"/>
                <a:ea typeface="Arial"/>
                <a:cs typeface="Arial"/>
              </a:rPr>
              <a:t>2018; 3: e120877. </a:t>
            </a:r>
            <a:r>
              <a:rPr kumimoji="0" lang="it-IT" sz="600" b="1" i="0" u="none" strike="noStrike" kern="1200" cap="none" spc="0" normalizeH="0" baseline="0" noProof="0">
                <a:ln>
                  <a:noFill/>
                </a:ln>
                <a:solidFill>
                  <a:srgbClr val="404040"/>
                </a:solidFill>
                <a:effectLst/>
                <a:uLnTx/>
                <a:uFillTx/>
                <a:latin typeface="Verdana"/>
                <a:ea typeface="Arial"/>
                <a:cs typeface="Arial"/>
              </a:rPr>
              <a:t>2.</a:t>
            </a:r>
            <a:r>
              <a:rPr kumimoji="0" lang="it-IT" sz="600" b="0" i="0" u="none" strike="noStrike" kern="1200" cap="none" spc="0" normalizeH="0" baseline="0" noProof="0">
                <a:ln>
                  <a:noFill/>
                </a:ln>
                <a:solidFill>
                  <a:srgbClr val="404040"/>
                </a:solidFill>
                <a:effectLst/>
                <a:uLnTx/>
                <a:uFillTx/>
                <a:latin typeface="Verdana"/>
                <a:ea typeface="Arial"/>
                <a:cs typeface="Arial"/>
              </a:rPr>
              <a:t> </a:t>
            </a:r>
            <a:r>
              <a:rPr kumimoji="0" lang="it-IT" sz="600" b="0" i="0" u="none" strike="noStrike" kern="1200" cap="none" spc="0" normalizeH="0" baseline="0" noProof="0" err="1">
                <a:ln>
                  <a:noFill/>
                </a:ln>
                <a:solidFill>
                  <a:srgbClr val="404040"/>
                </a:solidFill>
                <a:effectLst/>
                <a:uLnTx/>
                <a:uFillTx/>
                <a:latin typeface="Verdana"/>
                <a:ea typeface="Arial"/>
                <a:cs typeface="Arial"/>
              </a:rPr>
              <a:t>Sosenko</a:t>
            </a:r>
            <a:r>
              <a:rPr kumimoji="0" lang="it-IT" sz="600" b="0" i="0" u="none" strike="noStrike" kern="1200" cap="none" spc="0" normalizeH="0" baseline="0" noProof="0">
                <a:ln>
                  <a:noFill/>
                </a:ln>
                <a:solidFill>
                  <a:srgbClr val="404040"/>
                </a:solidFill>
                <a:effectLst/>
                <a:uLnTx/>
                <a:uFillTx/>
                <a:latin typeface="Verdana"/>
                <a:ea typeface="Arial"/>
                <a:cs typeface="Arial"/>
              </a:rPr>
              <a:t> JM </a:t>
            </a:r>
            <a:r>
              <a:rPr kumimoji="0" lang="it-IT"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it-IT" sz="600" b="0" i="0" u="none" strike="noStrike" kern="1200" cap="none" spc="0" normalizeH="0" baseline="0" noProof="0">
                <a:ln>
                  <a:noFill/>
                </a:ln>
                <a:solidFill>
                  <a:srgbClr val="404040"/>
                </a:solidFill>
                <a:effectLst/>
                <a:uLnTx/>
                <a:uFillTx/>
                <a:latin typeface="Verdana"/>
                <a:ea typeface="Arial"/>
                <a:cs typeface="Arial"/>
              </a:rPr>
              <a:t>2015; 38: 271–6.</a:t>
            </a:r>
          </a:p>
        </p:txBody>
      </p:sp>
      <p:grpSp>
        <p:nvGrpSpPr>
          <p:cNvPr id="2" name="Gruppieren 1">
            <a:extLst>
              <a:ext uri="{FF2B5EF4-FFF2-40B4-BE49-F238E27FC236}">
                <a16:creationId xmlns:a16="http://schemas.microsoft.com/office/drawing/2014/main" id="{1E460CC4-120C-7312-AAD5-746BC6E96CD4}"/>
              </a:ext>
            </a:extLst>
          </p:cNvPr>
          <p:cNvGrpSpPr/>
          <p:nvPr/>
        </p:nvGrpSpPr>
        <p:grpSpPr>
          <a:xfrm>
            <a:off x="301327" y="1502228"/>
            <a:ext cx="8276792" cy="2939867"/>
            <a:chOff x="301327" y="1502228"/>
            <a:chExt cx="8276792" cy="2939867"/>
          </a:xfrm>
        </p:grpSpPr>
        <p:graphicFrame>
          <p:nvGraphicFramePr>
            <p:cNvPr id="252" name="GR3">
              <a:extLst>
                <a:ext uri="{FF2B5EF4-FFF2-40B4-BE49-F238E27FC236}">
                  <a16:creationId xmlns:a16="http://schemas.microsoft.com/office/drawing/2014/main" id="{FB3CDC54-05E5-CFEF-9AD0-9DB8544D53D4}"/>
                </a:ext>
              </a:extLst>
            </p:cNvPr>
            <p:cNvGraphicFramePr/>
            <p:nvPr>
              <p:extLst>
                <p:ext uri="{D42A27DB-BD31-4B8C-83A1-F6EECF244321}">
                  <p14:modId xmlns:p14="http://schemas.microsoft.com/office/powerpoint/2010/main" val="3836170161"/>
                </p:ext>
              </p:extLst>
            </p:nvPr>
          </p:nvGraphicFramePr>
          <p:xfrm>
            <a:off x="5864537" y="1502228"/>
            <a:ext cx="2701019" cy="293986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235" name="GR2">
              <a:extLst>
                <a:ext uri="{FF2B5EF4-FFF2-40B4-BE49-F238E27FC236}">
                  <a16:creationId xmlns:a16="http://schemas.microsoft.com/office/drawing/2014/main" id="{EA08FF4B-4798-181F-703F-57C0EFA6CBDE}"/>
                </a:ext>
              </a:extLst>
            </p:cNvPr>
            <p:cNvGraphicFramePr/>
            <p:nvPr>
              <p:extLst>
                <p:ext uri="{D42A27DB-BD31-4B8C-83A1-F6EECF244321}">
                  <p14:modId xmlns:p14="http://schemas.microsoft.com/office/powerpoint/2010/main" val="2151873396"/>
                </p:ext>
              </p:extLst>
            </p:nvPr>
          </p:nvGraphicFramePr>
          <p:xfrm>
            <a:off x="3087231" y="1502228"/>
            <a:ext cx="2701019" cy="293986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18" name="GR1">
              <a:extLst>
                <a:ext uri="{FF2B5EF4-FFF2-40B4-BE49-F238E27FC236}">
                  <a16:creationId xmlns:a16="http://schemas.microsoft.com/office/drawing/2014/main" id="{1FD20280-07FE-B36E-5EEF-D4C6AE8842A1}"/>
                </a:ext>
              </a:extLst>
            </p:cNvPr>
            <p:cNvGraphicFramePr/>
            <p:nvPr>
              <p:extLst>
                <p:ext uri="{D42A27DB-BD31-4B8C-83A1-F6EECF244321}">
                  <p14:modId xmlns:p14="http://schemas.microsoft.com/office/powerpoint/2010/main" val="2589828012"/>
                </p:ext>
              </p:extLst>
            </p:nvPr>
          </p:nvGraphicFramePr>
          <p:xfrm>
            <a:off x="301327" y="1502228"/>
            <a:ext cx="2701019" cy="2939867"/>
          </p:xfrm>
          <a:graphic>
            <a:graphicData uri="http://schemas.openxmlformats.org/drawingml/2006/chart">
              <c:chart xmlns:c="http://schemas.openxmlformats.org/drawingml/2006/chart" xmlns:r="http://schemas.openxmlformats.org/officeDocument/2006/relationships" r:id="rId5"/>
            </a:graphicData>
          </a:graphic>
        </p:graphicFrame>
        <p:sp>
          <p:nvSpPr>
            <p:cNvPr id="198" name="CasellaDiTesto 18">
              <a:extLst>
                <a:ext uri="{FF2B5EF4-FFF2-40B4-BE49-F238E27FC236}">
                  <a16:creationId xmlns:a16="http://schemas.microsoft.com/office/drawing/2014/main" id="{252E70A4-4BFA-12DF-3D9C-7A857023DC00}"/>
                </a:ext>
              </a:extLst>
            </p:cNvPr>
            <p:cNvSpPr txBox="1"/>
            <p:nvPr/>
          </p:nvSpPr>
          <p:spPr>
            <a:xfrm rot="5400000">
              <a:off x="1945369" y="2704147"/>
              <a:ext cx="1888117"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Fühe C-Peptid-Antwort [ng/ml]</a:t>
              </a:r>
            </a:p>
          </p:txBody>
        </p:sp>
        <p:sp>
          <p:nvSpPr>
            <p:cNvPr id="199" name="CasellaDiTesto 28">
              <a:extLst>
                <a:ext uri="{FF2B5EF4-FFF2-40B4-BE49-F238E27FC236}">
                  <a16:creationId xmlns:a16="http://schemas.microsoft.com/office/drawing/2014/main" id="{02E76C7C-6ABD-9BCF-A643-536E45F635A8}"/>
                </a:ext>
              </a:extLst>
            </p:cNvPr>
            <p:cNvSpPr txBox="1"/>
            <p:nvPr/>
          </p:nvSpPr>
          <p:spPr>
            <a:xfrm rot="5400000">
              <a:off x="4791108" y="2704148"/>
              <a:ext cx="1888117"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AUC C-Peptid [ng/ml/120 min]</a:t>
              </a:r>
            </a:p>
          </p:txBody>
        </p:sp>
        <p:sp>
          <p:nvSpPr>
            <p:cNvPr id="200" name="CasellaDiTesto 29">
              <a:extLst>
                <a:ext uri="{FF2B5EF4-FFF2-40B4-BE49-F238E27FC236}">
                  <a16:creationId xmlns:a16="http://schemas.microsoft.com/office/drawing/2014/main" id="{CD1F7473-9F43-E422-E6C1-B8ACF919EA6C}"/>
                </a:ext>
              </a:extLst>
            </p:cNvPr>
            <p:cNvSpPr txBox="1"/>
            <p:nvPr/>
          </p:nvSpPr>
          <p:spPr>
            <a:xfrm rot="5400000">
              <a:off x="7499060" y="2704150"/>
              <a:ext cx="1888117"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Index60</a:t>
              </a:r>
            </a:p>
          </p:txBody>
        </p:sp>
        <p:sp>
          <p:nvSpPr>
            <p:cNvPr id="204" name="CasellaDiTesto 19">
              <a:extLst>
                <a:ext uri="{FF2B5EF4-FFF2-40B4-BE49-F238E27FC236}">
                  <a16:creationId xmlns:a16="http://schemas.microsoft.com/office/drawing/2014/main" id="{7A9170A6-96CA-B914-5D5D-3FBF4FE9B4CB}"/>
                </a:ext>
              </a:extLst>
            </p:cNvPr>
            <p:cNvSpPr txBox="1"/>
            <p:nvPr/>
          </p:nvSpPr>
          <p:spPr>
            <a:xfrm>
              <a:off x="496077" y="4012196"/>
              <a:ext cx="2025935"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Zeit vor der klinischen T1D-Diagnose [Jahre]</a:t>
              </a:r>
              <a:endParaRPr lang="en-US" sz="800">
                <a:solidFill>
                  <a:srgbClr val="404040"/>
                </a:solidFill>
                <a:ea typeface="Calibri" panose="020F0502020204030204"/>
                <a:cs typeface="Arial"/>
              </a:endParaRPr>
            </a:p>
          </p:txBody>
        </p:sp>
        <p:sp>
          <p:nvSpPr>
            <p:cNvPr id="205" name="CasellaDiTesto 21">
              <a:extLst>
                <a:ext uri="{FF2B5EF4-FFF2-40B4-BE49-F238E27FC236}">
                  <a16:creationId xmlns:a16="http://schemas.microsoft.com/office/drawing/2014/main" id="{14DB0A1F-9E89-5D45-9C1B-4194AC39424F}"/>
                </a:ext>
              </a:extLst>
            </p:cNvPr>
            <p:cNvSpPr txBox="1"/>
            <p:nvPr/>
          </p:nvSpPr>
          <p:spPr>
            <a:xfrm>
              <a:off x="3277905" y="4012196"/>
              <a:ext cx="2025935"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Zeit vor der klinischen T1D-Diagnose [Jahre]</a:t>
              </a:r>
              <a:endParaRPr lang="en-US" sz="800">
                <a:solidFill>
                  <a:srgbClr val="404040"/>
                </a:solidFill>
                <a:ea typeface="Calibri" panose="020F0502020204030204"/>
                <a:cs typeface="Arial"/>
              </a:endParaRPr>
            </a:p>
          </p:txBody>
        </p:sp>
        <p:sp>
          <p:nvSpPr>
            <p:cNvPr id="206" name="CasellaDiTesto 25">
              <a:extLst>
                <a:ext uri="{FF2B5EF4-FFF2-40B4-BE49-F238E27FC236}">
                  <a16:creationId xmlns:a16="http://schemas.microsoft.com/office/drawing/2014/main" id="{B1353DB2-2B67-4AF4-EC78-643BF86EEC0B}"/>
                </a:ext>
              </a:extLst>
            </p:cNvPr>
            <p:cNvSpPr txBox="1"/>
            <p:nvPr/>
          </p:nvSpPr>
          <p:spPr>
            <a:xfrm>
              <a:off x="6059733" y="4012196"/>
              <a:ext cx="2025935" cy="270000"/>
            </a:xfrm>
            <a:prstGeom prst="rect">
              <a:avLst/>
            </a:prstGeom>
            <a:noFill/>
          </p:spPr>
          <p:txBody>
            <a:bodyPr wrap="square" lIns="0" tIns="0" rIns="0" bIns="0" rtlCol="0" anchor="ctr" anchorCtr="0">
              <a:noAutofit/>
            </a:bodyPr>
            <a:lstStyle/>
            <a:p>
              <a:pPr algn="ctr" defTabSz="685800">
                <a:lnSpc>
                  <a:spcPct val="90000"/>
                </a:lnSpc>
                <a:spcBef>
                  <a:spcPct val="0"/>
                </a:spcBef>
                <a:spcAft>
                  <a:spcPct val="0"/>
                </a:spcAft>
                <a:defRPr/>
              </a:pPr>
              <a:r>
                <a:rPr lang="de" sz="800" b="1">
                  <a:solidFill>
                    <a:srgbClr val="404040"/>
                  </a:solidFill>
                  <a:uFill>
                    <a:solidFill>
                      <a:prstClr val="black">
                        <a:alpha val="0"/>
                      </a:prstClr>
                    </a:solidFill>
                  </a:uFill>
                  <a:ea typeface="Arial"/>
                  <a:cs typeface="Arial"/>
                </a:rPr>
                <a:t>Zeit vor der klinischen T1D-Diagnose [Jahre]</a:t>
              </a:r>
              <a:endParaRPr lang="en-US" sz="800">
                <a:solidFill>
                  <a:srgbClr val="404040"/>
                </a:solidFill>
                <a:ea typeface="Calibri" panose="020F0502020204030204"/>
                <a:cs typeface="Arial"/>
              </a:endParaRPr>
            </a:p>
          </p:txBody>
        </p:sp>
        <p:sp>
          <p:nvSpPr>
            <p:cNvPr id="202" name="TextBox 26">
              <a:extLst>
                <a:ext uri="{FF2B5EF4-FFF2-40B4-BE49-F238E27FC236}">
                  <a16:creationId xmlns:a16="http://schemas.microsoft.com/office/drawing/2014/main" id="{6177EB3B-A29D-B8A4-9911-18668F1011B4}"/>
                </a:ext>
              </a:extLst>
            </p:cNvPr>
            <p:cNvSpPr txBox="1"/>
            <p:nvPr/>
          </p:nvSpPr>
          <p:spPr>
            <a:xfrm>
              <a:off x="3316628" y="1589634"/>
              <a:ext cx="1998000" cy="223804"/>
            </a:xfrm>
            <a:prstGeom prst="rect">
              <a:avLst/>
            </a:prstGeom>
            <a:noFill/>
          </p:spPr>
          <p:txBody>
            <a:bodyPr wrap="square" lIns="0" tIns="0" rIns="0" bIns="54000" rtlCol="0" anchor="b" anchorCtr="0">
              <a:spAutoFit/>
            </a:bodyPr>
            <a:lstStyle/>
            <a:p>
              <a:pPr algn="ctr" defTabSz="685800">
                <a:spcBef>
                  <a:spcPct val="0"/>
                </a:spcBef>
                <a:spcAft>
                  <a:spcPct val="0"/>
                </a:spcAft>
                <a:defRPr/>
              </a:pPr>
              <a:r>
                <a:rPr lang="de" sz="1100" b="1">
                  <a:solidFill>
                    <a:srgbClr val="404040"/>
                  </a:solidFill>
                  <a:uFill>
                    <a:solidFill>
                      <a:prstClr val="black">
                        <a:alpha val="0"/>
                      </a:prstClr>
                    </a:solidFill>
                  </a:uFill>
                  <a:ea typeface="Arial"/>
                  <a:cs typeface="Arial"/>
                </a:rPr>
                <a:t>AUC C-Peptid</a:t>
              </a:r>
            </a:p>
          </p:txBody>
        </p:sp>
        <p:sp>
          <p:nvSpPr>
            <p:cNvPr id="201" name="TextBox 25">
              <a:extLst>
                <a:ext uri="{FF2B5EF4-FFF2-40B4-BE49-F238E27FC236}">
                  <a16:creationId xmlns:a16="http://schemas.microsoft.com/office/drawing/2014/main" id="{E0E30F06-B455-7353-5345-2C818F83D2C7}"/>
                </a:ext>
              </a:extLst>
            </p:cNvPr>
            <p:cNvSpPr txBox="1"/>
            <p:nvPr/>
          </p:nvSpPr>
          <p:spPr>
            <a:xfrm>
              <a:off x="534799" y="1589634"/>
              <a:ext cx="1998000" cy="223804"/>
            </a:xfrm>
            <a:prstGeom prst="rect">
              <a:avLst/>
            </a:prstGeom>
            <a:noFill/>
          </p:spPr>
          <p:txBody>
            <a:bodyPr wrap="square" lIns="0" tIns="0" rIns="0" bIns="54000" rtlCol="0" anchor="b" anchorCtr="0">
              <a:spAutoFit/>
            </a:bodyPr>
            <a:lstStyle/>
            <a:p>
              <a:pPr algn="ctr" defTabSz="685800">
                <a:spcBef>
                  <a:spcPct val="0"/>
                </a:spcBef>
                <a:spcAft>
                  <a:spcPct val="0"/>
                </a:spcAft>
                <a:defRPr/>
              </a:pPr>
              <a:r>
                <a:rPr lang="de" sz="1100" b="1">
                  <a:solidFill>
                    <a:srgbClr val="404040"/>
                  </a:solidFill>
                  <a:uFill>
                    <a:solidFill>
                      <a:prstClr val="black">
                        <a:alpha val="0"/>
                      </a:prstClr>
                    </a:solidFill>
                  </a:uFill>
                  <a:ea typeface="Arial"/>
                  <a:cs typeface="Arial"/>
                </a:rPr>
                <a:t>Frühe C-Peptid-Antwort</a:t>
              </a:r>
            </a:p>
          </p:txBody>
        </p:sp>
        <p:sp>
          <p:nvSpPr>
            <p:cNvPr id="203" name="TextBox 27">
              <a:extLst>
                <a:ext uri="{FF2B5EF4-FFF2-40B4-BE49-F238E27FC236}">
                  <a16:creationId xmlns:a16="http://schemas.microsoft.com/office/drawing/2014/main" id="{16064131-596B-BDD4-CE45-F5E4405D79C9}"/>
                </a:ext>
              </a:extLst>
            </p:cNvPr>
            <p:cNvSpPr txBox="1"/>
            <p:nvPr/>
          </p:nvSpPr>
          <p:spPr>
            <a:xfrm>
              <a:off x="6098456" y="1589634"/>
              <a:ext cx="1998002" cy="223804"/>
            </a:xfrm>
            <a:prstGeom prst="rect">
              <a:avLst/>
            </a:prstGeom>
            <a:noFill/>
          </p:spPr>
          <p:txBody>
            <a:bodyPr wrap="square" lIns="0" tIns="0" rIns="0" bIns="54000" rtlCol="0" anchor="b" anchorCtr="0">
              <a:spAutoFit/>
            </a:bodyPr>
            <a:lstStyle/>
            <a:p>
              <a:pPr algn="ctr" defTabSz="685800">
                <a:spcBef>
                  <a:spcPct val="0"/>
                </a:spcBef>
                <a:spcAft>
                  <a:spcPct val="0"/>
                </a:spcAft>
                <a:defRPr/>
              </a:pPr>
              <a:r>
                <a:rPr lang="de" sz="1100" b="1">
                  <a:solidFill>
                    <a:srgbClr val="404040"/>
                  </a:solidFill>
                  <a:uFill>
                    <a:solidFill>
                      <a:prstClr val="black">
                        <a:alpha val="0"/>
                      </a:prstClr>
                    </a:solidFill>
                  </a:uFill>
                  <a:ea typeface="Arial"/>
                  <a:cs typeface="Arial"/>
                </a:rPr>
                <a:t>Index60</a:t>
              </a:r>
            </a:p>
          </p:txBody>
        </p:sp>
        <p:sp>
          <p:nvSpPr>
            <p:cNvPr id="220" name="Figura a mano libera: forma 25">
              <a:extLst>
                <a:ext uri="{FF2B5EF4-FFF2-40B4-BE49-F238E27FC236}">
                  <a16:creationId xmlns:a16="http://schemas.microsoft.com/office/drawing/2014/main" id="{893711F1-9AE7-1BE5-4A22-1B0181F62CA0}"/>
                </a:ext>
              </a:extLst>
            </p:cNvPr>
            <p:cNvSpPr/>
            <p:nvPr/>
          </p:nvSpPr>
          <p:spPr>
            <a:xfrm>
              <a:off x="647799" y="2844278"/>
              <a:ext cx="1840310" cy="357187"/>
            </a:xfrm>
            <a:custGeom>
              <a:avLst/>
              <a:gdLst>
                <a:gd name="connsiteX0" fmla="*/ 0 w 2453746"/>
                <a:gd name="connsiteY0" fmla="*/ 0 h 476250"/>
                <a:gd name="connsiteX1" fmla="*/ 992188 w 2453746"/>
                <a:gd name="connsiteY1" fmla="*/ 32280 h 476250"/>
                <a:gd name="connsiteX2" fmla="*/ 1385888 w 2453746"/>
                <a:gd name="connsiteY2" fmla="*/ 7408 h 476250"/>
                <a:gd name="connsiteX3" fmla="*/ 1761067 w 2453746"/>
                <a:gd name="connsiteY3" fmla="*/ 141288 h 476250"/>
                <a:gd name="connsiteX4" fmla="*/ 2143655 w 2453746"/>
                <a:gd name="connsiteY4" fmla="*/ 65088 h 476250"/>
                <a:gd name="connsiteX5" fmla="*/ 2453746 w 2453746"/>
                <a:gd name="connsiteY5" fmla="*/ 476250 h 47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3746" h="476250">
                  <a:moveTo>
                    <a:pt x="0" y="0"/>
                  </a:moveTo>
                  <a:lnTo>
                    <a:pt x="992188" y="32280"/>
                  </a:lnTo>
                  <a:lnTo>
                    <a:pt x="1385888" y="7408"/>
                  </a:lnTo>
                  <a:lnTo>
                    <a:pt x="1761067" y="141288"/>
                  </a:lnTo>
                  <a:lnTo>
                    <a:pt x="2143655" y="65088"/>
                  </a:lnTo>
                  <a:lnTo>
                    <a:pt x="2453746" y="476250"/>
                  </a:lnTo>
                </a:path>
              </a:pathLst>
            </a:custGeom>
            <a:noFill/>
            <a:ln w="25400" cap="rnd"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22" name="Ovale 29">
              <a:extLst>
                <a:ext uri="{FF2B5EF4-FFF2-40B4-BE49-F238E27FC236}">
                  <a16:creationId xmlns:a16="http://schemas.microsoft.com/office/drawing/2014/main" id="{D1F84E32-29D6-0A14-8BBE-ECFB8E6171AB}"/>
                </a:ext>
              </a:extLst>
            </p:cNvPr>
            <p:cNvSpPr>
              <a:spLocks noChangeAspect="1"/>
            </p:cNvSpPr>
            <p:nvPr/>
          </p:nvSpPr>
          <p:spPr>
            <a:xfrm>
              <a:off x="607298" y="2803777"/>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23" name="Ovale 31">
              <a:extLst>
                <a:ext uri="{FF2B5EF4-FFF2-40B4-BE49-F238E27FC236}">
                  <a16:creationId xmlns:a16="http://schemas.microsoft.com/office/drawing/2014/main" id="{2B886C48-A057-4107-E6DA-9544324EA8C9}"/>
                </a:ext>
              </a:extLst>
            </p:cNvPr>
            <p:cNvSpPr>
              <a:spLocks noChangeAspect="1"/>
            </p:cNvSpPr>
            <p:nvPr/>
          </p:nvSpPr>
          <p:spPr>
            <a:xfrm>
              <a:off x="1357392" y="2824811"/>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24" name="Ovale 32">
              <a:extLst>
                <a:ext uri="{FF2B5EF4-FFF2-40B4-BE49-F238E27FC236}">
                  <a16:creationId xmlns:a16="http://schemas.microsoft.com/office/drawing/2014/main" id="{68EC108A-155F-9625-0320-3A4F230ABB2F}"/>
                </a:ext>
              </a:extLst>
            </p:cNvPr>
            <p:cNvSpPr>
              <a:spLocks noChangeAspect="1"/>
            </p:cNvSpPr>
            <p:nvPr/>
          </p:nvSpPr>
          <p:spPr>
            <a:xfrm>
              <a:off x="1641952" y="2809730"/>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25" name="Ovale 33">
              <a:extLst>
                <a:ext uri="{FF2B5EF4-FFF2-40B4-BE49-F238E27FC236}">
                  <a16:creationId xmlns:a16="http://schemas.microsoft.com/office/drawing/2014/main" id="{F4DD2FE9-F36D-4A43-10F0-2A5C51DE4567}"/>
                </a:ext>
              </a:extLst>
            </p:cNvPr>
            <p:cNvSpPr>
              <a:spLocks noChangeAspect="1"/>
            </p:cNvSpPr>
            <p:nvPr/>
          </p:nvSpPr>
          <p:spPr>
            <a:xfrm>
              <a:off x="1927702" y="2905773"/>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26" name="Ovale 34">
              <a:extLst>
                <a:ext uri="{FF2B5EF4-FFF2-40B4-BE49-F238E27FC236}">
                  <a16:creationId xmlns:a16="http://schemas.microsoft.com/office/drawing/2014/main" id="{E98C06A5-85D4-C647-3287-92A8C66EC5BE}"/>
                </a:ext>
              </a:extLst>
            </p:cNvPr>
            <p:cNvSpPr>
              <a:spLocks noChangeAspect="1"/>
            </p:cNvSpPr>
            <p:nvPr/>
          </p:nvSpPr>
          <p:spPr>
            <a:xfrm>
              <a:off x="2215833" y="2853386"/>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27" name="Ovale 35">
              <a:extLst>
                <a:ext uri="{FF2B5EF4-FFF2-40B4-BE49-F238E27FC236}">
                  <a16:creationId xmlns:a16="http://schemas.microsoft.com/office/drawing/2014/main" id="{9F8E64CC-6B4D-FF59-9001-B2ECBBFB304C}"/>
                </a:ext>
              </a:extLst>
            </p:cNvPr>
            <p:cNvSpPr>
              <a:spLocks noChangeAspect="1"/>
            </p:cNvSpPr>
            <p:nvPr/>
          </p:nvSpPr>
          <p:spPr>
            <a:xfrm>
              <a:off x="2445624" y="3168504"/>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29" name="TextBox 25">
              <a:extLst>
                <a:ext uri="{FF2B5EF4-FFF2-40B4-BE49-F238E27FC236}">
                  <a16:creationId xmlns:a16="http://schemas.microsoft.com/office/drawing/2014/main" id="{6DE6BA08-78B0-D597-C1BC-EFC3BFFDE507}"/>
                </a:ext>
              </a:extLst>
            </p:cNvPr>
            <p:cNvSpPr txBox="1"/>
            <p:nvPr/>
          </p:nvSpPr>
          <p:spPr>
            <a:xfrm>
              <a:off x="514255" y="2657005"/>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75</a:t>
              </a:r>
            </a:p>
          </p:txBody>
        </p:sp>
        <p:sp>
          <p:nvSpPr>
            <p:cNvPr id="230" name="TextBox 25">
              <a:extLst>
                <a:ext uri="{FF2B5EF4-FFF2-40B4-BE49-F238E27FC236}">
                  <a16:creationId xmlns:a16="http://schemas.microsoft.com/office/drawing/2014/main" id="{94A553F0-3C0C-6612-82F5-27EE168252E3}"/>
                </a:ext>
              </a:extLst>
            </p:cNvPr>
            <p:cNvSpPr txBox="1"/>
            <p:nvPr/>
          </p:nvSpPr>
          <p:spPr>
            <a:xfrm>
              <a:off x="1265646" y="2677214"/>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48</a:t>
              </a:r>
            </a:p>
          </p:txBody>
        </p:sp>
        <p:sp>
          <p:nvSpPr>
            <p:cNvPr id="231" name="TextBox 25">
              <a:extLst>
                <a:ext uri="{FF2B5EF4-FFF2-40B4-BE49-F238E27FC236}">
                  <a16:creationId xmlns:a16="http://schemas.microsoft.com/office/drawing/2014/main" id="{7BC978E3-6840-B730-B4FD-64FBC3ADB199}"/>
                </a:ext>
              </a:extLst>
            </p:cNvPr>
            <p:cNvSpPr txBox="1"/>
            <p:nvPr/>
          </p:nvSpPr>
          <p:spPr>
            <a:xfrm>
              <a:off x="1548898" y="2662872"/>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46</a:t>
              </a:r>
            </a:p>
          </p:txBody>
        </p:sp>
        <p:sp>
          <p:nvSpPr>
            <p:cNvPr id="232" name="TextBox 25">
              <a:extLst>
                <a:ext uri="{FF2B5EF4-FFF2-40B4-BE49-F238E27FC236}">
                  <a16:creationId xmlns:a16="http://schemas.microsoft.com/office/drawing/2014/main" id="{CD99C98F-6BB6-1201-BB0F-4BF17C666CB1}"/>
                </a:ext>
              </a:extLst>
            </p:cNvPr>
            <p:cNvSpPr txBox="1"/>
            <p:nvPr/>
          </p:nvSpPr>
          <p:spPr>
            <a:xfrm>
              <a:off x="1834978" y="2756414"/>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41</a:t>
              </a:r>
            </a:p>
          </p:txBody>
        </p:sp>
        <p:sp>
          <p:nvSpPr>
            <p:cNvPr id="233" name="TextBox 25">
              <a:extLst>
                <a:ext uri="{FF2B5EF4-FFF2-40B4-BE49-F238E27FC236}">
                  <a16:creationId xmlns:a16="http://schemas.microsoft.com/office/drawing/2014/main" id="{720EBAFB-C3FD-4CD4-C493-92F77F43DE6E}"/>
                </a:ext>
              </a:extLst>
            </p:cNvPr>
            <p:cNvSpPr txBox="1"/>
            <p:nvPr/>
          </p:nvSpPr>
          <p:spPr>
            <a:xfrm>
              <a:off x="2123626" y="2708336"/>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37</a:t>
              </a:r>
            </a:p>
          </p:txBody>
        </p:sp>
        <p:sp>
          <p:nvSpPr>
            <p:cNvPr id="234" name="TextBox 25">
              <a:extLst>
                <a:ext uri="{FF2B5EF4-FFF2-40B4-BE49-F238E27FC236}">
                  <a16:creationId xmlns:a16="http://schemas.microsoft.com/office/drawing/2014/main" id="{0F7C4CA5-2980-70B9-A154-E4E3F02C8072}"/>
                </a:ext>
              </a:extLst>
            </p:cNvPr>
            <p:cNvSpPr txBox="1"/>
            <p:nvPr/>
          </p:nvSpPr>
          <p:spPr>
            <a:xfrm>
              <a:off x="2288572" y="3294226"/>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31</a:t>
              </a:r>
            </a:p>
          </p:txBody>
        </p:sp>
        <p:sp>
          <p:nvSpPr>
            <p:cNvPr id="237" name="Figura a mano libera: forma 56">
              <a:extLst>
                <a:ext uri="{FF2B5EF4-FFF2-40B4-BE49-F238E27FC236}">
                  <a16:creationId xmlns:a16="http://schemas.microsoft.com/office/drawing/2014/main" id="{C29A3B7E-5AD7-BB7F-1B73-EF95D908BF8A}"/>
                </a:ext>
              </a:extLst>
            </p:cNvPr>
            <p:cNvSpPr/>
            <p:nvPr/>
          </p:nvSpPr>
          <p:spPr>
            <a:xfrm>
              <a:off x="3448061" y="2550194"/>
              <a:ext cx="1824435" cy="687784"/>
            </a:xfrm>
            <a:custGeom>
              <a:avLst/>
              <a:gdLst>
                <a:gd name="connsiteX0" fmla="*/ 0 w 2432580"/>
                <a:gd name="connsiteY0" fmla="*/ 917045 h 917045"/>
                <a:gd name="connsiteX1" fmla="*/ 977372 w 2432580"/>
                <a:gd name="connsiteY1" fmla="*/ 684742 h 917045"/>
                <a:gd name="connsiteX2" fmla="*/ 1360488 w 2432580"/>
                <a:gd name="connsiteY2" fmla="*/ 479953 h 917045"/>
                <a:gd name="connsiteX3" fmla="*/ 1744135 w 2432580"/>
                <a:gd name="connsiteY3" fmla="*/ 383116 h 917045"/>
                <a:gd name="connsiteX4" fmla="*/ 2122489 w 2432580"/>
                <a:gd name="connsiteY4" fmla="*/ 0 h 917045"/>
                <a:gd name="connsiteX5" fmla="*/ 2432580 w 2432580"/>
                <a:gd name="connsiteY5" fmla="*/ 474662 h 917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32580" h="917045">
                  <a:moveTo>
                    <a:pt x="0" y="917045"/>
                  </a:moveTo>
                  <a:lnTo>
                    <a:pt x="977372" y="684742"/>
                  </a:lnTo>
                  <a:lnTo>
                    <a:pt x="1360488" y="479953"/>
                  </a:lnTo>
                  <a:lnTo>
                    <a:pt x="1744135" y="383116"/>
                  </a:lnTo>
                  <a:lnTo>
                    <a:pt x="2122489" y="0"/>
                  </a:lnTo>
                  <a:lnTo>
                    <a:pt x="2432580" y="474662"/>
                  </a:lnTo>
                </a:path>
              </a:pathLst>
            </a:custGeom>
            <a:noFill/>
            <a:ln w="25400" cap="rnd"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39" name="Ovale 58">
              <a:extLst>
                <a:ext uri="{FF2B5EF4-FFF2-40B4-BE49-F238E27FC236}">
                  <a16:creationId xmlns:a16="http://schemas.microsoft.com/office/drawing/2014/main" id="{7EEB0602-3FE1-64DF-A370-2ED389185630}"/>
                </a:ext>
              </a:extLst>
            </p:cNvPr>
            <p:cNvSpPr>
              <a:spLocks noChangeAspect="1"/>
            </p:cNvSpPr>
            <p:nvPr/>
          </p:nvSpPr>
          <p:spPr>
            <a:xfrm>
              <a:off x="3391686" y="3194302"/>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40" name="Ovale 59">
              <a:extLst>
                <a:ext uri="{FF2B5EF4-FFF2-40B4-BE49-F238E27FC236}">
                  <a16:creationId xmlns:a16="http://schemas.microsoft.com/office/drawing/2014/main" id="{7DE887FF-6E97-A83D-A179-EFE10D2B88C8}"/>
                </a:ext>
              </a:extLst>
            </p:cNvPr>
            <p:cNvSpPr>
              <a:spLocks noChangeAspect="1"/>
            </p:cNvSpPr>
            <p:nvPr/>
          </p:nvSpPr>
          <p:spPr>
            <a:xfrm>
              <a:off x="4141780" y="3020074"/>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41" name="Ovale 60">
              <a:extLst>
                <a:ext uri="{FF2B5EF4-FFF2-40B4-BE49-F238E27FC236}">
                  <a16:creationId xmlns:a16="http://schemas.microsoft.com/office/drawing/2014/main" id="{7394C951-D400-9E40-091B-BBCB9CBD538B}"/>
                </a:ext>
              </a:extLst>
            </p:cNvPr>
            <p:cNvSpPr>
              <a:spLocks noChangeAspect="1"/>
            </p:cNvSpPr>
            <p:nvPr/>
          </p:nvSpPr>
          <p:spPr>
            <a:xfrm>
              <a:off x="4426340" y="2871642"/>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42" name="Ovale 61">
              <a:extLst>
                <a:ext uri="{FF2B5EF4-FFF2-40B4-BE49-F238E27FC236}">
                  <a16:creationId xmlns:a16="http://schemas.microsoft.com/office/drawing/2014/main" id="{6B59D6B0-4653-C91F-49DC-61CF49BA8B74}"/>
                </a:ext>
              </a:extLst>
            </p:cNvPr>
            <p:cNvSpPr>
              <a:spLocks noChangeAspect="1"/>
            </p:cNvSpPr>
            <p:nvPr/>
          </p:nvSpPr>
          <p:spPr>
            <a:xfrm>
              <a:off x="4712090" y="2799411"/>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43" name="Ovale 62">
              <a:extLst>
                <a:ext uri="{FF2B5EF4-FFF2-40B4-BE49-F238E27FC236}">
                  <a16:creationId xmlns:a16="http://schemas.microsoft.com/office/drawing/2014/main" id="{C8098BE0-8592-7706-3C51-6A1E60791AB3}"/>
                </a:ext>
              </a:extLst>
            </p:cNvPr>
            <p:cNvSpPr>
              <a:spLocks noChangeAspect="1"/>
            </p:cNvSpPr>
            <p:nvPr/>
          </p:nvSpPr>
          <p:spPr>
            <a:xfrm>
              <a:off x="5000221" y="2510486"/>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44" name="Ovale 63">
              <a:extLst>
                <a:ext uri="{FF2B5EF4-FFF2-40B4-BE49-F238E27FC236}">
                  <a16:creationId xmlns:a16="http://schemas.microsoft.com/office/drawing/2014/main" id="{FF0D6B07-2882-FEFB-9D72-874832CD4907}"/>
                </a:ext>
              </a:extLst>
            </p:cNvPr>
            <p:cNvSpPr>
              <a:spLocks noChangeAspect="1"/>
            </p:cNvSpPr>
            <p:nvPr/>
          </p:nvSpPr>
          <p:spPr>
            <a:xfrm>
              <a:off x="5230012" y="2855766"/>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46" name="TextBox 25">
              <a:extLst>
                <a:ext uri="{FF2B5EF4-FFF2-40B4-BE49-F238E27FC236}">
                  <a16:creationId xmlns:a16="http://schemas.microsoft.com/office/drawing/2014/main" id="{EFAAFDA0-F34D-4A6F-5210-B2826C306483}"/>
                </a:ext>
              </a:extLst>
            </p:cNvPr>
            <p:cNvSpPr txBox="1"/>
            <p:nvPr/>
          </p:nvSpPr>
          <p:spPr>
            <a:xfrm>
              <a:off x="3277150" y="3035900"/>
              <a:ext cx="294954" cy="158402"/>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75">
                  <a:solidFill>
                    <a:srgbClr val="404040"/>
                  </a:solidFill>
                  <a:uFill>
                    <a:solidFill>
                      <a:prstClr val="black">
                        <a:alpha val="0"/>
                      </a:prstClr>
                    </a:solidFill>
                  </a:uFill>
                  <a:ea typeface="Arial"/>
                  <a:cs typeface="Arial"/>
                </a:rPr>
                <a:t>n = 75</a:t>
              </a:r>
            </a:p>
          </p:txBody>
        </p:sp>
        <p:sp>
          <p:nvSpPr>
            <p:cNvPr id="247" name="TextBox 25">
              <a:extLst>
                <a:ext uri="{FF2B5EF4-FFF2-40B4-BE49-F238E27FC236}">
                  <a16:creationId xmlns:a16="http://schemas.microsoft.com/office/drawing/2014/main" id="{BB20A7E4-3456-9167-5A43-016ABF07E13A}"/>
                </a:ext>
              </a:extLst>
            </p:cNvPr>
            <p:cNvSpPr txBox="1"/>
            <p:nvPr/>
          </p:nvSpPr>
          <p:spPr>
            <a:xfrm>
              <a:off x="4028541" y="2861673"/>
              <a:ext cx="294954" cy="158402"/>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75">
                  <a:solidFill>
                    <a:srgbClr val="404040"/>
                  </a:solidFill>
                  <a:uFill>
                    <a:solidFill>
                      <a:prstClr val="black">
                        <a:alpha val="0"/>
                      </a:prstClr>
                    </a:solidFill>
                  </a:uFill>
                  <a:ea typeface="Arial"/>
                  <a:cs typeface="Arial"/>
                </a:rPr>
                <a:t>n = 48</a:t>
              </a:r>
            </a:p>
          </p:txBody>
        </p:sp>
        <p:sp>
          <p:nvSpPr>
            <p:cNvPr id="248" name="TextBox 25">
              <a:extLst>
                <a:ext uri="{FF2B5EF4-FFF2-40B4-BE49-F238E27FC236}">
                  <a16:creationId xmlns:a16="http://schemas.microsoft.com/office/drawing/2014/main" id="{14FC98BB-8006-E43D-0F84-C4DEC9211FF7}"/>
                </a:ext>
              </a:extLst>
            </p:cNvPr>
            <p:cNvSpPr txBox="1"/>
            <p:nvPr/>
          </p:nvSpPr>
          <p:spPr>
            <a:xfrm>
              <a:off x="4311795" y="2713241"/>
              <a:ext cx="294954" cy="158402"/>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75">
                  <a:solidFill>
                    <a:srgbClr val="404040"/>
                  </a:solidFill>
                  <a:uFill>
                    <a:solidFill>
                      <a:prstClr val="black">
                        <a:alpha val="0"/>
                      </a:prstClr>
                    </a:solidFill>
                  </a:uFill>
                  <a:ea typeface="Arial"/>
                  <a:cs typeface="Arial"/>
                </a:rPr>
                <a:t>n = 46</a:t>
              </a:r>
            </a:p>
          </p:txBody>
        </p:sp>
        <p:sp>
          <p:nvSpPr>
            <p:cNvPr id="249" name="TextBox 25">
              <a:extLst>
                <a:ext uri="{FF2B5EF4-FFF2-40B4-BE49-F238E27FC236}">
                  <a16:creationId xmlns:a16="http://schemas.microsoft.com/office/drawing/2014/main" id="{420DF1EF-FE14-7EAA-C985-0C64189F6E51}"/>
                </a:ext>
              </a:extLst>
            </p:cNvPr>
            <p:cNvSpPr txBox="1"/>
            <p:nvPr/>
          </p:nvSpPr>
          <p:spPr>
            <a:xfrm>
              <a:off x="4597875" y="2641009"/>
              <a:ext cx="294954" cy="158402"/>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75">
                  <a:solidFill>
                    <a:srgbClr val="404040"/>
                  </a:solidFill>
                  <a:uFill>
                    <a:solidFill>
                      <a:prstClr val="black">
                        <a:alpha val="0"/>
                      </a:prstClr>
                    </a:solidFill>
                  </a:uFill>
                  <a:ea typeface="Arial"/>
                  <a:cs typeface="Arial"/>
                </a:rPr>
                <a:t>n = 41</a:t>
              </a:r>
            </a:p>
          </p:txBody>
        </p:sp>
        <p:sp>
          <p:nvSpPr>
            <p:cNvPr id="250" name="TextBox 25">
              <a:extLst>
                <a:ext uri="{FF2B5EF4-FFF2-40B4-BE49-F238E27FC236}">
                  <a16:creationId xmlns:a16="http://schemas.microsoft.com/office/drawing/2014/main" id="{EA54E417-2E16-0DC2-D94B-FEFB49E8AE4F}"/>
                </a:ext>
              </a:extLst>
            </p:cNvPr>
            <p:cNvSpPr txBox="1"/>
            <p:nvPr/>
          </p:nvSpPr>
          <p:spPr>
            <a:xfrm>
              <a:off x="4886523" y="2354288"/>
              <a:ext cx="294954" cy="158402"/>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75">
                  <a:solidFill>
                    <a:srgbClr val="404040"/>
                  </a:solidFill>
                  <a:uFill>
                    <a:solidFill>
                      <a:prstClr val="black">
                        <a:alpha val="0"/>
                      </a:prstClr>
                    </a:solidFill>
                  </a:uFill>
                  <a:ea typeface="Arial"/>
                  <a:cs typeface="Arial"/>
                </a:rPr>
                <a:t>n = 37</a:t>
              </a:r>
            </a:p>
          </p:txBody>
        </p:sp>
        <p:sp>
          <p:nvSpPr>
            <p:cNvPr id="251" name="TextBox 25">
              <a:extLst>
                <a:ext uri="{FF2B5EF4-FFF2-40B4-BE49-F238E27FC236}">
                  <a16:creationId xmlns:a16="http://schemas.microsoft.com/office/drawing/2014/main" id="{43FBFCFD-A99D-0B56-8D30-453644E9DF85}"/>
                </a:ext>
              </a:extLst>
            </p:cNvPr>
            <p:cNvSpPr txBox="1"/>
            <p:nvPr/>
          </p:nvSpPr>
          <p:spPr>
            <a:xfrm>
              <a:off x="5051469" y="2975600"/>
              <a:ext cx="294954" cy="158402"/>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75">
                  <a:solidFill>
                    <a:srgbClr val="404040"/>
                  </a:solidFill>
                  <a:uFill>
                    <a:solidFill>
                      <a:prstClr val="black">
                        <a:alpha val="0"/>
                      </a:prstClr>
                    </a:solidFill>
                  </a:uFill>
                  <a:ea typeface="Arial"/>
                  <a:cs typeface="Arial"/>
                </a:rPr>
                <a:t>n = 31</a:t>
              </a:r>
            </a:p>
          </p:txBody>
        </p:sp>
        <p:sp>
          <p:nvSpPr>
            <p:cNvPr id="254" name="Figura a mano libera: forma 72">
              <a:extLst>
                <a:ext uri="{FF2B5EF4-FFF2-40B4-BE49-F238E27FC236}">
                  <a16:creationId xmlns:a16="http://schemas.microsoft.com/office/drawing/2014/main" id="{2E65943A-19FC-5153-FB08-AB066D78B60B}"/>
                </a:ext>
              </a:extLst>
            </p:cNvPr>
            <p:cNvSpPr/>
            <p:nvPr/>
          </p:nvSpPr>
          <p:spPr>
            <a:xfrm>
              <a:off x="6224614" y="2209934"/>
              <a:ext cx="1822054" cy="606822"/>
            </a:xfrm>
            <a:custGeom>
              <a:avLst/>
              <a:gdLst>
                <a:gd name="connsiteX0" fmla="*/ 0 w 2429405"/>
                <a:gd name="connsiteY0" fmla="*/ 809096 h 809096"/>
                <a:gd name="connsiteX1" fmla="*/ 986897 w 2429405"/>
                <a:gd name="connsiteY1" fmla="*/ 776818 h 809096"/>
                <a:gd name="connsiteX2" fmla="*/ 1368425 w 2429405"/>
                <a:gd name="connsiteY2" fmla="*/ 756179 h 809096"/>
                <a:gd name="connsiteX3" fmla="*/ 1744135 w 2429405"/>
                <a:gd name="connsiteY3" fmla="*/ 605367 h 809096"/>
                <a:gd name="connsiteX4" fmla="*/ 2127251 w 2429405"/>
                <a:gd name="connsiteY4" fmla="*/ 563564 h 809096"/>
                <a:gd name="connsiteX5" fmla="*/ 2429405 w 2429405"/>
                <a:gd name="connsiteY5" fmla="*/ 0 h 809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29405" h="809096">
                  <a:moveTo>
                    <a:pt x="0" y="809096"/>
                  </a:moveTo>
                  <a:lnTo>
                    <a:pt x="986897" y="776818"/>
                  </a:lnTo>
                  <a:lnTo>
                    <a:pt x="1368425" y="756179"/>
                  </a:lnTo>
                  <a:lnTo>
                    <a:pt x="1744135" y="605367"/>
                  </a:lnTo>
                  <a:lnTo>
                    <a:pt x="2127251" y="563564"/>
                  </a:lnTo>
                  <a:lnTo>
                    <a:pt x="2429405" y="0"/>
                  </a:lnTo>
                </a:path>
              </a:pathLst>
            </a:custGeom>
            <a:noFill/>
            <a:ln w="25400" cap="rnd"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56" name="Ovale 74">
              <a:extLst>
                <a:ext uri="{FF2B5EF4-FFF2-40B4-BE49-F238E27FC236}">
                  <a16:creationId xmlns:a16="http://schemas.microsoft.com/office/drawing/2014/main" id="{004EF169-DD8F-88FF-B63D-59BD57A39C67}"/>
                </a:ext>
              </a:extLst>
            </p:cNvPr>
            <p:cNvSpPr>
              <a:spLocks noChangeAspect="1"/>
            </p:cNvSpPr>
            <p:nvPr/>
          </p:nvSpPr>
          <p:spPr>
            <a:xfrm>
              <a:off x="6175383" y="2775462"/>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57" name="Ovale 75">
              <a:extLst>
                <a:ext uri="{FF2B5EF4-FFF2-40B4-BE49-F238E27FC236}">
                  <a16:creationId xmlns:a16="http://schemas.microsoft.com/office/drawing/2014/main" id="{0D7B85C1-5691-C9AB-1C02-BD730352CBC5}"/>
                </a:ext>
              </a:extLst>
            </p:cNvPr>
            <p:cNvSpPr>
              <a:spLocks noChangeAspect="1"/>
            </p:cNvSpPr>
            <p:nvPr/>
          </p:nvSpPr>
          <p:spPr>
            <a:xfrm>
              <a:off x="6925477" y="2748872"/>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58" name="Ovale 76">
              <a:extLst>
                <a:ext uri="{FF2B5EF4-FFF2-40B4-BE49-F238E27FC236}">
                  <a16:creationId xmlns:a16="http://schemas.microsoft.com/office/drawing/2014/main" id="{F8937054-38A8-5953-0FC1-ED9CFE861587}"/>
                </a:ext>
              </a:extLst>
            </p:cNvPr>
            <p:cNvSpPr>
              <a:spLocks noChangeAspect="1"/>
            </p:cNvSpPr>
            <p:nvPr/>
          </p:nvSpPr>
          <p:spPr>
            <a:xfrm>
              <a:off x="7210037" y="2730218"/>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59" name="Ovale 77">
              <a:extLst>
                <a:ext uri="{FF2B5EF4-FFF2-40B4-BE49-F238E27FC236}">
                  <a16:creationId xmlns:a16="http://schemas.microsoft.com/office/drawing/2014/main" id="{C5EC5A51-7FE9-352A-7028-6198C6C926DB}"/>
                </a:ext>
              </a:extLst>
            </p:cNvPr>
            <p:cNvSpPr>
              <a:spLocks noChangeAspect="1"/>
            </p:cNvSpPr>
            <p:nvPr/>
          </p:nvSpPr>
          <p:spPr>
            <a:xfrm>
              <a:off x="7495787" y="2627030"/>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60" name="Ovale 78">
              <a:extLst>
                <a:ext uri="{FF2B5EF4-FFF2-40B4-BE49-F238E27FC236}">
                  <a16:creationId xmlns:a16="http://schemas.microsoft.com/office/drawing/2014/main" id="{DF843FEA-0AF1-331C-893D-60CC6B4E7D1E}"/>
                </a:ext>
              </a:extLst>
            </p:cNvPr>
            <p:cNvSpPr>
              <a:spLocks noChangeAspect="1"/>
            </p:cNvSpPr>
            <p:nvPr/>
          </p:nvSpPr>
          <p:spPr>
            <a:xfrm>
              <a:off x="7783918" y="2591708"/>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61" name="Ovale 79">
              <a:extLst>
                <a:ext uri="{FF2B5EF4-FFF2-40B4-BE49-F238E27FC236}">
                  <a16:creationId xmlns:a16="http://schemas.microsoft.com/office/drawing/2014/main" id="{EAE43D52-6993-DDB6-1E2D-973F0B2B43DF}"/>
                </a:ext>
              </a:extLst>
            </p:cNvPr>
            <p:cNvSpPr>
              <a:spLocks noChangeAspect="1"/>
            </p:cNvSpPr>
            <p:nvPr/>
          </p:nvSpPr>
          <p:spPr>
            <a:xfrm>
              <a:off x="8013709" y="2166654"/>
              <a:ext cx="81000" cy="81000"/>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Calibri" panose="020F0502020204030204"/>
                <a:cs typeface="Arial" panose="020B0604020202020204" pitchFamily="34" charset="0"/>
              </a:endParaRPr>
            </a:p>
          </p:txBody>
        </p:sp>
        <p:sp>
          <p:nvSpPr>
            <p:cNvPr id="263" name="TextBox 25">
              <a:extLst>
                <a:ext uri="{FF2B5EF4-FFF2-40B4-BE49-F238E27FC236}">
                  <a16:creationId xmlns:a16="http://schemas.microsoft.com/office/drawing/2014/main" id="{6E425B9A-B4BC-487E-999F-D1908A5F009D}"/>
                </a:ext>
              </a:extLst>
            </p:cNvPr>
            <p:cNvSpPr txBox="1"/>
            <p:nvPr/>
          </p:nvSpPr>
          <p:spPr>
            <a:xfrm>
              <a:off x="6082339" y="2629131"/>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75</a:t>
              </a:r>
            </a:p>
          </p:txBody>
        </p:sp>
        <p:sp>
          <p:nvSpPr>
            <p:cNvPr id="264" name="TextBox 25">
              <a:extLst>
                <a:ext uri="{FF2B5EF4-FFF2-40B4-BE49-F238E27FC236}">
                  <a16:creationId xmlns:a16="http://schemas.microsoft.com/office/drawing/2014/main" id="{066B9711-9D59-7CFF-E205-663BBF4EA972}"/>
                </a:ext>
              </a:extLst>
            </p:cNvPr>
            <p:cNvSpPr txBox="1"/>
            <p:nvPr/>
          </p:nvSpPr>
          <p:spPr>
            <a:xfrm>
              <a:off x="6833730" y="2602011"/>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48</a:t>
              </a:r>
            </a:p>
          </p:txBody>
        </p:sp>
        <p:sp>
          <p:nvSpPr>
            <p:cNvPr id="265" name="TextBox 25">
              <a:extLst>
                <a:ext uri="{FF2B5EF4-FFF2-40B4-BE49-F238E27FC236}">
                  <a16:creationId xmlns:a16="http://schemas.microsoft.com/office/drawing/2014/main" id="{5EE0284E-4F1A-7504-5228-D337D7C75400}"/>
                </a:ext>
              </a:extLst>
            </p:cNvPr>
            <p:cNvSpPr txBox="1"/>
            <p:nvPr/>
          </p:nvSpPr>
          <p:spPr>
            <a:xfrm>
              <a:off x="7116983" y="2583668"/>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46</a:t>
              </a:r>
            </a:p>
          </p:txBody>
        </p:sp>
        <p:sp>
          <p:nvSpPr>
            <p:cNvPr id="266" name="TextBox 25">
              <a:extLst>
                <a:ext uri="{FF2B5EF4-FFF2-40B4-BE49-F238E27FC236}">
                  <a16:creationId xmlns:a16="http://schemas.microsoft.com/office/drawing/2014/main" id="{AEBC2E60-63ED-5CBE-293A-C5953A8885C4}"/>
                </a:ext>
              </a:extLst>
            </p:cNvPr>
            <p:cNvSpPr txBox="1"/>
            <p:nvPr/>
          </p:nvSpPr>
          <p:spPr>
            <a:xfrm>
              <a:off x="7403063" y="2510415"/>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41</a:t>
              </a:r>
            </a:p>
          </p:txBody>
        </p:sp>
        <p:sp>
          <p:nvSpPr>
            <p:cNvPr id="267" name="TextBox 25">
              <a:extLst>
                <a:ext uri="{FF2B5EF4-FFF2-40B4-BE49-F238E27FC236}">
                  <a16:creationId xmlns:a16="http://schemas.microsoft.com/office/drawing/2014/main" id="{E30DE7F9-E9F1-0533-C665-CAD1C66A9FE6}"/>
                </a:ext>
              </a:extLst>
            </p:cNvPr>
            <p:cNvSpPr txBox="1"/>
            <p:nvPr/>
          </p:nvSpPr>
          <p:spPr>
            <a:xfrm>
              <a:off x="7626719" y="2442827"/>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37</a:t>
              </a:r>
            </a:p>
          </p:txBody>
        </p:sp>
        <p:sp>
          <p:nvSpPr>
            <p:cNvPr id="268" name="TextBox 25">
              <a:extLst>
                <a:ext uri="{FF2B5EF4-FFF2-40B4-BE49-F238E27FC236}">
                  <a16:creationId xmlns:a16="http://schemas.microsoft.com/office/drawing/2014/main" id="{CB7EE06C-A9AC-65A0-102C-EF54487973CA}"/>
                </a:ext>
              </a:extLst>
            </p:cNvPr>
            <p:cNvSpPr txBox="1"/>
            <p:nvPr/>
          </p:nvSpPr>
          <p:spPr>
            <a:xfrm>
              <a:off x="7843325" y="2018457"/>
              <a:ext cx="264496" cy="146860"/>
            </a:xfrm>
            <a:prstGeom prst="rect">
              <a:avLst/>
            </a:prstGeom>
            <a:noFill/>
          </p:spPr>
          <p:txBody>
            <a:bodyPr wrap="none" lIns="0" tIns="0" rIns="0" bIns="54000" rtlCol="0" anchor="b" anchorCtr="0">
              <a:spAutoFit/>
            </a:bodyPr>
            <a:lstStyle/>
            <a:p>
              <a:pPr algn="ctr" defTabSz="685800">
                <a:spcBef>
                  <a:spcPct val="0"/>
                </a:spcBef>
                <a:spcAft>
                  <a:spcPct val="0"/>
                </a:spcAft>
                <a:defRPr/>
              </a:pPr>
              <a:r>
                <a:rPr lang="de" sz="600">
                  <a:solidFill>
                    <a:srgbClr val="404040"/>
                  </a:solidFill>
                  <a:uFill>
                    <a:solidFill>
                      <a:prstClr val="black">
                        <a:alpha val="0"/>
                      </a:prstClr>
                    </a:solidFill>
                  </a:uFill>
                  <a:ea typeface="Arial"/>
                  <a:cs typeface="Arial"/>
                </a:rPr>
                <a:t>n = 31</a:t>
              </a:r>
            </a:p>
          </p:txBody>
        </p:sp>
      </p:grpSp>
    </p:spTree>
    <p:extLst>
      <p:ext uri="{BB962C8B-B14F-4D97-AF65-F5344CB8AC3E}">
        <p14:creationId xmlns:p14="http://schemas.microsoft.com/office/powerpoint/2010/main" val="19657694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22E07B30-4884-D94F-093F-56EC7EB7A3F3}"/>
              </a:ext>
            </a:extLst>
          </p:cNvPr>
          <p:cNvSpPr txBox="1">
            <a:spLocks/>
          </p:cNvSpPr>
          <p:nvPr/>
        </p:nvSpPr>
        <p:spPr>
          <a:xfrm>
            <a:off x="314409" y="115647"/>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Mutmaßlicher Zusammenhang zwischen klinischen Parametern von Menschen mit T1D und C-Peptid-Spiegeln über den Zeitraum, in dem die Betazellfunktion abnimmt</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 </a:t>
            </a:r>
          </a:p>
        </p:txBody>
      </p:sp>
      <p:sp>
        <p:nvSpPr>
          <p:cNvPr id="6" name="Rechteck: abgerundete Ecken 5">
            <a:extLst>
              <a:ext uri="{FF2B5EF4-FFF2-40B4-BE49-F238E27FC236}">
                <a16:creationId xmlns:a16="http://schemas.microsoft.com/office/drawing/2014/main" id="{10A2C96E-9BCB-9E4A-38D2-9BB20BA9D9FA}"/>
              </a:ext>
            </a:extLst>
          </p:cNvPr>
          <p:cNvSpPr/>
          <p:nvPr/>
        </p:nvSpPr>
        <p:spPr>
          <a:xfrm>
            <a:off x="5641765" y="1136016"/>
            <a:ext cx="3236708" cy="3499236"/>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Ins="72000" rtlCol="0" anchor="ctr"/>
          <a:lstStyle/>
          <a:p>
            <a:pPr lvl="0" defTabSz="685783">
              <a:spcBef>
                <a:spcPts val="150"/>
              </a:spcBef>
              <a:defRPr/>
            </a:pPr>
            <a:r>
              <a:rPr lang="de-DE" sz="950">
                <a:solidFill>
                  <a:schemeClr val="bg1"/>
                </a:solidFill>
                <a:cs typeface="Arial" panose="020B0604020202020204" pitchFamily="34" charset="0"/>
              </a:rPr>
              <a:t>Der Verlust von C-Peptid geht weitgehend mit Veränderungen der Hypoglykämie-Häufigkeit einher, die Beziehung zu den HbA</a:t>
            </a:r>
            <a:r>
              <a:rPr lang="de-DE" sz="950" baseline="-25000">
                <a:solidFill>
                  <a:schemeClr val="bg1"/>
                </a:solidFill>
                <a:cs typeface="Arial" panose="020B0604020202020204" pitchFamily="34" charset="0"/>
              </a:rPr>
              <a:t>1c</a:t>
            </a:r>
            <a:r>
              <a:rPr lang="de-DE" sz="950">
                <a:solidFill>
                  <a:schemeClr val="bg1"/>
                </a:solidFill>
                <a:cs typeface="Arial" panose="020B0604020202020204" pitchFamily="34" charset="0"/>
              </a:rPr>
              <a:t>-Werten flacht bei sehr hohen und sehr niedrigen        C-Peptid-Werten ab. </a:t>
            </a:r>
          </a:p>
          <a:p>
            <a:pPr marL="180975" lvl="0" indent="-180975" defTabSz="685783">
              <a:spcBef>
                <a:spcPts val="150"/>
              </a:spcBef>
              <a:buFontTx/>
              <a:buAutoNum type="romanLcParenBoth"/>
              <a:defRPr/>
            </a:pPr>
            <a:r>
              <a:rPr lang="de-DE" sz="950">
                <a:solidFill>
                  <a:schemeClr val="bg1"/>
                </a:solidFill>
                <a:cs typeface="Arial" panose="020B0604020202020204" pitchFamily="34" charset="0"/>
              </a:rPr>
              <a:t>Bei einigen Menschen mit Prädiabetes/T1D Stadium 2 puffern eine adäquate C-Peptid-Antwort und geschickte Insulinanpassungen die HbA</a:t>
            </a:r>
            <a:r>
              <a:rPr lang="de-DE" sz="950" baseline="-25000">
                <a:solidFill>
                  <a:schemeClr val="bg1"/>
                </a:solidFill>
                <a:cs typeface="Arial" panose="020B0604020202020204" pitchFamily="34" charset="0"/>
              </a:rPr>
              <a:t>1c</a:t>
            </a:r>
            <a:r>
              <a:rPr lang="de-DE" sz="950">
                <a:solidFill>
                  <a:schemeClr val="bg1"/>
                </a:solidFill>
                <a:cs typeface="Arial" panose="020B0604020202020204" pitchFamily="34" charset="0"/>
              </a:rPr>
              <a:t>-Werte auch bei Hyperglykämie noch ab. Die nachlassende </a:t>
            </a:r>
            <a:r>
              <a:rPr lang="de-DE" sz="950" err="1">
                <a:solidFill>
                  <a:schemeClr val="bg1"/>
                </a:solidFill>
                <a:cs typeface="Arial" panose="020B0604020202020204" pitchFamily="34" charset="0"/>
              </a:rPr>
              <a:t>Insulinausschüt-tung</a:t>
            </a:r>
            <a:r>
              <a:rPr lang="de-DE" sz="950">
                <a:solidFill>
                  <a:schemeClr val="bg1"/>
                </a:solidFill>
                <a:cs typeface="Arial" panose="020B0604020202020204" pitchFamily="34" charset="0"/>
              </a:rPr>
              <a:t> und niedrigere C-Peptid-Spiegel haben keinen nennenswerten Einfluss auf die Hyperglykämie. </a:t>
            </a:r>
          </a:p>
          <a:p>
            <a:pPr marL="180975" lvl="0" indent="-180975" defTabSz="685783">
              <a:spcBef>
                <a:spcPts val="150"/>
              </a:spcBef>
              <a:buFontTx/>
              <a:buAutoNum type="romanLcParenBoth"/>
              <a:defRPr/>
            </a:pPr>
            <a:r>
              <a:rPr lang="de-DE" sz="950">
                <a:solidFill>
                  <a:schemeClr val="bg1"/>
                </a:solidFill>
                <a:cs typeface="Arial" panose="020B0604020202020204" pitchFamily="34" charset="0"/>
              </a:rPr>
              <a:t>1-5 Jahre nach T1D-Diagnose gehen sinken-de C-Peptidwerte mit schlechteren HbA</a:t>
            </a:r>
            <a:r>
              <a:rPr lang="de-DE" sz="950" baseline="-25000">
                <a:solidFill>
                  <a:schemeClr val="bg1"/>
                </a:solidFill>
                <a:cs typeface="Arial" panose="020B0604020202020204" pitchFamily="34" charset="0"/>
              </a:rPr>
              <a:t>1c</a:t>
            </a:r>
            <a:r>
              <a:rPr lang="de-DE" sz="950">
                <a:solidFill>
                  <a:schemeClr val="bg1"/>
                </a:solidFill>
                <a:cs typeface="Arial" panose="020B0604020202020204" pitchFamily="34" charset="0"/>
              </a:rPr>
              <a:t>-Werten einher, insbesondere bei Personen mit weniger effektivem Selbstmanagement, Jugendlichen und jungen Erwachsenen. </a:t>
            </a:r>
          </a:p>
          <a:p>
            <a:pPr marL="180975" lvl="0" indent="-180975" defTabSz="685783">
              <a:spcBef>
                <a:spcPts val="150"/>
              </a:spcBef>
              <a:buFontTx/>
              <a:buAutoNum type="romanLcParenBoth"/>
              <a:defRPr/>
            </a:pPr>
            <a:r>
              <a:rPr lang="de-DE" sz="950" err="1">
                <a:solidFill>
                  <a:schemeClr val="bg1"/>
                </a:solidFill>
                <a:cs typeface="Arial" panose="020B0604020202020204" pitchFamily="34" charset="0"/>
              </a:rPr>
              <a:t>Gubitosi</a:t>
            </a:r>
            <a:r>
              <a:rPr lang="de-DE" sz="950">
                <a:solidFill>
                  <a:schemeClr val="bg1"/>
                </a:solidFill>
                <a:cs typeface="Arial" panose="020B0604020202020204" pitchFamily="34" charset="0"/>
              </a:rPr>
              <a:t>-Klug </a:t>
            </a:r>
            <a:r>
              <a:rPr lang="de-DE" sz="950" i="1">
                <a:solidFill>
                  <a:schemeClr val="bg1"/>
                </a:solidFill>
                <a:cs typeface="Arial" panose="020B0604020202020204" pitchFamily="34" charset="0"/>
              </a:rPr>
              <a:t>et al. </a:t>
            </a:r>
            <a:r>
              <a:rPr lang="de-DE" sz="950">
                <a:solidFill>
                  <a:schemeClr val="bg1"/>
                </a:solidFill>
                <a:cs typeface="Arial" panose="020B0604020202020204" pitchFamily="34" charset="0"/>
              </a:rPr>
              <a:t>(2) wiesen nach, dass bei Langzeit-T1D selbst geringe Mengen    C-Peptid einen Schutz vor Hypoglykämien bieten.</a:t>
            </a:r>
          </a:p>
        </p:txBody>
      </p:sp>
      <p:sp>
        <p:nvSpPr>
          <p:cNvPr id="22" name="TextBox 28">
            <a:extLst>
              <a:ext uri="{FF2B5EF4-FFF2-40B4-BE49-F238E27FC236}">
                <a16:creationId xmlns:a16="http://schemas.microsoft.com/office/drawing/2014/main" id="{20340E17-83A5-E0FE-67C0-71AC28D295AA}"/>
              </a:ext>
            </a:extLst>
          </p:cNvPr>
          <p:cNvSpPr txBox="1"/>
          <p:nvPr/>
        </p:nvSpPr>
        <p:spPr>
          <a:xfrm>
            <a:off x="314410" y="4613030"/>
            <a:ext cx="8564064" cy="461665"/>
          </a:xfrm>
          <a:prstGeom prst="rect">
            <a:avLst/>
          </a:prstGeom>
          <a:noFill/>
          <a:ln w="9525" cap="flat" cmpd="sng" algn="ctr">
            <a:noFill/>
            <a:prstDash val="solid"/>
            <a:round/>
            <a:headEnd type="none" w="med" len="med"/>
            <a:tailEnd type="none" w="med" len="med"/>
          </a:ln>
        </p:spPr>
        <p:txBody>
          <a:bodyPr wrap="square" anchor="b">
            <a:spAutoFit/>
          </a:bodyPr>
          <a:lstStyle/>
          <a:p>
            <a:pPr lvl="0" indent="4763" defTabSz="685783">
              <a:spcBef>
                <a:spcPts val="150"/>
              </a:spcBef>
              <a:defRPr/>
            </a:pPr>
            <a:r>
              <a:rPr lang="de-DE" sz="600">
                <a:solidFill>
                  <a:srgbClr val="404040"/>
                </a:solidFill>
                <a:cs typeface="Arial" panose="020B0604020202020204" pitchFamily="34" charset="0"/>
              </a:rPr>
              <a:t>Abbildung modifiziert nach Lam A 2021</a:t>
            </a:r>
            <a:r>
              <a:rPr lang="de-DE" sz="600" baseline="30000">
                <a:solidFill>
                  <a:srgbClr val="404040"/>
                </a:solidFill>
                <a:cs typeface="Arial" panose="020B0604020202020204" pitchFamily="34" charset="0"/>
              </a:rPr>
              <a:t>1</a:t>
            </a:r>
            <a:r>
              <a:rPr lang="de-DE" sz="600">
                <a:solidFill>
                  <a:srgbClr val="404040"/>
                </a:solidFill>
                <a:cs typeface="Arial" panose="020B0604020202020204" pitchFamily="34" charset="0"/>
              </a:rPr>
              <a:t>. Der optimale Nutzen spiegelt den klinischen Nutzen auf einer theoretischen Skala von 0 % bis 100 % wider. Die C-Peptid-Werte wurden aus klinischen Daten abgeleitet, die im Allgemeinen OGTT für Menschen mit Prädiabetes/T1D Stadium 2 und MMTT für Menschen nach der Diagnose (Stadium 3) umfassen. Die Werte lassen sich wie folgt zusammenfassen: &gt; 0,80 </a:t>
            </a:r>
            <a:r>
              <a:rPr lang="de-DE" sz="600" err="1">
                <a:solidFill>
                  <a:srgbClr val="404040"/>
                </a:solidFill>
                <a:cs typeface="Arial" panose="020B0604020202020204" pitchFamily="34" charset="0"/>
              </a:rPr>
              <a:t>nmol</a:t>
            </a:r>
            <a:r>
              <a:rPr lang="de-DE" sz="600">
                <a:solidFill>
                  <a:srgbClr val="404040"/>
                </a:solidFill>
                <a:cs typeface="Arial" panose="020B0604020202020204" pitchFamily="34" charset="0"/>
              </a:rPr>
              <a:t>/l bei Prädiabetes/T1D Stadium 2, 0,20-0,80 </a:t>
            </a:r>
            <a:r>
              <a:rPr lang="de-DE" sz="600" err="1">
                <a:solidFill>
                  <a:srgbClr val="404040"/>
                </a:solidFill>
                <a:cs typeface="Arial" panose="020B0604020202020204" pitchFamily="34" charset="0"/>
              </a:rPr>
              <a:t>nmol</a:t>
            </a:r>
            <a:r>
              <a:rPr lang="de-DE" sz="600">
                <a:solidFill>
                  <a:srgbClr val="404040"/>
                </a:solidFill>
                <a:cs typeface="Arial" panose="020B0604020202020204" pitchFamily="34" charset="0"/>
              </a:rPr>
              <a:t>/l bei neu aufgetretenem Diabetes, 0,04-0,20 </a:t>
            </a:r>
            <a:r>
              <a:rPr lang="de-DE" sz="600" err="1">
                <a:solidFill>
                  <a:srgbClr val="404040"/>
                </a:solidFill>
                <a:cs typeface="Arial" panose="020B0604020202020204" pitchFamily="34" charset="0"/>
              </a:rPr>
              <a:t>nmol</a:t>
            </a:r>
            <a:r>
              <a:rPr lang="de-DE" sz="600">
                <a:solidFill>
                  <a:srgbClr val="404040"/>
                </a:solidFill>
                <a:cs typeface="Arial" panose="020B0604020202020204" pitchFamily="34" charset="0"/>
              </a:rPr>
              <a:t>/l 1-5 Jahre nach der Diagnose und weniger als 0,04 </a:t>
            </a:r>
            <a:r>
              <a:rPr lang="de-DE" sz="600" err="1">
                <a:solidFill>
                  <a:srgbClr val="404040"/>
                </a:solidFill>
                <a:cs typeface="Arial" panose="020B0604020202020204" pitchFamily="34" charset="0"/>
              </a:rPr>
              <a:t>nmol</a:t>
            </a:r>
            <a:r>
              <a:rPr lang="de-DE" sz="600">
                <a:solidFill>
                  <a:srgbClr val="404040"/>
                </a:solidFill>
                <a:cs typeface="Arial" panose="020B0604020202020204" pitchFamily="34" charset="0"/>
              </a:rPr>
              <a:t>/l bei langjährigem Diabetes. C-Peptid: </a:t>
            </a:r>
            <a:r>
              <a:rPr lang="de-DE" sz="600" err="1">
                <a:solidFill>
                  <a:srgbClr val="404040"/>
                </a:solidFill>
                <a:cs typeface="Arial" panose="020B0604020202020204" pitchFamily="34" charset="0"/>
              </a:rPr>
              <a:t>Connecting</a:t>
            </a:r>
            <a:r>
              <a:rPr lang="de-DE" sz="600">
                <a:solidFill>
                  <a:srgbClr val="404040"/>
                </a:solidFill>
                <a:cs typeface="Arial" panose="020B0604020202020204" pitchFamily="34" charset="0"/>
              </a:rPr>
              <a:t> </a:t>
            </a:r>
            <a:r>
              <a:rPr lang="de-DE" sz="600" err="1">
                <a:solidFill>
                  <a:srgbClr val="404040"/>
                </a:solidFill>
                <a:cs typeface="Arial" panose="020B0604020202020204" pitchFamily="34" charset="0"/>
              </a:rPr>
              <a:t>peptide</a:t>
            </a:r>
            <a:r>
              <a:rPr lang="de-DE" sz="600">
                <a:solidFill>
                  <a:srgbClr val="404040"/>
                </a:solidFill>
                <a:cs typeface="Arial" panose="020B0604020202020204" pitchFamily="34" charset="0"/>
              </a:rPr>
              <a:t>, Verbindungspeptid; </a:t>
            </a:r>
            <a:r>
              <a:rPr kumimoji="0" lang="en-US" altLang="de-DE" sz="600" b="0" i="0" u="none" strike="noStrike" kern="1200" cap="none" spc="0" normalizeH="0" baseline="0" noProof="0">
                <a:ln>
                  <a:noFill/>
                </a:ln>
                <a:solidFill>
                  <a:srgbClr val="404040"/>
                </a:solidFill>
                <a:effectLst/>
                <a:uLnTx/>
                <a:uFillTx/>
                <a:latin typeface="Verdana"/>
                <a:ea typeface="+mn-ea"/>
                <a:cs typeface="+mn-cs"/>
              </a:rPr>
              <a:t>MMTT: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Mischmahlzeiten-Toleranztest</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OGTT: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Oraler</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Glukosetoleranztest</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T1D</a:t>
            </a:r>
            <a:r>
              <a:rPr lang="en-US" altLang="de-DE" sz="600">
                <a:solidFill>
                  <a:srgbClr val="404040"/>
                </a:solidFill>
                <a:latin typeface="Verdana"/>
              </a:rPr>
              <a:t>:</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Typ-1-Diabetes.</a:t>
            </a:r>
            <a:endParaRPr kumimoji="0" lang="en-US" altLang="de-DE" sz="600" b="0" i="0" u="none" strike="noStrike" kern="1200" cap="none" spc="0" normalizeH="0" baseline="30000" noProof="0">
              <a:ln>
                <a:noFill/>
              </a:ln>
              <a:solidFill>
                <a:srgbClr val="404040"/>
              </a:solidFill>
              <a:effectLst/>
              <a:uLnTx/>
              <a:uFillTx/>
              <a:latin typeface="Verdana"/>
              <a:ea typeface="+mn-ea"/>
              <a:cs typeface="+mn-cs"/>
            </a:endParaRPr>
          </a:p>
        </p:txBody>
      </p:sp>
      <p:sp>
        <p:nvSpPr>
          <p:cNvPr id="4" name="TextBox 3037">
            <a:extLst>
              <a:ext uri="{FF2B5EF4-FFF2-40B4-BE49-F238E27FC236}">
                <a16:creationId xmlns:a16="http://schemas.microsoft.com/office/drawing/2014/main" id="{6F9912AC-DF56-A576-7E40-F900D233EF12}"/>
              </a:ext>
            </a:extLst>
          </p:cNvPr>
          <p:cNvSpPr txBox="1"/>
          <p:nvPr/>
        </p:nvSpPr>
        <p:spPr>
          <a:xfrm>
            <a:off x="314410" y="4981975"/>
            <a:ext cx="8315240"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 </a:t>
            </a:r>
            <a:r>
              <a:rPr kumimoji="0" lang="de-DE" sz="600" b="0" i="0" u="none" strike="noStrike" kern="1200" cap="none" spc="0" normalizeH="0" baseline="0" noProof="0">
                <a:ln>
                  <a:noFill/>
                </a:ln>
                <a:solidFill>
                  <a:srgbClr val="404040"/>
                </a:solidFill>
                <a:effectLst/>
                <a:uLnTx/>
                <a:uFillTx/>
                <a:latin typeface="Verdana"/>
                <a:ea typeface="+mn-ea"/>
                <a:cs typeface="+mn-cs"/>
              </a:rPr>
              <a:t>Lam A </a:t>
            </a:r>
            <a:r>
              <a:rPr kumimoji="0" lang="de-DE" sz="600" b="0" i="1" u="none" strike="noStrike" kern="1200" cap="none" spc="0" normalizeH="0" baseline="0" noProof="0">
                <a:ln>
                  <a:noFill/>
                </a:ln>
                <a:solidFill>
                  <a:srgbClr val="404040"/>
                </a:solidFill>
                <a:effectLst/>
                <a:uLnTx/>
                <a:uFillTx/>
                <a:latin typeface="Verdana"/>
                <a:ea typeface="+mn-ea"/>
                <a:cs typeface="+mn-cs"/>
              </a:rPr>
              <a:t>et al. </a:t>
            </a:r>
            <a:r>
              <a:rPr kumimoji="0" lang="it-IT" sz="600" b="0" i="1" u="none" strike="noStrike" kern="1200" cap="none" spc="0" normalizeH="0" baseline="0" noProof="0">
                <a:ln>
                  <a:noFill/>
                </a:ln>
                <a:solidFill>
                  <a:srgbClr val="404040"/>
                </a:solidFill>
                <a:effectLst/>
                <a:uLnTx/>
                <a:uFillTx/>
                <a:latin typeface="Verdana"/>
                <a:ea typeface="+mn-ea"/>
                <a:cs typeface="+mn-cs"/>
              </a:rPr>
              <a:t>J </a:t>
            </a:r>
            <a:r>
              <a:rPr kumimoji="0" lang="it-IT" sz="600" b="0" i="1" u="none" strike="noStrike" kern="1200" cap="none" spc="0" normalizeH="0" baseline="0" noProof="0" err="1">
                <a:ln>
                  <a:noFill/>
                </a:ln>
                <a:solidFill>
                  <a:srgbClr val="404040"/>
                </a:solidFill>
                <a:effectLst/>
                <a:uLnTx/>
                <a:uFillTx/>
                <a:latin typeface="Verdana"/>
                <a:ea typeface="+mn-ea"/>
                <a:cs typeface="+mn-cs"/>
              </a:rPr>
              <a:t>Clin</a:t>
            </a:r>
            <a:r>
              <a:rPr kumimoji="0" lang="it-IT" sz="600" b="0" i="1" u="none" strike="noStrike" kern="1200" cap="none" spc="0" normalizeH="0" baseline="0" noProof="0">
                <a:ln>
                  <a:noFill/>
                </a:ln>
                <a:solidFill>
                  <a:srgbClr val="404040"/>
                </a:solidFill>
                <a:effectLst/>
                <a:uLnTx/>
                <a:uFillTx/>
                <a:latin typeface="Verdana"/>
                <a:ea typeface="+mn-ea"/>
                <a:cs typeface="+mn-cs"/>
              </a:rPr>
              <a:t> Invest </a:t>
            </a:r>
            <a:r>
              <a:rPr kumimoji="0" lang="it-IT" sz="600" b="0" i="0" u="none" strike="noStrike" kern="1200" cap="none" spc="0" normalizeH="0" baseline="0" noProof="0">
                <a:ln>
                  <a:noFill/>
                </a:ln>
                <a:solidFill>
                  <a:srgbClr val="404040"/>
                </a:solidFill>
                <a:effectLst/>
                <a:uLnTx/>
                <a:uFillTx/>
                <a:latin typeface="Verdana"/>
                <a:ea typeface="+mn-ea"/>
                <a:cs typeface="+mn-cs"/>
              </a:rPr>
              <a:t>2021; 131: e143683. </a:t>
            </a:r>
            <a:r>
              <a:rPr kumimoji="0" lang="de-DE" sz="600" b="1" i="0" u="none" strike="noStrike" kern="1200" cap="none" spc="0" normalizeH="0" baseline="0" noProof="0">
                <a:ln>
                  <a:noFill/>
                </a:ln>
                <a:solidFill>
                  <a:srgbClr val="404040"/>
                </a:solidFill>
                <a:effectLst/>
                <a:uLnTx/>
                <a:uFillTx/>
                <a:latin typeface="Verdana"/>
                <a:ea typeface="+mn-ea"/>
                <a:cs typeface="+mn-cs"/>
              </a:rPr>
              <a:t>2.</a:t>
            </a:r>
            <a:r>
              <a:rPr kumimoji="0" lang="de-DE" sz="600" b="0" i="0" u="none" strike="noStrike" kern="1200" cap="none" spc="0" normalizeH="0" baseline="0" noProof="0">
                <a:ln>
                  <a:noFill/>
                </a:ln>
                <a:solidFill>
                  <a:srgbClr val="404040"/>
                </a:solidFill>
                <a:effectLst/>
                <a:uLnTx/>
                <a:uFillTx/>
                <a:latin typeface="Verdana"/>
                <a:ea typeface="+mn-ea"/>
                <a:cs typeface="+mn-cs"/>
              </a:rPr>
              <a:t> </a:t>
            </a:r>
            <a:r>
              <a:rPr kumimoji="0" lang="de-DE" sz="600" b="0" i="0" u="none" strike="noStrike" kern="1200" cap="none" spc="0" normalizeH="0" baseline="0" noProof="0" err="1">
                <a:ln>
                  <a:noFill/>
                </a:ln>
                <a:solidFill>
                  <a:srgbClr val="404040"/>
                </a:solidFill>
                <a:effectLst/>
                <a:uLnTx/>
                <a:uFillTx/>
                <a:latin typeface="Verdana"/>
                <a:ea typeface="+mn-ea"/>
                <a:cs typeface="+mn-cs"/>
              </a:rPr>
              <a:t>Gubitosi</a:t>
            </a:r>
            <a:r>
              <a:rPr kumimoji="0" lang="de-DE" sz="600" b="0" i="0" u="none" strike="noStrike" kern="1200" cap="none" spc="0" normalizeH="0" baseline="0" noProof="0">
                <a:ln>
                  <a:noFill/>
                </a:ln>
                <a:solidFill>
                  <a:srgbClr val="404040"/>
                </a:solidFill>
                <a:effectLst/>
                <a:uLnTx/>
                <a:uFillTx/>
                <a:latin typeface="Verdana"/>
                <a:ea typeface="+mn-ea"/>
                <a:cs typeface="+mn-cs"/>
              </a:rPr>
              <a:t>-Klug RA </a:t>
            </a:r>
            <a:r>
              <a:rPr kumimoji="0" lang="de-DE" sz="600" b="0" i="1" u="none" strike="noStrike" kern="1200" cap="none" spc="0" normalizeH="0" baseline="0" noProof="0">
                <a:ln>
                  <a:noFill/>
                </a:ln>
                <a:solidFill>
                  <a:srgbClr val="404040"/>
                </a:solidFill>
                <a:effectLst/>
                <a:uLnTx/>
                <a:uFillTx/>
                <a:latin typeface="Verdana"/>
                <a:ea typeface="+mn-ea"/>
                <a:cs typeface="+mn-cs"/>
              </a:rPr>
              <a:t>et al. </a:t>
            </a:r>
            <a:r>
              <a:rPr kumimoji="0" lang="de-DE" sz="600" b="0" i="1" u="none" strike="noStrike" kern="1200" cap="none" spc="0" normalizeH="0" baseline="0" noProof="0" err="1">
                <a:ln>
                  <a:noFill/>
                </a:ln>
                <a:solidFill>
                  <a:srgbClr val="404040"/>
                </a:solidFill>
                <a:effectLst/>
                <a:uLnTx/>
                <a:uFillTx/>
                <a:latin typeface="Verdana"/>
                <a:ea typeface="+mn-ea"/>
                <a:cs typeface="+mn-cs"/>
              </a:rPr>
              <a:t>Clin</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e-DE" sz="600" b="0" i="1" u="none" strike="noStrike" kern="1200" cap="none" spc="0" normalizeH="0" baseline="0" noProof="0" err="1">
                <a:ln>
                  <a:noFill/>
                </a:ln>
                <a:solidFill>
                  <a:srgbClr val="404040"/>
                </a:solidFill>
                <a:effectLst/>
                <a:uLnTx/>
                <a:uFillTx/>
                <a:latin typeface="Verdana"/>
                <a:ea typeface="+mn-ea"/>
                <a:cs typeface="+mn-cs"/>
              </a:rPr>
              <a:t>Invest</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e-DE" sz="600" b="0" i="0" u="none" strike="noStrike" kern="1200" cap="none" spc="0" normalizeH="0" baseline="0" noProof="0">
                <a:ln>
                  <a:noFill/>
                </a:ln>
                <a:solidFill>
                  <a:srgbClr val="404040"/>
                </a:solidFill>
                <a:effectLst/>
                <a:uLnTx/>
                <a:uFillTx/>
                <a:latin typeface="Verdana"/>
                <a:ea typeface="+mn-ea"/>
                <a:cs typeface="+mn-cs"/>
              </a:rPr>
              <a:t>2021; 131: e143011. </a:t>
            </a:r>
          </a:p>
        </p:txBody>
      </p:sp>
      <p:pic>
        <p:nvPicPr>
          <p:cNvPr id="10" name="Grafik 9" descr="Ein Bild, das Text, Diagramm, Reihe, Screenshot enthält.&#10;&#10;Automatisch generierte Beschreibung">
            <a:extLst>
              <a:ext uri="{FF2B5EF4-FFF2-40B4-BE49-F238E27FC236}">
                <a16:creationId xmlns:a16="http://schemas.microsoft.com/office/drawing/2014/main" id="{5C363642-D1CC-A796-C4A8-849949F845CA}"/>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59211" y="1136017"/>
            <a:ext cx="5185917" cy="3499236"/>
          </a:xfrm>
          <a:prstGeom prst="rect">
            <a:avLst/>
          </a:prstGeom>
        </p:spPr>
      </p:pic>
      <p:sp>
        <p:nvSpPr>
          <p:cNvPr id="33" name="TextBox 32">
            <a:extLst>
              <a:ext uri="{FF2B5EF4-FFF2-40B4-BE49-F238E27FC236}">
                <a16:creationId xmlns:a16="http://schemas.microsoft.com/office/drawing/2014/main" id="{F7DC4ED2-6675-BCF9-9F08-5DEF2CEB9937}"/>
              </a:ext>
            </a:extLst>
          </p:cNvPr>
          <p:cNvSpPr txBox="1"/>
          <p:nvPr/>
        </p:nvSpPr>
        <p:spPr>
          <a:xfrm>
            <a:off x="2320181" y="4325517"/>
            <a:ext cx="1222414" cy="230832"/>
          </a:xfrm>
          <a:prstGeom prst="rect">
            <a:avLst/>
          </a:prstGeom>
          <a:solidFill>
            <a:schemeClr val="bg1"/>
          </a:solid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Diabetesdauer</a:t>
            </a:r>
            <a:endParaRPr kumimoji="0" lang="de-DE" sz="9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8" name="TextBox 7">
            <a:extLst>
              <a:ext uri="{FF2B5EF4-FFF2-40B4-BE49-F238E27FC236}">
                <a16:creationId xmlns:a16="http://schemas.microsoft.com/office/drawing/2014/main" id="{A48779B0-AA26-DB09-59F1-2D1C4FEBC9C9}"/>
              </a:ext>
            </a:extLst>
          </p:cNvPr>
          <p:cNvSpPr txBox="1"/>
          <p:nvPr/>
        </p:nvSpPr>
        <p:spPr>
          <a:xfrm rot="16200000">
            <a:off x="-491015" y="2809405"/>
            <a:ext cx="2013809" cy="230832"/>
          </a:xfrm>
          <a:prstGeom prst="rect">
            <a:avLst/>
          </a:prstGeom>
          <a:solidFill>
            <a:schemeClr val="bg1"/>
          </a:solid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Optimaler Nutzen [%]</a:t>
            </a:r>
          </a:p>
        </p:txBody>
      </p:sp>
      <p:sp>
        <p:nvSpPr>
          <p:cNvPr id="12" name="TextBox 32">
            <a:extLst>
              <a:ext uri="{FF2B5EF4-FFF2-40B4-BE49-F238E27FC236}">
                <a16:creationId xmlns:a16="http://schemas.microsoft.com/office/drawing/2014/main" id="{D77CCACF-9B5C-ABD1-41D5-A10D79B8F739}"/>
              </a:ext>
            </a:extLst>
          </p:cNvPr>
          <p:cNvSpPr txBox="1"/>
          <p:nvPr/>
        </p:nvSpPr>
        <p:spPr>
          <a:xfrm>
            <a:off x="4017818" y="4190731"/>
            <a:ext cx="1052946" cy="123111"/>
          </a:xfrm>
          <a:prstGeom prst="rect">
            <a:avLst/>
          </a:prstGeom>
          <a:solidFill>
            <a:schemeClr val="bg1"/>
          </a:solidFill>
        </p:spPr>
        <p:txBody>
          <a:bodyPr wrap="square" tIns="0" bIns="0"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Langjährig</a:t>
            </a:r>
            <a:endParaRPr kumimoji="0" lang="de-DE" sz="8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13" name="TextBox 32">
            <a:extLst>
              <a:ext uri="{FF2B5EF4-FFF2-40B4-BE49-F238E27FC236}">
                <a16:creationId xmlns:a16="http://schemas.microsoft.com/office/drawing/2014/main" id="{EAB88A33-BA5C-712F-87C8-1FB9D6520DBF}"/>
              </a:ext>
            </a:extLst>
          </p:cNvPr>
          <p:cNvSpPr txBox="1"/>
          <p:nvPr/>
        </p:nvSpPr>
        <p:spPr>
          <a:xfrm>
            <a:off x="2917412" y="4187607"/>
            <a:ext cx="1052946" cy="123111"/>
          </a:xfrm>
          <a:prstGeom prst="rect">
            <a:avLst/>
          </a:prstGeom>
          <a:solidFill>
            <a:schemeClr val="bg1"/>
          </a:solidFill>
        </p:spPr>
        <p:txBody>
          <a:bodyPr wrap="square" tIns="0" bIns="0"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1–5 Jahre</a:t>
            </a:r>
            <a:endParaRPr kumimoji="0" lang="de-DE" sz="8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14" name="TextBox 32">
            <a:extLst>
              <a:ext uri="{FF2B5EF4-FFF2-40B4-BE49-F238E27FC236}">
                <a16:creationId xmlns:a16="http://schemas.microsoft.com/office/drawing/2014/main" id="{9FECF32D-5A4D-0F3F-8FB4-80B405ED8F96}"/>
              </a:ext>
            </a:extLst>
          </p:cNvPr>
          <p:cNvSpPr txBox="1"/>
          <p:nvPr/>
        </p:nvSpPr>
        <p:spPr>
          <a:xfrm>
            <a:off x="1783919" y="4185057"/>
            <a:ext cx="1146028" cy="123111"/>
          </a:xfrm>
          <a:prstGeom prst="rect">
            <a:avLst/>
          </a:prstGeom>
          <a:solidFill>
            <a:schemeClr val="bg1"/>
          </a:solidFill>
        </p:spPr>
        <p:txBody>
          <a:bodyPr wrap="square" tIns="0" bIns="0"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Klinische Diagnose</a:t>
            </a:r>
            <a:endParaRPr kumimoji="0" lang="de-DE" sz="8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16" name="TextBox 32">
            <a:extLst>
              <a:ext uri="{FF2B5EF4-FFF2-40B4-BE49-F238E27FC236}">
                <a16:creationId xmlns:a16="http://schemas.microsoft.com/office/drawing/2014/main" id="{6814974A-9246-E42A-E350-31C9B8DD051E}"/>
              </a:ext>
            </a:extLst>
          </p:cNvPr>
          <p:cNvSpPr txBox="1"/>
          <p:nvPr/>
        </p:nvSpPr>
        <p:spPr>
          <a:xfrm>
            <a:off x="746664" y="4194712"/>
            <a:ext cx="1052946" cy="246221"/>
          </a:xfrm>
          <a:prstGeom prst="rect">
            <a:avLst/>
          </a:prstGeom>
          <a:solidFill>
            <a:schemeClr val="bg1"/>
          </a:solidFill>
        </p:spPr>
        <p:txBody>
          <a:bodyPr wrap="square" tIns="0" bIns="0"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Prädiabetes/</a:t>
            </a:r>
          </a:p>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T1D Stadium 2</a:t>
            </a:r>
            <a:endParaRPr kumimoji="0" lang="de-DE" sz="8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17" name="TextBox 32">
            <a:extLst>
              <a:ext uri="{FF2B5EF4-FFF2-40B4-BE49-F238E27FC236}">
                <a16:creationId xmlns:a16="http://schemas.microsoft.com/office/drawing/2014/main" id="{1CC238DE-423B-081C-13F5-A32994312B7D}"/>
              </a:ext>
            </a:extLst>
          </p:cNvPr>
          <p:cNvSpPr txBox="1"/>
          <p:nvPr/>
        </p:nvSpPr>
        <p:spPr>
          <a:xfrm>
            <a:off x="951571" y="2015481"/>
            <a:ext cx="558252" cy="138499"/>
          </a:xfrm>
          <a:prstGeom prst="rect">
            <a:avLst/>
          </a:prstGeom>
          <a:solidFill>
            <a:srgbClr val="E2F0D9"/>
          </a:solidFill>
        </p:spPr>
        <p:txBody>
          <a:bodyPr wrap="square" lIns="0" tIns="0" rIns="36000" bIns="0"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8E63A8"/>
                </a:solidFill>
                <a:effectLst/>
                <a:uLnTx/>
                <a:uFillTx/>
                <a:latin typeface="Verdana"/>
                <a:ea typeface="+mn-ea"/>
                <a:cs typeface="Arial" panose="020B0604020202020204" pitchFamily="34" charset="0"/>
              </a:rPr>
              <a:t>C-Peptid</a:t>
            </a:r>
            <a:endParaRPr kumimoji="0" lang="de-DE" sz="900" b="0" i="0" u="none" strike="noStrike" kern="1200" cap="none" spc="0" normalizeH="0" baseline="30000" noProof="0">
              <a:ln>
                <a:noFill/>
              </a:ln>
              <a:solidFill>
                <a:srgbClr val="8E63A8"/>
              </a:solidFill>
              <a:effectLst/>
              <a:uLnTx/>
              <a:uFillTx/>
              <a:latin typeface="Verdana"/>
              <a:ea typeface="+mn-ea"/>
              <a:cs typeface="Arial" panose="020B0604020202020204" pitchFamily="34" charset="0"/>
            </a:endParaRPr>
          </a:p>
        </p:txBody>
      </p:sp>
      <p:sp>
        <p:nvSpPr>
          <p:cNvPr id="18" name="TextBox 32">
            <a:extLst>
              <a:ext uri="{FF2B5EF4-FFF2-40B4-BE49-F238E27FC236}">
                <a16:creationId xmlns:a16="http://schemas.microsoft.com/office/drawing/2014/main" id="{9FFB0CEB-7B2E-F4A6-EDC3-210F4981B8A7}"/>
              </a:ext>
            </a:extLst>
          </p:cNvPr>
          <p:cNvSpPr txBox="1"/>
          <p:nvPr/>
        </p:nvSpPr>
        <p:spPr>
          <a:xfrm>
            <a:off x="1407744" y="1778231"/>
            <a:ext cx="925808" cy="138499"/>
          </a:xfrm>
          <a:prstGeom prst="rect">
            <a:avLst/>
          </a:prstGeom>
          <a:gradFill flip="none" rotWithShape="1">
            <a:gsLst>
              <a:gs pos="0">
                <a:srgbClr val="EDF6E7"/>
              </a:gs>
              <a:gs pos="57000">
                <a:srgbClr val="EDF6E7"/>
              </a:gs>
              <a:gs pos="59000">
                <a:srgbClr val="E2F0D9"/>
              </a:gs>
              <a:gs pos="100000">
                <a:srgbClr val="E2F0D9"/>
              </a:gs>
            </a:gsLst>
            <a:lin ang="10800000" scaled="1"/>
            <a:tileRect/>
          </a:gradFill>
        </p:spPr>
        <p:txBody>
          <a:bodyPr wrap="square" lIns="0" tIns="0" rIns="0" bIns="0"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ED2229"/>
                </a:solidFill>
                <a:effectLst/>
                <a:uLnTx/>
                <a:uFillTx/>
                <a:latin typeface="Verdana"/>
                <a:ea typeface="+mn-ea"/>
                <a:cs typeface="Arial" panose="020B0604020202020204" pitchFamily="34" charset="0"/>
              </a:rPr>
              <a:t>Hypoglykämien</a:t>
            </a:r>
            <a:endParaRPr kumimoji="0" lang="de-DE" sz="900" b="0" i="0" u="none" strike="noStrike" kern="1200" cap="none" spc="0" normalizeH="0" baseline="30000" noProof="0">
              <a:ln>
                <a:noFill/>
              </a:ln>
              <a:solidFill>
                <a:srgbClr val="ED2229"/>
              </a:solidFill>
              <a:effectLst/>
              <a:uLnTx/>
              <a:uFillTx/>
              <a:latin typeface="Verdana"/>
              <a:ea typeface="+mn-ea"/>
              <a:cs typeface="Arial" panose="020B0604020202020204" pitchFamily="34" charset="0"/>
            </a:endParaRPr>
          </a:p>
        </p:txBody>
      </p:sp>
      <p:sp>
        <p:nvSpPr>
          <p:cNvPr id="19" name="Bogen 18">
            <a:extLst>
              <a:ext uri="{FF2B5EF4-FFF2-40B4-BE49-F238E27FC236}">
                <a16:creationId xmlns:a16="http://schemas.microsoft.com/office/drawing/2014/main" id="{82A5D811-9391-E708-5E84-A8CA931399C0}"/>
              </a:ext>
            </a:extLst>
          </p:cNvPr>
          <p:cNvSpPr/>
          <p:nvPr/>
        </p:nvSpPr>
        <p:spPr>
          <a:xfrm rot="177797">
            <a:off x="2215200" y="1768055"/>
            <a:ext cx="196671" cy="29751"/>
          </a:xfrm>
          <a:custGeom>
            <a:avLst/>
            <a:gdLst>
              <a:gd name="connsiteX0" fmla="*/ 98946 w 197892"/>
              <a:gd name="connsiteY0" fmla="*/ 0 h 45719"/>
              <a:gd name="connsiteX1" fmla="*/ 197892 w 197892"/>
              <a:gd name="connsiteY1" fmla="*/ 22860 h 45719"/>
              <a:gd name="connsiteX2" fmla="*/ 98946 w 197892"/>
              <a:gd name="connsiteY2" fmla="*/ 22860 h 45719"/>
              <a:gd name="connsiteX3" fmla="*/ 98946 w 197892"/>
              <a:gd name="connsiteY3" fmla="*/ 0 h 45719"/>
              <a:gd name="connsiteX0" fmla="*/ 98946 w 197892"/>
              <a:gd name="connsiteY0" fmla="*/ 0 h 45719"/>
              <a:gd name="connsiteX1" fmla="*/ 197892 w 197892"/>
              <a:gd name="connsiteY1" fmla="*/ 22860 h 45719"/>
              <a:gd name="connsiteX0" fmla="*/ 0 w 113233"/>
              <a:gd name="connsiteY0" fmla="*/ 0 h 22860"/>
              <a:gd name="connsiteX1" fmla="*/ 98946 w 113233"/>
              <a:gd name="connsiteY1" fmla="*/ 22860 h 22860"/>
              <a:gd name="connsiteX2" fmla="*/ 0 w 113233"/>
              <a:gd name="connsiteY2" fmla="*/ 22860 h 22860"/>
              <a:gd name="connsiteX3" fmla="*/ 0 w 113233"/>
              <a:gd name="connsiteY3" fmla="*/ 0 h 22860"/>
              <a:gd name="connsiteX0" fmla="*/ 0 w 113233"/>
              <a:gd name="connsiteY0" fmla="*/ 0 h 22860"/>
              <a:gd name="connsiteX1" fmla="*/ 113233 w 113233"/>
              <a:gd name="connsiteY1" fmla="*/ 20479 h 22860"/>
              <a:gd name="connsiteX0" fmla="*/ 57150 w 170383"/>
              <a:gd name="connsiteY0" fmla="*/ 0 h 22860"/>
              <a:gd name="connsiteX1" fmla="*/ 156096 w 170383"/>
              <a:gd name="connsiteY1" fmla="*/ 22860 h 22860"/>
              <a:gd name="connsiteX2" fmla="*/ 57150 w 170383"/>
              <a:gd name="connsiteY2" fmla="*/ 22860 h 22860"/>
              <a:gd name="connsiteX3" fmla="*/ 57150 w 170383"/>
              <a:gd name="connsiteY3" fmla="*/ 0 h 22860"/>
              <a:gd name="connsiteX0" fmla="*/ 0 w 170383"/>
              <a:gd name="connsiteY0" fmla="*/ 0 h 22860"/>
              <a:gd name="connsiteX1" fmla="*/ 170383 w 170383"/>
              <a:gd name="connsiteY1" fmla="*/ 20479 h 22860"/>
              <a:gd name="connsiteX0" fmla="*/ 64294 w 177527"/>
              <a:gd name="connsiteY0" fmla="*/ 2381 h 25241"/>
              <a:gd name="connsiteX1" fmla="*/ 163240 w 177527"/>
              <a:gd name="connsiteY1" fmla="*/ 25241 h 25241"/>
              <a:gd name="connsiteX2" fmla="*/ 64294 w 177527"/>
              <a:gd name="connsiteY2" fmla="*/ 25241 h 25241"/>
              <a:gd name="connsiteX3" fmla="*/ 64294 w 177527"/>
              <a:gd name="connsiteY3" fmla="*/ 2381 h 25241"/>
              <a:gd name="connsiteX0" fmla="*/ 0 w 177527"/>
              <a:gd name="connsiteY0" fmla="*/ 0 h 25241"/>
              <a:gd name="connsiteX1" fmla="*/ 177527 w 177527"/>
              <a:gd name="connsiteY1" fmla="*/ 22860 h 25241"/>
              <a:gd name="connsiteX0" fmla="*/ 61913 w 175146"/>
              <a:gd name="connsiteY0" fmla="*/ 2381 h 25241"/>
              <a:gd name="connsiteX1" fmla="*/ 160859 w 175146"/>
              <a:gd name="connsiteY1" fmla="*/ 25241 h 25241"/>
              <a:gd name="connsiteX2" fmla="*/ 61913 w 175146"/>
              <a:gd name="connsiteY2" fmla="*/ 25241 h 25241"/>
              <a:gd name="connsiteX3" fmla="*/ 61913 w 175146"/>
              <a:gd name="connsiteY3" fmla="*/ 2381 h 25241"/>
              <a:gd name="connsiteX0" fmla="*/ 0 w 175146"/>
              <a:gd name="connsiteY0" fmla="*/ 0 h 25241"/>
              <a:gd name="connsiteX1" fmla="*/ 175146 w 175146"/>
              <a:gd name="connsiteY1" fmla="*/ 22860 h 25241"/>
              <a:gd name="connsiteX0" fmla="*/ 61913 w 175146"/>
              <a:gd name="connsiteY0" fmla="*/ 2381 h 25241"/>
              <a:gd name="connsiteX1" fmla="*/ 160859 w 175146"/>
              <a:gd name="connsiteY1" fmla="*/ 25241 h 25241"/>
              <a:gd name="connsiteX2" fmla="*/ 61913 w 175146"/>
              <a:gd name="connsiteY2" fmla="*/ 25241 h 25241"/>
              <a:gd name="connsiteX3" fmla="*/ 61913 w 175146"/>
              <a:gd name="connsiteY3" fmla="*/ 2381 h 25241"/>
              <a:gd name="connsiteX0" fmla="*/ 0 w 175146"/>
              <a:gd name="connsiteY0" fmla="*/ 0 h 25241"/>
              <a:gd name="connsiteX1" fmla="*/ 175146 w 175146"/>
              <a:gd name="connsiteY1" fmla="*/ 20478 h 25241"/>
              <a:gd name="connsiteX0" fmla="*/ 61913 w 179656"/>
              <a:gd name="connsiteY0" fmla="*/ 2381 h 25241"/>
              <a:gd name="connsiteX1" fmla="*/ 160859 w 179656"/>
              <a:gd name="connsiteY1" fmla="*/ 25241 h 25241"/>
              <a:gd name="connsiteX2" fmla="*/ 61913 w 179656"/>
              <a:gd name="connsiteY2" fmla="*/ 25241 h 25241"/>
              <a:gd name="connsiteX3" fmla="*/ 61913 w 179656"/>
              <a:gd name="connsiteY3" fmla="*/ 2381 h 25241"/>
              <a:gd name="connsiteX0" fmla="*/ 0 w 179656"/>
              <a:gd name="connsiteY0" fmla="*/ 0 h 25241"/>
              <a:gd name="connsiteX1" fmla="*/ 179656 w 179656"/>
              <a:gd name="connsiteY1" fmla="*/ 15479 h 25241"/>
              <a:gd name="connsiteX0" fmla="*/ 66915 w 184658"/>
              <a:gd name="connsiteY0" fmla="*/ 6891 h 29751"/>
              <a:gd name="connsiteX1" fmla="*/ 165861 w 184658"/>
              <a:gd name="connsiteY1" fmla="*/ 29751 h 29751"/>
              <a:gd name="connsiteX2" fmla="*/ 66915 w 184658"/>
              <a:gd name="connsiteY2" fmla="*/ 29751 h 29751"/>
              <a:gd name="connsiteX3" fmla="*/ 66915 w 184658"/>
              <a:gd name="connsiteY3" fmla="*/ 6891 h 29751"/>
              <a:gd name="connsiteX0" fmla="*/ 0 w 184658"/>
              <a:gd name="connsiteY0" fmla="*/ 0 h 29751"/>
              <a:gd name="connsiteX1" fmla="*/ 184658 w 184658"/>
              <a:gd name="connsiteY1" fmla="*/ 19989 h 29751"/>
              <a:gd name="connsiteX0" fmla="*/ 66915 w 196671"/>
              <a:gd name="connsiteY0" fmla="*/ 6891 h 29751"/>
              <a:gd name="connsiteX1" fmla="*/ 165861 w 196671"/>
              <a:gd name="connsiteY1" fmla="*/ 29751 h 29751"/>
              <a:gd name="connsiteX2" fmla="*/ 66915 w 196671"/>
              <a:gd name="connsiteY2" fmla="*/ 29751 h 29751"/>
              <a:gd name="connsiteX3" fmla="*/ 66915 w 196671"/>
              <a:gd name="connsiteY3" fmla="*/ 6891 h 29751"/>
              <a:gd name="connsiteX0" fmla="*/ 0 w 196671"/>
              <a:gd name="connsiteY0" fmla="*/ 0 h 29751"/>
              <a:gd name="connsiteX1" fmla="*/ 196671 w 196671"/>
              <a:gd name="connsiteY1" fmla="*/ 21751 h 29751"/>
            </a:gdLst>
            <a:ahLst/>
            <a:cxnLst>
              <a:cxn ang="0">
                <a:pos x="connsiteX0" y="connsiteY0"/>
              </a:cxn>
              <a:cxn ang="0">
                <a:pos x="connsiteX1" y="connsiteY1"/>
              </a:cxn>
            </a:cxnLst>
            <a:rect l="l" t="t" r="r" b="b"/>
            <a:pathLst>
              <a:path w="196671" h="29751" stroke="0" extrusionOk="0">
                <a:moveTo>
                  <a:pt x="66915" y="6891"/>
                </a:moveTo>
                <a:cubicBezTo>
                  <a:pt x="121561" y="6891"/>
                  <a:pt x="165861" y="17126"/>
                  <a:pt x="165861" y="29751"/>
                </a:cubicBezTo>
                <a:lnTo>
                  <a:pt x="66915" y="29751"/>
                </a:lnTo>
                <a:lnTo>
                  <a:pt x="66915" y="6891"/>
                </a:lnTo>
                <a:close/>
              </a:path>
              <a:path w="196671" h="29751" fill="none">
                <a:moveTo>
                  <a:pt x="0" y="0"/>
                </a:moveTo>
                <a:cubicBezTo>
                  <a:pt x="54646" y="0"/>
                  <a:pt x="196671" y="9126"/>
                  <a:pt x="196671" y="21751"/>
                </a:cubicBezTo>
              </a:path>
            </a:pathLst>
          </a:custGeom>
          <a:ln w="12700">
            <a:solidFill>
              <a:srgbClr val="FF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black"/>
              </a:solidFill>
              <a:effectLst/>
              <a:uLnTx/>
              <a:uFillTx/>
              <a:latin typeface="Verdana"/>
              <a:ea typeface="+mn-ea"/>
              <a:cs typeface="+mn-cs"/>
            </a:endParaRPr>
          </a:p>
        </p:txBody>
      </p:sp>
      <p:sp>
        <p:nvSpPr>
          <p:cNvPr id="20" name="TextBox 7">
            <a:extLst>
              <a:ext uri="{FF2B5EF4-FFF2-40B4-BE49-F238E27FC236}">
                <a16:creationId xmlns:a16="http://schemas.microsoft.com/office/drawing/2014/main" id="{341362EC-454D-F9B3-026B-7D482F5ABB04}"/>
              </a:ext>
            </a:extLst>
          </p:cNvPr>
          <p:cNvSpPr txBox="1"/>
          <p:nvPr/>
        </p:nvSpPr>
        <p:spPr>
          <a:xfrm rot="5400000">
            <a:off x="4755631" y="2809405"/>
            <a:ext cx="1268570" cy="230832"/>
          </a:xfrm>
          <a:prstGeom prst="rect">
            <a:avLst/>
          </a:prstGeom>
          <a:solidFill>
            <a:schemeClr val="bg1"/>
          </a:solid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C-Peptid [nmol/l]</a:t>
            </a:r>
          </a:p>
        </p:txBody>
      </p:sp>
      <p:sp>
        <p:nvSpPr>
          <p:cNvPr id="21" name="Rechteck 20">
            <a:extLst>
              <a:ext uri="{FF2B5EF4-FFF2-40B4-BE49-F238E27FC236}">
                <a16:creationId xmlns:a16="http://schemas.microsoft.com/office/drawing/2014/main" id="{E9E22D1A-BC36-AE36-814B-8296AA1854D8}"/>
              </a:ext>
            </a:extLst>
          </p:cNvPr>
          <p:cNvSpPr/>
          <p:nvPr/>
        </p:nvSpPr>
        <p:spPr>
          <a:xfrm>
            <a:off x="359212" y="1136017"/>
            <a:ext cx="5185916" cy="3477014"/>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28164471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86E157-BAA2-C2F6-74F7-AD52362D2A42}"/>
            </a:ext>
          </a:extLst>
        </p:cNvPr>
        <p:cNvGrpSpPr/>
        <p:nvPr/>
      </p:nvGrpSpPr>
      <p:grpSpPr>
        <a:xfrm>
          <a:off x="0" y="0"/>
          <a:ext cx="0" cy="0"/>
          <a:chOff x="0" y="0"/>
          <a:chExt cx="0" cy="0"/>
        </a:xfrm>
      </p:grpSpPr>
      <p:sp>
        <p:nvSpPr>
          <p:cNvPr id="4" name="Textplatzhalter 9">
            <a:extLst>
              <a:ext uri="{FF2B5EF4-FFF2-40B4-BE49-F238E27FC236}">
                <a16:creationId xmlns:a16="http://schemas.microsoft.com/office/drawing/2014/main" id="{AEFADD48-B510-E3A7-E1FF-62FA9051BCE6}"/>
              </a:ext>
            </a:extLst>
          </p:cNvPr>
          <p:cNvSpPr txBox="1">
            <a:spLocks/>
          </p:cNvSpPr>
          <p:nvPr/>
        </p:nvSpPr>
        <p:spPr>
          <a:xfrm>
            <a:off x="314409" y="11375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Potenzielle Gründe für persistierende Betazellen bei T1D</a:t>
            </a:r>
            <a:r>
              <a:rPr lang="de-DE" sz="2000" b="1" baseline="30000">
                <a:solidFill>
                  <a:srgbClr val="7030A0"/>
                </a:solidFill>
                <a:latin typeface="+mj-lt"/>
              </a:rPr>
              <a:t>1</a:t>
            </a:r>
          </a:p>
        </p:txBody>
      </p:sp>
      <p:sp>
        <p:nvSpPr>
          <p:cNvPr id="8" name="TextBox 3037">
            <a:extLst>
              <a:ext uri="{FF2B5EF4-FFF2-40B4-BE49-F238E27FC236}">
                <a16:creationId xmlns:a16="http://schemas.microsoft.com/office/drawing/2014/main" id="{41570005-18C6-42FD-55AC-F25D4905652E}"/>
              </a:ext>
            </a:extLst>
          </p:cNvPr>
          <p:cNvSpPr txBox="1"/>
          <p:nvPr/>
        </p:nvSpPr>
        <p:spPr>
          <a:xfrm>
            <a:off x="314409" y="4851639"/>
            <a:ext cx="8746463" cy="276999"/>
          </a:xfrm>
          <a:prstGeom prst="rect">
            <a:avLst/>
          </a:prstGeom>
          <a:noFill/>
        </p:spPr>
        <p:txBody>
          <a:bodyPr wrap="square" rtlCol="0" anchor="b">
            <a:spAutoFit/>
          </a:bodyPr>
          <a:lstStyle/>
          <a:p>
            <a:pPr defTabSz="685766">
              <a:buClr>
                <a:srgbClr val="2F4B95"/>
              </a:buClr>
              <a:defRPr/>
            </a:pPr>
            <a:r>
              <a:rPr lang="de" sz="600">
                <a:solidFill>
                  <a:srgbClr val="404040"/>
                </a:solidFill>
                <a:ea typeface="Arial"/>
                <a:cs typeface="Arial"/>
              </a:rPr>
              <a:t>Abbildung modifiziert nach Oram RA 2019</a:t>
            </a:r>
            <a:r>
              <a:rPr lang="de" sz="600" baseline="30000">
                <a:solidFill>
                  <a:srgbClr val="404040"/>
                </a:solidFill>
                <a:ea typeface="Arial"/>
                <a:cs typeface="Arial"/>
              </a:rPr>
              <a:t>1</a:t>
            </a:r>
            <a:r>
              <a:rPr lang="de" sz="600">
                <a:solidFill>
                  <a:srgbClr val="404040"/>
                </a:solidFill>
                <a:ea typeface="Arial"/>
                <a:cs typeface="Arial"/>
              </a:rPr>
              <a:t>. C-Peptid: Connecting peptide, Verbindungspeptid; T1D: Typ-1-Diabetes.</a:t>
            </a:r>
          </a:p>
          <a:p>
            <a:pPr defTabSz="685766">
              <a:buClr>
                <a:srgbClr val="2F4B95"/>
              </a:buClr>
              <a:defRPr/>
            </a:pPr>
            <a:r>
              <a:rPr lang="de" sz="600" b="1">
                <a:solidFill>
                  <a:srgbClr val="404040"/>
                </a:solidFill>
                <a:ea typeface="Arial"/>
                <a:cs typeface="Arial"/>
              </a:rPr>
              <a:t>1. </a:t>
            </a:r>
            <a:r>
              <a:rPr lang="de-DE" sz="600" err="1">
                <a:solidFill>
                  <a:srgbClr val="404040"/>
                </a:solidFill>
                <a:ea typeface="Arial"/>
                <a:cs typeface="Arial"/>
              </a:rPr>
              <a:t>Oram</a:t>
            </a:r>
            <a:r>
              <a:rPr lang="de-DE" sz="600">
                <a:solidFill>
                  <a:srgbClr val="404040"/>
                </a:solidFill>
                <a:ea typeface="Arial"/>
                <a:cs typeface="Arial"/>
              </a:rPr>
              <a:t> RA </a:t>
            </a:r>
            <a:r>
              <a:rPr lang="de-DE" sz="600" i="1">
                <a:solidFill>
                  <a:srgbClr val="404040"/>
                </a:solidFill>
                <a:ea typeface="Arial"/>
                <a:cs typeface="Arial"/>
              </a:rPr>
              <a:t>et al. </a:t>
            </a:r>
            <a:r>
              <a:rPr lang="de-DE" sz="600" i="1" err="1">
                <a:solidFill>
                  <a:srgbClr val="404040"/>
                </a:solidFill>
                <a:ea typeface="Arial"/>
                <a:cs typeface="Arial"/>
              </a:rPr>
              <a:t>Diabetologia</a:t>
            </a:r>
            <a:r>
              <a:rPr lang="de-DE" sz="600" i="1">
                <a:solidFill>
                  <a:srgbClr val="404040"/>
                </a:solidFill>
                <a:ea typeface="Arial"/>
                <a:cs typeface="Arial"/>
              </a:rPr>
              <a:t> </a:t>
            </a:r>
            <a:r>
              <a:rPr lang="de-DE" sz="600">
                <a:solidFill>
                  <a:srgbClr val="404040"/>
                </a:solidFill>
                <a:ea typeface="Arial"/>
                <a:cs typeface="Arial"/>
              </a:rPr>
              <a:t>2019; 62: 567–77</a:t>
            </a:r>
            <a:r>
              <a:rPr kumimoji="0" lang="de" sz="600" b="0" i="0" u="none" strike="noStrike" kern="1200" cap="none" spc="0" normalizeH="0" baseline="0" noProof="0">
                <a:ln>
                  <a:noFill/>
                </a:ln>
                <a:solidFill>
                  <a:srgbClr val="404040"/>
                </a:solidFill>
                <a:effectLst/>
                <a:uLnTx/>
                <a:uFillTx/>
                <a:ea typeface="Arial"/>
                <a:cs typeface="Arial"/>
              </a:rPr>
              <a:t>.</a:t>
            </a:r>
            <a:r>
              <a:rPr lang="de-DE" sz="600">
                <a:solidFill>
                  <a:srgbClr val="404040"/>
                </a:solidFill>
                <a:ea typeface="Arial"/>
                <a:cs typeface="Arial"/>
              </a:rPr>
              <a:t> </a:t>
            </a:r>
            <a:endParaRPr lang="en-US" sz="600">
              <a:solidFill>
                <a:srgbClr val="404040"/>
              </a:solidFill>
            </a:endParaRPr>
          </a:p>
        </p:txBody>
      </p:sp>
      <p:sp>
        <p:nvSpPr>
          <p:cNvPr id="11" name="Rechteck: abgerundete Ecken 10">
            <a:extLst>
              <a:ext uri="{FF2B5EF4-FFF2-40B4-BE49-F238E27FC236}">
                <a16:creationId xmlns:a16="http://schemas.microsoft.com/office/drawing/2014/main" id="{102A7AB6-81E6-813D-E472-D32EAF143798}"/>
              </a:ext>
            </a:extLst>
          </p:cNvPr>
          <p:cNvSpPr/>
          <p:nvPr/>
        </p:nvSpPr>
        <p:spPr>
          <a:xfrm>
            <a:off x="534671" y="3514147"/>
            <a:ext cx="8043157" cy="1296281"/>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e-DE" sz="1100"/>
              <a:t>Histologische und In-vivo-Analysen (z. B. Untersuchungen von C-Peptid, Insulin und Proinsulin im Serum) haben Hinweise auf das Fortbestehen insulinproduzierender Betazellen bei langjährigem T1D geliefert. Mögliche Erklärungen für dieses Phänomen sind: </a:t>
            </a:r>
          </a:p>
          <a:p>
            <a:pPr marL="269875" indent="-269875">
              <a:buAutoNum type="arabicParenBoth"/>
            </a:pPr>
            <a:r>
              <a:rPr lang="de-DE" sz="1100"/>
              <a:t>neues Wachstum von Betazellen durch Neogenese, Transdifferenzierung und Zellregeneration/Zellumsatz;</a:t>
            </a:r>
          </a:p>
          <a:p>
            <a:pPr marL="269875" indent="-269875">
              <a:buAutoNum type="arabicParenBoth"/>
            </a:pPr>
            <a:r>
              <a:rPr lang="de-DE" sz="1100"/>
              <a:t>Schwankungen in der Intensität der Autoimmunreaktion, z. B. kann eine Regulierung der Immun-reaktionen oder eine abnehmende Immunreaktion die Zerstörung von Betazellen verringern; und </a:t>
            </a:r>
          </a:p>
          <a:p>
            <a:pPr marL="269875" indent="-269875">
              <a:buAutoNum type="arabicParenBoth"/>
            </a:pPr>
            <a:r>
              <a:rPr lang="de-DE" sz="1100"/>
              <a:t>die Heterogenität der Betazellen kann zum Schutz der Betazellen führen.</a:t>
            </a:r>
          </a:p>
        </p:txBody>
      </p:sp>
      <p:grpSp>
        <p:nvGrpSpPr>
          <p:cNvPr id="30" name="Gruppieren 29">
            <a:extLst>
              <a:ext uri="{FF2B5EF4-FFF2-40B4-BE49-F238E27FC236}">
                <a16:creationId xmlns:a16="http://schemas.microsoft.com/office/drawing/2014/main" id="{1CE9A122-7220-BDF3-79FD-1764A0431580}"/>
              </a:ext>
            </a:extLst>
          </p:cNvPr>
          <p:cNvGrpSpPr/>
          <p:nvPr/>
        </p:nvGrpSpPr>
        <p:grpSpPr>
          <a:xfrm>
            <a:off x="1617020" y="710222"/>
            <a:ext cx="5887289" cy="2689232"/>
            <a:chOff x="1617020" y="710222"/>
            <a:chExt cx="5887289" cy="2689232"/>
          </a:xfrm>
        </p:grpSpPr>
        <p:pic>
          <p:nvPicPr>
            <p:cNvPr id="3" name="Grafik 2" descr="Ein Bild, das Text, Screenshot enthält.&#10;&#10;KI-generierte Inhalte können fehlerhaft sein.">
              <a:extLst>
                <a:ext uri="{FF2B5EF4-FFF2-40B4-BE49-F238E27FC236}">
                  <a16:creationId xmlns:a16="http://schemas.microsoft.com/office/drawing/2014/main" id="{5CCBC23B-F9B4-6675-F9D0-C56E56F15F4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39691" y="710222"/>
              <a:ext cx="5864618" cy="2689232"/>
            </a:xfrm>
            <a:prstGeom prst="rect">
              <a:avLst/>
            </a:prstGeom>
          </p:spPr>
        </p:pic>
        <p:sp>
          <p:nvSpPr>
            <p:cNvPr id="26" name="Rechteck: abgerundete Ecken 25">
              <a:extLst>
                <a:ext uri="{FF2B5EF4-FFF2-40B4-BE49-F238E27FC236}">
                  <a16:creationId xmlns:a16="http://schemas.microsoft.com/office/drawing/2014/main" id="{E90ED895-E764-141F-78E3-0174B0071DC1}"/>
                </a:ext>
              </a:extLst>
            </p:cNvPr>
            <p:cNvSpPr/>
            <p:nvPr/>
          </p:nvSpPr>
          <p:spPr>
            <a:xfrm>
              <a:off x="2449367" y="2390522"/>
              <a:ext cx="1011749" cy="810468"/>
            </a:xfrm>
            <a:prstGeom prst="roundRect">
              <a:avLst>
                <a:gd name="adj" fmla="val 7483"/>
              </a:avLst>
            </a:prstGeom>
            <a:solidFill>
              <a:srgbClr val="E5E7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5" name="Rechteck: abgerundete Ecken 24">
              <a:extLst>
                <a:ext uri="{FF2B5EF4-FFF2-40B4-BE49-F238E27FC236}">
                  <a16:creationId xmlns:a16="http://schemas.microsoft.com/office/drawing/2014/main" id="{91804374-90D8-4C15-0645-32B14E3CC0A7}"/>
                </a:ext>
              </a:extLst>
            </p:cNvPr>
            <p:cNvSpPr/>
            <p:nvPr/>
          </p:nvSpPr>
          <p:spPr>
            <a:xfrm>
              <a:off x="2362317" y="1163770"/>
              <a:ext cx="524465" cy="315592"/>
            </a:xfrm>
            <a:prstGeom prst="roundRect">
              <a:avLst/>
            </a:prstGeom>
            <a:solidFill>
              <a:srgbClr val="E5E7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 name="Rechteck 23">
              <a:extLst>
                <a:ext uri="{FF2B5EF4-FFF2-40B4-BE49-F238E27FC236}">
                  <a16:creationId xmlns:a16="http://schemas.microsoft.com/office/drawing/2014/main" id="{882E4BC8-CA6F-80E0-91DC-7467AD480F22}"/>
                </a:ext>
              </a:extLst>
            </p:cNvPr>
            <p:cNvSpPr/>
            <p:nvPr/>
          </p:nvSpPr>
          <p:spPr>
            <a:xfrm>
              <a:off x="1703229" y="3058453"/>
              <a:ext cx="746137" cy="243609"/>
            </a:xfrm>
            <a:prstGeom prst="rect">
              <a:avLst/>
            </a:prstGeom>
            <a:solidFill>
              <a:srgbClr val="E5E7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 name="Textfeld 11">
              <a:extLst>
                <a:ext uri="{FF2B5EF4-FFF2-40B4-BE49-F238E27FC236}">
                  <a16:creationId xmlns:a16="http://schemas.microsoft.com/office/drawing/2014/main" id="{E2B00C66-ECCD-9202-B93C-2E653391D006}"/>
                </a:ext>
              </a:extLst>
            </p:cNvPr>
            <p:cNvSpPr txBox="1"/>
            <p:nvPr/>
          </p:nvSpPr>
          <p:spPr>
            <a:xfrm>
              <a:off x="1935272" y="786878"/>
              <a:ext cx="1359074" cy="307777"/>
            </a:xfrm>
            <a:prstGeom prst="rect">
              <a:avLst/>
            </a:prstGeom>
            <a:solidFill>
              <a:srgbClr val="E5E7F3"/>
            </a:solidFill>
          </p:spPr>
          <p:txBody>
            <a:bodyPr wrap="square" tIns="0" bIns="0" rtlCol="0">
              <a:spAutoFit/>
            </a:bodyPr>
            <a:lstStyle/>
            <a:p>
              <a:pPr algn="ctr"/>
              <a:r>
                <a:rPr lang="de-DE" sz="1000"/>
                <a:t>1. Bildung neuer Betazellen?</a:t>
              </a:r>
            </a:p>
          </p:txBody>
        </p:sp>
        <p:sp>
          <p:nvSpPr>
            <p:cNvPr id="13" name="Textfeld 12">
              <a:extLst>
                <a:ext uri="{FF2B5EF4-FFF2-40B4-BE49-F238E27FC236}">
                  <a16:creationId xmlns:a16="http://schemas.microsoft.com/office/drawing/2014/main" id="{D950B94C-8475-26DC-1835-FDF45742DD21}"/>
                </a:ext>
              </a:extLst>
            </p:cNvPr>
            <p:cNvSpPr txBox="1"/>
            <p:nvPr/>
          </p:nvSpPr>
          <p:spPr>
            <a:xfrm>
              <a:off x="3748284" y="801991"/>
              <a:ext cx="1647432" cy="307777"/>
            </a:xfrm>
            <a:prstGeom prst="rect">
              <a:avLst/>
            </a:prstGeom>
            <a:solidFill>
              <a:srgbClr val="EAEFE9"/>
            </a:solidFill>
          </p:spPr>
          <p:txBody>
            <a:bodyPr wrap="square" tIns="0" bIns="0" rtlCol="0">
              <a:spAutoFit/>
            </a:bodyPr>
            <a:lstStyle/>
            <a:p>
              <a:pPr algn="ctr"/>
              <a:r>
                <a:rPr lang="de-DE" sz="1000"/>
                <a:t>2. Veränderte/variable Autoimmunität?</a:t>
              </a:r>
            </a:p>
          </p:txBody>
        </p:sp>
        <p:sp>
          <p:nvSpPr>
            <p:cNvPr id="14" name="Textfeld 13">
              <a:extLst>
                <a:ext uri="{FF2B5EF4-FFF2-40B4-BE49-F238E27FC236}">
                  <a16:creationId xmlns:a16="http://schemas.microsoft.com/office/drawing/2014/main" id="{464FC1A1-7D42-43C2-4E64-85372053CD6D}"/>
                </a:ext>
              </a:extLst>
            </p:cNvPr>
            <p:cNvSpPr txBox="1"/>
            <p:nvPr/>
          </p:nvSpPr>
          <p:spPr>
            <a:xfrm>
              <a:off x="5684146" y="794434"/>
              <a:ext cx="1782378" cy="307777"/>
            </a:xfrm>
            <a:prstGeom prst="rect">
              <a:avLst/>
            </a:prstGeom>
            <a:solidFill>
              <a:srgbClr val="F5E9E9"/>
            </a:solidFill>
          </p:spPr>
          <p:txBody>
            <a:bodyPr wrap="square" tIns="0" bIns="0" rtlCol="0">
              <a:spAutoFit/>
            </a:bodyPr>
            <a:lstStyle/>
            <a:p>
              <a:pPr algn="ctr"/>
              <a:r>
                <a:rPr lang="de-DE" sz="1000"/>
                <a:t>3. Überleben eines </a:t>
              </a:r>
              <a:r>
                <a:rPr lang="de-DE" sz="1000" err="1"/>
                <a:t>Subsets</a:t>
              </a:r>
              <a:r>
                <a:rPr lang="de-DE" sz="1000"/>
                <a:t> von Betazellen?</a:t>
              </a:r>
            </a:p>
          </p:txBody>
        </p:sp>
        <p:sp>
          <p:nvSpPr>
            <p:cNvPr id="15" name="Textfeld 14">
              <a:extLst>
                <a:ext uri="{FF2B5EF4-FFF2-40B4-BE49-F238E27FC236}">
                  <a16:creationId xmlns:a16="http://schemas.microsoft.com/office/drawing/2014/main" id="{0BCE4952-A786-1363-E2E9-9D35E4A5A129}"/>
                </a:ext>
              </a:extLst>
            </p:cNvPr>
            <p:cNvSpPr txBox="1"/>
            <p:nvPr/>
          </p:nvSpPr>
          <p:spPr>
            <a:xfrm>
              <a:off x="2282975" y="1185470"/>
              <a:ext cx="884092" cy="323165"/>
            </a:xfrm>
            <a:prstGeom prst="rect">
              <a:avLst/>
            </a:prstGeom>
            <a:noFill/>
          </p:spPr>
          <p:txBody>
            <a:bodyPr wrap="square" tIns="0" bIns="0" rtlCol="0">
              <a:spAutoFit/>
            </a:bodyPr>
            <a:lstStyle/>
            <a:p>
              <a:r>
                <a:rPr lang="de-DE" sz="700"/>
                <a:t>Replikation aus vorhandenen Betazellen</a:t>
              </a:r>
            </a:p>
          </p:txBody>
        </p:sp>
        <p:sp>
          <p:nvSpPr>
            <p:cNvPr id="16" name="Textfeld 15">
              <a:extLst>
                <a:ext uri="{FF2B5EF4-FFF2-40B4-BE49-F238E27FC236}">
                  <a16:creationId xmlns:a16="http://schemas.microsoft.com/office/drawing/2014/main" id="{0C3DBF32-E4B5-DE7C-96EE-178734460B8C}"/>
                </a:ext>
              </a:extLst>
            </p:cNvPr>
            <p:cNvSpPr txBox="1"/>
            <p:nvPr/>
          </p:nvSpPr>
          <p:spPr>
            <a:xfrm>
              <a:off x="2374244" y="2390522"/>
              <a:ext cx="1200229" cy="538609"/>
            </a:xfrm>
            <a:prstGeom prst="rect">
              <a:avLst/>
            </a:prstGeom>
            <a:noFill/>
          </p:spPr>
          <p:txBody>
            <a:bodyPr wrap="square" tIns="0" bIns="0" rtlCol="0">
              <a:spAutoFit/>
            </a:bodyPr>
            <a:lstStyle/>
            <a:p>
              <a:r>
                <a:rPr lang="de-DE" sz="700"/>
                <a:t>Transdifferenzierung  aus duktalen/</a:t>
              </a:r>
              <a:r>
                <a:rPr lang="de-DE" sz="700" err="1"/>
                <a:t>azinären</a:t>
              </a:r>
              <a:r>
                <a:rPr lang="de-DE" sz="700"/>
                <a:t> Zellen oder aus anderen endokrinen Zelltypen der Inseln</a:t>
              </a:r>
            </a:p>
          </p:txBody>
        </p:sp>
        <p:sp>
          <p:nvSpPr>
            <p:cNvPr id="19" name="Textfeld 18">
              <a:extLst>
                <a:ext uri="{FF2B5EF4-FFF2-40B4-BE49-F238E27FC236}">
                  <a16:creationId xmlns:a16="http://schemas.microsoft.com/office/drawing/2014/main" id="{DEA05BA2-5ED4-E3DD-E8A1-72591C9543EA}"/>
                </a:ext>
              </a:extLst>
            </p:cNvPr>
            <p:cNvSpPr txBox="1"/>
            <p:nvPr/>
          </p:nvSpPr>
          <p:spPr>
            <a:xfrm>
              <a:off x="1617020" y="3044410"/>
              <a:ext cx="884092" cy="215444"/>
            </a:xfrm>
            <a:prstGeom prst="rect">
              <a:avLst/>
            </a:prstGeom>
            <a:noFill/>
          </p:spPr>
          <p:txBody>
            <a:bodyPr wrap="square" tIns="0" bIns="0" rtlCol="0">
              <a:spAutoFit/>
            </a:bodyPr>
            <a:lstStyle/>
            <a:p>
              <a:r>
                <a:rPr lang="de-DE" sz="700"/>
                <a:t>Neogenese aus Vorläuferzellen</a:t>
              </a:r>
            </a:p>
          </p:txBody>
        </p:sp>
        <p:sp>
          <p:nvSpPr>
            <p:cNvPr id="22" name="Textfeld 21">
              <a:extLst>
                <a:ext uri="{FF2B5EF4-FFF2-40B4-BE49-F238E27FC236}">
                  <a16:creationId xmlns:a16="http://schemas.microsoft.com/office/drawing/2014/main" id="{4A64DA25-0397-B552-93B7-0E958C9BAB5C}"/>
                </a:ext>
              </a:extLst>
            </p:cNvPr>
            <p:cNvSpPr txBox="1"/>
            <p:nvPr/>
          </p:nvSpPr>
          <p:spPr>
            <a:xfrm>
              <a:off x="3681539" y="2549328"/>
              <a:ext cx="1789747" cy="769441"/>
            </a:xfrm>
            <a:prstGeom prst="rect">
              <a:avLst/>
            </a:prstGeom>
            <a:solidFill>
              <a:srgbClr val="EAEFE9"/>
            </a:solidFill>
          </p:spPr>
          <p:txBody>
            <a:bodyPr wrap="square" lIns="36000" tIns="0" rIns="36000" bIns="0" rtlCol="0">
              <a:spAutoFit/>
            </a:bodyPr>
            <a:lstStyle/>
            <a:p>
              <a:pPr marL="90488" indent="-90488">
                <a:buFont typeface="Arial" panose="020B0604020202020204" pitchFamily="34" charset="0"/>
                <a:buChar char="•"/>
              </a:pPr>
              <a:r>
                <a:rPr lang="de-DE" sz="700"/>
                <a:t>„Ausgebrannte“ Autoimmunität?</a:t>
              </a:r>
            </a:p>
            <a:p>
              <a:pPr marL="90488" indent="-90488">
                <a:buFont typeface="Arial" panose="020B0604020202020204" pitchFamily="34" charset="0"/>
                <a:buChar char="•"/>
              </a:pPr>
              <a:endParaRPr lang="de-DE" sz="400"/>
            </a:p>
            <a:p>
              <a:pPr marL="90488" indent="-90488">
                <a:buFont typeface="Arial" panose="020B0604020202020204" pitchFamily="34" charset="0"/>
                <a:buChar char="•"/>
              </a:pPr>
              <a:r>
                <a:rPr lang="de-DE" sz="700"/>
                <a:t>Verändertes Gleichgewicht zwischen Effektor- und regulatorischen Zellen?</a:t>
              </a:r>
            </a:p>
            <a:p>
              <a:pPr marL="90488" indent="-90488">
                <a:buFont typeface="Arial" panose="020B0604020202020204" pitchFamily="34" charset="0"/>
                <a:buChar char="•"/>
              </a:pPr>
              <a:endParaRPr lang="de-DE" sz="400"/>
            </a:p>
            <a:p>
              <a:pPr marL="90488" indent="-90488">
                <a:buFont typeface="Arial" panose="020B0604020202020204" pitchFamily="34" charset="0"/>
                <a:buChar char="•"/>
              </a:pPr>
              <a:r>
                <a:rPr lang="de-DE" sz="700"/>
                <a:t>Wechselwirkung mit Betazellfaktoren?</a:t>
              </a:r>
            </a:p>
          </p:txBody>
        </p:sp>
        <p:sp>
          <p:nvSpPr>
            <p:cNvPr id="23" name="Textfeld 22">
              <a:extLst>
                <a:ext uri="{FF2B5EF4-FFF2-40B4-BE49-F238E27FC236}">
                  <a16:creationId xmlns:a16="http://schemas.microsoft.com/office/drawing/2014/main" id="{8410F8F5-5A0E-E144-AB5F-BEA8F9CA0045}"/>
                </a:ext>
              </a:extLst>
            </p:cNvPr>
            <p:cNvSpPr txBox="1"/>
            <p:nvPr/>
          </p:nvSpPr>
          <p:spPr>
            <a:xfrm>
              <a:off x="5676589" y="2739246"/>
              <a:ext cx="1789747" cy="600164"/>
            </a:xfrm>
            <a:prstGeom prst="rect">
              <a:avLst/>
            </a:prstGeom>
            <a:solidFill>
              <a:srgbClr val="F5E9E9"/>
            </a:solidFill>
          </p:spPr>
          <p:txBody>
            <a:bodyPr wrap="square" lIns="36000" tIns="0" rIns="36000" bIns="0" rtlCol="0">
              <a:spAutoFit/>
            </a:bodyPr>
            <a:lstStyle/>
            <a:p>
              <a:pPr marL="90488" indent="-90488">
                <a:buFont typeface="Arial" panose="020B0604020202020204" pitchFamily="34" charset="0"/>
                <a:buChar char="•"/>
              </a:pPr>
              <a:endParaRPr lang="de-DE" sz="700"/>
            </a:p>
            <a:p>
              <a:pPr marL="90488" indent="-90488">
                <a:buFont typeface="Arial" panose="020B0604020202020204" pitchFamily="34" charset="0"/>
                <a:buChar char="•"/>
              </a:pPr>
              <a:r>
                <a:rPr lang="de-DE" sz="700"/>
                <a:t>Schlafende oder </a:t>
              </a:r>
              <a:r>
                <a:rPr lang="de-DE" sz="700" err="1"/>
                <a:t>dedifferenzierte</a:t>
              </a:r>
              <a:r>
                <a:rPr lang="de-DE" sz="700"/>
                <a:t> Betazellen?</a:t>
              </a:r>
            </a:p>
            <a:p>
              <a:pPr marL="90488" indent="-90488">
                <a:buFont typeface="Arial" panose="020B0604020202020204" pitchFamily="34" charset="0"/>
                <a:buChar char="•"/>
              </a:pPr>
              <a:endParaRPr lang="de-DE" sz="400"/>
            </a:p>
            <a:p>
              <a:pPr marL="90488" indent="-90488">
                <a:buFont typeface="Arial" panose="020B0604020202020204" pitchFamily="34" charset="0"/>
                <a:buChar char="•"/>
              </a:pPr>
              <a:r>
                <a:rPr lang="de-DE" sz="700"/>
                <a:t>Betazell-Heterogenität?</a:t>
              </a:r>
            </a:p>
            <a:p>
              <a:pPr marL="90488" indent="-90488">
                <a:buFont typeface="Arial" panose="020B0604020202020204" pitchFamily="34" charset="0"/>
                <a:buChar char="•"/>
              </a:pPr>
              <a:endParaRPr lang="de-DE" sz="700"/>
            </a:p>
          </p:txBody>
        </p:sp>
        <p:sp>
          <p:nvSpPr>
            <p:cNvPr id="27" name="Textfeld 26">
              <a:extLst>
                <a:ext uri="{FF2B5EF4-FFF2-40B4-BE49-F238E27FC236}">
                  <a16:creationId xmlns:a16="http://schemas.microsoft.com/office/drawing/2014/main" id="{CEB52C80-7194-0339-4632-1E71A202690B}"/>
                </a:ext>
              </a:extLst>
            </p:cNvPr>
            <p:cNvSpPr txBox="1"/>
            <p:nvPr/>
          </p:nvSpPr>
          <p:spPr>
            <a:xfrm>
              <a:off x="4074206" y="1163334"/>
              <a:ext cx="995587" cy="107722"/>
            </a:xfrm>
            <a:prstGeom prst="rect">
              <a:avLst/>
            </a:prstGeom>
            <a:solidFill>
              <a:srgbClr val="FAFAF2"/>
            </a:solidFill>
          </p:spPr>
          <p:txBody>
            <a:bodyPr wrap="square" tIns="0" bIns="0" rtlCol="0">
              <a:spAutoFit/>
            </a:bodyPr>
            <a:lstStyle/>
            <a:p>
              <a:pPr algn="ctr"/>
              <a:r>
                <a:rPr lang="de-DE" sz="700"/>
                <a:t>Personen mit T1D</a:t>
              </a:r>
            </a:p>
          </p:txBody>
        </p:sp>
        <p:sp>
          <p:nvSpPr>
            <p:cNvPr id="28" name="Textfeld 27">
              <a:extLst>
                <a:ext uri="{FF2B5EF4-FFF2-40B4-BE49-F238E27FC236}">
                  <a16:creationId xmlns:a16="http://schemas.microsoft.com/office/drawing/2014/main" id="{ED55ADBC-C6C4-B7A8-4A58-D90B61D26566}"/>
                </a:ext>
              </a:extLst>
            </p:cNvPr>
            <p:cNvSpPr txBox="1"/>
            <p:nvPr/>
          </p:nvSpPr>
          <p:spPr>
            <a:xfrm>
              <a:off x="3718493" y="2218488"/>
              <a:ext cx="837756" cy="184666"/>
            </a:xfrm>
            <a:prstGeom prst="rect">
              <a:avLst/>
            </a:prstGeom>
            <a:solidFill>
              <a:srgbClr val="FAFAF2"/>
            </a:solidFill>
          </p:spPr>
          <p:txBody>
            <a:bodyPr wrap="square" tIns="0" bIns="0" rtlCol="0">
              <a:spAutoFit/>
            </a:bodyPr>
            <a:lstStyle/>
            <a:p>
              <a:pPr algn="ctr"/>
              <a:r>
                <a:rPr lang="de-DE" sz="600"/>
                <a:t>Expandierte Effektor-T-Zellen</a:t>
              </a:r>
            </a:p>
          </p:txBody>
        </p:sp>
        <p:sp>
          <p:nvSpPr>
            <p:cNvPr id="29" name="Textfeld 28">
              <a:extLst>
                <a:ext uri="{FF2B5EF4-FFF2-40B4-BE49-F238E27FC236}">
                  <a16:creationId xmlns:a16="http://schemas.microsoft.com/office/drawing/2014/main" id="{CC2E9E85-1CC6-982E-5C86-27CAC1FA9062}"/>
                </a:ext>
              </a:extLst>
            </p:cNvPr>
            <p:cNvSpPr txBox="1"/>
            <p:nvPr/>
          </p:nvSpPr>
          <p:spPr>
            <a:xfrm>
              <a:off x="4572001" y="2219741"/>
              <a:ext cx="837756" cy="184666"/>
            </a:xfrm>
            <a:prstGeom prst="rect">
              <a:avLst/>
            </a:prstGeom>
            <a:solidFill>
              <a:srgbClr val="FAFAF2"/>
            </a:solidFill>
          </p:spPr>
          <p:txBody>
            <a:bodyPr wrap="square" lIns="0" tIns="0" rIns="0" bIns="0" rtlCol="0">
              <a:spAutoFit/>
            </a:bodyPr>
            <a:lstStyle/>
            <a:p>
              <a:pPr algn="ctr"/>
              <a:r>
                <a:rPr lang="de-DE" sz="600"/>
                <a:t>Beeinträchtigte Effektor-</a:t>
              </a:r>
              <a:r>
                <a:rPr lang="de-DE" sz="600" err="1"/>
                <a:t>T</a:t>
              </a:r>
              <a:r>
                <a:rPr lang="de-DE" sz="600" baseline="-25000" err="1"/>
                <a:t>reg</a:t>
              </a:r>
              <a:r>
                <a:rPr lang="de-DE" sz="600"/>
                <a:t>-Zellen</a:t>
              </a:r>
            </a:p>
          </p:txBody>
        </p:sp>
      </p:grpSp>
      <p:sp>
        <p:nvSpPr>
          <p:cNvPr id="31" name="!!b2">
            <a:extLst>
              <a:ext uri="{FF2B5EF4-FFF2-40B4-BE49-F238E27FC236}">
                <a16:creationId xmlns:a16="http://schemas.microsoft.com/office/drawing/2014/main" id="{B8178C06-C443-E7E7-A8F7-0B9531922A86}"/>
              </a:ext>
            </a:extLst>
          </p:cNvPr>
          <p:cNvSpPr/>
          <p:nvPr/>
        </p:nvSpPr>
        <p:spPr>
          <a:xfrm>
            <a:off x="1632317" y="695246"/>
            <a:ext cx="5894663" cy="2728086"/>
          </a:xfrm>
          <a:prstGeom prst="rect">
            <a:avLst/>
          </a:prstGeom>
          <a:no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endParaRPr>
          </a:p>
        </p:txBody>
      </p:sp>
    </p:spTree>
    <p:extLst>
      <p:ext uri="{BB962C8B-B14F-4D97-AF65-F5344CB8AC3E}">
        <p14:creationId xmlns:p14="http://schemas.microsoft.com/office/powerpoint/2010/main" val="33995314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7CE682-68FF-BA86-5F12-730E49E15327}"/>
            </a:ext>
          </a:extLst>
        </p:cNvPr>
        <p:cNvGrpSpPr/>
        <p:nvPr/>
      </p:nvGrpSpPr>
      <p:grpSpPr>
        <a:xfrm>
          <a:off x="0" y="0"/>
          <a:ext cx="0" cy="0"/>
          <a:chOff x="0" y="0"/>
          <a:chExt cx="0" cy="0"/>
        </a:xfrm>
      </p:grpSpPr>
      <p:sp>
        <p:nvSpPr>
          <p:cNvPr id="8" name="Textplatzhalter 9">
            <a:extLst>
              <a:ext uri="{FF2B5EF4-FFF2-40B4-BE49-F238E27FC236}">
                <a16:creationId xmlns:a16="http://schemas.microsoft.com/office/drawing/2014/main" id="{AAA07740-4EEA-F309-1EE3-AD08199671BB}"/>
              </a:ext>
            </a:extLst>
          </p:cNvPr>
          <p:cNvSpPr txBox="1">
            <a:spLocks/>
          </p:cNvSpPr>
          <p:nvPr/>
        </p:nvSpPr>
        <p:spPr>
          <a:xfrm>
            <a:off x="314409"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Eigenschaften von endogenem und exogenem Insulin</a:t>
            </a:r>
            <a:endParaRPr lang="de-DE" sz="2000" b="1" baseline="30000">
              <a:solidFill>
                <a:srgbClr val="7030A0"/>
              </a:solidFill>
              <a:latin typeface="+mj-lt"/>
            </a:endParaRPr>
          </a:p>
        </p:txBody>
      </p:sp>
      <p:sp>
        <p:nvSpPr>
          <p:cNvPr id="12" name="Rechteck: abgerundete Ecken 11">
            <a:extLst>
              <a:ext uri="{FF2B5EF4-FFF2-40B4-BE49-F238E27FC236}">
                <a16:creationId xmlns:a16="http://schemas.microsoft.com/office/drawing/2014/main" id="{2C85595C-B207-204D-08F5-F9907342E0FC}"/>
              </a:ext>
            </a:extLst>
          </p:cNvPr>
          <p:cNvSpPr/>
          <p:nvPr/>
        </p:nvSpPr>
        <p:spPr>
          <a:xfrm>
            <a:off x="1025322" y="701458"/>
            <a:ext cx="2799567" cy="33193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600"/>
              <a:t>Endogenes Insulin</a:t>
            </a:r>
          </a:p>
        </p:txBody>
      </p:sp>
      <p:sp>
        <p:nvSpPr>
          <p:cNvPr id="13" name="Rechteck: abgerundete Ecken 12">
            <a:extLst>
              <a:ext uri="{FF2B5EF4-FFF2-40B4-BE49-F238E27FC236}">
                <a16:creationId xmlns:a16="http://schemas.microsoft.com/office/drawing/2014/main" id="{A4EDDC36-4506-F31E-B083-E17A807897F3}"/>
              </a:ext>
            </a:extLst>
          </p:cNvPr>
          <p:cNvSpPr/>
          <p:nvPr/>
        </p:nvSpPr>
        <p:spPr>
          <a:xfrm>
            <a:off x="5319113" y="701457"/>
            <a:ext cx="2799567" cy="33193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600"/>
              <a:t>Exogenes Insulin</a:t>
            </a:r>
          </a:p>
        </p:txBody>
      </p:sp>
      <p:sp>
        <p:nvSpPr>
          <p:cNvPr id="15" name="Rechteck: abgerundete Ecken 14">
            <a:extLst>
              <a:ext uri="{FF2B5EF4-FFF2-40B4-BE49-F238E27FC236}">
                <a16:creationId xmlns:a16="http://schemas.microsoft.com/office/drawing/2014/main" id="{FC8F8557-EB5D-F0AC-5859-4965D2FAA672}"/>
              </a:ext>
            </a:extLst>
          </p:cNvPr>
          <p:cNvSpPr/>
          <p:nvPr/>
        </p:nvSpPr>
        <p:spPr>
          <a:xfrm>
            <a:off x="526093" y="1146819"/>
            <a:ext cx="3798027" cy="681982"/>
          </a:xfrm>
          <a:prstGeom prst="roundRect">
            <a:avLst>
              <a:gd name="adj" fmla="val 1698"/>
            </a:avLst>
          </a:prstGeom>
          <a:solidFill>
            <a:schemeClr val="bg1"/>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100" b="1" err="1">
                <a:solidFill>
                  <a:srgbClr val="2F3651"/>
                </a:solidFill>
              </a:rPr>
              <a:t>Parakrine</a:t>
            </a:r>
            <a:r>
              <a:rPr lang="de-DE" sz="1100" b="1">
                <a:solidFill>
                  <a:srgbClr val="2F3651"/>
                </a:solidFill>
              </a:rPr>
              <a:t> Wirkung </a:t>
            </a:r>
            <a:r>
              <a:rPr lang="de-DE" sz="1100">
                <a:solidFill>
                  <a:srgbClr val="2F3651"/>
                </a:solidFill>
              </a:rPr>
              <a:t>durch Sekretion von den Betazellen in der Mitte der Insel direkt zu den Alphazellen am Rand</a:t>
            </a:r>
            <a:r>
              <a:rPr lang="de-DE" sz="1100" baseline="30000">
                <a:solidFill>
                  <a:srgbClr val="2F3651"/>
                </a:solidFill>
              </a:rPr>
              <a:t>1,2</a:t>
            </a:r>
          </a:p>
        </p:txBody>
      </p:sp>
      <p:sp>
        <p:nvSpPr>
          <p:cNvPr id="16" name="Rechteck: abgerundete Ecken 15">
            <a:extLst>
              <a:ext uri="{FF2B5EF4-FFF2-40B4-BE49-F238E27FC236}">
                <a16:creationId xmlns:a16="http://schemas.microsoft.com/office/drawing/2014/main" id="{50B546D5-A140-1153-5FA3-B03BC7567362}"/>
              </a:ext>
            </a:extLst>
          </p:cNvPr>
          <p:cNvSpPr/>
          <p:nvPr/>
        </p:nvSpPr>
        <p:spPr>
          <a:xfrm>
            <a:off x="4819882" y="1146818"/>
            <a:ext cx="3798027" cy="681982"/>
          </a:xfrm>
          <a:prstGeom prst="roundRect">
            <a:avLst>
              <a:gd name="adj" fmla="val 1698"/>
            </a:avLst>
          </a:prstGeom>
          <a:solidFill>
            <a:schemeClr val="bg1"/>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100">
                <a:solidFill>
                  <a:srgbClr val="2F3651"/>
                </a:solidFill>
              </a:rPr>
              <a:t>Verabreicht mit einem Insulinpen oder –pumpe</a:t>
            </a:r>
            <a:r>
              <a:rPr lang="de-DE" sz="1100" baseline="30000">
                <a:solidFill>
                  <a:srgbClr val="2F3651"/>
                </a:solidFill>
              </a:rPr>
              <a:t>7</a:t>
            </a:r>
            <a:r>
              <a:rPr lang="de-DE" sz="1100">
                <a:solidFill>
                  <a:srgbClr val="2F3651"/>
                </a:solidFill>
              </a:rPr>
              <a:t> </a:t>
            </a:r>
            <a:r>
              <a:rPr lang="de-DE" sz="1100">
                <a:solidFill>
                  <a:srgbClr val="2F3651"/>
                </a:solidFill>
                <a:sym typeface="Wingdings" panose="05000000000000000000" pitchFamily="2" charset="2"/>
              </a:rPr>
              <a:t> </a:t>
            </a:r>
            <a:r>
              <a:rPr lang="de-DE" sz="1100" b="1">
                <a:solidFill>
                  <a:srgbClr val="2F3651"/>
                </a:solidFill>
                <a:sym typeface="Wingdings" panose="05000000000000000000" pitchFamily="2" charset="2"/>
              </a:rPr>
              <a:t>Eintrittsort ist Unterhautfettgewebe </a:t>
            </a:r>
            <a:r>
              <a:rPr lang="de-DE" sz="1100">
                <a:solidFill>
                  <a:srgbClr val="2F3651"/>
                </a:solidFill>
                <a:sym typeface="Wingdings" panose="05000000000000000000" pitchFamily="2" charset="2"/>
              </a:rPr>
              <a:t>unter Umgehung der Pfortader</a:t>
            </a:r>
            <a:endParaRPr lang="de-DE" sz="1100">
              <a:solidFill>
                <a:srgbClr val="2F3651"/>
              </a:solidFill>
            </a:endParaRPr>
          </a:p>
        </p:txBody>
      </p:sp>
      <p:sp>
        <p:nvSpPr>
          <p:cNvPr id="17" name="Rechteck: abgerundete Ecken 16">
            <a:extLst>
              <a:ext uri="{FF2B5EF4-FFF2-40B4-BE49-F238E27FC236}">
                <a16:creationId xmlns:a16="http://schemas.microsoft.com/office/drawing/2014/main" id="{960BD518-7D5B-884C-C8F9-8AC8F77CF1F5}"/>
              </a:ext>
            </a:extLst>
          </p:cNvPr>
          <p:cNvSpPr/>
          <p:nvPr/>
        </p:nvSpPr>
        <p:spPr>
          <a:xfrm>
            <a:off x="526093" y="1945801"/>
            <a:ext cx="3798027" cy="834977"/>
          </a:xfrm>
          <a:prstGeom prst="roundRect">
            <a:avLst>
              <a:gd name="adj" fmla="val 1698"/>
            </a:avLst>
          </a:prstGeom>
          <a:solidFill>
            <a:schemeClr val="bg1"/>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100" b="1">
                <a:solidFill>
                  <a:srgbClr val="2F3651"/>
                </a:solidFill>
              </a:rPr>
              <a:t>Abgabe in Pulsen </a:t>
            </a:r>
            <a:r>
              <a:rPr lang="de-DE" sz="1100">
                <a:solidFill>
                  <a:srgbClr val="2F3651"/>
                </a:solidFill>
              </a:rPr>
              <a:t>(alle 3-6 Minuten</a:t>
            </a:r>
            <a:r>
              <a:rPr lang="de-DE" sz="1100" baseline="30000">
                <a:solidFill>
                  <a:srgbClr val="2F3651"/>
                </a:solidFill>
              </a:rPr>
              <a:t>3,4</a:t>
            </a:r>
            <a:r>
              <a:rPr lang="de-DE" sz="1100">
                <a:solidFill>
                  <a:srgbClr val="2F3651"/>
                </a:solidFill>
              </a:rPr>
              <a:t>) </a:t>
            </a:r>
            <a:r>
              <a:rPr lang="de-DE" sz="1100">
                <a:solidFill>
                  <a:srgbClr val="2F3651"/>
                </a:solidFill>
                <a:sym typeface="Wingdings" panose="05000000000000000000" pitchFamily="2" charset="2"/>
              </a:rPr>
              <a:t> dadurch </a:t>
            </a:r>
            <a:r>
              <a:rPr lang="de-DE" sz="1100" b="1">
                <a:solidFill>
                  <a:srgbClr val="2F3651"/>
                </a:solidFill>
                <a:sym typeface="Wingdings" panose="05000000000000000000" pitchFamily="2" charset="2"/>
              </a:rPr>
              <a:t>effiziente Wirkung an Alphazellen</a:t>
            </a:r>
            <a:r>
              <a:rPr lang="de-DE" sz="1100" baseline="30000">
                <a:solidFill>
                  <a:srgbClr val="2F3651"/>
                </a:solidFill>
                <a:sym typeface="Wingdings" panose="05000000000000000000" pitchFamily="2" charset="2"/>
              </a:rPr>
              <a:t>2</a:t>
            </a:r>
            <a:r>
              <a:rPr lang="de-DE" sz="1100">
                <a:solidFill>
                  <a:srgbClr val="2F3651"/>
                </a:solidFill>
                <a:sym typeface="Wingdings" panose="05000000000000000000" pitchFamily="2" charset="2"/>
              </a:rPr>
              <a:t> und </a:t>
            </a:r>
            <a:r>
              <a:rPr lang="de-DE" sz="1100" b="1">
                <a:solidFill>
                  <a:srgbClr val="2F3651"/>
                </a:solidFill>
                <a:sym typeface="Wingdings" panose="05000000000000000000" pitchFamily="2" charset="2"/>
              </a:rPr>
              <a:t>Leber</a:t>
            </a:r>
            <a:r>
              <a:rPr lang="de-DE" sz="1100" baseline="30000">
                <a:solidFill>
                  <a:srgbClr val="2F3651"/>
                </a:solidFill>
                <a:sym typeface="Wingdings" panose="05000000000000000000" pitchFamily="2" charset="2"/>
              </a:rPr>
              <a:t>3</a:t>
            </a:r>
            <a:r>
              <a:rPr lang="de-DE" sz="1100">
                <a:solidFill>
                  <a:srgbClr val="2F3651"/>
                </a:solidFill>
                <a:sym typeface="Wingdings" panose="05000000000000000000" pitchFamily="2" charset="2"/>
              </a:rPr>
              <a:t> und </a:t>
            </a:r>
            <a:r>
              <a:rPr lang="de-DE" sz="1100" b="1">
                <a:solidFill>
                  <a:srgbClr val="2F3651"/>
                </a:solidFill>
                <a:sym typeface="Wingdings" panose="05000000000000000000" pitchFamily="2" charset="2"/>
              </a:rPr>
              <a:t>Verhinderung der Herunterregulierung des Insulinrezeptors </a:t>
            </a:r>
            <a:r>
              <a:rPr lang="de-DE" sz="1100">
                <a:solidFill>
                  <a:srgbClr val="2F3651"/>
                </a:solidFill>
                <a:sym typeface="Wingdings" panose="05000000000000000000" pitchFamily="2" charset="2"/>
              </a:rPr>
              <a:t>auf den Zielzellen</a:t>
            </a:r>
            <a:r>
              <a:rPr lang="de-DE" sz="1100" baseline="30000">
                <a:solidFill>
                  <a:srgbClr val="2F3651"/>
                </a:solidFill>
                <a:sym typeface="Wingdings" panose="05000000000000000000" pitchFamily="2" charset="2"/>
              </a:rPr>
              <a:t>4</a:t>
            </a:r>
            <a:endParaRPr lang="de-DE" sz="1100" baseline="30000">
              <a:solidFill>
                <a:srgbClr val="2F3651"/>
              </a:solidFill>
            </a:endParaRPr>
          </a:p>
        </p:txBody>
      </p:sp>
      <p:sp>
        <p:nvSpPr>
          <p:cNvPr id="18" name="Rechteck: abgerundete Ecken 17">
            <a:extLst>
              <a:ext uri="{FF2B5EF4-FFF2-40B4-BE49-F238E27FC236}">
                <a16:creationId xmlns:a16="http://schemas.microsoft.com/office/drawing/2014/main" id="{88306F5C-35FC-A39C-408D-F354302825C1}"/>
              </a:ext>
            </a:extLst>
          </p:cNvPr>
          <p:cNvSpPr/>
          <p:nvPr/>
        </p:nvSpPr>
        <p:spPr>
          <a:xfrm>
            <a:off x="526091" y="2897778"/>
            <a:ext cx="3798027" cy="681982"/>
          </a:xfrm>
          <a:prstGeom prst="roundRect">
            <a:avLst>
              <a:gd name="adj" fmla="val 1698"/>
            </a:avLst>
          </a:prstGeom>
          <a:solidFill>
            <a:schemeClr val="bg1"/>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100" b="1">
                <a:solidFill>
                  <a:srgbClr val="2F3651"/>
                </a:solidFill>
              </a:rPr>
              <a:t>Abgabe in die Pfortader </a:t>
            </a:r>
            <a:r>
              <a:rPr lang="de-DE" sz="1100">
                <a:solidFill>
                  <a:srgbClr val="2F3651"/>
                </a:solidFill>
                <a:sym typeface="Wingdings" panose="05000000000000000000" pitchFamily="2" charset="2"/>
              </a:rPr>
              <a:t> </a:t>
            </a:r>
            <a:r>
              <a:rPr lang="de-DE" sz="1100" b="1">
                <a:solidFill>
                  <a:srgbClr val="2F3651"/>
                </a:solidFill>
                <a:sym typeface="Wingdings" panose="05000000000000000000" pitchFamily="2" charset="2"/>
              </a:rPr>
              <a:t>direkte und sehr effiziente Unterdrückung der </a:t>
            </a:r>
            <a:r>
              <a:rPr lang="de-DE" sz="1100" b="1" err="1">
                <a:solidFill>
                  <a:srgbClr val="2F3651"/>
                </a:solidFill>
                <a:sym typeface="Wingdings" panose="05000000000000000000" pitchFamily="2" charset="2"/>
              </a:rPr>
              <a:t>Glukoneogenese</a:t>
            </a:r>
            <a:r>
              <a:rPr lang="de-DE" sz="1100" b="1">
                <a:solidFill>
                  <a:srgbClr val="2F3651"/>
                </a:solidFill>
                <a:sym typeface="Wingdings" panose="05000000000000000000" pitchFamily="2" charset="2"/>
              </a:rPr>
              <a:t> </a:t>
            </a:r>
            <a:r>
              <a:rPr lang="de-DE" sz="1100">
                <a:solidFill>
                  <a:srgbClr val="2F3651"/>
                </a:solidFill>
                <a:sym typeface="Wingdings" panose="05000000000000000000" pitchFamily="2" charset="2"/>
              </a:rPr>
              <a:t>in der Leber</a:t>
            </a:r>
            <a:r>
              <a:rPr lang="de-DE" sz="1100" baseline="30000">
                <a:solidFill>
                  <a:srgbClr val="2F3651"/>
                </a:solidFill>
                <a:sym typeface="Wingdings" panose="05000000000000000000" pitchFamily="2" charset="2"/>
              </a:rPr>
              <a:t>1,2</a:t>
            </a:r>
            <a:endParaRPr lang="de-DE" sz="1100" baseline="30000">
              <a:solidFill>
                <a:srgbClr val="2F3651"/>
              </a:solidFill>
            </a:endParaRPr>
          </a:p>
        </p:txBody>
      </p:sp>
      <p:sp>
        <p:nvSpPr>
          <p:cNvPr id="19" name="Rechteck: abgerundete Ecken 18">
            <a:extLst>
              <a:ext uri="{FF2B5EF4-FFF2-40B4-BE49-F238E27FC236}">
                <a16:creationId xmlns:a16="http://schemas.microsoft.com/office/drawing/2014/main" id="{3AE46B83-7DA0-D0FC-2BA5-85D06ACF3BB7}"/>
              </a:ext>
            </a:extLst>
          </p:cNvPr>
          <p:cNvSpPr/>
          <p:nvPr/>
        </p:nvSpPr>
        <p:spPr>
          <a:xfrm>
            <a:off x="526091" y="3696760"/>
            <a:ext cx="3798027" cy="681982"/>
          </a:xfrm>
          <a:prstGeom prst="roundRect">
            <a:avLst>
              <a:gd name="adj" fmla="val 1698"/>
            </a:avLst>
          </a:prstGeom>
          <a:solidFill>
            <a:schemeClr val="bg1"/>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100" b="1">
                <a:solidFill>
                  <a:srgbClr val="2F3651"/>
                </a:solidFill>
              </a:rPr>
              <a:t>Abgabe innerhalb von wenigen Minuten nach Glukosereiz</a:t>
            </a:r>
            <a:r>
              <a:rPr lang="de-DE" sz="1100" baseline="30000">
                <a:solidFill>
                  <a:srgbClr val="2F3651"/>
                </a:solidFill>
              </a:rPr>
              <a:t>1-4</a:t>
            </a:r>
            <a:r>
              <a:rPr lang="de-DE" sz="1100">
                <a:solidFill>
                  <a:srgbClr val="2F3651"/>
                </a:solidFill>
              </a:rPr>
              <a:t> und </a:t>
            </a:r>
            <a:r>
              <a:rPr lang="de-DE" sz="1100" b="1">
                <a:solidFill>
                  <a:srgbClr val="2F3651"/>
                </a:solidFill>
              </a:rPr>
              <a:t>abhängig vom Glukosespiegel</a:t>
            </a:r>
            <a:r>
              <a:rPr lang="de-DE" sz="1100" baseline="30000">
                <a:solidFill>
                  <a:srgbClr val="2F3651"/>
                </a:solidFill>
              </a:rPr>
              <a:t>6</a:t>
            </a:r>
          </a:p>
        </p:txBody>
      </p:sp>
      <p:sp>
        <p:nvSpPr>
          <p:cNvPr id="20" name="TextBox 3037">
            <a:extLst>
              <a:ext uri="{FF2B5EF4-FFF2-40B4-BE49-F238E27FC236}">
                <a16:creationId xmlns:a16="http://schemas.microsoft.com/office/drawing/2014/main" id="{AAFF44B8-E18F-6EEB-5388-780C25698E8C}"/>
              </a:ext>
            </a:extLst>
          </p:cNvPr>
          <p:cNvSpPr txBox="1"/>
          <p:nvPr/>
        </p:nvSpPr>
        <p:spPr>
          <a:xfrm>
            <a:off x="314409" y="4759124"/>
            <a:ext cx="8449664" cy="369332"/>
          </a:xfrm>
          <a:prstGeom prst="rect">
            <a:avLst/>
          </a:prstGeom>
          <a:noFill/>
        </p:spPr>
        <p:txBody>
          <a:bodyPr wrap="square" rtlCol="0" anchor="b">
            <a:spAutoFit/>
          </a:bodyPr>
          <a:lstStyle/>
          <a:p>
            <a:pPr lvl="0" defTabSz="685766">
              <a:buClr>
                <a:srgbClr val="2F4B95"/>
              </a:buClr>
              <a:defRPr/>
            </a:pPr>
            <a:r>
              <a:rPr kumimoji="0" lang="de" sz="600" b="1" i="0" u="none" strike="noStrike" kern="1200" cap="none" spc="0" normalizeH="0" baseline="0" noProof="0">
                <a:ln>
                  <a:noFill/>
                </a:ln>
                <a:solidFill>
                  <a:srgbClr val="404040"/>
                </a:solidFill>
                <a:effectLst/>
                <a:uLnTx/>
                <a:uFillTx/>
                <a:latin typeface="Verdana"/>
                <a:ea typeface="Arial"/>
                <a:cs typeface="Arial"/>
              </a:rPr>
              <a:t>1</a:t>
            </a:r>
            <a:r>
              <a:rPr kumimoji="0" lang="da-DK" sz="600" b="1" i="0" u="none" strike="noStrike" kern="1200" cap="none" spc="0" normalizeH="0" baseline="0" noProof="0">
                <a:ln>
                  <a:noFill/>
                </a:ln>
                <a:solidFill>
                  <a:srgbClr val="404040"/>
                </a:solidFill>
                <a:effectLst/>
                <a:uLnTx/>
                <a:uFillTx/>
                <a:latin typeface="Verdana"/>
                <a:ea typeface="+mn-ea"/>
                <a:cs typeface="+mn-cs"/>
              </a:rPr>
              <a:t>.</a:t>
            </a:r>
            <a:r>
              <a:rPr kumimoji="0" lang="da-DK" sz="600" b="0" i="0" u="none" strike="noStrike" kern="1200" cap="none" spc="0" normalizeH="0" baseline="0" noProof="0">
                <a:ln>
                  <a:noFill/>
                </a:ln>
                <a:solidFill>
                  <a:srgbClr val="404040"/>
                </a:solidFill>
                <a:effectLst/>
                <a:uLnTx/>
                <a:uFillTx/>
                <a:latin typeface="Verdana"/>
                <a:ea typeface="+mn-ea"/>
                <a:cs typeface="+mn-cs"/>
              </a:rPr>
              <a:t> </a:t>
            </a:r>
            <a:r>
              <a:rPr kumimoji="0" lang="de-DE" sz="600" b="0" i="0" u="none" strike="noStrike" kern="0" cap="none" spc="0" normalizeH="0" baseline="0" noProof="0">
                <a:ln>
                  <a:noFill/>
                </a:ln>
                <a:solidFill>
                  <a:srgbClr val="404040"/>
                </a:solidFill>
                <a:effectLst/>
                <a:uLnTx/>
                <a:uFillTx/>
                <a:latin typeface="Verdana"/>
                <a:ea typeface="+mn-ea"/>
                <a:cs typeface="Verdana"/>
              </a:rPr>
              <a:t>Song SH </a:t>
            </a:r>
            <a:r>
              <a:rPr kumimoji="0" lang="de-DE" sz="600" b="0" i="1" u="none" strike="noStrike" kern="0" cap="none" spc="0" normalizeH="0" baseline="0" noProof="0">
                <a:ln>
                  <a:noFill/>
                </a:ln>
                <a:solidFill>
                  <a:srgbClr val="404040"/>
                </a:solidFill>
                <a:effectLst/>
                <a:uLnTx/>
                <a:uFillTx/>
                <a:latin typeface="Verdana"/>
                <a:ea typeface="+mn-ea"/>
                <a:cs typeface="Verdana"/>
              </a:rPr>
              <a:t>et al. J </a:t>
            </a:r>
            <a:r>
              <a:rPr kumimoji="0" lang="de-DE" sz="600" b="0" i="1" u="none" strike="noStrike" kern="0" cap="none" spc="0" normalizeH="0" baseline="0" noProof="0" err="1">
                <a:ln>
                  <a:noFill/>
                </a:ln>
                <a:solidFill>
                  <a:srgbClr val="404040"/>
                </a:solidFill>
                <a:effectLst/>
                <a:uLnTx/>
                <a:uFillTx/>
                <a:latin typeface="Verdana"/>
                <a:ea typeface="+mn-ea"/>
                <a:cs typeface="Verdana"/>
              </a:rPr>
              <a:t>Clin</a:t>
            </a:r>
            <a:r>
              <a:rPr kumimoji="0" lang="de-DE" sz="600" b="0" i="1" u="none" strike="noStrike" kern="0" cap="none" spc="0" normalizeH="0" baseline="0" noProof="0">
                <a:ln>
                  <a:noFill/>
                </a:ln>
                <a:solidFill>
                  <a:srgbClr val="404040"/>
                </a:solidFill>
                <a:effectLst/>
                <a:uLnTx/>
                <a:uFillTx/>
                <a:latin typeface="Verdana"/>
                <a:ea typeface="+mn-ea"/>
                <a:cs typeface="Verdana"/>
              </a:rPr>
              <a:t> </a:t>
            </a:r>
            <a:r>
              <a:rPr kumimoji="0" lang="de-DE" sz="600" b="0" i="1" u="none" strike="noStrike" kern="0" cap="none" spc="0" normalizeH="0" baseline="0" noProof="0" err="1">
                <a:ln>
                  <a:noFill/>
                </a:ln>
                <a:solidFill>
                  <a:srgbClr val="404040"/>
                </a:solidFill>
                <a:effectLst/>
                <a:uLnTx/>
                <a:uFillTx/>
                <a:latin typeface="Verdana"/>
                <a:ea typeface="+mn-ea"/>
                <a:cs typeface="Verdana"/>
              </a:rPr>
              <a:t>Endocrinol</a:t>
            </a:r>
            <a:r>
              <a:rPr kumimoji="0" lang="de-DE" sz="600" b="0" i="1" u="none" strike="noStrike" kern="0" cap="none" spc="0" normalizeH="0" baseline="0" noProof="0">
                <a:ln>
                  <a:noFill/>
                </a:ln>
                <a:solidFill>
                  <a:srgbClr val="404040"/>
                </a:solidFill>
                <a:effectLst/>
                <a:uLnTx/>
                <a:uFillTx/>
                <a:latin typeface="Verdana"/>
                <a:ea typeface="+mn-ea"/>
                <a:cs typeface="Verdana"/>
              </a:rPr>
              <a:t> </a:t>
            </a:r>
            <a:r>
              <a:rPr kumimoji="0" lang="de-DE" sz="600" b="0" i="1" u="none" strike="noStrike" kern="0" cap="none" spc="0" normalizeH="0" baseline="0" noProof="0" err="1">
                <a:ln>
                  <a:noFill/>
                </a:ln>
                <a:solidFill>
                  <a:srgbClr val="404040"/>
                </a:solidFill>
                <a:effectLst/>
                <a:uLnTx/>
                <a:uFillTx/>
                <a:latin typeface="Verdana"/>
                <a:ea typeface="+mn-ea"/>
                <a:cs typeface="Verdana"/>
              </a:rPr>
              <a:t>Metab</a:t>
            </a:r>
            <a:r>
              <a:rPr kumimoji="0" lang="de-DE" sz="600" b="0" i="1" u="none" strike="noStrike" kern="0" cap="none" spc="0" normalizeH="0" baseline="0" noProof="0">
                <a:ln>
                  <a:noFill/>
                </a:ln>
                <a:solidFill>
                  <a:srgbClr val="404040"/>
                </a:solidFill>
                <a:effectLst/>
                <a:uLnTx/>
                <a:uFillTx/>
                <a:latin typeface="Verdana"/>
                <a:ea typeface="+mn-ea"/>
                <a:cs typeface="Verdana"/>
              </a:rPr>
              <a:t> </a:t>
            </a:r>
            <a:r>
              <a:rPr kumimoji="0" lang="de-DE" sz="600" b="0" i="0" u="none" strike="noStrike" kern="0" cap="none" spc="0" normalizeH="0" baseline="0" noProof="0">
                <a:ln>
                  <a:noFill/>
                </a:ln>
                <a:solidFill>
                  <a:srgbClr val="404040"/>
                </a:solidFill>
                <a:effectLst/>
                <a:uLnTx/>
                <a:uFillTx/>
                <a:latin typeface="Verdana"/>
                <a:ea typeface="+mn-ea"/>
                <a:cs typeface="Verdana"/>
              </a:rPr>
              <a:t>2000; 85: 4491</a:t>
            </a:r>
            <a:r>
              <a:rPr lang="de-DE" sz="600">
                <a:solidFill>
                  <a:srgbClr val="404040"/>
                </a:solidFill>
                <a:ea typeface="Arial"/>
                <a:cs typeface="Arial"/>
              </a:rPr>
              <a:t>–</a:t>
            </a:r>
            <a:r>
              <a:rPr kumimoji="0" lang="de-DE" sz="600" b="0" i="0" u="none" strike="noStrike" kern="0" cap="none" spc="0" normalizeH="0" baseline="0" noProof="0">
                <a:ln>
                  <a:noFill/>
                </a:ln>
                <a:solidFill>
                  <a:srgbClr val="404040"/>
                </a:solidFill>
                <a:effectLst/>
                <a:uLnTx/>
                <a:uFillTx/>
                <a:latin typeface="Verdana"/>
                <a:ea typeface="+mn-ea"/>
                <a:cs typeface="Verdana"/>
              </a:rPr>
              <a:t>9</a:t>
            </a:r>
            <a:r>
              <a:rPr kumimoji="0" lang="da-DK" sz="600" b="0" i="0" u="none" strike="noStrike" kern="1200" cap="none" spc="-10" normalizeH="0" baseline="0" noProof="0">
                <a:ln>
                  <a:noFill/>
                </a:ln>
                <a:solidFill>
                  <a:srgbClr val="404040"/>
                </a:solidFill>
                <a:effectLst/>
                <a:uLnTx/>
                <a:uFillTx/>
                <a:latin typeface="Verdana"/>
                <a:ea typeface="+mn-ea"/>
                <a:cs typeface="Verdana"/>
              </a:rPr>
              <a:t>. </a:t>
            </a:r>
            <a:r>
              <a:rPr kumimoji="0" lang="da-DK" sz="600" b="1" i="0" u="none" strike="noStrike" kern="1200" cap="none" spc="-10" normalizeH="0" baseline="0" noProof="0">
                <a:ln>
                  <a:noFill/>
                </a:ln>
                <a:solidFill>
                  <a:srgbClr val="404040"/>
                </a:solidFill>
                <a:effectLst/>
                <a:uLnTx/>
                <a:uFillTx/>
                <a:latin typeface="Verdana"/>
                <a:ea typeface="+mn-ea"/>
                <a:cs typeface="Verdana"/>
              </a:rPr>
              <a:t>2.</a:t>
            </a:r>
            <a:r>
              <a:rPr kumimoji="0" lang="da-DK" sz="600" b="0" i="0" u="none" strike="noStrike" kern="1200" cap="none" spc="-10" normalizeH="0" baseline="0" noProof="0">
                <a:ln>
                  <a:noFill/>
                </a:ln>
                <a:solidFill>
                  <a:srgbClr val="404040"/>
                </a:solidFill>
                <a:effectLst/>
                <a:uLnTx/>
                <a:uFillTx/>
                <a:latin typeface="Verdana"/>
                <a:ea typeface="+mn-ea"/>
                <a:cs typeface="Verdana"/>
              </a:rPr>
              <a:t> Meier JJ </a:t>
            </a:r>
            <a:r>
              <a:rPr kumimoji="0" lang="da-DK" sz="600" b="0" i="1" u="none" strike="noStrike" kern="1200" cap="none" spc="-10" normalizeH="0" baseline="0" noProof="0">
                <a:ln>
                  <a:noFill/>
                </a:ln>
                <a:solidFill>
                  <a:srgbClr val="404040"/>
                </a:solidFill>
                <a:effectLst/>
                <a:uLnTx/>
                <a:uFillTx/>
                <a:latin typeface="Verdana"/>
                <a:ea typeface="+mn-ea"/>
                <a:cs typeface="Verdana"/>
              </a:rPr>
              <a:t>et al. Diabetes </a:t>
            </a:r>
            <a:r>
              <a:rPr kumimoji="0" lang="da-DK" sz="600" b="0" i="0" u="none" strike="noStrike" kern="1200" cap="none" spc="-10" normalizeH="0" baseline="0" noProof="0">
                <a:ln>
                  <a:noFill/>
                </a:ln>
                <a:solidFill>
                  <a:srgbClr val="404040"/>
                </a:solidFill>
                <a:effectLst/>
                <a:uLnTx/>
                <a:uFillTx/>
                <a:latin typeface="Verdana"/>
                <a:ea typeface="+mn-ea"/>
                <a:cs typeface="Verdana"/>
              </a:rPr>
              <a:t>2006; 55 1051</a:t>
            </a:r>
            <a:r>
              <a:rPr lang="de-DE" sz="600">
                <a:solidFill>
                  <a:srgbClr val="404040"/>
                </a:solidFill>
                <a:ea typeface="Arial"/>
                <a:cs typeface="Arial"/>
              </a:rPr>
              <a:t>–</a:t>
            </a:r>
            <a:r>
              <a:rPr kumimoji="0" lang="da-DK" sz="600" b="0" i="0" u="none" strike="noStrike" kern="1200" cap="none" spc="-10" normalizeH="0" baseline="0" noProof="0">
                <a:ln>
                  <a:noFill/>
                </a:ln>
                <a:solidFill>
                  <a:srgbClr val="404040"/>
                </a:solidFill>
                <a:effectLst/>
                <a:uLnTx/>
                <a:uFillTx/>
                <a:latin typeface="Verdana"/>
                <a:ea typeface="+mn-ea"/>
                <a:cs typeface="Verdana"/>
              </a:rPr>
              <a:t>6. </a:t>
            </a:r>
            <a:r>
              <a:rPr kumimoji="0" lang="da-DK" sz="600" b="1" i="0" u="none" strike="noStrike" kern="1200" cap="none" spc="-10" normalizeH="0" baseline="0" noProof="0">
                <a:ln>
                  <a:noFill/>
                </a:ln>
                <a:solidFill>
                  <a:srgbClr val="404040"/>
                </a:solidFill>
                <a:effectLst/>
                <a:uLnTx/>
                <a:uFillTx/>
                <a:latin typeface="Verdana"/>
                <a:ea typeface="+mn-ea"/>
                <a:cs typeface="Verdana"/>
              </a:rPr>
              <a:t>3.</a:t>
            </a:r>
            <a:r>
              <a:rPr kumimoji="0" lang="da-DK" sz="600" b="0" i="0" u="none" strike="noStrike" kern="1200" cap="none" spc="-10" normalizeH="0" baseline="0" noProof="0">
                <a:ln>
                  <a:noFill/>
                </a:ln>
                <a:solidFill>
                  <a:srgbClr val="404040"/>
                </a:solidFill>
                <a:effectLst/>
                <a:uLnTx/>
                <a:uFillTx/>
                <a:latin typeface="Verdana"/>
                <a:ea typeface="+mn-ea"/>
                <a:cs typeface="Verdana"/>
              </a:rPr>
              <a:t> Meier JJ </a:t>
            </a:r>
            <a:r>
              <a:rPr kumimoji="0" lang="da-DK" sz="600" b="0" i="1" u="none" strike="noStrike" kern="1200" cap="none" spc="-10" normalizeH="0" baseline="0" noProof="0">
                <a:ln>
                  <a:noFill/>
                </a:ln>
                <a:solidFill>
                  <a:srgbClr val="404040"/>
                </a:solidFill>
                <a:effectLst/>
                <a:uLnTx/>
                <a:uFillTx/>
                <a:latin typeface="Verdana"/>
                <a:ea typeface="+mn-ea"/>
                <a:cs typeface="Verdana"/>
              </a:rPr>
              <a:t>et al. Diabetes </a:t>
            </a:r>
            <a:r>
              <a:rPr kumimoji="0" lang="da-DK" sz="600" b="0" i="0" u="none" strike="noStrike" kern="1200" cap="none" spc="-10" normalizeH="0" baseline="0" noProof="0">
                <a:ln>
                  <a:noFill/>
                </a:ln>
                <a:solidFill>
                  <a:srgbClr val="404040"/>
                </a:solidFill>
                <a:effectLst/>
                <a:uLnTx/>
                <a:uFillTx/>
                <a:latin typeface="Verdana"/>
                <a:ea typeface="+mn-ea"/>
                <a:cs typeface="Verdana"/>
              </a:rPr>
              <a:t>2005; 54: 1649</a:t>
            </a:r>
            <a:r>
              <a:rPr lang="de-DE" sz="600">
                <a:solidFill>
                  <a:srgbClr val="404040"/>
                </a:solidFill>
                <a:ea typeface="Arial"/>
                <a:cs typeface="Arial"/>
              </a:rPr>
              <a:t>–</a:t>
            </a:r>
            <a:r>
              <a:rPr kumimoji="0" lang="da-DK" sz="600" b="0" i="0" u="none" strike="noStrike" kern="1200" cap="none" spc="-10" normalizeH="0" baseline="0" noProof="0">
                <a:ln>
                  <a:noFill/>
                </a:ln>
                <a:solidFill>
                  <a:srgbClr val="404040"/>
                </a:solidFill>
                <a:effectLst/>
                <a:uLnTx/>
                <a:uFillTx/>
                <a:latin typeface="Verdana"/>
                <a:ea typeface="+mn-ea"/>
                <a:cs typeface="Verdana"/>
              </a:rPr>
              <a:t>56. </a:t>
            </a:r>
            <a:r>
              <a:rPr kumimoji="0" lang="da-DK" sz="600" b="1" i="0" u="none" strike="noStrike" kern="1200" cap="none" spc="-10" normalizeH="0" baseline="0" noProof="0">
                <a:ln>
                  <a:noFill/>
                </a:ln>
                <a:solidFill>
                  <a:srgbClr val="404040"/>
                </a:solidFill>
                <a:effectLst/>
                <a:uLnTx/>
                <a:uFillTx/>
                <a:latin typeface="Verdana"/>
                <a:ea typeface="+mn-ea"/>
                <a:cs typeface="Verdana"/>
              </a:rPr>
              <a:t>4.</a:t>
            </a:r>
            <a:r>
              <a:rPr kumimoji="0" lang="da-DK" sz="600" b="0" i="0" u="none" strike="noStrike" kern="1200" cap="none" spc="-10" normalizeH="0" baseline="0" noProof="0">
                <a:ln>
                  <a:noFill/>
                </a:ln>
                <a:solidFill>
                  <a:srgbClr val="404040"/>
                </a:solidFill>
                <a:effectLst/>
                <a:uLnTx/>
                <a:uFillTx/>
                <a:latin typeface="Verdana"/>
                <a:ea typeface="+mn-ea"/>
                <a:cs typeface="Verdana"/>
              </a:rPr>
              <a:t> Hellman B. </a:t>
            </a:r>
            <a:r>
              <a:rPr kumimoji="0" lang="da-DK" sz="600" b="0" i="1" u="none" strike="noStrike" kern="1200" cap="none" spc="-10" normalizeH="0" baseline="0" noProof="0">
                <a:ln>
                  <a:noFill/>
                </a:ln>
                <a:solidFill>
                  <a:srgbClr val="404040"/>
                </a:solidFill>
                <a:effectLst/>
                <a:uLnTx/>
                <a:uFillTx/>
                <a:latin typeface="Verdana"/>
                <a:ea typeface="+mn-ea"/>
                <a:cs typeface="Verdana"/>
              </a:rPr>
              <a:t>Upsala J Med Sci </a:t>
            </a:r>
            <a:r>
              <a:rPr kumimoji="0" lang="da-DK" sz="600" b="0" i="0" u="none" strike="noStrike" kern="1200" cap="none" spc="-10" normalizeH="0" baseline="0" noProof="0">
                <a:ln>
                  <a:noFill/>
                </a:ln>
                <a:solidFill>
                  <a:srgbClr val="404040"/>
                </a:solidFill>
                <a:effectLst/>
                <a:uLnTx/>
                <a:uFillTx/>
                <a:latin typeface="Verdana"/>
                <a:ea typeface="+mn-ea"/>
                <a:cs typeface="Verdana"/>
              </a:rPr>
              <a:t>2009; 114: 193</a:t>
            </a:r>
            <a:r>
              <a:rPr lang="de-DE" sz="600">
                <a:solidFill>
                  <a:srgbClr val="404040"/>
                </a:solidFill>
                <a:ea typeface="Arial"/>
                <a:cs typeface="Arial"/>
              </a:rPr>
              <a:t>–</a:t>
            </a:r>
            <a:r>
              <a:rPr kumimoji="0" lang="da-DK" sz="600" b="0" i="0" u="none" strike="noStrike" kern="1200" cap="none" spc="-10" normalizeH="0" baseline="0" noProof="0">
                <a:ln>
                  <a:noFill/>
                </a:ln>
                <a:solidFill>
                  <a:srgbClr val="404040"/>
                </a:solidFill>
                <a:effectLst/>
                <a:uLnTx/>
                <a:uFillTx/>
                <a:latin typeface="Verdana"/>
                <a:ea typeface="+mn-ea"/>
                <a:cs typeface="Verdana"/>
              </a:rPr>
              <a:t>205.              </a:t>
            </a:r>
            <a:r>
              <a:rPr kumimoji="0" lang="da-DK" sz="600" b="1" i="0" u="none" strike="noStrike" kern="1200" cap="none" spc="-10" normalizeH="0" baseline="0" noProof="0">
                <a:ln>
                  <a:noFill/>
                </a:ln>
                <a:solidFill>
                  <a:srgbClr val="404040"/>
                </a:solidFill>
                <a:effectLst/>
                <a:uLnTx/>
                <a:uFillTx/>
                <a:latin typeface="Verdana"/>
                <a:ea typeface="+mn-ea"/>
                <a:cs typeface="Verdana"/>
              </a:rPr>
              <a:t>5.</a:t>
            </a:r>
            <a:r>
              <a:rPr kumimoji="0" lang="da-DK" sz="600" b="0" i="0" u="none" strike="noStrike" kern="1200" cap="none" spc="-10" normalizeH="0" baseline="0" noProof="0">
                <a:ln>
                  <a:noFill/>
                </a:ln>
                <a:solidFill>
                  <a:srgbClr val="404040"/>
                </a:solidFill>
                <a:effectLst/>
                <a:uLnTx/>
                <a:uFillTx/>
                <a:latin typeface="Verdana"/>
                <a:ea typeface="+mn-ea"/>
                <a:cs typeface="Verdana"/>
              </a:rPr>
              <a:t> Hirsch IB </a:t>
            </a:r>
            <a:r>
              <a:rPr kumimoji="0" lang="da-DK" sz="600" b="0" i="1" u="none" strike="noStrike" kern="1200" cap="none" spc="-10" normalizeH="0" baseline="0" noProof="0">
                <a:ln>
                  <a:noFill/>
                </a:ln>
                <a:solidFill>
                  <a:srgbClr val="404040"/>
                </a:solidFill>
                <a:effectLst/>
                <a:uLnTx/>
                <a:uFillTx/>
                <a:latin typeface="Verdana"/>
                <a:ea typeface="+mn-ea"/>
                <a:cs typeface="Verdana"/>
              </a:rPr>
              <a:t>et al. Endocr Rev </a:t>
            </a:r>
            <a:r>
              <a:rPr kumimoji="0" lang="da-DK" sz="600" b="0" i="0" u="none" strike="noStrike" kern="1200" cap="none" spc="-10" normalizeH="0" baseline="0" noProof="0">
                <a:ln>
                  <a:noFill/>
                </a:ln>
                <a:solidFill>
                  <a:srgbClr val="404040"/>
                </a:solidFill>
                <a:effectLst/>
                <a:uLnTx/>
                <a:uFillTx/>
                <a:latin typeface="Verdana"/>
                <a:ea typeface="+mn-ea"/>
                <a:cs typeface="Verdana"/>
              </a:rPr>
              <a:t>2020; 41: 733</a:t>
            </a:r>
            <a:r>
              <a:rPr lang="de-DE" sz="600">
                <a:solidFill>
                  <a:srgbClr val="404040"/>
                </a:solidFill>
                <a:ea typeface="Arial"/>
                <a:cs typeface="Arial"/>
              </a:rPr>
              <a:t>–</a:t>
            </a:r>
            <a:r>
              <a:rPr kumimoji="0" lang="da-DK" sz="600" b="0" i="0" u="none" strike="noStrike" kern="1200" cap="none" spc="-10" normalizeH="0" baseline="0" noProof="0">
                <a:ln>
                  <a:noFill/>
                </a:ln>
                <a:solidFill>
                  <a:srgbClr val="404040"/>
                </a:solidFill>
                <a:effectLst/>
                <a:uLnTx/>
                <a:uFillTx/>
                <a:latin typeface="Verdana"/>
                <a:ea typeface="+mn-ea"/>
                <a:cs typeface="Verdana"/>
              </a:rPr>
              <a:t>55. </a:t>
            </a:r>
            <a:r>
              <a:rPr kumimoji="0" lang="da-DK" sz="600" b="1" i="0" u="none" strike="noStrike" kern="1200" cap="none" spc="-10" normalizeH="0" baseline="0" noProof="0">
                <a:ln>
                  <a:noFill/>
                </a:ln>
                <a:solidFill>
                  <a:srgbClr val="404040"/>
                </a:solidFill>
                <a:effectLst/>
                <a:uLnTx/>
                <a:uFillTx/>
                <a:latin typeface="Verdana"/>
                <a:ea typeface="+mn-ea"/>
                <a:cs typeface="Verdana"/>
              </a:rPr>
              <a:t>6.</a:t>
            </a:r>
            <a:r>
              <a:rPr kumimoji="0" lang="da-DK" sz="600" b="0" i="0" u="none" strike="noStrike" kern="1200" cap="none" spc="-10" normalizeH="0" baseline="0" noProof="0">
                <a:ln>
                  <a:noFill/>
                </a:ln>
                <a:solidFill>
                  <a:srgbClr val="404040"/>
                </a:solidFill>
                <a:effectLst/>
                <a:uLnTx/>
                <a:uFillTx/>
                <a:latin typeface="Verdana"/>
                <a:ea typeface="+mn-ea"/>
                <a:cs typeface="Verdana"/>
              </a:rPr>
              <a:t> Komatsu M </a:t>
            </a:r>
            <a:r>
              <a:rPr kumimoji="0" lang="da-DK" sz="600" b="0" i="1" u="none" strike="noStrike" kern="1200" cap="none" spc="-10" normalizeH="0" baseline="0" noProof="0">
                <a:ln>
                  <a:noFill/>
                </a:ln>
                <a:solidFill>
                  <a:srgbClr val="404040"/>
                </a:solidFill>
                <a:effectLst/>
                <a:uLnTx/>
                <a:uFillTx/>
                <a:latin typeface="Verdana"/>
                <a:ea typeface="+mn-ea"/>
                <a:cs typeface="Verdana"/>
              </a:rPr>
              <a:t>et al. J Diabetes Invest </a:t>
            </a:r>
            <a:r>
              <a:rPr kumimoji="0" lang="da-DK" sz="600" b="0" i="0" u="none" strike="noStrike" kern="1200" cap="none" spc="-10" normalizeH="0" baseline="0" noProof="0">
                <a:ln>
                  <a:noFill/>
                </a:ln>
                <a:solidFill>
                  <a:srgbClr val="404040"/>
                </a:solidFill>
                <a:effectLst/>
                <a:uLnTx/>
                <a:uFillTx/>
                <a:latin typeface="Verdana"/>
                <a:ea typeface="+mn-ea"/>
                <a:cs typeface="Verdana"/>
              </a:rPr>
              <a:t>2013; 4: 511–6. </a:t>
            </a:r>
            <a:r>
              <a:rPr kumimoji="0" lang="da-DK" sz="600" b="1" i="0" u="none" strike="noStrike" kern="1200" cap="none" spc="-10" normalizeH="0" baseline="0" noProof="0">
                <a:ln>
                  <a:noFill/>
                </a:ln>
                <a:solidFill>
                  <a:srgbClr val="404040"/>
                </a:solidFill>
                <a:effectLst/>
                <a:uLnTx/>
                <a:uFillTx/>
                <a:latin typeface="Verdana"/>
                <a:ea typeface="+mn-ea"/>
                <a:cs typeface="Verdana"/>
              </a:rPr>
              <a:t>7. </a:t>
            </a:r>
            <a:r>
              <a:rPr kumimoji="0" lang="da-DK" sz="600" b="0" i="0" u="none" strike="noStrike" kern="1200" cap="none" spc="-10" normalizeH="0" baseline="0" noProof="0">
                <a:ln>
                  <a:noFill/>
                </a:ln>
                <a:solidFill>
                  <a:srgbClr val="404040"/>
                </a:solidFill>
                <a:effectLst/>
                <a:uLnTx/>
                <a:uFillTx/>
                <a:latin typeface="Verdana"/>
                <a:ea typeface="+mn-ea"/>
                <a:cs typeface="Verdana"/>
              </a:rPr>
              <a:t>diabinfo: Was ist Diabetes Typ 1? Erhältlich unter </a:t>
            </a:r>
            <a:r>
              <a:rPr lang="da-DK" sz="600" spc="-10">
                <a:solidFill>
                  <a:srgbClr val="404040"/>
                </a:solidFill>
                <a:latin typeface="Verdana"/>
                <a:cs typeface="Verdana"/>
                <a:hlinkClick r:id="rId3">
                  <a:extLst>
                    <a:ext uri="{A12FA001-AC4F-418D-AE19-62706E023703}">
                      <ahyp:hlinkClr xmlns:ahyp="http://schemas.microsoft.com/office/drawing/2018/hyperlinkcolor" val="tx"/>
                    </a:ext>
                  </a:extLst>
                </a:hlinkClick>
              </a:rPr>
              <a:t>https://www.diabinfo.de/leben/typ-1-diabetes/grundlagen/krankheitsbild-und-symptome.html</a:t>
            </a:r>
            <a:r>
              <a:rPr lang="da-DK" sz="600" spc="-10">
                <a:solidFill>
                  <a:srgbClr val="404040"/>
                </a:solidFill>
                <a:latin typeface="Verdana"/>
                <a:cs typeface="Verdana"/>
              </a:rPr>
              <a:t>. Zuletzt abgerufen am 12.01.2026. </a:t>
            </a:r>
            <a:r>
              <a:rPr lang="da-DK" sz="600" b="1" spc="-10">
                <a:solidFill>
                  <a:srgbClr val="404040"/>
                </a:solidFill>
                <a:latin typeface="Verdana"/>
                <a:cs typeface="Verdana"/>
              </a:rPr>
              <a:t>8. </a:t>
            </a:r>
            <a:r>
              <a:rPr lang="en-US" sz="600" spc="-10">
                <a:solidFill>
                  <a:srgbClr val="404040"/>
                </a:solidFill>
                <a:latin typeface="Verdana"/>
                <a:cs typeface="Verdana"/>
              </a:rPr>
              <a:t>Courtney CH </a:t>
            </a:r>
            <a:r>
              <a:rPr lang="en-US" sz="600" i="1" spc="-10">
                <a:solidFill>
                  <a:srgbClr val="404040"/>
                </a:solidFill>
                <a:latin typeface="Verdana"/>
                <a:cs typeface="Verdana"/>
              </a:rPr>
              <a:t>et al. Metabolism </a:t>
            </a:r>
            <a:r>
              <a:rPr lang="en-US" sz="600" spc="-10">
                <a:solidFill>
                  <a:srgbClr val="404040"/>
                </a:solidFill>
                <a:latin typeface="Verdana"/>
                <a:cs typeface="Verdana"/>
              </a:rPr>
              <a:t>2003; 52: 1050–5</a:t>
            </a:r>
            <a:r>
              <a:rPr lang="de-DE" sz="600">
                <a:solidFill>
                  <a:srgbClr val="404040"/>
                </a:solidFill>
                <a:ea typeface="Arial"/>
                <a:cs typeface="Arial"/>
              </a:rPr>
              <a:t>.</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
        <p:nvSpPr>
          <p:cNvPr id="21" name="Rechteck: abgerundete Ecken 20">
            <a:extLst>
              <a:ext uri="{FF2B5EF4-FFF2-40B4-BE49-F238E27FC236}">
                <a16:creationId xmlns:a16="http://schemas.microsoft.com/office/drawing/2014/main" id="{DD8CC85F-60A6-0413-E0B9-B018AB1FD0B4}"/>
              </a:ext>
            </a:extLst>
          </p:cNvPr>
          <p:cNvSpPr/>
          <p:nvPr/>
        </p:nvSpPr>
        <p:spPr>
          <a:xfrm>
            <a:off x="4819882" y="1944308"/>
            <a:ext cx="3798027" cy="1018097"/>
          </a:xfrm>
          <a:prstGeom prst="roundRect">
            <a:avLst>
              <a:gd name="adj" fmla="val 1698"/>
            </a:avLst>
          </a:prstGeom>
          <a:solidFill>
            <a:schemeClr val="bg1"/>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100" b="1">
                <a:solidFill>
                  <a:srgbClr val="2F3651"/>
                </a:solidFill>
              </a:rPr>
              <a:t>Kontinuierliche Abgabe </a:t>
            </a:r>
            <a:r>
              <a:rPr lang="de-DE" sz="1100">
                <a:solidFill>
                  <a:srgbClr val="2F3651"/>
                </a:solidFill>
              </a:rPr>
              <a:t>(ohne Pulse) aus dem Unterhautfettgewebe in den peripheren Blutkreislauf </a:t>
            </a:r>
            <a:r>
              <a:rPr lang="de-DE" sz="1100">
                <a:solidFill>
                  <a:srgbClr val="2F3651"/>
                </a:solidFill>
                <a:sym typeface="Wingdings" panose="05000000000000000000" pitchFamily="2" charset="2"/>
              </a:rPr>
              <a:t> </a:t>
            </a:r>
            <a:r>
              <a:rPr lang="de-DE" sz="1100" b="1">
                <a:solidFill>
                  <a:srgbClr val="2F3651"/>
                </a:solidFill>
                <a:sym typeface="Wingdings" panose="05000000000000000000" pitchFamily="2" charset="2"/>
              </a:rPr>
              <a:t>gepulste Abgabe</a:t>
            </a:r>
            <a:r>
              <a:rPr lang="de-DE" sz="1100">
                <a:solidFill>
                  <a:srgbClr val="2F3651"/>
                </a:solidFill>
                <a:sym typeface="Wingdings" panose="05000000000000000000" pitchFamily="2" charset="2"/>
              </a:rPr>
              <a:t> ist </a:t>
            </a:r>
            <a:r>
              <a:rPr lang="de-DE" sz="1100" b="1">
                <a:solidFill>
                  <a:srgbClr val="2F3651"/>
                </a:solidFill>
                <a:sym typeface="Wingdings" panose="05000000000000000000" pitchFamily="2" charset="2"/>
              </a:rPr>
              <a:t>wichtig</a:t>
            </a:r>
            <a:r>
              <a:rPr lang="de-DE" sz="1100">
                <a:solidFill>
                  <a:srgbClr val="2F3651"/>
                </a:solidFill>
                <a:sym typeface="Wingdings" panose="05000000000000000000" pitchFamily="2" charset="2"/>
              </a:rPr>
              <a:t> zur </a:t>
            </a:r>
            <a:r>
              <a:rPr lang="de-DE" sz="1100" b="1">
                <a:solidFill>
                  <a:srgbClr val="2F3651"/>
                </a:solidFill>
                <a:sym typeface="Wingdings" panose="05000000000000000000" pitchFamily="2" charset="2"/>
              </a:rPr>
              <a:t>Abdeckung von Mahlzeiten</a:t>
            </a:r>
            <a:r>
              <a:rPr lang="de-DE" sz="1100" baseline="30000">
                <a:solidFill>
                  <a:srgbClr val="2F3651"/>
                </a:solidFill>
                <a:sym typeface="Wingdings" panose="05000000000000000000" pitchFamily="2" charset="2"/>
              </a:rPr>
              <a:t>2,3</a:t>
            </a:r>
            <a:r>
              <a:rPr lang="de-DE" sz="1100">
                <a:solidFill>
                  <a:srgbClr val="2F3651"/>
                </a:solidFill>
                <a:sym typeface="Wingdings" panose="05000000000000000000" pitchFamily="2" charset="2"/>
              </a:rPr>
              <a:t>, </a:t>
            </a:r>
            <a:r>
              <a:rPr lang="de-DE" sz="1100" b="1">
                <a:solidFill>
                  <a:srgbClr val="2F3651"/>
                </a:solidFill>
                <a:sym typeface="Wingdings" panose="05000000000000000000" pitchFamily="2" charset="2"/>
              </a:rPr>
              <a:t>weniger für </a:t>
            </a:r>
            <a:r>
              <a:rPr lang="de-DE" sz="1100">
                <a:solidFill>
                  <a:srgbClr val="2F3651"/>
                </a:solidFill>
                <a:sym typeface="Wingdings" panose="05000000000000000000" pitchFamily="2" charset="2"/>
              </a:rPr>
              <a:t>die Deckung der </a:t>
            </a:r>
            <a:r>
              <a:rPr lang="de-DE" sz="1100" b="1">
                <a:solidFill>
                  <a:srgbClr val="2F3651"/>
                </a:solidFill>
                <a:sym typeface="Wingdings" panose="05000000000000000000" pitchFamily="2" charset="2"/>
              </a:rPr>
              <a:t>Basalrate</a:t>
            </a:r>
            <a:r>
              <a:rPr lang="de-DE" sz="1100" baseline="30000">
                <a:solidFill>
                  <a:srgbClr val="2F3651"/>
                </a:solidFill>
                <a:sym typeface="Wingdings" panose="05000000000000000000" pitchFamily="2" charset="2"/>
              </a:rPr>
              <a:t>8</a:t>
            </a:r>
            <a:endParaRPr lang="de-DE" sz="1100" baseline="30000">
              <a:solidFill>
                <a:srgbClr val="2F3651"/>
              </a:solidFill>
            </a:endParaRPr>
          </a:p>
        </p:txBody>
      </p:sp>
      <p:sp>
        <p:nvSpPr>
          <p:cNvPr id="22" name="Rechteck: abgerundete Ecken 21">
            <a:extLst>
              <a:ext uri="{FF2B5EF4-FFF2-40B4-BE49-F238E27FC236}">
                <a16:creationId xmlns:a16="http://schemas.microsoft.com/office/drawing/2014/main" id="{B52C220D-24BB-0E1F-3A60-FF9E1CF81AAE}"/>
              </a:ext>
            </a:extLst>
          </p:cNvPr>
          <p:cNvSpPr/>
          <p:nvPr/>
        </p:nvSpPr>
        <p:spPr>
          <a:xfrm>
            <a:off x="4819881" y="3074381"/>
            <a:ext cx="3798027" cy="834977"/>
          </a:xfrm>
          <a:prstGeom prst="roundRect">
            <a:avLst>
              <a:gd name="adj" fmla="val 1698"/>
            </a:avLst>
          </a:prstGeom>
          <a:solidFill>
            <a:schemeClr val="bg1"/>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100" b="1">
                <a:solidFill>
                  <a:srgbClr val="2F3651"/>
                </a:solidFill>
              </a:rPr>
              <a:t>Keine unmittelbare Suppression der Glukagon-Ausschüttung und der </a:t>
            </a:r>
            <a:r>
              <a:rPr lang="de-DE" sz="1100" b="1" err="1">
                <a:solidFill>
                  <a:srgbClr val="2F3651"/>
                </a:solidFill>
              </a:rPr>
              <a:t>Glukoneogenese</a:t>
            </a:r>
            <a:r>
              <a:rPr lang="de-DE" sz="1100" b="1">
                <a:solidFill>
                  <a:srgbClr val="2F3651"/>
                </a:solidFill>
              </a:rPr>
              <a:t> </a:t>
            </a:r>
            <a:r>
              <a:rPr lang="de-DE" sz="1100">
                <a:solidFill>
                  <a:srgbClr val="2F3651"/>
                </a:solidFill>
                <a:sym typeface="Wingdings" panose="05000000000000000000" pitchFamily="2" charset="2"/>
              </a:rPr>
              <a:t> muss erst aus der Peripherie zur Bauchspeicheldrüse und in die Pfortader gelangen</a:t>
            </a:r>
            <a:endParaRPr lang="de-DE" sz="1100" baseline="30000">
              <a:solidFill>
                <a:srgbClr val="2F3651"/>
              </a:solidFill>
            </a:endParaRPr>
          </a:p>
        </p:txBody>
      </p:sp>
      <p:sp>
        <p:nvSpPr>
          <p:cNvPr id="23" name="Rechteck: abgerundete Ecken 22">
            <a:extLst>
              <a:ext uri="{FF2B5EF4-FFF2-40B4-BE49-F238E27FC236}">
                <a16:creationId xmlns:a16="http://schemas.microsoft.com/office/drawing/2014/main" id="{BC586BF0-249E-9D78-231B-1A213CC20E20}"/>
              </a:ext>
            </a:extLst>
          </p:cNvPr>
          <p:cNvSpPr/>
          <p:nvPr/>
        </p:nvSpPr>
        <p:spPr>
          <a:xfrm>
            <a:off x="4819881" y="4015550"/>
            <a:ext cx="3798027" cy="540167"/>
          </a:xfrm>
          <a:prstGeom prst="roundRect">
            <a:avLst>
              <a:gd name="adj" fmla="val 1698"/>
            </a:avLst>
          </a:prstGeom>
          <a:solidFill>
            <a:schemeClr val="bg1"/>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1100" b="1">
                <a:solidFill>
                  <a:srgbClr val="2F3651"/>
                </a:solidFill>
              </a:rPr>
              <a:t>Verzögerte Wirkung </a:t>
            </a:r>
            <a:r>
              <a:rPr lang="de-DE" sz="1100">
                <a:solidFill>
                  <a:srgbClr val="2F3651"/>
                </a:solidFill>
              </a:rPr>
              <a:t>(auch bei ultrakurzwirk-</a:t>
            </a:r>
            <a:r>
              <a:rPr lang="de-DE" sz="1100" err="1">
                <a:solidFill>
                  <a:srgbClr val="2F3651"/>
                </a:solidFill>
              </a:rPr>
              <a:t>samem</a:t>
            </a:r>
            <a:r>
              <a:rPr lang="de-DE" sz="1100">
                <a:solidFill>
                  <a:srgbClr val="2F3651"/>
                </a:solidFill>
              </a:rPr>
              <a:t> Insulin) </a:t>
            </a:r>
            <a:r>
              <a:rPr lang="de-DE" sz="1100">
                <a:solidFill>
                  <a:srgbClr val="2F3651"/>
                </a:solidFill>
                <a:sym typeface="Wingdings" panose="05000000000000000000" pitchFamily="2" charset="2"/>
              </a:rPr>
              <a:t> birgt </a:t>
            </a:r>
            <a:r>
              <a:rPr lang="de-DE" sz="1100" b="1" err="1">
                <a:solidFill>
                  <a:srgbClr val="2F3651"/>
                </a:solidFill>
                <a:sym typeface="Wingdings" panose="05000000000000000000" pitchFamily="2" charset="2"/>
              </a:rPr>
              <a:t>Hypoglykämierisiko</a:t>
            </a:r>
            <a:endParaRPr lang="de-DE" sz="1100" b="1" baseline="30000">
              <a:solidFill>
                <a:srgbClr val="2F3651"/>
              </a:solidFill>
            </a:endParaRPr>
          </a:p>
        </p:txBody>
      </p:sp>
    </p:spTree>
    <p:extLst>
      <p:ext uri="{BB962C8B-B14F-4D97-AF65-F5344CB8AC3E}">
        <p14:creationId xmlns:p14="http://schemas.microsoft.com/office/powerpoint/2010/main" val="22730170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9">
            <a:extLst>
              <a:ext uri="{FF2B5EF4-FFF2-40B4-BE49-F238E27FC236}">
                <a16:creationId xmlns:a16="http://schemas.microsoft.com/office/drawing/2014/main" id="{9EB80E1D-0709-6064-C396-AADFA8217773}"/>
              </a:ext>
            </a:extLst>
          </p:cNvPr>
          <p:cNvSpPr txBox="1">
            <a:spLocks/>
          </p:cNvSpPr>
          <p:nvPr/>
        </p:nvSpPr>
        <p:spPr>
          <a:xfrm>
            <a:off x="314409" y="114245"/>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Betazellfunktion und Time in Range (TIR)</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7" name="TextBox 3037">
            <a:extLst>
              <a:ext uri="{FF2B5EF4-FFF2-40B4-BE49-F238E27FC236}">
                <a16:creationId xmlns:a16="http://schemas.microsoft.com/office/drawing/2014/main" id="{78D4EB4A-8D0C-8B5F-9D97-E59CA00FC621}"/>
              </a:ext>
            </a:extLst>
          </p:cNvPr>
          <p:cNvSpPr txBox="1"/>
          <p:nvPr/>
        </p:nvSpPr>
        <p:spPr>
          <a:xfrm>
            <a:off x="314409" y="4937798"/>
            <a:ext cx="8449664"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 sz="600" b="1" i="0" u="none" strike="noStrike" kern="1200" cap="none" spc="0" normalizeH="0" baseline="0" noProof="0">
                <a:ln>
                  <a:noFill/>
                </a:ln>
                <a:solidFill>
                  <a:srgbClr val="404040"/>
                </a:solidFill>
                <a:effectLst/>
                <a:uLnTx/>
                <a:uFillTx/>
                <a:latin typeface="Verdana"/>
                <a:ea typeface="Arial"/>
                <a:cs typeface="Arial"/>
              </a:rPr>
              <a:t>1</a:t>
            </a:r>
            <a:r>
              <a:rPr kumimoji="0" lang="da-DK" sz="600" b="1" i="0" u="none" strike="noStrike" kern="1200" cap="none" spc="0" normalizeH="0" baseline="0" noProof="0">
                <a:ln>
                  <a:noFill/>
                </a:ln>
                <a:solidFill>
                  <a:srgbClr val="404040"/>
                </a:solidFill>
                <a:effectLst/>
                <a:uLnTx/>
                <a:uFillTx/>
                <a:latin typeface="Verdana"/>
                <a:ea typeface="+mn-ea"/>
                <a:cs typeface="+mn-cs"/>
              </a:rPr>
              <a:t>.</a:t>
            </a:r>
            <a:r>
              <a:rPr kumimoji="0" lang="da-DK" sz="600" b="0" i="0" u="none" strike="noStrike" kern="1200" cap="none" spc="0" normalizeH="0" baseline="0" noProof="0">
                <a:ln>
                  <a:noFill/>
                </a:ln>
                <a:solidFill>
                  <a:srgbClr val="404040"/>
                </a:solidFill>
                <a:effectLst/>
                <a:uLnTx/>
                <a:uFillTx/>
                <a:latin typeface="Verdana"/>
                <a:ea typeface="+mn-ea"/>
                <a:cs typeface="+mn-cs"/>
              </a:rPr>
              <a:t> </a:t>
            </a:r>
            <a:r>
              <a:rPr kumimoji="0" lang="de-DE" sz="600" b="0" i="0" u="none" strike="noStrike" kern="0" cap="none" spc="0" normalizeH="0" baseline="0" noProof="0" err="1">
                <a:ln>
                  <a:noFill/>
                </a:ln>
                <a:solidFill>
                  <a:srgbClr val="404040"/>
                </a:solidFill>
                <a:effectLst/>
                <a:uLnTx/>
                <a:uFillTx/>
                <a:latin typeface="Verdana"/>
                <a:ea typeface="+mn-ea"/>
                <a:cs typeface="Verdana"/>
              </a:rPr>
              <a:t>Rickels</a:t>
            </a:r>
            <a:r>
              <a:rPr kumimoji="0" lang="de-DE" sz="600" b="0" i="0" u="none" strike="noStrike" kern="0" cap="none" spc="-11" normalizeH="0" baseline="0" noProof="0">
                <a:ln>
                  <a:noFill/>
                </a:ln>
                <a:solidFill>
                  <a:srgbClr val="404040"/>
                </a:solidFill>
                <a:effectLst/>
                <a:uLnTx/>
                <a:uFillTx/>
                <a:latin typeface="Verdana"/>
                <a:ea typeface="+mn-ea"/>
                <a:cs typeface="Verdana"/>
              </a:rPr>
              <a:t> </a:t>
            </a:r>
            <a:r>
              <a:rPr kumimoji="0" lang="de-DE" sz="600" b="0" i="0" u="none" strike="noStrike" kern="0" cap="none" spc="0" normalizeH="0" baseline="0" noProof="0">
                <a:ln>
                  <a:noFill/>
                </a:ln>
                <a:solidFill>
                  <a:srgbClr val="404040"/>
                </a:solidFill>
                <a:effectLst/>
                <a:uLnTx/>
                <a:uFillTx/>
                <a:latin typeface="Verdana"/>
                <a:ea typeface="+mn-ea"/>
                <a:cs typeface="Verdana"/>
              </a:rPr>
              <a:t>MR</a:t>
            </a:r>
            <a:r>
              <a:rPr kumimoji="0" lang="de-DE" sz="600" b="0" i="0" u="none" strike="noStrike" kern="0" cap="none" spc="-19" normalizeH="0" baseline="0" noProof="0">
                <a:ln>
                  <a:noFill/>
                </a:ln>
                <a:solidFill>
                  <a:srgbClr val="404040"/>
                </a:solidFill>
                <a:effectLst/>
                <a:uLnTx/>
                <a:uFillTx/>
                <a:latin typeface="Verdana"/>
                <a:ea typeface="+mn-ea"/>
                <a:cs typeface="Verdana"/>
              </a:rPr>
              <a:t> </a:t>
            </a:r>
            <a:r>
              <a:rPr kumimoji="0" lang="de-DE" sz="600" b="0" i="1" u="none" strike="noStrike" kern="0" cap="none" spc="0" normalizeH="0" baseline="0" noProof="0">
                <a:ln>
                  <a:noFill/>
                </a:ln>
                <a:solidFill>
                  <a:srgbClr val="404040"/>
                </a:solidFill>
                <a:effectLst/>
                <a:uLnTx/>
                <a:uFillTx/>
                <a:latin typeface="Verdana"/>
                <a:ea typeface="+mn-ea"/>
                <a:cs typeface="Verdana"/>
              </a:rPr>
              <a:t>et</a:t>
            </a:r>
            <a:r>
              <a:rPr kumimoji="0" lang="de-DE" sz="600" b="0" i="1" u="none" strike="noStrike" kern="0" cap="none" spc="4" normalizeH="0" baseline="0" noProof="0">
                <a:ln>
                  <a:noFill/>
                </a:ln>
                <a:solidFill>
                  <a:srgbClr val="404040"/>
                </a:solidFill>
                <a:effectLst/>
                <a:uLnTx/>
                <a:uFillTx/>
                <a:latin typeface="Verdana"/>
                <a:ea typeface="+mn-ea"/>
                <a:cs typeface="Verdana"/>
              </a:rPr>
              <a:t> </a:t>
            </a:r>
            <a:r>
              <a:rPr kumimoji="0" lang="de-DE" sz="600" b="0" i="1" u="none" strike="noStrike" kern="0" cap="none" spc="0" normalizeH="0" baseline="0" noProof="0">
                <a:ln>
                  <a:noFill/>
                </a:ln>
                <a:solidFill>
                  <a:srgbClr val="404040"/>
                </a:solidFill>
                <a:effectLst/>
                <a:uLnTx/>
                <a:uFillTx/>
                <a:latin typeface="Verdana"/>
                <a:ea typeface="+mn-ea"/>
                <a:cs typeface="Verdana"/>
              </a:rPr>
              <a:t>al.</a:t>
            </a:r>
            <a:r>
              <a:rPr kumimoji="0" lang="de-DE" sz="600" b="0" i="1" u="none" strike="noStrike" kern="0" cap="none" spc="-15" normalizeH="0" baseline="0" noProof="0">
                <a:ln>
                  <a:noFill/>
                </a:ln>
                <a:solidFill>
                  <a:srgbClr val="404040"/>
                </a:solidFill>
                <a:effectLst/>
                <a:uLnTx/>
                <a:uFillTx/>
                <a:latin typeface="Verdana"/>
                <a:ea typeface="+mn-ea"/>
                <a:cs typeface="Verdana"/>
              </a:rPr>
              <a:t> </a:t>
            </a:r>
            <a:r>
              <a:rPr kumimoji="0" lang="de-DE" sz="600" b="0" i="1" u="none" strike="noStrike" kern="0" cap="none" spc="0" normalizeH="0" baseline="0" noProof="0">
                <a:ln>
                  <a:noFill/>
                </a:ln>
                <a:solidFill>
                  <a:srgbClr val="404040"/>
                </a:solidFill>
                <a:effectLst/>
                <a:uLnTx/>
                <a:uFillTx/>
                <a:latin typeface="Verdana"/>
                <a:ea typeface="+mn-ea"/>
                <a:cs typeface="Verdana"/>
              </a:rPr>
              <a:t>J</a:t>
            </a:r>
            <a:r>
              <a:rPr kumimoji="0" lang="de-DE" sz="600" b="0" i="1" u="none" strike="noStrike" kern="0" cap="none" spc="-15" normalizeH="0" baseline="0" noProof="0">
                <a:ln>
                  <a:noFill/>
                </a:ln>
                <a:solidFill>
                  <a:srgbClr val="404040"/>
                </a:solidFill>
                <a:effectLst/>
                <a:uLnTx/>
                <a:uFillTx/>
                <a:latin typeface="Verdana"/>
                <a:ea typeface="+mn-ea"/>
                <a:cs typeface="Verdana"/>
              </a:rPr>
              <a:t> </a:t>
            </a:r>
            <a:r>
              <a:rPr kumimoji="0" lang="de-DE" sz="600" b="0" i="1" u="none" strike="noStrike" kern="0" cap="none" spc="0" normalizeH="0" baseline="0" noProof="0" err="1">
                <a:ln>
                  <a:noFill/>
                </a:ln>
                <a:solidFill>
                  <a:srgbClr val="404040"/>
                </a:solidFill>
                <a:effectLst/>
                <a:uLnTx/>
                <a:uFillTx/>
                <a:latin typeface="Verdana"/>
                <a:ea typeface="+mn-ea"/>
                <a:cs typeface="Verdana"/>
              </a:rPr>
              <a:t>Clin</a:t>
            </a:r>
            <a:r>
              <a:rPr kumimoji="0" lang="de-DE" sz="600" b="0" i="1" u="none" strike="noStrike" kern="0" cap="none" spc="-11" normalizeH="0" baseline="0" noProof="0">
                <a:ln>
                  <a:noFill/>
                </a:ln>
                <a:solidFill>
                  <a:srgbClr val="404040"/>
                </a:solidFill>
                <a:effectLst/>
                <a:uLnTx/>
                <a:uFillTx/>
                <a:latin typeface="Verdana"/>
                <a:ea typeface="+mn-ea"/>
                <a:cs typeface="Verdana"/>
              </a:rPr>
              <a:t> </a:t>
            </a:r>
            <a:r>
              <a:rPr kumimoji="0" lang="de-DE" sz="600" b="0" i="1" u="none" strike="noStrike" kern="0" cap="none" spc="0" normalizeH="0" baseline="0" noProof="0" err="1">
                <a:ln>
                  <a:noFill/>
                </a:ln>
                <a:solidFill>
                  <a:srgbClr val="404040"/>
                </a:solidFill>
                <a:effectLst/>
                <a:uLnTx/>
                <a:uFillTx/>
                <a:latin typeface="Verdana"/>
                <a:ea typeface="+mn-ea"/>
                <a:cs typeface="Verdana"/>
              </a:rPr>
              <a:t>Invest</a:t>
            </a:r>
            <a:r>
              <a:rPr kumimoji="0" lang="de-DE" sz="600" b="0" i="0" u="none" strike="noStrike" kern="0" cap="none" spc="4" normalizeH="0" baseline="0" noProof="0">
                <a:ln>
                  <a:noFill/>
                </a:ln>
                <a:solidFill>
                  <a:srgbClr val="404040"/>
                </a:solidFill>
                <a:effectLst/>
                <a:uLnTx/>
                <a:uFillTx/>
                <a:latin typeface="Verdana"/>
                <a:ea typeface="+mn-ea"/>
                <a:cs typeface="Verdana"/>
              </a:rPr>
              <a:t> </a:t>
            </a:r>
            <a:r>
              <a:rPr kumimoji="0" lang="de-DE" sz="600" b="0" i="0" u="none" strike="noStrike" kern="0" cap="none" spc="-8" normalizeH="0" baseline="0" noProof="0">
                <a:ln>
                  <a:noFill/>
                </a:ln>
                <a:solidFill>
                  <a:srgbClr val="404040"/>
                </a:solidFill>
                <a:effectLst/>
                <a:uLnTx/>
                <a:uFillTx/>
                <a:latin typeface="Verdana"/>
                <a:ea typeface="+mn-ea"/>
                <a:cs typeface="Verdana"/>
              </a:rPr>
              <a:t>2020; 130: 1850</a:t>
            </a:r>
            <a:r>
              <a:rPr kumimoji="0" lang="da-DK" sz="600" b="0" i="0" u="none" strike="noStrike" kern="1200" cap="none" spc="-10" normalizeH="0" baseline="0" noProof="0">
                <a:ln>
                  <a:noFill/>
                </a:ln>
                <a:solidFill>
                  <a:srgbClr val="404040"/>
                </a:solidFill>
                <a:effectLst/>
                <a:uLnTx/>
                <a:uFillTx/>
                <a:latin typeface="Verdana"/>
                <a:ea typeface="+mn-ea"/>
                <a:cs typeface="Verdana"/>
              </a:rPr>
              <a:t>–</a:t>
            </a:r>
            <a:r>
              <a:rPr kumimoji="0" lang="de-DE" sz="600" b="0" i="0" u="none" strike="noStrike" kern="0" cap="none" spc="-15" normalizeH="0" baseline="0" noProof="0">
                <a:ln>
                  <a:noFill/>
                </a:ln>
                <a:solidFill>
                  <a:srgbClr val="404040"/>
                </a:solidFill>
                <a:effectLst/>
                <a:uLnTx/>
                <a:uFillTx/>
                <a:latin typeface="Verdana"/>
                <a:ea typeface="+mn-ea"/>
                <a:cs typeface="Verdana"/>
              </a:rPr>
              <a:t>62</a:t>
            </a:r>
            <a:r>
              <a:rPr kumimoji="0" lang="da-DK" sz="600" b="0" i="0" u="none" strike="noStrike" kern="1200" cap="none" spc="-10" normalizeH="0" baseline="0" noProof="0">
                <a:ln>
                  <a:noFill/>
                </a:ln>
                <a:solidFill>
                  <a:srgbClr val="404040"/>
                </a:solidFill>
                <a:effectLst/>
                <a:uLnTx/>
                <a:uFillTx/>
                <a:latin typeface="Verdana"/>
                <a:ea typeface="+mn-ea"/>
                <a:cs typeface="Verdana"/>
              </a:rPr>
              <a:t>.</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
        <p:nvSpPr>
          <p:cNvPr id="8" name="TextBox 28">
            <a:extLst>
              <a:ext uri="{FF2B5EF4-FFF2-40B4-BE49-F238E27FC236}">
                <a16:creationId xmlns:a16="http://schemas.microsoft.com/office/drawing/2014/main" id="{DCE22108-1B5F-7450-B004-D4FADC9DD852}"/>
              </a:ext>
            </a:extLst>
          </p:cNvPr>
          <p:cNvSpPr txBox="1"/>
          <p:nvPr/>
        </p:nvSpPr>
        <p:spPr>
          <a:xfrm>
            <a:off x="314409" y="4595418"/>
            <a:ext cx="8300182" cy="369332"/>
          </a:xfrm>
          <a:prstGeom prst="rect">
            <a:avLst/>
          </a:prstGeom>
          <a:noFill/>
          <a:ln w="9525" cap="flat" cmpd="sng" algn="ctr">
            <a:noFill/>
            <a:prstDash val="solid"/>
            <a:round/>
            <a:headEnd type="none" w="med" len="med"/>
            <a:tailEnd type="none" w="med" len="med"/>
          </a:ln>
        </p:spPr>
        <p:txBody>
          <a:bodyPr wrap="square" anchor="b">
            <a:spAutoFit/>
          </a:bodyPr>
          <a:lstStyle/>
          <a:p>
            <a:pPr lvl="0" defTabSz="514337">
              <a:spcAft>
                <a:spcPts val="338"/>
              </a:spcAft>
              <a:defRPr/>
            </a:pPr>
            <a:r>
              <a:rPr lang="de-DE" sz="600">
                <a:solidFill>
                  <a:srgbClr val="404040"/>
                </a:solidFill>
                <a:ea typeface="Arial"/>
                <a:cs typeface="Arial"/>
              </a:rPr>
              <a:t>Abbildung modifiziert nach </a:t>
            </a:r>
            <a:r>
              <a:rPr lang="de-DE" sz="600" err="1">
                <a:solidFill>
                  <a:srgbClr val="404040"/>
                </a:solidFill>
                <a:ea typeface="Arial"/>
                <a:cs typeface="Arial"/>
              </a:rPr>
              <a:t>Rickels</a:t>
            </a:r>
            <a:r>
              <a:rPr lang="de-DE" sz="600">
                <a:solidFill>
                  <a:srgbClr val="404040"/>
                </a:solidFill>
                <a:ea typeface="Arial"/>
                <a:cs typeface="Arial"/>
              </a:rPr>
              <a:t> MR 2020</a:t>
            </a:r>
            <a:r>
              <a:rPr lang="de-DE" sz="600" baseline="30000">
                <a:solidFill>
                  <a:srgbClr val="404040"/>
                </a:solidFill>
                <a:ea typeface="Arial"/>
                <a:cs typeface="Arial"/>
              </a:rPr>
              <a:t>1</a:t>
            </a:r>
            <a:r>
              <a:rPr lang="de-DE" sz="600">
                <a:solidFill>
                  <a:srgbClr val="404040"/>
                </a:solidFill>
                <a:ea typeface="Arial"/>
                <a:cs typeface="Arial"/>
              </a:rPr>
              <a:t>. </a:t>
            </a:r>
            <a:r>
              <a:rPr kumimoji="0" lang="de-DE" altLang="de-DE" sz="600" b="0" i="0" u="none" strike="noStrike" kern="1200" cap="none" spc="0" normalizeH="0" baseline="0" noProof="0">
                <a:ln>
                  <a:noFill/>
                </a:ln>
                <a:solidFill>
                  <a:srgbClr val="404040"/>
                </a:solidFill>
                <a:effectLst/>
                <a:uLnTx/>
                <a:uFillTx/>
                <a:latin typeface="Verdana"/>
                <a:ea typeface="+mn-ea"/>
                <a:cs typeface="+mn-cs"/>
              </a:rPr>
              <a:t>Die Teilnehmer waren zwischen 18 und 65 Jahre alt, bei ihnen wurde T1D im Alter von 6 Monaten und 46 Jahren diagnostiziert. Die Krankheit bestand seit mindestens 2 Jahren. Die Teilnehmer wurden nach C-Peptid kategorisiert (negativ, niedrig, mittel, hoch). C-Peptid: </a:t>
            </a:r>
            <a:r>
              <a:rPr kumimoji="0" lang="de-DE" altLang="de-DE" sz="600" b="0" i="0" u="none" strike="noStrike" kern="1200" cap="none" spc="0" normalizeH="0" baseline="0" noProof="0" err="1">
                <a:ln>
                  <a:noFill/>
                </a:ln>
                <a:solidFill>
                  <a:srgbClr val="404040"/>
                </a:solidFill>
                <a:effectLst/>
                <a:uLnTx/>
                <a:uFillTx/>
                <a:latin typeface="Verdana"/>
                <a:ea typeface="+mn-ea"/>
                <a:cs typeface="+mn-cs"/>
              </a:rPr>
              <a:t>Connecting</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a:t>
            </a:r>
            <a:r>
              <a:rPr kumimoji="0" lang="de-DE" altLang="de-DE" sz="600" b="0" i="0" u="none" strike="noStrike" kern="1200" cap="none" spc="0" normalizeH="0" baseline="0" noProof="0" err="1">
                <a:ln>
                  <a:noFill/>
                </a:ln>
                <a:solidFill>
                  <a:srgbClr val="404040"/>
                </a:solidFill>
                <a:effectLst/>
                <a:uLnTx/>
                <a:uFillTx/>
                <a:latin typeface="Verdana"/>
                <a:ea typeface="+mn-ea"/>
                <a:cs typeface="+mn-cs"/>
              </a:rPr>
              <a:t>peptide</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Verbindungspeptid; MMTT: Mischmahlzeiten-Toleranztest; TIR: Time in </a:t>
            </a:r>
            <a:r>
              <a:rPr kumimoji="0" lang="de-DE" altLang="de-DE" sz="600" b="0" i="0" u="none" strike="noStrike" kern="1200" cap="none" spc="0" normalizeH="0" baseline="0" noProof="0" err="1">
                <a:ln>
                  <a:noFill/>
                </a:ln>
                <a:solidFill>
                  <a:srgbClr val="404040"/>
                </a:solidFill>
                <a:effectLst/>
                <a:uLnTx/>
                <a:uFillTx/>
                <a:latin typeface="Verdana"/>
                <a:ea typeface="+mn-ea"/>
                <a:cs typeface="+mn-cs"/>
              </a:rPr>
              <a:t>range</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Zeit im Blutzucker-Zielbereich</a:t>
            </a:r>
            <a:r>
              <a:rPr kumimoji="0" lang="en-US" altLang="de-DE" sz="600" b="0" i="0" u="none" strike="noStrike" kern="1200" cap="none" spc="0" normalizeH="0" baseline="0" noProof="0">
                <a:ln>
                  <a:noFill/>
                </a:ln>
                <a:solidFill>
                  <a:srgbClr val="404040"/>
                </a:solidFill>
                <a:effectLst/>
                <a:uLnTx/>
                <a:uFillTx/>
                <a:latin typeface="Verdana"/>
                <a:ea typeface="+mn-ea"/>
                <a:cs typeface="+mn-cs"/>
              </a:rPr>
              <a:t>T1D: Typ-1-Diabetes.</a:t>
            </a:r>
            <a:endParaRPr kumimoji="0" lang="en-US" altLang="de-DE" sz="600" b="0" i="0" u="none" strike="noStrike" kern="1200" cap="none" spc="0" normalizeH="0" baseline="30000" noProof="0">
              <a:ln>
                <a:noFill/>
              </a:ln>
              <a:solidFill>
                <a:srgbClr val="404040"/>
              </a:solidFill>
              <a:effectLst/>
              <a:uLnTx/>
              <a:uFillTx/>
              <a:latin typeface="Verdana"/>
              <a:ea typeface="+mn-ea"/>
              <a:cs typeface="+mn-cs"/>
            </a:endParaRPr>
          </a:p>
        </p:txBody>
      </p:sp>
      <p:grpSp>
        <p:nvGrpSpPr>
          <p:cNvPr id="6" name="Gruppieren 5">
            <a:extLst>
              <a:ext uri="{FF2B5EF4-FFF2-40B4-BE49-F238E27FC236}">
                <a16:creationId xmlns:a16="http://schemas.microsoft.com/office/drawing/2014/main" id="{FA790652-4126-654E-E27A-DBCC9A0CDA52}"/>
              </a:ext>
            </a:extLst>
          </p:cNvPr>
          <p:cNvGrpSpPr/>
          <p:nvPr/>
        </p:nvGrpSpPr>
        <p:grpSpPr>
          <a:xfrm>
            <a:off x="1280575" y="1013999"/>
            <a:ext cx="6514773" cy="3187357"/>
            <a:chOff x="797639" y="630935"/>
            <a:chExt cx="6966569" cy="3757197"/>
          </a:xfrm>
        </p:grpSpPr>
        <p:grpSp>
          <p:nvGrpSpPr>
            <p:cNvPr id="10" name="object 6">
              <a:extLst>
                <a:ext uri="{FF2B5EF4-FFF2-40B4-BE49-F238E27FC236}">
                  <a16:creationId xmlns:a16="http://schemas.microsoft.com/office/drawing/2014/main" id="{EA31E9E8-C4FB-AA7D-BD1E-1B2D94652B57}"/>
                </a:ext>
              </a:extLst>
            </p:cNvPr>
            <p:cNvGrpSpPr/>
            <p:nvPr/>
          </p:nvGrpSpPr>
          <p:grpSpPr>
            <a:xfrm>
              <a:off x="1740788" y="630935"/>
              <a:ext cx="6023420" cy="3120771"/>
              <a:chOff x="2321051" y="841247"/>
              <a:chExt cx="8031226" cy="4161028"/>
            </a:xfrm>
          </p:grpSpPr>
          <p:sp>
            <p:nvSpPr>
              <p:cNvPr id="25" name="object 7">
                <a:extLst>
                  <a:ext uri="{FF2B5EF4-FFF2-40B4-BE49-F238E27FC236}">
                    <a16:creationId xmlns:a16="http://schemas.microsoft.com/office/drawing/2014/main" id="{7FFD0B54-EE1E-4E57-5697-125D3E4528C5}"/>
                  </a:ext>
                </a:extLst>
              </p:cNvPr>
              <p:cNvSpPr/>
              <p:nvPr/>
            </p:nvSpPr>
            <p:spPr>
              <a:xfrm>
                <a:off x="2321051" y="940307"/>
                <a:ext cx="7970520" cy="3618229"/>
              </a:xfrm>
              <a:custGeom>
                <a:avLst/>
                <a:gdLst/>
                <a:ahLst/>
                <a:cxnLst/>
                <a:rect l="l" t="t" r="r" b="b"/>
                <a:pathLst>
                  <a:path w="7970520" h="3618229">
                    <a:moveTo>
                      <a:pt x="0" y="3617976"/>
                    </a:moveTo>
                    <a:lnTo>
                      <a:pt x="6022848" y="3617976"/>
                    </a:lnTo>
                  </a:path>
                  <a:path w="7970520" h="3618229">
                    <a:moveTo>
                      <a:pt x="7682484" y="3617976"/>
                    </a:moveTo>
                    <a:lnTo>
                      <a:pt x="7970520" y="3617976"/>
                    </a:lnTo>
                  </a:path>
                  <a:path w="7970520" h="3618229">
                    <a:moveTo>
                      <a:pt x="0" y="3101340"/>
                    </a:moveTo>
                    <a:lnTo>
                      <a:pt x="7970520" y="3101340"/>
                    </a:lnTo>
                  </a:path>
                  <a:path w="7970520" h="3618229">
                    <a:moveTo>
                      <a:pt x="0" y="2584704"/>
                    </a:moveTo>
                    <a:lnTo>
                      <a:pt x="7970520" y="2584704"/>
                    </a:lnTo>
                  </a:path>
                  <a:path w="7970520" h="3618229">
                    <a:moveTo>
                      <a:pt x="0" y="2068067"/>
                    </a:moveTo>
                    <a:lnTo>
                      <a:pt x="7970520" y="2068067"/>
                    </a:lnTo>
                  </a:path>
                  <a:path w="7970520" h="3618229">
                    <a:moveTo>
                      <a:pt x="0" y="1551431"/>
                    </a:moveTo>
                    <a:lnTo>
                      <a:pt x="7970520" y="1551431"/>
                    </a:lnTo>
                  </a:path>
                  <a:path w="7970520" h="3618229">
                    <a:moveTo>
                      <a:pt x="0" y="1033271"/>
                    </a:moveTo>
                    <a:lnTo>
                      <a:pt x="7970520" y="1033271"/>
                    </a:lnTo>
                  </a:path>
                  <a:path w="7970520" h="3618229">
                    <a:moveTo>
                      <a:pt x="0" y="516636"/>
                    </a:moveTo>
                    <a:lnTo>
                      <a:pt x="7970520" y="516636"/>
                    </a:lnTo>
                  </a:path>
                  <a:path w="7970520" h="3618229">
                    <a:moveTo>
                      <a:pt x="0" y="0"/>
                    </a:moveTo>
                    <a:lnTo>
                      <a:pt x="7970520"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26" name="object 8">
                <a:extLst>
                  <a:ext uri="{FF2B5EF4-FFF2-40B4-BE49-F238E27FC236}">
                    <a16:creationId xmlns:a16="http://schemas.microsoft.com/office/drawing/2014/main" id="{CB49C598-5585-4A24-4E7D-9E250499C804}"/>
                  </a:ext>
                </a:extLst>
              </p:cNvPr>
              <p:cNvSpPr/>
              <p:nvPr/>
            </p:nvSpPr>
            <p:spPr>
              <a:xfrm>
                <a:off x="2855975" y="841247"/>
                <a:ext cx="7493634" cy="2834640"/>
              </a:xfrm>
              <a:custGeom>
                <a:avLst/>
                <a:gdLst/>
                <a:ahLst/>
                <a:cxnLst/>
                <a:rect l="l" t="t" r="r" b="b"/>
                <a:pathLst>
                  <a:path w="7493634" h="2834640">
                    <a:moveTo>
                      <a:pt x="7493508" y="0"/>
                    </a:moveTo>
                    <a:lnTo>
                      <a:pt x="5419423" y="730615"/>
                    </a:lnTo>
                    <a:lnTo>
                      <a:pt x="3898362" y="1266104"/>
                    </a:lnTo>
                    <a:lnTo>
                      <a:pt x="3007106" y="1579244"/>
                    </a:lnTo>
                    <a:lnTo>
                      <a:pt x="2752899" y="1660661"/>
                    </a:lnTo>
                    <a:lnTo>
                      <a:pt x="2474976" y="1741090"/>
                    </a:lnTo>
                    <a:lnTo>
                      <a:pt x="2251154" y="1802540"/>
                    </a:lnTo>
                    <a:lnTo>
                      <a:pt x="2159254" y="1827022"/>
                    </a:lnTo>
                    <a:lnTo>
                      <a:pt x="1794684" y="1920636"/>
                    </a:lnTo>
                    <a:lnTo>
                      <a:pt x="1508654" y="1993382"/>
                    </a:lnTo>
                    <a:lnTo>
                      <a:pt x="1304289" y="2044064"/>
                    </a:lnTo>
                    <a:lnTo>
                      <a:pt x="1124710" y="2083510"/>
                    </a:lnTo>
                    <a:lnTo>
                      <a:pt x="893206" y="2131409"/>
                    </a:lnTo>
                    <a:lnTo>
                      <a:pt x="693160" y="2171830"/>
                    </a:lnTo>
                    <a:lnTo>
                      <a:pt x="607949" y="2188844"/>
                    </a:lnTo>
                    <a:lnTo>
                      <a:pt x="0" y="2284729"/>
                    </a:lnTo>
                    <a:lnTo>
                      <a:pt x="0" y="2834640"/>
                    </a:lnTo>
                    <a:lnTo>
                      <a:pt x="48770" y="2813610"/>
                    </a:lnTo>
                    <a:lnTo>
                      <a:pt x="117715" y="2787248"/>
                    </a:lnTo>
                    <a:lnTo>
                      <a:pt x="158837" y="2772334"/>
                    </a:lnTo>
                    <a:lnTo>
                      <a:pt x="203905" y="2756405"/>
                    </a:lnTo>
                    <a:lnTo>
                      <a:pt x="252553" y="2739570"/>
                    </a:lnTo>
                    <a:lnTo>
                      <a:pt x="359123" y="2703601"/>
                    </a:lnTo>
                    <a:lnTo>
                      <a:pt x="475619" y="2665278"/>
                    </a:lnTo>
                    <a:lnTo>
                      <a:pt x="599114" y="2625452"/>
                    </a:lnTo>
                    <a:lnTo>
                      <a:pt x="726678" y="2584974"/>
                    </a:lnTo>
                    <a:lnTo>
                      <a:pt x="919251" y="2524896"/>
                    </a:lnTo>
                    <a:lnTo>
                      <a:pt x="1104513" y="2468136"/>
                    </a:lnTo>
                    <a:lnTo>
                      <a:pt x="1272580" y="2417567"/>
                    </a:lnTo>
                    <a:lnTo>
                      <a:pt x="1413572" y="2376060"/>
                    </a:lnTo>
                    <a:lnTo>
                      <a:pt x="1487644" y="2354842"/>
                    </a:lnTo>
                    <a:lnTo>
                      <a:pt x="1542363" y="2339778"/>
                    </a:lnTo>
                    <a:lnTo>
                      <a:pt x="1600310" y="2326053"/>
                    </a:lnTo>
                    <a:lnTo>
                      <a:pt x="1675258" y="2308094"/>
                    </a:lnTo>
                    <a:lnTo>
                      <a:pt x="2074511" y="2208775"/>
                    </a:lnTo>
                    <a:lnTo>
                      <a:pt x="2191787" y="2180379"/>
                    </a:lnTo>
                    <a:lnTo>
                      <a:pt x="2245517" y="2167754"/>
                    </a:lnTo>
                    <a:lnTo>
                      <a:pt x="2294523" y="2156597"/>
                    </a:lnTo>
                    <a:lnTo>
                      <a:pt x="2337717" y="2147224"/>
                    </a:lnTo>
                    <a:lnTo>
                      <a:pt x="2432185" y="2129056"/>
                    </a:lnTo>
                    <a:lnTo>
                      <a:pt x="2622022" y="2094838"/>
                    </a:lnTo>
                    <a:lnTo>
                      <a:pt x="3177347" y="1997313"/>
                    </a:lnTo>
                    <a:lnTo>
                      <a:pt x="3422015" y="1955546"/>
                    </a:lnTo>
                    <a:lnTo>
                      <a:pt x="4119104" y="1849179"/>
                    </a:lnTo>
                    <a:lnTo>
                      <a:pt x="5511911" y="1638204"/>
                    </a:lnTo>
                    <a:lnTo>
                      <a:pt x="7493508" y="1338579"/>
                    </a:lnTo>
                    <a:lnTo>
                      <a:pt x="7493508" y="0"/>
                    </a:lnTo>
                    <a:close/>
                  </a:path>
                </a:pathLst>
              </a:custGeom>
              <a:solidFill>
                <a:srgbClr val="DDDDDD"/>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27" name="object 9">
                <a:extLst>
                  <a:ext uri="{FF2B5EF4-FFF2-40B4-BE49-F238E27FC236}">
                    <a16:creationId xmlns:a16="http://schemas.microsoft.com/office/drawing/2014/main" id="{4238E712-0C80-E0DA-BA6C-246151AEB3C7}"/>
                  </a:ext>
                </a:extLst>
              </p:cNvPr>
              <p:cNvSpPr/>
              <p:nvPr/>
            </p:nvSpPr>
            <p:spPr>
              <a:xfrm>
                <a:off x="2856737" y="1524761"/>
                <a:ext cx="7495540" cy="1885314"/>
              </a:xfrm>
              <a:custGeom>
                <a:avLst/>
                <a:gdLst/>
                <a:ahLst/>
                <a:cxnLst/>
                <a:rect l="l" t="t" r="r" b="b"/>
                <a:pathLst>
                  <a:path w="7495540" h="1885314">
                    <a:moveTo>
                      <a:pt x="0" y="1885188"/>
                    </a:moveTo>
                    <a:lnTo>
                      <a:pt x="7495032" y="0"/>
                    </a:lnTo>
                  </a:path>
                </a:pathLst>
              </a:custGeom>
              <a:ln w="25960">
                <a:solidFill>
                  <a:srgbClr val="000000"/>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pic>
            <p:nvPicPr>
              <p:cNvPr id="28" name="object 10">
                <a:extLst>
                  <a:ext uri="{FF2B5EF4-FFF2-40B4-BE49-F238E27FC236}">
                    <a16:creationId xmlns:a16="http://schemas.microsoft.com/office/drawing/2014/main" id="{DECA9B89-EBCE-AEE2-4E57-B47FD18537B6}"/>
                  </a:ext>
                </a:extLst>
              </p:cNvPr>
              <p:cNvPicPr/>
              <p:nvPr/>
            </p:nvPicPr>
            <p:blipFill>
              <a:blip r:embed="rId3" cstate="print"/>
              <a:stretch>
                <a:fillRect/>
              </a:stretch>
            </p:blipFill>
            <p:spPr>
              <a:xfrm>
                <a:off x="3118103" y="1397507"/>
                <a:ext cx="132587" cy="132587"/>
              </a:xfrm>
              <a:prstGeom prst="rect">
                <a:avLst/>
              </a:prstGeom>
            </p:spPr>
          </p:pic>
          <p:pic>
            <p:nvPicPr>
              <p:cNvPr id="29" name="object 11">
                <a:extLst>
                  <a:ext uri="{FF2B5EF4-FFF2-40B4-BE49-F238E27FC236}">
                    <a16:creationId xmlns:a16="http://schemas.microsoft.com/office/drawing/2014/main" id="{60EC7D29-43BE-80C1-F2E1-21A7406F88A9}"/>
                  </a:ext>
                </a:extLst>
              </p:cNvPr>
              <p:cNvPicPr/>
              <p:nvPr/>
            </p:nvPicPr>
            <p:blipFill>
              <a:blip r:embed="rId3" cstate="print"/>
              <a:stretch>
                <a:fillRect/>
              </a:stretch>
            </p:blipFill>
            <p:spPr>
              <a:xfrm>
                <a:off x="3118103" y="2142744"/>
                <a:ext cx="132587" cy="132587"/>
              </a:xfrm>
              <a:prstGeom prst="rect">
                <a:avLst/>
              </a:prstGeom>
            </p:spPr>
          </p:pic>
          <p:pic>
            <p:nvPicPr>
              <p:cNvPr id="30" name="object 12">
                <a:extLst>
                  <a:ext uri="{FF2B5EF4-FFF2-40B4-BE49-F238E27FC236}">
                    <a16:creationId xmlns:a16="http://schemas.microsoft.com/office/drawing/2014/main" id="{2003A849-6049-D9CF-C261-DBEDE0D5BD2B}"/>
                  </a:ext>
                </a:extLst>
              </p:cNvPr>
              <p:cNvPicPr/>
              <p:nvPr/>
            </p:nvPicPr>
            <p:blipFill>
              <a:blip r:embed="rId4" cstate="print"/>
              <a:stretch>
                <a:fillRect/>
              </a:stretch>
            </p:blipFill>
            <p:spPr>
              <a:xfrm>
                <a:off x="3118103" y="2548127"/>
                <a:ext cx="132587" cy="134112"/>
              </a:xfrm>
              <a:prstGeom prst="rect">
                <a:avLst/>
              </a:prstGeom>
            </p:spPr>
          </p:pic>
          <p:pic>
            <p:nvPicPr>
              <p:cNvPr id="31" name="object 13">
                <a:extLst>
                  <a:ext uri="{FF2B5EF4-FFF2-40B4-BE49-F238E27FC236}">
                    <a16:creationId xmlns:a16="http://schemas.microsoft.com/office/drawing/2014/main" id="{B4F1C37F-A1F9-11DD-E7CC-54721CC9E05F}"/>
                  </a:ext>
                </a:extLst>
              </p:cNvPr>
              <p:cNvPicPr/>
              <p:nvPr/>
            </p:nvPicPr>
            <p:blipFill>
              <a:blip r:embed="rId4" cstate="print"/>
              <a:stretch>
                <a:fillRect/>
              </a:stretch>
            </p:blipFill>
            <p:spPr>
              <a:xfrm>
                <a:off x="3118103" y="2720340"/>
                <a:ext cx="132587" cy="134112"/>
              </a:xfrm>
              <a:prstGeom prst="rect">
                <a:avLst/>
              </a:prstGeom>
            </p:spPr>
          </p:pic>
          <p:sp>
            <p:nvSpPr>
              <p:cNvPr id="32" name="object 14">
                <a:extLst>
                  <a:ext uri="{FF2B5EF4-FFF2-40B4-BE49-F238E27FC236}">
                    <a16:creationId xmlns:a16="http://schemas.microsoft.com/office/drawing/2014/main" id="{F161998C-6444-089A-F810-F2B5FA53421B}"/>
                  </a:ext>
                </a:extLst>
              </p:cNvPr>
              <p:cNvSpPr/>
              <p:nvPr/>
            </p:nvSpPr>
            <p:spPr>
              <a:xfrm>
                <a:off x="3118104" y="2968751"/>
                <a:ext cx="182880" cy="1173480"/>
              </a:xfrm>
              <a:custGeom>
                <a:avLst/>
                <a:gdLst/>
                <a:ahLst/>
                <a:cxnLst/>
                <a:rect l="l" t="t" r="r" b="b"/>
                <a:pathLst>
                  <a:path w="182879" h="1173479">
                    <a:moveTo>
                      <a:pt x="132588" y="862584"/>
                    </a:moveTo>
                    <a:lnTo>
                      <a:pt x="127368" y="836472"/>
                    </a:lnTo>
                    <a:lnTo>
                      <a:pt x="113157" y="815162"/>
                    </a:lnTo>
                    <a:lnTo>
                      <a:pt x="92075" y="800798"/>
                    </a:lnTo>
                    <a:lnTo>
                      <a:pt x="66294" y="795528"/>
                    </a:lnTo>
                    <a:lnTo>
                      <a:pt x="40500" y="800798"/>
                    </a:lnTo>
                    <a:lnTo>
                      <a:pt x="19431" y="815149"/>
                    </a:lnTo>
                    <a:lnTo>
                      <a:pt x="5207" y="836472"/>
                    </a:lnTo>
                    <a:lnTo>
                      <a:pt x="0" y="862584"/>
                    </a:lnTo>
                    <a:lnTo>
                      <a:pt x="5207" y="888707"/>
                    </a:lnTo>
                    <a:lnTo>
                      <a:pt x="19431" y="910018"/>
                    </a:lnTo>
                    <a:lnTo>
                      <a:pt x="40500" y="924382"/>
                    </a:lnTo>
                    <a:lnTo>
                      <a:pt x="55029" y="927354"/>
                    </a:lnTo>
                    <a:lnTo>
                      <a:pt x="40500" y="930287"/>
                    </a:lnTo>
                    <a:lnTo>
                      <a:pt x="19431" y="944499"/>
                    </a:lnTo>
                    <a:lnTo>
                      <a:pt x="5207" y="965581"/>
                    </a:lnTo>
                    <a:lnTo>
                      <a:pt x="0" y="991362"/>
                    </a:lnTo>
                    <a:lnTo>
                      <a:pt x="5207" y="1017155"/>
                    </a:lnTo>
                    <a:lnTo>
                      <a:pt x="19431" y="1038225"/>
                    </a:lnTo>
                    <a:lnTo>
                      <a:pt x="35801" y="1049286"/>
                    </a:lnTo>
                    <a:lnTo>
                      <a:pt x="19431" y="1060323"/>
                    </a:lnTo>
                    <a:lnTo>
                      <a:pt x="5207" y="1081405"/>
                    </a:lnTo>
                    <a:lnTo>
                      <a:pt x="0" y="1107186"/>
                    </a:lnTo>
                    <a:lnTo>
                      <a:pt x="5207" y="1132979"/>
                    </a:lnTo>
                    <a:lnTo>
                      <a:pt x="19431" y="1154049"/>
                    </a:lnTo>
                    <a:lnTo>
                      <a:pt x="40500" y="1168273"/>
                    </a:lnTo>
                    <a:lnTo>
                      <a:pt x="66294" y="1173480"/>
                    </a:lnTo>
                    <a:lnTo>
                      <a:pt x="92075" y="1168273"/>
                    </a:lnTo>
                    <a:lnTo>
                      <a:pt x="113157" y="1154049"/>
                    </a:lnTo>
                    <a:lnTo>
                      <a:pt x="127368" y="1132979"/>
                    </a:lnTo>
                    <a:lnTo>
                      <a:pt x="132588" y="1107186"/>
                    </a:lnTo>
                    <a:lnTo>
                      <a:pt x="127368" y="1081405"/>
                    </a:lnTo>
                    <a:lnTo>
                      <a:pt x="113157" y="1060323"/>
                    </a:lnTo>
                    <a:lnTo>
                      <a:pt x="96761" y="1049286"/>
                    </a:lnTo>
                    <a:lnTo>
                      <a:pt x="113157" y="1038225"/>
                    </a:lnTo>
                    <a:lnTo>
                      <a:pt x="127368" y="1017155"/>
                    </a:lnTo>
                    <a:lnTo>
                      <a:pt x="132588" y="991362"/>
                    </a:lnTo>
                    <a:lnTo>
                      <a:pt x="127368" y="965581"/>
                    </a:lnTo>
                    <a:lnTo>
                      <a:pt x="113157" y="944499"/>
                    </a:lnTo>
                    <a:lnTo>
                      <a:pt x="92075" y="930287"/>
                    </a:lnTo>
                    <a:lnTo>
                      <a:pt x="77533" y="927354"/>
                    </a:lnTo>
                    <a:lnTo>
                      <a:pt x="92075" y="924382"/>
                    </a:lnTo>
                    <a:lnTo>
                      <a:pt x="113157" y="910018"/>
                    </a:lnTo>
                    <a:lnTo>
                      <a:pt x="127368" y="888707"/>
                    </a:lnTo>
                    <a:lnTo>
                      <a:pt x="132588" y="862584"/>
                    </a:lnTo>
                    <a:close/>
                  </a:path>
                  <a:path w="182879" h="1173479">
                    <a:moveTo>
                      <a:pt x="182880" y="264414"/>
                    </a:moveTo>
                    <a:lnTo>
                      <a:pt x="177660" y="238633"/>
                    </a:lnTo>
                    <a:lnTo>
                      <a:pt x="163449" y="217551"/>
                    </a:lnTo>
                    <a:lnTo>
                      <a:pt x="142367" y="203339"/>
                    </a:lnTo>
                    <a:lnTo>
                      <a:pt x="128155" y="200469"/>
                    </a:lnTo>
                    <a:lnTo>
                      <a:pt x="132588" y="178308"/>
                    </a:lnTo>
                    <a:lnTo>
                      <a:pt x="127368" y="152196"/>
                    </a:lnTo>
                    <a:lnTo>
                      <a:pt x="113157" y="130873"/>
                    </a:lnTo>
                    <a:lnTo>
                      <a:pt x="100076" y="121983"/>
                    </a:lnTo>
                    <a:lnTo>
                      <a:pt x="113157" y="113157"/>
                    </a:lnTo>
                    <a:lnTo>
                      <a:pt x="127368" y="92087"/>
                    </a:lnTo>
                    <a:lnTo>
                      <a:pt x="132588" y="66294"/>
                    </a:lnTo>
                    <a:lnTo>
                      <a:pt x="127368" y="40513"/>
                    </a:lnTo>
                    <a:lnTo>
                      <a:pt x="113157" y="19431"/>
                    </a:lnTo>
                    <a:lnTo>
                      <a:pt x="92075" y="5219"/>
                    </a:lnTo>
                    <a:lnTo>
                      <a:pt x="66294" y="0"/>
                    </a:lnTo>
                    <a:lnTo>
                      <a:pt x="40500" y="5219"/>
                    </a:lnTo>
                    <a:lnTo>
                      <a:pt x="19431" y="19431"/>
                    </a:lnTo>
                    <a:lnTo>
                      <a:pt x="5207" y="40513"/>
                    </a:lnTo>
                    <a:lnTo>
                      <a:pt x="0" y="66294"/>
                    </a:lnTo>
                    <a:lnTo>
                      <a:pt x="5207" y="92087"/>
                    </a:lnTo>
                    <a:lnTo>
                      <a:pt x="19431" y="113157"/>
                    </a:lnTo>
                    <a:lnTo>
                      <a:pt x="32486" y="121983"/>
                    </a:lnTo>
                    <a:lnTo>
                      <a:pt x="19431" y="130873"/>
                    </a:lnTo>
                    <a:lnTo>
                      <a:pt x="5207" y="152196"/>
                    </a:lnTo>
                    <a:lnTo>
                      <a:pt x="0" y="178308"/>
                    </a:lnTo>
                    <a:lnTo>
                      <a:pt x="5207" y="204431"/>
                    </a:lnTo>
                    <a:lnTo>
                      <a:pt x="19431" y="225742"/>
                    </a:lnTo>
                    <a:lnTo>
                      <a:pt x="40500" y="240106"/>
                    </a:lnTo>
                    <a:lnTo>
                      <a:pt x="54610" y="242989"/>
                    </a:lnTo>
                    <a:lnTo>
                      <a:pt x="50292" y="264414"/>
                    </a:lnTo>
                    <a:lnTo>
                      <a:pt x="55499" y="290207"/>
                    </a:lnTo>
                    <a:lnTo>
                      <a:pt x="69723" y="311289"/>
                    </a:lnTo>
                    <a:lnTo>
                      <a:pt x="90792" y="325501"/>
                    </a:lnTo>
                    <a:lnTo>
                      <a:pt x="116586" y="330708"/>
                    </a:lnTo>
                    <a:lnTo>
                      <a:pt x="142367" y="325501"/>
                    </a:lnTo>
                    <a:lnTo>
                      <a:pt x="163449" y="311277"/>
                    </a:lnTo>
                    <a:lnTo>
                      <a:pt x="177660" y="290207"/>
                    </a:lnTo>
                    <a:lnTo>
                      <a:pt x="182880" y="264414"/>
                    </a:lnTo>
                    <a:close/>
                  </a:path>
                </a:pathLst>
              </a:custGeom>
              <a:solidFill>
                <a:srgbClr val="22004B"/>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pic>
            <p:nvPicPr>
              <p:cNvPr id="33" name="object 15">
                <a:extLst>
                  <a:ext uri="{FF2B5EF4-FFF2-40B4-BE49-F238E27FC236}">
                    <a16:creationId xmlns:a16="http://schemas.microsoft.com/office/drawing/2014/main" id="{8A9549F8-D99F-A1D9-DE63-BCA7949AE99F}"/>
                  </a:ext>
                </a:extLst>
              </p:cNvPr>
              <p:cNvPicPr/>
              <p:nvPr/>
            </p:nvPicPr>
            <p:blipFill>
              <a:blip r:embed="rId5" cstate="print"/>
              <a:stretch>
                <a:fillRect/>
              </a:stretch>
            </p:blipFill>
            <p:spPr>
              <a:xfrm>
                <a:off x="3592067" y="2333244"/>
                <a:ext cx="131064" cy="134111"/>
              </a:xfrm>
              <a:prstGeom prst="rect">
                <a:avLst/>
              </a:prstGeom>
            </p:spPr>
          </p:pic>
          <p:pic>
            <p:nvPicPr>
              <p:cNvPr id="34" name="object 16">
                <a:extLst>
                  <a:ext uri="{FF2B5EF4-FFF2-40B4-BE49-F238E27FC236}">
                    <a16:creationId xmlns:a16="http://schemas.microsoft.com/office/drawing/2014/main" id="{538C956C-E047-A013-996A-B078F58EA0CD}"/>
                  </a:ext>
                </a:extLst>
              </p:cNvPr>
              <p:cNvPicPr/>
              <p:nvPr/>
            </p:nvPicPr>
            <p:blipFill>
              <a:blip r:embed="rId6" cstate="print"/>
              <a:stretch>
                <a:fillRect/>
              </a:stretch>
            </p:blipFill>
            <p:spPr>
              <a:xfrm>
                <a:off x="3657599" y="2078736"/>
                <a:ext cx="131063" cy="132587"/>
              </a:xfrm>
              <a:prstGeom prst="rect">
                <a:avLst/>
              </a:prstGeom>
            </p:spPr>
          </p:pic>
          <p:pic>
            <p:nvPicPr>
              <p:cNvPr id="35" name="object 17">
                <a:extLst>
                  <a:ext uri="{FF2B5EF4-FFF2-40B4-BE49-F238E27FC236}">
                    <a16:creationId xmlns:a16="http://schemas.microsoft.com/office/drawing/2014/main" id="{450DA197-51DA-9720-9C73-86E5AA848FF3}"/>
                  </a:ext>
                </a:extLst>
              </p:cNvPr>
              <p:cNvPicPr/>
              <p:nvPr/>
            </p:nvPicPr>
            <p:blipFill>
              <a:blip r:embed="rId7" cstate="print"/>
              <a:stretch>
                <a:fillRect/>
              </a:stretch>
            </p:blipFill>
            <p:spPr>
              <a:xfrm>
                <a:off x="3712463" y="2671571"/>
                <a:ext cx="132587" cy="132587"/>
              </a:xfrm>
              <a:prstGeom prst="rect">
                <a:avLst/>
              </a:prstGeom>
            </p:spPr>
          </p:pic>
          <p:pic>
            <p:nvPicPr>
              <p:cNvPr id="36" name="object 18">
                <a:extLst>
                  <a:ext uri="{FF2B5EF4-FFF2-40B4-BE49-F238E27FC236}">
                    <a16:creationId xmlns:a16="http://schemas.microsoft.com/office/drawing/2014/main" id="{B8869FE7-E484-A558-867F-20DF3D545801}"/>
                  </a:ext>
                </a:extLst>
              </p:cNvPr>
              <p:cNvPicPr/>
              <p:nvPr/>
            </p:nvPicPr>
            <p:blipFill>
              <a:blip r:embed="rId8" cstate="print"/>
              <a:stretch>
                <a:fillRect/>
              </a:stretch>
            </p:blipFill>
            <p:spPr>
              <a:xfrm>
                <a:off x="3496055" y="2657855"/>
                <a:ext cx="132588" cy="132588"/>
              </a:xfrm>
              <a:prstGeom prst="rect">
                <a:avLst/>
              </a:prstGeom>
            </p:spPr>
          </p:pic>
          <p:pic>
            <p:nvPicPr>
              <p:cNvPr id="37" name="object 19">
                <a:extLst>
                  <a:ext uri="{FF2B5EF4-FFF2-40B4-BE49-F238E27FC236}">
                    <a16:creationId xmlns:a16="http://schemas.microsoft.com/office/drawing/2014/main" id="{EF9E9E4B-7A66-6989-9517-6B0030741AB6}"/>
                  </a:ext>
                </a:extLst>
              </p:cNvPr>
              <p:cNvPicPr/>
              <p:nvPr/>
            </p:nvPicPr>
            <p:blipFill>
              <a:blip r:embed="rId9" cstate="print"/>
              <a:stretch>
                <a:fillRect/>
              </a:stretch>
            </p:blipFill>
            <p:spPr>
              <a:xfrm>
                <a:off x="3332987" y="2680715"/>
                <a:ext cx="131063" cy="134112"/>
              </a:xfrm>
              <a:prstGeom prst="rect">
                <a:avLst/>
              </a:prstGeom>
            </p:spPr>
          </p:pic>
          <p:pic>
            <p:nvPicPr>
              <p:cNvPr id="38" name="object 20">
                <a:extLst>
                  <a:ext uri="{FF2B5EF4-FFF2-40B4-BE49-F238E27FC236}">
                    <a16:creationId xmlns:a16="http://schemas.microsoft.com/office/drawing/2014/main" id="{466D8EE8-F25F-D3F9-BDCD-DD8B0C6CB91F}"/>
                  </a:ext>
                </a:extLst>
              </p:cNvPr>
              <p:cNvPicPr/>
              <p:nvPr/>
            </p:nvPicPr>
            <p:blipFill>
              <a:blip r:embed="rId5" cstate="print"/>
              <a:stretch>
                <a:fillRect/>
              </a:stretch>
            </p:blipFill>
            <p:spPr>
              <a:xfrm>
                <a:off x="3592067" y="3020568"/>
                <a:ext cx="131064" cy="134112"/>
              </a:xfrm>
              <a:prstGeom prst="rect">
                <a:avLst/>
              </a:prstGeom>
            </p:spPr>
          </p:pic>
          <p:sp>
            <p:nvSpPr>
              <p:cNvPr id="39" name="object 21">
                <a:extLst>
                  <a:ext uri="{FF2B5EF4-FFF2-40B4-BE49-F238E27FC236}">
                    <a16:creationId xmlns:a16="http://schemas.microsoft.com/office/drawing/2014/main" id="{CA8CB858-9E29-AEA3-5C1C-F65C6E8AA528}"/>
                  </a:ext>
                </a:extLst>
              </p:cNvPr>
              <p:cNvSpPr/>
              <p:nvPr/>
            </p:nvSpPr>
            <p:spPr>
              <a:xfrm>
                <a:off x="3247644" y="3308603"/>
                <a:ext cx="167640" cy="655320"/>
              </a:xfrm>
              <a:custGeom>
                <a:avLst/>
                <a:gdLst/>
                <a:ahLst/>
                <a:cxnLst/>
                <a:rect l="l" t="t" r="r" b="b"/>
                <a:pathLst>
                  <a:path w="167639" h="655320">
                    <a:moveTo>
                      <a:pt x="131064" y="589026"/>
                    </a:moveTo>
                    <a:lnTo>
                      <a:pt x="125907" y="563245"/>
                    </a:lnTo>
                    <a:lnTo>
                      <a:pt x="111861" y="542163"/>
                    </a:lnTo>
                    <a:lnTo>
                      <a:pt x="91033" y="527951"/>
                    </a:lnTo>
                    <a:lnTo>
                      <a:pt x="65532" y="522732"/>
                    </a:lnTo>
                    <a:lnTo>
                      <a:pt x="40017" y="527951"/>
                    </a:lnTo>
                    <a:lnTo>
                      <a:pt x="19189" y="542163"/>
                    </a:lnTo>
                    <a:lnTo>
                      <a:pt x="5143" y="563245"/>
                    </a:lnTo>
                    <a:lnTo>
                      <a:pt x="0" y="589026"/>
                    </a:lnTo>
                    <a:lnTo>
                      <a:pt x="5143" y="614819"/>
                    </a:lnTo>
                    <a:lnTo>
                      <a:pt x="19189" y="635889"/>
                    </a:lnTo>
                    <a:lnTo>
                      <a:pt x="40017" y="650113"/>
                    </a:lnTo>
                    <a:lnTo>
                      <a:pt x="65532" y="655320"/>
                    </a:lnTo>
                    <a:lnTo>
                      <a:pt x="91033" y="650113"/>
                    </a:lnTo>
                    <a:lnTo>
                      <a:pt x="111861" y="635889"/>
                    </a:lnTo>
                    <a:lnTo>
                      <a:pt x="125907" y="614819"/>
                    </a:lnTo>
                    <a:lnTo>
                      <a:pt x="131064" y="589026"/>
                    </a:lnTo>
                    <a:close/>
                  </a:path>
                  <a:path w="167639" h="655320">
                    <a:moveTo>
                      <a:pt x="167640" y="67056"/>
                    </a:moveTo>
                    <a:lnTo>
                      <a:pt x="162420" y="40944"/>
                    </a:lnTo>
                    <a:lnTo>
                      <a:pt x="148209" y="19621"/>
                    </a:lnTo>
                    <a:lnTo>
                      <a:pt x="127127" y="5270"/>
                    </a:lnTo>
                    <a:lnTo>
                      <a:pt x="101346" y="0"/>
                    </a:lnTo>
                    <a:lnTo>
                      <a:pt x="75552" y="5270"/>
                    </a:lnTo>
                    <a:lnTo>
                      <a:pt x="54483" y="19621"/>
                    </a:lnTo>
                    <a:lnTo>
                      <a:pt x="40259" y="40944"/>
                    </a:lnTo>
                    <a:lnTo>
                      <a:pt x="35052" y="67056"/>
                    </a:lnTo>
                    <a:lnTo>
                      <a:pt x="40259" y="93179"/>
                    </a:lnTo>
                    <a:lnTo>
                      <a:pt x="51219" y="109613"/>
                    </a:lnTo>
                    <a:lnTo>
                      <a:pt x="40017" y="111899"/>
                    </a:lnTo>
                    <a:lnTo>
                      <a:pt x="19189" y="126111"/>
                    </a:lnTo>
                    <a:lnTo>
                      <a:pt x="5143" y="147193"/>
                    </a:lnTo>
                    <a:lnTo>
                      <a:pt x="0" y="172974"/>
                    </a:lnTo>
                    <a:lnTo>
                      <a:pt x="5143" y="198767"/>
                    </a:lnTo>
                    <a:lnTo>
                      <a:pt x="19189" y="219849"/>
                    </a:lnTo>
                    <a:lnTo>
                      <a:pt x="40017" y="234061"/>
                    </a:lnTo>
                    <a:lnTo>
                      <a:pt x="65532" y="239268"/>
                    </a:lnTo>
                    <a:lnTo>
                      <a:pt x="91033" y="234061"/>
                    </a:lnTo>
                    <a:lnTo>
                      <a:pt x="111861" y="219837"/>
                    </a:lnTo>
                    <a:lnTo>
                      <a:pt x="125907" y="198767"/>
                    </a:lnTo>
                    <a:lnTo>
                      <a:pt x="131064" y="172974"/>
                    </a:lnTo>
                    <a:lnTo>
                      <a:pt x="125907" y="147193"/>
                    </a:lnTo>
                    <a:lnTo>
                      <a:pt x="115290" y="131267"/>
                    </a:lnTo>
                    <a:lnTo>
                      <a:pt x="127127" y="128854"/>
                    </a:lnTo>
                    <a:lnTo>
                      <a:pt x="148209" y="114490"/>
                    </a:lnTo>
                    <a:lnTo>
                      <a:pt x="162420" y="93179"/>
                    </a:lnTo>
                    <a:lnTo>
                      <a:pt x="167640" y="67056"/>
                    </a:lnTo>
                    <a:close/>
                  </a:path>
                </a:pathLst>
              </a:custGeom>
              <a:solidFill>
                <a:srgbClr val="7900E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pic>
            <p:nvPicPr>
              <p:cNvPr id="40" name="object 22">
                <a:extLst>
                  <a:ext uri="{FF2B5EF4-FFF2-40B4-BE49-F238E27FC236}">
                    <a16:creationId xmlns:a16="http://schemas.microsoft.com/office/drawing/2014/main" id="{44F57765-C902-448D-7C43-DB5B07963AF3}"/>
                  </a:ext>
                </a:extLst>
              </p:cNvPr>
              <p:cNvPicPr/>
              <p:nvPr/>
            </p:nvPicPr>
            <p:blipFill>
              <a:blip r:embed="rId9" cstate="print"/>
              <a:stretch>
                <a:fillRect/>
              </a:stretch>
            </p:blipFill>
            <p:spPr>
              <a:xfrm>
                <a:off x="3418331" y="3919727"/>
                <a:ext cx="131063" cy="134112"/>
              </a:xfrm>
              <a:prstGeom prst="rect">
                <a:avLst/>
              </a:prstGeom>
            </p:spPr>
          </p:pic>
          <p:sp>
            <p:nvSpPr>
              <p:cNvPr id="41" name="object 23">
                <a:extLst>
                  <a:ext uri="{FF2B5EF4-FFF2-40B4-BE49-F238E27FC236}">
                    <a16:creationId xmlns:a16="http://schemas.microsoft.com/office/drawing/2014/main" id="{D4E1A0D0-AB9E-5F11-3D6C-9982A9ACA184}"/>
                  </a:ext>
                </a:extLst>
              </p:cNvPr>
              <p:cNvSpPr/>
              <p:nvPr/>
            </p:nvSpPr>
            <p:spPr>
              <a:xfrm>
                <a:off x="3259835" y="3976115"/>
                <a:ext cx="132715" cy="134620"/>
              </a:xfrm>
              <a:custGeom>
                <a:avLst/>
                <a:gdLst/>
                <a:ahLst/>
                <a:cxnLst/>
                <a:rect l="l" t="t" r="r" b="b"/>
                <a:pathLst>
                  <a:path w="132714" h="134620">
                    <a:moveTo>
                      <a:pt x="66293" y="0"/>
                    </a:moveTo>
                    <a:lnTo>
                      <a:pt x="40505" y="5262"/>
                    </a:lnTo>
                    <a:lnTo>
                      <a:pt x="19430" y="19621"/>
                    </a:lnTo>
                    <a:lnTo>
                      <a:pt x="5214" y="40933"/>
                    </a:lnTo>
                    <a:lnTo>
                      <a:pt x="0" y="67055"/>
                    </a:lnTo>
                    <a:lnTo>
                      <a:pt x="5214" y="93178"/>
                    </a:lnTo>
                    <a:lnTo>
                      <a:pt x="19430" y="114490"/>
                    </a:lnTo>
                    <a:lnTo>
                      <a:pt x="40505" y="128849"/>
                    </a:lnTo>
                    <a:lnTo>
                      <a:pt x="66293" y="134111"/>
                    </a:lnTo>
                    <a:lnTo>
                      <a:pt x="92082" y="128849"/>
                    </a:lnTo>
                    <a:lnTo>
                      <a:pt x="113157" y="114490"/>
                    </a:lnTo>
                    <a:lnTo>
                      <a:pt x="127373" y="93178"/>
                    </a:lnTo>
                    <a:lnTo>
                      <a:pt x="132587" y="67055"/>
                    </a:lnTo>
                    <a:lnTo>
                      <a:pt x="127373" y="40933"/>
                    </a:lnTo>
                    <a:lnTo>
                      <a:pt x="113156" y="19621"/>
                    </a:lnTo>
                    <a:lnTo>
                      <a:pt x="92082" y="5262"/>
                    </a:lnTo>
                    <a:lnTo>
                      <a:pt x="66293" y="0"/>
                    </a:lnTo>
                    <a:close/>
                  </a:path>
                </a:pathLst>
              </a:custGeom>
              <a:solidFill>
                <a:srgbClr val="7900E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pic>
            <p:nvPicPr>
              <p:cNvPr id="42" name="object 24">
                <a:extLst>
                  <a:ext uri="{FF2B5EF4-FFF2-40B4-BE49-F238E27FC236}">
                    <a16:creationId xmlns:a16="http://schemas.microsoft.com/office/drawing/2014/main" id="{12A75963-0E13-9E37-8FE0-EBD55EAAFACE}"/>
                  </a:ext>
                </a:extLst>
              </p:cNvPr>
              <p:cNvPicPr/>
              <p:nvPr/>
            </p:nvPicPr>
            <p:blipFill>
              <a:blip r:embed="rId7" cstate="print"/>
              <a:stretch>
                <a:fillRect/>
              </a:stretch>
            </p:blipFill>
            <p:spPr>
              <a:xfrm>
                <a:off x="3407663" y="4162044"/>
                <a:ext cx="132587" cy="132587"/>
              </a:xfrm>
              <a:prstGeom prst="rect">
                <a:avLst/>
              </a:prstGeom>
            </p:spPr>
          </p:pic>
          <p:pic>
            <p:nvPicPr>
              <p:cNvPr id="43" name="object 25">
                <a:extLst>
                  <a:ext uri="{FF2B5EF4-FFF2-40B4-BE49-F238E27FC236}">
                    <a16:creationId xmlns:a16="http://schemas.microsoft.com/office/drawing/2014/main" id="{187DF5E8-0CD3-A174-C338-72B9308970A4}"/>
                  </a:ext>
                </a:extLst>
              </p:cNvPr>
              <p:cNvPicPr/>
              <p:nvPr/>
            </p:nvPicPr>
            <p:blipFill>
              <a:blip r:embed="rId10" cstate="print"/>
              <a:stretch>
                <a:fillRect/>
              </a:stretch>
            </p:blipFill>
            <p:spPr>
              <a:xfrm>
                <a:off x="3208019" y="4273295"/>
                <a:ext cx="132588" cy="134112"/>
              </a:xfrm>
              <a:prstGeom prst="rect">
                <a:avLst/>
              </a:prstGeom>
            </p:spPr>
          </p:pic>
          <p:sp>
            <p:nvSpPr>
              <p:cNvPr id="44" name="object 26">
                <a:extLst>
                  <a:ext uri="{FF2B5EF4-FFF2-40B4-BE49-F238E27FC236}">
                    <a16:creationId xmlns:a16="http://schemas.microsoft.com/office/drawing/2014/main" id="{A6351CB9-213C-927E-4347-165CBFD47EC4}"/>
                  </a:ext>
                </a:extLst>
              </p:cNvPr>
              <p:cNvSpPr/>
              <p:nvPr/>
            </p:nvSpPr>
            <p:spPr>
              <a:xfrm>
                <a:off x="4062983" y="2551175"/>
                <a:ext cx="132715" cy="134620"/>
              </a:xfrm>
              <a:custGeom>
                <a:avLst/>
                <a:gdLst/>
                <a:ahLst/>
                <a:cxnLst/>
                <a:rect l="l" t="t" r="r" b="b"/>
                <a:pathLst>
                  <a:path w="132714" h="134619">
                    <a:moveTo>
                      <a:pt x="66293" y="0"/>
                    </a:moveTo>
                    <a:lnTo>
                      <a:pt x="40505" y="5262"/>
                    </a:lnTo>
                    <a:lnTo>
                      <a:pt x="19430" y="19621"/>
                    </a:lnTo>
                    <a:lnTo>
                      <a:pt x="5214" y="40933"/>
                    </a:lnTo>
                    <a:lnTo>
                      <a:pt x="0" y="67056"/>
                    </a:lnTo>
                    <a:lnTo>
                      <a:pt x="5214" y="93178"/>
                    </a:lnTo>
                    <a:lnTo>
                      <a:pt x="19430" y="114490"/>
                    </a:lnTo>
                    <a:lnTo>
                      <a:pt x="40505" y="128849"/>
                    </a:lnTo>
                    <a:lnTo>
                      <a:pt x="66293" y="134112"/>
                    </a:lnTo>
                    <a:lnTo>
                      <a:pt x="92082" y="128849"/>
                    </a:lnTo>
                    <a:lnTo>
                      <a:pt x="113157" y="114490"/>
                    </a:lnTo>
                    <a:lnTo>
                      <a:pt x="127373" y="93178"/>
                    </a:lnTo>
                    <a:lnTo>
                      <a:pt x="132587" y="67056"/>
                    </a:lnTo>
                    <a:lnTo>
                      <a:pt x="127373" y="40933"/>
                    </a:lnTo>
                    <a:lnTo>
                      <a:pt x="113156" y="19621"/>
                    </a:lnTo>
                    <a:lnTo>
                      <a:pt x="92082" y="5262"/>
                    </a:lnTo>
                    <a:lnTo>
                      <a:pt x="66293" y="0"/>
                    </a:lnTo>
                    <a:close/>
                  </a:path>
                </a:pathLst>
              </a:custGeom>
              <a:solidFill>
                <a:srgbClr val="258500"/>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pic>
            <p:nvPicPr>
              <p:cNvPr id="45" name="object 27">
                <a:extLst>
                  <a:ext uri="{FF2B5EF4-FFF2-40B4-BE49-F238E27FC236}">
                    <a16:creationId xmlns:a16="http://schemas.microsoft.com/office/drawing/2014/main" id="{D2EED37F-FCEA-CB2C-7465-701F44A52793}"/>
                  </a:ext>
                </a:extLst>
              </p:cNvPr>
              <p:cNvPicPr/>
              <p:nvPr/>
            </p:nvPicPr>
            <p:blipFill>
              <a:blip r:embed="rId11" cstate="print"/>
              <a:stretch>
                <a:fillRect/>
              </a:stretch>
            </p:blipFill>
            <p:spPr>
              <a:xfrm>
                <a:off x="4680203" y="1813559"/>
                <a:ext cx="132587" cy="134112"/>
              </a:xfrm>
              <a:prstGeom prst="rect">
                <a:avLst/>
              </a:prstGeom>
            </p:spPr>
          </p:pic>
          <p:pic>
            <p:nvPicPr>
              <p:cNvPr id="46" name="object 28">
                <a:extLst>
                  <a:ext uri="{FF2B5EF4-FFF2-40B4-BE49-F238E27FC236}">
                    <a16:creationId xmlns:a16="http://schemas.microsoft.com/office/drawing/2014/main" id="{E57F581C-5954-1881-C33F-A69C5F75FA6B}"/>
                  </a:ext>
                </a:extLst>
              </p:cNvPr>
              <p:cNvPicPr/>
              <p:nvPr/>
            </p:nvPicPr>
            <p:blipFill>
              <a:blip r:embed="rId11" cstate="print"/>
              <a:stretch>
                <a:fillRect/>
              </a:stretch>
            </p:blipFill>
            <p:spPr>
              <a:xfrm>
                <a:off x="4463795" y="2353055"/>
                <a:ext cx="132587" cy="134112"/>
              </a:xfrm>
              <a:prstGeom prst="rect">
                <a:avLst/>
              </a:prstGeom>
            </p:spPr>
          </p:pic>
          <p:pic>
            <p:nvPicPr>
              <p:cNvPr id="47" name="object 29">
                <a:extLst>
                  <a:ext uri="{FF2B5EF4-FFF2-40B4-BE49-F238E27FC236}">
                    <a16:creationId xmlns:a16="http://schemas.microsoft.com/office/drawing/2014/main" id="{F3461787-52C1-02C9-984E-CD2F4122F4E2}"/>
                  </a:ext>
                </a:extLst>
              </p:cNvPr>
              <p:cNvPicPr/>
              <p:nvPr/>
            </p:nvPicPr>
            <p:blipFill>
              <a:blip r:embed="rId12" cstate="print"/>
              <a:stretch>
                <a:fillRect/>
              </a:stretch>
            </p:blipFill>
            <p:spPr>
              <a:xfrm>
                <a:off x="4526279" y="2575559"/>
                <a:ext cx="132587" cy="132587"/>
              </a:xfrm>
              <a:prstGeom prst="rect">
                <a:avLst/>
              </a:prstGeom>
            </p:spPr>
          </p:pic>
          <p:pic>
            <p:nvPicPr>
              <p:cNvPr id="48" name="object 30">
                <a:extLst>
                  <a:ext uri="{FF2B5EF4-FFF2-40B4-BE49-F238E27FC236}">
                    <a16:creationId xmlns:a16="http://schemas.microsoft.com/office/drawing/2014/main" id="{5A09E8CF-BEC7-11A4-3DFC-577FBEB9D47B}"/>
                  </a:ext>
                </a:extLst>
              </p:cNvPr>
              <p:cNvPicPr/>
              <p:nvPr/>
            </p:nvPicPr>
            <p:blipFill>
              <a:blip r:embed="rId13" cstate="print"/>
              <a:stretch>
                <a:fillRect/>
              </a:stretch>
            </p:blipFill>
            <p:spPr>
              <a:xfrm>
                <a:off x="4290059" y="2763012"/>
                <a:ext cx="414527" cy="437388"/>
              </a:xfrm>
              <a:prstGeom prst="rect">
                <a:avLst/>
              </a:prstGeom>
            </p:spPr>
          </p:pic>
          <p:sp>
            <p:nvSpPr>
              <p:cNvPr id="49" name="object 31">
                <a:extLst>
                  <a:ext uri="{FF2B5EF4-FFF2-40B4-BE49-F238E27FC236}">
                    <a16:creationId xmlns:a16="http://schemas.microsoft.com/office/drawing/2014/main" id="{A2396E75-AF45-DE3D-1D68-D354EACE8C9E}"/>
                  </a:ext>
                </a:extLst>
              </p:cNvPr>
              <p:cNvSpPr/>
              <p:nvPr/>
            </p:nvSpPr>
            <p:spPr>
              <a:xfrm>
                <a:off x="4113276" y="2505455"/>
                <a:ext cx="158750" cy="226060"/>
              </a:xfrm>
              <a:custGeom>
                <a:avLst/>
                <a:gdLst/>
                <a:ahLst/>
                <a:cxnLst/>
                <a:rect l="l" t="t" r="r" b="b"/>
                <a:pathLst>
                  <a:path w="158750" h="226060">
                    <a:moveTo>
                      <a:pt x="158496" y="159258"/>
                    </a:moveTo>
                    <a:lnTo>
                      <a:pt x="153276" y="133477"/>
                    </a:lnTo>
                    <a:lnTo>
                      <a:pt x="139065" y="112395"/>
                    </a:lnTo>
                    <a:lnTo>
                      <a:pt x="121183" y="100355"/>
                    </a:lnTo>
                    <a:lnTo>
                      <a:pt x="125907" y="93179"/>
                    </a:lnTo>
                    <a:lnTo>
                      <a:pt x="131064" y="67056"/>
                    </a:lnTo>
                    <a:lnTo>
                      <a:pt x="125907" y="40944"/>
                    </a:lnTo>
                    <a:lnTo>
                      <a:pt x="111861" y="19621"/>
                    </a:lnTo>
                    <a:lnTo>
                      <a:pt x="91033" y="5270"/>
                    </a:lnTo>
                    <a:lnTo>
                      <a:pt x="65532" y="0"/>
                    </a:lnTo>
                    <a:lnTo>
                      <a:pt x="40017" y="5270"/>
                    </a:lnTo>
                    <a:lnTo>
                      <a:pt x="19189" y="19621"/>
                    </a:lnTo>
                    <a:lnTo>
                      <a:pt x="5143" y="40944"/>
                    </a:lnTo>
                    <a:lnTo>
                      <a:pt x="0" y="67056"/>
                    </a:lnTo>
                    <a:lnTo>
                      <a:pt x="5143" y="93179"/>
                    </a:lnTo>
                    <a:lnTo>
                      <a:pt x="19189" y="114490"/>
                    </a:lnTo>
                    <a:lnTo>
                      <a:pt x="36068" y="126136"/>
                    </a:lnTo>
                    <a:lnTo>
                      <a:pt x="31115" y="133477"/>
                    </a:lnTo>
                    <a:lnTo>
                      <a:pt x="25908" y="159258"/>
                    </a:lnTo>
                    <a:lnTo>
                      <a:pt x="31115" y="185051"/>
                    </a:lnTo>
                    <a:lnTo>
                      <a:pt x="45339" y="206133"/>
                    </a:lnTo>
                    <a:lnTo>
                      <a:pt x="66408" y="220345"/>
                    </a:lnTo>
                    <a:lnTo>
                      <a:pt x="92202" y="225552"/>
                    </a:lnTo>
                    <a:lnTo>
                      <a:pt x="117983" y="220345"/>
                    </a:lnTo>
                    <a:lnTo>
                      <a:pt x="139065" y="206121"/>
                    </a:lnTo>
                    <a:lnTo>
                      <a:pt x="153276" y="185051"/>
                    </a:lnTo>
                    <a:lnTo>
                      <a:pt x="158496" y="159258"/>
                    </a:lnTo>
                    <a:close/>
                  </a:path>
                </a:pathLst>
              </a:custGeom>
              <a:solidFill>
                <a:srgbClr val="258500"/>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pic>
            <p:nvPicPr>
              <p:cNvPr id="50" name="object 32">
                <a:extLst>
                  <a:ext uri="{FF2B5EF4-FFF2-40B4-BE49-F238E27FC236}">
                    <a16:creationId xmlns:a16="http://schemas.microsoft.com/office/drawing/2014/main" id="{6F0ED2F9-96AF-8D93-1A68-2F7B5ACD6EEC}"/>
                  </a:ext>
                </a:extLst>
              </p:cNvPr>
              <p:cNvPicPr/>
              <p:nvPr/>
            </p:nvPicPr>
            <p:blipFill>
              <a:blip r:embed="rId11" cstate="print"/>
              <a:stretch>
                <a:fillRect/>
              </a:stretch>
            </p:blipFill>
            <p:spPr>
              <a:xfrm>
                <a:off x="4201667" y="3255263"/>
                <a:ext cx="132587" cy="134112"/>
              </a:xfrm>
              <a:prstGeom prst="rect">
                <a:avLst/>
              </a:prstGeom>
            </p:spPr>
          </p:pic>
          <p:pic>
            <p:nvPicPr>
              <p:cNvPr id="51" name="object 33">
                <a:extLst>
                  <a:ext uri="{FF2B5EF4-FFF2-40B4-BE49-F238E27FC236}">
                    <a16:creationId xmlns:a16="http://schemas.microsoft.com/office/drawing/2014/main" id="{ED61E5A0-AF39-0997-3EF3-993DBF2F9F03}"/>
                  </a:ext>
                </a:extLst>
              </p:cNvPr>
              <p:cNvPicPr/>
              <p:nvPr/>
            </p:nvPicPr>
            <p:blipFill>
              <a:blip r:embed="rId11" cstate="print"/>
              <a:stretch>
                <a:fillRect/>
              </a:stretch>
            </p:blipFill>
            <p:spPr>
              <a:xfrm>
                <a:off x="4637531" y="3470147"/>
                <a:ext cx="132587" cy="134112"/>
              </a:xfrm>
              <a:prstGeom prst="rect">
                <a:avLst/>
              </a:prstGeom>
            </p:spPr>
          </p:pic>
          <p:pic>
            <p:nvPicPr>
              <p:cNvPr id="52" name="object 34">
                <a:extLst>
                  <a:ext uri="{FF2B5EF4-FFF2-40B4-BE49-F238E27FC236}">
                    <a16:creationId xmlns:a16="http://schemas.microsoft.com/office/drawing/2014/main" id="{DC3A9641-EEA4-19DA-E546-5CD6D55FA452}"/>
                  </a:ext>
                </a:extLst>
              </p:cNvPr>
              <p:cNvPicPr/>
              <p:nvPr/>
            </p:nvPicPr>
            <p:blipFill>
              <a:blip r:embed="rId14" cstate="print"/>
              <a:stretch>
                <a:fillRect/>
              </a:stretch>
            </p:blipFill>
            <p:spPr>
              <a:xfrm>
                <a:off x="4477511" y="3678936"/>
                <a:ext cx="131063" cy="132587"/>
              </a:xfrm>
              <a:prstGeom prst="rect">
                <a:avLst/>
              </a:prstGeom>
            </p:spPr>
          </p:pic>
          <p:pic>
            <p:nvPicPr>
              <p:cNvPr id="53" name="object 35">
                <a:extLst>
                  <a:ext uri="{FF2B5EF4-FFF2-40B4-BE49-F238E27FC236}">
                    <a16:creationId xmlns:a16="http://schemas.microsoft.com/office/drawing/2014/main" id="{AAF6E1C6-B3A8-8699-8355-A676EC049293}"/>
                  </a:ext>
                </a:extLst>
              </p:cNvPr>
              <p:cNvPicPr/>
              <p:nvPr/>
            </p:nvPicPr>
            <p:blipFill>
              <a:blip r:embed="rId12" cstate="print"/>
              <a:stretch>
                <a:fillRect/>
              </a:stretch>
            </p:blipFill>
            <p:spPr>
              <a:xfrm>
                <a:off x="3968495" y="3732275"/>
                <a:ext cx="132587" cy="132587"/>
              </a:xfrm>
              <a:prstGeom prst="rect">
                <a:avLst/>
              </a:prstGeom>
            </p:spPr>
          </p:pic>
          <p:pic>
            <p:nvPicPr>
              <p:cNvPr id="54" name="object 36">
                <a:extLst>
                  <a:ext uri="{FF2B5EF4-FFF2-40B4-BE49-F238E27FC236}">
                    <a16:creationId xmlns:a16="http://schemas.microsoft.com/office/drawing/2014/main" id="{D67A89BF-3309-368E-26FA-A07798CCF6A8}"/>
                  </a:ext>
                </a:extLst>
              </p:cNvPr>
              <p:cNvPicPr/>
              <p:nvPr/>
            </p:nvPicPr>
            <p:blipFill>
              <a:blip r:embed="rId12" cstate="print"/>
              <a:stretch>
                <a:fillRect/>
              </a:stretch>
            </p:blipFill>
            <p:spPr>
              <a:xfrm>
                <a:off x="4181855" y="4416551"/>
                <a:ext cx="132588" cy="132587"/>
              </a:xfrm>
              <a:prstGeom prst="rect">
                <a:avLst/>
              </a:prstGeom>
            </p:spPr>
          </p:pic>
          <p:pic>
            <p:nvPicPr>
              <p:cNvPr id="55" name="object 37">
                <a:extLst>
                  <a:ext uri="{FF2B5EF4-FFF2-40B4-BE49-F238E27FC236}">
                    <a16:creationId xmlns:a16="http://schemas.microsoft.com/office/drawing/2014/main" id="{949561D9-9E70-1824-1F3B-D8F3D7E97664}"/>
                  </a:ext>
                </a:extLst>
              </p:cNvPr>
              <p:cNvPicPr/>
              <p:nvPr/>
            </p:nvPicPr>
            <p:blipFill>
              <a:blip r:embed="rId15" cstate="print"/>
              <a:stretch>
                <a:fillRect/>
              </a:stretch>
            </p:blipFill>
            <p:spPr>
              <a:xfrm>
                <a:off x="6057899" y="2078736"/>
                <a:ext cx="224027" cy="173736"/>
              </a:xfrm>
              <a:prstGeom prst="rect">
                <a:avLst/>
              </a:prstGeom>
            </p:spPr>
          </p:pic>
          <p:pic>
            <p:nvPicPr>
              <p:cNvPr id="56" name="object 38">
                <a:extLst>
                  <a:ext uri="{FF2B5EF4-FFF2-40B4-BE49-F238E27FC236}">
                    <a16:creationId xmlns:a16="http://schemas.microsoft.com/office/drawing/2014/main" id="{95632CC1-E014-BCF0-620E-6D3AFD3DD79D}"/>
                  </a:ext>
                </a:extLst>
              </p:cNvPr>
              <p:cNvPicPr/>
              <p:nvPr/>
            </p:nvPicPr>
            <p:blipFill>
              <a:blip r:embed="rId16" cstate="print"/>
              <a:stretch>
                <a:fillRect/>
              </a:stretch>
            </p:blipFill>
            <p:spPr>
              <a:xfrm>
                <a:off x="5775960" y="2360675"/>
                <a:ext cx="131063" cy="132587"/>
              </a:xfrm>
              <a:prstGeom prst="rect">
                <a:avLst/>
              </a:prstGeom>
            </p:spPr>
          </p:pic>
          <p:pic>
            <p:nvPicPr>
              <p:cNvPr id="57" name="object 39">
                <a:extLst>
                  <a:ext uri="{FF2B5EF4-FFF2-40B4-BE49-F238E27FC236}">
                    <a16:creationId xmlns:a16="http://schemas.microsoft.com/office/drawing/2014/main" id="{25EE832F-7938-F93F-FAD8-4EFC551B5025}"/>
                  </a:ext>
                </a:extLst>
              </p:cNvPr>
              <p:cNvPicPr/>
              <p:nvPr/>
            </p:nvPicPr>
            <p:blipFill>
              <a:blip r:embed="rId17" cstate="print"/>
              <a:stretch>
                <a:fillRect/>
              </a:stretch>
            </p:blipFill>
            <p:spPr>
              <a:xfrm>
                <a:off x="5141975" y="2476499"/>
                <a:ext cx="178308" cy="208787"/>
              </a:xfrm>
              <a:prstGeom prst="rect">
                <a:avLst/>
              </a:prstGeom>
            </p:spPr>
          </p:pic>
          <p:pic>
            <p:nvPicPr>
              <p:cNvPr id="58" name="object 40">
                <a:extLst>
                  <a:ext uri="{FF2B5EF4-FFF2-40B4-BE49-F238E27FC236}">
                    <a16:creationId xmlns:a16="http://schemas.microsoft.com/office/drawing/2014/main" id="{06640E40-044F-7EA2-FED8-B7F0AF104714}"/>
                  </a:ext>
                </a:extLst>
              </p:cNvPr>
              <p:cNvPicPr/>
              <p:nvPr/>
            </p:nvPicPr>
            <p:blipFill>
              <a:blip r:embed="rId18" cstate="print"/>
              <a:stretch>
                <a:fillRect/>
              </a:stretch>
            </p:blipFill>
            <p:spPr>
              <a:xfrm>
                <a:off x="5172455" y="2793491"/>
                <a:ext cx="131064" cy="132587"/>
              </a:xfrm>
              <a:prstGeom prst="rect">
                <a:avLst/>
              </a:prstGeom>
            </p:spPr>
          </p:pic>
          <p:pic>
            <p:nvPicPr>
              <p:cNvPr id="59" name="object 41">
                <a:extLst>
                  <a:ext uri="{FF2B5EF4-FFF2-40B4-BE49-F238E27FC236}">
                    <a16:creationId xmlns:a16="http://schemas.microsoft.com/office/drawing/2014/main" id="{0DEF11B7-49D4-278E-C622-1C4C383C0FA3}"/>
                  </a:ext>
                </a:extLst>
              </p:cNvPr>
              <p:cNvPicPr/>
              <p:nvPr/>
            </p:nvPicPr>
            <p:blipFill>
              <a:blip r:embed="rId19" cstate="print"/>
              <a:stretch>
                <a:fillRect/>
              </a:stretch>
            </p:blipFill>
            <p:spPr>
              <a:xfrm>
                <a:off x="5477255" y="3206496"/>
                <a:ext cx="132588" cy="132587"/>
              </a:xfrm>
              <a:prstGeom prst="rect">
                <a:avLst/>
              </a:prstGeom>
            </p:spPr>
          </p:pic>
          <p:pic>
            <p:nvPicPr>
              <p:cNvPr id="60" name="object 42">
                <a:extLst>
                  <a:ext uri="{FF2B5EF4-FFF2-40B4-BE49-F238E27FC236}">
                    <a16:creationId xmlns:a16="http://schemas.microsoft.com/office/drawing/2014/main" id="{CFEBE640-FE45-BA22-CE1E-CD65720FF9E5}"/>
                  </a:ext>
                </a:extLst>
              </p:cNvPr>
              <p:cNvPicPr/>
              <p:nvPr/>
            </p:nvPicPr>
            <p:blipFill>
              <a:blip r:embed="rId20" cstate="print"/>
              <a:stretch>
                <a:fillRect/>
              </a:stretch>
            </p:blipFill>
            <p:spPr>
              <a:xfrm>
                <a:off x="5827775" y="2977896"/>
                <a:ext cx="132587" cy="134112"/>
              </a:xfrm>
              <a:prstGeom prst="rect">
                <a:avLst/>
              </a:prstGeom>
            </p:spPr>
          </p:pic>
          <p:pic>
            <p:nvPicPr>
              <p:cNvPr id="61" name="object 43">
                <a:extLst>
                  <a:ext uri="{FF2B5EF4-FFF2-40B4-BE49-F238E27FC236}">
                    <a16:creationId xmlns:a16="http://schemas.microsoft.com/office/drawing/2014/main" id="{01973DA9-FB2B-A19F-44B6-35A1EB171734}"/>
                  </a:ext>
                </a:extLst>
              </p:cNvPr>
              <p:cNvPicPr/>
              <p:nvPr/>
            </p:nvPicPr>
            <p:blipFill>
              <a:blip r:embed="rId19" cstate="print"/>
              <a:stretch>
                <a:fillRect/>
              </a:stretch>
            </p:blipFill>
            <p:spPr>
              <a:xfrm>
                <a:off x="5964936" y="3302508"/>
                <a:ext cx="132587" cy="132587"/>
              </a:xfrm>
              <a:prstGeom prst="rect">
                <a:avLst/>
              </a:prstGeom>
            </p:spPr>
          </p:pic>
          <p:pic>
            <p:nvPicPr>
              <p:cNvPr id="62" name="object 44">
                <a:extLst>
                  <a:ext uri="{FF2B5EF4-FFF2-40B4-BE49-F238E27FC236}">
                    <a16:creationId xmlns:a16="http://schemas.microsoft.com/office/drawing/2014/main" id="{C57008F1-A460-FBC2-55E6-8C05701ADFCF}"/>
                  </a:ext>
                </a:extLst>
              </p:cNvPr>
              <p:cNvPicPr/>
              <p:nvPr/>
            </p:nvPicPr>
            <p:blipFill>
              <a:blip r:embed="rId19" cstate="print"/>
              <a:stretch>
                <a:fillRect/>
              </a:stretch>
            </p:blipFill>
            <p:spPr>
              <a:xfrm>
                <a:off x="7456931" y="2971799"/>
                <a:ext cx="132588" cy="132587"/>
              </a:xfrm>
              <a:prstGeom prst="rect">
                <a:avLst/>
              </a:prstGeom>
            </p:spPr>
          </p:pic>
          <p:pic>
            <p:nvPicPr>
              <p:cNvPr id="63" name="object 45">
                <a:extLst>
                  <a:ext uri="{FF2B5EF4-FFF2-40B4-BE49-F238E27FC236}">
                    <a16:creationId xmlns:a16="http://schemas.microsoft.com/office/drawing/2014/main" id="{929EB43F-CDF6-5EE2-24A5-A629E33408ED}"/>
                  </a:ext>
                </a:extLst>
              </p:cNvPr>
              <p:cNvPicPr/>
              <p:nvPr/>
            </p:nvPicPr>
            <p:blipFill>
              <a:blip r:embed="rId19" cstate="print"/>
              <a:stretch>
                <a:fillRect/>
              </a:stretch>
            </p:blipFill>
            <p:spPr>
              <a:xfrm>
                <a:off x="7533131" y="2612136"/>
                <a:ext cx="132588" cy="132587"/>
              </a:xfrm>
              <a:prstGeom prst="rect">
                <a:avLst/>
              </a:prstGeom>
            </p:spPr>
          </p:pic>
          <p:pic>
            <p:nvPicPr>
              <p:cNvPr id="64" name="object 46">
                <a:extLst>
                  <a:ext uri="{FF2B5EF4-FFF2-40B4-BE49-F238E27FC236}">
                    <a16:creationId xmlns:a16="http://schemas.microsoft.com/office/drawing/2014/main" id="{DCB49C64-DC58-3FF0-054A-057F9EF5B055}"/>
                  </a:ext>
                </a:extLst>
              </p:cNvPr>
              <p:cNvPicPr/>
              <p:nvPr/>
            </p:nvPicPr>
            <p:blipFill>
              <a:blip r:embed="rId20" cstate="print"/>
              <a:stretch>
                <a:fillRect/>
              </a:stretch>
            </p:blipFill>
            <p:spPr>
              <a:xfrm>
                <a:off x="7559039" y="1388363"/>
                <a:ext cx="132587" cy="134112"/>
              </a:xfrm>
              <a:prstGeom prst="rect">
                <a:avLst/>
              </a:prstGeom>
            </p:spPr>
          </p:pic>
          <p:pic>
            <p:nvPicPr>
              <p:cNvPr id="65" name="object 47">
                <a:extLst>
                  <a:ext uri="{FF2B5EF4-FFF2-40B4-BE49-F238E27FC236}">
                    <a16:creationId xmlns:a16="http://schemas.microsoft.com/office/drawing/2014/main" id="{45640EB2-ABDF-2B82-B9E2-5F98FD68EEF1}"/>
                  </a:ext>
                </a:extLst>
              </p:cNvPr>
              <p:cNvPicPr/>
              <p:nvPr/>
            </p:nvPicPr>
            <p:blipFill>
              <a:blip r:embed="rId21" cstate="print"/>
              <a:stretch>
                <a:fillRect/>
              </a:stretch>
            </p:blipFill>
            <p:spPr>
              <a:xfrm>
                <a:off x="7021067" y="1303019"/>
                <a:ext cx="132587" cy="208787"/>
              </a:xfrm>
              <a:prstGeom prst="rect">
                <a:avLst/>
              </a:prstGeom>
            </p:spPr>
          </p:pic>
          <p:pic>
            <p:nvPicPr>
              <p:cNvPr id="66" name="object 48">
                <a:extLst>
                  <a:ext uri="{FF2B5EF4-FFF2-40B4-BE49-F238E27FC236}">
                    <a16:creationId xmlns:a16="http://schemas.microsoft.com/office/drawing/2014/main" id="{BCD3F1C8-304A-FCE1-EBA5-8588263EF280}"/>
                  </a:ext>
                </a:extLst>
              </p:cNvPr>
              <p:cNvPicPr/>
              <p:nvPr/>
            </p:nvPicPr>
            <p:blipFill>
              <a:blip r:embed="rId20" cstate="print"/>
              <a:stretch>
                <a:fillRect/>
              </a:stretch>
            </p:blipFill>
            <p:spPr>
              <a:xfrm>
                <a:off x="8100060" y="1818131"/>
                <a:ext cx="132588" cy="134112"/>
              </a:xfrm>
              <a:prstGeom prst="rect">
                <a:avLst/>
              </a:prstGeom>
            </p:spPr>
          </p:pic>
          <p:pic>
            <p:nvPicPr>
              <p:cNvPr id="67" name="object 49">
                <a:extLst>
                  <a:ext uri="{FF2B5EF4-FFF2-40B4-BE49-F238E27FC236}">
                    <a16:creationId xmlns:a16="http://schemas.microsoft.com/office/drawing/2014/main" id="{EE65494A-23D6-7CDD-6ECF-0BE020243C3A}"/>
                  </a:ext>
                </a:extLst>
              </p:cNvPr>
              <p:cNvPicPr/>
              <p:nvPr/>
            </p:nvPicPr>
            <p:blipFill>
              <a:blip r:embed="rId19" cstate="print"/>
              <a:stretch>
                <a:fillRect/>
              </a:stretch>
            </p:blipFill>
            <p:spPr>
              <a:xfrm>
                <a:off x="7769351" y="2007108"/>
                <a:ext cx="132588" cy="132587"/>
              </a:xfrm>
              <a:prstGeom prst="rect">
                <a:avLst/>
              </a:prstGeom>
            </p:spPr>
          </p:pic>
          <p:pic>
            <p:nvPicPr>
              <p:cNvPr id="68" name="object 50">
                <a:extLst>
                  <a:ext uri="{FF2B5EF4-FFF2-40B4-BE49-F238E27FC236}">
                    <a16:creationId xmlns:a16="http://schemas.microsoft.com/office/drawing/2014/main" id="{A5D1FB6E-BA6F-6EA9-EB46-BADEE1E02A79}"/>
                  </a:ext>
                </a:extLst>
              </p:cNvPr>
              <p:cNvPicPr/>
              <p:nvPr/>
            </p:nvPicPr>
            <p:blipFill>
              <a:blip r:embed="rId19" cstate="print"/>
              <a:stretch>
                <a:fillRect/>
              </a:stretch>
            </p:blipFill>
            <p:spPr>
              <a:xfrm>
                <a:off x="9959339" y="2261615"/>
                <a:ext cx="132587" cy="132587"/>
              </a:xfrm>
              <a:prstGeom prst="rect">
                <a:avLst/>
              </a:prstGeom>
            </p:spPr>
          </p:pic>
          <p:sp>
            <p:nvSpPr>
              <p:cNvPr id="69" name="object 51">
                <a:extLst>
                  <a:ext uri="{FF2B5EF4-FFF2-40B4-BE49-F238E27FC236}">
                    <a16:creationId xmlns:a16="http://schemas.microsoft.com/office/drawing/2014/main" id="{58F29C30-0EA4-2F54-2145-CB403F0E5CA5}"/>
                  </a:ext>
                </a:extLst>
              </p:cNvPr>
              <p:cNvSpPr/>
              <p:nvPr/>
            </p:nvSpPr>
            <p:spPr>
              <a:xfrm>
                <a:off x="7985760" y="3389375"/>
                <a:ext cx="2249805" cy="1612900"/>
              </a:xfrm>
              <a:custGeom>
                <a:avLst/>
                <a:gdLst/>
                <a:ahLst/>
                <a:cxnLst/>
                <a:rect l="l" t="t" r="r" b="b"/>
                <a:pathLst>
                  <a:path w="2249804" h="1612900">
                    <a:moveTo>
                      <a:pt x="2249424" y="0"/>
                    </a:moveTo>
                    <a:lnTo>
                      <a:pt x="0" y="0"/>
                    </a:lnTo>
                    <a:lnTo>
                      <a:pt x="0" y="1612392"/>
                    </a:lnTo>
                    <a:lnTo>
                      <a:pt x="2249424" y="1612392"/>
                    </a:lnTo>
                    <a:lnTo>
                      <a:pt x="2249424" y="0"/>
                    </a:lnTo>
                    <a:close/>
                  </a:path>
                </a:pathLst>
              </a:custGeom>
              <a:solidFill>
                <a:srgbClr val="F5F3F8"/>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70" name="object 52">
                <a:extLst>
                  <a:ext uri="{FF2B5EF4-FFF2-40B4-BE49-F238E27FC236}">
                    <a16:creationId xmlns:a16="http://schemas.microsoft.com/office/drawing/2014/main" id="{DC1789C9-E8F8-F26A-4B76-5B2821CF4F68}"/>
                  </a:ext>
                </a:extLst>
              </p:cNvPr>
              <p:cNvSpPr/>
              <p:nvPr/>
            </p:nvSpPr>
            <p:spPr>
              <a:xfrm>
                <a:off x="7985760" y="3389375"/>
                <a:ext cx="2249805" cy="1612900"/>
              </a:xfrm>
              <a:custGeom>
                <a:avLst/>
                <a:gdLst/>
                <a:ahLst/>
                <a:cxnLst/>
                <a:rect l="l" t="t" r="r" b="b"/>
                <a:pathLst>
                  <a:path w="2249804" h="1612900">
                    <a:moveTo>
                      <a:pt x="0" y="1612392"/>
                    </a:moveTo>
                    <a:lnTo>
                      <a:pt x="2249424" y="1612392"/>
                    </a:lnTo>
                    <a:lnTo>
                      <a:pt x="2249424" y="0"/>
                    </a:lnTo>
                    <a:lnTo>
                      <a:pt x="0" y="0"/>
                    </a:lnTo>
                    <a:lnTo>
                      <a:pt x="0" y="1612392"/>
                    </a:lnTo>
                    <a:close/>
                  </a:path>
                </a:pathLst>
              </a:custGeom>
              <a:ln w="9525">
                <a:solidFill>
                  <a:srgbClr val="22004B"/>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pic>
            <p:nvPicPr>
              <p:cNvPr id="71" name="object 53">
                <a:extLst>
                  <a:ext uri="{FF2B5EF4-FFF2-40B4-BE49-F238E27FC236}">
                    <a16:creationId xmlns:a16="http://schemas.microsoft.com/office/drawing/2014/main" id="{EFD02D2E-EF15-EAB7-2F49-A3E1CD31FA4A}"/>
                  </a:ext>
                </a:extLst>
              </p:cNvPr>
              <p:cNvPicPr/>
              <p:nvPr/>
            </p:nvPicPr>
            <p:blipFill>
              <a:blip r:embed="rId20" cstate="print"/>
              <a:stretch>
                <a:fillRect/>
              </a:stretch>
            </p:blipFill>
            <p:spPr>
              <a:xfrm>
                <a:off x="8179971" y="4764691"/>
                <a:ext cx="132586" cy="134112"/>
              </a:xfrm>
              <a:prstGeom prst="rect">
                <a:avLst/>
              </a:prstGeom>
            </p:spPr>
          </p:pic>
          <p:pic>
            <p:nvPicPr>
              <p:cNvPr id="72" name="object 54">
                <a:extLst>
                  <a:ext uri="{FF2B5EF4-FFF2-40B4-BE49-F238E27FC236}">
                    <a16:creationId xmlns:a16="http://schemas.microsoft.com/office/drawing/2014/main" id="{674C2F78-5D5D-12BC-0788-0539B3A88FEF}"/>
                  </a:ext>
                </a:extLst>
              </p:cNvPr>
              <p:cNvPicPr/>
              <p:nvPr/>
            </p:nvPicPr>
            <p:blipFill>
              <a:blip r:embed="rId22" cstate="print"/>
              <a:stretch>
                <a:fillRect/>
              </a:stretch>
            </p:blipFill>
            <p:spPr>
              <a:xfrm>
                <a:off x="8179971" y="4513018"/>
                <a:ext cx="132586" cy="132588"/>
              </a:xfrm>
              <a:prstGeom prst="rect">
                <a:avLst/>
              </a:prstGeom>
            </p:spPr>
          </p:pic>
          <p:pic>
            <p:nvPicPr>
              <p:cNvPr id="73" name="object 55">
                <a:extLst>
                  <a:ext uri="{FF2B5EF4-FFF2-40B4-BE49-F238E27FC236}">
                    <a16:creationId xmlns:a16="http://schemas.microsoft.com/office/drawing/2014/main" id="{2ECA6A9B-92C0-769A-8638-853E54EA82C5}"/>
                  </a:ext>
                </a:extLst>
              </p:cNvPr>
              <p:cNvPicPr/>
              <p:nvPr/>
            </p:nvPicPr>
            <p:blipFill>
              <a:blip r:embed="rId23" cstate="print"/>
              <a:stretch>
                <a:fillRect/>
              </a:stretch>
            </p:blipFill>
            <p:spPr>
              <a:xfrm>
                <a:off x="8182942" y="4271217"/>
                <a:ext cx="132586" cy="134112"/>
              </a:xfrm>
              <a:prstGeom prst="rect">
                <a:avLst/>
              </a:prstGeom>
            </p:spPr>
          </p:pic>
          <p:pic>
            <p:nvPicPr>
              <p:cNvPr id="74" name="object 56">
                <a:extLst>
                  <a:ext uri="{FF2B5EF4-FFF2-40B4-BE49-F238E27FC236}">
                    <a16:creationId xmlns:a16="http://schemas.microsoft.com/office/drawing/2014/main" id="{24D75A3C-47FB-84C7-C7C4-2288AF27839F}"/>
                  </a:ext>
                </a:extLst>
              </p:cNvPr>
              <p:cNvPicPr/>
              <p:nvPr/>
            </p:nvPicPr>
            <p:blipFill>
              <a:blip r:embed="rId3" cstate="print"/>
              <a:stretch>
                <a:fillRect/>
              </a:stretch>
            </p:blipFill>
            <p:spPr>
              <a:xfrm>
                <a:off x="8182943" y="3997574"/>
                <a:ext cx="132586" cy="132588"/>
              </a:xfrm>
              <a:prstGeom prst="rect">
                <a:avLst/>
              </a:prstGeom>
            </p:spPr>
          </p:pic>
        </p:grpSp>
        <p:sp>
          <p:nvSpPr>
            <p:cNvPr id="11" name="object 57">
              <a:extLst>
                <a:ext uri="{FF2B5EF4-FFF2-40B4-BE49-F238E27FC236}">
                  <a16:creationId xmlns:a16="http://schemas.microsoft.com/office/drawing/2014/main" id="{69B869BF-1D7C-9F85-39A2-ADC390712C81}"/>
                </a:ext>
              </a:extLst>
            </p:cNvPr>
            <p:cNvSpPr/>
            <p:nvPr/>
          </p:nvSpPr>
          <p:spPr>
            <a:xfrm>
              <a:off x="1740788" y="3807333"/>
              <a:ext cx="5977890" cy="0"/>
            </a:xfrm>
            <a:custGeom>
              <a:avLst/>
              <a:gdLst/>
              <a:ahLst/>
              <a:cxnLst/>
              <a:rect l="l" t="t" r="r" b="b"/>
              <a:pathLst>
                <a:path w="7970520">
                  <a:moveTo>
                    <a:pt x="0" y="0"/>
                  </a:moveTo>
                  <a:lnTo>
                    <a:pt x="7970520"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15" name="object 61">
              <a:extLst>
                <a:ext uri="{FF2B5EF4-FFF2-40B4-BE49-F238E27FC236}">
                  <a16:creationId xmlns:a16="http://schemas.microsoft.com/office/drawing/2014/main" id="{6DBB3BBF-5FE3-9FCB-4019-A34854F78B35}"/>
                </a:ext>
              </a:extLst>
            </p:cNvPr>
            <p:cNvSpPr txBox="1"/>
            <p:nvPr/>
          </p:nvSpPr>
          <p:spPr>
            <a:xfrm>
              <a:off x="1272927" y="2510027"/>
              <a:ext cx="360896" cy="262566"/>
            </a:xfrm>
            <a:prstGeom prst="rect">
              <a:avLst/>
            </a:prstGeom>
          </p:spPr>
          <p:txBody>
            <a:bodyPr vert="horz" wrap="square" lIns="0" tIns="36000" rIns="0" bIns="36000" rtlCol="0">
              <a:spAutoFit/>
            </a:bodyPr>
            <a:lstStyle/>
            <a:p>
              <a:pPr marL="9525" marR="0" lvl="0" indent="0" algn="r" defTabSz="685800" rtl="0" eaLnBrk="1" fontAlgn="auto" latinLnBrk="0" hangingPunct="1">
                <a:lnSpc>
                  <a:spcPct val="100000"/>
                </a:lnSpc>
                <a:spcBef>
                  <a:spcPts val="71"/>
                </a:spcBef>
                <a:spcAft>
                  <a:spcPts val="0"/>
                </a:spcAft>
                <a:buClrTx/>
                <a:buSzTx/>
                <a:buFontTx/>
                <a:buNone/>
                <a:tabLst/>
                <a:defRPr/>
              </a:pPr>
              <a:r>
                <a:rPr kumimoji="0" lang="de-DE" sz="975" b="0" i="0" u="none" strike="noStrike" kern="0" cap="none" spc="-19" normalizeH="0" baseline="0" noProof="0">
                  <a:ln>
                    <a:noFill/>
                  </a:ln>
                  <a:solidFill>
                    <a:srgbClr val="404040"/>
                  </a:solidFill>
                  <a:effectLst/>
                  <a:uLnTx/>
                  <a:uFillTx/>
                  <a:latin typeface="Verdana"/>
                  <a:ea typeface="+mn-ea"/>
                  <a:cs typeface="Verdana"/>
                </a:rPr>
                <a:t>50 %</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17" name="object 63">
              <a:extLst>
                <a:ext uri="{FF2B5EF4-FFF2-40B4-BE49-F238E27FC236}">
                  <a16:creationId xmlns:a16="http://schemas.microsoft.com/office/drawing/2014/main" id="{DD353C10-1309-FAB9-F00F-B8C8AF805406}"/>
                </a:ext>
              </a:extLst>
            </p:cNvPr>
            <p:cNvSpPr txBox="1"/>
            <p:nvPr/>
          </p:nvSpPr>
          <p:spPr>
            <a:xfrm>
              <a:off x="2228279" y="3882390"/>
              <a:ext cx="221456" cy="187636"/>
            </a:xfrm>
            <a:prstGeom prst="rect">
              <a:avLst/>
            </a:prstGeom>
          </p:spPr>
          <p:txBody>
            <a:bodyPr vert="horz" wrap="square" lIns="0" tIns="9049" rIns="0" bIns="0" rtlCol="0">
              <a:spAutoFit/>
            </a:bodyPr>
            <a:lstStyle/>
            <a:p>
              <a:pPr marL="9525" marR="0" lvl="0" indent="0" algn="ctr" defTabSz="685800" rtl="0" eaLnBrk="1" fontAlgn="auto" latinLnBrk="0" hangingPunct="1">
                <a:lnSpc>
                  <a:spcPct val="100000"/>
                </a:lnSpc>
                <a:spcBef>
                  <a:spcPts val="71"/>
                </a:spcBef>
                <a:spcAft>
                  <a:spcPts val="0"/>
                </a:spcAft>
                <a:buClrTx/>
                <a:buSzTx/>
                <a:buFontTx/>
                <a:buNone/>
                <a:tabLst/>
                <a:defRPr/>
              </a:pPr>
              <a:r>
                <a:rPr kumimoji="0" sz="975" b="0" i="0" u="none" strike="noStrike" kern="0" cap="none" spc="-19" normalizeH="0" baseline="0" noProof="0">
                  <a:ln>
                    <a:noFill/>
                  </a:ln>
                  <a:solidFill>
                    <a:srgbClr val="404040"/>
                  </a:solidFill>
                  <a:effectLst/>
                  <a:uLnTx/>
                  <a:uFillTx/>
                  <a:latin typeface="Verdana"/>
                  <a:ea typeface="+mn-ea"/>
                  <a:cs typeface="Verdana"/>
                </a:rPr>
                <a:t>0</a:t>
              </a:r>
              <a:r>
                <a:rPr kumimoji="0" lang="de-DE" sz="975" b="0" i="0" u="none" strike="noStrike" kern="0" cap="none" spc="-19" normalizeH="0" baseline="0" noProof="0">
                  <a:ln>
                    <a:noFill/>
                  </a:ln>
                  <a:solidFill>
                    <a:srgbClr val="404040"/>
                  </a:solidFill>
                  <a:effectLst/>
                  <a:uLnTx/>
                  <a:uFillTx/>
                  <a:latin typeface="Verdana"/>
                  <a:ea typeface="+mn-ea"/>
                  <a:cs typeface="Verdana"/>
                </a:rPr>
                <a:t>,</a:t>
              </a:r>
              <a:r>
                <a:rPr kumimoji="0" sz="975" b="0" i="0" u="none" strike="noStrike" kern="0" cap="none" spc="-19" normalizeH="0" baseline="0" noProof="0">
                  <a:ln>
                    <a:noFill/>
                  </a:ln>
                  <a:solidFill>
                    <a:srgbClr val="404040"/>
                  </a:solidFill>
                  <a:effectLst/>
                  <a:uLnTx/>
                  <a:uFillTx/>
                  <a:latin typeface="Verdana"/>
                  <a:ea typeface="+mn-ea"/>
                  <a:cs typeface="Verdana"/>
                </a:rPr>
                <a:t>0</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18" name="object 64">
              <a:extLst>
                <a:ext uri="{FF2B5EF4-FFF2-40B4-BE49-F238E27FC236}">
                  <a16:creationId xmlns:a16="http://schemas.microsoft.com/office/drawing/2014/main" id="{CC619735-6C4D-7D77-DF2E-4E7EE31F1FE9}"/>
                </a:ext>
              </a:extLst>
            </p:cNvPr>
            <p:cNvSpPr txBox="1"/>
            <p:nvPr/>
          </p:nvSpPr>
          <p:spPr>
            <a:xfrm>
              <a:off x="2706569" y="4200496"/>
              <a:ext cx="4009752" cy="187636"/>
            </a:xfrm>
            <a:prstGeom prst="rect">
              <a:avLst/>
            </a:prstGeom>
          </p:spPr>
          <p:txBody>
            <a:bodyPr vert="horz" wrap="square" lIns="0" tIns="9049" rIns="0" bIns="0" rtlCol="0">
              <a:spAutoFit/>
            </a:bodyPr>
            <a:lstStyle/>
            <a:p>
              <a:pPr marL="151924" lvl="0" algn="ctr" defTabSz="685800">
                <a:spcBef>
                  <a:spcPts val="1009"/>
                </a:spcBef>
                <a:defRPr/>
              </a:pPr>
              <a:r>
                <a:rPr kumimoji="0" lang="de-DE" sz="975" b="0" i="0" u="none" strike="noStrike" kern="0" cap="none" spc="0" normalizeH="0" baseline="0" noProof="0">
                  <a:ln>
                    <a:noFill/>
                  </a:ln>
                  <a:solidFill>
                    <a:srgbClr val="404040"/>
                  </a:solidFill>
                  <a:effectLst/>
                  <a:uLnTx/>
                  <a:uFillTx/>
                  <a:latin typeface="Verdana"/>
                  <a:ea typeface="+mn-ea"/>
                  <a:cs typeface="Verdana"/>
                </a:rPr>
                <a:t>Spitzen-</a:t>
              </a:r>
              <a:r>
                <a:rPr kumimoji="0" sz="975" b="0" i="0" u="none" strike="noStrike" kern="0" cap="none" spc="-23" normalizeH="0" baseline="0" noProof="0">
                  <a:ln>
                    <a:noFill/>
                  </a:ln>
                  <a:solidFill>
                    <a:srgbClr val="404040"/>
                  </a:solidFill>
                  <a:effectLst/>
                  <a:uLnTx/>
                  <a:uFillTx/>
                  <a:latin typeface="Verdana"/>
                  <a:ea typeface="+mn-ea"/>
                  <a:cs typeface="Verdana"/>
                </a:rPr>
                <a:t>C-</a:t>
              </a:r>
              <a:r>
                <a:rPr kumimoji="0" sz="975" b="0" i="0" u="none" strike="noStrike" kern="0" cap="none" spc="0" normalizeH="0" baseline="0" noProof="0" err="1">
                  <a:ln>
                    <a:noFill/>
                  </a:ln>
                  <a:solidFill>
                    <a:srgbClr val="404040"/>
                  </a:solidFill>
                  <a:effectLst/>
                  <a:uLnTx/>
                  <a:uFillTx/>
                  <a:latin typeface="Verdana"/>
                  <a:ea typeface="+mn-ea"/>
                  <a:cs typeface="Verdana"/>
                </a:rPr>
                <a:t>Peptid</a:t>
              </a:r>
              <a:r>
                <a:rPr kumimoji="0" lang="de-DE" sz="975" b="0" i="0" u="none" strike="noStrike" kern="0" cap="none" spc="0" normalizeH="0" baseline="0" noProof="0">
                  <a:ln>
                    <a:noFill/>
                  </a:ln>
                  <a:solidFill>
                    <a:srgbClr val="404040"/>
                  </a:solidFill>
                  <a:effectLst/>
                  <a:uLnTx/>
                  <a:uFillTx/>
                  <a:latin typeface="Verdana"/>
                  <a:ea typeface="+mn-ea"/>
                  <a:cs typeface="Verdana"/>
                </a:rPr>
                <a:t>-Wert während </a:t>
              </a:r>
              <a:r>
                <a:rPr lang="de-DE" sz="975" kern="0">
                  <a:solidFill>
                    <a:srgbClr val="404040"/>
                  </a:solidFill>
                  <a:cs typeface="Verdana"/>
                </a:rPr>
                <a:t>eines MMTT</a:t>
              </a:r>
              <a:r>
                <a:rPr lang="de-DE" sz="975" kern="0" spc="-56">
                  <a:solidFill>
                    <a:srgbClr val="404040"/>
                  </a:solidFill>
                  <a:cs typeface="Verdana"/>
                </a:rPr>
                <a:t> </a:t>
              </a:r>
              <a:r>
                <a:rPr kumimoji="0" lang="de-DE" sz="975" b="0" i="0" u="none" strike="noStrike" kern="0" cap="none" spc="-30" normalizeH="0" baseline="0" noProof="0">
                  <a:ln>
                    <a:noFill/>
                  </a:ln>
                  <a:solidFill>
                    <a:srgbClr val="404040"/>
                  </a:solidFill>
                  <a:effectLst/>
                  <a:uLnTx/>
                  <a:uFillTx/>
                  <a:latin typeface="Verdana"/>
                  <a:ea typeface="+mn-ea"/>
                  <a:cs typeface="Verdana"/>
                </a:rPr>
                <a:t> [</a:t>
              </a:r>
              <a:r>
                <a:rPr kumimoji="0" lang="de-DE" sz="975" b="0" i="0" u="none" strike="noStrike" kern="0" cap="none" spc="-8" normalizeH="0" baseline="0" noProof="0">
                  <a:ln>
                    <a:noFill/>
                  </a:ln>
                  <a:solidFill>
                    <a:srgbClr val="404040"/>
                  </a:solidFill>
                  <a:effectLst/>
                  <a:uLnTx/>
                  <a:uFillTx/>
                  <a:latin typeface="Verdana"/>
                  <a:ea typeface="+mn-ea"/>
                  <a:cs typeface="Verdana"/>
                </a:rPr>
                <a:t>n</a:t>
              </a:r>
              <a:r>
                <a:rPr kumimoji="0" sz="975" b="0" i="0" u="none" strike="noStrike" kern="0" cap="none" spc="-8" normalizeH="0" baseline="0" noProof="0">
                  <a:ln>
                    <a:noFill/>
                  </a:ln>
                  <a:solidFill>
                    <a:srgbClr val="404040"/>
                  </a:solidFill>
                  <a:effectLst/>
                  <a:uLnTx/>
                  <a:uFillTx/>
                  <a:latin typeface="Verdana"/>
                  <a:ea typeface="+mn-ea"/>
                  <a:cs typeface="Verdana"/>
                </a:rPr>
                <a:t>mol/</a:t>
              </a:r>
              <a:r>
                <a:rPr kumimoji="0" lang="de-DE" sz="975" b="0" i="0" u="none" strike="noStrike" kern="0" cap="none" spc="-8" normalizeH="0" baseline="0" noProof="0">
                  <a:ln>
                    <a:noFill/>
                  </a:ln>
                  <a:solidFill>
                    <a:srgbClr val="404040"/>
                  </a:solidFill>
                  <a:effectLst/>
                  <a:uLnTx/>
                  <a:uFillTx/>
                  <a:latin typeface="Verdana"/>
                  <a:ea typeface="+mn-ea"/>
                  <a:cs typeface="Verdana"/>
                </a:rPr>
                <a:t>l]</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19" name="object 65">
              <a:extLst>
                <a:ext uri="{FF2B5EF4-FFF2-40B4-BE49-F238E27FC236}">
                  <a16:creationId xmlns:a16="http://schemas.microsoft.com/office/drawing/2014/main" id="{5F9ED6D2-4EEA-42A9-396B-DFF7C8CE48AB}"/>
                </a:ext>
              </a:extLst>
            </p:cNvPr>
            <p:cNvSpPr txBox="1"/>
            <p:nvPr/>
          </p:nvSpPr>
          <p:spPr>
            <a:xfrm>
              <a:off x="5814892" y="3875721"/>
              <a:ext cx="221456" cy="187636"/>
            </a:xfrm>
            <a:prstGeom prst="rect">
              <a:avLst/>
            </a:prstGeom>
          </p:spPr>
          <p:txBody>
            <a:bodyPr vert="horz" wrap="square" lIns="0" tIns="9049" rIns="0" bIns="0" rtlCol="0">
              <a:spAutoFit/>
            </a:bodyPr>
            <a:lstStyle/>
            <a:p>
              <a:pPr marL="9525" marR="0" lvl="0" indent="0" algn="ctr" defTabSz="685800" rtl="0" eaLnBrk="1" fontAlgn="auto" latinLnBrk="0" hangingPunct="1">
                <a:lnSpc>
                  <a:spcPct val="100000"/>
                </a:lnSpc>
                <a:spcBef>
                  <a:spcPts val="71"/>
                </a:spcBef>
                <a:spcAft>
                  <a:spcPts val="0"/>
                </a:spcAft>
                <a:buClrTx/>
                <a:buSzTx/>
                <a:buFontTx/>
                <a:buNone/>
                <a:tabLst/>
                <a:defRPr/>
              </a:pPr>
              <a:r>
                <a:rPr kumimoji="0" sz="975" b="0" i="0" u="none" strike="noStrike" kern="0" cap="none" spc="-19" normalizeH="0" baseline="0" noProof="0">
                  <a:ln>
                    <a:noFill/>
                  </a:ln>
                  <a:solidFill>
                    <a:srgbClr val="404040"/>
                  </a:solidFill>
                  <a:effectLst/>
                  <a:uLnTx/>
                  <a:uFillTx/>
                  <a:latin typeface="Verdana"/>
                  <a:ea typeface="+mn-ea"/>
                  <a:cs typeface="Verdana"/>
                </a:rPr>
                <a:t>1</a:t>
              </a:r>
              <a:r>
                <a:rPr kumimoji="0" lang="de-DE" sz="975" b="0" i="0" u="none" strike="noStrike" kern="0" cap="none" spc="-19" normalizeH="0" baseline="0" noProof="0">
                  <a:ln>
                    <a:noFill/>
                  </a:ln>
                  <a:solidFill>
                    <a:srgbClr val="404040"/>
                  </a:solidFill>
                  <a:effectLst/>
                  <a:uLnTx/>
                  <a:uFillTx/>
                  <a:latin typeface="Verdana"/>
                  <a:ea typeface="+mn-ea"/>
                  <a:cs typeface="Verdana"/>
                </a:rPr>
                <a:t>,</a:t>
              </a:r>
              <a:r>
                <a:rPr kumimoji="0" sz="975" b="0" i="0" u="none" strike="noStrike" kern="0" cap="none" spc="-19" normalizeH="0" baseline="0" noProof="0">
                  <a:ln>
                    <a:noFill/>
                  </a:ln>
                  <a:solidFill>
                    <a:srgbClr val="404040"/>
                  </a:solidFill>
                  <a:effectLst/>
                  <a:uLnTx/>
                  <a:uFillTx/>
                  <a:latin typeface="Verdana"/>
                  <a:ea typeface="+mn-ea"/>
                  <a:cs typeface="Verdana"/>
                </a:rPr>
                <a:t>2</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20" name="object 66">
              <a:extLst>
                <a:ext uri="{FF2B5EF4-FFF2-40B4-BE49-F238E27FC236}">
                  <a16:creationId xmlns:a16="http://schemas.microsoft.com/office/drawing/2014/main" id="{AE0BB39E-BF70-F835-2530-8F32378CB07D}"/>
                </a:ext>
              </a:extLst>
            </p:cNvPr>
            <p:cNvSpPr txBox="1"/>
            <p:nvPr/>
          </p:nvSpPr>
          <p:spPr>
            <a:xfrm>
              <a:off x="7009731" y="3885862"/>
              <a:ext cx="221456" cy="187636"/>
            </a:xfrm>
            <a:prstGeom prst="rect">
              <a:avLst/>
            </a:prstGeom>
          </p:spPr>
          <p:txBody>
            <a:bodyPr vert="horz" wrap="square" lIns="0" tIns="9049" rIns="0" bIns="0" rtlCol="0">
              <a:spAutoFit/>
            </a:bodyPr>
            <a:lstStyle/>
            <a:p>
              <a:pPr marL="9525" marR="0" lvl="0" indent="0" algn="ctr" defTabSz="685800" rtl="0" eaLnBrk="1" fontAlgn="auto" latinLnBrk="0" hangingPunct="1">
                <a:lnSpc>
                  <a:spcPct val="100000"/>
                </a:lnSpc>
                <a:spcBef>
                  <a:spcPts val="71"/>
                </a:spcBef>
                <a:spcAft>
                  <a:spcPts val="0"/>
                </a:spcAft>
                <a:buClrTx/>
                <a:buSzTx/>
                <a:buFontTx/>
                <a:buNone/>
                <a:tabLst/>
                <a:defRPr/>
              </a:pPr>
              <a:r>
                <a:rPr kumimoji="0" sz="975" b="0" i="0" u="none" strike="noStrike" kern="0" cap="none" spc="-19" normalizeH="0" baseline="0" noProof="0">
                  <a:ln>
                    <a:noFill/>
                  </a:ln>
                  <a:solidFill>
                    <a:srgbClr val="404040"/>
                  </a:solidFill>
                  <a:effectLst/>
                  <a:uLnTx/>
                  <a:uFillTx/>
                  <a:latin typeface="Verdana"/>
                  <a:ea typeface="+mn-ea"/>
                  <a:cs typeface="Verdana"/>
                </a:rPr>
                <a:t>1</a:t>
              </a:r>
              <a:r>
                <a:rPr lang="de-DE" sz="975" kern="0" spc="-19">
                  <a:solidFill>
                    <a:srgbClr val="404040"/>
                  </a:solidFill>
                  <a:latin typeface="Verdana"/>
                  <a:cs typeface="Verdana"/>
                </a:rPr>
                <a:t>,</a:t>
              </a:r>
              <a:r>
                <a:rPr kumimoji="0" sz="975" b="0" i="0" u="none" strike="noStrike" kern="0" cap="none" spc="-19" normalizeH="0" baseline="0" noProof="0">
                  <a:ln>
                    <a:noFill/>
                  </a:ln>
                  <a:solidFill>
                    <a:srgbClr val="404040"/>
                  </a:solidFill>
                  <a:effectLst/>
                  <a:uLnTx/>
                  <a:uFillTx/>
                  <a:latin typeface="Verdana"/>
                  <a:ea typeface="+mn-ea"/>
                  <a:cs typeface="Verdana"/>
                </a:rPr>
                <a:t>6</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21" name="object 67">
              <a:extLst>
                <a:ext uri="{FF2B5EF4-FFF2-40B4-BE49-F238E27FC236}">
                  <a16:creationId xmlns:a16="http://schemas.microsoft.com/office/drawing/2014/main" id="{46D5D21D-2D41-82C8-F714-81A0BE8F2FBA}"/>
                </a:ext>
              </a:extLst>
            </p:cNvPr>
            <p:cNvSpPr txBox="1"/>
            <p:nvPr/>
          </p:nvSpPr>
          <p:spPr>
            <a:xfrm>
              <a:off x="797639" y="835609"/>
              <a:ext cx="335224" cy="2816467"/>
            </a:xfrm>
            <a:prstGeom prst="rect">
              <a:avLst/>
            </a:prstGeom>
          </p:spPr>
          <p:txBody>
            <a:bodyPr vert="vert270" wrap="square" lIns="0" tIns="8096" rIns="0" bIns="0" rtlCol="0">
              <a:spAutoFit/>
            </a:bodyPr>
            <a:lstStyle/>
            <a:p>
              <a:pPr marL="58579" marR="3810" lvl="0" indent="-49530" algn="ctr" defTabSz="685800" rtl="0" eaLnBrk="1" fontAlgn="auto" latinLnBrk="0" hangingPunct="1">
                <a:lnSpc>
                  <a:spcPct val="101400"/>
                </a:lnSpc>
                <a:spcBef>
                  <a:spcPts val="64"/>
                </a:spcBef>
                <a:spcAft>
                  <a:spcPts val="0"/>
                </a:spcAft>
                <a:buClrTx/>
                <a:buSzTx/>
                <a:buFontTx/>
                <a:buNone/>
                <a:tabLst/>
                <a:defRPr/>
              </a:pPr>
              <a:r>
                <a:rPr kumimoji="0" lang="de-DE" sz="1050" b="0" i="0" u="none" strike="noStrike" kern="0" cap="none" spc="0" normalizeH="0" baseline="0" noProof="0">
                  <a:ln>
                    <a:noFill/>
                  </a:ln>
                  <a:solidFill>
                    <a:srgbClr val="404040"/>
                  </a:solidFill>
                  <a:effectLst/>
                  <a:uLnTx/>
                  <a:uFillTx/>
                  <a:latin typeface="Verdana"/>
                  <a:ea typeface="+mn-ea"/>
                  <a:cs typeface="Verdana"/>
                </a:rPr>
                <a:t>Anteil an Zeit im Glukose-Zielbereich </a:t>
              </a:r>
              <a:r>
                <a:rPr kumimoji="0" sz="1050" b="0" i="0" u="none" strike="noStrike" kern="0" cap="none" spc="-8" normalizeH="0" baseline="0" noProof="0">
                  <a:ln>
                    <a:noFill/>
                  </a:ln>
                  <a:solidFill>
                    <a:srgbClr val="404040"/>
                  </a:solidFill>
                  <a:effectLst/>
                  <a:uLnTx/>
                  <a:uFillTx/>
                  <a:latin typeface="Verdana"/>
                  <a:ea typeface="+mn-ea"/>
                  <a:cs typeface="Verdana"/>
                </a:rPr>
                <a:t>(70-</a:t>
              </a:r>
              <a:r>
                <a:rPr kumimoji="0" sz="1050" b="0" i="0" u="none" strike="noStrike" kern="0" cap="none" spc="0" normalizeH="0" baseline="0" noProof="0">
                  <a:ln>
                    <a:noFill/>
                  </a:ln>
                  <a:solidFill>
                    <a:srgbClr val="404040"/>
                  </a:solidFill>
                  <a:effectLst/>
                  <a:uLnTx/>
                  <a:uFillTx/>
                  <a:latin typeface="Verdana"/>
                  <a:ea typeface="+mn-ea"/>
                  <a:cs typeface="Verdana"/>
                </a:rPr>
                <a:t>180</a:t>
              </a:r>
              <a:r>
                <a:rPr kumimoji="0" sz="1050" b="0" i="0" u="none" strike="noStrike" kern="0" cap="none" spc="-8" normalizeH="0" baseline="0" noProof="0">
                  <a:ln>
                    <a:noFill/>
                  </a:ln>
                  <a:solidFill>
                    <a:srgbClr val="404040"/>
                  </a:solidFill>
                  <a:effectLst/>
                  <a:uLnTx/>
                  <a:uFillTx/>
                  <a:latin typeface="Verdana"/>
                  <a:ea typeface="+mn-ea"/>
                  <a:cs typeface="Verdana"/>
                </a:rPr>
                <a:t> mg/d</a:t>
              </a:r>
              <a:r>
                <a:rPr kumimoji="0" lang="de-DE" sz="1050" b="0" i="0" u="none" strike="noStrike" kern="0" cap="none" spc="-8" normalizeH="0" baseline="0" noProof="0">
                  <a:ln>
                    <a:noFill/>
                  </a:ln>
                  <a:solidFill>
                    <a:srgbClr val="404040"/>
                  </a:solidFill>
                  <a:effectLst/>
                  <a:uLnTx/>
                  <a:uFillTx/>
                  <a:latin typeface="Verdana"/>
                  <a:ea typeface="+mn-ea"/>
                  <a:cs typeface="Verdana"/>
                </a:rPr>
                <a:t>l</a:t>
              </a:r>
              <a:r>
                <a:rPr kumimoji="0" sz="1050" b="0" i="0" u="none" strike="noStrike" kern="0" cap="none" spc="-8" normalizeH="0" baseline="0" noProof="0">
                  <a:ln>
                    <a:noFill/>
                  </a:ln>
                  <a:solidFill>
                    <a:srgbClr val="404040"/>
                  </a:solidFill>
                  <a:effectLst/>
                  <a:uLnTx/>
                  <a:uFillTx/>
                  <a:latin typeface="Verdana"/>
                  <a:ea typeface="+mn-ea"/>
                  <a:cs typeface="Verdana"/>
                </a:rPr>
                <a:t>)</a:t>
              </a:r>
              <a:r>
                <a:rPr kumimoji="0" lang="de-DE" sz="1050" b="0" i="0" u="none" strike="noStrike" kern="0" cap="none" spc="-8" normalizeH="0" baseline="0" noProof="0">
                  <a:ln>
                    <a:noFill/>
                  </a:ln>
                  <a:solidFill>
                    <a:srgbClr val="404040"/>
                  </a:solidFill>
                  <a:effectLst/>
                  <a:uLnTx/>
                  <a:uFillTx/>
                  <a:latin typeface="Verdana"/>
                  <a:ea typeface="+mn-ea"/>
                  <a:cs typeface="Verdana"/>
                </a:rPr>
                <a:t> [%]</a:t>
              </a:r>
              <a:endParaRPr kumimoji="0" sz="1050" b="0" i="0" u="none" strike="noStrike" kern="0" cap="none" spc="0" normalizeH="0" baseline="0" noProof="0">
                <a:ln>
                  <a:noFill/>
                </a:ln>
                <a:solidFill>
                  <a:srgbClr val="404040"/>
                </a:solidFill>
                <a:effectLst/>
                <a:uLnTx/>
                <a:uFillTx/>
                <a:latin typeface="Verdana"/>
                <a:ea typeface="+mn-ea"/>
                <a:cs typeface="Verdana"/>
              </a:endParaRPr>
            </a:p>
          </p:txBody>
        </p:sp>
        <p:pic>
          <p:nvPicPr>
            <p:cNvPr id="22" name="object 68">
              <a:extLst>
                <a:ext uri="{FF2B5EF4-FFF2-40B4-BE49-F238E27FC236}">
                  <a16:creationId xmlns:a16="http://schemas.microsoft.com/office/drawing/2014/main" id="{7CC8C93E-131F-7A8A-1C4E-A3B2329C2E00}"/>
                </a:ext>
              </a:extLst>
            </p:cNvPr>
            <p:cNvPicPr/>
            <p:nvPr/>
          </p:nvPicPr>
          <p:blipFill>
            <a:blip r:embed="rId23" cstate="print"/>
            <a:stretch>
              <a:fillRect/>
            </a:stretch>
          </p:blipFill>
          <p:spPr>
            <a:xfrm>
              <a:off x="2671192" y="3656457"/>
              <a:ext cx="99440" cy="100584"/>
            </a:xfrm>
            <a:prstGeom prst="rect">
              <a:avLst/>
            </a:prstGeom>
          </p:spPr>
        </p:pic>
        <p:sp>
          <p:nvSpPr>
            <p:cNvPr id="24" name="object 70">
              <a:extLst>
                <a:ext uri="{FF2B5EF4-FFF2-40B4-BE49-F238E27FC236}">
                  <a16:creationId xmlns:a16="http://schemas.microsoft.com/office/drawing/2014/main" id="{4CB2664F-A021-F5D0-C91C-19D5334506E0}"/>
                </a:ext>
              </a:extLst>
            </p:cNvPr>
            <p:cNvSpPr txBox="1"/>
            <p:nvPr/>
          </p:nvSpPr>
          <p:spPr>
            <a:xfrm>
              <a:off x="6340736" y="2898663"/>
              <a:ext cx="1250371" cy="802131"/>
            </a:xfrm>
            <a:prstGeom prst="rect">
              <a:avLst/>
            </a:prstGeom>
          </p:spPr>
          <p:txBody>
            <a:bodyPr vert="horz" wrap="square" lIns="0" tIns="64294" rIns="0" bIns="0" rtlCol="0">
              <a:spAutoFit/>
            </a:bodyPr>
            <a:lstStyle/>
            <a:p>
              <a:pPr marL="9525" marR="0" lvl="0" indent="0" algn="l" defTabSz="685800" rtl="0" eaLnBrk="1" fontAlgn="auto" latinLnBrk="0" hangingPunct="1">
                <a:lnSpc>
                  <a:spcPct val="100000"/>
                </a:lnSpc>
                <a:spcBef>
                  <a:spcPts val="506"/>
                </a:spcBef>
                <a:spcAft>
                  <a:spcPts val="0"/>
                </a:spcAft>
                <a:buClrTx/>
                <a:buSzTx/>
                <a:buFontTx/>
                <a:buNone/>
                <a:tabLst/>
                <a:defRPr/>
              </a:pPr>
              <a:r>
                <a:rPr kumimoji="0" sz="750" b="0" i="0" u="none" strike="noStrike" kern="0" cap="none" spc="-8" normalizeH="0" baseline="0" noProof="0">
                  <a:ln>
                    <a:noFill/>
                  </a:ln>
                  <a:solidFill>
                    <a:srgbClr val="404040"/>
                  </a:solidFill>
                  <a:effectLst/>
                  <a:uLnTx/>
                  <a:uFillTx/>
                  <a:latin typeface="Verdana"/>
                  <a:ea typeface="+mn-ea"/>
                  <a:cs typeface="Verdana"/>
                </a:rPr>
                <a:t>&lt;</a:t>
              </a:r>
              <a:r>
                <a:rPr kumimoji="0" lang="de-DE" sz="750" b="0" i="0" u="none" strike="noStrike" kern="0" cap="none" spc="-8"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0</a:t>
              </a:r>
              <a:r>
                <a:rPr kumimoji="0" lang="de-DE" sz="750" b="0" i="0" u="none" strike="noStrike" kern="0" cap="none" spc="-8" normalizeH="0" baseline="0" noProof="0">
                  <a:ln>
                    <a:noFill/>
                  </a:ln>
                  <a:solidFill>
                    <a:srgbClr val="404040"/>
                  </a:solidFill>
                  <a:effectLst/>
                  <a:uLnTx/>
                  <a:uFillTx/>
                  <a:latin typeface="Verdana"/>
                  <a:ea typeface="+mn-ea"/>
                  <a:cs typeface="Verdana"/>
                </a:rPr>
                <a:t>,</a:t>
              </a:r>
              <a:r>
                <a:rPr kumimoji="0" sz="750" b="0" i="0" u="none" strike="noStrike" kern="0" cap="none" spc="-8" normalizeH="0" baseline="0" noProof="0">
                  <a:ln>
                    <a:noFill/>
                  </a:ln>
                  <a:solidFill>
                    <a:srgbClr val="404040"/>
                  </a:solidFill>
                  <a:effectLst/>
                  <a:uLnTx/>
                  <a:uFillTx/>
                  <a:latin typeface="Verdana"/>
                  <a:ea typeface="+mn-ea"/>
                  <a:cs typeface="Verdana"/>
                </a:rPr>
                <a:t>007</a:t>
              </a:r>
              <a:r>
                <a:rPr kumimoji="0" lang="de-DE" sz="750" b="0" i="0" u="none" strike="noStrike" kern="0" cap="none" spc="-8" normalizeH="0" baseline="0" noProof="0">
                  <a:ln>
                    <a:noFill/>
                  </a:ln>
                  <a:solidFill>
                    <a:srgbClr val="404040"/>
                  </a:solidFill>
                  <a:effectLst/>
                  <a:uLnTx/>
                  <a:uFillTx/>
                  <a:latin typeface="Verdana"/>
                  <a:ea typeface="+mn-ea"/>
                  <a:cs typeface="Verdana"/>
                </a:rPr>
                <a:t> (&lt; 7)</a:t>
              </a:r>
              <a:endParaRPr kumimoji="0" sz="750" b="0" i="0" u="none" strike="noStrike" kern="0" cap="none" spc="0" normalizeH="0" baseline="0" noProof="0">
                <a:ln>
                  <a:noFill/>
                </a:ln>
                <a:solidFill>
                  <a:srgbClr val="404040"/>
                </a:solidFill>
                <a:effectLst/>
                <a:uLnTx/>
                <a:uFillTx/>
                <a:latin typeface="Verdana"/>
                <a:ea typeface="+mn-ea"/>
                <a:cs typeface="Verdana"/>
              </a:endParaRPr>
            </a:p>
            <a:p>
              <a:pPr marL="22384" lvl="0" defTabSz="685800">
                <a:spcBef>
                  <a:spcPts val="428"/>
                </a:spcBef>
                <a:defRPr/>
              </a:pPr>
              <a:r>
                <a:rPr kumimoji="0" sz="750" b="0" i="0" u="none" strike="noStrike" kern="0" cap="none" spc="-8" normalizeH="0" baseline="0" noProof="0">
                  <a:ln>
                    <a:noFill/>
                  </a:ln>
                  <a:solidFill>
                    <a:srgbClr val="404040"/>
                  </a:solidFill>
                  <a:effectLst/>
                  <a:uLnTx/>
                  <a:uFillTx/>
                  <a:latin typeface="Verdana"/>
                  <a:ea typeface="+mn-ea"/>
                  <a:cs typeface="Verdana"/>
                </a:rPr>
                <a:t>0</a:t>
              </a:r>
              <a:r>
                <a:rPr kumimoji="0" lang="de-DE" sz="750" b="0" i="0" u="none" strike="noStrike" kern="0" cap="none" spc="-8" normalizeH="0" baseline="0" noProof="0">
                  <a:ln>
                    <a:noFill/>
                  </a:ln>
                  <a:solidFill>
                    <a:srgbClr val="404040"/>
                  </a:solidFill>
                  <a:effectLst/>
                  <a:uLnTx/>
                  <a:uFillTx/>
                  <a:latin typeface="Verdana"/>
                  <a:ea typeface="+mn-ea"/>
                  <a:cs typeface="Verdana"/>
                </a:rPr>
                <a:t>,</a:t>
              </a:r>
              <a:r>
                <a:rPr kumimoji="0" sz="750" b="0" i="0" u="none" strike="noStrike" kern="0" cap="none" spc="-8" normalizeH="0" baseline="0" noProof="0">
                  <a:ln>
                    <a:noFill/>
                  </a:ln>
                  <a:solidFill>
                    <a:srgbClr val="404040"/>
                  </a:solidFill>
                  <a:effectLst/>
                  <a:uLnTx/>
                  <a:uFillTx/>
                  <a:latin typeface="Verdana"/>
                  <a:ea typeface="+mn-ea"/>
                  <a:cs typeface="Verdana"/>
                </a:rPr>
                <a:t>017–0</a:t>
              </a:r>
              <a:r>
                <a:rPr kumimoji="0" lang="de-DE" sz="750" b="0" i="0" u="none" strike="noStrike" kern="0" cap="none" spc="-8" normalizeH="0" baseline="0" noProof="0">
                  <a:ln>
                    <a:noFill/>
                  </a:ln>
                  <a:solidFill>
                    <a:srgbClr val="404040"/>
                  </a:solidFill>
                  <a:effectLst/>
                  <a:uLnTx/>
                  <a:uFillTx/>
                  <a:latin typeface="Verdana"/>
                  <a:ea typeface="+mn-ea"/>
                  <a:cs typeface="Verdana"/>
                </a:rPr>
                <a:t>,</a:t>
              </a:r>
              <a:r>
                <a:rPr kumimoji="0" sz="750" b="0" i="0" u="none" strike="noStrike" kern="0" cap="none" spc="-8" normalizeH="0" baseline="0" noProof="0">
                  <a:ln>
                    <a:noFill/>
                  </a:ln>
                  <a:solidFill>
                    <a:srgbClr val="404040"/>
                  </a:solidFill>
                  <a:effectLst/>
                  <a:uLnTx/>
                  <a:uFillTx/>
                  <a:latin typeface="Verdana"/>
                  <a:ea typeface="+mn-ea"/>
                  <a:cs typeface="Verdana"/>
                </a:rPr>
                <a:t>2</a:t>
              </a:r>
              <a:r>
                <a:rPr kumimoji="0" lang="de-DE" sz="750" b="0" i="0" u="none" strike="noStrike" kern="0" cap="none" spc="-8" normalizeH="0" baseline="0" noProof="0">
                  <a:ln>
                    <a:noFill/>
                  </a:ln>
                  <a:solidFill>
                    <a:srgbClr val="404040"/>
                  </a:solidFill>
                  <a:effectLst/>
                  <a:uLnTx/>
                  <a:uFillTx/>
                  <a:latin typeface="Verdana"/>
                  <a:ea typeface="+mn-ea"/>
                  <a:cs typeface="Verdana"/>
                </a:rPr>
                <a:t> </a:t>
              </a:r>
              <a:r>
                <a:rPr lang="de-DE" sz="750" kern="0" spc="-8">
                  <a:solidFill>
                    <a:srgbClr val="404040"/>
                  </a:solidFill>
                  <a:cs typeface="Verdana"/>
                </a:rPr>
                <a:t>(17–200</a:t>
              </a:r>
              <a:r>
                <a:rPr kumimoji="0" lang="de-DE" sz="750" b="0" i="0" u="none" strike="noStrike" kern="0" cap="none" spc="-8" normalizeH="0" baseline="0" noProof="0">
                  <a:ln>
                    <a:noFill/>
                  </a:ln>
                  <a:solidFill>
                    <a:srgbClr val="404040"/>
                  </a:solidFill>
                  <a:effectLst/>
                  <a:uLnTx/>
                  <a:uFillTx/>
                  <a:latin typeface="Verdana"/>
                  <a:ea typeface="+mn-ea"/>
                  <a:cs typeface="Verdana"/>
                </a:rPr>
                <a:t>)</a:t>
              </a:r>
              <a:endParaRPr kumimoji="0" sz="750" b="0" i="0" u="none" strike="noStrike" kern="0" cap="none" spc="0" normalizeH="0" baseline="0" noProof="0">
                <a:ln>
                  <a:noFill/>
                </a:ln>
                <a:solidFill>
                  <a:srgbClr val="404040"/>
                </a:solidFill>
                <a:effectLst/>
                <a:uLnTx/>
                <a:uFillTx/>
                <a:latin typeface="Verdana"/>
                <a:ea typeface="+mn-ea"/>
                <a:cs typeface="Verdana"/>
              </a:endParaRPr>
            </a:p>
            <a:p>
              <a:pPr marL="22384" lvl="0" defTabSz="685800">
                <a:spcBef>
                  <a:spcPts val="413"/>
                </a:spcBef>
                <a:defRPr/>
              </a:pPr>
              <a:r>
                <a:rPr kumimoji="0" sz="750" b="0" i="0" u="none" strike="noStrike" kern="0" cap="none" spc="-8" normalizeH="0" baseline="0" noProof="0">
                  <a:ln>
                    <a:noFill/>
                  </a:ln>
                  <a:solidFill>
                    <a:srgbClr val="404040"/>
                  </a:solidFill>
                  <a:effectLst/>
                  <a:uLnTx/>
                  <a:uFillTx/>
                  <a:latin typeface="Verdana"/>
                  <a:ea typeface="+mn-ea"/>
                  <a:cs typeface="Verdana"/>
                </a:rPr>
                <a:t>&gt;</a:t>
              </a:r>
              <a:r>
                <a:rPr kumimoji="0" lang="de-DE" sz="750" b="0" i="0" u="none" strike="noStrike" kern="0" cap="none" spc="-8"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0</a:t>
              </a:r>
              <a:r>
                <a:rPr kumimoji="0" lang="de-DE" sz="750" b="0" i="0" u="none" strike="noStrike" kern="0" cap="none" spc="-8" normalizeH="0" baseline="0" noProof="0">
                  <a:ln>
                    <a:noFill/>
                  </a:ln>
                  <a:solidFill>
                    <a:srgbClr val="404040"/>
                  </a:solidFill>
                  <a:effectLst/>
                  <a:uLnTx/>
                  <a:uFillTx/>
                  <a:latin typeface="Verdana"/>
                  <a:ea typeface="+mn-ea"/>
                  <a:cs typeface="Verdana"/>
                </a:rPr>
                <a:t>,</a:t>
              </a:r>
              <a:r>
                <a:rPr kumimoji="0" sz="750" b="0" i="0" u="none" strike="noStrike" kern="0" cap="none" spc="-8" normalizeH="0" baseline="0" noProof="0">
                  <a:ln>
                    <a:noFill/>
                  </a:ln>
                  <a:solidFill>
                    <a:srgbClr val="404040"/>
                  </a:solidFill>
                  <a:effectLst/>
                  <a:uLnTx/>
                  <a:uFillTx/>
                  <a:latin typeface="Verdana"/>
                  <a:ea typeface="+mn-ea"/>
                  <a:cs typeface="Verdana"/>
                </a:rPr>
                <a:t>2–0</a:t>
              </a:r>
              <a:r>
                <a:rPr kumimoji="0" lang="de-DE" sz="750" b="0" i="0" u="none" strike="noStrike" kern="0" cap="none" spc="-8" normalizeH="0" baseline="0" noProof="0">
                  <a:ln>
                    <a:noFill/>
                  </a:ln>
                  <a:solidFill>
                    <a:srgbClr val="404040"/>
                  </a:solidFill>
                  <a:effectLst/>
                  <a:uLnTx/>
                  <a:uFillTx/>
                  <a:latin typeface="Verdana"/>
                  <a:ea typeface="+mn-ea"/>
                  <a:cs typeface="Verdana"/>
                </a:rPr>
                <a:t>,</a:t>
              </a:r>
              <a:r>
                <a:rPr kumimoji="0" sz="750" b="0" i="0" u="none" strike="noStrike" kern="0" cap="none" spc="-8" normalizeH="0" baseline="0" noProof="0">
                  <a:ln>
                    <a:noFill/>
                  </a:ln>
                  <a:solidFill>
                    <a:srgbClr val="404040"/>
                  </a:solidFill>
                  <a:effectLst/>
                  <a:uLnTx/>
                  <a:uFillTx/>
                  <a:latin typeface="Verdana"/>
                  <a:ea typeface="+mn-ea"/>
                  <a:cs typeface="Verdana"/>
                </a:rPr>
                <a:t>4</a:t>
              </a:r>
              <a:r>
                <a:rPr kumimoji="0" lang="de-DE" sz="750" b="0" i="0" u="none" strike="noStrike" kern="0" cap="none" spc="-8" normalizeH="0" baseline="0" noProof="0">
                  <a:ln>
                    <a:noFill/>
                  </a:ln>
                  <a:solidFill>
                    <a:srgbClr val="404040"/>
                  </a:solidFill>
                  <a:effectLst/>
                  <a:uLnTx/>
                  <a:uFillTx/>
                  <a:latin typeface="Verdana"/>
                  <a:ea typeface="+mn-ea"/>
                  <a:cs typeface="Verdana"/>
                </a:rPr>
                <a:t> </a:t>
              </a:r>
              <a:r>
                <a:rPr lang="de-DE" sz="750" kern="0" spc="-8">
                  <a:solidFill>
                    <a:srgbClr val="404040"/>
                  </a:solidFill>
                  <a:cs typeface="Verdana"/>
                </a:rPr>
                <a:t>(&gt; 200–400</a:t>
              </a:r>
              <a:r>
                <a:rPr kumimoji="0" lang="de-DE" sz="750" b="0" i="0" u="none" strike="noStrike" kern="0" cap="none" spc="-8" normalizeH="0" baseline="0" noProof="0">
                  <a:ln>
                    <a:noFill/>
                  </a:ln>
                  <a:solidFill>
                    <a:srgbClr val="404040"/>
                  </a:solidFill>
                  <a:effectLst/>
                  <a:uLnTx/>
                  <a:uFillTx/>
                  <a:latin typeface="Verdana"/>
                  <a:ea typeface="+mn-ea"/>
                  <a:cs typeface="Verdana"/>
                </a:rPr>
                <a:t>)</a:t>
              </a:r>
              <a:endParaRPr kumimoji="0" sz="750" b="0" i="0" u="none" strike="noStrike" kern="0" cap="none" spc="0" normalizeH="0" baseline="0" noProof="0">
                <a:ln>
                  <a:noFill/>
                </a:ln>
                <a:solidFill>
                  <a:srgbClr val="404040"/>
                </a:solidFill>
                <a:effectLst/>
                <a:uLnTx/>
                <a:uFillTx/>
                <a:latin typeface="Verdana"/>
                <a:ea typeface="+mn-ea"/>
                <a:cs typeface="Verdana"/>
              </a:endParaRPr>
            </a:p>
            <a:p>
              <a:pPr marL="22384" marR="0" lvl="0" indent="0" algn="l" defTabSz="685800" rtl="0" eaLnBrk="1" fontAlgn="auto" latinLnBrk="0" hangingPunct="1">
                <a:lnSpc>
                  <a:spcPct val="100000"/>
                </a:lnSpc>
                <a:spcBef>
                  <a:spcPts val="401"/>
                </a:spcBef>
                <a:spcAft>
                  <a:spcPts val="0"/>
                </a:spcAft>
                <a:buClrTx/>
                <a:buSzTx/>
                <a:buFontTx/>
                <a:buNone/>
                <a:tabLst/>
                <a:defRPr/>
              </a:pPr>
              <a:r>
                <a:rPr kumimoji="0" sz="750" b="0" i="0" u="none" strike="noStrike" kern="0" cap="none" spc="-15" normalizeH="0" baseline="0" noProof="0">
                  <a:ln>
                    <a:noFill/>
                  </a:ln>
                  <a:solidFill>
                    <a:srgbClr val="404040"/>
                  </a:solidFill>
                  <a:effectLst/>
                  <a:uLnTx/>
                  <a:uFillTx/>
                  <a:latin typeface="Verdana"/>
                  <a:ea typeface="+mn-ea"/>
                  <a:cs typeface="Verdana"/>
                </a:rPr>
                <a:t>&gt;</a:t>
              </a:r>
              <a:r>
                <a:rPr kumimoji="0" lang="de-DE" sz="750" b="0" i="0" u="none" strike="noStrike" kern="0" cap="none" spc="-15" normalizeH="0" baseline="0" noProof="0">
                  <a:ln>
                    <a:noFill/>
                  </a:ln>
                  <a:solidFill>
                    <a:srgbClr val="404040"/>
                  </a:solidFill>
                  <a:effectLst/>
                  <a:uLnTx/>
                  <a:uFillTx/>
                  <a:latin typeface="Verdana"/>
                  <a:ea typeface="+mn-ea"/>
                  <a:cs typeface="Verdana"/>
                </a:rPr>
                <a:t> </a:t>
              </a:r>
              <a:r>
                <a:rPr kumimoji="0" sz="750" b="0" i="0" u="none" strike="noStrike" kern="0" cap="none" spc="-15" normalizeH="0" baseline="0" noProof="0">
                  <a:ln>
                    <a:noFill/>
                  </a:ln>
                  <a:solidFill>
                    <a:srgbClr val="404040"/>
                  </a:solidFill>
                  <a:effectLst/>
                  <a:uLnTx/>
                  <a:uFillTx/>
                  <a:latin typeface="Verdana"/>
                  <a:ea typeface="+mn-ea"/>
                  <a:cs typeface="Verdana"/>
                </a:rPr>
                <a:t>0</a:t>
              </a:r>
              <a:r>
                <a:rPr kumimoji="0" lang="de-DE" sz="750" b="0" i="0" u="none" strike="noStrike" kern="0" cap="none" spc="-15" normalizeH="0" baseline="0" noProof="0">
                  <a:ln>
                    <a:noFill/>
                  </a:ln>
                  <a:solidFill>
                    <a:srgbClr val="404040"/>
                  </a:solidFill>
                  <a:effectLst/>
                  <a:uLnTx/>
                  <a:uFillTx/>
                  <a:latin typeface="Verdana"/>
                  <a:ea typeface="+mn-ea"/>
                  <a:cs typeface="Verdana"/>
                </a:rPr>
                <a:t>,</a:t>
              </a:r>
              <a:r>
                <a:rPr kumimoji="0" sz="750" b="0" i="0" u="none" strike="noStrike" kern="0" cap="none" spc="-15" normalizeH="0" baseline="0" noProof="0">
                  <a:ln>
                    <a:noFill/>
                  </a:ln>
                  <a:solidFill>
                    <a:srgbClr val="404040"/>
                  </a:solidFill>
                  <a:effectLst/>
                  <a:uLnTx/>
                  <a:uFillTx/>
                  <a:latin typeface="Verdana"/>
                  <a:ea typeface="+mn-ea"/>
                  <a:cs typeface="Verdana"/>
                </a:rPr>
                <a:t>4</a:t>
              </a:r>
              <a:r>
                <a:rPr kumimoji="0" lang="de-DE" sz="750" b="0" i="0" u="none" strike="noStrike" kern="0" cap="none" spc="-15" normalizeH="0" baseline="0" noProof="0">
                  <a:ln>
                    <a:noFill/>
                  </a:ln>
                  <a:solidFill>
                    <a:srgbClr val="404040"/>
                  </a:solidFill>
                  <a:effectLst/>
                  <a:uLnTx/>
                  <a:uFillTx/>
                  <a:latin typeface="Verdana"/>
                  <a:ea typeface="+mn-ea"/>
                  <a:cs typeface="Verdana"/>
                </a:rPr>
                <a:t> (&gt; 400)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grpSp>
      <p:sp>
        <p:nvSpPr>
          <p:cNvPr id="75" name="object 61">
            <a:extLst>
              <a:ext uri="{FF2B5EF4-FFF2-40B4-BE49-F238E27FC236}">
                <a16:creationId xmlns:a16="http://schemas.microsoft.com/office/drawing/2014/main" id="{74A5CA65-84D5-6E23-EECE-2EA25ADA405B}"/>
              </a:ext>
            </a:extLst>
          </p:cNvPr>
          <p:cNvSpPr txBox="1"/>
          <p:nvPr/>
        </p:nvSpPr>
        <p:spPr>
          <a:xfrm>
            <a:off x="1723958" y="2936406"/>
            <a:ext cx="337491" cy="222744"/>
          </a:xfrm>
          <a:prstGeom prst="rect">
            <a:avLst/>
          </a:prstGeom>
        </p:spPr>
        <p:txBody>
          <a:bodyPr vert="horz" wrap="square" lIns="0" tIns="36000" rIns="0" bIns="36000" rtlCol="0">
            <a:spAutoFit/>
          </a:bodyPr>
          <a:lstStyle/>
          <a:p>
            <a:pPr marL="9525" marR="0" lvl="0" indent="0" algn="r" defTabSz="685800" rtl="0" eaLnBrk="1" fontAlgn="auto" latinLnBrk="0" hangingPunct="1">
              <a:lnSpc>
                <a:spcPct val="100000"/>
              </a:lnSpc>
              <a:spcBef>
                <a:spcPts val="71"/>
              </a:spcBef>
              <a:spcAft>
                <a:spcPts val="0"/>
              </a:spcAft>
              <a:buClrTx/>
              <a:buSzTx/>
              <a:buFontTx/>
              <a:buNone/>
              <a:tabLst/>
              <a:defRPr/>
            </a:pPr>
            <a:r>
              <a:rPr kumimoji="0" lang="de-DE" sz="975" b="0" i="0" u="none" strike="noStrike" kern="0" cap="none" spc="-19" normalizeH="0" baseline="0" noProof="0">
                <a:ln>
                  <a:noFill/>
                </a:ln>
                <a:solidFill>
                  <a:srgbClr val="404040"/>
                </a:solidFill>
                <a:effectLst/>
                <a:uLnTx/>
                <a:uFillTx/>
                <a:latin typeface="Verdana"/>
                <a:ea typeface="+mn-ea"/>
                <a:cs typeface="Verdana"/>
              </a:rPr>
              <a:t>40 %</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76" name="object 61">
            <a:extLst>
              <a:ext uri="{FF2B5EF4-FFF2-40B4-BE49-F238E27FC236}">
                <a16:creationId xmlns:a16="http://schemas.microsoft.com/office/drawing/2014/main" id="{CE4D77BA-BDFA-2E78-B088-D76F4B1EF5B3}"/>
              </a:ext>
            </a:extLst>
          </p:cNvPr>
          <p:cNvSpPr txBox="1"/>
          <p:nvPr/>
        </p:nvSpPr>
        <p:spPr>
          <a:xfrm>
            <a:off x="1723958" y="3268957"/>
            <a:ext cx="338780" cy="222744"/>
          </a:xfrm>
          <a:prstGeom prst="rect">
            <a:avLst/>
          </a:prstGeom>
        </p:spPr>
        <p:txBody>
          <a:bodyPr vert="horz" wrap="square" lIns="0" tIns="36000" rIns="0" bIns="36000" rtlCol="0">
            <a:spAutoFit/>
          </a:bodyPr>
          <a:lstStyle/>
          <a:p>
            <a:pPr marL="9525" marR="0" lvl="0" indent="0" algn="r" defTabSz="685800" rtl="0" eaLnBrk="1" fontAlgn="auto" latinLnBrk="0" hangingPunct="1">
              <a:lnSpc>
                <a:spcPct val="100000"/>
              </a:lnSpc>
              <a:spcBef>
                <a:spcPts val="71"/>
              </a:spcBef>
              <a:spcAft>
                <a:spcPts val="0"/>
              </a:spcAft>
              <a:buClrTx/>
              <a:buSzTx/>
              <a:buFontTx/>
              <a:buNone/>
              <a:tabLst/>
              <a:defRPr/>
            </a:pPr>
            <a:r>
              <a:rPr kumimoji="0" lang="de-DE" sz="975" b="0" i="0" u="none" strike="noStrike" kern="0" cap="none" spc="-19" normalizeH="0" baseline="0" noProof="0">
                <a:ln>
                  <a:noFill/>
                </a:ln>
                <a:solidFill>
                  <a:srgbClr val="404040"/>
                </a:solidFill>
                <a:effectLst/>
                <a:uLnTx/>
                <a:uFillTx/>
                <a:latin typeface="Verdana"/>
                <a:ea typeface="+mn-ea"/>
                <a:cs typeface="Verdana"/>
              </a:rPr>
              <a:t>30 %</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77" name="object 61">
            <a:extLst>
              <a:ext uri="{FF2B5EF4-FFF2-40B4-BE49-F238E27FC236}">
                <a16:creationId xmlns:a16="http://schemas.microsoft.com/office/drawing/2014/main" id="{10B291CF-7E29-05C0-597B-A29903FD8914}"/>
              </a:ext>
            </a:extLst>
          </p:cNvPr>
          <p:cNvSpPr txBox="1"/>
          <p:nvPr/>
        </p:nvSpPr>
        <p:spPr>
          <a:xfrm>
            <a:off x="1727224" y="3597679"/>
            <a:ext cx="338780" cy="222744"/>
          </a:xfrm>
          <a:prstGeom prst="rect">
            <a:avLst/>
          </a:prstGeom>
        </p:spPr>
        <p:txBody>
          <a:bodyPr vert="horz" wrap="square" lIns="0" tIns="36000" rIns="0" bIns="36000" rtlCol="0">
            <a:spAutoFit/>
          </a:bodyPr>
          <a:lstStyle/>
          <a:p>
            <a:pPr marL="9525" marR="0" lvl="0" indent="0" algn="r" defTabSz="685800" rtl="0" eaLnBrk="1" fontAlgn="auto" latinLnBrk="0" hangingPunct="1">
              <a:lnSpc>
                <a:spcPct val="100000"/>
              </a:lnSpc>
              <a:spcBef>
                <a:spcPts val="71"/>
              </a:spcBef>
              <a:spcAft>
                <a:spcPts val="0"/>
              </a:spcAft>
              <a:buClrTx/>
              <a:buSzTx/>
              <a:buFontTx/>
              <a:buNone/>
              <a:tabLst/>
              <a:defRPr/>
            </a:pPr>
            <a:r>
              <a:rPr kumimoji="0" lang="de-DE" sz="975" b="0" i="0" u="none" strike="noStrike" kern="0" cap="none" spc="-19" normalizeH="0" baseline="0" noProof="0">
                <a:ln>
                  <a:noFill/>
                </a:ln>
                <a:solidFill>
                  <a:srgbClr val="404040"/>
                </a:solidFill>
                <a:effectLst/>
                <a:uLnTx/>
                <a:uFillTx/>
                <a:latin typeface="Verdana"/>
                <a:ea typeface="+mn-ea"/>
                <a:cs typeface="Verdana"/>
              </a:rPr>
              <a:t>20 %</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78" name="object 61">
            <a:extLst>
              <a:ext uri="{FF2B5EF4-FFF2-40B4-BE49-F238E27FC236}">
                <a16:creationId xmlns:a16="http://schemas.microsoft.com/office/drawing/2014/main" id="{F7426E33-72B9-B25A-83AF-FE7472C74C47}"/>
              </a:ext>
            </a:extLst>
          </p:cNvPr>
          <p:cNvSpPr txBox="1"/>
          <p:nvPr/>
        </p:nvSpPr>
        <p:spPr>
          <a:xfrm>
            <a:off x="1725040" y="2274458"/>
            <a:ext cx="346181" cy="222744"/>
          </a:xfrm>
          <a:prstGeom prst="rect">
            <a:avLst/>
          </a:prstGeom>
        </p:spPr>
        <p:txBody>
          <a:bodyPr vert="horz" wrap="square" lIns="0" tIns="36000" rIns="0" bIns="36000" rtlCol="0">
            <a:spAutoFit/>
          </a:bodyPr>
          <a:lstStyle/>
          <a:p>
            <a:pPr marL="9525" marR="0" lvl="0" indent="0" algn="r" defTabSz="685800" rtl="0" eaLnBrk="1" fontAlgn="auto" latinLnBrk="0" hangingPunct="1">
              <a:lnSpc>
                <a:spcPct val="100000"/>
              </a:lnSpc>
              <a:spcBef>
                <a:spcPts val="71"/>
              </a:spcBef>
              <a:spcAft>
                <a:spcPts val="0"/>
              </a:spcAft>
              <a:buClrTx/>
              <a:buSzTx/>
              <a:buFontTx/>
              <a:buNone/>
              <a:tabLst/>
              <a:defRPr/>
            </a:pPr>
            <a:r>
              <a:rPr kumimoji="0" lang="de-DE" sz="975" b="0" i="0" u="none" strike="noStrike" kern="0" cap="none" spc="-19" normalizeH="0" baseline="0" noProof="0">
                <a:ln>
                  <a:noFill/>
                </a:ln>
                <a:solidFill>
                  <a:srgbClr val="404040"/>
                </a:solidFill>
                <a:effectLst/>
                <a:uLnTx/>
                <a:uFillTx/>
                <a:latin typeface="Verdana"/>
                <a:ea typeface="+mn-ea"/>
                <a:cs typeface="Verdana"/>
              </a:rPr>
              <a:t>60 %</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79" name="object 61">
            <a:extLst>
              <a:ext uri="{FF2B5EF4-FFF2-40B4-BE49-F238E27FC236}">
                <a16:creationId xmlns:a16="http://schemas.microsoft.com/office/drawing/2014/main" id="{9DEE2715-E3A1-40D1-D6DD-515A98D6DB7B}"/>
              </a:ext>
            </a:extLst>
          </p:cNvPr>
          <p:cNvSpPr txBox="1"/>
          <p:nvPr/>
        </p:nvSpPr>
        <p:spPr>
          <a:xfrm>
            <a:off x="1725040" y="1954740"/>
            <a:ext cx="339983" cy="222744"/>
          </a:xfrm>
          <a:prstGeom prst="rect">
            <a:avLst/>
          </a:prstGeom>
        </p:spPr>
        <p:txBody>
          <a:bodyPr vert="horz" wrap="square" lIns="0" tIns="36000" rIns="0" bIns="36000" rtlCol="0">
            <a:spAutoFit/>
          </a:bodyPr>
          <a:lstStyle/>
          <a:p>
            <a:pPr marL="9525" marR="0" lvl="0" indent="0" algn="r" defTabSz="685800" rtl="0" eaLnBrk="1" fontAlgn="auto" latinLnBrk="0" hangingPunct="1">
              <a:lnSpc>
                <a:spcPct val="100000"/>
              </a:lnSpc>
              <a:spcBef>
                <a:spcPts val="71"/>
              </a:spcBef>
              <a:spcAft>
                <a:spcPts val="0"/>
              </a:spcAft>
              <a:buClrTx/>
              <a:buSzTx/>
              <a:buFontTx/>
              <a:buNone/>
              <a:tabLst/>
              <a:defRPr/>
            </a:pPr>
            <a:r>
              <a:rPr kumimoji="0" lang="de-DE" sz="975" b="0" i="0" u="none" strike="noStrike" kern="0" cap="none" spc="-19" normalizeH="0" baseline="0" noProof="0">
                <a:ln>
                  <a:noFill/>
                </a:ln>
                <a:solidFill>
                  <a:srgbClr val="404040"/>
                </a:solidFill>
                <a:effectLst/>
                <a:uLnTx/>
                <a:uFillTx/>
                <a:latin typeface="Verdana"/>
                <a:ea typeface="+mn-ea"/>
                <a:cs typeface="Verdana"/>
              </a:rPr>
              <a:t>70 %</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80" name="object 61">
            <a:extLst>
              <a:ext uri="{FF2B5EF4-FFF2-40B4-BE49-F238E27FC236}">
                <a16:creationId xmlns:a16="http://schemas.microsoft.com/office/drawing/2014/main" id="{361B089F-A9E1-19B1-4DAF-6119C1315C99}"/>
              </a:ext>
            </a:extLst>
          </p:cNvPr>
          <p:cNvSpPr txBox="1"/>
          <p:nvPr/>
        </p:nvSpPr>
        <p:spPr>
          <a:xfrm>
            <a:off x="1678357" y="1621918"/>
            <a:ext cx="392864" cy="222744"/>
          </a:xfrm>
          <a:prstGeom prst="rect">
            <a:avLst/>
          </a:prstGeom>
        </p:spPr>
        <p:txBody>
          <a:bodyPr vert="horz" wrap="square" lIns="0" tIns="36000" rIns="0" bIns="36000" rtlCol="0">
            <a:spAutoFit/>
          </a:bodyPr>
          <a:lstStyle/>
          <a:p>
            <a:pPr marL="9525" marR="0" lvl="0" indent="0" algn="r" defTabSz="685800" rtl="0" eaLnBrk="1" fontAlgn="auto" latinLnBrk="0" hangingPunct="1">
              <a:lnSpc>
                <a:spcPct val="100000"/>
              </a:lnSpc>
              <a:spcBef>
                <a:spcPts val="71"/>
              </a:spcBef>
              <a:spcAft>
                <a:spcPts val="0"/>
              </a:spcAft>
              <a:buClrTx/>
              <a:buSzTx/>
              <a:buFontTx/>
              <a:buNone/>
              <a:tabLst/>
              <a:defRPr/>
            </a:pPr>
            <a:r>
              <a:rPr kumimoji="0" lang="de-DE" sz="975" b="0" i="0" u="none" strike="noStrike" kern="0" cap="none" spc="-19" normalizeH="0" baseline="0" noProof="0">
                <a:ln>
                  <a:noFill/>
                </a:ln>
                <a:solidFill>
                  <a:srgbClr val="404040"/>
                </a:solidFill>
                <a:effectLst/>
                <a:uLnTx/>
                <a:uFillTx/>
                <a:latin typeface="Verdana"/>
                <a:ea typeface="+mn-ea"/>
                <a:cs typeface="Verdana"/>
              </a:rPr>
              <a:t>80 %</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81" name="object 61">
            <a:extLst>
              <a:ext uri="{FF2B5EF4-FFF2-40B4-BE49-F238E27FC236}">
                <a16:creationId xmlns:a16="http://schemas.microsoft.com/office/drawing/2014/main" id="{C649C0BD-AF43-2D0C-D57D-2843AC52B7F5}"/>
              </a:ext>
            </a:extLst>
          </p:cNvPr>
          <p:cNvSpPr txBox="1"/>
          <p:nvPr/>
        </p:nvSpPr>
        <p:spPr>
          <a:xfrm>
            <a:off x="1725040" y="1295588"/>
            <a:ext cx="346181" cy="222744"/>
          </a:xfrm>
          <a:prstGeom prst="rect">
            <a:avLst/>
          </a:prstGeom>
        </p:spPr>
        <p:txBody>
          <a:bodyPr vert="horz" wrap="square" lIns="0" tIns="36000" rIns="0" bIns="36000" rtlCol="0">
            <a:spAutoFit/>
          </a:bodyPr>
          <a:lstStyle/>
          <a:p>
            <a:pPr marL="9525" marR="0" lvl="0" indent="0" algn="r" defTabSz="685800" rtl="0" eaLnBrk="1" fontAlgn="auto" latinLnBrk="0" hangingPunct="1">
              <a:lnSpc>
                <a:spcPct val="100000"/>
              </a:lnSpc>
              <a:spcBef>
                <a:spcPts val="71"/>
              </a:spcBef>
              <a:spcAft>
                <a:spcPts val="0"/>
              </a:spcAft>
              <a:buClrTx/>
              <a:buSzTx/>
              <a:buFontTx/>
              <a:buNone/>
              <a:tabLst/>
              <a:defRPr/>
            </a:pPr>
            <a:r>
              <a:rPr kumimoji="0" lang="de-DE" sz="975" b="0" i="0" u="none" strike="noStrike" kern="0" cap="none" spc="-19" normalizeH="0" baseline="0" noProof="0">
                <a:ln>
                  <a:noFill/>
                </a:ln>
                <a:solidFill>
                  <a:srgbClr val="404040"/>
                </a:solidFill>
                <a:effectLst/>
                <a:uLnTx/>
                <a:uFillTx/>
                <a:latin typeface="Verdana"/>
                <a:ea typeface="+mn-ea"/>
                <a:cs typeface="Verdana"/>
              </a:rPr>
              <a:t>90 %</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82" name="object 61">
            <a:extLst>
              <a:ext uri="{FF2B5EF4-FFF2-40B4-BE49-F238E27FC236}">
                <a16:creationId xmlns:a16="http://schemas.microsoft.com/office/drawing/2014/main" id="{4E3079EB-4AF2-B694-E062-551D39754418}"/>
              </a:ext>
            </a:extLst>
          </p:cNvPr>
          <p:cNvSpPr txBox="1"/>
          <p:nvPr/>
        </p:nvSpPr>
        <p:spPr>
          <a:xfrm>
            <a:off x="1613723" y="964886"/>
            <a:ext cx="476846" cy="222744"/>
          </a:xfrm>
          <a:prstGeom prst="rect">
            <a:avLst/>
          </a:prstGeom>
        </p:spPr>
        <p:txBody>
          <a:bodyPr vert="horz" wrap="square" lIns="0" tIns="36000" rIns="0" bIns="36000" rtlCol="0">
            <a:spAutoFit/>
          </a:bodyPr>
          <a:lstStyle/>
          <a:p>
            <a:pPr marL="9525" marR="0" lvl="0" indent="0" algn="r" defTabSz="685800" rtl="0" eaLnBrk="1" fontAlgn="auto" latinLnBrk="0" hangingPunct="1">
              <a:lnSpc>
                <a:spcPct val="100000"/>
              </a:lnSpc>
              <a:spcBef>
                <a:spcPts val="71"/>
              </a:spcBef>
              <a:spcAft>
                <a:spcPts val="0"/>
              </a:spcAft>
              <a:buClrTx/>
              <a:buSzTx/>
              <a:buFontTx/>
              <a:buNone/>
              <a:tabLst/>
              <a:defRPr/>
            </a:pPr>
            <a:r>
              <a:rPr kumimoji="0" lang="de-DE" sz="975" b="0" i="0" u="none" strike="noStrike" kern="0" cap="none" spc="0" normalizeH="0" baseline="0" noProof="0">
                <a:ln>
                  <a:noFill/>
                </a:ln>
                <a:solidFill>
                  <a:srgbClr val="404040"/>
                </a:solidFill>
                <a:effectLst/>
                <a:uLnTx/>
                <a:uFillTx/>
                <a:latin typeface="Verdana"/>
                <a:ea typeface="+mn-ea"/>
                <a:cs typeface="Verdana"/>
              </a:rPr>
              <a:t>100 %</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4" name="object 63">
            <a:extLst>
              <a:ext uri="{FF2B5EF4-FFF2-40B4-BE49-F238E27FC236}">
                <a16:creationId xmlns:a16="http://schemas.microsoft.com/office/drawing/2014/main" id="{EF24104A-FB2A-92EE-BBDF-515C0FA56662}"/>
              </a:ext>
            </a:extLst>
          </p:cNvPr>
          <p:cNvSpPr txBox="1"/>
          <p:nvPr/>
        </p:nvSpPr>
        <p:spPr>
          <a:xfrm>
            <a:off x="3720976" y="3772318"/>
            <a:ext cx="207094" cy="159178"/>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975" b="0" i="0" u="none" strike="noStrike" kern="0" cap="none" spc="-19" normalizeH="0" baseline="0" noProof="0">
                <a:ln>
                  <a:noFill/>
                </a:ln>
                <a:solidFill>
                  <a:srgbClr val="404040"/>
                </a:solidFill>
                <a:effectLst/>
                <a:uLnTx/>
                <a:uFillTx/>
                <a:latin typeface="Verdana"/>
                <a:ea typeface="+mn-ea"/>
                <a:cs typeface="Verdana"/>
              </a:rPr>
              <a:t>0</a:t>
            </a:r>
            <a:r>
              <a:rPr kumimoji="0" lang="de-DE" sz="975" b="0" i="0" u="none" strike="noStrike" kern="0" cap="none" spc="-19" normalizeH="0" baseline="0" noProof="0">
                <a:ln>
                  <a:noFill/>
                </a:ln>
                <a:solidFill>
                  <a:srgbClr val="404040"/>
                </a:solidFill>
                <a:effectLst/>
                <a:uLnTx/>
                <a:uFillTx/>
                <a:latin typeface="Verdana"/>
                <a:ea typeface="+mn-ea"/>
                <a:cs typeface="Verdana"/>
              </a:rPr>
              <a:t>,4</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5" name="object 63">
            <a:extLst>
              <a:ext uri="{FF2B5EF4-FFF2-40B4-BE49-F238E27FC236}">
                <a16:creationId xmlns:a16="http://schemas.microsoft.com/office/drawing/2014/main" id="{2C274EA0-9B80-31C1-2EEC-BC4202BCE3D1}"/>
              </a:ext>
            </a:extLst>
          </p:cNvPr>
          <p:cNvSpPr txBox="1"/>
          <p:nvPr/>
        </p:nvSpPr>
        <p:spPr>
          <a:xfrm>
            <a:off x="4854117" y="3773499"/>
            <a:ext cx="207094" cy="159178"/>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975" b="0" i="0" u="none" strike="noStrike" kern="0" cap="none" spc="-19" normalizeH="0" baseline="0" noProof="0">
                <a:ln>
                  <a:noFill/>
                </a:ln>
                <a:solidFill>
                  <a:srgbClr val="404040"/>
                </a:solidFill>
                <a:effectLst/>
                <a:uLnTx/>
                <a:uFillTx/>
                <a:latin typeface="Verdana"/>
                <a:ea typeface="+mn-ea"/>
                <a:cs typeface="Verdana"/>
              </a:rPr>
              <a:t>0</a:t>
            </a:r>
            <a:r>
              <a:rPr kumimoji="0" lang="de-DE" sz="975" b="0" i="0" u="none" strike="noStrike" kern="0" cap="none" spc="-19" normalizeH="0" baseline="0" noProof="0">
                <a:ln>
                  <a:noFill/>
                </a:ln>
                <a:solidFill>
                  <a:srgbClr val="404040"/>
                </a:solidFill>
                <a:effectLst/>
                <a:uLnTx/>
                <a:uFillTx/>
                <a:latin typeface="Verdana"/>
                <a:ea typeface="+mn-ea"/>
                <a:cs typeface="Verdana"/>
              </a:rPr>
              <a:t>,8</a:t>
            </a:r>
            <a:endParaRPr kumimoji="0" sz="975" b="0" i="0" u="none" strike="noStrike" kern="0" cap="none" spc="0" normalizeH="0" baseline="0" noProof="0">
              <a:ln>
                <a:noFill/>
              </a:ln>
              <a:solidFill>
                <a:srgbClr val="404040"/>
              </a:solidFill>
              <a:effectLst/>
              <a:uLnTx/>
              <a:uFillTx/>
              <a:latin typeface="Verdana"/>
              <a:ea typeface="+mn-ea"/>
              <a:cs typeface="Verdana"/>
            </a:endParaRPr>
          </a:p>
        </p:txBody>
      </p:sp>
      <p:sp>
        <p:nvSpPr>
          <p:cNvPr id="12" name="Textfeld 11">
            <a:extLst>
              <a:ext uri="{FF2B5EF4-FFF2-40B4-BE49-F238E27FC236}">
                <a16:creationId xmlns:a16="http://schemas.microsoft.com/office/drawing/2014/main" id="{0576B132-E23A-0645-9C45-DFE6AC70C57A}"/>
              </a:ext>
            </a:extLst>
          </p:cNvPr>
          <p:cNvSpPr txBox="1"/>
          <p:nvPr/>
        </p:nvSpPr>
        <p:spPr>
          <a:xfrm>
            <a:off x="6129663" y="2641110"/>
            <a:ext cx="1577926" cy="323165"/>
          </a:xfrm>
          <a:prstGeom prst="rect">
            <a:avLst/>
          </a:prstGeom>
          <a:noFill/>
        </p:spPr>
        <p:txBody>
          <a:bodyPr wrap="square" rtlCol="0" anchor="ctr">
            <a:spAutoFit/>
          </a:bodyPr>
          <a:lstStyle/>
          <a:p>
            <a:pPr algn="ctr"/>
            <a:r>
              <a:rPr lang="de-DE" sz="750" kern="0">
                <a:solidFill>
                  <a:srgbClr val="404040"/>
                </a:solidFill>
                <a:cs typeface="Verdana"/>
              </a:rPr>
              <a:t>Spitzen-</a:t>
            </a:r>
            <a:r>
              <a:rPr lang="de-DE" sz="750" kern="0" spc="-8">
                <a:solidFill>
                  <a:srgbClr val="404040"/>
                </a:solidFill>
                <a:cs typeface="Verdana"/>
              </a:rPr>
              <a:t>C-P</a:t>
            </a:r>
            <a:r>
              <a:rPr lang="de-DE" sz="750" kern="0">
                <a:solidFill>
                  <a:srgbClr val="404040"/>
                </a:solidFill>
                <a:cs typeface="Verdana"/>
              </a:rPr>
              <a:t>eptid </a:t>
            </a:r>
            <a:r>
              <a:rPr lang="de-DE" sz="750" kern="0" spc="-8">
                <a:solidFill>
                  <a:srgbClr val="404040"/>
                </a:solidFill>
                <a:cs typeface="Verdana"/>
              </a:rPr>
              <a:t>während eines </a:t>
            </a:r>
            <a:r>
              <a:rPr lang="de-DE" sz="750" kern="0">
                <a:solidFill>
                  <a:srgbClr val="404040"/>
                </a:solidFill>
                <a:cs typeface="Verdana"/>
              </a:rPr>
              <a:t>MMTT</a:t>
            </a:r>
            <a:r>
              <a:rPr lang="de-DE" sz="750" kern="0" spc="-8">
                <a:solidFill>
                  <a:srgbClr val="404040"/>
                </a:solidFill>
                <a:cs typeface="Verdana"/>
              </a:rPr>
              <a:t> [</a:t>
            </a:r>
            <a:r>
              <a:rPr lang="de-DE" sz="750" kern="0" spc="-8" err="1">
                <a:solidFill>
                  <a:srgbClr val="404040"/>
                </a:solidFill>
                <a:cs typeface="Verdana"/>
              </a:rPr>
              <a:t>nmol</a:t>
            </a:r>
            <a:r>
              <a:rPr lang="de-DE" sz="750" kern="0" spc="-8">
                <a:solidFill>
                  <a:srgbClr val="404040"/>
                </a:solidFill>
                <a:cs typeface="Verdana"/>
              </a:rPr>
              <a:t>/l (pmol/l)]</a:t>
            </a:r>
            <a:endParaRPr lang="de-DE" sz="750" kern="0">
              <a:solidFill>
                <a:srgbClr val="404040"/>
              </a:solidFill>
              <a:cs typeface="Verdana"/>
            </a:endParaRPr>
          </a:p>
        </p:txBody>
      </p:sp>
    </p:spTree>
    <p:extLst>
      <p:ext uri="{BB962C8B-B14F-4D97-AF65-F5344CB8AC3E}">
        <p14:creationId xmlns:p14="http://schemas.microsoft.com/office/powerpoint/2010/main" val="37728467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5778FBF-B88C-83AB-BD49-3A5D05A48349}"/>
            </a:ext>
          </a:extLst>
        </p:cNvPr>
        <p:cNvGrpSpPr/>
        <p:nvPr/>
      </p:nvGrpSpPr>
      <p:grpSpPr>
        <a:xfrm>
          <a:off x="0" y="0"/>
          <a:ext cx="0" cy="0"/>
          <a:chOff x="0" y="0"/>
          <a:chExt cx="0" cy="0"/>
        </a:xfrm>
      </p:grpSpPr>
      <p:sp>
        <p:nvSpPr>
          <p:cNvPr id="41" name="Text Placeholder 4">
            <a:extLst>
              <a:ext uri="{FF2B5EF4-FFF2-40B4-BE49-F238E27FC236}">
                <a16:creationId xmlns:a16="http://schemas.microsoft.com/office/drawing/2014/main" id="{5E69D2F6-7903-35FA-3FE6-14EE17C433E8}"/>
              </a:ext>
            </a:extLst>
          </p:cNvPr>
          <p:cNvSpPr>
            <a:spLocks noGrp="1"/>
          </p:cNvSpPr>
          <p:nvPr>
            <p:ph type="body" sz="quarter" idx="17"/>
          </p:nvPr>
        </p:nvSpPr>
        <p:spPr>
          <a:xfrm>
            <a:off x="369092" y="115142"/>
            <a:ext cx="8476488" cy="643493"/>
          </a:xfrm>
        </p:spPr>
        <p:txBody>
          <a:bodyPr/>
          <a:lstStyle/>
          <a:p>
            <a:pPr>
              <a:lnSpc>
                <a:spcPct val="100000"/>
              </a:lnSpc>
            </a:pPr>
            <a:r>
              <a:rPr lang="de" sz="2000" b="1">
                <a:solidFill>
                  <a:srgbClr val="7030A0"/>
                </a:solidFill>
              </a:rPr>
              <a:t>Stadien des Typ-1-Diabetes (ISPAD)</a:t>
            </a:r>
            <a:r>
              <a:rPr lang="de" sz="2000" b="1" baseline="30000">
                <a:solidFill>
                  <a:srgbClr val="7030A0"/>
                </a:solidFill>
              </a:rPr>
              <a:t>1</a:t>
            </a:r>
            <a:endParaRPr lang="en-US" sz="2000" b="1" baseline="30000">
              <a:solidFill>
                <a:srgbClr val="7030A0"/>
              </a:solidFill>
            </a:endParaRPr>
          </a:p>
        </p:txBody>
      </p:sp>
      <p:sp>
        <p:nvSpPr>
          <p:cNvPr id="4" name="TextBox 3037">
            <a:extLst>
              <a:ext uri="{FF2B5EF4-FFF2-40B4-BE49-F238E27FC236}">
                <a16:creationId xmlns:a16="http://schemas.microsoft.com/office/drawing/2014/main" id="{BF6D4044-9AEB-0C99-B63F-D03BFBB062EA}"/>
              </a:ext>
            </a:extLst>
          </p:cNvPr>
          <p:cNvSpPr txBox="1"/>
          <p:nvPr/>
        </p:nvSpPr>
        <p:spPr>
          <a:xfrm>
            <a:off x="385134" y="4755421"/>
            <a:ext cx="6423094" cy="369332"/>
          </a:xfrm>
          <a:prstGeom prst="rect">
            <a:avLst/>
          </a:prstGeom>
          <a:noFill/>
        </p:spPr>
        <p:txBody>
          <a:bodyPr wrap="square" rtlCol="0" anchor="b">
            <a:spAutoFit/>
          </a:bodyPr>
          <a:lstStyle/>
          <a:p>
            <a:pPr lvl="0" defTabSz="685766">
              <a:buClr>
                <a:srgbClr val="2F4B95"/>
              </a:buClr>
              <a:defRPr/>
            </a:pPr>
            <a:r>
              <a:rPr kumimoji="0" lang="de-DE" sz="600" i="0" u="none" strike="noStrike" kern="1200" cap="none" spc="0" normalizeH="0" baseline="0" noProof="0">
                <a:ln>
                  <a:noFill/>
                </a:ln>
                <a:solidFill>
                  <a:srgbClr val="404040"/>
                </a:solidFill>
                <a:effectLst/>
                <a:uLnTx/>
                <a:uFillTx/>
                <a:latin typeface="Verdana"/>
                <a:ea typeface="Arial"/>
                <a:cs typeface="Arial"/>
              </a:rPr>
              <a:t>Abbildung modifiziert nach Haller MJ 2024</a:t>
            </a:r>
            <a:r>
              <a:rPr kumimoji="0" lang="de-DE" sz="600" i="0" u="none" strike="noStrike" kern="1200" cap="none" spc="0" normalizeH="0" baseline="30000" noProof="0">
                <a:ln>
                  <a:noFill/>
                </a:ln>
                <a:solidFill>
                  <a:srgbClr val="404040"/>
                </a:solidFill>
                <a:effectLst/>
                <a:uLnTx/>
                <a:uFillTx/>
                <a:latin typeface="Verdana"/>
                <a:ea typeface="Arial"/>
                <a:cs typeface="Arial"/>
              </a:rPr>
              <a:t>1</a:t>
            </a:r>
            <a:r>
              <a:rPr kumimoji="0" lang="de-DE" sz="600" i="0" u="none" strike="noStrike" kern="1200" cap="none" spc="0" normalizeH="0" baseline="0" noProof="0">
                <a:ln>
                  <a:noFill/>
                </a:ln>
                <a:solidFill>
                  <a:srgbClr val="404040"/>
                </a:solidFill>
                <a:effectLst/>
                <a:uLnTx/>
                <a:uFillTx/>
                <a:latin typeface="Verdana"/>
                <a:ea typeface="Arial"/>
                <a:cs typeface="Arial"/>
              </a:rPr>
              <a:t>. FDR: First </a:t>
            </a:r>
            <a:r>
              <a:rPr kumimoji="0" lang="de-DE" sz="600" i="0" u="none" strike="noStrike" kern="1200" cap="none" spc="0" normalizeH="0" baseline="0" noProof="0" err="1">
                <a:ln>
                  <a:noFill/>
                </a:ln>
                <a:solidFill>
                  <a:srgbClr val="404040"/>
                </a:solidFill>
                <a:effectLst/>
                <a:uLnTx/>
                <a:uFillTx/>
                <a:latin typeface="Verdana"/>
                <a:ea typeface="Arial"/>
                <a:cs typeface="Arial"/>
              </a:rPr>
              <a:t>degree</a:t>
            </a:r>
            <a:r>
              <a:rPr kumimoji="0" lang="de-DE" sz="600" i="0" u="none" strike="noStrike" kern="1200" cap="none" spc="0" normalizeH="0" baseline="0" noProof="0">
                <a:ln>
                  <a:noFill/>
                </a:ln>
                <a:solidFill>
                  <a:srgbClr val="404040"/>
                </a:solidFill>
                <a:effectLst/>
                <a:uLnTx/>
                <a:uFillTx/>
                <a:latin typeface="Verdana"/>
                <a:ea typeface="Arial"/>
                <a:cs typeface="Arial"/>
              </a:rPr>
              <a:t> relative, Verwandte/r ersten Grades; </a:t>
            </a:r>
            <a:r>
              <a:rPr kumimoji="0" lang="de-DE" sz="600" i="0" u="none" strike="noStrike" kern="1200" cap="none" spc="0" normalizeH="0" baseline="0" noProof="0" err="1">
                <a:ln>
                  <a:noFill/>
                </a:ln>
                <a:solidFill>
                  <a:srgbClr val="404040"/>
                </a:solidFill>
                <a:effectLst/>
                <a:uLnTx/>
                <a:uFillTx/>
                <a:latin typeface="Verdana"/>
                <a:ea typeface="Arial"/>
                <a:cs typeface="Arial"/>
              </a:rPr>
              <a:t>IAk</a:t>
            </a:r>
            <a:r>
              <a:rPr kumimoji="0" lang="de-DE" sz="600" i="0" u="none" strike="noStrike" kern="1200" cap="none" spc="0" normalizeH="0" baseline="0" noProof="0">
                <a:ln>
                  <a:noFill/>
                </a:ln>
                <a:solidFill>
                  <a:srgbClr val="404040"/>
                </a:solidFill>
                <a:effectLst/>
                <a:uLnTx/>
                <a:uFillTx/>
                <a:latin typeface="Verdana"/>
                <a:ea typeface="Arial"/>
                <a:cs typeface="Arial"/>
              </a:rPr>
              <a:t>: Inselautoantikörper. </a:t>
            </a:r>
            <a:r>
              <a:rPr lang="de-DE" altLang="de-DE" sz="600">
                <a:solidFill>
                  <a:srgbClr val="404040"/>
                </a:solidFill>
              </a:rPr>
              <a:t>§ Bei einigen Personen mit zuvor bestätigten multiplen Autoantikörpern kann eine Rückkehr zu einem singulären oder negativen Autoantikörperstatus auftreten.</a:t>
            </a:r>
            <a:r>
              <a:rPr lang="de-DE" altLang="de-DE" sz="600" baseline="30000">
                <a:solidFill>
                  <a:srgbClr val="404040"/>
                </a:solidFill>
              </a:rPr>
              <a:t>2</a:t>
            </a:r>
            <a:r>
              <a:rPr lang="de-DE" altLang="de-DE" sz="600">
                <a:solidFill>
                  <a:srgbClr val="404040"/>
                </a:solidFill>
              </a:rPr>
              <a:t> </a:t>
            </a:r>
            <a:endParaRPr kumimoji="0" lang="de-DE" sz="600" i="0" u="none" strike="noStrike" kern="1200" cap="none" spc="0" normalizeH="0" baseline="0" noProof="0">
              <a:ln>
                <a:noFill/>
              </a:ln>
              <a:solidFill>
                <a:srgbClr val="404040"/>
              </a:solidFill>
              <a:effectLst/>
              <a:uLnTx/>
              <a:uFillTx/>
              <a:latin typeface="Verdana"/>
              <a:ea typeface="Arial"/>
              <a:cs typeface="Arial"/>
            </a:endParaRPr>
          </a:p>
          <a:p>
            <a:pPr lvl="0" defTabSz="685766">
              <a:buClr>
                <a:srgbClr val="2F4B95"/>
              </a:buClr>
              <a:defRPr/>
            </a:pPr>
            <a:r>
              <a:rPr kumimoji="0" lang="de-DE" sz="600" b="1" i="0" u="none" strike="noStrike" kern="1200" cap="none" spc="0" normalizeH="0" baseline="0" noProof="0">
                <a:ln>
                  <a:noFill/>
                </a:ln>
                <a:solidFill>
                  <a:srgbClr val="404040"/>
                </a:solidFill>
                <a:effectLst/>
                <a:uLnTx/>
                <a:uFillTx/>
                <a:latin typeface="Verdana"/>
                <a:ea typeface="Arial"/>
                <a:cs typeface="Arial"/>
              </a:rPr>
              <a:t>1.</a:t>
            </a:r>
            <a:r>
              <a:rPr kumimoji="0" lang="de-DE" sz="600" b="0" i="0" u="none" strike="noStrike" kern="1200" cap="none" spc="0" normalizeH="0" baseline="0" noProof="0">
                <a:ln>
                  <a:noFill/>
                </a:ln>
                <a:solidFill>
                  <a:srgbClr val="404040"/>
                </a:solidFill>
                <a:effectLst/>
                <a:uLnTx/>
                <a:uFillTx/>
                <a:latin typeface="Verdana"/>
                <a:ea typeface="Arial"/>
                <a:cs typeface="Arial"/>
              </a:rPr>
              <a:t> Haller MJ </a:t>
            </a:r>
            <a:r>
              <a:rPr kumimoji="0" lang="de-DE" sz="600" b="0" i="1" u="none" strike="noStrike" kern="1200" cap="none" spc="0" normalizeH="0" baseline="0" noProof="0">
                <a:ln>
                  <a:noFill/>
                </a:ln>
                <a:solidFill>
                  <a:srgbClr val="404040"/>
                </a:solidFill>
                <a:effectLst/>
                <a:uLnTx/>
                <a:uFillTx/>
                <a:latin typeface="Verdana"/>
                <a:ea typeface="Arial"/>
                <a:cs typeface="Arial"/>
              </a:rPr>
              <a:t>et al. </a:t>
            </a:r>
            <a:r>
              <a:rPr kumimoji="0" lang="de-DE" sz="600" b="0" i="1" u="none" strike="noStrike" kern="1200" cap="none" spc="0" normalizeH="0" baseline="0" noProof="0" err="1">
                <a:ln>
                  <a:noFill/>
                </a:ln>
                <a:solidFill>
                  <a:srgbClr val="404040"/>
                </a:solidFill>
                <a:effectLst/>
                <a:uLnTx/>
                <a:uFillTx/>
                <a:latin typeface="Verdana"/>
                <a:ea typeface="Arial"/>
                <a:cs typeface="Arial"/>
              </a:rPr>
              <a:t>Horm</a:t>
            </a:r>
            <a:r>
              <a:rPr kumimoji="0" lang="de-DE" sz="600" b="0" i="1" u="none" strike="noStrike" kern="1200" cap="none" spc="0" normalizeH="0" baseline="0" noProof="0">
                <a:ln>
                  <a:noFill/>
                </a:ln>
                <a:solidFill>
                  <a:srgbClr val="404040"/>
                </a:solidFill>
                <a:effectLst/>
                <a:uLnTx/>
                <a:uFillTx/>
                <a:latin typeface="Verdana"/>
                <a:ea typeface="Arial"/>
                <a:cs typeface="Arial"/>
              </a:rPr>
              <a:t> Res </a:t>
            </a:r>
            <a:r>
              <a:rPr kumimoji="0" lang="de-DE" sz="600" b="0" i="1" u="none" strike="noStrike" kern="1200" cap="none" spc="0" normalizeH="0" baseline="0" noProof="0" err="1">
                <a:ln>
                  <a:noFill/>
                </a:ln>
                <a:solidFill>
                  <a:srgbClr val="404040"/>
                </a:solidFill>
                <a:effectLst/>
                <a:uLnTx/>
                <a:uFillTx/>
                <a:latin typeface="Verdana"/>
                <a:ea typeface="Arial"/>
                <a:cs typeface="Arial"/>
              </a:rPr>
              <a:t>Paediatr</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2024; 97: 529–45. </a:t>
            </a:r>
            <a:r>
              <a:rPr kumimoji="0" lang="de-DE" sz="600" b="1" i="0" u="none" strike="noStrike" kern="1200" cap="none" spc="0" normalizeH="0" baseline="0" noProof="0">
                <a:ln>
                  <a:noFill/>
                </a:ln>
                <a:solidFill>
                  <a:srgbClr val="404040"/>
                </a:solidFill>
                <a:effectLst/>
                <a:uLnTx/>
                <a:uFillTx/>
                <a:latin typeface="Verdana"/>
                <a:ea typeface="Arial"/>
                <a:cs typeface="Arial"/>
              </a:rPr>
              <a:t>2</a:t>
            </a:r>
            <a:r>
              <a:rPr lang="de-DE" sz="600" b="1">
                <a:solidFill>
                  <a:srgbClr val="404040"/>
                </a:solidFill>
                <a:ea typeface="Arial"/>
                <a:cs typeface="Arial"/>
              </a:rPr>
              <a:t>.</a:t>
            </a:r>
            <a:r>
              <a:rPr lang="de-DE" sz="600">
                <a:solidFill>
                  <a:srgbClr val="404040"/>
                </a:solidFill>
                <a:ea typeface="Arial"/>
                <a:cs typeface="Arial"/>
              </a:rPr>
              <a:t> Phillip M </a:t>
            </a:r>
            <a:r>
              <a:rPr lang="de-DE" sz="600" i="1">
                <a:solidFill>
                  <a:srgbClr val="404040"/>
                </a:solidFill>
                <a:ea typeface="Arial"/>
                <a:cs typeface="Arial"/>
              </a:rPr>
              <a:t>et al. Diabetes Care </a:t>
            </a:r>
            <a:r>
              <a:rPr lang="de-DE" sz="600">
                <a:solidFill>
                  <a:srgbClr val="404040"/>
                </a:solidFill>
                <a:ea typeface="Arial"/>
                <a:cs typeface="Arial"/>
              </a:rPr>
              <a:t>2024; 47: 1276–98.</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grpSp>
        <p:nvGrpSpPr>
          <p:cNvPr id="43" name="Gruppieren 42">
            <a:extLst>
              <a:ext uri="{FF2B5EF4-FFF2-40B4-BE49-F238E27FC236}">
                <a16:creationId xmlns:a16="http://schemas.microsoft.com/office/drawing/2014/main" id="{6B8A650C-41EC-18E8-CA42-C221D2CA506F}"/>
              </a:ext>
            </a:extLst>
          </p:cNvPr>
          <p:cNvGrpSpPr/>
          <p:nvPr/>
        </p:nvGrpSpPr>
        <p:grpSpPr>
          <a:xfrm>
            <a:off x="508000" y="555093"/>
            <a:ext cx="6192253" cy="4215916"/>
            <a:chOff x="508000" y="570507"/>
            <a:chExt cx="6192253" cy="4215916"/>
          </a:xfrm>
        </p:grpSpPr>
        <p:pic>
          <p:nvPicPr>
            <p:cNvPr id="5" name="Grafik 4" descr="Ein Bild, das Text, Screenshot, Diagramm, Design enthält.&#10;&#10;KI-generierte Inhalte können fehlerhaft sein.">
              <a:extLst>
                <a:ext uri="{FF2B5EF4-FFF2-40B4-BE49-F238E27FC236}">
                  <a16:creationId xmlns:a16="http://schemas.microsoft.com/office/drawing/2014/main" id="{00BE9CD8-2F8F-67DA-69F9-1BA8303F116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8000" y="570507"/>
              <a:ext cx="6192253" cy="4215916"/>
            </a:xfrm>
            <a:prstGeom prst="rect">
              <a:avLst/>
            </a:prstGeom>
          </p:spPr>
        </p:pic>
        <p:sp>
          <p:nvSpPr>
            <p:cNvPr id="6" name="Textfeld 5">
              <a:extLst>
                <a:ext uri="{FF2B5EF4-FFF2-40B4-BE49-F238E27FC236}">
                  <a16:creationId xmlns:a16="http://schemas.microsoft.com/office/drawing/2014/main" id="{1EB49178-3FBB-5D51-EDB5-F4E461CDCF39}"/>
                </a:ext>
              </a:extLst>
            </p:cNvPr>
            <p:cNvSpPr txBox="1"/>
            <p:nvPr/>
          </p:nvSpPr>
          <p:spPr>
            <a:xfrm>
              <a:off x="667278" y="680202"/>
              <a:ext cx="1431482" cy="138499"/>
            </a:xfrm>
            <a:prstGeom prst="rect">
              <a:avLst/>
            </a:prstGeom>
            <a:solidFill>
              <a:schemeClr val="bg1"/>
            </a:solidFill>
          </p:spPr>
          <p:txBody>
            <a:bodyPr wrap="none" lIns="0" tIns="0" rIns="0" bIns="0" rtlCol="0">
              <a:spAutoFit/>
            </a:bodyPr>
            <a:lstStyle/>
            <a:p>
              <a:r>
                <a:rPr lang="de-DE" sz="900" b="1">
                  <a:solidFill>
                    <a:srgbClr val="656565"/>
                  </a:solidFill>
                </a:rPr>
                <a:t>Fortschreiten des T1D</a:t>
              </a:r>
            </a:p>
          </p:txBody>
        </p:sp>
        <p:sp>
          <p:nvSpPr>
            <p:cNvPr id="7" name="Textfeld 6">
              <a:extLst>
                <a:ext uri="{FF2B5EF4-FFF2-40B4-BE49-F238E27FC236}">
                  <a16:creationId xmlns:a16="http://schemas.microsoft.com/office/drawing/2014/main" id="{A4C0B92D-4468-FA9A-774E-E3F001326201}"/>
                </a:ext>
              </a:extLst>
            </p:cNvPr>
            <p:cNvSpPr txBox="1"/>
            <p:nvPr/>
          </p:nvSpPr>
          <p:spPr>
            <a:xfrm>
              <a:off x="2376181" y="855247"/>
              <a:ext cx="538092" cy="92333"/>
            </a:xfrm>
            <a:prstGeom prst="rect">
              <a:avLst/>
            </a:prstGeom>
            <a:solidFill>
              <a:schemeClr val="bg1"/>
            </a:solidFill>
          </p:spPr>
          <p:txBody>
            <a:bodyPr wrap="none" lIns="0" tIns="0" rIns="36000" bIns="0" rtlCol="0">
              <a:spAutoFit/>
            </a:bodyPr>
            <a:lstStyle/>
            <a:p>
              <a:r>
                <a:rPr lang="de-DE" sz="600" b="1">
                  <a:solidFill>
                    <a:srgbClr val="616878"/>
                  </a:solidFill>
                </a:rPr>
                <a:t>Erkrankung</a:t>
              </a:r>
            </a:p>
          </p:txBody>
        </p:sp>
        <p:sp>
          <p:nvSpPr>
            <p:cNvPr id="14" name="Textfeld 13">
              <a:extLst>
                <a:ext uri="{FF2B5EF4-FFF2-40B4-BE49-F238E27FC236}">
                  <a16:creationId xmlns:a16="http://schemas.microsoft.com/office/drawing/2014/main" id="{8CB8FD83-BAB4-6006-567B-7835CDAEC65E}"/>
                </a:ext>
              </a:extLst>
            </p:cNvPr>
            <p:cNvSpPr txBox="1"/>
            <p:nvPr/>
          </p:nvSpPr>
          <p:spPr>
            <a:xfrm>
              <a:off x="2721644" y="1603782"/>
              <a:ext cx="646011" cy="92333"/>
            </a:xfrm>
            <a:prstGeom prst="rect">
              <a:avLst/>
            </a:prstGeom>
            <a:solidFill>
              <a:schemeClr val="bg1"/>
            </a:solidFill>
          </p:spPr>
          <p:txBody>
            <a:bodyPr wrap="none" lIns="0" tIns="0" rIns="0" bIns="0" rtlCol="0">
              <a:spAutoFit/>
            </a:bodyPr>
            <a:lstStyle/>
            <a:p>
              <a:r>
                <a:rPr lang="de-DE" sz="600" b="1">
                  <a:solidFill>
                    <a:srgbClr val="05AEDB"/>
                  </a:solidFill>
                </a:rPr>
                <a:t>Betazellverlust</a:t>
              </a:r>
            </a:p>
          </p:txBody>
        </p:sp>
        <p:sp>
          <p:nvSpPr>
            <p:cNvPr id="15" name="Textfeld 14">
              <a:extLst>
                <a:ext uri="{FF2B5EF4-FFF2-40B4-BE49-F238E27FC236}">
                  <a16:creationId xmlns:a16="http://schemas.microsoft.com/office/drawing/2014/main" id="{BCDCA747-97E5-CC76-64BA-5463854640D6}"/>
                </a:ext>
              </a:extLst>
            </p:cNvPr>
            <p:cNvSpPr txBox="1"/>
            <p:nvPr/>
          </p:nvSpPr>
          <p:spPr>
            <a:xfrm>
              <a:off x="4635582" y="1395806"/>
              <a:ext cx="338234" cy="184666"/>
            </a:xfrm>
            <a:prstGeom prst="rect">
              <a:avLst/>
            </a:prstGeom>
            <a:solidFill>
              <a:srgbClr val="EDEBEC"/>
            </a:solidFill>
          </p:spPr>
          <p:txBody>
            <a:bodyPr wrap="none" lIns="0" tIns="0" rIns="0" bIns="0" rtlCol="0">
              <a:spAutoFit/>
            </a:bodyPr>
            <a:lstStyle/>
            <a:p>
              <a:pPr algn="ctr"/>
              <a:r>
                <a:rPr lang="de-DE" sz="600" b="1">
                  <a:solidFill>
                    <a:srgbClr val="D94742"/>
                  </a:solidFill>
                </a:rPr>
                <a:t>Insulin-</a:t>
              </a:r>
            </a:p>
            <a:p>
              <a:pPr algn="ctr"/>
              <a:r>
                <a:rPr lang="de-DE" sz="600" b="1">
                  <a:solidFill>
                    <a:srgbClr val="D94742"/>
                  </a:solidFill>
                </a:rPr>
                <a:t>bedarf</a:t>
              </a:r>
            </a:p>
          </p:txBody>
        </p:sp>
        <p:sp>
          <p:nvSpPr>
            <p:cNvPr id="16" name="Textfeld 15">
              <a:extLst>
                <a:ext uri="{FF2B5EF4-FFF2-40B4-BE49-F238E27FC236}">
                  <a16:creationId xmlns:a16="http://schemas.microsoft.com/office/drawing/2014/main" id="{D3878150-8033-1EF4-CD12-1225D6C201AB}"/>
                </a:ext>
              </a:extLst>
            </p:cNvPr>
            <p:cNvSpPr txBox="1"/>
            <p:nvPr/>
          </p:nvSpPr>
          <p:spPr>
            <a:xfrm>
              <a:off x="2616737" y="2475797"/>
              <a:ext cx="546106" cy="92333"/>
            </a:xfrm>
            <a:prstGeom prst="rect">
              <a:avLst/>
            </a:prstGeom>
            <a:solidFill>
              <a:srgbClr val="EDEBEC"/>
            </a:solidFill>
          </p:spPr>
          <p:txBody>
            <a:bodyPr wrap="none" lIns="0" tIns="0" rIns="36000" bIns="0" rtlCol="0">
              <a:spAutoFit/>
            </a:bodyPr>
            <a:lstStyle/>
            <a:p>
              <a:r>
                <a:rPr lang="de-DE" sz="600" b="1">
                  <a:solidFill>
                    <a:srgbClr val="616878"/>
                  </a:solidFill>
                </a:rPr>
                <a:t>Blutglukose</a:t>
              </a:r>
            </a:p>
          </p:txBody>
        </p:sp>
        <p:sp>
          <p:nvSpPr>
            <p:cNvPr id="17" name="Textfeld 16">
              <a:extLst>
                <a:ext uri="{FF2B5EF4-FFF2-40B4-BE49-F238E27FC236}">
                  <a16:creationId xmlns:a16="http://schemas.microsoft.com/office/drawing/2014/main" id="{EAF943BA-50E9-BFF9-3F4E-CF72DD79FD2E}"/>
                </a:ext>
              </a:extLst>
            </p:cNvPr>
            <p:cNvSpPr txBox="1"/>
            <p:nvPr/>
          </p:nvSpPr>
          <p:spPr>
            <a:xfrm>
              <a:off x="1708774" y="1072454"/>
              <a:ext cx="511358" cy="100027"/>
            </a:xfrm>
            <a:prstGeom prst="rect">
              <a:avLst/>
            </a:prstGeom>
            <a:solidFill>
              <a:schemeClr val="bg1"/>
            </a:solidFill>
          </p:spPr>
          <p:txBody>
            <a:bodyPr wrap="none" lIns="0" tIns="0" rIns="0" bIns="0" rtlCol="0">
              <a:spAutoFit/>
            </a:bodyPr>
            <a:lstStyle/>
            <a:p>
              <a:r>
                <a:rPr lang="de-DE" sz="650" b="1">
                  <a:solidFill>
                    <a:srgbClr val="616878"/>
                  </a:solidFill>
                </a:rPr>
                <a:t>T1D-Risiko</a:t>
              </a:r>
            </a:p>
          </p:txBody>
        </p:sp>
        <p:sp>
          <p:nvSpPr>
            <p:cNvPr id="18" name="Textfeld 17">
              <a:extLst>
                <a:ext uri="{FF2B5EF4-FFF2-40B4-BE49-F238E27FC236}">
                  <a16:creationId xmlns:a16="http://schemas.microsoft.com/office/drawing/2014/main" id="{E873EC3D-779E-FB32-34B4-F707BD23C913}"/>
                </a:ext>
              </a:extLst>
            </p:cNvPr>
            <p:cNvSpPr txBox="1"/>
            <p:nvPr/>
          </p:nvSpPr>
          <p:spPr>
            <a:xfrm>
              <a:off x="776773" y="1048366"/>
              <a:ext cx="546625" cy="184666"/>
            </a:xfrm>
            <a:prstGeom prst="rect">
              <a:avLst/>
            </a:prstGeom>
            <a:solidFill>
              <a:srgbClr val="05AEDB"/>
            </a:solidFill>
          </p:spPr>
          <p:txBody>
            <a:bodyPr wrap="none" lIns="0" tIns="0" rIns="0" bIns="0" rtlCol="0">
              <a:spAutoFit/>
            </a:bodyPr>
            <a:lstStyle/>
            <a:p>
              <a:pPr algn="ctr"/>
              <a:r>
                <a:rPr lang="de-DE" sz="600" b="1">
                  <a:solidFill>
                    <a:schemeClr val="bg1"/>
                  </a:solidFill>
                </a:rPr>
                <a:t>Genetisches </a:t>
              </a:r>
            </a:p>
            <a:p>
              <a:pPr algn="ctr"/>
              <a:r>
                <a:rPr lang="de-DE" sz="600" b="1">
                  <a:solidFill>
                    <a:schemeClr val="bg1"/>
                  </a:solidFill>
                </a:rPr>
                <a:t>Risiko</a:t>
              </a:r>
            </a:p>
          </p:txBody>
        </p:sp>
        <p:sp>
          <p:nvSpPr>
            <p:cNvPr id="19" name="Textfeld 18">
              <a:extLst>
                <a:ext uri="{FF2B5EF4-FFF2-40B4-BE49-F238E27FC236}">
                  <a16:creationId xmlns:a16="http://schemas.microsoft.com/office/drawing/2014/main" id="{BE812950-7190-6030-C001-5BA309C52242}"/>
                </a:ext>
              </a:extLst>
            </p:cNvPr>
            <p:cNvSpPr txBox="1"/>
            <p:nvPr/>
          </p:nvSpPr>
          <p:spPr>
            <a:xfrm>
              <a:off x="1389325" y="1601501"/>
              <a:ext cx="500137" cy="184666"/>
            </a:xfrm>
            <a:prstGeom prst="rect">
              <a:avLst/>
            </a:prstGeom>
            <a:solidFill>
              <a:srgbClr val="05AEDB"/>
            </a:solidFill>
          </p:spPr>
          <p:txBody>
            <a:bodyPr wrap="none" lIns="0" tIns="0" rIns="0" bIns="0" rtlCol="0">
              <a:spAutoFit/>
            </a:bodyPr>
            <a:lstStyle/>
            <a:p>
              <a:pPr algn="ctr"/>
              <a:r>
                <a:rPr lang="de-DE" sz="600" b="1">
                  <a:solidFill>
                    <a:schemeClr val="bg1"/>
                  </a:solidFill>
                </a:rPr>
                <a:t>Immun-</a:t>
              </a:r>
            </a:p>
            <a:p>
              <a:pPr algn="ctr"/>
              <a:r>
                <a:rPr lang="de-DE" sz="600" b="1">
                  <a:solidFill>
                    <a:schemeClr val="bg1"/>
                  </a:solidFill>
                </a:rPr>
                <a:t>Aktivierung</a:t>
              </a:r>
            </a:p>
          </p:txBody>
        </p:sp>
        <p:sp>
          <p:nvSpPr>
            <p:cNvPr id="20" name="Textfeld 19">
              <a:extLst>
                <a:ext uri="{FF2B5EF4-FFF2-40B4-BE49-F238E27FC236}">
                  <a16:creationId xmlns:a16="http://schemas.microsoft.com/office/drawing/2014/main" id="{3AE0241F-EB3A-0814-A063-7CEF7A5BC32B}"/>
                </a:ext>
              </a:extLst>
            </p:cNvPr>
            <p:cNvSpPr txBox="1"/>
            <p:nvPr/>
          </p:nvSpPr>
          <p:spPr>
            <a:xfrm>
              <a:off x="1904313" y="2147151"/>
              <a:ext cx="351058" cy="184666"/>
            </a:xfrm>
            <a:prstGeom prst="rect">
              <a:avLst/>
            </a:prstGeom>
            <a:solidFill>
              <a:srgbClr val="05AEDB"/>
            </a:solidFill>
          </p:spPr>
          <p:txBody>
            <a:bodyPr wrap="none" lIns="0" tIns="0" rIns="0" bIns="0" rtlCol="0">
              <a:spAutoFit/>
            </a:bodyPr>
            <a:lstStyle/>
            <a:p>
              <a:pPr algn="ctr"/>
              <a:r>
                <a:rPr lang="de-DE" sz="600" b="1">
                  <a:solidFill>
                    <a:schemeClr val="bg1"/>
                  </a:solidFill>
                </a:rPr>
                <a:t>Immun-</a:t>
              </a:r>
            </a:p>
            <a:p>
              <a:pPr algn="ctr"/>
              <a:r>
                <a:rPr lang="de-DE" sz="600" b="1">
                  <a:solidFill>
                    <a:schemeClr val="bg1"/>
                  </a:solidFill>
                </a:rPr>
                <a:t>Antwort</a:t>
              </a:r>
            </a:p>
          </p:txBody>
        </p:sp>
        <p:sp>
          <p:nvSpPr>
            <p:cNvPr id="21" name="Textfeld 20">
              <a:extLst>
                <a:ext uri="{FF2B5EF4-FFF2-40B4-BE49-F238E27FC236}">
                  <a16:creationId xmlns:a16="http://schemas.microsoft.com/office/drawing/2014/main" id="{CE06DAEF-1C5F-BFA1-0636-3258DD145893}"/>
                </a:ext>
              </a:extLst>
            </p:cNvPr>
            <p:cNvSpPr txBox="1"/>
            <p:nvPr/>
          </p:nvSpPr>
          <p:spPr>
            <a:xfrm>
              <a:off x="2395099" y="2746483"/>
              <a:ext cx="437619" cy="128685"/>
            </a:xfrm>
            <a:prstGeom prst="rect">
              <a:avLst/>
            </a:prstGeom>
            <a:solidFill>
              <a:srgbClr val="05AEDB"/>
            </a:solidFill>
          </p:spPr>
          <p:txBody>
            <a:bodyPr wrap="none" lIns="0" tIns="0" rIns="0" bIns="36000" rtlCol="0">
              <a:spAutoFit/>
            </a:bodyPr>
            <a:lstStyle/>
            <a:p>
              <a:pPr algn="ctr"/>
              <a:r>
                <a:rPr lang="de-DE" sz="600" b="1">
                  <a:solidFill>
                    <a:schemeClr val="bg1"/>
                  </a:solidFill>
                </a:rPr>
                <a:t>Stadium 1</a:t>
              </a:r>
            </a:p>
          </p:txBody>
        </p:sp>
        <p:sp>
          <p:nvSpPr>
            <p:cNvPr id="22" name="Textfeld 21">
              <a:extLst>
                <a:ext uri="{FF2B5EF4-FFF2-40B4-BE49-F238E27FC236}">
                  <a16:creationId xmlns:a16="http://schemas.microsoft.com/office/drawing/2014/main" id="{7635F38A-CA53-7961-0666-940C39CDD795}"/>
                </a:ext>
              </a:extLst>
            </p:cNvPr>
            <p:cNvSpPr txBox="1"/>
            <p:nvPr/>
          </p:nvSpPr>
          <p:spPr>
            <a:xfrm>
              <a:off x="3494497" y="2746482"/>
              <a:ext cx="437619" cy="128685"/>
            </a:xfrm>
            <a:prstGeom prst="rect">
              <a:avLst/>
            </a:prstGeom>
            <a:solidFill>
              <a:srgbClr val="05AEDB"/>
            </a:solidFill>
          </p:spPr>
          <p:txBody>
            <a:bodyPr wrap="none" lIns="0" tIns="0" rIns="0" bIns="36000" rtlCol="0">
              <a:spAutoFit/>
            </a:bodyPr>
            <a:lstStyle/>
            <a:p>
              <a:pPr algn="ctr"/>
              <a:r>
                <a:rPr lang="de-DE" sz="600" b="1">
                  <a:solidFill>
                    <a:schemeClr val="bg1"/>
                  </a:solidFill>
                </a:rPr>
                <a:t>Stadium 2</a:t>
              </a:r>
            </a:p>
          </p:txBody>
        </p:sp>
        <p:sp>
          <p:nvSpPr>
            <p:cNvPr id="23" name="Textfeld 22">
              <a:extLst>
                <a:ext uri="{FF2B5EF4-FFF2-40B4-BE49-F238E27FC236}">
                  <a16:creationId xmlns:a16="http://schemas.microsoft.com/office/drawing/2014/main" id="{BE38BA67-9B05-3F72-BD9D-AA9B5C8CCD53}"/>
                </a:ext>
              </a:extLst>
            </p:cNvPr>
            <p:cNvSpPr txBox="1"/>
            <p:nvPr/>
          </p:nvSpPr>
          <p:spPr>
            <a:xfrm>
              <a:off x="4593895" y="2749762"/>
              <a:ext cx="437619" cy="128685"/>
            </a:xfrm>
            <a:prstGeom prst="rect">
              <a:avLst/>
            </a:prstGeom>
            <a:solidFill>
              <a:srgbClr val="05AEDB"/>
            </a:solidFill>
          </p:spPr>
          <p:txBody>
            <a:bodyPr wrap="none" lIns="0" tIns="0" rIns="0" bIns="36000" rtlCol="0">
              <a:spAutoFit/>
            </a:bodyPr>
            <a:lstStyle/>
            <a:p>
              <a:pPr algn="ctr"/>
              <a:r>
                <a:rPr lang="de-DE" sz="600" b="1">
                  <a:solidFill>
                    <a:schemeClr val="bg1"/>
                  </a:solidFill>
                </a:rPr>
                <a:t>Stadium 3</a:t>
              </a:r>
            </a:p>
          </p:txBody>
        </p:sp>
        <p:sp>
          <p:nvSpPr>
            <p:cNvPr id="24" name="Textfeld 23">
              <a:extLst>
                <a:ext uri="{FF2B5EF4-FFF2-40B4-BE49-F238E27FC236}">
                  <a16:creationId xmlns:a16="http://schemas.microsoft.com/office/drawing/2014/main" id="{CBADD189-13CF-01E3-D479-932D57F5E24A}"/>
                </a:ext>
              </a:extLst>
            </p:cNvPr>
            <p:cNvSpPr txBox="1"/>
            <p:nvPr/>
          </p:nvSpPr>
          <p:spPr>
            <a:xfrm>
              <a:off x="5587794" y="2746482"/>
              <a:ext cx="437619" cy="128685"/>
            </a:xfrm>
            <a:prstGeom prst="rect">
              <a:avLst/>
            </a:prstGeom>
            <a:solidFill>
              <a:srgbClr val="05AEDB"/>
            </a:solidFill>
          </p:spPr>
          <p:txBody>
            <a:bodyPr wrap="none" lIns="0" tIns="0" rIns="0" bIns="36000" rtlCol="0">
              <a:spAutoFit/>
            </a:bodyPr>
            <a:lstStyle/>
            <a:p>
              <a:pPr algn="ctr"/>
              <a:r>
                <a:rPr lang="de-DE" sz="600" b="1">
                  <a:solidFill>
                    <a:schemeClr val="bg1"/>
                  </a:solidFill>
                </a:rPr>
                <a:t>Stadium 4</a:t>
              </a:r>
            </a:p>
          </p:txBody>
        </p:sp>
        <p:sp>
          <p:nvSpPr>
            <p:cNvPr id="25" name="Textfeld 24">
              <a:extLst>
                <a:ext uri="{FF2B5EF4-FFF2-40B4-BE49-F238E27FC236}">
                  <a16:creationId xmlns:a16="http://schemas.microsoft.com/office/drawing/2014/main" id="{98C096DE-8BE3-8962-CD4B-A71998A729EA}"/>
                </a:ext>
              </a:extLst>
            </p:cNvPr>
            <p:cNvSpPr txBox="1"/>
            <p:nvPr/>
          </p:nvSpPr>
          <p:spPr>
            <a:xfrm>
              <a:off x="789385" y="3019328"/>
              <a:ext cx="807913" cy="92333"/>
            </a:xfrm>
            <a:prstGeom prst="rect">
              <a:avLst/>
            </a:prstGeom>
            <a:solidFill>
              <a:schemeClr val="bg1"/>
            </a:solidFill>
          </p:spPr>
          <p:txBody>
            <a:bodyPr wrap="none" lIns="0" tIns="0" rIns="0" bIns="0" rtlCol="0">
              <a:spAutoFit/>
            </a:bodyPr>
            <a:lstStyle/>
            <a:p>
              <a:r>
                <a:rPr lang="de-DE" sz="600" b="1">
                  <a:solidFill>
                    <a:srgbClr val="656565"/>
                  </a:solidFill>
                </a:rPr>
                <a:t>Genetisches Risiko</a:t>
              </a:r>
            </a:p>
          </p:txBody>
        </p:sp>
        <p:sp>
          <p:nvSpPr>
            <p:cNvPr id="26" name="Textfeld 25">
              <a:extLst>
                <a:ext uri="{FF2B5EF4-FFF2-40B4-BE49-F238E27FC236}">
                  <a16:creationId xmlns:a16="http://schemas.microsoft.com/office/drawing/2014/main" id="{E1DFB9C6-BE23-D1E3-C984-45D2AB1D1856}"/>
                </a:ext>
              </a:extLst>
            </p:cNvPr>
            <p:cNvSpPr txBox="1"/>
            <p:nvPr/>
          </p:nvSpPr>
          <p:spPr>
            <a:xfrm>
              <a:off x="793841" y="3122332"/>
              <a:ext cx="1461530" cy="276999"/>
            </a:xfrm>
            <a:prstGeom prst="rect">
              <a:avLst/>
            </a:prstGeom>
            <a:solidFill>
              <a:schemeClr val="bg1"/>
            </a:solidFill>
          </p:spPr>
          <p:txBody>
            <a:bodyPr wrap="square" lIns="0" tIns="0" rIns="0" bIns="0" rtlCol="0">
              <a:spAutoFit/>
            </a:bodyPr>
            <a:lstStyle/>
            <a:p>
              <a:r>
                <a:rPr lang="de-DE" sz="600">
                  <a:solidFill>
                    <a:srgbClr val="656565"/>
                  </a:solidFill>
                </a:rPr>
                <a:t>Personen mit einem FDR mit T1D haben ein 15x höheres Risiko für die Entwicklung von T1D</a:t>
              </a:r>
            </a:p>
          </p:txBody>
        </p:sp>
        <p:sp>
          <p:nvSpPr>
            <p:cNvPr id="27" name="Textfeld 26">
              <a:extLst>
                <a:ext uri="{FF2B5EF4-FFF2-40B4-BE49-F238E27FC236}">
                  <a16:creationId xmlns:a16="http://schemas.microsoft.com/office/drawing/2014/main" id="{D36CEF60-968D-6D99-B0EE-75CC16CAEB76}"/>
                </a:ext>
              </a:extLst>
            </p:cNvPr>
            <p:cNvSpPr txBox="1"/>
            <p:nvPr/>
          </p:nvSpPr>
          <p:spPr>
            <a:xfrm>
              <a:off x="795639" y="3410002"/>
              <a:ext cx="1461530" cy="369332"/>
            </a:xfrm>
            <a:prstGeom prst="rect">
              <a:avLst/>
            </a:prstGeom>
            <a:solidFill>
              <a:schemeClr val="bg1"/>
            </a:solidFill>
          </p:spPr>
          <p:txBody>
            <a:bodyPr wrap="square" lIns="0" tIns="0" rIns="0" bIns="0" rtlCol="0">
              <a:spAutoFit/>
            </a:bodyPr>
            <a:lstStyle/>
            <a:p>
              <a:pPr marL="88900" indent="-88900">
                <a:buFont typeface="Arial" panose="020B0604020202020204" pitchFamily="34" charset="0"/>
                <a:buChar char="•"/>
              </a:pPr>
              <a:r>
                <a:rPr lang="de-DE" sz="600">
                  <a:solidFill>
                    <a:srgbClr val="656565"/>
                  </a:solidFill>
                </a:rPr>
                <a:t>Immunantwort (Entwicklung eines singulären </a:t>
              </a:r>
              <a:r>
                <a:rPr lang="de-DE" sz="600" err="1">
                  <a:solidFill>
                    <a:srgbClr val="656565"/>
                  </a:solidFill>
                </a:rPr>
                <a:t>IAk</a:t>
              </a:r>
              <a:r>
                <a:rPr lang="de-DE" sz="600">
                  <a:solidFill>
                    <a:srgbClr val="656565"/>
                  </a:solidFill>
                </a:rPr>
                <a:t>)</a:t>
              </a:r>
            </a:p>
            <a:p>
              <a:pPr marL="88900" indent="-88900">
                <a:buFont typeface="Arial" panose="020B0604020202020204" pitchFamily="34" charset="0"/>
                <a:buChar char="•"/>
              </a:pPr>
              <a:r>
                <a:rPr lang="de-DE" sz="600">
                  <a:solidFill>
                    <a:srgbClr val="656565"/>
                  </a:solidFill>
                </a:rPr>
                <a:t>Immunaktivierung (Angriff auf Betazellen)</a:t>
              </a:r>
            </a:p>
          </p:txBody>
        </p:sp>
        <p:sp>
          <p:nvSpPr>
            <p:cNvPr id="28" name="Textfeld 27">
              <a:extLst>
                <a:ext uri="{FF2B5EF4-FFF2-40B4-BE49-F238E27FC236}">
                  <a16:creationId xmlns:a16="http://schemas.microsoft.com/office/drawing/2014/main" id="{CE3673FE-2176-7283-AD98-07BE769DF953}"/>
                </a:ext>
              </a:extLst>
            </p:cNvPr>
            <p:cNvSpPr txBox="1"/>
            <p:nvPr/>
          </p:nvSpPr>
          <p:spPr>
            <a:xfrm>
              <a:off x="2461101" y="3017168"/>
              <a:ext cx="1000134" cy="184666"/>
            </a:xfrm>
            <a:prstGeom prst="rect">
              <a:avLst/>
            </a:prstGeom>
            <a:solidFill>
              <a:schemeClr val="bg1"/>
            </a:solidFill>
          </p:spPr>
          <p:txBody>
            <a:bodyPr wrap="square" lIns="0" tIns="0" rIns="0" bIns="0" rtlCol="0">
              <a:spAutoFit/>
            </a:bodyPr>
            <a:lstStyle/>
            <a:p>
              <a:r>
                <a:rPr lang="de-DE" sz="600" b="1">
                  <a:solidFill>
                    <a:srgbClr val="656565"/>
                  </a:solidFill>
                </a:rPr>
                <a:t>2+ Inselautoanti-körper bestätigt</a:t>
              </a:r>
            </a:p>
          </p:txBody>
        </p:sp>
        <p:sp>
          <p:nvSpPr>
            <p:cNvPr id="29" name="Textfeld 28">
              <a:extLst>
                <a:ext uri="{FF2B5EF4-FFF2-40B4-BE49-F238E27FC236}">
                  <a16:creationId xmlns:a16="http://schemas.microsoft.com/office/drawing/2014/main" id="{4044F3AB-476C-1EA3-2AE4-62C4C738B99A}"/>
                </a:ext>
              </a:extLst>
            </p:cNvPr>
            <p:cNvSpPr txBox="1"/>
            <p:nvPr/>
          </p:nvSpPr>
          <p:spPr>
            <a:xfrm>
              <a:off x="2461100" y="3226179"/>
              <a:ext cx="989113" cy="184666"/>
            </a:xfrm>
            <a:prstGeom prst="rect">
              <a:avLst/>
            </a:prstGeom>
            <a:solidFill>
              <a:schemeClr val="bg1"/>
            </a:solidFill>
          </p:spPr>
          <p:txBody>
            <a:bodyPr wrap="square" lIns="0" tIns="0" rIns="0" bIns="0" rtlCol="0">
              <a:spAutoFit/>
            </a:bodyPr>
            <a:lstStyle/>
            <a:p>
              <a:pPr marL="88900" indent="-88900">
                <a:buFont typeface="Arial" panose="020B0604020202020204" pitchFamily="34" charset="0"/>
                <a:buChar char="•"/>
              </a:pPr>
              <a:r>
                <a:rPr lang="de-DE" sz="600">
                  <a:solidFill>
                    <a:srgbClr val="656565"/>
                  </a:solidFill>
                </a:rPr>
                <a:t>Normale Blutglukose</a:t>
              </a:r>
            </a:p>
            <a:p>
              <a:pPr marL="88900" indent="-88900">
                <a:buFont typeface="Arial" panose="020B0604020202020204" pitchFamily="34" charset="0"/>
                <a:buChar char="•"/>
              </a:pPr>
              <a:r>
                <a:rPr lang="de-DE" sz="600">
                  <a:solidFill>
                    <a:srgbClr val="656565"/>
                  </a:solidFill>
                </a:rPr>
                <a:t>Präsymptomatisch</a:t>
              </a:r>
            </a:p>
          </p:txBody>
        </p:sp>
        <p:sp>
          <p:nvSpPr>
            <p:cNvPr id="30" name="Textfeld 29">
              <a:extLst>
                <a:ext uri="{FF2B5EF4-FFF2-40B4-BE49-F238E27FC236}">
                  <a16:creationId xmlns:a16="http://schemas.microsoft.com/office/drawing/2014/main" id="{705C27F2-9844-A176-64E2-0FF8560E6A4A}"/>
                </a:ext>
              </a:extLst>
            </p:cNvPr>
            <p:cNvSpPr txBox="1"/>
            <p:nvPr/>
          </p:nvSpPr>
          <p:spPr>
            <a:xfrm>
              <a:off x="2461100" y="3676455"/>
              <a:ext cx="1033398" cy="276999"/>
            </a:xfrm>
            <a:prstGeom prst="rect">
              <a:avLst/>
            </a:prstGeom>
            <a:solidFill>
              <a:schemeClr val="bg1"/>
            </a:solidFill>
          </p:spPr>
          <p:txBody>
            <a:bodyPr wrap="square" lIns="0" tIns="0" rIns="0" bIns="0" rtlCol="0">
              <a:spAutoFit/>
            </a:bodyPr>
            <a:lstStyle/>
            <a:p>
              <a:r>
                <a:rPr lang="de-DE" sz="600" b="1">
                  <a:solidFill>
                    <a:srgbClr val="656565"/>
                  </a:solidFill>
                </a:rPr>
                <a:t>Nahezu 100 % Lebens-</a:t>
              </a:r>
              <a:r>
                <a:rPr lang="de-DE" sz="600" b="1" err="1">
                  <a:solidFill>
                    <a:srgbClr val="656565"/>
                  </a:solidFill>
                </a:rPr>
                <a:t>zeitrisiko</a:t>
              </a:r>
              <a:r>
                <a:rPr lang="de-DE" sz="600" b="1">
                  <a:solidFill>
                    <a:srgbClr val="656565"/>
                  </a:solidFill>
                </a:rPr>
                <a:t> für die Pro-</a:t>
              </a:r>
              <a:r>
                <a:rPr lang="de-DE" sz="600" b="1" err="1">
                  <a:solidFill>
                    <a:srgbClr val="656565"/>
                  </a:solidFill>
                </a:rPr>
                <a:t>gression</a:t>
              </a:r>
              <a:r>
                <a:rPr lang="de-DE" sz="600" b="1">
                  <a:solidFill>
                    <a:srgbClr val="656565"/>
                  </a:solidFill>
                </a:rPr>
                <a:t> zu Stadium 3</a:t>
              </a:r>
            </a:p>
          </p:txBody>
        </p:sp>
        <p:sp>
          <p:nvSpPr>
            <p:cNvPr id="31" name="Textfeld 30">
              <a:extLst>
                <a:ext uri="{FF2B5EF4-FFF2-40B4-BE49-F238E27FC236}">
                  <a16:creationId xmlns:a16="http://schemas.microsoft.com/office/drawing/2014/main" id="{1132DD85-925D-F0DB-EA8C-657721CA5C2E}"/>
                </a:ext>
              </a:extLst>
            </p:cNvPr>
            <p:cNvSpPr txBox="1"/>
            <p:nvPr/>
          </p:nvSpPr>
          <p:spPr>
            <a:xfrm>
              <a:off x="2461100" y="3475833"/>
              <a:ext cx="896688" cy="107722"/>
            </a:xfrm>
            <a:prstGeom prst="rect">
              <a:avLst/>
            </a:prstGeom>
            <a:solidFill>
              <a:schemeClr val="bg1"/>
            </a:solidFill>
          </p:spPr>
          <p:txBody>
            <a:bodyPr wrap="square" lIns="0" tIns="0" rIns="0" bIns="0" rtlCol="0">
              <a:spAutoFit/>
            </a:bodyPr>
            <a:lstStyle/>
            <a:p>
              <a:r>
                <a:rPr lang="de-DE" sz="700" b="1">
                  <a:solidFill>
                    <a:srgbClr val="05AEDB"/>
                  </a:solidFill>
                </a:rPr>
                <a:t>Beginn des T1D</a:t>
              </a:r>
            </a:p>
          </p:txBody>
        </p:sp>
        <p:sp>
          <p:nvSpPr>
            <p:cNvPr id="32" name="Textfeld 31">
              <a:extLst>
                <a:ext uri="{FF2B5EF4-FFF2-40B4-BE49-F238E27FC236}">
                  <a16:creationId xmlns:a16="http://schemas.microsoft.com/office/drawing/2014/main" id="{5559F4B5-29BD-D271-1B19-2DD389F01DB0}"/>
                </a:ext>
              </a:extLst>
            </p:cNvPr>
            <p:cNvSpPr txBox="1"/>
            <p:nvPr/>
          </p:nvSpPr>
          <p:spPr>
            <a:xfrm>
              <a:off x="3525350" y="3017168"/>
              <a:ext cx="1046650" cy="184666"/>
            </a:xfrm>
            <a:prstGeom prst="rect">
              <a:avLst/>
            </a:prstGeom>
            <a:solidFill>
              <a:schemeClr val="bg1"/>
            </a:solidFill>
          </p:spPr>
          <p:txBody>
            <a:bodyPr wrap="square" lIns="0" tIns="0" rIns="0" bIns="0" rtlCol="0">
              <a:spAutoFit/>
            </a:bodyPr>
            <a:lstStyle/>
            <a:p>
              <a:r>
                <a:rPr lang="de-DE" sz="600" b="1">
                  <a:solidFill>
                    <a:srgbClr val="656565"/>
                  </a:solidFill>
                </a:rPr>
                <a:t>2+ </a:t>
              </a:r>
              <a:r>
                <a:rPr lang="de-DE" sz="600" b="1" err="1">
                  <a:solidFill>
                    <a:srgbClr val="656565"/>
                  </a:solidFill>
                </a:rPr>
                <a:t>IAk</a:t>
              </a:r>
              <a:r>
                <a:rPr lang="de-DE" sz="600" b="1">
                  <a:solidFill>
                    <a:srgbClr val="656565"/>
                  </a:solidFill>
                </a:rPr>
                <a:t> plus </a:t>
              </a:r>
              <a:r>
                <a:rPr lang="de-DE" sz="600" b="1" err="1">
                  <a:solidFill>
                    <a:srgbClr val="656565"/>
                  </a:solidFill>
                </a:rPr>
                <a:t>Dysglykämie</a:t>
              </a:r>
              <a:endParaRPr lang="de-DE" sz="600" b="1">
                <a:solidFill>
                  <a:srgbClr val="656565"/>
                </a:solidFill>
              </a:endParaRPr>
            </a:p>
          </p:txBody>
        </p:sp>
        <p:sp>
          <p:nvSpPr>
            <p:cNvPr id="33" name="Textfeld 32">
              <a:extLst>
                <a:ext uri="{FF2B5EF4-FFF2-40B4-BE49-F238E27FC236}">
                  <a16:creationId xmlns:a16="http://schemas.microsoft.com/office/drawing/2014/main" id="{128EE327-59FD-EE90-446F-550C39B5AC50}"/>
                </a:ext>
              </a:extLst>
            </p:cNvPr>
            <p:cNvSpPr txBox="1"/>
            <p:nvPr/>
          </p:nvSpPr>
          <p:spPr>
            <a:xfrm>
              <a:off x="3525350" y="3228938"/>
              <a:ext cx="1110232" cy="369332"/>
            </a:xfrm>
            <a:prstGeom prst="rect">
              <a:avLst/>
            </a:prstGeom>
            <a:solidFill>
              <a:schemeClr val="bg1"/>
            </a:solidFill>
          </p:spPr>
          <p:txBody>
            <a:bodyPr wrap="square" lIns="0" tIns="0" rIns="0" bIns="0" rtlCol="0">
              <a:spAutoFit/>
            </a:bodyPr>
            <a:lstStyle/>
            <a:p>
              <a:pPr marL="88900" indent="-88900">
                <a:buFont typeface="Arial" panose="020B0604020202020204" pitchFamily="34" charset="0"/>
                <a:buChar char="•"/>
              </a:pPr>
              <a:r>
                <a:rPr lang="de-DE" sz="600">
                  <a:solidFill>
                    <a:srgbClr val="656565"/>
                  </a:solidFill>
                </a:rPr>
                <a:t>Abnorme Glukosetoleranz</a:t>
              </a:r>
            </a:p>
            <a:p>
              <a:pPr marL="88900" indent="-88900">
                <a:buFont typeface="Arial" panose="020B0604020202020204" pitchFamily="34" charset="0"/>
                <a:buChar char="•"/>
              </a:pPr>
              <a:r>
                <a:rPr lang="de-DE" sz="600">
                  <a:solidFill>
                    <a:srgbClr val="656565"/>
                  </a:solidFill>
                </a:rPr>
                <a:t>Üblicherweise präsymptomatisch</a:t>
              </a:r>
            </a:p>
            <a:p>
              <a:pPr marL="88900" indent="-88900">
                <a:buFont typeface="Arial" panose="020B0604020202020204" pitchFamily="34" charset="0"/>
                <a:buChar char="•"/>
              </a:pPr>
              <a:r>
                <a:rPr lang="de-DE" sz="600">
                  <a:solidFill>
                    <a:srgbClr val="656565"/>
                  </a:solidFill>
                </a:rPr>
                <a:t>Raschere T1D-Progression</a:t>
              </a:r>
            </a:p>
          </p:txBody>
        </p:sp>
        <p:sp>
          <p:nvSpPr>
            <p:cNvPr id="34" name="Textfeld 33">
              <a:extLst>
                <a:ext uri="{FF2B5EF4-FFF2-40B4-BE49-F238E27FC236}">
                  <a16:creationId xmlns:a16="http://schemas.microsoft.com/office/drawing/2014/main" id="{8A823F22-B44C-4A88-5889-780D89138FF7}"/>
                </a:ext>
              </a:extLst>
            </p:cNvPr>
            <p:cNvSpPr txBox="1"/>
            <p:nvPr/>
          </p:nvSpPr>
          <p:spPr>
            <a:xfrm>
              <a:off x="3545844" y="4257675"/>
              <a:ext cx="1110232" cy="461665"/>
            </a:xfrm>
            <a:prstGeom prst="rect">
              <a:avLst/>
            </a:prstGeom>
            <a:solidFill>
              <a:schemeClr val="bg1"/>
            </a:solidFill>
          </p:spPr>
          <p:txBody>
            <a:bodyPr wrap="square" lIns="0" tIns="0" rIns="0" bIns="0" rtlCol="0">
              <a:spAutoFit/>
            </a:bodyPr>
            <a:lstStyle/>
            <a:p>
              <a:pPr marL="88900" indent="-88900">
                <a:buFont typeface="Arial" panose="020B0604020202020204" pitchFamily="34" charset="0"/>
                <a:buChar char="•"/>
              </a:pPr>
              <a:r>
                <a:rPr lang="de-DE" sz="600">
                  <a:solidFill>
                    <a:srgbClr val="656565"/>
                  </a:solidFill>
                </a:rPr>
                <a:t>Tools vorhanden, um T1D-Progressionsrate vorherzusagen</a:t>
              </a:r>
            </a:p>
            <a:p>
              <a:pPr marL="88900" indent="-88900">
                <a:buFont typeface="Arial" panose="020B0604020202020204" pitchFamily="34" charset="0"/>
                <a:buChar char="•"/>
              </a:pPr>
              <a:r>
                <a:rPr lang="de-DE" sz="600">
                  <a:solidFill>
                    <a:srgbClr val="656565"/>
                  </a:solidFill>
                </a:rPr>
                <a:t>Progression schneller bei jüngeren Menschen</a:t>
              </a:r>
            </a:p>
          </p:txBody>
        </p:sp>
        <p:sp>
          <p:nvSpPr>
            <p:cNvPr id="35" name="Textfeld 34">
              <a:extLst>
                <a:ext uri="{FF2B5EF4-FFF2-40B4-BE49-F238E27FC236}">
                  <a16:creationId xmlns:a16="http://schemas.microsoft.com/office/drawing/2014/main" id="{F3C97C1C-72E0-1936-ADEC-959E58716245}"/>
                </a:ext>
              </a:extLst>
            </p:cNvPr>
            <p:cNvSpPr txBox="1"/>
            <p:nvPr/>
          </p:nvSpPr>
          <p:spPr>
            <a:xfrm>
              <a:off x="3545844" y="3676455"/>
              <a:ext cx="1080064" cy="553998"/>
            </a:xfrm>
            <a:prstGeom prst="rect">
              <a:avLst/>
            </a:prstGeom>
            <a:solidFill>
              <a:schemeClr val="bg1"/>
            </a:solidFill>
          </p:spPr>
          <p:txBody>
            <a:bodyPr wrap="square" lIns="0" tIns="0" rIns="0" bIns="0" rtlCol="0">
              <a:spAutoFit/>
            </a:bodyPr>
            <a:lstStyle/>
            <a:p>
              <a:r>
                <a:rPr lang="de-DE" sz="600" b="1">
                  <a:solidFill>
                    <a:srgbClr val="656565"/>
                  </a:solidFill>
                </a:rPr>
                <a:t>Stadium 2a</a:t>
              </a:r>
              <a:r>
                <a:rPr lang="de-DE" sz="600">
                  <a:solidFill>
                    <a:srgbClr val="656565"/>
                  </a:solidFill>
                </a:rPr>
                <a:t>: Zeigt sich als frühe, milde </a:t>
              </a:r>
              <a:r>
                <a:rPr lang="de-DE" sz="600" err="1">
                  <a:solidFill>
                    <a:srgbClr val="656565"/>
                  </a:solidFill>
                </a:rPr>
                <a:t>Dysglykämie</a:t>
              </a:r>
              <a:endParaRPr lang="de-DE" sz="600">
                <a:solidFill>
                  <a:srgbClr val="656565"/>
                </a:solidFill>
              </a:endParaRPr>
            </a:p>
            <a:p>
              <a:r>
                <a:rPr lang="de-DE" sz="600" b="1">
                  <a:solidFill>
                    <a:srgbClr val="656565"/>
                  </a:solidFill>
                </a:rPr>
                <a:t>Stadium 2b</a:t>
              </a:r>
              <a:r>
                <a:rPr lang="de-DE" sz="600">
                  <a:solidFill>
                    <a:srgbClr val="656565"/>
                  </a:solidFill>
                </a:rPr>
                <a:t>: Zeigt sich als späte, robuste </a:t>
              </a:r>
              <a:r>
                <a:rPr lang="de-DE" sz="600" err="1">
                  <a:solidFill>
                    <a:srgbClr val="656565"/>
                  </a:solidFill>
                </a:rPr>
                <a:t>Dysglykä-mie</a:t>
              </a:r>
              <a:r>
                <a:rPr lang="de-DE" sz="600">
                  <a:solidFill>
                    <a:srgbClr val="656565"/>
                  </a:solidFill>
                </a:rPr>
                <a:t>, ohne die Grenze zu Stadium 3 zu überschreiten</a:t>
              </a:r>
            </a:p>
          </p:txBody>
        </p:sp>
        <p:sp>
          <p:nvSpPr>
            <p:cNvPr id="36" name="Textfeld 35">
              <a:extLst>
                <a:ext uri="{FF2B5EF4-FFF2-40B4-BE49-F238E27FC236}">
                  <a16:creationId xmlns:a16="http://schemas.microsoft.com/office/drawing/2014/main" id="{B98F550C-5C1B-7904-D2ED-A75C8F0FC267}"/>
                </a:ext>
              </a:extLst>
            </p:cNvPr>
            <p:cNvSpPr txBox="1"/>
            <p:nvPr/>
          </p:nvSpPr>
          <p:spPr>
            <a:xfrm>
              <a:off x="4625908" y="3019325"/>
              <a:ext cx="1046650" cy="128685"/>
            </a:xfrm>
            <a:prstGeom prst="rect">
              <a:avLst/>
            </a:prstGeom>
            <a:solidFill>
              <a:schemeClr val="bg1"/>
            </a:solidFill>
          </p:spPr>
          <p:txBody>
            <a:bodyPr wrap="square" lIns="0" tIns="0" rIns="0" bIns="36000" rtlCol="0">
              <a:spAutoFit/>
            </a:bodyPr>
            <a:lstStyle/>
            <a:p>
              <a:r>
                <a:rPr lang="de-DE" sz="600" b="1">
                  <a:solidFill>
                    <a:srgbClr val="656565"/>
                  </a:solidFill>
                </a:rPr>
                <a:t>Klinische Diagnose</a:t>
              </a:r>
            </a:p>
          </p:txBody>
        </p:sp>
        <p:sp>
          <p:nvSpPr>
            <p:cNvPr id="37" name="Textfeld 36">
              <a:extLst>
                <a:ext uri="{FF2B5EF4-FFF2-40B4-BE49-F238E27FC236}">
                  <a16:creationId xmlns:a16="http://schemas.microsoft.com/office/drawing/2014/main" id="{51313AB0-A53A-FBF3-566A-9D58711A7967}"/>
                </a:ext>
              </a:extLst>
            </p:cNvPr>
            <p:cNvSpPr txBox="1"/>
            <p:nvPr/>
          </p:nvSpPr>
          <p:spPr>
            <a:xfrm>
              <a:off x="4656076" y="3133846"/>
              <a:ext cx="1016482" cy="461665"/>
            </a:xfrm>
            <a:prstGeom prst="rect">
              <a:avLst/>
            </a:prstGeom>
            <a:solidFill>
              <a:schemeClr val="bg1"/>
            </a:solidFill>
          </p:spPr>
          <p:txBody>
            <a:bodyPr wrap="square" lIns="0" tIns="0" rIns="0" bIns="0" rtlCol="0">
              <a:spAutoFit/>
            </a:bodyPr>
            <a:lstStyle/>
            <a:p>
              <a:pPr marL="88900" indent="-88900">
                <a:buFont typeface="Arial" panose="020B0604020202020204" pitchFamily="34" charset="0"/>
                <a:buChar char="•"/>
              </a:pPr>
              <a:r>
                <a:rPr lang="de-DE" sz="600">
                  <a:solidFill>
                    <a:srgbClr val="656565"/>
                  </a:solidFill>
                </a:rPr>
                <a:t>Blutglukose erreicht ADA-Diagnosegrenzwerte</a:t>
              </a:r>
            </a:p>
            <a:p>
              <a:pPr marL="88900" indent="-88900">
                <a:buFont typeface="Arial" panose="020B0604020202020204" pitchFamily="34" charset="0"/>
                <a:buChar char="•"/>
              </a:pPr>
              <a:r>
                <a:rPr lang="de-DE" sz="600">
                  <a:solidFill>
                    <a:srgbClr val="656565"/>
                  </a:solidFill>
                </a:rPr>
                <a:t>≥ 1 Inselautoanti-körper</a:t>
              </a:r>
              <a:r>
                <a:rPr lang="de-DE" sz="600" baseline="30000">
                  <a:solidFill>
                    <a:srgbClr val="656565"/>
                  </a:solidFill>
                </a:rPr>
                <a:t>2,§</a:t>
              </a:r>
            </a:p>
          </p:txBody>
        </p:sp>
        <p:sp>
          <p:nvSpPr>
            <p:cNvPr id="38" name="Textfeld 37">
              <a:extLst>
                <a:ext uri="{FF2B5EF4-FFF2-40B4-BE49-F238E27FC236}">
                  <a16:creationId xmlns:a16="http://schemas.microsoft.com/office/drawing/2014/main" id="{621289BF-2DFC-71C8-AC61-5E2497164D76}"/>
                </a:ext>
              </a:extLst>
            </p:cNvPr>
            <p:cNvSpPr txBox="1"/>
            <p:nvPr/>
          </p:nvSpPr>
          <p:spPr>
            <a:xfrm>
              <a:off x="4656076" y="3680988"/>
              <a:ext cx="1046650" cy="498016"/>
            </a:xfrm>
            <a:prstGeom prst="rect">
              <a:avLst/>
            </a:prstGeom>
            <a:solidFill>
              <a:schemeClr val="bg1"/>
            </a:solidFill>
          </p:spPr>
          <p:txBody>
            <a:bodyPr wrap="square" lIns="0" tIns="0" rIns="0" bIns="36000" rtlCol="0">
              <a:spAutoFit/>
            </a:bodyPr>
            <a:lstStyle/>
            <a:p>
              <a:r>
                <a:rPr lang="de-DE" sz="600" b="1">
                  <a:solidFill>
                    <a:srgbClr val="656565"/>
                  </a:solidFill>
                </a:rPr>
                <a:t>Stadium 3a</a:t>
              </a:r>
              <a:r>
                <a:rPr lang="de-DE" sz="600">
                  <a:solidFill>
                    <a:srgbClr val="656565"/>
                  </a:solidFill>
                </a:rPr>
                <a:t>: </a:t>
              </a:r>
              <a:r>
                <a:rPr lang="de-DE" sz="600" err="1">
                  <a:solidFill>
                    <a:srgbClr val="656565"/>
                  </a:solidFill>
                </a:rPr>
                <a:t>Asymptoma</a:t>
              </a:r>
              <a:r>
                <a:rPr lang="de-DE" sz="600">
                  <a:solidFill>
                    <a:srgbClr val="656565"/>
                  </a:solidFill>
                </a:rPr>
                <a:t>-tisch, möglicherweise nicht sofort Insulin erforderlich </a:t>
              </a:r>
            </a:p>
            <a:p>
              <a:r>
                <a:rPr lang="de-DE" sz="600" b="1">
                  <a:solidFill>
                    <a:srgbClr val="656565"/>
                  </a:solidFill>
                </a:rPr>
                <a:t>Stadium 3b</a:t>
              </a:r>
              <a:r>
                <a:rPr lang="de-DE" sz="600">
                  <a:solidFill>
                    <a:srgbClr val="656565"/>
                  </a:solidFill>
                </a:rPr>
                <a:t>: </a:t>
              </a:r>
              <a:r>
                <a:rPr lang="de-DE" sz="600" err="1">
                  <a:solidFill>
                    <a:srgbClr val="656565"/>
                  </a:solidFill>
                </a:rPr>
                <a:t>Symptoma</a:t>
              </a:r>
              <a:r>
                <a:rPr lang="de-DE" sz="600">
                  <a:solidFill>
                    <a:srgbClr val="656565"/>
                  </a:solidFill>
                </a:rPr>
                <a:t>-tisch, erfordert Insulin</a:t>
              </a:r>
            </a:p>
          </p:txBody>
        </p:sp>
        <p:sp>
          <p:nvSpPr>
            <p:cNvPr id="39" name="Textfeld 38">
              <a:extLst>
                <a:ext uri="{FF2B5EF4-FFF2-40B4-BE49-F238E27FC236}">
                  <a16:creationId xmlns:a16="http://schemas.microsoft.com/office/drawing/2014/main" id="{1B62AC8D-455C-A738-6D99-5B4448CD56B1}"/>
                </a:ext>
              </a:extLst>
            </p:cNvPr>
            <p:cNvSpPr txBox="1"/>
            <p:nvPr/>
          </p:nvSpPr>
          <p:spPr>
            <a:xfrm>
              <a:off x="5707670" y="3017168"/>
              <a:ext cx="709524" cy="128685"/>
            </a:xfrm>
            <a:prstGeom prst="rect">
              <a:avLst/>
            </a:prstGeom>
            <a:solidFill>
              <a:schemeClr val="bg1"/>
            </a:solidFill>
          </p:spPr>
          <p:txBody>
            <a:bodyPr wrap="square" lIns="0" tIns="0" rIns="0" bIns="36000" rtlCol="0">
              <a:spAutoFit/>
            </a:bodyPr>
            <a:lstStyle/>
            <a:p>
              <a:r>
                <a:rPr lang="de-DE" sz="600" b="1">
                  <a:solidFill>
                    <a:srgbClr val="656565"/>
                  </a:solidFill>
                </a:rPr>
                <a:t>Langzeit-T1D</a:t>
              </a:r>
            </a:p>
          </p:txBody>
        </p:sp>
        <p:sp>
          <p:nvSpPr>
            <p:cNvPr id="40" name="Gleichschenkliges Dreieck 39">
              <a:extLst>
                <a:ext uri="{FF2B5EF4-FFF2-40B4-BE49-F238E27FC236}">
                  <a16:creationId xmlns:a16="http://schemas.microsoft.com/office/drawing/2014/main" id="{B4E0936C-A0BD-39A1-F37A-26366DD8452A}"/>
                </a:ext>
              </a:extLst>
            </p:cNvPr>
            <p:cNvSpPr/>
            <p:nvPr/>
          </p:nvSpPr>
          <p:spPr>
            <a:xfrm rot="2848667">
              <a:off x="1750289" y="1543464"/>
              <a:ext cx="253121" cy="128685"/>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2" name="Rechteck 41">
              <a:extLst>
                <a:ext uri="{FF2B5EF4-FFF2-40B4-BE49-F238E27FC236}">
                  <a16:creationId xmlns:a16="http://schemas.microsoft.com/office/drawing/2014/main" id="{9A67CE2C-C7C6-605E-AD26-A98C2C5AF70D}"/>
                </a:ext>
              </a:extLst>
            </p:cNvPr>
            <p:cNvSpPr/>
            <p:nvPr/>
          </p:nvSpPr>
          <p:spPr>
            <a:xfrm>
              <a:off x="508000" y="570507"/>
              <a:ext cx="6192253" cy="4215916"/>
            </a:xfrm>
            <a:prstGeom prst="rect">
              <a:avLst/>
            </a:prstGeom>
            <a:noFill/>
            <a:ln w="28575" cap="flat" cmpd="sng" algn="ctr">
              <a:solidFill>
                <a:srgbClr val="CA99F5">
                  <a:lumMod val="75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a:ln>
                  <a:noFill/>
                </a:ln>
                <a:solidFill>
                  <a:prstClr val="white"/>
                </a:solidFill>
                <a:effectLst/>
                <a:uLnTx/>
                <a:uFillTx/>
                <a:latin typeface="Verdana"/>
                <a:ea typeface="+mn-ea"/>
                <a:cs typeface="+mn-cs"/>
              </a:endParaRPr>
            </a:p>
          </p:txBody>
        </p:sp>
      </p:grpSp>
      <p:sp>
        <p:nvSpPr>
          <p:cNvPr id="44" name="Rectangle: Rounded Corners 23">
            <a:extLst>
              <a:ext uri="{FF2B5EF4-FFF2-40B4-BE49-F238E27FC236}">
                <a16:creationId xmlns:a16="http://schemas.microsoft.com/office/drawing/2014/main" id="{1BE16A67-1AEE-5FD8-257C-0037C94AE515}"/>
              </a:ext>
            </a:extLst>
          </p:cNvPr>
          <p:cNvSpPr/>
          <p:nvPr/>
        </p:nvSpPr>
        <p:spPr>
          <a:xfrm>
            <a:off x="6808228" y="555092"/>
            <a:ext cx="2090822" cy="4392479"/>
          </a:xfrm>
          <a:prstGeom prst="roundRect">
            <a:avLst>
              <a:gd name="adj" fmla="val 908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rIns="36000" rtlCol="0" anchor="ctr"/>
          <a:lstStyle/>
          <a:p>
            <a:pPr marL="88900" indent="-88900" defTabSz="685800">
              <a:spcBef>
                <a:spcPts val="300"/>
              </a:spcBef>
              <a:buClr>
                <a:schemeClr val="accent2"/>
              </a:buClr>
              <a:buSzPct val="120000"/>
              <a:buFont typeface="Arial" panose="020B0604020202020204" pitchFamily="34" charset="0"/>
              <a:buChar char="•"/>
              <a:defRPr/>
            </a:pPr>
            <a:r>
              <a:rPr lang="de-DE" sz="800">
                <a:solidFill>
                  <a:prstClr val="white"/>
                </a:solidFill>
                <a:latin typeface="Verdana"/>
                <a:sym typeface="Wingdings" panose="05000000000000000000" pitchFamily="2" charset="2"/>
              </a:rPr>
              <a:t>Ein kleiner Teil der Menschen mit erhöhtem T1D-Risiko schreitet zu Immunaktivierung und </a:t>
            </a:r>
            <a:r>
              <a:rPr lang="de-DE" sz="800" err="1">
                <a:solidFill>
                  <a:prstClr val="white"/>
                </a:solidFill>
                <a:latin typeface="Verdana"/>
                <a:sym typeface="Wingdings" panose="05000000000000000000" pitchFamily="2" charset="2"/>
              </a:rPr>
              <a:t>Entwick-lung</a:t>
            </a:r>
            <a:r>
              <a:rPr lang="de-DE" sz="800">
                <a:solidFill>
                  <a:prstClr val="white"/>
                </a:solidFill>
                <a:latin typeface="Verdana"/>
                <a:sym typeface="Wingdings" panose="05000000000000000000" pitchFamily="2" charset="2"/>
              </a:rPr>
              <a:t> von Inselautoimmunität fort</a:t>
            </a:r>
          </a:p>
          <a:p>
            <a:pPr marL="88900" indent="-88900" defTabSz="685800">
              <a:spcBef>
                <a:spcPts val="300"/>
              </a:spcBef>
              <a:buClr>
                <a:schemeClr val="accent2"/>
              </a:buClr>
              <a:buSzPct val="120000"/>
              <a:buFont typeface="Arial" panose="020B0604020202020204" pitchFamily="34" charset="0"/>
              <a:buChar char="•"/>
              <a:defRPr/>
            </a:pPr>
            <a:r>
              <a:rPr lang="de-DE" sz="800">
                <a:solidFill>
                  <a:prstClr val="white"/>
                </a:solidFill>
                <a:latin typeface="Verdana"/>
                <a:sym typeface="Wingdings" panose="05000000000000000000" pitchFamily="2" charset="2"/>
              </a:rPr>
              <a:t>Mit ≥ 2 </a:t>
            </a:r>
            <a:r>
              <a:rPr lang="de-DE" sz="800" err="1">
                <a:solidFill>
                  <a:prstClr val="white"/>
                </a:solidFill>
                <a:latin typeface="Verdana"/>
                <a:sym typeface="Wingdings" panose="05000000000000000000" pitchFamily="2" charset="2"/>
              </a:rPr>
              <a:t>IAk</a:t>
            </a:r>
            <a:r>
              <a:rPr lang="de-DE" sz="800">
                <a:solidFill>
                  <a:prstClr val="white"/>
                </a:solidFill>
                <a:latin typeface="Verdana"/>
                <a:sym typeface="Wingdings" panose="05000000000000000000" pitchFamily="2" charset="2"/>
              </a:rPr>
              <a:t> (Stadium 1) ist die Entwicklung von klinisch </a:t>
            </a:r>
            <a:r>
              <a:rPr lang="de-DE" sz="800" err="1">
                <a:solidFill>
                  <a:prstClr val="white"/>
                </a:solidFill>
                <a:latin typeface="Verdana"/>
                <a:sym typeface="Wingdings" panose="05000000000000000000" pitchFamily="2" charset="2"/>
              </a:rPr>
              <a:t>manifes-tem</a:t>
            </a:r>
            <a:r>
              <a:rPr lang="de-DE" sz="800">
                <a:solidFill>
                  <a:prstClr val="white"/>
                </a:solidFill>
                <a:latin typeface="Verdana"/>
                <a:sym typeface="Wingdings" panose="05000000000000000000" pitchFamily="2" charset="2"/>
              </a:rPr>
              <a:t> T1D nahezu sicher</a:t>
            </a:r>
          </a:p>
          <a:p>
            <a:pPr marL="88900" indent="-88900" defTabSz="685800">
              <a:spcBef>
                <a:spcPts val="300"/>
              </a:spcBef>
              <a:buClr>
                <a:schemeClr val="accent2"/>
              </a:buClr>
              <a:buSzPct val="120000"/>
              <a:buFont typeface="Arial" panose="020B0604020202020204" pitchFamily="34" charset="0"/>
              <a:buChar char="•"/>
              <a:defRPr/>
            </a:pPr>
            <a:r>
              <a:rPr lang="de-DE" sz="800">
                <a:solidFill>
                  <a:prstClr val="white"/>
                </a:solidFill>
                <a:latin typeface="Verdana"/>
                <a:sym typeface="Wingdings" panose="05000000000000000000" pitchFamily="2" charset="2"/>
              </a:rPr>
              <a:t>Üblicherweise folgt auf Stadium 1 die Entwicklung von </a:t>
            </a:r>
            <a:r>
              <a:rPr lang="de-DE" sz="800" err="1">
                <a:solidFill>
                  <a:prstClr val="white"/>
                </a:solidFill>
                <a:latin typeface="Verdana"/>
                <a:sym typeface="Wingdings" panose="05000000000000000000" pitchFamily="2" charset="2"/>
              </a:rPr>
              <a:t>Dysglykämie</a:t>
            </a:r>
            <a:r>
              <a:rPr lang="de-DE" sz="800">
                <a:solidFill>
                  <a:prstClr val="white"/>
                </a:solidFill>
                <a:latin typeface="Verdana"/>
                <a:sym typeface="Wingdings" panose="05000000000000000000" pitchFamily="2" charset="2"/>
              </a:rPr>
              <a:t> (Stadium 2), wobei dieses Stadium bei rascher Progression möglicherweise nicht erfasst wird</a:t>
            </a:r>
          </a:p>
          <a:p>
            <a:pPr marL="88900" indent="-88900" defTabSz="685800">
              <a:spcBef>
                <a:spcPts val="300"/>
              </a:spcBef>
              <a:buClr>
                <a:schemeClr val="accent2"/>
              </a:buClr>
              <a:buSzPct val="120000"/>
              <a:buFont typeface="Arial" panose="020B0604020202020204" pitchFamily="34" charset="0"/>
              <a:buChar char="•"/>
              <a:defRPr/>
            </a:pPr>
            <a:r>
              <a:rPr lang="de-DE" sz="800">
                <a:solidFill>
                  <a:prstClr val="white"/>
                </a:solidFill>
                <a:latin typeface="Verdana"/>
                <a:sym typeface="Wingdings" panose="05000000000000000000" pitchFamily="2" charset="2"/>
              </a:rPr>
              <a:t>Menschen mit Stadium 3 können asymptomatisch (3a) oder symptomatisch (3b) sein</a:t>
            </a:r>
          </a:p>
          <a:p>
            <a:pPr marL="88900" indent="-88900" defTabSz="685800">
              <a:spcBef>
                <a:spcPts val="300"/>
              </a:spcBef>
              <a:buClr>
                <a:schemeClr val="accent2"/>
              </a:buClr>
              <a:buSzPct val="120000"/>
              <a:buFont typeface="Arial" panose="020B0604020202020204" pitchFamily="34" charset="0"/>
              <a:buChar char="•"/>
              <a:defRPr/>
            </a:pPr>
            <a:r>
              <a:rPr lang="de-DE" sz="800">
                <a:solidFill>
                  <a:prstClr val="white"/>
                </a:solidFill>
                <a:sym typeface="Wingdings" panose="05000000000000000000" pitchFamily="2" charset="2"/>
              </a:rPr>
              <a:t>Bei Diskussionen über den Beginn einer Insulintherapie bei Men-</a:t>
            </a:r>
            <a:r>
              <a:rPr lang="de-DE" sz="800" err="1">
                <a:solidFill>
                  <a:prstClr val="white"/>
                </a:solidFill>
                <a:sym typeface="Wingdings" panose="05000000000000000000" pitchFamily="2" charset="2"/>
              </a:rPr>
              <a:t>schen</a:t>
            </a:r>
            <a:r>
              <a:rPr lang="de-DE" sz="800">
                <a:solidFill>
                  <a:prstClr val="white"/>
                </a:solidFill>
                <a:sym typeface="Wingdings" panose="05000000000000000000" pitchFamily="2" charset="2"/>
              </a:rPr>
              <a:t> mit T1D Stadium 3a </a:t>
            </a:r>
            <a:r>
              <a:rPr lang="de-DE" sz="800" err="1">
                <a:solidFill>
                  <a:prstClr val="white"/>
                </a:solidFill>
                <a:sym typeface="Wingdings" panose="05000000000000000000" pitchFamily="2" charset="2"/>
              </a:rPr>
              <a:t>müs-sen</a:t>
            </a:r>
            <a:r>
              <a:rPr lang="de-DE" sz="800">
                <a:solidFill>
                  <a:prstClr val="white"/>
                </a:solidFill>
                <a:sym typeface="Wingdings" panose="05000000000000000000" pitchFamily="2" charset="2"/>
              </a:rPr>
              <a:t> Risiken und Vorteile gegen-einander abgewogen werden</a:t>
            </a:r>
          </a:p>
          <a:p>
            <a:pPr marL="88900" indent="-88900" defTabSz="685800">
              <a:spcBef>
                <a:spcPts val="300"/>
              </a:spcBef>
              <a:buClr>
                <a:schemeClr val="accent2"/>
              </a:buClr>
              <a:buSzPct val="120000"/>
              <a:buFont typeface="Arial" panose="020B0604020202020204" pitchFamily="34" charset="0"/>
              <a:buChar char="•"/>
              <a:defRPr/>
            </a:pPr>
            <a:r>
              <a:rPr lang="de-DE" sz="800">
                <a:solidFill>
                  <a:prstClr val="white"/>
                </a:solidFill>
                <a:latin typeface="Verdana"/>
                <a:sym typeface="Wingdings" panose="05000000000000000000" pitchFamily="2" charset="2"/>
              </a:rPr>
              <a:t>Alle Menschen mit Stadium 1 oder mehr </a:t>
            </a:r>
            <a:r>
              <a:rPr lang="de-DE" sz="800" b="1">
                <a:solidFill>
                  <a:prstClr val="white"/>
                </a:solidFill>
                <a:latin typeface="Verdana"/>
                <a:sym typeface="Wingdings" panose="05000000000000000000" pitchFamily="2" charset="2"/>
              </a:rPr>
              <a:t>haben T1D </a:t>
            </a:r>
            <a:r>
              <a:rPr lang="de-DE" sz="800">
                <a:solidFill>
                  <a:prstClr val="white"/>
                </a:solidFill>
                <a:latin typeface="Verdana"/>
                <a:sym typeface="Wingdings" panose="05000000000000000000" pitchFamily="2" charset="2"/>
              </a:rPr>
              <a:t>und sollten nicht als „im Risiko für T1D“ bezeichnet werden</a:t>
            </a:r>
          </a:p>
          <a:p>
            <a:pPr marL="88900" indent="-88900" defTabSz="685800">
              <a:spcBef>
                <a:spcPts val="300"/>
              </a:spcBef>
              <a:buClr>
                <a:schemeClr val="accent2"/>
              </a:buClr>
              <a:buSzPct val="120000"/>
              <a:buFont typeface="Arial" panose="020B0604020202020204" pitchFamily="34" charset="0"/>
              <a:buChar char="•"/>
              <a:defRPr/>
            </a:pPr>
            <a:r>
              <a:rPr lang="de-DE" sz="800">
                <a:solidFill>
                  <a:prstClr val="white"/>
                </a:solidFill>
                <a:latin typeface="Verdana"/>
                <a:sym typeface="Wingdings" panose="05000000000000000000" pitchFamily="2" charset="2"/>
              </a:rPr>
              <a:t>Viele Menschen mit T1D </a:t>
            </a:r>
            <a:r>
              <a:rPr lang="de-DE" sz="800" err="1">
                <a:solidFill>
                  <a:prstClr val="white"/>
                </a:solidFill>
                <a:latin typeface="Verdana"/>
                <a:sym typeface="Wingdings" panose="05000000000000000000" pitchFamily="2" charset="2"/>
              </a:rPr>
              <a:t>fluktu-ieren</a:t>
            </a:r>
            <a:r>
              <a:rPr lang="de-DE" sz="800">
                <a:solidFill>
                  <a:prstClr val="white"/>
                </a:solidFill>
                <a:latin typeface="Verdana"/>
                <a:sym typeface="Wingdings" panose="05000000000000000000" pitchFamily="2" charset="2"/>
              </a:rPr>
              <a:t> zwischen den Stadien</a:t>
            </a:r>
          </a:p>
          <a:p>
            <a:pPr marL="88900" indent="-88900" defTabSz="685800">
              <a:spcBef>
                <a:spcPts val="300"/>
              </a:spcBef>
              <a:buClr>
                <a:schemeClr val="accent2"/>
              </a:buClr>
              <a:buSzPct val="120000"/>
              <a:buFont typeface="Arial" panose="020B0604020202020204" pitchFamily="34" charset="0"/>
              <a:buChar char="•"/>
              <a:defRPr/>
            </a:pPr>
            <a:r>
              <a:rPr lang="de-DE" sz="800">
                <a:solidFill>
                  <a:prstClr val="white"/>
                </a:solidFill>
                <a:latin typeface="Verdana"/>
                <a:sym typeface="Wingdings" panose="05000000000000000000" pitchFamily="2" charset="2"/>
              </a:rPr>
              <a:t>Der Verlust der Betazellfunktion variiert ebenso wie der Verlauf des Insulinbedarfs nach Diagnose</a:t>
            </a:r>
          </a:p>
          <a:p>
            <a:pPr marL="88900" indent="-88900" defTabSz="685800">
              <a:spcBef>
                <a:spcPts val="300"/>
              </a:spcBef>
              <a:buClr>
                <a:schemeClr val="accent2"/>
              </a:buClr>
              <a:buSzPct val="120000"/>
              <a:buFont typeface="Arial" panose="020B0604020202020204" pitchFamily="34" charset="0"/>
              <a:buChar char="•"/>
              <a:defRPr/>
            </a:pPr>
            <a:r>
              <a:rPr lang="de-DE" sz="800">
                <a:solidFill>
                  <a:prstClr val="white"/>
                </a:solidFill>
                <a:latin typeface="Verdana"/>
                <a:sym typeface="Wingdings" panose="05000000000000000000" pitchFamily="2" charset="2"/>
              </a:rPr>
              <a:t>Viele der glykämischen Schwellen-werte sind willkürlich, aber dennoch nützlich, um Menschen mit T1D zu beschreiben</a:t>
            </a:r>
          </a:p>
        </p:txBody>
      </p:sp>
    </p:spTree>
    <p:extLst>
      <p:ext uri="{BB962C8B-B14F-4D97-AF65-F5344CB8AC3E}">
        <p14:creationId xmlns:p14="http://schemas.microsoft.com/office/powerpoint/2010/main" val="11897148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0D5BD4-24A2-AD85-9635-1B4F9AF9B1F2}"/>
            </a:ext>
          </a:extLst>
        </p:cNvPr>
        <p:cNvGrpSpPr/>
        <p:nvPr/>
      </p:nvGrpSpPr>
      <p:grpSpPr>
        <a:xfrm>
          <a:off x="0" y="0"/>
          <a:ext cx="0" cy="0"/>
          <a:chOff x="0" y="0"/>
          <a:chExt cx="0" cy="0"/>
        </a:xfrm>
      </p:grpSpPr>
      <p:sp>
        <p:nvSpPr>
          <p:cNvPr id="162" name="Textplatzhalter 9">
            <a:extLst>
              <a:ext uri="{FF2B5EF4-FFF2-40B4-BE49-F238E27FC236}">
                <a16:creationId xmlns:a16="http://schemas.microsoft.com/office/drawing/2014/main" id="{12148D73-5BBE-1447-1CAB-521B6F26826D}"/>
              </a:ext>
            </a:extLst>
          </p:cNvPr>
          <p:cNvSpPr txBox="1">
            <a:spLocks/>
          </p:cNvSpPr>
          <p:nvPr/>
        </p:nvSpPr>
        <p:spPr>
          <a:xfrm>
            <a:off x="309029" y="113361"/>
            <a:ext cx="8674701"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err="1">
                <a:ln>
                  <a:noFill/>
                </a:ln>
                <a:solidFill>
                  <a:srgbClr val="7030A0"/>
                </a:solidFill>
                <a:effectLst/>
                <a:uLnTx/>
                <a:uFillTx/>
                <a:latin typeface="Verdana"/>
                <a:ea typeface="+mn-ea"/>
                <a:cs typeface="+mn-cs"/>
              </a:rPr>
              <a:t>Glykämiekontrolle</a:t>
            </a:r>
            <a:r>
              <a:rPr kumimoji="0" lang="de-DE" sz="2000" b="1" i="0" u="none" strike="noStrike" kern="1200" cap="none" spc="0" normalizeH="0" baseline="0" noProof="0">
                <a:ln>
                  <a:noFill/>
                </a:ln>
                <a:solidFill>
                  <a:srgbClr val="7030A0"/>
                </a:solidFill>
                <a:effectLst/>
                <a:uLnTx/>
                <a:uFillTx/>
                <a:latin typeface="Verdana"/>
                <a:ea typeface="+mn-ea"/>
                <a:cs typeface="+mn-cs"/>
              </a:rPr>
              <a:t> nach Training und Betazell-Restfunktion</a:t>
            </a:r>
          </a:p>
        </p:txBody>
      </p:sp>
      <p:sp>
        <p:nvSpPr>
          <p:cNvPr id="153" name="object 153">
            <a:extLst>
              <a:ext uri="{FF2B5EF4-FFF2-40B4-BE49-F238E27FC236}">
                <a16:creationId xmlns:a16="http://schemas.microsoft.com/office/drawing/2014/main" id="{75D05128-325A-9627-E066-01C9FBA0999E}"/>
              </a:ext>
            </a:extLst>
          </p:cNvPr>
          <p:cNvSpPr txBox="1"/>
          <p:nvPr/>
        </p:nvSpPr>
        <p:spPr>
          <a:xfrm>
            <a:off x="379067" y="4484213"/>
            <a:ext cx="8385868" cy="470802"/>
          </a:xfrm>
          <a:prstGeom prst="rect">
            <a:avLst/>
          </a:prstGeom>
        </p:spPr>
        <p:txBody>
          <a:bodyPr vert="horz" wrap="square" lIns="0" tIns="9049" rIns="0" bIns="0" rtlCol="0">
            <a:spAutoFit/>
          </a:bodyPr>
          <a:lstStyle/>
          <a:p>
            <a:pPr marL="28575" marR="22860" lvl="0" defTabSz="685800">
              <a:spcBef>
                <a:spcPts val="75"/>
              </a:spcBef>
              <a:defRPr/>
            </a:pPr>
            <a:r>
              <a:rPr lang="de-DE" sz="600">
                <a:solidFill>
                  <a:srgbClr val="404040"/>
                </a:solidFill>
                <a:ea typeface="Arial"/>
                <a:cs typeface="Arial"/>
              </a:rPr>
              <a:t>Abbildung modifiziert nach Taylor GS 2020</a:t>
            </a:r>
            <a:r>
              <a:rPr lang="de-DE" sz="600" baseline="30000">
                <a:solidFill>
                  <a:srgbClr val="404040"/>
                </a:solidFill>
                <a:ea typeface="Arial"/>
                <a:cs typeface="Arial"/>
              </a:rPr>
              <a:t>2</a:t>
            </a:r>
            <a:r>
              <a:rPr lang="de-DE" sz="600">
                <a:solidFill>
                  <a:srgbClr val="404040"/>
                </a:solidFill>
                <a:ea typeface="Arial"/>
                <a:cs typeface="Arial"/>
              </a:rPr>
              <a:t>. </a:t>
            </a:r>
            <a:r>
              <a:rPr kumimoji="0" lang="de-DE" sz="600" b="0" i="0" u="none" strike="noStrike" kern="0" cap="none" spc="0" normalizeH="0" baseline="0" noProof="0">
                <a:ln>
                  <a:noFill/>
                </a:ln>
                <a:solidFill>
                  <a:srgbClr val="404040"/>
                </a:solidFill>
                <a:effectLst/>
                <a:uLnTx/>
                <a:uFillTx/>
                <a:latin typeface="Verdana"/>
                <a:ea typeface="+mn-ea"/>
                <a:cs typeface="Verdana"/>
              </a:rPr>
              <a:t>Charakteristika der Teilnehmenden: klinische T1D-Diagnose, 18-65 Jahre, </a:t>
            </a:r>
            <a:r>
              <a:rPr lang="de-DE" sz="600" kern="0">
                <a:solidFill>
                  <a:srgbClr val="404040"/>
                </a:solidFill>
                <a:cs typeface="Verdana"/>
              </a:rPr>
              <a:t>Diabetesdauer ≥ 3 Jahre</a:t>
            </a:r>
            <a:r>
              <a:rPr kumimoji="0" lang="de-DE" sz="600" b="0" i="0" u="none" strike="noStrike" kern="0" cap="none" spc="0" normalizeH="0" baseline="0" noProof="0">
                <a:ln>
                  <a:noFill/>
                </a:ln>
                <a:solidFill>
                  <a:srgbClr val="404040"/>
                </a:solidFill>
                <a:effectLst/>
                <a:uLnTx/>
                <a:uFillTx/>
                <a:latin typeface="Verdana"/>
                <a:ea typeface="+mn-ea"/>
                <a:cs typeface="Verdana"/>
              </a:rPr>
              <a:t> bei Aufnahme in die Studie, HbA</a:t>
            </a:r>
            <a:r>
              <a:rPr kumimoji="0" lang="de-DE" sz="600" b="0" i="0" u="none" strike="noStrike" kern="0" cap="none" spc="0" normalizeH="0" baseline="-25000" noProof="0">
                <a:ln>
                  <a:noFill/>
                </a:ln>
                <a:solidFill>
                  <a:srgbClr val="404040"/>
                </a:solidFill>
                <a:effectLst/>
                <a:uLnTx/>
                <a:uFillTx/>
                <a:latin typeface="Verdana"/>
                <a:ea typeface="+mn-ea"/>
                <a:cs typeface="Verdana"/>
              </a:rPr>
              <a:t>1c</a:t>
            </a:r>
            <a:r>
              <a:rPr kumimoji="0" lang="de-DE" sz="600" b="0" i="0" u="none" strike="noStrike" kern="0" cap="none" spc="0" normalizeH="0" baseline="0" noProof="0">
                <a:ln>
                  <a:noFill/>
                </a:ln>
                <a:solidFill>
                  <a:srgbClr val="404040"/>
                </a:solidFill>
                <a:effectLst/>
                <a:uLnTx/>
                <a:uFillTx/>
                <a:latin typeface="Verdana"/>
                <a:ea typeface="+mn-ea"/>
                <a:cs typeface="Verdana"/>
              </a:rPr>
              <a:t> &lt; 10,0 %, keine diabetesbedingten Komplikationen außer Retinopathie, stabiles Regime mit mehreren täglichen Injektionen oder kontinuierlicher subkutaner Insulininfusion ohne Änderungen in den vorangegangenen 6 Monaten. </a:t>
            </a:r>
            <a:r>
              <a:rPr lang="de-DE" sz="600" kern="0">
                <a:solidFill>
                  <a:srgbClr val="404040"/>
                </a:solidFill>
                <a:cs typeface="Verdana"/>
              </a:rPr>
              <a:t>*1</a:t>
            </a:r>
            <a:r>
              <a:rPr lang="de-DE" sz="600" kern="0" spc="-23">
                <a:solidFill>
                  <a:srgbClr val="404040"/>
                </a:solidFill>
                <a:cs typeface="Verdana"/>
              </a:rPr>
              <a:t> </a:t>
            </a:r>
            <a:r>
              <a:rPr lang="de-DE" sz="600" kern="0" err="1">
                <a:solidFill>
                  <a:srgbClr val="404040"/>
                </a:solidFill>
                <a:cs typeface="Verdana"/>
              </a:rPr>
              <a:t>nmol</a:t>
            </a:r>
            <a:r>
              <a:rPr lang="de-DE" sz="600" kern="0">
                <a:solidFill>
                  <a:srgbClr val="404040"/>
                </a:solidFill>
                <a:cs typeface="Verdana"/>
              </a:rPr>
              <a:t>/l</a:t>
            </a:r>
            <a:r>
              <a:rPr lang="de-DE" sz="600" kern="0" spc="-19">
                <a:solidFill>
                  <a:srgbClr val="404040"/>
                </a:solidFill>
                <a:cs typeface="Verdana"/>
              </a:rPr>
              <a:t> </a:t>
            </a:r>
            <a:r>
              <a:rPr lang="de-DE" sz="600" kern="0" spc="-8">
                <a:solidFill>
                  <a:srgbClr val="404040"/>
                </a:solidFill>
                <a:cs typeface="Verdana"/>
              </a:rPr>
              <a:t>C-P</a:t>
            </a:r>
            <a:r>
              <a:rPr lang="de-DE" sz="600" kern="0">
                <a:solidFill>
                  <a:srgbClr val="404040"/>
                </a:solidFill>
                <a:cs typeface="Verdana"/>
              </a:rPr>
              <a:t>eptid</a:t>
            </a:r>
            <a:r>
              <a:rPr lang="de-DE" sz="600" kern="0" spc="-30">
                <a:solidFill>
                  <a:srgbClr val="404040"/>
                </a:solidFill>
                <a:cs typeface="Verdana"/>
              </a:rPr>
              <a:t> </a:t>
            </a:r>
            <a:r>
              <a:rPr lang="de-DE" sz="600" kern="0">
                <a:solidFill>
                  <a:srgbClr val="404040"/>
                </a:solidFill>
                <a:cs typeface="Verdana"/>
              </a:rPr>
              <a:t>=</a:t>
            </a:r>
            <a:r>
              <a:rPr lang="de-DE" sz="600" kern="0" spc="-19">
                <a:solidFill>
                  <a:srgbClr val="404040"/>
                </a:solidFill>
                <a:cs typeface="Verdana"/>
              </a:rPr>
              <a:t> </a:t>
            </a:r>
            <a:r>
              <a:rPr lang="de-DE" sz="600" kern="0">
                <a:solidFill>
                  <a:srgbClr val="404040"/>
                </a:solidFill>
                <a:cs typeface="Verdana"/>
              </a:rPr>
              <a:t>3,0203</a:t>
            </a:r>
            <a:r>
              <a:rPr lang="de-DE" sz="600" kern="0" spc="-30">
                <a:solidFill>
                  <a:srgbClr val="404040"/>
                </a:solidFill>
                <a:cs typeface="Verdana"/>
              </a:rPr>
              <a:t> </a:t>
            </a:r>
            <a:r>
              <a:rPr lang="de-DE" sz="600" kern="0" err="1">
                <a:solidFill>
                  <a:srgbClr val="404040"/>
                </a:solidFill>
                <a:cs typeface="Verdana"/>
              </a:rPr>
              <a:t>ng</a:t>
            </a:r>
            <a:r>
              <a:rPr lang="de-DE" sz="600" kern="0">
                <a:solidFill>
                  <a:srgbClr val="404040"/>
                </a:solidFill>
                <a:cs typeface="Verdana"/>
              </a:rPr>
              <a:t>/ml.</a:t>
            </a:r>
            <a:r>
              <a:rPr lang="de-DE" sz="600" kern="0" spc="-15">
                <a:solidFill>
                  <a:srgbClr val="404040"/>
                </a:solidFill>
                <a:cs typeface="Verdana"/>
              </a:rPr>
              <a:t> </a:t>
            </a:r>
            <a:r>
              <a:rPr lang="de-DE" sz="600" kern="0" baseline="27777">
                <a:solidFill>
                  <a:srgbClr val="404040"/>
                </a:solidFill>
                <a:cs typeface="Verdana"/>
              </a:rPr>
              <a:t>†</a:t>
            </a:r>
            <a:r>
              <a:rPr lang="de-DE" sz="600" kern="0">
                <a:solidFill>
                  <a:srgbClr val="404040"/>
                </a:solidFill>
                <a:cs typeface="Verdana"/>
              </a:rPr>
              <a:t> Während einer Beobachtungswoche in der Versorgungsrealität haben die Patienten Insulindosierung und Blutzuckermessungen mit Kapillarblut während ihres normalen Tagesablaufs selbst aufgezeichnet.</a:t>
            </a:r>
            <a:r>
              <a:rPr lang="de-DE" sz="600" kern="0" spc="-71">
                <a:solidFill>
                  <a:srgbClr val="404040"/>
                </a:solidFill>
                <a:cs typeface="Verdana"/>
              </a:rPr>
              <a:t> </a:t>
            </a:r>
            <a:r>
              <a:rPr lang="de-DE" sz="600" kern="0" baseline="27777">
                <a:solidFill>
                  <a:srgbClr val="404040"/>
                </a:solidFill>
                <a:cs typeface="Verdana"/>
              </a:rPr>
              <a:t>‡</a:t>
            </a:r>
            <a:r>
              <a:rPr lang="de-DE" sz="600" kern="0">
                <a:solidFill>
                  <a:srgbClr val="404040"/>
                </a:solidFill>
                <a:cs typeface="Verdana"/>
              </a:rPr>
              <a:t>p =</a:t>
            </a:r>
            <a:r>
              <a:rPr lang="de-DE" sz="600" kern="0" spc="-15">
                <a:solidFill>
                  <a:srgbClr val="404040"/>
                </a:solidFill>
                <a:cs typeface="Verdana"/>
              </a:rPr>
              <a:t> </a:t>
            </a:r>
            <a:r>
              <a:rPr lang="de-DE" sz="600" kern="0">
                <a:solidFill>
                  <a:srgbClr val="404040"/>
                </a:solidFill>
                <a:cs typeface="Verdana"/>
              </a:rPr>
              <a:t>0,010,</a:t>
            </a:r>
            <a:r>
              <a:rPr lang="de-DE" sz="600" kern="0" spc="-26">
                <a:solidFill>
                  <a:srgbClr val="404040"/>
                </a:solidFill>
                <a:cs typeface="Verdana"/>
              </a:rPr>
              <a:t> </a:t>
            </a:r>
            <a:r>
              <a:rPr lang="de-DE" sz="600" kern="0" spc="-8">
                <a:solidFill>
                  <a:srgbClr val="404040"/>
                </a:solidFill>
                <a:cs typeface="Verdana"/>
              </a:rPr>
              <a:t>C-</a:t>
            </a:r>
            <a:r>
              <a:rPr lang="de-DE" sz="600" kern="0">
                <a:solidFill>
                  <a:srgbClr val="404040"/>
                </a:solidFill>
                <a:cs typeface="Verdana"/>
              </a:rPr>
              <a:t>Peptid</a:t>
            </a:r>
            <a:r>
              <a:rPr lang="de-DE" sz="600" kern="0" spc="-26">
                <a:solidFill>
                  <a:srgbClr val="404040"/>
                </a:solidFill>
                <a:cs typeface="Verdana"/>
              </a:rPr>
              <a:t> </a:t>
            </a:r>
            <a:r>
              <a:rPr lang="de-DE" sz="600" kern="0">
                <a:solidFill>
                  <a:srgbClr val="404040"/>
                </a:solidFill>
                <a:cs typeface="Verdana"/>
              </a:rPr>
              <a:t>hoch</a:t>
            </a:r>
            <a:r>
              <a:rPr lang="de-DE" sz="600" kern="0" spc="-19">
                <a:solidFill>
                  <a:srgbClr val="404040"/>
                </a:solidFill>
                <a:cs typeface="Verdana"/>
              </a:rPr>
              <a:t> </a:t>
            </a:r>
            <a:r>
              <a:rPr lang="de-DE" sz="600" kern="0">
                <a:solidFill>
                  <a:srgbClr val="404040"/>
                </a:solidFill>
                <a:cs typeface="Verdana"/>
              </a:rPr>
              <a:t>vs.</a:t>
            </a:r>
            <a:r>
              <a:rPr lang="de-DE" sz="600" kern="0" spc="-8">
                <a:solidFill>
                  <a:srgbClr val="404040"/>
                </a:solidFill>
                <a:cs typeface="Verdana"/>
              </a:rPr>
              <a:t> C-Peptid </a:t>
            </a:r>
            <a:r>
              <a:rPr lang="de-DE" sz="600" kern="0">
                <a:solidFill>
                  <a:srgbClr val="404040"/>
                </a:solidFill>
                <a:cs typeface="Verdana"/>
              </a:rPr>
              <a:t>nicht messbar.</a:t>
            </a:r>
            <a:r>
              <a:rPr lang="de-DE" sz="600" kern="0" spc="-30">
                <a:solidFill>
                  <a:srgbClr val="404040"/>
                </a:solidFill>
                <a:cs typeface="Verdana"/>
              </a:rPr>
              <a:t> </a:t>
            </a:r>
            <a:r>
              <a:rPr lang="de-DE" sz="600" kern="0" baseline="27777">
                <a:solidFill>
                  <a:srgbClr val="404040"/>
                </a:solidFill>
                <a:cs typeface="Verdana"/>
              </a:rPr>
              <a:t>§</a:t>
            </a:r>
            <a:r>
              <a:rPr lang="de-DE" sz="600" kern="0">
                <a:solidFill>
                  <a:srgbClr val="404040"/>
                </a:solidFill>
                <a:cs typeface="Verdana"/>
              </a:rPr>
              <a:t>p = 0,027,</a:t>
            </a:r>
            <a:r>
              <a:rPr lang="de-DE" sz="600" kern="0" spc="-34">
                <a:solidFill>
                  <a:srgbClr val="404040"/>
                </a:solidFill>
                <a:cs typeface="Verdana"/>
              </a:rPr>
              <a:t> </a:t>
            </a:r>
            <a:r>
              <a:rPr lang="de-DE" sz="600" kern="0" spc="-8">
                <a:solidFill>
                  <a:srgbClr val="404040"/>
                </a:solidFill>
                <a:cs typeface="Verdana"/>
              </a:rPr>
              <a:t>C-</a:t>
            </a:r>
            <a:r>
              <a:rPr lang="de-DE" sz="600" kern="0">
                <a:solidFill>
                  <a:srgbClr val="404040"/>
                </a:solidFill>
                <a:cs typeface="Verdana"/>
              </a:rPr>
              <a:t>Peptid</a:t>
            </a:r>
            <a:r>
              <a:rPr lang="de-DE" sz="600" kern="0" spc="-38">
                <a:solidFill>
                  <a:srgbClr val="404040"/>
                </a:solidFill>
                <a:cs typeface="Verdana"/>
              </a:rPr>
              <a:t> </a:t>
            </a:r>
            <a:r>
              <a:rPr lang="de-DE" sz="600" kern="0">
                <a:solidFill>
                  <a:srgbClr val="404040"/>
                </a:solidFill>
                <a:cs typeface="Verdana"/>
              </a:rPr>
              <a:t>hoch</a:t>
            </a:r>
            <a:r>
              <a:rPr lang="de-DE" sz="600" kern="0" spc="-30">
                <a:solidFill>
                  <a:srgbClr val="404040"/>
                </a:solidFill>
                <a:cs typeface="Verdana"/>
              </a:rPr>
              <a:t> </a:t>
            </a:r>
            <a:r>
              <a:rPr lang="de-DE" sz="600" kern="0">
                <a:solidFill>
                  <a:srgbClr val="404040"/>
                </a:solidFill>
                <a:cs typeface="Verdana"/>
              </a:rPr>
              <a:t>vs.</a:t>
            </a:r>
            <a:r>
              <a:rPr lang="de-DE" sz="600" kern="0" spc="-15">
                <a:solidFill>
                  <a:srgbClr val="404040"/>
                </a:solidFill>
                <a:cs typeface="Verdana"/>
              </a:rPr>
              <a:t> </a:t>
            </a:r>
            <a:r>
              <a:rPr lang="de-DE" sz="600" kern="0" spc="-8">
                <a:solidFill>
                  <a:srgbClr val="404040"/>
                </a:solidFill>
                <a:cs typeface="Verdana"/>
              </a:rPr>
              <a:t>C-P</a:t>
            </a:r>
            <a:r>
              <a:rPr lang="de-DE" sz="600" kern="0">
                <a:solidFill>
                  <a:srgbClr val="404040"/>
                </a:solidFill>
                <a:cs typeface="Verdana"/>
              </a:rPr>
              <a:t>eptid</a:t>
            </a:r>
            <a:r>
              <a:rPr lang="de-DE" sz="600" kern="0" spc="-49">
                <a:solidFill>
                  <a:srgbClr val="404040"/>
                </a:solidFill>
                <a:cs typeface="Verdana"/>
              </a:rPr>
              <a:t> </a:t>
            </a:r>
            <a:r>
              <a:rPr lang="de-DE" sz="600" kern="0" spc="-15">
                <a:solidFill>
                  <a:srgbClr val="404040"/>
                </a:solidFill>
                <a:cs typeface="Verdana"/>
              </a:rPr>
              <a:t>niedrig. </a:t>
            </a:r>
            <a:r>
              <a:rPr lang="de-DE" sz="600" kern="0" baseline="27777">
                <a:solidFill>
                  <a:srgbClr val="404040"/>
                </a:solidFill>
                <a:latin typeface="Arial"/>
                <a:cs typeface="Arial"/>
              </a:rPr>
              <a:t>║</a:t>
            </a:r>
            <a:r>
              <a:rPr lang="de-DE" sz="600" kern="0">
                <a:solidFill>
                  <a:srgbClr val="404040"/>
                </a:solidFill>
                <a:cs typeface="Verdana"/>
              </a:rPr>
              <a:t>p =</a:t>
            </a:r>
            <a:r>
              <a:rPr lang="de-DE" sz="600" kern="0" spc="-19">
                <a:solidFill>
                  <a:srgbClr val="404040"/>
                </a:solidFill>
                <a:cs typeface="Verdana"/>
              </a:rPr>
              <a:t> </a:t>
            </a:r>
            <a:r>
              <a:rPr lang="de-DE" sz="600" kern="0">
                <a:solidFill>
                  <a:srgbClr val="404040"/>
                </a:solidFill>
                <a:cs typeface="Verdana"/>
              </a:rPr>
              <a:t>0,041,</a:t>
            </a:r>
            <a:r>
              <a:rPr lang="de-DE" sz="600" kern="0" spc="-23">
                <a:solidFill>
                  <a:srgbClr val="404040"/>
                </a:solidFill>
                <a:cs typeface="Verdana"/>
              </a:rPr>
              <a:t> </a:t>
            </a:r>
            <a:r>
              <a:rPr lang="de-DE" sz="600" kern="0" spc="-8">
                <a:solidFill>
                  <a:srgbClr val="404040"/>
                </a:solidFill>
                <a:cs typeface="Verdana"/>
              </a:rPr>
              <a:t>C-</a:t>
            </a:r>
            <a:r>
              <a:rPr lang="de-DE" sz="600" kern="0">
                <a:solidFill>
                  <a:srgbClr val="404040"/>
                </a:solidFill>
                <a:cs typeface="Verdana"/>
              </a:rPr>
              <a:t>Peptid</a:t>
            </a:r>
            <a:r>
              <a:rPr lang="de-DE" sz="600" kern="0" spc="-41">
                <a:solidFill>
                  <a:srgbClr val="404040"/>
                </a:solidFill>
                <a:cs typeface="Verdana"/>
              </a:rPr>
              <a:t> </a:t>
            </a:r>
            <a:r>
              <a:rPr lang="de-DE" sz="600" kern="0">
                <a:solidFill>
                  <a:srgbClr val="404040"/>
                </a:solidFill>
                <a:cs typeface="Verdana"/>
              </a:rPr>
              <a:t>hoch</a:t>
            </a:r>
            <a:r>
              <a:rPr lang="de-DE" sz="600" kern="0" spc="-8">
                <a:solidFill>
                  <a:srgbClr val="404040"/>
                </a:solidFill>
                <a:cs typeface="Verdana"/>
              </a:rPr>
              <a:t> </a:t>
            </a:r>
            <a:r>
              <a:rPr lang="de-DE" sz="600" kern="0">
                <a:solidFill>
                  <a:srgbClr val="404040"/>
                </a:solidFill>
                <a:cs typeface="Verdana"/>
              </a:rPr>
              <a:t>vs.</a:t>
            </a:r>
            <a:r>
              <a:rPr lang="de-DE" sz="600" kern="0" spc="-15">
                <a:solidFill>
                  <a:srgbClr val="404040"/>
                </a:solidFill>
                <a:cs typeface="Verdana"/>
              </a:rPr>
              <a:t> </a:t>
            </a:r>
            <a:r>
              <a:rPr lang="de-DE" sz="600" kern="0" spc="-8">
                <a:solidFill>
                  <a:srgbClr val="404040"/>
                </a:solidFill>
                <a:cs typeface="Verdana"/>
              </a:rPr>
              <a:t>C-P</a:t>
            </a:r>
            <a:r>
              <a:rPr lang="de-DE" sz="600" kern="0">
                <a:solidFill>
                  <a:srgbClr val="404040"/>
                </a:solidFill>
                <a:cs typeface="Verdana"/>
              </a:rPr>
              <a:t>eptid</a:t>
            </a:r>
            <a:r>
              <a:rPr lang="de-DE" sz="600" kern="0" spc="-26">
                <a:solidFill>
                  <a:srgbClr val="404040"/>
                </a:solidFill>
                <a:cs typeface="Verdana"/>
              </a:rPr>
              <a:t> </a:t>
            </a:r>
            <a:r>
              <a:rPr lang="de-DE" sz="600" kern="0" spc="-8">
                <a:solidFill>
                  <a:srgbClr val="404040"/>
                </a:solidFill>
                <a:cs typeface="Verdana"/>
              </a:rPr>
              <a:t>nicht messbar. </a:t>
            </a:r>
            <a:r>
              <a:rPr kumimoji="0" lang="de-DE" sz="600" b="0" i="0" u="none" strike="noStrike" kern="0" cap="none" spc="0" normalizeH="0" baseline="0" noProof="0" err="1">
                <a:ln>
                  <a:noFill/>
                </a:ln>
                <a:solidFill>
                  <a:srgbClr val="404040"/>
                </a:solidFill>
                <a:effectLst/>
                <a:uLnTx/>
                <a:uFillTx/>
                <a:latin typeface="Verdana"/>
                <a:ea typeface="+mn-ea"/>
                <a:cs typeface="Verdana"/>
              </a:rPr>
              <a:t>nm</a:t>
            </a:r>
            <a:r>
              <a:rPr kumimoji="0" lang="de-DE" sz="600" b="0" i="0" u="none" strike="noStrike" kern="0" cap="none" spc="0" normalizeH="0" baseline="0" noProof="0">
                <a:ln>
                  <a:noFill/>
                </a:ln>
                <a:solidFill>
                  <a:srgbClr val="404040"/>
                </a:solidFill>
                <a:effectLst/>
                <a:uLnTx/>
                <a:uFillTx/>
                <a:latin typeface="Verdana"/>
                <a:ea typeface="+mn-ea"/>
                <a:cs typeface="Verdana"/>
              </a:rPr>
              <a:t>: nicht messbar; C-Peptid: </a:t>
            </a:r>
            <a:r>
              <a:rPr kumimoji="0" lang="de-DE" sz="600" b="0" i="0" u="none" strike="noStrike" kern="0" cap="none" spc="0" normalizeH="0" baseline="0" noProof="0" err="1">
                <a:ln>
                  <a:noFill/>
                </a:ln>
                <a:solidFill>
                  <a:srgbClr val="404040"/>
                </a:solidFill>
                <a:effectLst/>
                <a:uLnTx/>
                <a:uFillTx/>
                <a:latin typeface="Verdana"/>
                <a:ea typeface="+mn-ea"/>
                <a:cs typeface="Verdana"/>
              </a:rPr>
              <a:t>Connecting</a:t>
            </a:r>
            <a:r>
              <a:rPr kumimoji="0" lang="de-DE" sz="600" b="0" i="0" u="none" strike="noStrike" kern="0" cap="none" spc="0" normalizeH="0" baseline="0" noProof="0">
                <a:ln>
                  <a:noFill/>
                </a:ln>
                <a:solidFill>
                  <a:srgbClr val="404040"/>
                </a:solidFill>
                <a:effectLst/>
                <a:uLnTx/>
                <a:uFillTx/>
                <a:latin typeface="Verdana"/>
                <a:ea typeface="+mn-ea"/>
                <a:cs typeface="Verdana"/>
              </a:rPr>
              <a:t> </a:t>
            </a:r>
            <a:r>
              <a:rPr kumimoji="0" lang="de-DE" sz="600" b="0" i="0" u="none" strike="noStrike" kern="0" cap="none" spc="0" normalizeH="0" baseline="0" noProof="0" err="1">
                <a:ln>
                  <a:noFill/>
                </a:ln>
                <a:solidFill>
                  <a:srgbClr val="404040"/>
                </a:solidFill>
                <a:effectLst/>
                <a:uLnTx/>
                <a:uFillTx/>
                <a:latin typeface="Verdana"/>
                <a:ea typeface="+mn-ea"/>
                <a:cs typeface="Verdana"/>
              </a:rPr>
              <a:t>peptide</a:t>
            </a:r>
            <a:r>
              <a:rPr lang="de-DE" sz="600" kern="0">
                <a:solidFill>
                  <a:srgbClr val="404040"/>
                </a:solidFill>
                <a:latin typeface="Verdana"/>
                <a:cs typeface="Verdana"/>
              </a:rPr>
              <a:t>, Verbindungspeptid; SD: Standard </a:t>
            </a:r>
            <a:r>
              <a:rPr lang="de-DE" sz="600" kern="0" err="1">
                <a:solidFill>
                  <a:srgbClr val="404040"/>
                </a:solidFill>
                <a:latin typeface="Verdana"/>
                <a:cs typeface="Verdana"/>
              </a:rPr>
              <a:t>deviation</a:t>
            </a:r>
            <a:r>
              <a:rPr lang="de-DE" sz="600" kern="0">
                <a:solidFill>
                  <a:srgbClr val="404040"/>
                </a:solidFill>
                <a:latin typeface="Verdana"/>
                <a:cs typeface="Verdana"/>
              </a:rPr>
              <a:t>, Standardabweichung; </a:t>
            </a:r>
            <a:r>
              <a:rPr kumimoji="0" lang="de-DE" sz="600" b="0" i="0" u="none" strike="noStrike" kern="0" cap="none" spc="0" normalizeH="0" baseline="0" noProof="0">
                <a:ln>
                  <a:noFill/>
                </a:ln>
                <a:solidFill>
                  <a:srgbClr val="404040"/>
                </a:solidFill>
                <a:effectLst/>
                <a:uLnTx/>
                <a:uFillTx/>
                <a:latin typeface="Verdana"/>
                <a:ea typeface="+mn-ea"/>
                <a:cs typeface="Verdana"/>
              </a:rPr>
              <a:t>T1D: Typ-1-Diabetes.</a:t>
            </a:r>
            <a:endParaRPr kumimoji="0" sz="600" b="0" i="0" u="none" strike="noStrike" kern="0" cap="none" spc="0" normalizeH="0" baseline="0" noProof="0">
              <a:ln>
                <a:noFill/>
              </a:ln>
              <a:solidFill>
                <a:srgbClr val="404040"/>
              </a:solidFill>
              <a:effectLst/>
              <a:uLnTx/>
              <a:uFillTx/>
              <a:latin typeface="Verdana"/>
              <a:ea typeface="+mn-ea"/>
              <a:cs typeface="Verdana"/>
            </a:endParaRPr>
          </a:p>
        </p:txBody>
      </p:sp>
      <p:sp>
        <p:nvSpPr>
          <p:cNvPr id="156" name="TextBox 3037">
            <a:extLst>
              <a:ext uri="{FF2B5EF4-FFF2-40B4-BE49-F238E27FC236}">
                <a16:creationId xmlns:a16="http://schemas.microsoft.com/office/drawing/2014/main" id="{A644979A-F11E-E3A3-31C3-D86E3C3220A3}"/>
              </a:ext>
            </a:extLst>
          </p:cNvPr>
          <p:cNvSpPr txBox="1"/>
          <p:nvPr/>
        </p:nvSpPr>
        <p:spPr>
          <a:xfrm>
            <a:off x="309029" y="4935879"/>
            <a:ext cx="7609367"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Arial"/>
                <a:cs typeface="Arial"/>
              </a:rPr>
              <a:t>1.</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Flatt</a:t>
            </a:r>
            <a:r>
              <a:rPr kumimoji="0" lang="de-DE" sz="600" b="0" i="0" u="none" strike="noStrike" kern="1200" cap="none" spc="0" normalizeH="0" baseline="0" noProof="0">
                <a:ln>
                  <a:noFill/>
                </a:ln>
                <a:solidFill>
                  <a:srgbClr val="404040"/>
                </a:solidFill>
                <a:effectLst/>
                <a:uLnTx/>
                <a:uFillTx/>
                <a:latin typeface="Verdana"/>
                <a:ea typeface="Arial"/>
                <a:cs typeface="Arial"/>
              </a:rPr>
              <a:t> AJS </a:t>
            </a:r>
            <a:r>
              <a:rPr kumimoji="0" lang="de-DE" sz="600" b="0" i="1" u="none" strike="noStrike" kern="1200" cap="none" spc="0" normalizeH="0" baseline="0" noProof="0">
                <a:ln>
                  <a:noFill/>
                </a:ln>
                <a:solidFill>
                  <a:srgbClr val="404040"/>
                </a:solidFill>
                <a:effectLst/>
                <a:uLnTx/>
                <a:uFillTx/>
                <a:latin typeface="Verdana"/>
                <a:ea typeface="Arial"/>
                <a:cs typeface="Arial"/>
              </a:rPr>
              <a:t>et al. Ann N Y Acad </a:t>
            </a:r>
            <a:r>
              <a:rPr kumimoji="0" lang="de-DE" sz="600" b="0" i="1" u="none" strike="noStrike" kern="1200" cap="none" spc="0" normalizeH="0" baseline="0" noProof="0" err="1">
                <a:ln>
                  <a:noFill/>
                </a:ln>
                <a:solidFill>
                  <a:srgbClr val="404040"/>
                </a:solidFill>
                <a:effectLst/>
                <a:uLnTx/>
                <a:uFillTx/>
                <a:latin typeface="Verdana"/>
                <a:ea typeface="Arial"/>
                <a:cs typeface="Arial"/>
              </a:rPr>
              <a:t>Sci</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2021; 1495: 40–54. </a:t>
            </a:r>
            <a:r>
              <a:rPr kumimoji="0" lang="de-DE" sz="600" b="1" i="0" u="none" strike="noStrike" kern="1200" cap="none" spc="0" normalizeH="0" baseline="0" noProof="0">
                <a:ln>
                  <a:noFill/>
                </a:ln>
                <a:solidFill>
                  <a:srgbClr val="404040"/>
                </a:solidFill>
                <a:effectLst/>
                <a:uLnTx/>
                <a:uFillTx/>
                <a:latin typeface="Verdana"/>
                <a:ea typeface="Arial"/>
                <a:cs typeface="Arial"/>
              </a:rPr>
              <a:t>2.</a:t>
            </a:r>
            <a:r>
              <a:rPr kumimoji="0" lang="de-DE" sz="600" b="0" i="0" u="none" strike="noStrike" kern="1200" cap="none" spc="0" normalizeH="0" baseline="0" noProof="0">
                <a:ln>
                  <a:noFill/>
                </a:ln>
                <a:solidFill>
                  <a:srgbClr val="404040"/>
                </a:solidFill>
                <a:effectLst/>
                <a:uLnTx/>
                <a:uFillTx/>
                <a:latin typeface="Verdana"/>
                <a:ea typeface="Arial"/>
                <a:cs typeface="Arial"/>
              </a:rPr>
              <a:t> Taylor GS </a:t>
            </a:r>
            <a:r>
              <a:rPr kumimoji="0" lang="de-DE"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Verdana"/>
                <a:ea typeface="Arial"/>
                <a:cs typeface="Arial"/>
              </a:rPr>
              <a:t>2020; 43: 2362–70.</a:t>
            </a:r>
          </a:p>
        </p:txBody>
      </p:sp>
      <p:sp>
        <p:nvSpPr>
          <p:cNvPr id="163" name="Rectangle: Rounded Corners 78">
            <a:extLst>
              <a:ext uri="{FF2B5EF4-FFF2-40B4-BE49-F238E27FC236}">
                <a16:creationId xmlns:a16="http://schemas.microsoft.com/office/drawing/2014/main" id="{254CCD4D-AEB0-A088-322C-7C769ADCCCE1}"/>
              </a:ext>
            </a:extLst>
          </p:cNvPr>
          <p:cNvSpPr/>
          <p:nvPr/>
        </p:nvSpPr>
        <p:spPr>
          <a:xfrm>
            <a:off x="379066" y="3741028"/>
            <a:ext cx="8385868" cy="507417"/>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Stimulierte C-Peptidspiegel von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&gt; 0,60 </a:t>
            </a:r>
            <a:r>
              <a:rPr kumimoji="0" lang="de-DE" sz="1100" b="1" i="0" u="none" strike="noStrike" kern="120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ng</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/ml (200 pmol/l*)</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zeigen eine residuale Betazellfunktion an, </a:t>
            </a:r>
          </a:p>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die ausreichen könnte, um auch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bei Belastung </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eine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bessere Blutzuckerkontrolle </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zu ermöglichen</a:t>
            </a:r>
            <a:r>
              <a:rPr kumimoji="0" lang="de-DE" sz="1100"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1,2</a:t>
            </a:r>
          </a:p>
        </p:txBody>
      </p:sp>
      <p:sp>
        <p:nvSpPr>
          <p:cNvPr id="165" name="object 6">
            <a:extLst>
              <a:ext uri="{FF2B5EF4-FFF2-40B4-BE49-F238E27FC236}">
                <a16:creationId xmlns:a16="http://schemas.microsoft.com/office/drawing/2014/main" id="{7E102147-6417-DF50-A29C-3ABF1D8E0F42}"/>
              </a:ext>
            </a:extLst>
          </p:cNvPr>
          <p:cNvSpPr txBox="1"/>
          <p:nvPr/>
        </p:nvSpPr>
        <p:spPr>
          <a:xfrm>
            <a:off x="842769" y="1445997"/>
            <a:ext cx="1515617" cy="153472"/>
          </a:xfrm>
          <a:prstGeom prst="rect">
            <a:avLst/>
          </a:prstGeom>
        </p:spPr>
        <p:txBody>
          <a:bodyPr vert="horz" wrap="square" lIns="0" tIns="9049" rIns="0" bIns="0" rtlCol="0">
            <a:spAutoFit/>
          </a:bodyPr>
          <a:lstStyle/>
          <a:p>
            <a:pPr marL="28575" marR="0" lvl="0" indent="0" algn="ctr" defTabSz="685800" rtl="0" eaLnBrk="1" fontAlgn="auto" latinLnBrk="0" hangingPunct="1">
              <a:lnSpc>
                <a:spcPct val="100000"/>
              </a:lnSpc>
              <a:spcBef>
                <a:spcPts val="71"/>
              </a:spcBef>
              <a:spcAft>
                <a:spcPts val="0"/>
              </a:spcAft>
              <a:buClrTx/>
              <a:buSzTx/>
              <a:buFontTx/>
              <a:buNone/>
              <a:tabLst/>
              <a:defRPr/>
            </a:pPr>
            <a:r>
              <a:rPr kumimoji="0" lang="de-DE" sz="938" b="1" i="0" u="none" strike="noStrike" kern="0" cap="none" spc="0" normalizeH="0" baseline="0" noProof="0">
                <a:ln>
                  <a:noFill/>
                </a:ln>
                <a:solidFill>
                  <a:srgbClr val="404040"/>
                </a:solidFill>
                <a:effectLst/>
                <a:uLnTx/>
                <a:uFillTx/>
                <a:latin typeface="Verdana"/>
                <a:ea typeface="+mn-ea"/>
                <a:cs typeface="Verdana"/>
              </a:rPr>
              <a:t>Beobachtungswoche</a:t>
            </a:r>
            <a:r>
              <a:rPr kumimoji="0" sz="900" b="1" i="0" u="none" strike="noStrike" kern="0" cap="none" spc="-23" normalizeH="0" baseline="24305" noProof="0">
                <a:ln>
                  <a:noFill/>
                </a:ln>
                <a:solidFill>
                  <a:srgbClr val="404040"/>
                </a:solidFill>
                <a:effectLst/>
                <a:uLnTx/>
                <a:uFillTx/>
                <a:latin typeface="Verdana"/>
                <a:ea typeface="+mn-ea"/>
                <a:cs typeface="Verdana"/>
              </a:rPr>
              <a:t>†</a:t>
            </a:r>
            <a:endParaRPr kumimoji="0" sz="900" b="0" i="0" u="none" strike="noStrike" kern="0" cap="none" spc="0" normalizeH="0" baseline="24305" noProof="0">
              <a:ln>
                <a:noFill/>
              </a:ln>
              <a:solidFill>
                <a:srgbClr val="404040"/>
              </a:solidFill>
              <a:effectLst/>
              <a:uLnTx/>
              <a:uFillTx/>
              <a:latin typeface="Verdana"/>
              <a:ea typeface="+mn-ea"/>
              <a:cs typeface="Verdana"/>
            </a:endParaRPr>
          </a:p>
        </p:txBody>
      </p:sp>
      <p:sp>
        <p:nvSpPr>
          <p:cNvPr id="167" name="object 7">
            <a:extLst>
              <a:ext uri="{FF2B5EF4-FFF2-40B4-BE49-F238E27FC236}">
                <a16:creationId xmlns:a16="http://schemas.microsoft.com/office/drawing/2014/main" id="{0E789B1E-6AED-B6ED-F89B-77E7F57CF6FF}"/>
              </a:ext>
            </a:extLst>
          </p:cNvPr>
          <p:cNvSpPr/>
          <p:nvPr/>
        </p:nvSpPr>
        <p:spPr>
          <a:xfrm>
            <a:off x="718087" y="2665490"/>
            <a:ext cx="1764983" cy="0"/>
          </a:xfrm>
          <a:custGeom>
            <a:avLst/>
            <a:gdLst/>
            <a:ahLst/>
            <a:cxnLst/>
            <a:rect l="l" t="t" r="r" b="b"/>
            <a:pathLst>
              <a:path w="2353309">
                <a:moveTo>
                  <a:pt x="0" y="0"/>
                </a:moveTo>
                <a:lnTo>
                  <a:pt x="2353055"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grpSp>
        <p:nvGrpSpPr>
          <p:cNvPr id="168" name="object 8">
            <a:extLst>
              <a:ext uri="{FF2B5EF4-FFF2-40B4-BE49-F238E27FC236}">
                <a16:creationId xmlns:a16="http://schemas.microsoft.com/office/drawing/2014/main" id="{28C57EB1-5CBA-690F-D1C6-EE4E986EA96A}"/>
              </a:ext>
            </a:extLst>
          </p:cNvPr>
          <p:cNvGrpSpPr/>
          <p:nvPr/>
        </p:nvGrpSpPr>
        <p:grpSpPr>
          <a:xfrm>
            <a:off x="718087" y="1881392"/>
            <a:ext cx="1764983" cy="656273"/>
            <a:chOff x="5564123" y="1374647"/>
            <a:chExt cx="2353310" cy="875030"/>
          </a:xfrm>
        </p:grpSpPr>
        <p:sp>
          <p:nvSpPr>
            <p:cNvPr id="169" name="object 9">
              <a:extLst>
                <a:ext uri="{FF2B5EF4-FFF2-40B4-BE49-F238E27FC236}">
                  <a16:creationId xmlns:a16="http://schemas.microsoft.com/office/drawing/2014/main" id="{D446FFB8-BFD1-F8F0-B73D-B597ECB297CF}"/>
                </a:ext>
              </a:extLst>
            </p:cNvPr>
            <p:cNvSpPr/>
            <p:nvPr/>
          </p:nvSpPr>
          <p:spPr>
            <a:xfrm>
              <a:off x="5564123" y="1632203"/>
              <a:ext cx="2353310" cy="393700"/>
            </a:xfrm>
            <a:custGeom>
              <a:avLst/>
              <a:gdLst/>
              <a:ahLst/>
              <a:cxnLst/>
              <a:rect l="l" t="t" r="r" b="b"/>
              <a:pathLst>
                <a:path w="2353309" h="393700">
                  <a:moveTo>
                    <a:pt x="0" y="393192"/>
                  </a:moveTo>
                  <a:lnTo>
                    <a:pt x="2353055" y="393192"/>
                  </a:lnTo>
                </a:path>
                <a:path w="2353309" h="393700">
                  <a:moveTo>
                    <a:pt x="0" y="0"/>
                  </a:moveTo>
                  <a:lnTo>
                    <a:pt x="2353055"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sp>
          <p:nvSpPr>
            <p:cNvPr id="170" name="object 10">
              <a:extLst>
                <a:ext uri="{FF2B5EF4-FFF2-40B4-BE49-F238E27FC236}">
                  <a16:creationId xmlns:a16="http://schemas.microsoft.com/office/drawing/2014/main" id="{33F1C684-CD62-AAEF-19AB-7F5474A2923C}"/>
                </a:ext>
              </a:extLst>
            </p:cNvPr>
            <p:cNvSpPr/>
            <p:nvPr/>
          </p:nvSpPr>
          <p:spPr>
            <a:xfrm>
              <a:off x="5692139" y="1588007"/>
              <a:ext cx="2138680" cy="506095"/>
            </a:xfrm>
            <a:custGeom>
              <a:avLst/>
              <a:gdLst/>
              <a:ahLst/>
              <a:cxnLst/>
              <a:rect l="l" t="t" r="r" b="b"/>
              <a:pathLst>
                <a:path w="2138679" h="506094">
                  <a:moveTo>
                    <a:pt x="88392" y="62483"/>
                  </a:moveTo>
                  <a:lnTo>
                    <a:pt x="353822" y="62483"/>
                  </a:lnTo>
                </a:path>
                <a:path w="2138679" h="506094">
                  <a:moveTo>
                    <a:pt x="88392" y="504443"/>
                  </a:moveTo>
                  <a:lnTo>
                    <a:pt x="353822" y="504443"/>
                  </a:lnTo>
                </a:path>
                <a:path w="2138679" h="506094">
                  <a:moveTo>
                    <a:pt x="220980" y="57912"/>
                  </a:moveTo>
                  <a:lnTo>
                    <a:pt x="220980" y="505967"/>
                  </a:lnTo>
                </a:path>
                <a:path w="2138679" h="506094">
                  <a:moveTo>
                    <a:pt x="0" y="275843"/>
                  </a:moveTo>
                  <a:lnTo>
                    <a:pt x="448310" y="275843"/>
                  </a:lnTo>
                </a:path>
                <a:path w="2138679" h="506094">
                  <a:moveTo>
                    <a:pt x="934212" y="38100"/>
                  </a:moveTo>
                  <a:lnTo>
                    <a:pt x="1199641" y="38100"/>
                  </a:lnTo>
                </a:path>
                <a:path w="2138679" h="506094">
                  <a:moveTo>
                    <a:pt x="934212" y="269747"/>
                  </a:moveTo>
                  <a:lnTo>
                    <a:pt x="1199641" y="269747"/>
                  </a:lnTo>
                </a:path>
                <a:path w="2138679" h="506094">
                  <a:moveTo>
                    <a:pt x="1066800" y="36575"/>
                  </a:moveTo>
                  <a:lnTo>
                    <a:pt x="1066800" y="270382"/>
                  </a:lnTo>
                </a:path>
                <a:path w="2138679" h="506094">
                  <a:moveTo>
                    <a:pt x="844295" y="146303"/>
                  </a:moveTo>
                  <a:lnTo>
                    <a:pt x="1292606" y="146303"/>
                  </a:lnTo>
                </a:path>
                <a:path w="2138679" h="506094">
                  <a:moveTo>
                    <a:pt x="1778508" y="4571"/>
                  </a:moveTo>
                  <a:lnTo>
                    <a:pt x="2043938" y="4571"/>
                  </a:lnTo>
                </a:path>
                <a:path w="2138679" h="506094">
                  <a:moveTo>
                    <a:pt x="1778508" y="446531"/>
                  </a:moveTo>
                  <a:lnTo>
                    <a:pt x="2043938" y="446531"/>
                  </a:lnTo>
                </a:path>
                <a:path w="2138679" h="506094">
                  <a:moveTo>
                    <a:pt x="1911095" y="0"/>
                  </a:moveTo>
                  <a:lnTo>
                    <a:pt x="1911095" y="447166"/>
                  </a:lnTo>
                </a:path>
                <a:path w="2138679" h="506094">
                  <a:moveTo>
                    <a:pt x="1690115" y="217931"/>
                  </a:moveTo>
                  <a:lnTo>
                    <a:pt x="2138426" y="217931"/>
                  </a:lnTo>
                </a:path>
              </a:pathLst>
            </a:custGeom>
            <a:ln w="12700">
              <a:solidFill>
                <a:srgbClr val="404040"/>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171" name="object 11">
              <a:extLst>
                <a:ext uri="{FF2B5EF4-FFF2-40B4-BE49-F238E27FC236}">
                  <a16:creationId xmlns:a16="http://schemas.microsoft.com/office/drawing/2014/main" id="{3A657DC2-C803-B2B9-6A3F-635C4D16AF5A}"/>
                </a:ext>
              </a:extLst>
            </p:cNvPr>
            <p:cNvPicPr/>
            <p:nvPr/>
          </p:nvPicPr>
          <p:blipFill>
            <a:blip r:embed="rId4" cstate="print"/>
            <a:stretch>
              <a:fillRect/>
            </a:stretch>
          </p:blipFill>
          <p:spPr>
            <a:xfrm>
              <a:off x="5798819" y="1478279"/>
              <a:ext cx="234695" cy="208787"/>
            </a:xfrm>
            <a:prstGeom prst="rect">
              <a:avLst/>
            </a:prstGeom>
          </p:spPr>
        </p:pic>
        <p:sp>
          <p:nvSpPr>
            <p:cNvPr id="172" name="object 12">
              <a:extLst>
                <a:ext uri="{FF2B5EF4-FFF2-40B4-BE49-F238E27FC236}">
                  <a16:creationId xmlns:a16="http://schemas.microsoft.com/office/drawing/2014/main" id="{D4943422-3B9B-12C9-0679-96E294E02132}"/>
                </a:ext>
              </a:extLst>
            </p:cNvPr>
            <p:cNvSpPr/>
            <p:nvPr/>
          </p:nvSpPr>
          <p:spPr>
            <a:xfrm>
              <a:off x="5798820" y="1764791"/>
              <a:ext cx="234950" cy="248920"/>
            </a:xfrm>
            <a:custGeom>
              <a:avLst/>
              <a:gdLst/>
              <a:ahLst/>
              <a:cxnLst/>
              <a:rect l="l" t="t" r="r" b="b"/>
              <a:pathLst>
                <a:path w="234950" h="248919">
                  <a:moveTo>
                    <a:pt x="82296" y="207264"/>
                  </a:moveTo>
                  <a:lnTo>
                    <a:pt x="79057" y="191249"/>
                  </a:lnTo>
                  <a:lnTo>
                    <a:pt x="70243" y="178168"/>
                  </a:lnTo>
                  <a:lnTo>
                    <a:pt x="57162" y="169354"/>
                  </a:lnTo>
                  <a:lnTo>
                    <a:pt x="41148" y="166116"/>
                  </a:lnTo>
                  <a:lnTo>
                    <a:pt x="25120" y="169354"/>
                  </a:lnTo>
                  <a:lnTo>
                    <a:pt x="12039" y="178168"/>
                  </a:lnTo>
                  <a:lnTo>
                    <a:pt x="3225" y="191249"/>
                  </a:lnTo>
                  <a:lnTo>
                    <a:pt x="0" y="207264"/>
                  </a:lnTo>
                  <a:lnTo>
                    <a:pt x="3225" y="223291"/>
                  </a:lnTo>
                  <a:lnTo>
                    <a:pt x="12039" y="236372"/>
                  </a:lnTo>
                  <a:lnTo>
                    <a:pt x="25120" y="245186"/>
                  </a:lnTo>
                  <a:lnTo>
                    <a:pt x="41148" y="248412"/>
                  </a:lnTo>
                  <a:lnTo>
                    <a:pt x="57162" y="245186"/>
                  </a:lnTo>
                  <a:lnTo>
                    <a:pt x="70243" y="236372"/>
                  </a:lnTo>
                  <a:lnTo>
                    <a:pt x="79057" y="223291"/>
                  </a:lnTo>
                  <a:lnTo>
                    <a:pt x="82296" y="207264"/>
                  </a:lnTo>
                  <a:close/>
                </a:path>
                <a:path w="234950" h="248919">
                  <a:moveTo>
                    <a:pt x="156972" y="41148"/>
                  </a:moveTo>
                  <a:lnTo>
                    <a:pt x="153733" y="25133"/>
                  </a:lnTo>
                  <a:lnTo>
                    <a:pt x="144919" y="12052"/>
                  </a:lnTo>
                  <a:lnTo>
                    <a:pt x="131838" y="3238"/>
                  </a:lnTo>
                  <a:lnTo>
                    <a:pt x="115824" y="0"/>
                  </a:lnTo>
                  <a:lnTo>
                    <a:pt x="99796" y="3238"/>
                  </a:lnTo>
                  <a:lnTo>
                    <a:pt x="86715" y="12052"/>
                  </a:lnTo>
                  <a:lnTo>
                    <a:pt x="77901" y="25133"/>
                  </a:lnTo>
                  <a:lnTo>
                    <a:pt x="74676" y="41148"/>
                  </a:lnTo>
                  <a:lnTo>
                    <a:pt x="77901" y="57175"/>
                  </a:lnTo>
                  <a:lnTo>
                    <a:pt x="86715" y="70256"/>
                  </a:lnTo>
                  <a:lnTo>
                    <a:pt x="99796" y="79070"/>
                  </a:lnTo>
                  <a:lnTo>
                    <a:pt x="100698" y="79260"/>
                  </a:lnTo>
                  <a:lnTo>
                    <a:pt x="99796" y="79438"/>
                  </a:lnTo>
                  <a:lnTo>
                    <a:pt x="86715" y="88252"/>
                  </a:lnTo>
                  <a:lnTo>
                    <a:pt x="77901" y="101333"/>
                  </a:lnTo>
                  <a:lnTo>
                    <a:pt x="74676" y="117348"/>
                  </a:lnTo>
                  <a:lnTo>
                    <a:pt x="77901" y="133375"/>
                  </a:lnTo>
                  <a:lnTo>
                    <a:pt x="86715" y="146456"/>
                  </a:lnTo>
                  <a:lnTo>
                    <a:pt x="99796" y="155270"/>
                  </a:lnTo>
                  <a:lnTo>
                    <a:pt x="115824" y="158496"/>
                  </a:lnTo>
                  <a:lnTo>
                    <a:pt x="131838" y="155270"/>
                  </a:lnTo>
                  <a:lnTo>
                    <a:pt x="144919" y="146456"/>
                  </a:lnTo>
                  <a:lnTo>
                    <a:pt x="153733" y="133375"/>
                  </a:lnTo>
                  <a:lnTo>
                    <a:pt x="156972" y="117348"/>
                  </a:lnTo>
                  <a:lnTo>
                    <a:pt x="153733" y="101333"/>
                  </a:lnTo>
                  <a:lnTo>
                    <a:pt x="144919" y="88252"/>
                  </a:lnTo>
                  <a:lnTo>
                    <a:pt x="131838" y="79438"/>
                  </a:lnTo>
                  <a:lnTo>
                    <a:pt x="130924" y="79260"/>
                  </a:lnTo>
                  <a:lnTo>
                    <a:pt x="131838" y="79070"/>
                  </a:lnTo>
                  <a:lnTo>
                    <a:pt x="144919" y="70256"/>
                  </a:lnTo>
                  <a:lnTo>
                    <a:pt x="153733" y="57175"/>
                  </a:lnTo>
                  <a:lnTo>
                    <a:pt x="156972" y="41148"/>
                  </a:lnTo>
                  <a:close/>
                </a:path>
                <a:path w="234950" h="248919">
                  <a:moveTo>
                    <a:pt x="234696" y="201168"/>
                  </a:moveTo>
                  <a:lnTo>
                    <a:pt x="231457" y="185153"/>
                  </a:lnTo>
                  <a:lnTo>
                    <a:pt x="222643" y="172072"/>
                  </a:lnTo>
                  <a:lnTo>
                    <a:pt x="209562" y="163258"/>
                  </a:lnTo>
                  <a:lnTo>
                    <a:pt x="193548" y="160020"/>
                  </a:lnTo>
                  <a:lnTo>
                    <a:pt x="177520" y="163258"/>
                  </a:lnTo>
                  <a:lnTo>
                    <a:pt x="164439" y="172072"/>
                  </a:lnTo>
                  <a:lnTo>
                    <a:pt x="155625" y="185153"/>
                  </a:lnTo>
                  <a:lnTo>
                    <a:pt x="152400" y="201168"/>
                  </a:lnTo>
                  <a:lnTo>
                    <a:pt x="155625" y="217195"/>
                  </a:lnTo>
                  <a:lnTo>
                    <a:pt x="164439" y="230276"/>
                  </a:lnTo>
                  <a:lnTo>
                    <a:pt x="177520" y="239090"/>
                  </a:lnTo>
                  <a:lnTo>
                    <a:pt x="193548" y="242316"/>
                  </a:lnTo>
                  <a:lnTo>
                    <a:pt x="209562" y="239090"/>
                  </a:lnTo>
                  <a:lnTo>
                    <a:pt x="222643" y="230276"/>
                  </a:lnTo>
                  <a:lnTo>
                    <a:pt x="231457" y="217195"/>
                  </a:lnTo>
                  <a:lnTo>
                    <a:pt x="234696" y="201168"/>
                  </a:lnTo>
                  <a:close/>
                </a:path>
              </a:pathLst>
            </a:custGeom>
            <a:solidFill>
              <a:srgbClr val="7900E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173" name="object 13">
              <a:extLst>
                <a:ext uri="{FF2B5EF4-FFF2-40B4-BE49-F238E27FC236}">
                  <a16:creationId xmlns:a16="http://schemas.microsoft.com/office/drawing/2014/main" id="{BFE07759-7AFD-566A-4C8C-A5F405F1FB2F}"/>
                </a:ext>
              </a:extLst>
            </p:cNvPr>
            <p:cNvPicPr/>
            <p:nvPr/>
          </p:nvPicPr>
          <p:blipFill>
            <a:blip r:embed="rId5" cstate="print"/>
            <a:stretch>
              <a:fillRect/>
            </a:stretch>
          </p:blipFill>
          <p:spPr>
            <a:xfrm>
              <a:off x="5873495" y="2055875"/>
              <a:ext cx="82295" cy="82296"/>
            </a:xfrm>
            <a:prstGeom prst="rect">
              <a:avLst/>
            </a:prstGeom>
          </p:spPr>
        </p:pic>
        <p:sp>
          <p:nvSpPr>
            <p:cNvPr id="174" name="object 14">
              <a:extLst>
                <a:ext uri="{FF2B5EF4-FFF2-40B4-BE49-F238E27FC236}">
                  <a16:creationId xmlns:a16="http://schemas.microsoft.com/office/drawing/2014/main" id="{F29D69D3-841C-2929-B4FF-F41F2802068B}"/>
                </a:ext>
              </a:extLst>
            </p:cNvPr>
            <p:cNvSpPr/>
            <p:nvPr/>
          </p:nvSpPr>
          <p:spPr>
            <a:xfrm>
              <a:off x="5725668" y="1854707"/>
              <a:ext cx="382905" cy="82550"/>
            </a:xfrm>
            <a:custGeom>
              <a:avLst/>
              <a:gdLst/>
              <a:ahLst/>
              <a:cxnLst/>
              <a:rect l="l" t="t" r="r" b="b"/>
              <a:pathLst>
                <a:path w="382904" h="82550">
                  <a:moveTo>
                    <a:pt x="82296" y="41148"/>
                  </a:moveTo>
                  <a:lnTo>
                    <a:pt x="79057" y="25133"/>
                  </a:lnTo>
                  <a:lnTo>
                    <a:pt x="70243" y="12052"/>
                  </a:lnTo>
                  <a:lnTo>
                    <a:pt x="57162" y="3238"/>
                  </a:lnTo>
                  <a:lnTo>
                    <a:pt x="41148" y="0"/>
                  </a:lnTo>
                  <a:lnTo>
                    <a:pt x="25120" y="3238"/>
                  </a:lnTo>
                  <a:lnTo>
                    <a:pt x="12039" y="12052"/>
                  </a:lnTo>
                  <a:lnTo>
                    <a:pt x="3225" y="25133"/>
                  </a:lnTo>
                  <a:lnTo>
                    <a:pt x="0" y="41148"/>
                  </a:lnTo>
                  <a:lnTo>
                    <a:pt x="3225" y="57175"/>
                  </a:lnTo>
                  <a:lnTo>
                    <a:pt x="12039" y="70256"/>
                  </a:lnTo>
                  <a:lnTo>
                    <a:pt x="25120" y="79070"/>
                  </a:lnTo>
                  <a:lnTo>
                    <a:pt x="41148" y="82296"/>
                  </a:lnTo>
                  <a:lnTo>
                    <a:pt x="57162" y="79070"/>
                  </a:lnTo>
                  <a:lnTo>
                    <a:pt x="70243" y="70256"/>
                  </a:lnTo>
                  <a:lnTo>
                    <a:pt x="79057" y="57175"/>
                  </a:lnTo>
                  <a:lnTo>
                    <a:pt x="82296" y="41148"/>
                  </a:lnTo>
                  <a:close/>
                </a:path>
                <a:path w="382904" h="82550">
                  <a:moveTo>
                    <a:pt x="382524" y="41148"/>
                  </a:moveTo>
                  <a:lnTo>
                    <a:pt x="379285" y="25133"/>
                  </a:lnTo>
                  <a:lnTo>
                    <a:pt x="370471" y="12052"/>
                  </a:lnTo>
                  <a:lnTo>
                    <a:pt x="357390" y="3238"/>
                  </a:lnTo>
                  <a:lnTo>
                    <a:pt x="341376" y="0"/>
                  </a:lnTo>
                  <a:lnTo>
                    <a:pt x="325348" y="3238"/>
                  </a:lnTo>
                  <a:lnTo>
                    <a:pt x="312267" y="12052"/>
                  </a:lnTo>
                  <a:lnTo>
                    <a:pt x="303453" y="25133"/>
                  </a:lnTo>
                  <a:lnTo>
                    <a:pt x="300228" y="41148"/>
                  </a:lnTo>
                  <a:lnTo>
                    <a:pt x="303453" y="57175"/>
                  </a:lnTo>
                  <a:lnTo>
                    <a:pt x="312267" y="70256"/>
                  </a:lnTo>
                  <a:lnTo>
                    <a:pt x="325348" y="79070"/>
                  </a:lnTo>
                  <a:lnTo>
                    <a:pt x="341376" y="82296"/>
                  </a:lnTo>
                  <a:lnTo>
                    <a:pt x="357390" y="79070"/>
                  </a:lnTo>
                  <a:lnTo>
                    <a:pt x="370471" y="70256"/>
                  </a:lnTo>
                  <a:lnTo>
                    <a:pt x="379285" y="57175"/>
                  </a:lnTo>
                  <a:lnTo>
                    <a:pt x="382524" y="41148"/>
                  </a:lnTo>
                  <a:close/>
                </a:path>
              </a:pathLst>
            </a:custGeom>
            <a:solidFill>
              <a:srgbClr val="7900E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175" name="object 15">
              <a:extLst>
                <a:ext uri="{FF2B5EF4-FFF2-40B4-BE49-F238E27FC236}">
                  <a16:creationId xmlns:a16="http://schemas.microsoft.com/office/drawing/2014/main" id="{0C22D148-3D90-160A-BC6C-E5CA811261F1}"/>
                </a:ext>
              </a:extLst>
            </p:cNvPr>
            <p:cNvPicPr/>
            <p:nvPr/>
          </p:nvPicPr>
          <p:blipFill>
            <a:blip r:embed="rId6" cstate="print"/>
            <a:stretch>
              <a:fillRect/>
            </a:stretch>
          </p:blipFill>
          <p:spPr>
            <a:xfrm>
              <a:off x="6716267" y="1556003"/>
              <a:ext cx="82296" cy="227075"/>
            </a:xfrm>
            <a:prstGeom prst="rect">
              <a:avLst/>
            </a:prstGeom>
          </p:spPr>
        </p:pic>
        <p:pic>
          <p:nvPicPr>
            <p:cNvPr id="176" name="object 16">
              <a:extLst>
                <a:ext uri="{FF2B5EF4-FFF2-40B4-BE49-F238E27FC236}">
                  <a16:creationId xmlns:a16="http://schemas.microsoft.com/office/drawing/2014/main" id="{126090D1-4C01-D8F6-9371-58213EF93092}"/>
                </a:ext>
              </a:extLst>
            </p:cNvPr>
            <p:cNvPicPr/>
            <p:nvPr/>
          </p:nvPicPr>
          <p:blipFill>
            <a:blip r:embed="rId7" cstate="print"/>
            <a:stretch>
              <a:fillRect/>
            </a:stretch>
          </p:blipFill>
          <p:spPr>
            <a:xfrm>
              <a:off x="6716267" y="1984247"/>
              <a:ext cx="82296" cy="82296"/>
            </a:xfrm>
            <a:prstGeom prst="rect">
              <a:avLst/>
            </a:prstGeom>
          </p:spPr>
        </p:pic>
        <p:pic>
          <p:nvPicPr>
            <p:cNvPr id="177" name="object 17">
              <a:extLst>
                <a:ext uri="{FF2B5EF4-FFF2-40B4-BE49-F238E27FC236}">
                  <a16:creationId xmlns:a16="http://schemas.microsoft.com/office/drawing/2014/main" id="{A44C5578-4598-E220-5781-29DB445775E0}"/>
                </a:ext>
              </a:extLst>
            </p:cNvPr>
            <p:cNvPicPr/>
            <p:nvPr/>
          </p:nvPicPr>
          <p:blipFill>
            <a:blip r:embed="rId8" cstate="print"/>
            <a:stretch>
              <a:fillRect/>
            </a:stretch>
          </p:blipFill>
          <p:spPr>
            <a:xfrm>
              <a:off x="6832091" y="1729739"/>
              <a:ext cx="82296" cy="80772"/>
            </a:xfrm>
            <a:prstGeom prst="rect">
              <a:avLst/>
            </a:prstGeom>
          </p:spPr>
        </p:pic>
        <p:pic>
          <p:nvPicPr>
            <p:cNvPr id="178" name="object 18">
              <a:extLst>
                <a:ext uri="{FF2B5EF4-FFF2-40B4-BE49-F238E27FC236}">
                  <a16:creationId xmlns:a16="http://schemas.microsoft.com/office/drawing/2014/main" id="{A52ADF90-F933-9970-39CD-26E746F8661A}"/>
                </a:ext>
              </a:extLst>
            </p:cNvPr>
            <p:cNvPicPr/>
            <p:nvPr/>
          </p:nvPicPr>
          <p:blipFill>
            <a:blip r:embed="rId7" cstate="print"/>
            <a:stretch>
              <a:fillRect/>
            </a:stretch>
          </p:blipFill>
          <p:spPr>
            <a:xfrm>
              <a:off x="6960107" y="1712975"/>
              <a:ext cx="82296" cy="82296"/>
            </a:xfrm>
            <a:prstGeom prst="rect">
              <a:avLst/>
            </a:prstGeom>
          </p:spPr>
        </p:pic>
        <p:pic>
          <p:nvPicPr>
            <p:cNvPr id="179" name="object 19">
              <a:extLst>
                <a:ext uri="{FF2B5EF4-FFF2-40B4-BE49-F238E27FC236}">
                  <a16:creationId xmlns:a16="http://schemas.microsoft.com/office/drawing/2014/main" id="{EE780DEF-6DDB-258A-8206-5CBB746472E8}"/>
                </a:ext>
              </a:extLst>
            </p:cNvPr>
            <p:cNvPicPr/>
            <p:nvPr/>
          </p:nvPicPr>
          <p:blipFill>
            <a:blip r:embed="rId9" cstate="print"/>
            <a:stretch>
              <a:fillRect/>
            </a:stretch>
          </p:blipFill>
          <p:spPr>
            <a:xfrm>
              <a:off x="6597395" y="1655063"/>
              <a:ext cx="82296" cy="140208"/>
            </a:xfrm>
            <a:prstGeom prst="rect">
              <a:avLst/>
            </a:prstGeom>
          </p:spPr>
        </p:pic>
        <p:pic>
          <p:nvPicPr>
            <p:cNvPr id="180" name="object 20">
              <a:extLst>
                <a:ext uri="{FF2B5EF4-FFF2-40B4-BE49-F238E27FC236}">
                  <a16:creationId xmlns:a16="http://schemas.microsoft.com/office/drawing/2014/main" id="{4F79CBDB-5FE6-EF34-906E-94A5FCB7A064}"/>
                </a:ext>
              </a:extLst>
            </p:cNvPr>
            <p:cNvPicPr/>
            <p:nvPr/>
          </p:nvPicPr>
          <p:blipFill>
            <a:blip r:embed="rId10" cstate="print"/>
            <a:stretch>
              <a:fillRect/>
            </a:stretch>
          </p:blipFill>
          <p:spPr>
            <a:xfrm>
              <a:off x="6476999" y="1670303"/>
              <a:ext cx="82296" cy="82296"/>
            </a:xfrm>
            <a:prstGeom prst="rect">
              <a:avLst/>
            </a:prstGeom>
          </p:spPr>
        </p:pic>
        <p:pic>
          <p:nvPicPr>
            <p:cNvPr id="181" name="object 21">
              <a:extLst>
                <a:ext uri="{FF2B5EF4-FFF2-40B4-BE49-F238E27FC236}">
                  <a16:creationId xmlns:a16="http://schemas.microsoft.com/office/drawing/2014/main" id="{A0759FF7-39C0-C1F7-DDF6-669C69685C6A}"/>
                </a:ext>
              </a:extLst>
            </p:cNvPr>
            <p:cNvPicPr/>
            <p:nvPr/>
          </p:nvPicPr>
          <p:blipFill>
            <a:blip r:embed="rId11" cstate="print"/>
            <a:stretch>
              <a:fillRect/>
            </a:stretch>
          </p:blipFill>
          <p:spPr>
            <a:xfrm>
              <a:off x="7562088" y="1374647"/>
              <a:ext cx="82295" cy="82296"/>
            </a:xfrm>
            <a:prstGeom prst="rect">
              <a:avLst/>
            </a:prstGeom>
          </p:spPr>
        </p:pic>
        <p:pic>
          <p:nvPicPr>
            <p:cNvPr id="182" name="object 22">
              <a:extLst>
                <a:ext uri="{FF2B5EF4-FFF2-40B4-BE49-F238E27FC236}">
                  <a16:creationId xmlns:a16="http://schemas.microsoft.com/office/drawing/2014/main" id="{D01D18DB-08E5-5882-07F2-115335B6410B}"/>
                </a:ext>
              </a:extLst>
            </p:cNvPr>
            <p:cNvPicPr/>
            <p:nvPr/>
          </p:nvPicPr>
          <p:blipFill>
            <a:blip r:embed="rId11" cstate="print"/>
            <a:stretch>
              <a:fillRect/>
            </a:stretch>
          </p:blipFill>
          <p:spPr>
            <a:xfrm>
              <a:off x="7562088" y="1591055"/>
              <a:ext cx="82295" cy="82296"/>
            </a:xfrm>
            <a:prstGeom prst="rect">
              <a:avLst/>
            </a:prstGeom>
          </p:spPr>
        </p:pic>
        <p:pic>
          <p:nvPicPr>
            <p:cNvPr id="183" name="object 23">
              <a:extLst>
                <a:ext uri="{FF2B5EF4-FFF2-40B4-BE49-F238E27FC236}">
                  <a16:creationId xmlns:a16="http://schemas.microsoft.com/office/drawing/2014/main" id="{0FB65924-14B5-A8B7-AAA9-8230C58525F1}"/>
                </a:ext>
              </a:extLst>
            </p:cNvPr>
            <p:cNvPicPr/>
            <p:nvPr/>
          </p:nvPicPr>
          <p:blipFill>
            <a:blip r:embed="rId11" cstate="print"/>
            <a:stretch>
              <a:fillRect/>
            </a:stretch>
          </p:blipFill>
          <p:spPr>
            <a:xfrm>
              <a:off x="7562088" y="2026919"/>
              <a:ext cx="82295" cy="82295"/>
            </a:xfrm>
            <a:prstGeom prst="rect">
              <a:avLst/>
            </a:prstGeom>
          </p:spPr>
        </p:pic>
        <p:pic>
          <p:nvPicPr>
            <p:cNvPr id="184" name="object 24">
              <a:extLst>
                <a:ext uri="{FF2B5EF4-FFF2-40B4-BE49-F238E27FC236}">
                  <a16:creationId xmlns:a16="http://schemas.microsoft.com/office/drawing/2014/main" id="{19E14DF9-62CF-AEE8-EEA4-086C69ABD86E}"/>
                </a:ext>
              </a:extLst>
            </p:cNvPr>
            <p:cNvPicPr/>
            <p:nvPr/>
          </p:nvPicPr>
          <p:blipFill>
            <a:blip r:embed="rId12" cstate="print"/>
            <a:stretch>
              <a:fillRect/>
            </a:stretch>
          </p:blipFill>
          <p:spPr>
            <a:xfrm>
              <a:off x="7644383" y="1804415"/>
              <a:ext cx="80772" cy="82296"/>
            </a:xfrm>
            <a:prstGeom prst="rect">
              <a:avLst/>
            </a:prstGeom>
          </p:spPr>
        </p:pic>
        <p:sp>
          <p:nvSpPr>
            <p:cNvPr id="185" name="object 25">
              <a:extLst>
                <a:ext uri="{FF2B5EF4-FFF2-40B4-BE49-F238E27FC236}">
                  <a16:creationId xmlns:a16="http://schemas.microsoft.com/office/drawing/2014/main" id="{96D9A563-242E-9057-9F9D-D281A500F200}"/>
                </a:ext>
              </a:extLst>
            </p:cNvPr>
            <p:cNvSpPr/>
            <p:nvPr/>
          </p:nvSpPr>
          <p:spPr>
            <a:xfrm>
              <a:off x="7482840" y="1670303"/>
              <a:ext cx="405765" cy="129539"/>
            </a:xfrm>
            <a:custGeom>
              <a:avLst/>
              <a:gdLst/>
              <a:ahLst/>
              <a:cxnLst/>
              <a:rect l="l" t="t" r="r" b="b"/>
              <a:pathLst>
                <a:path w="405765" h="129539">
                  <a:moveTo>
                    <a:pt x="82296" y="88392"/>
                  </a:moveTo>
                  <a:lnTo>
                    <a:pt x="79057" y="72377"/>
                  </a:lnTo>
                  <a:lnTo>
                    <a:pt x="70243" y="59296"/>
                  </a:lnTo>
                  <a:lnTo>
                    <a:pt x="57162" y="50482"/>
                  </a:lnTo>
                  <a:lnTo>
                    <a:pt x="41148" y="47244"/>
                  </a:lnTo>
                  <a:lnTo>
                    <a:pt x="25120" y="50482"/>
                  </a:lnTo>
                  <a:lnTo>
                    <a:pt x="12039" y="59296"/>
                  </a:lnTo>
                  <a:lnTo>
                    <a:pt x="3225" y="72377"/>
                  </a:lnTo>
                  <a:lnTo>
                    <a:pt x="0" y="88392"/>
                  </a:lnTo>
                  <a:lnTo>
                    <a:pt x="3225" y="104419"/>
                  </a:lnTo>
                  <a:lnTo>
                    <a:pt x="12039" y="117500"/>
                  </a:lnTo>
                  <a:lnTo>
                    <a:pt x="25120" y="126314"/>
                  </a:lnTo>
                  <a:lnTo>
                    <a:pt x="41148" y="129540"/>
                  </a:lnTo>
                  <a:lnTo>
                    <a:pt x="57162" y="126314"/>
                  </a:lnTo>
                  <a:lnTo>
                    <a:pt x="70243" y="117500"/>
                  </a:lnTo>
                  <a:lnTo>
                    <a:pt x="79057" y="104419"/>
                  </a:lnTo>
                  <a:lnTo>
                    <a:pt x="82296" y="88392"/>
                  </a:lnTo>
                  <a:close/>
                </a:path>
                <a:path w="405765" h="129539">
                  <a:moveTo>
                    <a:pt x="405384" y="41148"/>
                  </a:moveTo>
                  <a:lnTo>
                    <a:pt x="402209" y="25133"/>
                  </a:lnTo>
                  <a:lnTo>
                    <a:pt x="393573" y="12052"/>
                  </a:lnTo>
                  <a:lnTo>
                    <a:pt x="380733" y="3238"/>
                  </a:lnTo>
                  <a:lnTo>
                    <a:pt x="364998" y="0"/>
                  </a:lnTo>
                  <a:lnTo>
                    <a:pt x="349250" y="3238"/>
                  </a:lnTo>
                  <a:lnTo>
                    <a:pt x="336410" y="12052"/>
                  </a:lnTo>
                  <a:lnTo>
                    <a:pt x="327774" y="25133"/>
                  </a:lnTo>
                  <a:lnTo>
                    <a:pt x="324612" y="41148"/>
                  </a:lnTo>
                  <a:lnTo>
                    <a:pt x="327774" y="57175"/>
                  </a:lnTo>
                  <a:lnTo>
                    <a:pt x="336410" y="70256"/>
                  </a:lnTo>
                  <a:lnTo>
                    <a:pt x="349250" y="79070"/>
                  </a:lnTo>
                  <a:lnTo>
                    <a:pt x="364998" y="82296"/>
                  </a:lnTo>
                  <a:lnTo>
                    <a:pt x="380733" y="79070"/>
                  </a:lnTo>
                  <a:lnTo>
                    <a:pt x="393573" y="70256"/>
                  </a:lnTo>
                  <a:lnTo>
                    <a:pt x="402209" y="57175"/>
                  </a:lnTo>
                  <a:lnTo>
                    <a:pt x="405384" y="41148"/>
                  </a:lnTo>
                  <a:close/>
                </a:path>
              </a:pathLst>
            </a:custGeom>
            <a:solidFill>
              <a:srgbClr val="DA391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186" name="object 26">
              <a:extLst>
                <a:ext uri="{FF2B5EF4-FFF2-40B4-BE49-F238E27FC236}">
                  <a16:creationId xmlns:a16="http://schemas.microsoft.com/office/drawing/2014/main" id="{02AE21AA-6372-F9AA-82FC-1CFC041DD733}"/>
                </a:ext>
              </a:extLst>
            </p:cNvPr>
            <p:cNvPicPr/>
            <p:nvPr/>
          </p:nvPicPr>
          <p:blipFill>
            <a:blip r:embed="rId11" cstate="print"/>
            <a:stretch>
              <a:fillRect/>
            </a:stretch>
          </p:blipFill>
          <p:spPr>
            <a:xfrm>
              <a:off x="7562088" y="2167127"/>
              <a:ext cx="82295" cy="82296"/>
            </a:xfrm>
            <a:prstGeom prst="rect">
              <a:avLst/>
            </a:prstGeom>
          </p:spPr>
        </p:pic>
        <p:sp>
          <p:nvSpPr>
            <p:cNvPr id="187" name="object 27">
              <a:extLst>
                <a:ext uri="{FF2B5EF4-FFF2-40B4-BE49-F238E27FC236}">
                  <a16:creationId xmlns:a16="http://schemas.microsoft.com/office/drawing/2014/main" id="{25DD6EDF-E667-D17A-ACE6-358874653311}"/>
                </a:ext>
              </a:extLst>
            </p:cNvPr>
            <p:cNvSpPr/>
            <p:nvPr/>
          </p:nvSpPr>
          <p:spPr>
            <a:xfrm>
              <a:off x="7482840" y="1764791"/>
              <a:ext cx="405765" cy="121920"/>
            </a:xfrm>
            <a:custGeom>
              <a:avLst/>
              <a:gdLst/>
              <a:ahLst/>
              <a:cxnLst/>
              <a:rect l="l" t="t" r="r" b="b"/>
              <a:pathLst>
                <a:path w="405765" h="121919">
                  <a:moveTo>
                    <a:pt x="82296" y="81534"/>
                  </a:moveTo>
                  <a:lnTo>
                    <a:pt x="79057" y="65798"/>
                  </a:lnTo>
                  <a:lnTo>
                    <a:pt x="70243" y="52959"/>
                  </a:lnTo>
                  <a:lnTo>
                    <a:pt x="57162" y="44323"/>
                  </a:lnTo>
                  <a:lnTo>
                    <a:pt x="41148" y="41148"/>
                  </a:lnTo>
                  <a:lnTo>
                    <a:pt x="25120" y="44323"/>
                  </a:lnTo>
                  <a:lnTo>
                    <a:pt x="12039" y="52959"/>
                  </a:lnTo>
                  <a:lnTo>
                    <a:pt x="3225" y="65798"/>
                  </a:lnTo>
                  <a:lnTo>
                    <a:pt x="0" y="81534"/>
                  </a:lnTo>
                  <a:lnTo>
                    <a:pt x="3225" y="97282"/>
                  </a:lnTo>
                  <a:lnTo>
                    <a:pt x="12039" y="110109"/>
                  </a:lnTo>
                  <a:lnTo>
                    <a:pt x="25120" y="118757"/>
                  </a:lnTo>
                  <a:lnTo>
                    <a:pt x="41148" y="121920"/>
                  </a:lnTo>
                  <a:lnTo>
                    <a:pt x="57162" y="118757"/>
                  </a:lnTo>
                  <a:lnTo>
                    <a:pt x="70243" y="110109"/>
                  </a:lnTo>
                  <a:lnTo>
                    <a:pt x="79057" y="97282"/>
                  </a:lnTo>
                  <a:lnTo>
                    <a:pt x="82296" y="81534"/>
                  </a:lnTo>
                  <a:close/>
                </a:path>
                <a:path w="405765" h="121919">
                  <a:moveTo>
                    <a:pt x="405384" y="41148"/>
                  </a:moveTo>
                  <a:lnTo>
                    <a:pt x="402209" y="25133"/>
                  </a:lnTo>
                  <a:lnTo>
                    <a:pt x="393573" y="12052"/>
                  </a:lnTo>
                  <a:lnTo>
                    <a:pt x="380733" y="3238"/>
                  </a:lnTo>
                  <a:lnTo>
                    <a:pt x="364998" y="0"/>
                  </a:lnTo>
                  <a:lnTo>
                    <a:pt x="349250" y="3238"/>
                  </a:lnTo>
                  <a:lnTo>
                    <a:pt x="336410" y="12052"/>
                  </a:lnTo>
                  <a:lnTo>
                    <a:pt x="327774" y="25133"/>
                  </a:lnTo>
                  <a:lnTo>
                    <a:pt x="324612" y="41148"/>
                  </a:lnTo>
                  <a:lnTo>
                    <a:pt x="327774" y="57175"/>
                  </a:lnTo>
                  <a:lnTo>
                    <a:pt x="336410" y="70256"/>
                  </a:lnTo>
                  <a:lnTo>
                    <a:pt x="349250" y="79070"/>
                  </a:lnTo>
                  <a:lnTo>
                    <a:pt x="364998" y="82296"/>
                  </a:lnTo>
                  <a:lnTo>
                    <a:pt x="380733" y="79070"/>
                  </a:lnTo>
                  <a:lnTo>
                    <a:pt x="393573" y="70256"/>
                  </a:lnTo>
                  <a:lnTo>
                    <a:pt x="402209" y="57175"/>
                  </a:lnTo>
                  <a:lnTo>
                    <a:pt x="405384" y="41148"/>
                  </a:lnTo>
                  <a:close/>
                </a:path>
              </a:pathLst>
            </a:custGeom>
            <a:solidFill>
              <a:srgbClr val="DA391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188" name="object 28">
              <a:extLst>
                <a:ext uri="{FF2B5EF4-FFF2-40B4-BE49-F238E27FC236}">
                  <a16:creationId xmlns:a16="http://schemas.microsoft.com/office/drawing/2014/main" id="{78BCBCBF-69E0-D246-8B41-B65493EBEFDA}"/>
                </a:ext>
              </a:extLst>
            </p:cNvPr>
            <p:cNvPicPr/>
            <p:nvPr/>
          </p:nvPicPr>
          <p:blipFill>
            <a:blip r:embed="rId11" cstate="print"/>
            <a:stretch>
              <a:fillRect/>
            </a:stretch>
          </p:blipFill>
          <p:spPr>
            <a:xfrm>
              <a:off x="7319772" y="1764791"/>
              <a:ext cx="82296" cy="82296"/>
            </a:xfrm>
            <a:prstGeom prst="rect">
              <a:avLst/>
            </a:prstGeom>
          </p:spPr>
        </p:pic>
      </p:grpSp>
      <p:sp>
        <p:nvSpPr>
          <p:cNvPr id="189" name="object 29">
            <a:extLst>
              <a:ext uri="{FF2B5EF4-FFF2-40B4-BE49-F238E27FC236}">
                <a16:creationId xmlns:a16="http://schemas.microsoft.com/office/drawing/2014/main" id="{CBA43D08-0024-94C8-04CC-038258412EEF}"/>
              </a:ext>
            </a:extLst>
          </p:cNvPr>
          <p:cNvSpPr/>
          <p:nvPr/>
        </p:nvSpPr>
        <p:spPr>
          <a:xfrm>
            <a:off x="718087" y="1779665"/>
            <a:ext cx="1764983" cy="0"/>
          </a:xfrm>
          <a:custGeom>
            <a:avLst/>
            <a:gdLst/>
            <a:ahLst/>
            <a:cxnLst/>
            <a:rect l="l" t="t" r="r" b="b"/>
            <a:pathLst>
              <a:path w="2353309">
                <a:moveTo>
                  <a:pt x="0" y="0"/>
                </a:moveTo>
                <a:lnTo>
                  <a:pt x="2353055"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sp>
        <p:nvSpPr>
          <p:cNvPr id="190" name="object 30">
            <a:extLst>
              <a:ext uri="{FF2B5EF4-FFF2-40B4-BE49-F238E27FC236}">
                <a16:creationId xmlns:a16="http://schemas.microsoft.com/office/drawing/2014/main" id="{4E45E6CF-BC91-8A92-E9F4-79518EBA2C3C}"/>
              </a:ext>
            </a:extLst>
          </p:cNvPr>
          <p:cNvSpPr/>
          <p:nvPr/>
        </p:nvSpPr>
        <p:spPr>
          <a:xfrm>
            <a:off x="718087" y="2960385"/>
            <a:ext cx="1764983" cy="0"/>
          </a:xfrm>
          <a:custGeom>
            <a:avLst/>
            <a:gdLst/>
            <a:ahLst/>
            <a:cxnLst/>
            <a:rect l="l" t="t" r="r" b="b"/>
            <a:pathLst>
              <a:path w="2353309">
                <a:moveTo>
                  <a:pt x="0" y="0"/>
                </a:moveTo>
                <a:lnTo>
                  <a:pt x="2353055"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sp>
        <p:nvSpPr>
          <p:cNvPr id="191" name="object 31">
            <a:extLst>
              <a:ext uri="{FF2B5EF4-FFF2-40B4-BE49-F238E27FC236}">
                <a16:creationId xmlns:a16="http://schemas.microsoft.com/office/drawing/2014/main" id="{6579AB30-543F-5376-1A0D-DDEC5D8423A0}"/>
              </a:ext>
            </a:extLst>
          </p:cNvPr>
          <p:cNvSpPr txBox="1"/>
          <p:nvPr/>
        </p:nvSpPr>
        <p:spPr>
          <a:xfrm>
            <a:off x="558830" y="2889614"/>
            <a:ext cx="79534"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38" normalizeH="0" baseline="0" noProof="0">
                <a:ln>
                  <a:noFill/>
                </a:ln>
                <a:solidFill>
                  <a:srgbClr val="404040"/>
                </a:solidFill>
                <a:effectLst/>
                <a:uLnTx/>
                <a:uFillTx/>
                <a:latin typeface="Verdana"/>
                <a:ea typeface="+mn-ea"/>
                <a:cs typeface="Verdana"/>
              </a:rPr>
              <a:t>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92" name="object 32">
            <a:extLst>
              <a:ext uri="{FF2B5EF4-FFF2-40B4-BE49-F238E27FC236}">
                <a16:creationId xmlns:a16="http://schemas.microsoft.com/office/drawing/2014/main" id="{74B38610-F205-848F-500D-993DD5A53F46}"/>
              </a:ext>
            </a:extLst>
          </p:cNvPr>
          <p:cNvSpPr txBox="1"/>
          <p:nvPr/>
        </p:nvSpPr>
        <p:spPr>
          <a:xfrm>
            <a:off x="498251" y="2594245"/>
            <a:ext cx="140970"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25</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93" name="object 33">
            <a:extLst>
              <a:ext uri="{FF2B5EF4-FFF2-40B4-BE49-F238E27FC236}">
                <a16:creationId xmlns:a16="http://schemas.microsoft.com/office/drawing/2014/main" id="{F74B9AE6-881C-9D67-9DBA-15972CB62F48}"/>
              </a:ext>
            </a:extLst>
          </p:cNvPr>
          <p:cNvSpPr txBox="1"/>
          <p:nvPr/>
        </p:nvSpPr>
        <p:spPr>
          <a:xfrm>
            <a:off x="498251" y="2298684"/>
            <a:ext cx="140970"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50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94" name="object 34">
            <a:extLst>
              <a:ext uri="{FF2B5EF4-FFF2-40B4-BE49-F238E27FC236}">
                <a16:creationId xmlns:a16="http://schemas.microsoft.com/office/drawing/2014/main" id="{D20BD2A1-0689-B567-7A07-EC5456FC4671}"/>
              </a:ext>
            </a:extLst>
          </p:cNvPr>
          <p:cNvSpPr txBox="1"/>
          <p:nvPr/>
        </p:nvSpPr>
        <p:spPr>
          <a:xfrm>
            <a:off x="498251" y="2003314"/>
            <a:ext cx="140970"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75</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95" name="object 35">
            <a:extLst>
              <a:ext uri="{FF2B5EF4-FFF2-40B4-BE49-F238E27FC236}">
                <a16:creationId xmlns:a16="http://schemas.microsoft.com/office/drawing/2014/main" id="{B74E47ED-B9D6-7BA1-0362-9B94F4E28F97}"/>
              </a:ext>
            </a:extLst>
          </p:cNvPr>
          <p:cNvSpPr txBox="1"/>
          <p:nvPr/>
        </p:nvSpPr>
        <p:spPr>
          <a:xfrm>
            <a:off x="437862" y="1707943"/>
            <a:ext cx="200978"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100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96" name="object 36">
            <a:extLst>
              <a:ext uri="{FF2B5EF4-FFF2-40B4-BE49-F238E27FC236}">
                <a16:creationId xmlns:a16="http://schemas.microsoft.com/office/drawing/2014/main" id="{E1103AB1-FC9B-B9A3-41F6-2971BB6FB794}"/>
              </a:ext>
            </a:extLst>
          </p:cNvPr>
          <p:cNvSpPr txBox="1"/>
          <p:nvPr/>
        </p:nvSpPr>
        <p:spPr>
          <a:xfrm>
            <a:off x="290052" y="1548629"/>
            <a:ext cx="103875" cy="1635443"/>
          </a:xfrm>
          <a:prstGeom prst="rect">
            <a:avLst/>
          </a:prstGeom>
        </p:spPr>
        <p:txBody>
          <a:bodyPr vert="vert270" wrap="square" lIns="0" tIns="10001" rIns="0" bIns="0" rtlCol="0">
            <a:spAutoFit/>
          </a:bodyPr>
          <a:lstStyle/>
          <a:p>
            <a:pPr marL="9525" marR="0" lvl="0" indent="0" algn="l" defTabSz="685800" rtl="0" eaLnBrk="1" fontAlgn="auto" latinLnBrk="0" hangingPunct="1">
              <a:lnSpc>
                <a:spcPct val="100000"/>
              </a:lnSpc>
              <a:spcBef>
                <a:spcPts val="79"/>
              </a:spcBef>
              <a:spcAft>
                <a:spcPts val="0"/>
              </a:spcAft>
              <a:buClrTx/>
              <a:buSzTx/>
              <a:buFontTx/>
              <a:buNone/>
              <a:tabLst/>
              <a:defRPr/>
            </a:pPr>
            <a:r>
              <a:rPr kumimoji="0" lang="de-DE" sz="675" b="0" i="0" u="none" strike="noStrike" kern="0" cap="none" spc="0" normalizeH="0" baseline="0" noProof="0">
                <a:ln>
                  <a:noFill/>
                </a:ln>
                <a:solidFill>
                  <a:srgbClr val="404040"/>
                </a:solidFill>
                <a:effectLst/>
                <a:uLnTx/>
                <a:uFillTx/>
                <a:latin typeface="Verdana"/>
                <a:ea typeface="+mn-ea"/>
                <a:cs typeface="Verdana"/>
              </a:rPr>
              <a:t>Zeit im e</a:t>
            </a:r>
            <a:r>
              <a:rPr kumimoji="0" sz="675" b="0" i="0" u="none" strike="noStrike" kern="0" cap="none" spc="0" normalizeH="0" baseline="0" noProof="0">
                <a:ln>
                  <a:noFill/>
                </a:ln>
                <a:solidFill>
                  <a:srgbClr val="404040"/>
                </a:solidFill>
                <a:effectLst/>
                <a:uLnTx/>
                <a:uFillTx/>
                <a:latin typeface="Verdana"/>
                <a:ea typeface="+mn-ea"/>
                <a:cs typeface="Verdana"/>
              </a:rPr>
              <a:t>ugly</a:t>
            </a:r>
            <a:r>
              <a:rPr kumimoji="0" lang="de-DE" sz="675" b="0" i="0" u="none" strike="noStrike" kern="0" cap="none" spc="0" normalizeH="0" baseline="0" noProof="0" err="1">
                <a:ln>
                  <a:noFill/>
                </a:ln>
                <a:solidFill>
                  <a:srgbClr val="404040"/>
                </a:solidFill>
                <a:effectLst/>
                <a:uLnTx/>
                <a:uFillTx/>
                <a:latin typeface="Verdana"/>
                <a:ea typeface="+mn-ea"/>
                <a:cs typeface="Verdana"/>
              </a:rPr>
              <a:t>kämischen</a:t>
            </a:r>
            <a:r>
              <a:rPr kumimoji="0" lang="de-DE" sz="675" b="0" i="0" u="none" strike="noStrike" kern="0" cap="none" spc="0" normalizeH="0" baseline="0" noProof="0">
                <a:ln>
                  <a:noFill/>
                </a:ln>
                <a:solidFill>
                  <a:srgbClr val="404040"/>
                </a:solidFill>
                <a:effectLst/>
                <a:uLnTx/>
                <a:uFillTx/>
                <a:latin typeface="Verdana"/>
                <a:ea typeface="+mn-ea"/>
                <a:cs typeface="Verdana"/>
              </a:rPr>
              <a:t> Bereich</a:t>
            </a:r>
            <a:r>
              <a:rPr kumimoji="0" sz="675" b="0" i="0" u="none" strike="noStrike" kern="0" cap="none" spc="-23" normalizeH="0" baseline="0" noProof="0">
                <a:ln>
                  <a:noFill/>
                </a:ln>
                <a:solidFill>
                  <a:srgbClr val="404040"/>
                </a:solidFill>
                <a:effectLst/>
                <a:uLnTx/>
                <a:uFillTx/>
                <a:latin typeface="Verdana"/>
                <a:ea typeface="+mn-ea"/>
                <a:cs typeface="Verdana"/>
              </a:rPr>
              <a:t> </a:t>
            </a:r>
            <a:r>
              <a:rPr kumimoji="0" lang="de-DE" sz="675" b="0" i="0" u="none" strike="noStrike" kern="0" cap="none" spc="-23" normalizeH="0" baseline="0" noProof="0">
                <a:ln>
                  <a:noFill/>
                </a:ln>
                <a:solidFill>
                  <a:srgbClr val="404040"/>
                </a:solidFill>
                <a:effectLst/>
                <a:uLnTx/>
                <a:uFillTx/>
                <a:latin typeface="Verdana"/>
                <a:ea typeface="+mn-ea"/>
                <a:cs typeface="Verdana"/>
              </a:rPr>
              <a:t>[</a:t>
            </a:r>
            <a:r>
              <a:rPr kumimoji="0" sz="675" b="0" i="0" u="none" strike="noStrike" kern="0" cap="none" spc="-19" normalizeH="0" baseline="0" noProof="0">
                <a:ln>
                  <a:noFill/>
                </a:ln>
                <a:solidFill>
                  <a:srgbClr val="404040"/>
                </a:solidFill>
                <a:effectLst/>
                <a:uLnTx/>
                <a:uFillTx/>
                <a:latin typeface="Verdana"/>
                <a:ea typeface="+mn-ea"/>
                <a:cs typeface="Verdana"/>
              </a:rPr>
              <a:t>%</a:t>
            </a:r>
            <a:r>
              <a:rPr kumimoji="0" lang="de-DE" sz="675" b="0" i="0" u="none" strike="noStrike" kern="0" cap="none" spc="-19" normalizeH="0" baseline="0" noProof="0">
                <a:ln>
                  <a:noFill/>
                </a:ln>
                <a:solidFill>
                  <a:srgbClr val="404040"/>
                </a:solidFill>
                <a:effectLst/>
                <a:uLnTx/>
                <a:uFillTx/>
                <a:latin typeface="Verdana"/>
                <a:ea typeface="+mn-ea"/>
                <a:cs typeface="Verdana"/>
              </a:rPr>
              <a:t>]</a:t>
            </a:r>
            <a:endParaRPr kumimoji="0" sz="675" b="0" i="0" u="none" strike="noStrike" kern="0" cap="none" spc="0" normalizeH="0" baseline="0" noProof="0">
              <a:ln>
                <a:noFill/>
              </a:ln>
              <a:solidFill>
                <a:srgbClr val="404040"/>
              </a:solidFill>
              <a:effectLst/>
              <a:uLnTx/>
              <a:uFillTx/>
              <a:latin typeface="Verdana"/>
              <a:ea typeface="+mn-ea"/>
              <a:cs typeface="Verdana"/>
            </a:endParaRPr>
          </a:p>
        </p:txBody>
      </p:sp>
      <p:sp>
        <p:nvSpPr>
          <p:cNvPr id="197" name="object 37">
            <a:extLst>
              <a:ext uri="{FF2B5EF4-FFF2-40B4-BE49-F238E27FC236}">
                <a16:creationId xmlns:a16="http://schemas.microsoft.com/office/drawing/2014/main" id="{4121893D-C0E4-A921-434C-D3E68106412E}"/>
              </a:ext>
            </a:extLst>
          </p:cNvPr>
          <p:cNvSpPr txBox="1"/>
          <p:nvPr/>
        </p:nvSpPr>
        <p:spPr>
          <a:xfrm>
            <a:off x="716184" y="3036775"/>
            <a:ext cx="1749266" cy="124554"/>
          </a:xfrm>
          <a:prstGeom prst="rect">
            <a:avLst/>
          </a:prstGeom>
        </p:spPr>
        <p:txBody>
          <a:bodyPr vert="horz" wrap="square" lIns="0" tIns="9049" rIns="0" bIns="0" rtlCol="0">
            <a:spAutoFit/>
          </a:bodyPr>
          <a:lstStyle/>
          <a:p>
            <a:pPr marL="47625" marR="0" lvl="0" indent="0" algn="l" defTabSz="685800" rtl="0" eaLnBrk="1" fontAlgn="auto" latinLnBrk="0" hangingPunct="1">
              <a:lnSpc>
                <a:spcPct val="100000"/>
              </a:lnSpc>
              <a:spcBef>
                <a:spcPts val="71"/>
              </a:spcBef>
              <a:spcAft>
                <a:spcPts val="0"/>
              </a:spcAft>
              <a:buClrTx/>
              <a:buSzTx/>
              <a:buFontTx/>
              <a:buNone/>
              <a:tabLst>
                <a:tab pos="694849" algn="l"/>
                <a:tab pos="1332071" algn="l"/>
              </a:tabLst>
              <a:defRPr/>
            </a:pP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err="1">
                <a:ln>
                  <a:noFill/>
                </a:ln>
                <a:solidFill>
                  <a:srgbClr val="404040"/>
                </a:solidFill>
                <a:effectLst/>
                <a:uLnTx/>
                <a:uFillTx/>
                <a:latin typeface="Verdana"/>
                <a:ea typeface="+mn-ea"/>
                <a:cs typeface="Verdana"/>
              </a:rPr>
              <a:t>nm</a:t>
            </a:r>
            <a:r>
              <a:rPr kumimoji="0" sz="731" b="0" i="0" u="none" strike="noStrike" kern="0" cap="none" spc="0" normalizeH="0" baseline="-21367"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a:ln>
                  <a:noFill/>
                </a:ln>
                <a:solidFill>
                  <a:srgbClr val="404040"/>
                </a:solidFill>
                <a:effectLst/>
                <a:uLnTx/>
                <a:uFillTx/>
                <a:latin typeface="Verdana"/>
                <a:ea typeface="+mn-ea"/>
                <a:cs typeface="Verdana"/>
              </a:rPr>
              <a:t>niedrig</a:t>
            </a:r>
            <a:r>
              <a:rPr kumimoji="0" sz="731" b="0" i="0" u="none" strike="noStrike" kern="0" cap="none" spc="0" normalizeH="0" baseline="-21367"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a:ln>
                  <a:noFill/>
                </a:ln>
                <a:solidFill>
                  <a:srgbClr val="404040"/>
                </a:solidFill>
                <a:effectLst/>
                <a:uLnTx/>
                <a:uFillTx/>
                <a:latin typeface="Verdana"/>
                <a:ea typeface="+mn-ea"/>
                <a:cs typeface="Verdana"/>
              </a:rPr>
              <a:t>hoch</a:t>
            </a:r>
            <a:endParaRPr kumimoji="0" sz="731" b="0" i="0" u="none" strike="noStrike" kern="0" cap="none" spc="0" normalizeH="0" baseline="-21367" noProof="0">
              <a:ln>
                <a:noFill/>
              </a:ln>
              <a:solidFill>
                <a:srgbClr val="404040"/>
              </a:solidFill>
              <a:effectLst/>
              <a:uLnTx/>
              <a:uFillTx/>
              <a:latin typeface="Verdana"/>
              <a:ea typeface="+mn-ea"/>
              <a:cs typeface="Verdana"/>
            </a:endParaRPr>
          </a:p>
        </p:txBody>
      </p:sp>
      <p:pic>
        <p:nvPicPr>
          <p:cNvPr id="198" name="object 38">
            <a:extLst>
              <a:ext uri="{FF2B5EF4-FFF2-40B4-BE49-F238E27FC236}">
                <a16:creationId xmlns:a16="http://schemas.microsoft.com/office/drawing/2014/main" id="{6FA54424-095D-3E25-E08D-F9360C0F3867}"/>
              </a:ext>
            </a:extLst>
          </p:cNvPr>
          <p:cNvPicPr/>
          <p:nvPr/>
        </p:nvPicPr>
        <p:blipFill>
          <a:blip r:embed="rId5" cstate="print"/>
          <a:stretch>
            <a:fillRect/>
          </a:stretch>
        </p:blipFill>
        <p:spPr>
          <a:xfrm>
            <a:off x="950118" y="2535189"/>
            <a:ext cx="61721" cy="61722"/>
          </a:xfrm>
          <a:prstGeom prst="rect">
            <a:avLst/>
          </a:prstGeom>
        </p:spPr>
      </p:pic>
      <p:sp>
        <p:nvSpPr>
          <p:cNvPr id="235" name="object 77">
            <a:extLst>
              <a:ext uri="{FF2B5EF4-FFF2-40B4-BE49-F238E27FC236}">
                <a16:creationId xmlns:a16="http://schemas.microsoft.com/office/drawing/2014/main" id="{DF96CE58-8AB7-E8F4-001C-1D88C2E0ADE0}"/>
              </a:ext>
            </a:extLst>
          </p:cNvPr>
          <p:cNvSpPr txBox="1"/>
          <p:nvPr/>
        </p:nvSpPr>
        <p:spPr>
          <a:xfrm>
            <a:off x="2764048" y="3057216"/>
            <a:ext cx="1846898" cy="124554"/>
          </a:xfrm>
          <a:prstGeom prst="rect">
            <a:avLst/>
          </a:prstGeom>
        </p:spPr>
        <p:txBody>
          <a:bodyPr vert="horz" wrap="square" lIns="0" tIns="9049" rIns="0" bIns="0" rtlCol="0">
            <a:spAutoFit/>
          </a:bodyPr>
          <a:lstStyle/>
          <a:p>
            <a:pPr marL="123349" marR="0" lvl="0" indent="0" algn="l" defTabSz="685800" rtl="0" eaLnBrk="1" fontAlgn="auto" latinLnBrk="0" hangingPunct="1">
              <a:lnSpc>
                <a:spcPct val="100000"/>
              </a:lnSpc>
              <a:spcBef>
                <a:spcPts val="71"/>
              </a:spcBef>
              <a:spcAft>
                <a:spcPts val="0"/>
              </a:spcAft>
              <a:buClrTx/>
              <a:buSzTx/>
              <a:buFontTx/>
              <a:buNone/>
              <a:tabLst>
                <a:tab pos="770573" algn="l"/>
                <a:tab pos="1407795" algn="l"/>
              </a:tabLst>
              <a:defRPr/>
            </a:pP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err="1">
                <a:ln>
                  <a:noFill/>
                </a:ln>
                <a:solidFill>
                  <a:srgbClr val="404040"/>
                </a:solidFill>
                <a:effectLst/>
                <a:uLnTx/>
                <a:uFillTx/>
                <a:latin typeface="Verdana"/>
                <a:ea typeface="+mn-ea"/>
                <a:cs typeface="Verdana"/>
              </a:rPr>
              <a:t>nm</a:t>
            </a:r>
            <a:r>
              <a:rPr kumimoji="0" sz="731" b="0" i="0" u="none" strike="noStrike" kern="0" cap="none" spc="0" normalizeH="0" baseline="-21367"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a:ln>
                  <a:noFill/>
                </a:ln>
                <a:solidFill>
                  <a:srgbClr val="404040"/>
                </a:solidFill>
                <a:effectLst/>
                <a:uLnTx/>
                <a:uFillTx/>
                <a:latin typeface="Verdana"/>
                <a:ea typeface="+mn-ea"/>
                <a:cs typeface="Verdana"/>
              </a:rPr>
              <a:t>niedrig</a:t>
            </a:r>
            <a:r>
              <a:rPr kumimoji="0" sz="731" b="0" i="0" u="none" strike="noStrike" kern="0" cap="none" spc="0" normalizeH="0" baseline="-21367"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a:ln>
                  <a:noFill/>
                </a:ln>
                <a:solidFill>
                  <a:srgbClr val="404040"/>
                </a:solidFill>
                <a:effectLst/>
                <a:uLnTx/>
                <a:uFillTx/>
                <a:latin typeface="Verdana"/>
                <a:ea typeface="+mn-ea"/>
                <a:cs typeface="Verdana"/>
              </a:rPr>
              <a:t>hoch</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grpSp>
        <p:nvGrpSpPr>
          <p:cNvPr id="236" name="object 116">
            <a:extLst>
              <a:ext uri="{FF2B5EF4-FFF2-40B4-BE49-F238E27FC236}">
                <a16:creationId xmlns:a16="http://schemas.microsoft.com/office/drawing/2014/main" id="{01ED8F16-9241-0727-51F9-C1FA3A9DBE2D}"/>
              </a:ext>
            </a:extLst>
          </p:cNvPr>
          <p:cNvGrpSpPr/>
          <p:nvPr/>
        </p:nvGrpSpPr>
        <p:grpSpPr>
          <a:xfrm>
            <a:off x="2841582" y="1772676"/>
            <a:ext cx="1764983" cy="1212056"/>
            <a:chOff x="9086088" y="1202436"/>
            <a:chExt cx="2353310" cy="1616075"/>
          </a:xfrm>
        </p:grpSpPr>
        <p:sp>
          <p:nvSpPr>
            <p:cNvPr id="237" name="object 117">
              <a:extLst>
                <a:ext uri="{FF2B5EF4-FFF2-40B4-BE49-F238E27FC236}">
                  <a16:creationId xmlns:a16="http://schemas.microsoft.com/office/drawing/2014/main" id="{13DF3E79-10EE-9E85-5E1B-4E49254F5EE3}"/>
                </a:ext>
              </a:extLst>
            </p:cNvPr>
            <p:cNvSpPr/>
            <p:nvPr/>
          </p:nvSpPr>
          <p:spPr>
            <a:xfrm>
              <a:off x="9086088" y="1239012"/>
              <a:ext cx="2353310" cy="1574800"/>
            </a:xfrm>
            <a:custGeom>
              <a:avLst/>
              <a:gdLst/>
              <a:ahLst/>
              <a:cxnLst/>
              <a:rect l="l" t="t" r="r" b="b"/>
              <a:pathLst>
                <a:path w="2353309" h="1574800">
                  <a:moveTo>
                    <a:pt x="0" y="1181100"/>
                  </a:moveTo>
                  <a:lnTo>
                    <a:pt x="2353055" y="1181100"/>
                  </a:lnTo>
                </a:path>
                <a:path w="2353309" h="1574800">
                  <a:moveTo>
                    <a:pt x="0" y="786384"/>
                  </a:moveTo>
                  <a:lnTo>
                    <a:pt x="2353055" y="786384"/>
                  </a:lnTo>
                </a:path>
                <a:path w="2353309" h="1574800">
                  <a:moveTo>
                    <a:pt x="0" y="393191"/>
                  </a:moveTo>
                  <a:lnTo>
                    <a:pt x="2353055" y="393191"/>
                  </a:lnTo>
                </a:path>
                <a:path w="2353309" h="1574800">
                  <a:moveTo>
                    <a:pt x="0" y="0"/>
                  </a:moveTo>
                  <a:lnTo>
                    <a:pt x="2353055" y="0"/>
                  </a:lnTo>
                </a:path>
                <a:path w="2353309" h="1574800">
                  <a:moveTo>
                    <a:pt x="0" y="1574291"/>
                  </a:moveTo>
                  <a:lnTo>
                    <a:pt x="2353055" y="1574291"/>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sp>
          <p:nvSpPr>
            <p:cNvPr id="238" name="object 118">
              <a:extLst>
                <a:ext uri="{FF2B5EF4-FFF2-40B4-BE49-F238E27FC236}">
                  <a16:creationId xmlns:a16="http://schemas.microsoft.com/office/drawing/2014/main" id="{CCC7626A-7F80-2D1F-F5A2-4F012881F814}"/>
                </a:ext>
              </a:extLst>
            </p:cNvPr>
            <p:cNvSpPr/>
            <p:nvPr/>
          </p:nvSpPr>
          <p:spPr>
            <a:xfrm>
              <a:off x="9214104" y="1232916"/>
              <a:ext cx="2138680" cy="1303655"/>
            </a:xfrm>
            <a:custGeom>
              <a:avLst/>
              <a:gdLst/>
              <a:ahLst/>
              <a:cxnLst/>
              <a:rect l="l" t="t" r="r" b="b"/>
              <a:pathLst>
                <a:path w="2138679" h="1303655">
                  <a:moveTo>
                    <a:pt x="88392" y="675132"/>
                  </a:moveTo>
                  <a:lnTo>
                    <a:pt x="353822" y="675132"/>
                  </a:lnTo>
                </a:path>
                <a:path w="2138679" h="1303655">
                  <a:moveTo>
                    <a:pt x="88392" y="1208532"/>
                  </a:moveTo>
                  <a:lnTo>
                    <a:pt x="353822" y="1208532"/>
                  </a:lnTo>
                </a:path>
                <a:path w="2138679" h="1303655">
                  <a:moveTo>
                    <a:pt x="220979" y="669036"/>
                  </a:moveTo>
                  <a:lnTo>
                    <a:pt x="220979" y="1209675"/>
                  </a:lnTo>
                </a:path>
                <a:path w="2138679" h="1303655">
                  <a:moveTo>
                    <a:pt x="0" y="932688"/>
                  </a:moveTo>
                  <a:lnTo>
                    <a:pt x="448310" y="932688"/>
                  </a:lnTo>
                </a:path>
                <a:path w="2138679" h="1303655">
                  <a:moveTo>
                    <a:pt x="932688" y="495300"/>
                  </a:moveTo>
                  <a:lnTo>
                    <a:pt x="1198118" y="495300"/>
                  </a:lnTo>
                </a:path>
                <a:path w="2138679" h="1303655">
                  <a:moveTo>
                    <a:pt x="932688" y="1301496"/>
                  </a:moveTo>
                  <a:lnTo>
                    <a:pt x="1198118" y="1301496"/>
                  </a:lnTo>
                </a:path>
                <a:path w="2138679" h="1303655">
                  <a:moveTo>
                    <a:pt x="1066800" y="489204"/>
                  </a:moveTo>
                  <a:lnTo>
                    <a:pt x="1066800" y="1303401"/>
                  </a:lnTo>
                </a:path>
                <a:path w="2138679" h="1303655">
                  <a:moveTo>
                    <a:pt x="844296" y="891539"/>
                  </a:moveTo>
                  <a:lnTo>
                    <a:pt x="1292605" y="891539"/>
                  </a:lnTo>
                </a:path>
                <a:path w="2138679" h="1303655">
                  <a:moveTo>
                    <a:pt x="1778507" y="6096"/>
                  </a:moveTo>
                  <a:lnTo>
                    <a:pt x="2043938" y="6096"/>
                  </a:lnTo>
                </a:path>
                <a:path w="2138679" h="1303655">
                  <a:moveTo>
                    <a:pt x="1778507" y="856488"/>
                  </a:moveTo>
                  <a:lnTo>
                    <a:pt x="2043938" y="856488"/>
                  </a:lnTo>
                </a:path>
                <a:path w="2138679" h="1303655">
                  <a:moveTo>
                    <a:pt x="1911096" y="0"/>
                  </a:moveTo>
                  <a:lnTo>
                    <a:pt x="1911096" y="859155"/>
                  </a:lnTo>
                </a:path>
                <a:path w="2138679" h="1303655">
                  <a:moveTo>
                    <a:pt x="1690116" y="423672"/>
                  </a:moveTo>
                  <a:lnTo>
                    <a:pt x="2138426" y="423672"/>
                  </a:lnTo>
                </a:path>
              </a:pathLst>
            </a:custGeom>
            <a:ln w="12700">
              <a:solidFill>
                <a:srgbClr val="404040"/>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239" name="object 119">
              <a:extLst>
                <a:ext uri="{FF2B5EF4-FFF2-40B4-BE49-F238E27FC236}">
                  <a16:creationId xmlns:a16="http://schemas.microsoft.com/office/drawing/2014/main" id="{9B91AE18-1FE2-82F8-6C03-D384A2AB8B3E}"/>
                </a:ext>
              </a:extLst>
            </p:cNvPr>
            <p:cNvPicPr/>
            <p:nvPr/>
          </p:nvPicPr>
          <p:blipFill>
            <a:blip r:embed="rId13" cstate="print"/>
            <a:stretch>
              <a:fillRect/>
            </a:stretch>
          </p:blipFill>
          <p:spPr>
            <a:xfrm>
              <a:off x="9390888" y="1729740"/>
              <a:ext cx="82295" cy="82296"/>
            </a:xfrm>
            <a:prstGeom prst="rect">
              <a:avLst/>
            </a:prstGeom>
          </p:spPr>
        </p:pic>
        <p:pic>
          <p:nvPicPr>
            <p:cNvPr id="240" name="object 120">
              <a:extLst>
                <a:ext uri="{FF2B5EF4-FFF2-40B4-BE49-F238E27FC236}">
                  <a16:creationId xmlns:a16="http://schemas.microsoft.com/office/drawing/2014/main" id="{5509ED59-D89F-5B45-98D5-FEA340BADF68}"/>
                </a:ext>
              </a:extLst>
            </p:cNvPr>
            <p:cNvPicPr/>
            <p:nvPr/>
          </p:nvPicPr>
          <p:blipFill>
            <a:blip r:embed="rId13" cstate="print"/>
            <a:stretch>
              <a:fillRect/>
            </a:stretch>
          </p:blipFill>
          <p:spPr>
            <a:xfrm>
              <a:off x="9390888" y="2142744"/>
              <a:ext cx="82295" cy="82295"/>
            </a:xfrm>
            <a:prstGeom prst="rect">
              <a:avLst/>
            </a:prstGeom>
          </p:spPr>
        </p:pic>
        <p:sp>
          <p:nvSpPr>
            <p:cNvPr id="241" name="object 121">
              <a:extLst>
                <a:ext uri="{FF2B5EF4-FFF2-40B4-BE49-F238E27FC236}">
                  <a16:creationId xmlns:a16="http://schemas.microsoft.com/office/drawing/2014/main" id="{7024CC2A-66DB-E7FC-B29E-813C29E4F147}"/>
                </a:ext>
              </a:extLst>
            </p:cNvPr>
            <p:cNvSpPr/>
            <p:nvPr/>
          </p:nvSpPr>
          <p:spPr>
            <a:xfrm>
              <a:off x="9390888" y="2029968"/>
              <a:ext cx="82550" cy="82550"/>
            </a:xfrm>
            <a:custGeom>
              <a:avLst/>
              <a:gdLst/>
              <a:ahLst/>
              <a:cxnLst/>
              <a:rect l="l" t="t" r="r" b="b"/>
              <a:pathLst>
                <a:path w="82550" h="82550">
                  <a:moveTo>
                    <a:pt x="41147" y="0"/>
                  </a:moveTo>
                  <a:lnTo>
                    <a:pt x="25128" y="3232"/>
                  </a:lnTo>
                  <a:lnTo>
                    <a:pt x="12049" y="12049"/>
                  </a:lnTo>
                  <a:lnTo>
                    <a:pt x="3232" y="25128"/>
                  </a:lnTo>
                  <a:lnTo>
                    <a:pt x="0" y="41148"/>
                  </a:lnTo>
                  <a:lnTo>
                    <a:pt x="3232" y="57167"/>
                  </a:lnTo>
                  <a:lnTo>
                    <a:pt x="12049" y="70246"/>
                  </a:lnTo>
                  <a:lnTo>
                    <a:pt x="25128" y="79063"/>
                  </a:lnTo>
                  <a:lnTo>
                    <a:pt x="41147" y="82296"/>
                  </a:lnTo>
                  <a:lnTo>
                    <a:pt x="57167" y="79063"/>
                  </a:lnTo>
                  <a:lnTo>
                    <a:pt x="70246" y="70246"/>
                  </a:lnTo>
                  <a:lnTo>
                    <a:pt x="79063" y="57167"/>
                  </a:lnTo>
                  <a:lnTo>
                    <a:pt x="82295" y="41148"/>
                  </a:lnTo>
                  <a:lnTo>
                    <a:pt x="79063" y="25128"/>
                  </a:lnTo>
                  <a:lnTo>
                    <a:pt x="70246" y="12049"/>
                  </a:lnTo>
                  <a:lnTo>
                    <a:pt x="57167" y="3232"/>
                  </a:lnTo>
                  <a:lnTo>
                    <a:pt x="41147" y="0"/>
                  </a:lnTo>
                  <a:close/>
                </a:path>
              </a:pathLst>
            </a:custGeom>
            <a:solidFill>
              <a:srgbClr val="7900E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242" name="object 122">
              <a:extLst>
                <a:ext uri="{FF2B5EF4-FFF2-40B4-BE49-F238E27FC236}">
                  <a16:creationId xmlns:a16="http://schemas.microsoft.com/office/drawing/2014/main" id="{72B544DD-AF22-3349-2DFB-E836D47E4B9D}"/>
                </a:ext>
              </a:extLst>
            </p:cNvPr>
            <p:cNvPicPr/>
            <p:nvPr/>
          </p:nvPicPr>
          <p:blipFill>
            <a:blip r:embed="rId14" cstate="print"/>
            <a:stretch>
              <a:fillRect/>
            </a:stretch>
          </p:blipFill>
          <p:spPr>
            <a:xfrm>
              <a:off x="9241536" y="1868423"/>
              <a:ext cx="82296" cy="82296"/>
            </a:xfrm>
            <a:prstGeom prst="rect">
              <a:avLst/>
            </a:prstGeom>
          </p:spPr>
        </p:pic>
        <p:pic>
          <p:nvPicPr>
            <p:cNvPr id="243" name="object 123">
              <a:extLst>
                <a:ext uri="{FF2B5EF4-FFF2-40B4-BE49-F238E27FC236}">
                  <a16:creationId xmlns:a16="http://schemas.microsoft.com/office/drawing/2014/main" id="{A7B8E098-C358-0AF3-5C36-AFAE2D5663A5}"/>
                </a:ext>
              </a:extLst>
            </p:cNvPr>
            <p:cNvPicPr/>
            <p:nvPr/>
          </p:nvPicPr>
          <p:blipFill>
            <a:blip r:embed="rId15" cstate="print"/>
            <a:stretch>
              <a:fillRect/>
            </a:stretch>
          </p:blipFill>
          <p:spPr>
            <a:xfrm>
              <a:off x="9543288" y="2055875"/>
              <a:ext cx="82295" cy="166115"/>
            </a:xfrm>
            <a:prstGeom prst="rect">
              <a:avLst/>
            </a:prstGeom>
          </p:spPr>
        </p:pic>
        <p:pic>
          <p:nvPicPr>
            <p:cNvPr id="244" name="object 124">
              <a:extLst>
                <a:ext uri="{FF2B5EF4-FFF2-40B4-BE49-F238E27FC236}">
                  <a16:creationId xmlns:a16="http://schemas.microsoft.com/office/drawing/2014/main" id="{AA404135-A2F4-26B2-976E-09FA9B7B1646}"/>
                </a:ext>
              </a:extLst>
            </p:cNvPr>
            <p:cNvPicPr/>
            <p:nvPr/>
          </p:nvPicPr>
          <p:blipFill>
            <a:blip r:embed="rId5" cstate="print"/>
            <a:stretch>
              <a:fillRect/>
            </a:stretch>
          </p:blipFill>
          <p:spPr>
            <a:xfrm>
              <a:off x="9241536" y="2069591"/>
              <a:ext cx="82296" cy="82296"/>
            </a:xfrm>
            <a:prstGeom prst="rect">
              <a:avLst/>
            </a:prstGeom>
          </p:spPr>
        </p:pic>
        <p:sp>
          <p:nvSpPr>
            <p:cNvPr id="245" name="object 125">
              <a:extLst>
                <a:ext uri="{FF2B5EF4-FFF2-40B4-BE49-F238E27FC236}">
                  <a16:creationId xmlns:a16="http://schemas.microsoft.com/office/drawing/2014/main" id="{D034429D-6B27-9B64-0AA0-F1C07881B34C}"/>
                </a:ext>
              </a:extLst>
            </p:cNvPr>
            <p:cNvSpPr/>
            <p:nvPr/>
          </p:nvSpPr>
          <p:spPr>
            <a:xfrm>
              <a:off x="9390888" y="1935480"/>
              <a:ext cx="82550" cy="82550"/>
            </a:xfrm>
            <a:custGeom>
              <a:avLst/>
              <a:gdLst/>
              <a:ahLst/>
              <a:cxnLst/>
              <a:rect l="l" t="t" r="r" b="b"/>
              <a:pathLst>
                <a:path w="82550" h="82550">
                  <a:moveTo>
                    <a:pt x="41147" y="0"/>
                  </a:moveTo>
                  <a:lnTo>
                    <a:pt x="25128" y="3232"/>
                  </a:lnTo>
                  <a:lnTo>
                    <a:pt x="12049" y="12049"/>
                  </a:lnTo>
                  <a:lnTo>
                    <a:pt x="3232" y="25128"/>
                  </a:lnTo>
                  <a:lnTo>
                    <a:pt x="0" y="41148"/>
                  </a:lnTo>
                  <a:lnTo>
                    <a:pt x="3232" y="57167"/>
                  </a:lnTo>
                  <a:lnTo>
                    <a:pt x="12049" y="70246"/>
                  </a:lnTo>
                  <a:lnTo>
                    <a:pt x="25128" y="79063"/>
                  </a:lnTo>
                  <a:lnTo>
                    <a:pt x="41147" y="82296"/>
                  </a:lnTo>
                  <a:lnTo>
                    <a:pt x="57167" y="79063"/>
                  </a:lnTo>
                  <a:lnTo>
                    <a:pt x="70246" y="70246"/>
                  </a:lnTo>
                  <a:lnTo>
                    <a:pt x="79063" y="57167"/>
                  </a:lnTo>
                  <a:lnTo>
                    <a:pt x="82295" y="41148"/>
                  </a:lnTo>
                  <a:lnTo>
                    <a:pt x="79063" y="25128"/>
                  </a:lnTo>
                  <a:lnTo>
                    <a:pt x="70246" y="12049"/>
                  </a:lnTo>
                  <a:lnTo>
                    <a:pt x="57167" y="3232"/>
                  </a:lnTo>
                  <a:lnTo>
                    <a:pt x="41147" y="0"/>
                  </a:lnTo>
                  <a:close/>
                </a:path>
              </a:pathLst>
            </a:custGeom>
            <a:solidFill>
              <a:srgbClr val="7900E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246" name="object 126">
              <a:extLst>
                <a:ext uri="{FF2B5EF4-FFF2-40B4-BE49-F238E27FC236}">
                  <a16:creationId xmlns:a16="http://schemas.microsoft.com/office/drawing/2014/main" id="{04697A76-6AEF-4285-5C7F-6D9894CF24E4}"/>
                </a:ext>
              </a:extLst>
            </p:cNvPr>
            <p:cNvPicPr/>
            <p:nvPr/>
          </p:nvPicPr>
          <p:blipFill>
            <a:blip r:embed="rId16" cstate="print"/>
            <a:stretch>
              <a:fillRect/>
            </a:stretch>
          </p:blipFill>
          <p:spPr>
            <a:xfrm>
              <a:off x="9390888" y="2409444"/>
              <a:ext cx="82295" cy="252983"/>
            </a:xfrm>
            <a:prstGeom prst="rect">
              <a:avLst/>
            </a:prstGeom>
          </p:spPr>
        </p:pic>
        <p:sp>
          <p:nvSpPr>
            <p:cNvPr id="247" name="object 127">
              <a:extLst>
                <a:ext uri="{FF2B5EF4-FFF2-40B4-BE49-F238E27FC236}">
                  <a16:creationId xmlns:a16="http://schemas.microsoft.com/office/drawing/2014/main" id="{6BEA5EEC-5F3D-78C1-E76B-7F8BA0B56AC1}"/>
                </a:ext>
              </a:extLst>
            </p:cNvPr>
            <p:cNvSpPr/>
            <p:nvPr/>
          </p:nvSpPr>
          <p:spPr>
            <a:xfrm>
              <a:off x="11088623" y="1418844"/>
              <a:ext cx="82550" cy="82550"/>
            </a:xfrm>
            <a:custGeom>
              <a:avLst/>
              <a:gdLst/>
              <a:ahLst/>
              <a:cxnLst/>
              <a:rect l="l" t="t" r="r" b="b"/>
              <a:pathLst>
                <a:path w="82550" h="82550">
                  <a:moveTo>
                    <a:pt x="41148" y="0"/>
                  </a:moveTo>
                  <a:lnTo>
                    <a:pt x="25128" y="3232"/>
                  </a:lnTo>
                  <a:lnTo>
                    <a:pt x="12049" y="12049"/>
                  </a:lnTo>
                  <a:lnTo>
                    <a:pt x="3232" y="25128"/>
                  </a:lnTo>
                  <a:lnTo>
                    <a:pt x="0" y="41147"/>
                  </a:lnTo>
                  <a:lnTo>
                    <a:pt x="3232" y="57167"/>
                  </a:lnTo>
                  <a:lnTo>
                    <a:pt x="12049" y="70246"/>
                  </a:lnTo>
                  <a:lnTo>
                    <a:pt x="25128" y="79063"/>
                  </a:lnTo>
                  <a:lnTo>
                    <a:pt x="41148" y="82295"/>
                  </a:lnTo>
                  <a:lnTo>
                    <a:pt x="57167" y="79063"/>
                  </a:lnTo>
                  <a:lnTo>
                    <a:pt x="70246" y="70246"/>
                  </a:lnTo>
                  <a:lnTo>
                    <a:pt x="79063" y="57167"/>
                  </a:lnTo>
                  <a:lnTo>
                    <a:pt x="82296" y="41147"/>
                  </a:lnTo>
                  <a:lnTo>
                    <a:pt x="79063" y="25128"/>
                  </a:lnTo>
                  <a:lnTo>
                    <a:pt x="70246" y="12049"/>
                  </a:lnTo>
                  <a:lnTo>
                    <a:pt x="57167" y="3232"/>
                  </a:lnTo>
                  <a:lnTo>
                    <a:pt x="41148" y="0"/>
                  </a:lnTo>
                  <a:close/>
                </a:path>
              </a:pathLst>
            </a:custGeom>
            <a:solidFill>
              <a:srgbClr val="DA391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248" name="object 128">
              <a:extLst>
                <a:ext uri="{FF2B5EF4-FFF2-40B4-BE49-F238E27FC236}">
                  <a16:creationId xmlns:a16="http://schemas.microsoft.com/office/drawing/2014/main" id="{2D591661-2FB2-B3F6-A5D1-5A369AE8BB29}"/>
                </a:ext>
              </a:extLst>
            </p:cNvPr>
            <p:cNvPicPr/>
            <p:nvPr/>
          </p:nvPicPr>
          <p:blipFill>
            <a:blip r:embed="rId17" cstate="print"/>
            <a:stretch>
              <a:fillRect/>
            </a:stretch>
          </p:blipFill>
          <p:spPr>
            <a:xfrm>
              <a:off x="11088623" y="2563368"/>
              <a:ext cx="82296" cy="82296"/>
            </a:xfrm>
            <a:prstGeom prst="rect">
              <a:avLst/>
            </a:prstGeom>
          </p:spPr>
        </p:pic>
        <p:pic>
          <p:nvPicPr>
            <p:cNvPr id="249" name="object 129">
              <a:extLst>
                <a:ext uri="{FF2B5EF4-FFF2-40B4-BE49-F238E27FC236}">
                  <a16:creationId xmlns:a16="http://schemas.microsoft.com/office/drawing/2014/main" id="{37C16447-18F2-7424-2830-08516D42B191}"/>
                </a:ext>
              </a:extLst>
            </p:cNvPr>
            <p:cNvPicPr/>
            <p:nvPr/>
          </p:nvPicPr>
          <p:blipFill>
            <a:blip r:embed="rId18" cstate="print"/>
            <a:stretch>
              <a:fillRect/>
            </a:stretch>
          </p:blipFill>
          <p:spPr>
            <a:xfrm>
              <a:off x="11088623" y="2084832"/>
              <a:ext cx="82296" cy="82295"/>
            </a:xfrm>
            <a:prstGeom prst="rect">
              <a:avLst/>
            </a:prstGeom>
          </p:spPr>
        </p:pic>
        <p:pic>
          <p:nvPicPr>
            <p:cNvPr id="250" name="object 130">
              <a:extLst>
                <a:ext uri="{FF2B5EF4-FFF2-40B4-BE49-F238E27FC236}">
                  <a16:creationId xmlns:a16="http://schemas.microsoft.com/office/drawing/2014/main" id="{36307A32-CBF2-8496-AB37-C0FC8B4748E4}"/>
                </a:ext>
              </a:extLst>
            </p:cNvPr>
            <p:cNvPicPr/>
            <p:nvPr/>
          </p:nvPicPr>
          <p:blipFill>
            <a:blip r:embed="rId19" cstate="print"/>
            <a:stretch>
              <a:fillRect/>
            </a:stretch>
          </p:blipFill>
          <p:spPr>
            <a:xfrm>
              <a:off x="11088623" y="1787652"/>
              <a:ext cx="82296" cy="80772"/>
            </a:xfrm>
            <a:prstGeom prst="rect">
              <a:avLst/>
            </a:prstGeom>
          </p:spPr>
        </p:pic>
        <p:pic>
          <p:nvPicPr>
            <p:cNvPr id="251" name="object 131">
              <a:extLst>
                <a:ext uri="{FF2B5EF4-FFF2-40B4-BE49-F238E27FC236}">
                  <a16:creationId xmlns:a16="http://schemas.microsoft.com/office/drawing/2014/main" id="{1AF9A2C2-FFF1-BEB6-C539-1C6AE1B3E5E7}"/>
                </a:ext>
              </a:extLst>
            </p:cNvPr>
            <p:cNvPicPr/>
            <p:nvPr/>
          </p:nvPicPr>
          <p:blipFill>
            <a:blip r:embed="rId20" cstate="print"/>
            <a:stretch>
              <a:fillRect/>
            </a:stretch>
          </p:blipFill>
          <p:spPr>
            <a:xfrm>
              <a:off x="11010900" y="1202436"/>
              <a:ext cx="82296" cy="82296"/>
            </a:xfrm>
            <a:prstGeom prst="rect">
              <a:avLst/>
            </a:prstGeom>
          </p:spPr>
        </p:pic>
        <p:sp>
          <p:nvSpPr>
            <p:cNvPr id="252" name="object 132">
              <a:extLst>
                <a:ext uri="{FF2B5EF4-FFF2-40B4-BE49-F238E27FC236}">
                  <a16:creationId xmlns:a16="http://schemas.microsoft.com/office/drawing/2014/main" id="{1DD4145F-FEAE-5A50-B2D6-2BB970B033DB}"/>
                </a:ext>
              </a:extLst>
            </p:cNvPr>
            <p:cNvSpPr/>
            <p:nvPr/>
          </p:nvSpPr>
          <p:spPr>
            <a:xfrm>
              <a:off x="11010900" y="1351788"/>
              <a:ext cx="82550" cy="82550"/>
            </a:xfrm>
            <a:custGeom>
              <a:avLst/>
              <a:gdLst/>
              <a:ahLst/>
              <a:cxnLst/>
              <a:rect l="l" t="t" r="r" b="b"/>
              <a:pathLst>
                <a:path w="82550" h="82550">
                  <a:moveTo>
                    <a:pt x="41148" y="0"/>
                  </a:moveTo>
                  <a:lnTo>
                    <a:pt x="25128" y="3232"/>
                  </a:lnTo>
                  <a:lnTo>
                    <a:pt x="12049" y="12049"/>
                  </a:lnTo>
                  <a:lnTo>
                    <a:pt x="3232" y="25128"/>
                  </a:lnTo>
                  <a:lnTo>
                    <a:pt x="0" y="41148"/>
                  </a:lnTo>
                  <a:lnTo>
                    <a:pt x="3232" y="57167"/>
                  </a:lnTo>
                  <a:lnTo>
                    <a:pt x="12049" y="70246"/>
                  </a:lnTo>
                  <a:lnTo>
                    <a:pt x="25128" y="79063"/>
                  </a:lnTo>
                  <a:lnTo>
                    <a:pt x="41148" y="82296"/>
                  </a:lnTo>
                  <a:lnTo>
                    <a:pt x="57167" y="79063"/>
                  </a:lnTo>
                  <a:lnTo>
                    <a:pt x="70246" y="70246"/>
                  </a:lnTo>
                  <a:lnTo>
                    <a:pt x="79063" y="57167"/>
                  </a:lnTo>
                  <a:lnTo>
                    <a:pt x="82296" y="41148"/>
                  </a:lnTo>
                  <a:lnTo>
                    <a:pt x="79063" y="25128"/>
                  </a:lnTo>
                  <a:lnTo>
                    <a:pt x="70246" y="12049"/>
                  </a:lnTo>
                  <a:lnTo>
                    <a:pt x="57167" y="3232"/>
                  </a:lnTo>
                  <a:lnTo>
                    <a:pt x="41148" y="0"/>
                  </a:lnTo>
                  <a:close/>
                </a:path>
              </a:pathLst>
            </a:custGeom>
            <a:solidFill>
              <a:srgbClr val="DA391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253" name="object 133">
              <a:extLst>
                <a:ext uri="{FF2B5EF4-FFF2-40B4-BE49-F238E27FC236}">
                  <a16:creationId xmlns:a16="http://schemas.microsoft.com/office/drawing/2014/main" id="{72A29CF5-D4D1-176D-EFA6-DCAA652713EA}"/>
                </a:ext>
              </a:extLst>
            </p:cNvPr>
            <p:cNvPicPr/>
            <p:nvPr/>
          </p:nvPicPr>
          <p:blipFill>
            <a:blip r:embed="rId11" cstate="print"/>
            <a:stretch>
              <a:fillRect/>
            </a:stretch>
          </p:blipFill>
          <p:spPr>
            <a:xfrm>
              <a:off x="11010900" y="1589531"/>
              <a:ext cx="82296" cy="82295"/>
            </a:xfrm>
            <a:prstGeom prst="rect">
              <a:avLst/>
            </a:prstGeom>
          </p:spPr>
        </p:pic>
        <p:sp>
          <p:nvSpPr>
            <p:cNvPr id="254" name="object 134">
              <a:extLst>
                <a:ext uri="{FF2B5EF4-FFF2-40B4-BE49-F238E27FC236}">
                  <a16:creationId xmlns:a16="http://schemas.microsoft.com/office/drawing/2014/main" id="{5B8A4EAB-9F18-2DCA-9E22-8394178F4A1E}"/>
                </a:ext>
              </a:extLst>
            </p:cNvPr>
            <p:cNvSpPr/>
            <p:nvPr/>
          </p:nvSpPr>
          <p:spPr>
            <a:xfrm>
              <a:off x="11160252" y="1243583"/>
              <a:ext cx="82550" cy="178435"/>
            </a:xfrm>
            <a:custGeom>
              <a:avLst/>
              <a:gdLst/>
              <a:ahLst/>
              <a:cxnLst/>
              <a:rect l="l" t="t" r="r" b="b"/>
              <a:pathLst>
                <a:path w="82550" h="178434">
                  <a:moveTo>
                    <a:pt x="82296" y="137160"/>
                  </a:moveTo>
                  <a:lnTo>
                    <a:pt x="79057" y="121145"/>
                  </a:lnTo>
                  <a:lnTo>
                    <a:pt x="70243" y="108064"/>
                  </a:lnTo>
                  <a:lnTo>
                    <a:pt x="57162" y="99250"/>
                  </a:lnTo>
                  <a:lnTo>
                    <a:pt x="41148" y="96012"/>
                  </a:lnTo>
                  <a:lnTo>
                    <a:pt x="25120" y="99250"/>
                  </a:lnTo>
                  <a:lnTo>
                    <a:pt x="12039" y="108064"/>
                  </a:lnTo>
                  <a:lnTo>
                    <a:pt x="3225" y="121145"/>
                  </a:lnTo>
                  <a:lnTo>
                    <a:pt x="0" y="137160"/>
                  </a:lnTo>
                  <a:lnTo>
                    <a:pt x="3225" y="153187"/>
                  </a:lnTo>
                  <a:lnTo>
                    <a:pt x="12039" y="166268"/>
                  </a:lnTo>
                  <a:lnTo>
                    <a:pt x="25120" y="175082"/>
                  </a:lnTo>
                  <a:lnTo>
                    <a:pt x="41148" y="178308"/>
                  </a:lnTo>
                  <a:lnTo>
                    <a:pt x="57162" y="175082"/>
                  </a:lnTo>
                  <a:lnTo>
                    <a:pt x="70243" y="166268"/>
                  </a:lnTo>
                  <a:lnTo>
                    <a:pt x="79057" y="153187"/>
                  </a:lnTo>
                  <a:lnTo>
                    <a:pt x="82296" y="137160"/>
                  </a:lnTo>
                  <a:close/>
                </a:path>
                <a:path w="82550" h="178434">
                  <a:moveTo>
                    <a:pt x="82296" y="41148"/>
                  </a:moveTo>
                  <a:lnTo>
                    <a:pt x="79057" y="25133"/>
                  </a:lnTo>
                  <a:lnTo>
                    <a:pt x="70243" y="12052"/>
                  </a:lnTo>
                  <a:lnTo>
                    <a:pt x="57162" y="3238"/>
                  </a:lnTo>
                  <a:lnTo>
                    <a:pt x="41148" y="0"/>
                  </a:lnTo>
                  <a:lnTo>
                    <a:pt x="25120" y="3238"/>
                  </a:lnTo>
                  <a:lnTo>
                    <a:pt x="12039" y="12052"/>
                  </a:lnTo>
                  <a:lnTo>
                    <a:pt x="3225" y="25133"/>
                  </a:lnTo>
                  <a:lnTo>
                    <a:pt x="0" y="41148"/>
                  </a:lnTo>
                  <a:lnTo>
                    <a:pt x="3225" y="57175"/>
                  </a:lnTo>
                  <a:lnTo>
                    <a:pt x="12039" y="70256"/>
                  </a:lnTo>
                  <a:lnTo>
                    <a:pt x="25120" y="79070"/>
                  </a:lnTo>
                  <a:lnTo>
                    <a:pt x="41148" y="82296"/>
                  </a:lnTo>
                  <a:lnTo>
                    <a:pt x="57162" y="79070"/>
                  </a:lnTo>
                  <a:lnTo>
                    <a:pt x="70243" y="70256"/>
                  </a:lnTo>
                  <a:lnTo>
                    <a:pt x="79057" y="57175"/>
                  </a:lnTo>
                  <a:lnTo>
                    <a:pt x="82296" y="41148"/>
                  </a:lnTo>
                  <a:close/>
                </a:path>
              </a:pathLst>
            </a:custGeom>
            <a:solidFill>
              <a:srgbClr val="DA391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255" name="object 135">
              <a:extLst>
                <a:ext uri="{FF2B5EF4-FFF2-40B4-BE49-F238E27FC236}">
                  <a16:creationId xmlns:a16="http://schemas.microsoft.com/office/drawing/2014/main" id="{21FABA5C-E24A-1079-62E9-2746BF53FD19}"/>
                </a:ext>
              </a:extLst>
            </p:cNvPr>
            <p:cNvPicPr/>
            <p:nvPr/>
          </p:nvPicPr>
          <p:blipFill>
            <a:blip r:embed="rId18" cstate="print"/>
            <a:stretch>
              <a:fillRect/>
            </a:stretch>
          </p:blipFill>
          <p:spPr>
            <a:xfrm>
              <a:off x="11160252" y="1627631"/>
              <a:ext cx="82296" cy="82295"/>
            </a:xfrm>
            <a:prstGeom prst="rect">
              <a:avLst/>
            </a:prstGeom>
          </p:spPr>
        </p:pic>
        <p:pic>
          <p:nvPicPr>
            <p:cNvPr id="256" name="object 136">
              <a:extLst>
                <a:ext uri="{FF2B5EF4-FFF2-40B4-BE49-F238E27FC236}">
                  <a16:creationId xmlns:a16="http://schemas.microsoft.com/office/drawing/2014/main" id="{DC697F61-978B-DC9A-DE70-59206615751A}"/>
                </a:ext>
              </a:extLst>
            </p:cNvPr>
            <p:cNvPicPr/>
            <p:nvPr/>
          </p:nvPicPr>
          <p:blipFill>
            <a:blip r:embed="rId21" cstate="print"/>
            <a:stretch>
              <a:fillRect/>
            </a:stretch>
          </p:blipFill>
          <p:spPr>
            <a:xfrm>
              <a:off x="10311384" y="1530095"/>
              <a:ext cx="82296" cy="82295"/>
            </a:xfrm>
            <a:prstGeom prst="rect">
              <a:avLst/>
            </a:prstGeom>
          </p:spPr>
        </p:pic>
        <p:pic>
          <p:nvPicPr>
            <p:cNvPr id="257" name="object 137">
              <a:extLst>
                <a:ext uri="{FF2B5EF4-FFF2-40B4-BE49-F238E27FC236}">
                  <a16:creationId xmlns:a16="http://schemas.microsoft.com/office/drawing/2014/main" id="{6D42BE29-F99B-A939-8129-B5A5CBB07500}"/>
                </a:ext>
              </a:extLst>
            </p:cNvPr>
            <p:cNvPicPr/>
            <p:nvPr/>
          </p:nvPicPr>
          <p:blipFill>
            <a:blip r:embed="rId7" cstate="print"/>
            <a:stretch>
              <a:fillRect/>
            </a:stretch>
          </p:blipFill>
          <p:spPr>
            <a:xfrm>
              <a:off x="10160508" y="1580388"/>
              <a:ext cx="82296" cy="82296"/>
            </a:xfrm>
            <a:prstGeom prst="rect">
              <a:avLst/>
            </a:prstGeom>
          </p:spPr>
        </p:pic>
        <p:pic>
          <p:nvPicPr>
            <p:cNvPr id="258" name="object 138">
              <a:extLst>
                <a:ext uri="{FF2B5EF4-FFF2-40B4-BE49-F238E27FC236}">
                  <a16:creationId xmlns:a16="http://schemas.microsoft.com/office/drawing/2014/main" id="{1B8DB9BD-6238-90A5-E8BF-4F350EAFC275}"/>
                </a:ext>
              </a:extLst>
            </p:cNvPr>
            <p:cNvPicPr/>
            <p:nvPr/>
          </p:nvPicPr>
          <p:blipFill>
            <a:blip r:embed="rId10" cstate="print"/>
            <a:stretch>
              <a:fillRect/>
            </a:stretch>
          </p:blipFill>
          <p:spPr>
            <a:xfrm>
              <a:off x="10311384" y="1885187"/>
              <a:ext cx="82296" cy="82296"/>
            </a:xfrm>
            <a:prstGeom prst="rect">
              <a:avLst/>
            </a:prstGeom>
          </p:spPr>
        </p:pic>
        <p:pic>
          <p:nvPicPr>
            <p:cNvPr id="259" name="object 139">
              <a:extLst>
                <a:ext uri="{FF2B5EF4-FFF2-40B4-BE49-F238E27FC236}">
                  <a16:creationId xmlns:a16="http://schemas.microsoft.com/office/drawing/2014/main" id="{F354D175-734D-920A-DFF7-126FD483F0BA}"/>
                </a:ext>
              </a:extLst>
            </p:cNvPr>
            <p:cNvPicPr/>
            <p:nvPr/>
          </p:nvPicPr>
          <p:blipFill>
            <a:blip r:embed="rId22" cstate="print"/>
            <a:stretch>
              <a:fillRect/>
            </a:stretch>
          </p:blipFill>
          <p:spPr>
            <a:xfrm>
              <a:off x="10160508" y="1935480"/>
              <a:ext cx="82296" cy="82296"/>
            </a:xfrm>
            <a:prstGeom prst="rect">
              <a:avLst/>
            </a:prstGeom>
          </p:spPr>
        </p:pic>
        <p:pic>
          <p:nvPicPr>
            <p:cNvPr id="260" name="object 140">
              <a:extLst>
                <a:ext uri="{FF2B5EF4-FFF2-40B4-BE49-F238E27FC236}">
                  <a16:creationId xmlns:a16="http://schemas.microsoft.com/office/drawing/2014/main" id="{DEFAC580-C8B3-C863-8A74-23C813309E04}"/>
                </a:ext>
              </a:extLst>
            </p:cNvPr>
            <p:cNvPicPr/>
            <p:nvPr/>
          </p:nvPicPr>
          <p:blipFill>
            <a:blip r:embed="rId10" cstate="print"/>
            <a:stretch>
              <a:fillRect/>
            </a:stretch>
          </p:blipFill>
          <p:spPr>
            <a:xfrm>
              <a:off x="10311384" y="2180844"/>
              <a:ext cx="82296" cy="82295"/>
            </a:xfrm>
            <a:prstGeom prst="rect">
              <a:avLst/>
            </a:prstGeom>
          </p:spPr>
        </p:pic>
        <p:pic>
          <p:nvPicPr>
            <p:cNvPr id="261" name="object 141">
              <a:extLst>
                <a:ext uri="{FF2B5EF4-FFF2-40B4-BE49-F238E27FC236}">
                  <a16:creationId xmlns:a16="http://schemas.microsoft.com/office/drawing/2014/main" id="{31D93E1E-53F3-5D79-EC21-7F41430E043B}"/>
                </a:ext>
              </a:extLst>
            </p:cNvPr>
            <p:cNvPicPr/>
            <p:nvPr/>
          </p:nvPicPr>
          <p:blipFill>
            <a:blip r:embed="rId23" cstate="print"/>
            <a:stretch>
              <a:fillRect/>
            </a:stretch>
          </p:blipFill>
          <p:spPr>
            <a:xfrm>
              <a:off x="10160508" y="2139696"/>
              <a:ext cx="82296" cy="173736"/>
            </a:xfrm>
            <a:prstGeom prst="rect">
              <a:avLst/>
            </a:prstGeom>
          </p:spPr>
        </p:pic>
        <p:pic>
          <p:nvPicPr>
            <p:cNvPr id="262" name="object 142">
              <a:extLst>
                <a:ext uri="{FF2B5EF4-FFF2-40B4-BE49-F238E27FC236}">
                  <a16:creationId xmlns:a16="http://schemas.microsoft.com/office/drawing/2014/main" id="{47FCB671-F2A8-3D2F-5888-FC6EEDCDDECE}"/>
                </a:ext>
              </a:extLst>
            </p:cNvPr>
            <p:cNvPicPr/>
            <p:nvPr/>
          </p:nvPicPr>
          <p:blipFill>
            <a:blip r:embed="rId7" cstate="print"/>
            <a:stretch>
              <a:fillRect/>
            </a:stretch>
          </p:blipFill>
          <p:spPr>
            <a:xfrm>
              <a:off x="10236708" y="2593847"/>
              <a:ext cx="82296" cy="82296"/>
            </a:xfrm>
            <a:prstGeom prst="rect">
              <a:avLst/>
            </a:prstGeom>
          </p:spPr>
        </p:pic>
        <p:pic>
          <p:nvPicPr>
            <p:cNvPr id="263" name="object 143">
              <a:extLst>
                <a:ext uri="{FF2B5EF4-FFF2-40B4-BE49-F238E27FC236}">
                  <a16:creationId xmlns:a16="http://schemas.microsoft.com/office/drawing/2014/main" id="{58644613-A780-BFC4-EA4C-0AC47D525265}"/>
                </a:ext>
              </a:extLst>
            </p:cNvPr>
            <p:cNvPicPr/>
            <p:nvPr/>
          </p:nvPicPr>
          <p:blipFill>
            <a:blip r:embed="rId22" cstate="print"/>
            <a:stretch>
              <a:fillRect/>
            </a:stretch>
          </p:blipFill>
          <p:spPr>
            <a:xfrm>
              <a:off x="10236708" y="2711196"/>
              <a:ext cx="82296" cy="82295"/>
            </a:xfrm>
            <a:prstGeom prst="rect">
              <a:avLst/>
            </a:prstGeom>
          </p:spPr>
        </p:pic>
      </p:grpSp>
      <p:sp>
        <p:nvSpPr>
          <p:cNvPr id="264" name="object 144">
            <a:extLst>
              <a:ext uri="{FF2B5EF4-FFF2-40B4-BE49-F238E27FC236}">
                <a16:creationId xmlns:a16="http://schemas.microsoft.com/office/drawing/2014/main" id="{31F8C723-0165-7461-06CE-E861E51FF2DD}"/>
              </a:ext>
            </a:extLst>
          </p:cNvPr>
          <p:cNvSpPr txBox="1"/>
          <p:nvPr/>
        </p:nvSpPr>
        <p:spPr>
          <a:xfrm>
            <a:off x="2682514" y="2910055"/>
            <a:ext cx="79534"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38" normalizeH="0" baseline="0" noProof="0">
                <a:ln>
                  <a:noFill/>
                </a:ln>
                <a:solidFill>
                  <a:srgbClr val="404040"/>
                </a:solidFill>
                <a:effectLst/>
                <a:uLnTx/>
                <a:uFillTx/>
                <a:latin typeface="Verdana"/>
                <a:ea typeface="+mn-ea"/>
                <a:cs typeface="Verdana"/>
              </a:rPr>
              <a:t>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265" name="object 145">
            <a:extLst>
              <a:ext uri="{FF2B5EF4-FFF2-40B4-BE49-F238E27FC236}">
                <a16:creationId xmlns:a16="http://schemas.microsoft.com/office/drawing/2014/main" id="{FCAF7700-03DA-527D-84F7-EC9078B8DDA9}"/>
              </a:ext>
            </a:extLst>
          </p:cNvPr>
          <p:cNvSpPr txBox="1"/>
          <p:nvPr/>
        </p:nvSpPr>
        <p:spPr>
          <a:xfrm>
            <a:off x="2622221" y="2614266"/>
            <a:ext cx="140494"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25</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266" name="object 146">
            <a:extLst>
              <a:ext uri="{FF2B5EF4-FFF2-40B4-BE49-F238E27FC236}">
                <a16:creationId xmlns:a16="http://schemas.microsoft.com/office/drawing/2014/main" id="{E45B0915-253C-9F4E-1C52-5E8B38EAD219}"/>
              </a:ext>
            </a:extLst>
          </p:cNvPr>
          <p:cNvSpPr txBox="1"/>
          <p:nvPr/>
        </p:nvSpPr>
        <p:spPr>
          <a:xfrm>
            <a:off x="2622221" y="2319125"/>
            <a:ext cx="140494"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50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267" name="object 147">
            <a:extLst>
              <a:ext uri="{FF2B5EF4-FFF2-40B4-BE49-F238E27FC236}">
                <a16:creationId xmlns:a16="http://schemas.microsoft.com/office/drawing/2014/main" id="{8E05B386-1BF2-4D4D-1632-CBD490C20880}"/>
              </a:ext>
            </a:extLst>
          </p:cNvPr>
          <p:cNvSpPr txBox="1"/>
          <p:nvPr/>
        </p:nvSpPr>
        <p:spPr>
          <a:xfrm>
            <a:off x="2622221" y="2023755"/>
            <a:ext cx="140494"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75</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268" name="object 148">
            <a:extLst>
              <a:ext uri="{FF2B5EF4-FFF2-40B4-BE49-F238E27FC236}">
                <a16:creationId xmlns:a16="http://schemas.microsoft.com/office/drawing/2014/main" id="{CC81FEC6-9127-2DA8-C0FD-90339B8CF44B}"/>
              </a:ext>
            </a:extLst>
          </p:cNvPr>
          <p:cNvSpPr txBox="1"/>
          <p:nvPr/>
        </p:nvSpPr>
        <p:spPr>
          <a:xfrm>
            <a:off x="2561641" y="1728384"/>
            <a:ext cx="200978"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100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269" name="object 39">
            <a:extLst>
              <a:ext uri="{FF2B5EF4-FFF2-40B4-BE49-F238E27FC236}">
                <a16:creationId xmlns:a16="http://schemas.microsoft.com/office/drawing/2014/main" id="{5262F5BD-6130-3D10-4D64-C8EDE059C695}"/>
              </a:ext>
            </a:extLst>
          </p:cNvPr>
          <p:cNvSpPr txBox="1"/>
          <p:nvPr/>
        </p:nvSpPr>
        <p:spPr>
          <a:xfrm>
            <a:off x="2730795" y="1301474"/>
            <a:ext cx="1912514" cy="297806"/>
          </a:xfrm>
          <a:prstGeom prst="rect">
            <a:avLst/>
          </a:prstGeom>
        </p:spPr>
        <p:txBody>
          <a:bodyPr vert="horz" wrap="square" lIns="0" tIns="9049" rIns="0" bIns="0" rtlCol="0">
            <a:spAutoFit/>
          </a:bodyPr>
          <a:lstStyle/>
          <a:p>
            <a:pPr marL="953" marR="0" lvl="0" indent="0" algn="ctr" defTabSz="685800" rtl="0" eaLnBrk="1" fontAlgn="auto" latinLnBrk="0" hangingPunct="1">
              <a:lnSpc>
                <a:spcPct val="100000"/>
              </a:lnSpc>
              <a:spcBef>
                <a:spcPts val="71"/>
              </a:spcBef>
              <a:spcAft>
                <a:spcPts val="0"/>
              </a:spcAft>
              <a:buClrTx/>
              <a:buSzTx/>
              <a:buFontTx/>
              <a:buNone/>
              <a:tabLst/>
              <a:defRPr/>
            </a:pPr>
            <a:r>
              <a:rPr kumimoji="0" lang="de-DE" sz="938" b="1" i="0" u="none" strike="noStrike" kern="0" cap="none" spc="0" normalizeH="0" baseline="0" noProof="0">
                <a:ln>
                  <a:noFill/>
                </a:ln>
                <a:solidFill>
                  <a:srgbClr val="404040"/>
                </a:solidFill>
                <a:effectLst/>
                <a:uLnTx/>
                <a:uFillTx/>
                <a:latin typeface="Verdana"/>
                <a:ea typeface="+mn-ea"/>
                <a:cs typeface="Verdana"/>
              </a:rPr>
              <a:t>12</a:t>
            </a:r>
            <a:r>
              <a:rPr kumimoji="0" sz="938" b="1" i="0" u="none" strike="noStrike" kern="0" cap="none" spc="-23" normalizeH="0" baseline="0" noProof="0">
                <a:ln>
                  <a:noFill/>
                </a:ln>
                <a:solidFill>
                  <a:srgbClr val="404040"/>
                </a:solidFill>
                <a:effectLst/>
                <a:uLnTx/>
                <a:uFillTx/>
                <a:latin typeface="Verdana"/>
                <a:ea typeface="+mn-ea"/>
                <a:cs typeface="Verdana"/>
              </a:rPr>
              <a:t> </a:t>
            </a:r>
            <a:r>
              <a:rPr kumimoji="0" lang="de-DE" sz="938" b="1" i="0" u="none" strike="noStrike" kern="0" cap="none" spc="-15" normalizeH="0" baseline="0" noProof="0">
                <a:ln>
                  <a:noFill/>
                </a:ln>
                <a:solidFill>
                  <a:srgbClr val="404040"/>
                </a:solidFill>
                <a:effectLst/>
                <a:uLnTx/>
                <a:uFillTx/>
                <a:latin typeface="Verdana"/>
                <a:ea typeface="+mn-ea"/>
                <a:cs typeface="Verdana"/>
              </a:rPr>
              <a:t>Stunden nach</a:t>
            </a:r>
            <a:endParaRPr kumimoji="0" sz="938" b="0" i="0" u="none" strike="noStrike" kern="0" cap="none" spc="0" normalizeH="0" baseline="0" noProof="0">
              <a:ln>
                <a:noFill/>
              </a:ln>
              <a:solidFill>
                <a:srgbClr val="404040"/>
              </a:solidFill>
              <a:effectLst/>
              <a:uLnTx/>
              <a:uFillTx/>
              <a:latin typeface="Verdana"/>
              <a:ea typeface="+mn-ea"/>
              <a:cs typeface="Verdana"/>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sz="938" b="1" i="0" u="none" strike="noStrike" kern="0" cap="none" spc="-8" normalizeH="0" baseline="0" noProof="0">
                <a:ln>
                  <a:noFill/>
                </a:ln>
                <a:solidFill>
                  <a:srgbClr val="404040"/>
                </a:solidFill>
                <a:effectLst/>
                <a:uLnTx/>
                <a:uFillTx/>
                <a:latin typeface="Verdana"/>
                <a:ea typeface="+mn-ea"/>
                <a:cs typeface="Verdana"/>
              </a:rPr>
              <a:t>submaximal</a:t>
            </a:r>
            <a:r>
              <a:rPr kumimoji="0" lang="de-DE" sz="938" b="1" i="0" u="none" strike="noStrike" kern="0" cap="none" spc="-8" normalizeH="0" baseline="0" noProof="0">
                <a:ln>
                  <a:noFill/>
                </a:ln>
                <a:solidFill>
                  <a:srgbClr val="404040"/>
                </a:solidFill>
                <a:effectLst/>
                <a:uLnTx/>
                <a:uFillTx/>
                <a:latin typeface="Verdana"/>
                <a:ea typeface="+mn-ea"/>
                <a:cs typeface="Verdana"/>
              </a:rPr>
              <a:t>er</a:t>
            </a:r>
            <a:r>
              <a:rPr kumimoji="0" sz="938" b="1" i="0" u="none" strike="noStrike" kern="0" cap="none" spc="23" normalizeH="0" baseline="0" noProof="0">
                <a:ln>
                  <a:noFill/>
                </a:ln>
                <a:solidFill>
                  <a:srgbClr val="404040"/>
                </a:solidFill>
                <a:effectLst/>
                <a:uLnTx/>
                <a:uFillTx/>
                <a:latin typeface="Verdana"/>
                <a:ea typeface="+mn-ea"/>
                <a:cs typeface="Verdana"/>
              </a:rPr>
              <a:t> </a:t>
            </a:r>
            <a:r>
              <a:rPr kumimoji="0" lang="de-DE" sz="938" b="1" i="0" u="none" strike="noStrike" kern="0" cap="none" spc="-8" normalizeH="0" baseline="0" noProof="0">
                <a:ln>
                  <a:noFill/>
                </a:ln>
                <a:solidFill>
                  <a:srgbClr val="404040"/>
                </a:solidFill>
                <a:effectLst/>
                <a:uLnTx/>
                <a:uFillTx/>
                <a:latin typeface="Verdana"/>
                <a:ea typeface="+mn-ea"/>
                <a:cs typeface="Verdana"/>
              </a:rPr>
              <a:t>Belastung</a:t>
            </a:r>
            <a:endParaRPr kumimoji="0" sz="638" b="0" i="0" u="none" strike="noStrike" kern="0" cap="none" spc="0" normalizeH="0" baseline="30000" noProof="0">
              <a:ln>
                <a:noFill/>
              </a:ln>
              <a:solidFill>
                <a:srgbClr val="404040"/>
              </a:solidFill>
              <a:effectLst/>
              <a:uLnTx/>
              <a:uFillTx/>
              <a:latin typeface="Arial"/>
              <a:ea typeface="+mn-ea"/>
              <a:cs typeface="Arial"/>
            </a:endParaRPr>
          </a:p>
        </p:txBody>
      </p:sp>
      <p:sp>
        <p:nvSpPr>
          <p:cNvPr id="270" name="Textfeld 269">
            <a:extLst>
              <a:ext uri="{FF2B5EF4-FFF2-40B4-BE49-F238E27FC236}">
                <a16:creationId xmlns:a16="http://schemas.microsoft.com/office/drawing/2014/main" id="{1897E4F8-8470-6413-9D9F-D98F15B9CFA1}"/>
              </a:ext>
            </a:extLst>
          </p:cNvPr>
          <p:cNvSpPr txBox="1"/>
          <p:nvPr/>
        </p:nvSpPr>
        <p:spPr>
          <a:xfrm>
            <a:off x="4186728" y="1593468"/>
            <a:ext cx="629725" cy="200055"/>
          </a:xfrm>
          <a:prstGeom prst="rect">
            <a:avLst/>
          </a:prstGeom>
          <a:noFill/>
        </p:spPr>
        <p:txBody>
          <a:bodyPr wrap="square">
            <a:spAutoFit/>
          </a:bodyPr>
          <a:lstStyle/>
          <a:p>
            <a:pPr marL="0" marR="196215" lvl="0" indent="0" algn="ctr" defTabSz="914400" rtl="0" eaLnBrk="1" fontAlgn="auto" latinLnBrk="0" hangingPunct="1">
              <a:lnSpc>
                <a:spcPct val="100000"/>
              </a:lnSpc>
              <a:spcBef>
                <a:spcPts val="440"/>
              </a:spcBef>
              <a:spcAft>
                <a:spcPts val="0"/>
              </a:spcAft>
              <a:buClrTx/>
              <a:buSzTx/>
              <a:buFontTx/>
              <a:buNone/>
              <a:tabLst/>
              <a:defRPr/>
            </a:pPr>
            <a:r>
              <a:rPr kumimoji="0" lang="de-DE" sz="700" b="0" i="0" u="none" strike="noStrike" kern="0" cap="none" spc="0" normalizeH="0" baseline="0" noProof="0">
                <a:ln>
                  <a:noFill/>
                </a:ln>
                <a:solidFill>
                  <a:srgbClr val="404040"/>
                </a:solidFill>
                <a:effectLst/>
                <a:uLnTx/>
                <a:uFillTx/>
                <a:latin typeface="Verdana"/>
                <a:ea typeface="+mn-ea"/>
                <a:cs typeface="Verdana"/>
              </a:rPr>
              <a:t>‡</a:t>
            </a:r>
            <a:r>
              <a:rPr kumimoji="0" lang="de-DE" sz="700" b="0" i="0" u="none" strike="noStrike" kern="0" cap="none" spc="10" normalizeH="0" baseline="0" noProof="0">
                <a:ln>
                  <a:noFill/>
                </a:ln>
                <a:solidFill>
                  <a:srgbClr val="404040"/>
                </a:solidFill>
                <a:effectLst/>
                <a:uLnTx/>
                <a:uFillTx/>
                <a:latin typeface="Verdana"/>
                <a:ea typeface="+mn-ea"/>
                <a:cs typeface="Verdana"/>
              </a:rPr>
              <a:t> </a:t>
            </a:r>
            <a:r>
              <a:rPr kumimoji="0" lang="de-DE" sz="700" b="0" i="0" u="none" strike="noStrike" kern="0" cap="none" spc="-50" normalizeH="0" baseline="0" noProof="0">
                <a:ln>
                  <a:noFill/>
                </a:ln>
                <a:solidFill>
                  <a:srgbClr val="404040"/>
                </a:solidFill>
                <a:effectLst/>
                <a:uLnTx/>
                <a:uFillTx/>
                <a:latin typeface="Verdana"/>
                <a:ea typeface="+mn-ea"/>
                <a:cs typeface="Verdana"/>
              </a:rPr>
              <a:t>§</a:t>
            </a:r>
            <a:endParaRPr kumimoji="0" lang="de-DE" sz="700" b="0" i="0" u="none" strike="noStrike" kern="0" cap="none" spc="0" normalizeH="0" baseline="0" noProof="0">
              <a:ln>
                <a:noFill/>
              </a:ln>
              <a:solidFill>
                <a:srgbClr val="404040"/>
              </a:solidFill>
              <a:effectLst/>
              <a:uLnTx/>
              <a:uFillTx/>
              <a:latin typeface="Verdana"/>
              <a:ea typeface="+mn-ea"/>
              <a:cs typeface="Verdana"/>
            </a:endParaRPr>
          </a:p>
        </p:txBody>
      </p:sp>
      <p:sp>
        <p:nvSpPr>
          <p:cNvPr id="271" name="object 39">
            <a:extLst>
              <a:ext uri="{FF2B5EF4-FFF2-40B4-BE49-F238E27FC236}">
                <a16:creationId xmlns:a16="http://schemas.microsoft.com/office/drawing/2014/main" id="{8527C54B-2B28-E967-94C6-777BC82D6BA1}"/>
              </a:ext>
            </a:extLst>
          </p:cNvPr>
          <p:cNvSpPr txBox="1"/>
          <p:nvPr/>
        </p:nvSpPr>
        <p:spPr>
          <a:xfrm>
            <a:off x="4904183" y="1295838"/>
            <a:ext cx="1842231" cy="297806"/>
          </a:xfrm>
          <a:prstGeom prst="rect">
            <a:avLst/>
          </a:prstGeom>
        </p:spPr>
        <p:txBody>
          <a:bodyPr vert="horz" wrap="square" lIns="0" tIns="9049" rIns="0" bIns="0" rtlCol="0">
            <a:spAutoFit/>
          </a:bodyPr>
          <a:lstStyle/>
          <a:p>
            <a:pPr marL="953" marR="0" lvl="0" indent="0" algn="ctr" defTabSz="685800" rtl="0" eaLnBrk="1" fontAlgn="auto" latinLnBrk="0" hangingPunct="1">
              <a:lnSpc>
                <a:spcPct val="100000"/>
              </a:lnSpc>
              <a:spcBef>
                <a:spcPts val="71"/>
              </a:spcBef>
              <a:spcAft>
                <a:spcPts val="0"/>
              </a:spcAft>
              <a:buClrTx/>
              <a:buSzTx/>
              <a:buFontTx/>
              <a:buNone/>
              <a:tabLst/>
              <a:defRPr/>
            </a:pPr>
            <a:r>
              <a:rPr kumimoji="0" sz="938" b="1" i="0" u="none" strike="noStrike" kern="0" cap="none" spc="0" normalizeH="0" baseline="0" noProof="0">
                <a:ln>
                  <a:noFill/>
                </a:ln>
                <a:solidFill>
                  <a:srgbClr val="404040"/>
                </a:solidFill>
                <a:effectLst/>
                <a:uLnTx/>
                <a:uFillTx/>
                <a:latin typeface="Verdana"/>
                <a:ea typeface="+mn-ea"/>
                <a:cs typeface="Verdana"/>
              </a:rPr>
              <a:t>24</a:t>
            </a:r>
            <a:r>
              <a:rPr kumimoji="0" sz="938" b="1" i="0" u="none" strike="noStrike" kern="0" cap="none" spc="-23" normalizeH="0" baseline="0" noProof="0">
                <a:ln>
                  <a:noFill/>
                </a:ln>
                <a:solidFill>
                  <a:srgbClr val="404040"/>
                </a:solidFill>
                <a:effectLst/>
                <a:uLnTx/>
                <a:uFillTx/>
                <a:latin typeface="Verdana"/>
                <a:ea typeface="+mn-ea"/>
                <a:cs typeface="Verdana"/>
              </a:rPr>
              <a:t> </a:t>
            </a:r>
            <a:r>
              <a:rPr kumimoji="0" lang="de-DE" sz="938" b="1" i="0" u="none" strike="noStrike" kern="0" cap="none" spc="-15" normalizeH="0" baseline="0" noProof="0">
                <a:ln>
                  <a:noFill/>
                </a:ln>
                <a:solidFill>
                  <a:srgbClr val="404040"/>
                </a:solidFill>
                <a:effectLst/>
                <a:uLnTx/>
                <a:uFillTx/>
                <a:latin typeface="Verdana"/>
                <a:ea typeface="+mn-ea"/>
                <a:cs typeface="Verdana"/>
              </a:rPr>
              <a:t>Stunden nach</a:t>
            </a:r>
            <a:endParaRPr kumimoji="0" sz="938" b="0" i="0" u="none" strike="noStrike" kern="0" cap="none" spc="0" normalizeH="0" baseline="0" noProof="0">
              <a:ln>
                <a:noFill/>
              </a:ln>
              <a:solidFill>
                <a:srgbClr val="404040"/>
              </a:solidFill>
              <a:effectLst/>
              <a:uLnTx/>
              <a:uFillTx/>
              <a:latin typeface="Verdana"/>
              <a:ea typeface="+mn-ea"/>
              <a:cs typeface="Verdana"/>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sz="938" b="1" i="0" u="none" strike="noStrike" kern="0" cap="none" spc="-8" normalizeH="0" baseline="0" noProof="0">
                <a:ln>
                  <a:noFill/>
                </a:ln>
                <a:solidFill>
                  <a:srgbClr val="404040"/>
                </a:solidFill>
                <a:effectLst/>
                <a:uLnTx/>
                <a:uFillTx/>
                <a:latin typeface="Verdana"/>
                <a:ea typeface="+mn-ea"/>
                <a:cs typeface="Verdana"/>
              </a:rPr>
              <a:t>submaximal</a:t>
            </a:r>
            <a:r>
              <a:rPr kumimoji="0" lang="de-DE" sz="938" b="1" i="0" u="none" strike="noStrike" kern="0" cap="none" spc="-8" normalizeH="0" baseline="0" noProof="0">
                <a:ln>
                  <a:noFill/>
                </a:ln>
                <a:solidFill>
                  <a:srgbClr val="404040"/>
                </a:solidFill>
                <a:effectLst/>
                <a:uLnTx/>
                <a:uFillTx/>
                <a:latin typeface="Verdana"/>
                <a:ea typeface="+mn-ea"/>
                <a:cs typeface="Verdana"/>
              </a:rPr>
              <a:t>er</a:t>
            </a:r>
            <a:r>
              <a:rPr kumimoji="0" sz="938" b="1" i="0" u="none" strike="noStrike" kern="0" cap="none" spc="23" normalizeH="0" baseline="0" noProof="0">
                <a:ln>
                  <a:noFill/>
                </a:ln>
                <a:solidFill>
                  <a:srgbClr val="404040"/>
                </a:solidFill>
                <a:effectLst/>
                <a:uLnTx/>
                <a:uFillTx/>
                <a:latin typeface="Verdana"/>
                <a:ea typeface="+mn-ea"/>
                <a:cs typeface="Verdana"/>
              </a:rPr>
              <a:t> </a:t>
            </a:r>
            <a:r>
              <a:rPr kumimoji="0" lang="de-DE" sz="938" b="1" i="0" u="none" strike="noStrike" kern="0" cap="none" spc="-8" normalizeH="0" baseline="0" noProof="0">
                <a:ln>
                  <a:noFill/>
                </a:ln>
                <a:solidFill>
                  <a:srgbClr val="404040"/>
                </a:solidFill>
                <a:effectLst/>
                <a:uLnTx/>
                <a:uFillTx/>
                <a:latin typeface="Verdana"/>
                <a:ea typeface="+mn-ea"/>
                <a:cs typeface="Verdana"/>
              </a:rPr>
              <a:t>Belastung</a:t>
            </a:r>
            <a:endParaRPr kumimoji="0" sz="638" b="0" i="0" u="none" strike="noStrike" kern="0" cap="none" spc="0" normalizeH="0" baseline="30000" noProof="0">
              <a:ln>
                <a:noFill/>
              </a:ln>
              <a:solidFill>
                <a:srgbClr val="404040"/>
              </a:solidFill>
              <a:effectLst/>
              <a:uLnTx/>
              <a:uFillTx/>
              <a:latin typeface="Arial"/>
              <a:ea typeface="+mn-ea"/>
              <a:cs typeface="Arial"/>
            </a:endParaRPr>
          </a:p>
        </p:txBody>
      </p:sp>
      <p:grpSp>
        <p:nvGrpSpPr>
          <p:cNvPr id="272" name="object 40">
            <a:extLst>
              <a:ext uri="{FF2B5EF4-FFF2-40B4-BE49-F238E27FC236}">
                <a16:creationId xmlns:a16="http://schemas.microsoft.com/office/drawing/2014/main" id="{E00C8208-717C-4768-6F94-646EA60D0630}"/>
              </a:ext>
            </a:extLst>
          </p:cNvPr>
          <p:cNvGrpSpPr/>
          <p:nvPr/>
        </p:nvGrpSpPr>
        <p:grpSpPr>
          <a:xfrm>
            <a:off x="4956618" y="1766866"/>
            <a:ext cx="1764983" cy="992505"/>
            <a:chOff x="5564123" y="3918203"/>
            <a:chExt cx="2353310" cy="1323340"/>
          </a:xfrm>
        </p:grpSpPr>
        <p:sp>
          <p:nvSpPr>
            <p:cNvPr id="273" name="object 41">
              <a:extLst>
                <a:ext uri="{FF2B5EF4-FFF2-40B4-BE49-F238E27FC236}">
                  <a16:creationId xmlns:a16="http://schemas.microsoft.com/office/drawing/2014/main" id="{023AC98C-CCFD-0460-3056-9030ACADFB5A}"/>
                </a:ext>
              </a:extLst>
            </p:cNvPr>
            <p:cNvSpPr/>
            <p:nvPr/>
          </p:nvSpPr>
          <p:spPr>
            <a:xfrm>
              <a:off x="5564123" y="3956303"/>
              <a:ext cx="2353310" cy="1181100"/>
            </a:xfrm>
            <a:custGeom>
              <a:avLst/>
              <a:gdLst/>
              <a:ahLst/>
              <a:cxnLst/>
              <a:rect l="l" t="t" r="r" b="b"/>
              <a:pathLst>
                <a:path w="2353309" h="1181100">
                  <a:moveTo>
                    <a:pt x="0" y="1181100"/>
                  </a:moveTo>
                  <a:lnTo>
                    <a:pt x="2353055" y="1181100"/>
                  </a:lnTo>
                </a:path>
                <a:path w="2353309" h="1181100">
                  <a:moveTo>
                    <a:pt x="0" y="787908"/>
                  </a:moveTo>
                  <a:lnTo>
                    <a:pt x="2353055" y="787908"/>
                  </a:lnTo>
                </a:path>
                <a:path w="2353309" h="1181100">
                  <a:moveTo>
                    <a:pt x="0" y="394716"/>
                  </a:moveTo>
                  <a:lnTo>
                    <a:pt x="2353055" y="394716"/>
                  </a:lnTo>
                </a:path>
                <a:path w="2353309" h="1181100">
                  <a:moveTo>
                    <a:pt x="0" y="0"/>
                  </a:moveTo>
                  <a:lnTo>
                    <a:pt x="2353055"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sp>
          <p:nvSpPr>
            <p:cNvPr id="274" name="object 42">
              <a:extLst>
                <a:ext uri="{FF2B5EF4-FFF2-40B4-BE49-F238E27FC236}">
                  <a16:creationId xmlns:a16="http://schemas.microsoft.com/office/drawing/2014/main" id="{58F19E65-45F4-B9EC-8779-79FF11B9AD03}"/>
                </a:ext>
              </a:extLst>
            </p:cNvPr>
            <p:cNvSpPr/>
            <p:nvPr/>
          </p:nvSpPr>
          <p:spPr>
            <a:xfrm>
              <a:off x="5692139" y="4020311"/>
              <a:ext cx="2138680" cy="1089025"/>
            </a:xfrm>
            <a:custGeom>
              <a:avLst/>
              <a:gdLst/>
              <a:ahLst/>
              <a:cxnLst/>
              <a:rect l="l" t="t" r="r" b="b"/>
              <a:pathLst>
                <a:path w="2138679" h="1089025">
                  <a:moveTo>
                    <a:pt x="88392" y="361188"/>
                  </a:moveTo>
                  <a:lnTo>
                    <a:pt x="353822" y="361188"/>
                  </a:lnTo>
                </a:path>
                <a:path w="2138679" h="1089025">
                  <a:moveTo>
                    <a:pt x="88392" y="1057656"/>
                  </a:moveTo>
                  <a:lnTo>
                    <a:pt x="353822" y="1057656"/>
                  </a:lnTo>
                </a:path>
                <a:path w="2138679" h="1089025">
                  <a:moveTo>
                    <a:pt x="220980" y="353568"/>
                  </a:moveTo>
                  <a:lnTo>
                    <a:pt x="220980" y="1060323"/>
                  </a:lnTo>
                </a:path>
                <a:path w="2138679" h="1089025">
                  <a:moveTo>
                    <a:pt x="0" y="704088"/>
                  </a:moveTo>
                  <a:lnTo>
                    <a:pt x="448310" y="704088"/>
                  </a:lnTo>
                </a:path>
                <a:path w="2138679" h="1089025">
                  <a:moveTo>
                    <a:pt x="934212" y="298704"/>
                  </a:moveTo>
                  <a:lnTo>
                    <a:pt x="1199641" y="298704"/>
                  </a:lnTo>
                </a:path>
                <a:path w="2138679" h="1089025">
                  <a:moveTo>
                    <a:pt x="934212" y="1086612"/>
                  </a:moveTo>
                  <a:lnTo>
                    <a:pt x="1199641" y="1086612"/>
                  </a:lnTo>
                </a:path>
                <a:path w="2138679" h="1089025">
                  <a:moveTo>
                    <a:pt x="1066800" y="294131"/>
                  </a:moveTo>
                  <a:lnTo>
                    <a:pt x="1066800" y="1089025"/>
                  </a:lnTo>
                </a:path>
                <a:path w="2138679" h="1089025">
                  <a:moveTo>
                    <a:pt x="844295" y="691895"/>
                  </a:moveTo>
                  <a:lnTo>
                    <a:pt x="1292606" y="691895"/>
                  </a:lnTo>
                </a:path>
                <a:path w="2138679" h="1089025">
                  <a:moveTo>
                    <a:pt x="1778508" y="3048"/>
                  </a:moveTo>
                  <a:lnTo>
                    <a:pt x="2043938" y="3048"/>
                  </a:lnTo>
                </a:path>
                <a:path w="2138679" h="1089025">
                  <a:moveTo>
                    <a:pt x="1778508" y="623315"/>
                  </a:moveTo>
                  <a:lnTo>
                    <a:pt x="2043938" y="623315"/>
                  </a:lnTo>
                </a:path>
                <a:path w="2138679" h="1089025">
                  <a:moveTo>
                    <a:pt x="1911095" y="0"/>
                  </a:moveTo>
                  <a:lnTo>
                    <a:pt x="1911095" y="624967"/>
                  </a:lnTo>
                </a:path>
                <a:path w="2138679" h="1089025">
                  <a:moveTo>
                    <a:pt x="1690115" y="310895"/>
                  </a:moveTo>
                  <a:lnTo>
                    <a:pt x="2138426" y="310895"/>
                  </a:lnTo>
                </a:path>
              </a:pathLst>
            </a:custGeom>
            <a:ln w="12700">
              <a:solidFill>
                <a:srgbClr val="404040"/>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sp>
          <p:nvSpPr>
            <p:cNvPr id="275" name="object 43">
              <a:extLst>
                <a:ext uri="{FF2B5EF4-FFF2-40B4-BE49-F238E27FC236}">
                  <a16:creationId xmlns:a16="http://schemas.microsoft.com/office/drawing/2014/main" id="{936C98B2-D705-86AD-2874-DD6FCD589E0E}"/>
                </a:ext>
              </a:extLst>
            </p:cNvPr>
            <p:cNvSpPr/>
            <p:nvPr/>
          </p:nvSpPr>
          <p:spPr>
            <a:xfrm>
              <a:off x="5873495" y="4355591"/>
              <a:ext cx="82550" cy="81280"/>
            </a:xfrm>
            <a:custGeom>
              <a:avLst/>
              <a:gdLst/>
              <a:ahLst/>
              <a:cxnLst/>
              <a:rect l="l" t="t" r="r" b="b"/>
              <a:pathLst>
                <a:path w="82550" h="81279">
                  <a:moveTo>
                    <a:pt x="41148" y="0"/>
                  </a:moveTo>
                  <a:lnTo>
                    <a:pt x="25128" y="3167"/>
                  </a:lnTo>
                  <a:lnTo>
                    <a:pt x="12049" y="11810"/>
                  </a:lnTo>
                  <a:lnTo>
                    <a:pt x="3232" y="24645"/>
                  </a:lnTo>
                  <a:lnTo>
                    <a:pt x="0" y="40385"/>
                  </a:lnTo>
                  <a:lnTo>
                    <a:pt x="3232" y="56126"/>
                  </a:lnTo>
                  <a:lnTo>
                    <a:pt x="12049" y="68960"/>
                  </a:lnTo>
                  <a:lnTo>
                    <a:pt x="25128" y="77604"/>
                  </a:lnTo>
                  <a:lnTo>
                    <a:pt x="41148" y="80771"/>
                  </a:lnTo>
                  <a:lnTo>
                    <a:pt x="57167" y="77604"/>
                  </a:lnTo>
                  <a:lnTo>
                    <a:pt x="70246" y="68960"/>
                  </a:lnTo>
                  <a:lnTo>
                    <a:pt x="79063" y="56126"/>
                  </a:lnTo>
                  <a:lnTo>
                    <a:pt x="82295" y="40385"/>
                  </a:lnTo>
                  <a:lnTo>
                    <a:pt x="79063" y="24645"/>
                  </a:lnTo>
                  <a:lnTo>
                    <a:pt x="70246" y="11810"/>
                  </a:lnTo>
                  <a:lnTo>
                    <a:pt x="57167" y="3167"/>
                  </a:lnTo>
                  <a:lnTo>
                    <a:pt x="41148" y="0"/>
                  </a:lnTo>
                  <a:close/>
                </a:path>
              </a:pathLst>
            </a:custGeom>
            <a:solidFill>
              <a:srgbClr val="7900E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276" name="object 44">
              <a:extLst>
                <a:ext uri="{FF2B5EF4-FFF2-40B4-BE49-F238E27FC236}">
                  <a16:creationId xmlns:a16="http://schemas.microsoft.com/office/drawing/2014/main" id="{54EECB47-1D6C-D4C9-6F34-0E23F8A1AA8C}"/>
                </a:ext>
              </a:extLst>
            </p:cNvPr>
            <p:cNvPicPr/>
            <p:nvPr/>
          </p:nvPicPr>
          <p:blipFill>
            <a:blip r:embed="rId13" cstate="print"/>
            <a:stretch>
              <a:fillRect/>
            </a:stretch>
          </p:blipFill>
          <p:spPr>
            <a:xfrm>
              <a:off x="5951219" y="4241291"/>
              <a:ext cx="82295" cy="82295"/>
            </a:xfrm>
            <a:prstGeom prst="rect">
              <a:avLst/>
            </a:prstGeom>
          </p:spPr>
        </p:pic>
        <p:sp>
          <p:nvSpPr>
            <p:cNvPr id="277" name="object 45">
              <a:extLst>
                <a:ext uri="{FF2B5EF4-FFF2-40B4-BE49-F238E27FC236}">
                  <a16:creationId xmlns:a16="http://schemas.microsoft.com/office/drawing/2014/main" id="{E157095A-D493-E42B-C5D5-807569A3EE6D}"/>
                </a:ext>
              </a:extLst>
            </p:cNvPr>
            <p:cNvSpPr/>
            <p:nvPr/>
          </p:nvSpPr>
          <p:spPr>
            <a:xfrm>
              <a:off x="5798820" y="4285487"/>
              <a:ext cx="234950" cy="541020"/>
            </a:xfrm>
            <a:custGeom>
              <a:avLst/>
              <a:gdLst/>
              <a:ahLst/>
              <a:cxnLst/>
              <a:rect l="l" t="t" r="r" b="b"/>
              <a:pathLst>
                <a:path w="234950" h="541020">
                  <a:moveTo>
                    <a:pt x="82296" y="500634"/>
                  </a:moveTo>
                  <a:lnTo>
                    <a:pt x="79057" y="484898"/>
                  </a:lnTo>
                  <a:lnTo>
                    <a:pt x="70243" y="472059"/>
                  </a:lnTo>
                  <a:lnTo>
                    <a:pt x="57162" y="463423"/>
                  </a:lnTo>
                  <a:lnTo>
                    <a:pt x="41148" y="460248"/>
                  </a:lnTo>
                  <a:lnTo>
                    <a:pt x="25120" y="463423"/>
                  </a:lnTo>
                  <a:lnTo>
                    <a:pt x="12039" y="472059"/>
                  </a:lnTo>
                  <a:lnTo>
                    <a:pt x="3225" y="484898"/>
                  </a:lnTo>
                  <a:lnTo>
                    <a:pt x="0" y="500634"/>
                  </a:lnTo>
                  <a:lnTo>
                    <a:pt x="3225" y="516382"/>
                  </a:lnTo>
                  <a:lnTo>
                    <a:pt x="12039" y="529209"/>
                  </a:lnTo>
                  <a:lnTo>
                    <a:pt x="25120" y="537857"/>
                  </a:lnTo>
                  <a:lnTo>
                    <a:pt x="41148" y="541020"/>
                  </a:lnTo>
                  <a:lnTo>
                    <a:pt x="57162" y="537857"/>
                  </a:lnTo>
                  <a:lnTo>
                    <a:pt x="70243" y="529209"/>
                  </a:lnTo>
                  <a:lnTo>
                    <a:pt x="79057" y="516382"/>
                  </a:lnTo>
                  <a:lnTo>
                    <a:pt x="82296" y="500634"/>
                  </a:lnTo>
                  <a:close/>
                </a:path>
                <a:path w="234950" h="541020">
                  <a:moveTo>
                    <a:pt x="82296" y="41148"/>
                  </a:moveTo>
                  <a:lnTo>
                    <a:pt x="79057" y="25133"/>
                  </a:lnTo>
                  <a:lnTo>
                    <a:pt x="70243" y="12052"/>
                  </a:lnTo>
                  <a:lnTo>
                    <a:pt x="57162" y="3238"/>
                  </a:lnTo>
                  <a:lnTo>
                    <a:pt x="41148" y="0"/>
                  </a:lnTo>
                  <a:lnTo>
                    <a:pt x="25120" y="3238"/>
                  </a:lnTo>
                  <a:lnTo>
                    <a:pt x="12039" y="12052"/>
                  </a:lnTo>
                  <a:lnTo>
                    <a:pt x="3225" y="25133"/>
                  </a:lnTo>
                  <a:lnTo>
                    <a:pt x="0" y="41148"/>
                  </a:lnTo>
                  <a:lnTo>
                    <a:pt x="3225" y="57175"/>
                  </a:lnTo>
                  <a:lnTo>
                    <a:pt x="12039" y="70256"/>
                  </a:lnTo>
                  <a:lnTo>
                    <a:pt x="25120" y="79070"/>
                  </a:lnTo>
                  <a:lnTo>
                    <a:pt x="41148" y="82296"/>
                  </a:lnTo>
                  <a:lnTo>
                    <a:pt x="57162" y="79070"/>
                  </a:lnTo>
                  <a:lnTo>
                    <a:pt x="70243" y="70256"/>
                  </a:lnTo>
                  <a:lnTo>
                    <a:pt x="79057" y="57175"/>
                  </a:lnTo>
                  <a:lnTo>
                    <a:pt x="82296" y="41148"/>
                  </a:lnTo>
                  <a:close/>
                </a:path>
                <a:path w="234950" h="541020">
                  <a:moveTo>
                    <a:pt x="156972" y="197358"/>
                  </a:moveTo>
                  <a:lnTo>
                    <a:pt x="153733" y="181622"/>
                  </a:lnTo>
                  <a:lnTo>
                    <a:pt x="144919" y="168783"/>
                  </a:lnTo>
                  <a:lnTo>
                    <a:pt x="131838" y="160147"/>
                  </a:lnTo>
                  <a:lnTo>
                    <a:pt x="115824" y="156972"/>
                  </a:lnTo>
                  <a:lnTo>
                    <a:pt x="99796" y="160147"/>
                  </a:lnTo>
                  <a:lnTo>
                    <a:pt x="86715" y="168783"/>
                  </a:lnTo>
                  <a:lnTo>
                    <a:pt x="77901" y="181622"/>
                  </a:lnTo>
                  <a:lnTo>
                    <a:pt x="74676" y="197358"/>
                  </a:lnTo>
                  <a:lnTo>
                    <a:pt x="77901" y="213106"/>
                  </a:lnTo>
                  <a:lnTo>
                    <a:pt x="86715" y="225945"/>
                  </a:lnTo>
                  <a:lnTo>
                    <a:pt x="99796" y="234581"/>
                  </a:lnTo>
                  <a:lnTo>
                    <a:pt x="115824" y="237744"/>
                  </a:lnTo>
                  <a:lnTo>
                    <a:pt x="131838" y="234581"/>
                  </a:lnTo>
                  <a:lnTo>
                    <a:pt x="144919" y="225933"/>
                  </a:lnTo>
                  <a:lnTo>
                    <a:pt x="153733" y="213106"/>
                  </a:lnTo>
                  <a:lnTo>
                    <a:pt x="156972" y="197358"/>
                  </a:lnTo>
                  <a:close/>
                </a:path>
                <a:path w="234950" h="541020">
                  <a:moveTo>
                    <a:pt x="234696" y="484632"/>
                  </a:moveTo>
                  <a:lnTo>
                    <a:pt x="231457" y="468617"/>
                  </a:lnTo>
                  <a:lnTo>
                    <a:pt x="222643" y="455536"/>
                  </a:lnTo>
                  <a:lnTo>
                    <a:pt x="209562" y="446722"/>
                  </a:lnTo>
                  <a:lnTo>
                    <a:pt x="193548" y="443484"/>
                  </a:lnTo>
                  <a:lnTo>
                    <a:pt x="177520" y="446722"/>
                  </a:lnTo>
                  <a:lnTo>
                    <a:pt x="164439" y="455536"/>
                  </a:lnTo>
                  <a:lnTo>
                    <a:pt x="155625" y="468617"/>
                  </a:lnTo>
                  <a:lnTo>
                    <a:pt x="152400" y="484632"/>
                  </a:lnTo>
                  <a:lnTo>
                    <a:pt x="155625" y="500659"/>
                  </a:lnTo>
                  <a:lnTo>
                    <a:pt x="164439" y="513740"/>
                  </a:lnTo>
                  <a:lnTo>
                    <a:pt x="177520" y="522554"/>
                  </a:lnTo>
                  <a:lnTo>
                    <a:pt x="193548" y="525780"/>
                  </a:lnTo>
                  <a:lnTo>
                    <a:pt x="209562" y="522554"/>
                  </a:lnTo>
                  <a:lnTo>
                    <a:pt x="222643" y="513740"/>
                  </a:lnTo>
                  <a:lnTo>
                    <a:pt x="231457" y="500659"/>
                  </a:lnTo>
                  <a:lnTo>
                    <a:pt x="234696" y="484632"/>
                  </a:lnTo>
                  <a:close/>
                </a:path>
              </a:pathLst>
            </a:custGeom>
            <a:solidFill>
              <a:srgbClr val="7900E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278" name="object 46">
              <a:extLst>
                <a:ext uri="{FF2B5EF4-FFF2-40B4-BE49-F238E27FC236}">
                  <a16:creationId xmlns:a16="http://schemas.microsoft.com/office/drawing/2014/main" id="{2EB2D8B7-B3F8-41BF-9FD7-EE8AFBCC583F}"/>
                </a:ext>
              </a:extLst>
            </p:cNvPr>
            <p:cNvPicPr/>
            <p:nvPr/>
          </p:nvPicPr>
          <p:blipFill>
            <a:blip r:embed="rId5" cstate="print"/>
            <a:stretch>
              <a:fillRect/>
            </a:stretch>
          </p:blipFill>
          <p:spPr>
            <a:xfrm>
              <a:off x="5873495" y="4565903"/>
              <a:ext cx="82295" cy="82295"/>
            </a:xfrm>
            <a:prstGeom prst="rect">
              <a:avLst/>
            </a:prstGeom>
          </p:spPr>
        </p:pic>
        <p:pic>
          <p:nvPicPr>
            <p:cNvPr id="279" name="object 47">
              <a:extLst>
                <a:ext uri="{FF2B5EF4-FFF2-40B4-BE49-F238E27FC236}">
                  <a16:creationId xmlns:a16="http://schemas.microsoft.com/office/drawing/2014/main" id="{E1BA4F34-13B1-C584-5FA9-C4A372AE5EB1}"/>
                </a:ext>
              </a:extLst>
            </p:cNvPr>
            <p:cNvPicPr/>
            <p:nvPr/>
          </p:nvPicPr>
          <p:blipFill>
            <a:blip r:embed="rId14" cstate="print"/>
            <a:stretch>
              <a:fillRect/>
            </a:stretch>
          </p:blipFill>
          <p:spPr>
            <a:xfrm>
              <a:off x="5873495" y="4920995"/>
              <a:ext cx="82295" cy="82296"/>
            </a:xfrm>
            <a:prstGeom prst="rect">
              <a:avLst/>
            </a:prstGeom>
          </p:spPr>
        </p:pic>
        <p:sp>
          <p:nvSpPr>
            <p:cNvPr id="280" name="object 48">
              <a:extLst>
                <a:ext uri="{FF2B5EF4-FFF2-40B4-BE49-F238E27FC236}">
                  <a16:creationId xmlns:a16="http://schemas.microsoft.com/office/drawing/2014/main" id="{EBAC7BA3-38CE-873C-0277-5C71A2E4E676}"/>
                </a:ext>
              </a:extLst>
            </p:cNvPr>
            <p:cNvSpPr/>
            <p:nvPr/>
          </p:nvSpPr>
          <p:spPr>
            <a:xfrm>
              <a:off x="5873495" y="4817363"/>
              <a:ext cx="82550" cy="82550"/>
            </a:xfrm>
            <a:custGeom>
              <a:avLst/>
              <a:gdLst/>
              <a:ahLst/>
              <a:cxnLst/>
              <a:rect l="l" t="t" r="r" b="b"/>
              <a:pathLst>
                <a:path w="82550" h="82550">
                  <a:moveTo>
                    <a:pt x="41148" y="0"/>
                  </a:moveTo>
                  <a:lnTo>
                    <a:pt x="25128" y="3232"/>
                  </a:lnTo>
                  <a:lnTo>
                    <a:pt x="12049" y="12049"/>
                  </a:lnTo>
                  <a:lnTo>
                    <a:pt x="3232" y="25128"/>
                  </a:lnTo>
                  <a:lnTo>
                    <a:pt x="0" y="41148"/>
                  </a:lnTo>
                  <a:lnTo>
                    <a:pt x="3232" y="57167"/>
                  </a:lnTo>
                  <a:lnTo>
                    <a:pt x="12049" y="70246"/>
                  </a:lnTo>
                  <a:lnTo>
                    <a:pt x="25128" y="79063"/>
                  </a:lnTo>
                  <a:lnTo>
                    <a:pt x="41148" y="82296"/>
                  </a:lnTo>
                  <a:lnTo>
                    <a:pt x="57167" y="79063"/>
                  </a:lnTo>
                  <a:lnTo>
                    <a:pt x="70246" y="70246"/>
                  </a:lnTo>
                  <a:lnTo>
                    <a:pt x="79063" y="57167"/>
                  </a:lnTo>
                  <a:lnTo>
                    <a:pt x="82295" y="41148"/>
                  </a:lnTo>
                  <a:lnTo>
                    <a:pt x="79063" y="25128"/>
                  </a:lnTo>
                  <a:lnTo>
                    <a:pt x="70246" y="12049"/>
                  </a:lnTo>
                  <a:lnTo>
                    <a:pt x="57167" y="3232"/>
                  </a:lnTo>
                  <a:lnTo>
                    <a:pt x="41148" y="0"/>
                  </a:lnTo>
                  <a:close/>
                </a:path>
              </a:pathLst>
            </a:custGeom>
            <a:solidFill>
              <a:srgbClr val="7900E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281" name="object 49">
              <a:extLst>
                <a:ext uri="{FF2B5EF4-FFF2-40B4-BE49-F238E27FC236}">
                  <a16:creationId xmlns:a16="http://schemas.microsoft.com/office/drawing/2014/main" id="{4BB7884C-4B0E-D728-BB6A-E5BD17F3D37C}"/>
                </a:ext>
              </a:extLst>
            </p:cNvPr>
            <p:cNvPicPr/>
            <p:nvPr/>
          </p:nvPicPr>
          <p:blipFill>
            <a:blip r:embed="rId10" cstate="print"/>
            <a:stretch>
              <a:fillRect/>
            </a:stretch>
          </p:blipFill>
          <p:spPr>
            <a:xfrm>
              <a:off x="6720839" y="4879847"/>
              <a:ext cx="82295" cy="82295"/>
            </a:xfrm>
            <a:prstGeom prst="rect">
              <a:avLst/>
            </a:prstGeom>
          </p:spPr>
        </p:pic>
        <p:pic>
          <p:nvPicPr>
            <p:cNvPr id="282" name="object 50">
              <a:extLst>
                <a:ext uri="{FF2B5EF4-FFF2-40B4-BE49-F238E27FC236}">
                  <a16:creationId xmlns:a16="http://schemas.microsoft.com/office/drawing/2014/main" id="{76922E0D-5909-2106-3A37-D07B126C3FC8}"/>
                </a:ext>
              </a:extLst>
            </p:cNvPr>
            <p:cNvPicPr/>
            <p:nvPr/>
          </p:nvPicPr>
          <p:blipFill>
            <a:blip r:embed="rId10" cstate="print"/>
            <a:stretch>
              <a:fillRect/>
            </a:stretch>
          </p:blipFill>
          <p:spPr>
            <a:xfrm>
              <a:off x="6797039" y="5158739"/>
              <a:ext cx="82295" cy="82296"/>
            </a:xfrm>
            <a:prstGeom prst="rect">
              <a:avLst/>
            </a:prstGeom>
          </p:spPr>
        </p:pic>
        <p:pic>
          <p:nvPicPr>
            <p:cNvPr id="283" name="object 51">
              <a:extLst>
                <a:ext uri="{FF2B5EF4-FFF2-40B4-BE49-F238E27FC236}">
                  <a16:creationId xmlns:a16="http://schemas.microsoft.com/office/drawing/2014/main" id="{50384CF5-147A-B7D1-9C87-757D3674340D}"/>
                </a:ext>
              </a:extLst>
            </p:cNvPr>
            <p:cNvPicPr/>
            <p:nvPr/>
          </p:nvPicPr>
          <p:blipFill>
            <a:blip r:embed="rId24" cstate="print"/>
            <a:stretch>
              <a:fillRect/>
            </a:stretch>
          </p:blipFill>
          <p:spPr>
            <a:xfrm>
              <a:off x="6720839" y="4530851"/>
              <a:ext cx="82295" cy="155448"/>
            </a:xfrm>
            <a:prstGeom prst="rect">
              <a:avLst/>
            </a:prstGeom>
          </p:spPr>
        </p:pic>
        <p:pic>
          <p:nvPicPr>
            <p:cNvPr id="284" name="object 52">
              <a:extLst>
                <a:ext uri="{FF2B5EF4-FFF2-40B4-BE49-F238E27FC236}">
                  <a16:creationId xmlns:a16="http://schemas.microsoft.com/office/drawing/2014/main" id="{7137AE4B-2C1D-8ABA-01F4-6546A8D3486F}"/>
                </a:ext>
              </a:extLst>
            </p:cNvPr>
            <p:cNvPicPr/>
            <p:nvPr/>
          </p:nvPicPr>
          <p:blipFill>
            <a:blip r:embed="rId25" cstate="print"/>
            <a:stretch>
              <a:fillRect/>
            </a:stretch>
          </p:blipFill>
          <p:spPr>
            <a:xfrm>
              <a:off x="6640067" y="4099559"/>
              <a:ext cx="82296" cy="80771"/>
            </a:xfrm>
            <a:prstGeom prst="rect">
              <a:avLst/>
            </a:prstGeom>
          </p:spPr>
        </p:pic>
        <p:pic>
          <p:nvPicPr>
            <p:cNvPr id="285" name="object 53">
              <a:extLst>
                <a:ext uri="{FF2B5EF4-FFF2-40B4-BE49-F238E27FC236}">
                  <a16:creationId xmlns:a16="http://schemas.microsoft.com/office/drawing/2014/main" id="{790EBE67-2BC0-A777-AB8D-619D12E1ED65}"/>
                </a:ext>
              </a:extLst>
            </p:cNvPr>
            <p:cNvPicPr/>
            <p:nvPr/>
          </p:nvPicPr>
          <p:blipFill>
            <a:blip r:embed="rId10" cstate="print"/>
            <a:stretch>
              <a:fillRect/>
            </a:stretch>
          </p:blipFill>
          <p:spPr>
            <a:xfrm>
              <a:off x="6797039" y="4114799"/>
              <a:ext cx="82295" cy="82295"/>
            </a:xfrm>
            <a:prstGeom prst="rect">
              <a:avLst/>
            </a:prstGeom>
          </p:spPr>
        </p:pic>
        <p:pic>
          <p:nvPicPr>
            <p:cNvPr id="286" name="object 54">
              <a:extLst>
                <a:ext uri="{FF2B5EF4-FFF2-40B4-BE49-F238E27FC236}">
                  <a16:creationId xmlns:a16="http://schemas.microsoft.com/office/drawing/2014/main" id="{B388FAB0-722F-A436-9801-212295C4C9AE}"/>
                </a:ext>
              </a:extLst>
            </p:cNvPr>
            <p:cNvPicPr/>
            <p:nvPr/>
          </p:nvPicPr>
          <p:blipFill>
            <a:blip r:embed="rId7" cstate="print"/>
            <a:stretch>
              <a:fillRect/>
            </a:stretch>
          </p:blipFill>
          <p:spPr>
            <a:xfrm>
              <a:off x="6640067" y="4709159"/>
              <a:ext cx="82296" cy="82295"/>
            </a:xfrm>
            <a:prstGeom prst="rect">
              <a:avLst/>
            </a:prstGeom>
          </p:spPr>
        </p:pic>
        <p:pic>
          <p:nvPicPr>
            <p:cNvPr id="287" name="object 55">
              <a:extLst>
                <a:ext uri="{FF2B5EF4-FFF2-40B4-BE49-F238E27FC236}">
                  <a16:creationId xmlns:a16="http://schemas.microsoft.com/office/drawing/2014/main" id="{E4F72E21-62B3-0770-0861-12D8B94EF9EA}"/>
                </a:ext>
              </a:extLst>
            </p:cNvPr>
            <p:cNvPicPr/>
            <p:nvPr/>
          </p:nvPicPr>
          <p:blipFill>
            <a:blip r:embed="rId10" cstate="print"/>
            <a:stretch>
              <a:fillRect/>
            </a:stretch>
          </p:blipFill>
          <p:spPr>
            <a:xfrm>
              <a:off x="6797039" y="4765547"/>
              <a:ext cx="82295" cy="82295"/>
            </a:xfrm>
            <a:prstGeom prst="rect">
              <a:avLst/>
            </a:prstGeom>
          </p:spPr>
        </p:pic>
        <p:pic>
          <p:nvPicPr>
            <p:cNvPr id="288" name="object 56">
              <a:extLst>
                <a:ext uri="{FF2B5EF4-FFF2-40B4-BE49-F238E27FC236}">
                  <a16:creationId xmlns:a16="http://schemas.microsoft.com/office/drawing/2014/main" id="{35C9EA5D-A925-D1A5-695A-A87CDF224714}"/>
                </a:ext>
              </a:extLst>
            </p:cNvPr>
            <p:cNvPicPr/>
            <p:nvPr/>
          </p:nvPicPr>
          <p:blipFill>
            <a:blip r:embed="rId11" cstate="print"/>
            <a:stretch>
              <a:fillRect/>
            </a:stretch>
          </p:blipFill>
          <p:spPr>
            <a:xfrm>
              <a:off x="7559039" y="3918203"/>
              <a:ext cx="82295" cy="82295"/>
            </a:xfrm>
            <a:prstGeom prst="rect">
              <a:avLst/>
            </a:prstGeom>
          </p:spPr>
        </p:pic>
        <p:sp>
          <p:nvSpPr>
            <p:cNvPr id="289" name="object 57">
              <a:extLst>
                <a:ext uri="{FF2B5EF4-FFF2-40B4-BE49-F238E27FC236}">
                  <a16:creationId xmlns:a16="http://schemas.microsoft.com/office/drawing/2014/main" id="{7626D46B-909C-F808-26AB-040C64A04839}"/>
                </a:ext>
              </a:extLst>
            </p:cNvPr>
            <p:cNvSpPr/>
            <p:nvPr/>
          </p:nvSpPr>
          <p:spPr>
            <a:xfrm>
              <a:off x="7559039" y="4213859"/>
              <a:ext cx="82550" cy="82550"/>
            </a:xfrm>
            <a:custGeom>
              <a:avLst/>
              <a:gdLst/>
              <a:ahLst/>
              <a:cxnLst/>
              <a:rect l="l" t="t" r="r" b="b"/>
              <a:pathLst>
                <a:path w="82550" h="82550">
                  <a:moveTo>
                    <a:pt x="41148" y="0"/>
                  </a:moveTo>
                  <a:lnTo>
                    <a:pt x="25128" y="3232"/>
                  </a:lnTo>
                  <a:lnTo>
                    <a:pt x="12049" y="12049"/>
                  </a:lnTo>
                  <a:lnTo>
                    <a:pt x="3232" y="25128"/>
                  </a:lnTo>
                  <a:lnTo>
                    <a:pt x="0" y="41147"/>
                  </a:lnTo>
                  <a:lnTo>
                    <a:pt x="3232" y="57167"/>
                  </a:lnTo>
                  <a:lnTo>
                    <a:pt x="12049" y="70246"/>
                  </a:lnTo>
                  <a:lnTo>
                    <a:pt x="25128" y="79063"/>
                  </a:lnTo>
                  <a:lnTo>
                    <a:pt x="41148" y="82295"/>
                  </a:lnTo>
                  <a:lnTo>
                    <a:pt x="57167" y="79063"/>
                  </a:lnTo>
                  <a:lnTo>
                    <a:pt x="70246" y="70246"/>
                  </a:lnTo>
                  <a:lnTo>
                    <a:pt x="79063" y="57167"/>
                  </a:lnTo>
                  <a:lnTo>
                    <a:pt x="82295" y="41147"/>
                  </a:lnTo>
                  <a:lnTo>
                    <a:pt x="79063" y="25128"/>
                  </a:lnTo>
                  <a:lnTo>
                    <a:pt x="70246" y="12049"/>
                  </a:lnTo>
                  <a:lnTo>
                    <a:pt x="57167" y="3232"/>
                  </a:lnTo>
                  <a:lnTo>
                    <a:pt x="41148" y="0"/>
                  </a:lnTo>
                  <a:close/>
                </a:path>
              </a:pathLst>
            </a:custGeom>
            <a:solidFill>
              <a:srgbClr val="DA391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290" name="object 58">
              <a:extLst>
                <a:ext uri="{FF2B5EF4-FFF2-40B4-BE49-F238E27FC236}">
                  <a16:creationId xmlns:a16="http://schemas.microsoft.com/office/drawing/2014/main" id="{23A85EB0-4A48-7626-18AD-6F927F2B5D7B}"/>
                </a:ext>
              </a:extLst>
            </p:cNvPr>
            <p:cNvPicPr/>
            <p:nvPr/>
          </p:nvPicPr>
          <p:blipFill>
            <a:blip r:embed="rId11" cstate="print"/>
            <a:stretch>
              <a:fillRect/>
            </a:stretch>
          </p:blipFill>
          <p:spPr>
            <a:xfrm>
              <a:off x="7559039" y="4808219"/>
              <a:ext cx="82295" cy="82296"/>
            </a:xfrm>
            <a:prstGeom prst="rect">
              <a:avLst/>
            </a:prstGeom>
          </p:spPr>
        </p:pic>
        <p:pic>
          <p:nvPicPr>
            <p:cNvPr id="291" name="object 59">
              <a:extLst>
                <a:ext uri="{FF2B5EF4-FFF2-40B4-BE49-F238E27FC236}">
                  <a16:creationId xmlns:a16="http://schemas.microsoft.com/office/drawing/2014/main" id="{2FFE32CD-3092-F95D-7262-59F4D85DCCD8}"/>
                </a:ext>
              </a:extLst>
            </p:cNvPr>
            <p:cNvPicPr/>
            <p:nvPr/>
          </p:nvPicPr>
          <p:blipFill>
            <a:blip r:embed="rId11" cstate="print"/>
            <a:stretch>
              <a:fillRect/>
            </a:stretch>
          </p:blipFill>
          <p:spPr>
            <a:xfrm>
              <a:off x="7405116" y="4533899"/>
              <a:ext cx="82295" cy="82295"/>
            </a:xfrm>
            <a:prstGeom prst="rect">
              <a:avLst/>
            </a:prstGeom>
          </p:spPr>
        </p:pic>
        <p:sp>
          <p:nvSpPr>
            <p:cNvPr id="292" name="object 60">
              <a:extLst>
                <a:ext uri="{FF2B5EF4-FFF2-40B4-BE49-F238E27FC236}">
                  <a16:creationId xmlns:a16="http://schemas.microsoft.com/office/drawing/2014/main" id="{E9D540C0-632C-CAEB-7D54-CA82FC9511A7}"/>
                </a:ext>
              </a:extLst>
            </p:cNvPr>
            <p:cNvSpPr/>
            <p:nvPr/>
          </p:nvSpPr>
          <p:spPr>
            <a:xfrm>
              <a:off x="7559039" y="4305299"/>
              <a:ext cx="82550" cy="82550"/>
            </a:xfrm>
            <a:custGeom>
              <a:avLst/>
              <a:gdLst/>
              <a:ahLst/>
              <a:cxnLst/>
              <a:rect l="l" t="t" r="r" b="b"/>
              <a:pathLst>
                <a:path w="82550" h="82550">
                  <a:moveTo>
                    <a:pt x="41148" y="0"/>
                  </a:moveTo>
                  <a:lnTo>
                    <a:pt x="25128" y="3232"/>
                  </a:lnTo>
                  <a:lnTo>
                    <a:pt x="12049" y="12049"/>
                  </a:lnTo>
                  <a:lnTo>
                    <a:pt x="3232" y="25128"/>
                  </a:lnTo>
                  <a:lnTo>
                    <a:pt x="0" y="41148"/>
                  </a:lnTo>
                  <a:lnTo>
                    <a:pt x="3232" y="57167"/>
                  </a:lnTo>
                  <a:lnTo>
                    <a:pt x="12049" y="70246"/>
                  </a:lnTo>
                  <a:lnTo>
                    <a:pt x="25128" y="79063"/>
                  </a:lnTo>
                  <a:lnTo>
                    <a:pt x="41148" y="82295"/>
                  </a:lnTo>
                  <a:lnTo>
                    <a:pt x="57167" y="79063"/>
                  </a:lnTo>
                  <a:lnTo>
                    <a:pt x="70246" y="70246"/>
                  </a:lnTo>
                  <a:lnTo>
                    <a:pt x="79063" y="57167"/>
                  </a:lnTo>
                  <a:lnTo>
                    <a:pt x="82295" y="41148"/>
                  </a:lnTo>
                  <a:lnTo>
                    <a:pt x="79063" y="25128"/>
                  </a:lnTo>
                  <a:lnTo>
                    <a:pt x="70246" y="12049"/>
                  </a:lnTo>
                  <a:lnTo>
                    <a:pt x="57167" y="3232"/>
                  </a:lnTo>
                  <a:lnTo>
                    <a:pt x="41148" y="0"/>
                  </a:lnTo>
                  <a:close/>
                </a:path>
              </a:pathLst>
            </a:custGeom>
            <a:solidFill>
              <a:srgbClr val="DA391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293" name="object 61">
              <a:extLst>
                <a:ext uri="{FF2B5EF4-FFF2-40B4-BE49-F238E27FC236}">
                  <a16:creationId xmlns:a16="http://schemas.microsoft.com/office/drawing/2014/main" id="{5269BF3B-CB0D-DDF4-DFFF-73654F45FC5C}"/>
                </a:ext>
              </a:extLst>
            </p:cNvPr>
            <p:cNvPicPr/>
            <p:nvPr/>
          </p:nvPicPr>
          <p:blipFill>
            <a:blip r:embed="rId11" cstate="print"/>
            <a:stretch>
              <a:fillRect/>
            </a:stretch>
          </p:blipFill>
          <p:spPr>
            <a:xfrm>
              <a:off x="7559039" y="4556759"/>
              <a:ext cx="82295" cy="82295"/>
            </a:xfrm>
            <a:prstGeom prst="rect">
              <a:avLst/>
            </a:prstGeom>
          </p:spPr>
        </p:pic>
        <p:pic>
          <p:nvPicPr>
            <p:cNvPr id="294" name="object 62">
              <a:extLst>
                <a:ext uri="{FF2B5EF4-FFF2-40B4-BE49-F238E27FC236}">
                  <a16:creationId xmlns:a16="http://schemas.microsoft.com/office/drawing/2014/main" id="{6AB514A8-1E3E-C0B8-5DEB-2658689892EB}"/>
                </a:ext>
              </a:extLst>
            </p:cNvPr>
            <p:cNvPicPr/>
            <p:nvPr/>
          </p:nvPicPr>
          <p:blipFill>
            <a:blip r:embed="rId12" cstate="print"/>
            <a:stretch>
              <a:fillRect/>
            </a:stretch>
          </p:blipFill>
          <p:spPr>
            <a:xfrm>
              <a:off x="7708391" y="4152899"/>
              <a:ext cx="80772" cy="82295"/>
            </a:xfrm>
            <a:prstGeom prst="rect">
              <a:avLst/>
            </a:prstGeom>
          </p:spPr>
        </p:pic>
        <p:pic>
          <p:nvPicPr>
            <p:cNvPr id="295" name="object 63">
              <a:extLst>
                <a:ext uri="{FF2B5EF4-FFF2-40B4-BE49-F238E27FC236}">
                  <a16:creationId xmlns:a16="http://schemas.microsoft.com/office/drawing/2014/main" id="{B7AF2FB1-A9EA-3BA8-BC07-7CE606DC5437}"/>
                </a:ext>
              </a:extLst>
            </p:cNvPr>
            <p:cNvPicPr/>
            <p:nvPr/>
          </p:nvPicPr>
          <p:blipFill>
            <a:blip r:embed="rId12" cstate="print"/>
            <a:stretch>
              <a:fillRect/>
            </a:stretch>
          </p:blipFill>
          <p:spPr>
            <a:xfrm>
              <a:off x="7708391" y="4533899"/>
              <a:ext cx="80772" cy="82295"/>
            </a:xfrm>
            <a:prstGeom prst="rect">
              <a:avLst/>
            </a:prstGeom>
          </p:spPr>
        </p:pic>
        <p:pic>
          <p:nvPicPr>
            <p:cNvPr id="296" name="object 64">
              <a:extLst>
                <a:ext uri="{FF2B5EF4-FFF2-40B4-BE49-F238E27FC236}">
                  <a16:creationId xmlns:a16="http://schemas.microsoft.com/office/drawing/2014/main" id="{A89441EB-6DD0-7193-39B9-D0AF75AA08D8}"/>
                </a:ext>
              </a:extLst>
            </p:cNvPr>
            <p:cNvPicPr/>
            <p:nvPr/>
          </p:nvPicPr>
          <p:blipFill>
            <a:blip r:embed="rId12" cstate="print"/>
            <a:stretch>
              <a:fillRect/>
            </a:stretch>
          </p:blipFill>
          <p:spPr>
            <a:xfrm>
              <a:off x="7708391" y="3994403"/>
              <a:ext cx="80772" cy="82295"/>
            </a:xfrm>
            <a:prstGeom prst="rect">
              <a:avLst/>
            </a:prstGeom>
          </p:spPr>
        </p:pic>
        <p:pic>
          <p:nvPicPr>
            <p:cNvPr id="297" name="object 65">
              <a:extLst>
                <a:ext uri="{FF2B5EF4-FFF2-40B4-BE49-F238E27FC236}">
                  <a16:creationId xmlns:a16="http://schemas.microsoft.com/office/drawing/2014/main" id="{839BBA43-DBDE-F7B2-B58C-A571C7020FF7}"/>
                </a:ext>
              </a:extLst>
            </p:cNvPr>
            <p:cNvPicPr/>
            <p:nvPr/>
          </p:nvPicPr>
          <p:blipFill>
            <a:blip r:embed="rId26" cstate="print"/>
            <a:stretch>
              <a:fillRect/>
            </a:stretch>
          </p:blipFill>
          <p:spPr>
            <a:xfrm>
              <a:off x="7403591" y="3938015"/>
              <a:ext cx="80772" cy="80771"/>
            </a:xfrm>
            <a:prstGeom prst="rect">
              <a:avLst/>
            </a:prstGeom>
          </p:spPr>
        </p:pic>
      </p:grpSp>
      <p:sp>
        <p:nvSpPr>
          <p:cNvPr id="298" name="object 66">
            <a:extLst>
              <a:ext uri="{FF2B5EF4-FFF2-40B4-BE49-F238E27FC236}">
                <a16:creationId xmlns:a16="http://schemas.microsoft.com/office/drawing/2014/main" id="{5C03A4B6-F3B8-B97D-81B9-464D1B1AAEF5}"/>
              </a:ext>
            </a:extLst>
          </p:cNvPr>
          <p:cNvSpPr/>
          <p:nvPr/>
        </p:nvSpPr>
        <p:spPr>
          <a:xfrm>
            <a:off x="4956618" y="2977304"/>
            <a:ext cx="1764983" cy="0"/>
          </a:xfrm>
          <a:custGeom>
            <a:avLst/>
            <a:gdLst/>
            <a:ahLst/>
            <a:cxnLst/>
            <a:rect l="l" t="t" r="r" b="b"/>
            <a:pathLst>
              <a:path w="2353309">
                <a:moveTo>
                  <a:pt x="0" y="0"/>
                </a:moveTo>
                <a:lnTo>
                  <a:pt x="2353055"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sp>
        <p:nvSpPr>
          <p:cNvPr id="299" name="object 67">
            <a:extLst>
              <a:ext uri="{FF2B5EF4-FFF2-40B4-BE49-F238E27FC236}">
                <a16:creationId xmlns:a16="http://schemas.microsoft.com/office/drawing/2014/main" id="{EEDC5783-DD2D-BD05-BC02-D29425FE5357}"/>
              </a:ext>
            </a:extLst>
          </p:cNvPr>
          <p:cNvSpPr txBox="1"/>
          <p:nvPr/>
        </p:nvSpPr>
        <p:spPr>
          <a:xfrm>
            <a:off x="4797361" y="2906533"/>
            <a:ext cx="79534"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38" normalizeH="0" baseline="0" noProof="0">
                <a:ln>
                  <a:noFill/>
                </a:ln>
                <a:solidFill>
                  <a:srgbClr val="404040"/>
                </a:solidFill>
                <a:effectLst/>
                <a:uLnTx/>
                <a:uFillTx/>
                <a:latin typeface="Verdana"/>
                <a:ea typeface="+mn-ea"/>
                <a:cs typeface="Verdana"/>
              </a:rPr>
              <a:t>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300" name="object 68">
            <a:extLst>
              <a:ext uri="{FF2B5EF4-FFF2-40B4-BE49-F238E27FC236}">
                <a16:creationId xmlns:a16="http://schemas.microsoft.com/office/drawing/2014/main" id="{2FF1453E-ED3B-2AA0-4A3A-059B0BFFA817}"/>
              </a:ext>
            </a:extLst>
          </p:cNvPr>
          <p:cNvSpPr txBox="1"/>
          <p:nvPr/>
        </p:nvSpPr>
        <p:spPr>
          <a:xfrm>
            <a:off x="4736782" y="2611164"/>
            <a:ext cx="140970"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25</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301" name="object 69">
            <a:extLst>
              <a:ext uri="{FF2B5EF4-FFF2-40B4-BE49-F238E27FC236}">
                <a16:creationId xmlns:a16="http://schemas.microsoft.com/office/drawing/2014/main" id="{83CE635A-81E9-64C2-2F79-3A759371C013}"/>
              </a:ext>
            </a:extLst>
          </p:cNvPr>
          <p:cNvSpPr txBox="1"/>
          <p:nvPr/>
        </p:nvSpPr>
        <p:spPr>
          <a:xfrm>
            <a:off x="4736782" y="2315793"/>
            <a:ext cx="140970"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50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302" name="object 70">
            <a:extLst>
              <a:ext uri="{FF2B5EF4-FFF2-40B4-BE49-F238E27FC236}">
                <a16:creationId xmlns:a16="http://schemas.microsoft.com/office/drawing/2014/main" id="{93BB8ED6-886D-AA7C-69C9-80488517524A}"/>
              </a:ext>
            </a:extLst>
          </p:cNvPr>
          <p:cNvSpPr txBox="1"/>
          <p:nvPr/>
        </p:nvSpPr>
        <p:spPr>
          <a:xfrm>
            <a:off x="4736782" y="2020232"/>
            <a:ext cx="140970"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75</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303" name="object 71">
            <a:extLst>
              <a:ext uri="{FF2B5EF4-FFF2-40B4-BE49-F238E27FC236}">
                <a16:creationId xmlns:a16="http://schemas.microsoft.com/office/drawing/2014/main" id="{D9964679-666B-61B6-9143-01EFF12B197D}"/>
              </a:ext>
            </a:extLst>
          </p:cNvPr>
          <p:cNvSpPr txBox="1"/>
          <p:nvPr/>
        </p:nvSpPr>
        <p:spPr>
          <a:xfrm>
            <a:off x="4676393" y="1724862"/>
            <a:ext cx="200978"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100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grpSp>
        <p:nvGrpSpPr>
          <p:cNvPr id="304" name="object 73">
            <a:extLst>
              <a:ext uri="{FF2B5EF4-FFF2-40B4-BE49-F238E27FC236}">
                <a16:creationId xmlns:a16="http://schemas.microsoft.com/office/drawing/2014/main" id="{E5964947-012E-BF92-A8C2-4F8000BE60F8}"/>
              </a:ext>
            </a:extLst>
          </p:cNvPr>
          <p:cNvGrpSpPr/>
          <p:nvPr/>
        </p:nvGrpSpPr>
        <p:grpSpPr>
          <a:xfrm>
            <a:off x="5188648" y="2721272"/>
            <a:ext cx="61913" cy="138589"/>
            <a:chOff x="5873496" y="5190744"/>
            <a:chExt cx="82550" cy="184785"/>
          </a:xfrm>
        </p:grpSpPr>
        <p:pic>
          <p:nvPicPr>
            <p:cNvPr id="305" name="object 74">
              <a:extLst>
                <a:ext uri="{FF2B5EF4-FFF2-40B4-BE49-F238E27FC236}">
                  <a16:creationId xmlns:a16="http://schemas.microsoft.com/office/drawing/2014/main" id="{253E9FE7-32F3-2490-A328-2876158A4A98}"/>
                </a:ext>
              </a:extLst>
            </p:cNvPr>
            <p:cNvPicPr/>
            <p:nvPr/>
          </p:nvPicPr>
          <p:blipFill>
            <a:blip r:embed="rId14" cstate="print"/>
            <a:stretch>
              <a:fillRect/>
            </a:stretch>
          </p:blipFill>
          <p:spPr>
            <a:xfrm>
              <a:off x="5873496" y="5292852"/>
              <a:ext cx="82295" cy="82295"/>
            </a:xfrm>
            <a:prstGeom prst="rect">
              <a:avLst/>
            </a:prstGeom>
          </p:spPr>
        </p:pic>
        <p:pic>
          <p:nvPicPr>
            <p:cNvPr id="306" name="object 75">
              <a:extLst>
                <a:ext uri="{FF2B5EF4-FFF2-40B4-BE49-F238E27FC236}">
                  <a16:creationId xmlns:a16="http://schemas.microsoft.com/office/drawing/2014/main" id="{FE65AF76-A389-0D8A-20C4-37985A1038EB}"/>
                </a:ext>
              </a:extLst>
            </p:cNvPr>
            <p:cNvPicPr/>
            <p:nvPr/>
          </p:nvPicPr>
          <p:blipFill>
            <a:blip r:embed="rId5" cstate="print"/>
            <a:stretch>
              <a:fillRect/>
            </a:stretch>
          </p:blipFill>
          <p:spPr>
            <a:xfrm>
              <a:off x="5873496" y="5190744"/>
              <a:ext cx="82295" cy="82296"/>
            </a:xfrm>
            <a:prstGeom prst="rect">
              <a:avLst/>
            </a:prstGeom>
          </p:spPr>
        </p:pic>
      </p:grpSp>
      <p:pic>
        <p:nvPicPr>
          <p:cNvPr id="307" name="object 76">
            <a:extLst>
              <a:ext uri="{FF2B5EF4-FFF2-40B4-BE49-F238E27FC236}">
                <a16:creationId xmlns:a16="http://schemas.microsoft.com/office/drawing/2014/main" id="{727259E2-6AFA-212D-ED0F-CA225988E89A}"/>
              </a:ext>
            </a:extLst>
          </p:cNvPr>
          <p:cNvPicPr/>
          <p:nvPr/>
        </p:nvPicPr>
        <p:blipFill>
          <a:blip r:embed="rId7" cstate="print"/>
          <a:stretch>
            <a:fillRect/>
          </a:stretch>
        </p:blipFill>
        <p:spPr>
          <a:xfrm>
            <a:off x="5763577" y="2728130"/>
            <a:ext cx="61722" cy="61722"/>
          </a:xfrm>
          <a:prstGeom prst="rect">
            <a:avLst/>
          </a:prstGeom>
        </p:spPr>
      </p:pic>
      <p:sp>
        <p:nvSpPr>
          <p:cNvPr id="308" name="Textfeld 307">
            <a:extLst>
              <a:ext uri="{FF2B5EF4-FFF2-40B4-BE49-F238E27FC236}">
                <a16:creationId xmlns:a16="http://schemas.microsoft.com/office/drawing/2014/main" id="{82BA9C21-BF9D-5D76-1776-FCEAE61738A7}"/>
              </a:ext>
            </a:extLst>
          </p:cNvPr>
          <p:cNvSpPr txBox="1"/>
          <p:nvPr/>
        </p:nvSpPr>
        <p:spPr>
          <a:xfrm>
            <a:off x="6422149" y="1552523"/>
            <a:ext cx="314257" cy="200055"/>
          </a:xfrm>
          <a:prstGeom prst="rect">
            <a:avLst/>
          </a:prstGeom>
          <a:noFill/>
        </p:spPr>
        <p:txBody>
          <a:bodyPr wrap="square">
            <a:spAutoFit/>
          </a:bodyPr>
          <a:lstStyle/>
          <a:p>
            <a:pPr marL="0" marR="180975" lvl="0" indent="0" algn="ctr" defTabSz="457200" rtl="0" eaLnBrk="1" fontAlgn="auto" latinLnBrk="0" hangingPunct="1">
              <a:lnSpc>
                <a:spcPct val="100000"/>
              </a:lnSpc>
              <a:spcBef>
                <a:spcPts val="425"/>
              </a:spcBef>
              <a:spcAft>
                <a:spcPts val="0"/>
              </a:spcAft>
              <a:buClrTx/>
              <a:buSzTx/>
              <a:buFontTx/>
              <a:buNone/>
              <a:tabLst/>
              <a:defRPr/>
            </a:pPr>
            <a:r>
              <a:rPr kumimoji="0" lang="de-DE" sz="700" b="0" i="0" u="none" strike="noStrike" kern="1200" cap="none" spc="-50" normalizeH="0" baseline="0" noProof="0">
                <a:ln>
                  <a:noFill/>
                </a:ln>
                <a:solidFill>
                  <a:srgbClr val="404040"/>
                </a:solidFill>
                <a:effectLst/>
                <a:uLnTx/>
                <a:uFillTx/>
                <a:latin typeface="Arial"/>
                <a:ea typeface="+mn-ea"/>
                <a:cs typeface="Arial"/>
              </a:rPr>
              <a:t>║</a:t>
            </a:r>
            <a:endParaRPr kumimoji="0" lang="de-DE" sz="700" b="0" i="0" u="none" strike="noStrike" kern="1200" cap="none" spc="0" normalizeH="0" baseline="0" noProof="0">
              <a:ln>
                <a:noFill/>
              </a:ln>
              <a:solidFill>
                <a:srgbClr val="404040"/>
              </a:solidFill>
              <a:effectLst/>
              <a:uLnTx/>
              <a:uFillTx/>
              <a:latin typeface="Arial"/>
              <a:ea typeface="+mn-ea"/>
              <a:cs typeface="Arial"/>
            </a:endParaRPr>
          </a:p>
        </p:txBody>
      </p:sp>
      <p:sp>
        <p:nvSpPr>
          <p:cNvPr id="309" name="object 37">
            <a:extLst>
              <a:ext uri="{FF2B5EF4-FFF2-40B4-BE49-F238E27FC236}">
                <a16:creationId xmlns:a16="http://schemas.microsoft.com/office/drawing/2014/main" id="{ED93358B-8ECC-DEF9-DB2B-63C4D7F03A25}"/>
              </a:ext>
            </a:extLst>
          </p:cNvPr>
          <p:cNvSpPr txBox="1"/>
          <p:nvPr/>
        </p:nvSpPr>
        <p:spPr>
          <a:xfrm>
            <a:off x="5008732" y="3057823"/>
            <a:ext cx="1749266" cy="124554"/>
          </a:xfrm>
          <a:prstGeom prst="rect">
            <a:avLst/>
          </a:prstGeom>
        </p:spPr>
        <p:txBody>
          <a:bodyPr vert="horz" wrap="square" lIns="0" tIns="9049" rIns="0" bIns="0" rtlCol="0">
            <a:spAutoFit/>
          </a:bodyPr>
          <a:lstStyle/>
          <a:p>
            <a:pPr marL="47625" marR="0" lvl="0" indent="0" algn="l" defTabSz="685800" rtl="0" eaLnBrk="1" fontAlgn="auto" latinLnBrk="0" hangingPunct="1">
              <a:lnSpc>
                <a:spcPct val="100000"/>
              </a:lnSpc>
              <a:spcBef>
                <a:spcPts val="71"/>
              </a:spcBef>
              <a:spcAft>
                <a:spcPts val="0"/>
              </a:spcAft>
              <a:buClrTx/>
              <a:buSzTx/>
              <a:buFontTx/>
              <a:buNone/>
              <a:tabLst>
                <a:tab pos="694849" algn="l"/>
                <a:tab pos="1332071" algn="l"/>
              </a:tabLst>
              <a:defRPr/>
            </a:pP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err="1">
                <a:ln>
                  <a:noFill/>
                </a:ln>
                <a:solidFill>
                  <a:srgbClr val="404040"/>
                </a:solidFill>
                <a:effectLst/>
                <a:uLnTx/>
                <a:uFillTx/>
                <a:latin typeface="Verdana"/>
                <a:ea typeface="+mn-ea"/>
                <a:cs typeface="Verdana"/>
              </a:rPr>
              <a:t>nm</a:t>
            </a:r>
            <a:r>
              <a:rPr kumimoji="0" sz="731" b="0" i="0" u="none" strike="noStrike" kern="0" cap="none" spc="0" normalizeH="0" baseline="-21367"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a:ln>
                  <a:noFill/>
                </a:ln>
                <a:solidFill>
                  <a:srgbClr val="404040"/>
                </a:solidFill>
                <a:effectLst/>
                <a:uLnTx/>
                <a:uFillTx/>
                <a:latin typeface="Verdana"/>
                <a:ea typeface="+mn-ea"/>
                <a:cs typeface="Verdana"/>
              </a:rPr>
              <a:t>niedrig</a:t>
            </a:r>
            <a:r>
              <a:rPr kumimoji="0" sz="731" b="0" i="0" u="none" strike="noStrike" kern="0" cap="none" spc="0" normalizeH="0" baseline="-21367"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a:ln>
                  <a:noFill/>
                </a:ln>
                <a:solidFill>
                  <a:srgbClr val="404040"/>
                </a:solidFill>
                <a:effectLst/>
                <a:uLnTx/>
                <a:uFillTx/>
                <a:latin typeface="Verdana"/>
                <a:ea typeface="+mn-ea"/>
                <a:cs typeface="Verdana"/>
              </a:rPr>
              <a:t>hoch</a:t>
            </a:r>
            <a:endParaRPr kumimoji="0" sz="731" b="0" i="0" u="none" strike="noStrike" kern="0" cap="none" spc="0" normalizeH="0" baseline="-21367" noProof="0">
              <a:ln>
                <a:noFill/>
              </a:ln>
              <a:solidFill>
                <a:srgbClr val="404040"/>
              </a:solidFill>
              <a:effectLst/>
              <a:uLnTx/>
              <a:uFillTx/>
              <a:latin typeface="Verdana"/>
              <a:ea typeface="+mn-ea"/>
              <a:cs typeface="Verdana"/>
            </a:endParaRPr>
          </a:p>
        </p:txBody>
      </p:sp>
      <p:sp>
        <p:nvSpPr>
          <p:cNvPr id="310" name="object 39">
            <a:extLst>
              <a:ext uri="{FF2B5EF4-FFF2-40B4-BE49-F238E27FC236}">
                <a16:creationId xmlns:a16="http://schemas.microsoft.com/office/drawing/2014/main" id="{F23BCD6A-678F-5799-3F6F-A332622D25BF}"/>
              </a:ext>
            </a:extLst>
          </p:cNvPr>
          <p:cNvSpPr txBox="1"/>
          <p:nvPr/>
        </p:nvSpPr>
        <p:spPr>
          <a:xfrm>
            <a:off x="6997280" y="1297652"/>
            <a:ext cx="1842231" cy="297806"/>
          </a:xfrm>
          <a:prstGeom prst="rect">
            <a:avLst/>
          </a:prstGeom>
        </p:spPr>
        <p:txBody>
          <a:bodyPr vert="horz" wrap="square" lIns="0" tIns="9049" rIns="0" bIns="0" rtlCol="0">
            <a:spAutoFit/>
          </a:bodyPr>
          <a:lstStyle/>
          <a:p>
            <a:pPr marL="953" marR="0" lvl="0" indent="0" algn="ctr" defTabSz="685800" rtl="0" eaLnBrk="1" fontAlgn="auto" latinLnBrk="0" hangingPunct="1">
              <a:lnSpc>
                <a:spcPct val="100000"/>
              </a:lnSpc>
              <a:spcBef>
                <a:spcPts val="71"/>
              </a:spcBef>
              <a:spcAft>
                <a:spcPts val="0"/>
              </a:spcAft>
              <a:buClrTx/>
              <a:buSzTx/>
              <a:buFontTx/>
              <a:buNone/>
              <a:tabLst/>
              <a:defRPr/>
            </a:pPr>
            <a:r>
              <a:rPr kumimoji="0" sz="938" b="1" i="0" u="none" strike="noStrike" kern="0" cap="none" spc="0" normalizeH="0" baseline="0" noProof="0">
                <a:ln>
                  <a:noFill/>
                </a:ln>
                <a:solidFill>
                  <a:srgbClr val="404040"/>
                </a:solidFill>
                <a:effectLst/>
                <a:uLnTx/>
                <a:uFillTx/>
                <a:latin typeface="Verdana"/>
                <a:ea typeface="+mn-ea"/>
                <a:cs typeface="Verdana"/>
              </a:rPr>
              <a:t>24</a:t>
            </a:r>
            <a:r>
              <a:rPr kumimoji="0" lang="de-DE" sz="938" b="1" i="0" u="none" strike="noStrike" kern="0" cap="none" spc="0" normalizeH="0" baseline="0" noProof="0">
                <a:ln>
                  <a:noFill/>
                </a:ln>
                <a:solidFill>
                  <a:srgbClr val="404040"/>
                </a:solidFill>
                <a:effectLst/>
                <a:uLnTx/>
                <a:uFillTx/>
                <a:latin typeface="Verdana"/>
                <a:ea typeface="+mn-ea"/>
                <a:cs typeface="Verdana"/>
              </a:rPr>
              <a:t>-48</a:t>
            </a:r>
            <a:r>
              <a:rPr kumimoji="0" sz="938" b="1" i="0" u="none" strike="noStrike" kern="0" cap="none" spc="-23" normalizeH="0" baseline="0" noProof="0">
                <a:ln>
                  <a:noFill/>
                </a:ln>
                <a:solidFill>
                  <a:srgbClr val="404040"/>
                </a:solidFill>
                <a:effectLst/>
                <a:uLnTx/>
                <a:uFillTx/>
                <a:latin typeface="Verdana"/>
                <a:ea typeface="+mn-ea"/>
                <a:cs typeface="Verdana"/>
              </a:rPr>
              <a:t> </a:t>
            </a:r>
            <a:r>
              <a:rPr kumimoji="0" lang="de-DE" sz="938" b="1" i="0" u="none" strike="noStrike" kern="0" cap="none" spc="-15" normalizeH="0" baseline="0" noProof="0">
                <a:ln>
                  <a:noFill/>
                </a:ln>
                <a:solidFill>
                  <a:srgbClr val="404040"/>
                </a:solidFill>
                <a:effectLst/>
                <a:uLnTx/>
                <a:uFillTx/>
                <a:latin typeface="Verdana"/>
                <a:ea typeface="+mn-ea"/>
                <a:cs typeface="Verdana"/>
              </a:rPr>
              <a:t>Stunden nach</a:t>
            </a:r>
            <a:endParaRPr kumimoji="0" sz="938" b="0" i="0" u="none" strike="noStrike" kern="0" cap="none" spc="0" normalizeH="0" baseline="0" noProof="0">
              <a:ln>
                <a:noFill/>
              </a:ln>
              <a:solidFill>
                <a:srgbClr val="404040"/>
              </a:solidFill>
              <a:effectLst/>
              <a:uLnTx/>
              <a:uFillTx/>
              <a:latin typeface="Verdana"/>
              <a:ea typeface="+mn-ea"/>
              <a:cs typeface="Verdana"/>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sz="938" b="1" i="0" u="none" strike="noStrike" kern="0" cap="none" spc="-8" normalizeH="0" baseline="0" noProof="0">
                <a:ln>
                  <a:noFill/>
                </a:ln>
                <a:solidFill>
                  <a:srgbClr val="404040"/>
                </a:solidFill>
                <a:effectLst/>
                <a:uLnTx/>
                <a:uFillTx/>
                <a:latin typeface="Verdana"/>
                <a:ea typeface="+mn-ea"/>
                <a:cs typeface="Verdana"/>
              </a:rPr>
              <a:t>submaximal</a:t>
            </a:r>
            <a:r>
              <a:rPr kumimoji="0" lang="de-DE" sz="938" b="1" i="0" u="none" strike="noStrike" kern="0" cap="none" spc="-8" normalizeH="0" baseline="0" noProof="0">
                <a:ln>
                  <a:noFill/>
                </a:ln>
                <a:solidFill>
                  <a:srgbClr val="404040"/>
                </a:solidFill>
                <a:effectLst/>
                <a:uLnTx/>
                <a:uFillTx/>
                <a:latin typeface="Verdana"/>
                <a:ea typeface="+mn-ea"/>
                <a:cs typeface="Verdana"/>
              </a:rPr>
              <a:t>er</a:t>
            </a:r>
            <a:r>
              <a:rPr kumimoji="0" sz="938" b="1" i="0" u="none" strike="noStrike" kern="0" cap="none" spc="23" normalizeH="0" baseline="0" noProof="0">
                <a:ln>
                  <a:noFill/>
                </a:ln>
                <a:solidFill>
                  <a:srgbClr val="404040"/>
                </a:solidFill>
                <a:effectLst/>
                <a:uLnTx/>
                <a:uFillTx/>
                <a:latin typeface="Verdana"/>
                <a:ea typeface="+mn-ea"/>
                <a:cs typeface="Verdana"/>
              </a:rPr>
              <a:t> </a:t>
            </a:r>
            <a:r>
              <a:rPr kumimoji="0" lang="de-DE" sz="938" b="1" i="0" u="none" strike="noStrike" kern="0" cap="none" spc="-8" normalizeH="0" baseline="0" noProof="0">
                <a:ln>
                  <a:noFill/>
                </a:ln>
                <a:solidFill>
                  <a:srgbClr val="404040"/>
                </a:solidFill>
                <a:effectLst/>
                <a:uLnTx/>
                <a:uFillTx/>
                <a:latin typeface="Verdana"/>
                <a:ea typeface="+mn-ea"/>
                <a:cs typeface="Verdana"/>
              </a:rPr>
              <a:t>Belastung</a:t>
            </a:r>
            <a:endParaRPr kumimoji="0" sz="638" b="0" i="0" u="none" strike="noStrike" kern="0" cap="none" spc="0" normalizeH="0" baseline="30000" noProof="0">
              <a:ln>
                <a:noFill/>
              </a:ln>
              <a:solidFill>
                <a:srgbClr val="404040"/>
              </a:solidFill>
              <a:effectLst/>
              <a:uLnTx/>
              <a:uFillTx/>
              <a:latin typeface="Arial"/>
              <a:ea typeface="+mn-ea"/>
              <a:cs typeface="Arial"/>
            </a:endParaRPr>
          </a:p>
        </p:txBody>
      </p:sp>
      <p:grpSp>
        <p:nvGrpSpPr>
          <p:cNvPr id="311" name="object 78">
            <a:extLst>
              <a:ext uri="{FF2B5EF4-FFF2-40B4-BE49-F238E27FC236}">
                <a16:creationId xmlns:a16="http://schemas.microsoft.com/office/drawing/2014/main" id="{A1924036-DCD5-22D4-E26F-F3588FEEA056}"/>
              </a:ext>
            </a:extLst>
          </p:cNvPr>
          <p:cNvGrpSpPr/>
          <p:nvPr/>
        </p:nvGrpSpPr>
        <p:grpSpPr>
          <a:xfrm>
            <a:off x="7052189" y="2664364"/>
            <a:ext cx="1764983" cy="61913"/>
            <a:chOff x="9086088" y="5105400"/>
            <a:chExt cx="2353310" cy="82550"/>
          </a:xfrm>
        </p:grpSpPr>
        <p:sp>
          <p:nvSpPr>
            <p:cNvPr id="312" name="object 79">
              <a:extLst>
                <a:ext uri="{FF2B5EF4-FFF2-40B4-BE49-F238E27FC236}">
                  <a16:creationId xmlns:a16="http://schemas.microsoft.com/office/drawing/2014/main" id="{ADC31352-842C-99C0-A10E-F2D239FAD155}"/>
                </a:ext>
              </a:extLst>
            </p:cNvPr>
            <p:cNvSpPr/>
            <p:nvPr/>
          </p:nvSpPr>
          <p:spPr>
            <a:xfrm>
              <a:off x="9086088" y="5137403"/>
              <a:ext cx="2353310" cy="0"/>
            </a:xfrm>
            <a:custGeom>
              <a:avLst/>
              <a:gdLst/>
              <a:ahLst/>
              <a:cxnLst/>
              <a:rect l="l" t="t" r="r" b="b"/>
              <a:pathLst>
                <a:path w="2353309">
                  <a:moveTo>
                    <a:pt x="0" y="0"/>
                  </a:moveTo>
                  <a:lnTo>
                    <a:pt x="2353055"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313" name="object 80">
              <a:extLst>
                <a:ext uri="{FF2B5EF4-FFF2-40B4-BE49-F238E27FC236}">
                  <a16:creationId xmlns:a16="http://schemas.microsoft.com/office/drawing/2014/main" id="{2DB1A59E-97C2-3776-8158-93D37C02EEE2}"/>
                </a:ext>
              </a:extLst>
            </p:cNvPr>
            <p:cNvPicPr/>
            <p:nvPr/>
          </p:nvPicPr>
          <p:blipFill>
            <a:blip r:embed="rId10" cstate="print"/>
            <a:stretch>
              <a:fillRect/>
            </a:stretch>
          </p:blipFill>
          <p:spPr>
            <a:xfrm>
              <a:off x="10238232" y="5105400"/>
              <a:ext cx="82296" cy="82295"/>
            </a:xfrm>
            <a:prstGeom prst="rect">
              <a:avLst/>
            </a:prstGeom>
          </p:spPr>
        </p:pic>
      </p:grpSp>
      <p:grpSp>
        <p:nvGrpSpPr>
          <p:cNvPr id="314" name="object 81">
            <a:extLst>
              <a:ext uri="{FF2B5EF4-FFF2-40B4-BE49-F238E27FC236}">
                <a16:creationId xmlns:a16="http://schemas.microsoft.com/office/drawing/2014/main" id="{26CA8AB6-2297-9F52-32C1-77660ECD5901}"/>
              </a:ext>
            </a:extLst>
          </p:cNvPr>
          <p:cNvGrpSpPr/>
          <p:nvPr/>
        </p:nvGrpSpPr>
        <p:grpSpPr>
          <a:xfrm>
            <a:off x="7052189" y="1730532"/>
            <a:ext cx="1764983" cy="890588"/>
            <a:chOff x="9086088" y="3860291"/>
            <a:chExt cx="2353310" cy="1187450"/>
          </a:xfrm>
        </p:grpSpPr>
        <p:sp>
          <p:nvSpPr>
            <p:cNvPr id="315" name="object 82">
              <a:extLst>
                <a:ext uri="{FF2B5EF4-FFF2-40B4-BE49-F238E27FC236}">
                  <a16:creationId xmlns:a16="http://schemas.microsoft.com/office/drawing/2014/main" id="{E87062A3-7F62-8094-78E6-C3743A9A1373}"/>
                </a:ext>
              </a:extLst>
            </p:cNvPr>
            <p:cNvSpPr/>
            <p:nvPr/>
          </p:nvSpPr>
          <p:spPr>
            <a:xfrm>
              <a:off x="9086088" y="3956303"/>
              <a:ext cx="2353310" cy="788035"/>
            </a:xfrm>
            <a:custGeom>
              <a:avLst/>
              <a:gdLst/>
              <a:ahLst/>
              <a:cxnLst/>
              <a:rect l="l" t="t" r="r" b="b"/>
              <a:pathLst>
                <a:path w="2353309" h="788035">
                  <a:moveTo>
                    <a:pt x="0" y="787908"/>
                  </a:moveTo>
                  <a:lnTo>
                    <a:pt x="2353055" y="787908"/>
                  </a:lnTo>
                </a:path>
                <a:path w="2353309" h="788035">
                  <a:moveTo>
                    <a:pt x="0" y="394716"/>
                  </a:moveTo>
                  <a:lnTo>
                    <a:pt x="2353055" y="394716"/>
                  </a:lnTo>
                </a:path>
                <a:path w="2353309" h="788035">
                  <a:moveTo>
                    <a:pt x="0" y="0"/>
                  </a:moveTo>
                  <a:lnTo>
                    <a:pt x="2353055"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sp>
          <p:nvSpPr>
            <p:cNvPr id="316" name="object 83">
              <a:extLst>
                <a:ext uri="{FF2B5EF4-FFF2-40B4-BE49-F238E27FC236}">
                  <a16:creationId xmlns:a16="http://schemas.microsoft.com/office/drawing/2014/main" id="{2F009981-C89C-A927-BC6A-BB13C76FD3A1}"/>
                </a:ext>
              </a:extLst>
            </p:cNvPr>
            <p:cNvSpPr/>
            <p:nvPr/>
          </p:nvSpPr>
          <p:spPr>
            <a:xfrm>
              <a:off x="9214104" y="4026407"/>
              <a:ext cx="2138680" cy="880110"/>
            </a:xfrm>
            <a:custGeom>
              <a:avLst/>
              <a:gdLst/>
              <a:ahLst/>
              <a:cxnLst/>
              <a:rect l="l" t="t" r="r" b="b"/>
              <a:pathLst>
                <a:path w="2138679" h="880110">
                  <a:moveTo>
                    <a:pt x="88392" y="117348"/>
                  </a:moveTo>
                  <a:lnTo>
                    <a:pt x="353822" y="117348"/>
                  </a:lnTo>
                </a:path>
                <a:path w="2138679" h="880110">
                  <a:moveTo>
                    <a:pt x="88392" y="877824"/>
                  </a:moveTo>
                  <a:lnTo>
                    <a:pt x="353822" y="877824"/>
                  </a:lnTo>
                </a:path>
                <a:path w="2138679" h="880110">
                  <a:moveTo>
                    <a:pt x="220979" y="112776"/>
                  </a:moveTo>
                  <a:lnTo>
                    <a:pt x="220979" y="879856"/>
                  </a:lnTo>
                </a:path>
                <a:path w="2138679" h="880110">
                  <a:moveTo>
                    <a:pt x="0" y="489204"/>
                  </a:moveTo>
                  <a:lnTo>
                    <a:pt x="448310" y="489204"/>
                  </a:lnTo>
                </a:path>
                <a:path w="2138679" h="880110">
                  <a:moveTo>
                    <a:pt x="1778507" y="6096"/>
                  </a:moveTo>
                  <a:lnTo>
                    <a:pt x="2043938" y="6096"/>
                  </a:lnTo>
                </a:path>
                <a:path w="2138679" h="880110">
                  <a:moveTo>
                    <a:pt x="1778507" y="563880"/>
                  </a:moveTo>
                  <a:lnTo>
                    <a:pt x="2043938" y="563880"/>
                  </a:lnTo>
                </a:path>
                <a:path w="2138679" h="880110">
                  <a:moveTo>
                    <a:pt x="1911096" y="0"/>
                  </a:moveTo>
                  <a:lnTo>
                    <a:pt x="1911096" y="564642"/>
                  </a:lnTo>
                </a:path>
                <a:path w="2138679" h="880110">
                  <a:moveTo>
                    <a:pt x="1690116" y="278892"/>
                  </a:moveTo>
                  <a:lnTo>
                    <a:pt x="2138426" y="278892"/>
                  </a:lnTo>
                </a:path>
              </a:pathLst>
            </a:custGeom>
            <a:ln w="12700">
              <a:solidFill>
                <a:srgbClr val="404040"/>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317" name="object 84">
              <a:extLst>
                <a:ext uri="{FF2B5EF4-FFF2-40B4-BE49-F238E27FC236}">
                  <a16:creationId xmlns:a16="http://schemas.microsoft.com/office/drawing/2014/main" id="{EA30FFA1-87A8-54AF-E5DE-3C6029968AFA}"/>
                </a:ext>
              </a:extLst>
            </p:cNvPr>
            <p:cNvPicPr/>
            <p:nvPr/>
          </p:nvPicPr>
          <p:blipFill>
            <a:blip r:embed="rId18" cstate="print"/>
            <a:stretch>
              <a:fillRect/>
            </a:stretch>
          </p:blipFill>
          <p:spPr>
            <a:xfrm>
              <a:off x="11084052" y="3860291"/>
              <a:ext cx="82296" cy="82295"/>
            </a:xfrm>
            <a:prstGeom prst="rect">
              <a:avLst/>
            </a:prstGeom>
          </p:spPr>
        </p:pic>
        <p:sp>
          <p:nvSpPr>
            <p:cNvPr id="318" name="object 85">
              <a:extLst>
                <a:ext uri="{FF2B5EF4-FFF2-40B4-BE49-F238E27FC236}">
                  <a16:creationId xmlns:a16="http://schemas.microsoft.com/office/drawing/2014/main" id="{B020AFAE-38AA-5148-1BB8-48D6C268D090}"/>
                </a:ext>
              </a:extLst>
            </p:cNvPr>
            <p:cNvSpPr/>
            <p:nvPr/>
          </p:nvSpPr>
          <p:spPr>
            <a:xfrm>
              <a:off x="11164823" y="4418075"/>
              <a:ext cx="82550" cy="82550"/>
            </a:xfrm>
            <a:custGeom>
              <a:avLst/>
              <a:gdLst/>
              <a:ahLst/>
              <a:cxnLst/>
              <a:rect l="l" t="t" r="r" b="b"/>
              <a:pathLst>
                <a:path w="82550" h="82550">
                  <a:moveTo>
                    <a:pt x="41148" y="0"/>
                  </a:moveTo>
                  <a:lnTo>
                    <a:pt x="25128" y="3232"/>
                  </a:lnTo>
                  <a:lnTo>
                    <a:pt x="12049" y="12049"/>
                  </a:lnTo>
                  <a:lnTo>
                    <a:pt x="3232" y="25128"/>
                  </a:lnTo>
                  <a:lnTo>
                    <a:pt x="0" y="41148"/>
                  </a:lnTo>
                  <a:lnTo>
                    <a:pt x="3232" y="57167"/>
                  </a:lnTo>
                  <a:lnTo>
                    <a:pt x="12049" y="70246"/>
                  </a:lnTo>
                  <a:lnTo>
                    <a:pt x="25128" y="79063"/>
                  </a:lnTo>
                  <a:lnTo>
                    <a:pt x="41148" y="82296"/>
                  </a:lnTo>
                  <a:lnTo>
                    <a:pt x="57167" y="79063"/>
                  </a:lnTo>
                  <a:lnTo>
                    <a:pt x="70246" y="70246"/>
                  </a:lnTo>
                  <a:lnTo>
                    <a:pt x="79063" y="57167"/>
                  </a:lnTo>
                  <a:lnTo>
                    <a:pt x="82296" y="41148"/>
                  </a:lnTo>
                  <a:lnTo>
                    <a:pt x="79063" y="25128"/>
                  </a:lnTo>
                  <a:lnTo>
                    <a:pt x="70246" y="12049"/>
                  </a:lnTo>
                  <a:lnTo>
                    <a:pt x="57167" y="3232"/>
                  </a:lnTo>
                  <a:lnTo>
                    <a:pt x="41148" y="0"/>
                  </a:lnTo>
                  <a:close/>
                </a:path>
              </a:pathLst>
            </a:custGeom>
            <a:solidFill>
              <a:srgbClr val="DA391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319" name="object 86">
              <a:extLst>
                <a:ext uri="{FF2B5EF4-FFF2-40B4-BE49-F238E27FC236}">
                  <a16:creationId xmlns:a16="http://schemas.microsoft.com/office/drawing/2014/main" id="{783F6863-34B5-51A1-C99B-02320B07C627}"/>
                </a:ext>
              </a:extLst>
            </p:cNvPr>
            <p:cNvPicPr/>
            <p:nvPr/>
          </p:nvPicPr>
          <p:blipFill>
            <a:blip r:embed="rId11" cstate="print"/>
            <a:stretch>
              <a:fillRect/>
            </a:stretch>
          </p:blipFill>
          <p:spPr>
            <a:xfrm>
              <a:off x="11004804" y="4393691"/>
              <a:ext cx="82296" cy="82295"/>
            </a:xfrm>
            <a:prstGeom prst="rect">
              <a:avLst/>
            </a:prstGeom>
          </p:spPr>
        </p:pic>
        <p:pic>
          <p:nvPicPr>
            <p:cNvPr id="320" name="object 87">
              <a:extLst>
                <a:ext uri="{FF2B5EF4-FFF2-40B4-BE49-F238E27FC236}">
                  <a16:creationId xmlns:a16="http://schemas.microsoft.com/office/drawing/2014/main" id="{DD7F635D-738B-578D-B5D2-EE307F5614E1}"/>
                </a:ext>
              </a:extLst>
            </p:cNvPr>
            <p:cNvPicPr/>
            <p:nvPr/>
          </p:nvPicPr>
          <p:blipFill>
            <a:blip r:embed="rId18" cstate="print"/>
            <a:stretch>
              <a:fillRect/>
            </a:stretch>
          </p:blipFill>
          <p:spPr>
            <a:xfrm>
              <a:off x="11084052" y="4885943"/>
              <a:ext cx="82296" cy="82295"/>
            </a:xfrm>
            <a:prstGeom prst="rect">
              <a:avLst/>
            </a:prstGeom>
          </p:spPr>
        </p:pic>
        <p:sp>
          <p:nvSpPr>
            <p:cNvPr id="321" name="object 88">
              <a:extLst>
                <a:ext uri="{FF2B5EF4-FFF2-40B4-BE49-F238E27FC236}">
                  <a16:creationId xmlns:a16="http://schemas.microsoft.com/office/drawing/2014/main" id="{11082842-E827-DC0D-C9BE-4C294697A319}"/>
                </a:ext>
              </a:extLst>
            </p:cNvPr>
            <p:cNvSpPr/>
            <p:nvPr/>
          </p:nvSpPr>
          <p:spPr>
            <a:xfrm>
              <a:off x="11004804" y="4203191"/>
              <a:ext cx="82550" cy="82550"/>
            </a:xfrm>
            <a:custGeom>
              <a:avLst/>
              <a:gdLst/>
              <a:ahLst/>
              <a:cxnLst/>
              <a:rect l="l" t="t" r="r" b="b"/>
              <a:pathLst>
                <a:path w="82550" h="82550">
                  <a:moveTo>
                    <a:pt x="41148" y="0"/>
                  </a:moveTo>
                  <a:lnTo>
                    <a:pt x="25128" y="3232"/>
                  </a:lnTo>
                  <a:lnTo>
                    <a:pt x="12049" y="12049"/>
                  </a:lnTo>
                  <a:lnTo>
                    <a:pt x="3232" y="25128"/>
                  </a:lnTo>
                  <a:lnTo>
                    <a:pt x="0" y="41147"/>
                  </a:lnTo>
                  <a:lnTo>
                    <a:pt x="3232" y="57167"/>
                  </a:lnTo>
                  <a:lnTo>
                    <a:pt x="12049" y="70246"/>
                  </a:lnTo>
                  <a:lnTo>
                    <a:pt x="25128" y="79063"/>
                  </a:lnTo>
                  <a:lnTo>
                    <a:pt x="41148" y="82295"/>
                  </a:lnTo>
                  <a:lnTo>
                    <a:pt x="57167" y="79063"/>
                  </a:lnTo>
                  <a:lnTo>
                    <a:pt x="70246" y="70246"/>
                  </a:lnTo>
                  <a:lnTo>
                    <a:pt x="79063" y="57167"/>
                  </a:lnTo>
                  <a:lnTo>
                    <a:pt x="82296" y="41147"/>
                  </a:lnTo>
                  <a:lnTo>
                    <a:pt x="79063" y="25128"/>
                  </a:lnTo>
                  <a:lnTo>
                    <a:pt x="70246" y="12049"/>
                  </a:lnTo>
                  <a:lnTo>
                    <a:pt x="57167" y="3232"/>
                  </a:lnTo>
                  <a:lnTo>
                    <a:pt x="41148" y="0"/>
                  </a:lnTo>
                  <a:close/>
                </a:path>
              </a:pathLst>
            </a:custGeom>
            <a:solidFill>
              <a:srgbClr val="DA391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322" name="object 89">
              <a:extLst>
                <a:ext uri="{FF2B5EF4-FFF2-40B4-BE49-F238E27FC236}">
                  <a16:creationId xmlns:a16="http://schemas.microsoft.com/office/drawing/2014/main" id="{90B43B81-4E5A-3096-0C2C-EC48758292A5}"/>
                </a:ext>
              </a:extLst>
            </p:cNvPr>
            <p:cNvPicPr/>
            <p:nvPr/>
          </p:nvPicPr>
          <p:blipFill>
            <a:blip r:embed="rId27" cstate="print"/>
            <a:stretch>
              <a:fillRect/>
            </a:stretch>
          </p:blipFill>
          <p:spPr>
            <a:xfrm>
              <a:off x="11084052" y="3994403"/>
              <a:ext cx="82296" cy="155447"/>
            </a:xfrm>
            <a:prstGeom prst="rect">
              <a:avLst/>
            </a:prstGeom>
          </p:spPr>
        </p:pic>
        <p:sp>
          <p:nvSpPr>
            <p:cNvPr id="323" name="object 90">
              <a:extLst>
                <a:ext uri="{FF2B5EF4-FFF2-40B4-BE49-F238E27FC236}">
                  <a16:creationId xmlns:a16="http://schemas.microsoft.com/office/drawing/2014/main" id="{E17E629B-4FB5-77B3-F770-80876B607F92}"/>
                </a:ext>
              </a:extLst>
            </p:cNvPr>
            <p:cNvSpPr/>
            <p:nvPr/>
          </p:nvSpPr>
          <p:spPr>
            <a:xfrm>
              <a:off x="11004804" y="4251959"/>
              <a:ext cx="242570" cy="165100"/>
            </a:xfrm>
            <a:custGeom>
              <a:avLst/>
              <a:gdLst/>
              <a:ahLst/>
              <a:cxnLst/>
              <a:rect l="l" t="t" r="r" b="b"/>
              <a:pathLst>
                <a:path w="242570" h="165100">
                  <a:moveTo>
                    <a:pt x="82296" y="62484"/>
                  </a:moveTo>
                  <a:lnTo>
                    <a:pt x="79057" y="46469"/>
                  </a:lnTo>
                  <a:lnTo>
                    <a:pt x="70243" y="33388"/>
                  </a:lnTo>
                  <a:lnTo>
                    <a:pt x="57162" y="24574"/>
                  </a:lnTo>
                  <a:lnTo>
                    <a:pt x="41148" y="21336"/>
                  </a:lnTo>
                  <a:lnTo>
                    <a:pt x="25120" y="24574"/>
                  </a:lnTo>
                  <a:lnTo>
                    <a:pt x="12039" y="33388"/>
                  </a:lnTo>
                  <a:lnTo>
                    <a:pt x="3225" y="46469"/>
                  </a:lnTo>
                  <a:lnTo>
                    <a:pt x="0" y="62484"/>
                  </a:lnTo>
                  <a:lnTo>
                    <a:pt x="3225" y="78511"/>
                  </a:lnTo>
                  <a:lnTo>
                    <a:pt x="12039" y="91592"/>
                  </a:lnTo>
                  <a:lnTo>
                    <a:pt x="25120" y="100406"/>
                  </a:lnTo>
                  <a:lnTo>
                    <a:pt x="41148" y="103632"/>
                  </a:lnTo>
                  <a:lnTo>
                    <a:pt x="57162" y="100406"/>
                  </a:lnTo>
                  <a:lnTo>
                    <a:pt x="70243" y="91592"/>
                  </a:lnTo>
                  <a:lnTo>
                    <a:pt x="79057" y="78511"/>
                  </a:lnTo>
                  <a:lnTo>
                    <a:pt x="82296" y="62484"/>
                  </a:lnTo>
                  <a:close/>
                </a:path>
                <a:path w="242570" h="165100">
                  <a:moveTo>
                    <a:pt x="242316" y="123444"/>
                  </a:moveTo>
                  <a:lnTo>
                    <a:pt x="239077" y="107429"/>
                  </a:lnTo>
                  <a:lnTo>
                    <a:pt x="230263" y="94348"/>
                  </a:lnTo>
                  <a:lnTo>
                    <a:pt x="217182" y="85534"/>
                  </a:lnTo>
                  <a:lnTo>
                    <a:pt x="201168" y="82296"/>
                  </a:lnTo>
                  <a:lnTo>
                    <a:pt x="185140" y="85534"/>
                  </a:lnTo>
                  <a:lnTo>
                    <a:pt x="172059" y="94348"/>
                  </a:lnTo>
                  <a:lnTo>
                    <a:pt x="163245" y="107429"/>
                  </a:lnTo>
                  <a:lnTo>
                    <a:pt x="160020" y="123444"/>
                  </a:lnTo>
                  <a:lnTo>
                    <a:pt x="163245" y="139471"/>
                  </a:lnTo>
                  <a:lnTo>
                    <a:pt x="172059" y="152552"/>
                  </a:lnTo>
                  <a:lnTo>
                    <a:pt x="185140" y="161366"/>
                  </a:lnTo>
                  <a:lnTo>
                    <a:pt x="201168" y="164592"/>
                  </a:lnTo>
                  <a:lnTo>
                    <a:pt x="217182" y="161366"/>
                  </a:lnTo>
                  <a:lnTo>
                    <a:pt x="230263" y="152552"/>
                  </a:lnTo>
                  <a:lnTo>
                    <a:pt x="239077" y="139471"/>
                  </a:lnTo>
                  <a:lnTo>
                    <a:pt x="242316" y="123444"/>
                  </a:lnTo>
                  <a:close/>
                </a:path>
                <a:path w="242570" h="165100">
                  <a:moveTo>
                    <a:pt x="242316" y="41148"/>
                  </a:moveTo>
                  <a:lnTo>
                    <a:pt x="239077" y="25133"/>
                  </a:lnTo>
                  <a:lnTo>
                    <a:pt x="230263" y="12052"/>
                  </a:lnTo>
                  <a:lnTo>
                    <a:pt x="217182" y="3238"/>
                  </a:lnTo>
                  <a:lnTo>
                    <a:pt x="201168" y="0"/>
                  </a:lnTo>
                  <a:lnTo>
                    <a:pt x="185140" y="3238"/>
                  </a:lnTo>
                  <a:lnTo>
                    <a:pt x="172059" y="12052"/>
                  </a:lnTo>
                  <a:lnTo>
                    <a:pt x="163245" y="25133"/>
                  </a:lnTo>
                  <a:lnTo>
                    <a:pt x="160020" y="41148"/>
                  </a:lnTo>
                  <a:lnTo>
                    <a:pt x="163245" y="57175"/>
                  </a:lnTo>
                  <a:lnTo>
                    <a:pt x="172059" y="70256"/>
                  </a:lnTo>
                  <a:lnTo>
                    <a:pt x="185140" y="79070"/>
                  </a:lnTo>
                  <a:lnTo>
                    <a:pt x="201168" y="82296"/>
                  </a:lnTo>
                  <a:lnTo>
                    <a:pt x="217182" y="79070"/>
                  </a:lnTo>
                  <a:lnTo>
                    <a:pt x="230263" y="70256"/>
                  </a:lnTo>
                  <a:lnTo>
                    <a:pt x="239077" y="57175"/>
                  </a:lnTo>
                  <a:lnTo>
                    <a:pt x="242316" y="41148"/>
                  </a:lnTo>
                  <a:close/>
                </a:path>
              </a:pathLst>
            </a:custGeom>
            <a:solidFill>
              <a:srgbClr val="DA391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324" name="object 91">
              <a:extLst>
                <a:ext uri="{FF2B5EF4-FFF2-40B4-BE49-F238E27FC236}">
                  <a16:creationId xmlns:a16="http://schemas.microsoft.com/office/drawing/2014/main" id="{35C2C9CD-027A-BCCC-BB05-02048938970C}"/>
                </a:ext>
              </a:extLst>
            </p:cNvPr>
            <p:cNvPicPr/>
            <p:nvPr/>
          </p:nvPicPr>
          <p:blipFill>
            <a:blip r:embed="rId5" cstate="print"/>
            <a:stretch>
              <a:fillRect/>
            </a:stretch>
          </p:blipFill>
          <p:spPr>
            <a:xfrm>
              <a:off x="9398508" y="4965191"/>
              <a:ext cx="82296" cy="82295"/>
            </a:xfrm>
            <a:prstGeom prst="rect">
              <a:avLst/>
            </a:prstGeom>
          </p:spPr>
        </p:pic>
        <p:pic>
          <p:nvPicPr>
            <p:cNvPr id="325" name="object 92">
              <a:extLst>
                <a:ext uri="{FF2B5EF4-FFF2-40B4-BE49-F238E27FC236}">
                  <a16:creationId xmlns:a16="http://schemas.microsoft.com/office/drawing/2014/main" id="{B425759B-1F59-4DA0-19EF-985BC0068738}"/>
                </a:ext>
              </a:extLst>
            </p:cNvPr>
            <p:cNvPicPr/>
            <p:nvPr/>
          </p:nvPicPr>
          <p:blipFill>
            <a:blip r:embed="rId5" cstate="print"/>
            <a:stretch>
              <a:fillRect/>
            </a:stretch>
          </p:blipFill>
          <p:spPr>
            <a:xfrm>
              <a:off x="9398508" y="4709159"/>
              <a:ext cx="82296" cy="82295"/>
            </a:xfrm>
            <a:prstGeom prst="rect">
              <a:avLst/>
            </a:prstGeom>
          </p:spPr>
        </p:pic>
        <p:pic>
          <p:nvPicPr>
            <p:cNvPr id="326" name="object 93">
              <a:extLst>
                <a:ext uri="{FF2B5EF4-FFF2-40B4-BE49-F238E27FC236}">
                  <a16:creationId xmlns:a16="http://schemas.microsoft.com/office/drawing/2014/main" id="{9B7C20B6-C305-28E9-81AF-B81ACA5ED6BA}"/>
                </a:ext>
              </a:extLst>
            </p:cNvPr>
            <p:cNvPicPr/>
            <p:nvPr/>
          </p:nvPicPr>
          <p:blipFill>
            <a:blip r:embed="rId14" cstate="print"/>
            <a:stretch>
              <a:fillRect/>
            </a:stretch>
          </p:blipFill>
          <p:spPr>
            <a:xfrm>
              <a:off x="9398508" y="4578095"/>
              <a:ext cx="82296" cy="82296"/>
            </a:xfrm>
            <a:prstGeom prst="rect">
              <a:avLst/>
            </a:prstGeom>
          </p:spPr>
        </p:pic>
        <p:pic>
          <p:nvPicPr>
            <p:cNvPr id="327" name="object 94">
              <a:extLst>
                <a:ext uri="{FF2B5EF4-FFF2-40B4-BE49-F238E27FC236}">
                  <a16:creationId xmlns:a16="http://schemas.microsoft.com/office/drawing/2014/main" id="{BE85E369-6631-87A1-606F-C83DDC724EDD}"/>
                </a:ext>
              </a:extLst>
            </p:cNvPr>
            <p:cNvPicPr/>
            <p:nvPr/>
          </p:nvPicPr>
          <p:blipFill>
            <a:blip r:embed="rId14" cstate="print"/>
            <a:stretch>
              <a:fillRect/>
            </a:stretch>
          </p:blipFill>
          <p:spPr>
            <a:xfrm>
              <a:off x="9398508" y="4445507"/>
              <a:ext cx="82296" cy="82296"/>
            </a:xfrm>
            <a:prstGeom prst="rect">
              <a:avLst/>
            </a:prstGeom>
          </p:spPr>
        </p:pic>
        <p:pic>
          <p:nvPicPr>
            <p:cNvPr id="328" name="object 95">
              <a:extLst>
                <a:ext uri="{FF2B5EF4-FFF2-40B4-BE49-F238E27FC236}">
                  <a16:creationId xmlns:a16="http://schemas.microsoft.com/office/drawing/2014/main" id="{88A71AA2-548E-3691-E9FB-F49FE962C327}"/>
                </a:ext>
              </a:extLst>
            </p:cNvPr>
            <p:cNvPicPr/>
            <p:nvPr/>
          </p:nvPicPr>
          <p:blipFill>
            <a:blip r:embed="rId14" cstate="print"/>
            <a:stretch>
              <a:fillRect/>
            </a:stretch>
          </p:blipFill>
          <p:spPr>
            <a:xfrm>
              <a:off x="9398508" y="4340351"/>
              <a:ext cx="82296" cy="82296"/>
            </a:xfrm>
            <a:prstGeom prst="rect">
              <a:avLst/>
            </a:prstGeom>
          </p:spPr>
        </p:pic>
        <p:pic>
          <p:nvPicPr>
            <p:cNvPr id="329" name="object 96">
              <a:extLst>
                <a:ext uri="{FF2B5EF4-FFF2-40B4-BE49-F238E27FC236}">
                  <a16:creationId xmlns:a16="http://schemas.microsoft.com/office/drawing/2014/main" id="{23316192-1F58-FA75-94E3-F000EF5AA6BC}"/>
                </a:ext>
              </a:extLst>
            </p:cNvPr>
            <p:cNvPicPr/>
            <p:nvPr/>
          </p:nvPicPr>
          <p:blipFill>
            <a:blip r:embed="rId5" cstate="print"/>
            <a:stretch>
              <a:fillRect/>
            </a:stretch>
          </p:blipFill>
          <p:spPr>
            <a:xfrm>
              <a:off x="9398508" y="4041647"/>
              <a:ext cx="82296" cy="82295"/>
            </a:xfrm>
            <a:prstGeom prst="rect">
              <a:avLst/>
            </a:prstGeom>
          </p:spPr>
        </p:pic>
        <p:pic>
          <p:nvPicPr>
            <p:cNvPr id="330" name="object 97">
              <a:extLst>
                <a:ext uri="{FF2B5EF4-FFF2-40B4-BE49-F238E27FC236}">
                  <a16:creationId xmlns:a16="http://schemas.microsoft.com/office/drawing/2014/main" id="{083B9D42-CEEC-2F2E-A27D-F7E20224C9CC}"/>
                </a:ext>
              </a:extLst>
            </p:cNvPr>
            <p:cNvPicPr/>
            <p:nvPr/>
          </p:nvPicPr>
          <p:blipFill>
            <a:blip r:embed="rId5" cstate="print"/>
            <a:stretch>
              <a:fillRect/>
            </a:stretch>
          </p:blipFill>
          <p:spPr>
            <a:xfrm>
              <a:off x="9398508" y="3915155"/>
              <a:ext cx="82296" cy="82295"/>
            </a:xfrm>
            <a:prstGeom prst="rect">
              <a:avLst/>
            </a:prstGeom>
          </p:spPr>
        </p:pic>
        <p:pic>
          <p:nvPicPr>
            <p:cNvPr id="331" name="object 98">
              <a:extLst>
                <a:ext uri="{FF2B5EF4-FFF2-40B4-BE49-F238E27FC236}">
                  <a16:creationId xmlns:a16="http://schemas.microsoft.com/office/drawing/2014/main" id="{48CB96BE-7533-1476-1D77-B48BF26116A9}"/>
                </a:ext>
              </a:extLst>
            </p:cNvPr>
            <p:cNvPicPr/>
            <p:nvPr/>
          </p:nvPicPr>
          <p:blipFill>
            <a:blip r:embed="rId28" cstate="print"/>
            <a:stretch>
              <a:fillRect/>
            </a:stretch>
          </p:blipFill>
          <p:spPr>
            <a:xfrm>
              <a:off x="9537192" y="4413503"/>
              <a:ext cx="80772" cy="82295"/>
            </a:xfrm>
            <a:prstGeom prst="rect">
              <a:avLst/>
            </a:prstGeom>
          </p:spPr>
        </p:pic>
        <p:pic>
          <p:nvPicPr>
            <p:cNvPr id="332" name="object 99">
              <a:extLst>
                <a:ext uri="{FF2B5EF4-FFF2-40B4-BE49-F238E27FC236}">
                  <a16:creationId xmlns:a16="http://schemas.microsoft.com/office/drawing/2014/main" id="{5D6BB081-662D-90A7-4832-667AB80CD378}"/>
                </a:ext>
              </a:extLst>
            </p:cNvPr>
            <p:cNvPicPr/>
            <p:nvPr/>
          </p:nvPicPr>
          <p:blipFill>
            <a:blip r:embed="rId28" cstate="print"/>
            <a:stretch>
              <a:fillRect/>
            </a:stretch>
          </p:blipFill>
          <p:spPr>
            <a:xfrm>
              <a:off x="9537192" y="4290059"/>
              <a:ext cx="80772" cy="82295"/>
            </a:xfrm>
            <a:prstGeom prst="rect">
              <a:avLst/>
            </a:prstGeom>
          </p:spPr>
        </p:pic>
        <p:pic>
          <p:nvPicPr>
            <p:cNvPr id="333" name="object 100">
              <a:extLst>
                <a:ext uri="{FF2B5EF4-FFF2-40B4-BE49-F238E27FC236}">
                  <a16:creationId xmlns:a16="http://schemas.microsoft.com/office/drawing/2014/main" id="{1B80EE85-E88D-F907-7651-12F1A1DE0A1E}"/>
                </a:ext>
              </a:extLst>
            </p:cNvPr>
            <p:cNvPicPr/>
            <p:nvPr/>
          </p:nvPicPr>
          <p:blipFill>
            <a:blip r:embed="rId5" cstate="print"/>
            <a:stretch>
              <a:fillRect/>
            </a:stretch>
          </p:blipFill>
          <p:spPr>
            <a:xfrm>
              <a:off x="9241536" y="4346447"/>
              <a:ext cx="82296" cy="82295"/>
            </a:xfrm>
            <a:prstGeom prst="rect">
              <a:avLst/>
            </a:prstGeom>
          </p:spPr>
        </p:pic>
        <p:sp>
          <p:nvSpPr>
            <p:cNvPr id="334" name="object 101">
              <a:extLst>
                <a:ext uri="{FF2B5EF4-FFF2-40B4-BE49-F238E27FC236}">
                  <a16:creationId xmlns:a16="http://schemas.microsoft.com/office/drawing/2014/main" id="{5D123994-A950-218C-A786-6970DB20A498}"/>
                </a:ext>
              </a:extLst>
            </p:cNvPr>
            <p:cNvSpPr/>
            <p:nvPr/>
          </p:nvSpPr>
          <p:spPr>
            <a:xfrm>
              <a:off x="10058400" y="4238243"/>
              <a:ext cx="448309" cy="626745"/>
            </a:xfrm>
            <a:custGeom>
              <a:avLst/>
              <a:gdLst/>
              <a:ahLst/>
              <a:cxnLst/>
              <a:rect l="l" t="t" r="r" b="b"/>
              <a:pathLst>
                <a:path w="448309" h="626745">
                  <a:moveTo>
                    <a:pt x="88392" y="3047"/>
                  </a:moveTo>
                  <a:lnTo>
                    <a:pt x="353822" y="3047"/>
                  </a:lnTo>
                </a:path>
                <a:path w="448309" h="626745">
                  <a:moveTo>
                    <a:pt x="88392" y="624839"/>
                  </a:moveTo>
                  <a:lnTo>
                    <a:pt x="353822" y="624839"/>
                  </a:lnTo>
                </a:path>
                <a:path w="448309" h="626745">
                  <a:moveTo>
                    <a:pt x="222503" y="0"/>
                  </a:moveTo>
                  <a:lnTo>
                    <a:pt x="222503" y="626617"/>
                  </a:lnTo>
                </a:path>
                <a:path w="448309" h="626745">
                  <a:moveTo>
                    <a:pt x="0" y="310895"/>
                  </a:moveTo>
                  <a:lnTo>
                    <a:pt x="448309" y="310895"/>
                  </a:lnTo>
                </a:path>
              </a:pathLst>
            </a:custGeom>
            <a:ln w="12700">
              <a:solidFill>
                <a:srgbClr val="404040"/>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pic>
          <p:nvPicPr>
            <p:cNvPr id="335" name="object 102">
              <a:extLst>
                <a:ext uri="{FF2B5EF4-FFF2-40B4-BE49-F238E27FC236}">
                  <a16:creationId xmlns:a16="http://schemas.microsoft.com/office/drawing/2014/main" id="{14C1D736-6BA6-80AE-5D7F-C80FF0913E3A}"/>
                </a:ext>
              </a:extLst>
            </p:cNvPr>
            <p:cNvPicPr/>
            <p:nvPr/>
          </p:nvPicPr>
          <p:blipFill>
            <a:blip r:embed="rId21" cstate="print"/>
            <a:stretch>
              <a:fillRect/>
            </a:stretch>
          </p:blipFill>
          <p:spPr>
            <a:xfrm>
              <a:off x="10238232" y="4844795"/>
              <a:ext cx="82296" cy="82296"/>
            </a:xfrm>
            <a:prstGeom prst="rect">
              <a:avLst/>
            </a:prstGeom>
          </p:spPr>
        </p:pic>
        <p:pic>
          <p:nvPicPr>
            <p:cNvPr id="336" name="object 103">
              <a:extLst>
                <a:ext uri="{FF2B5EF4-FFF2-40B4-BE49-F238E27FC236}">
                  <a16:creationId xmlns:a16="http://schemas.microsoft.com/office/drawing/2014/main" id="{FDB41D97-856D-33F7-82C7-141877394FE1}"/>
                </a:ext>
              </a:extLst>
            </p:cNvPr>
            <p:cNvPicPr/>
            <p:nvPr/>
          </p:nvPicPr>
          <p:blipFill>
            <a:blip r:embed="rId10" cstate="print"/>
            <a:stretch>
              <a:fillRect/>
            </a:stretch>
          </p:blipFill>
          <p:spPr>
            <a:xfrm>
              <a:off x="10238232" y="4680203"/>
              <a:ext cx="82296" cy="82295"/>
            </a:xfrm>
            <a:prstGeom prst="rect">
              <a:avLst/>
            </a:prstGeom>
          </p:spPr>
        </p:pic>
        <p:pic>
          <p:nvPicPr>
            <p:cNvPr id="337" name="object 104">
              <a:extLst>
                <a:ext uri="{FF2B5EF4-FFF2-40B4-BE49-F238E27FC236}">
                  <a16:creationId xmlns:a16="http://schemas.microsoft.com/office/drawing/2014/main" id="{B60BB592-E545-4547-5234-CA61589D7F2B}"/>
                </a:ext>
              </a:extLst>
            </p:cNvPr>
            <p:cNvPicPr/>
            <p:nvPr/>
          </p:nvPicPr>
          <p:blipFill>
            <a:blip r:embed="rId10" cstate="print"/>
            <a:stretch>
              <a:fillRect/>
            </a:stretch>
          </p:blipFill>
          <p:spPr>
            <a:xfrm>
              <a:off x="10238232" y="4543043"/>
              <a:ext cx="82296" cy="82295"/>
            </a:xfrm>
            <a:prstGeom prst="rect">
              <a:avLst/>
            </a:prstGeom>
          </p:spPr>
        </p:pic>
        <p:pic>
          <p:nvPicPr>
            <p:cNvPr id="338" name="object 105">
              <a:extLst>
                <a:ext uri="{FF2B5EF4-FFF2-40B4-BE49-F238E27FC236}">
                  <a16:creationId xmlns:a16="http://schemas.microsoft.com/office/drawing/2014/main" id="{0845858C-1180-3FCE-0191-A4951E84C241}"/>
                </a:ext>
              </a:extLst>
            </p:cNvPr>
            <p:cNvPicPr/>
            <p:nvPr/>
          </p:nvPicPr>
          <p:blipFill>
            <a:blip r:embed="rId7" cstate="print"/>
            <a:stretch>
              <a:fillRect/>
            </a:stretch>
          </p:blipFill>
          <p:spPr>
            <a:xfrm>
              <a:off x="10312908" y="4322063"/>
              <a:ext cx="82296" cy="82296"/>
            </a:xfrm>
            <a:prstGeom prst="rect">
              <a:avLst/>
            </a:prstGeom>
          </p:spPr>
        </p:pic>
        <p:pic>
          <p:nvPicPr>
            <p:cNvPr id="339" name="object 106">
              <a:extLst>
                <a:ext uri="{FF2B5EF4-FFF2-40B4-BE49-F238E27FC236}">
                  <a16:creationId xmlns:a16="http://schemas.microsoft.com/office/drawing/2014/main" id="{30497DF7-3C1C-57EE-00BE-AAE0494DEC15}"/>
                </a:ext>
              </a:extLst>
            </p:cNvPr>
            <p:cNvPicPr/>
            <p:nvPr/>
          </p:nvPicPr>
          <p:blipFill>
            <a:blip r:embed="rId7" cstate="print"/>
            <a:stretch>
              <a:fillRect/>
            </a:stretch>
          </p:blipFill>
          <p:spPr>
            <a:xfrm>
              <a:off x="10312908" y="4210811"/>
              <a:ext cx="82296" cy="82295"/>
            </a:xfrm>
            <a:prstGeom prst="rect">
              <a:avLst/>
            </a:prstGeom>
          </p:spPr>
        </p:pic>
        <p:pic>
          <p:nvPicPr>
            <p:cNvPr id="340" name="object 107">
              <a:extLst>
                <a:ext uri="{FF2B5EF4-FFF2-40B4-BE49-F238E27FC236}">
                  <a16:creationId xmlns:a16="http://schemas.microsoft.com/office/drawing/2014/main" id="{D0D4A162-342F-3B19-7CB9-A99287F8F8F2}"/>
                </a:ext>
              </a:extLst>
            </p:cNvPr>
            <p:cNvPicPr/>
            <p:nvPr/>
          </p:nvPicPr>
          <p:blipFill>
            <a:blip r:embed="rId29" cstate="print"/>
            <a:stretch>
              <a:fillRect/>
            </a:stretch>
          </p:blipFill>
          <p:spPr>
            <a:xfrm>
              <a:off x="10163555" y="4232147"/>
              <a:ext cx="82296" cy="216407"/>
            </a:xfrm>
            <a:prstGeom prst="rect">
              <a:avLst/>
            </a:prstGeom>
          </p:spPr>
        </p:pic>
      </p:grpSp>
      <p:sp>
        <p:nvSpPr>
          <p:cNvPr id="341" name="object 108">
            <a:extLst>
              <a:ext uri="{FF2B5EF4-FFF2-40B4-BE49-F238E27FC236}">
                <a16:creationId xmlns:a16="http://schemas.microsoft.com/office/drawing/2014/main" id="{4470DBC6-1086-A2A7-8257-29C972EA87CF}"/>
              </a:ext>
            </a:extLst>
          </p:cNvPr>
          <p:cNvSpPr/>
          <p:nvPr/>
        </p:nvSpPr>
        <p:spPr>
          <a:xfrm>
            <a:off x="7052189" y="2984404"/>
            <a:ext cx="1764983" cy="0"/>
          </a:xfrm>
          <a:custGeom>
            <a:avLst/>
            <a:gdLst/>
            <a:ahLst/>
            <a:cxnLst/>
            <a:rect l="l" t="t" r="r" b="b"/>
            <a:pathLst>
              <a:path w="2353309">
                <a:moveTo>
                  <a:pt x="0" y="0"/>
                </a:moveTo>
                <a:lnTo>
                  <a:pt x="2353055"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Calibri"/>
              <a:ea typeface="+mn-ea"/>
              <a:cs typeface="+mn-cs"/>
            </a:endParaRPr>
          </a:p>
        </p:txBody>
      </p:sp>
      <p:sp>
        <p:nvSpPr>
          <p:cNvPr id="342" name="object 109">
            <a:extLst>
              <a:ext uri="{FF2B5EF4-FFF2-40B4-BE49-F238E27FC236}">
                <a16:creationId xmlns:a16="http://schemas.microsoft.com/office/drawing/2014/main" id="{E8C51E15-03DD-91B2-F289-6D483FF10899}"/>
              </a:ext>
            </a:extLst>
          </p:cNvPr>
          <p:cNvSpPr txBox="1"/>
          <p:nvPr/>
        </p:nvSpPr>
        <p:spPr>
          <a:xfrm>
            <a:off x="6832828" y="2618264"/>
            <a:ext cx="140494"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25</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343" name="object 110">
            <a:extLst>
              <a:ext uri="{FF2B5EF4-FFF2-40B4-BE49-F238E27FC236}">
                <a16:creationId xmlns:a16="http://schemas.microsoft.com/office/drawing/2014/main" id="{C2C7C64A-AB4C-D8CD-35A3-212436A84E3B}"/>
              </a:ext>
            </a:extLst>
          </p:cNvPr>
          <p:cNvSpPr txBox="1"/>
          <p:nvPr/>
        </p:nvSpPr>
        <p:spPr>
          <a:xfrm>
            <a:off x="6832828" y="2322893"/>
            <a:ext cx="140494"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50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344" name="object 111">
            <a:extLst>
              <a:ext uri="{FF2B5EF4-FFF2-40B4-BE49-F238E27FC236}">
                <a16:creationId xmlns:a16="http://schemas.microsoft.com/office/drawing/2014/main" id="{6593336E-640E-B36B-9118-228F9F808D78}"/>
              </a:ext>
            </a:extLst>
          </p:cNvPr>
          <p:cNvSpPr txBox="1"/>
          <p:nvPr/>
        </p:nvSpPr>
        <p:spPr>
          <a:xfrm>
            <a:off x="6832828" y="2027332"/>
            <a:ext cx="140494"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75</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345" name="object 112">
            <a:extLst>
              <a:ext uri="{FF2B5EF4-FFF2-40B4-BE49-F238E27FC236}">
                <a16:creationId xmlns:a16="http://schemas.microsoft.com/office/drawing/2014/main" id="{36713359-A48E-AB95-36B2-0FCA080AD095}"/>
              </a:ext>
            </a:extLst>
          </p:cNvPr>
          <p:cNvSpPr txBox="1"/>
          <p:nvPr/>
        </p:nvSpPr>
        <p:spPr>
          <a:xfrm>
            <a:off x="6772248" y="1731962"/>
            <a:ext cx="200978"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19" normalizeH="0" baseline="0" noProof="0">
                <a:ln>
                  <a:noFill/>
                </a:ln>
                <a:solidFill>
                  <a:srgbClr val="404040"/>
                </a:solidFill>
                <a:effectLst/>
                <a:uLnTx/>
                <a:uFillTx/>
                <a:latin typeface="Verdana"/>
                <a:ea typeface="+mn-ea"/>
                <a:cs typeface="Verdana"/>
              </a:rPr>
              <a:t>100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pic>
        <p:nvPicPr>
          <p:cNvPr id="346" name="object 115">
            <a:extLst>
              <a:ext uri="{FF2B5EF4-FFF2-40B4-BE49-F238E27FC236}">
                <a16:creationId xmlns:a16="http://schemas.microsoft.com/office/drawing/2014/main" id="{E6FA13A6-79D7-5521-3248-81E43BA40335}"/>
              </a:ext>
            </a:extLst>
          </p:cNvPr>
          <p:cNvPicPr/>
          <p:nvPr/>
        </p:nvPicPr>
        <p:blipFill>
          <a:blip r:embed="rId5" cstate="print"/>
          <a:stretch>
            <a:fillRect/>
          </a:stretch>
        </p:blipFill>
        <p:spPr>
          <a:xfrm>
            <a:off x="7286503" y="2762662"/>
            <a:ext cx="61722" cy="61722"/>
          </a:xfrm>
          <a:prstGeom prst="rect">
            <a:avLst/>
          </a:prstGeom>
        </p:spPr>
      </p:pic>
      <p:sp>
        <p:nvSpPr>
          <p:cNvPr id="347" name="object 37">
            <a:extLst>
              <a:ext uri="{FF2B5EF4-FFF2-40B4-BE49-F238E27FC236}">
                <a16:creationId xmlns:a16="http://schemas.microsoft.com/office/drawing/2014/main" id="{7EB4D430-CCE0-E99B-358C-EA4008102442}"/>
              </a:ext>
            </a:extLst>
          </p:cNvPr>
          <p:cNvSpPr txBox="1"/>
          <p:nvPr/>
        </p:nvSpPr>
        <p:spPr>
          <a:xfrm>
            <a:off x="7104682" y="3066382"/>
            <a:ext cx="1749266" cy="124554"/>
          </a:xfrm>
          <a:prstGeom prst="rect">
            <a:avLst/>
          </a:prstGeom>
        </p:spPr>
        <p:txBody>
          <a:bodyPr vert="horz" wrap="square" lIns="0" tIns="9049" rIns="0" bIns="0" rtlCol="0">
            <a:spAutoFit/>
          </a:bodyPr>
          <a:lstStyle/>
          <a:p>
            <a:pPr marL="47625" marR="0" lvl="0" indent="0" algn="l" defTabSz="685800" rtl="0" eaLnBrk="1" fontAlgn="auto" latinLnBrk="0" hangingPunct="1">
              <a:lnSpc>
                <a:spcPct val="100000"/>
              </a:lnSpc>
              <a:spcBef>
                <a:spcPts val="71"/>
              </a:spcBef>
              <a:spcAft>
                <a:spcPts val="0"/>
              </a:spcAft>
              <a:buClrTx/>
              <a:buSzTx/>
              <a:buFontTx/>
              <a:buNone/>
              <a:tabLst>
                <a:tab pos="694849" algn="l"/>
                <a:tab pos="1332071" algn="l"/>
              </a:tabLst>
              <a:defRPr/>
            </a:pP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err="1">
                <a:ln>
                  <a:noFill/>
                </a:ln>
                <a:solidFill>
                  <a:srgbClr val="404040"/>
                </a:solidFill>
                <a:effectLst/>
                <a:uLnTx/>
                <a:uFillTx/>
                <a:latin typeface="Verdana"/>
                <a:ea typeface="+mn-ea"/>
                <a:cs typeface="Verdana"/>
              </a:rPr>
              <a:t>nm</a:t>
            </a:r>
            <a:r>
              <a:rPr kumimoji="0" sz="731" b="0" i="0" u="none" strike="noStrike" kern="0" cap="none" spc="0" normalizeH="0" baseline="-21367"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a:ln>
                  <a:noFill/>
                </a:ln>
                <a:solidFill>
                  <a:srgbClr val="404040"/>
                </a:solidFill>
                <a:effectLst/>
                <a:uLnTx/>
                <a:uFillTx/>
                <a:latin typeface="Verdana"/>
                <a:ea typeface="+mn-ea"/>
                <a:cs typeface="Verdana"/>
              </a:rPr>
              <a:t>niedrig</a:t>
            </a:r>
            <a:r>
              <a:rPr kumimoji="0" sz="731" b="0" i="0" u="none" strike="noStrike" kern="0" cap="none" spc="0" normalizeH="0" baseline="-21367"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C</a:t>
            </a:r>
            <a:r>
              <a:rPr kumimoji="0" lang="de-DE" sz="750" b="0" i="0" u="none" strike="noStrike" kern="0" cap="none" spc="-8" normalizeH="0" baseline="0" noProof="0">
                <a:ln>
                  <a:noFill/>
                </a:ln>
                <a:solidFill>
                  <a:srgbClr val="404040"/>
                </a:solidFill>
                <a:effectLst/>
                <a:uLnTx/>
                <a:uFillTx/>
                <a:latin typeface="Verdana"/>
                <a:ea typeface="+mn-ea"/>
                <a:cs typeface="Verdana"/>
              </a:rPr>
              <a:t>P</a:t>
            </a:r>
            <a:r>
              <a:rPr kumimoji="0" sz="750" b="0" i="0" u="none" strike="noStrike" kern="0" cap="none" spc="-8" normalizeH="0" baseline="0" noProof="0">
                <a:ln>
                  <a:noFill/>
                </a:ln>
                <a:solidFill>
                  <a:srgbClr val="404040"/>
                </a:solidFill>
                <a:effectLst/>
                <a:uLnTx/>
                <a:uFillTx/>
                <a:latin typeface="Verdana"/>
                <a:ea typeface="+mn-ea"/>
                <a:cs typeface="Verdana"/>
              </a:rPr>
              <a:t>ep</a:t>
            </a:r>
            <a:r>
              <a:rPr kumimoji="0" lang="de-DE" sz="731" b="0" i="0" u="none" strike="noStrike" kern="0" cap="none" spc="-11" normalizeH="0" baseline="-21367" noProof="0">
                <a:ln>
                  <a:noFill/>
                </a:ln>
                <a:solidFill>
                  <a:srgbClr val="404040"/>
                </a:solidFill>
                <a:effectLst/>
                <a:uLnTx/>
                <a:uFillTx/>
                <a:latin typeface="Verdana"/>
                <a:ea typeface="+mn-ea"/>
                <a:cs typeface="Verdana"/>
              </a:rPr>
              <a:t>hoch</a:t>
            </a:r>
            <a:endParaRPr kumimoji="0" sz="731" b="0" i="0" u="none" strike="noStrike" kern="0" cap="none" spc="0" normalizeH="0" baseline="-21367" noProof="0">
              <a:ln>
                <a:noFill/>
              </a:ln>
              <a:solidFill>
                <a:srgbClr val="404040"/>
              </a:solidFill>
              <a:effectLst/>
              <a:uLnTx/>
              <a:uFillTx/>
              <a:latin typeface="Verdana"/>
              <a:ea typeface="+mn-ea"/>
              <a:cs typeface="Verdana"/>
            </a:endParaRPr>
          </a:p>
        </p:txBody>
      </p:sp>
      <p:sp>
        <p:nvSpPr>
          <p:cNvPr id="348" name="object 144">
            <a:extLst>
              <a:ext uri="{FF2B5EF4-FFF2-40B4-BE49-F238E27FC236}">
                <a16:creationId xmlns:a16="http://schemas.microsoft.com/office/drawing/2014/main" id="{F44EBA9D-7581-5945-E0F4-CC5ABC470AE7}"/>
              </a:ext>
            </a:extLst>
          </p:cNvPr>
          <p:cNvSpPr txBox="1"/>
          <p:nvPr/>
        </p:nvSpPr>
        <p:spPr>
          <a:xfrm>
            <a:off x="6893121" y="2921476"/>
            <a:ext cx="79534" cy="124554"/>
          </a:xfrm>
          <a:prstGeom prst="rect">
            <a:avLst/>
          </a:prstGeom>
        </p:spPr>
        <p:txBody>
          <a:bodyPr vert="horz" wrap="square" lIns="0" tIns="9049" rIns="0" bIns="0" rtlCol="0">
            <a:spAutoFit/>
          </a:bodyPr>
          <a:lstStyle/>
          <a:p>
            <a:pPr marL="9525" marR="0" lvl="0" indent="0" algn="l" defTabSz="685800" rtl="0" eaLnBrk="1" fontAlgn="auto" latinLnBrk="0" hangingPunct="1">
              <a:lnSpc>
                <a:spcPct val="100000"/>
              </a:lnSpc>
              <a:spcBef>
                <a:spcPts val="71"/>
              </a:spcBef>
              <a:spcAft>
                <a:spcPts val="0"/>
              </a:spcAft>
              <a:buClrTx/>
              <a:buSzTx/>
              <a:buFontTx/>
              <a:buNone/>
              <a:tabLst/>
              <a:defRPr/>
            </a:pPr>
            <a:r>
              <a:rPr kumimoji="0" sz="750" b="0" i="0" u="none" strike="noStrike" kern="0" cap="none" spc="-38" normalizeH="0" baseline="0" noProof="0">
                <a:ln>
                  <a:noFill/>
                </a:ln>
                <a:solidFill>
                  <a:srgbClr val="404040"/>
                </a:solidFill>
                <a:effectLst/>
                <a:uLnTx/>
                <a:uFillTx/>
                <a:latin typeface="Verdana"/>
                <a:ea typeface="+mn-ea"/>
                <a:cs typeface="Verdana"/>
              </a:rPr>
              <a:t>0</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350" name="Textfeld 349">
            <a:extLst>
              <a:ext uri="{FF2B5EF4-FFF2-40B4-BE49-F238E27FC236}">
                <a16:creationId xmlns:a16="http://schemas.microsoft.com/office/drawing/2014/main" id="{23215208-F2DB-2AEA-352F-EFAB7253B68C}"/>
              </a:ext>
            </a:extLst>
          </p:cNvPr>
          <p:cNvSpPr txBox="1"/>
          <p:nvPr/>
        </p:nvSpPr>
        <p:spPr>
          <a:xfrm>
            <a:off x="638364" y="3263951"/>
            <a:ext cx="4572000" cy="184666"/>
          </a:xfrm>
          <a:prstGeom prst="rect">
            <a:avLst/>
          </a:prstGeom>
          <a:noFill/>
        </p:spPr>
        <p:txBody>
          <a:bodyPr wrap="square">
            <a:spAutoFit/>
          </a:bodyPr>
          <a:lstStyle/>
          <a:p>
            <a:pPr marL="28575" marR="191928" lvl="0" indent="0" algn="l" defTabSz="685800" rtl="0" eaLnBrk="1" fontAlgn="auto" latinLnBrk="0" hangingPunct="1">
              <a:lnSpc>
                <a:spcPct val="100000"/>
              </a:lnSpc>
              <a:spcBef>
                <a:spcPts val="832"/>
              </a:spcBef>
              <a:spcAft>
                <a:spcPts val="0"/>
              </a:spcAft>
              <a:buClrTx/>
              <a:buSzTx/>
              <a:buFontTx/>
              <a:buNone/>
              <a:tabLst/>
              <a:defRPr/>
            </a:pPr>
            <a:r>
              <a:rPr kumimoji="0" lang="de-DE" sz="600" b="0" i="0" u="none" strike="noStrike" kern="0" cap="none" spc="0" normalizeH="0" baseline="0" noProof="0" err="1">
                <a:ln>
                  <a:noFill/>
                </a:ln>
                <a:solidFill>
                  <a:srgbClr val="404040"/>
                </a:solidFill>
                <a:effectLst/>
                <a:uLnTx/>
                <a:uFillTx/>
                <a:latin typeface="Verdana"/>
                <a:ea typeface="+mn-ea"/>
                <a:cs typeface="Verdana"/>
              </a:rPr>
              <a:t>CPep</a:t>
            </a:r>
            <a:r>
              <a:rPr kumimoji="0" lang="de-DE" sz="600" b="0" i="0" u="none" strike="noStrike" kern="0" cap="none" spc="0" normalizeH="0" baseline="-18518" noProof="0" err="1">
                <a:ln>
                  <a:noFill/>
                </a:ln>
                <a:solidFill>
                  <a:srgbClr val="404040"/>
                </a:solidFill>
                <a:effectLst/>
                <a:uLnTx/>
                <a:uFillTx/>
                <a:latin typeface="Verdana"/>
                <a:ea typeface="+mn-ea"/>
                <a:cs typeface="Verdana"/>
              </a:rPr>
              <a:t>nm</a:t>
            </a:r>
            <a:r>
              <a:rPr kumimoji="0" lang="de-DE" sz="600" b="0" i="0" u="none" strike="noStrike" kern="0" cap="none" spc="67" normalizeH="0" baseline="-18518" noProof="0">
                <a:ln>
                  <a:noFill/>
                </a:ln>
                <a:solidFill>
                  <a:srgbClr val="404040"/>
                </a:solidFill>
                <a:effectLst/>
                <a:uLnTx/>
                <a:uFillTx/>
                <a:latin typeface="Verdana"/>
                <a:ea typeface="+mn-ea"/>
                <a:cs typeface="Verdana"/>
              </a:rPr>
              <a:t> </a:t>
            </a:r>
            <a:r>
              <a:rPr kumimoji="0" lang="de-DE" sz="600" b="0" i="0" u="none" strike="noStrike" kern="0" cap="none" spc="0" normalizeH="0" baseline="0" noProof="0">
                <a:ln>
                  <a:noFill/>
                </a:ln>
                <a:solidFill>
                  <a:srgbClr val="404040"/>
                </a:solidFill>
                <a:effectLst/>
                <a:uLnTx/>
                <a:uFillTx/>
                <a:latin typeface="Verdana"/>
                <a:ea typeface="+mn-ea"/>
                <a:cs typeface="Verdana"/>
              </a:rPr>
              <a:t>&lt;</a:t>
            </a:r>
            <a:r>
              <a:rPr kumimoji="0" lang="de-DE" sz="600" b="0" i="0" u="none" strike="noStrike" kern="0" cap="none" spc="-11" normalizeH="0" baseline="0" noProof="0">
                <a:ln>
                  <a:noFill/>
                </a:ln>
                <a:solidFill>
                  <a:srgbClr val="404040"/>
                </a:solidFill>
                <a:effectLst/>
                <a:uLnTx/>
                <a:uFillTx/>
                <a:latin typeface="Verdana"/>
                <a:ea typeface="+mn-ea"/>
                <a:cs typeface="Verdana"/>
              </a:rPr>
              <a:t> </a:t>
            </a:r>
            <a:r>
              <a:rPr kumimoji="0" lang="de-DE" sz="600" b="0" i="0" u="none" strike="noStrike" kern="0" cap="none" spc="0" normalizeH="0" baseline="0" noProof="0">
                <a:ln>
                  <a:noFill/>
                </a:ln>
                <a:solidFill>
                  <a:srgbClr val="404040"/>
                </a:solidFill>
                <a:effectLst/>
                <a:uLnTx/>
                <a:uFillTx/>
                <a:latin typeface="Verdana"/>
                <a:ea typeface="+mn-ea"/>
                <a:cs typeface="Verdana"/>
              </a:rPr>
              <a:t>3</a:t>
            </a:r>
            <a:r>
              <a:rPr kumimoji="0" lang="de-DE" sz="600" b="0" i="0" u="none" strike="noStrike" kern="0" cap="none" spc="-11" normalizeH="0" baseline="0" noProof="0">
                <a:ln>
                  <a:noFill/>
                </a:ln>
                <a:solidFill>
                  <a:srgbClr val="404040"/>
                </a:solidFill>
                <a:effectLst/>
                <a:uLnTx/>
                <a:uFillTx/>
                <a:latin typeface="Verdana"/>
                <a:ea typeface="+mn-ea"/>
                <a:cs typeface="Verdana"/>
              </a:rPr>
              <a:t> </a:t>
            </a:r>
            <a:r>
              <a:rPr kumimoji="0" lang="de-DE" sz="600" b="0" i="0" u="none" strike="noStrike" kern="0" cap="none" spc="0" normalizeH="0" baseline="0" noProof="0">
                <a:ln>
                  <a:noFill/>
                </a:ln>
                <a:solidFill>
                  <a:srgbClr val="404040"/>
                </a:solidFill>
                <a:effectLst/>
                <a:uLnTx/>
                <a:uFillTx/>
                <a:latin typeface="Verdana"/>
                <a:ea typeface="+mn-ea"/>
                <a:cs typeface="Verdana"/>
              </a:rPr>
              <a:t>pmol/l;</a:t>
            </a:r>
            <a:r>
              <a:rPr kumimoji="0" lang="de-DE" sz="600" b="0" i="0" u="none" strike="noStrike" kern="0" cap="none" spc="-26" normalizeH="0" baseline="0" noProof="0">
                <a:ln>
                  <a:noFill/>
                </a:ln>
                <a:solidFill>
                  <a:srgbClr val="404040"/>
                </a:solidFill>
                <a:effectLst/>
                <a:uLnTx/>
                <a:uFillTx/>
                <a:latin typeface="Verdana"/>
                <a:ea typeface="+mn-ea"/>
                <a:cs typeface="Verdana"/>
              </a:rPr>
              <a:t> </a:t>
            </a:r>
            <a:r>
              <a:rPr kumimoji="0" lang="de-DE" sz="600" b="0" i="0" u="none" strike="noStrike" kern="0" cap="none" spc="0" normalizeH="0" baseline="0" noProof="0" err="1">
                <a:ln>
                  <a:noFill/>
                </a:ln>
                <a:solidFill>
                  <a:srgbClr val="404040"/>
                </a:solidFill>
                <a:effectLst/>
                <a:uLnTx/>
                <a:uFillTx/>
                <a:latin typeface="Verdana"/>
                <a:ea typeface="+mn-ea"/>
                <a:cs typeface="Verdana"/>
              </a:rPr>
              <a:t>CPep</a:t>
            </a:r>
            <a:r>
              <a:rPr kumimoji="0" lang="de-DE" sz="600" b="0" i="0" u="none" strike="noStrike" kern="0" cap="none" spc="0" normalizeH="0" baseline="-18518" noProof="0" err="1">
                <a:ln>
                  <a:noFill/>
                </a:ln>
                <a:solidFill>
                  <a:srgbClr val="404040"/>
                </a:solidFill>
                <a:effectLst/>
                <a:uLnTx/>
                <a:uFillTx/>
                <a:latin typeface="Verdana"/>
                <a:ea typeface="+mn-ea"/>
                <a:cs typeface="Verdana"/>
              </a:rPr>
              <a:t>niedrig</a:t>
            </a:r>
            <a:r>
              <a:rPr kumimoji="0" lang="de-DE" sz="600" b="0" i="0" u="none" strike="noStrike" kern="0" cap="none" spc="84" normalizeH="0" baseline="-18518" noProof="0">
                <a:ln>
                  <a:noFill/>
                </a:ln>
                <a:solidFill>
                  <a:srgbClr val="404040"/>
                </a:solidFill>
                <a:effectLst/>
                <a:uLnTx/>
                <a:uFillTx/>
                <a:latin typeface="Verdana"/>
                <a:ea typeface="+mn-ea"/>
                <a:cs typeface="Verdana"/>
              </a:rPr>
              <a:t> </a:t>
            </a:r>
            <a:r>
              <a:rPr kumimoji="0" lang="de-DE" sz="600" b="0" i="0" u="none" strike="noStrike" kern="0" cap="none" spc="-8" normalizeH="0" baseline="0" noProof="0">
                <a:ln>
                  <a:noFill/>
                </a:ln>
                <a:solidFill>
                  <a:srgbClr val="404040"/>
                </a:solidFill>
                <a:effectLst/>
                <a:uLnTx/>
                <a:uFillTx/>
                <a:latin typeface="Verdana"/>
                <a:ea typeface="+mn-ea"/>
                <a:cs typeface="Verdana"/>
              </a:rPr>
              <a:t>3-</a:t>
            </a:r>
            <a:r>
              <a:rPr kumimoji="0" lang="de-DE" sz="600" b="0" i="0" u="none" strike="noStrike" kern="0" cap="none" spc="0" normalizeH="0" baseline="0" noProof="0">
                <a:ln>
                  <a:noFill/>
                </a:ln>
                <a:solidFill>
                  <a:srgbClr val="404040"/>
                </a:solidFill>
                <a:effectLst/>
                <a:uLnTx/>
                <a:uFillTx/>
                <a:latin typeface="Verdana"/>
                <a:ea typeface="+mn-ea"/>
                <a:cs typeface="Verdana"/>
              </a:rPr>
              <a:t>200</a:t>
            </a:r>
            <a:r>
              <a:rPr kumimoji="0" lang="de-DE" sz="600" b="0" i="0" u="none" strike="noStrike" kern="0" cap="none" spc="-15" normalizeH="0" baseline="0" noProof="0">
                <a:ln>
                  <a:noFill/>
                </a:ln>
                <a:solidFill>
                  <a:srgbClr val="404040"/>
                </a:solidFill>
                <a:effectLst/>
                <a:uLnTx/>
                <a:uFillTx/>
                <a:latin typeface="Verdana"/>
                <a:ea typeface="+mn-ea"/>
                <a:cs typeface="Verdana"/>
              </a:rPr>
              <a:t> </a:t>
            </a:r>
            <a:r>
              <a:rPr kumimoji="0" lang="de-DE" sz="600" b="0" i="0" u="none" strike="noStrike" kern="0" cap="none" spc="0" normalizeH="0" baseline="0" noProof="0">
                <a:ln>
                  <a:noFill/>
                </a:ln>
                <a:solidFill>
                  <a:srgbClr val="404040"/>
                </a:solidFill>
                <a:effectLst/>
                <a:uLnTx/>
                <a:uFillTx/>
                <a:latin typeface="Verdana"/>
                <a:ea typeface="+mn-ea"/>
                <a:cs typeface="Verdana"/>
              </a:rPr>
              <a:t>pmol/l;</a:t>
            </a:r>
            <a:r>
              <a:rPr kumimoji="0" lang="de-DE" sz="600" b="0" i="0" u="none" strike="noStrike" kern="0" cap="none" spc="-4" normalizeH="0" baseline="0" noProof="0">
                <a:ln>
                  <a:noFill/>
                </a:ln>
                <a:solidFill>
                  <a:srgbClr val="404040"/>
                </a:solidFill>
                <a:effectLst/>
                <a:uLnTx/>
                <a:uFillTx/>
                <a:latin typeface="Verdana"/>
                <a:ea typeface="+mn-ea"/>
                <a:cs typeface="Verdana"/>
              </a:rPr>
              <a:t> </a:t>
            </a:r>
            <a:r>
              <a:rPr kumimoji="0" lang="de-DE" sz="600" b="0" i="0" u="none" strike="noStrike" kern="0" cap="none" spc="0" normalizeH="0" baseline="0" noProof="0" err="1">
                <a:ln>
                  <a:noFill/>
                </a:ln>
                <a:solidFill>
                  <a:srgbClr val="404040"/>
                </a:solidFill>
                <a:effectLst/>
                <a:uLnTx/>
                <a:uFillTx/>
                <a:latin typeface="Verdana"/>
                <a:ea typeface="+mn-ea"/>
                <a:cs typeface="Verdana"/>
              </a:rPr>
              <a:t>CPep</a:t>
            </a:r>
            <a:r>
              <a:rPr kumimoji="0" lang="de-DE" sz="600" b="0" i="0" u="none" strike="noStrike" kern="0" cap="none" spc="0" normalizeH="0" baseline="-18518" noProof="0" err="1">
                <a:ln>
                  <a:noFill/>
                </a:ln>
                <a:solidFill>
                  <a:srgbClr val="404040"/>
                </a:solidFill>
                <a:effectLst/>
                <a:uLnTx/>
                <a:uFillTx/>
                <a:latin typeface="Verdana"/>
                <a:ea typeface="+mn-ea"/>
                <a:cs typeface="Verdana"/>
              </a:rPr>
              <a:t>hoch</a:t>
            </a:r>
            <a:r>
              <a:rPr kumimoji="0" lang="de-DE" sz="600" b="0" i="0" u="none" strike="noStrike" kern="0" cap="none" spc="62" normalizeH="0" baseline="-18518" noProof="0">
                <a:ln>
                  <a:noFill/>
                </a:ln>
                <a:solidFill>
                  <a:srgbClr val="404040"/>
                </a:solidFill>
                <a:effectLst/>
                <a:uLnTx/>
                <a:uFillTx/>
                <a:latin typeface="Verdana"/>
                <a:ea typeface="+mn-ea"/>
                <a:cs typeface="Verdana"/>
              </a:rPr>
              <a:t> </a:t>
            </a:r>
            <a:r>
              <a:rPr kumimoji="0" lang="de-DE" sz="600" b="0" i="0" u="none" strike="noStrike" kern="0" cap="none" spc="0" normalizeH="0" baseline="0" noProof="0">
                <a:ln>
                  <a:noFill/>
                </a:ln>
                <a:solidFill>
                  <a:srgbClr val="404040"/>
                </a:solidFill>
                <a:effectLst/>
                <a:uLnTx/>
                <a:uFillTx/>
                <a:latin typeface="Verdana"/>
                <a:ea typeface="+mn-ea"/>
                <a:cs typeface="Verdana"/>
              </a:rPr>
              <a:t>&gt;</a:t>
            </a:r>
            <a:r>
              <a:rPr kumimoji="0" lang="de-DE" sz="600" b="0" i="0" u="none" strike="noStrike" kern="0" cap="none" spc="-19" normalizeH="0" baseline="0" noProof="0">
                <a:ln>
                  <a:noFill/>
                </a:ln>
                <a:solidFill>
                  <a:srgbClr val="404040"/>
                </a:solidFill>
                <a:effectLst/>
                <a:uLnTx/>
                <a:uFillTx/>
                <a:latin typeface="Verdana"/>
                <a:ea typeface="+mn-ea"/>
                <a:cs typeface="Verdana"/>
              </a:rPr>
              <a:t> 200 </a:t>
            </a:r>
            <a:r>
              <a:rPr kumimoji="0" lang="de-DE" sz="600" b="0" i="0" u="none" strike="noStrike" kern="0" cap="none" spc="-8" normalizeH="0" baseline="0" noProof="0">
                <a:ln>
                  <a:noFill/>
                </a:ln>
                <a:solidFill>
                  <a:srgbClr val="404040"/>
                </a:solidFill>
                <a:effectLst/>
                <a:uLnTx/>
                <a:uFillTx/>
                <a:latin typeface="Verdana"/>
                <a:ea typeface="+mn-ea"/>
                <a:cs typeface="Verdana"/>
              </a:rPr>
              <a:t>pmol/l</a:t>
            </a:r>
            <a:endParaRPr kumimoji="0" lang="de-DE" sz="600" b="0" i="0" u="none" strike="noStrike" kern="0" cap="none" spc="0" normalizeH="0" baseline="0" noProof="0">
              <a:ln>
                <a:noFill/>
              </a:ln>
              <a:solidFill>
                <a:srgbClr val="404040"/>
              </a:solidFill>
              <a:effectLst/>
              <a:uLnTx/>
              <a:uFillTx/>
              <a:latin typeface="Verdana"/>
              <a:ea typeface="+mn-ea"/>
              <a:cs typeface="Verdana"/>
            </a:endParaRPr>
          </a:p>
        </p:txBody>
      </p:sp>
      <p:sp>
        <p:nvSpPr>
          <p:cNvPr id="20" name="object 5">
            <a:extLst>
              <a:ext uri="{FF2B5EF4-FFF2-40B4-BE49-F238E27FC236}">
                <a16:creationId xmlns:a16="http://schemas.microsoft.com/office/drawing/2014/main" id="{3C37F08C-0465-900C-B735-C1C8F500391F}"/>
              </a:ext>
            </a:extLst>
          </p:cNvPr>
          <p:cNvSpPr txBox="1">
            <a:spLocks noGrp="1"/>
          </p:cNvSpPr>
          <p:nvPr>
            <p:ph type="title"/>
          </p:nvPr>
        </p:nvSpPr>
        <p:spPr>
          <a:xfrm>
            <a:off x="290052" y="810678"/>
            <a:ext cx="8572681" cy="341536"/>
          </a:xfrm>
          <a:prstGeom prst="rect">
            <a:avLst/>
          </a:prstGeom>
        </p:spPr>
        <p:txBody>
          <a:bodyPr vert="horz" wrap="square" lIns="0" tIns="9049" rIns="0" bIns="0" rtlCol="0">
            <a:spAutoFit/>
          </a:bodyPr>
          <a:lstStyle/>
          <a:p>
            <a:pPr marL="19050" marR="13335" indent="234315" algn="ctr">
              <a:spcBef>
                <a:spcPts val="71"/>
              </a:spcBef>
            </a:pPr>
            <a:r>
              <a:rPr lang="de-DE" sz="1200" b="1">
                <a:solidFill>
                  <a:srgbClr val="404040"/>
                </a:solidFill>
              </a:rPr>
              <a:t>Mittlere</a:t>
            </a:r>
            <a:r>
              <a:rPr sz="1200" b="1" spc="-26">
                <a:solidFill>
                  <a:srgbClr val="404040"/>
                </a:solidFill>
              </a:rPr>
              <a:t> </a:t>
            </a:r>
            <a:r>
              <a:rPr sz="1200" b="1">
                <a:solidFill>
                  <a:srgbClr val="404040"/>
                </a:solidFill>
              </a:rPr>
              <a:t>(± SD)</a:t>
            </a:r>
            <a:r>
              <a:rPr sz="1200" b="1" spc="-19">
                <a:solidFill>
                  <a:srgbClr val="404040"/>
                </a:solidFill>
              </a:rPr>
              <a:t> </a:t>
            </a:r>
            <a:r>
              <a:rPr lang="de-DE" sz="1200" b="1">
                <a:solidFill>
                  <a:srgbClr val="404040"/>
                </a:solidFill>
              </a:rPr>
              <a:t>Zeit, die</a:t>
            </a:r>
            <a:r>
              <a:rPr sz="1200" b="1" spc="-49">
                <a:solidFill>
                  <a:srgbClr val="404040"/>
                </a:solidFill>
              </a:rPr>
              <a:t> </a:t>
            </a:r>
            <a:r>
              <a:rPr sz="1200" b="1">
                <a:solidFill>
                  <a:srgbClr val="404040"/>
                </a:solidFill>
              </a:rPr>
              <a:t>T1D</a:t>
            </a:r>
            <a:r>
              <a:rPr lang="de-DE" sz="1200" b="1">
                <a:solidFill>
                  <a:srgbClr val="404040"/>
                </a:solidFill>
              </a:rPr>
              <a:t>-Betroffene in </a:t>
            </a:r>
            <a:r>
              <a:rPr lang="de-DE" sz="1200" b="1" err="1">
                <a:solidFill>
                  <a:srgbClr val="404040"/>
                </a:solidFill>
              </a:rPr>
              <a:t>Euglykämie</a:t>
            </a:r>
            <a:r>
              <a:rPr lang="de-DE" sz="1200" b="1">
                <a:solidFill>
                  <a:srgbClr val="404040"/>
                </a:solidFill>
              </a:rPr>
              <a:t> verbrachten </a:t>
            </a:r>
            <a:br>
              <a:rPr lang="de-DE" sz="1200" b="1">
                <a:solidFill>
                  <a:srgbClr val="404040"/>
                </a:solidFill>
              </a:rPr>
            </a:br>
            <a:r>
              <a:rPr lang="de-DE" sz="1200" b="1">
                <a:solidFill>
                  <a:srgbClr val="404040"/>
                </a:solidFill>
              </a:rPr>
              <a:t>nach Baseline C-Peptid-Spiegeln</a:t>
            </a:r>
            <a:r>
              <a:rPr sz="1181" b="1" spc="-11" baseline="26455">
                <a:solidFill>
                  <a:srgbClr val="404040"/>
                </a:solidFill>
              </a:rPr>
              <a:t>2</a:t>
            </a:r>
            <a:endParaRPr sz="1181" baseline="26455">
              <a:solidFill>
                <a:srgbClr val="404040"/>
              </a:solidFill>
            </a:endParaRPr>
          </a:p>
        </p:txBody>
      </p:sp>
    </p:spTree>
    <p:extLst>
      <p:ext uri="{BB962C8B-B14F-4D97-AF65-F5344CB8AC3E}">
        <p14:creationId xmlns:p14="http://schemas.microsoft.com/office/powerpoint/2010/main" val="22844403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9">
            <a:extLst>
              <a:ext uri="{FF2B5EF4-FFF2-40B4-BE49-F238E27FC236}">
                <a16:creationId xmlns:a16="http://schemas.microsoft.com/office/drawing/2014/main" id="{9EB80E1D-0709-6064-C396-AADFA8217773}"/>
              </a:ext>
            </a:extLst>
          </p:cNvPr>
          <p:cNvSpPr txBox="1">
            <a:spLocks/>
          </p:cNvSpPr>
          <p:nvPr/>
        </p:nvSpPr>
        <p:spPr>
          <a:xfrm>
            <a:off x="325167" y="116930"/>
            <a:ext cx="86495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Zusammenhang residuales C-Peptid und </a:t>
            </a:r>
            <a:r>
              <a:rPr kumimoji="0" lang="de-DE" sz="2000" b="1" i="0" u="none" strike="noStrike" kern="1200" cap="none" spc="0" normalizeH="0" baseline="0" noProof="0" err="1">
                <a:ln>
                  <a:noFill/>
                </a:ln>
                <a:solidFill>
                  <a:srgbClr val="7030A0"/>
                </a:solidFill>
                <a:effectLst/>
                <a:uLnTx/>
                <a:uFillTx/>
                <a:latin typeface="Verdana"/>
                <a:ea typeface="+mn-ea"/>
                <a:cs typeface="+mn-cs"/>
              </a:rPr>
              <a:t>Glykämiekontrolle</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6" name="Textfeld 5">
            <a:extLst>
              <a:ext uri="{FF2B5EF4-FFF2-40B4-BE49-F238E27FC236}">
                <a16:creationId xmlns:a16="http://schemas.microsoft.com/office/drawing/2014/main" id="{A379F49B-C43B-9C45-A32C-329BB8C6A1C1}"/>
              </a:ext>
            </a:extLst>
          </p:cNvPr>
          <p:cNvSpPr txBox="1"/>
          <p:nvPr/>
        </p:nvSpPr>
        <p:spPr>
          <a:xfrm>
            <a:off x="955913" y="941268"/>
            <a:ext cx="3401321" cy="276999"/>
          </a:xfrm>
          <a:prstGeom prst="rect">
            <a:avLst/>
          </a:prstGeom>
          <a:noFill/>
        </p:spPr>
        <p:txBody>
          <a:bodyPr wrap="square">
            <a:spAutoFit/>
          </a:bodyPr>
          <a:lstStyle/>
          <a:p>
            <a:pPr algn="ctr"/>
            <a:r>
              <a:rPr lang="it-IT" sz="1200" b="1" kern="0">
                <a:solidFill>
                  <a:srgbClr val="404040"/>
                </a:solidFill>
                <a:latin typeface="Verdana"/>
                <a:cs typeface="Verdana"/>
              </a:rPr>
              <a:t>HbA</a:t>
            </a:r>
            <a:r>
              <a:rPr lang="it-IT" sz="1200" b="1" kern="0" baseline="-25000">
                <a:solidFill>
                  <a:srgbClr val="404040"/>
                </a:solidFill>
                <a:latin typeface="Verdana"/>
                <a:cs typeface="Verdana"/>
              </a:rPr>
              <a:t>1c</a:t>
            </a:r>
            <a:r>
              <a:rPr lang="it-IT" sz="1200" b="1" kern="0" spc="-23">
                <a:solidFill>
                  <a:srgbClr val="404040"/>
                </a:solidFill>
                <a:latin typeface="Verdana"/>
                <a:cs typeface="Verdana"/>
              </a:rPr>
              <a:t> </a:t>
            </a:r>
            <a:r>
              <a:rPr lang="it-IT" sz="1200" b="1" kern="0">
                <a:solidFill>
                  <a:srgbClr val="404040"/>
                </a:solidFill>
                <a:latin typeface="Verdana"/>
                <a:cs typeface="Verdana"/>
              </a:rPr>
              <a:t>&lt; 7,5 %</a:t>
            </a:r>
            <a:r>
              <a:rPr lang="it-IT" sz="1200" b="1" kern="0" spc="-26">
                <a:solidFill>
                  <a:srgbClr val="404040"/>
                </a:solidFill>
                <a:latin typeface="Verdana"/>
                <a:cs typeface="Verdana"/>
              </a:rPr>
              <a:t> </a:t>
            </a:r>
            <a:r>
              <a:rPr lang="it-IT" sz="1200" b="1" kern="0">
                <a:solidFill>
                  <a:srgbClr val="404040"/>
                </a:solidFill>
                <a:latin typeface="Verdana"/>
                <a:cs typeface="Verdana"/>
              </a:rPr>
              <a:t>(58</a:t>
            </a:r>
            <a:r>
              <a:rPr lang="it-IT" sz="1200" b="1" kern="0" spc="-26">
                <a:solidFill>
                  <a:srgbClr val="404040"/>
                </a:solidFill>
                <a:latin typeface="Verdana"/>
                <a:cs typeface="Verdana"/>
              </a:rPr>
              <a:t> </a:t>
            </a:r>
            <a:r>
              <a:rPr lang="it-IT" sz="1200" b="1" kern="0" spc="-8" err="1">
                <a:solidFill>
                  <a:srgbClr val="404040"/>
                </a:solidFill>
                <a:latin typeface="Verdana"/>
                <a:cs typeface="Verdana"/>
              </a:rPr>
              <a:t>mmol</a:t>
            </a:r>
            <a:r>
              <a:rPr lang="it-IT" sz="1200" b="1" kern="0" spc="-8">
                <a:solidFill>
                  <a:srgbClr val="404040"/>
                </a:solidFill>
                <a:latin typeface="Verdana"/>
                <a:cs typeface="Verdana"/>
              </a:rPr>
              <a:t>/mol)</a:t>
            </a:r>
            <a:endParaRPr lang="de-DE" sz="1200">
              <a:solidFill>
                <a:srgbClr val="404040"/>
              </a:solidFill>
            </a:endParaRPr>
          </a:p>
        </p:txBody>
      </p:sp>
      <p:sp>
        <p:nvSpPr>
          <p:cNvPr id="11" name="Textfeld 10">
            <a:extLst>
              <a:ext uri="{FF2B5EF4-FFF2-40B4-BE49-F238E27FC236}">
                <a16:creationId xmlns:a16="http://schemas.microsoft.com/office/drawing/2014/main" id="{AE428FD2-3FD0-8F68-0852-8BDAAC282CF6}"/>
              </a:ext>
            </a:extLst>
          </p:cNvPr>
          <p:cNvSpPr txBox="1"/>
          <p:nvPr/>
        </p:nvSpPr>
        <p:spPr>
          <a:xfrm>
            <a:off x="5372857" y="944620"/>
            <a:ext cx="3313683" cy="276999"/>
          </a:xfrm>
          <a:prstGeom prst="rect">
            <a:avLst/>
          </a:prstGeom>
          <a:noFill/>
        </p:spPr>
        <p:txBody>
          <a:bodyPr wrap="square">
            <a:spAutoFit/>
          </a:bodyPr>
          <a:lstStyle/>
          <a:p>
            <a:pPr algn="ctr"/>
            <a:r>
              <a:rPr lang="de-DE" sz="1200" b="1" kern="0">
                <a:solidFill>
                  <a:srgbClr val="404040"/>
                </a:solidFill>
                <a:latin typeface="Verdana"/>
                <a:cs typeface="Verdana"/>
              </a:rPr>
              <a:t>Schwere Hypoglykämien</a:t>
            </a:r>
            <a:r>
              <a:rPr lang="de-DE" sz="1200" b="1" kern="0" spc="-11" baseline="26455">
                <a:solidFill>
                  <a:srgbClr val="404040"/>
                </a:solidFill>
                <a:latin typeface="Verdana"/>
                <a:cs typeface="Verdana"/>
              </a:rPr>
              <a:t>†</a:t>
            </a:r>
            <a:endParaRPr lang="de-DE" sz="1200">
              <a:solidFill>
                <a:srgbClr val="404040"/>
              </a:solidFill>
            </a:endParaRPr>
          </a:p>
        </p:txBody>
      </p:sp>
      <p:sp>
        <p:nvSpPr>
          <p:cNvPr id="7" name="TextBox 3037">
            <a:extLst>
              <a:ext uri="{FF2B5EF4-FFF2-40B4-BE49-F238E27FC236}">
                <a16:creationId xmlns:a16="http://schemas.microsoft.com/office/drawing/2014/main" id="{78D4EB4A-8D0C-8B5F-9D97-E59CA00FC621}"/>
              </a:ext>
            </a:extLst>
          </p:cNvPr>
          <p:cNvSpPr txBox="1"/>
          <p:nvPr/>
        </p:nvSpPr>
        <p:spPr>
          <a:xfrm>
            <a:off x="325167" y="4934224"/>
            <a:ext cx="7593230"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Arial"/>
                <a:cs typeface="Arial"/>
              </a:rPr>
              <a:t>1. </a:t>
            </a:r>
            <a:r>
              <a:rPr kumimoji="0" lang="de-DE" sz="600" b="0" i="0" u="none" strike="noStrike" kern="1200" cap="none" spc="0" normalizeH="0" baseline="0" noProof="0">
                <a:ln>
                  <a:noFill/>
                </a:ln>
                <a:solidFill>
                  <a:srgbClr val="404040"/>
                </a:solidFill>
                <a:effectLst/>
                <a:uLnTx/>
                <a:uFillTx/>
                <a:latin typeface="Verdana"/>
                <a:ea typeface="Arial"/>
                <a:cs typeface="Arial"/>
              </a:rPr>
              <a:t>Sørensen JS </a:t>
            </a:r>
            <a:r>
              <a:rPr kumimoji="0" lang="de-DE" sz="600" b="0" i="1" u="none" strike="noStrike" kern="1200" cap="none" spc="0" normalizeH="0" baseline="0" noProof="0">
                <a:ln>
                  <a:noFill/>
                </a:ln>
                <a:solidFill>
                  <a:srgbClr val="404040"/>
                </a:solidFill>
                <a:effectLst/>
                <a:uLnTx/>
                <a:uFillTx/>
                <a:latin typeface="Verdana"/>
                <a:ea typeface="Arial"/>
                <a:cs typeface="Arial"/>
              </a:rPr>
              <a:t>et al. Diabetes Care</a:t>
            </a:r>
            <a:r>
              <a:rPr kumimoji="0" lang="de-DE" sz="600" b="0" i="0" u="none" strike="noStrike" kern="1200" cap="none" spc="0" normalizeH="0" baseline="0" noProof="0">
                <a:ln>
                  <a:noFill/>
                </a:ln>
                <a:solidFill>
                  <a:srgbClr val="404040"/>
                </a:solidFill>
                <a:effectLst/>
                <a:uLnTx/>
                <a:uFillTx/>
                <a:latin typeface="Verdana"/>
                <a:ea typeface="Arial"/>
                <a:cs typeface="Arial"/>
              </a:rPr>
              <a:t> 2013; 36: 3454–9</a:t>
            </a:r>
            <a:r>
              <a:rPr kumimoji="0" lang="da-DK" sz="600" b="0" i="0" u="none" strike="noStrike" kern="1200" cap="none" spc="-10" normalizeH="0" baseline="0" noProof="0">
                <a:ln>
                  <a:noFill/>
                </a:ln>
                <a:solidFill>
                  <a:srgbClr val="404040"/>
                </a:solidFill>
                <a:effectLst/>
                <a:uLnTx/>
                <a:uFillTx/>
                <a:latin typeface="Verdana"/>
                <a:ea typeface="+mn-ea"/>
                <a:cs typeface="Verdana"/>
              </a:rPr>
              <a:t>.</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
        <p:nvSpPr>
          <p:cNvPr id="8" name="TextBox 28">
            <a:extLst>
              <a:ext uri="{FF2B5EF4-FFF2-40B4-BE49-F238E27FC236}">
                <a16:creationId xmlns:a16="http://schemas.microsoft.com/office/drawing/2014/main" id="{DCE22108-1B5F-7450-B004-D4FADC9DD852}"/>
              </a:ext>
            </a:extLst>
          </p:cNvPr>
          <p:cNvSpPr txBox="1"/>
          <p:nvPr/>
        </p:nvSpPr>
        <p:spPr>
          <a:xfrm>
            <a:off x="325167" y="4451441"/>
            <a:ext cx="8483268" cy="553998"/>
          </a:xfrm>
          <a:prstGeom prst="rect">
            <a:avLst/>
          </a:prstGeom>
          <a:noFill/>
          <a:ln w="9525" cap="flat" cmpd="sng" algn="ctr">
            <a:noFill/>
            <a:prstDash val="solid"/>
            <a:round/>
            <a:headEnd type="none" w="med" len="med"/>
            <a:tailEnd type="none" w="med" len="med"/>
          </a:ln>
        </p:spPr>
        <p:txBody>
          <a:bodyPr wrap="square" anchor="b">
            <a:spAutoFit/>
          </a:bodyPr>
          <a:lstStyle/>
          <a:p>
            <a:pPr lvl="0" defTabSz="514337">
              <a:spcAft>
                <a:spcPts val="338"/>
              </a:spcAft>
              <a:defRPr/>
            </a:pPr>
            <a:r>
              <a:rPr lang="de-DE" sz="600">
                <a:solidFill>
                  <a:srgbClr val="404040"/>
                </a:solidFill>
                <a:ea typeface="Arial"/>
                <a:cs typeface="Arial"/>
              </a:rPr>
              <a:t>Abbildung modifiziert nach Sørensen JS 2013</a:t>
            </a:r>
            <a:r>
              <a:rPr lang="de-DE" sz="600" baseline="30000">
                <a:solidFill>
                  <a:srgbClr val="404040"/>
                </a:solidFill>
                <a:ea typeface="Arial"/>
                <a:cs typeface="Arial"/>
              </a:rPr>
              <a:t>1</a:t>
            </a:r>
            <a:r>
              <a:rPr lang="de-DE" sz="600">
                <a:solidFill>
                  <a:srgbClr val="404040"/>
                </a:solidFill>
                <a:ea typeface="Arial"/>
                <a:cs typeface="Arial"/>
              </a:rPr>
              <a:t>. </a:t>
            </a:r>
            <a:r>
              <a:rPr kumimoji="0" lang="de-DE" altLang="de-DE" sz="600" b="0" i="0" u="none" strike="noStrike" kern="1200" cap="none" spc="0" normalizeH="0" baseline="0" noProof="0">
                <a:ln>
                  <a:noFill/>
                </a:ln>
                <a:solidFill>
                  <a:srgbClr val="404040"/>
                </a:solidFill>
                <a:effectLst/>
                <a:uLnTx/>
                <a:uFillTx/>
                <a:latin typeface="Verdana"/>
                <a:ea typeface="+mn-ea"/>
                <a:cs typeface="+mn-cs"/>
              </a:rPr>
              <a:t>Zu den Teilnehmern gehörten 342 Kinder (173 Jungen), 4,8-18,9 Jahre, die seit 3-6 Jahren T1D hatten. </a:t>
            </a:r>
            <a:r>
              <a:rPr lang="de-DE" altLang="de-DE" sz="600">
                <a:solidFill>
                  <a:srgbClr val="404040"/>
                </a:solidFill>
              </a:rPr>
              <a:t>C-Peptid: </a:t>
            </a:r>
            <a:r>
              <a:rPr lang="de-DE" altLang="de-DE" sz="600" err="1">
                <a:solidFill>
                  <a:srgbClr val="404040"/>
                </a:solidFill>
              </a:rPr>
              <a:t>Connecting</a:t>
            </a:r>
            <a:r>
              <a:rPr lang="de-DE" altLang="de-DE" sz="600">
                <a:solidFill>
                  <a:srgbClr val="404040"/>
                </a:solidFill>
              </a:rPr>
              <a:t> </a:t>
            </a:r>
            <a:r>
              <a:rPr lang="de-DE" altLang="de-DE" sz="600" err="1">
                <a:solidFill>
                  <a:srgbClr val="404040"/>
                </a:solidFill>
              </a:rPr>
              <a:t>peptide</a:t>
            </a:r>
            <a:r>
              <a:rPr lang="de-DE" altLang="de-DE" sz="600">
                <a:solidFill>
                  <a:srgbClr val="404040"/>
                </a:solidFill>
              </a:rPr>
              <a:t>, Verbindungspeptid; HbA</a:t>
            </a:r>
            <a:r>
              <a:rPr lang="de-DE" altLang="de-DE" sz="600" baseline="-25000">
                <a:solidFill>
                  <a:srgbClr val="404040"/>
                </a:solidFill>
              </a:rPr>
              <a:t>1c</a:t>
            </a:r>
            <a:r>
              <a:rPr lang="de-DE" altLang="de-DE" sz="600">
                <a:solidFill>
                  <a:srgbClr val="404040"/>
                </a:solidFill>
              </a:rPr>
              <a:t>: </a:t>
            </a:r>
            <a:r>
              <a:rPr lang="de-DE" altLang="de-DE" sz="600" err="1">
                <a:solidFill>
                  <a:srgbClr val="404040"/>
                </a:solidFill>
              </a:rPr>
              <a:t>glykiertes</a:t>
            </a:r>
            <a:r>
              <a:rPr lang="de-DE" altLang="de-DE" sz="600">
                <a:solidFill>
                  <a:srgbClr val="404040"/>
                </a:solidFill>
              </a:rPr>
              <a:t> Hämoglobin A</a:t>
            </a:r>
            <a:r>
              <a:rPr lang="de-DE" altLang="de-DE" sz="600" baseline="-25000">
                <a:solidFill>
                  <a:srgbClr val="404040"/>
                </a:solidFill>
              </a:rPr>
              <a:t>1c</a:t>
            </a:r>
            <a:r>
              <a:rPr lang="de-DE" altLang="de-DE" sz="600">
                <a:solidFill>
                  <a:srgbClr val="404040"/>
                </a:solidFill>
              </a:rPr>
              <a:t>; OR</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a:t>
            </a:r>
            <a:r>
              <a:rPr kumimoji="0" lang="de-DE" altLang="de-DE" sz="600" b="0" i="0" u="none" strike="noStrike" kern="1200" cap="none" spc="0" normalizeH="0" baseline="0" noProof="0" err="1">
                <a:ln>
                  <a:noFill/>
                </a:ln>
                <a:solidFill>
                  <a:srgbClr val="404040"/>
                </a:solidFill>
                <a:effectLst/>
                <a:uLnTx/>
                <a:uFillTx/>
                <a:latin typeface="Verdana"/>
                <a:ea typeface="+mn-ea"/>
                <a:cs typeface="+mn-cs"/>
              </a:rPr>
              <a:t>odds</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a:t>
            </a:r>
            <a:r>
              <a:rPr kumimoji="0" lang="de-DE" altLang="de-DE" sz="600" b="0" i="0" u="none" strike="noStrike" kern="1200" cap="none" spc="0" normalizeH="0" baseline="0" noProof="0" err="1">
                <a:ln>
                  <a:noFill/>
                </a:ln>
                <a:solidFill>
                  <a:srgbClr val="404040"/>
                </a:solidFill>
                <a:effectLst/>
                <a:uLnTx/>
                <a:uFillTx/>
                <a:latin typeface="Verdana"/>
                <a:ea typeface="+mn-ea"/>
                <a:cs typeface="+mn-cs"/>
              </a:rPr>
              <a:t>ratio</a:t>
            </a:r>
            <a:r>
              <a:rPr kumimoji="0" lang="de-DE" altLang="de-DE" sz="600" b="0" i="0" u="none" strike="noStrike" kern="1200" cap="none" spc="0" normalizeH="0" baseline="0" noProof="0">
                <a:ln>
                  <a:noFill/>
                </a:ln>
                <a:solidFill>
                  <a:srgbClr val="404040"/>
                </a:solidFill>
                <a:effectLst/>
                <a:uLnTx/>
                <a:uFillTx/>
                <a:latin typeface="Verdana"/>
                <a:ea typeface="+mn-ea"/>
                <a:cs typeface="+mn-cs"/>
              </a:rPr>
              <a:t>, Chancenverhältnis. * Logistische Regressionsanalyse bereinigt um Geschlecht, Alter, Pubertätsstatus, Diabetesdauer und Insulinverabreichungstechnik. † Logistische Regressionsanalyse bereinigt um Alter, T1D-Dauer, Geschlecht, HbA</a:t>
            </a:r>
            <a:r>
              <a:rPr kumimoji="0" lang="de-DE" altLang="de-DE" sz="600" b="0" i="0" u="none" strike="noStrike" kern="1200" cap="none" spc="0" normalizeH="0" baseline="-25000" noProof="0">
                <a:ln>
                  <a:noFill/>
                </a:ln>
                <a:solidFill>
                  <a:srgbClr val="404040"/>
                </a:solidFill>
                <a:effectLst/>
                <a:uLnTx/>
                <a:uFillTx/>
                <a:latin typeface="Verdana"/>
                <a:ea typeface="+mn-ea"/>
                <a:cs typeface="+mn-cs"/>
              </a:rPr>
              <a:t>1c</a:t>
            </a:r>
            <a:r>
              <a:rPr kumimoji="0" lang="de-DE" altLang="de-DE" sz="600" b="0" i="0" u="none" strike="noStrike" kern="1200" cap="none" spc="0" normalizeH="0" baseline="0" noProof="0">
                <a:ln>
                  <a:noFill/>
                </a:ln>
                <a:solidFill>
                  <a:srgbClr val="404040"/>
                </a:solidFill>
                <a:effectLst/>
                <a:uLnTx/>
                <a:uFillTx/>
                <a:latin typeface="Verdana"/>
                <a:ea typeface="+mn-ea"/>
                <a:cs typeface="+mn-cs"/>
              </a:rPr>
              <a:t>-Wert, täglichen Insulinbedarf und Insulinverabreichungstechnik. ‡ Standardmahlzeit-stimuliertes C-Peptid wurde zur Bewertung der Betazellrestfunktion verwendet. † Schwere Hypoglykämien wurden definiert als bestätigte Hypoglykämien, die zu Bewusstlosigkeit oder Krampfanfall oder beidem führten. Die Inzidenz wird als Inzidenzanteil angegeben, und zwar als Anteil der Teilnehmer, die innerhalb des letzten Jahres einen Zwischenfall erlitten haben, pro 100 Teilnehmer. </a:t>
            </a:r>
            <a:endParaRPr kumimoji="0" lang="en-US" altLang="de-DE" sz="600" b="0" i="0" u="none" strike="noStrike" kern="1200" cap="none" spc="0" normalizeH="0" baseline="30000" noProof="0">
              <a:ln>
                <a:noFill/>
              </a:ln>
              <a:solidFill>
                <a:srgbClr val="404040"/>
              </a:solidFill>
              <a:effectLst/>
              <a:uLnTx/>
              <a:uFillTx/>
              <a:latin typeface="Verdana"/>
              <a:ea typeface="+mn-ea"/>
              <a:cs typeface="+mn-cs"/>
            </a:endParaRPr>
          </a:p>
        </p:txBody>
      </p:sp>
      <p:sp>
        <p:nvSpPr>
          <p:cNvPr id="14" name="Textfeld 13">
            <a:extLst>
              <a:ext uri="{FF2B5EF4-FFF2-40B4-BE49-F238E27FC236}">
                <a16:creationId xmlns:a16="http://schemas.microsoft.com/office/drawing/2014/main" id="{F133294B-0B5C-F723-BA5A-1C361255B579}"/>
              </a:ext>
            </a:extLst>
          </p:cNvPr>
          <p:cNvSpPr txBox="1"/>
          <p:nvPr/>
        </p:nvSpPr>
        <p:spPr>
          <a:xfrm>
            <a:off x="400473" y="591694"/>
            <a:ext cx="6656489" cy="276999"/>
          </a:xfrm>
          <a:prstGeom prst="rect">
            <a:avLst/>
          </a:prstGeom>
          <a:noFill/>
        </p:spPr>
        <p:txBody>
          <a:bodyPr wrap="square">
            <a:spAutoFit/>
          </a:bodyPr>
          <a:lstStyle/>
          <a:p>
            <a:pPr marL="25400" marR="0" lvl="0" indent="0" algn="l" defTabSz="457200" rtl="0" eaLnBrk="1" fontAlgn="auto" latinLnBrk="0" hangingPunct="1">
              <a:lnSpc>
                <a:spcPct val="100000"/>
              </a:lnSpc>
              <a:spcBef>
                <a:spcPts val="940"/>
              </a:spcBef>
              <a:spcAft>
                <a:spcPts val="0"/>
              </a:spcAft>
              <a:buClrTx/>
              <a:buSzTx/>
              <a:buFontTx/>
              <a:buNone/>
              <a:tabLst/>
              <a:defRPr/>
            </a:pPr>
            <a:r>
              <a:rPr kumimoji="0" lang="en-US" sz="1200" b="0" u="none" strike="noStrike" kern="1200" cap="none" spc="0" normalizeH="0" baseline="0" noProof="0" err="1">
                <a:ln>
                  <a:noFill/>
                </a:ln>
                <a:solidFill>
                  <a:srgbClr val="7030A0"/>
                </a:solidFill>
                <a:effectLst/>
                <a:uLnTx/>
                <a:uFillTx/>
                <a:ea typeface="+mn-ea"/>
                <a:cs typeface="Georgia"/>
              </a:rPr>
              <a:t>Daten</a:t>
            </a:r>
            <a:r>
              <a:rPr kumimoji="0" lang="en-US" sz="1200" b="0" u="none" strike="noStrike" kern="1200" cap="none" spc="0" normalizeH="0" baseline="0" noProof="0">
                <a:ln>
                  <a:noFill/>
                </a:ln>
                <a:solidFill>
                  <a:srgbClr val="7030A0"/>
                </a:solidFill>
                <a:effectLst/>
                <a:uLnTx/>
                <a:uFillTx/>
                <a:ea typeface="+mn-ea"/>
                <a:cs typeface="Georgia"/>
              </a:rPr>
              <a:t> </a:t>
            </a:r>
            <a:r>
              <a:rPr kumimoji="0" lang="en-US" sz="1200" b="0" u="none" strike="noStrike" kern="1200" cap="none" spc="0" normalizeH="0" baseline="0" noProof="0" err="1">
                <a:ln>
                  <a:noFill/>
                </a:ln>
                <a:solidFill>
                  <a:srgbClr val="7030A0"/>
                </a:solidFill>
                <a:effectLst/>
                <a:uLnTx/>
                <a:uFillTx/>
                <a:ea typeface="+mn-ea"/>
                <a:cs typeface="Georgia"/>
              </a:rPr>
              <a:t>aus</a:t>
            </a:r>
            <a:r>
              <a:rPr kumimoji="0" lang="en-US" sz="1200" b="0" u="none" strike="noStrike" kern="1200" cap="none" spc="0" normalizeH="0" baseline="0" noProof="0">
                <a:ln>
                  <a:noFill/>
                </a:ln>
                <a:solidFill>
                  <a:srgbClr val="7030A0"/>
                </a:solidFill>
                <a:effectLst/>
                <a:uLnTx/>
                <a:uFillTx/>
                <a:ea typeface="+mn-ea"/>
                <a:cs typeface="Georgia"/>
              </a:rPr>
              <a:t> der Danish</a:t>
            </a:r>
            <a:r>
              <a:rPr kumimoji="0" lang="en-US" sz="1200" b="0" u="none" strike="noStrike" kern="1200" cap="none" spc="-40" normalizeH="0" baseline="0" noProof="0">
                <a:ln>
                  <a:noFill/>
                </a:ln>
                <a:solidFill>
                  <a:srgbClr val="7030A0"/>
                </a:solidFill>
                <a:effectLst/>
                <a:uLnTx/>
                <a:uFillTx/>
                <a:ea typeface="+mn-ea"/>
                <a:cs typeface="Georgia"/>
              </a:rPr>
              <a:t> </a:t>
            </a:r>
            <a:r>
              <a:rPr kumimoji="0" lang="en-US" sz="1200" b="0" u="none" strike="noStrike" kern="1200" cap="none" spc="0" normalizeH="0" baseline="0" noProof="0">
                <a:ln>
                  <a:noFill/>
                </a:ln>
                <a:solidFill>
                  <a:srgbClr val="7030A0"/>
                </a:solidFill>
                <a:effectLst/>
                <a:uLnTx/>
                <a:uFillTx/>
                <a:ea typeface="+mn-ea"/>
                <a:cs typeface="Georgia"/>
              </a:rPr>
              <a:t>Study</a:t>
            </a:r>
            <a:r>
              <a:rPr kumimoji="0" lang="en-US" sz="1200" b="0" u="none" strike="noStrike" kern="1200" cap="none" spc="-25" normalizeH="0" baseline="0" noProof="0">
                <a:ln>
                  <a:noFill/>
                </a:ln>
                <a:solidFill>
                  <a:srgbClr val="7030A0"/>
                </a:solidFill>
                <a:effectLst/>
                <a:uLnTx/>
                <a:uFillTx/>
                <a:ea typeface="+mn-ea"/>
                <a:cs typeface="Georgia"/>
              </a:rPr>
              <a:t> </a:t>
            </a:r>
            <a:r>
              <a:rPr kumimoji="0" lang="en-US" sz="1200" b="0" u="none" strike="noStrike" kern="1200" cap="none" spc="0" normalizeH="0" baseline="0" noProof="0">
                <a:ln>
                  <a:noFill/>
                </a:ln>
                <a:solidFill>
                  <a:srgbClr val="7030A0"/>
                </a:solidFill>
                <a:effectLst/>
                <a:uLnTx/>
                <a:uFillTx/>
                <a:ea typeface="+mn-ea"/>
                <a:cs typeface="Georgia"/>
              </a:rPr>
              <a:t>Group</a:t>
            </a:r>
            <a:r>
              <a:rPr kumimoji="0" lang="en-US" sz="1200" b="0" u="none" strike="noStrike" kern="1200" cap="none" spc="-20" normalizeH="0" baseline="0" noProof="0">
                <a:ln>
                  <a:noFill/>
                </a:ln>
                <a:solidFill>
                  <a:srgbClr val="7030A0"/>
                </a:solidFill>
                <a:effectLst/>
                <a:uLnTx/>
                <a:uFillTx/>
                <a:ea typeface="+mn-ea"/>
                <a:cs typeface="Georgia"/>
              </a:rPr>
              <a:t> </a:t>
            </a:r>
            <a:r>
              <a:rPr kumimoji="0" lang="en-US" sz="1200" b="0" u="none" strike="noStrike" kern="1200" cap="none" spc="0" normalizeH="0" baseline="0" noProof="0">
                <a:ln>
                  <a:noFill/>
                </a:ln>
                <a:solidFill>
                  <a:srgbClr val="7030A0"/>
                </a:solidFill>
                <a:effectLst/>
                <a:uLnTx/>
                <a:uFillTx/>
                <a:ea typeface="+mn-ea"/>
                <a:cs typeface="Georgia"/>
              </a:rPr>
              <a:t>for</a:t>
            </a:r>
            <a:r>
              <a:rPr kumimoji="0" lang="en-US" sz="1200" b="0" u="none" strike="noStrike" kern="1200" cap="none" spc="-20" normalizeH="0" baseline="0" noProof="0">
                <a:ln>
                  <a:noFill/>
                </a:ln>
                <a:solidFill>
                  <a:srgbClr val="7030A0"/>
                </a:solidFill>
                <a:effectLst/>
                <a:uLnTx/>
                <a:uFillTx/>
                <a:ea typeface="+mn-ea"/>
                <a:cs typeface="Georgia"/>
              </a:rPr>
              <a:t> </a:t>
            </a:r>
            <a:r>
              <a:rPr kumimoji="0" lang="en-US" sz="1200" b="0" u="none" strike="noStrike" kern="1200" cap="none" spc="0" normalizeH="0" baseline="0" noProof="0">
                <a:ln>
                  <a:noFill/>
                </a:ln>
                <a:solidFill>
                  <a:srgbClr val="7030A0"/>
                </a:solidFill>
                <a:effectLst/>
                <a:uLnTx/>
                <a:uFillTx/>
                <a:ea typeface="+mn-ea"/>
                <a:cs typeface="Georgia"/>
              </a:rPr>
              <a:t>Childhood</a:t>
            </a:r>
            <a:r>
              <a:rPr kumimoji="0" lang="en-US" sz="1200" b="0" u="none" strike="noStrike" kern="1200" cap="none" spc="-45" normalizeH="0" baseline="0" noProof="0">
                <a:ln>
                  <a:noFill/>
                </a:ln>
                <a:solidFill>
                  <a:srgbClr val="7030A0"/>
                </a:solidFill>
                <a:effectLst/>
                <a:uLnTx/>
                <a:uFillTx/>
                <a:ea typeface="+mn-ea"/>
                <a:cs typeface="Georgia"/>
              </a:rPr>
              <a:t> </a:t>
            </a:r>
            <a:r>
              <a:rPr kumimoji="0" lang="en-US" sz="1200" b="0" u="none" strike="noStrike" kern="1200" cap="none" spc="0" normalizeH="0" baseline="0" noProof="0">
                <a:ln>
                  <a:noFill/>
                </a:ln>
                <a:solidFill>
                  <a:srgbClr val="7030A0"/>
                </a:solidFill>
                <a:effectLst/>
                <a:uLnTx/>
                <a:uFillTx/>
                <a:ea typeface="+mn-ea"/>
                <a:cs typeface="Georgia"/>
              </a:rPr>
              <a:t>Diabetes</a:t>
            </a:r>
            <a:r>
              <a:rPr kumimoji="0" lang="en-US" sz="1200" b="0" u="none" strike="noStrike" kern="1200" cap="none" spc="-30" normalizeH="0" baseline="0" noProof="0">
                <a:ln>
                  <a:noFill/>
                </a:ln>
                <a:solidFill>
                  <a:srgbClr val="7030A0"/>
                </a:solidFill>
                <a:effectLst/>
                <a:uLnTx/>
                <a:uFillTx/>
                <a:ea typeface="+mn-ea"/>
                <a:cs typeface="Georgia"/>
              </a:rPr>
              <a:t> </a:t>
            </a:r>
            <a:r>
              <a:rPr kumimoji="0" lang="en-US" sz="1200" b="0" u="none" strike="noStrike" kern="1200" cap="none" spc="-10" normalizeH="0" baseline="0" noProof="0">
                <a:ln>
                  <a:noFill/>
                </a:ln>
                <a:solidFill>
                  <a:srgbClr val="7030A0"/>
                </a:solidFill>
                <a:effectLst/>
                <a:uLnTx/>
                <a:uFillTx/>
                <a:ea typeface="+mn-ea"/>
                <a:cs typeface="Georgia"/>
              </a:rPr>
              <a:t>(</a:t>
            </a:r>
            <a:r>
              <a:rPr kumimoji="0" lang="en-US" sz="1200" b="0" u="none" strike="noStrike" kern="1200" cap="none" spc="-10" normalizeH="0" baseline="0" noProof="0" err="1">
                <a:ln>
                  <a:noFill/>
                </a:ln>
                <a:solidFill>
                  <a:srgbClr val="7030A0"/>
                </a:solidFill>
                <a:effectLst/>
                <a:uLnTx/>
                <a:uFillTx/>
                <a:ea typeface="+mn-ea"/>
                <a:cs typeface="Georgia"/>
              </a:rPr>
              <a:t>DanDiabKids</a:t>
            </a:r>
            <a:r>
              <a:rPr kumimoji="0" lang="en-US" sz="1200" b="0" u="none" strike="noStrike" kern="1200" cap="none" spc="-10" normalizeH="0" baseline="0" noProof="0">
                <a:ln>
                  <a:noFill/>
                </a:ln>
                <a:solidFill>
                  <a:srgbClr val="7030A0"/>
                </a:solidFill>
                <a:effectLst/>
                <a:uLnTx/>
                <a:uFillTx/>
                <a:ea typeface="+mn-ea"/>
                <a:cs typeface="Georgia"/>
              </a:rPr>
              <a:t>)</a:t>
            </a:r>
            <a:endParaRPr kumimoji="0" lang="en-US" sz="1200" b="0" u="none" strike="noStrike" kern="1200" cap="none" spc="0" normalizeH="0" baseline="0" noProof="0">
              <a:ln>
                <a:noFill/>
              </a:ln>
              <a:solidFill>
                <a:srgbClr val="7030A0"/>
              </a:solidFill>
              <a:effectLst/>
              <a:uLnTx/>
              <a:uFillTx/>
              <a:ea typeface="+mn-ea"/>
              <a:cs typeface="Georgia"/>
            </a:endParaRPr>
          </a:p>
        </p:txBody>
      </p:sp>
      <p:grpSp>
        <p:nvGrpSpPr>
          <p:cNvPr id="179" name="Gruppieren 178">
            <a:extLst>
              <a:ext uri="{FF2B5EF4-FFF2-40B4-BE49-F238E27FC236}">
                <a16:creationId xmlns:a16="http://schemas.microsoft.com/office/drawing/2014/main" id="{C0CA01FB-1A2A-F108-D132-2C19EC76B3ED}"/>
              </a:ext>
            </a:extLst>
          </p:cNvPr>
          <p:cNvGrpSpPr/>
          <p:nvPr/>
        </p:nvGrpSpPr>
        <p:grpSpPr>
          <a:xfrm>
            <a:off x="144704" y="1022352"/>
            <a:ext cx="8673141" cy="3258903"/>
            <a:chOff x="144704" y="920230"/>
            <a:chExt cx="8691211" cy="3346598"/>
          </a:xfrm>
        </p:grpSpPr>
        <p:grpSp>
          <p:nvGrpSpPr>
            <p:cNvPr id="131" name="Gruppieren 130">
              <a:extLst>
                <a:ext uri="{FF2B5EF4-FFF2-40B4-BE49-F238E27FC236}">
                  <a16:creationId xmlns:a16="http://schemas.microsoft.com/office/drawing/2014/main" id="{A9383E1C-3DFD-F751-8002-D43F898035AC}"/>
                </a:ext>
              </a:extLst>
            </p:cNvPr>
            <p:cNvGrpSpPr/>
            <p:nvPr/>
          </p:nvGrpSpPr>
          <p:grpSpPr>
            <a:xfrm>
              <a:off x="415440" y="920230"/>
              <a:ext cx="8420475" cy="3346598"/>
              <a:chOff x="473684" y="792099"/>
              <a:chExt cx="8420475" cy="3346598"/>
            </a:xfrm>
          </p:grpSpPr>
          <p:grpSp>
            <p:nvGrpSpPr>
              <p:cNvPr id="132" name="object 4">
                <a:extLst>
                  <a:ext uri="{FF2B5EF4-FFF2-40B4-BE49-F238E27FC236}">
                    <a16:creationId xmlns:a16="http://schemas.microsoft.com/office/drawing/2014/main" id="{0F1DBDB0-3E0F-AA37-6AFC-ED2E5733F25F}"/>
                  </a:ext>
                </a:extLst>
              </p:cNvPr>
              <p:cNvGrpSpPr/>
              <p:nvPr/>
            </p:nvGrpSpPr>
            <p:grpSpPr>
              <a:xfrm>
                <a:off x="922258" y="1210294"/>
                <a:ext cx="3515201" cy="2303621"/>
                <a:chOff x="1229677" y="1613725"/>
                <a:chExt cx="4686935" cy="3071495"/>
              </a:xfrm>
            </p:grpSpPr>
            <p:sp>
              <p:nvSpPr>
                <p:cNvPr id="176" name="object 5">
                  <a:extLst>
                    <a:ext uri="{FF2B5EF4-FFF2-40B4-BE49-F238E27FC236}">
                      <a16:creationId xmlns:a16="http://schemas.microsoft.com/office/drawing/2014/main" id="{25CFB4F2-C9F3-5EB9-3267-1249D7B1CEA0}"/>
                    </a:ext>
                  </a:extLst>
                </p:cNvPr>
                <p:cNvSpPr/>
                <p:nvPr/>
              </p:nvSpPr>
              <p:spPr>
                <a:xfrm>
                  <a:off x="1234439" y="1618488"/>
                  <a:ext cx="4677410" cy="3061970"/>
                </a:xfrm>
                <a:custGeom>
                  <a:avLst/>
                  <a:gdLst/>
                  <a:ahLst/>
                  <a:cxnLst/>
                  <a:rect l="l" t="t" r="r" b="b"/>
                  <a:pathLst>
                    <a:path w="4677410" h="3061970">
                      <a:moveTo>
                        <a:pt x="0" y="3061716"/>
                      </a:moveTo>
                      <a:lnTo>
                        <a:pt x="4677156" y="3061716"/>
                      </a:lnTo>
                    </a:path>
                    <a:path w="4677410" h="3061970">
                      <a:moveTo>
                        <a:pt x="0" y="2624328"/>
                      </a:moveTo>
                      <a:lnTo>
                        <a:pt x="536447" y="2624328"/>
                      </a:lnTo>
                    </a:path>
                    <a:path w="4677410" h="3061970">
                      <a:moveTo>
                        <a:pt x="1024128" y="2624328"/>
                      </a:moveTo>
                      <a:lnTo>
                        <a:pt x="2093976" y="2624328"/>
                      </a:lnTo>
                    </a:path>
                    <a:path w="4677410" h="3061970">
                      <a:moveTo>
                        <a:pt x="2583180" y="2624328"/>
                      </a:moveTo>
                      <a:lnTo>
                        <a:pt x="3653028" y="2624328"/>
                      </a:lnTo>
                    </a:path>
                    <a:path w="4677410" h="3061970">
                      <a:moveTo>
                        <a:pt x="4142232" y="2624328"/>
                      </a:moveTo>
                      <a:lnTo>
                        <a:pt x="4677156" y="2624328"/>
                      </a:lnTo>
                    </a:path>
                    <a:path w="4677410" h="3061970">
                      <a:moveTo>
                        <a:pt x="2583180" y="2186940"/>
                      </a:moveTo>
                      <a:lnTo>
                        <a:pt x="3653028" y="2186940"/>
                      </a:lnTo>
                    </a:path>
                    <a:path w="4677410" h="3061970">
                      <a:moveTo>
                        <a:pt x="4142232" y="2186940"/>
                      </a:moveTo>
                      <a:lnTo>
                        <a:pt x="4677156" y="2186940"/>
                      </a:lnTo>
                    </a:path>
                    <a:path w="4677410" h="3061970">
                      <a:moveTo>
                        <a:pt x="2583180" y="1749552"/>
                      </a:moveTo>
                      <a:lnTo>
                        <a:pt x="3653028" y="1749552"/>
                      </a:lnTo>
                    </a:path>
                    <a:path w="4677410" h="3061970">
                      <a:moveTo>
                        <a:pt x="0" y="1749552"/>
                      </a:moveTo>
                      <a:lnTo>
                        <a:pt x="2093976" y="1749552"/>
                      </a:lnTo>
                    </a:path>
                    <a:path w="4677410" h="3061970">
                      <a:moveTo>
                        <a:pt x="4142232" y="1749552"/>
                      </a:moveTo>
                      <a:lnTo>
                        <a:pt x="4677156" y="1749552"/>
                      </a:lnTo>
                    </a:path>
                    <a:path w="4677410" h="3061970">
                      <a:moveTo>
                        <a:pt x="0" y="1312164"/>
                      </a:moveTo>
                      <a:lnTo>
                        <a:pt x="3653028" y="1312164"/>
                      </a:lnTo>
                    </a:path>
                    <a:path w="4677410" h="3061970">
                      <a:moveTo>
                        <a:pt x="4142232" y="1312164"/>
                      </a:moveTo>
                      <a:lnTo>
                        <a:pt x="4677156" y="1312164"/>
                      </a:lnTo>
                    </a:path>
                    <a:path w="4677410" h="3061970">
                      <a:moveTo>
                        <a:pt x="0" y="874776"/>
                      </a:moveTo>
                      <a:lnTo>
                        <a:pt x="3653028" y="874776"/>
                      </a:lnTo>
                    </a:path>
                    <a:path w="4677410" h="3061970">
                      <a:moveTo>
                        <a:pt x="4142232" y="874776"/>
                      </a:moveTo>
                      <a:lnTo>
                        <a:pt x="4677156" y="874776"/>
                      </a:lnTo>
                    </a:path>
                    <a:path w="4677410" h="3061970">
                      <a:moveTo>
                        <a:pt x="0" y="437388"/>
                      </a:moveTo>
                      <a:lnTo>
                        <a:pt x="4677156" y="437388"/>
                      </a:lnTo>
                    </a:path>
                    <a:path w="4677410" h="3061970">
                      <a:moveTo>
                        <a:pt x="0" y="0"/>
                      </a:moveTo>
                      <a:lnTo>
                        <a:pt x="4677156"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177" name="object 6">
                  <a:extLst>
                    <a:ext uri="{FF2B5EF4-FFF2-40B4-BE49-F238E27FC236}">
                      <a16:creationId xmlns:a16="http://schemas.microsoft.com/office/drawing/2014/main" id="{775A52D3-7EDC-FCEB-C728-ACBB2D73E409}"/>
                    </a:ext>
                  </a:extLst>
                </p:cNvPr>
                <p:cNvSpPr/>
                <p:nvPr/>
              </p:nvSpPr>
              <p:spPr>
                <a:xfrm>
                  <a:off x="1770888" y="2409443"/>
                  <a:ext cx="3606165" cy="2270760"/>
                </a:xfrm>
                <a:custGeom>
                  <a:avLst/>
                  <a:gdLst/>
                  <a:ahLst/>
                  <a:cxnLst/>
                  <a:rect l="l" t="t" r="r" b="b"/>
                  <a:pathLst>
                    <a:path w="3606165" h="2270760">
                      <a:moveTo>
                        <a:pt x="487680" y="1466088"/>
                      </a:moveTo>
                      <a:lnTo>
                        <a:pt x="0" y="1466088"/>
                      </a:lnTo>
                      <a:lnTo>
                        <a:pt x="0" y="2270760"/>
                      </a:lnTo>
                      <a:lnTo>
                        <a:pt x="487680" y="2270760"/>
                      </a:lnTo>
                      <a:lnTo>
                        <a:pt x="487680" y="1466088"/>
                      </a:lnTo>
                      <a:close/>
                    </a:path>
                    <a:path w="3606165" h="2270760">
                      <a:moveTo>
                        <a:pt x="2046732" y="858012"/>
                      </a:moveTo>
                      <a:lnTo>
                        <a:pt x="1557515" y="858012"/>
                      </a:lnTo>
                      <a:lnTo>
                        <a:pt x="1557515" y="2270760"/>
                      </a:lnTo>
                      <a:lnTo>
                        <a:pt x="2046732" y="2270760"/>
                      </a:lnTo>
                      <a:lnTo>
                        <a:pt x="2046732" y="858012"/>
                      </a:lnTo>
                      <a:close/>
                    </a:path>
                    <a:path w="3606165" h="2270760">
                      <a:moveTo>
                        <a:pt x="3605784" y="0"/>
                      </a:moveTo>
                      <a:lnTo>
                        <a:pt x="3116580" y="0"/>
                      </a:lnTo>
                      <a:lnTo>
                        <a:pt x="3116580" y="2270760"/>
                      </a:lnTo>
                      <a:lnTo>
                        <a:pt x="3605784" y="2270760"/>
                      </a:lnTo>
                      <a:lnTo>
                        <a:pt x="3605784" y="0"/>
                      </a:lnTo>
                      <a:close/>
                    </a:path>
                  </a:pathLst>
                </a:custGeom>
                <a:solidFill>
                  <a:srgbClr val="7900E6"/>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grpSp>
          <p:sp>
            <p:nvSpPr>
              <p:cNvPr id="133" name="object 7">
                <a:extLst>
                  <a:ext uri="{FF2B5EF4-FFF2-40B4-BE49-F238E27FC236}">
                    <a16:creationId xmlns:a16="http://schemas.microsoft.com/office/drawing/2014/main" id="{316EC405-C0BE-D543-747B-D9B2CEC3E013}"/>
                  </a:ext>
                </a:extLst>
              </p:cNvPr>
              <p:cNvSpPr txBox="1"/>
              <p:nvPr/>
            </p:nvSpPr>
            <p:spPr>
              <a:xfrm>
                <a:off x="922140" y="2717007"/>
                <a:ext cx="1589723" cy="152103"/>
              </a:xfrm>
              <a:prstGeom prst="rect">
                <a:avLst/>
              </a:prstGeom>
            </p:spPr>
            <p:txBody>
              <a:bodyPr vert="horz" wrap="square" lIns="0" tIns="9525" rIns="0" bIns="0" rtlCol="0">
                <a:spAutoFit/>
              </a:bodyPr>
              <a:lstStyle/>
              <a:p>
                <a:pPr marL="9525" marR="0" lvl="0" indent="0" algn="l" defTabSz="685800" rtl="0" eaLnBrk="1" fontAlgn="auto" latinLnBrk="0" hangingPunct="1">
                  <a:lnSpc>
                    <a:spcPct val="100000"/>
                  </a:lnSpc>
                  <a:spcBef>
                    <a:spcPts val="75"/>
                  </a:spcBef>
                  <a:spcAft>
                    <a:spcPts val="0"/>
                  </a:spcAft>
                  <a:buClrTx/>
                  <a:buSzTx/>
                  <a:buFontTx/>
                  <a:buNone/>
                  <a:tabLst>
                    <a:tab pos="401955" algn="l"/>
                    <a:tab pos="1579721" algn="l"/>
                  </a:tabLst>
                  <a:defRPr/>
                </a:pPr>
                <a:r>
                  <a:rPr kumimoji="0" sz="900" b="0" i="0" u="sng" strike="noStrike" kern="0" cap="none" spc="0" normalizeH="0" baseline="0" noProof="0">
                    <a:ln>
                      <a:noFill/>
                    </a:ln>
                    <a:solidFill>
                      <a:srgbClr val="404040"/>
                    </a:solidFill>
                    <a:effectLst/>
                    <a:uLnTx/>
                    <a:uFill>
                      <a:solidFill>
                        <a:srgbClr val="D9D9D9"/>
                      </a:solidFill>
                    </a:uFill>
                    <a:latin typeface="Verdana"/>
                    <a:ea typeface="+mn-ea"/>
                    <a:cs typeface="Verdana"/>
                  </a:rPr>
                  <a:t>		</a:t>
                </a:r>
                <a:endParaRPr kumimoji="0" sz="900" b="0" i="0" u="none" strike="noStrike" kern="0" cap="none" spc="0" normalizeH="0" baseline="0" noProof="0">
                  <a:ln>
                    <a:noFill/>
                  </a:ln>
                  <a:solidFill>
                    <a:srgbClr val="404040"/>
                  </a:solidFill>
                  <a:effectLst/>
                  <a:uLnTx/>
                  <a:uFillTx/>
                  <a:latin typeface="Verdana"/>
                  <a:ea typeface="+mn-ea"/>
                  <a:cs typeface="Verdana"/>
                </a:endParaRPr>
              </a:p>
            </p:txBody>
          </p:sp>
          <p:sp>
            <p:nvSpPr>
              <p:cNvPr id="134" name="object 8">
                <a:extLst>
                  <a:ext uri="{FF2B5EF4-FFF2-40B4-BE49-F238E27FC236}">
                    <a16:creationId xmlns:a16="http://schemas.microsoft.com/office/drawing/2014/main" id="{61B3DF39-B7B2-2B48-74A4-D8A46073057A}"/>
                  </a:ext>
                </a:extLst>
              </p:cNvPr>
              <p:cNvSpPr txBox="1"/>
              <p:nvPr/>
            </p:nvSpPr>
            <p:spPr>
              <a:xfrm>
                <a:off x="2475458" y="2275964"/>
                <a:ext cx="402431" cy="152103"/>
              </a:xfrm>
              <a:prstGeom prst="rect">
                <a:avLst/>
              </a:prstGeom>
            </p:spPr>
            <p:txBody>
              <a:bodyPr vert="horz" wrap="square" lIns="0" tIns="9525" rIns="0" bIns="0" rtlCol="0">
                <a:spAutoFit/>
              </a:bodyPr>
              <a:lstStyle/>
              <a:p>
                <a:pPr marL="9525" marR="0" lvl="0" indent="0" algn="ctr"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8" normalizeH="0" baseline="0" noProof="0">
                    <a:ln>
                      <a:noFill/>
                    </a:ln>
                    <a:solidFill>
                      <a:srgbClr val="404040"/>
                    </a:solidFill>
                    <a:effectLst/>
                    <a:uLnTx/>
                    <a:uFillTx/>
                    <a:latin typeface="Verdana"/>
                    <a:ea typeface="+mn-ea"/>
                    <a:cs typeface="Verdana"/>
                  </a:rPr>
                  <a:t>32</a:t>
                </a:r>
                <a:r>
                  <a:rPr kumimoji="0" lang="de-DE" sz="900" b="0" i="0" u="none" strike="noStrike" kern="0" cap="none" spc="-8" normalizeH="0" baseline="0" noProof="0">
                    <a:ln>
                      <a:noFill/>
                    </a:ln>
                    <a:solidFill>
                      <a:srgbClr val="404040"/>
                    </a:solidFill>
                    <a:effectLst/>
                    <a:uLnTx/>
                    <a:uFillTx/>
                    <a:latin typeface="Verdana"/>
                    <a:ea typeface="+mn-ea"/>
                    <a:cs typeface="Verdana"/>
                  </a:rPr>
                  <a:t>,</a:t>
                </a:r>
                <a:r>
                  <a:rPr kumimoji="0" sz="900" b="0" i="0" u="none" strike="noStrike" kern="0" cap="none" spc="-8" normalizeH="0" baseline="0" noProof="0">
                    <a:ln>
                      <a:noFill/>
                    </a:ln>
                    <a:solidFill>
                      <a:srgbClr val="404040"/>
                    </a:solidFill>
                    <a:effectLst/>
                    <a:uLnTx/>
                    <a:uFillTx/>
                    <a:latin typeface="Verdana"/>
                    <a:ea typeface="+mn-ea"/>
                    <a:cs typeface="Verdana"/>
                  </a:rPr>
                  <a:t>3</a:t>
                </a:r>
                <a:endParaRPr kumimoji="0" sz="900" b="0" i="0" u="none" strike="noStrike" kern="0" cap="none" spc="0" normalizeH="0" baseline="0" noProof="0">
                  <a:ln>
                    <a:noFill/>
                  </a:ln>
                  <a:solidFill>
                    <a:srgbClr val="404040"/>
                  </a:solidFill>
                  <a:effectLst/>
                  <a:uLnTx/>
                  <a:uFillTx/>
                  <a:latin typeface="Verdana"/>
                  <a:ea typeface="+mn-ea"/>
                  <a:cs typeface="Verdana"/>
                </a:endParaRPr>
              </a:p>
            </p:txBody>
          </p:sp>
          <p:sp>
            <p:nvSpPr>
              <p:cNvPr id="135" name="object 9">
                <a:extLst>
                  <a:ext uri="{FF2B5EF4-FFF2-40B4-BE49-F238E27FC236}">
                    <a16:creationId xmlns:a16="http://schemas.microsoft.com/office/drawing/2014/main" id="{B22DD40E-01B5-CF76-927E-1695EBA58F60}"/>
                  </a:ext>
                </a:extLst>
              </p:cNvPr>
              <p:cNvSpPr txBox="1"/>
              <p:nvPr/>
            </p:nvSpPr>
            <p:spPr>
              <a:xfrm>
                <a:off x="3647599" y="1617631"/>
                <a:ext cx="402431" cy="152103"/>
              </a:xfrm>
              <a:prstGeom prst="rect">
                <a:avLst/>
              </a:prstGeom>
            </p:spPr>
            <p:txBody>
              <a:bodyPr vert="horz" wrap="square" lIns="0" tIns="9525" rIns="0" bIns="0" rtlCol="0">
                <a:spAutoFit/>
              </a:bodyPr>
              <a:lstStyle/>
              <a:p>
                <a:pPr marL="9525" marR="0" lvl="0" indent="0" algn="ctr"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8" normalizeH="0" baseline="0" noProof="0">
                    <a:ln>
                      <a:noFill/>
                    </a:ln>
                    <a:solidFill>
                      <a:srgbClr val="404040"/>
                    </a:solidFill>
                    <a:effectLst/>
                    <a:uLnTx/>
                    <a:uFillTx/>
                    <a:latin typeface="Verdana"/>
                    <a:ea typeface="+mn-ea"/>
                    <a:cs typeface="Verdana"/>
                  </a:rPr>
                  <a:t>51</a:t>
                </a:r>
                <a:r>
                  <a:rPr kumimoji="0" lang="de-DE" sz="900" b="0" i="0" u="none" strike="noStrike" kern="0" cap="none" spc="-8" normalizeH="0" baseline="0" noProof="0">
                    <a:ln>
                      <a:noFill/>
                    </a:ln>
                    <a:solidFill>
                      <a:srgbClr val="404040"/>
                    </a:solidFill>
                    <a:effectLst/>
                    <a:uLnTx/>
                    <a:uFillTx/>
                    <a:latin typeface="Verdana"/>
                    <a:ea typeface="+mn-ea"/>
                    <a:cs typeface="Verdana"/>
                  </a:rPr>
                  <a:t>,</a:t>
                </a:r>
                <a:r>
                  <a:rPr kumimoji="0" sz="900" b="0" i="0" u="none" strike="noStrike" kern="0" cap="none" spc="-8" normalizeH="0" baseline="0" noProof="0">
                    <a:ln>
                      <a:noFill/>
                    </a:ln>
                    <a:solidFill>
                      <a:srgbClr val="404040"/>
                    </a:solidFill>
                    <a:effectLst/>
                    <a:uLnTx/>
                    <a:uFillTx/>
                    <a:latin typeface="Verdana"/>
                    <a:ea typeface="+mn-ea"/>
                    <a:cs typeface="Verdana"/>
                  </a:rPr>
                  <a:t>9</a:t>
                </a:r>
                <a:endParaRPr kumimoji="0" sz="900" b="0" i="0" u="none" strike="noStrike" kern="0" cap="none" spc="0" normalizeH="0" baseline="0" noProof="0">
                  <a:ln>
                    <a:noFill/>
                  </a:ln>
                  <a:solidFill>
                    <a:srgbClr val="404040"/>
                  </a:solidFill>
                  <a:effectLst/>
                  <a:uLnTx/>
                  <a:uFillTx/>
                  <a:latin typeface="Verdana"/>
                  <a:ea typeface="+mn-ea"/>
                  <a:cs typeface="Verdana"/>
                </a:endParaRPr>
              </a:p>
            </p:txBody>
          </p:sp>
          <p:sp>
            <p:nvSpPr>
              <p:cNvPr id="136" name="object 10">
                <a:extLst>
                  <a:ext uri="{FF2B5EF4-FFF2-40B4-BE49-F238E27FC236}">
                    <a16:creationId xmlns:a16="http://schemas.microsoft.com/office/drawing/2014/main" id="{A8E0672E-DCAD-1261-08B3-B56697DFED92}"/>
                  </a:ext>
                </a:extLst>
              </p:cNvPr>
              <p:cNvSpPr txBox="1"/>
              <p:nvPr/>
            </p:nvSpPr>
            <p:spPr>
              <a:xfrm>
                <a:off x="638784" y="3432238"/>
                <a:ext cx="198120" cy="140251"/>
              </a:xfrm>
              <a:prstGeom prst="rect">
                <a:avLst/>
              </a:prstGeom>
            </p:spPr>
            <p:txBody>
              <a:bodyPr vert="horz" wrap="square" lIns="0" tIns="9525" rIns="0" bIns="0" rtlCol="0">
                <a:spAutoFit/>
              </a:bodyPr>
              <a:lstStyle/>
              <a:p>
                <a:pPr marL="9525" marR="0" lvl="0" indent="0" algn="r" defTabSz="685800" rtl="0" eaLnBrk="1" fontAlgn="auto" latinLnBrk="0" hangingPunct="1">
                  <a:lnSpc>
                    <a:spcPct val="100000"/>
                  </a:lnSpc>
                  <a:spcBef>
                    <a:spcPts val="75"/>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0</a:t>
                </a:r>
                <a:endParaRPr kumimoji="0" sz="825" b="0" i="0" u="none" strike="noStrike" kern="0" cap="none" spc="0" normalizeH="0" baseline="0" noProof="0">
                  <a:ln>
                    <a:noFill/>
                  </a:ln>
                  <a:solidFill>
                    <a:srgbClr val="404040"/>
                  </a:solidFill>
                  <a:effectLst/>
                  <a:uLnTx/>
                  <a:uFillTx/>
                  <a:latin typeface="Verdana"/>
                  <a:ea typeface="+mn-ea"/>
                  <a:cs typeface="Verdana"/>
                </a:endParaRPr>
              </a:p>
            </p:txBody>
          </p:sp>
          <p:sp>
            <p:nvSpPr>
              <p:cNvPr id="137" name="object 11">
                <a:extLst>
                  <a:ext uri="{FF2B5EF4-FFF2-40B4-BE49-F238E27FC236}">
                    <a16:creationId xmlns:a16="http://schemas.microsoft.com/office/drawing/2014/main" id="{964B4F39-1B7C-69B1-EAEA-9F18551AD4F9}"/>
                  </a:ext>
                </a:extLst>
              </p:cNvPr>
              <p:cNvSpPr txBox="1"/>
              <p:nvPr/>
            </p:nvSpPr>
            <p:spPr>
              <a:xfrm>
                <a:off x="572034" y="3104007"/>
                <a:ext cx="266224" cy="140251"/>
              </a:xfrm>
              <a:prstGeom prst="rect">
                <a:avLst/>
              </a:prstGeom>
            </p:spPr>
            <p:txBody>
              <a:bodyPr vert="horz" wrap="square" lIns="0" tIns="9525" rIns="0" bIns="0" rtlCol="0">
                <a:spAutoFit/>
              </a:bodyPr>
              <a:lstStyle/>
              <a:p>
                <a:pPr marL="9525" marR="0" lvl="0" indent="0" algn="r" defTabSz="685800" rtl="0" eaLnBrk="1" fontAlgn="auto" latinLnBrk="0" hangingPunct="1">
                  <a:lnSpc>
                    <a:spcPct val="100000"/>
                  </a:lnSpc>
                  <a:spcBef>
                    <a:spcPts val="75"/>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10</a:t>
                </a:r>
                <a:endParaRPr kumimoji="0" sz="825" b="0" i="0" u="none" strike="noStrike" kern="0" cap="none" spc="0" normalizeH="0" baseline="0" noProof="0">
                  <a:ln>
                    <a:noFill/>
                  </a:ln>
                  <a:solidFill>
                    <a:srgbClr val="404040"/>
                  </a:solidFill>
                  <a:effectLst/>
                  <a:uLnTx/>
                  <a:uFillTx/>
                  <a:latin typeface="Verdana"/>
                  <a:ea typeface="+mn-ea"/>
                  <a:cs typeface="Verdana"/>
                </a:endParaRPr>
              </a:p>
            </p:txBody>
          </p:sp>
          <p:sp>
            <p:nvSpPr>
              <p:cNvPr id="138" name="object 12">
                <a:extLst>
                  <a:ext uri="{FF2B5EF4-FFF2-40B4-BE49-F238E27FC236}">
                    <a16:creationId xmlns:a16="http://schemas.microsoft.com/office/drawing/2014/main" id="{4AEDC0BF-2A5B-2286-FFB0-36964F30672A}"/>
                  </a:ext>
                </a:extLst>
              </p:cNvPr>
              <p:cNvSpPr txBox="1"/>
              <p:nvPr/>
            </p:nvSpPr>
            <p:spPr>
              <a:xfrm>
                <a:off x="572034" y="2775966"/>
                <a:ext cx="266224" cy="140251"/>
              </a:xfrm>
              <a:prstGeom prst="rect">
                <a:avLst/>
              </a:prstGeom>
            </p:spPr>
            <p:txBody>
              <a:bodyPr vert="horz" wrap="square" lIns="0" tIns="9525" rIns="0" bIns="0" rtlCol="0">
                <a:spAutoFit/>
              </a:bodyPr>
              <a:lstStyle/>
              <a:p>
                <a:pPr marL="9525" marR="0" lvl="0" indent="0" algn="r" defTabSz="685800" rtl="0" eaLnBrk="1" fontAlgn="auto" latinLnBrk="0" hangingPunct="1">
                  <a:lnSpc>
                    <a:spcPct val="100000"/>
                  </a:lnSpc>
                  <a:spcBef>
                    <a:spcPts val="75"/>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20</a:t>
                </a:r>
                <a:endParaRPr kumimoji="0" sz="825" b="0" i="0" u="none" strike="noStrike" kern="0" cap="none" spc="0" normalizeH="0" baseline="0" noProof="0">
                  <a:ln>
                    <a:noFill/>
                  </a:ln>
                  <a:solidFill>
                    <a:srgbClr val="404040"/>
                  </a:solidFill>
                  <a:effectLst/>
                  <a:uLnTx/>
                  <a:uFillTx/>
                  <a:latin typeface="Verdana"/>
                  <a:ea typeface="+mn-ea"/>
                  <a:cs typeface="Verdana"/>
                </a:endParaRPr>
              </a:p>
            </p:txBody>
          </p:sp>
          <p:sp>
            <p:nvSpPr>
              <p:cNvPr id="139" name="object 13">
                <a:extLst>
                  <a:ext uri="{FF2B5EF4-FFF2-40B4-BE49-F238E27FC236}">
                    <a16:creationId xmlns:a16="http://schemas.microsoft.com/office/drawing/2014/main" id="{496B57E9-94AC-27BB-5D8D-9E7BFE4BD7CC}"/>
                  </a:ext>
                </a:extLst>
              </p:cNvPr>
              <p:cNvSpPr txBox="1"/>
              <p:nvPr/>
            </p:nvSpPr>
            <p:spPr>
              <a:xfrm>
                <a:off x="572034" y="2447734"/>
                <a:ext cx="266224" cy="140744"/>
              </a:xfrm>
              <a:prstGeom prst="rect">
                <a:avLst/>
              </a:prstGeom>
            </p:spPr>
            <p:txBody>
              <a:bodyPr vert="horz" wrap="square" lIns="0" tIns="10001" rIns="0" bIns="0" rtlCol="0">
                <a:spAutoFit/>
              </a:bodyPr>
              <a:lstStyle/>
              <a:p>
                <a:pPr marL="9525" marR="0" lvl="0" indent="0" algn="r" defTabSz="685800" rtl="0" eaLnBrk="1" fontAlgn="auto" latinLnBrk="0" hangingPunct="1">
                  <a:lnSpc>
                    <a:spcPct val="100000"/>
                  </a:lnSpc>
                  <a:spcBef>
                    <a:spcPts val="79"/>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30</a:t>
                </a:r>
                <a:endParaRPr kumimoji="0" sz="825" b="0" i="0" u="none" strike="noStrike" kern="0" cap="none" spc="0" normalizeH="0" baseline="0" noProof="0">
                  <a:ln>
                    <a:noFill/>
                  </a:ln>
                  <a:solidFill>
                    <a:srgbClr val="404040"/>
                  </a:solidFill>
                  <a:effectLst/>
                  <a:uLnTx/>
                  <a:uFillTx/>
                  <a:latin typeface="Verdana"/>
                  <a:ea typeface="+mn-ea"/>
                  <a:cs typeface="Verdana"/>
                </a:endParaRPr>
              </a:p>
            </p:txBody>
          </p:sp>
          <p:sp>
            <p:nvSpPr>
              <p:cNvPr id="140" name="object 14">
                <a:extLst>
                  <a:ext uri="{FF2B5EF4-FFF2-40B4-BE49-F238E27FC236}">
                    <a16:creationId xmlns:a16="http://schemas.microsoft.com/office/drawing/2014/main" id="{C84DBA83-BF55-8EA9-6DF6-FD403BB08FA2}"/>
                  </a:ext>
                </a:extLst>
              </p:cNvPr>
              <p:cNvSpPr txBox="1"/>
              <p:nvPr/>
            </p:nvSpPr>
            <p:spPr>
              <a:xfrm>
                <a:off x="572034" y="2119693"/>
                <a:ext cx="266224" cy="140744"/>
              </a:xfrm>
              <a:prstGeom prst="rect">
                <a:avLst/>
              </a:prstGeom>
            </p:spPr>
            <p:txBody>
              <a:bodyPr vert="horz" wrap="square" lIns="0" tIns="10001" rIns="0" bIns="0" rtlCol="0">
                <a:spAutoFit/>
              </a:bodyPr>
              <a:lstStyle/>
              <a:p>
                <a:pPr marL="9525" marR="0" lvl="0" indent="0" algn="r" defTabSz="685800" rtl="0" eaLnBrk="1" fontAlgn="auto" latinLnBrk="0" hangingPunct="1">
                  <a:lnSpc>
                    <a:spcPct val="100000"/>
                  </a:lnSpc>
                  <a:spcBef>
                    <a:spcPts val="79"/>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40</a:t>
                </a:r>
                <a:endParaRPr kumimoji="0" sz="825" b="0" i="0" u="none" strike="noStrike" kern="0" cap="none" spc="0" normalizeH="0" baseline="0" noProof="0">
                  <a:ln>
                    <a:noFill/>
                  </a:ln>
                  <a:solidFill>
                    <a:srgbClr val="404040"/>
                  </a:solidFill>
                  <a:effectLst/>
                  <a:uLnTx/>
                  <a:uFillTx/>
                  <a:latin typeface="Verdana"/>
                  <a:ea typeface="+mn-ea"/>
                  <a:cs typeface="Verdana"/>
                </a:endParaRPr>
              </a:p>
            </p:txBody>
          </p:sp>
          <p:sp>
            <p:nvSpPr>
              <p:cNvPr id="141" name="object 15">
                <a:extLst>
                  <a:ext uri="{FF2B5EF4-FFF2-40B4-BE49-F238E27FC236}">
                    <a16:creationId xmlns:a16="http://schemas.microsoft.com/office/drawing/2014/main" id="{FB485A56-A5B7-82DC-8BF6-0B16A837978D}"/>
                  </a:ext>
                </a:extLst>
              </p:cNvPr>
              <p:cNvSpPr txBox="1"/>
              <p:nvPr/>
            </p:nvSpPr>
            <p:spPr>
              <a:xfrm>
                <a:off x="572034" y="1791367"/>
                <a:ext cx="266224" cy="140744"/>
              </a:xfrm>
              <a:prstGeom prst="rect">
                <a:avLst/>
              </a:prstGeom>
            </p:spPr>
            <p:txBody>
              <a:bodyPr vert="horz" wrap="square" lIns="0" tIns="10001" rIns="0" bIns="0" rtlCol="0">
                <a:spAutoFit/>
              </a:bodyPr>
              <a:lstStyle/>
              <a:p>
                <a:pPr marL="9525" marR="0" lvl="0" indent="0" algn="r" defTabSz="685800" rtl="0" eaLnBrk="1" fontAlgn="auto" latinLnBrk="0" hangingPunct="1">
                  <a:lnSpc>
                    <a:spcPct val="100000"/>
                  </a:lnSpc>
                  <a:spcBef>
                    <a:spcPts val="79"/>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50</a:t>
                </a:r>
                <a:endParaRPr kumimoji="0" sz="825" b="0" i="0" u="none" strike="noStrike" kern="0" cap="none" spc="0" normalizeH="0" baseline="0" noProof="0">
                  <a:ln>
                    <a:noFill/>
                  </a:ln>
                  <a:solidFill>
                    <a:srgbClr val="404040"/>
                  </a:solidFill>
                  <a:effectLst/>
                  <a:uLnTx/>
                  <a:uFillTx/>
                  <a:latin typeface="Verdana"/>
                  <a:ea typeface="+mn-ea"/>
                  <a:cs typeface="Verdana"/>
                </a:endParaRPr>
              </a:p>
            </p:txBody>
          </p:sp>
          <p:sp>
            <p:nvSpPr>
              <p:cNvPr id="142" name="object 16">
                <a:extLst>
                  <a:ext uri="{FF2B5EF4-FFF2-40B4-BE49-F238E27FC236}">
                    <a16:creationId xmlns:a16="http://schemas.microsoft.com/office/drawing/2014/main" id="{27516896-47E1-690F-91ED-62206EF366D9}"/>
                  </a:ext>
                </a:extLst>
              </p:cNvPr>
              <p:cNvSpPr txBox="1"/>
              <p:nvPr/>
            </p:nvSpPr>
            <p:spPr>
              <a:xfrm>
                <a:off x="572034" y="1463326"/>
                <a:ext cx="266224" cy="140744"/>
              </a:xfrm>
              <a:prstGeom prst="rect">
                <a:avLst/>
              </a:prstGeom>
            </p:spPr>
            <p:txBody>
              <a:bodyPr vert="horz" wrap="square" lIns="0" tIns="10001" rIns="0" bIns="0" rtlCol="0">
                <a:spAutoFit/>
              </a:bodyPr>
              <a:lstStyle/>
              <a:p>
                <a:pPr marL="9525" marR="0" lvl="0" indent="0" algn="r" defTabSz="685800" rtl="0" eaLnBrk="1" fontAlgn="auto" latinLnBrk="0" hangingPunct="1">
                  <a:lnSpc>
                    <a:spcPct val="100000"/>
                  </a:lnSpc>
                  <a:spcBef>
                    <a:spcPts val="79"/>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60</a:t>
                </a:r>
                <a:endParaRPr kumimoji="0" sz="825" b="0" i="0" u="none" strike="noStrike" kern="0" cap="none" spc="0" normalizeH="0" baseline="0" noProof="0">
                  <a:ln>
                    <a:noFill/>
                  </a:ln>
                  <a:solidFill>
                    <a:srgbClr val="404040"/>
                  </a:solidFill>
                  <a:effectLst/>
                  <a:uLnTx/>
                  <a:uFillTx/>
                  <a:latin typeface="Verdana"/>
                  <a:ea typeface="+mn-ea"/>
                  <a:cs typeface="Verdana"/>
                </a:endParaRPr>
              </a:p>
            </p:txBody>
          </p:sp>
          <p:sp>
            <p:nvSpPr>
              <p:cNvPr id="143" name="object 17">
                <a:extLst>
                  <a:ext uri="{FF2B5EF4-FFF2-40B4-BE49-F238E27FC236}">
                    <a16:creationId xmlns:a16="http://schemas.microsoft.com/office/drawing/2014/main" id="{249C2EDC-9E0C-0D63-66D8-4536FDF52EA9}"/>
                  </a:ext>
                </a:extLst>
              </p:cNvPr>
              <p:cNvSpPr txBox="1"/>
              <p:nvPr/>
            </p:nvSpPr>
            <p:spPr>
              <a:xfrm>
                <a:off x="572034" y="1135094"/>
                <a:ext cx="266224" cy="140744"/>
              </a:xfrm>
              <a:prstGeom prst="rect">
                <a:avLst/>
              </a:prstGeom>
            </p:spPr>
            <p:txBody>
              <a:bodyPr vert="horz" wrap="square" lIns="0" tIns="10001" rIns="0" bIns="0" rtlCol="0">
                <a:spAutoFit/>
              </a:bodyPr>
              <a:lstStyle/>
              <a:p>
                <a:pPr marL="9525" marR="0" lvl="0" indent="0" algn="r" defTabSz="685800" rtl="0" eaLnBrk="1" fontAlgn="auto" latinLnBrk="0" hangingPunct="1">
                  <a:lnSpc>
                    <a:spcPct val="100000"/>
                  </a:lnSpc>
                  <a:spcBef>
                    <a:spcPts val="79"/>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70</a:t>
                </a:r>
                <a:endParaRPr kumimoji="0" sz="825" b="0" i="0" u="none" strike="noStrike" kern="0" cap="none" spc="0" normalizeH="0" baseline="0" noProof="0">
                  <a:ln>
                    <a:noFill/>
                  </a:ln>
                  <a:solidFill>
                    <a:srgbClr val="404040"/>
                  </a:solidFill>
                  <a:effectLst/>
                  <a:uLnTx/>
                  <a:uFillTx/>
                  <a:latin typeface="Verdana"/>
                  <a:ea typeface="+mn-ea"/>
                  <a:cs typeface="Verdana"/>
                </a:endParaRPr>
              </a:p>
            </p:txBody>
          </p:sp>
          <p:sp>
            <p:nvSpPr>
              <p:cNvPr id="144" name="object 18">
                <a:extLst>
                  <a:ext uri="{FF2B5EF4-FFF2-40B4-BE49-F238E27FC236}">
                    <a16:creationId xmlns:a16="http://schemas.microsoft.com/office/drawing/2014/main" id="{FB41763F-2615-4160-2EA3-216056457BF3}"/>
                  </a:ext>
                </a:extLst>
              </p:cNvPr>
              <p:cNvSpPr txBox="1"/>
              <p:nvPr/>
            </p:nvSpPr>
            <p:spPr>
              <a:xfrm>
                <a:off x="473684" y="1654210"/>
                <a:ext cx="138788" cy="1395022"/>
              </a:xfrm>
              <a:prstGeom prst="rect">
                <a:avLst/>
              </a:prstGeom>
            </p:spPr>
            <p:txBody>
              <a:bodyPr vert="vert270" wrap="square" lIns="0" tIns="10478" rIns="0" bIns="0" rtlCol="0">
                <a:spAutoFit/>
              </a:bodyPr>
              <a:lstStyle/>
              <a:p>
                <a:pPr marL="9525" marR="0" lvl="0" indent="0" algn="ctr" defTabSz="685800" rtl="0" eaLnBrk="1" fontAlgn="auto" latinLnBrk="0" hangingPunct="1">
                  <a:lnSpc>
                    <a:spcPct val="100000"/>
                  </a:lnSpc>
                  <a:spcBef>
                    <a:spcPts val="83"/>
                  </a:spcBef>
                  <a:spcAft>
                    <a:spcPts val="0"/>
                  </a:spcAft>
                  <a:buClrTx/>
                  <a:buSzTx/>
                  <a:buFontTx/>
                  <a:buNone/>
                  <a:tabLst/>
                  <a:defRPr/>
                </a:pPr>
                <a:r>
                  <a:rPr kumimoji="0" lang="de-DE" sz="900" b="0" i="0" u="none" strike="noStrike" kern="0" cap="none" spc="0" normalizeH="0" baseline="0" noProof="0">
                    <a:ln>
                      <a:noFill/>
                    </a:ln>
                    <a:solidFill>
                      <a:srgbClr val="404040"/>
                    </a:solidFill>
                    <a:effectLst/>
                    <a:uLnTx/>
                    <a:uFillTx/>
                    <a:latin typeface="Verdana"/>
                    <a:ea typeface="+mn-ea"/>
                    <a:cs typeface="Verdana"/>
                  </a:rPr>
                  <a:t>Patientenanteil</a:t>
                </a:r>
                <a:r>
                  <a:rPr kumimoji="0" lang="de-DE" sz="825" b="0" i="0" u="none" strike="noStrike" kern="0" cap="none" spc="0" normalizeH="0" baseline="0" noProof="0">
                    <a:ln>
                      <a:noFill/>
                    </a:ln>
                    <a:solidFill>
                      <a:srgbClr val="404040"/>
                    </a:solidFill>
                    <a:effectLst/>
                    <a:uLnTx/>
                    <a:uFillTx/>
                    <a:latin typeface="Verdana"/>
                    <a:ea typeface="+mn-ea"/>
                    <a:cs typeface="Verdana"/>
                  </a:rPr>
                  <a:t> [%]</a:t>
                </a:r>
                <a:endParaRPr kumimoji="0" sz="825" b="0" i="0" u="none" strike="noStrike" kern="0" cap="none" spc="0" normalizeH="0" baseline="0" noProof="0">
                  <a:ln>
                    <a:noFill/>
                  </a:ln>
                  <a:solidFill>
                    <a:srgbClr val="404040"/>
                  </a:solidFill>
                  <a:effectLst/>
                  <a:uLnTx/>
                  <a:uFillTx/>
                  <a:latin typeface="Verdana"/>
                  <a:ea typeface="+mn-ea"/>
                  <a:cs typeface="Verdana"/>
                </a:endParaRPr>
              </a:p>
            </p:txBody>
          </p:sp>
          <p:grpSp>
            <p:nvGrpSpPr>
              <p:cNvPr id="145" name="object 19">
                <a:extLst>
                  <a:ext uri="{FF2B5EF4-FFF2-40B4-BE49-F238E27FC236}">
                    <a16:creationId xmlns:a16="http://schemas.microsoft.com/office/drawing/2014/main" id="{47F506EC-FC01-2D91-D664-722479C2CFA6}"/>
                  </a:ext>
                </a:extLst>
              </p:cNvPr>
              <p:cNvGrpSpPr/>
              <p:nvPr/>
            </p:nvGrpSpPr>
            <p:grpSpPr>
              <a:xfrm>
                <a:off x="5756005" y="1211437"/>
                <a:ext cx="3132296" cy="2296954"/>
                <a:chOff x="7674673" y="1615249"/>
                <a:chExt cx="4176395" cy="3062605"/>
              </a:xfrm>
            </p:grpSpPr>
            <p:sp>
              <p:nvSpPr>
                <p:cNvPr id="174" name="object 20">
                  <a:extLst>
                    <a:ext uri="{FF2B5EF4-FFF2-40B4-BE49-F238E27FC236}">
                      <a16:creationId xmlns:a16="http://schemas.microsoft.com/office/drawing/2014/main" id="{F7E98E97-08E0-1F3C-525D-A6E78C21724D}"/>
                    </a:ext>
                  </a:extLst>
                </p:cNvPr>
                <p:cNvSpPr/>
                <p:nvPr/>
              </p:nvSpPr>
              <p:spPr>
                <a:xfrm>
                  <a:off x="7679435" y="1620011"/>
                  <a:ext cx="4166870" cy="3053080"/>
                </a:xfrm>
                <a:custGeom>
                  <a:avLst/>
                  <a:gdLst/>
                  <a:ahLst/>
                  <a:cxnLst/>
                  <a:rect l="l" t="t" r="r" b="b"/>
                  <a:pathLst>
                    <a:path w="4166870" h="3053079">
                      <a:moveTo>
                        <a:pt x="0" y="3052572"/>
                      </a:moveTo>
                      <a:lnTo>
                        <a:pt x="4166616" y="3052572"/>
                      </a:lnTo>
                    </a:path>
                    <a:path w="4166870" h="3053079">
                      <a:moveTo>
                        <a:pt x="0" y="2747772"/>
                      </a:moveTo>
                      <a:lnTo>
                        <a:pt x="434340" y="2747772"/>
                      </a:lnTo>
                    </a:path>
                    <a:path w="4166870" h="3053079">
                      <a:moveTo>
                        <a:pt x="954024" y="2747772"/>
                      </a:moveTo>
                      <a:lnTo>
                        <a:pt x="1822704" y="2747772"/>
                      </a:lnTo>
                    </a:path>
                    <a:path w="4166870" h="3053079">
                      <a:moveTo>
                        <a:pt x="2342388" y="2747772"/>
                      </a:moveTo>
                      <a:lnTo>
                        <a:pt x="3211068" y="2747772"/>
                      </a:lnTo>
                    </a:path>
                    <a:path w="4166870" h="3053079">
                      <a:moveTo>
                        <a:pt x="3732276" y="2747772"/>
                      </a:moveTo>
                      <a:lnTo>
                        <a:pt x="4166616" y="2747772"/>
                      </a:lnTo>
                    </a:path>
                    <a:path w="4166870" h="3053079">
                      <a:moveTo>
                        <a:pt x="954024" y="2442972"/>
                      </a:moveTo>
                      <a:lnTo>
                        <a:pt x="1822704" y="2442972"/>
                      </a:lnTo>
                    </a:path>
                    <a:path w="4166870" h="3053079">
                      <a:moveTo>
                        <a:pt x="0" y="2442972"/>
                      </a:moveTo>
                      <a:lnTo>
                        <a:pt x="434340" y="2442972"/>
                      </a:lnTo>
                    </a:path>
                    <a:path w="4166870" h="3053079">
                      <a:moveTo>
                        <a:pt x="954024" y="2136648"/>
                      </a:moveTo>
                      <a:lnTo>
                        <a:pt x="1822704" y="2136648"/>
                      </a:lnTo>
                    </a:path>
                    <a:path w="4166870" h="3053079">
                      <a:moveTo>
                        <a:pt x="2342388" y="2136648"/>
                      </a:moveTo>
                      <a:lnTo>
                        <a:pt x="4166616" y="2136648"/>
                      </a:lnTo>
                    </a:path>
                    <a:path w="4166870" h="3053079">
                      <a:moveTo>
                        <a:pt x="0" y="2136648"/>
                      </a:moveTo>
                      <a:lnTo>
                        <a:pt x="434340" y="2136648"/>
                      </a:lnTo>
                    </a:path>
                    <a:path w="4166870" h="3053079">
                      <a:moveTo>
                        <a:pt x="954024" y="1831848"/>
                      </a:moveTo>
                      <a:lnTo>
                        <a:pt x="1822704" y="1831848"/>
                      </a:lnTo>
                    </a:path>
                    <a:path w="4166870" h="3053079">
                      <a:moveTo>
                        <a:pt x="0" y="1831848"/>
                      </a:moveTo>
                      <a:lnTo>
                        <a:pt x="434340" y="1831848"/>
                      </a:lnTo>
                    </a:path>
                    <a:path w="4166870" h="3053079">
                      <a:moveTo>
                        <a:pt x="2342388" y="1831848"/>
                      </a:moveTo>
                      <a:lnTo>
                        <a:pt x="4166616" y="1831848"/>
                      </a:lnTo>
                    </a:path>
                    <a:path w="4166870" h="3053079">
                      <a:moveTo>
                        <a:pt x="954024" y="1527048"/>
                      </a:moveTo>
                      <a:lnTo>
                        <a:pt x="4166616" y="1527048"/>
                      </a:lnTo>
                    </a:path>
                    <a:path w="4166870" h="3053079">
                      <a:moveTo>
                        <a:pt x="0" y="1527048"/>
                      </a:moveTo>
                      <a:lnTo>
                        <a:pt x="434340" y="1527048"/>
                      </a:lnTo>
                    </a:path>
                    <a:path w="4166870" h="3053079">
                      <a:moveTo>
                        <a:pt x="0" y="1220724"/>
                      </a:moveTo>
                      <a:lnTo>
                        <a:pt x="434340" y="1220724"/>
                      </a:lnTo>
                    </a:path>
                    <a:path w="4166870" h="3053079">
                      <a:moveTo>
                        <a:pt x="954024" y="1220724"/>
                      </a:moveTo>
                      <a:lnTo>
                        <a:pt x="4166616" y="1220724"/>
                      </a:lnTo>
                    </a:path>
                    <a:path w="4166870" h="3053079">
                      <a:moveTo>
                        <a:pt x="0" y="915924"/>
                      </a:moveTo>
                      <a:lnTo>
                        <a:pt x="434340" y="915924"/>
                      </a:lnTo>
                    </a:path>
                    <a:path w="4166870" h="3053079">
                      <a:moveTo>
                        <a:pt x="954024" y="915924"/>
                      </a:moveTo>
                      <a:lnTo>
                        <a:pt x="4166616" y="915924"/>
                      </a:lnTo>
                    </a:path>
                    <a:path w="4166870" h="3053079">
                      <a:moveTo>
                        <a:pt x="0" y="611124"/>
                      </a:moveTo>
                      <a:lnTo>
                        <a:pt x="434340" y="611124"/>
                      </a:lnTo>
                    </a:path>
                    <a:path w="4166870" h="3053079">
                      <a:moveTo>
                        <a:pt x="954024" y="611124"/>
                      </a:moveTo>
                      <a:lnTo>
                        <a:pt x="4166616" y="611124"/>
                      </a:lnTo>
                    </a:path>
                    <a:path w="4166870" h="3053079">
                      <a:moveTo>
                        <a:pt x="0" y="304800"/>
                      </a:moveTo>
                      <a:lnTo>
                        <a:pt x="4166616" y="304800"/>
                      </a:lnTo>
                    </a:path>
                    <a:path w="4166870" h="3053079">
                      <a:moveTo>
                        <a:pt x="0" y="0"/>
                      </a:moveTo>
                      <a:lnTo>
                        <a:pt x="4166616"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175" name="object 21">
                  <a:extLst>
                    <a:ext uri="{FF2B5EF4-FFF2-40B4-BE49-F238E27FC236}">
                      <a16:creationId xmlns:a16="http://schemas.microsoft.com/office/drawing/2014/main" id="{13848335-4FB5-2C1F-6914-D2737320595F}"/>
                    </a:ext>
                  </a:extLst>
                </p:cNvPr>
                <p:cNvSpPr/>
                <p:nvPr/>
              </p:nvSpPr>
              <p:spPr>
                <a:xfrm>
                  <a:off x="8113776" y="1987295"/>
                  <a:ext cx="3298190" cy="2685415"/>
                </a:xfrm>
                <a:custGeom>
                  <a:avLst/>
                  <a:gdLst/>
                  <a:ahLst/>
                  <a:cxnLst/>
                  <a:rect l="l" t="t" r="r" b="b"/>
                  <a:pathLst>
                    <a:path w="3298190" h="2685415">
                      <a:moveTo>
                        <a:pt x="519684" y="0"/>
                      </a:moveTo>
                      <a:lnTo>
                        <a:pt x="0" y="0"/>
                      </a:lnTo>
                      <a:lnTo>
                        <a:pt x="0" y="2685288"/>
                      </a:lnTo>
                      <a:lnTo>
                        <a:pt x="519684" y="2685288"/>
                      </a:lnTo>
                      <a:lnTo>
                        <a:pt x="519684" y="0"/>
                      </a:lnTo>
                      <a:close/>
                    </a:path>
                    <a:path w="3298190" h="2685415">
                      <a:moveTo>
                        <a:pt x="1908048" y="1281684"/>
                      </a:moveTo>
                      <a:lnTo>
                        <a:pt x="1388364" y="1281684"/>
                      </a:lnTo>
                      <a:lnTo>
                        <a:pt x="1388364" y="2685288"/>
                      </a:lnTo>
                      <a:lnTo>
                        <a:pt x="1908048" y="2685288"/>
                      </a:lnTo>
                      <a:lnTo>
                        <a:pt x="1908048" y="1281684"/>
                      </a:lnTo>
                      <a:close/>
                    </a:path>
                    <a:path w="3298190" h="2685415">
                      <a:moveTo>
                        <a:pt x="3297936" y="2121408"/>
                      </a:moveTo>
                      <a:lnTo>
                        <a:pt x="2776728" y="2121408"/>
                      </a:lnTo>
                      <a:lnTo>
                        <a:pt x="2776728" y="2685288"/>
                      </a:lnTo>
                      <a:lnTo>
                        <a:pt x="3297936" y="2685288"/>
                      </a:lnTo>
                      <a:lnTo>
                        <a:pt x="3297936" y="2121408"/>
                      </a:lnTo>
                      <a:close/>
                    </a:path>
                  </a:pathLst>
                </a:custGeom>
                <a:solidFill>
                  <a:srgbClr val="22004B"/>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grpSp>
          <p:sp>
            <p:nvSpPr>
              <p:cNvPr id="146" name="object 22">
                <a:extLst>
                  <a:ext uri="{FF2B5EF4-FFF2-40B4-BE49-F238E27FC236}">
                    <a16:creationId xmlns:a16="http://schemas.microsoft.com/office/drawing/2014/main" id="{26E637EF-3A0D-44ED-04BA-5F6AB3603A15}"/>
                  </a:ext>
                </a:extLst>
              </p:cNvPr>
              <p:cNvSpPr txBox="1"/>
              <p:nvPr/>
            </p:nvSpPr>
            <p:spPr>
              <a:xfrm>
                <a:off x="6078760" y="1300164"/>
                <a:ext cx="402431" cy="152103"/>
              </a:xfrm>
              <a:prstGeom prst="rect">
                <a:avLst/>
              </a:prstGeom>
            </p:spPr>
            <p:txBody>
              <a:bodyPr vert="horz" wrap="square" lIns="0" tIns="9525" rIns="0" bIns="0" rtlCol="0">
                <a:spAutoFit/>
              </a:bodyPr>
              <a:lstStyle/>
              <a:p>
                <a:pPr marL="9525" marR="0" lvl="0" indent="0" algn="ctr"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8" normalizeH="0" baseline="0" noProof="0">
                    <a:ln>
                      <a:noFill/>
                    </a:ln>
                    <a:solidFill>
                      <a:srgbClr val="404040"/>
                    </a:solidFill>
                    <a:effectLst/>
                    <a:uLnTx/>
                    <a:uFillTx/>
                    <a:latin typeface="Verdana"/>
                    <a:ea typeface="+mn-ea"/>
                    <a:cs typeface="Verdana"/>
                  </a:rPr>
                  <a:t>17</a:t>
                </a:r>
                <a:r>
                  <a:rPr kumimoji="0" lang="de-DE" sz="900" b="0" i="0" u="none" strike="noStrike" kern="0" cap="none" spc="-8" normalizeH="0" baseline="0" noProof="0">
                    <a:ln>
                      <a:noFill/>
                    </a:ln>
                    <a:solidFill>
                      <a:srgbClr val="404040"/>
                    </a:solidFill>
                    <a:effectLst/>
                    <a:uLnTx/>
                    <a:uFillTx/>
                    <a:latin typeface="Verdana"/>
                    <a:ea typeface="+mn-ea"/>
                    <a:cs typeface="Verdana"/>
                  </a:rPr>
                  <a:t>,</a:t>
                </a:r>
                <a:r>
                  <a:rPr kumimoji="0" sz="900" b="0" i="0" u="none" strike="noStrike" kern="0" cap="none" spc="-8" normalizeH="0" baseline="0" noProof="0">
                    <a:ln>
                      <a:noFill/>
                    </a:ln>
                    <a:solidFill>
                      <a:srgbClr val="404040"/>
                    </a:solidFill>
                    <a:effectLst/>
                    <a:uLnTx/>
                    <a:uFillTx/>
                    <a:latin typeface="Verdana"/>
                    <a:ea typeface="+mn-ea"/>
                    <a:cs typeface="Verdana"/>
                  </a:rPr>
                  <a:t>6</a:t>
                </a:r>
                <a:endParaRPr kumimoji="0" sz="900" b="0" i="0" u="none" strike="noStrike" kern="0" cap="none" spc="0" normalizeH="0" baseline="0" noProof="0">
                  <a:ln>
                    <a:noFill/>
                  </a:ln>
                  <a:solidFill>
                    <a:srgbClr val="404040"/>
                  </a:solidFill>
                  <a:effectLst/>
                  <a:uLnTx/>
                  <a:uFillTx/>
                  <a:latin typeface="Verdana"/>
                  <a:ea typeface="+mn-ea"/>
                  <a:cs typeface="Verdana"/>
                </a:endParaRPr>
              </a:p>
            </p:txBody>
          </p:sp>
          <p:sp>
            <p:nvSpPr>
              <p:cNvPr id="147" name="object 23">
                <a:extLst>
                  <a:ext uri="{FF2B5EF4-FFF2-40B4-BE49-F238E27FC236}">
                    <a16:creationId xmlns:a16="http://schemas.microsoft.com/office/drawing/2014/main" id="{11CFD9C9-3043-C4A0-1539-4722EFDC235E}"/>
                  </a:ext>
                </a:extLst>
              </p:cNvPr>
              <p:cNvSpPr txBox="1"/>
              <p:nvPr/>
            </p:nvSpPr>
            <p:spPr>
              <a:xfrm>
                <a:off x="7157085" y="2261806"/>
                <a:ext cx="329565" cy="152103"/>
              </a:xfrm>
              <a:prstGeom prst="rect">
                <a:avLst/>
              </a:prstGeom>
            </p:spPr>
            <p:txBody>
              <a:bodyPr vert="horz" wrap="square" lIns="0" tIns="9525" rIns="0" bIns="0" rtlCol="0">
                <a:spAutoFit/>
              </a:bodyPr>
              <a:lstStyle/>
              <a:p>
                <a:pPr marL="9525" marR="0" lvl="0" indent="0" algn="ctr"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15" normalizeH="0" baseline="0" noProof="0">
                    <a:ln>
                      <a:noFill/>
                    </a:ln>
                    <a:solidFill>
                      <a:srgbClr val="404040"/>
                    </a:solidFill>
                    <a:effectLst/>
                    <a:uLnTx/>
                    <a:uFillTx/>
                    <a:latin typeface="Verdana"/>
                    <a:ea typeface="+mn-ea"/>
                    <a:cs typeface="Verdana"/>
                  </a:rPr>
                  <a:t>9</a:t>
                </a:r>
                <a:r>
                  <a:rPr kumimoji="0" lang="de-DE" sz="900" b="0" i="0" u="none" strike="noStrike" kern="0" cap="none" spc="-15" normalizeH="0" baseline="0" noProof="0">
                    <a:ln>
                      <a:noFill/>
                    </a:ln>
                    <a:solidFill>
                      <a:srgbClr val="404040"/>
                    </a:solidFill>
                    <a:effectLst/>
                    <a:uLnTx/>
                    <a:uFillTx/>
                    <a:latin typeface="Verdana"/>
                    <a:ea typeface="+mn-ea"/>
                    <a:cs typeface="Verdana"/>
                  </a:rPr>
                  <a:t>,</a:t>
                </a:r>
                <a:r>
                  <a:rPr kumimoji="0" sz="900" b="0" i="0" u="none" strike="noStrike" kern="0" cap="none" spc="-15" normalizeH="0" baseline="0" noProof="0">
                    <a:ln>
                      <a:noFill/>
                    </a:ln>
                    <a:solidFill>
                      <a:srgbClr val="404040"/>
                    </a:solidFill>
                    <a:effectLst/>
                    <a:uLnTx/>
                    <a:uFillTx/>
                    <a:latin typeface="Verdana"/>
                    <a:ea typeface="+mn-ea"/>
                    <a:cs typeface="Verdana"/>
                  </a:rPr>
                  <a:t>2</a:t>
                </a:r>
                <a:endParaRPr kumimoji="0" sz="900" b="0" i="0" u="none" strike="noStrike" kern="0" cap="none" spc="0" normalizeH="0" baseline="0" noProof="0">
                  <a:ln>
                    <a:noFill/>
                  </a:ln>
                  <a:solidFill>
                    <a:srgbClr val="404040"/>
                  </a:solidFill>
                  <a:effectLst/>
                  <a:uLnTx/>
                  <a:uFillTx/>
                  <a:latin typeface="Verdana"/>
                  <a:ea typeface="+mn-ea"/>
                  <a:cs typeface="Verdana"/>
                </a:endParaRPr>
              </a:p>
            </p:txBody>
          </p:sp>
          <p:sp>
            <p:nvSpPr>
              <p:cNvPr id="148" name="object 24">
                <a:extLst>
                  <a:ext uri="{FF2B5EF4-FFF2-40B4-BE49-F238E27FC236}">
                    <a16:creationId xmlns:a16="http://schemas.microsoft.com/office/drawing/2014/main" id="{1AD73C01-38F7-BC8F-A42F-087E7D61568C}"/>
                  </a:ext>
                </a:extLst>
              </p:cNvPr>
              <p:cNvSpPr txBox="1"/>
              <p:nvPr/>
            </p:nvSpPr>
            <p:spPr>
              <a:xfrm>
                <a:off x="7506843" y="2891600"/>
                <a:ext cx="1387316" cy="152103"/>
              </a:xfrm>
              <a:prstGeom prst="rect">
                <a:avLst/>
              </a:prstGeom>
            </p:spPr>
            <p:txBody>
              <a:bodyPr vert="horz" wrap="square" lIns="0" tIns="9525" rIns="0" bIns="0" rtlCol="0">
                <a:spAutoFit/>
              </a:bodyPr>
              <a:lstStyle/>
              <a:p>
                <a:pPr marL="9525" marR="0" lvl="0" indent="0" algn="l" defTabSz="685800" rtl="0" eaLnBrk="1" fontAlgn="auto" latinLnBrk="0" hangingPunct="1">
                  <a:lnSpc>
                    <a:spcPct val="100000"/>
                  </a:lnSpc>
                  <a:spcBef>
                    <a:spcPts val="75"/>
                  </a:spcBef>
                  <a:spcAft>
                    <a:spcPts val="0"/>
                  </a:spcAft>
                  <a:buClrTx/>
                  <a:buSzTx/>
                  <a:buFontTx/>
                  <a:buNone/>
                  <a:tabLst>
                    <a:tab pos="701039" algn="l"/>
                    <a:tab pos="1377315" algn="l"/>
                  </a:tabLst>
                  <a:defRPr/>
                </a:pPr>
                <a:r>
                  <a:rPr kumimoji="0" sz="900" b="0" i="0" u="sng" strike="noStrike" kern="0" cap="none" spc="0" normalizeH="0" baseline="0" noProof="0">
                    <a:ln>
                      <a:noFill/>
                    </a:ln>
                    <a:solidFill>
                      <a:srgbClr val="404040"/>
                    </a:solidFill>
                    <a:effectLst/>
                    <a:uLnTx/>
                    <a:uFill>
                      <a:solidFill>
                        <a:srgbClr val="D9D9D9"/>
                      </a:solidFill>
                    </a:uFill>
                    <a:latin typeface="Verdana"/>
                    <a:ea typeface="+mn-ea"/>
                    <a:cs typeface="Verdana"/>
                  </a:rPr>
                  <a:t>	</a:t>
                </a:r>
                <a:r>
                  <a:rPr kumimoji="0" lang="de-DE" sz="900" b="0" i="0" u="sng" strike="noStrike" kern="0" cap="none" spc="0" normalizeH="0" baseline="0" noProof="0">
                    <a:ln>
                      <a:noFill/>
                    </a:ln>
                    <a:solidFill>
                      <a:srgbClr val="404040"/>
                    </a:solidFill>
                    <a:effectLst/>
                    <a:uLnTx/>
                    <a:uFill>
                      <a:solidFill>
                        <a:srgbClr val="D9D9D9"/>
                      </a:solidFill>
                    </a:uFill>
                    <a:latin typeface="Verdana"/>
                    <a:ea typeface="+mn-ea"/>
                    <a:cs typeface="Verdana"/>
                  </a:rPr>
                  <a:t>  </a:t>
                </a:r>
                <a:r>
                  <a:rPr kumimoji="0" sz="900" b="0" i="0" u="sng" strike="noStrike" kern="0" cap="none" spc="-15" normalizeH="0" baseline="0" noProof="0">
                    <a:ln>
                      <a:noFill/>
                    </a:ln>
                    <a:solidFill>
                      <a:srgbClr val="404040"/>
                    </a:solidFill>
                    <a:effectLst/>
                    <a:uLnTx/>
                    <a:uFill>
                      <a:solidFill>
                        <a:srgbClr val="D9D9D9"/>
                      </a:solidFill>
                    </a:uFill>
                    <a:latin typeface="Verdana"/>
                    <a:ea typeface="+mn-ea"/>
                    <a:cs typeface="Verdana"/>
                  </a:rPr>
                  <a:t>3</a:t>
                </a:r>
                <a:r>
                  <a:rPr kumimoji="0" lang="de-DE" sz="900" b="0" i="0" u="sng" strike="noStrike" kern="0" cap="none" spc="-15" normalizeH="0" baseline="0" noProof="0">
                    <a:ln>
                      <a:noFill/>
                    </a:ln>
                    <a:solidFill>
                      <a:srgbClr val="404040"/>
                    </a:solidFill>
                    <a:effectLst/>
                    <a:uLnTx/>
                    <a:uFill>
                      <a:solidFill>
                        <a:srgbClr val="D9D9D9"/>
                      </a:solidFill>
                    </a:uFill>
                    <a:latin typeface="Verdana"/>
                    <a:ea typeface="+mn-ea"/>
                    <a:cs typeface="Verdana"/>
                  </a:rPr>
                  <a:t>,</a:t>
                </a:r>
                <a:r>
                  <a:rPr kumimoji="0" sz="900" b="0" i="0" u="sng" strike="noStrike" kern="0" cap="none" spc="-15" normalizeH="0" baseline="0" noProof="0">
                    <a:ln>
                      <a:noFill/>
                    </a:ln>
                    <a:solidFill>
                      <a:srgbClr val="404040"/>
                    </a:solidFill>
                    <a:effectLst/>
                    <a:uLnTx/>
                    <a:uFill>
                      <a:solidFill>
                        <a:srgbClr val="D9D9D9"/>
                      </a:solidFill>
                    </a:uFill>
                    <a:latin typeface="Verdana"/>
                    <a:ea typeface="+mn-ea"/>
                    <a:cs typeface="Verdana"/>
                  </a:rPr>
                  <a:t>7</a:t>
                </a:r>
                <a:r>
                  <a:rPr kumimoji="0" sz="900" b="0" i="0" u="sng" strike="noStrike" kern="0" cap="none" spc="0" normalizeH="0" baseline="0" noProof="0">
                    <a:ln>
                      <a:noFill/>
                    </a:ln>
                    <a:solidFill>
                      <a:srgbClr val="404040"/>
                    </a:solidFill>
                    <a:effectLst/>
                    <a:uLnTx/>
                    <a:uFill>
                      <a:solidFill>
                        <a:srgbClr val="D9D9D9"/>
                      </a:solidFill>
                    </a:uFill>
                    <a:latin typeface="Verdana"/>
                    <a:ea typeface="+mn-ea"/>
                    <a:cs typeface="Verdana"/>
                  </a:rPr>
                  <a:t>	</a:t>
                </a:r>
                <a:endParaRPr kumimoji="0" sz="900" b="0" i="0" u="none" strike="noStrike" kern="0" cap="none" spc="0" normalizeH="0" baseline="0" noProof="0">
                  <a:ln>
                    <a:noFill/>
                  </a:ln>
                  <a:solidFill>
                    <a:srgbClr val="404040"/>
                  </a:solidFill>
                  <a:effectLst/>
                  <a:uLnTx/>
                  <a:uFillTx/>
                  <a:latin typeface="Verdana"/>
                  <a:ea typeface="+mn-ea"/>
                  <a:cs typeface="Verdana"/>
                </a:endParaRPr>
              </a:p>
            </p:txBody>
          </p:sp>
          <p:sp>
            <p:nvSpPr>
              <p:cNvPr id="149" name="object 25">
                <a:extLst>
                  <a:ext uri="{FF2B5EF4-FFF2-40B4-BE49-F238E27FC236}">
                    <a16:creationId xmlns:a16="http://schemas.microsoft.com/office/drawing/2014/main" id="{773F3FEA-0883-2165-D380-10CCB2440711}"/>
                  </a:ext>
                </a:extLst>
              </p:cNvPr>
              <p:cNvSpPr txBox="1"/>
              <p:nvPr/>
            </p:nvSpPr>
            <p:spPr>
              <a:xfrm>
                <a:off x="5405533" y="1118772"/>
                <a:ext cx="266224" cy="2498016"/>
              </a:xfrm>
              <a:prstGeom prst="rect">
                <a:avLst/>
              </a:prstGeom>
            </p:spPr>
            <p:txBody>
              <a:bodyPr vert="horz" wrap="square" lIns="0" tIns="10001" rIns="0" bIns="0" rtlCol="0">
                <a:spAutoFit/>
              </a:bodyPr>
              <a:lstStyle/>
              <a:p>
                <a:pPr marL="0" marR="3810" lvl="0" indent="0" algn="r" defTabSz="685800" rtl="0" eaLnBrk="1" fontAlgn="auto" latinLnBrk="0" hangingPunct="1">
                  <a:lnSpc>
                    <a:spcPct val="100000"/>
                  </a:lnSpc>
                  <a:spcBef>
                    <a:spcPts val="79"/>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20</a:t>
                </a:r>
                <a:endParaRPr kumimoji="0" sz="825" b="0" i="0" u="none" strike="noStrike" kern="0" cap="none" spc="0" normalizeH="0" baseline="0" noProof="0">
                  <a:ln>
                    <a:noFill/>
                  </a:ln>
                  <a:solidFill>
                    <a:srgbClr val="404040"/>
                  </a:solidFill>
                  <a:effectLst/>
                  <a:uLnTx/>
                  <a:uFillTx/>
                  <a:latin typeface="Verdana"/>
                  <a:ea typeface="+mn-ea"/>
                  <a:cs typeface="Verdana"/>
                </a:endParaRPr>
              </a:p>
              <a:p>
                <a:pPr marL="0" marR="3810" lvl="0" indent="0" algn="r" defTabSz="685800" rtl="0" eaLnBrk="1" fontAlgn="auto" latinLnBrk="0" hangingPunct="1">
                  <a:lnSpc>
                    <a:spcPct val="100000"/>
                  </a:lnSpc>
                  <a:spcBef>
                    <a:spcPts val="810"/>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18</a:t>
                </a:r>
                <a:endParaRPr kumimoji="0" sz="825" b="0" i="0" u="none" strike="noStrike" kern="0" cap="none" spc="0" normalizeH="0" baseline="0" noProof="0">
                  <a:ln>
                    <a:noFill/>
                  </a:ln>
                  <a:solidFill>
                    <a:srgbClr val="404040"/>
                  </a:solidFill>
                  <a:effectLst/>
                  <a:uLnTx/>
                  <a:uFillTx/>
                  <a:latin typeface="Verdana"/>
                  <a:ea typeface="+mn-ea"/>
                  <a:cs typeface="Verdana"/>
                </a:endParaRPr>
              </a:p>
              <a:p>
                <a:pPr marL="0" marR="3810" lvl="0" indent="0" algn="r" defTabSz="685800" rtl="0" eaLnBrk="1" fontAlgn="auto" latinLnBrk="0" hangingPunct="1">
                  <a:lnSpc>
                    <a:spcPct val="100000"/>
                  </a:lnSpc>
                  <a:spcBef>
                    <a:spcPts val="814"/>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16</a:t>
                </a:r>
                <a:endParaRPr kumimoji="0" sz="825" b="0" i="0" u="none" strike="noStrike" kern="0" cap="none" spc="0" normalizeH="0" baseline="0" noProof="0">
                  <a:ln>
                    <a:noFill/>
                  </a:ln>
                  <a:solidFill>
                    <a:srgbClr val="404040"/>
                  </a:solidFill>
                  <a:effectLst/>
                  <a:uLnTx/>
                  <a:uFillTx/>
                  <a:latin typeface="Verdana"/>
                  <a:ea typeface="+mn-ea"/>
                  <a:cs typeface="Verdana"/>
                </a:endParaRPr>
              </a:p>
              <a:p>
                <a:pPr marL="0" marR="3810" lvl="0" indent="0" algn="r" defTabSz="685800" rtl="0" eaLnBrk="1" fontAlgn="auto" latinLnBrk="0" hangingPunct="1">
                  <a:lnSpc>
                    <a:spcPct val="100000"/>
                  </a:lnSpc>
                  <a:spcBef>
                    <a:spcPts val="814"/>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14</a:t>
                </a:r>
                <a:endParaRPr kumimoji="0" sz="825" b="0" i="0" u="none" strike="noStrike" kern="0" cap="none" spc="0" normalizeH="0" baseline="0" noProof="0">
                  <a:ln>
                    <a:noFill/>
                  </a:ln>
                  <a:solidFill>
                    <a:srgbClr val="404040"/>
                  </a:solidFill>
                  <a:effectLst/>
                  <a:uLnTx/>
                  <a:uFillTx/>
                  <a:latin typeface="Verdana"/>
                  <a:ea typeface="+mn-ea"/>
                  <a:cs typeface="Verdana"/>
                </a:endParaRPr>
              </a:p>
              <a:p>
                <a:pPr marL="0" marR="3810" lvl="0" indent="0" algn="r" defTabSz="685800" rtl="0" eaLnBrk="1" fontAlgn="auto" latinLnBrk="0" hangingPunct="1">
                  <a:lnSpc>
                    <a:spcPct val="100000"/>
                  </a:lnSpc>
                  <a:spcBef>
                    <a:spcPts val="814"/>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12</a:t>
                </a:r>
                <a:endParaRPr kumimoji="0" sz="825" b="0" i="0" u="none" strike="noStrike" kern="0" cap="none" spc="0" normalizeH="0" baseline="0" noProof="0">
                  <a:ln>
                    <a:noFill/>
                  </a:ln>
                  <a:solidFill>
                    <a:srgbClr val="404040"/>
                  </a:solidFill>
                  <a:effectLst/>
                  <a:uLnTx/>
                  <a:uFillTx/>
                  <a:latin typeface="Verdana"/>
                  <a:ea typeface="+mn-ea"/>
                  <a:cs typeface="Verdana"/>
                </a:endParaRPr>
              </a:p>
              <a:p>
                <a:pPr marL="0" marR="3810" lvl="0" indent="0" algn="r" defTabSz="685800" rtl="0" eaLnBrk="1" fontAlgn="auto" latinLnBrk="0" hangingPunct="1">
                  <a:lnSpc>
                    <a:spcPct val="100000"/>
                  </a:lnSpc>
                  <a:spcBef>
                    <a:spcPts val="814"/>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10</a:t>
                </a:r>
                <a:endParaRPr kumimoji="0" sz="825" b="0" i="0" u="none" strike="noStrike" kern="0" cap="none" spc="0" normalizeH="0" baseline="0" noProof="0">
                  <a:ln>
                    <a:noFill/>
                  </a:ln>
                  <a:solidFill>
                    <a:srgbClr val="404040"/>
                  </a:solidFill>
                  <a:effectLst/>
                  <a:uLnTx/>
                  <a:uFillTx/>
                  <a:latin typeface="Verdana"/>
                  <a:ea typeface="+mn-ea"/>
                  <a:cs typeface="Verdana"/>
                </a:endParaRPr>
              </a:p>
              <a:p>
                <a:pPr marL="0" marR="4763" lvl="0" indent="0" algn="r" defTabSz="685800" rtl="0" eaLnBrk="1" fontAlgn="auto" latinLnBrk="0" hangingPunct="1">
                  <a:lnSpc>
                    <a:spcPct val="100000"/>
                  </a:lnSpc>
                  <a:spcBef>
                    <a:spcPts val="810"/>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8</a:t>
                </a:r>
                <a:endParaRPr kumimoji="0" sz="825" b="0" i="0" u="none" strike="noStrike" kern="0" cap="none" spc="0" normalizeH="0" baseline="0" noProof="0">
                  <a:ln>
                    <a:noFill/>
                  </a:ln>
                  <a:solidFill>
                    <a:srgbClr val="404040"/>
                  </a:solidFill>
                  <a:effectLst/>
                  <a:uLnTx/>
                  <a:uFillTx/>
                  <a:latin typeface="Verdana"/>
                  <a:ea typeface="+mn-ea"/>
                  <a:cs typeface="Verdana"/>
                </a:endParaRPr>
              </a:p>
              <a:p>
                <a:pPr marL="0" marR="4763" lvl="0" indent="0" algn="r" defTabSz="685800" rtl="0" eaLnBrk="1" fontAlgn="auto" latinLnBrk="0" hangingPunct="1">
                  <a:lnSpc>
                    <a:spcPct val="100000"/>
                  </a:lnSpc>
                  <a:spcBef>
                    <a:spcPts val="814"/>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6</a:t>
                </a:r>
                <a:endParaRPr kumimoji="0" sz="825" b="0" i="0" u="none" strike="noStrike" kern="0" cap="none" spc="0" normalizeH="0" baseline="0" noProof="0">
                  <a:ln>
                    <a:noFill/>
                  </a:ln>
                  <a:solidFill>
                    <a:srgbClr val="404040"/>
                  </a:solidFill>
                  <a:effectLst/>
                  <a:uLnTx/>
                  <a:uFillTx/>
                  <a:latin typeface="Verdana"/>
                  <a:ea typeface="+mn-ea"/>
                  <a:cs typeface="Verdana"/>
                </a:endParaRPr>
              </a:p>
              <a:p>
                <a:pPr marL="0" marR="4763" lvl="0" indent="0" algn="r" defTabSz="685800" rtl="0" eaLnBrk="1" fontAlgn="auto" latinLnBrk="0" hangingPunct="1">
                  <a:lnSpc>
                    <a:spcPct val="100000"/>
                  </a:lnSpc>
                  <a:spcBef>
                    <a:spcPts val="814"/>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4</a:t>
                </a:r>
                <a:endParaRPr kumimoji="0" sz="825" b="0" i="0" u="none" strike="noStrike" kern="0" cap="none" spc="0" normalizeH="0" baseline="0" noProof="0">
                  <a:ln>
                    <a:noFill/>
                  </a:ln>
                  <a:solidFill>
                    <a:srgbClr val="404040"/>
                  </a:solidFill>
                  <a:effectLst/>
                  <a:uLnTx/>
                  <a:uFillTx/>
                  <a:latin typeface="Verdana"/>
                  <a:ea typeface="+mn-ea"/>
                  <a:cs typeface="Verdana"/>
                </a:endParaRPr>
              </a:p>
              <a:p>
                <a:pPr marL="0" marR="4763" lvl="0" indent="0" algn="r" defTabSz="685800" rtl="0" eaLnBrk="1" fontAlgn="auto" latinLnBrk="0" hangingPunct="1">
                  <a:lnSpc>
                    <a:spcPct val="100000"/>
                  </a:lnSpc>
                  <a:spcBef>
                    <a:spcPts val="814"/>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2</a:t>
                </a:r>
                <a:endParaRPr kumimoji="0" sz="825" b="0" i="0" u="none" strike="noStrike" kern="0" cap="none" spc="0" normalizeH="0" baseline="0" noProof="0">
                  <a:ln>
                    <a:noFill/>
                  </a:ln>
                  <a:solidFill>
                    <a:srgbClr val="404040"/>
                  </a:solidFill>
                  <a:effectLst/>
                  <a:uLnTx/>
                  <a:uFillTx/>
                  <a:latin typeface="Verdana"/>
                  <a:ea typeface="+mn-ea"/>
                  <a:cs typeface="Verdana"/>
                </a:endParaRPr>
              </a:p>
              <a:p>
                <a:pPr marL="0" marR="4763" lvl="0" indent="0" algn="r" defTabSz="685800" rtl="0" eaLnBrk="1" fontAlgn="auto" latinLnBrk="0" hangingPunct="1">
                  <a:lnSpc>
                    <a:spcPct val="100000"/>
                  </a:lnSpc>
                  <a:spcBef>
                    <a:spcPts val="814"/>
                  </a:spcBef>
                  <a:spcAft>
                    <a:spcPts val="0"/>
                  </a:spcAft>
                  <a:buClrTx/>
                  <a:buSzTx/>
                  <a:buFontTx/>
                  <a:buNone/>
                  <a:tabLst/>
                  <a:defRPr/>
                </a:pPr>
                <a:r>
                  <a:rPr kumimoji="0" sz="825" b="0" i="0" u="none" strike="noStrike" kern="0" cap="none" spc="-19" normalizeH="0" baseline="0" noProof="0">
                    <a:ln>
                      <a:noFill/>
                    </a:ln>
                    <a:solidFill>
                      <a:srgbClr val="404040"/>
                    </a:solidFill>
                    <a:effectLst/>
                    <a:uLnTx/>
                    <a:uFillTx/>
                    <a:latin typeface="Verdana"/>
                    <a:ea typeface="+mn-ea"/>
                    <a:cs typeface="Verdana"/>
                  </a:rPr>
                  <a:t>0</a:t>
                </a:r>
                <a:endParaRPr kumimoji="0" sz="825" b="0" i="0" u="none" strike="noStrike" kern="0" cap="none" spc="0" normalizeH="0" baseline="0" noProof="0">
                  <a:ln>
                    <a:noFill/>
                  </a:ln>
                  <a:solidFill>
                    <a:srgbClr val="404040"/>
                  </a:solidFill>
                  <a:effectLst/>
                  <a:uLnTx/>
                  <a:uFillTx/>
                  <a:latin typeface="Verdana"/>
                  <a:ea typeface="+mn-ea"/>
                  <a:cs typeface="Verdana"/>
                </a:endParaRPr>
              </a:p>
            </p:txBody>
          </p:sp>
          <p:sp>
            <p:nvSpPr>
              <p:cNvPr id="150" name="object 26">
                <a:extLst>
                  <a:ext uri="{FF2B5EF4-FFF2-40B4-BE49-F238E27FC236}">
                    <a16:creationId xmlns:a16="http://schemas.microsoft.com/office/drawing/2014/main" id="{D28FB62E-B7FC-53CB-2F24-EDA5137A19FB}"/>
                  </a:ext>
                </a:extLst>
              </p:cNvPr>
              <p:cNvSpPr txBox="1"/>
              <p:nvPr/>
            </p:nvSpPr>
            <p:spPr>
              <a:xfrm>
                <a:off x="5223480" y="1713914"/>
                <a:ext cx="138788" cy="1303713"/>
              </a:xfrm>
              <a:prstGeom prst="rect">
                <a:avLst/>
              </a:prstGeom>
            </p:spPr>
            <p:txBody>
              <a:bodyPr vert="vert270" wrap="square" lIns="0" tIns="10478" rIns="0" bIns="0" rtlCol="0">
                <a:spAutoFit/>
              </a:bodyPr>
              <a:lstStyle/>
              <a:p>
                <a:pPr marL="9525" marR="0" lvl="0" indent="0" algn="ctr" defTabSz="685800" rtl="0" eaLnBrk="1" fontAlgn="auto" latinLnBrk="0" hangingPunct="1">
                  <a:lnSpc>
                    <a:spcPct val="100000"/>
                  </a:lnSpc>
                  <a:spcBef>
                    <a:spcPts val="83"/>
                  </a:spcBef>
                  <a:spcAft>
                    <a:spcPts val="0"/>
                  </a:spcAft>
                  <a:buClrTx/>
                  <a:buSzTx/>
                  <a:buFontTx/>
                  <a:buNone/>
                  <a:tabLst/>
                  <a:defRPr/>
                </a:pPr>
                <a:r>
                  <a:rPr kumimoji="0" lang="de-DE" sz="900" b="0" i="0" u="none" strike="noStrike" kern="0" cap="none" spc="0" normalizeH="0" baseline="0" noProof="0">
                    <a:ln>
                      <a:noFill/>
                    </a:ln>
                    <a:solidFill>
                      <a:srgbClr val="404040"/>
                    </a:solidFill>
                    <a:effectLst/>
                    <a:uLnTx/>
                    <a:uFillTx/>
                    <a:latin typeface="Verdana"/>
                    <a:ea typeface="+mn-ea"/>
                    <a:cs typeface="Verdana"/>
                  </a:rPr>
                  <a:t>Patientenanteil [%]</a:t>
                </a:r>
                <a:endParaRPr kumimoji="0" sz="900" b="0" i="0" u="none" strike="noStrike" kern="0" cap="none" spc="0" normalizeH="0" baseline="0" noProof="0">
                  <a:ln>
                    <a:noFill/>
                  </a:ln>
                  <a:solidFill>
                    <a:srgbClr val="404040"/>
                  </a:solidFill>
                  <a:effectLst/>
                  <a:uLnTx/>
                  <a:uFillTx/>
                  <a:latin typeface="Verdana"/>
                  <a:ea typeface="+mn-ea"/>
                  <a:cs typeface="Verdana"/>
                </a:endParaRPr>
              </a:p>
            </p:txBody>
          </p:sp>
          <p:sp>
            <p:nvSpPr>
              <p:cNvPr id="151" name="object 27">
                <a:extLst>
                  <a:ext uri="{FF2B5EF4-FFF2-40B4-BE49-F238E27FC236}">
                    <a16:creationId xmlns:a16="http://schemas.microsoft.com/office/drawing/2014/main" id="{C3F9915D-D9E4-5A7C-74F6-D4ECB3A8FF3C}"/>
                  </a:ext>
                </a:extLst>
              </p:cNvPr>
              <p:cNvSpPr/>
              <p:nvPr/>
            </p:nvSpPr>
            <p:spPr>
              <a:xfrm>
                <a:off x="4935473" y="792099"/>
                <a:ext cx="0" cy="3313748"/>
              </a:xfrm>
              <a:custGeom>
                <a:avLst/>
                <a:gdLst/>
                <a:ahLst/>
                <a:cxnLst/>
                <a:rect l="l" t="t" r="r" b="b"/>
                <a:pathLst>
                  <a:path h="4418330">
                    <a:moveTo>
                      <a:pt x="0" y="4417949"/>
                    </a:moveTo>
                    <a:lnTo>
                      <a:pt x="0" y="0"/>
                    </a:lnTo>
                  </a:path>
                </a:pathLst>
              </a:custGeom>
              <a:ln w="9525">
                <a:solidFill>
                  <a:srgbClr val="7900E6"/>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152" name="object 29">
                <a:extLst>
                  <a:ext uri="{FF2B5EF4-FFF2-40B4-BE49-F238E27FC236}">
                    <a16:creationId xmlns:a16="http://schemas.microsoft.com/office/drawing/2014/main" id="{48C7BDC7-776E-4ABD-92E0-A387DAD58DC7}"/>
                  </a:ext>
                </a:extLst>
              </p:cNvPr>
              <p:cNvSpPr txBox="1"/>
              <p:nvPr/>
            </p:nvSpPr>
            <p:spPr>
              <a:xfrm>
                <a:off x="1026017" y="3545396"/>
                <a:ext cx="973103" cy="389147"/>
              </a:xfrm>
              <a:prstGeom prst="rect">
                <a:avLst/>
              </a:prstGeom>
            </p:spPr>
            <p:txBody>
              <a:bodyPr vert="horz" wrap="square" lIns="0" tIns="9525" rIns="0" bIns="0" rtlCol="0">
                <a:spAutoFit/>
              </a:bodyPr>
              <a:lstStyle/>
              <a:p>
                <a:pPr marL="0" marR="0" lvl="0" indent="0" algn="ctr" defTabSz="685800" rtl="0" eaLnBrk="1" fontAlgn="auto" latinLnBrk="0" hangingPunct="1">
                  <a:lnSpc>
                    <a:spcPct val="100000"/>
                  </a:lnSpc>
                  <a:spcBef>
                    <a:spcPts val="75"/>
                  </a:spcBef>
                  <a:spcAft>
                    <a:spcPts val="0"/>
                  </a:spcAft>
                  <a:buClrTx/>
                  <a:buSzTx/>
                  <a:buFontTx/>
                  <a:buNone/>
                  <a:tabLst/>
                  <a:defRPr/>
                </a:pPr>
                <a:r>
                  <a:rPr kumimoji="0" lang="de-DE" sz="900" b="0" i="0" u="none" strike="noStrike" kern="0" cap="none" spc="0" normalizeH="0" baseline="0" noProof="0">
                    <a:ln>
                      <a:noFill/>
                    </a:ln>
                    <a:solidFill>
                      <a:srgbClr val="404040"/>
                    </a:solidFill>
                    <a:effectLst/>
                    <a:uLnTx/>
                    <a:uFillTx/>
                    <a:latin typeface="Verdana"/>
                    <a:ea typeface="+mn-ea"/>
                    <a:cs typeface="Verdana"/>
                  </a:rPr>
                  <a:t>Keine</a:t>
                </a:r>
                <a:r>
                  <a:rPr kumimoji="0" sz="900" b="0" i="0" u="none" strike="noStrike" kern="0" cap="none" spc="-11"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(N</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250)</a:t>
                </a:r>
                <a:endParaRPr kumimoji="0" sz="900" b="0" i="0" u="none" strike="noStrike" kern="0" cap="none" spc="0" normalizeH="0" baseline="0" noProof="0">
                  <a:ln>
                    <a:noFill/>
                  </a:ln>
                  <a:solidFill>
                    <a:srgbClr val="404040"/>
                  </a:solidFill>
                  <a:effectLst/>
                  <a:uLnTx/>
                  <a:uFillTx/>
                  <a:latin typeface="Verdana"/>
                  <a:ea typeface="+mn-ea"/>
                  <a:cs typeface="Verdana"/>
                </a:endParaRPr>
              </a:p>
              <a:p>
                <a:pPr marL="476" marR="0" lvl="0" indent="0" algn="ctr" defTabSz="685800" rtl="0" eaLnBrk="1" fontAlgn="auto" latinLnBrk="0" hangingPunct="1">
                  <a:lnSpc>
                    <a:spcPct val="100000"/>
                  </a:lnSpc>
                  <a:spcBef>
                    <a:spcPts val="4"/>
                  </a:spcBef>
                  <a:spcAft>
                    <a:spcPts val="0"/>
                  </a:spcAft>
                  <a:buClrTx/>
                  <a:buSzTx/>
                  <a:buFontTx/>
                  <a:buNone/>
                  <a:tabLst/>
                  <a:defRPr/>
                </a:pPr>
                <a:r>
                  <a:rPr kumimoji="0" sz="750" b="0" i="0" u="none" strike="noStrike" kern="0" cap="none" spc="0" normalizeH="0" baseline="0" noProof="0">
                    <a:ln>
                      <a:noFill/>
                    </a:ln>
                    <a:solidFill>
                      <a:srgbClr val="404040"/>
                    </a:solidFill>
                    <a:effectLst/>
                    <a:uLnTx/>
                    <a:uFillTx/>
                    <a:latin typeface="Verdana"/>
                    <a:ea typeface="+mn-ea"/>
                    <a:cs typeface="Verdana"/>
                  </a:rPr>
                  <a:t>&lt;</a:t>
                </a:r>
                <a:r>
                  <a:rPr kumimoji="0" lang="de-DE" sz="750" b="0" i="0" u="none" strike="noStrike" kern="0" cap="none" spc="0" normalizeH="0" baseline="0" noProof="0">
                    <a:ln>
                      <a:noFill/>
                    </a:ln>
                    <a:solidFill>
                      <a:srgbClr val="404040"/>
                    </a:solidFill>
                    <a:effectLst/>
                    <a:uLnTx/>
                    <a:uFillTx/>
                    <a:latin typeface="Verdana"/>
                    <a:ea typeface="+mn-ea"/>
                    <a:cs typeface="Verdana"/>
                  </a:rPr>
                  <a:t> </a:t>
                </a: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04</a:t>
                </a:r>
                <a:r>
                  <a:rPr kumimoji="0" sz="750" b="0" i="0" u="none" strike="noStrike" kern="0" cap="none" spc="-30"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nmol/</a:t>
                </a:r>
                <a:r>
                  <a:rPr kumimoji="0" lang="de-DE" sz="750" b="0" i="0" u="none" strike="noStrike" kern="0" cap="none" spc="-8" normalizeH="0" baseline="0" noProof="0">
                    <a:ln>
                      <a:noFill/>
                    </a:ln>
                    <a:solidFill>
                      <a:srgbClr val="404040"/>
                    </a:solidFill>
                    <a:effectLst/>
                    <a:uLnTx/>
                    <a:uFillTx/>
                    <a:latin typeface="Verdana"/>
                    <a:ea typeface="+mn-ea"/>
                    <a:cs typeface="Verdana"/>
                  </a:rPr>
                  <a:t>l</a:t>
                </a:r>
                <a:endParaRPr kumimoji="0" sz="750" b="0" i="0" u="none" strike="noStrike" kern="0" cap="none" spc="0" normalizeH="0" baseline="0" noProof="0">
                  <a:ln>
                    <a:noFill/>
                  </a:ln>
                  <a:solidFill>
                    <a:srgbClr val="404040"/>
                  </a:solidFill>
                  <a:effectLst/>
                  <a:uLnTx/>
                  <a:uFillTx/>
                  <a:latin typeface="Verdana"/>
                  <a:ea typeface="+mn-ea"/>
                  <a:cs typeface="Verdana"/>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sz="750" b="0" i="0" u="none" strike="noStrike" kern="0" cap="none" spc="0" normalizeH="0" baseline="0" noProof="0">
                    <a:ln>
                      <a:noFill/>
                    </a:ln>
                    <a:solidFill>
                      <a:srgbClr val="404040"/>
                    </a:solidFill>
                    <a:effectLst/>
                    <a:uLnTx/>
                    <a:uFillTx/>
                    <a:latin typeface="Verdana"/>
                    <a:ea typeface="+mn-ea"/>
                    <a:cs typeface="Verdana"/>
                  </a:rPr>
                  <a:t>(</a:t>
                </a:r>
                <a:r>
                  <a:rPr kumimoji="0" lang="de-DE" sz="750" b="0" i="0" u="none" strike="noStrike" kern="0" cap="none" spc="0" normalizeH="0" baseline="0" noProof="0">
                    <a:ln>
                      <a:noFill/>
                    </a:ln>
                    <a:solidFill>
                      <a:srgbClr val="404040"/>
                    </a:solidFill>
                    <a:effectLst/>
                    <a:uLnTx/>
                    <a:uFillTx/>
                    <a:latin typeface="Verdana"/>
                    <a:ea typeface="+mn-ea"/>
                    <a:cs typeface="Verdana"/>
                  </a:rPr>
                  <a:t>&lt; </a:t>
                </a: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1</a:t>
                </a:r>
                <a:r>
                  <a:rPr kumimoji="0" sz="750" b="0" i="0" u="none" strike="noStrike" kern="0" cap="none" spc="-19"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ng/m</a:t>
                </a:r>
                <a:r>
                  <a:rPr kumimoji="0" lang="de-DE" sz="750" b="0" i="0" u="none" strike="noStrike" kern="0" cap="none" spc="-8" normalizeH="0" baseline="0" noProof="0">
                    <a:ln>
                      <a:noFill/>
                    </a:ln>
                    <a:solidFill>
                      <a:srgbClr val="404040"/>
                    </a:solidFill>
                    <a:effectLst/>
                    <a:uLnTx/>
                    <a:uFillTx/>
                    <a:latin typeface="Verdana"/>
                    <a:ea typeface="+mn-ea"/>
                    <a:cs typeface="Verdana"/>
                  </a:rPr>
                  <a:t>l</a:t>
                </a:r>
                <a:r>
                  <a:rPr kumimoji="0" sz="750" b="0" i="0" u="none" strike="noStrike" kern="0" cap="none" spc="-8" normalizeH="0" baseline="0" noProof="0">
                    <a:ln>
                      <a:noFill/>
                    </a:ln>
                    <a:solidFill>
                      <a:srgbClr val="404040"/>
                    </a:solidFill>
                    <a:effectLst/>
                    <a:uLnTx/>
                    <a:uFillTx/>
                    <a:latin typeface="Verdana"/>
                    <a:ea typeface="+mn-ea"/>
                    <a:cs typeface="Verdana"/>
                  </a:rPr>
                  <a:t>)</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53" name="object 30">
                <a:extLst>
                  <a:ext uri="{FF2B5EF4-FFF2-40B4-BE49-F238E27FC236}">
                    <a16:creationId xmlns:a16="http://schemas.microsoft.com/office/drawing/2014/main" id="{31E40659-287D-6863-0E4C-F5A6F7CB9278}"/>
                  </a:ext>
                </a:extLst>
              </p:cNvPr>
              <p:cNvSpPr txBox="1"/>
              <p:nvPr/>
            </p:nvSpPr>
            <p:spPr>
              <a:xfrm>
                <a:off x="2154868" y="3545396"/>
                <a:ext cx="1054470" cy="389147"/>
              </a:xfrm>
              <a:prstGeom prst="rect">
                <a:avLst/>
              </a:prstGeom>
            </p:spPr>
            <p:txBody>
              <a:bodyPr vert="horz" wrap="square" lIns="0" tIns="9525" rIns="0" bIns="0" rtlCol="0">
                <a:spAutoFit/>
              </a:bodyPr>
              <a:lstStyle/>
              <a:p>
                <a:pPr marL="53816" marR="0" lvl="0" indent="0" algn="ctr" defTabSz="685800" rtl="0" eaLnBrk="1" fontAlgn="auto" latinLnBrk="0" hangingPunct="1">
                  <a:lnSpc>
                    <a:spcPct val="100000"/>
                  </a:lnSpc>
                  <a:spcBef>
                    <a:spcPts val="75"/>
                  </a:spcBef>
                  <a:spcAft>
                    <a:spcPts val="0"/>
                  </a:spcAft>
                  <a:buClrTx/>
                  <a:buSzTx/>
                  <a:buFontTx/>
                  <a:buNone/>
                  <a:tabLst/>
                  <a:defRPr/>
                </a:pPr>
                <a:r>
                  <a:rPr kumimoji="0" lang="de-DE" sz="900" b="0" i="0" u="none" strike="noStrike" kern="0" cap="none" spc="0" normalizeH="0" baseline="0" noProof="0">
                    <a:ln>
                      <a:noFill/>
                    </a:ln>
                    <a:solidFill>
                      <a:srgbClr val="404040"/>
                    </a:solidFill>
                    <a:effectLst/>
                    <a:uLnTx/>
                    <a:uFillTx/>
                    <a:latin typeface="Verdana"/>
                    <a:ea typeface="+mn-ea"/>
                    <a:cs typeface="Verdana"/>
                  </a:rPr>
                  <a:t>Niedrig</a:t>
                </a:r>
                <a:r>
                  <a:rPr kumimoji="0" sz="900" b="0" i="0" u="none" strike="noStrike" kern="0" cap="none" spc="-19"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(N</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65)</a:t>
                </a:r>
                <a:endParaRPr kumimoji="0" sz="900" b="0" i="0" u="none" strike="noStrike" kern="0" cap="none" spc="0" normalizeH="0" baseline="0" noProof="0">
                  <a:ln>
                    <a:noFill/>
                  </a:ln>
                  <a:solidFill>
                    <a:srgbClr val="404040"/>
                  </a:solidFill>
                  <a:effectLst/>
                  <a:uLnTx/>
                  <a:uFillTx/>
                  <a:latin typeface="Verdana"/>
                  <a:ea typeface="+mn-ea"/>
                  <a:cs typeface="Verdana"/>
                </a:endParaRPr>
              </a:p>
              <a:p>
                <a:pPr marL="9525" marR="0" lvl="0" indent="0" algn="ctr" defTabSz="685800" rtl="0" eaLnBrk="1" fontAlgn="auto" latinLnBrk="0" hangingPunct="1">
                  <a:lnSpc>
                    <a:spcPct val="100000"/>
                  </a:lnSpc>
                  <a:spcBef>
                    <a:spcPts val="4"/>
                  </a:spcBef>
                  <a:spcAft>
                    <a:spcPts val="0"/>
                  </a:spcAft>
                  <a:buClrTx/>
                  <a:buSzTx/>
                  <a:buFontTx/>
                  <a:buNone/>
                  <a:tabLst/>
                  <a:defRPr/>
                </a:pPr>
                <a:r>
                  <a:rPr kumimoji="0" sz="750" b="0" i="0" u="none" strike="noStrike" kern="0" cap="none" spc="-8" normalizeH="0" baseline="0" noProof="0">
                    <a:ln>
                      <a:noFill/>
                    </a:ln>
                    <a:solidFill>
                      <a:srgbClr val="404040"/>
                    </a:solidFill>
                    <a:effectLst/>
                    <a:uLnTx/>
                    <a:uFillTx/>
                    <a:latin typeface="Verdana"/>
                    <a:ea typeface="+mn-ea"/>
                    <a:cs typeface="Verdana"/>
                  </a:rPr>
                  <a:t>0</a:t>
                </a:r>
                <a:r>
                  <a:rPr kumimoji="0" lang="de-DE" sz="750" b="0" i="0" u="none" strike="noStrike" kern="0" cap="none" spc="-8" normalizeH="0" baseline="0" noProof="0">
                    <a:ln>
                      <a:noFill/>
                    </a:ln>
                    <a:solidFill>
                      <a:srgbClr val="404040"/>
                    </a:solidFill>
                    <a:effectLst/>
                    <a:uLnTx/>
                    <a:uFillTx/>
                    <a:latin typeface="Verdana"/>
                    <a:ea typeface="+mn-ea"/>
                    <a:cs typeface="Verdana"/>
                  </a:rPr>
                  <a:t>,</a:t>
                </a:r>
                <a:r>
                  <a:rPr kumimoji="0" sz="750" b="0" i="0" u="none" strike="noStrike" kern="0" cap="none" spc="-8" normalizeH="0" baseline="0" noProof="0">
                    <a:ln>
                      <a:noFill/>
                    </a:ln>
                    <a:solidFill>
                      <a:srgbClr val="404040"/>
                    </a:solidFill>
                    <a:effectLst/>
                    <a:uLnTx/>
                    <a:uFillTx/>
                    <a:latin typeface="Verdana"/>
                    <a:ea typeface="+mn-ea"/>
                    <a:cs typeface="Verdana"/>
                  </a:rPr>
                  <a:t>04-</a:t>
                </a: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2</a:t>
                </a:r>
                <a:r>
                  <a:rPr kumimoji="0" sz="750" b="0" i="0" u="none" strike="noStrike" kern="0" cap="none" spc="19"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nmol/</a:t>
                </a:r>
                <a:r>
                  <a:rPr kumimoji="0" lang="de-DE" sz="750" b="0" i="0" u="none" strike="noStrike" kern="0" cap="none" spc="-8" normalizeH="0" baseline="0" noProof="0">
                    <a:ln>
                      <a:noFill/>
                    </a:ln>
                    <a:solidFill>
                      <a:srgbClr val="404040"/>
                    </a:solidFill>
                    <a:effectLst/>
                    <a:uLnTx/>
                    <a:uFillTx/>
                    <a:latin typeface="Verdana"/>
                    <a:ea typeface="+mn-ea"/>
                    <a:cs typeface="Verdana"/>
                  </a:rPr>
                  <a:t>l</a:t>
                </a:r>
                <a:endParaRPr kumimoji="0" sz="750" b="0" i="0" u="none" strike="noStrike" kern="0" cap="none" spc="0" normalizeH="0" baseline="0" noProof="0">
                  <a:ln>
                    <a:noFill/>
                  </a:ln>
                  <a:solidFill>
                    <a:srgbClr val="404040"/>
                  </a:solidFill>
                  <a:effectLst/>
                  <a:uLnTx/>
                  <a:uFillTx/>
                  <a:latin typeface="Verdana"/>
                  <a:ea typeface="+mn-ea"/>
                  <a:cs typeface="Verdana"/>
                </a:endParaRPr>
              </a:p>
              <a:p>
                <a:pPr marL="9525" marR="0" lvl="0" indent="0" algn="ctr" defTabSz="685800" rtl="0" eaLnBrk="1" fontAlgn="auto" latinLnBrk="0" hangingPunct="1">
                  <a:lnSpc>
                    <a:spcPct val="100000"/>
                  </a:lnSpc>
                  <a:spcBef>
                    <a:spcPts val="0"/>
                  </a:spcBef>
                  <a:spcAft>
                    <a:spcPts val="0"/>
                  </a:spcAft>
                  <a:buClrTx/>
                  <a:buSzTx/>
                  <a:buFontTx/>
                  <a:buNone/>
                  <a:tabLst/>
                  <a:defRPr/>
                </a:pPr>
                <a:r>
                  <a:rPr kumimoji="0" sz="750" b="0" i="0" u="none" strike="noStrike" kern="0" cap="none" spc="-8" normalizeH="0" baseline="0" noProof="0">
                    <a:ln>
                      <a:noFill/>
                    </a:ln>
                    <a:solidFill>
                      <a:srgbClr val="404040"/>
                    </a:solidFill>
                    <a:effectLst/>
                    <a:uLnTx/>
                    <a:uFillTx/>
                    <a:latin typeface="Verdana"/>
                    <a:ea typeface="+mn-ea"/>
                    <a:cs typeface="Verdana"/>
                  </a:rPr>
                  <a:t>(0</a:t>
                </a:r>
                <a:r>
                  <a:rPr kumimoji="0" lang="de-DE" sz="750" b="0" i="0" u="none" strike="noStrike" kern="0" cap="none" spc="-8" normalizeH="0" baseline="0" noProof="0">
                    <a:ln>
                      <a:noFill/>
                    </a:ln>
                    <a:solidFill>
                      <a:srgbClr val="404040"/>
                    </a:solidFill>
                    <a:effectLst/>
                    <a:uLnTx/>
                    <a:uFillTx/>
                    <a:latin typeface="Verdana"/>
                    <a:ea typeface="+mn-ea"/>
                    <a:cs typeface="Verdana"/>
                  </a:rPr>
                  <a:t>,</a:t>
                </a:r>
                <a:r>
                  <a:rPr kumimoji="0" sz="750" b="0" i="0" u="none" strike="noStrike" kern="0" cap="none" spc="-8" normalizeH="0" baseline="0" noProof="0">
                    <a:ln>
                      <a:noFill/>
                    </a:ln>
                    <a:solidFill>
                      <a:srgbClr val="404040"/>
                    </a:solidFill>
                    <a:effectLst/>
                    <a:uLnTx/>
                    <a:uFillTx/>
                    <a:latin typeface="Verdana"/>
                    <a:ea typeface="+mn-ea"/>
                    <a:cs typeface="Verdana"/>
                  </a:rPr>
                  <a:t>1-</a:t>
                </a: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6</a:t>
                </a:r>
                <a:r>
                  <a:rPr kumimoji="0" sz="750" b="0" i="0" u="none" strike="noStrike" kern="0" cap="none" spc="8"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ng/m</a:t>
                </a:r>
                <a:r>
                  <a:rPr kumimoji="0" lang="de-DE" sz="750" b="0" i="0" u="none" strike="noStrike" kern="0" cap="none" spc="-8" normalizeH="0" baseline="0" noProof="0">
                    <a:ln>
                      <a:noFill/>
                    </a:ln>
                    <a:solidFill>
                      <a:srgbClr val="404040"/>
                    </a:solidFill>
                    <a:effectLst/>
                    <a:uLnTx/>
                    <a:uFillTx/>
                    <a:latin typeface="Verdana"/>
                    <a:ea typeface="+mn-ea"/>
                    <a:cs typeface="Verdana"/>
                  </a:rPr>
                  <a:t>l</a:t>
                </a:r>
                <a:r>
                  <a:rPr kumimoji="0" sz="750" b="0" i="0" u="none" strike="noStrike" kern="0" cap="none" spc="-8" normalizeH="0" baseline="0" noProof="0">
                    <a:ln>
                      <a:noFill/>
                    </a:ln>
                    <a:solidFill>
                      <a:srgbClr val="404040"/>
                    </a:solidFill>
                    <a:effectLst/>
                    <a:uLnTx/>
                    <a:uFillTx/>
                    <a:latin typeface="Verdana"/>
                    <a:ea typeface="+mn-ea"/>
                    <a:cs typeface="Verdana"/>
                  </a:rPr>
                  <a:t>)</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54" name="object 31">
                <a:extLst>
                  <a:ext uri="{FF2B5EF4-FFF2-40B4-BE49-F238E27FC236}">
                    <a16:creationId xmlns:a16="http://schemas.microsoft.com/office/drawing/2014/main" id="{D0A96EA7-89B5-F3F0-7FDA-421C7C681D37}"/>
                  </a:ext>
                </a:extLst>
              </p:cNvPr>
              <p:cNvSpPr txBox="1"/>
              <p:nvPr/>
            </p:nvSpPr>
            <p:spPr>
              <a:xfrm>
                <a:off x="3425554" y="3545396"/>
                <a:ext cx="871218" cy="389147"/>
              </a:xfrm>
              <a:prstGeom prst="rect">
                <a:avLst/>
              </a:prstGeom>
            </p:spPr>
            <p:txBody>
              <a:bodyPr vert="horz" wrap="square" lIns="0" tIns="9525" rIns="0" bIns="0" rtlCol="0">
                <a:spAutoFit/>
              </a:bodyPr>
              <a:lstStyle/>
              <a:p>
                <a:pPr marL="0" marR="0" lvl="0" indent="0" algn="ctr" defTabSz="685800" rtl="0" eaLnBrk="1" fontAlgn="auto" latinLnBrk="0" hangingPunct="1">
                  <a:lnSpc>
                    <a:spcPct val="100000"/>
                  </a:lnSpc>
                  <a:spcBef>
                    <a:spcPts val="75"/>
                  </a:spcBef>
                  <a:spcAft>
                    <a:spcPts val="0"/>
                  </a:spcAft>
                  <a:buClrTx/>
                  <a:buSzTx/>
                  <a:buFontTx/>
                  <a:buNone/>
                  <a:tabLst/>
                  <a:defRPr/>
                </a:pPr>
                <a:r>
                  <a:rPr kumimoji="0" lang="de-DE" sz="900" b="0" i="0" u="none" strike="noStrike" kern="0" cap="none" spc="0" normalizeH="0" baseline="0" noProof="0">
                    <a:ln>
                      <a:noFill/>
                    </a:ln>
                    <a:solidFill>
                      <a:srgbClr val="404040"/>
                    </a:solidFill>
                    <a:effectLst/>
                    <a:uLnTx/>
                    <a:uFillTx/>
                    <a:latin typeface="Verdana"/>
                    <a:ea typeface="+mn-ea"/>
                    <a:cs typeface="Verdana"/>
                  </a:rPr>
                  <a:t>Hoch</a:t>
                </a:r>
                <a:r>
                  <a:rPr kumimoji="0" sz="900" b="0" i="0" u="none" strike="noStrike" kern="0" cap="none" spc="-19"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(N</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27)</a:t>
                </a:r>
                <a:endParaRPr kumimoji="0" sz="900" b="0" i="0" u="none" strike="noStrike" kern="0" cap="none" spc="0" normalizeH="0" baseline="0" noProof="0">
                  <a:ln>
                    <a:noFill/>
                  </a:ln>
                  <a:solidFill>
                    <a:srgbClr val="404040"/>
                  </a:solidFill>
                  <a:effectLst/>
                  <a:uLnTx/>
                  <a:uFillTx/>
                  <a:latin typeface="Verdana"/>
                  <a:ea typeface="+mn-ea"/>
                  <a:cs typeface="Verdana"/>
                </a:endParaRPr>
              </a:p>
              <a:p>
                <a:pPr marL="0" marR="0" lvl="0" indent="0" algn="ctr" defTabSz="685800" rtl="0" eaLnBrk="1" fontAlgn="auto" latinLnBrk="0" hangingPunct="1">
                  <a:lnSpc>
                    <a:spcPct val="100000"/>
                  </a:lnSpc>
                  <a:spcBef>
                    <a:spcPts val="4"/>
                  </a:spcBef>
                  <a:spcAft>
                    <a:spcPts val="0"/>
                  </a:spcAft>
                  <a:buClrTx/>
                  <a:buSzTx/>
                  <a:buFontTx/>
                  <a:buNone/>
                  <a:tabLst/>
                  <a:defRPr/>
                </a:pPr>
                <a:r>
                  <a:rPr kumimoji="0" sz="750" b="0" i="0" u="none" strike="noStrike" kern="0" cap="none" spc="0" normalizeH="0" baseline="0" noProof="0">
                    <a:ln>
                      <a:noFill/>
                    </a:ln>
                    <a:solidFill>
                      <a:srgbClr val="404040"/>
                    </a:solidFill>
                    <a:effectLst/>
                    <a:uLnTx/>
                    <a:uFillTx/>
                    <a:latin typeface="Verdana"/>
                    <a:ea typeface="+mn-ea"/>
                    <a:cs typeface="Verdana"/>
                  </a:rPr>
                  <a:t>&gt;</a:t>
                </a:r>
                <a:r>
                  <a:rPr kumimoji="0" lang="de-DE" sz="750" b="0" i="0" u="none" strike="noStrike" kern="0" cap="none" spc="0" normalizeH="0" baseline="0" noProof="0">
                    <a:ln>
                      <a:noFill/>
                    </a:ln>
                    <a:solidFill>
                      <a:srgbClr val="404040"/>
                    </a:solidFill>
                    <a:effectLst/>
                    <a:uLnTx/>
                    <a:uFillTx/>
                    <a:latin typeface="Verdana"/>
                    <a:ea typeface="+mn-ea"/>
                    <a:cs typeface="Verdana"/>
                  </a:rPr>
                  <a:t> </a:t>
                </a: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2</a:t>
                </a:r>
                <a:r>
                  <a:rPr kumimoji="0" sz="750" b="0" i="0" u="none" strike="noStrike" kern="0" cap="none" spc="-23"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nmol/</a:t>
                </a:r>
                <a:r>
                  <a:rPr kumimoji="0" lang="de-DE" sz="750" b="0" i="0" u="none" strike="noStrike" kern="0" cap="none" spc="-8" normalizeH="0" baseline="0" noProof="0">
                    <a:ln>
                      <a:noFill/>
                    </a:ln>
                    <a:solidFill>
                      <a:srgbClr val="404040"/>
                    </a:solidFill>
                    <a:effectLst/>
                    <a:uLnTx/>
                    <a:uFillTx/>
                    <a:latin typeface="Verdana"/>
                    <a:ea typeface="+mn-ea"/>
                    <a:cs typeface="Verdana"/>
                  </a:rPr>
                  <a:t>l</a:t>
                </a:r>
                <a:endParaRPr kumimoji="0" sz="750" b="0" i="0" u="none" strike="noStrike" kern="0" cap="none" spc="0" normalizeH="0" baseline="0" noProof="0">
                  <a:ln>
                    <a:noFill/>
                  </a:ln>
                  <a:solidFill>
                    <a:srgbClr val="404040"/>
                  </a:solidFill>
                  <a:effectLst/>
                  <a:uLnTx/>
                  <a:uFillTx/>
                  <a:latin typeface="Verdana"/>
                  <a:ea typeface="+mn-ea"/>
                  <a:cs typeface="Verdana"/>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sz="750" b="0" i="0" u="none" strike="noStrike" kern="0" cap="none" spc="0" normalizeH="0" baseline="0" noProof="0">
                    <a:ln>
                      <a:noFill/>
                    </a:ln>
                    <a:solidFill>
                      <a:srgbClr val="404040"/>
                    </a:solidFill>
                    <a:effectLst/>
                    <a:uLnTx/>
                    <a:uFillTx/>
                    <a:latin typeface="Verdana"/>
                    <a:ea typeface="+mn-ea"/>
                    <a:cs typeface="Verdana"/>
                  </a:rPr>
                  <a:t>(</a:t>
                </a:r>
                <a:r>
                  <a:rPr kumimoji="0" lang="de-DE" sz="750" b="0" i="0" u="none" strike="noStrike" kern="0" cap="none" spc="0" normalizeH="0" baseline="0" noProof="0">
                    <a:ln>
                      <a:noFill/>
                    </a:ln>
                    <a:solidFill>
                      <a:srgbClr val="404040"/>
                    </a:solidFill>
                    <a:effectLst/>
                    <a:uLnTx/>
                    <a:uFillTx/>
                    <a:latin typeface="Verdana"/>
                    <a:ea typeface="+mn-ea"/>
                    <a:cs typeface="Verdana"/>
                  </a:rPr>
                  <a:t>&gt; </a:t>
                </a: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6</a:t>
                </a:r>
                <a:r>
                  <a:rPr kumimoji="0" sz="750" b="0" i="0" u="none" strike="noStrike" kern="0" cap="none" spc="-19"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ng/m</a:t>
                </a:r>
                <a:r>
                  <a:rPr kumimoji="0" lang="de-DE" sz="750" b="0" i="0" u="none" strike="noStrike" kern="0" cap="none" spc="-8" normalizeH="0" baseline="0" noProof="0">
                    <a:ln>
                      <a:noFill/>
                    </a:ln>
                    <a:solidFill>
                      <a:srgbClr val="404040"/>
                    </a:solidFill>
                    <a:effectLst/>
                    <a:uLnTx/>
                    <a:uFillTx/>
                    <a:latin typeface="Verdana"/>
                    <a:ea typeface="+mn-ea"/>
                    <a:cs typeface="Verdana"/>
                  </a:rPr>
                  <a:t>l</a:t>
                </a:r>
                <a:r>
                  <a:rPr kumimoji="0" sz="750" b="0" i="0" u="none" strike="noStrike" kern="0" cap="none" spc="-8" normalizeH="0" baseline="0" noProof="0">
                    <a:ln>
                      <a:noFill/>
                    </a:ln>
                    <a:solidFill>
                      <a:srgbClr val="404040"/>
                    </a:solidFill>
                    <a:effectLst/>
                    <a:uLnTx/>
                    <a:uFillTx/>
                    <a:latin typeface="Verdana"/>
                    <a:ea typeface="+mn-ea"/>
                    <a:cs typeface="Verdana"/>
                  </a:rPr>
                  <a:t>)</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55" name="object 32">
                <a:extLst>
                  <a:ext uri="{FF2B5EF4-FFF2-40B4-BE49-F238E27FC236}">
                    <a16:creationId xmlns:a16="http://schemas.microsoft.com/office/drawing/2014/main" id="{DB4ECDE3-E12C-4FEC-D391-B5652AEB4B89}"/>
                  </a:ext>
                </a:extLst>
              </p:cNvPr>
              <p:cNvSpPr txBox="1"/>
              <p:nvPr/>
            </p:nvSpPr>
            <p:spPr>
              <a:xfrm>
                <a:off x="5808095" y="3530346"/>
                <a:ext cx="955798" cy="389147"/>
              </a:xfrm>
              <a:prstGeom prst="rect">
                <a:avLst/>
              </a:prstGeom>
            </p:spPr>
            <p:txBody>
              <a:bodyPr vert="horz" wrap="square" lIns="0" tIns="9525" rIns="0" bIns="0" rtlCol="0">
                <a:spAutoFit/>
              </a:bodyPr>
              <a:lstStyle/>
              <a:p>
                <a:pPr marL="0" marR="0" lvl="0" indent="0" algn="ctr" defTabSz="685800" rtl="0" eaLnBrk="1" fontAlgn="auto" latinLnBrk="0" hangingPunct="1">
                  <a:lnSpc>
                    <a:spcPct val="100000"/>
                  </a:lnSpc>
                  <a:spcBef>
                    <a:spcPts val="75"/>
                  </a:spcBef>
                  <a:spcAft>
                    <a:spcPts val="0"/>
                  </a:spcAft>
                  <a:buClrTx/>
                  <a:buSzTx/>
                  <a:buFontTx/>
                  <a:buNone/>
                  <a:tabLst/>
                  <a:defRPr/>
                </a:pPr>
                <a:r>
                  <a:rPr kumimoji="0" lang="de-DE" sz="900" b="0" i="0" u="none" strike="noStrike" kern="0" cap="none" spc="0" normalizeH="0" baseline="0" noProof="0">
                    <a:ln>
                      <a:noFill/>
                    </a:ln>
                    <a:solidFill>
                      <a:srgbClr val="404040"/>
                    </a:solidFill>
                    <a:effectLst/>
                    <a:uLnTx/>
                    <a:uFillTx/>
                    <a:latin typeface="Verdana"/>
                    <a:ea typeface="+mn-ea"/>
                    <a:cs typeface="Verdana"/>
                  </a:rPr>
                  <a:t>Keine</a:t>
                </a:r>
                <a:r>
                  <a:rPr kumimoji="0" sz="900" b="0" i="0" u="none" strike="noStrike" kern="0" cap="none" spc="-11"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(N</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250)</a:t>
                </a:r>
                <a:endParaRPr kumimoji="0" sz="900" b="0" i="0" u="none" strike="noStrike" kern="0" cap="none" spc="0" normalizeH="0" baseline="0" noProof="0">
                  <a:ln>
                    <a:noFill/>
                  </a:ln>
                  <a:solidFill>
                    <a:srgbClr val="404040"/>
                  </a:solidFill>
                  <a:effectLst/>
                  <a:uLnTx/>
                  <a:uFillTx/>
                  <a:latin typeface="Verdana"/>
                  <a:ea typeface="+mn-ea"/>
                  <a:cs typeface="Verdana"/>
                </a:endParaRPr>
              </a:p>
              <a:p>
                <a:pPr marL="476" marR="0" lvl="0" indent="0" algn="ctr" defTabSz="685800" rtl="0" eaLnBrk="1" fontAlgn="auto" latinLnBrk="0" hangingPunct="1">
                  <a:lnSpc>
                    <a:spcPct val="100000"/>
                  </a:lnSpc>
                  <a:spcBef>
                    <a:spcPts val="4"/>
                  </a:spcBef>
                  <a:spcAft>
                    <a:spcPts val="0"/>
                  </a:spcAft>
                  <a:buClrTx/>
                  <a:buSzTx/>
                  <a:buFontTx/>
                  <a:buNone/>
                  <a:tabLst/>
                  <a:defRPr/>
                </a:pPr>
                <a:r>
                  <a:rPr kumimoji="0" sz="750" b="0" i="0" u="none" strike="noStrike" kern="0" cap="none" spc="0" normalizeH="0" baseline="0" noProof="0">
                    <a:ln>
                      <a:noFill/>
                    </a:ln>
                    <a:solidFill>
                      <a:srgbClr val="404040"/>
                    </a:solidFill>
                    <a:effectLst/>
                    <a:uLnTx/>
                    <a:uFillTx/>
                    <a:latin typeface="Verdana"/>
                    <a:ea typeface="+mn-ea"/>
                    <a:cs typeface="Verdana"/>
                  </a:rPr>
                  <a:t>&lt;</a:t>
                </a:r>
                <a:r>
                  <a:rPr kumimoji="0" lang="de-DE" sz="750" b="0" i="0" u="none" strike="noStrike" kern="0" cap="none" spc="0" normalizeH="0" baseline="0" noProof="0">
                    <a:ln>
                      <a:noFill/>
                    </a:ln>
                    <a:solidFill>
                      <a:srgbClr val="404040"/>
                    </a:solidFill>
                    <a:effectLst/>
                    <a:uLnTx/>
                    <a:uFillTx/>
                    <a:latin typeface="Verdana"/>
                    <a:ea typeface="+mn-ea"/>
                    <a:cs typeface="Verdana"/>
                  </a:rPr>
                  <a:t> </a:t>
                </a: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04</a:t>
                </a:r>
                <a:r>
                  <a:rPr kumimoji="0" sz="750" b="0" i="0" u="none" strike="noStrike" kern="0" cap="none" spc="-30"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nmol/</a:t>
                </a:r>
                <a:r>
                  <a:rPr kumimoji="0" lang="de-DE" sz="750" b="0" i="0" u="none" strike="noStrike" kern="0" cap="none" spc="-8" normalizeH="0" baseline="0" noProof="0">
                    <a:ln>
                      <a:noFill/>
                    </a:ln>
                    <a:solidFill>
                      <a:srgbClr val="404040"/>
                    </a:solidFill>
                    <a:effectLst/>
                    <a:uLnTx/>
                    <a:uFillTx/>
                    <a:latin typeface="Verdana"/>
                    <a:ea typeface="+mn-ea"/>
                    <a:cs typeface="Verdana"/>
                  </a:rPr>
                  <a:t>l</a:t>
                </a:r>
                <a:endParaRPr kumimoji="0" sz="750" b="0" i="0" u="none" strike="noStrike" kern="0" cap="none" spc="0" normalizeH="0" baseline="0" noProof="0">
                  <a:ln>
                    <a:noFill/>
                  </a:ln>
                  <a:solidFill>
                    <a:srgbClr val="404040"/>
                  </a:solidFill>
                  <a:effectLst/>
                  <a:uLnTx/>
                  <a:uFillTx/>
                  <a:latin typeface="Verdana"/>
                  <a:ea typeface="+mn-ea"/>
                  <a:cs typeface="Verdana"/>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sz="750" b="0" i="0" u="none" strike="noStrike" kern="0" cap="none" spc="0" normalizeH="0" baseline="0" noProof="0">
                    <a:ln>
                      <a:noFill/>
                    </a:ln>
                    <a:solidFill>
                      <a:srgbClr val="404040"/>
                    </a:solidFill>
                    <a:effectLst/>
                    <a:uLnTx/>
                    <a:uFillTx/>
                    <a:latin typeface="Verdana"/>
                    <a:ea typeface="+mn-ea"/>
                    <a:cs typeface="Verdana"/>
                  </a:rPr>
                  <a:t>(</a:t>
                </a:r>
                <a:r>
                  <a:rPr kumimoji="0" lang="de-DE" sz="750" b="0" i="0" u="none" strike="noStrike" kern="0" cap="none" spc="0" normalizeH="0" baseline="0" noProof="0">
                    <a:ln>
                      <a:noFill/>
                    </a:ln>
                    <a:solidFill>
                      <a:srgbClr val="404040"/>
                    </a:solidFill>
                    <a:effectLst/>
                    <a:uLnTx/>
                    <a:uFillTx/>
                    <a:latin typeface="Verdana"/>
                    <a:ea typeface="+mn-ea"/>
                    <a:cs typeface="Verdana"/>
                  </a:rPr>
                  <a:t>&lt; </a:t>
                </a: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1</a:t>
                </a:r>
                <a:r>
                  <a:rPr kumimoji="0" sz="750" b="0" i="0" u="none" strike="noStrike" kern="0" cap="none" spc="-19"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ng/m</a:t>
                </a:r>
                <a:r>
                  <a:rPr kumimoji="0" lang="de-DE" sz="750" b="0" i="0" u="none" strike="noStrike" kern="0" cap="none" spc="-8" normalizeH="0" baseline="0" noProof="0">
                    <a:ln>
                      <a:noFill/>
                    </a:ln>
                    <a:solidFill>
                      <a:srgbClr val="404040"/>
                    </a:solidFill>
                    <a:effectLst/>
                    <a:uLnTx/>
                    <a:uFillTx/>
                    <a:latin typeface="Verdana"/>
                    <a:ea typeface="+mn-ea"/>
                    <a:cs typeface="Verdana"/>
                  </a:rPr>
                  <a:t>l</a:t>
                </a:r>
                <a:r>
                  <a:rPr kumimoji="0" sz="750" b="0" i="0" u="none" strike="noStrike" kern="0" cap="none" spc="-8" normalizeH="0" baseline="0" noProof="0">
                    <a:ln>
                      <a:noFill/>
                    </a:ln>
                    <a:solidFill>
                      <a:srgbClr val="404040"/>
                    </a:solidFill>
                    <a:effectLst/>
                    <a:uLnTx/>
                    <a:uFillTx/>
                    <a:latin typeface="Verdana"/>
                    <a:ea typeface="+mn-ea"/>
                    <a:cs typeface="Verdana"/>
                  </a:rPr>
                  <a:t>)</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56" name="object 33">
                <a:extLst>
                  <a:ext uri="{FF2B5EF4-FFF2-40B4-BE49-F238E27FC236}">
                    <a16:creationId xmlns:a16="http://schemas.microsoft.com/office/drawing/2014/main" id="{E0C7696E-6B3D-1083-5D5B-6D0300F750A8}"/>
                  </a:ext>
                </a:extLst>
              </p:cNvPr>
              <p:cNvSpPr txBox="1"/>
              <p:nvPr/>
            </p:nvSpPr>
            <p:spPr>
              <a:xfrm>
                <a:off x="6793543" y="3530346"/>
                <a:ext cx="1066224" cy="389147"/>
              </a:xfrm>
              <a:prstGeom prst="rect">
                <a:avLst/>
              </a:prstGeom>
            </p:spPr>
            <p:txBody>
              <a:bodyPr vert="horz" wrap="square" lIns="0" tIns="9525" rIns="0" bIns="0" rtlCol="0">
                <a:spAutoFit/>
              </a:bodyPr>
              <a:lstStyle/>
              <a:p>
                <a:pPr marL="53816" marR="0" lvl="0" indent="0" algn="ctr" defTabSz="685800" rtl="0" eaLnBrk="1" fontAlgn="auto" latinLnBrk="0" hangingPunct="1">
                  <a:lnSpc>
                    <a:spcPct val="100000"/>
                  </a:lnSpc>
                  <a:spcBef>
                    <a:spcPts val="75"/>
                  </a:spcBef>
                  <a:spcAft>
                    <a:spcPts val="0"/>
                  </a:spcAft>
                  <a:buClrTx/>
                  <a:buSzTx/>
                  <a:buFontTx/>
                  <a:buNone/>
                  <a:tabLst/>
                  <a:defRPr/>
                </a:pPr>
                <a:r>
                  <a:rPr kumimoji="0" lang="de-DE" sz="900" b="0" i="0" u="none" strike="noStrike" kern="0" cap="none" spc="0" normalizeH="0" baseline="0" noProof="0">
                    <a:ln>
                      <a:noFill/>
                    </a:ln>
                    <a:solidFill>
                      <a:srgbClr val="404040"/>
                    </a:solidFill>
                    <a:effectLst/>
                    <a:uLnTx/>
                    <a:uFillTx/>
                    <a:latin typeface="Verdana"/>
                    <a:ea typeface="+mn-ea"/>
                    <a:cs typeface="Verdana"/>
                  </a:rPr>
                  <a:t>Niedrig</a:t>
                </a:r>
                <a:r>
                  <a:rPr kumimoji="0" sz="900" b="0" i="0" u="none" strike="noStrike" kern="0" cap="none" spc="-19"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(N</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65)</a:t>
                </a:r>
                <a:endParaRPr kumimoji="0" sz="900" b="0" i="0" u="none" strike="noStrike" kern="0" cap="none" spc="0" normalizeH="0" baseline="0" noProof="0">
                  <a:ln>
                    <a:noFill/>
                  </a:ln>
                  <a:solidFill>
                    <a:srgbClr val="404040"/>
                  </a:solidFill>
                  <a:effectLst/>
                  <a:uLnTx/>
                  <a:uFillTx/>
                  <a:latin typeface="Verdana"/>
                  <a:ea typeface="+mn-ea"/>
                  <a:cs typeface="Verdana"/>
                </a:endParaRPr>
              </a:p>
              <a:p>
                <a:pPr marL="9525" marR="0" lvl="0" indent="0" algn="ctr" defTabSz="685800" rtl="0" eaLnBrk="1" fontAlgn="auto" latinLnBrk="0" hangingPunct="1">
                  <a:lnSpc>
                    <a:spcPct val="100000"/>
                  </a:lnSpc>
                  <a:spcBef>
                    <a:spcPts val="4"/>
                  </a:spcBef>
                  <a:spcAft>
                    <a:spcPts val="0"/>
                  </a:spcAft>
                  <a:buClrTx/>
                  <a:buSzTx/>
                  <a:buFontTx/>
                  <a:buNone/>
                  <a:tabLst/>
                  <a:defRPr/>
                </a:pPr>
                <a:r>
                  <a:rPr kumimoji="0" sz="750" b="0" i="0" u="none" strike="noStrike" kern="0" cap="none" spc="-8" normalizeH="0" baseline="0" noProof="0">
                    <a:ln>
                      <a:noFill/>
                    </a:ln>
                    <a:solidFill>
                      <a:srgbClr val="404040"/>
                    </a:solidFill>
                    <a:effectLst/>
                    <a:uLnTx/>
                    <a:uFillTx/>
                    <a:latin typeface="Verdana"/>
                    <a:ea typeface="+mn-ea"/>
                    <a:cs typeface="Verdana"/>
                  </a:rPr>
                  <a:t>0</a:t>
                </a:r>
                <a:r>
                  <a:rPr kumimoji="0" lang="de-DE" sz="750" b="0" i="0" u="none" strike="noStrike" kern="0" cap="none" spc="-8" normalizeH="0" baseline="0" noProof="0">
                    <a:ln>
                      <a:noFill/>
                    </a:ln>
                    <a:solidFill>
                      <a:srgbClr val="404040"/>
                    </a:solidFill>
                    <a:effectLst/>
                    <a:uLnTx/>
                    <a:uFillTx/>
                    <a:latin typeface="Verdana"/>
                    <a:ea typeface="+mn-ea"/>
                    <a:cs typeface="Verdana"/>
                  </a:rPr>
                  <a:t>,</a:t>
                </a:r>
                <a:r>
                  <a:rPr kumimoji="0" sz="750" b="0" i="0" u="none" strike="noStrike" kern="0" cap="none" spc="-8" normalizeH="0" baseline="0" noProof="0">
                    <a:ln>
                      <a:noFill/>
                    </a:ln>
                    <a:solidFill>
                      <a:srgbClr val="404040"/>
                    </a:solidFill>
                    <a:effectLst/>
                    <a:uLnTx/>
                    <a:uFillTx/>
                    <a:latin typeface="Verdana"/>
                    <a:ea typeface="+mn-ea"/>
                    <a:cs typeface="Verdana"/>
                  </a:rPr>
                  <a:t>04-</a:t>
                </a: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2</a:t>
                </a:r>
                <a:r>
                  <a:rPr kumimoji="0" sz="750" b="0" i="0" u="none" strike="noStrike" kern="0" cap="none" spc="19"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nmol/</a:t>
                </a:r>
                <a:r>
                  <a:rPr kumimoji="0" lang="de-DE" sz="750" b="0" i="0" u="none" strike="noStrike" kern="0" cap="none" spc="-8" normalizeH="0" baseline="0" noProof="0">
                    <a:ln>
                      <a:noFill/>
                    </a:ln>
                    <a:solidFill>
                      <a:srgbClr val="404040"/>
                    </a:solidFill>
                    <a:effectLst/>
                    <a:uLnTx/>
                    <a:uFillTx/>
                    <a:latin typeface="Verdana"/>
                    <a:ea typeface="+mn-ea"/>
                    <a:cs typeface="Verdana"/>
                  </a:rPr>
                  <a:t>l</a:t>
                </a:r>
                <a:endParaRPr kumimoji="0" sz="750" b="0" i="0" u="none" strike="noStrike" kern="0" cap="none" spc="0" normalizeH="0" baseline="0" noProof="0">
                  <a:ln>
                    <a:noFill/>
                  </a:ln>
                  <a:solidFill>
                    <a:srgbClr val="404040"/>
                  </a:solidFill>
                  <a:effectLst/>
                  <a:uLnTx/>
                  <a:uFillTx/>
                  <a:latin typeface="Verdana"/>
                  <a:ea typeface="+mn-ea"/>
                  <a:cs typeface="Verdana"/>
                </a:endParaRPr>
              </a:p>
              <a:p>
                <a:pPr marL="9525" marR="0" lvl="0" indent="0" algn="ctr" defTabSz="685800" rtl="0" eaLnBrk="1" fontAlgn="auto" latinLnBrk="0" hangingPunct="1">
                  <a:lnSpc>
                    <a:spcPct val="100000"/>
                  </a:lnSpc>
                  <a:spcBef>
                    <a:spcPts val="0"/>
                  </a:spcBef>
                  <a:spcAft>
                    <a:spcPts val="0"/>
                  </a:spcAft>
                  <a:buClrTx/>
                  <a:buSzTx/>
                  <a:buFontTx/>
                  <a:buNone/>
                  <a:tabLst/>
                  <a:defRPr/>
                </a:pPr>
                <a:r>
                  <a:rPr kumimoji="0" sz="750" b="0" i="0" u="none" strike="noStrike" kern="0" cap="none" spc="-8" normalizeH="0" baseline="0" noProof="0">
                    <a:ln>
                      <a:noFill/>
                    </a:ln>
                    <a:solidFill>
                      <a:srgbClr val="404040"/>
                    </a:solidFill>
                    <a:effectLst/>
                    <a:uLnTx/>
                    <a:uFillTx/>
                    <a:latin typeface="Verdana"/>
                    <a:ea typeface="+mn-ea"/>
                    <a:cs typeface="Verdana"/>
                  </a:rPr>
                  <a:t>(0</a:t>
                </a:r>
                <a:r>
                  <a:rPr kumimoji="0" lang="de-DE" sz="750" b="0" i="0" u="none" strike="noStrike" kern="0" cap="none" spc="-8" normalizeH="0" baseline="0" noProof="0">
                    <a:ln>
                      <a:noFill/>
                    </a:ln>
                    <a:solidFill>
                      <a:srgbClr val="404040"/>
                    </a:solidFill>
                    <a:effectLst/>
                    <a:uLnTx/>
                    <a:uFillTx/>
                    <a:latin typeface="Verdana"/>
                    <a:ea typeface="+mn-ea"/>
                    <a:cs typeface="Verdana"/>
                  </a:rPr>
                  <a:t>,</a:t>
                </a:r>
                <a:r>
                  <a:rPr kumimoji="0" sz="750" b="0" i="0" u="none" strike="noStrike" kern="0" cap="none" spc="-8" normalizeH="0" baseline="0" noProof="0">
                    <a:ln>
                      <a:noFill/>
                    </a:ln>
                    <a:solidFill>
                      <a:srgbClr val="404040"/>
                    </a:solidFill>
                    <a:effectLst/>
                    <a:uLnTx/>
                    <a:uFillTx/>
                    <a:latin typeface="Verdana"/>
                    <a:ea typeface="+mn-ea"/>
                    <a:cs typeface="Verdana"/>
                  </a:rPr>
                  <a:t>1-</a:t>
                </a: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6</a:t>
                </a:r>
                <a:r>
                  <a:rPr kumimoji="0" sz="750" b="0" i="0" u="none" strike="noStrike" kern="0" cap="none" spc="11"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ng/m</a:t>
                </a:r>
                <a:r>
                  <a:rPr kumimoji="0" lang="de-DE" sz="750" b="0" i="0" u="none" strike="noStrike" kern="0" cap="none" spc="-8" normalizeH="0" baseline="0" noProof="0">
                    <a:ln>
                      <a:noFill/>
                    </a:ln>
                    <a:solidFill>
                      <a:srgbClr val="404040"/>
                    </a:solidFill>
                    <a:effectLst/>
                    <a:uLnTx/>
                    <a:uFillTx/>
                    <a:latin typeface="Verdana"/>
                    <a:ea typeface="+mn-ea"/>
                    <a:cs typeface="Verdana"/>
                  </a:rPr>
                  <a:t>l</a:t>
                </a:r>
                <a:r>
                  <a:rPr kumimoji="0" sz="750" b="0" i="0" u="none" strike="noStrike" kern="0" cap="none" spc="-8" normalizeH="0" baseline="0" noProof="0">
                    <a:ln>
                      <a:noFill/>
                    </a:ln>
                    <a:solidFill>
                      <a:srgbClr val="404040"/>
                    </a:solidFill>
                    <a:effectLst/>
                    <a:uLnTx/>
                    <a:uFillTx/>
                    <a:latin typeface="Verdana"/>
                    <a:ea typeface="+mn-ea"/>
                    <a:cs typeface="Verdana"/>
                  </a:rPr>
                  <a:t>)</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57" name="object 34">
                <a:extLst>
                  <a:ext uri="{FF2B5EF4-FFF2-40B4-BE49-F238E27FC236}">
                    <a16:creationId xmlns:a16="http://schemas.microsoft.com/office/drawing/2014/main" id="{47BC0BA4-3DD1-E62D-5AB7-1B6F43831FDE}"/>
                  </a:ext>
                </a:extLst>
              </p:cNvPr>
              <p:cNvSpPr txBox="1"/>
              <p:nvPr/>
            </p:nvSpPr>
            <p:spPr>
              <a:xfrm>
                <a:off x="7935641" y="3530346"/>
                <a:ext cx="857945" cy="389147"/>
              </a:xfrm>
              <a:prstGeom prst="rect">
                <a:avLst/>
              </a:prstGeom>
            </p:spPr>
            <p:txBody>
              <a:bodyPr vert="horz" wrap="square" lIns="0" tIns="9525" rIns="0" bIns="0" rtlCol="0">
                <a:spAutoFit/>
              </a:bodyPr>
              <a:lstStyle/>
              <a:p>
                <a:pPr marL="0" marR="0" lvl="0" indent="0" algn="ctr"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0" normalizeH="0" baseline="0" noProof="0">
                    <a:ln>
                      <a:noFill/>
                    </a:ln>
                    <a:solidFill>
                      <a:srgbClr val="404040"/>
                    </a:solidFill>
                    <a:effectLst/>
                    <a:uLnTx/>
                    <a:uFillTx/>
                    <a:latin typeface="Verdana"/>
                    <a:ea typeface="+mn-ea"/>
                    <a:cs typeface="Verdana"/>
                  </a:rPr>
                  <a:t>H</a:t>
                </a:r>
                <a:r>
                  <a:rPr kumimoji="0" lang="de-DE" sz="900" b="0" i="0" u="none" strike="noStrike" kern="0" cap="none" spc="0" normalizeH="0" baseline="0" noProof="0">
                    <a:ln>
                      <a:noFill/>
                    </a:ln>
                    <a:solidFill>
                      <a:srgbClr val="404040"/>
                    </a:solidFill>
                    <a:effectLst/>
                    <a:uLnTx/>
                    <a:uFillTx/>
                    <a:latin typeface="Verdana"/>
                    <a:ea typeface="+mn-ea"/>
                    <a:cs typeface="Verdana"/>
                  </a:rPr>
                  <a:t>och</a:t>
                </a:r>
                <a:r>
                  <a:rPr kumimoji="0" sz="900" b="0" i="0" u="none" strike="noStrike" kern="0" cap="none" spc="-19"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(N</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a:t>
                </a:r>
                <a:r>
                  <a:rPr kumimoji="0" lang="de-DE" sz="900" b="0" i="0" u="none" strike="noStrike" kern="0" cap="none" spc="-8" normalizeH="0" baseline="0" noProof="0">
                    <a:ln>
                      <a:noFill/>
                    </a:ln>
                    <a:solidFill>
                      <a:srgbClr val="404040"/>
                    </a:solidFill>
                    <a:effectLst/>
                    <a:uLnTx/>
                    <a:uFillTx/>
                    <a:latin typeface="Verdana"/>
                    <a:ea typeface="+mn-ea"/>
                    <a:cs typeface="Verdana"/>
                  </a:rPr>
                  <a:t> </a:t>
                </a:r>
                <a:r>
                  <a:rPr kumimoji="0" sz="900" b="0" i="0" u="none" strike="noStrike" kern="0" cap="none" spc="-8" normalizeH="0" baseline="0" noProof="0">
                    <a:ln>
                      <a:noFill/>
                    </a:ln>
                    <a:solidFill>
                      <a:srgbClr val="404040"/>
                    </a:solidFill>
                    <a:effectLst/>
                    <a:uLnTx/>
                    <a:uFillTx/>
                    <a:latin typeface="Verdana"/>
                    <a:ea typeface="+mn-ea"/>
                    <a:cs typeface="Verdana"/>
                  </a:rPr>
                  <a:t>27)</a:t>
                </a:r>
                <a:endParaRPr kumimoji="0" sz="900" b="0" i="0" u="none" strike="noStrike" kern="0" cap="none" spc="0" normalizeH="0" baseline="0" noProof="0">
                  <a:ln>
                    <a:noFill/>
                  </a:ln>
                  <a:solidFill>
                    <a:srgbClr val="404040"/>
                  </a:solidFill>
                  <a:effectLst/>
                  <a:uLnTx/>
                  <a:uFillTx/>
                  <a:latin typeface="Verdana"/>
                  <a:ea typeface="+mn-ea"/>
                  <a:cs typeface="Verdana"/>
                </a:endParaRPr>
              </a:p>
              <a:p>
                <a:pPr marL="0" marR="0" lvl="0" indent="0" algn="ctr" defTabSz="685800" rtl="0" eaLnBrk="1" fontAlgn="auto" latinLnBrk="0" hangingPunct="1">
                  <a:lnSpc>
                    <a:spcPct val="100000"/>
                  </a:lnSpc>
                  <a:spcBef>
                    <a:spcPts val="4"/>
                  </a:spcBef>
                  <a:spcAft>
                    <a:spcPts val="0"/>
                  </a:spcAft>
                  <a:buClrTx/>
                  <a:buSzTx/>
                  <a:buFontTx/>
                  <a:buNone/>
                  <a:tabLst/>
                  <a:defRPr/>
                </a:pPr>
                <a:r>
                  <a:rPr kumimoji="0" sz="750" b="0" i="0" u="none" strike="noStrike" kern="0" cap="none" spc="0" normalizeH="0" baseline="0" noProof="0">
                    <a:ln>
                      <a:noFill/>
                    </a:ln>
                    <a:solidFill>
                      <a:srgbClr val="404040"/>
                    </a:solidFill>
                    <a:effectLst/>
                    <a:uLnTx/>
                    <a:uFillTx/>
                    <a:latin typeface="Verdana"/>
                    <a:ea typeface="+mn-ea"/>
                    <a:cs typeface="Verdana"/>
                  </a:rPr>
                  <a:t>&gt;</a:t>
                </a:r>
                <a:r>
                  <a:rPr kumimoji="0" lang="de-DE" sz="750" b="0" i="0" u="none" strike="noStrike" kern="0" cap="none" spc="0" normalizeH="0" baseline="0" noProof="0">
                    <a:ln>
                      <a:noFill/>
                    </a:ln>
                    <a:solidFill>
                      <a:srgbClr val="404040"/>
                    </a:solidFill>
                    <a:effectLst/>
                    <a:uLnTx/>
                    <a:uFillTx/>
                    <a:latin typeface="Verdana"/>
                    <a:ea typeface="+mn-ea"/>
                    <a:cs typeface="Verdana"/>
                  </a:rPr>
                  <a:t> </a:t>
                </a: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2</a:t>
                </a:r>
                <a:r>
                  <a:rPr kumimoji="0" sz="750" b="0" i="0" u="none" strike="noStrike" kern="0" cap="none" spc="-23"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nmol/</a:t>
                </a:r>
                <a:r>
                  <a:rPr kumimoji="0" lang="de-DE" sz="750" b="0" i="0" u="none" strike="noStrike" kern="0" cap="none" spc="-8" normalizeH="0" baseline="0" noProof="0">
                    <a:ln>
                      <a:noFill/>
                    </a:ln>
                    <a:solidFill>
                      <a:srgbClr val="404040"/>
                    </a:solidFill>
                    <a:effectLst/>
                    <a:uLnTx/>
                    <a:uFillTx/>
                    <a:latin typeface="Verdana"/>
                    <a:ea typeface="+mn-ea"/>
                    <a:cs typeface="Verdana"/>
                  </a:rPr>
                  <a:t>l</a:t>
                </a:r>
                <a:endParaRPr kumimoji="0" sz="750" b="0" i="0" u="none" strike="noStrike" kern="0" cap="none" spc="0" normalizeH="0" baseline="0" noProof="0">
                  <a:ln>
                    <a:noFill/>
                  </a:ln>
                  <a:solidFill>
                    <a:srgbClr val="404040"/>
                  </a:solidFill>
                  <a:effectLst/>
                  <a:uLnTx/>
                  <a:uFillTx/>
                  <a:latin typeface="Verdana"/>
                  <a:ea typeface="+mn-ea"/>
                  <a:cs typeface="Verdana"/>
                </a:endParaRPr>
              </a:p>
              <a:p>
                <a:pPr marL="0" marR="0" lvl="0" indent="0" algn="ctr" defTabSz="685800" rtl="0" eaLnBrk="1" fontAlgn="auto" latinLnBrk="0" hangingPunct="1">
                  <a:lnSpc>
                    <a:spcPct val="100000"/>
                  </a:lnSpc>
                  <a:spcBef>
                    <a:spcPts val="0"/>
                  </a:spcBef>
                  <a:spcAft>
                    <a:spcPts val="0"/>
                  </a:spcAft>
                  <a:buClrTx/>
                  <a:buSzTx/>
                  <a:buFontTx/>
                  <a:buNone/>
                  <a:tabLst/>
                  <a:defRPr/>
                </a:pPr>
                <a:r>
                  <a:rPr kumimoji="0" sz="750" b="0" i="0" u="none" strike="noStrike" kern="0" cap="none" spc="0" normalizeH="0" baseline="0" noProof="0">
                    <a:ln>
                      <a:noFill/>
                    </a:ln>
                    <a:solidFill>
                      <a:srgbClr val="404040"/>
                    </a:solidFill>
                    <a:effectLst/>
                    <a:uLnTx/>
                    <a:uFillTx/>
                    <a:latin typeface="Verdana"/>
                    <a:ea typeface="+mn-ea"/>
                    <a:cs typeface="Verdana"/>
                  </a:rPr>
                  <a:t>(0</a:t>
                </a:r>
                <a:r>
                  <a:rPr kumimoji="0" lang="de-DE" sz="750" b="0" i="0" u="none" strike="noStrike" kern="0" cap="none" spc="0" normalizeH="0" baseline="0" noProof="0">
                    <a:ln>
                      <a:noFill/>
                    </a:ln>
                    <a:solidFill>
                      <a:srgbClr val="404040"/>
                    </a:solidFill>
                    <a:effectLst/>
                    <a:uLnTx/>
                    <a:uFillTx/>
                    <a:latin typeface="Verdana"/>
                    <a:ea typeface="+mn-ea"/>
                    <a:cs typeface="Verdana"/>
                  </a:rPr>
                  <a:t>,</a:t>
                </a:r>
                <a:r>
                  <a:rPr kumimoji="0" sz="750" b="0" i="0" u="none" strike="noStrike" kern="0" cap="none" spc="0" normalizeH="0" baseline="0" noProof="0">
                    <a:ln>
                      <a:noFill/>
                    </a:ln>
                    <a:solidFill>
                      <a:srgbClr val="404040"/>
                    </a:solidFill>
                    <a:effectLst/>
                    <a:uLnTx/>
                    <a:uFillTx/>
                    <a:latin typeface="Verdana"/>
                    <a:ea typeface="+mn-ea"/>
                    <a:cs typeface="Verdana"/>
                  </a:rPr>
                  <a:t>6</a:t>
                </a:r>
                <a:r>
                  <a:rPr kumimoji="0" sz="750" b="0" i="0" u="none" strike="noStrike" kern="0" cap="none" spc="-19" normalizeH="0" baseline="0" noProof="0">
                    <a:ln>
                      <a:noFill/>
                    </a:ln>
                    <a:solidFill>
                      <a:srgbClr val="404040"/>
                    </a:solidFill>
                    <a:effectLst/>
                    <a:uLnTx/>
                    <a:uFillTx/>
                    <a:latin typeface="Verdana"/>
                    <a:ea typeface="+mn-ea"/>
                    <a:cs typeface="Verdana"/>
                  </a:rPr>
                  <a:t> </a:t>
                </a:r>
                <a:r>
                  <a:rPr kumimoji="0" sz="750" b="0" i="0" u="none" strike="noStrike" kern="0" cap="none" spc="-8" normalizeH="0" baseline="0" noProof="0">
                    <a:ln>
                      <a:noFill/>
                    </a:ln>
                    <a:solidFill>
                      <a:srgbClr val="404040"/>
                    </a:solidFill>
                    <a:effectLst/>
                    <a:uLnTx/>
                    <a:uFillTx/>
                    <a:latin typeface="Verdana"/>
                    <a:ea typeface="+mn-ea"/>
                    <a:cs typeface="Verdana"/>
                  </a:rPr>
                  <a:t>ng/m</a:t>
                </a:r>
                <a:r>
                  <a:rPr kumimoji="0" lang="de-DE" sz="750" b="0" i="0" u="none" strike="noStrike" kern="0" cap="none" spc="-8" normalizeH="0" baseline="0" noProof="0">
                    <a:ln>
                      <a:noFill/>
                    </a:ln>
                    <a:solidFill>
                      <a:srgbClr val="404040"/>
                    </a:solidFill>
                    <a:effectLst/>
                    <a:uLnTx/>
                    <a:uFillTx/>
                    <a:latin typeface="Verdana"/>
                    <a:ea typeface="+mn-ea"/>
                    <a:cs typeface="Verdana"/>
                  </a:rPr>
                  <a:t>l</a:t>
                </a:r>
                <a:r>
                  <a:rPr kumimoji="0" sz="750" b="0" i="0" u="none" strike="noStrike" kern="0" cap="none" spc="-8" normalizeH="0" baseline="0" noProof="0">
                    <a:ln>
                      <a:noFill/>
                    </a:ln>
                    <a:solidFill>
                      <a:srgbClr val="404040"/>
                    </a:solidFill>
                    <a:effectLst/>
                    <a:uLnTx/>
                    <a:uFillTx/>
                    <a:latin typeface="Verdana"/>
                    <a:ea typeface="+mn-ea"/>
                    <a:cs typeface="Verdana"/>
                  </a:rPr>
                  <a:t>)</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58" name="object 35">
                <a:extLst>
                  <a:ext uri="{FF2B5EF4-FFF2-40B4-BE49-F238E27FC236}">
                    <a16:creationId xmlns:a16="http://schemas.microsoft.com/office/drawing/2014/main" id="{274A3896-825B-70E2-E75B-B2C89EDD0280}"/>
                  </a:ext>
                </a:extLst>
              </p:cNvPr>
              <p:cNvSpPr txBox="1"/>
              <p:nvPr/>
            </p:nvSpPr>
            <p:spPr>
              <a:xfrm>
                <a:off x="6479190" y="3986594"/>
                <a:ext cx="1663065" cy="152103"/>
              </a:xfrm>
              <a:prstGeom prst="rect">
                <a:avLst/>
              </a:prstGeom>
            </p:spPr>
            <p:txBody>
              <a:bodyPr vert="horz" wrap="square" lIns="0" tIns="9525" rIns="0" bIns="0" rtlCol="0">
                <a:spAutoFit/>
              </a:bodyPr>
              <a:lstStyle/>
              <a:p>
                <a:pPr marL="28575" marR="0" lvl="0" indent="0" algn="l" defTabSz="685800" rtl="0" eaLnBrk="1" fontAlgn="auto" latinLnBrk="0" hangingPunct="1">
                  <a:lnSpc>
                    <a:spcPct val="100000"/>
                  </a:lnSpc>
                  <a:spcBef>
                    <a:spcPts val="75"/>
                  </a:spcBef>
                  <a:spcAft>
                    <a:spcPts val="0"/>
                  </a:spcAft>
                  <a:buClrTx/>
                  <a:buSzTx/>
                  <a:buFontTx/>
                  <a:buNone/>
                  <a:tabLst/>
                  <a:defRPr/>
                </a:pPr>
                <a:r>
                  <a:rPr kumimoji="0" lang="de-DE" sz="900" b="0" i="0" u="none" strike="noStrike" kern="0" cap="none" spc="0" normalizeH="0" baseline="0" noProof="0">
                    <a:ln>
                      <a:noFill/>
                    </a:ln>
                    <a:solidFill>
                      <a:srgbClr val="404040"/>
                    </a:solidFill>
                    <a:effectLst/>
                    <a:uLnTx/>
                    <a:uFillTx/>
                    <a:latin typeface="Verdana"/>
                    <a:ea typeface="+mn-ea"/>
                    <a:cs typeface="Verdana"/>
                  </a:rPr>
                  <a:t>Residuale Betazellfunktion</a:t>
                </a:r>
                <a:r>
                  <a:rPr kumimoji="0" sz="900" b="0" i="0" u="none" strike="noStrike" kern="0" cap="none" spc="-11" normalizeH="0" baseline="24305" noProof="0">
                    <a:ln>
                      <a:noFill/>
                    </a:ln>
                    <a:solidFill>
                      <a:srgbClr val="404040"/>
                    </a:solidFill>
                    <a:effectLst/>
                    <a:uLnTx/>
                    <a:uFillTx/>
                    <a:latin typeface="Verdana"/>
                    <a:ea typeface="+mn-ea"/>
                    <a:cs typeface="Verdana"/>
                  </a:rPr>
                  <a:t>‡</a:t>
                </a:r>
                <a:endParaRPr kumimoji="0" sz="900" b="0" i="0" u="none" strike="noStrike" kern="0" cap="none" spc="0" normalizeH="0" baseline="24305" noProof="0">
                  <a:ln>
                    <a:noFill/>
                  </a:ln>
                  <a:solidFill>
                    <a:srgbClr val="404040"/>
                  </a:solidFill>
                  <a:effectLst/>
                  <a:uLnTx/>
                  <a:uFillTx/>
                  <a:latin typeface="Verdana"/>
                  <a:ea typeface="+mn-ea"/>
                  <a:cs typeface="Verdana"/>
                </a:endParaRPr>
              </a:p>
            </p:txBody>
          </p:sp>
          <p:grpSp>
            <p:nvGrpSpPr>
              <p:cNvPr id="159" name="object 36">
                <a:extLst>
                  <a:ext uri="{FF2B5EF4-FFF2-40B4-BE49-F238E27FC236}">
                    <a16:creationId xmlns:a16="http://schemas.microsoft.com/office/drawing/2014/main" id="{841A68BB-AF20-0503-07D7-4109230D7AB1}"/>
                  </a:ext>
                </a:extLst>
              </p:cNvPr>
              <p:cNvGrpSpPr/>
              <p:nvPr/>
            </p:nvGrpSpPr>
            <p:grpSpPr>
              <a:xfrm>
                <a:off x="6276213" y="1101852"/>
                <a:ext cx="2324291" cy="1656398"/>
                <a:chOff x="8368283" y="1469136"/>
                <a:chExt cx="3099054" cy="2208530"/>
              </a:xfrm>
            </p:grpSpPr>
            <p:sp>
              <p:nvSpPr>
                <p:cNvPr id="171" name="object 37">
                  <a:extLst>
                    <a:ext uri="{FF2B5EF4-FFF2-40B4-BE49-F238E27FC236}">
                      <a16:creationId xmlns:a16="http://schemas.microsoft.com/office/drawing/2014/main" id="{9B664C94-2CC0-F6BE-BD19-78631B142EE1}"/>
                    </a:ext>
                  </a:extLst>
                </p:cNvPr>
                <p:cNvSpPr/>
                <p:nvPr/>
              </p:nvSpPr>
              <p:spPr>
                <a:xfrm>
                  <a:off x="8368283" y="1469136"/>
                  <a:ext cx="2773045" cy="2208530"/>
                </a:xfrm>
                <a:custGeom>
                  <a:avLst/>
                  <a:gdLst/>
                  <a:ahLst/>
                  <a:cxnLst/>
                  <a:rect l="l" t="t" r="r" b="b"/>
                  <a:pathLst>
                    <a:path w="2773045" h="2208529">
                      <a:moveTo>
                        <a:pt x="0" y="203835"/>
                      </a:moveTo>
                      <a:lnTo>
                        <a:pt x="0" y="1524"/>
                      </a:lnTo>
                    </a:path>
                    <a:path w="2773045" h="2208529">
                      <a:moveTo>
                        <a:pt x="2103120" y="0"/>
                      </a:moveTo>
                      <a:lnTo>
                        <a:pt x="0" y="0"/>
                      </a:lnTo>
                    </a:path>
                    <a:path w="2773045" h="2208529">
                      <a:moveTo>
                        <a:pt x="2772537" y="1261872"/>
                      </a:moveTo>
                      <a:lnTo>
                        <a:pt x="1386840" y="1261872"/>
                      </a:lnTo>
                    </a:path>
                    <a:path w="2773045" h="2208529">
                      <a:moveTo>
                        <a:pt x="1377696" y="1482471"/>
                      </a:moveTo>
                      <a:lnTo>
                        <a:pt x="1377696" y="1261872"/>
                      </a:lnTo>
                    </a:path>
                    <a:path w="2773045" h="2208529">
                      <a:moveTo>
                        <a:pt x="2772156" y="2208403"/>
                      </a:moveTo>
                      <a:lnTo>
                        <a:pt x="2772156" y="1261872"/>
                      </a:lnTo>
                    </a:path>
                    <a:path w="2773045" h="2208529">
                      <a:moveTo>
                        <a:pt x="2104644" y="1261364"/>
                      </a:moveTo>
                      <a:lnTo>
                        <a:pt x="2104644" y="0"/>
                      </a:lnTo>
                    </a:path>
                  </a:pathLst>
                </a:custGeom>
                <a:ln w="9525">
                  <a:solidFill>
                    <a:srgbClr val="7900E6"/>
                  </a:solidFill>
                  <a:prstDash val="sysDash"/>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172" name="object 38">
                  <a:extLst>
                    <a:ext uri="{FF2B5EF4-FFF2-40B4-BE49-F238E27FC236}">
                      <a16:creationId xmlns:a16="http://schemas.microsoft.com/office/drawing/2014/main" id="{7B5E586A-F081-DD62-8862-976C7AA0E4FC}"/>
                    </a:ext>
                  </a:extLst>
                </p:cNvPr>
                <p:cNvSpPr/>
                <p:nvPr/>
              </p:nvSpPr>
              <p:spPr>
                <a:xfrm>
                  <a:off x="9455657" y="1747265"/>
                  <a:ext cx="2011680" cy="454227"/>
                </a:xfrm>
                <a:custGeom>
                  <a:avLst/>
                  <a:gdLst/>
                  <a:ahLst/>
                  <a:cxnLst/>
                  <a:rect l="l" t="t" r="r" b="b"/>
                  <a:pathLst>
                    <a:path w="2011679" h="681355">
                      <a:moveTo>
                        <a:pt x="1898142" y="0"/>
                      </a:moveTo>
                      <a:lnTo>
                        <a:pt x="113538" y="0"/>
                      </a:lnTo>
                      <a:lnTo>
                        <a:pt x="69330" y="8917"/>
                      </a:lnTo>
                      <a:lnTo>
                        <a:pt x="33242" y="33242"/>
                      </a:lnTo>
                      <a:lnTo>
                        <a:pt x="8917" y="69330"/>
                      </a:lnTo>
                      <a:lnTo>
                        <a:pt x="0" y="113537"/>
                      </a:lnTo>
                      <a:lnTo>
                        <a:pt x="0" y="567689"/>
                      </a:lnTo>
                      <a:lnTo>
                        <a:pt x="8917" y="611897"/>
                      </a:lnTo>
                      <a:lnTo>
                        <a:pt x="33242" y="647985"/>
                      </a:lnTo>
                      <a:lnTo>
                        <a:pt x="69330" y="672310"/>
                      </a:lnTo>
                      <a:lnTo>
                        <a:pt x="113538" y="681228"/>
                      </a:lnTo>
                      <a:lnTo>
                        <a:pt x="1898142" y="681228"/>
                      </a:lnTo>
                      <a:lnTo>
                        <a:pt x="1942349" y="672310"/>
                      </a:lnTo>
                      <a:lnTo>
                        <a:pt x="1978437" y="647985"/>
                      </a:lnTo>
                      <a:lnTo>
                        <a:pt x="2002762" y="611897"/>
                      </a:lnTo>
                      <a:lnTo>
                        <a:pt x="2011680" y="567689"/>
                      </a:lnTo>
                      <a:lnTo>
                        <a:pt x="2011680" y="113537"/>
                      </a:lnTo>
                      <a:lnTo>
                        <a:pt x="2002762" y="69330"/>
                      </a:lnTo>
                      <a:lnTo>
                        <a:pt x="1978437" y="33242"/>
                      </a:lnTo>
                      <a:lnTo>
                        <a:pt x="1942349" y="8917"/>
                      </a:lnTo>
                      <a:lnTo>
                        <a:pt x="1898142" y="0"/>
                      </a:lnTo>
                      <a:close/>
                    </a:path>
                  </a:pathLst>
                </a:custGeom>
                <a:solidFill>
                  <a:srgbClr val="FFFFFF"/>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173" name="object 39">
                  <a:extLst>
                    <a:ext uri="{FF2B5EF4-FFF2-40B4-BE49-F238E27FC236}">
                      <a16:creationId xmlns:a16="http://schemas.microsoft.com/office/drawing/2014/main" id="{0F2168D6-B4D2-697A-7C11-8AE262D6E2AB}"/>
                    </a:ext>
                  </a:extLst>
                </p:cNvPr>
                <p:cNvSpPr/>
                <p:nvPr/>
              </p:nvSpPr>
              <p:spPr>
                <a:xfrm>
                  <a:off x="9455657" y="1779564"/>
                  <a:ext cx="2011680" cy="454227"/>
                </a:xfrm>
                <a:custGeom>
                  <a:avLst/>
                  <a:gdLst/>
                  <a:ahLst/>
                  <a:cxnLst/>
                  <a:rect l="l" t="t" r="r" b="b"/>
                  <a:pathLst>
                    <a:path w="2011679" h="681355">
                      <a:moveTo>
                        <a:pt x="0" y="113537"/>
                      </a:moveTo>
                      <a:lnTo>
                        <a:pt x="8917" y="69330"/>
                      </a:lnTo>
                      <a:lnTo>
                        <a:pt x="33242" y="33242"/>
                      </a:lnTo>
                      <a:lnTo>
                        <a:pt x="69330" y="8917"/>
                      </a:lnTo>
                      <a:lnTo>
                        <a:pt x="113538" y="0"/>
                      </a:lnTo>
                      <a:lnTo>
                        <a:pt x="1898142" y="0"/>
                      </a:lnTo>
                      <a:lnTo>
                        <a:pt x="1942349" y="8917"/>
                      </a:lnTo>
                      <a:lnTo>
                        <a:pt x="1978437" y="33242"/>
                      </a:lnTo>
                      <a:lnTo>
                        <a:pt x="2002762" y="69330"/>
                      </a:lnTo>
                      <a:lnTo>
                        <a:pt x="2011680" y="113537"/>
                      </a:lnTo>
                      <a:lnTo>
                        <a:pt x="2011680" y="567689"/>
                      </a:lnTo>
                      <a:lnTo>
                        <a:pt x="2002762" y="611897"/>
                      </a:lnTo>
                      <a:lnTo>
                        <a:pt x="1978437" y="647985"/>
                      </a:lnTo>
                      <a:lnTo>
                        <a:pt x="1942349" y="672310"/>
                      </a:lnTo>
                      <a:lnTo>
                        <a:pt x="1898142" y="681228"/>
                      </a:lnTo>
                      <a:lnTo>
                        <a:pt x="113538" y="681228"/>
                      </a:lnTo>
                      <a:lnTo>
                        <a:pt x="69330" y="672310"/>
                      </a:lnTo>
                      <a:lnTo>
                        <a:pt x="33242" y="647985"/>
                      </a:lnTo>
                      <a:lnTo>
                        <a:pt x="8917" y="611897"/>
                      </a:lnTo>
                      <a:lnTo>
                        <a:pt x="0" y="567689"/>
                      </a:lnTo>
                      <a:lnTo>
                        <a:pt x="0" y="113537"/>
                      </a:lnTo>
                      <a:close/>
                    </a:path>
                  </a:pathLst>
                </a:custGeom>
                <a:ln w="28575">
                  <a:solidFill>
                    <a:srgbClr val="7900E6"/>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grpSp>
          <p:grpSp>
            <p:nvGrpSpPr>
              <p:cNvPr id="160" name="object 40">
                <a:extLst>
                  <a:ext uri="{FF2B5EF4-FFF2-40B4-BE49-F238E27FC236}">
                    <a16:creationId xmlns:a16="http://schemas.microsoft.com/office/drawing/2014/main" id="{036EE4F7-1241-9C8C-B30E-3F8A66F73982}"/>
                  </a:ext>
                </a:extLst>
              </p:cNvPr>
              <p:cNvGrpSpPr/>
              <p:nvPr/>
            </p:nvGrpSpPr>
            <p:grpSpPr>
              <a:xfrm>
                <a:off x="1458325" y="1066276"/>
                <a:ext cx="3208496" cy="1583055"/>
                <a:chOff x="1944433" y="1421701"/>
                <a:chExt cx="4277995" cy="2110740"/>
              </a:xfrm>
            </p:grpSpPr>
            <p:sp>
              <p:nvSpPr>
                <p:cNvPr id="168" name="object 41">
                  <a:extLst>
                    <a:ext uri="{FF2B5EF4-FFF2-40B4-BE49-F238E27FC236}">
                      <a16:creationId xmlns:a16="http://schemas.microsoft.com/office/drawing/2014/main" id="{6889F3F2-3261-ED79-C46F-60C569594B2A}"/>
                    </a:ext>
                  </a:extLst>
                </p:cNvPr>
                <p:cNvSpPr/>
                <p:nvPr/>
              </p:nvSpPr>
              <p:spPr>
                <a:xfrm>
                  <a:off x="1949195" y="1426463"/>
                  <a:ext cx="3194050" cy="2101215"/>
                </a:xfrm>
                <a:custGeom>
                  <a:avLst/>
                  <a:gdLst/>
                  <a:ahLst/>
                  <a:cxnLst/>
                  <a:rect l="l" t="t" r="r" b="b"/>
                  <a:pathLst>
                    <a:path w="3194050" h="2101215">
                      <a:moveTo>
                        <a:pt x="0" y="0"/>
                      </a:moveTo>
                      <a:lnTo>
                        <a:pt x="3193542" y="0"/>
                      </a:lnTo>
                    </a:path>
                    <a:path w="3194050" h="2101215">
                      <a:moveTo>
                        <a:pt x="0" y="0"/>
                      </a:moveTo>
                      <a:lnTo>
                        <a:pt x="0" y="2100834"/>
                      </a:lnTo>
                    </a:path>
                  </a:pathLst>
                </a:custGeom>
                <a:ln w="9525">
                  <a:solidFill>
                    <a:srgbClr val="7900E6"/>
                  </a:solidFill>
                  <a:prstDash val="sysDash"/>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169" name="object 42">
                  <a:extLst>
                    <a:ext uri="{FF2B5EF4-FFF2-40B4-BE49-F238E27FC236}">
                      <a16:creationId xmlns:a16="http://schemas.microsoft.com/office/drawing/2014/main" id="{FFDB1994-DB44-1592-2F32-1FFCEA5704B8}"/>
                    </a:ext>
                  </a:extLst>
                </p:cNvPr>
                <p:cNvSpPr/>
                <p:nvPr/>
              </p:nvSpPr>
              <p:spPr>
                <a:xfrm>
                  <a:off x="4078985" y="1575053"/>
                  <a:ext cx="2129155" cy="441959"/>
                </a:xfrm>
                <a:custGeom>
                  <a:avLst/>
                  <a:gdLst/>
                  <a:ahLst/>
                  <a:cxnLst/>
                  <a:rect l="l" t="t" r="r" b="b"/>
                  <a:pathLst>
                    <a:path w="2129154" h="441960">
                      <a:moveTo>
                        <a:pt x="2055367" y="0"/>
                      </a:moveTo>
                      <a:lnTo>
                        <a:pt x="73660" y="0"/>
                      </a:lnTo>
                      <a:lnTo>
                        <a:pt x="45005" y="5794"/>
                      </a:lnTo>
                      <a:lnTo>
                        <a:pt x="21589" y="21589"/>
                      </a:lnTo>
                      <a:lnTo>
                        <a:pt x="5794" y="45005"/>
                      </a:lnTo>
                      <a:lnTo>
                        <a:pt x="0" y="73660"/>
                      </a:lnTo>
                      <a:lnTo>
                        <a:pt x="0" y="368300"/>
                      </a:lnTo>
                      <a:lnTo>
                        <a:pt x="5794" y="396954"/>
                      </a:lnTo>
                      <a:lnTo>
                        <a:pt x="21589" y="420370"/>
                      </a:lnTo>
                      <a:lnTo>
                        <a:pt x="45005" y="436165"/>
                      </a:lnTo>
                      <a:lnTo>
                        <a:pt x="73660" y="441960"/>
                      </a:lnTo>
                      <a:lnTo>
                        <a:pt x="2055367" y="441960"/>
                      </a:lnTo>
                      <a:lnTo>
                        <a:pt x="2084022" y="436165"/>
                      </a:lnTo>
                      <a:lnTo>
                        <a:pt x="2107438" y="420370"/>
                      </a:lnTo>
                      <a:lnTo>
                        <a:pt x="2123233" y="396954"/>
                      </a:lnTo>
                      <a:lnTo>
                        <a:pt x="2129028" y="368300"/>
                      </a:lnTo>
                      <a:lnTo>
                        <a:pt x="2129028" y="73660"/>
                      </a:lnTo>
                      <a:lnTo>
                        <a:pt x="2123233" y="45005"/>
                      </a:lnTo>
                      <a:lnTo>
                        <a:pt x="2107438" y="21590"/>
                      </a:lnTo>
                      <a:lnTo>
                        <a:pt x="2084022" y="5794"/>
                      </a:lnTo>
                      <a:lnTo>
                        <a:pt x="2055367" y="0"/>
                      </a:lnTo>
                      <a:close/>
                    </a:path>
                  </a:pathLst>
                </a:custGeom>
                <a:solidFill>
                  <a:srgbClr val="FFFFFF"/>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170" name="object 43">
                  <a:extLst>
                    <a:ext uri="{FF2B5EF4-FFF2-40B4-BE49-F238E27FC236}">
                      <a16:creationId xmlns:a16="http://schemas.microsoft.com/office/drawing/2014/main" id="{5754C518-4755-C3CD-3FA4-1C6221B59063}"/>
                    </a:ext>
                  </a:extLst>
                </p:cNvPr>
                <p:cNvSpPr/>
                <p:nvPr/>
              </p:nvSpPr>
              <p:spPr>
                <a:xfrm>
                  <a:off x="4078985" y="1575053"/>
                  <a:ext cx="2129155" cy="441959"/>
                </a:xfrm>
                <a:custGeom>
                  <a:avLst/>
                  <a:gdLst/>
                  <a:ahLst/>
                  <a:cxnLst/>
                  <a:rect l="l" t="t" r="r" b="b"/>
                  <a:pathLst>
                    <a:path w="2129154" h="441960">
                      <a:moveTo>
                        <a:pt x="0" y="73660"/>
                      </a:moveTo>
                      <a:lnTo>
                        <a:pt x="5794" y="45005"/>
                      </a:lnTo>
                      <a:lnTo>
                        <a:pt x="21589" y="21589"/>
                      </a:lnTo>
                      <a:lnTo>
                        <a:pt x="45005" y="5794"/>
                      </a:lnTo>
                      <a:lnTo>
                        <a:pt x="73660" y="0"/>
                      </a:lnTo>
                      <a:lnTo>
                        <a:pt x="2055367" y="0"/>
                      </a:lnTo>
                      <a:lnTo>
                        <a:pt x="2084022" y="5794"/>
                      </a:lnTo>
                      <a:lnTo>
                        <a:pt x="2107438" y="21590"/>
                      </a:lnTo>
                      <a:lnTo>
                        <a:pt x="2123233" y="45005"/>
                      </a:lnTo>
                      <a:lnTo>
                        <a:pt x="2129028" y="73660"/>
                      </a:lnTo>
                      <a:lnTo>
                        <a:pt x="2129028" y="368300"/>
                      </a:lnTo>
                      <a:lnTo>
                        <a:pt x="2123233" y="396954"/>
                      </a:lnTo>
                      <a:lnTo>
                        <a:pt x="2107438" y="420370"/>
                      </a:lnTo>
                      <a:lnTo>
                        <a:pt x="2084022" y="436165"/>
                      </a:lnTo>
                      <a:lnTo>
                        <a:pt x="2055367" y="441960"/>
                      </a:lnTo>
                      <a:lnTo>
                        <a:pt x="73660" y="441960"/>
                      </a:lnTo>
                      <a:lnTo>
                        <a:pt x="45005" y="436165"/>
                      </a:lnTo>
                      <a:lnTo>
                        <a:pt x="21589" y="420370"/>
                      </a:lnTo>
                      <a:lnTo>
                        <a:pt x="5794" y="396954"/>
                      </a:lnTo>
                      <a:lnTo>
                        <a:pt x="0" y="368300"/>
                      </a:lnTo>
                      <a:lnTo>
                        <a:pt x="0" y="73660"/>
                      </a:lnTo>
                      <a:close/>
                    </a:path>
                  </a:pathLst>
                </a:custGeom>
                <a:ln w="28575">
                  <a:solidFill>
                    <a:srgbClr val="7900E6"/>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grpSp>
          <p:sp>
            <p:nvSpPr>
              <p:cNvPr id="161" name="object 44">
                <a:extLst>
                  <a:ext uri="{FF2B5EF4-FFF2-40B4-BE49-F238E27FC236}">
                    <a16:creationId xmlns:a16="http://schemas.microsoft.com/office/drawing/2014/main" id="{1078D15B-58D3-40E1-054F-2B64C5796133}"/>
                  </a:ext>
                </a:extLst>
              </p:cNvPr>
              <p:cNvSpPr txBox="1"/>
              <p:nvPr/>
            </p:nvSpPr>
            <p:spPr>
              <a:xfrm>
                <a:off x="3094958" y="1210735"/>
                <a:ext cx="1529809" cy="259103"/>
              </a:xfrm>
              <a:prstGeom prst="rect">
                <a:avLst/>
              </a:prstGeom>
            </p:spPr>
            <p:txBody>
              <a:bodyPr vert="horz" wrap="square" lIns="0" tIns="20003" rIns="0" bIns="0" rtlCol="0">
                <a:spAutoFit/>
              </a:bodyPr>
              <a:lstStyle/>
              <a:p>
                <a:pPr marL="0" marR="0" lvl="0" indent="0" algn="ctr" defTabSz="685800" rtl="0" eaLnBrk="1" fontAlgn="auto" latinLnBrk="0" hangingPunct="1">
                  <a:lnSpc>
                    <a:spcPct val="100000"/>
                  </a:lnSpc>
                  <a:spcBef>
                    <a:spcPts val="158"/>
                  </a:spcBef>
                  <a:spcAft>
                    <a:spcPts val="0"/>
                  </a:spcAft>
                  <a:buClrTx/>
                  <a:buSzTx/>
                  <a:buFontTx/>
                  <a:buNone/>
                  <a:tabLst/>
                  <a:defRPr/>
                </a:pPr>
                <a:r>
                  <a:rPr kumimoji="0" sz="750" b="1" i="0" u="none" strike="noStrike" kern="0" cap="none" spc="0" normalizeH="0" baseline="0" noProof="0">
                    <a:ln>
                      <a:noFill/>
                    </a:ln>
                    <a:solidFill>
                      <a:srgbClr val="404040"/>
                    </a:solidFill>
                    <a:effectLst/>
                    <a:uLnTx/>
                    <a:uFillTx/>
                    <a:latin typeface="Verdana"/>
                    <a:ea typeface="+mn-ea"/>
                    <a:cs typeface="Verdana"/>
                  </a:rPr>
                  <a:t>Adjust</a:t>
                </a:r>
                <a:r>
                  <a:rPr kumimoji="0" lang="de-DE" sz="750" b="1" i="0" u="none" strike="noStrike" kern="0" cap="none" spc="0" normalizeH="0" baseline="0" noProof="0" err="1">
                    <a:ln>
                      <a:noFill/>
                    </a:ln>
                    <a:solidFill>
                      <a:srgbClr val="404040"/>
                    </a:solidFill>
                    <a:effectLst/>
                    <a:uLnTx/>
                    <a:uFillTx/>
                    <a:latin typeface="Verdana"/>
                    <a:ea typeface="+mn-ea"/>
                    <a:cs typeface="Verdana"/>
                  </a:rPr>
                  <a:t>ierte</a:t>
                </a:r>
                <a:r>
                  <a:rPr kumimoji="0" sz="750" b="1" i="0" u="none" strike="noStrike" kern="0" cap="none" spc="-30" normalizeH="0" baseline="0" noProof="0">
                    <a:ln>
                      <a:noFill/>
                    </a:ln>
                    <a:solidFill>
                      <a:srgbClr val="404040"/>
                    </a:solidFill>
                    <a:effectLst/>
                    <a:uLnTx/>
                    <a:uFillTx/>
                    <a:latin typeface="Verdana"/>
                    <a:ea typeface="+mn-ea"/>
                    <a:cs typeface="Verdana"/>
                  </a:rPr>
                  <a:t> </a:t>
                </a:r>
                <a:r>
                  <a:rPr kumimoji="0" sz="750" b="1" i="0" u="none" strike="noStrike" kern="0" cap="none" spc="0" normalizeH="0" baseline="0" noProof="0">
                    <a:ln>
                      <a:noFill/>
                    </a:ln>
                    <a:solidFill>
                      <a:srgbClr val="404040"/>
                    </a:solidFill>
                    <a:effectLst/>
                    <a:uLnTx/>
                    <a:uFillTx/>
                    <a:latin typeface="Verdana"/>
                    <a:ea typeface="+mn-ea"/>
                    <a:cs typeface="Verdana"/>
                  </a:rPr>
                  <a:t>OR:</a:t>
                </a:r>
                <a:r>
                  <a:rPr kumimoji="0" sz="750" b="1" i="0" u="none" strike="noStrike" kern="0" cap="none" spc="-38" normalizeH="0" baseline="0" noProof="0">
                    <a:ln>
                      <a:noFill/>
                    </a:ln>
                    <a:solidFill>
                      <a:srgbClr val="404040"/>
                    </a:solidFill>
                    <a:effectLst/>
                    <a:uLnTx/>
                    <a:uFillTx/>
                    <a:latin typeface="Verdana"/>
                    <a:ea typeface="+mn-ea"/>
                    <a:cs typeface="Verdana"/>
                  </a:rPr>
                  <a:t> </a:t>
                </a:r>
                <a:r>
                  <a:rPr kumimoji="0" sz="750" b="1" i="0" u="none" strike="noStrike" kern="0" cap="none" spc="-15" normalizeH="0" baseline="0" noProof="0">
                    <a:ln>
                      <a:noFill/>
                    </a:ln>
                    <a:solidFill>
                      <a:srgbClr val="404040"/>
                    </a:solidFill>
                    <a:effectLst/>
                    <a:uLnTx/>
                    <a:uFillTx/>
                    <a:latin typeface="Verdana"/>
                    <a:ea typeface="+mn-ea"/>
                    <a:cs typeface="Verdana"/>
                  </a:rPr>
                  <a:t>5</a:t>
                </a:r>
                <a:r>
                  <a:rPr kumimoji="0" lang="de-DE" sz="750" b="1" i="0" u="none" strike="noStrike" kern="0" cap="none" spc="-15" normalizeH="0" baseline="0" noProof="0">
                    <a:ln>
                      <a:noFill/>
                    </a:ln>
                    <a:solidFill>
                      <a:srgbClr val="404040"/>
                    </a:solidFill>
                    <a:effectLst/>
                    <a:uLnTx/>
                    <a:uFillTx/>
                    <a:latin typeface="Verdana"/>
                    <a:ea typeface="+mn-ea"/>
                    <a:cs typeface="Verdana"/>
                  </a:rPr>
                  <a:t>,</a:t>
                </a:r>
                <a:r>
                  <a:rPr kumimoji="0" sz="750" b="1" i="0" u="none" strike="noStrike" kern="0" cap="none" spc="-15" normalizeH="0" baseline="0" noProof="0">
                    <a:ln>
                      <a:noFill/>
                    </a:ln>
                    <a:solidFill>
                      <a:srgbClr val="404040"/>
                    </a:solidFill>
                    <a:effectLst/>
                    <a:uLnTx/>
                    <a:uFillTx/>
                    <a:latin typeface="Verdana"/>
                    <a:ea typeface="+mn-ea"/>
                    <a:cs typeface="Verdana"/>
                  </a:rPr>
                  <a:t>29</a:t>
                </a:r>
                <a:endParaRPr kumimoji="0" sz="750" b="0" i="0" u="none" strike="noStrike" kern="0" cap="none" spc="0" normalizeH="0" baseline="0" noProof="0">
                  <a:ln>
                    <a:noFill/>
                  </a:ln>
                  <a:solidFill>
                    <a:srgbClr val="404040"/>
                  </a:solidFill>
                  <a:effectLst/>
                  <a:uLnTx/>
                  <a:uFillTx/>
                  <a:latin typeface="Verdana"/>
                  <a:ea typeface="+mn-ea"/>
                  <a:cs typeface="Verdana"/>
                </a:endParaRPr>
              </a:p>
              <a:p>
                <a:pPr marL="0" marR="0" lvl="0" indent="0" algn="ctr" defTabSz="685800" rtl="0" eaLnBrk="1" fontAlgn="auto" latinLnBrk="0" hangingPunct="1">
                  <a:lnSpc>
                    <a:spcPct val="100000"/>
                  </a:lnSpc>
                  <a:spcBef>
                    <a:spcPts val="75"/>
                  </a:spcBef>
                  <a:spcAft>
                    <a:spcPts val="0"/>
                  </a:spcAft>
                  <a:buClrTx/>
                  <a:buSzTx/>
                  <a:buFontTx/>
                  <a:buNone/>
                  <a:tabLst/>
                  <a:defRPr/>
                </a:pPr>
                <a:r>
                  <a:rPr kumimoji="0" sz="675" b="0" i="0" u="none" strike="noStrike" kern="0" cap="none" spc="0" normalizeH="0" baseline="0" noProof="0">
                    <a:ln>
                      <a:noFill/>
                    </a:ln>
                    <a:solidFill>
                      <a:srgbClr val="404040"/>
                    </a:solidFill>
                    <a:effectLst/>
                    <a:uLnTx/>
                    <a:uFillTx/>
                    <a:latin typeface="Verdana"/>
                    <a:ea typeface="+mn-ea"/>
                    <a:cs typeface="Verdana"/>
                  </a:rPr>
                  <a:t>95</a:t>
                </a:r>
                <a:r>
                  <a:rPr kumimoji="0" lang="de-DE" sz="675" b="0" i="0" u="none" strike="noStrike" kern="0" cap="none" spc="0" normalizeH="0" baseline="0" noProof="0">
                    <a:ln>
                      <a:noFill/>
                    </a:ln>
                    <a:solidFill>
                      <a:srgbClr val="404040"/>
                    </a:solidFill>
                    <a:effectLst/>
                    <a:uLnTx/>
                    <a:uFillTx/>
                    <a:latin typeface="Verdana"/>
                    <a:ea typeface="+mn-ea"/>
                    <a:cs typeface="Verdana"/>
                  </a:rPr>
                  <a:t> </a:t>
                </a:r>
                <a:r>
                  <a:rPr kumimoji="0" sz="675" b="0" i="0" u="none" strike="noStrike" kern="0" cap="none" spc="0" normalizeH="0" baseline="0" noProof="0">
                    <a:ln>
                      <a:noFill/>
                    </a:ln>
                    <a:solidFill>
                      <a:srgbClr val="404040"/>
                    </a:solidFill>
                    <a:effectLst/>
                    <a:uLnTx/>
                    <a:uFillTx/>
                    <a:latin typeface="Verdana"/>
                    <a:ea typeface="+mn-ea"/>
                    <a:cs typeface="Verdana"/>
                  </a:rPr>
                  <a:t>%</a:t>
                </a:r>
                <a:r>
                  <a:rPr kumimoji="0" lang="de-DE" sz="675" b="0" i="0" u="none" strike="noStrike" kern="0" cap="none" spc="0" normalizeH="0" baseline="0" noProof="0">
                    <a:ln>
                      <a:noFill/>
                    </a:ln>
                    <a:solidFill>
                      <a:srgbClr val="404040"/>
                    </a:solidFill>
                    <a:effectLst/>
                    <a:uLnTx/>
                    <a:uFillTx/>
                    <a:latin typeface="Verdana"/>
                    <a:ea typeface="+mn-ea"/>
                    <a:cs typeface="Verdana"/>
                  </a:rPr>
                  <a:t>-K</a:t>
                </a:r>
                <a:r>
                  <a:rPr kumimoji="0" sz="675" b="0" i="0" u="none" strike="noStrike" kern="0" cap="none" spc="0" normalizeH="0" baseline="0" noProof="0">
                    <a:ln>
                      <a:noFill/>
                    </a:ln>
                    <a:solidFill>
                      <a:srgbClr val="404040"/>
                    </a:solidFill>
                    <a:effectLst/>
                    <a:uLnTx/>
                    <a:uFillTx/>
                    <a:latin typeface="Verdana"/>
                    <a:ea typeface="+mn-ea"/>
                    <a:cs typeface="Verdana"/>
                  </a:rPr>
                  <a:t>I:</a:t>
                </a:r>
                <a:r>
                  <a:rPr kumimoji="0" sz="675" b="0" i="0" u="none" strike="noStrike" kern="0" cap="none" spc="-4" normalizeH="0" baseline="0" noProof="0">
                    <a:ln>
                      <a:noFill/>
                    </a:ln>
                    <a:solidFill>
                      <a:srgbClr val="404040"/>
                    </a:solidFill>
                    <a:effectLst/>
                    <a:uLnTx/>
                    <a:uFillTx/>
                    <a:latin typeface="Verdana"/>
                    <a:ea typeface="+mn-ea"/>
                    <a:cs typeface="Verdana"/>
                  </a:rPr>
                  <a:t> </a:t>
                </a:r>
                <a:r>
                  <a:rPr kumimoji="0" sz="675" b="0" i="0" u="none" strike="noStrike" kern="0" cap="none" spc="-8" normalizeH="0" baseline="0" noProof="0">
                    <a:ln>
                      <a:noFill/>
                    </a:ln>
                    <a:solidFill>
                      <a:srgbClr val="404040"/>
                    </a:solidFill>
                    <a:effectLst/>
                    <a:uLnTx/>
                    <a:uFillTx/>
                    <a:latin typeface="Verdana"/>
                    <a:ea typeface="+mn-ea"/>
                    <a:cs typeface="Verdana"/>
                  </a:rPr>
                  <a:t>2</a:t>
                </a:r>
                <a:r>
                  <a:rPr kumimoji="0" lang="de-DE" sz="675" b="0" i="0" u="none" strike="noStrike" kern="0" cap="none" spc="-8" normalizeH="0" baseline="0" noProof="0">
                    <a:ln>
                      <a:noFill/>
                    </a:ln>
                    <a:solidFill>
                      <a:srgbClr val="404040"/>
                    </a:solidFill>
                    <a:effectLst/>
                    <a:uLnTx/>
                    <a:uFillTx/>
                    <a:latin typeface="Verdana"/>
                    <a:ea typeface="+mn-ea"/>
                    <a:cs typeface="Verdana"/>
                  </a:rPr>
                  <a:t>,</a:t>
                </a:r>
                <a:r>
                  <a:rPr kumimoji="0" sz="675" b="0" i="0" u="none" strike="noStrike" kern="0" cap="none" spc="-8" normalizeH="0" baseline="0" noProof="0">
                    <a:ln>
                      <a:noFill/>
                    </a:ln>
                    <a:solidFill>
                      <a:srgbClr val="404040"/>
                    </a:solidFill>
                    <a:effectLst/>
                    <a:uLnTx/>
                    <a:uFillTx/>
                    <a:latin typeface="Verdana"/>
                    <a:ea typeface="+mn-ea"/>
                    <a:cs typeface="Verdana"/>
                  </a:rPr>
                  <a:t>19-</a:t>
                </a:r>
                <a:r>
                  <a:rPr kumimoji="0" sz="675" b="0" i="0" u="none" strike="noStrike" kern="0" cap="none" spc="0" normalizeH="0" baseline="0" noProof="0">
                    <a:ln>
                      <a:noFill/>
                    </a:ln>
                    <a:solidFill>
                      <a:srgbClr val="404040"/>
                    </a:solidFill>
                    <a:effectLst/>
                    <a:uLnTx/>
                    <a:uFillTx/>
                    <a:latin typeface="Verdana"/>
                    <a:ea typeface="+mn-ea"/>
                    <a:cs typeface="Verdana"/>
                  </a:rPr>
                  <a:t>12</a:t>
                </a:r>
                <a:r>
                  <a:rPr kumimoji="0" lang="de-DE" sz="675" b="0" i="0" u="none" strike="noStrike" kern="0" cap="none" spc="0" normalizeH="0" baseline="0" noProof="0">
                    <a:ln>
                      <a:noFill/>
                    </a:ln>
                    <a:solidFill>
                      <a:srgbClr val="404040"/>
                    </a:solidFill>
                    <a:effectLst/>
                    <a:uLnTx/>
                    <a:uFillTx/>
                    <a:latin typeface="Verdana"/>
                    <a:ea typeface="+mn-ea"/>
                    <a:cs typeface="Verdana"/>
                  </a:rPr>
                  <a:t>,</a:t>
                </a:r>
                <a:r>
                  <a:rPr kumimoji="0" sz="675" b="0" i="0" u="none" strike="noStrike" kern="0" cap="none" spc="0" normalizeH="0" baseline="0" noProof="0">
                    <a:ln>
                      <a:noFill/>
                    </a:ln>
                    <a:solidFill>
                      <a:srgbClr val="404040"/>
                    </a:solidFill>
                    <a:effectLst/>
                    <a:uLnTx/>
                    <a:uFillTx/>
                    <a:latin typeface="Verdana"/>
                    <a:ea typeface="+mn-ea"/>
                    <a:cs typeface="Verdana"/>
                  </a:rPr>
                  <a:t>76;</a:t>
                </a:r>
                <a:r>
                  <a:rPr kumimoji="0" sz="675" b="0" i="0" u="none" strike="noStrike" kern="0" cap="none" spc="-4" normalizeH="0" baseline="0" noProof="0">
                    <a:ln>
                      <a:noFill/>
                    </a:ln>
                    <a:solidFill>
                      <a:srgbClr val="404040"/>
                    </a:solidFill>
                    <a:effectLst/>
                    <a:uLnTx/>
                    <a:uFillTx/>
                    <a:latin typeface="Verdana"/>
                    <a:ea typeface="+mn-ea"/>
                    <a:cs typeface="Verdana"/>
                  </a:rPr>
                  <a:t> </a:t>
                </a:r>
                <a:r>
                  <a:rPr kumimoji="0" lang="de-DE" sz="675" b="0" i="0" u="none" strike="noStrike" kern="0" cap="none" spc="-8" normalizeH="0" baseline="0" noProof="0">
                    <a:ln>
                      <a:noFill/>
                    </a:ln>
                    <a:solidFill>
                      <a:srgbClr val="404040"/>
                    </a:solidFill>
                    <a:effectLst/>
                    <a:uLnTx/>
                    <a:uFillTx/>
                    <a:latin typeface="Verdana"/>
                    <a:ea typeface="+mn-ea"/>
                    <a:cs typeface="Verdana"/>
                  </a:rPr>
                  <a:t>p </a:t>
                </a:r>
                <a:r>
                  <a:rPr kumimoji="0" sz="675" b="0" i="0" u="none" strike="noStrike" kern="0" cap="none" spc="-8" normalizeH="0" baseline="0" noProof="0">
                    <a:ln>
                      <a:noFill/>
                    </a:ln>
                    <a:solidFill>
                      <a:srgbClr val="404040"/>
                    </a:solidFill>
                    <a:effectLst/>
                    <a:uLnTx/>
                    <a:uFillTx/>
                    <a:latin typeface="Verdana"/>
                    <a:ea typeface="+mn-ea"/>
                    <a:cs typeface="Verdana"/>
                  </a:rPr>
                  <a:t>&lt;</a:t>
                </a:r>
                <a:r>
                  <a:rPr kumimoji="0" lang="de-DE" sz="675" b="0" i="0" u="none" strike="noStrike" kern="0" cap="none" spc="-8" normalizeH="0" baseline="0" noProof="0">
                    <a:ln>
                      <a:noFill/>
                    </a:ln>
                    <a:solidFill>
                      <a:srgbClr val="404040"/>
                    </a:solidFill>
                    <a:effectLst/>
                    <a:uLnTx/>
                    <a:uFillTx/>
                    <a:latin typeface="Verdana"/>
                    <a:ea typeface="+mn-ea"/>
                    <a:cs typeface="Verdana"/>
                  </a:rPr>
                  <a:t> </a:t>
                </a:r>
                <a:r>
                  <a:rPr kumimoji="0" sz="675" b="0" i="0" u="none" strike="noStrike" kern="0" cap="none" spc="-8" normalizeH="0" baseline="0" noProof="0">
                    <a:ln>
                      <a:noFill/>
                    </a:ln>
                    <a:solidFill>
                      <a:srgbClr val="404040"/>
                    </a:solidFill>
                    <a:effectLst/>
                    <a:uLnTx/>
                    <a:uFillTx/>
                    <a:latin typeface="Verdana"/>
                    <a:ea typeface="+mn-ea"/>
                    <a:cs typeface="Verdana"/>
                  </a:rPr>
                  <a:t>0</a:t>
                </a:r>
                <a:r>
                  <a:rPr kumimoji="0" lang="de-DE" sz="675" b="0" i="0" u="none" strike="noStrike" kern="0" cap="none" spc="-8" normalizeH="0" baseline="0" noProof="0">
                    <a:ln>
                      <a:noFill/>
                    </a:ln>
                    <a:solidFill>
                      <a:srgbClr val="404040"/>
                    </a:solidFill>
                    <a:effectLst/>
                    <a:uLnTx/>
                    <a:uFillTx/>
                    <a:latin typeface="Verdana"/>
                    <a:ea typeface="+mn-ea"/>
                    <a:cs typeface="Verdana"/>
                  </a:rPr>
                  <a:t>,</a:t>
                </a:r>
                <a:r>
                  <a:rPr kumimoji="0" sz="675" b="0" i="0" u="none" strike="noStrike" kern="0" cap="none" spc="-8" normalizeH="0" baseline="0" noProof="0">
                    <a:ln>
                      <a:noFill/>
                    </a:ln>
                    <a:solidFill>
                      <a:srgbClr val="404040"/>
                    </a:solidFill>
                    <a:effectLst/>
                    <a:uLnTx/>
                    <a:uFillTx/>
                    <a:latin typeface="Verdana"/>
                    <a:ea typeface="+mn-ea"/>
                    <a:cs typeface="Verdana"/>
                  </a:rPr>
                  <a:t>001*</a:t>
                </a:r>
                <a:endParaRPr kumimoji="0" sz="675" b="0" i="0" u="none" strike="noStrike" kern="0" cap="none" spc="0" normalizeH="0" baseline="0" noProof="0">
                  <a:ln>
                    <a:noFill/>
                  </a:ln>
                  <a:solidFill>
                    <a:srgbClr val="404040"/>
                  </a:solidFill>
                  <a:effectLst/>
                  <a:uLnTx/>
                  <a:uFillTx/>
                  <a:latin typeface="Verdana"/>
                  <a:ea typeface="+mn-ea"/>
                  <a:cs typeface="Verdana"/>
                </a:endParaRPr>
              </a:p>
            </p:txBody>
          </p:sp>
          <p:sp>
            <p:nvSpPr>
              <p:cNvPr id="162" name="object 45">
                <a:extLst>
                  <a:ext uri="{FF2B5EF4-FFF2-40B4-BE49-F238E27FC236}">
                    <a16:creationId xmlns:a16="http://schemas.microsoft.com/office/drawing/2014/main" id="{6AE3F906-F10C-EF6A-DF9D-56E3FECBBC2C}"/>
                  </a:ext>
                </a:extLst>
              </p:cNvPr>
              <p:cNvSpPr/>
              <p:nvPr/>
            </p:nvSpPr>
            <p:spPr>
              <a:xfrm>
                <a:off x="1878521" y="1820228"/>
                <a:ext cx="1600200" cy="331469"/>
              </a:xfrm>
              <a:custGeom>
                <a:avLst/>
                <a:gdLst/>
                <a:ahLst/>
                <a:cxnLst/>
                <a:rect l="l" t="t" r="r" b="b"/>
                <a:pathLst>
                  <a:path w="2133600" h="441960">
                    <a:moveTo>
                      <a:pt x="2059940" y="0"/>
                    </a:moveTo>
                    <a:lnTo>
                      <a:pt x="73660" y="0"/>
                    </a:lnTo>
                    <a:lnTo>
                      <a:pt x="45005" y="5794"/>
                    </a:lnTo>
                    <a:lnTo>
                      <a:pt x="21590" y="21589"/>
                    </a:lnTo>
                    <a:lnTo>
                      <a:pt x="5794" y="45005"/>
                    </a:lnTo>
                    <a:lnTo>
                      <a:pt x="0" y="73659"/>
                    </a:lnTo>
                    <a:lnTo>
                      <a:pt x="0" y="368300"/>
                    </a:lnTo>
                    <a:lnTo>
                      <a:pt x="5794" y="396954"/>
                    </a:lnTo>
                    <a:lnTo>
                      <a:pt x="21589" y="420369"/>
                    </a:lnTo>
                    <a:lnTo>
                      <a:pt x="45005" y="436165"/>
                    </a:lnTo>
                    <a:lnTo>
                      <a:pt x="73660" y="441959"/>
                    </a:lnTo>
                    <a:lnTo>
                      <a:pt x="2059940" y="441959"/>
                    </a:lnTo>
                    <a:lnTo>
                      <a:pt x="2088594" y="436165"/>
                    </a:lnTo>
                    <a:lnTo>
                      <a:pt x="2112010" y="420369"/>
                    </a:lnTo>
                    <a:lnTo>
                      <a:pt x="2127805" y="396954"/>
                    </a:lnTo>
                    <a:lnTo>
                      <a:pt x="2133600" y="368300"/>
                    </a:lnTo>
                    <a:lnTo>
                      <a:pt x="2133600" y="73659"/>
                    </a:lnTo>
                    <a:lnTo>
                      <a:pt x="2127805" y="45005"/>
                    </a:lnTo>
                    <a:lnTo>
                      <a:pt x="2112010" y="21589"/>
                    </a:lnTo>
                    <a:lnTo>
                      <a:pt x="2088594" y="5794"/>
                    </a:lnTo>
                    <a:lnTo>
                      <a:pt x="2059940" y="0"/>
                    </a:lnTo>
                    <a:close/>
                  </a:path>
                </a:pathLst>
              </a:custGeom>
              <a:solidFill>
                <a:srgbClr val="FFFFFF"/>
              </a:solidFill>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163" name="object 46">
                <a:extLst>
                  <a:ext uri="{FF2B5EF4-FFF2-40B4-BE49-F238E27FC236}">
                    <a16:creationId xmlns:a16="http://schemas.microsoft.com/office/drawing/2014/main" id="{119E7B8A-99E9-B443-A2A5-939CC799E2C4}"/>
                  </a:ext>
                </a:extLst>
              </p:cNvPr>
              <p:cNvSpPr/>
              <p:nvPr/>
            </p:nvSpPr>
            <p:spPr>
              <a:xfrm>
                <a:off x="1878521" y="1820228"/>
                <a:ext cx="1600200" cy="331469"/>
              </a:xfrm>
              <a:custGeom>
                <a:avLst/>
                <a:gdLst/>
                <a:ahLst/>
                <a:cxnLst/>
                <a:rect l="l" t="t" r="r" b="b"/>
                <a:pathLst>
                  <a:path w="2133600" h="441960">
                    <a:moveTo>
                      <a:pt x="0" y="73659"/>
                    </a:moveTo>
                    <a:lnTo>
                      <a:pt x="5794" y="45005"/>
                    </a:lnTo>
                    <a:lnTo>
                      <a:pt x="21590" y="21589"/>
                    </a:lnTo>
                    <a:lnTo>
                      <a:pt x="45005" y="5794"/>
                    </a:lnTo>
                    <a:lnTo>
                      <a:pt x="73660" y="0"/>
                    </a:lnTo>
                    <a:lnTo>
                      <a:pt x="2059940" y="0"/>
                    </a:lnTo>
                    <a:lnTo>
                      <a:pt x="2088594" y="5794"/>
                    </a:lnTo>
                    <a:lnTo>
                      <a:pt x="2112010" y="21589"/>
                    </a:lnTo>
                    <a:lnTo>
                      <a:pt x="2127805" y="45005"/>
                    </a:lnTo>
                    <a:lnTo>
                      <a:pt x="2133600" y="73659"/>
                    </a:lnTo>
                    <a:lnTo>
                      <a:pt x="2133600" y="368300"/>
                    </a:lnTo>
                    <a:lnTo>
                      <a:pt x="2127805" y="396954"/>
                    </a:lnTo>
                    <a:lnTo>
                      <a:pt x="2112010" y="420369"/>
                    </a:lnTo>
                    <a:lnTo>
                      <a:pt x="2088594" y="436165"/>
                    </a:lnTo>
                    <a:lnTo>
                      <a:pt x="2059940" y="441959"/>
                    </a:lnTo>
                    <a:lnTo>
                      <a:pt x="73660" y="441959"/>
                    </a:lnTo>
                    <a:lnTo>
                      <a:pt x="45005" y="436165"/>
                    </a:lnTo>
                    <a:lnTo>
                      <a:pt x="21589" y="420369"/>
                    </a:lnTo>
                    <a:lnTo>
                      <a:pt x="5794" y="396954"/>
                    </a:lnTo>
                    <a:lnTo>
                      <a:pt x="0" y="368300"/>
                    </a:lnTo>
                    <a:lnTo>
                      <a:pt x="0" y="73659"/>
                    </a:lnTo>
                    <a:close/>
                  </a:path>
                </a:pathLst>
              </a:custGeom>
              <a:ln w="28575">
                <a:solidFill>
                  <a:srgbClr val="7900E6"/>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164" name="object 47">
                <a:extLst>
                  <a:ext uri="{FF2B5EF4-FFF2-40B4-BE49-F238E27FC236}">
                    <a16:creationId xmlns:a16="http://schemas.microsoft.com/office/drawing/2014/main" id="{6C88A779-558A-2CD3-A1D6-1412A11B3632}"/>
                  </a:ext>
                </a:extLst>
              </p:cNvPr>
              <p:cNvSpPr txBox="1"/>
              <p:nvPr/>
            </p:nvSpPr>
            <p:spPr>
              <a:xfrm>
                <a:off x="1929480" y="1850465"/>
                <a:ext cx="1531515" cy="258609"/>
              </a:xfrm>
              <a:prstGeom prst="rect">
                <a:avLst/>
              </a:prstGeom>
            </p:spPr>
            <p:txBody>
              <a:bodyPr vert="horz" wrap="square" lIns="0" tIns="19526" rIns="0" bIns="0" rtlCol="0">
                <a:spAutoFit/>
              </a:bodyPr>
              <a:lstStyle/>
              <a:p>
                <a:pPr marL="1429" marR="0" lvl="0" indent="0" algn="ctr" defTabSz="685800" rtl="0" eaLnBrk="1" fontAlgn="auto" latinLnBrk="0" hangingPunct="1">
                  <a:lnSpc>
                    <a:spcPct val="100000"/>
                  </a:lnSpc>
                  <a:spcBef>
                    <a:spcPts val="153"/>
                  </a:spcBef>
                  <a:spcAft>
                    <a:spcPts val="0"/>
                  </a:spcAft>
                  <a:buClrTx/>
                  <a:buSzTx/>
                  <a:buFontTx/>
                  <a:buNone/>
                  <a:tabLst/>
                  <a:defRPr/>
                </a:pPr>
                <a:r>
                  <a:rPr kumimoji="0" sz="750" b="1" i="0" u="none" strike="noStrike" kern="0" cap="none" spc="0" normalizeH="0" baseline="0" noProof="0">
                    <a:ln>
                      <a:noFill/>
                    </a:ln>
                    <a:solidFill>
                      <a:srgbClr val="404040"/>
                    </a:solidFill>
                    <a:effectLst/>
                    <a:uLnTx/>
                    <a:uFillTx/>
                    <a:latin typeface="Verdana"/>
                    <a:ea typeface="+mn-ea"/>
                    <a:cs typeface="Verdana"/>
                  </a:rPr>
                  <a:t>Adjust</a:t>
                </a:r>
                <a:r>
                  <a:rPr kumimoji="0" lang="de-DE" sz="750" b="1" i="0" u="none" strike="noStrike" kern="0" cap="none" spc="0" normalizeH="0" baseline="0" noProof="0" err="1">
                    <a:ln>
                      <a:noFill/>
                    </a:ln>
                    <a:solidFill>
                      <a:srgbClr val="404040"/>
                    </a:solidFill>
                    <a:effectLst/>
                    <a:uLnTx/>
                    <a:uFillTx/>
                    <a:latin typeface="Verdana"/>
                    <a:ea typeface="+mn-ea"/>
                    <a:cs typeface="Verdana"/>
                  </a:rPr>
                  <a:t>ierte</a:t>
                </a:r>
                <a:r>
                  <a:rPr kumimoji="0" sz="750" b="1" i="0" u="none" strike="noStrike" kern="0" cap="none" spc="-30" normalizeH="0" baseline="0" noProof="0">
                    <a:ln>
                      <a:noFill/>
                    </a:ln>
                    <a:solidFill>
                      <a:srgbClr val="404040"/>
                    </a:solidFill>
                    <a:effectLst/>
                    <a:uLnTx/>
                    <a:uFillTx/>
                    <a:latin typeface="Verdana"/>
                    <a:ea typeface="+mn-ea"/>
                    <a:cs typeface="Verdana"/>
                  </a:rPr>
                  <a:t> </a:t>
                </a:r>
                <a:r>
                  <a:rPr kumimoji="0" sz="750" b="1" i="0" u="none" strike="noStrike" kern="0" cap="none" spc="0" normalizeH="0" baseline="0" noProof="0">
                    <a:ln>
                      <a:noFill/>
                    </a:ln>
                    <a:solidFill>
                      <a:srgbClr val="404040"/>
                    </a:solidFill>
                    <a:effectLst/>
                    <a:uLnTx/>
                    <a:uFillTx/>
                    <a:latin typeface="Verdana"/>
                    <a:ea typeface="+mn-ea"/>
                    <a:cs typeface="Verdana"/>
                  </a:rPr>
                  <a:t>OR:</a:t>
                </a:r>
                <a:r>
                  <a:rPr kumimoji="0" sz="750" b="1" i="0" u="none" strike="noStrike" kern="0" cap="none" spc="-38" normalizeH="0" baseline="0" noProof="0">
                    <a:ln>
                      <a:noFill/>
                    </a:ln>
                    <a:solidFill>
                      <a:srgbClr val="404040"/>
                    </a:solidFill>
                    <a:effectLst/>
                    <a:uLnTx/>
                    <a:uFillTx/>
                    <a:latin typeface="Verdana"/>
                    <a:ea typeface="+mn-ea"/>
                    <a:cs typeface="Verdana"/>
                  </a:rPr>
                  <a:t> </a:t>
                </a:r>
                <a:r>
                  <a:rPr kumimoji="0" sz="750" b="1" i="0" u="none" strike="noStrike" kern="0" cap="none" spc="-15" normalizeH="0" baseline="0" noProof="0">
                    <a:ln>
                      <a:noFill/>
                    </a:ln>
                    <a:solidFill>
                      <a:srgbClr val="404040"/>
                    </a:solidFill>
                    <a:effectLst/>
                    <a:uLnTx/>
                    <a:uFillTx/>
                    <a:latin typeface="Verdana"/>
                    <a:ea typeface="+mn-ea"/>
                    <a:cs typeface="Verdana"/>
                  </a:rPr>
                  <a:t>2</a:t>
                </a:r>
                <a:r>
                  <a:rPr kumimoji="0" lang="de-DE" sz="750" b="1" i="0" u="none" strike="noStrike" kern="0" cap="none" spc="-15" normalizeH="0" baseline="0" noProof="0">
                    <a:ln>
                      <a:noFill/>
                    </a:ln>
                    <a:solidFill>
                      <a:srgbClr val="404040"/>
                    </a:solidFill>
                    <a:effectLst/>
                    <a:uLnTx/>
                    <a:uFillTx/>
                    <a:latin typeface="Verdana"/>
                    <a:ea typeface="+mn-ea"/>
                    <a:cs typeface="Verdana"/>
                  </a:rPr>
                  <a:t>,</a:t>
                </a:r>
                <a:r>
                  <a:rPr kumimoji="0" sz="750" b="1" i="0" u="none" strike="noStrike" kern="0" cap="none" spc="-15" normalizeH="0" baseline="0" noProof="0">
                    <a:ln>
                      <a:noFill/>
                    </a:ln>
                    <a:solidFill>
                      <a:srgbClr val="404040"/>
                    </a:solidFill>
                    <a:effectLst/>
                    <a:uLnTx/>
                    <a:uFillTx/>
                    <a:latin typeface="Verdana"/>
                    <a:ea typeface="+mn-ea"/>
                    <a:cs typeface="Verdana"/>
                  </a:rPr>
                  <a:t>03</a:t>
                </a:r>
                <a:endParaRPr kumimoji="0" sz="750" b="0" i="0" u="none" strike="noStrike" kern="0" cap="none" spc="0" normalizeH="0" baseline="0" noProof="0">
                  <a:ln>
                    <a:noFill/>
                  </a:ln>
                  <a:solidFill>
                    <a:srgbClr val="404040"/>
                  </a:solidFill>
                  <a:effectLst/>
                  <a:uLnTx/>
                  <a:uFillTx/>
                  <a:latin typeface="Verdana"/>
                  <a:ea typeface="+mn-ea"/>
                  <a:cs typeface="Verdana"/>
                </a:endParaRPr>
              </a:p>
              <a:p>
                <a:pPr marL="0" marR="0" lvl="0" indent="0" algn="ctr" defTabSz="685800" rtl="0" eaLnBrk="1" fontAlgn="auto" latinLnBrk="0" hangingPunct="1">
                  <a:lnSpc>
                    <a:spcPct val="100000"/>
                  </a:lnSpc>
                  <a:spcBef>
                    <a:spcPts val="75"/>
                  </a:spcBef>
                  <a:spcAft>
                    <a:spcPts val="0"/>
                  </a:spcAft>
                  <a:buClrTx/>
                  <a:buSzTx/>
                  <a:buFontTx/>
                  <a:buNone/>
                  <a:tabLst/>
                  <a:defRPr/>
                </a:pPr>
                <a:r>
                  <a:rPr kumimoji="0" sz="675" b="0" i="0" u="none" strike="noStrike" kern="0" cap="none" spc="0" normalizeH="0" baseline="0" noProof="0">
                    <a:ln>
                      <a:noFill/>
                    </a:ln>
                    <a:solidFill>
                      <a:srgbClr val="404040"/>
                    </a:solidFill>
                    <a:effectLst/>
                    <a:uLnTx/>
                    <a:uFillTx/>
                    <a:latin typeface="Verdana"/>
                    <a:ea typeface="+mn-ea"/>
                    <a:cs typeface="Verdana"/>
                  </a:rPr>
                  <a:t>95</a:t>
                </a:r>
                <a:r>
                  <a:rPr kumimoji="0" lang="de-DE" sz="675" b="0" i="0" u="none" strike="noStrike" kern="0" cap="none" spc="0" normalizeH="0" baseline="0" noProof="0">
                    <a:ln>
                      <a:noFill/>
                    </a:ln>
                    <a:solidFill>
                      <a:srgbClr val="404040"/>
                    </a:solidFill>
                    <a:effectLst/>
                    <a:uLnTx/>
                    <a:uFillTx/>
                    <a:latin typeface="Verdana"/>
                    <a:ea typeface="+mn-ea"/>
                    <a:cs typeface="Verdana"/>
                  </a:rPr>
                  <a:t> </a:t>
                </a:r>
                <a:r>
                  <a:rPr kumimoji="0" sz="675" b="0" i="0" u="none" strike="noStrike" kern="0" cap="none" spc="0" normalizeH="0" baseline="0" noProof="0">
                    <a:ln>
                      <a:noFill/>
                    </a:ln>
                    <a:solidFill>
                      <a:srgbClr val="404040"/>
                    </a:solidFill>
                    <a:effectLst/>
                    <a:uLnTx/>
                    <a:uFillTx/>
                    <a:latin typeface="Verdana"/>
                    <a:ea typeface="+mn-ea"/>
                    <a:cs typeface="Verdana"/>
                  </a:rPr>
                  <a:t>%</a:t>
                </a:r>
                <a:r>
                  <a:rPr kumimoji="0" lang="de-DE" sz="675" b="0" i="0" u="none" strike="noStrike" kern="0" cap="none" spc="0" normalizeH="0" baseline="0" noProof="0">
                    <a:ln>
                      <a:noFill/>
                    </a:ln>
                    <a:solidFill>
                      <a:srgbClr val="404040"/>
                    </a:solidFill>
                    <a:effectLst/>
                    <a:uLnTx/>
                    <a:uFillTx/>
                    <a:latin typeface="Verdana"/>
                    <a:ea typeface="+mn-ea"/>
                    <a:cs typeface="Verdana"/>
                  </a:rPr>
                  <a:t>-K</a:t>
                </a:r>
                <a:r>
                  <a:rPr kumimoji="0" sz="675" b="0" i="0" u="none" strike="noStrike" kern="0" cap="none" spc="0" normalizeH="0" baseline="0" noProof="0">
                    <a:ln>
                      <a:noFill/>
                    </a:ln>
                    <a:solidFill>
                      <a:srgbClr val="404040"/>
                    </a:solidFill>
                    <a:effectLst/>
                    <a:uLnTx/>
                    <a:uFillTx/>
                    <a:latin typeface="Verdana"/>
                    <a:ea typeface="+mn-ea"/>
                    <a:cs typeface="Verdana"/>
                  </a:rPr>
                  <a:t>I: </a:t>
                </a:r>
                <a:r>
                  <a:rPr kumimoji="0" sz="675" b="0" i="0" u="none" strike="noStrike" kern="0" cap="none" spc="-8" normalizeH="0" baseline="0" noProof="0">
                    <a:ln>
                      <a:noFill/>
                    </a:ln>
                    <a:solidFill>
                      <a:srgbClr val="404040"/>
                    </a:solidFill>
                    <a:effectLst/>
                    <a:uLnTx/>
                    <a:uFillTx/>
                    <a:latin typeface="Verdana"/>
                    <a:ea typeface="+mn-ea"/>
                    <a:cs typeface="Verdana"/>
                  </a:rPr>
                  <a:t>1</a:t>
                </a:r>
                <a:r>
                  <a:rPr kumimoji="0" lang="de-DE" sz="675" b="0" i="0" u="none" strike="noStrike" kern="0" cap="none" spc="-8" normalizeH="0" baseline="0" noProof="0">
                    <a:ln>
                      <a:noFill/>
                    </a:ln>
                    <a:solidFill>
                      <a:srgbClr val="404040"/>
                    </a:solidFill>
                    <a:effectLst/>
                    <a:uLnTx/>
                    <a:uFillTx/>
                    <a:latin typeface="Verdana"/>
                    <a:ea typeface="+mn-ea"/>
                    <a:cs typeface="Verdana"/>
                  </a:rPr>
                  <a:t>,</a:t>
                </a:r>
                <a:r>
                  <a:rPr kumimoji="0" sz="675" b="0" i="0" u="none" strike="noStrike" kern="0" cap="none" spc="-8" normalizeH="0" baseline="0" noProof="0">
                    <a:ln>
                      <a:noFill/>
                    </a:ln>
                    <a:solidFill>
                      <a:srgbClr val="404040"/>
                    </a:solidFill>
                    <a:effectLst/>
                    <a:uLnTx/>
                    <a:uFillTx/>
                    <a:latin typeface="Verdana"/>
                    <a:ea typeface="+mn-ea"/>
                    <a:cs typeface="Verdana"/>
                  </a:rPr>
                  <a:t>04-</a:t>
                </a:r>
                <a:r>
                  <a:rPr kumimoji="0" sz="675" b="0" i="0" u="none" strike="noStrike" kern="0" cap="none" spc="0" normalizeH="0" baseline="0" noProof="0">
                    <a:ln>
                      <a:noFill/>
                    </a:ln>
                    <a:solidFill>
                      <a:srgbClr val="404040"/>
                    </a:solidFill>
                    <a:effectLst/>
                    <a:uLnTx/>
                    <a:uFillTx/>
                    <a:latin typeface="Verdana"/>
                    <a:ea typeface="+mn-ea"/>
                    <a:cs typeface="Verdana"/>
                  </a:rPr>
                  <a:t>3</a:t>
                </a:r>
                <a:r>
                  <a:rPr kumimoji="0" lang="de-DE" sz="675" b="0" i="0" u="none" strike="noStrike" kern="0" cap="none" spc="0" normalizeH="0" baseline="0" noProof="0">
                    <a:ln>
                      <a:noFill/>
                    </a:ln>
                    <a:solidFill>
                      <a:srgbClr val="404040"/>
                    </a:solidFill>
                    <a:effectLst/>
                    <a:uLnTx/>
                    <a:uFillTx/>
                    <a:latin typeface="Verdana"/>
                    <a:ea typeface="+mn-ea"/>
                    <a:cs typeface="Verdana"/>
                  </a:rPr>
                  <a:t>,</a:t>
                </a:r>
                <a:r>
                  <a:rPr kumimoji="0" sz="675" b="0" i="0" u="none" strike="noStrike" kern="0" cap="none" spc="0" normalizeH="0" baseline="0" noProof="0">
                    <a:ln>
                      <a:noFill/>
                    </a:ln>
                    <a:solidFill>
                      <a:srgbClr val="404040"/>
                    </a:solidFill>
                    <a:effectLst/>
                    <a:uLnTx/>
                    <a:uFillTx/>
                    <a:latin typeface="Verdana"/>
                    <a:ea typeface="+mn-ea"/>
                    <a:cs typeface="Verdana"/>
                  </a:rPr>
                  <a:t>97;</a:t>
                </a:r>
                <a:r>
                  <a:rPr kumimoji="0" sz="675" b="0" i="0" u="none" strike="noStrike" kern="0" cap="none" spc="-4" normalizeH="0" baseline="0" noProof="0">
                    <a:ln>
                      <a:noFill/>
                    </a:ln>
                    <a:solidFill>
                      <a:srgbClr val="404040"/>
                    </a:solidFill>
                    <a:effectLst/>
                    <a:uLnTx/>
                    <a:uFillTx/>
                    <a:latin typeface="Verdana"/>
                    <a:ea typeface="+mn-ea"/>
                    <a:cs typeface="Verdana"/>
                  </a:rPr>
                  <a:t> </a:t>
                </a:r>
                <a:r>
                  <a:rPr kumimoji="0" lang="de-DE" sz="675" b="0" i="0" u="none" strike="noStrike" kern="0" cap="none" spc="-8" normalizeH="0" baseline="0" noProof="0">
                    <a:ln>
                      <a:noFill/>
                    </a:ln>
                    <a:solidFill>
                      <a:srgbClr val="404040"/>
                    </a:solidFill>
                    <a:effectLst/>
                    <a:uLnTx/>
                    <a:uFillTx/>
                    <a:latin typeface="Verdana"/>
                    <a:ea typeface="+mn-ea"/>
                    <a:cs typeface="Verdana"/>
                  </a:rPr>
                  <a:t>p </a:t>
                </a:r>
                <a:r>
                  <a:rPr kumimoji="0" sz="675" b="0" i="0" u="none" strike="noStrike" kern="0" cap="none" spc="-8" normalizeH="0" baseline="0" noProof="0">
                    <a:ln>
                      <a:noFill/>
                    </a:ln>
                    <a:solidFill>
                      <a:srgbClr val="404040"/>
                    </a:solidFill>
                    <a:effectLst/>
                    <a:uLnTx/>
                    <a:uFillTx/>
                    <a:latin typeface="Verdana"/>
                    <a:ea typeface="+mn-ea"/>
                    <a:cs typeface="Verdana"/>
                  </a:rPr>
                  <a:t>&lt;</a:t>
                </a:r>
                <a:r>
                  <a:rPr kumimoji="0" lang="de-DE" sz="675" b="0" i="0" u="none" strike="noStrike" kern="0" cap="none" spc="-8" normalizeH="0" baseline="0" noProof="0">
                    <a:ln>
                      <a:noFill/>
                    </a:ln>
                    <a:solidFill>
                      <a:srgbClr val="404040"/>
                    </a:solidFill>
                    <a:effectLst/>
                    <a:uLnTx/>
                    <a:uFillTx/>
                    <a:latin typeface="Verdana"/>
                    <a:ea typeface="+mn-ea"/>
                    <a:cs typeface="Verdana"/>
                  </a:rPr>
                  <a:t> </a:t>
                </a:r>
                <a:r>
                  <a:rPr kumimoji="0" sz="675" b="0" i="0" u="none" strike="noStrike" kern="0" cap="none" spc="-8" normalizeH="0" baseline="0" noProof="0">
                    <a:ln>
                      <a:noFill/>
                    </a:ln>
                    <a:solidFill>
                      <a:srgbClr val="404040"/>
                    </a:solidFill>
                    <a:effectLst/>
                    <a:uLnTx/>
                    <a:uFillTx/>
                    <a:latin typeface="Verdana"/>
                    <a:ea typeface="+mn-ea"/>
                    <a:cs typeface="Verdana"/>
                  </a:rPr>
                  <a:t>0</a:t>
                </a:r>
                <a:r>
                  <a:rPr kumimoji="0" lang="de-DE" sz="675" b="0" i="0" u="none" strike="noStrike" kern="0" cap="none" spc="-8" normalizeH="0" baseline="0" noProof="0">
                    <a:ln>
                      <a:noFill/>
                    </a:ln>
                    <a:solidFill>
                      <a:srgbClr val="404040"/>
                    </a:solidFill>
                    <a:effectLst/>
                    <a:uLnTx/>
                    <a:uFillTx/>
                    <a:latin typeface="Verdana"/>
                    <a:ea typeface="+mn-ea"/>
                    <a:cs typeface="Verdana"/>
                  </a:rPr>
                  <a:t>,</a:t>
                </a:r>
                <a:r>
                  <a:rPr kumimoji="0" sz="675" b="0" i="0" u="none" strike="noStrike" kern="0" cap="none" spc="-8" normalizeH="0" baseline="0" noProof="0">
                    <a:ln>
                      <a:noFill/>
                    </a:ln>
                    <a:solidFill>
                      <a:srgbClr val="404040"/>
                    </a:solidFill>
                    <a:effectLst/>
                    <a:uLnTx/>
                    <a:uFillTx/>
                    <a:latin typeface="Verdana"/>
                    <a:ea typeface="+mn-ea"/>
                    <a:cs typeface="Verdana"/>
                  </a:rPr>
                  <a:t>02*</a:t>
                </a:r>
                <a:endParaRPr kumimoji="0" sz="675" b="0" i="0" u="none" strike="noStrike" kern="0" cap="none" spc="0" normalizeH="0" baseline="0" noProof="0">
                  <a:ln>
                    <a:noFill/>
                  </a:ln>
                  <a:solidFill>
                    <a:srgbClr val="404040"/>
                  </a:solidFill>
                  <a:effectLst/>
                  <a:uLnTx/>
                  <a:uFillTx/>
                  <a:latin typeface="Verdana"/>
                  <a:ea typeface="+mn-ea"/>
                  <a:cs typeface="Verdana"/>
                </a:endParaRPr>
              </a:p>
            </p:txBody>
          </p:sp>
          <p:sp>
            <p:nvSpPr>
              <p:cNvPr id="165" name="object 48">
                <a:extLst>
                  <a:ext uri="{FF2B5EF4-FFF2-40B4-BE49-F238E27FC236}">
                    <a16:creationId xmlns:a16="http://schemas.microsoft.com/office/drawing/2014/main" id="{9597830D-8B25-A62C-81DC-B15433884252}"/>
                  </a:ext>
                </a:extLst>
              </p:cNvPr>
              <p:cNvSpPr/>
              <p:nvPr/>
            </p:nvSpPr>
            <p:spPr>
              <a:xfrm>
                <a:off x="1539621" y="1072133"/>
                <a:ext cx="2316956" cy="1573530"/>
              </a:xfrm>
              <a:custGeom>
                <a:avLst/>
                <a:gdLst/>
                <a:ahLst/>
                <a:cxnLst/>
                <a:rect l="l" t="t" r="r" b="b"/>
                <a:pathLst>
                  <a:path w="3089275" h="2098040">
                    <a:moveTo>
                      <a:pt x="3089148" y="144525"/>
                    </a:moveTo>
                    <a:lnTo>
                      <a:pt x="3089148" y="0"/>
                    </a:lnTo>
                  </a:path>
                  <a:path w="3089275" h="2098040">
                    <a:moveTo>
                      <a:pt x="1517904" y="851915"/>
                    </a:moveTo>
                    <a:lnTo>
                      <a:pt x="1517904" y="996696"/>
                    </a:lnTo>
                  </a:path>
                  <a:path w="3089275" h="2098040">
                    <a:moveTo>
                      <a:pt x="0" y="851915"/>
                    </a:moveTo>
                    <a:lnTo>
                      <a:pt x="0" y="2097532"/>
                    </a:lnTo>
                  </a:path>
                  <a:path w="3089275" h="2098040">
                    <a:moveTo>
                      <a:pt x="12192" y="851915"/>
                    </a:moveTo>
                    <a:lnTo>
                      <a:pt x="1518158" y="851915"/>
                    </a:lnTo>
                  </a:path>
                </a:pathLst>
              </a:custGeom>
              <a:ln w="9525">
                <a:solidFill>
                  <a:srgbClr val="7900E6"/>
                </a:solidFill>
                <a:prstDash val="sysDash"/>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rgbClr val="404040"/>
                  </a:solidFill>
                  <a:effectLst/>
                  <a:uLnTx/>
                  <a:uFillTx/>
                  <a:latin typeface="Verdana"/>
                  <a:ea typeface="+mn-ea"/>
                  <a:cs typeface="+mn-cs"/>
                </a:endParaRPr>
              </a:p>
            </p:txBody>
          </p:sp>
          <p:sp>
            <p:nvSpPr>
              <p:cNvPr id="166" name="object 52">
                <a:extLst>
                  <a:ext uri="{FF2B5EF4-FFF2-40B4-BE49-F238E27FC236}">
                    <a16:creationId xmlns:a16="http://schemas.microsoft.com/office/drawing/2014/main" id="{373F9358-CE99-9CAA-D7B6-328F6A0F4DC5}"/>
                  </a:ext>
                </a:extLst>
              </p:cNvPr>
              <p:cNvSpPr txBox="1"/>
              <p:nvPr/>
            </p:nvSpPr>
            <p:spPr>
              <a:xfrm>
                <a:off x="7129607" y="1359124"/>
                <a:ext cx="1417271" cy="128399"/>
              </a:xfrm>
              <a:prstGeom prst="rect">
                <a:avLst/>
              </a:prstGeom>
            </p:spPr>
            <p:txBody>
              <a:bodyPr vert="horz" wrap="square" lIns="0" tIns="9525" rIns="0" bIns="0" rtlCol="0">
                <a:spAutoFit/>
              </a:bodyPr>
              <a:lstStyle/>
              <a:p>
                <a:pPr marL="9525" marR="0" lvl="0" indent="0" algn="ctr" defTabSz="685800" rtl="0" eaLnBrk="1" fontAlgn="auto" latinLnBrk="0" hangingPunct="1">
                  <a:lnSpc>
                    <a:spcPct val="100000"/>
                  </a:lnSpc>
                  <a:spcBef>
                    <a:spcPts val="75"/>
                  </a:spcBef>
                  <a:spcAft>
                    <a:spcPts val="0"/>
                  </a:spcAft>
                  <a:buClrTx/>
                  <a:buSzTx/>
                  <a:buFontTx/>
                  <a:buNone/>
                  <a:tabLst/>
                  <a:defRPr/>
                </a:pPr>
                <a:r>
                  <a:rPr kumimoji="0" sz="750" b="1" i="0" u="none" strike="noStrike" kern="0" cap="none" spc="0" normalizeH="0" baseline="0" noProof="0">
                    <a:ln>
                      <a:noFill/>
                    </a:ln>
                    <a:solidFill>
                      <a:srgbClr val="404040"/>
                    </a:solidFill>
                    <a:effectLst/>
                    <a:uLnTx/>
                    <a:uFillTx/>
                    <a:latin typeface="Verdana"/>
                    <a:ea typeface="+mn-ea"/>
                    <a:cs typeface="Verdana"/>
                  </a:rPr>
                  <a:t>Adjust</a:t>
                </a:r>
                <a:r>
                  <a:rPr kumimoji="0" lang="de-DE" sz="750" b="1" i="0" u="none" strike="noStrike" kern="0" cap="none" spc="0" normalizeH="0" baseline="0" noProof="0" err="1">
                    <a:ln>
                      <a:noFill/>
                    </a:ln>
                    <a:solidFill>
                      <a:srgbClr val="404040"/>
                    </a:solidFill>
                    <a:effectLst/>
                    <a:uLnTx/>
                    <a:uFillTx/>
                    <a:latin typeface="Verdana"/>
                    <a:ea typeface="+mn-ea"/>
                    <a:cs typeface="Verdana"/>
                  </a:rPr>
                  <a:t>ierte</a:t>
                </a:r>
                <a:r>
                  <a:rPr kumimoji="0" sz="750" b="1" i="0" u="none" strike="noStrike" kern="0" cap="none" spc="-34" normalizeH="0" baseline="0" noProof="0">
                    <a:ln>
                      <a:noFill/>
                    </a:ln>
                    <a:solidFill>
                      <a:srgbClr val="404040"/>
                    </a:solidFill>
                    <a:effectLst/>
                    <a:uLnTx/>
                    <a:uFillTx/>
                    <a:latin typeface="Verdana"/>
                    <a:ea typeface="+mn-ea"/>
                    <a:cs typeface="Verdana"/>
                  </a:rPr>
                  <a:t> </a:t>
                </a:r>
                <a:r>
                  <a:rPr kumimoji="0" sz="750" b="1" i="0" u="none" strike="noStrike" kern="0" cap="none" spc="0" normalizeH="0" baseline="0" noProof="0">
                    <a:ln>
                      <a:noFill/>
                    </a:ln>
                    <a:solidFill>
                      <a:srgbClr val="404040"/>
                    </a:solidFill>
                    <a:effectLst/>
                    <a:uLnTx/>
                    <a:uFillTx/>
                    <a:latin typeface="Verdana"/>
                    <a:ea typeface="+mn-ea"/>
                    <a:cs typeface="Verdana"/>
                  </a:rPr>
                  <a:t>OR:</a:t>
                </a:r>
                <a:r>
                  <a:rPr kumimoji="0" sz="750" b="1" i="0" u="none" strike="noStrike" kern="0" cap="none" spc="-23" normalizeH="0" baseline="0" noProof="0">
                    <a:ln>
                      <a:noFill/>
                    </a:ln>
                    <a:solidFill>
                      <a:srgbClr val="404040"/>
                    </a:solidFill>
                    <a:effectLst/>
                    <a:uLnTx/>
                    <a:uFillTx/>
                    <a:latin typeface="Verdana"/>
                    <a:ea typeface="+mn-ea"/>
                    <a:cs typeface="Verdana"/>
                  </a:rPr>
                  <a:t> </a:t>
                </a:r>
                <a:r>
                  <a:rPr kumimoji="0" sz="750" b="1" i="0" u="none" strike="noStrike" kern="0" cap="none" spc="-15" normalizeH="0" baseline="0" noProof="0">
                    <a:ln>
                      <a:noFill/>
                    </a:ln>
                    <a:solidFill>
                      <a:srgbClr val="404040"/>
                    </a:solidFill>
                    <a:effectLst/>
                    <a:uLnTx/>
                    <a:uFillTx/>
                    <a:latin typeface="Verdana"/>
                    <a:ea typeface="+mn-ea"/>
                    <a:cs typeface="Verdana"/>
                  </a:rPr>
                  <a:t>2</a:t>
                </a:r>
                <a:r>
                  <a:rPr kumimoji="0" lang="de-DE" sz="750" b="1" i="0" u="none" strike="noStrike" kern="0" cap="none" spc="-15" normalizeH="0" baseline="0" noProof="0">
                    <a:ln>
                      <a:noFill/>
                    </a:ln>
                    <a:solidFill>
                      <a:srgbClr val="404040"/>
                    </a:solidFill>
                    <a:effectLst/>
                    <a:uLnTx/>
                    <a:uFillTx/>
                    <a:latin typeface="Verdana"/>
                    <a:ea typeface="+mn-ea"/>
                    <a:cs typeface="Verdana"/>
                  </a:rPr>
                  <a:t>,</a:t>
                </a:r>
                <a:r>
                  <a:rPr kumimoji="0" sz="750" b="1" i="0" u="none" strike="noStrike" kern="0" cap="none" spc="-15" normalizeH="0" baseline="0" noProof="0">
                    <a:ln>
                      <a:noFill/>
                    </a:ln>
                    <a:solidFill>
                      <a:srgbClr val="404040"/>
                    </a:solidFill>
                    <a:effectLst/>
                    <a:uLnTx/>
                    <a:uFillTx/>
                    <a:latin typeface="Verdana"/>
                    <a:ea typeface="+mn-ea"/>
                    <a:cs typeface="Verdana"/>
                  </a:rPr>
                  <a:t>65</a:t>
                </a:r>
                <a:endParaRPr kumimoji="0" sz="750" b="0" i="0" u="none" strike="noStrike" kern="0" cap="none" spc="0" normalizeH="0" baseline="0" noProof="0">
                  <a:ln>
                    <a:noFill/>
                  </a:ln>
                  <a:solidFill>
                    <a:srgbClr val="404040"/>
                  </a:solidFill>
                  <a:effectLst/>
                  <a:uLnTx/>
                  <a:uFillTx/>
                  <a:latin typeface="Verdana"/>
                  <a:ea typeface="+mn-ea"/>
                  <a:cs typeface="Verdana"/>
                </a:endParaRPr>
              </a:p>
            </p:txBody>
          </p:sp>
          <p:sp>
            <p:nvSpPr>
              <p:cNvPr id="167" name="object 53">
                <a:extLst>
                  <a:ext uri="{FF2B5EF4-FFF2-40B4-BE49-F238E27FC236}">
                    <a16:creationId xmlns:a16="http://schemas.microsoft.com/office/drawing/2014/main" id="{EBE35910-8392-E35C-669B-B4F95AFAA9A1}"/>
                  </a:ext>
                </a:extLst>
              </p:cNvPr>
              <p:cNvSpPr txBox="1"/>
              <p:nvPr/>
            </p:nvSpPr>
            <p:spPr>
              <a:xfrm>
                <a:off x="7091744" y="1496283"/>
                <a:ext cx="1508760" cy="117831"/>
              </a:xfrm>
              <a:prstGeom prst="rect">
                <a:avLst/>
              </a:prstGeom>
            </p:spPr>
            <p:txBody>
              <a:bodyPr vert="horz" wrap="square" lIns="0" tIns="10001" rIns="0" bIns="0" rtlCol="0">
                <a:spAutoFit/>
              </a:bodyPr>
              <a:lstStyle/>
              <a:p>
                <a:pPr marL="0" marR="0" lvl="0" indent="0" algn="ctr" defTabSz="685800" rtl="0" eaLnBrk="1" fontAlgn="auto" latinLnBrk="0" hangingPunct="1">
                  <a:lnSpc>
                    <a:spcPct val="100000"/>
                  </a:lnSpc>
                  <a:spcBef>
                    <a:spcPts val="79"/>
                  </a:spcBef>
                  <a:spcAft>
                    <a:spcPts val="0"/>
                  </a:spcAft>
                  <a:buClrTx/>
                  <a:buSzTx/>
                  <a:buFontTx/>
                  <a:buNone/>
                  <a:tabLst/>
                  <a:defRPr/>
                </a:pPr>
                <a:r>
                  <a:rPr kumimoji="0" sz="680" b="0" i="0" u="none" strike="noStrike" kern="0" cap="none" spc="0" normalizeH="0" baseline="0" noProof="0">
                    <a:ln>
                      <a:noFill/>
                    </a:ln>
                    <a:solidFill>
                      <a:srgbClr val="404040"/>
                    </a:solidFill>
                    <a:effectLst/>
                    <a:uLnTx/>
                    <a:uFillTx/>
                    <a:latin typeface="Verdana"/>
                    <a:ea typeface="+mn-ea"/>
                    <a:cs typeface="Verdana"/>
                  </a:rPr>
                  <a:t>95</a:t>
                </a:r>
                <a:r>
                  <a:rPr kumimoji="0" lang="de-DE" sz="680" b="0" i="0" u="none" strike="noStrike" kern="0" cap="none" spc="0" normalizeH="0" baseline="0" noProof="0">
                    <a:ln>
                      <a:noFill/>
                    </a:ln>
                    <a:solidFill>
                      <a:srgbClr val="404040"/>
                    </a:solidFill>
                    <a:effectLst/>
                    <a:uLnTx/>
                    <a:uFillTx/>
                    <a:latin typeface="Verdana"/>
                    <a:ea typeface="+mn-ea"/>
                    <a:cs typeface="Verdana"/>
                  </a:rPr>
                  <a:t> </a:t>
                </a:r>
                <a:r>
                  <a:rPr kumimoji="0" sz="680" b="0" i="0" u="none" strike="noStrike" kern="0" cap="none" spc="0" normalizeH="0" baseline="0" noProof="0">
                    <a:ln>
                      <a:noFill/>
                    </a:ln>
                    <a:solidFill>
                      <a:srgbClr val="404040"/>
                    </a:solidFill>
                    <a:effectLst/>
                    <a:uLnTx/>
                    <a:uFillTx/>
                    <a:latin typeface="Verdana"/>
                    <a:ea typeface="+mn-ea"/>
                    <a:cs typeface="Verdana"/>
                  </a:rPr>
                  <a:t>%</a:t>
                </a:r>
                <a:r>
                  <a:rPr kumimoji="0" lang="de-DE" sz="680" b="0" i="0" u="none" strike="noStrike" kern="0" cap="none" spc="0" normalizeH="0" baseline="0" noProof="0">
                    <a:ln>
                      <a:noFill/>
                    </a:ln>
                    <a:solidFill>
                      <a:srgbClr val="404040"/>
                    </a:solidFill>
                    <a:effectLst/>
                    <a:uLnTx/>
                    <a:uFillTx/>
                    <a:latin typeface="Verdana"/>
                    <a:ea typeface="+mn-ea"/>
                    <a:cs typeface="Verdana"/>
                  </a:rPr>
                  <a:t>-K</a:t>
                </a:r>
                <a:r>
                  <a:rPr kumimoji="0" sz="680" b="0" i="0" u="none" strike="noStrike" kern="0" cap="none" spc="0" normalizeH="0" baseline="0" noProof="0">
                    <a:ln>
                      <a:noFill/>
                    </a:ln>
                    <a:solidFill>
                      <a:srgbClr val="404040"/>
                    </a:solidFill>
                    <a:effectLst/>
                    <a:uLnTx/>
                    <a:uFillTx/>
                    <a:latin typeface="Verdana"/>
                    <a:ea typeface="+mn-ea"/>
                    <a:cs typeface="Verdana"/>
                  </a:rPr>
                  <a:t>I:</a:t>
                </a:r>
                <a:r>
                  <a:rPr kumimoji="0" sz="680" b="0" i="0" u="none" strike="noStrike" kern="0" cap="none" spc="-11" normalizeH="0" baseline="0" noProof="0">
                    <a:ln>
                      <a:noFill/>
                    </a:ln>
                    <a:solidFill>
                      <a:srgbClr val="404040"/>
                    </a:solidFill>
                    <a:effectLst/>
                    <a:uLnTx/>
                    <a:uFillTx/>
                    <a:latin typeface="Verdana"/>
                    <a:ea typeface="+mn-ea"/>
                    <a:cs typeface="Verdana"/>
                  </a:rPr>
                  <a:t> </a:t>
                </a:r>
                <a:r>
                  <a:rPr kumimoji="0" sz="680" b="0" i="0" u="none" strike="noStrike" kern="0" cap="none" spc="-8" normalizeH="0" baseline="0" noProof="0">
                    <a:ln>
                      <a:noFill/>
                    </a:ln>
                    <a:solidFill>
                      <a:srgbClr val="404040"/>
                    </a:solidFill>
                    <a:effectLst/>
                    <a:uLnTx/>
                    <a:uFillTx/>
                    <a:latin typeface="Verdana"/>
                    <a:ea typeface="+mn-ea"/>
                    <a:cs typeface="Verdana"/>
                  </a:rPr>
                  <a:t>1</a:t>
                </a:r>
                <a:r>
                  <a:rPr kumimoji="0" lang="de-DE" sz="680" b="0" i="0" u="none" strike="noStrike" kern="0" cap="none" spc="-8" normalizeH="0" baseline="0" noProof="0">
                    <a:ln>
                      <a:noFill/>
                    </a:ln>
                    <a:solidFill>
                      <a:srgbClr val="404040"/>
                    </a:solidFill>
                    <a:effectLst/>
                    <a:uLnTx/>
                    <a:uFillTx/>
                    <a:latin typeface="Verdana"/>
                    <a:ea typeface="+mn-ea"/>
                    <a:cs typeface="Verdana"/>
                  </a:rPr>
                  <a:t>,</a:t>
                </a:r>
                <a:r>
                  <a:rPr kumimoji="0" sz="680" b="0" i="0" u="none" strike="noStrike" kern="0" cap="none" spc="-8" normalizeH="0" baseline="0" noProof="0">
                    <a:ln>
                      <a:noFill/>
                    </a:ln>
                    <a:solidFill>
                      <a:srgbClr val="404040"/>
                    </a:solidFill>
                    <a:effectLst/>
                    <a:uLnTx/>
                    <a:uFillTx/>
                    <a:latin typeface="Verdana"/>
                    <a:ea typeface="+mn-ea"/>
                    <a:cs typeface="Verdana"/>
                  </a:rPr>
                  <a:t>10-</a:t>
                </a:r>
                <a:r>
                  <a:rPr kumimoji="0" sz="680" b="0" i="0" u="none" strike="noStrike" kern="0" cap="none" spc="-15" normalizeH="0" baseline="0" noProof="0">
                    <a:ln>
                      <a:noFill/>
                    </a:ln>
                    <a:solidFill>
                      <a:srgbClr val="404040"/>
                    </a:solidFill>
                    <a:effectLst/>
                    <a:uLnTx/>
                    <a:uFillTx/>
                    <a:latin typeface="Verdana"/>
                    <a:ea typeface="+mn-ea"/>
                    <a:cs typeface="Verdana"/>
                  </a:rPr>
                  <a:t>7</a:t>
                </a:r>
                <a:r>
                  <a:rPr kumimoji="0" lang="de-DE" sz="680" b="0" i="0" u="none" strike="noStrike" kern="0" cap="none" spc="-15" normalizeH="0" baseline="0" noProof="0">
                    <a:ln>
                      <a:noFill/>
                    </a:ln>
                    <a:solidFill>
                      <a:srgbClr val="404040"/>
                    </a:solidFill>
                    <a:effectLst/>
                    <a:uLnTx/>
                    <a:uFillTx/>
                    <a:latin typeface="Verdana"/>
                    <a:ea typeface="+mn-ea"/>
                    <a:cs typeface="Verdana"/>
                  </a:rPr>
                  <a:t>,</a:t>
                </a:r>
                <a:r>
                  <a:rPr kumimoji="0" sz="680" b="0" i="0" u="none" strike="noStrike" kern="0" cap="none" spc="-15" normalizeH="0" baseline="0" noProof="0">
                    <a:ln>
                      <a:noFill/>
                    </a:ln>
                    <a:solidFill>
                      <a:srgbClr val="404040"/>
                    </a:solidFill>
                    <a:effectLst/>
                    <a:uLnTx/>
                    <a:uFillTx/>
                    <a:latin typeface="Verdana"/>
                    <a:ea typeface="+mn-ea"/>
                    <a:cs typeface="Verdana"/>
                  </a:rPr>
                  <a:t>08;</a:t>
                </a:r>
                <a:r>
                  <a:rPr kumimoji="0" lang="de-DE" sz="680" b="0" i="0" u="none" strike="noStrike" kern="0" cap="none" spc="-15" normalizeH="0" baseline="0" noProof="0">
                    <a:ln>
                      <a:noFill/>
                    </a:ln>
                    <a:solidFill>
                      <a:srgbClr val="404040"/>
                    </a:solidFill>
                    <a:effectLst/>
                    <a:uLnTx/>
                    <a:uFillTx/>
                    <a:latin typeface="Verdana"/>
                    <a:ea typeface="+mn-ea"/>
                    <a:cs typeface="Verdana"/>
                  </a:rPr>
                  <a:t> </a:t>
                </a:r>
                <a:r>
                  <a:rPr kumimoji="0" lang="de-DE" sz="680" b="0" i="0" u="none" strike="noStrike" kern="0" cap="none" spc="-8" normalizeH="0" baseline="0" noProof="0">
                    <a:ln>
                      <a:noFill/>
                    </a:ln>
                    <a:solidFill>
                      <a:srgbClr val="404040"/>
                    </a:solidFill>
                    <a:effectLst/>
                    <a:uLnTx/>
                    <a:uFillTx/>
                    <a:latin typeface="Verdana"/>
                    <a:ea typeface="+mn-ea"/>
                    <a:cs typeface="Verdana"/>
                  </a:rPr>
                  <a:t>p </a:t>
                </a:r>
                <a:r>
                  <a:rPr kumimoji="0" sz="680" b="0" i="0" u="none" strike="noStrike" kern="0" cap="none" spc="-8" normalizeH="0" baseline="0" noProof="0">
                    <a:ln>
                      <a:noFill/>
                    </a:ln>
                    <a:solidFill>
                      <a:srgbClr val="404040"/>
                    </a:solidFill>
                    <a:effectLst/>
                    <a:uLnTx/>
                    <a:uFillTx/>
                    <a:latin typeface="Verdana"/>
                    <a:ea typeface="+mn-ea"/>
                    <a:cs typeface="Verdana"/>
                  </a:rPr>
                  <a:t>=</a:t>
                </a:r>
                <a:r>
                  <a:rPr kumimoji="0" lang="de-DE" sz="680" b="0" i="0" u="none" strike="noStrike" kern="0" cap="none" spc="-8" normalizeH="0" baseline="0" noProof="0">
                    <a:ln>
                      <a:noFill/>
                    </a:ln>
                    <a:solidFill>
                      <a:srgbClr val="404040"/>
                    </a:solidFill>
                    <a:effectLst/>
                    <a:uLnTx/>
                    <a:uFillTx/>
                    <a:latin typeface="Verdana"/>
                    <a:ea typeface="+mn-ea"/>
                    <a:cs typeface="Verdana"/>
                  </a:rPr>
                  <a:t> </a:t>
                </a:r>
                <a:r>
                  <a:rPr kumimoji="0" sz="680" b="0" i="0" u="none" strike="noStrike" kern="0" cap="none" spc="-8" normalizeH="0" baseline="0" noProof="0">
                    <a:ln>
                      <a:noFill/>
                    </a:ln>
                    <a:solidFill>
                      <a:srgbClr val="404040"/>
                    </a:solidFill>
                    <a:effectLst/>
                    <a:uLnTx/>
                    <a:uFillTx/>
                    <a:latin typeface="Verdana"/>
                    <a:ea typeface="+mn-ea"/>
                    <a:cs typeface="Verdana"/>
                  </a:rPr>
                  <a:t>0</a:t>
                </a:r>
                <a:r>
                  <a:rPr kumimoji="0" lang="de-DE" sz="680" b="0" i="0" u="none" strike="noStrike" kern="0" cap="none" spc="-8" normalizeH="0" baseline="0" noProof="0">
                    <a:ln>
                      <a:noFill/>
                    </a:ln>
                    <a:solidFill>
                      <a:srgbClr val="404040"/>
                    </a:solidFill>
                    <a:effectLst/>
                    <a:uLnTx/>
                    <a:uFillTx/>
                    <a:latin typeface="Verdana"/>
                    <a:ea typeface="+mn-ea"/>
                    <a:cs typeface="Verdana"/>
                  </a:rPr>
                  <a:t>,</a:t>
                </a:r>
                <a:r>
                  <a:rPr kumimoji="0" sz="680" b="0" i="0" u="none" strike="noStrike" kern="0" cap="none" spc="-8" normalizeH="0" baseline="0" noProof="0">
                    <a:ln>
                      <a:noFill/>
                    </a:ln>
                    <a:solidFill>
                      <a:srgbClr val="404040"/>
                    </a:solidFill>
                    <a:effectLst/>
                    <a:uLnTx/>
                    <a:uFillTx/>
                    <a:latin typeface="Verdana"/>
                    <a:ea typeface="+mn-ea"/>
                    <a:cs typeface="Verdana"/>
                  </a:rPr>
                  <a:t>03</a:t>
                </a:r>
                <a:r>
                  <a:rPr kumimoji="0" sz="788" b="0" i="0" u="none" strike="noStrike" kern="0" cap="none" spc="-11" normalizeH="0" baseline="27777" noProof="0">
                    <a:ln>
                      <a:noFill/>
                    </a:ln>
                    <a:solidFill>
                      <a:srgbClr val="404040"/>
                    </a:solidFill>
                    <a:effectLst/>
                    <a:uLnTx/>
                    <a:uFillTx/>
                    <a:latin typeface="Verdana"/>
                    <a:ea typeface="+mn-ea"/>
                    <a:cs typeface="Verdana"/>
                  </a:rPr>
                  <a:t>†</a:t>
                </a:r>
                <a:endParaRPr kumimoji="0" sz="788" b="0" i="0" u="none" strike="noStrike" kern="0" cap="none" spc="0" normalizeH="0" baseline="27777" noProof="0">
                  <a:ln>
                    <a:noFill/>
                  </a:ln>
                  <a:solidFill>
                    <a:srgbClr val="404040"/>
                  </a:solidFill>
                  <a:effectLst/>
                  <a:uLnTx/>
                  <a:uFillTx/>
                  <a:latin typeface="Verdana"/>
                  <a:ea typeface="+mn-ea"/>
                  <a:cs typeface="Verdana"/>
                </a:endParaRPr>
              </a:p>
            </p:txBody>
          </p:sp>
        </p:grpSp>
        <p:sp>
          <p:nvSpPr>
            <p:cNvPr id="178" name="object 51">
              <a:extLst>
                <a:ext uri="{FF2B5EF4-FFF2-40B4-BE49-F238E27FC236}">
                  <a16:creationId xmlns:a16="http://schemas.microsoft.com/office/drawing/2014/main" id="{06B47F57-E7A5-54EF-9899-C04BF2678D71}"/>
                </a:ext>
              </a:extLst>
            </p:cNvPr>
            <p:cNvSpPr txBox="1"/>
            <p:nvPr/>
          </p:nvSpPr>
          <p:spPr>
            <a:xfrm>
              <a:off x="144704" y="4108903"/>
              <a:ext cx="4530090" cy="152103"/>
            </a:xfrm>
            <a:prstGeom prst="rect">
              <a:avLst/>
            </a:prstGeom>
          </p:spPr>
          <p:txBody>
            <a:bodyPr vert="horz" wrap="square" lIns="0" tIns="9525" rIns="0" bIns="0" rtlCol="0">
              <a:spAutoFit/>
            </a:bodyPr>
            <a:lstStyle/>
            <a:p>
              <a:pPr marL="1723073" marR="0" lvl="0" indent="0" algn="l" defTabSz="685800" rtl="0" eaLnBrk="1" fontAlgn="auto" latinLnBrk="0" hangingPunct="1">
                <a:lnSpc>
                  <a:spcPct val="100000"/>
                </a:lnSpc>
                <a:spcBef>
                  <a:spcPts val="75"/>
                </a:spcBef>
                <a:spcAft>
                  <a:spcPts val="0"/>
                </a:spcAft>
                <a:buClrTx/>
                <a:buSzTx/>
                <a:buFontTx/>
                <a:buNone/>
                <a:tabLst/>
                <a:defRPr/>
              </a:pPr>
              <a:r>
                <a:rPr kumimoji="0" lang="de-DE" sz="900" b="0" i="0" u="none" strike="noStrike" kern="0" cap="none" spc="0" normalizeH="0" baseline="0" noProof="0">
                  <a:ln>
                    <a:noFill/>
                  </a:ln>
                  <a:solidFill>
                    <a:srgbClr val="404040"/>
                  </a:solidFill>
                  <a:effectLst/>
                  <a:uLnTx/>
                  <a:uFillTx/>
                  <a:latin typeface="Verdana"/>
                  <a:ea typeface="+mn-ea"/>
                  <a:cs typeface="Verdana"/>
                </a:rPr>
                <a:t>Residuale Betazellfunktion</a:t>
              </a:r>
              <a:r>
                <a:rPr kumimoji="0" sz="900" b="0" i="0" u="none" strike="noStrike" kern="0" cap="none" spc="-11" normalizeH="0" baseline="24305" noProof="0">
                  <a:ln>
                    <a:noFill/>
                  </a:ln>
                  <a:solidFill>
                    <a:srgbClr val="404040"/>
                  </a:solidFill>
                  <a:effectLst/>
                  <a:uLnTx/>
                  <a:uFillTx/>
                  <a:latin typeface="Verdana"/>
                  <a:ea typeface="+mn-ea"/>
                  <a:cs typeface="Verdana"/>
                </a:rPr>
                <a:t>‡</a:t>
              </a:r>
              <a:endParaRPr kumimoji="0" sz="900" b="0" i="0" u="none" strike="noStrike" kern="0" cap="none" spc="0" normalizeH="0" baseline="24305" noProof="0">
                <a:ln>
                  <a:noFill/>
                </a:ln>
                <a:solidFill>
                  <a:srgbClr val="404040"/>
                </a:solidFill>
                <a:effectLst/>
                <a:uLnTx/>
                <a:uFillTx/>
                <a:latin typeface="Verdana"/>
                <a:ea typeface="+mn-ea"/>
                <a:cs typeface="Verdana"/>
              </a:endParaRPr>
            </a:p>
          </p:txBody>
        </p:sp>
      </p:grpSp>
      <p:sp>
        <p:nvSpPr>
          <p:cNvPr id="180" name="object 8">
            <a:extLst>
              <a:ext uri="{FF2B5EF4-FFF2-40B4-BE49-F238E27FC236}">
                <a16:creationId xmlns:a16="http://schemas.microsoft.com/office/drawing/2014/main" id="{EC785CFF-F56E-6A12-FA51-65083B51ACBB}"/>
              </a:ext>
            </a:extLst>
          </p:cNvPr>
          <p:cNvSpPr txBox="1"/>
          <p:nvPr/>
        </p:nvSpPr>
        <p:spPr>
          <a:xfrm>
            <a:off x="1252814" y="2906257"/>
            <a:ext cx="401594" cy="148117"/>
          </a:xfrm>
          <a:prstGeom prst="rect">
            <a:avLst/>
          </a:prstGeom>
        </p:spPr>
        <p:txBody>
          <a:bodyPr vert="horz" wrap="square" lIns="0" tIns="9525" rIns="0" bIns="0" rtlCol="0">
            <a:spAutoFit/>
          </a:bodyPr>
          <a:lstStyle/>
          <a:p>
            <a:pPr marL="9525" marR="0" lvl="0" indent="0" algn="ctr" defTabSz="685800" rtl="0" eaLnBrk="1" fontAlgn="auto" latinLnBrk="0" hangingPunct="1">
              <a:lnSpc>
                <a:spcPct val="100000"/>
              </a:lnSpc>
              <a:spcBef>
                <a:spcPts val="75"/>
              </a:spcBef>
              <a:spcAft>
                <a:spcPts val="0"/>
              </a:spcAft>
              <a:buClrTx/>
              <a:buSzTx/>
              <a:buFontTx/>
              <a:buNone/>
              <a:tabLst/>
              <a:defRPr/>
            </a:pPr>
            <a:r>
              <a:rPr kumimoji="0" lang="de-DE" sz="900" b="0" i="0" u="none" strike="noStrike" kern="0" cap="none" spc="-8" normalizeH="0" baseline="0" noProof="0">
                <a:ln>
                  <a:noFill/>
                </a:ln>
                <a:solidFill>
                  <a:sysClr val="windowText" lastClr="000000"/>
                </a:solidFill>
                <a:effectLst/>
                <a:uLnTx/>
                <a:uFillTx/>
                <a:latin typeface="Verdana"/>
                <a:ea typeface="+mn-ea"/>
                <a:cs typeface="Verdana"/>
              </a:rPr>
              <a:t>18,4</a:t>
            </a:r>
            <a:endParaRPr kumimoji="0" sz="900" b="0" i="0" u="none" strike="noStrike" kern="0" cap="none" spc="0" normalizeH="0" baseline="0" noProof="0">
              <a:ln>
                <a:noFill/>
              </a:ln>
              <a:solidFill>
                <a:sysClr val="windowText" lastClr="000000"/>
              </a:solidFill>
              <a:effectLst/>
              <a:uLnTx/>
              <a:uFillTx/>
              <a:latin typeface="Verdana"/>
              <a:ea typeface="+mn-ea"/>
              <a:cs typeface="Verdana"/>
            </a:endParaRPr>
          </a:p>
        </p:txBody>
      </p:sp>
    </p:spTree>
    <p:extLst>
      <p:ext uri="{BB962C8B-B14F-4D97-AF65-F5344CB8AC3E}">
        <p14:creationId xmlns:p14="http://schemas.microsoft.com/office/powerpoint/2010/main" val="5373487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22E07B30-4884-D94F-093F-56EC7EB7A3F3}"/>
              </a:ext>
            </a:extLst>
          </p:cNvPr>
          <p:cNvSpPr txBox="1">
            <a:spLocks/>
          </p:cNvSpPr>
          <p:nvPr/>
        </p:nvSpPr>
        <p:spPr>
          <a:xfrm>
            <a:off x="314409" y="11739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Eine höhere Betazell-Restfunktion kann das Risiko für (schwere) Hypoglykämien in den ersten Jahren senken </a:t>
            </a:r>
          </a:p>
        </p:txBody>
      </p:sp>
      <p:graphicFrame>
        <p:nvGraphicFramePr>
          <p:cNvPr id="32" name="Chart 31">
            <a:extLst>
              <a:ext uri="{FF2B5EF4-FFF2-40B4-BE49-F238E27FC236}">
                <a16:creationId xmlns:a16="http://schemas.microsoft.com/office/drawing/2014/main" id="{3598D023-803F-E5A0-7579-ECB9CC8DEA56}"/>
              </a:ext>
            </a:extLst>
          </p:cNvPr>
          <p:cNvGraphicFramePr/>
          <p:nvPr/>
        </p:nvGraphicFramePr>
        <p:xfrm>
          <a:off x="4219219" y="1409683"/>
          <a:ext cx="4525660" cy="2057637"/>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8">
            <a:extLst>
              <a:ext uri="{FF2B5EF4-FFF2-40B4-BE49-F238E27FC236}">
                <a16:creationId xmlns:a16="http://schemas.microsoft.com/office/drawing/2014/main" id="{F2F7B970-7B64-CDDC-1C1D-227A8195F090}"/>
              </a:ext>
            </a:extLst>
          </p:cNvPr>
          <p:cNvSpPr txBox="1"/>
          <p:nvPr/>
        </p:nvSpPr>
        <p:spPr>
          <a:xfrm>
            <a:off x="7315363" y="1440624"/>
            <a:ext cx="1429516" cy="1695336"/>
          </a:xfrm>
          <a:prstGeom prst="rect">
            <a:avLst/>
          </a:prstGeom>
          <a:noFill/>
          <a:ln>
            <a:noFill/>
          </a:ln>
        </p:spPr>
        <p:txBody>
          <a:bodyPr wrap="square" rtlCol="0">
            <a:spAutoFit/>
          </a:bodyPr>
          <a:lstStyle/>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Gruppen nach stimuliertem C-Peptid</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Nicht detektierbar: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0.03 nmol/l BL</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Minimal: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0.04-0.20 nmol/l BL</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Nur Baseline: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&gt; 0.20 nmol/l BL, aber &lt; 0.20 nmol/l danach</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Erhalten: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&gt; 0.20 nmol/l BL und erneut mind. 1 Jahr später</a:t>
            </a:r>
          </a:p>
        </p:txBody>
      </p:sp>
      <p:graphicFrame>
        <p:nvGraphicFramePr>
          <p:cNvPr id="5" name="Chart 4">
            <a:extLst>
              <a:ext uri="{FF2B5EF4-FFF2-40B4-BE49-F238E27FC236}">
                <a16:creationId xmlns:a16="http://schemas.microsoft.com/office/drawing/2014/main" id="{9579343C-83FD-A6A0-8EE0-A75FD776029A}"/>
              </a:ext>
            </a:extLst>
          </p:cNvPr>
          <p:cNvGraphicFramePr/>
          <p:nvPr/>
        </p:nvGraphicFramePr>
        <p:xfrm>
          <a:off x="682085" y="1414846"/>
          <a:ext cx="3017597" cy="2052474"/>
        </p:xfrm>
        <a:graphic>
          <a:graphicData uri="http://schemas.openxmlformats.org/drawingml/2006/chart">
            <c:chart xmlns:c="http://schemas.openxmlformats.org/drawingml/2006/chart" xmlns:r="http://schemas.openxmlformats.org/officeDocument/2006/relationships" r:id="rId5"/>
          </a:graphicData>
        </a:graphic>
      </p:graphicFrame>
      <p:sp>
        <p:nvSpPr>
          <p:cNvPr id="8" name="TextBox 7">
            <a:extLst>
              <a:ext uri="{FF2B5EF4-FFF2-40B4-BE49-F238E27FC236}">
                <a16:creationId xmlns:a16="http://schemas.microsoft.com/office/drawing/2014/main" id="{A48779B0-AA26-DB09-59F1-2D1C4FEBC9C9}"/>
              </a:ext>
            </a:extLst>
          </p:cNvPr>
          <p:cNvSpPr txBox="1"/>
          <p:nvPr/>
        </p:nvSpPr>
        <p:spPr>
          <a:xfrm rot="16200000">
            <a:off x="-463027" y="2117701"/>
            <a:ext cx="2013809" cy="369332"/>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Hypoglykämieraten [Ereignisse pro  100 Patientenjahre]</a:t>
            </a:r>
          </a:p>
        </p:txBody>
      </p:sp>
      <p:sp>
        <p:nvSpPr>
          <p:cNvPr id="28" name="TextBox 27">
            <a:extLst>
              <a:ext uri="{FF2B5EF4-FFF2-40B4-BE49-F238E27FC236}">
                <a16:creationId xmlns:a16="http://schemas.microsoft.com/office/drawing/2014/main" id="{B5BF8080-C4DB-C5CA-AAAD-ADBCF544080D}"/>
              </a:ext>
            </a:extLst>
          </p:cNvPr>
          <p:cNvSpPr txBox="1"/>
          <p:nvPr/>
        </p:nvSpPr>
        <p:spPr>
          <a:xfrm>
            <a:off x="910414" y="921078"/>
            <a:ext cx="2885410" cy="461665"/>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Hypoglykämieraten</a:t>
            </a:r>
            <a:r>
              <a:rPr kumimoji="0" lang="de-DE" sz="12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 innerhalb der Studienjahre 1-6</a:t>
            </a:r>
          </a:p>
        </p:txBody>
      </p:sp>
      <p:sp>
        <p:nvSpPr>
          <p:cNvPr id="33" name="TextBox 32">
            <a:extLst>
              <a:ext uri="{FF2B5EF4-FFF2-40B4-BE49-F238E27FC236}">
                <a16:creationId xmlns:a16="http://schemas.microsoft.com/office/drawing/2014/main" id="{F7DC4ED2-6675-BCF9-9F08-5DEF2CEB9937}"/>
              </a:ext>
            </a:extLst>
          </p:cNvPr>
          <p:cNvSpPr txBox="1"/>
          <p:nvPr/>
        </p:nvSpPr>
        <p:spPr>
          <a:xfrm>
            <a:off x="1839441" y="3408947"/>
            <a:ext cx="4194094" cy="230832"/>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Gruppen nach stimuliertem C-Peptid-Spiegel während der Studie</a:t>
            </a:r>
            <a:endParaRPr kumimoji="0" lang="de-DE" sz="9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4" name="TextBox 3037">
            <a:extLst>
              <a:ext uri="{FF2B5EF4-FFF2-40B4-BE49-F238E27FC236}">
                <a16:creationId xmlns:a16="http://schemas.microsoft.com/office/drawing/2014/main" id="{6F9912AC-DF56-A576-7E40-F900D233EF12}"/>
              </a:ext>
            </a:extLst>
          </p:cNvPr>
          <p:cNvSpPr txBox="1"/>
          <p:nvPr/>
        </p:nvSpPr>
        <p:spPr>
          <a:xfrm>
            <a:off x="359211" y="4937902"/>
            <a:ext cx="8270439"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a:t>
            </a:r>
            <a:r>
              <a:rPr kumimoji="0" lang="de-DE" sz="600" b="0" i="0" u="none" strike="noStrike" kern="1200" cap="none" spc="0" normalizeH="0" baseline="0" noProof="0">
                <a:ln>
                  <a:noFill/>
                </a:ln>
                <a:solidFill>
                  <a:srgbClr val="404040"/>
                </a:solidFill>
                <a:effectLst/>
                <a:uLnTx/>
                <a:uFillTx/>
                <a:latin typeface="Verdana"/>
                <a:ea typeface="+mn-ea"/>
                <a:cs typeface="+mn-cs"/>
              </a:rPr>
              <a:t> Steffes MW </a:t>
            </a:r>
            <a:r>
              <a:rPr kumimoji="0" lang="de-DE" sz="600" b="0" i="1" u="none" strike="noStrike" kern="1200" cap="none" spc="0" normalizeH="0" baseline="0" noProof="0">
                <a:ln>
                  <a:noFill/>
                </a:ln>
                <a:solidFill>
                  <a:srgbClr val="404040"/>
                </a:solidFill>
                <a:effectLst/>
                <a:uLnTx/>
                <a:uFillTx/>
                <a:latin typeface="Verdana"/>
                <a:ea typeface="+mn-ea"/>
                <a:cs typeface="+mn-cs"/>
              </a:rPr>
              <a:t>et al. Diabetes Care </a:t>
            </a:r>
            <a:r>
              <a:rPr kumimoji="0" lang="de-DE" sz="600" b="0" i="0" u="none" strike="noStrike" kern="1200" cap="none" spc="0" normalizeH="0" baseline="0" noProof="0">
                <a:ln>
                  <a:noFill/>
                </a:ln>
                <a:solidFill>
                  <a:srgbClr val="404040"/>
                </a:solidFill>
                <a:effectLst/>
                <a:uLnTx/>
                <a:uFillTx/>
                <a:latin typeface="Verdana"/>
                <a:ea typeface="+mn-ea"/>
                <a:cs typeface="+mn-cs"/>
              </a:rPr>
              <a:t>2003; 26: 832–6. </a:t>
            </a:r>
          </a:p>
        </p:txBody>
      </p:sp>
      <p:sp>
        <p:nvSpPr>
          <p:cNvPr id="7" name="Footer Placeholder 4">
            <a:extLst>
              <a:ext uri="{FF2B5EF4-FFF2-40B4-BE49-F238E27FC236}">
                <a16:creationId xmlns:a16="http://schemas.microsoft.com/office/drawing/2014/main" id="{BCA60EE1-ACCC-9045-DD3C-76221FA016DC}"/>
              </a:ext>
            </a:extLst>
          </p:cNvPr>
          <p:cNvSpPr txBox="1">
            <a:spLocks/>
          </p:cNvSpPr>
          <p:nvPr/>
        </p:nvSpPr>
        <p:spPr>
          <a:xfrm>
            <a:off x="398033" y="4787335"/>
            <a:ext cx="8533721" cy="200056"/>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ts val="300"/>
              </a:spcBef>
              <a:buClrTx/>
              <a:buNone/>
              <a:defRPr/>
            </a:pPr>
            <a:r>
              <a:rPr lang="de-DE" sz="600">
                <a:solidFill>
                  <a:srgbClr val="404040"/>
                </a:solidFill>
                <a:latin typeface="+mn-lt"/>
                <a:ea typeface="Arial"/>
                <a:cs typeface="Arial"/>
              </a:rPr>
              <a:t>Abbildung modifiziert nach Steffes MW 2003</a:t>
            </a:r>
            <a:r>
              <a:rPr lang="de-DE" sz="600" baseline="30000">
                <a:solidFill>
                  <a:srgbClr val="404040"/>
                </a:solidFill>
                <a:latin typeface="+mn-lt"/>
                <a:ea typeface="Arial"/>
                <a:cs typeface="Arial"/>
              </a:rPr>
              <a:t>1</a:t>
            </a:r>
            <a:r>
              <a:rPr lang="de-DE" sz="600">
                <a:solidFill>
                  <a:srgbClr val="404040"/>
                </a:solidFill>
                <a:latin typeface="+mn-lt"/>
                <a:ea typeface="Arial"/>
                <a:cs typeface="Arial"/>
              </a:rPr>
              <a:t>. </a:t>
            </a:r>
            <a:r>
              <a:rPr kumimoji="0" lang="en-US"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BL: Baseline; C-</a:t>
            </a:r>
            <a:r>
              <a:rPr kumimoji="0" lang="en-US"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Peptid</a:t>
            </a:r>
            <a:r>
              <a:rPr kumimoji="0" lang="en-US"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Connecting peptide, </a:t>
            </a:r>
            <a:r>
              <a:rPr kumimoji="0" lang="en-US"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Verbindungspeptid</a:t>
            </a:r>
            <a:r>
              <a:rPr kumimoji="0" lang="en-US"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DCCT</a:t>
            </a:r>
            <a:r>
              <a:rPr lang="en-US" sz="600">
                <a:solidFill>
                  <a:srgbClr val="404040"/>
                </a:solidFill>
                <a:latin typeface="+mn-lt"/>
                <a:ea typeface="Verdana" panose="020B0604030504040204" pitchFamily="34" charset="0"/>
                <a:cs typeface="Verdana" panose="020B0604030504040204" pitchFamily="34" charset="0"/>
              </a:rPr>
              <a:t>:</a:t>
            </a:r>
            <a:r>
              <a:rPr kumimoji="0" lang="en-US"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Diabetes Control and Complications Trial. </a:t>
            </a:r>
            <a:r>
              <a:rPr kumimoji="0" lang="de-DE"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Fehlerbalken stellen Standardfehler dar. </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p:txBody>
      </p:sp>
      <p:sp>
        <p:nvSpPr>
          <p:cNvPr id="3" name="TextBox 27">
            <a:extLst>
              <a:ext uri="{FF2B5EF4-FFF2-40B4-BE49-F238E27FC236}">
                <a16:creationId xmlns:a16="http://schemas.microsoft.com/office/drawing/2014/main" id="{266E5E94-D596-838C-2F57-6D71FEAF2EB8}"/>
              </a:ext>
            </a:extLst>
          </p:cNvPr>
          <p:cNvSpPr txBox="1"/>
          <p:nvPr/>
        </p:nvSpPr>
        <p:spPr>
          <a:xfrm>
            <a:off x="4160095" y="921078"/>
            <a:ext cx="3328280" cy="461665"/>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Inzidenz schwerer Hypoglykämien innerhalb der Studienjahre 1-6</a:t>
            </a:r>
            <a:endParaRPr kumimoji="0" lang="en-US" sz="1200" b="1"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10" name="TextBox 7">
            <a:extLst>
              <a:ext uri="{FF2B5EF4-FFF2-40B4-BE49-F238E27FC236}">
                <a16:creationId xmlns:a16="http://schemas.microsoft.com/office/drawing/2014/main" id="{55079FBC-78B8-B2C1-D120-7D4DFD08EF90}"/>
              </a:ext>
            </a:extLst>
          </p:cNvPr>
          <p:cNvSpPr txBox="1"/>
          <p:nvPr/>
        </p:nvSpPr>
        <p:spPr>
          <a:xfrm rot="16200000">
            <a:off x="2954674" y="2131298"/>
            <a:ext cx="2111299" cy="369332"/>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Hypoglykämieinzidenz [≥ 1 Ereignis innerhalb der Jahre 1-6]</a:t>
            </a:r>
          </a:p>
        </p:txBody>
      </p:sp>
      <p:sp>
        <p:nvSpPr>
          <p:cNvPr id="12" name="Rechteck: abgerundete Ecken 11">
            <a:extLst>
              <a:ext uri="{FF2B5EF4-FFF2-40B4-BE49-F238E27FC236}">
                <a16:creationId xmlns:a16="http://schemas.microsoft.com/office/drawing/2014/main" id="{B7F2F556-B605-092D-B892-5E732035009C}"/>
              </a:ext>
            </a:extLst>
          </p:cNvPr>
          <p:cNvSpPr/>
          <p:nvPr/>
        </p:nvSpPr>
        <p:spPr>
          <a:xfrm>
            <a:off x="456736" y="3665203"/>
            <a:ext cx="8230528" cy="1032475"/>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lvl="0" indent="-171450" defTabSz="685800">
              <a:spcAft>
                <a:spcPts val="600"/>
              </a:spcAft>
              <a:buClr>
                <a:schemeClr val="accent2"/>
              </a:buClr>
              <a:buFont typeface="Arial" panose="020B0604020202020204" pitchFamily="34" charset="0"/>
              <a:buChar char="•"/>
              <a:defRPr/>
            </a:pPr>
            <a:r>
              <a:rPr lang="de-DE" sz="1100">
                <a:solidFill>
                  <a:schemeClr val="bg1"/>
                </a:solidFill>
              </a:rPr>
              <a:t>Teilnehmer in der DCCT-Studie mit stimuliertem C-Peptid ≥ 0,04 </a:t>
            </a:r>
            <a:r>
              <a:rPr lang="de-DE" sz="1100" err="1">
                <a:solidFill>
                  <a:schemeClr val="bg1"/>
                </a:solidFill>
              </a:rPr>
              <a:t>nmol</a:t>
            </a:r>
            <a:r>
              <a:rPr lang="de-DE" sz="1100">
                <a:solidFill>
                  <a:schemeClr val="bg1"/>
                </a:solidFill>
              </a:rPr>
              <a:t>/l zu BL wie auch mit erhaltenem          C-Peptid wiesen signifikant </a:t>
            </a:r>
            <a:r>
              <a:rPr lang="de-DE" sz="1100" b="1">
                <a:solidFill>
                  <a:schemeClr val="bg1"/>
                </a:solidFill>
              </a:rPr>
              <a:t>niedrigere Hypoglykämie-Ereignisraten </a:t>
            </a:r>
            <a:r>
              <a:rPr lang="de-DE" sz="1100">
                <a:solidFill>
                  <a:schemeClr val="bg1"/>
                </a:solidFill>
              </a:rPr>
              <a:t>auf als Teilnehmer mit nicht nachweisbarem C-Peptid zu BL (p &lt; 0,05)</a:t>
            </a:r>
          </a:p>
          <a:p>
            <a:pPr marL="171450" lvl="0" indent="-171450" defTabSz="685800">
              <a:buClr>
                <a:schemeClr val="accent2"/>
              </a:buClr>
              <a:buFont typeface="Arial" panose="020B0604020202020204" pitchFamily="34" charset="0"/>
              <a:buChar char="•"/>
              <a:defRPr/>
            </a:pPr>
            <a:r>
              <a:rPr lang="de-DE" sz="1100">
                <a:solidFill>
                  <a:schemeClr val="bg1"/>
                </a:solidFill>
              </a:rPr>
              <a:t>Die Inzidenz schwerer Hypoglykämien war mit erhaltenem C-Peptid bei intensivierter BZ-Einstellung signifikant geringer als mit allen anderen Gruppen (p &lt; 0,001)</a:t>
            </a:r>
          </a:p>
        </p:txBody>
      </p:sp>
    </p:spTree>
    <p:extLst>
      <p:ext uri="{BB962C8B-B14F-4D97-AF65-F5344CB8AC3E}">
        <p14:creationId xmlns:p14="http://schemas.microsoft.com/office/powerpoint/2010/main" val="30256530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22E07B30-4884-D94F-093F-56EC7EB7A3F3}"/>
              </a:ext>
            </a:extLst>
          </p:cNvPr>
          <p:cNvSpPr txBox="1">
            <a:spLocks/>
          </p:cNvSpPr>
          <p:nvPr/>
        </p:nvSpPr>
        <p:spPr>
          <a:xfrm>
            <a:off x="314409" y="116931"/>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Eine Betazell-Restfunktion kann das Risiko für schwere Hypoglykämien auch über 35 Jahre senken </a:t>
            </a:r>
          </a:p>
        </p:txBody>
      </p:sp>
      <p:graphicFrame>
        <p:nvGraphicFramePr>
          <p:cNvPr id="32" name="Chart 31">
            <a:extLst>
              <a:ext uri="{FF2B5EF4-FFF2-40B4-BE49-F238E27FC236}">
                <a16:creationId xmlns:a16="http://schemas.microsoft.com/office/drawing/2014/main" id="{3598D023-803F-E5A0-7579-ECB9CC8DEA56}"/>
              </a:ext>
            </a:extLst>
          </p:cNvPr>
          <p:cNvGraphicFramePr/>
          <p:nvPr/>
        </p:nvGraphicFramePr>
        <p:xfrm>
          <a:off x="728544" y="1404767"/>
          <a:ext cx="8016335" cy="2057637"/>
        </p:xfrm>
        <a:graphic>
          <a:graphicData uri="http://schemas.openxmlformats.org/drawingml/2006/chart">
            <c:chart xmlns:c="http://schemas.openxmlformats.org/drawingml/2006/chart" xmlns:r="http://schemas.openxmlformats.org/officeDocument/2006/relationships" r:id="rId4"/>
          </a:graphicData>
        </a:graphic>
      </p:graphicFrame>
      <p:sp>
        <p:nvSpPr>
          <p:cNvPr id="6" name="TextBox 8">
            <a:extLst>
              <a:ext uri="{FF2B5EF4-FFF2-40B4-BE49-F238E27FC236}">
                <a16:creationId xmlns:a16="http://schemas.microsoft.com/office/drawing/2014/main" id="{F2F7B970-7B64-CDDC-1C1D-227A8195F090}"/>
              </a:ext>
            </a:extLst>
          </p:cNvPr>
          <p:cNvSpPr txBox="1"/>
          <p:nvPr/>
        </p:nvSpPr>
        <p:spPr>
          <a:xfrm>
            <a:off x="7315363" y="1435708"/>
            <a:ext cx="1469426" cy="1349087"/>
          </a:xfrm>
          <a:prstGeom prst="rect">
            <a:avLst/>
          </a:prstGeom>
          <a:noFill/>
          <a:ln>
            <a:noFill/>
          </a:ln>
        </p:spPr>
        <p:txBody>
          <a:bodyPr wrap="square" rtlCol="0">
            <a:spAutoFit/>
          </a:bodyPr>
          <a:lstStyle/>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Gruppen nach stimuliertem C-Peptid</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Nicht detektierbar: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0.003 nmol/l</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Hoch/mittel:                 &gt;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0,03 nmol/l</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Mittel: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&gt; 0,03 bis ≤ 0,2 nmol/l</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Hoch: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&gt; 0,2 nmol/l</a:t>
            </a:r>
          </a:p>
        </p:txBody>
      </p:sp>
      <p:sp>
        <p:nvSpPr>
          <p:cNvPr id="8" name="TextBox 7">
            <a:extLst>
              <a:ext uri="{FF2B5EF4-FFF2-40B4-BE49-F238E27FC236}">
                <a16:creationId xmlns:a16="http://schemas.microsoft.com/office/drawing/2014/main" id="{A48779B0-AA26-DB09-59F1-2D1C4FEBC9C9}"/>
              </a:ext>
            </a:extLst>
          </p:cNvPr>
          <p:cNvSpPr txBox="1"/>
          <p:nvPr/>
        </p:nvSpPr>
        <p:spPr>
          <a:xfrm rot="16200000">
            <a:off x="-463027" y="2112785"/>
            <a:ext cx="2013809" cy="369332"/>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Jede Hypoglykämie* mit erforderlicher Fremdhilfe [%]</a:t>
            </a:r>
          </a:p>
        </p:txBody>
      </p:sp>
      <p:sp>
        <p:nvSpPr>
          <p:cNvPr id="28" name="TextBox 27">
            <a:extLst>
              <a:ext uri="{FF2B5EF4-FFF2-40B4-BE49-F238E27FC236}">
                <a16:creationId xmlns:a16="http://schemas.microsoft.com/office/drawing/2014/main" id="{B5BF8080-C4DB-C5CA-AAAD-ADBCF544080D}"/>
              </a:ext>
            </a:extLst>
          </p:cNvPr>
          <p:cNvSpPr txBox="1"/>
          <p:nvPr/>
        </p:nvSpPr>
        <p:spPr>
          <a:xfrm>
            <a:off x="1215540" y="931251"/>
            <a:ext cx="5441895" cy="276999"/>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Schwere Hypoglykämien in den Studienjahren 1-35</a:t>
            </a:r>
            <a:endParaRPr kumimoji="0" lang="en-US" sz="1200" b="1"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33" name="TextBox 32">
            <a:extLst>
              <a:ext uri="{FF2B5EF4-FFF2-40B4-BE49-F238E27FC236}">
                <a16:creationId xmlns:a16="http://schemas.microsoft.com/office/drawing/2014/main" id="{F7DC4ED2-6675-BCF9-9F08-5DEF2CEB9937}"/>
              </a:ext>
            </a:extLst>
          </p:cNvPr>
          <p:cNvSpPr txBox="1"/>
          <p:nvPr/>
        </p:nvSpPr>
        <p:spPr>
          <a:xfrm>
            <a:off x="1839441" y="3300126"/>
            <a:ext cx="4194094" cy="230832"/>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Gruppen nach stimuliertem C-Peptid-Spiegel nach 35 Jahren</a:t>
            </a:r>
            <a:endParaRPr kumimoji="0" lang="de-DE" sz="9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4" name="TextBox 3037">
            <a:extLst>
              <a:ext uri="{FF2B5EF4-FFF2-40B4-BE49-F238E27FC236}">
                <a16:creationId xmlns:a16="http://schemas.microsoft.com/office/drawing/2014/main" id="{6F9912AC-DF56-A576-7E40-F900D233EF12}"/>
              </a:ext>
            </a:extLst>
          </p:cNvPr>
          <p:cNvSpPr txBox="1"/>
          <p:nvPr/>
        </p:nvSpPr>
        <p:spPr>
          <a:xfrm>
            <a:off x="314409" y="4937799"/>
            <a:ext cx="8315241"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a:t>
            </a:r>
            <a:r>
              <a:rPr kumimoji="0" lang="de-DE" sz="600" b="0" i="0" u="none" strike="noStrike" kern="1200" cap="none" spc="0" normalizeH="0" baseline="0" noProof="0">
                <a:ln>
                  <a:noFill/>
                </a:ln>
                <a:solidFill>
                  <a:srgbClr val="404040"/>
                </a:solidFill>
                <a:effectLst/>
                <a:uLnTx/>
                <a:uFillTx/>
                <a:latin typeface="Verdana"/>
                <a:ea typeface="+mn-ea"/>
                <a:cs typeface="+mn-cs"/>
              </a:rPr>
              <a:t> </a:t>
            </a:r>
            <a:r>
              <a:rPr kumimoji="0" lang="de-DE" sz="600" b="0" i="0" u="none" strike="noStrike" kern="1200" cap="none" spc="0" normalizeH="0" baseline="0" noProof="0" err="1">
                <a:ln>
                  <a:noFill/>
                </a:ln>
                <a:solidFill>
                  <a:srgbClr val="404040"/>
                </a:solidFill>
                <a:effectLst/>
                <a:uLnTx/>
                <a:uFillTx/>
                <a:latin typeface="Verdana"/>
                <a:ea typeface="+mn-ea"/>
                <a:cs typeface="+mn-cs"/>
              </a:rPr>
              <a:t>Gubitosi</a:t>
            </a:r>
            <a:r>
              <a:rPr kumimoji="0" lang="de-DE" sz="600" b="0" i="0" u="none" strike="noStrike" kern="1200" cap="none" spc="0" normalizeH="0" baseline="0" noProof="0">
                <a:ln>
                  <a:noFill/>
                </a:ln>
                <a:solidFill>
                  <a:srgbClr val="404040"/>
                </a:solidFill>
                <a:effectLst/>
                <a:uLnTx/>
                <a:uFillTx/>
                <a:latin typeface="Verdana"/>
                <a:ea typeface="+mn-ea"/>
                <a:cs typeface="+mn-cs"/>
              </a:rPr>
              <a:t>-Klug RA </a:t>
            </a:r>
            <a:r>
              <a:rPr kumimoji="0" lang="de-DE" sz="600" b="0" i="1" u="none" strike="noStrike" kern="1200" cap="none" spc="0" normalizeH="0" baseline="0" noProof="0">
                <a:ln>
                  <a:noFill/>
                </a:ln>
                <a:solidFill>
                  <a:srgbClr val="404040"/>
                </a:solidFill>
                <a:effectLst/>
                <a:uLnTx/>
                <a:uFillTx/>
                <a:latin typeface="Verdana"/>
                <a:ea typeface="+mn-ea"/>
                <a:cs typeface="+mn-cs"/>
              </a:rPr>
              <a:t>et al. </a:t>
            </a:r>
            <a:r>
              <a:rPr kumimoji="0" lang="de-DE" sz="600" b="0" i="1" u="none" strike="noStrike" kern="1200" cap="none" spc="0" normalizeH="0" baseline="0" noProof="0" err="1">
                <a:ln>
                  <a:noFill/>
                </a:ln>
                <a:solidFill>
                  <a:srgbClr val="404040"/>
                </a:solidFill>
                <a:effectLst/>
                <a:uLnTx/>
                <a:uFillTx/>
                <a:latin typeface="Verdana"/>
                <a:ea typeface="+mn-ea"/>
                <a:cs typeface="+mn-cs"/>
              </a:rPr>
              <a:t>Clin</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e-DE" sz="600" b="0" i="1" u="none" strike="noStrike" kern="1200" cap="none" spc="0" normalizeH="0" baseline="0" noProof="0" err="1">
                <a:ln>
                  <a:noFill/>
                </a:ln>
                <a:solidFill>
                  <a:srgbClr val="404040"/>
                </a:solidFill>
                <a:effectLst/>
                <a:uLnTx/>
                <a:uFillTx/>
                <a:latin typeface="Verdana"/>
                <a:ea typeface="+mn-ea"/>
                <a:cs typeface="+mn-cs"/>
              </a:rPr>
              <a:t>Invest</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e-DE" sz="600" b="0" i="0" u="none" strike="noStrike" kern="1200" cap="none" spc="0" normalizeH="0" baseline="0" noProof="0">
                <a:ln>
                  <a:noFill/>
                </a:ln>
                <a:solidFill>
                  <a:srgbClr val="404040"/>
                </a:solidFill>
                <a:effectLst/>
                <a:uLnTx/>
                <a:uFillTx/>
                <a:latin typeface="Verdana"/>
                <a:ea typeface="+mn-ea"/>
                <a:cs typeface="+mn-cs"/>
              </a:rPr>
              <a:t>2021; 131: e143011. </a:t>
            </a:r>
          </a:p>
        </p:txBody>
      </p:sp>
      <p:sp>
        <p:nvSpPr>
          <p:cNvPr id="7" name="Footer Placeholder 4">
            <a:extLst>
              <a:ext uri="{FF2B5EF4-FFF2-40B4-BE49-F238E27FC236}">
                <a16:creationId xmlns:a16="http://schemas.microsoft.com/office/drawing/2014/main" id="{BCA60EE1-ACCC-9045-DD3C-76221FA016DC}"/>
              </a:ext>
            </a:extLst>
          </p:cNvPr>
          <p:cNvSpPr txBox="1">
            <a:spLocks/>
          </p:cNvSpPr>
          <p:nvPr/>
        </p:nvSpPr>
        <p:spPr>
          <a:xfrm>
            <a:off x="359212" y="4787919"/>
            <a:ext cx="8470380" cy="200056"/>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ts val="300"/>
              </a:spcBef>
              <a:buClrTx/>
              <a:buNone/>
              <a:defRPr/>
            </a:pPr>
            <a:r>
              <a:rPr lang="de-DE" sz="600">
                <a:solidFill>
                  <a:srgbClr val="404040"/>
                </a:solidFill>
                <a:latin typeface="+mn-lt"/>
                <a:ea typeface="Arial"/>
                <a:cs typeface="Arial"/>
              </a:rPr>
              <a:t>Abbildung modifiziert nach </a:t>
            </a:r>
            <a:r>
              <a:rPr lang="de-DE" sz="600" err="1">
                <a:solidFill>
                  <a:srgbClr val="404040"/>
                </a:solidFill>
                <a:latin typeface="+mn-lt"/>
                <a:ea typeface="Arial"/>
                <a:cs typeface="Arial"/>
              </a:rPr>
              <a:t>Gubitosi</a:t>
            </a:r>
            <a:r>
              <a:rPr lang="de-DE" sz="600">
                <a:solidFill>
                  <a:srgbClr val="404040"/>
                </a:solidFill>
                <a:latin typeface="+mn-lt"/>
                <a:ea typeface="Arial"/>
                <a:cs typeface="Arial"/>
              </a:rPr>
              <a:t>-Klug 2021</a:t>
            </a:r>
            <a:r>
              <a:rPr lang="de-DE" sz="600" baseline="30000">
                <a:solidFill>
                  <a:srgbClr val="404040"/>
                </a:solidFill>
                <a:latin typeface="+mn-lt"/>
                <a:ea typeface="Arial"/>
                <a:cs typeface="Arial"/>
              </a:rPr>
              <a:t>1</a:t>
            </a:r>
            <a:r>
              <a:rPr lang="de-DE" sz="600">
                <a:solidFill>
                  <a:srgbClr val="404040"/>
                </a:solidFill>
                <a:latin typeface="+mn-lt"/>
                <a:ea typeface="Arial"/>
                <a:cs typeface="Arial"/>
              </a:rPr>
              <a:t>. </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BL: Baseline; C-Peptid: </a:t>
            </a:r>
            <a:r>
              <a:rPr lang="de-DE" sz="600" err="1">
                <a:solidFill>
                  <a:srgbClr val="404040"/>
                </a:solidFill>
                <a:latin typeface="+mn-lt"/>
                <a:ea typeface="Verdana" panose="020B0604030504040204" pitchFamily="34" charset="0"/>
                <a:cs typeface="Verdana" panose="020B0604030504040204" pitchFamily="34" charset="0"/>
              </a:rPr>
              <a:t>Connecting</a:t>
            </a:r>
            <a:r>
              <a:rPr lang="de-DE" sz="600">
                <a:solidFill>
                  <a:srgbClr val="404040"/>
                </a:solidFill>
                <a:latin typeface="+mn-lt"/>
                <a:ea typeface="Verdana" panose="020B0604030504040204" pitchFamily="34" charset="0"/>
                <a:cs typeface="Verdana" panose="020B0604030504040204" pitchFamily="34" charset="0"/>
              </a:rPr>
              <a:t> </a:t>
            </a:r>
            <a:r>
              <a:rPr lang="de-DE" sz="600" err="1">
                <a:solidFill>
                  <a:srgbClr val="404040"/>
                </a:solidFill>
                <a:latin typeface="+mn-lt"/>
                <a:ea typeface="Verdana" panose="020B0604030504040204" pitchFamily="34" charset="0"/>
                <a:cs typeface="Verdana" panose="020B0604030504040204" pitchFamily="34" charset="0"/>
              </a:rPr>
              <a:t>peptide</a:t>
            </a:r>
            <a:r>
              <a:rPr lang="de-DE" sz="600">
                <a:solidFill>
                  <a:srgbClr val="404040"/>
                </a:solidFill>
                <a:latin typeface="+mn-lt"/>
                <a:ea typeface="Verdana" panose="020B0604030504040204" pitchFamily="34" charset="0"/>
                <a:cs typeface="Verdana" panose="020B0604030504040204" pitchFamily="34" charset="0"/>
              </a:rPr>
              <a:t>, Verbindungspeptid; </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DCCT: Diabetes Control and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Complications</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Trial; EDIC: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Epidemiology</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of</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Diabetes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Interventions</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and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Complications</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 Auftreten schwerer Hypoglykämien vierteljährlich dokumentiert in der DCCT-Studie und jeweils innerhalb der letzten 3 Monate bei den jährlichen Visiten in der EDIC-Studie</a:t>
            </a:r>
            <a:r>
              <a:rPr kumimoji="0" lang="de-DE" sz="6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p>
        </p:txBody>
      </p:sp>
      <p:cxnSp>
        <p:nvCxnSpPr>
          <p:cNvPr id="26" name="Gerader Verbinder 25">
            <a:extLst>
              <a:ext uri="{FF2B5EF4-FFF2-40B4-BE49-F238E27FC236}">
                <a16:creationId xmlns:a16="http://schemas.microsoft.com/office/drawing/2014/main" id="{DA61B5B0-DBA2-2BB2-8448-A9C0CEC36AEA}"/>
              </a:ext>
            </a:extLst>
          </p:cNvPr>
          <p:cNvCxnSpPr/>
          <p:nvPr/>
        </p:nvCxnSpPr>
        <p:spPr>
          <a:xfrm flipV="1">
            <a:off x="1724891" y="1377827"/>
            <a:ext cx="0" cy="57881"/>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02540F8C-4FAB-FB3F-63C5-6F74476E3390}"/>
              </a:ext>
            </a:extLst>
          </p:cNvPr>
          <p:cNvCxnSpPr>
            <a:cxnSpLocks/>
          </p:cNvCxnSpPr>
          <p:nvPr/>
        </p:nvCxnSpPr>
        <p:spPr>
          <a:xfrm>
            <a:off x="1724891" y="1377827"/>
            <a:ext cx="1447800"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6218CE9B-EA3E-E098-075A-24A866E5892D}"/>
              </a:ext>
            </a:extLst>
          </p:cNvPr>
          <p:cNvCxnSpPr/>
          <p:nvPr/>
        </p:nvCxnSpPr>
        <p:spPr>
          <a:xfrm>
            <a:off x="3172691" y="1377827"/>
            <a:ext cx="0" cy="556449"/>
          </a:xfrm>
          <a:prstGeom prst="line">
            <a:avLst/>
          </a:prstGeom>
        </p:spPr>
        <p:style>
          <a:lnRef idx="1">
            <a:schemeClr val="accent1"/>
          </a:lnRef>
          <a:fillRef idx="0">
            <a:schemeClr val="accent1"/>
          </a:fillRef>
          <a:effectRef idx="0">
            <a:schemeClr val="accent1"/>
          </a:effectRef>
          <a:fontRef idx="minor">
            <a:schemeClr val="tx1"/>
          </a:fontRef>
        </p:style>
      </p:cxnSp>
      <p:sp>
        <p:nvSpPr>
          <p:cNvPr id="35" name="Textfeld 34">
            <a:extLst>
              <a:ext uri="{FF2B5EF4-FFF2-40B4-BE49-F238E27FC236}">
                <a16:creationId xmlns:a16="http://schemas.microsoft.com/office/drawing/2014/main" id="{46518B8D-7103-0155-E055-2249F350A7B0}"/>
              </a:ext>
            </a:extLst>
          </p:cNvPr>
          <p:cNvSpPr txBox="1"/>
          <p:nvPr/>
        </p:nvSpPr>
        <p:spPr>
          <a:xfrm>
            <a:off x="2027842" y="1166704"/>
            <a:ext cx="841897" cy="2308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mn-cs"/>
              </a:rPr>
              <a:t>p &lt; 0,0001</a:t>
            </a:r>
          </a:p>
        </p:txBody>
      </p:sp>
      <p:sp>
        <p:nvSpPr>
          <p:cNvPr id="9" name="Rechteck: abgerundete Ecken 8">
            <a:extLst>
              <a:ext uri="{FF2B5EF4-FFF2-40B4-BE49-F238E27FC236}">
                <a16:creationId xmlns:a16="http://schemas.microsoft.com/office/drawing/2014/main" id="{0E5FFB2B-1254-E54D-70B1-653F95E36F81}"/>
              </a:ext>
            </a:extLst>
          </p:cNvPr>
          <p:cNvSpPr/>
          <p:nvPr/>
        </p:nvSpPr>
        <p:spPr>
          <a:xfrm>
            <a:off x="446639" y="3648401"/>
            <a:ext cx="8385667" cy="874438"/>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lvl="0" indent="-171450" defTabSz="685800">
              <a:spcAft>
                <a:spcPts val="600"/>
              </a:spcAft>
              <a:buClr>
                <a:schemeClr val="accent2"/>
              </a:buClr>
              <a:buFont typeface="Arial" panose="020B0604020202020204" pitchFamily="34" charset="0"/>
              <a:buChar char="•"/>
              <a:defRPr/>
            </a:pPr>
            <a:r>
              <a:rPr lang="de-DE" sz="1100">
                <a:solidFill>
                  <a:schemeClr val="bg1"/>
                </a:solidFill>
              </a:rPr>
              <a:t>Nach 35 Jahren gab es noch 12,4 % DCCT/EDIC-Teilnehmer mit stimuliertem C-Peptid ≥ 0,003 </a:t>
            </a:r>
            <a:r>
              <a:rPr lang="de-DE" sz="1100" err="1">
                <a:solidFill>
                  <a:schemeClr val="bg1"/>
                </a:solidFill>
              </a:rPr>
              <a:t>nmol</a:t>
            </a:r>
            <a:r>
              <a:rPr lang="de-DE" sz="1100">
                <a:solidFill>
                  <a:schemeClr val="bg1"/>
                </a:solidFill>
              </a:rPr>
              <a:t>/l; diese hatten zu BL niedrigere HbA</a:t>
            </a:r>
            <a:r>
              <a:rPr lang="de-DE" sz="1100" baseline="-25000">
                <a:solidFill>
                  <a:schemeClr val="bg1"/>
                </a:solidFill>
              </a:rPr>
              <a:t>1c</a:t>
            </a:r>
            <a:r>
              <a:rPr lang="de-DE" sz="1100">
                <a:solidFill>
                  <a:schemeClr val="bg1"/>
                </a:solidFill>
              </a:rPr>
              <a:t>-Werte, höhere stimulierte C-Peptid-Spiegel und geringeren Insulinbedarf</a:t>
            </a:r>
          </a:p>
          <a:p>
            <a:pPr marL="171450" lvl="0" indent="-171450" defTabSz="685800">
              <a:buClr>
                <a:schemeClr val="accent2"/>
              </a:buClr>
              <a:buFont typeface="Arial" panose="020B0604020202020204" pitchFamily="34" charset="0"/>
              <a:buChar char="•"/>
              <a:defRPr/>
            </a:pPr>
            <a:r>
              <a:rPr lang="de-DE" sz="1100">
                <a:solidFill>
                  <a:schemeClr val="bg1"/>
                </a:solidFill>
              </a:rPr>
              <a:t>Die Inzidenz schwerer Hypoglykämien im DCCT/EDIC-Studienverlauf war bei Teilnehmern mit stimuliertem C-Peptid ≥ 0,03 </a:t>
            </a:r>
            <a:r>
              <a:rPr lang="de-DE" sz="1100" err="1">
                <a:solidFill>
                  <a:schemeClr val="bg1"/>
                </a:solidFill>
              </a:rPr>
              <a:t>nmol</a:t>
            </a:r>
            <a:r>
              <a:rPr lang="de-DE" sz="1100">
                <a:solidFill>
                  <a:schemeClr val="bg1"/>
                </a:solidFill>
              </a:rPr>
              <a:t>/l signifikant geringer als bei Teilnehmern ohne C-Peptid-Antwort (45 vs. 70 %; p &lt; 0,0001)</a:t>
            </a:r>
          </a:p>
        </p:txBody>
      </p:sp>
    </p:spTree>
    <p:extLst>
      <p:ext uri="{BB962C8B-B14F-4D97-AF65-F5344CB8AC3E}">
        <p14:creationId xmlns:p14="http://schemas.microsoft.com/office/powerpoint/2010/main" val="229426443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 name="Textplatzhalter 9">
            <a:extLst>
              <a:ext uri="{FF2B5EF4-FFF2-40B4-BE49-F238E27FC236}">
                <a16:creationId xmlns:a16="http://schemas.microsoft.com/office/drawing/2014/main" id="{E9134C15-1EAD-2BE4-D92A-AFD63BD8633A}"/>
              </a:ext>
            </a:extLst>
          </p:cNvPr>
          <p:cNvSpPr txBox="1">
            <a:spLocks/>
          </p:cNvSpPr>
          <p:nvPr/>
        </p:nvSpPr>
        <p:spPr>
          <a:xfrm>
            <a:off x="314408" y="116931"/>
            <a:ext cx="851805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Gute </a:t>
            </a:r>
            <a:r>
              <a:rPr kumimoji="0" lang="de-DE" sz="2000" b="1" i="0" u="none" strike="noStrike" kern="1200" cap="none" spc="0" normalizeH="0" baseline="0" noProof="0" err="1">
                <a:ln>
                  <a:noFill/>
                </a:ln>
                <a:solidFill>
                  <a:srgbClr val="7030A0"/>
                </a:solidFill>
                <a:effectLst/>
                <a:uLnTx/>
                <a:uFillTx/>
                <a:latin typeface="Verdana"/>
                <a:ea typeface="+mn-ea"/>
                <a:cs typeface="+mn-cs"/>
              </a:rPr>
              <a:t>Glykämiekontrolle</a:t>
            </a:r>
            <a:r>
              <a:rPr kumimoji="0" lang="de-DE" sz="2000" b="1" i="0" u="none" strike="noStrike" kern="1200" cap="none" spc="0" normalizeH="0" baseline="0" noProof="0">
                <a:ln>
                  <a:noFill/>
                </a:ln>
                <a:solidFill>
                  <a:srgbClr val="7030A0"/>
                </a:solidFill>
                <a:effectLst/>
                <a:uLnTx/>
                <a:uFillTx/>
                <a:latin typeface="Verdana"/>
                <a:ea typeface="+mn-ea"/>
                <a:cs typeface="+mn-cs"/>
              </a:rPr>
              <a:t> zu Beginn des klinisch manifesten T1D kann das Risiko für makrovaskuläre Komplikationen über 30 Jahre senken</a:t>
            </a:r>
          </a:p>
        </p:txBody>
      </p:sp>
      <p:sp>
        <p:nvSpPr>
          <p:cNvPr id="8" name="TextBox 3037">
            <a:extLst>
              <a:ext uri="{FF2B5EF4-FFF2-40B4-BE49-F238E27FC236}">
                <a16:creationId xmlns:a16="http://schemas.microsoft.com/office/drawing/2014/main" id="{93D04F44-B898-D2CF-B3AD-B3AA26590C50}"/>
              </a:ext>
            </a:extLst>
          </p:cNvPr>
          <p:cNvSpPr txBox="1"/>
          <p:nvPr/>
        </p:nvSpPr>
        <p:spPr>
          <a:xfrm>
            <a:off x="314406" y="4749053"/>
            <a:ext cx="8600993" cy="369332"/>
          </a:xfrm>
          <a:prstGeom prst="rect">
            <a:avLst/>
          </a:prstGeom>
          <a:noFill/>
        </p:spPr>
        <p:txBody>
          <a:bodyPr wrap="square" rtlCol="0" anchor="b">
            <a:spAutoFit/>
          </a:bodyPr>
          <a:lstStyle/>
          <a:p>
            <a:pPr lvl="0" defTabSz="685800">
              <a:defRPr/>
            </a:pPr>
            <a:r>
              <a:rPr lang="de-DE" sz="600">
                <a:solidFill>
                  <a:srgbClr val="404040"/>
                </a:solidFill>
                <a:ea typeface="Arial"/>
                <a:cs typeface="Arial"/>
              </a:rPr>
              <a:t>Abbildung modifiziert nach DCCT/EDIC Study Research Group 2016</a:t>
            </a:r>
            <a:r>
              <a:rPr lang="de-DE" sz="600" baseline="30000">
                <a:solidFill>
                  <a:srgbClr val="404040"/>
                </a:solidFill>
                <a:ea typeface="Arial"/>
                <a:cs typeface="Arial"/>
              </a:rPr>
              <a:t>1</a:t>
            </a:r>
            <a:r>
              <a:rPr lang="de-DE" sz="600">
                <a:solidFill>
                  <a:srgbClr val="404040"/>
                </a:solidFill>
                <a:ea typeface="Arial"/>
                <a:cs typeface="Arial"/>
              </a:rPr>
              <a:t>. CVD: </a:t>
            </a:r>
            <a:r>
              <a:rPr lang="de-DE" sz="600" err="1">
                <a:solidFill>
                  <a:srgbClr val="404040"/>
                </a:solidFill>
                <a:ea typeface="Arial"/>
                <a:cs typeface="Arial"/>
              </a:rPr>
              <a:t>Cardiovacular</a:t>
            </a:r>
            <a:r>
              <a:rPr lang="de-DE" sz="600">
                <a:solidFill>
                  <a:srgbClr val="404040"/>
                </a:solidFill>
                <a:ea typeface="Arial"/>
                <a:cs typeface="Arial"/>
              </a:rPr>
              <a:t> </a:t>
            </a:r>
            <a:r>
              <a:rPr lang="de-DE" sz="600" err="1">
                <a:solidFill>
                  <a:srgbClr val="404040"/>
                </a:solidFill>
                <a:ea typeface="Arial"/>
                <a:cs typeface="Arial"/>
              </a:rPr>
              <a:t>disease</a:t>
            </a:r>
            <a:r>
              <a:rPr lang="de-DE" sz="600">
                <a:solidFill>
                  <a:srgbClr val="404040"/>
                </a:solidFill>
                <a:ea typeface="Arial"/>
                <a:cs typeface="Arial"/>
              </a:rPr>
              <a:t>, kardiovaskuläre Erkrankung; </a:t>
            </a:r>
            <a:r>
              <a:rPr lang="de-DE" sz="600">
                <a:solidFill>
                  <a:srgbClr val="404040"/>
                </a:solidFill>
                <a:ea typeface="Verdana" panose="020B0604030504040204" pitchFamily="34" charset="0"/>
                <a:cs typeface="Verdana" panose="020B0604030504040204" pitchFamily="34" charset="0"/>
              </a:rPr>
              <a:t>DCCT: Diabetes Control and </a:t>
            </a:r>
            <a:r>
              <a:rPr lang="de-DE" sz="600" err="1">
                <a:solidFill>
                  <a:srgbClr val="404040"/>
                </a:solidFill>
                <a:ea typeface="Verdana" panose="020B0604030504040204" pitchFamily="34" charset="0"/>
                <a:cs typeface="Verdana" panose="020B0604030504040204" pitchFamily="34" charset="0"/>
              </a:rPr>
              <a:t>Complications</a:t>
            </a:r>
            <a:r>
              <a:rPr lang="de-DE" sz="600">
                <a:solidFill>
                  <a:srgbClr val="404040"/>
                </a:solidFill>
                <a:ea typeface="Verdana" panose="020B0604030504040204" pitchFamily="34" charset="0"/>
                <a:cs typeface="Verdana" panose="020B0604030504040204" pitchFamily="34" charset="0"/>
              </a:rPr>
              <a:t> Trial; EDIC: </a:t>
            </a:r>
            <a:r>
              <a:rPr lang="de-DE" sz="600" err="1">
                <a:solidFill>
                  <a:srgbClr val="404040"/>
                </a:solidFill>
                <a:ea typeface="Verdana" panose="020B0604030504040204" pitchFamily="34" charset="0"/>
                <a:cs typeface="Verdana" panose="020B0604030504040204" pitchFamily="34" charset="0"/>
              </a:rPr>
              <a:t>Epidemiology</a:t>
            </a:r>
            <a:r>
              <a:rPr lang="de-DE" sz="600">
                <a:solidFill>
                  <a:srgbClr val="404040"/>
                </a:solidFill>
                <a:ea typeface="Verdana" panose="020B0604030504040204" pitchFamily="34" charset="0"/>
                <a:cs typeface="Verdana" panose="020B0604030504040204" pitchFamily="34" charset="0"/>
              </a:rPr>
              <a:t> </a:t>
            </a:r>
            <a:r>
              <a:rPr lang="de-DE" sz="600" err="1">
                <a:solidFill>
                  <a:srgbClr val="404040"/>
                </a:solidFill>
                <a:ea typeface="Verdana" panose="020B0604030504040204" pitchFamily="34" charset="0"/>
                <a:cs typeface="Verdana" panose="020B0604030504040204" pitchFamily="34" charset="0"/>
              </a:rPr>
              <a:t>of</a:t>
            </a:r>
            <a:r>
              <a:rPr lang="de-DE" sz="600">
                <a:solidFill>
                  <a:srgbClr val="404040"/>
                </a:solidFill>
                <a:ea typeface="Verdana" panose="020B0604030504040204" pitchFamily="34" charset="0"/>
                <a:cs typeface="Verdana" panose="020B0604030504040204" pitchFamily="34" charset="0"/>
              </a:rPr>
              <a:t> Diabetes </a:t>
            </a:r>
            <a:r>
              <a:rPr lang="de-DE" sz="600" err="1">
                <a:solidFill>
                  <a:srgbClr val="404040"/>
                </a:solidFill>
                <a:ea typeface="Verdana" panose="020B0604030504040204" pitchFamily="34" charset="0"/>
                <a:cs typeface="Verdana" panose="020B0604030504040204" pitchFamily="34" charset="0"/>
              </a:rPr>
              <a:t>Interventions</a:t>
            </a:r>
            <a:r>
              <a:rPr lang="de-DE" sz="600">
                <a:solidFill>
                  <a:srgbClr val="404040"/>
                </a:solidFill>
                <a:ea typeface="Verdana" panose="020B0604030504040204" pitchFamily="34" charset="0"/>
                <a:cs typeface="Verdana" panose="020B0604030504040204" pitchFamily="34" charset="0"/>
              </a:rPr>
              <a:t> and </a:t>
            </a:r>
            <a:r>
              <a:rPr lang="de-DE" sz="600" err="1">
                <a:solidFill>
                  <a:srgbClr val="404040"/>
                </a:solidFill>
                <a:ea typeface="Verdana" panose="020B0604030504040204" pitchFamily="34" charset="0"/>
                <a:cs typeface="Verdana" panose="020B0604030504040204" pitchFamily="34" charset="0"/>
              </a:rPr>
              <a:t>Complications</a:t>
            </a:r>
            <a:r>
              <a:rPr lang="de-DE" sz="600">
                <a:solidFill>
                  <a:srgbClr val="404040"/>
                </a:solidFill>
                <a:ea typeface="Verdana" panose="020B0604030504040204" pitchFamily="34" charset="0"/>
                <a:cs typeface="Verdana" panose="020B0604030504040204" pitchFamily="34" charset="0"/>
              </a:rPr>
              <a:t>. </a:t>
            </a:r>
            <a:r>
              <a:rPr lang="de-DE" sz="600">
                <a:solidFill>
                  <a:srgbClr val="404040"/>
                </a:solidFill>
                <a:ea typeface="Arial"/>
                <a:cs typeface="Arial"/>
              </a:rPr>
              <a:t>HbA</a:t>
            </a:r>
            <a:r>
              <a:rPr lang="de-DE" sz="600" baseline="-25000">
                <a:solidFill>
                  <a:srgbClr val="404040"/>
                </a:solidFill>
                <a:ea typeface="Arial"/>
                <a:cs typeface="Arial"/>
              </a:rPr>
              <a:t>1c</a:t>
            </a:r>
            <a:r>
              <a:rPr lang="de-DE" sz="600">
                <a:solidFill>
                  <a:srgbClr val="404040"/>
                </a:solidFill>
                <a:ea typeface="Arial"/>
                <a:cs typeface="Arial"/>
              </a:rPr>
              <a:t>: </a:t>
            </a:r>
            <a:r>
              <a:rPr lang="de-DE" sz="600" err="1">
                <a:solidFill>
                  <a:srgbClr val="404040"/>
                </a:solidFill>
                <a:ea typeface="Arial"/>
                <a:cs typeface="Arial"/>
              </a:rPr>
              <a:t>glykiertes</a:t>
            </a:r>
            <a:r>
              <a:rPr lang="de-DE" sz="600">
                <a:solidFill>
                  <a:srgbClr val="404040"/>
                </a:solidFill>
                <a:ea typeface="Arial"/>
                <a:cs typeface="Arial"/>
              </a:rPr>
              <a:t> Hämoglobin A</a:t>
            </a:r>
            <a:r>
              <a:rPr lang="de-DE" sz="600" baseline="-25000">
                <a:solidFill>
                  <a:srgbClr val="404040"/>
                </a:solidFill>
                <a:ea typeface="Arial"/>
                <a:cs typeface="Arial"/>
              </a:rPr>
              <a:t>1c</a:t>
            </a:r>
            <a:r>
              <a:rPr lang="de-DE" sz="600">
                <a:solidFill>
                  <a:srgbClr val="404040"/>
                </a:solidFill>
                <a:ea typeface="Arial"/>
                <a:cs typeface="Arial"/>
              </a:rPr>
              <a:t>; Intensive Behandlung = Basal-Bolus-Insulintherapie; KI: Konfidenzintervall; Konventionelle Behandlung = Mischinsulintherapie; T1D: Typ-1-Diabetes.</a:t>
            </a:r>
            <a:endParaRPr kumimoji="0" lang="de-DE" sz="600" b="0" i="0" u="none" strike="noStrike" kern="1200" cap="none" spc="0" normalizeH="0" baseline="0" noProof="0">
              <a:ln>
                <a:noFill/>
              </a:ln>
              <a:solidFill>
                <a:srgbClr val="404040"/>
              </a:solidFill>
              <a:effectLst/>
              <a:uLnTx/>
              <a:uFillTx/>
              <a:ea typeface="+mn-ea"/>
              <a:cs typeface="+mn-cs"/>
            </a:endParaRPr>
          </a:p>
          <a:p>
            <a:pPr lvl="0" defTabSz="685800">
              <a:defRPr/>
            </a:pPr>
            <a:r>
              <a:rPr kumimoji="0" lang="de-DE" sz="600" b="1" i="0" u="none" strike="noStrike" kern="1200" cap="none" spc="0" normalizeH="0" baseline="0" noProof="0">
                <a:ln>
                  <a:noFill/>
                </a:ln>
                <a:solidFill>
                  <a:srgbClr val="404040"/>
                </a:solidFill>
                <a:effectLst/>
                <a:uLnTx/>
                <a:uFillTx/>
                <a:latin typeface="Verdana"/>
                <a:ea typeface="+mn-ea"/>
                <a:cs typeface="+mn-cs"/>
              </a:rPr>
              <a:t>1. </a:t>
            </a:r>
            <a:r>
              <a:rPr kumimoji="0" lang="de-DE" sz="600" b="0" i="0" u="none" strike="noStrike" kern="1200" cap="none" spc="0" normalizeH="0" baseline="0" noProof="0">
                <a:ln>
                  <a:noFill/>
                </a:ln>
                <a:solidFill>
                  <a:srgbClr val="404040"/>
                </a:solidFill>
                <a:effectLst/>
                <a:uLnTx/>
                <a:uFillTx/>
                <a:latin typeface="Verdana"/>
                <a:ea typeface="+mn-ea"/>
                <a:cs typeface="+mn-cs"/>
              </a:rPr>
              <a:t>DCCT/EDIC Study Research Group</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a-DK" sz="600" b="0" i="1" u="none" strike="noStrike" kern="1200" cap="none" spc="0" normalizeH="0" baseline="0" noProof="0">
                <a:ln>
                  <a:noFill/>
                </a:ln>
                <a:solidFill>
                  <a:srgbClr val="404040"/>
                </a:solidFill>
                <a:effectLst/>
                <a:uLnTx/>
                <a:uFillTx/>
                <a:latin typeface="Verdana"/>
                <a:ea typeface="+mn-ea"/>
                <a:cs typeface="+mn-cs"/>
              </a:rPr>
              <a:t>Diabetes Care </a:t>
            </a:r>
            <a:r>
              <a:rPr kumimoji="0" lang="da-DK" sz="600" b="0" i="0" u="none" strike="noStrike" kern="1200" cap="none" spc="0" normalizeH="0" baseline="0" noProof="0">
                <a:ln>
                  <a:noFill/>
                </a:ln>
                <a:solidFill>
                  <a:srgbClr val="404040"/>
                </a:solidFill>
                <a:effectLst/>
                <a:uLnTx/>
                <a:uFillTx/>
                <a:latin typeface="Verdana"/>
                <a:ea typeface="+mn-ea"/>
                <a:cs typeface="+mn-cs"/>
              </a:rPr>
              <a:t>2016; 39: 686</a:t>
            </a:r>
            <a:r>
              <a:rPr lang="de-DE" sz="600">
                <a:solidFill>
                  <a:srgbClr val="404040"/>
                </a:solidFill>
              </a:rPr>
              <a:t>–</a:t>
            </a:r>
            <a:r>
              <a:rPr kumimoji="0" lang="da-DK" sz="600" b="0" i="0" u="none" strike="noStrike" kern="1200" cap="none" spc="0" normalizeH="0" baseline="0" noProof="0">
                <a:ln>
                  <a:noFill/>
                </a:ln>
                <a:solidFill>
                  <a:srgbClr val="404040"/>
                </a:solidFill>
                <a:effectLst/>
                <a:uLnTx/>
                <a:uFillTx/>
                <a:latin typeface="Verdana"/>
                <a:ea typeface="+mn-ea"/>
                <a:cs typeface="+mn-cs"/>
              </a:rPr>
              <a:t>93. </a:t>
            </a:r>
            <a:r>
              <a:rPr kumimoji="0" lang="da-DK" sz="600" b="1" i="0" u="none" strike="noStrike" kern="1200" cap="none" spc="0" normalizeH="0" baseline="0" noProof="0">
                <a:ln>
                  <a:noFill/>
                </a:ln>
                <a:solidFill>
                  <a:srgbClr val="404040"/>
                </a:solidFill>
                <a:effectLst/>
                <a:uLnTx/>
                <a:uFillTx/>
                <a:latin typeface="Verdana"/>
                <a:ea typeface="+mn-ea"/>
                <a:cs typeface="+mn-cs"/>
              </a:rPr>
              <a:t>2.</a:t>
            </a:r>
            <a:r>
              <a:rPr kumimoji="0" lang="da-DK" sz="600" b="0" i="0" u="none" strike="noStrike" kern="1200" cap="none" spc="0" normalizeH="0" baseline="0" noProof="0">
                <a:ln>
                  <a:noFill/>
                </a:ln>
                <a:solidFill>
                  <a:srgbClr val="404040"/>
                </a:solidFill>
                <a:effectLst/>
                <a:uLnTx/>
                <a:uFillTx/>
                <a:latin typeface="Verdana"/>
                <a:ea typeface="+mn-ea"/>
                <a:cs typeface="+mn-cs"/>
              </a:rPr>
              <a:t> </a:t>
            </a:r>
            <a:r>
              <a:rPr lang="de-DE" sz="600">
                <a:solidFill>
                  <a:srgbClr val="404040"/>
                </a:solidFill>
              </a:rPr>
              <a:t>Nathan DM für die DCCT/EDIC Study Research Group</a:t>
            </a:r>
            <a:r>
              <a:rPr lang="de-DE" sz="600" i="1">
                <a:solidFill>
                  <a:srgbClr val="404040"/>
                </a:solidFill>
              </a:rPr>
              <a:t>. </a:t>
            </a:r>
            <a:r>
              <a:rPr lang="da-DK" sz="600" i="1">
                <a:solidFill>
                  <a:srgbClr val="404040"/>
                </a:solidFill>
              </a:rPr>
              <a:t>Diabetes Care </a:t>
            </a:r>
            <a:r>
              <a:rPr lang="da-DK" sz="600">
                <a:solidFill>
                  <a:srgbClr val="404040"/>
                </a:solidFill>
              </a:rPr>
              <a:t>2014; 37: 9</a:t>
            </a:r>
            <a:r>
              <a:rPr lang="de-DE" sz="600">
                <a:solidFill>
                  <a:srgbClr val="404040"/>
                </a:solidFill>
              </a:rPr>
              <a:t>–16</a:t>
            </a:r>
            <a:r>
              <a:rPr lang="da-DK" sz="600">
                <a:solidFill>
                  <a:srgbClr val="404040"/>
                </a:solidFill>
              </a:rPr>
              <a:t>. </a:t>
            </a:r>
            <a:endParaRPr kumimoji="0" lang="de-DE" sz="600" b="0" i="0" u="none" strike="noStrike" kern="1200" cap="none" spc="0" normalizeH="0" baseline="0" noProof="0">
              <a:ln>
                <a:noFill/>
              </a:ln>
              <a:solidFill>
                <a:srgbClr val="404040"/>
              </a:solidFill>
              <a:effectLst/>
              <a:uLnTx/>
              <a:uFillTx/>
              <a:latin typeface="Verdana"/>
              <a:ea typeface="+mn-ea"/>
              <a:cs typeface="+mn-cs"/>
            </a:endParaRPr>
          </a:p>
        </p:txBody>
      </p:sp>
      <p:grpSp>
        <p:nvGrpSpPr>
          <p:cNvPr id="202" name="Gruppieren 201">
            <a:extLst>
              <a:ext uri="{FF2B5EF4-FFF2-40B4-BE49-F238E27FC236}">
                <a16:creationId xmlns:a16="http://schemas.microsoft.com/office/drawing/2014/main" id="{D6B8DB9B-18D5-FFFA-C619-63DD3BD9D702}"/>
              </a:ext>
            </a:extLst>
          </p:cNvPr>
          <p:cNvGrpSpPr/>
          <p:nvPr/>
        </p:nvGrpSpPr>
        <p:grpSpPr>
          <a:xfrm>
            <a:off x="911268" y="1216907"/>
            <a:ext cx="7321463" cy="2979312"/>
            <a:chOff x="911268" y="1216907"/>
            <a:chExt cx="7321463" cy="3442574"/>
          </a:xfrm>
        </p:grpSpPr>
        <p:grpSp>
          <p:nvGrpSpPr>
            <p:cNvPr id="9" name="Group 12">
              <a:extLst>
                <a:ext uri="{FF2B5EF4-FFF2-40B4-BE49-F238E27FC236}">
                  <a16:creationId xmlns:a16="http://schemas.microsoft.com/office/drawing/2014/main" id="{CDE6EE2E-F2A9-060B-31ED-879B31EAAFC0}"/>
                </a:ext>
              </a:extLst>
            </p:cNvPr>
            <p:cNvGrpSpPr/>
            <p:nvPr/>
          </p:nvGrpSpPr>
          <p:grpSpPr>
            <a:xfrm>
              <a:off x="911268" y="1478071"/>
              <a:ext cx="7321463" cy="3181410"/>
              <a:chOff x="4838658" y="1408551"/>
              <a:chExt cx="7222238" cy="4549249"/>
            </a:xfrm>
          </p:grpSpPr>
          <p:sp>
            <p:nvSpPr>
              <p:cNvPr id="10" name="TextBox 13">
                <a:extLst>
                  <a:ext uri="{FF2B5EF4-FFF2-40B4-BE49-F238E27FC236}">
                    <a16:creationId xmlns:a16="http://schemas.microsoft.com/office/drawing/2014/main" id="{8A445ABB-B68A-4CEB-FA3C-936F6DB59170}"/>
                  </a:ext>
                </a:extLst>
              </p:cNvPr>
              <p:cNvSpPr txBox="1"/>
              <p:nvPr/>
            </p:nvSpPr>
            <p:spPr>
              <a:xfrm>
                <a:off x="6954974" y="5649726"/>
                <a:ext cx="2736091" cy="308074"/>
              </a:xfrm>
              <a:prstGeom prst="rect">
                <a:avLst/>
              </a:prstGeom>
              <a:noFill/>
            </p:spPr>
            <p:txBody>
              <a:bodyPr wrap="none" rtlCol="0">
                <a:spAutoFit/>
              </a:bodyPr>
              <a:lstStyle/>
              <a:p>
                <a:pPr algn="ctr"/>
                <a:r>
                  <a:rPr lang="en-GB" sz="800">
                    <a:solidFill>
                      <a:srgbClr val="404040"/>
                    </a:solidFill>
                  </a:rPr>
                  <a:t>Zeit </a:t>
                </a:r>
                <a:r>
                  <a:rPr lang="en-GB" sz="800" err="1">
                    <a:solidFill>
                      <a:srgbClr val="404040"/>
                    </a:solidFill>
                  </a:rPr>
                  <a:t>seit</a:t>
                </a:r>
                <a:r>
                  <a:rPr lang="en-GB" sz="800">
                    <a:solidFill>
                      <a:srgbClr val="404040"/>
                    </a:solidFill>
                  </a:rPr>
                  <a:t> </a:t>
                </a:r>
                <a:r>
                  <a:rPr lang="en-GB" sz="800" err="1">
                    <a:solidFill>
                      <a:srgbClr val="404040"/>
                    </a:solidFill>
                  </a:rPr>
                  <a:t>Studieneinschluss</a:t>
                </a:r>
                <a:r>
                  <a:rPr lang="en-GB" sz="800">
                    <a:solidFill>
                      <a:srgbClr val="404040"/>
                    </a:solidFill>
                  </a:rPr>
                  <a:t> [Jahre]</a:t>
                </a:r>
              </a:p>
            </p:txBody>
          </p:sp>
          <p:graphicFrame>
            <p:nvGraphicFramePr>
              <p:cNvPr id="11" name="Chart 15">
                <a:extLst>
                  <a:ext uri="{FF2B5EF4-FFF2-40B4-BE49-F238E27FC236}">
                    <a16:creationId xmlns:a16="http://schemas.microsoft.com/office/drawing/2014/main" id="{7371C2BD-C275-2148-FD52-62571505BDEA}"/>
                  </a:ext>
                </a:extLst>
              </p:cNvPr>
              <p:cNvGraphicFramePr/>
              <p:nvPr>
                <p:extLst>
                  <p:ext uri="{D42A27DB-BD31-4B8C-83A1-F6EECF244321}">
                    <p14:modId xmlns:p14="http://schemas.microsoft.com/office/powerpoint/2010/main" val="2540420820"/>
                  </p:ext>
                </p:extLst>
              </p:nvPr>
            </p:nvGraphicFramePr>
            <p:xfrm>
              <a:off x="4838658" y="1408551"/>
              <a:ext cx="7222238" cy="4416219"/>
            </p:xfrm>
            <a:graphic>
              <a:graphicData uri="http://schemas.openxmlformats.org/drawingml/2006/chart">
                <c:chart xmlns:c="http://schemas.openxmlformats.org/drawingml/2006/chart" xmlns:r="http://schemas.openxmlformats.org/officeDocument/2006/relationships" r:id="rId3"/>
              </a:graphicData>
            </a:graphic>
          </p:graphicFrame>
          <p:grpSp>
            <p:nvGrpSpPr>
              <p:cNvPr id="12" name="Graphic 11">
                <a:extLst>
                  <a:ext uri="{FF2B5EF4-FFF2-40B4-BE49-F238E27FC236}">
                    <a16:creationId xmlns:a16="http://schemas.microsoft.com/office/drawing/2014/main" id="{6DFD92F6-BCE9-D4EF-A304-E9970E634C9C}"/>
                  </a:ext>
                </a:extLst>
              </p:cNvPr>
              <p:cNvGrpSpPr/>
              <p:nvPr/>
            </p:nvGrpSpPr>
            <p:grpSpPr>
              <a:xfrm>
                <a:off x="5409439" y="2125968"/>
                <a:ext cx="5951625" cy="3104780"/>
                <a:chOff x="3245347" y="2002410"/>
                <a:chExt cx="4167861" cy="2174245"/>
              </a:xfrm>
              <a:noFill/>
            </p:grpSpPr>
            <p:sp>
              <p:nvSpPr>
                <p:cNvPr id="98" name="Freeform: Shape 101">
                  <a:extLst>
                    <a:ext uri="{FF2B5EF4-FFF2-40B4-BE49-F238E27FC236}">
                      <a16:creationId xmlns:a16="http://schemas.microsoft.com/office/drawing/2014/main" id="{A6588554-7091-CE10-5ADE-F00E5BFFA07B}"/>
                    </a:ext>
                  </a:extLst>
                </p:cNvPr>
                <p:cNvSpPr/>
                <p:nvPr/>
              </p:nvSpPr>
              <p:spPr>
                <a:xfrm>
                  <a:off x="3245347" y="2002410"/>
                  <a:ext cx="4167861" cy="2174245"/>
                </a:xfrm>
                <a:custGeom>
                  <a:avLst/>
                  <a:gdLst>
                    <a:gd name="connsiteX0" fmla="*/ 0 w 4167861"/>
                    <a:gd name="connsiteY0" fmla="*/ 2174246 h 2174245"/>
                    <a:gd name="connsiteX1" fmla="*/ 0 w 4167861"/>
                    <a:gd name="connsiteY1" fmla="*/ 2174246 h 2174245"/>
                    <a:gd name="connsiteX2" fmla="*/ 106095 w 4167861"/>
                    <a:gd name="connsiteY2" fmla="*/ 2174246 h 2174245"/>
                    <a:gd name="connsiteX3" fmla="*/ 106095 w 4167861"/>
                    <a:gd name="connsiteY3" fmla="*/ 2157841 h 2174245"/>
                    <a:gd name="connsiteX4" fmla="*/ 294081 w 4167861"/>
                    <a:gd name="connsiteY4" fmla="*/ 2157841 h 2174245"/>
                    <a:gd name="connsiteX5" fmla="*/ 294081 w 4167861"/>
                    <a:gd name="connsiteY5" fmla="*/ 2142615 h 2174245"/>
                    <a:gd name="connsiteX6" fmla="*/ 336744 w 4167861"/>
                    <a:gd name="connsiteY6" fmla="*/ 2142615 h 2174245"/>
                    <a:gd name="connsiteX7" fmla="*/ 336744 w 4167861"/>
                    <a:gd name="connsiteY7" fmla="*/ 2127388 h 2174245"/>
                    <a:gd name="connsiteX8" fmla="*/ 377113 w 4167861"/>
                    <a:gd name="connsiteY8" fmla="*/ 2127388 h 2174245"/>
                    <a:gd name="connsiteX9" fmla="*/ 377113 w 4167861"/>
                    <a:gd name="connsiteY9" fmla="*/ 2110983 h 2174245"/>
                    <a:gd name="connsiteX10" fmla="*/ 482057 w 4167861"/>
                    <a:gd name="connsiteY10" fmla="*/ 2110983 h 2174245"/>
                    <a:gd name="connsiteX11" fmla="*/ 482057 w 4167861"/>
                    <a:gd name="connsiteY11" fmla="*/ 2095757 h 2174245"/>
                    <a:gd name="connsiteX12" fmla="*/ 507432 w 4167861"/>
                    <a:gd name="connsiteY12" fmla="*/ 2095757 h 2174245"/>
                    <a:gd name="connsiteX13" fmla="*/ 507432 w 4167861"/>
                    <a:gd name="connsiteY13" fmla="*/ 2080530 h 2174245"/>
                    <a:gd name="connsiteX14" fmla="*/ 509734 w 4167861"/>
                    <a:gd name="connsiteY14" fmla="*/ 2080530 h 2174245"/>
                    <a:gd name="connsiteX15" fmla="*/ 509734 w 4167861"/>
                    <a:gd name="connsiteY15" fmla="*/ 2064125 h 2174245"/>
                    <a:gd name="connsiteX16" fmla="*/ 515500 w 4167861"/>
                    <a:gd name="connsiteY16" fmla="*/ 2064125 h 2174245"/>
                    <a:gd name="connsiteX17" fmla="*/ 515500 w 4167861"/>
                    <a:gd name="connsiteY17" fmla="*/ 2048899 h 2174245"/>
                    <a:gd name="connsiteX18" fmla="*/ 631985 w 4167861"/>
                    <a:gd name="connsiteY18" fmla="*/ 2048899 h 2174245"/>
                    <a:gd name="connsiteX19" fmla="*/ 631985 w 4167861"/>
                    <a:gd name="connsiteY19" fmla="*/ 2031325 h 2174245"/>
                    <a:gd name="connsiteX20" fmla="*/ 1012552 w 4167861"/>
                    <a:gd name="connsiteY20" fmla="*/ 2031325 h 2174245"/>
                    <a:gd name="connsiteX21" fmla="*/ 1012552 w 4167861"/>
                    <a:gd name="connsiteY21" fmla="*/ 2016098 h 2174245"/>
                    <a:gd name="connsiteX22" fmla="*/ 1103662 w 4167861"/>
                    <a:gd name="connsiteY22" fmla="*/ 2016098 h 2174245"/>
                    <a:gd name="connsiteX23" fmla="*/ 1103662 w 4167861"/>
                    <a:gd name="connsiteY23" fmla="*/ 1999693 h 2174245"/>
                    <a:gd name="connsiteX24" fmla="*/ 1210917 w 4167861"/>
                    <a:gd name="connsiteY24" fmla="*/ 1999693 h 2174245"/>
                    <a:gd name="connsiteX25" fmla="*/ 1210917 w 4167861"/>
                    <a:gd name="connsiteY25" fmla="*/ 1984467 h 2174245"/>
                    <a:gd name="connsiteX26" fmla="*/ 1317013 w 4167861"/>
                    <a:gd name="connsiteY26" fmla="*/ 1984467 h 2174245"/>
                    <a:gd name="connsiteX27" fmla="*/ 1317013 w 4167861"/>
                    <a:gd name="connsiteY27" fmla="*/ 1966893 h 2174245"/>
                    <a:gd name="connsiteX28" fmla="*/ 1389674 w 4167861"/>
                    <a:gd name="connsiteY28" fmla="*/ 1966893 h 2174245"/>
                    <a:gd name="connsiteX29" fmla="*/ 1389674 w 4167861"/>
                    <a:gd name="connsiteY29" fmla="*/ 1951666 h 2174245"/>
                    <a:gd name="connsiteX30" fmla="*/ 1393128 w 4167861"/>
                    <a:gd name="connsiteY30" fmla="*/ 1951666 h 2174245"/>
                    <a:gd name="connsiteX31" fmla="*/ 1393128 w 4167861"/>
                    <a:gd name="connsiteY31" fmla="*/ 1936439 h 2174245"/>
                    <a:gd name="connsiteX32" fmla="*/ 1458863 w 4167861"/>
                    <a:gd name="connsiteY32" fmla="*/ 1936439 h 2174245"/>
                    <a:gd name="connsiteX33" fmla="*/ 1458863 w 4167861"/>
                    <a:gd name="connsiteY33" fmla="*/ 1918866 h 2174245"/>
                    <a:gd name="connsiteX34" fmla="*/ 1494618 w 4167861"/>
                    <a:gd name="connsiteY34" fmla="*/ 1918866 h 2174245"/>
                    <a:gd name="connsiteX35" fmla="*/ 1494618 w 4167861"/>
                    <a:gd name="connsiteY35" fmla="*/ 1903639 h 2174245"/>
                    <a:gd name="connsiteX36" fmla="*/ 1564967 w 4167861"/>
                    <a:gd name="connsiteY36" fmla="*/ 1903639 h 2174245"/>
                    <a:gd name="connsiteX37" fmla="*/ 1564967 w 4167861"/>
                    <a:gd name="connsiteY37" fmla="*/ 1887234 h 2174245"/>
                    <a:gd name="connsiteX38" fmla="*/ 1601874 w 4167861"/>
                    <a:gd name="connsiteY38" fmla="*/ 1887234 h 2174245"/>
                    <a:gd name="connsiteX39" fmla="*/ 1601874 w 4167861"/>
                    <a:gd name="connsiteY39" fmla="*/ 1870838 h 2174245"/>
                    <a:gd name="connsiteX40" fmla="*/ 1612254 w 4167861"/>
                    <a:gd name="connsiteY40" fmla="*/ 1870838 h 2174245"/>
                    <a:gd name="connsiteX41" fmla="*/ 1612254 w 4167861"/>
                    <a:gd name="connsiteY41" fmla="*/ 1854434 h 2174245"/>
                    <a:gd name="connsiteX42" fmla="*/ 1623785 w 4167861"/>
                    <a:gd name="connsiteY42" fmla="*/ 1854434 h 2174245"/>
                    <a:gd name="connsiteX43" fmla="*/ 1623785 w 4167861"/>
                    <a:gd name="connsiteY43" fmla="*/ 1838038 h 2174245"/>
                    <a:gd name="connsiteX44" fmla="*/ 1641083 w 4167861"/>
                    <a:gd name="connsiteY44" fmla="*/ 1838038 h 2174245"/>
                    <a:gd name="connsiteX45" fmla="*/ 1641083 w 4167861"/>
                    <a:gd name="connsiteY45" fmla="*/ 1821633 h 2174245"/>
                    <a:gd name="connsiteX46" fmla="*/ 1648000 w 4167861"/>
                    <a:gd name="connsiteY46" fmla="*/ 1821633 h 2174245"/>
                    <a:gd name="connsiteX47" fmla="*/ 1648000 w 4167861"/>
                    <a:gd name="connsiteY47" fmla="*/ 1806406 h 2174245"/>
                    <a:gd name="connsiteX48" fmla="*/ 1654917 w 4167861"/>
                    <a:gd name="connsiteY48" fmla="*/ 1806406 h 2174245"/>
                    <a:gd name="connsiteX49" fmla="*/ 1654917 w 4167861"/>
                    <a:gd name="connsiteY49" fmla="*/ 1788832 h 2174245"/>
                    <a:gd name="connsiteX50" fmla="*/ 1692975 w 4167861"/>
                    <a:gd name="connsiteY50" fmla="*/ 1788832 h 2174245"/>
                    <a:gd name="connsiteX51" fmla="*/ 1692975 w 4167861"/>
                    <a:gd name="connsiteY51" fmla="*/ 1773606 h 2174245"/>
                    <a:gd name="connsiteX52" fmla="*/ 1737958 w 4167861"/>
                    <a:gd name="connsiteY52" fmla="*/ 1773606 h 2174245"/>
                    <a:gd name="connsiteX53" fmla="*/ 1737958 w 4167861"/>
                    <a:gd name="connsiteY53" fmla="*/ 1756032 h 2174245"/>
                    <a:gd name="connsiteX54" fmla="*/ 1765636 w 4167861"/>
                    <a:gd name="connsiteY54" fmla="*/ 1756032 h 2174245"/>
                    <a:gd name="connsiteX55" fmla="*/ 1765636 w 4167861"/>
                    <a:gd name="connsiteY55" fmla="*/ 1740805 h 2174245"/>
                    <a:gd name="connsiteX56" fmla="*/ 1777167 w 4167861"/>
                    <a:gd name="connsiteY56" fmla="*/ 1740805 h 2174245"/>
                    <a:gd name="connsiteX57" fmla="*/ 1777167 w 4167861"/>
                    <a:gd name="connsiteY57" fmla="*/ 1723231 h 2174245"/>
                    <a:gd name="connsiteX58" fmla="*/ 1797927 w 4167861"/>
                    <a:gd name="connsiteY58" fmla="*/ 1723231 h 2174245"/>
                    <a:gd name="connsiteX59" fmla="*/ 1797927 w 4167861"/>
                    <a:gd name="connsiteY59" fmla="*/ 1708005 h 2174245"/>
                    <a:gd name="connsiteX60" fmla="*/ 1803693 w 4167861"/>
                    <a:gd name="connsiteY60" fmla="*/ 1708005 h 2174245"/>
                    <a:gd name="connsiteX61" fmla="*/ 1803693 w 4167861"/>
                    <a:gd name="connsiteY61" fmla="*/ 1690431 h 2174245"/>
                    <a:gd name="connsiteX62" fmla="*/ 1825605 w 4167861"/>
                    <a:gd name="connsiteY62" fmla="*/ 1690431 h 2174245"/>
                    <a:gd name="connsiteX63" fmla="*/ 1825605 w 4167861"/>
                    <a:gd name="connsiteY63" fmla="*/ 1675204 h 2174245"/>
                    <a:gd name="connsiteX64" fmla="*/ 1922471 w 4167861"/>
                    <a:gd name="connsiteY64" fmla="*/ 1675204 h 2174245"/>
                    <a:gd name="connsiteX65" fmla="*/ 1922471 w 4167861"/>
                    <a:gd name="connsiteY65" fmla="*/ 1657630 h 2174245"/>
                    <a:gd name="connsiteX66" fmla="*/ 1923632 w 4167861"/>
                    <a:gd name="connsiteY66" fmla="*/ 1657630 h 2174245"/>
                    <a:gd name="connsiteX67" fmla="*/ 1923632 w 4167861"/>
                    <a:gd name="connsiteY67" fmla="*/ 1642394 h 2174245"/>
                    <a:gd name="connsiteX68" fmla="*/ 1946695 w 4167861"/>
                    <a:gd name="connsiteY68" fmla="*/ 1642394 h 2174245"/>
                    <a:gd name="connsiteX69" fmla="*/ 1946695 w 4167861"/>
                    <a:gd name="connsiteY69" fmla="*/ 1624829 h 2174245"/>
                    <a:gd name="connsiteX70" fmla="*/ 1968606 w 4167861"/>
                    <a:gd name="connsiteY70" fmla="*/ 1624829 h 2174245"/>
                    <a:gd name="connsiteX71" fmla="*/ 1968606 w 4167861"/>
                    <a:gd name="connsiteY71" fmla="*/ 1609594 h 2174245"/>
                    <a:gd name="connsiteX72" fmla="*/ 1996284 w 4167861"/>
                    <a:gd name="connsiteY72" fmla="*/ 1609594 h 2174245"/>
                    <a:gd name="connsiteX73" fmla="*/ 1996284 w 4167861"/>
                    <a:gd name="connsiteY73" fmla="*/ 1592029 h 2174245"/>
                    <a:gd name="connsiteX74" fmla="*/ 1998587 w 4167861"/>
                    <a:gd name="connsiteY74" fmla="*/ 1592029 h 2174245"/>
                    <a:gd name="connsiteX75" fmla="*/ 1998587 w 4167861"/>
                    <a:gd name="connsiteY75" fmla="*/ 1576793 h 2174245"/>
                    <a:gd name="connsiteX76" fmla="*/ 2033190 w 4167861"/>
                    <a:gd name="connsiteY76" fmla="*/ 1576793 h 2174245"/>
                    <a:gd name="connsiteX77" fmla="*/ 2033190 w 4167861"/>
                    <a:gd name="connsiteY77" fmla="*/ 1559228 h 2174245"/>
                    <a:gd name="connsiteX78" fmla="*/ 2071248 w 4167861"/>
                    <a:gd name="connsiteY78" fmla="*/ 1559228 h 2174245"/>
                    <a:gd name="connsiteX79" fmla="*/ 2071248 w 4167861"/>
                    <a:gd name="connsiteY79" fmla="*/ 1543993 h 2174245"/>
                    <a:gd name="connsiteX80" fmla="*/ 2080468 w 4167861"/>
                    <a:gd name="connsiteY80" fmla="*/ 1543993 h 2174245"/>
                    <a:gd name="connsiteX81" fmla="*/ 2080468 w 4167861"/>
                    <a:gd name="connsiteY81" fmla="*/ 1526428 h 2174245"/>
                    <a:gd name="connsiteX82" fmla="*/ 2111608 w 4167861"/>
                    <a:gd name="connsiteY82" fmla="*/ 1526428 h 2174245"/>
                    <a:gd name="connsiteX83" fmla="*/ 2111608 w 4167861"/>
                    <a:gd name="connsiteY83" fmla="*/ 1508854 h 2174245"/>
                    <a:gd name="connsiteX84" fmla="*/ 2117374 w 4167861"/>
                    <a:gd name="connsiteY84" fmla="*/ 1508854 h 2174245"/>
                    <a:gd name="connsiteX85" fmla="*/ 2117374 w 4167861"/>
                    <a:gd name="connsiteY85" fmla="*/ 1493627 h 2174245"/>
                    <a:gd name="connsiteX86" fmla="*/ 2120837 w 4167861"/>
                    <a:gd name="connsiteY86" fmla="*/ 1493627 h 2174245"/>
                    <a:gd name="connsiteX87" fmla="*/ 2120837 w 4167861"/>
                    <a:gd name="connsiteY87" fmla="*/ 1476053 h 2174245"/>
                    <a:gd name="connsiteX88" fmla="*/ 2138134 w 4167861"/>
                    <a:gd name="connsiteY88" fmla="*/ 1476053 h 2174245"/>
                    <a:gd name="connsiteX89" fmla="*/ 2138134 w 4167861"/>
                    <a:gd name="connsiteY89" fmla="*/ 1460818 h 2174245"/>
                    <a:gd name="connsiteX90" fmla="*/ 2143900 w 4167861"/>
                    <a:gd name="connsiteY90" fmla="*/ 1460818 h 2174245"/>
                    <a:gd name="connsiteX91" fmla="*/ 2143900 w 4167861"/>
                    <a:gd name="connsiteY91" fmla="*/ 1443253 h 2174245"/>
                    <a:gd name="connsiteX92" fmla="*/ 2147363 w 4167861"/>
                    <a:gd name="connsiteY92" fmla="*/ 1443253 h 2174245"/>
                    <a:gd name="connsiteX93" fmla="*/ 2147363 w 4167861"/>
                    <a:gd name="connsiteY93" fmla="*/ 1426848 h 2174245"/>
                    <a:gd name="connsiteX94" fmla="*/ 2175041 w 4167861"/>
                    <a:gd name="connsiteY94" fmla="*/ 1426848 h 2174245"/>
                    <a:gd name="connsiteX95" fmla="*/ 2175041 w 4167861"/>
                    <a:gd name="connsiteY95" fmla="*/ 1410452 h 2174245"/>
                    <a:gd name="connsiteX96" fmla="*/ 2217713 w 4167861"/>
                    <a:gd name="connsiteY96" fmla="*/ 1410452 h 2174245"/>
                    <a:gd name="connsiteX97" fmla="*/ 2217713 w 4167861"/>
                    <a:gd name="connsiteY97" fmla="*/ 1394047 h 2174245"/>
                    <a:gd name="connsiteX98" fmla="*/ 2218864 w 4167861"/>
                    <a:gd name="connsiteY98" fmla="*/ 1394047 h 2174245"/>
                    <a:gd name="connsiteX99" fmla="*/ 2218864 w 4167861"/>
                    <a:gd name="connsiteY99" fmla="*/ 1376473 h 2174245"/>
                    <a:gd name="connsiteX100" fmla="*/ 2267302 w 4167861"/>
                    <a:gd name="connsiteY100" fmla="*/ 1376473 h 2174245"/>
                    <a:gd name="connsiteX101" fmla="*/ 2267302 w 4167861"/>
                    <a:gd name="connsiteY101" fmla="*/ 1361247 h 2174245"/>
                    <a:gd name="connsiteX102" fmla="*/ 2276522 w 4167861"/>
                    <a:gd name="connsiteY102" fmla="*/ 1361247 h 2174245"/>
                    <a:gd name="connsiteX103" fmla="*/ 2276522 w 4167861"/>
                    <a:gd name="connsiteY103" fmla="*/ 1343673 h 2174245"/>
                    <a:gd name="connsiteX104" fmla="*/ 2378011 w 4167861"/>
                    <a:gd name="connsiteY104" fmla="*/ 1343673 h 2174245"/>
                    <a:gd name="connsiteX105" fmla="*/ 2378011 w 4167861"/>
                    <a:gd name="connsiteY105" fmla="*/ 1326099 h 2174245"/>
                    <a:gd name="connsiteX106" fmla="*/ 2379163 w 4167861"/>
                    <a:gd name="connsiteY106" fmla="*/ 1326099 h 2174245"/>
                    <a:gd name="connsiteX107" fmla="*/ 2379163 w 4167861"/>
                    <a:gd name="connsiteY107" fmla="*/ 1310872 h 2174245"/>
                    <a:gd name="connsiteX108" fmla="*/ 2388392 w 4167861"/>
                    <a:gd name="connsiteY108" fmla="*/ 1310872 h 2174245"/>
                    <a:gd name="connsiteX109" fmla="*/ 2388392 w 4167861"/>
                    <a:gd name="connsiteY109" fmla="*/ 1293298 h 2174245"/>
                    <a:gd name="connsiteX110" fmla="*/ 2470273 w 4167861"/>
                    <a:gd name="connsiteY110" fmla="*/ 1293298 h 2174245"/>
                    <a:gd name="connsiteX111" fmla="*/ 2470273 w 4167861"/>
                    <a:gd name="connsiteY111" fmla="*/ 1276902 h 2174245"/>
                    <a:gd name="connsiteX112" fmla="*/ 2485267 w 4167861"/>
                    <a:gd name="connsiteY112" fmla="*/ 1276902 h 2174245"/>
                    <a:gd name="connsiteX113" fmla="*/ 2485267 w 4167861"/>
                    <a:gd name="connsiteY113" fmla="*/ 1259328 h 2174245"/>
                    <a:gd name="connsiteX114" fmla="*/ 2497950 w 4167861"/>
                    <a:gd name="connsiteY114" fmla="*/ 1259328 h 2174245"/>
                    <a:gd name="connsiteX115" fmla="*/ 2497950 w 4167861"/>
                    <a:gd name="connsiteY115" fmla="*/ 1242933 h 2174245"/>
                    <a:gd name="connsiteX116" fmla="*/ 2517559 w 4167861"/>
                    <a:gd name="connsiteY116" fmla="*/ 1242933 h 2174245"/>
                    <a:gd name="connsiteX117" fmla="*/ 2517559 w 4167861"/>
                    <a:gd name="connsiteY117" fmla="*/ 1226528 h 2174245"/>
                    <a:gd name="connsiteX118" fmla="*/ 2524476 w 4167861"/>
                    <a:gd name="connsiteY118" fmla="*/ 1226528 h 2174245"/>
                    <a:gd name="connsiteX119" fmla="*/ 2524476 w 4167861"/>
                    <a:gd name="connsiteY119" fmla="*/ 1191380 h 2174245"/>
                    <a:gd name="connsiteX120" fmla="*/ 2570602 w 4167861"/>
                    <a:gd name="connsiteY120" fmla="*/ 1191380 h 2174245"/>
                    <a:gd name="connsiteX121" fmla="*/ 2570602 w 4167861"/>
                    <a:gd name="connsiteY121" fmla="*/ 1176153 h 2174245"/>
                    <a:gd name="connsiteX122" fmla="*/ 2600591 w 4167861"/>
                    <a:gd name="connsiteY122" fmla="*/ 1176153 h 2174245"/>
                    <a:gd name="connsiteX123" fmla="*/ 2600591 w 4167861"/>
                    <a:gd name="connsiteY123" fmla="*/ 1158579 h 2174245"/>
                    <a:gd name="connsiteX124" fmla="*/ 2619040 w 4167861"/>
                    <a:gd name="connsiteY124" fmla="*/ 1158579 h 2174245"/>
                    <a:gd name="connsiteX125" fmla="*/ 2619040 w 4167861"/>
                    <a:gd name="connsiteY125" fmla="*/ 1142183 h 2174245"/>
                    <a:gd name="connsiteX126" fmla="*/ 2628269 w 4167861"/>
                    <a:gd name="connsiteY126" fmla="*/ 1142183 h 2174245"/>
                    <a:gd name="connsiteX127" fmla="*/ 2628269 w 4167861"/>
                    <a:gd name="connsiteY127" fmla="*/ 1124609 h 2174245"/>
                    <a:gd name="connsiteX128" fmla="*/ 2685926 w 4167861"/>
                    <a:gd name="connsiteY128" fmla="*/ 1124609 h 2174245"/>
                    <a:gd name="connsiteX129" fmla="*/ 2685926 w 4167861"/>
                    <a:gd name="connsiteY129" fmla="*/ 1107035 h 2174245"/>
                    <a:gd name="connsiteX130" fmla="*/ 2691701 w 4167861"/>
                    <a:gd name="connsiteY130" fmla="*/ 1107035 h 2174245"/>
                    <a:gd name="connsiteX131" fmla="*/ 2691701 w 4167861"/>
                    <a:gd name="connsiteY131" fmla="*/ 1090639 h 2174245"/>
                    <a:gd name="connsiteX132" fmla="*/ 2702073 w 4167861"/>
                    <a:gd name="connsiteY132" fmla="*/ 1090639 h 2174245"/>
                    <a:gd name="connsiteX133" fmla="*/ 2702073 w 4167861"/>
                    <a:gd name="connsiteY133" fmla="*/ 1073066 h 2174245"/>
                    <a:gd name="connsiteX134" fmla="*/ 2780499 w 4167861"/>
                    <a:gd name="connsiteY134" fmla="*/ 1073066 h 2174245"/>
                    <a:gd name="connsiteX135" fmla="*/ 2780499 w 4167861"/>
                    <a:gd name="connsiteY135" fmla="*/ 1055492 h 2174245"/>
                    <a:gd name="connsiteX136" fmla="*/ 2878526 w 4167861"/>
                    <a:gd name="connsiteY136" fmla="*/ 1055492 h 2174245"/>
                    <a:gd name="connsiteX137" fmla="*/ 2878526 w 4167861"/>
                    <a:gd name="connsiteY137" fmla="*/ 1039096 h 2174245"/>
                    <a:gd name="connsiteX138" fmla="*/ 2903901 w 4167861"/>
                    <a:gd name="connsiteY138" fmla="*/ 1039096 h 2174245"/>
                    <a:gd name="connsiteX139" fmla="*/ 2903901 w 4167861"/>
                    <a:gd name="connsiteY139" fmla="*/ 1021522 h 2174245"/>
                    <a:gd name="connsiteX140" fmla="*/ 2916584 w 4167861"/>
                    <a:gd name="connsiteY140" fmla="*/ 1021522 h 2174245"/>
                    <a:gd name="connsiteX141" fmla="*/ 2916584 w 4167861"/>
                    <a:gd name="connsiteY141" fmla="*/ 1003948 h 2174245"/>
                    <a:gd name="connsiteX142" fmla="*/ 2953490 w 4167861"/>
                    <a:gd name="connsiteY142" fmla="*/ 1003948 h 2174245"/>
                    <a:gd name="connsiteX143" fmla="*/ 2953490 w 4167861"/>
                    <a:gd name="connsiteY143" fmla="*/ 987552 h 2174245"/>
                    <a:gd name="connsiteX144" fmla="*/ 3008845 w 4167861"/>
                    <a:gd name="connsiteY144" fmla="*/ 987552 h 2174245"/>
                    <a:gd name="connsiteX145" fmla="*/ 3008845 w 4167861"/>
                    <a:gd name="connsiteY145" fmla="*/ 969978 h 2174245"/>
                    <a:gd name="connsiteX146" fmla="*/ 3018065 w 4167861"/>
                    <a:gd name="connsiteY146" fmla="*/ 969978 h 2174245"/>
                    <a:gd name="connsiteX147" fmla="*/ 3018065 w 4167861"/>
                    <a:gd name="connsiteY147" fmla="*/ 952404 h 2174245"/>
                    <a:gd name="connsiteX148" fmla="*/ 3036522 w 4167861"/>
                    <a:gd name="connsiteY148" fmla="*/ 952404 h 2174245"/>
                    <a:gd name="connsiteX149" fmla="*/ 3036522 w 4167861"/>
                    <a:gd name="connsiteY149" fmla="*/ 936008 h 2174245"/>
                    <a:gd name="connsiteX150" fmla="*/ 3063048 w 4167861"/>
                    <a:gd name="connsiteY150" fmla="*/ 936008 h 2174245"/>
                    <a:gd name="connsiteX151" fmla="*/ 3063048 w 4167861"/>
                    <a:gd name="connsiteY151" fmla="*/ 918434 h 2174245"/>
                    <a:gd name="connsiteX152" fmla="*/ 3087263 w 4167861"/>
                    <a:gd name="connsiteY152" fmla="*/ 918434 h 2174245"/>
                    <a:gd name="connsiteX153" fmla="*/ 3087263 w 4167861"/>
                    <a:gd name="connsiteY153" fmla="*/ 900860 h 2174245"/>
                    <a:gd name="connsiteX154" fmla="*/ 3184138 w 4167861"/>
                    <a:gd name="connsiteY154" fmla="*/ 900860 h 2174245"/>
                    <a:gd name="connsiteX155" fmla="*/ 3184138 w 4167861"/>
                    <a:gd name="connsiteY155" fmla="*/ 884465 h 2174245"/>
                    <a:gd name="connsiteX156" fmla="*/ 3208353 w 4167861"/>
                    <a:gd name="connsiteY156" fmla="*/ 884465 h 2174245"/>
                    <a:gd name="connsiteX157" fmla="*/ 3208353 w 4167861"/>
                    <a:gd name="connsiteY157" fmla="*/ 865712 h 2174245"/>
                    <a:gd name="connsiteX158" fmla="*/ 3229113 w 4167861"/>
                    <a:gd name="connsiteY158" fmla="*/ 865712 h 2174245"/>
                    <a:gd name="connsiteX159" fmla="*/ 3229113 w 4167861"/>
                    <a:gd name="connsiteY159" fmla="*/ 848147 h 2174245"/>
                    <a:gd name="connsiteX160" fmla="*/ 3322526 w 4167861"/>
                    <a:gd name="connsiteY160" fmla="*/ 848147 h 2174245"/>
                    <a:gd name="connsiteX161" fmla="*/ 3322526 w 4167861"/>
                    <a:gd name="connsiteY161" fmla="*/ 829404 h 2174245"/>
                    <a:gd name="connsiteX162" fmla="*/ 3338671 w 4167861"/>
                    <a:gd name="connsiteY162" fmla="*/ 829404 h 2174245"/>
                    <a:gd name="connsiteX163" fmla="*/ 3338671 w 4167861"/>
                    <a:gd name="connsiteY163" fmla="*/ 811830 h 2174245"/>
                    <a:gd name="connsiteX164" fmla="*/ 3399792 w 4167861"/>
                    <a:gd name="connsiteY164" fmla="*/ 811830 h 2174245"/>
                    <a:gd name="connsiteX165" fmla="*/ 3399792 w 4167861"/>
                    <a:gd name="connsiteY165" fmla="*/ 793087 h 2174245"/>
                    <a:gd name="connsiteX166" fmla="*/ 3400952 w 4167861"/>
                    <a:gd name="connsiteY166" fmla="*/ 793087 h 2174245"/>
                    <a:gd name="connsiteX167" fmla="*/ 3400952 w 4167861"/>
                    <a:gd name="connsiteY167" fmla="*/ 755600 h 2174245"/>
                    <a:gd name="connsiteX168" fmla="*/ 3413635 w 4167861"/>
                    <a:gd name="connsiteY168" fmla="*/ 755600 h 2174245"/>
                    <a:gd name="connsiteX169" fmla="*/ 3413635 w 4167861"/>
                    <a:gd name="connsiteY169" fmla="*/ 735688 h 2174245"/>
                    <a:gd name="connsiteX170" fmla="*/ 3436698 w 4167861"/>
                    <a:gd name="connsiteY170" fmla="*/ 735688 h 2174245"/>
                    <a:gd name="connsiteX171" fmla="*/ 3436698 w 4167861"/>
                    <a:gd name="connsiteY171" fmla="*/ 716945 h 2174245"/>
                    <a:gd name="connsiteX172" fmla="*/ 3470142 w 4167861"/>
                    <a:gd name="connsiteY172" fmla="*/ 716945 h 2174245"/>
                    <a:gd name="connsiteX173" fmla="*/ 3470142 w 4167861"/>
                    <a:gd name="connsiteY173" fmla="*/ 695854 h 2174245"/>
                    <a:gd name="connsiteX174" fmla="*/ 3509359 w 4167861"/>
                    <a:gd name="connsiteY174" fmla="*/ 695854 h 2174245"/>
                    <a:gd name="connsiteX175" fmla="*/ 3509359 w 4167861"/>
                    <a:gd name="connsiteY175" fmla="*/ 674764 h 2174245"/>
                    <a:gd name="connsiteX176" fmla="*/ 3576246 w 4167861"/>
                    <a:gd name="connsiteY176" fmla="*/ 674764 h 2174245"/>
                    <a:gd name="connsiteX177" fmla="*/ 3576246 w 4167861"/>
                    <a:gd name="connsiteY177" fmla="*/ 648996 h 2174245"/>
                    <a:gd name="connsiteX178" fmla="*/ 3690419 w 4167861"/>
                    <a:gd name="connsiteY178" fmla="*/ 648996 h 2174245"/>
                    <a:gd name="connsiteX179" fmla="*/ 3690419 w 4167861"/>
                    <a:gd name="connsiteY179" fmla="*/ 616196 h 2174245"/>
                    <a:gd name="connsiteX180" fmla="*/ 3715784 w 4167861"/>
                    <a:gd name="connsiteY180" fmla="*/ 616196 h 2174245"/>
                    <a:gd name="connsiteX181" fmla="*/ 3715784 w 4167861"/>
                    <a:gd name="connsiteY181" fmla="*/ 581048 h 2174245"/>
                    <a:gd name="connsiteX182" fmla="*/ 3725013 w 4167861"/>
                    <a:gd name="connsiteY182" fmla="*/ 581048 h 2174245"/>
                    <a:gd name="connsiteX183" fmla="*/ 3725013 w 4167861"/>
                    <a:gd name="connsiteY183" fmla="*/ 508422 h 2174245"/>
                    <a:gd name="connsiteX184" fmla="*/ 3764222 w 4167861"/>
                    <a:gd name="connsiteY184" fmla="*/ 508422 h 2174245"/>
                    <a:gd name="connsiteX185" fmla="*/ 3764222 w 4167861"/>
                    <a:gd name="connsiteY185" fmla="*/ 463903 h 2174245"/>
                    <a:gd name="connsiteX186" fmla="*/ 3794211 w 4167861"/>
                    <a:gd name="connsiteY186" fmla="*/ 463903 h 2174245"/>
                    <a:gd name="connsiteX187" fmla="*/ 3794211 w 4167861"/>
                    <a:gd name="connsiteY187" fmla="*/ 413528 h 2174245"/>
                    <a:gd name="connsiteX188" fmla="*/ 3823040 w 4167861"/>
                    <a:gd name="connsiteY188" fmla="*/ 413528 h 2174245"/>
                    <a:gd name="connsiteX189" fmla="*/ 3823040 w 4167861"/>
                    <a:gd name="connsiteY189" fmla="*/ 357299 h 2174245"/>
                    <a:gd name="connsiteX190" fmla="*/ 3827654 w 4167861"/>
                    <a:gd name="connsiteY190" fmla="*/ 357299 h 2174245"/>
                    <a:gd name="connsiteX191" fmla="*/ 3827654 w 4167861"/>
                    <a:gd name="connsiteY191" fmla="*/ 302239 h 2174245"/>
                    <a:gd name="connsiteX192" fmla="*/ 3879555 w 4167861"/>
                    <a:gd name="connsiteY192" fmla="*/ 302239 h 2174245"/>
                    <a:gd name="connsiteX193" fmla="*/ 3879555 w 4167861"/>
                    <a:gd name="connsiteY193" fmla="*/ 237806 h 2174245"/>
                    <a:gd name="connsiteX194" fmla="*/ 3984499 w 4167861"/>
                    <a:gd name="connsiteY194" fmla="*/ 237806 h 2174245"/>
                    <a:gd name="connsiteX195" fmla="*/ 3984499 w 4167861"/>
                    <a:gd name="connsiteY195" fmla="*/ 138235 h 2174245"/>
                    <a:gd name="connsiteX196" fmla="*/ 4166710 w 4167861"/>
                    <a:gd name="connsiteY196" fmla="*/ 138235 h 2174245"/>
                    <a:gd name="connsiteX197" fmla="*/ 4166710 w 4167861"/>
                    <a:gd name="connsiteY197" fmla="*/ 0 h 2174245"/>
                    <a:gd name="connsiteX198" fmla="*/ 4167861 w 4167861"/>
                    <a:gd name="connsiteY198" fmla="*/ 0 h 217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Lst>
                  <a:rect l="l" t="t" r="r" b="b"/>
                  <a:pathLst>
                    <a:path w="4167861" h="2174245">
                      <a:moveTo>
                        <a:pt x="0" y="2174246"/>
                      </a:moveTo>
                      <a:lnTo>
                        <a:pt x="0" y="2174246"/>
                      </a:lnTo>
                      <a:lnTo>
                        <a:pt x="106095" y="2174246"/>
                      </a:lnTo>
                      <a:lnTo>
                        <a:pt x="106095" y="2157841"/>
                      </a:lnTo>
                      <a:lnTo>
                        <a:pt x="294081" y="2157841"/>
                      </a:lnTo>
                      <a:lnTo>
                        <a:pt x="294081" y="2142615"/>
                      </a:lnTo>
                      <a:lnTo>
                        <a:pt x="336744" y="2142615"/>
                      </a:lnTo>
                      <a:lnTo>
                        <a:pt x="336744" y="2127388"/>
                      </a:lnTo>
                      <a:lnTo>
                        <a:pt x="377113" y="2127388"/>
                      </a:lnTo>
                      <a:lnTo>
                        <a:pt x="377113" y="2110983"/>
                      </a:lnTo>
                      <a:lnTo>
                        <a:pt x="482057" y="2110983"/>
                      </a:lnTo>
                      <a:lnTo>
                        <a:pt x="482057" y="2095757"/>
                      </a:lnTo>
                      <a:lnTo>
                        <a:pt x="507432" y="2095757"/>
                      </a:lnTo>
                      <a:lnTo>
                        <a:pt x="507432" y="2080530"/>
                      </a:lnTo>
                      <a:lnTo>
                        <a:pt x="509734" y="2080530"/>
                      </a:lnTo>
                      <a:lnTo>
                        <a:pt x="509734" y="2064125"/>
                      </a:lnTo>
                      <a:lnTo>
                        <a:pt x="515500" y="2064125"/>
                      </a:lnTo>
                      <a:lnTo>
                        <a:pt x="515500" y="2048899"/>
                      </a:lnTo>
                      <a:lnTo>
                        <a:pt x="631985" y="2048899"/>
                      </a:lnTo>
                      <a:lnTo>
                        <a:pt x="631985" y="2031325"/>
                      </a:lnTo>
                      <a:lnTo>
                        <a:pt x="1012552" y="2031325"/>
                      </a:lnTo>
                      <a:lnTo>
                        <a:pt x="1012552" y="2016098"/>
                      </a:lnTo>
                      <a:lnTo>
                        <a:pt x="1103662" y="2016098"/>
                      </a:lnTo>
                      <a:lnTo>
                        <a:pt x="1103662" y="1999693"/>
                      </a:lnTo>
                      <a:lnTo>
                        <a:pt x="1210917" y="1999693"/>
                      </a:lnTo>
                      <a:lnTo>
                        <a:pt x="1210917" y="1984467"/>
                      </a:lnTo>
                      <a:lnTo>
                        <a:pt x="1317013" y="1984467"/>
                      </a:lnTo>
                      <a:lnTo>
                        <a:pt x="1317013" y="1966893"/>
                      </a:lnTo>
                      <a:lnTo>
                        <a:pt x="1389674" y="1966893"/>
                      </a:lnTo>
                      <a:lnTo>
                        <a:pt x="1389674" y="1951666"/>
                      </a:lnTo>
                      <a:lnTo>
                        <a:pt x="1393128" y="1951666"/>
                      </a:lnTo>
                      <a:lnTo>
                        <a:pt x="1393128" y="1936439"/>
                      </a:lnTo>
                      <a:lnTo>
                        <a:pt x="1458863" y="1936439"/>
                      </a:lnTo>
                      <a:lnTo>
                        <a:pt x="1458863" y="1918866"/>
                      </a:lnTo>
                      <a:lnTo>
                        <a:pt x="1494618" y="1918866"/>
                      </a:lnTo>
                      <a:lnTo>
                        <a:pt x="1494618" y="1903639"/>
                      </a:lnTo>
                      <a:lnTo>
                        <a:pt x="1564967" y="1903639"/>
                      </a:lnTo>
                      <a:lnTo>
                        <a:pt x="1564967" y="1887234"/>
                      </a:lnTo>
                      <a:lnTo>
                        <a:pt x="1601874" y="1887234"/>
                      </a:lnTo>
                      <a:lnTo>
                        <a:pt x="1601874" y="1870838"/>
                      </a:lnTo>
                      <a:lnTo>
                        <a:pt x="1612254" y="1870838"/>
                      </a:lnTo>
                      <a:lnTo>
                        <a:pt x="1612254" y="1854434"/>
                      </a:lnTo>
                      <a:lnTo>
                        <a:pt x="1623785" y="1854434"/>
                      </a:lnTo>
                      <a:lnTo>
                        <a:pt x="1623785" y="1838038"/>
                      </a:lnTo>
                      <a:lnTo>
                        <a:pt x="1641083" y="1838038"/>
                      </a:lnTo>
                      <a:lnTo>
                        <a:pt x="1641083" y="1821633"/>
                      </a:lnTo>
                      <a:lnTo>
                        <a:pt x="1648000" y="1821633"/>
                      </a:lnTo>
                      <a:lnTo>
                        <a:pt x="1648000" y="1806406"/>
                      </a:lnTo>
                      <a:lnTo>
                        <a:pt x="1654917" y="1806406"/>
                      </a:lnTo>
                      <a:lnTo>
                        <a:pt x="1654917" y="1788832"/>
                      </a:lnTo>
                      <a:lnTo>
                        <a:pt x="1692975" y="1788832"/>
                      </a:lnTo>
                      <a:lnTo>
                        <a:pt x="1692975" y="1773606"/>
                      </a:lnTo>
                      <a:lnTo>
                        <a:pt x="1737958" y="1773606"/>
                      </a:lnTo>
                      <a:lnTo>
                        <a:pt x="1737958" y="1756032"/>
                      </a:lnTo>
                      <a:lnTo>
                        <a:pt x="1765636" y="1756032"/>
                      </a:lnTo>
                      <a:lnTo>
                        <a:pt x="1765636" y="1740805"/>
                      </a:lnTo>
                      <a:lnTo>
                        <a:pt x="1777167" y="1740805"/>
                      </a:lnTo>
                      <a:lnTo>
                        <a:pt x="1777167" y="1723231"/>
                      </a:lnTo>
                      <a:lnTo>
                        <a:pt x="1797927" y="1723231"/>
                      </a:lnTo>
                      <a:lnTo>
                        <a:pt x="1797927" y="1708005"/>
                      </a:lnTo>
                      <a:lnTo>
                        <a:pt x="1803693" y="1708005"/>
                      </a:lnTo>
                      <a:lnTo>
                        <a:pt x="1803693" y="1690431"/>
                      </a:lnTo>
                      <a:lnTo>
                        <a:pt x="1825605" y="1690431"/>
                      </a:lnTo>
                      <a:lnTo>
                        <a:pt x="1825605" y="1675204"/>
                      </a:lnTo>
                      <a:lnTo>
                        <a:pt x="1922471" y="1675204"/>
                      </a:lnTo>
                      <a:lnTo>
                        <a:pt x="1922471" y="1657630"/>
                      </a:lnTo>
                      <a:lnTo>
                        <a:pt x="1923632" y="1657630"/>
                      </a:lnTo>
                      <a:lnTo>
                        <a:pt x="1923632" y="1642394"/>
                      </a:lnTo>
                      <a:lnTo>
                        <a:pt x="1946695" y="1642394"/>
                      </a:lnTo>
                      <a:lnTo>
                        <a:pt x="1946695" y="1624829"/>
                      </a:lnTo>
                      <a:lnTo>
                        <a:pt x="1968606" y="1624829"/>
                      </a:lnTo>
                      <a:lnTo>
                        <a:pt x="1968606" y="1609594"/>
                      </a:lnTo>
                      <a:lnTo>
                        <a:pt x="1996284" y="1609594"/>
                      </a:lnTo>
                      <a:lnTo>
                        <a:pt x="1996284" y="1592029"/>
                      </a:lnTo>
                      <a:lnTo>
                        <a:pt x="1998587" y="1592029"/>
                      </a:lnTo>
                      <a:lnTo>
                        <a:pt x="1998587" y="1576793"/>
                      </a:lnTo>
                      <a:lnTo>
                        <a:pt x="2033190" y="1576793"/>
                      </a:lnTo>
                      <a:lnTo>
                        <a:pt x="2033190" y="1559228"/>
                      </a:lnTo>
                      <a:lnTo>
                        <a:pt x="2071248" y="1559228"/>
                      </a:lnTo>
                      <a:lnTo>
                        <a:pt x="2071248" y="1543993"/>
                      </a:lnTo>
                      <a:lnTo>
                        <a:pt x="2080468" y="1543993"/>
                      </a:lnTo>
                      <a:lnTo>
                        <a:pt x="2080468" y="1526428"/>
                      </a:lnTo>
                      <a:lnTo>
                        <a:pt x="2111608" y="1526428"/>
                      </a:lnTo>
                      <a:lnTo>
                        <a:pt x="2111608" y="1508854"/>
                      </a:lnTo>
                      <a:lnTo>
                        <a:pt x="2117374" y="1508854"/>
                      </a:lnTo>
                      <a:lnTo>
                        <a:pt x="2117374" y="1493627"/>
                      </a:lnTo>
                      <a:lnTo>
                        <a:pt x="2120837" y="1493627"/>
                      </a:lnTo>
                      <a:lnTo>
                        <a:pt x="2120837" y="1476053"/>
                      </a:lnTo>
                      <a:lnTo>
                        <a:pt x="2138134" y="1476053"/>
                      </a:lnTo>
                      <a:lnTo>
                        <a:pt x="2138134" y="1460818"/>
                      </a:lnTo>
                      <a:lnTo>
                        <a:pt x="2143900" y="1460818"/>
                      </a:lnTo>
                      <a:lnTo>
                        <a:pt x="2143900" y="1443253"/>
                      </a:lnTo>
                      <a:lnTo>
                        <a:pt x="2147363" y="1443253"/>
                      </a:lnTo>
                      <a:lnTo>
                        <a:pt x="2147363" y="1426848"/>
                      </a:lnTo>
                      <a:lnTo>
                        <a:pt x="2175041" y="1426848"/>
                      </a:lnTo>
                      <a:lnTo>
                        <a:pt x="2175041" y="1410452"/>
                      </a:lnTo>
                      <a:lnTo>
                        <a:pt x="2217713" y="1410452"/>
                      </a:lnTo>
                      <a:lnTo>
                        <a:pt x="2217713" y="1394047"/>
                      </a:lnTo>
                      <a:lnTo>
                        <a:pt x="2218864" y="1394047"/>
                      </a:lnTo>
                      <a:lnTo>
                        <a:pt x="2218864" y="1376473"/>
                      </a:lnTo>
                      <a:lnTo>
                        <a:pt x="2267302" y="1376473"/>
                      </a:lnTo>
                      <a:lnTo>
                        <a:pt x="2267302" y="1361247"/>
                      </a:lnTo>
                      <a:lnTo>
                        <a:pt x="2276522" y="1361247"/>
                      </a:lnTo>
                      <a:lnTo>
                        <a:pt x="2276522" y="1343673"/>
                      </a:lnTo>
                      <a:lnTo>
                        <a:pt x="2378011" y="1343673"/>
                      </a:lnTo>
                      <a:lnTo>
                        <a:pt x="2378011" y="1326099"/>
                      </a:lnTo>
                      <a:lnTo>
                        <a:pt x="2379163" y="1326099"/>
                      </a:lnTo>
                      <a:lnTo>
                        <a:pt x="2379163" y="1310872"/>
                      </a:lnTo>
                      <a:lnTo>
                        <a:pt x="2388392" y="1310872"/>
                      </a:lnTo>
                      <a:lnTo>
                        <a:pt x="2388392" y="1293298"/>
                      </a:lnTo>
                      <a:lnTo>
                        <a:pt x="2470273" y="1293298"/>
                      </a:lnTo>
                      <a:lnTo>
                        <a:pt x="2470273" y="1276902"/>
                      </a:lnTo>
                      <a:lnTo>
                        <a:pt x="2485267" y="1276902"/>
                      </a:lnTo>
                      <a:lnTo>
                        <a:pt x="2485267" y="1259328"/>
                      </a:lnTo>
                      <a:lnTo>
                        <a:pt x="2497950" y="1259328"/>
                      </a:lnTo>
                      <a:lnTo>
                        <a:pt x="2497950" y="1242933"/>
                      </a:lnTo>
                      <a:lnTo>
                        <a:pt x="2517559" y="1242933"/>
                      </a:lnTo>
                      <a:lnTo>
                        <a:pt x="2517559" y="1226528"/>
                      </a:lnTo>
                      <a:lnTo>
                        <a:pt x="2524476" y="1226528"/>
                      </a:lnTo>
                      <a:lnTo>
                        <a:pt x="2524476" y="1191380"/>
                      </a:lnTo>
                      <a:lnTo>
                        <a:pt x="2570602" y="1191380"/>
                      </a:lnTo>
                      <a:lnTo>
                        <a:pt x="2570602" y="1176153"/>
                      </a:lnTo>
                      <a:lnTo>
                        <a:pt x="2600591" y="1176153"/>
                      </a:lnTo>
                      <a:lnTo>
                        <a:pt x="2600591" y="1158579"/>
                      </a:lnTo>
                      <a:lnTo>
                        <a:pt x="2619040" y="1158579"/>
                      </a:lnTo>
                      <a:lnTo>
                        <a:pt x="2619040" y="1142183"/>
                      </a:lnTo>
                      <a:lnTo>
                        <a:pt x="2628269" y="1142183"/>
                      </a:lnTo>
                      <a:lnTo>
                        <a:pt x="2628269" y="1124609"/>
                      </a:lnTo>
                      <a:lnTo>
                        <a:pt x="2685926" y="1124609"/>
                      </a:lnTo>
                      <a:lnTo>
                        <a:pt x="2685926" y="1107035"/>
                      </a:lnTo>
                      <a:lnTo>
                        <a:pt x="2691701" y="1107035"/>
                      </a:lnTo>
                      <a:lnTo>
                        <a:pt x="2691701" y="1090639"/>
                      </a:lnTo>
                      <a:lnTo>
                        <a:pt x="2702073" y="1090639"/>
                      </a:lnTo>
                      <a:lnTo>
                        <a:pt x="2702073" y="1073066"/>
                      </a:lnTo>
                      <a:lnTo>
                        <a:pt x="2780499" y="1073066"/>
                      </a:lnTo>
                      <a:lnTo>
                        <a:pt x="2780499" y="1055492"/>
                      </a:lnTo>
                      <a:lnTo>
                        <a:pt x="2878526" y="1055492"/>
                      </a:lnTo>
                      <a:lnTo>
                        <a:pt x="2878526" y="1039096"/>
                      </a:lnTo>
                      <a:lnTo>
                        <a:pt x="2903901" y="1039096"/>
                      </a:lnTo>
                      <a:lnTo>
                        <a:pt x="2903901" y="1021522"/>
                      </a:lnTo>
                      <a:lnTo>
                        <a:pt x="2916584" y="1021522"/>
                      </a:lnTo>
                      <a:lnTo>
                        <a:pt x="2916584" y="1003948"/>
                      </a:lnTo>
                      <a:lnTo>
                        <a:pt x="2953490" y="1003948"/>
                      </a:lnTo>
                      <a:lnTo>
                        <a:pt x="2953490" y="987552"/>
                      </a:lnTo>
                      <a:lnTo>
                        <a:pt x="3008845" y="987552"/>
                      </a:lnTo>
                      <a:lnTo>
                        <a:pt x="3008845" y="969978"/>
                      </a:lnTo>
                      <a:lnTo>
                        <a:pt x="3018065" y="969978"/>
                      </a:lnTo>
                      <a:lnTo>
                        <a:pt x="3018065" y="952404"/>
                      </a:lnTo>
                      <a:lnTo>
                        <a:pt x="3036522" y="952404"/>
                      </a:lnTo>
                      <a:lnTo>
                        <a:pt x="3036522" y="936008"/>
                      </a:lnTo>
                      <a:lnTo>
                        <a:pt x="3063048" y="936008"/>
                      </a:lnTo>
                      <a:lnTo>
                        <a:pt x="3063048" y="918434"/>
                      </a:lnTo>
                      <a:lnTo>
                        <a:pt x="3087263" y="918434"/>
                      </a:lnTo>
                      <a:lnTo>
                        <a:pt x="3087263" y="900860"/>
                      </a:lnTo>
                      <a:lnTo>
                        <a:pt x="3184138" y="900860"/>
                      </a:lnTo>
                      <a:lnTo>
                        <a:pt x="3184138" y="884465"/>
                      </a:lnTo>
                      <a:lnTo>
                        <a:pt x="3208353" y="884465"/>
                      </a:lnTo>
                      <a:lnTo>
                        <a:pt x="3208353" y="865712"/>
                      </a:lnTo>
                      <a:lnTo>
                        <a:pt x="3229113" y="865712"/>
                      </a:lnTo>
                      <a:lnTo>
                        <a:pt x="3229113" y="848147"/>
                      </a:lnTo>
                      <a:lnTo>
                        <a:pt x="3322526" y="848147"/>
                      </a:lnTo>
                      <a:lnTo>
                        <a:pt x="3322526" y="829404"/>
                      </a:lnTo>
                      <a:lnTo>
                        <a:pt x="3338671" y="829404"/>
                      </a:lnTo>
                      <a:lnTo>
                        <a:pt x="3338671" y="811830"/>
                      </a:lnTo>
                      <a:lnTo>
                        <a:pt x="3399792" y="811830"/>
                      </a:lnTo>
                      <a:lnTo>
                        <a:pt x="3399792" y="793087"/>
                      </a:lnTo>
                      <a:lnTo>
                        <a:pt x="3400952" y="793087"/>
                      </a:lnTo>
                      <a:lnTo>
                        <a:pt x="3400952" y="755600"/>
                      </a:lnTo>
                      <a:lnTo>
                        <a:pt x="3413635" y="755600"/>
                      </a:lnTo>
                      <a:lnTo>
                        <a:pt x="3413635" y="735688"/>
                      </a:lnTo>
                      <a:lnTo>
                        <a:pt x="3436698" y="735688"/>
                      </a:lnTo>
                      <a:lnTo>
                        <a:pt x="3436698" y="716945"/>
                      </a:lnTo>
                      <a:lnTo>
                        <a:pt x="3470142" y="716945"/>
                      </a:lnTo>
                      <a:lnTo>
                        <a:pt x="3470142" y="695854"/>
                      </a:lnTo>
                      <a:lnTo>
                        <a:pt x="3509359" y="695854"/>
                      </a:lnTo>
                      <a:lnTo>
                        <a:pt x="3509359" y="674764"/>
                      </a:lnTo>
                      <a:lnTo>
                        <a:pt x="3576246" y="674764"/>
                      </a:lnTo>
                      <a:lnTo>
                        <a:pt x="3576246" y="648996"/>
                      </a:lnTo>
                      <a:lnTo>
                        <a:pt x="3690419" y="648996"/>
                      </a:lnTo>
                      <a:lnTo>
                        <a:pt x="3690419" y="616196"/>
                      </a:lnTo>
                      <a:lnTo>
                        <a:pt x="3715784" y="616196"/>
                      </a:lnTo>
                      <a:lnTo>
                        <a:pt x="3715784" y="581048"/>
                      </a:lnTo>
                      <a:lnTo>
                        <a:pt x="3725013" y="581048"/>
                      </a:lnTo>
                      <a:lnTo>
                        <a:pt x="3725013" y="508422"/>
                      </a:lnTo>
                      <a:lnTo>
                        <a:pt x="3764222" y="508422"/>
                      </a:lnTo>
                      <a:lnTo>
                        <a:pt x="3764222" y="463903"/>
                      </a:lnTo>
                      <a:lnTo>
                        <a:pt x="3794211" y="463903"/>
                      </a:lnTo>
                      <a:lnTo>
                        <a:pt x="3794211" y="413528"/>
                      </a:lnTo>
                      <a:lnTo>
                        <a:pt x="3823040" y="413528"/>
                      </a:lnTo>
                      <a:lnTo>
                        <a:pt x="3823040" y="357299"/>
                      </a:lnTo>
                      <a:lnTo>
                        <a:pt x="3827654" y="357299"/>
                      </a:lnTo>
                      <a:lnTo>
                        <a:pt x="3827654" y="302239"/>
                      </a:lnTo>
                      <a:lnTo>
                        <a:pt x="3879555" y="302239"/>
                      </a:lnTo>
                      <a:lnTo>
                        <a:pt x="3879555" y="237806"/>
                      </a:lnTo>
                      <a:lnTo>
                        <a:pt x="3984499" y="237806"/>
                      </a:lnTo>
                      <a:lnTo>
                        <a:pt x="3984499" y="138235"/>
                      </a:lnTo>
                      <a:lnTo>
                        <a:pt x="4166710" y="138235"/>
                      </a:lnTo>
                      <a:lnTo>
                        <a:pt x="4166710" y="0"/>
                      </a:lnTo>
                      <a:lnTo>
                        <a:pt x="4167861" y="0"/>
                      </a:lnTo>
                    </a:path>
                  </a:pathLst>
                </a:custGeom>
                <a:noFill/>
                <a:ln w="19050" cap="flat">
                  <a:solidFill>
                    <a:schemeClr val="accent1"/>
                  </a:solidFill>
                  <a:prstDash val="solid"/>
                  <a:round/>
                </a:ln>
              </p:spPr>
              <p:txBody>
                <a:bodyPr rtlCol="0" anchor="ctr"/>
                <a:lstStyle/>
                <a:p>
                  <a:endParaRPr lang="en-US" sz="1050"/>
                </a:p>
              </p:txBody>
            </p:sp>
            <p:sp>
              <p:nvSpPr>
                <p:cNvPr id="99" name="Freeform: Shape 102">
                  <a:extLst>
                    <a:ext uri="{FF2B5EF4-FFF2-40B4-BE49-F238E27FC236}">
                      <a16:creationId xmlns:a16="http://schemas.microsoft.com/office/drawing/2014/main" id="{607552FD-461C-DFD0-BD8A-80DBBF5AD50A}"/>
                    </a:ext>
                  </a:extLst>
                </p:cNvPr>
                <p:cNvSpPr/>
                <p:nvPr/>
              </p:nvSpPr>
              <p:spPr>
                <a:xfrm>
                  <a:off x="7229846" y="2140645"/>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00" name="Freeform: Shape 103">
                  <a:extLst>
                    <a:ext uri="{FF2B5EF4-FFF2-40B4-BE49-F238E27FC236}">
                      <a16:creationId xmlns:a16="http://schemas.microsoft.com/office/drawing/2014/main" id="{53297548-88B0-7D69-6EA4-FC1A658ECF94}"/>
                    </a:ext>
                  </a:extLst>
                </p:cNvPr>
                <p:cNvSpPr/>
                <p:nvPr/>
              </p:nvSpPr>
              <p:spPr>
                <a:xfrm>
                  <a:off x="7124902" y="2240217"/>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01" name="Freeform: Shape 104">
                  <a:extLst>
                    <a:ext uri="{FF2B5EF4-FFF2-40B4-BE49-F238E27FC236}">
                      <a16:creationId xmlns:a16="http://schemas.microsoft.com/office/drawing/2014/main" id="{7D084EB2-05AC-FB5B-85F4-1E4D06E1724F}"/>
                    </a:ext>
                  </a:extLst>
                </p:cNvPr>
                <p:cNvSpPr/>
                <p:nvPr/>
              </p:nvSpPr>
              <p:spPr>
                <a:xfrm>
                  <a:off x="7073002" y="230464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02" name="Freeform: Shape 105">
                  <a:extLst>
                    <a:ext uri="{FF2B5EF4-FFF2-40B4-BE49-F238E27FC236}">
                      <a16:creationId xmlns:a16="http://schemas.microsoft.com/office/drawing/2014/main" id="{E6241BB4-F1A6-FE1A-BBB5-E28F457AE9BC}"/>
                    </a:ext>
                  </a:extLst>
                </p:cNvPr>
                <p:cNvSpPr/>
                <p:nvPr/>
              </p:nvSpPr>
              <p:spPr>
                <a:xfrm>
                  <a:off x="7068388" y="2359709"/>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03" name="Freeform: Shape 106">
                  <a:extLst>
                    <a:ext uri="{FF2B5EF4-FFF2-40B4-BE49-F238E27FC236}">
                      <a16:creationId xmlns:a16="http://schemas.microsoft.com/office/drawing/2014/main" id="{6CAAA62E-6CCE-A9CC-B6A8-DE8D56FAB9D3}"/>
                    </a:ext>
                  </a:extLst>
                </p:cNvPr>
                <p:cNvSpPr/>
                <p:nvPr/>
              </p:nvSpPr>
              <p:spPr>
                <a:xfrm>
                  <a:off x="7039558" y="2415938"/>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04" name="Freeform: Shape 107">
                  <a:extLst>
                    <a:ext uri="{FF2B5EF4-FFF2-40B4-BE49-F238E27FC236}">
                      <a16:creationId xmlns:a16="http://schemas.microsoft.com/office/drawing/2014/main" id="{3DE3A8AF-4988-B877-6DD4-867615436ECA}"/>
                    </a:ext>
                  </a:extLst>
                </p:cNvPr>
                <p:cNvSpPr/>
                <p:nvPr/>
              </p:nvSpPr>
              <p:spPr>
                <a:xfrm>
                  <a:off x="7009569" y="2466313"/>
                  <a:ext cx="2311" cy="8925"/>
                </a:xfrm>
                <a:custGeom>
                  <a:avLst/>
                  <a:gdLst>
                    <a:gd name="connsiteX0" fmla="*/ 0 w 2311"/>
                    <a:gd name="connsiteY0" fmla="*/ 0 h 8925"/>
                    <a:gd name="connsiteX1" fmla="*/ 0 w 2311"/>
                    <a:gd name="connsiteY1" fmla="*/ 0 h 8925"/>
                    <a:gd name="connsiteX2" fmla="*/ 2312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2" y="0"/>
                      </a:lnTo>
                    </a:path>
                  </a:pathLst>
                </a:custGeom>
                <a:noFill/>
                <a:ln w="19050" cap="flat">
                  <a:solidFill>
                    <a:schemeClr val="accent6"/>
                  </a:solidFill>
                  <a:prstDash val="solid"/>
                  <a:round/>
                </a:ln>
              </p:spPr>
              <p:txBody>
                <a:bodyPr rtlCol="0" anchor="ctr"/>
                <a:lstStyle/>
                <a:p>
                  <a:endParaRPr lang="en-US" sz="1050"/>
                </a:p>
              </p:txBody>
            </p:sp>
            <p:sp>
              <p:nvSpPr>
                <p:cNvPr id="105" name="Freeform: Shape 108">
                  <a:extLst>
                    <a:ext uri="{FF2B5EF4-FFF2-40B4-BE49-F238E27FC236}">
                      <a16:creationId xmlns:a16="http://schemas.microsoft.com/office/drawing/2014/main" id="{39F8285A-F6F0-95B7-06D2-8D735B813405}"/>
                    </a:ext>
                  </a:extLst>
                </p:cNvPr>
                <p:cNvSpPr/>
                <p:nvPr/>
              </p:nvSpPr>
              <p:spPr>
                <a:xfrm>
                  <a:off x="6970360" y="2510832"/>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06" name="Freeform: Shape 109">
                  <a:extLst>
                    <a:ext uri="{FF2B5EF4-FFF2-40B4-BE49-F238E27FC236}">
                      <a16:creationId xmlns:a16="http://schemas.microsoft.com/office/drawing/2014/main" id="{55831910-68D0-85F3-F9E1-2F9EBEC113D6}"/>
                    </a:ext>
                  </a:extLst>
                </p:cNvPr>
                <p:cNvSpPr/>
                <p:nvPr/>
              </p:nvSpPr>
              <p:spPr>
                <a:xfrm>
                  <a:off x="6970360" y="2547150"/>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07" name="Freeform: Shape 110">
                  <a:extLst>
                    <a:ext uri="{FF2B5EF4-FFF2-40B4-BE49-F238E27FC236}">
                      <a16:creationId xmlns:a16="http://schemas.microsoft.com/office/drawing/2014/main" id="{71AA7049-CD7D-B512-F19C-A36590AACFAD}"/>
                    </a:ext>
                  </a:extLst>
                </p:cNvPr>
                <p:cNvSpPr/>
                <p:nvPr/>
              </p:nvSpPr>
              <p:spPr>
                <a:xfrm>
                  <a:off x="6961132" y="2583458"/>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08" name="Freeform: Shape 111">
                  <a:extLst>
                    <a:ext uri="{FF2B5EF4-FFF2-40B4-BE49-F238E27FC236}">
                      <a16:creationId xmlns:a16="http://schemas.microsoft.com/office/drawing/2014/main" id="{12161650-32AF-A612-E9F0-EF0DB353A469}"/>
                    </a:ext>
                  </a:extLst>
                </p:cNvPr>
                <p:cNvSpPr/>
                <p:nvPr/>
              </p:nvSpPr>
              <p:spPr>
                <a:xfrm>
                  <a:off x="6935766" y="2618606"/>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09" name="Freeform: Shape 112">
                  <a:extLst>
                    <a:ext uri="{FF2B5EF4-FFF2-40B4-BE49-F238E27FC236}">
                      <a16:creationId xmlns:a16="http://schemas.microsoft.com/office/drawing/2014/main" id="{DFFE58FC-80F8-9BEC-7418-853B6C433EB4}"/>
                    </a:ext>
                  </a:extLst>
                </p:cNvPr>
                <p:cNvSpPr/>
                <p:nvPr/>
              </p:nvSpPr>
              <p:spPr>
                <a:xfrm>
                  <a:off x="6821593" y="2651406"/>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10" name="Freeform: Shape 113">
                  <a:extLst>
                    <a:ext uri="{FF2B5EF4-FFF2-40B4-BE49-F238E27FC236}">
                      <a16:creationId xmlns:a16="http://schemas.microsoft.com/office/drawing/2014/main" id="{E922E3E0-AFDD-1D60-2341-3F2D7DD6142E}"/>
                    </a:ext>
                  </a:extLst>
                </p:cNvPr>
                <p:cNvSpPr/>
                <p:nvPr/>
              </p:nvSpPr>
              <p:spPr>
                <a:xfrm>
                  <a:off x="6754707" y="267717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11" name="Freeform: Shape 114">
                  <a:extLst>
                    <a:ext uri="{FF2B5EF4-FFF2-40B4-BE49-F238E27FC236}">
                      <a16:creationId xmlns:a16="http://schemas.microsoft.com/office/drawing/2014/main" id="{4FF216DD-1424-A0DE-EC89-5C2D40B87B5F}"/>
                    </a:ext>
                  </a:extLst>
                </p:cNvPr>
                <p:cNvSpPr/>
                <p:nvPr/>
              </p:nvSpPr>
              <p:spPr>
                <a:xfrm>
                  <a:off x="6715489" y="2698264"/>
                  <a:ext cx="2311" cy="8925"/>
                </a:xfrm>
                <a:custGeom>
                  <a:avLst/>
                  <a:gdLst>
                    <a:gd name="connsiteX0" fmla="*/ 0 w 2311"/>
                    <a:gd name="connsiteY0" fmla="*/ 0 h 8925"/>
                    <a:gd name="connsiteX1" fmla="*/ 0 w 2311"/>
                    <a:gd name="connsiteY1" fmla="*/ 0 h 8925"/>
                    <a:gd name="connsiteX2" fmla="*/ 2311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1" y="0"/>
                      </a:lnTo>
                    </a:path>
                  </a:pathLst>
                </a:custGeom>
                <a:noFill/>
                <a:ln w="19050" cap="flat">
                  <a:solidFill>
                    <a:schemeClr val="accent6"/>
                  </a:solidFill>
                  <a:prstDash val="solid"/>
                  <a:round/>
                </a:ln>
              </p:spPr>
              <p:txBody>
                <a:bodyPr rtlCol="0" anchor="ctr"/>
                <a:lstStyle/>
                <a:p>
                  <a:endParaRPr lang="en-US" sz="1050"/>
                </a:p>
              </p:txBody>
            </p:sp>
            <p:sp>
              <p:nvSpPr>
                <p:cNvPr id="112" name="Freeform: Shape 115">
                  <a:extLst>
                    <a:ext uri="{FF2B5EF4-FFF2-40B4-BE49-F238E27FC236}">
                      <a16:creationId xmlns:a16="http://schemas.microsoft.com/office/drawing/2014/main" id="{1BE821D7-C155-8BDA-7962-ECBD0B2DDDA3}"/>
                    </a:ext>
                  </a:extLst>
                </p:cNvPr>
                <p:cNvSpPr/>
                <p:nvPr/>
              </p:nvSpPr>
              <p:spPr>
                <a:xfrm>
                  <a:off x="6682046" y="2719355"/>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13" name="Freeform: Shape 116">
                  <a:extLst>
                    <a:ext uri="{FF2B5EF4-FFF2-40B4-BE49-F238E27FC236}">
                      <a16:creationId xmlns:a16="http://schemas.microsoft.com/office/drawing/2014/main" id="{7301B462-A443-7490-A924-E03A4D782A58}"/>
                    </a:ext>
                  </a:extLst>
                </p:cNvPr>
                <p:cNvSpPr/>
                <p:nvPr/>
              </p:nvSpPr>
              <p:spPr>
                <a:xfrm>
                  <a:off x="6658983" y="2738098"/>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14" name="Freeform: Shape 117">
                  <a:extLst>
                    <a:ext uri="{FF2B5EF4-FFF2-40B4-BE49-F238E27FC236}">
                      <a16:creationId xmlns:a16="http://schemas.microsoft.com/office/drawing/2014/main" id="{2BA0C9EE-298D-658D-95BB-552CAA0A06DD}"/>
                    </a:ext>
                  </a:extLst>
                </p:cNvPr>
                <p:cNvSpPr/>
                <p:nvPr/>
              </p:nvSpPr>
              <p:spPr>
                <a:xfrm>
                  <a:off x="6646300" y="2758011"/>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15" name="Freeform: Shape 118">
                  <a:extLst>
                    <a:ext uri="{FF2B5EF4-FFF2-40B4-BE49-F238E27FC236}">
                      <a16:creationId xmlns:a16="http://schemas.microsoft.com/office/drawing/2014/main" id="{43255583-6C8F-8B17-50D7-F9A3E6A14725}"/>
                    </a:ext>
                  </a:extLst>
                </p:cNvPr>
                <p:cNvSpPr/>
                <p:nvPr/>
              </p:nvSpPr>
              <p:spPr>
                <a:xfrm>
                  <a:off x="6646300" y="2776754"/>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16" name="Freeform: Shape 119">
                  <a:extLst>
                    <a:ext uri="{FF2B5EF4-FFF2-40B4-BE49-F238E27FC236}">
                      <a16:creationId xmlns:a16="http://schemas.microsoft.com/office/drawing/2014/main" id="{E26295FE-B759-8B7C-0418-684C0C357F5B}"/>
                    </a:ext>
                  </a:extLst>
                </p:cNvPr>
                <p:cNvSpPr/>
                <p:nvPr/>
              </p:nvSpPr>
              <p:spPr>
                <a:xfrm>
                  <a:off x="6645139" y="2795497"/>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17" name="Freeform: Shape 120">
                  <a:extLst>
                    <a:ext uri="{FF2B5EF4-FFF2-40B4-BE49-F238E27FC236}">
                      <a16:creationId xmlns:a16="http://schemas.microsoft.com/office/drawing/2014/main" id="{8FF26D02-6589-DA72-BD7E-11AC8905080A}"/>
                    </a:ext>
                  </a:extLst>
                </p:cNvPr>
                <p:cNvSpPr/>
                <p:nvPr/>
              </p:nvSpPr>
              <p:spPr>
                <a:xfrm>
                  <a:off x="6584018" y="2814240"/>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18" name="Freeform: Shape 121">
                  <a:extLst>
                    <a:ext uri="{FF2B5EF4-FFF2-40B4-BE49-F238E27FC236}">
                      <a16:creationId xmlns:a16="http://schemas.microsoft.com/office/drawing/2014/main" id="{150BA886-9D1C-FE6E-2452-707077614478}"/>
                    </a:ext>
                  </a:extLst>
                </p:cNvPr>
                <p:cNvSpPr/>
                <p:nvPr/>
              </p:nvSpPr>
              <p:spPr>
                <a:xfrm>
                  <a:off x="6567873" y="2831814"/>
                  <a:ext cx="2311" cy="8925"/>
                </a:xfrm>
                <a:custGeom>
                  <a:avLst/>
                  <a:gdLst>
                    <a:gd name="connsiteX0" fmla="*/ 0 w 2311"/>
                    <a:gd name="connsiteY0" fmla="*/ 0 h 8925"/>
                    <a:gd name="connsiteX1" fmla="*/ 0 w 2311"/>
                    <a:gd name="connsiteY1" fmla="*/ 0 h 8925"/>
                    <a:gd name="connsiteX2" fmla="*/ 2311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1" y="0"/>
                      </a:lnTo>
                    </a:path>
                  </a:pathLst>
                </a:custGeom>
                <a:noFill/>
                <a:ln w="19050" cap="flat">
                  <a:solidFill>
                    <a:schemeClr val="accent6"/>
                  </a:solidFill>
                  <a:prstDash val="solid"/>
                  <a:round/>
                </a:ln>
              </p:spPr>
              <p:txBody>
                <a:bodyPr rtlCol="0" anchor="ctr"/>
                <a:lstStyle/>
                <a:p>
                  <a:endParaRPr lang="en-US" sz="1050"/>
                </a:p>
              </p:txBody>
            </p:sp>
            <p:sp>
              <p:nvSpPr>
                <p:cNvPr id="119" name="Freeform: Shape 122">
                  <a:extLst>
                    <a:ext uri="{FF2B5EF4-FFF2-40B4-BE49-F238E27FC236}">
                      <a16:creationId xmlns:a16="http://schemas.microsoft.com/office/drawing/2014/main" id="{3F156E7A-C784-A8F8-264A-11E90F55C91E}"/>
                    </a:ext>
                  </a:extLst>
                </p:cNvPr>
                <p:cNvSpPr/>
                <p:nvPr/>
              </p:nvSpPr>
              <p:spPr>
                <a:xfrm>
                  <a:off x="6474460" y="2850557"/>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20" name="Freeform: Shape 123">
                  <a:extLst>
                    <a:ext uri="{FF2B5EF4-FFF2-40B4-BE49-F238E27FC236}">
                      <a16:creationId xmlns:a16="http://schemas.microsoft.com/office/drawing/2014/main" id="{F856BD20-7DC5-B2E9-EC0D-1A8A84635DC1}"/>
                    </a:ext>
                  </a:extLst>
                </p:cNvPr>
                <p:cNvSpPr/>
                <p:nvPr/>
              </p:nvSpPr>
              <p:spPr>
                <a:xfrm>
                  <a:off x="6453700" y="2868122"/>
                  <a:ext cx="2311" cy="8925"/>
                </a:xfrm>
                <a:custGeom>
                  <a:avLst/>
                  <a:gdLst>
                    <a:gd name="connsiteX0" fmla="*/ 0 w 2311"/>
                    <a:gd name="connsiteY0" fmla="*/ 0 h 8925"/>
                    <a:gd name="connsiteX1" fmla="*/ 0 w 2311"/>
                    <a:gd name="connsiteY1" fmla="*/ 0 h 8925"/>
                    <a:gd name="connsiteX2" fmla="*/ 2311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1" y="0"/>
                      </a:lnTo>
                    </a:path>
                  </a:pathLst>
                </a:custGeom>
                <a:noFill/>
                <a:ln w="19050" cap="flat">
                  <a:solidFill>
                    <a:schemeClr val="accent6"/>
                  </a:solidFill>
                  <a:prstDash val="solid"/>
                  <a:round/>
                </a:ln>
              </p:spPr>
              <p:txBody>
                <a:bodyPr rtlCol="0" anchor="ctr"/>
                <a:lstStyle/>
                <a:p>
                  <a:endParaRPr lang="en-US" sz="1050"/>
                </a:p>
              </p:txBody>
            </p:sp>
            <p:sp>
              <p:nvSpPr>
                <p:cNvPr id="121" name="Freeform: Shape 124">
                  <a:extLst>
                    <a:ext uri="{FF2B5EF4-FFF2-40B4-BE49-F238E27FC236}">
                      <a16:creationId xmlns:a16="http://schemas.microsoft.com/office/drawing/2014/main" id="{8F22E420-D0BF-DB62-3F51-7CDC12E6EAFF}"/>
                    </a:ext>
                  </a:extLst>
                </p:cNvPr>
                <p:cNvSpPr/>
                <p:nvPr/>
              </p:nvSpPr>
              <p:spPr>
                <a:xfrm>
                  <a:off x="6429486" y="2886875"/>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22" name="Freeform: Shape 125">
                  <a:extLst>
                    <a:ext uri="{FF2B5EF4-FFF2-40B4-BE49-F238E27FC236}">
                      <a16:creationId xmlns:a16="http://schemas.microsoft.com/office/drawing/2014/main" id="{4535EA2C-F327-CB1E-342D-BD6BB73E93B7}"/>
                    </a:ext>
                  </a:extLst>
                </p:cNvPr>
                <p:cNvSpPr/>
                <p:nvPr/>
              </p:nvSpPr>
              <p:spPr>
                <a:xfrm>
                  <a:off x="6332610" y="2903270"/>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23" name="Freeform: Shape 126">
                  <a:extLst>
                    <a:ext uri="{FF2B5EF4-FFF2-40B4-BE49-F238E27FC236}">
                      <a16:creationId xmlns:a16="http://schemas.microsoft.com/office/drawing/2014/main" id="{E06A0B98-40BD-7A2C-D003-9BBA4F5FEF55}"/>
                    </a:ext>
                  </a:extLst>
                </p:cNvPr>
                <p:cNvSpPr/>
                <p:nvPr/>
              </p:nvSpPr>
              <p:spPr>
                <a:xfrm>
                  <a:off x="6308396" y="292084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24" name="Freeform: Shape 127">
                  <a:extLst>
                    <a:ext uri="{FF2B5EF4-FFF2-40B4-BE49-F238E27FC236}">
                      <a16:creationId xmlns:a16="http://schemas.microsoft.com/office/drawing/2014/main" id="{E78464EE-ADE4-7B52-B786-B936A78BEC3C}"/>
                    </a:ext>
                  </a:extLst>
                </p:cNvPr>
                <p:cNvSpPr/>
                <p:nvPr/>
              </p:nvSpPr>
              <p:spPr>
                <a:xfrm>
                  <a:off x="6281870" y="2938418"/>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25" name="Freeform: Shape 128">
                  <a:extLst>
                    <a:ext uri="{FF2B5EF4-FFF2-40B4-BE49-F238E27FC236}">
                      <a16:creationId xmlns:a16="http://schemas.microsoft.com/office/drawing/2014/main" id="{9F5A7F06-7814-7F8C-1915-38882F61FBF8}"/>
                    </a:ext>
                  </a:extLst>
                </p:cNvPr>
                <p:cNvSpPr/>
                <p:nvPr/>
              </p:nvSpPr>
              <p:spPr>
                <a:xfrm>
                  <a:off x="6263412" y="2954814"/>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26" name="Freeform: Shape 129">
                  <a:extLst>
                    <a:ext uri="{FF2B5EF4-FFF2-40B4-BE49-F238E27FC236}">
                      <a16:creationId xmlns:a16="http://schemas.microsoft.com/office/drawing/2014/main" id="{64A2DEF4-732C-40B1-91DB-4D99C63E1E1D}"/>
                    </a:ext>
                  </a:extLst>
                </p:cNvPr>
                <p:cNvSpPr/>
                <p:nvPr/>
              </p:nvSpPr>
              <p:spPr>
                <a:xfrm>
                  <a:off x="6254192" y="2972388"/>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27" name="Freeform: Shape 130">
                  <a:extLst>
                    <a:ext uri="{FF2B5EF4-FFF2-40B4-BE49-F238E27FC236}">
                      <a16:creationId xmlns:a16="http://schemas.microsoft.com/office/drawing/2014/main" id="{7EAF4E40-DE6E-827B-7D0F-7B683E96C615}"/>
                    </a:ext>
                  </a:extLst>
                </p:cNvPr>
                <p:cNvSpPr/>
                <p:nvPr/>
              </p:nvSpPr>
              <p:spPr>
                <a:xfrm>
                  <a:off x="6198837" y="2989962"/>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28" name="Freeform: Shape 131">
                  <a:extLst>
                    <a:ext uri="{FF2B5EF4-FFF2-40B4-BE49-F238E27FC236}">
                      <a16:creationId xmlns:a16="http://schemas.microsoft.com/office/drawing/2014/main" id="{5CCBFB74-78A6-587D-DAA1-48780F9FE374}"/>
                    </a:ext>
                  </a:extLst>
                </p:cNvPr>
                <p:cNvSpPr/>
                <p:nvPr/>
              </p:nvSpPr>
              <p:spPr>
                <a:xfrm>
                  <a:off x="6161931" y="3006358"/>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29" name="Freeform: Shape 132">
                  <a:extLst>
                    <a:ext uri="{FF2B5EF4-FFF2-40B4-BE49-F238E27FC236}">
                      <a16:creationId xmlns:a16="http://schemas.microsoft.com/office/drawing/2014/main" id="{001385C8-D6E5-85F3-705B-38B5CD5D7324}"/>
                    </a:ext>
                  </a:extLst>
                </p:cNvPr>
                <p:cNvSpPr/>
                <p:nvPr/>
              </p:nvSpPr>
              <p:spPr>
                <a:xfrm>
                  <a:off x="6149248" y="3023932"/>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30" name="Freeform: Shape 133">
                  <a:extLst>
                    <a:ext uri="{FF2B5EF4-FFF2-40B4-BE49-F238E27FC236}">
                      <a16:creationId xmlns:a16="http://schemas.microsoft.com/office/drawing/2014/main" id="{9BBFD513-D033-E0EC-BE36-AC76C4B60034}"/>
                    </a:ext>
                  </a:extLst>
                </p:cNvPr>
                <p:cNvSpPr/>
                <p:nvPr/>
              </p:nvSpPr>
              <p:spPr>
                <a:xfrm>
                  <a:off x="6123873" y="3041506"/>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31" name="Freeform: Shape 134">
                  <a:extLst>
                    <a:ext uri="{FF2B5EF4-FFF2-40B4-BE49-F238E27FC236}">
                      <a16:creationId xmlns:a16="http://schemas.microsoft.com/office/drawing/2014/main" id="{00E9B957-4227-80F6-80F8-138596513A7E}"/>
                    </a:ext>
                  </a:extLst>
                </p:cNvPr>
                <p:cNvSpPr/>
                <p:nvPr/>
              </p:nvSpPr>
              <p:spPr>
                <a:xfrm>
                  <a:off x="6025847" y="3057902"/>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32" name="Freeform: Shape 135">
                  <a:extLst>
                    <a:ext uri="{FF2B5EF4-FFF2-40B4-BE49-F238E27FC236}">
                      <a16:creationId xmlns:a16="http://schemas.microsoft.com/office/drawing/2014/main" id="{05CA6E5F-2CF0-4706-265C-405E18837BD5}"/>
                    </a:ext>
                  </a:extLst>
                </p:cNvPr>
                <p:cNvSpPr/>
                <p:nvPr/>
              </p:nvSpPr>
              <p:spPr>
                <a:xfrm>
                  <a:off x="5947420" y="3075476"/>
                  <a:ext cx="2311" cy="8925"/>
                </a:xfrm>
                <a:custGeom>
                  <a:avLst/>
                  <a:gdLst>
                    <a:gd name="connsiteX0" fmla="*/ 0 w 2311"/>
                    <a:gd name="connsiteY0" fmla="*/ 0 h 8925"/>
                    <a:gd name="connsiteX1" fmla="*/ 0 w 2311"/>
                    <a:gd name="connsiteY1" fmla="*/ 0 h 8925"/>
                    <a:gd name="connsiteX2" fmla="*/ 2311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1" y="0"/>
                      </a:lnTo>
                    </a:path>
                  </a:pathLst>
                </a:custGeom>
                <a:noFill/>
                <a:ln w="19050" cap="flat">
                  <a:solidFill>
                    <a:schemeClr val="accent6"/>
                  </a:solidFill>
                  <a:prstDash val="solid"/>
                  <a:round/>
                </a:ln>
              </p:spPr>
              <p:txBody>
                <a:bodyPr rtlCol="0" anchor="ctr"/>
                <a:lstStyle/>
                <a:p>
                  <a:endParaRPr lang="en-US" sz="1050"/>
                </a:p>
              </p:txBody>
            </p:sp>
            <p:sp>
              <p:nvSpPr>
                <p:cNvPr id="133" name="Freeform: Shape 136">
                  <a:extLst>
                    <a:ext uri="{FF2B5EF4-FFF2-40B4-BE49-F238E27FC236}">
                      <a16:creationId xmlns:a16="http://schemas.microsoft.com/office/drawing/2014/main" id="{8B7ABAEB-F640-0EE9-18A7-1406B4ADF8F4}"/>
                    </a:ext>
                  </a:extLst>
                </p:cNvPr>
                <p:cNvSpPr/>
                <p:nvPr/>
              </p:nvSpPr>
              <p:spPr>
                <a:xfrm>
                  <a:off x="5937048" y="309304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34" name="Freeform: Shape 137">
                  <a:extLst>
                    <a:ext uri="{FF2B5EF4-FFF2-40B4-BE49-F238E27FC236}">
                      <a16:creationId xmlns:a16="http://schemas.microsoft.com/office/drawing/2014/main" id="{16741727-866C-B77E-3F47-2AAD11074D03}"/>
                    </a:ext>
                  </a:extLst>
                </p:cNvPr>
                <p:cNvSpPr/>
                <p:nvPr/>
              </p:nvSpPr>
              <p:spPr>
                <a:xfrm>
                  <a:off x="5931274" y="3109445"/>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35" name="Freeform: Shape 138">
                  <a:extLst>
                    <a:ext uri="{FF2B5EF4-FFF2-40B4-BE49-F238E27FC236}">
                      <a16:creationId xmlns:a16="http://schemas.microsoft.com/office/drawing/2014/main" id="{5904A46A-54F2-8105-181A-737260A4A104}"/>
                    </a:ext>
                  </a:extLst>
                </p:cNvPr>
                <p:cNvSpPr/>
                <p:nvPr/>
              </p:nvSpPr>
              <p:spPr>
                <a:xfrm>
                  <a:off x="5873616" y="3127019"/>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36" name="Freeform: Shape 139">
                  <a:extLst>
                    <a:ext uri="{FF2B5EF4-FFF2-40B4-BE49-F238E27FC236}">
                      <a16:creationId xmlns:a16="http://schemas.microsoft.com/office/drawing/2014/main" id="{3ABCE377-8C86-EABC-C598-3AC8FD0FA5E3}"/>
                    </a:ext>
                  </a:extLst>
                </p:cNvPr>
                <p:cNvSpPr/>
                <p:nvPr/>
              </p:nvSpPr>
              <p:spPr>
                <a:xfrm>
                  <a:off x="5864387" y="3144593"/>
                  <a:ext cx="2311" cy="8925"/>
                </a:xfrm>
                <a:custGeom>
                  <a:avLst/>
                  <a:gdLst>
                    <a:gd name="connsiteX0" fmla="*/ 0 w 2311"/>
                    <a:gd name="connsiteY0" fmla="*/ 0 h 8925"/>
                    <a:gd name="connsiteX1" fmla="*/ 0 w 2311"/>
                    <a:gd name="connsiteY1" fmla="*/ 0 h 8925"/>
                    <a:gd name="connsiteX2" fmla="*/ 2312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2" y="0"/>
                      </a:lnTo>
                    </a:path>
                  </a:pathLst>
                </a:custGeom>
                <a:noFill/>
                <a:ln w="19050" cap="flat">
                  <a:solidFill>
                    <a:schemeClr val="accent6"/>
                  </a:solidFill>
                  <a:prstDash val="solid"/>
                  <a:round/>
                </a:ln>
              </p:spPr>
              <p:txBody>
                <a:bodyPr rtlCol="0" anchor="ctr"/>
                <a:lstStyle/>
                <a:p>
                  <a:endParaRPr lang="en-US" sz="1050"/>
                </a:p>
              </p:txBody>
            </p:sp>
            <p:sp>
              <p:nvSpPr>
                <p:cNvPr id="137" name="Freeform: Shape 140">
                  <a:extLst>
                    <a:ext uri="{FF2B5EF4-FFF2-40B4-BE49-F238E27FC236}">
                      <a16:creationId xmlns:a16="http://schemas.microsoft.com/office/drawing/2014/main" id="{5C3ACF5C-A408-B2A5-08FB-02AF4298B52A}"/>
                    </a:ext>
                  </a:extLst>
                </p:cNvPr>
                <p:cNvSpPr/>
                <p:nvPr/>
              </p:nvSpPr>
              <p:spPr>
                <a:xfrm>
                  <a:off x="5845938" y="3160989"/>
                  <a:ext cx="2303" cy="8925"/>
                </a:xfrm>
                <a:custGeom>
                  <a:avLst/>
                  <a:gdLst>
                    <a:gd name="connsiteX0" fmla="*/ 0 w 2303"/>
                    <a:gd name="connsiteY0" fmla="*/ 0 h 8925"/>
                    <a:gd name="connsiteX1" fmla="*/ 0 w 2303"/>
                    <a:gd name="connsiteY1" fmla="*/ 0 h 8925"/>
                    <a:gd name="connsiteX2" fmla="*/ 2303 w 2303"/>
                    <a:gd name="connsiteY2" fmla="*/ 0 h 8925"/>
                  </a:gdLst>
                  <a:ahLst/>
                  <a:cxnLst>
                    <a:cxn ang="0">
                      <a:pos x="connsiteX0" y="connsiteY0"/>
                    </a:cxn>
                    <a:cxn ang="0">
                      <a:pos x="connsiteX1" y="connsiteY1"/>
                    </a:cxn>
                    <a:cxn ang="0">
                      <a:pos x="connsiteX2" y="connsiteY2"/>
                    </a:cxn>
                  </a:cxnLst>
                  <a:rect l="l" t="t" r="r" b="b"/>
                  <a:pathLst>
                    <a:path w="2303"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38" name="Freeform: Shape 141">
                  <a:extLst>
                    <a:ext uri="{FF2B5EF4-FFF2-40B4-BE49-F238E27FC236}">
                      <a16:creationId xmlns:a16="http://schemas.microsoft.com/office/drawing/2014/main" id="{5069511E-3C18-CDEA-CB1E-69B618B6A691}"/>
                    </a:ext>
                  </a:extLst>
                </p:cNvPr>
                <p:cNvSpPr/>
                <p:nvPr/>
              </p:nvSpPr>
              <p:spPr>
                <a:xfrm>
                  <a:off x="5815949" y="3178563"/>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39" name="Freeform: Shape 142">
                  <a:extLst>
                    <a:ext uri="{FF2B5EF4-FFF2-40B4-BE49-F238E27FC236}">
                      <a16:creationId xmlns:a16="http://schemas.microsoft.com/office/drawing/2014/main" id="{6AD02A00-932B-39B2-96E1-3A0C5E49DD54}"/>
                    </a:ext>
                  </a:extLst>
                </p:cNvPr>
                <p:cNvSpPr/>
                <p:nvPr/>
              </p:nvSpPr>
              <p:spPr>
                <a:xfrm>
                  <a:off x="5769823" y="3193790"/>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40" name="Freeform: Shape 143">
                  <a:extLst>
                    <a:ext uri="{FF2B5EF4-FFF2-40B4-BE49-F238E27FC236}">
                      <a16:creationId xmlns:a16="http://schemas.microsoft.com/office/drawing/2014/main" id="{3A878D6A-8504-A417-578B-AAC196C1D5D2}"/>
                    </a:ext>
                  </a:extLst>
                </p:cNvPr>
                <p:cNvSpPr/>
                <p:nvPr/>
              </p:nvSpPr>
              <p:spPr>
                <a:xfrm>
                  <a:off x="5762906" y="3228938"/>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41" name="Freeform: Shape 144">
                  <a:extLst>
                    <a:ext uri="{FF2B5EF4-FFF2-40B4-BE49-F238E27FC236}">
                      <a16:creationId xmlns:a16="http://schemas.microsoft.com/office/drawing/2014/main" id="{A4236AF4-A6E8-6549-8BFA-783B0E6536E6}"/>
                    </a:ext>
                  </a:extLst>
                </p:cNvPr>
                <p:cNvSpPr/>
                <p:nvPr/>
              </p:nvSpPr>
              <p:spPr>
                <a:xfrm>
                  <a:off x="5743297" y="3245343"/>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42" name="Freeform: Shape 145">
                  <a:extLst>
                    <a:ext uri="{FF2B5EF4-FFF2-40B4-BE49-F238E27FC236}">
                      <a16:creationId xmlns:a16="http://schemas.microsoft.com/office/drawing/2014/main" id="{4AE13A41-A59E-4098-C08D-AAF4A6EAD925}"/>
                    </a:ext>
                  </a:extLst>
                </p:cNvPr>
                <p:cNvSpPr/>
                <p:nvPr/>
              </p:nvSpPr>
              <p:spPr>
                <a:xfrm>
                  <a:off x="5730614" y="3261738"/>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43" name="Freeform: Shape 146">
                  <a:extLst>
                    <a:ext uri="{FF2B5EF4-FFF2-40B4-BE49-F238E27FC236}">
                      <a16:creationId xmlns:a16="http://schemas.microsoft.com/office/drawing/2014/main" id="{E40B602E-20D1-DE71-892F-E7397278ACCD}"/>
                    </a:ext>
                  </a:extLst>
                </p:cNvPr>
                <p:cNvSpPr/>
                <p:nvPr/>
              </p:nvSpPr>
              <p:spPr>
                <a:xfrm>
                  <a:off x="5715620" y="3279312"/>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44" name="Freeform: Shape 147">
                  <a:extLst>
                    <a:ext uri="{FF2B5EF4-FFF2-40B4-BE49-F238E27FC236}">
                      <a16:creationId xmlns:a16="http://schemas.microsoft.com/office/drawing/2014/main" id="{9B912F9F-B905-1C1A-486D-3549B28DB2E2}"/>
                    </a:ext>
                  </a:extLst>
                </p:cNvPr>
                <p:cNvSpPr/>
                <p:nvPr/>
              </p:nvSpPr>
              <p:spPr>
                <a:xfrm>
                  <a:off x="5633739" y="3295708"/>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45" name="Freeform: Shape 148">
                  <a:extLst>
                    <a:ext uri="{FF2B5EF4-FFF2-40B4-BE49-F238E27FC236}">
                      <a16:creationId xmlns:a16="http://schemas.microsoft.com/office/drawing/2014/main" id="{FD3628F6-5945-E485-CA92-790FD6AC90A0}"/>
                    </a:ext>
                  </a:extLst>
                </p:cNvPr>
                <p:cNvSpPr/>
                <p:nvPr/>
              </p:nvSpPr>
              <p:spPr>
                <a:xfrm>
                  <a:off x="5624510" y="3313282"/>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46" name="Freeform: Shape 149">
                  <a:extLst>
                    <a:ext uri="{FF2B5EF4-FFF2-40B4-BE49-F238E27FC236}">
                      <a16:creationId xmlns:a16="http://schemas.microsoft.com/office/drawing/2014/main" id="{EFBAEAD3-7C80-592A-482C-2BF1D56A060A}"/>
                    </a:ext>
                  </a:extLst>
                </p:cNvPr>
                <p:cNvSpPr/>
                <p:nvPr/>
              </p:nvSpPr>
              <p:spPr>
                <a:xfrm>
                  <a:off x="5623359" y="332850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47" name="Freeform: Shape 150">
                  <a:extLst>
                    <a:ext uri="{FF2B5EF4-FFF2-40B4-BE49-F238E27FC236}">
                      <a16:creationId xmlns:a16="http://schemas.microsoft.com/office/drawing/2014/main" id="{38866695-5D3E-BC66-4E64-93510BA47D06}"/>
                    </a:ext>
                  </a:extLst>
                </p:cNvPr>
                <p:cNvSpPr/>
                <p:nvPr/>
              </p:nvSpPr>
              <p:spPr>
                <a:xfrm>
                  <a:off x="5521869" y="3346083"/>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48" name="Freeform: Shape 151">
                  <a:extLst>
                    <a:ext uri="{FF2B5EF4-FFF2-40B4-BE49-F238E27FC236}">
                      <a16:creationId xmlns:a16="http://schemas.microsoft.com/office/drawing/2014/main" id="{2F0AC3EA-7C41-6E2C-4217-C12D8A2273F2}"/>
                    </a:ext>
                  </a:extLst>
                </p:cNvPr>
                <p:cNvSpPr/>
                <p:nvPr/>
              </p:nvSpPr>
              <p:spPr>
                <a:xfrm>
                  <a:off x="5512649" y="3363657"/>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49" name="Freeform: Shape 152">
                  <a:extLst>
                    <a:ext uri="{FF2B5EF4-FFF2-40B4-BE49-F238E27FC236}">
                      <a16:creationId xmlns:a16="http://schemas.microsoft.com/office/drawing/2014/main" id="{82E58661-6320-4D94-1489-8AF736351C2F}"/>
                    </a:ext>
                  </a:extLst>
                </p:cNvPr>
                <p:cNvSpPr/>
                <p:nvPr/>
              </p:nvSpPr>
              <p:spPr>
                <a:xfrm>
                  <a:off x="5464211" y="3378883"/>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50" name="Freeform: Shape 153">
                  <a:extLst>
                    <a:ext uri="{FF2B5EF4-FFF2-40B4-BE49-F238E27FC236}">
                      <a16:creationId xmlns:a16="http://schemas.microsoft.com/office/drawing/2014/main" id="{FE882B36-C096-1709-6885-07586FFAA860}"/>
                    </a:ext>
                  </a:extLst>
                </p:cNvPr>
                <p:cNvSpPr/>
                <p:nvPr/>
              </p:nvSpPr>
              <p:spPr>
                <a:xfrm>
                  <a:off x="5463060" y="3396457"/>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51" name="Freeform: Shape 154">
                  <a:extLst>
                    <a:ext uri="{FF2B5EF4-FFF2-40B4-BE49-F238E27FC236}">
                      <a16:creationId xmlns:a16="http://schemas.microsoft.com/office/drawing/2014/main" id="{FD6A61D9-84C2-CD9D-0DCC-3FCD63DCF467}"/>
                    </a:ext>
                  </a:extLst>
                </p:cNvPr>
                <p:cNvSpPr/>
                <p:nvPr/>
              </p:nvSpPr>
              <p:spPr>
                <a:xfrm>
                  <a:off x="5420388" y="3412862"/>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52" name="Freeform: Shape 155">
                  <a:extLst>
                    <a:ext uri="{FF2B5EF4-FFF2-40B4-BE49-F238E27FC236}">
                      <a16:creationId xmlns:a16="http://schemas.microsoft.com/office/drawing/2014/main" id="{CE0543B1-8A4B-0172-6366-598A5493C2FF}"/>
                    </a:ext>
                  </a:extLst>
                </p:cNvPr>
                <p:cNvSpPr/>
                <p:nvPr/>
              </p:nvSpPr>
              <p:spPr>
                <a:xfrm>
                  <a:off x="5392710" y="3429258"/>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53" name="Freeform: Shape 156">
                  <a:extLst>
                    <a:ext uri="{FF2B5EF4-FFF2-40B4-BE49-F238E27FC236}">
                      <a16:creationId xmlns:a16="http://schemas.microsoft.com/office/drawing/2014/main" id="{E99B2182-08F7-8A1C-31E8-20F7F9882DC4}"/>
                    </a:ext>
                  </a:extLst>
                </p:cNvPr>
                <p:cNvSpPr/>
                <p:nvPr/>
              </p:nvSpPr>
              <p:spPr>
                <a:xfrm>
                  <a:off x="5389247" y="3445663"/>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54" name="Freeform: Shape 157">
                  <a:extLst>
                    <a:ext uri="{FF2B5EF4-FFF2-40B4-BE49-F238E27FC236}">
                      <a16:creationId xmlns:a16="http://schemas.microsoft.com/office/drawing/2014/main" id="{1C73FDFD-2EDA-BEB3-D6E3-1D1D3A635B10}"/>
                    </a:ext>
                  </a:extLst>
                </p:cNvPr>
                <p:cNvSpPr/>
                <p:nvPr/>
              </p:nvSpPr>
              <p:spPr>
                <a:xfrm>
                  <a:off x="5383482" y="3463228"/>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55" name="Freeform: Shape 158">
                  <a:extLst>
                    <a:ext uri="{FF2B5EF4-FFF2-40B4-BE49-F238E27FC236}">
                      <a16:creationId xmlns:a16="http://schemas.microsoft.com/office/drawing/2014/main" id="{4C662CF3-2AF2-107B-FB50-5B2366E17D6F}"/>
                    </a:ext>
                  </a:extLst>
                </p:cNvPr>
                <p:cNvSpPr/>
                <p:nvPr/>
              </p:nvSpPr>
              <p:spPr>
                <a:xfrm>
                  <a:off x="5366184" y="3478463"/>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56" name="Freeform: Shape 159">
                  <a:extLst>
                    <a:ext uri="{FF2B5EF4-FFF2-40B4-BE49-F238E27FC236}">
                      <a16:creationId xmlns:a16="http://schemas.microsoft.com/office/drawing/2014/main" id="{10A77EF0-2162-383C-4A1A-FC21F6943472}"/>
                    </a:ext>
                  </a:extLst>
                </p:cNvPr>
                <p:cNvSpPr/>
                <p:nvPr/>
              </p:nvSpPr>
              <p:spPr>
                <a:xfrm>
                  <a:off x="5362721" y="3496037"/>
                  <a:ext cx="2311" cy="8925"/>
                </a:xfrm>
                <a:custGeom>
                  <a:avLst/>
                  <a:gdLst>
                    <a:gd name="connsiteX0" fmla="*/ 0 w 2311"/>
                    <a:gd name="connsiteY0" fmla="*/ 0 h 8925"/>
                    <a:gd name="connsiteX1" fmla="*/ 0 w 2311"/>
                    <a:gd name="connsiteY1" fmla="*/ 0 h 8925"/>
                    <a:gd name="connsiteX2" fmla="*/ 2311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1" y="0"/>
                      </a:lnTo>
                    </a:path>
                  </a:pathLst>
                </a:custGeom>
                <a:noFill/>
                <a:ln w="19050" cap="flat">
                  <a:solidFill>
                    <a:schemeClr val="accent6"/>
                  </a:solidFill>
                  <a:prstDash val="solid"/>
                  <a:round/>
                </a:ln>
              </p:spPr>
              <p:txBody>
                <a:bodyPr rtlCol="0" anchor="ctr"/>
                <a:lstStyle/>
                <a:p>
                  <a:endParaRPr lang="en-US" sz="1050"/>
                </a:p>
              </p:txBody>
            </p:sp>
            <p:sp>
              <p:nvSpPr>
                <p:cNvPr id="157" name="Freeform: Shape 160">
                  <a:extLst>
                    <a:ext uri="{FF2B5EF4-FFF2-40B4-BE49-F238E27FC236}">
                      <a16:creationId xmlns:a16="http://schemas.microsoft.com/office/drawing/2014/main" id="{BE5F3E73-D2FC-D63E-9436-DFC36AF15A84}"/>
                    </a:ext>
                  </a:extLst>
                </p:cNvPr>
                <p:cNvSpPr/>
                <p:nvPr/>
              </p:nvSpPr>
              <p:spPr>
                <a:xfrm>
                  <a:off x="5356956" y="3511264"/>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58" name="Freeform: Shape 161">
                  <a:extLst>
                    <a:ext uri="{FF2B5EF4-FFF2-40B4-BE49-F238E27FC236}">
                      <a16:creationId xmlns:a16="http://schemas.microsoft.com/office/drawing/2014/main" id="{D51CB135-BE7F-48DC-895C-1F983968B186}"/>
                    </a:ext>
                  </a:extLst>
                </p:cNvPr>
                <p:cNvSpPr/>
                <p:nvPr/>
              </p:nvSpPr>
              <p:spPr>
                <a:xfrm>
                  <a:off x="5325815" y="3528838"/>
                  <a:ext cx="2311" cy="8925"/>
                </a:xfrm>
                <a:custGeom>
                  <a:avLst/>
                  <a:gdLst>
                    <a:gd name="connsiteX0" fmla="*/ 0 w 2311"/>
                    <a:gd name="connsiteY0" fmla="*/ 0 h 8925"/>
                    <a:gd name="connsiteX1" fmla="*/ 0 w 2311"/>
                    <a:gd name="connsiteY1" fmla="*/ 0 h 8925"/>
                    <a:gd name="connsiteX2" fmla="*/ 2311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1" y="0"/>
                      </a:lnTo>
                    </a:path>
                  </a:pathLst>
                </a:custGeom>
                <a:noFill/>
                <a:ln w="19050" cap="flat">
                  <a:solidFill>
                    <a:schemeClr val="accent6"/>
                  </a:solidFill>
                  <a:prstDash val="solid"/>
                  <a:round/>
                </a:ln>
              </p:spPr>
              <p:txBody>
                <a:bodyPr rtlCol="0" anchor="ctr"/>
                <a:lstStyle/>
                <a:p>
                  <a:endParaRPr lang="en-US" sz="1050"/>
                </a:p>
              </p:txBody>
            </p:sp>
            <p:sp>
              <p:nvSpPr>
                <p:cNvPr id="159" name="Freeform: Shape 162">
                  <a:extLst>
                    <a:ext uri="{FF2B5EF4-FFF2-40B4-BE49-F238E27FC236}">
                      <a16:creationId xmlns:a16="http://schemas.microsoft.com/office/drawing/2014/main" id="{AD5AAB83-CC4D-CB4F-A236-F1412D4B900F}"/>
                    </a:ext>
                  </a:extLst>
                </p:cNvPr>
                <p:cNvSpPr/>
                <p:nvPr/>
              </p:nvSpPr>
              <p:spPr>
                <a:xfrm>
                  <a:off x="5316595" y="3546403"/>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60" name="Freeform: Shape 163">
                  <a:extLst>
                    <a:ext uri="{FF2B5EF4-FFF2-40B4-BE49-F238E27FC236}">
                      <a16:creationId xmlns:a16="http://schemas.microsoft.com/office/drawing/2014/main" id="{119087C2-3261-37E9-7E82-A51E04B13ED6}"/>
                    </a:ext>
                  </a:extLst>
                </p:cNvPr>
                <p:cNvSpPr/>
                <p:nvPr/>
              </p:nvSpPr>
              <p:spPr>
                <a:xfrm>
                  <a:off x="5278538" y="3561638"/>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61" name="Freeform: Shape 164">
                  <a:extLst>
                    <a:ext uri="{FF2B5EF4-FFF2-40B4-BE49-F238E27FC236}">
                      <a16:creationId xmlns:a16="http://schemas.microsoft.com/office/drawing/2014/main" id="{F18DA572-8219-D82E-C64A-B1158AC0E3DE}"/>
                    </a:ext>
                  </a:extLst>
                </p:cNvPr>
                <p:cNvSpPr/>
                <p:nvPr/>
              </p:nvSpPr>
              <p:spPr>
                <a:xfrm>
                  <a:off x="5243934" y="3579203"/>
                  <a:ext cx="2311" cy="8925"/>
                </a:xfrm>
                <a:custGeom>
                  <a:avLst/>
                  <a:gdLst>
                    <a:gd name="connsiteX0" fmla="*/ 0 w 2311"/>
                    <a:gd name="connsiteY0" fmla="*/ 0 h 8925"/>
                    <a:gd name="connsiteX1" fmla="*/ 0 w 2311"/>
                    <a:gd name="connsiteY1" fmla="*/ 0 h 8925"/>
                    <a:gd name="connsiteX2" fmla="*/ 2312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2" y="0"/>
                      </a:lnTo>
                    </a:path>
                  </a:pathLst>
                </a:custGeom>
                <a:noFill/>
                <a:ln w="19050" cap="flat">
                  <a:solidFill>
                    <a:schemeClr val="accent6"/>
                  </a:solidFill>
                  <a:prstDash val="solid"/>
                  <a:round/>
                </a:ln>
              </p:spPr>
              <p:txBody>
                <a:bodyPr rtlCol="0" anchor="ctr"/>
                <a:lstStyle/>
                <a:p>
                  <a:endParaRPr lang="en-US" sz="1050"/>
                </a:p>
              </p:txBody>
            </p:sp>
            <p:sp>
              <p:nvSpPr>
                <p:cNvPr id="162" name="Freeform: Shape 165">
                  <a:extLst>
                    <a:ext uri="{FF2B5EF4-FFF2-40B4-BE49-F238E27FC236}">
                      <a16:creationId xmlns:a16="http://schemas.microsoft.com/office/drawing/2014/main" id="{6DAA9067-9265-70CF-EC38-0A6B4582A2D7}"/>
                    </a:ext>
                  </a:extLst>
                </p:cNvPr>
                <p:cNvSpPr/>
                <p:nvPr/>
              </p:nvSpPr>
              <p:spPr>
                <a:xfrm>
                  <a:off x="5241631" y="359443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63" name="Freeform: Shape 166">
                  <a:extLst>
                    <a:ext uri="{FF2B5EF4-FFF2-40B4-BE49-F238E27FC236}">
                      <a16:creationId xmlns:a16="http://schemas.microsoft.com/office/drawing/2014/main" id="{7C22A558-BE9F-9215-3192-2ED552D66631}"/>
                    </a:ext>
                  </a:extLst>
                </p:cNvPr>
                <p:cNvSpPr/>
                <p:nvPr/>
              </p:nvSpPr>
              <p:spPr>
                <a:xfrm>
                  <a:off x="5213954" y="361200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64" name="Freeform: Shape 167">
                  <a:extLst>
                    <a:ext uri="{FF2B5EF4-FFF2-40B4-BE49-F238E27FC236}">
                      <a16:creationId xmlns:a16="http://schemas.microsoft.com/office/drawing/2014/main" id="{BB5B0D21-1058-73A8-E33E-C697B699D8C4}"/>
                    </a:ext>
                  </a:extLst>
                </p:cNvPr>
                <p:cNvSpPr/>
                <p:nvPr/>
              </p:nvSpPr>
              <p:spPr>
                <a:xfrm>
                  <a:off x="5192042" y="362723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65" name="Freeform: Shape 168">
                  <a:extLst>
                    <a:ext uri="{FF2B5EF4-FFF2-40B4-BE49-F238E27FC236}">
                      <a16:creationId xmlns:a16="http://schemas.microsoft.com/office/drawing/2014/main" id="{E3FC49CF-1627-3042-7FE8-A4E9CD2B1856}"/>
                    </a:ext>
                  </a:extLst>
                </p:cNvPr>
                <p:cNvSpPr/>
                <p:nvPr/>
              </p:nvSpPr>
              <p:spPr>
                <a:xfrm>
                  <a:off x="5168979" y="364480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66" name="Freeform: Shape 169">
                  <a:extLst>
                    <a:ext uri="{FF2B5EF4-FFF2-40B4-BE49-F238E27FC236}">
                      <a16:creationId xmlns:a16="http://schemas.microsoft.com/office/drawing/2014/main" id="{E5D8CFA0-2D00-87BF-2D92-9A43AFADA9E5}"/>
                    </a:ext>
                  </a:extLst>
                </p:cNvPr>
                <p:cNvSpPr/>
                <p:nvPr/>
              </p:nvSpPr>
              <p:spPr>
                <a:xfrm>
                  <a:off x="5167819" y="3660040"/>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67" name="Freeform: Shape 170">
                  <a:extLst>
                    <a:ext uri="{FF2B5EF4-FFF2-40B4-BE49-F238E27FC236}">
                      <a16:creationId xmlns:a16="http://schemas.microsoft.com/office/drawing/2014/main" id="{88E950FA-E9D5-241C-1080-30ACEBBCEA9D}"/>
                    </a:ext>
                  </a:extLst>
                </p:cNvPr>
                <p:cNvSpPr/>
                <p:nvPr/>
              </p:nvSpPr>
              <p:spPr>
                <a:xfrm>
                  <a:off x="5070952" y="3677614"/>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68" name="Freeform: Shape 171">
                  <a:extLst>
                    <a:ext uri="{FF2B5EF4-FFF2-40B4-BE49-F238E27FC236}">
                      <a16:creationId xmlns:a16="http://schemas.microsoft.com/office/drawing/2014/main" id="{DADB11FA-7C96-CEA3-77AD-45F534CCBC7B}"/>
                    </a:ext>
                  </a:extLst>
                </p:cNvPr>
                <p:cNvSpPr/>
                <p:nvPr/>
              </p:nvSpPr>
              <p:spPr>
                <a:xfrm>
                  <a:off x="5049040" y="3692841"/>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69" name="Freeform: Shape 172">
                  <a:extLst>
                    <a:ext uri="{FF2B5EF4-FFF2-40B4-BE49-F238E27FC236}">
                      <a16:creationId xmlns:a16="http://schemas.microsoft.com/office/drawing/2014/main" id="{8F7A2889-0AA7-3644-9C24-C07816341A12}"/>
                    </a:ext>
                  </a:extLst>
                </p:cNvPr>
                <p:cNvSpPr/>
                <p:nvPr/>
              </p:nvSpPr>
              <p:spPr>
                <a:xfrm>
                  <a:off x="5043275" y="3710415"/>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70" name="Freeform: Shape 173">
                  <a:extLst>
                    <a:ext uri="{FF2B5EF4-FFF2-40B4-BE49-F238E27FC236}">
                      <a16:creationId xmlns:a16="http://schemas.microsoft.com/office/drawing/2014/main" id="{58B37888-E0A1-5306-4EFA-D11DCB043D49}"/>
                    </a:ext>
                  </a:extLst>
                </p:cNvPr>
                <p:cNvSpPr/>
                <p:nvPr/>
              </p:nvSpPr>
              <p:spPr>
                <a:xfrm>
                  <a:off x="5022515" y="3725641"/>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71" name="Freeform: Shape 174">
                  <a:extLst>
                    <a:ext uri="{FF2B5EF4-FFF2-40B4-BE49-F238E27FC236}">
                      <a16:creationId xmlns:a16="http://schemas.microsoft.com/office/drawing/2014/main" id="{D8A021D2-CFBD-E123-BBC2-4E3A5FB82592}"/>
                    </a:ext>
                  </a:extLst>
                </p:cNvPr>
                <p:cNvSpPr/>
                <p:nvPr/>
              </p:nvSpPr>
              <p:spPr>
                <a:xfrm>
                  <a:off x="5010983" y="3743215"/>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72" name="Freeform: Shape 175">
                  <a:extLst>
                    <a:ext uri="{FF2B5EF4-FFF2-40B4-BE49-F238E27FC236}">
                      <a16:creationId xmlns:a16="http://schemas.microsoft.com/office/drawing/2014/main" id="{0CD9F0C9-7B45-E8E4-7CEE-BD2159D89323}"/>
                    </a:ext>
                  </a:extLst>
                </p:cNvPr>
                <p:cNvSpPr/>
                <p:nvPr/>
              </p:nvSpPr>
              <p:spPr>
                <a:xfrm>
                  <a:off x="4983306" y="3758442"/>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73" name="Freeform: Shape 176">
                  <a:extLst>
                    <a:ext uri="{FF2B5EF4-FFF2-40B4-BE49-F238E27FC236}">
                      <a16:creationId xmlns:a16="http://schemas.microsoft.com/office/drawing/2014/main" id="{6FFD26E0-2A65-C09B-4F73-549610E7AE2E}"/>
                    </a:ext>
                  </a:extLst>
                </p:cNvPr>
                <p:cNvSpPr/>
                <p:nvPr/>
              </p:nvSpPr>
              <p:spPr>
                <a:xfrm>
                  <a:off x="4938322" y="3776016"/>
                  <a:ext cx="1159" cy="8925"/>
                </a:xfrm>
                <a:custGeom>
                  <a:avLst/>
                  <a:gdLst>
                    <a:gd name="connsiteX0" fmla="*/ 0 w 1159"/>
                    <a:gd name="connsiteY0" fmla="*/ 0 h 8925"/>
                    <a:gd name="connsiteX1" fmla="*/ 0 w 1159"/>
                    <a:gd name="connsiteY1" fmla="*/ 0 h 8925"/>
                    <a:gd name="connsiteX2" fmla="*/ 1160 w 1159"/>
                    <a:gd name="connsiteY2" fmla="*/ 0 h 8925"/>
                  </a:gdLst>
                  <a:ahLst/>
                  <a:cxnLst>
                    <a:cxn ang="0">
                      <a:pos x="connsiteX0" y="connsiteY0"/>
                    </a:cxn>
                    <a:cxn ang="0">
                      <a:pos x="connsiteX1" y="connsiteY1"/>
                    </a:cxn>
                    <a:cxn ang="0">
                      <a:pos x="connsiteX2" y="connsiteY2"/>
                    </a:cxn>
                  </a:cxnLst>
                  <a:rect l="l" t="t" r="r" b="b"/>
                  <a:pathLst>
                    <a:path w="1159"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74" name="Freeform: Shape 177">
                  <a:extLst>
                    <a:ext uri="{FF2B5EF4-FFF2-40B4-BE49-F238E27FC236}">
                      <a16:creationId xmlns:a16="http://schemas.microsoft.com/office/drawing/2014/main" id="{9EC6FE82-29D1-26B3-0AA7-C46738750A5F}"/>
                    </a:ext>
                  </a:extLst>
                </p:cNvPr>
                <p:cNvSpPr/>
                <p:nvPr/>
              </p:nvSpPr>
              <p:spPr>
                <a:xfrm>
                  <a:off x="4900264" y="3791242"/>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75" name="Freeform: Shape 178">
                  <a:extLst>
                    <a:ext uri="{FF2B5EF4-FFF2-40B4-BE49-F238E27FC236}">
                      <a16:creationId xmlns:a16="http://schemas.microsoft.com/office/drawing/2014/main" id="{E6596F4B-9AEE-2820-AFE7-20C68042DDF5}"/>
                    </a:ext>
                  </a:extLst>
                </p:cNvPr>
                <p:cNvSpPr/>
                <p:nvPr/>
              </p:nvSpPr>
              <p:spPr>
                <a:xfrm>
                  <a:off x="4893347" y="3808816"/>
                  <a:ext cx="2311" cy="8925"/>
                </a:xfrm>
                <a:custGeom>
                  <a:avLst/>
                  <a:gdLst>
                    <a:gd name="connsiteX0" fmla="*/ 0 w 2311"/>
                    <a:gd name="connsiteY0" fmla="*/ 0 h 8925"/>
                    <a:gd name="connsiteX1" fmla="*/ 0 w 2311"/>
                    <a:gd name="connsiteY1" fmla="*/ 0 h 8925"/>
                    <a:gd name="connsiteX2" fmla="*/ 2311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1" y="0"/>
                      </a:lnTo>
                    </a:path>
                  </a:pathLst>
                </a:custGeom>
                <a:noFill/>
                <a:ln w="19050" cap="flat">
                  <a:solidFill>
                    <a:schemeClr val="accent6"/>
                  </a:solidFill>
                  <a:prstDash val="solid"/>
                  <a:round/>
                </a:ln>
              </p:spPr>
              <p:txBody>
                <a:bodyPr rtlCol="0" anchor="ctr"/>
                <a:lstStyle/>
                <a:p>
                  <a:endParaRPr lang="en-US" sz="1050"/>
                </a:p>
              </p:txBody>
            </p:sp>
            <p:sp>
              <p:nvSpPr>
                <p:cNvPr id="176" name="Freeform: Shape 179">
                  <a:extLst>
                    <a:ext uri="{FF2B5EF4-FFF2-40B4-BE49-F238E27FC236}">
                      <a16:creationId xmlns:a16="http://schemas.microsoft.com/office/drawing/2014/main" id="{42B9780A-3ECE-A1F9-F230-49DC6CCF137B}"/>
                    </a:ext>
                  </a:extLst>
                </p:cNvPr>
                <p:cNvSpPr/>
                <p:nvPr/>
              </p:nvSpPr>
              <p:spPr>
                <a:xfrm>
                  <a:off x="4885278" y="3824043"/>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77" name="Freeform: Shape 180">
                  <a:extLst>
                    <a:ext uri="{FF2B5EF4-FFF2-40B4-BE49-F238E27FC236}">
                      <a16:creationId xmlns:a16="http://schemas.microsoft.com/office/drawing/2014/main" id="{F78FDF2A-D628-FD23-3798-04BFE9F5C55F}"/>
                    </a:ext>
                  </a:extLst>
                </p:cNvPr>
                <p:cNvSpPr/>
                <p:nvPr/>
              </p:nvSpPr>
              <p:spPr>
                <a:xfrm>
                  <a:off x="4869133" y="3840448"/>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78" name="Freeform: Shape 181">
                  <a:extLst>
                    <a:ext uri="{FF2B5EF4-FFF2-40B4-BE49-F238E27FC236}">
                      <a16:creationId xmlns:a16="http://schemas.microsoft.com/office/drawing/2014/main" id="{2F3963E6-CA46-25E3-96EC-A83F6DBB884A}"/>
                    </a:ext>
                  </a:extLst>
                </p:cNvPr>
                <p:cNvSpPr/>
                <p:nvPr/>
              </p:nvSpPr>
              <p:spPr>
                <a:xfrm>
                  <a:off x="4857601" y="3856844"/>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79" name="Freeform: Shape 182">
                  <a:extLst>
                    <a:ext uri="{FF2B5EF4-FFF2-40B4-BE49-F238E27FC236}">
                      <a16:creationId xmlns:a16="http://schemas.microsoft.com/office/drawing/2014/main" id="{2F8809D1-B7B9-E028-0FC2-22A8C243DAE6}"/>
                    </a:ext>
                  </a:extLst>
                </p:cNvPr>
                <p:cNvSpPr/>
                <p:nvPr/>
              </p:nvSpPr>
              <p:spPr>
                <a:xfrm>
                  <a:off x="4847221" y="3873248"/>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80" name="Freeform: Shape 183">
                  <a:extLst>
                    <a:ext uri="{FF2B5EF4-FFF2-40B4-BE49-F238E27FC236}">
                      <a16:creationId xmlns:a16="http://schemas.microsoft.com/office/drawing/2014/main" id="{7461F666-0968-BF3D-58ED-B3F7F72C0788}"/>
                    </a:ext>
                  </a:extLst>
                </p:cNvPr>
                <p:cNvSpPr/>
                <p:nvPr/>
              </p:nvSpPr>
              <p:spPr>
                <a:xfrm>
                  <a:off x="4810315" y="388964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81" name="Freeform: Shape 184">
                  <a:extLst>
                    <a:ext uri="{FF2B5EF4-FFF2-40B4-BE49-F238E27FC236}">
                      <a16:creationId xmlns:a16="http://schemas.microsoft.com/office/drawing/2014/main" id="{46AE7A0B-087F-7AEB-BA7F-E156CC061F22}"/>
                    </a:ext>
                  </a:extLst>
                </p:cNvPr>
                <p:cNvSpPr/>
                <p:nvPr/>
              </p:nvSpPr>
              <p:spPr>
                <a:xfrm>
                  <a:off x="4739965" y="390604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82" name="Freeform: Shape 185">
                  <a:extLst>
                    <a:ext uri="{FF2B5EF4-FFF2-40B4-BE49-F238E27FC236}">
                      <a16:creationId xmlns:a16="http://schemas.microsoft.com/office/drawing/2014/main" id="{D2D3384F-735F-6A2F-3D96-D34903DE77A3}"/>
                    </a:ext>
                  </a:extLst>
                </p:cNvPr>
                <p:cNvSpPr/>
                <p:nvPr/>
              </p:nvSpPr>
              <p:spPr>
                <a:xfrm>
                  <a:off x="4704210" y="3921276"/>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83" name="Freeform: Shape 186">
                  <a:extLst>
                    <a:ext uri="{FF2B5EF4-FFF2-40B4-BE49-F238E27FC236}">
                      <a16:creationId xmlns:a16="http://schemas.microsoft.com/office/drawing/2014/main" id="{E9E226E0-5171-3E9B-70DA-6115036B452E}"/>
                    </a:ext>
                  </a:extLst>
                </p:cNvPr>
                <p:cNvSpPr/>
                <p:nvPr/>
              </p:nvSpPr>
              <p:spPr>
                <a:xfrm>
                  <a:off x="4638475" y="3938849"/>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84" name="Freeform: Shape 187">
                  <a:extLst>
                    <a:ext uri="{FF2B5EF4-FFF2-40B4-BE49-F238E27FC236}">
                      <a16:creationId xmlns:a16="http://schemas.microsoft.com/office/drawing/2014/main" id="{0723B849-0D8D-A311-8CC4-27DC8633386D}"/>
                    </a:ext>
                  </a:extLst>
                </p:cNvPr>
                <p:cNvSpPr/>
                <p:nvPr/>
              </p:nvSpPr>
              <p:spPr>
                <a:xfrm>
                  <a:off x="4635021" y="3954076"/>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85" name="Freeform: Shape 188">
                  <a:extLst>
                    <a:ext uri="{FF2B5EF4-FFF2-40B4-BE49-F238E27FC236}">
                      <a16:creationId xmlns:a16="http://schemas.microsoft.com/office/drawing/2014/main" id="{A8F5F85E-C389-8CA3-2F8C-175EAA6AC2E0}"/>
                    </a:ext>
                  </a:extLst>
                </p:cNvPr>
                <p:cNvSpPr/>
                <p:nvPr/>
              </p:nvSpPr>
              <p:spPr>
                <a:xfrm>
                  <a:off x="4562360" y="3969303"/>
                  <a:ext cx="2311" cy="8925"/>
                </a:xfrm>
                <a:custGeom>
                  <a:avLst/>
                  <a:gdLst>
                    <a:gd name="connsiteX0" fmla="*/ 0 w 2311"/>
                    <a:gd name="connsiteY0" fmla="*/ 0 h 8925"/>
                    <a:gd name="connsiteX1" fmla="*/ 0 w 2311"/>
                    <a:gd name="connsiteY1" fmla="*/ 0 h 8925"/>
                    <a:gd name="connsiteX2" fmla="*/ 2311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1" y="0"/>
                      </a:lnTo>
                    </a:path>
                  </a:pathLst>
                </a:custGeom>
                <a:noFill/>
                <a:ln w="19050" cap="flat">
                  <a:solidFill>
                    <a:schemeClr val="accent6"/>
                  </a:solidFill>
                  <a:prstDash val="solid"/>
                  <a:round/>
                </a:ln>
              </p:spPr>
              <p:txBody>
                <a:bodyPr rtlCol="0" anchor="ctr"/>
                <a:lstStyle/>
                <a:p>
                  <a:endParaRPr lang="en-US" sz="1050"/>
                </a:p>
              </p:txBody>
            </p:sp>
            <p:sp>
              <p:nvSpPr>
                <p:cNvPr id="186" name="Freeform: Shape 189">
                  <a:extLst>
                    <a:ext uri="{FF2B5EF4-FFF2-40B4-BE49-F238E27FC236}">
                      <a16:creationId xmlns:a16="http://schemas.microsoft.com/office/drawing/2014/main" id="{9057C7BF-2744-9BCB-34D1-8B8F40C8D1F5}"/>
                    </a:ext>
                  </a:extLst>
                </p:cNvPr>
                <p:cNvSpPr/>
                <p:nvPr/>
              </p:nvSpPr>
              <p:spPr>
                <a:xfrm>
                  <a:off x="4456265" y="3986877"/>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87" name="Freeform: Shape 190">
                  <a:extLst>
                    <a:ext uri="{FF2B5EF4-FFF2-40B4-BE49-F238E27FC236}">
                      <a16:creationId xmlns:a16="http://schemas.microsoft.com/office/drawing/2014/main" id="{5BCE7EA2-A246-FDB0-312A-FE51ABC6126A}"/>
                    </a:ext>
                  </a:extLst>
                </p:cNvPr>
                <p:cNvSpPr/>
                <p:nvPr/>
              </p:nvSpPr>
              <p:spPr>
                <a:xfrm>
                  <a:off x="4349009" y="4002103"/>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88" name="Freeform: Shape 191">
                  <a:extLst>
                    <a:ext uri="{FF2B5EF4-FFF2-40B4-BE49-F238E27FC236}">
                      <a16:creationId xmlns:a16="http://schemas.microsoft.com/office/drawing/2014/main" id="{48E26C91-28AB-44E1-6EDE-8DA25A420D53}"/>
                    </a:ext>
                  </a:extLst>
                </p:cNvPr>
                <p:cNvSpPr/>
                <p:nvPr/>
              </p:nvSpPr>
              <p:spPr>
                <a:xfrm>
                  <a:off x="4257899" y="4018508"/>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89" name="Freeform: Shape 192">
                  <a:extLst>
                    <a:ext uri="{FF2B5EF4-FFF2-40B4-BE49-F238E27FC236}">
                      <a16:creationId xmlns:a16="http://schemas.microsoft.com/office/drawing/2014/main" id="{BAD8FA79-3E17-115F-7783-4286F721C7FD}"/>
                    </a:ext>
                  </a:extLst>
                </p:cNvPr>
                <p:cNvSpPr/>
                <p:nvPr/>
              </p:nvSpPr>
              <p:spPr>
                <a:xfrm>
                  <a:off x="3877332" y="4033735"/>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90" name="Freeform: Shape 193">
                  <a:extLst>
                    <a:ext uri="{FF2B5EF4-FFF2-40B4-BE49-F238E27FC236}">
                      <a16:creationId xmlns:a16="http://schemas.microsoft.com/office/drawing/2014/main" id="{667B47FA-8027-9924-5D4F-4F60FC69C789}"/>
                    </a:ext>
                  </a:extLst>
                </p:cNvPr>
                <p:cNvSpPr/>
                <p:nvPr/>
              </p:nvSpPr>
              <p:spPr>
                <a:xfrm>
                  <a:off x="3760848" y="4051309"/>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91" name="Freeform: Shape 194">
                  <a:extLst>
                    <a:ext uri="{FF2B5EF4-FFF2-40B4-BE49-F238E27FC236}">
                      <a16:creationId xmlns:a16="http://schemas.microsoft.com/office/drawing/2014/main" id="{CEEA9945-7ED6-0DEC-C769-C47FCD5579C6}"/>
                    </a:ext>
                  </a:extLst>
                </p:cNvPr>
                <p:cNvSpPr/>
                <p:nvPr/>
              </p:nvSpPr>
              <p:spPr>
                <a:xfrm>
                  <a:off x="3755082" y="4066535"/>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92" name="Freeform: Shape 195">
                  <a:extLst>
                    <a:ext uri="{FF2B5EF4-FFF2-40B4-BE49-F238E27FC236}">
                      <a16:creationId xmlns:a16="http://schemas.microsoft.com/office/drawing/2014/main" id="{BDC1DCC4-15F5-54D1-570B-B06652F5C3F7}"/>
                    </a:ext>
                  </a:extLst>
                </p:cNvPr>
                <p:cNvSpPr/>
                <p:nvPr/>
              </p:nvSpPr>
              <p:spPr>
                <a:xfrm>
                  <a:off x="3752779" y="4082940"/>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6"/>
                  </a:solidFill>
                  <a:prstDash val="solid"/>
                  <a:round/>
                </a:ln>
              </p:spPr>
              <p:txBody>
                <a:bodyPr rtlCol="0" anchor="ctr"/>
                <a:lstStyle/>
                <a:p>
                  <a:endParaRPr lang="en-US" sz="1050"/>
                </a:p>
              </p:txBody>
            </p:sp>
            <p:sp>
              <p:nvSpPr>
                <p:cNvPr id="193" name="Freeform: Shape 196">
                  <a:extLst>
                    <a:ext uri="{FF2B5EF4-FFF2-40B4-BE49-F238E27FC236}">
                      <a16:creationId xmlns:a16="http://schemas.microsoft.com/office/drawing/2014/main" id="{7AEEF8B5-9639-677E-93D8-C6D6FCDD4DFE}"/>
                    </a:ext>
                  </a:extLst>
                </p:cNvPr>
                <p:cNvSpPr/>
                <p:nvPr/>
              </p:nvSpPr>
              <p:spPr>
                <a:xfrm>
                  <a:off x="3727405" y="4098167"/>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94" name="Freeform: Shape 197">
                  <a:extLst>
                    <a:ext uri="{FF2B5EF4-FFF2-40B4-BE49-F238E27FC236}">
                      <a16:creationId xmlns:a16="http://schemas.microsoft.com/office/drawing/2014/main" id="{87B0BEF0-EA66-B475-3CB6-548A138958D7}"/>
                    </a:ext>
                  </a:extLst>
                </p:cNvPr>
                <p:cNvSpPr/>
                <p:nvPr/>
              </p:nvSpPr>
              <p:spPr>
                <a:xfrm>
                  <a:off x="3622461" y="4113393"/>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95" name="Freeform: Shape 198">
                  <a:extLst>
                    <a:ext uri="{FF2B5EF4-FFF2-40B4-BE49-F238E27FC236}">
                      <a16:creationId xmlns:a16="http://schemas.microsoft.com/office/drawing/2014/main" id="{FE1B6EF9-9AC2-0EE2-B802-F79CAB62DBC6}"/>
                    </a:ext>
                  </a:extLst>
                </p:cNvPr>
                <p:cNvSpPr/>
                <p:nvPr/>
              </p:nvSpPr>
              <p:spPr>
                <a:xfrm>
                  <a:off x="3582091" y="4129798"/>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6"/>
                  </a:solidFill>
                  <a:prstDash val="solid"/>
                  <a:round/>
                </a:ln>
              </p:spPr>
              <p:txBody>
                <a:bodyPr rtlCol="0" anchor="ctr"/>
                <a:lstStyle/>
                <a:p>
                  <a:endParaRPr lang="en-US" sz="1050"/>
                </a:p>
              </p:txBody>
            </p:sp>
            <p:sp>
              <p:nvSpPr>
                <p:cNvPr id="196" name="Freeform: Shape 199">
                  <a:extLst>
                    <a:ext uri="{FF2B5EF4-FFF2-40B4-BE49-F238E27FC236}">
                      <a16:creationId xmlns:a16="http://schemas.microsoft.com/office/drawing/2014/main" id="{E52E13C1-B34D-9AC2-E3AC-322B3A43A486}"/>
                    </a:ext>
                  </a:extLst>
                </p:cNvPr>
                <p:cNvSpPr/>
                <p:nvPr/>
              </p:nvSpPr>
              <p:spPr>
                <a:xfrm>
                  <a:off x="3539428" y="4145025"/>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sp>
              <p:nvSpPr>
                <p:cNvPr id="197" name="Freeform: Shape 200">
                  <a:extLst>
                    <a:ext uri="{FF2B5EF4-FFF2-40B4-BE49-F238E27FC236}">
                      <a16:creationId xmlns:a16="http://schemas.microsoft.com/office/drawing/2014/main" id="{60756D1D-7F27-B75E-42A9-5E2E4A776DB7}"/>
                    </a:ext>
                  </a:extLst>
                </p:cNvPr>
                <p:cNvSpPr/>
                <p:nvPr/>
              </p:nvSpPr>
              <p:spPr>
                <a:xfrm>
                  <a:off x="3351443" y="4160251"/>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6"/>
                  </a:solidFill>
                  <a:prstDash val="solid"/>
                  <a:round/>
                </a:ln>
              </p:spPr>
              <p:txBody>
                <a:bodyPr rtlCol="0" anchor="ctr"/>
                <a:lstStyle/>
                <a:p>
                  <a:endParaRPr lang="en-US" sz="1050"/>
                </a:p>
              </p:txBody>
            </p:sp>
            <p:sp>
              <p:nvSpPr>
                <p:cNvPr id="198" name="Freeform: Shape 201">
                  <a:extLst>
                    <a:ext uri="{FF2B5EF4-FFF2-40B4-BE49-F238E27FC236}">
                      <a16:creationId xmlns:a16="http://schemas.microsoft.com/office/drawing/2014/main" id="{A6A33D59-0AB9-38A7-CC13-F35070B49FCD}"/>
                    </a:ext>
                  </a:extLst>
                </p:cNvPr>
                <p:cNvSpPr/>
                <p:nvPr/>
              </p:nvSpPr>
              <p:spPr>
                <a:xfrm>
                  <a:off x="3245347" y="4176656"/>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6"/>
                  </a:solidFill>
                  <a:prstDash val="solid"/>
                  <a:round/>
                </a:ln>
              </p:spPr>
              <p:txBody>
                <a:bodyPr rtlCol="0" anchor="ctr"/>
                <a:lstStyle/>
                <a:p>
                  <a:endParaRPr lang="en-US" sz="1050"/>
                </a:p>
              </p:txBody>
            </p:sp>
          </p:grpSp>
          <p:sp>
            <p:nvSpPr>
              <p:cNvPr id="13" name="TextBox 202">
                <a:extLst>
                  <a:ext uri="{FF2B5EF4-FFF2-40B4-BE49-F238E27FC236}">
                    <a16:creationId xmlns:a16="http://schemas.microsoft.com/office/drawing/2014/main" id="{FCA17560-FEDB-7F86-EC23-5F1B81EAA47F}"/>
                  </a:ext>
                </a:extLst>
              </p:cNvPr>
              <p:cNvSpPr txBox="1"/>
              <p:nvPr/>
            </p:nvSpPr>
            <p:spPr>
              <a:xfrm>
                <a:off x="9347062" y="2332150"/>
                <a:ext cx="1636998" cy="572136"/>
              </a:xfrm>
              <a:prstGeom prst="rect">
                <a:avLst/>
              </a:prstGeom>
              <a:noFill/>
            </p:spPr>
            <p:txBody>
              <a:bodyPr wrap="square" rtlCol="0">
                <a:spAutoFit/>
              </a:bodyPr>
              <a:lstStyle/>
              <a:p>
                <a:pPr algn="ctr"/>
                <a:r>
                  <a:rPr lang="en-US" sz="1000" err="1">
                    <a:solidFill>
                      <a:schemeClr val="accent1"/>
                    </a:solidFill>
                  </a:rPr>
                  <a:t>Konventionelle</a:t>
                </a:r>
                <a:endParaRPr lang="en-US" sz="1000">
                  <a:solidFill>
                    <a:schemeClr val="accent1"/>
                  </a:solidFill>
                </a:endParaRPr>
              </a:p>
              <a:p>
                <a:pPr algn="ctr"/>
                <a:r>
                  <a:rPr lang="en-US" sz="1000" err="1">
                    <a:solidFill>
                      <a:schemeClr val="accent1"/>
                    </a:solidFill>
                  </a:rPr>
                  <a:t>Behandlung</a:t>
                </a:r>
                <a:endParaRPr lang="en-US" sz="1000">
                  <a:solidFill>
                    <a:schemeClr val="accent1"/>
                  </a:solidFill>
                </a:endParaRPr>
              </a:p>
            </p:txBody>
          </p:sp>
          <p:sp>
            <p:nvSpPr>
              <p:cNvPr id="14" name="TextBox 203">
                <a:extLst>
                  <a:ext uri="{FF2B5EF4-FFF2-40B4-BE49-F238E27FC236}">
                    <a16:creationId xmlns:a16="http://schemas.microsoft.com/office/drawing/2014/main" id="{4E090927-552A-A38A-50F3-C00381838E28}"/>
                  </a:ext>
                </a:extLst>
              </p:cNvPr>
              <p:cNvSpPr txBox="1"/>
              <p:nvPr/>
            </p:nvSpPr>
            <p:spPr>
              <a:xfrm>
                <a:off x="9986407" y="3625913"/>
                <a:ext cx="1636998" cy="572136"/>
              </a:xfrm>
              <a:prstGeom prst="rect">
                <a:avLst/>
              </a:prstGeom>
              <a:noFill/>
            </p:spPr>
            <p:txBody>
              <a:bodyPr wrap="square" rtlCol="0">
                <a:spAutoFit/>
              </a:bodyPr>
              <a:lstStyle/>
              <a:p>
                <a:pPr algn="ctr"/>
                <a:r>
                  <a:rPr lang="en-US" sz="1000">
                    <a:solidFill>
                      <a:schemeClr val="accent2"/>
                    </a:solidFill>
                  </a:rPr>
                  <a:t>Intensive </a:t>
                </a:r>
              </a:p>
              <a:p>
                <a:pPr algn="ctr"/>
                <a:r>
                  <a:rPr lang="en-US" sz="1000" err="1">
                    <a:solidFill>
                      <a:schemeClr val="accent2"/>
                    </a:solidFill>
                  </a:rPr>
                  <a:t>Behandlung</a:t>
                </a:r>
                <a:endParaRPr lang="en-US" sz="1000">
                  <a:solidFill>
                    <a:schemeClr val="accent2"/>
                  </a:solidFill>
                </a:endParaRPr>
              </a:p>
            </p:txBody>
          </p:sp>
          <p:grpSp>
            <p:nvGrpSpPr>
              <p:cNvPr id="15" name="Graphic 11">
                <a:extLst>
                  <a:ext uri="{FF2B5EF4-FFF2-40B4-BE49-F238E27FC236}">
                    <a16:creationId xmlns:a16="http://schemas.microsoft.com/office/drawing/2014/main" id="{A0B30485-F5D3-EE2E-EF6F-750CAB720F74}"/>
                  </a:ext>
                </a:extLst>
              </p:cNvPr>
              <p:cNvGrpSpPr/>
              <p:nvPr/>
            </p:nvGrpSpPr>
            <p:grpSpPr>
              <a:xfrm>
                <a:off x="5817847" y="2902164"/>
                <a:ext cx="5455937" cy="2328586"/>
                <a:chOff x="3531351" y="2545972"/>
                <a:chExt cx="3820736" cy="1630684"/>
              </a:xfrm>
              <a:noFill/>
            </p:grpSpPr>
            <p:sp>
              <p:nvSpPr>
                <p:cNvPr id="16" name="Freeform: Shape 206">
                  <a:extLst>
                    <a:ext uri="{FF2B5EF4-FFF2-40B4-BE49-F238E27FC236}">
                      <a16:creationId xmlns:a16="http://schemas.microsoft.com/office/drawing/2014/main" id="{F4FD8422-F81A-9DAF-A868-18813310A2AE}"/>
                    </a:ext>
                  </a:extLst>
                </p:cNvPr>
                <p:cNvSpPr/>
                <p:nvPr/>
              </p:nvSpPr>
              <p:spPr>
                <a:xfrm>
                  <a:off x="3531351" y="2545972"/>
                  <a:ext cx="3820736" cy="1630684"/>
                </a:xfrm>
                <a:custGeom>
                  <a:avLst/>
                  <a:gdLst>
                    <a:gd name="connsiteX0" fmla="*/ 0 w 3820736"/>
                    <a:gd name="connsiteY0" fmla="*/ 1630685 h 1630684"/>
                    <a:gd name="connsiteX1" fmla="*/ 0 w 3820736"/>
                    <a:gd name="connsiteY1" fmla="*/ 1630685 h 1630684"/>
                    <a:gd name="connsiteX2" fmla="*/ 309075 w 3820736"/>
                    <a:gd name="connsiteY2" fmla="*/ 1630685 h 1630684"/>
                    <a:gd name="connsiteX3" fmla="*/ 309075 w 3820736"/>
                    <a:gd name="connsiteY3" fmla="*/ 1613111 h 1630684"/>
                    <a:gd name="connsiteX4" fmla="*/ 325221 w 3820736"/>
                    <a:gd name="connsiteY4" fmla="*/ 1613111 h 1630684"/>
                    <a:gd name="connsiteX5" fmla="*/ 325221 w 3820736"/>
                    <a:gd name="connsiteY5" fmla="*/ 1597884 h 1630684"/>
                    <a:gd name="connsiteX6" fmla="*/ 573167 w 3820736"/>
                    <a:gd name="connsiteY6" fmla="*/ 1597884 h 1630684"/>
                    <a:gd name="connsiteX7" fmla="*/ 573167 w 3820736"/>
                    <a:gd name="connsiteY7" fmla="*/ 1581479 h 1630684"/>
                    <a:gd name="connsiteX8" fmla="*/ 616990 w 3820736"/>
                    <a:gd name="connsiteY8" fmla="*/ 1581479 h 1630684"/>
                    <a:gd name="connsiteX9" fmla="*/ 616990 w 3820736"/>
                    <a:gd name="connsiteY9" fmla="*/ 1565083 h 1630684"/>
                    <a:gd name="connsiteX10" fmla="*/ 781912 w 3820736"/>
                    <a:gd name="connsiteY10" fmla="*/ 1565083 h 1630684"/>
                    <a:gd name="connsiteX11" fmla="*/ 781912 w 3820736"/>
                    <a:gd name="connsiteY11" fmla="*/ 1548678 h 1630684"/>
                    <a:gd name="connsiteX12" fmla="*/ 799210 w 3820736"/>
                    <a:gd name="connsiteY12" fmla="*/ 1548678 h 1630684"/>
                    <a:gd name="connsiteX13" fmla="*/ 799210 w 3820736"/>
                    <a:gd name="connsiteY13" fmla="*/ 1532283 h 1630684"/>
                    <a:gd name="connsiteX14" fmla="*/ 859179 w 3820736"/>
                    <a:gd name="connsiteY14" fmla="*/ 1532283 h 1630684"/>
                    <a:gd name="connsiteX15" fmla="*/ 859179 w 3820736"/>
                    <a:gd name="connsiteY15" fmla="*/ 1515878 h 1630684"/>
                    <a:gd name="connsiteX16" fmla="*/ 946826 w 3820736"/>
                    <a:gd name="connsiteY16" fmla="*/ 1515878 h 1630684"/>
                    <a:gd name="connsiteX17" fmla="*/ 946826 w 3820736"/>
                    <a:gd name="connsiteY17" fmla="*/ 1498313 h 1630684"/>
                    <a:gd name="connsiteX18" fmla="*/ 1084062 w 3820736"/>
                    <a:gd name="connsiteY18" fmla="*/ 1498313 h 1630684"/>
                    <a:gd name="connsiteX19" fmla="*/ 1084062 w 3820736"/>
                    <a:gd name="connsiteY19" fmla="*/ 1483078 h 1630684"/>
                    <a:gd name="connsiteX20" fmla="*/ 1176323 w 3820736"/>
                    <a:gd name="connsiteY20" fmla="*/ 1483078 h 1630684"/>
                    <a:gd name="connsiteX21" fmla="*/ 1176323 w 3820736"/>
                    <a:gd name="connsiteY21" fmla="*/ 1465503 h 1630684"/>
                    <a:gd name="connsiteX22" fmla="*/ 1186703 w 3820736"/>
                    <a:gd name="connsiteY22" fmla="*/ 1465503 h 1630684"/>
                    <a:gd name="connsiteX23" fmla="*/ 1186703 w 3820736"/>
                    <a:gd name="connsiteY23" fmla="*/ 1449108 h 1630684"/>
                    <a:gd name="connsiteX24" fmla="*/ 1213229 w 3820736"/>
                    <a:gd name="connsiteY24" fmla="*/ 1449108 h 1630684"/>
                    <a:gd name="connsiteX25" fmla="*/ 1213229 w 3820736"/>
                    <a:gd name="connsiteY25" fmla="*/ 1432703 h 1630684"/>
                    <a:gd name="connsiteX26" fmla="*/ 1334319 w 3820736"/>
                    <a:gd name="connsiteY26" fmla="*/ 1432703 h 1630684"/>
                    <a:gd name="connsiteX27" fmla="*/ 1334319 w 3820736"/>
                    <a:gd name="connsiteY27" fmla="*/ 1416307 h 1630684"/>
                    <a:gd name="connsiteX28" fmla="*/ 1398902 w 3820736"/>
                    <a:gd name="connsiteY28" fmla="*/ 1416307 h 1630684"/>
                    <a:gd name="connsiteX29" fmla="*/ 1398902 w 3820736"/>
                    <a:gd name="connsiteY29" fmla="*/ 1399902 h 1630684"/>
                    <a:gd name="connsiteX30" fmla="*/ 1411586 w 3820736"/>
                    <a:gd name="connsiteY30" fmla="*/ 1399902 h 1630684"/>
                    <a:gd name="connsiteX31" fmla="*/ 1411586 w 3820736"/>
                    <a:gd name="connsiteY31" fmla="*/ 1383506 h 1630684"/>
                    <a:gd name="connsiteX32" fmla="*/ 1504998 w 3820736"/>
                    <a:gd name="connsiteY32" fmla="*/ 1383506 h 1630684"/>
                    <a:gd name="connsiteX33" fmla="*/ 1504998 w 3820736"/>
                    <a:gd name="connsiteY33" fmla="*/ 1365933 h 1630684"/>
                    <a:gd name="connsiteX34" fmla="*/ 1606488 w 3820736"/>
                    <a:gd name="connsiteY34" fmla="*/ 1365933 h 1630684"/>
                    <a:gd name="connsiteX35" fmla="*/ 1606488 w 3820736"/>
                    <a:gd name="connsiteY35" fmla="*/ 1350706 h 1630684"/>
                    <a:gd name="connsiteX36" fmla="*/ 1688369 w 3820736"/>
                    <a:gd name="connsiteY36" fmla="*/ 1350706 h 1630684"/>
                    <a:gd name="connsiteX37" fmla="*/ 1688369 w 3820736"/>
                    <a:gd name="connsiteY37" fmla="*/ 1333132 h 1630684"/>
                    <a:gd name="connsiteX38" fmla="*/ 1691832 w 3820736"/>
                    <a:gd name="connsiteY38" fmla="*/ 1333132 h 1630684"/>
                    <a:gd name="connsiteX39" fmla="*/ 1691832 w 3820736"/>
                    <a:gd name="connsiteY39" fmla="*/ 1315558 h 1630684"/>
                    <a:gd name="connsiteX40" fmla="*/ 1759869 w 3820736"/>
                    <a:gd name="connsiteY40" fmla="*/ 1315558 h 1630684"/>
                    <a:gd name="connsiteX41" fmla="*/ 1759869 w 3820736"/>
                    <a:gd name="connsiteY41" fmla="*/ 1300331 h 1630684"/>
                    <a:gd name="connsiteX42" fmla="*/ 1856745 w 3820736"/>
                    <a:gd name="connsiteY42" fmla="*/ 1300331 h 1630684"/>
                    <a:gd name="connsiteX43" fmla="*/ 1856745 w 3820736"/>
                    <a:gd name="connsiteY43" fmla="*/ 1282757 h 1630684"/>
                    <a:gd name="connsiteX44" fmla="*/ 1872891 w 3820736"/>
                    <a:gd name="connsiteY44" fmla="*/ 1282757 h 1630684"/>
                    <a:gd name="connsiteX45" fmla="*/ 1872891 w 3820736"/>
                    <a:gd name="connsiteY45" fmla="*/ 1266362 h 1630684"/>
                    <a:gd name="connsiteX46" fmla="*/ 1875194 w 3820736"/>
                    <a:gd name="connsiteY46" fmla="*/ 1266362 h 1630684"/>
                    <a:gd name="connsiteX47" fmla="*/ 1875194 w 3820736"/>
                    <a:gd name="connsiteY47" fmla="*/ 1249957 h 1630684"/>
                    <a:gd name="connsiteX48" fmla="*/ 1902871 w 3820736"/>
                    <a:gd name="connsiteY48" fmla="*/ 1249957 h 1630684"/>
                    <a:gd name="connsiteX49" fmla="*/ 1902871 w 3820736"/>
                    <a:gd name="connsiteY49" fmla="*/ 1233552 h 1630684"/>
                    <a:gd name="connsiteX50" fmla="*/ 1932860 w 3820736"/>
                    <a:gd name="connsiteY50" fmla="*/ 1233552 h 1630684"/>
                    <a:gd name="connsiteX51" fmla="*/ 1932860 w 3820736"/>
                    <a:gd name="connsiteY51" fmla="*/ 1215987 h 1630684"/>
                    <a:gd name="connsiteX52" fmla="*/ 1940929 w 3820736"/>
                    <a:gd name="connsiteY52" fmla="*/ 1215987 h 1630684"/>
                    <a:gd name="connsiteX53" fmla="*/ 1940929 w 3820736"/>
                    <a:gd name="connsiteY53" fmla="*/ 1198413 h 1630684"/>
                    <a:gd name="connsiteX54" fmla="*/ 1951309 w 3820736"/>
                    <a:gd name="connsiteY54" fmla="*/ 1198413 h 1630684"/>
                    <a:gd name="connsiteX55" fmla="*/ 1951309 w 3820736"/>
                    <a:gd name="connsiteY55" fmla="*/ 1183186 h 1630684"/>
                    <a:gd name="connsiteX56" fmla="*/ 1991679 w 3820736"/>
                    <a:gd name="connsiteY56" fmla="*/ 1183186 h 1630684"/>
                    <a:gd name="connsiteX57" fmla="*/ 1991679 w 3820736"/>
                    <a:gd name="connsiteY57" fmla="*/ 1165612 h 1630684"/>
                    <a:gd name="connsiteX58" fmla="*/ 2010127 w 3820736"/>
                    <a:gd name="connsiteY58" fmla="*/ 1165612 h 1630684"/>
                    <a:gd name="connsiteX59" fmla="*/ 2010127 w 3820736"/>
                    <a:gd name="connsiteY59" fmla="*/ 1149208 h 1630684"/>
                    <a:gd name="connsiteX60" fmla="*/ 2032039 w 3820736"/>
                    <a:gd name="connsiteY60" fmla="*/ 1149208 h 1630684"/>
                    <a:gd name="connsiteX61" fmla="*/ 2032039 w 3820736"/>
                    <a:gd name="connsiteY61" fmla="*/ 1131643 h 1630684"/>
                    <a:gd name="connsiteX62" fmla="*/ 2037804 w 3820736"/>
                    <a:gd name="connsiteY62" fmla="*/ 1131643 h 1630684"/>
                    <a:gd name="connsiteX63" fmla="*/ 2037804 w 3820736"/>
                    <a:gd name="connsiteY63" fmla="*/ 1098833 h 1630684"/>
                    <a:gd name="connsiteX64" fmla="*/ 2112768 w 3820736"/>
                    <a:gd name="connsiteY64" fmla="*/ 1098833 h 1630684"/>
                    <a:gd name="connsiteX65" fmla="*/ 2112768 w 3820736"/>
                    <a:gd name="connsiteY65" fmla="*/ 1081268 h 1630684"/>
                    <a:gd name="connsiteX66" fmla="*/ 2171586 w 3820736"/>
                    <a:gd name="connsiteY66" fmla="*/ 1081268 h 1630684"/>
                    <a:gd name="connsiteX67" fmla="*/ 2171586 w 3820736"/>
                    <a:gd name="connsiteY67" fmla="*/ 1063694 h 1630684"/>
                    <a:gd name="connsiteX68" fmla="*/ 2183118 w 3820736"/>
                    <a:gd name="connsiteY68" fmla="*/ 1063694 h 1630684"/>
                    <a:gd name="connsiteX69" fmla="*/ 2183118 w 3820736"/>
                    <a:gd name="connsiteY69" fmla="*/ 1048467 h 1630684"/>
                    <a:gd name="connsiteX70" fmla="*/ 2217713 w 3820736"/>
                    <a:gd name="connsiteY70" fmla="*/ 1048467 h 1630684"/>
                    <a:gd name="connsiteX71" fmla="*/ 2217713 w 3820736"/>
                    <a:gd name="connsiteY71" fmla="*/ 1030893 h 1630684"/>
                    <a:gd name="connsiteX72" fmla="*/ 2226941 w 3820736"/>
                    <a:gd name="connsiteY72" fmla="*/ 1030893 h 1630684"/>
                    <a:gd name="connsiteX73" fmla="*/ 2226941 w 3820736"/>
                    <a:gd name="connsiteY73" fmla="*/ 1014498 h 1630684"/>
                    <a:gd name="connsiteX74" fmla="*/ 2243087 w 3820736"/>
                    <a:gd name="connsiteY74" fmla="*/ 1014498 h 1630684"/>
                    <a:gd name="connsiteX75" fmla="*/ 2243087 w 3820736"/>
                    <a:gd name="connsiteY75" fmla="*/ 996923 h 1630684"/>
                    <a:gd name="connsiteX76" fmla="*/ 2281145 w 3820736"/>
                    <a:gd name="connsiteY76" fmla="*/ 996923 h 1630684"/>
                    <a:gd name="connsiteX77" fmla="*/ 2281145 w 3820736"/>
                    <a:gd name="connsiteY77" fmla="*/ 979350 h 1630684"/>
                    <a:gd name="connsiteX78" fmla="*/ 2351494 w 3820736"/>
                    <a:gd name="connsiteY78" fmla="*/ 979350 h 1630684"/>
                    <a:gd name="connsiteX79" fmla="*/ 2351494 w 3820736"/>
                    <a:gd name="connsiteY79" fmla="*/ 962945 h 1630684"/>
                    <a:gd name="connsiteX80" fmla="*/ 2373406 w 3820736"/>
                    <a:gd name="connsiteY80" fmla="*/ 962945 h 1630684"/>
                    <a:gd name="connsiteX81" fmla="*/ 2373406 w 3820736"/>
                    <a:gd name="connsiteY81" fmla="*/ 946549 h 1630684"/>
                    <a:gd name="connsiteX82" fmla="*/ 2427609 w 3820736"/>
                    <a:gd name="connsiteY82" fmla="*/ 946549 h 1630684"/>
                    <a:gd name="connsiteX83" fmla="*/ 2427609 w 3820736"/>
                    <a:gd name="connsiteY83" fmla="*/ 930144 h 1630684"/>
                    <a:gd name="connsiteX84" fmla="*/ 2482965 w 3820736"/>
                    <a:gd name="connsiteY84" fmla="*/ 930144 h 1630684"/>
                    <a:gd name="connsiteX85" fmla="*/ 2482965 w 3820736"/>
                    <a:gd name="connsiteY85" fmla="*/ 912579 h 1630684"/>
                    <a:gd name="connsiteX86" fmla="*/ 2511793 w 3820736"/>
                    <a:gd name="connsiteY86" fmla="*/ 912579 h 1630684"/>
                    <a:gd name="connsiteX87" fmla="*/ 2511793 w 3820736"/>
                    <a:gd name="connsiteY87" fmla="*/ 895005 h 1630684"/>
                    <a:gd name="connsiteX88" fmla="*/ 2537168 w 3820736"/>
                    <a:gd name="connsiteY88" fmla="*/ 895005 h 1630684"/>
                    <a:gd name="connsiteX89" fmla="*/ 2537168 w 3820736"/>
                    <a:gd name="connsiteY89" fmla="*/ 878600 h 1630684"/>
                    <a:gd name="connsiteX90" fmla="*/ 2538319 w 3820736"/>
                    <a:gd name="connsiteY90" fmla="*/ 878600 h 1630684"/>
                    <a:gd name="connsiteX91" fmla="*/ 2538319 w 3820736"/>
                    <a:gd name="connsiteY91" fmla="*/ 861027 h 1630684"/>
                    <a:gd name="connsiteX92" fmla="*/ 2552153 w 3820736"/>
                    <a:gd name="connsiteY92" fmla="*/ 861027 h 1630684"/>
                    <a:gd name="connsiteX93" fmla="*/ 2552153 w 3820736"/>
                    <a:gd name="connsiteY93" fmla="*/ 843461 h 1630684"/>
                    <a:gd name="connsiteX94" fmla="*/ 2658258 w 3820736"/>
                    <a:gd name="connsiteY94" fmla="*/ 843461 h 1630684"/>
                    <a:gd name="connsiteX95" fmla="*/ 2658258 w 3820736"/>
                    <a:gd name="connsiteY95" fmla="*/ 827057 h 1630684"/>
                    <a:gd name="connsiteX96" fmla="*/ 2661721 w 3820736"/>
                    <a:gd name="connsiteY96" fmla="*/ 827057 h 1630684"/>
                    <a:gd name="connsiteX97" fmla="*/ 2661721 w 3820736"/>
                    <a:gd name="connsiteY97" fmla="*/ 809483 h 1630684"/>
                    <a:gd name="connsiteX98" fmla="*/ 2662872 w 3820736"/>
                    <a:gd name="connsiteY98" fmla="*/ 809483 h 1630684"/>
                    <a:gd name="connsiteX99" fmla="*/ 2662872 w 3820736"/>
                    <a:gd name="connsiteY99" fmla="*/ 791918 h 1630684"/>
                    <a:gd name="connsiteX100" fmla="*/ 2677867 w 3820736"/>
                    <a:gd name="connsiteY100" fmla="*/ 791918 h 1630684"/>
                    <a:gd name="connsiteX101" fmla="*/ 2677867 w 3820736"/>
                    <a:gd name="connsiteY101" fmla="*/ 775513 h 1630684"/>
                    <a:gd name="connsiteX102" fmla="*/ 2722841 w 3820736"/>
                    <a:gd name="connsiteY102" fmla="*/ 775513 h 1630684"/>
                    <a:gd name="connsiteX103" fmla="*/ 2722841 w 3820736"/>
                    <a:gd name="connsiteY103" fmla="*/ 757939 h 1630684"/>
                    <a:gd name="connsiteX104" fmla="*/ 2742441 w 3820736"/>
                    <a:gd name="connsiteY104" fmla="*/ 757939 h 1630684"/>
                    <a:gd name="connsiteX105" fmla="*/ 2742441 w 3820736"/>
                    <a:gd name="connsiteY105" fmla="*/ 740365 h 1630684"/>
                    <a:gd name="connsiteX106" fmla="*/ 2759748 w 3820736"/>
                    <a:gd name="connsiteY106" fmla="*/ 740365 h 1630684"/>
                    <a:gd name="connsiteX107" fmla="*/ 2759748 w 3820736"/>
                    <a:gd name="connsiteY107" fmla="*/ 723969 h 1630684"/>
                    <a:gd name="connsiteX108" fmla="*/ 2765514 w 3820736"/>
                    <a:gd name="connsiteY108" fmla="*/ 723969 h 1630684"/>
                    <a:gd name="connsiteX109" fmla="*/ 2765514 w 3820736"/>
                    <a:gd name="connsiteY109" fmla="*/ 706395 h 1630684"/>
                    <a:gd name="connsiteX110" fmla="*/ 2787425 w 3820736"/>
                    <a:gd name="connsiteY110" fmla="*/ 706395 h 1630684"/>
                    <a:gd name="connsiteX111" fmla="*/ 2787425 w 3820736"/>
                    <a:gd name="connsiteY111" fmla="*/ 688821 h 1630684"/>
                    <a:gd name="connsiteX112" fmla="*/ 2790879 w 3820736"/>
                    <a:gd name="connsiteY112" fmla="*/ 688821 h 1630684"/>
                    <a:gd name="connsiteX113" fmla="*/ 2790879 w 3820736"/>
                    <a:gd name="connsiteY113" fmla="*/ 671247 h 1630684"/>
                    <a:gd name="connsiteX114" fmla="*/ 2793191 w 3820736"/>
                    <a:gd name="connsiteY114" fmla="*/ 671247 h 1630684"/>
                    <a:gd name="connsiteX115" fmla="*/ 2793191 w 3820736"/>
                    <a:gd name="connsiteY115" fmla="*/ 654851 h 1630684"/>
                    <a:gd name="connsiteX116" fmla="*/ 2869306 w 3820736"/>
                    <a:gd name="connsiteY116" fmla="*/ 654851 h 1630684"/>
                    <a:gd name="connsiteX117" fmla="*/ 2869306 w 3820736"/>
                    <a:gd name="connsiteY117" fmla="*/ 637277 h 1630684"/>
                    <a:gd name="connsiteX118" fmla="*/ 2920046 w 3820736"/>
                    <a:gd name="connsiteY118" fmla="*/ 637277 h 1630684"/>
                    <a:gd name="connsiteX119" fmla="*/ 2920046 w 3820736"/>
                    <a:gd name="connsiteY119" fmla="*/ 619712 h 1630684"/>
                    <a:gd name="connsiteX120" fmla="*/ 2958104 w 3820736"/>
                    <a:gd name="connsiteY120" fmla="*/ 619712 h 1630684"/>
                    <a:gd name="connsiteX121" fmla="*/ 2958104 w 3820736"/>
                    <a:gd name="connsiteY121" fmla="*/ 603308 h 1630684"/>
                    <a:gd name="connsiteX122" fmla="*/ 2990396 w 3820736"/>
                    <a:gd name="connsiteY122" fmla="*/ 603308 h 1630684"/>
                    <a:gd name="connsiteX123" fmla="*/ 2990396 w 3820736"/>
                    <a:gd name="connsiteY123" fmla="*/ 584564 h 1630684"/>
                    <a:gd name="connsiteX124" fmla="*/ 3039985 w 3820736"/>
                    <a:gd name="connsiteY124" fmla="*/ 584564 h 1630684"/>
                    <a:gd name="connsiteX125" fmla="*/ 3039985 w 3820736"/>
                    <a:gd name="connsiteY125" fmla="*/ 566991 h 1630684"/>
                    <a:gd name="connsiteX126" fmla="*/ 3123018 w 3820736"/>
                    <a:gd name="connsiteY126" fmla="*/ 566991 h 1630684"/>
                    <a:gd name="connsiteX127" fmla="*/ 3123018 w 3820736"/>
                    <a:gd name="connsiteY127" fmla="*/ 549417 h 1630684"/>
                    <a:gd name="connsiteX128" fmla="*/ 3131095 w 3820736"/>
                    <a:gd name="connsiteY128" fmla="*/ 549417 h 1630684"/>
                    <a:gd name="connsiteX129" fmla="*/ 3131095 w 3820736"/>
                    <a:gd name="connsiteY129" fmla="*/ 530673 h 1630684"/>
                    <a:gd name="connsiteX130" fmla="*/ 3187601 w 3820736"/>
                    <a:gd name="connsiteY130" fmla="*/ 530673 h 1630684"/>
                    <a:gd name="connsiteX131" fmla="*/ 3187601 w 3820736"/>
                    <a:gd name="connsiteY131" fmla="*/ 492018 h 1630684"/>
                    <a:gd name="connsiteX132" fmla="*/ 3201444 w 3820736"/>
                    <a:gd name="connsiteY132" fmla="*/ 492018 h 1630684"/>
                    <a:gd name="connsiteX133" fmla="*/ 3201444 w 3820736"/>
                    <a:gd name="connsiteY133" fmla="*/ 472105 h 1630684"/>
                    <a:gd name="connsiteX134" fmla="*/ 3202596 w 3820736"/>
                    <a:gd name="connsiteY134" fmla="*/ 472105 h 1630684"/>
                    <a:gd name="connsiteX135" fmla="*/ 3202596 w 3820736"/>
                    <a:gd name="connsiteY135" fmla="*/ 451015 h 1630684"/>
                    <a:gd name="connsiteX136" fmla="*/ 3211815 w 3820736"/>
                    <a:gd name="connsiteY136" fmla="*/ 451015 h 1630684"/>
                    <a:gd name="connsiteX137" fmla="*/ 3211815 w 3820736"/>
                    <a:gd name="connsiteY137" fmla="*/ 429933 h 1630684"/>
                    <a:gd name="connsiteX138" fmla="*/ 3262565 w 3820736"/>
                    <a:gd name="connsiteY138" fmla="*/ 429933 h 1630684"/>
                    <a:gd name="connsiteX139" fmla="*/ 3262565 w 3820736"/>
                    <a:gd name="connsiteY139" fmla="*/ 407673 h 1630684"/>
                    <a:gd name="connsiteX140" fmla="*/ 3274097 w 3820736"/>
                    <a:gd name="connsiteY140" fmla="*/ 407673 h 1630684"/>
                    <a:gd name="connsiteX141" fmla="*/ 3274097 w 3820736"/>
                    <a:gd name="connsiteY141" fmla="*/ 385414 h 1630684"/>
                    <a:gd name="connsiteX142" fmla="*/ 3283325 w 3820736"/>
                    <a:gd name="connsiteY142" fmla="*/ 385414 h 1630684"/>
                    <a:gd name="connsiteX143" fmla="*/ 3283325 w 3820736"/>
                    <a:gd name="connsiteY143" fmla="*/ 364332 h 1630684"/>
                    <a:gd name="connsiteX144" fmla="*/ 3292545 w 3820736"/>
                    <a:gd name="connsiteY144" fmla="*/ 364332 h 1630684"/>
                    <a:gd name="connsiteX145" fmla="*/ 3292545 w 3820736"/>
                    <a:gd name="connsiteY145" fmla="*/ 340903 h 1630684"/>
                    <a:gd name="connsiteX146" fmla="*/ 3306388 w 3820736"/>
                    <a:gd name="connsiteY146" fmla="*/ 340903 h 1630684"/>
                    <a:gd name="connsiteX147" fmla="*/ 3306388 w 3820736"/>
                    <a:gd name="connsiteY147" fmla="*/ 317474 h 1630684"/>
                    <a:gd name="connsiteX148" fmla="*/ 3336369 w 3820736"/>
                    <a:gd name="connsiteY148" fmla="*/ 317474 h 1630684"/>
                    <a:gd name="connsiteX149" fmla="*/ 3336369 w 3820736"/>
                    <a:gd name="connsiteY149" fmla="*/ 290528 h 1630684"/>
                    <a:gd name="connsiteX150" fmla="*/ 3383655 w 3820736"/>
                    <a:gd name="connsiteY150" fmla="*/ 290528 h 1630684"/>
                    <a:gd name="connsiteX151" fmla="*/ 3383655 w 3820736"/>
                    <a:gd name="connsiteY151" fmla="*/ 260066 h 1630684"/>
                    <a:gd name="connsiteX152" fmla="*/ 3409030 w 3820736"/>
                    <a:gd name="connsiteY152" fmla="*/ 260066 h 1630684"/>
                    <a:gd name="connsiteX153" fmla="*/ 3409030 w 3820736"/>
                    <a:gd name="connsiteY153" fmla="*/ 229613 h 1630684"/>
                    <a:gd name="connsiteX154" fmla="*/ 3485145 w 3820736"/>
                    <a:gd name="connsiteY154" fmla="*/ 229613 h 1630684"/>
                    <a:gd name="connsiteX155" fmla="*/ 3485145 w 3820736"/>
                    <a:gd name="connsiteY155" fmla="*/ 188610 h 1630684"/>
                    <a:gd name="connsiteX156" fmla="*/ 3788445 w 3820736"/>
                    <a:gd name="connsiteY156" fmla="*/ 188610 h 1630684"/>
                    <a:gd name="connsiteX157" fmla="*/ 3788445 w 3820736"/>
                    <a:gd name="connsiteY157" fmla="*/ 96063 h 1630684"/>
                    <a:gd name="connsiteX158" fmla="*/ 3818434 w 3820736"/>
                    <a:gd name="connsiteY158" fmla="*/ 96063 h 1630684"/>
                    <a:gd name="connsiteX159" fmla="*/ 3818434 w 3820736"/>
                    <a:gd name="connsiteY159" fmla="*/ 0 h 1630684"/>
                    <a:gd name="connsiteX160" fmla="*/ 3820737 w 3820736"/>
                    <a:gd name="connsiteY160" fmla="*/ 0 h 1630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3820736" h="1630684">
                      <a:moveTo>
                        <a:pt x="0" y="1630685"/>
                      </a:moveTo>
                      <a:lnTo>
                        <a:pt x="0" y="1630685"/>
                      </a:lnTo>
                      <a:lnTo>
                        <a:pt x="309075" y="1630685"/>
                      </a:lnTo>
                      <a:lnTo>
                        <a:pt x="309075" y="1613111"/>
                      </a:lnTo>
                      <a:lnTo>
                        <a:pt x="325221" y="1613111"/>
                      </a:lnTo>
                      <a:lnTo>
                        <a:pt x="325221" y="1597884"/>
                      </a:lnTo>
                      <a:lnTo>
                        <a:pt x="573167" y="1597884"/>
                      </a:lnTo>
                      <a:lnTo>
                        <a:pt x="573167" y="1581479"/>
                      </a:lnTo>
                      <a:lnTo>
                        <a:pt x="616990" y="1581479"/>
                      </a:lnTo>
                      <a:lnTo>
                        <a:pt x="616990" y="1565083"/>
                      </a:lnTo>
                      <a:lnTo>
                        <a:pt x="781912" y="1565083"/>
                      </a:lnTo>
                      <a:lnTo>
                        <a:pt x="781912" y="1548678"/>
                      </a:lnTo>
                      <a:lnTo>
                        <a:pt x="799210" y="1548678"/>
                      </a:lnTo>
                      <a:lnTo>
                        <a:pt x="799210" y="1532283"/>
                      </a:lnTo>
                      <a:lnTo>
                        <a:pt x="859179" y="1532283"/>
                      </a:lnTo>
                      <a:lnTo>
                        <a:pt x="859179" y="1515878"/>
                      </a:lnTo>
                      <a:lnTo>
                        <a:pt x="946826" y="1515878"/>
                      </a:lnTo>
                      <a:lnTo>
                        <a:pt x="946826" y="1498313"/>
                      </a:lnTo>
                      <a:lnTo>
                        <a:pt x="1084062" y="1498313"/>
                      </a:lnTo>
                      <a:lnTo>
                        <a:pt x="1084062" y="1483078"/>
                      </a:lnTo>
                      <a:lnTo>
                        <a:pt x="1176323" y="1483078"/>
                      </a:lnTo>
                      <a:lnTo>
                        <a:pt x="1176323" y="1465503"/>
                      </a:lnTo>
                      <a:lnTo>
                        <a:pt x="1186703" y="1465503"/>
                      </a:lnTo>
                      <a:lnTo>
                        <a:pt x="1186703" y="1449108"/>
                      </a:lnTo>
                      <a:lnTo>
                        <a:pt x="1213229" y="1449108"/>
                      </a:lnTo>
                      <a:lnTo>
                        <a:pt x="1213229" y="1432703"/>
                      </a:lnTo>
                      <a:lnTo>
                        <a:pt x="1334319" y="1432703"/>
                      </a:lnTo>
                      <a:lnTo>
                        <a:pt x="1334319" y="1416307"/>
                      </a:lnTo>
                      <a:lnTo>
                        <a:pt x="1398902" y="1416307"/>
                      </a:lnTo>
                      <a:lnTo>
                        <a:pt x="1398902" y="1399902"/>
                      </a:lnTo>
                      <a:lnTo>
                        <a:pt x="1411586" y="1399902"/>
                      </a:lnTo>
                      <a:lnTo>
                        <a:pt x="1411586" y="1383506"/>
                      </a:lnTo>
                      <a:lnTo>
                        <a:pt x="1504998" y="1383506"/>
                      </a:lnTo>
                      <a:lnTo>
                        <a:pt x="1504998" y="1365933"/>
                      </a:lnTo>
                      <a:lnTo>
                        <a:pt x="1606488" y="1365933"/>
                      </a:lnTo>
                      <a:lnTo>
                        <a:pt x="1606488" y="1350706"/>
                      </a:lnTo>
                      <a:lnTo>
                        <a:pt x="1688369" y="1350706"/>
                      </a:lnTo>
                      <a:lnTo>
                        <a:pt x="1688369" y="1333132"/>
                      </a:lnTo>
                      <a:lnTo>
                        <a:pt x="1691832" y="1333132"/>
                      </a:lnTo>
                      <a:lnTo>
                        <a:pt x="1691832" y="1315558"/>
                      </a:lnTo>
                      <a:lnTo>
                        <a:pt x="1759869" y="1315558"/>
                      </a:lnTo>
                      <a:lnTo>
                        <a:pt x="1759869" y="1300331"/>
                      </a:lnTo>
                      <a:lnTo>
                        <a:pt x="1856745" y="1300331"/>
                      </a:lnTo>
                      <a:lnTo>
                        <a:pt x="1856745" y="1282757"/>
                      </a:lnTo>
                      <a:lnTo>
                        <a:pt x="1872891" y="1282757"/>
                      </a:lnTo>
                      <a:lnTo>
                        <a:pt x="1872891" y="1266362"/>
                      </a:lnTo>
                      <a:lnTo>
                        <a:pt x="1875194" y="1266362"/>
                      </a:lnTo>
                      <a:lnTo>
                        <a:pt x="1875194" y="1249957"/>
                      </a:lnTo>
                      <a:lnTo>
                        <a:pt x="1902871" y="1249957"/>
                      </a:lnTo>
                      <a:lnTo>
                        <a:pt x="1902871" y="1233552"/>
                      </a:lnTo>
                      <a:lnTo>
                        <a:pt x="1932860" y="1233552"/>
                      </a:lnTo>
                      <a:lnTo>
                        <a:pt x="1932860" y="1215987"/>
                      </a:lnTo>
                      <a:lnTo>
                        <a:pt x="1940929" y="1215987"/>
                      </a:lnTo>
                      <a:lnTo>
                        <a:pt x="1940929" y="1198413"/>
                      </a:lnTo>
                      <a:lnTo>
                        <a:pt x="1951309" y="1198413"/>
                      </a:lnTo>
                      <a:lnTo>
                        <a:pt x="1951309" y="1183186"/>
                      </a:lnTo>
                      <a:lnTo>
                        <a:pt x="1991679" y="1183186"/>
                      </a:lnTo>
                      <a:lnTo>
                        <a:pt x="1991679" y="1165612"/>
                      </a:lnTo>
                      <a:lnTo>
                        <a:pt x="2010127" y="1165612"/>
                      </a:lnTo>
                      <a:lnTo>
                        <a:pt x="2010127" y="1149208"/>
                      </a:lnTo>
                      <a:lnTo>
                        <a:pt x="2032039" y="1149208"/>
                      </a:lnTo>
                      <a:lnTo>
                        <a:pt x="2032039" y="1131643"/>
                      </a:lnTo>
                      <a:lnTo>
                        <a:pt x="2037804" y="1131643"/>
                      </a:lnTo>
                      <a:lnTo>
                        <a:pt x="2037804" y="1098833"/>
                      </a:lnTo>
                      <a:lnTo>
                        <a:pt x="2112768" y="1098833"/>
                      </a:lnTo>
                      <a:lnTo>
                        <a:pt x="2112768" y="1081268"/>
                      </a:lnTo>
                      <a:lnTo>
                        <a:pt x="2171586" y="1081268"/>
                      </a:lnTo>
                      <a:lnTo>
                        <a:pt x="2171586" y="1063694"/>
                      </a:lnTo>
                      <a:lnTo>
                        <a:pt x="2183118" y="1063694"/>
                      </a:lnTo>
                      <a:lnTo>
                        <a:pt x="2183118" y="1048467"/>
                      </a:lnTo>
                      <a:lnTo>
                        <a:pt x="2217713" y="1048467"/>
                      </a:lnTo>
                      <a:lnTo>
                        <a:pt x="2217713" y="1030893"/>
                      </a:lnTo>
                      <a:lnTo>
                        <a:pt x="2226941" y="1030893"/>
                      </a:lnTo>
                      <a:lnTo>
                        <a:pt x="2226941" y="1014498"/>
                      </a:lnTo>
                      <a:lnTo>
                        <a:pt x="2243087" y="1014498"/>
                      </a:lnTo>
                      <a:lnTo>
                        <a:pt x="2243087" y="996923"/>
                      </a:lnTo>
                      <a:lnTo>
                        <a:pt x="2281145" y="996923"/>
                      </a:lnTo>
                      <a:lnTo>
                        <a:pt x="2281145" y="979350"/>
                      </a:lnTo>
                      <a:lnTo>
                        <a:pt x="2351494" y="979350"/>
                      </a:lnTo>
                      <a:lnTo>
                        <a:pt x="2351494" y="962945"/>
                      </a:lnTo>
                      <a:lnTo>
                        <a:pt x="2373406" y="962945"/>
                      </a:lnTo>
                      <a:lnTo>
                        <a:pt x="2373406" y="946549"/>
                      </a:lnTo>
                      <a:lnTo>
                        <a:pt x="2427609" y="946549"/>
                      </a:lnTo>
                      <a:lnTo>
                        <a:pt x="2427609" y="930144"/>
                      </a:lnTo>
                      <a:lnTo>
                        <a:pt x="2482965" y="930144"/>
                      </a:lnTo>
                      <a:lnTo>
                        <a:pt x="2482965" y="912579"/>
                      </a:lnTo>
                      <a:lnTo>
                        <a:pt x="2511793" y="912579"/>
                      </a:lnTo>
                      <a:lnTo>
                        <a:pt x="2511793" y="895005"/>
                      </a:lnTo>
                      <a:lnTo>
                        <a:pt x="2537168" y="895005"/>
                      </a:lnTo>
                      <a:lnTo>
                        <a:pt x="2537168" y="878600"/>
                      </a:lnTo>
                      <a:lnTo>
                        <a:pt x="2538319" y="878600"/>
                      </a:lnTo>
                      <a:lnTo>
                        <a:pt x="2538319" y="861027"/>
                      </a:lnTo>
                      <a:lnTo>
                        <a:pt x="2552153" y="861027"/>
                      </a:lnTo>
                      <a:lnTo>
                        <a:pt x="2552153" y="843461"/>
                      </a:lnTo>
                      <a:lnTo>
                        <a:pt x="2658258" y="843461"/>
                      </a:lnTo>
                      <a:lnTo>
                        <a:pt x="2658258" y="827057"/>
                      </a:lnTo>
                      <a:lnTo>
                        <a:pt x="2661721" y="827057"/>
                      </a:lnTo>
                      <a:lnTo>
                        <a:pt x="2661721" y="809483"/>
                      </a:lnTo>
                      <a:lnTo>
                        <a:pt x="2662872" y="809483"/>
                      </a:lnTo>
                      <a:lnTo>
                        <a:pt x="2662872" y="791918"/>
                      </a:lnTo>
                      <a:lnTo>
                        <a:pt x="2677867" y="791918"/>
                      </a:lnTo>
                      <a:lnTo>
                        <a:pt x="2677867" y="775513"/>
                      </a:lnTo>
                      <a:lnTo>
                        <a:pt x="2722841" y="775513"/>
                      </a:lnTo>
                      <a:lnTo>
                        <a:pt x="2722841" y="757939"/>
                      </a:lnTo>
                      <a:lnTo>
                        <a:pt x="2742441" y="757939"/>
                      </a:lnTo>
                      <a:lnTo>
                        <a:pt x="2742441" y="740365"/>
                      </a:lnTo>
                      <a:lnTo>
                        <a:pt x="2759748" y="740365"/>
                      </a:lnTo>
                      <a:lnTo>
                        <a:pt x="2759748" y="723969"/>
                      </a:lnTo>
                      <a:lnTo>
                        <a:pt x="2765514" y="723969"/>
                      </a:lnTo>
                      <a:lnTo>
                        <a:pt x="2765514" y="706395"/>
                      </a:lnTo>
                      <a:lnTo>
                        <a:pt x="2787425" y="706395"/>
                      </a:lnTo>
                      <a:lnTo>
                        <a:pt x="2787425" y="688821"/>
                      </a:lnTo>
                      <a:lnTo>
                        <a:pt x="2790879" y="688821"/>
                      </a:lnTo>
                      <a:lnTo>
                        <a:pt x="2790879" y="671247"/>
                      </a:lnTo>
                      <a:lnTo>
                        <a:pt x="2793191" y="671247"/>
                      </a:lnTo>
                      <a:lnTo>
                        <a:pt x="2793191" y="654851"/>
                      </a:lnTo>
                      <a:lnTo>
                        <a:pt x="2869306" y="654851"/>
                      </a:lnTo>
                      <a:lnTo>
                        <a:pt x="2869306" y="637277"/>
                      </a:lnTo>
                      <a:lnTo>
                        <a:pt x="2920046" y="637277"/>
                      </a:lnTo>
                      <a:lnTo>
                        <a:pt x="2920046" y="619712"/>
                      </a:lnTo>
                      <a:lnTo>
                        <a:pt x="2958104" y="619712"/>
                      </a:lnTo>
                      <a:lnTo>
                        <a:pt x="2958104" y="603308"/>
                      </a:lnTo>
                      <a:lnTo>
                        <a:pt x="2990396" y="603308"/>
                      </a:lnTo>
                      <a:lnTo>
                        <a:pt x="2990396" y="584564"/>
                      </a:lnTo>
                      <a:lnTo>
                        <a:pt x="3039985" y="584564"/>
                      </a:lnTo>
                      <a:lnTo>
                        <a:pt x="3039985" y="566991"/>
                      </a:lnTo>
                      <a:lnTo>
                        <a:pt x="3123018" y="566991"/>
                      </a:lnTo>
                      <a:lnTo>
                        <a:pt x="3123018" y="549417"/>
                      </a:lnTo>
                      <a:lnTo>
                        <a:pt x="3131095" y="549417"/>
                      </a:lnTo>
                      <a:lnTo>
                        <a:pt x="3131095" y="530673"/>
                      </a:lnTo>
                      <a:lnTo>
                        <a:pt x="3187601" y="530673"/>
                      </a:lnTo>
                      <a:lnTo>
                        <a:pt x="3187601" y="492018"/>
                      </a:lnTo>
                      <a:lnTo>
                        <a:pt x="3201444" y="492018"/>
                      </a:lnTo>
                      <a:lnTo>
                        <a:pt x="3201444" y="472105"/>
                      </a:lnTo>
                      <a:lnTo>
                        <a:pt x="3202596" y="472105"/>
                      </a:lnTo>
                      <a:lnTo>
                        <a:pt x="3202596" y="451015"/>
                      </a:lnTo>
                      <a:lnTo>
                        <a:pt x="3211815" y="451015"/>
                      </a:lnTo>
                      <a:lnTo>
                        <a:pt x="3211815" y="429933"/>
                      </a:lnTo>
                      <a:lnTo>
                        <a:pt x="3262565" y="429933"/>
                      </a:lnTo>
                      <a:lnTo>
                        <a:pt x="3262565" y="407673"/>
                      </a:lnTo>
                      <a:lnTo>
                        <a:pt x="3274097" y="407673"/>
                      </a:lnTo>
                      <a:lnTo>
                        <a:pt x="3274097" y="385414"/>
                      </a:lnTo>
                      <a:lnTo>
                        <a:pt x="3283325" y="385414"/>
                      </a:lnTo>
                      <a:lnTo>
                        <a:pt x="3283325" y="364332"/>
                      </a:lnTo>
                      <a:lnTo>
                        <a:pt x="3292545" y="364332"/>
                      </a:lnTo>
                      <a:lnTo>
                        <a:pt x="3292545" y="340903"/>
                      </a:lnTo>
                      <a:lnTo>
                        <a:pt x="3306388" y="340903"/>
                      </a:lnTo>
                      <a:lnTo>
                        <a:pt x="3306388" y="317474"/>
                      </a:lnTo>
                      <a:lnTo>
                        <a:pt x="3336369" y="317474"/>
                      </a:lnTo>
                      <a:lnTo>
                        <a:pt x="3336369" y="290528"/>
                      </a:lnTo>
                      <a:lnTo>
                        <a:pt x="3383655" y="290528"/>
                      </a:lnTo>
                      <a:lnTo>
                        <a:pt x="3383655" y="260066"/>
                      </a:lnTo>
                      <a:lnTo>
                        <a:pt x="3409030" y="260066"/>
                      </a:lnTo>
                      <a:lnTo>
                        <a:pt x="3409030" y="229613"/>
                      </a:lnTo>
                      <a:lnTo>
                        <a:pt x="3485145" y="229613"/>
                      </a:lnTo>
                      <a:lnTo>
                        <a:pt x="3485145" y="188610"/>
                      </a:lnTo>
                      <a:lnTo>
                        <a:pt x="3788445" y="188610"/>
                      </a:lnTo>
                      <a:lnTo>
                        <a:pt x="3788445" y="96063"/>
                      </a:lnTo>
                      <a:lnTo>
                        <a:pt x="3818434" y="96063"/>
                      </a:lnTo>
                      <a:lnTo>
                        <a:pt x="3818434" y="0"/>
                      </a:lnTo>
                      <a:lnTo>
                        <a:pt x="3820737" y="0"/>
                      </a:lnTo>
                    </a:path>
                  </a:pathLst>
                </a:custGeom>
                <a:noFill/>
                <a:ln w="19050" cap="flat">
                  <a:solidFill>
                    <a:schemeClr val="accent2"/>
                  </a:solidFill>
                  <a:prstDash val="solid"/>
                  <a:round/>
                </a:ln>
              </p:spPr>
              <p:txBody>
                <a:bodyPr rtlCol="0" anchor="ctr"/>
                <a:lstStyle/>
                <a:p>
                  <a:endParaRPr lang="en-US" sz="1050"/>
                </a:p>
              </p:txBody>
            </p:sp>
            <p:sp>
              <p:nvSpPr>
                <p:cNvPr id="17" name="Freeform: Shape 207">
                  <a:extLst>
                    <a:ext uri="{FF2B5EF4-FFF2-40B4-BE49-F238E27FC236}">
                      <a16:creationId xmlns:a16="http://schemas.microsoft.com/office/drawing/2014/main" id="{47BA8C45-F5AA-8C3A-2B36-CA6EC4E79EE8}"/>
                    </a:ext>
                  </a:extLst>
                </p:cNvPr>
                <p:cNvSpPr/>
                <p:nvPr/>
              </p:nvSpPr>
              <p:spPr>
                <a:xfrm>
                  <a:off x="7319796" y="2642035"/>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18" name="Freeform: Shape 208">
                  <a:extLst>
                    <a:ext uri="{FF2B5EF4-FFF2-40B4-BE49-F238E27FC236}">
                      <a16:creationId xmlns:a16="http://schemas.microsoft.com/office/drawing/2014/main" id="{F2A35CC0-FF7F-EF27-8FC3-415FB9B38850}"/>
                    </a:ext>
                  </a:extLst>
                </p:cNvPr>
                <p:cNvSpPr/>
                <p:nvPr/>
              </p:nvSpPr>
              <p:spPr>
                <a:xfrm>
                  <a:off x="7016495" y="2734582"/>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19" name="Freeform: Shape 209">
                  <a:extLst>
                    <a:ext uri="{FF2B5EF4-FFF2-40B4-BE49-F238E27FC236}">
                      <a16:creationId xmlns:a16="http://schemas.microsoft.com/office/drawing/2014/main" id="{003122C9-DF00-5BD8-815F-C267750911D6}"/>
                    </a:ext>
                  </a:extLst>
                </p:cNvPr>
                <p:cNvSpPr/>
                <p:nvPr/>
              </p:nvSpPr>
              <p:spPr>
                <a:xfrm>
                  <a:off x="6940380" y="2775584"/>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20" name="Freeform: Shape 210">
                  <a:extLst>
                    <a:ext uri="{FF2B5EF4-FFF2-40B4-BE49-F238E27FC236}">
                      <a16:creationId xmlns:a16="http://schemas.microsoft.com/office/drawing/2014/main" id="{C9B221B0-5662-8F59-2EDA-24E2A0D28350}"/>
                    </a:ext>
                  </a:extLst>
                </p:cNvPr>
                <p:cNvSpPr/>
                <p:nvPr/>
              </p:nvSpPr>
              <p:spPr>
                <a:xfrm>
                  <a:off x="6915006" y="2806038"/>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21" name="Freeform: Shape 211">
                  <a:extLst>
                    <a:ext uri="{FF2B5EF4-FFF2-40B4-BE49-F238E27FC236}">
                      <a16:creationId xmlns:a16="http://schemas.microsoft.com/office/drawing/2014/main" id="{0593C345-F648-F459-C85D-0F3E8D1994DF}"/>
                    </a:ext>
                  </a:extLst>
                </p:cNvPr>
                <p:cNvSpPr/>
                <p:nvPr/>
              </p:nvSpPr>
              <p:spPr>
                <a:xfrm>
                  <a:off x="6867719" y="2836500"/>
                  <a:ext cx="2311" cy="8925"/>
                </a:xfrm>
                <a:custGeom>
                  <a:avLst/>
                  <a:gdLst>
                    <a:gd name="connsiteX0" fmla="*/ 0 w 2311"/>
                    <a:gd name="connsiteY0" fmla="*/ 0 h 8925"/>
                    <a:gd name="connsiteX1" fmla="*/ 0 w 2311"/>
                    <a:gd name="connsiteY1" fmla="*/ 0 h 8925"/>
                    <a:gd name="connsiteX2" fmla="*/ 2312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2" y="0"/>
                      </a:lnTo>
                    </a:path>
                  </a:pathLst>
                </a:custGeom>
                <a:noFill/>
                <a:ln w="19050" cap="flat">
                  <a:solidFill>
                    <a:schemeClr val="accent2"/>
                  </a:solidFill>
                  <a:prstDash val="solid"/>
                  <a:round/>
                </a:ln>
              </p:spPr>
              <p:txBody>
                <a:bodyPr rtlCol="0" anchor="ctr"/>
                <a:lstStyle/>
                <a:p>
                  <a:endParaRPr lang="en-US" sz="1050"/>
                </a:p>
              </p:txBody>
            </p:sp>
            <p:sp>
              <p:nvSpPr>
                <p:cNvPr id="22" name="Freeform: Shape 212">
                  <a:extLst>
                    <a:ext uri="{FF2B5EF4-FFF2-40B4-BE49-F238E27FC236}">
                      <a16:creationId xmlns:a16="http://schemas.microsoft.com/office/drawing/2014/main" id="{3B9F6F21-057C-40F9-9198-62701D7B2C4B}"/>
                    </a:ext>
                  </a:extLst>
                </p:cNvPr>
                <p:cNvSpPr/>
                <p:nvPr/>
              </p:nvSpPr>
              <p:spPr>
                <a:xfrm>
                  <a:off x="6837739" y="2863446"/>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23" name="Freeform: Shape 213">
                  <a:extLst>
                    <a:ext uri="{FF2B5EF4-FFF2-40B4-BE49-F238E27FC236}">
                      <a16:creationId xmlns:a16="http://schemas.microsoft.com/office/drawing/2014/main" id="{D3545029-3075-53BA-C421-BC9A8FC849D1}"/>
                    </a:ext>
                  </a:extLst>
                </p:cNvPr>
                <p:cNvSpPr/>
                <p:nvPr/>
              </p:nvSpPr>
              <p:spPr>
                <a:xfrm>
                  <a:off x="6823896" y="2886875"/>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2"/>
                  </a:solidFill>
                  <a:prstDash val="solid"/>
                  <a:round/>
                </a:ln>
              </p:spPr>
              <p:txBody>
                <a:bodyPr rtlCol="0" anchor="ctr"/>
                <a:lstStyle/>
                <a:p>
                  <a:endParaRPr lang="en-US" sz="1050"/>
                </a:p>
              </p:txBody>
            </p:sp>
            <p:sp>
              <p:nvSpPr>
                <p:cNvPr id="24" name="Freeform: Shape 214">
                  <a:extLst>
                    <a:ext uri="{FF2B5EF4-FFF2-40B4-BE49-F238E27FC236}">
                      <a16:creationId xmlns:a16="http://schemas.microsoft.com/office/drawing/2014/main" id="{B94BE4B3-0B71-2A5C-A174-4194D1796395}"/>
                    </a:ext>
                  </a:extLst>
                </p:cNvPr>
                <p:cNvSpPr/>
                <p:nvPr/>
              </p:nvSpPr>
              <p:spPr>
                <a:xfrm>
                  <a:off x="6814676" y="291030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25" name="Freeform: Shape 215">
                  <a:extLst>
                    <a:ext uri="{FF2B5EF4-FFF2-40B4-BE49-F238E27FC236}">
                      <a16:creationId xmlns:a16="http://schemas.microsoft.com/office/drawing/2014/main" id="{6B6A045D-FE58-2CE3-B914-F6F2EBE77DE7}"/>
                    </a:ext>
                  </a:extLst>
                </p:cNvPr>
                <p:cNvSpPr/>
                <p:nvPr/>
              </p:nvSpPr>
              <p:spPr>
                <a:xfrm>
                  <a:off x="6805447" y="2931385"/>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26" name="Freeform: Shape 216">
                  <a:extLst>
                    <a:ext uri="{FF2B5EF4-FFF2-40B4-BE49-F238E27FC236}">
                      <a16:creationId xmlns:a16="http://schemas.microsoft.com/office/drawing/2014/main" id="{37DED346-F4C0-D6BB-4894-F77FD582D89C}"/>
                    </a:ext>
                  </a:extLst>
                </p:cNvPr>
                <p:cNvSpPr/>
                <p:nvPr/>
              </p:nvSpPr>
              <p:spPr>
                <a:xfrm>
                  <a:off x="6793916" y="2953645"/>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27" name="Freeform: Shape 217">
                  <a:extLst>
                    <a:ext uri="{FF2B5EF4-FFF2-40B4-BE49-F238E27FC236}">
                      <a16:creationId xmlns:a16="http://schemas.microsoft.com/office/drawing/2014/main" id="{25580F57-9672-9FE9-B3B4-3156DAF1D959}"/>
                    </a:ext>
                  </a:extLst>
                </p:cNvPr>
                <p:cNvSpPr/>
                <p:nvPr/>
              </p:nvSpPr>
              <p:spPr>
                <a:xfrm>
                  <a:off x="6743166" y="2975905"/>
                  <a:ext cx="2311" cy="8925"/>
                </a:xfrm>
                <a:custGeom>
                  <a:avLst/>
                  <a:gdLst>
                    <a:gd name="connsiteX0" fmla="*/ 0 w 2311"/>
                    <a:gd name="connsiteY0" fmla="*/ 0 h 8925"/>
                    <a:gd name="connsiteX1" fmla="*/ 0 w 2311"/>
                    <a:gd name="connsiteY1" fmla="*/ 0 h 8925"/>
                    <a:gd name="connsiteX2" fmla="*/ 2312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2" y="0"/>
                      </a:lnTo>
                    </a:path>
                  </a:pathLst>
                </a:custGeom>
                <a:noFill/>
                <a:ln w="19050" cap="flat">
                  <a:solidFill>
                    <a:schemeClr val="accent2"/>
                  </a:solidFill>
                  <a:prstDash val="solid"/>
                  <a:round/>
                </a:ln>
              </p:spPr>
              <p:txBody>
                <a:bodyPr rtlCol="0" anchor="ctr"/>
                <a:lstStyle/>
                <a:p>
                  <a:endParaRPr lang="en-US" sz="1050"/>
                </a:p>
              </p:txBody>
            </p:sp>
            <p:sp>
              <p:nvSpPr>
                <p:cNvPr id="28" name="Freeform: Shape 218">
                  <a:extLst>
                    <a:ext uri="{FF2B5EF4-FFF2-40B4-BE49-F238E27FC236}">
                      <a16:creationId xmlns:a16="http://schemas.microsoft.com/office/drawing/2014/main" id="{FF113D0F-D0E5-667C-FB91-0155BC20838A}"/>
                    </a:ext>
                  </a:extLst>
                </p:cNvPr>
                <p:cNvSpPr/>
                <p:nvPr/>
              </p:nvSpPr>
              <p:spPr>
                <a:xfrm>
                  <a:off x="6733946" y="2996986"/>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29" name="Freeform: Shape 219">
                  <a:extLst>
                    <a:ext uri="{FF2B5EF4-FFF2-40B4-BE49-F238E27FC236}">
                      <a16:creationId xmlns:a16="http://schemas.microsoft.com/office/drawing/2014/main" id="{9AABB058-93D5-2AA0-3D99-9F6EE5DCCA29}"/>
                    </a:ext>
                  </a:extLst>
                </p:cNvPr>
                <p:cNvSpPr/>
                <p:nvPr/>
              </p:nvSpPr>
              <p:spPr>
                <a:xfrm>
                  <a:off x="6732795" y="3018077"/>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30" name="Freeform: Shape 220">
                  <a:extLst>
                    <a:ext uri="{FF2B5EF4-FFF2-40B4-BE49-F238E27FC236}">
                      <a16:creationId xmlns:a16="http://schemas.microsoft.com/office/drawing/2014/main" id="{F52CD61C-1D1D-4958-5B62-EFD67AC2BCD5}"/>
                    </a:ext>
                  </a:extLst>
                </p:cNvPr>
                <p:cNvSpPr/>
                <p:nvPr/>
              </p:nvSpPr>
              <p:spPr>
                <a:xfrm>
                  <a:off x="6718952" y="3037989"/>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31" name="Freeform: Shape 221">
                  <a:extLst>
                    <a:ext uri="{FF2B5EF4-FFF2-40B4-BE49-F238E27FC236}">
                      <a16:creationId xmlns:a16="http://schemas.microsoft.com/office/drawing/2014/main" id="{90A71521-1CC2-7A0B-4ED1-E9C1E74AF337}"/>
                    </a:ext>
                  </a:extLst>
                </p:cNvPr>
                <p:cNvSpPr/>
                <p:nvPr/>
              </p:nvSpPr>
              <p:spPr>
                <a:xfrm>
                  <a:off x="6718952" y="3057902"/>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32" name="Freeform: Shape 222">
                  <a:extLst>
                    <a:ext uri="{FF2B5EF4-FFF2-40B4-BE49-F238E27FC236}">
                      <a16:creationId xmlns:a16="http://schemas.microsoft.com/office/drawing/2014/main" id="{7037EBEA-7D69-2FCD-4356-E393D0622557}"/>
                    </a:ext>
                  </a:extLst>
                </p:cNvPr>
                <p:cNvSpPr/>
                <p:nvPr/>
              </p:nvSpPr>
              <p:spPr>
                <a:xfrm>
                  <a:off x="6662446" y="3076645"/>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33" name="Freeform: Shape 223">
                  <a:extLst>
                    <a:ext uri="{FF2B5EF4-FFF2-40B4-BE49-F238E27FC236}">
                      <a16:creationId xmlns:a16="http://schemas.microsoft.com/office/drawing/2014/main" id="{AE5750A0-ABE9-47A3-DB39-E8154A6B6B45}"/>
                    </a:ext>
                  </a:extLst>
                </p:cNvPr>
                <p:cNvSpPr/>
                <p:nvPr/>
              </p:nvSpPr>
              <p:spPr>
                <a:xfrm>
                  <a:off x="6654368" y="3095388"/>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34" name="Freeform: Shape 224">
                  <a:extLst>
                    <a:ext uri="{FF2B5EF4-FFF2-40B4-BE49-F238E27FC236}">
                      <a16:creationId xmlns:a16="http://schemas.microsoft.com/office/drawing/2014/main" id="{845E0882-C36C-30AC-68DB-EFDC99A88837}"/>
                    </a:ext>
                  </a:extLst>
                </p:cNvPr>
                <p:cNvSpPr/>
                <p:nvPr/>
              </p:nvSpPr>
              <p:spPr>
                <a:xfrm>
                  <a:off x="6571336" y="3112962"/>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35" name="Freeform: Shape 225">
                  <a:extLst>
                    <a:ext uri="{FF2B5EF4-FFF2-40B4-BE49-F238E27FC236}">
                      <a16:creationId xmlns:a16="http://schemas.microsoft.com/office/drawing/2014/main" id="{277071FB-46C3-FBFA-5FDC-ACF52E870387}"/>
                    </a:ext>
                  </a:extLst>
                </p:cNvPr>
                <p:cNvSpPr/>
                <p:nvPr/>
              </p:nvSpPr>
              <p:spPr>
                <a:xfrm>
                  <a:off x="6521747" y="3130536"/>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36" name="Freeform: Shape 226">
                  <a:extLst>
                    <a:ext uri="{FF2B5EF4-FFF2-40B4-BE49-F238E27FC236}">
                      <a16:creationId xmlns:a16="http://schemas.microsoft.com/office/drawing/2014/main" id="{7CE001C1-8F4C-DC11-6993-585720453C7F}"/>
                    </a:ext>
                  </a:extLst>
                </p:cNvPr>
                <p:cNvSpPr/>
                <p:nvPr/>
              </p:nvSpPr>
              <p:spPr>
                <a:xfrm>
                  <a:off x="6489455" y="3149279"/>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37" name="Freeform: Shape 227">
                  <a:extLst>
                    <a:ext uri="{FF2B5EF4-FFF2-40B4-BE49-F238E27FC236}">
                      <a16:creationId xmlns:a16="http://schemas.microsoft.com/office/drawing/2014/main" id="{8D24B608-0DB7-C153-4BF5-B49D9658409A}"/>
                    </a:ext>
                  </a:extLst>
                </p:cNvPr>
                <p:cNvSpPr/>
                <p:nvPr/>
              </p:nvSpPr>
              <p:spPr>
                <a:xfrm>
                  <a:off x="6451397" y="316568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38" name="Freeform: Shape 228">
                  <a:extLst>
                    <a:ext uri="{FF2B5EF4-FFF2-40B4-BE49-F238E27FC236}">
                      <a16:creationId xmlns:a16="http://schemas.microsoft.com/office/drawing/2014/main" id="{998201CD-93DB-23B8-D9EC-F4D011FA8688}"/>
                    </a:ext>
                  </a:extLst>
                </p:cNvPr>
                <p:cNvSpPr/>
                <p:nvPr/>
              </p:nvSpPr>
              <p:spPr>
                <a:xfrm>
                  <a:off x="6400656" y="318324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39" name="Freeform: Shape 229">
                  <a:extLst>
                    <a:ext uri="{FF2B5EF4-FFF2-40B4-BE49-F238E27FC236}">
                      <a16:creationId xmlns:a16="http://schemas.microsoft.com/office/drawing/2014/main" id="{CFF86A7A-DA31-74CC-67C9-A6FD5B71123D}"/>
                    </a:ext>
                  </a:extLst>
                </p:cNvPr>
                <p:cNvSpPr/>
                <p:nvPr/>
              </p:nvSpPr>
              <p:spPr>
                <a:xfrm>
                  <a:off x="6324542" y="3200823"/>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40" name="Freeform: Shape 230">
                  <a:extLst>
                    <a:ext uri="{FF2B5EF4-FFF2-40B4-BE49-F238E27FC236}">
                      <a16:creationId xmlns:a16="http://schemas.microsoft.com/office/drawing/2014/main" id="{E3B65795-EF1B-2D8B-B2C9-5960A55C81E8}"/>
                    </a:ext>
                  </a:extLst>
                </p:cNvPr>
                <p:cNvSpPr/>
                <p:nvPr/>
              </p:nvSpPr>
              <p:spPr>
                <a:xfrm>
                  <a:off x="6322230" y="321721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41" name="Freeform: Shape 231">
                  <a:extLst>
                    <a:ext uri="{FF2B5EF4-FFF2-40B4-BE49-F238E27FC236}">
                      <a16:creationId xmlns:a16="http://schemas.microsoft.com/office/drawing/2014/main" id="{882808CF-CED7-1274-B12D-20E6ED754578}"/>
                    </a:ext>
                  </a:extLst>
                </p:cNvPr>
                <p:cNvSpPr/>
                <p:nvPr/>
              </p:nvSpPr>
              <p:spPr>
                <a:xfrm>
                  <a:off x="6318776" y="3234793"/>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42" name="Freeform: Shape 232">
                  <a:extLst>
                    <a:ext uri="{FF2B5EF4-FFF2-40B4-BE49-F238E27FC236}">
                      <a16:creationId xmlns:a16="http://schemas.microsoft.com/office/drawing/2014/main" id="{20762212-DC96-3775-8B9F-78C4572D5FAE}"/>
                    </a:ext>
                  </a:extLst>
                </p:cNvPr>
                <p:cNvSpPr/>
                <p:nvPr/>
              </p:nvSpPr>
              <p:spPr>
                <a:xfrm>
                  <a:off x="6296864" y="3252367"/>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43" name="Freeform: Shape 233">
                  <a:extLst>
                    <a:ext uri="{FF2B5EF4-FFF2-40B4-BE49-F238E27FC236}">
                      <a16:creationId xmlns:a16="http://schemas.microsoft.com/office/drawing/2014/main" id="{881301E4-464D-029C-7095-CA4352C7ACD4}"/>
                    </a:ext>
                  </a:extLst>
                </p:cNvPr>
                <p:cNvSpPr/>
                <p:nvPr/>
              </p:nvSpPr>
              <p:spPr>
                <a:xfrm>
                  <a:off x="6291098" y="3268772"/>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44" name="Freeform: Shape 234">
                  <a:extLst>
                    <a:ext uri="{FF2B5EF4-FFF2-40B4-BE49-F238E27FC236}">
                      <a16:creationId xmlns:a16="http://schemas.microsoft.com/office/drawing/2014/main" id="{827D8006-0ABB-18C3-6896-AB16A1A76B42}"/>
                    </a:ext>
                  </a:extLst>
                </p:cNvPr>
                <p:cNvSpPr/>
                <p:nvPr/>
              </p:nvSpPr>
              <p:spPr>
                <a:xfrm>
                  <a:off x="6273792" y="3286336"/>
                  <a:ext cx="2311" cy="8925"/>
                </a:xfrm>
                <a:custGeom>
                  <a:avLst/>
                  <a:gdLst>
                    <a:gd name="connsiteX0" fmla="*/ 0 w 2311"/>
                    <a:gd name="connsiteY0" fmla="*/ 0 h 8925"/>
                    <a:gd name="connsiteX1" fmla="*/ 0 w 2311"/>
                    <a:gd name="connsiteY1" fmla="*/ 0 h 8925"/>
                    <a:gd name="connsiteX2" fmla="*/ 2312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2" y="0"/>
                      </a:lnTo>
                    </a:path>
                  </a:pathLst>
                </a:custGeom>
                <a:noFill/>
                <a:ln w="19050" cap="flat">
                  <a:solidFill>
                    <a:schemeClr val="accent2"/>
                  </a:solidFill>
                  <a:prstDash val="solid"/>
                  <a:round/>
                </a:ln>
              </p:spPr>
              <p:txBody>
                <a:bodyPr rtlCol="0" anchor="ctr"/>
                <a:lstStyle/>
                <a:p>
                  <a:endParaRPr lang="en-US" sz="1050"/>
                </a:p>
              </p:txBody>
            </p:sp>
            <p:sp>
              <p:nvSpPr>
                <p:cNvPr id="45" name="Freeform: Shape 235">
                  <a:extLst>
                    <a:ext uri="{FF2B5EF4-FFF2-40B4-BE49-F238E27FC236}">
                      <a16:creationId xmlns:a16="http://schemas.microsoft.com/office/drawing/2014/main" id="{46DCB4F1-7FEB-C209-E90D-DDD529073CFB}"/>
                    </a:ext>
                  </a:extLst>
                </p:cNvPr>
                <p:cNvSpPr/>
                <p:nvPr/>
              </p:nvSpPr>
              <p:spPr>
                <a:xfrm>
                  <a:off x="6254192" y="3303910"/>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46" name="Freeform: Shape 236">
                  <a:extLst>
                    <a:ext uri="{FF2B5EF4-FFF2-40B4-BE49-F238E27FC236}">
                      <a16:creationId xmlns:a16="http://schemas.microsoft.com/office/drawing/2014/main" id="{558AAA35-5597-3B0B-0AD2-51C710A163C3}"/>
                    </a:ext>
                  </a:extLst>
                </p:cNvPr>
                <p:cNvSpPr/>
                <p:nvPr/>
              </p:nvSpPr>
              <p:spPr>
                <a:xfrm>
                  <a:off x="6209217" y="3321485"/>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47" name="Freeform: Shape 237">
                  <a:extLst>
                    <a:ext uri="{FF2B5EF4-FFF2-40B4-BE49-F238E27FC236}">
                      <a16:creationId xmlns:a16="http://schemas.microsoft.com/office/drawing/2014/main" id="{B1D6A33F-4E96-0714-3F58-CC4F070E3D3C}"/>
                    </a:ext>
                  </a:extLst>
                </p:cNvPr>
                <p:cNvSpPr/>
                <p:nvPr/>
              </p:nvSpPr>
              <p:spPr>
                <a:xfrm>
                  <a:off x="6194223" y="3337889"/>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48" name="Freeform: Shape 238">
                  <a:extLst>
                    <a:ext uri="{FF2B5EF4-FFF2-40B4-BE49-F238E27FC236}">
                      <a16:creationId xmlns:a16="http://schemas.microsoft.com/office/drawing/2014/main" id="{C1DE7777-F866-675D-8E7A-0E79E0E197E5}"/>
                    </a:ext>
                  </a:extLst>
                </p:cNvPr>
                <p:cNvSpPr/>
                <p:nvPr/>
              </p:nvSpPr>
              <p:spPr>
                <a:xfrm>
                  <a:off x="6193071" y="335545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49" name="Freeform: Shape 239">
                  <a:extLst>
                    <a:ext uri="{FF2B5EF4-FFF2-40B4-BE49-F238E27FC236}">
                      <a16:creationId xmlns:a16="http://schemas.microsoft.com/office/drawing/2014/main" id="{0FB85576-0D2A-7419-05FF-3CF4A44AE1A0}"/>
                    </a:ext>
                  </a:extLst>
                </p:cNvPr>
                <p:cNvSpPr/>
                <p:nvPr/>
              </p:nvSpPr>
              <p:spPr>
                <a:xfrm>
                  <a:off x="6189608" y="3373028"/>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50" name="Freeform: Shape 240">
                  <a:extLst>
                    <a:ext uri="{FF2B5EF4-FFF2-40B4-BE49-F238E27FC236}">
                      <a16:creationId xmlns:a16="http://schemas.microsoft.com/office/drawing/2014/main" id="{9CED749A-2CC7-13DA-D7B9-870609E7E7FB}"/>
                    </a:ext>
                  </a:extLst>
                </p:cNvPr>
                <p:cNvSpPr/>
                <p:nvPr/>
              </p:nvSpPr>
              <p:spPr>
                <a:xfrm>
                  <a:off x="6083504" y="3389433"/>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2"/>
                  </a:solidFill>
                  <a:prstDash val="solid"/>
                  <a:round/>
                </a:ln>
              </p:spPr>
              <p:txBody>
                <a:bodyPr rtlCol="0" anchor="ctr"/>
                <a:lstStyle/>
                <a:p>
                  <a:endParaRPr lang="en-US" sz="1050"/>
                </a:p>
              </p:txBody>
            </p:sp>
            <p:sp>
              <p:nvSpPr>
                <p:cNvPr id="51" name="Freeform: Shape 241">
                  <a:extLst>
                    <a:ext uri="{FF2B5EF4-FFF2-40B4-BE49-F238E27FC236}">
                      <a16:creationId xmlns:a16="http://schemas.microsoft.com/office/drawing/2014/main" id="{174CFE14-2407-2898-B94E-F5A4DAF3224C}"/>
                    </a:ext>
                  </a:extLst>
                </p:cNvPr>
                <p:cNvSpPr/>
                <p:nvPr/>
              </p:nvSpPr>
              <p:spPr>
                <a:xfrm>
                  <a:off x="6069670" y="3406998"/>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52" name="Freeform: Shape 242">
                  <a:extLst>
                    <a:ext uri="{FF2B5EF4-FFF2-40B4-BE49-F238E27FC236}">
                      <a16:creationId xmlns:a16="http://schemas.microsoft.com/office/drawing/2014/main" id="{4F91143C-A33D-825A-7FD2-0B9C668E189B}"/>
                    </a:ext>
                  </a:extLst>
                </p:cNvPr>
                <p:cNvSpPr/>
                <p:nvPr/>
              </p:nvSpPr>
              <p:spPr>
                <a:xfrm>
                  <a:off x="6067367" y="3424572"/>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53" name="Freeform: Shape 243">
                  <a:extLst>
                    <a:ext uri="{FF2B5EF4-FFF2-40B4-BE49-F238E27FC236}">
                      <a16:creationId xmlns:a16="http://schemas.microsoft.com/office/drawing/2014/main" id="{45049B1D-473B-C94B-E652-04D5FB5F9F44}"/>
                    </a:ext>
                  </a:extLst>
                </p:cNvPr>
                <p:cNvSpPr/>
                <p:nvPr/>
              </p:nvSpPr>
              <p:spPr>
                <a:xfrm>
                  <a:off x="6043144" y="3440977"/>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54" name="Freeform: Shape 244">
                  <a:extLst>
                    <a:ext uri="{FF2B5EF4-FFF2-40B4-BE49-F238E27FC236}">
                      <a16:creationId xmlns:a16="http://schemas.microsoft.com/office/drawing/2014/main" id="{9D6597B3-B42B-609B-280F-7DD75FCBCB58}"/>
                    </a:ext>
                  </a:extLst>
                </p:cNvPr>
                <p:cNvSpPr/>
                <p:nvPr/>
              </p:nvSpPr>
              <p:spPr>
                <a:xfrm>
                  <a:off x="6014315" y="3458551"/>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55" name="Freeform: Shape 245">
                  <a:extLst>
                    <a:ext uri="{FF2B5EF4-FFF2-40B4-BE49-F238E27FC236}">
                      <a16:creationId xmlns:a16="http://schemas.microsoft.com/office/drawing/2014/main" id="{48D8EC0D-C920-3D66-CC9C-45BDC49D340D}"/>
                    </a:ext>
                  </a:extLst>
                </p:cNvPr>
                <p:cNvSpPr/>
                <p:nvPr/>
              </p:nvSpPr>
              <p:spPr>
                <a:xfrm>
                  <a:off x="5958960" y="3476116"/>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56" name="Freeform: Shape 246">
                  <a:extLst>
                    <a:ext uri="{FF2B5EF4-FFF2-40B4-BE49-F238E27FC236}">
                      <a16:creationId xmlns:a16="http://schemas.microsoft.com/office/drawing/2014/main" id="{95A57A4E-5599-492F-22F7-68339BD3D4AF}"/>
                    </a:ext>
                  </a:extLst>
                </p:cNvPr>
                <p:cNvSpPr/>
                <p:nvPr/>
              </p:nvSpPr>
              <p:spPr>
                <a:xfrm>
                  <a:off x="5904756" y="3492521"/>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57" name="Freeform: Shape 247">
                  <a:extLst>
                    <a:ext uri="{FF2B5EF4-FFF2-40B4-BE49-F238E27FC236}">
                      <a16:creationId xmlns:a16="http://schemas.microsoft.com/office/drawing/2014/main" id="{48203D46-7D9D-01CD-0FD4-64ED642A6447}"/>
                    </a:ext>
                  </a:extLst>
                </p:cNvPr>
                <p:cNvSpPr/>
                <p:nvPr/>
              </p:nvSpPr>
              <p:spPr>
                <a:xfrm>
                  <a:off x="5882845" y="3508916"/>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58" name="Freeform: Shape 248">
                  <a:extLst>
                    <a:ext uri="{FF2B5EF4-FFF2-40B4-BE49-F238E27FC236}">
                      <a16:creationId xmlns:a16="http://schemas.microsoft.com/office/drawing/2014/main" id="{111D8BDF-0566-F126-FEE8-0CEC5A2D756F}"/>
                    </a:ext>
                  </a:extLst>
                </p:cNvPr>
                <p:cNvSpPr/>
                <p:nvPr/>
              </p:nvSpPr>
              <p:spPr>
                <a:xfrm>
                  <a:off x="5812496" y="3525321"/>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59" name="Freeform: Shape 249">
                  <a:extLst>
                    <a:ext uri="{FF2B5EF4-FFF2-40B4-BE49-F238E27FC236}">
                      <a16:creationId xmlns:a16="http://schemas.microsoft.com/office/drawing/2014/main" id="{B92335E6-2580-E9B8-4F65-2B70FA2BA694}"/>
                    </a:ext>
                  </a:extLst>
                </p:cNvPr>
                <p:cNvSpPr/>
                <p:nvPr/>
              </p:nvSpPr>
              <p:spPr>
                <a:xfrm>
                  <a:off x="5774438" y="3542895"/>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60" name="Freeform: Shape 250">
                  <a:extLst>
                    <a:ext uri="{FF2B5EF4-FFF2-40B4-BE49-F238E27FC236}">
                      <a16:creationId xmlns:a16="http://schemas.microsoft.com/office/drawing/2014/main" id="{6E601A9F-D2A2-D245-D2D8-006A164A349F}"/>
                    </a:ext>
                  </a:extLst>
                </p:cNvPr>
                <p:cNvSpPr/>
                <p:nvPr/>
              </p:nvSpPr>
              <p:spPr>
                <a:xfrm>
                  <a:off x="5758292" y="3560469"/>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61" name="Freeform: Shape 251">
                  <a:extLst>
                    <a:ext uri="{FF2B5EF4-FFF2-40B4-BE49-F238E27FC236}">
                      <a16:creationId xmlns:a16="http://schemas.microsoft.com/office/drawing/2014/main" id="{9A01E3FB-F0AA-C2A8-11D4-A42BE0D2DA31}"/>
                    </a:ext>
                  </a:extLst>
                </p:cNvPr>
                <p:cNvSpPr/>
                <p:nvPr/>
              </p:nvSpPr>
              <p:spPr>
                <a:xfrm>
                  <a:off x="5749063" y="3576865"/>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62" name="Freeform: Shape 252">
                  <a:extLst>
                    <a:ext uri="{FF2B5EF4-FFF2-40B4-BE49-F238E27FC236}">
                      <a16:creationId xmlns:a16="http://schemas.microsoft.com/office/drawing/2014/main" id="{242332BB-CED4-C2F4-AA86-B22EDFC38160}"/>
                    </a:ext>
                  </a:extLst>
                </p:cNvPr>
                <p:cNvSpPr/>
                <p:nvPr/>
              </p:nvSpPr>
              <p:spPr>
                <a:xfrm>
                  <a:off x="5714468" y="359443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63" name="Freeform: Shape 253">
                  <a:extLst>
                    <a:ext uri="{FF2B5EF4-FFF2-40B4-BE49-F238E27FC236}">
                      <a16:creationId xmlns:a16="http://schemas.microsoft.com/office/drawing/2014/main" id="{C5246485-868E-8543-B9A1-2BEAA53C2CF6}"/>
                    </a:ext>
                  </a:extLst>
                </p:cNvPr>
                <p:cNvSpPr/>
                <p:nvPr/>
              </p:nvSpPr>
              <p:spPr>
                <a:xfrm>
                  <a:off x="5702937" y="3609666"/>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64" name="Freeform: Shape 254">
                  <a:extLst>
                    <a:ext uri="{FF2B5EF4-FFF2-40B4-BE49-F238E27FC236}">
                      <a16:creationId xmlns:a16="http://schemas.microsoft.com/office/drawing/2014/main" id="{7E8A1736-E5BC-9415-60E9-C07735AD55C7}"/>
                    </a:ext>
                  </a:extLst>
                </p:cNvPr>
                <p:cNvSpPr/>
                <p:nvPr/>
              </p:nvSpPr>
              <p:spPr>
                <a:xfrm>
                  <a:off x="5644119" y="3627239"/>
                  <a:ext cx="2303" cy="8925"/>
                </a:xfrm>
                <a:custGeom>
                  <a:avLst/>
                  <a:gdLst>
                    <a:gd name="connsiteX0" fmla="*/ 0 w 2303"/>
                    <a:gd name="connsiteY0" fmla="*/ 0 h 8925"/>
                    <a:gd name="connsiteX1" fmla="*/ 0 w 2303"/>
                    <a:gd name="connsiteY1" fmla="*/ 0 h 8925"/>
                    <a:gd name="connsiteX2" fmla="*/ 2303 w 2303"/>
                    <a:gd name="connsiteY2" fmla="*/ 0 h 8925"/>
                  </a:gdLst>
                  <a:ahLst/>
                  <a:cxnLst>
                    <a:cxn ang="0">
                      <a:pos x="connsiteX0" y="connsiteY0"/>
                    </a:cxn>
                    <a:cxn ang="0">
                      <a:pos x="connsiteX1" y="connsiteY1"/>
                    </a:cxn>
                    <a:cxn ang="0">
                      <a:pos x="connsiteX2" y="connsiteY2"/>
                    </a:cxn>
                  </a:cxnLst>
                  <a:rect l="l" t="t" r="r" b="b"/>
                  <a:pathLst>
                    <a:path w="2303"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65" name="Freeform: Shape 255">
                  <a:extLst>
                    <a:ext uri="{FF2B5EF4-FFF2-40B4-BE49-F238E27FC236}">
                      <a16:creationId xmlns:a16="http://schemas.microsoft.com/office/drawing/2014/main" id="{FC4CF149-D554-67A2-D83C-5A058C7C6A4F}"/>
                    </a:ext>
                  </a:extLst>
                </p:cNvPr>
                <p:cNvSpPr/>
                <p:nvPr/>
              </p:nvSpPr>
              <p:spPr>
                <a:xfrm>
                  <a:off x="5569155" y="364480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66" name="Freeform: Shape 256">
                  <a:extLst>
                    <a:ext uri="{FF2B5EF4-FFF2-40B4-BE49-F238E27FC236}">
                      <a16:creationId xmlns:a16="http://schemas.microsoft.com/office/drawing/2014/main" id="{D661926A-1242-4DA4-6725-DEF66CDF42AD}"/>
                    </a:ext>
                  </a:extLst>
                </p:cNvPr>
                <p:cNvSpPr/>
                <p:nvPr/>
              </p:nvSpPr>
              <p:spPr>
                <a:xfrm>
                  <a:off x="5569155" y="366120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67" name="Freeform: Shape 257">
                  <a:extLst>
                    <a:ext uri="{FF2B5EF4-FFF2-40B4-BE49-F238E27FC236}">
                      <a16:creationId xmlns:a16="http://schemas.microsoft.com/office/drawing/2014/main" id="{B9A1869F-EC0A-4910-A8FE-774C3A5A4965}"/>
                    </a:ext>
                  </a:extLst>
                </p:cNvPr>
                <p:cNvSpPr/>
                <p:nvPr/>
              </p:nvSpPr>
              <p:spPr>
                <a:xfrm>
                  <a:off x="5563389" y="367761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68" name="Freeform: Shape 258">
                  <a:extLst>
                    <a:ext uri="{FF2B5EF4-FFF2-40B4-BE49-F238E27FC236}">
                      <a16:creationId xmlns:a16="http://schemas.microsoft.com/office/drawing/2014/main" id="{673EBAE8-2D34-069D-035B-15496A770ABB}"/>
                    </a:ext>
                  </a:extLst>
                </p:cNvPr>
                <p:cNvSpPr/>
                <p:nvPr/>
              </p:nvSpPr>
              <p:spPr>
                <a:xfrm>
                  <a:off x="5541477" y="369517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69" name="Freeform: Shape 259">
                  <a:extLst>
                    <a:ext uri="{FF2B5EF4-FFF2-40B4-BE49-F238E27FC236}">
                      <a16:creationId xmlns:a16="http://schemas.microsoft.com/office/drawing/2014/main" id="{B0DACD1E-6536-8DB5-9DF4-196175E24357}"/>
                    </a:ext>
                  </a:extLst>
                </p:cNvPr>
                <p:cNvSpPr/>
                <p:nvPr/>
              </p:nvSpPr>
              <p:spPr>
                <a:xfrm>
                  <a:off x="5523029" y="3711584"/>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70" name="Freeform: Shape 260">
                  <a:extLst>
                    <a:ext uri="{FF2B5EF4-FFF2-40B4-BE49-F238E27FC236}">
                      <a16:creationId xmlns:a16="http://schemas.microsoft.com/office/drawing/2014/main" id="{4CBC6EA4-AF92-E655-0D7A-61811FF00E1D}"/>
                    </a:ext>
                  </a:extLst>
                </p:cNvPr>
                <p:cNvSpPr/>
                <p:nvPr/>
              </p:nvSpPr>
              <p:spPr>
                <a:xfrm>
                  <a:off x="5482660" y="3729158"/>
                  <a:ext cx="2311" cy="8925"/>
                </a:xfrm>
                <a:custGeom>
                  <a:avLst/>
                  <a:gdLst>
                    <a:gd name="connsiteX0" fmla="*/ 0 w 2311"/>
                    <a:gd name="connsiteY0" fmla="*/ 0 h 8925"/>
                    <a:gd name="connsiteX1" fmla="*/ 0 w 2311"/>
                    <a:gd name="connsiteY1" fmla="*/ 0 h 8925"/>
                    <a:gd name="connsiteX2" fmla="*/ 2311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1" y="0"/>
                      </a:lnTo>
                    </a:path>
                  </a:pathLst>
                </a:custGeom>
                <a:noFill/>
                <a:ln w="19050" cap="flat">
                  <a:solidFill>
                    <a:schemeClr val="accent2"/>
                  </a:solidFill>
                  <a:prstDash val="solid"/>
                  <a:round/>
                </a:ln>
              </p:spPr>
              <p:txBody>
                <a:bodyPr rtlCol="0" anchor="ctr"/>
                <a:lstStyle/>
                <a:p>
                  <a:endParaRPr lang="en-US" sz="1050"/>
                </a:p>
              </p:txBody>
            </p:sp>
            <p:sp>
              <p:nvSpPr>
                <p:cNvPr id="71" name="Freeform: Shape 261">
                  <a:extLst>
                    <a:ext uri="{FF2B5EF4-FFF2-40B4-BE49-F238E27FC236}">
                      <a16:creationId xmlns:a16="http://schemas.microsoft.com/office/drawing/2014/main" id="{1D05797D-5B28-A9C3-C95E-60E3F7653399}"/>
                    </a:ext>
                  </a:extLst>
                </p:cNvPr>
                <p:cNvSpPr/>
                <p:nvPr/>
              </p:nvSpPr>
              <p:spPr>
                <a:xfrm>
                  <a:off x="5472279" y="374438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72" name="Freeform: Shape 262">
                  <a:extLst>
                    <a:ext uri="{FF2B5EF4-FFF2-40B4-BE49-F238E27FC236}">
                      <a16:creationId xmlns:a16="http://schemas.microsoft.com/office/drawing/2014/main" id="{70ECC524-33C7-E0C5-D45C-4267143A42BB}"/>
                    </a:ext>
                  </a:extLst>
                </p:cNvPr>
                <p:cNvSpPr/>
                <p:nvPr/>
              </p:nvSpPr>
              <p:spPr>
                <a:xfrm>
                  <a:off x="5464211" y="3761958"/>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73" name="Freeform: Shape 263">
                  <a:extLst>
                    <a:ext uri="{FF2B5EF4-FFF2-40B4-BE49-F238E27FC236}">
                      <a16:creationId xmlns:a16="http://schemas.microsoft.com/office/drawing/2014/main" id="{E536DD4F-18FA-9E92-9BBD-29CC6B6318A2}"/>
                    </a:ext>
                  </a:extLst>
                </p:cNvPr>
                <p:cNvSpPr/>
                <p:nvPr/>
              </p:nvSpPr>
              <p:spPr>
                <a:xfrm>
                  <a:off x="5434222" y="3779524"/>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2"/>
                  </a:solidFill>
                  <a:prstDash val="solid"/>
                  <a:round/>
                </a:ln>
              </p:spPr>
              <p:txBody>
                <a:bodyPr rtlCol="0" anchor="ctr"/>
                <a:lstStyle/>
                <a:p>
                  <a:endParaRPr lang="en-US" sz="1050"/>
                </a:p>
              </p:txBody>
            </p:sp>
            <p:sp>
              <p:nvSpPr>
                <p:cNvPr id="74" name="Freeform: Shape 264">
                  <a:extLst>
                    <a:ext uri="{FF2B5EF4-FFF2-40B4-BE49-F238E27FC236}">
                      <a16:creationId xmlns:a16="http://schemas.microsoft.com/office/drawing/2014/main" id="{8CC68E24-3779-54AB-3DED-7E6F6129DCB7}"/>
                    </a:ext>
                  </a:extLst>
                </p:cNvPr>
                <p:cNvSpPr/>
                <p:nvPr/>
              </p:nvSpPr>
              <p:spPr>
                <a:xfrm>
                  <a:off x="5406544" y="3795928"/>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75" name="Freeform: Shape 265">
                  <a:extLst>
                    <a:ext uri="{FF2B5EF4-FFF2-40B4-BE49-F238E27FC236}">
                      <a16:creationId xmlns:a16="http://schemas.microsoft.com/office/drawing/2014/main" id="{28B16AA6-8741-DBBC-0582-E4FD18C4A9CE}"/>
                    </a:ext>
                  </a:extLst>
                </p:cNvPr>
                <p:cNvSpPr/>
                <p:nvPr/>
              </p:nvSpPr>
              <p:spPr>
                <a:xfrm>
                  <a:off x="5404242" y="3812333"/>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76" name="Freeform: Shape 266">
                  <a:extLst>
                    <a:ext uri="{FF2B5EF4-FFF2-40B4-BE49-F238E27FC236}">
                      <a16:creationId xmlns:a16="http://schemas.microsoft.com/office/drawing/2014/main" id="{AB4E857F-07E1-9AC2-D053-9F6C88CC0016}"/>
                    </a:ext>
                  </a:extLst>
                </p:cNvPr>
                <p:cNvSpPr/>
                <p:nvPr/>
              </p:nvSpPr>
              <p:spPr>
                <a:xfrm>
                  <a:off x="5388096" y="382872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77" name="Freeform: Shape 267">
                  <a:extLst>
                    <a:ext uri="{FF2B5EF4-FFF2-40B4-BE49-F238E27FC236}">
                      <a16:creationId xmlns:a16="http://schemas.microsoft.com/office/drawing/2014/main" id="{67A485FB-D642-0D24-C6E3-08E458CF839C}"/>
                    </a:ext>
                  </a:extLst>
                </p:cNvPr>
                <p:cNvSpPr/>
                <p:nvPr/>
              </p:nvSpPr>
              <p:spPr>
                <a:xfrm>
                  <a:off x="5291220" y="3846303"/>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78" name="Freeform: Shape 268">
                  <a:extLst>
                    <a:ext uri="{FF2B5EF4-FFF2-40B4-BE49-F238E27FC236}">
                      <a16:creationId xmlns:a16="http://schemas.microsoft.com/office/drawing/2014/main" id="{27658BA3-0B40-2352-A466-BF84CF0C9C19}"/>
                    </a:ext>
                  </a:extLst>
                </p:cNvPr>
                <p:cNvSpPr/>
                <p:nvPr/>
              </p:nvSpPr>
              <p:spPr>
                <a:xfrm>
                  <a:off x="5223182" y="3861529"/>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79" name="Freeform: Shape 269">
                  <a:extLst>
                    <a:ext uri="{FF2B5EF4-FFF2-40B4-BE49-F238E27FC236}">
                      <a16:creationId xmlns:a16="http://schemas.microsoft.com/office/drawing/2014/main" id="{4AFB88B5-E91D-875A-8DA5-E093D821B72B}"/>
                    </a:ext>
                  </a:extLst>
                </p:cNvPr>
                <p:cNvSpPr/>
                <p:nvPr/>
              </p:nvSpPr>
              <p:spPr>
                <a:xfrm>
                  <a:off x="5219719" y="3879103"/>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80" name="Freeform: Shape 270">
                  <a:extLst>
                    <a:ext uri="{FF2B5EF4-FFF2-40B4-BE49-F238E27FC236}">
                      <a16:creationId xmlns:a16="http://schemas.microsoft.com/office/drawing/2014/main" id="{508E30F0-708D-4A4B-61D6-BEFDA89C2836}"/>
                    </a:ext>
                  </a:extLst>
                </p:cNvPr>
                <p:cNvSpPr/>
                <p:nvPr/>
              </p:nvSpPr>
              <p:spPr>
                <a:xfrm>
                  <a:off x="5137838" y="3896677"/>
                  <a:ext cx="2303" cy="8925"/>
                </a:xfrm>
                <a:custGeom>
                  <a:avLst/>
                  <a:gdLst>
                    <a:gd name="connsiteX0" fmla="*/ 0 w 2303"/>
                    <a:gd name="connsiteY0" fmla="*/ 0 h 8925"/>
                    <a:gd name="connsiteX1" fmla="*/ 0 w 2303"/>
                    <a:gd name="connsiteY1" fmla="*/ 0 h 8925"/>
                    <a:gd name="connsiteX2" fmla="*/ 2303 w 2303"/>
                    <a:gd name="connsiteY2" fmla="*/ 0 h 8925"/>
                  </a:gdLst>
                  <a:ahLst/>
                  <a:cxnLst>
                    <a:cxn ang="0">
                      <a:pos x="connsiteX0" y="connsiteY0"/>
                    </a:cxn>
                    <a:cxn ang="0">
                      <a:pos x="connsiteX1" y="connsiteY1"/>
                    </a:cxn>
                    <a:cxn ang="0">
                      <a:pos x="connsiteX2" y="connsiteY2"/>
                    </a:cxn>
                  </a:cxnLst>
                  <a:rect l="l" t="t" r="r" b="b"/>
                  <a:pathLst>
                    <a:path w="2303"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81" name="Freeform: Shape 271">
                  <a:extLst>
                    <a:ext uri="{FF2B5EF4-FFF2-40B4-BE49-F238E27FC236}">
                      <a16:creationId xmlns:a16="http://schemas.microsoft.com/office/drawing/2014/main" id="{C0A40775-2070-CE47-BEDF-C44BB7A0644F}"/>
                    </a:ext>
                  </a:extLst>
                </p:cNvPr>
                <p:cNvSpPr/>
                <p:nvPr/>
              </p:nvSpPr>
              <p:spPr>
                <a:xfrm>
                  <a:off x="5036349" y="3911904"/>
                  <a:ext cx="2311" cy="8925"/>
                </a:xfrm>
                <a:custGeom>
                  <a:avLst/>
                  <a:gdLst>
                    <a:gd name="connsiteX0" fmla="*/ 0 w 2311"/>
                    <a:gd name="connsiteY0" fmla="*/ 0 h 8925"/>
                    <a:gd name="connsiteX1" fmla="*/ 0 w 2311"/>
                    <a:gd name="connsiteY1" fmla="*/ 0 h 8925"/>
                    <a:gd name="connsiteX2" fmla="*/ 2311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1" y="0"/>
                      </a:lnTo>
                    </a:path>
                  </a:pathLst>
                </a:custGeom>
                <a:noFill/>
                <a:ln w="19050" cap="flat">
                  <a:solidFill>
                    <a:schemeClr val="accent2"/>
                  </a:solidFill>
                  <a:prstDash val="solid"/>
                  <a:round/>
                </a:ln>
              </p:spPr>
              <p:txBody>
                <a:bodyPr rtlCol="0" anchor="ctr"/>
                <a:lstStyle/>
                <a:p>
                  <a:endParaRPr lang="en-US" sz="1050"/>
                </a:p>
              </p:txBody>
            </p:sp>
            <p:sp>
              <p:nvSpPr>
                <p:cNvPr id="82" name="Freeform: Shape 272">
                  <a:extLst>
                    <a:ext uri="{FF2B5EF4-FFF2-40B4-BE49-F238E27FC236}">
                      <a16:creationId xmlns:a16="http://schemas.microsoft.com/office/drawing/2014/main" id="{4D6CD637-7C5D-B60C-9E96-3DBD5A99E913}"/>
                    </a:ext>
                  </a:extLst>
                </p:cNvPr>
                <p:cNvSpPr/>
                <p:nvPr/>
              </p:nvSpPr>
              <p:spPr>
                <a:xfrm>
                  <a:off x="4942936" y="3929478"/>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83" name="Freeform: Shape 273">
                  <a:extLst>
                    <a:ext uri="{FF2B5EF4-FFF2-40B4-BE49-F238E27FC236}">
                      <a16:creationId xmlns:a16="http://schemas.microsoft.com/office/drawing/2014/main" id="{253F20CA-5DF0-D31E-004E-2C345E726391}"/>
                    </a:ext>
                  </a:extLst>
                </p:cNvPr>
                <p:cNvSpPr/>
                <p:nvPr/>
              </p:nvSpPr>
              <p:spPr>
                <a:xfrm>
                  <a:off x="4930253" y="3945874"/>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84" name="Freeform: Shape 274">
                  <a:extLst>
                    <a:ext uri="{FF2B5EF4-FFF2-40B4-BE49-F238E27FC236}">
                      <a16:creationId xmlns:a16="http://schemas.microsoft.com/office/drawing/2014/main" id="{12EB76D1-645E-5C4B-1BBA-24FAA8786C57}"/>
                    </a:ext>
                  </a:extLst>
                </p:cNvPr>
                <p:cNvSpPr/>
                <p:nvPr/>
              </p:nvSpPr>
              <p:spPr>
                <a:xfrm>
                  <a:off x="4865670" y="3962278"/>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85" name="Freeform: Shape 275">
                  <a:extLst>
                    <a:ext uri="{FF2B5EF4-FFF2-40B4-BE49-F238E27FC236}">
                      <a16:creationId xmlns:a16="http://schemas.microsoft.com/office/drawing/2014/main" id="{E7A10272-6170-49B7-314D-ADBEECD8A007}"/>
                    </a:ext>
                  </a:extLst>
                </p:cNvPr>
                <p:cNvSpPr/>
                <p:nvPr/>
              </p:nvSpPr>
              <p:spPr>
                <a:xfrm>
                  <a:off x="4744580" y="3978674"/>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86" name="Freeform: Shape 276">
                  <a:extLst>
                    <a:ext uri="{FF2B5EF4-FFF2-40B4-BE49-F238E27FC236}">
                      <a16:creationId xmlns:a16="http://schemas.microsoft.com/office/drawing/2014/main" id="{996F0D76-0FF5-39E2-1965-61A905621AB1}"/>
                    </a:ext>
                  </a:extLst>
                </p:cNvPr>
                <p:cNvSpPr/>
                <p:nvPr/>
              </p:nvSpPr>
              <p:spPr>
                <a:xfrm>
                  <a:off x="4718054" y="3995079"/>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87" name="Freeform: Shape 277">
                  <a:extLst>
                    <a:ext uri="{FF2B5EF4-FFF2-40B4-BE49-F238E27FC236}">
                      <a16:creationId xmlns:a16="http://schemas.microsoft.com/office/drawing/2014/main" id="{E061E054-79A5-9B90-6D10-90404D329114}"/>
                    </a:ext>
                  </a:extLst>
                </p:cNvPr>
                <p:cNvSpPr/>
                <p:nvPr/>
              </p:nvSpPr>
              <p:spPr>
                <a:xfrm>
                  <a:off x="4707673" y="4011475"/>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88" name="Freeform: Shape 278">
                  <a:extLst>
                    <a:ext uri="{FF2B5EF4-FFF2-40B4-BE49-F238E27FC236}">
                      <a16:creationId xmlns:a16="http://schemas.microsoft.com/office/drawing/2014/main" id="{86944595-C584-49AF-8E20-0F1672A79816}"/>
                    </a:ext>
                  </a:extLst>
                </p:cNvPr>
                <p:cNvSpPr/>
                <p:nvPr/>
              </p:nvSpPr>
              <p:spPr>
                <a:xfrm>
                  <a:off x="4615412" y="4029049"/>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89" name="Freeform: Shape 279">
                  <a:extLst>
                    <a:ext uri="{FF2B5EF4-FFF2-40B4-BE49-F238E27FC236}">
                      <a16:creationId xmlns:a16="http://schemas.microsoft.com/office/drawing/2014/main" id="{48E39E4C-29B8-2E59-E7BB-C7E7F7BE07F9}"/>
                    </a:ext>
                  </a:extLst>
                </p:cNvPr>
                <p:cNvSpPr/>
                <p:nvPr/>
              </p:nvSpPr>
              <p:spPr>
                <a:xfrm>
                  <a:off x="4478176" y="4044285"/>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90" name="Freeform: Shape 280">
                  <a:extLst>
                    <a:ext uri="{FF2B5EF4-FFF2-40B4-BE49-F238E27FC236}">
                      <a16:creationId xmlns:a16="http://schemas.microsoft.com/office/drawing/2014/main" id="{7B824C97-271C-D651-68C3-2BBB55FB0AEE}"/>
                    </a:ext>
                  </a:extLst>
                </p:cNvPr>
                <p:cNvSpPr/>
                <p:nvPr/>
              </p:nvSpPr>
              <p:spPr>
                <a:xfrm>
                  <a:off x="4390530" y="4061849"/>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91" name="Freeform: Shape 281">
                  <a:extLst>
                    <a:ext uri="{FF2B5EF4-FFF2-40B4-BE49-F238E27FC236}">
                      <a16:creationId xmlns:a16="http://schemas.microsoft.com/office/drawing/2014/main" id="{20C60D1B-0765-B849-2486-E24B52455446}"/>
                    </a:ext>
                  </a:extLst>
                </p:cNvPr>
                <p:cNvSpPr/>
                <p:nvPr/>
              </p:nvSpPr>
              <p:spPr>
                <a:xfrm>
                  <a:off x="4330560" y="4077076"/>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92" name="Freeform: Shape 282">
                  <a:extLst>
                    <a:ext uri="{FF2B5EF4-FFF2-40B4-BE49-F238E27FC236}">
                      <a16:creationId xmlns:a16="http://schemas.microsoft.com/office/drawing/2014/main" id="{68B2DC41-4137-40FF-D2A5-6D002CB52301}"/>
                    </a:ext>
                  </a:extLst>
                </p:cNvPr>
                <p:cNvSpPr/>
                <p:nvPr/>
              </p:nvSpPr>
              <p:spPr>
                <a:xfrm>
                  <a:off x="4313263" y="4094650"/>
                  <a:ext cx="1151" cy="8925"/>
                </a:xfrm>
                <a:custGeom>
                  <a:avLst/>
                  <a:gdLst>
                    <a:gd name="connsiteX0" fmla="*/ 0 w 1151"/>
                    <a:gd name="connsiteY0" fmla="*/ 0 h 8925"/>
                    <a:gd name="connsiteX1" fmla="*/ 0 w 1151"/>
                    <a:gd name="connsiteY1" fmla="*/ 0 h 8925"/>
                    <a:gd name="connsiteX2" fmla="*/ 1152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2" y="0"/>
                      </a:lnTo>
                    </a:path>
                  </a:pathLst>
                </a:custGeom>
                <a:noFill/>
                <a:ln w="19050" cap="flat">
                  <a:solidFill>
                    <a:schemeClr val="accent2"/>
                  </a:solidFill>
                  <a:prstDash val="solid"/>
                  <a:round/>
                </a:ln>
              </p:spPr>
              <p:txBody>
                <a:bodyPr rtlCol="0" anchor="ctr"/>
                <a:lstStyle/>
                <a:p>
                  <a:endParaRPr lang="en-US" sz="1050"/>
                </a:p>
              </p:txBody>
            </p:sp>
            <p:sp>
              <p:nvSpPr>
                <p:cNvPr id="93" name="Freeform: Shape 283">
                  <a:extLst>
                    <a:ext uri="{FF2B5EF4-FFF2-40B4-BE49-F238E27FC236}">
                      <a16:creationId xmlns:a16="http://schemas.microsoft.com/office/drawing/2014/main" id="{F976F152-01F4-4CCA-7A5E-89978768402C}"/>
                    </a:ext>
                  </a:extLst>
                </p:cNvPr>
                <p:cNvSpPr/>
                <p:nvPr/>
              </p:nvSpPr>
              <p:spPr>
                <a:xfrm>
                  <a:off x="4148341" y="4111055"/>
                  <a:ext cx="2311" cy="8925"/>
                </a:xfrm>
                <a:custGeom>
                  <a:avLst/>
                  <a:gdLst>
                    <a:gd name="connsiteX0" fmla="*/ 0 w 2311"/>
                    <a:gd name="connsiteY0" fmla="*/ 0 h 8925"/>
                    <a:gd name="connsiteX1" fmla="*/ 0 w 2311"/>
                    <a:gd name="connsiteY1" fmla="*/ 0 h 8925"/>
                    <a:gd name="connsiteX2" fmla="*/ 2312 w 2311"/>
                    <a:gd name="connsiteY2" fmla="*/ 0 h 8925"/>
                  </a:gdLst>
                  <a:ahLst/>
                  <a:cxnLst>
                    <a:cxn ang="0">
                      <a:pos x="connsiteX0" y="connsiteY0"/>
                    </a:cxn>
                    <a:cxn ang="0">
                      <a:pos x="connsiteX1" y="connsiteY1"/>
                    </a:cxn>
                    <a:cxn ang="0">
                      <a:pos x="connsiteX2" y="connsiteY2"/>
                    </a:cxn>
                  </a:cxnLst>
                  <a:rect l="l" t="t" r="r" b="b"/>
                  <a:pathLst>
                    <a:path w="2311" h="8925">
                      <a:moveTo>
                        <a:pt x="0" y="0"/>
                      </a:moveTo>
                      <a:lnTo>
                        <a:pt x="0" y="0"/>
                      </a:lnTo>
                      <a:lnTo>
                        <a:pt x="2312" y="0"/>
                      </a:lnTo>
                    </a:path>
                  </a:pathLst>
                </a:custGeom>
                <a:noFill/>
                <a:ln w="19050" cap="flat">
                  <a:solidFill>
                    <a:schemeClr val="accent2"/>
                  </a:solidFill>
                  <a:prstDash val="solid"/>
                  <a:round/>
                </a:ln>
              </p:spPr>
              <p:txBody>
                <a:bodyPr rtlCol="0" anchor="ctr"/>
                <a:lstStyle/>
                <a:p>
                  <a:endParaRPr lang="en-US" sz="1050"/>
                </a:p>
              </p:txBody>
            </p:sp>
            <p:sp>
              <p:nvSpPr>
                <p:cNvPr id="94" name="Freeform: Shape 284">
                  <a:extLst>
                    <a:ext uri="{FF2B5EF4-FFF2-40B4-BE49-F238E27FC236}">
                      <a16:creationId xmlns:a16="http://schemas.microsoft.com/office/drawing/2014/main" id="{F7071C99-DEAE-39C9-6F28-5BCA02B0F013}"/>
                    </a:ext>
                  </a:extLst>
                </p:cNvPr>
                <p:cNvSpPr/>
                <p:nvPr/>
              </p:nvSpPr>
              <p:spPr>
                <a:xfrm>
                  <a:off x="4104517" y="4127451"/>
                  <a:ext cx="1160" cy="8925"/>
                </a:xfrm>
                <a:custGeom>
                  <a:avLst/>
                  <a:gdLst>
                    <a:gd name="connsiteX0" fmla="*/ 0 w 1160"/>
                    <a:gd name="connsiteY0" fmla="*/ 0 h 8925"/>
                    <a:gd name="connsiteX1" fmla="*/ 0 w 1160"/>
                    <a:gd name="connsiteY1" fmla="*/ 0 h 8925"/>
                    <a:gd name="connsiteX2" fmla="*/ 1160 w 1160"/>
                    <a:gd name="connsiteY2" fmla="*/ 0 h 8925"/>
                  </a:gdLst>
                  <a:ahLst/>
                  <a:cxnLst>
                    <a:cxn ang="0">
                      <a:pos x="connsiteX0" y="connsiteY0"/>
                    </a:cxn>
                    <a:cxn ang="0">
                      <a:pos x="connsiteX1" y="connsiteY1"/>
                    </a:cxn>
                    <a:cxn ang="0">
                      <a:pos x="connsiteX2" y="connsiteY2"/>
                    </a:cxn>
                  </a:cxnLst>
                  <a:rect l="l" t="t" r="r" b="b"/>
                  <a:pathLst>
                    <a:path w="1160" h="8925">
                      <a:moveTo>
                        <a:pt x="0" y="0"/>
                      </a:moveTo>
                      <a:lnTo>
                        <a:pt x="0" y="0"/>
                      </a:lnTo>
                      <a:lnTo>
                        <a:pt x="1160" y="0"/>
                      </a:lnTo>
                    </a:path>
                  </a:pathLst>
                </a:custGeom>
                <a:noFill/>
                <a:ln w="19050" cap="flat">
                  <a:solidFill>
                    <a:schemeClr val="accent2"/>
                  </a:solidFill>
                  <a:prstDash val="solid"/>
                  <a:round/>
                </a:ln>
              </p:spPr>
              <p:txBody>
                <a:bodyPr rtlCol="0" anchor="ctr"/>
                <a:lstStyle/>
                <a:p>
                  <a:endParaRPr lang="en-US" sz="1050"/>
                </a:p>
              </p:txBody>
            </p:sp>
            <p:sp>
              <p:nvSpPr>
                <p:cNvPr id="95" name="Freeform: Shape 285">
                  <a:extLst>
                    <a:ext uri="{FF2B5EF4-FFF2-40B4-BE49-F238E27FC236}">
                      <a16:creationId xmlns:a16="http://schemas.microsoft.com/office/drawing/2014/main" id="{8AB48B56-D514-4666-388E-BDDAB72AC488}"/>
                    </a:ext>
                  </a:extLst>
                </p:cNvPr>
                <p:cNvSpPr/>
                <p:nvPr/>
              </p:nvSpPr>
              <p:spPr>
                <a:xfrm>
                  <a:off x="3856572" y="4143855"/>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sp>
              <p:nvSpPr>
                <p:cNvPr id="96" name="Freeform: Shape 286">
                  <a:extLst>
                    <a:ext uri="{FF2B5EF4-FFF2-40B4-BE49-F238E27FC236}">
                      <a16:creationId xmlns:a16="http://schemas.microsoft.com/office/drawing/2014/main" id="{8F36372B-40A6-A515-6460-CEF365DD860E}"/>
                    </a:ext>
                  </a:extLst>
                </p:cNvPr>
                <p:cNvSpPr/>
                <p:nvPr/>
              </p:nvSpPr>
              <p:spPr>
                <a:xfrm>
                  <a:off x="3840426" y="4159082"/>
                  <a:ext cx="2302" cy="8925"/>
                </a:xfrm>
                <a:custGeom>
                  <a:avLst/>
                  <a:gdLst>
                    <a:gd name="connsiteX0" fmla="*/ 0 w 2302"/>
                    <a:gd name="connsiteY0" fmla="*/ 0 h 8925"/>
                    <a:gd name="connsiteX1" fmla="*/ 0 w 2302"/>
                    <a:gd name="connsiteY1" fmla="*/ 0 h 8925"/>
                    <a:gd name="connsiteX2" fmla="*/ 2303 w 2302"/>
                    <a:gd name="connsiteY2" fmla="*/ 0 h 8925"/>
                  </a:gdLst>
                  <a:ahLst/>
                  <a:cxnLst>
                    <a:cxn ang="0">
                      <a:pos x="connsiteX0" y="connsiteY0"/>
                    </a:cxn>
                    <a:cxn ang="0">
                      <a:pos x="connsiteX1" y="connsiteY1"/>
                    </a:cxn>
                    <a:cxn ang="0">
                      <a:pos x="connsiteX2" y="connsiteY2"/>
                    </a:cxn>
                  </a:cxnLst>
                  <a:rect l="l" t="t" r="r" b="b"/>
                  <a:pathLst>
                    <a:path w="2302" h="8925">
                      <a:moveTo>
                        <a:pt x="0" y="0"/>
                      </a:moveTo>
                      <a:lnTo>
                        <a:pt x="0" y="0"/>
                      </a:lnTo>
                      <a:lnTo>
                        <a:pt x="2303" y="0"/>
                      </a:lnTo>
                    </a:path>
                  </a:pathLst>
                </a:custGeom>
                <a:noFill/>
                <a:ln w="19050" cap="flat">
                  <a:solidFill>
                    <a:schemeClr val="accent2"/>
                  </a:solidFill>
                  <a:prstDash val="solid"/>
                  <a:round/>
                </a:ln>
              </p:spPr>
              <p:txBody>
                <a:bodyPr rtlCol="0" anchor="ctr"/>
                <a:lstStyle/>
                <a:p>
                  <a:endParaRPr lang="en-US" sz="1050"/>
                </a:p>
              </p:txBody>
            </p:sp>
            <p:sp>
              <p:nvSpPr>
                <p:cNvPr id="97" name="Freeform: Shape 287">
                  <a:extLst>
                    <a:ext uri="{FF2B5EF4-FFF2-40B4-BE49-F238E27FC236}">
                      <a16:creationId xmlns:a16="http://schemas.microsoft.com/office/drawing/2014/main" id="{E40AFFC4-DD39-CB6B-8917-879980C653D3}"/>
                    </a:ext>
                  </a:extLst>
                </p:cNvPr>
                <p:cNvSpPr/>
                <p:nvPr/>
              </p:nvSpPr>
              <p:spPr>
                <a:xfrm>
                  <a:off x="3531351" y="4176656"/>
                  <a:ext cx="1151" cy="8925"/>
                </a:xfrm>
                <a:custGeom>
                  <a:avLst/>
                  <a:gdLst>
                    <a:gd name="connsiteX0" fmla="*/ 0 w 1151"/>
                    <a:gd name="connsiteY0" fmla="*/ 0 h 8925"/>
                    <a:gd name="connsiteX1" fmla="*/ 0 w 1151"/>
                    <a:gd name="connsiteY1" fmla="*/ 0 h 8925"/>
                    <a:gd name="connsiteX2" fmla="*/ 1151 w 1151"/>
                    <a:gd name="connsiteY2" fmla="*/ 0 h 8925"/>
                  </a:gdLst>
                  <a:ahLst/>
                  <a:cxnLst>
                    <a:cxn ang="0">
                      <a:pos x="connsiteX0" y="connsiteY0"/>
                    </a:cxn>
                    <a:cxn ang="0">
                      <a:pos x="connsiteX1" y="connsiteY1"/>
                    </a:cxn>
                    <a:cxn ang="0">
                      <a:pos x="connsiteX2" y="connsiteY2"/>
                    </a:cxn>
                  </a:cxnLst>
                  <a:rect l="l" t="t" r="r" b="b"/>
                  <a:pathLst>
                    <a:path w="1151" h="8925">
                      <a:moveTo>
                        <a:pt x="0" y="0"/>
                      </a:moveTo>
                      <a:lnTo>
                        <a:pt x="0" y="0"/>
                      </a:lnTo>
                      <a:lnTo>
                        <a:pt x="1151" y="0"/>
                      </a:lnTo>
                    </a:path>
                  </a:pathLst>
                </a:custGeom>
                <a:noFill/>
                <a:ln w="19050" cap="flat">
                  <a:solidFill>
                    <a:schemeClr val="accent2"/>
                  </a:solidFill>
                  <a:prstDash val="solid"/>
                  <a:round/>
                </a:ln>
              </p:spPr>
              <p:txBody>
                <a:bodyPr rtlCol="0" anchor="ctr"/>
                <a:lstStyle/>
                <a:p>
                  <a:endParaRPr lang="en-US" sz="1050"/>
                </a:p>
              </p:txBody>
            </p:sp>
          </p:grpSp>
        </p:grpSp>
        <p:sp>
          <p:nvSpPr>
            <p:cNvPr id="200" name="TextBox 27">
              <a:extLst>
                <a:ext uri="{FF2B5EF4-FFF2-40B4-BE49-F238E27FC236}">
                  <a16:creationId xmlns:a16="http://schemas.microsoft.com/office/drawing/2014/main" id="{855A5674-9B6B-91CD-87C5-7339A9E584B4}"/>
                </a:ext>
              </a:extLst>
            </p:cNvPr>
            <p:cNvSpPr txBox="1"/>
            <p:nvPr/>
          </p:nvSpPr>
          <p:spPr>
            <a:xfrm>
              <a:off x="1671849" y="1216907"/>
              <a:ext cx="5800300" cy="276999"/>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Kumulative Inzidenz des ersten CVD-Ereignisses über 30 Jahre</a:t>
              </a:r>
              <a:endParaRPr kumimoji="0" lang="en-US" sz="1200" b="1"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201" name="Textfeld 200">
              <a:extLst>
                <a:ext uri="{FF2B5EF4-FFF2-40B4-BE49-F238E27FC236}">
                  <a16:creationId xmlns:a16="http://schemas.microsoft.com/office/drawing/2014/main" id="{631625CF-5412-077B-E73F-548D7D4FFCEE}"/>
                </a:ext>
              </a:extLst>
            </p:cNvPr>
            <p:cNvSpPr txBox="1"/>
            <p:nvPr/>
          </p:nvSpPr>
          <p:spPr>
            <a:xfrm>
              <a:off x="2002900" y="2123968"/>
              <a:ext cx="2981195" cy="553998"/>
            </a:xfrm>
            <a:prstGeom prst="rect">
              <a:avLst/>
            </a:prstGeom>
            <a:solidFill>
              <a:srgbClr val="F5F3F8"/>
            </a:solidFill>
            <a:ln w="28575">
              <a:solidFill>
                <a:schemeClr val="accent2"/>
              </a:solidFill>
            </a:ln>
          </p:spPr>
          <p:txBody>
            <a:bodyPr wrap="square" rtlCol="0" anchor="ctr">
              <a:spAutoFit/>
            </a:bodyPr>
            <a:lstStyle/>
            <a:p>
              <a:pPr algn="l"/>
              <a:r>
                <a:rPr lang="de-DE" sz="1000"/>
                <a:t>Risikoreduktion mit intensiver Behandlung:</a:t>
              </a:r>
            </a:p>
            <a:p>
              <a:pPr algn="l"/>
              <a:r>
                <a:rPr lang="de-DE" sz="1000"/>
                <a:t>30 % (95 %-KI: 7; 48)</a:t>
              </a:r>
            </a:p>
            <a:p>
              <a:pPr algn="l"/>
              <a:r>
                <a:rPr lang="de-DE" sz="1000"/>
                <a:t>p = 0,016</a:t>
              </a:r>
            </a:p>
          </p:txBody>
        </p:sp>
      </p:grpSp>
      <p:sp>
        <p:nvSpPr>
          <p:cNvPr id="203" name="Rectangle: Rounded Corners 78">
            <a:extLst>
              <a:ext uri="{FF2B5EF4-FFF2-40B4-BE49-F238E27FC236}">
                <a16:creationId xmlns:a16="http://schemas.microsoft.com/office/drawing/2014/main" id="{0C0AE196-8794-9DF6-8BBD-B876AFD24350}"/>
              </a:ext>
            </a:extLst>
          </p:cNvPr>
          <p:cNvSpPr/>
          <p:nvPr/>
        </p:nvSpPr>
        <p:spPr>
          <a:xfrm>
            <a:off x="321823" y="4252587"/>
            <a:ext cx="8385868" cy="433387"/>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de-DE" sz="1100">
                <a:solidFill>
                  <a:prstClr val="white"/>
                </a:solidFill>
                <a:latin typeface="Verdana" panose="020B0604030504040204" pitchFamily="34" charset="0"/>
                <a:ea typeface="Verdana" panose="020B0604030504040204" pitchFamily="34" charset="0"/>
                <a:cs typeface="Verdana" panose="020B0604030504040204" pitchFamily="34" charset="0"/>
              </a:rPr>
              <a:t>Ein </a:t>
            </a:r>
            <a:r>
              <a:rPr lang="de-DE" sz="1100" b="1">
                <a:solidFill>
                  <a:prstClr val="white"/>
                </a:solidFill>
                <a:latin typeface="Verdana" panose="020B0604030504040204" pitchFamily="34" charset="0"/>
                <a:ea typeface="Verdana" panose="020B0604030504040204" pitchFamily="34" charset="0"/>
                <a:cs typeface="Verdana" panose="020B0604030504040204" pitchFamily="34" charset="0"/>
              </a:rPr>
              <a:t>niedrigerer HbA</a:t>
            </a:r>
            <a:r>
              <a:rPr lang="de-DE" sz="1100" b="1" baseline="-25000">
                <a:solidFill>
                  <a:prstClr val="white"/>
                </a:solidFill>
                <a:latin typeface="Verdana" panose="020B0604030504040204" pitchFamily="34" charset="0"/>
                <a:ea typeface="Verdana" panose="020B0604030504040204" pitchFamily="34" charset="0"/>
                <a:cs typeface="Verdana" panose="020B0604030504040204" pitchFamily="34" charset="0"/>
              </a:rPr>
              <a:t>1c</a:t>
            </a:r>
            <a:r>
              <a:rPr lang="de-DE" sz="1100" b="1">
                <a:solidFill>
                  <a:prstClr val="white"/>
                </a:solidFill>
                <a:latin typeface="Verdana" panose="020B0604030504040204" pitchFamily="34" charset="0"/>
                <a:ea typeface="Verdana" panose="020B0604030504040204" pitchFamily="34" charset="0"/>
                <a:cs typeface="Verdana" panose="020B0604030504040204" pitchFamily="34" charset="0"/>
              </a:rPr>
              <a:t> über 9 Jahre</a:t>
            </a:r>
            <a:r>
              <a:rPr lang="de-DE" sz="1100" baseline="30000">
                <a:solidFill>
                  <a:prstClr val="white"/>
                </a:solidFill>
                <a:latin typeface="Verdana" panose="020B0604030504040204" pitchFamily="34" charset="0"/>
                <a:ea typeface="Verdana" panose="020B0604030504040204" pitchFamily="34" charset="0"/>
                <a:cs typeface="Verdana" panose="020B0604030504040204" pitchFamily="34" charset="0"/>
              </a:rPr>
              <a:t>2</a:t>
            </a:r>
            <a:r>
              <a:rPr lang="de-DE" sz="1100" b="1">
                <a:solidFill>
                  <a:prstClr val="white"/>
                </a:solidFill>
                <a:latin typeface="Verdana" panose="020B0604030504040204" pitchFamily="34" charset="0"/>
                <a:ea typeface="Verdana" panose="020B0604030504040204" pitchFamily="34" charset="0"/>
                <a:cs typeface="Verdana" panose="020B0604030504040204" pitchFamily="34" charset="0"/>
              </a:rPr>
              <a:t> </a:t>
            </a:r>
            <a:r>
              <a:rPr lang="de-DE" sz="1100">
                <a:solidFill>
                  <a:prstClr val="white"/>
                </a:solidFill>
                <a:latin typeface="Verdana" panose="020B0604030504040204" pitchFamily="34" charset="0"/>
                <a:ea typeface="Verdana" panose="020B0604030504040204" pitchFamily="34" charset="0"/>
                <a:cs typeface="Verdana" panose="020B0604030504040204" pitchFamily="34" charset="0"/>
              </a:rPr>
              <a:t>in der DCCT/EDIC-Studie </a:t>
            </a:r>
            <a:r>
              <a:rPr lang="de-DE" sz="1100" b="1">
                <a:solidFill>
                  <a:prstClr val="white"/>
                </a:solidFill>
                <a:latin typeface="Verdana" panose="020B0604030504040204" pitchFamily="34" charset="0"/>
                <a:ea typeface="Verdana" panose="020B0604030504040204" pitchFamily="34" charset="0"/>
                <a:cs typeface="Verdana" panose="020B0604030504040204" pitchFamily="34" charset="0"/>
              </a:rPr>
              <a:t>reduzierte </a:t>
            </a:r>
          </a:p>
          <a:p>
            <a:pPr lvl="0" algn="ctr">
              <a:defRPr/>
            </a:pPr>
            <a:r>
              <a:rPr lang="de-DE" sz="1100" b="1">
                <a:solidFill>
                  <a:prstClr val="white"/>
                </a:solidFill>
                <a:latin typeface="Verdana" panose="020B0604030504040204" pitchFamily="34" charset="0"/>
                <a:ea typeface="Verdana" panose="020B0604030504040204" pitchFamily="34" charset="0"/>
                <a:cs typeface="Verdana" panose="020B0604030504040204" pitchFamily="34" charset="0"/>
              </a:rPr>
              <a:t>kardiovaskuläre Ereignisse um 30 %</a:t>
            </a:r>
            <a:r>
              <a:rPr lang="de-DE" sz="1100" baseline="30000">
                <a:solidFill>
                  <a:prstClr val="white"/>
                </a:solidFill>
                <a:latin typeface="Verdana" panose="020B0604030504040204" pitchFamily="34" charset="0"/>
                <a:ea typeface="Verdana" panose="020B0604030504040204" pitchFamily="34" charset="0"/>
                <a:cs typeface="Verdana" panose="020B0604030504040204" pitchFamily="34" charset="0"/>
              </a:rPr>
              <a:t>1</a:t>
            </a:r>
            <a:r>
              <a:rPr lang="de-DE" sz="1100">
                <a:solidFill>
                  <a:prstClr val="white"/>
                </a:solidFill>
                <a:latin typeface="Verdana" panose="020B0604030504040204" pitchFamily="34" charset="0"/>
                <a:ea typeface="Verdana" panose="020B0604030504040204" pitchFamily="34" charset="0"/>
                <a:cs typeface="Verdana" panose="020B0604030504040204" pitchFamily="34" charset="0"/>
              </a:rPr>
              <a:t> nach 30 Jahren</a:t>
            </a:r>
            <a:endParaRPr kumimoji="0" lang="de-DE" sz="1100"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38423565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557C82-5647-780E-86C7-3E967649B28E}"/>
            </a:ext>
          </a:extLst>
        </p:cNvPr>
        <p:cNvGrpSpPr/>
        <p:nvPr/>
      </p:nvGrpSpPr>
      <p:grpSpPr>
        <a:xfrm>
          <a:off x="0" y="0"/>
          <a:ext cx="0" cy="0"/>
          <a:chOff x="0" y="0"/>
          <a:chExt cx="0" cy="0"/>
        </a:xfrm>
      </p:grpSpPr>
      <p:sp>
        <p:nvSpPr>
          <p:cNvPr id="199" name="Textplatzhalter 9">
            <a:extLst>
              <a:ext uri="{FF2B5EF4-FFF2-40B4-BE49-F238E27FC236}">
                <a16:creationId xmlns:a16="http://schemas.microsoft.com/office/drawing/2014/main" id="{0B20F8AD-06D9-C82F-E585-982D6E45E036}"/>
              </a:ext>
            </a:extLst>
          </p:cNvPr>
          <p:cNvSpPr txBox="1">
            <a:spLocks/>
          </p:cNvSpPr>
          <p:nvPr/>
        </p:nvSpPr>
        <p:spPr>
          <a:xfrm>
            <a:off x="314408" y="116931"/>
            <a:ext cx="851805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Wahrscheinlichkeit für den Erhalt der C-Peptid-Spiegel mit intensiver vs. konventioneller Therapie in der DCCT</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baseline="0" noProof="0">
                <a:ln>
                  <a:noFill/>
                </a:ln>
                <a:solidFill>
                  <a:srgbClr val="7030A0"/>
                </a:solidFill>
                <a:effectLst/>
                <a:uLnTx/>
                <a:uFillTx/>
                <a:latin typeface="Verdana"/>
                <a:ea typeface="+mn-ea"/>
                <a:cs typeface="+mn-cs"/>
              </a:rPr>
              <a:t>*</a:t>
            </a:r>
          </a:p>
        </p:txBody>
      </p:sp>
      <p:sp>
        <p:nvSpPr>
          <p:cNvPr id="8" name="TextBox 3037">
            <a:extLst>
              <a:ext uri="{FF2B5EF4-FFF2-40B4-BE49-F238E27FC236}">
                <a16:creationId xmlns:a16="http://schemas.microsoft.com/office/drawing/2014/main" id="{0462856D-FA6C-F69A-6D36-923C32824AF4}"/>
              </a:ext>
            </a:extLst>
          </p:cNvPr>
          <p:cNvSpPr txBox="1"/>
          <p:nvPr/>
        </p:nvSpPr>
        <p:spPr>
          <a:xfrm>
            <a:off x="314408" y="4749053"/>
            <a:ext cx="8404142" cy="369332"/>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Arial"/>
                <a:cs typeface="Arial"/>
              </a:rPr>
              <a:t>Abbildung modifiziert nach DCCT 1998</a:t>
            </a:r>
            <a:r>
              <a:rPr kumimoji="0" lang="de-DE" sz="600" b="0" i="0" u="none" strike="noStrike" kern="1200" cap="none" spc="0" normalizeH="0" baseline="30000" noProof="0">
                <a:ln>
                  <a:noFill/>
                </a:ln>
                <a:solidFill>
                  <a:srgbClr val="404040"/>
                </a:solidFill>
                <a:effectLst/>
                <a:uLnTx/>
                <a:uFillTx/>
                <a:latin typeface="Verdana"/>
                <a:ea typeface="Arial"/>
                <a:cs typeface="Arial"/>
              </a:rPr>
              <a:t>1</a:t>
            </a:r>
            <a:r>
              <a:rPr kumimoji="0" lang="de-DE" sz="600" b="0" i="0" u="none" strike="noStrike" kern="1200" cap="none" spc="0" normalizeH="0" baseline="0" noProof="0">
                <a:ln>
                  <a:noFill/>
                </a:ln>
                <a:solidFill>
                  <a:srgbClr val="404040"/>
                </a:solidFill>
                <a:effectLst/>
                <a:uLnTx/>
                <a:uFillTx/>
                <a:latin typeface="Verdana"/>
                <a:ea typeface="Arial"/>
                <a:cs typeface="Arial"/>
              </a:rPr>
              <a:t>. * Stimuliertes C-Peptid ≥ 0,20 pmol/ml. C-Peptid: </a:t>
            </a:r>
            <a:r>
              <a:rPr kumimoji="0" lang="de-DE" sz="600" b="0" i="0" u="none" strike="noStrike" kern="1200" cap="none" spc="0" normalizeH="0" baseline="0" noProof="0" err="1">
                <a:ln>
                  <a:noFill/>
                </a:ln>
                <a:solidFill>
                  <a:srgbClr val="404040"/>
                </a:solidFill>
                <a:effectLst/>
                <a:uLnTx/>
                <a:uFillTx/>
                <a:latin typeface="Verdana"/>
                <a:ea typeface="Arial"/>
                <a:cs typeface="Arial"/>
              </a:rPr>
              <a:t>Connecting</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peptide</a:t>
            </a:r>
            <a:r>
              <a:rPr kumimoji="0" lang="de-DE" sz="600" b="0" i="0" u="none" strike="noStrike" kern="1200" cap="none" spc="0" normalizeH="0" baseline="0" noProof="0">
                <a:ln>
                  <a:noFill/>
                </a:ln>
                <a:solidFill>
                  <a:srgbClr val="404040"/>
                </a:solidFill>
                <a:effectLst/>
                <a:uLnTx/>
                <a:uFillTx/>
                <a:latin typeface="Verdana"/>
                <a:ea typeface="Arial"/>
                <a:cs typeface="Arial"/>
              </a:rPr>
              <a:t>, Verbindungspeptid; DCCT: Diabetes Control and </a:t>
            </a:r>
            <a:r>
              <a:rPr kumimoji="0" lang="de-DE" sz="600" b="0" i="0" u="none" strike="noStrike" kern="1200" cap="none" spc="0" normalizeH="0" baseline="0" noProof="0" err="1">
                <a:ln>
                  <a:noFill/>
                </a:ln>
                <a:solidFill>
                  <a:srgbClr val="404040"/>
                </a:solidFill>
                <a:effectLst/>
                <a:uLnTx/>
                <a:uFillTx/>
                <a:latin typeface="Verdana"/>
                <a:ea typeface="Arial"/>
                <a:cs typeface="Arial"/>
              </a:rPr>
              <a:t>Complications</a:t>
            </a:r>
            <a:r>
              <a:rPr kumimoji="0" lang="de-DE" sz="600" b="0" i="0" u="none" strike="noStrike" kern="1200" cap="none" spc="0" normalizeH="0" baseline="0" noProof="0">
                <a:ln>
                  <a:noFill/>
                </a:ln>
                <a:solidFill>
                  <a:srgbClr val="404040"/>
                </a:solidFill>
                <a:effectLst/>
                <a:uLnTx/>
                <a:uFillTx/>
                <a:latin typeface="Verdana"/>
                <a:ea typeface="Arial"/>
                <a:cs typeface="Arial"/>
              </a:rPr>
              <a:t> Trial; Intensiv = Basal-Bolus-Insulintherapie; Konventionell = Mischinsulintherapie.  </a:t>
            </a:r>
            <a:endParaRPr kumimoji="0" lang="de-DE" sz="600" b="0" i="0" u="none" strike="noStrike" kern="1200" cap="none" spc="0" normalizeH="0" baseline="0" noProof="0">
              <a:ln>
                <a:noFill/>
              </a:ln>
              <a:solidFill>
                <a:srgbClr val="404040"/>
              </a:solidFill>
              <a:effectLst/>
              <a:uLnTx/>
              <a:uFillTx/>
              <a:latin typeface="Verdana"/>
              <a:ea typeface="+mn-ea"/>
              <a:cs typeface="+mn-cs"/>
            </a:endParaRP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a:t>
            </a:r>
            <a:r>
              <a:rPr kumimoji="0" lang="de-DE" sz="600" b="0" i="0" u="none" strike="noStrike" kern="1200" cap="none" spc="0" normalizeH="0" baseline="0" noProof="0">
                <a:ln>
                  <a:noFill/>
                </a:ln>
                <a:solidFill>
                  <a:srgbClr val="404040"/>
                </a:solidFill>
                <a:effectLst/>
                <a:uLnTx/>
                <a:uFillTx/>
                <a:latin typeface="Verdana"/>
                <a:ea typeface="+mn-ea"/>
                <a:cs typeface="+mn-cs"/>
              </a:rPr>
              <a:t> The DCCT Research Group</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a-DK" sz="600" b="0" i="1" u="none" strike="noStrike" kern="1200" cap="none" spc="0" normalizeH="0" baseline="0" noProof="0">
                <a:ln>
                  <a:noFill/>
                </a:ln>
                <a:solidFill>
                  <a:srgbClr val="404040"/>
                </a:solidFill>
                <a:effectLst/>
                <a:uLnTx/>
                <a:uFillTx/>
                <a:latin typeface="Verdana"/>
                <a:ea typeface="+mn-ea"/>
                <a:cs typeface="+mn-cs"/>
              </a:rPr>
              <a:t>Ann Intern Med </a:t>
            </a:r>
            <a:r>
              <a:rPr kumimoji="0" lang="da-DK" sz="600" b="0" i="0" u="none" strike="noStrike" kern="1200" cap="none" spc="0" normalizeH="0" baseline="0" noProof="0">
                <a:ln>
                  <a:noFill/>
                </a:ln>
                <a:solidFill>
                  <a:srgbClr val="404040"/>
                </a:solidFill>
                <a:effectLst/>
                <a:uLnTx/>
                <a:uFillTx/>
                <a:latin typeface="Verdana"/>
                <a:ea typeface="+mn-ea"/>
                <a:cs typeface="+mn-cs"/>
              </a:rPr>
              <a:t>1998; 128: 517</a:t>
            </a:r>
            <a:r>
              <a:rPr kumimoji="0" lang="de-DE" sz="600" b="0" i="0" u="none" strike="noStrike" kern="1200" cap="none" spc="0" normalizeH="0" baseline="0" noProof="0">
                <a:ln>
                  <a:noFill/>
                </a:ln>
                <a:solidFill>
                  <a:srgbClr val="404040"/>
                </a:solidFill>
                <a:effectLst/>
                <a:uLnTx/>
                <a:uFillTx/>
                <a:latin typeface="Verdana"/>
                <a:ea typeface="+mn-ea"/>
                <a:cs typeface="+mn-cs"/>
              </a:rPr>
              <a:t>–23</a:t>
            </a:r>
            <a:r>
              <a:rPr kumimoji="0" lang="da-DK" sz="600" b="0" i="0" u="none" strike="noStrike" kern="1200" cap="none" spc="0" normalizeH="0" baseline="0" noProof="0">
                <a:ln>
                  <a:noFill/>
                </a:ln>
                <a:solidFill>
                  <a:srgbClr val="404040"/>
                </a:solidFill>
                <a:effectLst/>
                <a:uLnTx/>
                <a:uFillTx/>
                <a:latin typeface="Verdana"/>
                <a:ea typeface="+mn-ea"/>
                <a:cs typeface="+mn-cs"/>
              </a:rPr>
              <a:t>.</a:t>
            </a:r>
            <a:endParaRPr kumimoji="0" lang="de-DE" sz="600" b="0" i="0" u="none" strike="noStrike" kern="1200" cap="none" spc="0" normalizeH="0" baseline="0" noProof="0">
              <a:ln>
                <a:noFill/>
              </a:ln>
              <a:solidFill>
                <a:srgbClr val="404040"/>
              </a:solidFill>
              <a:effectLst/>
              <a:uLnTx/>
              <a:uFillTx/>
              <a:latin typeface="Verdana"/>
              <a:ea typeface="+mn-ea"/>
              <a:cs typeface="+mn-cs"/>
            </a:endParaRPr>
          </a:p>
        </p:txBody>
      </p:sp>
      <p:sp>
        <p:nvSpPr>
          <p:cNvPr id="7" name="Textfeld 6">
            <a:extLst>
              <a:ext uri="{FF2B5EF4-FFF2-40B4-BE49-F238E27FC236}">
                <a16:creationId xmlns:a16="http://schemas.microsoft.com/office/drawing/2014/main" id="{73E18A68-8590-788C-0B98-441CA8220E5C}"/>
              </a:ext>
            </a:extLst>
          </p:cNvPr>
          <p:cNvSpPr txBox="1"/>
          <p:nvPr/>
        </p:nvSpPr>
        <p:spPr>
          <a:xfrm>
            <a:off x="1143098" y="3677352"/>
            <a:ext cx="472764"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Eignung</a:t>
            </a:r>
          </a:p>
        </p:txBody>
      </p:sp>
      <p:sp>
        <p:nvSpPr>
          <p:cNvPr id="208" name="Textfeld 207">
            <a:extLst>
              <a:ext uri="{FF2B5EF4-FFF2-40B4-BE49-F238E27FC236}">
                <a16:creationId xmlns:a16="http://schemas.microsoft.com/office/drawing/2014/main" id="{EA3FBD02-53B8-3C91-DE1A-5EDAD5731634}"/>
              </a:ext>
            </a:extLst>
          </p:cNvPr>
          <p:cNvSpPr txBox="1"/>
          <p:nvPr/>
        </p:nvSpPr>
        <p:spPr>
          <a:xfrm rot="16200000">
            <a:off x="-275388" y="2271466"/>
            <a:ext cx="2119059" cy="24622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Wahrscheinlichkeit für den Erhalt eines C-Peptid-Spiegels &gt; 0,2 pmol/ml      </a:t>
            </a:r>
          </a:p>
        </p:txBody>
      </p:sp>
      <p:sp>
        <p:nvSpPr>
          <p:cNvPr id="2" name="Textfeld 1">
            <a:extLst>
              <a:ext uri="{FF2B5EF4-FFF2-40B4-BE49-F238E27FC236}">
                <a16:creationId xmlns:a16="http://schemas.microsoft.com/office/drawing/2014/main" id="{0F7ECE02-2242-DE7E-DDE9-2A8095675405}"/>
              </a:ext>
            </a:extLst>
          </p:cNvPr>
          <p:cNvSpPr txBox="1"/>
          <p:nvPr/>
        </p:nvSpPr>
        <p:spPr>
          <a:xfrm>
            <a:off x="1691022" y="3677351"/>
            <a:ext cx="472764"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Jahr 1</a:t>
            </a:r>
          </a:p>
        </p:txBody>
      </p:sp>
      <p:sp>
        <p:nvSpPr>
          <p:cNvPr id="3" name="Textfeld 2">
            <a:extLst>
              <a:ext uri="{FF2B5EF4-FFF2-40B4-BE49-F238E27FC236}">
                <a16:creationId xmlns:a16="http://schemas.microsoft.com/office/drawing/2014/main" id="{F7072B9C-2C8A-40CF-5911-7C3AF6191F47}"/>
              </a:ext>
            </a:extLst>
          </p:cNvPr>
          <p:cNvSpPr txBox="1"/>
          <p:nvPr/>
        </p:nvSpPr>
        <p:spPr>
          <a:xfrm>
            <a:off x="2233216" y="3677351"/>
            <a:ext cx="472764"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Jahr 2</a:t>
            </a:r>
          </a:p>
        </p:txBody>
      </p:sp>
      <p:sp>
        <p:nvSpPr>
          <p:cNvPr id="11" name="Textfeld 10">
            <a:extLst>
              <a:ext uri="{FF2B5EF4-FFF2-40B4-BE49-F238E27FC236}">
                <a16:creationId xmlns:a16="http://schemas.microsoft.com/office/drawing/2014/main" id="{5F6F69E9-BEBD-B249-B068-09CF8759DF82}"/>
              </a:ext>
            </a:extLst>
          </p:cNvPr>
          <p:cNvSpPr txBox="1"/>
          <p:nvPr/>
        </p:nvSpPr>
        <p:spPr>
          <a:xfrm>
            <a:off x="2777164" y="3677350"/>
            <a:ext cx="472764"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Jahr 3</a:t>
            </a:r>
          </a:p>
        </p:txBody>
      </p:sp>
      <p:sp>
        <p:nvSpPr>
          <p:cNvPr id="12" name="Textfeld 11">
            <a:extLst>
              <a:ext uri="{FF2B5EF4-FFF2-40B4-BE49-F238E27FC236}">
                <a16:creationId xmlns:a16="http://schemas.microsoft.com/office/drawing/2014/main" id="{AA668FA6-034D-1A67-9003-3617A5F82C5B}"/>
              </a:ext>
            </a:extLst>
          </p:cNvPr>
          <p:cNvSpPr txBox="1"/>
          <p:nvPr/>
        </p:nvSpPr>
        <p:spPr>
          <a:xfrm>
            <a:off x="3326734" y="3677350"/>
            <a:ext cx="472764"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Jahr 4</a:t>
            </a:r>
          </a:p>
        </p:txBody>
      </p:sp>
      <p:sp>
        <p:nvSpPr>
          <p:cNvPr id="13" name="Textfeld 12">
            <a:extLst>
              <a:ext uri="{FF2B5EF4-FFF2-40B4-BE49-F238E27FC236}">
                <a16:creationId xmlns:a16="http://schemas.microsoft.com/office/drawing/2014/main" id="{957F41A9-BE91-B61E-4F45-2B386347F99E}"/>
              </a:ext>
            </a:extLst>
          </p:cNvPr>
          <p:cNvSpPr txBox="1"/>
          <p:nvPr/>
        </p:nvSpPr>
        <p:spPr>
          <a:xfrm>
            <a:off x="3871258" y="3677349"/>
            <a:ext cx="472764"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Jahr 5</a:t>
            </a:r>
          </a:p>
        </p:txBody>
      </p:sp>
      <p:sp>
        <p:nvSpPr>
          <p:cNvPr id="14" name="Textfeld 13">
            <a:extLst>
              <a:ext uri="{FF2B5EF4-FFF2-40B4-BE49-F238E27FC236}">
                <a16:creationId xmlns:a16="http://schemas.microsoft.com/office/drawing/2014/main" id="{733851E4-E259-1E3D-EED6-D72D3FE262A6}"/>
              </a:ext>
            </a:extLst>
          </p:cNvPr>
          <p:cNvSpPr txBox="1"/>
          <p:nvPr/>
        </p:nvSpPr>
        <p:spPr>
          <a:xfrm>
            <a:off x="4409476" y="3677349"/>
            <a:ext cx="472764"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Jahr 6</a:t>
            </a:r>
          </a:p>
        </p:txBody>
      </p:sp>
      <p:sp>
        <p:nvSpPr>
          <p:cNvPr id="15" name="Textfeld 14">
            <a:extLst>
              <a:ext uri="{FF2B5EF4-FFF2-40B4-BE49-F238E27FC236}">
                <a16:creationId xmlns:a16="http://schemas.microsoft.com/office/drawing/2014/main" id="{4D1A8AFD-1DEA-A861-E50F-9BABF1F643F3}"/>
              </a:ext>
            </a:extLst>
          </p:cNvPr>
          <p:cNvSpPr txBox="1"/>
          <p:nvPr/>
        </p:nvSpPr>
        <p:spPr>
          <a:xfrm>
            <a:off x="1299670" y="3965733"/>
            <a:ext cx="3376712"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lang="de-DE" sz="800">
                <a:solidFill>
                  <a:prstClr val="black"/>
                </a:solidFill>
                <a:latin typeface="Verdana"/>
              </a:rPr>
              <a:t>Patientenzahl in jeder Behandlungsgruppe, die evaluiert wurde</a:t>
            </a:r>
            <a:endParaRPr kumimoji="0" lang="de-DE" sz="800" i="0" u="none" strike="noStrike" kern="1200" cap="none" spc="0" normalizeH="0" baseline="0" noProof="0">
              <a:ln>
                <a:noFill/>
              </a:ln>
              <a:solidFill>
                <a:prstClr val="black"/>
              </a:solidFill>
              <a:effectLst/>
              <a:uLnTx/>
              <a:uFillTx/>
              <a:latin typeface="Verdana"/>
              <a:ea typeface="+mn-ea"/>
              <a:cs typeface="+mn-cs"/>
            </a:endParaRPr>
          </a:p>
        </p:txBody>
      </p:sp>
      <p:sp>
        <p:nvSpPr>
          <p:cNvPr id="16" name="Textfeld 15">
            <a:extLst>
              <a:ext uri="{FF2B5EF4-FFF2-40B4-BE49-F238E27FC236}">
                <a16:creationId xmlns:a16="http://schemas.microsoft.com/office/drawing/2014/main" id="{33D66BD7-062A-20AE-4924-23E48F458122}"/>
              </a:ext>
            </a:extLst>
          </p:cNvPr>
          <p:cNvSpPr txBox="1"/>
          <p:nvPr/>
        </p:nvSpPr>
        <p:spPr>
          <a:xfrm>
            <a:off x="563729" y="4139710"/>
            <a:ext cx="566713"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de-DE" sz="800">
                <a:solidFill>
                  <a:schemeClr val="accent2"/>
                </a:solidFill>
                <a:latin typeface="Verdana"/>
              </a:rPr>
              <a:t>Intensiv</a:t>
            </a:r>
            <a:endParaRPr kumimoji="0" lang="de-DE" sz="800" i="0" u="none" strike="noStrike" kern="1200" cap="none" spc="0" normalizeH="0" baseline="0" noProof="0">
              <a:ln>
                <a:noFill/>
              </a:ln>
              <a:solidFill>
                <a:schemeClr val="accent2"/>
              </a:solidFill>
              <a:effectLst/>
              <a:uLnTx/>
              <a:uFillTx/>
              <a:latin typeface="Verdana"/>
              <a:ea typeface="+mn-ea"/>
              <a:cs typeface="+mn-cs"/>
            </a:endParaRPr>
          </a:p>
        </p:txBody>
      </p:sp>
      <p:sp>
        <p:nvSpPr>
          <p:cNvPr id="17" name="Textfeld 16">
            <a:extLst>
              <a:ext uri="{FF2B5EF4-FFF2-40B4-BE49-F238E27FC236}">
                <a16:creationId xmlns:a16="http://schemas.microsoft.com/office/drawing/2014/main" id="{441833F7-B90E-6B41-F1D6-D4F39AD2EAA6}"/>
              </a:ext>
            </a:extLst>
          </p:cNvPr>
          <p:cNvSpPr txBox="1"/>
          <p:nvPr/>
        </p:nvSpPr>
        <p:spPr>
          <a:xfrm>
            <a:off x="411329" y="4256558"/>
            <a:ext cx="719113"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de-DE" sz="800">
                <a:solidFill>
                  <a:schemeClr val="accent1"/>
                </a:solidFill>
                <a:latin typeface="Verdana"/>
              </a:rPr>
              <a:t>Konventionell</a:t>
            </a:r>
            <a:endParaRPr kumimoji="0" lang="de-DE" sz="800" i="0" u="none" strike="noStrike" kern="1200" cap="none" spc="0" normalizeH="0" baseline="0" noProof="0">
              <a:ln>
                <a:noFill/>
              </a:ln>
              <a:solidFill>
                <a:schemeClr val="accent1"/>
              </a:solidFill>
              <a:effectLst/>
              <a:uLnTx/>
              <a:uFillTx/>
              <a:latin typeface="Verdana"/>
              <a:ea typeface="+mn-ea"/>
              <a:cs typeface="+mn-cs"/>
            </a:endParaRPr>
          </a:p>
        </p:txBody>
      </p:sp>
      <p:sp>
        <p:nvSpPr>
          <p:cNvPr id="18" name="Textfeld 17">
            <a:extLst>
              <a:ext uri="{FF2B5EF4-FFF2-40B4-BE49-F238E27FC236}">
                <a16:creationId xmlns:a16="http://schemas.microsoft.com/office/drawing/2014/main" id="{72F7C30F-8FA3-A778-6D62-A86BD71C214A}"/>
              </a:ext>
            </a:extLst>
          </p:cNvPr>
          <p:cNvSpPr txBox="1"/>
          <p:nvPr/>
        </p:nvSpPr>
        <p:spPr>
          <a:xfrm>
            <a:off x="1224697" y="4136579"/>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2"/>
                </a:solidFill>
                <a:effectLst/>
                <a:uLnTx/>
                <a:uFillTx/>
                <a:latin typeface="Verdana"/>
                <a:ea typeface="+mn-ea"/>
                <a:cs typeface="+mn-cs"/>
              </a:rPr>
              <a:t>138</a:t>
            </a:r>
          </a:p>
        </p:txBody>
      </p:sp>
      <p:sp>
        <p:nvSpPr>
          <p:cNvPr id="19" name="Textfeld 18">
            <a:extLst>
              <a:ext uri="{FF2B5EF4-FFF2-40B4-BE49-F238E27FC236}">
                <a16:creationId xmlns:a16="http://schemas.microsoft.com/office/drawing/2014/main" id="{B9AA18BC-8D3A-0C17-7BE0-087C802AD7DA}"/>
              </a:ext>
            </a:extLst>
          </p:cNvPr>
          <p:cNvSpPr txBox="1"/>
          <p:nvPr/>
        </p:nvSpPr>
        <p:spPr>
          <a:xfrm>
            <a:off x="1224521" y="4262821"/>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1"/>
                </a:solidFill>
                <a:effectLst/>
                <a:uLnTx/>
                <a:uFillTx/>
                <a:latin typeface="Verdana"/>
                <a:ea typeface="+mn-ea"/>
                <a:cs typeface="+mn-cs"/>
              </a:rPr>
              <a:t>165</a:t>
            </a:r>
          </a:p>
        </p:txBody>
      </p:sp>
      <p:sp>
        <p:nvSpPr>
          <p:cNvPr id="20" name="Textfeld 19">
            <a:extLst>
              <a:ext uri="{FF2B5EF4-FFF2-40B4-BE49-F238E27FC236}">
                <a16:creationId xmlns:a16="http://schemas.microsoft.com/office/drawing/2014/main" id="{A5A3F2F2-87AB-C5CB-C565-37310A6D365B}"/>
              </a:ext>
            </a:extLst>
          </p:cNvPr>
          <p:cNvSpPr txBox="1"/>
          <p:nvPr/>
        </p:nvSpPr>
        <p:spPr>
          <a:xfrm>
            <a:off x="1777161" y="4133576"/>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2"/>
                </a:solidFill>
                <a:effectLst/>
                <a:uLnTx/>
                <a:uFillTx/>
                <a:latin typeface="Verdana"/>
                <a:ea typeface="+mn-ea"/>
                <a:cs typeface="+mn-cs"/>
              </a:rPr>
              <a:t>131</a:t>
            </a:r>
          </a:p>
        </p:txBody>
      </p:sp>
      <p:sp>
        <p:nvSpPr>
          <p:cNvPr id="21" name="Textfeld 20">
            <a:extLst>
              <a:ext uri="{FF2B5EF4-FFF2-40B4-BE49-F238E27FC236}">
                <a16:creationId xmlns:a16="http://schemas.microsoft.com/office/drawing/2014/main" id="{B02510E0-418D-719E-8001-FD85B5ED1F3D}"/>
              </a:ext>
            </a:extLst>
          </p:cNvPr>
          <p:cNvSpPr txBox="1"/>
          <p:nvPr/>
        </p:nvSpPr>
        <p:spPr>
          <a:xfrm>
            <a:off x="1776985" y="4259818"/>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1"/>
                </a:solidFill>
                <a:effectLst/>
                <a:uLnTx/>
                <a:uFillTx/>
                <a:latin typeface="Verdana"/>
                <a:ea typeface="+mn-ea"/>
                <a:cs typeface="+mn-cs"/>
              </a:rPr>
              <a:t>150</a:t>
            </a:r>
          </a:p>
        </p:txBody>
      </p:sp>
      <p:sp>
        <p:nvSpPr>
          <p:cNvPr id="22" name="Textfeld 21">
            <a:extLst>
              <a:ext uri="{FF2B5EF4-FFF2-40B4-BE49-F238E27FC236}">
                <a16:creationId xmlns:a16="http://schemas.microsoft.com/office/drawing/2014/main" id="{F7585922-9D30-3EF0-31F1-1FC52CDA1B2C}"/>
              </a:ext>
            </a:extLst>
          </p:cNvPr>
          <p:cNvSpPr txBox="1"/>
          <p:nvPr/>
        </p:nvSpPr>
        <p:spPr>
          <a:xfrm>
            <a:off x="2315376" y="4127872"/>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2"/>
                </a:solidFill>
                <a:effectLst/>
                <a:uLnTx/>
                <a:uFillTx/>
                <a:latin typeface="Verdana"/>
                <a:ea typeface="+mn-ea"/>
                <a:cs typeface="+mn-cs"/>
              </a:rPr>
              <a:t>80</a:t>
            </a:r>
          </a:p>
        </p:txBody>
      </p:sp>
      <p:sp>
        <p:nvSpPr>
          <p:cNvPr id="23" name="Textfeld 22">
            <a:extLst>
              <a:ext uri="{FF2B5EF4-FFF2-40B4-BE49-F238E27FC236}">
                <a16:creationId xmlns:a16="http://schemas.microsoft.com/office/drawing/2014/main" id="{C29E5372-DEBC-F375-4BC5-BFC573627569}"/>
              </a:ext>
            </a:extLst>
          </p:cNvPr>
          <p:cNvSpPr txBox="1"/>
          <p:nvPr/>
        </p:nvSpPr>
        <p:spPr>
          <a:xfrm>
            <a:off x="2315200" y="4254114"/>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1"/>
                </a:solidFill>
                <a:effectLst/>
                <a:uLnTx/>
                <a:uFillTx/>
                <a:latin typeface="Verdana"/>
                <a:ea typeface="+mn-ea"/>
                <a:cs typeface="+mn-cs"/>
              </a:rPr>
              <a:t>63</a:t>
            </a:r>
          </a:p>
        </p:txBody>
      </p:sp>
      <p:sp>
        <p:nvSpPr>
          <p:cNvPr id="24" name="Textfeld 23">
            <a:extLst>
              <a:ext uri="{FF2B5EF4-FFF2-40B4-BE49-F238E27FC236}">
                <a16:creationId xmlns:a16="http://schemas.microsoft.com/office/drawing/2014/main" id="{A4A29BD1-488A-61A3-79E6-9BD349621C57}"/>
              </a:ext>
            </a:extLst>
          </p:cNvPr>
          <p:cNvSpPr txBox="1"/>
          <p:nvPr/>
        </p:nvSpPr>
        <p:spPr>
          <a:xfrm>
            <a:off x="2849791" y="4133448"/>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2"/>
                </a:solidFill>
                <a:effectLst/>
                <a:uLnTx/>
                <a:uFillTx/>
                <a:latin typeface="Verdana"/>
                <a:ea typeface="+mn-ea"/>
                <a:cs typeface="+mn-cs"/>
              </a:rPr>
              <a:t>53</a:t>
            </a:r>
          </a:p>
        </p:txBody>
      </p:sp>
      <p:sp>
        <p:nvSpPr>
          <p:cNvPr id="25" name="Textfeld 24">
            <a:extLst>
              <a:ext uri="{FF2B5EF4-FFF2-40B4-BE49-F238E27FC236}">
                <a16:creationId xmlns:a16="http://schemas.microsoft.com/office/drawing/2014/main" id="{A631929F-A736-94A5-BB8A-1E2BFE139609}"/>
              </a:ext>
            </a:extLst>
          </p:cNvPr>
          <p:cNvSpPr txBox="1"/>
          <p:nvPr/>
        </p:nvSpPr>
        <p:spPr>
          <a:xfrm>
            <a:off x="2849615" y="4259690"/>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1"/>
                </a:solidFill>
                <a:effectLst/>
                <a:uLnTx/>
                <a:uFillTx/>
                <a:latin typeface="Verdana"/>
                <a:ea typeface="+mn-ea"/>
                <a:cs typeface="+mn-cs"/>
              </a:rPr>
              <a:t>32</a:t>
            </a:r>
          </a:p>
        </p:txBody>
      </p:sp>
      <p:sp>
        <p:nvSpPr>
          <p:cNvPr id="26" name="Textfeld 25">
            <a:extLst>
              <a:ext uri="{FF2B5EF4-FFF2-40B4-BE49-F238E27FC236}">
                <a16:creationId xmlns:a16="http://schemas.microsoft.com/office/drawing/2014/main" id="{E693D1E8-0CBB-868B-7D09-6BE7E1AB1938}"/>
              </a:ext>
            </a:extLst>
          </p:cNvPr>
          <p:cNvSpPr txBox="1"/>
          <p:nvPr/>
        </p:nvSpPr>
        <p:spPr>
          <a:xfrm>
            <a:off x="3405879" y="4133448"/>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2"/>
                </a:solidFill>
                <a:effectLst/>
                <a:uLnTx/>
                <a:uFillTx/>
                <a:latin typeface="Verdana"/>
                <a:ea typeface="+mn-ea"/>
                <a:cs typeface="+mn-cs"/>
              </a:rPr>
              <a:t>32</a:t>
            </a:r>
          </a:p>
        </p:txBody>
      </p:sp>
      <p:sp>
        <p:nvSpPr>
          <p:cNvPr id="27" name="Textfeld 26">
            <a:extLst>
              <a:ext uri="{FF2B5EF4-FFF2-40B4-BE49-F238E27FC236}">
                <a16:creationId xmlns:a16="http://schemas.microsoft.com/office/drawing/2014/main" id="{130E7CAB-BDAA-FA96-DD52-7620D4862891}"/>
              </a:ext>
            </a:extLst>
          </p:cNvPr>
          <p:cNvSpPr txBox="1"/>
          <p:nvPr/>
        </p:nvSpPr>
        <p:spPr>
          <a:xfrm>
            <a:off x="3405703" y="4259690"/>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1"/>
                </a:solidFill>
                <a:effectLst/>
                <a:uLnTx/>
                <a:uFillTx/>
                <a:latin typeface="Verdana"/>
                <a:ea typeface="+mn-ea"/>
                <a:cs typeface="+mn-cs"/>
              </a:rPr>
              <a:t>22</a:t>
            </a:r>
          </a:p>
        </p:txBody>
      </p:sp>
      <p:sp>
        <p:nvSpPr>
          <p:cNvPr id="28" name="Textfeld 27">
            <a:extLst>
              <a:ext uri="{FF2B5EF4-FFF2-40B4-BE49-F238E27FC236}">
                <a16:creationId xmlns:a16="http://schemas.microsoft.com/office/drawing/2014/main" id="{B708442E-2312-553D-4EBC-04D72C3A37C0}"/>
              </a:ext>
            </a:extLst>
          </p:cNvPr>
          <p:cNvSpPr txBox="1"/>
          <p:nvPr/>
        </p:nvSpPr>
        <p:spPr>
          <a:xfrm>
            <a:off x="3957815" y="4127872"/>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2"/>
                </a:solidFill>
                <a:effectLst/>
                <a:uLnTx/>
                <a:uFillTx/>
                <a:latin typeface="Verdana"/>
                <a:ea typeface="+mn-ea"/>
                <a:cs typeface="+mn-cs"/>
              </a:rPr>
              <a:t>8</a:t>
            </a:r>
          </a:p>
        </p:txBody>
      </p:sp>
      <p:sp>
        <p:nvSpPr>
          <p:cNvPr id="29" name="Textfeld 28">
            <a:extLst>
              <a:ext uri="{FF2B5EF4-FFF2-40B4-BE49-F238E27FC236}">
                <a16:creationId xmlns:a16="http://schemas.microsoft.com/office/drawing/2014/main" id="{3903B08D-5771-ACC0-C492-DD0157AFD1D1}"/>
              </a:ext>
            </a:extLst>
          </p:cNvPr>
          <p:cNvSpPr txBox="1"/>
          <p:nvPr/>
        </p:nvSpPr>
        <p:spPr>
          <a:xfrm>
            <a:off x="3957639" y="4254114"/>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1"/>
                </a:solidFill>
                <a:effectLst/>
                <a:uLnTx/>
                <a:uFillTx/>
                <a:latin typeface="Verdana"/>
                <a:ea typeface="+mn-ea"/>
                <a:cs typeface="+mn-cs"/>
              </a:rPr>
              <a:t>3</a:t>
            </a:r>
          </a:p>
        </p:txBody>
      </p:sp>
      <p:sp>
        <p:nvSpPr>
          <p:cNvPr id="30" name="Textfeld 29">
            <a:extLst>
              <a:ext uri="{FF2B5EF4-FFF2-40B4-BE49-F238E27FC236}">
                <a16:creationId xmlns:a16="http://schemas.microsoft.com/office/drawing/2014/main" id="{161D5DD9-9AE6-55B9-ECE6-76CFDC1DA401}"/>
              </a:ext>
            </a:extLst>
          </p:cNvPr>
          <p:cNvSpPr txBox="1"/>
          <p:nvPr/>
        </p:nvSpPr>
        <p:spPr>
          <a:xfrm>
            <a:off x="4501691" y="4124741"/>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2"/>
                </a:solidFill>
                <a:effectLst/>
                <a:uLnTx/>
                <a:uFillTx/>
                <a:latin typeface="Verdana"/>
                <a:ea typeface="+mn-ea"/>
                <a:cs typeface="+mn-cs"/>
              </a:rPr>
              <a:t>2</a:t>
            </a:r>
          </a:p>
        </p:txBody>
      </p:sp>
      <p:sp>
        <p:nvSpPr>
          <p:cNvPr id="31" name="Textfeld 30">
            <a:extLst>
              <a:ext uri="{FF2B5EF4-FFF2-40B4-BE49-F238E27FC236}">
                <a16:creationId xmlns:a16="http://schemas.microsoft.com/office/drawing/2014/main" id="{51179397-55E1-8A6D-7E92-660DF5299591}"/>
              </a:ext>
            </a:extLst>
          </p:cNvPr>
          <p:cNvSpPr txBox="1"/>
          <p:nvPr/>
        </p:nvSpPr>
        <p:spPr>
          <a:xfrm>
            <a:off x="4501515" y="4250983"/>
            <a:ext cx="309565" cy="123111"/>
          </a:xfrm>
          <a:prstGeom prst="rect">
            <a:avLst/>
          </a:prstGeom>
          <a:noFill/>
        </p:spPr>
        <p:txBody>
          <a:bodyPr wrap="square" lIns="0" tIns="0" rIns="0" bIns="0"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schemeClr val="accent1"/>
                </a:solidFill>
                <a:effectLst/>
                <a:uLnTx/>
                <a:uFillTx/>
                <a:latin typeface="Verdana"/>
                <a:ea typeface="+mn-ea"/>
                <a:cs typeface="+mn-cs"/>
              </a:rPr>
              <a:t>0</a:t>
            </a:r>
          </a:p>
        </p:txBody>
      </p:sp>
      <p:cxnSp>
        <p:nvCxnSpPr>
          <p:cNvPr id="33" name="Gerader Verbinder 32">
            <a:extLst>
              <a:ext uri="{FF2B5EF4-FFF2-40B4-BE49-F238E27FC236}">
                <a16:creationId xmlns:a16="http://schemas.microsoft.com/office/drawing/2014/main" id="{37893584-2301-43C6-3E93-6F31F898E01C}"/>
              </a:ext>
            </a:extLst>
          </p:cNvPr>
          <p:cNvCxnSpPr/>
          <p:nvPr/>
        </p:nvCxnSpPr>
        <p:spPr>
          <a:xfrm>
            <a:off x="1242570" y="1172817"/>
            <a:ext cx="0" cy="244105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4FEBA37A-AE83-BA00-815E-39A6C7AAA92C}"/>
              </a:ext>
            </a:extLst>
          </p:cNvPr>
          <p:cNvCxnSpPr>
            <a:cxnSpLocks/>
          </p:cNvCxnSpPr>
          <p:nvPr/>
        </p:nvCxnSpPr>
        <p:spPr>
          <a:xfrm flipH="1" flipV="1">
            <a:off x="1238594" y="3613868"/>
            <a:ext cx="3540140" cy="677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7" name="Gerader Verbinder 36">
            <a:extLst>
              <a:ext uri="{FF2B5EF4-FFF2-40B4-BE49-F238E27FC236}">
                <a16:creationId xmlns:a16="http://schemas.microsoft.com/office/drawing/2014/main" id="{6A65C6DB-10A9-0616-B1D2-18A7B03F85D1}"/>
              </a:ext>
            </a:extLst>
          </p:cNvPr>
          <p:cNvCxnSpPr>
            <a:cxnSpLocks/>
          </p:cNvCxnSpPr>
          <p:nvPr/>
        </p:nvCxnSpPr>
        <p:spPr>
          <a:xfrm flipV="1">
            <a:off x="1375090" y="3613870"/>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2" name="Gerader Verbinder 41">
            <a:extLst>
              <a:ext uri="{FF2B5EF4-FFF2-40B4-BE49-F238E27FC236}">
                <a16:creationId xmlns:a16="http://schemas.microsoft.com/office/drawing/2014/main" id="{5109E180-7AF9-4400-2ECB-3E4343E224EE}"/>
              </a:ext>
            </a:extLst>
          </p:cNvPr>
          <p:cNvCxnSpPr>
            <a:cxnSpLocks/>
          </p:cNvCxnSpPr>
          <p:nvPr/>
        </p:nvCxnSpPr>
        <p:spPr>
          <a:xfrm flipV="1">
            <a:off x="1925056" y="3619166"/>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 name="Gerader Verbinder 42">
            <a:extLst>
              <a:ext uri="{FF2B5EF4-FFF2-40B4-BE49-F238E27FC236}">
                <a16:creationId xmlns:a16="http://schemas.microsoft.com/office/drawing/2014/main" id="{5782A6A7-282F-596F-3E1F-2767A504BFCB}"/>
              </a:ext>
            </a:extLst>
          </p:cNvPr>
          <p:cNvCxnSpPr>
            <a:cxnSpLocks/>
          </p:cNvCxnSpPr>
          <p:nvPr/>
        </p:nvCxnSpPr>
        <p:spPr>
          <a:xfrm flipV="1">
            <a:off x="2467076" y="3612539"/>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 name="Gerader Verbinder 43">
            <a:extLst>
              <a:ext uri="{FF2B5EF4-FFF2-40B4-BE49-F238E27FC236}">
                <a16:creationId xmlns:a16="http://schemas.microsoft.com/office/drawing/2014/main" id="{0957EA28-E887-2AA6-138D-D9BCA5F14EE3}"/>
              </a:ext>
            </a:extLst>
          </p:cNvPr>
          <p:cNvCxnSpPr>
            <a:cxnSpLocks/>
          </p:cNvCxnSpPr>
          <p:nvPr/>
        </p:nvCxnSpPr>
        <p:spPr>
          <a:xfrm flipV="1">
            <a:off x="3009091" y="3617834"/>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 name="Gerader Verbinder 44">
            <a:extLst>
              <a:ext uri="{FF2B5EF4-FFF2-40B4-BE49-F238E27FC236}">
                <a16:creationId xmlns:a16="http://schemas.microsoft.com/office/drawing/2014/main" id="{BE5E680B-AB3A-E1B4-8544-9DDF97C6B7A5}"/>
              </a:ext>
            </a:extLst>
          </p:cNvPr>
          <p:cNvCxnSpPr>
            <a:cxnSpLocks/>
          </p:cNvCxnSpPr>
          <p:nvPr/>
        </p:nvCxnSpPr>
        <p:spPr>
          <a:xfrm flipV="1">
            <a:off x="3559056" y="3615180"/>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Gerader Verbinder 45">
            <a:extLst>
              <a:ext uri="{FF2B5EF4-FFF2-40B4-BE49-F238E27FC236}">
                <a16:creationId xmlns:a16="http://schemas.microsoft.com/office/drawing/2014/main" id="{9DDCFF55-220B-DC9A-CCC7-6D3ABD48C638}"/>
              </a:ext>
            </a:extLst>
          </p:cNvPr>
          <p:cNvCxnSpPr>
            <a:cxnSpLocks/>
          </p:cNvCxnSpPr>
          <p:nvPr/>
        </p:nvCxnSpPr>
        <p:spPr>
          <a:xfrm flipV="1">
            <a:off x="4103727" y="3619152"/>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Gerader Verbinder 46">
            <a:extLst>
              <a:ext uri="{FF2B5EF4-FFF2-40B4-BE49-F238E27FC236}">
                <a16:creationId xmlns:a16="http://schemas.microsoft.com/office/drawing/2014/main" id="{DAB60D07-7634-FAF6-6D63-DC4EA00FDCE6}"/>
              </a:ext>
            </a:extLst>
          </p:cNvPr>
          <p:cNvCxnSpPr>
            <a:cxnSpLocks/>
          </p:cNvCxnSpPr>
          <p:nvPr/>
        </p:nvCxnSpPr>
        <p:spPr>
          <a:xfrm flipV="1">
            <a:off x="4640449" y="3619153"/>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Gerader Verbinder 47">
            <a:extLst>
              <a:ext uri="{FF2B5EF4-FFF2-40B4-BE49-F238E27FC236}">
                <a16:creationId xmlns:a16="http://schemas.microsoft.com/office/drawing/2014/main" id="{48BCEBD0-84E5-8474-952B-31AD818F2CAB}"/>
              </a:ext>
            </a:extLst>
          </p:cNvPr>
          <p:cNvCxnSpPr>
            <a:cxnSpLocks/>
          </p:cNvCxnSpPr>
          <p:nvPr/>
        </p:nvCxnSpPr>
        <p:spPr>
          <a:xfrm rot="5400000" flipV="1">
            <a:off x="1221373" y="3503875"/>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Gerader Verbinder 48">
            <a:extLst>
              <a:ext uri="{FF2B5EF4-FFF2-40B4-BE49-F238E27FC236}">
                <a16:creationId xmlns:a16="http://schemas.microsoft.com/office/drawing/2014/main" id="{CE9D2059-31A5-E5F9-23D4-28FFF5DBDF86}"/>
              </a:ext>
            </a:extLst>
          </p:cNvPr>
          <p:cNvCxnSpPr>
            <a:cxnSpLocks/>
          </p:cNvCxnSpPr>
          <p:nvPr/>
        </p:nvCxnSpPr>
        <p:spPr>
          <a:xfrm rot="5400000" flipV="1">
            <a:off x="1222697" y="3278587"/>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Gerader Verbinder 49">
            <a:extLst>
              <a:ext uri="{FF2B5EF4-FFF2-40B4-BE49-F238E27FC236}">
                <a16:creationId xmlns:a16="http://schemas.microsoft.com/office/drawing/2014/main" id="{E30804EE-03F7-57BE-156D-375ED0F1FCE3}"/>
              </a:ext>
            </a:extLst>
          </p:cNvPr>
          <p:cNvCxnSpPr>
            <a:cxnSpLocks/>
          </p:cNvCxnSpPr>
          <p:nvPr/>
        </p:nvCxnSpPr>
        <p:spPr>
          <a:xfrm rot="5400000" flipV="1">
            <a:off x="1220039" y="3053297"/>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Gerader Verbinder 50">
            <a:extLst>
              <a:ext uri="{FF2B5EF4-FFF2-40B4-BE49-F238E27FC236}">
                <a16:creationId xmlns:a16="http://schemas.microsoft.com/office/drawing/2014/main" id="{354B1A62-A54B-86CA-8162-F52A7FE2626C}"/>
              </a:ext>
            </a:extLst>
          </p:cNvPr>
          <p:cNvCxnSpPr>
            <a:cxnSpLocks/>
          </p:cNvCxnSpPr>
          <p:nvPr/>
        </p:nvCxnSpPr>
        <p:spPr>
          <a:xfrm rot="5400000" flipV="1">
            <a:off x="1225336" y="2828007"/>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Gerader Verbinder 51">
            <a:extLst>
              <a:ext uri="{FF2B5EF4-FFF2-40B4-BE49-F238E27FC236}">
                <a16:creationId xmlns:a16="http://schemas.microsoft.com/office/drawing/2014/main" id="{9FEFA358-AB2B-0675-9F27-FE8301E123C2}"/>
              </a:ext>
            </a:extLst>
          </p:cNvPr>
          <p:cNvCxnSpPr>
            <a:cxnSpLocks/>
          </p:cNvCxnSpPr>
          <p:nvPr/>
        </p:nvCxnSpPr>
        <p:spPr>
          <a:xfrm rot="5400000" flipV="1">
            <a:off x="1222681" y="2606693"/>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Gerader Verbinder 52">
            <a:extLst>
              <a:ext uri="{FF2B5EF4-FFF2-40B4-BE49-F238E27FC236}">
                <a16:creationId xmlns:a16="http://schemas.microsoft.com/office/drawing/2014/main" id="{530CAC58-2D89-9F4D-1994-A9E12992135D}"/>
              </a:ext>
            </a:extLst>
          </p:cNvPr>
          <p:cNvCxnSpPr>
            <a:cxnSpLocks/>
          </p:cNvCxnSpPr>
          <p:nvPr/>
        </p:nvCxnSpPr>
        <p:spPr>
          <a:xfrm rot="5400000" flipV="1">
            <a:off x="1220026" y="2377430"/>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Gerader Verbinder 53">
            <a:extLst>
              <a:ext uri="{FF2B5EF4-FFF2-40B4-BE49-F238E27FC236}">
                <a16:creationId xmlns:a16="http://schemas.microsoft.com/office/drawing/2014/main" id="{92638C5E-CE80-E3D4-A24A-D4C0D8A539A0}"/>
              </a:ext>
            </a:extLst>
          </p:cNvPr>
          <p:cNvCxnSpPr>
            <a:cxnSpLocks/>
          </p:cNvCxnSpPr>
          <p:nvPr/>
        </p:nvCxnSpPr>
        <p:spPr>
          <a:xfrm rot="5400000" flipV="1">
            <a:off x="1225321" y="2160090"/>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Gerader Verbinder 54">
            <a:extLst>
              <a:ext uri="{FF2B5EF4-FFF2-40B4-BE49-F238E27FC236}">
                <a16:creationId xmlns:a16="http://schemas.microsoft.com/office/drawing/2014/main" id="{0307FB72-7825-FF12-9A0F-476B71D1B6AF}"/>
              </a:ext>
            </a:extLst>
          </p:cNvPr>
          <p:cNvCxnSpPr>
            <a:cxnSpLocks/>
          </p:cNvCxnSpPr>
          <p:nvPr/>
        </p:nvCxnSpPr>
        <p:spPr>
          <a:xfrm rot="5400000" flipV="1">
            <a:off x="1222664" y="1930827"/>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6" name="Gerader Verbinder 55">
            <a:extLst>
              <a:ext uri="{FF2B5EF4-FFF2-40B4-BE49-F238E27FC236}">
                <a16:creationId xmlns:a16="http://schemas.microsoft.com/office/drawing/2014/main" id="{645A08DB-C105-937D-6DA9-3D31FA448F3C}"/>
              </a:ext>
            </a:extLst>
          </p:cNvPr>
          <p:cNvCxnSpPr>
            <a:cxnSpLocks/>
          </p:cNvCxnSpPr>
          <p:nvPr/>
        </p:nvCxnSpPr>
        <p:spPr>
          <a:xfrm rot="5400000" flipV="1">
            <a:off x="1220013" y="1705540"/>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7" name="Gerader Verbinder 56">
            <a:extLst>
              <a:ext uri="{FF2B5EF4-FFF2-40B4-BE49-F238E27FC236}">
                <a16:creationId xmlns:a16="http://schemas.microsoft.com/office/drawing/2014/main" id="{A52AF610-58F6-6A88-32DE-133E54682541}"/>
              </a:ext>
            </a:extLst>
          </p:cNvPr>
          <p:cNvCxnSpPr>
            <a:cxnSpLocks/>
          </p:cNvCxnSpPr>
          <p:nvPr/>
        </p:nvCxnSpPr>
        <p:spPr>
          <a:xfrm rot="5400000" flipV="1">
            <a:off x="1225312" y="1472296"/>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8" name="Gerader Verbinder 57">
            <a:extLst>
              <a:ext uri="{FF2B5EF4-FFF2-40B4-BE49-F238E27FC236}">
                <a16:creationId xmlns:a16="http://schemas.microsoft.com/office/drawing/2014/main" id="{81E15BCA-6A52-429B-AC34-D860C9D527B7}"/>
              </a:ext>
            </a:extLst>
          </p:cNvPr>
          <p:cNvCxnSpPr>
            <a:cxnSpLocks/>
          </p:cNvCxnSpPr>
          <p:nvPr/>
        </p:nvCxnSpPr>
        <p:spPr>
          <a:xfrm rot="5400000" flipV="1">
            <a:off x="1222659" y="1247004"/>
            <a:ext cx="0" cy="425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feld 58">
            <a:extLst>
              <a:ext uri="{FF2B5EF4-FFF2-40B4-BE49-F238E27FC236}">
                <a16:creationId xmlns:a16="http://schemas.microsoft.com/office/drawing/2014/main" id="{FAD3EF2B-C09C-2894-5901-E4F52D3733CE}"/>
              </a:ext>
            </a:extLst>
          </p:cNvPr>
          <p:cNvSpPr txBox="1"/>
          <p:nvPr/>
        </p:nvSpPr>
        <p:spPr>
          <a:xfrm>
            <a:off x="935729" y="1205430"/>
            <a:ext cx="243128"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1</a:t>
            </a:r>
          </a:p>
        </p:txBody>
      </p:sp>
      <p:sp>
        <p:nvSpPr>
          <p:cNvPr id="60" name="Textfeld 59">
            <a:extLst>
              <a:ext uri="{FF2B5EF4-FFF2-40B4-BE49-F238E27FC236}">
                <a16:creationId xmlns:a16="http://schemas.microsoft.com/office/drawing/2014/main" id="{5FA443F3-8009-0AD3-D5CE-2F04FCB51067}"/>
              </a:ext>
            </a:extLst>
          </p:cNvPr>
          <p:cNvSpPr txBox="1"/>
          <p:nvPr/>
        </p:nvSpPr>
        <p:spPr>
          <a:xfrm>
            <a:off x="931437" y="1431767"/>
            <a:ext cx="243128"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0,9</a:t>
            </a:r>
          </a:p>
        </p:txBody>
      </p:sp>
      <p:sp>
        <p:nvSpPr>
          <p:cNvPr id="61" name="Textfeld 60">
            <a:extLst>
              <a:ext uri="{FF2B5EF4-FFF2-40B4-BE49-F238E27FC236}">
                <a16:creationId xmlns:a16="http://schemas.microsoft.com/office/drawing/2014/main" id="{AFC10D82-59A7-DBD3-D5EE-9432E4495840}"/>
              </a:ext>
            </a:extLst>
          </p:cNvPr>
          <p:cNvSpPr txBox="1"/>
          <p:nvPr/>
        </p:nvSpPr>
        <p:spPr>
          <a:xfrm>
            <a:off x="935729" y="1662946"/>
            <a:ext cx="243128"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0,8</a:t>
            </a:r>
          </a:p>
        </p:txBody>
      </p:sp>
      <p:sp>
        <p:nvSpPr>
          <p:cNvPr id="62" name="Textfeld 61">
            <a:extLst>
              <a:ext uri="{FF2B5EF4-FFF2-40B4-BE49-F238E27FC236}">
                <a16:creationId xmlns:a16="http://schemas.microsoft.com/office/drawing/2014/main" id="{0AA02D43-67DE-0619-B426-6ABA01F14F11}"/>
              </a:ext>
            </a:extLst>
          </p:cNvPr>
          <p:cNvSpPr txBox="1"/>
          <p:nvPr/>
        </p:nvSpPr>
        <p:spPr>
          <a:xfrm>
            <a:off x="938993" y="1894289"/>
            <a:ext cx="243128"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0,7</a:t>
            </a:r>
          </a:p>
        </p:txBody>
      </p:sp>
      <p:sp>
        <p:nvSpPr>
          <p:cNvPr id="63" name="Textfeld 62">
            <a:extLst>
              <a:ext uri="{FF2B5EF4-FFF2-40B4-BE49-F238E27FC236}">
                <a16:creationId xmlns:a16="http://schemas.microsoft.com/office/drawing/2014/main" id="{36BE440A-76FE-1381-848A-B493EF66E050}"/>
              </a:ext>
            </a:extLst>
          </p:cNvPr>
          <p:cNvSpPr txBox="1"/>
          <p:nvPr/>
        </p:nvSpPr>
        <p:spPr>
          <a:xfrm>
            <a:off x="931437" y="2123389"/>
            <a:ext cx="243128"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0,6</a:t>
            </a:r>
          </a:p>
        </p:txBody>
      </p:sp>
      <p:sp>
        <p:nvSpPr>
          <p:cNvPr id="192" name="Textfeld 191">
            <a:extLst>
              <a:ext uri="{FF2B5EF4-FFF2-40B4-BE49-F238E27FC236}">
                <a16:creationId xmlns:a16="http://schemas.microsoft.com/office/drawing/2014/main" id="{4A0987B1-F72C-EBE8-8671-36B5A99B7143}"/>
              </a:ext>
            </a:extLst>
          </p:cNvPr>
          <p:cNvSpPr txBox="1"/>
          <p:nvPr/>
        </p:nvSpPr>
        <p:spPr>
          <a:xfrm>
            <a:off x="931437" y="2337144"/>
            <a:ext cx="243128"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0,5</a:t>
            </a:r>
          </a:p>
        </p:txBody>
      </p:sp>
      <p:sp>
        <p:nvSpPr>
          <p:cNvPr id="193" name="Textfeld 192">
            <a:extLst>
              <a:ext uri="{FF2B5EF4-FFF2-40B4-BE49-F238E27FC236}">
                <a16:creationId xmlns:a16="http://schemas.microsoft.com/office/drawing/2014/main" id="{F4487A0C-9130-558A-FA31-53CA80C37ECC}"/>
              </a:ext>
            </a:extLst>
          </p:cNvPr>
          <p:cNvSpPr txBox="1"/>
          <p:nvPr/>
        </p:nvSpPr>
        <p:spPr>
          <a:xfrm>
            <a:off x="938993" y="2565579"/>
            <a:ext cx="243128"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0,4</a:t>
            </a:r>
          </a:p>
        </p:txBody>
      </p:sp>
      <p:sp>
        <p:nvSpPr>
          <p:cNvPr id="194" name="Textfeld 193">
            <a:extLst>
              <a:ext uri="{FF2B5EF4-FFF2-40B4-BE49-F238E27FC236}">
                <a16:creationId xmlns:a16="http://schemas.microsoft.com/office/drawing/2014/main" id="{DE5E7AD7-9E43-437F-7940-3390D937576B}"/>
              </a:ext>
            </a:extLst>
          </p:cNvPr>
          <p:cNvSpPr txBox="1"/>
          <p:nvPr/>
        </p:nvSpPr>
        <p:spPr>
          <a:xfrm>
            <a:off x="926930" y="2788884"/>
            <a:ext cx="243128"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0,3</a:t>
            </a:r>
          </a:p>
        </p:txBody>
      </p:sp>
      <p:sp>
        <p:nvSpPr>
          <p:cNvPr id="195" name="Textfeld 194">
            <a:extLst>
              <a:ext uri="{FF2B5EF4-FFF2-40B4-BE49-F238E27FC236}">
                <a16:creationId xmlns:a16="http://schemas.microsoft.com/office/drawing/2014/main" id="{66BF74E9-AECB-B47B-36CC-4DA5E34ADCD2}"/>
              </a:ext>
            </a:extLst>
          </p:cNvPr>
          <p:cNvSpPr txBox="1"/>
          <p:nvPr/>
        </p:nvSpPr>
        <p:spPr>
          <a:xfrm>
            <a:off x="935729" y="3013012"/>
            <a:ext cx="243128"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0,2</a:t>
            </a:r>
          </a:p>
        </p:txBody>
      </p:sp>
      <p:sp>
        <p:nvSpPr>
          <p:cNvPr id="196" name="Textfeld 195">
            <a:extLst>
              <a:ext uri="{FF2B5EF4-FFF2-40B4-BE49-F238E27FC236}">
                <a16:creationId xmlns:a16="http://schemas.microsoft.com/office/drawing/2014/main" id="{D52C3F76-6CE2-85FD-3999-0669F896D1CF}"/>
              </a:ext>
            </a:extLst>
          </p:cNvPr>
          <p:cNvSpPr txBox="1"/>
          <p:nvPr/>
        </p:nvSpPr>
        <p:spPr>
          <a:xfrm>
            <a:off x="939263" y="3234326"/>
            <a:ext cx="243128"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0,1</a:t>
            </a:r>
          </a:p>
        </p:txBody>
      </p:sp>
      <p:sp>
        <p:nvSpPr>
          <p:cNvPr id="197" name="Textfeld 196">
            <a:extLst>
              <a:ext uri="{FF2B5EF4-FFF2-40B4-BE49-F238E27FC236}">
                <a16:creationId xmlns:a16="http://schemas.microsoft.com/office/drawing/2014/main" id="{55515CFA-4451-79DA-6DB2-B61AE2DE1B35}"/>
              </a:ext>
            </a:extLst>
          </p:cNvPr>
          <p:cNvSpPr txBox="1"/>
          <p:nvPr/>
        </p:nvSpPr>
        <p:spPr>
          <a:xfrm>
            <a:off x="935729" y="3460944"/>
            <a:ext cx="243128" cy="123111"/>
          </a:xfrm>
          <a:prstGeom prst="rect">
            <a:avLst/>
          </a:prstGeom>
          <a:noFill/>
        </p:spPr>
        <p:txBody>
          <a:bodyPr wrap="square" lIns="0" tIns="0" rIns="0" bIns="0" rtlCol="0" anchor="ctr">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800" i="0" u="none" strike="noStrike" kern="1200" cap="none" spc="0" normalizeH="0" baseline="0" noProof="0">
                <a:ln>
                  <a:noFill/>
                </a:ln>
                <a:solidFill>
                  <a:prstClr val="black"/>
                </a:solidFill>
                <a:effectLst/>
                <a:uLnTx/>
                <a:uFillTx/>
                <a:latin typeface="Verdana"/>
                <a:ea typeface="+mn-ea"/>
                <a:cs typeface="+mn-cs"/>
              </a:rPr>
              <a:t>0</a:t>
            </a:r>
          </a:p>
        </p:txBody>
      </p:sp>
      <p:grpSp>
        <p:nvGrpSpPr>
          <p:cNvPr id="241" name="Gruppieren 240">
            <a:extLst>
              <a:ext uri="{FF2B5EF4-FFF2-40B4-BE49-F238E27FC236}">
                <a16:creationId xmlns:a16="http://schemas.microsoft.com/office/drawing/2014/main" id="{5816A56D-6EBA-2D92-7A82-EEEAE1747240}"/>
              </a:ext>
            </a:extLst>
          </p:cNvPr>
          <p:cNvGrpSpPr/>
          <p:nvPr/>
        </p:nvGrpSpPr>
        <p:grpSpPr>
          <a:xfrm>
            <a:off x="1375090" y="1266985"/>
            <a:ext cx="3268472" cy="1997025"/>
            <a:chOff x="1375090" y="1266985"/>
            <a:chExt cx="3268472" cy="1997025"/>
          </a:xfrm>
        </p:grpSpPr>
        <p:cxnSp>
          <p:nvCxnSpPr>
            <p:cNvPr id="200" name="Gerader Verbinder 199">
              <a:extLst>
                <a:ext uri="{FF2B5EF4-FFF2-40B4-BE49-F238E27FC236}">
                  <a16:creationId xmlns:a16="http://schemas.microsoft.com/office/drawing/2014/main" id="{FAF4374D-8FA2-C458-6651-2D3BF03D6FC0}"/>
                </a:ext>
              </a:extLst>
            </p:cNvPr>
            <p:cNvCxnSpPr/>
            <p:nvPr/>
          </p:nvCxnSpPr>
          <p:spPr>
            <a:xfrm>
              <a:off x="1375090" y="1266985"/>
              <a:ext cx="553101" cy="875892"/>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193C2912-4336-A66F-B8B1-E8CBE7FE872E}"/>
                </a:ext>
              </a:extLst>
            </p:cNvPr>
            <p:cNvCxnSpPr>
              <a:cxnSpLocks/>
            </p:cNvCxnSpPr>
            <p:nvPr/>
          </p:nvCxnSpPr>
          <p:spPr>
            <a:xfrm>
              <a:off x="1921669" y="2138363"/>
              <a:ext cx="578644" cy="47386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8AD46E71-E616-7B72-B061-7BE79777FF0F}"/>
                </a:ext>
              </a:extLst>
            </p:cNvPr>
            <p:cNvCxnSpPr>
              <a:cxnSpLocks/>
            </p:cNvCxnSpPr>
            <p:nvPr/>
          </p:nvCxnSpPr>
          <p:spPr>
            <a:xfrm>
              <a:off x="2486025" y="2605088"/>
              <a:ext cx="1062038" cy="40005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0" name="Gerader Verbinder 209">
              <a:extLst>
                <a:ext uri="{FF2B5EF4-FFF2-40B4-BE49-F238E27FC236}">
                  <a16:creationId xmlns:a16="http://schemas.microsoft.com/office/drawing/2014/main" id="{D392F195-74CA-C28F-93E0-3F223FB83947}"/>
                </a:ext>
              </a:extLst>
            </p:cNvPr>
            <p:cNvCxnSpPr>
              <a:cxnSpLocks/>
            </p:cNvCxnSpPr>
            <p:nvPr/>
          </p:nvCxnSpPr>
          <p:spPr>
            <a:xfrm>
              <a:off x="3545328" y="3004418"/>
              <a:ext cx="564710" cy="1262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EBD878F0-FFC1-F3B6-7968-A7DDF96599AF}"/>
                </a:ext>
              </a:extLst>
            </p:cNvPr>
            <p:cNvCxnSpPr>
              <a:cxnSpLocks/>
            </p:cNvCxnSpPr>
            <p:nvPr/>
          </p:nvCxnSpPr>
          <p:spPr>
            <a:xfrm>
              <a:off x="4103727" y="3013999"/>
              <a:ext cx="539835" cy="250011"/>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grpSp>
        <p:nvGrpSpPr>
          <p:cNvPr id="240" name="Gruppieren 239">
            <a:extLst>
              <a:ext uri="{FF2B5EF4-FFF2-40B4-BE49-F238E27FC236}">
                <a16:creationId xmlns:a16="http://schemas.microsoft.com/office/drawing/2014/main" id="{D55109F1-B0AA-6BB2-7598-62CF196C537B}"/>
              </a:ext>
            </a:extLst>
          </p:cNvPr>
          <p:cNvGrpSpPr/>
          <p:nvPr/>
        </p:nvGrpSpPr>
        <p:grpSpPr>
          <a:xfrm>
            <a:off x="1375090" y="1266985"/>
            <a:ext cx="3276423" cy="2136173"/>
            <a:chOff x="1375090" y="1266985"/>
            <a:chExt cx="3276423" cy="2136173"/>
          </a:xfrm>
        </p:grpSpPr>
        <p:cxnSp>
          <p:nvCxnSpPr>
            <p:cNvPr id="215" name="Gerader Verbinder 214">
              <a:extLst>
                <a:ext uri="{FF2B5EF4-FFF2-40B4-BE49-F238E27FC236}">
                  <a16:creationId xmlns:a16="http://schemas.microsoft.com/office/drawing/2014/main" id="{DA82BD56-B18E-B72A-B966-FD2CE1F03E1C}"/>
                </a:ext>
              </a:extLst>
            </p:cNvPr>
            <p:cNvCxnSpPr>
              <a:cxnSpLocks/>
            </p:cNvCxnSpPr>
            <p:nvPr/>
          </p:nvCxnSpPr>
          <p:spPr>
            <a:xfrm>
              <a:off x="1375090" y="1266985"/>
              <a:ext cx="545939" cy="1293692"/>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4" name="Gerader Verbinder 213">
              <a:extLst>
                <a:ext uri="{FF2B5EF4-FFF2-40B4-BE49-F238E27FC236}">
                  <a16:creationId xmlns:a16="http://schemas.microsoft.com/office/drawing/2014/main" id="{460D1403-367B-936B-034E-08FB42806C3E}"/>
                </a:ext>
              </a:extLst>
            </p:cNvPr>
            <p:cNvCxnSpPr>
              <a:cxnSpLocks/>
            </p:cNvCxnSpPr>
            <p:nvPr/>
          </p:nvCxnSpPr>
          <p:spPr>
            <a:xfrm>
              <a:off x="2464594" y="3038475"/>
              <a:ext cx="554831" cy="130969"/>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17" name="Gerader Verbinder 216">
              <a:extLst>
                <a:ext uri="{FF2B5EF4-FFF2-40B4-BE49-F238E27FC236}">
                  <a16:creationId xmlns:a16="http://schemas.microsoft.com/office/drawing/2014/main" id="{9D217DFB-02EA-69A7-15B7-FB3C090D555A}"/>
                </a:ext>
              </a:extLst>
            </p:cNvPr>
            <p:cNvCxnSpPr>
              <a:cxnSpLocks/>
            </p:cNvCxnSpPr>
            <p:nvPr/>
          </p:nvCxnSpPr>
          <p:spPr>
            <a:xfrm>
              <a:off x="1914525" y="2552700"/>
              <a:ext cx="558331" cy="48867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0" name="Gerader Verbinder 219">
              <a:extLst>
                <a:ext uri="{FF2B5EF4-FFF2-40B4-BE49-F238E27FC236}">
                  <a16:creationId xmlns:a16="http://schemas.microsoft.com/office/drawing/2014/main" id="{DFE3C37B-0A5E-8AB9-D7B1-405CB9553F73}"/>
                </a:ext>
              </a:extLst>
            </p:cNvPr>
            <p:cNvCxnSpPr>
              <a:cxnSpLocks/>
            </p:cNvCxnSpPr>
            <p:nvPr/>
          </p:nvCxnSpPr>
          <p:spPr>
            <a:xfrm>
              <a:off x="3013123" y="3165895"/>
              <a:ext cx="553037" cy="181604"/>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2" name="Gerader Verbinder 221">
              <a:extLst>
                <a:ext uri="{FF2B5EF4-FFF2-40B4-BE49-F238E27FC236}">
                  <a16:creationId xmlns:a16="http://schemas.microsoft.com/office/drawing/2014/main" id="{1A624AB2-91BA-2A8E-35F1-503B7163627B}"/>
                </a:ext>
              </a:extLst>
            </p:cNvPr>
            <p:cNvCxnSpPr>
              <a:cxnSpLocks/>
            </p:cNvCxnSpPr>
            <p:nvPr/>
          </p:nvCxnSpPr>
          <p:spPr>
            <a:xfrm>
              <a:off x="3560661" y="3344872"/>
              <a:ext cx="542212" cy="54311"/>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224" name="Gerader Verbinder 223">
              <a:extLst>
                <a:ext uri="{FF2B5EF4-FFF2-40B4-BE49-F238E27FC236}">
                  <a16:creationId xmlns:a16="http://schemas.microsoft.com/office/drawing/2014/main" id="{7C6FD347-697F-D102-2B44-DDD6CC63D2FE}"/>
                </a:ext>
              </a:extLst>
            </p:cNvPr>
            <p:cNvCxnSpPr>
              <a:cxnSpLocks/>
            </p:cNvCxnSpPr>
            <p:nvPr/>
          </p:nvCxnSpPr>
          <p:spPr>
            <a:xfrm>
              <a:off x="4098237" y="3398993"/>
              <a:ext cx="553276" cy="4165"/>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grpSp>
      <p:sp>
        <p:nvSpPr>
          <p:cNvPr id="242" name="Rechteck: abgerundete Ecken 241">
            <a:extLst>
              <a:ext uri="{FF2B5EF4-FFF2-40B4-BE49-F238E27FC236}">
                <a16:creationId xmlns:a16="http://schemas.microsoft.com/office/drawing/2014/main" id="{7D9FDFF9-3987-A5AF-827E-C922BCFC52E0}"/>
              </a:ext>
            </a:extLst>
          </p:cNvPr>
          <p:cNvSpPr/>
          <p:nvPr/>
        </p:nvSpPr>
        <p:spPr>
          <a:xfrm>
            <a:off x="5527583" y="1875954"/>
            <a:ext cx="2768732" cy="1391591"/>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8900" lvl="0" defTabSz="685800">
              <a:spcAft>
                <a:spcPts val="600"/>
              </a:spcAft>
              <a:buClr>
                <a:schemeClr val="accent2"/>
              </a:buClr>
              <a:buSzPct val="120000"/>
              <a:defRPr/>
            </a:pPr>
            <a:r>
              <a:rPr lang="de-DE" sz="1100">
                <a:solidFill>
                  <a:schemeClr val="bg1"/>
                </a:solidFill>
                <a:cs typeface="Georgia"/>
              </a:rPr>
              <a:t>Die Wahrscheinlichkeit für einen stimulierten C-Peptid-Spiegel      &gt; 0,2 pmol/ml war in den ersten 5 Jahren der DCCT höher mit intensiver Insulintherapie vs. mit konventioneller Insulintherapie</a:t>
            </a:r>
            <a:endParaRPr lang="de-DE" sz="1100" b="1" baseline="30000">
              <a:solidFill>
                <a:schemeClr val="bg1"/>
              </a:solidFill>
            </a:endParaRPr>
          </a:p>
        </p:txBody>
      </p:sp>
    </p:spTree>
    <p:extLst>
      <p:ext uri="{BB962C8B-B14F-4D97-AF65-F5344CB8AC3E}">
        <p14:creationId xmlns:p14="http://schemas.microsoft.com/office/powerpoint/2010/main" val="25698653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D557C82-5647-780E-86C7-3E967649B28E}"/>
            </a:ext>
          </a:extLst>
        </p:cNvPr>
        <p:cNvGrpSpPr/>
        <p:nvPr/>
      </p:nvGrpSpPr>
      <p:grpSpPr>
        <a:xfrm>
          <a:off x="0" y="0"/>
          <a:ext cx="0" cy="0"/>
          <a:chOff x="0" y="0"/>
          <a:chExt cx="0" cy="0"/>
        </a:xfrm>
      </p:grpSpPr>
      <p:sp>
        <p:nvSpPr>
          <p:cNvPr id="199" name="Textplatzhalter 9">
            <a:extLst>
              <a:ext uri="{FF2B5EF4-FFF2-40B4-BE49-F238E27FC236}">
                <a16:creationId xmlns:a16="http://schemas.microsoft.com/office/drawing/2014/main" id="{0B20F8AD-06D9-C82F-E585-982D6E45E036}"/>
              </a:ext>
            </a:extLst>
          </p:cNvPr>
          <p:cNvSpPr txBox="1">
            <a:spLocks/>
          </p:cNvSpPr>
          <p:nvPr/>
        </p:nvSpPr>
        <p:spPr>
          <a:xfrm>
            <a:off x="314408" y="116931"/>
            <a:ext cx="851805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Mediane HbA</a:t>
            </a:r>
            <a:r>
              <a:rPr kumimoji="0" lang="de-DE" sz="2000" b="1" i="0" u="none" strike="noStrike" kern="1200" cap="none" spc="0" normalizeH="0" baseline="-25000" noProof="0">
                <a:ln>
                  <a:noFill/>
                </a:ln>
                <a:solidFill>
                  <a:srgbClr val="7030A0"/>
                </a:solidFill>
                <a:effectLst/>
                <a:uLnTx/>
                <a:uFillTx/>
                <a:latin typeface="Verdana"/>
                <a:ea typeface="+mn-ea"/>
                <a:cs typeface="+mn-cs"/>
              </a:rPr>
              <a:t>1c</a:t>
            </a:r>
            <a:r>
              <a:rPr kumimoji="0" lang="de-DE" sz="2000" b="1" i="0" u="none" strike="noStrike" kern="1200" cap="none" spc="0" normalizeH="0" baseline="0" noProof="0">
                <a:ln>
                  <a:noFill/>
                </a:ln>
                <a:solidFill>
                  <a:srgbClr val="7030A0"/>
                </a:solidFill>
                <a:effectLst/>
                <a:uLnTx/>
                <a:uFillTx/>
                <a:latin typeface="Verdana"/>
                <a:ea typeface="+mn-ea"/>
                <a:cs typeface="+mn-cs"/>
              </a:rPr>
              <a:t>-Werte in der DCCT und ihrer Nachbeobachtungsstudie EDIC</a:t>
            </a:r>
          </a:p>
        </p:txBody>
      </p:sp>
      <p:sp>
        <p:nvSpPr>
          <p:cNvPr id="8" name="TextBox 3037">
            <a:extLst>
              <a:ext uri="{FF2B5EF4-FFF2-40B4-BE49-F238E27FC236}">
                <a16:creationId xmlns:a16="http://schemas.microsoft.com/office/drawing/2014/main" id="{0462856D-FA6C-F69A-6D36-923C32824AF4}"/>
              </a:ext>
            </a:extLst>
          </p:cNvPr>
          <p:cNvSpPr txBox="1"/>
          <p:nvPr/>
        </p:nvSpPr>
        <p:spPr>
          <a:xfrm>
            <a:off x="314408" y="4749053"/>
            <a:ext cx="8404142" cy="369332"/>
          </a:xfrm>
          <a:prstGeom prst="rect">
            <a:avLst/>
          </a:prstGeom>
          <a:noFill/>
        </p:spPr>
        <p:txBody>
          <a:bodyPr wrap="square" rtlCol="0" anchor="b">
            <a:spAutoFit/>
          </a:bodyPr>
          <a:lstStyle/>
          <a:p>
            <a:pPr defTabSz="685800">
              <a:defRPr/>
            </a:pPr>
            <a:r>
              <a:rPr lang="de-DE" sz="600">
                <a:solidFill>
                  <a:srgbClr val="404040"/>
                </a:solidFill>
                <a:ea typeface="Arial"/>
                <a:cs typeface="Arial"/>
              </a:rPr>
              <a:t>Abbildung modifiziert nach Nathan DM 2014</a:t>
            </a:r>
            <a:r>
              <a:rPr lang="de-DE" sz="600" baseline="30000">
                <a:solidFill>
                  <a:srgbClr val="404040"/>
                </a:solidFill>
                <a:ea typeface="Arial"/>
                <a:cs typeface="Arial"/>
              </a:rPr>
              <a:t>1</a:t>
            </a:r>
            <a:r>
              <a:rPr lang="de-DE" sz="600">
                <a:solidFill>
                  <a:srgbClr val="404040"/>
                </a:solidFill>
                <a:ea typeface="Arial"/>
                <a:cs typeface="Arial"/>
              </a:rPr>
              <a:t>. </a:t>
            </a:r>
            <a:r>
              <a:rPr lang="de-DE" sz="600">
                <a:solidFill>
                  <a:srgbClr val="404040"/>
                </a:solidFill>
                <a:ea typeface="Verdana" panose="020B0604030504040204" pitchFamily="34" charset="0"/>
                <a:cs typeface="Verdana" panose="020B0604030504040204" pitchFamily="34" charset="0"/>
              </a:rPr>
              <a:t>DCCT: Diabetes Control and </a:t>
            </a:r>
            <a:r>
              <a:rPr lang="de-DE" sz="600" err="1">
                <a:solidFill>
                  <a:srgbClr val="404040"/>
                </a:solidFill>
                <a:ea typeface="Verdana" panose="020B0604030504040204" pitchFamily="34" charset="0"/>
                <a:cs typeface="Verdana" panose="020B0604030504040204" pitchFamily="34" charset="0"/>
              </a:rPr>
              <a:t>Complications</a:t>
            </a:r>
            <a:r>
              <a:rPr lang="de-DE" sz="600">
                <a:solidFill>
                  <a:srgbClr val="404040"/>
                </a:solidFill>
                <a:ea typeface="Verdana" panose="020B0604030504040204" pitchFamily="34" charset="0"/>
                <a:cs typeface="Verdana" panose="020B0604030504040204" pitchFamily="34" charset="0"/>
              </a:rPr>
              <a:t> Trial; EDIC: </a:t>
            </a:r>
            <a:r>
              <a:rPr lang="de-DE" sz="600" err="1">
                <a:solidFill>
                  <a:srgbClr val="404040"/>
                </a:solidFill>
                <a:ea typeface="Verdana" panose="020B0604030504040204" pitchFamily="34" charset="0"/>
                <a:cs typeface="Verdana" panose="020B0604030504040204" pitchFamily="34" charset="0"/>
              </a:rPr>
              <a:t>Epidemiology</a:t>
            </a:r>
            <a:r>
              <a:rPr lang="de-DE" sz="600">
                <a:solidFill>
                  <a:srgbClr val="404040"/>
                </a:solidFill>
                <a:ea typeface="Verdana" panose="020B0604030504040204" pitchFamily="34" charset="0"/>
                <a:cs typeface="Verdana" panose="020B0604030504040204" pitchFamily="34" charset="0"/>
              </a:rPr>
              <a:t> </a:t>
            </a:r>
            <a:r>
              <a:rPr lang="de-DE" sz="600" err="1">
                <a:solidFill>
                  <a:srgbClr val="404040"/>
                </a:solidFill>
                <a:ea typeface="Verdana" panose="020B0604030504040204" pitchFamily="34" charset="0"/>
                <a:cs typeface="Verdana" panose="020B0604030504040204" pitchFamily="34" charset="0"/>
              </a:rPr>
              <a:t>of</a:t>
            </a:r>
            <a:r>
              <a:rPr lang="de-DE" sz="600">
                <a:solidFill>
                  <a:srgbClr val="404040"/>
                </a:solidFill>
                <a:ea typeface="Verdana" panose="020B0604030504040204" pitchFamily="34" charset="0"/>
                <a:cs typeface="Verdana" panose="020B0604030504040204" pitchFamily="34" charset="0"/>
              </a:rPr>
              <a:t> Diabetes </a:t>
            </a:r>
            <a:r>
              <a:rPr lang="de-DE" sz="600" err="1">
                <a:solidFill>
                  <a:srgbClr val="404040"/>
                </a:solidFill>
                <a:ea typeface="Verdana" panose="020B0604030504040204" pitchFamily="34" charset="0"/>
                <a:cs typeface="Verdana" panose="020B0604030504040204" pitchFamily="34" charset="0"/>
              </a:rPr>
              <a:t>Interventions</a:t>
            </a:r>
            <a:r>
              <a:rPr lang="de-DE" sz="600">
                <a:solidFill>
                  <a:srgbClr val="404040"/>
                </a:solidFill>
                <a:ea typeface="Verdana" panose="020B0604030504040204" pitchFamily="34" charset="0"/>
                <a:cs typeface="Verdana" panose="020B0604030504040204" pitchFamily="34" charset="0"/>
              </a:rPr>
              <a:t> and </a:t>
            </a:r>
            <a:r>
              <a:rPr lang="de-DE" sz="600" err="1">
                <a:solidFill>
                  <a:srgbClr val="404040"/>
                </a:solidFill>
                <a:ea typeface="Verdana" panose="020B0604030504040204" pitchFamily="34" charset="0"/>
                <a:cs typeface="Verdana" panose="020B0604030504040204" pitchFamily="34" charset="0"/>
              </a:rPr>
              <a:t>Complications</a:t>
            </a:r>
            <a:r>
              <a:rPr lang="de-DE" sz="600">
                <a:solidFill>
                  <a:srgbClr val="404040"/>
                </a:solidFill>
                <a:ea typeface="Verdana" panose="020B0604030504040204" pitchFamily="34" charset="0"/>
                <a:cs typeface="Verdana" panose="020B0604030504040204" pitchFamily="34" charset="0"/>
              </a:rPr>
              <a:t>. </a:t>
            </a:r>
            <a:r>
              <a:rPr lang="de-DE" sz="600">
                <a:solidFill>
                  <a:srgbClr val="404040"/>
                </a:solidFill>
                <a:ea typeface="Arial"/>
                <a:cs typeface="Arial"/>
              </a:rPr>
              <a:t>HbA</a:t>
            </a:r>
            <a:r>
              <a:rPr lang="de-DE" sz="600" baseline="-25000">
                <a:solidFill>
                  <a:srgbClr val="404040"/>
                </a:solidFill>
                <a:ea typeface="Arial"/>
                <a:cs typeface="Arial"/>
              </a:rPr>
              <a:t>1c</a:t>
            </a:r>
            <a:r>
              <a:rPr lang="de-DE" sz="600">
                <a:solidFill>
                  <a:srgbClr val="404040"/>
                </a:solidFill>
                <a:ea typeface="Arial"/>
                <a:cs typeface="Arial"/>
              </a:rPr>
              <a:t>: </a:t>
            </a:r>
            <a:r>
              <a:rPr lang="de-DE" sz="600" err="1">
                <a:solidFill>
                  <a:srgbClr val="404040"/>
                </a:solidFill>
                <a:ea typeface="Arial"/>
                <a:cs typeface="Arial"/>
              </a:rPr>
              <a:t>glykiertes</a:t>
            </a:r>
            <a:r>
              <a:rPr lang="de-DE" sz="600">
                <a:solidFill>
                  <a:srgbClr val="404040"/>
                </a:solidFill>
                <a:ea typeface="Arial"/>
                <a:cs typeface="Arial"/>
              </a:rPr>
              <a:t> Hämoglobin A</a:t>
            </a:r>
            <a:r>
              <a:rPr lang="de-DE" sz="600" baseline="-25000">
                <a:solidFill>
                  <a:srgbClr val="404040"/>
                </a:solidFill>
                <a:ea typeface="Arial"/>
                <a:cs typeface="Arial"/>
              </a:rPr>
              <a:t>1c</a:t>
            </a:r>
            <a:r>
              <a:rPr lang="de-DE" sz="600">
                <a:solidFill>
                  <a:srgbClr val="404040"/>
                </a:solidFill>
                <a:ea typeface="Arial"/>
                <a:cs typeface="Arial"/>
              </a:rPr>
              <a:t>; Intensiv = Basal-Bolus-Insulintherapie; Konventionell = Mischinsulintherapie. </a:t>
            </a:r>
          </a:p>
          <a:p>
            <a:pPr defTabSz="685800">
              <a:defRPr/>
            </a:pPr>
            <a:r>
              <a:rPr kumimoji="0" lang="de-DE" sz="600" b="1" i="0" u="none" strike="noStrike" kern="1200" cap="none" spc="0" normalizeH="0" baseline="0" noProof="0">
                <a:ln>
                  <a:noFill/>
                </a:ln>
                <a:solidFill>
                  <a:srgbClr val="404040"/>
                </a:solidFill>
                <a:effectLst/>
                <a:uLnTx/>
                <a:uFillTx/>
                <a:latin typeface="Verdana"/>
                <a:ea typeface="+mn-ea"/>
                <a:cs typeface="+mn-cs"/>
              </a:rPr>
              <a:t>1.</a:t>
            </a:r>
            <a:r>
              <a:rPr kumimoji="0" lang="de-DE" sz="600" b="0" i="0" u="none" strike="noStrike" kern="1200" cap="none" spc="0" normalizeH="0" baseline="0" noProof="0">
                <a:ln>
                  <a:noFill/>
                </a:ln>
                <a:solidFill>
                  <a:srgbClr val="404040"/>
                </a:solidFill>
                <a:effectLst/>
                <a:uLnTx/>
                <a:uFillTx/>
                <a:latin typeface="Verdana"/>
                <a:ea typeface="+mn-ea"/>
                <a:cs typeface="+mn-cs"/>
              </a:rPr>
              <a:t> Nathan DM für die DCCT/EDIC Study Research Group</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a-DK" sz="600" b="0" i="1" u="none" strike="noStrike" kern="1200" cap="none" spc="0" normalizeH="0" baseline="0" noProof="0">
                <a:ln>
                  <a:noFill/>
                </a:ln>
                <a:solidFill>
                  <a:srgbClr val="404040"/>
                </a:solidFill>
                <a:effectLst/>
                <a:uLnTx/>
                <a:uFillTx/>
                <a:latin typeface="Verdana"/>
                <a:ea typeface="+mn-ea"/>
                <a:cs typeface="+mn-cs"/>
              </a:rPr>
              <a:t>Diabetes Care </a:t>
            </a:r>
            <a:r>
              <a:rPr kumimoji="0" lang="da-DK" sz="600" b="0" i="0" u="none" strike="noStrike" kern="1200" cap="none" spc="0" normalizeH="0" baseline="0" noProof="0">
                <a:ln>
                  <a:noFill/>
                </a:ln>
                <a:solidFill>
                  <a:srgbClr val="404040"/>
                </a:solidFill>
                <a:effectLst/>
                <a:uLnTx/>
                <a:uFillTx/>
                <a:latin typeface="Verdana"/>
                <a:ea typeface="+mn-ea"/>
                <a:cs typeface="+mn-cs"/>
              </a:rPr>
              <a:t>2014; 37: 9</a:t>
            </a:r>
            <a:r>
              <a:rPr lang="de-DE" sz="600">
                <a:solidFill>
                  <a:srgbClr val="404040"/>
                </a:solidFill>
              </a:rPr>
              <a:t>–16</a:t>
            </a:r>
            <a:r>
              <a:rPr kumimoji="0" lang="da-DK" sz="600" b="0" i="0" u="none" strike="noStrike" kern="1200" cap="none" spc="0" normalizeH="0" baseline="0" noProof="0">
                <a:ln>
                  <a:noFill/>
                </a:ln>
                <a:solidFill>
                  <a:srgbClr val="404040"/>
                </a:solidFill>
                <a:effectLst/>
                <a:uLnTx/>
                <a:uFillTx/>
                <a:latin typeface="Verdana"/>
                <a:ea typeface="+mn-ea"/>
                <a:cs typeface="+mn-cs"/>
              </a:rPr>
              <a:t>.</a:t>
            </a:r>
            <a:endParaRPr kumimoji="0" lang="de-DE" sz="600" b="0" i="0" u="none" strike="noStrike" kern="1200" cap="none" spc="0" normalizeH="0" baseline="0" noProof="0">
              <a:ln>
                <a:noFill/>
              </a:ln>
              <a:solidFill>
                <a:srgbClr val="404040"/>
              </a:solidFill>
              <a:effectLst/>
              <a:uLnTx/>
              <a:uFillTx/>
              <a:latin typeface="Verdana"/>
              <a:ea typeface="+mn-ea"/>
              <a:cs typeface="+mn-cs"/>
            </a:endParaRPr>
          </a:p>
        </p:txBody>
      </p:sp>
      <p:pic>
        <p:nvPicPr>
          <p:cNvPr id="3" name="Grafik 2" descr="Ein Bild, das Text, Reihe, Diagramm, Schrift enthält.&#10;&#10;KI-generierte Inhalte können fehlerhaft sein.">
            <a:extLst>
              <a:ext uri="{FF2B5EF4-FFF2-40B4-BE49-F238E27FC236}">
                <a16:creationId xmlns:a16="http://schemas.microsoft.com/office/drawing/2014/main" id="{408C22E1-11C7-2A48-AA28-8F1C1AC0E0BE}"/>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56843" y="1039660"/>
            <a:ext cx="5630313" cy="3489030"/>
          </a:xfrm>
          <a:prstGeom prst="rect">
            <a:avLst/>
          </a:prstGeom>
        </p:spPr>
      </p:pic>
      <p:sp>
        <p:nvSpPr>
          <p:cNvPr id="4" name="Textfeld 3">
            <a:extLst>
              <a:ext uri="{FF2B5EF4-FFF2-40B4-BE49-F238E27FC236}">
                <a16:creationId xmlns:a16="http://schemas.microsoft.com/office/drawing/2014/main" id="{09576FD0-5D85-013A-2F4E-871582AE7AC0}"/>
              </a:ext>
            </a:extLst>
          </p:cNvPr>
          <p:cNvSpPr txBox="1"/>
          <p:nvPr/>
        </p:nvSpPr>
        <p:spPr>
          <a:xfrm>
            <a:off x="4889906" y="1128060"/>
            <a:ext cx="1665842" cy="261610"/>
          </a:xfrm>
          <a:prstGeom prst="rect">
            <a:avLst/>
          </a:prstGeom>
          <a:solidFill>
            <a:schemeClr val="bg1"/>
          </a:solidFill>
        </p:spPr>
        <p:txBody>
          <a:bodyPr wrap="none" rtlCol="0" anchor="ctr">
            <a:spAutoFit/>
          </a:bodyPr>
          <a:lstStyle/>
          <a:p>
            <a:pPr algn="ctr"/>
            <a:r>
              <a:rPr lang="de-DE" sz="1100" b="1"/>
              <a:t>EDIC Beobachtung</a:t>
            </a:r>
          </a:p>
        </p:txBody>
      </p:sp>
      <p:sp>
        <p:nvSpPr>
          <p:cNvPr id="5" name="Textfeld 4">
            <a:extLst>
              <a:ext uri="{FF2B5EF4-FFF2-40B4-BE49-F238E27FC236}">
                <a16:creationId xmlns:a16="http://schemas.microsoft.com/office/drawing/2014/main" id="{B35EE00D-2E03-DEC2-E431-79A030504991}"/>
              </a:ext>
            </a:extLst>
          </p:cNvPr>
          <p:cNvSpPr txBox="1"/>
          <p:nvPr/>
        </p:nvSpPr>
        <p:spPr>
          <a:xfrm>
            <a:off x="2407086" y="1128060"/>
            <a:ext cx="1651414" cy="261610"/>
          </a:xfrm>
          <a:prstGeom prst="rect">
            <a:avLst/>
          </a:prstGeom>
          <a:solidFill>
            <a:schemeClr val="bg1"/>
          </a:solidFill>
        </p:spPr>
        <p:txBody>
          <a:bodyPr wrap="none" rtlCol="0" anchor="ctr">
            <a:spAutoFit/>
          </a:bodyPr>
          <a:lstStyle/>
          <a:p>
            <a:pPr algn="ctr"/>
            <a:r>
              <a:rPr lang="de-DE" sz="1100" b="1"/>
              <a:t>DCCT Intervention</a:t>
            </a:r>
          </a:p>
        </p:txBody>
      </p:sp>
      <p:sp>
        <p:nvSpPr>
          <p:cNvPr id="7" name="Textfeld 6">
            <a:extLst>
              <a:ext uri="{FF2B5EF4-FFF2-40B4-BE49-F238E27FC236}">
                <a16:creationId xmlns:a16="http://schemas.microsoft.com/office/drawing/2014/main" id="{73E18A68-8590-788C-0B98-441CA8220E5C}"/>
              </a:ext>
            </a:extLst>
          </p:cNvPr>
          <p:cNvSpPr txBox="1"/>
          <p:nvPr/>
        </p:nvSpPr>
        <p:spPr>
          <a:xfrm>
            <a:off x="4698850" y="1887709"/>
            <a:ext cx="1881699" cy="123111"/>
          </a:xfrm>
          <a:prstGeom prst="rect">
            <a:avLst/>
          </a:prstGeom>
          <a:solidFill>
            <a:schemeClr val="bg1"/>
          </a:solidFill>
        </p:spPr>
        <p:txBody>
          <a:bodyPr wrap="square" lIns="0" tIns="0" rIns="0" bIns="0" rtlCol="0" anchor="ctr">
            <a:spAutoFit/>
          </a:bodyPr>
          <a:lstStyle/>
          <a:p>
            <a:pPr algn="ctr"/>
            <a:r>
              <a:rPr lang="de-DE" sz="800" b="1"/>
              <a:t>Konventionell – EDIC MW 8,0 % </a:t>
            </a:r>
          </a:p>
        </p:txBody>
      </p:sp>
      <p:sp>
        <p:nvSpPr>
          <p:cNvPr id="204" name="Textfeld 203">
            <a:extLst>
              <a:ext uri="{FF2B5EF4-FFF2-40B4-BE49-F238E27FC236}">
                <a16:creationId xmlns:a16="http://schemas.microsoft.com/office/drawing/2014/main" id="{2193C2CD-01FE-339D-D59E-342C1CDC1355}"/>
              </a:ext>
            </a:extLst>
          </p:cNvPr>
          <p:cNvSpPr txBox="1"/>
          <p:nvPr/>
        </p:nvSpPr>
        <p:spPr>
          <a:xfrm>
            <a:off x="2230961" y="3691884"/>
            <a:ext cx="1626736" cy="123111"/>
          </a:xfrm>
          <a:prstGeom prst="rect">
            <a:avLst/>
          </a:prstGeom>
          <a:solidFill>
            <a:schemeClr val="bg1"/>
          </a:solidFill>
        </p:spPr>
        <p:txBody>
          <a:bodyPr wrap="square" lIns="0" tIns="0" rIns="0" bIns="0" rtlCol="0" anchor="ctr">
            <a:spAutoFit/>
          </a:bodyPr>
          <a:lstStyle/>
          <a:p>
            <a:pPr algn="ctr"/>
            <a:r>
              <a:rPr lang="de-DE" sz="800" b="1"/>
              <a:t>Intensiv – DCCT MW 7,2 % </a:t>
            </a:r>
          </a:p>
        </p:txBody>
      </p:sp>
      <p:sp>
        <p:nvSpPr>
          <p:cNvPr id="205" name="Textfeld 204">
            <a:extLst>
              <a:ext uri="{FF2B5EF4-FFF2-40B4-BE49-F238E27FC236}">
                <a16:creationId xmlns:a16="http://schemas.microsoft.com/office/drawing/2014/main" id="{C94E9268-D8A7-428A-4DD2-B714CE435861}"/>
              </a:ext>
            </a:extLst>
          </p:cNvPr>
          <p:cNvSpPr txBox="1"/>
          <p:nvPr/>
        </p:nvSpPr>
        <p:spPr>
          <a:xfrm>
            <a:off x="4698850" y="3605255"/>
            <a:ext cx="1626736" cy="123111"/>
          </a:xfrm>
          <a:prstGeom prst="rect">
            <a:avLst/>
          </a:prstGeom>
          <a:solidFill>
            <a:schemeClr val="bg1"/>
          </a:solidFill>
        </p:spPr>
        <p:txBody>
          <a:bodyPr wrap="square" lIns="0" tIns="0" rIns="0" bIns="0" rtlCol="0" anchor="ctr">
            <a:spAutoFit/>
          </a:bodyPr>
          <a:lstStyle/>
          <a:p>
            <a:pPr algn="ctr"/>
            <a:r>
              <a:rPr lang="de-DE" sz="800" b="1"/>
              <a:t>Intensiv – EDIC MW 8,0 % </a:t>
            </a:r>
          </a:p>
        </p:txBody>
      </p:sp>
      <p:sp>
        <p:nvSpPr>
          <p:cNvPr id="206" name="Textfeld 205">
            <a:extLst>
              <a:ext uri="{FF2B5EF4-FFF2-40B4-BE49-F238E27FC236}">
                <a16:creationId xmlns:a16="http://schemas.microsoft.com/office/drawing/2014/main" id="{1562E4FE-A918-7FE0-27D6-3099A5DB3B5D}"/>
              </a:ext>
            </a:extLst>
          </p:cNvPr>
          <p:cNvSpPr txBox="1"/>
          <p:nvPr/>
        </p:nvSpPr>
        <p:spPr>
          <a:xfrm>
            <a:off x="4027934" y="1598042"/>
            <a:ext cx="533651" cy="123111"/>
          </a:xfrm>
          <a:prstGeom prst="rect">
            <a:avLst/>
          </a:prstGeom>
          <a:solidFill>
            <a:schemeClr val="bg1"/>
          </a:solidFill>
        </p:spPr>
        <p:txBody>
          <a:bodyPr wrap="square" lIns="0" tIns="0" rIns="0" bIns="0" rtlCol="0" anchor="ctr">
            <a:spAutoFit/>
          </a:bodyPr>
          <a:lstStyle/>
          <a:p>
            <a:pPr algn="ctr"/>
            <a:r>
              <a:rPr lang="de-DE" sz="800" b="1"/>
              <a:t>Training</a:t>
            </a:r>
          </a:p>
        </p:txBody>
      </p:sp>
      <p:sp>
        <p:nvSpPr>
          <p:cNvPr id="207" name="Textfeld 206">
            <a:extLst>
              <a:ext uri="{FF2B5EF4-FFF2-40B4-BE49-F238E27FC236}">
                <a16:creationId xmlns:a16="http://schemas.microsoft.com/office/drawing/2014/main" id="{22FB2919-C650-8ED7-EAEF-B0AD49B3EB93}"/>
              </a:ext>
            </a:extLst>
          </p:cNvPr>
          <p:cNvSpPr txBox="1"/>
          <p:nvPr/>
        </p:nvSpPr>
        <p:spPr>
          <a:xfrm>
            <a:off x="3944807" y="3855580"/>
            <a:ext cx="822416" cy="138499"/>
          </a:xfrm>
          <a:prstGeom prst="rect">
            <a:avLst/>
          </a:prstGeom>
          <a:solidFill>
            <a:schemeClr val="bg1"/>
          </a:solidFill>
        </p:spPr>
        <p:txBody>
          <a:bodyPr wrap="square" lIns="0" tIns="0" rIns="0" bIns="0" rtlCol="0" anchor="ctr">
            <a:spAutoFit/>
          </a:bodyPr>
          <a:lstStyle/>
          <a:p>
            <a:pPr algn="ctr"/>
            <a:r>
              <a:rPr lang="de-DE" sz="900" i="1"/>
              <a:t>Studienjahr</a:t>
            </a:r>
          </a:p>
        </p:txBody>
      </p:sp>
      <p:sp>
        <p:nvSpPr>
          <p:cNvPr id="208" name="Textfeld 207">
            <a:extLst>
              <a:ext uri="{FF2B5EF4-FFF2-40B4-BE49-F238E27FC236}">
                <a16:creationId xmlns:a16="http://schemas.microsoft.com/office/drawing/2014/main" id="{EA3FBD02-53B8-3C91-DE1A-5EDAD5731634}"/>
              </a:ext>
            </a:extLst>
          </p:cNvPr>
          <p:cNvSpPr txBox="1"/>
          <p:nvPr/>
        </p:nvSpPr>
        <p:spPr>
          <a:xfrm rot="16200000">
            <a:off x="1003769" y="2796814"/>
            <a:ext cx="1888348" cy="138499"/>
          </a:xfrm>
          <a:prstGeom prst="rect">
            <a:avLst/>
          </a:prstGeom>
          <a:solidFill>
            <a:schemeClr val="bg1"/>
          </a:solidFill>
        </p:spPr>
        <p:txBody>
          <a:bodyPr wrap="square" lIns="0" tIns="0" rIns="0" bIns="0" rtlCol="0" anchor="ctr">
            <a:spAutoFit/>
          </a:bodyPr>
          <a:lstStyle/>
          <a:p>
            <a:pPr algn="ctr"/>
            <a:r>
              <a:rPr lang="de-DE" sz="900"/>
              <a:t>     HbA</a:t>
            </a:r>
            <a:r>
              <a:rPr lang="de-DE" sz="900" baseline="-25000"/>
              <a:t>1c</a:t>
            </a:r>
            <a:r>
              <a:rPr lang="de-DE" sz="900"/>
              <a:t> [%]      </a:t>
            </a:r>
          </a:p>
        </p:txBody>
      </p:sp>
      <p:sp>
        <p:nvSpPr>
          <p:cNvPr id="6" name="Textfeld 5">
            <a:extLst>
              <a:ext uri="{FF2B5EF4-FFF2-40B4-BE49-F238E27FC236}">
                <a16:creationId xmlns:a16="http://schemas.microsoft.com/office/drawing/2014/main" id="{3B9A1B0E-7366-130D-7D4D-6A9016897CDA}"/>
              </a:ext>
            </a:extLst>
          </p:cNvPr>
          <p:cNvSpPr txBox="1"/>
          <p:nvPr/>
        </p:nvSpPr>
        <p:spPr>
          <a:xfrm>
            <a:off x="2184358" y="1631612"/>
            <a:ext cx="1881699" cy="123111"/>
          </a:xfrm>
          <a:prstGeom prst="rect">
            <a:avLst/>
          </a:prstGeom>
          <a:solidFill>
            <a:schemeClr val="bg1"/>
          </a:solidFill>
        </p:spPr>
        <p:txBody>
          <a:bodyPr wrap="square" lIns="0" tIns="0" rIns="0" bIns="0" rtlCol="0" anchor="ctr">
            <a:spAutoFit/>
          </a:bodyPr>
          <a:lstStyle/>
          <a:p>
            <a:pPr algn="ctr"/>
            <a:r>
              <a:rPr lang="de-DE" sz="800" b="1"/>
              <a:t>Konventionell – DCCT MW 9,1 % </a:t>
            </a:r>
          </a:p>
        </p:txBody>
      </p:sp>
      <p:sp>
        <p:nvSpPr>
          <p:cNvPr id="211" name="Rechteck 210">
            <a:extLst>
              <a:ext uri="{FF2B5EF4-FFF2-40B4-BE49-F238E27FC236}">
                <a16:creationId xmlns:a16="http://schemas.microsoft.com/office/drawing/2014/main" id="{74017452-2333-6A78-E850-91C323F3D424}"/>
              </a:ext>
            </a:extLst>
          </p:cNvPr>
          <p:cNvSpPr/>
          <p:nvPr/>
        </p:nvSpPr>
        <p:spPr>
          <a:xfrm>
            <a:off x="1756843" y="1039660"/>
            <a:ext cx="5630313" cy="3489030"/>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5537885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22E07B30-4884-D94F-093F-56EC7EB7A3F3}"/>
              </a:ext>
            </a:extLst>
          </p:cNvPr>
          <p:cNvSpPr txBox="1">
            <a:spLocks/>
          </p:cNvSpPr>
          <p:nvPr/>
        </p:nvSpPr>
        <p:spPr>
          <a:xfrm>
            <a:off x="314409" y="116931"/>
            <a:ext cx="8478000" cy="400110"/>
          </a:xfrm>
          <a:prstGeom prst="rect">
            <a:avLst/>
          </a:prstGeom>
        </p:spPr>
        <p:txBody>
          <a:bodyPr lIns="91440" tIns="45720" rIns="91440" bIns="45720" anchor="t"/>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Eine höhere Betazell-Restfunktion kann das Risiko </a:t>
            </a:r>
            <a:r>
              <a:rPr lang="de-DE" sz="2000" b="1">
                <a:solidFill>
                  <a:srgbClr val="7030A0"/>
                </a:solidFill>
                <a:latin typeface="Verdana"/>
              </a:rPr>
              <a:t>mikro-vaskulärer</a:t>
            </a:r>
            <a:r>
              <a:rPr kumimoji="0" lang="de-DE" sz="2000" b="1" i="0" u="none" strike="noStrike" kern="1200" cap="none" spc="0" normalizeH="0" baseline="0" noProof="0">
                <a:ln>
                  <a:noFill/>
                </a:ln>
                <a:solidFill>
                  <a:srgbClr val="7030A0"/>
                </a:solidFill>
                <a:effectLst/>
                <a:uLnTx/>
                <a:uFillTx/>
                <a:latin typeface="Verdana"/>
                <a:ea typeface="+mn-ea"/>
                <a:cs typeface="+mn-cs"/>
              </a:rPr>
              <a:t> Komplikationen in den ersten Jahren senken</a:t>
            </a:r>
          </a:p>
        </p:txBody>
      </p:sp>
      <p:sp>
        <p:nvSpPr>
          <p:cNvPr id="10" name="Rechteck: abgerundete Ecken 9">
            <a:extLst>
              <a:ext uri="{FF2B5EF4-FFF2-40B4-BE49-F238E27FC236}">
                <a16:creationId xmlns:a16="http://schemas.microsoft.com/office/drawing/2014/main" id="{BAE96E14-E4B1-A3B7-B7DF-34B23330E4DA}"/>
              </a:ext>
            </a:extLst>
          </p:cNvPr>
          <p:cNvSpPr/>
          <p:nvPr/>
        </p:nvSpPr>
        <p:spPr>
          <a:xfrm>
            <a:off x="456736" y="3767543"/>
            <a:ext cx="8230528" cy="657421"/>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defRPr/>
            </a:pPr>
            <a:r>
              <a:rPr lang="de-DE" sz="1100">
                <a:solidFill>
                  <a:schemeClr val="bg1"/>
                </a:solidFill>
              </a:rPr>
              <a:t>Teilnehmer der DCCT-Studie mit stimuliertem C-Peptid ≥ 0,04 </a:t>
            </a:r>
            <a:r>
              <a:rPr lang="de-DE" sz="1100" err="1">
                <a:solidFill>
                  <a:schemeClr val="bg1"/>
                </a:solidFill>
              </a:rPr>
              <a:t>nmol</a:t>
            </a:r>
            <a:r>
              <a:rPr lang="de-DE" sz="1100">
                <a:solidFill>
                  <a:schemeClr val="bg1"/>
                </a:solidFill>
              </a:rPr>
              <a:t>/l zu BL wie auch mit erhaltenem C-Peptid wiesen signifikant niedrigere Ereignisraten an Retinopathie und Albuminurie auf als Teilnehmer mit nicht nachweisbarem C-Peptid zu BL (p &lt; 0,05)</a:t>
            </a:r>
          </a:p>
        </p:txBody>
      </p:sp>
      <p:graphicFrame>
        <p:nvGraphicFramePr>
          <p:cNvPr id="5" name="Chart 4">
            <a:extLst>
              <a:ext uri="{FF2B5EF4-FFF2-40B4-BE49-F238E27FC236}">
                <a16:creationId xmlns:a16="http://schemas.microsoft.com/office/drawing/2014/main" id="{9579343C-83FD-A6A0-8EE0-A75FD776029A}"/>
              </a:ext>
            </a:extLst>
          </p:cNvPr>
          <p:cNvGraphicFramePr/>
          <p:nvPr/>
        </p:nvGraphicFramePr>
        <p:xfrm>
          <a:off x="456736" y="1441318"/>
          <a:ext cx="3624943" cy="2052474"/>
        </p:xfrm>
        <a:graphic>
          <a:graphicData uri="http://schemas.openxmlformats.org/drawingml/2006/chart">
            <c:chart xmlns:c="http://schemas.openxmlformats.org/drawingml/2006/chart" xmlns:r="http://schemas.openxmlformats.org/officeDocument/2006/relationships" r:id="rId4"/>
          </a:graphicData>
        </a:graphic>
      </p:graphicFrame>
      <p:sp>
        <p:nvSpPr>
          <p:cNvPr id="8" name="TextBox 7">
            <a:extLst>
              <a:ext uri="{FF2B5EF4-FFF2-40B4-BE49-F238E27FC236}">
                <a16:creationId xmlns:a16="http://schemas.microsoft.com/office/drawing/2014/main" id="{A48779B0-AA26-DB09-59F1-2D1C4FEBC9C9}"/>
              </a:ext>
            </a:extLst>
          </p:cNvPr>
          <p:cNvSpPr txBox="1"/>
          <p:nvPr/>
        </p:nvSpPr>
        <p:spPr>
          <a:xfrm rot="16200000">
            <a:off x="-260790" y="2108508"/>
            <a:ext cx="1689156" cy="369332"/>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Raten [Ereignisse pro  100 Patientenjahre]</a:t>
            </a:r>
          </a:p>
        </p:txBody>
      </p:sp>
      <p:sp>
        <p:nvSpPr>
          <p:cNvPr id="28" name="TextBox 27">
            <a:extLst>
              <a:ext uri="{FF2B5EF4-FFF2-40B4-BE49-F238E27FC236}">
                <a16:creationId xmlns:a16="http://schemas.microsoft.com/office/drawing/2014/main" id="{B5BF8080-C4DB-C5CA-AAAD-ADBCF544080D}"/>
              </a:ext>
            </a:extLst>
          </p:cNvPr>
          <p:cNvSpPr txBox="1"/>
          <p:nvPr/>
        </p:nvSpPr>
        <p:spPr>
          <a:xfrm>
            <a:off x="583787" y="952112"/>
            <a:ext cx="8067525" cy="276999"/>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Raten an Einzelereignissen unter intensiver Insulintherapie innerhalb der Studienjahre 1-6</a:t>
            </a:r>
            <a:endParaRPr kumimoji="0" lang="en-US" sz="1200" b="1"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29" name="TextBox 28">
            <a:extLst>
              <a:ext uri="{FF2B5EF4-FFF2-40B4-BE49-F238E27FC236}">
                <a16:creationId xmlns:a16="http://schemas.microsoft.com/office/drawing/2014/main" id="{BC0B8AAA-7667-872A-F01A-D8750D3822BB}"/>
              </a:ext>
            </a:extLst>
          </p:cNvPr>
          <p:cNvSpPr txBox="1"/>
          <p:nvPr/>
        </p:nvSpPr>
        <p:spPr>
          <a:xfrm>
            <a:off x="4709798" y="1229514"/>
            <a:ext cx="1655314" cy="261610"/>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Albuminurie</a:t>
            </a:r>
            <a:r>
              <a:rPr kumimoji="0" lang="de-DE" sz="11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rPr>
              <a:t>#</a:t>
            </a:r>
          </a:p>
        </p:txBody>
      </p:sp>
      <p:sp>
        <p:nvSpPr>
          <p:cNvPr id="31" name="TextBox 30">
            <a:extLst>
              <a:ext uri="{FF2B5EF4-FFF2-40B4-BE49-F238E27FC236}">
                <a16:creationId xmlns:a16="http://schemas.microsoft.com/office/drawing/2014/main" id="{3ED3EED8-2CA3-83D0-2E2B-3D82CC72330B}"/>
              </a:ext>
            </a:extLst>
          </p:cNvPr>
          <p:cNvSpPr txBox="1"/>
          <p:nvPr/>
        </p:nvSpPr>
        <p:spPr>
          <a:xfrm>
            <a:off x="1558491" y="1229514"/>
            <a:ext cx="1509068" cy="261610"/>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Retinopathie*</a:t>
            </a:r>
            <a:endParaRPr kumimoji="0" lang="de-DE" sz="11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graphicFrame>
        <p:nvGraphicFramePr>
          <p:cNvPr id="32" name="Chart 31">
            <a:extLst>
              <a:ext uri="{FF2B5EF4-FFF2-40B4-BE49-F238E27FC236}">
                <a16:creationId xmlns:a16="http://schemas.microsoft.com/office/drawing/2014/main" id="{3598D023-803F-E5A0-7579-ECB9CC8DEA56}"/>
              </a:ext>
            </a:extLst>
          </p:cNvPr>
          <p:cNvGraphicFramePr/>
          <p:nvPr/>
        </p:nvGraphicFramePr>
        <p:xfrm>
          <a:off x="4059890" y="1404767"/>
          <a:ext cx="2957905" cy="2057637"/>
        </p:xfrm>
        <a:graphic>
          <a:graphicData uri="http://schemas.openxmlformats.org/drawingml/2006/chart">
            <c:chart xmlns:c="http://schemas.openxmlformats.org/drawingml/2006/chart" xmlns:r="http://schemas.openxmlformats.org/officeDocument/2006/relationships" r:id="rId5"/>
          </a:graphicData>
        </a:graphic>
      </p:graphicFrame>
      <p:sp>
        <p:nvSpPr>
          <p:cNvPr id="33" name="TextBox 32">
            <a:extLst>
              <a:ext uri="{FF2B5EF4-FFF2-40B4-BE49-F238E27FC236}">
                <a16:creationId xmlns:a16="http://schemas.microsoft.com/office/drawing/2014/main" id="{F7DC4ED2-6675-BCF9-9F08-5DEF2CEB9937}"/>
              </a:ext>
            </a:extLst>
          </p:cNvPr>
          <p:cNvSpPr txBox="1"/>
          <p:nvPr/>
        </p:nvSpPr>
        <p:spPr>
          <a:xfrm>
            <a:off x="2474953" y="3414131"/>
            <a:ext cx="4194094" cy="230832"/>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Gruppen </a:t>
            </a:r>
            <a:r>
              <a:rPr kumimoji="0" lang="en-US" sz="9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nach</a:t>
            </a:r>
            <a:r>
              <a:rPr kumimoji="0" lang="en-US"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en-US" sz="9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stimuliertem</a:t>
            </a:r>
            <a:r>
              <a:rPr kumimoji="0" lang="en-US"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C-</a:t>
            </a:r>
            <a:r>
              <a:rPr kumimoji="0" lang="en-US" sz="9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Peptid</a:t>
            </a:r>
            <a:r>
              <a:rPr kumimoji="0" lang="en-US"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-Spiegel </a:t>
            </a:r>
            <a:r>
              <a:rPr kumimoji="0" lang="en-US" sz="9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während</a:t>
            </a:r>
            <a:r>
              <a:rPr kumimoji="0" lang="en-US" sz="9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der Studie</a:t>
            </a:r>
            <a:endParaRPr kumimoji="0" lang="en-US" sz="9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4" name="TextBox 3037">
            <a:extLst>
              <a:ext uri="{FF2B5EF4-FFF2-40B4-BE49-F238E27FC236}">
                <a16:creationId xmlns:a16="http://schemas.microsoft.com/office/drawing/2014/main" id="{6F9912AC-DF56-A576-7E40-F900D233EF12}"/>
              </a:ext>
            </a:extLst>
          </p:cNvPr>
          <p:cNvSpPr txBox="1"/>
          <p:nvPr/>
        </p:nvSpPr>
        <p:spPr>
          <a:xfrm>
            <a:off x="309122" y="4937037"/>
            <a:ext cx="8144004"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a:t>
            </a:r>
            <a:r>
              <a:rPr kumimoji="0" lang="de-DE" sz="600" b="0" i="0" u="none" strike="noStrike" kern="1200" cap="none" spc="0" normalizeH="0" baseline="0" noProof="0">
                <a:ln>
                  <a:noFill/>
                </a:ln>
                <a:solidFill>
                  <a:srgbClr val="404040"/>
                </a:solidFill>
                <a:effectLst/>
                <a:uLnTx/>
                <a:uFillTx/>
                <a:latin typeface="Verdana"/>
                <a:ea typeface="+mn-ea"/>
                <a:cs typeface="+mn-cs"/>
              </a:rPr>
              <a:t> Steffes MW </a:t>
            </a:r>
            <a:r>
              <a:rPr kumimoji="0" lang="de-DE" sz="600" b="0" i="1" u="none" strike="noStrike" kern="1200" cap="none" spc="0" normalizeH="0" baseline="0" noProof="0">
                <a:ln>
                  <a:noFill/>
                </a:ln>
                <a:solidFill>
                  <a:srgbClr val="404040"/>
                </a:solidFill>
                <a:effectLst/>
                <a:uLnTx/>
                <a:uFillTx/>
                <a:latin typeface="Verdana"/>
                <a:ea typeface="+mn-ea"/>
                <a:cs typeface="+mn-cs"/>
              </a:rPr>
              <a:t>et al. Diabetes Care </a:t>
            </a:r>
            <a:r>
              <a:rPr kumimoji="0" lang="de-DE" sz="600" b="0" i="0" u="none" strike="noStrike" kern="1200" cap="none" spc="0" normalizeH="0" baseline="0" noProof="0">
                <a:ln>
                  <a:noFill/>
                </a:ln>
                <a:solidFill>
                  <a:srgbClr val="404040"/>
                </a:solidFill>
                <a:effectLst/>
                <a:uLnTx/>
                <a:uFillTx/>
                <a:latin typeface="Verdana"/>
                <a:ea typeface="+mn-ea"/>
                <a:cs typeface="+mn-cs"/>
              </a:rPr>
              <a:t>2003; 26: 832–6. </a:t>
            </a:r>
          </a:p>
        </p:txBody>
      </p:sp>
      <p:sp>
        <p:nvSpPr>
          <p:cNvPr id="7" name="Footer Placeholder 4">
            <a:extLst>
              <a:ext uri="{FF2B5EF4-FFF2-40B4-BE49-F238E27FC236}">
                <a16:creationId xmlns:a16="http://schemas.microsoft.com/office/drawing/2014/main" id="{BCA60EE1-ACCC-9045-DD3C-76221FA016DC}"/>
              </a:ext>
            </a:extLst>
          </p:cNvPr>
          <p:cNvSpPr txBox="1">
            <a:spLocks/>
          </p:cNvSpPr>
          <p:nvPr/>
        </p:nvSpPr>
        <p:spPr>
          <a:xfrm>
            <a:off x="341396" y="4675181"/>
            <a:ext cx="8478000" cy="299506"/>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ts val="300"/>
              </a:spcBef>
              <a:buClrTx/>
              <a:buNone/>
              <a:defRPr/>
            </a:pPr>
            <a:r>
              <a:rPr lang="de-DE" sz="600">
                <a:solidFill>
                  <a:srgbClr val="404040"/>
                </a:solidFill>
                <a:latin typeface="+mn-lt"/>
                <a:ea typeface="Arial"/>
                <a:cs typeface="Arial"/>
              </a:rPr>
              <a:t>Abbildung modifiziert nach Steffens MW 2003</a:t>
            </a:r>
            <a:r>
              <a:rPr lang="de-DE" sz="600" baseline="30000">
                <a:solidFill>
                  <a:srgbClr val="404040"/>
                </a:solidFill>
                <a:latin typeface="+mn-lt"/>
                <a:ea typeface="Arial"/>
                <a:cs typeface="Arial"/>
              </a:rPr>
              <a:t>1</a:t>
            </a:r>
            <a:r>
              <a:rPr lang="de-DE" sz="600">
                <a:solidFill>
                  <a:srgbClr val="404040"/>
                </a:solidFill>
                <a:ea typeface="Arial"/>
                <a:cs typeface="Arial"/>
              </a:rPr>
              <a:t>. </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BL: Baseline; C-</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Peptid</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Connecting peptide,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Verbindungspeptid</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DCCT: Diabetes Control and Complications Trial. * </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Retinopathie-Ereignis, definiert als eine einzelne     3-stufige Veränderung auf der Studienskala für die frühe Behandlung der diabetischen Retinopathie. # Albuminurie-Ereignis, definiert als einzelnes Ereignis &gt; 40 mg/24 h. Fehlerbalken stellen Standardfehler dar. </a:t>
            </a:r>
            <a:endPar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17" name="TextBox 8">
            <a:extLst>
              <a:ext uri="{FF2B5EF4-FFF2-40B4-BE49-F238E27FC236}">
                <a16:creationId xmlns:a16="http://schemas.microsoft.com/office/drawing/2014/main" id="{F0920D0F-27E8-8761-DD25-C838B8A3E58F}"/>
              </a:ext>
            </a:extLst>
          </p:cNvPr>
          <p:cNvSpPr txBox="1"/>
          <p:nvPr/>
        </p:nvSpPr>
        <p:spPr>
          <a:xfrm>
            <a:off x="7315363" y="1435708"/>
            <a:ext cx="1429516" cy="1695336"/>
          </a:xfrm>
          <a:prstGeom prst="rect">
            <a:avLst/>
          </a:prstGeom>
          <a:noFill/>
          <a:ln>
            <a:noFill/>
          </a:ln>
        </p:spPr>
        <p:txBody>
          <a:bodyPr wrap="square" rtlCol="0">
            <a:spAutoFit/>
          </a:bodyPr>
          <a:lstStyle/>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Gruppen nach stimuliertem C-Peptid</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Nicht nachweisbar: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0,03 </a:t>
            </a:r>
            <a:r>
              <a:rPr kumimoji="0" lang="de-DE" sz="75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nmol</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/l BL</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Minimal: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0,04-0,20 </a:t>
            </a:r>
            <a:r>
              <a:rPr kumimoji="0" lang="de-DE" sz="75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nmol</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/l BL</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Nur Baseline: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&gt; 0,20 </a:t>
            </a:r>
            <a:r>
              <a:rPr kumimoji="0" lang="de-DE" sz="75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nmol</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/l BL, aber &lt; 0,20 </a:t>
            </a:r>
            <a:r>
              <a:rPr kumimoji="0" lang="de-DE" sz="75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nmol</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/l danach</a:t>
            </a:r>
          </a:p>
          <a:p>
            <a:pPr marL="46434" marR="0" lvl="0" indent="-41671" algn="l" defTabSz="685783" rtl="0" eaLnBrk="1" fontAlgn="auto" latinLnBrk="0" hangingPunct="1">
              <a:lnSpc>
                <a:spcPct val="100000"/>
              </a:lnSpc>
              <a:spcBef>
                <a:spcPts val="150"/>
              </a:spcBef>
              <a:spcAft>
                <a:spcPts val="0"/>
              </a:spcAft>
              <a:buClrTx/>
              <a:buSzTx/>
              <a:buFontTx/>
              <a:buNone/>
              <a:tabLst/>
              <a:defRPr/>
            </a:pPr>
            <a:r>
              <a:rPr kumimoji="0" lang="de-DE" sz="750" b="1" i="0" u="none" strike="noStrike" kern="1200" cap="none" spc="0" normalizeH="0" baseline="0" noProof="0">
                <a:ln>
                  <a:noFill/>
                </a:ln>
                <a:solidFill>
                  <a:srgbClr val="404040"/>
                </a:solidFill>
                <a:effectLst/>
                <a:uLnTx/>
                <a:uFillTx/>
                <a:latin typeface="Verdana"/>
                <a:ea typeface="+mn-ea"/>
                <a:cs typeface="Arial" panose="020B0604020202020204" pitchFamily="34" charset="0"/>
              </a:rPr>
              <a:t>Erhalten:	               </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&gt; 0,20 </a:t>
            </a:r>
            <a:r>
              <a:rPr kumimoji="0" lang="de-DE" sz="75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nmol</a:t>
            </a:r>
            <a:r>
              <a:rPr kumimoji="0" lang="de-DE" sz="75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/l BL und erneut mind. 1 Jahr später</a:t>
            </a:r>
          </a:p>
        </p:txBody>
      </p:sp>
    </p:spTree>
    <p:extLst>
      <p:ext uri="{BB962C8B-B14F-4D97-AF65-F5344CB8AC3E}">
        <p14:creationId xmlns:p14="http://schemas.microsoft.com/office/powerpoint/2010/main" val="34313612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CE3DA6A-D24E-8C34-0B41-0A4154806360}"/>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F24A7F8E-D678-9254-3365-11BB0166BCD8}"/>
              </a:ext>
            </a:extLst>
          </p:cNvPr>
          <p:cNvSpPr txBox="1">
            <a:spLocks/>
          </p:cNvSpPr>
          <p:nvPr/>
        </p:nvSpPr>
        <p:spPr>
          <a:xfrm>
            <a:off x="314409" y="116931"/>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Eine höhere Betazell-Restfunktion kann das Risiko mikro-vaskulärer Komplikationen auch über 21,6 Jahre senken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153" name="object 153">
            <a:extLst>
              <a:ext uri="{FF2B5EF4-FFF2-40B4-BE49-F238E27FC236}">
                <a16:creationId xmlns:a16="http://schemas.microsoft.com/office/drawing/2014/main" id="{01BE2AB1-85DF-C878-9F84-A9E11B05C459}"/>
              </a:ext>
            </a:extLst>
          </p:cNvPr>
          <p:cNvSpPr txBox="1"/>
          <p:nvPr/>
        </p:nvSpPr>
        <p:spPr>
          <a:xfrm>
            <a:off x="384445" y="4573560"/>
            <a:ext cx="8380489" cy="378469"/>
          </a:xfrm>
          <a:prstGeom prst="rect">
            <a:avLst/>
          </a:prstGeom>
        </p:spPr>
        <p:txBody>
          <a:bodyPr vert="horz" wrap="square" lIns="0" tIns="9049" rIns="0" bIns="0" rtlCol="0">
            <a:spAutoFit/>
          </a:bodyPr>
          <a:lstStyle/>
          <a:p>
            <a:pPr marL="28575" marR="22860" lvl="0" defTabSz="685800">
              <a:spcBef>
                <a:spcPts val="75"/>
              </a:spcBef>
              <a:defRPr/>
            </a:pPr>
            <a:r>
              <a:rPr lang="de-DE" sz="600">
                <a:solidFill>
                  <a:srgbClr val="404040"/>
                </a:solidFill>
                <a:ea typeface="Arial"/>
                <a:cs typeface="Arial"/>
              </a:rPr>
              <a:t>Abbildung modifiziert nach </a:t>
            </a:r>
            <a:r>
              <a:rPr lang="de-DE" sz="600" err="1">
                <a:solidFill>
                  <a:srgbClr val="404040"/>
                </a:solidFill>
                <a:ea typeface="Arial"/>
                <a:cs typeface="Arial"/>
              </a:rPr>
              <a:t>Harsunen</a:t>
            </a:r>
            <a:r>
              <a:rPr lang="de-DE" sz="600">
                <a:solidFill>
                  <a:srgbClr val="404040"/>
                </a:solidFill>
                <a:ea typeface="Arial"/>
                <a:cs typeface="Arial"/>
              </a:rPr>
              <a:t> M 2023</a:t>
            </a:r>
            <a:r>
              <a:rPr lang="de-DE" sz="600" baseline="30000">
                <a:solidFill>
                  <a:srgbClr val="404040"/>
                </a:solidFill>
                <a:ea typeface="Arial"/>
                <a:cs typeface="Arial"/>
              </a:rPr>
              <a:t>1</a:t>
            </a:r>
            <a:r>
              <a:rPr lang="de-DE" sz="600">
                <a:solidFill>
                  <a:srgbClr val="404040"/>
                </a:solidFill>
                <a:ea typeface="Arial"/>
                <a:cs typeface="Arial"/>
              </a:rPr>
              <a:t>.</a:t>
            </a:r>
            <a:r>
              <a:rPr lang="de-DE" sz="600" baseline="30000">
                <a:solidFill>
                  <a:srgbClr val="404040"/>
                </a:solidFill>
                <a:ea typeface="Arial"/>
                <a:cs typeface="Arial"/>
              </a:rPr>
              <a:t> </a:t>
            </a:r>
            <a:r>
              <a:rPr kumimoji="0" lang="de-DE" sz="600" b="0" i="0" u="none" strike="noStrike" kern="0" cap="none" spc="0" normalizeH="0" baseline="0" noProof="0">
                <a:ln>
                  <a:noFill/>
                </a:ln>
                <a:solidFill>
                  <a:srgbClr val="404040"/>
                </a:solidFill>
                <a:effectLst/>
                <a:uLnTx/>
                <a:uFillTx/>
                <a:latin typeface="Verdana"/>
                <a:ea typeface="+mn-ea"/>
                <a:cs typeface="Verdana"/>
              </a:rPr>
              <a:t>Charakteristika der Teilnehmenden an einer finnischen Langzeit-Querschnittsanalyse: klinische T1D-Diagnose nach dem Alter von 5 Jahren, Beginn der Insulintherapie  innerhalb eines Jahres nach Diagnose und C-Peptid-Spiegel &lt; 1,0 </a:t>
            </a:r>
            <a:r>
              <a:rPr kumimoji="0" lang="de-DE" sz="600" b="0" i="0" u="none" strike="noStrike" kern="0" cap="none" spc="0" normalizeH="0" baseline="0" noProof="0" err="1">
                <a:ln>
                  <a:noFill/>
                </a:ln>
                <a:solidFill>
                  <a:srgbClr val="404040"/>
                </a:solidFill>
                <a:effectLst/>
                <a:uLnTx/>
                <a:uFillTx/>
                <a:latin typeface="Verdana"/>
                <a:ea typeface="+mn-ea"/>
                <a:cs typeface="Verdana"/>
              </a:rPr>
              <a:t>nmol</a:t>
            </a:r>
            <a:r>
              <a:rPr kumimoji="0" lang="de-DE" sz="600" b="0" i="0" u="none" strike="noStrike" kern="0" cap="none" spc="0" normalizeH="0" baseline="0" noProof="0">
                <a:ln>
                  <a:noFill/>
                </a:ln>
                <a:solidFill>
                  <a:srgbClr val="404040"/>
                </a:solidFill>
                <a:effectLst/>
                <a:uLnTx/>
                <a:uFillTx/>
                <a:latin typeface="Verdana"/>
                <a:ea typeface="+mn-ea"/>
                <a:cs typeface="Verdana"/>
              </a:rPr>
              <a:t>/l (n = 3.984 </a:t>
            </a:r>
            <a:r>
              <a:rPr kumimoji="0" lang="de-DE" sz="600" b="0" i="0" u="none" strike="noStrike" kern="0" cap="none" spc="0" normalizeH="0" baseline="0" noProof="0" err="1">
                <a:ln>
                  <a:noFill/>
                </a:ln>
                <a:solidFill>
                  <a:srgbClr val="404040"/>
                </a:solidFill>
                <a:effectLst/>
                <a:uLnTx/>
                <a:uFillTx/>
                <a:latin typeface="Verdana"/>
                <a:ea typeface="+mn-ea"/>
                <a:cs typeface="Verdana"/>
              </a:rPr>
              <a:t>FinnDiane</a:t>
            </a:r>
            <a:r>
              <a:rPr kumimoji="0" lang="de-DE" sz="600" b="0" i="0" u="none" strike="noStrike" kern="0" cap="none" spc="0" normalizeH="0" baseline="0" noProof="0">
                <a:ln>
                  <a:noFill/>
                </a:ln>
                <a:solidFill>
                  <a:srgbClr val="404040"/>
                </a:solidFill>
                <a:effectLst/>
                <a:uLnTx/>
                <a:uFillTx/>
                <a:latin typeface="Verdana"/>
                <a:ea typeface="+mn-ea"/>
                <a:cs typeface="Verdana"/>
              </a:rPr>
              <a:t>-Studie). Nach einer medianen </a:t>
            </a:r>
            <a:r>
              <a:rPr lang="de-DE" sz="600" kern="0">
                <a:solidFill>
                  <a:srgbClr val="404040"/>
                </a:solidFill>
                <a:cs typeface="Verdana"/>
              </a:rPr>
              <a:t>Diabetesdauer von 21,6 Jahren (IQR 12,5-31,2) hatten 776 (19,4 %) der 3.984 </a:t>
            </a:r>
            <a:r>
              <a:rPr lang="de-DE" sz="600" kern="0" err="1">
                <a:solidFill>
                  <a:srgbClr val="404040"/>
                </a:solidFill>
                <a:cs typeface="Verdana"/>
              </a:rPr>
              <a:t>FinnDiane</a:t>
            </a:r>
            <a:r>
              <a:rPr lang="de-DE" sz="600" kern="0">
                <a:solidFill>
                  <a:srgbClr val="404040"/>
                </a:solidFill>
                <a:cs typeface="Verdana"/>
              </a:rPr>
              <a:t>-Teilnehmenden ein residuales Zufalls-C-Peptid von &gt; 0,02 </a:t>
            </a:r>
            <a:r>
              <a:rPr lang="de-DE" sz="600" kern="0" err="1">
                <a:solidFill>
                  <a:srgbClr val="404040"/>
                </a:solidFill>
                <a:cs typeface="Verdana"/>
              </a:rPr>
              <a:t>nmol</a:t>
            </a:r>
            <a:r>
              <a:rPr lang="de-DE" sz="600" kern="0">
                <a:solidFill>
                  <a:srgbClr val="404040"/>
                </a:solidFill>
                <a:cs typeface="Verdana"/>
              </a:rPr>
              <a:t>/l. Diese wurden verglichen mit Teilnehmern ohne Zufalls-C-Peptid. C-Peptid: </a:t>
            </a:r>
            <a:r>
              <a:rPr lang="de-DE" sz="600" kern="0" err="1">
                <a:solidFill>
                  <a:srgbClr val="404040"/>
                </a:solidFill>
                <a:cs typeface="Verdana"/>
              </a:rPr>
              <a:t>Connecting</a:t>
            </a:r>
            <a:r>
              <a:rPr lang="de-DE" sz="600" kern="0">
                <a:solidFill>
                  <a:srgbClr val="404040"/>
                </a:solidFill>
                <a:cs typeface="Verdana"/>
              </a:rPr>
              <a:t> </a:t>
            </a:r>
            <a:r>
              <a:rPr lang="de-DE" sz="600" kern="0" err="1">
                <a:solidFill>
                  <a:srgbClr val="404040"/>
                </a:solidFill>
                <a:cs typeface="Verdana"/>
              </a:rPr>
              <a:t>peptide</a:t>
            </a:r>
            <a:r>
              <a:rPr lang="de-DE" sz="600" kern="0">
                <a:solidFill>
                  <a:srgbClr val="404040"/>
                </a:solidFill>
                <a:cs typeface="Verdana"/>
              </a:rPr>
              <a:t>, Verbindungspeptid; HbA</a:t>
            </a:r>
            <a:r>
              <a:rPr lang="de-DE" sz="600" kern="0" baseline="-25000">
                <a:solidFill>
                  <a:srgbClr val="404040"/>
                </a:solidFill>
                <a:cs typeface="Verdana"/>
              </a:rPr>
              <a:t>1c</a:t>
            </a:r>
            <a:r>
              <a:rPr lang="de-DE" sz="600" kern="0">
                <a:solidFill>
                  <a:srgbClr val="404040"/>
                </a:solidFill>
                <a:cs typeface="Verdana"/>
              </a:rPr>
              <a:t>: </a:t>
            </a:r>
            <a:r>
              <a:rPr lang="de-DE" sz="600" kern="0" err="1">
                <a:solidFill>
                  <a:srgbClr val="404040"/>
                </a:solidFill>
                <a:cs typeface="Verdana"/>
              </a:rPr>
              <a:t>glykiertes</a:t>
            </a:r>
            <a:r>
              <a:rPr lang="de-DE" sz="600" kern="0">
                <a:solidFill>
                  <a:srgbClr val="404040"/>
                </a:solidFill>
                <a:cs typeface="Verdana"/>
              </a:rPr>
              <a:t> Hämoglobin A</a:t>
            </a:r>
            <a:r>
              <a:rPr lang="de-DE" sz="600" kern="0" baseline="-25000">
                <a:solidFill>
                  <a:srgbClr val="404040"/>
                </a:solidFill>
                <a:cs typeface="Verdana"/>
              </a:rPr>
              <a:t>1c</a:t>
            </a:r>
            <a:r>
              <a:rPr lang="de-DE" sz="600" kern="0">
                <a:solidFill>
                  <a:srgbClr val="404040"/>
                </a:solidFill>
                <a:cs typeface="Verdana"/>
              </a:rPr>
              <a:t>; KI: Konfidenzintervall; T1D: Typ-1-Diabetes.</a:t>
            </a:r>
            <a:endParaRPr kumimoji="0" sz="600" b="0" i="0" u="none" strike="noStrike" kern="0" cap="none" spc="0" normalizeH="0" baseline="0" noProof="0">
              <a:ln>
                <a:noFill/>
              </a:ln>
              <a:solidFill>
                <a:srgbClr val="404040"/>
              </a:solidFill>
              <a:effectLst/>
              <a:uLnTx/>
              <a:uFillTx/>
              <a:latin typeface="Verdana"/>
              <a:ea typeface="+mn-ea"/>
              <a:cs typeface="Verdana"/>
            </a:endParaRPr>
          </a:p>
        </p:txBody>
      </p:sp>
      <p:sp>
        <p:nvSpPr>
          <p:cNvPr id="156" name="TextBox 3037">
            <a:extLst>
              <a:ext uri="{FF2B5EF4-FFF2-40B4-BE49-F238E27FC236}">
                <a16:creationId xmlns:a16="http://schemas.microsoft.com/office/drawing/2014/main" id="{870268B0-E0EE-B0A4-C78B-B964241D98CC}"/>
              </a:ext>
            </a:extLst>
          </p:cNvPr>
          <p:cNvSpPr txBox="1"/>
          <p:nvPr/>
        </p:nvSpPr>
        <p:spPr>
          <a:xfrm>
            <a:off x="314409" y="4936074"/>
            <a:ext cx="7603987"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Arial"/>
                <a:cs typeface="Arial"/>
              </a:rPr>
              <a:t>1. </a:t>
            </a:r>
            <a:r>
              <a:rPr kumimoji="0" lang="de-DE" sz="600" b="0" i="0" u="none" strike="noStrike" kern="1200" cap="none" spc="0" normalizeH="0" baseline="0" noProof="0" err="1">
                <a:ln>
                  <a:noFill/>
                </a:ln>
                <a:solidFill>
                  <a:srgbClr val="404040"/>
                </a:solidFill>
                <a:effectLst/>
                <a:uLnTx/>
                <a:uFillTx/>
                <a:latin typeface="Verdana"/>
                <a:ea typeface="Arial"/>
                <a:cs typeface="Arial"/>
              </a:rPr>
              <a:t>Harsunen</a:t>
            </a:r>
            <a:r>
              <a:rPr kumimoji="0" lang="de-DE" sz="600" b="0" i="0" u="none" strike="noStrike" kern="1200" cap="none" spc="0" normalizeH="0" baseline="0" noProof="0">
                <a:ln>
                  <a:noFill/>
                </a:ln>
                <a:solidFill>
                  <a:srgbClr val="404040"/>
                </a:solidFill>
                <a:effectLst/>
                <a:uLnTx/>
                <a:uFillTx/>
                <a:latin typeface="Verdana"/>
                <a:ea typeface="Arial"/>
                <a:cs typeface="Arial"/>
              </a:rPr>
              <a:t> M </a:t>
            </a:r>
            <a:r>
              <a:rPr kumimoji="0" lang="de-DE" sz="600" b="0" i="1" u="none" strike="noStrike" kern="1200" cap="none" spc="0" normalizeH="0" baseline="0" noProof="0">
                <a:ln>
                  <a:noFill/>
                </a:ln>
                <a:solidFill>
                  <a:srgbClr val="404040"/>
                </a:solidFill>
                <a:effectLst/>
                <a:uLnTx/>
                <a:uFillTx/>
                <a:latin typeface="Verdana"/>
                <a:ea typeface="Arial"/>
                <a:cs typeface="Arial"/>
              </a:rPr>
              <a:t>et al. Lancet Diabetes </a:t>
            </a:r>
            <a:r>
              <a:rPr kumimoji="0" lang="de-DE" sz="600" b="0" i="1" u="none" strike="noStrike" kern="1200" cap="none" spc="0" normalizeH="0" baseline="0" noProof="0" err="1">
                <a:ln>
                  <a:noFill/>
                </a:ln>
                <a:solidFill>
                  <a:srgbClr val="404040"/>
                </a:solidFill>
                <a:effectLst/>
                <a:uLnTx/>
                <a:uFillTx/>
                <a:latin typeface="Verdana"/>
                <a:ea typeface="Arial"/>
                <a:cs typeface="Arial"/>
              </a:rPr>
              <a:t>Endocrinol</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2023; 11: 465–73.</a:t>
            </a:r>
          </a:p>
        </p:txBody>
      </p:sp>
      <p:sp>
        <p:nvSpPr>
          <p:cNvPr id="163" name="Rectangle: Rounded Corners 78">
            <a:extLst>
              <a:ext uri="{FF2B5EF4-FFF2-40B4-BE49-F238E27FC236}">
                <a16:creationId xmlns:a16="http://schemas.microsoft.com/office/drawing/2014/main" id="{E0C48E57-009C-885A-511D-2564A76B6142}"/>
              </a:ext>
            </a:extLst>
          </p:cNvPr>
          <p:cNvSpPr/>
          <p:nvPr/>
        </p:nvSpPr>
        <p:spPr>
          <a:xfrm>
            <a:off x="379066" y="3667199"/>
            <a:ext cx="8385868" cy="526391"/>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de-DE" sz="1100">
                <a:solidFill>
                  <a:prstClr val="white"/>
                </a:solidFill>
                <a:latin typeface="Verdana" panose="020B0604030504040204" pitchFamily="34" charset="0"/>
                <a:ea typeface="Verdana" panose="020B0604030504040204" pitchFamily="34" charset="0"/>
                <a:cs typeface="Verdana" panose="020B0604030504040204" pitchFamily="34" charset="0"/>
              </a:rPr>
              <a:t>Selbst niedrige Restkonzentrationen von Zufalls-C-Peptid im Serum schienen mit einem günstigen Komplikationsprofil verbunden zu sein</a:t>
            </a:r>
            <a:r>
              <a:rPr lang="de-DE" sz="1100" baseline="30000">
                <a:solidFill>
                  <a:prstClr val="white"/>
                </a:solidFill>
                <a:latin typeface="Verdana" panose="020B0604030504040204" pitchFamily="34" charset="0"/>
                <a:ea typeface="Verdana" panose="020B0604030504040204" pitchFamily="34" charset="0"/>
                <a:cs typeface="Verdana" panose="020B0604030504040204" pitchFamily="34" charset="0"/>
              </a:rPr>
              <a:t>1</a:t>
            </a:r>
            <a:endParaRPr kumimoji="0" lang="de-DE" sz="1100"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 name="Textplatzhalter 8">
            <a:extLst>
              <a:ext uri="{FF2B5EF4-FFF2-40B4-BE49-F238E27FC236}">
                <a16:creationId xmlns:a16="http://schemas.microsoft.com/office/drawing/2014/main" id="{35E9ADA9-8B1C-F41E-3348-E96D3B387DBB}"/>
              </a:ext>
            </a:extLst>
          </p:cNvPr>
          <p:cNvSpPr txBox="1">
            <a:spLocks/>
          </p:cNvSpPr>
          <p:nvPr/>
        </p:nvSpPr>
        <p:spPr>
          <a:xfrm>
            <a:off x="540422" y="1066031"/>
            <a:ext cx="7912376" cy="784635"/>
          </a:xfrm>
          <a:prstGeom prst="rect">
            <a:avLst/>
          </a:prstGeom>
        </p:spPr>
        <p:txBody>
          <a:bodyPr vert="horz" lIns="0" tIns="0" rIns="0" bIns="0" rtlCol="0">
            <a:noAutofit/>
          </a:bodyPr>
          <a:lstStyle>
            <a:lvl1pPr marL="0" indent="0" algn="l" defTabSz="685800" rtl="0" eaLnBrk="1" latinLnBrk="0" hangingPunct="1">
              <a:lnSpc>
                <a:spcPct val="125000"/>
              </a:lnSpc>
              <a:spcBef>
                <a:spcPts val="0"/>
              </a:spcBef>
              <a:buFont typeface="Arial" panose="020B0604020202020204" pitchFamily="34" charset="0"/>
              <a:buNone/>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92075" lvl="2" indent="0" defTabSz="914400">
              <a:lnSpc>
                <a:spcPct val="100000"/>
              </a:lnSpc>
              <a:spcBef>
                <a:spcPts val="600"/>
              </a:spcBef>
              <a:buClr>
                <a:srgbClr val="7A00E6"/>
              </a:buClr>
              <a:buSzPct val="120000"/>
              <a:buNone/>
              <a:defRPr/>
            </a:pPr>
            <a:r>
              <a:rPr lang="de-DE" sz="1100">
                <a:solidFill>
                  <a:srgbClr val="404040"/>
                </a:solidFill>
                <a:latin typeface="Verdana"/>
                <a:ea typeface="+mn-ea"/>
                <a:cs typeface="Arial" panose="020B0604020202020204" pitchFamily="34" charset="0"/>
              </a:rPr>
              <a:t>Ein Zufalls-C-Peptid &gt; 0,2 </a:t>
            </a:r>
            <a:r>
              <a:rPr lang="de-DE" sz="1100" err="1">
                <a:solidFill>
                  <a:srgbClr val="404040"/>
                </a:solidFill>
                <a:latin typeface="Verdana"/>
                <a:ea typeface="+mn-ea"/>
                <a:cs typeface="Arial" panose="020B0604020202020204" pitchFamily="34" charset="0"/>
              </a:rPr>
              <a:t>nmol</a:t>
            </a:r>
            <a:r>
              <a:rPr lang="de-DE" sz="1100">
                <a:solidFill>
                  <a:srgbClr val="404040"/>
                </a:solidFill>
                <a:latin typeface="Verdana"/>
                <a:ea typeface="+mn-ea"/>
                <a:cs typeface="Arial" panose="020B0604020202020204" pitchFamily="34" charset="0"/>
              </a:rPr>
              <a:t>/l nach im Median 21,6 Jahren war</a:t>
            </a:r>
          </a:p>
          <a:p>
            <a:pPr marL="361950" lvl="2" indent="-269875" defTabSz="914400">
              <a:lnSpc>
                <a:spcPct val="100000"/>
              </a:lnSpc>
              <a:spcBef>
                <a:spcPts val="600"/>
              </a:spcBef>
              <a:buClr>
                <a:srgbClr val="7A00E6"/>
              </a:buClr>
              <a:buSzPct val="120000"/>
              <a:buFont typeface="Arial" panose="020B0604020202020204" pitchFamily="34" charset="0"/>
              <a:buChar char="•"/>
              <a:defRPr/>
            </a:pPr>
            <a:r>
              <a:rPr lang="de-DE" sz="1100">
                <a:solidFill>
                  <a:srgbClr val="404040"/>
                </a:solidFill>
                <a:latin typeface="Verdana"/>
                <a:ea typeface="+mn-ea"/>
                <a:cs typeface="Arial" panose="020B0604020202020204" pitchFamily="34" charset="0"/>
              </a:rPr>
              <a:t>invers korreliert mit Bluthochdruck, dem HbA</a:t>
            </a:r>
            <a:r>
              <a:rPr lang="de-DE" sz="1100" baseline="-25000">
                <a:solidFill>
                  <a:srgbClr val="404040"/>
                </a:solidFill>
                <a:latin typeface="Verdana"/>
                <a:ea typeface="+mn-ea"/>
                <a:cs typeface="Arial" panose="020B0604020202020204" pitchFamily="34" charset="0"/>
              </a:rPr>
              <a:t>1c</a:t>
            </a:r>
            <a:r>
              <a:rPr lang="de-DE" sz="1100">
                <a:solidFill>
                  <a:srgbClr val="404040"/>
                </a:solidFill>
                <a:latin typeface="Verdana"/>
                <a:ea typeface="+mn-ea"/>
                <a:cs typeface="Arial" panose="020B0604020202020204" pitchFamily="34" charset="0"/>
              </a:rPr>
              <a:t> und dem Cholesterinspiegel</a:t>
            </a:r>
          </a:p>
          <a:p>
            <a:pPr marL="361950" lvl="2" indent="-269875" defTabSz="914400">
              <a:lnSpc>
                <a:spcPct val="100000"/>
              </a:lnSpc>
              <a:spcBef>
                <a:spcPts val="600"/>
              </a:spcBef>
              <a:buClr>
                <a:srgbClr val="7A00E6"/>
              </a:buClr>
              <a:buSzPct val="120000"/>
              <a:buFont typeface="Arial" panose="020B0604020202020204" pitchFamily="34" charset="0"/>
              <a:buChar char="•"/>
              <a:defRPr/>
            </a:pPr>
            <a:r>
              <a:rPr lang="de-DE" sz="1100">
                <a:solidFill>
                  <a:srgbClr val="404040"/>
                </a:solidFill>
                <a:latin typeface="Verdana"/>
                <a:ea typeface="+mn-ea"/>
                <a:cs typeface="Arial" panose="020B0604020202020204" pitchFamily="34" charset="0"/>
              </a:rPr>
              <a:t>unabhängig davon mit einem niedrigeren Risiko für mikrovaskuläre Komplikationen:</a:t>
            </a:r>
          </a:p>
          <a:p>
            <a:pPr marL="361950" lvl="2" indent="-269875" defTabSz="914400">
              <a:lnSpc>
                <a:spcPct val="100000"/>
              </a:lnSpc>
              <a:spcBef>
                <a:spcPts val="600"/>
              </a:spcBef>
              <a:buClr>
                <a:srgbClr val="7A00E6"/>
              </a:buClr>
              <a:buSzPct val="120000"/>
              <a:buFont typeface="Arial" panose="020B0604020202020204" pitchFamily="34" charset="0"/>
              <a:buChar char="•"/>
              <a:defRPr/>
            </a:pPr>
            <a:endParaRPr lang="de-DE" sz="1100" baseline="30000">
              <a:solidFill>
                <a:srgbClr val="404040"/>
              </a:solidFill>
              <a:latin typeface="Verdana"/>
              <a:ea typeface="+mn-ea"/>
              <a:cs typeface="Arial" panose="020B0604020202020204" pitchFamily="34" charset="0"/>
            </a:endParaRPr>
          </a:p>
          <a:p>
            <a:endParaRPr lang="de-DE" sz="1050"/>
          </a:p>
        </p:txBody>
      </p:sp>
      <p:sp>
        <p:nvSpPr>
          <p:cNvPr id="9" name="!!b2">
            <a:extLst>
              <a:ext uri="{FF2B5EF4-FFF2-40B4-BE49-F238E27FC236}">
                <a16:creationId xmlns:a16="http://schemas.microsoft.com/office/drawing/2014/main" id="{31B1EB38-0AA1-E071-218C-78F5DC1652D3}"/>
              </a:ext>
            </a:extLst>
          </p:cNvPr>
          <p:cNvSpPr/>
          <p:nvPr/>
        </p:nvSpPr>
        <p:spPr>
          <a:xfrm>
            <a:off x="540423" y="2037968"/>
            <a:ext cx="3861328" cy="1204600"/>
          </a:xfrm>
          <a:prstGeom prst="rect">
            <a:avLst/>
          </a:prstGeom>
          <a:solidFill>
            <a:sysClr val="window" lastClr="FFFFFF"/>
          </a:solid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latin typeface="Aptos" panose="02110004020202020204"/>
            </a:endParaRPr>
          </a:p>
        </p:txBody>
      </p:sp>
      <p:sp>
        <p:nvSpPr>
          <p:cNvPr id="10" name="TextBox 19">
            <a:extLst>
              <a:ext uri="{FF2B5EF4-FFF2-40B4-BE49-F238E27FC236}">
                <a16:creationId xmlns:a16="http://schemas.microsoft.com/office/drawing/2014/main" id="{D97A7C54-830C-109C-DE6C-2262A168E150}"/>
              </a:ext>
            </a:extLst>
          </p:cNvPr>
          <p:cNvSpPr txBox="1"/>
          <p:nvPr/>
        </p:nvSpPr>
        <p:spPr>
          <a:xfrm>
            <a:off x="1743274" y="2265117"/>
            <a:ext cx="1724909" cy="738664"/>
          </a:xfrm>
          <a:prstGeom prst="rect">
            <a:avLst/>
          </a:prstGeom>
          <a:noFill/>
        </p:spPr>
        <p:txBody>
          <a:bodyPr wrap="square" lIns="68580">
            <a:spAutoFit/>
          </a:bodyPr>
          <a:lstStyle/>
          <a:p>
            <a:pPr defTabSz="685800">
              <a:spcBef>
                <a:spcPct val="0"/>
              </a:spcBef>
              <a:spcAft>
                <a:spcPct val="0"/>
              </a:spcAft>
              <a:defRPr/>
            </a:pPr>
            <a:r>
              <a:rPr lang="de-DE" sz="1100" b="1">
                <a:solidFill>
                  <a:srgbClr val="000000"/>
                </a:solidFill>
                <a:uFill>
                  <a:solidFill>
                    <a:prstClr val="black">
                      <a:alpha val="0"/>
                    </a:prstClr>
                  </a:solidFill>
                </a:uFill>
                <a:ea typeface="Aptos"/>
                <a:cs typeface="Aptos"/>
              </a:rPr>
              <a:t>G</a:t>
            </a:r>
            <a:r>
              <a:rPr lang="de" sz="1100" b="1">
                <a:solidFill>
                  <a:srgbClr val="000000"/>
                </a:solidFill>
                <a:uFill>
                  <a:solidFill>
                    <a:prstClr val="black">
                      <a:alpha val="0"/>
                    </a:prstClr>
                  </a:solidFill>
                </a:uFill>
                <a:ea typeface="Aptos"/>
                <a:cs typeface="Aptos"/>
              </a:rPr>
              <a:t>eringeres Risiko für Retinopathie </a:t>
            </a:r>
            <a:r>
              <a:rPr lang="de" sz="1000">
                <a:solidFill>
                  <a:srgbClr val="000000"/>
                </a:solidFill>
                <a:uFill>
                  <a:solidFill>
                    <a:prstClr val="black">
                      <a:alpha val="0"/>
                    </a:prstClr>
                  </a:solidFill>
                </a:uFill>
                <a:ea typeface="Aptos"/>
                <a:cs typeface="Aptos"/>
              </a:rPr>
              <a:t>(OR 0,55 [95 %-KI: 0,34; 0,89]; p</a:t>
            </a:r>
            <a:r>
              <a:rPr lang="de" sz="1000" i="1">
                <a:solidFill>
                  <a:srgbClr val="000000"/>
                </a:solidFill>
                <a:uFill>
                  <a:solidFill>
                    <a:prstClr val="black">
                      <a:alpha val="0"/>
                    </a:prstClr>
                  </a:solidFill>
                </a:uFill>
                <a:ea typeface="Aptos"/>
                <a:cs typeface="Aptos"/>
              </a:rPr>
              <a:t> </a:t>
            </a:r>
            <a:r>
              <a:rPr lang="de" sz="1000">
                <a:solidFill>
                  <a:srgbClr val="000000"/>
                </a:solidFill>
                <a:uFill>
                  <a:solidFill>
                    <a:prstClr val="black">
                      <a:alpha val="0"/>
                    </a:prstClr>
                  </a:solidFill>
                </a:uFill>
                <a:ea typeface="Aptos"/>
                <a:cs typeface="Aptos"/>
              </a:rPr>
              <a:t>= 0,014)</a:t>
            </a:r>
            <a:endParaRPr lang="en-US" sz="1000">
              <a:solidFill>
                <a:srgbClr val="000000"/>
              </a:solidFill>
            </a:endParaRPr>
          </a:p>
        </p:txBody>
      </p:sp>
      <p:sp>
        <p:nvSpPr>
          <p:cNvPr id="11" name="Oval 72">
            <a:extLst>
              <a:ext uri="{FF2B5EF4-FFF2-40B4-BE49-F238E27FC236}">
                <a16:creationId xmlns:a16="http://schemas.microsoft.com/office/drawing/2014/main" id="{482C4BB7-DC5D-7C3C-54E8-C7DF9A190BF7}"/>
              </a:ext>
            </a:extLst>
          </p:cNvPr>
          <p:cNvSpPr/>
          <p:nvPr/>
        </p:nvSpPr>
        <p:spPr>
          <a:xfrm>
            <a:off x="776528" y="2196251"/>
            <a:ext cx="904988" cy="904988"/>
          </a:xfrm>
          <a:prstGeom prst="ellipse">
            <a:avLst/>
          </a:prstGeom>
          <a:gradFill>
            <a:gsLst>
              <a:gs pos="11000">
                <a:srgbClr val="268500"/>
              </a:gs>
              <a:gs pos="100000">
                <a:srgbClr val="268500">
                  <a:lumMod val="75000"/>
                </a:srgbClr>
              </a:gs>
            </a:gsLst>
            <a:lin ang="5400000" scaled="1"/>
          </a:gradFill>
          <a:ln w="12700" cap="flat" cmpd="sng" algn="ctr">
            <a:solidFill>
              <a:srgbClr val="268500">
                <a:lumMod val="75000"/>
                <a:alpha val="60000"/>
              </a:srgbClr>
            </a:solidFill>
            <a:prstDash val="solid"/>
            <a:miter lim="800000"/>
          </a:ln>
          <a:effectLst/>
        </p:spPr>
        <p:txBody>
          <a:bodyPr wrap="none" tIns="0" bIns="0" rtlCol="0" anchor="ctr">
            <a:noAutofit/>
          </a:bodyPr>
          <a:lstStyle/>
          <a:p>
            <a:pPr marL="0" marR="0" lvl="0" indent="0" algn="ctr" defTabSz="685800" eaLnBrk="1" fontAlgn="auto" latinLnBrk="0" hangingPunct="1">
              <a:lnSpc>
                <a:spcPct val="100000"/>
              </a:lnSpc>
              <a:spcBef>
                <a:spcPts val="450"/>
              </a:spcBef>
              <a:spcAft>
                <a:spcPct val="0"/>
              </a:spcAft>
              <a:buClrTx/>
              <a:buSzTx/>
              <a:buFontTx/>
              <a:buNone/>
              <a:tabLst/>
              <a:defRPr/>
            </a:pPr>
            <a:r>
              <a:rPr kumimoji="0" lang="de" sz="2400" b="1" i="1" u="none" strike="noStrike" kern="0" cap="none" spc="0" normalizeH="0" baseline="0" noProof="0">
                <a:ln>
                  <a:noFill/>
                </a:ln>
                <a:solidFill>
                  <a:srgbClr val="FFFFFF"/>
                </a:solidFill>
                <a:effectLst/>
                <a:uLnTx/>
                <a:uFill>
                  <a:solidFill>
                    <a:prstClr val="black">
                      <a:alpha val="0"/>
                    </a:prstClr>
                  </a:solidFill>
                </a:uFill>
                <a:latin typeface="Aptos"/>
                <a:ea typeface="Aptos"/>
                <a:cs typeface="Aptos"/>
              </a:rPr>
              <a:t>45</a:t>
            </a:r>
            <a:r>
              <a:rPr kumimoji="0" lang="de" sz="2400" b="1" i="1" u="none" strike="noStrike" kern="0" cap="none" spc="0" normalizeH="0" baseline="22000" noProof="0">
                <a:ln>
                  <a:noFill/>
                </a:ln>
                <a:solidFill>
                  <a:srgbClr val="FFFFFF"/>
                </a:solidFill>
                <a:effectLst/>
                <a:uLnTx/>
                <a:uFill>
                  <a:solidFill>
                    <a:prstClr val="black">
                      <a:alpha val="0"/>
                    </a:prstClr>
                  </a:solidFill>
                </a:uFill>
                <a:latin typeface="Aptos"/>
                <a:ea typeface="Aptos"/>
                <a:cs typeface="Aptos"/>
              </a:rPr>
              <a:t>%</a:t>
            </a:r>
            <a:endParaRPr kumimoji="0" lang="en-US" sz="2400" b="1" i="1" u="none" strike="noStrike" kern="0" cap="none" spc="0" normalizeH="0" baseline="0" noProof="0">
              <a:ln>
                <a:noFill/>
              </a:ln>
              <a:solidFill>
                <a:srgbClr val="FFFFFF"/>
              </a:solidFill>
              <a:effectLst/>
              <a:uLnTx/>
              <a:uFillTx/>
              <a:latin typeface="Aptos" panose="02110004020202020204"/>
              <a:ea typeface="+mn-ea"/>
              <a:cs typeface="+mn-cs"/>
            </a:endParaRPr>
          </a:p>
        </p:txBody>
      </p:sp>
      <p:grpSp>
        <p:nvGrpSpPr>
          <p:cNvPr id="16" name="Graphic 50">
            <a:extLst>
              <a:ext uri="{FF2B5EF4-FFF2-40B4-BE49-F238E27FC236}">
                <a16:creationId xmlns:a16="http://schemas.microsoft.com/office/drawing/2014/main" id="{E8AD75CF-F63D-2C5D-D97D-794C7439A765}"/>
              </a:ext>
            </a:extLst>
          </p:cNvPr>
          <p:cNvGrpSpPr/>
          <p:nvPr/>
        </p:nvGrpSpPr>
        <p:grpSpPr>
          <a:xfrm>
            <a:off x="4977232" y="2325806"/>
            <a:ext cx="803375" cy="413171"/>
            <a:chOff x="7938626" y="1554270"/>
            <a:chExt cx="803375" cy="413171"/>
          </a:xfrm>
          <a:solidFill>
            <a:srgbClr val="268500"/>
          </a:solidFill>
        </p:grpSpPr>
        <p:sp>
          <p:nvSpPr>
            <p:cNvPr id="17" name="Freihandform: Form 16">
              <a:extLst>
                <a:ext uri="{FF2B5EF4-FFF2-40B4-BE49-F238E27FC236}">
                  <a16:creationId xmlns:a16="http://schemas.microsoft.com/office/drawing/2014/main" id="{D10A051F-35D2-5038-9FBB-BA8A63FBA2C5}"/>
                </a:ext>
              </a:extLst>
            </p:cNvPr>
            <p:cNvSpPr/>
            <p:nvPr/>
          </p:nvSpPr>
          <p:spPr>
            <a:xfrm>
              <a:off x="7938626" y="1554270"/>
              <a:ext cx="803375" cy="413171"/>
            </a:xfrm>
            <a:custGeom>
              <a:avLst/>
              <a:gdLst>
                <a:gd name="connsiteX0" fmla="*/ 792937 w 803375"/>
                <a:gd name="connsiteY0" fmla="*/ 194947 h 413171"/>
                <a:gd name="connsiteX1" fmla="*/ 401702 w 803375"/>
                <a:gd name="connsiteY1" fmla="*/ 0 h 413171"/>
                <a:gd name="connsiteX2" fmla="*/ 10438 w 803375"/>
                <a:gd name="connsiteY2" fmla="*/ 194947 h 413171"/>
                <a:gd name="connsiteX3" fmla="*/ 0 w 803375"/>
                <a:gd name="connsiteY3" fmla="*/ 206586 h 413171"/>
                <a:gd name="connsiteX4" fmla="*/ 10438 w 803375"/>
                <a:gd name="connsiteY4" fmla="*/ 218224 h 413171"/>
                <a:gd name="connsiteX5" fmla="*/ 401702 w 803375"/>
                <a:gd name="connsiteY5" fmla="*/ 413172 h 413171"/>
                <a:gd name="connsiteX6" fmla="*/ 792937 w 803375"/>
                <a:gd name="connsiteY6" fmla="*/ 218224 h 413171"/>
                <a:gd name="connsiteX7" fmla="*/ 803376 w 803375"/>
                <a:gd name="connsiteY7" fmla="*/ 206586 h 413171"/>
                <a:gd name="connsiteX8" fmla="*/ 573373 w 803375"/>
                <a:gd name="connsiteY8" fmla="*/ 206586 h 413171"/>
                <a:gd name="connsiteX9" fmla="*/ 401702 w 803375"/>
                <a:gd name="connsiteY9" fmla="*/ 378257 h 413171"/>
                <a:gd name="connsiteX10" fmla="*/ 230031 w 803375"/>
                <a:gd name="connsiteY10" fmla="*/ 206586 h 413171"/>
                <a:gd name="connsiteX11" fmla="*/ 401702 w 803375"/>
                <a:gd name="connsiteY11" fmla="*/ 34915 h 413171"/>
                <a:gd name="connsiteX12" fmla="*/ 573373 w 803375"/>
                <a:gd name="connsiteY12" fmla="*/ 206586 h 413171"/>
                <a:gd name="connsiteX13" fmla="*/ 248448 w 803375"/>
                <a:gd name="connsiteY13" fmla="*/ 68564 h 413171"/>
                <a:gd name="connsiteX14" fmla="*/ 195129 w 803375"/>
                <a:gd name="connsiteY14" fmla="*/ 206586 h 413171"/>
                <a:gd name="connsiteX15" fmla="*/ 248484 w 803375"/>
                <a:gd name="connsiteY15" fmla="*/ 344608 h 413171"/>
                <a:gd name="connsiteX16" fmla="*/ 47727 w 803375"/>
                <a:gd name="connsiteY16" fmla="*/ 206586 h 413171"/>
                <a:gd name="connsiteX17" fmla="*/ 248456 w 803375"/>
                <a:gd name="connsiteY17" fmla="*/ 68564 h 413171"/>
                <a:gd name="connsiteX18" fmla="*/ 554937 w 803375"/>
                <a:gd name="connsiteY18" fmla="*/ 344608 h 413171"/>
                <a:gd name="connsiteX19" fmla="*/ 608292 w 803375"/>
                <a:gd name="connsiteY19" fmla="*/ 206586 h 413171"/>
                <a:gd name="connsiteX20" fmla="*/ 554974 w 803375"/>
                <a:gd name="connsiteY20" fmla="*/ 68564 h 413171"/>
                <a:gd name="connsiteX21" fmla="*/ 755703 w 803375"/>
                <a:gd name="connsiteY21" fmla="*/ 206586 h 413171"/>
                <a:gd name="connsiteX22" fmla="*/ 554946 w 803375"/>
                <a:gd name="connsiteY22" fmla="*/ 344608 h 41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375" h="413171">
                  <a:moveTo>
                    <a:pt x="792937" y="194947"/>
                  </a:moveTo>
                  <a:cubicBezTo>
                    <a:pt x="785845" y="186982"/>
                    <a:pt x="615960" y="0"/>
                    <a:pt x="401702" y="0"/>
                  </a:cubicBezTo>
                  <a:cubicBezTo>
                    <a:pt x="187444" y="0"/>
                    <a:pt x="17561" y="186977"/>
                    <a:pt x="10438" y="194947"/>
                  </a:cubicBezTo>
                  <a:lnTo>
                    <a:pt x="0" y="206586"/>
                  </a:lnTo>
                  <a:lnTo>
                    <a:pt x="10438" y="218224"/>
                  </a:lnTo>
                  <a:cubicBezTo>
                    <a:pt x="17567" y="226189"/>
                    <a:pt x="187453" y="413172"/>
                    <a:pt x="401702" y="413172"/>
                  </a:cubicBezTo>
                  <a:cubicBezTo>
                    <a:pt x="615950" y="413172"/>
                    <a:pt x="785843" y="226194"/>
                    <a:pt x="792937" y="218224"/>
                  </a:cubicBezTo>
                  <a:lnTo>
                    <a:pt x="803376" y="206586"/>
                  </a:lnTo>
                  <a:close/>
                  <a:moveTo>
                    <a:pt x="573373" y="206586"/>
                  </a:moveTo>
                  <a:cubicBezTo>
                    <a:pt x="573373" y="301257"/>
                    <a:pt x="496378" y="378257"/>
                    <a:pt x="401702" y="378257"/>
                  </a:cubicBezTo>
                  <a:cubicBezTo>
                    <a:pt x="307026" y="378257"/>
                    <a:pt x="230031" y="301262"/>
                    <a:pt x="230031" y="206586"/>
                  </a:cubicBezTo>
                  <a:cubicBezTo>
                    <a:pt x="230031" y="111910"/>
                    <a:pt x="307026" y="34915"/>
                    <a:pt x="401702" y="34915"/>
                  </a:cubicBezTo>
                  <a:cubicBezTo>
                    <a:pt x="496378" y="34915"/>
                    <a:pt x="573373" y="111910"/>
                    <a:pt x="573373" y="206586"/>
                  </a:cubicBezTo>
                  <a:close/>
                  <a:moveTo>
                    <a:pt x="248448" y="68564"/>
                  </a:moveTo>
                  <a:cubicBezTo>
                    <a:pt x="215424" y="105189"/>
                    <a:pt x="195129" y="153488"/>
                    <a:pt x="195129" y="206586"/>
                  </a:cubicBezTo>
                  <a:cubicBezTo>
                    <a:pt x="195129" y="259684"/>
                    <a:pt x="215424" y="307989"/>
                    <a:pt x="248484" y="344608"/>
                  </a:cubicBezTo>
                  <a:cubicBezTo>
                    <a:pt x="150359" y="302891"/>
                    <a:pt x="75147" y="233931"/>
                    <a:pt x="47727" y="206586"/>
                  </a:cubicBezTo>
                  <a:cubicBezTo>
                    <a:pt x="75113" y="179272"/>
                    <a:pt x="150359" y="110276"/>
                    <a:pt x="248456" y="68564"/>
                  </a:cubicBezTo>
                  <a:close/>
                  <a:moveTo>
                    <a:pt x="554937" y="344608"/>
                  </a:moveTo>
                  <a:cubicBezTo>
                    <a:pt x="587961" y="307983"/>
                    <a:pt x="608292" y="259648"/>
                    <a:pt x="608292" y="206586"/>
                  </a:cubicBezTo>
                  <a:cubicBezTo>
                    <a:pt x="608292" y="153486"/>
                    <a:pt x="587998" y="105183"/>
                    <a:pt x="554974" y="68564"/>
                  </a:cubicBezTo>
                  <a:cubicBezTo>
                    <a:pt x="653062" y="110281"/>
                    <a:pt x="728311" y="179278"/>
                    <a:pt x="755703" y="206586"/>
                  </a:cubicBezTo>
                  <a:cubicBezTo>
                    <a:pt x="728316" y="233936"/>
                    <a:pt x="653071" y="302896"/>
                    <a:pt x="554946" y="344608"/>
                  </a:cubicBezTo>
                  <a:close/>
                </a:path>
              </a:pathLst>
            </a:custGeom>
            <a:solidFill>
              <a:srgbClr val="268500"/>
            </a:solidFill>
            <a:ln w="923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a:ln>
                  <a:noFill/>
                </a:ln>
                <a:solidFill>
                  <a:prstClr val="black"/>
                </a:solidFill>
                <a:effectLst/>
                <a:uLnTx/>
                <a:uFillTx/>
              </a:endParaRPr>
            </a:p>
          </p:txBody>
        </p:sp>
        <p:sp>
          <p:nvSpPr>
            <p:cNvPr id="18" name="Freihandform: Form 17">
              <a:extLst>
                <a:ext uri="{FF2B5EF4-FFF2-40B4-BE49-F238E27FC236}">
                  <a16:creationId xmlns:a16="http://schemas.microsoft.com/office/drawing/2014/main" id="{D429F5C2-03B4-137A-8237-9BD863ECBAE7}"/>
                </a:ext>
              </a:extLst>
            </p:cNvPr>
            <p:cNvSpPr/>
            <p:nvPr/>
          </p:nvSpPr>
          <p:spPr>
            <a:xfrm>
              <a:off x="8253040" y="1673568"/>
              <a:ext cx="174575" cy="174575"/>
            </a:xfrm>
            <a:custGeom>
              <a:avLst/>
              <a:gdLst>
                <a:gd name="connsiteX0" fmla="*/ 87288 w 174575"/>
                <a:gd name="connsiteY0" fmla="*/ 174576 h 174575"/>
                <a:gd name="connsiteX1" fmla="*/ 174576 w 174575"/>
                <a:gd name="connsiteY1" fmla="*/ 87288 h 174575"/>
                <a:gd name="connsiteX2" fmla="*/ 87288 w 174575"/>
                <a:gd name="connsiteY2" fmla="*/ 0 h 174575"/>
                <a:gd name="connsiteX3" fmla="*/ 0 w 174575"/>
                <a:gd name="connsiteY3" fmla="*/ 87288 h 174575"/>
                <a:gd name="connsiteX4" fmla="*/ 87288 w 174575"/>
                <a:gd name="connsiteY4" fmla="*/ 174576 h 174575"/>
                <a:gd name="connsiteX5" fmla="*/ 87288 w 174575"/>
                <a:gd name="connsiteY5" fmla="*/ 29096 h 174575"/>
                <a:gd name="connsiteX6" fmla="*/ 145480 w 174575"/>
                <a:gd name="connsiteY6" fmla="*/ 87288 h 174575"/>
                <a:gd name="connsiteX7" fmla="*/ 87288 w 174575"/>
                <a:gd name="connsiteY7" fmla="*/ 145480 h 174575"/>
                <a:gd name="connsiteX8" fmla="*/ 29096 w 174575"/>
                <a:gd name="connsiteY8" fmla="*/ 87288 h 174575"/>
                <a:gd name="connsiteX9" fmla="*/ 87288 w 174575"/>
                <a:gd name="connsiteY9" fmla="*/ 29096 h 17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575" h="174575">
                  <a:moveTo>
                    <a:pt x="87288" y="174576"/>
                  </a:moveTo>
                  <a:cubicBezTo>
                    <a:pt x="135514" y="174576"/>
                    <a:pt x="174576" y="135551"/>
                    <a:pt x="174576" y="87288"/>
                  </a:cubicBezTo>
                  <a:cubicBezTo>
                    <a:pt x="174576" y="39061"/>
                    <a:pt x="135514" y="0"/>
                    <a:pt x="87288" y="0"/>
                  </a:cubicBezTo>
                  <a:cubicBezTo>
                    <a:pt x="39134" y="0"/>
                    <a:pt x="0" y="39061"/>
                    <a:pt x="0" y="87288"/>
                  </a:cubicBezTo>
                  <a:cubicBezTo>
                    <a:pt x="0" y="135551"/>
                    <a:pt x="39134" y="174576"/>
                    <a:pt x="87288" y="174576"/>
                  </a:cubicBezTo>
                  <a:close/>
                  <a:moveTo>
                    <a:pt x="87288" y="29096"/>
                  </a:moveTo>
                  <a:cubicBezTo>
                    <a:pt x="119439" y="29096"/>
                    <a:pt x="145480" y="55137"/>
                    <a:pt x="145480" y="87288"/>
                  </a:cubicBezTo>
                  <a:cubicBezTo>
                    <a:pt x="145480" y="119439"/>
                    <a:pt x="119439" y="145480"/>
                    <a:pt x="87288" y="145480"/>
                  </a:cubicBezTo>
                  <a:cubicBezTo>
                    <a:pt x="55137" y="145480"/>
                    <a:pt x="29096" y="119439"/>
                    <a:pt x="29096" y="87288"/>
                  </a:cubicBezTo>
                  <a:cubicBezTo>
                    <a:pt x="29096" y="55137"/>
                    <a:pt x="55137" y="29096"/>
                    <a:pt x="87288" y="29096"/>
                  </a:cubicBezTo>
                  <a:close/>
                </a:path>
              </a:pathLst>
            </a:custGeom>
            <a:solidFill>
              <a:srgbClr val="268500"/>
            </a:solidFill>
            <a:ln w="923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a:ln>
                  <a:noFill/>
                </a:ln>
                <a:solidFill>
                  <a:prstClr val="black"/>
                </a:solidFill>
                <a:effectLst/>
                <a:uLnTx/>
                <a:uFillTx/>
              </a:endParaRPr>
            </a:p>
          </p:txBody>
        </p:sp>
      </p:grpSp>
      <p:sp>
        <p:nvSpPr>
          <p:cNvPr id="23" name="!!b2">
            <a:extLst>
              <a:ext uri="{FF2B5EF4-FFF2-40B4-BE49-F238E27FC236}">
                <a16:creationId xmlns:a16="http://schemas.microsoft.com/office/drawing/2014/main" id="{ACD168AB-04AD-F698-277D-39F97FFE47CA}"/>
              </a:ext>
            </a:extLst>
          </p:cNvPr>
          <p:cNvSpPr/>
          <p:nvPr/>
        </p:nvSpPr>
        <p:spPr>
          <a:xfrm>
            <a:off x="4742251" y="2026331"/>
            <a:ext cx="3861326" cy="1216237"/>
          </a:xfrm>
          <a:prstGeom prst="rect">
            <a:avLst/>
          </a:prstGeom>
          <a:solidFill>
            <a:sysClr val="window" lastClr="FFFFFF"/>
          </a:solid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latin typeface="Aptos" panose="02110004020202020204"/>
            </a:endParaRPr>
          </a:p>
        </p:txBody>
      </p:sp>
      <p:sp>
        <p:nvSpPr>
          <p:cNvPr id="24" name="TextBox 20">
            <a:extLst>
              <a:ext uri="{FF2B5EF4-FFF2-40B4-BE49-F238E27FC236}">
                <a16:creationId xmlns:a16="http://schemas.microsoft.com/office/drawing/2014/main" id="{E06B69B9-98F8-9263-23A6-917B4A0532B6}"/>
              </a:ext>
            </a:extLst>
          </p:cNvPr>
          <p:cNvSpPr txBox="1"/>
          <p:nvPr/>
        </p:nvSpPr>
        <p:spPr>
          <a:xfrm>
            <a:off x="5958362" y="2252145"/>
            <a:ext cx="1759960" cy="732741"/>
          </a:xfrm>
          <a:prstGeom prst="rect">
            <a:avLst/>
          </a:prstGeom>
          <a:noFill/>
        </p:spPr>
        <p:txBody>
          <a:bodyPr wrap="square" lIns="68580">
            <a:noAutofit/>
          </a:bodyPr>
          <a:lstStyle/>
          <a:p>
            <a:pPr defTabSz="685800">
              <a:spcBef>
                <a:spcPct val="0"/>
              </a:spcBef>
              <a:spcAft>
                <a:spcPct val="0"/>
              </a:spcAft>
              <a:defRPr/>
            </a:pPr>
            <a:r>
              <a:rPr lang="de-DE" sz="1100" b="1">
                <a:solidFill>
                  <a:srgbClr val="000000"/>
                </a:solidFill>
                <a:uFill>
                  <a:solidFill>
                    <a:prstClr val="black">
                      <a:alpha val="0"/>
                    </a:prstClr>
                  </a:solidFill>
                </a:uFill>
                <a:ea typeface="Aptos"/>
                <a:cs typeface="Aptos"/>
              </a:rPr>
              <a:t>G</a:t>
            </a:r>
            <a:r>
              <a:rPr lang="de" sz="1100" b="1">
                <a:solidFill>
                  <a:srgbClr val="000000"/>
                </a:solidFill>
                <a:uFill>
                  <a:solidFill>
                    <a:prstClr val="black">
                      <a:alpha val="0"/>
                    </a:prstClr>
                  </a:solidFill>
                </a:uFill>
                <a:ea typeface="Aptos"/>
                <a:cs typeface="Aptos"/>
              </a:rPr>
              <a:t>eringeres Risiko für Nephropathie</a:t>
            </a:r>
            <a:endParaRPr lang="de" sz="1100">
              <a:solidFill>
                <a:srgbClr val="000000"/>
              </a:solidFill>
              <a:uFill>
                <a:solidFill>
                  <a:prstClr val="black">
                    <a:alpha val="0"/>
                  </a:prstClr>
                </a:solidFill>
              </a:uFill>
              <a:ea typeface="Aptos"/>
              <a:cs typeface="Aptos"/>
            </a:endParaRPr>
          </a:p>
          <a:p>
            <a:pPr defTabSz="685800">
              <a:spcBef>
                <a:spcPct val="0"/>
              </a:spcBef>
              <a:spcAft>
                <a:spcPct val="0"/>
              </a:spcAft>
              <a:defRPr/>
            </a:pPr>
            <a:r>
              <a:rPr lang="de" sz="1000">
                <a:solidFill>
                  <a:srgbClr val="000000"/>
                </a:solidFill>
                <a:uFill>
                  <a:solidFill>
                    <a:prstClr val="black">
                      <a:alpha val="0"/>
                    </a:prstClr>
                  </a:solidFill>
                </a:uFill>
                <a:ea typeface="Aptos"/>
                <a:cs typeface="Aptos"/>
              </a:rPr>
              <a:t>(OR 0,61 [95 %-KI: 0,38; 0,96]; p = 0,033)</a:t>
            </a:r>
            <a:endParaRPr lang="en-US" sz="1000">
              <a:solidFill>
                <a:srgbClr val="000000"/>
              </a:solidFill>
            </a:endParaRPr>
          </a:p>
        </p:txBody>
      </p:sp>
      <p:pic>
        <p:nvPicPr>
          <p:cNvPr id="25" name="Graphic 47">
            <a:extLst>
              <a:ext uri="{FF2B5EF4-FFF2-40B4-BE49-F238E27FC236}">
                <a16:creationId xmlns:a16="http://schemas.microsoft.com/office/drawing/2014/main" id="{83F0DC91-9EF1-0CB9-4E24-8AC24FBB41EB}"/>
              </a:ext>
            </a:extLst>
          </p:cNvPr>
          <p:cNvPicPr/>
          <p:nvPr/>
        </p:nvPicPr>
        <p:blipFill>
          <a:blip r:embed="rId3">
            <a:extLst>
              <a:ext uri="{96DAC541-7B7A-43D3-8B79-37D633B846F1}">
                <asvg:svgBlip xmlns:asvg="http://schemas.microsoft.com/office/drawing/2016/SVG/main" r:embed="rId4"/>
              </a:ext>
            </a:extLst>
          </a:blip>
          <a:stretch>
            <a:fillRect/>
          </a:stretch>
        </p:blipFill>
        <p:spPr>
          <a:xfrm>
            <a:off x="7609324" y="2223407"/>
            <a:ext cx="800100" cy="800100"/>
          </a:xfrm>
          <a:prstGeom prst="rect">
            <a:avLst/>
          </a:prstGeom>
        </p:spPr>
      </p:pic>
      <p:sp>
        <p:nvSpPr>
          <p:cNvPr id="26" name="Oval 73">
            <a:extLst>
              <a:ext uri="{FF2B5EF4-FFF2-40B4-BE49-F238E27FC236}">
                <a16:creationId xmlns:a16="http://schemas.microsoft.com/office/drawing/2014/main" id="{75663C7F-BADF-A4DF-264D-6F603BF7963C}"/>
              </a:ext>
            </a:extLst>
          </p:cNvPr>
          <p:cNvSpPr/>
          <p:nvPr/>
        </p:nvSpPr>
        <p:spPr>
          <a:xfrm>
            <a:off x="4987716" y="2223407"/>
            <a:ext cx="904988" cy="904988"/>
          </a:xfrm>
          <a:prstGeom prst="ellipse">
            <a:avLst/>
          </a:prstGeom>
          <a:gradFill>
            <a:gsLst>
              <a:gs pos="11000">
                <a:srgbClr val="23004C">
                  <a:lumMod val="79000"/>
                  <a:lumOff val="21000"/>
                </a:srgbClr>
              </a:gs>
              <a:gs pos="100000">
                <a:srgbClr val="23004C"/>
              </a:gs>
            </a:gsLst>
            <a:lin ang="5400000" scaled="1"/>
          </a:gradFill>
          <a:ln w="12700" cap="flat" cmpd="sng" algn="ctr">
            <a:solidFill>
              <a:srgbClr val="23004C">
                <a:alpha val="60000"/>
              </a:srgbClr>
            </a:solidFill>
            <a:prstDash val="solid"/>
            <a:miter lim="800000"/>
          </a:ln>
          <a:effectLst/>
        </p:spPr>
        <p:txBody>
          <a:bodyPr wrap="none" tIns="0" bIns="0" rtlCol="0" anchor="ctr">
            <a:noAutofit/>
          </a:bodyPr>
          <a:lstStyle/>
          <a:p>
            <a:pPr marL="0" marR="0" lvl="0" indent="0" algn="ctr" defTabSz="685800" eaLnBrk="1" fontAlgn="auto" latinLnBrk="0" hangingPunct="1">
              <a:lnSpc>
                <a:spcPct val="100000"/>
              </a:lnSpc>
              <a:spcBef>
                <a:spcPts val="450"/>
              </a:spcBef>
              <a:spcAft>
                <a:spcPct val="0"/>
              </a:spcAft>
              <a:buClrTx/>
              <a:buSzTx/>
              <a:buFontTx/>
              <a:buNone/>
              <a:tabLst/>
              <a:defRPr/>
            </a:pPr>
            <a:r>
              <a:rPr kumimoji="0" lang="de" sz="2400" b="1" i="1" u="none" strike="noStrike" kern="0" cap="none" spc="0" normalizeH="0" baseline="0" noProof="0">
                <a:ln>
                  <a:noFill/>
                </a:ln>
                <a:solidFill>
                  <a:srgbClr val="FFFFFF"/>
                </a:solidFill>
                <a:effectLst/>
                <a:uLnTx/>
                <a:uFill>
                  <a:solidFill>
                    <a:prstClr val="black">
                      <a:alpha val="0"/>
                    </a:prstClr>
                  </a:solidFill>
                </a:uFill>
                <a:latin typeface="Aptos"/>
                <a:ea typeface="Aptos"/>
                <a:cs typeface="Aptos"/>
              </a:rPr>
              <a:t>39</a:t>
            </a:r>
            <a:r>
              <a:rPr kumimoji="0" lang="de" sz="2400" b="1" i="1" u="none" strike="noStrike" kern="0" cap="none" spc="0" normalizeH="0" baseline="22000" noProof="0">
                <a:ln>
                  <a:noFill/>
                </a:ln>
                <a:solidFill>
                  <a:srgbClr val="FFFFFF"/>
                </a:solidFill>
                <a:effectLst/>
                <a:uLnTx/>
                <a:uFill>
                  <a:solidFill>
                    <a:prstClr val="black">
                      <a:alpha val="0"/>
                    </a:prstClr>
                  </a:solidFill>
                </a:uFill>
                <a:latin typeface="Aptos"/>
                <a:ea typeface="Aptos"/>
                <a:cs typeface="Aptos"/>
              </a:rPr>
              <a:t>%</a:t>
            </a:r>
            <a:endParaRPr kumimoji="0" lang="en-US" sz="2400" b="1" i="1" u="none" strike="noStrike" kern="0" cap="none" spc="0" normalizeH="0" baseline="0" noProof="0">
              <a:ln>
                <a:noFill/>
              </a:ln>
              <a:solidFill>
                <a:srgbClr val="FFFFFF"/>
              </a:solidFill>
              <a:effectLst/>
              <a:uLnTx/>
              <a:uFillTx/>
              <a:latin typeface="Aptos" panose="02110004020202020204"/>
              <a:ea typeface="+mn-ea"/>
              <a:cs typeface="+mn-cs"/>
            </a:endParaRPr>
          </a:p>
        </p:txBody>
      </p:sp>
      <p:grpSp>
        <p:nvGrpSpPr>
          <p:cNvPr id="30" name="Graphic 50">
            <a:extLst>
              <a:ext uri="{FF2B5EF4-FFF2-40B4-BE49-F238E27FC236}">
                <a16:creationId xmlns:a16="http://schemas.microsoft.com/office/drawing/2014/main" id="{92DEEDCA-1BA9-5D2F-3270-11F7D9245B4F}"/>
              </a:ext>
            </a:extLst>
          </p:cNvPr>
          <p:cNvGrpSpPr/>
          <p:nvPr/>
        </p:nvGrpSpPr>
        <p:grpSpPr>
          <a:xfrm>
            <a:off x="3430186" y="2411929"/>
            <a:ext cx="803375" cy="413171"/>
            <a:chOff x="7938626" y="1554270"/>
            <a:chExt cx="803375" cy="413171"/>
          </a:xfrm>
          <a:solidFill>
            <a:srgbClr val="268500"/>
          </a:solidFill>
        </p:grpSpPr>
        <p:sp>
          <p:nvSpPr>
            <p:cNvPr id="31" name="Freihandform: Form 30">
              <a:extLst>
                <a:ext uri="{FF2B5EF4-FFF2-40B4-BE49-F238E27FC236}">
                  <a16:creationId xmlns:a16="http://schemas.microsoft.com/office/drawing/2014/main" id="{B44846A6-9E19-5F19-77B6-4F7E845A379D}"/>
                </a:ext>
              </a:extLst>
            </p:cNvPr>
            <p:cNvSpPr/>
            <p:nvPr/>
          </p:nvSpPr>
          <p:spPr>
            <a:xfrm>
              <a:off x="7938626" y="1554270"/>
              <a:ext cx="803375" cy="413171"/>
            </a:xfrm>
            <a:custGeom>
              <a:avLst/>
              <a:gdLst>
                <a:gd name="connsiteX0" fmla="*/ 792937 w 803375"/>
                <a:gd name="connsiteY0" fmla="*/ 194947 h 413171"/>
                <a:gd name="connsiteX1" fmla="*/ 401702 w 803375"/>
                <a:gd name="connsiteY1" fmla="*/ 0 h 413171"/>
                <a:gd name="connsiteX2" fmla="*/ 10438 w 803375"/>
                <a:gd name="connsiteY2" fmla="*/ 194947 h 413171"/>
                <a:gd name="connsiteX3" fmla="*/ 0 w 803375"/>
                <a:gd name="connsiteY3" fmla="*/ 206586 h 413171"/>
                <a:gd name="connsiteX4" fmla="*/ 10438 w 803375"/>
                <a:gd name="connsiteY4" fmla="*/ 218224 h 413171"/>
                <a:gd name="connsiteX5" fmla="*/ 401702 w 803375"/>
                <a:gd name="connsiteY5" fmla="*/ 413172 h 413171"/>
                <a:gd name="connsiteX6" fmla="*/ 792937 w 803375"/>
                <a:gd name="connsiteY6" fmla="*/ 218224 h 413171"/>
                <a:gd name="connsiteX7" fmla="*/ 803376 w 803375"/>
                <a:gd name="connsiteY7" fmla="*/ 206586 h 413171"/>
                <a:gd name="connsiteX8" fmla="*/ 573373 w 803375"/>
                <a:gd name="connsiteY8" fmla="*/ 206586 h 413171"/>
                <a:gd name="connsiteX9" fmla="*/ 401702 w 803375"/>
                <a:gd name="connsiteY9" fmla="*/ 378257 h 413171"/>
                <a:gd name="connsiteX10" fmla="*/ 230031 w 803375"/>
                <a:gd name="connsiteY10" fmla="*/ 206586 h 413171"/>
                <a:gd name="connsiteX11" fmla="*/ 401702 w 803375"/>
                <a:gd name="connsiteY11" fmla="*/ 34915 h 413171"/>
                <a:gd name="connsiteX12" fmla="*/ 573373 w 803375"/>
                <a:gd name="connsiteY12" fmla="*/ 206586 h 413171"/>
                <a:gd name="connsiteX13" fmla="*/ 248448 w 803375"/>
                <a:gd name="connsiteY13" fmla="*/ 68564 h 413171"/>
                <a:gd name="connsiteX14" fmla="*/ 195129 w 803375"/>
                <a:gd name="connsiteY14" fmla="*/ 206586 h 413171"/>
                <a:gd name="connsiteX15" fmla="*/ 248484 w 803375"/>
                <a:gd name="connsiteY15" fmla="*/ 344608 h 413171"/>
                <a:gd name="connsiteX16" fmla="*/ 47727 w 803375"/>
                <a:gd name="connsiteY16" fmla="*/ 206586 h 413171"/>
                <a:gd name="connsiteX17" fmla="*/ 248456 w 803375"/>
                <a:gd name="connsiteY17" fmla="*/ 68564 h 413171"/>
                <a:gd name="connsiteX18" fmla="*/ 554937 w 803375"/>
                <a:gd name="connsiteY18" fmla="*/ 344608 h 413171"/>
                <a:gd name="connsiteX19" fmla="*/ 608292 w 803375"/>
                <a:gd name="connsiteY19" fmla="*/ 206586 h 413171"/>
                <a:gd name="connsiteX20" fmla="*/ 554974 w 803375"/>
                <a:gd name="connsiteY20" fmla="*/ 68564 h 413171"/>
                <a:gd name="connsiteX21" fmla="*/ 755703 w 803375"/>
                <a:gd name="connsiteY21" fmla="*/ 206586 h 413171"/>
                <a:gd name="connsiteX22" fmla="*/ 554946 w 803375"/>
                <a:gd name="connsiteY22" fmla="*/ 344608 h 413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03375" h="413171">
                  <a:moveTo>
                    <a:pt x="792937" y="194947"/>
                  </a:moveTo>
                  <a:cubicBezTo>
                    <a:pt x="785845" y="186982"/>
                    <a:pt x="615960" y="0"/>
                    <a:pt x="401702" y="0"/>
                  </a:cubicBezTo>
                  <a:cubicBezTo>
                    <a:pt x="187444" y="0"/>
                    <a:pt x="17561" y="186977"/>
                    <a:pt x="10438" y="194947"/>
                  </a:cubicBezTo>
                  <a:lnTo>
                    <a:pt x="0" y="206586"/>
                  </a:lnTo>
                  <a:lnTo>
                    <a:pt x="10438" y="218224"/>
                  </a:lnTo>
                  <a:cubicBezTo>
                    <a:pt x="17567" y="226189"/>
                    <a:pt x="187453" y="413172"/>
                    <a:pt x="401702" y="413172"/>
                  </a:cubicBezTo>
                  <a:cubicBezTo>
                    <a:pt x="615950" y="413172"/>
                    <a:pt x="785843" y="226194"/>
                    <a:pt x="792937" y="218224"/>
                  </a:cubicBezTo>
                  <a:lnTo>
                    <a:pt x="803376" y="206586"/>
                  </a:lnTo>
                  <a:close/>
                  <a:moveTo>
                    <a:pt x="573373" y="206586"/>
                  </a:moveTo>
                  <a:cubicBezTo>
                    <a:pt x="573373" y="301257"/>
                    <a:pt x="496378" y="378257"/>
                    <a:pt x="401702" y="378257"/>
                  </a:cubicBezTo>
                  <a:cubicBezTo>
                    <a:pt x="307026" y="378257"/>
                    <a:pt x="230031" y="301262"/>
                    <a:pt x="230031" y="206586"/>
                  </a:cubicBezTo>
                  <a:cubicBezTo>
                    <a:pt x="230031" y="111910"/>
                    <a:pt x="307026" y="34915"/>
                    <a:pt x="401702" y="34915"/>
                  </a:cubicBezTo>
                  <a:cubicBezTo>
                    <a:pt x="496378" y="34915"/>
                    <a:pt x="573373" y="111910"/>
                    <a:pt x="573373" y="206586"/>
                  </a:cubicBezTo>
                  <a:close/>
                  <a:moveTo>
                    <a:pt x="248448" y="68564"/>
                  </a:moveTo>
                  <a:cubicBezTo>
                    <a:pt x="215424" y="105189"/>
                    <a:pt x="195129" y="153488"/>
                    <a:pt x="195129" y="206586"/>
                  </a:cubicBezTo>
                  <a:cubicBezTo>
                    <a:pt x="195129" y="259684"/>
                    <a:pt x="215424" y="307989"/>
                    <a:pt x="248484" y="344608"/>
                  </a:cubicBezTo>
                  <a:cubicBezTo>
                    <a:pt x="150359" y="302891"/>
                    <a:pt x="75147" y="233931"/>
                    <a:pt x="47727" y="206586"/>
                  </a:cubicBezTo>
                  <a:cubicBezTo>
                    <a:pt x="75113" y="179272"/>
                    <a:pt x="150359" y="110276"/>
                    <a:pt x="248456" y="68564"/>
                  </a:cubicBezTo>
                  <a:close/>
                  <a:moveTo>
                    <a:pt x="554937" y="344608"/>
                  </a:moveTo>
                  <a:cubicBezTo>
                    <a:pt x="587961" y="307983"/>
                    <a:pt x="608292" y="259648"/>
                    <a:pt x="608292" y="206586"/>
                  </a:cubicBezTo>
                  <a:cubicBezTo>
                    <a:pt x="608292" y="153486"/>
                    <a:pt x="587998" y="105183"/>
                    <a:pt x="554974" y="68564"/>
                  </a:cubicBezTo>
                  <a:cubicBezTo>
                    <a:pt x="653062" y="110281"/>
                    <a:pt x="728311" y="179278"/>
                    <a:pt x="755703" y="206586"/>
                  </a:cubicBezTo>
                  <a:cubicBezTo>
                    <a:pt x="728316" y="233936"/>
                    <a:pt x="653071" y="302896"/>
                    <a:pt x="554946" y="344608"/>
                  </a:cubicBezTo>
                  <a:close/>
                </a:path>
              </a:pathLst>
            </a:custGeom>
            <a:solidFill>
              <a:srgbClr val="268500"/>
            </a:solidFill>
            <a:ln w="923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a:ln>
                  <a:noFill/>
                </a:ln>
                <a:solidFill>
                  <a:prstClr val="black"/>
                </a:solidFill>
                <a:effectLst/>
                <a:uLnTx/>
                <a:uFillTx/>
              </a:endParaRPr>
            </a:p>
          </p:txBody>
        </p:sp>
        <p:sp>
          <p:nvSpPr>
            <p:cNvPr id="32" name="Freihandform: Form 31">
              <a:extLst>
                <a:ext uri="{FF2B5EF4-FFF2-40B4-BE49-F238E27FC236}">
                  <a16:creationId xmlns:a16="http://schemas.microsoft.com/office/drawing/2014/main" id="{8F47CD67-C4C7-B051-DAAF-39B326CFC200}"/>
                </a:ext>
              </a:extLst>
            </p:cNvPr>
            <p:cNvSpPr/>
            <p:nvPr/>
          </p:nvSpPr>
          <p:spPr>
            <a:xfrm>
              <a:off x="8253040" y="1673568"/>
              <a:ext cx="174575" cy="174575"/>
            </a:xfrm>
            <a:custGeom>
              <a:avLst/>
              <a:gdLst>
                <a:gd name="connsiteX0" fmla="*/ 87288 w 174575"/>
                <a:gd name="connsiteY0" fmla="*/ 174576 h 174575"/>
                <a:gd name="connsiteX1" fmla="*/ 174576 w 174575"/>
                <a:gd name="connsiteY1" fmla="*/ 87288 h 174575"/>
                <a:gd name="connsiteX2" fmla="*/ 87288 w 174575"/>
                <a:gd name="connsiteY2" fmla="*/ 0 h 174575"/>
                <a:gd name="connsiteX3" fmla="*/ 0 w 174575"/>
                <a:gd name="connsiteY3" fmla="*/ 87288 h 174575"/>
                <a:gd name="connsiteX4" fmla="*/ 87288 w 174575"/>
                <a:gd name="connsiteY4" fmla="*/ 174576 h 174575"/>
                <a:gd name="connsiteX5" fmla="*/ 87288 w 174575"/>
                <a:gd name="connsiteY5" fmla="*/ 29096 h 174575"/>
                <a:gd name="connsiteX6" fmla="*/ 145480 w 174575"/>
                <a:gd name="connsiteY6" fmla="*/ 87288 h 174575"/>
                <a:gd name="connsiteX7" fmla="*/ 87288 w 174575"/>
                <a:gd name="connsiteY7" fmla="*/ 145480 h 174575"/>
                <a:gd name="connsiteX8" fmla="*/ 29096 w 174575"/>
                <a:gd name="connsiteY8" fmla="*/ 87288 h 174575"/>
                <a:gd name="connsiteX9" fmla="*/ 87288 w 174575"/>
                <a:gd name="connsiteY9" fmla="*/ 29096 h 17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4575" h="174575">
                  <a:moveTo>
                    <a:pt x="87288" y="174576"/>
                  </a:moveTo>
                  <a:cubicBezTo>
                    <a:pt x="135514" y="174576"/>
                    <a:pt x="174576" y="135551"/>
                    <a:pt x="174576" y="87288"/>
                  </a:cubicBezTo>
                  <a:cubicBezTo>
                    <a:pt x="174576" y="39061"/>
                    <a:pt x="135514" y="0"/>
                    <a:pt x="87288" y="0"/>
                  </a:cubicBezTo>
                  <a:cubicBezTo>
                    <a:pt x="39134" y="0"/>
                    <a:pt x="0" y="39061"/>
                    <a:pt x="0" y="87288"/>
                  </a:cubicBezTo>
                  <a:cubicBezTo>
                    <a:pt x="0" y="135551"/>
                    <a:pt x="39134" y="174576"/>
                    <a:pt x="87288" y="174576"/>
                  </a:cubicBezTo>
                  <a:close/>
                  <a:moveTo>
                    <a:pt x="87288" y="29096"/>
                  </a:moveTo>
                  <a:cubicBezTo>
                    <a:pt x="119439" y="29096"/>
                    <a:pt x="145480" y="55137"/>
                    <a:pt x="145480" y="87288"/>
                  </a:cubicBezTo>
                  <a:cubicBezTo>
                    <a:pt x="145480" y="119439"/>
                    <a:pt x="119439" y="145480"/>
                    <a:pt x="87288" y="145480"/>
                  </a:cubicBezTo>
                  <a:cubicBezTo>
                    <a:pt x="55137" y="145480"/>
                    <a:pt x="29096" y="119439"/>
                    <a:pt x="29096" y="87288"/>
                  </a:cubicBezTo>
                  <a:cubicBezTo>
                    <a:pt x="29096" y="55137"/>
                    <a:pt x="55137" y="29096"/>
                    <a:pt x="87288" y="29096"/>
                  </a:cubicBezTo>
                  <a:close/>
                </a:path>
              </a:pathLst>
            </a:custGeom>
            <a:solidFill>
              <a:srgbClr val="268500"/>
            </a:solidFill>
            <a:ln w="9239"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de-DE" sz="1800" b="0" i="0" u="none" strike="noStrike" kern="0" cap="none" spc="0" normalizeH="0" baseline="0" noProof="0">
                <a:ln>
                  <a:noFill/>
                </a:ln>
                <a:solidFill>
                  <a:prstClr val="black"/>
                </a:solidFill>
                <a:effectLst/>
                <a:uLnTx/>
                <a:uFillTx/>
              </a:endParaRPr>
            </a:p>
          </p:txBody>
        </p:sp>
      </p:grpSp>
    </p:spTree>
    <p:extLst>
      <p:ext uri="{BB962C8B-B14F-4D97-AF65-F5344CB8AC3E}">
        <p14:creationId xmlns:p14="http://schemas.microsoft.com/office/powerpoint/2010/main" val="10864836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4C1773-1806-8252-1B7F-8B18D49E7D8A}"/>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2D750418-034F-F657-D26D-25864781C484}"/>
              </a:ext>
            </a:extLst>
          </p:cNvPr>
          <p:cNvSpPr txBox="1">
            <a:spLocks/>
          </p:cNvSpPr>
          <p:nvPr/>
        </p:nvSpPr>
        <p:spPr>
          <a:xfrm>
            <a:off x="314409" y="113129"/>
            <a:ext cx="8637056" cy="400110"/>
          </a:xfrm>
          <a:prstGeom prst="rect">
            <a:avLst/>
          </a:prstGeom>
        </p:spPr>
        <p:txBody>
          <a:bodyPr lIns="91440" tIns="45720" rIns="91440" bIns="45720" anchor="t"/>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Ein geringerer Anteil an Menschen mit T1D und höherer Betazell-Restfunktion hatte schwere Hypoglykämien oder mikrovaskuläre Ereignisse</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10" name="Rechteck: abgerundete Ecken 9">
            <a:extLst>
              <a:ext uri="{FF2B5EF4-FFF2-40B4-BE49-F238E27FC236}">
                <a16:creationId xmlns:a16="http://schemas.microsoft.com/office/drawing/2014/main" id="{A7EB2DB6-A7C8-6D82-8304-FF1BC8BD6ED4}"/>
              </a:ext>
            </a:extLst>
          </p:cNvPr>
          <p:cNvSpPr/>
          <p:nvPr/>
        </p:nvSpPr>
        <p:spPr>
          <a:xfrm>
            <a:off x="456736" y="3913865"/>
            <a:ext cx="8230528" cy="739672"/>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lvl="0" indent="-171450" defTabSz="685800">
              <a:buClr>
                <a:schemeClr val="accent2"/>
              </a:buClr>
              <a:buFont typeface="Arial" panose="020B0604020202020204" pitchFamily="34" charset="0"/>
              <a:buChar char="•"/>
              <a:defRPr/>
            </a:pPr>
            <a:r>
              <a:rPr lang="de-DE" sz="1100">
                <a:solidFill>
                  <a:schemeClr val="bg1"/>
                </a:solidFill>
              </a:rPr>
              <a:t>Höhere BL-C-Peptid-Spiegel waren invers korreliert zum Auftreten von schweren Hypoglykämien im Vorjahr und jedweder Form von Retinopathie</a:t>
            </a:r>
          </a:p>
          <a:p>
            <a:pPr marL="171450" lvl="0" indent="-171450" defTabSz="685800">
              <a:buClr>
                <a:schemeClr val="accent2"/>
              </a:buClr>
              <a:buFont typeface="Arial" panose="020B0604020202020204" pitchFamily="34" charset="0"/>
              <a:buChar char="•"/>
              <a:defRPr/>
            </a:pPr>
            <a:r>
              <a:rPr lang="de-DE" sz="1100">
                <a:solidFill>
                  <a:schemeClr val="bg1"/>
                </a:solidFill>
              </a:rPr>
              <a:t>Bei Personen mit BL-C-Peptid-Spiegeln von 0,03 bis &lt; 0,2 </a:t>
            </a:r>
            <a:r>
              <a:rPr lang="de-DE" sz="1100" err="1">
                <a:solidFill>
                  <a:schemeClr val="bg1"/>
                </a:solidFill>
              </a:rPr>
              <a:t>nmol</a:t>
            </a:r>
            <a:r>
              <a:rPr lang="de-DE" sz="1100">
                <a:solidFill>
                  <a:schemeClr val="bg1"/>
                </a:solidFill>
              </a:rPr>
              <a:t>/l war die Häufigkeit von ≥ 1 schweren Hypoglykämien im Vorjahr ~ 50 % geringer als bei Personen ohne nachweisbares C-Peptid</a:t>
            </a:r>
          </a:p>
        </p:txBody>
      </p:sp>
      <p:sp>
        <p:nvSpPr>
          <p:cNvPr id="29" name="TextBox 28">
            <a:extLst>
              <a:ext uri="{FF2B5EF4-FFF2-40B4-BE49-F238E27FC236}">
                <a16:creationId xmlns:a16="http://schemas.microsoft.com/office/drawing/2014/main" id="{F676B10C-8990-DD72-969C-1FDC8E2D6392}"/>
              </a:ext>
            </a:extLst>
          </p:cNvPr>
          <p:cNvSpPr txBox="1"/>
          <p:nvPr/>
        </p:nvSpPr>
        <p:spPr>
          <a:xfrm>
            <a:off x="5632649" y="1491702"/>
            <a:ext cx="1655314" cy="400110"/>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eGFR</a:t>
            </a:r>
            <a:r>
              <a:rPr kumimoji="0" lang="de-DE" sz="10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&lt; 60 ml/min/1,73 m²</a:t>
            </a:r>
            <a:endParaRPr kumimoji="0" lang="de-DE" sz="10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31" name="TextBox 30">
            <a:extLst>
              <a:ext uri="{FF2B5EF4-FFF2-40B4-BE49-F238E27FC236}">
                <a16:creationId xmlns:a16="http://schemas.microsoft.com/office/drawing/2014/main" id="{0650929D-A0DA-4296-724C-39D91AF3E168}"/>
              </a:ext>
            </a:extLst>
          </p:cNvPr>
          <p:cNvSpPr txBox="1"/>
          <p:nvPr/>
        </p:nvSpPr>
        <p:spPr>
          <a:xfrm>
            <a:off x="4210009" y="1499517"/>
            <a:ext cx="1509068" cy="400110"/>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Jegliche vorherige Retinopathie</a:t>
            </a:r>
            <a:endParaRPr kumimoji="0" lang="de-DE" sz="10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4" name="TextBox 3037">
            <a:extLst>
              <a:ext uri="{FF2B5EF4-FFF2-40B4-BE49-F238E27FC236}">
                <a16:creationId xmlns:a16="http://schemas.microsoft.com/office/drawing/2014/main" id="{034C6971-14BF-255E-7415-217968C82098}"/>
              </a:ext>
            </a:extLst>
          </p:cNvPr>
          <p:cNvSpPr txBox="1"/>
          <p:nvPr/>
        </p:nvSpPr>
        <p:spPr>
          <a:xfrm>
            <a:off x="314409" y="4936840"/>
            <a:ext cx="8138717"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 </a:t>
            </a:r>
            <a:r>
              <a:rPr kumimoji="0" lang="de-DE" sz="600" b="0" i="0" u="none" strike="noStrike" kern="1200" cap="none" spc="0" normalizeH="0" baseline="0" noProof="0" err="1">
                <a:ln>
                  <a:noFill/>
                </a:ln>
                <a:solidFill>
                  <a:srgbClr val="404040"/>
                </a:solidFill>
                <a:effectLst/>
                <a:uLnTx/>
                <a:uFillTx/>
                <a:latin typeface="Verdana"/>
                <a:ea typeface="+mn-ea"/>
                <a:cs typeface="+mn-cs"/>
              </a:rPr>
              <a:t>Jeyam</a:t>
            </a:r>
            <a:r>
              <a:rPr kumimoji="0" lang="de-DE" sz="600" b="0" i="0" u="none" strike="noStrike" kern="1200" cap="none" spc="0" normalizeH="0" baseline="0" noProof="0">
                <a:ln>
                  <a:noFill/>
                </a:ln>
                <a:solidFill>
                  <a:srgbClr val="404040"/>
                </a:solidFill>
                <a:effectLst/>
                <a:uLnTx/>
                <a:uFillTx/>
                <a:latin typeface="Verdana"/>
                <a:ea typeface="+mn-ea"/>
                <a:cs typeface="+mn-cs"/>
              </a:rPr>
              <a:t> A </a:t>
            </a:r>
            <a:r>
              <a:rPr kumimoji="0" lang="de-DE" sz="600" b="0" i="1" u="none" strike="noStrike" kern="1200" cap="none" spc="0" normalizeH="0" baseline="0" noProof="0">
                <a:ln>
                  <a:noFill/>
                </a:ln>
                <a:solidFill>
                  <a:srgbClr val="404040"/>
                </a:solidFill>
                <a:effectLst/>
                <a:uLnTx/>
                <a:uFillTx/>
                <a:latin typeface="Verdana"/>
                <a:ea typeface="+mn-ea"/>
                <a:cs typeface="+mn-cs"/>
              </a:rPr>
              <a:t>et al. Diabetes Care </a:t>
            </a:r>
            <a:r>
              <a:rPr kumimoji="0" lang="de-DE" sz="600" b="0" i="0" u="none" strike="noStrike" kern="1200" cap="none" spc="0" normalizeH="0" baseline="0" noProof="0">
                <a:ln>
                  <a:noFill/>
                </a:ln>
                <a:solidFill>
                  <a:srgbClr val="404040"/>
                </a:solidFill>
                <a:effectLst/>
                <a:uLnTx/>
                <a:uFillTx/>
                <a:latin typeface="Verdana"/>
                <a:ea typeface="+mn-ea"/>
                <a:cs typeface="+mn-cs"/>
              </a:rPr>
              <a:t>2021; 44: 390–8. </a:t>
            </a:r>
          </a:p>
        </p:txBody>
      </p:sp>
      <p:sp>
        <p:nvSpPr>
          <p:cNvPr id="7" name="Footer Placeholder 4">
            <a:extLst>
              <a:ext uri="{FF2B5EF4-FFF2-40B4-BE49-F238E27FC236}">
                <a16:creationId xmlns:a16="http://schemas.microsoft.com/office/drawing/2014/main" id="{A4355B39-D762-A0B3-2906-84C1E8F67487}"/>
              </a:ext>
            </a:extLst>
          </p:cNvPr>
          <p:cNvSpPr txBox="1">
            <a:spLocks/>
          </p:cNvSpPr>
          <p:nvPr/>
        </p:nvSpPr>
        <p:spPr>
          <a:xfrm>
            <a:off x="346683" y="4680560"/>
            <a:ext cx="8472713" cy="299506"/>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ts val="300"/>
              </a:spcBef>
              <a:buClrTx/>
              <a:buNone/>
              <a:defRPr/>
            </a:pPr>
            <a:r>
              <a:rPr lang="de-DE" sz="600">
                <a:solidFill>
                  <a:srgbClr val="404040"/>
                </a:solidFill>
                <a:latin typeface="+mn-lt"/>
                <a:ea typeface="Arial"/>
                <a:cs typeface="Arial"/>
              </a:rPr>
              <a:t>Abbildung modifiziert nach </a:t>
            </a:r>
            <a:r>
              <a:rPr lang="de-DE" sz="600" err="1">
                <a:solidFill>
                  <a:srgbClr val="404040"/>
                </a:solidFill>
                <a:latin typeface="+mn-lt"/>
                <a:ea typeface="Arial"/>
                <a:cs typeface="Arial"/>
              </a:rPr>
              <a:t>Jeyam</a:t>
            </a:r>
            <a:r>
              <a:rPr lang="de-DE" sz="600">
                <a:solidFill>
                  <a:srgbClr val="404040"/>
                </a:solidFill>
                <a:latin typeface="+mn-lt"/>
                <a:ea typeface="Arial"/>
                <a:cs typeface="Arial"/>
              </a:rPr>
              <a:t> A 2021</a:t>
            </a:r>
            <a:r>
              <a:rPr lang="de-DE" sz="600" baseline="30000">
                <a:solidFill>
                  <a:srgbClr val="404040"/>
                </a:solidFill>
                <a:latin typeface="+mn-lt"/>
                <a:ea typeface="Arial"/>
                <a:cs typeface="Arial"/>
              </a:rPr>
              <a:t>1</a:t>
            </a:r>
            <a:r>
              <a:rPr lang="de-DE" sz="600">
                <a:solidFill>
                  <a:srgbClr val="404040"/>
                </a:solidFill>
                <a:ea typeface="Arial"/>
                <a:cs typeface="Arial"/>
              </a:rPr>
              <a:t>. </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BL: Baseline; C-</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Peptid</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Connecting peptide,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Verbindungspeptid</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eGFR: estimated glomerular filtration rate,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geschätzte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glomeruläre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Filtrationsrate</a:t>
            </a:r>
            <a:r>
              <a:rPr lang="en-US" sz="600">
                <a:solidFill>
                  <a:srgbClr val="404040"/>
                </a:solidFill>
                <a:latin typeface="Verdana"/>
                <a:ea typeface="Verdana" panose="020B0604030504040204" pitchFamily="34" charset="0"/>
                <a:cs typeface="Verdana" panose="020B0604030504040204" pitchFamily="34" charset="0"/>
              </a:rPr>
              <a:t>; HbA</a:t>
            </a:r>
            <a:r>
              <a:rPr lang="en-US" sz="600" baseline="-25000">
                <a:solidFill>
                  <a:srgbClr val="404040"/>
                </a:solidFill>
                <a:latin typeface="Verdana"/>
                <a:ea typeface="Verdana" panose="020B0604030504040204" pitchFamily="34" charset="0"/>
                <a:cs typeface="Verdana" panose="020B0604030504040204" pitchFamily="34" charset="0"/>
              </a:rPr>
              <a:t>1c</a:t>
            </a:r>
            <a:r>
              <a:rPr lang="en-US" sz="600">
                <a:solidFill>
                  <a:srgbClr val="404040"/>
                </a:solidFill>
                <a:latin typeface="Verdana"/>
                <a:ea typeface="Verdana" panose="020B0604030504040204" pitchFamily="34" charset="0"/>
                <a:cs typeface="Verdana" panose="020B0604030504040204" pitchFamily="34" charset="0"/>
              </a:rPr>
              <a:t>: </a:t>
            </a:r>
            <a:r>
              <a:rPr lang="en-US" sz="600" err="1">
                <a:solidFill>
                  <a:srgbClr val="404040"/>
                </a:solidFill>
                <a:latin typeface="Verdana"/>
                <a:ea typeface="Verdana" panose="020B0604030504040204" pitchFamily="34" charset="0"/>
                <a:cs typeface="Verdana" panose="020B0604030504040204" pitchFamily="34" charset="0"/>
              </a:rPr>
              <a:t>Hämoglobin</a:t>
            </a:r>
            <a:r>
              <a:rPr lang="en-US" sz="600">
                <a:solidFill>
                  <a:srgbClr val="404040"/>
                </a:solidFill>
                <a:latin typeface="Verdana"/>
                <a:ea typeface="Verdana" panose="020B0604030504040204" pitchFamily="34" charset="0"/>
                <a:cs typeface="Verdana" panose="020B0604030504040204" pitchFamily="34" charset="0"/>
              </a:rPr>
              <a:t> A</a:t>
            </a:r>
            <a:r>
              <a:rPr lang="en-US" sz="600" baseline="-25000">
                <a:solidFill>
                  <a:srgbClr val="404040"/>
                </a:solidFill>
                <a:latin typeface="Verdana"/>
                <a:ea typeface="Verdana" panose="020B0604030504040204" pitchFamily="34" charset="0"/>
                <a:cs typeface="Verdana" panose="020B0604030504040204" pitchFamily="34" charset="0"/>
              </a:rPr>
              <a:t>1c</a:t>
            </a:r>
            <a:r>
              <a:rPr lang="en-US" sz="600">
                <a:solidFill>
                  <a:srgbClr val="404040"/>
                </a:solidFill>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SDRNT1BIO: Scottish Diabetes Research Network Type 1 Bioresource; T1D: Typ-1-Diabetes.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Untersucht</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wurden</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n = 6.076 Menschen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mit</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T1D in der SDRNT1BIO, die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im</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Mittel 5,2 Jahre lang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nachbeobachtet</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wurden</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a:t>
            </a:r>
            <a:endPar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graphicFrame>
        <p:nvGraphicFramePr>
          <p:cNvPr id="3" name="Chart 27">
            <a:extLst>
              <a:ext uri="{FF2B5EF4-FFF2-40B4-BE49-F238E27FC236}">
                <a16:creationId xmlns:a16="http://schemas.microsoft.com/office/drawing/2014/main" id="{B9C4F1C0-7D27-0976-BA9A-7D903539E81C}"/>
              </a:ext>
            </a:extLst>
          </p:cNvPr>
          <p:cNvGraphicFramePr/>
          <p:nvPr>
            <p:extLst>
              <p:ext uri="{D42A27DB-BD31-4B8C-83A1-F6EECF244321}">
                <p14:modId xmlns:p14="http://schemas.microsoft.com/office/powerpoint/2010/main" val="3764460657"/>
              </p:ext>
            </p:extLst>
          </p:nvPr>
        </p:nvGraphicFramePr>
        <p:xfrm>
          <a:off x="324246" y="1808109"/>
          <a:ext cx="1964447" cy="2127047"/>
        </p:xfrm>
        <a:graphic>
          <a:graphicData uri="http://schemas.openxmlformats.org/drawingml/2006/chart">
            <c:chart xmlns:c="http://schemas.openxmlformats.org/drawingml/2006/chart" xmlns:r="http://schemas.openxmlformats.org/officeDocument/2006/relationships" r:id="rId4"/>
          </a:graphicData>
        </a:graphic>
      </p:graphicFrame>
      <p:sp>
        <p:nvSpPr>
          <p:cNvPr id="9" name="TextBox 30">
            <a:extLst>
              <a:ext uri="{FF2B5EF4-FFF2-40B4-BE49-F238E27FC236}">
                <a16:creationId xmlns:a16="http://schemas.microsoft.com/office/drawing/2014/main" id="{FABA4F49-4391-82F5-373F-FB9920BBBE5A}"/>
              </a:ext>
            </a:extLst>
          </p:cNvPr>
          <p:cNvSpPr txBox="1"/>
          <p:nvPr/>
        </p:nvSpPr>
        <p:spPr>
          <a:xfrm>
            <a:off x="867405" y="1499517"/>
            <a:ext cx="1194173" cy="246221"/>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de-DE" sz="1000">
                <a:solidFill>
                  <a:srgbClr val="404040"/>
                </a:solidFill>
                <a:latin typeface="Verdana"/>
                <a:cs typeface="Arial" panose="020B0604020202020204" pitchFamily="34" charset="0"/>
              </a:rPr>
              <a:t>HbA</a:t>
            </a:r>
            <a:r>
              <a:rPr lang="de-DE" sz="1000" baseline="-25000">
                <a:solidFill>
                  <a:srgbClr val="404040"/>
                </a:solidFill>
                <a:latin typeface="Verdana"/>
                <a:cs typeface="Arial" panose="020B0604020202020204" pitchFamily="34" charset="0"/>
              </a:rPr>
              <a:t>1c</a:t>
            </a:r>
            <a:r>
              <a:rPr lang="de-DE" sz="1000">
                <a:solidFill>
                  <a:srgbClr val="404040"/>
                </a:solidFill>
                <a:latin typeface="Verdana"/>
                <a:cs typeface="Arial" panose="020B0604020202020204" pitchFamily="34" charset="0"/>
              </a:rPr>
              <a:t> zu BL</a:t>
            </a:r>
            <a:endParaRPr kumimoji="0" lang="de-DE" sz="10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graphicFrame>
        <p:nvGraphicFramePr>
          <p:cNvPr id="11" name="Chart 5">
            <a:extLst>
              <a:ext uri="{FF2B5EF4-FFF2-40B4-BE49-F238E27FC236}">
                <a16:creationId xmlns:a16="http://schemas.microsoft.com/office/drawing/2014/main" id="{0331DDCF-2552-A51D-0F56-3BAF25276FFE}"/>
              </a:ext>
            </a:extLst>
          </p:cNvPr>
          <p:cNvGraphicFramePr/>
          <p:nvPr>
            <p:extLst>
              <p:ext uri="{D42A27DB-BD31-4B8C-83A1-F6EECF244321}">
                <p14:modId xmlns:p14="http://schemas.microsoft.com/office/powerpoint/2010/main" val="573804995"/>
              </p:ext>
            </p:extLst>
          </p:nvPr>
        </p:nvGraphicFramePr>
        <p:xfrm>
          <a:off x="2459323" y="1836045"/>
          <a:ext cx="1964447" cy="2350952"/>
        </p:xfrm>
        <a:graphic>
          <a:graphicData uri="http://schemas.openxmlformats.org/drawingml/2006/chart">
            <c:chart xmlns:c="http://schemas.openxmlformats.org/drawingml/2006/chart" xmlns:r="http://schemas.openxmlformats.org/officeDocument/2006/relationships" r:id="rId5"/>
          </a:graphicData>
        </a:graphic>
      </p:graphicFrame>
      <p:sp>
        <p:nvSpPr>
          <p:cNvPr id="12" name="TextBox 30">
            <a:extLst>
              <a:ext uri="{FF2B5EF4-FFF2-40B4-BE49-F238E27FC236}">
                <a16:creationId xmlns:a16="http://schemas.microsoft.com/office/drawing/2014/main" id="{B7846CC6-D8C1-299B-4E60-1E1DBBC2FC91}"/>
              </a:ext>
            </a:extLst>
          </p:cNvPr>
          <p:cNvSpPr txBox="1"/>
          <p:nvPr/>
        </p:nvSpPr>
        <p:spPr>
          <a:xfrm>
            <a:off x="2561025" y="1500126"/>
            <a:ext cx="1676036" cy="400110"/>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lang="de-DE" sz="1000">
                <a:solidFill>
                  <a:srgbClr val="404040"/>
                </a:solidFill>
                <a:latin typeface="Verdana"/>
                <a:cs typeface="Arial" panose="020B0604020202020204" pitchFamily="34" charset="0"/>
              </a:rPr>
              <a:t>Schwere Hypoglykämie im Vorjahr</a:t>
            </a:r>
            <a:endParaRPr kumimoji="0" lang="de-DE" sz="10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13" name="TextBox 30">
            <a:extLst>
              <a:ext uri="{FF2B5EF4-FFF2-40B4-BE49-F238E27FC236}">
                <a16:creationId xmlns:a16="http://schemas.microsoft.com/office/drawing/2014/main" id="{37E9AC64-4E80-91FE-64C0-A3198F608857}"/>
              </a:ext>
            </a:extLst>
          </p:cNvPr>
          <p:cNvSpPr txBox="1"/>
          <p:nvPr/>
        </p:nvSpPr>
        <p:spPr>
          <a:xfrm rot="16200000">
            <a:off x="1463684" y="2723661"/>
            <a:ext cx="1745057" cy="246221"/>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Anteil an Patienten [%]</a:t>
            </a:r>
            <a:endParaRPr kumimoji="0" lang="de-DE" sz="10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graphicFrame>
        <p:nvGraphicFramePr>
          <p:cNvPr id="15" name="Chart 5">
            <a:extLst>
              <a:ext uri="{FF2B5EF4-FFF2-40B4-BE49-F238E27FC236}">
                <a16:creationId xmlns:a16="http://schemas.microsoft.com/office/drawing/2014/main" id="{6D2EF1FD-3564-F28E-F485-A8F465A3E459}"/>
              </a:ext>
            </a:extLst>
          </p:cNvPr>
          <p:cNvGraphicFramePr/>
          <p:nvPr>
            <p:extLst>
              <p:ext uri="{D42A27DB-BD31-4B8C-83A1-F6EECF244321}">
                <p14:modId xmlns:p14="http://schemas.microsoft.com/office/powerpoint/2010/main" val="3493659676"/>
              </p:ext>
            </p:extLst>
          </p:nvPr>
        </p:nvGraphicFramePr>
        <p:xfrm>
          <a:off x="3982633" y="1834651"/>
          <a:ext cx="1964447" cy="2350952"/>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6" name="Chart 5">
            <a:extLst>
              <a:ext uri="{FF2B5EF4-FFF2-40B4-BE49-F238E27FC236}">
                <a16:creationId xmlns:a16="http://schemas.microsoft.com/office/drawing/2014/main" id="{9B236381-2E00-9880-F00C-02973E0BCA65}"/>
              </a:ext>
            </a:extLst>
          </p:cNvPr>
          <p:cNvGraphicFramePr/>
          <p:nvPr>
            <p:extLst>
              <p:ext uri="{D42A27DB-BD31-4B8C-83A1-F6EECF244321}">
                <p14:modId xmlns:p14="http://schemas.microsoft.com/office/powerpoint/2010/main" val="1392616183"/>
              </p:ext>
            </p:extLst>
          </p:nvPr>
        </p:nvGraphicFramePr>
        <p:xfrm>
          <a:off x="5246786" y="1836045"/>
          <a:ext cx="3426307" cy="2350952"/>
        </p:xfrm>
        <a:graphic>
          <a:graphicData uri="http://schemas.openxmlformats.org/drawingml/2006/chart">
            <c:chart xmlns:c="http://schemas.openxmlformats.org/drawingml/2006/chart" xmlns:r="http://schemas.openxmlformats.org/officeDocument/2006/relationships" r:id="rId7"/>
          </a:graphicData>
        </a:graphic>
      </p:graphicFrame>
      <p:sp>
        <p:nvSpPr>
          <p:cNvPr id="30" name="TextBox 29">
            <a:extLst>
              <a:ext uri="{FF2B5EF4-FFF2-40B4-BE49-F238E27FC236}">
                <a16:creationId xmlns:a16="http://schemas.microsoft.com/office/drawing/2014/main" id="{1998423B-D4B2-3D0F-84CB-ECB8AB76D3E9}"/>
              </a:ext>
            </a:extLst>
          </p:cNvPr>
          <p:cNvSpPr txBox="1"/>
          <p:nvPr/>
        </p:nvSpPr>
        <p:spPr>
          <a:xfrm>
            <a:off x="726779" y="1171270"/>
            <a:ext cx="7690441" cy="276999"/>
          </a:xfrm>
          <a:prstGeom prst="rect">
            <a:avLst/>
          </a:prstGeom>
          <a:noFill/>
        </p:spPr>
        <p:txBody>
          <a:bodyPr wrap="square" rtlCol="0">
            <a:spAutoFit/>
          </a:bodyPr>
          <a:lstStyle/>
          <a:p>
            <a:pPr algn="ctr" defTabSz="685766">
              <a:defRPr/>
            </a:pPr>
            <a:r>
              <a:rPr lang="en-US" sz="1200" b="1" err="1">
                <a:solidFill>
                  <a:srgbClr val="484848"/>
                </a:solidFill>
                <a:latin typeface="Verdana"/>
              </a:rPr>
              <a:t>Baselinedaten</a:t>
            </a:r>
            <a:r>
              <a:rPr lang="en-US" sz="1200" b="1">
                <a:solidFill>
                  <a:srgbClr val="484848"/>
                </a:solidFill>
                <a:latin typeface="Verdana"/>
              </a:rPr>
              <a:t> der SDRNT1BIO-Kohorte </a:t>
            </a:r>
            <a:r>
              <a:rPr lang="en-US" sz="1200" b="1" err="1">
                <a:solidFill>
                  <a:srgbClr val="484848"/>
                </a:solidFill>
                <a:latin typeface="Verdana"/>
              </a:rPr>
              <a:t>nach</a:t>
            </a:r>
            <a:r>
              <a:rPr lang="en-US" sz="1200" b="1">
                <a:solidFill>
                  <a:srgbClr val="484848"/>
                </a:solidFill>
                <a:latin typeface="Verdana"/>
              </a:rPr>
              <a:t> C-</a:t>
            </a:r>
            <a:r>
              <a:rPr lang="en-US" sz="1200" b="1" err="1">
                <a:solidFill>
                  <a:srgbClr val="484848"/>
                </a:solidFill>
                <a:latin typeface="Verdana"/>
              </a:rPr>
              <a:t>Peptid</a:t>
            </a:r>
            <a:r>
              <a:rPr lang="en-US" sz="1200" b="1">
                <a:solidFill>
                  <a:srgbClr val="484848"/>
                </a:solidFill>
                <a:latin typeface="Verdana"/>
              </a:rPr>
              <a:t>-Spiegel</a:t>
            </a:r>
            <a:endParaRPr lang="en-US" sz="1200" b="1" baseline="30000">
              <a:solidFill>
                <a:srgbClr val="484848"/>
              </a:solidFill>
              <a:latin typeface="Verdana"/>
            </a:endParaRPr>
          </a:p>
        </p:txBody>
      </p:sp>
    </p:spTree>
    <p:extLst>
      <p:ext uri="{BB962C8B-B14F-4D97-AF65-F5344CB8AC3E}">
        <p14:creationId xmlns:p14="http://schemas.microsoft.com/office/powerpoint/2010/main" val="19121143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8">
            <a:extLst>
              <a:ext uri="{FF2B5EF4-FFF2-40B4-BE49-F238E27FC236}">
                <a16:creationId xmlns:a16="http://schemas.microsoft.com/office/drawing/2014/main" id="{BA4F2D2F-D671-9054-97D8-6E0B2BBA9C27}"/>
              </a:ext>
            </a:extLst>
          </p:cNvPr>
          <p:cNvSpPr>
            <a:spLocks noGrp="1"/>
          </p:cNvSpPr>
          <p:nvPr>
            <p:ph type="body" sz="quarter" idx="21"/>
          </p:nvPr>
        </p:nvSpPr>
        <p:spPr>
          <a:xfrm>
            <a:off x="427788" y="930442"/>
            <a:ext cx="8381411" cy="4068866"/>
          </a:xfrm>
        </p:spPr>
        <p:txBody>
          <a:bodyPr/>
          <a:lstStyle/>
          <a:p>
            <a:pPr marL="268288" indent="-268288">
              <a:spcBef>
                <a:spcPts val="1800"/>
              </a:spcBef>
              <a:buFont typeface="Arial" panose="020B0604020202020204" pitchFamily="34" charset="0"/>
              <a:buChar char="•"/>
            </a:pPr>
            <a:r>
              <a:rPr lang="de-DE" sz="1400">
                <a:solidFill>
                  <a:srgbClr val="404040"/>
                </a:solidFill>
              </a:rPr>
              <a:t>Die vorliegende Sammlung ist eine Zusammenstellung von Folien zu verschiedenen Themengebieten über </a:t>
            </a:r>
            <a:r>
              <a:rPr lang="de-DE" sz="1400" b="1">
                <a:solidFill>
                  <a:srgbClr val="404040"/>
                </a:solidFill>
              </a:rPr>
              <a:t>autoimmun-bedingten Typ-1-Diabetes</a:t>
            </a:r>
          </a:p>
          <a:p>
            <a:pPr marL="268288" indent="-268288">
              <a:spcBef>
                <a:spcPts val="1800"/>
              </a:spcBef>
              <a:buFont typeface="Arial" panose="020B0604020202020204" pitchFamily="34" charset="0"/>
              <a:buChar char="•"/>
            </a:pPr>
            <a:r>
              <a:rPr lang="de-DE" sz="1400">
                <a:solidFill>
                  <a:srgbClr val="404040"/>
                </a:solidFill>
              </a:rPr>
              <a:t>Sie erhebt </a:t>
            </a:r>
            <a:r>
              <a:rPr lang="de-DE" sz="1400" b="1">
                <a:solidFill>
                  <a:srgbClr val="404040"/>
                </a:solidFill>
              </a:rPr>
              <a:t>keinen Anspruch auf Vollständigkeit</a:t>
            </a:r>
            <a:r>
              <a:rPr lang="de-DE" sz="1400">
                <a:solidFill>
                  <a:srgbClr val="404040"/>
                </a:solidFill>
              </a:rPr>
              <a:t>; Stand der Folien: Dezember 2025</a:t>
            </a:r>
          </a:p>
          <a:p>
            <a:pPr marL="268288" indent="-268288">
              <a:spcBef>
                <a:spcPts val="1800"/>
              </a:spcBef>
              <a:buFont typeface="Arial" panose="020B0604020202020204" pitchFamily="34" charset="0"/>
              <a:buChar char="•"/>
            </a:pPr>
            <a:r>
              <a:rPr lang="de-DE" sz="1400">
                <a:solidFill>
                  <a:srgbClr val="404040"/>
                </a:solidFill>
              </a:rPr>
              <a:t>Es handelt sich nicht um einen oder mehrere „fertige“ Vorträge, sondern um eine reine </a:t>
            </a:r>
            <a:r>
              <a:rPr lang="de-DE" sz="1400" b="1">
                <a:solidFill>
                  <a:srgbClr val="404040"/>
                </a:solidFill>
              </a:rPr>
              <a:t>Sammlung an Folien zu bestimmten Themengebieten</a:t>
            </a:r>
          </a:p>
          <a:p>
            <a:pPr marL="268288" indent="-268288">
              <a:spcBef>
                <a:spcPts val="1800"/>
              </a:spcBef>
              <a:buFont typeface="Arial" panose="020B0604020202020204" pitchFamily="34" charset="0"/>
              <a:buChar char="•"/>
            </a:pPr>
            <a:r>
              <a:rPr lang="de-DE" sz="1400">
                <a:solidFill>
                  <a:srgbClr val="404040"/>
                </a:solidFill>
              </a:rPr>
              <a:t>Die Folien stehen zur </a:t>
            </a:r>
            <a:r>
              <a:rPr lang="de-DE" sz="1400" b="1">
                <a:solidFill>
                  <a:srgbClr val="404040"/>
                </a:solidFill>
              </a:rPr>
              <a:t>freien Verfügung für Vorträge </a:t>
            </a:r>
            <a:r>
              <a:rPr lang="de-DE" sz="1400">
                <a:solidFill>
                  <a:srgbClr val="404040"/>
                </a:solidFill>
              </a:rPr>
              <a:t>zum Thema „Typ-1-Diabetes“; sie richten sich </a:t>
            </a:r>
            <a:r>
              <a:rPr lang="de-DE" sz="1400" b="1">
                <a:solidFill>
                  <a:srgbClr val="404040"/>
                </a:solidFill>
              </a:rPr>
              <a:t>primär an Fachkreise</a:t>
            </a:r>
            <a:r>
              <a:rPr lang="de-DE" sz="1400">
                <a:solidFill>
                  <a:srgbClr val="404040"/>
                </a:solidFill>
              </a:rPr>
              <a:t>, können bei Bedarf aber auch vor Nicht-Fachkreisen verwendet werden</a:t>
            </a:r>
          </a:p>
          <a:p>
            <a:pPr marL="268288" indent="-268288">
              <a:spcBef>
                <a:spcPts val="1800"/>
              </a:spcBef>
              <a:buFont typeface="Arial" panose="020B0604020202020204" pitchFamily="34" charset="0"/>
              <a:buChar char="•"/>
            </a:pPr>
            <a:r>
              <a:rPr lang="de-DE" sz="1400">
                <a:solidFill>
                  <a:srgbClr val="404040"/>
                </a:solidFill>
              </a:rPr>
              <a:t>Es ist beabsichtigt, dass einige Folien doppelt vorkommen in verschiedenen Themengebieten. Ebenso ist beabsichtigt, dass es unterschiedliche Folien zu gleichen Inhalten gibt, um eine Auswahl abhängig von der Präferenz des Verwenders bzw. der Verwenderin zu bieten</a:t>
            </a:r>
          </a:p>
          <a:p>
            <a:pPr marL="342900" indent="-342900">
              <a:spcBef>
                <a:spcPts val="1800"/>
              </a:spcBef>
              <a:buFont typeface="Arial" panose="020B0604020202020204" pitchFamily="34" charset="0"/>
              <a:buChar char="•"/>
            </a:pPr>
            <a:endParaRPr lang="de-DE" sz="1400">
              <a:solidFill>
                <a:srgbClr val="404040"/>
              </a:solidFill>
            </a:endParaRPr>
          </a:p>
          <a:p>
            <a:pPr marL="285750" indent="-285750">
              <a:spcBef>
                <a:spcPts val="1800"/>
              </a:spcBef>
              <a:buFont typeface="Arial" panose="020B0604020202020204" pitchFamily="34" charset="0"/>
              <a:buChar char="•"/>
            </a:pPr>
            <a:endParaRPr lang="de-DE" sz="1400">
              <a:solidFill>
                <a:srgbClr val="404040"/>
              </a:solidFill>
            </a:endParaRPr>
          </a:p>
          <a:p>
            <a:pPr marL="285750" indent="-285750">
              <a:spcBef>
                <a:spcPts val="1800"/>
              </a:spcBef>
              <a:buFont typeface="Arial" panose="020B0604020202020204" pitchFamily="34" charset="0"/>
              <a:buChar char="•"/>
            </a:pPr>
            <a:endParaRPr lang="de-DE" sz="1400">
              <a:solidFill>
                <a:srgbClr val="404040"/>
              </a:solidFill>
            </a:endParaRPr>
          </a:p>
        </p:txBody>
      </p:sp>
      <p:sp>
        <p:nvSpPr>
          <p:cNvPr id="6" name="Textplatzhalter 9">
            <a:extLst>
              <a:ext uri="{FF2B5EF4-FFF2-40B4-BE49-F238E27FC236}">
                <a16:creationId xmlns:a16="http://schemas.microsoft.com/office/drawing/2014/main" id="{1E1C391F-D895-7F81-38F9-3508590119E0}"/>
              </a:ext>
            </a:extLst>
          </p:cNvPr>
          <p:cNvSpPr txBox="1">
            <a:spLocks/>
          </p:cNvSpPr>
          <p:nvPr/>
        </p:nvSpPr>
        <p:spPr>
          <a:xfrm>
            <a:off x="318418" y="112110"/>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Ein paar Worte zur Nutzung dieser Foliensammlung</a:t>
            </a:r>
          </a:p>
        </p:txBody>
      </p:sp>
    </p:spTree>
    <p:extLst>
      <p:ext uri="{BB962C8B-B14F-4D97-AF65-F5344CB8AC3E}">
        <p14:creationId xmlns:p14="http://schemas.microsoft.com/office/powerpoint/2010/main" val="9870272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ext Placeholder 4">
            <a:extLst>
              <a:ext uri="{FF2B5EF4-FFF2-40B4-BE49-F238E27FC236}">
                <a16:creationId xmlns:a16="http://schemas.microsoft.com/office/drawing/2014/main" id="{F6BA58ED-CE2A-5B16-32F0-D84B70439825}"/>
              </a:ext>
            </a:extLst>
          </p:cNvPr>
          <p:cNvSpPr txBox="1">
            <a:spLocks/>
          </p:cNvSpPr>
          <p:nvPr/>
        </p:nvSpPr>
        <p:spPr>
          <a:xfrm>
            <a:off x="331660" y="84576"/>
            <a:ext cx="8476488" cy="463296"/>
          </a:xfrm>
          <a:prstGeom prst="rect">
            <a:avLst/>
          </a:prstGeom>
        </p:spPr>
        <p:txBody>
          <a:bodyPr/>
          <a:lstStyle>
            <a:lvl1pPr marL="0" indent="0" algn="l" defTabSz="685800" rtl="0" eaLnBrk="1" latinLnBrk="0" hangingPunct="1">
              <a:lnSpc>
                <a:spcPct val="125000"/>
              </a:lnSpc>
              <a:spcBef>
                <a:spcPts val="0"/>
              </a:spcBef>
              <a:buFont typeface="Arial" panose="020B0604020202020204" pitchFamily="34" charset="0"/>
              <a:buNone/>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 sz="2000" b="1">
                <a:solidFill>
                  <a:srgbClr val="7030A0"/>
                </a:solidFill>
              </a:rPr>
              <a:t>Typ-1-Diabetes – vom unsichtbaren zum unübersehbaren</a:t>
            </a:r>
            <a:endParaRPr lang="en-US" sz="2000" b="1" baseline="30000">
              <a:solidFill>
                <a:srgbClr val="7030A0"/>
              </a:solidFill>
            </a:endParaRPr>
          </a:p>
        </p:txBody>
      </p:sp>
      <p:sp>
        <p:nvSpPr>
          <p:cNvPr id="14" name="Textplatzhalter 4">
            <a:extLst>
              <a:ext uri="{FF2B5EF4-FFF2-40B4-BE49-F238E27FC236}">
                <a16:creationId xmlns:a16="http://schemas.microsoft.com/office/drawing/2014/main" id="{3D4DCD90-A05E-2B7B-FF2E-277D90CF4C71}"/>
              </a:ext>
            </a:extLst>
          </p:cNvPr>
          <p:cNvSpPr txBox="1">
            <a:spLocks/>
          </p:cNvSpPr>
          <p:nvPr/>
        </p:nvSpPr>
        <p:spPr>
          <a:xfrm>
            <a:off x="454527" y="761415"/>
            <a:ext cx="8299115" cy="3764866"/>
          </a:xfrm>
          <a:prstGeom prst="rect">
            <a:avLst/>
          </a:prstGeom>
        </p:spPr>
        <p:txBody>
          <a:bodyPr vert="horz" wrap="square" lIns="45720" tIns="45720" rIns="45720" bIns="45720" rtlCol="0">
            <a:noAutofit/>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1450" indent="-171450">
              <a:spcAft>
                <a:spcPts val="900"/>
              </a:spcAft>
              <a:buClr>
                <a:schemeClr val="accent2"/>
              </a:buClr>
              <a:buSzPct val="120000"/>
              <a:buFont typeface="Arial" panose="020B0604020202020204" pitchFamily="34" charset="0"/>
              <a:buChar char="•"/>
            </a:pPr>
            <a:r>
              <a:rPr lang="de-DE" sz="1400" b="1">
                <a:solidFill>
                  <a:srgbClr val="404040"/>
                </a:solidFill>
              </a:rPr>
              <a:t>Typ-1-Diabetes</a:t>
            </a:r>
            <a:r>
              <a:rPr lang="de-DE" sz="1400">
                <a:solidFill>
                  <a:srgbClr val="404040"/>
                </a:solidFill>
              </a:rPr>
              <a:t> entwickelt sich über </a:t>
            </a:r>
            <a:r>
              <a:rPr lang="de-DE" sz="1400" b="1">
                <a:solidFill>
                  <a:srgbClr val="404040"/>
                </a:solidFill>
              </a:rPr>
              <a:t>zwei präsymptomatische Stadien </a:t>
            </a:r>
            <a:r>
              <a:rPr lang="de-DE" sz="1400">
                <a:solidFill>
                  <a:srgbClr val="404040"/>
                </a:solidFill>
              </a:rPr>
              <a:t>hin zur klinischen Manifestation der Erkrankung (Stadium 3)</a:t>
            </a:r>
            <a:r>
              <a:rPr lang="de-DE" sz="1400" baseline="30000">
                <a:solidFill>
                  <a:srgbClr val="404040"/>
                </a:solidFill>
              </a:rPr>
              <a:t>1</a:t>
            </a:r>
            <a:r>
              <a:rPr lang="de-DE" sz="1400">
                <a:solidFill>
                  <a:srgbClr val="404040"/>
                </a:solidFill>
              </a:rPr>
              <a:t>, bevor er in die Langzeit-Erkrankung (Stadium 4) übergeht</a:t>
            </a:r>
            <a:r>
              <a:rPr lang="de-DE" sz="1400" baseline="30000">
                <a:solidFill>
                  <a:srgbClr val="404040"/>
                </a:solidFill>
              </a:rPr>
              <a:t>2</a:t>
            </a:r>
            <a:r>
              <a:rPr lang="de-DE" sz="1400">
                <a:solidFill>
                  <a:srgbClr val="404040"/>
                </a:solidFill>
              </a:rPr>
              <a:t> </a:t>
            </a:r>
            <a:endParaRPr lang="de-DE" sz="1400" baseline="30000">
              <a:solidFill>
                <a:srgbClr val="404040"/>
              </a:solidFill>
            </a:endParaRPr>
          </a:p>
          <a:p>
            <a:pPr marL="171450" indent="-171450">
              <a:spcAft>
                <a:spcPts val="900"/>
              </a:spcAft>
              <a:buClr>
                <a:schemeClr val="accent2"/>
              </a:buClr>
              <a:buSzPct val="120000"/>
              <a:buFont typeface="Arial" panose="020B0604020202020204" pitchFamily="34" charset="0"/>
              <a:buChar char="•"/>
            </a:pPr>
            <a:r>
              <a:rPr lang="de-DE" sz="1400">
                <a:solidFill>
                  <a:srgbClr val="404040"/>
                </a:solidFill>
              </a:rPr>
              <a:t>Erst bei klinischer Manifestation treten erste Symptome auf.</a:t>
            </a:r>
            <a:r>
              <a:rPr lang="de-DE" sz="1400" baseline="30000">
                <a:solidFill>
                  <a:srgbClr val="404040"/>
                </a:solidFill>
              </a:rPr>
              <a:t>1</a:t>
            </a:r>
            <a:r>
              <a:rPr lang="de-DE" sz="1400">
                <a:solidFill>
                  <a:srgbClr val="404040"/>
                </a:solidFill>
              </a:rPr>
              <a:t> Die klinische Manifestation in Stadium 3 ist geprägt von einer unterschiedlich vorhandenen Betazell-Restfunktion, der Erholung der verbliebenen Betazellen vom Sekretionsstress durch Gabe von Insulin mit teilweise vermindertem Insulinbedarf (sog. „Honeymoon-Phase“) und dem andauernden Verlust an Betazellen und entsprechend steigendem Insulinbedarf</a:t>
            </a:r>
            <a:r>
              <a:rPr lang="de-DE" sz="1400" baseline="30000">
                <a:solidFill>
                  <a:srgbClr val="404040"/>
                </a:solidFill>
              </a:rPr>
              <a:t>3</a:t>
            </a:r>
          </a:p>
          <a:p>
            <a:pPr marL="171450" indent="-171450">
              <a:spcAft>
                <a:spcPts val="900"/>
              </a:spcAft>
              <a:buClr>
                <a:schemeClr val="accent2"/>
              </a:buClr>
              <a:buSzPct val="120000"/>
              <a:buFont typeface="Arial" panose="020B0604020202020204" pitchFamily="34" charset="0"/>
              <a:buChar char="•"/>
            </a:pPr>
            <a:r>
              <a:rPr lang="de-DE" sz="1400">
                <a:solidFill>
                  <a:srgbClr val="404040"/>
                </a:solidFill>
              </a:rPr>
              <a:t>T1D Stadium 4 ist der etablierte Langzeit-T1D mit weitgehend stabilen Insulindosen</a:t>
            </a:r>
            <a:r>
              <a:rPr lang="de-DE" sz="1400" baseline="30000">
                <a:solidFill>
                  <a:srgbClr val="404040"/>
                </a:solidFill>
              </a:rPr>
              <a:t>2</a:t>
            </a:r>
          </a:p>
          <a:p>
            <a:pPr marL="171450" indent="-171450">
              <a:spcAft>
                <a:spcPts val="900"/>
              </a:spcAft>
              <a:buClr>
                <a:schemeClr val="accent2"/>
              </a:buClr>
              <a:buSzPct val="120000"/>
              <a:buFont typeface="Arial" panose="020B0604020202020204" pitchFamily="34" charset="0"/>
              <a:buChar char="•"/>
            </a:pPr>
            <a:r>
              <a:rPr lang="de-DE" sz="1400">
                <a:solidFill>
                  <a:srgbClr val="404040"/>
                </a:solidFill>
              </a:rPr>
              <a:t>Die Benennung hat sich von „Stadien </a:t>
            </a:r>
            <a:r>
              <a:rPr lang="de-DE" sz="1400" i="1">
                <a:solidFill>
                  <a:srgbClr val="404040"/>
                </a:solidFill>
              </a:rPr>
              <a:t>zum</a:t>
            </a:r>
            <a:r>
              <a:rPr lang="de-DE" sz="1400">
                <a:solidFill>
                  <a:srgbClr val="404040"/>
                </a:solidFill>
              </a:rPr>
              <a:t> T1D“ zu „Stadien </a:t>
            </a:r>
            <a:r>
              <a:rPr lang="de-DE" sz="1400" i="1">
                <a:solidFill>
                  <a:srgbClr val="404040"/>
                </a:solidFill>
              </a:rPr>
              <a:t>des</a:t>
            </a:r>
            <a:r>
              <a:rPr lang="de-DE" sz="1400">
                <a:solidFill>
                  <a:srgbClr val="404040"/>
                </a:solidFill>
              </a:rPr>
              <a:t> T1D“ gewandelt</a:t>
            </a:r>
          </a:p>
          <a:p>
            <a:pPr marL="171450" indent="-171450">
              <a:spcAft>
                <a:spcPts val="900"/>
              </a:spcAft>
              <a:buClr>
                <a:schemeClr val="accent2"/>
              </a:buClr>
              <a:buSzPct val="120000"/>
              <a:buFont typeface="Arial" panose="020B0604020202020204" pitchFamily="34" charset="0"/>
              <a:buChar char="•"/>
            </a:pPr>
            <a:r>
              <a:rPr lang="de-DE" sz="1400">
                <a:solidFill>
                  <a:srgbClr val="404040"/>
                </a:solidFill>
              </a:rPr>
              <a:t>Bei den meisten Menschen mit </a:t>
            </a:r>
            <a:r>
              <a:rPr lang="de-DE" sz="1400" b="1">
                <a:solidFill>
                  <a:srgbClr val="404040"/>
                </a:solidFill>
              </a:rPr>
              <a:t>Typ-1-Diabetes</a:t>
            </a:r>
            <a:r>
              <a:rPr lang="de-DE" sz="1400">
                <a:solidFill>
                  <a:srgbClr val="404040"/>
                </a:solidFill>
              </a:rPr>
              <a:t> liegt ein </a:t>
            </a:r>
            <a:r>
              <a:rPr lang="de-DE" sz="1400" b="1">
                <a:solidFill>
                  <a:srgbClr val="404040"/>
                </a:solidFill>
              </a:rPr>
              <a:t>autoimmunologischer Verlauf </a:t>
            </a:r>
            <a:r>
              <a:rPr lang="de-DE" sz="1400">
                <a:solidFill>
                  <a:srgbClr val="404040"/>
                </a:solidFill>
              </a:rPr>
              <a:t>zugrunde, der sehr seltene idiopathische Typ-1-Diabetes kommt insbesondere bei asiatischen und afrikanischen Ethnien vor</a:t>
            </a:r>
            <a:r>
              <a:rPr lang="de-DE" sz="1400" baseline="30000">
                <a:solidFill>
                  <a:srgbClr val="404040"/>
                </a:solidFill>
              </a:rPr>
              <a:t>1</a:t>
            </a:r>
            <a:r>
              <a:rPr lang="de-DE" sz="1400">
                <a:solidFill>
                  <a:srgbClr val="404040"/>
                </a:solidFill>
              </a:rPr>
              <a:t> </a:t>
            </a:r>
          </a:p>
          <a:p>
            <a:pPr marL="171450" indent="-171450">
              <a:spcAft>
                <a:spcPts val="900"/>
              </a:spcAft>
              <a:buClr>
                <a:schemeClr val="accent2"/>
              </a:buClr>
              <a:buSzPct val="120000"/>
              <a:buFont typeface="Arial" panose="020B0604020202020204" pitchFamily="34" charset="0"/>
              <a:buChar char="•"/>
            </a:pPr>
            <a:endParaRPr lang="de-DE" sz="1400">
              <a:solidFill>
                <a:srgbClr val="404040"/>
              </a:solidFill>
            </a:endParaRPr>
          </a:p>
        </p:txBody>
      </p:sp>
      <p:sp>
        <p:nvSpPr>
          <p:cNvPr id="16" name="TextBox 3037">
            <a:extLst>
              <a:ext uri="{FF2B5EF4-FFF2-40B4-BE49-F238E27FC236}">
                <a16:creationId xmlns:a16="http://schemas.microsoft.com/office/drawing/2014/main" id="{B4E26FBD-4434-9FB7-FE9C-1EE30A91D616}"/>
              </a:ext>
            </a:extLst>
          </p:cNvPr>
          <p:cNvSpPr txBox="1"/>
          <p:nvPr/>
        </p:nvSpPr>
        <p:spPr>
          <a:xfrm>
            <a:off x="331660" y="4825118"/>
            <a:ext cx="8477864" cy="276999"/>
          </a:xfrm>
          <a:prstGeom prst="rect">
            <a:avLst/>
          </a:prstGeom>
          <a:noFill/>
        </p:spPr>
        <p:txBody>
          <a:bodyPr wrap="square" rtlCol="0" anchor="b">
            <a:spAutoFit/>
          </a:bodyPr>
          <a:lstStyle/>
          <a:p>
            <a:pPr defTabSz="685766">
              <a:buClr>
                <a:srgbClr val="2F4B95"/>
              </a:buClr>
              <a:defRPr/>
            </a:pPr>
            <a:r>
              <a:rPr lang="de" sz="600" b="1">
                <a:solidFill>
                  <a:srgbClr val="404040"/>
                </a:solidFill>
                <a:ea typeface="Arial"/>
                <a:cs typeface="Arial"/>
              </a:rPr>
              <a:t>1.</a:t>
            </a:r>
            <a:r>
              <a:rPr lang="de" sz="600">
                <a:solidFill>
                  <a:srgbClr val="404040"/>
                </a:solidFill>
                <a:ea typeface="Arial"/>
                <a:cs typeface="Arial"/>
              </a:rPr>
              <a:t> DDG 2023. S3-Leitlinie Therapie des Typ-1-Diabetes, Version 5, </a:t>
            </a:r>
            <a:r>
              <a:rPr lang="de-DE" sz="600">
                <a:solidFill>
                  <a:srgbClr val="404040"/>
                </a:solidFill>
                <a:ea typeface="Arial"/>
                <a:cs typeface="Arial"/>
              </a:rPr>
              <a:t>AWMF-Registernummer: 057-013. Erhältlich unter: </a:t>
            </a:r>
            <a:r>
              <a:rPr lang="de-DE" sz="600">
                <a:solidFill>
                  <a:srgbClr val="404040"/>
                </a:solidFill>
                <a:ea typeface="Arial"/>
                <a:cs typeface="Arial"/>
                <a:hlinkClick r:id="rId3">
                  <a:extLst>
                    <a:ext uri="{A12FA001-AC4F-418D-AE19-62706E023703}">
                      <ahyp:hlinkClr xmlns:ahyp="http://schemas.microsoft.com/office/drawing/2018/hyperlinkcolor" val="tx"/>
                    </a:ext>
                  </a:extLst>
                </a:hlinkClick>
              </a:rPr>
              <a:t>https://www.ddg.info/behandlung-leitlinien/leitlinien-praxisempfehlungen</a:t>
            </a:r>
            <a:r>
              <a:rPr lang="de-DE" sz="600">
                <a:solidFill>
                  <a:srgbClr val="404040"/>
                </a:solidFill>
                <a:ea typeface="Arial"/>
                <a:cs typeface="Arial"/>
              </a:rPr>
              <a:t>. Zuletzt abgerufen am 12.01.2026. </a:t>
            </a:r>
            <a:r>
              <a:rPr lang="de-DE" sz="600" b="1">
                <a:solidFill>
                  <a:srgbClr val="404040"/>
                </a:solidFill>
                <a:ea typeface="Arial"/>
                <a:cs typeface="Arial"/>
              </a:rPr>
              <a:t>2.</a:t>
            </a:r>
            <a:r>
              <a:rPr lang="de-DE" sz="600">
                <a:solidFill>
                  <a:srgbClr val="404040"/>
                </a:solidFill>
                <a:ea typeface="Arial"/>
                <a:cs typeface="Arial"/>
              </a:rPr>
              <a:t> Haller MJ </a:t>
            </a:r>
            <a:r>
              <a:rPr lang="de-DE" sz="600" i="1">
                <a:solidFill>
                  <a:srgbClr val="404040"/>
                </a:solidFill>
                <a:ea typeface="Arial"/>
                <a:cs typeface="Arial"/>
              </a:rPr>
              <a:t>et al. </a:t>
            </a:r>
            <a:r>
              <a:rPr lang="de-DE" sz="600" i="1" err="1">
                <a:solidFill>
                  <a:srgbClr val="404040"/>
                </a:solidFill>
                <a:ea typeface="Arial"/>
                <a:cs typeface="Arial"/>
              </a:rPr>
              <a:t>Horm</a:t>
            </a:r>
            <a:r>
              <a:rPr lang="de-DE" sz="600" i="1">
                <a:solidFill>
                  <a:srgbClr val="404040"/>
                </a:solidFill>
                <a:ea typeface="Arial"/>
                <a:cs typeface="Arial"/>
              </a:rPr>
              <a:t> Res </a:t>
            </a:r>
            <a:r>
              <a:rPr lang="de-DE" sz="600" i="1" err="1">
                <a:solidFill>
                  <a:srgbClr val="404040"/>
                </a:solidFill>
                <a:ea typeface="Arial"/>
                <a:cs typeface="Arial"/>
              </a:rPr>
              <a:t>Paediatr</a:t>
            </a:r>
            <a:r>
              <a:rPr lang="de-DE" sz="600" i="1">
                <a:solidFill>
                  <a:srgbClr val="404040"/>
                </a:solidFill>
                <a:ea typeface="Arial"/>
                <a:cs typeface="Arial"/>
              </a:rPr>
              <a:t> </a:t>
            </a:r>
            <a:r>
              <a:rPr lang="de-DE" sz="600">
                <a:solidFill>
                  <a:srgbClr val="404040"/>
                </a:solidFill>
                <a:ea typeface="Arial"/>
                <a:cs typeface="Arial"/>
              </a:rPr>
              <a:t>2024; 97: 529–45. </a:t>
            </a:r>
            <a:r>
              <a:rPr lang="de-DE" sz="600" b="1">
                <a:solidFill>
                  <a:srgbClr val="404040"/>
                </a:solidFill>
                <a:ea typeface="Arial"/>
                <a:cs typeface="Arial"/>
              </a:rPr>
              <a:t>3.</a:t>
            </a:r>
            <a:r>
              <a:rPr lang="de-DE" sz="600">
                <a:solidFill>
                  <a:srgbClr val="404040"/>
                </a:solidFill>
                <a:ea typeface="Arial"/>
                <a:cs typeface="Arial"/>
              </a:rPr>
              <a:t> Collier JJ </a:t>
            </a:r>
            <a:r>
              <a:rPr lang="de-DE" sz="600" i="1">
                <a:solidFill>
                  <a:srgbClr val="404040"/>
                </a:solidFill>
                <a:ea typeface="Arial"/>
                <a:cs typeface="Arial"/>
              </a:rPr>
              <a:t>et al. Diabetes Obes </a:t>
            </a:r>
            <a:r>
              <a:rPr lang="de-DE" sz="600" i="1" err="1">
                <a:solidFill>
                  <a:srgbClr val="404040"/>
                </a:solidFill>
                <a:ea typeface="Arial"/>
                <a:cs typeface="Arial"/>
              </a:rPr>
              <a:t>Metab</a:t>
            </a:r>
            <a:r>
              <a:rPr lang="de-DE" sz="600" i="1">
                <a:solidFill>
                  <a:srgbClr val="404040"/>
                </a:solidFill>
                <a:ea typeface="Arial"/>
                <a:cs typeface="Arial"/>
              </a:rPr>
              <a:t> </a:t>
            </a:r>
            <a:r>
              <a:rPr lang="de-DE" sz="600">
                <a:solidFill>
                  <a:srgbClr val="404040"/>
                </a:solidFill>
                <a:ea typeface="Arial"/>
                <a:cs typeface="Arial"/>
              </a:rPr>
              <a:t>2025; 27: 4092–101.</a:t>
            </a:r>
            <a:endParaRPr lang="da-DK" sz="600">
              <a:solidFill>
                <a:srgbClr val="404040"/>
              </a:solidFill>
              <a:ea typeface="Arial"/>
              <a:cs typeface="Arial"/>
            </a:endParaRPr>
          </a:p>
        </p:txBody>
      </p:sp>
    </p:spTree>
    <p:extLst>
      <p:ext uri="{BB962C8B-B14F-4D97-AF65-F5344CB8AC3E}">
        <p14:creationId xmlns:p14="http://schemas.microsoft.com/office/powerpoint/2010/main" val="15839271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88D6B8A-4716-1C54-5B6F-06DC77FE26EA}"/>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B53B057C-77E3-A20A-777E-C0D2F574BA33}"/>
              </a:ext>
            </a:extLst>
          </p:cNvPr>
          <p:cNvSpPr txBox="1">
            <a:spLocks/>
          </p:cNvSpPr>
          <p:nvPr/>
        </p:nvSpPr>
        <p:spPr>
          <a:xfrm>
            <a:off x="314409" y="116459"/>
            <a:ext cx="8637056" cy="400110"/>
          </a:xfrm>
          <a:prstGeom prst="rect">
            <a:avLst/>
          </a:prstGeom>
        </p:spPr>
        <p:txBody>
          <a:bodyPr lIns="91440" tIns="45720" rIns="91440" bIns="45720" anchor="t"/>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Nachträglich vorhergesagte Mediane und IQR* für die Wirkung des BL-C-Peptid-Spiegels nach 5,2 Jahren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4" name="TextBox 3037">
            <a:extLst>
              <a:ext uri="{FF2B5EF4-FFF2-40B4-BE49-F238E27FC236}">
                <a16:creationId xmlns:a16="http://schemas.microsoft.com/office/drawing/2014/main" id="{B33DEC58-4F4E-A8F7-65A3-9661886E2F62}"/>
              </a:ext>
            </a:extLst>
          </p:cNvPr>
          <p:cNvSpPr txBox="1"/>
          <p:nvPr/>
        </p:nvSpPr>
        <p:spPr>
          <a:xfrm>
            <a:off x="314409" y="4938138"/>
            <a:ext cx="8138717"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a:t>
            </a:r>
            <a:r>
              <a:rPr kumimoji="0" lang="de-DE" sz="600" b="0" i="0" u="none" strike="noStrike" kern="1200" cap="none" spc="0" normalizeH="0" baseline="0" noProof="0">
                <a:ln>
                  <a:noFill/>
                </a:ln>
                <a:solidFill>
                  <a:srgbClr val="404040"/>
                </a:solidFill>
                <a:effectLst/>
                <a:uLnTx/>
                <a:uFillTx/>
                <a:latin typeface="Verdana"/>
                <a:ea typeface="+mn-ea"/>
                <a:cs typeface="+mn-cs"/>
              </a:rPr>
              <a:t> </a:t>
            </a:r>
            <a:r>
              <a:rPr kumimoji="0" lang="de-DE" sz="600" b="0" i="0" u="none" strike="noStrike" kern="1200" cap="none" spc="0" normalizeH="0" baseline="0" noProof="0" err="1">
                <a:ln>
                  <a:noFill/>
                </a:ln>
                <a:solidFill>
                  <a:srgbClr val="404040"/>
                </a:solidFill>
                <a:effectLst/>
                <a:uLnTx/>
                <a:uFillTx/>
                <a:latin typeface="Verdana"/>
                <a:ea typeface="+mn-ea"/>
                <a:cs typeface="+mn-cs"/>
              </a:rPr>
              <a:t>Jeyam</a:t>
            </a:r>
            <a:r>
              <a:rPr kumimoji="0" lang="de-DE" sz="600" b="0" i="0" u="none" strike="noStrike" kern="1200" cap="none" spc="0" normalizeH="0" baseline="0" noProof="0">
                <a:ln>
                  <a:noFill/>
                </a:ln>
                <a:solidFill>
                  <a:srgbClr val="404040"/>
                </a:solidFill>
                <a:effectLst/>
                <a:uLnTx/>
                <a:uFillTx/>
                <a:latin typeface="Verdana"/>
                <a:ea typeface="+mn-ea"/>
                <a:cs typeface="+mn-cs"/>
              </a:rPr>
              <a:t> A </a:t>
            </a:r>
            <a:r>
              <a:rPr kumimoji="0" lang="de-DE" sz="600" b="0" i="1" u="none" strike="noStrike" kern="1200" cap="none" spc="0" normalizeH="0" baseline="0" noProof="0">
                <a:ln>
                  <a:noFill/>
                </a:ln>
                <a:solidFill>
                  <a:srgbClr val="404040"/>
                </a:solidFill>
                <a:effectLst/>
                <a:uLnTx/>
                <a:uFillTx/>
                <a:latin typeface="Verdana"/>
                <a:ea typeface="+mn-ea"/>
                <a:cs typeface="+mn-cs"/>
              </a:rPr>
              <a:t>et al. Diabetes Care </a:t>
            </a:r>
            <a:r>
              <a:rPr kumimoji="0" lang="de-DE" sz="600" b="0" i="0" u="none" strike="noStrike" kern="1200" cap="none" spc="0" normalizeH="0" baseline="0" noProof="0">
                <a:ln>
                  <a:noFill/>
                </a:ln>
                <a:solidFill>
                  <a:srgbClr val="404040"/>
                </a:solidFill>
                <a:effectLst/>
                <a:uLnTx/>
                <a:uFillTx/>
                <a:latin typeface="Verdana"/>
                <a:ea typeface="+mn-ea"/>
                <a:cs typeface="+mn-cs"/>
              </a:rPr>
              <a:t>2021; 44: 390–8. </a:t>
            </a:r>
          </a:p>
        </p:txBody>
      </p:sp>
      <p:sp>
        <p:nvSpPr>
          <p:cNvPr id="7" name="Footer Placeholder 4">
            <a:extLst>
              <a:ext uri="{FF2B5EF4-FFF2-40B4-BE49-F238E27FC236}">
                <a16:creationId xmlns:a16="http://schemas.microsoft.com/office/drawing/2014/main" id="{032908BB-7464-CC57-6456-A28FA495EEB1}"/>
              </a:ext>
            </a:extLst>
          </p:cNvPr>
          <p:cNvSpPr txBox="1">
            <a:spLocks/>
          </p:cNvSpPr>
          <p:nvPr/>
        </p:nvSpPr>
        <p:spPr>
          <a:xfrm>
            <a:off x="344244" y="4692813"/>
            <a:ext cx="8404918" cy="299506"/>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ts val="300"/>
              </a:spcBef>
              <a:buClrTx/>
              <a:buNone/>
              <a:defRPr/>
            </a:pPr>
            <a:r>
              <a:rPr lang="de-DE" sz="600">
                <a:solidFill>
                  <a:srgbClr val="404040"/>
                </a:solidFill>
                <a:latin typeface="+mn-lt"/>
                <a:ea typeface="Arial"/>
                <a:cs typeface="Arial"/>
              </a:rPr>
              <a:t>Abbildung modifiziert nach </a:t>
            </a:r>
            <a:r>
              <a:rPr lang="de-DE" sz="600" err="1">
                <a:solidFill>
                  <a:srgbClr val="404040"/>
                </a:solidFill>
                <a:latin typeface="+mn-lt"/>
                <a:ea typeface="Arial"/>
                <a:cs typeface="Arial"/>
              </a:rPr>
              <a:t>Jeyam</a:t>
            </a:r>
            <a:r>
              <a:rPr lang="de-DE" sz="600">
                <a:solidFill>
                  <a:srgbClr val="404040"/>
                </a:solidFill>
                <a:latin typeface="+mn-lt"/>
                <a:ea typeface="Arial"/>
                <a:cs typeface="Arial"/>
              </a:rPr>
              <a:t> A 2021</a:t>
            </a:r>
            <a:r>
              <a:rPr lang="de-DE" sz="600" baseline="30000">
                <a:solidFill>
                  <a:srgbClr val="404040"/>
                </a:solidFill>
                <a:latin typeface="+mn-lt"/>
                <a:ea typeface="Arial"/>
                <a:cs typeface="Arial"/>
              </a:rPr>
              <a:t>1</a:t>
            </a:r>
            <a:r>
              <a:rPr lang="de-DE" sz="600">
                <a:solidFill>
                  <a:srgbClr val="404040"/>
                </a:solidFill>
                <a:ea typeface="Arial"/>
                <a:cs typeface="Arial"/>
              </a:rPr>
              <a:t>. </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BL: Baseline; C-</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Peptid</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Connecting peptide,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Verbindungspeptid</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DKA: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Diabetische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Ketoazidose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HbA</a:t>
            </a:r>
            <a:r>
              <a:rPr kumimoji="0" lang="en-US" sz="600" b="0" i="0" u="none" strike="noStrike" kern="1200" cap="none" spc="0" normalizeH="0" baseline="-25000" noProof="0">
                <a:ln>
                  <a:noFill/>
                </a:ln>
                <a:solidFill>
                  <a:srgbClr val="404040"/>
                </a:solidFill>
                <a:effectLst/>
                <a:uLnTx/>
                <a:uFillTx/>
                <a:latin typeface="Verdana"/>
                <a:ea typeface="Verdana" panose="020B0604030504040204" pitchFamily="34" charset="0"/>
                <a:cs typeface="Verdana" panose="020B0604030504040204" pitchFamily="34" charset="0"/>
              </a:rPr>
              <a:t>1c</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Hämoglobin</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a:t>
            </a:r>
            <a:r>
              <a:rPr kumimoji="0" lang="en-US" sz="600" b="0" i="0" u="none" strike="noStrike" kern="1200" cap="none" spc="0" normalizeH="0" baseline="-25000" noProof="0">
                <a:ln>
                  <a:noFill/>
                </a:ln>
                <a:solidFill>
                  <a:srgbClr val="404040"/>
                </a:solidFill>
                <a:effectLst/>
                <a:uLnTx/>
                <a:uFillTx/>
                <a:latin typeface="Verdana"/>
                <a:ea typeface="Verdana" panose="020B0604030504040204" pitchFamily="34" charset="0"/>
                <a:cs typeface="Verdana" panose="020B0604030504040204" pitchFamily="34" charset="0"/>
              </a:rPr>
              <a:t>1c</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IQR: interquartile range,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Interquartilsbereich</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n.m.: nicht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messbar</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SDRNT1BIO: Scottish Diabetes Research Network Type 1 Bioresource; T1D: Typ-1-Diabetes.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Untersucht</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wurden</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n = 6.076 Menschen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mit</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T1D in der SDRNT1BIO, die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im</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Mittel 5,2 Jahre lang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nachbeobachtet</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wurden</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Basierend</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auf </a:t>
            </a:r>
            <a:r>
              <a:rPr lang="de-DE" sz="600">
                <a:solidFill>
                  <a:srgbClr val="404040"/>
                </a:solidFill>
                <a:latin typeface="Verdana"/>
                <a:ea typeface="Verdana" panose="020B0604030504040204" pitchFamily="34" charset="0"/>
                <a:cs typeface="Verdana" panose="020B0604030504040204" pitchFamily="34" charset="0"/>
              </a:rPr>
              <a:t>einem Modell der gemischten Bruchpotenzen für die Wirkung des C-Peptid-Spiegels zu BL.</a:t>
            </a:r>
            <a:endPar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14" name="Rechteck: abgerundete Ecken 13">
            <a:extLst>
              <a:ext uri="{FF2B5EF4-FFF2-40B4-BE49-F238E27FC236}">
                <a16:creationId xmlns:a16="http://schemas.microsoft.com/office/drawing/2014/main" id="{C3BE8BFF-45DF-9BA5-40CF-52A878160980}"/>
              </a:ext>
            </a:extLst>
          </p:cNvPr>
          <p:cNvSpPr/>
          <p:nvPr/>
        </p:nvSpPr>
        <p:spPr>
          <a:xfrm>
            <a:off x="4793226" y="883617"/>
            <a:ext cx="3955936" cy="3635484"/>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1200"/>
              </a:spcBef>
              <a:buClr>
                <a:schemeClr val="accent2"/>
              </a:buClr>
              <a:buSzPct val="120000"/>
            </a:pPr>
            <a:r>
              <a:rPr lang="de-DE" sz="900">
                <a:solidFill>
                  <a:schemeClr val="bg1"/>
                </a:solidFill>
              </a:rPr>
              <a:t>Der Zusammenhang des BL-C-Peptid-Spiegels mit</a:t>
            </a:r>
          </a:p>
          <a:p>
            <a:pPr marL="177800" indent="-177800">
              <a:spcBef>
                <a:spcPts val="1200"/>
              </a:spcBef>
              <a:buClr>
                <a:schemeClr val="accent2"/>
              </a:buClr>
              <a:buSzPct val="120000"/>
              <a:buFont typeface="Arial" panose="020B0604020202020204" pitchFamily="34" charset="0"/>
              <a:buChar char="•"/>
            </a:pPr>
            <a:r>
              <a:rPr lang="de-DE" sz="900">
                <a:solidFill>
                  <a:schemeClr val="bg1"/>
                </a:solidFill>
              </a:rPr>
              <a:t>Tägliche Insulindosis: war moderat mit nur ~ 10 % niedrigerer Dosis bei C-Peptid 200 pmol/l vs. </a:t>
            </a:r>
            <a:r>
              <a:rPr lang="de-DE" sz="900" err="1">
                <a:solidFill>
                  <a:schemeClr val="bg1"/>
                </a:solidFill>
              </a:rPr>
              <a:t>n.m.</a:t>
            </a:r>
            <a:r>
              <a:rPr lang="de-DE" sz="900">
                <a:solidFill>
                  <a:schemeClr val="bg1"/>
                </a:solidFill>
              </a:rPr>
              <a:t>          C-Peptid</a:t>
            </a:r>
          </a:p>
          <a:p>
            <a:pPr marL="177800" indent="-177800">
              <a:spcBef>
                <a:spcPts val="1200"/>
              </a:spcBef>
              <a:buClr>
                <a:schemeClr val="accent2"/>
              </a:buClr>
              <a:buSzPct val="120000"/>
              <a:buFont typeface="Arial" panose="020B0604020202020204" pitchFamily="34" charset="0"/>
              <a:buChar char="•"/>
            </a:pPr>
            <a:r>
              <a:rPr lang="de-DE" sz="900">
                <a:solidFill>
                  <a:schemeClr val="bg1"/>
                </a:solidFill>
              </a:rPr>
              <a:t>HbA</a:t>
            </a:r>
            <a:r>
              <a:rPr lang="de-DE" sz="900" baseline="-25000">
                <a:solidFill>
                  <a:schemeClr val="bg1"/>
                </a:solidFill>
              </a:rPr>
              <a:t>1c</a:t>
            </a:r>
            <a:r>
              <a:rPr lang="de-DE" sz="900">
                <a:solidFill>
                  <a:schemeClr val="bg1"/>
                </a:solidFill>
              </a:rPr>
              <a:t>: war schwach mit nur ~ 0,1 % niedrigerem HbA</a:t>
            </a:r>
            <a:r>
              <a:rPr lang="de-DE" sz="900" baseline="-25000">
                <a:solidFill>
                  <a:schemeClr val="bg1"/>
                </a:solidFill>
              </a:rPr>
              <a:t>1c</a:t>
            </a:r>
            <a:r>
              <a:rPr lang="de-DE" sz="900">
                <a:solidFill>
                  <a:schemeClr val="bg1"/>
                </a:solidFill>
              </a:rPr>
              <a:t> bei C-Peptid 200 pmol/l vs. </a:t>
            </a:r>
            <a:r>
              <a:rPr lang="de-DE" sz="900" err="1">
                <a:solidFill>
                  <a:schemeClr val="bg1"/>
                </a:solidFill>
              </a:rPr>
              <a:t>n.m.</a:t>
            </a:r>
            <a:r>
              <a:rPr lang="de-DE" sz="900">
                <a:solidFill>
                  <a:schemeClr val="bg1"/>
                </a:solidFill>
              </a:rPr>
              <a:t> C-Peptid</a:t>
            </a:r>
          </a:p>
          <a:p>
            <a:pPr marL="177800" indent="-177800">
              <a:spcBef>
                <a:spcPts val="1200"/>
              </a:spcBef>
              <a:buClr>
                <a:schemeClr val="accent2"/>
              </a:buClr>
              <a:buSzPct val="120000"/>
              <a:buFont typeface="Arial" panose="020B0604020202020204" pitchFamily="34" charset="0"/>
              <a:buChar char="•"/>
            </a:pPr>
            <a:r>
              <a:rPr lang="de-DE" sz="900">
                <a:solidFill>
                  <a:schemeClr val="bg1"/>
                </a:solidFill>
              </a:rPr>
              <a:t>Neuerkrankungen jeglicher Form von Retinopathie: durchgehend nahezu linearer inverser Zusammenhang</a:t>
            </a:r>
          </a:p>
          <a:p>
            <a:pPr marL="177800" indent="-177800">
              <a:spcBef>
                <a:spcPts val="1200"/>
              </a:spcBef>
              <a:buClr>
                <a:schemeClr val="accent2"/>
              </a:buClr>
              <a:buSzPct val="120000"/>
              <a:buFont typeface="Arial" panose="020B0604020202020204" pitchFamily="34" charset="0"/>
              <a:buChar char="•"/>
            </a:pPr>
            <a:r>
              <a:rPr lang="de-DE" sz="900">
                <a:solidFill>
                  <a:schemeClr val="bg1"/>
                </a:solidFill>
              </a:rPr>
              <a:t>Wahrscheinlichkeit für schwere Hypoglykämien im Vorjahr: war nahezu linear nach unten mit einer Reduktion von ~ 0,4 auf ~ 0,24 bei C-Peptid 200 pmol/l vs. </a:t>
            </a:r>
            <a:r>
              <a:rPr lang="de-DE" sz="900" err="1">
                <a:solidFill>
                  <a:schemeClr val="bg1"/>
                </a:solidFill>
              </a:rPr>
              <a:t>n.m.</a:t>
            </a:r>
            <a:r>
              <a:rPr lang="de-DE" sz="900">
                <a:solidFill>
                  <a:schemeClr val="bg1"/>
                </a:solidFill>
              </a:rPr>
              <a:t> C-Peptid</a:t>
            </a:r>
          </a:p>
          <a:p>
            <a:pPr marL="177800" indent="-177800">
              <a:spcBef>
                <a:spcPts val="1200"/>
              </a:spcBef>
              <a:buClr>
                <a:schemeClr val="accent2"/>
              </a:buClr>
              <a:buSzPct val="120000"/>
              <a:buFont typeface="Arial" panose="020B0604020202020204" pitchFamily="34" charset="0"/>
              <a:buChar char="•"/>
            </a:pPr>
            <a:r>
              <a:rPr lang="de-DE" sz="900">
                <a:solidFill>
                  <a:schemeClr val="bg1"/>
                </a:solidFill>
              </a:rPr>
              <a:t>Hypoglykämie-Hospitalisierungsrate: war konvex nach unten mit der stärksten Abnahme im </a:t>
            </a:r>
            <a:r>
              <a:rPr lang="de-DE" sz="900" err="1">
                <a:solidFill>
                  <a:schemeClr val="bg1"/>
                </a:solidFill>
              </a:rPr>
              <a:t>Hypoglykämierisiko</a:t>
            </a:r>
            <a:r>
              <a:rPr lang="de-DE" sz="900">
                <a:solidFill>
                  <a:schemeClr val="bg1"/>
                </a:solidFill>
              </a:rPr>
              <a:t> zwischen 5 und 20 pmol/l</a:t>
            </a:r>
          </a:p>
          <a:p>
            <a:pPr marL="177800" indent="-177800">
              <a:spcBef>
                <a:spcPts val="1200"/>
              </a:spcBef>
              <a:buClr>
                <a:schemeClr val="accent2"/>
              </a:buClr>
              <a:buSzPct val="120000"/>
              <a:buFont typeface="Arial" panose="020B0604020202020204" pitchFamily="34" charset="0"/>
              <a:buChar char="•"/>
            </a:pPr>
            <a:r>
              <a:rPr lang="de-DE" sz="900">
                <a:solidFill>
                  <a:schemeClr val="bg1"/>
                </a:solidFill>
              </a:rPr>
              <a:t>Diabetischer Ketoazidose (DKA): Nahezu unveränderter Zusammenhang bis C-Peptid &lt; 200 pmol/l, jedoch Risikoreduktion oberhalb dieses Schwellenwertes</a:t>
            </a:r>
          </a:p>
        </p:txBody>
      </p:sp>
      <p:grpSp>
        <p:nvGrpSpPr>
          <p:cNvPr id="23" name="Gruppieren 22">
            <a:extLst>
              <a:ext uri="{FF2B5EF4-FFF2-40B4-BE49-F238E27FC236}">
                <a16:creationId xmlns:a16="http://schemas.microsoft.com/office/drawing/2014/main" id="{868DCA85-A421-980F-DD31-729DDED6C6F8}"/>
              </a:ext>
            </a:extLst>
          </p:cNvPr>
          <p:cNvGrpSpPr/>
          <p:nvPr/>
        </p:nvGrpSpPr>
        <p:grpSpPr>
          <a:xfrm>
            <a:off x="394838" y="883615"/>
            <a:ext cx="4127058" cy="3724319"/>
            <a:chOff x="394838" y="883615"/>
            <a:chExt cx="4127058" cy="3724319"/>
          </a:xfrm>
        </p:grpSpPr>
        <p:pic>
          <p:nvPicPr>
            <p:cNvPr id="8" name="Grafik 7" descr="Ein Bild, das Text, Diagramm, Reihe, Muster enthält.&#10;&#10;KI-generierte Inhalte können fehlerhaft sein.">
              <a:extLst>
                <a:ext uri="{FF2B5EF4-FFF2-40B4-BE49-F238E27FC236}">
                  <a16:creationId xmlns:a16="http://schemas.microsoft.com/office/drawing/2014/main" id="{26A10986-9EAB-9079-B291-6462D51ECB00}"/>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94838" y="883616"/>
              <a:ext cx="4127058" cy="3724318"/>
            </a:xfrm>
            <a:prstGeom prst="rect">
              <a:avLst/>
            </a:prstGeom>
          </p:spPr>
        </p:pic>
        <p:sp>
          <p:nvSpPr>
            <p:cNvPr id="3" name="Textfeld 2">
              <a:extLst>
                <a:ext uri="{FF2B5EF4-FFF2-40B4-BE49-F238E27FC236}">
                  <a16:creationId xmlns:a16="http://schemas.microsoft.com/office/drawing/2014/main" id="{C4CBA3CE-D304-AA86-21F0-4615CE062B30}"/>
                </a:ext>
              </a:extLst>
            </p:cNvPr>
            <p:cNvSpPr txBox="1"/>
            <p:nvPr/>
          </p:nvSpPr>
          <p:spPr>
            <a:xfrm rot="16200000">
              <a:off x="66914" y="1363238"/>
              <a:ext cx="932847" cy="276999"/>
            </a:xfrm>
            <a:prstGeom prst="rect">
              <a:avLst/>
            </a:prstGeom>
            <a:solidFill>
              <a:schemeClr val="bg1"/>
            </a:solidFill>
          </p:spPr>
          <p:txBody>
            <a:bodyPr wrap="square" rtlCol="0" anchor="ctr">
              <a:spAutoFit/>
            </a:bodyPr>
            <a:lstStyle/>
            <a:p>
              <a:pPr algn="ctr"/>
              <a:r>
                <a:rPr lang="de-DE" sz="600" b="1"/>
                <a:t>Tägliche Insulin-dosis [E/kg]</a:t>
              </a:r>
            </a:p>
          </p:txBody>
        </p:sp>
        <p:sp>
          <p:nvSpPr>
            <p:cNvPr id="5" name="Textfeld 4">
              <a:extLst>
                <a:ext uri="{FF2B5EF4-FFF2-40B4-BE49-F238E27FC236}">
                  <a16:creationId xmlns:a16="http://schemas.microsoft.com/office/drawing/2014/main" id="{AB4E658D-278E-671D-A1E0-8E75149DFEDC}"/>
                </a:ext>
              </a:extLst>
            </p:cNvPr>
            <p:cNvSpPr txBox="1"/>
            <p:nvPr/>
          </p:nvSpPr>
          <p:spPr>
            <a:xfrm rot="16200000">
              <a:off x="-33482" y="2582250"/>
              <a:ext cx="1133641" cy="276999"/>
            </a:xfrm>
            <a:prstGeom prst="rect">
              <a:avLst/>
            </a:prstGeom>
            <a:solidFill>
              <a:schemeClr val="bg1"/>
            </a:solidFill>
          </p:spPr>
          <p:txBody>
            <a:bodyPr wrap="square" rtlCol="0" anchor="ctr">
              <a:spAutoFit/>
            </a:bodyPr>
            <a:lstStyle/>
            <a:p>
              <a:pPr algn="ctr"/>
              <a:r>
                <a:rPr lang="de-DE" sz="600" b="1"/>
                <a:t>Mittlerer HbA</a:t>
              </a:r>
              <a:r>
                <a:rPr lang="de-DE" sz="600" b="1" baseline="-25000"/>
                <a:t>1c</a:t>
              </a:r>
              <a:r>
                <a:rPr lang="de-DE" sz="600" b="1"/>
                <a:t> im Follow-Up [%]</a:t>
              </a:r>
            </a:p>
          </p:txBody>
        </p:sp>
        <p:sp>
          <p:nvSpPr>
            <p:cNvPr id="9" name="Textfeld 8">
              <a:extLst>
                <a:ext uri="{FF2B5EF4-FFF2-40B4-BE49-F238E27FC236}">
                  <a16:creationId xmlns:a16="http://schemas.microsoft.com/office/drawing/2014/main" id="{23081B33-6B1F-1DDB-F273-D6639D50ADFC}"/>
                </a:ext>
              </a:extLst>
            </p:cNvPr>
            <p:cNvSpPr txBox="1"/>
            <p:nvPr/>
          </p:nvSpPr>
          <p:spPr>
            <a:xfrm rot="16200000">
              <a:off x="-73753" y="3773510"/>
              <a:ext cx="1214182" cy="276999"/>
            </a:xfrm>
            <a:prstGeom prst="rect">
              <a:avLst/>
            </a:prstGeom>
            <a:solidFill>
              <a:schemeClr val="bg1"/>
            </a:solidFill>
          </p:spPr>
          <p:txBody>
            <a:bodyPr wrap="square" rtlCol="0" anchor="ctr">
              <a:spAutoFit/>
            </a:bodyPr>
            <a:lstStyle/>
            <a:p>
              <a:pPr algn="ctr"/>
              <a:r>
                <a:rPr lang="de-DE" sz="600" b="1"/>
                <a:t>Risiko für jegliche Form von </a:t>
              </a:r>
              <a:r>
                <a:rPr lang="de-DE" sz="600" b="1" err="1"/>
                <a:t>Retinopahtie</a:t>
              </a:r>
              <a:endParaRPr lang="de-DE" sz="600" b="1"/>
            </a:p>
          </p:txBody>
        </p:sp>
        <p:sp>
          <p:nvSpPr>
            <p:cNvPr id="10" name="Textfeld 9">
              <a:extLst>
                <a:ext uri="{FF2B5EF4-FFF2-40B4-BE49-F238E27FC236}">
                  <a16:creationId xmlns:a16="http://schemas.microsoft.com/office/drawing/2014/main" id="{7BF06E17-CAE7-50C0-85B4-FA87880A1CA5}"/>
                </a:ext>
              </a:extLst>
            </p:cNvPr>
            <p:cNvSpPr txBox="1"/>
            <p:nvPr/>
          </p:nvSpPr>
          <p:spPr>
            <a:xfrm rot="16200000">
              <a:off x="1997734" y="1333464"/>
              <a:ext cx="1198266" cy="369332"/>
            </a:xfrm>
            <a:prstGeom prst="rect">
              <a:avLst/>
            </a:prstGeom>
            <a:solidFill>
              <a:schemeClr val="bg1"/>
            </a:solidFill>
          </p:spPr>
          <p:txBody>
            <a:bodyPr wrap="square" rtlCol="0" anchor="ctr">
              <a:spAutoFit/>
            </a:bodyPr>
            <a:lstStyle/>
            <a:p>
              <a:pPr algn="ctr"/>
              <a:r>
                <a:rPr lang="de-DE" sz="600" b="1"/>
                <a:t>Wahrscheinlichkeit für schwere Hypoglykämie im Vorjahr</a:t>
              </a:r>
            </a:p>
          </p:txBody>
        </p:sp>
        <p:sp>
          <p:nvSpPr>
            <p:cNvPr id="11" name="Textfeld 10">
              <a:extLst>
                <a:ext uri="{FF2B5EF4-FFF2-40B4-BE49-F238E27FC236}">
                  <a16:creationId xmlns:a16="http://schemas.microsoft.com/office/drawing/2014/main" id="{558DB8CA-593B-F695-25AC-A56D4FAD2045}"/>
                </a:ext>
              </a:extLst>
            </p:cNvPr>
            <p:cNvSpPr txBox="1"/>
            <p:nvPr/>
          </p:nvSpPr>
          <p:spPr>
            <a:xfrm rot="16200000">
              <a:off x="2030046" y="2536085"/>
              <a:ext cx="1133642" cy="369332"/>
            </a:xfrm>
            <a:prstGeom prst="rect">
              <a:avLst/>
            </a:prstGeom>
            <a:solidFill>
              <a:schemeClr val="bg1"/>
            </a:solidFill>
          </p:spPr>
          <p:txBody>
            <a:bodyPr wrap="square" rtlCol="0" anchor="ctr">
              <a:spAutoFit/>
            </a:bodyPr>
            <a:lstStyle/>
            <a:p>
              <a:pPr algn="ctr"/>
              <a:r>
                <a:rPr lang="de-DE" sz="600" b="1"/>
                <a:t>Hypoglykämie-Hospitalisierungsrate / Jahr x 1.000</a:t>
              </a:r>
            </a:p>
          </p:txBody>
        </p:sp>
        <p:sp>
          <p:nvSpPr>
            <p:cNvPr id="12" name="Textfeld 11">
              <a:extLst>
                <a:ext uri="{FF2B5EF4-FFF2-40B4-BE49-F238E27FC236}">
                  <a16:creationId xmlns:a16="http://schemas.microsoft.com/office/drawing/2014/main" id="{F6E6018D-44F7-3BB7-459B-EF41634B4F34}"/>
                </a:ext>
              </a:extLst>
            </p:cNvPr>
            <p:cNvSpPr txBox="1"/>
            <p:nvPr/>
          </p:nvSpPr>
          <p:spPr>
            <a:xfrm rot="16200000">
              <a:off x="2030045" y="3690672"/>
              <a:ext cx="1133642" cy="369332"/>
            </a:xfrm>
            <a:prstGeom prst="rect">
              <a:avLst/>
            </a:prstGeom>
            <a:solidFill>
              <a:schemeClr val="bg1"/>
            </a:solidFill>
          </p:spPr>
          <p:txBody>
            <a:bodyPr wrap="square" rtlCol="0" anchor="ctr">
              <a:spAutoFit/>
            </a:bodyPr>
            <a:lstStyle/>
            <a:p>
              <a:pPr algn="ctr"/>
              <a:r>
                <a:rPr lang="de-DE" sz="600" b="1"/>
                <a:t>DKA-Hospitalisierungsrate / Jahr x 1.000</a:t>
              </a:r>
            </a:p>
          </p:txBody>
        </p:sp>
        <p:sp>
          <p:nvSpPr>
            <p:cNvPr id="13" name="Textfeld 12">
              <a:extLst>
                <a:ext uri="{FF2B5EF4-FFF2-40B4-BE49-F238E27FC236}">
                  <a16:creationId xmlns:a16="http://schemas.microsoft.com/office/drawing/2014/main" id="{DC6C8BB7-D1CE-ADE3-E31B-046B12C00B21}"/>
                </a:ext>
              </a:extLst>
            </p:cNvPr>
            <p:cNvSpPr txBox="1"/>
            <p:nvPr/>
          </p:nvSpPr>
          <p:spPr>
            <a:xfrm>
              <a:off x="907715" y="4447017"/>
              <a:ext cx="1438422" cy="92333"/>
            </a:xfrm>
            <a:prstGeom prst="rect">
              <a:avLst/>
            </a:prstGeom>
            <a:solidFill>
              <a:schemeClr val="bg1"/>
            </a:solidFill>
          </p:spPr>
          <p:txBody>
            <a:bodyPr wrap="square" tIns="0" bIns="0" rtlCol="0" anchor="ctr">
              <a:spAutoFit/>
            </a:bodyPr>
            <a:lstStyle/>
            <a:p>
              <a:pPr algn="ctr"/>
              <a:r>
                <a:rPr lang="de-DE" sz="600" b="1"/>
                <a:t>C-Peptid [pmol/l, log. Skala]</a:t>
              </a:r>
            </a:p>
          </p:txBody>
        </p:sp>
        <p:sp>
          <p:nvSpPr>
            <p:cNvPr id="15" name="Textfeld 14">
              <a:extLst>
                <a:ext uri="{FF2B5EF4-FFF2-40B4-BE49-F238E27FC236}">
                  <a16:creationId xmlns:a16="http://schemas.microsoft.com/office/drawing/2014/main" id="{D5BEE103-FC99-5607-4336-E53903720529}"/>
                </a:ext>
              </a:extLst>
            </p:cNvPr>
            <p:cNvSpPr txBox="1"/>
            <p:nvPr/>
          </p:nvSpPr>
          <p:spPr>
            <a:xfrm>
              <a:off x="2953156" y="4448406"/>
              <a:ext cx="1438422" cy="92333"/>
            </a:xfrm>
            <a:prstGeom prst="rect">
              <a:avLst/>
            </a:prstGeom>
            <a:solidFill>
              <a:schemeClr val="bg1"/>
            </a:solidFill>
          </p:spPr>
          <p:txBody>
            <a:bodyPr wrap="square" tIns="0" bIns="0" rtlCol="0" anchor="ctr">
              <a:spAutoFit/>
            </a:bodyPr>
            <a:lstStyle/>
            <a:p>
              <a:pPr algn="ctr"/>
              <a:r>
                <a:rPr lang="de-DE" sz="600" b="1"/>
                <a:t>C-Peptid [pmol/l, log. Skala]</a:t>
              </a:r>
            </a:p>
          </p:txBody>
        </p:sp>
        <p:sp>
          <p:nvSpPr>
            <p:cNvPr id="16" name="Textfeld 15">
              <a:extLst>
                <a:ext uri="{FF2B5EF4-FFF2-40B4-BE49-F238E27FC236}">
                  <a16:creationId xmlns:a16="http://schemas.microsoft.com/office/drawing/2014/main" id="{62B34AB5-CF11-D469-DDB3-F34BCCEA0BA0}"/>
                </a:ext>
              </a:extLst>
            </p:cNvPr>
            <p:cNvSpPr txBox="1"/>
            <p:nvPr/>
          </p:nvSpPr>
          <p:spPr>
            <a:xfrm>
              <a:off x="675160" y="2199271"/>
              <a:ext cx="176331" cy="92333"/>
            </a:xfrm>
            <a:prstGeom prst="rect">
              <a:avLst/>
            </a:prstGeom>
            <a:solidFill>
              <a:schemeClr val="bg1"/>
            </a:solidFill>
          </p:spPr>
          <p:txBody>
            <a:bodyPr wrap="none" lIns="0" tIns="0" rIns="0" bIns="0" rtlCol="0" anchor="ctr">
              <a:spAutoFit/>
            </a:bodyPr>
            <a:lstStyle/>
            <a:p>
              <a:pPr algn="r"/>
              <a:r>
                <a:rPr lang="de-DE" sz="600">
                  <a:solidFill>
                    <a:srgbClr val="484848"/>
                  </a:solidFill>
                </a:rPr>
                <a:t>8,74</a:t>
              </a:r>
            </a:p>
          </p:txBody>
        </p:sp>
        <p:sp>
          <p:nvSpPr>
            <p:cNvPr id="18" name="Textfeld 17">
              <a:extLst>
                <a:ext uri="{FF2B5EF4-FFF2-40B4-BE49-F238E27FC236}">
                  <a16:creationId xmlns:a16="http://schemas.microsoft.com/office/drawing/2014/main" id="{981FA867-68C2-295A-3896-7ECBC35097DC}"/>
                </a:ext>
              </a:extLst>
            </p:cNvPr>
            <p:cNvSpPr txBox="1"/>
            <p:nvPr/>
          </p:nvSpPr>
          <p:spPr>
            <a:xfrm>
              <a:off x="675160" y="2431242"/>
              <a:ext cx="176331" cy="92333"/>
            </a:xfrm>
            <a:prstGeom prst="rect">
              <a:avLst/>
            </a:prstGeom>
            <a:solidFill>
              <a:schemeClr val="bg1"/>
            </a:solidFill>
          </p:spPr>
          <p:txBody>
            <a:bodyPr wrap="none" lIns="0" tIns="0" rIns="0" bIns="0" rtlCol="0" anchor="ctr">
              <a:spAutoFit/>
            </a:bodyPr>
            <a:lstStyle/>
            <a:p>
              <a:pPr algn="r"/>
              <a:r>
                <a:rPr lang="de-DE" sz="600">
                  <a:solidFill>
                    <a:srgbClr val="484848"/>
                  </a:solidFill>
                </a:rPr>
                <a:t>8,65</a:t>
              </a:r>
            </a:p>
          </p:txBody>
        </p:sp>
        <p:sp>
          <p:nvSpPr>
            <p:cNvPr id="19" name="Textfeld 18">
              <a:extLst>
                <a:ext uri="{FF2B5EF4-FFF2-40B4-BE49-F238E27FC236}">
                  <a16:creationId xmlns:a16="http://schemas.microsoft.com/office/drawing/2014/main" id="{0B860F4C-2B01-9EC7-FA12-0934D3BA2312}"/>
                </a:ext>
              </a:extLst>
            </p:cNvPr>
            <p:cNvSpPr txBox="1"/>
            <p:nvPr/>
          </p:nvSpPr>
          <p:spPr>
            <a:xfrm>
              <a:off x="675160" y="2653441"/>
              <a:ext cx="176331" cy="92333"/>
            </a:xfrm>
            <a:prstGeom prst="rect">
              <a:avLst/>
            </a:prstGeom>
            <a:solidFill>
              <a:schemeClr val="bg1"/>
            </a:solidFill>
          </p:spPr>
          <p:txBody>
            <a:bodyPr wrap="none" lIns="0" tIns="0" rIns="0" bIns="0" rtlCol="0" anchor="ctr">
              <a:spAutoFit/>
            </a:bodyPr>
            <a:lstStyle/>
            <a:p>
              <a:pPr algn="r"/>
              <a:r>
                <a:rPr lang="de-DE" sz="600">
                  <a:solidFill>
                    <a:srgbClr val="484848"/>
                  </a:solidFill>
                </a:rPr>
                <a:t>8,56</a:t>
              </a:r>
            </a:p>
          </p:txBody>
        </p:sp>
        <p:sp>
          <p:nvSpPr>
            <p:cNvPr id="20" name="Textfeld 19">
              <a:extLst>
                <a:ext uri="{FF2B5EF4-FFF2-40B4-BE49-F238E27FC236}">
                  <a16:creationId xmlns:a16="http://schemas.microsoft.com/office/drawing/2014/main" id="{31091CC1-D33A-4CCE-61E9-387C74587ABF}"/>
                </a:ext>
              </a:extLst>
            </p:cNvPr>
            <p:cNvSpPr txBox="1"/>
            <p:nvPr/>
          </p:nvSpPr>
          <p:spPr>
            <a:xfrm>
              <a:off x="679595" y="2896588"/>
              <a:ext cx="176331" cy="92333"/>
            </a:xfrm>
            <a:prstGeom prst="rect">
              <a:avLst/>
            </a:prstGeom>
            <a:solidFill>
              <a:schemeClr val="bg1"/>
            </a:solidFill>
          </p:spPr>
          <p:txBody>
            <a:bodyPr wrap="none" lIns="0" tIns="0" rIns="0" bIns="0" rtlCol="0" anchor="ctr">
              <a:spAutoFit/>
            </a:bodyPr>
            <a:lstStyle/>
            <a:p>
              <a:pPr algn="r"/>
              <a:r>
                <a:rPr lang="de-DE" sz="600">
                  <a:solidFill>
                    <a:srgbClr val="484848"/>
                  </a:solidFill>
                </a:rPr>
                <a:t>8,46</a:t>
              </a:r>
            </a:p>
          </p:txBody>
        </p:sp>
        <p:sp>
          <p:nvSpPr>
            <p:cNvPr id="21" name="Textfeld 20">
              <a:extLst>
                <a:ext uri="{FF2B5EF4-FFF2-40B4-BE49-F238E27FC236}">
                  <a16:creationId xmlns:a16="http://schemas.microsoft.com/office/drawing/2014/main" id="{E2285AAA-E59D-E38E-91AB-80C12C65FD7F}"/>
                </a:ext>
              </a:extLst>
            </p:cNvPr>
            <p:cNvSpPr txBox="1"/>
            <p:nvPr/>
          </p:nvSpPr>
          <p:spPr>
            <a:xfrm>
              <a:off x="683695" y="3125660"/>
              <a:ext cx="176331" cy="92333"/>
            </a:xfrm>
            <a:prstGeom prst="rect">
              <a:avLst/>
            </a:prstGeom>
            <a:solidFill>
              <a:schemeClr val="bg1"/>
            </a:solidFill>
          </p:spPr>
          <p:txBody>
            <a:bodyPr wrap="none" lIns="0" tIns="0" rIns="0" bIns="0" rtlCol="0" anchor="ctr">
              <a:spAutoFit/>
            </a:bodyPr>
            <a:lstStyle/>
            <a:p>
              <a:pPr algn="r"/>
              <a:r>
                <a:rPr lang="de-DE" sz="600">
                  <a:solidFill>
                    <a:srgbClr val="484848"/>
                  </a:solidFill>
                </a:rPr>
                <a:t>8,37</a:t>
              </a:r>
            </a:p>
          </p:txBody>
        </p:sp>
        <p:sp>
          <p:nvSpPr>
            <p:cNvPr id="22" name="!!b2">
              <a:extLst>
                <a:ext uri="{FF2B5EF4-FFF2-40B4-BE49-F238E27FC236}">
                  <a16:creationId xmlns:a16="http://schemas.microsoft.com/office/drawing/2014/main" id="{22529666-7EB6-67D8-96A8-1B8CD6070C79}"/>
                </a:ext>
              </a:extLst>
            </p:cNvPr>
            <p:cNvSpPr/>
            <p:nvPr/>
          </p:nvSpPr>
          <p:spPr>
            <a:xfrm>
              <a:off x="399120" y="883615"/>
              <a:ext cx="4122775" cy="3724317"/>
            </a:xfrm>
            <a:prstGeom prst="rect">
              <a:avLst/>
            </a:prstGeom>
            <a:noFill/>
            <a:ln w="28575">
              <a:solidFill>
                <a:schemeClr val="accent2"/>
              </a:solidFill>
            </a:ln>
          </p:spPr>
          <p:txBody>
            <a:bodyPr vert="horz" lIns="171450" tIns="102870" rIns="171450" bIns="0" rtlCol="0">
              <a:noAutofit/>
            </a:bodyPr>
            <a:lstStyle/>
            <a:p>
              <a:pPr marL="0" marR="0" lvl="0" indent="0" defTabSz="68580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latin typeface="Aptos" panose="02110004020202020204"/>
              </a:endParaRPr>
            </a:p>
          </p:txBody>
        </p:sp>
      </p:grpSp>
    </p:spTree>
    <p:extLst>
      <p:ext uri="{BB962C8B-B14F-4D97-AF65-F5344CB8AC3E}">
        <p14:creationId xmlns:p14="http://schemas.microsoft.com/office/powerpoint/2010/main" val="40566049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DC0BB1-C9CA-6309-DF92-5E18DE7C13BE}"/>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98BD6A00-8897-4496-7326-7233819C1AAF}"/>
              </a:ext>
            </a:extLst>
          </p:cNvPr>
          <p:cNvSpPr txBox="1">
            <a:spLocks/>
          </p:cNvSpPr>
          <p:nvPr/>
        </p:nvSpPr>
        <p:spPr>
          <a:xfrm>
            <a:off x="314409" y="118081"/>
            <a:ext cx="8637056" cy="400110"/>
          </a:xfrm>
          <a:prstGeom prst="rect">
            <a:avLst/>
          </a:prstGeom>
        </p:spPr>
        <p:txBody>
          <a:bodyPr lIns="91440" tIns="45720" rIns="91440" bIns="45720" anchor="t"/>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Langzeit-Effekte von C-Peptid: Ergebnisse nach 11 Jahren Nachbeobachtung der SDRNT1BIO-Kohorte</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4" name="TextBox 3037">
            <a:extLst>
              <a:ext uri="{FF2B5EF4-FFF2-40B4-BE49-F238E27FC236}">
                <a16:creationId xmlns:a16="http://schemas.microsoft.com/office/drawing/2014/main" id="{598BAF95-2FBB-8E34-10E4-B8E3D1BE28DC}"/>
              </a:ext>
            </a:extLst>
          </p:cNvPr>
          <p:cNvSpPr txBox="1"/>
          <p:nvPr/>
        </p:nvSpPr>
        <p:spPr>
          <a:xfrm>
            <a:off x="314409" y="4845805"/>
            <a:ext cx="8138717" cy="276999"/>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a:t>
            </a:r>
            <a:r>
              <a:rPr kumimoji="0" lang="de-DE" sz="600" b="0" i="0" u="none" strike="noStrike" kern="1200" cap="none" spc="0" normalizeH="0" baseline="0" noProof="0">
                <a:ln>
                  <a:noFill/>
                </a:ln>
                <a:solidFill>
                  <a:srgbClr val="404040"/>
                </a:solidFill>
                <a:effectLst/>
                <a:uLnTx/>
                <a:uFillTx/>
                <a:latin typeface="Verdana"/>
                <a:ea typeface="+mn-ea"/>
                <a:cs typeface="+mn-cs"/>
              </a:rPr>
              <a:t> Mellor JH </a:t>
            </a:r>
            <a:r>
              <a:rPr kumimoji="0" lang="de-DE" sz="600" b="0" i="1" u="none" strike="noStrike" kern="1200" cap="none" spc="0" normalizeH="0" baseline="0" noProof="0">
                <a:ln>
                  <a:noFill/>
                </a:ln>
                <a:solidFill>
                  <a:srgbClr val="404040"/>
                </a:solidFill>
                <a:effectLst/>
                <a:uLnTx/>
                <a:uFillTx/>
                <a:latin typeface="Verdana"/>
                <a:ea typeface="+mn-ea"/>
                <a:cs typeface="+mn-cs"/>
              </a:rPr>
              <a:t>et al. Abstract </a:t>
            </a:r>
            <a:r>
              <a:rPr kumimoji="0" lang="de-DE" sz="600" b="0" i="1" u="none" strike="noStrike" kern="1200" cap="none" spc="0" normalizeH="0" baseline="0" noProof="0" err="1">
                <a:ln>
                  <a:noFill/>
                </a:ln>
                <a:solidFill>
                  <a:srgbClr val="404040"/>
                </a:solidFill>
                <a:effectLst/>
                <a:uLnTx/>
                <a:uFillTx/>
                <a:latin typeface="Verdana"/>
                <a:ea typeface="+mn-ea"/>
                <a:cs typeface="+mn-cs"/>
              </a:rPr>
              <a:t>book</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e-DE" sz="600" b="0" i="1" u="none" strike="noStrike" kern="1200" cap="none" spc="0" normalizeH="0" baseline="0" noProof="0" err="1">
                <a:ln>
                  <a:noFill/>
                </a:ln>
                <a:solidFill>
                  <a:srgbClr val="404040"/>
                </a:solidFill>
                <a:effectLst/>
                <a:uLnTx/>
                <a:uFillTx/>
                <a:latin typeface="Verdana"/>
                <a:ea typeface="+mn-ea"/>
                <a:cs typeface="+mn-cs"/>
              </a:rPr>
              <a:t>Immunology</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e-DE" sz="600" b="0" i="1" u="none" strike="noStrike" kern="1200" cap="none" spc="0" normalizeH="0" baseline="0" noProof="0" err="1">
                <a:ln>
                  <a:noFill/>
                </a:ln>
                <a:solidFill>
                  <a:srgbClr val="404040"/>
                </a:solidFill>
                <a:effectLst/>
                <a:uLnTx/>
                <a:uFillTx/>
                <a:latin typeface="Verdana"/>
                <a:ea typeface="+mn-ea"/>
                <a:cs typeface="+mn-cs"/>
              </a:rPr>
              <a:t>of</a:t>
            </a:r>
            <a:r>
              <a:rPr kumimoji="0" lang="de-DE" sz="600" b="0" i="1" u="none" strike="noStrike" kern="1200" cap="none" spc="0" normalizeH="0" baseline="0" noProof="0">
                <a:ln>
                  <a:noFill/>
                </a:ln>
                <a:solidFill>
                  <a:srgbClr val="404040"/>
                </a:solidFill>
                <a:effectLst/>
                <a:uLnTx/>
                <a:uFillTx/>
                <a:latin typeface="Verdana"/>
                <a:ea typeface="+mn-ea"/>
                <a:cs typeface="+mn-cs"/>
              </a:rPr>
              <a:t> Diabetes Society IDS </a:t>
            </a:r>
            <a:r>
              <a:rPr kumimoji="0" lang="de-DE" sz="600" b="0" i="1" u="none" strike="noStrike" kern="1200" cap="none" spc="0" normalizeH="0" baseline="0" noProof="0" err="1">
                <a:ln>
                  <a:noFill/>
                </a:ln>
                <a:solidFill>
                  <a:srgbClr val="404040"/>
                </a:solidFill>
                <a:effectLst/>
                <a:uLnTx/>
                <a:uFillTx/>
                <a:latin typeface="Verdana"/>
                <a:ea typeface="+mn-ea"/>
                <a:cs typeface="+mn-cs"/>
              </a:rPr>
              <a:t>Congress</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e-DE" sz="600" b="0" i="0" u="none" strike="noStrike" kern="1200" cap="none" spc="0" normalizeH="0" baseline="0" noProof="0">
                <a:ln>
                  <a:noFill/>
                </a:ln>
                <a:solidFill>
                  <a:srgbClr val="404040"/>
                </a:solidFill>
                <a:effectLst/>
                <a:uLnTx/>
                <a:uFillTx/>
                <a:latin typeface="Verdana"/>
                <a:ea typeface="+mn-ea"/>
                <a:cs typeface="+mn-cs"/>
              </a:rPr>
              <a:t>2024; 4.-8. November 2024, Brügge, Belgien. </a:t>
            </a:r>
            <a:r>
              <a:rPr lang="de-DE" sz="600">
                <a:solidFill>
                  <a:srgbClr val="404040"/>
                </a:solidFill>
                <a:latin typeface="Verdana"/>
              </a:rPr>
              <a:t>Abstract #340, S. 136; erhältlich unter: </a:t>
            </a:r>
            <a:r>
              <a:rPr kumimoji="0" lang="de-DE" sz="600" b="0" i="0" u="none" strike="noStrike" kern="1200" cap="none" spc="0" normalizeH="0" baseline="0" noProof="0">
                <a:ln>
                  <a:noFill/>
                </a:ln>
                <a:solidFill>
                  <a:srgbClr val="404040"/>
                </a:solidFill>
                <a:effectLst/>
                <a:uLnTx/>
                <a:uFillTx/>
                <a:latin typeface="Verdana"/>
                <a:ea typeface="+mn-ea"/>
                <a:cs typeface="+mn-cs"/>
                <a:hlinkClick r:id="rId4">
                  <a:extLst>
                    <a:ext uri="{A12FA001-AC4F-418D-AE19-62706E023703}">
                      <ahyp:hlinkClr xmlns:ahyp="http://schemas.microsoft.com/office/drawing/2018/hyperlinkcolor" val="tx"/>
                    </a:ext>
                  </a:extLst>
                </a:hlinkClick>
              </a:rPr>
              <a:t>https://idsbruges2024.com/wp-content/uploads/2024/10/IDS-BOA_PDF-2.pdf</a:t>
            </a:r>
            <a:r>
              <a:rPr kumimoji="0" lang="de-DE" sz="600" b="0" i="0" u="none" strike="noStrike" kern="1200" cap="none" spc="0" normalizeH="0" baseline="0" noProof="0">
                <a:ln>
                  <a:noFill/>
                </a:ln>
                <a:solidFill>
                  <a:srgbClr val="404040"/>
                </a:solidFill>
                <a:effectLst/>
                <a:uLnTx/>
                <a:uFillTx/>
                <a:latin typeface="Verdana"/>
                <a:ea typeface="+mn-ea"/>
                <a:cs typeface="+mn-cs"/>
              </a:rPr>
              <a:t>. Zuletzt abgerufen am 12.01.2026. </a:t>
            </a:r>
          </a:p>
        </p:txBody>
      </p:sp>
      <p:sp>
        <p:nvSpPr>
          <p:cNvPr id="7" name="Footer Placeholder 4">
            <a:extLst>
              <a:ext uri="{FF2B5EF4-FFF2-40B4-BE49-F238E27FC236}">
                <a16:creationId xmlns:a16="http://schemas.microsoft.com/office/drawing/2014/main" id="{3BCB50E8-397F-710F-3B37-D58D8A0A0944}"/>
              </a:ext>
            </a:extLst>
          </p:cNvPr>
          <p:cNvSpPr txBox="1">
            <a:spLocks/>
          </p:cNvSpPr>
          <p:nvPr/>
        </p:nvSpPr>
        <p:spPr>
          <a:xfrm>
            <a:off x="346792" y="4567553"/>
            <a:ext cx="8418141" cy="299506"/>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ts val="300"/>
              </a:spcBef>
              <a:buClrTx/>
              <a:buNone/>
              <a:defRPr/>
            </a:pP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BL: Baseline; CKD: chronic kidney disease,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chronische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Nierenerkrankung</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C-</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Peptid</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Connecting peptide,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Verbindungspeptid</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CVD: cardiovascular disease; Herz-</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Kreislauf</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Erkrankung</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DKA: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Diabetische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Ketoazidose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HbA</a:t>
            </a:r>
            <a:r>
              <a:rPr kumimoji="0" lang="en-US" sz="600" b="0" i="0" u="none" strike="noStrike" kern="1200" cap="none" spc="0" normalizeH="0" baseline="-25000" noProof="0">
                <a:ln>
                  <a:noFill/>
                </a:ln>
                <a:solidFill>
                  <a:srgbClr val="404040"/>
                </a:solidFill>
                <a:effectLst/>
                <a:uLnTx/>
                <a:uFillTx/>
                <a:latin typeface="Verdana"/>
                <a:ea typeface="Verdana" panose="020B0604030504040204" pitchFamily="34" charset="0"/>
                <a:cs typeface="Verdana" panose="020B0604030504040204" pitchFamily="34" charset="0"/>
              </a:rPr>
              <a:t>1c</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Hämoglobin</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a:t>
            </a:r>
            <a:r>
              <a:rPr kumimoji="0" lang="en-US" sz="600" b="0" i="0" u="none" strike="noStrike" kern="1200" cap="none" spc="0" normalizeH="0" baseline="-25000" noProof="0">
                <a:ln>
                  <a:noFill/>
                </a:ln>
                <a:solidFill>
                  <a:srgbClr val="404040"/>
                </a:solidFill>
                <a:effectLst/>
                <a:uLnTx/>
                <a:uFillTx/>
                <a:latin typeface="Verdana"/>
                <a:ea typeface="Verdana" panose="020B0604030504040204" pitchFamily="34" charset="0"/>
                <a:cs typeface="Verdana" panose="020B0604030504040204" pitchFamily="34" charset="0"/>
              </a:rPr>
              <a:t>1c</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n.m.: nicht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messbar</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SDRNT1BIO: Scottish Diabetes Research Network Type 1 Bioresource; T1D: Typ-1-Diabetes.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Untersucht</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wurden</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n = 6.076 Menschen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mit</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T1D in der SDRNT1BIO, die 11 Jahre lang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nachbeobachtet</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wurden</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a:t>
            </a:r>
            <a:endParaRPr kumimoji="0" lang="en-US"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endParaRPr>
          </a:p>
        </p:txBody>
      </p:sp>
      <p:sp>
        <p:nvSpPr>
          <p:cNvPr id="23" name="Text Placeholder 7">
            <a:extLst>
              <a:ext uri="{FF2B5EF4-FFF2-40B4-BE49-F238E27FC236}">
                <a16:creationId xmlns:a16="http://schemas.microsoft.com/office/drawing/2014/main" id="{5B0A29AB-7ACA-EFA4-9B88-E7D63F7BCE66}"/>
              </a:ext>
            </a:extLst>
          </p:cNvPr>
          <p:cNvSpPr txBox="1"/>
          <p:nvPr/>
        </p:nvSpPr>
        <p:spPr>
          <a:xfrm>
            <a:off x="292249" y="997753"/>
            <a:ext cx="8388001" cy="3140009"/>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63525" lvl="1" indent="-171450" defTabSz="457200">
              <a:lnSpc>
                <a:spcPct val="100000"/>
              </a:lnSpc>
              <a:spcBef>
                <a:spcPts val="600"/>
              </a:spcBef>
              <a:spcAft>
                <a:spcPts val="300"/>
              </a:spcAft>
              <a:buSzPct val="120000"/>
              <a:defRPr/>
            </a:pPr>
            <a:r>
              <a:rPr lang="de" sz="1100">
                <a:solidFill>
                  <a:srgbClr val="404040"/>
                </a:solidFill>
                <a:latin typeface="+mn-lt"/>
                <a:ea typeface="+mn-ea"/>
                <a:cs typeface="+mn-cs"/>
              </a:rPr>
              <a:t>Nach 11 Jahren Nachbeobachtung war ein höherer BL-C-Peptid-Spiegel assoziiert mit </a:t>
            </a:r>
            <a:r>
              <a:rPr lang="de" sz="1100" b="1">
                <a:solidFill>
                  <a:srgbClr val="404040"/>
                </a:solidFill>
                <a:latin typeface="+mn-lt"/>
                <a:ea typeface="+mn-ea"/>
                <a:cs typeface="+mn-cs"/>
              </a:rPr>
              <a:t>verringertem Risiko </a:t>
            </a:r>
            <a:r>
              <a:rPr lang="de" sz="1100">
                <a:solidFill>
                  <a:srgbClr val="404040"/>
                </a:solidFill>
                <a:latin typeface="+mn-lt"/>
                <a:ea typeface="+mn-ea"/>
                <a:cs typeface="+mn-cs"/>
              </a:rPr>
              <a:t>für:</a:t>
            </a:r>
          </a:p>
          <a:p>
            <a:pPr marL="444500" lvl="2" indent="-174625" defTabSz="457200">
              <a:lnSpc>
                <a:spcPct val="100000"/>
              </a:lnSpc>
              <a:spcBef>
                <a:spcPts val="600"/>
              </a:spcBef>
              <a:spcAft>
                <a:spcPts val="300"/>
              </a:spcAft>
              <a:buSzPct val="120000"/>
              <a:defRPr/>
            </a:pPr>
            <a:r>
              <a:rPr lang="de" sz="1100" b="1">
                <a:solidFill>
                  <a:srgbClr val="404040"/>
                </a:solidFill>
                <a:latin typeface="+mn-lt"/>
                <a:ea typeface="+mn-ea"/>
                <a:cs typeface="+mn-cs"/>
              </a:rPr>
              <a:t>DKA</a:t>
            </a:r>
            <a:r>
              <a:rPr lang="de" sz="1100">
                <a:solidFill>
                  <a:srgbClr val="404040"/>
                </a:solidFill>
                <a:latin typeface="+mn-lt"/>
                <a:ea typeface="+mn-ea"/>
                <a:cs typeface="+mn-cs"/>
              </a:rPr>
              <a:t> (p &lt; 0,001)</a:t>
            </a:r>
          </a:p>
          <a:p>
            <a:pPr marL="444500" lvl="2" indent="-174625" defTabSz="457200">
              <a:lnSpc>
                <a:spcPct val="100000"/>
              </a:lnSpc>
              <a:spcBef>
                <a:spcPts val="600"/>
              </a:spcBef>
              <a:spcAft>
                <a:spcPts val="300"/>
              </a:spcAft>
              <a:buSzPct val="120000"/>
              <a:defRPr/>
            </a:pPr>
            <a:r>
              <a:rPr lang="de" sz="1100">
                <a:solidFill>
                  <a:srgbClr val="404040"/>
                </a:solidFill>
                <a:latin typeface="+mn-lt"/>
                <a:ea typeface="+mn-ea"/>
                <a:cs typeface="+mn-cs"/>
                <a:sym typeface="Wingdings" panose="05000000000000000000" pitchFamily="2" charset="2"/>
              </a:rPr>
              <a:t>hospitalisierte </a:t>
            </a:r>
            <a:r>
              <a:rPr lang="de" sz="1100" b="1">
                <a:solidFill>
                  <a:srgbClr val="404040"/>
                </a:solidFill>
                <a:latin typeface="+mn-lt"/>
                <a:ea typeface="+mn-ea"/>
                <a:cs typeface="+mn-cs"/>
                <a:sym typeface="Wingdings" panose="05000000000000000000" pitchFamily="2" charset="2"/>
              </a:rPr>
              <a:t>Hypoglykämien</a:t>
            </a:r>
            <a:r>
              <a:rPr lang="de" sz="1100">
                <a:solidFill>
                  <a:srgbClr val="404040"/>
                </a:solidFill>
                <a:latin typeface="+mn-lt"/>
                <a:ea typeface="+mn-ea"/>
                <a:cs typeface="+mn-cs"/>
                <a:sym typeface="Wingdings" panose="05000000000000000000" pitchFamily="2" charset="2"/>
              </a:rPr>
              <a:t> (p &lt; 0,001)</a:t>
            </a:r>
          </a:p>
          <a:p>
            <a:pPr marL="444500" lvl="2" indent="-174625" defTabSz="457200">
              <a:lnSpc>
                <a:spcPct val="100000"/>
              </a:lnSpc>
              <a:spcBef>
                <a:spcPts val="600"/>
              </a:spcBef>
              <a:spcAft>
                <a:spcPts val="300"/>
              </a:spcAft>
              <a:buSzPct val="120000"/>
              <a:defRPr/>
            </a:pPr>
            <a:r>
              <a:rPr lang="de" sz="1100">
                <a:solidFill>
                  <a:srgbClr val="404040"/>
                </a:solidFill>
                <a:latin typeface="+mn-lt"/>
                <a:ea typeface="+mn-ea"/>
                <a:cs typeface="+mn-cs"/>
                <a:sym typeface="Wingdings" panose="05000000000000000000" pitchFamily="2" charset="2"/>
              </a:rPr>
              <a:t>Auftreten jeglicher </a:t>
            </a:r>
            <a:r>
              <a:rPr lang="de" sz="1100" b="1">
                <a:solidFill>
                  <a:srgbClr val="404040"/>
                </a:solidFill>
                <a:latin typeface="+mn-lt"/>
                <a:ea typeface="+mn-ea"/>
                <a:cs typeface="+mn-cs"/>
                <a:sym typeface="Wingdings" panose="05000000000000000000" pitchFamily="2" charset="2"/>
              </a:rPr>
              <a:t>Retinopathie</a:t>
            </a:r>
            <a:r>
              <a:rPr lang="de" sz="1100">
                <a:solidFill>
                  <a:srgbClr val="404040"/>
                </a:solidFill>
                <a:latin typeface="+mn-lt"/>
                <a:ea typeface="+mn-ea"/>
                <a:cs typeface="+mn-cs"/>
                <a:sym typeface="Wingdings" panose="05000000000000000000" pitchFamily="2" charset="2"/>
              </a:rPr>
              <a:t> oder </a:t>
            </a:r>
            <a:r>
              <a:rPr lang="de" sz="1100" b="1">
                <a:solidFill>
                  <a:srgbClr val="404040"/>
                </a:solidFill>
                <a:latin typeface="+mn-lt"/>
                <a:ea typeface="+mn-ea"/>
                <a:cs typeface="+mn-cs"/>
                <a:sym typeface="Wingdings" panose="05000000000000000000" pitchFamily="2" charset="2"/>
              </a:rPr>
              <a:t>Makulopathie</a:t>
            </a:r>
            <a:r>
              <a:rPr lang="de" sz="1100">
                <a:solidFill>
                  <a:srgbClr val="404040"/>
                </a:solidFill>
                <a:latin typeface="+mn-lt"/>
                <a:ea typeface="+mn-ea"/>
                <a:cs typeface="+mn-cs"/>
                <a:sym typeface="Wingdings" panose="05000000000000000000" pitchFamily="2" charset="2"/>
              </a:rPr>
              <a:t> (p &lt; 0,001)</a:t>
            </a:r>
          </a:p>
          <a:p>
            <a:pPr marL="444500" lvl="2" indent="-174625" defTabSz="457200">
              <a:lnSpc>
                <a:spcPct val="100000"/>
              </a:lnSpc>
              <a:spcBef>
                <a:spcPts val="600"/>
              </a:spcBef>
              <a:spcAft>
                <a:spcPts val="300"/>
              </a:spcAft>
              <a:buSzPct val="120000"/>
              <a:defRPr/>
            </a:pPr>
            <a:r>
              <a:rPr lang="de" sz="1100" b="1">
                <a:solidFill>
                  <a:srgbClr val="404040"/>
                </a:solidFill>
                <a:latin typeface="+mn-lt"/>
                <a:ea typeface="+mn-ea"/>
                <a:cs typeface="+mn-cs"/>
                <a:sym typeface="Wingdings" panose="05000000000000000000" pitchFamily="2" charset="2"/>
              </a:rPr>
              <a:t>Fortschreiten </a:t>
            </a:r>
            <a:r>
              <a:rPr lang="de" sz="1100">
                <a:solidFill>
                  <a:srgbClr val="404040"/>
                </a:solidFill>
                <a:latin typeface="+mn-lt"/>
                <a:ea typeface="+mn-ea"/>
                <a:cs typeface="+mn-cs"/>
                <a:sym typeface="Wingdings" panose="05000000000000000000" pitchFamily="2" charset="2"/>
              </a:rPr>
              <a:t>einer </a:t>
            </a:r>
            <a:r>
              <a:rPr lang="de" sz="1100" b="1">
                <a:solidFill>
                  <a:srgbClr val="404040"/>
                </a:solidFill>
                <a:latin typeface="+mn-lt"/>
                <a:ea typeface="+mn-ea"/>
                <a:cs typeface="+mn-cs"/>
                <a:sym typeface="Wingdings" panose="05000000000000000000" pitchFamily="2" charset="2"/>
              </a:rPr>
              <a:t>Retinopathie</a:t>
            </a:r>
            <a:r>
              <a:rPr lang="de" sz="1100">
                <a:solidFill>
                  <a:srgbClr val="404040"/>
                </a:solidFill>
                <a:latin typeface="+mn-lt"/>
                <a:ea typeface="+mn-ea"/>
                <a:cs typeface="+mn-cs"/>
                <a:sym typeface="Wingdings" panose="05000000000000000000" pitchFamily="2" charset="2"/>
              </a:rPr>
              <a:t> um ≥ 1 Grad oder einer </a:t>
            </a:r>
            <a:r>
              <a:rPr lang="de" sz="1100" b="1">
                <a:solidFill>
                  <a:srgbClr val="404040"/>
                </a:solidFill>
                <a:latin typeface="+mn-lt"/>
                <a:ea typeface="+mn-ea"/>
                <a:cs typeface="+mn-cs"/>
                <a:sym typeface="Wingdings" panose="05000000000000000000" pitchFamily="2" charset="2"/>
              </a:rPr>
              <a:t>Makulopathie</a:t>
            </a:r>
            <a:r>
              <a:rPr lang="de" sz="1100">
                <a:solidFill>
                  <a:srgbClr val="404040"/>
                </a:solidFill>
                <a:latin typeface="+mn-lt"/>
                <a:ea typeface="+mn-ea"/>
                <a:cs typeface="+mn-cs"/>
                <a:sym typeface="Wingdings" panose="05000000000000000000" pitchFamily="2" charset="2"/>
              </a:rPr>
              <a:t> (p = 0,02)</a:t>
            </a:r>
          </a:p>
          <a:p>
            <a:pPr marL="444500" lvl="2" indent="-174625" defTabSz="457200">
              <a:lnSpc>
                <a:spcPct val="100000"/>
              </a:lnSpc>
              <a:spcBef>
                <a:spcPts val="600"/>
              </a:spcBef>
              <a:spcAft>
                <a:spcPts val="300"/>
              </a:spcAft>
              <a:buSzPct val="120000"/>
              <a:defRPr/>
            </a:pPr>
            <a:r>
              <a:rPr lang="de" sz="1100">
                <a:solidFill>
                  <a:srgbClr val="404040"/>
                </a:solidFill>
                <a:latin typeface="+mn-lt"/>
                <a:ea typeface="+mn-ea"/>
                <a:cs typeface="+mn-cs"/>
                <a:sym typeface="Wingdings" panose="05000000000000000000" pitchFamily="2" charset="2"/>
              </a:rPr>
              <a:t>einen </a:t>
            </a:r>
            <a:r>
              <a:rPr lang="de" sz="1100" b="1">
                <a:solidFill>
                  <a:srgbClr val="404040"/>
                </a:solidFill>
                <a:latin typeface="+mn-lt"/>
                <a:ea typeface="+mn-ea"/>
                <a:cs typeface="+mn-cs"/>
                <a:sym typeface="Wingdings" panose="05000000000000000000" pitchFamily="2" charset="2"/>
              </a:rPr>
              <a:t>kombinierten Endpunkt </a:t>
            </a:r>
            <a:r>
              <a:rPr lang="de" sz="1100">
                <a:solidFill>
                  <a:srgbClr val="404040"/>
                </a:solidFill>
                <a:latin typeface="+mn-lt"/>
                <a:ea typeface="+mn-ea"/>
                <a:cs typeface="+mn-cs"/>
                <a:sym typeface="Wingdings" panose="05000000000000000000" pitchFamily="2" charset="2"/>
              </a:rPr>
              <a:t>aus dem ersten der vorgenannten Ereignisse, neu auftretender CVD, Übergang zu CKD Stadium 3 oder Tod (p = 0,003)</a:t>
            </a:r>
          </a:p>
          <a:p>
            <a:pPr marL="269875" lvl="1" indent="-177800" defTabSz="457200">
              <a:lnSpc>
                <a:spcPct val="100000"/>
              </a:lnSpc>
              <a:spcBef>
                <a:spcPts val="600"/>
              </a:spcBef>
              <a:spcAft>
                <a:spcPts val="300"/>
              </a:spcAft>
              <a:buSzPct val="120000"/>
              <a:defRPr/>
            </a:pPr>
            <a:r>
              <a:rPr lang="de" sz="1100">
                <a:solidFill>
                  <a:srgbClr val="404040"/>
                </a:solidFill>
                <a:latin typeface="+mn-lt"/>
                <a:ea typeface="+mn-ea"/>
                <a:cs typeface="+mn-cs"/>
                <a:sym typeface="Wingdings" panose="05000000000000000000" pitchFamily="2" charset="2"/>
              </a:rPr>
              <a:t>Die Inzidenzrate für das erste dieser Ereignisse bei Personen mit C-Peptid ≥ 200 pmol/l vs. Personen mit n.m. C-Peptid betrug: </a:t>
            </a:r>
            <a:r>
              <a:rPr lang="de" sz="1100" b="1">
                <a:solidFill>
                  <a:srgbClr val="404040"/>
                </a:solidFill>
                <a:latin typeface="+mn-lt"/>
                <a:ea typeface="+mn-ea"/>
                <a:cs typeface="+mn-cs"/>
                <a:sym typeface="Wingdings" panose="05000000000000000000" pitchFamily="2" charset="2"/>
              </a:rPr>
              <a:t>DKA 0,38 </a:t>
            </a:r>
            <a:r>
              <a:rPr lang="de" sz="1100">
                <a:solidFill>
                  <a:srgbClr val="404040"/>
                </a:solidFill>
                <a:latin typeface="+mn-lt"/>
                <a:ea typeface="+mn-ea"/>
                <a:cs typeface="+mn-cs"/>
                <a:sym typeface="Wingdings" panose="05000000000000000000" pitchFamily="2" charset="2"/>
              </a:rPr>
              <a:t>(95 %-KI: 0,29; 0,48), hospitalisierte </a:t>
            </a:r>
            <a:r>
              <a:rPr lang="de" sz="1100" b="1">
                <a:solidFill>
                  <a:srgbClr val="404040"/>
                </a:solidFill>
                <a:latin typeface="+mn-lt"/>
                <a:ea typeface="+mn-ea"/>
                <a:cs typeface="+mn-cs"/>
                <a:sym typeface="Wingdings" panose="05000000000000000000" pitchFamily="2" charset="2"/>
              </a:rPr>
              <a:t>Hypoglykämie 0,62 </a:t>
            </a:r>
            <a:r>
              <a:rPr lang="de" sz="1100">
                <a:solidFill>
                  <a:srgbClr val="404040"/>
                </a:solidFill>
                <a:latin typeface="+mn-lt"/>
                <a:ea typeface="+mn-ea"/>
                <a:cs typeface="+mn-cs"/>
                <a:sym typeface="Wingdings" panose="05000000000000000000" pitchFamily="2" charset="2"/>
              </a:rPr>
              <a:t>(0,43; 0,91), </a:t>
            </a:r>
            <a:r>
              <a:rPr lang="de" sz="1100" b="1">
                <a:solidFill>
                  <a:srgbClr val="404040"/>
                </a:solidFill>
                <a:latin typeface="+mn-lt"/>
                <a:ea typeface="+mn-ea"/>
                <a:cs typeface="+mn-cs"/>
                <a:sym typeface="Wingdings" panose="05000000000000000000" pitchFamily="2" charset="2"/>
              </a:rPr>
              <a:t>Retinopathie 0,59 </a:t>
            </a:r>
            <a:r>
              <a:rPr lang="de" sz="1100">
                <a:solidFill>
                  <a:srgbClr val="404040"/>
                </a:solidFill>
                <a:latin typeface="+mn-lt"/>
                <a:ea typeface="+mn-ea"/>
                <a:cs typeface="+mn-cs"/>
                <a:sym typeface="Wingdings" panose="05000000000000000000" pitchFamily="2" charset="2"/>
              </a:rPr>
              <a:t>(0,49; 0,71), </a:t>
            </a:r>
            <a:r>
              <a:rPr lang="de" sz="1100" b="1">
                <a:solidFill>
                  <a:srgbClr val="404040"/>
                </a:solidFill>
                <a:latin typeface="+mn-lt"/>
                <a:ea typeface="+mn-ea"/>
                <a:cs typeface="+mn-cs"/>
                <a:sym typeface="Wingdings" panose="05000000000000000000" pitchFamily="2" charset="2"/>
              </a:rPr>
              <a:t>kombinierter Endpunkt 0,79 </a:t>
            </a:r>
            <a:r>
              <a:rPr lang="de" sz="1100">
                <a:solidFill>
                  <a:srgbClr val="404040"/>
                </a:solidFill>
                <a:latin typeface="+mn-lt"/>
                <a:ea typeface="+mn-ea"/>
                <a:cs typeface="+mn-cs"/>
                <a:sym typeface="Wingdings" panose="05000000000000000000" pitchFamily="2" charset="2"/>
              </a:rPr>
              <a:t>(0,68; 0,91)</a:t>
            </a:r>
          </a:p>
          <a:p>
            <a:pPr marL="269875" lvl="1" indent="-177800" defTabSz="457200">
              <a:lnSpc>
                <a:spcPct val="100000"/>
              </a:lnSpc>
              <a:spcBef>
                <a:spcPts val="600"/>
              </a:spcBef>
              <a:spcAft>
                <a:spcPts val="300"/>
              </a:spcAft>
              <a:buSzPct val="120000"/>
              <a:defRPr/>
            </a:pPr>
            <a:r>
              <a:rPr lang="de" sz="1100">
                <a:solidFill>
                  <a:srgbClr val="404040"/>
                </a:solidFill>
                <a:latin typeface="+mn-lt"/>
                <a:ea typeface="+mn-ea"/>
                <a:cs typeface="+mn-cs"/>
                <a:sym typeface="Wingdings" panose="05000000000000000000" pitchFamily="2" charset="2"/>
              </a:rPr>
              <a:t>Kein signifikanter Einfluss von C-Peptid auf CVD oder Tod</a:t>
            </a:r>
          </a:p>
          <a:p>
            <a:pPr marL="360363" lvl="1" indent="-268288" defTabSz="457200">
              <a:lnSpc>
                <a:spcPct val="100000"/>
              </a:lnSpc>
              <a:spcBef>
                <a:spcPts val="600"/>
              </a:spcBef>
              <a:spcAft>
                <a:spcPts val="300"/>
              </a:spcAft>
              <a:buSzPct val="120000"/>
              <a:defRPr/>
            </a:pPr>
            <a:endParaRPr lang="de" sz="1100">
              <a:solidFill>
                <a:srgbClr val="404040"/>
              </a:solidFill>
              <a:latin typeface="+mn-lt"/>
              <a:ea typeface="+mn-ea"/>
              <a:cs typeface="+mn-cs"/>
              <a:sym typeface="Wingdings" panose="05000000000000000000" pitchFamily="2" charset="2"/>
            </a:endParaRPr>
          </a:p>
          <a:p>
            <a:pPr marL="360363" lvl="1" indent="-268288" defTabSz="457200">
              <a:lnSpc>
                <a:spcPct val="100000"/>
              </a:lnSpc>
              <a:spcBef>
                <a:spcPts val="600"/>
              </a:spcBef>
              <a:spcAft>
                <a:spcPts val="300"/>
              </a:spcAft>
              <a:buSzPct val="120000"/>
              <a:defRPr/>
            </a:pPr>
            <a:endParaRPr lang="de" sz="1100">
              <a:solidFill>
                <a:srgbClr val="404040"/>
              </a:solidFill>
              <a:latin typeface="+mn-lt"/>
              <a:ea typeface="+mn-ea"/>
              <a:cs typeface="+mn-cs"/>
            </a:endParaRPr>
          </a:p>
        </p:txBody>
      </p:sp>
      <p:sp>
        <p:nvSpPr>
          <p:cNvPr id="24" name="Rectangle: Rounded Corners 78">
            <a:extLst>
              <a:ext uri="{FF2B5EF4-FFF2-40B4-BE49-F238E27FC236}">
                <a16:creationId xmlns:a16="http://schemas.microsoft.com/office/drawing/2014/main" id="{B17F7A39-3711-B1E0-1AF9-EE842B328DE6}"/>
              </a:ext>
            </a:extLst>
          </p:cNvPr>
          <p:cNvSpPr/>
          <p:nvPr/>
        </p:nvSpPr>
        <p:spPr>
          <a:xfrm>
            <a:off x="379066" y="3855089"/>
            <a:ext cx="8385868" cy="526391"/>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defRPr/>
            </a:pPr>
            <a:r>
              <a:rPr lang="de-DE" sz="1100">
                <a:solidFill>
                  <a:prstClr val="white"/>
                </a:solidFill>
                <a:latin typeface="Verdana" panose="020B0604030504040204" pitchFamily="34" charset="0"/>
                <a:ea typeface="Verdana" panose="020B0604030504040204" pitchFamily="34" charset="0"/>
                <a:cs typeface="Verdana" panose="020B0604030504040204" pitchFamily="34" charset="0"/>
              </a:rPr>
              <a:t>Diese Daten zeigen die Bedeutung des C-Peptid-Spiegels und seiner Aufrechterhaltung für die Blutzuckerkontrolle bei T1D und die Vermeidung akuter und chronischer Komplikationen von T1D</a:t>
            </a:r>
            <a:endParaRPr kumimoji="0" lang="de-DE" sz="1100"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Tree>
    <p:extLst>
      <p:ext uri="{BB962C8B-B14F-4D97-AF65-F5344CB8AC3E}">
        <p14:creationId xmlns:p14="http://schemas.microsoft.com/office/powerpoint/2010/main" val="227011033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943A4E3-FEE1-7DB7-8D38-314427EFA1BA}"/>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ECAA7F49-F09C-F45E-D233-CC31B542BCCF}"/>
              </a:ext>
            </a:extLst>
          </p:cNvPr>
          <p:cNvSpPr txBox="1">
            <a:spLocks/>
          </p:cNvSpPr>
          <p:nvPr/>
        </p:nvSpPr>
        <p:spPr>
          <a:xfrm>
            <a:off x="314409" y="116459"/>
            <a:ext cx="8637056" cy="400110"/>
          </a:xfrm>
          <a:prstGeom prst="rect">
            <a:avLst/>
          </a:prstGeom>
        </p:spPr>
        <p:txBody>
          <a:bodyPr lIns="91440" tIns="45720" rIns="91440" bIns="45720" anchor="t"/>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Einfluss von DKA bei Diagnose auf C-Peptid-Spiegel 1 und 12 Monate danach</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10" name="Rechteck: abgerundete Ecken 9">
            <a:extLst>
              <a:ext uri="{FF2B5EF4-FFF2-40B4-BE49-F238E27FC236}">
                <a16:creationId xmlns:a16="http://schemas.microsoft.com/office/drawing/2014/main" id="{79CF030D-65F4-DB69-B961-BB8805E6794F}"/>
              </a:ext>
            </a:extLst>
          </p:cNvPr>
          <p:cNvSpPr/>
          <p:nvPr/>
        </p:nvSpPr>
        <p:spPr>
          <a:xfrm>
            <a:off x="456736" y="3860677"/>
            <a:ext cx="8230528" cy="739672"/>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buClr>
                <a:schemeClr val="accent2"/>
              </a:buClr>
              <a:defRPr/>
            </a:pPr>
            <a:r>
              <a:rPr lang="de-DE" sz="1000">
                <a:solidFill>
                  <a:schemeClr val="bg1"/>
                </a:solidFill>
              </a:rPr>
              <a:t>Die Betazell-Restfunktion (stimuliertes C-Peptid) stand in Zusammenhang mit dem Auftreten von DKA bei der Diagnose:</a:t>
            </a:r>
          </a:p>
          <a:p>
            <a:pPr marL="87313" lvl="0" indent="-87313" defTabSz="685800">
              <a:buClr>
                <a:schemeClr val="accent2"/>
              </a:buClr>
              <a:buFont typeface="Arial" panose="020B0604020202020204" pitchFamily="34" charset="0"/>
              <a:buChar char="•"/>
              <a:defRPr/>
            </a:pPr>
            <a:r>
              <a:rPr lang="de-DE" sz="1000">
                <a:solidFill>
                  <a:schemeClr val="bg1"/>
                </a:solidFill>
              </a:rPr>
              <a:t>Patienten </a:t>
            </a:r>
            <a:r>
              <a:rPr lang="de-DE" sz="1000" b="1">
                <a:solidFill>
                  <a:schemeClr val="bg1"/>
                </a:solidFill>
              </a:rPr>
              <a:t>mit DKA </a:t>
            </a:r>
            <a:r>
              <a:rPr lang="de-DE" sz="1000">
                <a:solidFill>
                  <a:schemeClr val="bg1"/>
                </a:solidFill>
              </a:rPr>
              <a:t>hatten </a:t>
            </a:r>
            <a:r>
              <a:rPr lang="de-DE" sz="1000" b="1">
                <a:solidFill>
                  <a:schemeClr val="bg1"/>
                </a:solidFill>
              </a:rPr>
              <a:t>niedrigere C-Peptid-Spiegel 1 </a:t>
            </a:r>
            <a:r>
              <a:rPr lang="de-DE" sz="1000">
                <a:solidFill>
                  <a:schemeClr val="bg1"/>
                </a:solidFill>
              </a:rPr>
              <a:t>(p = 0,004) und </a:t>
            </a:r>
            <a:r>
              <a:rPr lang="de-DE" sz="1000" b="1">
                <a:solidFill>
                  <a:schemeClr val="bg1"/>
                </a:solidFill>
              </a:rPr>
              <a:t>12 Monate </a:t>
            </a:r>
            <a:r>
              <a:rPr lang="de-DE" sz="1000">
                <a:solidFill>
                  <a:schemeClr val="bg1"/>
                </a:solidFill>
              </a:rPr>
              <a:t>(p = 0,0003) nach Diagnose</a:t>
            </a:r>
          </a:p>
          <a:p>
            <a:pPr marL="87313" lvl="0" indent="-87313" defTabSz="685800">
              <a:buClr>
                <a:schemeClr val="accent2"/>
              </a:buClr>
              <a:buFont typeface="Arial" panose="020B0604020202020204" pitchFamily="34" charset="0"/>
              <a:buChar char="•"/>
              <a:defRPr/>
            </a:pPr>
            <a:r>
              <a:rPr lang="de-DE" sz="1000">
                <a:solidFill>
                  <a:schemeClr val="bg1"/>
                </a:solidFill>
              </a:rPr>
              <a:t>Schätzungen deuten auf eine um </a:t>
            </a:r>
            <a:r>
              <a:rPr lang="de-DE" sz="1000" b="1">
                <a:solidFill>
                  <a:schemeClr val="bg1"/>
                </a:solidFill>
              </a:rPr>
              <a:t>34 % geringere Betazell-Restfunktion </a:t>
            </a:r>
            <a:r>
              <a:rPr lang="de-DE" sz="1000">
                <a:solidFill>
                  <a:schemeClr val="bg1"/>
                </a:solidFill>
              </a:rPr>
              <a:t>nach </a:t>
            </a:r>
            <a:r>
              <a:rPr lang="de-DE" sz="1000" b="1">
                <a:solidFill>
                  <a:schemeClr val="bg1"/>
                </a:solidFill>
              </a:rPr>
              <a:t>1</a:t>
            </a:r>
            <a:r>
              <a:rPr lang="de-DE" sz="1000">
                <a:solidFill>
                  <a:schemeClr val="bg1"/>
                </a:solidFill>
              </a:rPr>
              <a:t> (log C-Peptid -0,41) und eine um     </a:t>
            </a:r>
            <a:r>
              <a:rPr lang="de-DE" sz="1000" b="1">
                <a:solidFill>
                  <a:schemeClr val="bg1"/>
                </a:solidFill>
              </a:rPr>
              <a:t>51 % geringere Betazell-Restfunktion</a:t>
            </a:r>
            <a:r>
              <a:rPr lang="de-DE" sz="1000">
                <a:solidFill>
                  <a:schemeClr val="bg1"/>
                </a:solidFill>
              </a:rPr>
              <a:t> nach </a:t>
            </a:r>
            <a:r>
              <a:rPr lang="de-DE" sz="1000" b="1">
                <a:solidFill>
                  <a:schemeClr val="bg1"/>
                </a:solidFill>
              </a:rPr>
              <a:t>12 Monaten </a:t>
            </a:r>
            <a:r>
              <a:rPr lang="de-DE" sz="1000">
                <a:solidFill>
                  <a:schemeClr val="bg1"/>
                </a:solidFill>
              </a:rPr>
              <a:t>(log C-Peptid -0,71) hin</a:t>
            </a:r>
          </a:p>
        </p:txBody>
      </p:sp>
      <p:sp>
        <p:nvSpPr>
          <p:cNvPr id="4" name="TextBox 3037">
            <a:extLst>
              <a:ext uri="{FF2B5EF4-FFF2-40B4-BE49-F238E27FC236}">
                <a16:creationId xmlns:a16="http://schemas.microsoft.com/office/drawing/2014/main" id="{322AF970-9E81-4894-3DC3-9376BE28B9ED}"/>
              </a:ext>
            </a:extLst>
          </p:cNvPr>
          <p:cNvSpPr txBox="1"/>
          <p:nvPr/>
        </p:nvSpPr>
        <p:spPr>
          <a:xfrm>
            <a:off x="314409" y="4937032"/>
            <a:ext cx="8138717"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a:t>
            </a:r>
            <a:r>
              <a:rPr kumimoji="0" lang="de-DE" sz="600" b="0" i="0" u="none" strike="noStrike" kern="1200" cap="none" spc="0" normalizeH="0" baseline="0" noProof="0">
                <a:ln>
                  <a:noFill/>
                </a:ln>
                <a:solidFill>
                  <a:srgbClr val="404040"/>
                </a:solidFill>
                <a:effectLst/>
                <a:uLnTx/>
                <a:uFillTx/>
                <a:latin typeface="Verdana"/>
                <a:ea typeface="+mn-ea"/>
                <a:cs typeface="+mn-cs"/>
              </a:rPr>
              <a:t> Mortensen HB </a:t>
            </a:r>
            <a:r>
              <a:rPr kumimoji="0" lang="de-DE" sz="600" b="0" i="1" u="none" strike="noStrike" kern="1200" cap="none" spc="0" normalizeH="0" baseline="0" noProof="0">
                <a:ln>
                  <a:noFill/>
                </a:ln>
                <a:solidFill>
                  <a:srgbClr val="404040"/>
                </a:solidFill>
                <a:effectLst/>
                <a:uLnTx/>
                <a:uFillTx/>
                <a:latin typeface="Verdana"/>
                <a:ea typeface="+mn-ea"/>
                <a:cs typeface="+mn-cs"/>
              </a:rPr>
              <a:t>et al. </a:t>
            </a:r>
            <a:r>
              <a:rPr kumimoji="0" lang="de-DE" sz="600" b="0" i="1" u="none" strike="noStrike" kern="1200" cap="none" spc="0" normalizeH="0" baseline="0" noProof="0" err="1">
                <a:ln>
                  <a:noFill/>
                </a:ln>
                <a:solidFill>
                  <a:srgbClr val="404040"/>
                </a:solidFill>
                <a:effectLst/>
                <a:uLnTx/>
                <a:uFillTx/>
                <a:latin typeface="Verdana"/>
                <a:ea typeface="+mn-ea"/>
                <a:cs typeface="+mn-cs"/>
              </a:rPr>
              <a:t>Pediatr</a:t>
            </a:r>
            <a:r>
              <a:rPr kumimoji="0" lang="de-DE" sz="600" b="0" i="1" u="none" strike="noStrike" kern="1200" cap="none" spc="0" normalizeH="0" baseline="0" noProof="0">
                <a:ln>
                  <a:noFill/>
                </a:ln>
                <a:solidFill>
                  <a:srgbClr val="404040"/>
                </a:solidFill>
                <a:effectLst/>
                <a:uLnTx/>
                <a:uFillTx/>
                <a:latin typeface="Verdana"/>
                <a:ea typeface="+mn-ea"/>
                <a:cs typeface="+mn-cs"/>
              </a:rPr>
              <a:t> Diabetes </a:t>
            </a:r>
            <a:r>
              <a:rPr kumimoji="0" lang="de-DE" sz="600" b="0" i="0" u="none" strike="noStrike" kern="1200" cap="none" spc="0" normalizeH="0" baseline="0" noProof="0">
                <a:ln>
                  <a:noFill/>
                </a:ln>
                <a:solidFill>
                  <a:srgbClr val="404040"/>
                </a:solidFill>
                <a:effectLst/>
                <a:uLnTx/>
                <a:uFillTx/>
                <a:latin typeface="Verdana"/>
                <a:ea typeface="+mn-ea"/>
                <a:cs typeface="+mn-cs"/>
              </a:rPr>
              <a:t>2010; 11: 218–26. </a:t>
            </a:r>
          </a:p>
        </p:txBody>
      </p:sp>
      <p:sp>
        <p:nvSpPr>
          <p:cNvPr id="7" name="Footer Placeholder 4">
            <a:extLst>
              <a:ext uri="{FF2B5EF4-FFF2-40B4-BE49-F238E27FC236}">
                <a16:creationId xmlns:a16="http://schemas.microsoft.com/office/drawing/2014/main" id="{12B75255-9F8E-93BD-469D-27E692BFFB0F}"/>
              </a:ext>
            </a:extLst>
          </p:cNvPr>
          <p:cNvSpPr txBox="1">
            <a:spLocks/>
          </p:cNvSpPr>
          <p:nvPr/>
        </p:nvSpPr>
        <p:spPr>
          <a:xfrm>
            <a:off x="341305" y="4680752"/>
            <a:ext cx="8408996" cy="299506"/>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783">
              <a:lnSpc>
                <a:spcPct val="100000"/>
              </a:lnSpc>
              <a:spcBef>
                <a:spcPts val="300"/>
              </a:spcBef>
              <a:buClrTx/>
              <a:buNone/>
              <a:defRPr/>
            </a:pPr>
            <a:r>
              <a:rPr lang="de-DE" sz="600">
                <a:solidFill>
                  <a:srgbClr val="404040"/>
                </a:solidFill>
                <a:latin typeface="+mn-lt"/>
                <a:ea typeface="Arial"/>
                <a:cs typeface="Arial"/>
              </a:rPr>
              <a:t>Abbildung modifiziert nach Mortensen HB 2010</a:t>
            </a:r>
            <a:r>
              <a:rPr lang="de-DE" sz="600" baseline="30000">
                <a:solidFill>
                  <a:srgbClr val="404040"/>
                </a:solidFill>
                <a:latin typeface="+mn-lt"/>
                <a:ea typeface="Arial"/>
                <a:cs typeface="Arial"/>
              </a:rPr>
              <a:t>1</a:t>
            </a:r>
            <a:r>
              <a:rPr lang="de-DE" sz="600">
                <a:solidFill>
                  <a:srgbClr val="404040"/>
                </a:solidFill>
                <a:ea typeface="Arial"/>
                <a:cs typeface="Arial"/>
              </a:rPr>
              <a:t>. C-Peptid: </a:t>
            </a:r>
            <a:r>
              <a:rPr lang="de-DE" sz="600" err="1">
                <a:solidFill>
                  <a:srgbClr val="404040"/>
                </a:solidFill>
                <a:ea typeface="Arial"/>
                <a:cs typeface="Arial"/>
              </a:rPr>
              <a:t>Connecting</a:t>
            </a:r>
            <a:r>
              <a:rPr lang="de-DE" sz="600">
                <a:solidFill>
                  <a:srgbClr val="404040"/>
                </a:solidFill>
                <a:ea typeface="Arial"/>
                <a:cs typeface="Arial"/>
              </a:rPr>
              <a:t> </a:t>
            </a:r>
            <a:r>
              <a:rPr lang="de-DE" sz="600" err="1">
                <a:solidFill>
                  <a:srgbClr val="404040"/>
                </a:solidFill>
                <a:ea typeface="Arial"/>
                <a:cs typeface="Arial"/>
              </a:rPr>
              <a:t>peptid</a:t>
            </a:r>
            <a:r>
              <a:rPr lang="de-DE" sz="600">
                <a:solidFill>
                  <a:srgbClr val="404040"/>
                </a:solidFill>
                <a:ea typeface="Arial"/>
                <a:cs typeface="Arial"/>
              </a:rPr>
              <a:t>, Verbindungspeptid; </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DKA: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Diabetische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Ketoazidose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T1D: Typ-1-Diabetes. </a:t>
            </a:r>
            <a:r>
              <a:rPr lang="de-DE" sz="600" kern="0">
                <a:solidFill>
                  <a:srgbClr val="404040"/>
                </a:solidFill>
                <a:latin typeface="Verdana"/>
                <a:cs typeface="Verdana"/>
              </a:rPr>
              <a:t>Bei dieser Studie handelte es sich um eine prospektive Langzeitbeobachtungsstudie, die in 18 Zentren aus 15 Ländern in Europa und Japan durchgeführt wurde. 275 Kinder (131 männlich, Durchschnittsalter 9,1 Jahre, Spanne 0,2-16,8 Jahre) mit neu diagnostiziertem Diabetes. 84 % waren kaukasisch.</a:t>
            </a:r>
          </a:p>
        </p:txBody>
      </p:sp>
      <p:sp>
        <p:nvSpPr>
          <p:cNvPr id="30" name="TextBox 29">
            <a:extLst>
              <a:ext uri="{FF2B5EF4-FFF2-40B4-BE49-F238E27FC236}">
                <a16:creationId xmlns:a16="http://schemas.microsoft.com/office/drawing/2014/main" id="{D6D77630-0D88-9C6D-1E03-80CCF6DED54A}"/>
              </a:ext>
            </a:extLst>
          </p:cNvPr>
          <p:cNvSpPr txBox="1"/>
          <p:nvPr/>
        </p:nvSpPr>
        <p:spPr>
          <a:xfrm>
            <a:off x="726779" y="870646"/>
            <a:ext cx="7690441" cy="276999"/>
          </a:xfrm>
          <a:prstGeom prst="rect">
            <a:avLst/>
          </a:prstGeom>
          <a:noFill/>
        </p:spPr>
        <p:txBody>
          <a:bodyPr wrap="square" rtlCol="0">
            <a:spAutoFit/>
          </a:bodyPr>
          <a:lstStyle/>
          <a:p>
            <a:pPr algn="ctr" defTabSz="685766">
              <a:defRPr/>
            </a:pPr>
            <a:r>
              <a:rPr lang="de-DE" sz="1200" b="1">
                <a:solidFill>
                  <a:srgbClr val="484848"/>
                </a:solidFill>
                <a:latin typeface="Verdana"/>
              </a:rPr>
              <a:t>Longitudinale C-Peptidspiegel je nach DKA-Status zum T1D-Diagnosezeitpunkt</a:t>
            </a:r>
            <a:endParaRPr lang="en-US" sz="1200" b="1" baseline="30000">
              <a:solidFill>
                <a:srgbClr val="484848"/>
              </a:solidFill>
              <a:latin typeface="Verdana"/>
            </a:endParaRPr>
          </a:p>
        </p:txBody>
      </p:sp>
      <p:sp>
        <p:nvSpPr>
          <p:cNvPr id="34" name="object 4">
            <a:extLst>
              <a:ext uri="{FF2B5EF4-FFF2-40B4-BE49-F238E27FC236}">
                <a16:creationId xmlns:a16="http://schemas.microsoft.com/office/drawing/2014/main" id="{2A717EDE-AA64-FCB3-3F9F-D42C8DD65D7C}"/>
              </a:ext>
            </a:extLst>
          </p:cNvPr>
          <p:cNvSpPr txBox="1"/>
          <p:nvPr/>
        </p:nvSpPr>
        <p:spPr>
          <a:xfrm>
            <a:off x="2823901" y="3461578"/>
            <a:ext cx="91916" cy="148117"/>
          </a:xfrm>
          <a:prstGeom prst="rect">
            <a:avLst/>
          </a:prstGeom>
        </p:spPr>
        <p:txBody>
          <a:bodyPr vert="horz" wrap="square" lIns="0" tIns="9525" rIns="0" bIns="0" rtlCol="0">
            <a:spAutoFit/>
          </a:bodyPr>
          <a:lstStyle/>
          <a:p>
            <a:pPr marL="9525" marR="0" lvl="0" indent="0" algn="l"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38" normalizeH="0" baseline="0" noProof="0">
                <a:ln>
                  <a:noFill/>
                </a:ln>
                <a:solidFill>
                  <a:srgbClr val="2F3651"/>
                </a:solidFill>
                <a:effectLst/>
                <a:uLnTx/>
                <a:uFillTx/>
                <a:latin typeface="Verdana"/>
                <a:ea typeface="+mn-ea"/>
                <a:cs typeface="Verdana"/>
              </a:rPr>
              <a:t>0</a:t>
            </a:r>
            <a:endParaRPr kumimoji="0" sz="900" b="0" i="0" u="none" strike="noStrike" kern="0" cap="none" spc="0" normalizeH="0" baseline="0" noProof="0">
              <a:ln>
                <a:noFill/>
              </a:ln>
              <a:solidFill>
                <a:srgbClr val="2F3651"/>
              </a:solidFill>
              <a:effectLst/>
              <a:uLnTx/>
              <a:uFillTx/>
              <a:latin typeface="Verdana"/>
              <a:ea typeface="+mn-ea"/>
              <a:cs typeface="Verdana"/>
            </a:endParaRPr>
          </a:p>
        </p:txBody>
      </p:sp>
      <p:sp>
        <p:nvSpPr>
          <p:cNvPr id="35" name="object 5">
            <a:extLst>
              <a:ext uri="{FF2B5EF4-FFF2-40B4-BE49-F238E27FC236}">
                <a16:creationId xmlns:a16="http://schemas.microsoft.com/office/drawing/2014/main" id="{EDFC3C54-A4B7-96FA-3EC6-93F1077D29A4}"/>
              </a:ext>
            </a:extLst>
          </p:cNvPr>
          <p:cNvSpPr txBox="1"/>
          <p:nvPr/>
        </p:nvSpPr>
        <p:spPr>
          <a:xfrm>
            <a:off x="3429406" y="3461578"/>
            <a:ext cx="91916" cy="148117"/>
          </a:xfrm>
          <a:prstGeom prst="rect">
            <a:avLst/>
          </a:prstGeom>
        </p:spPr>
        <p:txBody>
          <a:bodyPr vert="horz" wrap="square" lIns="0" tIns="9525" rIns="0" bIns="0" rtlCol="0">
            <a:spAutoFit/>
          </a:bodyPr>
          <a:lstStyle/>
          <a:p>
            <a:pPr marL="9525" marR="0" lvl="0" indent="0" algn="l"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38" normalizeH="0" baseline="0" noProof="0">
                <a:ln>
                  <a:noFill/>
                </a:ln>
                <a:solidFill>
                  <a:srgbClr val="2F3651"/>
                </a:solidFill>
                <a:effectLst/>
                <a:uLnTx/>
                <a:uFillTx/>
                <a:latin typeface="Verdana"/>
                <a:ea typeface="+mn-ea"/>
                <a:cs typeface="Verdana"/>
              </a:rPr>
              <a:t>2</a:t>
            </a:r>
            <a:endParaRPr kumimoji="0" sz="900" b="0" i="0" u="none" strike="noStrike" kern="0" cap="none" spc="0" normalizeH="0" baseline="0" noProof="0">
              <a:ln>
                <a:noFill/>
              </a:ln>
              <a:solidFill>
                <a:srgbClr val="2F3651"/>
              </a:solidFill>
              <a:effectLst/>
              <a:uLnTx/>
              <a:uFillTx/>
              <a:latin typeface="Verdana"/>
              <a:ea typeface="+mn-ea"/>
              <a:cs typeface="Verdana"/>
            </a:endParaRPr>
          </a:p>
        </p:txBody>
      </p:sp>
      <p:sp>
        <p:nvSpPr>
          <p:cNvPr id="36" name="object 6">
            <a:extLst>
              <a:ext uri="{FF2B5EF4-FFF2-40B4-BE49-F238E27FC236}">
                <a16:creationId xmlns:a16="http://schemas.microsoft.com/office/drawing/2014/main" id="{477B6748-53E7-A755-D538-14D08825398D}"/>
              </a:ext>
            </a:extLst>
          </p:cNvPr>
          <p:cNvSpPr txBox="1"/>
          <p:nvPr/>
        </p:nvSpPr>
        <p:spPr>
          <a:xfrm>
            <a:off x="3798213" y="3423858"/>
            <a:ext cx="1932810" cy="363080"/>
          </a:xfrm>
          <a:prstGeom prst="rect">
            <a:avLst/>
          </a:prstGeom>
        </p:spPr>
        <p:txBody>
          <a:bodyPr vert="horz" wrap="square" lIns="0" tIns="47149" rIns="0" bIns="0" rtlCol="0">
            <a:spAutoFit/>
          </a:bodyPr>
          <a:lstStyle/>
          <a:p>
            <a:pPr marL="245745" marR="0" lvl="0" indent="0" algn="l" defTabSz="685800" rtl="0" eaLnBrk="1" fontAlgn="auto" latinLnBrk="0" hangingPunct="1">
              <a:lnSpc>
                <a:spcPct val="100000"/>
              </a:lnSpc>
              <a:spcBef>
                <a:spcPts val="371"/>
              </a:spcBef>
              <a:spcAft>
                <a:spcPts val="0"/>
              </a:spcAft>
              <a:buClrTx/>
              <a:buSzTx/>
              <a:buFontTx/>
              <a:buNone/>
              <a:tabLst>
                <a:tab pos="851535" algn="l"/>
                <a:tab pos="1456848" algn="l"/>
              </a:tabLst>
              <a:defRPr/>
            </a:pPr>
            <a:r>
              <a:rPr kumimoji="0" sz="900" b="0" i="0" u="none" strike="noStrike" kern="0" cap="none" spc="-38" normalizeH="0" baseline="0" noProof="0">
                <a:ln>
                  <a:noFill/>
                </a:ln>
                <a:solidFill>
                  <a:srgbClr val="2F3651"/>
                </a:solidFill>
                <a:effectLst/>
                <a:uLnTx/>
                <a:uFillTx/>
                <a:latin typeface="Verdana"/>
                <a:ea typeface="+mn-ea"/>
                <a:cs typeface="Verdana"/>
              </a:rPr>
              <a:t>4</a:t>
            </a:r>
            <a:r>
              <a:rPr kumimoji="0" sz="900" b="0" i="0" u="none" strike="noStrike" kern="0" cap="none" spc="0" normalizeH="0" baseline="0" noProof="0">
                <a:ln>
                  <a:noFill/>
                </a:ln>
                <a:solidFill>
                  <a:srgbClr val="2F3651"/>
                </a:solidFill>
                <a:effectLst/>
                <a:uLnTx/>
                <a:uFillTx/>
                <a:latin typeface="Verdana"/>
                <a:ea typeface="+mn-ea"/>
                <a:cs typeface="Verdana"/>
              </a:rPr>
              <a:t>	</a:t>
            </a:r>
            <a:r>
              <a:rPr kumimoji="0" sz="900" b="0" i="0" u="none" strike="noStrike" kern="0" cap="none" spc="-38" normalizeH="0" baseline="0" noProof="0">
                <a:ln>
                  <a:noFill/>
                </a:ln>
                <a:solidFill>
                  <a:srgbClr val="2F3651"/>
                </a:solidFill>
                <a:effectLst/>
                <a:uLnTx/>
                <a:uFillTx/>
                <a:latin typeface="Verdana"/>
                <a:ea typeface="+mn-ea"/>
                <a:cs typeface="Verdana"/>
              </a:rPr>
              <a:t>6</a:t>
            </a:r>
            <a:r>
              <a:rPr kumimoji="0" sz="900" b="0" i="0" u="none" strike="noStrike" kern="0" cap="none" spc="0" normalizeH="0" baseline="0" noProof="0">
                <a:ln>
                  <a:noFill/>
                </a:ln>
                <a:solidFill>
                  <a:srgbClr val="2F3651"/>
                </a:solidFill>
                <a:effectLst/>
                <a:uLnTx/>
                <a:uFillTx/>
                <a:latin typeface="Verdana"/>
                <a:ea typeface="+mn-ea"/>
                <a:cs typeface="Verdana"/>
              </a:rPr>
              <a:t>	</a:t>
            </a:r>
            <a:r>
              <a:rPr kumimoji="0" sz="900" b="0" i="0" u="none" strike="noStrike" kern="0" cap="none" spc="-38" normalizeH="0" baseline="0" noProof="0">
                <a:ln>
                  <a:noFill/>
                </a:ln>
                <a:solidFill>
                  <a:srgbClr val="2F3651"/>
                </a:solidFill>
                <a:effectLst/>
                <a:uLnTx/>
                <a:uFillTx/>
                <a:latin typeface="Verdana"/>
                <a:ea typeface="+mn-ea"/>
                <a:cs typeface="Verdana"/>
              </a:rPr>
              <a:t>8</a:t>
            </a:r>
            <a:endParaRPr kumimoji="0" sz="900" b="0" i="0" u="none" strike="noStrike" kern="0" cap="none" spc="0" normalizeH="0" baseline="0" noProof="0">
              <a:ln>
                <a:noFill/>
              </a:ln>
              <a:solidFill>
                <a:srgbClr val="2F3651"/>
              </a:solidFill>
              <a:effectLst/>
              <a:uLnTx/>
              <a:uFillTx/>
              <a:latin typeface="Verdana"/>
              <a:ea typeface="+mn-ea"/>
              <a:cs typeface="Verdana"/>
            </a:endParaRPr>
          </a:p>
          <a:p>
            <a:pPr marL="9525" marR="0" lvl="0" indent="0" algn="l" defTabSz="685800" rtl="0" eaLnBrk="1" fontAlgn="auto" latinLnBrk="0" hangingPunct="1">
              <a:lnSpc>
                <a:spcPct val="100000"/>
              </a:lnSpc>
              <a:spcBef>
                <a:spcPts val="296"/>
              </a:spcBef>
              <a:spcAft>
                <a:spcPts val="0"/>
              </a:spcAft>
              <a:buClrTx/>
              <a:buSzTx/>
              <a:buFontTx/>
              <a:buNone/>
              <a:tabLst/>
              <a:defRPr/>
            </a:pPr>
            <a:r>
              <a:rPr kumimoji="0" lang="de-DE" sz="900" b="0" i="0" u="none" strike="noStrike" kern="0" cap="none" spc="0" normalizeH="0" baseline="0" noProof="0">
                <a:ln>
                  <a:noFill/>
                </a:ln>
                <a:solidFill>
                  <a:srgbClr val="2F3651"/>
                </a:solidFill>
                <a:effectLst/>
                <a:uLnTx/>
                <a:uFillTx/>
                <a:latin typeface="Verdana"/>
                <a:ea typeface="+mn-ea"/>
                <a:cs typeface="Verdana"/>
              </a:rPr>
              <a:t>Zeit nach der</a:t>
            </a:r>
            <a:r>
              <a:rPr kumimoji="0" sz="900" b="0" i="0" u="none" strike="noStrike" kern="0" cap="none" spc="-23" normalizeH="0" baseline="0" noProof="0">
                <a:ln>
                  <a:noFill/>
                </a:ln>
                <a:solidFill>
                  <a:srgbClr val="2F3651"/>
                </a:solidFill>
                <a:effectLst/>
                <a:uLnTx/>
                <a:uFillTx/>
                <a:latin typeface="Verdana"/>
                <a:ea typeface="+mn-ea"/>
                <a:cs typeface="Verdana"/>
              </a:rPr>
              <a:t> </a:t>
            </a:r>
            <a:r>
              <a:rPr kumimoji="0" sz="900" b="0" i="0" u="none" strike="noStrike" kern="0" cap="none" spc="0" normalizeH="0" baseline="0" noProof="0" err="1">
                <a:ln>
                  <a:noFill/>
                </a:ln>
                <a:solidFill>
                  <a:srgbClr val="2F3651"/>
                </a:solidFill>
                <a:effectLst/>
                <a:uLnTx/>
                <a:uFillTx/>
                <a:latin typeface="Verdana"/>
                <a:ea typeface="+mn-ea"/>
                <a:cs typeface="Verdana"/>
              </a:rPr>
              <a:t>Diagnos</a:t>
            </a:r>
            <a:r>
              <a:rPr kumimoji="0" lang="de-DE" sz="900" b="0" i="0" u="none" strike="noStrike" kern="0" cap="none" spc="0" normalizeH="0" baseline="0" noProof="0">
                <a:ln>
                  <a:noFill/>
                </a:ln>
                <a:solidFill>
                  <a:srgbClr val="2F3651"/>
                </a:solidFill>
                <a:effectLst/>
                <a:uLnTx/>
                <a:uFillTx/>
                <a:latin typeface="Verdana"/>
                <a:ea typeface="+mn-ea"/>
                <a:cs typeface="Verdana"/>
              </a:rPr>
              <a:t>e</a:t>
            </a:r>
            <a:r>
              <a:rPr kumimoji="0" sz="900" b="0" i="0" u="none" strike="noStrike" kern="0" cap="none" spc="-19" normalizeH="0" baseline="0" noProof="0">
                <a:ln>
                  <a:noFill/>
                </a:ln>
                <a:solidFill>
                  <a:srgbClr val="2F3651"/>
                </a:solidFill>
                <a:effectLst/>
                <a:uLnTx/>
                <a:uFillTx/>
                <a:latin typeface="Verdana"/>
                <a:ea typeface="+mn-ea"/>
                <a:cs typeface="Verdana"/>
              </a:rPr>
              <a:t> </a:t>
            </a:r>
            <a:r>
              <a:rPr kumimoji="0" lang="de-DE" sz="900" b="0" i="0" u="none" strike="noStrike" kern="0" cap="none" spc="-8" normalizeH="0" baseline="0" noProof="0">
                <a:ln>
                  <a:noFill/>
                </a:ln>
                <a:solidFill>
                  <a:srgbClr val="2F3651"/>
                </a:solidFill>
                <a:effectLst/>
                <a:uLnTx/>
                <a:uFillTx/>
                <a:latin typeface="Verdana"/>
                <a:ea typeface="+mn-ea"/>
                <a:cs typeface="Verdana"/>
              </a:rPr>
              <a:t>[M</a:t>
            </a:r>
            <a:r>
              <a:rPr kumimoji="0" sz="900" b="0" i="0" u="none" strike="noStrike" kern="0" cap="none" spc="-8" normalizeH="0" baseline="0" noProof="0">
                <a:ln>
                  <a:noFill/>
                </a:ln>
                <a:solidFill>
                  <a:srgbClr val="2F3651"/>
                </a:solidFill>
                <a:effectLst/>
                <a:uLnTx/>
                <a:uFillTx/>
                <a:latin typeface="Verdana"/>
                <a:ea typeface="+mn-ea"/>
                <a:cs typeface="Verdana"/>
              </a:rPr>
              <a:t>on</a:t>
            </a:r>
            <a:r>
              <a:rPr kumimoji="0" lang="de-DE" sz="900" b="0" i="0" u="none" strike="noStrike" kern="0" cap="none" spc="-8" normalizeH="0" baseline="0" noProof="0" err="1">
                <a:ln>
                  <a:noFill/>
                </a:ln>
                <a:solidFill>
                  <a:srgbClr val="2F3651"/>
                </a:solidFill>
                <a:effectLst/>
                <a:uLnTx/>
                <a:uFillTx/>
                <a:latin typeface="Verdana"/>
                <a:ea typeface="+mn-ea"/>
                <a:cs typeface="Verdana"/>
              </a:rPr>
              <a:t>ate</a:t>
            </a:r>
            <a:r>
              <a:rPr kumimoji="0" lang="de-DE" sz="900" b="0" i="0" u="none" strike="noStrike" kern="0" cap="none" spc="-8" normalizeH="0" baseline="0" noProof="0">
                <a:ln>
                  <a:noFill/>
                </a:ln>
                <a:solidFill>
                  <a:srgbClr val="2F3651"/>
                </a:solidFill>
                <a:effectLst/>
                <a:uLnTx/>
                <a:uFillTx/>
                <a:latin typeface="Verdana"/>
                <a:ea typeface="+mn-ea"/>
                <a:cs typeface="Verdana"/>
              </a:rPr>
              <a:t>]</a:t>
            </a:r>
            <a:endParaRPr kumimoji="0" sz="900" b="0" i="0" u="none" strike="noStrike" kern="0" cap="none" spc="0" normalizeH="0" baseline="0" noProof="0">
              <a:ln>
                <a:noFill/>
              </a:ln>
              <a:solidFill>
                <a:srgbClr val="2F3651"/>
              </a:solidFill>
              <a:effectLst/>
              <a:uLnTx/>
              <a:uFillTx/>
              <a:latin typeface="Verdana"/>
              <a:ea typeface="+mn-ea"/>
              <a:cs typeface="Verdana"/>
            </a:endParaRPr>
          </a:p>
        </p:txBody>
      </p:sp>
      <p:sp>
        <p:nvSpPr>
          <p:cNvPr id="37" name="object 7">
            <a:extLst>
              <a:ext uri="{FF2B5EF4-FFF2-40B4-BE49-F238E27FC236}">
                <a16:creationId xmlns:a16="http://schemas.microsoft.com/office/drawing/2014/main" id="{1CE101CA-AA4A-239E-1B8D-25B6BB436822}"/>
              </a:ext>
            </a:extLst>
          </p:cNvPr>
          <p:cNvSpPr txBox="1"/>
          <p:nvPr/>
        </p:nvSpPr>
        <p:spPr>
          <a:xfrm>
            <a:off x="5814656" y="3461578"/>
            <a:ext cx="166211" cy="148117"/>
          </a:xfrm>
          <a:prstGeom prst="rect">
            <a:avLst/>
          </a:prstGeom>
        </p:spPr>
        <p:txBody>
          <a:bodyPr vert="horz" wrap="square" lIns="0" tIns="9525" rIns="0" bIns="0" rtlCol="0">
            <a:spAutoFit/>
          </a:bodyPr>
          <a:lstStyle/>
          <a:p>
            <a:pPr marL="9525" marR="0" lvl="0" indent="0" algn="l"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19" normalizeH="0" baseline="0" noProof="0">
                <a:ln>
                  <a:noFill/>
                </a:ln>
                <a:solidFill>
                  <a:srgbClr val="2F3651"/>
                </a:solidFill>
                <a:effectLst/>
                <a:uLnTx/>
                <a:uFillTx/>
                <a:latin typeface="Verdana"/>
                <a:ea typeface="+mn-ea"/>
                <a:cs typeface="Verdana"/>
              </a:rPr>
              <a:t>10</a:t>
            </a:r>
            <a:endParaRPr kumimoji="0" sz="900" b="0" i="0" u="none" strike="noStrike" kern="0" cap="none" spc="0" normalizeH="0" baseline="0" noProof="0">
              <a:ln>
                <a:noFill/>
              </a:ln>
              <a:solidFill>
                <a:srgbClr val="2F3651"/>
              </a:solidFill>
              <a:effectLst/>
              <a:uLnTx/>
              <a:uFillTx/>
              <a:latin typeface="Verdana"/>
              <a:ea typeface="+mn-ea"/>
              <a:cs typeface="Verdana"/>
            </a:endParaRPr>
          </a:p>
        </p:txBody>
      </p:sp>
      <p:sp>
        <p:nvSpPr>
          <p:cNvPr id="38" name="object 8">
            <a:extLst>
              <a:ext uri="{FF2B5EF4-FFF2-40B4-BE49-F238E27FC236}">
                <a16:creationId xmlns:a16="http://schemas.microsoft.com/office/drawing/2014/main" id="{B99899A5-8BF4-422E-F8A0-47008294BA22}"/>
              </a:ext>
            </a:extLst>
          </p:cNvPr>
          <p:cNvSpPr txBox="1"/>
          <p:nvPr/>
        </p:nvSpPr>
        <p:spPr>
          <a:xfrm>
            <a:off x="6420256" y="3461578"/>
            <a:ext cx="165734" cy="148117"/>
          </a:xfrm>
          <a:prstGeom prst="rect">
            <a:avLst/>
          </a:prstGeom>
        </p:spPr>
        <p:txBody>
          <a:bodyPr vert="horz" wrap="square" lIns="0" tIns="9525" rIns="0" bIns="0" rtlCol="0">
            <a:spAutoFit/>
          </a:bodyPr>
          <a:lstStyle/>
          <a:p>
            <a:pPr marL="9525" marR="0" lvl="0" indent="0" algn="l"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19" normalizeH="0" baseline="0" noProof="0">
                <a:ln>
                  <a:noFill/>
                </a:ln>
                <a:solidFill>
                  <a:srgbClr val="2F3651"/>
                </a:solidFill>
                <a:effectLst/>
                <a:uLnTx/>
                <a:uFillTx/>
                <a:latin typeface="Verdana"/>
                <a:ea typeface="+mn-ea"/>
                <a:cs typeface="Verdana"/>
              </a:rPr>
              <a:t>12</a:t>
            </a:r>
            <a:endParaRPr kumimoji="0" sz="900" b="0" i="0" u="none" strike="noStrike" kern="0" cap="none" spc="0" normalizeH="0" baseline="0" noProof="0">
              <a:ln>
                <a:noFill/>
              </a:ln>
              <a:solidFill>
                <a:srgbClr val="2F3651"/>
              </a:solidFill>
              <a:effectLst/>
              <a:uLnTx/>
              <a:uFillTx/>
              <a:latin typeface="Verdana"/>
              <a:ea typeface="+mn-ea"/>
              <a:cs typeface="Verdana"/>
            </a:endParaRPr>
          </a:p>
        </p:txBody>
      </p:sp>
      <p:sp>
        <p:nvSpPr>
          <p:cNvPr id="39" name="object 11">
            <a:extLst>
              <a:ext uri="{FF2B5EF4-FFF2-40B4-BE49-F238E27FC236}">
                <a16:creationId xmlns:a16="http://schemas.microsoft.com/office/drawing/2014/main" id="{4503E1ED-E105-DFB0-4345-860571B74F7D}"/>
              </a:ext>
            </a:extLst>
          </p:cNvPr>
          <p:cNvSpPr txBox="1"/>
          <p:nvPr/>
        </p:nvSpPr>
        <p:spPr>
          <a:xfrm>
            <a:off x="4523541" y="1370516"/>
            <a:ext cx="2155699" cy="310181"/>
          </a:xfrm>
          <a:prstGeom prst="rect">
            <a:avLst/>
          </a:prstGeom>
        </p:spPr>
        <p:txBody>
          <a:bodyPr vert="horz" wrap="square" lIns="0" tIns="10001" rIns="0" bIns="0" rtlCol="0">
            <a:spAutoFit/>
          </a:bodyPr>
          <a:lstStyle/>
          <a:p>
            <a:pPr marL="25241" marR="0" lvl="0" indent="0" algn="l" defTabSz="685800" rtl="0" eaLnBrk="1" fontAlgn="auto" latinLnBrk="0" hangingPunct="1">
              <a:lnSpc>
                <a:spcPct val="100000"/>
              </a:lnSpc>
              <a:spcBef>
                <a:spcPts val="79"/>
              </a:spcBef>
              <a:spcAft>
                <a:spcPts val="0"/>
              </a:spcAft>
              <a:buClrTx/>
              <a:buSzTx/>
              <a:buFontTx/>
              <a:buNone/>
              <a:tabLst/>
              <a:defRPr/>
            </a:pPr>
            <a:r>
              <a:rPr kumimoji="0" lang="de-DE" sz="1050" b="1" i="0" u="none" strike="noStrike" kern="0" cap="none" spc="0" normalizeH="0" baseline="0" noProof="0">
                <a:ln>
                  <a:noFill/>
                </a:ln>
                <a:solidFill>
                  <a:schemeClr val="accent1"/>
                </a:solidFill>
                <a:effectLst/>
                <a:uLnTx/>
                <a:uFillTx/>
                <a:latin typeface="Verdana"/>
                <a:ea typeface="+mn-ea"/>
                <a:cs typeface="Verdana"/>
              </a:rPr>
              <a:t>Keine</a:t>
            </a:r>
            <a:r>
              <a:rPr kumimoji="0" sz="1050" b="1" i="0" u="none" strike="noStrike" kern="0" cap="none" spc="-15" normalizeH="0" baseline="0" noProof="0">
                <a:ln>
                  <a:noFill/>
                </a:ln>
                <a:solidFill>
                  <a:schemeClr val="accent1"/>
                </a:solidFill>
                <a:effectLst/>
                <a:uLnTx/>
                <a:uFillTx/>
                <a:latin typeface="Verdana"/>
                <a:ea typeface="+mn-ea"/>
                <a:cs typeface="Verdana"/>
              </a:rPr>
              <a:t> </a:t>
            </a:r>
            <a:r>
              <a:rPr kumimoji="0" sz="1050" b="1" i="0" u="none" strike="noStrike" kern="0" cap="none" spc="0" normalizeH="0" baseline="0" noProof="0">
                <a:ln>
                  <a:noFill/>
                </a:ln>
                <a:solidFill>
                  <a:schemeClr val="accent1"/>
                </a:solidFill>
                <a:effectLst/>
                <a:uLnTx/>
                <a:uFillTx/>
                <a:latin typeface="Verdana"/>
                <a:ea typeface="+mn-ea"/>
                <a:cs typeface="Verdana"/>
              </a:rPr>
              <a:t>DKA</a:t>
            </a:r>
            <a:r>
              <a:rPr kumimoji="0" sz="1050" b="1" i="0" u="none" strike="noStrike" kern="0" cap="none" spc="-19" normalizeH="0" baseline="0" noProof="0">
                <a:ln>
                  <a:noFill/>
                </a:ln>
                <a:solidFill>
                  <a:schemeClr val="accent1"/>
                </a:solidFill>
                <a:effectLst/>
                <a:uLnTx/>
                <a:uFillTx/>
                <a:latin typeface="Verdana"/>
                <a:ea typeface="+mn-ea"/>
                <a:cs typeface="Verdana"/>
              </a:rPr>
              <a:t> </a:t>
            </a:r>
            <a:r>
              <a:rPr kumimoji="0" lang="de-DE" sz="1050" b="1" i="0" u="none" strike="noStrike" kern="0" cap="none" spc="0" normalizeH="0" baseline="0" noProof="0">
                <a:ln>
                  <a:noFill/>
                </a:ln>
                <a:solidFill>
                  <a:schemeClr val="accent1"/>
                </a:solidFill>
                <a:effectLst/>
                <a:uLnTx/>
                <a:uFillTx/>
                <a:latin typeface="Verdana"/>
                <a:ea typeface="+mn-ea"/>
                <a:cs typeface="Verdana"/>
              </a:rPr>
              <a:t>bei</a:t>
            </a:r>
            <a:r>
              <a:rPr kumimoji="0" sz="1050" b="1" i="0" u="none" strike="noStrike" kern="0" cap="none" spc="-11" normalizeH="0" baseline="0" noProof="0">
                <a:ln>
                  <a:noFill/>
                </a:ln>
                <a:solidFill>
                  <a:schemeClr val="accent1"/>
                </a:solidFill>
                <a:effectLst/>
                <a:uLnTx/>
                <a:uFillTx/>
                <a:latin typeface="Verdana"/>
                <a:ea typeface="+mn-ea"/>
                <a:cs typeface="Verdana"/>
              </a:rPr>
              <a:t> </a:t>
            </a:r>
            <a:r>
              <a:rPr kumimoji="0" sz="1050" b="1" i="0" u="none" strike="noStrike" kern="0" cap="none" spc="0" normalizeH="0" baseline="0" noProof="0">
                <a:ln>
                  <a:noFill/>
                </a:ln>
                <a:solidFill>
                  <a:schemeClr val="accent1"/>
                </a:solidFill>
                <a:effectLst/>
                <a:uLnTx/>
                <a:uFillTx/>
                <a:latin typeface="Verdana"/>
                <a:ea typeface="+mn-ea"/>
                <a:cs typeface="Verdana"/>
              </a:rPr>
              <a:t>T1</a:t>
            </a:r>
            <a:r>
              <a:rPr kumimoji="0" lang="de-DE" sz="1050" b="1" i="0" u="none" strike="noStrike" kern="0" cap="none" spc="0" normalizeH="0" baseline="0" noProof="0">
                <a:ln>
                  <a:noFill/>
                </a:ln>
                <a:solidFill>
                  <a:schemeClr val="accent1"/>
                </a:solidFill>
                <a:effectLst/>
                <a:uLnTx/>
                <a:uFillTx/>
                <a:latin typeface="Verdana"/>
                <a:ea typeface="+mn-ea"/>
                <a:cs typeface="Verdana"/>
              </a:rPr>
              <a:t>-</a:t>
            </a:r>
            <a:r>
              <a:rPr kumimoji="0" lang="de-DE" sz="1050" b="1" i="0" u="none" strike="noStrike" kern="0" cap="none" spc="-19" normalizeH="0" baseline="0" noProof="0">
                <a:ln>
                  <a:noFill/>
                </a:ln>
                <a:solidFill>
                  <a:schemeClr val="accent1"/>
                </a:solidFill>
                <a:effectLst/>
                <a:uLnTx/>
                <a:uFillTx/>
                <a:latin typeface="Verdana"/>
                <a:ea typeface="+mn-ea"/>
                <a:cs typeface="Verdana"/>
              </a:rPr>
              <a:t>D</a:t>
            </a:r>
            <a:r>
              <a:rPr kumimoji="0" sz="1050" b="1" i="0" u="none" strike="noStrike" kern="0" cap="none" spc="-8" normalizeH="0" baseline="0" noProof="0" err="1">
                <a:ln>
                  <a:noFill/>
                </a:ln>
                <a:solidFill>
                  <a:schemeClr val="accent1"/>
                </a:solidFill>
                <a:effectLst/>
                <a:uLnTx/>
                <a:uFillTx/>
                <a:latin typeface="Verdana"/>
                <a:ea typeface="+mn-ea"/>
                <a:cs typeface="Verdana"/>
              </a:rPr>
              <a:t>iagnos</a:t>
            </a:r>
            <a:r>
              <a:rPr kumimoji="0" lang="de-DE" sz="1050" b="1" i="0" u="none" strike="noStrike" kern="0" cap="none" spc="-8" normalizeH="0" baseline="0" noProof="0">
                <a:ln>
                  <a:noFill/>
                </a:ln>
                <a:solidFill>
                  <a:schemeClr val="accent1"/>
                </a:solidFill>
                <a:effectLst/>
                <a:uLnTx/>
                <a:uFillTx/>
                <a:latin typeface="Verdana"/>
                <a:ea typeface="+mn-ea"/>
                <a:cs typeface="Verdana"/>
              </a:rPr>
              <a:t>e</a:t>
            </a:r>
            <a:endParaRPr kumimoji="0" sz="1050" b="0" i="0" u="none" strike="noStrike" kern="0" cap="none" spc="0" normalizeH="0" baseline="0" noProof="0">
              <a:ln>
                <a:noFill/>
              </a:ln>
              <a:solidFill>
                <a:schemeClr val="accent1"/>
              </a:solidFill>
              <a:effectLst/>
              <a:uLnTx/>
              <a:uFillTx/>
              <a:latin typeface="Verdana"/>
              <a:ea typeface="+mn-ea"/>
              <a:cs typeface="Verdana"/>
            </a:endParaRPr>
          </a:p>
          <a:p>
            <a:pPr marL="9525" marR="0" lvl="0" indent="0" algn="l" defTabSz="685800" rtl="0" eaLnBrk="1" fontAlgn="auto" latinLnBrk="0" hangingPunct="1">
              <a:lnSpc>
                <a:spcPct val="100000"/>
              </a:lnSpc>
              <a:spcBef>
                <a:spcPts val="0"/>
              </a:spcBef>
              <a:spcAft>
                <a:spcPts val="0"/>
              </a:spcAft>
              <a:buClrTx/>
              <a:buSzTx/>
              <a:buFontTx/>
              <a:buNone/>
              <a:tabLst/>
              <a:defRPr/>
            </a:pPr>
            <a:r>
              <a:rPr kumimoji="0" sz="900" b="0" i="0" u="none" strike="noStrike" kern="0" cap="none" spc="0" normalizeH="0" baseline="0" noProof="0">
                <a:ln>
                  <a:noFill/>
                </a:ln>
                <a:solidFill>
                  <a:schemeClr val="accent1"/>
                </a:solidFill>
                <a:effectLst/>
                <a:uLnTx/>
                <a:uFillTx/>
                <a:latin typeface="Verdana"/>
                <a:ea typeface="+mn-ea"/>
                <a:cs typeface="Verdana"/>
              </a:rPr>
              <a:t>Serum</a:t>
            </a:r>
            <a:r>
              <a:rPr kumimoji="0" lang="de-DE" sz="900" b="0" i="0" u="none" strike="noStrike" kern="0" cap="none" spc="0" normalizeH="0" baseline="0" noProof="0">
                <a:ln>
                  <a:noFill/>
                </a:ln>
                <a:solidFill>
                  <a:schemeClr val="accent1"/>
                </a:solidFill>
                <a:effectLst/>
                <a:uLnTx/>
                <a:uFillTx/>
                <a:latin typeface="Verdana"/>
                <a:ea typeface="+mn-ea"/>
                <a:cs typeface="Verdana"/>
              </a:rPr>
              <a:t>-Bik</a:t>
            </a:r>
            <a:r>
              <a:rPr kumimoji="0" sz="900" b="0" i="0" u="none" strike="noStrike" kern="0" cap="none" spc="0" normalizeH="0" baseline="0" noProof="0" err="1">
                <a:ln>
                  <a:noFill/>
                </a:ln>
                <a:solidFill>
                  <a:schemeClr val="accent1"/>
                </a:solidFill>
                <a:effectLst/>
                <a:uLnTx/>
                <a:uFillTx/>
                <a:latin typeface="Verdana"/>
                <a:ea typeface="+mn-ea"/>
                <a:cs typeface="Verdana"/>
              </a:rPr>
              <a:t>arbonat</a:t>
            </a:r>
            <a:r>
              <a:rPr kumimoji="0" sz="900" b="0" i="0" u="none" strike="noStrike" kern="0" cap="none" spc="-19" normalizeH="0" baseline="0" noProof="0">
                <a:ln>
                  <a:noFill/>
                </a:ln>
                <a:solidFill>
                  <a:schemeClr val="accent1"/>
                </a:solidFill>
                <a:effectLst/>
                <a:uLnTx/>
                <a:uFillTx/>
                <a:latin typeface="Verdana"/>
                <a:ea typeface="+mn-ea"/>
                <a:cs typeface="Verdana"/>
              </a:rPr>
              <a:t> </a:t>
            </a:r>
            <a:r>
              <a:rPr kumimoji="0" sz="900" b="0" i="0" u="none" strike="noStrike" kern="0" cap="none" spc="0" normalizeH="0" baseline="0" noProof="0">
                <a:ln>
                  <a:noFill/>
                </a:ln>
                <a:solidFill>
                  <a:schemeClr val="accent1"/>
                </a:solidFill>
                <a:effectLst/>
                <a:uLnTx/>
                <a:uFillTx/>
                <a:latin typeface="Verdana"/>
                <a:ea typeface="+mn-ea"/>
                <a:cs typeface="Verdana"/>
              </a:rPr>
              <a:t>&gt;</a:t>
            </a:r>
            <a:r>
              <a:rPr kumimoji="0" lang="de-DE" sz="900" b="0" i="0" u="none" strike="noStrike" kern="0" cap="none" spc="0" normalizeH="0" baseline="0" noProof="0">
                <a:ln>
                  <a:noFill/>
                </a:ln>
                <a:solidFill>
                  <a:schemeClr val="accent1"/>
                </a:solidFill>
                <a:effectLst/>
                <a:uLnTx/>
                <a:uFillTx/>
                <a:latin typeface="Verdana"/>
                <a:ea typeface="+mn-ea"/>
                <a:cs typeface="Verdana"/>
              </a:rPr>
              <a:t> </a:t>
            </a:r>
            <a:r>
              <a:rPr kumimoji="0" sz="900" b="0" i="0" u="none" strike="noStrike" kern="0" cap="none" spc="0" normalizeH="0" baseline="0" noProof="0">
                <a:ln>
                  <a:noFill/>
                </a:ln>
                <a:solidFill>
                  <a:schemeClr val="accent1"/>
                </a:solidFill>
                <a:effectLst/>
                <a:uLnTx/>
                <a:uFillTx/>
                <a:latin typeface="Verdana"/>
                <a:ea typeface="+mn-ea"/>
                <a:cs typeface="Verdana"/>
              </a:rPr>
              <a:t>22</a:t>
            </a:r>
            <a:r>
              <a:rPr kumimoji="0" sz="900" b="0" i="0" u="none" strike="noStrike" kern="0" cap="none" spc="-30" normalizeH="0" baseline="0" noProof="0">
                <a:ln>
                  <a:noFill/>
                </a:ln>
                <a:solidFill>
                  <a:schemeClr val="accent1"/>
                </a:solidFill>
                <a:effectLst/>
                <a:uLnTx/>
                <a:uFillTx/>
                <a:latin typeface="Verdana"/>
                <a:ea typeface="+mn-ea"/>
                <a:cs typeface="Verdana"/>
              </a:rPr>
              <a:t> </a:t>
            </a:r>
            <a:r>
              <a:rPr kumimoji="0" sz="900" b="0" i="0" u="none" strike="noStrike" kern="0" cap="none" spc="-8" normalizeH="0" baseline="0" noProof="0">
                <a:ln>
                  <a:noFill/>
                </a:ln>
                <a:solidFill>
                  <a:schemeClr val="accent1"/>
                </a:solidFill>
                <a:effectLst/>
                <a:uLnTx/>
                <a:uFillTx/>
                <a:latin typeface="Verdana"/>
                <a:ea typeface="+mn-ea"/>
                <a:cs typeface="Verdana"/>
              </a:rPr>
              <a:t>mmol/</a:t>
            </a:r>
            <a:r>
              <a:rPr kumimoji="0" lang="de-DE" sz="900" b="0" i="0" u="none" strike="noStrike" kern="0" cap="none" spc="-8" normalizeH="0" baseline="0" noProof="0">
                <a:ln>
                  <a:noFill/>
                </a:ln>
                <a:solidFill>
                  <a:schemeClr val="accent1"/>
                </a:solidFill>
                <a:effectLst/>
                <a:uLnTx/>
                <a:uFillTx/>
                <a:latin typeface="Verdana"/>
                <a:ea typeface="+mn-ea"/>
                <a:cs typeface="Verdana"/>
              </a:rPr>
              <a:t>l</a:t>
            </a:r>
            <a:endParaRPr kumimoji="0" sz="900" b="0" i="0" u="none" strike="noStrike" kern="0" cap="none" spc="0" normalizeH="0" baseline="0" noProof="0">
              <a:ln>
                <a:noFill/>
              </a:ln>
              <a:solidFill>
                <a:schemeClr val="accent1"/>
              </a:solidFill>
              <a:effectLst/>
              <a:uLnTx/>
              <a:uFillTx/>
              <a:latin typeface="Verdana"/>
              <a:ea typeface="+mn-ea"/>
              <a:cs typeface="Verdana"/>
            </a:endParaRPr>
          </a:p>
        </p:txBody>
      </p:sp>
      <p:sp>
        <p:nvSpPr>
          <p:cNvPr id="40" name="object 12">
            <a:extLst>
              <a:ext uri="{FF2B5EF4-FFF2-40B4-BE49-F238E27FC236}">
                <a16:creationId xmlns:a16="http://schemas.microsoft.com/office/drawing/2014/main" id="{64A1E1DA-1F5A-F2F3-9F7F-DBFF18B5B4EB}"/>
              </a:ext>
            </a:extLst>
          </p:cNvPr>
          <p:cNvSpPr txBox="1"/>
          <p:nvPr/>
        </p:nvSpPr>
        <p:spPr>
          <a:xfrm>
            <a:off x="2291267" y="1277757"/>
            <a:ext cx="138499" cy="2071970"/>
          </a:xfrm>
          <a:prstGeom prst="rect">
            <a:avLst/>
          </a:prstGeom>
        </p:spPr>
        <p:txBody>
          <a:bodyPr vert="vert270" wrap="square" lIns="0" tIns="9525" rIns="0" bIns="0" rtlCol="0">
            <a:spAutoFit/>
          </a:bodyPr>
          <a:lstStyle/>
          <a:p>
            <a:pPr marL="9525" marR="0" lvl="0" indent="0" algn="ctr"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0" normalizeH="0" baseline="0" noProof="0" err="1">
                <a:ln>
                  <a:noFill/>
                </a:ln>
                <a:solidFill>
                  <a:srgbClr val="2F3651"/>
                </a:solidFill>
                <a:effectLst/>
                <a:uLnTx/>
                <a:uFillTx/>
                <a:latin typeface="Verdana"/>
                <a:ea typeface="+mn-ea"/>
                <a:cs typeface="Verdana"/>
              </a:rPr>
              <a:t>Stimul</a:t>
            </a:r>
            <a:r>
              <a:rPr kumimoji="0" lang="de-DE" sz="900" b="0" i="0" u="none" strike="noStrike" kern="0" cap="none" spc="0" normalizeH="0" baseline="0" noProof="0" err="1">
                <a:ln>
                  <a:noFill/>
                </a:ln>
                <a:solidFill>
                  <a:srgbClr val="2F3651"/>
                </a:solidFill>
                <a:effectLst/>
                <a:uLnTx/>
                <a:uFillTx/>
                <a:latin typeface="Verdana"/>
                <a:ea typeface="+mn-ea"/>
                <a:cs typeface="Verdana"/>
              </a:rPr>
              <a:t>iertes</a:t>
            </a:r>
            <a:r>
              <a:rPr kumimoji="0" sz="900" b="0" i="0" u="none" strike="noStrike" kern="0" cap="none" spc="-53" normalizeH="0" baseline="0" noProof="0">
                <a:ln>
                  <a:noFill/>
                </a:ln>
                <a:solidFill>
                  <a:srgbClr val="2F3651"/>
                </a:solidFill>
                <a:effectLst/>
                <a:uLnTx/>
                <a:uFillTx/>
                <a:latin typeface="Verdana"/>
                <a:ea typeface="+mn-ea"/>
                <a:cs typeface="Verdana"/>
              </a:rPr>
              <a:t> </a:t>
            </a:r>
            <a:r>
              <a:rPr kumimoji="0" sz="900" b="0" i="0" u="none" strike="noStrike" kern="0" cap="none" spc="-23" normalizeH="0" baseline="0" noProof="0">
                <a:ln>
                  <a:noFill/>
                </a:ln>
                <a:solidFill>
                  <a:srgbClr val="2F3651"/>
                </a:solidFill>
                <a:effectLst/>
                <a:uLnTx/>
                <a:uFillTx/>
                <a:latin typeface="Verdana"/>
                <a:ea typeface="+mn-ea"/>
                <a:cs typeface="Verdana"/>
              </a:rPr>
              <a:t>C-</a:t>
            </a:r>
            <a:r>
              <a:rPr kumimoji="0" sz="900" b="0" i="0" u="none" strike="noStrike" kern="0" cap="none" spc="0" normalizeH="0" baseline="0" noProof="0" err="1">
                <a:ln>
                  <a:noFill/>
                </a:ln>
                <a:solidFill>
                  <a:srgbClr val="2F3651"/>
                </a:solidFill>
                <a:effectLst/>
                <a:uLnTx/>
                <a:uFillTx/>
                <a:latin typeface="Verdana"/>
                <a:ea typeface="+mn-ea"/>
                <a:cs typeface="Verdana"/>
              </a:rPr>
              <a:t>Peptid</a:t>
            </a:r>
            <a:r>
              <a:rPr kumimoji="0" sz="900" b="0" i="0" u="none" strike="noStrike" kern="0" cap="none" spc="0" normalizeH="0" baseline="0" noProof="0">
                <a:ln>
                  <a:noFill/>
                </a:ln>
                <a:solidFill>
                  <a:srgbClr val="2F3651"/>
                </a:solidFill>
                <a:effectLst/>
                <a:uLnTx/>
                <a:uFillTx/>
                <a:latin typeface="Verdana"/>
                <a:ea typeface="+mn-ea"/>
                <a:cs typeface="Verdana"/>
              </a:rPr>
              <a:t>*</a:t>
            </a:r>
            <a:r>
              <a:rPr kumimoji="0" sz="900" b="0" i="0" u="none" strike="noStrike" kern="0" cap="none" spc="-19" normalizeH="0" baseline="0" noProof="0">
                <a:ln>
                  <a:noFill/>
                </a:ln>
                <a:solidFill>
                  <a:srgbClr val="2F3651"/>
                </a:solidFill>
                <a:effectLst/>
                <a:uLnTx/>
                <a:uFillTx/>
                <a:latin typeface="Verdana"/>
                <a:ea typeface="+mn-ea"/>
                <a:cs typeface="Verdana"/>
              </a:rPr>
              <a:t> </a:t>
            </a:r>
            <a:r>
              <a:rPr kumimoji="0" lang="de-DE" sz="900" b="0" i="0" u="none" strike="noStrike" kern="0" cap="none" spc="-19" normalizeH="0" baseline="0" noProof="0">
                <a:ln>
                  <a:noFill/>
                </a:ln>
                <a:solidFill>
                  <a:srgbClr val="2F3651"/>
                </a:solidFill>
                <a:effectLst/>
                <a:uLnTx/>
                <a:uFillTx/>
                <a:latin typeface="Verdana"/>
                <a:ea typeface="+mn-ea"/>
                <a:cs typeface="Verdana"/>
              </a:rPr>
              <a:t>[</a:t>
            </a:r>
            <a:r>
              <a:rPr kumimoji="0" sz="900" b="0" i="0" u="none" strike="noStrike" kern="0" cap="none" spc="-8" normalizeH="0" baseline="0" noProof="0" err="1">
                <a:ln>
                  <a:noFill/>
                </a:ln>
                <a:solidFill>
                  <a:srgbClr val="2F3651"/>
                </a:solidFill>
                <a:effectLst/>
                <a:uLnTx/>
                <a:uFillTx/>
                <a:latin typeface="Verdana"/>
                <a:ea typeface="+mn-ea"/>
                <a:cs typeface="Verdana"/>
              </a:rPr>
              <a:t>pmol</a:t>
            </a:r>
            <a:r>
              <a:rPr kumimoji="0" sz="900" b="0" i="0" u="none" strike="noStrike" kern="0" cap="none" spc="-8" normalizeH="0" baseline="0" noProof="0">
                <a:ln>
                  <a:noFill/>
                </a:ln>
                <a:solidFill>
                  <a:srgbClr val="2F3651"/>
                </a:solidFill>
                <a:effectLst/>
                <a:uLnTx/>
                <a:uFillTx/>
                <a:latin typeface="Verdana"/>
                <a:ea typeface="+mn-ea"/>
                <a:cs typeface="Verdana"/>
              </a:rPr>
              <a:t>/</a:t>
            </a:r>
            <a:r>
              <a:rPr kumimoji="0" lang="de-DE" sz="900" b="0" i="0" u="none" strike="noStrike" kern="0" cap="none" spc="-8" normalizeH="0" baseline="0" noProof="0">
                <a:ln>
                  <a:noFill/>
                </a:ln>
                <a:solidFill>
                  <a:srgbClr val="2F3651"/>
                </a:solidFill>
                <a:effectLst/>
                <a:uLnTx/>
                <a:uFillTx/>
                <a:latin typeface="Verdana"/>
                <a:ea typeface="+mn-ea"/>
                <a:cs typeface="Verdana"/>
              </a:rPr>
              <a:t>l]</a:t>
            </a:r>
            <a:endParaRPr kumimoji="0" sz="900" b="0" i="0" u="none" strike="noStrike" kern="0" cap="none" spc="0" normalizeH="0" baseline="0" noProof="0">
              <a:ln>
                <a:noFill/>
              </a:ln>
              <a:solidFill>
                <a:srgbClr val="2F3651"/>
              </a:solidFill>
              <a:effectLst/>
              <a:uLnTx/>
              <a:uFillTx/>
              <a:latin typeface="Verdana"/>
              <a:ea typeface="+mn-ea"/>
              <a:cs typeface="Verdana"/>
            </a:endParaRPr>
          </a:p>
        </p:txBody>
      </p:sp>
      <p:sp>
        <p:nvSpPr>
          <p:cNvPr id="41" name="object 13">
            <a:extLst>
              <a:ext uri="{FF2B5EF4-FFF2-40B4-BE49-F238E27FC236}">
                <a16:creationId xmlns:a16="http://schemas.microsoft.com/office/drawing/2014/main" id="{2AFE2F28-EBA8-B4CC-28CC-F2A89C185BEF}"/>
              </a:ext>
            </a:extLst>
          </p:cNvPr>
          <p:cNvSpPr txBox="1"/>
          <p:nvPr/>
        </p:nvSpPr>
        <p:spPr>
          <a:xfrm>
            <a:off x="2555963" y="1180626"/>
            <a:ext cx="238601" cy="148117"/>
          </a:xfrm>
          <a:prstGeom prst="rect">
            <a:avLst/>
          </a:prstGeom>
        </p:spPr>
        <p:txBody>
          <a:bodyPr vert="horz" wrap="square" lIns="0" tIns="9525" rIns="0" bIns="0" rtlCol="0">
            <a:spAutoFit/>
          </a:bodyPr>
          <a:lstStyle/>
          <a:p>
            <a:pPr marL="9525" marR="0" lvl="0" indent="0" algn="l"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19" normalizeH="0" baseline="0" noProof="0">
                <a:ln>
                  <a:noFill/>
                </a:ln>
                <a:solidFill>
                  <a:srgbClr val="2F3651"/>
                </a:solidFill>
                <a:effectLst/>
                <a:uLnTx/>
                <a:uFillTx/>
                <a:latin typeface="Verdana"/>
                <a:ea typeface="+mn-ea"/>
                <a:cs typeface="Verdana"/>
              </a:rPr>
              <a:t>500</a:t>
            </a:r>
            <a:endParaRPr kumimoji="0" sz="900" b="0" i="0" u="none" strike="noStrike" kern="0" cap="none" spc="0" normalizeH="0" baseline="0" noProof="0">
              <a:ln>
                <a:noFill/>
              </a:ln>
              <a:solidFill>
                <a:srgbClr val="2F3651"/>
              </a:solidFill>
              <a:effectLst/>
              <a:uLnTx/>
              <a:uFillTx/>
              <a:latin typeface="Verdana"/>
              <a:ea typeface="+mn-ea"/>
              <a:cs typeface="Verdana"/>
            </a:endParaRPr>
          </a:p>
        </p:txBody>
      </p:sp>
      <p:sp>
        <p:nvSpPr>
          <p:cNvPr id="42" name="object 14">
            <a:extLst>
              <a:ext uri="{FF2B5EF4-FFF2-40B4-BE49-F238E27FC236}">
                <a16:creationId xmlns:a16="http://schemas.microsoft.com/office/drawing/2014/main" id="{2FA948E3-A8E9-EC84-C671-780DC843F86A}"/>
              </a:ext>
            </a:extLst>
          </p:cNvPr>
          <p:cNvSpPr txBox="1"/>
          <p:nvPr/>
        </p:nvSpPr>
        <p:spPr>
          <a:xfrm>
            <a:off x="2555963" y="2655762"/>
            <a:ext cx="238601" cy="148117"/>
          </a:xfrm>
          <a:prstGeom prst="rect">
            <a:avLst/>
          </a:prstGeom>
        </p:spPr>
        <p:txBody>
          <a:bodyPr vert="horz" wrap="square" lIns="0" tIns="9525" rIns="0" bIns="0" rtlCol="0">
            <a:spAutoFit/>
          </a:bodyPr>
          <a:lstStyle/>
          <a:p>
            <a:pPr marL="9525" marR="0" lvl="0" indent="0" algn="l"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19" normalizeH="0" baseline="0" noProof="0">
                <a:ln>
                  <a:noFill/>
                </a:ln>
                <a:solidFill>
                  <a:srgbClr val="2F3651"/>
                </a:solidFill>
                <a:effectLst/>
                <a:uLnTx/>
                <a:uFillTx/>
                <a:latin typeface="Verdana"/>
                <a:ea typeface="+mn-ea"/>
                <a:cs typeface="Verdana"/>
              </a:rPr>
              <a:t>100</a:t>
            </a:r>
            <a:endParaRPr kumimoji="0" sz="900" b="0" i="0" u="none" strike="noStrike" kern="0" cap="none" spc="0" normalizeH="0" baseline="0" noProof="0">
              <a:ln>
                <a:noFill/>
              </a:ln>
              <a:solidFill>
                <a:srgbClr val="2F3651"/>
              </a:solidFill>
              <a:effectLst/>
              <a:uLnTx/>
              <a:uFillTx/>
              <a:latin typeface="Verdana"/>
              <a:ea typeface="+mn-ea"/>
              <a:cs typeface="Verdana"/>
            </a:endParaRPr>
          </a:p>
        </p:txBody>
      </p:sp>
      <p:sp>
        <p:nvSpPr>
          <p:cNvPr id="43" name="object 15">
            <a:extLst>
              <a:ext uri="{FF2B5EF4-FFF2-40B4-BE49-F238E27FC236}">
                <a16:creationId xmlns:a16="http://schemas.microsoft.com/office/drawing/2014/main" id="{4469199A-DAA6-8E6D-BB0C-D3B33E203DBD}"/>
              </a:ext>
            </a:extLst>
          </p:cNvPr>
          <p:cNvSpPr txBox="1"/>
          <p:nvPr/>
        </p:nvSpPr>
        <p:spPr>
          <a:xfrm>
            <a:off x="2624067" y="3299747"/>
            <a:ext cx="165734" cy="148117"/>
          </a:xfrm>
          <a:prstGeom prst="rect">
            <a:avLst/>
          </a:prstGeom>
        </p:spPr>
        <p:txBody>
          <a:bodyPr vert="horz" wrap="square" lIns="0" tIns="9525" rIns="0" bIns="0" rtlCol="0">
            <a:spAutoFit/>
          </a:bodyPr>
          <a:lstStyle/>
          <a:p>
            <a:pPr marL="9525" marR="0" lvl="0" indent="0" algn="l" defTabSz="685800" rtl="0" eaLnBrk="1" fontAlgn="auto" latinLnBrk="0" hangingPunct="1">
              <a:lnSpc>
                <a:spcPct val="100000"/>
              </a:lnSpc>
              <a:spcBef>
                <a:spcPts val="75"/>
              </a:spcBef>
              <a:spcAft>
                <a:spcPts val="0"/>
              </a:spcAft>
              <a:buClrTx/>
              <a:buSzTx/>
              <a:buFontTx/>
              <a:buNone/>
              <a:tabLst/>
              <a:defRPr/>
            </a:pPr>
            <a:r>
              <a:rPr kumimoji="0" sz="900" b="0" i="0" u="none" strike="noStrike" kern="0" cap="none" spc="-19" normalizeH="0" baseline="0" noProof="0">
                <a:ln>
                  <a:noFill/>
                </a:ln>
                <a:solidFill>
                  <a:srgbClr val="2F3651"/>
                </a:solidFill>
                <a:effectLst/>
                <a:uLnTx/>
                <a:uFillTx/>
                <a:latin typeface="Verdana"/>
                <a:ea typeface="+mn-ea"/>
                <a:cs typeface="Verdana"/>
              </a:rPr>
              <a:t>50</a:t>
            </a:r>
            <a:endParaRPr kumimoji="0" sz="900" b="0" i="0" u="none" strike="noStrike" kern="0" cap="none" spc="0" normalizeH="0" baseline="0" noProof="0">
              <a:ln>
                <a:noFill/>
              </a:ln>
              <a:solidFill>
                <a:srgbClr val="2F3651"/>
              </a:solidFill>
              <a:effectLst/>
              <a:uLnTx/>
              <a:uFillTx/>
              <a:latin typeface="Verdana"/>
              <a:ea typeface="+mn-ea"/>
              <a:cs typeface="Verdana"/>
            </a:endParaRPr>
          </a:p>
        </p:txBody>
      </p:sp>
      <p:grpSp>
        <p:nvGrpSpPr>
          <p:cNvPr id="44" name="object 16">
            <a:extLst>
              <a:ext uri="{FF2B5EF4-FFF2-40B4-BE49-F238E27FC236}">
                <a16:creationId xmlns:a16="http://schemas.microsoft.com/office/drawing/2014/main" id="{D36B42C7-DC55-E4B5-A8CC-083D56003837}"/>
              </a:ext>
            </a:extLst>
          </p:cNvPr>
          <p:cNvGrpSpPr/>
          <p:nvPr/>
        </p:nvGrpSpPr>
        <p:grpSpPr>
          <a:xfrm>
            <a:off x="2824950" y="1435038"/>
            <a:ext cx="3854291" cy="1405890"/>
            <a:chOff x="6406896" y="2395854"/>
            <a:chExt cx="5139055" cy="1874520"/>
          </a:xfrm>
        </p:grpSpPr>
        <p:sp>
          <p:nvSpPr>
            <p:cNvPr id="45" name="object 17">
              <a:extLst>
                <a:ext uri="{FF2B5EF4-FFF2-40B4-BE49-F238E27FC236}">
                  <a16:creationId xmlns:a16="http://schemas.microsoft.com/office/drawing/2014/main" id="{ACE66351-E27C-F2B0-78DE-C4D5CDC681E3}"/>
                </a:ext>
              </a:extLst>
            </p:cNvPr>
            <p:cNvSpPr/>
            <p:nvPr/>
          </p:nvSpPr>
          <p:spPr>
            <a:xfrm>
              <a:off x="6860286" y="2411729"/>
              <a:ext cx="4383405" cy="850900"/>
            </a:xfrm>
            <a:custGeom>
              <a:avLst/>
              <a:gdLst/>
              <a:ahLst/>
              <a:cxnLst/>
              <a:rect l="l" t="t" r="r" b="b"/>
              <a:pathLst>
                <a:path w="4383405" h="850900">
                  <a:moveTo>
                    <a:pt x="0" y="0"/>
                  </a:moveTo>
                  <a:lnTo>
                    <a:pt x="2185289" y="447294"/>
                  </a:lnTo>
                  <a:lnTo>
                    <a:pt x="4383024" y="850392"/>
                  </a:lnTo>
                </a:path>
              </a:pathLst>
            </a:custGeom>
            <a:ln w="31750">
              <a:solidFill>
                <a:schemeClr val="accent1"/>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6" name="object 18">
              <a:extLst>
                <a:ext uri="{FF2B5EF4-FFF2-40B4-BE49-F238E27FC236}">
                  <a16:creationId xmlns:a16="http://schemas.microsoft.com/office/drawing/2014/main" id="{36D170B9-1E23-CAD9-3D0E-A3B5895F4DF5}"/>
                </a:ext>
              </a:extLst>
            </p:cNvPr>
            <p:cNvSpPr/>
            <p:nvPr/>
          </p:nvSpPr>
          <p:spPr>
            <a:xfrm>
              <a:off x="6406896" y="4134611"/>
              <a:ext cx="5139055" cy="0"/>
            </a:xfrm>
            <a:custGeom>
              <a:avLst/>
              <a:gdLst/>
              <a:ahLst/>
              <a:cxnLst/>
              <a:rect l="l" t="t" r="r" b="b"/>
              <a:pathLst>
                <a:path w="5139055">
                  <a:moveTo>
                    <a:pt x="0" y="0"/>
                  </a:moveTo>
                  <a:lnTo>
                    <a:pt x="5138674"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7" name="object 19">
              <a:extLst>
                <a:ext uri="{FF2B5EF4-FFF2-40B4-BE49-F238E27FC236}">
                  <a16:creationId xmlns:a16="http://schemas.microsoft.com/office/drawing/2014/main" id="{9C7E5FE7-EFC8-5A47-D9DE-8BA1A93F8C61}"/>
                </a:ext>
              </a:extLst>
            </p:cNvPr>
            <p:cNvSpPr/>
            <p:nvPr/>
          </p:nvSpPr>
          <p:spPr>
            <a:xfrm>
              <a:off x="6848094" y="2993897"/>
              <a:ext cx="4415155" cy="1260475"/>
            </a:xfrm>
            <a:custGeom>
              <a:avLst/>
              <a:gdLst/>
              <a:ahLst/>
              <a:cxnLst/>
              <a:rect l="l" t="t" r="r" b="b"/>
              <a:pathLst>
                <a:path w="4415155" h="1260475">
                  <a:moveTo>
                    <a:pt x="0" y="0"/>
                  </a:moveTo>
                  <a:lnTo>
                    <a:pt x="2010282" y="276351"/>
                  </a:lnTo>
                  <a:lnTo>
                    <a:pt x="4415028" y="1260347"/>
                  </a:lnTo>
                </a:path>
              </a:pathLst>
            </a:custGeom>
            <a:ln w="31750">
              <a:solidFill>
                <a:srgbClr val="7900E6"/>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ysClr val="windowText" lastClr="000000"/>
                </a:solidFill>
                <a:effectLst/>
                <a:uLnTx/>
                <a:uFillTx/>
                <a:latin typeface="Calibri"/>
                <a:ea typeface="+mn-ea"/>
                <a:cs typeface="+mn-cs"/>
              </a:endParaRPr>
            </a:p>
          </p:txBody>
        </p:sp>
      </p:grpSp>
      <p:sp>
        <p:nvSpPr>
          <p:cNvPr id="48" name="object 21">
            <a:extLst>
              <a:ext uri="{FF2B5EF4-FFF2-40B4-BE49-F238E27FC236}">
                <a16:creationId xmlns:a16="http://schemas.microsoft.com/office/drawing/2014/main" id="{C5F6E75B-D61D-F682-BA07-D4C388A792B5}"/>
              </a:ext>
            </a:extLst>
          </p:cNvPr>
          <p:cNvSpPr/>
          <p:nvPr/>
        </p:nvSpPr>
        <p:spPr>
          <a:xfrm>
            <a:off x="2824950" y="3391758"/>
            <a:ext cx="3854291" cy="0"/>
          </a:xfrm>
          <a:custGeom>
            <a:avLst/>
            <a:gdLst/>
            <a:ahLst/>
            <a:cxnLst/>
            <a:rect l="l" t="t" r="r" b="b"/>
            <a:pathLst>
              <a:path w="5139055">
                <a:moveTo>
                  <a:pt x="0" y="0"/>
                </a:moveTo>
                <a:lnTo>
                  <a:pt x="5138674"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49" name="object 22">
            <a:extLst>
              <a:ext uri="{FF2B5EF4-FFF2-40B4-BE49-F238E27FC236}">
                <a16:creationId xmlns:a16="http://schemas.microsoft.com/office/drawing/2014/main" id="{2474BB96-7DE7-739F-EA02-2A6827C0DFCC}"/>
              </a:ext>
            </a:extLst>
          </p:cNvPr>
          <p:cNvSpPr/>
          <p:nvPr/>
        </p:nvSpPr>
        <p:spPr>
          <a:xfrm>
            <a:off x="2824950" y="1271493"/>
            <a:ext cx="3854291" cy="0"/>
          </a:xfrm>
          <a:custGeom>
            <a:avLst/>
            <a:gdLst/>
            <a:ahLst/>
            <a:cxnLst/>
            <a:rect l="l" t="t" r="r" b="b"/>
            <a:pathLst>
              <a:path w="5139055">
                <a:moveTo>
                  <a:pt x="0" y="0"/>
                </a:moveTo>
                <a:lnTo>
                  <a:pt x="5138674" y="0"/>
                </a:lnTo>
              </a:path>
            </a:pathLst>
          </a:custGeom>
          <a:ln w="9525">
            <a:solidFill>
              <a:srgbClr val="D9D9D9"/>
            </a:solidFill>
          </a:ln>
        </p:spPr>
        <p:txBody>
          <a:bodyPr wrap="square" lIns="0" tIns="0" rIns="0" bIns="0" rtlCol="0"/>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sz="1350" b="0" i="0" u="none" strike="noStrike" kern="0" cap="none" spc="0" normalizeH="0" baseline="0" noProof="0">
              <a:ln>
                <a:noFill/>
              </a:ln>
              <a:solidFill>
                <a:sysClr val="windowText" lastClr="000000"/>
              </a:solidFill>
              <a:effectLst/>
              <a:uLnTx/>
              <a:uFillTx/>
              <a:latin typeface="Calibri"/>
              <a:ea typeface="+mn-ea"/>
              <a:cs typeface="+mn-cs"/>
            </a:endParaRPr>
          </a:p>
        </p:txBody>
      </p:sp>
      <p:sp>
        <p:nvSpPr>
          <p:cNvPr id="50" name="object 23">
            <a:extLst>
              <a:ext uri="{FF2B5EF4-FFF2-40B4-BE49-F238E27FC236}">
                <a16:creationId xmlns:a16="http://schemas.microsoft.com/office/drawing/2014/main" id="{A23148F5-3146-95C0-B816-6A91E50E374D}"/>
              </a:ext>
            </a:extLst>
          </p:cNvPr>
          <p:cNvSpPr txBox="1"/>
          <p:nvPr/>
        </p:nvSpPr>
        <p:spPr>
          <a:xfrm>
            <a:off x="3303675" y="2237615"/>
            <a:ext cx="1871186" cy="306526"/>
          </a:xfrm>
          <a:prstGeom prst="rect">
            <a:avLst/>
          </a:prstGeom>
        </p:spPr>
        <p:txBody>
          <a:bodyPr vert="horz" wrap="square" lIns="0" tIns="10001" rIns="0" bIns="0" rtlCol="0">
            <a:spAutoFit/>
          </a:bodyPr>
          <a:lstStyle/>
          <a:p>
            <a:pPr marL="953" marR="0" lvl="0" indent="0" algn="ctr" defTabSz="685800" rtl="0" eaLnBrk="1" fontAlgn="auto" latinLnBrk="0" hangingPunct="1">
              <a:lnSpc>
                <a:spcPts val="1260"/>
              </a:lnSpc>
              <a:spcBef>
                <a:spcPts val="79"/>
              </a:spcBef>
              <a:spcAft>
                <a:spcPts val="0"/>
              </a:spcAft>
              <a:buClrTx/>
              <a:buSzTx/>
              <a:buFontTx/>
              <a:buNone/>
              <a:tabLst/>
              <a:defRPr/>
            </a:pPr>
            <a:r>
              <a:rPr kumimoji="0" sz="1050" b="1" i="0" u="none" strike="noStrike" kern="0" cap="none" spc="0" normalizeH="0" baseline="0" noProof="0">
                <a:ln>
                  <a:noFill/>
                </a:ln>
                <a:solidFill>
                  <a:srgbClr val="7900E6"/>
                </a:solidFill>
                <a:effectLst/>
                <a:uLnTx/>
                <a:uFillTx/>
                <a:latin typeface="Verdana"/>
                <a:ea typeface="+mn-ea"/>
                <a:cs typeface="Verdana"/>
              </a:rPr>
              <a:t>DKA</a:t>
            </a:r>
            <a:r>
              <a:rPr kumimoji="0" sz="1050" b="1" i="0" u="none" strike="noStrike" kern="0" cap="none" spc="-19" normalizeH="0" baseline="0" noProof="0">
                <a:ln>
                  <a:noFill/>
                </a:ln>
                <a:solidFill>
                  <a:srgbClr val="7900E6"/>
                </a:solidFill>
                <a:effectLst/>
                <a:uLnTx/>
                <a:uFillTx/>
                <a:latin typeface="Verdana"/>
                <a:ea typeface="+mn-ea"/>
                <a:cs typeface="Verdana"/>
              </a:rPr>
              <a:t> </a:t>
            </a:r>
            <a:r>
              <a:rPr kumimoji="0" lang="de-DE" sz="1050" b="1" i="0" u="none" strike="noStrike" kern="0" cap="none" spc="0" normalizeH="0" baseline="0" noProof="0">
                <a:ln>
                  <a:noFill/>
                </a:ln>
                <a:solidFill>
                  <a:srgbClr val="7900E6"/>
                </a:solidFill>
                <a:effectLst/>
                <a:uLnTx/>
                <a:uFillTx/>
                <a:latin typeface="Verdana"/>
                <a:ea typeface="+mn-ea"/>
                <a:cs typeface="Verdana"/>
              </a:rPr>
              <a:t>bei</a:t>
            </a:r>
            <a:r>
              <a:rPr kumimoji="0" sz="1050" b="1" i="0" u="none" strike="noStrike" kern="0" cap="none" spc="-19" normalizeH="0" baseline="0" noProof="0">
                <a:ln>
                  <a:noFill/>
                </a:ln>
                <a:solidFill>
                  <a:srgbClr val="7900E6"/>
                </a:solidFill>
                <a:effectLst/>
                <a:uLnTx/>
                <a:uFillTx/>
                <a:latin typeface="Verdana"/>
                <a:ea typeface="+mn-ea"/>
                <a:cs typeface="Verdana"/>
              </a:rPr>
              <a:t> </a:t>
            </a:r>
            <a:r>
              <a:rPr kumimoji="0" sz="1050" b="1" i="0" u="none" strike="noStrike" kern="0" cap="none" spc="0" normalizeH="0" baseline="0" noProof="0">
                <a:ln>
                  <a:noFill/>
                </a:ln>
                <a:solidFill>
                  <a:srgbClr val="7900E6"/>
                </a:solidFill>
                <a:effectLst/>
                <a:uLnTx/>
                <a:uFillTx/>
                <a:latin typeface="Verdana"/>
                <a:ea typeface="+mn-ea"/>
                <a:cs typeface="Verdana"/>
              </a:rPr>
              <a:t>T1D</a:t>
            </a:r>
            <a:r>
              <a:rPr kumimoji="0" lang="de-DE" sz="1050" b="1" i="0" u="none" strike="noStrike" kern="0" cap="none" spc="0" normalizeH="0" baseline="0" noProof="0">
                <a:ln>
                  <a:noFill/>
                </a:ln>
                <a:solidFill>
                  <a:srgbClr val="7900E6"/>
                </a:solidFill>
                <a:effectLst/>
                <a:uLnTx/>
                <a:uFillTx/>
                <a:latin typeface="Verdana"/>
                <a:ea typeface="+mn-ea"/>
                <a:cs typeface="Verdana"/>
              </a:rPr>
              <a:t>-D</a:t>
            </a:r>
            <a:r>
              <a:rPr kumimoji="0" sz="1050" b="1" i="0" u="none" strike="noStrike" kern="0" cap="none" spc="-8" normalizeH="0" baseline="0" noProof="0" err="1">
                <a:ln>
                  <a:noFill/>
                </a:ln>
                <a:solidFill>
                  <a:srgbClr val="7900E6"/>
                </a:solidFill>
                <a:effectLst/>
                <a:uLnTx/>
                <a:uFillTx/>
                <a:latin typeface="Verdana"/>
                <a:ea typeface="+mn-ea"/>
                <a:cs typeface="Verdana"/>
              </a:rPr>
              <a:t>iagnos</a:t>
            </a:r>
            <a:r>
              <a:rPr kumimoji="0" lang="de-DE" sz="1050" b="1" i="0" u="none" strike="noStrike" kern="0" cap="none" spc="-8" normalizeH="0" baseline="0" noProof="0">
                <a:ln>
                  <a:noFill/>
                </a:ln>
                <a:solidFill>
                  <a:srgbClr val="7900E6"/>
                </a:solidFill>
                <a:effectLst/>
                <a:uLnTx/>
                <a:uFillTx/>
                <a:latin typeface="Verdana"/>
                <a:ea typeface="+mn-ea"/>
                <a:cs typeface="Verdana"/>
              </a:rPr>
              <a:t>e</a:t>
            </a:r>
            <a:endParaRPr kumimoji="0" sz="1050" b="0" i="0" u="none" strike="noStrike" kern="0" cap="none" spc="0" normalizeH="0" baseline="0" noProof="0">
              <a:ln>
                <a:noFill/>
              </a:ln>
              <a:solidFill>
                <a:sysClr val="windowText" lastClr="000000"/>
              </a:solidFill>
              <a:effectLst/>
              <a:uLnTx/>
              <a:uFillTx/>
              <a:latin typeface="Verdana"/>
              <a:ea typeface="+mn-ea"/>
              <a:cs typeface="Verdana"/>
            </a:endParaRPr>
          </a:p>
          <a:p>
            <a:pPr marL="0" marR="0" lvl="0" indent="0" algn="ctr" defTabSz="685800" rtl="0" eaLnBrk="1" fontAlgn="auto" latinLnBrk="0" hangingPunct="1">
              <a:lnSpc>
                <a:spcPts val="1080"/>
              </a:lnSpc>
              <a:spcBef>
                <a:spcPts val="0"/>
              </a:spcBef>
              <a:spcAft>
                <a:spcPts val="0"/>
              </a:spcAft>
              <a:buClrTx/>
              <a:buSzTx/>
              <a:buFontTx/>
              <a:buNone/>
              <a:tabLst/>
              <a:defRPr/>
            </a:pPr>
            <a:r>
              <a:rPr kumimoji="0" sz="900" b="0" i="0" u="none" strike="noStrike" kern="0" cap="none" spc="0" normalizeH="0" baseline="0" noProof="0">
                <a:ln>
                  <a:noFill/>
                </a:ln>
                <a:solidFill>
                  <a:srgbClr val="7900E6"/>
                </a:solidFill>
                <a:effectLst/>
                <a:uLnTx/>
                <a:uFillTx/>
                <a:latin typeface="Verdana"/>
                <a:ea typeface="+mn-ea"/>
                <a:cs typeface="Verdana"/>
              </a:rPr>
              <a:t>Serum</a:t>
            </a:r>
            <a:r>
              <a:rPr kumimoji="0" lang="de-DE" sz="900" b="0" i="0" u="none" strike="noStrike" kern="0" cap="none" spc="0" normalizeH="0" baseline="0" noProof="0">
                <a:ln>
                  <a:noFill/>
                </a:ln>
                <a:solidFill>
                  <a:srgbClr val="7900E6"/>
                </a:solidFill>
                <a:effectLst/>
                <a:uLnTx/>
                <a:uFillTx/>
                <a:latin typeface="Verdana"/>
                <a:ea typeface="+mn-ea"/>
                <a:cs typeface="Verdana"/>
              </a:rPr>
              <a:t>-Bik</a:t>
            </a:r>
            <a:r>
              <a:rPr kumimoji="0" sz="900" b="0" i="0" u="none" strike="noStrike" kern="0" cap="none" spc="0" normalizeH="0" baseline="0" noProof="0" err="1">
                <a:ln>
                  <a:noFill/>
                </a:ln>
                <a:solidFill>
                  <a:srgbClr val="7900E6"/>
                </a:solidFill>
                <a:effectLst/>
                <a:uLnTx/>
                <a:uFillTx/>
                <a:latin typeface="Verdana"/>
                <a:ea typeface="+mn-ea"/>
                <a:cs typeface="Verdana"/>
              </a:rPr>
              <a:t>arbonat</a:t>
            </a:r>
            <a:r>
              <a:rPr kumimoji="0" sz="900" b="0" i="0" u="none" strike="noStrike" kern="0" cap="none" spc="-19" normalizeH="0" baseline="0" noProof="0">
                <a:ln>
                  <a:noFill/>
                </a:ln>
                <a:solidFill>
                  <a:srgbClr val="7900E6"/>
                </a:solidFill>
                <a:effectLst/>
                <a:uLnTx/>
                <a:uFillTx/>
                <a:latin typeface="Verdana"/>
                <a:ea typeface="+mn-ea"/>
                <a:cs typeface="Verdana"/>
              </a:rPr>
              <a:t> </a:t>
            </a:r>
            <a:r>
              <a:rPr kumimoji="0" sz="900" b="0" i="0" u="none" strike="noStrike" kern="0" cap="none" spc="0" normalizeH="0" baseline="0" noProof="0">
                <a:ln>
                  <a:noFill/>
                </a:ln>
                <a:solidFill>
                  <a:srgbClr val="7900E6"/>
                </a:solidFill>
                <a:effectLst/>
                <a:uLnTx/>
                <a:uFillTx/>
                <a:latin typeface="Verdana"/>
                <a:ea typeface="+mn-ea"/>
                <a:cs typeface="Verdana"/>
              </a:rPr>
              <a:t>≤</a:t>
            </a:r>
            <a:r>
              <a:rPr kumimoji="0" lang="de-DE" sz="900" b="0" i="0" u="none" strike="noStrike" kern="0" cap="none" spc="0" normalizeH="0" baseline="0" noProof="0">
                <a:ln>
                  <a:noFill/>
                </a:ln>
                <a:solidFill>
                  <a:srgbClr val="7900E6"/>
                </a:solidFill>
                <a:effectLst/>
                <a:uLnTx/>
                <a:uFillTx/>
                <a:latin typeface="Verdana"/>
                <a:ea typeface="+mn-ea"/>
                <a:cs typeface="Verdana"/>
              </a:rPr>
              <a:t> </a:t>
            </a:r>
            <a:r>
              <a:rPr kumimoji="0" sz="900" b="0" i="0" u="none" strike="noStrike" kern="0" cap="none" spc="0" normalizeH="0" baseline="0" noProof="0">
                <a:ln>
                  <a:noFill/>
                </a:ln>
                <a:solidFill>
                  <a:srgbClr val="7900E6"/>
                </a:solidFill>
                <a:effectLst/>
                <a:uLnTx/>
                <a:uFillTx/>
                <a:latin typeface="Verdana"/>
                <a:ea typeface="+mn-ea"/>
                <a:cs typeface="Verdana"/>
              </a:rPr>
              <a:t>15</a:t>
            </a:r>
            <a:r>
              <a:rPr kumimoji="0" sz="900" b="0" i="0" u="none" strike="noStrike" kern="0" cap="none" spc="-30" normalizeH="0" baseline="0" noProof="0">
                <a:ln>
                  <a:noFill/>
                </a:ln>
                <a:solidFill>
                  <a:srgbClr val="7900E6"/>
                </a:solidFill>
                <a:effectLst/>
                <a:uLnTx/>
                <a:uFillTx/>
                <a:latin typeface="Verdana"/>
                <a:ea typeface="+mn-ea"/>
                <a:cs typeface="Verdana"/>
              </a:rPr>
              <a:t> </a:t>
            </a:r>
            <a:r>
              <a:rPr kumimoji="0" sz="900" b="0" i="0" u="none" strike="noStrike" kern="0" cap="none" spc="-8" normalizeH="0" baseline="0" noProof="0">
                <a:ln>
                  <a:noFill/>
                </a:ln>
                <a:solidFill>
                  <a:srgbClr val="7900E6"/>
                </a:solidFill>
                <a:effectLst/>
                <a:uLnTx/>
                <a:uFillTx/>
                <a:latin typeface="Verdana"/>
                <a:ea typeface="+mn-ea"/>
                <a:cs typeface="Verdana"/>
              </a:rPr>
              <a:t>mmol/</a:t>
            </a:r>
            <a:r>
              <a:rPr kumimoji="0" lang="de-DE" sz="900" b="0" i="0" u="none" strike="noStrike" kern="0" cap="none" spc="-8" normalizeH="0" baseline="0" noProof="0">
                <a:ln>
                  <a:noFill/>
                </a:ln>
                <a:solidFill>
                  <a:srgbClr val="7900E6"/>
                </a:solidFill>
                <a:effectLst/>
                <a:uLnTx/>
                <a:uFillTx/>
                <a:latin typeface="Verdana"/>
                <a:ea typeface="+mn-ea"/>
                <a:cs typeface="Verdana"/>
              </a:rPr>
              <a:t>l</a:t>
            </a:r>
            <a:endParaRPr kumimoji="0" sz="900" b="0" i="0" u="none" strike="noStrike" kern="0" cap="none" spc="0" normalizeH="0" baseline="0" noProof="0">
              <a:ln>
                <a:noFill/>
              </a:ln>
              <a:solidFill>
                <a:sysClr val="windowText" lastClr="000000"/>
              </a:solidFill>
              <a:effectLst/>
              <a:uLnTx/>
              <a:uFillTx/>
              <a:latin typeface="Verdana"/>
              <a:ea typeface="+mn-ea"/>
              <a:cs typeface="Verdana"/>
            </a:endParaRPr>
          </a:p>
        </p:txBody>
      </p:sp>
    </p:spTree>
    <p:extLst>
      <p:ext uri="{BB962C8B-B14F-4D97-AF65-F5344CB8AC3E}">
        <p14:creationId xmlns:p14="http://schemas.microsoft.com/office/powerpoint/2010/main" val="28022761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20894A2-88E1-19D2-633B-FAF37B1561DB}"/>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005F0623-8F01-9F86-A57A-34FD0F384E3C}"/>
              </a:ext>
            </a:extLst>
          </p:cNvPr>
          <p:cNvSpPr txBox="1">
            <a:spLocks/>
          </p:cNvSpPr>
          <p:nvPr/>
        </p:nvSpPr>
        <p:spPr>
          <a:xfrm>
            <a:off x="325168" y="121838"/>
            <a:ext cx="8637056" cy="400110"/>
          </a:xfrm>
          <a:prstGeom prst="rect">
            <a:avLst/>
          </a:prstGeom>
        </p:spPr>
        <p:txBody>
          <a:bodyPr lIns="91440" tIns="45720" rIns="91440" bIns="45720" anchor="t"/>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Zusammenhang von Betazellmasse und NPG</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baseline="0" noProof="0">
                <a:ln>
                  <a:noFill/>
                </a:ln>
                <a:solidFill>
                  <a:srgbClr val="7030A0"/>
                </a:solidFill>
                <a:effectLst/>
                <a:uLnTx/>
                <a:uFillTx/>
                <a:latin typeface="Verdana"/>
                <a:ea typeface="+mn-ea"/>
                <a:cs typeface="+mn-cs"/>
              </a:rPr>
              <a:t>*</a:t>
            </a:r>
          </a:p>
        </p:txBody>
      </p:sp>
      <p:sp>
        <p:nvSpPr>
          <p:cNvPr id="10" name="Rechteck: abgerundete Ecken 9">
            <a:extLst>
              <a:ext uri="{FF2B5EF4-FFF2-40B4-BE49-F238E27FC236}">
                <a16:creationId xmlns:a16="http://schemas.microsoft.com/office/drawing/2014/main" id="{2F3F2806-9BFE-9C7A-0354-0F3ADEE5456D}"/>
              </a:ext>
            </a:extLst>
          </p:cNvPr>
          <p:cNvSpPr/>
          <p:nvPr/>
        </p:nvSpPr>
        <p:spPr>
          <a:xfrm>
            <a:off x="4356504" y="1229835"/>
            <a:ext cx="3759988" cy="2743029"/>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87313" marR="0" lvl="0" indent="-87313" algn="l" defTabSz="685800" rtl="0" eaLnBrk="1" fontAlgn="auto" latinLnBrk="0" hangingPunct="1">
              <a:lnSpc>
                <a:spcPct val="100000"/>
              </a:lnSpc>
              <a:spcBef>
                <a:spcPts val="1200"/>
              </a:spcBef>
              <a:spcAft>
                <a:spcPts val="0"/>
              </a:spcAft>
              <a:buClr>
                <a:srgbClr val="7A00E6"/>
              </a:buClr>
              <a:buSzTx/>
              <a:buFont typeface="Arial" panose="020B0604020202020204" pitchFamily="34" charset="0"/>
              <a:buChar char="•"/>
              <a:tabLst/>
              <a:defRPr/>
            </a:pPr>
            <a:r>
              <a:rPr kumimoji="0" lang="de-DE" sz="1000" b="0" i="0" u="none" strike="noStrike" kern="1200" cap="none" spc="0" normalizeH="0" baseline="0" noProof="0">
                <a:ln>
                  <a:noFill/>
                </a:ln>
                <a:solidFill>
                  <a:prstClr val="white"/>
                </a:solidFill>
                <a:effectLst/>
                <a:uLnTx/>
                <a:uFillTx/>
                <a:latin typeface="Verdana"/>
                <a:ea typeface="+mn-ea"/>
                <a:cs typeface="+mn-cs"/>
              </a:rPr>
              <a:t>Kann nur bei Personen ohne Insulintherapie gezeigt werden, daher nur bei T2D möglich</a:t>
            </a:r>
          </a:p>
          <a:p>
            <a:pPr marL="87313" marR="0" lvl="0" indent="-87313" algn="l" defTabSz="685800" rtl="0" eaLnBrk="1" fontAlgn="auto" latinLnBrk="0" hangingPunct="1">
              <a:lnSpc>
                <a:spcPct val="100000"/>
              </a:lnSpc>
              <a:spcBef>
                <a:spcPts val="1200"/>
              </a:spcBef>
              <a:spcAft>
                <a:spcPts val="0"/>
              </a:spcAft>
              <a:buClr>
                <a:srgbClr val="7A00E6"/>
              </a:buClr>
              <a:buSzTx/>
              <a:buFont typeface="Arial" panose="020B0604020202020204" pitchFamily="34" charset="0"/>
              <a:buChar char="•"/>
              <a:tabLst/>
              <a:defRPr/>
            </a:pPr>
            <a:r>
              <a:rPr kumimoji="0" lang="de-DE" sz="1000" b="0" i="0" u="none" strike="noStrike" kern="1200" cap="none" spc="0" normalizeH="0" baseline="0" noProof="0">
                <a:ln>
                  <a:noFill/>
                </a:ln>
                <a:solidFill>
                  <a:schemeClr val="accent4">
                    <a:lumMod val="20000"/>
                    <a:lumOff val="80000"/>
                  </a:schemeClr>
                </a:solidFill>
                <a:effectLst/>
                <a:uLnTx/>
                <a:uFillTx/>
                <a:latin typeface="Verdana"/>
                <a:ea typeface="+mn-ea"/>
                <a:cs typeface="+mn-cs"/>
              </a:rPr>
              <a:t>Über eine große Bandbreite individuellen Betazellvolumens (als </a:t>
            </a:r>
            <a:r>
              <a:rPr kumimoji="0" lang="de-DE" sz="1000" b="0" i="0" u="none" strike="noStrike" kern="1200" cap="none" spc="0" normalizeH="0" baseline="0" noProof="0" err="1">
                <a:ln>
                  <a:noFill/>
                </a:ln>
                <a:solidFill>
                  <a:schemeClr val="accent4">
                    <a:lumMod val="20000"/>
                    <a:lumOff val="80000"/>
                  </a:schemeClr>
                </a:solidFill>
                <a:effectLst/>
                <a:uLnTx/>
                <a:uFillTx/>
                <a:latin typeface="Verdana"/>
                <a:ea typeface="+mn-ea"/>
                <a:cs typeface="+mn-cs"/>
              </a:rPr>
              <a:t>Surrogatparameter</a:t>
            </a:r>
            <a:r>
              <a:rPr kumimoji="0" lang="de-DE" sz="1000" b="0" i="0" u="none" strike="noStrike" kern="1200" cap="none" spc="0" normalizeH="0" baseline="0" noProof="0">
                <a:ln>
                  <a:noFill/>
                </a:ln>
                <a:solidFill>
                  <a:schemeClr val="accent4">
                    <a:lumMod val="20000"/>
                    <a:lumOff val="80000"/>
                  </a:schemeClr>
                </a:solidFill>
                <a:effectLst/>
                <a:uLnTx/>
                <a:uFillTx/>
                <a:latin typeface="Verdana"/>
                <a:ea typeface="+mn-ea"/>
                <a:cs typeface="+mn-cs"/>
              </a:rPr>
              <a:t> für Betazellmasse) ist die NPG in einem engen Bereich reguliert</a:t>
            </a:r>
          </a:p>
          <a:p>
            <a:pPr marL="87313" marR="0" lvl="0" indent="-87313" algn="l" defTabSz="685800" rtl="0" eaLnBrk="1" fontAlgn="auto" latinLnBrk="0" hangingPunct="1">
              <a:lnSpc>
                <a:spcPct val="100000"/>
              </a:lnSpc>
              <a:spcBef>
                <a:spcPts val="1200"/>
              </a:spcBef>
              <a:spcAft>
                <a:spcPts val="0"/>
              </a:spcAft>
              <a:buClr>
                <a:srgbClr val="7A00E6"/>
              </a:buClr>
              <a:buSzTx/>
              <a:buFont typeface="Arial" panose="020B0604020202020204" pitchFamily="34" charset="0"/>
              <a:buChar char="•"/>
              <a:tabLst/>
              <a:defRPr/>
            </a:pPr>
            <a:r>
              <a:rPr lang="de-DE" sz="1000">
                <a:solidFill>
                  <a:schemeClr val="accent5">
                    <a:lumMod val="40000"/>
                    <a:lumOff val="60000"/>
                  </a:schemeClr>
                </a:solidFill>
                <a:latin typeface="Verdana"/>
              </a:rPr>
              <a:t>Wenn das Betazellvolumen nicht mehr für die </a:t>
            </a:r>
            <a:r>
              <a:rPr lang="de-DE" sz="1000" err="1">
                <a:solidFill>
                  <a:schemeClr val="accent5">
                    <a:lumMod val="40000"/>
                    <a:lumOff val="60000"/>
                  </a:schemeClr>
                </a:solidFill>
                <a:latin typeface="Verdana"/>
              </a:rPr>
              <a:t>Glykämiekontrolle</a:t>
            </a:r>
            <a:r>
              <a:rPr lang="de-DE" sz="1000">
                <a:solidFill>
                  <a:schemeClr val="accent5">
                    <a:lumMod val="40000"/>
                    <a:lumOff val="60000"/>
                  </a:schemeClr>
                </a:solidFill>
                <a:latin typeface="Verdana"/>
              </a:rPr>
              <a:t> ausreicht, beginnt </a:t>
            </a:r>
            <a:r>
              <a:rPr lang="de-DE" sz="1000" err="1">
                <a:solidFill>
                  <a:schemeClr val="accent5">
                    <a:lumMod val="40000"/>
                    <a:lumOff val="60000"/>
                  </a:schemeClr>
                </a:solidFill>
                <a:latin typeface="Verdana"/>
              </a:rPr>
              <a:t>Dysglykämie</a:t>
            </a:r>
            <a:endParaRPr kumimoji="0" lang="de-DE" sz="1000" b="0" i="0" u="none" strike="noStrike" kern="1200" cap="none" spc="0" normalizeH="0" baseline="0" noProof="0">
              <a:ln>
                <a:noFill/>
              </a:ln>
              <a:solidFill>
                <a:schemeClr val="accent5">
                  <a:lumMod val="40000"/>
                  <a:lumOff val="60000"/>
                </a:schemeClr>
              </a:solidFill>
              <a:effectLst/>
              <a:uLnTx/>
              <a:uFillTx/>
              <a:latin typeface="Verdana"/>
              <a:ea typeface="+mn-ea"/>
              <a:cs typeface="+mn-cs"/>
            </a:endParaRPr>
          </a:p>
          <a:p>
            <a:pPr marL="87313" marR="0" lvl="0" indent="-87313" algn="l" defTabSz="685800" rtl="0" eaLnBrk="1" fontAlgn="auto" latinLnBrk="0" hangingPunct="1">
              <a:lnSpc>
                <a:spcPct val="100000"/>
              </a:lnSpc>
              <a:spcBef>
                <a:spcPts val="1200"/>
              </a:spcBef>
              <a:spcAft>
                <a:spcPts val="0"/>
              </a:spcAft>
              <a:buClr>
                <a:srgbClr val="7A00E6"/>
              </a:buClr>
              <a:buSzTx/>
              <a:buFont typeface="Arial" panose="020B0604020202020204" pitchFamily="34" charset="0"/>
              <a:buChar char="•"/>
              <a:tabLst/>
              <a:defRPr/>
            </a:pPr>
            <a:r>
              <a:rPr kumimoji="0" lang="de-DE" sz="1000" b="0" i="0" u="none" strike="noStrike" kern="1200" cap="none" spc="0" normalizeH="0" baseline="0" noProof="0">
                <a:ln>
                  <a:noFill/>
                </a:ln>
                <a:solidFill>
                  <a:schemeClr val="accent3">
                    <a:lumMod val="40000"/>
                    <a:lumOff val="60000"/>
                  </a:schemeClr>
                </a:solidFill>
                <a:effectLst/>
                <a:uLnTx/>
                <a:uFillTx/>
                <a:latin typeface="Verdana"/>
                <a:ea typeface="+mn-ea"/>
                <a:cs typeface="+mn-cs"/>
              </a:rPr>
              <a:t>Erst bei sehr geringem Betazellvolumen (-masse) kommt es zu sehr großer Bandbreite der NPG </a:t>
            </a:r>
            <a:r>
              <a:rPr kumimoji="0" lang="de-DE" sz="1000" b="0" i="0" u="none" strike="noStrike" kern="1200" cap="none" spc="0" normalizeH="0" baseline="0" noProof="0">
                <a:ln>
                  <a:noFill/>
                </a:ln>
                <a:solidFill>
                  <a:schemeClr val="accent3">
                    <a:lumMod val="40000"/>
                    <a:lumOff val="60000"/>
                  </a:schemeClr>
                </a:solidFill>
                <a:effectLst/>
                <a:uLnTx/>
                <a:uFillTx/>
                <a:latin typeface="Verdana"/>
                <a:ea typeface="+mn-ea"/>
                <a:cs typeface="+mn-cs"/>
                <a:sym typeface="Wingdings" panose="05000000000000000000" pitchFamily="2" charset="2"/>
              </a:rPr>
              <a:t> </a:t>
            </a:r>
            <a:r>
              <a:rPr kumimoji="0" lang="de-DE" sz="1000" b="1" i="0" u="none" strike="noStrike" kern="1200" cap="none" spc="0" normalizeH="0" baseline="0" noProof="0">
                <a:ln>
                  <a:noFill/>
                </a:ln>
                <a:solidFill>
                  <a:schemeClr val="accent3">
                    <a:lumMod val="40000"/>
                    <a:lumOff val="60000"/>
                  </a:schemeClr>
                </a:solidFill>
                <a:effectLst/>
                <a:uLnTx/>
                <a:uFillTx/>
                <a:latin typeface="Verdana"/>
                <a:ea typeface="+mn-ea"/>
                <a:cs typeface="+mn-cs"/>
                <a:sym typeface="Wingdings" panose="05000000000000000000" pitchFamily="2" charset="2"/>
              </a:rPr>
              <a:t>bei geringer funktionaler Betazellmasse</a:t>
            </a:r>
            <a:r>
              <a:rPr kumimoji="0" lang="de-DE" sz="1000" b="0" i="0" u="none" strike="noStrike" kern="1200" cap="none" spc="0" normalizeH="0" baseline="0" noProof="0">
                <a:ln>
                  <a:noFill/>
                </a:ln>
                <a:solidFill>
                  <a:schemeClr val="accent3">
                    <a:lumMod val="40000"/>
                    <a:lumOff val="60000"/>
                  </a:schemeClr>
                </a:solidFill>
                <a:effectLst/>
                <a:uLnTx/>
                <a:uFillTx/>
                <a:latin typeface="Verdana"/>
                <a:ea typeface="+mn-ea"/>
                <a:cs typeface="+mn-cs"/>
                <a:sym typeface="Wingdings" panose="05000000000000000000" pitchFamily="2" charset="2"/>
              </a:rPr>
              <a:t> haben bereits </a:t>
            </a:r>
            <a:r>
              <a:rPr kumimoji="0" lang="de-DE" sz="1000" b="1" i="0" u="none" strike="noStrike" kern="1200" cap="none" spc="0" normalizeH="0" baseline="0" noProof="0">
                <a:ln>
                  <a:noFill/>
                </a:ln>
                <a:solidFill>
                  <a:schemeClr val="accent3">
                    <a:lumMod val="40000"/>
                    <a:lumOff val="60000"/>
                  </a:schemeClr>
                </a:solidFill>
                <a:effectLst/>
                <a:uLnTx/>
                <a:uFillTx/>
                <a:latin typeface="Verdana"/>
                <a:ea typeface="+mn-ea"/>
                <a:cs typeface="+mn-cs"/>
                <a:sym typeface="Wingdings" panose="05000000000000000000" pitchFamily="2" charset="2"/>
              </a:rPr>
              <a:t>kleine Unterschiede ausgeprägte Effekte </a:t>
            </a:r>
            <a:r>
              <a:rPr kumimoji="0" lang="de-DE" sz="1000" b="0" i="0" u="none" strike="noStrike" kern="1200" cap="none" spc="0" normalizeH="0" baseline="0" noProof="0">
                <a:ln>
                  <a:noFill/>
                </a:ln>
                <a:solidFill>
                  <a:schemeClr val="accent3">
                    <a:lumMod val="40000"/>
                    <a:lumOff val="60000"/>
                  </a:schemeClr>
                </a:solidFill>
                <a:effectLst/>
                <a:uLnTx/>
                <a:uFillTx/>
                <a:latin typeface="Verdana"/>
                <a:ea typeface="+mn-ea"/>
                <a:cs typeface="+mn-cs"/>
                <a:sym typeface="Wingdings" panose="05000000000000000000" pitchFamily="2" charset="2"/>
              </a:rPr>
              <a:t>auf die Glykämie</a:t>
            </a:r>
            <a:endParaRPr kumimoji="0" lang="de-DE" sz="1000" b="0" i="0" u="none" strike="noStrike" kern="1200" cap="none" spc="0" normalizeH="0" baseline="0" noProof="0">
              <a:ln>
                <a:noFill/>
              </a:ln>
              <a:solidFill>
                <a:schemeClr val="accent3">
                  <a:lumMod val="40000"/>
                  <a:lumOff val="60000"/>
                </a:schemeClr>
              </a:solidFill>
              <a:effectLst/>
              <a:uLnTx/>
              <a:uFillTx/>
              <a:latin typeface="Verdana"/>
              <a:ea typeface="+mn-ea"/>
              <a:cs typeface="+mn-cs"/>
            </a:endParaRPr>
          </a:p>
        </p:txBody>
      </p:sp>
      <p:sp>
        <p:nvSpPr>
          <p:cNvPr id="4" name="TextBox 3037">
            <a:extLst>
              <a:ext uri="{FF2B5EF4-FFF2-40B4-BE49-F238E27FC236}">
                <a16:creationId xmlns:a16="http://schemas.microsoft.com/office/drawing/2014/main" id="{4C232756-5031-569B-D637-2CDF5CEC9A6A}"/>
              </a:ext>
            </a:extLst>
          </p:cNvPr>
          <p:cNvSpPr txBox="1"/>
          <p:nvPr/>
        </p:nvSpPr>
        <p:spPr>
          <a:xfrm>
            <a:off x="325168" y="4937032"/>
            <a:ext cx="8127958" cy="184666"/>
          </a:xfrm>
          <a:prstGeom prst="rect">
            <a:avLst/>
          </a:prstGeom>
          <a:noFill/>
        </p:spPr>
        <p:txBody>
          <a:bodyPr wrap="square" rtlCol="0" anchor="b">
            <a:spAutoFit/>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mn-cs"/>
              </a:rPr>
              <a:t>1.</a:t>
            </a:r>
            <a:r>
              <a:rPr kumimoji="0" lang="de-DE" sz="600" b="0" i="0" u="none" strike="noStrike" kern="1200" cap="none" spc="0" normalizeH="0" baseline="0" noProof="0">
                <a:ln>
                  <a:noFill/>
                </a:ln>
                <a:solidFill>
                  <a:srgbClr val="404040"/>
                </a:solidFill>
                <a:effectLst/>
                <a:uLnTx/>
                <a:uFillTx/>
                <a:latin typeface="Verdana"/>
                <a:ea typeface="+mn-ea"/>
                <a:cs typeface="+mn-cs"/>
              </a:rPr>
              <a:t> Ritzel RA </a:t>
            </a:r>
            <a:r>
              <a:rPr kumimoji="0" lang="de-DE" sz="600" b="0" i="1" u="none" strike="noStrike" kern="1200" cap="none" spc="0" normalizeH="0" baseline="0" noProof="0">
                <a:ln>
                  <a:noFill/>
                </a:ln>
                <a:solidFill>
                  <a:srgbClr val="404040"/>
                </a:solidFill>
                <a:effectLst/>
                <a:uLnTx/>
                <a:uFillTx/>
                <a:latin typeface="Verdana"/>
                <a:ea typeface="+mn-ea"/>
                <a:cs typeface="+mn-cs"/>
              </a:rPr>
              <a:t>et al. Diabetes Care </a:t>
            </a:r>
            <a:r>
              <a:rPr kumimoji="0" lang="de-DE" sz="600" b="0" i="0" u="none" strike="noStrike" kern="1200" cap="none" spc="0" normalizeH="0" baseline="0" noProof="0">
                <a:ln>
                  <a:noFill/>
                </a:ln>
                <a:solidFill>
                  <a:srgbClr val="404040"/>
                </a:solidFill>
                <a:effectLst/>
                <a:uLnTx/>
                <a:uFillTx/>
                <a:latin typeface="Verdana"/>
                <a:ea typeface="+mn-ea"/>
                <a:cs typeface="+mn-cs"/>
              </a:rPr>
              <a:t>2006; 29: 717–8. </a:t>
            </a:r>
          </a:p>
        </p:txBody>
      </p:sp>
      <p:sp>
        <p:nvSpPr>
          <p:cNvPr id="7" name="Footer Placeholder 4">
            <a:extLst>
              <a:ext uri="{FF2B5EF4-FFF2-40B4-BE49-F238E27FC236}">
                <a16:creationId xmlns:a16="http://schemas.microsoft.com/office/drawing/2014/main" id="{46A1AFE0-36ED-7DED-6F69-8A1AC23C8FFB}"/>
              </a:ext>
            </a:extLst>
          </p:cNvPr>
          <p:cNvSpPr txBox="1">
            <a:spLocks/>
          </p:cNvSpPr>
          <p:nvPr/>
        </p:nvSpPr>
        <p:spPr>
          <a:xfrm>
            <a:off x="360381" y="4680752"/>
            <a:ext cx="8294669" cy="299506"/>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Verdana"/>
                <a:ea typeface="Arial"/>
                <a:cs typeface="Arial"/>
              </a:rPr>
              <a:t>Abbildung modifiziert nach Ritzel RA 2007</a:t>
            </a:r>
            <a:r>
              <a:rPr kumimoji="0" lang="de-DE" sz="600" b="0" i="0" u="none" strike="noStrike" kern="1200" cap="none" spc="0" normalizeH="0" baseline="30000" noProof="0">
                <a:ln>
                  <a:noFill/>
                </a:ln>
                <a:solidFill>
                  <a:srgbClr val="404040"/>
                </a:solidFill>
                <a:effectLst/>
                <a:uLnTx/>
                <a:uFillTx/>
                <a:latin typeface="Verdana"/>
                <a:ea typeface="Arial"/>
                <a:cs typeface="Arial"/>
              </a:rPr>
              <a:t>1</a:t>
            </a:r>
            <a:r>
              <a:rPr kumimoji="0" lang="de-DE" sz="600" b="0" i="0" u="none" strike="noStrike" kern="1200" cap="none" spc="0" normalizeH="0" baseline="0" noProof="0">
                <a:ln>
                  <a:noFill/>
                </a:ln>
                <a:solidFill>
                  <a:srgbClr val="404040"/>
                </a:solidFill>
                <a:effectLst/>
                <a:uLnTx/>
                <a:uFillTx/>
                <a:latin typeface="Arial" panose="020B0604020202020204" pitchFamily="34" charset="0"/>
                <a:ea typeface="Arial"/>
                <a:cs typeface="Arial"/>
              </a:rPr>
              <a:t>. IFG: </a:t>
            </a:r>
            <a:r>
              <a:rPr kumimoji="0" lang="de-DE" sz="600" b="0" i="0" u="none" strike="noStrike" kern="1200" cap="none" spc="0" normalizeH="0" baseline="0" noProof="0" err="1">
                <a:ln>
                  <a:noFill/>
                </a:ln>
                <a:solidFill>
                  <a:srgbClr val="404040"/>
                </a:solidFill>
                <a:effectLst/>
                <a:uLnTx/>
                <a:uFillTx/>
                <a:latin typeface="Arial" panose="020B0604020202020204" pitchFamily="34" charset="0"/>
                <a:ea typeface="Arial"/>
                <a:cs typeface="Arial"/>
              </a:rPr>
              <a:t>Impaired</a:t>
            </a:r>
            <a:r>
              <a:rPr kumimoji="0" lang="de-DE" sz="600" b="0" i="0" u="none" strike="noStrike" kern="1200" cap="none" spc="0" normalizeH="0" baseline="0" noProof="0">
                <a:ln>
                  <a:noFill/>
                </a:ln>
                <a:solidFill>
                  <a:srgbClr val="404040"/>
                </a:solidFill>
                <a:effectLst/>
                <a:uLnTx/>
                <a:uFillTx/>
                <a:latin typeface="Arial" panose="020B0604020202020204" pitchFamily="34" charset="0"/>
                <a:ea typeface="Arial"/>
                <a:cs typeface="Arial"/>
              </a:rPr>
              <a:t> </a:t>
            </a:r>
            <a:r>
              <a:rPr kumimoji="0" lang="de-DE" sz="600" b="0" i="0" u="none" strike="noStrike" kern="1200" cap="none" spc="0" normalizeH="0" baseline="0" noProof="0" err="1">
                <a:ln>
                  <a:noFill/>
                </a:ln>
                <a:solidFill>
                  <a:srgbClr val="404040"/>
                </a:solidFill>
                <a:effectLst/>
                <a:uLnTx/>
                <a:uFillTx/>
                <a:latin typeface="Arial" panose="020B0604020202020204" pitchFamily="34" charset="0"/>
                <a:ea typeface="Arial"/>
                <a:cs typeface="Arial"/>
              </a:rPr>
              <a:t>fasting</a:t>
            </a:r>
            <a:r>
              <a:rPr kumimoji="0" lang="de-DE" sz="600" b="0" i="0" u="none" strike="noStrike" kern="1200" cap="none" spc="0" normalizeH="0" baseline="0" noProof="0">
                <a:ln>
                  <a:noFill/>
                </a:ln>
                <a:solidFill>
                  <a:srgbClr val="404040"/>
                </a:solidFill>
                <a:effectLst/>
                <a:uLnTx/>
                <a:uFillTx/>
                <a:latin typeface="Arial" panose="020B0604020202020204" pitchFamily="34" charset="0"/>
                <a:ea typeface="Arial"/>
                <a:cs typeface="Arial"/>
              </a:rPr>
              <a:t> </a:t>
            </a:r>
            <a:r>
              <a:rPr kumimoji="0" lang="de-DE" sz="600" b="0" i="0" u="none" strike="noStrike" kern="1200" cap="none" spc="0" normalizeH="0" baseline="0" noProof="0" err="1">
                <a:ln>
                  <a:noFill/>
                </a:ln>
                <a:solidFill>
                  <a:srgbClr val="404040"/>
                </a:solidFill>
                <a:effectLst/>
                <a:uLnTx/>
                <a:uFillTx/>
                <a:latin typeface="Arial" panose="020B0604020202020204" pitchFamily="34" charset="0"/>
                <a:ea typeface="Arial"/>
                <a:cs typeface="Arial"/>
              </a:rPr>
              <a:t>glucose</a:t>
            </a:r>
            <a:r>
              <a:rPr kumimoji="0" lang="de-DE" sz="600" b="0" i="0" u="none" strike="noStrike" kern="1200" cap="none" spc="0" normalizeH="0" baseline="0" noProof="0">
                <a:ln>
                  <a:noFill/>
                </a:ln>
                <a:solidFill>
                  <a:srgbClr val="404040"/>
                </a:solidFill>
                <a:effectLst/>
                <a:uLnTx/>
                <a:uFillTx/>
                <a:latin typeface="Arial" panose="020B0604020202020204" pitchFamily="34" charset="0"/>
                <a:ea typeface="Arial"/>
                <a:cs typeface="Arial"/>
              </a:rPr>
              <a:t>, beeinträchtigte Nüchternglukose; </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NPG: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Nüchternplasmaglukose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OAD: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Orale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Antidiabetika</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OD: obese, diabetic,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adipös</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diabetisch</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OND: Obese, non-diabetic,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adipös</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a:t>
            </a:r>
            <a:r>
              <a:rPr kumimoji="0" lang="en-US" sz="600" b="0" i="0" u="none" strike="noStrike" kern="1200" cap="none" spc="0" normalizeH="0" baseline="0" noProof="0" err="1">
                <a:ln>
                  <a:noFill/>
                </a:ln>
                <a:solidFill>
                  <a:srgbClr val="404040"/>
                </a:solidFill>
                <a:effectLst/>
                <a:uLnTx/>
                <a:uFillTx/>
                <a:latin typeface="Verdana"/>
                <a:ea typeface="Verdana" panose="020B0604030504040204" pitchFamily="34" charset="0"/>
                <a:cs typeface="Verdana" panose="020B0604030504040204" pitchFamily="34" charset="0"/>
              </a:rPr>
              <a:t>ohne</a:t>
            </a:r>
            <a:r>
              <a:rPr kumimoji="0" lang="en-US" sz="600" b="0" i="0" u="none" strike="noStrike" kern="1200" cap="none" spc="0" normalizeH="0" baseline="0" noProof="0">
                <a:ln>
                  <a:noFill/>
                </a:ln>
                <a:solidFill>
                  <a:srgbClr val="404040"/>
                </a:solidFill>
                <a:effectLst/>
                <a:uLnTx/>
                <a:uFillTx/>
                <a:latin typeface="Verdana"/>
                <a:ea typeface="Verdana" panose="020B0604030504040204" pitchFamily="34" charset="0"/>
                <a:cs typeface="Verdana" panose="020B0604030504040204" pitchFamily="34" charset="0"/>
              </a:rPr>
              <a:t> Diabetes; T2D: Typ-2-Diabetes. * </a:t>
            </a:r>
            <a:r>
              <a:rPr kumimoji="0" lang="de-DE" sz="600" b="0" i="0" u="none" strike="noStrike" kern="0" cap="none" spc="0" normalizeH="0" baseline="0" noProof="0">
                <a:ln>
                  <a:noFill/>
                </a:ln>
                <a:solidFill>
                  <a:srgbClr val="404040"/>
                </a:solidFill>
                <a:effectLst/>
                <a:uLnTx/>
                <a:uFillTx/>
                <a:latin typeface="Verdana"/>
                <a:ea typeface="+mn-ea"/>
                <a:cs typeface="Verdana"/>
              </a:rPr>
              <a:t>Untersuchung von Pankreata von übergewichtigen (BMI &gt; 27 kg/m²) Personen ohne Diabetes (NPG &lt; 110 mg/dl [&lt; 6,1 mmol/l]; n = 31), mit IFG (≥ 110 - &lt; 126 mg/dl [≥ 6,1 - &lt; 7,0 mmol/l]; n = 19) oder mit T2D (≥ 126 mg/dl [≥ 7,0 mmol/l]; n = 7; keine Verwendung von Insulin oder OAD). </a:t>
            </a:r>
          </a:p>
        </p:txBody>
      </p:sp>
      <p:grpSp>
        <p:nvGrpSpPr>
          <p:cNvPr id="15" name="Gruppieren 14">
            <a:extLst>
              <a:ext uri="{FF2B5EF4-FFF2-40B4-BE49-F238E27FC236}">
                <a16:creationId xmlns:a16="http://schemas.microsoft.com/office/drawing/2014/main" id="{2A342186-4B36-6194-C19D-24B8D33DB265}"/>
              </a:ext>
            </a:extLst>
          </p:cNvPr>
          <p:cNvGrpSpPr/>
          <p:nvPr/>
        </p:nvGrpSpPr>
        <p:grpSpPr>
          <a:xfrm>
            <a:off x="530606" y="734905"/>
            <a:ext cx="3295897" cy="3732890"/>
            <a:chOff x="571375" y="663959"/>
            <a:chExt cx="3295897" cy="3732890"/>
          </a:xfrm>
        </p:grpSpPr>
        <p:sp>
          <p:nvSpPr>
            <p:cNvPr id="12" name="Rechteck 11">
              <a:extLst>
                <a:ext uri="{FF2B5EF4-FFF2-40B4-BE49-F238E27FC236}">
                  <a16:creationId xmlns:a16="http://schemas.microsoft.com/office/drawing/2014/main" id="{7C873847-70E3-CB47-23EE-0D37530791AC}"/>
                </a:ext>
              </a:extLst>
            </p:cNvPr>
            <p:cNvSpPr/>
            <p:nvPr/>
          </p:nvSpPr>
          <p:spPr>
            <a:xfrm>
              <a:off x="571375" y="663959"/>
              <a:ext cx="3295893" cy="867942"/>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30" name="TextBox 29">
              <a:extLst>
                <a:ext uri="{FF2B5EF4-FFF2-40B4-BE49-F238E27FC236}">
                  <a16:creationId xmlns:a16="http://schemas.microsoft.com/office/drawing/2014/main" id="{94D6E780-B3C2-935A-9D00-FEE51240DC39}"/>
                </a:ext>
              </a:extLst>
            </p:cNvPr>
            <p:cNvSpPr txBox="1"/>
            <p:nvPr/>
          </p:nvSpPr>
          <p:spPr>
            <a:xfrm>
              <a:off x="571378" y="746649"/>
              <a:ext cx="3295894" cy="646331"/>
            </a:xfrm>
            <a:prstGeom prst="rect">
              <a:avLst/>
            </a:prstGeom>
            <a:noFill/>
          </p:spPr>
          <p:txBody>
            <a:bodyPr wrap="square" rtlCol="0">
              <a:spAutoFit/>
            </a:bodyPr>
            <a:lstStyle/>
            <a:p>
              <a:pPr marL="0" marR="0" lvl="0" indent="0" algn="ctr" defTabSz="685766"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84848"/>
                  </a:solidFill>
                  <a:effectLst/>
                  <a:uLnTx/>
                  <a:uFillTx/>
                  <a:latin typeface="Verdana"/>
                  <a:ea typeface="+mn-ea"/>
                  <a:cs typeface="+mn-cs"/>
                </a:rPr>
                <a:t>Zusammenhang zwischen prozentualem Anteil der Betazellen am Pankreasvolumen und NPG</a:t>
              </a:r>
              <a:endParaRPr kumimoji="0" lang="en-US" sz="1200" b="1" i="0" u="none" strike="noStrike" kern="1200" cap="none" spc="0" normalizeH="0" baseline="30000" noProof="0">
                <a:ln>
                  <a:noFill/>
                </a:ln>
                <a:solidFill>
                  <a:srgbClr val="484848"/>
                </a:solidFill>
                <a:effectLst/>
                <a:uLnTx/>
                <a:uFillTx/>
                <a:latin typeface="Verdana"/>
                <a:ea typeface="+mn-ea"/>
                <a:cs typeface="+mn-cs"/>
              </a:endParaRPr>
            </a:p>
          </p:txBody>
        </p:sp>
        <p:pic>
          <p:nvPicPr>
            <p:cNvPr id="5" name="Grafik 4">
              <a:extLst>
                <a:ext uri="{FF2B5EF4-FFF2-40B4-BE49-F238E27FC236}">
                  <a16:creationId xmlns:a16="http://schemas.microsoft.com/office/drawing/2014/main" id="{61B8CAFD-022F-6705-BF86-A91D78957F1F}"/>
                </a:ext>
              </a:extLst>
            </p:cNvPr>
            <p:cNvPicPr>
              <a:picLocks noChangeAspect="1"/>
            </p:cNvPicPr>
            <p:nvPr/>
          </p:nvPicPr>
          <p:blipFill>
            <a:blip r:embed="rId4"/>
            <a:stretch>
              <a:fillRect/>
            </a:stretch>
          </p:blipFill>
          <p:spPr>
            <a:xfrm>
              <a:off x="571378" y="1450626"/>
              <a:ext cx="3295893" cy="2843045"/>
            </a:xfrm>
            <a:prstGeom prst="rect">
              <a:avLst/>
            </a:prstGeom>
          </p:spPr>
        </p:pic>
        <p:sp>
          <p:nvSpPr>
            <p:cNvPr id="6" name="Textfeld 5">
              <a:extLst>
                <a:ext uri="{FF2B5EF4-FFF2-40B4-BE49-F238E27FC236}">
                  <a16:creationId xmlns:a16="http://schemas.microsoft.com/office/drawing/2014/main" id="{17AE7D30-E3CC-2B91-2B3F-39B2BECD74E9}"/>
                </a:ext>
              </a:extLst>
            </p:cNvPr>
            <p:cNvSpPr txBox="1"/>
            <p:nvPr/>
          </p:nvSpPr>
          <p:spPr>
            <a:xfrm rot="5400000">
              <a:off x="3103228" y="2683645"/>
              <a:ext cx="1107996" cy="230832"/>
            </a:xfrm>
            <a:prstGeom prst="rect">
              <a:avLst/>
            </a:prstGeom>
            <a:solidFill>
              <a:schemeClr val="bg1"/>
            </a:solid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900" b="1" i="0" u="none" strike="noStrike" kern="1200" cap="none" spc="0" normalizeH="0" baseline="0" noProof="0">
                  <a:ln>
                    <a:noFill/>
                  </a:ln>
                  <a:solidFill>
                    <a:prstClr val="black"/>
                  </a:solidFill>
                  <a:effectLst/>
                  <a:uLnTx/>
                  <a:uFillTx/>
                  <a:latin typeface="Verdana"/>
                  <a:ea typeface="+mn-ea"/>
                  <a:cs typeface="+mn-cs"/>
                </a:rPr>
                <a:t>NPG [mmol/l]</a:t>
              </a:r>
            </a:p>
          </p:txBody>
        </p:sp>
        <p:sp>
          <p:nvSpPr>
            <p:cNvPr id="8" name="Textfeld 7">
              <a:extLst>
                <a:ext uri="{FF2B5EF4-FFF2-40B4-BE49-F238E27FC236}">
                  <a16:creationId xmlns:a16="http://schemas.microsoft.com/office/drawing/2014/main" id="{4DDF388A-D2A5-3EAC-AB78-938846B63D24}"/>
                </a:ext>
              </a:extLst>
            </p:cNvPr>
            <p:cNvSpPr txBox="1"/>
            <p:nvPr/>
          </p:nvSpPr>
          <p:spPr>
            <a:xfrm rot="16200000">
              <a:off x="232171" y="2683644"/>
              <a:ext cx="1027845" cy="230832"/>
            </a:xfrm>
            <a:prstGeom prst="rect">
              <a:avLst/>
            </a:prstGeom>
            <a:solidFill>
              <a:schemeClr val="bg1"/>
            </a:solid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900" b="1" i="0" u="none" strike="noStrike" kern="1200" cap="none" spc="0" normalizeH="0" baseline="0" noProof="0">
                  <a:ln>
                    <a:noFill/>
                  </a:ln>
                  <a:solidFill>
                    <a:prstClr val="black"/>
                  </a:solidFill>
                  <a:effectLst/>
                  <a:uLnTx/>
                  <a:uFillTx/>
                  <a:latin typeface="Verdana"/>
                  <a:ea typeface="+mn-ea"/>
                  <a:cs typeface="+mn-cs"/>
                </a:rPr>
                <a:t>NPG [mg/dl]</a:t>
              </a:r>
            </a:p>
          </p:txBody>
        </p:sp>
        <p:sp>
          <p:nvSpPr>
            <p:cNvPr id="11" name="Rechteck 10">
              <a:extLst>
                <a:ext uri="{FF2B5EF4-FFF2-40B4-BE49-F238E27FC236}">
                  <a16:creationId xmlns:a16="http://schemas.microsoft.com/office/drawing/2014/main" id="{F930F2E3-1E4D-A251-FF0A-479FF8BC8523}"/>
                </a:ext>
              </a:extLst>
            </p:cNvPr>
            <p:cNvSpPr/>
            <p:nvPr/>
          </p:nvSpPr>
          <p:spPr>
            <a:xfrm>
              <a:off x="571376" y="4097343"/>
              <a:ext cx="3295893" cy="299506"/>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9" name="Textfeld 8">
              <a:extLst>
                <a:ext uri="{FF2B5EF4-FFF2-40B4-BE49-F238E27FC236}">
                  <a16:creationId xmlns:a16="http://schemas.microsoft.com/office/drawing/2014/main" id="{4716057F-508C-6FCD-0019-759D97F99931}"/>
                </a:ext>
              </a:extLst>
            </p:cNvPr>
            <p:cNvSpPr txBox="1"/>
            <p:nvPr/>
          </p:nvSpPr>
          <p:spPr>
            <a:xfrm>
              <a:off x="1412051" y="4105505"/>
              <a:ext cx="1614545" cy="230832"/>
            </a:xfrm>
            <a:prstGeom prst="rect">
              <a:avLst/>
            </a:prstGeom>
            <a:solidFill>
              <a:schemeClr val="bg1"/>
            </a:solidFill>
          </p:spPr>
          <p:txBody>
            <a:bodyPr wrap="non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900" b="1" i="0" u="none" strike="noStrike" kern="1200" cap="none" spc="0" normalizeH="0" baseline="0" noProof="0">
                  <a:ln>
                    <a:noFill/>
                  </a:ln>
                  <a:solidFill>
                    <a:prstClr val="black"/>
                  </a:solidFill>
                  <a:effectLst/>
                  <a:uLnTx/>
                  <a:uFillTx/>
                  <a:latin typeface="Verdana"/>
                  <a:ea typeface="+mn-ea"/>
                  <a:cs typeface="+mn-cs"/>
                </a:rPr>
                <a:t>Betazellvolumen [%]</a:t>
              </a:r>
            </a:p>
          </p:txBody>
        </p:sp>
      </p:grpSp>
      <p:sp>
        <p:nvSpPr>
          <p:cNvPr id="14" name="!!b2">
            <a:extLst>
              <a:ext uri="{FF2B5EF4-FFF2-40B4-BE49-F238E27FC236}">
                <a16:creationId xmlns:a16="http://schemas.microsoft.com/office/drawing/2014/main" id="{1F29FB6F-FBA0-B8CE-539A-6958DE28C403}"/>
              </a:ext>
            </a:extLst>
          </p:cNvPr>
          <p:cNvSpPr/>
          <p:nvPr/>
        </p:nvSpPr>
        <p:spPr>
          <a:xfrm>
            <a:off x="530606" y="734905"/>
            <a:ext cx="3295893" cy="3732890"/>
          </a:xfrm>
          <a:prstGeom prst="rect">
            <a:avLst/>
          </a:prstGeom>
          <a:noFill/>
          <a:ln w="28575">
            <a:solidFill>
              <a:schemeClr val="accent2"/>
            </a:solidFill>
          </a:ln>
        </p:spPr>
        <p:txBody>
          <a:bodyPr vert="horz" lIns="171450" tIns="102870" rIns="171450" bIns="0" rtlCol="0">
            <a:noAutofit/>
          </a:bodyPr>
          <a:lstStyle/>
          <a:p>
            <a:pPr marL="0" marR="0" lvl="0" indent="0" algn="l" defTabSz="685800" rtl="0" eaLnBrk="1" fontAlgn="auto" latinLnBrk="0" hangingPunct="1">
              <a:lnSpc>
                <a:spcPct val="95000"/>
              </a:lnSpc>
              <a:spcBef>
                <a:spcPts val="750"/>
              </a:spcBef>
              <a:spcAft>
                <a:spcPct val="0"/>
              </a:spcAft>
              <a:buClrTx/>
              <a:buSzTx/>
              <a:buFontTx/>
              <a:buNone/>
              <a:tabLst/>
              <a:defRPr/>
            </a:pPr>
            <a:endParaRPr kumimoji="0" lang="en-US" sz="1650" b="0" i="0" u="none" strike="noStrike" kern="0" cap="none" spc="0" normalizeH="0" baseline="0" noProof="0">
              <a:ln>
                <a:noFill/>
              </a:ln>
              <a:solidFill>
                <a:srgbClr val="000000"/>
              </a:solidFill>
              <a:effectLst/>
              <a:uLnTx/>
              <a:uFillTx/>
              <a:latin typeface="Aptos" panose="02110004020202020204"/>
              <a:ea typeface="+mn-ea"/>
              <a:cs typeface="+mn-cs"/>
            </a:endParaRPr>
          </a:p>
        </p:txBody>
      </p:sp>
      <p:sp>
        <p:nvSpPr>
          <p:cNvPr id="3" name="Ellipse 2">
            <a:extLst>
              <a:ext uri="{FF2B5EF4-FFF2-40B4-BE49-F238E27FC236}">
                <a16:creationId xmlns:a16="http://schemas.microsoft.com/office/drawing/2014/main" id="{241799EF-B3B3-19F2-B482-F8ABFE73EC0B}"/>
              </a:ext>
            </a:extLst>
          </p:cNvPr>
          <p:cNvSpPr/>
          <p:nvPr/>
        </p:nvSpPr>
        <p:spPr>
          <a:xfrm>
            <a:off x="1802219" y="3082010"/>
            <a:ext cx="1472609" cy="921147"/>
          </a:xfrm>
          <a:prstGeom prst="ellipse">
            <a:avLst/>
          </a:prstGeom>
          <a:noFill/>
          <a:ln w="28575">
            <a:solidFill>
              <a:schemeClr val="accent4">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 name="Ellipse 12">
            <a:extLst>
              <a:ext uri="{FF2B5EF4-FFF2-40B4-BE49-F238E27FC236}">
                <a16:creationId xmlns:a16="http://schemas.microsoft.com/office/drawing/2014/main" id="{3484E7DD-BF92-8B92-6054-9ED92AB0DEBC}"/>
              </a:ext>
            </a:extLst>
          </p:cNvPr>
          <p:cNvSpPr/>
          <p:nvPr/>
        </p:nvSpPr>
        <p:spPr>
          <a:xfrm>
            <a:off x="1461976" y="3082009"/>
            <a:ext cx="414671" cy="921147"/>
          </a:xfrm>
          <a:prstGeom prst="ellipse">
            <a:avLst/>
          </a:prstGeom>
          <a:noFill/>
          <a:ln w="28575">
            <a:solidFill>
              <a:schemeClr val="accent5">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6" name="Ellipse 15">
            <a:extLst>
              <a:ext uri="{FF2B5EF4-FFF2-40B4-BE49-F238E27FC236}">
                <a16:creationId xmlns:a16="http://schemas.microsoft.com/office/drawing/2014/main" id="{039A36DB-9688-3D1B-4395-0C0F791FC0F9}"/>
              </a:ext>
            </a:extLst>
          </p:cNvPr>
          <p:cNvSpPr/>
          <p:nvPr/>
        </p:nvSpPr>
        <p:spPr>
          <a:xfrm>
            <a:off x="1121735" y="1875983"/>
            <a:ext cx="357814" cy="2084507"/>
          </a:xfrm>
          <a:prstGeom prst="ellipse">
            <a:avLst/>
          </a:prstGeom>
          <a:noFill/>
          <a:ln w="28575">
            <a:solidFill>
              <a:schemeClr val="accent3">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86065170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xEl>
                                              <p:pRg st="1" end="1"/>
                                            </p:txEl>
                                          </p:spTgt>
                                        </p:tgtEl>
                                        <p:attrNameLst>
                                          <p:attrName>style.visibility</p:attrName>
                                        </p:attrNameLst>
                                      </p:cBhvr>
                                      <p:to>
                                        <p:strVal val="visible"/>
                                      </p:to>
                                    </p:set>
                                    <p:animEffect transition="in" filter="fade">
                                      <p:cBhvr>
                                        <p:cTn id="10" dur="500"/>
                                        <p:tgtEl>
                                          <p:spTgt spid="10">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fade">
                                      <p:cBhvr>
                                        <p:cTn id="15" dur="500"/>
                                        <p:tgtEl>
                                          <p:spTgt spid="13"/>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10">
                                            <p:txEl>
                                              <p:pRg st="2" end="2"/>
                                            </p:txEl>
                                          </p:spTgt>
                                        </p:tgtEl>
                                        <p:attrNameLst>
                                          <p:attrName>style.visibility</p:attrName>
                                        </p:attrNameLst>
                                      </p:cBhvr>
                                      <p:to>
                                        <p:strVal val="visible"/>
                                      </p:to>
                                    </p:set>
                                    <p:animEffect transition="in" filter="fade">
                                      <p:cBhvr>
                                        <p:cTn id="18" dur="500"/>
                                        <p:tgtEl>
                                          <p:spTgt spid="10">
                                            <p:txEl>
                                              <p:pRg st="2" end="2"/>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0">
                                            <p:txEl>
                                              <p:pRg st="3" end="3"/>
                                            </p:txEl>
                                          </p:spTgt>
                                        </p:tgtEl>
                                        <p:attrNameLst>
                                          <p:attrName>style.visibility</p:attrName>
                                        </p:attrNameLst>
                                      </p:cBhvr>
                                      <p:to>
                                        <p:strVal val="visible"/>
                                      </p:to>
                                    </p:set>
                                    <p:animEffect transition="in" filter="fade">
                                      <p:cBhvr>
                                        <p:cTn id="26" dur="500"/>
                                        <p:tgtEl>
                                          <p:spTgt spid="10">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uiExpand="1" build="p"/>
      <p:bldP spid="3" grpId="0" animBg="1"/>
      <p:bldP spid="13" grpId="0" animBg="1"/>
      <p:bldP spid="16"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9">
            <a:extLst>
              <a:ext uri="{FF2B5EF4-FFF2-40B4-BE49-F238E27FC236}">
                <a16:creationId xmlns:a16="http://schemas.microsoft.com/office/drawing/2014/main" id="{9EB80E1D-0709-6064-C396-AADFA8217773}"/>
              </a:ext>
            </a:extLst>
          </p:cNvPr>
          <p:cNvSpPr txBox="1">
            <a:spLocks/>
          </p:cNvSpPr>
          <p:nvPr/>
        </p:nvSpPr>
        <p:spPr>
          <a:xfrm>
            <a:off x="330546" y="116459"/>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Zusammenfassung Bedeutung der Betazellrestfunktion</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7" name="TextBox 3037">
            <a:extLst>
              <a:ext uri="{FF2B5EF4-FFF2-40B4-BE49-F238E27FC236}">
                <a16:creationId xmlns:a16="http://schemas.microsoft.com/office/drawing/2014/main" id="{78D4EB4A-8D0C-8B5F-9D97-E59CA00FC621}"/>
              </a:ext>
            </a:extLst>
          </p:cNvPr>
          <p:cNvSpPr txBox="1"/>
          <p:nvPr/>
        </p:nvSpPr>
        <p:spPr>
          <a:xfrm>
            <a:off x="330546" y="4473339"/>
            <a:ext cx="8597553" cy="646331"/>
          </a:xfrm>
          <a:prstGeom prst="rect">
            <a:avLst/>
          </a:prstGeom>
          <a:noFill/>
        </p:spPr>
        <p:txBody>
          <a:bodyPr wrap="square" rtlCol="0" anchor="b">
            <a:spAutoFit/>
          </a:bodyPr>
          <a:lstStyle/>
          <a:p>
            <a:pPr lvl="0" defTabSz="685766">
              <a:buClr>
                <a:srgbClr val="2F4B95"/>
              </a:buClr>
              <a:defRPr/>
            </a:pPr>
            <a:r>
              <a:rPr kumimoji="0" lang="da-DK" sz="600" b="1" i="0" u="none" strike="noStrike" kern="1200" cap="none" spc="0" normalizeH="0" baseline="0" noProof="0">
                <a:ln>
                  <a:noFill/>
                </a:ln>
                <a:solidFill>
                  <a:srgbClr val="404040"/>
                </a:solidFill>
                <a:effectLst/>
                <a:uLnTx/>
                <a:uFillTx/>
                <a:ea typeface="+mn-ea"/>
                <a:cs typeface="+mn-cs"/>
              </a:rPr>
              <a:t>1. </a:t>
            </a:r>
            <a:r>
              <a:rPr lang="en-US" sz="600">
                <a:solidFill>
                  <a:srgbClr val="404040"/>
                </a:solidFill>
                <a:cs typeface="Arial"/>
              </a:rPr>
              <a:t>Atkinson MA &amp; </a:t>
            </a:r>
            <a:r>
              <a:rPr lang="en-US" sz="600" err="1">
                <a:solidFill>
                  <a:srgbClr val="404040"/>
                </a:solidFill>
                <a:cs typeface="Arial"/>
              </a:rPr>
              <a:t>Mirmira</a:t>
            </a:r>
            <a:r>
              <a:rPr lang="en-US" sz="600">
                <a:solidFill>
                  <a:srgbClr val="404040"/>
                </a:solidFill>
                <a:cs typeface="Arial"/>
              </a:rPr>
              <a:t> RG</a:t>
            </a:r>
            <a:r>
              <a:rPr lang="en-US" sz="600" i="1">
                <a:solidFill>
                  <a:srgbClr val="404040"/>
                </a:solidFill>
                <a:cs typeface="Arial"/>
              </a:rPr>
              <a:t>. Cell </a:t>
            </a:r>
            <a:r>
              <a:rPr lang="en-US" sz="600" i="1" err="1">
                <a:solidFill>
                  <a:srgbClr val="404040"/>
                </a:solidFill>
                <a:cs typeface="Arial"/>
              </a:rPr>
              <a:t>Metab</a:t>
            </a:r>
            <a:r>
              <a:rPr lang="en-US" sz="600" i="1">
                <a:solidFill>
                  <a:srgbClr val="404040"/>
                </a:solidFill>
                <a:cs typeface="Arial"/>
              </a:rPr>
              <a:t> </a:t>
            </a:r>
            <a:r>
              <a:rPr lang="en-US" sz="600">
                <a:solidFill>
                  <a:srgbClr val="404040"/>
                </a:solidFill>
                <a:cs typeface="Arial"/>
              </a:rPr>
              <a:t>2023; 35: 1500–18</a:t>
            </a:r>
            <a:r>
              <a:rPr kumimoji="0" lang="da-DK" sz="600" b="0" i="0" u="none" strike="noStrike" kern="1200" cap="none" spc="0" normalizeH="0" baseline="0" noProof="0">
                <a:ln>
                  <a:noFill/>
                </a:ln>
                <a:solidFill>
                  <a:srgbClr val="404040"/>
                </a:solidFill>
                <a:effectLst/>
                <a:uLnTx/>
                <a:uFillTx/>
                <a:ea typeface="+mn-ea"/>
                <a:cs typeface="+mn-cs"/>
              </a:rPr>
              <a:t>. </a:t>
            </a:r>
            <a:r>
              <a:rPr kumimoji="0" lang="da-DK" sz="600" b="1" i="0" u="none" strike="noStrike" kern="1200" cap="none" spc="0" normalizeH="0" baseline="0" noProof="0">
                <a:ln>
                  <a:noFill/>
                </a:ln>
                <a:solidFill>
                  <a:srgbClr val="404040"/>
                </a:solidFill>
                <a:effectLst/>
                <a:uLnTx/>
                <a:uFillTx/>
                <a:ea typeface="+mn-ea"/>
                <a:cs typeface="+mn-cs"/>
              </a:rPr>
              <a:t>2.</a:t>
            </a:r>
            <a:r>
              <a:rPr kumimoji="0" lang="da-DK" sz="600" b="0" i="0" u="none" strike="noStrike" kern="1200" cap="none" spc="0" normalizeH="0" baseline="0" noProof="0">
                <a:ln>
                  <a:noFill/>
                </a:ln>
                <a:solidFill>
                  <a:srgbClr val="404040"/>
                </a:solidFill>
                <a:effectLst/>
                <a:uLnTx/>
                <a:uFillTx/>
                <a:ea typeface="+mn-ea"/>
                <a:cs typeface="+mn-cs"/>
              </a:rPr>
              <a:t> </a:t>
            </a:r>
            <a:r>
              <a:rPr lang="de-DE" sz="600" err="1">
                <a:solidFill>
                  <a:srgbClr val="404040"/>
                </a:solidFill>
                <a:ea typeface="Arial"/>
                <a:cs typeface="Arial"/>
              </a:rPr>
              <a:t>Almaça</a:t>
            </a:r>
            <a:r>
              <a:rPr lang="de-DE" sz="600">
                <a:solidFill>
                  <a:srgbClr val="404040"/>
                </a:solidFill>
                <a:ea typeface="Arial"/>
                <a:cs typeface="Arial"/>
              </a:rPr>
              <a:t> J </a:t>
            </a:r>
            <a:r>
              <a:rPr lang="de-DE" sz="600" i="1">
                <a:solidFill>
                  <a:srgbClr val="404040"/>
                </a:solidFill>
                <a:ea typeface="Arial"/>
                <a:cs typeface="Arial"/>
              </a:rPr>
              <a:t>et al. </a:t>
            </a:r>
            <a:r>
              <a:rPr lang="de-DE" sz="600" i="1" err="1">
                <a:solidFill>
                  <a:srgbClr val="404040"/>
                </a:solidFill>
                <a:ea typeface="Arial"/>
                <a:cs typeface="Arial"/>
              </a:rPr>
              <a:t>Cell</a:t>
            </a:r>
            <a:r>
              <a:rPr lang="de-DE" sz="600" i="1">
                <a:solidFill>
                  <a:srgbClr val="404040"/>
                </a:solidFill>
                <a:ea typeface="Arial"/>
                <a:cs typeface="Arial"/>
              </a:rPr>
              <a:t> Rep </a:t>
            </a:r>
            <a:r>
              <a:rPr lang="de-DE" sz="600">
                <a:solidFill>
                  <a:srgbClr val="404040"/>
                </a:solidFill>
                <a:ea typeface="Arial"/>
                <a:cs typeface="Arial"/>
              </a:rPr>
              <a:t>2016; 17: 3281–91. </a:t>
            </a:r>
            <a:r>
              <a:rPr lang="de-DE" sz="600" b="1">
                <a:solidFill>
                  <a:srgbClr val="404040"/>
                </a:solidFill>
                <a:ea typeface="Arial"/>
                <a:cs typeface="Arial"/>
              </a:rPr>
              <a:t>3.</a:t>
            </a:r>
            <a:r>
              <a:rPr lang="de-DE" sz="600">
                <a:solidFill>
                  <a:srgbClr val="404040"/>
                </a:solidFill>
                <a:ea typeface="Arial"/>
                <a:cs typeface="Arial"/>
              </a:rPr>
              <a:t> Hartig SM &amp; Cox AR</a:t>
            </a:r>
            <a:r>
              <a:rPr lang="de-DE" sz="600" i="1">
                <a:solidFill>
                  <a:srgbClr val="404040"/>
                </a:solidFill>
                <a:ea typeface="Arial"/>
                <a:cs typeface="Arial"/>
              </a:rPr>
              <a:t>. J Mol Med </a:t>
            </a:r>
            <a:r>
              <a:rPr lang="de-DE" sz="600">
                <a:solidFill>
                  <a:srgbClr val="404040"/>
                </a:solidFill>
                <a:ea typeface="Arial"/>
                <a:cs typeface="Arial"/>
              </a:rPr>
              <a:t>2020; 98: 451–67</a:t>
            </a:r>
            <a:r>
              <a:rPr lang="de" sz="600">
                <a:solidFill>
                  <a:srgbClr val="404040"/>
                </a:solidFill>
                <a:ea typeface="Arial"/>
                <a:cs typeface="Arial"/>
              </a:rPr>
              <a:t>.</a:t>
            </a:r>
            <a:r>
              <a:rPr lang="de-DE" sz="600">
                <a:solidFill>
                  <a:srgbClr val="404040"/>
                </a:solidFill>
                <a:ea typeface="Arial"/>
                <a:cs typeface="Arial"/>
              </a:rPr>
              <a:t> </a:t>
            </a:r>
            <a:r>
              <a:rPr lang="de-DE" sz="600" b="1">
                <a:solidFill>
                  <a:srgbClr val="404040"/>
                </a:solidFill>
                <a:ea typeface="Arial"/>
                <a:cs typeface="Arial"/>
              </a:rPr>
              <a:t>4.</a:t>
            </a:r>
            <a:r>
              <a:rPr lang="de-DE" sz="600">
                <a:solidFill>
                  <a:srgbClr val="404040"/>
                </a:solidFill>
                <a:ea typeface="Arial"/>
                <a:cs typeface="Arial"/>
              </a:rPr>
              <a:t> Hill TG &amp; Hill DJ</a:t>
            </a:r>
            <a:r>
              <a:rPr lang="de-DE" sz="600" i="1">
                <a:solidFill>
                  <a:srgbClr val="404040"/>
                </a:solidFill>
                <a:ea typeface="Arial"/>
                <a:cs typeface="Arial"/>
              </a:rPr>
              <a:t>. </a:t>
            </a:r>
            <a:r>
              <a:rPr lang="de-DE" sz="600" i="1" err="1">
                <a:solidFill>
                  <a:srgbClr val="404040"/>
                </a:solidFill>
                <a:ea typeface="Arial"/>
                <a:cs typeface="Arial"/>
              </a:rPr>
              <a:t>Int</a:t>
            </a:r>
            <a:r>
              <a:rPr lang="de-DE" sz="600" i="1">
                <a:solidFill>
                  <a:srgbClr val="404040"/>
                </a:solidFill>
                <a:ea typeface="Arial"/>
                <a:cs typeface="Arial"/>
              </a:rPr>
              <a:t> J Mol </a:t>
            </a:r>
            <a:r>
              <a:rPr lang="de-DE" sz="600" i="1" err="1">
                <a:solidFill>
                  <a:srgbClr val="404040"/>
                </a:solidFill>
                <a:ea typeface="Arial"/>
                <a:cs typeface="Arial"/>
              </a:rPr>
              <a:t>Sci</a:t>
            </a:r>
            <a:r>
              <a:rPr lang="de-DE" sz="600" i="1">
                <a:solidFill>
                  <a:srgbClr val="404040"/>
                </a:solidFill>
                <a:ea typeface="Arial"/>
                <a:cs typeface="Arial"/>
              </a:rPr>
              <a:t> </a:t>
            </a:r>
            <a:r>
              <a:rPr lang="de-DE" sz="600">
                <a:solidFill>
                  <a:srgbClr val="404040"/>
                </a:solidFill>
                <a:ea typeface="Arial"/>
                <a:cs typeface="Arial"/>
              </a:rPr>
              <a:t>2024; 25: 4070</a:t>
            </a:r>
            <a:r>
              <a:rPr lang="de" sz="600">
                <a:solidFill>
                  <a:srgbClr val="404040"/>
                </a:solidFill>
                <a:ea typeface="Arial"/>
                <a:cs typeface="Arial"/>
              </a:rPr>
              <a:t>.</a:t>
            </a:r>
            <a:r>
              <a:rPr lang="de-DE" sz="600">
                <a:solidFill>
                  <a:srgbClr val="404040"/>
                </a:solidFill>
                <a:ea typeface="Arial"/>
                <a:cs typeface="Arial"/>
              </a:rPr>
              <a:t>    </a:t>
            </a:r>
            <a:r>
              <a:rPr lang="de-DE" sz="600" b="1">
                <a:solidFill>
                  <a:srgbClr val="404040"/>
                </a:solidFill>
                <a:ea typeface="Arial"/>
                <a:cs typeface="Arial"/>
              </a:rPr>
              <a:t>5.</a:t>
            </a:r>
            <a:r>
              <a:rPr lang="de-DE" sz="600">
                <a:solidFill>
                  <a:srgbClr val="404040"/>
                </a:solidFill>
                <a:ea typeface="Arial"/>
                <a:cs typeface="Arial"/>
              </a:rPr>
              <a:t> Bru-</a:t>
            </a:r>
            <a:r>
              <a:rPr lang="de-DE" sz="600" err="1">
                <a:solidFill>
                  <a:srgbClr val="404040"/>
                </a:solidFill>
                <a:ea typeface="Arial"/>
                <a:cs typeface="Arial"/>
              </a:rPr>
              <a:t>Tari</a:t>
            </a:r>
            <a:r>
              <a:rPr lang="de-DE" sz="600">
                <a:solidFill>
                  <a:srgbClr val="404040"/>
                </a:solidFill>
                <a:ea typeface="Arial"/>
                <a:cs typeface="Arial"/>
              </a:rPr>
              <a:t> E et al</a:t>
            </a:r>
            <a:r>
              <a:rPr lang="de-DE" sz="600" i="1">
                <a:solidFill>
                  <a:srgbClr val="404040"/>
                </a:solidFill>
                <a:ea typeface="Arial"/>
                <a:cs typeface="Arial"/>
              </a:rPr>
              <a:t>. Front </a:t>
            </a:r>
            <a:r>
              <a:rPr lang="de-DE" sz="600" i="1" err="1">
                <a:solidFill>
                  <a:srgbClr val="404040"/>
                </a:solidFill>
                <a:ea typeface="Arial"/>
                <a:cs typeface="Arial"/>
              </a:rPr>
              <a:t>Endocrinol</a:t>
            </a:r>
            <a:r>
              <a:rPr lang="de-DE" sz="600" i="1">
                <a:solidFill>
                  <a:srgbClr val="404040"/>
                </a:solidFill>
                <a:ea typeface="Arial"/>
                <a:cs typeface="Arial"/>
              </a:rPr>
              <a:t> </a:t>
            </a:r>
            <a:r>
              <a:rPr lang="de-DE" sz="600">
                <a:solidFill>
                  <a:srgbClr val="404040"/>
                </a:solidFill>
                <a:ea typeface="Arial"/>
                <a:cs typeface="Arial"/>
              </a:rPr>
              <a:t>2021; 11: 619150. </a:t>
            </a:r>
            <a:r>
              <a:rPr kumimoji="0" lang="da-DK" sz="600" b="1" i="0" u="none" strike="noStrike" kern="1200" cap="none" spc="0" normalizeH="0" baseline="0" noProof="0">
                <a:ln>
                  <a:noFill/>
                </a:ln>
                <a:solidFill>
                  <a:srgbClr val="404040"/>
                </a:solidFill>
                <a:effectLst/>
                <a:uLnTx/>
                <a:uFillTx/>
                <a:ea typeface="+mn-ea"/>
                <a:cs typeface="+mn-cs"/>
              </a:rPr>
              <a:t>6.</a:t>
            </a:r>
            <a:r>
              <a:rPr kumimoji="0" lang="da-DK" sz="600" b="0" i="0" u="none" strike="noStrike" kern="1200" cap="none" spc="0" normalizeH="0" baseline="0" noProof="0">
                <a:ln>
                  <a:noFill/>
                </a:ln>
                <a:solidFill>
                  <a:srgbClr val="404040"/>
                </a:solidFill>
                <a:effectLst/>
                <a:uLnTx/>
                <a:uFillTx/>
                <a:ea typeface="+mn-ea"/>
                <a:cs typeface="+mn-cs"/>
              </a:rPr>
              <a:t> </a:t>
            </a:r>
            <a:r>
              <a:rPr kumimoji="0" lang="de" sz="600" b="0" i="0" u="none" strike="noStrike" kern="1200" cap="none" spc="0" normalizeH="0" baseline="0" noProof="0">
                <a:ln>
                  <a:noFill/>
                </a:ln>
                <a:solidFill>
                  <a:srgbClr val="404040"/>
                </a:solidFill>
                <a:effectLst/>
                <a:uLnTx/>
                <a:uFillTx/>
                <a:ea typeface="Arial"/>
                <a:cs typeface="Arial"/>
              </a:rPr>
              <a:t>Galderisi A </a:t>
            </a:r>
            <a:r>
              <a:rPr kumimoji="0" lang="de" sz="600" b="0" i="1" u="none" strike="noStrike" kern="1200" cap="none" spc="0" normalizeH="0" baseline="0" noProof="0">
                <a:ln>
                  <a:noFill/>
                </a:ln>
                <a:solidFill>
                  <a:srgbClr val="404040"/>
                </a:solidFill>
                <a:effectLst/>
                <a:uLnTx/>
                <a:uFillTx/>
                <a:ea typeface="Arial"/>
                <a:cs typeface="Arial"/>
              </a:rPr>
              <a:t>et al. Diabetologia</a:t>
            </a:r>
            <a:r>
              <a:rPr kumimoji="0" lang="de" sz="600" b="0" i="0" u="none" strike="noStrike" kern="1200" cap="none" spc="0" normalizeH="0" baseline="0" noProof="0">
                <a:ln>
                  <a:noFill/>
                </a:ln>
                <a:solidFill>
                  <a:srgbClr val="404040"/>
                </a:solidFill>
                <a:effectLst/>
                <a:uLnTx/>
                <a:uFillTx/>
                <a:ea typeface="Arial"/>
                <a:cs typeface="Arial"/>
              </a:rPr>
              <a:t> </a:t>
            </a:r>
            <a:r>
              <a:rPr kumimoji="0" lang="de-DE" sz="600" b="0" i="0" u="none" strike="noStrike" kern="1200" cap="none" spc="0" normalizeH="0" baseline="0" noProof="0">
                <a:ln>
                  <a:noFill/>
                </a:ln>
                <a:solidFill>
                  <a:srgbClr val="404040"/>
                </a:solidFill>
                <a:effectLst/>
                <a:uLnTx/>
                <a:uFillTx/>
                <a:ea typeface="Arial"/>
                <a:cs typeface="Arial"/>
              </a:rPr>
              <a:t>2023; 66: 2189–99. </a:t>
            </a:r>
            <a:r>
              <a:rPr kumimoji="0" lang="de-DE" sz="600" b="1" i="0" u="none" strike="noStrike" kern="1200" cap="none" spc="0" normalizeH="0" baseline="0" noProof="0">
                <a:ln>
                  <a:noFill/>
                </a:ln>
                <a:solidFill>
                  <a:srgbClr val="404040"/>
                </a:solidFill>
                <a:effectLst/>
                <a:uLnTx/>
                <a:uFillTx/>
                <a:ea typeface="Arial"/>
                <a:cs typeface="Arial"/>
              </a:rPr>
              <a:t>7.</a:t>
            </a:r>
            <a:r>
              <a:rPr kumimoji="0" lang="de-DE" sz="600" b="0" i="0" u="none" strike="noStrike" kern="1200" cap="none" spc="0" normalizeH="0" baseline="0" noProof="0">
                <a:ln>
                  <a:noFill/>
                </a:ln>
                <a:solidFill>
                  <a:srgbClr val="404040"/>
                </a:solidFill>
                <a:effectLst/>
                <a:uLnTx/>
                <a:uFillTx/>
                <a:ea typeface="Arial"/>
                <a:cs typeface="Arial"/>
              </a:rPr>
              <a:t> </a:t>
            </a:r>
            <a:r>
              <a:rPr lang="da-DK" sz="600" spc="-10">
                <a:solidFill>
                  <a:srgbClr val="404040"/>
                </a:solidFill>
                <a:cs typeface="Verdana"/>
              </a:rPr>
              <a:t>Meier JJ </a:t>
            </a:r>
            <a:r>
              <a:rPr lang="da-DK" sz="600" i="1" spc="-10">
                <a:solidFill>
                  <a:srgbClr val="404040"/>
                </a:solidFill>
                <a:cs typeface="Verdana"/>
              </a:rPr>
              <a:t>et al. Diabetes </a:t>
            </a:r>
            <a:r>
              <a:rPr lang="da-DK" sz="600" spc="-10">
                <a:solidFill>
                  <a:srgbClr val="404040"/>
                </a:solidFill>
                <a:cs typeface="Verdana"/>
              </a:rPr>
              <a:t>2005; 54: 1649</a:t>
            </a:r>
            <a:r>
              <a:rPr lang="de-DE" sz="600">
                <a:solidFill>
                  <a:srgbClr val="404040"/>
                </a:solidFill>
                <a:ea typeface="Arial"/>
                <a:cs typeface="Arial"/>
              </a:rPr>
              <a:t>–</a:t>
            </a:r>
            <a:r>
              <a:rPr lang="da-DK" sz="600" spc="-10">
                <a:solidFill>
                  <a:srgbClr val="404040"/>
                </a:solidFill>
                <a:cs typeface="Verdana"/>
              </a:rPr>
              <a:t>56. </a:t>
            </a:r>
            <a:r>
              <a:rPr lang="da-DK" sz="600" b="1" spc="-10">
                <a:solidFill>
                  <a:srgbClr val="404040"/>
                </a:solidFill>
                <a:cs typeface="Verdana"/>
              </a:rPr>
              <a:t>8.</a:t>
            </a:r>
            <a:r>
              <a:rPr lang="da-DK" sz="600" spc="-10">
                <a:solidFill>
                  <a:srgbClr val="404040"/>
                </a:solidFill>
                <a:cs typeface="Verdana"/>
              </a:rPr>
              <a:t> Hellman B. </a:t>
            </a:r>
            <a:r>
              <a:rPr lang="da-DK" sz="600" i="1" spc="-10">
                <a:solidFill>
                  <a:srgbClr val="404040"/>
                </a:solidFill>
                <a:cs typeface="Verdana"/>
              </a:rPr>
              <a:t>Upsala J Med Sci </a:t>
            </a:r>
            <a:r>
              <a:rPr lang="da-DK" sz="600" spc="-10">
                <a:solidFill>
                  <a:srgbClr val="404040"/>
                </a:solidFill>
                <a:cs typeface="Verdana"/>
              </a:rPr>
              <a:t>2009; 114: 193</a:t>
            </a:r>
            <a:r>
              <a:rPr lang="de-DE" sz="600">
                <a:solidFill>
                  <a:srgbClr val="404040"/>
                </a:solidFill>
                <a:ea typeface="Arial"/>
                <a:cs typeface="Arial"/>
              </a:rPr>
              <a:t>–</a:t>
            </a:r>
            <a:r>
              <a:rPr lang="da-DK" sz="600" spc="-10">
                <a:solidFill>
                  <a:srgbClr val="404040"/>
                </a:solidFill>
                <a:cs typeface="Verdana"/>
              </a:rPr>
              <a:t>205.</a:t>
            </a:r>
            <a:r>
              <a:rPr kumimoji="0" lang="da-DK" sz="600" b="0" i="0" u="none" strike="noStrike" kern="1200" cap="none" spc="0" normalizeH="0" baseline="0" noProof="0">
                <a:ln>
                  <a:noFill/>
                </a:ln>
                <a:solidFill>
                  <a:srgbClr val="404040"/>
                </a:solidFill>
                <a:effectLst/>
                <a:uLnTx/>
                <a:uFillTx/>
                <a:ea typeface="+mn-ea"/>
                <a:cs typeface="+mn-cs"/>
              </a:rPr>
              <a:t> </a:t>
            </a:r>
            <a:r>
              <a:rPr kumimoji="0" lang="da-DK" sz="600" b="1" i="0" u="none" strike="noStrike" kern="1200" cap="none" spc="0" normalizeH="0" baseline="0" noProof="0">
                <a:ln>
                  <a:noFill/>
                </a:ln>
                <a:solidFill>
                  <a:srgbClr val="404040"/>
                </a:solidFill>
                <a:effectLst/>
                <a:uLnTx/>
                <a:uFillTx/>
                <a:ea typeface="+mn-ea"/>
                <a:cs typeface="+mn-cs"/>
              </a:rPr>
              <a:t>9.</a:t>
            </a:r>
            <a:r>
              <a:rPr kumimoji="0" lang="da-DK" sz="600" b="0" i="0" u="none" strike="noStrike" kern="1200" cap="none" spc="0" normalizeH="0" baseline="0" noProof="0">
                <a:ln>
                  <a:noFill/>
                </a:ln>
                <a:solidFill>
                  <a:srgbClr val="404040"/>
                </a:solidFill>
                <a:effectLst/>
                <a:uLnTx/>
                <a:uFillTx/>
                <a:ea typeface="+mn-ea"/>
                <a:cs typeface="+mn-cs"/>
              </a:rPr>
              <a:t> </a:t>
            </a:r>
            <a:r>
              <a:rPr lang="de-DE" sz="600" kern="0">
                <a:solidFill>
                  <a:srgbClr val="404040"/>
                </a:solidFill>
                <a:cs typeface="Verdana"/>
              </a:rPr>
              <a:t>Song SH </a:t>
            </a:r>
            <a:r>
              <a:rPr lang="de-DE" sz="600" i="1" kern="0">
                <a:solidFill>
                  <a:srgbClr val="404040"/>
                </a:solidFill>
                <a:cs typeface="Verdana"/>
              </a:rPr>
              <a:t>et al. J </a:t>
            </a:r>
            <a:r>
              <a:rPr lang="de-DE" sz="600" i="1" kern="0" err="1">
                <a:solidFill>
                  <a:srgbClr val="404040"/>
                </a:solidFill>
                <a:cs typeface="Verdana"/>
              </a:rPr>
              <a:t>Clin</a:t>
            </a:r>
            <a:r>
              <a:rPr lang="de-DE" sz="600" i="1" kern="0">
                <a:solidFill>
                  <a:srgbClr val="404040"/>
                </a:solidFill>
                <a:cs typeface="Verdana"/>
              </a:rPr>
              <a:t> </a:t>
            </a:r>
            <a:r>
              <a:rPr lang="de-DE" sz="600" i="1" kern="0" err="1">
                <a:solidFill>
                  <a:srgbClr val="404040"/>
                </a:solidFill>
                <a:cs typeface="Verdana"/>
              </a:rPr>
              <a:t>Endocrinol</a:t>
            </a:r>
            <a:r>
              <a:rPr lang="de-DE" sz="600" i="1" kern="0">
                <a:solidFill>
                  <a:srgbClr val="404040"/>
                </a:solidFill>
                <a:cs typeface="Verdana"/>
              </a:rPr>
              <a:t> </a:t>
            </a:r>
            <a:r>
              <a:rPr lang="de-DE" sz="600" i="1" kern="0" err="1">
                <a:solidFill>
                  <a:srgbClr val="404040"/>
                </a:solidFill>
                <a:cs typeface="Verdana"/>
              </a:rPr>
              <a:t>Metab</a:t>
            </a:r>
            <a:r>
              <a:rPr lang="de-DE" sz="600" i="1" kern="0">
                <a:solidFill>
                  <a:srgbClr val="404040"/>
                </a:solidFill>
                <a:cs typeface="Verdana"/>
              </a:rPr>
              <a:t> </a:t>
            </a:r>
            <a:r>
              <a:rPr lang="de-DE" sz="600" kern="0">
                <a:solidFill>
                  <a:srgbClr val="404040"/>
                </a:solidFill>
                <a:cs typeface="Verdana"/>
              </a:rPr>
              <a:t>2000; 85: 4491</a:t>
            </a:r>
            <a:r>
              <a:rPr lang="de-DE" sz="600">
                <a:solidFill>
                  <a:srgbClr val="404040"/>
                </a:solidFill>
                <a:ea typeface="Arial"/>
                <a:cs typeface="Arial"/>
              </a:rPr>
              <a:t>–</a:t>
            </a:r>
            <a:r>
              <a:rPr lang="de-DE" sz="600" kern="0">
                <a:solidFill>
                  <a:srgbClr val="404040"/>
                </a:solidFill>
                <a:cs typeface="Verdana"/>
              </a:rPr>
              <a:t>9</a:t>
            </a:r>
            <a:r>
              <a:rPr lang="da-DK" sz="600" spc="-10">
                <a:solidFill>
                  <a:srgbClr val="404040"/>
                </a:solidFill>
                <a:cs typeface="Verdana"/>
              </a:rPr>
              <a:t>. </a:t>
            </a:r>
            <a:r>
              <a:rPr lang="da-DK" sz="600" b="1" spc="-10">
                <a:solidFill>
                  <a:srgbClr val="404040"/>
                </a:solidFill>
                <a:cs typeface="Verdana"/>
              </a:rPr>
              <a:t>10.</a:t>
            </a:r>
            <a:r>
              <a:rPr lang="da-DK" sz="600" spc="-10">
                <a:solidFill>
                  <a:srgbClr val="404040"/>
                </a:solidFill>
                <a:cs typeface="Verdana"/>
              </a:rPr>
              <a:t> Meier JJ </a:t>
            </a:r>
            <a:r>
              <a:rPr lang="da-DK" sz="600" i="1" spc="-10">
                <a:solidFill>
                  <a:srgbClr val="404040"/>
                </a:solidFill>
                <a:cs typeface="Verdana"/>
              </a:rPr>
              <a:t>et al. Diabetes </a:t>
            </a:r>
            <a:r>
              <a:rPr lang="da-DK" sz="600" spc="-10">
                <a:solidFill>
                  <a:srgbClr val="404040"/>
                </a:solidFill>
                <a:cs typeface="Verdana"/>
              </a:rPr>
              <a:t>2006; 55 1051</a:t>
            </a:r>
            <a:r>
              <a:rPr lang="de-DE" sz="600">
                <a:solidFill>
                  <a:srgbClr val="404040"/>
                </a:solidFill>
                <a:ea typeface="Arial"/>
                <a:cs typeface="Arial"/>
              </a:rPr>
              <a:t>–</a:t>
            </a:r>
            <a:r>
              <a:rPr lang="da-DK" sz="600" spc="-10">
                <a:solidFill>
                  <a:srgbClr val="404040"/>
                </a:solidFill>
                <a:cs typeface="Verdana"/>
              </a:rPr>
              <a:t>6. </a:t>
            </a:r>
            <a:r>
              <a:rPr lang="da-DK" sz="600" b="1" spc="-10">
                <a:solidFill>
                  <a:srgbClr val="404040"/>
                </a:solidFill>
                <a:cs typeface="Verdana"/>
              </a:rPr>
              <a:t>11.</a:t>
            </a:r>
            <a:r>
              <a:rPr lang="da-DK" sz="600" spc="-10">
                <a:solidFill>
                  <a:srgbClr val="404040"/>
                </a:solidFill>
                <a:cs typeface="Verdana"/>
              </a:rPr>
              <a:t> </a:t>
            </a:r>
            <a:r>
              <a:rPr lang="de-DE" sz="600" err="1">
                <a:solidFill>
                  <a:srgbClr val="404040"/>
                </a:solidFill>
                <a:ea typeface="Arial"/>
                <a:cs typeface="Arial"/>
              </a:rPr>
              <a:t>Bogun</a:t>
            </a:r>
            <a:r>
              <a:rPr lang="de-DE" sz="600">
                <a:solidFill>
                  <a:srgbClr val="404040"/>
                </a:solidFill>
                <a:ea typeface="Arial"/>
                <a:cs typeface="Arial"/>
              </a:rPr>
              <a:t> MM </a:t>
            </a:r>
            <a:r>
              <a:rPr lang="de-DE" sz="600" i="1">
                <a:solidFill>
                  <a:srgbClr val="404040"/>
                </a:solidFill>
                <a:ea typeface="Arial"/>
                <a:cs typeface="Arial"/>
              </a:rPr>
              <a:t>et al. Diabetes Care </a:t>
            </a:r>
            <a:r>
              <a:rPr lang="de-DE" sz="600">
                <a:solidFill>
                  <a:srgbClr val="404040"/>
                </a:solidFill>
                <a:ea typeface="Arial"/>
                <a:cs typeface="Arial"/>
              </a:rPr>
              <a:t>2020; 43: 1836–42</a:t>
            </a:r>
            <a:r>
              <a:rPr lang="de" sz="600">
                <a:solidFill>
                  <a:srgbClr val="404040"/>
                </a:solidFill>
                <a:ea typeface="Arial"/>
                <a:cs typeface="Arial"/>
              </a:rPr>
              <a:t>. </a:t>
            </a:r>
            <a:r>
              <a:rPr lang="de" sz="600" b="1">
                <a:solidFill>
                  <a:srgbClr val="404040"/>
                </a:solidFill>
                <a:ea typeface="Arial"/>
                <a:cs typeface="Arial"/>
              </a:rPr>
              <a:t>12.</a:t>
            </a:r>
            <a:r>
              <a:rPr lang="de" sz="600">
                <a:solidFill>
                  <a:srgbClr val="404040"/>
                </a:solidFill>
                <a:ea typeface="Arial"/>
                <a:cs typeface="Arial"/>
              </a:rPr>
              <a:t> </a:t>
            </a:r>
            <a:r>
              <a:rPr lang="it-IT" sz="600">
                <a:solidFill>
                  <a:srgbClr val="404040"/>
                </a:solidFill>
                <a:ea typeface="Arial"/>
                <a:cs typeface="Arial"/>
              </a:rPr>
              <a:t>Evans-Molina C </a:t>
            </a:r>
            <a:r>
              <a:rPr lang="it-IT" sz="600" i="1">
                <a:solidFill>
                  <a:srgbClr val="404040"/>
                </a:solidFill>
                <a:ea typeface="Arial"/>
                <a:cs typeface="Arial"/>
              </a:rPr>
              <a:t>et al. JCI Insight </a:t>
            </a:r>
            <a:r>
              <a:rPr lang="it-IT" sz="600">
                <a:solidFill>
                  <a:srgbClr val="404040"/>
                </a:solidFill>
                <a:ea typeface="Arial"/>
                <a:cs typeface="Arial"/>
              </a:rPr>
              <a:t>2018; 3: e120877. </a:t>
            </a:r>
            <a:r>
              <a:rPr lang="it-IT" sz="600" b="1">
                <a:solidFill>
                  <a:srgbClr val="404040"/>
                </a:solidFill>
                <a:ea typeface="Arial"/>
                <a:cs typeface="Arial"/>
              </a:rPr>
              <a:t>13. </a:t>
            </a:r>
            <a:r>
              <a:rPr lang="de-DE" sz="600" err="1">
                <a:solidFill>
                  <a:srgbClr val="404040"/>
                </a:solidFill>
                <a:ea typeface="Arial"/>
                <a:cs typeface="Arial"/>
              </a:rPr>
              <a:t>Oram</a:t>
            </a:r>
            <a:r>
              <a:rPr lang="de-DE" sz="600">
                <a:solidFill>
                  <a:srgbClr val="404040"/>
                </a:solidFill>
                <a:ea typeface="Arial"/>
                <a:cs typeface="Arial"/>
              </a:rPr>
              <a:t> RA </a:t>
            </a:r>
            <a:r>
              <a:rPr lang="de-DE" sz="600" i="1">
                <a:solidFill>
                  <a:srgbClr val="404040"/>
                </a:solidFill>
                <a:ea typeface="Arial"/>
                <a:cs typeface="Arial"/>
              </a:rPr>
              <a:t>et al. </a:t>
            </a:r>
            <a:r>
              <a:rPr lang="de-DE" sz="600" i="1" err="1">
                <a:solidFill>
                  <a:srgbClr val="404040"/>
                </a:solidFill>
                <a:ea typeface="Arial"/>
                <a:cs typeface="Arial"/>
              </a:rPr>
              <a:t>Diabetologia</a:t>
            </a:r>
            <a:r>
              <a:rPr lang="de-DE" sz="600" i="1">
                <a:solidFill>
                  <a:srgbClr val="404040"/>
                </a:solidFill>
                <a:ea typeface="Arial"/>
                <a:cs typeface="Arial"/>
              </a:rPr>
              <a:t> </a:t>
            </a:r>
            <a:r>
              <a:rPr lang="de-DE" sz="600">
                <a:solidFill>
                  <a:srgbClr val="404040"/>
                </a:solidFill>
                <a:ea typeface="Arial"/>
                <a:cs typeface="Arial"/>
              </a:rPr>
              <a:t>2019; 62: 567–77</a:t>
            </a:r>
            <a:r>
              <a:rPr lang="de" sz="600">
                <a:solidFill>
                  <a:srgbClr val="404040"/>
                </a:solidFill>
                <a:ea typeface="Arial"/>
                <a:cs typeface="Arial"/>
              </a:rPr>
              <a:t>.</a:t>
            </a:r>
            <a:r>
              <a:rPr lang="da-DK" sz="600" spc="-10">
                <a:solidFill>
                  <a:srgbClr val="404040"/>
                </a:solidFill>
                <a:cs typeface="Verdana"/>
              </a:rPr>
              <a:t> </a:t>
            </a:r>
            <a:r>
              <a:rPr kumimoji="0" lang="da-DK" sz="600" b="1" i="0" u="none" strike="noStrike" kern="1200" cap="none" spc="0" normalizeH="0" baseline="0" noProof="0">
                <a:ln>
                  <a:noFill/>
                </a:ln>
                <a:solidFill>
                  <a:srgbClr val="404040"/>
                </a:solidFill>
                <a:effectLst/>
                <a:uLnTx/>
                <a:uFillTx/>
                <a:ea typeface="+mn-ea"/>
                <a:cs typeface="+mn-cs"/>
              </a:rPr>
              <a:t>14.</a:t>
            </a:r>
            <a:r>
              <a:rPr kumimoji="0" lang="da-DK" sz="600" b="0" i="0" u="none" strike="noStrike" kern="1200" cap="none" spc="0" normalizeH="0" baseline="0" noProof="0">
                <a:ln>
                  <a:noFill/>
                </a:ln>
                <a:solidFill>
                  <a:srgbClr val="404040"/>
                </a:solidFill>
                <a:effectLst/>
                <a:uLnTx/>
                <a:uFillTx/>
                <a:ea typeface="+mn-ea"/>
                <a:cs typeface="+mn-cs"/>
              </a:rPr>
              <a:t> Flatt AJS </a:t>
            </a:r>
            <a:r>
              <a:rPr kumimoji="0" lang="da-DK" sz="600" b="0" i="1" u="none" strike="noStrike" kern="1200" cap="none" spc="0" normalizeH="0" baseline="0" noProof="0">
                <a:ln>
                  <a:noFill/>
                </a:ln>
                <a:solidFill>
                  <a:srgbClr val="404040"/>
                </a:solidFill>
                <a:effectLst/>
                <a:uLnTx/>
                <a:uFillTx/>
                <a:ea typeface="+mn-ea"/>
                <a:cs typeface="+mn-cs"/>
              </a:rPr>
              <a:t>et al. Ann N Y Acad Sci</a:t>
            </a:r>
            <a:r>
              <a:rPr kumimoji="0" lang="da-DK" sz="600" b="0" i="0" u="none" strike="noStrike" kern="1200" cap="none" spc="0" normalizeH="0" baseline="0" noProof="0">
                <a:ln>
                  <a:noFill/>
                </a:ln>
                <a:solidFill>
                  <a:srgbClr val="404040"/>
                </a:solidFill>
                <a:effectLst/>
                <a:uLnTx/>
                <a:uFillTx/>
                <a:ea typeface="+mn-ea"/>
                <a:cs typeface="+mn-cs"/>
              </a:rPr>
              <a:t> 2021; 1495: 40</a:t>
            </a:r>
            <a:r>
              <a:rPr kumimoji="0" lang="de-DE" sz="600" b="0" i="0" u="none" strike="noStrike" kern="1200" cap="none" spc="0" normalizeH="0" baseline="0" noProof="0">
                <a:ln>
                  <a:noFill/>
                </a:ln>
                <a:solidFill>
                  <a:srgbClr val="404040"/>
                </a:solidFill>
                <a:effectLst/>
                <a:uLnTx/>
                <a:uFillTx/>
                <a:ea typeface="Arial"/>
                <a:cs typeface="Arial"/>
              </a:rPr>
              <a:t>–</a:t>
            </a:r>
            <a:r>
              <a:rPr kumimoji="0" lang="da-DK" sz="600" b="0" i="0" u="none" strike="noStrike" kern="1200" cap="none" spc="0" normalizeH="0" baseline="0" noProof="0">
                <a:ln>
                  <a:noFill/>
                </a:ln>
                <a:solidFill>
                  <a:srgbClr val="404040"/>
                </a:solidFill>
                <a:effectLst/>
                <a:uLnTx/>
                <a:uFillTx/>
                <a:ea typeface="+mn-ea"/>
                <a:cs typeface="+mn-cs"/>
              </a:rPr>
              <a:t>54. </a:t>
            </a:r>
            <a:r>
              <a:rPr kumimoji="0" lang="da-DK" sz="600" b="1" i="0" u="none" strike="noStrike" kern="1200" cap="none" spc="0" normalizeH="0" baseline="0" noProof="0">
                <a:ln>
                  <a:noFill/>
                </a:ln>
                <a:solidFill>
                  <a:srgbClr val="404040"/>
                </a:solidFill>
                <a:effectLst/>
                <a:uLnTx/>
                <a:uFillTx/>
                <a:ea typeface="+mn-ea"/>
                <a:cs typeface="+mn-cs"/>
              </a:rPr>
              <a:t>15.</a:t>
            </a:r>
            <a:r>
              <a:rPr kumimoji="0" lang="da-DK" sz="600" b="0" i="0" u="none" strike="noStrike" kern="1200" cap="none" spc="0" normalizeH="0" baseline="0" noProof="0">
                <a:ln>
                  <a:noFill/>
                </a:ln>
                <a:solidFill>
                  <a:srgbClr val="404040"/>
                </a:solidFill>
                <a:effectLst/>
                <a:uLnTx/>
                <a:uFillTx/>
                <a:ea typeface="+mn-ea"/>
                <a:cs typeface="+mn-cs"/>
              </a:rPr>
              <a:t> Taylor GS </a:t>
            </a:r>
            <a:r>
              <a:rPr kumimoji="0" lang="da-DK" sz="600" b="0" i="1" u="none" strike="noStrike" kern="1200" cap="none" spc="0" normalizeH="0" baseline="0" noProof="0">
                <a:ln>
                  <a:noFill/>
                </a:ln>
                <a:solidFill>
                  <a:srgbClr val="404040"/>
                </a:solidFill>
                <a:effectLst/>
                <a:uLnTx/>
                <a:uFillTx/>
                <a:ea typeface="+mn-ea"/>
                <a:cs typeface="+mn-cs"/>
              </a:rPr>
              <a:t>et al. Diabetes Care</a:t>
            </a:r>
            <a:r>
              <a:rPr kumimoji="0" lang="da-DK" sz="600" b="0" i="0" u="none" strike="noStrike" kern="1200" cap="none" spc="0" normalizeH="0" baseline="0" noProof="0">
                <a:ln>
                  <a:noFill/>
                </a:ln>
                <a:solidFill>
                  <a:srgbClr val="404040"/>
                </a:solidFill>
                <a:effectLst/>
                <a:uLnTx/>
                <a:uFillTx/>
                <a:ea typeface="+mn-ea"/>
                <a:cs typeface="+mn-cs"/>
              </a:rPr>
              <a:t> 2020; 43: 2362</a:t>
            </a:r>
            <a:r>
              <a:rPr kumimoji="0" lang="de-DE" sz="600" b="0" i="0" u="none" strike="noStrike" kern="1200" cap="none" spc="0" normalizeH="0" baseline="0" noProof="0">
                <a:ln>
                  <a:noFill/>
                </a:ln>
                <a:solidFill>
                  <a:srgbClr val="404040"/>
                </a:solidFill>
                <a:effectLst/>
                <a:uLnTx/>
                <a:uFillTx/>
                <a:ea typeface="Arial"/>
                <a:cs typeface="Arial"/>
              </a:rPr>
              <a:t>–</a:t>
            </a:r>
            <a:r>
              <a:rPr kumimoji="0" lang="da-DK" sz="600" b="0" i="0" u="none" strike="noStrike" kern="1200" cap="none" spc="0" normalizeH="0" baseline="0" noProof="0">
                <a:ln>
                  <a:noFill/>
                </a:ln>
                <a:solidFill>
                  <a:srgbClr val="404040"/>
                </a:solidFill>
                <a:effectLst/>
                <a:uLnTx/>
                <a:uFillTx/>
                <a:ea typeface="+mn-ea"/>
                <a:cs typeface="+mn-cs"/>
              </a:rPr>
              <a:t>70. </a:t>
            </a:r>
            <a:r>
              <a:rPr kumimoji="0" lang="da-DK" sz="600" b="1" i="0" u="none" strike="noStrike" kern="1200" cap="none" spc="0" normalizeH="0" baseline="0" noProof="0">
                <a:ln>
                  <a:noFill/>
                </a:ln>
                <a:solidFill>
                  <a:srgbClr val="404040"/>
                </a:solidFill>
                <a:effectLst/>
                <a:uLnTx/>
                <a:uFillTx/>
                <a:ea typeface="+mn-ea"/>
                <a:cs typeface="+mn-cs"/>
              </a:rPr>
              <a:t>16.</a:t>
            </a:r>
            <a:r>
              <a:rPr kumimoji="0" lang="da-DK" sz="600" b="0" i="0" u="none" strike="noStrike" kern="1200" cap="none" spc="0" normalizeH="0" baseline="0" noProof="0">
                <a:ln>
                  <a:noFill/>
                </a:ln>
                <a:solidFill>
                  <a:srgbClr val="404040"/>
                </a:solidFill>
                <a:effectLst/>
                <a:uLnTx/>
                <a:uFillTx/>
                <a:ea typeface="+mn-ea"/>
                <a:cs typeface="+mn-cs"/>
              </a:rPr>
              <a:t> Sørensen JS </a:t>
            </a:r>
            <a:r>
              <a:rPr kumimoji="0" lang="da-DK" sz="600" b="0" i="1" u="none" strike="noStrike" kern="1200" cap="none" spc="0" normalizeH="0" baseline="0" noProof="0">
                <a:ln>
                  <a:noFill/>
                </a:ln>
                <a:solidFill>
                  <a:srgbClr val="404040"/>
                </a:solidFill>
                <a:effectLst/>
                <a:uLnTx/>
                <a:uFillTx/>
                <a:ea typeface="+mn-ea"/>
                <a:cs typeface="+mn-cs"/>
              </a:rPr>
              <a:t>et al. Diabetes Care</a:t>
            </a:r>
            <a:r>
              <a:rPr kumimoji="0" lang="da-DK" sz="600" b="0" i="0" u="none" strike="noStrike" kern="1200" cap="none" spc="0" normalizeH="0" baseline="0" noProof="0">
                <a:ln>
                  <a:noFill/>
                </a:ln>
                <a:solidFill>
                  <a:srgbClr val="404040"/>
                </a:solidFill>
                <a:effectLst/>
                <a:uLnTx/>
                <a:uFillTx/>
                <a:ea typeface="+mn-ea"/>
                <a:cs typeface="+mn-cs"/>
              </a:rPr>
              <a:t> 2013; 36: 3454</a:t>
            </a:r>
            <a:r>
              <a:rPr kumimoji="0" lang="de-DE" sz="600" b="0" i="0" u="none" strike="noStrike" kern="1200" cap="none" spc="0" normalizeH="0" baseline="0" noProof="0">
                <a:ln>
                  <a:noFill/>
                </a:ln>
                <a:solidFill>
                  <a:srgbClr val="404040"/>
                </a:solidFill>
                <a:effectLst/>
                <a:uLnTx/>
                <a:uFillTx/>
                <a:ea typeface="Arial"/>
                <a:cs typeface="Arial"/>
              </a:rPr>
              <a:t>–</a:t>
            </a:r>
            <a:r>
              <a:rPr kumimoji="0" lang="da-DK" sz="600" b="0" i="0" u="none" strike="noStrike" kern="1200" cap="none" spc="0" normalizeH="0" baseline="0" noProof="0">
                <a:ln>
                  <a:noFill/>
                </a:ln>
                <a:solidFill>
                  <a:srgbClr val="404040"/>
                </a:solidFill>
                <a:effectLst/>
                <a:uLnTx/>
                <a:uFillTx/>
                <a:ea typeface="+mn-ea"/>
                <a:cs typeface="+mn-cs"/>
              </a:rPr>
              <a:t>9. </a:t>
            </a:r>
            <a:r>
              <a:rPr kumimoji="0" lang="da-DK" sz="600" b="1" i="0" u="none" strike="noStrike" kern="1200" cap="none" spc="0" normalizeH="0" baseline="0" noProof="0">
                <a:ln>
                  <a:noFill/>
                </a:ln>
                <a:solidFill>
                  <a:srgbClr val="404040"/>
                </a:solidFill>
                <a:effectLst/>
                <a:uLnTx/>
                <a:uFillTx/>
                <a:ea typeface="+mn-ea"/>
                <a:cs typeface="+mn-cs"/>
              </a:rPr>
              <a:t>17.</a:t>
            </a:r>
            <a:r>
              <a:rPr kumimoji="0" lang="da-DK" sz="600" b="0" i="0" u="none" strike="noStrike" kern="1200" cap="none" spc="0" normalizeH="0" baseline="0" noProof="0">
                <a:ln>
                  <a:noFill/>
                </a:ln>
                <a:solidFill>
                  <a:srgbClr val="404040"/>
                </a:solidFill>
                <a:effectLst/>
                <a:uLnTx/>
                <a:uFillTx/>
                <a:ea typeface="+mn-ea"/>
                <a:cs typeface="+mn-cs"/>
              </a:rPr>
              <a:t> Gubitosi-Klug RA </a:t>
            </a:r>
            <a:r>
              <a:rPr kumimoji="0" lang="da-DK" sz="600" b="0" i="1" u="none" strike="noStrike" kern="1200" cap="none" spc="0" normalizeH="0" baseline="0" noProof="0">
                <a:ln>
                  <a:noFill/>
                </a:ln>
                <a:solidFill>
                  <a:srgbClr val="404040"/>
                </a:solidFill>
                <a:effectLst/>
                <a:uLnTx/>
                <a:uFillTx/>
                <a:ea typeface="+mn-ea"/>
                <a:cs typeface="+mn-cs"/>
              </a:rPr>
              <a:t>et al. J Clin Invest</a:t>
            </a:r>
            <a:r>
              <a:rPr kumimoji="0" lang="da-DK" sz="600" b="0" i="0" u="none" strike="noStrike" kern="1200" cap="none" spc="0" normalizeH="0" baseline="0" noProof="0">
                <a:ln>
                  <a:noFill/>
                </a:ln>
                <a:solidFill>
                  <a:srgbClr val="404040"/>
                </a:solidFill>
                <a:effectLst/>
                <a:uLnTx/>
                <a:uFillTx/>
                <a:ea typeface="+mn-ea"/>
                <a:cs typeface="+mn-cs"/>
              </a:rPr>
              <a:t> 2021; 131: e143011. </a:t>
            </a:r>
            <a:r>
              <a:rPr kumimoji="0" lang="da-DK" sz="600" b="1" i="0" u="none" strike="noStrike" kern="1200" cap="none" spc="0" normalizeH="0" baseline="0" noProof="0">
                <a:ln>
                  <a:noFill/>
                </a:ln>
                <a:solidFill>
                  <a:srgbClr val="404040"/>
                </a:solidFill>
                <a:effectLst/>
                <a:uLnTx/>
                <a:uFillTx/>
                <a:ea typeface="+mn-ea"/>
                <a:cs typeface="+mn-cs"/>
              </a:rPr>
              <a:t>18.</a:t>
            </a:r>
            <a:r>
              <a:rPr kumimoji="0" lang="da-DK" sz="600" b="0" i="0" u="none" strike="noStrike" kern="1200" cap="none" spc="0" normalizeH="0" baseline="0" noProof="0">
                <a:ln>
                  <a:noFill/>
                </a:ln>
                <a:solidFill>
                  <a:srgbClr val="404040"/>
                </a:solidFill>
                <a:effectLst/>
                <a:uLnTx/>
                <a:uFillTx/>
                <a:ea typeface="+mn-ea"/>
                <a:cs typeface="+mn-cs"/>
              </a:rPr>
              <a:t> Steffes MW </a:t>
            </a:r>
            <a:r>
              <a:rPr kumimoji="0" lang="da-DK" sz="600" b="0" i="1" u="none" strike="noStrike" kern="1200" cap="none" spc="0" normalizeH="0" baseline="0" noProof="0">
                <a:ln>
                  <a:noFill/>
                </a:ln>
                <a:solidFill>
                  <a:srgbClr val="404040"/>
                </a:solidFill>
                <a:effectLst/>
                <a:uLnTx/>
                <a:uFillTx/>
                <a:ea typeface="+mn-ea"/>
                <a:cs typeface="+mn-cs"/>
              </a:rPr>
              <a:t>et al. Diabetes Care</a:t>
            </a:r>
            <a:r>
              <a:rPr kumimoji="0" lang="da-DK" sz="600" b="0" i="0" u="none" strike="noStrike" kern="1200" cap="none" spc="0" normalizeH="0" baseline="0" noProof="0">
                <a:ln>
                  <a:noFill/>
                </a:ln>
                <a:solidFill>
                  <a:srgbClr val="404040"/>
                </a:solidFill>
                <a:effectLst/>
                <a:uLnTx/>
                <a:uFillTx/>
                <a:ea typeface="+mn-ea"/>
                <a:cs typeface="+mn-cs"/>
              </a:rPr>
              <a:t> 2003; 26: 832</a:t>
            </a:r>
            <a:r>
              <a:rPr kumimoji="0" lang="de-DE" sz="600" b="0" i="0" u="none" strike="noStrike" kern="1200" cap="none" spc="0" normalizeH="0" baseline="0" noProof="0">
                <a:ln>
                  <a:noFill/>
                </a:ln>
                <a:solidFill>
                  <a:srgbClr val="404040"/>
                </a:solidFill>
                <a:effectLst/>
                <a:uLnTx/>
                <a:uFillTx/>
                <a:ea typeface="Arial"/>
                <a:cs typeface="Arial"/>
              </a:rPr>
              <a:t>–</a:t>
            </a:r>
            <a:r>
              <a:rPr kumimoji="0" lang="da-DK" sz="600" b="0" i="0" u="none" strike="noStrike" kern="1200" cap="none" spc="0" normalizeH="0" baseline="0" noProof="0">
                <a:ln>
                  <a:noFill/>
                </a:ln>
                <a:solidFill>
                  <a:srgbClr val="404040"/>
                </a:solidFill>
                <a:effectLst/>
                <a:uLnTx/>
                <a:uFillTx/>
                <a:ea typeface="+mn-ea"/>
                <a:cs typeface="+mn-cs"/>
              </a:rPr>
              <a:t>6. </a:t>
            </a:r>
            <a:r>
              <a:rPr kumimoji="0" lang="da-DK" sz="600" b="1" i="0" u="none" strike="noStrike" kern="1200" cap="none" spc="0" normalizeH="0" baseline="0" noProof="0">
                <a:ln>
                  <a:noFill/>
                </a:ln>
                <a:solidFill>
                  <a:srgbClr val="404040"/>
                </a:solidFill>
                <a:effectLst/>
                <a:uLnTx/>
                <a:uFillTx/>
                <a:ea typeface="+mn-ea"/>
                <a:cs typeface="+mn-cs"/>
              </a:rPr>
              <a:t>19.</a:t>
            </a:r>
            <a:r>
              <a:rPr kumimoji="0" lang="da-DK" sz="600" b="0" i="0" u="none" strike="noStrike" kern="1200" cap="none" spc="0" normalizeH="0" baseline="0" noProof="0">
                <a:ln>
                  <a:noFill/>
                </a:ln>
                <a:solidFill>
                  <a:srgbClr val="404040"/>
                </a:solidFill>
                <a:effectLst/>
                <a:uLnTx/>
                <a:uFillTx/>
                <a:ea typeface="+mn-ea"/>
                <a:cs typeface="+mn-cs"/>
              </a:rPr>
              <a:t> Jeyam A </a:t>
            </a:r>
            <a:r>
              <a:rPr kumimoji="0" lang="da-DK" sz="600" b="0" i="1" u="none" strike="noStrike" kern="1200" cap="none" spc="0" normalizeH="0" baseline="0" noProof="0">
                <a:ln>
                  <a:noFill/>
                </a:ln>
                <a:solidFill>
                  <a:srgbClr val="404040"/>
                </a:solidFill>
                <a:effectLst/>
                <a:uLnTx/>
                <a:uFillTx/>
                <a:ea typeface="+mn-ea"/>
                <a:cs typeface="+mn-cs"/>
              </a:rPr>
              <a:t>et al. Diabetes Care</a:t>
            </a:r>
            <a:r>
              <a:rPr kumimoji="0" lang="da-DK" sz="600" b="0" i="0" u="none" strike="noStrike" kern="1200" cap="none" spc="0" normalizeH="0" baseline="0" noProof="0">
                <a:ln>
                  <a:noFill/>
                </a:ln>
                <a:solidFill>
                  <a:srgbClr val="404040"/>
                </a:solidFill>
                <a:effectLst/>
                <a:uLnTx/>
                <a:uFillTx/>
                <a:ea typeface="+mn-ea"/>
                <a:cs typeface="+mn-cs"/>
              </a:rPr>
              <a:t> 2021; 44: 390</a:t>
            </a:r>
            <a:r>
              <a:rPr kumimoji="0" lang="de-DE" sz="600" b="0" i="0" u="none" strike="noStrike" kern="1200" cap="none" spc="0" normalizeH="0" baseline="0" noProof="0">
                <a:ln>
                  <a:noFill/>
                </a:ln>
                <a:solidFill>
                  <a:srgbClr val="404040"/>
                </a:solidFill>
                <a:effectLst/>
                <a:uLnTx/>
                <a:uFillTx/>
                <a:ea typeface="Arial"/>
                <a:cs typeface="Arial"/>
              </a:rPr>
              <a:t>–</a:t>
            </a:r>
            <a:r>
              <a:rPr kumimoji="0" lang="da-DK" sz="600" b="0" i="0" u="none" strike="noStrike" kern="1200" cap="none" spc="0" normalizeH="0" baseline="0" noProof="0">
                <a:ln>
                  <a:noFill/>
                </a:ln>
                <a:solidFill>
                  <a:srgbClr val="404040"/>
                </a:solidFill>
                <a:effectLst/>
                <a:uLnTx/>
                <a:uFillTx/>
                <a:ea typeface="+mn-ea"/>
                <a:cs typeface="+mn-cs"/>
              </a:rPr>
              <a:t>8. </a:t>
            </a:r>
            <a:r>
              <a:rPr kumimoji="0" lang="da-DK" sz="600" b="1" i="0" u="none" strike="noStrike" kern="1200" cap="none" spc="0" normalizeH="0" baseline="0" noProof="0">
                <a:ln>
                  <a:noFill/>
                </a:ln>
                <a:solidFill>
                  <a:srgbClr val="404040"/>
                </a:solidFill>
                <a:effectLst/>
                <a:uLnTx/>
                <a:uFillTx/>
                <a:ea typeface="+mn-ea"/>
                <a:cs typeface="+mn-cs"/>
              </a:rPr>
              <a:t>20.</a:t>
            </a:r>
            <a:r>
              <a:rPr kumimoji="0" lang="da-DK" sz="600" b="0" i="0" u="none" strike="noStrike" kern="1200" cap="none" spc="0" normalizeH="0" baseline="0" noProof="0">
                <a:ln>
                  <a:noFill/>
                </a:ln>
                <a:solidFill>
                  <a:srgbClr val="404040"/>
                </a:solidFill>
                <a:effectLst/>
                <a:uLnTx/>
                <a:uFillTx/>
                <a:ea typeface="+mn-ea"/>
                <a:cs typeface="+mn-cs"/>
              </a:rPr>
              <a:t> Mortensen HB </a:t>
            </a:r>
            <a:r>
              <a:rPr kumimoji="0" lang="da-DK" sz="600" b="0" i="1" u="none" strike="noStrike" kern="1200" cap="none" spc="0" normalizeH="0" baseline="0" noProof="0">
                <a:ln>
                  <a:noFill/>
                </a:ln>
                <a:solidFill>
                  <a:srgbClr val="404040"/>
                </a:solidFill>
                <a:effectLst/>
                <a:uLnTx/>
                <a:uFillTx/>
                <a:ea typeface="+mn-ea"/>
                <a:cs typeface="+mn-cs"/>
              </a:rPr>
              <a:t>et al. Pediatr Diabetes</a:t>
            </a:r>
            <a:r>
              <a:rPr kumimoji="0" lang="da-DK" sz="600" b="0" i="0" u="none" strike="noStrike" kern="1200" cap="none" spc="0" normalizeH="0" baseline="0" noProof="0">
                <a:ln>
                  <a:noFill/>
                </a:ln>
                <a:solidFill>
                  <a:srgbClr val="404040"/>
                </a:solidFill>
                <a:effectLst/>
                <a:uLnTx/>
                <a:uFillTx/>
                <a:ea typeface="+mn-ea"/>
                <a:cs typeface="+mn-cs"/>
              </a:rPr>
              <a:t> 2010; 11: 218</a:t>
            </a:r>
            <a:r>
              <a:rPr kumimoji="0" lang="de-DE" sz="600" b="0" i="0" u="none" strike="noStrike" kern="1200" cap="none" spc="0" normalizeH="0" baseline="0" noProof="0">
                <a:ln>
                  <a:noFill/>
                </a:ln>
                <a:solidFill>
                  <a:srgbClr val="404040"/>
                </a:solidFill>
                <a:effectLst/>
                <a:uLnTx/>
                <a:uFillTx/>
                <a:ea typeface="Arial"/>
                <a:cs typeface="Arial"/>
              </a:rPr>
              <a:t>–</a:t>
            </a:r>
            <a:r>
              <a:rPr kumimoji="0" lang="da-DK" sz="600" b="0" i="0" u="none" strike="noStrike" kern="1200" cap="none" spc="0" normalizeH="0" baseline="0" noProof="0">
                <a:ln>
                  <a:noFill/>
                </a:ln>
                <a:solidFill>
                  <a:srgbClr val="404040"/>
                </a:solidFill>
                <a:effectLst/>
                <a:uLnTx/>
                <a:uFillTx/>
                <a:ea typeface="+mn-ea"/>
                <a:cs typeface="+mn-cs"/>
              </a:rPr>
              <a:t>26. </a:t>
            </a:r>
            <a:r>
              <a:rPr kumimoji="0" lang="da-DK" sz="600" b="1" i="0" u="none" strike="noStrike" kern="1200" cap="none" spc="0" normalizeH="0" baseline="0" noProof="0">
                <a:ln>
                  <a:noFill/>
                </a:ln>
                <a:solidFill>
                  <a:srgbClr val="404040"/>
                </a:solidFill>
                <a:effectLst/>
                <a:uLnTx/>
                <a:uFillTx/>
                <a:ea typeface="+mn-ea"/>
                <a:cs typeface="+mn-cs"/>
              </a:rPr>
              <a:t>21.</a:t>
            </a:r>
            <a:r>
              <a:rPr kumimoji="0" lang="da-DK" sz="600" b="0" i="0" u="none" strike="noStrike" kern="1200" cap="none" spc="0" normalizeH="0" baseline="0" noProof="0">
                <a:ln>
                  <a:noFill/>
                </a:ln>
                <a:solidFill>
                  <a:srgbClr val="404040"/>
                </a:solidFill>
                <a:effectLst/>
                <a:uLnTx/>
                <a:uFillTx/>
                <a:ea typeface="+mn-ea"/>
                <a:cs typeface="+mn-cs"/>
              </a:rPr>
              <a:t> Harsunen M </a:t>
            </a:r>
            <a:r>
              <a:rPr kumimoji="0" lang="da-DK" sz="600" b="0" i="1" u="none" strike="noStrike" kern="1200" cap="none" spc="0" normalizeH="0" baseline="0" noProof="0">
                <a:ln>
                  <a:noFill/>
                </a:ln>
                <a:solidFill>
                  <a:srgbClr val="404040"/>
                </a:solidFill>
                <a:effectLst/>
                <a:uLnTx/>
                <a:uFillTx/>
                <a:ea typeface="+mn-ea"/>
                <a:cs typeface="+mn-cs"/>
              </a:rPr>
              <a:t>et al. Lancet Diabetes Endocrinol </a:t>
            </a:r>
            <a:r>
              <a:rPr kumimoji="0" lang="da-DK" sz="600" b="0" i="0" u="none" strike="noStrike" kern="1200" cap="none" spc="0" normalizeH="0" baseline="0" noProof="0">
                <a:ln>
                  <a:noFill/>
                </a:ln>
                <a:solidFill>
                  <a:srgbClr val="404040"/>
                </a:solidFill>
                <a:effectLst/>
                <a:uLnTx/>
                <a:uFillTx/>
                <a:ea typeface="+mn-ea"/>
                <a:cs typeface="+mn-cs"/>
              </a:rPr>
              <a:t>2023; 11: 465</a:t>
            </a:r>
            <a:r>
              <a:rPr lang="de-DE" sz="600">
                <a:solidFill>
                  <a:srgbClr val="404040"/>
                </a:solidFill>
                <a:ea typeface="Arial"/>
                <a:cs typeface="Arial"/>
              </a:rPr>
              <a:t>–</a:t>
            </a:r>
            <a:r>
              <a:rPr kumimoji="0" lang="da-DK" sz="600" b="0" i="0" u="none" strike="noStrike" kern="1200" cap="none" spc="0" normalizeH="0" baseline="0" noProof="0">
                <a:ln>
                  <a:noFill/>
                </a:ln>
                <a:solidFill>
                  <a:srgbClr val="404040"/>
                </a:solidFill>
                <a:effectLst/>
                <a:uLnTx/>
                <a:uFillTx/>
                <a:ea typeface="+mn-ea"/>
                <a:cs typeface="+mn-cs"/>
              </a:rPr>
              <a:t>73. </a:t>
            </a:r>
            <a:r>
              <a:rPr kumimoji="0" lang="da-DK" sz="600" b="1" i="0" u="none" strike="noStrike" kern="1200" cap="none" spc="0" normalizeH="0" baseline="0" noProof="0">
                <a:ln>
                  <a:noFill/>
                </a:ln>
                <a:solidFill>
                  <a:srgbClr val="404040"/>
                </a:solidFill>
                <a:effectLst/>
                <a:uLnTx/>
                <a:uFillTx/>
                <a:ea typeface="+mn-ea"/>
                <a:cs typeface="+mn-cs"/>
              </a:rPr>
              <a:t>22.</a:t>
            </a:r>
            <a:r>
              <a:rPr kumimoji="0" lang="da-DK" sz="600" b="0" i="0" u="none" strike="noStrike" kern="1200" cap="none" spc="0" normalizeH="0" baseline="0" noProof="0">
                <a:ln>
                  <a:noFill/>
                </a:ln>
                <a:solidFill>
                  <a:srgbClr val="404040"/>
                </a:solidFill>
                <a:effectLst/>
                <a:uLnTx/>
                <a:uFillTx/>
                <a:ea typeface="+mn-ea"/>
                <a:cs typeface="+mn-cs"/>
              </a:rPr>
              <a:t> Dayan CM </a:t>
            </a:r>
            <a:r>
              <a:rPr kumimoji="0" lang="da-DK" sz="600" b="0" i="1" u="none" strike="noStrike" kern="1200" cap="none" spc="0" normalizeH="0" baseline="0" noProof="0">
                <a:ln>
                  <a:noFill/>
                </a:ln>
                <a:solidFill>
                  <a:srgbClr val="404040"/>
                </a:solidFill>
                <a:effectLst/>
                <a:uLnTx/>
                <a:uFillTx/>
                <a:ea typeface="+mn-ea"/>
                <a:cs typeface="+mn-cs"/>
              </a:rPr>
              <a:t>et al. Lancet</a:t>
            </a:r>
            <a:r>
              <a:rPr kumimoji="0" lang="da-DK" sz="600" b="0" i="0" u="none" strike="noStrike" kern="1200" cap="none" spc="0" normalizeH="0" baseline="0" noProof="0">
                <a:ln>
                  <a:noFill/>
                </a:ln>
                <a:solidFill>
                  <a:srgbClr val="404040"/>
                </a:solidFill>
                <a:effectLst/>
                <a:uLnTx/>
                <a:uFillTx/>
                <a:ea typeface="+mn-ea"/>
                <a:cs typeface="+mn-cs"/>
              </a:rPr>
              <a:t> 2019; 394: 1286</a:t>
            </a:r>
            <a:r>
              <a:rPr kumimoji="0" lang="de-DE" sz="600" b="0" i="0" u="none" strike="noStrike" kern="1200" cap="none" spc="0" normalizeH="0" baseline="0" noProof="0">
                <a:ln>
                  <a:noFill/>
                </a:ln>
                <a:solidFill>
                  <a:srgbClr val="404040"/>
                </a:solidFill>
                <a:effectLst/>
                <a:uLnTx/>
                <a:uFillTx/>
                <a:ea typeface="Arial"/>
                <a:cs typeface="Arial"/>
              </a:rPr>
              <a:t>–</a:t>
            </a:r>
            <a:r>
              <a:rPr kumimoji="0" lang="da-DK" sz="600" b="0" i="0" u="none" strike="noStrike" kern="1200" cap="none" spc="0" normalizeH="0" baseline="0" noProof="0">
                <a:ln>
                  <a:noFill/>
                </a:ln>
                <a:solidFill>
                  <a:srgbClr val="404040"/>
                </a:solidFill>
                <a:effectLst/>
                <a:uLnTx/>
                <a:uFillTx/>
                <a:ea typeface="+mn-ea"/>
                <a:cs typeface="+mn-cs"/>
              </a:rPr>
              <a:t>96. </a:t>
            </a:r>
            <a:r>
              <a:rPr kumimoji="0" lang="da-DK" sz="600" b="1" i="0" u="none" strike="noStrike" kern="1200" cap="none" spc="0" normalizeH="0" baseline="0" noProof="0">
                <a:ln>
                  <a:noFill/>
                </a:ln>
                <a:solidFill>
                  <a:srgbClr val="404040"/>
                </a:solidFill>
                <a:effectLst/>
                <a:uLnTx/>
                <a:uFillTx/>
                <a:ea typeface="+mn-ea"/>
                <a:cs typeface="+mn-cs"/>
              </a:rPr>
              <a:t>23.</a:t>
            </a:r>
            <a:r>
              <a:rPr kumimoji="0" lang="da-DK" sz="600" b="0" i="0" u="none" strike="noStrike" kern="1200" cap="none" spc="0" normalizeH="0" baseline="0" noProof="0">
                <a:ln>
                  <a:noFill/>
                </a:ln>
                <a:solidFill>
                  <a:srgbClr val="404040"/>
                </a:solidFill>
                <a:effectLst/>
                <a:uLnTx/>
                <a:uFillTx/>
                <a:ea typeface="+mn-ea"/>
                <a:cs typeface="+mn-cs"/>
              </a:rPr>
              <a:t> </a:t>
            </a:r>
            <a:r>
              <a:rPr lang="de-DE" sz="600">
                <a:solidFill>
                  <a:srgbClr val="404040"/>
                </a:solidFill>
              </a:rPr>
              <a:t>DCCT/EDIC Study Research Group</a:t>
            </a:r>
            <a:r>
              <a:rPr lang="de-DE" sz="600" i="1">
                <a:solidFill>
                  <a:srgbClr val="404040"/>
                </a:solidFill>
              </a:rPr>
              <a:t>. </a:t>
            </a:r>
            <a:r>
              <a:rPr lang="da-DK" sz="600" i="1">
                <a:solidFill>
                  <a:srgbClr val="404040"/>
                </a:solidFill>
              </a:rPr>
              <a:t>Diabetes Care </a:t>
            </a:r>
            <a:r>
              <a:rPr lang="da-DK" sz="600">
                <a:solidFill>
                  <a:srgbClr val="404040"/>
                </a:solidFill>
              </a:rPr>
              <a:t>2016; 39: 686</a:t>
            </a:r>
            <a:r>
              <a:rPr lang="de-DE" sz="600">
                <a:solidFill>
                  <a:srgbClr val="404040"/>
                </a:solidFill>
              </a:rPr>
              <a:t>–</a:t>
            </a:r>
            <a:r>
              <a:rPr lang="da-DK" sz="600">
                <a:solidFill>
                  <a:srgbClr val="404040"/>
                </a:solidFill>
              </a:rPr>
              <a:t>93.</a:t>
            </a:r>
            <a:r>
              <a:rPr kumimoji="0" lang="da-DK" sz="600" b="0" i="0" u="none" strike="noStrike" kern="1200" cap="none" spc="0" normalizeH="0" baseline="0" noProof="0">
                <a:ln>
                  <a:noFill/>
                </a:ln>
                <a:solidFill>
                  <a:srgbClr val="404040"/>
                </a:solidFill>
                <a:effectLst/>
                <a:uLnTx/>
                <a:uFillTx/>
                <a:ea typeface="+mn-ea"/>
                <a:cs typeface="+mn-cs"/>
              </a:rPr>
              <a:t>  </a:t>
            </a:r>
            <a:endParaRPr kumimoji="0" lang="en-US" sz="600" b="0" i="0" u="none" strike="noStrike" kern="1200" cap="none" spc="0" normalizeH="0" baseline="0" noProof="0">
              <a:ln>
                <a:noFill/>
              </a:ln>
              <a:solidFill>
                <a:srgbClr val="404040"/>
              </a:solidFill>
              <a:effectLst/>
              <a:uLnTx/>
              <a:uFillTx/>
              <a:ea typeface="+mn-ea"/>
              <a:cs typeface="+mn-cs"/>
            </a:endParaRPr>
          </a:p>
        </p:txBody>
      </p:sp>
      <p:sp>
        <p:nvSpPr>
          <p:cNvPr id="8" name="TextBox 28">
            <a:extLst>
              <a:ext uri="{FF2B5EF4-FFF2-40B4-BE49-F238E27FC236}">
                <a16:creationId xmlns:a16="http://schemas.microsoft.com/office/drawing/2014/main" id="{DCE22108-1B5F-7450-B004-D4FADC9DD852}"/>
              </a:ext>
            </a:extLst>
          </p:cNvPr>
          <p:cNvSpPr txBox="1"/>
          <p:nvPr/>
        </p:nvSpPr>
        <p:spPr>
          <a:xfrm>
            <a:off x="330546" y="4362028"/>
            <a:ext cx="7344980" cy="184666"/>
          </a:xfrm>
          <a:prstGeom prst="rect">
            <a:avLst/>
          </a:prstGeom>
          <a:noFill/>
          <a:ln w="9525" cap="flat" cmpd="sng" algn="ctr">
            <a:noFill/>
            <a:prstDash val="solid"/>
            <a:round/>
            <a:headEnd type="none" w="med" len="med"/>
            <a:tailEnd type="none" w="med" len="med"/>
          </a:ln>
        </p:spPr>
        <p:txBody>
          <a:bodyPr wrap="square" anchor="b">
            <a:spAutoFit/>
          </a:bodyPr>
          <a:lstStyle/>
          <a:p>
            <a:pPr marL="0" marR="0" lvl="0" indent="0" algn="l" defTabSz="514337" rtl="0" eaLnBrk="1" fontAlgn="auto" latinLnBrk="0" hangingPunct="1">
              <a:lnSpc>
                <a:spcPct val="100000"/>
              </a:lnSpc>
              <a:spcBef>
                <a:spcPts val="0"/>
              </a:spcBef>
              <a:spcAft>
                <a:spcPts val="338"/>
              </a:spcAft>
              <a:buClrTx/>
              <a:buSzTx/>
              <a:buFontTx/>
              <a:buNone/>
              <a:tabLst/>
              <a:defRPr/>
            </a:pPr>
            <a:r>
              <a:rPr kumimoji="0" lang="en-US" altLang="de-DE" sz="600" b="0" i="0" u="none" strike="noStrike" kern="1200" cap="none" spc="0" normalizeH="0" baseline="0" noProof="0">
                <a:ln>
                  <a:noFill/>
                </a:ln>
                <a:solidFill>
                  <a:srgbClr val="404040"/>
                </a:solidFill>
                <a:effectLst/>
                <a:uLnTx/>
                <a:uFillTx/>
                <a:latin typeface="Verdana"/>
                <a:ea typeface="+mn-ea"/>
                <a:cs typeface="+mn-cs"/>
              </a:rPr>
              <a:t>DKA: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diabetische</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Ketoazidose</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T1D: Typ-1-Diabetes.</a:t>
            </a:r>
            <a:endParaRPr kumimoji="0" lang="en-US" altLang="de-DE" sz="600" b="0" i="0" u="none" strike="noStrike" kern="1200" cap="none" spc="0" normalizeH="0" baseline="30000" noProof="0">
              <a:ln>
                <a:noFill/>
              </a:ln>
              <a:solidFill>
                <a:srgbClr val="404040"/>
              </a:solidFill>
              <a:effectLst/>
              <a:uLnTx/>
              <a:uFillTx/>
              <a:latin typeface="Verdana"/>
              <a:ea typeface="+mn-ea"/>
              <a:cs typeface="+mn-cs"/>
            </a:endParaRPr>
          </a:p>
        </p:txBody>
      </p:sp>
      <p:sp>
        <p:nvSpPr>
          <p:cNvPr id="10" name="Textplatzhalter 3">
            <a:extLst>
              <a:ext uri="{FF2B5EF4-FFF2-40B4-BE49-F238E27FC236}">
                <a16:creationId xmlns:a16="http://schemas.microsoft.com/office/drawing/2014/main" id="{61636371-3434-1EAF-599B-68FC12A0484B}"/>
              </a:ext>
            </a:extLst>
          </p:cNvPr>
          <p:cNvSpPr txBox="1">
            <a:spLocks/>
          </p:cNvSpPr>
          <p:nvPr/>
        </p:nvSpPr>
        <p:spPr>
          <a:xfrm>
            <a:off x="384416" y="571459"/>
            <a:ext cx="8392338" cy="3271139"/>
          </a:xfrm>
          <a:prstGeom prst="rect">
            <a:avLst/>
          </a:prstGeom>
          <a:noFill/>
          <a:ln>
            <a:noFill/>
          </a:ln>
          <a:scene3d>
            <a:camera prst="orthographicFront"/>
            <a:lightRig rig="threePt" dir="t"/>
          </a:scene3d>
          <a:sp3d>
            <a:bevelT/>
          </a:sp3d>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6213" indent="-176213">
              <a:lnSpc>
                <a:spcPct val="120000"/>
              </a:lnSpc>
              <a:buClr>
                <a:schemeClr val="accent2"/>
              </a:buClr>
              <a:buSzPct val="120000"/>
              <a:buFont typeface="Arial" panose="020B0604020202020204" pitchFamily="34" charset="0"/>
              <a:buChar char="•"/>
            </a:pPr>
            <a:r>
              <a:rPr lang="de-DE" sz="1050" b="1">
                <a:solidFill>
                  <a:srgbClr val="404040"/>
                </a:solidFill>
              </a:rPr>
              <a:t>Betazellen</a:t>
            </a:r>
            <a:r>
              <a:rPr lang="de-DE" sz="1050">
                <a:solidFill>
                  <a:srgbClr val="404040"/>
                </a:solidFill>
              </a:rPr>
              <a:t> erfüllen neben der </a:t>
            </a:r>
            <a:r>
              <a:rPr lang="de-DE" sz="1050" b="1">
                <a:solidFill>
                  <a:srgbClr val="404040"/>
                </a:solidFill>
              </a:rPr>
              <a:t>endokrinen</a:t>
            </a:r>
            <a:r>
              <a:rPr lang="de-DE" sz="1050">
                <a:solidFill>
                  <a:srgbClr val="404040"/>
                </a:solidFill>
              </a:rPr>
              <a:t> (Insulinbereitstellung) auch wichtige </a:t>
            </a:r>
            <a:r>
              <a:rPr lang="de-DE" sz="1050" b="1">
                <a:solidFill>
                  <a:srgbClr val="404040"/>
                </a:solidFill>
              </a:rPr>
              <a:t>parakrine Funktionen </a:t>
            </a:r>
            <a:r>
              <a:rPr lang="de-DE" sz="1050">
                <a:solidFill>
                  <a:srgbClr val="404040"/>
                </a:solidFill>
              </a:rPr>
              <a:t>(Interaktion mit Alpha-, Delta-, Gamma-, Epsilonzellen, aber auch Endothelzellen und Perizyten in den Langerhans‘schen Inseln)</a:t>
            </a:r>
            <a:r>
              <a:rPr lang="de-DE" sz="1050" baseline="30000">
                <a:solidFill>
                  <a:srgbClr val="404040"/>
                </a:solidFill>
              </a:rPr>
              <a:t>1-5</a:t>
            </a:r>
            <a:r>
              <a:rPr lang="de-DE" sz="1050">
                <a:solidFill>
                  <a:srgbClr val="404040"/>
                </a:solidFill>
              </a:rPr>
              <a:t> </a:t>
            </a:r>
          </a:p>
          <a:p>
            <a:pPr marL="176213" indent="-176213">
              <a:lnSpc>
                <a:spcPct val="120000"/>
              </a:lnSpc>
              <a:buClr>
                <a:schemeClr val="accent2"/>
              </a:buClr>
              <a:buSzPct val="120000"/>
              <a:buFont typeface="Arial" panose="020B0604020202020204" pitchFamily="34" charset="0"/>
              <a:buChar char="•"/>
            </a:pPr>
            <a:r>
              <a:rPr lang="de-DE" sz="1050">
                <a:solidFill>
                  <a:srgbClr val="404040"/>
                </a:solidFill>
              </a:rPr>
              <a:t>Die </a:t>
            </a:r>
            <a:r>
              <a:rPr lang="de-DE" sz="1050" b="1">
                <a:solidFill>
                  <a:srgbClr val="404040"/>
                </a:solidFill>
              </a:rPr>
              <a:t>Insulinfreisetzung</a:t>
            </a:r>
            <a:r>
              <a:rPr lang="de-DE" sz="1050">
                <a:solidFill>
                  <a:srgbClr val="404040"/>
                </a:solidFill>
              </a:rPr>
              <a:t> erfolgt abhängig vom Blutzuckerspiegel</a:t>
            </a:r>
            <a:r>
              <a:rPr lang="de-DE" sz="1050" baseline="30000">
                <a:solidFill>
                  <a:srgbClr val="404040"/>
                </a:solidFill>
              </a:rPr>
              <a:t>2</a:t>
            </a:r>
            <a:r>
              <a:rPr lang="de-DE" sz="1050">
                <a:solidFill>
                  <a:srgbClr val="404040"/>
                </a:solidFill>
              </a:rPr>
              <a:t> </a:t>
            </a:r>
            <a:r>
              <a:rPr lang="de-DE" sz="1050" b="1">
                <a:solidFill>
                  <a:srgbClr val="404040"/>
                </a:solidFill>
              </a:rPr>
              <a:t>biphasisch</a:t>
            </a:r>
            <a:r>
              <a:rPr lang="de-DE" sz="1050" baseline="30000">
                <a:solidFill>
                  <a:srgbClr val="404040"/>
                </a:solidFill>
              </a:rPr>
              <a:t>6</a:t>
            </a:r>
            <a:r>
              <a:rPr lang="de-DE" sz="1050">
                <a:solidFill>
                  <a:srgbClr val="404040"/>
                </a:solidFill>
              </a:rPr>
              <a:t> und </a:t>
            </a:r>
            <a:r>
              <a:rPr lang="de-DE" sz="1050" b="1">
                <a:solidFill>
                  <a:srgbClr val="404040"/>
                </a:solidFill>
              </a:rPr>
              <a:t>in Pulsen</a:t>
            </a:r>
            <a:r>
              <a:rPr lang="de-DE" sz="1050" baseline="30000">
                <a:solidFill>
                  <a:srgbClr val="404040"/>
                </a:solidFill>
              </a:rPr>
              <a:t>7,8</a:t>
            </a:r>
            <a:r>
              <a:rPr lang="de-DE" sz="1050">
                <a:solidFill>
                  <a:srgbClr val="404040"/>
                </a:solidFill>
              </a:rPr>
              <a:t> an den </a:t>
            </a:r>
            <a:r>
              <a:rPr lang="de-DE" sz="1050" b="1">
                <a:solidFill>
                  <a:srgbClr val="404040"/>
                </a:solidFill>
              </a:rPr>
              <a:t>Alphazellen</a:t>
            </a:r>
            <a:r>
              <a:rPr lang="de-DE" sz="1050" baseline="30000">
                <a:solidFill>
                  <a:srgbClr val="404040"/>
                </a:solidFill>
              </a:rPr>
              <a:t>9,10</a:t>
            </a:r>
            <a:r>
              <a:rPr lang="de-DE" sz="1050">
                <a:solidFill>
                  <a:srgbClr val="404040"/>
                </a:solidFill>
              </a:rPr>
              <a:t> vorbei </a:t>
            </a:r>
            <a:r>
              <a:rPr lang="de-DE" sz="1050" b="1">
                <a:solidFill>
                  <a:srgbClr val="404040"/>
                </a:solidFill>
              </a:rPr>
              <a:t>direkt in die Pfortader</a:t>
            </a:r>
            <a:r>
              <a:rPr lang="de-DE" sz="1050">
                <a:solidFill>
                  <a:srgbClr val="404040"/>
                </a:solidFill>
              </a:rPr>
              <a:t>, um effektiv </a:t>
            </a:r>
            <a:r>
              <a:rPr lang="de-DE" sz="1050" b="1">
                <a:solidFill>
                  <a:srgbClr val="404040"/>
                </a:solidFill>
              </a:rPr>
              <a:t>Glukagon</a:t>
            </a:r>
            <a:r>
              <a:rPr lang="de-DE" sz="1050">
                <a:solidFill>
                  <a:srgbClr val="404040"/>
                </a:solidFill>
              </a:rPr>
              <a:t>bereitstellung</a:t>
            </a:r>
            <a:r>
              <a:rPr lang="de-DE" sz="1050" baseline="30000">
                <a:solidFill>
                  <a:srgbClr val="404040"/>
                </a:solidFill>
              </a:rPr>
              <a:t>10</a:t>
            </a:r>
            <a:r>
              <a:rPr lang="de-DE" sz="1050">
                <a:solidFill>
                  <a:srgbClr val="404040"/>
                </a:solidFill>
              </a:rPr>
              <a:t> und </a:t>
            </a:r>
            <a:r>
              <a:rPr lang="de-DE" sz="1050" b="1">
                <a:solidFill>
                  <a:srgbClr val="404040"/>
                </a:solidFill>
              </a:rPr>
              <a:t>Glukoneogenese</a:t>
            </a:r>
            <a:r>
              <a:rPr lang="de-DE" sz="1050" baseline="30000">
                <a:solidFill>
                  <a:srgbClr val="404040"/>
                </a:solidFill>
              </a:rPr>
              <a:t>7</a:t>
            </a:r>
            <a:r>
              <a:rPr lang="de-DE" sz="1050">
                <a:solidFill>
                  <a:srgbClr val="404040"/>
                </a:solidFill>
              </a:rPr>
              <a:t> zu </a:t>
            </a:r>
            <a:r>
              <a:rPr lang="de-DE" sz="1050" b="1">
                <a:solidFill>
                  <a:srgbClr val="404040"/>
                </a:solidFill>
              </a:rPr>
              <a:t>unterdrücken</a:t>
            </a:r>
          </a:p>
          <a:p>
            <a:pPr marL="176213" indent="-176213">
              <a:lnSpc>
                <a:spcPct val="120000"/>
              </a:lnSpc>
              <a:buClr>
                <a:schemeClr val="accent2"/>
              </a:buClr>
              <a:buSzPct val="120000"/>
              <a:buFont typeface="Arial" panose="020B0604020202020204" pitchFamily="34" charset="0"/>
              <a:buChar char="•"/>
            </a:pPr>
            <a:r>
              <a:rPr lang="de-DE" sz="1050">
                <a:solidFill>
                  <a:srgbClr val="404040"/>
                </a:solidFill>
              </a:rPr>
              <a:t>Bereits der Übergang in </a:t>
            </a:r>
            <a:r>
              <a:rPr lang="de-DE" sz="1050" b="1">
                <a:solidFill>
                  <a:srgbClr val="404040"/>
                </a:solidFill>
              </a:rPr>
              <a:t>T1D Stadium 1 </a:t>
            </a:r>
            <a:r>
              <a:rPr lang="de-DE" sz="1050">
                <a:solidFill>
                  <a:srgbClr val="404040"/>
                </a:solidFill>
              </a:rPr>
              <a:t>ist gekennzeichnet vom </a:t>
            </a:r>
            <a:r>
              <a:rPr lang="de-DE" sz="1050" b="1">
                <a:solidFill>
                  <a:srgbClr val="404040"/>
                </a:solidFill>
              </a:rPr>
              <a:t>Verlust des 1.-Phase-Peaks </a:t>
            </a:r>
            <a:r>
              <a:rPr lang="de-DE" sz="1050">
                <a:solidFill>
                  <a:srgbClr val="404040"/>
                </a:solidFill>
              </a:rPr>
              <a:t>der Insulinausschüttung</a:t>
            </a:r>
            <a:r>
              <a:rPr lang="de-DE" sz="1050" baseline="30000">
                <a:solidFill>
                  <a:srgbClr val="404040"/>
                </a:solidFill>
              </a:rPr>
              <a:t>6</a:t>
            </a:r>
          </a:p>
          <a:p>
            <a:pPr marL="176213" indent="-176213">
              <a:lnSpc>
                <a:spcPct val="120000"/>
              </a:lnSpc>
              <a:buClr>
                <a:schemeClr val="accent2"/>
              </a:buClr>
              <a:buSzPct val="120000"/>
              <a:buFont typeface="Arial" panose="020B0604020202020204" pitchFamily="34" charset="0"/>
              <a:buChar char="•"/>
            </a:pPr>
            <a:r>
              <a:rPr lang="de-DE" sz="1050">
                <a:solidFill>
                  <a:srgbClr val="404040"/>
                </a:solidFill>
              </a:rPr>
              <a:t>Insbesondere im </a:t>
            </a:r>
            <a:r>
              <a:rPr lang="de-DE" sz="1050" b="1">
                <a:solidFill>
                  <a:srgbClr val="404040"/>
                </a:solidFill>
              </a:rPr>
              <a:t>letzten Jahr vor der klinischen T1D-Diagnose </a:t>
            </a:r>
            <a:r>
              <a:rPr lang="de-DE" sz="1050">
                <a:solidFill>
                  <a:srgbClr val="404040"/>
                </a:solidFill>
              </a:rPr>
              <a:t>kommt es zu einem massiven </a:t>
            </a:r>
            <a:r>
              <a:rPr lang="de-DE" sz="1050" b="1">
                <a:solidFill>
                  <a:srgbClr val="404040"/>
                </a:solidFill>
              </a:rPr>
              <a:t>Verlust der Betazellfunktion</a:t>
            </a:r>
            <a:r>
              <a:rPr lang="de-DE" sz="1050" baseline="30000">
                <a:solidFill>
                  <a:srgbClr val="404040"/>
                </a:solidFill>
              </a:rPr>
              <a:t>11</a:t>
            </a:r>
            <a:r>
              <a:rPr lang="de-DE" sz="1050">
                <a:solidFill>
                  <a:srgbClr val="404040"/>
                </a:solidFill>
              </a:rPr>
              <a:t> (C-Peptid </a:t>
            </a:r>
            <a:r>
              <a:rPr lang="de-DE" sz="1050">
                <a:solidFill>
                  <a:srgbClr val="404040"/>
                </a:solidFill>
                <a:sym typeface="Wingdings" panose="05000000000000000000" pitchFamily="2" charset="2"/>
              </a:rPr>
              <a:t>)</a:t>
            </a:r>
            <a:r>
              <a:rPr lang="de-DE" sz="1050">
                <a:solidFill>
                  <a:srgbClr val="404040"/>
                </a:solidFill>
              </a:rPr>
              <a:t> mit einhergehender </a:t>
            </a:r>
            <a:r>
              <a:rPr lang="de-DE" sz="1050" b="1">
                <a:solidFill>
                  <a:srgbClr val="404040"/>
                </a:solidFill>
              </a:rPr>
              <a:t>Verschlechterung der Glykämie</a:t>
            </a:r>
            <a:r>
              <a:rPr lang="de-DE" sz="1050" baseline="30000">
                <a:solidFill>
                  <a:srgbClr val="404040"/>
                </a:solidFill>
              </a:rPr>
              <a:t>12</a:t>
            </a:r>
          </a:p>
          <a:p>
            <a:pPr marL="176213" indent="-176213">
              <a:lnSpc>
                <a:spcPct val="120000"/>
              </a:lnSpc>
              <a:buClr>
                <a:schemeClr val="accent2"/>
              </a:buClr>
              <a:buSzPct val="120000"/>
              <a:buFont typeface="Arial" panose="020B0604020202020204" pitchFamily="34" charset="0"/>
              <a:buChar char="•"/>
            </a:pPr>
            <a:r>
              <a:rPr lang="de-DE" sz="1050" b="1">
                <a:solidFill>
                  <a:srgbClr val="404040"/>
                </a:solidFill>
              </a:rPr>
              <a:t>Persistierende Betazellen </a:t>
            </a:r>
            <a:r>
              <a:rPr lang="de-DE" sz="1050">
                <a:solidFill>
                  <a:srgbClr val="404040"/>
                </a:solidFill>
              </a:rPr>
              <a:t>könnten durch </a:t>
            </a:r>
            <a:r>
              <a:rPr lang="de-DE" sz="1050" b="1">
                <a:solidFill>
                  <a:srgbClr val="404040"/>
                </a:solidFill>
              </a:rPr>
              <a:t>Neubildung</a:t>
            </a:r>
            <a:r>
              <a:rPr lang="de-DE" sz="1050">
                <a:solidFill>
                  <a:srgbClr val="404040"/>
                </a:solidFill>
              </a:rPr>
              <a:t>, </a:t>
            </a:r>
            <a:r>
              <a:rPr lang="de-DE" sz="1050" b="1">
                <a:solidFill>
                  <a:srgbClr val="404040"/>
                </a:solidFill>
              </a:rPr>
              <a:t>veränderte Autoimmunität </a:t>
            </a:r>
            <a:r>
              <a:rPr lang="de-DE" sz="1050">
                <a:solidFill>
                  <a:srgbClr val="404040"/>
                </a:solidFill>
              </a:rPr>
              <a:t>und/oder </a:t>
            </a:r>
            <a:r>
              <a:rPr lang="de-DE" sz="1050" b="1">
                <a:solidFill>
                  <a:srgbClr val="404040"/>
                </a:solidFill>
              </a:rPr>
              <a:t>Überleben</a:t>
            </a:r>
            <a:r>
              <a:rPr lang="de-DE" sz="1050">
                <a:solidFill>
                  <a:srgbClr val="404040"/>
                </a:solidFill>
              </a:rPr>
              <a:t> bestimmter </a:t>
            </a:r>
            <a:r>
              <a:rPr lang="de-DE" sz="1050" b="1">
                <a:solidFill>
                  <a:srgbClr val="404040"/>
                </a:solidFill>
              </a:rPr>
              <a:t>Subsets</a:t>
            </a:r>
            <a:r>
              <a:rPr lang="de-DE" sz="1050">
                <a:solidFill>
                  <a:srgbClr val="404040"/>
                </a:solidFill>
              </a:rPr>
              <a:t> entstehen</a:t>
            </a:r>
            <a:r>
              <a:rPr lang="de-DE" sz="1050" baseline="30000">
                <a:solidFill>
                  <a:srgbClr val="404040"/>
                </a:solidFill>
              </a:rPr>
              <a:t>13</a:t>
            </a:r>
          </a:p>
          <a:p>
            <a:pPr marL="176213" indent="-176213">
              <a:lnSpc>
                <a:spcPct val="120000"/>
              </a:lnSpc>
              <a:buClr>
                <a:schemeClr val="accent2"/>
              </a:buClr>
              <a:buSzPct val="120000"/>
              <a:buFont typeface="Arial" panose="020B0604020202020204" pitchFamily="34" charset="0"/>
              <a:buChar char="•"/>
            </a:pPr>
            <a:r>
              <a:rPr lang="de-DE" sz="1050" b="1">
                <a:solidFill>
                  <a:srgbClr val="404040"/>
                </a:solidFill>
              </a:rPr>
              <a:t>Stimulierte C-Peptidwerte </a:t>
            </a:r>
            <a:r>
              <a:rPr lang="de-DE" sz="1050">
                <a:solidFill>
                  <a:srgbClr val="404040"/>
                </a:solidFill>
              </a:rPr>
              <a:t>von</a:t>
            </a:r>
            <a:r>
              <a:rPr lang="de-DE" sz="1050" b="1">
                <a:solidFill>
                  <a:srgbClr val="404040"/>
                </a:solidFill>
              </a:rPr>
              <a:t> &gt; 200 pmol/l </a:t>
            </a:r>
            <a:r>
              <a:rPr lang="de-DE" sz="1050">
                <a:solidFill>
                  <a:srgbClr val="404040"/>
                </a:solidFill>
              </a:rPr>
              <a:t>deuten auf eine </a:t>
            </a:r>
            <a:r>
              <a:rPr lang="de-DE" sz="1050" b="1">
                <a:solidFill>
                  <a:srgbClr val="404040"/>
                </a:solidFill>
              </a:rPr>
              <a:t>residuale Betazellfunktion </a:t>
            </a:r>
            <a:r>
              <a:rPr lang="de-DE" sz="1050">
                <a:solidFill>
                  <a:srgbClr val="404040"/>
                </a:solidFill>
              </a:rPr>
              <a:t>hin, die für die </a:t>
            </a:r>
            <a:r>
              <a:rPr lang="de-DE" sz="1050" b="1">
                <a:solidFill>
                  <a:srgbClr val="404040"/>
                </a:solidFill>
              </a:rPr>
              <a:t>Kontrolle des Blutzuckerspiegels ausreichen</a:t>
            </a:r>
            <a:r>
              <a:rPr lang="de-DE" sz="1050">
                <a:solidFill>
                  <a:srgbClr val="404040"/>
                </a:solidFill>
              </a:rPr>
              <a:t> kann und das </a:t>
            </a:r>
            <a:r>
              <a:rPr lang="de-DE" sz="1050" b="1">
                <a:solidFill>
                  <a:srgbClr val="404040"/>
                </a:solidFill>
              </a:rPr>
              <a:t>Risiko für schwere Hypoglykämien</a:t>
            </a:r>
            <a:r>
              <a:rPr lang="de-DE" sz="1050">
                <a:solidFill>
                  <a:srgbClr val="404040"/>
                </a:solidFill>
              </a:rPr>
              <a:t>, </a:t>
            </a:r>
            <a:r>
              <a:rPr lang="de-DE" sz="1050" b="1">
                <a:solidFill>
                  <a:srgbClr val="404040"/>
                </a:solidFill>
              </a:rPr>
              <a:t>DKA</a:t>
            </a:r>
            <a:r>
              <a:rPr lang="de-DE" sz="1050">
                <a:solidFill>
                  <a:srgbClr val="404040"/>
                </a:solidFill>
              </a:rPr>
              <a:t> und </a:t>
            </a:r>
            <a:r>
              <a:rPr lang="de-DE" sz="1050" b="1">
                <a:solidFill>
                  <a:srgbClr val="404040"/>
                </a:solidFill>
              </a:rPr>
              <a:t>T1D-bedingte mikrovaskuläre Komplikationen verringern </a:t>
            </a:r>
            <a:r>
              <a:rPr lang="de-DE" sz="1050">
                <a:solidFill>
                  <a:srgbClr val="404040"/>
                </a:solidFill>
              </a:rPr>
              <a:t>kann</a:t>
            </a:r>
            <a:r>
              <a:rPr lang="de-DE" sz="1050" baseline="30000">
                <a:solidFill>
                  <a:srgbClr val="404040"/>
                </a:solidFill>
              </a:rPr>
              <a:t>14-21</a:t>
            </a:r>
          </a:p>
          <a:p>
            <a:pPr marL="176213" indent="-176213">
              <a:lnSpc>
                <a:spcPct val="120000"/>
              </a:lnSpc>
              <a:buClr>
                <a:schemeClr val="accent2"/>
              </a:buClr>
              <a:buSzPct val="120000"/>
              <a:buFont typeface="Arial" panose="020B0604020202020204" pitchFamily="34" charset="0"/>
              <a:buChar char="•"/>
            </a:pPr>
            <a:r>
              <a:rPr lang="de-DE" sz="1050">
                <a:solidFill>
                  <a:srgbClr val="404040"/>
                </a:solidFill>
              </a:rPr>
              <a:t>Ein </a:t>
            </a:r>
            <a:r>
              <a:rPr lang="de-DE" sz="1050" b="1">
                <a:solidFill>
                  <a:srgbClr val="404040"/>
                </a:solidFill>
              </a:rPr>
              <a:t>frühzeitiges Eingreifen </a:t>
            </a:r>
            <a:r>
              <a:rPr lang="de-DE" sz="1050">
                <a:solidFill>
                  <a:srgbClr val="404040"/>
                </a:solidFill>
              </a:rPr>
              <a:t>zur </a:t>
            </a:r>
            <a:r>
              <a:rPr lang="de-DE" sz="1050" b="1">
                <a:solidFill>
                  <a:srgbClr val="404040"/>
                </a:solidFill>
              </a:rPr>
              <a:t>Erhaltung selbst geringer Betazellrestfunktion </a:t>
            </a:r>
            <a:r>
              <a:rPr lang="de-DE" sz="1050">
                <a:solidFill>
                  <a:srgbClr val="404040"/>
                </a:solidFill>
              </a:rPr>
              <a:t>kann das </a:t>
            </a:r>
            <a:r>
              <a:rPr lang="de-DE" sz="1050" b="1">
                <a:solidFill>
                  <a:srgbClr val="404040"/>
                </a:solidFill>
              </a:rPr>
              <a:t>langfristige Stoffwechselrisiko</a:t>
            </a:r>
            <a:r>
              <a:rPr lang="de-DE" sz="1050">
                <a:solidFill>
                  <a:srgbClr val="404040"/>
                </a:solidFill>
              </a:rPr>
              <a:t> durch </a:t>
            </a:r>
            <a:r>
              <a:rPr lang="de-DE" sz="1050" b="1">
                <a:solidFill>
                  <a:srgbClr val="404040"/>
                </a:solidFill>
              </a:rPr>
              <a:t>Verringerung der glykämischen Variabilität </a:t>
            </a:r>
            <a:r>
              <a:rPr lang="de-DE" sz="1050">
                <a:solidFill>
                  <a:srgbClr val="404040"/>
                </a:solidFill>
              </a:rPr>
              <a:t>und der mit T1D und Hyperglykämie verbundenen </a:t>
            </a:r>
            <a:r>
              <a:rPr lang="de-DE" sz="1050" b="1">
                <a:solidFill>
                  <a:srgbClr val="404040"/>
                </a:solidFill>
              </a:rPr>
              <a:t>Komplikationen verringern</a:t>
            </a:r>
            <a:r>
              <a:rPr lang="de-DE" sz="1050" baseline="30000">
                <a:solidFill>
                  <a:srgbClr val="404040"/>
                </a:solidFill>
              </a:rPr>
              <a:t>22,23</a:t>
            </a:r>
            <a:endParaRPr lang="de-DE" sz="1050">
              <a:solidFill>
                <a:srgbClr val="404040"/>
              </a:solidFill>
            </a:endParaRPr>
          </a:p>
        </p:txBody>
      </p:sp>
    </p:spTree>
    <p:extLst>
      <p:ext uri="{BB962C8B-B14F-4D97-AF65-F5344CB8AC3E}">
        <p14:creationId xmlns:p14="http://schemas.microsoft.com/office/powerpoint/2010/main" val="4743414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9">
            <a:extLst>
              <a:ext uri="{FF2B5EF4-FFF2-40B4-BE49-F238E27FC236}">
                <a16:creationId xmlns:a16="http://schemas.microsoft.com/office/drawing/2014/main" id="{9EB80E1D-0709-6064-C396-AADFA8217773}"/>
              </a:ext>
            </a:extLst>
          </p:cNvPr>
          <p:cNvSpPr txBox="1">
            <a:spLocks/>
          </p:cNvSpPr>
          <p:nvPr/>
        </p:nvSpPr>
        <p:spPr>
          <a:xfrm>
            <a:off x="335925" y="113631"/>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Ausblick: Ein wenig Hilfe durch verbliebene Betazellen hat lang anhaltende klinische Vorteile</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7" name="TextBox 3037">
            <a:extLst>
              <a:ext uri="{FF2B5EF4-FFF2-40B4-BE49-F238E27FC236}">
                <a16:creationId xmlns:a16="http://schemas.microsoft.com/office/drawing/2014/main" id="{78D4EB4A-8D0C-8B5F-9D97-E59CA00FC621}"/>
              </a:ext>
            </a:extLst>
          </p:cNvPr>
          <p:cNvSpPr txBox="1"/>
          <p:nvPr/>
        </p:nvSpPr>
        <p:spPr>
          <a:xfrm>
            <a:off x="335925" y="4948753"/>
            <a:ext cx="8428148"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 sz="600" b="1" i="0" u="none" strike="noStrike" kern="1200" cap="none" spc="0" normalizeH="0" baseline="0" noProof="0">
                <a:ln>
                  <a:noFill/>
                </a:ln>
                <a:solidFill>
                  <a:srgbClr val="404040"/>
                </a:solidFill>
                <a:effectLst/>
                <a:uLnTx/>
                <a:uFillTx/>
                <a:latin typeface="Arial"/>
                <a:ea typeface="Arial"/>
                <a:cs typeface="Arial"/>
              </a:rPr>
              <a:t>1. </a:t>
            </a:r>
            <a:r>
              <a:rPr kumimoji="0" lang="de-DE" sz="600" b="0" i="0" u="none" strike="noStrike" kern="1200" cap="none" spc="0" normalizeH="0" baseline="0" noProof="0">
                <a:ln>
                  <a:noFill/>
                </a:ln>
                <a:solidFill>
                  <a:srgbClr val="404040"/>
                </a:solidFill>
                <a:effectLst/>
                <a:uLnTx/>
                <a:uFillTx/>
                <a:latin typeface="Verdana"/>
                <a:ea typeface="+mn-ea"/>
                <a:cs typeface="+mn-cs"/>
              </a:rPr>
              <a:t>Lam A </a:t>
            </a:r>
            <a:r>
              <a:rPr kumimoji="0" lang="de-DE" sz="600" b="0" i="1" u="none" strike="noStrike" kern="1200" cap="none" spc="0" normalizeH="0" baseline="0" noProof="0">
                <a:ln>
                  <a:noFill/>
                </a:ln>
                <a:solidFill>
                  <a:srgbClr val="404040"/>
                </a:solidFill>
                <a:effectLst/>
                <a:uLnTx/>
                <a:uFillTx/>
                <a:latin typeface="Verdana"/>
                <a:ea typeface="+mn-ea"/>
                <a:cs typeface="+mn-cs"/>
              </a:rPr>
              <a:t>et al. </a:t>
            </a:r>
            <a:r>
              <a:rPr kumimoji="0" lang="it-IT" sz="600" b="0" i="1" u="none" strike="noStrike" kern="1200" cap="none" spc="0" normalizeH="0" baseline="0" noProof="0">
                <a:ln>
                  <a:noFill/>
                </a:ln>
                <a:solidFill>
                  <a:srgbClr val="404040"/>
                </a:solidFill>
                <a:effectLst/>
                <a:uLnTx/>
                <a:uFillTx/>
                <a:latin typeface="Verdana"/>
                <a:ea typeface="+mn-ea"/>
                <a:cs typeface="+mn-cs"/>
              </a:rPr>
              <a:t>J </a:t>
            </a:r>
            <a:r>
              <a:rPr kumimoji="0" lang="it-IT" sz="600" b="0" i="1" u="none" strike="noStrike" kern="1200" cap="none" spc="0" normalizeH="0" baseline="0" noProof="0" err="1">
                <a:ln>
                  <a:noFill/>
                </a:ln>
                <a:solidFill>
                  <a:srgbClr val="404040"/>
                </a:solidFill>
                <a:effectLst/>
                <a:uLnTx/>
                <a:uFillTx/>
                <a:latin typeface="Verdana"/>
                <a:ea typeface="+mn-ea"/>
                <a:cs typeface="+mn-cs"/>
              </a:rPr>
              <a:t>Clin</a:t>
            </a:r>
            <a:r>
              <a:rPr kumimoji="0" lang="it-IT" sz="600" b="0" i="1" u="none" strike="noStrike" kern="1200" cap="none" spc="0" normalizeH="0" baseline="0" noProof="0">
                <a:ln>
                  <a:noFill/>
                </a:ln>
                <a:solidFill>
                  <a:srgbClr val="404040"/>
                </a:solidFill>
                <a:effectLst/>
                <a:uLnTx/>
                <a:uFillTx/>
                <a:latin typeface="Verdana"/>
                <a:ea typeface="+mn-ea"/>
                <a:cs typeface="+mn-cs"/>
              </a:rPr>
              <a:t> Invest </a:t>
            </a:r>
            <a:r>
              <a:rPr kumimoji="0" lang="it-IT" sz="600" b="0" i="0" u="none" strike="noStrike" kern="1200" cap="none" spc="0" normalizeH="0" baseline="0" noProof="0">
                <a:ln>
                  <a:noFill/>
                </a:ln>
                <a:solidFill>
                  <a:srgbClr val="404040"/>
                </a:solidFill>
                <a:effectLst/>
                <a:uLnTx/>
                <a:uFillTx/>
                <a:latin typeface="Verdana"/>
                <a:ea typeface="+mn-ea"/>
                <a:cs typeface="+mn-cs"/>
              </a:rPr>
              <a:t>2021; 131: e143683. </a:t>
            </a:r>
            <a:r>
              <a:rPr kumimoji="0" lang="de-DE" sz="600" b="1" i="0" u="none" strike="noStrike" kern="1200" cap="none" spc="0" normalizeH="0" baseline="0" noProof="0">
                <a:ln>
                  <a:noFill/>
                </a:ln>
                <a:solidFill>
                  <a:srgbClr val="404040"/>
                </a:solidFill>
                <a:effectLst/>
                <a:uLnTx/>
                <a:uFillTx/>
                <a:latin typeface="Verdana"/>
                <a:ea typeface="+mn-ea"/>
                <a:cs typeface="+mn-cs"/>
              </a:rPr>
              <a:t>2. </a:t>
            </a:r>
            <a:r>
              <a:rPr kumimoji="0" lang="de-DE" sz="600" b="0" i="0" u="none" strike="noStrike" kern="1200" cap="none" spc="0" normalizeH="0" baseline="0" noProof="0" err="1">
                <a:ln>
                  <a:noFill/>
                </a:ln>
                <a:solidFill>
                  <a:srgbClr val="404040"/>
                </a:solidFill>
                <a:effectLst/>
                <a:uLnTx/>
                <a:uFillTx/>
                <a:latin typeface="Verdana"/>
                <a:ea typeface="+mn-ea"/>
                <a:cs typeface="+mn-cs"/>
              </a:rPr>
              <a:t>Gubitosi</a:t>
            </a:r>
            <a:r>
              <a:rPr kumimoji="0" lang="de-DE" sz="600" b="0" i="0" u="none" strike="noStrike" kern="1200" cap="none" spc="0" normalizeH="0" baseline="0" noProof="0">
                <a:ln>
                  <a:noFill/>
                </a:ln>
                <a:solidFill>
                  <a:srgbClr val="404040"/>
                </a:solidFill>
                <a:effectLst/>
                <a:uLnTx/>
                <a:uFillTx/>
                <a:latin typeface="Verdana"/>
                <a:ea typeface="+mn-ea"/>
                <a:cs typeface="+mn-cs"/>
              </a:rPr>
              <a:t>-Klug RA </a:t>
            </a:r>
            <a:r>
              <a:rPr kumimoji="0" lang="de-DE" sz="600" b="0" i="1" u="none" strike="noStrike" kern="1200" cap="none" spc="0" normalizeH="0" baseline="0" noProof="0">
                <a:ln>
                  <a:noFill/>
                </a:ln>
                <a:solidFill>
                  <a:srgbClr val="404040"/>
                </a:solidFill>
                <a:effectLst/>
                <a:uLnTx/>
                <a:uFillTx/>
                <a:latin typeface="Verdana"/>
                <a:ea typeface="+mn-ea"/>
                <a:cs typeface="+mn-cs"/>
              </a:rPr>
              <a:t>et al. </a:t>
            </a:r>
            <a:r>
              <a:rPr kumimoji="0" lang="de-DE" sz="600" b="0" i="1" u="none" strike="noStrike" kern="1200" cap="none" spc="0" normalizeH="0" baseline="0" noProof="0" err="1">
                <a:ln>
                  <a:noFill/>
                </a:ln>
                <a:solidFill>
                  <a:srgbClr val="404040"/>
                </a:solidFill>
                <a:effectLst/>
                <a:uLnTx/>
                <a:uFillTx/>
                <a:latin typeface="Verdana"/>
                <a:ea typeface="+mn-ea"/>
                <a:cs typeface="+mn-cs"/>
              </a:rPr>
              <a:t>Clin</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e-DE" sz="600" b="0" i="1" u="none" strike="noStrike" kern="1200" cap="none" spc="0" normalizeH="0" baseline="0" noProof="0" err="1">
                <a:ln>
                  <a:noFill/>
                </a:ln>
                <a:solidFill>
                  <a:srgbClr val="404040"/>
                </a:solidFill>
                <a:effectLst/>
                <a:uLnTx/>
                <a:uFillTx/>
                <a:latin typeface="Verdana"/>
                <a:ea typeface="+mn-ea"/>
                <a:cs typeface="+mn-cs"/>
              </a:rPr>
              <a:t>Invest</a:t>
            </a:r>
            <a:r>
              <a:rPr kumimoji="0" lang="de-DE" sz="600" b="0" i="1" u="none" strike="noStrike" kern="1200" cap="none" spc="0" normalizeH="0" baseline="0" noProof="0">
                <a:ln>
                  <a:noFill/>
                </a:ln>
                <a:solidFill>
                  <a:srgbClr val="404040"/>
                </a:solidFill>
                <a:effectLst/>
                <a:uLnTx/>
                <a:uFillTx/>
                <a:latin typeface="Verdana"/>
                <a:ea typeface="+mn-ea"/>
                <a:cs typeface="+mn-cs"/>
              </a:rPr>
              <a:t> </a:t>
            </a:r>
            <a:r>
              <a:rPr kumimoji="0" lang="de-DE" sz="600" b="0" i="0" u="none" strike="noStrike" kern="1200" cap="none" spc="0" normalizeH="0" baseline="0" noProof="0">
                <a:ln>
                  <a:noFill/>
                </a:ln>
                <a:solidFill>
                  <a:srgbClr val="404040"/>
                </a:solidFill>
                <a:effectLst/>
                <a:uLnTx/>
                <a:uFillTx/>
                <a:latin typeface="Verdana"/>
                <a:ea typeface="+mn-ea"/>
                <a:cs typeface="+mn-cs"/>
              </a:rPr>
              <a:t>2021; 131: e143011. </a:t>
            </a:r>
            <a:r>
              <a:rPr kumimoji="0" lang="de-DE" sz="600" b="1" i="0" u="none" strike="noStrike" kern="1200" cap="none" spc="0" normalizeH="0" baseline="0" noProof="0">
                <a:ln>
                  <a:noFill/>
                </a:ln>
                <a:solidFill>
                  <a:srgbClr val="404040"/>
                </a:solidFill>
                <a:effectLst/>
                <a:uLnTx/>
                <a:uFillTx/>
                <a:latin typeface="Verdana"/>
                <a:ea typeface="+mn-ea"/>
                <a:cs typeface="+mn-cs"/>
              </a:rPr>
              <a:t>3.</a:t>
            </a:r>
            <a:r>
              <a:rPr kumimoji="0" lang="de-DE" sz="600" b="0" i="0" u="none" strike="noStrike" kern="1200" cap="none" spc="0" normalizeH="0" baseline="0" noProof="0">
                <a:ln>
                  <a:noFill/>
                </a:ln>
                <a:solidFill>
                  <a:srgbClr val="404040"/>
                </a:solidFill>
                <a:effectLst/>
                <a:uLnTx/>
                <a:uFillTx/>
                <a:latin typeface="Verdana"/>
                <a:ea typeface="+mn-ea"/>
                <a:cs typeface="+mn-cs"/>
              </a:rPr>
              <a:t> Herold KC </a:t>
            </a:r>
            <a:r>
              <a:rPr kumimoji="0" lang="de-DE" sz="600" b="0" i="1" u="none" strike="noStrike" kern="1200" cap="none" spc="0" normalizeH="0" baseline="0" noProof="0">
                <a:ln>
                  <a:noFill/>
                </a:ln>
                <a:solidFill>
                  <a:srgbClr val="404040"/>
                </a:solidFill>
                <a:effectLst/>
                <a:uLnTx/>
                <a:uFillTx/>
                <a:latin typeface="Verdana"/>
                <a:ea typeface="+mn-ea"/>
                <a:cs typeface="+mn-cs"/>
              </a:rPr>
              <a:t>et al. N Engl J Med </a:t>
            </a:r>
            <a:r>
              <a:rPr kumimoji="0" lang="de-DE" sz="600" b="0" i="0" u="none" strike="noStrike" kern="1200" cap="none" spc="0" normalizeH="0" baseline="0" noProof="0">
                <a:ln>
                  <a:noFill/>
                </a:ln>
                <a:solidFill>
                  <a:srgbClr val="404040"/>
                </a:solidFill>
                <a:effectLst/>
                <a:uLnTx/>
                <a:uFillTx/>
                <a:latin typeface="Verdana"/>
                <a:ea typeface="+mn-ea"/>
                <a:cs typeface="+mn-cs"/>
              </a:rPr>
              <a:t>2019; 381: 603–13.</a:t>
            </a:r>
            <a:endParaRPr kumimoji="0" lang="en-US" sz="600" b="0" i="0" u="none" strike="noStrike" kern="1200" cap="none" spc="0" normalizeH="0" baseline="0" noProof="0">
              <a:ln>
                <a:noFill/>
              </a:ln>
              <a:solidFill>
                <a:srgbClr val="404040"/>
              </a:solidFill>
              <a:effectLst/>
              <a:uLnTx/>
              <a:uFillTx/>
              <a:latin typeface="Calibri" panose="020F0502020204030204"/>
              <a:ea typeface="+mn-ea"/>
              <a:cs typeface="+mn-cs"/>
            </a:endParaRPr>
          </a:p>
        </p:txBody>
      </p:sp>
      <p:sp>
        <p:nvSpPr>
          <p:cNvPr id="8" name="TextBox 28">
            <a:extLst>
              <a:ext uri="{FF2B5EF4-FFF2-40B4-BE49-F238E27FC236}">
                <a16:creationId xmlns:a16="http://schemas.microsoft.com/office/drawing/2014/main" id="{DCE22108-1B5F-7450-B004-D4FADC9DD852}"/>
              </a:ext>
            </a:extLst>
          </p:cNvPr>
          <p:cNvSpPr txBox="1"/>
          <p:nvPr/>
        </p:nvSpPr>
        <p:spPr>
          <a:xfrm>
            <a:off x="335925" y="4822588"/>
            <a:ext cx="7339601" cy="184666"/>
          </a:xfrm>
          <a:prstGeom prst="rect">
            <a:avLst/>
          </a:prstGeom>
          <a:noFill/>
          <a:ln w="9525" cap="flat" cmpd="sng" algn="ctr">
            <a:noFill/>
            <a:prstDash val="solid"/>
            <a:round/>
            <a:headEnd type="none" w="med" len="med"/>
            <a:tailEnd type="none" w="med" len="med"/>
          </a:ln>
        </p:spPr>
        <p:txBody>
          <a:bodyPr wrap="square" anchor="b">
            <a:spAutoFit/>
          </a:bodyPr>
          <a:lstStyle/>
          <a:p>
            <a:pPr marL="0" marR="0" lvl="0" indent="0" algn="l" defTabSz="514337" rtl="0" eaLnBrk="1" fontAlgn="auto" latinLnBrk="0" hangingPunct="1">
              <a:lnSpc>
                <a:spcPct val="100000"/>
              </a:lnSpc>
              <a:spcBef>
                <a:spcPts val="0"/>
              </a:spcBef>
              <a:spcAft>
                <a:spcPts val="338"/>
              </a:spcAft>
              <a:buClrTx/>
              <a:buSzTx/>
              <a:buFontTx/>
              <a:buNone/>
              <a:tabLst/>
              <a:defRPr/>
            </a:pPr>
            <a:r>
              <a:rPr kumimoji="0" lang="en-US" altLang="de-DE" sz="600" b="0" i="0" u="none" strike="noStrike" kern="1200" cap="none" spc="0" normalizeH="0" baseline="0" noProof="0">
                <a:ln>
                  <a:noFill/>
                </a:ln>
                <a:solidFill>
                  <a:srgbClr val="404040"/>
                </a:solidFill>
                <a:effectLst/>
                <a:uLnTx/>
                <a:uFillTx/>
                <a:latin typeface="Verdana"/>
                <a:ea typeface="+mn-ea"/>
                <a:cs typeface="+mn-cs"/>
              </a:rPr>
              <a:t>T1D: Typ-1-Diabetes.</a:t>
            </a:r>
            <a:endParaRPr kumimoji="0" lang="en-US" altLang="de-DE" sz="600" b="0" i="0" u="none" strike="noStrike" kern="1200" cap="none" spc="0" normalizeH="0" baseline="30000" noProof="0">
              <a:ln>
                <a:noFill/>
              </a:ln>
              <a:solidFill>
                <a:srgbClr val="404040"/>
              </a:solidFill>
              <a:effectLst/>
              <a:uLnTx/>
              <a:uFillTx/>
              <a:latin typeface="Verdana"/>
              <a:ea typeface="+mn-ea"/>
              <a:cs typeface="+mn-cs"/>
            </a:endParaRPr>
          </a:p>
        </p:txBody>
      </p:sp>
      <p:sp>
        <p:nvSpPr>
          <p:cNvPr id="13" name="Textplatzhalter 3">
            <a:extLst>
              <a:ext uri="{FF2B5EF4-FFF2-40B4-BE49-F238E27FC236}">
                <a16:creationId xmlns:a16="http://schemas.microsoft.com/office/drawing/2014/main" id="{B7C4A52D-743F-1AAE-3FF3-18B0CD22D7C6}"/>
              </a:ext>
            </a:extLst>
          </p:cNvPr>
          <p:cNvSpPr txBox="1">
            <a:spLocks/>
          </p:cNvSpPr>
          <p:nvPr/>
        </p:nvSpPr>
        <p:spPr>
          <a:xfrm>
            <a:off x="448964" y="1065584"/>
            <a:ext cx="8251692" cy="3180739"/>
          </a:xfrm>
          <a:prstGeom prst="rect">
            <a:avLst/>
          </a:prstGeom>
          <a:noFill/>
          <a:ln>
            <a:noFill/>
          </a:ln>
          <a:scene3d>
            <a:camera prst="orthographicFront"/>
            <a:lightRig rig="threePt" dir="t"/>
          </a:scene3d>
          <a:sp3d>
            <a:bevelT/>
          </a:sp3d>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85750" indent="-285750">
              <a:spcBef>
                <a:spcPts val="1800"/>
              </a:spcBef>
              <a:buClr>
                <a:schemeClr val="accent2"/>
              </a:buClr>
              <a:buSzPct val="120000"/>
              <a:buFont typeface="Arial" panose="020B0604020202020204" pitchFamily="34" charset="0"/>
              <a:buChar char="•"/>
            </a:pPr>
            <a:r>
              <a:rPr lang="de-DE" sz="1200">
                <a:solidFill>
                  <a:srgbClr val="404040"/>
                </a:solidFill>
              </a:rPr>
              <a:t>Insulininduzierte Hypoglykämie ist die häufigste Komplikation einer intensiven Insulintherapie, daher lassen die Ergebnisse von </a:t>
            </a:r>
            <a:r>
              <a:rPr lang="de-DE" sz="1200" err="1">
                <a:solidFill>
                  <a:srgbClr val="404040"/>
                </a:solidFill>
              </a:rPr>
              <a:t>Gubitosi</a:t>
            </a:r>
            <a:r>
              <a:rPr lang="de-DE" sz="1200">
                <a:solidFill>
                  <a:srgbClr val="404040"/>
                </a:solidFill>
              </a:rPr>
              <a:t>-Klug </a:t>
            </a:r>
            <a:r>
              <a:rPr lang="de-DE" sz="1200" i="1">
                <a:solidFill>
                  <a:srgbClr val="404040"/>
                </a:solidFill>
              </a:rPr>
              <a:t>et al.</a:t>
            </a:r>
            <a:r>
              <a:rPr lang="de-DE" sz="1200" baseline="30000">
                <a:solidFill>
                  <a:srgbClr val="404040"/>
                </a:solidFill>
              </a:rPr>
              <a:t>2</a:t>
            </a:r>
            <a:r>
              <a:rPr lang="de-DE" sz="1200" i="1">
                <a:solidFill>
                  <a:srgbClr val="404040"/>
                </a:solidFill>
              </a:rPr>
              <a:t> </a:t>
            </a:r>
            <a:r>
              <a:rPr lang="de-DE" sz="1200">
                <a:solidFill>
                  <a:srgbClr val="404040"/>
                </a:solidFill>
              </a:rPr>
              <a:t>eine klinische Bedeutung für das Patientenmanage-</a:t>
            </a:r>
            <a:r>
              <a:rPr lang="de-DE" sz="1200" err="1">
                <a:solidFill>
                  <a:srgbClr val="404040"/>
                </a:solidFill>
              </a:rPr>
              <a:t>ment</a:t>
            </a:r>
            <a:r>
              <a:rPr lang="de-DE" sz="1200">
                <a:solidFill>
                  <a:srgbClr val="404040"/>
                </a:solidFill>
              </a:rPr>
              <a:t> annehmen und unterstützen den </a:t>
            </a:r>
            <a:r>
              <a:rPr lang="de-DE" sz="1200" b="1">
                <a:solidFill>
                  <a:srgbClr val="404040"/>
                </a:solidFill>
              </a:rPr>
              <a:t>Erhalt der Betazell-Restfunktion als Ziel der Krankheitsmodifikation</a:t>
            </a:r>
            <a:r>
              <a:rPr lang="de-DE" sz="1200" baseline="30000">
                <a:solidFill>
                  <a:srgbClr val="404040"/>
                </a:solidFill>
              </a:rPr>
              <a:t>1</a:t>
            </a:r>
            <a:endParaRPr lang="de-DE" sz="1200" b="1" baseline="30000">
              <a:solidFill>
                <a:srgbClr val="404040"/>
              </a:solidFill>
            </a:endParaRPr>
          </a:p>
          <a:p>
            <a:pPr marL="285750" indent="-285750">
              <a:spcBef>
                <a:spcPts val="1800"/>
              </a:spcBef>
              <a:buClr>
                <a:schemeClr val="accent2"/>
              </a:buClr>
              <a:buSzPct val="120000"/>
              <a:buFont typeface="Arial" panose="020B0604020202020204" pitchFamily="34" charset="0"/>
              <a:buChar char="•"/>
            </a:pPr>
            <a:r>
              <a:rPr lang="de-DE" sz="1200">
                <a:solidFill>
                  <a:srgbClr val="404040"/>
                </a:solidFill>
              </a:rPr>
              <a:t>Für das Erreichen verbesserter HbA</a:t>
            </a:r>
            <a:r>
              <a:rPr lang="de-DE" sz="1200" baseline="-25000">
                <a:solidFill>
                  <a:srgbClr val="404040"/>
                </a:solidFill>
              </a:rPr>
              <a:t>1c</a:t>
            </a:r>
            <a:r>
              <a:rPr lang="de-DE" sz="1200">
                <a:solidFill>
                  <a:srgbClr val="404040"/>
                </a:solidFill>
              </a:rPr>
              <a:t>-Werte und damit die Reduktion makrovaskulärer Endpunkte kann größere Betazell-Restfunktion erforderlich sein.</a:t>
            </a:r>
            <a:r>
              <a:rPr lang="de-DE" sz="1200" baseline="30000">
                <a:solidFill>
                  <a:srgbClr val="404040"/>
                </a:solidFill>
              </a:rPr>
              <a:t>1</a:t>
            </a:r>
            <a:r>
              <a:rPr lang="de-DE" sz="1200">
                <a:solidFill>
                  <a:srgbClr val="404040"/>
                </a:solidFill>
              </a:rPr>
              <a:t> Dennoch:</a:t>
            </a:r>
          </a:p>
          <a:p>
            <a:pPr marL="512544" lvl="1" indent="-285750">
              <a:spcBef>
                <a:spcPts val="1800"/>
              </a:spcBef>
              <a:buSzPct val="120000"/>
              <a:buFont typeface="Arial" panose="020B0604020202020204" pitchFamily="34" charset="0"/>
              <a:buChar char="•"/>
            </a:pPr>
            <a:r>
              <a:rPr lang="de-DE" sz="1200" b="0">
                <a:solidFill>
                  <a:srgbClr val="404040"/>
                </a:solidFill>
              </a:rPr>
              <a:t>Es ist wichtig, den Erkenntnissen aus der Prädiabetes- und der frühen Post-Diagnose-Phase weiterhin Beachtung zu schenken: Der </a:t>
            </a:r>
            <a:r>
              <a:rPr lang="de-DE" sz="1200">
                <a:solidFill>
                  <a:srgbClr val="404040"/>
                </a:solidFill>
              </a:rPr>
              <a:t>Erhalt der Betazellfunktion ist mit einer leichteren Blutzuckerkontrolle und mehr Personen, die ihre Glykämie-Ziele erreichen, verbunden</a:t>
            </a:r>
            <a:r>
              <a:rPr lang="de-DE" sz="1200" b="0" baseline="30000">
                <a:solidFill>
                  <a:srgbClr val="404040"/>
                </a:solidFill>
              </a:rPr>
              <a:t>1</a:t>
            </a:r>
          </a:p>
          <a:p>
            <a:pPr marL="512544" lvl="1" indent="-285750">
              <a:spcBef>
                <a:spcPts val="1800"/>
              </a:spcBef>
              <a:buSzPct val="120000"/>
              <a:buFont typeface="Arial" panose="020B0604020202020204" pitchFamily="34" charset="0"/>
              <a:buChar char="•"/>
            </a:pPr>
            <a:r>
              <a:rPr lang="de-DE" sz="1200" b="0">
                <a:solidFill>
                  <a:srgbClr val="404040"/>
                </a:solidFill>
              </a:rPr>
              <a:t>Betroffene, die ihre Betazellfunktion auf dem Niveau zum Zeitpunkt der T1D-Diagnose erhalten können, das höher ist als die von </a:t>
            </a:r>
            <a:r>
              <a:rPr lang="de-DE" sz="1200" b="0" err="1">
                <a:solidFill>
                  <a:srgbClr val="404040"/>
                </a:solidFill>
              </a:rPr>
              <a:t>Gubitosi</a:t>
            </a:r>
            <a:r>
              <a:rPr lang="de-DE" sz="1200" b="0">
                <a:solidFill>
                  <a:srgbClr val="404040"/>
                </a:solidFill>
              </a:rPr>
              <a:t>-Klug </a:t>
            </a:r>
            <a:r>
              <a:rPr lang="de-DE" sz="1200" b="0" i="1">
                <a:solidFill>
                  <a:srgbClr val="404040"/>
                </a:solidFill>
              </a:rPr>
              <a:t>et al.</a:t>
            </a:r>
            <a:r>
              <a:rPr lang="de-DE" sz="1200" b="0" baseline="30000">
                <a:solidFill>
                  <a:srgbClr val="404040"/>
                </a:solidFill>
              </a:rPr>
              <a:t>2</a:t>
            </a:r>
            <a:r>
              <a:rPr lang="de-DE" sz="1200" b="0">
                <a:solidFill>
                  <a:srgbClr val="404040"/>
                </a:solidFill>
              </a:rPr>
              <a:t> beobachteten Werte (&gt; 0,2 </a:t>
            </a:r>
            <a:r>
              <a:rPr lang="de-DE" sz="1200" b="0" err="1">
                <a:solidFill>
                  <a:srgbClr val="404040"/>
                </a:solidFill>
              </a:rPr>
              <a:t>nmol</a:t>
            </a:r>
            <a:r>
              <a:rPr lang="de-DE" sz="1200" b="0">
                <a:solidFill>
                  <a:srgbClr val="404040"/>
                </a:solidFill>
              </a:rPr>
              <a:t>/l), und die verbesserte physiologische Eigenschaften aufweisen, könnten einen optimalen Langzeitnutzen erzielen</a:t>
            </a:r>
            <a:r>
              <a:rPr lang="de-DE" sz="1200" b="0" baseline="30000">
                <a:solidFill>
                  <a:srgbClr val="404040"/>
                </a:solidFill>
              </a:rPr>
              <a:t>1</a:t>
            </a:r>
          </a:p>
        </p:txBody>
      </p:sp>
    </p:spTree>
    <p:extLst>
      <p:ext uri="{BB962C8B-B14F-4D97-AF65-F5344CB8AC3E}">
        <p14:creationId xmlns:p14="http://schemas.microsoft.com/office/powerpoint/2010/main" val="294190580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uiExpand="1" build="p" bldLvl="2"/>
    </p:bld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17EB879-F40B-F069-CB0F-7869BC2E9EFA}"/>
            </a:ext>
          </a:extLst>
        </p:cNvPr>
        <p:cNvGrpSpPr/>
        <p:nvPr/>
      </p:nvGrpSpPr>
      <p:grpSpPr>
        <a:xfrm>
          <a:off x="0" y="0"/>
          <a:ext cx="0" cy="0"/>
          <a:chOff x="0" y="0"/>
          <a:chExt cx="0" cy="0"/>
        </a:xfrm>
      </p:grpSpPr>
      <p:sp>
        <p:nvSpPr>
          <p:cNvPr id="3" name="SmartArt-Platzhalter 2">
            <a:extLst>
              <a:ext uri="{FF2B5EF4-FFF2-40B4-BE49-F238E27FC236}">
                <a16:creationId xmlns:a16="http://schemas.microsoft.com/office/drawing/2014/main" id="{35E6D572-87CC-BCED-3B73-32A35A4C055B}"/>
              </a:ext>
            </a:extLst>
          </p:cNvPr>
          <p:cNvSpPr>
            <a:spLocks noGrp="1"/>
          </p:cNvSpPr>
          <p:nvPr>
            <p:ph type="dgm" sz="quarter" idx="13"/>
          </p:nvPr>
        </p:nvSpPr>
        <p:spPr/>
        <p:txBody>
          <a:bodyPr/>
          <a:lstStyle/>
          <a:p>
            <a:endParaRPr lang="de-DE"/>
          </a:p>
        </p:txBody>
      </p:sp>
      <p:sp>
        <p:nvSpPr>
          <p:cNvPr id="6" name="SmartArt-Platzhalter 5">
            <a:extLst>
              <a:ext uri="{FF2B5EF4-FFF2-40B4-BE49-F238E27FC236}">
                <a16:creationId xmlns:a16="http://schemas.microsoft.com/office/drawing/2014/main" id="{28DC1689-33E3-67E4-E4AE-738C4FED3E7D}"/>
              </a:ext>
            </a:extLst>
          </p:cNvPr>
          <p:cNvSpPr>
            <a:spLocks noGrp="1"/>
          </p:cNvSpPr>
          <p:nvPr>
            <p:ph type="dgm" sz="quarter" idx="14"/>
          </p:nvPr>
        </p:nvSpPr>
        <p:spPr/>
        <p:txBody>
          <a:bodyPr/>
          <a:lstStyle/>
          <a:p>
            <a:endParaRPr lang="de-DE"/>
          </a:p>
        </p:txBody>
      </p:sp>
      <p:sp>
        <p:nvSpPr>
          <p:cNvPr id="5" name="Text Placeholder 4">
            <a:extLst>
              <a:ext uri="{FF2B5EF4-FFF2-40B4-BE49-F238E27FC236}">
                <a16:creationId xmlns:a16="http://schemas.microsoft.com/office/drawing/2014/main" id="{7A1ED66A-964E-8C3F-6396-F9DF9E711D12}"/>
              </a:ext>
            </a:extLst>
          </p:cNvPr>
          <p:cNvSpPr>
            <a:spLocks noGrp="1"/>
          </p:cNvSpPr>
          <p:nvPr>
            <p:ph type="body" sz="quarter" idx="21"/>
          </p:nvPr>
        </p:nvSpPr>
        <p:spPr/>
        <p:txBody>
          <a:bodyPr/>
          <a:lstStyle/>
          <a:p>
            <a:r>
              <a:rPr lang="de-DE" sz="2400">
                <a:latin typeface="Verdana"/>
                <a:ea typeface="Verdana"/>
              </a:rPr>
              <a:t>C-Peptid – Entstehung und Messung</a:t>
            </a:r>
          </a:p>
        </p:txBody>
      </p:sp>
      <p:pic>
        <p:nvPicPr>
          <p:cNvPr id="2" name="Grafik 1" descr="Start Silhouette">
            <a:hlinkClick r:id="rId2" action="ppaction://hlinksldjump"/>
            <a:extLst>
              <a:ext uri="{FF2B5EF4-FFF2-40B4-BE49-F238E27FC236}">
                <a16:creationId xmlns:a16="http://schemas.microsoft.com/office/drawing/2014/main" id="{EE4AC1AA-A476-3858-DCB9-325D1E3D44A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3903321211"/>
      </p:ext>
    </p:extLst>
  </p:cSld>
  <p:clrMapOvr>
    <a:masterClrMapping/>
  </p:clrMapOvr>
  <p:transition>
    <p:fade/>
  </p:transition>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9">
            <a:extLst>
              <a:ext uri="{FF2B5EF4-FFF2-40B4-BE49-F238E27FC236}">
                <a16:creationId xmlns:a16="http://schemas.microsoft.com/office/drawing/2014/main" id="{9EB80E1D-0709-6064-C396-AADFA8217773}"/>
              </a:ext>
            </a:extLst>
          </p:cNvPr>
          <p:cNvSpPr txBox="1">
            <a:spLocks/>
          </p:cNvSpPr>
          <p:nvPr/>
        </p:nvSpPr>
        <p:spPr>
          <a:xfrm>
            <a:off x="325167" y="115638"/>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C-Peptid-Werte sind ein klinisches Maß für die Betazell-funktion und das Fortschreiten der Krankheit und zeigen die Höhe der endogenen Insulinproduktion an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7" name="TextBox 3037">
            <a:extLst>
              <a:ext uri="{FF2B5EF4-FFF2-40B4-BE49-F238E27FC236}">
                <a16:creationId xmlns:a16="http://schemas.microsoft.com/office/drawing/2014/main" id="{78D4EB4A-8D0C-8B5F-9D97-E59CA00FC621}"/>
              </a:ext>
            </a:extLst>
          </p:cNvPr>
          <p:cNvSpPr txBox="1"/>
          <p:nvPr/>
        </p:nvSpPr>
        <p:spPr>
          <a:xfrm>
            <a:off x="320676" y="4850770"/>
            <a:ext cx="8327095" cy="276999"/>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1" i="0" u="none" strike="noStrike" kern="1200" cap="none" spc="0" normalizeH="0" baseline="0" noProof="0">
                <a:ln>
                  <a:noFill/>
                </a:ln>
                <a:solidFill>
                  <a:srgbClr val="404040"/>
                </a:solidFill>
                <a:effectLst/>
                <a:uLnTx/>
                <a:uFillTx/>
                <a:ea typeface="Arial"/>
                <a:cs typeface="Arial"/>
              </a:rPr>
              <a:t>1.</a:t>
            </a:r>
            <a:r>
              <a:rPr kumimoji="0" lang="de-DE" sz="600" b="0" i="0" u="none" strike="noStrike" kern="1200" cap="none" spc="0" normalizeH="0" baseline="0" noProof="0">
                <a:ln>
                  <a:noFill/>
                </a:ln>
                <a:solidFill>
                  <a:srgbClr val="404040"/>
                </a:solidFill>
                <a:effectLst/>
                <a:uLnTx/>
                <a:uFillTx/>
                <a:ea typeface="Arial"/>
                <a:cs typeface="Arial"/>
              </a:rPr>
              <a:t> </a:t>
            </a:r>
            <a:r>
              <a:rPr kumimoji="0" lang="de-DE" sz="600" b="0" i="0" u="none" strike="noStrike" kern="1200" cap="none" spc="0" normalizeH="0" baseline="0" noProof="0" err="1">
                <a:ln>
                  <a:noFill/>
                </a:ln>
                <a:solidFill>
                  <a:srgbClr val="404040"/>
                </a:solidFill>
                <a:effectLst/>
                <a:uLnTx/>
                <a:uFillTx/>
                <a:ea typeface="Arial"/>
                <a:cs typeface="Arial"/>
              </a:rPr>
              <a:t>Arvan</a:t>
            </a:r>
            <a:r>
              <a:rPr kumimoji="0" lang="de-DE" sz="600" b="0" i="0" u="none" strike="noStrike" kern="1200" cap="none" spc="0" normalizeH="0" baseline="0" noProof="0">
                <a:ln>
                  <a:noFill/>
                </a:ln>
                <a:solidFill>
                  <a:srgbClr val="404040"/>
                </a:solidFill>
                <a:effectLst/>
                <a:uLnTx/>
                <a:uFillTx/>
                <a:ea typeface="Arial"/>
                <a:cs typeface="Arial"/>
              </a:rPr>
              <a:t> P </a:t>
            </a:r>
            <a:r>
              <a:rPr kumimoji="0" lang="de-DE" sz="600" b="0" i="1" u="none" strike="noStrike" kern="1200" cap="none" spc="0" normalizeH="0" baseline="0" noProof="0">
                <a:ln>
                  <a:noFill/>
                </a:ln>
                <a:solidFill>
                  <a:srgbClr val="404040"/>
                </a:solidFill>
                <a:effectLst/>
                <a:uLnTx/>
                <a:uFillTx/>
                <a:ea typeface="Arial"/>
                <a:cs typeface="Arial"/>
              </a:rPr>
              <a:t>et al. Cold Spring Harb </a:t>
            </a:r>
            <a:r>
              <a:rPr kumimoji="0" lang="de-DE" sz="600" b="0" i="1" u="none" strike="noStrike" kern="1200" cap="none" spc="0" normalizeH="0" baseline="0" noProof="0" err="1">
                <a:ln>
                  <a:noFill/>
                </a:ln>
                <a:solidFill>
                  <a:srgbClr val="404040"/>
                </a:solidFill>
                <a:effectLst/>
                <a:uLnTx/>
                <a:uFillTx/>
                <a:ea typeface="Arial"/>
                <a:cs typeface="Arial"/>
              </a:rPr>
              <a:t>Perspect</a:t>
            </a:r>
            <a:r>
              <a:rPr kumimoji="0" lang="de-DE" sz="600" b="0" i="1" u="none" strike="noStrike" kern="1200" cap="none" spc="0" normalizeH="0" baseline="0" noProof="0">
                <a:ln>
                  <a:noFill/>
                </a:ln>
                <a:solidFill>
                  <a:srgbClr val="404040"/>
                </a:solidFill>
                <a:effectLst/>
                <a:uLnTx/>
                <a:uFillTx/>
                <a:ea typeface="Arial"/>
                <a:cs typeface="Arial"/>
              </a:rPr>
              <a:t> Med</a:t>
            </a:r>
            <a:r>
              <a:rPr kumimoji="0" lang="de-DE" sz="600" b="0" i="0" u="none" strike="noStrike" kern="1200" cap="none" spc="0" normalizeH="0" baseline="0" noProof="0">
                <a:ln>
                  <a:noFill/>
                </a:ln>
                <a:solidFill>
                  <a:srgbClr val="404040"/>
                </a:solidFill>
                <a:effectLst/>
                <a:uLnTx/>
                <a:uFillTx/>
                <a:ea typeface="Arial"/>
                <a:cs typeface="Arial"/>
              </a:rPr>
              <a:t> 2012; 2: a007658. </a:t>
            </a:r>
            <a:r>
              <a:rPr kumimoji="0" lang="de-DE" sz="600" b="1" i="0" u="none" strike="noStrike" kern="1200" cap="none" spc="0" normalizeH="0" baseline="0" noProof="0">
                <a:ln>
                  <a:noFill/>
                </a:ln>
                <a:solidFill>
                  <a:srgbClr val="404040"/>
                </a:solidFill>
                <a:effectLst/>
                <a:uLnTx/>
                <a:uFillTx/>
                <a:ea typeface="Arial"/>
                <a:cs typeface="Arial"/>
              </a:rPr>
              <a:t>2.</a:t>
            </a:r>
            <a:r>
              <a:rPr kumimoji="0" lang="de-DE" sz="600" b="0" i="0" u="none" strike="noStrike" kern="1200" cap="none" spc="0" normalizeH="0" baseline="0" noProof="0">
                <a:ln>
                  <a:noFill/>
                </a:ln>
                <a:solidFill>
                  <a:srgbClr val="404040"/>
                </a:solidFill>
                <a:effectLst/>
                <a:uLnTx/>
                <a:uFillTx/>
                <a:ea typeface="Arial"/>
                <a:cs typeface="Arial"/>
              </a:rPr>
              <a:t> Flier JS &amp; Kahn CR. </a:t>
            </a:r>
            <a:r>
              <a:rPr kumimoji="0" lang="de-DE" sz="600" b="0" i="1" u="none" strike="noStrike" kern="1200" cap="none" spc="0" normalizeH="0" baseline="0" noProof="0">
                <a:ln>
                  <a:noFill/>
                </a:ln>
                <a:solidFill>
                  <a:srgbClr val="404040"/>
                </a:solidFill>
                <a:effectLst/>
                <a:uLnTx/>
                <a:uFillTx/>
                <a:ea typeface="Arial"/>
                <a:cs typeface="Arial"/>
              </a:rPr>
              <a:t>Mol </a:t>
            </a:r>
            <a:r>
              <a:rPr kumimoji="0" lang="de-DE" sz="600" b="0" i="1" u="none" strike="noStrike" kern="1200" cap="none" spc="0" normalizeH="0" baseline="0" noProof="0" err="1">
                <a:ln>
                  <a:noFill/>
                </a:ln>
                <a:solidFill>
                  <a:srgbClr val="404040"/>
                </a:solidFill>
                <a:effectLst/>
                <a:uLnTx/>
                <a:uFillTx/>
                <a:ea typeface="Arial"/>
                <a:cs typeface="Arial"/>
              </a:rPr>
              <a:t>Metab</a:t>
            </a:r>
            <a:r>
              <a:rPr kumimoji="0" lang="de-DE" sz="600" b="0" i="1" u="none" strike="noStrike" kern="1200" cap="none" spc="0" normalizeH="0" baseline="0" noProof="0">
                <a:ln>
                  <a:noFill/>
                </a:ln>
                <a:solidFill>
                  <a:srgbClr val="404040"/>
                </a:solidFill>
                <a:effectLst/>
                <a:uLnTx/>
                <a:uFillTx/>
                <a:ea typeface="Arial"/>
                <a:cs typeface="Arial"/>
              </a:rPr>
              <a:t> </a:t>
            </a:r>
            <a:r>
              <a:rPr kumimoji="0" lang="de-DE" sz="600" b="0" i="0" u="none" strike="noStrike" kern="1200" cap="none" spc="0" normalizeH="0" baseline="0" noProof="0">
                <a:ln>
                  <a:noFill/>
                </a:ln>
                <a:solidFill>
                  <a:srgbClr val="404040"/>
                </a:solidFill>
                <a:effectLst/>
                <a:uLnTx/>
                <a:uFillTx/>
                <a:ea typeface="Arial"/>
                <a:cs typeface="Arial"/>
              </a:rPr>
              <a:t>2021; 52: 101194. </a:t>
            </a:r>
            <a:r>
              <a:rPr kumimoji="0" lang="de-DE" sz="600" b="1" i="0" u="none" strike="noStrike" kern="1200" cap="none" spc="0" normalizeH="0" baseline="0" noProof="0">
                <a:ln>
                  <a:noFill/>
                </a:ln>
                <a:solidFill>
                  <a:srgbClr val="404040"/>
                </a:solidFill>
                <a:effectLst/>
                <a:uLnTx/>
                <a:uFillTx/>
                <a:ea typeface="Arial"/>
                <a:cs typeface="Arial"/>
              </a:rPr>
              <a:t>3.</a:t>
            </a:r>
            <a:r>
              <a:rPr kumimoji="0" lang="de-DE" sz="600" b="0" i="0" u="none" strike="noStrike" kern="1200" cap="none" spc="0" normalizeH="0" baseline="0" noProof="0">
                <a:ln>
                  <a:noFill/>
                </a:ln>
                <a:solidFill>
                  <a:srgbClr val="404040"/>
                </a:solidFill>
                <a:effectLst/>
                <a:uLnTx/>
                <a:uFillTx/>
                <a:ea typeface="Arial"/>
                <a:cs typeface="Arial"/>
              </a:rPr>
              <a:t> Washburn RL </a:t>
            </a:r>
            <a:r>
              <a:rPr kumimoji="0" lang="de-DE" sz="600" b="0" i="1" u="none" strike="noStrike" kern="1200" cap="none" spc="0" normalizeH="0" baseline="0" noProof="0">
                <a:ln>
                  <a:noFill/>
                </a:ln>
                <a:solidFill>
                  <a:srgbClr val="404040"/>
                </a:solidFill>
                <a:effectLst/>
                <a:uLnTx/>
                <a:uFillTx/>
                <a:ea typeface="Arial"/>
                <a:cs typeface="Arial"/>
              </a:rPr>
              <a:t>et al. </a:t>
            </a:r>
            <a:r>
              <a:rPr kumimoji="0" lang="de-DE" sz="600" b="0" i="1" u="none" strike="noStrike" kern="1200" cap="none" spc="0" normalizeH="0" baseline="0" noProof="0" err="1">
                <a:ln>
                  <a:noFill/>
                </a:ln>
                <a:solidFill>
                  <a:srgbClr val="404040"/>
                </a:solidFill>
                <a:effectLst/>
                <a:uLnTx/>
                <a:uFillTx/>
                <a:ea typeface="Arial"/>
                <a:cs typeface="Arial"/>
              </a:rPr>
              <a:t>Biomedicines</a:t>
            </a:r>
            <a:r>
              <a:rPr kumimoji="0" lang="de-DE" sz="600" b="0" i="1" u="none" strike="noStrike" kern="1200" cap="none" spc="0" normalizeH="0" baseline="0" noProof="0">
                <a:ln>
                  <a:noFill/>
                </a:ln>
                <a:solidFill>
                  <a:srgbClr val="404040"/>
                </a:solidFill>
                <a:effectLst/>
                <a:uLnTx/>
                <a:uFillTx/>
                <a:ea typeface="Arial"/>
                <a:cs typeface="Arial"/>
              </a:rPr>
              <a:t> </a:t>
            </a:r>
            <a:r>
              <a:rPr kumimoji="0" lang="de-DE" sz="600" b="0" i="0" u="none" strike="noStrike" kern="1200" cap="none" spc="0" normalizeH="0" baseline="0" noProof="0">
                <a:ln>
                  <a:noFill/>
                </a:ln>
                <a:solidFill>
                  <a:srgbClr val="404040"/>
                </a:solidFill>
                <a:effectLst/>
                <a:uLnTx/>
                <a:uFillTx/>
                <a:ea typeface="Arial"/>
                <a:cs typeface="Arial"/>
              </a:rPr>
              <a:t>2021; 9: 270. </a:t>
            </a:r>
            <a:r>
              <a:rPr kumimoji="0" lang="de-DE" sz="600" b="1" i="0" u="none" strike="noStrike" kern="1200" cap="none" spc="0" normalizeH="0" baseline="0" noProof="0">
                <a:ln>
                  <a:noFill/>
                </a:ln>
                <a:solidFill>
                  <a:srgbClr val="404040"/>
                </a:solidFill>
                <a:effectLst/>
                <a:uLnTx/>
                <a:uFillTx/>
                <a:ea typeface="Arial"/>
                <a:cs typeface="Arial"/>
              </a:rPr>
              <a:t>4.</a:t>
            </a:r>
            <a:r>
              <a:rPr kumimoji="0" lang="de-DE" sz="600" b="0" i="0" u="none" strike="noStrike" kern="1200" cap="none" spc="0" normalizeH="0" baseline="0" noProof="0">
                <a:ln>
                  <a:noFill/>
                </a:ln>
                <a:solidFill>
                  <a:srgbClr val="404040"/>
                </a:solidFill>
                <a:effectLst/>
                <a:uLnTx/>
                <a:uFillTx/>
                <a:ea typeface="Arial"/>
                <a:cs typeface="Arial"/>
              </a:rPr>
              <a:t> Peters A. </a:t>
            </a:r>
            <a:r>
              <a:rPr kumimoji="0" lang="de-DE" sz="600" b="0" i="1" u="none" strike="noStrike" kern="1200" cap="none" spc="0" normalizeH="0" baseline="0" noProof="0">
                <a:ln>
                  <a:noFill/>
                </a:ln>
                <a:solidFill>
                  <a:srgbClr val="404040"/>
                </a:solidFill>
                <a:effectLst/>
                <a:uLnTx/>
                <a:uFillTx/>
                <a:ea typeface="Arial"/>
                <a:cs typeface="Arial"/>
              </a:rPr>
              <a:t>J Fam </a:t>
            </a:r>
            <a:r>
              <a:rPr kumimoji="0" lang="de-DE" sz="600" b="0" i="1" u="none" strike="noStrike" kern="1200" cap="none" spc="0" normalizeH="0" baseline="0" noProof="0" err="1">
                <a:ln>
                  <a:noFill/>
                </a:ln>
                <a:solidFill>
                  <a:srgbClr val="404040"/>
                </a:solidFill>
                <a:effectLst/>
                <a:uLnTx/>
                <a:uFillTx/>
                <a:ea typeface="Arial"/>
                <a:cs typeface="Arial"/>
              </a:rPr>
              <a:t>Pract</a:t>
            </a:r>
            <a:r>
              <a:rPr kumimoji="0" lang="de-DE" sz="600" b="0" i="1" u="none" strike="noStrike" kern="1200" cap="none" spc="0" normalizeH="0" baseline="0" noProof="0">
                <a:ln>
                  <a:noFill/>
                </a:ln>
                <a:solidFill>
                  <a:srgbClr val="404040"/>
                </a:solidFill>
                <a:effectLst/>
                <a:uLnTx/>
                <a:uFillTx/>
                <a:ea typeface="Arial"/>
                <a:cs typeface="Arial"/>
              </a:rPr>
              <a:t> </a:t>
            </a:r>
            <a:r>
              <a:rPr kumimoji="0" lang="de-DE" sz="600" b="0" i="0" u="none" strike="noStrike" kern="1200" cap="none" spc="0" normalizeH="0" baseline="0" noProof="0">
                <a:ln>
                  <a:noFill/>
                </a:ln>
                <a:solidFill>
                  <a:srgbClr val="404040"/>
                </a:solidFill>
                <a:effectLst/>
                <a:uLnTx/>
                <a:uFillTx/>
                <a:ea typeface="Arial"/>
                <a:cs typeface="Arial"/>
              </a:rPr>
              <a:t>2021; 70 (</a:t>
            </a:r>
            <a:r>
              <a:rPr kumimoji="0" lang="de-DE" sz="600" b="0" i="0" u="none" strike="noStrike" kern="1200" cap="none" spc="0" normalizeH="0" baseline="0" noProof="0" err="1">
                <a:ln>
                  <a:noFill/>
                </a:ln>
                <a:solidFill>
                  <a:srgbClr val="404040"/>
                </a:solidFill>
                <a:effectLst/>
                <a:uLnTx/>
                <a:uFillTx/>
                <a:ea typeface="Arial"/>
                <a:cs typeface="Arial"/>
              </a:rPr>
              <a:t>Suppl</a:t>
            </a:r>
            <a:r>
              <a:rPr kumimoji="0" lang="de-DE" sz="600" b="0" i="0" u="none" strike="noStrike" kern="1200" cap="none" spc="0" normalizeH="0" baseline="0" noProof="0">
                <a:ln>
                  <a:noFill/>
                </a:ln>
                <a:solidFill>
                  <a:srgbClr val="404040"/>
                </a:solidFill>
                <a:effectLst/>
                <a:uLnTx/>
                <a:uFillTx/>
                <a:ea typeface="Arial"/>
                <a:cs typeface="Arial"/>
              </a:rPr>
              <a:t>. 6): S47–S52. </a:t>
            </a:r>
            <a:r>
              <a:rPr kumimoji="0" lang="de-DE" sz="600" b="1" i="0" u="none" strike="noStrike" kern="1200" cap="none" spc="0" normalizeH="0" baseline="0" noProof="0">
                <a:ln>
                  <a:noFill/>
                </a:ln>
                <a:solidFill>
                  <a:srgbClr val="404040"/>
                </a:solidFill>
                <a:effectLst/>
                <a:uLnTx/>
                <a:uFillTx/>
                <a:ea typeface="Arial"/>
                <a:cs typeface="Arial"/>
              </a:rPr>
              <a:t>5.</a:t>
            </a:r>
            <a:r>
              <a:rPr kumimoji="0" lang="de-DE" sz="600" b="0" i="0" u="none" strike="noStrike" kern="1200" cap="none" spc="0" normalizeH="0" baseline="0" noProof="0">
                <a:ln>
                  <a:noFill/>
                </a:ln>
                <a:solidFill>
                  <a:srgbClr val="404040"/>
                </a:solidFill>
                <a:effectLst/>
                <a:uLnTx/>
                <a:uFillTx/>
                <a:ea typeface="Arial"/>
                <a:cs typeface="Arial"/>
              </a:rPr>
              <a:t> </a:t>
            </a:r>
            <a:r>
              <a:rPr kumimoji="0" lang="de-DE" sz="600" b="0" i="0" u="none" strike="noStrike" kern="1200" cap="none" spc="0" normalizeH="0" baseline="0" noProof="0" err="1">
                <a:ln>
                  <a:noFill/>
                </a:ln>
                <a:solidFill>
                  <a:srgbClr val="404040"/>
                </a:solidFill>
                <a:effectLst/>
                <a:uLnTx/>
                <a:uFillTx/>
                <a:ea typeface="Arial"/>
                <a:cs typeface="Arial"/>
              </a:rPr>
              <a:t>Pollanen</a:t>
            </a:r>
            <a:r>
              <a:rPr kumimoji="0" lang="de-DE" sz="600" b="0" i="0" u="none" strike="noStrike" kern="1200" cap="none" spc="0" normalizeH="0" baseline="0" noProof="0">
                <a:ln>
                  <a:noFill/>
                </a:ln>
                <a:solidFill>
                  <a:srgbClr val="404040"/>
                </a:solidFill>
                <a:effectLst/>
                <a:uLnTx/>
                <a:uFillTx/>
                <a:ea typeface="Arial"/>
                <a:cs typeface="Arial"/>
              </a:rPr>
              <a:t> PM </a:t>
            </a:r>
            <a:r>
              <a:rPr kumimoji="0" lang="de-DE" sz="600" b="0" i="1" u="none" strike="noStrike" kern="1200" cap="none" spc="0" normalizeH="0" baseline="0" noProof="0">
                <a:ln>
                  <a:noFill/>
                </a:ln>
                <a:solidFill>
                  <a:srgbClr val="404040"/>
                </a:solidFill>
                <a:effectLst/>
                <a:uLnTx/>
                <a:uFillTx/>
                <a:ea typeface="Arial"/>
                <a:cs typeface="Arial"/>
              </a:rPr>
              <a:t>et al. J </a:t>
            </a:r>
            <a:r>
              <a:rPr kumimoji="0" lang="de-DE" sz="600" b="0" i="1" u="none" strike="noStrike" kern="1200" cap="none" spc="0" normalizeH="0" baseline="0" noProof="0" err="1">
                <a:ln>
                  <a:noFill/>
                </a:ln>
                <a:solidFill>
                  <a:srgbClr val="404040"/>
                </a:solidFill>
                <a:effectLst/>
                <a:uLnTx/>
                <a:uFillTx/>
                <a:ea typeface="Arial"/>
                <a:cs typeface="Arial"/>
              </a:rPr>
              <a:t>Clin</a:t>
            </a:r>
            <a:r>
              <a:rPr kumimoji="0" lang="de-DE" sz="600" b="0" i="1" u="none" strike="noStrike" kern="1200" cap="none" spc="0" normalizeH="0" baseline="0" noProof="0">
                <a:ln>
                  <a:noFill/>
                </a:ln>
                <a:solidFill>
                  <a:srgbClr val="404040"/>
                </a:solidFill>
                <a:effectLst/>
                <a:uLnTx/>
                <a:uFillTx/>
                <a:ea typeface="Arial"/>
                <a:cs typeface="Arial"/>
              </a:rPr>
              <a:t> </a:t>
            </a:r>
            <a:r>
              <a:rPr kumimoji="0" lang="de-DE" sz="600" b="0" i="1" u="none" strike="noStrike" kern="1200" cap="none" spc="0" normalizeH="0" baseline="0" noProof="0" err="1">
                <a:ln>
                  <a:noFill/>
                </a:ln>
                <a:solidFill>
                  <a:srgbClr val="404040"/>
                </a:solidFill>
                <a:effectLst/>
                <a:uLnTx/>
                <a:uFillTx/>
                <a:ea typeface="Arial"/>
                <a:cs typeface="Arial"/>
              </a:rPr>
              <a:t>Endocrinol</a:t>
            </a:r>
            <a:r>
              <a:rPr kumimoji="0" lang="de-DE" sz="600" b="0" i="1" u="none" strike="noStrike" kern="1200" cap="none" spc="0" normalizeH="0" baseline="0" noProof="0">
                <a:ln>
                  <a:noFill/>
                </a:ln>
                <a:solidFill>
                  <a:srgbClr val="404040"/>
                </a:solidFill>
                <a:effectLst/>
                <a:uLnTx/>
                <a:uFillTx/>
                <a:ea typeface="Arial"/>
                <a:cs typeface="Arial"/>
              </a:rPr>
              <a:t> </a:t>
            </a:r>
            <a:r>
              <a:rPr kumimoji="0" lang="de-DE" sz="600" b="0" i="1" u="none" strike="noStrike" kern="1200" cap="none" spc="0" normalizeH="0" baseline="0" noProof="0" err="1">
                <a:ln>
                  <a:noFill/>
                </a:ln>
                <a:solidFill>
                  <a:srgbClr val="404040"/>
                </a:solidFill>
                <a:effectLst/>
                <a:uLnTx/>
                <a:uFillTx/>
                <a:ea typeface="Arial"/>
                <a:cs typeface="Arial"/>
              </a:rPr>
              <a:t>Metab</a:t>
            </a:r>
            <a:r>
              <a:rPr kumimoji="0" lang="de-DE" sz="600" b="0" i="0" u="none" strike="noStrike" kern="1200" cap="none" spc="0" normalizeH="0" baseline="0" noProof="0">
                <a:ln>
                  <a:noFill/>
                </a:ln>
                <a:solidFill>
                  <a:srgbClr val="404040"/>
                </a:solidFill>
                <a:effectLst/>
                <a:uLnTx/>
                <a:uFillTx/>
                <a:ea typeface="Arial"/>
                <a:cs typeface="Arial"/>
              </a:rPr>
              <a:t> 2020; 105: e4638–e4651. </a:t>
            </a:r>
          </a:p>
        </p:txBody>
      </p:sp>
      <p:sp>
        <p:nvSpPr>
          <p:cNvPr id="8" name="TextBox 28">
            <a:extLst>
              <a:ext uri="{FF2B5EF4-FFF2-40B4-BE49-F238E27FC236}">
                <a16:creationId xmlns:a16="http://schemas.microsoft.com/office/drawing/2014/main" id="{DCE22108-1B5F-7450-B004-D4FADC9DD852}"/>
              </a:ext>
            </a:extLst>
          </p:cNvPr>
          <p:cNvSpPr txBox="1"/>
          <p:nvPr/>
        </p:nvSpPr>
        <p:spPr>
          <a:xfrm>
            <a:off x="333731" y="4751246"/>
            <a:ext cx="7341796" cy="184666"/>
          </a:xfrm>
          <a:prstGeom prst="rect">
            <a:avLst/>
          </a:prstGeom>
          <a:noFill/>
          <a:ln w="9525" cap="flat" cmpd="sng" algn="ctr">
            <a:noFill/>
            <a:prstDash val="solid"/>
            <a:round/>
            <a:headEnd type="none" w="med" len="med"/>
            <a:tailEnd type="none" w="med" len="med"/>
          </a:ln>
        </p:spPr>
        <p:txBody>
          <a:bodyPr wrap="square" anchor="b">
            <a:spAutoFit/>
          </a:bodyPr>
          <a:lstStyle/>
          <a:p>
            <a:pPr marL="0" marR="0" lvl="0" indent="0" algn="l" defTabSz="514337" rtl="0" eaLnBrk="1" fontAlgn="auto" latinLnBrk="0" hangingPunct="1">
              <a:lnSpc>
                <a:spcPct val="100000"/>
              </a:lnSpc>
              <a:spcBef>
                <a:spcPts val="0"/>
              </a:spcBef>
              <a:spcAft>
                <a:spcPts val="338"/>
              </a:spcAft>
              <a:buClrTx/>
              <a:buSzTx/>
              <a:buFontTx/>
              <a:buNone/>
              <a:tabLst/>
              <a:defRPr/>
            </a:pPr>
            <a:r>
              <a:rPr kumimoji="0" lang="en-US" altLang="de-DE" sz="600" b="0" i="0" u="none" strike="noStrike" kern="1200" cap="none" spc="0" normalizeH="0" baseline="0" noProof="0">
                <a:ln>
                  <a:noFill/>
                </a:ln>
                <a:solidFill>
                  <a:srgbClr val="404040"/>
                </a:solidFill>
                <a:effectLst/>
                <a:uLnTx/>
                <a:uFillTx/>
                <a:latin typeface="Verdana"/>
                <a:ea typeface="+mn-ea"/>
                <a:cs typeface="+mn-cs"/>
              </a:rPr>
              <a:t>ADA: American Diabetes Association; C-</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Peptid</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Connecting peptide,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Verbindungspeptid</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T1D: Typ-1-Diabetes.</a:t>
            </a:r>
            <a:endParaRPr kumimoji="0" lang="en-US" altLang="de-DE" sz="600" b="0" i="0" u="none" strike="noStrike" kern="1200" cap="none" spc="0" normalizeH="0" baseline="30000" noProof="0">
              <a:ln>
                <a:noFill/>
              </a:ln>
              <a:solidFill>
                <a:srgbClr val="404040"/>
              </a:solidFill>
              <a:effectLst/>
              <a:uLnTx/>
              <a:uFillTx/>
              <a:latin typeface="Verdana"/>
              <a:ea typeface="+mn-ea"/>
              <a:cs typeface="+mn-cs"/>
            </a:endParaRPr>
          </a:p>
        </p:txBody>
      </p:sp>
      <p:sp>
        <p:nvSpPr>
          <p:cNvPr id="6" name="Text Placeholder 16">
            <a:extLst>
              <a:ext uri="{FF2B5EF4-FFF2-40B4-BE49-F238E27FC236}">
                <a16:creationId xmlns:a16="http://schemas.microsoft.com/office/drawing/2014/main" id="{7ED0F258-2ECB-B349-36A5-B05EB41F0546}"/>
              </a:ext>
            </a:extLst>
          </p:cNvPr>
          <p:cNvSpPr txBox="1">
            <a:spLocks/>
          </p:cNvSpPr>
          <p:nvPr/>
        </p:nvSpPr>
        <p:spPr>
          <a:xfrm>
            <a:off x="333730" y="1280462"/>
            <a:ext cx="8483245" cy="276999"/>
          </a:xfrm>
          <a:prstGeom prst="rect">
            <a:avLst/>
          </a:prstGeom>
        </p:spPr>
        <p:txBody>
          <a:bodyPr vert="horz" wrap="square" lIns="45720" tIns="45720" rIns="45720" bIns="45720" rtlCol="0">
            <a:spAutoFit/>
          </a:bodyPr>
          <a:lstStyle>
            <a:lvl1pPr marL="0" indent="0" algn="l" defTabSz="685783" rtl="0" eaLnBrk="1" latinLnBrk="0" hangingPunct="1">
              <a:lnSpc>
                <a:spcPct val="100000"/>
              </a:lnSpc>
              <a:spcBef>
                <a:spcPts val="600"/>
              </a:spcBef>
              <a:spcAft>
                <a:spcPts val="0"/>
              </a:spcAft>
              <a:buFont typeface="Arial" panose="020B0604020202020204" pitchFamily="34" charset="0"/>
              <a:buNone/>
              <a:defRPr lang="en-US" sz="1400" b="0" i="0" kern="1200" noProof="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gn="l" defTabSz="685783" rtl="0" eaLnBrk="1" latinLnBrk="0" hangingPunct="1">
              <a:lnSpc>
                <a:spcPct val="100000"/>
              </a:lnSpc>
              <a:spcBef>
                <a:spcPts val="400"/>
              </a:spcBef>
              <a:buClr>
                <a:schemeClr val="accent2"/>
              </a:buClr>
              <a:buFont typeface="Arial" panose="020B0604020202020204" pitchFamily="34" charset="0"/>
              <a:buNone/>
              <a:defRPr lang="en-US" sz="1200" b="1" i="0" kern="1200" noProof="0">
                <a:solidFill>
                  <a:srgbClr val="1D3160"/>
                </a:solidFill>
                <a:latin typeface="+mn-lt"/>
                <a:ea typeface="+mn-ea"/>
                <a:cs typeface="+mn-cs"/>
              </a:defRPr>
            </a:lvl2pPr>
            <a:lvl3pPr marL="457189" indent="-226794" algn="l" defTabSz="685783" rtl="0" eaLnBrk="1" latinLnBrk="0" hangingPunct="1">
              <a:lnSpc>
                <a:spcPct val="110000"/>
              </a:lnSpc>
              <a:spcBef>
                <a:spcPts val="600"/>
              </a:spcBef>
              <a:buFontTx/>
              <a:buBlip>
                <a:blip r:embed="rId2"/>
              </a:buBlip>
              <a:defRPr lang="en-US" sz="1000" b="0" i="0" kern="1200" noProof="0" dirty="0" smtClean="0">
                <a:solidFill>
                  <a:schemeClr val="tx1"/>
                </a:solidFill>
                <a:latin typeface="Sanofi Sans 3 Regular"/>
                <a:ea typeface="+mn-ea"/>
                <a:cs typeface="+mn-cs"/>
              </a:defRPr>
            </a:lvl3pPr>
            <a:lvl4pPr marL="683983" indent="-226794" algn="l" defTabSz="685783" rtl="0" eaLnBrk="1" latinLnBrk="0" hangingPunct="1">
              <a:lnSpc>
                <a:spcPct val="100000"/>
              </a:lnSpc>
              <a:spcBef>
                <a:spcPts val="600"/>
              </a:spcBef>
              <a:buFontTx/>
              <a:buBlip>
                <a:blip r:embed="rId2"/>
              </a:buBlip>
              <a:defRPr lang="en-US" sz="1000" b="0" i="0" kern="1200" noProof="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000" b="0" i="0" kern="1200" noProof="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1200">
                <a:solidFill>
                  <a:srgbClr val="404040"/>
                </a:solidFill>
              </a:rPr>
              <a:t>Wenn die Betazellmasse abnimmt, kommt es zu einer entsprechenden Verringerung der C-Peptid-Spiegel</a:t>
            </a:r>
            <a:r>
              <a:rPr lang="en-US" sz="1200" baseline="30000">
                <a:solidFill>
                  <a:srgbClr val="404040"/>
                </a:solidFill>
              </a:rPr>
              <a:t>1</a:t>
            </a:r>
          </a:p>
        </p:txBody>
      </p:sp>
      <p:sp>
        <p:nvSpPr>
          <p:cNvPr id="10" name="TextBox 17">
            <a:extLst>
              <a:ext uri="{FF2B5EF4-FFF2-40B4-BE49-F238E27FC236}">
                <a16:creationId xmlns:a16="http://schemas.microsoft.com/office/drawing/2014/main" id="{9F3D038D-1486-725A-36C4-355B1ABA033B}"/>
              </a:ext>
            </a:extLst>
          </p:cNvPr>
          <p:cNvSpPr txBox="1"/>
          <p:nvPr/>
        </p:nvSpPr>
        <p:spPr>
          <a:xfrm>
            <a:off x="830923" y="1998410"/>
            <a:ext cx="2407131" cy="461665"/>
          </a:xfrm>
          <a:prstGeom prst="rect">
            <a:avLst/>
          </a:prstGeom>
          <a:noFill/>
          <a:ln>
            <a:noFill/>
          </a:ln>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Ein C-</a:t>
            </a:r>
            <a:r>
              <a:rPr kumimoji="0" lang="en-US" sz="10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Peptid</a:t>
            </a:r>
            <a:r>
              <a:rPr kumimoji="0" lang="en-US" sz="10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lang="en-US" sz="10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Molekül</a:t>
            </a:r>
            <a:r>
              <a:rPr kumimoji="0" lang="en-US" sz="10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entsteht</a:t>
            </a:r>
            <a:r>
              <a:rPr kumimoji="0" lang="en-US" sz="10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fü</a:t>
            </a:r>
            <a:r>
              <a:rPr lang="en-US" sz="1000">
                <a:solidFill>
                  <a:srgbClr val="404040"/>
                </a:solidFill>
                <a:latin typeface="Verdana" panose="020B0604030504040204" pitchFamily="34" charset="0"/>
                <a:ea typeface="Verdana" panose="020B0604030504040204" pitchFamily="34" charset="0"/>
                <a:cs typeface="Verdana" panose="020B0604030504040204" pitchFamily="34" charset="0"/>
              </a:rPr>
              <a:t>r </a:t>
            </a:r>
            <a:r>
              <a:rPr lang="en-US" sz="1000" err="1">
                <a:solidFill>
                  <a:srgbClr val="404040"/>
                </a:solidFill>
                <a:latin typeface="Verdana" panose="020B0604030504040204" pitchFamily="34" charset="0"/>
                <a:ea typeface="Verdana" panose="020B0604030504040204" pitchFamily="34" charset="0"/>
                <a:cs typeface="Verdana" panose="020B0604030504040204" pitchFamily="34" charset="0"/>
              </a:rPr>
              <a:t>jedes</a:t>
            </a:r>
            <a:r>
              <a:rPr kumimoji="0" lang="en-US" sz="10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1" i="0" u="none" strike="noStrike" kern="1200" cap="none" spc="0" normalizeH="0" baseline="0" noProof="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rPr>
              <a:t>neue</a:t>
            </a:r>
            <a:r>
              <a:rPr kumimoji="0" lang="en-US" sz="1000" b="1" i="0" u="none" strike="noStrike" kern="1200" cap="none" spc="0" normalizeH="0" baseline="0" noProof="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rPr>
              <a:t> Insulin-</a:t>
            </a:r>
            <a:r>
              <a:rPr kumimoji="0" lang="en-US" sz="1000" b="1" i="0" u="none" strike="noStrike" kern="1200" cap="none" spc="0" normalizeH="0" baseline="0" noProof="0" err="1">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rPr>
              <a:t>Molekül</a:t>
            </a:r>
            <a:r>
              <a:rPr kumimoji="0" lang="en-US" sz="1000" b="0" i="0" u="none" strike="noStrike" kern="1200" cap="none" spc="0" normalizeH="0" baseline="0" noProof="0">
                <a:ln>
                  <a:noFill/>
                </a:ln>
                <a:solidFill>
                  <a:schemeClr val="accent2"/>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in </a:t>
            </a:r>
            <a:r>
              <a:rPr kumimoji="0" lang="en-US" sz="10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einem</a:t>
            </a:r>
            <a:r>
              <a:rPr kumimoji="0" lang="en-US" sz="10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0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1:1-Verhältnis</a:t>
            </a:r>
            <a:r>
              <a:rPr kumimoji="0" lang="en-US" sz="1000" b="0"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1-3</a:t>
            </a:r>
            <a:r>
              <a:rPr kumimoji="0" lang="en-US" sz="10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p>
        </p:txBody>
      </p:sp>
      <p:sp>
        <p:nvSpPr>
          <p:cNvPr id="11" name="TextBox 18">
            <a:extLst>
              <a:ext uri="{FF2B5EF4-FFF2-40B4-BE49-F238E27FC236}">
                <a16:creationId xmlns:a16="http://schemas.microsoft.com/office/drawing/2014/main" id="{D1C2DF78-1990-A7CD-AD51-1E6E8161FFF8}"/>
              </a:ext>
            </a:extLst>
          </p:cNvPr>
          <p:cNvSpPr txBox="1"/>
          <p:nvPr/>
        </p:nvSpPr>
        <p:spPr>
          <a:xfrm>
            <a:off x="830923" y="3007210"/>
            <a:ext cx="2407131" cy="615553"/>
          </a:xfrm>
          <a:prstGeom prst="rect">
            <a:avLst/>
          </a:prstGeom>
          <a:noFill/>
          <a:ln>
            <a:noFill/>
          </a:ln>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Die geeignetste Messung der endogenen Insulinsekretion und der Betazellfunktion ist die C-Peptid-Messung, so die ADA</a:t>
            </a:r>
            <a:r>
              <a:rPr kumimoji="0" lang="en-US" sz="1000" b="0"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4</a:t>
            </a:r>
          </a:p>
        </p:txBody>
      </p:sp>
      <p:pic>
        <p:nvPicPr>
          <p:cNvPr id="12" name="Picture 19">
            <a:extLst>
              <a:ext uri="{FF2B5EF4-FFF2-40B4-BE49-F238E27FC236}">
                <a16:creationId xmlns:a16="http://schemas.microsoft.com/office/drawing/2014/main" id="{3EC05ACA-6814-CC92-F9A1-20759BF6083C}"/>
              </a:ext>
            </a:extLst>
          </p:cNvPr>
          <p:cNvPicPr>
            <a:picLocks noChangeAspect="1"/>
          </p:cNvPicPr>
          <p:nvPr/>
        </p:nvPicPr>
        <p:blipFill>
          <a:blip r:embed="rId3">
            <a:duotone>
              <a:prstClr val="black"/>
              <a:schemeClr val="accent2">
                <a:tint val="45000"/>
                <a:satMod val="400000"/>
              </a:schemeClr>
            </a:duotone>
            <a:extLst>
              <a:ext uri="{BEBA8EAE-BF5A-486C-A8C5-ECC9F3942E4B}">
                <a14:imgProps xmlns:a14="http://schemas.microsoft.com/office/drawing/2010/main">
                  <a14:imgLayer r:embed="rId4">
                    <a14:imgEffect>
                      <a14:saturation sat="0"/>
                    </a14:imgEffect>
                  </a14:imgLayer>
                </a14:imgProps>
              </a:ext>
            </a:extLst>
          </a:blip>
          <a:stretch>
            <a:fillRect/>
          </a:stretch>
        </p:blipFill>
        <p:spPr>
          <a:xfrm>
            <a:off x="4075859" y="1708543"/>
            <a:ext cx="4426290" cy="2231614"/>
          </a:xfrm>
          <a:prstGeom prst="rect">
            <a:avLst/>
          </a:prstGeom>
        </p:spPr>
      </p:pic>
      <p:sp>
        <p:nvSpPr>
          <p:cNvPr id="13" name="Rectangle 20">
            <a:extLst>
              <a:ext uri="{FF2B5EF4-FFF2-40B4-BE49-F238E27FC236}">
                <a16:creationId xmlns:a16="http://schemas.microsoft.com/office/drawing/2014/main" id="{CBA28B9D-F35B-1000-8A2A-9C9D10165275}"/>
              </a:ext>
            </a:extLst>
          </p:cNvPr>
          <p:cNvSpPr/>
          <p:nvPr/>
        </p:nvSpPr>
        <p:spPr>
          <a:xfrm>
            <a:off x="474326" y="1779823"/>
            <a:ext cx="3043426" cy="915275"/>
          </a:xfrm>
          <a:prstGeom prst="rect">
            <a:avLst/>
          </a:prstGeom>
          <a:noFill/>
          <a:ln w="3175">
            <a:solidFill>
              <a:srgbClr val="23004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Rectangle: Rounded Corners 78">
            <a:extLst>
              <a:ext uri="{FF2B5EF4-FFF2-40B4-BE49-F238E27FC236}">
                <a16:creationId xmlns:a16="http://schemas.microsoft.com/office/drawing/2014/main" id="{C8DB5FFD-1D3A-8A2E-30E0-F88DD553B068}"/>
              </a:ext>
            </a:extLst>
          </p:cNvPr>
          <p:cNvSpPr/>
          <p:nvPr/>
        </p:nvSpPr>
        <p:spPr>
          <a:xfrm>
            <a:off x="320676" y="4103348"/>
            <a:ext cx="8496300" cy="403482"/>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0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Der </a:t>
            </a:r>
            <a:r>
              <a:rPr kumimoji="0" lang="de-DE" sz="10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Erhalt der Betazellfunktion</a:t>
            </a:r>
            <a:r>
              <a:rPr kumimoji="0" lang="de-DE" sz="10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gemessen am </a:t>
            </a:r>
            <a:r>
              <a:rPr kumimoji="0" lang="de-DE" sz="10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C-Peptid-Spiegel</a:t>
            </a:r>
            <a:r>
              <a:rPr kumimoji="0" lang="de-DE" sz="10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ist mit einem </a:t>
            </a:r>
            <a:r>
              <a:rPr kumimoji="0" lang="de-DE" sz="10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geringeren Risiko des Fortschreitens </a:t>
            </a:r>
            <a:r>
              <a:rPr kumimoji="0" lang="de-DE" sz="10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von </a:t>
            </a:r>
            <a:r>
              <a:rPr kumimoji="0" lang="de-DE" sz="10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Nephropathie</a:t>
            </a:r>
            <a:r>
              <a:rPr kumimoji="0" lang="de-DE" sz="10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de-DE" sz="10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Neuropathie</a:t>
            </a:r>
            <a:r>
              <a:rPr kumimoji="0" lang="de-DE" sz="10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und </a:t>
            </a:r>
            <a:r>
              <a:rPr kumimoji="0" lang="de-DE" sz="10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Retinopathie</a:t>
            </a:r>
            <a:r>
              <a:rPr kumimoji="0" lang="de-DE" sz="10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sowie einem </a:t>
            </a:r>
            <a:r>
              <a:rPr kumimoji="0" lang="de-DE" sz="10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geringeren Risiko </a:t>
            </a:r>
            <a:r>
              <a:rPr kumimoji="0" lang="de-DE" sz="10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für </a:t>
            </a:r>
            <a:r>
              <a:rPr kumimoji="0" lang="de-DE" sz="10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Hypoglykämien</a:t>
            </a:r>
            <a:r>
              <a:rPr kumimoji="0" lang="de-DE" sz="10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verbunden</a:t>
            </a:r>
            <a:r>
              <a:rPr kumimoji="0" lang="en-US" sz="1000"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5</a:t>
            </a:r>
          </a:p>
        </p:txBody>
      </p:sp>
      <p:sp>
        <p:nvSpPr>
          <p:cNvPr id="15" name="Rectangle 2">
            <a:extLst>
              <a:ext uri="{FF2B5EF4-FFF2-40B4-BE49-F238E27FC236}">
                <a16:creationId xmlns:a16="http://schemas.microsoft.com/office/drawing/2014/main" id="{0BD6D795-BDBC-1119-0AE6-477DF4B1C3CF}"/>
              </a:ext>
            </a:extLst>
          </p:cNvPr>
          <p:cNvSpPr/>
          <p:nvPr/>
        </p:nvSpPr>
        <p:spPr>
          <a:xfrm>
            <a:off x="6143625" y="2673666"/>
            <a:ext cx="821531" cy="312112"/>
          </a:xfrm>
          <a:prstGeom prst="rect">
            <a:avLst/>
          </a:prstGeom>
          <a:solidFill>
            <a:srgbClr val="F5F3F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Verdana"/>
              <a:ea typeface="+mn-ea"/>
              <a:cs typeface="+mn-cs"/>
            </a:endParaRPr>
          </a:p>
        </p:txBody>
      </p:sp>
      <p:sp>
        <p:nvSpPr>
          <p:cNvPr id="16" name="Right Arrow 3">
            <a:extLst>
              <a:ext uri="{FF2B5EF4-FFF2-40B4-BE49-F238E27FC236}">
                <a16:creationId xmlns:a16="http://schemas.microsoft.com/office/drawing/2014/main" id="{73691C6D-A3AE-E829-9941-B2F9EFACE6EE}"/>
              </a:ext>
            </a:extLst>
          </p:cNvPr>
          <p:cNvSpPr/>
          <p:nvPr/>
        </p:nvSpPr>
        <p:spPr>
          <a:xfrm>
            <a:off x="6272214" y="2702308"/>
            <a:ext cx="478631" cy="154878"/>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Verdana"/>
              <a:ea typeface="+mn-ea"/>
              <a:cs typeface="+mn-cs"/>
            </a:endParaRPr>
          </a:p>
        </p:txBody>
      </p:sp>
      <p:sp>
        <p:nvSpPr>
          <p:cNvPr id="3" name="Textfeld 2">
            <a:extLst>
              <a:ext uri="{FF2B5EF4-FFF2-40B4-BE49-F238E27FC236}">
                <a16:creationId xmlns:a16="http://schemas.microsoft.com/office/drawing/2014/main" id="{6314A147-5B58-C1EB-4641-B9EFCD6585D3}"/>
              </a:ext>
            </a:extLst>
          </p:cNvPr>
          <p:cNvSpPr txBox="1"/>
          <p:nvPr/>
        </p:nvSpPr>
        <p:spPr>
          <a:xfrm>
            <a:off x="4768563" y="2456794"/>
            <a:ext cx="840295" cy="230832"/>
          </a:xfrm>
          <a:prstGeom prst="rect">
            <a:avLst/>
          </a:prstGeom>
          <a:solidFill>
            <a:srgbClr val="F5F3F8"/>
          </a:solidFill>
        </p:spPr>
        <p:txBody>
          <a:bodyPr wrap="none" rtlCol="0" anchor="ctr">
            <a:spAutoFit/>
          </a:bodyPr>
          <a:lstStyle/>
          <a:p>
            <a:pPr algn="ctr"/>
            <a:r>
              <a:rPr lang="de-DE" sz="900" b="1">
                <a:solidFill>
                  <a:srgbClr val="404040"/>
                </a:solidFill>
              </a:rPr>
              <a:t>Proinsulin</a:t>
            </a:r>
          </a:p>
        </p:txBody>
      </p:sp>
      <p:sp>
        <p:nvSpPr>
          <p:cNvPr id="4" name="Textfeld 3">
            <a:extLst>
              <a:ext uri="{FF2B5EF4-FFF2-40B4-BE49-F238E27FC236}">
                <a16:creationId xmlns:a16="http://schemas.microsoft.com/office/drawing/2014/main" id="{30D67C86-7ABE-4850-AE36-FA90B6BFECC2}"/>
              </a:ext>
            </a:extLst>
          </p:cNvPr>
          <p:cNvSpPr txBox="1"/>
          <p:nvPr/>
        </p:nvSpPr>
        <p:spPr>
          <a:xfrm>
            <a:off x="7225723" y="2093239"/>
            <a:ext cx="899605" cy="230832"/>
          </a:xfrm>
          <a:prstGeom prst="rect">
            <a:avLst/>
          </a:prstGeom>
          <a:solidFill>
            <a:srgbClr val="F5F3F8"/>
          </a:solidFill>
        </p:spPr>
        <p:txBody>
          <a:bodyPr wrap="none" rtlCol="0" anchor="ctr">
            <a:spAutoFit/>
          </a:bodyPr>
          <a:lstStyle/>
          <a:p>
            <a:pPr algn="ctr"/>
            <a:r>
              <a:rPr lang="de-DE" sz="900" b="1">
                <a:solidFill>
                  <a:srgbClr val="404040"/>
                </a:solidFill>
              </a:rPr>
              <a:t>  C-Peptid  </a:t>
            </a:r>
          </a:p>
        </p:txBody>
      </p:sp>
      <p:sp>
        <p:nvSpPr>
          <p:cNvPr id="5" name="Textfeld 4">
            <a:extLst>
              <a:ext uri="{FF2B5EF4-FFF2-40B4-BE49-F238E27FC236}">
                <a16:creationId xmlns:a16="http://schemas.microsoft.com/office/drawing/2014/main" id="{CFAFBFCC-A699-7DC1-9393-D01FF90F5AD2}"/>
              </a:ext>
            </a:extLst>
          </p:cNvPr>
          <p:cNvSpPr txBox="1"/>
          <p:nvPr/>
        </p:nvSpPr>
        <p:spPr>
          <a:xfrm>
            <a:off x="7354764" y="2965711"/>
            <a:ext cx="641522" cy="230832"/>
          </a:xfrm>
          <a:prstGeom prst="rect">
            <a:avLst/>
          </a:prstGeom>
          <a:solidFill>
            <a:srgbClr val="F5F3F8"/>
          </a:solidFill>
        </p:spPr>
        <p:txBody>
          <a:bodyPr wrap="none" rtlCol="0" anchor="ctr">
            <a:spAutoFit/>
          </a:bodyPr>
          <a:lstStyle/>
          <a:p>
            <a:pPr algn="ctr"/>
            <a:r>
              <a:rPr lang="de-DE" sz="900" b="1">
                <a:solidFill>
                  <a:srgbClr val="404040"/>
                </a:solidFill>
              </a:rPr>
              <a:t>Insulin</a:t>
            </a:r>
          </a:p>
        </p:txBody>
      </p:sp>
      <p:sp>
        <p:nvSpPr>
          <p:cNvPr id="18" name="Textfeld 17">
            <a:extLst>
              <a:ext uri="{FF2B5EF4-FFF2-40B4-BE49-F238E27FC236}">
                <a16:creationId xmlns:a16="http://schemas.microsoft.com/office/drawing/2014/main" id="{98A35495-E1E6-32E4-D031-421B805CA684}"/>
              </a:ext>
            </a:extLst>
          </p:cNvPr>
          <p:cNvSpPr txBox="1"/>
          <p:nvPr/>
        </p:nvSpPr>
        <p:spPr>
          <a:xfrm>
            <a:off x="6168326" y="2458637"/>
            <a:ext cx="686406" cy="230832"/>
          </a:xfrm>
          <a:prstGeom prst="rect">
            <a:avLst/>
          </a:prstGeom>
          <a:solidFill>
            <a:srgbClr val="F5F3F8"/>
          </a:solidFill>
        </p:spPr>
        <p:txBody>
          <a:bodyPr wrap="none" rtlCol="0" anchor="ctr">
            <a:spAutoFit/>
          </a:bodyPr>
          <a:lstStyle/>
          <a:p>
            <a:pPr algn="l"/>
            <a:r>
              <a:rPr lang="de-DE" sz="900">
                <a:solidFill>
                  <a:srgbClr val="404040"/>
                </a:solidFill>
              </a:rPr>
              <a:t>Protease</a:t>
            </a:r>
          </a:p>
        </p:txBody>
      </p:sp>
    </p:spTree>
    <p:extLst>
      <p:ext uri="{BB962C8B-B14F-4D97-AF65-F5344CB8AC3E}">
        <p14:creationId xmlns:p14="http://schemas.microsoft.com/office/powerpoint/2010/main" val="24235500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platzhalter 9">
            <a:extLst>
              <a:ext uri="{FF2B5EF4-FFF2-40B4-BE49-F238E27FC236}">
                <a16:creationId xmlns:a16="http://schemas.microsoft.com/office/drawing/2014/main" id="{363E74B1-0FAE-A0C1-AAE8-4F637E645A5C}"/>
              </a:ext>
            </a:extLst>
          </p:cNvPr>
          <p:cNvSpPr txBox="1">
            <a:spLocks/>
          </p:cNvSpPr>
          <p:nvPr/>
        </p:nvSpPr>
        <p:spPr>
          <a:xfrm>
            <a:off x="309031" y="114977"/>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Vorteile von C-Peptid als Marker für die Betazellfunktion</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11" name="TextBox 3037">
            <a:extLst>
              <a:ext uri="{FF2B5EF4-FFF2-40B4-BE49-F238E27FC236}">
                <a16:creationId xmlns:a16="http://schemas.microsoft.com/office/drawing/2014/main" id="{AB0206C1-39C3-54FB-9AF5-B5EACAF2134F}"/>
              </a:ext>
            </a:extLst>
          </p:cNvPr>
          <p:cNvSpPr txBox="1"/>
          <p:nvPr/>
        </p:nvSpPr>
        <p:spPr>
          <a:xfrm>
            <a:off x="309031" y="4750800"/>
            <a:ext cx="8455042" cy="369332"/>
          </a:xfrm>
          <a:prstGeom prst="rect">
            <a:avLst/>
          </a:prstGeom>
          <a:noFill/>
        </p:spPr>
        <p:txBody>
          <a:bodyPr wrap="square" rtlCol="0" anchor="b">
            <a:spAutoFit/>
          </a:bodyPr>
          <a:lstStyle/>
          <a:p>
            <a:pPr lvl="0" defTabSz="685766">
              <a:buClr>
                <a:srgbClr val="2F4B95"/>
              </a:buClr>
              <a:defRPr/>
            </a:pPr>
            <a:r>
              <a:rPr lang="de-DE" sz="600">
                <a:solidFill>
                  <a:srgbClr val="404040"/>
                </a:solidFill>
                <a:ea typeface="Arial"/>
                <a:cs typeface="Arial"/>
              </a:rPr>
              <a:t>C-Peptid: </a:t>
            </a:r>
            <a:r>
              <a:rPr lang="de-DE" sz="600" err="1">
                <a:solidFill>
                  <a:srgbClr val="404040"/>
                </a:solidFill>
                <a:ea typeface="Arial"/>
                <a:cs typeface="Arial"/>
              </a:rPr>
              <a:t>Connecting</a:t>
            </a:r>
            <a:r>
              <a:rPr lang="de-DE" sz="600">
                <a:solidFill>
                  <a:srgbClr val="404040"/>
                </a:solidFill>
                <a:ea typeface="Arial"/>
                <a:cs typeface="Arial"/>
              </a:rPr>
              <a:t> </a:t>
            </a:r>
            <a:r>
              <a:rPr lang="de-DE" sz="600" err="1">
                <a:solidFill>
                  <a:srgbClr val="404040"/>
                </a:solidFill>
                <a:ea typeface="Arial"/>
                <a:cs typeface="Arial"/>
              </a:rPr>
              <a:t>peptide</a:t>
            </a:r>
            <a:r>
              <a:rPr lang="de-DE" sz="600">
                <a:solidFill>
                  <a:srgbClr val="404040"/>
                </a:solidFill>
                <a:ea typeface="Arial"/>
                <a:cs typeface="Arial"/>
              </a:rPr>
              <a:t>, Verbindungspeptid. </a:t>
            </a:r>
            <a:r>
              <a:rPr kumimoji="0" lang="de-DE" sz="600" b="1" i="0" u="none" strike="noStrike" kern="1200" cap="none" spc="0" normalizeH="0" baseline="0" noProof="0">
                <a:ln>
                  <a:noFill/>
                </a:ln>
                <a:solidFill>
                  <a:srgbClr val="404040"/>
                </a:solidFill>
                <a:effectLst/>
                <a:uLnTx/>
                <a:uFillTx/>
                <a:ea typeface="Arial"/>
                <a:cs typeface="Arial"/>
              </a:rPr>
              <a:t>1.</a:t>
            </a:r>
            <a:r>
              <a:rPr kumimoji="0" lang="de-DE" sz="600" b="0" i="0" u="none" strike="noStrike" kern="1200" cap="none" spc="0" normalizeH="0" baseline="0" noProof="0">
                <a:ln>
                  <a:noFill/>
                </a:ln>
                <a:solidFill>
                  <a:srgbClr val="404040"/>
                </a:solidFill>
                <a:effectLst/>
                <a:uLnTx/>
                <a:uFillTx/>
                <a:ea typeface="Arial"/>
                <a:cs typeface="Arial"/>
              </a:rPr>
              <a:t> Leighton E </a:t>
            </a:r>
            <a:r>
              <a:rPr kumimoji="0" lang="de-DE" sz="600" b="0" i="1" u="none" strike="noStrike" kern="1200" cap="none" spc="0" normalizeH="0" baseline="0" noProof="0">
                <a:ln>
                  <a:noFill/>
                </a:ln>
                <a:solidFill>
                  <a:srgbClr val="404040"/>
                </a:solidFill>
                <a:effectLst/>
                <a:uLnTx/>
                <a:uFillTx/>
                <a:ea typeface="Arial"/>
                <a:cs typeface="Arial"/>
              </a:rPr>
              <a:t>et al. Diabetes </a:t>
            </a:r>
            <a:r>
              <a:rPr kumimoji="0" lang="de-DE" sz="600" b="0" i="1" u="none" strike="noStrike" kern="1200" cap="none" spc="0" normalizeH="0" baseline="0" noProof="0" err="1">
                <a:ln>
                  <a:noFill/>
                </a:ln>
                <a:solidFill>
                  <a:srgbClr val="404040"/>
                </a:solidFill>
                <a:effectLst/>
                <a:uLnTx/>
                <a:uFillTx/>
                <a:ea typeface="Arial"/>
                <a:cs typeface="Arial"/>
              </a:rPr>
              <a:t>Ther</a:t>
            </a:r>
            <a:r>
              <a:rPr kumimoji="0" lang="de-DE" sz="600" b="0" i="1" u="none" strike="noStrike" kern="1200" cap="none" spc="0" normalizeH="0" baseline="0" noProof="0">
                <a:ln>
                  <a:noFill/>
                </a:ln>
                <a:solidFill>
                  <a:srgbClr val="404040"/>
                </a:solidFill>
                <a:effectLst/>
                <a:uLnTx/>
                <a:uFillTx/>
                <a:ea typeface="Arial"/>
                <a:cs typeface="Arial"/>
              </a:rPr>
              <a:t> </a:t>
            </a:r>
            <a:r>
              <a:rPr kumimoji="0" lang="de-DE" sz="600" b="0" i="0" u="none" strike="noStrike" kern="1200" cap="none" spc="0" normalizeH="0" baseline="0" noProof="0">
                <a:ln>
                  <a:noFill/>
                </a:ln>
                <a:solidFill>
                  <a:srgbClr val="404040"/>
                </a:solidFill>
                <a:effectLst/>
                <a:uLnTx/>
                <a:uFillTx/>
                <a:ea typeface="Arial"/>
                <a:cs typeface="Arial"/>
              </a:rPr>
              <a:t>2017; 8</a:t>
            </a:r>
            <a:r>
              <a:rPr lang="de-DE" sz="600">
                <a:solidFill>
                  <a:srgbClr val="404040"/>
                </a:solidFill>
                <a:ea typeface="Arial"/>
                <a:cs typeface="Arial"/>
              </a:rPr>
              <a:t>: 475–87</a:t>
            </a:r>
            <a:r>
              <a:rPr kumimoji="0" lang="de-DE" sz="600" b="0" i="0" u="none" strike="noStrike" kern="1200" cap="none" spc="0" normalizeH="0" baseline="0" noProof="0">
                <a:ln>
                  <a:noFill/>
                </a:ln>
                <a:solidFill>
                  <a:srgbClr val="404040"/>
                </a:solidFill>
                <a:effectLst/>
                <a:uLnTx/>
                <a:uFillTx/>
                <a:ea typeface="Arial"/>
                <a:cs typeface="Arial"/>
              </a:rPr>
              <a:t>. </a:t>
            </a:r>
            <a:r>
              <a:rPr kumimoji="0" lang="de-DE" sz="600" b="1" i="0" u="none" strike="noStrike" kern="1200" cap="none" spc="0" normalizeH="0" baseline="0" noProof="0">
                <a:ln>
                  <a:noFill/>
                </a:ln>
                <a:solidFill>
                  <a:srgbClr val="404040"/>
                </a:solidFill>
                <a:effectLst/>
                <a:uLnTx/>
                <a:uFillTx/>
                <a:ea typeface="Arial"/>
                <a:cs typeface="Arial"/>
              </a:rPr>
              <a:t>2.</a:t>
            </a:r>
            <a:r>
              <a:rPr kumimoji="0" lang="de-DE" sz="600" b="0" i="0" u="none" strike="noStrike" kern="1200" cap="none" spc="0" normalizeH="0" baseline="0" noProof="0">
                <a:ln>
                  <a:noFill/>
                </a:ln>
                <a:solidFill>
                  <a:srgbClr val="404040"/>
                </a:solidFill>
                <a:effectLst/>
                <a:uLnTx/>
                <a:uFillTx/>
                <a:ea typeface="Arial"/>
                <a:cs typeface="Arial"/>
              </a:rPr>
              <a:t> Jones AG &amp; </a:t>
            </a:r>
            <a:r>
              <a:rPr kumimoji="0" lang="de-DE" sz="600" b="0" i="0" u="none" strike="noStrike" kern="1200" cap="none" spc="0" normalizeH="0" baseline="0" noProof="0" err="1">
                <a:ln>
                  <a:noFill/>
                </a:ln>
                <a:solidFill>
                  <a:srgbClr val="404040"/>
                </a:solidFill>
                <a:effectLst/>
                <a:uLnTx/>
                <a:uFillTx/>
                <a:ea typeface="Arial"/>
                <a:cs typeface="Arial"/>
              </a:rPr>
              <a:t>Hattersley</a:t>
            </a:r>
            <a:r>
              <a:rPr kumimoji="0" lang="de-DE" sz="600" b="0" i="0" u="none" strike="noStrike" kern="1200" cap="none" spc="0" normalizeH="0" baseline="0" noProof="0">
                <a:ln>
                  <a:noFill/>
                </a:ln>
                <a:solidFill>
                  <a:srgbClr val="404040"/>
                </a:solidFill>
                <a:effectLst/>
                <a:uLnTx/>
                <a:uFillTx/>
                <a:ea typeface="Arial"/>
                <a:cs typeface="Arial"/>
              </a:rPr>
              <a:t> AT. </a:t>
            </a:r>
            <a:r>
              <a:rPr kumimoji="0" lang="de-DE" sz="600" b="0" i="1" u="none" strike="noStrike" kern="1200" cap="none" spc="0" normalizeH="0" baseline="0" noProof="0" err="1">
                <a:ln>
                  <a:noFill/>
                </a:ln>
                <a:solidFill>
                  <a:srgbClr val="404040"/>
                </a:solidFill>
                <a:effectLst/>
                <a:uLnTx/>
                <a:uFillTx/>
                <a:ea typeface="Arial"/>
                <a:cs typeface="Arial"/>
              </a:rPr>
              <a:t>Diabet</a:t>
            </a:r>
            <a:r>
              <a:rPr kumimoji="0" lang="de-DE" sz="600" b="0" i="1" u="none" strike="noStrike" kern="1200" cap="none" spc="0" normalizeH="0" baseline="0" noProof="0">
                <a:ln>
                  <a:noFill/>
                </a:ln>
                <a:solidFill>
                  <a:srgbClr val="404040"/>
                </a:solidFill>
                <a:effectLst/>
                <a:uLnTx/>
                <a:uFillTx/>
                <a:ea typeface="Arial"/>
                <a:cs typeface="Arial"/>
              </a:rPr>
              <a:t> Med </a:t>
            </a:r>
            <a:r>
              <a:rPr kumimoji="0" lang="de-DE" sz="600" b="0" i="0" u="none" strike="noStrike" kern="1200" cap="none" spc="0" normalizeH="0" baseline="0" noProof="0">
                <a:ln>
                  <a:noFill/>
                </a:ln>
                <a:solidFill>
                  <a:srgbClr val="404040"/>
                </a:solidFill>
                <a:effectLst/>
                <a:uLnTx/>
                <a:uFillTx/>
                <a:ea typeface="Arial"/>
                <a:cs typeface="Arial"/>
              </a:rPr>
              <a:t>2013; 30</a:t>
            </a:r>
            <a:r>
              <a:rPr lang="de-DE" sz="600">
                <a:solidFill>
                  <a:srgbClr val="404040"/>
                </a:solidFill>
                <a:ea typeface="Arial"/>
                <a:cs typeface="Arial"/>
              </a:rPr>
              <a:t>: 803–17</a:t>
            </a:r>
            <a:r>
              <a:rPr kumimoji="0" lang="de-DE" sz="600" b="0" i="0" u="none" strike="noStrike" kern="1200" cap="none" spc="0" normalizeH="0" baseline="0" noProof="0">
                <a:ln>
                  <a:noFill/>
                </a:ln>
                <a:solidFill>
                  <a:srgbClr val="404040"/>
                </a:solidFill>
                <a:effectLst/>
                <a:uLnTx/>
                <a:uFillTx/>
                <a:ea typeface="Arial"/>
                <a:cs typeface="Arial"/>
              </a:rPr>
              <a:t>. </a:t>
            </a:r>
            <a:r>
              <a:rPr kumimoji="0" lang="de-DE" sz="600" b="1" i="0" u="none" strike="noStrike" kern="1200" cap="none" spc="0" normalizeH="0" baseline="0" noProof="0">
                <a:ln>
                  <a:noFill/>
                </a:ln>
                <a:solidFill>
                  <a:srgbClr val="404040"/>
                </a:solidFill>
                <a:effectLst/>
                <a:uLnTx/>
                <a:uFillTx/>
                <a:ea typeface="Arial"/>
                <a:cs typeface="Arial"/>
              </a:rPr>
              <a:t>3. </a:t>
            </a:r>
            <a:r>
              <a:rPr kumimoji="0" lang="de-DE" sz="600" b="0" i="0" u="none" strike="noStrike" kern="1200" cap="none" spc="0" normalizeH="0" baseline="0" noProof="0">
                <a:ln>
                  <a:noFill/>
                </a:ln>
                <a:solidFill>
                  <a:srgbClr val="404040"/>
                </a:solidFill>
                <a:effectLst/>
                <a:uLnTx/>
                <a:uFillTx/>
                <a:ea typeface="Arial"/>
                <a:cs typeface="Arial"/>
              </a:rPr>
              <a:t>Flier JS &amp; Kahn CR. </a:t>
            </a:r>
            <a:r>
              <a:rPr kumimoji="0" lang="de-DE" sz="600" b="0" i="1" u="none" strike="noStrike" kern="1200" cap="none" spc="0" normalizeH="0" baseline="0" noProof="0">
                <a:ln>
                  <a:noFill/>
                </a:ln>
                <a:solidFill>
                  <a:srgbClr val="404040"/>
                </a:solidFill>
                <a:effectLst/>
                <a:uLnTx/>
                <a:uFillTx/>
                <a:ea typeface="Arial"/>
                <a:cs typeface="Arial"/>
              </a:rPr>
              <a:t>Mol </a:t>
            </a:r>
            <a:r>
              <a:rPr kumimoji="0" lang="de-DE" sz="600" b="0" i="1" u="none" strike="noStrike" kern="1200" cap="none" spc="0" normalizeH="0" baseline="0" noProof="0" err="1">
                <a:ln>
                  <a:noFill/>
                </a:ln>
                <a:solidFill>
                  <a:srgbClr val="404040"/>
                </a:solidFill>
                <a:effectLst/>
                <a:uLnTx/>
                <a:uFillTx/>
                <a:ea typeface="Arial"/>
                <a:cs typeface="Arial"/>
              </a:rPr>
              <a:t>Metab</a:t>
            </a:r>
            <a:r>
              <a:rPr kumimoji="0" lang="de-DE" sz="600" b="0" i="1" u="none" strike="noStrike" kern="1200" cap="none" spc="0" normalizeH="0" baseline="0" noProof="0">
                <a:ln>
                  <a:noFill/>
                </a:ln>
                <a:solidFill>
                  <a:srgbClr val="404040"/>
                </a:solidFill>
                <a:effectLst/>
                <a:uLnTx/>
                <a:uFillTx/>
                <a:ea typeface="Arial"/>
                <a:cs typeface="Arial"/>
              </a:rPr>
              <a:t> </a:t>
            </a:r>
            <a:r>
              <a:rPr kumimoji="0" lang="de-DE" sz="600" b="0" i="0" u="none" strike="noStrike" kern="1200" cap="none" spc="0" normalizeH="0" baseline="0" noProof="0">
                <a:ln>
                  <a:noFill/>
                </a:ln>
                <a:solidFill>
                  <a:srgbClr val="404040"/>
                </a:solidFill>
                <a:effectLst/>
                <a:uLnTx/>
                <a:uFillTx/>
                <a:ea typeface="Arial"/>
                <a:cs typeface="Arial"/>
              </a:rPr>
              <a:t>2021; 52: </a:t>
            </a:r>
            <a:r>
              <a:rPr lang="de-DE" sz="600">
                <a:solidFill>
                  <a:srgbClr val="404040"/>
                </a:solidFill>
                <a:ea typeface="Arial"/>
                <a:cs typeface="Arial"/>
              </a:rPr>
              <a:t>101194. </a:t>
            </a:r>
            <a:r>
              <a:rPr lang="de-DE" sz="600" b="1">
                <a:solidFill>
                  <a:srgbClr val="404040"/>
                </a:solidFill>
                <a:ea typeface="Arial"/>
                <a:cs typeface="Arial"/>
              </a:rPr>
              <a:t>4.</a:t>
            </a:r>
            <a:r>
              <a:rPr lang="de-DE" sz="600">
                <a:solidFill>
                  <a:srgbClr val="404040"/>
                </a:solidFill>
                <a:ea typeface="Arial"/>
                <a:cs typeface="Arial"/>
              </a:rPr>
              <a:t> </a:t>
            </a:r>
            <a:r>
              <a:rPr lang="de-DE" sz="600" err="1">
                <a:solidFill>
                  <a:srgbClr val="404040"/>
                </a:solidFill>
                <a:ea typeface="Arial"/>
                <a:cs typeface="Arial"/>
              </a:rPr>
              <a:t>Galderisi</a:t>
            </a:r>
            <a:r>
              <a:rPr lang="de-DE" sz="600">
                <a:solidFill>
                  <a:srgbClr val="404040"/>
                </a:solidFill>
                <a:ea typeface="Arial"/>
                <a:cs typeface="Arial"/>
              </a:rPr>
              <a:t> A </a:t>
            </a:r>
            <a:r>
              <a:rPr lang="de-DE" sz="600" i="1">
                <a:solidFill>
                  <a:srgbClr val="404040"/>
                </a:solidFill>
                <a:ea typeface="Arial"/>
                <a:cs typeface="Arial"/>
              </a:rPr>
              <a:t>et al. </a:t>
            </a:r>
            <a:r>
              <a:rPr lang="de-DE" sz="600" i="1" err="1">
                <a:solidFill>
                  <a:srgbClr val="404040"/>
                </a:solidFill>
                <a:ea typeface="Arial"/>
                <a:cs typeface="Arial"/>
              </a:rPr>
              <a:t>Diabetologia</a:t>
            </a:r>
            <a:r>
              <a:rPr lang="de-DE" sz="600" i="1">
                <a:solidFill>
                  <a:srgbClr val="404040"/>
                </a:solidFill>
                <a:ea typeface="Arial"/>
                <a:cs typeface="Arial"/>
              </a:rPr>
              <a:t> </a:t>
            </a:r>
            <a:r>
              <a:rPr lang="de-DE" sz="600">
                <a:solidFill>
                  <a:srgbClr val="404040"/>
                </a:solidFill>
                <a:ea typeface="Arial"/>
                <a:cs typeface="Arial"/>
              </a:rPr>
              <a:t>2023; 66: 2189–99. </a:t>
            </a:r>
            <a:r>
              <a:rPr kumimoji="0" lang="de-DE" sz="600" b="1" i="0" u="none" strike="noStrike" kern="1200" cap="none" spc="0" normalizeH="0" baseline="0" noProof="0">
                <a:ln>
                  <a:noFill/>
                </a:ln>
                <a:solidFill>
                  <a:srgbClr val="404040"/>
                </a:solidFill>
                <a:effectLst/>
                <a:uLnTx/>
                <a:uFillTx/>
                <a:ea typeface="Arial"/>
                <a:cs typeface="Arial"/>
              </a:rPr>
              <a:t>5.</a:t>
            </a:r>
            <a:r>
              <a:rPr kumimoji="0" lang="de-DE" sz="600" b="0" i="0" u="none" strike="noStrike" kern="1200" cap="none" spc="0" normalizeH="0" baseline="0" noProof="0">
                <a:ln>
                  <a:noFill/>
                </a:ln>
                <a:solidFill>
                  <a:srgbClr val="404040"/>
                </a:solidFill>
                <a:effectLst/>
                <a:uLnTx/>
                <a:uFillTx/>
                <a:ea typeface="Arial"/>
                <a:cs typeface="Arial"/>
              </a:rPr>
              <a:t> </a:t>
            </a:r>
            <a:r>
              <a:rPr kumimoji="0" lang="de-DE" sz="600" b="0" i="0" u="none" strike="noStrike" kern="1200" cap="none" spc="0" normalizeH="0" baseline="0" noProof="0" err="1">
                <a:ln>
                  <a:noFill/>
                </a:ln>
                <a:solidFill>
                  <a:srgbClr val="404040"/>
                </a:solidFill>
                <a:effectLst/>
                <a:uLnTx/>
                <a:uFillTx/>
                <a:ea typeface="Arial"/>
                <a:cs typeface="Arial"/>
              </a:rPr>
              <a:t>Latres</a:t>
            </a:r>
            <a:r>
              <a:rPr kumimoji="0" lang="de-DE" sz="600" b="0" i="0" u="none" strike="noStrike" kern="1200" cap="none" spc="0" normalizeH="0" baseline="0" noProof="0">
                <a:ln>
                  <a:noFill/>
                </a:ln>
                <a:solidFill>
                  <a:srgbClr val="404040"/>
                </a:solidFill>
                <a:effectLst/>
                <a:uLnTx/>
                <a:uFillTx/>
                <a:ea typeface="Arial"/>
                <a:cs typeface="Arial"/>
              </a:rPr>
              <a:t> E et al. </a:t>
            </a:r>
            <a:r>
              <a:rPr kumimoji="0" lang="de-DE" sz="600" b="0" i="1" u="none" strike="noStrike" kern="1200" cap="none" spc="0" normalizeH="0" baseline="0" noProof="0">
                <a:ln>
                  <a:noFill/>
                </a:ln>
                <a:solidFill>
                  <a:srgbClr val="404040"/>
                </a:solidFill>
                <a:effectLst/>
                <a:uLnTx/>
                <a:uFillTx/>
                <a:ea typeface="Arial"/>
                <a:cs typeface="Arial"/>
              </a:rPr>
              <a:t>Diabetes</a:t>
            </a:r>
            <a:r>
              <a:rPr kumimoji="0" lang="de-DE" sz="600" b="0" i="0" u="none" strike="noStrike" kern="1200" cap="none" spc="0" normalizeH="0" baseline="0" noProof="0">
                <a:ln>
                  <a:noFill/>
                </a:ln>
                <a:solidFill>
                  <a:srgbClr val="404040"/>
                </a:solidFill>
                <a:effectLst/>
                <a:uLnTx/>
                <a:uFillTx/>
                <a:ea typeface="Arial"/>
                <a:cs typeface="Arial"/>
              </a:rPr>
              <a:t> 2024; 73</a:t>
            </a:r>
            <a:r>
              <a:rPr lang="de-DE" sz="600">
                <a:solidFill>
                  <a:srgbClr val="404040"/>
                </a:solidFill>
                <a:ea typeface="Arial"/>
                <a:cs typeface="Arial"/>
              </a:rPr>
              <a:t>: 823–33</a:t>
            </a:r>
            <a:r>
              <a:rPr kumimoji="0" lang="de-DE" sz="600" b="0" i="0" u="none" strike="noStrike" kern="1200" cap="none" spc="0" normalizeH="0" baseline="0" noProof="0">
                <a:ln>
                  <a:noFill/>
                </a:ln>
                <a:solidFill>
                  <a:srgbClr val="404040"/>
                </a:solidFill>
                <a:effectLst/>
                <a:uLnTx/>
                <a:uFillTx/>
                <a:ea typeface="Arial"/>
                <a:cs typeface="Arial"/>
              </a:rPr>
              <a:t>. </a:t>
            </a:r>
            <a:r>
              <a:rPr kumimoji="0" lang="de-DE" sz="600" b="1" i="0" u="none" strike="noStrike" kern="1200" cap="none" spc="0" normalizeH="0" baseline="0" noProof="0">
                <a:ln>
                  <a:noFill/>
                </a:ln>
                <a:solidFill>
                  <a:srgbClr val="404040"/>
                </a:solidFill>
                <a:effectLst/>
                <a:uLnTx/>
                <a:uFillTx/>
                <a:ea typeface="Arial"/>
                <a:cs typeface="Arial"/>
              </a:rPr>
              <a:t>6.</a:t>
            </a:r>
            <a:r>
              <a:rPr kumimoji="0" lang="de-DE" sz="600" b="0" i="0" u="none" strike="noStrike" kern="1200" cap="none" spc="0" normalizeH="0" baseline="0" noProof="0">
                <a:ln>
                  <a:noFill/>
                </a:ln>
                <a:solidFill>
                  <a:srgbClr val="404040"/>
                </a:solidFill>
                <a:effectLst/>
                <a:uLnTx/>
                <a:uFillTx/>
                <a:ea typeface="Arial"/>
                <a:cs typeface="Arial"/>
              </a:rPr>
              <a:t> </a:t>
            </a:r>
            <a:r>
              <a:rPr lang="de-DE" sz="600">
                <a:solidFill>
                  <a:srgbClr val="404040"/>
                </a:solidFill>
                <a:ea typeface="Arial"/>
                <a:cs typeface="Arial"/>
              </a:rPr>
              <a:t>MVZ Dr. Eberhard &amp; Partner Dortmund; erhältlich unter: </a:t>
            </a:r>
            <a:r>
              <a:rPr lang="de-DE" sz="600">
                <a:solidFill>
                  <a:srgbClr val="404040"/>
                </a:solidFill>
                <a:ea typeface="Arial"/>
                <a:cs typeface="Arial"/>
                <a:hlinkClick r:id="rId3">
                  <a:extLst>
                    <a:ext uri="{A12FA001-AC4F-418D-AE19-62706E023703}">
                      <ahyp:hlinkClr xmlns:ahyp="http://schemas.microsoft.com/office/drawing/2018/hyperlinkcolor" val="tx"/>
                    </a:ext>
                  </a:extLst>
                </a:hlinkClick>
              </a:rPr>
              <a:t>https://www.medizin-zentrum-dortmund.de/de/laboratoriumsmedizin/untersuchungsprogramm/untersuchung/1785/</a:t>
            </a:r>
            <a:r>
              <a:rPr lang="de-DE" sz="600">
                <a:solidFill>
                  <a:srgbClr val="404040"/>
                </a:solidFill>
                <a:ea typeface="Arial"/>
                <a:cs typeface="Arial"/>
              </a:rPr>
              <a:t>. Zuletzt abgerufen am 12.01.2026.</a:t>
            </a:r>
            <a:endParaRPr kumimoji="0" lang="de-DE" sz="600" b="0" i="0" u="none" strike="noStrike" kern="1200" cap="none" spc="0" normalizeH="0" baseline="0" noProof="0">
              <a:ln>
                <a:noFill/>
              </a:ln>
              <a:solidFill>
                <a:srgbClr val="404040"/>
              </a:solidFill>
              <a:effectLst/>
              <a:uLnTx/>
              <a:uFillTx/>
              <a:ea typeface="Arial"/>
              <a:cs typeface="Arial"/>
            </a:endParaRPr>
          </a:p>
        </p:txBody>
      </p:sp>
      <p:graphicFrame>
        <p:nvGraphicFramePr>
          <p:cNvPr id="35" name="Content Placeholder 22">
            <a:extLst>
              <a:ext uri="{FF2B5EF4-FFF2-40B4-BE49-F238E27FC236}">
                <a16:creationId xmlns:a16="http://schemas.microsoft.com/office/drawing/2014/main" id="{471ACCF7-640C-ED93-9FFF-797794E69F3C}"/>
              </a:ext>
            </a:extLst>
          </p:cNvPr>
          <p:cNvGraphicFramePr/>
          <p:nvPr>
            <p:extLst>
              <p:ext uri="{D42A27DB-BD31-4B8C-83A1-F6EECF244321}">
                <p14:modId xmlns:p14="http://schemas.microsoft.com/office/powerpoint/2010/main" val="3590025841"/>
              </p:ext>
            </p:extLst>
          </p:nvPr>
        </p:nvGraphicFramePr>
        <p:xfrm>
          <a:off x="699453" y="696175"/>
          <a:ext cx="7745094" cy="2001731"/>
        </p:xfrm>
        <a:graphic>
          <a:graphicData uri="http://schemas.openxmlformats.org/drawingml/2006/table">
            <a:tbl>
              <a:tblPr firstRow="1" bandRow="1">
                <a:tableStyleId>{0E3FDE45-AF77-4B5C-9715-49D594BDF05E}</a:tableStyleId>
              </a:tblPr>
              <a:tblGrid>
                <a:gridCol w="2449792">
                  <a:extLst>
                    <a:ext uri="{9D8B030D-6E8A-4147-A177-3AD203B41FA5}">
                      <a16:colId xmlns:a16="http://schemas.microsoft.com/office/drawing/2014/main" val="2035215925"/>
                    </a:ext>
                  </a:extLst>
                </a:gridCol>
                <a:gridCol w="2588615">
                  <a:extLst>
                    <a:ext uri="{9D8B030D-6E8A-4147-A177-3AD203B41FA5}">
                      <a16:colId xmlns:a16="http://schemas.microsoft.com/office/drawing/2014/main" val="2622880855"/>
                    </a:ext>
                  </a:extLst>
                </a:gridCol>
                <a:gridCol w="2706687">
                  <a:extLst>
                    <a:ext uri="{9D8B030D-6E8A-4147-A177-3AD203B41FA5}">
                      <a16:colId xmlns:a16="http://schemas.microsoft.com/office/drawing/2014/main" val="1189046273"/>
                    </a:ext>
                  </a:extLst>
                </a:gridCol>
              </a:tblGrid>
              <a:tr h="685800">
                <a:tc>
                  <a:txBody>
                    <a:bodyPr/>
                    <a:lstStyle/>
                    <a:p>
                      <a:endParaRPr lang="en-US" sz="900">
                        <a:solidFill>
                          <a:srgbClr val="404040"/>
                        </a:solidFill>
                      </a:endParaRPr>
                    </a:p>
                  </a:txBody>
                  <a:tcPr marL="68580" marR="68580" marT="34290" marB="34290" anchor="ctr"/>
                </a:tc>
                <a:tc>
                  <a:txBody>
                    <a:bodyPr/>
                    <a:lstStyle/>
                    <a:p>
                      <a:pPr algn="ctr"/>
                      <a:r>
                        <a:rPr lang="de" sz="1200" b="1" u="none" strike="noStrike" cap="none" baseline="0">
                          <a:solidFill>
                            <a:srgbClr val="404040"/>
                          </a:solidFill>
                          <a:effectLst/>
                          <a:uFill>
                            <a:solidFill>
                              <a:prstClr val="black">
                                <a:alpha val="0"/>
                              </a:prstClr>
                            </a:solidFill>
                          </a:uFill>
                        </a:rPr>
                        <a:t>Insulin</a:t>
                      </a:r>
                      <a:endParaRPr lang="de" sz="1200" b="1" i="0" u="none" strike="noStrike" cap="none" baseline="0">
                        <a:solidFill>
                          <a:srgbClr val="404040"/>
                        </a:solidFill>
                        <a:effectLst/>
                        <a:uFill>
                          <a:solidFill>
                            <a:prstClr val="black">
                              <a:alpha val="0"/>
                            </a:prstClr>
                          </a:solidFill>
                        </a:uFill>
                        <a:latin typeface="+mn-lt"/>
                        <a:ea typeface="Aptos"/>
                        <a:cs typeface="Aptos"/>
                      </a:endParaRPr>
                    </a:p>
                  </a:txBody>
                  <a:tcPr marL="891540" marR="68580" marT="34290" marB="34290" anchor="ctr"/>
                </a:tc>
                <a:tc>
                  <a:txBody>
                    <a:bodyPr/>
                    <a:lstStyle/>
                    <a:p>
                      <a:pPr algn="ctr"/>
                      <a:r>
                        <a:rPr lang="de" sz="1200" b="1" u="none" strike="noStrike" cap="none" baseline="0">
                          <a:solidFill>
                            <a:srgbClr val="404040"/>
                          </a:solidFill>
                          <a:effectLst/>
                          <a:uFill>
                            <a:solidFill>
                              <a:prstClr val="black">
                                <a:alpha val="0"/>
                              </a:prstClr>
                            </a:solidFill>
                          </a:uFill>
                        </a:rPr>
                        <a:t>C-Peptid</a:t>
                      </a:r>
                      <a:endParaRPr lang="de" sz="1200" b="1" i="0" u="none" strike="noStrike" cap="none" baseline="0">
                        <a:solidFill>
                          <a:srgbClr val="404040"/>
                        </a:solidFill>
                        <a:effectLst/>
                        <a:uFill>
                          <a:solidFill>
                            <a:prstClr val="black">
                              <a:alpha val="0"/>
                            </a:prstClr>
                          </a:solidFill>
                        </a:uFill>
                        <a:latin typeface="+mn-lt"/>
                        <a:ea typeface="Aptos"/>
                        <a:cs typeface="Aptos"/>
                      </a:endParaRPr>
                    </a:p>
                  </a:txBody>
                  <a:tcPr marL="891540" marR="68580" marT="34290" marB="34290" anchor="ctr"/>
                </a:tc>
                <a:extLst>
                  <a:ext uri="{0D108BD9-81ED-4DB2-BD59-A6C34878D82A}">
                    <a16:rowId xmlns:a16="http://schemas.microsoft.com/office/drawing/2014/main" val="4030913000"/>
                  </a:ext>
                </a:extLst>
              </a:tr>
              <a:tr h="420977">
                <a:tc>
                  <a:txBody>
                    <a:bodyPr/>
                    <a:lstStyle/>
                    <a:p>
                      <a:r>
                        <a:rPr lang="de" sz="1100" b="1" u="none" strike="noStrike" cap="none" baseline="0">
                          <a:solidFill>
                            <a:srgbClr val="404040"/>
                          </a:solidFill>
                          <a:effectLst/>
                          <a:uFill>
                            <a:solidFill>
                              <a:prstClr val="black">
                                <a:alpha val="0"/>
                              </a:prstClr>
                            </a:solidFill>
                          </a:uFill>
                        </a:rPr>
                        <a:t>Rate der Clearance</a:t>
                      </a:r>
                      <a:r>
                        <a:rPr lang="de" sz="1100" b="1" u="none" strike="noStrike" cap="none" baseline="30000">
                          <a:solidFill>
                            <a:srgbClr val="404040"/>
                          </a:solidFill>
                          <a:effectLst/>
                          <a:uFill>
                            <a:solidFill>
                              <a:prstClr val="black">
                                <a:alpha val="0"/>
                              </a:prstClr>
                            </a:solidFill>
                          </a:uFill>
                        </a:rPr>
                        <a:t>1,2</a:t>
                      </a:r>
                      <a:endParaRPr lang="en-US" sz="800" b="1">
                        <a:solidFill>
                          <a:srgbClr val="404040"/>
                        </a:solidFill>
                        <a:latin typeface="+mn-lt"/>
                      </a:endParaRPr>
                    </a:p>
                  </a:txBody>
                  <a:tcPr marL="68580" marR="68580" marT="34290" marB="34290" anchor="ctr"/>
                </a:tc>
                <a:tc>
                  <a:txBody>
                    <a:bodyPr/>
                    <a:lstStyle/>
                    <a:p>
                      <a:pPr algn="ctr"/>
                      <a:r>
                        <a:rPr lang="de" sz="1100" b="0" u="none" strike="noStrike" cap="none" baseline="0">
                          <a:solidFill>
                            <a:srgbClr val="404040"/>
                          </a:solidFill>
                          <a:effectLst/>
                          <a:uFill>
                            <a:solidFill>
                              <a:prstClr val="black">
                                <a:alpha val="0"/>
                              </a:prstClr>
                            </a:solidFill>
                          </a:uFill>
                        </a:rPr>
                        <a:t>Variabel</a:t>
                      </a:r>
                      <a:endParaRPr lang="de" sz="1100" b="0" i="0" u="none" strike="noStrike" cap="none" baseline="0">
                        <a:solidFill>
                          <a:srgbClr val="404040"/>
                        </a:solidFill>
                        <a:effectLst/>
                        <a:uFill>
                          <a:solidFill>
                            <a:prstClr val="black">
                              <a:alpha val="0"/>
                            </a:prstClr>
                          </a:solidFill>
                        </a:uFill>
                        <a:latin typeface="+mn-lt"/>
                        <a:ea typeface="Aptos"/>
                        <a:cs typeface="Aptos"/>
                      </a:endParaRPr>
                    </a:p>
                  </a:txBody>
                  <a:tcPr marL="68580" marR="68580" marT="34290" marB="34290" anchor="ctr"/>
                </a:tc>
                <a:tc>
                  <a:txBody>
                    <a:bodyPr/>
                    <a:lstStyle/>
                    <a:p>
                      <a:pPr algn="ctr"/>
                      <a:r>
                        <a:rPr lang="de" sz="1100" b="0" u="none" strike="noStrike" cap="none" baseline="0">
                          <a:solidFill>
                            <a:srgbClr val="404040"/>
                          </a:solidFill>
                          <a:effectLst/>
                          <a:uFill>
                            <a:solidFill>
                              <a:prstClr val="black">
                                <a:alpha val="0"/>
                              </a:prstClr>
                            </a:solidFill>
                          </a:uFill>
                        </a:rPr>
                        <a:t>Konstant</a:t>
                      </a:r>
                      <a:endParaRPr lang="de" sz="1100" b="0" i="0" u="none" strike="noStrike" cap="none" baseline="0">
                        <a:solidFill>
                          <a:srgbClr val="404040"/>
                        </a:solidFill>
                        <a:effectLst/>
                        <a:uFill>
                          <a:solidFill>
                            <a:prstClr val="black">
                              <a:alpha val="0"/>
                            </a:prstClr>
                          </a:solidFill>
                        </a:uFill>
                        <a:latin typeface="+mn-lt"/>
                        <a:ea typeface="Aptos"/>
                        <a:cs typeface="Aptos"/>
                      </a:endParaRPr>
                    </a:p>
                  </a:txBody>
                  <a:tcPr marL="68580" marR="68580" marT="34290" marB="34290" anchor="ctr"/>
                </a:tc>
                <a:extLst>
                  <a:ext uri="{0D108BD9-81ED-4DB2-BD59-A6C34878D82A}">
                    <a16:rowId xmlns:a16="http://schemas.microsoft.com/office/drawing/2014/main" val="1340594186"/>
                  </a:ext>
                </a:extLst>
              </a:tr>
              <a:tr h="449082">
                <a:tc>
                  <a:txBody>
                    <a:bodyPr/>
                    <a:lstStyle/>
                    <a:p>
                      <a:r>
                        <a:rPr lang="de" sz="1100" b="1" u="none" strike="noStrike" cap="none" baseline="0">
                          <a:solidFill>
                            <a:srgbClr val="404040"/>
                          </a:solidFill>
                          <a:effectLst/>
                          <a:uFill>
                            <a:solidFill>
                              <a:prstClr val="black">
                                <a:alpha val="0"/>
                              </a:prstClr>
                            </a:solidFill>
                          </a:uFill>
                        </a:rPr>
                        <a:t>Halbwertszeit (min)</a:t>
                      </a:r>
                      <a:r>
                        <a:rPr lang="de" sz="1100" b="1" u="none" strike="noStrike" cap="none" baseline="30000">
                          <a:solidFill>
                            <a:srgbClr val="404040"/>
                          </a:solidFill>
                          <a:effectLst/>
                          <a:uFill>
                            <a:solidFill>
                              <a:prstClr val="black">
                                <a:alpha val="0"/>
                              </a:prstClr>
                            </a:solidFill>
                          </a:uFill>
                        </a:rPr>
                        <a:t>2,3</a:t>
                      </a:r>
                      <a:endParaRPr lang="en-US" sz="800" b="1" baseline="0">
                        <a:solidFill>
                          <a:srgbClr val="404040"/>
                        </a:solidFill>
                        <a:latin typeface="+mn-lt"/>
                      </a:endParaRPr>
                    </a:p>
                  </a:txBody>
                  <a:tcPr marL="68580" marR="68580" marT="34290" marB="34290" anchor="ctr"/>
                </a:tc>
                <a:tc>
                  <a:txBody>
                    <a:bodyPr/>
                    <a:lstStyle/>
                    <a:p>
                      <a:pPr algn="ctr"/>
                      <a:r>
                        <a:rPr lang="de" sz="1100" b="0" u="none" strike="noStrike" cap="none" baseline="0">
                          <a:solidFill>
                            <a:srgbClr val="404040"/>
                          </a:solidFill>
                          <a:effectLst/>
                          <a:uFill>
                            <a:solidFill>
                              <a:prstClr val="black">
                                <a:alpha val="0"/>
                              </a:prstClr>
                            </a:solidFill>
                          </a:uFill>
                        </a:rPr>
                        <a:t>3-6</a:t>
                      </a:r>
                      <a:endParaRPr lang="en-US" sz="800">
                        <a:solidFill>
                          <a:srgbClr val="404040"/>
                        </a:solidFill>
                        <a:latin typeface="+mn-lt"/>
                      </a:endParaRPr>
                    </a:p>
                  </a:txBody>
                  <a:tcPr marL="68580" marR="68580" marT="34290" marB="34290" anchor="ctr"/>
                </a:tc>
                <a:tc>
                  <a:txBody>
                    <a:bodyPr/>
                    <a:lstStyle/>
                    <a:p>
                      <a:pPr algn="ctr"/>
                      <a:r>
                        <a:rPr lang="de" sz="1100" b="0" u="none" strike="noStrike" cap="none" baseline="0">
                          <a:solidFill>
                            <a:srgbClr val="404040"/>
                          </a:solidFill>
                          <a:effectLst/>
                          <a:uFill>
                            <a:solidFill>
                              <a:prstClr val="black">
                                <a:alpha val="0"/>
                              </a:prstClr>
                            </a:solidFill>
                          </a:uFill>
                        </a:rPr>
                        <a:t>20-30</a:t>
                      </a:r>
                      <a:endParaRPr lang="de" sz="1100" b="0" i="0" u="none" strike="noStrike" cap="none" baseline="0">
                        <a:solidFill>
                          <a:srgbClr val="404040"/>
                        </a:solidFill>
                        <a:effectLst/>
                        <a:uFill>
                          <a:solidFill>
                            <a:prstClr val="black">
                              <a:alpha val="0"/>
                            </a:prstClr>
                          </a:solidFill>
                        </a:uFill>
                        <a:latin typeface="+mn-lt"/>
                        <a:ea typeface="Aptos"/>
                        <a:cs typeface="Aptos"/>
                      </a:endParaRPr>
                    </a:p>
                  </a:txBody>
                  <a:tcPr marL="68580" marR="68580" marT="34290" marB="34290" anchor="ctr"/>
                </a:tc>
                <a:extLst>
                  <a:ext uri="{0D108BD9-81ED-4DB2-BD59-A6C34878D82A}">
                    <a16:rowId xmlns:a16="http://schemas.microsoft.com/office/drawing/2014/main" val="1957267187"/>
                  </a:ext>
                </a:extLst>
              </a:tr>
              <a:tr h="445872">
                <a:tc>
                  <a:txBody>
                    <a:bodyPr/>
                    <a:lstStyle/>
                    <a:p>
                      <a:r>
                        <a:rPr lang="de" sz="1100" b="1" u="none" strike="noStrike" cap="none" baseline="0">
                          <a:solidFill>
                            <a:srgbClr val="404040"/>
                          </a:solidFill>
                          <a:effectLst/>
                          <a:uFill>
                            <a:solidFill>
                              <a:prstClr val="black">
                                <a:alpha val="0"/>
                              </a:prstClr>
                            </a:solidFill>
                          </a:uFill>
                        </a:rPr>
                        <a:t>Auswirkungen von exogenem Insulin</a:t>
                      </a:r>
                      <a:r>
                        <a:rPr lang="de" sz="1100" b="1" u="none" strike="noStrike" cap="none" baseline="30000">
                          <a:solidFill>
                            <a:srgbClr val="404040"/>
                          </a:solidFill>
                          <a:effectLst/>
                          <a:uFill>
                            <a:solidFill>
                              <a:prstClr val="black">
                                <a:alpha val="0"/>
                              </a:prstClr>
                            </a:solidFill>
                          </a:uFill>
                        </a:rPr>
                        <a:t>1,2</a:t>
                      </a:r>
                      <a:endParaRPr lang="en-US" sz="800" b="1">
                        <a:solidFill>
                          <a:srgbClr val="404040"/>
                        </a:solidFill>
                        <a:latin typeface="+mn-lt"/>
                      </a:endParaRPr>
                    </a:p>
                  </a:txBody>
                  <a:tcPr marL="68580" marR="68580" marT="34290" marB="34290" anchor="ctr"/>
                </a:tc>
                <a:tc>
                  <a:txBody>
                    <a:bodyPr/>
                    <a:lstStyle/>
                    <a:p>
                      <a:pPr algn="ctr"/>
                      <a:r>
                        <a:rPr lang="de" sz="1100" b="0" u="none" strike="noStrike" cap="none" baseline="0">
                          <a:solidFill>
                            <a:srgbClr val="404040"/>
                          </a:solidFill>
                          <a:effectLst/>
                          <a:uFill>
                            <a:solidFill>
                              <a:prstClr val="black">
                                <a:alpha val="0"/>
                              </a:prstClr>
                            </a:solidFill>
                          </a:uFill>
                        </a:rPr>
                        <a:t>Verfälscht die endogene </a:t>
                      </a:r>
                      <a:br>
                        <a:rPr sz="1100">
                          <a:solidFill>
                            <a:srgbClr val="404040"/>
                          </a:solidFill>
                        </a:rPr>
                      </a:br>
                      <a:r>
                        <a:rPr lang="de" sz="1100" b="0" u="none" strike="noStrike" cap="none" baseline="0">
                          <a:solidFill>
                            <a:srgbClr val="404040"/>
                          </a:solidFill>
                          <a:effectLst/>
                          <a:uFill>
                            <a:solidFill>
                              <a:prstClr val="black">
                                <a:alpha val="0"/>
                              </a:prstClr>
                            </a:solidFill>
                          </a:uFill>
                        </a:rPr>
                        <a:t>Insulinmessung</a:t>
                      </a:r>
                      <a:endParaRPr lang="en-US" sz="800">
                        <a:solidFill>
                          <a:srgbClr val="404040"/>
                        </a:solidFill>
                        <a:latin typeface="+mn-lt"/>
                      </a:endParaRPr>
                    </a:p>
                  </a:txBody>
                  <a:tcPr marL="68580" marR="68580" marT="34290" marB="34290" anchor="ctr"/>
                </a:tc>
                <a:tc>
                  <a:txBody>
                    <a:bodyPr/>
                    <a:lstStyle/>
                    <a:p>
                      <a:pPr algn="ctr"/>
                      <a:r>
                        <a:rPr lang="de" sz="1100" b="0" u="none" strike="noStrike" cap="none" baseline="0">
                          <a:solidFill>
                            <a:srgbClr val="404040"/>
                          </a:solidFill>
                          <a:effectLst/>
                          <a:uFill>
                            <a:solidFill>
                              <a:prstClr val="black">
                                <a:alpha val="0"/>
                              </a:prstClr>
                            </a:solidFill>
                          </a:uFill>
                        </a:rPr>
                        <a:t>Keine Auswirkung</a:t>
                      </a:r>
                      <a:endParaRPr lang="en-US" sz="800">
                        <a:solidFill>
                          <a:srgbClr val="404040"/>
                        </a:solidFill>
                        <a:latin typeface="+mn-lt"/>
                      </a:endParaRPr>
                    </a:p>
                  </a:txBody>
                  <a:tcPr marL="68580" marR="68580" marT="34290" marB="34290" anchor="ctr"/>
                </a:tc>
                <a:extLst>
                  <a:ext uri="{0D108BD9-81ED-4DB2-BD59-A6C34878D82A}">
                    <a16:rowId xmlns:a16="http://schemas.microsoft.com/office/drawing/2014/main" val="257431313"/>
                  </a:ext>
                </a:extLst>
              </a:tr>
            </a:tbl>
          </a:graphicData>
        </a:graphic>
      </p:graphicFrame>
      <p:sp>
        <p:nvSpPr>
          <p:cNvPr id="36" name="Rectangle: Rounded Corners 78">
            <a:extLst>
              <a:ext uri="{FF2B5EF4-FFF2-40B4-BE49-F238E27FC236}">
                <a16:creationId xmlns:a16="http://schemas.microsoft.com/office/drawing/2014/main" id="{ED5FA844-C273-F3A0-D340-5F3AFBDDA845}"/>
              </a:ext>
            </a:extLst>
          </p:cNvPr>
          <p:cNvSpPr/>
          <p:nvPr/>
        </p:nvSpPr>
        <p:spPr>
          <a:xfrm>
            <a:off x="699453" y="2896354"/>
            <a:ext cx="7745094" cy="451024"/>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C-Peptid</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ist als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Biomarker</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für die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Betazellfunktion genauer </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als Insulin</a:t>
            </a:r>
            <a:r>
              <a:rPr kumimoji="0" lang="de-DE" sz="1100"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4</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und ist ein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direktes</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quantitatives</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und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spezifisches</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Maß für die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glukoseabhängige Insulinsekretion </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aus Betazellen</a:t>
            </a:r>
            <a:r>
              <a:rPr kumimoji="0" lang="en-US" sz="1100"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5</a:t>
            </a:r>
          </a:p>
        </p:txBody>
      </p:sp>
      <p:sp>
        <p:nvSpPr>
          <p:cNvPr id="39" name="Oval 54">
            <a:extLst>
              <a:ext uri="{FF2B5EF4-FFF2-40B4-BE49-F238E27FC236}">
                <a16:creationId xmlns:a16="http://schemas.microsoft.com/office/drawing/2014/main" id="{B2CAE7A6-521C-6BA8-2396-FE39AE4121C7}"/>
              </a:ext>
            </a:extLst>
          </p:cNvPr>
          <p:cNvSpPr/>
          <p:nvPr/>
        </p:nvSpPr>
        <p:spPr>
          <a:xfrm>
            <a:off x="3481607" y="695453"/>
            <a:ext cx="685800" cy="685800"/>
          </a:xfrm>
          <a:prstGeom prst="ellipse">
            <a:avLst/>
          </a:prstGeom>
          <a:solidFill>
            <a:schemeClr val="bg1"/>
          </a:solidFill>
          <a:ln w="38100">
            <a:solidFill>
              <a:schemeClr val="bg2">
                <a:lumMod val="75000"/>
              </a:schemeClr>
            </a:solidFill>
          </a:ln>
          <a:effectLst>
            <a:outerShdw blurRad="279400" dist="1524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spcBef>
                <a:spcPct val="0"/>
              </a:spcBef>
              <a:spcAft>
                <a:spcPct val="0"/>
              </a:spcAft>
              <a:defRPr/>
            </a:pPr>
            <a:endParaRPr lang="en-US" sz="1350">
              <a:solidFill>
                <a:srgbClr val="FFFFFF"/>
              </a:solidFill>
              <a:latin typeface="Aptos" panose="02110004020202020204"/>
            </a:endParaRPr>
          </a:p>
        </p:txBody>
      </p:sp>
      <p:sp>
        <p:nvSpPr>
          <p:cNvPr id="40" name="Oval 55">
            <a:extLst>
              <a:ext uri="{FF2B5EF4-FFF2-40B4-BE49-F238E27FC236}">
                <a16:creationId xmlns:a16="http://schemas.microsoft.com/office/drawing/2014/main" id="{526B6971-141F-8774-0C7B-66655E4F4205}"/>
              </a:ext>
            </a:extLst>
          </p:cNvPr>
          <p:cNvSpPr/>
          <p:nvPr/>
        </p:nvSpPr>
        <p:spPr>
          <a:xfrm>
            <a:off x="6161076" y="695453"/>
            <a:ext cx="685800" cy="685800"/>
          </a:xfrm>
          <a:prstGeom prst="ellipse">
            <a:avLst/>
          </a:prstGeom>
          <a:solidFill>
            <a:schemeClr val="bg1"/>
          </a:solidFill>
          <a:ln w="38100">
            <a:solidFill>
              <a:schemeClr val="bg2">
                <a:lumMod val="75000"/>
              </a:schemeClr>
            </a:solidFill>
          </a:ln>
          <a:effectLst>
            <a:outerShdw blurRad="279400" dist="152400" dir="5400000" algn="t" rotWithShape="0">
              <a:prstClr val="black">
                <a:alpha val="15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defTabSz="685800">
              <a:spcBef>
                <a:spcPct val="0"/>
              </a:spcBef>
              <a:spcAft>
                <a:spcPct val="0"/>
              </a:spcAft>
              <a:defRPr/>
            </a:pPr>
            <a:endParaRPr lang="en-US" sz="1350">
              <a:solidFill>
                <a:srgbClr val="FFFFFF"/>
              </a:solidFill>
              <a:latin typeface="Aptos" panose="02110004020202020204"/>
            </a:endParaRPr>
          </a:p>
        </p:txBody>
      </p:sp>
      <p:grpSp>
        <p:nvGrpSpPr>
          <p:cNvPr id="41" name="Group 56">
            <a:extLst>
              <a:ext uri="{FF2B5EF4-FFF2-40B4-BE49-F238E27FC236}">
                <a16:creationId xmlns:a16="http://schemas.microsoft.com/office/drawing/2014/main" id="{D3D121AD-D897-B7FE-F97D-1F797B949DA5}"/>
              </a:ext>
            </a:extLst>
          </p:cNvPr>
          <p:cNvGrpSpPr/>
          <p:nvPr/>
        </p:nvGrpSpPr>
        <p:grpSpPr>
          <a:xfrm>
            <a:off x="3765753" y="829217"/>
            <a:ext cx="186478" cy="373405"/>
            <a:chOff x="4046347" y="1494587"/>
            <a:chExt cx="389116" cy="779170"/>
          </a:xfrm>
        </p:grpSpPr>
        <p:sp>
          <p:nvSpPr>
            <p:cNvPr id="42" name="Freeform: Shape 57">
              <a:extLst>
                <a:ext uri="{FF2B5EF4-FFF2-40B4-BE49-F238E27FC236}">
                  <a16:creationId xmlns:a16="http://schemas.microsoft.com/office/drawing/2014/main" id="{04752F5B-00AE-0E90-4D2A-B06EC899DC7B}"/>
                </a:ext>
              </a:extLst>
            </p:cNvPr>
            <p:cNvSpPr/>
            <p:nvPr/>
          </p:nvSpPr>
          <p:spPr>
            <a:xfrm rot="5400000" flipV="1">
              <a:off x="4193164" y="1654312"/>
              <a:ext cx="19459" cy="124861"/>
            </a:xfrm>
            <a:custGeom>
              <a:avLst/>
              <a:gdLst>
                <a:gd name="connsiteX0" fmla="*/ 0 w 19459"/>
                <a:gd name="connsiteY0" fmla="*/ 0 h 124861"/>
                <a:gd name="connsiteX1" fmla="*/ 19459 w 19459"/>
                <a:gd name="connsiteY1" fmla="*/ 0 h 124861"/>
                <a:gd name="connsiteX2" fmla="*/ 19459 w 19459"/>
                <a:gd name="connsiteY2" fmla="*/ 124862 h 124861"/>
                <a:gd name="connsiteX3" fmla="*/ 0 w 19459"/>
                <a:gd name="connsiteY3" fmla="*/ 124862 h 124861"/>
              </a:gdLst>
              <a:ahLst/>
              <a:cxnLst>
                <a:cxn ang="0">
                  <a:pos x="connsiteX0" y="connsiteY0"/>
                </a:cxn>
                <a:cxn ang="0">
                  <a:pos x="connsiteX1" y="connsiteY1"/>
                </a:cxn>
                <a:cxn ang="0">
                  <a:pos x="connsiteX2" y="connsiteY2"/>
                </a:cxn>
                <a:cxn ang="0">
                  <a:pos x="connsiteX3" y="connsiteY3"/>
                </a:cxn>
              </a:cxnLst>
              <a:rect l="l" t="t" r="r" b="b"/>
              <a:pathLst>
                <a:path w="19459" h="124861">
                  <a:moveTo>
                    <a:pt x="0" y="0"/>
                  </a:moveTo>
                  <a:lnTo>
                    <a:pt x="19459" y="0"/>
                  </a:lnTo>
                  <a:lnTo>
                    <a:pt x="19459" y="124862"/>
                  </a:lnTo>
                  <a:lnTo>
                    <a:pt x="0" y="124862"/>
                  </a:lnTo>
                  <a:close/>
                </a:path>
              </a:pathLst>
            </a:custGeom>
            <a:solidFill>
              <a:srgbClr val="00000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latin typeface="Aptos" panose="02110004020202020204"/>
              </a:endParaRPr>
            </a:p>
          </p:txBody>
        </p:sp>
        <p:sp>
          <p:nvSpPr>
            <p:cNvPr id="43" name="Freeform: Shape 58">
              <a:extLst>
                <a:ext uri="{FF2B5EF4-FFF2-40B4-BE49-F238E27FC236}">
                  <a16:creationId xmlns:a16="http://schemas.microsoft.com/office/drawing/2014/main" id="{E9DB23AB-6255-2C31-A5C6-E3E22DBE5E20}"/>
                </a:ext>
              </a:extLst>
            </p:cNvPr>
            <p:cNvSpPr/>
            <p:nvPr/>
          </p:nvSpPr>
          <p:spPr>
            <a:xfrm rot="5400000" flipV="1">
              <a:off x="4193164" y="1953203"/>
              <a:ext cx="19459" cy="124861"/>
            </a:xfrm>
            <a:custGeom>
              <a:avLst/>
              <a:gdLst>
                <a:gd name="connsiteX0" fmla="*/ 0 w 19459"/>
                <a:gd name="connsiteY0" fmla="*/ 0 h 124861"/>
                <a:gd name="connsiteX1" fmla="*/ 19459 w 19459"/>
                <a:gd name="connsiteY1" fmla="*/ 0 h 124861"/>
                <a:gd name="connsiteX2" fmla="*/ 19459 w 19459"/>
                <a:gd name="connsiteY2" fmla="*/ 124862 h 124861"/>
                <a:gd name="connsiteX3" fmla="*/ 0 w 19459"/>
                <a:gd name="connsiteY3" fmla="*/ 124862 h 124861"/>
              </a:gdLst>
              <a:ahLst/>
              <a:cxnLst>
                <a:cxn ang="0">
                  <a:pos x="connsiteX0" y="connsiteY0"/>
                </a:cxn>
                <a:cxn ang="0">
                  <a:pos x="connsiteX1" y="connsiteY1"/>
                </a:cxn>
                <a:cxn ang="0">
                  <a:pos x="connsiteX2" y="connsiteY2"/>
                </a:cxn>
                <a:cxn ang="0">
                  <a:pos x="connsiteX3" y="connsiteY3"/>
                </a:cxn>
              </a:cxnLst>
              <a:rect l="l" t="t" r="r" b="b"/>
              <a:pathLst>
                <a:path w="19459" h="124861">
                  <a:moveTo>
                    <a:pt x="0" y="0"/>
                  </a:moveTo>
                  <a:lnTo>
                    <a:pt x="19459" y="0"/>
                  </a:lnTo>
                  <a:lnTo>
                    <a:pt x="19459" y="124862"/>
                  </a:lnTo>
                  <a:lnTo>
                    <a:pt x="0" y="124862"/>
                  </a:lnTo>
                  <a:close/>
                </a:path>
              </a:pathLst>
            </a:custGeom>
            <a:solidFill>
              <a:srgbClr val="00000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latin typeface="Aptos" panose="02110004020202020204"/>
              </a:endParaRPr>
            </a:p>
          </p:txBody>
        </p:sp>
        <p:sp>
          <p:nvSpPr>
            <p:cNvPr id="44" name="Freeform: Shape 59">
              <a:extLst>
                <a:ext uri="{FF2B5EF4-FFF2-40B4-BE49-F238E27FC236}">
                  <a16:creationId xmlns:a16="http://schemas.microsoft.com/office/drawing/2014/main" id="{510F3895-CC29-6E6F-14FF-C8B29D9918B0}"/>
                </a:ext>
              </a:extLst>
            </p:cNvPr>
            <p:cNvSpPr/>
            <p:nvPr/>
          </p:nvSpPr>
          <p:spPr>
            <a:xfrm rot="5400000" flipV="1">
              <a:off x="4309366" y="1671985"/>
              <a:ext cx="162678" cy="89516"/>
            </a:xfrm>
            <a:custGeom>
              <a:avLst/>
              <a:gdLst>
                <a:gd name="connsiteX0" fmla="*/ 152949 w 162678"/>
                <a:gd name="connsiteY0" fmla="*/ 89517 h 89516"/>
                <a:gd name="connsiteX1" fmla="*/ 9730 w 162678"/>
                <a:gd name="connsiteY1" fmla="*/ 89517 h 89516"/>
                <a:gd name="connsiteX2" fmla="*/ 0 w 162678"/>
                <a:gd name="connsiteY2" fmla="*/ 79787 h 89516"/>
                <a:gd name="connsiteX3" fmla="*/ 0 w 162678"/>
                <a:gd name="connsiteY3" fmla="*/ 1762 h 89516"/>
                <a:gd name="connsiteX4" fmla="*/ 19459 w 162678"/>
                <a:gd name="connsiteY4" fmla="*/ 1762 h 89516"/>
                <a:gd name="connsiteX5" fmla="*/ 19459 w 162678"/>
                <a:gd name="connsiteY5" fmla="*/ 70058 h 89516"/>
                <a:gd name="connsiteX6" fmla="*/ 143220 w 162678"/>
                <a:gd name="connsiteY6" fmla="*/ 70058 h 89516"/>
                <a:gd name="connsiteX7" fmla="*/ 143220 w 162678"/>
                <a:gd name="connsiteY7" fmla="*/ 0 h 89516"/>
                <a:gd name="connsiteX8" fmla="*/ 162679 w 162678"/>
                <a:gd name="connsiteY8" fmla="*/ 0 h 89516"/>
                <a:gd name="connsiteX9" fmla="*/ 162679 w 162678"/>
                <a:gd name="connsiteY9" fmla="*/ 79787 h 89516"/>
                <a:gd name="connsiteX10" fmla="*/ 152949 w 162678"/>
                <a:gd name="connsiteY10" fmla="*/ 89517 h 89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2678" h="89516">
                  <a:moveTo>
                    <a:pt x="152949" y="89517"/>
                  </a:moveTo>
                  <a:lnTo>
                    <a:pt x="9730" y="89517"/>
                  </a:lnTo>
                  <a:cubicBezTo>
                    <a:pt x="4358" y="89517"/>
                    <a:pt x="0" y="85159"/>
                    <a:pt x="0" y="79787"/>
                  </a:cubicBezTo>
                  <a:lnTo>
                    <a:pt x="0" y="1762"/>
                  </a:lnTo>
                  <a:lnTo>
                    <a:pt x="19459" y="1762"/>
                  </a:lnTo>
                  <a:lnTo>
                    <a:pt x="19459" y="70058"/>
                  </a:lnTo>
                  <a:lnTo>
                    <a:pt x="143220" y="70058"/>
                  </a:lnTo>
                  <a:lnTo>
                    <a:pt x="143220" y="0"/>
                  </a:lnTo>
                  <a:lnTo>
                    <a:pt x="162679" y="0"/>
                  </a:lnTo>
                  <a:lnTo>
                    <a:pt x="162679" y="79787"/>
                  </a:lnTo>
                  <a:cubicBezTo>
                    <a:pt x="162679" y="85159"/>
                    <a:pt x="158320" y="89517"/>
                    <a:pt x="152949" y="89517"/>
                  </a:cubicBezTo>
                  <a:close/>
                </a:path>
              </a:pathLst>
            </a:custGeom>
            <a:solidFill>
              <a:srgbClr val="000000"/>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latin typeface="Aptos" panose="02110004020202020204"/>
              </a:endParaRPr>
            </a:p>
          </p:txBody>
        </p:sp>
        <p:sp>
          <p:nvSpPr>
            <p:cNvPr id="45" name="Freeform: Shape 60">
              <a:extLst>
                <a:ext uri="{FF2B5EF4-FFF2-40B4-BE49-F238E27FC236}">
                  <a16:creationId xmlns:a16="http://schemas.microsoft.com/office/drawing/2014/main" id="{D551C57B-4FA7-8AB3-0C57-0476BA9A96FF}"/>
                </a:ext>
              </a:extLst>
            </p:cNvPr>
            <p:cNvSpPr/>
            <p:nvPr/>
          </p:nvSpPr>
          <p:spPr>
            <a:xfrm rot="5400000" flipV="1">
              <a:off x="4004465" y="1762197"/>
              <a:ext cx="598135" cy="94051"/>
            </a:xfrm>
            <a:custGeom>
              <a:avLst/>
              <a:gdLst>
                <a:gd name="connsiteX0" fmla="*/ 551110 w 598135"/>
                <a:gd name="connsiteY0" fmla="*/ 94052 h 94051"/>
                <a:gd name="connsiteX1" fmla="*/ 47026 w 598135"/>
                <a:gd name="connsiteY1" fmla="*/ 94052 h 94051"/>
                <a:gd name="connsiteX2" fmla="*/ 0 w 598135"/>
                <a:gd name="connsiteY2" fmla="*/ 47026 h 94051"/>
                <a:gd name="connsiteX3" fmla="*/ 47026 w 598135"/>
                <a:gd name="connsiteY3" fmla="*/ 0 h 94051"/>
                <a:gd name="connsiteX4" fmla="*/ 551110 w 598135"/>
                <a:gd name="connsiteY4" fmla="*/ 0 h 94051"/>
                <a:gd name="connsiteX5" fmla="*/ 598136 w 598135"/>
                <a:gd name="connsiteY5" fmla="*/ 47026 h 94051"/>
                <a:gd name="connsiteX6" fmla="*/ 551110 w 598135"/>
                <a:gd name="connsiteY6" fmla="*/ 94052 h 9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8135" h="94051">
                  <a:moveTo>
                    <a:pt x="551110" y="94052"/>
                  </a:moveTo>
                  <a:lnTo>
                    <a:pt x="47026" y="94052"/>
                  </a:lnTo>
                  <a:cubicBezTo>
                    <a:pt x="21056" y="94052"/>
                    <a:pt x="0" y="72997"/>
                    <a:pt x="0" y="47026"/>
                  </a:cubicBezTo>
                  <a:cubicBezTo>
                    <a:pt x="0" y="21056"/>
                    <a:pt x="21056" y="0"/>
                    <a:pt x="47026" y="0"/>
                  </a:cubicBezTo>
                  <a:lnTo>
                    <a:pt x="551110" y="0"/>
                  </a:lnTo>
                  <a:cubicBezTo>
                    <a:pt x="577081" y="0"/>
                    <a:pt x="598136" y="21056"/>
                    <a:pt x="598136" y="47026"/>
                  </a:cubicBezTo>
                  <a:cubicBezTo>
                    <a:pt x="598136" y="72997"/>
                    <a:pt x="577081" y="94052"/>
                    <a:pt x="551110" y="94052"/>
                  </a:cubicBezTo>
                  <a:close/>
                </a:path>
              </a:pathLst>
            </a:custGeom>
            <a:solidFill>
              <a:srgbClr val="00B4B8"/>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latin typeface="Aptos" panose="02110004020202020204"/>
              </a:endParaRPr>
            </a:p>
          </p:txBody>
        </p:sp>
        <p:sp>
          <p:nvSpPr>
            <p:cNvPr id="46" name="Freeform: Shape 61">
              <a:extLst>
                <a:ext uri="{FF2B5EF4-FFF2-40B4-BE49-F238E27FC236}">
                  <a16:creationId xmlns:a16="http://schemas.microsoft.com/office/drawing/2014/main" id="{A86FE69A-854D-9309-86BE-20B1C1AAE037}"/>
                </a:ext>
              </a:extLst>
            </p:cNvPr>
            <p:cNvSpPr/>
            <p:nvPr/>
          </p:nvSpPr>
          <p:spPr>
            <a:xfrm rot="5400000" flipV="1">
              <a:off x="3703788" y="1837146"/>
              <a:ext cx="779170" cy="94051"/>
            </a:xfrm>
            <a:custGeom>
              <a:avLst/>
              <a:gdLst>
                <a:gd name="connsiteX0" fmla="*/ 732145 w 779170"/>
                <a:gd name="connsiteY0" fmla="*/ 94052 h 94051"/>
                <a:gd name="connsiteX1" fmla="*/ 47026 w 779170"/>
                <a:gd name="connsiteY1" fmla="*/ 94052 h 94051"/>
                <a:gd name="connsiteX2" fmla="*/ 0 w 779170"/>
                <a:gd name="connsiteY2" fmla="*/ 47026 h 94051"/>
                <a:gd name="connsiteX3" fmla="*/ 47026 w 779170"/>
                <a:gd name="connsiteY3" fmla="*/ 0 h 94051"/>
                <a:gd name="connsiteX4" fmla="*/ 732145 w 779170"/>
                <a:gd name="connsiteY4" fmla="*/ 0 h 94051"/>
                <a:gd name="connsiteX5" fmla="*/ 779170 w 779170"/>
                <a:gd name="connsiteY5" fmla="*/ 47026 h 94051"/>
                <a:gd name="connsiteX6" fmla="*/ 732145 w 779170"/>
                <a:gd name="connsiteY6" fmla="*/ 94052 h 9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9170" h="94051">
                  <a:moveTo>
                    <a:pt x="732145" y="94052"/>
                  </a:moveTo>
                  <a:lnTo>
                    <a:pt x="47026" y="94052"/>
                  </a:lnTo>
                  <a:cubicBezTo>
                    <a:pt x="21056" y="94052"/>
                    <a:pt x="0" y="72997"/>
                    <a:pt x="0" y="47026"/>
                  </a:cubicBezTo>
                  <a:cubicBezTo>
                    <a:pt x="0" y="21055"/>
                    <a:pt x="21056" y="0"/>
                    <a:pt x="47026" y="0"/>
                  </a:cubicBezTo>
                  <a:lnTo>
                    <a:pt x="732145" y="0"/>
                  </a:lnTo>
                  <a:cubicBezTo>
                    <a:pt x="758116" y="0"/>
                    <a:pt x="779170" y="21055"/>
                    <a:pt x="779170" y="47026"/>
                  </a:cubicBezTo>
                  <a:cubicBezTo>
                    <a:pt x="779170" y="72997"/>
                    <a:pt x="758116" y="94052"/>
                    <a:pt x="732145" y="94052"/>
                  </a:cubicBezTo>
                  <a:close/>
                </a:path>
              </a:pathLst>
            </a:custGeom>
            <a:solidFill>
              <a:srgbClr val="A803B5"/>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latin typeface="Aptos" panose="02110004020202020204"/>
              </a:endParaRPr>
            </a:p>
          </p:txBody>
        </p:sp>
      </p:grpSp>
      <p:sp>
        <p:nvSpPr>
          <p:cNvPr id="47" name="Freeform: Shape 62">
            <a:extLst>
              <a:ext uri="{FF2B5EF4-FFF2-40B4-BE49-F238E27FC236}">
                <a16:creationId xmlns:a16="http://schemas.microsoft.com/office/drawing/2014/main" id="{D0D999B3-D7B5-7E63-8474-81C05C028B46}"/>
              </a:ext>
            </a:extLst>
          </p:cNvPr>
          <p:cNvSpPr/>
          <p:nvPr/>
        </p:nvSpPr>
        <p:spPr>
          <a:xfrm rot="5400000" flipV="1">
            <a:off x="6227616" y="914004"/>
            <a:ext cx="538949" cy="259928"/>
          </a:xfrm>
          <a:custGeom>
            <a:avLst/>
            <a:gdLst>
              <a:gd name="connsiteX0" fmla="*/ 168870 w 1124604"/>
              <a:gd name="connsiteY0" fmla="*/ 542382 h 542382"/>
              <a:gd name="connsiteX1" fmla="*/ 52142 w 1124604"/>
              <a:gd name="connsiteY1" fmla="*/ 496141 h 542382"/>
              <a:gd name="connsiteX2" fmla="*/ 11 w 1124604"/>
              <a:gd name="connsiteY2" fmla="*/ 371090 h 542382"/>
              <a:gd name="connsiteX3" fmla="*/ 50654 w 1124604"/>
              <a:gd name="connsiteY3" fmla="*/ 259257 h 542382"/>
              <a:gd name="connsiteX4" fmla="*/ 175554 w 1124604"/>
              <a:gd name="connsiteY4" fmla="*/ 209419 h 542382"/>
              <a:gd name="connsiteX5" fmla="*/ 222567 w 1124604"/>
              <a:gd name="connsiteY5" fmla="*/ 210648 h 542382"/>
              <a:gd name="connsiteX6" fmla="*/ 220115 w 1124604"/>
              <a:gd name="connsiteY6" fmla="*/ 304668 h 542382"/>
              <a:gd name="connsiteX7" fmla="*/ 173109 w 1124604"/>
              <a:gd name="connsiteY7" fmla="*/ 303439 h 542382"/>
              <a:gd name="connsiteX8" fmla="*/ 115897 w 1124604"/>
              <a:gd name="connsiteY8" fmla="*/ 327002 h 542382"/>
              <a:gd name="connsiteX9" fmla="*/ 94063 w 1124604"/>
              <a:gd name="connsiteY9" fmla="*/ 372166 h 542382"/>
              <a:gd name="connsiteX10" fmla="*/ 117544 w 1124604"/>
              <a:gd name="connsiteY10" fmla="*/ 428555 h 542382"/>
              <a:gd name="connsiteX11" fmla="*/ 172900 w 1124604"/>
              <a:gd name="connsiteY11" fmla="*/ 448242 h 542382"/>
              <a:gd name="connsiteX12" fmla="*/ 174761 w 1124604"/>
              <a:gd name="connsiteY12" fmla="*/ 448190 h 542382"/>
              <a:gd name="connsiteX13" fmla="*/ 858792 w 1124604"/>
              <a:gd name="connsiteY13" fmla="*/ 444896 h 542382"/>
              <a:gd name="connsiteX14" fmla="*/ 1030553 w 1124604"/>
              <a:gd name="connsiteY14" fmla="*/ 269475 h 542382"/>
              <a:gd name="connsiteX15" fmla="*/ 859019 w 1124604"/>
              <a:gd name="connsiteY15" fmla="*/ 94052 h 542382"/>
              <a:gd name="connsiteX16" fmla="*/ 811993 w 1124604"/>
              <a:gd name="connsiteY16" fmla="*/ 94052 h 542382"/>
              <a:gd name="connsiteX17" fmla="*/ 811993 w 1124604"/>
              <a:gd name="connsiteY17" fmla="*/ 0 h 542382"/>
              <a:gd name="connsiteX18" fmla="*/ 859019 w 1124604"/>
              <a:gd name="connsiteY18" fmla="*/ 0 h 542382"/>
              <a:gd name="connsiteX19" fmla="*/ 1124604 w 1124604"/>
              <a:gd name="connsiteY19" fmla="*/ 269475 h 542382"/>
              <a:gd name="connsiteX20" fmla="*/ 859019 w 1124604"/>
              <a:gd name="connsiteY20" fmla="*/ 538948 h 542382"/>
              <a:gd name="connsiteX21" fmla="*/ 176073 w 1124604"/>
              <a:gd name="connsiteY21" fmla="*/ 542242 h 542382"/>
              <a:gd name="connsiteX22" fmla="*/ 168870 w 1124604"/>
              <a:gd name="connsiteY22" fmla="*/ 542382 h 54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24604" h="542382">
                <a:moveTo>
                  <a:pt x="168870" y="542382"/>
                </a:moveTo>
                <a:cubicBezTo>
                  <a:pt x="124315" y="542382"/>
                  <a:pt x="83130" y="526127"/>
                  <a:pt x="52142" y="496141"/>
                </a:cubicBezTo>
                <a:cubicBezTo>
                  <a:pt x="18475" y="463571"/>
                  <a:pt x="-521" y="417989"/>
                  <a:pt x="11" y="371090"/>
                </a:cubicBezTo>
                <a:cubicBezTo>
                  <a:pt x="486" y="329968"/>
                  <a:pt x="18469" y="290250"/>
                  <a:pt x="50654" y="259257"/>
                </a:cubicBezTo>
                <a:cubicBezTo>
                  <a:pt x="84758" y="226407"/>
                  <a:pt x="130314" y="208468"/>
                  <a:pt x="175554" y="209419"/>
                </a:cubicBezTo>
                <a:lnTo>
                  <a:pt x="222567" y="210648"/>
                </a:lnTo>
                <a:lnTo>
                  <a:pt x="220115" y="304668"/>
                </a:lnTo>
                <a:lnTo>
                  <a:pt x="173109" y="303439"/>
                </a:lnTo>
                <a:cubicBezTo>
                  <a:pt x="152978" y="303097"/>
                  <a:pt x="131752" y="311724"/>
                  <a:pt x="115897" y="327002"/>
                </a:cubicBezTo>
                <a:cubicBezTo>
                  <a:pt x="102196" y="340190"/>
                  <a:pt x="94240" y="356647"/>
                  <a:pt x="94063" y="372166"/>
                </a:cubicBezTo>
                <a:cubicBezTo>
                  <a:pt x="93822" y="393019"/>
                  <a:pt x="102601" y="414099"/>
                  <a:pt x="117544" y="428555"/>
                </a:cubicBezTo>
                <a:cubicBezTo>
                  <a:pt x="132062" y="442604"/>
                  <a:pt x="150710" y="449242"/>
                  <a:pt x="172900" y="448242"/>
                </a:cubicBezTo>
                <a:cubicBezTo>
                  <a:pt x="173520" y="448203"/>
                  <a:pt x="174141" y="448190"/>
                  <a:pt x="174761" y="448190"/>
                </a:cubicBezTo>
                <a:lnTo>
                  <a:pt x="858792" y="444896"/>
                </a:lnTo>
                <a:cubicBezTo>
                  <a:pt x="953603" y="444896"/>
                  <a:pt x="1030553" y="366199"/>
                  <a:pt x="1030553" y="269475"/>
                </a:cubicBezTo>
                <a:cubicBezTo>
                  <a:pt x="1030553" y="172743"/>
                  <a:pt x="953603" y="94052"/>
                  <a:pt x="859019" y="94052"/>
                </a:cubicBezTo>
                <a:lnTo>
                  <a:pt x="811993" y="94052"/>
                </a:lnTo>
                <a:lnTo>
                  <a:pt x="811993" y="0"/>
                </a:lnTo>
                <a:lnTo>
                  <a:pt x="859019" y="0"/>
                </a:lnTo>
                <a:cubicBezTo>
                  <a:pt x="1005462" y="0"/>
                  <a:pt x="1124604" y="120884"/>
                  <a:pt x="1124604" y="269475"/>
                </a:cubicBezTo>
                <a:cubicBezTo>
                  <a:pt x="1124604" y="418065"/>
                  <a:pt x="1005462" y="538948"/>
                  <a:pt x="859019" y="538948"/>
                </a:cubicBezTo>
                <a:lnTo>
                  <a:pt x="176073" y="542242"/>
                </a:lnTo>
                <a:cubicBezTo>
                  <a:pt x="173665" y="542332"/>
                  <a:pt x="171259" y="542382"/>
                  <a:pt x="168870" y="542382"/>
                </a:cubicBezTo>
                <a:close/>
              </a:path>
            </a:pathLst>
          </a:custGeom>
          <a:solidFill>
            <a:srgbClr val="5E72BA"/>
          </a:solidFill>
          <a:ln w="12919" cap="flat">
            <a:noFill/>
            <a:prstDash val="solid"/>
            <a:miter/>
          </a:ln>
        </p:spPr>
        <p:txBody>
          <a:bodyPr rtlCol="0" anchor="ctr"/>
          <a:lstStyle/>
          <a:p>
            <a:pPr defTabSz="685800">
              <a:spcBef>
                <a:spcPct val="0"/>
              </a:spcBef>
              <a:spcAft>
                <a:spcPct val="0"/>
              </a:spcAft>
              <a:defRPr/>
            </a:pPr>
            <a:endParaRPr lang="en-US" sz="1350">
              <a:solidFill>
                <a:srgbClr val="000000"/>
              </a:solidFill>
              <a:latin typeface="Aptos" panose="02110004020202020204"/>
            </a:endParaRPr>
          </a:p>
        </p:txBody>
      </p:sp>
      <p:sp>
        <p:nvSpPr>
          <p:cNvPr id="49" name="Textfeld 48">
            <a:extLst>
              <a:ext uri="{FF2B5EF4-FFF2-40B4-BE49-F238E27FC236}">
                <a16:creationId xmlns:a16="http://schemas.microsoft.com/office/drawing/2014/main" id="{01593BD8-371D-9612-B0A0-15F2A06186A1}"/>
              </a:ext>
            </a:extLst>
          </p:cNvPr>
          <p:cNvSpPr txBox="1"/>
          <p:nvPr/>
        </p:nvSpPr>
        <p:spPr>
          <a:xfrm>
            <a:off x="3299710" y="3574979"/>
            <a:ext cx="2565126" cy="307777"/>
          </a:xfrm>
          <a:prstGeom prst="rect">
            <a:avLst/>
          </a:prstGeom>
          <a:noFill/>
        </p:spPr>
        <p:txBody>
          <a:bodyPr wrap="none" rtlCol="0">
            <a:spAutoFit/>
          </a:bodyPr>
          <a:lstStyle/>
          <a:p>
            <a:pPr algn="ctr"/>
            <a:r>
              <a:rPr lang="de-DE" sz="1400" b="1">
                <a:solidFill>
                  <a:srgbClr val="7030A0"/>
                </a:solidFill>
              </a:rPr>
              <a:t>Umrechnungsfaktoren</a:t>
            </a:r>
            <a:r>
              <a:rPr lang="de-DE" sz="1400" b="1" baseline="30000">
                <a:solidFill>
                  <a:srgbClr val="7030A0"/>
                </a:solidFill>
              </a:rPr>
              <a:t>6</a:t>
            </a:r>
          </a:p>
        </p:txBody>
      </p:sp>
      <p:sp>
        <p:nvSpPr>
          <p:cNvPr id="50" name="Rectangle: Rounded Corners 78">
            <a:extLst>
              <a:ext uri="{FF2B5EF4-FFF2-40B4-BE49-F238E27FC236}">
                <a16:creationId xmlns:a16="http://schemas.microsoft.com/office/drawing/2014/main" id="{2B4BF6AA-78AA-E2FD-20F5-EE50A3459844}"/>
              </a:ext>
            </a:extLst>
          </p:cNvPr>
          <p:cNvSpPr/>
          <p:nvPr/>
        </p:nvSpPr>
        <p:spPr>
          <a:xfrm>
            <a:off x="699452" y="3997623"/>
            <a:ext cx="3001987" cy="451024"/>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ng</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/ml (µg/l) x 0,33 = </a:t>
            </a:r>
            <a:r>
              <a:rPr kumimoji="0" lang="de-DE" sz="1100" b="1" i="0" u="none" strike="noStrike" kern="120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nmol</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/l</a:t>
            </a:r>
            <a:endParaRPr kumimoji="0" lang="en-US" sz="1100"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1" name="Rectangle: Rounded Corners 78">
            <a:extLst>
              <a:ext uri="{FF2B5EF4-FFF2-40B4-BE49-F238E27FC236}">
                <a16:creationId xmlns:a16="http://schemas.microsoft.com/office/drawing/2014/main" id="{C98B88A2-2482-699C-26C4-46888EA924BC}"/>
              </a:ext>
            </a:extLst>
          </p:cNvPr>
          <p:cNvSpPr/>
          <p:nvPr/>
        </p:nvSpPr>
        <p:spPr>
          <a:xfrm>
            <a:off x="3886978" y="3997623"/>
            <a:ext cx="2294607" cy="451024"/>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n-NO"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nmol/l x 3,0 = ng/ml</a:t>
            </a:r>
          </a:p>
        </p:txBody>
      </p:sp>
      <p:sp>
        <p:nvSpPr>
          <p:cNvPr id="54" name="Rectangle: Rounded Corners 78">
            <a:extLst>
              <a:ext uri="{FF2B5EF4-FFF2-40B4-BE49-F238E27FC236}">
                <a16:creationId xmlns:a16="http://schemas.microsoft.com/office/drawing/2014/main" id="{02B07797-3728-A152-928B-01D7C16F0E3F}"/>
              </a:ext>
            </a:extLst>
          </p:cNvPr>
          <p:cNvSpPr/>
          <p:nvPr/>
        </p:nvSpPr>
        <p:spPr>
          <a:xfrm>
            <a:off x="6367125" y="3997623"/>
            <a:ext cx="2077421" cy="451024"/>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nn-NO"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nmol/l = pmol/ml</a:t>
            </a:r>
          </a:p>
        </p:txBody>
      </p:sp>
    </p:spTree>
    <p:extLst>
      <p:ext uri="{BB962C8B-B14F-4D97-AF65-F5344CB8AC3E}">
        <p14:creationId xmlns:p14="http://schemas.microsoft.com/office/powerpoint/2010/main" val="21679902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E694878-D5DD-F523-CA1C-ED239D897FBD}"/>
            </a:ext>
          </a:extLst>
        </p:cNvPr>
        <p:cNvGrpSpPr/>
        <p:nvPr/>
      </p:nvGrpSpPr>
      <p:grpSpPr>
        <a:xfrm>
          <a:off x="0" y="0"/>
          <a:ext cx="0" cy="0"/>
          <a:chOff x="0" y="0"/>
          <a:chExt cx="0" cy="0"/>
        </a:xfrm>
      </p:grpSpPr>
      <p:sp>
        <p:nvSpPr>
          <p:cNvPr id="8" name="Textplatzhalter 9">
            <a:extLst>
              <a:ext uri="{FF2B5EF4-FFF2-40B4-BE49-F238E27FC236}">
                <a16:creationId xmlns:a16="http://schemas.microsoft.com/office/drawing/2014/main" id="{CB5F3C6A-F408-D3F8-656B-6193223651B7}"/>
              </a:ext>
            </a:extLst>
          </p:cNvPr>
          <p:cNvSpPr txBox="1">
            <a:spLocks/>
          </p:cNvSpPr>
          <p:nvPr/>
        </p:nvSpPr>
        <p:spPr>
          <a:xfrm>
            <a:off x="314409" y="113460"/>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Methoden der C-Peptid-Messung</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25" name="TextBox 3037">
            <a:extLst>
              <a:ext uri="{FF2B5EF4-FFF2-40B4-BE49-F238E27FC236}">
                <a16:creationId xmlns:a16="http://schemas.microsoft.com/office/drawing/2014/main" id="{64B12520-5D8B-DFBF-478E-0C694108DA13}"/>
              </a:ext>
            </a:extLst>
          </p:cNvPr>
          <p:cNvSpPr txBox="1"/>
          <p:nvPr/>
        </p:nvSpPr>
        <p:spPr>
          <a:xfrm>
            <a:off x="314409" y="4848527"/>
            <a:ext cx="7603988" cy="276999"/>
          </a:xfrm>
          <a:prstGeom prst="rect">
            <a:avLst/>
          </a:prstGeom>
          <a:noFill/>
        </p:spPr>
        <p:txBody>
          <a:bodyPr wrap="square" rtlCol="0" anchor="b">
            <a:spAutoFit/>
          </a:bodyPr>
          <a:lstStyle/>
          <a:p>
            <a:pPr lvl="0" defTabSz="685766">
              <a:buClr>
                <a:srgbClr val="2F4B95"/>
              </a:buClr>
              <a:defRPr/>
            </a:pPr>
            <a:r>
              <a:rPr kumimoji="0" lang="de-DE" sz="600" b="0" i="0" u="none" strike="noStrike" kern="1200" cap="none" spc="0" normalizeH="0" baseline="0" noProof="0">
                <a:ln>
                  <a:noFill/>
                </a:ln>
                <a:solidFill>
                  <a:srgbClr val="404040"/>
                </a:solidFill>
                <a:effectLst/>
                <a:uLnTx/>
                <a:uFillTx/>
                <a:latin typeface="Verdana"/>
                <a:ea typeface="Arial"/>
                <a:cs typeface="Arial"/>
              </a:rPr>
              <a:t>Tabelle modifiziert nach Leighton E 2017</a:t>
            </a:r>
            <a:r>
              <a:rPr kumimoji="0" lang="de-DE" sz="600" b="0" i="0" u="none" strike="noStrike" kern="1200" cap="none" spc="0" normalizeH="0" baseline="30000" noProof="0">
                <a:ln>
                  <a:noFill/>
                </a:ln>
                <a:solidFill>
                  <a:srgbClr val="404040"/>
                </a:solidFill>
                <a:effectLst/>
                <a:uLnTx/>
                <a:uFillTx/>
                <a:latin typeface="Verdana"/>
                <a:ea typeface="Arial"/>
                <a:cs typeface="Arial"/>
              </a:rPr>
              <a:t>1</a:t>
            </a:r>
            <a:r>
              <a:rPr kumimoji="0" lang="de-DE" sz="600" b="0" i="0" u="none" strike="noStrike" kern="1200" cap="none" spc="0" normalizeH="0" baseline="0" noProof="0">
                <a:ln>
                  <a:noFill/>
                </a:ln>
                <a:solidFill>
                  <a:srgbClr val="404040"/>
                </a:solidFill>
                <a:effectLst/>
                <a:uLnTx/>
                <a:uFillTx/>
                <a:latin typeface="Verdana"/>
                <a:ea typeface="Arial"/>
                <a:cs typeface="Arial"/>
              </a:rPr>
              <a:t>. CKD: </a:t>
            </a:r>
            <a:r>
              <a:rPr kumimoji="0" lang="de-DE" sz="600" b="0" i="0" u="none" strike="noStrike" kern="1200" cap="none" spc="0" normalizeH="0" baseline="0" noProof="0" err="1">
                <a:ln>
                  <a:noFill/>
                </a:ln>
                <a:solidFill>
                  <a:srgbClr val="404040"/>
                </a:solidFill>
                <a:effectLst/>
                <a:uLnTx/>
                <a:uFillTx/>
                <a:latin typeface="Verdana"/>
                <a:ea typeface="Arial"/>
                <a:cs typeface="Arial"/>
              </a:rPr>
              <a:t>chronic</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kidney</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disease</a:t>
            </a:r>
            <a:r>
              <a:rPr kumimoji="0" lang="de-DE" sz="600" b="0" i="0" u="none" strike="noStrike" kern="1200" cap="none" spc="0" normalizeH="0" baseline="0" noProof="0">
                <a:ln>
                  <a:noFill/>
                </a:ln>
                <a:solidFill>
                  <a:srgbClr val="404040"/>
                </a:solidFill>
                <a:effectLst/>
                <a:uLnTx/>
                <a:uFillTx/>
                <a:latin typeface="Verdana"/>
                <a:ea typeface="Arial"/>
                <a:cs typeface="Arial"/>
              </a:rPr>
              <a:t>, chronische Nierenerkrankung; C-Peptid: </a:t>
            </a:r>
            <a:r>
              <a:rPr kumimoji="0" lang="de-DE" sz="600" b="0" i="0" u="none" strike="noStrike" kern="1200" cap="none" spc="0" normalizeH="0" baseline="0" noProof="0" err="1">
                <a:ln>
                  <a:noFill/>
                </a:ln>
                <a:solidFill>
                  <a:srgbClr val="404040"/>
                </a:solidFill>
                <a:effectLst/>
                <a:uLnTx/>
                <a:uFillTx/>
                <a:latin typeface="Verdana"/>
                <a:ea typeface="Arial"/>
                <a:cs typeface="Arial"/>
              </a:rPr>
              <a:t>Connecting</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peptide</a:t>
            </a:r>
            <a:r>
              <a:rPr kumimoji="0" lang="de-DE" sz="600" b="0" i="0" u="none" strike="noStrike" kern="1200" cap="none" spc="0" normalizeH="0" baseline="0" noProof="0">
                <a:ln>
                  <a:noFill/>
                </a:ln>
                <a:solidFill>
                  <a:srgbClr val="404040"/>
                </a:solidFill>
                <a:effectLst/>
                <a:uLnTx/>
                <a:uFillTx/>
                <a:latin typeface="Verdana"/>
                <a:ea typeface="Arial"/>
                <a:cs typeface="Arial"/>
              </a:rPr>
              <a:t>, Verbindungspeptid; Std.: Stunden; T2D: Typ-2-Diabetes.</a:t>
            </a:r>
          </a:p>
          <a:p>
            <a:pPr lvl="0" defTabSz="685766">
              <a:buClr>
                <a:srgbClr val="2F4B95"/>
              </a:buClr>
              <a:defRPr/>
            </a:pPr>
            <a:r>
              <a:rPr kumimoji="0" lang="de-DE" sz="600" b="1" i="0" u="none" strike="noStrike" kern="1200" cap="none" spc="0" normalizeH="0" baseline="0" noProof="0">
                <a:ln>
                  <a:noFill/>
                </a:ln>
                <a:solidFill>
                  <a:srgbClr val="404040"/>
                </a:solidFill>
                <a:effectLst/>
                <a:uLnTx/>
                <a:uFillTx/>
                <a:latin typeface="Verdana"/>
                <a:ea typeface="Arial"/>
                <a:cs typeface="Arial"/>
              </a:rPr>
              <a:t>1.</a:t>
            </a:r>
            <a:r>
              <a:rPr kumimoji="0" lang="de-DE" sz="600" b="0" i="0" u="none" strike="noStrike" kern="1200" cap="none" spc="0" normalizeH="0" baseline="0" noProof="0">
                <a:ln>
                  <a:noFill/>
                </a:ln>
                <a:solidFill>
                  <a:srgbClr val="404040"/>
                </a:solidFill>
                <a:effectLst/>
                <a:uLnTx/>
                <a:uFillTx/>
                <a:latin typeface="Verdana"/>
                <a:ea typeface="Arial"/>
                <a:cs typeface="Arial"/>
              </a:rPr>
              <a:t> Leighton E </a:t>
            </a:r>
            <a:r>
              <a:rPr kumimoji="0" lang="de-DE" sz="600" b="0" i="1" u="none" strike="noStrike" kern="1200" cap="none" spc="0" normalizeH="0" baseline="0" noProof="0" err="1">
                <a:ln>
                  <a:noFill/>
                </a:ln>
                <a:solidFill>
                  <a:srgbClr val="404040"/>
                </a:solidFill>
                <a:effectLst/>
                <a:uLnTx/>
                <a:uFillTx/>
                <a:latin typeface="Verdana"/>
                <a:ea typeface="Arial"/>
                <a:cs typeface="Arial"/>
              </a:rPr>
              <a:t>e</a:t>
            </a:r>
            <a:r>
              <a:rPr lang="de-DE" sz="600" i="1">
                <a:solidFill>
                  <a:srgbClr val="404040"/>
                </a:solidFill>
                <a:latin typeface="Verdana"/>
                <a:ea typeface="Arial"/>
                <a:cs typeface="Arial"/>
              </a:rPr>
              <a:t>t al. Diabetes </a:t>
            </a:r>
            <a:r>
              <a:rPr lang="de-DE" sz="600" i="1" err="1">
                <a:solidFill>
                  <a:srgbClr val="404040"/>
                </a:solidFill>
                <a:latin typeface="Verdana"/>
                <a:ea typeface="Arial"/>
                <a:cs typeface="Arial"/>
              </a:rPr>
              <a:t>Ther</a:t>
            </a:r>
            <a:r>
              <a:rPr lang="de-DE" sz="600" i="1">
                <a:solidFill>
                  <a:srgbClr val="404040"/>
                </a:solidFill>
                <a:latin typeface="Verdana"/>
                <a:ea typeface="Arial"/>
                <a:cs typeface="Arial"/>
              </a:rPr>
              <a:t> </a:t>
            </a:r>
            <a:r>
              <a:rPr lang="de-DE" sz="600">
                <a:solidFill>
                  <a:srgbClr val="404040"/>
                </a:solidFill>
                <a:latin typeface="Verdana"/>
                <a:ea typeface="Arial"/>
                <a:cs typeface="Arial"/>
              </a:rPr>
              <a:t>2017; 8: 475</a:t>
            </a:r>
            <a:r>
              <a:rPr lang="de-DE" sz="600">
                <a:solidFill>
                  <a:srgbClr val="404040"/>
                </a:solidFill>
                <a:ea typeface="Arial"/>
                <a:cs typeface="Arial"/>
              </a:rPr>
              <a:t>–</a:t>
            </a:r>
            <a:r>
              <a:rPr lang="de-DE" sz="600">
                <a:solidFill>
                  <a:srgbClr val="404040"/>
                </a:solidFill>
                <a:latin typeface="Verdana"/>
                <a:ea typeface="Arial"/>
                <a:cs typeface="Arial"/>
              </a:rPr>
              <a:t>87</a:t>
            </a:r>
            <a:r>
              <a:rPr kumimoji="0" lang="de-DE" sz="600" b="0" i="0" u="none" strike="noStrike" kern="1200" cap="none" spc="0" normalizeH="0" baseline="0" noProof="0">
                <a:ln>
                  <a:noFill/>
                </a:ln>
                <a:solidFill>
                  <a:srgbClr val="404040"/>
                </a:solidFill>
                <a:effectLst/>
                <a:uLnTx/>
                <a:uFillTx/>
                <a:latin typeface="Verdana"/>
                <a:ea typeface="Arial"/>
                <a:cs typeface="Arial"/>
              </a:rPr>
              <a:t>. </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graphicFrame>
        <p:nvGraphicFramePr>
          <p:cNvPr id="4" name="Tabelle 3">
            <a:extLst>
              <a:ext uri="{FF2B5EF4-FFF2-40B4-BE49-F238E27FC236}">
                <a16:creationId xmlns:a16="http://schemas.microsoft.com/office/drawing/2014/main" id="{197A57AC-13A3-7DD1-7DCD-5C6B8DE2433D}"/>
              </a:ext>
            </a:extLst>
          </p:cNvPr>
          <p:cNvGraphicFramePr>
            <a:graphicFrameLocks noGrp="1"/>
          </p:cNvGraphicFramePr>
          <p:nvPr>
            <p:extLst>
              <p:ext uri="{D42A27DB-BD31-4B8C-83A1-F6EECF244321}">
                <p14:modId xmlns:p14="http://schemas.microsoft.com/office/powerpoint/2010/main" val="2917892206"/>
              </p:ext>
            </p:extLst>
          </p:nvPr>
        </p:nvGraphicFramePr>
        <p:xfrm>
          <a:off x="421910" y="638008"/>
          <a:ext cx="8300180" cy="4026123"/>
        </p:xfrm>
        <a:graphic>
          <a:graphicData uri="http://schemas.openxmlformats.org/drawingml/2006/table">
            <a:tbl>
              <a:tblPr firstRow="1" bandRow="1">
                <a:tableStyleId>{0E3FDE45-AF77-4B5C-9715-49D594BDF05E}</a:tableStyleId>
              </a:tblPr>
              <a:tblGrid>
                <a:gridCol w="2075045">
                  <a:extLst>
                    <a:ext uri="{9D8B030D-6E8A-4147-A177-3AD203B41FA5}">
                      <a16:colId xmlns:a16="http://schemas.microsoft.com/office/drawing/2014/main" val="3050168497"/>
                    </a:ext>
                  </a:extLst>
                </a:gridCol>
                <a:gridCol w="2424090">
                  <a:extLst>
                    <a:ext uri="{9D8B030D-6E8A-4147-A177-3AD203B41FA5}">
                      <a16:colId xmlns:a16="http://schemas.microsoft.com/office/drawing/2014/main" val="62986766"/>
                    </a:ext>
                  </a:extLst>
                </a:gridCol>
                <a:gridCol w="2487561">
                  <a:extLst>
                    <a:ext uri="{9D8B030D-6E8A-4147-A177-3AD203B41FA5}">
                      <a16:colId xmlns:a16="http://schemas.microsoft.com/office/drawing/2014/main" val="2497982374"/>
                    </a:ext>
                  </a:extLst>
                </a:gridCol>
                <a:gridCol w="1313484">
                  <a:extLst>
                    <a:ext uri="{9D8B030D-6E8A-4147-A177-3AD203B41FA5}">
                      <a16:colId xmlns:a16="http://schemas.microsoft.com/office/drawing/2014/main" val="2260805088"/>
                    </a:ext>
                  </a:extLst>
                </a:gridCol>
              </a:tblGrid>
              <a:tr h="303158">
                <a:tc>
                  <a:txBody>
                    <a:bodyPr/>
                    <a:lstStyle/>
                    <a:p>
                      <a:r>
                        <a:rPr lang="de-DE" sz="900">
                          <a:solidFill>
                            <a:srgbClr val="404040"/>
                          </a:solidFill>
                        </a:rPr>
                        <a:t>Testmethode</a:t>
                      </a:r>
                      <a:endParaRPr lang="de-DE" sz="900">
                        <a:solidFill>
                          <a:srgbClr val="404040"/>
                        </a:solidFill>
                        <a:latin typeface="+mn-lt"/>
                      </a:endParaRPr>
                    </a:p>
                  </a:txBody>
                  <a:tcPr anchor="ctr"/>
                </a:tc>
                <a:tc>
                  <a:txBody>
                    <a:bodyPr/>
                    <a:lstStyle/>
                    <a:p>
                      <a:r>
                        <a:rPr lang="de-DE" sz="900">
                          <a:solidFill>
                            <a:srgbClr val="404040"/>
                          </a:solidFill>
                        </a:rPr>
                        <a:t>Vorteile</a:t>
                      </a:r>
                      <a:endParaRPr lang="de-DE" sz="900">
                        <a:solidFill>
                          <a:srgbClr val="404040"/>
                        </a:solidFill>
                        <a:latin typeface="+mn-lt"/>
                      </a:endParaRPr>
                    </a:p>
                  </a:txBody>
                  <a:tcPr anchor="ctr"/>
                </a:tc>
                <a:tc>
                  <a:txBody>
                    <a:bodyPr/>
                    <a:lstStyle/>
                    <a:p>
                      <a:r>
                        <a:rPr lang="de-DE" sz="900">
                          <a:solidFill>
                            <a:srgbClr val="404040"/>
                          </a:solidFill>
                        </a:rPr>
                        <a:t>Nachteile</a:t>
                      </a:r>
                      <a:endParaRPr lang="de-DE" sz="900">
                        <a:solidFill>
                          <a:srgbClr val="404040"/>
                        </a:solidFill>
                        <a:latin typeface="+mn-lt"/>
                      </a:endParaRPr>
                    </a:p>
                  </a:txBody>
                  <a:tcPr anchor="ctr"/>
                </a:tc>
                <a:tc>
                  <a:txBody>
                    <a:bodyPr/>
                    <a:lstStyle/>
                    <a:p>
                      <a:r>
                        <a:rPr lang="de-DE" sz="900">
                          <a:solidFill>
                            <a:srgbClr val="404040"/>
                          </a:solidFill>
                        </a:rPr>
                        <a:t>Messgrenze</a:t>
                      </a:r>
                      <a:endParaRPr lang="de-DE" sz="900">
                        <a:solidFill>
                          <a:srgbClr val="404040"/>
                        </a:solidFill>
                        <a:latin typeface="+mn-lt"/>
                      </a:endParaRPr>
                    </a:p>
                  </a:txBody>
                  <a:tcPr anchor="ctr"/>
                </a:tc>
                <a:extLst>
                  <a:ext uri="{0D108BD9-81ED-4DB2-BD59-A6C34878D82A}">
                    <a16:rowId xmlns:a16="http://schemas.microsoft.com/office/drawing/2014/main" val="1674571774"/>
                  </a:ext>
                </a:extLst>
              </a:tr>
              <a:tr h="411133">
                <a:tc>
                  <a:txBody>
                    <a:bodyPr/>
                    <a:lstStyle/>
                    <a:p>
                      <a:r>
                        <a:rPr lang="de-DE" sz="800" err="1">
                          <a:solidFill>
                            <a:srgbClr val="404040"/>
                          </a:solidFill>
                        </a:rPr>
                        <a:t>Glukagonstimulationstest</a:t>
                      </a:r>
                      <a:r>
                        <a:rPr lang="de-DE" sz="800">
                          <a:solidFill>
                            <a:srgbClr val="404040"/>
                          </a:solidFill>
                        </a:rPr>
                        <a:t> (GST)</a:t>
                      </a:r>
                      <a:endParaRPr lang="de-DE" sz="800">
                        <a:solidFill>
                          <a:srgbClr val="404040"/>
                        </a:solidFill>
                        <a:latin typeface="+mn-lt"/>
                      </a:endParaRPr>
                    </a:p>
                  </a:txBody>
                  <a:tcPr anchor="ctr"/>
                </a:tc>
                <a:tc>
                  <a:txBody>
                    <a:bodyPr/>
                    <a:lstStyle/>
                    <a:p>
                      <a:r>
                        <a:rPr lang="de-DE" sz="800">
                          <a:solidFill>
                            <a:srgbClr val="404040"/>
                          </a:solidFill>
                        </a:rPr>
                        <a:t>Sensitiv, spezifisch, schnell, reproduzierbar, korreliert mit der Diagnose</a:t>
                      </a:r>
                      <a:endParaRPr lang="de-DE" sz="800">
                        <a:solidFill>
                          <a:srgbClr val="404040"/>
                        </a:solidFill>
                        <a:latin typeface="+mn-lt"/>
                      </a:endParaRPr>
                    </a:p>
                  </a:txBody>
                  <a:tcPr anchor="ctr"/>
                </a:tc>
                <a:tc>
                  <a:txBody>
                    <a:bodyPr/>
                    <a:lstStyle/>
                    <a:p>
                      <a:r>
                        <a:rPr lang="de-DE" sz="800">
                          <a:solidFill>
                            <a:srgbClr val="404040"/>
                          </a:solidFill>
                        </a:rPr>
                        <a:t>Übelkeit</a:t>
                      </a:r>
                      <a:endParaRPr lang="de-DE" sz="800">
                        <a:solidFill>
                          <a:srgbClr val="404040"/>
                        </a:solidFill>
                        <a:latin typeface="+mn-lt"/>
                      </a:endParaRPr>
                    </a:p>
                  </a:txBody>
                  <a:tcPr anchor="ctr"/>
                </a:tc>
                <a:tc>
                  <a:txBody>
                    <a:bodyPr/>
                    <a:lstStyle/>
                    <a:p>
                      <a:r>
                        <a:rPr lang="de-DE" sz="800">
                          <a:solidFill>
                            <a:srgbClr val="404040"/>
                          </a:solidFill>
                        </a:rPr>
                        <a:t>&lt; 0,2 </a:t>
                      </a:r>
                      <a:r>
                        <a:rPr lang="de-DE" sz="800" err="1">
                          <a:solidFill>
                            <a:srgbClr val="404040"/>
                          </a:solidFill>
                        </a:rPr>
                        <a:t>nmol</a:t>
                      </a:r>
                      <a:r>
                        <a:rPr lang="de-DE" sz="800">
                          <a:solidFill>
                            <a:srgbClr val="404040"/>
                          </a:solidFill>
                        </a:rPr>
                        <a:t>/l</a:t>
                      </a:r>
                      <a:endParaRPr lang="de-DE" sz="800">
                        <a:solidFill>
                          <a:srgbClr val="404040"/>
                        </a:solidFill>
                        <a:latin typeface="+mn-lt"/>
                      </a:endParaRPr>
                    </a:p>
                  </a:txBody>
                  <a:tcPr anchor="ctr"/>
                </a:tc>
                <a:extLst>
                  <a:ext uri="{0D108BD9-81ED-4DB2-BD59-A6C34878D82A}">
                    <a16:rowId xmlns:a16="http://schemas.microsoft.com/office/drawing/2014/main" val="2638470801"/>
                  </a:ext>
                </a:extLst>
              </a:tr>
              <a:tr h="411133">
                <a:tc>
                  <a:txBody>
                    <a:bodyPr/>
                    <a:lstStyle/>
                    <a:p>
                      <a:r>
                        <a:rPr lang="de-DE" sz="800">
                          <a:solidFill>
                            <a:srgbClr val="404040"/>
                          </a:solidFill>
                        </a:rPr>
                        <a:t>Mischmahlzeiten-Toleranztest (MMTT)</a:t>
                      </a:r>
                      <a:endParaRPr lang="de-DE" sz="800">
                        <a:solidFill>
                          <a:srgbClr val="404040"/>
                        </a:solidFill>
                        <a:latin typeface="+mn-lt"/>
                      </a:endParaRPr>
                    </a:p>
                  </a:txBody>
                  <a:tcPr anchor="ctr"/>
                </a:tc>
                <a:tc>
                  <a:txBody>
                    <a:bodyPr/>
                    <a:lstStyle/>
                    <a:p>
                      <a:r>
                        <a:rPr lang="de-DE" sz="800">
                          <a:solidFill>
                            <a:srgbClr val="404040"/>
                          </a:solidFill>
                        </a:rPr>
                        <a:t>Sensitiv, spezifisch, reproduzierbar, korreliert mit der Diagnose</a:t>
                      </a:r>
                      <a:endParaRPr lang="de-DE" sz="800">
                        <a:solidFill>
                          <a:srgbClr val="404040"/>
                        </a:solidFill>
                        <a:latin typeface="+mn-lt"/>
                      </a:endParaRPr>
                    </a:p>
                  </a:txBody>
                  <a:tcPr anchor="ctr"/>
                </a:tc>
                <a:tc>
                  <a:txBody>
                    <a:bodyPr/>
                    <a:lstStyle/>
                    <a:p>
                      <a:r>
                        <a:rPr lang="de-DE" sz="800">
                          <a:solidFill>
                            <a:srgbClr val="404040"/>
                          </a:solidFill>
                        </a:rPr>
                        <a:t>Zeitaufwändig, flüssige Mischmahlzeiten nicht überall verfügbar</a:t>
                      </a:r>
                      <a:endParaRPr lang="de-DE" sz="800">
                        <a:solidFill>
                          <a:srgbClr val="404040"/>
                        </a:solidFill>
                        <a:latin typeface="+mn-lt"/>
                      </a:endParaRPr>
                    </a:p>
                  </a:txBody>
                  <a:tcPr anchor="ctr"/>
                </a:tc>
                <a:tc>
                  <a:txBody>
                    <a:bodyPr/>
                    <a:lstStyle/>
                    <a:p>
                      <a:r>
                        <a:rPr lang="de-DE" sz="800">
                          <a:solidFill>
                            <a:srgbClr val="404040"/>
                          </a:solidFill>
                        </a:rPr>
                        <a:t>&lt; 0,2 </a:t>
                      </a:r>
                      <a:r>
                        <a:rPr lang="de-DE" sz="800" err="1">
                          <a:solidFill>
                            <a:srgbClr val="404040"/>
                          </a:solidFill>
                        </a:rPr>
                        <a:t>nmol</a:t>
                      </a:r>
                      <a:r>
                        <a:rPr lang="de-DE" sz="800">
                          <a:solidFill>
                            <a:srgbClr val="404040"/>
                          </a:solidFill>
                        </a:rPr>
                        <a:t>/l</a:t>
                      </a:r>
                      <a:endParaRPr lang="de-DE" sz="800">
                        <a:solidFill>
                          <a:srgbClr val="404040"/>
                        </a:solidFill>
                        <a:latin typeface="+mn-lt"/>
                      </a:endParaRPr>
                    </a:p>
                  </a:txBody>
                  <a:tcPr anchor="ctr"/>
                </a:tc>
                <a:extLst>
                  <a:ext uri="{0D108BD9-81ED-4DB2-BD59-A6C34878D82A}">
                    <a16:rowId xmlns:a16="http://schemas.microsoft.com/office/drawing/2014/main" val="3988570299"/>
                  </a:ext>
                </a:extLst>
              </a:tr>
              <a:tr h="324367">
                <a:tc>
                  <a:txBody>
                    <a:bodyPr/>
                    <a:lstStyle/>
                    <a:p>
                      <a:r>
                        <a:rPr lang="de-DE" sz="800">
                          <a:solidFill>
                            <a:srgbClr val="404040"/>
                          </a:solidFill>
                        </a:rPr>
                        <a:t>Oraler Glukosetoleranztest (OGTT)</a:t>
                      </a:r>
                      <a:endParaRPr lang="de-DE" sz="800">
                        <a:solidFill>
                          <a:srgbClr val="404040"/>
                        </a:solidFill>
                        <a:latin typeface="+mn-lt"/>
                      </a:endParaRPr>
                    </a:p>
                  </a:txBody>
                  <a:tcPr anchor="ctr"/>
                </a:tc>
                <a:tc>
                  <a:txBody>
                    <a:bodyPr/>
                    <a:lstStyle/>
                    <a:p>
                      <a:r>
                        <a:rPr lang="de-DE" sz="800">
                          <a:solidFill>
                            <a:srgbClr val="404040"/>
                          </a:solidFill>
                        </a:rPr>
                        <a:t>Praktisch, wenn zeitgleich mit dem diagnostischen OGTT</a:t>
                      </a:r>
                      <a:endParaRPr lang="de-DE" sz="800">
                        <a:solidFill>
                          <a:srgbClr val="404040"/>
                        </a:solidFill>
                        <a:latin typeface="+mn-lt"/>
                      </a:endParaRPr>
                    </a:p>
                  </a:txBody>
                  <a:tcPr anchor="ctr"/>
                </a:tc>
                <a:tc>
                  <a:txBody>
                    <a:bodyPr/>
                    <a:lstStyle/>
                    <a:p>
                      <a:r>
                        <a:rPr lang="de-DE" sz="800">
                          <a:solidFill>
                            <a:srgbClr val="404040"/>
                          </a:solidFill>
                        </a:rPr>
                        <a:t>Zeitaufwändig, begrenzte Evidenz für die Vorhersage der Betazellfunktion</a:t>
                      </a:r>
                      <a:endParaRPr lang="de-DE" sz="800">
                        <a:solidFill>
                          <a:srgbClr val="404040"/>
                        </a:solidFill>
                        <a:latin typeface="+mn-lt"/>
                      </a:endParaRPr>
                    </a:p>
                  </a:txBody>
                  <a:tcPr anchor="ctr"/>
                </a:tc>
                <a:tc>
                  <a:txBody>
                    <a:bodyPr/>
                    <a:lstStyle/>
                    <a:p>
                      <a:r>
                        <a:rPr lang="de-DE" sz="800">
                          <a:solidFill>
                            <a:srgbClr val="404040"/>
                          </a:solidFill>
                        </a:rPr>
                        <a:t>&lt; 0,2 </a:t>
                      </a:r>
                      <a:r>
                        <a:rPr lang="de-DE" sz="800" err="1">
                          <a:solidFill>
                            <a:srgbClr val="404040"/>
                          </a:solidFill>
                        </a:rPr>
                        <a:t>nmol</a:t>
                      </a:r>
                      <a:r>
                        <a:rPr lang="de-DE" sz="800">
                          <a:solidFill>
                            <a:srgbClr val="404040"/>
                          </a:solidFill>
                        </a:rPr>
                        <a:t>/l</a:t>
                      </a:r>
                      <a:endParaRPr lang="de-DE" sz="800">
                        <a:solidFill>
                          <a:srgbClr val="404040"/>
                        </a:solidFill>
                        <a:latin typeface="+mn-lt"/>
                      </a:endParaRPr>
                    </a:p>
                  </a:txBody>
                  <a:tcPr anchor="ctr"/>
                </a:tc>
                <a:extLst>
                  <a:ext uri="{0D108BD9-81ED-4DB2-BD59-A6C34878D82A}">
                    <a16:rowId xmlns:a16="http://schemas.microsoft.com/office/drawing/2014/main" val="4181165202"/>
                  </a:ext>
                </a:extLst>
              </a:tr>
              <a:tr h="324367">
                <a:tc>
                  <a:txBody>
                    <a:bodyPr/>
                    <a:lstStyle/>
                    <a:p>
                      <a:r>
                        <a:rPr lang="de-DE" sz="800" err="1">
                          <a:solidFill>
                            <a:srgbClr val="404040"/>
                          </a:solidFill>
                        </a:rPr>
                        <a:t>Tolbutamid</a:t>
                      </a:r>
                      <a:r>
                        <a:rPr lang="de-DE" sz="800">
                          <a:solidFill>
                            <a:srgbClr val="404040"/>
                          </a:solidFill>
                        </a:rPr>
                        <a:t>-Toleranztest (</a:t>
                      </a:r>
                      <a:r>
                        <a:rPr lang="de-DE" sz="800" err="1">
                          <a:solidFill>
                            <a:srgbClr val="404040"/>
                          </a:solidFill>
                        </a:rPr>
                        <a:t>tCP</a:t>
                      </a:r>
                      <a:r>
                        <a:rPr lang="de-DE" sz="800">
                          <a:solidFill>
                            <a:srgbClr val="404040"/>
                          </a:solidFill>
                        </a:rPr>
                        <a:t>)</a:t>
                      </a:r>
                      <a:endParaRPr lang="de-DE" sz="800">
                        <a:solidFill>
                          <a:srgbClr val="404040"/>
                        </a:solidFill>
                        <a:latin typeface="+mn-lt"/>
                      </a:endParaRPr>
                    </a:p>
                  </a:txBody>
                  <a:tcPr anchor="ctr"/>
                </a:tc>
                <a:tc>
                  <a:txBody>
                    <a:bodyPr/>
                    <a:lstStyle/>
                    <a:p>
                      <a:r>
                        <a:rPr lang="de-DE" sz="800">
                          <a:solidFill>
                            <a:srgbClr val="404040"/>
                          </a:solidFill>
                        </a:rPr>
                        <a:t>Sensitiv</a:t>
                      </a:r>
                      <a:endParaRPr lang="de-DE" sz="800">
                        <a:solidFill>
                          <a:srgbClr val="404040"/>
                        </a:solidFill>
                        <a:latin typeface="+mn-lt"/>
                      </a:endParaRPr>
                    </a:p>
                  </a:txBody>
                  <a:tcPr anchor="ctr"/>
                </a:tc>
                <a:tc>
                  <a:txBody>
                    <a:bodyPr/>
                    <a:lstStyle/>
                    <a:p>
                      <a:r>
                        <a:rPr lang="de-DE" sz="800">
                          <a:solidFill>
                            <a:srgbClr val="404040"/>
                          </a:solidFill>
                        </a:rPr>
                        <a:t>Zeitaufwändig, begrenzte Evidenz für die Vorhersage der Betazellfunktion</a:t>
                      </a:r>
                      <a:endParaRPr lang="de-DE" sz="800">
                        <a:solidFill>
                          <a:srgbClr val="404040"/>
                        </a:solidFill>
                        <a:latin typeface="+mn-lt"/>
                      </a:endParaRPr>
                    </a:p>
                  </a:txBody>
                  <a:tcPr anchor="ctr"/>
                </a:tc>
                <a:tc>
                  <a:txBody>
                    <a:bodyPr/>
                    <a:lstStyle/>
                    <a:p>
                      <a:r>
                        <a:rPr lang="de-DE" sz="800">
                          <a:solidFill>
                            <a:srgbClr val="404040"/>
                          </a:solidFill>
                        </a:rPr>
                        <a:t>&lt; 0,2 </a:t>
                      </a:r>
                      <a:r>
                        <a:rPr lang="de-DE" sz="800" err="1">
                          <a:solidFill>
                            <a:srgbClr val="404040"/>
                          </a:solidFill>
                        </a:rPr>
                        <a:t>nmol</a:t>
                      </a:r>
                      <a:r>
                        <a:rPr lang="de-DE" sz="800">
                          <a:solidFill>
                            <a:srgbClr val="404040"/>
                          </a:solidFill>
                        </a:rPr>
                        <a:t>/l</a:t>
                      </a:r>
                      <a:endParaRPr lang="de-DE" sz="800">
                        <a:solidFill>
                          <a:srgbClr val="404040"/>
                        </a:solidFill>
                        <a:latin typeface="+mn-lt"/>
                      </a:endParaRPr>
                    </a:p>
                  </a:txBody>
                  <a:tcPr anchor="ctr"/>
                </a:tc>
                <a:extLst>
                  <a:ext uri="{0D108BD9-81ED-4DB2-BD59-A6C34878D82A}">
                    <a16:rowId xmlns:a16="http://schemas.microsoft.com/office/drawing/2014/main" val="2696101760"/>
                  </a:ext>
                </a:extLst>
              </a:tr>
              <a:tr h="324367">
                <a:tc>
                  <a:txBody>
                    <a:bodyPr/>
                    <a:lstStyle/>
                    <a:p>
                      <a:r>
                        <a:rPr lang="de-DE" sz="800">
                          <a:solidFill>
                            <a:srgbClr val="404040"/>
                          </a:solidFill>
                        </a:rPr>
                        <a:t>Nüchtern (</a:t>
                      </a:r>
                      <a:r>
                        <a:rPr lang="de-DE" sz="800" err="1">
                          <a:solidFill>
                            <a:srgbClr val="404040"/>
                          </a:solidFill>
                        </a:rPr>
                        <a:t>fCP</a:t>
                      </a:r>
                      <a:r>
                        <a:rPr lang="de-DE" sz="800">
                          <a:solidFill>
                            <a:srgbClr val="404040"/>
                          </a:solidFill>
                        </a:rPr>
                        <a:t>)</a:t>
                      </a:r>
                      <a:endParaRPr lang="de-DE" sz="800">
                        <a:solidFill>
                          <a:srgbClr val="404040"/>
                        </a:solidFill>
                        <a:latin typeface="+mn-lt"/>
                      </a:endParaRPr>
                    </a:p>
                  </a:txBody>
                  <a:tcPr anchor="ctr"/>
                </a:tc>
                <a:tc>
                  <a:txBody>
                    <a:bodyPr/>
                    <a:lstStyle/>
                    <a:p>
                      <a:r>
                        <a:rPr lang="de-DE" sz="800">
                          <a:solidFill>
                            <a:srgbClr val="404040"/>
                          </a:solidFill>
                        </a:rPr>
                        <a:t>Einfach, schnell, korreliert mit dem Diabetes-Typ</a:t>
                      </a:r>
                      <a:endParaRPr lang="de-DE" sz="800">
                        <a:solidFill>
                          <a:srgbClr val="404040"/>
                        </a:solidFill>
                        <a:latin typeface="+mn-lt"/>
                      </a:endParaRPr>
                    </a:p>
                  </a:txBody>
                  <a:tcPr anchor="ctr"/>
                </a:tc>
                <a:tc>
                  <a:txBody>
                    <a:bodyPr/>
                    <a:lstStyle/>
                    <a:p>
                      <a:r>
                        <a:rPr lang="de-DE" sz="800">
                          <a:solidFill>
                            <a:srgbClr val="404040"/>
                          </a:solidFill>
                        </a:rPr>
                        <a:t>Unzureichend zur Ermittlung subtiler Anstiege im C-Peptid</a:t>
                      </a:r>
                      <a:endParaRPr lang="de-DE" sz="800">
                        <a:solidFill>
                          <a:srgbClr val="404040"/>
                        </a:solidFill>
                        <a:latin typeface="+mn-lt"/>
                      </a:endParaRPr>
                    </a:p>
                  </a:txBody>
                  <a:tcPr anchor="ctr"/>
                </a:tc>
                <a:tc>
                  <a:txBody>
                    <a:bodyPr/>
                    <a:lstStyle/>
                    <a:p>
                      <a:r>
                        <a:rPr lang="de-DE" sz="800">
                          <a:solidFill>
                            <a:srgbClr val="404040"/>
                          </a:solidFill>
                        </a:rPr>
                        <a:t>&lt; 0,075 </a:t>
                      </a:r>
                      <a:r>
                        <a:rPr lang="de-DE" sz="800" err="1">
                          <a:solidFill>
                            <a:srgbClr val="404040"/>
                          </a:solidFill>
                        </a:rPr>
                        <a:t>nmol</a:t>
                      </a:r>
                      <a:r>
                        <a:rPr lang="de-DE" sz="800">
                          <a:solidFill>
                            <a:srgbClr val="404040"/>
                          </a:solidFill>
                        </a:rPr>
                        <a:t>/l</a:t>
                      </a:r>
                      <a:endParaRPr lang="de-DE" sz="800">
                        <a:solidFill>
                          <a:srgbClr val="404040"/>
                        </a:solidFill>
                        <a:latin typeface="+mn-lt"/>
                      </a:endParaRPr>
                    </a:p>
                  </a:txBody>
                  <a:tcPr anchor="ctr"/>
                </a:tc>
                <a:extLst>
                  <a:ext uri="{0D108BD9-81ED-4DB2-BD59-A6C34878D82A}">
                    <a16:rowId xmlns:a16="http://schemas.microsoft.com/office/drawing/2014/main" val="2223072340"/>
                  </a:ext>
                </a:extLst>
              </a:tr>
              <a:tr h="324367">
                <a:tc>
                  <a:txBody>
                    <a:bodyPr/>
                    <a:lstStyle/>
                    <a:p>
                      <a:r>
                        <a:rPr lang="de-DE" sz="800">
                          <a:solidFill>
                            <a:srgbClr val="404040"/>
                          </a:solidFill>
                        </a:rPr>
                        <a:t>Zufalls-C-Peptid (nicht nüchtern; </a:t>
                      </a:r>
                      <a:r>
                        <a:rPr lang="de-DE" sz="800" err="1">
                          <a:solidFill>
                            <a:srgbClr val="404040"/>
                          </a:solidFill>
                        </a:rPr>
                        <a:t>rCP</a:t>
                      </a:r>
                      <a:r>
                        <a:rPr lang="de-DE" sz="800">
                          <a:solidFill>
                            <a:srgbClr val="404040"/>
                          </a:solidFill>
                        </a:rPr>
                        <a:t>)</a:t>
                      </a:r>
                      <a:endParaRPr lang="de-DE" sz="800">
                        <a:solidFill>
                          <a:srgbClr val="404040"/>
                        </a:solidFill>
                        <a:latin typeface="+mn-lt"/>
                      </a:endParaRPr>
                    </a:p>
                  </a:txBody>
                  <a:tcPr anchor="ctr"/>
                </a:tc>
                <a:tc>
                  <a:txBody>
                    <a:bodyPr/>
                    <a:lstStyle/>
                    <a:p>
                      <a:r>
                        <a:rPr lang="de-DE" sz="800">
                          <a:solidFill>
                            <a:srgbClr val="404040"/>
                          </a:solidFill>
                        </a:rPr>
                        <a:t>Gut durchführbar, schnell, einfach, korreliert mit der Diagnose</a:t>
                      </a:r>
                      <a:endParaRPr lang="de-DE" sz="800">
                        <a:solidFill>
                          <a:srgbClr val="404040"/>
                        </a:solidFill>
                        <a:latin typeface="+mn-lt"/>
                      </a:endParaRPr>
                    </a:p>
                  </a:txBody>
                  <a:tcPr anchor="ctr"/>
                </a:tc>
                <a:tc>
                  <a:txBody>
                    <a:bodyPr/>
                    <a:lstStyle/>
                    <a:p>
                      <a:r>
                        <a:rPr lang="de-DE" sz="800">
                          <a:solidFill>
                            <a:srgbClr val="404040"/>
                          </a:solidFill>
                        </a:rPr>
                        <a:t>Wenn unklar, wird Bestätigung mit einem Stimulationstest benötigt</a:t>
                      </a:r>
                      <a:endParaRPr lang="de-DE" sz="800">
                        <a:solidFill>
                          <a:srgbClr val="404040"/>
                        </a:solidFill>
                        <a:latin typeface="+mn-lt"/>
                      </a:endParaRPr>
                    </a:p>
                  </a:txBody>
                  <a:tcPr anchor="ctr"/>
                </a:tc>
                <a:tc>
                  <a:txBody>
                    <a:bodyPr/>
                    <a:lstStyle/>
                    <a:p>
                      <a:r>
                        <a:rPr lang="de-DE" sz="800">
                          <a:solidFill>
                            <a:srgbClr val="404040"/>
                          </a:solidFill>
                        </a:rPr>
                        <a:t>&lt; 0,2 </a:t>
                      </a:r>
                      <a:r>
                        <a:rPr lang="de-DE" sz="800" err="1">
                          <a:solidFill>
                            <a:srgbClr val="404040"/>
                          </a:solidFill>
                        </a:rPr>
                        <a:t>nmol</a:t>
                      </a:r>
                      <a:r>
                        <a:rPr lang="de-DE" sz="800">
                          <a:solidFill>
                            <a:srgbClr val="404040"/>
                          </a:solidFill>
                        </a:rPr>
                        <a:t>/l</a:t>
                      </a:r>
                      <a:endParaRPr lang="de-DE" sz="800">
                        <a:solidFill>
                          <a:srgbClr val="404040"/>
                        </a:solidFill>
                        <a:latin typeface="+mn-lt"/>
                      </a:endParaRPr>
                    </a:p>
                  </a:txBody>
                  <a:tcPr anchor="ctr"/>
                </a:tc>
                <a:extLst>
                  <a:ext uri="{0D108BD9-81ED-4DB2-BD59-A6C34878D82A}">
                    <a16:rowId xmlns:a16="http://schemas.microsoft.com/office/drawing/2014/main" val="3828214957"/>
                  </a:ext>
                </a:extLst>
              </a:tr>
              <a:tr h="442319">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de-DE" sz="800">
                          <a:solidFill>
                            <a:srgbClr val="404040"/>
                          </a:solidFill>
                        </a:rPr>
                        <a:t>C-Peptid/Kreatinin-Ratio im Urin (UCPCR)</a:t>
                      </a:r>
                    </a:p>
                    <a:p>
                      <a:endParaRPr lang="de-DE" sz="800">
                        <a:solidFill>
                          <a:srgbClr val="404040"/>
                        </a:solidFill>
                        <a:latin typeface="+mn-lt"/>
                      </a:endParaRPr>
                    </a:p>
                  </a:txBody>
                  <a:tcPr anchor="ctr"/>
                </a:tc>
                <a:tc>
                  <a:txBody>
                    <a:bodyPr/>
                    <a:lstStyle/>
                    <a:p>
                      <a:r>
                        <a:rPr lang="de-DE" sz="800">
                          <a:solidFill>
                            <a:srgbClr val="404040"/>
                          </a:solidFill>
                        </a:rPr>
                        <a:t>Nicht-invasiv, einfach, stabil für 72 Std. in Borsäure, korreliert mit Insulinmangel bei T2D</a:t>
                      </a:r>
                      <a:endParaRPr lang="de-DE" sz="800">
                        <a:solidFill>
                          <a:srgbClr val="404040"/>
                        </a:solidFill>
                        <a:latin typeface="+mn-lt"/>
                      </a:endParaRPr>
                    </a:p>
                  </a:txBody>
                  <a:tcPr anchor="ctr"/>
                </a:tc>
                <a:tc>
                  <a:txBody>
                    <a:bodyPr/>
                    <a:lstStyle/>
                    <a:p>
                      <a:r>
                        <a:rPr lang="de-DE" sz="800">
                          <a:solidFill>
                            <a:srgbClr val="404040"/>
                          </a:solidFill>
                        </a:rPr>
                        <a:t>Ungenau bei CKD, beeinflusst vom Geschlecht wegen der Differenzen in der Kreatinin-Konzentration</a:t>
                      </a:r>
                      <a:endParaRPr lang="de-DE" sz="800">
                        <a:solidFill>
                          <a:srgbClr val="404040"/>
                        </a:solidFill>
                        <a:latin typeface="+mn-lt"/>
                      </a:endParaRPr>
                    </a:p>
                  </a:txBody>
                  <a:tcPr anchor="ctr"/>
                </a:tc>
                <a:tc>
                  <a:txBody>
                    <a:bodyPr/>
                    <a:lstStyle/>
                    <a:p>
                      <a:r>
                        <a:rPr lang="de-DE" sz="800">
                          <a:solidFill>
                            <a:srgbClr val="404040"/>
                          </a:solidFill>
                        </a:rPr>
                        <a:t>&lt; 0,2 </a:t>
                      </a:r>
                      <a:r>
                        <a:rPr lang="de-DE" sz="800" err="1">
                          <a:solidFill>
                            <a:srgbClr val="404040"/>
                          </a:solidFill>
                        </a:rPr>
                        <a:t>nmol</a:t>
                      </a:r>
                      <a:r>
                        <a:rPr lang="de-DE" sz="800">
                          <a:solidFill>
                            <a:srgbClr val="404040"/>
                          </a:solidFill>
                        </a:rPr>
                        <a:t>/mmol</a:t>
                      </a:r>
                      <a:endParaRPr lang="de-DE" sz="800">
                        <a:solidFill>
                          <a:srgbClr val="404040"/>
                        </a:solidFill>
                        <a:latin typeface="+mn-lt"/>
                      </a:endParaRPr>
                    </a:p>
                  </a:txBody>
                  <a:tcPr anchor="ctr"/>
                </a:tc>
                <a:extLst>
                  <a:ext uri="{0D108BD9-81ED-4DB2-BD59-A6C34878D82A}">
                    <a16:rowId xmlns:a16="http://schemas.microsoft.com/office/drawing/2014/main" val="1034968366"/>
                  </a:ext>
                </a:extLst>
              </a:tr>
              <a:tr h="560270">
                <a:tc>
                  <a:txBody>
                    <a:bodyPr/>
                    <a:lstStyle/>
                    <a:p>
                      <a:r>
                        <a:rPr lang="de-DE" sz="800">
                          <a:solidFill>
                            <a:srgbClr val="404040"/>
                          </a:solidFill>
                        </a:rPr>
                        <a:t>C-Peptid im Urin (UCP)</a:t>
                      </a:r>
                      <a:endParaRPr lang="de-DE" sz="800">
                        <a:solidFill>
                          <a:srgbClr val="404040"/>
                        </a:solidFill>
                        <a:latin typeface="+mn-lt"/>
                      </a:endParaRP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de-DE" sz="800">
                          <a:solidFill>
                            <a:srgbClr val="404040"/>
                          </a:solidFill>
                        </a:rPr>
                        <a:t>Einige Evidenz einer Korrelation mit der Betazellfunktion bei Männern mit T2D, stabil für 72 Std. in Borsäure</a:t>
                      </a:r>
                    </a:p>
                    <a:p>
                      <a:endParaRPr lang="de-DE" sz="800">
                        <a:solidFill>
                          <a:srgbClr val="404040"/>
                        </a:solidFill>
                        <a:latin typeface="+mn-lt"/>
                      </a:endParaRPr>
                    </a:p>
                  </a:txBody>
                  <a:tcPr anchor="ctr"/>
                </a:tc>
                <a:tc>
                  <a:txBody>
                    <a:bodyPr/>
                    <a:lstStyle/>
                    <a:p>
                      <a:pPr marL="0" marR="0" lvl="0" indent="0" algn="l" defTabSz="685800" rtl="0" eaLnBrk="1" fontAlgn="auto" latinLnBrk="0" hangingPunct="1">
                        <a:lnSpc>
                          <a:spcPct val="100000"/>
                        </a:lnSpc>
                        <a:spcBef>
                          <a:spcPts val="0"/>
                        </a:spcBef>
                        <a:spcAft>
                          <a:spcPts val="0"/>
                        </a:spcAft>
                        <a:buClrTx/>
                        <a:buSzTx/>
                        <a:buFontTx/>
                        <a:buNone/>
                        <a:tabLst/>
                        <a:defRPr/>
                      </a:pPr>
                      <a:r>
                        <a:rPr lang="de-DE" sz="800">
                          <a:solidFill>
                            <a:srgbClr val="404040"/>
                          </a:solidFill>
                        </a:rPr>
                        <a:t>Ungenau bei CKD, weniger sensitiv als bei Darstellung als Ratio zu Kreatinin (UCPCR)</a:t>
                      </a:r>
                      <a:endParaRPr lang="de-DE" sz="800">
                        <a:solidFill>
                          <a:srgbClr val="404040"/>
                        </a:solidFill>
                        <a:latin typeface="+mn-lt"/>
                      </a:endParaRPr>
                    </a:p>
                  </a:txBody>
                  <a:tcPr anchor="ctr"/>
                </a:tc>
                <a:tc>
                  <a:txBody>
                    <a:bodyPr/>
                    <a:lstStyle/>
                    <a:p>
                      <a:r>
                        <a:rPr lang="de-DE" sz="800">
                          <a:solidFill>
                            <a:srgbClr val="404040"/>
                          </a:solidFill>
                        </a:rPr>
                        <a:t>&lt; 0,2 </a:t>
                      </a:r>
                      <a:r>
                        <a:rPr lang="de-DE" sz="800" err="1">
                          <a:solidFill>
                            <a:srgbClr val="404040"/>
                          </a:solidFill>
                        </a:rPr>
                        <a:t>nmol</a:t>
                      </a:r>
                      <a:r>
                        <a:rPr lang="de-DE" sz="800">
                          <a:solidFill>
                            <a:srgbClr val="404040"/>
                          </a:solidFill>
                        </a:rPr>
                        <a:t>/l</a:t>
                      </a:r>
                      <a:endParaRPr lang="de-DE" sz="800">
                        <a:solidFill>
                          <a:srgbClr val="404040"/>
                        </a:solidFill>
                        <a:latin typeface="+mn-lt"/>
                      </a:endParaRPr>
                    </a:p>
                  </a:txBody>
                  <a:tcPr anchor="ctr"/>
                </a:tc>
                <a:extLst>
                  <a:ext uri="{0D108BD9-81ED-4DB2-BD59-A6C34878D82A}">
                    <a16:rowId xmlns:a16="http://schemas.microsoft.com/office/drawing/2014/main" val="3825766017"/>
                  </a:ext>
                </a:extLst>
              </a:tr>
              <a:tr h="523259">
                <a:tc>
                  <a:txBody>
                    <a:bodyPr/>
                    <a:lstStyle/>
                    <a:p>
                      <a:r>
                        <a:rPr lang="de-DE" sz="800">
                          <a:solidFill>
                            <a:srgbClr val="404040"/>
                          </a:solidFill>
                        </a:rPr>
                        <a:t>24-Std.-Urinsammlung (24h UCP)</a:t>
                      </a:r>
                      <a:endParaRPr lang="de-DE" sz="800">
                        <a:solidFill>
                          <a:srgbClr val="404040"/>
                        </a:solidFill>
                        <a:latin typeface="+mn-lt"/>
                      </a:endParaRPr>
                    </a:p>
                  </a:txBody>
                  <a:tcPr anchor="ctr"/>
                </a:tc>
                <a:tc>
                  <a:txBody>
                    <a:bodyPr/>
                    <a:lstStyle/>
                    <a:p>
                      <a:r>
                        <a:rPr lang="de-DE" sz="800">
                          <a:solidFill>
                            <a:srgbClr val="404040"/>
                          </a:solidFill>
                        </a:rPr>
                        <a:t>Nicht-invasiv, nützlich beim Ermitteln eines Insulinmangels, stabil für 72 Std. in Borsäure</a:t>
                      </a:r>
                      <a:endParaRPr lang="de-DE" sz="800">
                        <a:solidFill>
                          <a:srgbClr val="404040"/>
                        </a:solidFill>
                        <a:latin typeface="+mn-lt"/>
                      </a:endParaRPr>
                    </a:p>
                  </a:txBody>
                  <a:tcPr anchor="ctr"/>
                </a:tc>
                <a:tc>
                  <a:txBody>
                    <a:bodyPr/>
                    <a:lstStyle/>
                    <a:p>
                      <a:r>
                        <a:rPr lang="de-DE" sz="800">
                          <a:solidFill>
                            <a:srgbClr val="404040"/>
                          </a:solidFill>
                        </a:rPr>
                        <a:t>Ungenau bei CKD, zeitaufwändig, erfordert gute Patienten-Mitarbeit. Beeinflusst von Variationen beim Kreatinin</a:t>
                      </a:r>
                      <a:endParaRPr lang="de-DE" sz="800">
                        <a:solidFill>
                          <a:srgbClr val="404040"/>
                        </a:solidFill>
                        <a:latin typeface="+mn-lt"/>
                      </a:endParaRPr>
                    </a:p>
                  </a:txBody>
                  <a:tcPr anchor="ctr"/>
                </a:tc>
                <a:tc>
                  <a:txBody>
                    <a:bodyPr/>
                    <a:lstStyle/>
                    <a:p>
                      <a:r>
                        <a:rPr lang="de-DE" sz="800">
                          <a:solidFill>
                            <a:srgbClr val="404040"/>
                          </a:solidFill>
                        </a:rPr>
                        <a:t>&lt; 0,3 </a:t>
                      </a:r>
                      <a:r>
                        <a:rPr lang="de-DE" sz="800" err="1">
                          <a:solidFill>
                            <a:srgbClr val="404040"/>
                          </a:solidFill>
                        </a:rPr>
                        <a:t>nmol</a:t>
                      </a:r>
                      <a:r>
                        <a:rPr lang="de-DE" sz="800">
                          <a:solidFill>
                            <a:srgbClr val="404040"/>
                          </a:solidFill>
                        </a:rPr>
                        <a:t>/l</a:t>
                      </a:r>
                      <a:endParaRPr lang="de-DE" sz="800">
                        <a:solidFill>
                          <a:srgbClr val="404040"/>
                        </a:solidFill>
                        <a:latin typeface="+mn-lt"/>
                      </a:endParaRPr>
                    </a:p>
                  </a:txBody>
                  <a:tcPr anchor="ctr"/>
                </a:tc>
                <a:extLst>
                  <a:ext uri="{0D108BD9-81ED-4DB2-BD59-A6C34878D82A}">
                    <a16:rowId xmlns:a16="http://schemas.microsoft.com/office/drawing/2014/main" val="1746487804"/>
                  </a:ext>
                </a:extLst>
              </a:tr>
            </a:tbl>
          </a:graphicData>
        </a:graphic>
      </p:graphicFrame>
    </p:spTree>
    <p:extLst>
      <p:ext uri="{BB962C8B-B14F-4D97-AF65-F5344CB8AC3E}">
        <p14:creationId xmlns:p14="http://schemas.microsoft.com/office/powerpoint/2010/main" val="111466156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E6867E-CB2E-F5A1-CE5B-7380FB3C7AE0}"/>
            </a:ext>
          </a:extLst>
        </p:cNvPr>
        <p:cNvGrpSpPr/>
        <p:nvPr/>
      </p:nvGrpSpPr>
      <p:grpSpPr>
        <a:xfrm>
          <a:off x="0" y="0"/>
          <a:ext cx="0" cy="0"/>
          <a:chOff x="0" y="0"/>
          <a:chExt cx="0" cy="0"/>
        </a:xfrm>
      </p:grpSpPr>
      <p:sp>
        <p:nvSpPr>
          <p:cNvPr id="3" name="SmartArt-Platzhalter 2">
            <a:extLst>
              <a:ext uri="{FF2B5EF4-FFF2-40B4-BE49-F238E27FC236}">
                <a16:creationId xmlns:a16="http://schemas.microsoft.com/office/drawing/2014/main" id="{E5390BED-8BC9-11E6-A0D2-3ECF104625F3}"/>
              </a:ext>
            </a:extLst>
          </p:cNvPr>
          <p:cNvSpPr>
            <a:spLocks noGrp="1"/>
          </p:cNvSpPr>
          <p:nvPr>
            <p:ph type="dgm" sz="quarter" idx="13"/>
          </p:nvPr>
        </p:nvSpPr>
        <p:spPr/>
        <p:txBody>
          <a:bodyPr/>
          <a:lstStyle/>
          <a:p>
            <a:endParaRPr lang="de-DE"/>
          </a:p>
        </p:txBody>
      </p:sp>
      <p:sp>
        <p:nvSpPr>
          <p:cNvPr id="6" name="SmartArt-Platzhalter 5">
            <a:extLst>
              <a:ext uri="{FF2B5EF4-FFF2-40B4-BE49-F238E27FC236}">
                <a16:creationId xmlns:a16="http://schemas.microsoft.com/office/drawing/2014/main" id="{7EE9AF2F-B05B-DA6D-CAB5-CC15DB549521}"/>
              </a:ext>
            </a:extLst>
          </p:cNvPr>
          <p:cNvSpPr>
            <a:spLocks noGrp="1"/>
          </p:cNvSpPr>
          <p:nvPr>
            <p:ph type="dgm" sz="quarter" idx="14"/>
          </p:nvPr>
        </p:nvSpPr>
        <p:spPr/>
        <p:txBody>
          <a:bodyPr/>
          <a:lstStyle/>
          <a:p>
            <a:endParaRPr lang="de-DE"/>
          </a:p>
        </p:txBody>
      </p:sp>
      <p:sp>
        <p:nvSpPr>
          <p:cNvPr id="5" name="Text Placeholder 4">
            <a:extLst>
              <a:ext uri="{FF2B5EF4-FFF2-40B4-BE49-F238E27FC236}">
                <a16:creationId xmlns:a16="http://schemas.microsoft.com/office/drawing/2014/main" id="{8697FB62-8585-894B-47A6-B7AECEA8B4C8}"/>
              </a:ext>
            </a:extLst>
          </p:cNvPr>
          <p:cNvSpPr>
            <a:spLocks noGrp="1"/>
          </p:cNvSpPr>
          <p:nvPr>
            <p:ph type="body" sz="quarter" idx="21"/>
          </p:nvPr>
        </p:nvSpPr>
        <p:spPr/>
        <p:txBody>
          <a:bodyPr/>
          <a:lstStyle/>
          <a:p>
            <a:r>
              <a:rPr lang="de-DE" sz="2400">
                <a:latin typeface="Verdana"/>
                <a:ea typeface="Verdana"/>
              </a:rPr>
              <a:t>Ätiologie des Typ-1-Diabetes</a:t>
            </a:r>
          </a:p>
        </p:txBody>
      </p:sp>
      <p:pic>
        <p:nvPicPr>
          <p:cNvPr id="2" name="Grafik 1" descr="Start Silhouette">
            <a:hlinkClick r:id="rId2" action="ppaction://hlinksldjump"/>
            <a:extLst>
              <a:ext uri="{FF2B5EF4-FFF2-40B4-BE49-F238E27FC236}">
                <a16:creationId xmlns:a16="http://schemas.microsoft.com/office/drawing/2014/main" id="{C45E9DEF-7DF6-F850-2370-C45870C4E78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2685342103"/>
      </p:ext>
    </p:extLst>
  </p:cSld>
  <p:clrMapOvr>
    <a:masterClrMapping/>
  </p:clrMapOvr>
  <p:transition>
    <p:fade/>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platzhalter 9">
            <a:extLst>
              <a:ext uri="{FF2B5EF4-FFF2-40B4-BE49-F238E27FC236}">
                <a16:creationId xmlns:a16="http://schemas.microsoft.com/office/drawing/2014/main" id="{604E8EE7-960A-498C-7113-E4D71B955485}"/>
              </a:ext>
            </a:extLst>
          </p:cNvPr>
          <p:cNvSpPr txBox="1">
            <a:spLocks/>
          </p:cNvSpPr>
          <p:nvPr/>
        </p:nvSpPr>
        <p:spPr>
          <a:xfrm>
            <a:off x="309029" y="118156"/>
            <a:ext cx="8678728"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Verschiedene Methoden zur Messung der Betazellfunktion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graphicFrame>
        <p:nvGraphicFramePr>
          <p:cNvPr id="6" name="Tabelle 5">
            <a:extLst>
              <a:ext uri="{FF2B5EF4-FFF2-40B4-BE49-F238E27FC236}">
                <a16:creationId xmlns:a16="http://schemas.microsoft.com/office/drawing/2014/main" id="{EEF407D3-3543-F88E-05E7-F5F1E681AE19}"/>
              </a:ext>
            </a:extLst>
          </p:cNvPr>
          <p:cNvGraphicFramePr>
            <a:graphicFrameLocks noGrp="1"/>
          </p:cNvGraphicFramePr>
          <p:nvPr>
            <p:extLst>
              <p:ext uri="{D42A27DB-BD31-4B8C-83A1-F6EECF244321}">
                <p14:modId xmlns:p14="http://schemas.microsoft.com/office/powerpoint/2010/main" val="2926207259"/>
              </p:ext>
            </p:extLst>
          </p:nvPr>
        </p:nvGraphicFramePr>
        <p:xfrm>
          <a:off x="153756" y="600544"/>
          <a:ext cx="8836488" cy="4242800"/>
        </p:xfrm>
        <a:graphic>
          <a:graphicData uri="http://schemas.openxmlformats.org/drawingml/2006/table">
            <a:tbl>
              <a:tblPr firstRow="1" firstCol="1" bandRow="1">
                <a:tableStyleId>{F800B559-55DF-4324-A70D-7A5FB1BD5379}</a:tableStyleId>
              </a:tblPr>
              <a:tblGrid>
                <a:gridCol w="1143727">
                  <a:extLst>
                    <a:ext uri="{9D8B030D-6E8A-4147-A177-3AD203B41FA5}">
                      <a16:colId xmlns:a16="http://schemas.microsoft.com/office/drawing/2014/main" val="4112180740"/>
                    </a:ext>
                  </a:extLst>
                </a:gridCol>
                <a:gridCol w="1975961">
                  <a:extLst>
                    <a:ext uri="{9D8B030D-6E8A-4147-A177-3AD203B41FA5}">
                      <a16:colId xmlns:a16="http://schemas.microsoft.com/office/drawing/2014/main" val="1043362718"/>
                    </a:ext>
                  </a:extLst>
                </a:gridCol>
                <a:gridCol w="3016800">
                  <a:extLst>
                    <a:ext uri="{9D8B030D-6E8A-4147-A177-3AD203B41FA5}">
                      <a16:colId xmlns:a16="http://schemas.microsoft.com/office/drawing/2014/main" val="2811034119"/>
                    </a:ext>
                  </a:extLst>
                </a:gridCol>
                <a:gridCol w="2700000">
                  <a:extLst>
                    <a:ext uri="{9D8B030D-6E8A-4147-A177-3AD203B41FA5}">
                      <a16:colId xmlns:a16="http://schemas.microsoft.com/office/drawing/2014/main" val="3391283810"/>
                    </a:ext>
                  </a:extLst>
                </a:gridCol>
              </a:tblGrid>
              <a:tr h="66089">
                <a:tc>
                  <a:txBody>
                    <a:bodyPr/>
                    <a:lstStyle/>
                    <a:p>
                      <a:pPr>
                        <a:lnSpc>
                          <a:spcPct val="100000"/>
                        </a:lnSpc>
                        <a:spcAft>
                          <a:spcPts val="0"/>
                        </a:spcAft>
                        <a:buNone/>
                      </a:pPr>
                      <a:r>
                        <a:rPr lang="de-DE" sz="800" b="1" kern="100">
                          <a:solidFill>
                            <a:schemeClr val="bg1"/>
                          </a:solidFill>
                          <a:effectLst/>
                          <a:latin typeface="+mn-lt"/>
                        </a:rPr>
                        <a:t>Test</a:t>
                      </a:r>
                      <a:endParaRPr lang="de-DE" sz="800" b="1" kern="100">
                        <a:solidFill>
                          <a:schemeClr val="bg1"/>
                        </a:solidFill>
                        <a:effectLst/>
                        <a:latin typeface="+mn-lt"/>
                        <a:ea typeface="Aptos" panose="020B0004020202020204" pitchFamily="34" charset="0"/>
                        <a:cs typeface="Times New Roman" panose="02020603050405020304" pitchFamily="18" charset="0"/>
                      </a:endParaRPr>
                    </a:p>
                  </a:txBody>
                  <a:tcPr marL="1920" marR="1920" marT="1920" marB="17537">
                    <a:lnL w="12700" cap="flat" cmpd="sng" algn="ctr">
                      <a:solidFill>
                        <a:srgbClr val="7030A0"/>
                      </a:solidFill>
                      <a:prstDash val="solid"/>
                      <a:round/>
                      <a:headEnd type="none" w="med" len="med"/>
                      <a:tailEnd type="none" w="med" len="med"/>
                    </a:lnL>
                    <a:lnR w="2500" cmpd="sng">
                      <a:noFill/>
                    </a:lnR>
                    <a:lnT w="12700" cap="flat" cmpd="sng" algn="ctr">
                      <a:solidFill>
                        <a:srgbClr val="7030A0"/>
                      </a:solidFill>
                      <a:prstDash val="solid"/>
                      <a:round/>
                      <a:headEnd type="none" w="med" len="med"/>
                      <a:tailEnd type="none" w="med" len="med"/>
                    </a:lnT>
                    <a:lnB w="360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800" b="1" kern="100">
                          <a:solidFill>
                            <a:schemeClr val="bg1"/>
                          </a:solidFill>
                          <a:effectLst/>
                          <a:latin typeface="+mn-lt"/>
                        </a:rPr>
                        <a:t>Beschreibung</a:t>
                      </a:r>
                      <a:endParaRPr lang="de-DE" sz="800" b="1" kern="100">
                        <a:solidFill>
                          <a:schemeClr val="bg1"/>
                        </a:solidFill>
                        <a:effectLst/>
                        <a:latin typeface="+mn-lt"/>
                        <a:ea typeface="Aptos" panose="020B0004020202020204" pitchFamily="34" charset="0"/>
                        <a:cs typeface="Times New Roman" panose="02020603050405020304" pitchFamily="18" charset="0"/>
                      </a:endParaRPr>
                    </a:p>
                  </a:txBody>
                  <a:tcPr marL="1920" marR="1920" marT="1920" marB="17537">
                    <a:lnL w="2500" cmpd="sng">
                      <a:noFill/>
                    </a:lnL>
                    <a:lnR w="2500" cmpd="sng">
                      <a:noFill/>
                    </a:lnR>
                    <a:lnT w="12700" cap="flat" cmpd="sng" algn="ctr">
                      <a:solidFill>
                        <a:srgbClr val="7030A0"/>
                      </a:solidFill>
                      <a:prstDash val="solid"/>
                      <a:round/>
                      <a:headEnd type="none" w="med" len="med"/>
                      <a:tailEnd type="none" w="med" len="med"/>
                    </a:lnT>
                    <a:lnB w="360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800" b="1" kern="100">
                          <a:solidFill>
                            <a:schemeClr val="bg1"/>
                          </a:solidFill>
                          <a:effectLst/>
                          <a:latin typeface="+mn-lt"/>
                        </a:rPr>
                        <a:t>Vorteile</a:t>
                      </a:r>
                      <a:endParaRPr lang="de-DE" sz="800" b="1" kern="100">
                        <a:solidFill>
                          <a:schemeClr val="bg1"/>
                        </a:solidFill>
                        <a:effectLst/>
                        <a:latin typeface="+mn-lt"/>
                        <a:ea typeface="Aptos" panose="020B0004020202020204" pitchFamily="34" charset="0"/>
                        <a:cs typeface="Times New Roman" panose="02020603050405020304" pitchFamily="18" charset="0"/>
                      </a:endParaRPr>
                    </a:p>
                  </a:txBody>
                  <a:tcPr marL="1920" marR="1920" marT="1920" marB="17537">
                    <a:lnL w="2500" cmpd="sng">
                      <a:noFill/>
                    </a:lnL>
                    <a:lnR w="2500" cmpd="sng">
                      <a:noFill/>
                    </a:lnR>
                    <a:lnT w="12700" cap="flat" cmpd="sng" algn="ctr">
                      <a:solidFill>
                        <a:srgbClr val="7030A0"/>
                      </a:solidFill>
                      <a:prstDash val="solid"/>
                      <a:round/>
                      <a:headEnd type="none" w="med" len="med"/>
                      <a:tailEnd type="none" w="med" len="med"/>
                    </a:lnT>
                    <a:lnB w="360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800" b="1" kern="100">
                          <a:solidFill>
                            <a:schemeClr val="bg1"/>
                          </a:solidFill>
                          <a:effectLst/>
                          <a:latin typeface="+mn-lt"/>
                        </a:rPr>
                        <a:t>Einschränkungen</a:t>
                      </a:r>
                      <a:endParaRPr lang="de-DE" sz="800" b="1" kern="100">
                        <a:solidFill>
                          <a:schemeClr val="bg1"/>
                        </a:solidFill>
                        <a:effectLst/>
                        <a:latin typeface="+mn-lt"/>
                        <a:ea typeface="Aptos" panose="020B0004020202020204" pitchFamily="34" charset="0"/>
                        <a:cs typeface="Times New Roman" panose="02020603050405020304" pitchFamily="18" charset="0"/>
                      </a:endParaRPr>
                    </a:p>
                  </a:txBody>
                  <a:tcPr marL="1920" marR="1920" marT="1920" marB="17537">
                    <a:lnL w="2500" cmpd="sng">
                      <a:noFill/>
                    </a:lnL>
                    <a:lnR w="12700" cap="flat" cmpd="sng" algn="ctr">
                      <a:solidFill>
                        <a:srgbClr val="7030A0"/>
                      </a:solidFill>
                      <a:prstDash val="solid"/>
                      <a:round/>
                      <a:headEnd type="none" w="med" len="med"/>
                      <a:tailEnd type="none" w="med" len="med"/>
                    </a:lnR>
                    <a:lnT w="12700" cap="flat" cmpd="sng" algn="ctr">
                      <a:solidFill>
                        <a:srgbClr val="7030A0"/>
                      </a:solidFill>
                      <a:prstDash val="solid"/>
                      <a:round/>
                      <a:headEnd type="none" w="med" len="med"/>
                      <a:tailEnd type="none" w="med" len="med"/>
                    </a:lnT>
                    <a:lnB w="36000" cmpd="sng">
                      <a:noFill/>
                    </a:lnB>
                    <a:lnTlToBr w="12700" cmpd="sng">
                      <a:noFill/>
                      <a:prstDash val="solid"/>
                    </a:lnTlToBr>
                    <a:lnBlToTr w="12700" cmpd="sng">
                      <a:noFill/>
                      <a:prstDash val="solid"/>
                    </a:lnBlToTr>
                  </a:tcPr>
                </a:tc>
                <a:extLst>
                  <a:ext uri="{0D108BD9-81ED-4DB2-BD59-A6C34878D82A}">
                    <a16:rowId xmlns:a16="http://schemas.microsoft.com/office/drawing/2014/main" val="3891275671"/>
                  </a:ext>
                </a:extLst>
              </a:tr>
              <a:tr h="524575">
                <a:tc>
                  <a:txBody>
                    <a:bodyPr/>
                    <a:lstStyle/>
                    <a:p>
                      <a:pPr marL="85725" indent="0">
                        <a:lnSpc>
                          <a:spcPct val="100000"/>
                        </a:lnSpc>
                        <a:spcAft>
                          <a:spcPts val="0"/>
                        </a:spcAft>
                        <a:buNone/>
                      </a:pPr>
                      <a:r>
                        <a:rPr lang="de-DE" sz="700" b="1" kern="100">
                          <a:solidFill>
                            <a:srgbClr val="404040"/>
                          </a:solidFill>
                          <a:effectLst/>
                          <a:latin typeface="+mn-lt"/>
                        </a:rPr>
                        <a:t>Hyperglykämischer </a:t>
                      </a:r>
                      <a:r>
                        <a:rPr lang="de-DE" sz="700" b="1" kern="100" err="1">
                          <a:solidFill>
                            <a:srgbClr val="404040"/>
                          </a:solidFill>
                          <a:effectLst/>
                          <a:latin typeface="+mn-lt"/>
                        </a:rPr>
                        <a:t>Clamp</a:t>
                      </a:r>
                      <a:endParaRPr lang="de-DE" sz="700" b="1" kern="100">
                        <a:solidFill>
                          <a:srgbClr val="404040"/>
                        </a:solidFill>
                        <a:effectLst/>
                        <a:latin typeface="+mn-lt"/>
                        <a:ea typeface="Aptos" panose="020B0004020202020204" pitchFamily="34" charset="0"/>
                        <a:cs typeface="Times New Roman" panose="02020603050405020304" pitchFamily="18" charset="0"/>
                      </a:endParaRPr>
                    </a:p>
                  </a:txBody>
                  <a:tcPr marL="1920" marR="1920" marT="17537" marB="17537">
                    <a:lnL w="12700" cap="flat" cmpd="sng" algn="ctr">
                      <a:solidFill>
                        <a:srgbClr val="7030A0"/>
                      </a:solidFill>
                      <a:prstDash val="solid"/>
                      <a:round/>
                      <a:headEnd type="none" w="med" len="med"/>
                      <a:tailEnd type="none" w="med" len="med"/>
                    </a:lnL>
                    <a:lnR w="2500" cmpd="sng">
                      <a:noFill/>
                    </a:lnR>
                    <a:lnT w="360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Eine variable intravenöse Glukoseinfusion wird verabreicht, um den Glukosespiegel auf einem konstanten Niveau zu halten. Häufige Blutentnahmen und minutengenaue Anpassungen der Glukoseinfusionsrate sind erforderlich.</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2500" cmpd="sng">
                      <a:noFill/>
                    </a:lnR>
                    <a:lnT w="36000" cmpd="sng">
                      <a:noFill/>
                    </a:lnT>
                    <a:lnB w="2500" cmpd="sng">
                      <a:noFill/>
                    </a:lnB>
                    <a:lnTlToBr w="12700" cmpd="sng">
                      <a:noFill/>
                      <a:prstDash val="solid"/>
                    </a:lnTlToBr>
                    <a:lnBlToTr w="12700" cmpd="sng">
                      <a:noFill/>
                      <a:prstDash val="solid"/>
                    </a:lnBlToTr>
                  </a:tcPr>
                </a:tc>
                <a:tc>
                  <a:txBody>
                    <a:bodyPr/>
                    <a:lstStyle/>
                    <a:p>
                      <a:pPr marL="0" indent="0">
                        <a:lnSpc>
                          <a:spcPct val="100000"/>
                        </a:lnSpc>
                        <a:spcAft>
                          <a:spcPts val="0"/>
                        </a:spcAft>
                        <a:buFont typeface="Arial" panose="020B0604020202020204" pitchFamily="34" charset="0"/>
                        <a:buNone/>
                      </a:pPr>
                      <a:r>
                        <a:rPr lang="de-DE" sz="700" kern="100">
                          <a:solidFill>
                            <a:srgbClr val="404040"/>
                          </a:solidFill>
                          <a:effectLst/>
                          <a:latin typeface="+mn-lt"/>
                        </a:rPr>
                        <a:t>Liefert Messungen der Insulinsekretion (erste und zweite Phase) und mit Modellierung der Insulinwirkung. </a:t>
                      </a:r>
                    </a:p>
                    <a:p>
                      <a:pPr marL="0" indent="0">
                        <a:lnSpc>
                          <a:spcPct val="100000"/>
                        </a:lnSpc>
                        <a:spcAft>
                          <a:spcPts val="0"/>
                        </a:spcAft>
                        <a:buFont typeface="Arial" panose="020B0604020202020204" pitchFamily="34" charset="0"/>
                        <a:buNone/>
                      </a:pPr>
                      <a:r>
                        <a:rPr lang="de-DE" sz="700" kern="100">
                          <a:solidFill>
                            <a:srgbClr val="404040"/>
                          </a:solidFill>
                          <a:effectLst/>
                          <a:latin typeface="+mn-lt"/>
                        </a:rPr>
                        <a:t>Erfordert keine Modellierung der Daten für die Insulinsekretion.</a:t>
                      </a:r>
                    </a:p>
                    <a:p>
                      <a:pPr marL="0" indent="0">
                        <a:lnSpc>
                          <a:spcPct val="100000"/>
                        </a:lnSpc>
                        <a:spcAft>
                          <a:spcPts val="0"/>
                        </a:spcAft>
                        <a:buFont typeface="Arial" panose="020B0604020202020204" pitchFamily="34" charset="0"/>
                        <a:buNone/>
                      </a:pPr>
                      <a:r>
                        <a:rPr lang="de-DE" sz="700" kern="100">
                          <a:solidFill>
                            <a:srgbClr val="404040"/>
                          </a:solidFill>
                          <a:effectLst/>
                          <a:latin typeface="+mn-lt"/>
                        </a:rPr>
                        <a:t>Weit verbreitet und akzeptiert.</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2500" cmpd="sng">
                      <a:noFill/>
                    </a:lnR>
                    <a:lnT w="360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Keine gastrointestinalen </a:t>
                      </a:r>
                      <a:r>
                        <a:rPr lang="de-DE" sz="700" kern="100" err="1">
                          <a:solidFill>
                            <a:srgbClr val="404040"/>
                          </a:solidFill>
                          <a:effectLst/>
                          <a:latin typeface="+mn-lt"/>
                        </a:rPr>
                        <a:t>Inkretineffekte</a:t>
                      </a:r>
                      <a:endParaRPr lang="de-DE" sz="700" kern="100">
                        <a:solidFill>
                          <a:srgbClr val="404040"/>
                        </a:solidFill>
                        <a:effectLst/>
                        <a:latin typeface="+mn-lt"/>
                      </a:endParaRPr>
                    </a:p>
                    <a:p>
                      <a:pPr>
                        <a:lnSpc>
                          <a:spcPct val="100000"/>
                        </a:lnSpc>
                        <a:spcAft>
                          <a:spcPts val="0"/>
                        </a:spcAft>
                        <a:buNone/>
                      </a:pPr>
                      <a:r>
                        <a:rPr lang="de-DE" sz="700" kern="100">
                          <a:solidFill>
                            <a:srgbClr val="404040"/>
                          </a:solidFill>
                          <a:effectLst/>
                          <a:latin typeface="+mn-lt"/>
                        </a:rPr>
                        <a:t>Erfordert kontinuierliche Anpassung der intravenösen Glukose.</a:t>
                      </a:r>
                    </a:p>
                    <a:p>
                      <a:pPr>
                        <a:lnSpc>
                          <a:spcPct val="100000"/>
                        </a:lnSpc>
                        <a:spcAft>
                          <a:spcPts val="0"/>
                        </a:spcAft>
                        <a:buNone/>
                      </a:pPr>
                      <a:r>
                        <a:rPr lang="de-DE" sz="700" kern="100">
                          <a:solidFill>
                            <a:srgbClr val="404040"/>
                          </a:solidFill>
                          <a:effectLst/>
                          <a:latin typeface="+mn-lt"/>
                        </a:rPr>
                        <a:t>Technisch anspruchsvoll durchzuführen.</a:t>
                      </a:r>
                    </a:p>
                    <a:p>
                      <a:pPr>
                        <a:lnSpc>
                          <a:spcPct val="100000"/>
                        </a:lnSpc>
                        <a:spcAft>
                          <a:spcPts val="0"/>
                        </a:spcAft>
                        <a:buNone/>
                      </a:pPr>
                      <a:r>
                        <a:rPr lang="de-DE" sz="700" kern="100">
                          <a:solidFill>
                            <a:srgbClr val="404040"/>
                          </a:solidFill>
                          <a:effectLst/>
                          <a:latin typeface="+mn-lt"/>
                        </a:rPr>
                        <a:t>Expertise beschränkt auf ausgewählte Zentren.</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12700" cap="flat" cmpd="sng" algn="ctr">
                      <a:solidFill>
                        <a:srgbClr val="7030A0"/>
                      </a:solidFill>
                      <a:prstDash val="solid"/>
                      <a:round/>
                      <a:headEnd type="none" w="med" len="med"/>
                      <a:tailEnd type="none" w="med" len="med"/>
                    </a:lnR>
                    <a:lnT w="36000" cmpd="sng">
                      <a:noFill/>
                    </a:lnT>
                    <a:lnB w="2500" cmpd="sng">
                      <a:noFill/>
                    </a:lnB>
                    <a:lnTlToBr w="12700" cmpd="sng">
                      <a:noFill/>
                      <a:prstDash val="solid"/>
                    </a:lnTlToBr>
                    <a:lnBlToTr w="12700" cmpd="sng">
                      <a:noFill/>
                      <a:prstDash val="solid"/>
                    </a:lnBlToTr>
                  </a:tcPr>
                </a:tc>
                <a:extLst>
                  <a:ext uri="{0D108BD9-81ED-4DB2-BD59-A6C34878D82A}">
                    <a16:rowId xmlns:a16="http://schemas.microsoft.com/office/drawing/2014/main" val="349398356"/>
                  </a:ext>
                </a:extLst>
              </a:tr>
              <a:tr h="455262">
                <a:tc>
                  <a:txBody>
                    <a:bodyPr/>
                    <a:lstStyle/>
                    <a:p>
                      <a:pPr marL="85725" indent="0">
                        <a:lnSpc>
                          <a:spcPct val="100000"/>
                        </a:lnSpc>
                        <a:spcAft>
                          <a:spcPts val="0"/>
                        </a:spcAft>
                        <a:buNone/>
                      </a:pPr>
                      <a:r>
                        <a:rPr lang="de-DE" sz="700" b="1" kern="100">
                          <a:solidFill>
                            <a:srgbClr val="404040"/>
                          </a:solidFill>
                          <a:effectLst/>
                          <a:latin typeface="+mn-lt"/>
                        </a:rPr>
                        <a:t>Gestufte Glukoseinfusion</a:t>
                      </a:r>
                      <a:endParaRPr lang="de-DE" sz="700" b="1" kern="100">
                        <a:solidFill>
                          <a:srgbClr val="404040"/>
                        </a:solidFill>
                        <a:effectLst/>
                        <a:latin typeface="+mn-lt"/>
                        <a:ea typeface="Aptos" panose="020B0004020202020204" pitchFamily="34" charset="0"/>
                        <a:cs typeface="Times New Roman" panose="02020603050405020304" pitchFamily="18" charset="0"/>
                      </a:endParaRPr>
                    </a:p>
                  </a:txBody>
                  <a:tcPr marL="1920" marR="1920" marT="17537" marB="17537">
                    <a:lnL w="12700" cap="flat" cmpd="sng" algn="ctr">
                      <a:solidFill>
                        <a:srgbClr val="7030A0"/>
                      </a:solidFill>
                      <a:prstDash val="solid"/>
                      <a:round/>
                      <a:headEnd type="none" w="med" len="med"/>
                      <a:tailEnd type="none" w="med" len="med"/>
                    </a:lnL>
                    <a:lnR w="2500" cmpd="sng">
                      <a:noFill/>
                    </a:lnR>
                    <a:lnT w="2500" cmpd="sng">
                      <a:noFill/>
                    </a:lnT>
                    <a:lnB w="2500" cmpd="sng">
                      <a:noFill/>
                    </a:lnB>
                    <a:lnTlToBr w="12700" cmpd="sng">
                      <a:noFill/>
                      <a:prstDash val="solid"/>
                    </a:lnTlToBr>
                    <a:lnBlToTr w="12700" cmpd="sng">
                      <a:noFill/>
                      <a:prstDash val="solid"/>
                    </a:lnBlToTr>
                    <a:solidFill>
                      <a:schemeClr val="bg1"/>
                    </a:solidFill>
                  </a:tcPr>
                </a:tc>
                <a:tc>
                  <a:txBody>
                    <a:bodyPr/>
                    <a:lstStyle/>
                    <a:p>
                      <a:pPr>
                        <a:lnSpc>
                          <a:spcPct val="100000"/>
                        </a:lnSpc>
                        <a:spcAft>
                          <a:spcPts val="0"/>
                        </a:spcAft>
                        <a:buNone/>
                      </a:pPr>
                      <a:r>
                        <a:rPr lang="de-DE" sz="700" kern="100">
                          <a:solidFill>
                            <a:srgbClr val="404040"/>
                          </a:solidFill>
                          <a:effectLst/>
                          <a:latin typeface="+mn-lt"/>
                        </a:rPr>
                        <a:t>Intravenöse Glukose wird mit progressiv steigenden Raten verabreicht (jede Rate wird für ca. 40 Min. beibehalten).</a:t>
                      </a:r>
                    </a:p>
                    <a:p>
                      <a:pPr marL="0" marR="0" lvl="0" indent="0" algn="l" defTabSz="685800" rtl="0" eaLnBrk="1" fontAlgn="auto" latinLnBrk="0" hangingPunct="1">
                        <a:lnSpc>
                          <a:spcPct val="100000"/>
                        </a:lnSpc>
                        <a:spcBef>
                          <a:spcPts val="0"/>
                        </a:spcBef>
                        <a:spcAft>
                          <a:spcPts val="0"/>
                        </a:spcAft>
                        <a:buClrTx/>
                        <a:buSzTx/>
                        <a:buFontTx/>
                        <a:buNone/>
                        <a:tabLst/>
                        <a:defRPr/>
                      </a:pPr>
                      <a:r>
                        <a:rPr lang="de-DE" sz="700" kern="100">
                          <a:solidFill>
                            <a:srgbClr val="404040"/>
                          </a:solidFill>
                          <a:effectLst/>
                          <a:latin typeface="+mn-lt"/>
                        </a:rPr>
                        <a:t>Erfordert häufige Blutentnahmen.</a:t>
                      </a:r>
                    </a:p>
                    <a:p>
                      <a:pPr>
                        <a:lnSpc>
                          <a:spcPct val="100000"/>
                        </a:lnSpc>
                        <a:spcAft>
                          <a:spcPts val="0"/>
                        </a:spcAft>
                        <a:buNone/>
                      </a:pP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2500" cmpd="sng">
                      <a:noFill/>
                    </a:lnR>
                    <a:lnT w="25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Liefert Messungen der Insulinsekretion über einen Bereich von Glukosespiegeln.</a:t>
                      </a:r>
                    </a:p>
                    <a:p>
                      <a:pPr>
                        <a:lnSpc>
                          <a:spcPct val="100000"/>
                        </a:lnSpc>
                        <a:spcAft>
                          <a:spcPts val="0"/>
                        </a:spcAft>
                        <a:buNone/>
                      </a:pPr>
                      <a:r>
                        <a:rPr lang="de-DE" sz="700" kern="100">
                          <a:solidFill>
                            <a:srgbClr val="404040"/>
                          </a:solidFill>
                          <a:effectLst/>
                          <a:latin typeface="+mn-lt"/>
                        </a:rPr>
                        <a:t>Liefert Messungen der Betazell-Glukosesensitivität.</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2500" cmpd="sng">
                      <a:noFill/>
                    </a:lnR>
                    <a:lnT w="25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Keine gastrointestinalen </a:t>
                      </a:r>
                      <a:r>
                        <a:rPr lang="de-DE" sz="700" kern="100" err="1">
                          <a:solidFill>
                            <a:srgbClr val="404040"/>
                          </a:solidFill>
                          <a:effectLst/>
                          <a:latin typeface="+mn-lt"/>
                        </a:rPr>
                        <a:t>Inkretineffekte</a:t>
                      </a:r>
                      <a:r>
                        <a:rPr lang="de-DE" sz="700" kern="100">
                          <a:solidFill>
                            <a:srgbClr val="404040"/>
                          </a:solidFill>
                          <a:effectLst/>
                          <a:latin typeface="+mn-lt"/>
                        </a:rPr>
                        <a:t>. </a:t>
                      </a:r>
                    </a:p>
                    <a:p>
                      <a:pPr>
                        <a:lnSpc>
                          <a:spcPct val="100000"/>
                        </a:lnSpc>
                        <a:spcAft>
                          <a:spcPts val="0"/>
                        </a:spcAft>
                        <a:buNone/>
                      </a:pPr>
                      <a:r>
                        <a:rPr lang="de-DE" sz="700" kern="100">
                          <a:solidFill>
                            <a:srgbClr val="404040"/>
                          </a:solidFill>
                          <a:effectLst/>
                          <a:latin typeface="+mn-lt"/>
                        </a:rPr>
                        <a:t>Nicht so weit verbreitet und dokumentiert wie der hyperglykämische </a:t>
                      </a:r>
                      <a:r>
                        <a:rPr lang="de-DE" sz="700" kern="100" err="1">
                          <a:solidFill>
                            <a:srgbClr val="404040"/>
                          </a:solidFill>
                          <a:effectLst/>
                          <a:latin typeface="+mn-lt"/>
                        </a:rPr>
                        <a:t>Clamp</a:t>
                      </a:r>
                      <a:r>
                        <a:rPr lang="de-DE" sz="700" kern="100">
                          <a:solidFill>
                            <a:srgbClr val="404040"/>
                          </a:solidFill>
                          <a:effectLst/>
                          <a:latin typeface="+mn-lt"/>
                        </a:rPr>
                        <a:t>, insbesondere im Kontext therapeutischer Interventionen. Datenanalysen erfordern oft Expertise in modellbasierten Methoden.</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12700" cap="flat" cmpd="sng" algn="ctr">
                      <a:solidFill>
                        <a:srgbClr val="7030A0"/>
                      </a:solidFill>
                      <a:prstDash val="solid"/>
                      <a:round/>
                      <a:headEnd type="none" w="med" len="med"/>
                      <a:tailEnd type="none" w="med" len="med"/>
                    </a:lnR>
                    <a:lnT w="2500" cmpd="sng">
                      <a:noFill/>
                    </a:lnT>
                    <a:lnB w="2500" cmpd="sng">
                      <a:noFill/>
                    </a:lnB>
                    <a:lnTlToBr w="12700" cmpd="sng">
                      <a:noFill/>
                      <a:prstDash val="solid"/>
                    </a:lnTlToBr>
                    <a:lnBlToTr w="12700" cmpd="sng">
                      <a:noFill/>
                      <a:prstDash val="solid"/>
                    </a:lnBlToTr>
                  </a:tcPr>
                </a:tc>
                <a:extLst>
                  <a:ext uri="{0D108BD9-81ED-4DB2-BD59-A6C34878D82A}">
                    <a16:rowId xmlns:a16="http://schemas.microsoft.com/office/drawing/2014/main" val="1043688847"/>
                  </a:ext>
                </a:extLst>
              </a:tr>
              <a:tr h="700378">
                <a:tc>
                  <a:txBody>
                    <a:bodyPr/>
                    <a:lstStyle/>
                    <a:p>
                      <a:pPr marL="85725" indent="0">
                        <a:lnSpc>
                          <a:spcPct val="100000"/>
                        </a:lnSpc>
                        <a:spcAft>
                          <a:spcPts val="0"/>
                        </a:spcAft>
                        <a:buNone/>
                      </a:pPr>
                      <a:r>
                        <a:rPr lang="de-DE" sz="700" b="1" kern="100">
                          <a:solidFill>
                            <a:srgbClr val="404040"/>
                          </a:solidFill>
                          <a:effectLst/>
                          <a:latin typeface="+mn-lt"/>
                        </a:rPr>
                        <a:t>FSIGT (</a:t>
                      </a:r>
                      <a:r>
                        <a:rPr lang="de-DE" sz="700" b="1" kern="100" err="1">
                          <a:solidFill>
                            <a:srgbClr val="404040"/>
                          </a:solidFill>
                          <a:effectLst/>
                          <a:latin typeface="+mn-lt"/>
                        </a:rPr>
                        <a:t>Frequently</a:t>
                      </a:r>
                      <a:r>
                        <a:rPr lang="de-DE" sz="700" b="1" kern="100">
                          <a:solidFill>
                            <a:srgbClr val="404040"/>
                          </a:solidFill>
                          <a:effectLst/>
                          <a:latin typeface="+mn-lt"/>
                        </a:rPr>
                        <a:t> </a:t>
                      </a:r>
                      <a:r>
                        <a:rPr lang="de-DE" sz="700" b="1" kern="100" err="1">
                          <a:solidFill>
                            <a:srgbClr val="404040"/>
                          </a:solidFill>
                          <a:effectLst/>
                          <a:latin typeface="+mn-lt"/>
                        </a:rPr>
                        <a:t>Sampled</a:t>
                      </a:r>
                      <a:r>
                        <a:rPr lang="de-DE" sz="700" b="1" kern="100">
                          <a:solidFill>
                            <a:srgbClr val="404040"/>
                          </a:solidFill>
                          <a:effectLst/>
                          <a:latin typeface="+mn-lt"/>
                        </a:rPr>
                        <a:t> </a:t>
                      </a:r>
                      <a:r>
                        <a:rPr lang="de-DE" sz="700" b="1" kern="100" err="1">
                          <a:solidFill>
                            <a:srgbClr val="404040"/>
                          </a:solidFill>
                          <a:effectLst/>
                          <a:latin typeface="+mn-lt"/>
                        </a:rPr>
                        <a:t>Intravenous</a:t>
                      </a:r>
                      <a:r>
                        <a:rPr lang="de-DE" sz="700" b="1" kern="100">
                          <a:solidFill>
                            <a:srgbClr val="404040"/>
                          </a:solidFill>
                          <a:effectLst/>
                          <a:latin typeface="+mn-lt"/>
                        </a:rPr>
                        <a:t> Glucose </a:t>
                      </a:r>
                      <a:r>
                        <a:rPr lang="de-DE" sz="700" b="1" kern="100" err="1">
                          <a:solidFill>
                            <a:srgbClr val="404040"/>
                          </a:solidFill>
                          <a:effectLst/>
                          <a:latin typeface="+mn-lt"/>
                        </a:rPr>
                        <a:t>Tolerance</a:t>
                      </a:r>
                      <a:r>
                        <a:rPr lang="de-DE" sz="700" b="1" kern="100">
                          <a:solidFill>
                            <a:srgbClr val="404040"/>
                          </a:solidFill>
                          <a:effectLst/>
                          <a:latin typeface="+mn-lt"/>
                        </a:rPr>
                        <a:t> Test)</a:t>
                      </a:r>
                      <a:endParaRPr lang="de-DE" sz="700" b="1" kern="100">
                        <a:solidFill>
                          <a:srgbClr val="404040"/>
                        </a:solidFill>
                        <a:effectLst/>
                        <a:latin typeface="+mn-lt"/>
                        <a:ea typeface="Aptos" panose="020B0004020202020204" pitchFamily="34" charset="0"/>
                        <a:cs typeface="Times New Roman" panose="02020603050405020304" pitchFamily="18" charset="0"/>
                      </a:endParaRPr>
                    </a:p>
                  </a:txBody>
                  <a:tcPr marL="1920" marR="1920" marT="17537" marB="17537">
                    <a:lnL w="12700" cap="flat" cmpd="sng" algn="ctr">
                      <a:solidFill>
                        <a:srgbClr val="7030A0"/>
                      </a:solidFill>
                      <a:prstDash val="solid"/>
                      <a:round/>
                      <a:headEnd type="none" w="med" len="med"/>
                      <a:tailEnd type="none" w="med" len="med"/>
                    </a:lnL>
                    <a:lnR w="2500" cmpd="sng">
                      <a:noFill/>
                    </a:lnR>
                    <a:lnT w="25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Schnelle intravenöse Injektion von Glukose, gefolgt von einer intravenösen Insulininjektion nach 20 Minuten.</a:t>
                      </a:r>
                    </a:p>
                    <a:p>
                      <a:pPr>
                        <a:lnSpc>
                          <a:spcPct val="100000"/>
                        </a:lnSpc>
                        <a:spcAft>
                          <a:spcPts val="0"/>
                        </a:spcAft>
                        <a:buNone/>
                      </a:pPr>
                      <a:r>
                        <a:rPr lang="de-DE" sz="700" kern="100">
                          <a:solidFill>
                            <a:srgbClr val="404040"/>
                          </a:solidFill>
                          <a:effectLst/>
                          <a:latin typeface="+mn-lt"/>
                        </a:rPr>
                        <a:t>Erfordert sehr häufige Blutentnahmen.</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2500" cmpd="sng">
                      <a:noFill/>
                    </a:lnR>
                    <a:lnT w="25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Liefert Insulinsekretion und -wirkung während schnell wechselnder Glukosespiegel.</a:t>
                      </a:r>
                    </a:p>
                    <a:p>
                      <a:pPr>
                        <a:lnSpc>
                          <a:spcPct val="100000"/>
                        </a:lnSpc>
                        <a:spcAft>
                          <a:spcPts val="0"/>
                        </a:spcAft>
                        <a:buNone/>
                      </a:pPr>
                      <a:r>
                        <a:rPr lang="de-DE" sz="700" kern="100">
                          <a:solidFill>
                            <a:srgbClr val="404040"/>
                          </a:solidFill>
                          <a:effectLst/>
                          <a:latin typeface="+mn-lt"/>
                        </a:rPr>
                        <a:t>Liefert Messungen der ersten Phase der Insulinfreisetzung.</a:t>
                      </a:r>
                    </a:p>
                    <a:p>
                      <a:pPr>
                        <a:lnSpc>
                          <a:spcPct val="100000"/>
                        </a:lnSpc>
                        <a:spcAft>
                          <a:spcPts val="0"/>
                        </a:spcAft>
                        <a:buNone/>
                      </a:pPr>
                      <a:r>
                        <a:rPr lang="de-DE" sz="700" kern="100">
                          <a:solidFill>
                            <a:srgbClr val="404040"/>
                          </a:solidFill>
                          <a:effectLst/>
                          <a:latin typeface="+mn-lt"/>
                        </a:rPr>
                        <a:t>Insulinwirkungsergebnisse korrelieren gut mit denen des </a:t>
                      </a:r>
                      <a:r>
                        <a:rPr lang="de-DE" sz="700" kern="100" err="1">
                          <a:solidFill>
                            <a:srgbClr val="404040"/>
                          </a:solidFill>
                          <a:effectLst/>
                          <a:latin typeface="+mn-lt"/>
                        </a:rPr>
                        <a:t>euglykämischen</a:t>
                      </a:r>
                      <a:r>
                        <a:rPr lang="de-DE" sz="700" kern="100">
                          <a:solidFill>
                            <a:srgbClr val="404040"/>
                          </a:solidFill>
                          <a:effectLst/>
                          <a:latin typeface="+mn-lt"/>
                        </a:rPr>
                        <a:t> </a:t>
                      </a:r>
                      <a:r>
                        <a:rPr lang="de-DE" sz="700" kern="100" err="1">
                          <a:solidFill>
                            <a:srgbClr val="404040"/>
                          </a:solidFill>
                          <a:effectLst/>
                          <a:latin typeface="+mn-lt"/>
                        </a:rPr>
                        <a:t>Clamps</a:t>
                      </a:r>
                      <a:r>
                        <a:rPr lang="de-DE" sz="700" kern="100">
                          <a:solidFill>
                            <a:srgbClr val="404040"/>
                          </a:solidFill>
                          <a:effectLst/>
                          <a:latin typeface="+mn-lt"/>
                        </a:rPr>
                        <a:t>.</a:t>
                      </a:r>
                    </a:p>
                    <a:p>
                      <a:pPr>
                        <a:lnSpc>
                          <a:spcPct val="100000"/>
                        </a:lnSpc>
                        <a:spcAft>
                          <a:spcPts val="0"/>
                        </a:spcAft>
                        <a:buNone/>
                      </a:pPr>
                      <a:r>
                        <a:rPr lang="de-DE" sz="700" kern="100">
                          <a:solidFill>
                            <a:srgbClr val="404040"/>
                          </a:solidFill>
                          <a:effectLst/>
                          <a:latin typeface="+mn-lt"/>
                        </a:rPr>
                        <a:t>Weit verbreitet und dokumentiert.</a:t>
                      </a:r>
                    </a:p>
                    <a:p>
                      <a:pPr>
                        <a:lnSpc>
                          <a:spcPct val="100000"/>
                        </a:lnSpc>
                        <a:spcAft>
                          <a:spcPts val="0"/>
                        </a:spcAft>
                        <a:buNone/>
                      </a:pPr>
                      <a:r>
                        <a:rPr lang="de-DE" sz="700" kern="100">
                          <a:solidFill>
                            <a:srgbClr val="404040"/>
                          </a:solidFill>
                          <a:effectLst/>
                          <a:latin typeface="+mn-lt"/>
                        </a:rPr>
                        <a:t>Mit C-Peptid-Modellierung liefert es die zweite Phase der Insulinfreisetzung.</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2500" cmpd="sng">
                      <a:noFill/>
                    </a:lnR>
                    <a:lnT w="25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Kein gastrointestinaler </a:t>
                      </a:r>
                      <a:r>
                        <a:rPr lang="de-DE" sz="700" kern="100" err="1">
                          <a:solidFill>
                            <a:srgbClr val="404040"/>
                          </a:solidFill>
                          <a:effectLst/>
                          <a:latin typeface="+mn-lt"/>
                        </a:rPr>
                        <a:t>Inkretineffekt</a:t>
                      </a:r>
                      <a:r>
                        <a:rPr lang="de-DE" sz="700" kern="100">
                          <a:solidFill>
                            <a:srgbClr val="404040"/>
                          </a:solidFill>
                          <a:effectLst/>
                          <a:latin typeface="+mn-lt"/>
                        </a:rPr>
                        <a:t>.</a:t>
                      </a:r>
                    </a:p>
                    <a:p>
                      <a:pPr>
                        <a:lnSpc>
                          <a:spcPct val="100000"/>
                        </a:lnSpc>
                        <a:spcAft>
                          <a:spcPts val="0"/>
                        </a:spcAft>
                        <a:buNone/>
                      </a:pPr>
                      <a:r>
                        <a:rPr lang="de-DE" sz="700" kern="100">
                          <a:solidFill>
                            <a:srgbClr val="404040"/>
                          </a:solidFill>
                          <a:effectLst/>
                          <a:latin typeface="+mn-lt"/>
                        </a:rPr>
                        <a:t>Technisch anspruchsvoll durchzuführen.</a:t>
                      </a:r>
                    </a:p>
                    <a:p>
                      <a:pPr>
                        <a:lnSpc>
                          <a:spcPct val="100000"/>
                        </a:lnSpc>
                        <a:spcAft>
                          <a:spcPts val="0"/>
                        </a:spcAft>
                        <a:buNone/>
                      </a:pPr>
                      <a:r>
                        <a:rPr lang="de-DE" sz="700" kern="100">
                          <a:solidFill>
                            <a:srgbClr val="404040"/>
                          </a:solidFill>
                          <a:effectLst/>
                          <a:latin typeface="+mn-lt"/>
                        </a:rPr>
                        <a:t>Expertise zur Durchführung auf ausgewählte Zentren beschränkt.</a:t>
                      </a:r>
                    </a:p>
                    <a:p>
                      <a:pPr>
                        <a:lnSpc>
                          <a:spcPct val="100000"/>
                        </a:lnSpc>
                        <a:spcAft>
                          <a:spcPts val="0"/>
                        </a:spcAft>
                        <a:buNone/>
                      </a:pPr>
                      <a:r>
                        <a:rPr lang="de-DE" sz="700" kern="100">
                          <a:solidFill>
                            <a:srgbClr val="404040"/>
                          </a:solidFill>
                          <a:effectLst/>
                          <a:latin typeface="+mn-lt"/>
                        </a:rPr>
                        <a:t>Erfordert intravenöse Insulingabe.</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12700" cap="flat" cmpd="sng" algn="ctr">
                      <a:solidFill>
                        <a:srgbClr val="7030A0"/>
                      </a:solidFill>
                      <a:prstDash val="solid"/>
                      <a:round/>
                      <a:headEnd type="none" w="med" len="med"/>
                      <a:tailEnd type="none" w="med" len="med"/>
                    </a:lnR>
                    <a:lnT w="2500" cmpd="sng">
                      <a:noFill/>
                    </a:lnT>
                    <a:lnB w="2500" cmpd="sng">
                      <a:noFill/>
                    </a:lnB>
                    <a:lnTlToBr w="12700" cmpd="sng">
                      <a:noFill/>
                      <a:prstDash val="solid"/>
                    </a:lnTlToBr>
                    <a:lnBlToTr w="12700" cmpd="sng">
                      <a:noFill/>
                      <a:prstDash val="solid"/>
                    </a:lnBlToTr>
                  </a:tcPr>
                </a:tc>
                <a:extLst>
                  <a:ext uri="{0D108BD9-81ED-4DB2-BD59-A6C34878D82A}">
                    <a16:rowId xmlns:a16="http://schemas.microsoft.com/office/drawing/2014/main" val="2158869734"/>
                  </a:ext>
                </a:extLst>
              </a:tr>
              <a:tr h="480625">
                <a:tc>
                  <a:txBody>
                    <a:bodyPr/>
                    <a:lstStyle/>
                    <a:p>
                      <a:pPr marL="85725" indent="0">
                        <a:lnSpc>
                          <a:spcPct val="100000"/>
                        </a:lnSpc>
                        <a:spcAft>
                          <a:spcPts val="0"/>
                        </a:spcAft>
                        <a:buNone/>
                      </a:pPr>
                      <a:r>
                        <a:rPr lang="de-DE" sz="700" b="1" kern="100">
                          <a:solidFill>
                            <a:srgbClr val="404040"/>
                          </a:solidFill>
                          <a:effectLst/>
                          <a:latin typeface="+mn-lt"/>
                        </a:rPr>
                        <a:t>AST (Arginin-Stimulationstest)</a:t>
                      </a:r>
                      <a:endParaRPr lang="de-DE" sz="700" b="1" kern="100">
                        <a:solidFill>
                          <a:srgbClr val="404040"/>
                        </a:solidFill>
                        <a:effectLst/>
                        <a:latin typeface="+mn-lt"/>
                        <a:ea typeface="Aptos" panose="020B0004020202020204" pitchFamily="34" charset="0"/>
                        <a:cs typeface="Times New Roman" panose="02020603050405020304" pitchFamily="18" charset="0"/>
                      </a:endParaRPr>
                    </a:p>
                  </a:txBody>
                  <a:tcPr marL="1920" marR="1920" marT="17537" marB="17537">
                    <a:lnL w="12700" cap="flat" cmpd="sng" algn="ctr">
                      <a:solidFill>
                        <a:srgbClr val="7030A0"/>
                      </a:solidFill>
                      <a:prstDash val="solid"/>
                      <a:round/>
                      <a:headEnd type="none" w="med" len="med"/>
                      <a:tailEnd type="none" w="med" len="med"/>
                    </a:lnL>
                    <a:lnR w="2500" cmpd="sng">
                      <a:noFill/>
                    </a:lnR>
                    <a:lnT w="2500" cmpd="sng">
                      <a:noFill/>
                    </a:lnT>
                    <a:lnB w="2500" cmpd="sng">
                      <a:noFill/>
                    </a:lnB>
                    <a:lnTlToBr w="12700" cmpd="sng">
                      <a:noFill/>
                      <a:prstDash val="solid"/>
                    </a:lnTlToBr>
                    <a:lnBlToTr w="12700" cmpd="sng">
                      <a:noFill/>
                      <a:prstDash val="solid"/>
                    </a:lnBlToTr>
                    <a:solidFill>
                      <a:schemeClr val="bg1"/>
                    </a:solidFill>
                  </a:tcPr>
                </a:tc>
                <a:tc>
                  <a:txBody>
                    <a:bodyPr/>
                    <a:lstStyle/>
                    <a:p>
                      <a:pPr>
                        <a:lnSpc>
                          <a:spcPct val="100000"/>
                        </a:lnSpc>
                        <a:spcAft>
                          <a:spcPts val="0"/>
                        </a:spcAft>
                        <a:buNone/>
                      </a:pPr>
                      <a:r>
                        <a:rPr lang="de-DE" sz="700" kern="100">
                          <a:solidFill>
                            <a:srgbClr val="404040"/>
                          </a:solidFill>
                          <a:effectLst/>
                          <a:latin typeface="+mn-lt"/>
                        </a:rPr>
                        <a:t>Intravenöses Arginin wird verabreicht, gefolgt von kombinierten Glukose/Arginin-Infusionen. Häufige Blutentnahmen über einen kurzen Zeitraum sind notwendig.</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2500" cmpd="sng">
                      <a:noFill/>
                    </a:lnR>
                    <a:lnT w="25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Messungen der Insulinsekretion korrelieren mit der Betazellmasse bei Empfängern von Inseltransplantaten.</a:t>
                      </a:r>
                    </a:p>
                    <a:p>
                      <a:pPr>
                        <a:lnSpc>
                          <a:spcPct val="100000"/>
                        </a:lnSpc>
                        <a:spcAft>
                          <a:spcPts val="0"/>
                        </a:spcAft>
                        <a:buNone/>
                      </a:pPr>
                      <a:r>
                        <a:rPr lang="de-DE" sz="700" kern="100">
                          <a:solidFill>
                            <a:srgbClr val="404040"/>
                          </a:solidFill>
                          <a:effectLst/>
                          <a:latin typeface="+mn-lt"/>
                        </a:rPr>
                        <a:t>Liefert ein Maß für die nahezu maximale Insulinsekretion (Insulinsekretionsreserve).</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2500" cmpd="sng">
                      <a:noFill/>
                    </a:lnR>
                    <a:lnT w="25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Gemischter Effekt auf die </a:t>
                      </a:r>
                      <a:r>
                        <a:rPr lang="de-DE" sz="700" kern="100" err="1">
                          <a:solidFill>
                            <a:srgbClr val="404040"/>
                          </a:solidFill>
                          <a:effectLst/>
                          <a:latin typeface="+mn-lt"/>
                        </a:rPr>
                        <a:t>Inkretinantwort</a:t>
                      </a:r>
                      <a:r>
                        <a:rPr lang="de-DE" sz="700" kern="100">
                          <a:solidFill>
                            <a:srgbClr val="404040"/>
                          </a:solidFill>
                          <a:effectLst/>
                          <a:latin typeface="+mn-lt"/>
                        </a:rPr>
                        <a:t>.</a:t>
                      </a:r>
                    </a:p>
                    <a:p>
                      <a:pPr>
                        <a:lnSpc>
                          <a:spcPct val="100000"/>
                        </a:lnSpc>
                        <a:spcAft>
                          <a:spcPts val="0"/>
                        </a:spcAft>
                        <a:buNone/>
                      </a:pPr>
                      <a:r>
                        <a:rPr lang="de-DE" sz="700" kern="100">
                          <a:solidFill>
                            <a:srgbClr val="404040"/>
                          </a:solidFill>
                          <a:effectLst/>
                          <a:latin typeface="+mn-lt"/>
                        </a:rPr>
                        <a:t>Erfordert intravenöse Verabreichung von Arginin und Glukose.</a:t>
                      </a:r>
                    </a:p>
                    <a:p>
                      <a:pPr>
                        <a:lnSpc>
                          <a:spcPct val="100000"/>
                        </a:lnSpc>
                        <a:spcAft>
                          <a:spcPts val="0"/>
                        </a:spcAft>
                        <a:buNone/>
                      </a:pPr>
                      <a:r>
                        <a:rPr lang="de-DE" sz="700" kern="100">
                          <a:solidFill>
                            <a:srgbClr val="404040"/>
                          </a:solidFill>
                          <a:effectLst/>
                          <a:latin typeface="+mn-lt"/>
                        </a:rPr>
                        <a:t>Informiert nicht über die Insulinwirkung.</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12700" cap="flat" cmpd="sng" algn="ctr">
                      <a:solidFill>
                        <a:srgbClr val="7030A0"/>
                      </a:solidFill>
                      <a:prstDash val="solid"/>
                      <a:round/>
                      <a:headEnd type="none" w="med" len="med"/>
                      <a:tailEnd type="none" w="med" len="med"/>
                    </a:lnR>
                    <a:lnT w="2500" cmpd="sng">
                      <a:noFill/>
                    </a:lnT>
                    <a:lnB w="2500" cmpd="sng">
                      <a:noFill/>
                    </a:lnB>
                    <a:lnTlToBr w="12700" cmpd="sng">
                      <a:noFill/>
                      <a:prstDash val="solid"/>
                    </a:lnTlToBr>
                    <a:lnBlToTr w="12700" cmpd="sng">
                      <a:noFill/>
                      <a:prstDash val="solid"/>
                    </a:lnBlToTr>
                  </a:tcPr>
                </a:tc>
                <a:extLst>
                  <a:ext uri="{0D108BD9-81ED-4DB2-BD59-A6C34878D82A}">
                    <a16:rowId xmlns:a16="http://schemas.microsoft.com/office/drawing/2014/main" val="2099614481"/>
                  </a:ext>
                </a:extLst>
              </a:tr>
              <a:tr h="524575">
                <a:tc>
                  <a:txBody>
                    <a:bodyPr/>
                    <a:lstStyle/>
                    <a:p>
                      <a:pPr marL="85725" indent="0">
                        <a:lnSpc>
                          <a:spcPct val="100000"/>
                        </a:lnSpc>
                        <a:spcAft>
                          <a:spcPts val="0"/>
                        </a:spcAft>
                        <a:buNone/>
                      </a:pPr>
                      <a:r>
                        <a:rPr lang="de-DE" sz="700" b="1" kern="100">
                          <a:solidFill>
                            <a:srgbClr val="404040"/>
                          </a:solidFill>
                          <a:effectLst/>
                          <a:latin typeface="+mn-lt"/>
                        </a:rPr>
                        <a:t>Glukagon-Stimulationstest</a:t>
                      </a:r>
                      <a:endParaRPr lang="de-DE" sz="700" b="1" kern="100">
                        <a:solidFill>
                          <a:srgbClr val="404040"/>
                        </a:solidFill>
                        <a:effectLst/>
                        <a:latin typeface="+mn-lt"/>
                        <a:ea typeface="Aptos" panose="020B0004020202020204" pitchFamily="34" charset="0"/>
                        <a:cs typeface="Times New Roman" panose="02020603050405020304" pitchFamily="18" charset="0"/>
                      </a:endParaRPr>
                    </a:p>
                  </a:txBody>
                  <a:tcPr marL="1920" marR="1920" marT="17537" marB="17537">
                    <a:lnL w="12700" cap="flat" cmpd="sng" algn="ctr">
                      <a:solidFill>
                        <a:srgbClr val="7030A0"/>
                      </a:solidFill>
                      <a:prstDash val="solid"/>
                      <a:round/>
                      <a:headEnd type="none" w="med" len="med"/>
                      <a:tailEnd type="none" w="med" len="med"/>
                    </a:lnL>
                    <a:lnR w="2500" cmpd="sng">
                      <a:noFill/>
                    </a:lnR>
                    <a:lnT w="25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Intravenöses Glukagon wird zweimal nacheinander verabreicht (zu Beginn und nachdem Glukose infundiert wurde, um erhöhte Glukosewerte zu erreichen).</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2500" cmpd="sng">
                      <a:noFill/>
                    </a:lnR>
                    <a:lnT w="25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Robuste Insulinsekretionsreaktion ähnlich wie bei Arginin, aber durch einen anderen Wirkmechanismus.</a:t>
                      </a:r>
                    </a:p>
                  </a:txBody>
                  <a:tcPr marL="18000" marR="18000" marT="17537" marB="17537">
                    <a:lnL w="2500" cmpd="sng">
                      <a:noFill/>
                    </a:lnL>
                    <a:lnR w="2500" cmpd="sng">
                      <a:noFill/>
                    </a:lnR>
                    <a:lnT w="2500" cmpd="sng">
                      <a:noFill/>
                    </a:lnT>
                    <a:lnB w="2500" cmpd="sng">
                      <a:noFill/>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Kein oraler </a:t>
                      </a:r>
                      <a:r>
                        <a:rPr lang="de-DE" sz="700" kern="100" err="1">
                          <a:solidFill>
                            <a:srgbClr val="404040"/>
                          </a:solidFill>
                          <a:effectLst/>
                          <a:latin typeface="+mn-lt"/>
                        </a:rPr>
                        <a:t>Inkretineffekt</a:t>
                      </a:r>
                      <a:r>
                        <a:rPr lang="de-DE" sz="700" kern="100">
                          <a:solidFill>
                            <a:srgbClr val="404040"/>
                          </a:solidFill>
                          <a:effectLst/>
                          <a:latin typeface="+mn-lt"/>
                        </a:rPr>
                        <a:t>. Erfordert intravenöse Verabreichung von Glukagon. Informiert nicht über die Insulinwirkung. Nebenwirkungen wie Übelkeit und Erbrechen sind häufig und potenziell störend.</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12700" cap="flat" cmpd="sng" algn="ctr">
                      <a:solidFill>
                        <a:srgbClr val="7030A0"/>
                      </a:solidFill>
                      <a:prstDash val="solid"/>
                      <a:round/>
                      <a:headEnd type="none" w="med" len="med"/>
                      <a:tailEnd type="none" w="med" len="med"/>
                    </a:lnR>
                    <a:lnT w="2500" cmpd="sng">
                      <a:noFill/>
                    </a:lnT>
                    <a:lnB w="2500" cmpd="sng">
                      <a:noFill/>
                    </a:lnB>
                    <a:lnTlToBr w="12700" cmpd="sng">
                      <a:noFill/>
                      <a:prstDash val="solid"/>
                    </a:lnTlToBr>
                    <a:lnBlToTr w="12700" cmpd="sng">
                      <a:noFill/>
                      <a:prstDash val="solid"/>
                    </a:lnBlToTr>
                  </a:tcPr>
                </a:tc>
                <a:extLst>
                  <a:ext uri="{0D108BD9-81ED-4DB2-BD59-A6C34878D82A}">
                    <a16:rowId xmlns:a16="http://schemas.microsoft.com/office/drawing/2014/main" val="1114210378"/>
                  </a:ext>
                </a:extLst>
              </a:tr>
              <a:tr h="964081">
                <a:tc>
                  <a:txBody>
                    <a:bodyPr/>
                    <a:lstStyle/>
                    <a:p>
                      <a:pPr marL="85725" indent="0">
                        <a:lnSpc>
                          <a:spcPct val="100000"/>
                        </a:lnSpc>
                        <a:spcAft>
                          <a:spcPts val="0"/>
                        </a:spcAft>
                        <a:buNone/>
                      </a:pPr>
                      <a:r>
                        <a:rPr lang="de-DE" sz="700" b="1" kern="100">
                          <a:solidFill>
                            <a:srgbClr val="404040"/>
                          </a:solidFill>
                          <a:effectLst/>
                          <a:latin typeface="+mn-lt"/>
                        </a:rPr>
                        <a:t>MMTT/OGTT </a:t>
                      </a:r>
                    </a:p>
                    <a:p>
                      <a:pPr marL="85725" indent="0">
                        <a:lnSpc>
                          <a:spcPct val="100000"/>
                        </a:lnSpc>
                        <a:spcAft>
                          <a:spcPts val="0"/>
                        </a:spcAft>
                        <a:buNone/>
                      </a:pPr>
                      <a:r>
                        <a:rPr lang="de-DE" sz="700" b="1" kern="100">
                          <a:solidFill>
                            <a:srgbClr val="404040"/>
                          </a:solidFill>
                          <a:effectLst/>
                          <a:latin typeface="+mn-lt"/>
                        </a:rPr>
                        <a:t>(Mischmahlzeiten-Toleranztest/Oraler Glukosetoleranztest)</a:t>
                      </a:r>
                      <a:endParaRPr lang="de-DE" sz="700" b="1" kern="100">
                        <a:solidFill>
                          <a:srgbClr val="404040"/>
                        </a:solidFill>
                        <a:effectLst/>
                        <a:latin typeface="+mn-lt"/>
                        <a:ea typeface="Aptos" panose="020B0004020202020204" pitchFamily="34" charset="0"/>
                        <a:cs typeface="Times New Roman" panose="02020603050405020304" pitchFamily="18" charset="0"/>
                      </a:endParaRPr>
                    </a:p>
                  </a:txBody>
                  <a:tcPr marL="1920" marR="1920" marT="17537" marB="17537">
                    <a:lnL w="12700" cap="flat" cmpd="sng" algn="ctr">
                      <a:solidFill>
                        <a:srgbClr val="7030A0"/>
                      </a:solidFill>
                      <a:prstDash val="solid"/>
                      <a:round/>
                      <a:headEnd type="none" w="med" len="med"/>
                      <a:tailEnd type="none" w="med" len="med"/>
                    </a:lnL>
                    <a:lnR w="2500" cmpd="sng">
                      <a:noFill/>
                    </a:lnR>
                    <a:lnT w="2500" cmpd="sng">
                      <a:noFill/>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pPr>
                        <a:lnSpc>
                          <a:spcPct val="100000"/>
                        </a:lnSpc>
                        <a:spcAft>
                          <a:spcPts val="0"/>
                        </a:spcAft>
                        <a:buNone/>
                      </a:pPr>
                      <a:r>
                        <a:rPr lang="de-DE" sz="700" kern="100">
                          <a:solidFill>
                            <a:srgbClr val="404040"/>
                          </a:solidFill>
                          <a:effectLst/>
                          <a:latin typeface="+mn-lt"/>
                        </a:rPr>
                        <a:t>Orale Mahlzeit oder Glukoselösung wird eingenommen. MMTT ist physiologisch hochrelevant und ahmt die täglich auftretenden oralen Herausforderungen nach. Blutproben werden in festgelegten Intervallen bis zu 5 Stunden nach der Einnahme entnommen.</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2500" cmpd="sng">
                      <a:noFill/>
                    </a:lnR>
                    <a:lnT w="2500" cmpd="sng">
                      <a:noFill/>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Einfach zu verabreichen.</a:t>
                      </a:r>
                    </a:p>
                    <a:p>
                      <a:pPr>
                        <a:lnSpc>
                          <a:spcPct val="100000"/>
                        </a:lnSpc>
                        <a:spcAft>
                          <a:spcPts val="0"/>
                        </a:spcAft>
                        <a:buNone/>
                      </a:pPr>
                      <a:r>
                        <a:rPr lang="de-DE" sz="700" kern="100" err="1">
                          <a:solidFill>
                            <a:srgbClr val="404040"/>
                          </a:solidFill>
                          <a:effectLst/>
                          <a:latin typeface="+mn-lt"/>
                        </a:rPr>
                        <a:t>Inkretineffekte</a:t>
                      </a:r>
                      <a:r>
                        <a:rPr lang="de-DE" sz="700" kern="100">
                          <a:solidFill>
                            <a:srgbClr val="404040"/>
                          </a:solidFill>
                          <a:effectLst/>
                          <a:latin typeface="+mn-lt"/>
                        </a:rPr>
                        <a:t> eingeschlossen.</a:t>
                      </a:r>
                    </a:p>
                    <a:p>
                      <a:pPr>
                        <a:lnSpc>
                          <a:spcPct val="100000"/>
                        </a:lnSpc>
                        <a:spcAft>
                          <a:spcPts val="0"/>
                        </a:spcAft>
                        <a:buNone/>
                      </a:pPr>
                      <a:r>
                        <a:rPr lang="de-DE" sz="700" kern="100">
                          <a:solidFill>
                            <a:srgbClr val="404040"/>
                          </a:solidFill>
                          <a:effectLst/>
                          <a:latin typeface="+mn-lt"/>
                        </a:rPr>
                        <a:t>Liefert Insulinsekretion und -wirkung während sich ändernder Glukosespiegel.</a:t>
                      </a:r>
                    </a:p>
                    <a:p>
                      <a:pPr>
                        <a:lnSpc>
                          <a:spcPct val="100000"/>
                        </a:lnSpc>
                        <a:spcAft>
                          <a:spcPts val="0"/>
                        </a:spcAft>
                        <a:buNone/>
                      </a:pPr>
                      <a:r>
                        <a:rPr lang="de-DE" sz="700" kern="100">
                          <a:solidFill>
                            <a:srgbClr val="404040"/>
                          </a:solidFill>
                          <a:effectLst/>
                          <a:latin typeface="+mn-lt"/>
                        </a:rPr>
                        <a:t>OGTT standardisiert und einfach als einzelnes Substrat.</a:t>
                      </a:r>
                    </a:p>
                    <a:p>
                      <a:pPr>
                        <a:lnSpc>
                          <a:spcPct val="100000"/>
                        </a:lnSpc>
                        <a:spcAft>
                          <a:spcPts val="0"/>
                        </a:spcAft>
                        <a:buNone/>
                      </a:pPr>
                      <a:r>
                        <a:rPr lang="de-DE" sz="700" kern="100">
                          <a:solidFill>
                            <a:srgbClr val="404040"/>
                          </a:solidFill>
                          <a:effectLst/>
                          <a:latin typeface="+mn-lt"/>
                        </a:rPr>
                        <a:t>Insulinwirkungs- und -</a:t>
                      </a:r>
                      <a:r>
                        <a:rPr lang="de-DE" sz="700" kern="100" err="1">
                          <a:solidFill>
                            <a:srgbClr val="404040"/>
                          </a:solidFill>
                          <a:effectLst/>
                          <a:latin typeface="+mn-lt"/>
                        </a:rPr>
                        <a:t>sekretionsergebnisse</a:t>
                      </a:r>
                      <a:r>
                        <a:rPr lang="de-DE" sz="700" kern="100">
                          <a:solidFill>
                            <a:srgbClr val="404040"/>
                          </a:solidFill>
                          <a:effectLst/>
                          <a:latin typeface="+mn-lt"/>
                        </a:rPr>
                        <a:t> korrelieren mit denen aus hyperglykämischen und </a:t>
                      </a:r>
                      <a:r>
                        <a:rPr lang="de-DE" sz="700" kern="100" err="1">
                          <a:solidFill>
                            <a:srgbClr val="404040"/>
                          </a:solidFill>
                          <a:effectLst/>
                          <a:latin typeface="+mn-lt"/>
                        </a:rPr>
                        <a:t>euglykämischen</a:t>
                      </a:r>
                      <a:r>
                        <a:rPr lang="de-DE" sz="700" kern="100">
                          <a:solidFill>
                            <a:srgbClr val="404040"/>
                          </a:solidFill>
                          <a:effectLst/>
                          <a:latin typeface="+mn-lt"/>
                        </a:rPr>
                        <a:t> </a:t>
                      </a:r>
                      <a:r>
                        <a:rPr lang="de-DE" sz="700" kern="100" err="1">
                          <a:solidFill>
                            <a:srgbClr val="404040"/>
                          </a:solidFill>
                          <a:effectLst/>
                          <a:latin typeface="+mn-lt"/>
                        </a:rPr>
                        <a:t>Clamps</a:t>
                      </a:r>
                      <a:r>
                        <a:rPr lang="de-DE" sz="700" kern="100">
                          <a:solidFill>
                            <a:srgbClr val="404040"/>
                          </a:solidFill>
                          <a:effectLst/>
                          <a:latin typeface="+mn-lt"/>
                        </a:rPr>
                        <a:t>.</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2500" cmpd="sng">
                      <a:noFill/>
                    </a:lnR>
                    <a:lnT w="2500" cmpd="sng">
                      <a:noFill/>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tc>
                  <a:txBody>
                    <a:bodyPr/>
                    <a:lstStyle/>
                    <a:p>
                      <a:pPr>
                        <a:lnSpc>
                          <a:spcPct val="100000"/>
                        </a:lnSpc>
                        <a:spcAft>
                          <a:spcPts val="0"/>
                        </a:spcAft>
                        <a:buNone/>
                      </a:pPr>
                      <a:r>
                        <a:rPr lang="de-DE" sz="700" kern="100">
                          <a:solidFill>
                            <a:srgbClr val="404040"/>
                          </a:solidFill>
                          <a:effectLst/>
                          <a:latin typeface="+mn-lt"/>
                        </a:rPr>
                        <a:t>Es müssen Annahmen über die Rate der Nährstoffaufnahme in den systemischen Kreislauf getroffen werden. Technisch anspruchsvolle Modellierung der Ergebnisparameter für Insulinsekretion und -sensitivität, erfordert Software und Expertenanalyse. Mangel an standardisierten Testmahlzeiten. MMTT mit minimaler Modellierung nicht so weit verbreitet wie die hyperglykämischen und </a:t>
                      </a:r>
                      <a:r>
                        <a:rPr lang="de-DE" sz="700" kern="100" err="1">
                          <a:solidFill>
                            <a:srgbClr val="404040"/>
                          </a:solidFill>
                          <a:effectLst/>
                          <a:latin typeface="+mn-lt"/>
                        </a:rPr>
                        <a:t>euglykämischen</a:t>
                      </a:r>
                      <a:r>
                        <a:rPr lang="de-DE" sz="700" kern="100">
                          <a:solidFill>
                            <a:srgbClr val="404040"/>
                          </a:solidFill>
                          <a:effectLst/>
                          <a:latin typeface="+mn-lt"/>
                        </a:rPr>
                        <a:t> </a:t>
                      </a:r>
                      <a:r>
                        <a:rPr lang="de-DE" sz="700" kern="100" err="1">
                          <a:solidFill>
                            <a:srgbClr val="404040"/>
                          </a:solidFill>
                          <a:effectLst/>
                          <a:latin typeface="+mn-lt"/>
                        </a:rPr>
                        <a:t>Clamps</a:t>
                      </a:r>
                      <a:r>
                        <a:rPr lang="de-DE" sz="700" kern="100">
                          <a:solidFill>
                            <a:srgbClr val="404040"/>
                          </a:solidFill>
                          <a:effectLst/>
                          <a:latin typeface="+mn-lt"/>
                        </a:rPr>
                        <a:t>.</a:t>
                      </a:r>
                      <a:endParaRPr lang="de-DE" sz="700" kern="100">
                        <a:solidFill>
                          <a:srgbClr val="404040"/>
                        </a:solidFill>
                        <a:effectLst/>
                        <a:latin typeface="+mn-lt"/>
                        <a:ea typeface="Aptos" panose="020B0004020202020204" pitchFamily="34" charset="0"/>
                        <a:cs typeface="Times New Roman" panose="02020603050405020304" pitchFamily="18" charset="0"/>
                      </a:endParaRPr>
                    </a:p>
                  </a:txBody>
                  <a:tcPr marL="18000" marR="18000" marT="17537" marB="17537">
                    <a:lnL w="2500" cmpd="sng">
                      <a:noFill/>
                    </a:lnL>
                    <a:lnR w="12700" cap="flat" cmpd="sng" algn="ctr">
                      <a:solidFill>
                        <a:srgbClr val="7030A0"/>
                      </a:solidFill>
                      <a:prstDash val="solid"/>
                      <a:round/>
                      <a:headEnd type="none" w="med" len="med"/>
                      <a:tailEnd type="none" w="med" len="med"/>
                    </a:lnR>
                    <a:lnT w="2500" cmpd="sng">
                      <a:noFill/>
                    </a:lnT>
                    <a:lnB w="12700" cap="flat" cmpd="sng" algn="ctr">
                      <a:solidFill>
                        <a:srgbClr val="7030A0"/>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07496560"/>
                  </a:ext>
                </a:extLst>
              </a:tr>
            </a:tbl>
          </a:graphicData>
        </a:graphic>
      </p:graphicFrame>
      <p:sp>
        <p:nvSpPr>
          <p:cNvPr id="9" name="TextBox 3037">
            <a:extLst>
              <a:ext uri="{FF2B5EF4-FFF2-40B4-BE49-F238E27FC236}">
                <a16:creationId xmlns:a16="http://schemas.microsoft.com/office/drawing/2014/main" id="{EBB8F9BB-66A4-6B9F-F864-17E8F8C78733}"/>
              </a:ext>
            </a:extLst>
          </p:cNvPr>
          <p:cNvSpPr txBox="1"/>
          <p:nvPr/>
        </p:nvSpPr>
        <p:spPr>
          <a:xfrm>
            <a:off x="309030" y="4931002"/>
            <a:ext cx="8508532"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Verdana"/>
              </a:rPr>
              <a:t>1.</a:t>
            </a:r>
            <a:r>
              <a:rPr kumimoji="0" lang="de-DE" sz="600" b="0" i="0" u="none" strike="noStrike" kern="1200" cap="none" spc="-15" normalizeH="0" baseline="0" noProof="0">
                <a:ln>
                  <a:noFill/>
                </a:ln>
                <a:solidFill>
                  <a:srgbClr val="404040"/>
                </a:solidFill>
                <a:effectLst/>
                <a:uLnTx/>
                <a:uFillTx/>
                <a:latin typeface="Verdana"/>
                <a:ea typeface="+mn-ea"/>
                <a:cs typeface="Verdana"/>
              </a:rPr>
              <a:t> Shankar S </a:t>
            </a:r>
            <a:r>
              <a:rPr kumimoji="0" lang="de-DE" sz="600" b="0" i="1" u="none" strike="noStrike" kern="1200" cap="none" spc="0" normalizeH="0" baseline="0" noProof="0">
                <a:ln>
                  <a:noFill/>
                </a:ln>
                <a:solidFill>
                  <a:srgbClr val="404040"/>
                </a:solidFill>
                <a:effectLst/>
                <a:uLnTx/>
                <a:uFillTx/>
                <a:latin typeface="Verdana"/>
                <a:ea typeface="+mn-ea"/>
                <a:cs typeface="Verdana"/>
              </a:rPr>
              <a:t>et</a:t>
            </a:r>
            <a:r>
              <a:rPr kumimoji="0" lang="de-DE" sz="600" b="0" i="1" u="none" strike="noStrike" kern="1200" cap="none" spc="-15" normalizeH="0" baseline="0" noProof="0">
                <a:ln>
                  <a:noFill/>
                </a:ln>
                <a:solidFill>
                  <a:srgbClr val="404040"/>
                </a:solidFill>
                <a:effectLst/>
                <a:uLnTx/>
                <a:uFillTx/>
                <a:latin typeface="Verdana"/>
                <a:ea typeface="+mn-ea"/>
                <a:cs typeface="Verdana"/>
              </a:rPr>
              <a:t> </a:t>
            </a:r>
            <a:r>
              <a:rPr kumimoji="0" lang="de-DE" sz="600" b="0" i="1" u="none" strike="noStrike" kern="1200" cap="none" spc="0" normalizeH="0" baseline="0" noProof="0">
                <a:ln>
                  <a:noFill/>
                </a:ln>
                <a:solidFill>
                  <a:srgbClr val="404040"/>
                </a:solidFill>
                <a:effectLst/>
                <a:uLnTx/>
                <a:uFillTx/>
                <a:latin typeface="Verdana"/>
                <a:ea typeface="+mn-ea"/>
                <a:cs typeface="Verdana"/>
              </a:rPr>
              <a:t>al.</a:t>
            </a:r>
            <a:r>
              <a:rPr kumimoji="0" lang="de-DE" sz="600" b="0" i="1" u="none" strike="noStrike" kern="1200" cap="none" spc="-8" normalizeH="0" baseline="0" noProof="0">
                <a:ln>
                  <a:noFill/>
                </a:ln>
                <a:solidFill>
                  <a:srgbClr val="404040"/>
                </a:solidFill>
                <a:effectLst/>
                <a:uLnTx/>
                <a:uFillTx/>
                <a:latin typeface="Verdana"/>
                <a:ea typeface="+mn-ea"/>
                <a:cs typeface="Verdana"/>
              </a:rPr>
              <a:t> </a:t>
            </a:r>
            <a:r>
              <a:rPr kumimoji="0" lang="de-DE" sz="600" b="0" i="1" u="none" strike="noStrike" kern="1200" cap="none" spc="0" normalizeH="0" baseline="0" noProof="0">
                <a:ln>
                  <a:noFill/>
                </a:ln>
                <a:solidFill>
                  <a:srgbClr val="404040"/>
                </a:solidFill>
                <a:effectLst/>
                <a:uLnTx/>
                <a:uFillTx/>
                <a:latin typeface="Verdana"/>
                <a:ea typeface="+mn-ea"/>
                <a:cs typeface="Verdana"/>
              </a:rPr>
              <a:t>Diabetes Care</a:t>
            </a:r>
            <a:r>
              <a:rPr kumimoji="0" lang="de-DE" sz="600" b="0" i="0" u="none" strike="noStrike" kern="1200" cap="none" spc="-23" normalizeH="0" baseline="0" noProof="0">
                <a:ln>
                  <a:noFill/>
                </a:ln>
                <a:solidFill>
                  <a:srgbClr val="404040"/>
                </a:solidFill>
                <a:effectLst/>
                <a:uLnTx/>
                <a:uFillTx/>
                <a:latin typeface="Verdana"/>
                <a:ea typeface="+mn-ea"/>
                <a:cs typeface="Verdana"/>
              </a:rPr>
              <a:t> </a:t>
            </a:r>
            <a:r>
              <a:rPr kumimoji="0" lang="de-DE" sz="600" b="0" i="0" u="none" strike="noStrike" kern="1200" cap="none" spc="-8" normalizeH="0" baseline="0" noProof="0">
                <a:ln>
                  <a:noFill/>
                </a:ln>
                <a:solidFill>
                  <a:srgbClr val="404040"/>
                </a:solidFill>
                <a:effectLst/>
                <a:uLnTx/>
                <a:uFillTx/>
                <a:latin typeface="Verdana"/>
                <a:ea typeface="+mn-ea"/>
                <a:cs typeface="Verdana"/>
              </a:rPr>
              <a:t>2016; 39: 1602–13.</a:t>
            </a:r>
            <a:r>
              <a:rPr kumimoji="0" lang="de-DE" sz="600" b="0" i="0" u="none" strike="noStrike" kern="1200" cap="none" spc="-11" normalizeH="0" baseline="0" noProof="0">
                <a:ln>
                  <a:noFill/>
                </a:ln>
                <a:solidFill>
                  <a:srgbClr val="404040"/>
                </a:solidFill>
                <a:effectLst/>
                <a:uLnTx/>
                <a:uFillTx/>
                <a:latin typeface="Verdana"/>
                <a:ea typeface="+mn-ea"/>
                <a:cs typeface="Verdana"/>
              </a:rPr>
              <a:t> </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Tree>
    <p:extLst>
      <p:ext uri="{BB962C8B-B14F-4D97-AF65-F5344CB8AC3E}">
        <p14:creationId xmlns:p14="http://schemas.microsoft.com/office/powerpoint/2010/main" val="3438395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EA07DA53-20A0-8D31-52B8-807BA6BC6FCA}"/>
              </a:ext>
            </a:extLst>
          </p:cNvPr>
          <p:cNvSpPr txBox="1">
            <a:spLocks/>
          </p:cNvSpPr>
          <p:nvPr/>
        </p:nvSpPr>
        <p:spPr>
          <a:xfrm>
            <a:off x="314409" y="116206"/>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Exkurs: Oraler Glukosetoleranztest (OGTT)</a:t>
            </a:r>
            <a:r>
              <a:rPr kumimoji="0" lang="de-DE" sz="2000" b="1" i="0" u="none" strike="noStrike" kern="1200" cap="none" spc="0" normalizeH="0" baseline="30000" noProof="0">
                <a:ln>
                  <a:noFill/>
                </a:ln>
                <a:solidFill>
                  <a:srgbClr val="7030A0"/>
                </a:solidFill>
                <a:effectLst/>
                <a:uLnTx/>
                <a:uFillTx/>
                <a:latin typeface="Verdana"/>
                <a:ea typeface="+mn-ea"/>
                <a:cs typeface="+mn-cs"/>
              </a:rPr>
              <a:t>1,2</a:t>
            </a:r>
          </a:p>
        </p:txBody>
      </p:sp>
      <p:sp>
        <p:nvSpPr>
          <p:cNvPr id="3" name="TextBox 3037">
            <a:extLst>
              <a:ext uri="{FF2B5EF4-FFF2-40B4-BE49-F238E27FC236}">
                <a16:creationId xmlns:a16="http://schemas.microsoft.com/office/drawing/2014/main" id="{C819CF87-4ED4-B9A5-4C57-6E330124D950}"/>
              </a:ext>
            </a:extLst>
          </p:cNvPr>
          <p:cNvSpPr txBox="1"/>
          <p:nvPr/>
        </p:nvSpPr>
        <p:spPr>
          <a:xfrm>
            <a:off x="314409" y="4750962"/>
            <a:ext cx="8564063" cy="369332"/>
          </a:xfrm>
          <a:prstGeom prst="rect">
            <a:avLst/>
          </a:prstGeom>
          <a:noFill/>
        </p:spPr>
        <p:txBody>
          <a:bodyPr wrap="square" rtlCol="0" anchor="b">
            <a:spAutoFit/>
          </a:bodyPr>
          <a:lstStyle/>
          <a:p>
            <a:pPr defTabSz="685766">
              <a:buClr>
                <a:srgbClr val="2F4B95"/>
              </a:buClr>
              <a:defRPr/>
            </a:pPr>
            <a:r>
              <a:rPr lang="de-DE" sz="600">
                <a:solidFill>
                  <a:srgbClr val="404040"/>
                </a:solidFill>
                <a:ea typeface="Arial"/>
                <a:cs typeface="Arial"/>
              </a:rPr>
              <a:t>C-Peptid: </a:t>
            </a:r>
            <a:r>
              <a:rPr lang="de-DE" sz="600" err="1">
                <a:solidFill>
                  <a:srgbClr val="404040"/>
                </a:solidFill>
                <a:ea typeface="Arial"/>
                <a:cs typeface="Arial"/>
              </a:rPr>
              <a:t>Connecting</a:t>
            </a:r>
            <a:r>
              <a:rPr lang="de-DE" sz="600">
                <a:solidFill>
                  <a:srgbClr val="404040"/>
                </a:solidFill>
                <a:ea typeface="Arial"/>
                <a:cs typeface="Arial"/>
              </a:rPr>
              <a:t> </a:t>
            </a:r>
            <a:r>
              <a:rPr lang="de-DE" sz="600" err="1">
                <a:solidFill>
                  <a:srgbClr val="404040"/>
                </a:solidFill>
                <a:ea typeface="Arial"/>
                <a:cs typeface="Arial"/>
              </a:rPr>
              <a:t>peptide</a:t>
            </a:r>
            <a:r>
              <a:rPr lang="de-DE" sz="600">
                <a:solidFill>
                  <a:srgbClr val="404040"/>
                </a:solidFill>
                <a:ea typeface="Arial"/>
                <a:cs typeface="Arial"/>
              </a:rPr>
              <a:t>, Verbindungspeptid; OGTT: Oraler Glukosetoleranztest; T1D. Typ-1-Diabetes.</a:t>
            </a:r>
          </a:p>
          <a:p>
            <a:pPr defTabSz="685766">
              <a:buClr>
                <a:srgbClr val="2F4B95"/>
              </a:buClr>
              <a:defRPr/>
            </a:pPr>
            <a:r>
              <a:rPr lang="de-DE" sz="600" b="1">
                <a:solidFill>
                  <a:srgbClr val="404040"/>
                </a:solidFill>
                <a:ea typeface="Arial"/>
                <a:cs typeface="Arial"/>
              </a:rPr>
              <a:t>1. </a:t>
            </a:r>
            <a:r>
              <a:rPr lang="de-DE" sz="600" err="1">
                <a:solidFill>
                  <a:srgbClr val="404040"/>
                </a:solidFill>
                <a:ea typeface="Arial"/>
                <a:cs typeface="Arial"/>
              </a:rPr>
              <a:t>Soeder</a:t>
            </a:r>
            <a:r>
              <a:rPr lang="de-DE" sz="600">
                <a:solidFill>
                  <a:srgbClr val="404040"/>
                </a:solidFill>
                <a:ea typeface="Arial"/>
                <a:cs typeface="Arial"/>
              </a:rPr>
              <a:t> J </a:t>
            </a:r>
            <a:r>
              <a:rPr lang="de-DE" sz="600" i="1">
                <a:solidFill>
                  <a:srgbClr val="404040"/>
                </a:solidFill>
                <a:ea typeface="Arial"/>
                <a:cs typeface="Arial"/>
              </a:rPr>
              <a:t>et al. </a:t>
            </a:r>
            <a:r>
              <a:rPr lang="de-DE" sz="600">
                <a:solidFill>
                  <a:srgbClr val="404040"/>
                </a:solidFill>
                <a:ea typeface="Arial"/>
                <a:cs typeface="Arial"/>
              </a:rPr>
              <a:t>DocCheck </a:t>
            </a:r>
            <a:r>
              <a:rPr lang="de-DE" sz="600" err="1">
                <a:solidFill>
                  <a:srgbClr val="404040"/>
                </a:solidFill>
                <a:ea typeface="Arial"/>
                <a:cs typeface="Arial"/>
              </a:rPr>
              <a:t>Flexicon</a:t>
            </a:r>
            <a:r>
              <a:rPr lang="de-DE" sz="600">
                <a:solidFill>
                  <a:srgbClr val="404040"/>
                </a:solidFill>
                <a:ea typeface="Arial"/>
                <a:cs typeface="Arial"/>
              </a:rPr>
              <a:t>: Oraler Glukosetoleranztest. Erhältlich unter: </a:t>
            </a:r>
            <a:r>
              <a:rPr lang="de-DE" sz="600">
                <a:solidFill>
                  <a:srgbClr val="404040"/>
                </a:solidFill>
                <a:ea typeface="Arial"/>
                <a:cs typeface="Arial"/>
                <a:hlinkClick r:id="rId3">
                  <a:extLst>
                    <a:ext uri="{A12FA001-AC4F-418D-AE19-62706E023703}">
                      <ahyp:hlinkClr xmlns:ahyp="http://schemas.microsoft.com/office/drawing/2018/hyperlinkcolor" val="tx"/>
                    </a:ext>
                  </a:extLst>
                </a:hlinkClick>
              </a:rPr>
              <a:t>https://flexikon.doccheck.com/de/Oraler_Glukosetoleranztest</a:t>
            </a:r>
            <a:r>
              <a:rPr lang="de-DE" sz="600">
                <a:solidFill>
                  <a:srgbClr val="404040"/>
                </a:solidFill>
                <a:ea typeface="Arial"/>
                <a:cs typeface="Arial"/>
              </a:rPr>
              <a:t>. Zuletzt abgerufen am 12.01.2026. </a:t>
            </a:r>
            <a:r>
              <a:rPr lang="de-DE" sz="600" b="1">
                <a:solidFill>
                  <a:srgbClr val="404040"/>
                </a:solidFill>
                <a:ea typeface="Arial"/>
                <a:cs typeface="Arial"/>
              </a:rPr>
              <a:t>2.</a:t>
            </a:r>
            <a:r>
              <a:rPr lang="de-DE" sz="600">
                <a:solidFill>
                  <a:srgbClr val="404040"/>
                </a:solidFill>
                <a:ea typeface="Arial"/>
                <a:cs typeface="Arial"/>
              </a:rPr>
              <a:t> Dahm V &amp; </a:t>
            </a:r>
            <a:r>
              <a:rPr lang="de-DE" sz="600" err="1">
                <a:solidFill>
                  <a:srgbClr val="404040"/>
                </a:solidFill>
                <a:ea typeface="Arial"/>
                <a:cs typeface="Arial"/>
              </a:rPr>
              <a:t>Feichter</a:t>
            </a:r>
            <a:r>
              <a:rPr lang="de-DE" sz="600">
                <a:solidFill>
                  <a:srgbClr val="404040"/>
                </a:solidFill>
                <a:ea typeface="Arial"/>
                <a:cs typeface="Arial"/>
              </a:rPr>
              <a:t> M. </a:t>
            </a:r>
            <a:r>
              <a:rPr lang="de-DE" sz="600" err="1">
                <a:solidFill>
                  <a:srgbClr val="404040"/>
                </a:solidFill>
                <a:ea typeface="Arial"/>
                <a:cs typeface="Arial"/>
              </a:rPr>
              <a:t>netDoktor</a:t>
            </a:r>
            <a:r>
              <a:rPr lang="de-DE" sz="600">
                <a:solidFill>
                  <a:srgbClr val="404040"/>
                </a:solidFill>
                <a:ea typeface="Arial"/>
                <a:cs typeface="Arial"/>
              </a:rPr>
              <a:t>: </a:t>
            </a:r>
            <a:r>
              <a:rPr lang="de-DE" sz="600" err="1">
                <a:solidFill>
                  <a:srgbClr val="404040"/>
                </a:solidFill>
                <a:ea typeface="Arial"/>
                <a:cs typeface="Arial"/>
              </a:rPr>
              <a:t>oGTT</a:t>
            </a:r>
            <a:r>
              <a:rPr lang="de-DE" sz="600">
                <a:solidFill>
                  <a:srgbClr val="404040"/>
                </a:solidFill>
                <a:ea typeface="Arial"/>
                <a:cs typeface="Arial"/>
              </a:rPr>
              <a:t>. Erhältlich unter: </a:t>
            </a:r>
            <a:r>
              <a:rPr lang="de-DE" sz="600">
                <a:solidFill>
                  <a:srgbClr val="404040"/>
                </a:solidFill>
                <a:ea typeface="Arial"/>
                <a:cs typeface="Arial"/>
                <a:hlinkClick r:id="rId4">
                  <a:extLst>
                    <a:ext uri="{A12FA001-AC4F-418D-AE19-62706E023703}">
                      <ahyp:hlinkClr xmlns:ahyp="http://schemas.microsoft.com/office/drawing/2018/hyperlinkcolor" val="tx"/>
                    </a:ext>
                  </a:extLst>
                </a:hlinkClick>
              </a:rPr>
              <a:t>https://www.netdoktor.de/krankheiten/diabetes-mellitus/ogtt/</a:t>
            </a:r>
            <a:r>
              <a:rPr lang="de-DE" sz="600">
                <a:solidFill>
                  <a:srgbClr val="404040"/>
                </a:solidFill>
                <a:ea typeface="Arial"/>
                <a:cs typeface="Arial"/>
              </a:rPr>
              <a:t>. Zuletzt abgerufen am 12.01.2026. </a:t>
            </a:r>
            <a:endParaRPr lang="da-DK" sz="600">
              <a:solidFill>
                <a:srgbClr val="404040"/>
              </a:solidFill>
              <a:ea typeface="Arial"/>
              <a:cs typeface="Arial"/>
            </a:endParaRPr>
          </a:p>
        </p:txBody>
      </p:sp>
      <p:sp>
        <p:nvSpPr>
          <p:cNvPr id="10" name="Textplatzhalter 4">
            <a:extLst>
              <a:ext uri="{FF2B5EF4-FFF2-40B4-BE49-F238E27FC236}">
                <a16:creationId xmlns:a16="http://schemas.microsoft.com/office/drawing/2014/main" id="{4F11B2C9-4236-CEA1-E1C3-2D33BA8C6D68}"/>
              </a:ext>
            </a:extLst>
          </p:cNvPr>
          <p:cNvSpPr txBox="1">
            <a:spLocks/>
          </p:cNvSpPr>
          <p:nvPr/>
        </p:nvSpPr>
        <p:spPr>
          <a:xfrm>
            <a:off x="548974" y="1218098"/>
            <a:ext cx="7903650" cy="3221417"/>
          </a:xfrm>
          <a:prstGeom prst="rect">
            <a:avLst/>
          </a:prstGeom>
        </p:spPr>
        <p:txBody>
          <a:bodyPr vert="horz" lIns="0" tIns="0" rIns="0" bIns="0" rtlCol="0">
            <a:noAutofit/>
          </a:bodyPr>
          <a:lstStyle>
            <a:lvl1pPr marL="0" indent="0" algn="l" defTabSz="685800" rtl="0" eaLnBrk="1" latinLnBrk="0" hangingPunct="1">
              <a:lnSpc>
                <a:spcPct val="125000"/>
              </a:lnSpc>
              <a:spcBef>
                <a:spcPts val="0"/>
              </a:spcBef>
              <a:buFont typeface="Arial" panose="020B0604020202020204" pitchFamily="34" charset="0"/>
              <a:buNone/>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1450" indent="-171450">
              <a:buFont typeface="Arial" panose="020B0604020202020204" pitchFamily="34" charset="0"/>
              <a:buChar char="•"/>
            </a:pPr>
            <a:r>
              <a:rPr lang="de-DE" sz="1200"/>
              <a:t>„Zuckerbelastungstest“</a:t>
            </a:r>
          </a:p>
          <a:p>
            <a:pPr marL="171450" indent="-171450">
              <a:buFont typeface="Arial" panose="020B0604020202020204" pitchFamily="34" charset="0"/>
              <a:buChar char="•"/>
            </a:pPr>
            <a:r>
              <a:rPr lang="de-DE" sz="1200"/>
              <a:t>Zum Nachweis einer gestörten Glukosetoleranz (u.a. in der Schwangerschaftsvorsorge und zur Frühdiagnostik von T1D)</a:t>
            </a:r>
          </a:p>
          <a:p>
            <a:pPr marL="171450" indent="-171450">
              <a:buFont typeface="Arial" panose="020B0604020202020204" pitchFamily="34" charset="0"/>
              <a:buChar char="•"/>
            </a:pPr>
            <a:r>
              <a:rPr lang="de-DE" sz="1200"/>
              <a:t>75 g gelöst in 250-300 ml (1,75 g Glukose pro kg Körpergewicht, max. 75 g)</a:t>
            </a:r>
          </a:p>
          <a:p>
            <a:pPr marL="171450" indent="-171450">
              <a:buFont typeface="Arial" panose="020B0604020202020204" pitchFamily="34" charset="0"/>
              <a:buChar char="•"/>
            </a:pPr>
            <a:r>
              <a:rPr lang="de-DE" sz="1200"/>
              <a:t>Nüchtern (10-16 Stunden, nur Wasser)</a:t>
            </a:r>
          </a:p>
          <a:p>
            <a:pPr marL="171450" indent="-171450">
              <a:buFont typeface="Arial" panose="020B0604020202020204" pitchFamily="34" charset="0"/>
              <a:buChar char="•"/>
            </a:pPr>
            <a:r>
              <a:rPr lang="de-DE" sz="1200"/>
              <a:t>Dauer: 2 h, Messzeitpunkte:</a:t>
            </a:r>
          </a:p>
          <a:p>
            <a:pPr marL="398250" lvl="1" indent="-171450">
              <a:buFont typeface="Arial" panose="020B0604020202020204" pitchFamily="34" charset="0"/>
              <a:buChar char="•"/>
            </a:pPr>
            <a:r>
              <a:rPr lang="de-DE" sz="1200"/>
              <a:t>0 min (vor Einnahme)</a:t>
            </a:r>
          </a:p>
          <a:p>
            <a:pPr marL="398250" lvl="1" indent="-171450">
              <a:buFont typeface="Arial" panose="020B0604020202020204" pitchFamily="34" charset="0"/>
              <a:buChar char="•"/>
            </a:pPr>
            <a:r>
              <a:rPr lang="de-DE" sz="1200" i="1"/>
              <a:t>30 min</a:t>
            </a:r>
          </a:p>
          <a:p>
            <a:pPr marL="398250" lvl="1" indent="-171450">
              <a:buFont typeface="Arial" panose="020B0604020202020204" pitchFamily="34" charset="0"/>
              <a:buChar char="•"/>
            </a:pPr>
            <a:r>
              <a:rPr lang="de-DE" sz="1200" i="1"/>
              <a:t>60 min</a:t>
            </a:r>
          </a:p>
          <a:p>
            <a:pPr marL="398250" lvl="1" indent="-171450">
              <a:buFont typeface="Arial" panose="020B0604020202020204" pitchFamily="34" charset="0"/>
              <a:buChar char="•"/>
            </a:pPr>
            <a:r>
              <a:rPr lang="de-DE" sz="1200" i="1"/>
              <a:t>90 min</a:t>
            </a:r>
          </a:p>
          <a:p>
            <a:pPr marL="398250" lvl="1" indent="-171450">
              <a:buFont typeface="Arial" panose="020B0604020202020204" pitchFamily="34" charset="0"/>
              <a:buChar char="•"/>
            </a:pPr>
            <a:r>
              <a:rPr lang="de-DE" sz="1200"/>
              <a:t>120 min</a:t>
            </a:r>
          </a:p>
          <a:p>
            <a:pPr marL="171450" indent="-171450">
              <a:buFont typeface="Arial" panose="020B0604020202020204" pitchFamily="34" charset="0"/>
              <a:buChar char="•"/>
            </a:pPr>
            <a:r>
              <a:rPr lang="de-DE" sz="1200"/>
              <a:t>Bestimmung von Plasmaglukose und evtl. Insulin + C-Peptid</a:t>
            </a:r>
          </a:p>
          <a:p>
            <a:pPr marL="171450" indent="-171450">
              <a:buFont typeface="Arial" panose="020B0604020202020204" pitchFamily="34" charset="0"/>
              <a:buChar char="•"/>
            </a:pPr>
            <a:endParaRPr lang="de-DE" sz="1200"/>
          </a:p>
        </p:txBody>
      </p:sp>
    </p:spTree>
    <p:extLst>
      <p:ext uri="{BB962C8B-B14F-4D97-AF65-F5344CB8AC3E}">
        <p14:creationId xmlns:p14="http://schemas.microsoft.com/office/powerpoint/2010/main" val="412338029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0B5B224-08EC-2922-FEB6-F36E7308D292}"/>
            </a:ext>
          </a:extLst>
        </p:cNvPr>
        <p:cNvGrpSpPr/>
        <p:nvPr/>
      </p:nvGrpSpPr>
      <p:grpSpPr>
        <a:xfrm>
          <a:off x="0" y="0"/>
          <a:ext cx="0" cy="0"/>
          <a:chOff x="0" y="0"/>
          <a:chExt cx="0" cy="0"/>
        </a:xfrm>
      </p:grpSpPr>
      <p:sp>
        <p:nvSpPr>
          <p:cNvPr id="3" name="Textplatzhalter 9">
            <a:extLst>
              <a:ext uri="{FF2B5EF4-FFF2-40B4-BE49-F238E27FC236}">
                <a16:creationId xmlns:a16="http://schemas.microsoft.com/office/drawing/2014/main" id="{E50A0F56-4DA9-CA4B-7997-966D2C2DB544}"/>
              </a:ext>
            </a:extLst>
          </p:cNvPr>
          <p:cNvSpPr txBox="1">
            <a:spLocks/>
          </p:cNvSpPr>
          <p:nvPr/>
        </p:nvSpPr>
        <p:spPr>
          <a:xfrm>
            <a:off x="314408" y="114098"/>
            <a:ext cx="8613873"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Durchführung eines OGTT nach DDG-Praxisempfehlung</a:t>
            </a:r>
            <a:r>
              <a:rPr lang="de-DE" sz="2000" b="1" baseline="30000">
                <a:solidFill>
                  <a:srgbClr val="7030A0"/>
                </a:solidFill>
                <a:latin typeface="+mj-lt"/>
              </a:rPr>
              <a:t>1</a:t>
            </a:r>
            <a:endParaRPr lang="de-DE" sz="2000" b="1">
              <a:solidFill>
                <a:srgbClr val="7030A0"/>
              </a:solidFill>
              <a:latin typeface="+mj-lt"/>
            </a:endParaRPr>
          </a:p>
        </p:txBody>
      </p:sp>
      <p:sp>
        <p:nvSpPr>
          <p:cNvPr id="14" name="TextBox 3037">
            <a:extLst>
              <a:ext uri="{FF2B5EF4-FFF2-40B4-BE49-F238E27FC236}">
                <a16:creationId xmlns:a16="http://schemas.microsoft.com/office/drawing/2014/main" id="{BDB05BDA-AFAE-85F3-4DE4-B6B6C2BEE870}"/>
              </a:ext>
            </a:extLst>
          </p:cNvPr>
          <p:cNvSpPr txBox="1"/>
          <p:nvPr/>
        </p:nvSpPr>
        <p:spPr>
          <a:xfrm>
            <a:off x="314408" y="4927913"/>
            <a:ext cx="7723189"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Schwarz T et al</a:t>
            </a:r>
            <a:r>
              <a:rPr lang="de-DE" sz="600" i="1">
                <a:solidFill>
                  <a:srgbClr val="404040"/>
                </a:solidFill>
              </a:rPr>
              <a:t>. </a:t>
            </a:r>
            <a:r>
              <a:rPr lang="de-DE" sz="600" i="1" err="1">
                <a:solidFill>
                  <a:srgbClr val="404040"/>
                </a:solidFill>
              </a:rPr>
              <a:t>Diabetol</a:t>
            </a:r>
            <a:r>
              <a:rPr lang="de-DE" sz="600" i="1">
                <a:solidFill>
                  <a:srgbClr val="404040"/>
                </a:solidFill>
              </a:rPr>
              <a:t> </a:t>
            </a:r>
            <a:r>
              <a:rPr lang="de-DE" sz="600" i="1" err="1">
                <a:solidFill>
                  <a:srgbClr val="404040"/>
                </a:solidFill>
              </a:rPr>
              <a:t>Stoffwechs</a:t>
            </a:r>
            <a:r>
              <a:rPr lang="de-DE" sz="600" i="1">
                <a:solidFill>
                  <a:srgbClr val="404040"/>
                </a:solidFill>
              </a:rPr>
              <a:t> </a:t>
            </a:r>
            <a:r>
              <a:rPr lang="de-DE" sz="600">
                <a:solidFill>
                  <a:srgbClr val="404040"/>
                </a:solidFill>
              </a:rPr>
              <a:t>2024; 19: S125</a:t>
            </a:r>
            <a:r>
              <a:rPr lang="da-DK" sz="600">
                <a:solidFill>
                  <a:srgbClr val="404040"/>
                </a:solidFill>
                <a:ea typeface="Arial"/>
                <a:cs typeface="Arial"/>
              </a:rPr>
              <a:t>–</a:t>
            </a:r>
            <a:r>
              <a:rPr lang="de-DE" sz="600">
                <a:solidFill>
                  <a:srgbClr val="404040"/>
                </a:solidFill>
              </a:rPr>
              <a:t>S137.</a:t>
            </a:r>
          </a:p>
        </p:txBody>
      </p:sp>
      <p:sp>
        <p:nvSpPr>
          <p:cNvPr id="6" name="Footer Placeholder 4">
            <a:extLst>
              <a:ext uri="{FF2B5EF4-FFF2-40B4-BE49-F238E27FC236}">
                <a16:creationId xmlns:a16="http://schemas.microsoft.com/office/drawing/2014/main" id="{40D1E731-2C76-1039-A69C-3CE25B386D3E}"/>
              </a:ext>
            </a:extLst>
          </p:cNvPr>
          <p:cNvSpPr txBox="1">
            <a:spLocks/>
          </p:cNvSpPr>
          <p:nvPr/>
        </p:nvSpPr>
        <p:spPr>
          <a:xfrm>
            <a:off x="344244" y="4663955"/>
            <a:ext cx="8320663" cy="277524"/>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Tabelle modifiziert nach Schwarz T 2024</a:t>
            </a:r>
            <a:r>
              <a:rPr kumimoji="0" lang="de-DE" sz="600" b="0" i="0" u="none" strike="noStrike" kern="1200" cap="none" spc="0" normalizeH="0" baseline="30000" noProof="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oGTT</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/OGTT: Oraler Glukosetoleranztest. </a:t>
            </a:r>
            <a:endParaRPr kumimoji="0" lang="en-US"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grpSp>
        <p:nvGrpSpPr>
          <p:cNvPr id="11" name="Gruppieren 10">
            <a:extLst>
              <a:ext uri="{FF2B5EF4-FFF2-40B4-BE49-F238E27FC236}">
                <a16:creationId xmlns:a16="http://schemas.microsoft.com/office/drawing/2014/main" id="{8CBF3B38-E1D7-8A52-CEF4-D366A91B6AC4}"/>
              </a:ext>
            </a:extLst>
          </p:cNvPr>
          <p:cNvGrpSpPr/>
          <p:nvPr/>
        </p:nvGrpSpPr>
        <p:grpSpPr>
          <a:xfrm>
            <a:off x="521362" y="1032744"/>
            <a:ext cx="8101276" cy="3078011"/>
            <a:chOff x="521362" y="673870"/>
            <a:chExt cx="8101276" cy="3078011"/>
          </a:xfrm>
        </p:grpSpPr>
        <p:pic>
          <p:nvPicPr>
            <p:cNvPr id="5" name="Grafik 4" descr="Ein Bild, das Text, Screenshot, Schrift, Zahl enthält.&#10;&#10;KI-generierte Inhalte können fehlerhaft sein.">
              <a:extLst>
                <a:ext uri="{FF2B5EF4-FFF2-40B4-BE49-F238E27FC236}">
                  <a16:creationId xmlns:a16="http://schemas.microsoft.com/office/drawing/2014/main" id="{894C59F4-832D-5E2A-AB97-76382B22DAE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1363" y="673870"/>
              <a:ext cx="4050637" cy="3078010"/>
            </a:xfrm>
            <a:prstGeom prst="rect">
              <a:avLst/>
            </a:prstGeom>
          </p:spPr>
        </p:pic>
        <p:pic>
          <p:nvPicPr>
            <p:cNvPr id="8" name="Grafik 7" descr="Ein Bild, das Text, Schrift, Screenshot, Zahl enthält.&#10;&#10;KI-generierte Inhalte können fehlerhaft sein.">
              <a:extLst>
                <a:ext uri="{FF2B5EF4-FFF2-40B4-BE49-F238E27FC236}">
                  <a16:creationId xmlns:a16="http://schemas.microsoft.com/office/drawing/2014/main" id="{8A4A6BC9-CB4C-E6EE-031A-1AB9EFFEC54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0" y="673870"/>
              <a:ext cx="4050638" cy="2420866"/>
            </a:xfrm>
            <a:prstGeom prst="rect">
              <a:avLst/>
            </a:prstGeom>
          </p:spPr>
        </p:pic>
        <p:sp>
          <p:nvSpPr>
            <p:cNvPr id="10" name="Rechteck 9">
              <a:extLst>
                <a:ext uri="{FF2B5EF4-FFF2-40B4-BE49-F238E27FC236}">
                  <a16:creationId xmlns:a16="http://schemas.microsoft.com/office/drawing/2014/main" id="{5E5771C7-CAFB-92F3-077F-434E930B9777}"/>
                </a:ext>
              </a:extLst>
            </p:cNvPr>
            <p:cNvSpPr/>
            <p:nvPr/>
          </p:nvSpPr>
          <p:spPr>
            <a:xfrm>
              <a:off x="4572000" y="3094736"/>
              <a:ext cx="4050637" cy="65714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 name="Rechteck 8">
              <a:extLst>
                <a:ext uri="{FF2B5EF4-FFF2-40B4-BE49-F238E27FC236}">
                  <a16:creationId xmlns:a16="http://schemas.microsoft.com/office/drawing/2014/main" id="{BC4B8785-7973-669A-F323-B558CB576575}"/>
                </a:ext>
              </a:extLst>
            </p:cNvPr>
            <p:cNvSpPr/>
            <p:nvPr/>
          </p:nvSpPr>
          <p:spPr>
            <a:xfrm>
              <a:off x="521362" y="673871"/>
              <a:ext cx="8101275" cy="3078010"/>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Tree>
    <p:extLst>
      <p:ext uri="{BB962C8B-B14F-4D97-AF65-F5344CB8AC3E}">
        <p14:creationId xmlns:p14="http://schemas.microsoft.com/office/powerpoint/2010/main" val="113267074"/>
      </p:ext>
    </p:extLst>
  </p:cSld>
  <p:clrMapOvr>
    <a:masterClrMapping/>
  </p:clrMapOvr>
  <p:transition>
    <p:fade/>
  </p:transition>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AD3ECB9-89A6-D344-F022-2ACFF7C35B50}"/>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00FB5151-A87C-1DD6-B58D-492CBA41B000}"/>
              </a:ext>
            </a:extLst>
          </p:cNvPr>
          <p:cNvSpPr txBox="1">
            <a:spLocks/>
          </p:cNvSpPr>
          <p:nvPr/>
        </p:nvSpPr>
        <p:spPr>
          <a:xfrm>
            <a:off x="314412" y="11600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Exkurs: </a:t>
            </a:r>
            <a:r>
              <a:rPr kumimoji="0" lang="en-US" sz="2000" b="1" i="0" u="none" strike="noStrike" kern="1200" cap="none" spc="0" normalizeH="0" baseline="0" noProof="0" err="1">
                <a:ln>
                  <a:noFill/>
                </a:ln>
                <a:solidFill>
                  <a:srgbClr val="7030A0"/>
                </a:solidFill>
                <a:effectLst/>
                <a:uLnTx/>
                <a:uFillTx/>
                <a:latin typeface="Verdana"/>
                <a:ea typeface="+mn-ea"/>
                <a:cs typeface="+mn-cs"/>
              </a:rPr>
              <a:t>Mischmahlzeiten-Toleranztest</a:t>
            </a:r>
            <a:r>
              <a:rPr kumimoji="0" lang="en-US" sz="2000" b="1" i="0" u="none" strike="noStrike" kern="1200" cap="none" spc="0" normalizeH="0" baseline="0" noProof="0">
                <a:ln>
                  <a:noFill/>
                </a:ln>
                <a:solidFill>
                  <a:srgbClr val="7030A0"/>
                </a:solidFill>
                <a:effectLst/>
                <a:uLnTx/>
                <a:uFillTx/>
                <a:latin typeface="Verdana"/>
                <a:ea typeface="+mn-ea"/>
                <a:cs typeface="+mn-cs"/>
              </a:rPr>
              <a:t> (MMTT)</a:t>
            </a:r>
            <a:r>
              <a:rPr kumimoji="0" lang="de-DE" sz="2000" b="1" i="0" u="none" strike="noStrike" kern="1200" cap="none" spc="0" normalizeH="0" baseline="30000" noProof="0">
                <a:ln>
                  <a:noFill/>
                </a:ln>
                <a:solidFill>
                  <a:srgbClr val="7030A0"/>
                </a:solidFill>
                <a:effectLst/>
                <a:uLnTx/>
                <a:uFillTx/>
                <a:latin typeface="Verdana"/>
                <a:ea typeface="+mn-ea"/>
                <a:cs typeface="+mn-cs"/>
              </a:rPr>
              <a:t>1,2</a:t>
            </a:r>
          </a:p>
        </p:txBody>
      </p:sp>
      <p:sp>
        <p:nvSpPr>
          <p:cNvPr id="9" name="Text Placeholder 2">
            <a:extLst>
              <a:ext uri="{FF2B5EF4-FFF2-40B4-BE49-F238E27FC236}">
                <a16:creationId xmlns:a16="http://schemas.microsoft.com/office/drawing/2014/main" id="{0C7A5A40-1F63-B753-6893-08493EBC9CFE}"/>
              </a:ext>
            </a:extLst>
          </p:cNvPr>
          <p:cNvSpPr txBox="1">
            <a:spLocks/>
          </p:cNvSpPr>
          <p:nvPr/>
        </p:nvSpPr>
        <p:spPr>
          <a:xfrm>
            <a:off x="400472" y="4671354"/>
            <a:ext cx="8557897" cy="419308"/>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DE" sz="600" i="0" u="none" strike="noStrike" kern="1200" cap="none" spc="0" normalizeH="0" baseline="0" noProof="0">
                <a:ln>
                  <a:noFill/>
                </a:ln>
                <a:solidFill>
                  <a:srgbClr val="404040"/>
                </a:solidFill>
                <a:effectLst/>
                <a:uLnTx/>
                <a:uFillTx/>
                <a:latin typeface="Verdana"/>
                <a:ea typeface="Arial"/>
                <a:cs typeface="Arial"/>
              </a:rPr>
              <a:t>C-Peptid: </a:t>
            </a:r>
            <a:r>
              <a:rPr kumimoji="0" lang="de-DE" sz="600" i="0" u="none" strike="noStrike" kern="1200" cap="none" spc="0" normalizeH="0" baseline="0" noProof="0" err="1">
                <a:ln>
                  <a:noFill/>
                </a:ln>
                <a:solidFill>
                  <a:srgbClr val="404040"/>
                </a:solidFill>
                <a:effectLst/>
                <a:uLnTx/>
                <a:uFillTx/>
                <a:latin typeface="Verdana"/>
                <a:ea typeface="Arial"/>
                <a:cs typeface="Arial"/>
              </a:rPr>
              <a:t>Connecting</a:t>
            </a:r>
            <a:r>
              <a:rPr kumimoji="0" lang="de-DE" sz="600" i="0" u="none" strike="noStrike" kern="1200" cap="none" spc="0" normalizeH="0" baseline="0" noProof="0">
                <a:ln>
                  <a:noFill/>
                </a:ln>
                <a:solidFill>
                  <a:srgbClr val="404040"/>
                </a:solidFill>
                <a:effectLst/>
                <a:uLnTx/>
                <a:uFillTx/>
                <a:latin typeface="Verdana"/>
                <a:ea typeface="Arial"/>
                <a:cs typeface="Arial"/>
              </a:rPr>
              <a:t> </a:t>
            </a:r>
            <a:r>
              <a:rPr kumimoji="0" lang="de-DE" sz="600" i="0" u="none" strike="noStrike" kern="1200" cap="none" spc="0" normalizeH="0" baseline="0" noProof="0" err="1">
                <a:ln>
                  <a:noFill/>
                </a:ln>
                <a:solidFill>
                  <a:srgbClr val="404040"/>
                </a:solidFill>
                <a:effectLst/>
                <a:uLnTx/>
                <a:uFillTx/>
                <a:latin typeface="Verdana"/>
                <a:ea typeface="Arial"/>
                <a:cs typeface="Arial"/>
              </a:rPr>
              <a:t>peptide</a:t>
            </a:r>
            <a:r>
              <a:rPr kumimoji="0" lang="de-DE" sz="600" i="0" u="none" strike="noStrike" kern="1200" cap="none" spc="0" normalizeH="0" baseline="0" noProof="0">
                <a:ln>
                  <a:noFill/>
                </a:ln>
                <a:solidFill>
                  <a:srgbClr val="404040"/>
                </a:solidFill>
                <a:effectLst/>
                <a:uLnTx/>
                <a:uFillTx/>
                <a:latin typeface="Verdana"/>
                <a:ea typeface="Arial"/>
                <a:cs typeface="Arial"/>
              </a:rPr>
              <a:t>, Verbindungspeptid; MMTT: Mischmahlzeiten-Toleranztest; T1D: Typ-1-Diabetes.</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DE" sz="600" b="1" i="0" u="none" strike="noStrike" kern="1200" cap="none" spc="0" normalizeH="0" baseline="0" noProof="0">
                <a:ln>
                  <a:noFill/>
                </a:ln>
                <a:solidFill>
                  <a:srgbClr val="404040"/>
                </a:solidFill>
                <a:effectLst/>
                <a:uLnTx/>
                <a:uFillTx/>
                <a:latin typeface="Verdana"/>
                <a:ea typeface="Arial"/>
                <a:cs typeface="Arial"/>
              </a:rPr>
              <a:t>1. </a:t>
            </a:r>
            <a:r>
              <a:rPr kumimoji="0" lang="de-DE" sz="600" b="0" i="0" u="none" strike="noStrike" kern="1200" cap="none" spc="0" normalizeH="0" baseline="0" noProof="0">
                <a:ln>
                  <a:noFill/>
                </a:ln>
                <a:solidFill>
                  <a:srgbClr val="404040"/>
                </a:solidFill>
                <a:effectLst/>
                <a:uLnTx/>
                <a:uFillTx/>
                <a:latin typeface="Verdana"/>
                <a:ea typeface="Arial"/>
                <a:cs typeface="Arial"/>
              </a:rPr>
              <a:t>Besser REJ </a:t>
            </a:r>
            <a:r>
              <a:rPr kumimoji="0" lang="de-DE"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Verdana"/>
                <a:ea typeface="Arial"/>
                <a:cs typeface="Arial"/>
              </a:rPr>
              <a:t>2013; 36: 195–201. </a:t>
            </a:r>
            <a:r>
              <a:rPr kumimoji="0" lang="de-DE" sz="600" b="1" i="0" u="none" strike="noStrike" kern="1200" cap="none" spc="0" normalizeH="0" baseline="0" noProof="0">
                <a:ln>
                  <a:noFill/>
                </a:ln>
                <a:solidFill>
                  <a:srgbClr val="404040"/>
                </a:solidFill>
                <a:effectLst/>
                <a:uLnTx/>
                <a:uFillTx/>
                <a:latin typeface="Verdana"/>
                <a:ea typeface="Arial"/>
                <a:cs typeface="Arial"/>
              </a:rPr>
              <a:t>2.</a:t>
            </a:r>
            <a:r>
              <a:rPr kumimoji="0" lang="de-DE" sz="600" b="0" i="0" u="none" strike="noStrike" kern="1200" cap="none" spc="0" normalizeH="0" baseline="0" noProof="0">
                <a:ln>
                  <a:noFill/>
                </a:ln>
                <a:solidFill>
                  <a:srgbClr val="404040"/>
                </a:solidFill>
                <a:effectLst/>
                <a:uLnTx/>
                <a:uFillTx/>
                <a:latin typeface="Verdana"/>
                <a:ea typeface="Arial"/>
                <a:cs typeface="Arial"/>
              </a:rPr>
              <a:t> Sheikh S </a:t>
            </a:r>
            <a:r>
              <a:rPr kumimoji="0" lang="de-DE" sz="600" b="0" i="1" u="none" strike="noStrike" kern="1200" cap="none" spc="0" normalizeH="0" baseline="0" noProof="0">
                <a:ln>
                  <a:noFill/>
                </a:ln>
                <a:solidFill>
                  <a:srgbClr val="404040"/>
                </a:solidFill>
                <a:effectLst/>
                <a:uLnTx/>
                <a:uFillTx/>
                <a:latin typeface="Verdana"/>
                <a:ea typeface="Arial"/>
                <a:cs typeface="Arial"/>
              </a:rPr>
              <a:t>et al. Front </a:t>
            </a:r>
            <a:r>
              <a:rPr kumimoji="0" lang="de-DE" sz="600" b="0" i="1" u="none" strike="noStrike" kern="1200" cap="none" spc="0" normalizeH="0" baseline="0" noProof="0" err="1">
                <a:ln>
                  <a:noFill/>
                </a:ln>
                <a:solidFill>
                  <a:srgbClr val="404040"/>
                </a:solidFill>
                <a:effectLst/>
                <a:uLnTx/>
                <a:uFillTx/>
                <a:latin typeface="Verdana"/>
                <a:ea typeface="Arial"/>
                <a:cs typeface="Arial"/>
              </a:rPr>
              <a:t>Endocrinol</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2024; 15: 1340346.</a:t>
            </a:r>
          </a:p>
        </p:txBody>
      </p:sp>
      <p:sp>
        <p:nvSpPr>
          <p:cNvPr id="6" name="Textplatzhalter 4">
            <a:extLst>
              <a:ext uri="{FF2B5EF4-FFF2-40B4-BE49-F238E27FC236}">
                <a16:creationId xmlns:a16="http://schemas.microsoft.com/office/drawing/2014/main" id="{96039DD9-CCC3-E78C-543D-EA128E0D1F19}"/>
              </a:ext>
            </a:extLst>
          </p:cNvPr>
          <p:cNvSpPr txBox="1">
            <a:spLocks/>
          </p:cNvSpPr>
          <p:nvPr/>
        </p:nvSpPr>
        <p:spPr>
          <a:xfrm>
            <a:off x="504369" y="1003567"/>
            <a:ext cx="8065343" cy="3592066"/>
          </a:xfrm>
          <a:prstGeom prst="rect">
            <a:avLst/>
          </a:prstGeom>
        </p:spPr>
        <p:txBody>
          <a:bodyPr vert="horz" lIns="0" tIns="0" rIns="0" bIns="0" rtlCol="0">
            <a:noAutofit/>
          </a:bodyPr>
          <a:lstStyle>
            <a:lvl1pPr marL="0" indent="0" algn="l" defTabSz="685800" rtl="0" eaLnBrk="1" latinLnBrk="0" hangingPunct="1">
              <a:lnSpc>
                <a:spcPct val="125000"/>
              </a:lnSpc>
              <a:spcBef>
                <a:spcPts val="0"/>
              </a:spcBef>
              <a:buFont typeface="Arial" panose="020B0604020202020204" pitchFamily="34" charset="0"/>
              <a:buNone/>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68288" indent="-268288">
              <a:buClr>
                <a:schemeClr val="accent2"/>
              </a:buClr>
              <a:buSzPct val="120000"/>
              <a:buFont typeface="Arial" panose="020B0604020202020204" pitchFamily="34" charset="0"/>
              <a:buChar char="•"/>
            </a:pPr>
            <a:r>
              <a:rPr lang="de-DE" sz="1200"/>
              <a:t>Goldstandard, um die Restfunktion der Betazellen bei T1D objektiv zu messen</a:t>
            </a:r>
          </a:p>
          <a:p>
            <a:pPr marL="268288" indent="-268288">
              <a:buClr>
                <a:schemeClr val="accent2"/>
              </a:buClr>
              <a:buSzPct val="120000"/>
              <a:buFont typeface="Arial" panose="020B0604020202020204" pitchFamily="34" charset="0"/>
              <a:buChar char="•"/>
            </a:pPr>
            <a:r>
              <a:rPr lang="de-DE" sz="1200"/>
              <a:t>Überprüfung, wie viel C-Peptid (und damit körpereigenes Insulin) nach einer definierten Mahlzeit ausgeschüttet wird</a:t>
            </a:r>
          </a:p>
          <a:p>
            <a:pPr marL="268288" indent="-268288">
              <a:buClr>
                <a:schemeClr val="accent2"/>
              </a:buClr>
              <a:buSzPct val="120000"/>
              <a:buFont typeface="Arial" panose="020B0604020202020204" pitchFamily="34" charset="0"/>
              <a:buChar char="•"/>
            </a:pPr>
            <a:r>
              <a:rPr lang="de-DE" sz="1200"/>
              <a:t>Kein Routinetest in der ärztlichen Praxis</a:t>
            </a:r>
          </a:p>
          <a:p>
            <a:pPr marL="268288" indent="-268288">
              <a:buClr>
                <a:schemeClr val="accent2"/>
              </a:buClr>
              <a:buSzPct val="120000"/>
              <a:buFont typeface="Arial" panose="020B0604020202020204" pitchFamily="34" charset="0"/>
              <a:buChar char="•"/>
            </a:pPr>
            <a:r>
              <a:rPr lang="de-DE" sz="1200"/>
              <a:t>standardisiertes Flüssigpräparat mit definiertem Gehalt an Kohlenhydraten, Eiweiß und Fett innerhalb von 5 min</a:t>
            </a:r>
          </a:p>
          <a:p>
            <a:pPr marL="268288" indent="-268288">
              <a:buClr>
                <a:schemeClr val="accent2"/>
              </a:buClr>
              <a:buSzPct val="120000"/>
              <a:buFont typeface="Arial" panose="020B0604020202020204" pitchFamily="34" charset="0"/>
              <a:buChar char="•"/>
            </a:pPr>
            <a:r>
              <a:rPr lang="de-DE" sz="1200"/>
              <a:t>Meist ca. 6 ml pro kg Körpergewicht, maximal ca. 360 ml</a:t>
            </a:r>
          </a:p>
          <a:p>
            <a:pPr marL="268288" indent="-268288">
              <a:buClr>
                <a:schemeClr val="accent2"/>
              </a:buClr>
              <a:buSzPct val="120000"/>
              <a:buFont typeface="Arial" panose="020B0604020202020204" pitchFamily="34" charset="0"/>
              <a:buChar char="•"/>
            </a:pPr>
            <a:r>
              <a:rPr lang="de-DE" sz="1200"/>
              <a:t>Nüchtern (8-12 Stunden, nur Wasser)</a:t>
            </a:r>
          </a:p>
          <a:p>
            <a:pPr marL="268288" indent="-268288">
              <a:buClr>
                <a:schemeClr val="accent2"/>
              </a:buClr>
              <a:buSzPct val="120000"/>
              <a:buFont typeface="Arial" panose="020B0604020202020204" pitchFamily="34" charset="0"/>
              <a:buChar char="•"/>
            </a:pPr>
            <a:r>
              <a:rPr lang="de-DE" sz="1200"/>
              <a:t>Basalinsulin wird in der Regel nicht abgesetzt; </a:t>
            </a:r>
            <a:r>
              <a:rPr lang="de-DE" sz="1200" err="1"/>
              <a:t>Bolusinsulin</a:t>
            </a:r>
            <a:r>
              <a:rPr lang="de-DE" sz="1200"/>
              <a:t> darf vor dem Test nicht gespritzt werden</a:t>
            </a:r>
          </a:p>
          <a:p>
            <a:pPr marL="268288" indent="-268288">
              <a:buClr>
                <a:schemeClr val="accent2"/>
              </a:buClr>
              <a:buSzPct val="120000"/>
              <a:buFont typeface="Arial" panose="020B0604020202020204" pitchFamily="34" charset="0"/>
              <a:buChar char="•"/>
            </a:pPr>
            <a:r>
              <a:rPr lang="de-DE" sz="1200"/>
              <a:t>Mehrfache Blutabnahmen (z. B. bei t = -10, -1, </a:t>
            </a:r>
            <a:r>
              <a:rPr lang="de-DE" sz="1200" b="1"/>
              <a:t>0</a:t>
            </a:r>
            <a:r>
              <a:rPr lang="de-DE" sz="1200"/>
              <a:t>, 10, 15, 20, </a:t>
            </a:r>
            <a:r>
              <a:rPr lang="de-DE" sz="1200" b="1"/>
              <a:t>30, 60, 90, 120, 150</a:t>
            </a:r>
            <a:r>
              <a:rPr lang="de-DE" sz="1200"/>
              <a:t>, 180, 210, 240 Minuten)</a:t>
            </a:r>
          </a:p>
          <a:p>
            <a:pPr marL="268288" indent="-268288">
              <a:buClr>
                <a:schemeClr val="accent2"/>
              </a:buClr>
              <a:buSzPct val="120000"/>
              <a:buFont typeface="Arial" panose="020B0604020202020204" pitchFamily="34" charset="0"/>
              <a:buChar char="•"/>
            </a:pPr>
            <a:r>
              <a:rPr lang="de-DE" sz="1200"/>
              <a:t>Bestimmung von Plasmaglukose + C-Peptid</a:t>
            </a:r>
          </a:p>
          <a:p>
            <a:pPr marL="171450" indent="-171450">
              <a:buClr>
                <a:schemeClr val="accent2"/>
              </a:buClr>
              <a:buSzPct val="120000"/>
              <a:buFont typeface="Arial" panose="020B0604020202020204" pitchFamily="34" charset="0"/>
              <a:buChar char="•"/>
            </a:pPr>
            <a:endParaRPr lang="de-DE" sz="1200"/>
          </a:p>
        </p:txBody>
      </p:sp>
    </p:spTree>
    <p:extLst>
      <p:ext uri="{BB962C8B-B14F-4D97-AF65-F5344CB8AC3E}">
        <p14:creationId xmlns:p14="http://schemas.microsoft.com/office/powerpoint/2010/main" val="52320319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2405B03-6954-22C1-FA1B-9592C08BD178}"/>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E018D274-8E47-5D2B-14DF-163E7AA70FDF}"/>
              </a:ext>
            </a:extLst>
          </p:cNvPr>
          <p:cNvSpPr txBox="1">
            <a:spLocks/>
          </p:cNvSpPr>
          <p:nvPr/>
        </p:nvSpPr>
        <p:spPr>
          <a:xfrm>
            <a:off x="319788" y="11600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Goldstandard zur Messung der Betazellfunktion bei T1D ist die stimulierte C-Peptid-Antwort im Serum während eines MMTT</a:t>
            </a:r>
            <a:r>
              <a:rPr kumimoji="0" lang="de-DE" sz="2000" b="1" i="0" u="none" strike="noStrike" kern="1200" cap="none" spc="0" normalizeH="0" baseline="30000" noProof="0">
                <a:ln>
                  <a:noFill/>
                </a:ln>
                <a:solidFill>
                  <a:srgbClr val="7030A0"/>
                </a:solidFill>
                <a:effectLst/>
                <a:uLnTx/>
                <a:uFillTx/>
                <a:latin typeface="Verdana"/>
                <a:ea typeface="+mn-ea"/>
                <a:cs typeface="+mn-cs"/>
              </a:rPr>
              <a:t>1-4</a:t>
            </a:r>
          </a:p>
        </p:txBody>
      </p:sp>
      <p:sp>
        <p:nvSpPr>
          <p:cNvPr id="9" name="Text Placeholder 2">
            <a:extLst>
              <a:ext uri="{FF2B5EF4-FFF2-40B4-BE49-F238E27FC236}">
                <a16:creationId xmlns:a16="http://schemas.microsoft.com/office/drawing/2014/main" id="{2ECEBB67-5830-955B-A682-B91C2FEF20ED}"/>
              </a:ext>
            </a:extLst>
          </p:cNvPr>
          <p:cNvSpPr txBox="1">
            <a:spLocks/>
          </p:cNvSpPr>
          <p:nvPr/>
        </p:nvSpPr>
        <p:spPr>
          <a:xfrm>
            <a:off x="400473" y="4666172"/>
            <a:ext cx="8397316" cy="419308"/>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lang="de-DE" sz="600">
                <a:solidFill>
                  <a:srgbClr val="404040"/>
                </a:solidFill>
                <a:latin typeface="Verdana"/>
                <a:ea typeface="Arial"/>
                <a:cs typeface="Arial"/>
              </a:rPr>
              <a:t>AUC: Area </a:t>
            </a:r>
            <a:r>
              <a:rPr lang="de-DE" sz="600" err="1">
                <a:solidFill>
                  <a:srgbClr val="404040"/>
                </a:solidFill>
                <a:latin typeface="Verdana"/>
                <a:ea typeface="Arial"/>
                <a:cs typeface="Arial"/>
              </a:rPr>
              <a:t>under</a:t>
            </a:r>
            <a:r>
              <a:rPr lang="de-DE" sz="600">
                <a:solidFill>
                  <a:srgbClr val="404040"/>
                </a:solidFill>
                <a:latin typeface="Verdana"/>
                <a:ea typeface="Arial"/>
                <a:cs typeface="Arial"/>
              </a:rPr>
              <a:t> </a:t>
            </a:r>
            <a:r>
              <a:rPr lang="de-DE" sz="600" err="1">
                <a:solidFill>
                  <a:srgbClr val="404040"/>
                </a:solidFill>
                <a:latin typeface="Verdana"/>
                <a:ea typeface="Arial"/>
                <a:cs typeface="Arial"/>
              </a:rPr>
              <a:t>the</a:t>
            </a:r>
            <a:r>
              <a:rPr lang="de-DE" sz="600">
                <a:solidFill>
                  <a:srgbClr val="404040"/>
                </a:solidFill>
                <a:latin typeface="Verdana"/>
                <a:ea typeface="Arial"/>
                <a:cs typeface="Arial"/>
              </a:rPr>
              <a:t> </a:t>
            </a:r>
            <a:r>
              <a:rPr lang="de-DE" sz="600" err="1">
                <a:solidFill>
                  <a:srgbClr val="404040"/>
                </a:solidFill>
                <a:latin typeface="Verdana"/>
                <a:ea typeface="Arial"/>
                <a:cs typeface="Arial"/>
              </a:rPr>
              <a:t>curve</a:t>
            </a:r>
            <a:r>
              <a:rPr lang="de-DE" sz="600">
                <a:solidFill>
                  <a:srgbClr val="404040"/>
                </a:solidFill>
                <a:latin typeface="Verdana"/>
                <a:ea typeface="Arial"/>
                <a:cs typeface="Arial"/>
              </a:rPr>
              <a:t>, Fläche unter der Kurve; C-Peptid: </a:t>
            </a:r>
            <a:r>
              <a:rPr lang="de-DE" sz="600" err="1">
                <a:solidFill>
                  <a:srgbClr val="404040"/>
                </a:solidFill>
                <a:latin typeface="Verdana"/>
                <a:ea typeface="Arial"/>
                <a:cs typeface="Arial"/>
              </a:rPr>
              <a:t>Connecting</a:t>
            </a:r>
            <a:r>
              <a:rPr lang="de-DE" sz="600">
                <a:solidFill>
                  <a:srgbClr val="404040"/>
                </a:solidFill>
                <a:latin typeface="Verdana"/>
                <a:ea typeface="Arial"/>
                <a:cs typeface="Arial"/>
              </a:rPr>
              <a:t> </a:t>
            </a:r>
            <a:r>
              <a:rPr lang="de-DE" sz="600" err="1">
                <a:solidFill>
                  <a:srgbClr val="404040"/>
                </a:solidFill>
                <a:latin typeface="Verdana"/>
                <a:ea typeface="Arial"/>
                <a:cs typeface="Arial"/>
              </a:rPr>
              <a:t>peptide</a:t>
            </a:r>
            <a:r>
              <a:rPr lang="de-DE" sz="600">
                <a:solidFill>
                  <a:srgbClr val="404040"/>
                </a:solidFill>
                <a:latin typeface="Verdana"/>
                <a:ea typeface="Arial"/>
                <a:cs typeface="Arial"/>
              </a:rPr>
              <a:t>, Verbindungspeptid; MMTT: Mischmahlzeiten-Toleranztest; T1D: Typ-1-Diabetes.</a:t>
            </a:r>
            <a:endParaRPr kumimoji="0" lang="de-DE" sz="600" i="0" u="none" strike="noStrike" kern="1200" cap="none" spc="0" normalizeH="0" baseline="0" noProof="0">
              <a:ln>
                <a:noFill/>
              </a:ln>
              <a:solidFill>
                <a:srgbClr val="404040"/>
              </a:solidFill>
              <a:effectLst/>
              <a:uLnTx/>
              <a:uFillTx/>
              <a:latin typeface="Verdana"/>
              <a:ea typeface="Arial"/>
              <a:cs typeface="Arial"/>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DE" sz="600" b="1" i="0" u="none" strike="noStrike" kern="1200" cap="none" spc="0" normalizeH="0" baseline="0" noProof="0">
                <a:ln>
                  <a:noFill/>
                </a:ln>
                <a:solidFill>
                  <a:srgbClr val="404040"/>
                </a:solidFill>
                <a:effectLst/>
                <a:uLnTx/>
                <a:uFillTx/>
                <a:latin typeface="Verdana"/>
                <a:ea typeface="Arial"/>
                <a:cs typeface="Arial"/>
              </a:rPr>
              <a:t>1. </a:t>
            </a:r>
            <a:r>
              <a:rPr kumimoji="0" lang="de-DE" sz="600" b="0" i="0" u="none" strike="noStrike" kern="1200" cap="none" spc="0" normalizeH="0" baseline="0" noProof="0" err="1">
                <a:ln>
                  <a:noFill/>
                </a:ln>
                <a:solidFill>
                  <a:srgbClr val="404040"/>
                </a:solidFill>
                <a:effectLst/>
                <a:uLnTx/>
                <a:uFillTx/>
                <a:latin typeface="Verdana"/>
                <a:ea typeface="Arial"/>
                <a:cs typeface="Arial"/>
              </a:rPr>
              <a:t>Stankute</a:t>
            </a:r>
            <a:r>
              <a:rPr kumimoji="0" lang="de-DE" sz="600" b="0" i="0" u="none" strike="noStrike" kern="1200" cap="none" spc="0" normalizeH="0" baseline="0" noProof="0">
                <a:ln>
                  <a:noFill/>
                </a:ln>
                <a:solidFill>
                  <a:srgbClr val="404040"/>
                </a:solidFill>
                <a:effectLst/>
                <a:uLnTx/>
                <a:uFillTx/>
                <a:latin typeface="Verdana"/>
                <a:ea typeface="Arial"/>
                <a:cs typeface="Arial"/>
              </a:rPr>
              <a:t> I </a:t>
            </a:r>
            <a:r>
              <a:rPr kumimoji="0" lang="de-DE" sz="600" b="0" i="1" u="none" strike="noStrike" kern="1200" cap="none" spc="0" normalizeH="0" baseline="0" noProof="0">
                <a:ln>
                  <a:noFill/>
                </a:ln>
                <a:solidFill>
                  <a:srgbClr val="404040"/>
                </a:solidFill>
                <a:effectLst/>
                <a:uLnTx/>
                <a:uFillTx/>
                <a:latin typeface="Verdana"/>
                <a:ea typeface="Arial"/>
                <a:cs typeface="Arial"/>
              </a:rPr>
              <a:t>et al. Diabetes Res </a:t>
            </a:r>
            <a:r>
              <a:rPr kumimoji="0" lang="de-DE" sz="600" b="0" i="1" u="none" strike="noStrike" kern="1200" cap="none" spc="0" normalizeH="0" baseline="0" noProof="0" err="1">
                <a:ln>
                  <a:noFill/>
                </a:ln>
                <a:solidFill>
                  <a:srgbClr val="404040"/>
                </a:solidFill>
                <a:effectLst/>
                <a:uLnTx/>
                <a:uFillTx/>
                <a:latin typeface="Verdana"/>
                <a:ea typeface="Arial"/>
                <a:cs typeface="Arial"/>
              </a:rPr>
              <a:t>Clin</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1" u="none" strike="noStrike" kern="1200" cap="none" spc="0" normalizeH="0" baseline="0" noProof="0" err="1">
                <a:ln>
                  <a:noFill/>
                </a:ln>
                <a:solidFill>
                  <a:srgbClr val="404040"/>
                </a:solidFill>
                <a:effectLst/>
                <a:uLnTx/>
                <a:uFillTx/>
                <a:latin typeface="Verdana"/>
                <a:ea typeface="Arial"/>
                <a:cs typeface="Arial"/>
              </a:rPr>
              <a:t>Pract</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2021; 178: 108938. </a:t>
            </a:r>
            <a:r>
              <a:rPr kumimoji="0" lang="de-DE" sz="600" b="1" i="0" u="none" strike="noStrike" kern="1200" cap="none" spc="0" normalizeH="0" baseline="0" noProof="0">
                <a:ln>
                  <a:noFill/>
                </a:ln>
                <a:solidFill>
                  <a:srgbClr val="404040"/>
                </a:solidFill>
                <a:effectLst/>
                <a:uLnTx/>
                <a:uFillTx/>
                <a:latin typeface="Verdana"/>
                <a:ea typeface="Arial"/>
                <a:cs typeface="Arial"/>
              </a:rPr>
              <a:t>2.</a:t>
            </a:r>
            <a:r>
              <a:rPr kumimoji="0" lang="de-DE" sz="600" b="0" i="0" u="none" strike="noStrike" kern="1200" cap="none" spc="0" normalizeH="0" baseline="0" noProof="0">
                <a:ln>
                  <a:noFill/>
                </a:ln>
                <a:solidFill>
                  <a:srgbClr val="404040"/>
                </a:solidFill>
                <a:effectLst/>
                <a:uLnTx/>
                <a:uFillTx/>
                <a:latin typeface="Verdana"/>
                <a:ea typeface="Arial"/>
                <a:cs typeface="Arial"/>
              </a:rPr>
              <a:t> Besser REJ </a:t>
            </a:r>
            <a:r>
              <a:rPr kumimoji="0" lang="de-DE" sz="600" b="0" i="1" u="none" strike="noStrike" kern="1200" cap="none" spc="0" normalizeH="0" baseline="0" noProof="0">
                <a:ln>
                  <a:noFill/>
                </a:ln>
                <a:solidFill>
                  <a:srgbClr val="404040"/>
                </a:solidFill>
                <a:effectLst/>
                <a:uLnTx/>
                <a:uFillTx/>
                <a:latin typeface="Verdana"/>
                <a:ea typeface="Arial"/>
                <a:cs typeface="Arial"/>
              </a:rPr>
              <a:t>et al. PLoS </a:t>
            </a:r>
            <a:r>
              <a:rPr kumimoji="0" lang="de-DE" sz="600" b="0" i="1" u="none" strike="noStrike" kern="1200" cap="none" spc="0" normalizeH="0" baseline="0" noProof="0" err="1">
                <a:ln>
                  <a:noFill/>
                </a:ln>
                <a:solidFill>
                  <a:srgbClr val="404040"/>
                </a:solidFill>
                <a:effectLst/>
                <a:uLnTx/>
                <a:uFillTx/>
                <a:latin typeface="Verdana"/>
                <a:ea typeface="Arial"/>
                <a:cs typeface="Arial"/>
              </a:rPr>
              <a:t>One</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2018; 13: e0199635. </a:t>
            </a:r>
            <a:r>
              <a:rPr kumimoji="0" lang="de-DE" sz="600" b="1" i="0" u="none" strike="noStrike" kern="1200" cap="none" spc="0" normalizeH="0" baseline="0" noProof="0">
                <a:ln>
                  <a:noFill/>
                </a:ln>
                <a:solidFill>
                  <a:srgbClr val="404040"/>
                </a:solidFill>
                <a:effectLst/>
                <a:uLnTx/>
                <a:uFillTx/>
                <a:latin typeface="Verdana"/>
                <a:ea typeface="Arial"/>
                <a:cs typeface="Arial"/>
              </a:rPr>
              <a:t>3.</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Mameli</a:t>
            </a:r>
            <a:r>
              <a:rPr kumimoji="0" lang="de-DE" sz="600" b="0" i="0" u="none" strike="noStrike" kern="1200" cap="none" spc="0" normalizeH="0" baseline="0" noProof="0">
                <a:ln>
                  <a:noFill/>
                </a:ln>
                <a:solidFill>
                  <a:srgbClr val="404040"/>
                </a:solidFill>
                <a:effectLst/>
                <a:uLnTx/>
                <a:uFillTx/>
                <a:latin typeface="Verdana"/>
                <a:ea typeface="Arial"/>
                <a:cs typeface="Arial"/>
              </a:rPr>
              <a:t> C </a:t>
            </a:r>
            <a:r>
              <a:rPr kumimoji="0" lang="de-DE" sz="600" b="0" i="1" u="none" strike="noStrike" kern="1200" cap="none" spc="0" normalizeH="0" baseline="0" noProof="0">
                <a:ln>
                  <a:noFill/>
                </a:ln>
                <a:solidFill>
                  <a:srgbClr val="404040"/>
                </a:solidFill>
                <a:effectLst/>
                <a:uLnTx/>
                <a:uFillTx/>
                <a:latin typeface="Verdana"/>
                <a:ea typeface="Arial"/>
                <a:cs typeface="Arial"/>
              </a:rPr>
              <a:t>et al. </a:t>
            </a:r>
            <a:r>
              <a:rPr kumimoji="0" lang="de-DE" sz="600" b="0" i="1" u="none" strike="noStrike" kern="1200" cap="none" spc="0" normalizeH="0" baseline="0" noProof="0" err="1">
                <a:ln>
                  <a:noFill/>
                </a:ln>
                <a:solidFill>
                  <a:srgbClr val="404040"/>
                </a:solidFill>
                <a:effectLst/>
                <a:uLnTx/>
                <a:uFillTx/>
                <a:latin typeface="Verdana"/>
                <a:ea typeface="Arial"/>
                <a:cs typeface="Arial"/>
              </a:rPr>
              <a:t>Pharmacol</a:t>
            </a:r>
            <a:r>
              <a:rPr kumimoji="0" lang="de-DE" sz="600" b="0" i="1" u="none" strike="noStrike" kern="1200" cap="none" spc="0" normalizeH="0" baseline="0" noProof="0">
                <a:ln>
                  <a:noFill/>
                </a:ln>
                <a:solidFill>
                  <a:srgbClr val="404040"/>
                </a:solidFill>
                <a:effectLst/>
                <a:uLnTx/>
                <a:uFillTx/>
                <a:latin typeface="Verdana"/>
                <a:ea typeface="Arial"/>
                <a:cs typeface="Arial"/>
              </a:rPr>
              <a:t> Res </a:t>
            </a:r>
            <a:r>
              <a:rPr kumimoji="0" lang="de-DE" sz="600" b="0" i="0" u="none" strike="noStrike" kern="1200" cap="none" spc="0" normalizeH="0" baseline="0" noProof="0">
                <a:ln>
                  <a:noFill/>
                </a:ln>
                <a:solidFill>
                  <a:srgbClr val="404040"/>
                </a:solidFill>
                <a:effectLst/>
                <a:uLnTx/>
                <a:uFillTx/>
                <a:latin typeface="Verdana"/>
                <a:ea typeface="Arial"/>
                <a:cs typeface="Arial"/>
              </a:rPr>
              <a:t>2023; 193: 106792. </a:t>
            </a:r>
            <a:r>
              <a:rPr kumimoji="0" lang="de-DE" sz="600" b="1" i="0" u="none" strike="noStrike" kern="1200" cap="none" spc="0" normalizeH="0" baseline="0" noProof="0">
                <a:ln>
                  <a:noFill/>
                </a:ln>
                <a:solidFill>
                  <a:srgbClr val="404040"/>
                </a:solidFill>
                <a:effectLst/>
                <a:uLnTx/>
                <a:uFillTx/>
                <a:latin typeface="Verdana"/>
                <a:ea typeface="Arial"/>
                <a:cs typeface="Arial"/>
              </a:rPr>
              <a:t>4.</a:t>
            </a:r>
            <a:r>
              <a:rPr kumimoji="0" lang="de-DE" sz="600" b="0" i="0" u="none" strike="noStrike" kern="1200" cap="none" spc="0" normalizeH="0" baseline="0" noProof="0">
                <a:ln>
                  <a:noFill/>
                </a:ln>
                <a:solidFill>
                  <a:srgbClr val="404040"/>
                </a:solidFill>
                <a:effectLst/>
                <a:uLnTx/>
                <a:uFillTx/>
                <a:latin typeface="Verdana"/>
                <a:ea typeface="Arial"/>
                <a:cs typeface="Arial"/>
              </a:rPr>
              <a:t> Besser REJ </a:t>
            </a:r>
            <a:r>
              <a:rPr kumimoji="0" lang="de-DE"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Verdana"/>
                <a:ea typeface="Arial"/>
                <a:cs typeface="Arial"/>
              </a:rPr>
              <a:t>2011; 34: 607–9. </a:t>
            </a:r>
            <a:r>
              <a:rPr kumimoji="0" lang="de-DE" sz="600" b="1" i="0" u="none" strike="noStrike" kern="1200" cap="none" spc="0" normalizeH="0" baseline="0" noProof="0">
                <a:ln>
                  <a:noFill/>
                </a:ln>
                <a:solidFill>
                  <a:srgbClr val="404040"/>
                </a:solidFill>
                <a:effectLst/>
                <a:uLnTx/>
                <a:uFillTx/>
                <a:latin typeface="Verdana"/>
                <a:ea typeface="Arial"/>
                <a:cs typeface="Arial"/>
              </a:rPr>
              <a:t>5.</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Galderisi</a:t>
            </a:r>
            <a:r>
              <a:rPr kumimoji="0" lang="de-DE" sz="600" b="0" i="0" u="none" strike="noStrike" kern="1200" cap="none" spc="0" normalizeH="0" baseline="0" noProof="0">
                <a:ln>
                  <a:noFill/>
                </a:ln>
                <a:solidFill>
                  <a:srgbClr val="404040"/>
                </a:solidFill>
                <a:effectLst/>
                <a:uLnTx/>
                <a:uFillTx/>
                <a:latin typeface="Verdana"/>
                <a:ea typeface="Arial"/>
                <a:cs typeface="Arial"/>
              </a:rPr>
              <a:t> A </a:t>
            </a:r>
            <a:r>
              <a:rPr kumimoji="0" lang="de-DE" sz="600" b="0" i="1" u="none" strike="noStrike" kern="1200" cap="none" spc="0" normalizeH="0" baseline="0" noProof="0">
                <a:ln>
                  <a:noFill/>
                </a:ln>
                <a:solidFill>
                  <a:srgbClr val="404040"/>
                </a:solidFill>
                <a:effectLst/>
                <a:uLnTx/>
                <a:uFillTx/>
                <a:latin typeface="Verdana"/>
                <a:ea typeface="Arial"/>
                <a:cs typeface="Arial"/>
              </a:rPr>
              <a:t>et al. </a:t>
            </a:r>
            <a:r>
              <a:rPr kumimoji="0" lang="de-DE" sz="600" b="0" i="1" u="none" strike="noStrike" kern="1200" cap="none" spc="0" normalizeH="0" baseline="0" noProof="0" err="1">
                <a:ln>
                  <a:noFill/>
                </a:ln>
                <a:solidFill>
                  <a:srgbClr val="404040"/>
                </a:solidFill>
                <a:effectLst/>
                <a:uLnTx/>
                <a:uFillTx/>
                <a:latin typeface="Verdana"/>
                <a:ea typeface="Arial"/>
                <a:cs typeface="Arial"/>
              </a:rPr>
              <a:t>Diabetologia</a:t>
            </a:r>
            <a:r>
              <a:rPr kumimoji="0" lang="de-DE" sz="600" b="0" i="1"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a:ln>
                  <a:noFill/>
                </a:ln>
                <a:solidFill>
                  <a:srgbClr val="404040"/>
                </a:solidFill>
                <a:effectLst/>
                <a:uLnTx/>
                <a:uFillTx/>
                <a:latin typeface="Verdana"/>
                <a:ea typeface="Arial"/>
                <a:cs typeface="Arial"/>
              </a:rPr>
              <a:t>2023; 66: 2189–99. </a:t>
            </a:r>
          </a:p>
        </p:txBody>
      </p:sp>
      <p:sp>
        <p:nvSpPr>
          <p:cNvPr id="42" name="Segnaposto testo 124">
            <a:extLst>
              <a:ext uri="{FF2B5EF4-FFF2-40B4-BE49-F238E27FC236}">
                <a16:creationId xmlns:a16="http://schemas.microsoft.com/office/drawing/2014/main" id="{0F058AEF-1184-D9BD-FAB8-37C0696309D9}"/>
              </a:ext>
            </a:extLst>
          </p:cNvPr>
          <p:cNvSpPr txBox="1">
            <a:spLocks/>
          </p:cNvSpPr>
          <p:nvPr/>
        </p:nvSpPr>
        <p:spPr>
          <a:xfrm>
            <a:off x="494109" y="1190625"/>
            <a:ext cx="4259046" cy="3271838"/>
          </a:xfrm>
          <a:prstGeom prst="rect">
            <a:avLst/>
          </a:prstGeom>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500" b="1"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rgbClr val="4C939A"/>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tx1"/>
              </a:buClr>
              <a:buFont typeface="Courier New" panose="02070309020205020404" pitchFamily="49" charset="0"/>
              <a:buChar char="o"/>
              <a:defRPr lang="it-IT" sz="1050" kern="1200" dirty="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br>
              <a:rPr kumimoji="0" lang="en-US" sz="1200" b="1" i="0" u="none" strike="noStrike" kern="1200" cap="none" spc="0" normalizeH="0" baseline="0" noProof="0">
                <a:ln>
                  <a:noFill/>
                </a:ln>
                <a:solidFill>
                  <a:srgbClr val="000000"/>
                </a:solidFill>
                <a:effectLst/>
                <a:uLnTx/>
                <a:uFillTx/>
                <a:latin typeface="+mn-lt"/>
                <a:ea typeface="+mn-ea"/>
                <a:cs typeface="Arial" panose="020B0604020202020204" pitchFamily="34" charset="0"/>
              </a:rPr>
            </a:br>
            <a:r>
              <a:rPr kumimoji="0" lang="en-US" sz="1200" b="1" i="0" u="none" strike="noStrike" kern="1200" cap="none" spc="0" normalizeH="0" baseline="0" noProof="0">
                <a:ln>
                  <a:noFill/>
                </a:ln>
                <a:solidFill>
                  <a:schemeClr val="accent2"/>
                </a:solidFill>
                <a:effectLst/>
                <a:uLnTx/>
                <a:uFillTx/>
                <a:latin typeface="+mn-lt"/>
                <a:ea typeface="+mn-ea"/>
                <a:cs typeface="Arial" panose="020B0604020202020204" pitchFamily="34" charset="0"/>
              </a:rPr>
              <a:t>MMTT </a:t>
            </a:r>
            <a:r>
              <a:rPr kumimoji="0" lang="en-US" sz="1200" b="1" i="0" u="none" strike="noStrike" kern="1200" cap="none" spc="0" normalizeH="0" baseline="0" noProof="0" err="1">
                <a:ln>
                  <a:noFill/>
                </a:ln>
                <a:solidFill>
                  <a:schemeClr val="accent2"/>
                </a:solidFill>
                <a:effectLst/>
                <a:uLnTx/>
                <a:uFillTx/>
                <a:latin typeface="+mn-lt"/>
                <a:ea typeface="+mn-ea"/>
                <a:cs typeface="Arial" panose="020B0604020202020204" pitchFamily="34" charset="0"/>
              </a:rPr>
              <a:t>misst</a:t>
            </a:r>
            <a:r>
              <a:rPr kumimoji="0" lang="en-US" sz="1200" b="1" i="0" u="none" strike="noStrike" kern="1200" cap="none" spc="0" normalizeH="0" baseline="0" noProof="0">
                <a:ln>
                  <a:noFill/>
                </a:ln>
                <a:solidFill>
                  <a:schemeClr val="accent2"/>
                </a:solidFill>
                <a:effectLst/>
                <a:uLnTx/>
                <a:uFillTx/>
                <a:latin typeface="+mn-lt"/>
                <a:ea typeface="+mn-ea"/>
                <a:cs typeface="Arial" panose="020B0604020202020204" pitchFamily="34" charset="0"/>
              </a:rPr>
              <a:t> C-</a:t>
            </a:r>
            <a:r>
              <a:rPr kumimoji="0" lang="en-US" sz="1200" b="1" i="0" u="none" strike="noStrike" kern="1200" cap="none" spc="0" normalizeH="0" baseline="0" noProof="0" err="1">
                <a:ln>
                  <a:noFill/>
                </a:ln>
                <a:solidFill>
                  <a:schemeClr val="accent2"/>
                </a:solidFill>
                <a:effectLst/>
                <a:uLnTx/>
                <a:uFillTx/>
                <a:latin typeface="+mn-lt"/>
                <a:ea typeface="+mn-ea"/>
                <a:cs typeface="Arial" panose="020B0604020202020204" pitchFamily="34" charset="0"/>
              </a:rPr>
              <a:t>Peptid</a:t>
            </a:r>
            <a:r>
              <a:rPr kumimoji="0" lang="en-US" sz="1200" b="1" i="0" u="none" strike="noStrike" kern="1200" cap="none" spc="0" normalizeH="0" baseline="0" noProof="0">
                <a:ln>
                  <a:noFill/>
                </a:ln>
                <a:solidFill>
                  <a:schemeClr val="accent2"/>
                </a:solidFill>
                <a:effectLst/>
                <a:uLnTx/>
                <a:uFillTx/>
                <a:latin typeface="+mn-lt"/>
                <a:ea typeface="+mn-ea"/>
                <a:cs typeface="Arial" panose="020B0604020202020204" pitchFamily="34" charset="0"/>
              </a:rPr>
              <a:t> </a:t>
            </a:r>
            <a:r>
              <a:rPr kumimoji="0" lang="en-US" sz="1200" b="1" i="0" u="none" strike="noStrike" kern="1200" cap="none" spc="0" normalizeH="0" baseline="0" noProof="0" err="1">
                <a:ln>
                  <a:noFill/>
                </a:ln>
                <a:solidFill>
                  <a:schemeClr val="accent2"/>
                </a:solidFill>
                <a:effectLst/>
                <a:uLnTx/>
                <a:uFillTx/>
                <a:latin typeface="+mn-lt"/>
                <a:ea typeface="+mn-ea"/>
                <a:cs typeface="Arial" panose="020B0604020202020204" pitchFamily="34" charset="0"/>
              </a:rPr>
              <a:t>im</a:t>
            </a:r>
            <a:r>
              <a:rPr kumimoji="0" lang="en-US" sz="1200" b="1" i="0" u="none" strike="noStrike" kern="1200" cap="none" spc="0" normalizeH="0" baseline="0" noProof="0">
                <a:ln>
                  <a:noFill/>
                </a:ln>
                <a:solidFill>
                  <a:schemeClr val="accent2"/>
                </a:solidFill>
                <a:effectLst/>
                <a:uLnTx/>
                <a:uFillTx/>
                <a:latin typeface="+mn-lt"/>
                <a:ea typeface="+mn-ea"/>
                <a:cs typeface="Arial" panose="020B0604020202020204" pitchFamily="34" charset="0"/>
              </a:rPr>
              <a:t> Serum</a:t>
            </a:r>
            <a:br>
              <a:rPr kumimoji="0" lang="en-US" sz="1200" b="1" i="0" u="none" strike="noStrike" kern="1200" cap="none" spc="0" normalizeH="0" baseline="0" noProof="0">
                <a:ln>
                  <a:noFill/>
                </a:ln>
                <a:solidFill>
                  <a:schemeClr val="accent2"/>
                </a:solidFill>
                <a:effectLst/>
                <a:uLnTx/>
                <a:uFillTx/>
                <a:latin typeface="+mn-lt"/>
                <a:ea typeface="+mn-ea"/>
                <a:cs typeface="Arial" panose="020B0604020202020204" pitchFamily="34" charset="0"/>
              </a:rPr>
            </a:br>
            <a:r>
              <a:rPr kumimoji="0" lang="en-US" sz="1200" b="1" i="0" u="none" strike="noStrike" kern="1200" cap="none" spc="0" normalizeH="0" baseline="0" noProof="0" err="1">
                <a:ln>
                  <a:noFill/>
                </a:ln>
                <a:solidFill>
                  <a:schemeClr val="accent2"/>
                </a:solidFill>
                <a:effectLst/>
                <a:uLnTx/>
                <a:uFillTx/>
                <a:latin typeface="+mn-lt"/>
                <a:ea typeface="+mn-ea"/>
                <a:cs typeface="Arial" panose="020B0604020202020204" pitchFamily="34" charset="0"/>
              </a:rPr>
              <a:t>über</a:t>
            </a:r>
            <a:r>
              <a:rPr kumimoji="0" lang="en-US" sz="1200" b="1" i="0" u="none" strike="noStrike" kern="1200" cap="none" spc="0" normalizeH="0" baseline="0" noProof="0">
                <a:ln>
                  <a:noFill/>
                </a:ln>
                <a:solidFill>
                  <a:schemeClr val="accent2"/>
                </a:solidFill>
                <a:effectLst/>
                <a:uLnTx/>
                <a:uFillTx/>
                <a:latin typeface="+mn-lt"/>
                <a:ea typeface="+mn-ea"/>
                <a:cs typeface="Arial" panose="020B0604020202020204" pitchFamily="34" charset="0"/>
              </a:rPr>
              <a:t> </a:t>
            </a:r>
            <a:r>
              <a:rPr kumimoji="0" lang="en-US" sz="1200" b="1" i="0" u="none" strike="noStrike" kern="1200" cap="none" spc="0" normalizeH="0" baseline="0" noProof="0" err="1">
                <a:ln>
                  <a:noFill/>
                </a:ln>
                <a:solidFill>
                  <a:schemeClr val="accent2"/>
                </a:solidFill>
                <a:effectLst/>
                <a:uLnTx/>
                <a:uFillTx/>
                <a:latin typeface="+mn-lt"/>
                <a:ea typeface="+mn-ea"/>
                <a:cs typeface="Arial" panose="020B0604020202020204" pitchFamily="34" charset="0"/>
              </a:rPr>
              <a:t>mehrere</a:t>
            </a:r>
            <a:r>
              <a:rPr kumimoji="0" lang="en-US" sz="1200" b="1" i="0" u="none" strike="noStrike" kern="1200" cap="none" spc="0" normalizeH="0" baseline="0" noProof="0">
                <a:ln>
                  <a:noFill/>
                </a:ln>
                <a:solidFill>
                  <a:schemeClr val="accent2"/>
                </a:solidFill>
                <a:effectLst/>
                <a:uLnTx/>
                <a:uFillTx/>
                <a:latin typeface="+mn-lt"/>
                <a:ea typeface="+mn-ea"/>
                <a:cs typeface="Arial" panose="020B0604020202020204" pitchFamily="34" charset="0"/>
              </a:rPr>
              <a:t> </a:t>
            </a:r>
            <a:r>
              <a:rPr kumimoji="0" lang="en-US" sz="1200" b="1" i="0" u="none" strike="noStrike" kern="1200" cap="none" spc="0" normalizeH="0" baseline="0" noProof="0" err="1">
                <a:ln>
                  <a:noFill/>
                </a:ln>
                <a:solidFill>
                  <a:schemeClr val="accent2"/>
                </a:solidFill>
                <a:effectLst/>
                <a:uLnTx/>
                <a:uFillTx/>
                <a:latin typeface="+mn-lt"/>
                <a:ea typeface="+mn-ea"/>
                <a:cs typeface="Arial" panose="020B0604020202020204" pitchFamily="34" charset="0"/>
              </a:rPr>
              <a:t>Zeitpunkte</a:t>
            </a:r>
            <a:br>
              <a:rPr kumimoji="0" lang="en-US" sz="1200" b="1" i="0" u="none" strike="noStrike" kern="1200" cap="none" spc="0" normalizeH="0" baseline="0" noProof="0">
                <a:ln>
                  <a:noFill/>
                </a:ln>
                <a:solidFill>
                  <a:srgbClr val="000000"/>
                </a:solidFill>
                <a:effectLst/>
                <a:uLnTx/>
                <a:uFillTx/>
                <a:latin typeface="+mn-lt"/>
                <a:ea typeface="+mn-ea"/>
                <a:cs typeface="Arial" panose="020B0604020202020204" pitchFamily="34" charset="0"/>
              </a:rPr>
            </a:br>
            <a:r>
              <a:rPr kumimoji="0" lang="en-US" sz="1200" b="0" i="0" u="none" strike="noStrike" kern="1200" cap="none" spc="0" normalizeH="0" baseline="0" noProof="0">
                <a:ln>
                  <a:noFill/>
                </a:ln>
                <a:solidFill>
                  <a:srgbClr val="404040"/>
                </a:solidFill>
                <a:effectLst/>
                <a:uLnTx/>
                <a:uFillTx/>
                <a:latin typeface="+mn-lt"/>
                <a:ea typeface="+mn-ea"/>
                <a:cs typeface="Arial" panose="020B0604020202020204" pitchFamily="34" charset="0"/>
              </a:rPr>
              <a:t>(z. B. </a:t>
            </a:r>
            <a:r>
              <a:rPr kumimoji="0" lang="en-US" sz="12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über</a:t>
            </a:r>
            <a:r>
              <a:rPr kumimoji="0" lang="en-US" sz="12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12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eine</a:t>
            </a:r>
            <a:r>
              <a:rPr kumimoji="0" lang="en-US" sz="12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a:t>
            </a:r>
            <a:r>
              <a:rPr kumimoji="0" lang="en-US" sz="1200" b="0" i="0" u="none" strike="noStrike" kern="1200" cap="none" spc="0" normalizeH="0" baseline="0" noProof="0" err="1">
                <a:ln>
                  <a:noFill/>
                </a:ln>
                <a:solidFill>
                  <a:srgbClr val="404040"/>
                </a:solidFill>
                <a:effectLst/>
                <a:uLnTx/>
                <a:uFillTx/>
                <a:latin typeface="+mn-lt"/>
                <a:ea typeface="+mn-ea"/>
                <a:cs typeface="Arial" panose="020B0604020202020204" pitchFamily="34" charset="0"/>
              </a:rPr>
              <a:t>Zeitspanne</a:t>
            </a:r>
            <a:r>
              <a:rPr kumimoji="0" lang="en-US" sz="1200" b="0" i="0" u="none" strike="noStrike" kern="1200" cap="none" spc="0" normalizeH="0" baseline="0" noProof="0">
                <a:ln>
                  <a:noFill/>
                </a:ln>
                <a:solidFill>
                  <a:srgbClr val="404040"/>
                </a:solidFill>
                <a:effectLst/>
                <a:uLnTx/>
                <a:uFillTx/>
                <a:latin typeface="+mn-lt"/>
                <a:ea typeface="+mn-ea"/>
                <a:cs typeface="Arial" panose="020B0604020202020204" pitchFamily="34" charset="0"/>
              </a:rPr>
              <a:t> von 120–240 min.)</a:t>
            </a:r>
            <a:r>
              <a:rPr kumimoji="0" lang="en-US" sz="1200" b="0" i="0" u="none" strike="noStrike" kern="1200" cap="none" spc="0" normalizeH="0" baseline="30000" noProof="0">
                <a:ln>
                  <a:noFill/>
                </a:ln>
                <a:solidFill>
                  <a:srgbClr val="404040"/>
                </a:solidFill>
                <a:effectLst/>
                <a:uLnTx/>
                <a:uFillTx/>
                <a:latin typeface="+mn-lt"/>
                <a:ea typeface="+mn-ea"/>
                <a:cs typeface="Arial" panose="020B0604020202020204" pitchFamily="34" charset="0"/>
              </a:rPr>
              <a:t>1,2,5</a:t>
            </a:r>
          </a:p>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endParaRPr kumimoji="0" lang="en-US" sz="1200" b="1"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43" name="Rectangle: Rounded Corners 12">
            <a:extLst>
              <a:ext uri="{FF2B5EF4-FFF2-40B4-BE49-F238E27FC236}">
                <a16:creationId xmlns:a16="http://schemas.microsoft.com/office/drawing/2014/main" id="{5DBACC3F-F68E-6A24-E8B3-49F9294B732E}"/>
              </a:ext>
            </a:extLst>
          </p:cNvPr>
          <p:cNvSpPr/>
          <p:nvPr/>
        </p:nvSpPr>
        <p:spPr>
          <a:xfrm rot="16200000">
            <a:off x="6562323" y="-402114"/>
            <a:ext cx="772862" cy="4390493"/>
          </a:xfrm>
          <a:prstGeom prst="round2SameRect">
            <a:avLst>
              <a:gd name="adj1" fmla="val 50000"/>
              <a:gd name="adj2" fmla="val 0"/>
            </a:avLst>
          </a:prstGeom>
          <a:solidFill>
            <a:srgbClr val="2F3651">
              <a:lumMod val="20000"/>
              <a:lumOff val="80000"/>
            </a:srgbClr>
          </a:solidFill>
          <a:ln w="25400" cap="flat" cmpd="sng" algn="ctr">
            <a:noFill/>
            <a:prstDash val="solid"/>
          </a:ln>
          <a:effectLst/>
        </p:spPr>
        <p:txBody>
          <a:bodyPr vert="vert" lIns="54000" tIns="243000" rIns="54000" rtlCol="0" anchor="ctr"/>
          <a:lstStyle/>
          <a:p>
            <a:pPr marL="538163" lvl="0" defTabSz="685800">
              <a:lnSpc>
                <a:spcPct val="90000"/>
              </a:lnSpc>
              <a:defRPr/>
            </a:pPr>
            <a:r>
              <a:rPr lang="de-DE" sz="1050" b="1" kern="0">
                <a:solidFill>
                  <a:srgbClr val="2F3651"/>
                </a:solidFill>
              </a:rPr>
              <a:t>MMTT berücksichtigt die individuellen Unterschiede </a:t>
            </a:r>
            <a:r>
              <a:rPr lang="de-DE" sz="1050" kern="0">
                <a:solidFill>
                  <a:srgbClr val="404040"/>
                </a:solidFill>
              </a:rPr>
              <a:t>in den C-Peptid-Ausgangswerten bei den Reaktionen auf Glukosestimulation</a:t>
            </a:r>
            <a:r>
              <a:rPr kumimoji="0" lang="en-US" sz="1050" b="0" i="0" u="none" strike="noStrike" kern="0" cap="none" spc="0" normalizeH="0" baseline="30000" noProof="0">
                <a:ln>
                  <a:noFill/>
                </a:ln>
                <a:solidFill>
                  <a:srgbClr val="404040"/>
                </a:solidFill>
                <a:effectLst/>
                <a:uLnTx/>
                <a:uFillTx/>
                <a:ea typeface="+mn-ea"/>
                <a:cs typeface="+mn-cs"/>
              </a:rPr>
              <a:t>5</a:t>
            </a:r>
          </a:p>
        </p:txBody>
      </p:sp>
      <p:grpSp>
        <p:nvGrpSpPr>
          <p:cNvPr id="44" name="Gruppo 52">
            <a:extLst>
              <a:ext uri="{FF2B5EF4-FFF2-40B4-BE49-F238E27FC236}">
                <a16:creationId xmlns:a16="http://schemas.microsoft.com/office/drawing/2014/main" id="{942051F2-7D8A-B6DC-23CD-27B8F5888615}"/>
              </a:ext>
            </a:extLst>
          </p:cNvPr>
          <p:cNvGrpSpPr>
            <a:grpSpLocks noChangeAspect="1"/>
          </p:cNvGrpSpPr>
          <p:nvPr/>
        </p:nvGrpSpPr>
        <p:grpSpPr>
          <a:xfrm>
            <a:off x="4753155" y="1401547"/>
            <a:ext cx="772200" cy="772200"/>
            <a:chOff x="6337540" y="2191014"/>
            <a:chExt cx="850840" cy="850840"/>
          </a:xfrm>
        </p:grpSpPr>
        <p:sp>
          <p:nvSpPr>
            <p:cNvPr id="45" name="Oval 49">
              <a:extLst>
                <a:ext uri="{FF2B5EF4-FFF2-40B4-BE49-F238E27FC236}">
                  <a16:creationId xmlns:a16="http://schemas.microsoft.com/office/drawing/2014/main" id="{BBBF2278-FCE9-5304-F36D-F9E6C35209DA}"/>
                </a:ext>
              </a:extLst>
            </p:cNvPr>
            <p:cNvSpPr/>
            <p:nvPr/>
          </p:nvSpPr>
          <p:spPr>
            <a:xfrm>
              <a:off x="6337540" y="2191014"/>
              <a:ext cx="850840" cy="850840"/>
            </a:xfrm>
            <a:prstGeom prst="ellipse">
              <a:avLst/>
            </a:prstGeom>
            <a:solidFill>
              <a:srgbClr val="2F3651"/>
            </a:solidFill>
            <a:ln w="25400" cap="flat" cmpd="sng" algn="ctr">
              <a:noFill/>
              <a:prstDash val="solid"/>
            </a:ln>
            <a:effectLst/>
          </p:spPr>
          <p:txBody>
            <a:bodyPr vert="vert27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46" name="Graphic 27" descr="Scatterplot outline">
              <a:extLst>
                <a:ext uri="{FF2B5EF4-FFF2-40B4-BE49-F238E27FC236}">
                  <a16:creationId xmlns:a16="http://schemas.microsoft.com/office/drawing/2014/main" id="{BB3CE61D-7076-983D-4B16-B30E9D2A8D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438960" y="2292434"/>
              <a:ext cx="648000" cy="648000"/>
            </a:xfrm>
            <a:prstGeom prst="rect">
              <a:avLst/>
            </a:prstGeom>
          </p:spPr>
        </p:pic>
      </p:grpSp>
      <p:sp>
        <p:nvSpPr>
          <p:cNvPr id="47" name="Rectangle: Rounded Corners 12">
            <a:extLst>
              <a:ext uri="{FF2B5EF4-FFF2-40B4-BE49-F238E27FC236}">
                <a16:creationId xmlns:a16="http://schemas.microsoft.com/office/drawing/2014/main" id="{9F4C5109-7C4C-7107-B9CF-EA0E452B2E6D}"/>
              </a:ext>
            </a:extLst>
          </p:cNvPr>
          <p:cNvSpPr/>
          <p:nvPr/>
        </p:nvSpPr>
        <p:spPr>
          <a:xfrm rot="16200000">
            <a:off x="6562322" y="509876"/>
            <a:ext cx="772862" cy="4390494"/>
          </a:xfrm>
          <a:prstGeom prst="round2SameRect">
            <a:avLst>
              <a:gd name="adj1" fmla="val 50000"/>
              <a:gd name="adj2" fmla="val 0"/>
            </a:avLst>
          </a:prstGeom>
          <a:solidFill>
            <a:srgbClr val="575D72">
              <a:lumMod val="20000"/>
              <a:lumOff val="80000"/>
            </a:srgbClr>
          </a:solidFill>
          <a:ln w="25400" cap="flat" cmpd="sng" algn="ctr">
            <a:noFill/>
            <a:prstDash val="solid"/>
          </a:ln>
          <a:effectLst/>
        </p:spPr>
        <p:txBody>
          <a:bodyPr vert="vert" tIns="243000" rtlCol="0" anchor="ctr"/>
          <a:lstStyle/>
          <a:p>
            <a:pPr marL="538163" marR="0" lvl="0" indent="0" defTabSz="685800" eaLnBrk="1" fontAlgn="auto" latinLnBrk="0" hangingPunct="1">
              <a:lnSpc>
                <a:spcPct val="90000"/>
              </a:lnSpc>
              <a:spcBef>
                <a:spcPts val="0"/>
              </a:spcBef>
              <a:spcAft>
                <a:spcPts val="0"/>
              </a:spcAft>
              <a:buClrTx/>
              <a:buSzTx/>
              <a:buFontTx/>
              <a:buNone/>
              <a:tabLst/>
              <a:defRPr/>
            </a:pPr>
            <a:r>
              <a:rPr kumimoji="0" lang="en-US" sz="1050" b="0" i="0" u="none" strike="noStrike" kern="0" cap="none" spc="0" normalizeH="0" baseline="0" noProof="0">
                <a:ln>
                  <a:noFill/>
                </a:ln>
                <a:solidFill>
                  <a:srgbClr val="404040"/>
                </a:solidFill>
                <a:effectLst/>
                <a:uLnTx/>
                <a:uFillTx/>
                <a:ea typeface="+mn-ea"/>
                <a:cs typeface="+mn-cs"/>
              </a:rPr>
              <a:t>Allerdings </a:t>
            </a:r>
            <a:r>
              <a:rPr kumimoji="0" lang="en-US" sz="1050" b="0" i="0" u="none" strike="noStrike" kern="0" cap="none" spc="0" normalizeH="0" baseline="0" noProof="0" err="1">
                <a:ln>
                  <a:noFill/>
                </a:ln>
                <a:solidFill>
                  <a:srgbClr val="404040"/>
                </a:solidFill>
                <a:effectLst/>
                <a:uLnTx/>
                <a:uFillTx/>
                <a:ea typeface="+mn-ea"/>
                <a:cs typeface="+mn-cs"/>
              </a:rPr>
              <a:t>sind</a:t>
            </a:r>
            <a:r>
              <a:rPr kumimoji="0" lang="en-US" sz="1050" b="0" i="0" u="none" strike="noStrike" kern="0" cap="none" spc="0" normalizeH="0" baseline="0" noProof="0">
                <a:ln>
                  <a:noFill/>
                </a:ln>
                <a:solidFill>
                  <a:srgbClr val="404040"/>
                </a:solidFill>
                <a:effectLst/>
                <a:uLnTx/>
                <a:uFillTx/>
                <a:ea typeface="+mn-ea"/>
                <a:cs typeface="+mn-cs"/>
              </a:rPr>
              <a:t> MMTT </a:t>
            </a:r>
            <a:r>
              <a:rPr kumimoji="0" lang="en-US" sz="1050" b="1" i="0" u="none" strike="noStrike" kern="0" cap="none" spc="0" normalizeH="0" baseline="0" noProof="0" err="1">
                <a:ln>
                  <a:noFill/>
                </a:ln>
                <a:solidFill>
                  <a:srgbClr val="575D72"/>
                </a:solidFill>
                <a:effectLst/>
                <a:uLnTx/>
                <a:uFillTx/>
                <a:ea typeface="+mn-ea"/>
                <a:cs typeface="+mn-cs"/>
              </a:rPr>
              <a:t>zeitaufwendig</a:t>
            </a:r>
            <a:r>
              <a:rPr lang="en-US" sz="1050" kern="0">
                <a:solidFill>
                  <a:srgbClr val="000000"/>
                </a:solidFill>
              </a:rPr>
              <a:t>, was die </a:t>
            </a:r>
            <a:r>
              <a:rPr kumimoji="0" lang="en-US" sz="1050" b="1" i="0" u="none" strike="noStrike" kern="0" cap="none" spc="0" normalizeH="0" baseline="0" noProof="0" err="1">
                <a:ln>
                  <a:noFill/>
                </a:ln>
                <a:solidFill>
                  <a:srgbClr val="575D72"/>
                </a:solidFill>
                <a:effectLst/>
                <a:uLnTx/>
                <a:uFillTx/>
                <a:ea typeface="+mn-ea"/>
                <a:cs typeface="+mn-cs"/>
              </a:rPr>
              <a:t>Durchführung</a:t>
            </a:r>
            <a:r>
              <a:rPr kumimoji="0" lang="en-US" sz="1050" b="1" i="0" u="none" strike="noStrike" kern="0" cap="none" spc="0" normalizeH="0" baseline="0" noProof="0">
                <a:ln>
                  <a:noFill/>
                </a:ln>
                <a:solidFill>
                  <a:srgbClr val="575D72"/>
                </a:solidFill>
                <a:effectLst/>
                <a:uLnTx/>
                <a:uFillTx/>
                <a:ea typeface="+mn-ea"/>
                <a:cs typeface="+mn-cs"/>
              </a:rPr>
              <a:t> der Tests </a:t>
            </a:r>
            <a:r>
              <a:rPr kumimoji="0" lang="en-US" sz="1050" b="0" i="0" u="none" strike="noStrike" kern="0" cap="none" spc="0" normalizeH="0" baseline="0" noProof="0" err="1">
                <a:ln>
                  <a:noFill/>
                </a:ln>
                <a:solidFill>
                  <a:srgbClr val="404040"/>
                </a:solidFill>
                <a:effectLst/>
                <a:uLnTx/>
                <a:uFillTx/>
                <a:ea typeface="+mn-ea"/>
                <a:cs typeface="+mn-cs"/>
              </a:rPr>
              <a:t>häufig</a:t>
            </a:r>
            <a:r>
              <a:rPr kumimoji="0" lang="en-US" sz="1050" b="0" i="0" u="none" strike="noStrike" kern="0" cap="none" spc="0" normalizeH="0" baseline="0" noProof="0">
                <a:ln>
                  <a:noFill/>
                </a:ln>
                <a:solidFill>
                  <a:srgbClr val="404040"/>
                </a:solidFill>
                <a:effectLst/>
                <a:uLnTx/>
                <a:uFillTx/>
                <a:ea typeface="+mn-ea"/>
                <a:cs typeface="+mn-cs"/>
              </a:rPr>
              <a:t> auf </a:t>
            </a:r>
            <a:r>
              <a:rPr kumimoji="0" lang="en-US" sz="1050" b="0" i="0" u="none" strike="noStrike" kern="0" cap="none" spc="0" normalizeH="0" baseline="0" noProof="0" err="1">
                <a:ln>
                  <a:noFill/>
                </a:ln>
                <a:solidFill>
                  <a:srgbClr val="404040"/>
                </a:solidFill>
                <a:effectLst/>
                <a:uLnTx/>
                <a:uFillTx/>
                <a:ea typeface="+mn-ea"/>
                <a:cs typeface="+mn-cs"/>
              </a:rPr>
              <a:t>Krankenhäuser</a:t>
            </a:r>
            <a:r>
              <a:rPr kumimoji="0" lang="en-US" sz="1050" b="0" i="0" u="none" strike="noStrike" kern="0" cap="none" spc="0" normalizeH="0" baseline="0" noProof="0">
                <a:ln>
                  <a:noFill/>
                </a:ln>
                <a:solidFill>
                  <a:srgbClr val="404040"/>
                </a:solidFill>
                <a:effectLst/>
                <a:uLnTx/>
                <a:uFillTx/>
                <a:ea typeface="+mn-ea"/>
                <a:cs typeface="+mn-cs"/>
              </a:rPr>
              <a:t> </a:t>
            </a:r>
            <a:r>
              <a:rPr kumimoji="0" lang="en-US" sz="1050" b="0" i="0" u="none" strike="noStrike" kern="0" cap="none" spc="0" normalizeH="0" baseline="0" noProof="0" err="1">
                <a:ln>
                  <a:noFill/>
                </a:ln>
                <a:solidFill>
                  <a:srgbClr val="404040"/>
                </a:solidFill>
                <a:effectLst/>
                <a:uLnTx/>
                <a:uFillTx/>
                <a:ea typeface="+mn-ea"/>
                <a:cs typeface="+mn-cs"/>
              </a:rPr>
              <a:t>oder</a:t>
            </a:r>
            <a:r>
              <a:rPr kumimoji="0" lang="en-US" sz="1050" b="0" i="0" u="none" strike="noStrike" kern="0" cap="none" spc="0" normalizeH="0" baseline="0" noProof="0">
                <a:ln>
                  <a:noFill/>
                </a:ln>
                <a:solidFill>
                  <a:srgbClr val="404040"/>
                </a:solidFill>
                <a:effectLst/>
                <a:uLnTx/>
                <a:uFillTx/>
                <a:ea typeface="+mn-ea"/>
                <a:cs typeface="+mn-cs"/>
              </a:rPr>
              <a:t> </a:t>
            </a:r>
            <a:r>
              <a:rPr kumimoji="0" lang="en-US" sz="1050" b="0" i="0" u="none" strike="noStrike" kern="0" cap="none" spc="0" normalizeH="0" baseline="0" noProof="0" err="1">
                <a:ln>
                  <a:noFill/>
                </a:ln>
                <a:solidFill>
                  <a:srgbClr val="404040"/>
                </a:solidFill>
                <a:effectLst/>
                <a:uLnTx/>
                <a:uFillTx/>
                <a:ea typeface="+mn-ea"/>
                <a:cs typeface="+mn-cs"/>
              </a:rPr>
              <a:t>klinische</a:t>
            </a:r>
            <a:r>
              <a:rPr kumimoji="0" lang="en-US" sz="1050" b="0" i="0" u="none" strike="noStrike" kern="0" cap="none" spc="0" normalizeH="0" baseline="0" noProof="0">
                <a:ln>
                  <a:noFill/>
                </a:ln>
                <a:solidFill>
                  <a:srgbClr val="404040"/>
                </a:solidFill>
                <a:effectLst/>
                <a:uLnTx/>
                <a:uFillTx/>
                <a:ea typeface="+mn-ea"/>
                <a:cs typeface="+mn-cs"/>
              </a:rPr>
              <a:t> Labore beschränkt</a:t>
            </a:r>
            <a:r>
              <a:rPr kumimoji="0" lang="en-US" sz="1050" b="0" i="0" u="none" strike="noStrike" kern="0" cap="none" spc="0" normalizeH="0" baseline="30000" noProof="0">
                <a:ln>
                  <a:noFill/>
                </a:ln>
                <a:solidFill>
                  <a:srgbClr val="404040"/>
                </a:solidFill>
                <a:effectLst/>
                <a:uLnTx/>
                <a:uFillTx/>
                <a:ea typeface="+mn-ea"/>
                <a:cs typeface="+mn-cs"/>
              </a:rPr>
              <a:t>3,4</a:t>
            </a:r>
          </a:p>
        </p:txBody>
      </p:sp>
      <p:grpSp>
        <p:nvGrpSpPr>
          <p:cNvPr id="48" name="Gruppo 53">
            <a:extLst>
              <a:ext uri="{FF2B5EF4-FFF2-40B4-BE49-F238E27FC236}">
                <a16:creationId xmlns:a16="http://schemas.microsoft.com/office/drawing/2014/main" id="{84348AA7-7C23-BE52-0A35-B923CC130DF1}"/>
              </a:ext>
            </a:extLst>
          </p:cNvPr>
          <p:cNvGrpSpPr>
            <a:grpSpLocks noChangeAspect="1"/>
          </p:cNvGrpSpPr>
          <p:nvPr/>
        </p:nvGrpSpPr>
        <p:grpSpPr>
          <a:xfrm>
            <a:off x="4744534" y="2318692"/>
            <a:ext cx="772200" cy="772200"/>
            <a:chOff x="6326045" y="3214604"/>
            <a:chExt cx="850840" cy="850840"/>
          </a:xfrm>
        </p:grpSpPr>
        <p:sp>
          <p:nvSpPr>
            <p:cNvPr id="49" name="Oval 47">
              <a:extLst>
                <a:ext uri="{FF2B5EF4-FFF2-40B4-BE49-F238E27FC236}">
                  <a16:creationId xmlns:a16="http://schemas.microsoft.com/office/drawing/2014/main" id="{F58AD40A-5282-7CEE-23D0-936C655518CD}"/>
                </a:ext>
              </a:extLst>
            </p:cNvPr>
            <p:cNvSpPr/>
            <p:nvPr/>
          </p:nvSpPr>
          <p:spPr>
            <a:xfrm>
              <a:off x="6326045" y="3214604"/>
              <a:ext cx="850840" cy="850840"/>
            </a:xfrm>
            <a:prstGeom prst="ellipse">
              <a:avLst/>
            </a:prstGeom>
            <a:solidFill>
              <a:srgbClr val="575D72"/>
            </a:solidFill>
            <a:ln w="25400" cap="flat" cmpd="sng" algn="ctr">
              <a:noFill/>
              <a:prstDash val="solid"/>
            </a:ln>
            <a:effectLst/>
          </p:spPr>
          <p:txBody>
            <a:bodyPr vert="vert27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50" name="Graphic 32" descr="Hospital outline">
              <a:extLst>
                <a:ext uri="{FF2B5EF4-FFF2-40B4-BE49-F238E27FC236}">
                  <a16:creationId xmlns:a16="http://schemas.microsoft.com/office/drawing/2014/main" id="{39E89C47-6D60-0B7B-7FC4-63CC4873BC9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427465" y="3316024"/>
              <a:ext cx="648000" cy="648000"/>
            </a:xfrm>
            <a:prstGeom prst="rect">
              <a:avLst/>
            </a:prstGeom>
          </p:spPr>
        </p:pic>
      </p:grpSp>
      <p:sp>
        <p:nvSpPr>
          <p:cNvPr id="51" name="Rectangle: Rounded Corners 12">
            <a:extLst>
              <a:ext uri="{FF2B5EF4-FFF2-40B4-BE49-F238E27FC236}">
                <a16:creationId xmlns:a16="http://schemas.microsoft.com/office/drawing/2014/main" id="{2B1459F8-6C1E-42B8-0144-BA319B497E9A}"/>
              </a:ext>
            </a:extLst>
          </p:cNvPr>
          <p:cNvSpPr/>
          <p:nvPr/>
        </p:nvSpPr>
        <p:spPr>
          <a:xfrm rot="16200000">
            <a:off x="6562322" y="1410358"/>
            <a:ext cx="772862" cy="4390494"/>
          </a:xfrm>
          <a:prstGeom prst="round2SameRect">
            <a:avLst>
              <a:gd name="adj1" fmla="val 50000"/>
              <a:gd name="adj2" fmla="val 0"/>
            </a:avLst>
          </a:prstGeom>
          <a:solidFill>
            <a:srgbClr val="CFEBE8"/>
          </a:solidFill>
          <a:ln w="25400" cap="flat" cmpd="sng" algn="ctr">
            <a:noFill/>
            <a:prstDash val="solid"/>
          </a:ln>
          <a:effectLst/>
        </p:spPr>
        <p:txBody>
          <a:bodyPr vert="vert" lIns="68580" tIns="243000" rIns="68580" bIns="34290" rtlCol="0" anchor="ctr"/>
          <a:lstStyle/>
          <a:p>
            <a:pPr marL="538163" marR="0" lvl="0" indent="0" defTabSz="685800" eaLnBrk="1" fontAlgn="auto" latinLnBrk="0" hangingPunct="1">
              <a:lnSpc>
                <a:spcPct val="90000"/>
              </a:lnSpc>
              <a:spcBef>
                <a:spcPts val="0"/>
              </a:spcBef>
              <a:spcAft>
                <a:spcPts val="0"/>
              </a:spcAft>
              <a:buClrTx/>
              <a:buSzTx/>
              <a:buFontTx/>
              <a:buNone/>
              <a:tabLst/>
              <a:defRPr/>
            </a:pPr>
            <a:r>
              <a:rPr kumimoji="0" lang="en-US" sz="1050" b="1" i="0" u="none" strike="noStrike" kern="100" cap="none" spc="0" normalizeH="0" baseline="0" noProof="0" err="1">
                <a:ln>
                  <a:noFill/>
                </a:ln>
                <a:solidFill>
                  <a:srgbClr val="347475"/>
                </a:solidFill>
                <a:effectLst/>
                <a:uLnTx/>
                <a:uFillTx/>
                <a:ea typeface="DengXian"/>
                <a:cs typeface="Arial"/>
              </a:rPr>
              <a:t>Statische</a:t>
            </a:r>
            <a:r>
              <a:rPr kumimoji="0" lang="en-US" sz="1050" b="1" i="0" u="none" strike="noStrike" kern="100" cap="none" spc="0" normalizeH="0" baseline="0" noProof="0">
                <a:ln>
                  <a:noFill/>
                </a:ln>
                <a:solidFill>
                  <a:srgbClr val="347475"/>
                </a:solidFill>
                <a:effectLst/>
                <a:uLnTx/>
                <a:uFillTx/>
                <a:ea typeface="DengXian"/>
                <a:cs typeface="Arial"/>
              </a:rPr>
              <a:t> C-</a:t>
            </a:r>
            <a:r>
              <a:rPr kumimoji="0" lang="en-US" sz="1050" b="1" i="0" u="none" strike="noStrike" kern="100" cap="none" spc="0" normalizeH="0" baseline="0" noProof="0" err="1">
                <a:ln>
                  <a:noFill/>
                </a:ln>
                <a:solidFill>
                  <a:srgbClr val="347475"/>
                </a:solidFill>
                <a:effectLst/>
                <a:uLnTx/>
                <a:uFillTx/>
                <a:ea typeface="DengXian"/>
                <a:cs typeface="Arial"/>
              </a:rPr>
              <a:t>Peptid</a:t>
            </a:r>
            <a:r>
              <a:rPr kumimoji="0" lang="en-US" sz="1050" b="1" i="0" u="none" strike="noStrike" kern="100" cap="none" spc="0" normalizeH="0" baseline="0" noProof="0">
                <a:ln>
                  <a:noFill/>
                </a:ln>
                <a:solidFill>
                  <a:srgbClr val="347475"/>
                </a:solidFill>
                <a:effectLst/>
                <a:uLnTx/>
                <a:uFillTx/>
                <a:ea typeface="DengXian"/>
                <a:cs typeface="Arial"/>
              </a:rPr>
              <a:t>-Marker</a:t>
            </a:r>
            <a:r>
              <a:rPr kumimoji="0" lang="en-US" sz="1050" b="0" i="0" u="none" strike="noStrike" kern="0" cap="none" spc="0" normalizeH="0" baseline="0" noProof="0">
                <a:ln>
                  <a:noFill/>
                </a:ln>
                <a:solidFill>
                  <a:srgbClr val="404040"/>
                </a:solidFill>
                <a:effectLst/>
                <a:uLnTx/>
                <a:uFillTx/>
                <a:ea typeface="+mn-ea"/>
                <a:cs typeface="Arial"/>
              </a:rPr>
              <a:t>, </a:t>
            </a:r>
            <a:r>
              <a:rPr kumimoji="0" lang="en-US" sz="1050" b="0" i="0" u="none" strike="noStrike" kern="0" cap="none" spc="0" normalizeH="0" baseline="0" noProof="0" err="1">
                <a:ln>
                  <a:noFill/>
                </a:ln>
                <a:solidFill>
                  <a:srgbClr val="404040"/>
                </a:solidFill>
                <a:effectLst/>
                <a:uLnTx/>
                <a:uFillTx/>
                <a:ea typeface="+mn-ea"/>
                <a:cs typeface="Arial"/>
              </a:rPr>
              <a:t>wie</a:t>
            </a:r>
            <a:r>
              <a:rPr kumimoji="0" lang="en-US" sz="1050" b="0" i="0" u="none" strike="noStrike" kern="0" cap="none" spc="0" normalizeH="0" baseline="0" noProof="0">
                <a:ln>
                  <a:noFill/>
                </a:ln>
                <a:solidFill>
                  <a:srgbClr val="404040"/>
                </a:solidFill>
                <a:effectLst/>
                <a:uLnTx/>
                <a:uFillTx/>
                <a:ea typeface="+mn-ea"/>
                <a:cs typeface="Arial"/>
              </a:rPr>
              <a:t> z. B. </a:t>
            </a:r>
            <a:r>
              <a:rPr kumimoji="0" lang="en-US" sz="1050" b="0" i="0" u="none" strike="noStrike" kern="0" cap="none" spc="0" normalizeH="0" baseline="0" noProof="0" err="1">
                <a:ln>
                  <a:noFill/>
                </a:ln>
                <a:solidFill>
                  <a:srgbClr val="404040"/>
                </a:solidFill>
                <a:effectLst/>
                <a:uLnTx/>
                <a:uFillTx/>
                <a:ea typeface="+mn-ea"/>
                <a:cs typeface="Arial"/>
              </a:rPr>
              <a:t>Zufalls</a:t>
            </a:r>
            <a:r>
              <a:rPr kumimoji="0" lang="en-US" sz="1050" b="0" i="0" u="none" strike="noStrike" kern="0" cap="none" spc="0" normalizeH="0" baseline="0" noProof="0">
                <a:ln>
                  <a:noFill/>
                </a:ln>
                <a:solidFill>
                  <a:srgbClr val="404040"/>
                </a:solidFill>
                <a:effectLst/>
                <a:uLnTx/>
                <a:uFillTx/>
                <a:ea typeface="+mn-ea"/>
                <a:cs typeface="Arial"/>
              </a:rPr>
              <a:t>-   C-</a:t>
            </a:r>
            <a:r>
              <a:rPr kumimoji="0" lang="en-US" sz="1050" b="0" i="0" u="none" strike="noStrike" kern="0" cap="none" spc="0" normalizeH="0" baseline="0" noProof="0" err="1">
                <a:ln>
                  <a:noFill/>
                </a:ln>
                <a:solidFill>
                  <a:srgbClr val="404040"/>
                </a:solidFill>
                <a:effectLst/>
                <a:uLnTx/>
                <a:uFillTx/>
                <a:ea typeface="+mn-ea"/>
                <a:cs typeface="Arial"/>
              </a:rPr>
              <a:t>Peptid</a:t>
            </a:r>
            <a:r>
              <a:rPr kumimoji="0" lang="en-US" sz="1050" b="0" i="0" u="none" strike="noStrike" kern="0" cap="none" spc="0" normalizeH="0" baseline="0" noProof="0">
                <a:ln>
                  <a:noFill/>
                </a:ln>
                <a:solidFill>
                  <a:srgbClr val="404040"/>
                </a:solidFill>
                <a:effectLst/>
                <a:uLnTx/>
                <a:uFillTx/>
                <a:ea typeface="+mn-ea"/>
                <a:cs typeface="Arial"/>
              </a:rPr>
              <a:t> </a:t>
            </a:r>
            <a:r>
              <a:rPr lang="en-US" sz="1050" kern="0">
                <a:solidFill>
                  <a:srgbClr val="404040"/>
                </a:solidFill>
                <a:cs typeface="Arial"/>
              </a:rPr>
              <a:t>u</a:t>
            </a:r>
            <a:r>
              <a:rPr kumimoji="0" lang="en-US" sz="1050" b="0" i="0" u="none" strike="noStrike" kern="0" cap="none" spc="0" normalizeH="0" baseline="0" noProof="0" err="1">
                <a:ln>
                  <a:noFill/>
                </a:ln>
                <a:solidFill>
                  <a:srgbClr val="404040"/>
                </a:solidFill>
                <a:effectLst/>
                <a:uLnTx/>
                <a:uFillTx/>
                <a:ea typeface="+mn-ea"/>
                <a:cs typeface="Arial"/>
              </a:rPr>
              <a:t>nd</a:t>
            </a:r>
            <a:r>
              <a:rPr kumimoji="0" lang="en-US" sz="1050" b="0" i="0" u="none" strike="noStrike" kern="0" cap="none" spc="0" normalizeH="0" baseline="0" noProof="0">
                <a:ln>
                  <a:noFill/>
                </a:ln>
                <a:solidFill>
                  <a:srgbClr val="404040"/>
                </a:solidFill>
                <a:effectLst/>
                <a:uLnTx/>
                <a:uFillTx/>
                <a:ea typeface="+mn-ea"/>
                <a:cs typeface="Arial"/>
              </a:rPr>
              <a:t> C-</a:t>
            </a:r>
            <a:r>
              <a:rPr kumimoji="0" lang="en-US" sz="1050" b="0" i="0" u="none" strike="noStrike" kern="0" cap="none" spc="0" normalizeH="0" baseline="0" noProof="0" err="1">
                <a:ln>
                  <a:noFill/>
                </a:ln>
                <a:solidFill>
                  <a:srgbClr val="404040"/>
                </a:solidFill>
                <a:effectLst/>
                <a:uLnTx/>
                <a:uFillTx/>
                <a:ea typeface="+mn-ea"/>
                <a:cs typeface="Arial"/>
              </a:rPr>
              <a:t>Peptid</a:t>
            </a:r>
            <a:r>
              <a:rPr kumimoji="0" lang="en-US" sz="1050" b="0" i="0" u="none" strike="noStrike" kern="0" cap="none" spc="0" normalizeH="0" baseline="0" noProof="0">
                <a:ln>
                  <a:noFill/>
                </a:ln>
                <a:solidFill>
                  <a:srgbClr val="404040"/>
                </a:solidFill>
                <a:effectLst/>
                <a:uLnTx/>
                <a:uFillTx/>
                <a:ea typeface="+mn-ea"/>
                <a:cs typeface="Arial"/>
              </a:rPr>
              <a:t> </a:t>
            </a:r>
            <a:r>
              <a:rPr kumimoji="0" lang="en-US" sz="1050" b="0" i="0" u="none" strike="noStrike" kern="0" cap="none" spc="0" normalizeH="0" baseline="0" noProof="0" err="1">
                <a:ln>
                  <a:noFill/>
                </a:ln>
                <a:solidFill>
                  <a:srgbClr val="404040"/>
                </a:solidFill>
                <a:effectLst/>
                <a:uLnTx/>
                <a:uFillTx/>
                <a:ea typeface="+mn-ea"/>
                <a:cs typeface="Arial"/>
              </a:rPr>
              <a:t>im</a:t>
            </a:r>
            <a:r>
              <a:rPr kumimoji="0" lang="en-US" sz="1050" b="0" i="0" u="none" strike="noStrike" kern="0" cap="none" spc="0" normalizeH="0" baseline="0" noProof="0">
                <a:ln>
                  <a:noFill/>
                </a:ln>
                <a:solidFill>
                  <a:srgbClr val="404040"/>
                </a:solidFill>
                <a:effectLst/>
                <a:uLnTx/>
                <a:uFillTx/>
                <a:ea typeface="+mn-ea"/>
                <a:cs typeface="Arial"/>
              </a:rPr>
              <a:t> </a:t>
            </a:r>
            <a:r>
              <a:rPr kumimoji="0" lang="en-US" sz="1050" b="0" i="0" u="none" strike="noStrike" kern="0" cap="none" spc="0" normalizeH="0" baseline="0" noProof="0" err="1">
                <a:ln>
                  <a:noFill/>
                </a:ln>
                <a:solidFill>
                  <a:srgbClr val="404040"/>
                </a:solidFill>
                <a:effectLst/>
                <a:uLnTx/>
                <a:uFillTx/>
                <a:ea typeface="+mn-ea"/>
                <a:cs typeface="Arial"/>
              </a:rPr>
              <a:t>Urin</a:t>
            </a:r>
            <a:r>
              <a:rPr kumimoji="0" lang="en-US" sz="1050" b="0" i="0" u="none" strike="noStrike" kern="0" cap="none" spc="0" normalizeH="0" baseline="0" noProof="0">
                <a:ln>
                  <a:noFill/>
                </a:ln>
                <a:solidFill>
                  <a:srgbClr val="404040"/>
                </a:solidFill>
                <a:effectLst/>
                <a:uLnTx/>
                <a:uFillTx/>
                <a:ea typeface="+mn-ea"/>
                <a:cs typeface="Arial"/>
              </a:rPr>
              <a:t>, </a:t>
            </a:r>
            <a:r>
              <a:rPr kumimoji="0" lang="en-US" sz="1050" b="0" i="0" u="none" strike="noStrike" kern="0" cap="none" spc="0" normalizeH="0" baseline="0" noProof="0" err="1">
                <a:ln>
                  <a:noFill/>
                </a:ln>
                <a:solidFill>
                  <a:srgbClr val="404040"/>
                </a:solidFill>
                <a:effectLst/>
                <a:uLnTx/>
                <a:uFillTx/>
                <a:ea typeface="+mn-ea"/>
                <a:cs typeface="Arial"/>
              </a:rPr>
              <a:t>korrelieren</a:t>
            </a:r>
            <a:r>
              <a:rPr kumimoji="0" lang="en-US" sz="1050" b="0" i="0" u="none" strike="noStrike" kern="0" cap="none" spc="0" normalizeH="0" baseline="0" noProof="0">
                <a:ln>
                  <a:noFill/>
                </a:ln>
                <a:solidFill>
                  <a:srgbClr val="404040"/>
                </a:solidFill>
                <a:effectLst/>
                <a:uLnTx/>
                <a:uFillTx/>
                <a:ea typeface="+mn-ea"/>
                <a:cs typeface="Arial"/>
              </a:rPr>
              <a:t> </a:t>
            </a:r>
            <a:r>
              <a:rPr kumimoji="0" lang="en-US" sz="1050" b="0" i="0" u="none" strike="noStrike" kern="0" cap="none" spc="0" normalizeH="0" baseline="0" noProof="0" err="1">
                <a:ln>
                  <a:noFill/>
                </a:ln>
                <a:solidFill>
                  <a:srgbClr val="404040"/>
                </a:solidFill>
                <a:effectLst/>
                <a:uLnTx/>
                <a:uFillTx/>
                <a:ea typeface="+mn-ea"/>
                <a:cs typeface="Arial"/>
              </a:rPr>
              <a:t>mit</a:t>
            </a:r>
            <a:r>
              <a:rPr kumimoji="0" lang="en-US" sz="1050" b="0" i="0" u="none" strike="noStrike" kern="0" cap="none" spc="0" normalizeH="0" baseline="0" noProof="0">
                <a:ln>
                  <a:noFill/>
                </a:ln>
                <a:solidFill>
                  <a:srgbClr val="404040"/>
                </a:solidFill>
                <a:effectLst/>
                <a:uLnTx/>
                <a:uFillTx/>
                <a:ea typeface="+mn-ea"/>
                <a:cs typeface="Arial"/>
              </a:rPr>
              <a:t> dem MMTT </a:t>
            </a:r>
            <a:r>
              <a:rPr lang="en-US" sz="1050" kern="0">
                <a:solidFill>
                  <a:srgbClr val="404040"/>
                </a:solidFill>
                <a:cs typeface="Arial"/>
              </a:rPr>
              <a:t>u</a:t>
            </a:r>
            <a:r>
              <a:rPr kumimoji="0" lang="en-US" sz="1050" b="0" i="0" u="none" strike="noStrike" kern="0" cap="none" spc="0" normalizeH="0" baseline="0" noProof="0" err="1">
                <a:ln>
                  <a:noFill/>
                </a:ln>
                <a:solidFill>
                  <a:srgbClr val="404040"/>
                </a:solidFill>
                <a:effectLst/>
                <a:uLnTx/>
                <a:uFillTx/>
                <a:ea typeface="+mn-ea"/>
                <a:cs typeface="Arial"/>
              </a:rPr>
              <a:t>nd</a:t>
            </a:r>
            <a:r>
              <a:rPr kumimoji="0" lang="en-US" sz="1050" b="0" i="0" u="none" strike="noStrike" kern="0" cap="none" spc="0" normalizeH="0" baseline="0" noProof="0">
                <a:ln>
                  <a:noFill/>
                </a:ln>
                <a:solidFill>
                  <a:srgbClr val="000000"/>
                </a:solidFill>
                <a:effectLst/>
                <a:uLnTx/>
                <a:uFillTx/>
                <a:ea typeface="+mn-ea"/>
                <a:cs typeface="Arial"/>
              </a:rPr>
              <a:t> </a:t>
            </a:r>
            <a:r>
              <a:rPr kumimoji="0" lang="en-US" sz="1050" b="1" i="0" u="none" strike="noStrike" kern="100" cap="none" spc="0" normalizeH="0" baseline="0" noProof="0" err="1">
                <a:ln>
                  <a:noFill/>
                </a:ln>
                <a:solidFill>
                  <a:srgbClr val="347475"/>
                </a:solidFill>
                <a:effectLst/>
                <a:uLnTx/>
                <a:uFillTx/>
                <a:ea typeface="DengXian"/>
                <a:cs typeface="Arial"/>
              </a:rPr>
              <a:t>sind</a:t>
            </a:r>
            <a:r>
              <a:rPr kumimoji="0" lang="en-US" sz="1050" b="1" i="0" u="none" strike="noStrike" kern="100" cap="none" spc="0" normalizeH="0" baseline="0" noProof="0">
                <a:ln>
                  <a:noFill/>
                </a:ln>
                <a:solidFill>
                  <a:srgbClr val="347475"/>
                </a:solidFill>
                <a:effectLst/>
                <a:uLnTx/>
                <a:uFillTx/>
                <a:ea typeface="DengXian"/>
                <a:cs typeface="Arial"/>
              </a:rPr>
              <a:t> in </a:t>
            </a:r>
            <a:r>
              <a:rPr kumimoji="0" lang="en-US" sz="1050" b="1" i="0" u="none" strike="noStrike" kern="100" cap="none" spc="0" normalizeH="0" baseline="0" noProof="0" err="1">
                <a:ln>
                  <a:noFill/>
                </a:ln>
                <a:solidFill>
                  <a:srgbClr val="347475"/>
                </a:solidFill>
                <a:effectLst/>
                <a:uLnTx/>
                <a:uFillTx/>
                <a:ea typeface="DengXian"/>
                <a:cs typeface="Arial"/>
              </a:rPr>
              <a:t>einer</a:t>
            </a:r>
            <a:r>
              <a:rPr kumimoji="0" lang="en-US" sz="1050" b="1" i="0" u="none" strike="noStrike" kern="100" cap="none" spc="0" normalizeH="0" baseline="0" noProof="0">
                <a:ln>
                  <a:noFill/>
                </a:ln>
                <a:solidFill>
                  <a:srgbClr val="347475"/>
                </a:solidFill>
                <a:effectLst/>
                <a:uLnTx/>
                <a:uFillTx/>
                <a:ea typeface="DengXian"/>
                <a:cs typeface="Arial"/>
              </a:rPr>
              <a:t> </a:t>
            </a:r>
            <a:r>
              <a:rPr kumimoji="0" lang="en-US" sz="1050" b="1" i="0" u="none" strike="noStrike" kern="100" cap="none" spc="0" normalizeH="0" baseline="0" noProof="0" err="1">
                <a:ln>
                  <a:noFill/>
                </a:ln>
                <a:solidFill>
                  <a:srgbClr val="347475"/>
                </a:solidFill>
                <a:effectLst/>
                <a:uLnTx/>
                <a:uFillTx/>
                <a:ea typeface="DengXian"/>
                <a:cs typeface="Arial"/>
              </a:rPr>
              <a:t>klinischen</a:t>
            </a:r>
            <a:r>
              <a:rPr kumimoji="0" lang="en-US" sz="1050" b="1" i="0" u="none" strike="noStrike" kern="100" cap="none" spc="0" normalizeH="0" baseline="0" noProof="0">
                <a:ln>
                  <a:noFill/>
                </a:ln>
                <a:solidFill>
                  <a:srgbClr val="347475"/>
                </a:solidFill>
                <a:effectLst/>
                <a:uLnTx/>
                <a:uFillTx/>
                <a:ea typeface="DengXian"/>
                <a:cs typeface="Arial"/>
              </a:rPr>
              <a:t> </a:t>
            </a:r>
            <a:r>
              <a:rPr kumimoji="0" lang="en-US" sz="1050" b="1" i="0" u="none" strike="noStrike" kern="100" cap="none" spc="0" normalizeH="0" baseline="0" noProof="0" err="1">
                <a:ln>
                  <a:noFill/>
                </a:ln>
                <a:solidFill>
                  <a:srgbClr val="347475"/>
                </a:solidFill>
                <a:effectLst/>
                <a:uLnTx/>
                <a:uFillTx/>
                <a:ea typeface="DengXian"/>
                <a:cs typeface="Arial"/>
              </a:rPr>
              <a:t>Umgebung</a:t>
            </a:r>
            <a:r>
              <a:rPr kumimoji="0" lang="en-US" sz="1050" b="1" i="0" u="none" strike="noStrike" kern="100" cap="none" spc="0" normalizeH="0" baseline="0" noProof="0">
                <a:ln>
                  <a:noFill/>
                </a:ln>
                <a:solidFill>
                  <a:srgbClr val="347475"/>
                </a:solidFill>
                <a:effectLst/>
                <a:uLnTx/>
                <a:uFillTx/>
                <a:ea typeface="DengXian"/>
                <a:cs typeface="Arial"/>
              </a:rPr>
              <a:t> </a:t>
            </a:r>
            <a:r>
              <a:rPr kumimoji="0" lang="en-US" sz="1050" b="1" i="0" u="none" strike="noStrike" kern="100" cap="none" spc="0" normalizeH="0" baseline="0" noProof="0" err="1">
                <a:ln>
                  <a:noFill/>
                </a:ln>
                <a:solidFill>
                  <a:srgbClr val="347475"/>
                </a:solidFill>
                <a:effectLst/>
                <a:uLnTx/>
                <a:uFillTx/>
                <a:ea typeface="DengXian"/>
                <a:cs typeface="Arial"/>
              </a:rPr>
              <a:t>möglicherweise</a:t>
            </a:r>
            <a:r>
              <a:rPr kumimoji="0" lang="en-US" sz="1050" b="1" i="0" u="none" strike="noStrike" kern="100" cap="none" spc="0" normalizeH="0" baseline="0" noProof="0">
                <a:ln>
                  <a:noFill/>
                </a:ln>
                <a:solidFill>
                  <a:srgbClr val="347475"/>
                </a:solidFill>
                <a:effectLst/>
                <a:uLnTx/>
                <a:uFillTx/>
                <a:ea typeface="DengXian"/>
                <a:cs typeface="Arial"/>
              </a:rPr>
              <a:t> </a:t>
            </a:r>
            <a:r>
              <a:rPr kumimoji="0" lang="en-US" sz="1050" b="1" i="0" u="none" strike="noStrike" kern="100" cap="none" spc="0" normalizeH="0" baseline="0" noProof="0" err="1">
                <a:ln>
                  <a:noFill/>
                </a:ln>
                <a:solidFill>
                  <a:srgbClr val="347475"/>
                </a:solidFill>
                <a:effectLst/>
                <a:uLnTx/>
                <a:uFillTx/>
                <a:ea typeface="DengXian"/>
                <a:cs typeface="Arial"/>
              </a:rPr>
              <a:t>besser</a:t>
            </a:r>
            <a:r>
              <a:rPr kumimoji="0" lang="en-US" sz="1050" b="1" i="0" u="none" strike="noStrike" kern="100" cap="none" spc="0" normalizeH="0" baseline="0" noProof="0">
                <a:ln>
                  <a:noFill/>
                </a:ln>
                <a:solidFill>
                  <a:srgbClr val="347475"/>
                </a:solidFill>
                <a:effectLst/>
                <a:uLnTx/>
                <a:uFillTx/>
                <a:ea typeface="DengXian"/>
                <a:cs typeface="Arial"/>
              </a:rPr>
              <a:t> durchführbar</a:t>
            </a:r>
            <a:r>
              <a:rPr kumimoji="0" lang="en-US" sz="1050" b="0" i="0" u="none" strike="noStrike" kern="100" cap="none" spc="0" normalizeH="0" baseline="30000" noProof="0">
                <a:ln>
                  <a:noFill/>
                </a:ln>
                <a:solidFill>
                  <a:srgbClr val="404040"/>
                </a:solidFill>
                <a:effectLst/>
                <a:uLnTx/>
                <a:uFillTx/>
                <a:ea typeface="DengXian"/>
                <a:cs typeface="Arial"/>
              </a:rPr>
              <a:t>3</a:t>
            </a:r>
            <a:r>
              <a:rPr kumimoji="0" lang="en-US" sz="1050" b="0" i="0" u="none" strike="noStrike" kern="0" cap="none" spc="0" normalizeH="0" baseline="30000" noProof="0">
                <a:ln>
                  <a:noFill/>
                </a:ln>
                <a:solidFill>
                  <a:srgbClr val="404040"/>
                </a:solidFill>
                <a:effectLst/>
                <a:uLnTx/>
                <a:uFillTx/>
                <a:ea typeface="+mn-ea"/>
                <a:cs typeface="Arial"/>
              </a:rPr>
              <a:t>,4</a:t>
            </a:r>
          </a:p>
        </p:txBody>
      </p:sp>
      <p:grpSp>
        <p:nvGrpSpPr>
          <p:cNvPr id="52" name="Gruppo 71">
            <a:extLst>
              <a:ext uri="{FF2B5EF4-FFF2-40B4-BE49-F238E27FC236}">
                <a16:creationId xmlns:a16="http://schemas.microsoft.com/office/drawing/2014/main" id="{B2218FD0-5216-2337-697A-F935A7C5FC96}"/>
              </a:ext>
            </a:extLst>
          </p:cNvPr>
          <p:cNvGrpSpPr>
            <a:grpSpLocks noChangeAspect="1"/>
          </p:cNvGrpSpPr>
          <p:nvPr/>
        </p:nvGrpSpPr>
        <p:grpSpPr>
          <a:xfrm>
            <a:off x="4744534" y="3219173"/>
            <a:ext cx="772200" cy="772200"/>
            <a:chOff x="6326045" y="4233667"/>
            <a:chExt cx="850840" cy="850840"/>
          </a:xfrm>
        </p:grpSpPr>
        <p:sp>
          <p:nvSpPr>
            <p:cNvPr id="53" name="Oval 52">
              <a:extLst>
                <a:ext uri="{FF2B5EF4-FFF2-40B4-BE49-F238E27FC236}">
                  <a16:creationId xmlns:a16="http://schemas.microsoft.com/office/drawing/2014/main" id="{26A8ED98-2F57-F292-CE16-506B8FBEBA8C}"/>
                </a:ext>
              </a:extLst>
            </p:cNvPr>
            <p:cNvSpPr/>
            <p:nvPr/>
          </p:nvSpPr>
          <p:spPr>
            <a:xfrm>
              <a:off x="6326045" y="4233667"/>
              <a:ext cx="850840" cy="850840"/>
            </a:xfrm>
            <a:prstGeom prst="ellipse">
              <a:avLst/>
            </a:prstGeom>
            <a:solidFill>
              <a:srgbClr val="347475"/>
            </a:solidFill>
            <a:ln w="25400" cap="flat" cmpd="sng" algn="ctr">
              <a:noFill/>
              <a:prstDash val="solid"/>
            </a:ln>
            <a:effectLst/>
          </p:spPr>
          <p:txBody>
            <a:bodyPr vert="vert27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54" name="Graphic 40" descr="Stopwatch 75% outline">
              <a:extLst>
                <a:ext uri="{FF2B5EF4-FFF2-40B4-BE49-F238E27FC236}">
                  <a16:creationId xmlns:a16="http://schemas.microsoft.com/office/drawing/2014/main" id="{6F791813-2475-DBCB-B746-A4FEAF4011E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400421" y="4308043"/>
              <a:ext cx="702088" cy="702088"/>
            </a:xfrm>
            <a:prstGeom prst="rect">
              <a:avLst/>
            </a:prstGeom>
          </p:spPr>
        </p:pic>
      </p:grpSp>
      <p:sp>
        <p:nvSpPr>
          <p:cNvPr id="70" name="TextBox 160">
            <a:extLst>
              <a:ext uri="{FF2B5EF4-FFF2-40B4-BE49-F238E27FC236}">
                <a16:creationId xmlns:a16="http://schemas.microsoft.com/office/drawing/2014/main" id="{F6AA5229-D097-5A1F-773C-765BCED63EC4}"/>
              </a:ext>
            </a:extLst>
          </p:cNvPr>
          <p:cNvSpPr txBox="1"/>
          <p:nvPr/>
        </p:nvSpPr>
        <p:spPr>
          <a:xfrm>
            <a:off x="735966" y="3521951"/>
            <a:ext cx="3079388" cy="581698"/>
          </a:xfrm>
          <a:prstGeom prst="rect">
            <a:avLst/>
          </a:prstGeom>
          <a:noFill/>
        </p:spPr>
        <p:txBody>
          <a:bodyPr wrap="square" lIns="0" tIns="0" rIns="0" bIns="0">
            <a:spAutoFit/>
          </a:bodyPr>
          <a:lstStyle/>
          <a:p>
            <a:pPr algn="ctr" defTabSz="685800">
              <a:lnSpc>
                <a:spcPct val="90000"/>
              </a:lnSpc>
              <a:defRPr/>
            </a:pPr>
            <a:r>
              <a:rPr lang="en-US" sz="1050" err="1">
                <a:solidFill>
                  <a:srgbClr val="404040"/>
                </a:solidFill>
                <a:cs typeface="Arial" panose="020B0604020202020204" pitchFamily="34" charset="0"/>
              </a:rPr>
              <a:t>Kennwerte</a:t>
            </a:r>
            <a:r>
              <a:rPr lang="en-US" sz="1050">
                <a:solidFill>
                  <a:srgbClr val="404040"/>
                </a:solidFill>
                <a:cs typeface="Arial" panose="020B0604020202020204" pitchFamily="34" charset="0"/>
              </a:rPr>
              <a:t> für die AUC-C-</a:t>
            </a:r>
            <a:r>
              <a:rPr lang="en-US" sz="1050" err="1">
                <a:solidFill>
                  <a:srgbClr val="404040"/>
                </a:solidFill>
                <a:cs typeface="Arial" panose="020B0604020202020204" pitchFamily="34" charset="0"/>
              </a:rPr>
              <a:t>Peptid</a:t>
            </a:r>
            <a:r>
              <a:rPr lang="en-US" sz="1050">
                <a:solidFill>
                  <a:srgbClr val="404040"/>
                </a:solidFill>
                <a:cs typeface="Arial" panose="020B0604020202020204" pitchFamily="34" charset="0"/>
              </a:rPr>
              <a:t>-</a:t>
            </a:r>
            <a:r>
              <a:rPr lang="en-US" sz="1050" err="1">
                <a:solidFill>
                  <a:srgbClr val="404040"/>
                </a:solidFill>
                <a:cs typeface="Arial" panose="020B0604020202020204" pitchFamily="34" charset="0"/>
              </a:rPr>
              <a:t>Antwort</a:t>
            </a:r>
            <a:r>
              <a:rPr lang="en-US" sz="1050">
                <a:solidFill>
                  <a:srgbClr val="404040"/>
                </a:solidFill>
                <a:cs typeface="Arial" panose="020B0604020202020204" pitchFamily="34" charset="0"/>
              </a:rPr>
              <a:t> </a:t>
            </a:r>
            <a:r>
              <a:rPr lang="en-US" sz="1050" err="1">
                <a:solidFill>
                  <a:srgbClr val="404040"/>
                </a:solidFill>
                <a:cs typeface="Arial" panose="020B0604020202020204" pitchFamily="34" charset="0"/>
              </a:rPr>
              <a:t>werden</a:t>
            </a:r>
            <a:r>
              <a:rPr lang="en-US" sz="1050">
                <a:solidFill>
                  <a:srgbClr val="404040"/>
                </a:solidFill>
                <a:cs typeface="Arial" panose="020B0604020202020204" pitchFamily="34" charset="0"/>
              </a:rPr>
              <a:t> in der Regel </a:t>
            </a:r>
            <a:r>
              <a:rPr lang="en-US" sz="1050" err="1">
                <a:solidFill>
                  <a:srgbClr val="404040"/>
                </a:solidFill>
                <a:cs typeface="Arial" panose="020B0604020202020204" pitchFamily="34" charset="0"/>
              </a:rPr>
              <a:t>als</a:t>
            </a:r>
            <a:r>
              <a:rPr lang="en-US" sz="1050">
                <a:solidFill>
                  <a:srgbClr val="404040"/>
                </a:solidFill>
                <a:cs typeface="Arial" panose="020B0604020202020204" pitchFamily="34" charset="0"/>
              </a:rPr>
              <a:t> </a:t>
            </a:r>
            <a:r>
              <a:rPr lang="en-US" sz="1050" err="1">
                <a:solidFill>
                  <a:srgbClr val="404040"/>
                </a:solidFill>
                <a:cs typeface="Arial" panose="020B0604020202020204" pitchFamily="34" charset="0"/>
              </a:rPr>
              <a:t>Konzentrationen</a:t>
            </a:r>
            <a:r>
              <a:rPr lang="en-US" sz="1050">
                <a:solidFill>
                  <a:srgbClr val="404040"/>
                </a:solidFill>
                <a:cs typeface="Arial" panose="020B0604020202020204" pitchFamily="34" charset="0"/>
              </a:rPr>
              <a:t> </a:t>
            </a:r>
            <a:r>
              <a:rPr lang="en-US" sz="1050" err="1">
                <a:solidFill>
                  <a:srgbClr val="404040"/>
                </a:solidFill>
                <a:cs typeface="Arial" panose="020B0604020202020204" pitchFamily="34" charset="0"/>
              </a:rPr>
              <a:t>über</a:t>
            </a:r>
            <a:r>
              <a:rPr lang="en-US" sz="1050">
                <a:solidFill>
                  <a:srgbClr val="404040"/>
                </a:solidFill>
                <a:cs typeface="Arial" panose="020B0604020202020204" pitchFamily="34" charset="0"/>
              </a:rPr>
              <a:t> </a:t>
            </a:r>
            <a:r>
              <a:rPr lang="en-US" sz="1050" err="1">
                <a:solidFill>
                  <a:srgbClr val="404040"/>
                </a:solidFill>
                <a:cs typeface="Arial" panose="020B0604020202020204" pitchFamily="34" charset="0"/>
              </a:rPr>
              <a:t>einen</a:t>
            </a:r>
            <a:r>
              <a:rPr lang="en-US" sz="1050">
                <a:solidFill>
                  <a:srgbClr val="404040"/>
                </a:solidFill>
                <a:cs typeface="Arial" panose="020B0604020202020204" pitchFamily="34" charset="0"/>
              </a:rPr>
              <a:t> </a:t>
            </a:r>
            <a:r>
              <a:rPr lang="en-US" sz="1050" err="1">
                <a:solidFill>
                  <a:srgbClr val="404040"/>
                </a:solidFill>
                <a:cs typeface="Arial" panose="020B0604020202020204" pitchFamily="34" charset="0"/>
              </a:rPr>
              <a:t>bestimmten</a:t>
            </a:r>
            <a:r>
              <a:rPr lang="en-US" sz="1050">
                <a:solidFill>
                  <a:srgbClr val="404040"/>
                </a:solidFill>
                <a:cs typeface="Arial" panose="020B0604020202020204" pitchFamily="34" charset="0"/>
              </a:rPr>
              <a:t> </a:t>
            </a:r>
            <a:r>
              <a:rPr lang="en-US" sz="1050" err="1">
                <a:solidFill>
                  <a:srgbClr val="404040"/>
                </a:solidFill>
                <a:cs typeface="Arial" panose="020B0604020202020204" pitchFamily="34" charset="0"/>
              </a:rPr>
              <a:t>Zeitraum</a:t>
            </a:r>
            <a:r>
              <a:rPr lang="en-US" sz="1050">
                <a:solidFill>
                  <a:srgbClr val="404040"/>
                </a:solidFill>
                <a:cs typeface="Arial" panose="020B0604020202020204" pitchFamily="34" charset="0"/>
              </a:rPr>
              <a:t> </a:t>
            </a:r>
            <a:r>
              <a:rPr lang="en-US" sz="1050" err="1">
                <a:solidFill>
                  <a:srgbClr val="404040"/>
                </a:solidFill>
                <a:cs typeface="Arial" panose="020B0604020202020204" pitchFamily="34" charset="0"/>
              </a:rPr>
              <a:t>angegeben</a:t>
            </a:r>
            <a:r>
              <a:rPr lang="en-US" sz="1050">
                <a:solidFill>
                  <a:srgbClr val="404040"/>
                </a:solidFill>
                <a:cs typeface="Arial" panose="020B0604020202020204" pitchFamily="34" charset="0"/>
              </a:rPr>
              <a:t>: z. B. </a:t>
            </a:r>
            <a:r>
              <a:rPr lang="en-US" sz="1050" err="1">
                <a:solidFill>
                  <a:srgbClr val="404040"/>
                </a:solidFill>
                <a:cs typeface="Arial" panose="020B0604020202020204" pitchFamily="34" charset="0"/>
              </a:rPr>
              <a:t>pmol</a:t>
            </a:r>
            <a:r>
              <a:rPr lang="en-US" sz="1050">
                <a:solidFill>
                  <a:srgbClr val="404040"/>
                </a:solidFill>
                <a:cs typeface="Arial" panose="020B0604020202020204" pitchFamily="34" charset="0"/>
              </a:rPr>
              <a:t>/l/240 min. </a:t>
            </a:r>
          </a:p>
        </p:txBody>
      </p:sp>
      <p:grpSp>
        <p:nvGrpSpPr>
          <p:cNvPr id="71" name="Group 8">
            <a:extLst>
              <a:ext uri="{FF2B5EF4-FFF2-40B4-BE49-F238E27FC236}">
                <a16:creationId xmlns:a16="http://schemas.microsoft.com/office/drawing/2014/main" id="{00ABE50A-3B27-F456-AEC0-328E7A047C7C}"/>
              </a:ext>
            </a:extLst>
          </p:cNvPr>
          <p:cNvGrpSpPr/>
          <p:nvPr/>
        </p:nvGrpSpPr>
        <p:grpSpPr>
          <a:xfrm rot="5400000">
            <a:off x="2201402" y="1832312"/>
            <a:ext cx="148514" cy="3106761"/>
            <a:chOff x="6447802" y="2353956"/>
            <a:chExt cx="324740" cy="1994058"/>
          </a:xfrm>
        </p:grpSpPr>
        <p:cxnSp>
          <p:nvCxnSpPr>
            <p:cNvPr id="72" name="Straight Connector 9">
              <a:extLst>
                <a:ext uri="{FF2B5EF4-FFF2-40B4-BE49-F238E27FC236}">
                  <a16:creationId xmlns:a16="http://schemas.microsoft.com/office/drawing/2014/main" id="{B6EF4945-9C47-D72A-0A45-6F77E568BDE9}"/>
                </a:ext>
              </a:extLst>
            </p:cNvPr>
            <p:cNvCxnSpPr>
              <a:cxnSpLocks/>
            </p:cNvCxnSpPr>
            <p:nvPr/>
          </p:nvCxnSpPr>
          <p:spPr>
            <a:xfrm>
              <a:off x="6447802" y="2353956"/>
              <a:ext cx="0" cy="1994058"/>
            </a:xfrm>
            <a:prstGeom prst="line">
              <a:avLst/>
            </a:prstGeom>
            <a:noFill/>
            <a:ln w="12700" cap="flat" cmpd="sng" algn="ctr">
              <a:solidFill>
                <a:srgbClr val="000000"/>
              </a:solidFill>
              <a:prstDash val="solid"/>
            </a:ln>
            <a:effectLst/>
          </p:spPr>
        </p:cxnSp>
        <p:cxnSp>
          <p:nvCxnSpPr>
            <p:cNvPr id="73" name="Straight Connector 10">
              <a:extLst>
                <a:ext uri="{FF2B5EF4-FFF2-40B4-BE49-F238E27FC236}">
                  <a16:creationId xmlns:a16="http://schemas.microsoft.com/office/drawing/2014/main" id="{AB0AFE4E-D330-4909-CEF1-BC2743437C92}"/>
                </a:ext>
              </a:extLst>
            </p:cNvPr>
            <p:cNvCxnSpPr>
              <a:cxnSpLocks/>
            </p:cNvCxnSpPr>
            <p:nvPr/>
          </p:nvCxnSpPr>
          <p:spPr>
            <a:xfrm>
              <a:off x="6447802" y="3350985"/>
              <a:ext cx="324740" cy="0"/>
            </a:xfrm>
            <a:prstGeom prst="line">
              <a:avLst/>
            </a:prstGeom>
            <a:noFill/>
            <a:ln w="12700" cap="flat" cmpd="sng" algn="ctr">
              <a:solidFill>
                <a:srgbClr val="000000"/>
              </a:solidFill>
              <a:prstDash val="solid"/>
            </a:ln>
            <a:effectLst/>
          </p:spPr>
        </p:cxnSp>
      </p:grpSp>
      <p:sp>
        <p:nvSpPr>
          <p:cNvPr id="90" name="Rectangle 2">
            <a:extLst>
              <a:ext uri="{FF2B5EF4-FFF2-40B4-BE49-F238E27FC236}">
                <a16:creationId xmlns:a16="http://schemas.microsoft.com/office/drawing/2014/main" id="{8D66273D-DC52-6249-2D03-39C171C68186}"/>
              </a:ext>
            </a:extLst>
          </p:cNvPr>
          <p:cNvSpPr/>
          <p:nvPr/>
        </p:nvSpPr>
        <p:spPr>
          <a:xfrm>
            <a:off x="719107" y="2179564"/>
            <a:ext cx="3113513" cy="1039607"/>
          </a:xfrm>
          <a:prstGeom prst="rect">
            <a:avLst/>
          </a:prstGeom>
          <a:solidFill>
            <a:sysClr val="window" lastClr="FFFFFF">
              <a:lumMod val="95000"/>
            </a:sys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grpSp>
        <p:nvGrpSpPr>
          <p:cNvPr id="91" name="Group 5">
            <a:extLst>
              <a:ext uri="{FF2B5EF4-FFF2-40B4-BE49-F238E27FC236}">
                <a16:creationId xmlns:a16="http://schemas.microsoft.com/office/drawing/2014/main" id="{83D9C6A2-9859-9468-77B8-854DA29C2B96}"/>
              </a:ext>
            </a:extLst>
          </p:cNvPr>
          <p:cNvGrpSpPr/>
          <p:nvPr/>
        </p:nvGrpSpPr>
        <p:grpSpPr>
          <a:xfrm>
            <a:off x="1401170" y="2217734"/>
            <a:ext cx="490824" cy="945188"/>
            <a:chOff x="1883017" y="2906085"/>
            <a:chExt cx="654432" cy="1260250"/>
          </a:xfrm>
        </p:grpSpPr>
        <p:pic>
          <p:nvPicPr>
            <p:cNvPr id="92" name="Graphic 38" descr="Stopwatch 25% outline">
              <a:extLst>
                <a:ext uri="{FF2B5EF4-FFF2-40B4-BE49-F238E27FC236}">
                  <a16:creationId xmlns:a16="http://schemas.microsoft.com/office/drawing/2014/main" id="{73592D46-6383-1723-2CA5-CB78451B4DC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883017" y="2906085"/>
              <a:ext cx="654432" cy="654432"/>
            </a:xfrm>
            <a:prstGeom prst="rect">
              <a:avLst/>
            </a:prstGeom>
          </p:spPr>
        </p:pic>
        <p:pic>
          <p:nvPicPr>
            <p:cNvPr id="93" name="Graphic 45" descr="Test tubes with solid fill">
              <a:extLst>
                <a:ext uri="{FF2B5EF4-FFF2-40B4-BE49-F238E27FC236}">
                  <a16:creationId xmlns:a16="http://schemas.microsoft.com/office/drawing/2014/main" id="{0D54EAEF-7816-D0BF-AFFA-0E42FE248DEA}"/>
                </a:ext>
              </a:extLst>
            </p:cNvPr>
            <p:cNvPicPr>
              <a:picLocks noChangeAspect="1"/>
            </p:cNvPicPr>
            <p:nvPr/>
          </p:nvPicPr>
          <p:blipFill rotWithShape="1">
            <a:blip r:embed="rId11">
              <a:extLst>
                <a:ext uri="{96DAC541-7B7A-43D3-8B79-37D633B846F1}">
                  <asvg:svgBlip xmlns:asvg="http://schemas.microsoft.com/office/drawing/2016/SVG/main" r:embed="rId12"/>
                </a:ext>
              </a:extLst>
            </a:blip>
            <a:srcRect l="60314" r="15419" b="20894"/>
            <a:stretch/>
          </p:blipFill>
          <p:spPr>
            <a:xfrm rot="2431661">
              <a:off x="2148955" y="3511902"/>
              <a:ext cx="200757" cy="654433"/>
            </a:xfrm>
            <a:prstGeom prst="rect">
              <a:avLst/>
            </a:prstGeom>
          </p:spPr>
        </p:pic>
      </p:grpSp>
      <p:grpSp>
        <p:nvGrpSpPr>
          <p:cNvPr id="94" name="Group 3">
            <a:extLst>
              <a:ext uri="{FF2B5EF4-FFF2-40B4-BE49-F238E27FC236}">
                <a16:creationId xmlns:a16="http://schemas.microsoft.com/office/drawing/2014/main" id="{8C8EB8EA-8512-E1F3-FD2D-F310EDA5F4B3}"/>
              </a:ext>
            </a:extLst>
          </p:cNvPr>
          <p:cNvGrpSpPr/>
          <p:nvPr/>
        </p:nvGrpSpPr>
        <p:grpSpPr>
          <a:xfrm>
            <a:off x="775298" y="2217734"/>
            <a:ext cx="490824" cy="945188"/>
            <a:chOff x="921937" y="2906085"/>
            <a:chExt cx="654432" cy="1260250"/>
          </a:xfrm>
        </p:grpSpPr>
        <p:pic>
          <p:nvPicPr>
            <p:cNvPr id="95" name="Graphic 36" descr="Stopwatch outline">
              <a:extLst>
                <a:ext uri="{FF2B5EF4-FFF2-40B4-BE49-F238E27FC236}">
                  <a16:creationId xmlns:a16="http://schemas.microsoft.com/office/drawing/2014/main" id="{562686CC-8B7F-87C3-ED7A-666712BEFD1D}"/>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921937" y="2906085"/>
              <a:ext cx="654432" cy="654432"/>
            </a:xfrm>
            <a:prstGeom prst="rect">
              <a:avLst/>
            </a:prstGeom>
          </p:spPr>
        </p:pic>
        <p:pic>
          <p:nvPicPr>
            <p:cNvPr id="96" name="Graphic 55" descr="Test tubes with solid fill">
              <a:extLst>
                <a:ext uri="{FF2B5EF4-FFF2-40B4-BE49-F238E27FC236}">
                  <a16:creationId xmlns:a16="http://schemas.microsoft.com/office/drawing/2014/main" id="{C06D830A-3850-DD34-9ECB-61A0C2CB33BB}"/>
                </a:ext>
              </a:extLst>
            </p:cNvPr>
            <p:cNvPicPr>
              <a:picLocks noChangeAspect="1"/>
            </p:cNvPicPr>
            <p:nvPr/>
          </p:nvPicPr>
          <p:blipFill rotWithShape="1">
            <a:blip r:embed="rId11">
              <a:extLst>
                <a:ext uri="{96DAC541-7B7A-43D3-8B79-37D633B846F1}">
                  <asvg:svgBlip xmlns:asvg="http://schemas.microsoft.com/office/drawing/2016/SVG/main" r:embed="rId12"/>
                </a:ext>
              </a:extLst>
            </a:blip>
            <a:srcRect l="60314" r="15419" b="20894"/>
            <a:stretch/>
          </p:blipFill>
          <p:spPr>
            <a:xfrm rot="2431661">
              <a:off x="1197092" y="3511902"/>
              <a:ext cx="200757" cy="654433"/>
            </a:xfrm>
            <a:prstGeom prst="rect">
              <a:avLst/>
            </a:prstGeom>
          </p:spPr>
        </p:pic>
      </p:grpSp>
      <p:grpSp>
        <p:nvGrpSpPr>
          <p:cNvPr id="97" name="Group 6">
            <a:extLst>
              <a:ext uri="{FF2B5EF4-FFF2-40B4-BE49-F238E27FC236}">
                <a16:creationId xmlns:a16="http://schemas.microsoft.com/office/drawing/2014/main" id="{3A17248B-710B-F1BB-46C7-4DDFF81192E9}"/>
              </a:ext>
            </a:extLst>
          </p:cNvPr>
          <p:cNvGrpSpPr/>
          <p:nvPr/>
        </p:nvGrpSpPr>
        <p:grpSpPr>
          <a:xfrm>
            <a:off x="2027041" y="2217734"/>
            <a:ext cx="490824" cy="945188"/>
            <a:chOff x="2844097" y="2906085"/>
            <a:chExt cx="654432" cy="1260250"/>
          </a:xfrm>
        </p:grpSpPr>
        <p:pic>
          <p:nvPicPr>
            <p:cNvPr id="98" name="Graphic 42" descr="Stopwatch 50% outline">
              <a:extLst>
                <a:ext uri="{FF2B5EF4-FFF2-40B4-BE49-F238E27FC236}">
                  <a16:creationId xmlns:a16="http://schemas.microsoft.com/office/drawing/2014/main" id="{BAD729EA-3937-36A1-0BA1-E9E884231B87}"/>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2844097" y="2906085"/>
              <a:ext cx="654432" cy="654432"/>
            </a:xfrm>
            <a:prstGeom prst="rect">
              <a:avLst/>
            </a:prstGeom>
          </p:spPr>
        </p:pic>
        <p:pic>
          <p:nvPicPr>
            <p:cNvPr id="99" name="Graphic 59" descr="Test tubes with solid fill">
              <a:extLst>
                <a:ext uri="{FF2B5EF4-FFF2-40B4-BE49-F238E27FC236}">
                  <a16:creationId xmlns:a16="http://schemas.microsoft.com/office/drawing/2014/main" id="{B4B93110-3F65-62B4-EA19-BE800AD56D43}"/>
                </a:ext>
              </a:extLst>
            </p:cNvPr>
            <p:cNvPicPr>
              <a:picLocks noChangeAspect="1"/>
            </p:cNvPicPr>
            <p:nvPr/>
          </p:nvPicPr>
          <p:blipFill rotWithShape="1">
            <a:blip r:embed="rId11">
              <a:extLst>
                <a:ext uri="{96DAC541-7B7A-43D3-8B79-37D633B846F1}">
                  <asvg:svgBlip xmlns:asvg="http://schemas.microsoft.com/office/drawing/2016/SVG/main" r:embed="rId12"/>
                </a:ext>
              </a:extLst>
            </a:blip>
            <a:srcRect l="60314" r="15419" b="20894"/>
            <a:stretch/>
          </p:blipFill>
          <p:spPr>
            <a:xfrm rot="2431661">
              <a:off x="3059791" y="3511902"/>
              <a:ext cx="200757" cy="654433"/>
            </a:xfrm>
            <a:prstGeom prst="rect">
              <a:avLst/>
            </a:prstGeom>
          </p:spPr>
        </p:pic>
      </p:grpSp>
      <p:grpSp>
        <p:nvGrpSpPr>
          <p:cNvPr id="100" name="Group 8">
            <a:extLst>
              <a:ext uri="{FF2B5EF4-FFF2-40B4-BE49-F238E27FC236}">
                <a16:creationId xmlns:a16="http://schemas.microsoft.com/office/drawing/2014/main" id="{8ECFFE59-C13C-1C45-BDF6-A6418FB04D1F}"/>
              </a:ext>
            </a:extLst>
          </p:cNvPr>
          <p:cNvGrpSpPr/>
          <p:nvPr/>
        </p:nvGrpSpPr>
        <p:grpSpPr>
          <a:xfrm>
            <a:off x="2652912" y="2217734"/>
            <a:ext cx="490824" cy="945188"/>
            <a:chOff x="3805177" y="2906085"/>
            <a:chExt cx="654432" cy="1260250"/>
          </a:xfrm>
        </p:grpSpPr>
        <p:pic>
          <p:nvPicPr>
            <p:cNvPr id="101" name="Graphic 34" descr="Stopwatch 75% outline">
              <a:extLst>
                <a:ext uri="{FF2B5EF4-FFF2-40B4-BE49-F238E27FC236}">
                  <a16:creationId xmlns:a16="http://schemas.microsoft.com/office/drawing/2014/main" id="{BEA0E9DE-9214-946F-1696-665B472AA19C}"/>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3805177" y="2906085"/>
              <a:ext cx="654432" cy="654432"/>
            </a:xfrm>
            <a:prstGeom prst="rect">
              <a:avLst/>
            </a:prstGeom>
          </p:spPr>
        </p:pic>
        <p:pic>
          <p:nvPicPr>
            <p:cNvPr id="102" name="Graphic 63" descr="Test tubes with solid fill">
              <a:extLst>
                <a:ext uri="{FF2B5EF4-FFF2-40B4-BE49-F238E27FC236}">
                  <a16:creationId xmlns:a16="http://schemas.microsoft.com/office/drawing/2014/main" id="{EFB573A2-B3C4-9EFE-AABE-D9BBA716323B}"/>
                </a:ext>
              </a:extLst>
            </p:cNvPr>
            <p:cNvPicPr>
              <a:picLocks noChangeAspect="1"/>
            </p:cNvPicPr>
            <p:nvPr/>
          </p:nvPicPr>
          <p:blipFill rotWithShape="1">
            <a:blip r:embed="rId11">
              <a:extLst>
                <a:ext uri="{96DAC541-7B7A-43D3-8B79-37D633B846F1}">
                  <asvg:svgBlip xmlns:asvg="http://schemas.microsoft.com/office/drawing/2016/SVG/main" r:embed="rId12"/>
                </a:ext>
              </a:extLst>
            </a:blip>
            <a:srcRect l="60314" r="15419" b="20894"/>
            <a:stretch/>
          </p:blipFill>
          <p:spPr>
            <a:xfrm rot="2431661">
              <a:off x="4027355" y="3511902"/>
              <a:ext cx="200757" cy="654433"/>
            </a:xfrm>
            <a:prstGeom prst="rect">
              <a:avLst/>
            </a:prstGeom>
          </p:spPr>
        </p:pic>
      </p:grpSp>
      <p:grpSp>
        <p:nvGrpSpPr>
          <p:cNvPr id="103" name="Group 10">
            <a:extLst>
              <a:ext uri="{FF2B5EF4-FFF2-40B4-BE49-F238E27FC236}">
                <a16:creationId xmlns:a16="http://schemas.microsoft.com/office/drawing/2014/main" id="{B9C375AF-DF14-61E8-2C8C-5F2611A179EC}"/>
              </a:ext>
            </a:extLst>
          </p:cNvPr>
          <p:cNvGrpSpPr/>
          <p:nvPr/>
        </p:nvGrpSpPr>
        <p:grpSpPr>
          <a:xfrm>
            <a:off x="3278785" y="2217734"/>
            <a:ext cx="490824" cy="945188"/>
            <a:chOff x="4790883" y="2906085"/>
            <a:chExt cx="654432" cy="1260250"/>
          </a:xfrm>
        </p:grpSpPr>
        <p:pic>
          <p:nvPicPr>
            <p:cNvPr id="104" name="Graphic 40" descr="Stopwatch 75% outline">
              <a:extLst>
                <a:ext uri="{FF2B5EF4-FFF2-40B4-BE49-F238E27FC236}">
                  <a16:creationId xmlns:a16="http://schemas.microsoft.com/office/drawing/2014/main" id="{53C9CB22-A9F1-BAA8-2278-AAD1070CDF9D}"/>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4790883" y="2906085"/>
              <a:ext cx="654432" cy="654432"/>
            </a:xfrm>
            <a:prstGeom prst="rect">
              <a:avLst/>
            </a:prstGeom>
          </p:spPr>
        </p:pic>
        <p:pic>
          <p:nvPicPr>
            <p:cNvPr id="105" name="Graphic 67" descr="Test tubes with solid fill">
              <a:extLst>
                <a:ext uri="{FF2B5EF4-FFF2-40B4-BE49-F238E27FC236}">
                  <a16:creationId xmlns:a16="http://schemas.microsoft.com/office/drawing/2014/main" id="{B2627BFE-D752-EFB1-2067-E7D33CE95A84}"/>
                </a:ext>
              </a:extLst>
            </p:cNvPr>
            <p:cNvPicPr>
              <a:picLocks noChangeAspect="1"/>
            </p:cNvPicPr>
            <p:nvPr/>
          </p:nvPicPr>
          <p:blipFill rotWithShape="1">
            <a:blip r:embed="rId11">
              <a:extLst>
                <a:ext uri="{96DAC541-7B7A-43D3-8B79-37D633B846F1}">
                  <asvg:svgBlip xmlns:asvg="http://schemas.microsoft.com/office/drawing/2016/SVG/main" r:embed="rId12"/>
                </a:ext>
              </a:extLst>
            </a:blip>
            <a:srcRect l="60314" r="15419" b="20894"/>
            <a:stretch/>
          </p:blipFill>
          <p:spPr>
            <a:xfrm rot="2431661">
              <a:off x="4988435" y="3511902"/>
              <a:ext cx="200757" cy="654433"/>
            </a:xfrm>
            <a:prstGeom prst="rect">
              <a:avLst/>
            </a:prstGeom>
          </p:spPr>
        </p:pic>
      </p:grpSp>
      <p:sp>
        <p:nvSpPr>
          <p:cNvPr id="3" name="Textfeld 2">
            <a:extLst>
              <a:ext uri="{FF2B5EF4-FFF2-40B4-BE49-F238E27FC236}">
                <a16:creationId xmlns:a16="http://schemas.microsoft.com/office/drawing/2014/main" id="{01A012A4-B01F-6094-0A65-D52ECABB863D}"/>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MAT-DE-2600042-1.0-01/2026</a:t>
            </a:r>
            <a:endParaRPr lang="de-DE" sz="600">
              <a:solidFill>
                <a:srgbClr val="404040"/>
              </a:solidFill>
            </a:endParaRPr>
          </a:p>
        </p:txBody>
      </p:sp>
    </p:spTree>
    <p:extLst>
      <p:ext uri="{BB962C8B-B14F-4D97-AF65-F5344CB8AC3E}">
        <p14:creationId xmlns:p14="http://schemas.microsoft.com/office/powerpoint/2010/main" val="4401001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9">
            <a:extLst>
              <a:ext uri="{FF2B5EF4-FFF2-40B4-BE49-F238E27FC236}">
                <a16:creationId xmlns:a16="http://schemas.microsoft.com/office/drawing/2014/main" id="{33188DB8-A9C7-290D-BDB8-A5A0C0E681E0}"/>
              </a:ext>
            </a:extLst>
          </p:cNvPr>
          <p:cNvSpPr txBox="1">
            <a:spLocks/>
          </p:cNvSpPr>
          <p:nvPr/>
        </p:nvSpPr>
        <p:spPr>
          <a:xfrm>
            <a:off x="319788" y="109204"/>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C-Peptid-Messung – Vorteile des dynamischen Testens</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7" name="object 4">
            <a:extLst>
              <a:ext uri="{FF2B5EF4-FFF2-40B4-BE49-F238E27FC236}">
                <a16:creationId xmlns:a16="http://schemas.microsoft.com/office/drawing/2014/main" id="{97A75475-FD84-1794-3AA2-2AAD17545181}"/>
              </a:ext>
            </a:extLst>
          </p:cNvPr>
          <p:cNvSpPr/>
          <p:nvPr/>
        </p:nvSpPr>
        <p:spPr>
          <a:xfrm>
            <a:off x="0" y="901100"/>
            <a:ext cx="9144000" cy="908190"/>
          </a:xfrm>
          <a:custGeom>
            <a:avLst/>
            <a:gdLst/>
            <a:ahLst/>
            <a:cxnLst/>
            <a:rect l="l" t="t" r="r" b="b"/>
            <a:pathLst>
              <a:path w="12192000" h="1577339">
                <a:moveTo>
                  <a:pt x="0" y="1577339"/>
                </a:moveTo>
                <a:lnTo>
                  <a:pt x="12192000" y="1577339"/>
                </a:lnTo>
                <a:lnTo>
                  <a:pt x="12192000" y="0"/>
                </a:lnTo>
                <a:lnTo>
                  <a:pt x="0" y="0"/>
                </a:lnTo>
                <a:lnTo>
                  <a:pt x="0" y="1577339"/>
                </a:lnTo>
                <a:close/>
              </a:path>
            </a:pathLst>
          </a:custGeom>
          <a:solidFill>
            <a:srgbClr val="E9E6EC"/>
          </a:solidFill>
        </p:spPr>
        <p:txBody>
          <a:bodyPr wrap="square" lIns="0" tIns="0" rIns="0" bIns="0" rtlCol="0"/>
          <a:lstStyle/>
          <a:p>
            <a:endParaRPr sz="1350"/>
          </a:p>
        </p:txBody>
      </p:sp>
      <p:sp>
        <p:nvSpPr>
          <p:cNvPr id="8" name="object 6">
            <a:extLst>
              <a:ext uri="{FF2B5EF4-FFF2-40B4-BE49-F238E27FC236}">
                <a16:creationId xmlns:a16="http://schemas.microsoft.com/office/drawing/2014/main" id="{D9A4C101-E630-5910-A1D5-A7A9DB9CD1ED}"/>
              </a:ext>
            </a:extLst>
          </p:cNvPr>
          <p:cNvSpPr txBox="1"/>
          <p:nvPr/>
        </p:nvSpPr>
        <p:spPr>
          <a:xfrm>
            <a:off x="954025" y="961023"/>
            <a:ext cx="2270956" cy="763831"/>
          </a:xfrm>
          <a:prstGeom prst="rect">
            <a:avLst/>
          </a:prstGeom>
        </p:spPr>
        <p:txBody>
          <a:bodyPr vert="horz" wrap="square" lIns="0" tIns="22384" rIns="0" bIns="0" rtlCol="0">
            <a:spAutoFit/>
          </a:bodyPr>
          <a:lstStyle/>
          <a:p>
            <a:pPr marL="9525">
              <a:spcBef>
                <a:spcPts val="176"/>
              </a:spcBef>
            </a:pPr>
            <a:r>
              <a:rPr lang="de-DE" sz="1050" i="1">
                <a:solidFill>
                  <a:srgbClr val="7900E6"/>
                </a:solidFill>
                <a:latin typeface="Georgia"/>
                <a:cs typeface="Georgia"/>
              </a:rPr>
              <a:t>Statisches Testen</a:t>
            </a:r>
            <a:endParaRPr sz="1050">
              <a:latin typeface="Georgia"/>
              <a:cs typeface="Georgia"/>
            </a:endParaRPr>
          </a:p>
          <a:p>
            <a:pPr marL="9525" marR="35243">
              <a:spcBef>
                <a:spcPts val="94"/>
              </a:spcBef>
            </a:pPr>
            <a:r>
              <a:rPr lang="de-DE" sz="900" spc="-8">
                <a:solidFill>
                  <a:srgbClr val="404040"/>
                </a:solidFill>
                <a:cs typeface="Verdana"/>
              </a:rPr>
              <a:t>C-Peptid, einmalig gemessen in einer Nüchtern- oder Nicht-Nüchtern- (Zufalls-)Probe. </a:t>
            </a:r>
          </a:p>
          <a:p>
            <a:pPr marL="9525" marR="35243">
              <a:spcBef>
                <a:spcPts val="94"/>
              </a:spcBef>
            </a:pPr>
            <a:r>
              <a:rPr lang="de-DE" sz="900" spc="-8">
                <a:solidFill>
                  <a:srgbClr val="404040"/>
                </a:solidFill>
                <a:cs typeface="Verdana"/>
              </a:rPr>
              <a:t>Ausgedrückt in </a:t>
            </a:r>
            <a:r>
              <a:rPr lang="de-DE" sz="900" spc="-8" err="1">
                <a:solidFill>
                  <a:srgbClr val="404040"/>
                </a:solidFill>
                <a:cs typeface="Verdana"/>
              </a:rPr>
              <a:t>ng</a:t>
            </a:r>
            <a:r>
              <a:rPr lang="de-DE" sz="900" spc="-8">
                <a:solidFill>
                  <a:srgbClr val="404040"/>
                </a:solidFill>
                <a:cs typeface="Verdana"/>
              </a:rPr>
              <a:t>/ml oder pmol/l</a:t>
            </a:r>
            <a:endParaRPr sz="900">
              <a:solidFill>
                <a:srgbClr val="404040"/>
              </a:solidFill>
              <a:latin typeface="Verdana"/>
              <a:cs typeface="Verdana"/>
            </a:endParaRPr>
          </a:p>
        </p:txBody>
      </p:sp>
      <p:sp>
        <p:nvSpPr>
          <p:cNvPr id="9" name="object 7">
            <a:extLst>
              <a:ext uri="{FF2B5EF4-FFF2-40B4-BE49-F238E27FC236}">
                <a16:creationId xmlns:a16="http://schemas.microsoft.com/office/drawing/2014/main" id="{F019BA9F-FF1D-17A6-EDAE-8926AE164973}"/>
              </a:ext>
            </a:extLst>
          </p:cNvPr>
          <p:cNvSpPr txBox="1"/>
          <p:nvPr/>
        </p:nvSpPr>
        <p:spPr>
          <a:xfrm>
            <a:off x="954023" y="2087563"/>
            <a:ext cx="2589124" cy="779701"/>
          </a:xfrm>
          <a:prstGeom prst="rect">
            <a:avLst/>
          </a:prstGeom>
        </p:spPr>
        <p:txBody>
          <a:bodyPr vert="horz" wrap="square" lIns="0" tIns="38100" rIns="0" bIns="0" rtlCol="0">
            <a:spAutoFit/>
          </a:bodyPr>
          <a:lstStyle/>
          <a:p>
            <a:pPr marL="9525">
              <a:spcBef>
                <a:spcPts val="300"/>
              </a:spcBef>
            </a:pPr>
            <a:r>
              <a:rPr lang="de-DE" sz="1050" i="1">
                <a:solidFill>
                  <a:srgbClr val="7900E6"/>
                </a:solidFill>
                <a:latin typeface="Georgia"/>
                <a:cs typeface="Georgia"/>
              </a:rPr>
              <a:t>Dynamisches Testen</a:t>
            </a:r>
            <a:endParaRPr sz="1050">
              <a:latin typeface="Georgia"/>
              <a:cs typeface="Georgia"/>
            </a:endParaRPr>
          </a:p>
          <a:p>
            <a:pPr marL="9525" marR="481965">
              <a:spcBef>
                <a:spcPts val="203"/>
              </a:spcBef>
            </a:pPr>
            <a:r>
              <a:rPr lang="de-DE" sz="900" spc="-8">
                <a:solidFill>
                  <a:srgbClr val="404040"/>
                </a:solidFill>
                <a:cs typeface="Verdana"/>
              </a:rPr>
              <a:t>C-Peptid, mehrfach gemessen über einen Zeitraum von 2 bis 4 Std. im Rahmen eines OGTT oder MMTT. Ausgedrückt in </a:t>
            </a:r>
            <a:r>
              <a:rPr lang="de-DE" sz="900" spc="-8" err="1">
                <a:solidFill>
                  <a:srgbClr val="404040"/>
                </a:solidFill>
                <a:cs typeface="Verdana"/>
              </a:rPr>
              <a:t>ng</a:t>
            </a:r>
            <a:r>
              <a:rPr lang="de-DE" sz="900" spc="-8">
                <a:solidFill>
                  <a:srgbClr val="404040"/>
                </a:solidFill>
                <a:cs typeface="Verdana"/>
              </a:rPr>
              <a:t>/ml/240 min</a:t>
            </a:r>
            <a:endParaRPr sz="900">
              <a:solidFill>
                <a:srgbClr val="404040"/>
              </a:solidFill>
              <a:latin typeface="Verdana"/>
              <a:cs typeface="Verdana"/>
            </a:endParaRPr>
          </a:p>
        </p:txBody>
      </p:sp>
      <p:sp>
        <p:nvSpPr>
          <p:cNvPr id="11" name="object 10">
            <a:extLst>
              <a:ext uri="{FF2B5EF4-FFF2-40B4-BE49-F238E27FC236}">
                <a16:creationId xmlns:a16="http://schemas.microsoft.com/office/drawing/2014/main" id="{59732330-EB2B-3AA8-3C13-7B8FA5BCC5CA}"/>
              </a:ext>
            </a:extLst>
          </p:cNvPr>
          <p:cNvSpPr/>
          <p:nvPr/>
        </p:nvSpPr>
        <p:spPr>
          <a:xfrm>
            <a:off x="198310" y="1065313"/>
            <a:ext cx="610552" cy="605790"/>
          </a:xfrm>
          <a:custGeom>
            <a:avLst/>
            <a:gdLst/>
            <a:ahLst/>
            <a:cxnLst/>
            <a:rect l="l" t="t" r="r" b="b"/>
            <a:pathLst>
              <a:path w="814069" h="807719">
                <a:moveTo>
                  <a:pt x="398487" y="0"/>
                </a:moveTo>
                <a:lnTo>
                  <a:pt x="347264" y="2345"/>
                </a:lnTo>
                <a:lnTo>
                  <a:pt x="299020" y="9295"/>
                </a:lnTo>
                <a:lnTo>
                  <a:pt x="253888" y="20716"/>
                </a:lnTo>
                <a:lnTo>
                  <a:pt x="211996" y="36478"/>
                </a:lnTo>
                <a:lnTo>
                  <a:pt x="173476" y="56448"/>
                </a:lnTo>
                <a:lnTo>
                  <a:pt x="138457" y="80496"/>
                </a:lnTo>
                <a:lnTo>
                  <a:pt x="107070" y="108489"/>
                </a:lnTo>
                <a:lnTo>
                  <a:pt x="79445" y="140296"/>
                </a:lnTo>
                <a:lnTo>
                  <a:pt x="55713" y="175786"/>
                </a:lnTo>
                <a:lnTo>
                  <a:pt x="36004" y="214826"/>
                </a:lnTo>
                <a:lnTo>
                  <a:pt x="20447" y="257285"/>
                </a:lnTo>
                <a:lnTo>
                  <a:pt x="9174" y="303031"/>
                </a:lnTo>
                <a:lnTo>
                  <a:pt x="2315" y="351933"/>
                </a:lnTo>
                <a:lnTo>
                  <a:pt x="0" y="403860"/>
                </a:lnTo>
                <a:lnTo>
                  <a:pt x="2415" y="455803"/>
                </a:lnTo>
                <a:lnTo>
                  <a:pt x="9562" y="504688"/>
                </a:lnTo>
                <a:lnTo>
                  <a:pt x="21311" y="550434"/>
                </a:lnTo>
                <a:lnTo>
                  <a:pt x="37525" y="592893"/>
                </a:lnTo>
                <a:lnTo>
                  <a:pt x="58067" y="631933"/>
                </a:lnTo>
                <a:lnTo>
                  <a:pt x="82802" y="667423"/>
                </a:lnTo>
                <a:lnTo>
                  <a:pt x="111594" y="699230"/>
                </a:lnTo>
                <a:lnTo>
                  <a:pt x="144308" y="727223"/>
                </a:lnTo>
                <a:lnTo>
                  <a:pt x="180806" y="751271"/>
                </a:lnTo>
                <a:lnTo>
                  <a:pt x="220955" y="771241"/>
                </a:lnTo>
                <a:lnTo>
                  <a:pt x="264617" y="787003"/>
                </a:lnTo>
                <a:lnTo>
                  <a:pt x="311657" y="798424"/>
                </a:lnTo>
                <a:lnTo>
                  <a:pt x="361939" y="805374"/>
                </a:lnTo>
                <a:lnTo>
                  <a:pt x="415328" y="807720"/>
                </a:lnTo>
                <a:lnTo>
                  <a:pt x="472262" y="804594"/>
                </a:lnTo>
                <a:lnTo>
                  <a:pt x="526011" y="795292"/>
                </a:lnTo>
                <a:lnTo>
                  <a:pt x="559716" y="784987"/>
                </a:lnTo>
                <a:lnTo>
                  <a:pt x="415328" y="784987"/>
                </a:lnTo>
                <a:lnTo>
                  <a:pt x="356920" y="782051"/>
                </a:lnTo>
                <a:lnTo>
                  <a:pt x="302231" y="773312"/>
                </a:lnTo>
                <a:lnTo>
                  <a:pt x="251558" y="758872"/>
                </a:lnTo>
                <a:lnTo>
                  <a:pt x="205201" y="738834"/>
                </a:lnTo>
                <a:lnTo>
                  <a:pt x="163459" y="713299"/>
                </a:lnTo>
                <a:lnTo>
                  <a:pt x="126631" y="682371"/>
                </a:lnTo>
                <a:lnTo>
                  <a:pt x="95340" y="646668"/>
                </a:lnTo>
                <a:lnTo>
                  <a:pt x="69494" y="606298"/>
                </a:lnTo>
                <a:lnTo>
                  <a:pt x="49204" y="561546"/>
                </a:lnTo>
                <a:lnTo>
                  <a:pt x="34577" y="512699"/>
                </a:lnTo>
                <a:lnTo>
                  <a:pt x="25721" y="460041"/>
                </a:lnTo>
                <a:lnTo>
                  <a:pt x="22745" y="403860"/>
                </a:lnTo>
                <a:lnTo>
                  <a:pt x="25662" y="347033"/>
                </a:lnTo>
                <a:lnTo>
                  <a:pt x="34344" y="293840"/>
                </a:lnTo>
                <a:lnTo>
                  <a:pt x="48685" y="244570"/>
                </a:lnTo>
                <a:lnTo>
                  <a:pt x="68580" y="199512"/>
                </a:lnTo>
                <a:lnTo>
                  <a:pt x="93924" y="158955"/>
                </a:lnTo>
                <a:lnTo>
                  <a:pt x="124612" y="123190"/>
                </a:lnTo>
                <a:lnTo>
                  <a:pt x="159841" y="92906"/>
                </a:lnTo>
                <a:lnTo>
                  <a:pt x="199616" y="67907"/>
                </a:lnTo>
                <a:lnTo>
                  <a:pt x="243652" y="48291"/>
                </a:lnTo>
                <a:lnTo>
                  <a:pt x="291666" y="34158"/>
                </a:lnTo>
                <a:lnTo>
                  <a:pt x="343372" y="25605"/>
                </a:lnTo>
                <a:lnTo>
                  <a:pt x="398487" y="22733"/>
                </a:lnTo>
                <a:lnTo>
                  <a:pt x="554785" y="22733"/>
                </a:lnTo>
                <a:lnTo>
                  <a:pt x="549198" y="20716"/>
                </a:lnTo>
                <a:lnTo>
                  <a:pt x="502158" y="9295"/>
                </a:lnTo>
                <a:lnTo>
                  <a:pt x="451876" y="2345"/>
                </a:lnTo>
                <a:lnTo>
                  <a:pt x="398487" y="0"/>
                </a:lnTo>
                <a:close/>
              </a:path>
              <a:path w="814069" h="807719">
                <a:moveTo>
                  <a:pt x="554785" y="22733"/>
                </a:moveTo>
                <a:lnTo>
                  <a:pt x="398487" y="22733"/>
                </a:lnTo>
                <a:lnTo>
                  <a:pt x="456271" y="25615"/>
                </a:lnTo>
                <a:lnTo>
                  <a:pt x="510448" y="34191"/>
                </a:lnTo>
                <a:lnTo>
                  <a:pt x="560724" y="48355"/>
                </a:lnTo>
                <a:lnTo>
                  <a:pt x="606799" y="68001"/>
                </a:lnTo>
                <a:lnTo>
                  <a:pt x="648379" y="93023"/>
                </a:lnTo>
                <a:lnTo>
                  <a:pt x="685165" y="123317"/>
                </a:lnTo>
                <a:lnTo>
                  <a:pt x="717064" y="159029"/>
                </a:lnTo>
                <a:lnTo>
                  <a:pt x="743412" y="199549"/>
                </a:lnTo>
                <a:lnTo>
                  <a:pt x="764097" y="244586"/>
                </a:lnTo>
                <a:lnTo>
                  <a:pt x="779008" y="293845"/>
                </a:lnTo>
                <a:lnTo>
                  <a:pt x="788036" y="347033"/>
                </a:lnTo>
                <a:lnTo>
                  <a:pt x="791070" y="403860"/>
                </a:lnTo>
                <a:lnTo>
                  <a:pt x="788482" y="455803"/>
                </a:lnTo>
                <a:lnTo>
                  <a:pt x="780831" y="504688"/>
                </a:lnTo>
                <a:lnTo>
                  <a:pt x="768327" y="550224"/>
                </a:lnTo>
                <a:lnTo>
                  <a:pt x="751124" y="592334"/>
                </a:lnTo>
                <a:lnTo>
                  <a:pt x="729414" y="630795"/>
                </a:lnTo>
                <a:lnTo>
                  <a:pt x="703378" y="665424"/>
                </a:lnTo>
                <a:lnTo>
                  <a:pt x="673199" y="696035"/>
                </a:lnTo>
                <a:lnTo>
                  <a:pt x="639060" y="722445"/>
                </a:lnTo>
                <a:lnTo>
                  <a:pt x="601142" y="744467"/>
                </a:lnTo>
                <a:lnTo>
                  <a:pt x="559627" y="761917"/>
                </a:lnTo>
                <a:lnTo>
                  <a:pt x="514699" y="774610"/>
                </a:lnTo>
                <a:lnTo>
                  <a:pt x="466538" y="782362"/>
                </a:lnTo>
                <a:lnTo>
                  <a:pt x="415328" y="784987"/>
                </a:lnTo>
                <a:lnTo>
                  <a:pt x="559716" y="784987"/>
                </a:lnTo>
                <a:lnTo>
                  <a:pt x="622762" y="758594"/>
                </a:lnTo>
                <a:lnTo>
                  <a:pt x="665164" y="731417"/>
                </a:lnTo>
                <a:lnTo>
                  <a:pt x="703186" y="698500"/>
                </a:lnTo>
                <a:lnTo>
                  <a:pt x="732103" y="665743"/>
                </a:lnTo>
                <a:lnTo>
                  <a:pt x="756770" y="629546"/>
                </a:lnTo>
                <a:lnTo>
                  <a:pt x="777114" y="590104"/>
                </a:lnTo>
                <a:lnTo>
                  <a:pt x="793063" y="547618"/>
                </a:lnTo>
                <a:lnTo>
                  <a:pt x="804544" y="502283"/>
                </a:lnTo>
                <a:lnTo>
                  <a:pt x="811486" y="454297"/>
                </a:lnTo>
                <a:lnTo>
                  <a:pt x="813816" y="403860"/>
                </a:lnTo>
                <a:lnTo>
                  <a:pt x="811402" y="351933"/>
                </a:lnTo>
                <a:lnTo>
                  <a:pt x="804253" y="303031"/>
                </a:lnTo>
                <a:lnTo>
                  <a:pt x="792504" y="257285"/>
                </a:lnTo>
                <a:lnTo>
                  <a:pt x="776290" y="214826"/>
                </a:lnTo>
                <a:lnTo>
                  <a:pt x="755748" y="175786"/>
                </a:lnTo>
                <a:lnTo>
                  <a:pt x="731013" y="140296"/>
                </a:lnTo>
                <a:lnTo>
                  <a:pt x="702221" y="108489"/>
                </a:lnTo>
                <a:lnTo>
                  <a:pt x="669507" y="80496"/>
                </a:lnTo>
                <a:lnTo>
                  <a:pt x="633009" y="56448"/>
                </a:lnTo>
                <a:lnTo>
                  <a:pt x="592860" y="36478"/>
                </a:lnTo>
                <a:lnTo>
                  <a:pt x="554785" y="22733"/>
                </a:lnTo>
                <a:close/>
              </a:path>
            </a:pathLst>
          </a:custGeom>
          <a:solidFill>
            <a:srgbClr val="22004B"/>
          </a:solidFill>
        </p:spPr>
        <p:txBody>
          <a:bodyPr wrap="square" lIns="0" tIns="0" rIns="0" bIns="0" rtlCol="0"/>
          <a:lstStyle/>
          <a:p>
            <a:endParaRPr sz="1200"/>
          </a:p>
        </p:txBody>
      </p:sp>
      <p:sp>
        <p:nvSpPr>
          <p:cNvPr id="12" name="object 11">
            <a:extLst>
              <a:ext uri="{FF2B5EF4-FFF2-40B4-BE49-F238E27FC236}">
                <a16:creationId xmlns:a16="http://schemas.microsoft.com/office/drawing/2014/main" id="{4A512E04-C476-1A81-5548-3DE5AA29B3C1}"/>
              </a:ext>
            </a:extLst>
          </p:cNvPr>
          <p:cNvSpPr/>
          <p:nvPr/>
        </p:nvSpPr>
        <p:spPr>
          <a:xfrm>
            <a:off x="198310" y="1065313"/>
            <a:ext cx="610552" cy="605790"/>
          </a:xfrm>
          <a:custGeom>
            <a:avLst/>
            <a:gdLst/>
            <a:ahLst/>
            <a:cxnLst/>
            <a:rect l="l" t="t" r="r" b="b"/>
            <a:pathLst>
              <a:path w="814069" h="807719">
                <a:moveTo>
                  <a:pt x="415328" y="807720"/>
                </a:moveTo>
                <a:lnTo>
                  <a:pt x="361939" y="805374"/>
                </a:lnTo>
                <a:lnTo>
                  <a:pt x="311657" y="798424"/>
                </a:lnTo>
                <a:lnTo>
                  <a:pt x="264617" y="787003"/>
                </a:lnTo>
                <a:lnTo>
                  <a:pt x="220955" y="771241"/>
                </a:lnTo>
                <a:lnTo>
                  <a:pt x="180806" y="751271"/>
                </a:lnTo>
                <a:lnTo>
                  <a:pt x="144308" y="727223"/>
                </a:lnTo>
                <a:lnTo>
                  <a:pt x="111594" y="699230"/>
                </a:lnTo>
                <a:lnTo>
                  <a:pt x="82802" y="667423"/>
                </a:lnTo>
                <a:lnTo>
                  <a:pt x="58067" y="631933"/>
                </a:lnTo>
                <a:lnTo>
                  <a:pt x="37525" y="592893"/>
                </a:lnTo>
                <a:lnTo>
                  <a:pt x="21311" y="550434"/>
                </a:lnTo>
                <a:lnTo>
                  <a:pt x="9562" y="504688"/>
                </a:lnTo>
                <a:lnTo>
                  <a:pt x="2413" y="455786"/>
                </a:lnTo>
                <a:lnTo>
                  <a:pt x="0" y="403860"/>
                </a:lnTo>
                <a:lnTo>
                  <a:pt x="2315" y="351933"/>
                </a:lnTo>
                <a:lnTo>
                  <a:pt x="9174" y="303031"/>
                </a:lnTo>
                <a:lnTo>
                  <a:pt x="20447" y="257285"/>
                </a:lnTo>
                <a:lnTo>
                  <a:pt x="36004" y="214826"/>
                </a:lnTo>
                <a:lnTo>
                  <a:pt x="55713" y="175786"/>
                </a:lnTo>
                <a:lnTo>
                  <a:pt x="79445" y="140296"/>
                </a:lnTo>
                <a:lnTo>
                  <a:pt x="107070" y="108489"/>
                </a:lnTo>
                <a:lnTo>
                  <a:pt x="138457" y="80496"/>
                </a:lnTo>
                <a:lnTo>
                  <a:pt x="173476" y="56448"/>
                </a:lnTo>
                <a:lnTo>
                  <a:pt x="211996" y="36478"/>
                </a:lnTo>
                <a:lnTo>
                  <a:pt x="253888" y="20716"/>
                </a:lnTo>
                <a:lnTo>
                  <a:pt x="299020" y="9295"/>
                </a:lnTo>
                <a:lnTo>
                  <a:pt x="347264" y="2345"/>
                </a:lnTo>
                <a:lnTo>
                  <a:pt x="398487" y="0"/>
                </a:lnTo>
                <a:lnTo>
                  <a:pt x="451876" y="2345"/>
                </a:lnTo>
                <a:lnTo>
                  <a:pt x="502158" y="9295"/>
                </a:lnTo>
                <a:lnTo>
                  <a:pt x="549198" y="20716"/>
                </a:lnTo>
                <a:lnTo>
                  <a:pt x="592860" y="36478"/>
                </a:lnTo>
                <a:lnTo>
                  <a:pt x="633009" y="56448"/>
                </a:lnTo>
                <a:lnTo>
                  <a:pt x="669507" y="80496"/>
                </a:lnTo>
                <a:lnTo>
                  <a:pt x="702221" y="108489"/>
                </a:lnTo>
                <a:lnTo>
                  <a:pt x="731013" y="140296"/>
                </a:lnTo>
                <a:lnTo>
                  <a:pt x="755748" y="175786"/>
                </a:lnTo>
                <a:lnTo>
                  <a:pt x="776290" y="214826"/>
                </a:lnTo>
                <a:lnTo>
                  <a:pt x="792504" y="257285"/>
                </a:lnTo>
                <a:lnTo>
                  <a:pt x="804253" y="303031"/>
                </a:lnTo>
                <a:lnTo>
                  <a:pt x="811402" y="351933"/>
                </a:lnTo>
                <a:lnTo>
                  <a:pt x="813816" y="403860"/>
                </a:lnTo>
                <a:lnTo>
                  <a:pt x="811486" y="454297"/>
                </a:lnTo>
                <a:lnTo>
                  <a:pt x="804544" y="502283"/>
                </a:lnTo>
                <a:lnTo>
                  <a:pt x="793063" y="547618"/>
                </a:lnTo>
                <a:lnTo>
                  <a:pt x="777114" y="590104"/>
                </a:lnTo>
                <a:lnTo>
                  <a:pt x="756770" y="629546"/>
                </a:lnTo>
                <a:lnTo>
                  <a:pt x="732103" y="665743"/>
                </a:lnTo>
                <a:lnTo>
                  <a:pt x="703186" y="698500"/>
                </a:lnTo>
                <a:lnTo>
                  <a:pt x="665164" y="731417"/>
                </a:lnTo>
                <a:lnTo>
                  <a:pt x="622762" y="758594"/>
                </a:lnTo>
                <a:lnTo>
                  <a:pt x="576278" y="779922"/>
                </a:lnTo>
                <a:lnTo>
                  <a:pt x="526011" y="795292"/>
                </a:lnTo>
                <a:lnTo>
                  <a:pt x="472262" y="804594"/>
                </a:lnTo>
                <a:lnTo>
                  <a:pt x="415328" y="807720"/>
                </a:lnTo>
                <a:close/>
              </a:path>
              <a:path w="814069" h="807719">
                <a:moveTo>
                  <a:pt x="398487" y="22733"/>
                </a:moveTo>
                <a:lnTo>
                  <a:pt x="343372" y="25605"/>
                </a:lnTo>
                <a:lnTo>
                  <a:pt x="291666" y="34158"/>
                </a:lnTo>
                <a:lnTo>
                  <a:pt x="243652" y="48291"/>
                </a:lnTo>
                <a:lnTo>
                  <a:pt x="199616" y="67907"/>
                </a:lnTo>
                <a:lnTo>
                  <a:pt x="159841" y="92906"/>
                </a:lnTo>
                <a:lnTo>
                  <a:pt x="124612" y="123190"/>
                </a:lnTo>
                <a:lnTo>
                  <a:pt x="93924" y="158955"/>
                </a:lnTo>
                <a:lnTo>
                  <a:pt x="68580" y="199512"/>
                </a:lnTo>
                <a:lnTo>
                  <a:pt x="48685" y="244570"/>
                </a:lnTo>
                <a:lnTo>
                  <a:pt x="34344" y="293840"/>
                </a:lnTo>
                <a:lnTo>
                  <a:pt x="25662" y="347033"/>
                </a:lnTo>
                <a:lnTo>
                  <a:pt x="22745" y="403860"/>
                </a:lnTo>
                <a:lnTo>
                  <a:pt x="25721" y="460041"/>
                </a:lnTo>
                <a:lnTo>
                  <a:pt x="34577" y="512699"/>
                </a:lnTo>
                <a:lnTo>
                  <a:pt x="49204" y="561546"/>
                </a:lnTo>
                <a:lnTo>
                  <a:pt x="69494" y="606298"/>
                </a:lnTo>
                <a:lnTo>
                  <a:pt x="95340" y="646668"/>
                </a:lnTo>
                <a:lnTo>
                  <a:pt x="126631" y="682371"/>
                </a:lnTo>
                <a:lnTo>
                  <a:pt x="163459" y="713299"/>
                </a:lnTo>
                <a:lnTo>
                  <a:pt x="205201" y="738834"/>
                </a:lnTo>
                <a:lnTo>
                  <a:pt x="251558" y="758872"/>
                </a:lnTo>
                <a:lnTo>
                  <a:pt x="302231" y="773312"/>
                </a:lnTo>
                <a:lnTo>
                  <a:pt x="356920" y="782051"/>
                </a:lnTo>
                <a:lnTo>
                  <a:pt x="415328" y="784987"/>
                </a:lnTo>
                <a:lnTo>
                  <a:pt x="466538" y="782362"/>
                </a:lnTo>
                <a:lnTo>
                  <a:pt x="514699" y="774610"/>
                </a:lnTo>
                <a:lnTo>
                  <a:pt x="559627" y="761917"/>
                </a:lnTo>
                <a:lnTo>
                  <a:pt x="601142" y="744467"/>
                </a:lnTo>
                <a:lnTo>
                  <a:pt x="639060" y="722445"/>
                </a:lnTo>
                <a:lnTo>
                  <a:pt x="673199" y="696035"/>
                </a:lnTo>
                <a:lnTo>
                  <a:pt x="703378" y="665424"/>
                </a:lnTo>
                <a:lnTo>
                  <a:pt x="729414" y="630795"/>
                </a:lnTo>
                <a:lnTo>
                  <a:pt x="751124" y="592334"/>
                </a:lnTo>
                <a:lnTo>
                  <a:pt x="768327" y="550224"/>
                </a:lnTo>
                <a:lnTo>
                  <a:pt x="780840" y="504652"/>
                </a:lnTo>
                <a:lnTo>
                  <a:pt x="788482" y="455803"/>
                </a:lnTo>
                <a:lnTo>
                  <a:pt x="791070" y="403860"/>
                </a:lnTo>
                <a:lnTo>
                  <a:pt x="788036" y="347033"/>
                </a:lnTo>
                <a:lnTo>
                  <a:pt x="779008" y="293845"/>
                </a:lnTo>
                <a:lnTo>
                  <a:pt x="764097" y="244586"/>
                </a:lnTo>
                <a:lnTo>
                  <a:pt x="743412" y="199549"/>
                </a:lnTo>
                <a:lnTo>
                  <a:pt x="717064" y="159029"/>
                </a:lnTo>
                <a:lnTo>
                  <a:pt x="685165" y="123317"/>
                </a:lnTo>
                <a:lnTo>
                  <a:pt x="648379" y="93023"/>
                </a:lnTo>
                <a:lnTo>
                  <a:pt x="606799" y="68001"/>
                </a:lnTo>
                <a:lnTo>
                  <a:pt x="560724" y="48355"/>
                </a:lnTo>
                <a:lnTo>
                  <a:pt x="510448" y="34191"/>
                </a:lnTo>
                <a:lnTo>
                  <a:pt x="456271" y="25615"/>
                </a:lnTo>
                <a:lnTo>
                  <a:pt x="398487" y="22733"/>
                </a:lnTo>
                <a:close/>
              </a:path>
            </a:pathLst>
          </a:custGeom>
          <a:ln w="3175">
            <a:solidFill>
              <a:srgbClr val="22004B"/>
            </a:solidFill>
          </a:ln>
        </p:spPr>
        <p:txBody>
          <a:bodyPr wrap="square" lIns="0" tIns="0" rIns="0" bIns="0" rtlCol="0"/>
          <a:lstStyle/>
          <a:p>
            <a:endParaRPr sz="1200"/>
          </a:p>
        </p:txBody>
      </p:sp>
      <p:sp>
        <p:nvSpPr>
          <p:cNvPr id="13" name="object 12">
            <a:extLst>
              <a:ext uri="{FF2B5EF4-FFF2-40B4-BE49-F238E27FC236}">
                <a16:creationId xmlns:a16="http://schemas.microsoft.com/office/drawing/2014/main" id="{CAB358B9-B309-22DE-AC84-9CA933C25409}"/>
              </a:ext>
            </a:extLst>
          </p:cNvPr>
          <p:cNvSpPr/>
          <p:nvPr/>
        </p:nvSpPr>
        <p:spPr>
          <a:xfrm>
            <a:off x="0" y="630208"/>
            <a:ext cx="9144000" cy="270986"/>
          </a:xfrm>
          <a:custGeom>
            <a:avLst/>
            <a:gdLst/>
            <a:ahLst/>
            <a:cxnLst/>
            <a:rect l="l" t="t" r="r" b="b"/>
            <a:pathLst>
              <a:path w="12192000" h="361314">
                <a:moveTo>
                  <a:pt x="12192000" y="0"/>
                </a:moveTo>
                <a:lnTo>
                  <a:pt x="0" y="0"/>
                </a:lnTo>
                <a:lnTo>
                  <a:pt x="0" y="361188"/>
                </a:lnTo>
                <a:lnTo>
                  <a:pt x="12192000" y="361188"/>
                </a:lnTo>
                <a:lnTo>
                  <a:pt x="12192000" y="0"/>
                </a:lnTo>
                <a:close/>
              </a:path>
            </a:pathLst>
          </a:custGeom>
          <a:solidFill>
            <a:srgbClr val="22004B"/>
          </a:solidFill>
        </p:spPr>
        <p:txBody>
          <a:bodyPr wrap="square" lIns="0" tIns="0" rIns="0" bIns="0" rtlCol="0"/>
          <a:lstStyle/>
          <a:p>
            <a:endParaRPr sz="1200"/>
          </a:p>
        </p:txBody>
      </p:sp>
      <p:sp>
        <p:nvSpPr>
          <p:cNvPr id="14" name="object 13">
            <a:extLst>
              <a:ext uri="{FF2B5EF4-FFF2-40B4-BE49-F238E27FC236}">
                <a16:creationId xmlns:a16="http://schemas.microsoft.com/office/drawing/2014/main" id="{CE4C7BB5-4827-7F2D-C4C9-EEB10FF55A19}"/>
              </a:ext>
            </a:extLst>
          </p:cNvPr>
          <p:cNvSpPr txBox="1"/>
          <p:nvPr/>
        </p:nvSpPr>
        <p:spPr>
          <a:xfrm>
            <a:off x="3412618" y="1051882"/>
            <a:ext cx="2177015" cy="652582"/>
          </a:xfrm>
          <a:prstGeom prst="rect">
            <a:avLst/>
          </a:prstGeom>
        </p:spPr>
        <p:txBody>
          <a:bodyPr vert="horz" wrap="square" lIns="0" tIns="82391" rIns="0" bIns="0" rtlCol="0">
            <a:spAutoFit/>
          </a:bodyPr>
          <a:lstStyle/>
          <a:p>
            <a:pPr marL="138113" indent="-128588">
              <a:spcBef>
                <a:spcPts val="649"/>
              </a:spcBef>
              <a:buClr>
                <a:srgbClr val="7900E6"/>
              </a:buClr>
              <a:buFont typeface="Arial"/>
              <a:buChar char="•"/>
              <a:tabLst>
                <a:tab pos="138113" algn="l"/>
              </a:tabLst>
            </a:pPr>
            <a:r>
              <a:rPr lang="de-DE" sz="900" spc="-8">
                <a:solidFill>
                  <a:srgbClr val="404040"/>
                </a:solidFill>
                <a:latin typeface="Verdana"/>
                <a:cs typeface="Verdana"/>
              </a:rPr>
              <a:t>Einfach</a:t>
            </a:r>
            <a:endParaRPr sz="900">
              <a:solidFill>
                <a:srgbClr val="404040"/>
              </a:solidFill>
              <a:latin typeface="Verdana"/>
              <a:cs typeface="Verdana"/>
            </a:endParaRPr>
          </a:p>
          <a:p>
            <a:pPr marL="138113" indent="-128588">
              <a:spcBef>
                <a:spcPts val="578"/>
              </a:spcBef>
              <a:buClr>
                <a:srgbClr val="7900E6"/>
              </a:buClr>
              <a:buFont typeface="Arial"/>
              <a:buChar char="•"/>
              <a:tabLst>
                <a:tab pos="138113" algn="l"/>
              </a:tabLst>
            </a:pPr>
            <a:r>
              <a:rPr lang="de-DE" sz="900">
                <a:solidFill>
                  <a:srgbClr val="404040"/>
                </a:solidFill>
                <a:latin typeface="Verdana"/>
                <a:cs typeface="Verdana"/>
              </a:rPr>
              <a:t>Minimalinvasiv</a:t>
            </a:r>
            <a:endParaRPr sz="900">
              <a:solidFill>
                <a:srgbClr val="404040"/>
              </a:solidFill>
              <a:latin typeface="Verdana"/>
              <a:cs typeface="Verdana"/>
            </a:endParaRPr>
          </a:p>
          <a:p>
            <a:pPr marL="138113" indent="-128588">
              <a:spcBef>
                <a:spcPts val="574"/>
              </a:spcBef>
              <a:buClr>
                <a:srgbClr val="7900E6"/>
              </a:buClr>
              <a:buFont typeface="Arial"/>
              <a:buChar char="•"/>
              <a:tabLst>
                <a:tab pos="138113" algn="l"/>
              </a:tabLst>
            </a:pPr>
            <a:r>
              <a:rPr lang="de-DE" sz="900">
                <a:solidFill>
                  <a:srgbClr val="404040"/>
                </a:solidFill>
                <a:latin typeface="Verdana"/>
                <a:cs typeface="Verdana"/>
              </a:rPr>
              <a:t>Keine Altersbegrenzung</a:t>
            </a:r>
            <a:endParaRPr sz="900">
              <a:solidFill>
                <a:srgbClr val="404040"/>
              </a:solidFill>
              <a:latin typeface="Verdana"/>
              <a:cs typeface="Verdana"/>
            </a:endParaRPr>
          </a:p>
        </p:txBody>
      </p:sp>
      <p:sp>
        <p:nvSpPr>
          <p:cNvPr id="15" name="object 14">
            <a:extLst>
              <a:ext uri="{FF2B5EF4-FFF2-40B4-BE49-F238E27FC236}">
                <a16:creationId xmlns:a16="http://schemas.microsoft.com/office/drawing/2014/main" id="{C1F9AAED-FC72-2F72-DCB4-9CBE905463E6}"/>
              </a:ext>
            </a:extLst>
          </p:cNvPr>
          <p:cNvSpPr txBox="1"/>
          <p:nvPr/>
        </p:nvSpPr>
        <p:spPr>
          <a:xfrm>
            <a:off x="3392956" y="1896338"/>
            <a:ext cx="2674620" cy="1210909"/>
          </a:xfrm>
          <a:prstGeom prst="rect">
            <a:avLst/>
          </a:prstGeom>
        </p:spPr>
        <p:txBody>
          <a:bodyPr vert="horz" wrap="square" lIns="0" tIns="25718" rIns="0" bIns="0" rtlCol="0">
            <a:spAutoFit/>
          </a:bodyPr>
          <a:lstStyle/>
          <a:p>
            <a:pPr marL="138113" indent="-128588">
              <a:spcBef>
                <a:spcPts val="203"/>
              </a:spcBef>
              <a:buClr>
                <a:srgbClr val="7900E6"/>
              </a:buClr>
              <a:buFont typeface="Arial"/>
              <a:buChar char="•"/>
              <a:tabLst>
                <a:tab pos="138113" algn="l"/>
              </a:tabLst>
            </a:pPr>
            <a:r>
              <a:rPr lang="de-DE" sz="900">
                <a:solidFill>
                  <a:srgbClr val="404040"/>
                </a:solidFill>
                <a:cs typeface="Verdana"/>
              </a:rPr>
              <a:t>Berücksichtigt die interindividuelle Variabilität der C-Peptid-Ausgangswerte</a:t>
            </a:r>
          </a:p>
          <a:p>
            <a:pPr marL="138113" indent="-128588">
              <a:spcBef>
                <a:spcPts val="203"/>
              </a:spcBef>
              <a:buClr>
                <a:srgbClr val="7900E6"/>
              </a:buClr>
              <a:buFont typeface="Arial"/>
              <a:buChar char="•"/>
              <a:tabLst>
                <a:tab pos="138113" algn="l"/>
              </a:tabLst>
            </a:pPr>
            <a:r>
              <a:rPr lang="de-DE" sz="900">
                <a:solidFill>
                  <a:srgbClr val="404040"/>
                </a:solidFill>
                <a:cs typeface="Verdana"/>
              </a:rPr>
              <a:t>Liefert Daten zur Insulinsekretion/             -empfindlichkeit und zur Betazellfunktion</a:t>
            </a:r>
          </a:p>
          <a:p>
            <a:pPr marL="138113" indent="-128588">
              <a:spcBef>
                <a:spcPts val="203"/>
              </a:spcBef>
              <a:buClr>
                <a:srgbClr val="7900E6"/>
              </a:buClr>
              <a:buFont typeface="Arial"/>
              <a:buChar char="•"/>
              <a:tabLst>
                <a:tab pos="138113" algn="l"/>
              </a:tabLst>
            </a:pPr>
            <a:r>
              <a:rPr lang="de-DE" sz="900">
                <a:solidFill>
                  <a:srgbClr val="404040"/>
                </a:solidFill>
                <a:cs typeface="Verdana"/>
              </a:rPr>
              <a:t>Im Rahmen von MMTT spiegelt dies die Physiologie des Patienten besser wider</a:t>
            </a:r>
          </a:p>
          <a:p>
            <a:pPr marL="138113" indent="-128588">
              <a:spcBef>
                <a:spcPts val="203"/>
              </a:spcBef>
              <a:buClr>
                <a:srgbClr val="7900E6"/>
              </a:buClr>
              <a:buFont typeface="Arial"/>
              <a:buChar char="•"/>
              <a:tabLst>
                <a:tab pos="138113" algn="l"/>
              </a:tabLst>
            </a:pPr>
            <a:r>
              <a:rPr sz="900" err="1">
                <a:solidFill>
                  <a:srgbClr val="404040"/>
                </a:solidFill>
                <a:latin typeface="Verdana"/>
                <a:cs typeface="Verdana"/>
              </a:rPr>
              <a:t>Goldstandard</a:t>
            </a:r>
            <a:r>
              <a:rPr sz="900" spc="-19">
                <a:solidFill>
                  <a:srgbClr val="404040"/>
                </a:solidFill>
                <a:latin typeface="Verdana"/>
                <a:cs typeface="Verdana"/>
              </a:rPr>
              <a:t> </a:t>
            </a:r>
            <a:r>
              <a:rPr lang="de-DE" sz="900">
                <a:solidFill>
                  <a:srgbClr val="404040"/>
                </a:solidFill>
                <a:latin typeface="Verdana"/>
                <a:cs typeface="Verdana"/>
              </a:rPr>
              <a:t>für die Messung der </a:t>
            </a:r>
            <a:r>
              <a:rPr sz="900">
                <a:solidFill>
                  <a:srgbClr val="404040"/>
                </a:solidFill>
                <a:latin typeface="Verdana"/>
                <a:cs typeface="Verdana"/>
              </a:rPr>
              <a:t>endogen</a:t>
            </a:r>
            <a:r>
              <a:rPr lang="de-DE" sz="900">
                <a:solidFill>
                  <a:srgbClr val="404040"/>
                </a:solidFill>
                <a:latin typeface="Verdana"/>
                <a:cs typeface="Verdana"/>
              </a:rPr>
              <a:t>en</a:t>
            </a:r>
            <a:r>
              <a:rPr sz="900" spc="-30">
                <a:solidFill>
                  <a:srgbClr val="404040"/>
                </a:solidFill>
                <a:latin typeface="Verdana"/>
                <a:cs typeface="Verdana"/>
              </a:rPr>
              <a:t> </a:t>
            </a:r>
            <a:r>
              <a:rPr lang="de-DE" sz="900" spc="-30">
                <a:solidFill>
                  <a:srgbClr val="404040"/>
                </a:solidFill>
                <a:latin typeface="Verdana"/>
                <a:cs typeface="Verdana"/>
              </a:rPr>
              <a:t>I</a:t>
            </a:r>
            <a:r>
              <a:rPr sz="900" err="1">
                <a:solidFill>
                  <a:srgbClr val="404040"/>
                </a:solidFill>
                <a:latin typeface="Verdana"/>
                <a:cs typeface="Verdana"/>
              </a:rPr>
              <a:t>nsulinse</a:t>
            </a:r>
            <a:r>
              <a:rPr lang="de-DE" sz="900">
                <a:solidFill>
                  <a:srgbClr val="404040"/>
                </a:solidFill>
                <a:latin typeface="Verdana"/>
                <a:cs typeface="Verdana"/>
              </a:rPr>
              <a:t>k</a:t>
            </a:r>
            <a:r>
              <a:rPr sz="900" err="1">
                <a:solidFill>
                  <a:srgbClr val="404040"/>
                </a:solidFill>
                <a:latin typeface="Verdana"/>
                <a:cs typeface="Verdana"/>
              </a:rPr>
              <a:t>retion</a:t>
            </a:r>
            <a:r>
              <a:rPr sz="900" spc="-41">
                <a:solidFill>
                  <a:srgbClr val="404040"/>
                </a:solidFill>
                <a:latin typeface="Verdana"/>
                <a:cs typeface="Verdana"/>
              </a:rPr>
              <a:t> </a:t>
            </a:r>
            <a:r>
              <a:rPr lang="de-DE" sz="900">
                <a:solidFill>
                  <a:srgbClr val="404040"/>
                </a:solidFill>
                <a:latin typeface="Verdana"/>
                <a:cs typeface="Verdana"/>
              </a:rPr>
              <a:t>bei</a:t>
            </a:r>
            <a:r>
              <a:rPr sz="900" spc="-23">
                <a:solidFill>
                  <a:srgbClr val="404040"/>
                </a:solidFill>
                <a:latin typeface="Verdana"/>
                <a:cs typeface="Verdana"/>
              </a:rPr>
              <a:t> </a:t>
            </a:r>
            <a:r>
              <a:rPr sz="900" spc="-19">
                <a:solidFill>
                  <a:srgbClr val="404040"/>
                </a:solidFill>
                <a:latin typeface="Verdana"/>
                <a:cs typeface="Verdana"/>
              </a:rPr>
              <a:t>T1D</a:t>
            </a:r>
            <a:endParaRPr sz="900">
              <a:solidFill>
                <a:srgbClr val="404040"/>
              </a:solidFill>
              <a:latin typeface="Verdana"/>
              <a:cs typeface="Verdana"/>
            </a:endParaRPr>
          </a:p>
        </p:txBody>
      </p:sp>
      <p:sp>
        <p:nvSpPr>
          <p:cNvPr id="16" name="object 15">
            <a:extLst>
              <a:ext uri="{FF2B5EF4-FFF2-40B4-BE49-F238E27FC236}">
                <a16:creationId xmlns:a16="http://schemas.microsoft.com/office/drawing/2014/main" id="{6DF83EE3-C5C9-197F-75C3-FBC33DC7FE12}"/>
              </a:ext>
            </a:extLst>
          </p:cNvPr>
          <p:cNvSpPr txBox="1"/>
          <p:nvPr/>
        </p:nvSpPr>
        <p:spPr>
          <a:xfrm>
            <a:off x="6296596" y="937110"/>
            <a:ext cx="2744165" cy="715324"/>
          </a:xfrm>
          <a:prstGeom prst="rect">
            <a:avLst/>
          </a:prstGeom>
        </p:spPr>
        <p:txBody>
          <a:bodyPr vert="horz" wrap="square" lIns="0" tIns="82867" rIns="0" bIns="0" rtlCol="0">
            <a:spAutoFit/>
          </a:bodyPr>
          <a:lstStyle/>
          <a:p>
            <a:pPr marL="138113" indent="-128588">
              <a:spcBef>
                <a:spcPts val="652"/>
              </a:spcBef>
              <a:buClr>
                <a:srgbClr val="7900E6"/>
              </a:buClr>
              <a:buFont typeface="Arial"/>
              <a:buChar char="•"/>
              <a:tabLst>
                <a:tab pos="138113" algn="l"/>
              </a:tabLst>
            </a:pPr>
            <a:r>
              <a:rPr lang="de-DE" sz="900">
                <a:solidFill>
                  <a:srgbClr val="404040"/>
                </a:solidFill>
                <a:latin typeface="Verdana"/>
                <a:cs typeface="Verdana"/>
              </a:rPr>
              <a:t>Kann nicht zur Stadieneinteilung des T1D verwendet werden</a:t>
            </a:r>
            <a:endParaRPr sz="900">
              <a:solidFill>
                <a:srgbClr val="404040"/>
              </a:solidFill>
              <a:latin typeface="Verdana"/>
              <a:cs typeface="Verdana"/>
            </a:endParaRPr>
          </a:p>
          <a:p>
            <a:pPr marL="137636" marR="3810" indent="-128588">
              <a:lnSpc>
                <a:spcPct val="110000"/>
              </a:lnSpc>
              <a:spcBef>
                <a:spcPts val="454"/>
              </a:spcBef>
              <a:buClr>
                <a:srgbClr val="7900E6"/>
              </a:buClr>
              <a:buFont typeface="Arial"/>
              <a:buChar char="•"/>
              <a:tabLst>
                <a:tab pos="138589" algn="l"/>
              </a:tabLst>
            </a:pPr>
            <a:r>
              <a:rPr lang="de-DE" sz="900">
                <a:solidFill>
                  <a:srgbClr val="404040"/>
                </a:solidFill>
                <a:cs typeface="Verdana"/>
              </a:rPr>
              <a:t>Liefert keine Daten zur Insulinsekretion/      -empfindlichkeit oder zur Betazellfunktion</a:t>
            </a:r>
            <a:endParaRPr sz="900">
              <a:solidFill>
                <a:srgbClr val="404040"/>
              </a:solidFill>
              <a:latin typeface="Verdana"/>
              <a:cs typeface="Verdana"/>
            </a:endParaRPr>
          </a:p>
        </p:txBody>
      </p:sp>
      <p:sp>
        <p:nvSpPr>
          <p:cNvPr id="18" name="object 17">
            <a:extLst>
              <a:ext uri="{FF2B5EF4-FFF2-40B4-BE49-F238E27FC236}">
                <a16:creationId xmlns:a16="http://schemas.microsoft.com/office/drawing/2014/main" id="{A59A7FD1-5CAE-A643-F7C4-55BF9978D08F}"/>
              </a:ext>
            </a:extLst>
          </p:cNvPr>
          <p:cNvSpPr txBox="1"/>
          <p:nvPr/>
        </p:nvSpPr>
        <p:spPr>
          <a:xfrm>
            <a:off x="6296596" y="2232717"/>
            <a:ext cx="2293144" cy="437139"/>
          </a:xfrm>
          <a:prstGeom prst="rect">
            <a:avLst/>
          </a:prstGeom>
        </p:spPr>
        <p:txBody>
          <a:bodyPr vert="horz" wrap="square" lIns="0" tIns="82391" rIns="0" bIns="0" rtlCol="0">
            <a:spAutoFit/>
          </a:bodyPr>
          <a:lstStyle/>
          <a:p>
            <a:pPr marL="138113" indent="-128588">
              <a:spcBef>
                <a:spcPts val="649"/>
              </a:spcBef>
              <a:buClr>
                <a:srgbClr val="7900E6"/>
              </a:buClr>
              <a:buFont typeface="Arial"/>
              <a:buChar char="•"/>
              <a:tabLst>
                <a:tab pos="138113" algn="l"/>
              </a:tabLst>
            </a:pPr>
            <a:r>
              <a:rPr sz="900" spc="-8" err="1">
                <a:solidFill>
                  <a:srgbClr val="404040"/>
                </a:solidFill>
                <a:latin typeface="Verdana"/>
                <a:cs typeface="Verdana"/>
              </a:rPr>
              <a:t>Relativ</a:t>
            </a:r>
            <a:r>
              <a:rPr sz="900" spc="-23">
                <a:solidFill>
                  <a:srgbClr val="404040"/>
                </a:solidFill>
                <a:latin typeface="Verdana"/>
                <a:cs typeface="Verdana"/>
              </a:rPr>
              <a:t> </a:t>
            </a:r>
            <a:r>
              <a:rPr lang="de-DE" sz="900" spc="-8">
                <a:solidFill>
                  <a:srgbClr val="404040"/>
                </a:solidFill>
                <a:latin typeface="Verdana"/>
                <a:cs typeface="Verdana"/>
              </a:rPr>
              <a:t>unbequem/invasiv</a:t>
            </a:r>
            <a:endParaRPr sz="900">
              <a:solidFill>
                <a:srgbClr val="404040"/>
              </a:solidFill>
              <a:latin typeface="Verdana"/>
              <a:cs typeface="Verdana"/>
            </a:endParaRPr>
          </a:p>
          <a:p>
            <a:pPr marL="138113" indent="-128588">
              <a:spcBef>
                <a:spcPts val="578"/>
              </a:spcBef>
              <a:buClr>
                <a:srgbClr val="7900E6"/>
              </a:buClr>
              <a:buFont typeface="Arial"/>
              <a:buChar char="•"/>
              <a:tabLst>
                <a:tab pos="138113" algn="l"/>
              </a:tabLst>
            </a:pPr>
            <a:r>
              <a:rPr lang="de-DE" sz="900">
                <a:solidFill>
                  <a:srgbClr val="404040"/>
                </a:solidFill>
                <a:latin typeface="Verdana"/>
                <a:cs typeface="Verdana"/>
              </a:rPr>
              <a:t>Altersbegrenzung </a:t>
            </a:r>
            <a:r>
              <a:rPr sz="900">
                <a:solidFill>
                  <a:srgbClr val="404040"/>
                </a:solidFill>
                <a:latin typeface="Verdana"/>
                <a:cs typeface="Verdana"/>
              </a:rPr>
              <a:t>(≥</a:t>
            </a:r>
            <a:r>
              <a:rPr lang="de-DE" sz="900">
                <a:solidFill>
                  <a:srgbClr val="404040"/>
                </a:solidFill>
                <a:latin typeface="Verdana"/>
                <a:cs typeface="Verdana"/>
              </a:rPr>
              <a:t> </a:t>
            </a:r>
            <a:r>
              <a:rPr sz="900">
                <a:solidFill>
                  <a:srgbClr val="404040"/>
                </a:solidFill>
                <a:latin typeface="Verdana"/>
                <a:cs typeface="Verdana"/>
              </a:rPr>
              <a:t>7</a:t>
            </a:r>
            <a:r>
              <a:rPr sz="900" spc="-8">
                <a:solidFill>
                  <a:srgbClr val="404040"/>
                </a:solidFill>
                <a:latin typeface="Verdana"/>
                <a:cs typeface="Verdana"/>
              </a:rPr>
              <a:t> </a:t>
            </a:r>
            <a:r>
              <a:rPr lang="de-DE" sz="900" spc="-8">
                <a:solidFill>
                  <a:srgbClr val="404040"/>
                </a:solidFill>
                <a:latin typeface="Verdana"/>
                <a:cs typeface="Verdana"/>
              </a:rPr>
              <a:t>Jahre</a:t>
            </a:r>
            <a:r>
              <a:rPr sz="900" spc="-8">
                <a:solidFill>
                  <a:srgbClr val="404040"/>
                </a:solidFill>
                <a:latin typeface="Verdana"/>
                <a:cs typeface="Verdana"/>
              </a:rPr>
              <a:t>)</a:t>
            </a:r>
            <a:endParaRPr sz="900">
              <a:solidFill>
                <a:srgbClr val="404040"/>
              </a:solidFill>
              <a:latin typeface="Verdana"/>
              <a:cs typeface="Verdana"/>
            </a:endParaRPr>
          </a:p>
        </p:txBody>
      </p:sp>
      <p:sp>
        <p:nvSpPr>
          <p:cNvPr id="20" name="object 19">
            <a:extLst>
              <a:ext uri="{FF2B5EF4-FFF2-40B4-BE49-F238E27FC236}">
                <a16:creationId xmlns:a16="http://schemas.microsoft.com/office/drawing/2014/main" id="{41A5A9D9-8A72-726B-6C1C-18B57630B230}"/>
              </a:ext>
            </a:extLst>
          </p:cNvPr>
          <p:cNvSpPr/>
          <p:nvPr/>
        </p:nvSpPr>
        <p:spPr>
          <a:xfrm>
            <a:off x="4000" y="883811"/>
            <a:ext cx="9140666" cy="35719"/>
          </a:xfrm>
          <a:custGeom>
            <a:avLst/>
            <a:gdLst/>
            <a:ahLst/>
            <a:cxnLst/>
            <a:rect l="l" t="t" r="r" b="b"/>
            <a:pathLst>
              <a:path w="12187555" h="47625">
                <a:moveTo>
                  <a:pt x="0" y="47625"/>
                </a:moveTo>
                <a:lnTo>
                  <a:pt x="12187428" y="47625"/>
                </a:lnTo>
                <a:lnTo>
                  <a:pt x="12187428" y="0"/>
                </a:lnTo>
                <a:lnTo>
                  <a:pt x="0" y="0"/>
                </a:lnTo>
                <a:lnTo>
                  <a:pt x="0" y="47625"/>
                </a:lnTo>
                <a:close/>
              </a:path>
            </a:pathLst>
          </a:custGeom>
          <a:solidFill>
            <a:srgbClr val="7900E6"/>
          </a:solidFill>
        </p:spPr>
        <p:txBody>
          <a:bodyPr wrap="square" lIns="0" tIns="0" rIns="0" bIns="0" rtlCol="0"/>
          <a:lstStyle/>
          <a:p>
            <a:endParaRPr sz="1350"/>
          </a:p>
        </p:txBody>
      </p:sp>
      <p:pic>
        <p:nvPicPr>
          <p:cNvPr id="21" name="object 20">
            <a:extLst>
              <a:ext uri="{FF2B5EF4-FFF2-40B4-BE49-F238E27FC236}">
                <a16:creationId xmlns:a16="http://schemas.microsoft.com/office/drawing/2014/main" id="{9B3E3DD0-F278-C8D3-2F00-849759BD04C3}"/>
              </a:ext>
            </a:extLst>
          </p:cNvPr>
          <p:cNvPicPr/>
          <p:nvPr/>
        </p:nvPicPr>
        <p:blipFill>
          <a:blip r:embed="rId4" cstate="print"/>
          <a:stretch>
            <a:fillRect/>
          </a:stretch>
        </p:blipFill>
        <p:spPr>
          <a:xfrm>
            <a:off x="467688" y="1332527"/>
            <a:ext cx="88109" cy="88154"/>
          </a:xfrm>
          <a:prstGeom prst="rect">
            <a:avLst/>
          </a:prstGeom>
        </p:spPr>
      </p:pic>
      <p:sp>
        <p:nvSpPr>
          <p:cNvPr id="22" name="object 21">
            <a:extLst>
              <a:ext uri="{FF2B5EF4-FFF2-40B4-BE49-F238E27FC236}">
                <a16:creationId xmlns:a16="http://schemas.microsoft.com/office/drawing/2014/main" id="{A9EE7B40-44E0-C71E-2CAC-55322096D36B}"/>
              </a:ext>
            </a:extLst>
          </p:cNvPr>
          <p:cNvSpPr/>
          <p:nvPr/>
        </p:nvSpPr>
        <p:spPr>
          <a:xfrm>
            <a:off x="301310" y="1166055"/>
            <a:ext cx="421005" cy="421481"/>
          </a:xfrm>
          <a:custGeom>
            <a:avLst/>
            <a:gdLst/>
            <a:ahLst/>
            <a:cxnLst/>
            <a:rect l="l" t="t" r="r" b="b"/>
            <a:pathLst>
              <a:path w="561340" h="561975">
                <a:moveTo>
                  <a:pt x="82120" y="294425"/>
                </a:moveTo>
                <a:lnTo>
                  <a:pt x="41060" y="294425"/>
                </a:lnTo>
                <a:lnTo>
                  <a:pt x="47834" y="338780"/>
                </a:lnTo>
                <a:lnTo>
                  <a:pt x="62268" y="380062"/>
                </a:lnTo>
                <a:lnTo>
                  <a:pt x="83596" y="417506"/>
                </a:lnTo>
                <a:lnTo>
                  <a:pt x="111054" y="450347"/>
                </a:lnTo>
                <a:lnTo>
                  <a:pt x="143877" y="477820"/>
                </a:lnTo>
                <a:lnTo>
                  <a:pt x="181301" y="499160"/>
                </a:lnTo>
                <a:lnTo>
                  <a:pt x="222560" y="513601"/>
                </a:lnTo>
                <a:lnTo>
                  <a:pt x="266890" y="520380"/>
                </a:lnTo>
                <a:lnTo>
                  <a:pt x="266890" y="561463"/>
                </a:lnTo>
                <a:lnTo>
                  <a:pt x="294263" y="561463"/>
                </a:lnTo>
                <a:lnTo>
                  <a:pt x="294263" y="520380"/>
                </a:lnTo>
                <a:lnTo>
                  <a:pt x="338594" y="513602"/>
                </a:lnTo>
                <a:lnTo>
                  <a:pt x="379853" y="499160"/>
                </a:lnTo>
                <a:lnTo>
                  <a:pt x="414685" y="479297"/>
                </a:lnTo>
                <a:lnTo>
                  <a:pt x="266890" y="479297"/>
                </a:lnTo>
                <a:lnTo>
                  <a:pt x="219323" y="470036"/>
                </a:lnTo>
                <a:lnTo>
                  <a:pt x="176558" y="450246"/>
                </a:lnTo>
                <a:lnTo>
                  <a:pt x="140025" y="421360"/>
                </a:lnTo>
                <a:lnTo>
                  <a:pt x="111154" y="384807"/>
                </a:lnTo>
                <a:lnTo>
                  <a:pt x="91376" y="342019"/>
                </a:lnTo>
                <a:lnTo>
                  <a:pt x="82120" y="294425"/>
                </a:lnTo>
                <a:close/>
              </a:path>
              <a:path w="561340" h="561975">
                <a:moveTo>
                  <a:pt x="142615" y="294425"/>
                </a:moveTo>
                <a:lnTo>
                  <a:pt x="115173" y="294425"/>
                </a:lnTo>
                <a:lnTo>
                  <a:pt x="125799" y="340618"/>
                </a:lnTo>
                <a:lnTo>
                  <a:pt x="148253" y="380872"/>
                </a:lnTo>
                <a:lnTo>
                  <a:pt x="180564" y="413198"/>
                </a:lnTo>
                <a:lnTo>
                  <a:pt x="220728" y="435641"/>
                </a:lnTo>
                <a:lnTo>
                  <a:pt x="266890" y="446294"/>
                </a:lnTo>
                <a:lnTo>
                  <a:pt x="266890" y="479297"/>
                </a:lnTo>
                <a:lnTo>
                  <a:pt x="294263" y="479297"/>
                </a:lnTo>
                <a:lnTo>
                  <a:pt x="294263" y="446294"/>
                </a:lnTo>
                <a:lnTo>
                  <a:pt x="340470" y="435641"/>
                </a:lnTo>
                <a:lnTo>
                  <a:pt x="370685" y="418769"/>
                </a:lnTo>
                <a:lnTo>
                  <a:pt x="266890" y="418769"/>
                </a:lnTo>
                <a:lnTo>
                  <a:pt x="220671" y="405811"/>
                </a:lnTo>
                <a:lnTo>
                  <a:pt x="182574" y="378788"/>
                </a:lnTo>
                <a:lnTo>
                  <a:pt x="155565" y="340669"/>
                </a:lnTo>
                <a:lnTo>
                  <a:pt x="142615" y="294425"/>
                </a:lnTo>
                <a:close/>
              </a:path>
              <a:path w="561340" h="561975">
                <a:moveTo>
                  <a:pt x="520094" y="294425"/>
                </a:moveTo>
                <a:lnTo>
                  <a:pt x="479034" y="294425"/>
                </a:lnTo>
                <a:lnTo>
                  <a:pt x="469777" y="342019"/>
                </a:lnTo>
                <a:lnTo>
                  <a:pt x="449999" y="384807"/>
                </a:lnTo>
                <a:lnTo>
                  <a:pt x="421128" y="421360"/>
                </a:lnTo>
                <a:lnTo>
                  <a:pt x="384596" y="450247"/>
                </a:lnTo>
                <a:lnTo>
                  <a:pt x="341831" y="470036"/>
                </a:lnTo>
                <a:lnTo>
                  <a:pt x="294263" y="479297"/>
                </a:lnTo>
                <a:lnTo>
                  <a:pt x="414685" y="479297"/>
                </a:lnTo>
                <a:lnTo>
                  <a:pt x="450099" y="450347"/>
                </a:lnTo>
                <a:lnTo>
                  <a:pt x="477557" y="417506"/>
                </a:lnTo>
                <a:lnTo>
                  <a:pt x="498885" y="380062"/>
                </a:lnTo>
                <a:lnTo>
                  <a:pt x="513319" y="338780"/>
                </a:lnTo>
                <a:lnTo>
                  <a:pt x="520094" y="294425"/>
                </a:lnTo>
                <a:close/>
              </a:path>
              <a:path w="561340" h="561975">
                <a:moveTo>
                  <a:pt x="294263" y="362896"/>
                </a:moveTo>
                <a:lnTo>
                  <a:pt x="266890" y="362896"/>
                </a:lnTo>
                <a:lnTo>
                  <a:pt x="266890" y="418769"/>
                </a:lnTo>
                <a:lnTo>
                  <a:pt x="294263" y="418769"/>
                </a:lnTo>
                <a:lnTo>
                  <a:pt x="294263" y="362896"/>
                </a:lnTo>
                <a:close/>
              </a:path>
              <a:path w="561340" h="561975">
                <a:moveTo>
                  <a:pt x="446049" y="294425"/>
                </a:moveTo>
                <a:lnTo>
                  <a:pt x="418539" y="294425"/>
                </a:lnTo>
                <a:lnTo>
                  <a:pt x="405588" y="340669"/>
                </a:lnTo>
                <a:lnTo>
                  <a:pt x="378580" y="378788"/>
                </a:lnTo>
                <a:lnTo>
                  <a:pt x="340482" y="405812"/>
                </a:lnTo>
                <a:lnTo>
                  <a:pt x="294263" y="418769"/>
                </a:lnTo>
                <a:lnTo>
                  <a:pt x="370685" y="418769"/>
                </a:lnTo>
                <a:lnTo>
                  <a:pt x="380684" y="413176"/>
                </a:lnTo>
                <a:lnTo>
                  <a:pt x="412982" y="380852"/>
                </a:lnTo>
                <a:lnTo>
                  <a:pt x="435419" y="340618"/>
                </a:lnTo>
                <a:lnTo>
                  <a:pt x="446049" y="294425"/>
                </a:lnTo>
                <a:close/>
              </a:path>
              <a:path w="561340" h="561975">
                <a:moveTo>
                  <a:pt x="198457" y="267037"/>
                </a:moveTo>
                <a:lnTo>
                  <a:pt x="0" y="267037"/>
                </a:lnTo>
                <a:lnTo>
                  <a:pt x="0" y="294425"/>
                </a:lnTo>
                <a:lnTo>
                  <a:pt x="198457" y="294425"/>
                </a:lnTo>
                <a:lnTo>
                  <a:pt x="198457" y="267037"/>
                </a:lnTo>
                <a:close/>
              </a:path>
              <a:path w="561340" h="561975">
                <a:moveTo>
                  <a:pt x="561154" y="267037"/>
                </a:moveTo>
                <a:lnTo>
                  <a:pt x="362697" y="267037"/>
                </a:lnTo>
                <a:lnTo>
                  <a:pt x="362697" y="294425"/>
                </a:lnTo>
                <a:lnTo>
                  <a:pt x="561154" y="294425"/>
                </a:lnTo>
                <a:lnTo>
                  <a:pt x="561154" y="267037"/>
                </a:lnTo>
                <a:close/>
              </a:path>
              <a:path w="561340" h="561975">
                <a:moveTo>
                  <a:pt x="294263" y="0"/>
                </a:moveTo>
                <a:lnTo>
                  <a:pt x="266890" y="0"/>
                </a:lnTo>
                <a:lnTo>
                  <a:pt x="266890" y="41082"/>
                </a:lnTo>
                <a:lnTo>
                  <a:pt x="222560" y="47861"/>
                </a:lnTo>
                <a:lnTo>
                  <a:pt x="181301" y="62302"/>
                </a:lnTo>
                <a:lnTo>
                  <a:pt x="143877" y="83642"/>
                </a:lnTo>
                <a:lnTo>
                  <a:pt x="111054" y="111115"/>
                </a:lnTo>
                <a:lnTo>
                  <a:pt x="83596" y="143956"/>
                </a:lnTo>
                <a:lnTo>
                  <a:pt x="62268" y="181400"/>
                </a:lnTo>
                <a:lnTo>
                  <a:pt x="47834" y="222682"/>
                </a:lnTo>
                <a:lnTo>
                  <a:pt x="41060" y="267037"/>
                </a:lnTo>
                <a:lnTo>
                  <a:pt x="82120" y="267037"/>
                </a:lnTo>
                <a:lnTo>
                  <a:pt x="91376" y="219443"/>
                </a:lnTo>
                <a:lnTo>
                  <a:pt x="111154" y="176655"/>
                </a:lnTo>
                <a:lnTo>
                  <a:pt x="140025" y="140102"/>
                </a:lnTo>
                <a:lnTo>
                  <a:pt x="176558" y="111216"/>
                </a:lnTo>
                <a:lnTo>
                  <a:pt x="219323" y="91426"/>
                </a:lnTo>
                <a:lnTo>
                  <a:pt x="266890" y="82165"/>
                </a:lnTo>
                <a:lnTo>
                  <a:pt x="414685" y="82165"/>
                </a:lnTo>
                <a:lnTo>
                  <a:pt x="379853" y="62302"/>
                </a:lnTo>
                <a:lnTo>
                  <a:pt x="338594" y="47861"/>
                </a:lnTo>
                <a:lnTo>
                  <a:pt x="294263" y="41082"/>
                </a:lnTo>
                <a:lnTo>
                  <a:pt x="294263" y="0"/>
                </a:lnTo>
                <a:close/>
              </a:path>
              <a:path w="561340" h="561975">
                <a:moveTo>
                  <a:pt x="294263" y="82165"/>
                </a:moveTo>
                <a:lnTo>
                  <a:pt x="266890" y="82165"/>
                </a:lnTo>
                <a:lnTo>
                  <a:pt x="266890" y="115236"/>
                </a:lnTo>
                <a:lnTo>
                  <a:pt x="220723" y="125868"/>
                </a:lnTo>
                <a:lnTo>
                  <a:pt x="180511" y="148314"/>
                </a:lnTo>
                <a:lnTo>
                  <a:pt x="148204" y="180625"/>
                </a:lnTo>
                <a:lnTo>
                  <a:pt x="125752" y="220849"/>
                </a:lnTo>
                <a:lnTo>
                  <a:pt x="115105" y="267037"/>
                </a:lnTo>
                <a:lnTo>
                  <a:pt x="142615" y="267037"/>
                </a:lnTo>
                <a:lnTo>
                  <a:pt x="155565" y="220793"/>
                </a:lnTo>
                <a:lnTo>
                  <a:pt x="182574" y="182674"/>
                </a:lnTo>
                <a:lnTo>
                  <a:pt x="220671" y="155651"/>
                </a:lnTo>
                <a:lnTo>
                  <a:pt x="266890" y="142693"/>
                </a:lnTo>
                <a:lnTo>
                  <a:pt x="370685" y="142693"/>
                </a:lnTo>
                <a:lnTo>
                  <a:pt x="340443" y="125806"/>
                </a:lnTo>
                <a:lnTo>
                  <a:pt x="294263" y="115168"/>
                </a:lnTo>
                <a:lnTo>
                  <a:pt x="294263" y="82165"/>
                </a:lnTo>
                <a:close/>
              </a:path>
              <a:path w="561340" h="561975">
                <a:moveTo>
                  <a:pt x="370685" y="142693"/>
                </a:moveTo>
                <a:lnTo>
                  <a:pt x="294263" y="142693"/>
                </a:lnTo>
                <a:lnTo>
                  <a:pt x="340482" y="155651"/>
                </a:lnTo>
                <a:lnTo>
                  <a:pt x="378580" y="182674"/>
                </a:lnTo>
                <a:lnTo>
                  <a:pt x="405588" y="220793"/>
                </a:lnTo>
                <a:lnTo>
                  <a:pt x="418539" y="267037"/>
                </a:lnTo>
                <a:lnTo>
                  <a:pt x="446049" y="267037"/>
                </a:lnTo>
                <a:lnTo>
                  <a:pt x="435395" y="220793"/>
                </a:lnTo>
                <a:lnTo>
                  <a:pt x="412971" y="180590"/>
                </a:lnTo>
                <a:lnTo>
                  <a:pt x="380662" y="148264"/>
                </a:lnTo>
                <a:lnTo>
                  <a:pt x="370685" y="142693"/>
                </a:lnTo>
                <a:close/>
              </a:path>
              <a:path w="561340" h="561975">
                <a:moveTo>
                  <a:pt x="414685" y="82165"/>
                </a:moveTo>
                <a:lnTo>
                  <a:pt x="294263" y="82165"/>
                </a:lnTo>
                <a:lnTo>
                  <a:pt x="341831" y="91426"/>
                </a:lnTo>
                <a:lnTo>
                  <a:pt x="384596" y="111216"/>
                </a:lnTo>
                <a:lnTo>
                  <a:pt x="421128" y="140102"/>
                </a:lnTo>
                <a:lnTo>
                  <a:pt x="449999" y="176655"/>
                </a:lnTo>
                <a:lnTo>
                  <a:pt x="469777" y="219444"/>
                </a:lnTo>
                <a:lnTo>
                  <a:pt x="479034" y="267037"/>
                </a:lnTo>
                <a:lnTo>
                  <a:pt x="520094" y="267037"/>
                </a:lnTo>
                <a:lnTo>
                  <a:pt x="513319" y="222682"/>
                </a:lnTo>
                <a:lnTo>
                  <a:pt x="498885" y="181400"/>
                </a:lnTo>
                <a:lnTo>
                  <a:pt x="477557" y="143956"/>
                </a:lnTo>
                <a:lnTo>
                  <a:pt x="450099" y="111115"/>
                </a:lnTo>
                <a:lnTo>
                  <a:pt x="417276" y="83642"/>
                </a:lnTo>
                <a:lnTo>
                  <a:pt x="414685" y="82165"/>
                </a:lnTo>
                <a:close/>
              </a:path>
              <a:path w="561340" h="561975">
                <a:moveTo>
                  <a:pt x="294263" y="142693"/>
                </a:moveTo>
                <a:lnTo>
                  <a:pt x="266890" y="142693"/>
                </a:lnTo>
                <a:lnTo>
                  <a:pt x="266890" y="198566"/>
                </a:lnTo>
                <a:lnTo>
                  <a:pt x="294263" y="198566"/>
                </a:lnTo>
                <a:lnTo>
                  <a:pt x="294263" y="142693"/>
                </a:lnTo>
                <a:close/>
              </a:path>
            </a:pathLst>
          </a:custGeom>
          <a:solidFill>
            <a:srgbClr val="22004B"/>
          </a:solidFill>
        </p:spPr>
        <p:txBody>
          <a:bodyPr wrap="square" lIns="0" tIns="0" rIns="0" bIns="0" rtlCol="0"/>
          <a:lstStyle/>
          <a:p>
            <a:endParaRPr sz="1350"/>
          </a:p>
        </p:txBody>
      </p:sp>
      <p:sp>
        <p:nvSpPr>
          <p:cNvPr id="23" name="object 22">
            <a:extLst>
              <a:ext uri="{FF2B5EF4-FFF2-40B4-BE49-F238E27FC236}">
                <a16:creationId xmlns:a16="http://schemas.microsoft.com/office/drawing/2014/main" id="{5434757F-019F-9FF7-4D8D-3A716CF2CEC0}"/>
              </a:ext>
            </a:extLst>
          </p:cNvPr>
          <p:cNvSpPr/>
          <p:nvPr/>
        </p:nvSpPr>
        <p:spPr>
          <a:xfrm>
            <a:off x="301310" y="1166055"/>
            <a:ext cx="421005" cy="421481"/>
          </a:xfrm>
          <a:custGeom>
            <a:avLst/>
            <a:gdLst/>
            <a:ahLst/>
            <a:cxnLst/>
            <a:rect l="l" t="t" r="r" b="b"/>
            <a:pathLst>
              <a:path w="561340" h="561975">
                <a:moveTo>
                  <a:pt x="520094" y="267037"/>
                </a:moveTo>
                <a:lnTo>
                  <a:pt x="513319" y="222682"/>
                </a:lnTo>
                <a:lnTo>
                  <a:pt x="498885" y="181400"/>
                </a:lnTo>
                <a:lnTo>
                  <a:pt x="477557" y="143956"/>
                </a:lnTo>
                <a:lnTo>
                  <a:pt x="450099" y="111115"/>
                </a:lnTo>
                <a:lnTo>
                  <a:pt x="417276" y="83642"/>
                </a:lnTo>
                <a:lnTo>
                  <a:pt x="379853" y="62302"/>
                </a:lnTo>
                <a:lnTo>
                  <a:pt x="338594" y="47861"/>
                </a:lnTo>
                <a:lnTo>
                  <a:pt x="294263" y="41082"/>
                </a:lnTo>
                <a:lnTo>
                  <a:pt x="294263" y="0"/>
                </a:lnTo>
                <a:lnTo>
                  <a:pt x="266890" y="0"/>
                </a:lnTo>
                <a:lnTo>
                  <a:pt x="266890" y="41082"/>
                </a:lnTo>
                <a:lnTo>
                  <a:pt x="222560" y="47861"/>
                </a:lnTo>
                <a:lnTo>
                  <a:pt x="181301" y="62302"/>
                </a:lnTo>
                <a:lnTo>
                  <a:pt x="143877" y="83642"/>
                </a:lnTo>
                <a:lnTo>
                  <a:pt x="111054" y="111115"/>
                </a:lnTo>
                <a:lnTo>
                  <a:pt x="83596" y="143956"/>
                </a:lnTo>
                <a:lnTo>
                  <a:pt x="62268" y="181400"/>
                </a:lnTo>
                <a:lnTo>
                  <a:pt x="47834" y="222682"/>
                </a:lnTo>
                <a:lnTo>
                  <a:pt x="41060" y="267037"/>
                </a:lnTo>
                <a:lnTo>
                  <a:pt x="0" y="267037"/>
                </a:lnTo>
                <a:lnTo>
                  <a:pt x="0" y="294425"/>
                </a:lnTo>
                <a:lnTo>
                  <a:pt x="41060" y="294425"/>
                </a:lnTo>
                <a:lnTo>
                  <a:pt x="47834" y="338780"/>
                </a:lnTo>
                <a:lnTo>
                  <a:pt x="62268" y="380062"/>
                </a:lnTo>
                <a:lnTo>
                  <a:pt x="83596" y="417506"/>
                </a:lnTo>
                <a:lnTo>
                  <a:pt x="111054" y="450347"/>
                </a:lnTo>
                <a:lnTo>
                  <a:pt x="143877" y="477820"/>
                </a:lnTo>
                <a:lnTo>
                  <a:pt x="181301" y="499160"/>
                </a:lnTo>
                <a:lnTo>
                  <a:pt x="222560" y="513601"/>
                </a:lnTo>
                <a:lnTo>
                  <a:pt x="266890" y="520380"/>
                </a:lnTo>
                <a:lnTo>
                  <a:pt x="266890" y="561463"/>
                </a:lnTo>
                <a:lnTo>
                  <a:pt x="294263" y="561463"/>
                </a:lnTo>
                <a:lnTo>
                  <a:pt x="294263" y="520380"/>
                </a:lnTo>
                <a:lnTo>
                  <a:pt x="338594" y="513602"/>
                </a:lnTo>
                <a:lnTo>
                  <a:pt x="379853" y="499160"/>
                </a:lnTo>
                <a:lnTo>
                  <a:pt x="417276" y="477820"/>
                </a:lnTo>
                <a:lnTo>
                  <a:pt x="450099" y="450347"/>
                </a:lnTo>
                <a:lnTo>
                  <a:pt x="477557" y="417506"/>
                </a:lnTo>
                <a:lnTo>
                  <a:pt x="498885" y="380062"/>
                </a:lnTo>
                <a:lnTo>
                  <a:pt x="513319" y="338780"/>
                </a:lnTo>
                <a:lnTo>
                  <a:pt x="520094" y="294425"/>
                </a:lnTo>
                <a:lnTo>
                  <a:pt x="561154" y="294425"/>
                </a:lnTo>
                <a:lnTo>
                  <a:pt x="561154" y="267037"/>
                </a:lnTo>
                <a:lnTo>
                  <a:pt x="520094" y="267037"/>
                </a:lnTo>
                <a:close/>
              </a:path>
              <a:path w="561340" h="561975">
                <a:moveTo>
                  <a:pt x="418539" y="294425"/>
                </a:moveTo>
                <a:lnTo>
                  <a:pt x="405588" y="340669"/>
                </a:lnTo>
                <a:lnTo>
                  <a:pt x="378580" y="378788"/>
                </a:lnTo>
                <a:lnTo>
                  <a:pt x="340482" y="405811"/>
                </a:lnTo>
                <a:lnTo>
                  <a:pt x="294263" y="418769"/>
                </a:lnTo>
                <a:lnTo>
                  <a:pt x="294263" y="362896"/>
                </a:lnTo>
                <a:lnTo>
                  <a:pt x="266890" y="362896"/>
                </a:lnTo>
                <a:lnTo>
                  <a:pt x="266890" y="418769"/>
                </a:lnTo>
                <a:lnTo>
                  <a:pt x="220671" y="405811"/>
                </a:lnTo>
                <a:lnTo>
                  <a:pt x="182574" y="378788"/>
                </a:lnTo>
                <a:lnTo>
                  <a:pt x="155565" y="340669"/>
                </a:lnTo>
                <a:lnTo>
                  <a:pt x="142615" y="294425"/>
                </a:lnTo>
                <a:lnTo>
                  <a:pt x="198457" y="294425"/>
                </a:lnTo>
                <a:lnTo>
                  <a:pt x="198457" y="267037"/>
                </a:lnTo>
                <a:lnTo>
                  <a:pt x="142615" y="267037"/>
                </a:lnTo>
                <a:lnTo>
                  <a:pt x="155565" y="220793"/>
                </a:lnTo>
                <a:lnTo>
                  <a:pt x="182574" y="182674"/>
                </a:lnTo>
                <a:lnTo>
                  <a:pt x="220671" y="155651"/>
                </a:lnTo>
                <a:lnTo>
                  <a:pt x="266890" y="142693"/>
                </a:lnTo>
                <a:lnTo>
                  <a:pt x="266890" y="198566"/>
                </a:lnTo>
                <a:lnTo>
                  <a:pt x="294263" y="198566"/>
                </a:lnTo>
                <a:lnTo>
                  <a:pt x="294263" y="142693"/>
                </a:lnTo>
                <a:lnTo>
                  <a:pt x="340482" y="155651"/>
                </a:lnTo>
                <a:lnTo>
                  <a:pt x="378580" y="182674"/>
                </a:lnTo>
                <a:lnTo>
                  <a:pt x="405588" y="220793"/>
                </a:lnTo>
                <a:lnTo>
                  <a:pt x="418539" y="267037"/>
                </a:lnTo>
                <a:lnTo>
                  <a:pt x="362697" y="267037"/>
                </a:lnTo>
                <a:lnTo>
                  <a:pt x="362697" y="294425"/>
                </a:lnTo>
                <a:lnTo>
                  <a:pt x="418539" y="294425"/>
                </a:lnTo>
                <a:close/>
              </a:path>
            </a:pathLst>
          </a:custGeom>
          <a:ln w="7986">
            <a:solidFill>
              <a:srgbClr val="22004B"/>
            </a:solidFill>
          </a:ln>
        </p:spPr>
        <p:txBody>
          <a:bodyPr wrap="square" lIns="0" tIns="0" rIns="0" bIns="0" rtlCol="0"/>
          <a:lstStyle/>
          <a:p>
            <a:endParaRPr sz="1350"/>
          </a:p>
        </p:txBody>
      </p:sp>
      <p:pic>
        <p:nvPicPr>
          <p:cNvPr id="24" name="object 23">
            <a:extLst>
              <a:ext uri="{FF2B5EF4-FFF2-40B4-BE49-F238E27FC236}">
                <a16:creationId xmlns:a16="http://schemas.microsoft.com/office/drawing/2014/main" id="{17F50987-9AF6-89E8-6E4D-AFB2722544E7}"/>
              </a:ext>
            </a:extLst>
          </p:cNvPr>
          <p:cNvPicPr/>
          <p:nvPr/>
        </p:nvPicPr>
        <p:blipFill>
          <a:blip r:embed="rId5" cstate="print"/>
          <a:stretch>
            <a:fillRect/>
          </a:stretch>
        </p:blipFill>
        <p:spPr>
          <a:xfrm>
            <a:off x="359905" y="1224685"/>
            <a:ext cx="144567" cy="144643"/>
          </a:xfrm>
          <a:prstGeom prst="rect">
            <a:avLst/>
          </a:prstGeom>
        </p:spPr>
      </p:pic>
      <p:pic>
        <p:nvPicPr>
          <p:cNvPr id="25" name="object 24">
            <a:extLst>
              <a:ext uri="{FF2B5EF4-FFF2-40B4-BE49-F238E27FC236}">
                <a16:creationId xmlns:a16="http://schemas.microsoft.com/office/drawing/2014/main" id="{295E6AE2-D3FC-9A2F-531A-3AE48D454B54}"/>
              </a:ext>
            </a:extLst>
          </p:cNvPr>
          <p:cNvPicPr/>
          <p:nvPr/>
        </p:nvPicPr>
        <p:blipFill>
          <a:blip r:embed="rId6" cstate="print"/>
          <a:stretch>
            <a:fillRect/>
          </a:stretch>
        </p:blipFill>
        <p:spPr>
          <a:xfrm>
            <a:off x="359905" y="1383880"/>
            <a:ext cx="144567" cy="144643"/>
          </a:xfrm>
          <a:prstGeom prst="rect">
            <a:avLst/>
          </a:prstGeom>
        </p:spPr>
      </p:pic>
      <p:pic>
        <p:nvPicPr>
          <p:cNvPr id="26" name="object 25">
            <a:extLst>
              <a:ext uri="{FF2B5EF4-FFF2-40B4-BE49-F238E27FC236}">
                <a16:creationId xmlns:a16="http://schemas.microsoft.com/office/drawing/2014/main" id="{587C8B3C-21C9-27FE-1A69-125D532D9E48}"/>
              </a:ext>
            </a:extLst>
          </p:cNvPr>
          <p:cNvPicPr/>
          <p:nvPr/>
        </p:nvPicPr>
        <p:blipFill>
          <a:blip r:embed="rId7" cstate="print"/>
          <a:stretch>
            <a:fillRect/>
          </a:stretch>
        </p:blipFill>
        <p:spPr>
          <a:xfrm>
            <a:off x="519013" y="1383880"/>
            <a:ext cx="144567" cy="144643"/>
          </a:xfrm>
          <a:prstGeom prst="rect">
            <a:avLst/>
          </a:prstGeom>
        </p:spPr>
      </p:pic>
      <p:pic>
        <p:nvPicPr>
          <p:cNvPr id="27" name="object 26">
            <a:extLst>
              <a:ext uri="{FF2B5EF4-FFF2-40B4-BE49-F238E27FC236}">
                <a16:creationId xmlns:a16="http://schemas.microsoft.com/office/drawing/2014/main" id="{9E71462F-9CCB-7D98-6E2E-F793C1A5F2DF}"/>
              </a:ext>
            </a:extLst>
          </p:cNvPr>
          <p:cNvPicPr/>
          <p:nvPr/>
        </p:nvPicPr>
        <p:blipFill>
          <a:blip r:embed="rId8" cstate="print"/>
          <a:stretch>
            <a:fillRect/>
          </a:stretch>
        </p:blipFill>
        <p:spPr>
          <a:xfrm>
            <a:off x="519013" y="1224685"/>
            <a:ext cx="144567" cy="144643"/>
          </a:xfrm>
          <a:prstGeom prst="rect">
            <a:avLst/>
          </a:prstGeom>
        </p:spPr>
      </p:pic>
      <p:sp>
        <p:nvSpPr>
          <p:cNvPr id="28" name="object 27">
            <a:extLst>
              <a:ext uri="{FF2B5EF4-FFF2-40B4-BE49-F238E27FC236}">
                <a16:creationId xmlns:a16="http://schemas.microsoft.com/office/drawing/2014/main" id="{49A41E51-6CEE-E1BC-F478-8739E3849028}"/>
              </a:ext>
            </a:extLst>
          </p:cNvPr>
          <p:cNvSpPr/>
          <p:nvPr/>
        </p:nvSpPr>
        <p:spPr>
          <a:xfrm>
            <a:off x="3430" y="3214478"/>
            <a:ext cx="9140666" cy="0"/>
          </a:xfrm>
          <a:custGeom>
            <a:avLst/>
            <a:gdLst/>
            <a:ahLst/>
            <a:cxnLst/>
            <a:rect l="l" t="t" r="r" b="b"/>
            <a:pathLst>
              <a:path w="12187555">
                <a:moveTo>
                  <a:pt x="0" y="0"/>
                </a:moveTo>
                <a:lnTo>
                  <a:pt x="12187428" y="0"/>
                </a:lnTo>
              </a:path>
            </a:pathLst>
          </a:custGeom>
          <a:ln w="12700">
            <a:solidFill>
              <a:srgbClr val="7E7E7E"/>
            </a:solidFill>
          </a:ln>
        </p:spPr>
        <p:txBody>
          <a:bodyPr wrap="square" lIns="0" tIns="0" rIns="0" bIns="0" rtlCol="0"/>
          <a:lstStyle/>
          <a:p>
            <a:endParaRPr sz="1350"/>
          </a:p>
        </p:txBody>
      </p:sp>
      <p:grpSp>
        <p:nvGrpSpPr>
          <p:cNvPr id="29" name="object 28">
            <a:extLst>
              <a:ext uri="{FF2B5EF4-FFF2-40B4-BE49-F238E27FC236}">
                <a16:creationId xmlns:a16="http://schemas.microsoft.com/office/drawing/2014/main" id="{9775CCE6-822B-F207-3B24-3B7B4D5C41BB}"/>
              </a:ext>
            </a:extLst>
          </p:cNvPr>
          <p:cNvGrpSpPr/>
          <p:nvPr/>
        </p:nvGrpSpPr>
        <p:grpSpPr>
          <a:xfrm>
            <a:off x="197644" y="2185329"/>
            <a:ext cx="611981" cy="607219"/>
            <a:chOff x="263525" y="3794633"/>
            <a:chExt cx="815975" cy="809625"/>
          </a:xfrm>
        </p:grpSpPr>
        <p:sp>
          <p:nvSpPr>
            <p:cNvPr id="30" name="object 29">
              <a:extLst>
                <a:ext uri="{FF2B5EF4-FFF2-40B4-BE49-F238E27FC236}">
                  <a16:creationId xmlns:a16="http://schemas.microsoft.com/office/drawing/2014/main" id="{6160FEB6-BA68-A0FF-9D5C-42CD5C48F407}"/>
                </a:ext>
              </a:extLst>
            </p:cNvPr>
            <p:cNvSpPr/>
            <p:nvPr/>
          </p:nvSpPr>
          <p:spPr>
            <a:xfrm>
              <a:off x="264414" y="3795522"/>
              <a:ext cx="814069" cy="807720"/>
            </a:xfrm>
            <a:custGeom>
              <a:avLst/>
              <a:gdLst/>
              <a:ahLst/>
              <a:cxnLst/>
              <a:rect l="l" t="t" r="r" b="b"/>
              <a:pathLst>
                <a:path w="814069" h="807720">
                  <a:moveTo>
                    <a:pt x="398487" y="0"/>
                  </a:moveTo>
                  <a:lnTo>
                    <a:pt x="347264" y="2345"/>
                  </a:lnTo>
                  <a:lnTo>
                    <a:pt x="299020" y="9295"/>
                  </a:lnTo>
                  <a:lnTo>
                    <a:pt x="253888" y="20716"/>
                  </a:lnTo>
                  <a:lnTo>
                    <a:pt x="211996" y="36478"/>
                  </a:lnTo>
                  <a:lnTo>
                    <a:pt x="173476" y="56448"/>
                  </a:lnTo>
                  <a:lnTo>
                    <a:pt x="138457" y="80496"/>
                  </a:lnTo>
                  <a:lnTo>
                    <a:pt x="107070" y="108489"/>
                  </a:lnTo>
                  <a:lnTo>
                    <a:pt x="79445" y="140296"/>
                  </a:lnTo>
                  <a:lnTo>
                    <a:pt x="55713" y="175786"/>
                  </a:lnTo>
                  <a:lnTo>
                    <a:pt x="36004" y="214826"/>
                  </a:lnTo>
                  <a:lnTo>
                    <a:pt x="20447" y="257285"/>
                  </a:lnTo>
                  <a:lnTo>
                    <a:pt x="9174" y="303031"/>
                  </a:lnTo>
                  <a:lnTo>
                    <a:pt x="2315" y="351933"/>
                  </a:lnTo>
                  <a:lnTo>
                    <a:pt x="0" y="403859"/>
                  </a:lnTo>
                  <a:lnTo>
                    <a:pt x="2415" y="455802"/>
                  </a:lnTo>
                  <a:lnTo>
                    <a:pt x="9562" y="504688"/>
                  </a:lnTo>
                  <a:lnTo>
                    <a:pt x="21311" y="550434"/>
                  </a:lnTo>
                  <a:lnTo>
                    <a:pt x="37525" y="592893"/>
                  </a:lnTo>
                  <a:lnTo>
                    <a:pt x="58067" y="631933"/>
                  </a:lnTo>
                  <a:lnTo>
                    <a:pt x="82802" y="667423"/>
                  </a:lnTo>
                  <a:lnTo>
                    <a:pt x="111594" y="699230"/>
                  </a:lnTo>
                  <a:lnTo>
                    <a:pt x="144308" y="727223"/>
                  </a:lnTo>
                  <a:lnTo>
                    <a:pt x="180806" y="751271"/>
                  </a:lnTo>
                  <a:lnTo>
                    <a:pt x="220955" y="771241"/>
                  </a:lnTo>
                  <a:lnTo>
                    <a:pt x="264617" y="787003"/>
                  </a:lnTo>
                  <a:lnTo>
                    <a:pt x="311657" y="798424"/>
                  </a:lnTo>
                  <a:lnTo>
                    <a:pt x="361939" y="805374"/>
                  </a:lnTo>
                  <a:lnTo>
                    <a:pt x="415328" y="807719"/>
                  </a:lnTo>
                  <a:lnTo>
                    <a:pt x="472262" y="804594"/>
                  </a:lnTo>
                  <a:lnTo>
                    <a:pt x="526011" y="795292"/>
                  </a:lnTo>
                  <a:lnTo>
                    <a:pt x="559716" y="784986"/>
                  </a:lnTo>
                  <a:lnTo>
                    <a:pt x="415328" y="784986"/>
                  </a:lnTo>
                  <a:lnTo>
                    <a:pt x="356920" y="782051"/>
                  </a:lnTo>
                  <a:lnTo>
                    <a:pt x="302231" y="773312"/>
                  </a:lnTo>
                  <a:lnTo>
                    <a:pt x="251558" y="758872"/>
                  </a:lnTo>
                  <a:lnTo>
                    <a:pt x="205201" y="738834"/>
                  </a:lnTo>
                  <a:lnTo>
                    <a:pt x="163459" y="713299"/>
                  </a:lnTo>
                  <a:lnTo>
                    <a:pt x="126631" y="682370"/>
                  </a:lnTo>
                  <a:lnTo>
                    <a:pt x="95340" y="646668"/>
                  </a:lnTo>
                  <a:lnTo>
                    <a:pt x="69494" y="606298"/>
                  </a:lnTo>
                  <a:lnTo>
                    <a:pt x="49204" y="561546"/>
                  </a:lnTo>
                  <a:lnTo>
                    <a:pt x="34577" y="512699"/>
                  </a:lnTo>
                  <a:lnTo>
                    <a:pt x="25721" y="460041"/>
                  </a:lnTo>
                  <a:lnTo>
                    <a:pt x="22745" y="403859"/>
                  </a:lnTo>
                  <a:lnTo>
                    <a:pt x="25662" y="347033"/>
                  </a:lnTo>
                  <a:lnTo>
                    <a:pt x="34344" y="293840"/>
                  </a:lnTo>
                  <a:lnTo>
                    <a:pt x="48685" y="244570"/>
                  </a:lnTo>
                  <a:lnTo>
                    <a:pt x="68580" y="199512"/>
                  </a:lnTo>
                  <a:lnTo>
                    <a:pt x="93924" y="158955"/>
                  </a:lnTo>
                  <a:lnTo>
                    <a:pt x="124612" y="123189"/>
                  </a:lnTo>
                  <a:lnTo>
                    <a:pt x="159841" y="92906"/>
                  </a:lnTo>
                  <a:lnTo>
                    <a:pt x="199616" y="67907"/>
                  </a:lnTo>
                  <a:lnTo>
                    <a:pt x="243652" y="48291"/>
                  </a:lnTo>
                  <a:lnTo>
                    <a:pt x="291666" y="34158"/>
                  </a:lnTo>
                  <a:lnTo>
                    <a:pt x="343372" y="25605"/>
                  </a:lnTo>
                  <a:lnTo>
                    <a:pt x="398487" y="22732"/>
                  </a:lnTo>
                  <a:lnTo>
                    <a:pt x="554785" y="22732"/>
                  </a:lnTo>
                  <a:lnTo>
                    <a:pt x="549198" y="20716"/>
                  </a:lnTo>
                  <a:lnTo>
                    <a:pt x="502158" y="9295"/>
                  </a:lnTo>
                  <a:lnTo>
                    <a:pt x="451876" y="2345"/>
                  </a:lnTo>
                  <a:lnTo>
                    <a:pt x="398487" y="0"/>
                  </a:lnTo>
                  <a:close/>
                </a:path>
                <a:path w="814069" h="807720">
                  <a:moveTo>
                    <a:pt x="554785" y="22732"/>
                  </a:moveTo>
                  <a:lnTo>
                    <a:pt x="398487" y="22732"/>
                  </a:lnTo>
                  <a:lnTo>
                    <a:pt x="456271" y="25615"/>
                  </a:lnTo>
                  <a:lnTo>
                    <a:pt x="510448" y="34191"/>
                  </a:lnTo>
                  <a:lnTo>
                    <a:pt x="560724" y="48355"/>
                  </a:lnTo>
                  <a:lnTo>
                    <a:pt x="606799" y="68001"/>
                  </a:lnTo>
                  <a:lnTo>
                    <a:pt x="648379" y="93023"/>
                  </a:lnTo>
                  <a:lnTo>
                    <a:pt x="685165" y="123316"/>
                  </a:lnTo>
                  <a:lnTo>
                    <a:pt x="717064" y="159029"/>
                  </a:lnTo>
                  <a:lnTo>
                    <a:pt x="743412" y="199549"/>
                  </a:lnTo>
                  <a:lnTo>
                    <a:pt x="764097" y="244586"/>
                  </a:lnTo>
                  <a:lnTo>
                    <a:pt x="779008" y="293845"/>
                  </a:lnTo>
                  <a:lnTo>
                    <a:pt x="788036" y="347033"/>
                  </a:lnTo>
                  <a:lnTo>
                    <a:pt x="791070" y="403859"/>
                  </a:lnTo>
                  <a:lnTo>
                    <a:pt x="788482" y="455802"/>
                  </a:lnTo>
                  <a:lnTo>
                    <a:pt x="780831" y="504688"/>
                  </a:lnTo>
                  <a:lnTo>
                    <a:pt x="768327" y="550224"/>
                  </a:lnTo>
                  <a:lnTo>
                    <a:pt x="751124" y="592334"/>
                  </a:lnTo>
                  <a:lnTo>
                    <a:pt x="729414" y="630795"/>
                  </a:lnTo>
                  <a:lnTo>
                    <a:pt x="703378" y="665424"/>
                  </a:lnTo>
                  <a:lnTo>
                    <a:pt x="673199" y="696035"/>
                  </a:lnTo>
                  <a:lnTo>
                    <a:pt x="639060" y="722445"/>
                  </a:lnTo>
                  <a:lnTo>
                    <a:pt x="601142" y="744467"/>
                  </a:lnTo>
                  <a:lnTo>
                    <a:pt x="559627" y="761917"/>
                  </a:lnTo>
                  <a:lnTo>
                    <a:pt x="514699" y="774610"/>
                  </a:lnTo>
                  <a:lnTo>
                    <a:pt x="466538" y="782362"/>
                  </a:lnTo>
                  <a:lnTo>
                    <a:pt x="415328" y="784986"/>
                  </a:lnTo>
                  <a:lnTo>
                    <a:pt x="559716" y="784986"/>
                  </a:lnTo>
                  <a:lnTo>
                    <a:pt x="622762" y="758594"/>
                  </a:lnTo>
                  <a:lnTo>
                    <a:pt x="665164" y="731417"/>
                  </a:lnTo>
                  <a:lnTo>
                    <a:pt x="703186" y="698500"/>
                  </a:lnTo>
                  <a:lnTo>
                    <a:pt x="732103" y="665743"/>
                  </a:lnTo>
                  <a:lnTo>
                    <a:pt x="756770" y="629546"/>
                  </a:lnTo>
                  <a:lnTo>
                    <a:pt x="777114" y="590104"/>
                  </a:lnTo>
                  <a:lnTo>
                    <a:pt x="793063" y="547618"/>
                  </a:lnTo>
                  <a:lnTo>
                    <a:pt x="804544" y="502283"/>
                  </a:lnTo>
                  <a:lnTo>
                    <a:pt x="811486" y="454297"/>
                  </a:lnTo>
                  <a:lnTo>
                    <a:pt x="813816" y="403859"/>
                  </a:lnTo>
                  <a:lnTo>
                    <a:pt x="811402" y="351933"/>
                  </a:lnTo>
                  <a:lnTo>
                    <a:pt x="804253" y="303031"/>
                  </a:lnTo>
                  <a:lnTo>
                    <a:pt x="792504" y="257285"/>
                  </a:lnTo>
                  <a:lnTo>
                    <a:pt x="776290" y="214826"/>
                  </a:lnTo>
                  <a:lnTo>
                    <a:pt x="755748" y="175786"/>
                  </a:lnTo>
                  <a:lnTo>
                    <a:pt x="731013" y="140296"/>
                  </a:lnTo>
                  <a:lnTo>
                    <a:pt x="702221" y="108489"/>
                  </a:lnTo>
                  <a:lnTo>
                    <a:pt x="669507" y="80496"/>
                  </a:lnTo>
                  <a:lnTo>
                    <a:pt x="633009" y="56448"/>
                  </a:lnTo>
                  <a:lnTo>
                    <a:pt x="592860" y="36478"/>
                  </a:lnTo>
                  <a:lnTo>
                    <a:pt x="554785" y="22732"/>
                  </a:lnTo>
                  <a:close/>
                </a:path>
              </a:pathLst>
            </a:custGeom>
            <a:solidFill>
              <a:srgbClr val="22004B"/>
            </a:solidFill>
          </p:spPr>
          <p:txBody>
            <a:bodyPr wrap="square" lIns="0" tIns="0" rIns="0" bIns="0" rtlCol="0"/>
            <a:lstStyle/>
            <a:p>
              <a:endParaRPr sz="1350"/>
            </a:p>
          </p:txBody>
        </p:sp>
        <p:sp>
          <p:nvSpPr>
            <p:cNvPr id="31" name="object 30">
              <a:extLst>
                <a:ext uri="{FF2B5EF4-FFF2-40B4-BE49-F238E27FC236}">
                  <a16:creationId xmlns:a16="http://schemas.microsoft.com/office/drawing/2014/main" id="{C2F5EA2E-A65B-81B9-0595-C61EF4A70A13}"/>
                </a:ext>
              </a:extLst>
            </p:cNvPr>
            <p:cNvSpPr/>
            <p:nvPr/>
          </p:nvSpPr>
          <p:spPr>
            <a:xfrm>
              <a:off x="264414" y="3795522"/>
              <a:ext cx="814069" cy="807720"/>
            </a:xfrm>
            <a:custGeom>
              <a:avLst/>
              <a:gdLst/>
              <a:ahLst/>
              <a:cxnLst/>
              <a:rect l="l" t="t" r="r" b="b"/>
              <a:pathLst>
                <a:path w="814069" h="807720">
                  <a:moveTo>
                    <a:pt x="415328" y="807719"/>
                  </a:moveTo>
                  <a:lnTo>
                    <a:pt x="361939" y="805374"/>
                  </a:lnTo>
                  <a:lnTo>
                    <a:pt x="311657" y="798424"/>
                  </a:lnTo>
                  <a:lnTo>
                    <a:pt x="264617" y="787003"/>
                  </a:lnTo>
                  <a:lnTo>
                    <a:pt x="220955" y="771241"/>
                  </a:lnTo>
                  <a:lnTo>
                    <a:pt x="180806" y="751271"/>
                  </a:lnTo>
                  <a:lnTo>
                    <a:pt x="144308" y="727223"/>
                  </a:lnTo>
                  <a:lnTo>
                    <a:pt x="111594" y="699230"/>
                  </a:lnTo>
                  <a:lnTo>
                    <a:pt x="82802" y="667423"/>
                  </a:lnTo>
                  <a:lnTo>
                    <a:pt x="58067" y="631933"/>
                  </a:lnTo>
                  <a:lnTo>
                    <a:pt x="37525" y="592893"/>
                  </a:lnTo>
                  <a:lnTo>
                    <a:pt x="21311" y="550434"/>
                  </a:lnTo>
                  <a:lnTo>
                    <a:pt x="9562" y="504688"/>
                  </a:lnTo>
                  <a:lnTo>
                    <a:pt x="2413" y="455786"/>
                  </a:lnTo>
                  <a:lnTo>
                    <a:pt x="0" y="403859"/>
                  </a:lnTo>
                  <a:lnTo>
                    <a:pt x="2315" y="351933"/>
                  </a:lnTo>
                  <a:lnTo>
                    <a:pt x="9174" y="303031"/>
                  </a:lnTo>
                  <a:lnTo>
                    <a:pt x="20447" y="257285"/>
                  </a:lnTo>
                  <a:lnTo>
                    <a:pt x="36004" y="214826"/>
                  </a:lnTo>
                  <a:lnTo>
                    <a:pt x="55713" y="175786"/>
                  </a:lnTo>
                  <a:lnTo>
                    <a:pt x="79445" y="140296"/>
                  </a:lnTo>
                  <a:lnTo>
                    <a:pt x="107070" y="108489"/>
                  </a:lnTo>
                  <a:lnTo>
                    <a:pt x="138457" y="80496"/>
                  </a:lnTo>
                  <a:lnTo>
                    <a:pt x="173476" y="56448"/>
                  </a:lnTo>
                  <a:lnTo>
                    <a:pt x="211996" y="36478"/>
                  </a:lnTo>
                  <a:lnTo>
                    <a:pt x="253888" y="20716"/>
                  </a:lnTo>
                  <a:lnTo>
                    <a:pt x="299020" y="9295"/>
                  </a:lnTo>
                  <a:lnTo>
                    <a:pt x="347264" y="2345"/>
                  </a:lnTo>
                  <a:lnTo>
                    <a:pt x="398487" y="0"/>
                  </a:lnTo>
                  <a:lnTo>
                    <a:pt x="451876" y="2345"/>
                  </a:lnTo>
                  <a:lnTo>
                    <a:pt x="502158" y="9295"/>
                  </a:lnTo>
                  <a:lnTo>
                    <a:pt x="549198" y="20716"/>
                  </a:lnTo>
                  <a:lnTo>
                    <a:pt x="592860" y="36478"/>
                  </a:lnTo>
                  <a:lnTo>
                    <a:pt x="633009" y="56448"/>
                  </a:lnTo>
                  <a:lnTo>
                    <a:pt x="669507" y="80496"/>
                  </a:lnTo>
                  <a:lnTo>
                    <a:pt x="702221" y="108489"/>
                  </a:lnTo>
                  <a:lnTo>
                    <a:pt x="731013" y="140296"/>
                  </a:lnTo>
                  <a:lnTo>
                    <a:pt x="755748" y="175786"/>
                  </a:lnTo>
                  <a:lnTo>
                    <a:pt x="776290" y="214826"/>
                  </a:lnTo>
                  <a:lnTo>
                    <a:pt x="792504" y="257285"/>
                  </a:lnTo>
                  <a:lnTo>
                    <a:pt x="804253" y="303031"/>
                  </a:lnTo>
                  <a:lnTo>
                    <a:pt x="811402" y="351933"/>
                  </a:lnTo>
                  <a:lnTo>
                    <a:pt x="813816" y="403859"/>
                  </a:lnTo>
                  <a:lnTo>
                    <a:pt x="811486" y="454297"/>
                  </a:lnTo>
                  <a:lnTo>
                    <a:pt x="804544" y="502283"/>
                  </a:lnTo>
                  <a:lnTo>
                    <a:pt x="793063" y="547618"/>
                  </a:lnTo>
                  <a:lnTo>
                    <a:pt x="777114" y="590104"/>
                  </a:lnTo>
                  <a:lnTo>
                    <a:pt x="756770" y="629546"/>
                  </a:lnTo>
                  <a:lnTo>
                    <a:pt x="732103" y="665743"/>
                  </a:lnTo>
                  <a:lnTo>
                    <a:pt x="703186" y="698500"/>
                  </a:lnTo>
                  <a:lnTo>
                    <a:pt x="665164" y="731417"/>
                  </a:lnTo>
                  <a:lnTo>
                    <a:pt x="622762" y="758594"/>
                  </a:lnTo>
                  <a:lnTo>
                    <a:pt x="576278" y="779922"/>
                  </a:lnTo>
                  <a:lnTo>
                    <a:pt x="526011" y="795292"/>
                  </a:lnTo>
                  <a:lnTo>
                    <a:pt x="472262" y="804594"/>
                  </a:lnTo>
                  <a:lnTo>
                    <a:pt x="415328" y="807719"/>
                  </a:lnTo>
                  <a:close/>
                </a:path>
                <a:path w="814069" h="807720">
                  <a:moveTo>
                    <a:pt x="398487" y="22732"/>
                  </a:moveTo>
                  <a:lnTo>
                    <a:pt x="343372" y="25605"/>
                  </a:lnTo>
                  <a:lnTo>
                    <a:pt x="291666" y="34158"/>
                  </a:lnTo>
                  <a:lnTo>
                    <a:pt x="243652" y="48291"/>
                  </a:lnTo>
                  <a:lnTo>
                    <a:pt x="199616" y="67907"/>
                  </a:lnTo>
                  <a:lnTo>
                    <a:pt x="159841" y="92906"/>
                  </a:lnTo>
                  <a:lnTo>
                    <a:pt x="124612" y="123189"/>
                  </a:lnTo>
                  <a:lnTo>
                    <a:pt x="93924" y="158955"/>
                  </a:lnTo>
                  <a:lnTo>
                    <a:pt x="68580" y="199512"/>
                  </a:lnTo>
                  <a:lnTo>
                    <a:pt x="48685" y="244570"/>
                  </a:lnTo>
                  <a:lnTo>
                    <a:pt x="34344" y="293840"/>
                  </a:lnTo>
                  <a:lnTo>
                    <a:pt x="25662" y="347033"/>
                  </a:lnTo>
                  <a:lnTo>
                    <a:pt x="22745" y="403859"/>
                  </a:lnTo>
                  <a:lnTo>
                    <a:pt x="25721" y="460041"/>
                  </a:lnTo>
                  <a:lnTo>
                    <a:pt x="34577" y="512699"/>
                  </a:lnTo>
                  <a:lnTo>
                    <a:pt x="49204" y="561546"/>
                  </a:lnTo>
                  <a:lnTo>
                    <a:pt x="69494" y="606298"/>
                  </a:lnTo>
                  <a:lnTo>
                    <a:pt x="95340" y="646668"/>
                  </a:lnTo>
                  <a:lnTo>
                    <a:pt x="126631" y="682370"/>
                  </a:lnTo>
                  <a:lnTo>
                    <a:pt x="163459" y="713299"/>
                  </a:lnTo>
                  <a:lnTo>
                    <a:pt x="205201" y="738834"/>
                  </a:lnTo>
                  <a:lnTo>
                    <a:pt x="251558" y="758872"/>
                  </a:lnTo>
                  <a:lnTo>
                    <a:pt x="302231" y="773312"/>
                  </a:lnTo>
                  <a:lnTo>
                    <a:pt x="356920" y="782051"/>
                  </a:lnTo>
                  <a:lnTo>
                    <a:pt x="415328" y="784986"/>
                  </a:lnTo>
                  <a:lnTo>
                    <a:pt x="466538" y="782362"/>
                  </a:lnTo>
                  <a:lnTo>
                    <a:pt x="514699" y="774610"/>
                  </a:lnTo>
                  <a:lnTo>
                    <a:pt x="559627" y="761917"/>
                  </a:lnTo>
                  <a:lnTo>
                    <a:pt x="601142" y="744467"/>
                  </a:lnTo>
                  <a:lnTo>
                    <a:pt x="639060" y="722445"/>
                  </a:lnTo>
                  <a:lnTo>
                    <a:pt x="673199" y="696035"/>
                  </a:lnTo>
                  <a:lnTo>
                    <a:pt x="703378" y="665424"/>
                  </a:lnTo>
                  <a:lnTo>
                    <a:pt x="729414" y="630795"/>
                  </a:lnTo>
                  <a:lnTo>
                    <a:pt x="751124" y="592334"/>
                  </a:lnTo>
                  <a:lnTo>
                    <a:pt x="768327" y="550224"/>
                  </a:lnTo>
                  <a:lnTo>
                    <a:pt x="780840" y="504652"/>
                  </a:lnTo>
                  <a:lnTo>
                    <a:pt x="788482" y="455802"/>
                  </a:lnTo>
                  <a:lnTo>
                    <a:pt x="791070" y="403859"/>
                  </a:lnTo>
                  <a:lnTo>
                    <a:pt x="788036" y="347033"/>
                  </a:lnTo>
                  <a:lnTo>
                    <a:pt x="779008" y="293845"/>
                  </a:lnTo>
                  <a:lnTo>
                    <a:pt x="764097" y="244586"/>
                  </a:lnTo>
                  <a:lnTo>
                    <a:pt x="743412" y="199549"/>
                  </a:lnTo>
                  <a:lnTo>
                    <a:pt x="717064" y="159029"/>
                  </a:lnTo>
                  <a:lnTo>
                    <a:pt x="685165" y="123316"/>
                  </a:lnTo>
                  <a:lnTo>
                    <a:pt x="648379" y="93023"/>
                  </a:lnTo>
                  <a:lnTo>
                    <a:pt x="606799" y="68001"/>
                  </a:lnTo>
                  <a:lnTo>
                    <a:pt x="560724" y="48355"/>
                  </a:lnTo>
                  <a:lnTo>
                    <a:pt x="510448" y="34191"/>
                  </a:lnTo>
                  <a:lnTo>
                    <a:pt x="456271" y="25615"/>
                  </a:lnTo>
                  <a:lnTo>
                    <a:pt x="398487" y="22732"/>
                  </a:lnTo>
                  <a:close/>
                </a:path>
              </a:pathLst>
            </a:custGeom>
            <a:ln w="3175">
              <a:solidFill>
                <a:srgbClr val="22004B"/>
              </a:solidFill>
            </a:ln>
          </p:spPr>
          <p:txBody>
            <a:bodyPr wrap="square" lIns="0" tIns="0" rIns="0" bIns="0" rtlCol="0"/>
            <a:lstStyle/>
            <a:p>
              <a:endParaRPr sz="1350"/>
            </a:p>
          </p:txBody>
        </p:sp>
        <p:sp>
          <p:nvSpPr>
            <p:cNvPr id="32" name="object 31">
              <a:extLst>
                <a:ext uri="{FF2B5EF4-FFF2-40B4-BE49-F238E27FC236}">
                  <a16:creationId xmlns:a16="http://schemas.microsoft.com/office/drawing/2014/main" id="{E86995B1-1F6B-0440-257D-B2B0E0597373}"/>
                </a:ext>
              </a:extLst>
            </p:cNvPr>
            <p:cNvSpPr/>
            <p:nvPr/>
          </p:nvSpPr>
          <p:spPr>
            <a:xfrm>
              <a:off x="490347" y="4023753"/>
              <a:ext cx="380365" cy="380365"/>
            </a:xfrm>
            <a:custGeom>
              <a:avLst/>
              <a:gdLst/>
              <a:ahLst/>
              <a:cxnLst/>
              <a:rect l="l" t="t" r="r" b="b"/>
              <a:pathLst>
                <a:path w="380365" h="380364">
                  <a:moveTo>
                    <a:pt x="379958" y="346798"/>
                  </a:moveTo>
                  <a:lnTo>
                    <a:pt x="33528" y="346798"/>
                  </a:lnTo>
                  <a:lnTo>
                    <a:pt x="33528" y="0"/>
                  </a:lnTo>
                  <a:lnTo>
                    <a:pt x="0" y="0"/>
                  </a:lnTo>
                  <a:lnTo>
                    <a:pt x="0" y="346798"/>
                  </a:lnTo>
                  <a:lnTo>
                    <a:pt x="0" y="379831"/>
                  </a:lnTo>
                  <a:lnTo>
                    <a:pt x="379958" y="379831"/>
                  </a:lnTo>
                  <a:lnTo>
                    <a:pt x="379958" y="346798"/>
                  </a:lnTo>
                  <a:close/>
                </a:path>
              </a:pathLst>
            </a:custGeom>
            <a:solidFill>
              <a:srgbClr val="22004B"/>
            </a:solidFill>
          </p:spPr>
          <p:txBody>
            <a:bodyPr wrap="square" lIns="0" tIns="0" rIns="0" bIns="0" rtlCol="0"/>
            <a:lstStyle/>
            <a:p>
              <a:endParaRPr sz="1350"/>
            </a:p>
          </p:txBody>
        </p:sp>
        <p:sp>
          <p:nvSpPr>
            <p:cNvPr id="33" name="object 32">
              <a:extLst>
                <a:ext uri="{FF2B5EF4-FFF2-40B4-BE49-F238E27FC236}">
                  <a16:creationId xmlns:a16="http://schemas.microsoft.com/office/drawing/2014/main" id="{43301DDB-700B-AEC5-18FB-A9B544513810}"/>
                </a:ext>
              </a:extLst>
            </p:cNvPr>
            <p:cNvSpPr/>
            <p:nvPr/>
          </p:nvSpPr>
          <p:spPr>
            <a:xfrm>
              <a:off x="490356" y="4023306"/>
              <a:ext cx="380365" cy="380365"/>
            </a:xfrm>
            <a:custGeom>
              <a:avLst/>
              <a:gdLst/>
              <a:ahLst/>
              <a:cxnLst/>
              <a:rect l="l" t="t" r="r" b="b"/>
              <a:pathLst>
                <a:path w="380365" h="380364">
                  <a:moveTo>
                    <a:pt x="33525" y="0"/>
                  </a:moveTo>
                  <a:lnTo>
                    <a:pt x="0" y="0"/>
                  </a:lnTo>
                  <a:lnTo>
                    <a:pt x="0" y="380167"/>
                  </a:lnTo>
                  <a:lnTo>
                    <a:pt x="379958" y="380167"/>
                  </a:lnTo>
                  <a:lnTo>
                    <a:pt x="379958" y="346623"/>
                  </a:lnTo>
                  <a:lnTo>
                    <a:pt x="33525" y="346623"/>
                  </a:lnTo>
                  <a:lnTo>
                    <a:pt x="33525" y="0"/>
                  </a:lnTo>
                  <a:close/>
                </a:path>
              </a:pathLst>
            </a:custGeom>
            <a:ln w="6520">
              <a:solidFill>
                <a:srgbClr val="22004B"/>
              </a:solidFill>
            </a:ln>
          </p:spPr>
          <p:txBody>
            <a:bodyPr wrap="square" lIns="0" tIns="0" rIns="0" bIns="0" rtlCol="0"/>
            <a:lstStyle/>
            <a:p>
              <a:endParaRPr sz="1350"/>
            </a:p>
          </p:txBody>
        </p:sp>
        <p:pic>
          <p:nvPicPr>
            <p:cNvPr id="34" name="object 33">
              <a:extLst>
                <a:ext uri="{FF2B5EF4-FFF2-40B4-BE49-F238E27FC236}">
                  <a16:creationId xmlns:a16="http://schemas.microsoft.com/office/drawing/2014/main" id="{AB8CC2A6-B216-4934-9314-C6A279D6738E}"/>
                </a:ext>
              </a:extLst>
            </p:cNvPr>
            <p:cNvPicPr/>
            <p:nvPr/>
          </p:nvPicPr>
          <p:blipFill>
            <a:blip r:embed="rId9" cstate="print"/>
            <a:stretch>
              <a:fillRect/>
            </a:stretch>
          </p:blipFill>
          <p:spPr>
            <a:xfrm>
              <a:off x="554148" y="4137452"/>
              <a:ext cx="67983" cy="202193"/>
            </a:xfrm>
            <a:prstGeom prst="rect">
              <a:avLst/>
            </a:prstGeom>
          </p:spPr>
        </p:pic>
        <p:sp>
          <p:nvSpPr>
            <p:cNvPr id="35" name="object 34">
              <a:extLst>
                <a:ext uri="{FF2B5EF4-FFF2-40B4-BE49-F238E27FC236}">
                  <a16:creationId xmlns:a16="http://schemas.microsoft.com/office/drawing/2014/main" id="{A8E638DF-F37D-F91E-764A-8DC121BB0924}"/>
                </a:ext>
              </a:extLst>
            </p:cNvPr>
            <p:cNvSpPr/>
            <p:nvPr/>
          </p:nvSpPr>
          <p:spPr>
            <a:xfrm>
              <a:off x="641222" y="4023306"/>
              <a:ext cx="61594" cy="313690"/>
            </a:xfrm>
            <a:custGeom>
              <a:avLst/>
              <a:gdLst/>
              <a:ahLst/>
              <a:cxnLst/>
              <a:rect l="l" t="t" r="r" b="b"/>
              <a:pathLst>
                <a:path w="61595" h="313689">
                  <a:moveTo>
                    <a:pt x="0" y="0"/>
                  </a:moveTo>
                  <a:lnTo>
                    <a:pt x="61463" y="0"/>
                  </a:lnTo>
                  <a:lnTo>
                    <a:pt x="61463" y="313079"/>
                  </a:lnTo>
                  <a:lnTo>
                    <a:pt x="0" y="313079"/>
                  </a:lnTo>
                  <a:lnTo>
                    <a:pt x="0" y="0"/>
                  </a:lnTo>
                  <a:close/>
                </a:path>
              </a:pathLst>
            </a:custGeom>
            <a:solidFill>
              <a:srgbClr val="22004B"/>
            </a:solidFill>
          </p:spPr>
          <p:txBody>
            <a:bodyPr wrap="square" lIns="0" tIns="0" rIns="0" bIns="0" rtlCol="0"/>
            <a:lstStyle/>
            <a:p>
              <a:endParaRPr sz="1350"/>
            </a:p>
          </p:txBody>
        </p:sp>
        <p:sp>
          <p:nvSpPr>
            <p:cNvPr id="36" name="object 35">
              <a:extLst>
                <a:ext uri="{FF2B5EF4-FFF2-40B4-BE49-F238E27FC236}">
                  <a16:creationId xmlns:a16="http://schemas.microsoft.com/office/drawing/2014/main" id="{91D300DC-9E40-90B5-B8D0-0F4BFC680FA7}"/>
                </a:ext>
              </a:extLst>
            </p:cNvPr>
            <p:cNvSpPr/>
            <p:nvPr/>
          </p:nvSpPr>
          <p:spPr>
            <a:xfrm>
              <a:off x="641222" y="4023306"/>
              <a:ext cx="61594" cy="313690"/>
            </a:xfrm>
            <a:custGeom>
              <a:avLst/>
              <a:gdLst/>
              <a:ahLst/>
              <a:cxnLst/>
              <a:rect l="l" t="t" r="r" b="b"/>
              <a:pathLst>
                <a:path w="61595" h="313689">
                  <a:moveTo>
                    <a:pt x="61463" y="313079"/>
                  </a:moveTo>
                  <a:lnTo>
                    <a:pt x="0" y="313079"/>
                  </a:lnTo>
                  <a:lnTo>
                    <a:pt x="0" y="0"/>
                  </a:lnTo>
                  <a:lnTo>
                    <a:pt x="61463" y="0"/>
                  </a:lnTo>
                  <a:lnTo>
                    <a:pt x="61463" y="313079"/>
                  </a:lnTo>
                  <a:close/>
                </a:path>
              </a:pathLst>
            </a:custGeom>
            <a:ln w="6519">
              <a:solidFill>
                <a:srgbClr val="22004B"/>
              </a:solidFill>
            </a:ln>
          </p:spPr>
          <p:txBody>
            <a:bodyPr wrap="square" lIns="0" tIns="0" rIns="0" bIns="0" rtlCol="0"/>
            <a:lstStyle/>
            <a:p>
              <a:endParaRPr sz="1350"/>
            </a:p>
          </p:txBody>
        </p:sp>
        <p:pic>
          <p:nvPicPr>
            <p:cNvPr id="37" name="object 36">
              <a:extLst>
                <a:ext uri="{FF2B5EF4-FFF2-40B4-BE49-F238E27FC236}">
                  <a16:creationId xmlns:a16="http://schemas.microsoft.com/office/drawing/2014/main" id="{100D46C6-BE92-16E9-2C0E-2892DEFEB93E}"/>
                </a:ext>
              </a:extLst>
            </p:cNvPr>
            <p:cNvPicPr/>
            <p:nvPr/>
          </p:nvPicPr>
          <p:blipFill>
            <a:blip r:embed="rId10" cstate="print"/>
            <a:stretch>
              <a:fillRect/>
            </a:stretch>
          </p:blipFill>
          <p:spPr>
            <a:xfrm>
              <a:off x="721777" y="4137452"/>
              <a:ext cx="151797" cy="202194"/>
            </a:xfrm>
            <a:prstGeom prst="rect">
              <a:avLst/>
            </a:prstGeom>
          </p:spPr>
        </p:pic>
      </p:grpSp>
      <p:sp>
        <p:nvSpPr>
          <p:cNvPr id="40" name="Textfeld 39">
            <a:extLst>
              <a:ext uri="{FF2B5EF4-FFF2-40B4-BE49-F238E27FC236}">
                <a16:creationId xmlns:a16="http://schemas.microsoft.com/office/drawing/2014/main" id="{CC6FEC34-38BC-E243-8766-2A29EF8318B6}"/>
              </a:ext>
            </a:extLst>
          </p:cNvPr>
          <p:cNvSpPr txBox="1"/>
          <p:nvPr/>
        </p:nvSpPr>
        <p:spPr>
          <a:xfrm>
            <a:off x="3543147" y="632950"/>
            <a:ext cx="1869511" cy="246221"/>
          </a:xfrm>
          <a:prstGeom prst="rect">
            <a:avLst/>
          </a:prstGeom>
          <a:noFill/>
        </p:spPr>
        <p:txBody>
          <a:bodyPr wrap="square">
            <a:spAutoFit/>
          </a:bodyPr>
          <a:lstStyle/>
          <a:p>
            <a:pPr algn="ctr"/>
            <a:r>
              <a:rPr lang="de-DE" sz="1000" spc="-8">
                <a:solidFill>
                  <a:srgbClr val="FFFFFF"/>
                </a:solidFill>
                <a:cs typeface="Verdana"/>
              </a:rPr>
              <a:t>Vorteile</a:t>
            </a:r>
            <a:endParaRPr lang="de-DE" sz="1000"/>
          </a:p>
        </p:txBody>
      </p:sp>
      <p:sp>
        <p:nvSpPr>
          <p:cNvPr id="50" name="Textfeld 49">
            <a:extLst>
              <a:ext uri="{FF2B5EF4-FFF2-40B4-BE49-F238E27FC236}">
                <a16:creationId xmlns:a16="http://schemas.microsoft.com/office/drawing/2014/main" id="{252DF59E-A125-3EB3-E5F3-CCD41E682556}"/>
              </a:ext>
            </a:extLst>
          </p:cNvPr>
          <p:cNvSpPr txBox="1"/>
          <p:nvPr/>
        </p:nvSpPr>
        <p:spPr>
          <a:xfrm>
            <a:off x="6445754" y="622049"/>
            <a:ext cx="1869511" cy="246221"/>
          </a:xfrm>
          <a:prstGeom prst="rect">
            <a:avLst/>
          </a:prstGeom>
          <a:noFill/>
        </p:spPr>
        <p:txBody>
          <a:bodyPr wrap="square">
            <a:spAutoFit/>
          </a:bodyPr>
          <a:lstStyle/>
          <a:p>
            <a:pPr algn="ctr"/>
            <a:r>
              <a:rPr lang="de-DE" sz="1000" spc="-8">
                <a:solidFill>
                  <a:srgbClr val="FFFFFF"/>
                </a:solidFill>
                <a:cs typeface="Verdana"/>
              </a:rPr>
              <a:t>Nachteile</a:t>
            </a:r>
            <a:endParaRPr lang="de-DE" sz="1000"/>
          </a:p>
        </p:txBody>
      </p:sp>
      <p:sp>
        <p:nvSpPr>
          <p:cNvPr id="51" name="TextBox 3037">
            <a:extLst>
              <a:ext uri="{FF2B5EF4-FFF2-40B4-BE49-F238E27FC236}">
                <a16:creationId xmlns:a16="http://schemas.microsoft.com/office/drawing/2014/main" id="{EE3ECFA5-FB69-6444-CC60-AD74CB48FB43}"/>
              </a:ext>
            </a:extLst>
          </p:cNvPr>
          <p:cNvSpPr txBox="1"/>
          <p:nvPr/>
        </p:nvSpPr>
        <p:spPr>
          <a:xfrm>
            <a:off x="319788" y="4838669"/>
            <a:ext cx="7598609" cy="276999"/>
          </a:xfrm>
          <a:prstGeom prst="rect">
            <a:avLst/>
          </a:prstGeom>
          <a:noFill/>
        </p:spPr>
        <p:txBody>
          <a:bodyPr wrap="square" rtlCol="0" anchor="b">
            <a:spAutoFit/>
          </a:bodyPr>
          <a:lstStyle/>
          <a:p>
            <a:pPr lvl="0" defTabSz="685766">
              <a:buClr>
                <a:srgbClr val="2F4B95"/>
              </a:buClr>
              <a:defRPr/>
            </a:pPr>
            <a:r>
              <a:rPr kumimoji="0" lang="de-DE" sz="600" b="0" i="0" u="none" strike="noStrike" kern="1200" cap="none" spc="0" normalizeH="0" baseline="0" noProof="0">
                <a:ln>
                  <a:noFill/>
                </a:ln>
                <a:solidFill>
                  <a:srgbClr val="404040"/>
                </a:solidFill>
                <a:effectLst/>
                <a:uLnTx/>
                <a:uFillTx/>
                <a:latin typeface="Verdana"/>
                <a:ea typeface="Arial"/>
                <a:cs typeface="Arial"/>
              </a:rPr>
              <a:t>Tabelle modifiziert nach </a:t>
            </a:r>
            <a:r>
              <a:rPr kumimoji="0" lang="de-DE" sz="600" b="0" i="0" u="none" strike="noStrike" kern="1200" cap="none" spc="0" normalizeH="0" baseline="0" noProof="0" err="1">
                <a:ln>
                  <a:noFill/>
                </a:ln>
                <a:solidFill>
                  <a:srgbClr val="404040"/>
                </a:solidFill>
                <a:effectLst/>
                <a:uLnTx/>
                <a:uFillTx/>
                <a:latin typeface="Verdana"/>
                <a:ea typeface="Arial"/>
                <a:cs typeface="Arial"/>
              </a:rPr>
              <a:t>Galderisi</a:t>
            </a:r>
            <a:r>
              <a:rPr kumimoji="0" lang="de-DE" sz="600" b="0" i="0" u="none" strike="noStrike" kern="1200" cap="none" spc="0" normalizeH="0" baseline="0" noProof="0">
                <a:ln>
                  <a:noFill/>
                </a:ln>
                <a:solidFill>
                  <a:srgbClr val="404040"/>
                </a:solidFill>
                <a:effectLst/>
                <a:uLnTx/>
                <a:uFillTx/>
                <a:latin typeface="Verdana"/>
                <a:ea typeface="Arial"/>
                <a:cs typeface="Arial"/>
              </a:rPr>
              <a:t> A 2023</a:t>
            </a:r>
            <a:r>
              <a:rPr kumimoji="0" lang="de-DE" sz="600" b="0" i="0" u="none" strike="noStrike" kern="1200" cap="none" spc="0" normalizeH="0" baseline="30000" noProof="0">
                <a:ln>
                  <a:noFill/>
                </a:ln>
                <a:solidFill>
                  <a:srgbClr val="404040"/>
                </a:solidFill>
                <a:effectLst/>
                <a:uLnTx/>
                <a:uFillTx/>
                <a:latin typeface="Verdana"/>
                <a:ea typeface="Arial"/>
                <a:cs typeface="Arial"/>
              </a:rPr>
              <a:t>1</a:t>
            </a:r>
            <a:r>
              <a:rPr kumimoji="0" lang="de-DE" sz="600" b="0" i="0" u="none" strike="noStrike" kern="1200" cap="none" spc="0" normalizeH="0" baseline="0" noProof="0">
                <a:ln>
                  <a:noFill/>
                </a:ln>
                <a:solidFill>
                  <a:srgbClr val="404040"/>
                </a:solidFill>
                <a:effectLst/>
                <a:uLnTx/>
                <a:uFillTx/>
                <a:latin typeface="Verdana"/>
                <a:ea typeface="Arial"/>
                <a:cs typeface="Arial"/>
              </a:rPr>
              <a:t>. C-Peptid: </a:t>
            </a:r>
            <a:r>
              <a:rPr kumimoji="0" lang="de-DE" sz="600" b="0" i="0" u="none" strike="noStrike" kern="1200" cap="none" spc="0" normalizeH="0" baseline="0" noProof="0" err="1">
                <a:ln>
                  <a:noFill/>
                </a:ln>
                <a:solidFill>
                  <a:srgbClr val="404040"/>
                </a:solidFill>
                <a:effectLst/>
                <a:uLnTx/>
                <a:uFillTx/>
                <a:latin typeface="Verdana"/>
                <a:ea typeface="Arial"/>
                <a:cs typeface="Arial"/>
              </a:rPr>
              <a:t>Connecting</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peptide</a:t>
            </a:r>
            <a:r>
              <a:rPr kumimoji="0" lang="de-DE" sz="600" b="0" i="0" u="none" strike="noStrike" kern="1200" cap="none" spc="0" normalizeH="0" baseline="0" noProof="0">
                <a:ln>
                  <a:noFill/>
                </a:ln>
                <a:solidFill>
                  <a:srgbClr val="404040"/>
                </a:solidFill>
                <a:effectLst/>
                <a:uLnTx/>
                <a:uFillTx/>
                <a:latin typeface="Verdana"/>
                <a:ea typeface="Arial"/>
                <a:cs typeface="Arial"/>
              </a:rPr>
              <a:t>, Verbindungspeptid; MMTT: Mischmahlzeiten-Toleranztest; OGTT: Oraler Glukosetoleranztest; T1D: Typ-1-Diabetes.</a:t>
            </a:r>
          </a:p>
          <a:p>
            <a:pPr lvl="0" defTabSz="685766">
              <a:buClr>
                <a:srgbClr val="2F4B95"/>
              </a:buClr>
              <a:defRPr/>
            </a:pPr>
            <a:r>
              <a:rPr kumimoji="0" lang="de-DE" sz="600" b="1" i="0" u="none" strike="noStrike" kern="1200" cap="none" spc="0" normalizeH="0" baseline="0" noProof="0">
                <a:ln>
                  <a:noFill/>
                </a:ln>
                <a:solidFill>
                  <a:srgbClr val="404040"/>
                </a:solidFill>
                <a:effectLst/>
                <a:uLnTx/>
                <a:uFillTx/>
                <a:latin typeface="Verdana"/>
                <a:ea typeface="Arial"/>
                <a:cs typeface="Arial"/>
              </a:rPr>
              <a:t>1.</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lang="de" sz="600">
                <a:solidFill>
                  <a:srgbClr val="404040"/>
                </a:solidFill>
                <a:ea typeface="Arial"/>
                <a:cs typeface="Arial"/>
              </a:rPr>
              <a:t>Galderisi A </a:t>
            </a:r>
            <a:r>
              <a:rPr lang="de" sz="600" i="1">
                <a:solidFill>
                  <a:srgbClr val="404040"/>
                </a:solidFill>
                <a:ea typeface="Arial"/>
                <a:cs typeface="Arial"/>
              </a:rPr>
              <a:t>et al. Diabetologia</a:t>
            </a:r>
            <a:r>
              <a:rPr lang="de" sz="600">
                <a:solidFill>
                  <a:srgbClr val="404040"/>
                </a:solidFill>
                <a:ea typeface="Arial"/>
                <a:cs typeface="Arial"/>
              </a:rPr>
              <a:t> </a:t>
            </a:r>
            <a:r>
              <a:rPr lang="de-DE" sz="600">
                <a:solidFill>
                  <a:srgbClr val="404040"/>
                </a:solidFill>
                <a:ea typeface="Arial"/>
                <a:cs typeface="Arial"/>
              </a:rPr>
              <a:t>2023; 66: 2189–99</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1" i="0" u="none" strike="noStrike" kern="1200" cap="none" spc="0" normalizeH="0" baseline="0" noProof="0">
                <a:ln>
                  <a:noFill/>
                </a:ln>
                <a:solidFill>
                  <a:srgbClr val="404040"/>
                </a:solidFill>
                <a:effectLst/>
                <a:uLnTx/>
                <a:uFillTx/>
                <a:latin typeface="Verdana"/>
                <a:ea typeface="Arial"/>
                <a:cs typeface="Arial"/>
              </a:rPr>
              <a:t>2</a:t>
            </a:r>
            <a:r>
              <a:rPr lang="de-DE" sz="600" b="1">
                <a:solidFill>
                  <a:srgbClr val="404040"/>
                </a:solidFill>
                <a:ea typeface="Arial"/>
                <a:cs typeface="Arial"/>
              </a:rPr>
              <a:t>.</a:t>
            </a:r>
            <a:r>
              <a:rPr lang="de-DE" sz="600">
                <a:solidFill>
                  <a:srgbClr val="404040"/>
                </a:solidFill>
                <a:ea typeface="Arial"/>
                <a:cs typeface="Arial"/>
              </a:rPr>
              <a:t> Leighton E </a:t>
            </a:r>
            <a:r>
              <a:rPr lang="de-DE" sz="600" i="1">
                <a:solidFill>
                  <a:srgbClr val="404040"/>
                </a:solidFill>
                <a:ea typeface="Arial"/>
                <a:cs typeface="Arial"/>
              </a:rPr>
              <a:t>et al. Diabetes </a:t>
            </a:r>
            <a:r>
              <a:rPr lang="de-DE" sz="600" i="1" err="1">
                <a:solidFill>
                  <a:srgbClr val="404040"/>
                </a:solidFill>
                <a:ea typeface="Arial"/>
                <a:cs typeface="Arial"/>
              </a:rPr>
              <a:t>Ther</a:t>
            </a:r>
            <a:r>
              <a:rPr lang="de-DE" sz="600" i="1">
                <a:solidFill>
                  <a:srgbClr val="404040"/>
                </a:solidFill>
                <a:ea typeface="Arial"/>
                <a:cs typeface="Arial"/>
              </a:rPr>
              <a:t> </a:t>
            </a:r>
            <a:r>
              <a:rPr lang="de-DE" sz="600">
                <a:solidFill>
                  <a:srgbClr val="404040"/>
                </a:solidFill>
                <a:ea typeface="Arial"/>
                <a:cs typeface="Arial"/>
              </a:rPr>
              <a:t>2017; 8: 475–87</a:t>
            </a:r>
            <a:r>
              <a:rPr lang="de-DE" sz="600">
                <a:solidFill>
                  <a:srgbClr val="404040"/>
                </a:solidFill>
                <a:cs typeface="Verdana"/>
              </a:rPr>
              <a:t>.</a:t>
            </a:r>
            <a:r>
              <a:rPr lang="de-DE" sz="600" spc="-11">
                <a:solidFill>
                  <a:srgbClr val="404040"/>
                </a:solidFill>
                <a:cs typeface="Verdana"/>
              </a:rPr>
              <a:t> </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
        <p:nvSpPr>
          <p:cNvPr id="52" name="Rechteck: abgerundete Ecken 51">
            <a:extLst>
              <a:ext uri="{FF2B5EF4-FFF2-40B4-BE49-F238E27FC236}">
                <a16:creationId xmlns:a16="http://schemas.microsoft.com/office/drawing/2014/main" id="{355E99EF-02E6-6CBE-5A82-04321EDCF26E}"/>
              </a:ext>
            </a:extLst>
          </p:cNvPr>
          <p:cNvSpPr/>
          <p:nvPr/>
        </p:nvSpPr>
        <p:spPr>
          <a:xfrm>
            <a:off x="354588" y="3327534"/>
            <a:ext cx="8434823" cy="1418077"/>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lvl="0" indent="-171450" defTabSz="685800">
              <a:spcAft>
                <a:spcPts val="600"/>
              </a:spcAft>
              <a:buClr>
                <a:schemeClr val="accent2"/>
              </a:buClr>
              <a:buSzPct val="120000"/>
              <a:buFont typeface="Arial" panose="020B0604020202020204" pitchFamily="34" charset="0"/>
              <a:buChar char="•"/>
              <a:defRPr/>
            </a:pPr>
            <a:r>
              <a:rPr lang="de-DE" sz="1100">
                <a:solidFill>
                  <a:schemeClr val="bg1"/>
                </a:solidFill>
                <a:cs typeface="Georgia"/>
              </a:rPr>
              <a:t>Traditionell basiert die Messung der Insulinsekretion auf den C-Peptid-Plasmakonzentrationen während statischer (zu einem einzigen Zeitpunkt) oder dynamischer (über mehrere Zeitpunkte) Tests</a:t>
            </a:r>
            <a:r>
              <a:rPr lang="de-DE" sz="1100" spc="-11" baseline="25462">
                <a:solidFill>
                  <a:schemeClr val="bg1"/>
                </a:solidFill>
                <a:cs typeface="Georgia"/>
              </a:rPr>
              <a:t>1 </a:t>
            </a:r>
          </a:p>
          <a:p>
            <a:pPr marL="171450" lvl="0" indent="-171450" defTabSz="685800">
              <a:spcAft>
                <a:spcPts val="600"/>
              </a:spcAft>
              <a:buClr>
                <a:schemeClr val="accent2"/>
              </a:buClr>
              <a:buSzPct val="120000"/>
              <a:buFont typeface="Arial" panose="020B0604020202020204" pitchFamily="34" charset="0"/>
              <a:buChar char="•"/>
              <a:defRPr/>
            </a:pPr>
            <a:r>
              <a:rPr lang="de-DE" sz="1100" spc="-11">
                <a:solidFill>
                  <a:schemeClr val="bg1"/>
                </a:solidFill>
                <a:cs typeface="Georgia"/>
              </a:rPr>
              <a:t>Statische Tests sind einfach durchführbar in der klinischen Praxis, dynamische Tests sind besser geeignet –  insbesondere in Studien-Settings – feine Änderungen in der Betazellfunktion widerzuspiegeln</a:t>
            </a:r>
            <a:r>
              <a:rPr lang="de-DE" sz="1100" spc="-11" baseline="30000">
                <a:solidFill>
                  <a:schemeClr val="bg1"/>
                </a:solidFill>
                <a:cs typeface="Georgia"/>
              </a:rPr>
              <a:t>1</a:t>
            </a:r>
          </a:p>
          <a:p>
            <a:pPr marL="171450" lvl="0" indent="-171450" defTabSz="685800">
              <a:spcAft>
                <a:spcPts val="600"/>
              </a:spcAft>
              <a:buClr>
                <a:schemeClr val="accent2"/>
              </a:buClr>
              <a:buSzPct val="120000"/>
              <a:buFont typeface="Arial" panose="020B0604020202020204" pitchFamily="34" charset="0"/>
              <a:buChar char="•"/>
              <a:defRPr/>
            </a:pPr>
            <a:r>
              <a:rPr lang="de-DE" sz="1100">
                <a:solidFill>
                  <a:schemeClr val="bg1"/>
                </a:solidFill>
              </a:rPr>
              <a:t>Bei Stoffwechselgesunden kann die C-Peptid-Konzentration zwischen 0,3 und 0,6 </a:t>
            </a:r>
            <a:r>
              <a:rPr lang="de-DE" sz="1100" err="1">
                <a:solidFill>
                  <a:schemeClr val="bg1"/>
                </a:solidFill>
              </a:rPr>
              <a:t>nmol</a:t>
            </a:r>
            <a:r>
              <a:rPr lang="de-DE" sz="1100">
                <a:solidFill>
                  <a:schemeClr val="bg1"/>
                </a:solidFill>
              </a:rPr>
              <a:t>/l liegen, mit </a:t>
            </a:r>
            <a:r>
              <a:rPr lang="de-DE" sz="1100" err="1">
                <a:solidFill>
                  <a:schemeClr val="bg1"/>
                </a:solidFill>
              </a:rPr>
              <a:t>postpran-dialen</a:t>
            </a:r>
            <a:r>
              <a:rPr lang="de-DE" sz="1100">
                <a:solidFill>
                  <a:schemeClr val="bg1"/>
                </a:solidFill>
              </a:rPr>
              <a:t> Anstiegen auf 1,0 bis 3,0 </a:t>
            </a:r>
            <a:r>
              <a:rPr lang="de-DE" sz="1100" err="1">
                <a:solidFill>
                  <a:schemeClr val="bg1"/>
                </a:solidFill>
              </a:rPr>
              <a:t>nmol</a:t>
            </a:r>
            <a:r>
              <a:rPr lang="de-DE" sz="1100">
                <a:solidFill>
                  <a:schemeClr val="bg1"/>
                </a:solidFill>
              </a:rPr>
              <a:t>/l. Niedrigere Werte deuten darauf hin, dass die Bauchspeicheldrüse weniger Insulin produziert</a:t>
            </a:r>
            <a:r>
              <a:rPr lang="de-DE" sz="1100" baseline="30000">
                <a:solidFill>
                  <a:schemeClr val="bg1"/>
                </a:solidFill>
              </a:rPr>
              <a:t>2</a:t>
            </a:r>
          </a:p>
        </p:txBody>
      </p:sp>
    </p:spTree>
    <p:extLst>
      <p:ext uri="{BB962C8B-B14F-4D97-AF65-F5344CB8AC3E}">
        <p14:creationId xmlns:p14="http://schemas.microsoft.com/office/powerpoint/2010/main" val="19281757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494D9C-98F6-906D-84BA-58ABE33A3E97}"/>
            </a:ext>
          </a:extLst>
        </p:cNvPr>
        <p:cNvGrpSpPr/>
        <p:nvPr/>
      </p:nvGrpSpPr>
      <p:grpSpPr>
        <a:xfrm>
          <a:off x="0" y="0"/>
          <a:ext cx="0" cy="0"/>
          <a:chOff x="0" y="0"/>
          <a:chExt cx="0" cy="0"/>
        </a:xfrm>
      </p:grpSpPr>
      <p:sp>
        <p:nvSpPr>
          <p:cNvPr id="6" name="Textplatzhalter 9">
            <a:extLst>
              <a:ext uri="{FF2B5EF4-FFF2-40B4-BE49-F238E27FC236}">
                <a16:creationId xmlns:a16="http://schemas.microsoft.com/office/drawing/2014/main" id="{F8DA0569-C947-E3DB-7FF2-958AFDC4711E}"/>
              </a:ext>
            </a:extLst>
          </p:cNvPr>
          <p:cNvSpPr txBox="1">
            <a:spLocks/>
          </p:cNvSpPr>
          <p:nvPr/>
        </p:nvSpPr>
        <p:spPr>
          <a:xfrm>
            <a:off x="314409" y="114780"/>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Dynamische C-Peptid-Messung bei T1D</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51" name="TextBox 3037">
            <a:extLst>
              <a:ext uri="{FF2B5EF4-FFF2-40B4-BE49-F238E27FC236}">
                <a16:creationId xmlns:a16="http://schemas.microsoft.com/office/drawing/2014/main" id="{D882E953-EBEC-5727-9D58-F013743F6B34}"/>
              </a:ext>
            </a:extLst>
          </p:cNvPr>
          <p:cNvSpPr txBox="1"/>
          <p:nvPr/>
        </p:nvSpPr>
        <p:spPr>
          <a:xfrm>
            <a:off x="314410" y="4838472"/>
            <a:ext cx="8467640" cy="276999"/>
          </a:xfrm>
          <a:prstGeom prst="rect">
            <a:avLst/>
          </a:prstGeom>
          <a:noFill/>
        </p:spPr>
        <p:txBody>
          <a:bodyPr wrap="square" rtlCol="0" anchor="b">
            <a:spAutoFit/>
          </a:bodyPr>
          <a:lstStyle/>
          <a:p>
            <a:pPr defTabSz="685766">
              <a:buClr>
                <a:srgbClr val="2F4B95"/>
              </a:buClr>
              <a:defRPr/>
            </a:pPr>
            <a:r>
              <a:rPr lang="de-DE" sz="600">
                <a:solidFill>
                  <a:srgbClr val="404040"/>
                </a:solidFill>
                <a:cs typeface="Verdana"/>
              </a:rPr>
              <a:t>* 1</a:t>
            </a:r>
            <a:r>
              <a:rPr lang="de-DE" sz="600" spc="-23">
                <a:solidFill>
                  <a:srgbClr val="404040"/>
                </a:solidFill>
                <a:cs typeface="Verdana"/>
              </a:rPr>
              <a:t> </a:t>
            </a:r>
            <a:r>
              <a:rPr lang="de-DE" sz="600" err="1">
                <a:solidFill>
                  <a:srgbClr val="404040"/>
                </a:solidFill>
                <a:cs typeface="Verdana"/>
              </a:rPr>
              <a:t>ng</a:t>
            </a:r>
            <a:r>
              <a:rPr lang="de-DE" sz="600">
                <a:solidFill>
                  <a:srgbClr val="404040"/>
                </a:solidFill>
                <a:cs typeface="Verdana"/>
              </a:rPr>
              <a:t>/ml</a:t>
            </a:r>
            <a:r>
              <a:rPr lang="de-DE" sz="600" spc="-15">
                <a:solidFill>
                  <a:srgbClr val="404040"/>
                </a:solidFill>
                <a:cs typeface="Verdana"/>
              </a:rPr>
              <a:t> </a:t>
            </a:r>
            <a:r>
              <a:rPr lang="de-DE" sz="600" spc="-8">
                <a:solidFill>
                  <a:srgbClr val="404040"/>
                </a:solidFill>
                <a:cs typeface="Verdana"/>
              </a:rPr>
              <a:t>C-</a:t>
            </a:r>
            <a:r>
              <a:rPr lang="de-DE" sz="600">
                <a:solidFill>
                  <a:srgbClr val="404040"/>
                </a:solidFill>
                <a:cs typeface="Verdana"/>
              </a:rPr>
              <a:t>Peptid</a:t>
            </a:r>
            <a:r>
              <a:rPr lang="de-DE" sz="600" spc="-38">
                <a:solidFill>
                  <a:srgbClr val="404040"/>
                </a:solidFill>
                <a:cs typeface="Verdana"/>
              </a:rPr>
              <a:t> </a:t>
            </a:r>
            <a:r>
              <a:rPr lang="de-DE" sz="600">
                <a:solidFill>
                  <a:srgbClr val="404040"/>
                </a:solidFill>
                <a:cs typeface="Verdana"/>
              </a:rPr>
              <a:t>=</a:t>
            </a:r>
            <a:r>
              <a:rPr lang="de-DE" sz="600" spc="-15">
                <a:solidFill>
                  <a:srgbClr val="404040"/>
                </a:solidFill>
                <a:cs typeface="Verdana"/>
              </a:rPr>
              <a:t> </a:t>
            </a:r>
            <a:r>
              <a:rPr lang="de-DE" sz="600">
                <a:solidFill>
                  <a:srgbClr val="404040"/>
                </a:solidFill>
                <a:cs typeface="Verdana"/>
              </a:rPr>
              <a:t>0,3311</a:t>
            </a:r>
            <a:r>
              <a:rPr lang="de-DE" sz="600" spc="-23">
                <a:solidFill>
                  <a:srgbClr val="404040"/>
                </a:solidFill>
                <a:cs typeface="Verdana"/>
              </a:rPr>
              <a:t> </a:t>
            </a:r>
            <a:r>
              <a:rPr lang="de-DE" sz="600" spc="-8" err="1">
                <a:solidFill>
                  <a:srgbClr val="404040"/>
                </a:solidFill>
                <a:cs typeface="Verdana"/>
              </a:rPr>
              <a:t>nmol</a:t>
            </a:r>
            <a:r>
              <a:rPr lang="de-DE" sz="600" spc="-8">
                <a:solidFill>
                  <a:srgbClr val="404040"/>
                </a:solidFill>
                <a:cs typeface="Verdana"/>
              </a:rPr>
              <a:t>/l</a:t>
            </a:r>
            <a:r>
              <a:rPr kumimoji="0" lang="de-DE" sz="600" b="0" i="0" u="none" strike="noStrike" kern="1200" cap="none" spc="0" normalizeH="0" baseline="0" noProof="0">
                <a:ln>
                  <a:noFill/>
                </a:ln>
                <a:solidFill>
                  <a:srgbClr val="404040"/>
                </a:solidFill>
                <a:effectLst/>
                <a:uLnTx/>
                <a:uFillTx/>
                <a:latin typeface="Verdana"/>
                <a:ea typeface="Arial"/>
                <a:cs typeface="Arial"/>
              </a:rPr>
              <a:t>. AUC: Area </a:t>
            </a:r>
            <a:r>
              <a:rPr kumimoji="0" lang="de-DE" sz="600" b="0" i="0" u="none" strike="noStrike" kern="1200" cap="none" spc="0" normalizeH="0" baseline="0" noProof="0" err="1">
                <a:ln>
                  <a:noFill/>
                </a:ln>
                <a:solidFill>
                  <a:srgbClr val="404040"/>
                </a:solidFill>
                <a:effectLst/>
                <a:uLnTx/>
                <a:uFillTx/>
                <a:latin typeface="Verdana"/>
                <a:ea typeface="Arial"/>
                <a:cs typeface="Arial"/>
              </a:rPr>
              <a:t>under</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the</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curve</a:t>
            </a:r>
            <a:r>
              <a:rPr kumimoji="0" lang="de-DE" sz="600" b="0" i="0" u="none" strike="noStrike" kern="1200" cap="none" spc="0" normalizeH="0" baseline="0" noProof="0">
                <a:ln>
                  <a:noFill/>
                </a:ln>
                <a:solidFill>
                  <a:srgbClr val="404040"/>
                </a:solidFill>
                <a:effectLst/>
                <a:uLnTx/>
                <a:uFillTx/>
                <a:latin typeface="Verdana"/>
                <a:ea typeface="Arial"/>
                <a:cs typeface="Arial"/>
              </a:rPr>
              <a:t>, Fläche unter der Kurve; C-Peptid: </a:t>
            </a:r>
            <a:r>
              <a:rPr kumimoji="0" lang="de-DE" sz="600" b="0" i="0" u="none" strike="noStrike" kern="1200" cap="none" spc="0" normalizeH="0" baseline="0" noProof="0" err="1">
                <a:ln>
                  <a:noFill/>
                </a:ln>
                <a:solidFill>
                  <a:srgbClr val="404040"/>
                </a:solidFill>
                <a:effectLst/>
                <a:uLnTx/>
                <a:uFillTx/>
                <a:latin typeface="Verdana"/>
                <a:ea typeface="Arial"/>
                <a:cs typeface="Arial"/>
              </a:rPr>
              <a:t>Connecting</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peptide</a:t>
            </a:r>
            <a:r>
              <a:rPr kumimoji="0" lang="de-DE" sz="600" b="0" i="0" u="none" strike="noStrike" kern="1200" cap="none" spc="0" normalizeH="0" baseline="0" noProof="0">
                <a:ln>
                  <a:noFill/>
                </a:ln>
                <a:solidFill>
                  <a:srgbClr val="404040"/>
                </a:solidFill>
                <a:effectLst/>
                <a:uLnTx/>
                <a:uFillTx/>
                <a:latin typeface="Verdana"/>
                <a:ea typeface="Arial"/>
                <a:cs typeface="Arial"/>
              </a:rPr>
              <a:t>, Verbindungspeptid; MMTT: Mischmahlzeiten-Toleranztest; T1D: Typ-1-Diabetes.</a:t>
            </a:r>
          </a:p>
          <a:p>
            <a:pPr defTabSz="685766">
              <a:buClr>
                <a:srgbClr val="2F4B95"/>
              </a:buClr>
              <a:defRPr/>
            </a:pPr>
            <a:r>
              <a:rPr lang="de-DE" sz="600" b="1">
                <a:solidFill>
                  <a:srgbClr val="404040"/>
                </a:solidFill>
                <a:cs typeface="Verdana"/>
              </a:rPr>
              <a:t>1.</a:t>
            </a:r>
            <a:r>
              <a:rPr lang="de-DE" sz="600" b="1" spc="-15">
                <a:solidFill>
                  <a:srgbClr val="404040"/>
                </a:solidFill>
                <a:cs typeface="Verdana"/>
              </a:rPr>
              <a:t> </a:t>
            </a:r>
            <a:r>
              <a:rPr lang="de-DE" sz="600">
                <a:solidFill>
                  <a:srgbClr val="404040"/>
                </a:solidFill>
                <a:cs typeface="Verdana"/>
              </a:rPr>
              <a:t>Herold</a:t>
            </a:r>
            <a:r>
              <a:rPr lang="de-DE" sz="600" spc="-8">
                <a:solidFill>
                  <a:srgbClr val="404040"/>
                </a:solidFill>
                <a:cs typeface="Verdana"/>
              </a:rPr>
              <a:t> </a:t>
            </a:r>
            <a:r>
              <a:rPr lang="de-DE" sz="600">
                <a:solidFill>
                  <a:srgbClr val="404040"/>
                </a:solidFill>
                <a:cs typeface="Verdana"/>
              </a:rPr>
              <a:t>KC</a:t>
            </a:r>
            <a:r>
              <a:rPr lang="de-DE" sz="600" spc="-15">
                <a:solidFill>
                  <a:srgbClr val="404040"/>
                </a:solidFill>
                <a:cs typeface="Verdana"/>
              </a:rPr>
              <a:t> </a:t>
            </a:r>
            <a:r>
              <a:rPr lang="de-DE" sz="600" i="1">
                <a:solidFill>
                  <a:srgbClr val="404040"/>
                </a:solidFill>
                <a:cs typeface="Verdana"/>
              </a:rPr>
              <a:t>et</a:t>
            </a:r>
            <a:r>
              <a:rPr lang="de-DE" sz="600" i="1" spc="-15">
                <a:solidFill>
                  <a:srgbClr val="404040"/>
                </a:solidFill>
                <a:cs typeface="Verdana"/>
              </a:rPr>
              <a:t> </a:t>
            </a:r>
            <a:r>
              <a:rPr lang="de-DE" sz="600" i="1">
                <a:solidFill>
                  <a:srgbClr val="404040"/>
                </a:solidFill>
                <a:cs typeface="Verdana"/>
              </a:rPr>
              <a:t>al.</a:t>
            </a:r>
            <a:r>
              <a:rPr lang="de-DE" sz="600" i="1" spc="-8">
                <a:solidFill>
                  <a:srgbClr val="404040"/>
                </a:solidFill>
                <a:cs typeface="Verdana"/>
              </a:rPr>
              <a:t> </a:t>
            </a:r>
            <a:r>
              <a:rPr lang="de-DE" sz="600" i="1">
                <a:solidFill>
                  <a:srgbClr val="404040"/>
                </a:solidFill>
                <a:cs typeface="Verdana"/>
              </a:rPr>
              <a:t>Diabetes</a:t>
            </a:r>
            <a:r>
              <a:rPr lang="de-DE" sz="600" spc="-23">
                <a:solidFill>
                  <a:srgbClr val="404040"/>
                </a:solidFill>
                <a:cs typeface="Verdana"/>
              </a:rPr>
              <a:t> </a:t>
            </a:r>
            <a:r>
              <a:rPr lang="de-DE" sz="600" spc="-8">
                <a:solidFill>
                  <a:srgbClr val="404040"/>
                </a:solidFill>
                <a:cs typeface="Verdana"/>
              </a:rPr>
              <a:t>2005; 54: 1763</a:t>
            </a:r>
            <a:r>
              <a:rPr lang="de-DE" sz="600">
                <a:solidFill>
                  <a:srgbClr val="404040"/>
                </a:solidFill>
                <a:ea typeface="Arial"/>
                <a:cs typeface="Arial"/>
              </a:rPr>
              <a:t>–</a:t>
            </a:r>
            <a:r>
              <a:rPr lang="de-DE" sz="600">
                <a:solidFill>
                  <a:srgbClr val="404040"/>
                </a:solidFill>
                <a:cs typeface="Verdana"/>
              </a:rPr>
              <a:t>9.</a:t>
            </a:r>
            <a:r>
              <a:rPr lang="de-DE" sz="600" spc="-8">
                <a:solidFill>
                  <a:srgbClr val="404040"/>
                </a:solidFill>
                <a:cs typeface="Verdana"/>
              </a:rPr>
              <a:t> </a:t>
            </a:r>
            <a:r>
              <a:rPr lang="de-DE" sz="600" b="1">
                <a:solidFill>
                  <a:srgbClr val="404040"/>
                </a:solidFill>
                <a:cs typeface="Verdana"/>
              </a:rPr>
              <a:t>2.</a:t>
            </a:r>
            <a:r>
              <a:rPr lang="de-DE" sz="600" spc="-11">
                <a:solidFill>
                  <a:srgbClr val="404040"/>
                </a:solidFill>
                <a:cs typeface="Verdana"/>
              </a:rPr>
              <a:t> </a:t>
            </a:r>
            <a:r>
              <a:rPr lang="de-DE" sz="600">
                <a:solidFill>
                  <a:srgbClr val="404040"/>
                </a:solidFill>
                <a:cs typeface="Verdana"/>
              </a:rPr>
              <a:t>Besser</a:t>
            </a:r>
            <a:r>
              <a:rPr lang="de-DE" sz="600" spc="-4">
                <a:solidFill>
                  <a:srgbClr val="404040"/>
                </a:solidFill>
                <a:cs typeface="Verdana"/>
              </a:rPr>
              <a:t> </a:t>
            </a:r>
            <a:r>
              <a:rPr lang="de-DE" sz="600">
                <a:solidFill>
                  <a:srgbClr val="404040"/>
                </a:solidFill>
                <a:cs typeface="Verdana"/>
              </a:rPr>
              <a:t>REJ </a:t>
            </a:r>
            <a:r>
              <a:rPr lang="de-DE" sz="600" i="1">
                <a:solidFill>
                  <a:srgbClr val="404040"/>
                </a:solidFill>
                <a:cs typeface="Verdana"/>
              </a:rPr>
              <a:t>et</a:t>
            </a:r>
            <a:r>
              <a:rPr lang="de-DE" sz="600" i="1" spc="-15">
                <a:solidFill>
                  <a:srgbClr val="404040"/>
                </a:solidFill>
                <a:cs typeface="Verdana"/>
              </a:rPr>
              <a:t> </a:t>
            </a:r>
            <a:r>
              <a:rPr lang="de-DE" sz="600" i="1">
                <a:solidFill>
                  <a:srgbClr val="404040"/>
                </a:solidFill>
                <a:cs typeface="Verdana"/>
              </a:rPr>
              <a:t>al.</a:t>
            </a:r>
            <a:r>
              <a:rPr lang="de-DE" sz="600" i="1" spc="-8">
                <a:solidFill>
                  <a:srgbClr val="404040"/>
                </a:solidFill>
                <a:cs typeface="Verdana"/>
              </a:rPr>
              <a:t> </a:t>
            </a:r>
            <a:r>
              <a:rPr lang="de-DE" sz="600" i="1">
                <a:solidFill>
                  <a:srgbClr val="404040"/>
                </a:solidFill>
                <a:cs typeface="Verdana"/>
              </a:rPr>
              <a:t>Diabetes</a:t>
            </a:r>
            <a:r>
              <a:rPr lang="de-DE" sz="600" i="1" spc="-11">
                <a:solidFill>
                  <a:srgbClr val="404040"/>
                </a:solidFill>
                <a:cs typeface="Verdana"/>
              </a:rPr>
              <a:t> </a:t>
            </a:r>
            <a:r>
              <a:rPr lang="de-DE" sz="600" i="1">
                <a:solidFill>
                  <a:srgbClr val="404040"/>
                </a:solidFill>
                <a:cs typeface="Verdana"/>
              </a:rPr>
              <a:t>Care</a:t>
            </a:r>
            <a:r>
              <a:rPr lang="de-DE" sz="600" spc="-11">
                <a:solidFill>
                  <a:srgbClr val="404040"/>
                </a:solidFill>
                <a:cs typeface="Verdana"/>
              </a:rPr>
              <a:t> </a:t>
            </a:r>
            <a:r>
              <a:rPr lang="de-DE" sz="600" spc="-8">
                <a:solidFill>
                  <a:srgbClr val="404040"/>
                </a:solidFill>
                <a:cs typeface="Verdana"/>
              </a:rPr>
              <a:t>2013; 36: 195</a:t>
            </a:r>
            <a:r>
              <a:rPr lang="de-DE" sz="600">
                <a:solidFill>
                  <a:srgbClr val="404040"/>
                </a:solidFill>
                <a:ea typeface="Arial"/>
                <a:cs typeface="Arial"/>
              </a:rPr>
              <a:t>–</a:t>
            </a:r>
            <a:r>
              <a:rPr lang="de-DE" sz="600">
                <a:solidFill>
                  <a:srgbClr val="404040"/>
                </a:solidFill>
                <a:cs typeface="Verdana"/>
              </a:rPr>
              <a:t>201.</a:t>
            </a:r>
            <a:r>
              <a:rPr lang="de-DE" sz="600" spc="-4">
                <a:solidFill>
                  <a:srgbClr val="404040"/>
                </a:solidFill>
                <a:cs typeface="Verdana"/>
              </a:rPr>
              <a:t> </a:t>
            </a:r>
            <a:r>
              <a:rPr lang="de-DE" sz="600" b="1">
                <a:solidFill>
                  <a:srgbClr val="404040"/>
                </a:solidFill>
                <a:cs typeface="Verdana"/>
              </a:rPr>
              <a:t>3.</a:t>
            </a:r>
            <a:r>
              <a:rPr lang="de-DE" sz="600" b="1" spc="-15">
                <a:solidFill>
                  <a:srgbClr val="404040"/>
                </a:solidFill>
                <a:cs typeface="Verdana"/>
              </a:rPr>
              <a:t> </a:t>
            </a:r>
            <a:r>
              <a:rPr lang="de-DE" sz="600" err="1">
                <a:solidFill>
                  <a:srgbClr val="404040"/>
                </a:solidFill>
                <a:cs typeface="Verdana"/>
              </a:rPr>
              <a:t>Flatt</a:t>
            </a:r>
            <a:r>
              <a:rPr lang="de-DE" sz="600" spc="-30">
                <a:solidFill>
                  <a:srgbClr val="404040"/>
                </a:solidFill>
                <a:cs typeface="Verdana"/>
              </a:rPr>
              <a:t> </a:t>
            </a:r>
            <a:r>
              <a:rPr lang="de-DE" sz="600">
                <a:solidFill>
                  <a:srgbClr val="404040"/>
                </a:solidFill>
                <a:cs typeface="Verdana"/>
              </a:rPr>
              <a:t>AJS</a:t>
            </a:r>
            <a:r>
              <a:rPr lang="de-DE" sz="600" spc="-4">
                <a:solidFill>
                  <a:srgbClr val="404040"/>
                </a:solidFill>
                <a:cs typeface="Verdana"/>
              </a:rPr>
              <a:t> </a:t>
            </a:r>
            <a:r>
              <a:rPr lang="de-DE" sz="600" i="1">
                <a:solidFill>
                  <a:srgbClr val="404040"/>
                </a:solidFill>
                <a:cs typeface="Verdana"/>
              </a:rPr>
              <a:t>et</a:t>
            </a:r>
            <a:r>
              <a:rPr lang="de-DE" sz="600" i="1" spc="-19">
                <a:solidFill>
                  <a:srgbClr val="404040"/>
                </a:solidFill>
                <a:cs typeface="Verdana"/>
              </a:rPr>
              <a:t> </a:t>
            </a:r>
            <a:r>
              <a:rPr lang="de-DE" sz="600" i="1">
                <a:solidFill>
                  <a:srgbClr val="404040"/>
                </a:solidFill>
                <a:cs typeface="Verdana"/>
              </a:rPr>
              <a:t>al.</a:t>
            </a:r>
            <a:r>
              <a:rPr lang="de-DE" sz="600" i="1" spc="-8">
                <a:solidFill>
                  <a:srgbClr val="404040"/>
                </a:solidFill>
                <a:cs typeface="Verdana"/>
              </a:rPr>
              <a:t> </a:t>
            </a:r>
            <a:r>
              <a:rPr lang="de-DE" sz="600" i="1">
                <a:solidFill>
                  <a:srgbClr val="404040"/>
                </a:solidFill>
                <a:cs typeface="Verdana"/>
              </a:rPr>
              <a:t>Ann N</a:t>
            </a:r>
            <a:r>
              <a:rPr lang="de-DE" sz="600" i="1" spc="-11">
                <a:solidFill>
                  <a:srgbClr val="404040"/>
                </a:solidFill>
                <a:cs typeface="Verdana"/>
              </a:rPr>
              <a:t> </a:t>
            </a:r>
            <a:r>
              <a:rPr lang="de-DE" sz="600" i="1">
                <a:solidFill>
                  <a:srgbClr val="404040"/>
                </a:solidFill>
                <a:cs typeface="Verdana"/>
              </a:rPr>
              <a:t>Y</a:t>
            </a:r>
            <a:r>
              <a:rPr lang="de-DE" sz="600" i="1" spc="-11">
                <a:solidFill>
                  <a:srgbClr val="404040"/>
                </a:solidFill>
                <a:cs typeface="Verdana"/>
              </a:rPr>
              <a:t> </a:t>
            </a:r>
            <a:r>
              <a:rPr lang="de-DE" sz="600" i="1">
                <a:solidFill>
                  <a:srgbClr val="404040"/>
                </a:solidFill>
                <a:cs typeface="Verdana"/>
              </a:rPr>
              <a:t>Acad</a:t>
            </a:r>
            <a:r>
              <a:rPr lang="de-DE" sz="600" i="1" spc="-8">
                <a:solidFill>
                  <a:srgbClr val="404040"/>
                </a:solidFill>
                <a:cs typeface="Verdana"/>
              </a:rPr>
              <a:t> </a:t>
            </a:r>
            <a:r>
              <a:rPr lang="de-DE" sz="600" i="1" spc="-15" err="1">
                <a:solidFill>
                  <a:srgbClr val="404040"/>
                </a:solidFill>
                <a:cs typeface="Verdana"/>
              </a:rPr>
              <a:t>Sci</a:t>
            </a:r>
            <a:r>
              <a:rPr lang="de-DE" sz="600" spc="-15">
                <a:solidFill>
                  <a:srgbClr val="404040"/>
                </a:solidFill>
                <a:cs typeface="Verdana"/>
              </a:rPr>
              <a:t> </a:t>
            </a:r>
            <a:r>
              <a:rPr lang="de-DE" sz="600" spc="-8">
                <a:solidFill>
                  <a:srgbClr val="404040"/>
                </a:solidFill>
                <a:cs typeface="Verdana"/>
              </a:rPr>
              <a:t>2021; 1495: 40</a:t>
            </a:r>
            <a:r>
              <a:rPr lang="de-DE" sz="600">
                <a:solidFill>
                  <a:srgbClr val="404040"/>
                </a:solidFill>
                <a:ea typeface="Arial"/>
                <a:cs typeface="Arial"/>
              </a:rPr>
              <a:t>–</a:t>
            </a:r>
            <a:r>
              <a:rPr lang="de-DE" sz="600">
                <a:solidFill>
                  <a:srgbClr val="404040"/>
                </a:solidFill>
                <a:cs typeface="Verdana"/>
              </a:rPr>
              <a:t>54.</a:t>
            </a:r>
            <a:r>
              <a:rPr lang="de-DE" sz="600" spc="4">
                <a:solidFill>
                  <a:srgbClr val="404040"/>
                </a:solidFill>
                <a:cs typeface="Verdana"/>
              </a:rPr>
              <a:t> </a:t>
            </a:r>
            <a:r>
              <a:rPr lang="de-DE" sz="600" b="1">
                <a:solidFill>
                  <a:srgbClr val="404040"/>
                </a:solidFill>
                <a:cs typeface="Verdana"/>
              </a:rPr>
              <a:t>4.</a:t>
            </a:r>
            <a:r>
              <a:rPr lang="de-DE" sz="600">
                <a:solidFill>
                  <a:srgbClr val="404040"/>
                </a:solidFill>
                <a:cs typeface="Verdana"/>
              </a:rPr>
              <a:t> Taylor GS</a:t>
            </a:r>
            <a:r>
              <a:rPr lang="de-DE" sz="600" spc="8">
                <a:solidFill>
                  <a:srgbClr val="404040"/>
                </a:solidFill>
                <a:cs typeface="Verdana"/>
              </a:rPr>
              <a:t> </a:t>
            </a:r>
            <a:r>
              <a:rPr lang="de-DE" sz="600" i="1">
                <a:solidFill>
                  <a:srgbClr val="404040"/>
                </a:solidFill>
                <a:cs typeface="Verdana"/>
              </a:rPr>
              <a:t>et</a:t>
            </a:r>
            <a:r>
              <a:rPr lang="de-DE" sz="600" i="1" spc="-4">
                <a:solidFill>
                  <a:srgbClr val="404040"/>
                </a:solidFill>
                <a:cs typeface="Verdana"/>
              </a:rPr>
              <a:t> </a:t>
            </a:r>
            <a:r>
              <a:rPr lang="de-DE" sz="600" i="1">
                <a:solidFill>
                  <a:srgbClr val="404040"/>
                </a:solidFill>
                <a:cs typeface="Verdana"/>
              </a:rPr>
              <a:t>al.</a:t>
            </a:r>
            <a:r>
              <a:rPr lang="de-DE" sz="600" i="1" spc="4">
                <a:solidFill>
                  <a:srgbClr val="404040"/>
                </a:solidFill>
                <a:cs typeface="Verdana"/>
              </a:rPr>
              <a:t> </a:t>
            </a:r>
            <a:r>
              <a:rPr lang="de-DE" sz="600" i="1">
                <a:solidFill>
                  <a:srgbClr val="404040"/>
                </a:solidFill>
                <a:cs typeface="Verdana"/>
              </a:rPr>
              <a:t>Diabetes</a:t>
            </a:r>
            <a:r>
              <a:rPr lang="de-DE" sz="600" i="1" spc="-4">
                <a:solidFill>
                  <a:srgbClr val="404040"/>
                </a:solidFill>
                <a:cs typeface="Verdana"/>
              </a:rPr>
              <a:t> </a:t>
            </a:r>
            <a:r>
              <a:rPr lang="de-DE" sz="600" i="1">
                <a:solidFill>
                  <a:srgbClr val="404040"/>
                </a:solidFill>
                <a:cs typeface="Verdana"/>
              </a:rPr>
              <a:t>Care</a:t>
            </a:r>
            <a:r>
              <a:rPr lang="de-DE" sz="600">
                <a:solidFill>
                  <a:srgbClr val="404040"/>
                </a:solidFill>
                <a:cs typeface="Verdana"/>
              </a:rPr>
              <a:t>. </a:t>
            </a:r>
            <a:r>
              <a:rPr lang="de-DE" sz="600" spc="-8">
                <a:solidFill>
                  <a:srgbClr val="404040"/>
                </a:solidFill>
                <a:cs typeface="Verdana"/>
              </a:rPr>
              <a:t>2020; 43: 2362</a:t>
            </a:r>
            <a:r>
              <a:rPr lang="de-DE" sz="600">
                <a:solidFill>
                  <a:srgbClr val="404040"/>
                </a:solidFill>
                <a:ea typeface="Arial"/>
                <a:cs typeface="Arial"/>
              </a:rPr>
              <a:t>–</a:t>
            </a:r>
            <a:r>
              <a:rPr lang="de-DE" sz="600" spc="-8">
                <a:solidFill>
                  <a:srgbClr val="404040"/>
                </a:solidFill>
                <a:cs typeface="Verdana"/>
              </a:rPr>
              <a:t>70.</a:t>
            </a:r>
            <a:r>
              <a:rPr lang="de-DE" sz="600" spc="-11">
                <a:solidFill>
                  <a:srgbClr val="404040"/>
                </a:solidFill>
                <a:cs typeface="Verdana"/>
              </a:rPr>
              <a:t> </a:t>
            </a:r>
            <a:endParaRPr kumimoji="0" lang="en-US" sz="600" b="0" i="0" u="none" strike="noStrike" kern="1200" cap="none" spc="0" normalizeH="0" baseline="0" noProof="0">
              <a:ln>
                <a:noFill/>
              </a:ln>
              <a:solidFill>
                <a:srgbClr val="404040"/>
              </a:solidFill>
              <a:effectLst/>
              <a:uLnTx/>
              <a:uFillTx/>
              <a:latin typeface="Verdana"/>
              <a:ea typeface="+mn-ea"/>
              <a:cs typeface="+mn-cs"/>
            </a:endParaRPr>
          </a:p>
        </p:txBody>
      </p:sp>
      <p:sp>
        <p:nvSpPr>
          <p:cNvPr id="52" name="Rechteck: abgerundete Ecken 51">
            <a:extLst>
              <a:ext uri="{FF2B5EF4-FFF2-40B4-BE49-F238E27FC236}">
                <a16:creationId xmlns:a16="http://schemas.microsoft.com/office/drawing/2014/main" id="{581511A7-9963-46BB-87CA-F7431B5358EC}"/>
              </a:ext>
            </a:extLst>
          </p:cNvPr>
          <p:cNvSpPr/>
          <p:nvPr/>
        </p:nvSpPr>
        <p:spPr>
          <a:xfrm>
            <a:off x="5586577" y="1309016"/>
            <a:ext cx="3098388" cy="2589425"/>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lvl="0" indent="-171450" defTabSz="685800">
              <a:spcAft>
                <a:spcPts val="600"/>
              </a:spcAft>
              <a:buClr>
                <a:schemeClr val="accent2"/>
              </a:buClr>
              <a:buSzPct val="120000"/>
              <a:buFont typeface="Arial" panose="020B0604020202020204" pitchFamily="34" charset="0"/>
              <a:buChar char="•"/>
              <a:defRPr/>
            </a:pPr>
            <a:r>
              <a:rPr lang="de-DE" sz="1100">
                <a:solidFill>
                  <a:schemeClr val="bg1"/>
                </a:solidFill>
                <a:cs typeface="Georgia"/>
              </a:rPr>
              <a:t>Die Fläche unter der Kurve (AUC) wird berechnet, um mehrere C-Peptid-Messungen als einen einzigen vergleichbaren Wert auszudrücken, typischerweise als Konzentration über die Zeit (z. B. pmol/l/240 min)</a:t>
            </a:r>
            <a:r>
              <a:rPr lang="de-DE" sz="1100" spc="-11" baseline="25462">
                <a:solidFill>
                  <a:schemeClr val="bg1"/>
                </a:solidFill>
                <a:cs typeface="Georgia"/>
              </a:rPr>
              <a:t>1,2 </a:t>
            </a:r>
          </a:p>
          <a:p>
            <a:pPr marL="171450" lvl="0" indent="-171450" defTabSz="685800">
              <a:spcAft>
                <a:spcPts val="600"/>
              </a:spcAft>
              <a:buClr>
                <a:schemeClr val="accent2"/>
              </a:buClr>
              <a:buSzPct val="120000"/>
              <a:buFont typeface="Arial" panose="020B0604020202020204" pitchFamily="34" charset="0"/>
              <a:buChar char="•"/>
              <a:defRPr/>
            </a:pPr>
            <a:r>
              <a:rPr lang="de-DE" sz="1100" b="1" spc="-11">
                <a:solidFill>
                  <a:schemeClr val="bg1"/>
                </a:solidFill>
                <a:cs typeface="Georgia"/>
              </a:rPr>
              <a:t>Stimulierte C-Peptid-Spiegel von &gt; 0,6 </a:t>
            </a:r>
            <a:r>
              <a:rPr lang="de-DE" sz="1100" b="1" spc="-11" err="1">
                <a:solidFill>
                  <a:schemeClr val="bg1"/>
                </a:solidFill>
                <a:cs typeface="Georgia"/>
              </a:rPr>
              <a:t>ng</a:t>
            </a:r>
            <a:r>
              <a:rPr lang="de-DE" sz="1100" b="1" spc="-11">
                <a:solidFill>
                  <a:schemeClr val="bg1"/>
                </a:solidFill>
                <a:cs typeface="Georgia"/>
              </a:rPr>
              <a:t>/ml (200 pmol/l)* weisen auf eine ausreichende Restfunktion der Betazellen hin, um zur Blutzuckerkontrolle beizutragen</a:t>
            </a:r>
            <a:r>
              <a:rPr lang="de-DE" sz="1100" b="1" baseline="30000">
                <a:solidFill>
                  <a:schemeClr val="bg1"/>
                </a:solidFill>
              </a:rPr>
              <a:t>3,4</a:t>
            </a:r>
          </a:p>
        </p:txBody>
      </p:sp>
      <p:sp>
        <p:nvSpPr>
          <p:cNvPr id="2" name="object 4">
            <a:extLst>
              <a:ext uri="{FF2B5EF4-FFF2-40B4-BE49-F238E27FC236}">
                <a16:creationId xmlns:a16="http://schemas.microsoft.com/office/drawing/2014/main" id="{A760A8AB-FF9C-3735-6E58-0D58BC363CBC}"/>
              </a:ext>
            </a:extLst>
          </p:cNvPr>
          <p:cNvSpPr txBox="1"/>
          <p:nvPr/>
        </p:nvSpPr>
        <p:spPr>
          <a:xfrm>
            <a:off x="1207385" y="949701"/>
            <a:ext cx="3211544" cy="378469"/>
          </a:xfrm>
          <a:prstGeom prst="rect">
            <a:avLst/>
          </a:prstGeom>
        </p:spPr>
        <p:txBody>
          <a:bodyPr vert="horz" wrap="square" lIns="0" tIns="9049" rIns="0" bIns="0" rtlCol="0">
            <a:spAutoFit/>
          </a:bodyPr>
          <a:lstStyle/>
          <a:p>
            <a:pPr marL="230029" marR="3810" indent="-220980" algn="ctr">
              <a:spcBef>
                <a:spcPts val="71"/>
              </a:spcBef>
            </a:pPr>
            <a:r>
              <a:rPr lang="de-DE" sz="1200" b="1">
                <a:solidFill>
                  <a:srgbClr val="404040"/>
                </a:solidFill>
                <a:cs typeface="Verdana"/>
              </a:rPr>
              <a:t>Theoretische C-Peptid-Antwort einer Person während eines MMTT</a:t>
            </a:r>
            <a:endParaRPr sz="1200">
              <a:solidFill>
                <a:srgbClr val="404040"/>
              </a:solidFill>
              <a:latin typeface="Verdana"/>
              <a:cs typeface="Verdana"/>
            </a:endParaRPr>
          </a:p>
        </p:txBody>
      </p:sp>
      <p:grpSp>
        <p:nvGrpSpPr>
          <p:cNvPr id="3" name="object 5">
            <a:extLst>
              <a:ext uri="{FF2B5EF4-FFF2-40B4-BE49-F238E27FC236}">
                <a16:creationId xmlns:a16="http://schemas.microsoft.com/office/drawing/2014/main" id="{B57B69FA-2254-C2EB-C535-FF94706F2FB2}"/>
              </a:ext>
            </a:extLst>
          </p:cNvPr>
          <p:cNvGrpSpPr/>
          <p:nvPr/>
        </p:nvGrpSpPr>
        <p:grpSpPr>
          <a:xfrm>
            <a:off x="1026219" y="1371600"/>
            <a:ext cx="3328558" cy="2696553"/>
            <a:chOff x="7188707" y="1828800"/>
            <a:chExt cx="4438078" cy="3595408"/>
          </a:xfrm>
        </p:grpSpPr>
        <p:pic>
          <p:nvPicPr>
            <p:cNvPr id="4" name="object 6">
              <a:extLst>
                <a:ext uri="{FF2B5EF4-FFF2-40B4-BE49-F238E27FC236}">
                  <a16:creationId xmlns:a16="http://schemas.microsoft.com/office/drawing/2014/main" id="{709EA8BF-C087-FD2E-DD60-1A18B0D90027}"/>
                </a:ext>
              </a:extLst>
            </p:cNvPr>
            <p:cNvPicPr/>
            <p:nvPr/>
          </p:nvPicPr>
          <p:blipFill>
            <a:blip r:embed="rId4" cstate="print"/>
            <a:stretch>
              <a:fillRect/>
            </a:stretch>
          </p:blipFill>
          <p:spPr>
            <a:xfrm>
              <a:off x="7371587" y="2246376"/>
              <a:ext cx="4216908" cy="2313432"/>
            </a:xfrm>
            <a:prstGeom prst="rect">
              <a:avLst/>
            </a:prstGeom>
          </p:spPr>
        </p:pic>
        <p:pic>
          <p:nvPicPr>
            <p:cNvPr id="5" name="object 7">
              <a:extLst>
                <a:ext uri="{FF2B5EF4-FFF2-40B4-BE49-F238E27FC236}">
                  <a16:creationId xmlns:a16="http://schemas.microsoft.com/office/drawing/2014/main" id="{3C61EF62-F85F-D69D-2E53-511ED8F4F7C8}"/>
                </a:ext>
              </a:extLst>
            </p:cNvPr>
            <p:cNvPicPr/>
            <p:nvPr/>
          </p:nvPicPr>
          <p:blipFill>
            <a:blip r:embed="rId5" cstate="print"/>
            <a:stretch>
              <a:fillRect/>
            </a:stretch>
          </p:blipFill>
          <p:spPr>
            <a:xfrm>
              <a:off x="7308913" y="3421189"/>
              <a:ext cx="110108" cy="113157"/>
            </a:xfrm>
            <a:prstGeom prst="rect">
              <a:avLst/>
            </a:prstGeom>
          </p:spPr>
        </p:pic>
        <p:pic>
          <p:nvPicPr>
            <p:cNvPr id="10" name="object 8">
              <a:extLst>
                <a:ext uri="{FF2B5EF4-FFF2-40B4-BE49-F238E27FC236}">
                  <a16:creationId xmlns:a16="http://schemas.microsoft.com/office/drawing/2014/main" id="{EA549FDE-08B7-122F-2983-110323B848E8}"/>
                </a:ext>
              </a:extLst>
            </p:cNvPr>
            <p:cNvPicPr/>
            <p:nvPr/>
          </p:nvPicPr>
          <p:blipFill>
            <a:blip r:embed="rId5" cstate="print"/>
            <a:stretch>
              <a:fillRect/>
            </a:stretch>
          </p:blipFill>
          <p:spPr>
            <a:xfrm>
              <a:off x="7574089" y="3125533"/>
              <a:ext cx="110108" cy="113156"/>
            </a:xfrm>
            <a:prstGeom prst="rect">
              <a:avLst/>
            </a:prstGeom>
          </p:spPr>
        </p:pic>
        <p:pic>
          <p:nvPicPr>
            <p:cNvPr id="17" name="object 9">
              <a:extLst>
                <a:ext uri="{FF2B5EF4-FFF2-40B4-BE49-F238E27FC236}">
                  <a16:creationId xmlns:a16="http://schemas.microsoft.com/office/drawing/2014/main" id="{60A1A4CE-A6EB-8E77-6AB2-453DBCCD0983}"/>
                </a:ext>
              </a:extLst>
            </p:cNvPr>
            <p:cNvPicPr/>
            <p:nvPr/>
          </p:nvPicPr>
          <p:blipFill>
            <a:blip r:embed="rId5" cstate="print"/>
            <a:stretch>
              <a:fillRect/>
            </a:stretch>
          </p:blipFill>
          <p:spPr>
            <a:xfrm>
              <a:off x="8115109" y="2692717"/>
              <a:ext cx="110108" cy="113157"/>
            </a:xfrm>
            <a:prstGeom prst="rect">
              <a:avLst/>
            </a:prstGeom>
          </p:spPr>
        </p:pic>
        <p:pic>
          <p:nvPicPr>
            <p:cNvPr id="19" name="object 10">
              <a:extLst>
                <a:ext uri="{FF2B5EF4-FFF2-40B4-BE49-F238E27FC236}">
                  <a16:creationId xmlns:a16="http://schemas.microsoft.com/office/drawing/2014/main" id="{32F51D84-E339-E088-8153-5FD59E7FADC6}"/>
                </a:ext>
              </a:extLst>
            </p:cNvPr>
            <p:cNvPicPr/>
            <p:nvPr/>
          </p:nvPicPr>
          <p:blipFill>
            <a:blip r:embed="rId5" cstate="print"/>
            <a:stretch>
              <a:fillRect/>
            </a:stretch>
          </p:blipFill>
          <p:spPr>
            <a:xfrm>
              <a:off x="8720137" y="2200465"/>
              <a:ext cx="110108" cy="113157"/>
            </a:xfrm>
            <a:prstGeom prst="rect">
              <a:avLst/>
            </a:prstGeom>
          </p:spPr>
        </p:pic>
        <p:pic>
          <p:nvPicPr>
            <p:cNvPr id="38" name="object 11">
              <a:extLst>
                <a:ext uri="{FF2B5EF4-FFF2-40B4-BE49-F238E27FC236}">
                  <a16:creationId xmlns:a16="http://schemas.microsoft.com/office/drawing/2014/main" id="{2ED58069-9AD1-CEDA-705F-30711CC6E98A}"/>
                </a:ext>
              </a:extLst>
            </p:cNvPr>
            <p:cNvPicPr/>
            <p:nvPr/>
          </p:nvPicPr>
          <p:blipFill>
            <a:blip r:embed="rId5" cstate="print"/>
            <a:stretch>
              <a:fillRect/>
            </a:stretch>
          </p:blipFill>
          <p:spPr>
            <a:xfrm>
              <a:off x="9264205" y="2310193"/>
              <a:ext cx="110108" cy="113157"/>
            </a:xfrm>
            <a:prstGeom prst="rect">
              <a:avLst/>
            </a:prstGeom>
          </p:spPr>
        </p:pic>
        <p:pic>
          <p:nvPicPr>
            <p:cNvPr id="39" name="object 12">
              <a:extLst>
                <a:ext uri="{FF2B5EF4-FFF2-40B4-BE49-F238E27FC236}">
                  <a16:creationId xmlns:a16="http://schemas.microsoft.com/office/drawing/2014/main" id="{2B670393-416D-AD02-B4FF-26E9C37CC73C}"/>
                </a:ext>
              </a:extLst>
            </p:cNvPr>
            <p:cNvPicPr/>
            <p:nvPr/>
          </p:nvPicPr>
          <p:blipFill>
            <a:blip r:embed="rId6" cstate="print"/>
            <a:stretch>
              <a:fillRect/>
            </a:stretch>
          </p:blipFill>
          <p:spPr>
            <a:xfrm>
              <a:off x="10402633" y="2884741"/>
              <a:ext cx="110108" cy="113157"/>
            </a:xfrm>
            <a:prstGeom prst="rect">
              <a:avLst/>
            </a:prstGeom>
          </p:spPr>
        </p:pic>
        <p:pic>
          <p:nvPicPr>
            <p:cNvPr id="41" name="object 13">
              <a:extLst>
                <a:ext uri="{FF2B5EF4-FFF2-40B4-BE49-F238E27FC236}">
                  <a16:creationId xmlns:a16="http://schemas.microsoft.com/office/drawing/2014/main" id="{3F03B769-03BB-BDB9-C586-08029E86508E}"/>
                </a:ext>
              </a:extLst>
            </p:cNvPr>
            <p:cNvPicPr/>
            <p:nvPr/>
          </p:nvPicPr>
          <p:blipFill>
            <a:blip r:embed="rId5" cstate="print"/>
            <a:stretch>
              <a:fillRect/>
            </a:stretch>
          </p:blipFill>
          <p:spPr>
            <a:xfrm>
              <a:off x="11516677" y="3061525"/>
              <a:ext cx="110108" cy="113157"/>
            </a:xfrm>
            <a:prstGeom prst="rect">
              <a:avLst/>
            </a:prstGeom>
          </p:spPr>
        </p:pic>
        <p:pic>
          <p:nvPicPr>
            <p:cNvPr id="42" name="object 14">
              <a:extLst>
                <a:ext uri="{FF2B5EF4-FFF2-40B4-BE49-F238E27FC236}">
                  <a16:creationId xmlns:a16="http://schemas.microsoft.com/office/drawing/2014/main" id="{F804EAF3-1AAF-8267-28D6-1E67A97E55CA}"/>
                </a:ext>
              </a:extLst>
            </p:cNvPr>
            <p:cNvPicPr/>
            <p:nvPr/>
          </p:nvPicPr>
          <p:blipFill>
            <a:blip r:embed="rId7" cstate="print"/>
            <a:stretch>
              <a:fillRect/>
            </a:stretch>
          </p:blipFill>
          <p:spPr>
            <a:xfrm>
              <a:off x="9223246" y="4564672"/>
              <a:ext cx="509016" cy="859536"/>
            </a:xfrm>
            <a:prstGeom prst="rect">
              <a:avLst/>
            </a:prstGeom>
          </p:spPr>
        </p:pic>
        <p:sp>
          <p:nvSpPr>
            <p:cNvPr id="43" name="object 15">
              <a:extLst>
                <a:ext uri="{FF2B5EF4-FFF2-40B4-BE49-F238E27FC236}">
                  <a16:creationId xmlns:a16="http://schemas.microsoft.com/office/drawing/2014/main" id="{BAC8320F-3AD6-E4DA-2227-887DF8C7D12F}"/>
                </a:ext>
              </a:extLst>
            </p:cNvPr>
            <p:cNvSpPr/>
            <p:nvPr/>
          </p:nvSpPr>
          <p:spPr>
            <a:xfrm>
              <a:off x="7267955" y="4556760"/>
              <a:ext cx="4334510" cy="0"/>
            </a:xfrm>
            <a:custGeom>
              <a:avLst/>
              <a:gdLst/>
              <a:ahLst/>
              <a:cxnLst/>
              <a:rect l="l" t="t" r="r" b="b"/>
              <a:pathLst>
                <a:path w="4334509">
                  <a:moveTo>
                    <a:pt x="0" y="0"/>
                  </a:moveTo>
                  <a:lnTo>
                    <a:pt x="4334383" y="0"/>
                  </a:lnTo>
                </a:path>
              </a:pathLst>
            </a:custGeom>
            <a:ln w="9525">
              <a:solidFill>
                <a:srgbClr val="7E7E7E"/>
              </a:solidFill>
            </a:ln>
          </p:spPr>
          <p:txBody>
            <a:bodyPr wrap="square" lIns="0" tIns="0" rIns="0" bIns="0" rtlCol="0"/>
            <a:lstStyle/>
            <a:p>
              <a:endParaRPr sz="1350"/>
            </a:p>
          </p:txBody>
        </p:sp>
        <p:sp>
          <p:nvSpPr>
            <p:cNvPr id="44" name="object 16">
              <a:extLst>
                <a:ext uri="{FF2B5EF4-FFF2-40B4-BE49-F238E27FC236}">
                  <a16:creationId xmlns:a16="http://schemas.microsoft.com/office/drawing/2014/main" id="{30F1E9DC-6F47-9616-D6BB-B2D78184FD49}"/>
                </a:ext>
              </a:extLst>
            </p:cNvPr>
            <p:cNvSpPr/>
            <p:nvPr/>
          </p:nvSpPr>
          <p:spPr>
            <a:xfrm>
              <a:off x="7644383" y="4556760"/>
              <a:ext cx="0" cy="71755"/>
            </a:xfrm>
            <a:custGeom>
              <a:avLst/>
              <a:gdLst/>
              <a:ahLst/>
              <a:cxnLst/>
              <a:rect l="l" t="t" r="r" b="b"/>
              <a:pathLst>
                <a:path h="71754">
                  <a:moveTo>
                    <a:pt x="0" y="71246"/>
                  </a:moveTo>
                  <a:lnTo>
                    <a:pt x="0" y="0"/>
                  </a:lnTo>
                </a:path>
              </a:pathLst>
            </a:custGeom>
            <a:ln w="9525">
              <a:solidFill>
                <a:srgbClr val="7E7E7E"/>
              </a:solidFill>
            </a:ln>
          </p:spPr>
          <p:txBody>
            <a:bodyPr wrap="square" lIns="0" tIns="0" rIns="0" bIns="0" rtlCol="0"/>
            <a:lstStyle/>
            <a:p>
              <a:endParaRPr sz="1350"/>
            </a:p>
          </p:txBody>
        </p:sp>
        <p:sp>
          <p:nvSpPr>
            <p:cNvPr id="45" name="object 17">
              <a:extLst>
                <a:ext uri="{FF2B5EF4-FFF2-40B4-BE49-F238E27FC236}">
                  <a16:creationId xmlns:a16="http://schemas.microsoft.com/office/drawing/2014/main" id="{6A6F037B-904C-E876-A9CF-9DA9FFB8E968}"/>
                </a:ext>
              </a:extLst>
            </p:cNvPr>
            <p:cNvSpPr/>
            <p:nvPr/>
          </p:nvSpPr>
          <p:spPr>
            <a:xfrm>
              <a:off x="7377683" y="4556760"/>
              <a:ext cx="2618740" cy="71755"/>
            </a:xfrm>
            <a:custGeom>
              <a:avLst/>
              <a:gdLst/>
              <a:ahLst/>
              <a:cxnLst/>
              <a:rect l="l" t="t" r="r" b="b"/>
              <a:pathLst>
                <a:path w="2618740" h="71754">
                  <a:moveTo>
                    <a:pt x="1018032" y="71246"/>
                  </a:moveTo>
                  <a:lnTo>
                    <a:pt x="1018032" y="0"/>
                  </a:lnTo>
                </a:path>
                <a:path w="2618740" h="71754">
                  <a:moveTo>
                    <a:pt x="524256" y="71246"/>
                  </a:moveTo>
                  <a:lnTo>
                    <a:pt x="524256" y="0"/>
                  </a:lnTo>
                </a:path>
                <a:path w="2618740" h="71754">
                  <a:moveTo>
                    <a:pt x="2618232" y="71246"/>
                  </a:moveTo>
                  <a:lnTo>
                    <a:pt x="2618232" y="0"/>
                  </a:lnTo>
                </a:path>
                <a:path w="2618740" h="71754">
                  <a:moveTo>
                    <a:pt x="1562100" y="71246"/>
                  </a:moveTo>
                  <a:lnTo>
                    <a:pt x="1562100" y="0"/>
                  </a:lnTo>
                </a:path>
                <a:path w="2618740" h="71754">
                  <a:moveTo>
                    <a:pt x="0" y="71246"/>
                  </a:moveTo>
                  <a:lnTo>
                    <a:pt x="0" y="0"/>
                  </a:lnTo>
                </a:path>
              </a:pathLst>
            </a:custGeom>
            <a:ln w="9525">
              <a:solidFill>
                <a:srgbClr val="7E7E7E"/>
              </a:solidFill>
            </a:ln>
          </p:spPr>
          <p:txBody>
            <a:bodyPr wrap="square" lIns="0" tIns="0" rIns="0" bIns="0" rtlCol="0"/>
            <a:lstStyle/>
            <a:p>
              <a:endParaRPr sz="1350"/>
            </a:p>
          </p:txBody>
        </p:sp>
        <p:sp>
          <p:nvSpPr>
            <p:cNvPr id="46" name="object 18">
              <a:extLst>
                <a:ext uri="{FF2B5EF4-FFF2-40B4-BE49-F238E27FC236}">
                  <a16:creationId xmlns:a16="http://schemas.microsoft.com/office/drawing/2014/main" id="{3FDBD106-386F-8708-2A4E-88654548FCED}"/>
                </a:ext>
              </a:extLst>
            </p:cNvPr>
            <p:cNvSpPr/>
            <p:nvPr/>
          </p:nvSpPr>
          <p:spPr>
            <a:xfrm>
              <a:off x="9471659" y="4556760"/>
              <a:ext cx="0" cy="71755"/>
            </a:xfrm>
            <a:custGeom>
              <a:avLst/>
              <a:gdLst/>
              <a:ahLst/>
              <a:cxnLst/>
              <a:rect l="l" t="t" r="r" b="b"/>
              <a:pathLst>
                <a:path h="71754">
                  <a:moveTo>
                    <a:pt x="0" y="71246"/>
                  </a:moveTo>
                  <a:lnTo>
                    <a:pt x="0" y="0"/>
                  </a:lnTo>
                </a:path>
              </a:pathLst>
            </a:custGeom>
            <a:ln w="12700">
              <a:solidFill>
                <a:srgbClr val="7E7E7E"/>
              </a:solidFill>
            </a:ln>
          </p:spPr>
          <p:txBody>
            <a:bodyPr wrap="square" lIns="0" tIns="0" rIns="0" bIns="0" rtlCol="0"/>
            <a:lstStyle/>
            <a:p>
              <a:endParaRPr sz="1350"/>
            </a:p>
          </p:txBody>
        </p:sp>
        <p:sp>
          <p:nvSpPr>
            <p:cNvPr id="47" name="object 19">
              <a:extLst>
                <a:ext uri="{FF2B5EF4-FFF2-40B4-BE49-F238E27FC236}">
                  <a16:creationId xmlns:a16="http://schemas.microsoft.com/office/drawing/2014/main" id="{1D9D867C-B1A7-692C-EEFC-C75373716251}"/>
                </a:ext>
              </a:extLst>
            </p:cNvPr>
            <p:cNvSpPr/>
            <p:nvPr/>
          </p:nvSpPr>
          <p:spPr>
            <a:xfrm>
              <a:off x="7188707" y="1828800"/>
              <a:ext cx="85725" cy="2725420"/>
            </a:xfrm>
            <a:custGeom>
              <a:avLst/>
              <a:gdLst/>
              <a:ahLst/>
              <a:cxnLst/>
              <a:rect l="l" t="t" r="r" b="b"/>
              <a:pathLst>
                <a:path w="85725" h="2725420">
                  <a:moveTo>
                    <a:pt x="85344" y="0"/>
                  </a:moveTo>
                  <a:lnTo>
                    <a:pt x="85344" y="2724912"/>
                  </a:lnTo>
                </a:path>
                <a:path w="85725" h="2725420">
                  <a:moveTo>
                    <a:pt x="0" y="105155"/>
                  </a:moveTo>
                  <a:lnTo>
                    <a:pt x="85725" y="105155"/>
                  </a:lnTo>
                </a:path>
                <a:path w="85725" h="2725420">
                  <a:moveTo>
                    <a:pt x="0" y="541020"/>
                  </a:moveTo>
                  <a:lnTo>
                    <a:pt x="85725" y="541020"/>
                  </a:lnTo>
                </a:path>
                <a:path w="85725" h="2725420">
                  <a:moveTo>
                    <a:pt x="0" y="1405127"/>
                  </a:moveTo>
                  <a:lnTo>
                    <a:pt x="85725" y="1405127"/>
                  </a:lnTo>
                </a:path>
                <a:path w="85725" h="2725420">
                  <a:moveTo>
                    <a:pt x="0" y="1834895"/>
                  </a:moveTo>
                  <a:lnTo>
                    <a:pt x="85725" y="1834895"/>
                  </a:lnTo>
                </a:path>
              </a:pathLst>
            </a:custGeom>
            <a:ln w="9525">
              <a:solidFill>
                <a:srgbClr val="7E7E7E"/>
              </a:solidFill>
            </a:ln>
          </p:spPr>
          <p:txBody>
            <a:bodyPr wrap="square" lIns="0" tIns="0" rIns="0" bIns="0" rtlCol="0"/>
            <a:lstStyle/>
            <a:p>
              <a:endParaRPr sz="1350"/>
            </a:p>
          </p:txBody>
        </p:sp>
        <p:sp>
          <p:nvSpPr>
            <p:cNvPr id="48" name="object 20">
              <a:extLst>
                <a:ext uri="{FF2B5EF4-FFF2-40B4-BE49-F238E27FC236}">
                  <a16:creationId xmlns:a16="http://schemas.microsoft.com/office/drawing/2014/main" id="{0079F9DC-0248-A08E-C3F5-03D8CF0DDF8A}"/>
                </a:ext>
              </a:extLst>
            </p:cNvPr>
            <p:cNvSpPr/>
            <p:nvPr/>
          </p:nvSpPr>
          <p:spPr>
            <a:xfrm>
              <a:off x="10520171" y="4556760"/>
              <a:ext cx="542925" cy="71755"/>
            </a:xfrm>
            <a:custGeom>
              <a:avLst/>
              <a:gdLst/>
              <a:ahLst/>
              <a:cxnLst/>
              <a:rect l="l" t="t" r="r" b="b"/>
              <a:pathLst>
                <a:path w="542925" h="71754">
                  <a:moveTo>
                    <a:pt x="0" y="71246"/>
                  </a:moveTo>
                  <a:lnTo>
                    <a:pt x="0" y="0"/>
                  </a:lnTo>
                </a:path>
                <a:path w="542925" h="71754">
                  <a:moveTo>
                    <a:pt x="542544" y="71246"/>
                  </a:moveTo>
                  <a:lnTo>
                    <a:pt x="542544" y="0"/>
                  </a:lnTo>
                </a:path>
              </a:pathLst>
            </a:custGeom>
            <a:ln w="12700">
              <a:solidFill>
                <a:srgbClr val="7E7E7E"/>
              </a:solidFill>
            </a:ln>
          </p:spPr>
          <p:txBody>
            <a:bodyPr wrap="square" lIns="0" tIns="0" rIns="0" bIns="0" rtlCol="0"/>
            <a:lstStyle/>
            <a:p>
              <a:endParaRPr sz="1350"/>
            </a:p>
          </p:txBody>
        </p:sp>
        <p:sp>
          <p:nvSpPr>
            <p:cNvPr id="49" name="object 21">
              <a:extLst>
                <a:ext uri="{FF2B5EF4-FFF2-40B4-BE49-F238E27FC236}">
                  <a16:creationId xmlns:a16="http://schemas.microsoft.com/office/drawing/2014/main" id="{63E2064D-50E4-8871-7FDF-C73D8792ED31}"/>
                </a:ext>
              </a:extLst>
            </p:cNvPr>
            <p:cNvSpPr/>
            <p:nvPr/>
          </p:nvSpPr>
          <p:spPr>
            <a:xfrm>
              <a:off x="11596115" y="4556760"/>
              <a:ext cx="0" cy="71755"/>
            </a:xfrm>
            <a:custGeom>
              <a:avLst/>
              <a:gdLst/>
              <a:ahLst/>
              <a:cxnLst/>
              <a:rect l="l" t="t" r="r" b="b"/>
              <a:pathLst>
                <a:path h="71754">
                  <a:moveTo>
                    <a:pt x="0" y="71246"/>
                  </a:moveTo>
                  <a:lnTo>
                    <a:pt x="0" y="0"/>
                  </a:lnTo>
                </a:path>
              </a:pathLst>
            </a:custGeom>
            <a:ln w="12700">
              <a:solidFill>
                <a:srgbClr val="7E7E7E"/>
              </a:solidFill>
            </a:ln>
          </p:spPr>
          <p:txBody>
            <a:bodyPr wrap="square" lIns="0" tIns="0" rIns="0" bIns="0" rtlCol="0"/>
            <a:lstStyle/>
            <a:p>
              <a:endParaRPr sz="1350"/>
            </a:p>
          </p:txBody>
        </p:sp>
      </p:grpSp>
      <p:sp>
        <p:nvSpPr>
          <p:cNvPr id="53" name="object 22">
            <a:extLst>
              <a:ext uri="{FF2B5EF4-FFF2-40B4-BE49-F238E27FC236}">
                <a16:creationId xmlns:a16="http://schemas.microsoft.com/office/drawing/2014/main" id="{4536C61B-CFED-98FF-4EBE-794410A6D130}"/>
              </a:ext>
            </a:extLst>
          </p:cNvPr>
          <p:cNvSpPr txBox="1"/>
          <p:nvPr/>
        </p:nvSpPr>
        <p:spPr>
          <a:xfrm>
            <a:off x="1158289" y="4174650"/>
            <a:ext cx="3160395" cy="316914"/>
          </a:xfrm>
          <a:prstGeom prst="rect">
            <a:avLst/>
          </a:prstGeom>
        </p:spPr>
        <p:txBody>
          <a:bodyPr vert="horz" wrap="square" lIns="0" tIns="9049" rIns="0" bIns="0" rtlCol="0">
            <a:spAutoFit/>
          </a:bodyPr>
          <a:lstStyle/>
          <a:p>
            <a:pPr marR="3810" indent="9525" algn="ctr">
              <a:spcBef>
                <a:spcPts val="71"/>
              </a:spcBef>
            </a:pPr>
            <a:r>
              <a:rPr sz="1000">
                <a:solidFill>
                  <a:srgbClr val="7900E6"/>
                </a:solidFill>
                <a:cs typeface="Georgia"/>
              </a:rPr>
              <a:t>AUC</a:t>
            </a:r>
            <a:r>
              <a:rPr lang="de-DE" sz="1000">
                <a:solidFill>
                  <a:srgbClr val="7900E6"/>
                </a:solidFill>
                <a:cs typeface="Georgia"/>
              </a:rPr>
              <a:t> des</a:t>
            </a:r>
            <a:r>
              <a:rPr sz="1000" spc="-38">
                <a:solidFill>
                  <a:srgbClr val="7900E6"/>
                </a:solidFill>
                <a:cs typeface="Georgia"/>
              </a:rPr>
              <a:t> </a:t>
            </a:r>
            <a:r>
              <a:rPr sz="1000" err="1">
                <a:solidFill>
                  <a:srgbClr val="7900E6"/>
                </a:solidFill>
                <a:cs typeface="Georgia"/>
              </a:rPr>
              <a:t>stimul</a:t>
            </a:r>
            <a:r>
              <a:rPr lang="de-DE" sz="1000" err="1">
                <a:solidFill>
                  <a:srgbClr val="7900E6"/>
                </a:solidFill>
                <a:cs typeface="Georgia"/>
              </a:rPr>
              <a:t>ierten</a:t>
            </a:r>
            <a:r>
              <a:rPr lang="de-DE" sz="1000">
                <a:solidFill>
                  <a:srgbClr val="7900E6"/>
                </a:solidFill>
                <a:cs typeface="Georgia"/>
              </a:rPr>
              <a:t> </a:t>
            </a:r>
            <a:r>
              <a:rPr sz="1000" spc="-8">
                <a:solidFill>
                  <a:srgbClr val="7900E6"/>
                </a:solidFill>
                <a:cs typeface="Georgia"/>
              </a:rPr>
              <a:t>C-</a:t>
            </a:r>
            <a:r>
              <a:rPr lang="de-DE" sz="1000">
                <a:solidFill>
                  <a:srgbClr val="7900E6"/>
                </a:solidFill>
                <a:cs typeface="Georgia"/>
              </a:rPr>
              <a:t>Peptids basierend auf einem </a:t>
            </a:r>
            <a:r>
              <a:rPr sz="1000" spc="-15">
                <a:solidFill>
                  <a:srgbClr val="7900E6"/>
                </a:solidFill>
                <a:cs typeface="Georgia"/>
              </a:rPr>
              <a:t>MMTT </a:t>
            </a:r>
            <a:r>
              <a:rPr sz="1000">
                <a:solidFill>
                  <a:srgbClr val="7900E6"/>
                </a:solidFill>
                <a:cs typeface="Georgia"/>
              </a:rPr>
              <a:t>(</a:t>
            </a:r>
            <a:r>
              <a:rPr sz="1000" err="1">
                <a:solidFill>
                  <a:srgbClr val="7900E6"/>
                </a:solidFill>
                <a:cs typeface="Georgia"/>
              </a:rPr>
              <a:t>pmol</a:t>
            </a:r>
            <a:r>
              <a:rPr sz="1000">
                <a:solidFill>
                  <a:srgbClr val="7900E6"/>
                </a:solidFill>
                <a:cs typeface="Georgia"/>
              </a:rPr>
              <a:t>/</a:t>
            </a:r>
            <a:r>
              <a:rPr lang="de-DE" sz="1000">
                <a:solidFill>
                  <a:srgbClr val="7900E6"/>
                </a:solidFill>
                <a:cs typeface="Georgia"/>
              </a:rPr>
              <a:t>l</a:t>
            </a:r>
            <a:r>
              <a:rPr sz="1000">
                <a:solidFill>
                  <a:srgbClr val="7900E6"/>
                </a:solidFill>
                <a:cs typeface="Georgia"/>
              </a:rPr>
              <a:t>/240</a:t>
            </a:r>
            <a:r>
              <a:rPr sz="1000" spc="-64">
                <a:solidFill>
                  <a:srgbClr val="7900E6"/>
                </a:solidFill>
                <a:cs typeface="Georgia"/>
              </a:rPr>
              <a:t> </a:t>
            </a:r>
            <a:r>
              <a:rPr sz="1000" spc="-15">
                <a:solidFill>
                  <a:srgbClr val="7900E6"/>
                </a:solidFill>
                <a:cs typeface="Georgia"/>
              </a:rPr>
              <a:t>min)</a:t>
            </a:r>
            <a:endParaRPr sz="1000">
              <a:cs typeface="Georgia"/>
            </a:endParaRPr>
          </a:p>
        </p:txBody>
      </p:sp>
      <p:sp>
        <p:nvSpPr>
          <p:cNvPr id="54" name="object 23">
            <a:extLst>
              <a:ext uri="{FF2B5EF4-FFF2-40B4-BE49-F238E27FC236}">
                <a16:creationId xmlns:a16="http://schemas.microsoft.com/office/drawing/2014/main" id="{95643066-2BBA-2529-2D29-55037A997FC2}"/>
              </a:ext>
            </a:extLst>
          </p:cNvPr>
          <p:cNvSpPr txBox="1"/>
          <p:nvPr/>
        </p:nvSpPr>
        <p:spPr>
          <a:xfrm>
            <a:off x="898775" y="3327559"/>
            <a:ext cx="77629" cy="136576"/>
          </a:xfrm>
          <a:prstGeom prst="rect">
            <a:avLst/>
          </a:prstGeom>
        </p:spPr>
        <p:txBody>
          <a:bodyPr vert="horz" wrap="square" lIns="0" tIns="9525" rIns="0" bIns="0" rtlCol="0">
            <a:spAutoFit/>
          </a:bodyPr>
          <a:lstStyle/>
          <a:p>
            <a:pPr marL="9525">
              <a:spcBef>
                <a:spcPts val="75"/>
              </a:spcBef>
            </a:pPr>
            <a:r>
              <a:rPr sz="825" spc="-38">
                <a:latin typeface="Arial"/>
                <a:cs typeface="Arial"/>
              </a:rPr>
              <a:t>0</a:t>
            </a:r>
            <a:endParaRPr sz="825">
              <a:latin typeface="Arial"/>
              <a:cs typeface="Arial"/>
            </a:endParaRPr>
          </a:p>
        </p:txBody>
      </p:sp>
      <p:sp>
        <p:nvSpPr>
          <p:cNvPr id="55" name="object 24">
            <a:extLst>
              <a:ext uri="{FF2B5EF4-FFF2-40B4-BE49-F238E27FC236}">
                <a16:creationId xmlns:a16="http://schemas.microsoft.com/office/drawing/2014/main" id="{9E62EAA6-D0BC-2D1E-737F-62681B05DC01}"/>
              </a:ext>
            </a:extLst>
          </p:cNvPr>
          <p:cNvSpPr txBox="1"/>
          <p:nvPr/>
        </p:nvSpPr>
        <p:spPr>
          <a:xfrm>
            <a:off x="800668" y="1376458"/>
            <a:ext cx="194309" cy="137056"/>
          </a:xfrm>
          <a:prstGeom prst="rect">
            <a:avLst/>
          </a:prstGeom>
        </p:spPr>
        <p:txBody>
          <a:bodyPr vert="horz" wrap="square" lIns="0" tIns="10001" rIns="0" bIns="0" rtlCol="0">
            <a:spAutoFit/>
          </a:bodyPr>
          <a:lstStyle/>
          <a:p>
            <a:pPr marL="9525">
              <a:spcBef>
                <a:spcPts val="79"/>
              </a:spcBef>
            </a:pPr>
            <a:r>
              <a:rPr sz="825" spc="-19">
                <a:latin typeface="Arial"/>
                <a:cs typeface="Arial"/>
              </a:rPr>
              <a:t>600</a:t>
            </a:r>
            <a:endParaRPr sz="825">
              <a:latin typeface="Arial"/>
              <a:cs typeface="Arial"/>
            </a:endParaRPr>
          </a:p>
        </p:txBody>
      </p:sp>
      <p:sp>
        <p:nvSpPr>
          <p:cNvPr id="56" name="object 25">
            <a:extLst>
              <a:ext uri="{FF2B5EF4-FFF2-40B4-BE49-F238E27FC236}">
                <a16:creationId xmlns:a16="http://schemas.microsoft.com/office/drawing/2014/main" id="{100FC631-905E-1A36-9F8F-98C585ED583F}"/>
              </a:ext>
            </a:extLst>
          </p:cNvPr>
          <p:cNvSpPr txBox="1"/>
          <p:nvPr/>
        </p:nvSpPr>
        <p:spPr>
          <a:xfrm>
            <a:off x="800668" y="1699736"/>
            <a:ext cx="194309" cy="137056"/>
          </a:xfrm>
          <a:prstGeom prst="rect">
            <a:avLst/>
          </a:prstGeom>
        </p:spPr>
        <p:txBody>
          <a:bodyPr vert="horz" wrap="square" lIns="0" tIns="10001" rIns="0" bIns="0" rtlCol="0">
            <a:spAutoFit/>
          </a:bodyPr>
          <a:lstStyle/>
          <a:p>
            <a:pPr marL="9525">
              <a:spcBef>
                <a:spcPts val="79"/>
              </a:spcBef>
            </a:pPr>
            <a:r>
              <a:rPr sz="825" spc="-19">
                <a:latin typeface="Arial"/>
                <a:cs typeface="Arial"/>
              </a:rPr>
              <a:t>500</a:t>
            </a:r>
            <a:endParaRPr sz="825">
              <a:latin typeface="Arial"/>
              <a:cs typeface="Arial"/>
            </a:endParaRPr>
          </a:p>
        </p:txBody>
      </p:sp>
      <p:sp>
        <p:nvSpPr>
          <p:cNvPr id="57" name="object 26">
            <a:extLst>
              <a:ext uri="{FF2B5EF4-FFF2-40B4-BE49-F238E27FC236}">
                <a16:creationId xmlns:a16="http://schemas.microsoft.com/office/drawing/2014/main" id="{A6689577-EC46-DC7C-353D-C23824948F01}"/>
              </a:ext>
            </a:extLst>
          </p:cNvPr>
          <p:cNvSpPr txBox="1"/>
          <p:nvPr/>
        </p:nvSpPr>
        <p:spPr>
          <a:xfrm>
            <a:off x="800668" y="2022730"/>
            <a:ext cx="194309" cy="137056"/>
          </a:xfrm>
          <a:prstGeom prst="rect">
            <a:avLst/>
          </a:prstGeom>
        </p:spPr>
        <p:txBody>
          <a:bodyPr vert="horz" wrap="square" lIns="0" tIns="10001" rIns="0" bIns="0" rtlCol="0">
            <a:spAutoFit/>
          </a:bodyPr>
          <a:lstStyle/>
          <a:p>
            <a:pPr marL="9525">
              <a:spcBef>
                <a:spcPts val="79"/>
              </a:spcBef>
            </a:pPr>
            <a:r>
              <a:rPr sz="825" spc="-19">
                <a:latin typeface="Arial"/>
                <a:cs typeface="Arial"/>
              </a:rPr>
              <a:t>400</a:t>
            </a:r>
            <a:endParaRPr sz="825">
              <a:latin typeface="Arial"/>
              <a:cs typeface="Arial"/>
            </a:endParaRPr>
          </a:p>
        </p:txBody>
      </p:sp>
      <p:sp>
        <p:nvSpPr>
          <p:cNvPr id="58" name="object 27">
            <a:extLst>
              <a:ext uri="{FF2B5EF4-FFF2-40B4-BE49-F238E27FC236}">
                <a16:creationId xmlns:a16="http://schemas.microsoft.com/office/drawing/2014/main" id="{8CE01727-7DE7-E73C-CED3-DA858433B887}"/>
              </a:ext>
            </a:extLst>
          </p:cNvPr>
          <p:cNvSpPr txBox="1"/>
          <p:nvPr/>
        </p:nvSpPr>
        <p:spPr>
          <a:xfrm>
            <a:off x="820289" y="2346008"/>
            <a:ext cx="194309" cy="137056"/>
          </a:xfrm>
          <a:prstGeom prst="rect">
            <a:avLst/>
          </a:prstGeom>
        </p:spPr>
        <p:txBody>
          <a:bodyPr vert="horz" wrap="square" lIns="0" tIns="10001" rIns="0" bIns="0" rtlCol="0">
            <a:spAutoFit/>
          </a:bodyPr>
          <a:lstStyle/>
          <a:p>
            <a:pPr marL="9525">
              <a:spcBef>
                <a:spcPts val="79"/>
              </a:spcBef>
            </a:pPr>
            <a:r>
              <a:rPr sz="825" spc="-19">
                <a:latin typeface="Arial"/>
                <a:cs typeface="Arial"/>
              </a:rPr>
              <a:t>300</a:t>
            </a:r>
            <a:endParaRPr sz="825">
              <a:latin typeface="Arial"/>
              <a:cs typeface="Arial"/>
            </a:endParaRPr>
          </a:p>
        </p:txBody>
      </p:sp>
      <p:sp>
        <p:nvSpPr>
          <p:cNvPr id="59" name="object 28">
            <a:extLst>
              <a:ext uri="{FF2B5EF4-FFF2-40B4-BE49-F238E27FC236}">
                <a16:creationId xmlns:a16="http://schemas.microsoft.com/office/drawing/2014/main" id="{1F531410-5FA9-8048-5AD6-01626E5FE199}"/>
              </a:ext>
            </a:extLst>
          </p:cNvPr>
          <p:cNvSpPr txBox="1"/>
          <p:nvPr/>
        </p:nvSpPr>
        <p:spPr>
          <a:xfrm>
            <a:off x="820289" y="2669191"/>
            <a:ext cx="194309" cy="137056"/>
          </a:xfrm>
          <a:prstGeom prst="rect">
            <a:avLst/>
          </a:prstGeom>
        </p:spPr>
        <p:txBody>
          <a:bodyPr vert="horz" wrap="square" lIns="0" tIns="10001" rIns="0" bIns="0" rtlCol="0">
            <a:spAutoFit/>
          </a:bodyPr>
          <a:lstStyle/>
          <a:p>
            <a:pPr marL="9525">
              <a:spcBef>
                <a:spcPts val="79"/>
              </a:spcBef>
            </a:pPr>
            <a:r>
              <a:rPr sz="825" spc="-19">
                <a:latin typeface="Arial"/>
                <a:cs typeface="Arial"/>
              </a:rPr>
              <a:t>200</a:t>
            </a:r>
            <a:endParaRPr sz="825">
              <a:latin typeface="Arial"/>
              <a:cs typeface="Arial"/>
            </a:endParaRPr>
          </a:p>
        </p:txBody>
      </p:sp>
      <p:sp>
        <p:nvSpPr>
          <p:cNvPr id="60" name="object 29">
            <a:extLst>
              <a:ext uri="{FF2B5EF4-FFF2-40B4-BE49-F238E27FC236}">
                <a16:creationId xmlns:a16="http://schemas.microsoft.com/office/drawing/2014/main" id="{4BCF8ACF-4F96-D023-24FA-B2343E8E5521}"/>
              </a:ext>
            </a:extLst>
          </p:cNvPr>
          <p:cNvSpPr txBox="1"/>
          <p:nvPr/>
        </p:nvSpPr>
        <p:spPr>
          <a:xfrm>
            <a:off x="800668" y="2992469"/>
            <a:ext cx="194309" cy="136576"/>
          </a:xfrm>
          <a:prstGeom prst="rect">
            <a:avLst/>
          </a:prstGeom>
        </p:spPr>
        <p:txBody>
          <a:bodyPr vert="horz" wrap="square" lIns="0" tIns="9525" rIns="0" bIns="0" rtlCol="0">
            <a:spAutoFit/>
          </a:bodyPr>
          <a:lstStyle/>
          <a:p>
            <a:pPr marL="9525">
              <a:spcBef>
                <a:spcPts val="75"/>
              </a:spcBef>
            </a:pPr>
            <a:r>
              <a:rPr sz="825" spc="-19">
                <a:latin typeface="Arial"/>
                <a:cs typeface="Arial"/>
              </a:rPr>
              <a:t>100</a:t>
            </a:r>
            <a:endParaRPr sz="825">
              <a:latin typeface="Arial"/>
              <a:cs typeface="Arial"/>
            </a:endParaRPr>
          </a:p>
        </p:txBody>
      </p:sp>
      <p:sp>
        <p:nvSpPr>
          <p:cNvPr id="61" name="object 30">
            <a:extLst>
              <a:ext uri="{FF2B5EF4-FFF2-40B4-BE49-F238E27FC236}">
                <a16:creationId xmlns:a16="http://schemas.microsoft.com/office/drawing/2014/main" id="{F46E6CCE-8F76-393C-5646-B144D77C3C76}"/>
              </a:ext>
            </a:extLst>
          </p:cNvPr>
          <p:cNvSpPr txBox="1"/>
          <p:nvPr/>
        </p:nvSpPr>
        <p:spPr>
          <a:xfrm>
            <a:off x="535565" y="1478724"/>
            <a:ext cx="143886" cy="1865471"/>
          </a:xfrm>
          <a:prstGeom prst="rect">
            <a:avLst/>
          </a:prstGeom>
        </p:spPr>
        <p:txBody>
          <a:bodyPr vert="vert270" wrap="square" lIns="0" tIns="0" rIns="0" bIns="0" rtlCol="0">
            <a:spAutoFit/>
          </a:bodyPr>
          <a:lstStyle/>
          <a:p>
            <a:pPr marL="9525" algn="ctr">
              <a:lnSpc>
                <a:spcPts val="1151"/>
              </a:lnSpc>
            </a:pPr>
            <a:r>
              <a:rPr sz="975" b="1" spc="-8">
                <a:latin typeface="Arial"/>
                <a:cs typeface="Arial"/>
              </a:rPr>
              <a:t>C-</a:t>
            </a:r>
            <a:r>
              <a:rPr sz="975" b="1" err="1">
                <a:latin typeface="Arial"/>
                <a:cs typeface="Arial"/>
              </a:rPr>
              <a:t>Peptid</a:t>
            </a:r>
            <a:r>
              <a:rPr lang="de-DE" sz="975" b="1">
                <a:latin typeface="Arial"/>
                <a:cs typeface="Arial"/>
              </a:rPr>
              <a:t>-Konzentration</a:t>
            </a:r>
            <a:r>
              <a:rPr sz="975" b="1" spc="-41">
                <a:latin typeface="Arial"/>
                <a:cs typeface="Arial"/>
              </a:rPr>
              <a:t> </a:t>
            </a:r>
            <a:r>
              <a:rPr lang="de-DE" sz="975" b="1" spc="-41">
                <a:latin typeface="Arial"/>
                <a:cs typeface="Arial"/>
              </a:rPr>
              <a:t>[</a:t>
            </a:r>
            <a:r>
              <a:rPr sz="975" b="1" spc="-8" err="1">
                <a:latin typeface="Arial"/>
                <a:cs typeface="Arial"/>
              </a:rPr>
              <a:t>pmol</a:t>
            </a:r>
            <a:r>
              <a:rPr sz="975" b="1" spc="-8">
                <a:latin typeface="Arial"/>
                <a:cs typeface="Arial"/>
              </a:rPr>
              <a:t>/</a:t>
            </a:r>
            <a:r>
              <a:rPr lang="de-DE" sz="975" b="1" spc="-8">
                <a:latin typeface="Arial"/>
                <a:cs typeface="Arial"/>
              </a:rPr>
              <a:t>l]</a:t>
            </a:r>
            <a:endParaRPr sz="975" b="1">
              <a:latin typeface="Arial"/>
              <a:cs typeface="Arial"/>
            </a:endParaRPr>
          </a:p>
        </p:txBody>
      </p:sp>
      <p:sp>
        <p:nvSpPr>
          <p:cNvPr id="62" name="object 31">
            <a:extLst>
              <a:ext uri="{FF2B5EF4-FFF2-40B4-BE49-F238E27FC236}">
                <a16:creationId xmlns:a16="http://schemas.microsoft.com/office/drawing/2014/main" id="{6F8FD96E-A8C8-CCF6-90EB-B2F374F7B867}"/>
              </a:ext>
            </a:extLst>
          </p:cNvPr>
          <p:cNvSpPr txBox="1"/>
          <p:nvPr/>
        </p:nvSpPr>
        <p:spPr>
          <a:xfrm>
            <a:off x="1135090" y="3466147"/>
            <a:ext cx="498634" cy="136576"/>
          </a:xfrm>
          <a:prstGeom prst="rect">
            <a:avLst/>
          </a:prstGeom>
        </p:spPr>
        <p:txBody>
          <a:bodyPr vert="horz" wrap="square" lIns="0" tIns="9525" rIns="0" bIns="0" rtlCol="0">
            <a:spAutoFit/>
          </a:bodyPr>
          <a:lstStyle/>
          <a:p>
            <a:pPr marL="9525">
              <a:spcBef>
                <a:spcPts val="75"/>
              </a:spcBef>
              <a:tabLst>
                <a:tab pos="175736" algn="l"/>
              </a:tabLst>
            </a:pPr>
            <a:r>
              <a:rPr sz="825" spc="-38">
                <a:latin typeface="Arial"/>
                <a:cs typeface="Arial"/>
              </a:rPr>
              <a:t>0</a:t>
            </a:r>
            <a:r>
              <a:rPr sz="825">
                <a:latin typeface="Arial"/>
                <a:cs typeface="Arial"/>
              </a:rPr>
              <a:t>	15</a:t>
            </a:r>
            <a:r>
              <a:rPr sz="825" spc="75">
                <a:latin typeface="Arial"/>
                <a:cs typeface="Arial"/>
              </a:rPr>
              <a:t>  </a:t>
            </a:r>
            <a:r>
              <a:rPr sz="825" spc="-19">
                <a:latin typeface="Arial"/>
                <a:cs typeface="Arial"/>
              </a:rPr>
              <a:t>30</a:t>
            </a:r>
            <a:endParaRPr sz="825">
              <a:latin typeface="Arial"/>
              <a:cs typeface="Arial"/>
            </a:endParaRPr>
          </a:p>
        </p:txBody>
      </p:sp>
      <p:sp>
        <p:nvSpPr>
          <p:cNvPr id="63" name="object 32">
            <a:extLst>
              <a:ext uri="{FF2B5EF4-FFF2-40B4-BE49-F238E27FC236}">
                <a16:creationId xmlns:a16="http://schemas.microsoft.com/office/drawing/2014/main" id="{1EA4BD1C-C7E9-5E3E-38F7-79049CE0E9A6}"/>
              </a:ext>
            </a:extLst>
          </p:cNvPr>
          <p:cNvSpPr txBox="1"/>
          <p:nvPr/>
        </p:nvSpPr>
        <p:spPr>
          <a:xfrm>
            <a:off x="1873755" y="3466147"/>
            <a:ext cx="135731" cy="136576"/>
          </a:xfrm>
          <a:prstGeom prst="rect">
            <a:avLst/>
          </a:prstGeom>
        </p:spPr>
        <p:txBody>
          <a:bodyPr vert="horz" wrap="square" lIns="0" tIns="9525" rIns="0" bIns="0" rtlCol="0">
            <a:spAutoFit/>
          </a:bodyPr>
          <a:lstStyle/>
          <a:p>
            <a:pPr marL="9525">
              <a:spcBef>
                <a:spcPts val="75"/>
              </a:spcBef>
            </a:pPr>
            <a:r>
              <a:rPr sz="825" spc="-19">
                <a:latin typeface="Arial"/>
                <a:cs typeface="Arial"/>
              </a:rPr>
              <a:t>60</a:t>
            </a:r>
            <a:endParaRPr sz="825">
              <a:latin typeface="Arial"/>
              <a:cs typeface="Arial"/>
            </a:endParaRPr>
          </a:p>
        </p:txBody>
      </p:sp>
      <p:sp>
        <p:nvSpPr>
          <p:cNvPr id="64" name="object 33">
            <a:extLst>
              <a:ext uri="{FF2B5EF4-FFF2-40B4-BE49-F238E27FC236}">
                <a16:creationId xmlns:a16="http://schemas.microsoft.com/office/drawing/2014/main" id="{B2E14EA4-A0BB-E62A-9794-FBD3BEBBC72B}"/>
              </a:ext>
            </a:extLst>
          </p:cNvPr>
          <p:cNvSpPr txBox="1"/>
          <p:nvPr/>
        </p:nvSpPr>
        <p:spPr>
          <a:xfrm>
            <a:off x="3432997" y="3466147"/>
            <a:ext cx="194309" cy="136576"/>
          </a:xfrm>
          <a:prstGeom prst="rect">
            <a:avLst/>
          </a:prstGeom>
        </p:spPr>
        <p:txBody>
          <a:bodyPr vert="horz" wrap="square" lIns="0" tIns="9525" rIns="0" bIns="0" rtlCol="0">
            <a:spAutoFit/>
          </a:bodyPr>
          <a:lstStyle/>
          <a:p>
            <a:pPr marL="9525">
              <a:spcBef>
                <a:spcPts val="75"/>
              </a:spcBef>
            </a:pPr>
            <a:r>
              <a:rPr sz="825" spc="-19">
                <a:latin typeface="Arial"/>
                <a:cs typeface="Arial"/>
              </a:rPr>
              <a:t>180</a:t>
            </a:r>
            <a:endParaRPr sz="825">
              <a:latin typeface="Arial"/>
              <a:cs typeface="Arial"/>
            </a:endParaRPr>
          </a:p>
        </p:txBody>
      </p:sp>
      <p:sp>
        <p:nvSpPr>
          <p:cNvPr id="65" name="object 34">
            <a:extLst>
              <a:ext uri="{FF2B5EF4-FFF2-40B4-BE49-F238E27FC236}">
                <a16:creationId xmlns:a16="http://schemas.microsoft.com/office/drawing/2014/main" id="{9321024D-F800-E106-9E80-268763ECFF65}"/>
              </a:ext>
            </a:extLst>
          </p:cNvPr>
          <p:cNvSpPr txBox="1"/>
          <p:nvPr/>
        </p:nvSpPr>
        <p:spPr>
          <a:xfrm>
            <a:off x="3834667" y="3466147"/>
            <a:ext cx="194309" cy="136576"/>
          </a:xfrm>
          <a:prstGeom prst="rect">
            <a:avLst/>
          </a:prstGeom>
        </p:spPr>
        <p:txBody>
          <a:bodyPr vert="horz" wrap="square" lIns="0" tIns="9525" rIns="0" bIns="0" rtlCol="0">
            <a:spAutoFit/>
          </a:bodyPr>
          <a:lstStyle/>
          <a:p>
            <a:pPr marL="9525">
              <a:spcBef>
                <a:spcPts val="75"/>
              </a:spcBef>
            </a:pPr>
            <a:r>
              <a:rPr sz="825" spc="-19">
                <a:latin typeface="Arial"/>
                <a:cs typeface="Arial"/>
              </a:rPr>
              <a:t>210</a:t>
            </a:r>
            <a:endParaRPr sz="825">
              <a:latin typeface="Arial"/>
              <a:cs typeface="Arial"/>
            </a:endParaRPr>
          </a:p>
        </p:txBody>
      </p:sp>
      <p:sp>
        <p:nvSpPr>
          <p:cNvPr id="66" name="object 35">
            <a:extLst>
              <a:ext uri="{FF2B5EF4-FFF2-40B4-BE49-F238E27FC236}">
                <a16:creationId xmlns:a16="http://schemas.microsoft.com/office/drawing/2014/main" id="{F6E3D8AD-411A-23EF-7921-F831833264F1}"/>
              </a:ext>
            </a:extLst>
          </p:cNvPr>
          <p:cNvSpPr txBox="1"/>
          <p:nvPr/>
        </p:nvSpPr>
        <p:spPr>
          <a:xfrm>
            <a:off x="4224620" y="3466147"/>
            <a:ext cx="194309" cy="136576"/>
          </a:xfrm>
          <a:prstGeom prst="rect">
            <a:avLst/>
          </a:prstGeom>
        </p:spPr>
        <p:txBody>
          <a:bodyPr vert="horz" wrap="square" lIns="0" tIns="9525" rIns="0" bIns="0" rtlCol="0">
            <a:spAutoFit/>
          </a:bodyPr>
          <a:lstStyle/>
          <a:p>
            <a:pPr marL="9525">
              <a:spcBef>
                <a:spcPts val="75"/>
              </a:spcBef>
            </a:pPr>
            <a:r>
              <a:rPr sz="825" spc="-19">
                <a:latin typeface="Arial"/>
                <a:cs typeface="Arial"/>
              </a:rPr>
              <a:t>240</a:t>
            </a:r>
            <a:endParaRPr sz="825">
              <a:latin typeface="Arial"/>
              <a:cs typeface="Arial"/>
            </a:endParaRPr>
          </a:p>
        </p:txBody>
      </p:sp>
      <p:sp>
        <p:nvSpPr>
          <p:cNvPr id="67" name="object 36">
            <a:extLst>
              <a:ext uri="{FF2B5EF4-FFF2-40B4-BE49-F238E27FC236}">
                <a16:creationId xmlns:a16="http://schemas.microsoft.com/office/drawing/2014/main" id="{806291EA-E2EA-53AA-5C42-D7F7954AC262}"/>
              </a:ext>
            </a:extLst>
          </p:cNvPr>
          <p:cNvSpPr/>
          <p:nvPr/>
        </p:nvSpPr>
        <p:spPr>
          <a:xfrm>
            <a:off x="1026220" y="2092833"/>
            <a:ext cx="64294" cy="1323975"/>
          </a:xfrm>
          <a:custGeom>
            <a:avLst/>
            <a:gdLst/>
            <a:ahLst/>
            <a:cxnLst/>
            <a:rect l="l" t="t" r="r" b="b"/>
            <a:pathLst>
              <a:path w="85725" h="1765300">
                <a:moveTo>
                  <a:pt x="0" y="0"/>
                </a:moveTo>
                <a:lnTo>
                  <a:pt x="85725" y="0"/>
                </a:lnTo>
              </a:path>
              <a:path w="85725" h="1765300">
                <a:moveTo>
                  <a:pt x="0" y="1289303"/>
                </a:moveTo>
                <a:lnTo>
                  <a:pt x="85725" y="1289303"/>
                </a:lnTo>
              </a:path>
              <a:path w="85725" h="1765300">
                <a:moveTo>
                  <a:pt x="0" y="1764791"/>
                </a:moveTo>
                <a:lnTo>
                  <a:pt x="85725" y="1764791"/>
                </a:lnTo>
              </a:path>
            </a:pathLst>
          </a:custGeom>
          <a:ln w="9525">
            <a:solidFill>
              <a:srgbClr val="7E7E7E"/>
            </a:solidFill>
          </a:ln>
        </p:spPr>
        <p:txBody>
          <a:bodyPr wrap="square" lIns="0" tIns="0" rIns="0" bIns="0" rtlCol="0"/>
          <a:lstStyle/>
          <a:p>
            <a:endParaRPr sz="1350"/>
          </a:p>
        </p:txBody>
      </p:sp>
      <p:sp>
        <p:nvSpPr>
          <p:cNvPr id="68" name="object 37">
            <a:extLst>
              <a:ext uri="{FF2B5EF4-FFF2-40B4-BE49-F238E27FC236}">
                <a16:creationId xmlns:a16="http://schemas.microsoft.com/office/drawing/2014/main" id="{11A8A912-4C9F-2CFE-73AB-84E823A8C64B}"/>
              </a:ext>
            </a:extLst>
          </p:cNvPr>
          <p:cNvSpPr txBox="1"/>
          <p:nvPr/>
        </p:nvSpPr>
        <p:spPr>
          <a:xfrm>
            <a:off x="2281329" y="3442033"/>
            <a:ext cx="949166" cy="336791"/>
          </a:xfrm>
          <a:prstGeom prst="rect">
            <a:avLst/>
          </a:prstGeom>
        </p:spPr>
        <p:txBody>
          <a:bodyPr vert="horz" wrap="square" lIns="0" tIns="33814" rIns="0" bIns="0" rtlCol="0">
            <a:spAutoFit/>
          </a:bodyPr>
          <a:lstStyle/>
          <a:p>
            <a:pPr marL="9525" algn="ctr">
              <a:spcBef>
                <a:spcPts val="266"/>
              </a:spcBef>
              <a:tabLst>
                <a:tab pos="373380" algn="l"/>
                <a:tab pos="763905" algn="l"/>
              </a:tabLst>
            </a:pPr>
            <a:r>
              <a:rPr sz="825" spc="-19">
                <a:latin typeface="Arial"/>
                <a:cs typeface="Arial"/>
              </a:rPr>
              <a:t>90</a:t>
            </a:r>
            <a:r>
              <a:rPr sz="825">
                <a:latin typeface="Arial"/>
                <a:cs typeface="Arial"/>
              </a:rPr>
              <a:t>	</a:t>
            </a:r>
            <a:r>
              <a:rPr sz="825" spc="-19">
                <a:latin typeface="Arial"/>
                <a:cs typeface="Arial"/>
              </a:rPr>
              <a:t>120</a:t>
            </a:r>
            <a:r>
              <a:rPr sz="825">
                <a:latin typeface="Arial"/>
                <a:cs typeface="Arial"/>
              </a:rPr>
              <a:t>	</a:t>
            </a:r>
            <a:r>
              <a:rPr sz="825" spc="-19">
                <a:latin typeface="Arial"/>
                <a:cs typeface="Arial"/>
              </a:rPr>
              <a:t>150</a:t>
            </a:r>
            <a:endParaRPr sz="825">
              <a:latin typeface="Arial"/>
              <a:cs typeface="Arial"/>
            </a:endParaRPr>
          </a:p>
          <a:p>
            <a:pPr marL="15716" algn="ctr">
              <a:spcBef>
                <a:spcPts val="221"/>
              </a:spcBef>
            </a:pPr>
            <a:r>
              <a:rPr lang="de-DE" sz="975" b="1">
                <a:latin typeface="Arial"/>
                <a:cs typeface="Arial"/>
              </a:rPr>
              <a:t>Zeit</a:t>
            </a:r>
            <a:r>
              <a:rPr sz="975" b="1" spc="-53">
                <a:latin typeface="Arial"/>
                <a:cs typeface="Arial"/>
              </a:rPr>
              <a:t> </a:t>
            </a:r>
            <a:r>
              <a:rPr lang="de-DE" sz="975" b="1" spc="-8">
                <a:latin typeface="Arial"/>
                <a:cs typeface="Arial"/>
              </a:rPr>
              <a:t>[</a:t>
            </a:r>
            <a:r>
              <a:rPr sz="975" b="1" spc="-8">
                <a:latin typeface="Arial"/>
                <a:cs typeface="Arial"/>
              </a:rPr>
              <a:t>min</a:t>
            </a:r>
            <a:r>
              <a:rPr lang="de-DE" sz="975" b="1" spc="-8">
                <a:latin typeface="Arial"/>
                <a:cs typeface="Arial"/>
              </a:rPr>
              <a:t>]</a:t>
            </a:r>
            <a:endParaRPr sz="975">
              <a:latin typeface="Arial"/>
              <a:cs typeface="Arial"/>
            </a:endParaRPr>
          </a:p>
        </p:txBody>
      </p:sp>
    </p:spTree>
    <p:extLst>
      <p:ext uri="{BB962C8B-B14F-4D97-AF65-F5344CB8AC3E}">
        <p14:creationId xmlns:p14="http://schemas.microsoft.com/office/powerpoint/2010/main" val="31837647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E5ED11-69ED-ED74-7523-383E44B17B3D}"/>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1198EC0C-0833-368F-0C76-0AB9E136F43A}"/>
              </a:ext>
            </a:extLst>
          </p:cNvPr>
          <p:cNvSpPr txBox="1">
            <a:spLocks/>
          </p:cNvSpPr>
          <p:nvPr/>
        </p:nvSpPr>
        <p:spPr>
          <a:xfrm>
            <a:off x="309031" y="11600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Anwendungsmöglichkeiten von C-Peptid-Messungen in der klinischen Praxis</a:t>
            </a:r>
            <a:r>
              <a:rPr kumimoji="0" lang="de-DE" sz="2000" b="1" i="0" u="none" strike="noStrike" kern="1200" cap="none" spc="0" normalizeH="0" baseline="30000" noProof="0">
                <a:ln>
                  <a:noFill/>
                </a:ln>
                <a:solidFill>
                  <a:srgbClr val="7030A0"/>
                </a:solidFill>
                <a:effectLst/>
                <a:uLnTx/>
                <a:uFillTx/>
                <a:latin typeface="Verdana"/>
                <a:ea typeface="+mn-ea"/>
                <a:cs typeface="+mn-cs"/>
              </a:rPr>
              <a:t>1-9</a:t>
            </a:r>
          </a:p>
        </p:txBody>
      </p:sp>
      <p:sp>
        <p:nvSpPr>
          <p:cNvPr id="9" name="Text Placeholder 2">
            <a:extLst>
              <a:ext uri="{FF2B5EF4-FFF2-40B4-BE49-F238E27FC236}">
                <a16:creationId xmlns:a16="http://schemas.microsoft.com/office/drawing/2014/main" id="{200173CC-45F9-C532-E1D9-A857062317DB}"/>
              </a:ext>
            </a:extLst>
          </p:cNvPr>
          <p:cNvSpPr txBox="1">
            <a:spLocks/>
          </p:cNvSpPr>
          <p:nvPr/>
        </p:nvSpPr>
        <p:spPr>
          <a:xfrm>
            <a:off x="403412" y="4652104"/>
            <a:ext cx="8383619" cy="419308"/>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defRPr/>
            </a:pPr>
            <a:r>
              <a:rPr lang="de-DE" sz="600">
                <a:solidFill>
                  <a:srgbClr val="404040"/>
                </a:solidFill>
                <a:latin typeface="+mn-lt"/>
                <a:ea typeface="Arial"/>
                <a:cs typeface="Arial"/>
              </a:rPr>
              <a:t>* Zufalls-C-Peptid. </a:t>
            </a:r>
            <a:r>
              <a:rPr lang="en-US" sz="600" baseline="30000">
                <a:solidFill>
                  <a:srgbClr val="404040"/>
                </a:solidFill>
                <a:latin typeface="+mn-lt"/>
              </a:rPr>
              <a:t>† </a:t>
            </a:r>
            <a:r>
              <a:rPr lang="en-US" sz="600" err="1">
                <a:solidFill>
                  <a:srgbClr val="404040"/>
                </a:solidFill>
                <a:latin typeface="+mn-lt"/>
              </a:rPr>
              <a:t>Stimuliertes</a:t>
            </a:r>
            <a:r>
              <a:rPr lang="en-US" sz="600">
                <a:solidFill>
                  <a:srgbClr val="404040"/>
                </a:solidFill>
                <a:latin typeface="+mn-lt"/>
              </a:rPr>
              <a:t> C-</a:t>
            </a:r>
            <a:r>
              <a:rPr lang="en-US" sz="600" err="1">
                <a:solidFill>
                  <a:srgbClr val="404040"/>
                </a:solidFill>
                <a:latin typeface="+mn-lt"/>
              </a:rPr>
              <a:t>Peptid</a:t>
            </a:r>
            <a:r>
              <a:rPr lang="en-US" sz="600">
                <a:solidFill>
                  <a:srgbClr val="404040"/>
                </a:solidFill>
                <a:latin typeface="+mn-lt"/>
              </a:rPr>
              <a:t>. </a:t>
            </a:r>
            <a:r>
              <a:rPr lang="de-DE" sz="600">
                <a:solidFill>
                  <a:srgbClr val="404040"/>
                </a:solidFill>
                <a:latin typeface="+mn-lt"/>
                <a:ea typeface="Arial"/>
                <a:cs typeface="Arial"/>
              </a:rPr>
              <a:t>C-Peptid: </a:t>
            </a:r>
            <a:r>
              <a:rPr lang="de-DE" sz="600" err="1">
                <a:solidFill>
                  <a:srgbClr val="404040"/>
                </a:solidFill>
                <a:latin typeface="+mn-lt"/>
                <a:ea typeface="Arial"/>
                <a:cs typeface="Arial"/>
              </a:rPr>
              <a:t>Connecting</a:t>
            </a:r>
            <a:r>
              <a:rPr lang="de-DE" sz="600">
                <a:solidFill>
                  <a:srgbClr val="404040"/>
                </a:solidFill>
                <a:latin typeface="+mn-lt"/>
                <a:ea typeface="Arial"/>
                <a:cs typeface="Arial"/>
              </a:rPr>
              <a:t> </a:t>
            </a:r>
            <a:r>
              <a:rPr lang="de-DE" sz="600" err="1">
                <a:solidFill>
                  <a:srgbClr val="404040"/>
                </a:solidFill>
                <a:latin typeface="+mn-lt"/>
                <a:ea typeface="Arial"/>
                <a:cs typeface="Arial"/>
              </a:rPr>
              <a:t>peptide</a:t>
            </a:r>
            <a:r>
              <a:rPr lang="de-DE" sz="600">
                <a:solidFill>
                  <a:srgbClr val="404040"/>
                </a:solidFill>
                <a:latin typeface="+mn-lt"/>
                <a:ea typeface="Arial"/>
                <a:cs typeface="Arial"/>
              </a:rPr>
              <a:t>, Verbindungspeptid; </a:t>
            </a:r>
            <a:r>
              <a:rPr lang="en-US" sz="600">
                <a:solidFill>
                  <a:srgbClr val="404040"/>
                </a:solidFill>
                <a:latin typeface="+mn-lt"/>
              </a:rPr>
              <a:t>LADA: Latent autoimmune diabetes of adults, </a:t>
            </a:r>
            <a:r>
              <a:rPr lang="en-US" sz="600" err="1">
                <a:solidFill>
                  <a:srgbClr val="404040"/>
                </a:solidFill>
                <a:latin typeface="+mn-lt"/>
              </a:rPr>
              <a:t>latenter</a:t>
            </a:r>
            <a:r>
              <a:rPr lang="en-US" sz="600">
                <a:solidFill>
                  <a:srgbClr val="404040"/>
                </a:solidFill>
                <a:latin typeface="+mn-lt"/>
              </a:rPr>
              <a:t> Autoimmun-Diabetes </a:t>
            </a:r>
            <a:r>
              <a:rPr lang="en-US" sz="600" err="1">
                <a:solidFill>
                  <a:srgbClr val="404040"/>
                </a:solidFill>
                <a:latin typeface="+mn-lt"/>
              </a:rPr>
              <a:t>bei</a:t>
            </a:r>
            <a:r>
              <a:rPr lang="en-US" sz="600">
                <a:solidFill>
                  <a:srgbClr val="404040"/>
                </a:solidFill>
                <a:latin typeface="+mn-lt"/>
              </a:rPr>
              <a:t> </a:t>
            </a:r>
            <a:r>
              <a:rPr lang="en-US" sz="600" err="1">
                <a:solidFill>
                  <a:srgbClr val="404040"/>
                </a:solidFill>
                <a:latin typeface="+mn-lt"/>
              </a:rPr>
              <a:t>Erwachsenen</a:t>
            </a:r>
            <a:r>
              <a:rPr lang="en-US" sz="600">
                <a:solidFill>
                  <a:srgbClr val="404040"/>
                </a:solidFill>
                <a:latin typeface="+mn-lt"/>
              </a:rPr>
              <a:t>;</a:t>
            </a:r>
            <a:r>
              <a:rPr lang="de-DE" sz="600">
                <a:solidFill>
                  <a:srgbClr val="404040"/>
                </a:solidFill>
                <a:latin typeface="+mn-lt"/>
                <a:ea typeface="Arial"/>
                <a:cs typeface="Arial"/>
              </a:rPr>
              <a:t> T1D: Typ-1-Diabetes; T2D: Typ-2-Diabetes.</a:t>
            </a:r>
            <a:endParaRPr kumimoji="0" lang="de-DE" sz="600" i="0" u="none" strike="noStrike" kern="1200" cap="none" spc="0" normalizeH="0" baseline="0" noProof="0">
              <a:ln>
                <a:noFill/>
              </a:ln>
              <a:solidFill>
                <a:srgbClr val="404040"/>
              </a:solidFill>
              <a:effectLst/>
              <a:uLnTx/>
              <a:uFillTx/>
              <a:latin typeface="+mn-lt"/>
              <a:ea typeface="Arial"/>
              <a:cs typeface="Arial"/>
            </a:endParaRPr>
          </a:p>
          <a:p>
            <a:pPr lvl="0">
              <a:defRPr/>
            </a:pPr>
            <a:r>
              <a:rPr kumimoji="0" lang="de-DE" sz="600" b="1" i="0" u="none" strike="noStrike" kern="1200" cap="none" spc="0" normalizeH="0" baseline="0" noProof="0">
                <a:ln>
                  <a:noFill/>
                </a:ln>
                <a:solidFill>
                  <a:srgbClr val="404040"/>
                </a:solidFill>
                <a:effectLst/>
                <a:uLnTx/>
                <a:uFillTx/>
                <a:latin typeface="+mn-lt"/>
                <a:ea typeface="Arial"/>
                <a:cs typeface="Arial"/>
              </a:rPr>
              <a:t>1. </a:t>
            </a:r>
            <a:r>
              <a:rPr kumimoji="0" lang="de-DE" sz="600" b="0" i="0" u="none" strike="noStrike" kern="1200" cap="none" spc="0" normalizeH="0" baseline="0" noProof="0" err="1">
                <a:ln>
                  <a:noFill/>
                </a:ln>
                <a:solidFill>
                  <a:srgbClr val="404040"/>
                </a:solidFill>
                <a:effectLst/>
                <a:uLnTx/>
                <a:uFillTx/>
                <a:latin typeface="+mn-lt"/>
                <a:ea typeface="Arial"/>
                <a:cs typeface="Arial"/>
              </a:rPr>
              <a:t>Leigthon</a:t>
            </a:r>
            <a:r>
              <a:rPr kumimoji="0" lang="de-DE" sz="600" b="0" i="0" u="none" strike="noStrike" kern="1200" cap="none" spc="0" normalizeH="0" baseline="0" noProof="0">
                <a:ln>
                  <a:noFill/>
                </a:ln>
                <a:solidFill>
                  <a:srgbClr val="404040"/>
                </a:solidFill>
                <a:effectLst/>
                <a:uLnTx/>
                <a:uFillTx/>
                <a:latin typeface="+mn-lt"/>
                <a:ea typeface="Arial"/>
                <a:cs typeface="Arial"/>
              </a:rPr>
              <a:t> E </a:t>
            </a:r>
            <a:r>
              <a:rPr kumimoji="0" lang="de-DE" sz="600" b="0" i="1" u="none" strike="noStrike" kern="1200" cap="none" spc="0" normalizeH="0" baseline="0" noProof="0">
                <a:ln>
                  <a:noFill/>
                </a:ln>
                <a:solidFill>
                  <a:srgbClr val="404040"/>
                </a:solidFill>
                <a:effectLst/>
                <a:uLnTx/>
                <a:uFillTx/>
                <a:latin typeface="+mn-lt"/>
                <a:ea typeface="Arial"/>
                <a:cs typeface="Arial"/>
              </a:rPr>
              <a:t>et al. Diabetes </a:t>
            </a:r>
            <a:r>
              <a:rPr kumimoji="0" lang="de-DE" sz="600" b="0" i="1" u="none" strike="noStrike" kern="1200" cap="none" spc="0" normalizeH="0" baseline="0" noProof="0" err="1">
                <a:ln>
                  <a:noFill/>
                </a:ln>
                <a:solidFill>
                  <a:srgbClr val="404040"/>
                </a:solidFill>
                <a:effectLst/>
                <a:uLnTx/>
                <a:uFillTx/>
                <a:latin typeface="+mn-lt"/>
                <a:ea typeface="Arial"/>
                <a:cs typeface="Arial"/>
              </a:rPr>
              <a:t>Ther</a:t>
            </a:r>
            <a:r>
              <a:rPr kumimoji="0" lang="de-DE" sz="600" b="0" i="1"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a:ln>
                  <a:noFill/>
                </a:ln>
                <a:solidFill>
                  <a:srgbClr val="404040"/>
                </a:solidFill>
                <a:effectLst/>
                <a:uLnTx/>
                <a:uFillTx/>
                <a:latin typeface="+mn-lt"/>
                <a:ea typeface="Arial"/>
                <a:cs typeface="Arial"/>
              </a:rPr>
              <a:t>2017; 8: 475–87. </a:t>
            </a:r>
            <a:r>
              <a:rPr kumimoji="0" lang="de-DE" sz="600" b="1" i="0" u="none" strike="noStrike" kern="1200" cap="none" spc="0" normalizeH="0" baseline="0" noProof="0">
                <a:ln>
                  <a:noFill/>
                </a:ln>
                <a:solidFill>
                  <a:srgbClr val="404040"/>
                </a:solidFill>
                <a:effectLst/>
                <a:uLnTx/>
                <a:uFillTx/>
                <a:latin typeface="+mn-lt"/>
                <a:ea typeface="Arial"/>
                <a:cs typeface="Arial"/>
              </a:rPr>
              <a:t>2.</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Maddaloni</a:t>
            </a:r>
            <a:r>
              <a:rPr kumimoji="0" lang="de-DE" sz="600" b="0" i="0" u="none" strike="noStrike" kern="1200" cap="none" spc="0" normalizeH="0" baseline="0" noProof="0">
                <a:ln>
                  <a:noFill/>
                </a:ln>
                <a:solidFill>
                  <a:srgbClr val="404040"/>
                </a:solidFill>
                <a:effectLst/>
                <a:uLnTx/>
                <a:uFillTx/>
                <a:latin typeface="+mn-lt"/>
                <a:ea typeface="Arial"/>
                <a:cs typeface="Arial"/>
              </a:rPr>
              <a:t> E </a:t>
            </a:r>
            <a:r>
              <a:rPr kumimoji="0" lang="de-DE" sz="600" b="0" i="1" u="none" strike="noStrike" kern="1200" cap="none" spc="0" normalizeH="0" baseline="0" noProof="0">
                <a:ln>
                  <a:noFill/>
                </a:ln>
                <a:solidFill>
                  <a:srgbClr val="404040"/>
                </a:solidFill>
                <a:effectLst/>
                <a:uLnTx/>
                <a:uFillTx/>
                <a:latin typeface="+mn-lt"/>
                <a:ea typeface="Arial"/>
                <a:cs typeface="Arial"/>
              </a:rPr>
              <a:t>et al. Diabetes Obes </a:t>
            </a:r>
            <a:r>
              <a:rPr kumimoji="0" lang="de-DE" sz="600" b="0" i="1" u="none" strike="noStrike" kern="1200" cap="none" spc="0" normalizeH="0" baseline="0" noProof="0" err="1">
                <a:ln>
                  <a:noFill/>
                </a:ln>
                <a:solidFill>
                  <a:srgbClr val="404040"/>
                </a:solidFill>
                <a:effectLst/>
                <a:uLnTx/>
                <a:uFillTx/>
                <a:latin typeface="+mn-lt"/>
                <a:ea typeface="Arial"/>
                <a:cs typeface="Arial"/>
              </a:rPr>
              <a:t>Metab</a:t>
            </a:r>
            <a:r>
              <a:rPr kumimoji="0" lang="de-DE" sz="600" b="0" i="1"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a:ln>
                  <a:noFill/>
                </a:ln>
                <a:solidFill>
                  <a:srgbClr val="404040"/>
                </a:solidFill>
                <a:effectLst/>
                <a:uLnTx/>
                <a:uFillTx/>
                <a:latin typeface="+mn-lt"/>
                <a:ea typeface="Arial"/>
                <a:cs typeface="Arial"/>
              </a:rPr>
              <a:t>2022; 24: 1912–26. </a:t>
            </a:r>
            <a:r>
              <a:rPr kumimoji="0" lang="de-DE" sz="600" b="1" i="0" u="none" strike="noStrike" kern="1200" cap="none" spc="0" normalizeH="0" baseline="0" noProof="0">
                <a:ln>
                  <a:noFill/>
                </a:ln>
                <a:solidFill>
                  <a:srgbClr val="404040"/>
                </a:solidFill>
                <a:effectLst/>
                <a:uLnTx/>
                <a:uFillTx/>
                <a:latin typeface="+mn-lt"/>
                <a:ea typeface="Arial"/>
                <a:cs typeface="Arial"/>
              </a:rPr>
              <a:t>3.</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lang="de-DE" sz="600">
                <a:solidFill>
                  <a:srgbClr val="404040"/>
                </a:solidFill>
                <a:latin typeface="+mn-lt"/>
                <a:ea typeface="Arial"/>
                <a:cs typeface="Arial"/>
              </a:rPr>
              <a:t>American Diabetes </a:t>
            </a:r>
            <a:r>
              <a:rPr lang="de-DE" sz="600" err="1">
                <a:solidFill>
                  <a:srgbClr val="404040"/>
                </a:solidFill>
                <a:latin typeface="+mn-lt"/>
                <a:ea typeface="Arial"/>
                <a:cs typeface="Arial"/>
              </a:rPr>
              <a:t>Association</a:t>
            </a:r>
            <a:r>
              <a:rPr lang="de-DE" sz="600">
                <a:solidFill>
                  <a:srgbClr val="404040"/>
                </a:solidFill>
                <a:latin typeface="+mn-lt"/>
                <a:ea typeface="Arial"/>
                <a:cs typeface="Arial"/>
              </a:rPr>
              <a:t> Professional Practice Committee. </a:t>
            </a:r>
            <a:r>
              <a:rPr lang="de-DE" sz="600" i="1">
                <a:solidFill>
                  <a:srgbClr val="404040"/>
                </a:solidFill>
                <a:latin typeface="+mn-lt"/>
                <a:ea typeface="Arial"/>
                <a:cs typeface="Arial"/>
              </a:rPr>
              <a:t>Diabetes Care </a:t>
            </a:r>
            <a:r>
              <a:rPr lang="de-DE" sz="600">
                <a:solidFill>
                  <a:srgbClr val="404040"/>
                </a:solidFill>
                <a:latin typeface="+mn-lt"/>
                <a:ea typeface="Arial"/>
                <a:cs typeface="Arial"/>
              </a:rPr>
              <a:t>2026; 49   (</a:t>
            </a:r>
            <a:r>
              <a:rPr lang="de-DE" sz="600" err="1">
                <a:solidFill>
                  <a:srgbClr val="404040"/>
                </a:solidFill>
                <a:latin typeface="+mn-lt"/>
                <a:ea typeface="Arial"/>
                <a:cs typeface="Arial"/>
              </a:rPr>
              <a:t>Suppl</a:t>
            </a:r>
            <a:r>
              <a:rPr lang="de-DE" sz="600">
                <a:solidFill>
                  <a:srgbClr val="404040"/>
                </a:solidFill>
                <a:latin typeface="+mn-lt"/>
                <a:ea typeface="Arial"/>
                <a:cs typeface="Arial"/>
              </a:rPr>
              <a:t>. 1): S27–S49.</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1" i="0" u="none" strike="noStrike" kern="1200" cap="none" spc="0" normalizeH="0" baseline="0" noProof="0">
                <a:ln>
                  <a:noFill/>
                </a:ln>
                <a:solidFill>
                  <a:srgbClr val="404040"/>
                </a:solidFill>
                <a:effectLst/>
                <a:uLnTx/>
                <a:uFillTx/>
                <a:latin typeface="+mn-lt"/>
                <a:ea typeface="Arial"/>
                <a:cs typeface="Arial"/>
              </a:rPr>
              <a:t>4.</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Galderisi</a:t>
            </a:r>
            <a:r>
              <a:rPr kumimoji="0" lang="de-DE" sz="600" b="0" i="0" u="none" strike="noStrike" kern="1200" cap="none" spc="0" normalizeH="0" baseline="0" noProof="0">
                <a:ln>
                  <a:noFill/>
                </a:ln>
                <a:solidFill>
                  <a:srgbClr val="404040"/>
                </a:solidFill>
                <a:effectLst/>
                <a:uLnTx/>
                <a:uFillTx/>
                <a:latin typeface="+mn-lt"/>
                <a:ea typeface="Arial"/>
                <a:cs typeface="Arial"/>
              </a:rPr>
              <a:t> A </a:t>
            </a:r>
            <a:r>
              <a:rPr kumimoji="0" lang="de-DE" sz="600" b="0" i="1" u="none" strike="noStrike" kern="1200" cap="none" spc="0" normalizeH="0" baseline="0" noProof="0">
                <a:ln>
                  <a:noFill/>
                </a:ln>
                <a:solidFill>
                  <a:srgbClr val="404040"/>
                </a:solidFill>
                <a:effectLst/>
                <a:uLnTx/>
                <a:uFillTx/>
                <a:latin typeface="+mn-lt"/>
                <a:ea typeface="Arial"/>
                <a:cs typeface="Arial"/>
              </a:rPr>
              <a:t>et al. J </a:t>
            </a:r>
            <a:r>
              <a:rPr kumimoji="0" lang="de-DE" sz="600" b="0" i="1" u="none" strike="noStrike" kern="1200" cap="none" spc="0" normalizeH="0" baseline="0" noProof="0" err="1">
                <a:ln>
                  <a:noFill/>
                </a:ln>
                <a:solidFill>
                  <a:srgbClr val="404040"/>
                </a:solidFill>
                <a:effectLst/>
                <a:uLnTx/>
                <a:uFillTx/>
                <a:latin typeface="+mn-lt"/>
                <a:ea typeface="Arial"/>
                <a:cs typeface="Arial"/>
              </a:rPr>
              <a:t>Clin</a:t>
            </a:r>
            <a:r>
              <a:rPr kumimoji="0" lang="de-DE" sz="600" b="0" i="1" u="none" strike="noStrike" kern="1200" cap="none" spc="0" normalizeH="0" baseline="0" noProof="0">
                <a:ln>
                  <a:noFill/>
                </a:ln>
                <a:solidFill>
                  <a:srgbClr val="404040"/>
                </a:solidFill>
                <a:effectLst/>
                <a:uLnTx/>
                <a:uFillTx/>
                <a:latin typeface="+mn-lt"/>
                <a:ea typeface="Arial"/>
                <a:cs typeface="Arial"/>
              </a:rPr>
              <a:t> </a:t>
            </a:r>
            <a:r>
              <a:rPr kumimoji="0" lang="de-DE" sz="600" b="0" i="1" u="none" strike="noStrike" kern="1200" cap="none" spc="0" normalizeH="0" baseline="0" noProof="0" err="1">
                <a:ln>
                  <a:noFill/>
                </a:ln>
                <a:solidFill>
                  <a:srgbClr val="404040"/>
                </a:solidFill>
                <a:effectLst/>
                <a:uLnTx/>
                <a:uFillTx/>
                <a:latin typeface="+mn-lt"/>
                <a:ea typeface="Arial"/>
                <a:cs typeface="Arial"/>
              </a:rPr>
              <a:t>Endocrinol</a:t>
            </a:r>
            <a:r>
              <a:rPr kumimoji="0" lang="de-DE" sz="600" b="0" i="1" u="none" strike="noStrike" kern="1200" cap="none" spc="0" normalizeH="0" baseline="0" noProof="0">
                <a:ln>
                  <a:noFill/>
                </a:ln>
                <a:solidFill>
                  <a:srgbClr val="404040"/>
                </a:solidFill>
                <a:effectLst/>
                <a:uLnTx/>
                <a:uFillTx/>
                <a:latin typeface="+mn-lt"/>
                <a:ea typeface="Arial"/>
                <a:cs typeface="Arial"/>
              </a:rPr>
              <a:t> </a:t>
            </a:r>
            <a:r>
              <a:rPr kumimoji="0" lang="de-DE" sz="600" b="0" i="1" u="none" strike="noStrike" kern="1200" cap="none" spc="0" normalizeH="0" baseline="0" noProof="0" err="1">
                <a:ln>
                  <a:noFill/>
                </a:ln>
                <a:solidFill>
                  <a:srgbClr val="404040"/>
                </a:solidFill>
                <a:effectLst/>
                <a:uLnTx/>
                <a:uFillTx/>
                <a:latin typeface="+mn-lt"/>
                <a:ea typeface="Arial"/>
                <a:cs typeface="Arial"/>
              </a:rPr>
              <a:t>Metab</a:t>
            </a:r>
            <a:r>
              <a:rPr kumimoji="0" lang="de-DE" sz="600" b="0" i="1"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a:ln>
                  <a:noFill/>
                </a:ln>
                <a:solidFill>
                  <a:srgbClr val="404040"/>
                </a:solidFill>
                <a:effectLst/>
                <a:uLnTx/>
                <a:uFillTx/>
                <a:latin typeface="+mn-lt"/>
                <a:ea typeface="Arial"/>
                <a:cs typeface="Arial"/>
              </a:rPr>
              <a:t>2021; 106: 2660–9. </a:t>
            </a:r>
            <a:r>
              <a:rPr kumimoji="0" lang="de-DE" sz="600" b="1" i="0" u="none" strike="noStrike" kern="1200" cap="none" spc="0" normalizeH="0" baseline="0" noProof="0">
                <a:ln>
                  <a:noFill/>
                </a:ln>
                <a:solidFill>
                  <a:srgbClr val="404040"/>
                </a:solidFill>
                <a:effectLst/>
                <a:uLnTx/>
                <a:uFillTx/>
                <a:latin typeface="+mn-lt"/>
                <a:ea typeface="Arial"/>
                <a:cs typeface="Arial"/>
              </a:rPr>
              <a:t>5.</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Bogun</a:t>
            </a:r>
            <a:r>
              <a:rPr kumimoji="0" lang="de-DE" sz="600" b="0" i="0" u="none" strike="noStrike" kern="1200" cap="none" spc="0" normalizeH="0" baseline="0" noProof="0">
                <a:ln>
                  <a:noFill/>
                </a:ln>
                <a:solidFill>
                  <a:srgbClr val="404040"/>
                </a:solidFill>
                <a:effectLst/>
                <a:uLnTx/>
                <a:uFillTx/>
                <a:latin typeface="+mn-lt"/>
                <a:ea typeface="Arial"/>
                <a:cs typeface="Arial"/>
              </a:rPr>
              <a:t> MM </a:t>
            </a:r>
            <a:r>
              <a:rPr kumimoji="0" lang="de-DE" sz="600" b="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mn-lt"/>
                <a:ea typeface="Arial"/>
                <a:cs typeface="Arial"/>
              </a:rPr>
              <a:t>2020; 43: 1836–42. </a:t>
            </a:r>
            <a:r>
              <a:rPr kumimoji="0" lang="de-DE" sz="600" b="1" i="0" u="none" strike="noStrike" kern="1200" cap="none" spc="0" normalizeH="0" baseline="0" noProof="0">
                <a:ln>
                  <a:noFill/>
                </a:ln>
                <a:solidFill>
                  <a:srgbClr val="404040"/>
                </a:solidFill>
                <a:effectLst/>
                <a:uLnTx/>
                <a:uFillTx/>
                <a:latin typeface="+mn-lt"/>
                <a:ea typeface="Arial"/>
                <a:cs typeface="Arial"/>
              </a:rPr>
              <a:t>6.</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lang="de-DE" sz="600">
                <a:solidFill>
                  <a:srgbClr val="404040"/>
                </a:solidFill>
                <a:latin typeface="+mn-lt"/>
              </a:rPr>
              <a:t>Phillip M </a:t>
            </a:r>
            <a:r>
              <a:rPr lang="de-DE" sz="600" i="1">
                <a:solidFill>
                  <a:srgbClr val="404040"/>
                </a:solidFill>
                <a:latin typeface="+mn-lt"/>
              </a:rPr>
              <a:t>et al. Diabetes Care </a:t>
            </a:r>
            <a:r>
              <a:rPr lang="de-DE" sz="600">
                <a:solidFill>
                  <a:srgbClr val="404040"/>
                </a:solidFill>
                <a:latin typeface="+mn-lt"/>
              </a:rPr>
              <a:t>2024; 47: 1276–98. </a:t>
            </a:r>
            <a:r>
              <a:rPr lang="de-DE" sz="600" b="1">
                <a:solidFill>
                  <a:srgbClr val="404040"/>
                </a:solidFill>
                <a:latin typeface="+mn-lt"/>
              </a:rPr>
              <a:t>7.</a:t>
            </a:r>
            <a:r>
              <a:rPr lang="de-DE" sz="600">
                <a:solidFill>
                  <a:srgbClr val="404040"/>
                </a:solidFill>
                <a:latin typeface="+mn-lt"/>
              </a:rPr>
              <a:t> Mortensen HB </a:t>
            </a:r>
            <a:r>
              <a:rPr lang="de-DE" sz="600" i="1">
                <a:solidFill>
                  <a:srgbClr val="404040"/>
                </a:solidFill>
                <a:latin typeface="+mn-lt"/>
              </a:rPr>
              <a:t>et al. Diabetes Care </a:t>
            </a:r>
            <a:r>
              <a:rPr lang="de-DE" sz="600">
                <a:solidFill>
                  <a:srgbClr val="404040"/>
                </a:solidFill>
                <a:latin typeface="+mn-lt"/>
              </a:rPr>
              <a:t>2009: 32: 1384–90. </a:t>
            </a:r>
            <a:r>
              <a:rPr lang="de-DE" sz="600" b="1">
                <a:solidFill>
                  <a:srgbClr val="404040"/>
                </a:solidFill>
                <a:latin typeface="+mn-lt"/>
              </a:rPr>
              <a:t>8.</a:t>
            </a:r>
            <a:r>
              <a:rPr lang="de-DE" sz="600">
                <a:solidFill>
                  <a:srgbClr val="404040"/>
                </a:solidFill>
                <a:latin typeface="+mn-lt"/>
              </a:rPr>
              <a:t> </a:t>
            </a:r>
            <a:r>
              <a:rPr lang="de-DE" sz="600" err="1">
                <a:solidFill>
                  <a:srgbClr val="404040"/>
                </a:solidFill>
                <a:latin typeface="+mn-lt"/>
              </a:rPr>
              <a:t>Mameli</a:t>
            </a:r>
            <a:r>
              <a:rPr lang="de-DE" sz="600">
                <a:solidFill>
                  <a:srgbClr val="404040"/>
                </a:solidFill>
                <a:latin typeface="+mn-lt"/>
              </a:rPr>
              <a:t> C </a:t>
            </a:r>
            <a:r>
              <a:rPr lang="de-DE" sz="600" i="1">
                <a:solidFill>
                  <a:srgbClr val="404040"/>
                </a:solidFill>
                <a:latin typeface="+mn-lt"/>
              </a:rPr>
              <a:t>et al. </a:t>
            </a:r>
            <a:r>
              <a:rPr lang="de-DE" sz="600" i="1" err="1">
                <a:solidFill>
                  <a:srgbClr val="404040"/>
                </a:solidFill>
                <a:latin typeface="+mn-lt"/>
              </a:rPr>
              <a:t>Pharmacol</a:t>
            </a:r>
            <a:r>
              <a:rPr lang="de-DE" sz="600" i="1">
                <a:solidFill>
                  <a:srgbClr val="404040"/>
                </a:solidFill>
                <a:latin typeface="+mn-lt"/>
              </a:rPr>
              <a:t> Res </a:t>
            </a:r>
            <a:r>
              <a:rPr lang="de-DE" sz="600">
                <a:solidFill>
                  <a:srgbClr val="404040"/>
                </a:solidFill>
                <a:latin typeface="+mn-lt"/>
              </a:rPr>
              <a:t>2023; 193: 106792. </a:t>
            </a:r>
            <a:r>
              <a:rPr lang="de-DE" sz="600" b="1">
                <a:solidFill>
                  <a:srgbClr val="404040"/>
                </a:solidFill>
                <a:latin typeface="+mn-lt"/>
              </a:rPr>
              <a:t>9. </a:t>
            </a:r>
            <a:r>
              <a:rPr lang="de-DE" sz="600">
                <a:solidFill>
                  <a:srgbClr val="404040"/>
                </a:solidFill>
                <a:latin typeface="+mn-lt"/>
              </a:rPr>
              <a:t>Leslie RD </a:t>
            </a:r>
            <a:r>
              <a:rPr lang="de-DE" sz="600" i="1">
                <a:solidFill>
                  <a:srgbClr val="404040"/>
                </a:solidFill>
                <a:latin typeface="+mn-lt"/>
              </a:rPr>
              <a:t>et al. Diabetes Care </a:t>
            </a:r>
            <a:r>
              <a:rPr lang="de-DE" sz="600">
                <a:solidFill>
                  <a:srgbClr val="404040"/>
                </a:solidFill>
                <a:latin typeface="+mn-lt"/>
              </a:rPr>
              <a:t>2021; 44: 2449–56. </a:t>
            </a:r>
            <a:endParaRPr kumimoji="0" lang="de-DE" sz="600" b="0" i="0" u="none" strike="noStrike" kern="1200" cap="none" spc="0" normalizeH="0" baseline="0" noProof="0">
              <a:ln>
                <a:noFill/>
              </a:ln>
              <a:solidFill>
                <a:srgbClr val="404040"/>
              </a:solidFill>
              <a:effectLst/>
              <a:uLnTx/>
              <a:uFillTx/>
              <a:latin typeface="+mn-lt"/>
              <a:ea typeface="Arial"/>
              <a:cs typeface="Arial"/>
            </a:endParaRPr>
          </a:p>
        </p:txBody>
      </p:sp>
      <p:sp>
        <p:nvSpPr>
          <p:cNvPr id="74" name="Arrow: Down 1">
            <a:extLst>
              <a:ext uri="{FF2B5EF4-FFF2-40B4-BE49-F238E27FC236}">
                <a16:creationId xmlns:a16="http://schemas.microsoft.com/office/drawing/2014/main" id="{F1EE47A1-E92B-367A-E999-D27FECB032E6}"/>
              </a:ext>
            </a:extLst>
          </p:cNvPr>
          <p:cNvSpPr/>
          <p:nvPr/>
        </p:nvSpPr>
        <p:spPr>
          <a:xfrm>
            <a:off x="804914" y="2075539"/>
            <a:ext cx="221833" cy="1416220"/>
          </a:xfrm>
          <a:prstGeom prst="downArrow">
            <a:avLst/>
          </a:prstGeom>
          <a:gradFill>
            <a:gsLst>
              <a:gs pos="0">
                <a:srgbClr val="D0EAEA"/>
              </a:gs>
              <a:gs pos="84000">
                <a:srgbClr val="347475">
                  <a:lumMod val="75000"/>
                </a:srgbClr>
              </a:gs>
              <a:gs pos="100000">
                <a:srgbClr val="1A3A3B"/>
              </a:gs>
            </a:gsLst>
            <a:lin ang="5400000" scaled="1"/>
          </a:gra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sp>
        <p:nvSpPr>
          <p:cNvPr id="75" name="TextBox 32">
            <a:extLst>
              <a:ext uri="{FF2B5EF4-FFF2-40B4-BE49-F238E27FC236}">
                <a16:creationId xmlns:a16="http://schemas.microsoft.com/office/drawing/2014/main" id="{DD990283-5C68-0A31-2D99-ABE732A621D5}"/>
              </a:ext>
            </a:extLst>
          </p:cNvPr>
          <p:cNvSpPr txBox="1"/>
          <p:nvPr/>
        </p:nvSpPr>
        <p:spPr>
          <a:xfrm>
            <a:off x="513329" y="925067"/>
            <a:ext cx="5444559" cy="392415"/>
          </a:xfrm>
          <a:prstGeom prst="rect">
            <a:avLst/>
          </a:prstGeom>
          <a:noFill/>
        </p:spPr>
        <p:txBody>
          <a:bodyPr wrap="square" lIns="68580" tIns="34290" rIns="68580" bIns="34290" anchor="t">
            <a:spAutoFit/>
          </a:bodyPr>
          <a:lstStyle/>
          <a:p>
            <a:pPr defTabSz="685800">
              <a:defRPr/>
            </a:pPr>
            <a:r>
              <a:rPr lang="en-US" sz="1050">
                <a:solidFill>
                  <a:srgbClr val="000000"/>
                </a:solidFill>
              </a:rPr>
              <a:t>Ein </a:t>
            </a:r>
            <a:r>
              <a:rPr lang="en-US" sz="1050" err="1">
                <a:solidFill>
                  <a:srgbClr val="000000"/>
                </a:solidFill>
              </a:rPr>
              <a:t>stimuliertes</a:t>
            </a:r>
            <a:r>
              <a:rPr lang="en-US" sz="1050">
                <a:solidFill>
                  <a:srgbClr val="000000"/>
                </a:solidFill>
              </a:rPr>
              <a:t> C-</a:t>
            </a:r>
            <a:r>
              <a:rPr lang="en-US" sz="1050" err="1">
                <a:solidFill>
                  <a:srgbClr val="000000"/>
                </a:solidFill>
              </a:rPr>
              <a:t>Peptid</a:t>
            </a:r>
            <a:r>
              <a:rPr lang="en-US" sz="1050">
                <a:solidFill>
                  <a:srgbClr val="000000"/>
                </a:solidFill>
              </a:rPr>
              <a:t> von </a:t>
            </a:r>
            <a:r>
              <a:rPr lang="en-US" sz="1050" b="1">
                <a:solidFill>
                  <a:srgbClr val="000000"/>
                </a:solidFill>
              </a:rPr>
              <a:t>200 </a:t>
            </a:r>
            <a:r>
              <a:rPr lang="en-US" sz="1050" b="1" err="1">
                <a:solidFill>
                  <a:srgbClr val="000000"/>
                </a:solidFill>
              </a:rPr>
              <a:t>pmol</a:t>
            </a:r>
            <a:r>
              <a:rPr lang="en-US" sz="1050" b="1">
                <a:solidFill>
                  <a:srgbClr val="000000"/>
                </a:solidFill>
              </a:rPr>
              <a:t>/l (0,2 nmol/l) </a:t>
            </a:r>
            <a:r>
              <a:rPr lang="en-US" sz="1050" err="1">
                <a:solidFill>
                  <a:srgbClr val="000000"/>
                </a:solidFill>
              </a:rPr>
              <a:t>wird</a:t>
            </a:r>
            <a:r>
              <a:rPr lang="en-US" sz="1050">
                <a:solidFill>
                  <a:srgbClr val="000000"/>
                </a:solidFill>
              </a:rPr>
              <a:t> oft </a:t>
            </a:r>
            <a:r>
              <a:rPr lang="en-US" sz="1050" err="1">
                <a:solidFill>
                  <a:srgbClr val="000000"/>
                </a:solidFill>
              </a:rPr>
              <a:t>als</a:t>
            </a:r>
            <a:r>
              <a:rPr lang="en-US" sz="1050">
                <a:solidFill>
                  <a:srgbClr val="000000"/>
                </a:solidFill>
              </a:rPr>
              <a:t> Cut-Off für </a:t>
            </a:r>
            <a:r>
              <a:rPr lang="en-US" sz="1050" err="1">
                <a:solidFill>
                  <a:srgbClr val="000000"/>
                </a:solidFill>
              </a:rPr>
              <a:t>eine</a:t>
            </a:r>
            <a:r>
              <a:rPr lang="en-US" sz="1050">
                <a:solidFill>
                  <a:srgbClr val="000000"/>
                </a:solidFill>
              </a:rPr>
              <a:t> </a:t>
            </a:r>
            <a:r>
              <a:rPr lang="en-US" sz="1050" err="1">
                <a:solidFill>
                  <a:srgbClr val="000000"/>
                </a:solidFill>
              </a:rPr>
              <a:t>schlechte</a:t>
            </a:r>
            <a:r>
              <a:rPr lang="en-US" sz="1050">
                <a:solidFill>
                  <a:srgbClr val="000000"/>
                </a:solidFill>
              </a:rPr>
              <a:t> </a:t>
            </a:r>
            <a:r>
              <a:rPr lang="en-US" sz="1050" err="1">
                <a:solidFill>
                  <a:srgbClr val="000000"/>
                </a:solidFill>
              </a:rPr>
              <a:t>Betazellreserve</a:t>
            </a:r>
            <a:r>
              <a:rPr lang="en-US" sz="1050">
                <a:solidFill>
                  <a:srgbClr val="000000"/>
                </a:solidFill>
              </a:rPr>
              <a:t> verwendet</a:t>
            </a:r>
            <a:r>
              <a:rPr lang="en-US" sz="1050" baseline="30000">
                <a:solidFill>
                  <a:srgbClr val="000000"/>
                </a:solidFill>
              </a:rPr>
              <a:t>1,2</a:t>
            </a:r>
            <a:endParaRPr lang="en-US" sz="1100">
              <a:solidFill>
                <a:srgbClr val="000000"/>
              </a:solidFill>
            </a:endParaRPr>
          </a:p>
        </p:txBody>
      </p:sp>
      <p:sp>
        <p:nvSpPr>
          <p:cNvPr id="76" name="TextBox 9">
            <a:extLst>
              <a:ext uri="{FF2B5EF4-FFF2-40B4-BE49-F238E27FC236}">
                <a16:creationId xmlns:a16="http://schemas.microsoft.com/office/drawing/2014/main" id="{49D8EFDB-350A-F4A0-FD8C-6ECFB8914EBD}"/>
              </a:ext>
            </a:extLst>
          </p:cNvPr>
          <p:cNvSpPr txBox="1"/>
          <p:nvPr/>
        </p:nvSpPr>
        <p:spPr>
          <a:xfrm>
            <a:off x="6858418" y="1631010"/>
            <a:ext cx="1823042" cy="1064394"/>
          </a:xfrm>
          <a:prstGeom prst="rect">
            <a:avLst/>
          </a:prstGeom>
          <a:noFill/>
        </p:spPr>
        <p:txBody>
          <a:bodyPr wrap="square" lIns="68580" tIns="34290" rIns="68580" bIns="34290" anchor="t">
            <a:spAutoFit/>
          </a:bodyPr>
          <a:lstStyle/>
          <a:p>
            <a:pPr defTabSz="685800">
              <a:spcAft>
                <a:spcPts val="225"/>
              </a:spcAft>
              <a:defRPr/>
            </a:pPr>
            <a:r>
              <a:rPr lang="en-US" sz="900" b="1" err="1">
                <a:solidFill>
                  <a:srgbClr val="2F3651">
                    <a:lumMod val="60000"/>
                    <a:lumOff val="40000"/>
                  </a:srgbClr>
                </a:solidFill>
                <a:ea typeface="Verdana"/>
              </a:rPr>
              <a:t>Partielle</a:t>
            </a:r>
            <a:r>
              <a:rPr lang="en-US" sz="900" b="1">
                <a:solidFill>
                  <a:srgbClr val="2F3651">
                    <a:lumMod val="60000"/>
                    <a:lumOff val="40000"/>
                  </a:srgbClr>
                </a:solidFill>
                <a:ea typeface="Verdana"/>
              </a:rPr>
              <a:t> Remission “Honeymoon-Phase”</a:t>
            </a:r>
          </a:p>
          <a:p>
            <a:pPr defTabSz="685800">
              <a:spcAft>
                <a:spcPts val="225"/>
              </a:spcAft>
              <a:defRPr/>
            </a:pPr>
            <a:r>
              <a:rPr lang="en-US" sz="900" kern="0" err="1">
                <a:solidFill>
                  <a:srgbClr val="000000"/>
                </a:solidFill>
                <a:ea typeface="Times New Roman" panose="02020603050405020304" pitchFamily="18" charset="0"/>
              </a:rPr>
              <a:t>Stimuliertes</a:t>
            </a:r>
            <a:r>
              <a:rPr lang="en-US" sz="900" kern="0">
                <a:solidFill>
                  <a:srgbClr val="000000"/>
                </a:solidFill>
                <a:ea typeface="Times New Roman" panose="02020603050405020304" pitchFamily="18" charset="0"/>
              </a:rPr>
              <a:t> C-</a:t>
            </a:r>
            <a:r>
              <a:rPr lang="en-US" sz="900" kern="0" err="1">
                <a:solidFill>
                  <a:srgbClr val="000000"/>
                </a:solidFill>
                <a:ea typeface="Times New Roman" panose="02020603050405020304" pitchFamily="18" charset="0"/>
              </a:rPr>
              <a:t>Peptid</a:t>
            </a:r>
            <a:r>
              <a:rPr lang="en-US" sz="900" kern="0">
                <a:solidFill>
                  <a:srgbClr val="000000"/>
                </a:solidFill>
                <a:ea typeface="Times New Roman" panose="02020603050405020304" pitchFamily="18" charset="0"/>
              </a:rPr>
              <a:t> </a:t>
            </a:r>
            <a:r>
              <a:rPr lang="en-US" sz="900" kern="0" err="1">
                <a:solidFill>
                  <a:srgbClr val="000000"/>
                </a:solidFill>
                <a:ea typeface="Times New Roman" panose="02020603050405020304" pitchFamily="18" charset="0"/>
              </a:rPr>
              <a:t>kann</a:t>
            </a:r>
            <a:r>
              <a:rPr lang="en-US" sz="900" kern="0">
                <a:solidFill>
                  <a:srgbClr val="000000"/>
                </a:solidFill>
                <a:ea typeface="Times New Roman" panose="02020603050405020304" pitchFamily="18" charset="0"/>
              </a:rPr>
              <a:t> </a:t>
            </a:r>
            <a:r>
              <a:rPr lang="en-US" sz="900" b="1" kern="0" err="1">
                <a:solidFill>
                  <a:srgbClr val="000000"/>
                </a:solidFill>
                <a:ea typeface="Times New Roman" panose="02020603050405020304" pitchFamily="18" charset="0"/>
              </a:rPr>
              <a:t>ansteigen</a:t>
            </a:r>
            <a:r>
              <a:rPr lang="en-US" sz="900" b="1" kern="0">
                <a:solidFill>
                  <a:srgbClr val="000000"/>
                </a:solidFill>
                <a:ea typeface="Times New Roman" panose="02020603050405020304" pitchFamily="18" charset="0"/>
              </a:rPr>
              <a:t>, </a:t>
            </a:r>
            <a:r>
              <a:rPr lang="en-US" sz="900" kern="0">
                <a:solidFill>
                  <a:srgbClr val="000000"/>
                </a:solidFill>
                <a:ea typeface="Times New Roman" panose="02020603050405020304" pitchFamily="18" charset="0"/>
              </a:rPr>
              <a:t>was auf </a:t>
            </a:r>
            <a:r>
              <a:rPr lang="en-US" sz="900" kern="0" err="1">
                <a:solidFill>
                  <a:srgbClr val="000000"/>
                </a:solidFill>
                <a:ea typeface="Times New Roman" panose="02020603050405020304" pitchFamily="18" charset="0"/>
              </a:rPr>
              <a:t>eine</a:t>
            </a:r>
            <a:r>
              <a:rPr lang="en-US" sz="900" kern="0">
                <a:solidFill>
                  <a:srgbClr val="000000"/>
                </a:solidFill>
                <a:ea typeface="Times New Roman" panose="02020603050405020304" pitchFamily="18" charset="0"/>
              </a:rPr>
              <a:t> </a:t>
            </a:r>
            <a:r>
              <a:rPr lang="en-US" sz="900" kern="0" err="1">
                <a:solidFill>
                  <a:srgbClr val="000000"/>
                </a:solidFill>
                <a:ea typeface="Times New Roman" panose="02020603050405020304" pitchFamily="18" charset="0"/>
              </a:rPr>
              <a:t>verbliebene</a:t>
            </a:r>
            <a:r>
              <a:rPr lang="en-US" sz="900" kern="0">
                <a:solidFill>
                  <a:srgbClr val="000000"/>
                </a:solidFill>
                <a:ea typeface="Times New Roman" panose="02020603050405020304" pitchFamily="18" charset="0"/>
              </a:rPr>
              <a:t> </a:t>
            </a:r>
            <a:r>
              <a:rPr lang="en-US" sz="900" kern="0" err="1">
                <a:solidFill>
                  <a:srgbClr val="000000"/>
                </a:solidFill>
                <a:ea typeface="Times New Roman" panose="02020603050405020304" pitchFamily="18" charset="0"/>
              </a:rPr>
              <a:t>endogene</a:t>
            </a:r>
            <a:r>
              <a:rPr lang="en-US" sz="900" kern="0">
                <a:solidFill>
                  <a:srgbClr val="000000"/>
                </a:solidFill>
                <a:ea typeface="Times New Roman" panose="02020603050405020304" pitchFamily="18" charset="0"/>
              </a:rPr>
              <a:t> </a:t>
            </a:r>
            <a:r>
              <a:rPr lang="en-US" sz="900" kern="0" err="1">
                <a:solidFill>
                  <a:srgbClr val="000000"/>
                </a:solidFill>
                <a:ea typeface="Times New Roman" panose="02020603050405020304" pitchFamily="18" charset="0"/>
              </a:rPr>
              <a:t>Insulinproduktion</a:t>
            </a:r>
            <a:r>
              <a:rPr lang="en-US" sz="900" kern="0">
                <a:solidFill>
                  <a:srgbClr val="000000"/>
                </a:solidFill>
                <a:ea typeface="Times New Roman" panose="02020603050405020304" pitchFamily="18" charset="0"/>
              </a:rPr>
              <a:t> hindeutet</a:t>
            </a:r>
            <a:r>
              <a:rPr lang="en-US" sz="900" kern="0" baseline="30000">
                <a:solidFill>
                  <a:srgbClr val="000000"/>
                </a:solidFill>
                <a:ea typeface="Times New Roman" panose="02020603050405020304" pitchFamily="18" charset="0"/>
              </a:rPr>
              <a:t>7,8</a:t>
            </a:r>
            <a:endParaRPr lang="en-US" sz="900" kern="0" baseline="30000">
              <a:solidFill>
                <a:srgbClr val="000000"/>
              </a:solidFill>
              <a:cs typeface="Arial"/>
            </a:endParaRPr>
          </a:p>
        </p:txBody>
      </p:sp>
      <p:grpSp>
        <p:nvGrpSpPr>
          <p:cNvPr id="77" name="Group 40">
            <a:extLst>
              <a:ext uri="{FF2B5EF4-FFF2-40B4-BE49-F238E27FC236}">
                <a16:creationId xmlns:a16="http://schemas.microsoft.com/office/drawing/2014/main" id="{F2EC5BB4-04FD-D28A-D54D-0B7630FCAE88}"/>
              </a:ext>
            </a:extLst>
          </p:cNvPr>
          <p:cNvGrpSpPr>
            <a:grpSpLocks noChangeAspect="1"/>
          </p:cNvGrpSpPr>
          <p:nvPr/>
        </p:nvGrpSpPr>
        <p:grpSpPr>
          <a:xfrm>
            <a:off x="6319206" y="2899667"/>
            <a:ext cx="539213" cy="540000"/>
            <a:chOff x="11399049" y="3505704"/>
            <a:chExt cx="839876" cy="841101"/>
          </a:xfrm>
        </p:grpSpPr>
        <p:sp>
          <p:nvSpPr>
            <p:cNvPr id="78" name="Oval 14">
              <a:extLst>
                <a:ext uri="{FF2B5EF4-FFF2-40B4-BE49-F238E27FC236}">
                  <a16:creationId xmlns:a16="http://schemas.microsoft.com/office/drawing/2014/main" id="{54FFBF67-457F-F437-1AEB-C4AC4683DD13}"/>
                </a:ext>
              </a:extLst>
            </p:cNvPr>
            <p:cNvSpPr>
              <a:spLocks noChangeAspect="1"/>
            </p:cNvSpPr>
            <p:nvPr/>
          </p:nvSpPr>
          <p:spPr>
            <a:xfrm>
              <a:off x="11399049" y="3505704"/>
              <a:ext cx="839876" cy="841101"/>
            </a:xfrm>
            <a:prstGeom prst="ellipse">
              <a:avLst/>
            </a:prstGeom>
            <a:solidFill>
              <a:srgbClr val="2F3651"/>
            </a:solidFill>
            <a:ln w="25400" cap="flat" cmpd="sng" algn="ctr">
              <a:noFill/>
              <a:prstDash val="solid"/>
            </a:ln>
            <a:effectLst/>
          </p:spPr>
          <p:txBody>
            <a:bodyPr lIns="54000" tIns="729000" rIns="54000" bIns="135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79" name="Graphic 21" descr="Man with baby with solid fill">
              <a:extLst>
                <a:ext uri="{FF2B5EF4-FFF2-40B4-BE49-F238E27FC236}">
                  <a16:creationId xmlns:a16="http://schemas.microsoft.com/office/drawing/2014/main" id="{A3B5D88A-1F2F-0A03-745F-8311B83C0D6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1484344" y="3600698"/>
              <a:ext cx="670560" cy="650240"/>
            </a:xfrm>
            <a:prstGeom prst="rect">
              <a:avLst/>
            </a:prstGeom>
          </p:spPr>
        </p:pic>
      </p:grpSp>
      <p:grpSp>
        <p:nvGrpSpPr>
          <p:cNvPr id="80" name="Group 39">
            <a:extLst>
              <a:ext uri="{FF2B5EF4-FFF2-40B4-BE49-F238E27FC236}">
                <a16:creationId xmlns:a16="http://schemas.microsoft.com/office/drawing/2014/main" id="{5287C316-F952-BA63-4B8F-70124FBC6F3E}"/>
              </a:ext>
            </a:extLst>
          </p:cNvPr>
          <p:cNvGrpSpPr>
            <a:grpSpLocks noChangeAspect="1"/>
          </p:cNvGrpSpPr>
          <p:nvPr/>
        </p:nvGrpSpPr>
        <p:grpSpPr>
          <a:xfrm>
            <a:off x="6292246" y="1618654"/>
            <a:ext cx="566174" cy="567000"/>
            <a:chOff x="9510539" y="3504404"/>
            <a:chExt cx="839876" cy="841101"/>
          </a:xfrm>
        </p:grpSpPr>
        <p:sp>
          <p:nvSpPr>
            <p:cNvPr id="81" name="Oval 14">
              <a:extLst>
                <a:ext uri="{FF2B5EF4-FFF2-40B4-BE49-F238E27FC236}">
                  <a16:creationId xmlns:a16="http://schemas.microsoft.com/office/drawing/2014/main" id="{CDC84B5D-CA5D-B6DC-70D0-130C6990F427}"/>
                </a:ext>
              </a:extLst>
            </p:cNvPr>
            <p:cNvSpPr>
              <a:spLocks noChangeAspect="1"/>
            </p:cNvSpPr>
            <p:nvPr/>
          </p:nvSpPr>
          <p:spPr>
            <a:xfrm>
              <a:off x="9510539" y="3504404"/>
              <a:ext cx="839876" cy="841101"/>
            </a:xfrm>
            <a:prstGeom prst="ellipse">
              <a:avLst/>
            </a:prstGeom>
            <a:gradFill>
              <a:gsLst>
                <a:gs pos="83000">
                  <a:srgbClr val="2F3651">
                    <a:lumMod val="20000"/>
                    <a:lumOff val="80000"/>
                  </a:srgbClr>
                </a:gs>
                <a:gs pos="100000">
                  <a:srgbClr val="2F3651">
                    <a:lumMod val="20000"/>
                    <a:lumOff val="80000"/>
                  </a:srgbClr>
                </a:gs>
                <a:gs pos="0">
                  <a:srgbClr val="2F3651"/>
                </a:gs>
                <a:gs pos="39000">
                  <a:srgbClr val="2F3651"/>
                </a:gs>
              </a:gsLst>
              <a:lin ang="9000000" scaled="0"/>
            </a:gradFill>
            <a:ln w="25400" cap="flat" cmpd="sng" algn="ctr">
              <a:noFill/>
              <a:prstDash val="solid"/>
            </a:ln>
            <a:effectLst/>
          </p:spPr>
          <p:txBody>
            <a:bodyPr lIns="54000" tIns="729000" rIns="54000" bIns="135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82" name="Graphic 16" descr="Moon with solid fill">
              <a:extLst>
                <a:ext uri="{FF2B5EF4-FFF2-40B4-BE49-F238E27FC236}">
                  <a16:creationId xmlns:a16="http://schemas.microsoft.com/office/drawing/2014/main" id="{A15EC24E-EC84-E61D-FFE6-102BFFAD0A3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9631620" y="3590538"/>
              <a:ext cx="597713" cy="609600"/>
            </a:xfrm>
            <a:prstGeom prst="rect">
              <a:avLst/>
            </a:prstGeom>
          </p:spPr>
        </p:pic>
      </p:grpSp>
      <p:sp>
        <p:nvSpPr>
          <p:cNvPr id="83" name="TextBox 3">
            <a:extLst>
              <a:ext uri="{FF2B5EF4-FFF2-40B4-BE49-F238E27FC236}">
                <a16:creationId xmlns:a16="http://schemas.microsoft.com/office/drawing/2014/main" id="{9F39E076-D626-0FD5-FD58-A58D5F9CBD4D}"/>
              </a:ext>
            </a:extLst>
          </p:cNvPr>
          <p:cNvSpPr txBox="1"/>
          <p:nvPr/>
        </p:nvSpPr>
        <p:spPr>
          <a:xfrm>
            <a:off x="1439455" y="1707628"/>
            <a:ext cx="1560370" cy="289441"/>
          </a:xfrm>
          <a:prstGeom prst="roundRect">
            <a:avLst/>
          </a:prstGeom>
          <a:solidFill>
            <a:srgbClr val="347475">
              <a:lumMod val="20000"/>
              <a:lumOff val="80000"/>
            </a:srgbClr>
          </a:solidFill>
        </p:spPr>
        <p:txBody>
          <a:bodyPr wrap="square" rtlCol="0" anchor="ctr">
            <a:spAutoFit/>
          </a:bodyPr>
          <a:lstStyle/>
          <a:p>
            <a:pPr marL="0" marR="0" lvl="0" indent="0" defTabSz="68580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a:ln>
                  <a:noFill/>
                </a:ln>
                <a:solidFill>
                  <a:srgbClr val="000000"/>
                </a:solidFill>
                <a:effectLst/>
                <a:uLnTx/>
                <a:uFillTx/>
              </a:rPr>
              <a:t>Normal</a:t>
            </a:r>
          </a:p>
        </p:txBody>
      </p:sp>
      <p:sp>
        <p:nvSpPr>
          <p:cNvPr id="84" name="TextBox 7">
            <a:extLst>
              <a:ext uri="{FF2B5EF4-FFF2-40B4-BE49-F238E27FC236}">
                <a16:creationId xmlns:a16="http://schemas.microsoft.com/office/drawing/2014/main" id="{D09F095E-FBFA-A4A2-87E8-2B4A88CA8672}"/>
              </a:ext>
            </a:extLst>
          </p:cNvPr>
          <p:cNvSpPr txBox="1"/>
          <p:nvPr/>
        </p:nvSpPr>
        <p:spPr>
          <a:xfrm>
            <a:off x="1439455" y="2689479"/>
            <a:ext cx="1560370" cy="263902"/>
          </a:xfrm>
          <a:prstGeom prst="roundRect">
            <a:avLst/>
          </a:prstGeom>
          <a:solidFill>
            <a:srgbClr val="347475">
              <a:lumMod val="60000"/>
              <a:lumOff val="40000"/>
            </a:srgbClr>
          </a:solidFill>
        </p:spPr>
        <p:txBody>
          <a:bodyPr wrap="square" lIns="68580" tIns="34290" rIns="68580" bIns="34290" anchor="t">
            <a:spAutoFit/>
          </a:bodyPr>
          <a:lstStyle/>
          <a:p>
            <a:pPr marL="0" marR="0" lvl="0" indent="0" defTabSz="685800" eaLnBrk="1" fontAlgn="auto" latinLnBrk="0" hangingPunct="1">
              <a:lnSpc>
                <a:spcPct val="100000"/>
              </a:lnSpc>
              <a:spcBef>
                <a:spcPts val="0"/>
              </a:spcBef>
              <a:spcAft>
                <a:spcPts val="225"/>
              </a:spcAft>
              <a:buClrTx/>
              <a:buSzTx/>
              <a:buFontTx/>
              <a:buNone/>
              <a:tabLst/>
              <a:defRPr/>
            </a:pPr>
            <a:r>
              <a:rPr kumimoji="0" lang="en-US" sz="1100" b="1" i="0" u="none" strike="noStrike" kern="0" cap="none" spc="0" normalizeH="0" baseline="0" noProof="0">
                <a:ln>
                  <a:noFill/>
                </a:ln>
                <a:solidFill>
                  <a:srgbClr val="000000"/>
                </a:solidFill>
                <a:effectLst/>
                <a:uLnTx/>
                <a:uFillTx/>
                <a:ea typeface="Verdana"/>
              </a:rPr>
              <a:t>T1D Stadium 2</a:t>
            </a:r>
          </a:p>
        </p:txBody>
      </p:sp>
      <p:grpSp>
        <p:nvGrpSpPr>
          <p:cNvPr id="85" name="Group 75">
            <a:extLst>
              <a:ext uri="{FF2B5EF4-FFF2-40B4-BE49-F238E27FC236}">
                <a16:creationId xmlns:a16="http://schemas.microsoft.com/office/drawing/2014/main" id="{0891DEE5-C587-E23B-500C-A2D76D4DEA1C}"/>
              </a:ext>
            </a:extLst>
          </p:cNvPr>
          <p:cNvGrpSpPr>
            <a:grpSpLocks noChangeAspect="1"/>
          </p:cNvGrpSpPr>
          <p:nvPr/>
        </p:nvGrpSpPr>
        <p:grpSpPr>
          <a:xfrm>
            <a:off x="650521" y="1544730"/>
            <a:ext cx="539214" cy="540000"/>
            <a:chOff x="2560397" y="3291222"/>
            <a:chExt cx="839876" cy="841101"/>
          </a:xfrm>
        </p:grpSpPr>
        <p:sp>
          <p:nvSpPr>
            <p:cNvPr id="86" name="Oval 14">
              <a:extLst>
                <a:ext uri="{FF2B5EF4-FFF2-40B4-BE49-F238E27FC236}">
                  <a16:creationId xmlns:a16="http://schemas.microsoft.com/office/drawing/2014/main" id="{8205B066-F96A-1460-318D-4839F83B9A80}"/>
                </a:ext>
              </a:extLst>
            </p:cNvPr>
            <p:cNvSpPr>
              <a:spLocks noChangeAspect="1"/>
            </p:cNvSpPr>
            <p:nvPr/>
          </p:nvSpPr>
          <p:spPr>
            <a:xfrm>
              <a:off x="2560397" y="3291222"/>
              <a:ext cx="839876" cy="841101"/>
            </a:xfrm>
            <a:prstGeom prst="ellipse">
              <a:avLst/>
            </a:prstGeom>
            <a:solidFill>
              <a:srgbClr val="347475">
                <a:lumMod val="20000"/>
                <a:lumOff val="80000"/>
              </a:srgbClr>
            </a:solidFill>
            <a:ln w="25400" cap="flat" cmpd="sng" algn="ctr">
              <a:noFill/>
              <a:prstDash val="solid"/>
            </a:ln>
            <a:effectLst/>
          </p:spPr>
          <p:txBody>
            <a:bodyPr lIns="54000" tIns="729000" rIns="54000" bIns="135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87" name="Graphic 26" descr="Run with solid fill">
              <a:extLst>
                <a:ext uri="{FF2B5EF4-FFF2-40B4-BE49-F238E27FC236}">
                  <a16:creationId xmlns:a16="http://schemas.microsoft.com/office/drawing/2014/main" id="{96A41FEB-8BC3-3973-07EC-F8E795E2EB23}"/>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681445" y="3448605"/>
              <a:ext cx="549234" cy="549234"/>
            </a:xfrm>
            <a:prstGeom prst="rect">
              <a:avLst/>
            </a:prstGeom>
          </p:spPr>
        </p:pic>
      </p:grpSp>
      <p:grpSp>
        <p:nvGrpSpPr>
          <p:cNvPr id="88" name="Group 23">
            <a:extLst>
              <a:ext uri="{FF2B5EF4-FFF2-40B4-BE49-F238E27FC236}">
                <a16:creationId xmlns:a16="http://schemas.microsoft.com/office/drawing/2014/main" id="{9B8E29AF-9F6F-94A7-C511-94F54F94A1FB}"/>
              </a:ext>
            </a:extLst>
          </p:cNvPr>
          <p:cNvGrpSpPr>
            <a:grpSpLocks noChangeAspect="1"/>
          </p:cNvGrpSpPr>
          <p:nvPr/>
        </p:nvGrpSpPr>
        <p:grpSpPr>
          <a:xfrm>
            <a:off x="650521" y="2530277"/>
            <a:ext cx="539214" cy="540000"/>
            <a:chOff x="5180010" y="2440892"/>
            <a:chExt cx="839876" cy="841101"/>
          </a:xfrm>
        </p:grpSpPr>
        <p:sp>
          <p:nvSpPr>
            <p:cNvPr id="89" name="Oval 14">
              <a:extLst>
                <a:ext uri="{FF2B5EF4-FFF2-40B4-BE49-F238E27FC236}">
                  <a16:creationId xmlns:a16="http://schemas.microsoft.com/office/drawing/2014/main" id="{4423BD6E-B8BA-A9E5-1F15-C763F6BCCB6C}"/>
                </a:ext>
              </a:extLst>
            </p:cNvPr>
            <p:cNvSpPr>
              <a:spLocks noChangeAspect="1"/>
            </p:cNvSpPr>
            <p:nvPr/>
          </p:nvSpPr>
          <p:spPr>
            <a:xfrm>
              <a:off x="5180010" y="2440892"/>
              <a:ext cx="839876" cy="841101"/>
            </a:xfrm>
            <a:prstGeom prst="ellipse">
              <a:avLst/>
            </a:prstGeom>
            <a:solidFill>
              <a:srgbClr val="347475">
                <a:lumMod val="60000"/>
                <a:lumOff val="40000"/>
              </a:srgbClr>
            </a:solidFill>
            <a:ln w="25400" cap="flat" cmpd="sng" algn="ctr">
              <a:noFill/>
              <a:prstDash val="solid"/>
            </a:ln>
            <a:effectLst/>
          </p:spPr>
          <p:txBody>
            <a:bodyPr lIns="54000" tIns="729000" rIns="54000" bIns="135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106" name="Graphic 20" descr="Bar graph with downward trend with solid fill">
              <a:extLst>
                <a:ext uri="{FF2B5EF4-FFF2-40B4-BE49-F238E27FC236}">
                  <a16:creationId xmlns:a16="http://schemas.microsoft.com/office/drawing/2014/main" id="{E9BFE5A5-37C5-F3DB-4540-F6C20C1F3A7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320136" y="2563409"/>
              <a:ext cx="568960" cy="548640"/>
            </a:xfrm>
            <a:prstGeom prst="rect">
              <a:avLst/>
            </a:prstGeom>
          </p:spPr>
        </p:pic>
      </p:grpSp>
      <p:sp>
        <p:nvSpPr>
          <p:cNvPr id="107" name="Oval 14">
            <a:extLst>
              <a:ext uri="{FF2B5EF4-FFF2-40B4-BE49-F238E27FC236}">
                <a16:creationId xmlns:a16="http://schemas.microsoft.com/office/drawing/2014/main" id="{F596615D-E5DE-2B18-0F3A-CEC3B50FA293}"/>
              </a:ext>
            </a:extLst>
          </p:cNvPr>
          <p:cNvSpPr>
            <a:spLocks noChangeAspect="1"/>
          </p:cNvSpPr>
          <p:nvPr/>
        </p:nvSpPr>
        <p:spPr>
          <a:xfrm>
            <a:off x="650521" y="3491759"/>
            <a:ext cx="539213" cy="540000"/>
          </a:xfrm>
          <a:prstGeom prst="ellipse">
            <a:avLst/>
          </a:prstGeom>
          <a:solidFill>
            <a:srgbClr val="347475">
              <a:lumMod val="50000"/>
            </a:srgbClr>
          </a:solidFill>
          <a:ln w="25400" cap="flat" cmpd="sng" algn="ctr">
            <a:noFill/>
            <a:prstDash val="solid"/>
          </a:ln>
          <a:effectLst/>
        </p:spPr>
        <p:txBody>
          <a:bodyPr lIns="54000" tIns="729000" rIns="54000" bIns="135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sp>
        <p:nvSpPr>
          <p:cNvPr id="108" name="TextBox 5">
            <a:extLst>
              <a:ext uri="{FF2B5EF4-FFF2-40B4-BE49-F238E27FC236}">
                <a16:creationId xmlns:a16="http://schemas.microsoft.com/office/drawing/2014/main" id="{3641E5FB-6FA6-BC1A-6246-F13A6AC06469}"/>
              </a:ext>
            </a:extLst>
          </p:cNvPr>
          <p:cNvSpPr txBox="1"/>
          <p:nvPr/>
        </p:nvSpPr>
        <p:spPr>
          <a:xfrm>
            <a:off x="1439455" y="3612672"/>
            <a:ext cx="1560370" cy="289441"/>
          </a:xfrm>
          <a:prstGeom prst="roundRect">
            <a:avLst/>
          </a:prstGeom>
          <a:solidFill>
            <a:srgbClr val="347475">
              <a:lumMod val="50000"/>
            </a:srgbClr>
          </a:solidFill>
        </p:spPr>
        <p:txBody>
          <a:bodyPr wrap="square">
            <a:spAutoFit/>
          </a:bodyPr>
          <a:lstStyle/>
          <a:p>
            <a:pPr marL="0" marR="0" lvl="0" indent="0" defTabSz="685800" eaLnBrk="1" fontAlgn="auto" latinLnBrk="0" hangingPunct="1">
              <a:lnSpc>
                <a:spcPct val="100000"/>
              </a:lnSpc>
              <a:spcBef>
                <a:spcPts val="0"/>
              </a:spcBef>
              <a:spcAft>
                <a:spcPts val="225"/>
              </a:spcAft>
              <a:buClrTx/>
              <a:buSzTx/>
              <a:buFontTx/>
              <a:buNone/>
              <a:tabLst/>
              <a:defRPr/>
            </a:pPr>
            <a:r>
              <a:rPr kumimoji="0" lang="en-US" sz="1100" b="1" i="0" u="none" strike="noStrike" kern="0" cap="none" spc="0" normalizeH="0" baseline="0" noProof="0">
                <a:ln>
                  <a:noFill/>
                </a:ln>
                <a:solidFill>
                  <a:prstClr val="white"/>
                </a:solidFill>
                <a:effectLst/>
                <a:uLnTx/>
                <a:uFillTx/>
                <a:ea typeface="Verdana" panose="020B0604030504040204" pitchFamily="34" charset="0"/>
              </a:rPr>
              <a:t>T1D Stadium 3</a:t>
            </a:r>
            <a:endParaRPr kumimoji="0" lang="en-US" sz="1100" b="0" i="0" u="none" strike="noStrike" kern="0" cap="none" spc="0" normalizeH="0" baseline="0" noProof="0">
              <a:ln>
                <a:noFill/>
              </a:ln>
              <a:solidFill>
                <a:prstClr val="white"/>
              </a:solidFill>
              <a:effectLst/>
              <a:uLnTx/>
              <a:uFillTx/>
            </a:endParaRPr>
          </a:p>
        </p:txBody>
      </p:sp>
      <p:sp>
        <p:nvSpPr>
          <p:cNvPr id="109" name="TextBox 29">
            <a:extLst>
              <a:ext uri="{FF2B5EF4-FFF2-40B4-BE49-F238E27FC236}">
                <a16:creationId xmlns:a16="http://schemas.microsoft.com/office/drawing/2014/main" id="{A0380AAF-3950-7F8B-38E9-3FE2AD4205FD}"/>
              </a:ext>
            </a:extLst>
          </p:cNvPr>
          <p:cNvSpPr txBox="1"/>
          <p:nvPr/>
        </p:nvSpPr>
        <p:spPr>
          <a:xfrm>
            <a:off x="3089128" y="1689042"/>
            <a:ext cx="2868757" cy="326615"/>
          </a:xfrm>
          <a:prstGeom prst="roundRect">
            <a:avLst>
              <a:gd name="adj" fmla="val 25202"/>
            </a:avLst>
          </a:prstGeom>
          <a:solidFill>
            <a:srgbClr val="347475">
              <a:lumMod val="20000"/>
              <a:lumOff val="80000"/>
            </a:srgbClr>
          </a:solidFill>
        </p:spPr>
        <p:txBody>
          <a:bodyPr wrap="square" rtlCol="0" anchor="ctr">
            <a:noAutofit/>
          </a:bodyPr>
          <a:lstStyle/>
          <a:p>
            <a:pPr marL="0" marR="0" lvl="0" indent="0" defTabSz="685800" eaLnBrk="1" fontAlgn="auto" latinLnBrk="0" hangingPunct="1">
              <a:lnSpc>
                <a:spcPct val="100000"/>
              </a:lnSpc>
              <a:spcBef>
                <a:spcPts val="0"/>
              </a:spcBef>
              <a:spcAft>
                <a:spcPts val="225"/>
              </a:spcAft>
              <a:buClrTx/>
              <a:buSzTx/>
              <a:buFontTx/>
              <a:buNone/>
              <a:tabLst/>
              <a:defRPr/>
            </a:pPr>
            <a:r>
              <a:rPr kumimoji="0" lang="en-US" sz="1050" b="0" i="0" u="none" strike="noStrike" kern="0" cap="none" spc="0" normalizeH="0" baseline="0" noProof="0">
                <a:ln>
                  <a:noFill/>
                </a:ln>
                <a:solidFill>
                  <a:srgbClr val="000000"/>
                </a:solidFill>
                <a:effectLst/>
                <a:uLnTx/>
                <a:uFillTx/>
                <a:ea typeface="Verdana" panose="020B0604030504040204" pitchFamily="34" charset="0"/>
              </a:rPr>
              <a:t>C-</a:t>
            </a:r>
            <a:r>
              <a:rPr kumimoji="0" lang="en-US" sz="1050" b="0" i="0" u="none" strike="noStrike" kern="0" cap="none" spc="0" normalizeH="0" baseline="0" noProof="0" err="1">
                <a:ln>
                  <a:noFill/>
                </a:ln>
                <a:solidFill>
                  <a:srgbClr val="000000"/>
                </a:solidFill>
                <a:effectLst/>
                <a:uLnTx/>
                <a:uFillTx/>
                <a:ea typeface="Verdana" panose="020B0604030504040204" pitchFamily="34" charset="0"/>
              </a:rPr>
              <a:t>Peptid</a:t>
            </a:r>
            <a:r>
              <a:rPr kumimoji="0" lang="en-US" sz="1050" b="0" i="0" u="none" strike="noStrike" kern="0" cap="none" spc="0" normalizeH="0" baseline="0" noProof="0">
                <a:ln>
                  <a:noFill/>
                </a:ln>
                <a:solidFill>
                  <a:srgbClr val="000000"/>
                </a:solidFill>
                <a:effectLst/>
                <a:uLnTx/>
                <a:uFillTx/>
                <a:ea typeface="Verdana" panose="020B0604030504040204" pitchFamily="34" charset="0"/>
              </a:rPr>
              <a:t> </a:t>
            </a:r>
            <a:r>
              <a:rPr kumimoji="0" lang="en-US" sz="1050" b="1" i="0" u="none" strike="noStrike" kern="0" cap="none" spc="0" normalizeH="0" baseline="0" noProof="0">
                <a:ln>
                  <a:noFill/>
                </a:ln>
                <a:solidFill>
                  <a:srgbClr val="000000"/>
                </a:solidFill>
                <a:effectLst/>
                <a:uLnTx/>
                <a:uFillTx/>
                <a:ea typeface="Verdana" panose="020B0604030504040204" pitchFamily="34" charset="0"/>
              </a:rPr>
              <a:t>&gt; 600*–3.000</a:t>
            </a:r>
            <a:r>
              <a:rPr kumimoji="0" lang="en-US" sz="1050" b="1" i="0" u="none" strike="noStrike" kern="0" cap="none" spc="0" normalizeH="0" baseline="30000" noProof="0">
                <a:ln>
                  <a:noFill/>
                </a:ln>
                <a:solidFill>
                  <a:srgbClr val="000000"/>
                </a:solidFill>
                <a:effectLst/>
                <a:uLnTx/>
                <a:uFillTx/>
                <a:ea typeface="Verdana" panose="020B0604030504040204" pitchFamily="34" charset="0"/>
              </a:rPr>
              <a:t>†</a:t>
            </a:r>
            <a:r>
              <a:rPr kumimoji="0" lang="en-US" sz="1050" b="1" i="0" u="none" strike="noStrike" kern="0" cap="none" spc="0" normalizeH="0" baseline="0" noProof="0">
                <a:ln>
                  <a:noFill/>
                </a:ln>
                <a:solidFill>
                  <a:srgbClr val="000000"/>
                </a:solidFill>
                <a:effectLst/>
                <a:uLnTx/>
                <a:uFillTx/>
                <a:ea typeface="Verdana" panose="020B0604030504040204" pitchFamily="34" charset="0"/>
              </a:rPr>
              <a:t> </a:t>
            </a:r>
            <a:r>
              <a:rPr kumimoji="0" lang="en-US" sz="1050" b="1" i="0" u="none" strike="noStrike" kern="0" cap="none" spc="0" normalizeH="0" baseline="0" noProof="0" err="1">
                <a:ln>
                  <a:noFill/>
                </a:ln>
                <a:solidFill>
                  <a:srgbClr val="000000"/>
                </a:solidFill>
                <a:effectLst/>
                <a:uLnTx/>
                <a:uFillTx/>
                <a:ea typeface="Verdana" panose="020B0604030504040204" pitchFamily="34" charset="0"/>
              </a:rPr>
              <a:t>pmol</a:t>
            </a:r>
            <a:r>
              <a:rPr kumimoji="0" lang="en-US" sz="1050" b="1" i="0" u="none" strike="noStrike" kern="0" cap="none" spc="0" normalizeH="0" baseline="0" noProof="0">
                <a:ln>
                  <a:noFill/>
                </a:ln>
                <a:solidFill>
                  <a:srgbClr val="000000"/>
                </a:solidFill>
                <a:effectLst/>
                <a:uLnTx/>
                <a:uFillTx/>
                <a:ea typeface="Verdana" panose="020B0604030504040204" pitchFamily="34" charset="0"/>
              </a:rPr>
              <a:t>/l</a:t>
            </a:r>
            <a:r>
              <a:rPr kumimoji="0" lang="en-US" sz="1050" b="1" i="0" u="none" strike="noStrike" kern="0" cap="none" spc="0" normalizeH="0" baseline="30000" noProof="0">
                <a:ln>
                  <a:noFill/>
                </a:ln>
                <a:solidFill>
                  <a:srgbClr val="000000"/>
                </a:solidFill>
                <a:effectLst/>
                <a:uLnTx/>
                <a:uFillTx/>
                <a:ea typeface="Verdana" panose="020B0604030504040204" pitchFamily="34" charset="0"/>
              </a:rPr>
              <a:t>3,4</a:t>
            </a:r>
            <a:endParaRPr kumimoji="0" lang="en-US" sz="1050" b="1" i="0" u="none" strike="noStrike" kern="0" cap="none" spc="0" normalizeH="0" baseline="0" noProof="0">
              <a:ln>
                <a:noFill/>
              </a:ln>
              <a:solidFill>
                <a:srgbClr val="000000"/>
              </a:solidFill>
              <a:effectLst/>
              <a:uLnTx/>
              <a:uFillTx/>
            </a:endParaRPr>
          </a:p>
        </p:txBody>
      </p:sp>
      <p:sp>
        <p:nvSpPr>
          <p:cNvPr id="110" name="TextBox 30">
            <a:extLst>
              <a:ext uri="{FF2B5EF4-FFF2-40B4-BE49-F238E27FC236}">
                <a16:creationId xmlns:a16="http://schemas.microsoft.com/office/drawing/2014/main" id="{455F69A4-6E96-66E0-96BE-51D6B4905B1E}"/>
              </a:ext>
            </a:extLst>
          </p:cNvPr>
          <p:cNvSpPr txBox="1"/>
          <p:nvPr/>
        </p:nvSpPr>
        <p:spPr>
          <a:xfrm>
            <a:off x="3089130" y="2492726"/>
            <a:ext cx="2868758" cy="621000"/>
          </a:xfrm>
          <a:prstGeom prst="roundRect">
            <a:avLst/>
          </a:prstGeom>
          <a:solidFill>
            <a:srgbClr val="347475">
              <a:lumMod val="60000"/>
              <a:lumOff val="40000"/>
            </a:srgbClr>
          </a:solidFill>
        </p:spPr>
        <p:txBody>
          <a:bodyPr wrap="square" lIns="68580" tIns="34290" rIns="68580" bIns="34290" anchor="ctr" anchorCtr="0">
            <a:noAutofit/>
          </a:bodyPr>
          <a:lstStyle/>
          <a:p>
            <a:pPr marL="0" marR="0" lvl="0" indent="0" defTabSz="685800" eaLnBrk="1" fontAlgn="auto" latinLnBrk="0" hangingPunct="1">
              <a:lnSpc>
                <a:spcPct val="100000"/>
              </a:lnSpc>
              <a:spcBef>
                <a:spcPts val="0"/>
              </a:spcBef>
              <a:spcAft>
                <a:spcPts val="225"/>
              </a:spcAft>
              <a:buClrTx/>
              <a:buSzTx/>
              <a:buFontTx/>
              <a:buNone/>
              <a:tabLst/>
              <a:defRPr/>
            </a:pPr>
            <a:r>
              <a:rPr kumimoji="0" lang="en-US" sz="1050" b="0" i="0" u="none" strike="noStrike" kern="0" cap="none" spc="0" normalizeH="0" baseline="0" noProof="0">
                <a:ln>
                  <a:noFill/>
                </a:ln>
                <a:solidFill>
                  <a:srgbClr val="000000"/>
                </a:solidFill>
                <a:effectLst/>
                <a:uLnTx/>
                <a:uFillTx/>
                <a:ea typeface="Verdana"/>
              </a:rPr>
              <a:t>C-</a:t>
            </a:r>
            <a:r>
              <a:rPr kumimoji="0" lang="en-US" sz="1050" b="0" i="0" u="none" strike="noStrike" kern="0" cap="none" spc="0" normalizeH="0" baseline="0" noProof="0" err="1">
                <a:ln>
                  <a:noFill/>
                </a:ln>
                <a:solidFill>
                  <a:srgbClr val="000000"/>
                </a:solidFill>
                <a:effectLst/>
                <a:uLnTx/>
                <a:uFillTx/>
                <a:ea typeface="Verdana"/>
              </a:rPr>
              <a:t>Peptid</a:t>
            </a:r>
            <a:r>
              <a:rPr kumimoji="0" lang="en-US" sz="1050" b="0" i="0" u="none" strike="noStrike" kern="0" cap="none" spc="0" normalizeH="0" baseline="0" noProof="0">
                <a:ln>
                  <a:noFill/>
                </a:ln>
                <a:solidFill>
                  <a:srgbClr val="000000"/>
                </a:solidFill>
                <a:effectLst/>
                <a:uLnTx/>
                <a:uFillTx/>
                <a:ea typeface="Verdana"/>
              </a:rPr>
              <a:t> </a:t>
            </a:r>
            <a:r>
              <a:rPr kumimoji="0" lang="en-US" sz="1050" b="1" i="0" u="none" strike="noStrike" kern="0" cap="none" spc="0" normalizeH="0" baseline="0" noProof="0" err="1">
                <a:ln>
                  <a:noFill/>
                </a:ln>
                <a:solidFill>
                  <a:srgbClr val="000000"/>
                </a:solidFill>
                <a:effectLst/>
                <a:uLnTx/>
                <a:uFillTx/>
                <a:ea typeface="Verdana"/>
              </a:rPr>
              <a:t>nimmt</a:t>
            </a:r>
            <a:r>
              <a:rPr kumimoji="0" lang="en-US" sz="1050" b="1" i="0" u="none" strike="noStrike" kern="0" cap="none" spc="0" normalizeH="0" baseline="0" noProof="0">
                <a:ln>
                  <a:noFill/>
                </a:ln>
                <a:solidFill>
                  <a:srgbClr val="000000"/>
                </a:solidFill>
                <a:effectLst/>
                <a:uLnTx/>
                <a:uFillTx/>
                <a:ea typeface="Verdana"/>
              </a:rPr>
              <a:t> </a:t>
            </a:r>
            <a:r>
              <a:rPr kumimoji="0" lang="en-US" sz="1050" b="1" i="0" u="none" strike="noStrike" kern="0" cap="none" spc="0" normalizeH="0" baseline="0" noProof="0" err="1">
                <a:ln>
                  <a:noFill/>
                </a:ln>
                <a:solidFill>
                  <a:srgbClr val="000000"/>
                </a:solidFill>
                <a:effectLst/>
                <a:uLnTx/>
                <a:uFillTx/>
                <a:ea typeface="Verdana"/>
              </a:rPr>
              <a:t>deutlich</a:t>
            </a:r>
            <a:r>
              <a:rPr kumimoji="0" lang="en-US" sz="1050" b="1" i="0" u="none" strike="noStrike" kern="0" cap="none" spc="0" normalizeH="0" baseline="0" noProof="0">
                <a:ln>
                  <a:noFill/>
                </a:ln>
                <a:solidFill>
                  <a:srgbClr val="000000"/>
                </a:solidFill>
                <a:effectLst/>
                <a:uLnTx/>
                <a:uFillTx/>
                <a:ea typeface="Verdana"/>
              </a:rPr>
              <a:t> ab in den  6 </a:t>
            </a:r>
            <a:r>
              <a:rPr kumimoji="0" lang="en-US" sz="1050" b="1" i="0" u="none" strike="noStrike" kern="0" cap="none" spc="0" normalizeH="0" baseline="0" noProof="0" err="1">
                <a:ln>
                  <a:noFill/>
                </a:ln>
                <a:solidFill>
                  <a:srgbClr val="000000"/>
                </a:solidFill>
                <a:effectLst/>
                <a:uLnTx/>
                <a:uFillTx/>
                <a:ea typeface="Verdana"/>
              </a:rPr>
              <a:t>Monaten</a:t>
            </a:r>
            <a:r>
              <a:rPr kumimoji="0" lang="en-US" sz="1050" b="1" i="0" u="none" strike="noStrike" kern="0" cap="none" spc="0" normalizeH="0" baseline="0" noProof="0">
                <a:ln>
                  <a:noFill/>
                </a:ln>
                <a:solidFill>
                  <a:srgbClr val="000000"/>
                </a:solidFill>
                <a:effectLst/>
                <a:uLnTx/>
                <a:uFillTx/>
                <a:ea typeface="Verdana"/>
              </a:rPr>
              <a:t> </a:t>
            </a:r>
            <a:r>
              <a:rPr kumimoji="0" lang="en-US" sz="1050" b="0" i="0" u="none" strike="noStrike" kern="0" cap="none" spc="0" normalizeH="0" baseline="0" noProof="0" err="1">
                <a:ln>
                  <a:noFill/>
                </a:ln>
                <a:solidFill>
                  <a:srgbClr val="000000"/>
                </a:solidFill>
                <a:effectLst/>
                <a:uLnTx/>
                <a:uFillTx/>
                <a:ea typeface="Verdana"/>
              </a:rPr>
              <a:t>vor</a:t>
            </a:r>
            <a:r>
              <a:rPr kumimoji="0" lang="en-US" sz="1050" b="0" i="0" u="none" strike="noStrike" kern="0" cap="none" spc="0" normalizeH="0" baseline="0" noProof="0">
                <a:ln>
                  <a:noFill/>
                </a:ln>
                <a:solidFill>
                  <a:srgbClr val="000000"/>
                </a:solidFill>
                <a:effectLst/>
                <a:uLnTx/>
                <a:uFillTx/>
                <a:ea typeface="Verdana"/>
              </a:rPr>
              <a:t> der </a:t>
            </a:r>
            <a:r>
              <a:rPr kumimoji="0" lang="en-US" sz="1050" b="0" i="0" u="none" strike="noStrike" kern="0" cap="none" spc="0" normalizeH="0" baseline="0" noProof="0" err="1">
                <a:ln>
                  <a:noFill/>
                </a:ln>
                <a:solidFill>
                  <a:srgbClr val="000000"/>
                </a:solidFill>
                <a:effectLst/>
                <a:uLnTx/>
                <a:uFillTx/>
                <a:ea typeface="Verdana"/>
              </a:rPr>
              <a:t>klinischen</a:t>
            </a:r>
            <a:r>
              <a:rPr kumimoji="0" lang="en-US" sz="1050" b="0" i="0" u="none" strike="noStrike" kern="0" cap="none" spc="0" normalizeH="0" baseline="0" noProof="0">
                <a:ln>
                  <a:noFill/>
                </a:ln>
                <a:solidFill>
                  <a:srgbClr val="000000"/>
                </a:solidFill>
                <a:effectLst/>
                <a:uLnTx/>
                <a:uFillTx/>
                <a:ea typeface="Verdana"/>
              </a:rPr>
              <a:t> </a:t>
            </a:r>
            <a:r>
              <a:rPr kumimoji="0" lang="en-US" sz="1050" b="0" i="0" u="none" strike="noStrike" kern="0" cap="none" spc="0" normalizeH="0" baseline="0" noProof="0" err="1">
                <a:ln>
                  <a:noFill/>
                </a:ln>
                <a:solidFill>
                  <a:srgbClr val="000000"/>
                </a:solidFill>
                <a:effectLst/>
                <a:uLnTx/>
                <a:uFillTx/>
                <a:ea typeface="Verdana"/>
              </a:rPr>
              <a:t>Diagno</a:t>
            </a:r>
            <a:r>
              <a:rPr kumimoji="0" lang="en-US" sz="1050" b="0" i="0" u="none" strike="noStrike" kern="0" cap="none" spc="0" normalizeH="0" baseline="0" noProof="0">
                <a:ln>
                  <a:noFill/>
                </a:ln>
                <a:solidFill>
                  <a:srgbClr val="000000"/>
                </a:solidFill>
                <a:effectLst/>
                <a:uLnTx/>
                <a:uFillTx/>
                <a:ea typeface="Verdana"/>
              </a:rPr>
              <a:t>-se (d. h. </a:t>
            </a:r>
            <a:r>
              <a:rPr kumimoji="0" lang="en-US" sz="1050" b="0" i="0" u="none" strike="noStrike" kern="0" cap="none" spc="0" normalizeH="0" baseline="0" noProof="0" err="1">
                <a:ln>
                  <a:noFill/>
                </a:ln>
                <a:solidFill>
                  <a:srgbClr val="000000"/>
                </a:solidFill>
                <a:effectLst/>
                <a:uLnTx/>
                <a:uFillTx/>
                <a:ea typeface="Verdana"/>
              </a:rPr>
              <a:t>im</a:t>
            </a:r>
            <a:r>
              <a:rPr kumimoji="0" lang="en-US" sz="1050" b="0" i="0" u="none" strike="noStrike" kern="0" cap="none" spc="0" normalizeH="0" baseline="0" noProof="0">
                <a:ln>
                  <a:noFill/>
                </a:ln>
                <a:solidFill>
                  <a:srgbClr val="000000"/>
                </a:solidFill>
                <a:effectLst/>
                <a:uLnTx/>
                <a:uFillTx/>
                <a:ea typeface="Verdana"/>
              </a:rPr>
              <a:t> </a:t>
            </a:r>
            <a:r>
              <a:rPr kumimoji="0" lang="en-US" sz="1050" b="0" i="0" u="none" strike="noStrike" kern="0" cap="none" spc="0" normalizeH="0" baseline="0" noProof="0" err="1">
                <a:ln>
                  <a:noFill/>
                </a:ln>
                <a:solidFill>
                  <a:srgbClr val="000000"/>
                </a:solidFill>
                <a:effectLst/>
                <a:uLnTx/>
                <a:uFillTx/>
                <a:ea typeface="Verdana"/>
              </a:rPr>
              <a:t>späten</a:t>
            </a:r>
            <a:r>
              <a:rPr kumimoji="0" lang="en-US" sz="1050" b="0" i="0" u="none" strike="noStrike" kern="0" cap="none" spc="0" normalizeH="0" baseline="0" noProof="0">
                <a:ln>
                  <a:noFill/>
                </a:ln>
                <a:solidFill>
                  <a:srgbClr val="000000"/>
                </a:solidFill>
                <a:effectLst/>
                <a:uLnTx/>
                <a:uFillTx/>
                <a:ea typeface="Verdana"/>
              </a:rPr>
              <a:t> T1D Stadium 2)</a:t>
            </a:r>
            <a:r>
              <a:rPr kumimoji="0" lang="en-US" sz="1050" b="0" i="0" u="none" strike="noStrike" kern="0" cap="none" spc="0" normalizeH="0" baseline="30000" noProof="0">
                <a:ln>
                  <a:noFill/>
                </a:ln>
                <a:solidFill>
                  <a:srgbClr val="000000"/>
                </a:solidFill>
                <a:effectLst/>
                <a:uLnTx/>
                <a:uFillTx/>
                <a:ea typeface="Verdana"/>
              </a:rPr>
              <a:t>5</a:t>
            </a:r>
            <a:r>
              <a:rPr kumimoji="0" lang="en-US" sz="1050" b="0" i="0" u="none" strike="noStrike" kern="0" cap="none" spc="0" normalizeH="0" baseline="0" noProof="0">
                <a:ln>
                  <a:noFill/>
                </a:ln>
                <a:solidFill>
                  <a:srgbClr val="000000"/>
                </a:solidFill>
                <a:effectLst/>
                <a:uLnTx/>
                <a:uFillTx/>
                <a:ea typeface="Verdana"/>
              </a:rPr>
              <a:t> </a:t>
            </a:r>
            <a:endParaRPr kumimoji="0" lang="en-US" sz="1050" b="0" i="0" u="none" strike="noStrike" kern="0" cap="none" spc="0" normalizeH="0" baseline="0" noProof="0">
              <a:ln>
                <a:noFill/>
              </a:ln>
              <a:solidFill>
                <a:srgbClr val="000000"/>
              </a:solidFill>
              <a:effectLst/>
              <a:uLnTx/>
              <a:uFillTx/>
              <a:ea typeface="Verdana" panose="020B0604030504040204" pitchFamily="34" charset="0"/>
              <a:cs typeface="Arial"/>
            </a:endParaRPr>
          </a:p>
        </p:txBody>
      </p:sp>
      <p:sp>
        <p:nvSpPr>
          <p:cNvPr id="111" name="TextBox 33">
            <a:extLst>
              <a:ext uri="{FF2B5EF4-FFF2-40B4-BE49-F238E27FC236}">
                <a16:creationId xmlns:a16="http://schemas.microsoft.com/office/drawing/2014/main" id="{43AA0E3B-783F-C1EB-1A29-60C6DC2ADF38}"/>
              </a:ext>
            </a:extLst>
          </p:cNvPr>
          <p:cNvSpPr txBox="1"/>
          <p:nvPr/>
        </p:nvSpPr>
        <p:spPr>
          <a:xfrm>
            <a:off x="3089129" y="3270963"/>
            <a:ext cx="2868759" cy="972861"/>
          </a:xfrm>
          <a:prstGeom prst="roundRect">
            <a:avLst>
              <a:gd name="adj" fmla="val 11509"/>
            </a:avLst>
          </a:prstGeom>
          <a:solidFill>
            <a:srgbClr val="347475">
              <a:lumMod val="50000"/>
            </a:srgbClr>
          </a:solidFill>
        </p:spPr>
        <p:txBody>
          <a:bodyPr wrap="square" lIns="68580" tIns="34290" rIns="68580" bIns="34290" anchor="ctr">
            <a:noAutofit/>
          </a:bodyPr>
          <a:lstStyle/>
          <a:p>
            <a:pPr marL="0" marR="0" lvl="0" indent="0" defTabSz="685800" eaLnBrk="1" fontAlgn="auto" latinLnBrk="0" hangingPunct="1">
              <a:lnSpc>
                <a:spcPct val="100000"/>
              </a:lnSpc>
              <a:spcBef>
                <a:spcPts val="0"/>
              </a:spcBef>
              <a:spcAft>
                <a:spcPts val="225"/>
              </a:spcAft>
              <a:buClrTx/>
              <a:buSzTx/>
              <a:buFontTx/>
              <a:buNone/>
              <a:tabLst/>
              <a:defRPr/>
            </a:pPr>
            <a:r>
              <a:rPr kumimoji="0" lang="en-US" sz="1050" b="1" i="0" u="none" strike="noStrike" kern="0" cap="none" spc="0" normalizeH="0" baseline="0" noProof="0">
                <a:ln>
                  <a:noFill/>
                </a:ln>
                <a:solidFill>
                  <a:prstClr val="white"/>
                </a:solidFill>
                <a:effectLst/>
                <a:uLnTx/>
                <a:uFillTx/>
                <a:ea typeface="Verdana"/>
              </a:rPr>
              <a:t>200 </a:t>
            </a:r>
            <a:r>
              <a:rPr kumimoji="0" lang="en-US" sz="1050" b="1" i="0" u="none" strike="noStrike" kern="0" cap="none" spc="0" normalizeH="0" baseline="0" noProof="0" err="1">
                <a:ln>
                  <a:noFill/>
                </a:ln>
                <a:solidFill>
                  <a:prstClr val="white"/>
                </a:solidFill>
                <a:effectLst/>
                <a:uLnTx/>
                <a:uFillTx/>
                <a:ea typeface="Verdana"/>
              </a:rPr>
              <a:t>pmol</a:t>
            </a:r>
            <a:r>
              <a:rPr kumimoji="0" lang="en-US" sz="1050" b="1" i="0" u="none" strike="noStrike" kern="0" cap="none" spc="0" normalizeH="0" baseline="0" noProof="0">
                <a:ln>
                  <a:noFill/>
                </a:ln>
                <a:solidFill>
                  <a:prstClr val="white"/>
                </a:solidFill>
                <a:effectLst/>
                <a:uLnTx/>
                <a:uFillTx/>
                <a:ea typeface="Verdana"/>
              </a:rPr>
              <a:t>/l oft </a:t>
            </a:r>
            <a:r>
              <a:rPr kumimoji="0" lang="en-US" sz="1050" b="1" i="0" u="none" strike="noStrike" kern="0" cap="none" spc="0" normalizeH="0" baseline="0" noProof="0" err="1">
                <a:ln>
                  <a:noFill/>
                </a:ln>
                <a:solidFill>
                  <a:prstClr val="white"/>
                </a:solidFill>
                <a:effectLst/>
                <a:uLnTx/>
                <a:uFillTx/>
                <a:ea typeface="Verdana"/>
              </a:rPr>
              <a:t>als</a:t>
            </a:r>
            <a:r>
              <a:rPr kumimoji="0" lang="en-US" sz="1050" b="1" i="0" u="none" strike="noStrike" kern="0" cap="none" spc="0" normalizeH="0" baseline="0" noProof="0">
                <a:ln>
                  <a:noFill/>
                </a:ln>
                <a:solidFill>
                  <a:prstClr val="white"/>
                </a:solidFill>
                <a:effectLst/>
                <a:uLnTx/>
                <a:uFillTx/>
                <a:ea typeface="Verdana"/>
              </a:rPr>
              <a:t> Cut-Off verwendet</a:t>
            </a:r>
            <a:r>
              <a:rPr kumimoji="0" lang="en-US" sz="1050" b="1" i="0" u="none" strike="noStrike" kern="0" cap="none" spc="0" normalizeH="0" baseline="30000" noProof="0">
                <a:ln>
                  <a:noFill/>
                </a:ln>
                <a:solidFill>
                  <a:prstClr val="white"/>
                </a:solidFill>
                <a:effectLst/>
                <a:uLnTx/>
                <a:uFillTx/>
                <a:ea typeface="Verdana"/>
              </a:rPr>
              <a:t>1-3,6†</a:t>
            </a:r>
          </a:p>
          <a:p>
            <a:pPr marL="0" marR="0" lvl="0" indent="0" defTabSz="685800" eaLnBrk="1" fontAlgn="auto" latinLnBrk="0" hangingPunct="1">
              <a:lnSpc>
                <a:spcPct val="100000"/>
              </a:lnSpc>
              <a:spcBef>
                <a:spcPts val="0"/>
              </a:spcBef>
              <a:spcAft>
                <a:spcPts val="225"/>
              </a:spcAft>
              <a:buClrTx/>
              <a:buSzTx/>
              <a:buFontTx/>
              <a:buNone/>
              <a:tabLst/>
              <a:defRPr/>
            </a:pPr>
            <a:r>
              <a:rPr kumimoji="0" lang="en-US" sz="1050" b="1" i="0" u="none" strike="noStrike" kern="0" cap="none" spc="0" normalizeH="0" baseline="0" noProof="0">
                <a:ln>
                  <a:noFill/>
                </a:ln>
                <a:solidFill>
                  <a:prstClr val="white"/>
                </a:solidFill>
                <a:effectLst/>
                <a:uLnTx/>
                <a:uFillTx/>
                <a:ea typeface="Verdana"/>
              </a:rPr>
              <a:t>200–600 </a:t>
            </a:r>
            <a:r>
              <a:rPr kumimoji="0" lang="en-US" sz="1050" b="1" i="0" u="none" strike="noStrike" kern="0" cap="none" spc="0" normalizeH="0" baseline="0" noProof="0" err="1">
                <a:ln>
                  <a:noFill/>
                </a:ln>
                <a:solidFill>
                  <a:prstClr val="white"/>
                </a:solidFill>
                <a:effectLst/>
                <a:uLnTx/>
                <a:uFillTx/>
                <a:ea typeface="Verdana"/>
              </a:rPr>
              <a:t>pmol</a:t>
            </a:r>
            <a:r>
              <a:rPr kumimoji="0" lang="en-US" sz="1050" b="1" i="0" u="none" strike="noStrike" kern="0" cap="none" spc="0" normalizeH="0" baseline="0" noProof="0">
                <a:ln>
                  <a:noFill/>
                </a:ln>
                <a:solidFill>
                  <a:prstClr val="white"/>
                </a:solidFill>
                <a:effectLst/>
                <a:uLnTx/>
                <a:uFillTx/>
                <a:ea typeface="Verdana"/>
              </a:rPr>
              <a:t>/l </a:t>
            </a:r>
            <a:r>
              <a:rPr kumimoji="0" lang="en-US" sz="1050" b="1" i="0" u="none" strike="noStrike" kern="0" cap="none" spc="0" normalizeH="0" baseline="0" noProof="0" err="1">
                <a:ln>
                  <a:noFill/>
                </a:ln>
                <a:solidFill>
                  <a:prstClr val="white"/>
                </a:solidFill>
                <a:effectLst/>
                <a:uLnTx/>
                <a:uFillTx/>
                <a:ea typeface="Verdana"/>
              </a:rPr>
              <a:t>deutet</a:t>
            </a:r>
            <a:r>
              <a:rPr kumimoji="0" lang="en-US" sz="1050" b="1" i="0" u="none" strike="noStrike" kern="0" cap="none" spc="0" normalizeH="0" baseline="0" noProof="0">
                <a:ln>
                  <a:noFill/>
                </a:ln>
                <a:solidFill>
                  <a:prstClr val="white"/>
                </a:solidFill>
                <a:effectLst/>
                <a:uLnTx/>
                <a:uFillTx/>
                <a:ea typeface="Verdana"/>
              </a:rPr>
              <a:t> auf T1D </a:t>
            </a:r>
            <a:r>
              <a:rPr kumimoji="0" lang="en-US" sz="1050" b="1" i="0" u="none" strike="noStrike" kern="0" cap="none" spc="0" normalizeH="0" baseline="0" noProof="0" err="1">
                <a:ln>
                  <a:noFill/>
                </a:ln>
                <a:solidFill>
                  <a:prstClr val="white"/>
                </a:solidFill>
                <a:effectLst/>
                <a:uLnTx/>
                <a:uFillTx/>
                <a:ea typeface="Verdana"/>
              </a:rPr>
              <a:t>mit</a:t>
            </a:r>
            <a:r>
              <a:rPr kumimoji="0" lang="en-US" sz="1050" b="1" i="0" u="none" strike="noStrike" kern="0" cap="none" spc="0" normalizeH="0" baseline="0" noProof="0">
                <a:ln>
                  <a:noFill/>
                </a:ln>
                <a:solidFill>
                  <a:prstClr val="white"/>
                </a:solidFill>
                <a:effectLst/>
                <a:uLnTx/>
                <a:uFillTx/>
                <a:ea typeface="Verdana"/>
              </a:rPr>
              <a:t> </a:t>
            </a:r>
            <a:r>
              <a:rPr kumimoji="0" lang="en-US" sz="1050" b="1" i="0" u="none" strike="noStrike" kern="0" cap="none" spc="0" normalizeH="0" baseline="0" noProof="0" err="1">
                <a:ln>
                  <a:noFill/>
                </a:ln>
                <a:solidFill>
                  <a:prstClr val="white"/>
                </a:solidFill>
                <a:effectLst/>
                <a:uLnTx/>
                <a:uFillTx/>
                <a:ea typeface="Verdana"/>
              </a:rPr>
              <a:t>Beginn</a:t>
            </a:r>
            <a:r>
              <a:rPr kumimoji="0" lang="en-US" sz="1050" b="1" i="0" u="none" strike="noStrike" kern="0" cap="none" spc="0" normalizeH="0" baseline="0" noProof="0">
                <a:ln>
                  <a:noFill/>
                </a:ln>
                <a:solidFill>
                  <a:prstClr val="white"/>
                </a:solidFill>
                <a:effectLst/>
                <a:uLnTx/>
                <a:uFillTx/>
                <a:ea typeface="Verdana"/>
              </a:rPr>
              <a:t> </a:t>
            </a:r>
            <a:r>
              <a:rPr lang="en-US" sz="1050" b="1" kern="0" err="1">
                <a:solidFill>
                  <a:prstClr val="white"/>
                </a:solidFill>
                <a:ea typeface="Verdana"/>
              </a:rPr>
              <a:t>im</a:t>
            </a:r>
            <a:r>
              <a:rPr lang="en-US" sz="1050" b="1" kern="0">
                <a:solidFill>
                  <a:prstClr val="white"/>
                </a:solidFill>
                <a:ea typeface="Verdana"/>
              </a:rPr>
              <a:t> </a:t>
            </a:r>
            <a:r>
              <a:rPr lang="en-US" sz="1050" b="1" kern="0" err="1">
                <a:solidFill>
                  <a:prstClr val="white"/>
                </a:solidFill>
                <a:ea typeface="Verdana"/>
              </a:rPr>
              <a:t>Erwachsenenalter</a:t>
            </a:r>
            <a:r>
              <a:rPr lang="en-US" sz="1050" b="1" kern="0">
                <a:solidFill>
                  <a:prstClr val="white"/>
                </a:solidFill>
                <a:ea typeface="Verdana"/>
              </a:rPr>
              <a:t> </a:t>
            </a:r>
            <a:r>
              <a:rPr lang="en-US" sz="1050" b="1" kern="0" err="1">
                <a:solidFill>
                  <a:prstClr val="white"/>
                </a:solidFill>
                <a:ea typeface="Verdana"/>
              </a:rPr>
              <a:t>hin</a:t>
            </a:r>
            <a:r>
              <a:rPr kumimoji="0" lang="en-US" sz="1050" b="1" i="0" u="none" strike="noStrike" kern="0" cap="none" spc="0" normalizeH="0" baseline="30000" noProof="0">
                <a:ln>
                  <a:noFill/>
                </a:ln>
                <a:solidFill>
                  <a:prstClr val="white"/>
                </a:solidFill>
                <a:effectLst/>
                <a:uLnTx/>
                <a:uFillTx/>
                <a:ea typeface="Verdana"/>
              </a:rPr>
              <a:t>3*</a:t>
            </a:r>
            <a:r>
              <a:rPr kumimoji="0" lang="en-US" sz="1050" b="0" i="0" u="none" strike="noStrike" kern="0" cap="none" spc="0" normalizeH="0" baseline="0" noProof="0">
                <a:ln>
                  <a:noFill/>
                </a:ln>
                <a:solidFill>
                  <a:prstClr val="white"/>
                </a:solidFill>
                <a:effectLst/>
                <a:uLnTx/>
                <a:uFillTx/>
                <a:ea typeface="Verdana"/>
              </a:rPr>
              <a:t> </a:t>
            </a:r>
            <a:endParaRPr kumimoji="0" lang="en-US" sz="1050" b="0" i="0" u="none" strike="noStrike" kern="0" cap="none" spc="0" normalizeH="0" baseline="0" noProof="0">
              <a:ln>
                <a:noFill/>
              </a:ln>
              <a:solidFill>
                <a:prstClr val="white"/>
              </a:solidFill>
              <a:effectLst/>
              <a:uLnTx/>
              <a:uFillTx/>
              <a:ea typeface="Verdana" panose="020B0604030504040204" pitchFamily="34" charset="0"/>
            </a:endParaRPr>
          </a:p>
        </p:txBody>
      </p:sp>
      <p:sp>
        <p:nvSpPr>
          <p:cNvPr id="112" name="Rounded Rectangle 34">
            <a:extLst>
              <a:ext uri="{FF2B5EF4-FFF2-40B4-BE49-F238E27FC236}">
                <a16:creationId xmlns:a16="http://schemas.microsoft.com/office/drawing/2014/main" id="{14DAD5C2-1BEC-70BB-6FD7-827909B9C057}"/>
              </a:ext>
            </a:extLst>
          </p:cNvPr>
          <p:cNvSpPr/>
          <p:nvPr/>
        </p:nvSpPr>
        <p:spPr>
          <a:xfrm>
            <a:off x="513329" y="1412510"/>
            <a:ext cx="5516843" cy="3059915"/>
          </a:xfrm>
          <a:prstGeom prst="roundRect">
            <a:avLst>
              <a:gd name="adj" fmla="val 7258"/>
            </a:avLst>
          </a:prstGeom>
          <a:noFill/>
          <a:ln w="25400" cap="flat"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sp>
        <p:nvSpPr>
          <p:cNvPr id="113" name="Rounded Rectangle 36">
            <a:extLst>
              <a:ext uri="{FF2B5EF4-FFF2-40B4-BE49-F238E27FC236}">
                <a16:creationId xmlns:a16="http://schemas.microsoft.com/office/drawing/2014/main" id="{341D17FA-3587-D59C-72BC-C3D42AE840E7}"/>
              </a:ext>
            </a:extLst>
          </p:cNvPr>
          <p:cNvSpPr/>
          <p:nvPr/>
        </p:nvSpPr>
        <p:spPr>
          <a:xfrm>
            <a:off x="6228318" y="1412511"/>
            <a:ext cx="2453142" cy="2630078"/>
          </a:xfrm>
          <a:prstGeom prst="roundRect">
            <a:avLst>
              <a:gd name="adj" fmla="val 7258"/>
            </a:avLst>
          </a:prstGeom>
          <a:noFill/>
          <a:ln w="254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sp>
        <p:nvSpPr>
          <p:cNvPr id="114" name="TextBox 41">
            <a:extLst>
              <a:ext uri="{FF2B5EF4-FFF2-40B4-BE49-F238E27FC236}">
                <a16:creationId xmlns:a16="http://schemas.microsoft.com/office/drawing/2014/main" id="{84DC3629-D2B6-BBB6-BC8F-5AF65AEE5DC4}"/>
              </a:ext>
            </a:extLst>
          </p:cNvPr>
          <p:cNvSpPr txBox="1"/>
          <p:nvPr/>
        </p:nvSpPr>
        <p:spPr>
          <a:xfrm>
            <a:off x="6858417" y="2833004"/>
            <a:ext cx="1747555" cy="1064394"/>
          </a:xfrm>
          <a:prstGeom prst="rect">
            <a:avLst/>
          </a:prstGeom>
          <a:noFill/>
        </p:spPr>
        <p:txBody>
          <a:bodyPr wrap="square" lIns="68580" tIns="34290" rIns="68580" bIns="34290" anchor="t">
            <a:spAutoFit/>
          </a:bodyPr>
          <a:lstStyle/>
          <a:p>
            <a:pPr defTabSz="685800">
              <a:spcAft>
                <a:spcPts val="225"/>
              </a:spcAft>
              <a:defRPr/>
            </a:pPr>
            <a:r>
              <a:rPr lang="en-US" sz="900" b="1">
                <a:solidFill>
                  <a:srgbClr val="2F3651">
                    <a:lumMod val="60000"/>
                    <a:lumOff val="40000"/>
                  </a:srgbClr>
                </a:solidFill>
                <a:ea typeface="Verdana"/>
              </a:rPr>
              <a:t>LADA/</a:t>
            </a:r>
            <a:r>
              <a:rPr lang="en-US" sz="900" b="1" err="1">
                <a:solidFill>
                  <a:srgbClr val="2F3651">
                    <a:lumMod val="60000"/>
                    <a:lumOff val="40000"/>
                  </a:srgbClr>
                </a:solidFill>
                <a:ea typeface="Verdana"/>
              </a:rPr>
              <a:t>Beginn</a:t>
            </a:r>
            <a:r>
              <a:rPr lang="en-US" sz="900" b="1">
                <a:solidFill>
                  <a:srgbClr val="2F3651">
                    <a:lumMod val="60000"/>
                    <a:lumOff val="40000"/>
                  </a:srgbClr>
                </a:solidFill>
                <a:ea typeface="Verdana"/>
              </a:rPr>
              <a:t> </a:t>
            </a:r>
            <a:r>
              <a:rPr lang="en-US" sz="900" b="1" err="1">
                <a:solidFill>
                  <a:srgbClr val="2F3651">
                    <a:lumMod val="60000"/>
                    <a:lumOff val="40000"/>
                  </a:srgbClr>
                </a:solidFill>
                <a:ea typeface="Verdana"/>
              </a:rPr>
              <a:t>im</a:t>
            </a:r>
            <a:r>
              <a:rPr lang="en-US" sz="900" b="1">
                <a:solidFill>
                  <a:srgbClr val="2F3651">
                    <a:lumMod val="60000"/>
                    <a:lumOff val="40000"/>
                  </a:srgbClr>
                </a:solidFill>
                <a:ea typeface="Verdana"/>
              </a:rPr>
              <a:t> </a:t>
            </a:r>
            <a:r>
              <a:rPr lang="en-US" sz="900" b="1" err="1">
                <a:solidFill>
                  <a:srgbClr val="2F3651">
                    <a:lumMod val="60000"/>
                    <a:lumOff val="40000"/>
                  </a:srgbClr>
                </a:solidFill>
                <a:ea typeface="Verdana"/>
              </a:rPr>
              <a:t>Erwachsenenalter</a:t>
            </a:r>
            <a:endParaRPr lang="en-US" sz="900" b="1">
              <a:solidFill>
                <a:srgbClr val="2F3651">
                  <a:lumMod val="60000"/>
                  <a:lumOff val="40000"/>
                </a:srgbClr>
              </a:solidFill>
              <a:ea typeface="Verdana" panose="020B0604030504040204" pitchFamily="34" charset="0"/>
            </a:endParaRPr>
          </a:p>
          <a:p>
            <a:pPr defTabSz="685800">
              <a:defRPr/>
            </a:pPr>
            <a:r>
              <a:rPr lang="en-US" sz="900" err="1">
                <a:solidFill>
                  <a:srgbClr val="2F3651"/>
                </a:solidFill>
              </a:rPr>
              <a:t>Erwachsene</a:t>
            </a:r>
            <a:r>
              <a:rPr lang="en-US" sz="900">
                <a:solidFill>
                  <a:srgbClr val="2F3651"/>
                </a:solidFill>
              </a:rPr>
              <a:t> </a:t>
            </a:r>
            <a:r>
              <a:rPr lang="en-US" sz="900" err="1">
                <a:solidFill>
                  <a:srgbClr val="2F3651"/>
                </a:solidFill>
              </a:rPr>
              <a:t>mit</a:t>
            </a:r>
            <a:r>
              <a:rPr lang="en-US" sz="900">
                <a:solidFill>
                  <a:srgbClr val="2F3651"/>
                </a:solidFill>
              </a:rPr>
              <a:t> </a:t>
            </a:r>
            <a:r>
              <a:rPr lang="en-US" sz="900" err="1">
                <a:solidFill>
                  <a:srgbClr val="2F3651"/>
                </a:solidFill>
              </a:rPr>
              <a:t>einem</a:t>
            </a:r>
            <a:r>
              <a:rPr lang="en-US" sz="900">
                <a:solidFill>
                  <a:srgbClr val="2F3651"/>
                </a:solidFill>
              </a:rPr>
              <a:t> </a:t>
            </a:r>
            <a:r>
              <a:rPr lang="en-US" sz="900" err="1">
                <a:solidFill>
                  <a:srgbClr val="2F3651"/>
                </a:solidFill>
              </a:rPr>
              <a:t>Zufalls</a:t>
            </a:r>
            <a:r>
              <a:rPr lang="en-US" sz="900">
                <a:solidFill>
                  <a:srgbClr val="2F3651"/>
                </a:solidFill>
              </a:rPr>
              <a:t>-C-</a:t>
            </a:r>
            <a:r>
              <a:rPr lang="en-US" sz="900" err="1">
                <a:solidFill>
                  <a:srgbClr val="2F3651"/>
                </a:solidFill>
              </a:rPr>
              <a:t>Peptid</a:t>
            </a:r>
            <a:r>
              <a:rPr lang="en-US" sz="900">
                <a:solidFill>
                  <a:srgbClr val="2F3651"/>
                </a:solidFill>
              </a:rPr>
              <a:t>                </a:t>
            </a:r>
            <a:r>
              <a:rPr lang="en-US" sz="900" b="1">
                <a:solidFill>
                  <a:srgbClr val="2F3651"/>
                </a:solidFill>
              </a:rPr>
              <a:t>&lt; 300 </a:t>
            </a:r>
            <a:r>
              <a:rPr lang="en-US" sz="900" b="1" err="1">
                <a:solidFill>
                  <a:srgbClr val="2F3651"/>
                </a:solidFill>
              </a:rPr>
              <a:t>pmol</a:t>
            </a:r>
            <a:r>
              <a:rPr lang="en-US" sz="900" b="1">
                <a:solidFill>
                  <a:srgbClr val="2F3651"/>
                </a:solidFill>
              </a:rPr>
              <a:t>/l</a:t>
            </a:r>
            <a:r>
              <a:rPr lang="en-US" sz="900">
                <a:solidFill>
                  <a:srgbClr val="2F3651"/>
                </a:solidFill>
              </a:rPr>
              <a:t> </a:t>
            </a:r>
            <a:r>
              <a:rPr lang="en-US" sz="900" err="1">
                <a:solidFill>
                  <a:srgbClr val="2F3651"/>
                </a:solidFill>
              </a:rPr>
              <a:t>sollten</a:t>
            </a:r>
            <a:r>
              <a:rPr lang="en-US" sz="900">
                <a:solidFill>
                  <a:srgbClr val="2F3651"/>
                </a:solidFill>
              </a:rPr>
              <a:t> </a:t>
            </a:r>
            <a:r>
              <a:rPr lang="en-US" sz="900" err="1">
                <a:solidFill>
                  <a:srgbClr val="2F3651"/>
                </a:solidFill>
              </a:rPr>
              <a:t>vorwiegend</a:t>
            </a:r>
            <a:r>
              <a:rPr lang="en-US" sz="900">
                <a:solidFill>
                  <a:srgbClr val="2F3651"/>
                </a:solidFill>
              </a:rPr>
              <a:t> </a:t>
            </a:r>
            <a:r>
              <a:rPr lang="en-US" sz="900" err="1">
                <a:solidFill>
                  <a:srgbClr val="2F3651"/>
                </a:solidFill>
              </a:rPr>
              <a:t>Insulintherapie</a:t>
            </a:r>
            <a:r>
              <a:rPr lang="en-US" sz="900">
                <a:solidFill>
                  <a:srgbClr val="2F3651"/>
                </a:solidFill>
              </a:rPr>
              <a:t> </a:t>
            </a:r>
            <a:r>
              <a:rPr lang="en-US" sz="900" err="1">
                <a:solidFill>
                  <a:srgbClr val="2F3651"/>
                </a:solidFill>
              </a:rPr>
              <a:t>erhalten</a:t>
            </a:r>
            <a:r>
              <a:rPr lang="en-US" sz="900">
                <a:solidFill>
                  <a:srgbClr val="2F3651"/>
                </a:solidFill>
              </a:rPr>
              <a:t> (T1D versus T2D)</a:t>
            </a:r>
            <a:r>
              <a:rPr lang="en-US" sz="900" baseline="30000">
                <a:solidFill>
                  <a:srgbClr val="2F3651"/>
                </a:solidFill>
              </a:rPr>
              <a:t>9</a:t>
            </a:r>
            <a:endParaRPr lang="en-US" sz="900" baseline="30000">
              <a:solidFill>
                <a:srgbClr val="2F3651"/>
              </a:solidFill>
              <a:cs typeface="Arial"/>
            </a:endParaRPr>
          </a:p>
        </p:txBody>
      </p:sp>
      <p:pic>
        <p:nvPicPr>
          <p:cNvPr id="115" name="Graphic 10">
            <a:extLst>
              <a:ext uri="{FF2B5EF4-FFF2-40B4-BE49-F238E27FC236}">
                <a16:creationId xmlns:a16="http://schemas.microsoft.com/office/drawing/2014/main" id="{627938B9-10DF-27EC-194B-F181860B5B52}"/>
              </a:ext>
            </a:extLst>
          </p:cNvPr>
          <p:cNvPicPr>
            <a:picLocks noChangeAspect="1"/>
          </p:cNvPicPr>
          <p:nvPr/>
        </p:nvPicPr>
        <p:blipFill rotWithShape="1">
          <a:blip r:embed="rId11">
            <a:extLst>
              <a:ext uri="{96DAC541-7B7A-43D3-8B79-37D633B846F1}">
                <asvg:svgBlip xmlns:asvg="http://schemas.microsoft.com/office/drawing/2016/SVG/main" r:embed="rId12"/>
              </a:ext>
            </a:extLst>
          </a:blip>
          <a:srcRect t="11123" b="19090"/>
          <a:stretch/>
        </p:blipFill>
        <p:spPr>
          <a:xfrm>
            <a:off x="703524" y="3586091"/>
            <a:ext cx="430079" cy="368356"/>
          </a:xfrm>
          <a:prstGeom prst="rect">
            <a:avLst/>
          </a:prstGeom>
        </p:spPr>
      </p:pic>
    </p:spTree>
    <p:extLst>
      <p:ext uri="{BB962C8B-B14F-4D97-AF65-F5344CB8AC3E}">
        <p14:creationId xmlns:p14="http://schemas.microsoft.com/office/powerpoint/2010/main" val="29342826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A500338-4905-B338-9512-39BBD84C5E1F}"/>
            </a:ext>
          </a:extLst>
        </p:cNvPr>
        <p:cNvGrpSpPr/>
        <p:nvPr/>
      </p:nvGrpSpPr>
      <p:grpSpPr>
        <a:xfrm>
          <a:off x="0" y="0"/>
          <a:ext cx="0" cy="0"/>
          <a:chOff x="0" y="0"/>
          <a:chExt cx="0" cy="0"/>
        </a:xfrm>
      </p:grpSpPr>
      <p:sp>
        <p:nvSpPr>
          <p:cNvPr id="9" name="Textplatzhalter 9">
            <a:extLst>
              <a:ext uri="{FF2B5EF4-FFF2-40B4-BE49-F238E27FC236}">
                <a16:creationId xmlns:a16="http://schemas.microsoft.com/office/drawing/2014/main" id="{7BEBB896-B50D-3A88-E926-999B6035E2FF}"/>
              </a:ext>
            </a:extLst>
          </p:cNvPr>
          <p:cNvSpPr txBox="1">
            <a:spLocks/>
          </p:cNvSpPr>
          <p:nvPr/>
        </p:nvSpPr>
        <p:spPr>
          <a:xfrm>
            <a:off x="325167" y="116922"/>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Zusammenfassung C-Peptid-Messung</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7" name="TextBox 3037">
            <a:extLst>
              <a:ext uri="{FF2B5EF4-FFF2-40B4-BE49-F238E27FC236}">
                <a16:creationId xmlns:a16="http://schemas.microsoft.com/office/drawing/2014/main" id="{FF88E5B4-C328-C727-D58F-2B271B4AEDE4}"/>
              </a:ext>
            </a:extLst>
          </p:cNvPr>
          <p:cNvSpPr txBox="1"/>
          <p:nvPr/>
        </p:nvSpPr>
        <p:spPr>
          <a:xfrm>
            <a:off x="325167" y="4658071"/>
            <a:ext cx="8438907" cy="461665"/>
          </a:xfrm>
          <a:prstGeom prst="rect">
            <a:avLst/>
          </a:prstGeom>
          <a:noFill/>
        </p:spPr>
        <p:txBody>
          <a:bodyPr wrap="square" rtlCol="0" anchor="b">
            <a:spAutoFit/>
          </a:bodyPr>
          <a:lstStyle/>
          <a:p>
            <a:pPr defTabSz="685766">
              <a:buClr>
                <a:srgbClr val="2F4B95"/>
              </a:buClr>
              <a:defRPr/>
            </a:pPr>
            <a:r>
              <a:rPr kumimoji="0" lang="da-DK" sz="600" b="1" i="0" u="none" strike="noStrike" kern="1200" cap="none" spc="0" normalizeH="0" baseline="0" noProof="0">
                <a:ln>
                  <a:noFill/>
                </a:ln>
                <a:solidFill>
                  <a:srgbClr val="404040"/>
                </a:solidFill>
                <a:effectLst/>
                <a:uLnTx/>
                <a:uFillTx/>
                <a:ea typeface="+mn-ea"/>
                <a:cs typeface="+mn-cs"/>
              </a:rPr>
              <a:t>1.</a:t>
            </a:r>
            <a:r>
              <a:rPr kumimoji="0" lang="da-DK" sz="600" b="0" i="0" u="none" strike="noStrike" kern="1200" cap="none" spc="0" normalizeH="0" baseline="0" noProof="0">
                <a:ln>
                  <a:noFill/>
                </a:ln>
                <a:solidFill>
                  <a:srgbClr val="404040"/>
                </a:solidFill>
                <a:effectLst/>
                <a:uLnTx/>
                <a:uFillTx/>
                <a:ea typeface="+mn-ea"/>
                <a:cs typeface="+mn-cs"/>
              </a:rPr>
              <a:t> Flier JS &amp; Kahn CR. </a:t>
            </a:r>
            <a:r>
              <a:rPr kumimoji="0" lang="da-DK" sz="600" b="0" i="1" u="none" strike="noStrike" kern="1200" cap="none" spc="0" normalizeH="0" baseline="0" noProof="0">
                <a:ln>
                  <a:noFill/>
                </a:ln>
                <a:solidFill>
                  <a:srgbClr val="404040"/>
                </a:solidFill>
                <a:effectLst/>
                <a:uLnTx/>
                <a:uFillTx/>
                <a:ea typeface="+mn-ea"/>
                <a:cs typeface="+mn-cs"/>
              </a:rPr>
              <a:t>Mol Metab</a:t>
            </a:r>
            <a:r>
              <a:rPr kumimoji="0" lang="da-DK" sz="600" b="0" i="0" u="none" strike="noStrike" kern="1200" cap="none" spc="0" normalizeH="0" baseline="0" noProof="0">
                <a:ln>
                  <a:noFill/>
                </a:ln>
                <a:solidFill>
                  <a:srgbClr val="404040"/>
                </a:solidFill>
                <a:effectLst/>
                <a:uLnTx/>
                <a:uFillTx/>
                <a:ea typeface="+mn-ea"/>
                <a:cs typeface="+mn-cs"/>
              </a:rPr>
              <a:t> 2021; 52: 101194. </a:t>
            </a:r>
            <a:r>
              <a:rPr kumimoji="0" lang="da-DK" sz="600" b="1" i="0" u="none" strike="noStrike" kern="1200" cap="none" spc="0" normalizeH="0" baseline="0" noProof="0">
                <a:ln>
                  <a:noFill/>
                </a:ln>
                <a:solidFill>
                  <a:srgbClr val="404040"/>
                </a:solidFill>
                <a:effectLst/>
                <a:uLnTx/>
                <a:uFillTx/>
                <a:ea typeface="+mn-ea"/>
                <a:cs typeface="+mn-cs"/>
              </a:rPr>
              <a:t>2.</a:t>
            </a:r>
            <a:r>
              <a:rPr kumimoji="0" lang="da-DK" sz="600" b="0" i="0" u="none" strike="noStrike" kern="1200" cap="none" spc="0" normalizeH="0" baseline="0" noProof="0">
                <a:ln>
                  <a:noFill/>
                </a:ln>
                <a:solidFill>
                  <a:srgbClr val="404040"/>
                </a:solidFill>
                <a:effectLst/>
                <a:uLnTx/>
                <a:uFillTx/>
                <a:ea typeface="+mn-ea"/>
                <a:cs typeface="+mn-cs"/>
              </a:rPr>
              <a:t> Jones AG &amp; Hattersley AT. </a:t>
            </a:r>
            <a:r>
              <a:rPr kumimoji="0" lang="da-DK" sz="600" b="0" i="1" u="none" strike="noStrike" kern="1200" cap="none" spc="0" normalizeH="0" baseline="0" noProof="0">
                <a:ln>
                  <a:noFill/>
                </a:ln>
                <a:solidFill>
                  <a:srgbClr val="404040"/>
                </a:solidFill>
                <a:effectLst/>
                <a:uLnTx/>
                <a:uFillTx/>
                <a:ea typeface="+mn-ea"/>
                <a:cs typeface="+mn-cs"/>
              </a:rPr>
              <a:t>Diabet Med</a:t>
            </a:r>
            <a:r>
              <a:rPr kumimoji="0" lang="da-DK" sz="600" b="0" i="0" u="none" strike="noStrike" kern="1200" cap="none" spc="0" normalizeH="0" baseline="0" noProof="0">
                <a:ln>
                  <a:noFill/>
                </a:ln>
                <a:solidFill>
                  <a:srgbClr val="404040"/>
                </a:solidFill>
                <a:effectLst/>
                <a:uLnTx/>
                <a:uFillTx/>
                <a:ea typeface="+mn-ea"/>
                <a:cs typeface="+mn-cs"/>
              </a:rPr>
              <a:t> 2013; 30: 803</a:t>
            </a:r>
            <a:r>
              <a:rPr kumimoji="0" lang="de-DE" sz="600" b="0" i="0" u="none" strike="noStrike" kern="1200" cap="none" spc="0" normalizeH="0" baseline="0" noProof="0">
                <a:ln>
                  <a:noFill/>
                </a:ln>
                <a:solidFill>
                  <a:srgbClr val="404040"/>
                </a:solidFill>
                <a:effectLst/>
                <a:uLnTx/>
                <a:uFillTx/>
                <a:ea typeface="Arial"/>
                <a:cs typeface="Arial"/>
              </a:rPr>
              <a:t>–</a:t>
            </a:r>
            <a:r>
              <a:rPr kumimoji="0" lang="da-DK" sz="600" b="0" i="0" u="none" strike="noStrike" kern="1200" cap="none" spc="0" normalizeH="0" baseline="0" noProof="0">
                <a:ln>
                  <a:noFill/>
                </a:ln>
                <a:solidFill>
                  <a:srgbClr val="404040"/>
                </a:solidFill>
                <a:effectLst/>
                <a:uLnTx/>
                <a:uFillTx/>
                <a:ea typeface="+mn-ea"/>
                <a:cs typeface="+mn-cs"/>
              </a:rPr>
              <a:t>17. </a:t>
            </a:r>
            <a:r>
              <a:rPr kumimoji="0" lang="da-DK" sz="600" b="1" i="0" u="none" strike="noStrike" kern="1200" cap="none" spc="0" normalizeH="0" baseline="0" noProof="0">
                <a:ln>
                  <a:noFill/>
                </a:ln>
                <a:solidFill>
                  <a:srgbClr val="404040"/>
                </a:solidFill>
                <a:effectLst/>
                <a:uLnTx/>
                <a:uFillTx/>
                <a:ea typeface="+mn-ea"/>
                <a:cs typeface="+mn-cs"/>
              </a:rPr>
              <a:t>3.</a:t>
            </a:r>
            <a:r>
              <a:rPr kumimoji="0" lang="da-DK" sz="600" b="0" i="0" u="none" strike="noStrike" kern="1200" cap="none" spc="0" normalizeH="0" baseline="0" noProof="0">
                <a:ln>
                  <a:noFill/>
                </a:ln>
                <a:solidFill>
                  <a:srgbClr val="404040"/>
                </a:solidFill>
                <a:effectLst/>
                <a:uLnTx/>
                <a:uFillTx/>
                <a:ea typeface="+mn-ea"/>
                <a:cs typeface="+mn-cs"/>
              </a:rPr>
              <a:t> Leighton E </a:t>
            </a:r>
            <a:r>
              <a:rPr kumimoji="0" lang="da-DK" sz="600" b="0" i="1" u="none" strike="noStrike" kern="1200" cap="none" spc="0" normalizeH="0" baseline="0" noProof="0">
                <a:ln>
                  <a:noFill/>
                </a:ln>
                <a:solidFill>
                  <a:srgbClr val="404040"/>
                </a:solidFill>
                <a:effectLst/>
                <a:uLnTx/>
                <a:uFillTx/>
                <a:ea typeface="+mn-ea"/>
                <a:cs typeface="+mn-cs"/>
              </a:rPr>
              <a:t>et al. Diabetes Ther</a:t>
            </a:r>
            <a:r>
              <a:rPr kumimoji="0" lang="da-DK" sz="600" b="0" i="0" u="none" strike="noStrike" kern="1200" cap="none" spc="0" normalizeH="0" baseline="0" noProof="0">
                <a:ln>
                  <a:noFill/>
                </a:ln>
                <a:solidFill>
                  <a:srgbClr val="404040"/>
                </a:solidFill>
                <a:effectLst/>
                <a:uLnTx/>
                <a:uFillTx/>
                <a:ea typeface="+mn-ea"/>
                <a:cs typeface="+mn-cs"/>
              </a:rPr>
              <a:t> 2017; 8: 475</a:t>
            </a:r>
            <a:r>
              <a:rPr kumimoji="0" lang="de-DE" sz="600" b="0" i="0" u="none" strike="noStrike" kern="1200" cap="none" spc="0" normalizeH="0" baseline="0" noProof="0">
                <a:ln>
                  <a:noFill/>
                </a:ln>
                <a:solidFill>
                  <a:srgbClr val="404040"/>
                </a:solidFill>
                <a:effectLst/>
                <a:uLnTx/>
                <a:uFillTx/>
                <a:ea typeface="Arial"/>
                <a:cs typeface="Arial"/>
              </a:rPr>
              <a:t>–</a:t>
            </a:r>
            <a:r>
              <a:rPr kumimoji="0" lang="da-DK" sz="600" b="0" i="0" u="none" strike="noStrike" kern="1200" cap="none" spc="0" normalizeH="0" baseline="0" noProof="0">
                <a:ln>
                  <a:noFill/>
                </a:ln>
                <a:solidFill>
                  <a:srgbClr val="404040"/>
                </a:solidFill>
                <a:effectLst/>
                <a:uLnTx/>
                <a:uFillTx/>
                <a:ea typeface="+mn-ea"/>
                <a:cs typeface="+mn-cs"/>
              </a:rPr>
              <a:t>87. </a:t>
            </a:r>
            <a:r>
              <a:rPr kumimoji="0" lang="da-DK" sz="600" b="1" i="0" u="none" strike="noStrike" kern="1200" cap="none" spc="0" normalizeH="0" baseline="0" noProof="0">
                <a:ln>
                  <a:noFill/>
                </a:ln>
                <a:solidFill>
                  <a:srgbClr val="404040"/>
                </a:solidFill>
                <a:effectLst/>
                <a:uLnTx/>
                <a:uFillTx/>
                <a:ea typeface="+mn-ea"/>
                <a:cs typeface="+mn-cs"/>
              </a:rPr>
              <a:t>4.</a:t>
            </a:r>
            <a:r>
              <a:rPr kumimoji="0" lang="da-DK" sz="600" b="0" i="0" u="none" strike="noStrike" kern="1200" cap="none" spc="0" normalizeH="0" baseline="0" noProof="0">
                <a:ln>
                  <a:noFill/>
                </a:ln>
                <a:solidFill>
                  <a:srgbClr val="404040"/>
                </a:solidFill>
                <a:effectLst/>
                <a:uLnTx/>
                <a:uFillTx/>
                <a:ea typeface="+mn-ea"/>
                <a:cs typeface="+mn-cs"/>
              </a:rPr>
              <a:t> </a:t>
            </a:r>
            <a:r>
              <a:rPr kumimoji="0" lang="de" sz="600" b="0" i="0" u="none" strike="noStrike" kern="1200" cap="none" spc="0" normalizeH="0" baseline="0" noProof="0">
                <a:ln>
                  <a:noFill/>
                </a:ln>
                <a:solidFill>
                  <a:srgbClr val="404040"/>
                </a:solidFill>
                <a:effectLst/>
                <a:uLnTx/>
                <a:uFillTx/>
                <a:ea typeface="Arial"/>
                <a:cs typeface="Arial"/>
              </a:rPr>
              <a:t>Galderisi A </a:t>
            </a:r>
            <a:r>
              <a:rPr kumimoji="0" lang="de" sz="600" b="0" i="1" u="none" strike="noStrike" kern="1200" cap="none" spc="0" normalizeH="0" baseline="0" noProof="0">
                <a:ln>
                  <a:noFill/>
                </a:ln>
                <a:solidFill>
                  <a:srgbClr val="404040"/>
                </a:solidFill>
                <a:effectLst/>
                <a:uLnTx/>
                <a:uFillTx/>
                <a:ea typeface="Arial"/>
                <a:cs typeface="Arial"/>
              </a:rPr>
              <a:t>et al. Diabetologia</a:t>
            </a:r>
            <a:r>
              <a:rPr kumimoji="0" lang="de" sz="600" b="0" i="0" u="none" strike="noStrike" kern="1200" cap="none" spc="0" normalizeH="0" baseline="0" noProof="0">
                <a:ln>
                  <a:noFill/>
                </a:ln>
                <a:solidFill>
                  <a:srgbClr val="404040"/>
                </a:solidFill>
                <a:effectLst/>
                <a:uLnTx/>
                <a:uFillTx/>
                <a:ea typeface="Arial"/>
                <a:cs typeface="Arial"/>
              </a:rPr>
              <a:t> </a:t>
            </a:r>
            <a:r>
              <a:rPr kumimoji="0" lang="de-DE" sz="600" b="0" i="0" u="none" strike="noStrike" kern="1200" cap="none" spc="0" normalizeH="0" baseline="0" noProof="0">
                <a:ln>
                  <a:noFill/>
                </a:ln>
                <a:solidFill>
                  <a:srgbClr val="404040"/>
                </a:solidFill>
                <a:effectLst/>
                <a:uLnTx/>
                <a:uFillTx/>
                <a:ea typeface="Arial"/>
                <a:cs typeface="Arial"/>
              </a:rPr>
              <a:t>2023; 66: 2189–99.</a:t>
            </a:r>
            <a:r>
              <a:rPr kumimoji="0" lang="da-DK" sz="600" b="0" i="0" u="none" strike="noStrike" kern="1200" cap="none" spc="0" normalizeH="0" baseline="0" noProof="0">
                <a:ln>
                  <a:noFill/>
                </a:ln>
                <a:solidFill>
                  <a:srgbClr val="404040"/>
                </a:solidFill>
                <a:effectLst/>
                <a:uLnTx/>
                <a:uFillTx/>
                <a:ea typeface="+mn-ea"/>
                <a:cs typeface="+mn-cs"/>
              </a:rPr>
              <a:t> </a:t>
            </a:r>
            <a:r>
              <a:rPr lang="de-DE" sz="600" b="1">
                <a:solidFill>
                  <a:srgbClr val="404040"/>
                </a:solidFill>
                <a:ea typeface="Arial"/>
                <a:cs typeface="Arial"/>
              </a:rPr>
              <a:t>5. </a:t>
            </a:r>
            <a:r>
              <a:rPr lang="de-DE" sz="600" err="1">
                <a:solidFill>
                  <a:srgbClr val="404040"/>
                </a:solidFill>
                <a:ea typeface="Arial"/>
                <a:cs typeface="Arial"/>
              </a:rPr>
              <a:t>Soeder</a:t>
            </a:r>
            <a:r>
              <a:rPr lang="de-DE" sz="600">
                <a:solidFill>
                  <a:srgbClr val="404040"/>
                </a:solidFill>
                <a:ea typeface="Arial"/>
                <a:cs typeface="Arial"/>
              </a:rPr>
              <a:t> J </a:t>
            </a:r>
            <a:r>
              <a:rPr lang="de-DE" sz="600" i="1">
                <a:solidFill>
                  <a:srgbClr val="404040"/>
                </a:solidFill>
                <a:ea typeface="Arial"/>
                <a:cs typeface="Arial"/>
              </a:rPr>
              <a:t>et al. </a:t>
            </a:r>
            <a:r>
              <a:rPr lang="de-DE" sz="600">
                <a:solidFill>
                  <a:srgbClr val="404040"/>
                </a:solidFill>
                <a:ea typeface="Arial"/>
                <a:cs typeface="Arial"/>
              </a:rPr>
              <a:t>DocCheck </a:t>
            </a:r>
            <a:r>
              <a:rPr lang="de-DE" sz="600" err="1">
                <a:solidFill>
                  <a:srgbClr val="404040"/>
                </a:solidFill>
                <a:ea typeface="Arial"/>
                <a:cs typeface="Arial"/>
              </a:rPr>
              <a:t>Flexicon</a:t>
            </a:r>
            <a:r>
              <a:rPr lang="de-DE" sz="600">
                <a:solidFill>
                  <a:srgbClr val="404040"/>
                </a:solidFill>
                <a:ea typeface="Arial"/>
                <a:cs typeface="Arial"/>
              </a:rPr>
              <a:t>: Oraler Glukosetoleranztest. Erhältlich unter: </a:t>
            </a:r>
            <a:r>
              <a:rPr lang="de-DE" sz="600">
                <a:solidFill>
                  <a:srgbClr val="404040"/>
                </a:solidFill>
                <a:ea typeface="Arial"/>
                <a:cs typeface="Arial"/>
                <a:hlinkClick r:id="rId3">
                  <a:extLst>
                    <a:ext uri="{A12FA001-AC4F-418D-AE19-62706E023703}">
                      <ahyp:hlinkClr xmlns:ahyp="http://schemas.microsoft.com/office/drawing/2018/hyperlinkcolor" val="tx"/>
                    </a:ext>
                  </a:extLst>
                </a:hlinkClick>
              </a:rPr>
              <a:t>https://flexikon.doccheck.com/de/Oraler_Glukosetoleranztest</a:t>
            </a:r>
            <a:r>
              <a:rPr lang="de-DE" sz="600">
                <a:solidFill>
                  <a:srgbClr val="404040"/>
                </a:solidFill>
                <a:ea typeface="Arial"/>
                <a:cs typeface="Arial"/>
              </a:rPr>
              <a:t>. Zuletzt abgerufen am 12.01.2026. </a:t>
            </a:r>
            <a:r>
              <a:rPr lang="de-DE" sz="600" b="1">
                <a:solidFill>
                  <a:srgbClr val="404040"/>
                </a:solidFill>
                <a:ea typeface="Arial"/>
                <a:cs typeface="Arial"/>
              </a:rPr>
              <a:t>6.</a:t>
            </a:r>
            <a:r>
              <a:rPr lang="de-DE" sz="600">
                <a:solidFill>
                  <a:srgbClr val="404040"/>
                </a:solidFill>
                <a:ea typeface="Arial"/>
                <a:cs typeface="Arial"/>
              </a:rPr>
              <a:t> Dahm V &amp; </a:t>
            </a:r>
            <a:r>
              <a:rPr lang="de-DE" sz="600" err="1">
                <a:solidFill>
                  <a:srgbClr val="404040"/>
                </a:solidFill>
                <a:ea typeface="Arial"/>
                <a:cs typeface="Arial"/>
              </a:rPr>
              <a:t>Feichter</a:t>
            </a:r>
            <a:r>
              <a:rPr lang="de-DE" sz="600">
                <a:solidFill>
                  <a:srgbClr val="404040"/>
                </a:solidFill>
                <a:ea typeface="Arial"/>
                <a:cs typeface="Arial"/>
              </a:rPr>
              <a:t> M. </a:t>
            </a:r>
            <a:r>
              <a:rPr lang="de-DE" sz="600" err="1">
                <a:solidFill>
                  <a:srgbClr val="404040"/>
                </a:solidFill>
                <a:ea typeface="Arial"/>
                <a:cs typeface="Arial"/>
              </a:rPr>
              <a:t>netDoktor</a:t>
            </a:r>
            <a:r>
              <a:rPr lang="de-DE" sz="600">
                <a:solidFill>
                  <a:srgbClr val="404040"/>
                </a:solidFill>
                <a:ea typeface="Arial"/>
                <a:cs typeface="Arial"/>
              </a:rPr>
              <a:t>: </a:t>
            </a:r>
            <a:r>
              <a:rPr lang="de-DE" sz="600" err="1">
                <a:solidFill>
                  <a:srgbClr val="404040"/>
                </a:solidFill>
                <a:ea typeface="Arial"/>
                <a:cs typeface="Arial"/>
              </a:rPr>
              <a:t>oGTT</a:t>
            </a:r>
            <a:r>
              <a:rPr lang="de-DE" sz="600">
                <a:solidFill>
                  <a:srgbClr val="404040"/>
                </a:solidFill>
                <a:ea typeface="Arial"/>
                <a:cs typeface="Arial"/>
              </a:rPr>
              <a:t>. Erhältlich unter: </a:t>
            </a:r>
            <a:r>
              <a:rPr lang="de-DE" sz="600">
                <a:solidFill>
                  <a:srgbClr val="404040"/>
                </a:solidFill>
                <a:ea typeface="Arial"/>
                <a:cs typeface="Arial"/>
                <a:hlinkClick r:id="rId4">
                  <a:extLst>
                    <a:ext uri="{A12FA001-AC4F-418D-AE19-62706E023703}">
                      <ahyp:hlinkClr xmlns:ahyp="http://schemas.microsoft.com/office/drawing/2018/hyperlinkcolor" val="tx"/>
                    </a:ext>
                  </a:extLst>
                </a:hlinkClick>
              </a:rPr>
              <a:t>https://www.netdoktor.de/krankheiten/diabetes-mellitus/ogtt/</a:t>
            </a:r>
            <a:r>
              <a:rPr lang="de-DE" sz="600">
                <a:solidFill>
                  <a:srgbClr val="404040"/>
                </a:solidFill>
                <a:ea typeface="Arial"/>
                <a:cs typeface="Arial"/>
              </a:rPr>
              <a:t>. Zuletzt abgerufen am 12.01.2026. </a:t>
            </a:r>
            <a:r>
              <a:rPr lang="de-DE" sz="600" b="1">
                <a:solidFill>
                  <a:srgbClr val="404040"/>
                </a:solidFill>
                <a:ea typeface="Arial"/>
                <a:cs typeface="Arial"/>
              </a:rPr>
              <a:t>7. </a:t>
            </a:r>
            <a:r>
              <a:rPr lang="de-DE" sz="600">
                <a:solidFill>
                  <a:srgbClr val="404040"/>
                </a:solidFill>
                <a:ea typeface="Arial"/>
                <a:cs typeface="Arial"/>
              </a:rPr>
              <a:t>Besser REJ </a:t>
            </a:r>
            <a:r>
              <a:rPr lang="de-DE" sz="600" i="1">
                <a:solidFill>
                  <a:srgbClr val="404040"/>
                </a:solidFill>
                <a:ea typeface="Arial"/>
                <a:cs typeface="Arial"/>
              </a:rPr>
              <a:t>et al. Diabetes Care </a:t>
            </a:r>
            <a:r>
              <a:rPr lang="de-DE" sz="600">
                <a:solidFill>
                  <a:srgbClr val="404040"/>
                </a:solidFill>
                <a:ea typeface="Arial"/>
                <a:cs typeface="Arial"/>
              </a:rPr>
              <a:t>2013; 36: 195–201. </a:t>
            </a:r>
            <a:r>
              <a:rPr lang="de-DE" sz="600" b="1">
                <a:solidFill>
                  <a:srgbClr val="404040"/>
                </a:solidFill>
                <a:ea typeface="Arial"/>
                <a:cs typeface="Arial"/>
              </a:rPr>
              <a:t>8.</a:t>
            </a:r>
            <a:r>
              <a:rPr lang="de-DE" sz="600">
                <a:solidFill>
                  <a:srgbClr val="404040"/>
                </a:solidFill>
                <a:ea typeface="Arial"/>
                <a:cs typeface="Arial"/>
              </a:rPr>
              <a:t> Sheikh S </a:t>
            </a:r>
            <a:r>
              <a:rPr lang="de-DE" sz="600" i="1">
                <a:solidFill>
                  <a:srgbClr val="404040"/>
                </a:solidFill>
                <a:ea typeface="Arial"/>
                <a:cs typeface="Arial"/>
              </a:rPr>
              <a:t>et al. Front </a:t>
            </a:r>
            <a:r>
              <a:rPr lang="de-DE" sz="600" i="1" err="1">
                <a:solidFill>
                  <a:srgbClr val="404040"/>
                </a:solidFill>
                <a:ea typeface="Arial"/>
                <a:cs typeface="Arial"/>
              </a:rPr>
              <a:t>Endocrinol</a:t>
            </a:r>
            <a:r>
              <a:rPr lang="de-DE" sz="600" i="1">
                <a:solidFill>
                  <a:srgbClr val="404040"/>
                </a:solidFill>
                <a:ea typeface="Arial"/>
                <a:cs typeface="Arial"/>
              </a:rPr>
              <a:t> </a:t>
            </a:r>
            <a:r>
              <a:rPr lang="de-DE" sz="600">
                <a:solidFill>
                  <a:srgbClr val="404040"/>
                </a:solidFill>
                <a:ea typeface="Arial"/>
                <a:cs typeface="Arial"/>
              </a:rPr>
              <a:t>2024; 15: 1340346.</a:t>
            </a:r>
            <a:r>
              <a:rPr kumimoji="0" lang="da-DK" sz="600" b="0" i="0" u="none" strike="noStrike" kern="1200" cap="none" spc="0" normalizeH="0" baseline="0" noProof="0">
                <a:ln>
                  <a:noFill/>
                </a:ln>
                <a:solidFill>
                  <a:srgbClr val="404040"/>
                </a:solidFill>
                <a:effectLst/>
                <a:uLnTx/>
                <a:uFillTx/>
                <a:ea typeface="+mn-ea"/>
                <a:cs typeface="+mn-cs"/>
              </a:rPr>
              <a:t> </a:t>
            </a:r>
            <a:r>
              <a:rPr kumimoji="0" lang="da-DK" sz="600" b="1" i="0" u="none" strike="noStrike" kern="1200" cap="none" spc="0" normalizeH="0" baseline="0" noProof="0">
                <a:ln>
                  <a:noFill/>
                </a:ln>
                <a:solidFill>
                  <a:srgbClr val="404040"/>
                </a:solidFill>
                <a:effectLst/>
                <a:uLnTx/>
                <a:uFillTx/>
                <a:ea typeface="+mn-ea"/>
                <a:cs typeface="+mn-cs"/>
              </a:rPr>
              <a:t>9.</a:t>
            </a:r>
            <a:r>
              <a:rPr kumimoji="0" lang="da-DK" sz="600" b="0" i="0" u="none" strike="noStrike" kern="1200" cap="none" spc="0" normalizeH="0" baseline="0" noProof="0">
                <a:ln>
                  <a:noFill/>
                </a:ln>
                <a:solidFill>
                  <a:srgbClr val="404040"/>
                </a:solidFill>
                <a:effectLst/>
                <a:uLnTx/>
                <a:uFillTx/>
                <a:ea typeface="+mn-ea"/>
                <a:cs typeface="+mn-cs"/>
              </a:rPr>
              <a:t> Maddaloni E </a:t>
            </a:r>
            <a:r>
              <a:rPr kumimoji="0" lang="da-DK" sz="600" b="0" i="1" u="none" strike="noStrike" kern="1200" cap="none" spc="0" normalizeH="0" baseline="0" noProof="0">
                <a:ln>
                  <a:noFill/>
                </a:ln>
                <a:solidFill>
                  <a:srgbClr val="404040"/>
                </a:solidFill>
                <a:effectLst/>
                <a:uLnTx/>
                <a:uFillTx/>
                <a:ea typeface="+mn-ea"/>
                <a:cs typeface="+mn-cs"/>
              </a:rPr>
              <a:t>et al. Diabetes Obes Metab </a:t>
            </a:r>
            <a:r>
              <a:rPr kumimoji="0" lang="da-DK" sz="600" b="0" i="0" u="none" strike="noStrike" kern="1200" cap="none" spc="0" normalizeH="0" baseline="0" noProof="0">
                <a:ln>
                  <a:noFill/>
                </a:ln>
                <a:solidFill>
                  <a:srgbClr val="404040"/>
                </a:solidFill>
                <a:effectLst/>
                <a:uLnTx/>
                <a:uFillTx/>
                <a:ea typeface="+mn-ea"/>
                <a:cs typeface="+mn-cs"/>
              </a:rPr>
              <a:t>2022; 1912–26. </a:t>
            </a:r>
            <a:endParaRPr kumimoji="0" lang="en-US" sz="600" b="0" i="0" u="none" strike="noStrike" kern="1200" cap="none" spc="0" normalizeH="0" baseline="0" noProof="0">
              <a:ln>
                <a:noFill/>
              </a:ln>
              <a:solidFill>
                <a:srgbClr val="404040"/>
              </a:solidFill>
              <a:effectLst/>
              <a:uLnTx/>
              <a:uFillTx/>
              <a:ea typeface="+mn-ea"/>
              <a:cs typeface="+mn-cs"/>
            </a:endParaRPr>
          </a:p>
        </p:txBody>
      </p:sp>
      <p:sp>
        <p:nvSpPr>
          <p:cNvPr id="8" name="TextBox 28">
            <a:extLst>
              <a:ext uri="{FF2B5EF4-FFF2-40B4-BE49-F238E27FC236}">
                <a16:creationId xmlns:a16="http://schemas.microsoft.com/office/drawing/2014/main" id="{715A1701-5816-EE1F-FE73-831215A8F5C8}"/>
              </a:ext>
            </a:extLst>
          </p:cNvPr>
          <p:cNvSpPr txBox="1"/>
          <p:nvPr/>
        </p:nvSpPr>
        <p:spPr>
          <a:xfrm>
            <a:off x="325167" y="4439503"/>
            <a:ext cx="8438907" cy="276999"/>
          </a:xfrm>
          <a:prstGeom prst="rect">
            <a:avLst/>
          </a:prstGeom>
          <a:noFill/>
          <a:ln w="9525" cap="flat" cmpd="sng" algn="ctr">
            <a:noFill/>
            <a:prstDash val="solid"/>
            <a:round/>
            <a:headEnd type="none" w="med" len="med"/>
            <a:tailEnd type="none" w="med" len="med"/>
          </a:ln>
        </p:spPr>
        <p:txBody>
          <a:bodyPr wrap="square" anchor="b">
            <a:spAutoFit/>
          </a:bodyPr>
          <a:lstStyle/>
          <a:p>
            <a:pPr marL="0" marR="0" lvl="0" indent="0" algn="l" defTabSz="514337" rtl="0" eaLnBrk="1" fontAlgn="auto" latinLnBrk="0" hangingPunct="1">
              <a:lnSpc>
                <a:spcPct val="100000"/>
              </a:lnSpc>
              <a:spcBef>
                <a:spcPts val="0"/>
              </a:spcBef>
              <a:spcAft>
                <a:spcPts val="338"/>
              </a:spcAft>
              <a:buClrTx/>
              <a:buSzTx/>
              <a:buFontTx/>
              <a:buNone/>
              <a:tabLst/>
              <a:defRPr/>
            </a:pPr>
            <a:r>
              <a:rPr kumimoji="0" lang="en-US" altLang="de-DE" sz="600" b="0" i="0" u="none" strike="noStrike" kern="1200" cap="none" spc="0" normalizeH="0" baseline="0" noProof="0">
                <a:ln>
                  <a:noFill/>
                </a:ln>
                <a:solidFill>
                  <a:srgbClr val="404040"/>
                </a:solidFill>
                <a:effectLst/>
                <a:uLnTx/>
                <a:uFillTx/>
                <a:latin typeface="Verdana"/>
                <a:ea typeface="+mn-ea"/>
                <a:cs typeface="+mn-cs"/>
              </a:rPr>
              <a:t>C-</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Peptid</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Connecting peptide,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Verbindungspeptid</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IFG: Impaired fasting glucose,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beeinträchtigter</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Nüchternblutzucker</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IGT: Impaired glucose tolerance,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beinträchtigte</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Glukosetoleranz</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MMTT: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Mischmahlzeiten-Toleranztest</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OGTT: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Oraler</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a:t>
            </a:r>
            <a:r>
              <a:rPr kumimoji="0" lang="en-US" altLang="de-DE" sz="600" b="0" i="0" u="none" strike="noStrike" kern="1200" cap="none" spc="0" normalizeH="0" baseline="0" noProof="0" err="1">
                <a:ln>
                  <a:noFill/>
                </a:ln>
                <a:solidFill>
                  <a:srgbClr val="404040"/>
                </a:solidFill>
                <a:effectLst/>
                <a:uLnTx/>
                <a:uFillTx/>
                <a:latin typeface="Verdana"/>
                <a:ea typeface="+mn-ea"/>
                <a:cs typeface="+mn-cs"/>
              </a:rPr>
              <a:t>Glukosetoleranztest</a:t>
            </a:r>
            <a:r>
              <a:rPr kumimoji="0" lang="en-US" altLang="de-DE" sz="600" b="0" i="0" u="none" strike="noStrike" kern="1200" cap="none" spc="0" normalizeH="0" baseline="0" noProof="0">
                <a:ln>
                  <a:noFill/>
                </a:ln>
                <a:solidFill>
                  <a:srgbClr val="404040"/>
                </a:solidFill>
                <a:effectLst/>
                <a:uLnTx/>
                <a:uFillTx/>
                <a:latin typeface="Verdana"/>
                <a:ea typeface="+mn-ea"/>
                <a:cs typeface="+mn-cs"/>
              </a:rPr>
              <a:t>; T1D: Typ-1-Diabetes.</a:t>
            </a:r>
            <a:endParaRPr kumimoji="0" lang="en-US" altLang="de-DE" sz="600" b="0" i="0" u="none" strike="noStrike" kern="1200" cap="none" spc="0" normalizeH="0" baseline="30000" noProof="0">
              <a:ln>
                <a:noFill/>
              </a:ln>
              <a:solidFill>
                <a:srgbClr val="404040"/>
              </a:solidFill>
              <a:effectLst/>
              <a:uLnTx/>
              <a:uFillTx/>
              <a:latin typeface="Verdana"/>
              <a:ea typeface="+mn-ea"/>
              <a:cs typeface="+mn-cs"/>
            </a:endParaRPr>
          </a:p>
        </p:txBody>
      </p:sp>
      <p:sp>
        <p:nvSpPr>
          <p:cNvPr id="18" name="Textplatzhalter 3">
            <a:extLst>
              <a:ext uri="{FF2B5EF4-FFF2-40B4-BE49-F238E27FC236}">
                <a16:creationId xmlns:a16="http://schemas.microsoft.com/office/drawing/2014/main" id="{FDBA57CD-B00D-5701-6EC9-A22E39741F7E}"/>
              </a:ext>
            </a:extLst>
          </p:cNvPr>
          <p:cNvSpPr txBox="1">
            <a:spLocks/>
          </p:cNvSpPr>
          <p:nvPr/>
        </p:nvSpPr>
        <p:spPr>
          <a:xfrm>
            <a:off x="489473" y="892036"/>
            <a:ext cx="8119790" cy="3035139"/>
          </a:xfrm>
          <a:prstGeom prst="rect">
            <a:avLst/>
          </a:prstGeom>
          <a:noFill/>
          <a:ln>
            <a:noFill/>
          </a:ln>
          <a:scene3d>
            <a:camera prst="orthographicFront"/>
            <a:lightRig rig="threePt" dir="t"/>
          </a:scene3d>
          <a:sp3d>
            <a:bevelT/>
          </a:sp3d>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85750" indent="-285750">
              <a:lnSpc>
                <a:spcPct val="120000"/>
              </a:lnSpc>
              <a:spcBef>
                <a:spcPts val="1800"/>
              </a:spcBef>
              <a:buClr>
                <a:schemeClr val="accent2"/>
              </a:buClr>
              <a:buSzPct val="120000"/>
              <a:buFont typeface="Arial" panose="020B0604020202020204" pitchFamily="34" charset="0"/>
              <a:buChar char="•"/>
            </a:pPr>
            <a:r>
              <a:rPr lang="de-DE" sz="1300" b="1">
                <a:solidFill>
                  <a:srgbClr val="404040"/>
                </a:solidFill>
              </a:rPr>
              <a:t>C-Peptid-Spiegel bilden</a:t>
            </a:r>
            <a:r>
              <a:rPr lang="de-DE" sz="1300">
                <a:solidFill>
                  <a:srgbClr val="404040"/>
                </a:solidFill>
              </a:rPr>
              <a:t> die schwankende </a:t>
            </a:r>
            <a:r>
              <a:rPr lang="de-DE" sz="1300" b="1">
                <a:solidFill>
                  <a:srgbClr val="404040"/>
                </a:solidFill>
              </a:rPr>
              <a:t>Reaktion der Betazellen stabiler ab </a:t>
            </a:r>
            <a:r>
              <a:rPr lang="de-DE" sz="1300">
                <a:solidFill>
                  <a:srgbClr val="404040"/>
                </a:solidFill>
              </a:rPr>
              <a:t>als Insulin</a:t>
            </a:r>
            <a:r>
              <a:rPr lang="de-DE" sz="1300" baseline="30000">
                <a:solidFill>
                  <a:srgbClr val="404040"/>
                </a:solidFill>
              </a:rPr>
              <a:t>1-4</a:t>
            </a:r>
          </a:p>
          <a:p>
            <a:pPr marL="285750" indent="-285750">
              <a:lnSpc>
                <a:spcPct val="120000"/>
              </a:lnSpc>
              <a:spcBef>
                <a:spcPts val="1800"/>
              </a:spcBef>
              <a:buClr>
                <a:schemeClr val="accent2"/>
              </a:buClr>
              <a:buSzPct val="120000"/>
              <a:buFont typeface="Arial" panose="020B0604020202020204" pitchFamily="34" charset="0"/>
              <a:buChar char="•"/>
            </a:pPr>
            <a:r>
              <a:rPr lang="de-DE" sz="1300" b="1">
                <a:solidFill>
                  <a:srgbClr val="404040"/>
                </a:solidFill>
              </a:rPr>
              <a:t>C-Peptid-Spiegel</a:t>
            </a:r>
            <a:r>
              <a:rPr lang="de-DE" sz="1300">
                <a:solidFill>
                  <a:srgbClr val="404040"/>
                </a:solidFill>
              </a:rPr>
              <a:t> sind </a:t>
            </a:r>
            <a:r>
              <a:rPr lang="de-DE" sz="1300" b="1">
                <a:solidFill>
                  <a:srgbClr val="404040"/>
                </a:solidFill>
              </a:rPr>
              <a:t>unabhängig von exogenem Insulin </a:t>
            </a:r>
            <a:r>
              <a:rPr lang="de-DE" sz="1300">
                <a:solidFill>
                  <a:srgbClr val="404040"/>
                </a:solidFill>
              </a:rPr>
              <a:t>und daher sehr gut geeignet, bei insulin-behandelten Menschen die endogene Insulinresekretion abzubilden</a:t>
            </a:r>
            <a:r>
              <a:rPr lang="de-DE" sz="1300" baseline="30000">
                <a:solidFill>
                  <a:srgbClr val="404040"/>
                </a:solidFill>
              </a:rPr>
              <a:t>2,3</a:t>
            </a:r>
          </a:p>
          <a:p>
            <a:pPr marL="285750" indent="-285750">
              <a:lnSpc>
                <a:spcPct val="120000"/>
              </a:lnSpc>
              <a:spcBef>
                <a:spcPts val="1800"/>
              </a:spcBef>
              <a:buClr>
                <a:schemeClr val="accent2"/>
              </a:buClr>
              <a:buSzPct val="120000"/>
              <a:buFont typeface="Arial" panose="020B0604020202020204" pitchFamily="34" charset="0"/>
              <a:buChar char="•"/>
            </a:pPr>
            <a:r>
              <a:rPr lang="de-DE" sz="1300" b="1">
                <a:solidFill>
                  <a:srgbClr val="404040"/>
                </a:solidFill>
              </a:rPr>
              <a:t>Vor klinischer Diagnose </a:t>
            </a:r>
            <a:r>
              <a:rPr lang="de-DE" sz="1300">
                <a:solidFill>
                  <a:srgbClr val="404040"/>
                </a:solidFill>
              </a:rPr>
              <a:t>bietet sich ein </a:t>
            </a:r>
            <a:r>
              <a:rPr lang="de-DE" sz="1300" b="1">
                <a:solidFill>
                  <a:srgbClr val="404040"/>
                </a:solidFill>
              </a:rPr>
              <a:t>oraler Glukosetoleranztest (OGTT)</a:t>
            </a:r>
            <a:r>
              <a:rPr lang="de-DE" sz="1300">
                <a:solidFill>
                  <a:srgbClr val="404040"/>
                </a:solidFill>
              </a:rPr>
              <a:t> zur Feststellung einer beginnenden Glukoseverwertungsstörung (IFG, IGT) an</a:t>
            </a:r>
            <a:r>
              <a:rPr lang="de-DE" sz="1300" baseline="30000">
                <a:solidFill>
                  <a:srgbClr val="404040"/>
                </a:solidFill>
              </a:rPr>
              <a:t>5,6</a:t>
            </a:r>
          </a:p>
          <a:p>
            <a:pPr marL="285750" indent="-285750">
              <a:lnSpc>
                <a:spcPct val="120000"/>
              </a:lnSpc>
              <a:spcBef>
                <a:spcPts val="1800"/>
              </a:spcBef>
              <a:buClr>
                <a:schemeClr val="accent2"/>
              </a:buClr>
              <a:buSzPct val="120000"/>
              <a:buFont typeface="Arial" panose="020B0604020202020204" pitchFamily="34" charset="0"/>
              <a:buChar char="•"/>
            </a:pPr>
            <a:r>
              <a:rPr lang="de-DE" sz="1300" b="1">
                <a:solidFill>
                  <a:srgbClr val="404040"/>
                </a:solidFill>
              </a:rPr>
              <a:t>Nach der klinischen Diagnose </a:t>
            </a:r>
            <a:r>
              <a:rPr lang="de-DE" sz="1300">
                <a:solidFill>
                  <a:srgbClr val="404040"/>
                </a:solidFill>
              </a:rPr>
              <a:t>ist ein </a:t>
            </a:r>
            <a:r>
              <a:rPr lang="de-DE" sz="1300" b="1">
                <a:solidFill>
                  <a:srgbClr val="404040"/>
                </a:solidFill>
              </a:rPr>
              <a:t>Mischmahlzeiten-Toleranztest (MMTT) </a:t>
            </a:r>
            <a:r>
              <a:rPr lang="de-DE" sz="1300">
                <a:solidFill>
                  <a:srgbClr val="404040"/>
                </a:solidFill>
              </a:rPr>
              <a:t>geeignet, um stimuliertes C-Peptid unter standardisierten Bedingungen zu messen</a:t>
            </a:r>
            <a:r>
              <a:rPr lang="de-DE" sz="1300" baseline="30000">
                <a:solidFill>
                  <a:srgbClr val="404040"/>
                </a:solidFill>
              </a:rPr>
              <a:t>7,8</a:t>
            </a:r>
            <a:r>
              <a:rPr lang="de-DE" sz="1300">
                <a:solidFill>
                  <a:srgbClr val="404040"/>
                </a:solidFill>
              </a:rPr>
              <a:t> </a:t>
            </a:r>
          </a:p>
          <a:p>
            <a:pPr marL="285750" indent="-285750">
              <a:lnSpc>
                <a:spcPct val="120000"/>
              </a:lnSpc>
              <a:spcBef>
                <a:spcPts val="1800"/>
              </a:spcBef>
              <a:buClr>
                <a:schemeClr val="accent2"/>
              </a:buClr>
              <a:buSzPct val="120000"/>
              <a:buFont typeface="Arial" panose="020B0604020202020204" pitchFamily="34" charset="0"/>
              <a:buChar char="•"/>
            </a:pPr>
            <a:r>
              <a:rPr lang="de-DE" sz="1300">
                <a:solidFill>
                  <a:srgbClr val="404040"/>
                </a:solidFill>
              </a:rPr>
              <a:t>Wenn </a:t>
            </a:r>
            <a:r>
              <a:rPr lang="de-DE" sz="1300" b="1">
                <a:solidFill>
                  <a:srgbClr val="404040"/>
                </a:solidFill>
              </a:rPr>
              <a:t>kein MMTT möglich </a:t>
            </a:r>
            <a:r>
              <a:rPr lang="de-DE" sz="1300">
                <a:solidFill>
                  <a:srgbClr val="404040"/>
                </a:solidFill>
              </a:rPr>
              <a:t>ist, kann das </a:t>
            </a:r>
            <a:r>
              <a:rPr lang="de-DE" sz="1300" b="1">
                <a:solidFill>
                  <a:srgbClr val="404040"/>
                </a:solidFill>
              </a:rPr>
              <a:t>Serum-C-Peptid 2-3 Stunden nach einer Mahlzeit </a:t>
            </a:r>
            <a:r>
              <a:rPr lang="de-DE" sz="1300">
                <a:solidFill>
                  <a:srgbClr val="404040"/>
                </a:solidFill>
              </a:rPr>
              <a:t>ermittelt werden</a:t>
            </a:r>
            <a:r>
              <a:rPr lang="de-DE" sz="1300" baseline="30000">
                <a:solidFill>
                  <a:srgbClr val="404040"/>
                </a:solidFill>
              </a:rPr>
              <a:t>9</a:t>
            </a:r>
          </a:p>
        </p:txBody>
      </p:sp>
    </p:spTree>
    <p:extLst>
      <p:ext uri="{BB962C8B-B14F-4D97-AF65-F5344CB8AC3E}">
        <p14:creationId xmlns:p14="http://schemas.microsoft.com/office/powerpoint/2010/main" val="29110810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martArt Placeholder 3">
            <a:extLst>
              <a:ext uri="{FF2B5EF4-FFF2-40B4-BE49-F238E27FC236}">
                <a16:creationId xmlns:a16="http://schemas.microsoft.com/office/drawing/2014/main" id="{9A0419C7-2BCD-C87A-ED3C-571D737CED1E}"/>
              </a:ext>
            </a:extLst>
          </p:cNvPr>
          <p:cNvSpPr>
            <a:spLocks noGrp="1"/>
          </p:cNvSpPr>
          <p:nvPr>
            <p:ph type="dgm" sz="quarter" idx="14"/>
          </p:nvPr>
        </p:nvSpPr>
        <p:spPr/>
        <p:txBody>
          <a:bodyPr/>
          <a:lstStyle/>
          <a:p>
            <a:endParaRPr lang="en-US"/>
          </a:p>
        </p:txBody>
      </p:sp>
      <p:sp>
        <p:nvSpPr>
          <p:cNvPr id="5" name="Text Placeholder 4">
            <a:extLst>
              <a:ext uri="{FF2B5EF4-FFF2-40B4-BE49-F238E27FC236}">
                <a16:creationId xmlns:a16="http://schemas.microsoft.com/office/drawing/2014/main" id="{4D268025-EF50-BD08-FF6C-404B6268EF94}"/>
              </a:ext>
            </a:extLst>
          </p:cNvPr>
          <p:cNvSpPr>
            <a:spLocks noGrp="1"/>
          </p:cNvSpPr>
          <p:nvPr>
            <p:ph type="body" sz="quarter" idx="21"/>
          </p:nvPr>
        </p:nvSpPr>
        <p:spPr>
          <a:xfrm>
            <a:off x="994554" y="1812889"/>
            <a:ext cx="7270198" cy="1008204"/>
          </a:xfrm>
        </p:spPr>
        <p:txBody>
          <a:bodyPr/>
          <a:lstStyle/>
          <a:p>
            <a:r>
              <a:rPr lang="de-DE" sz="2400">
                <a:latin typeface="Verdana"/>
                <a:ea typeface="Verdana"/>
              </a:rPr>
              <a:t>Früherkennung und Monitoring                  des Typ-1-Diabetes im präklinischen Stadium</a:t>
            </a:r>
          </a:p>
        </p:txBody>
      </p:sp>
      <p:pic>
        <p:nvPicPr>
          <p:cNvPr id="2" name="Grafik 1" descr="Start Silhouette">
            <a:hlinkClick r:id="rId2" action="ppaction://hlinksldjump"/>
            <a:extLst>
              <a:ext uri="{FF2B5EF4-FFF2-40B4-BE49-F238E27FC236}">
                <a16:creationId xmlns:a16="http://schemas.microsoft.com/office/drawing/2014/main" id="{75820F50-7854-F7D2-0129-2BA4A30AB79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6452023"/>
      </p:ext>
    </p:extLst>
  </p:cSld>
  <p:clrMapOvr>
    <a:masterClrMapping/>
  </p:clrMapOvr>
  <p:transition>
    <p:fade/>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4">
            <a:extLst>
              <a:ext uri="{FF2B5EF4-FFF2-40B4-BE49-F238E27FC236}">
                <a16:creationId xmlns:a16="http://schemas.microsoft.com/office/drawing/2014/main" id="{C02937C1-9096-3C3C-A6C2-217494D0DEE5}"/>
              </a:ext>
            </a:extLst>
          </p:cNvPr>
          <p:cNvSpPr>
            <a:spLocks noGrp="1"/>
          </p:cNvSpPr>
          <p:nvPr>
            <p:ph type="body" sz="quarter" idx="17"/>
          </p:nvPr>
        </p:nvSpPr>
        <p:spPr>
          <a:xfrm>
            <a:off x="380376" y="116650"/>
            <a:ext cx="8476488" cy="463296"/>
          </a:xfrm>
        </p:spPr>
        <p:txBody>
          <a:bodyPr/>
          <a:lstStyle/>
          <a:p>
            <a:r>
              <a:rPr lang="de-DE" sz="2000" b="1">
                <a:solidFill>
                  <a:srgbClr val="7030A0"/>
                </a:solidFill>
                <a:latin typeface="+mj-lt"/>
              </a:rPr>
              <a:t>Autoimmuner T1D hat eine komplexe, multifaktorielle Ätiologie</a:t>
            </a:r>
            <a:r>
              <a:rPr lang="de-DE" sz="2000" b="1" baseline="30000">
                <a:solidFill>
                  <a:srgbClr val="7030A0"/>
                </a:solidFill>
                <a:latin typeface="+mj-lt"/>
              </a:rPr>
              <a:t>1-3</a:t>
            </a:r>
          </a:p>
        </p:txBody>
      </p:sp>
      <p:sp>
        <p:nvSpPr>
          <p:cNvPr id="14" name="Textfeld 13">
            <a:extLst>
              <a:ext uri="{FF2B5EF4-FFF2-40B4-BE49-F238E27FC236}">
                <a16:creationId xmlns:a16="http://schemas.microsoft.com/office/drawing/2014/main" id="{ED81BD12-72DB-B3D1-457B-C5B5D4F43EC3}"/>
              </a:ext>
            </a:extLst>
          </p:cNvPr>
          <p:cNvSpPr txBox="1"/>
          <p:nvPr/>
        </p:nvSpPr>
        <p:spPr>
          <a:xfrm>
            <a:off x="380375" y="4759262"/>
            <a:ext cx="8488259"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HLA</a:t>
            </a:r>
            <a:r>
              <a:rPr lang="de-DE" sz="600">
                <a:solidFill>
                  <a:srgbClr val="404040"/>
                </a:solidFill>
                <a:latin typeface="Verdana"/>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 humanes </a:t>
            </a:r>
            <a:r>
              <a:rPr kumimoji="0" lang="de-DE" sz="600" b="0" i="0" u="none" strike="noStrike" kern="1200" cap="none" spc="0" normalizeH="0" baseline="0" noProof="0" err="1">
                <a:ln>
                  <a:noFill/>
                </a:ln>
                <a:solidFill>
                  <a:srgbClr val="404040"/>
                </a:solidFill>
                <a:effectLst/>
                <a:uLnTx/>
                <a:uFillTx/>
                <a:latin typeface="Verdana"/>
                <a:ea typeface="+mn-ea"/>
                <a:cs typeface="Arial"/>
              </a:rPr>
              <a:t>Leukozytenantigen</a:t>
            </a:r>
            <a:r>
              <a:rPr kumimoji="0" lang="de-DE" sz="600" b="0" i="0" u="none" strike="noStrike" kern="1200" cap="none" spc="0" normalizeH="0" baseline="0" noProof="0">
                <a:ln>
                  <a:noFill/>
                </a:ln>
                <a:solidFill>
                  <a:srgbClr val="404040"/>
                </a:solidFill>
                <a:effectLst/>
                <a:uLnTx/>
                <a:uFillTx/>
                <a:latin typeface="Verdana"/>
                <a:ea typeface="+mn-ea"/>
                <a:cs typeface="Arial"/>
              </a:rPr>
              <a:t>.</a:t>
            </a:r>
          </a:p>
          <a:p>
            <a:pPr lvl="0">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Primavera M </a:t>
            </a:r>
            <a:r>
              <a:rPr kumimoji="0" lang="de-DE" sz="600" b="0" i="1" u="none" strike="noStrike" kern="1200" cap="none" spc="0" normalizeH="0" baseline="0" noProof="0">
                <a:ln>
                  <a:noFill/>
                </a:ln>
                <a:solidFill>
                  <a:srgbClr val="404040"/>
                </a:solidFill>
                <a:effectLst/>
                <a:uLnTx/>
                <a:uFillTx/>
                <a:latin typeface="Verdana"/>
                <a:ea typeface="+mn-ea"/>
                <a:cs typeface="Arial"/>
              </a:rPr>
              <a:t>et al. Front </a:t>
            </a:r>
            <a:r>
              <a:rPr kumimoji="0" lang="de-DE" sz="600" b="0" i="1" u="none" strike="noStrike" kern="1200" cap="none" spc="0" normalizeH="0" baseline="0" noProof="0" err="1">
                <a:ln>
                  <a:noFill/>
                </a:ln>
                <a:solidFill>
                  <a:srgbClr val="404040"/>
                </a:solidFill>
                <a:effectLst/>
                <a:uLnTx/>
                <a:uFillTx/>
                <a:latin typeface="Verdana"/>
                <a:ea typeface="+mn-ea"/>
                <a:cs typeface="Arial"/>
              </a:rPr>
              <a:t>Endocrinol</a:t>
            </a:r>
            <a:r>
              <a:rPr kumimoji="0" lang="de-DE" sz="600" b="0" i="1" u="none" strike="noStrike" kern="1200" cap="none" spc="0" normalizeH="0" baseline="0" noProof="0">
                <a:ln>
                  <a:noFill/>
                </a:ln>
                <a:solidFill>
                  <a:srgbClr val="404040"/>
                </a:solidFill>
                <a:effectLst/>
                <a:uLnTx/>
                <a:uFillTx/>
                <a:latin typeface="Verdana"/>
                <a:ea typeface="+mn-ea"/>
                <a:cs typeface="Arial"/>
              </a:rPr>
              <a:t> (Lausanne) </a:t>
            </a:r>
            <a:r>
              <a:rPr kumimoji="0" lang="de-DE" sz="600" b="0" i="0" u="none" strike="noStrike" kern="1200" cap="none" spc="0" normalizeH="0" baseline="0" noProof="0">
                <a:ln>
                  <a:noFill/>
                </a:ln>
                <a:solidFill>
                  <a:srgbClr val="404040"/>
                </a:solidFill>
                <a:effectLst/>
                <a:uLnTx/>
                <a:uFillTx/>
                <a:latin typeface="Verdana"/>
                <a:ea typeface="+mn-ea"/>
                <a:cs typeface="Arial"/>
              </a:rPr>
              <a:t>2020; 11: 248. </a:t>
            </a:r>
            <a:r>
              <a:rPr kumimoji="0" lang="de-DE" sz="600" b="1" i="0" u="none" strike="noStrike" kern="1200" cap="none" spc="0" normalizeH="0" baseline="0" noProof="0">
                <a:ln>
                  <a:noFill/>
                </a:ln>
                <a:solidFill>
                  <a:srgbClr val="404040"/>
                </a:solidFill>
                <a:effectLst/>
                <a:uLnTx/>
                <a:uFillTx/>
                <a:latin typeface="Verdana"/>
                <a:ea typeface="+mn-ea"/>
                <a:cs typeface="Arial"/>
              </a:rPr>
              <a:t>2.</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Verduci</a:t>
            </a:r>
            <a:r>
              <a:rPr kumimoji="0" lang="de-DE" sz="600" b="0" i="0" u="none" strike="noStrike" kern="1200" cap="none" spc="0" normalizeH="0" baseline="0" noProof="0">
                <a:ln>
                  <a:noFill/>
                </a:ln>
                <a:solidFill>
                  <a:srgbClr val="404040"/>
                </a:solidFill>
                <a:effectLst/>
                <a:uLnTx/>
                <a:uFillTx/>
                <a:latin typeface="Verdana"/>
                <a:ea typeface="+mn-ea"/>
                <a:cs typeface="Arial"/>
              </a:rPr>
              <a:t> E </a:t>
            </a:r>
            <a:r>
              <a:rPr kumimoji="0" lang="de-DE" sz="600" b="0" i="1" u="none" strike="noStrike" kern="1200" cap="none" spc="0" normalizeH="0" baseline="0" noProof="0">
                <a:ln>
                  <a:noFill/>
                </a:ln>
                <a:solidFill>
                  <a:srgbClr val="404040"/>
                </a:solidFill>
                <a:effectLst/>
                <a:uLnTx/>
                <a:uFillTx/>
                <a:latin typeface="Verdana"/>
                <a:ea typeface="+mn-ea"/>
                <a:cs typeface="Arial"/>
              </a:rPr>
              <a:t>et al. Front </a:t>
            </a:r>
            <a:r>
              <a:rPr kumimoji="0" lang="de-DE" sz="600" b="0" i="1" u="none" strike="noStrike" kern="1200" cap="none" spc="0" normalizeH="0" baseline="0" noProof="0" err="1">
                <a:ln>
                  <a:noFill/>
                </a:ln>
                <a:solidFill>
                  <a:srgbClr val="404040"/>
                </a:solidFill>
                <a:effectLst/>
                <a:uLnTx/>
                <a:uFillTx/>
                <a:latin typeface="Verdana"/>
                <a:ea typeface="+mn-ea"/>
                <a:cs typeface="Arial"/>
              </a:rPr>
              <a:t>Nutr</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a:ln>
                  <a:noFill/>
                </a:ln>
                <a:solidFill>
                  <a:srgbClr val="404040"/>
                </a:solidFill>
                <a:effectLst/>
                <a:uLnTx/>
                <a:uFillTx/>
                <a:latin typeface="Verdana"/>
                <a:ea typeface="+mn-ea"/>
                <a:cs typeface="Arial"/>
              </a:rPr>
              <a:t>2020; 7:612377. </a:t>
            </a:r>
            <a:r>
              <a:rPr kumimoji="0" lang="de-DE" sz="600" b="1" i="0" u="none" strike="noStrike" kern="1200" cap="none" spc="0" normalizeH="0" baseline="0" noProof="0">
                <a:ln>
                  <a:noFill/>
                </a:ln>
                <a:solidFill>
                  <a:srgbClr val="404040"/>
                </a:solidFill>
                <a:effectLst/>
                <a:uLnTx/>
                <a:uFillTx/>
                <a:latin typeface="Verdana"/>
                <a:ea typeface="+mn-ea"/>
                <a:cs typeface="Arial"/>
              </a:rPr>
              <a:t>3.</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lang="de-DE" sz="600">
                <a:solidFill>
                  <a:srgbClr val="404040"/>
                </a:solidFill>
                <a:ea typeface="Arial"/>
                <a:cs typeface="Arial"/>
              </a:rPr>
              <a:t>American Diabetes </a:t>
            </a:r>
            <a:r>
              <a:rPr lang="de-DE" sz="600" err="1">
                <a:solidFill>
                  <a:srgbClr val="404040"/>
                </a:solidFill>
                <a:ea typeface="Arial"/>
                <a:cs typeface="Arial"/>
              </a:rPr>
              <a:t>Association</a:t>
            </a:r>
            <a:r>
              <a:rPr lang="de-DE" sz="600">
                <a:solidFill>
                  <a:srgbClr val="404040"/>
                </a:solidFill>
                <a:ea typeface="Arial"/>
                <a:cs typeface="Arial"/>
              </a:rPr>
              <a:t> Professional Practice Committee. </a:t>
            </a:r>
            <a:r>
              <a:rPr lang="de-DE" sz="600" i="1">
                <a:solidFill>
                  <a:srgbClr val="404040"/>
                </a:solidFill>
                <a:ea typeface="Arial"/>
                <a:cs typeface="Arial"/>
              </a:rPr>
              <a:t>Diabetes Care </a:t>
            </a:r>
            <a:r>
              <a:rPr lang="de-DE" sz="600">
                <a:solidFill>
                  <a:srgbClr val="404040"/>
                </a:solidFill>
                <a:ea typeface="Arial"/>
                <a:cs typeface="Arial"/>
              </a:rPr>
              <a:t>2026; 49 (</a:t>
            </a:r>
            <a:r>
              <a:rPr lang="de-DE" sz="600" err="1">
                <a:solidFill>
                  <a:srgbClr val="404040"/>
                </a:solidFill>
                <a:ea typeface="Arial"/>
                <a:cs typeface="Arial"/>
              </a:rPr>
              <a:t>Suppl</a:t>
            </a:r>
            <a:r>
              <a:rPr lang="de-DE" sz="600">
                <a:solidFill>
                  <a:srgbClr val="404040"/>
                </a:solidFill>
                <a:ea typeface="Arial"/>
                <a:cs typeface="Arial"/>
              </a:rPr>
              <a:t>. 1): S27–S49</a:t>
            </a:r>
            <a:r>
              <a:rPr kumimoji="0" lang="de-DE" sz="600" b="0" i="0" u="none" strike="noStrike" kern="1200" cap="none" spc="0" normalizeH="0" baseline="0" noProof="0">
                <a:ln>
                  <a:noFill/>
                </a:ln>
                <a:solidFill>
                  <a:srgbClr val="404040"/>
                </a:solidFill>
                <a:effectLst/>
                <a:uLnTx/>
                <a:uFillTx/>
                <a:latin typeface="Verdana"/>
                <a:ea typeface="+mn-ea"/>
                <a:cs typeface="Arial"/>
              </a:rPr>
              <a:t>.</a:t>
            </a:r>
          </a:p>
        </p:txBody>
      </p:sp>
      <p:sp>
        <p:nvSpPr>
          <p:cNvPr id="50" name="Oval 123">
            <a:extLst>
              <a:ext uri="{FF2B5EF4-FFF2-40B4-BE49-F238E27FC236}">
                <a16:creationId xmlns:a16="http://schemas.microsoft.com/office/drawing/2014/main" id="{B495EE4A-4077-46AE-0482-3543DD25468A}"/>
              </a:ext>
            </a:extLst>
          </p:cNvPr>
          <p:cNvSpPr/>
          <p:nvPr/>
        </p:nvSpPr>
        <p:spPr>
          <a:xfrm>
            <a:off x="4086391" y="2401822"/>
            <a:ext cx="972000" cy="972000"/>
          </a:xfrm>
          <a:prstGeom prst="ellipse">
            <a:avLst/>
          </a:prstGeom>
          <a:solidFill>
            <a:srgbClr val="2F3651">
              <a:lumMod val="20000"/>
              <a:lumOff val="80000"/>
            </a:srgbClr>
          </a:solidFill>
          <a:ln w="25400" cap="flat" cmpd="sng" algn="ctr">
            <a:noFill/>
            <a:prstDash val="solid"/>
          </a:ln>
          <a:effectLst/>
        </p:spPr>
        <p:txBody>
          <a:bodyPr lIns="0" rIns="0"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GB" sz="2000" b="0" i="0" u="none" strike="noStrike" kern="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1" name="TextBox 170">
            <a:extLst>
              <a:ext uri="{FF2B5EF4-FFF2-40B4-BE49-F238E27FC236}">
                <a16:creationId xmlns:a16="http://schemas.microsoft.com/office/drawing/2014/main" id="{BC526375-3A0C-4CBD-759F-14BBED72BA40}"/>
              </a:ext>
            </a:extLst>
          </p:cNvPr>
          <p:cNvSpPr txBox="1"/>
          <p:nvPr/>
        </p:nvSpPr>
        <p:spPr>
          <a:xfrm>
            <a:off x="643235" y="3966901"/>
            <a:ext cx="7857530" cy="519616"/>
          </a:xfrm>
          <a:prstGeom prst="roundRect">
            <a:avLst>
              <a:gd name="adj" fmla="val 50000"/>
            </a:avLst>
          </a:prstGeom>
          <a:solidFill>
            <a:schemeClr val="accent1"/>
          </a:solidFill>
        </p:spPr>
        <p:txBody>
          <a:bodyPr wrap="square" lIns="27000" tIns="27000" rIns="27000" bIns="27000" rtlCol="0" anchor="ctr">
            <a:noAutofit/>
          </a:bodyPr>
          <a:lstStyle/>
          <a:p>
            <a:pPr marL="0" marR="0" lvl="0" indent="0" algn="ctr" defTabSz="685783" eaLnBrk="1" fontAlgn="auto" latinLnBrk="0" hangingPunct="1">
              <a:lnSpc>
                <a:spcPct val="90000"/>
              </a:lnSpc>
              <a:spcBef>
                <a:spcPts val="0"/>
              </a:spcBef>
              <a:spcAft>
                <a:spcPts val="0"/>
              </a:spcAft>
              <a:buClrTx/>
              <a:buSzTx/>
              <a:buFontTx/>
              <a:buNone/>
              <a:tabLst/>
              <a:defRPr/>
            </a:pPr>
            <a:r>
              <a:rPr kumimoji="0" lang="de-DE" sz="1100" b="0" i="0" u="none" strike="noStrike" kern="0" cap="none" spc="0" normalizeH="0" baseline="0" noProof="0">
                <a:ln>
                  <a:noFill/>
                </a:ln>
                <a:solidFill>
                  <a:prstClr val="white"/>
                </a:solidFill>
                <a:effectLst/>
                <a:uLnTx/>
                <a:uFillTx/>
                <a:cs typeface="Segoe UI"/>
              </a:rPr>
              <a:t>Es wird angenommen, dass all diese potenziellen Faktoren zu (früher) Autoimmunität und einem immunvermittelten Angriff durch autoreaktive T-Zellen auf die Betazellen der Bauchspeicheldrüse führen</a:t>
            </a:r>
            <a:r>
              <a:rPr kumimoji="0" lang="en-US" sz="1100" b="0" i="0" u="none" strike="noStrike" kern="0" cap="none" spc="0" normalizeH="0" baseline="30000" noProof="0">
                <a:ln>
                  <a:noFill/>
                </a:ln>
                <a:solidFill>
                  <a:prstClr val="white"/>
                </a:solidFill>
                <a:effectLst/>
                <a:uLnTx/>
                <a:uFillTx/>
                <a:cs typeface="Segoe UI"/>
              </a:rPr>
              <a:t>1-3</a:t>
            </a:r>
            <a:endParaRPr kumimoji="0" lang="en-US" sz="1050" b="0" i="0" u="none" strike="noStrike" kern="0" cap="none" spc="0" normalizeH="0" baseline="30000" noProof="0">
              <a:ln>
                <a:noFill/>
              </a:ln>
              <a:solidFill>
                <a:prstClr val="white"/>
              </a:solidFill>
              <a:effectLst/>
              <a:uLnTx/>
              <a:uFillTx/>
              <a:cs typeface="Arial" panose="020B0604020202020204" pitchFamily="34" charset="0"/>
            </a:endParaRPr>
          </a:p>
        </p:txBody>
      </p:sp>
      <p:sp>
        <p:nvSpPr>
          <p:cNvPr id="52" name="Freeform: Shape 40">
            <a:extLst>
              <a:ext uri="{FF2B5EF4-FFF2-40B4-BE49-F238E27FC236}">
                <a16:creationId xmlns:a16="http://schemas.microsoft.com/office/drawing/2014/main" id="{1CCD113A-2D7F-7B76-3837-E0BB3C076D0D}"/>
              </a:ext>
            </a:extLst>
          </p:cNvPr>
          <p:cNvSpPr/>
          <p:nvPr/>
        </p:nvSpPr>
        <p:spPr>
          <a:xfrm>
            <a:off x="2896001" y="1176599"/>
            <a:ext cx="3383307" cy="2184728"/>
          </a:xfrm>
          <a:custGeom>
            <a:avLst/>
            <a:gdLst>
              <a:gd name="connsiteX0" fmla="*/ 2255538 w 4511076"/>
              <a:gd name="connsiteY0" fmla="*/ 0 h 2912971"/>
              <a:gd name="connsiteX1" fmla="*/ 4511076 w 4511076"/>
              <a:gd name="connsiteY1" fmla="*/ 2255538 h 2912971"/>
              <a:gd name="connsiteX2" fmla="*/ 4465251 w 4511076"/>
              <a:gd name="connsiteY2" fmla="*/ 2710108 h 2912971"/>
              <a:gd name="connsiteX3" fmla="*/ 4413090 w 4511076"/>
              <a:gd name="connsiteY3" fmla="*/ 2912971 h 2912971"/>
              <a:gd name="connsiteX4" fmla="*/ 3574735 w 4511076"/>
              <a:gd name="connsiteY4" fmla="*/ 2912971 h 2912971"/>
              <a:gd name="connsiteX5" fmla="*/ 3614821 w 4511076"/>
              <a:gd name="connsiteY5" fmla="*/ 2829757 h 2912971"/>
              <a:gd name="connsiteX6" fmla="*/ 3730750 w 4511076"/>
              <a:gd name="connsiteY6" fmla="*/ 2255538 h 2912971"/>
              <a:gd name="connsiteX7" fmla="*/ 2255538 w 4511076"/>
              <a:gd name="connsiteY7" fmla="*/ 780326 h 2912971"/>
              <a:gd name="connsiteX8" fmla="*/ 780326 w 4511076"/>
              <a:gd name="connsiteY8" fmla="*/ 2255538 h 2912971"/>
              <a:gd name="connsiteX9" fmla="*/ 896255 w 4511076"/>
              <a:gd name="connsiteY9" fmla="*/ 2829757 h 2912971"/>
              <a:gd name="connsiteX10" fmla="*/ 936342 w 4511076"/>
              <a:gd name="connsiteY10" fmla="*/ 2912971 h 2912971"/>
              <a:gd name="connsiteX11" fmla="*/ 97987 w 4511076"/>
              <a:gd name="connsiteY11" fmla="*/ 2912971 h 2912971"/>
              <a:gd name="connsiteX12" fmla="*/ 45825 w 4511076"/>
              <a:gd name="connsiteY12" fmla="*/ 2710108 h 2912971"/>
              <a:gd name="connsiteX13" fmla="*/ 0 w 4511076"/>
              <a:gd name="connsiteY13" fmla="*/ 2255538 h 2912971"/>
              <a:gd name="connsiteX14" fmla="*/ 2255538 w 4511076"/>
              <a:gd name="connsiteY14" fmla="*/ 0 h 2912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11076" h="2912971">
                <a:moveTo>
                  <a:pt x="2255538" y="0"/>
                </a:moveTo>
                <a:cubicBezTo>
                  <a:pt x="3501237" y="0"/>
                  <a:pt x="4511076" y="1009839"/>
                  <a:pt x="4511076" y="2255538"/>
                </a:cubicBezTo>
                <a:cubicBezTo>
                  <a:pt x="4511076" y="2411251"/>
                  <a:pt x="4495298" y="2563278"/>
                  <a:pt x="4465251" y="2710108"/>
                </a:cubicBezTo>
                <a:lnTo>
                  <a:pt x="4413090" y="2912971"/>
                </a:lnTo>
                <a:lnTo>
                  <a:pt x="3574735" y="2912971"/>
                </a:lnTo>
                <a:lnTo>
                  <a:pt x="3614821" y="2829757"/>
                </a:lnTo>
                <a:cubicBezTo>
                  <a:pt x="3689471" y="2653265"/>
                  <a:pt x="3730750" y="2459222"/>
                  <a:pt x="3730750" y="2255538"/>
                </a:cubicBezTo>
                <a:cubicBezTo>
                  <a:pt x="3730750" y="1440801"/>
                  <a:pt x="3070275" y="780326"/>
                  <a:pt x="2255538" y="780326"/>
                </a:cubicBezTo>
                <a:cubicBezTo>
                  <a:pt x="1440801" y="780326"/>
                  <a:pt x="780326" y="1440801"/>
                  <a:pt x="780326" y="2255538"/>
                </a:cubicBezTo>
                <a:cubicBezTo>
                  <a:pt x="780326" y="2459222"/>
                  <a:pt x="821606" y="2653265"/>
                  <a:pt x="896255" y="2829757"/>
                </a:cubicBezTo>
                <a:lnTo>
                  <a:pt x="936342" y="2912971"/>
                </a:lnTo>
                <a:lnTo>
                  <a:pt x="97987" y="2912971"/>
                </a:lnTo>
                <a:lnTo>
                  <a:pt x="45825" y="2710108"/>
                </a:lnTo>
                <a:cubicBezTo>
                  <a:pt x="15779" y="2563278"/>
                  <a:pt x="0" y="2411251"/>
                  <a:pt x="0" y="2255538"/>
                </a:cubicBezTo>
                <a:cubicBezTo>
                  <a:pt x="0" y="1009839"/>
                  <a:pt x="1009839" y="0"/>
                  <a:pt x="2255538" y="0"/>
                </a:cubicBezTo>
                <a:close/>
              </a:path>
            </a:pathLst>
          </a:custGeom>
          <a:solidFill>
            <a:srgbClr val="AFDDD9">
              <a:alpha val="69804"/>
            </a:srgbClr>
          </a:solidFill>
          <a:ln w="25400" cap="flat" cmpd="sng" algn="ctr">
            <a:noFill/>
            <a:prstDash val="solid"/>
          </a:ln>
          <a:effectLst/>
        </p:spPr>
        <p:txBody>
          <a:bodyPr wrap="square" rtlCol="0" anchor="ctr">
            <a:noAutofit/>
          </a:bodyP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3" name="Isosceles Triangle 43">
            <a:extLst>
              <a:ext uri="{FF2B5EF4-FFF2-40B4-BE49-F238E27FC236}">
                <a16:creationId xmlns:a16="http://schemas.microsoft.com/office/drawing/2014/main" id="{B0778EAF-CC71-DB7F-F884-1858125BAB1A}"/>
              </a:ext>
            </a:extLst>
          </p:cNvPr>
          <p:cNvSpPr/>
          <p:nvPr/>
        </p:nvSpPr>
        <p:spPr>
          <a:xfrm rot="15973695">
            <a:off x="5431858" y="2827009"/>
            <a:ext cx="185531" cy="159940"/>
          </a:xfrm>
          <a:prstGeom prst="triangle">
            <a:avLst/>
          </a:prstGeom>
          <a:solidFill>
            <a:srgbClr val="347475"/>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4" name="Isosceles Triangle 48">
            <a:extLst>
              <a:ext uri="{FF2B5EF4-FFF2-40B4-BE49-F238E27FC236}">
                <a16:creationId xmlns:a16="http://schemas.microsoft.com/office/drawing/2014/main" id="{F6E1CFD5-696C-B266-9141-E983A42225CC}"/>
              </a:ext>
            </a:extLst>
          </p:cNvPr>
          <p:cNvSpPr/>
          <p:nvPr/>
        </p:nvSpPr>
        <p:spPr>
          <a:xfrm rot="14006267">
            <a:off x="5208615" y="2178148"/>
            <a:ext cx="185531" cy="159940"/>
          </a:xfrm>
          <a:prstGeom prst="triangle">
            <a:avLst/>
          </a:prstGeom>
          <a:solidFill>
            <a:srgbClr val="2F365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5" name="Isosceles Triangle 51">
            <a:extLst>
              <a:ext uri="{FF2B5EF4-FFF2-40B4-BE49-F238E27FC236}">
                <a16:creationId xmlns:a16="http://schemas.microsoft.com/office/drawing/2014/main" id="{EA35F033-3E55-7014-894F-C7DF29D3118F}"/>
              </a:ext>
            </a:extLst>
          </p:cNvPr>
          <p:cNvSpPr/>
          <p:nvPr/>
        </p:nvSpPr>
        <p:spPr>
          <a:xfrm rot="5400000">
            <a:off x="3509498" y="2776375"/>
            <a:ext cx="185531" cy="159940"/>
          </a:xfrm>
          <a:prstGeom prst="triangle">
            <a:avLst/>
          </a:prstGeom>
          <a:solidFill>
            <a:srgbClr val="AFDDD9">
              <a:lumMod val="75000"/>
            </a:srgbClr>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56" name="Rectangle: Rounded Corners 52">
            <a:extLst>
              <a:ext uri="{FF2B5EF4-FFF2-40B4-BE49-F238E27FC236}">
                <a16:creationId xmlns:a16="http://schemas.microsoft.com/office/drawing/2014/main" id="{BF61C567-9A5A-6C37-35D2-56842F532ABC}"/>
              </a:ext>
            </a:extLst>
          </p:cNvPr>
          <p:cNvSpPr/>
          <p:nvPr/>
        </p:nvSpPr>
        <p:spPr>
          <a:xfrm>
            <a:off x="3911434" y="3234055"/>
            <a:ext cx="1296049" cy="388880"/>
          </a:xfrm>
          <a:prstGeom prst="roundRect">
            <a:avLst>
              <a:gd name="adj" fmla="val 50000"/>
            </a:avLst>
          </a:prstGeom>
          <a:solidFill>
            <a:srgbClr val="2F3651"/>
          </a:solidFill>
          <a:ln w="25400" cap="flat" cmpd="sng" algn="ctr">
            <a:noFill/>
            <a:prstDash val="solid"/>
          </a:ln>
          <a:effectLst/>
        </p:spPr>
        <p:txBody>
          <a:bodyPr rtlCol="0" anchor="ctr"/>
          <a:lstStyle/>
          <a:p>
            <a:pPr marL="0" marR="0" lvl="0" indent="0" algn="ctr" defTabSz="514337"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err="1">
                <a:ln>
                  <a:noFill/>
                </a:ln>
                <a:solidFill>
                  <a:prstClr val="white"/>
                </a:solidFill>
                <a:effectLst/>
                <a:uLnTx/>
                <a:uFillTx/>
                <a:ea typeface="+mn-ea"/>
                <a:cs typeface="Arial" panose="020B0604020202020204" pitchFamily="34" charset="0"/>
              </a:rPr>
              <a:t>Autoimmunität</a:t>
            </a:r>
            <a:endParaRPr kumimoji="0" lang="en-US" sz="700" b="0" i="0" u="none" strike="noStrike" kern="0" cap="none" spc="0" normalizeH="0" baseline="0" noProof="0">
              <a:ln>
                <a:noFill/>
              </a:ln>
              <a:solidFill>
                <a:prstClr val="white"/>
              </a:solidFill>
              <a:effectLst/>
              <a:uLnTx/>
              <a:uFillTx/>
              <a:ea typeface="+mn-ea"/>
              <a:cs typeface="Arial" panose="020B0604020202020204" pitchFamily="34" charset="0"/>
            </a:endParaRPr>
          </a:p>
        </p:txBody>
      </p:sp>
      <p:sp>
        <p:nvSpPr>
          <p:cNvPr id="57" name="TextBox 56">
            <a:extLst>
              <a:ext uri="{FF2B5EF4-FFF2-40B4-BE49-F238E27FC236}">
                <a16:creationId xmlns:a16="http://schemas.microsoft.com/office/drawing/2014/main" id="{8BC424EF-330A-5F4E-62AC-9C1AF74DF6DC}"/>
              </a:ext>
            </a:extLst>
          </p:cNvPr>
          <p:cNvSpPr txBox="1"/>
          <p:nvPr/>
        </p:nvSpPr>
        <p:spPr>
          <a:xfrm>
            <a:off x="6517793" y="2735457"/>
            <a:ext cx="1969590" cy="581698"/>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defTabSz="685783">
              <a:lnSpc>
                <a:spcPct val="90000"/>
              </a:lnSpc>
              <a:defRPr/>
            </a:pPr>
            <a:r>
              <a:rPr lang="en-US" sz="1050" b="1" err="1">
                <a:solidFill>
                  <a:srgbClr val="2F3651"/>
                </a:solidFill>
                <a:latin typeface="+mn-lt"/>
                <a:cs typeface="Arial" panose="020B0604020202020204" pitchFamily="34" charset="0"/>
              </a:rPr>
              <a:t>Andere</a:t>
            </a:r>
            <a:r>
              <a:rPr lang="en-US" sz="1050" b="1">
                <a:solidFill>
                  <a:srgbClr val="2F3651"/>
                </a:solidFill>
                <a:latin typeface="+mn-lt"/>
                <a:cs typeface="Arial" panose="020B0604020202020204" pitchFamily="34" charset="0"/>
              </a:rPr>
              <a:t> </a:t>
            </a:r>
            <a:r>
              <a:rPr lang="en-US" sz="1050" b="1" err="1">
                <a:solidFill>
                  <a:srgbClr val="2F3651"/>
                </a:solidFill>
                <a:latin typeface="+mn-lt"/>
                <a:cs typeface="Arial" panose="020B0604020202020204" pitchFamily="34" charset="0"/>
              </a:rPr>
              <a:t>potenzielle</a:t>
            </a:r>
            <a:r>
              <a:rPr lang="en-US" sz="1050" b="1">
                <a:solidFill>
                  <a:srgbClr val="2F3651"/>
                </a:solidFill>
                <a:latin typeface="+mn-lt"/>
                <a:cs typeface="Arial" panose="020B0604020202020204" pitchFamily="34" charset="0"/>
              </a:rPr>
              <a:t> Trigger, </a:t>
            </a:r>
            <a:r>
              <a:rPr lang="en-US" sz="1050">
                <a:solidFill>
                  <a:srgbClr val="2F3651"/>
                </a:solidFill>
                <a:latin typeface="+mn-lt"/>
                <a:cs typeface="Arial" panose="020B0604020202020204" pitchFamily="34" charset="0"/>
              </a:rPr>
              <a:t>z. B. </a:t>
            </a:r>
            <a:r>
              <a:rPr lang="en-US" sz="1050" err="1">
                <a:solidFill>
                  <a:srgbClr val="2F3651"/>
                </a:solidFill>
                <a:latin typeface="+mn-lt"/>
                <a:cs typeface="Arial" panose="020B0604020202020204" pitchFamily="34" charset="0"/>
              </a:rPr>
              <a:t>frühe</a:t>
            </a:r>
            <a:r>
              <a:rPr lang="en-US" sz="1050">
                <a:solidFill>
                  <a:srgbClr val="2F3651"/>
                </a:solidFill>
                <a:latin typeface="+mn-lt"/>
                <a:cs typeface="Arial" panose="020B0604020202020204" pitchFamily="34" charset="0"/>
              </a:rPr>
              <a:t> </a:t>
            </a:r>
            <a:r>
              <a:rPr lang="en-US" sz="1050" err="1">
                <a:solidFill>
                  <a:srgbClr val="2F3651"/>
                </a:solidFill>
                <a:latin typeface="+mn-lt"/>
                <a:cs typeface="Arial" panose="020B0604020202020204" pitchFamily="34" charset="0"/>
              </a:rPr>
              <a:t>Ernährung</a:t>
            </a:r>
            <a:r>
              <a:rPr lang="en-US" sz="1050">
                <a:solidFill>
                  <a:srgbClr val="2F3651"/>
                </a:solidFill>
                <a:latin typeface="+mn-lt"/>
                <a:cs typeface="Arial" panose="020B0604020202020204" pitchFamily="34" charset="0"/>
              </a:rPr>
              <a:t>, Darm-Mikrobiom</a:t>
            </a:r>
            <a:r>
              <a:rPr lang="en-US" sz="1050" baseline="30000">
                <a:solidFill>
                  <a:srgbClr val="2F3651"/>
                </a:solidFill>
                <a:latin typeface="+mn-lt"/>
                <a:cs typeface="Arial" panose="020B0604020202020204" pitchFamily="34" charset="0"/>
              </a:rPr>
              <a:t>1,2</a:t>
            </a:r>
          </a:p>
        </p:txBody>
      </p:sp>
      <p:grpSp>
        <p:nvGrpSpPr>
          <p:cNvPr id="58" name="Group 62">
            <a:extLst>
              <a:ext uri="{FF2B5EF4-FFF2-40B4-BE49-F238E27FC236}">
                <a16:creationId xmlns:a16="http://schemas.microsoft.com/office/drawing/2014/main" id="{FA382EDB-8249-2514-E950-0FF687F35AC5}"/>
              </a:ext>
            </a:extLst>
          </p:cNvPr>
          <p:cNvGrpSpPr/>
          <p:nvPr/>
        </p:nvGrpSpPr>
        <p:grpSpPr>
          <a:xfrm>
            <a:off x="5371745" y="1708723"/>
            <a:ext cx="578906" cy="578906"/>
            <a:chOff x="4322906" y="2429178"/>
            <a:chExt cx="771875" cy="771875"/>
          </a:xfrm>
        </p:grpSpPr>
        <p:sp>
          <p:nvSpPr>
            <p:cNvPr id="59" name="Oval 44">
              <a:extLst>
                <a:ext uri="{FF2B5EF4-FFF2-40B4-BE49-F238E27FC236}">
                  <a16:creationId xmlns:a16="http://schemas.microsoft.com/office/drawing/2014/main" id="{22645B8B-3E5F-25E5-F771-3958B4130FD2}"/>
                </a:ext>
              </a:extLst>
            </p:cNvPr>
            <p:cNvSpPr/>
            <p:nvPr/>
          </p:nvSpPr>
          <p:spPr>
            <a:xfrm>
              <a:off x="4322906" y="2429178"/>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60" name="Graphic 61" descr="Germ outline">
              <a:extLst>
                <a:ext uri="{FF2B5EF4-FFF2-40B4-BE49-F238E27FC236}">
                  <a16:creationId xmlns:a16="http://schemas.microsoft.com/office/drawing/2014/main" id="{2D5AD2BD-077F-0650-DBB3-118B34C231D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438175" y="2532904"/>
              <a:ext cx="555909" cy="555909"/>
            </a:xfrm>
            <a:prstGeom prst="rect">
              <a:avLst/>
            </a:prstGeom>
          </p:spPr>
        </p:pic>
      </p:grpSp>
      <p:grpSp>
        <p:nvGrpSpPr>
          <p:cNvPr id="61" name="Group 65">
            <a:extLst>
              <a:ext uri="{FF2B5EF4-FFF2-40B4-BE49-F238E27FC236}">
                <a16:creationId xmlns:a16="http://schemas.microsoft.com/office/drawing/2014/main" id="{7E57BD71-197C-1BFD-ED48-7037BED5A1FE}"/>
              </a:ext>
            </a:extLst>
          </p:cNvPr>
          <p:cNvGrpSpPr/>
          <p:nvPr/>
        </p:nvGrpSpPr>
        <p:grpSpPr>
          <a:xfrm>
            <a:off x="2884708" y="2583359"/>
            <a:ext cx="578906" cy="578906"/>
            <a:chOff x="3846275" y="3783053"/>
            <a:chExt cx="771875" cy="771875"/>
          </a:xfrm>
          <a:solidFill>
            <a:srgbClr val="AFDDD9">
              <a:lumMod val="75000"/>
            </a:srgbClr>
          </a:solidFill>
        </p:grpSpPr>
        <p:sp>
          <p:nvSpPr>
            <p:cNvPr id="62" name="Oval 47">
              <a:extLst>
                <a:ext uri="{FF2B5EF4-FFF2-40B4-BE49-F238E27FC236}">
                  <a16:creationId xmlns:a16="http://schemas.microsoft.com/office/drawing/2014/main" id="{6DAF310B-FC7E-A7DE-4D91-2681D1DEB060}"/>
                </a:ext>
              </a:extLst>
            </p:cNvPr>
            <p:cNvSpPr/>
            <p:nvPr/>
          </p:nvSpPr>
          <p:spPr>
            <a:xfrm>
              <a:off x="3846275" y="3783053"/>
              <a:ext cx="771875" cy="771875"/>
            </a:xfrm>
            <a:prstGeom prst="ellipse">
              <a:avLst/>
            </a:prstGeom>
            <a:grp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63" name="Graphic 64" descr="DNA outline">
              <a:extLst>
                <a:ext uri="{FF2B5EF4-FFF2-40B4-BE49-F238E27FC236}">
                  <a16:creationId xmlns:a16="http://schemas.microsoft.com/office/drawing/2014/main" id="{E3F74300-88AF-C1F9-7A41-D1FDF2F6D4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806439">
              <a:off x="3925823" y="3866079"/>
              <a:ext cx="583318" cy="583318"/>
            </a:xfrm>
            <a:prstGeom prst="rect">
              <a:avLst/>
            </a:prstGeom>
          </p:spPr>
        </p:pic>
      </p:grpSp>
      <p:sp>
        <p:nvSpPr>
          <p:cNvPr id="64" name="TextBox 66">
            <a:extLst>
              <a:ext uri="{FF2B5EF4-FFF2-40B4-BE49-F238E27FC236}">
                <a16:creationId xmlns:a16="http://schemas.microsoft.com/office/drawing/2014/main" id="{FEE24DEA-F140-4DFA-F780-EA6216EB4BB2}"/>
              </a:ext>
            </a:extLst>
          </p:cNvPr>
          <p:cNvSpPr txBox="1"/>
          <p:nvPr/>
        </p:nvSpPr>
        <p:spPr>
          <a:xfrm>
            <a:off x="6140508" y="1830047"/>
            <a:ext cx="1903810" cy="145424"/>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defTabSz="685783">
              <a:lnSpc>
                <a:spcPct val="90000"/>
              </a:lnSpc>
              <a:defRPr/>
            </a:pPr>
            <a:r>
              <a:rPr lang="en-US" sz="1050" b="1" err="1">
                <a:solidFill>
                  <a:srgbClr val="2F3651"/>
                </a:solidFill>
                <a:latin typeface="+mn-lt"/>
                <a:cs typeface="Arial" panose="020B0604020202020204" pitchFamily="34" charset="0"/>
              </a:rPr>
              <a:t>Infektionen</a:t>
            </a:r>
            <a:r>
              <a:rPr lang="en-US" sz="1050" b="1">
                <a:solidFill>
                  <a:srgbClr val="2F3651"/>
                </a:solidFill>
                <a:latin typeface="+mn-lt"/>
                <a:cs typeface="Arial" panose="020B0604020202020204" pitchFamily="34" charset="0"/>
              </a:rPr>
              <a:t>, </a:t>
            </a:r>
            <a:r>
              <a:rPr lang="en-US" sz="1050">
                <a:solidFill>
                  <a:srgbClr val="2F3651"/>
                </a:solidFill>
                <a:latin typeface="+mn-lt"/>
                <a:cs typeface="Arial" panose="020B0604020202020204" pitchFamily="34" charset="0"/>
              </a:rPr>
              <a:t>z. B. Viren</a:t>
            </a:r>
            <a:r>
              <a:rPr lang="en-US" sz="1050" baseline="30000">
                <a:solidFill>
                  <a:srgbClr val="000000"/>
                </a:solidFill>
                <a:latin typeface="+mn-lt"/>
                <a:cs typeface="Arial" panose="020B0604020202020204" pitchFamily="34" charset="0"/>
              </a:rPr>
              <a:t>1,3</a:t>
            </a:r>
          </a:p>
        </p:txBody>
      </p:sp>
      <p:cxnSp>
        <p:nvCxnSpPr>
          <p:cNvPr id="65" name="Straight Connector 67">
            <a:extLst>
              <a:ext uri="{FF2B5EF4-FFF2-40B4-BE49-F238E27FC236}">
                <a16:creationId xmlns:a16="http://schemas.microsoft.com/office/drawing/2014/main" id="{E5C4BB6F-1FFB-36F5-36D0-479648D73262}"/>
              </a:ext>
            </a:extLst>
          </p:cNvPr>
          <p:cNvCxnSpPr>
            <a:cxnSpLocks/>
          </p:cNvCxnSpPr>
          <p:nvPr/>
        </p:nvCxnSpPr>
        <p:spPr>
          <a:xfrm>
            <a:off x="1240278" y="1773087"/>
            <a:ext cx="1889716" cy="0"/>
          </a:xfrm>
          <a:prstGeom prst="line">
            <a:avLst/>
          </a:prstGeom>
          <a:noFill/>
          <a:ln w="9525" cap="flat" cmpd="sng" algn="ctr">
            <a:solidFill>
              <a:srgbClr val="2F3651"/>
            </a:solidFill>
            <a:prstDash val="solid"/>
          </a:ln>
          <a:effectLst/>
        </p:spPr>
      </p:cxnSp>
      <p:sp>
        <p:nvSpPr>
          <p:cNvPr id="66" name="TextBox 68">
            <a:extLst>
              <a:ext uri="{FF2B5EF4-FFF2-40B4-BE49-F238E27FC236}">
                <a16:creationId xmlns:a16="http://schemas.microsoft.com/office/drawing/2014/main" id="{E1A659D4-417E-17BE-0007-F38160D03103}"/>
              </a:ext>
            </a:extLst>
          </p:cNvPr>
          <p:cNvSpPr txBox="1"/>
          <p:nvPr/>
        </p:nvSpPr>
        <p:spPr>
          <a:xfrm>
            <a:off x="1260102" y="1849712"/>
            <a:ext cx="1986609" cy="290849"/>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defTabSz="685783">
              <a:lnSpc>
                <a:spcPct val="90000"/>
              </a:lnSpc>
              <a:defRPr/>
            </a:pPr>
            <a:r>
              <a:rPr lang="en-US" sz="1050" b="1">
                <a:solidFill>
                  <a:srgbClr val="000000"/>
                </a:solidFill>
                <a:latin typeface="+mn-lt"/>
                <a:cs typeface="Arial" panose="020B0604020202020204" pitchFamily="34" charset="0"/>
              </a:rPr>
              <a:t>HLA-Gene</a:t>
            </a:r>
          </a:p>
          <a:p>
            <a:pPr defTabSz="685783">
              <a:lnSpc>
                <a:spcPct val="90000"/>
              </a:lnSpc>
              <a:defRPr/>
            </a:pPr>
            <a:r>
              <a:rPr lang="en-US" sz="1050">
                <a:solidFill>
                  <a:srgbClr val="000000"/>
                </a:solidFill>
                <a:latin typeface="+mn-lt"/>
                <a:cs typeface="Arial" panose="020B0604020202020204" pitchFamily="34" charset="0"/>
              </a:rPr>
              <a:t>(</a:t>
            </a:r>
            <a:r>
              <a:rPr lang="en-US" sz="1050" err="1">
                <a:solidFill>
                  <a:srgbClr val="000000"/>
                </a:solidFill>
                <a:latin typeface="+mn-lt"/>
                <a:cs typeface="Arial" panose="020B0604020202020204" pitchFamily="34" charset="0"/>
              </a:rPr>
              <a:t>Chromosom</a:t>
            </a:r>
            <a:r>
              <a:rPr lang="en-US" sz="1050">
                <a:solidFill>
                  <a:srgbClr val="000000"/>
                </a:solidFill>
                <a:latin typeface="+mn-lt"/>
                <a:cs typeface="Arial" panose="020B0604020202020204" pitchFamily="34" charset="0"/>
              </a:rPr>
              <a:t> 6)</a:t>
            </a:r>
            <a:r>
              <a:rPr lang="en-US" sz="1050" baseline="30000">
                <a:solidFill>
                  <a:srgbClr val="000000"/>
                </a:solidFill>
                <a:latin typeface="+mn-lt"/>
                <a:cs typeface="Arial" panose="020B0604020202020204" pitchFamily="34" charset="0"/>
              </a:rPr>
              <a:t>1</a:t>
            </a:r>
          </a:p>
        </p:txBody>
      </p:sp>
      <p:cxnSp>
        <p:nvCxnSpPr>
          <p:cNvPr id="67" name="Straight Connector 69">
            <a:extLst>
              <a:ext uri="{FF2B5EF4-FFF2-40B4-BE49-F238E27FC236}">
                <a16:creationId xmlns:a16="http://schemas.microsoft.com/office/drawing/2014/main" id="{0A12EAAA-EBA7-F7A8-DF0F-B6EA8A72FC4B}"/>
              </a:ext>
            </a:extLst>
          </p:cNvPr>
          <p:cNvCxnSpPr>
            <a:cxnSpLocks/>
          </p:cNvCxnSpPr>
          <p:nvPr/>
        </p:nvCxnSpPr>
        <p:spPr>
          <a:xfrm>
            <a:off x="423153" y="2612806"/>
            <a:ext cx="2358327" cy="0"/>
          </a:xfrm>
          <a:prstGeom prst="line">
            <a:avLst/>
          </a:prstGeom>
          <a:noFill/>
          <a:ln w="9525" cap="flat" cmpd="sng" algn="ctr">
            <a:solidFill>
              <a:srgbClr val="2F3651"/>
            </a:solidFill>
            <a:prstDash val="solid"/>
          </a:ln>
          <a:effectLst/>
        </p:spPr>
      </p:cxnSp>
      <p:grpSp>
        <p:nvGrpSpPr>
          <p:cNvPr id="68" name="Group 75">
            <a:extLst>
              <a:ext uri="{FF2B5EF4-FFF2-40B4-BE49-F238E27FC236}">
                <a16:creationId xmlns:a16="http://schemas.microsoft.com/office/drawing/2014/main" id="{64066000-5682-4758-BA60-15E6F0208E04}"/>
              </a:ext>
            </a:extLst>
          </p:cNvPr>
          <p:cNvGrpSpPr/>
          <p:nvPr/>
        </p:nvGrpSpPr>
        <p:grpSpPr>
          <a:xfrm>
            <a:off x="5701088" y="2559272"/>
            <a:ext cx="578906" cy="578906"/>
            <a:chOff x="7097221" y="2429178"/>
            <a:chExt cx="771875" cy="771875"/>
          </a:xfrm>
        </p:grpSpPr>
        <p:sp>
          <p:nvSpPr>
            <p:cNvPr id="69" name="Oval 45">
              <a:extLst>
                <a:ext uri="{FF2B5EF4-FFF2-40B4-BE49-F238E27FC236}">
                  <a16:creationId xmlns:a16="http://schemas.microsoft.com/office/drawing/2014/main" id="{7F46B0D5-5B29-D986-9758-426BB7FA0FFC}"/>
                </a:ext>
              </a:extLst>
            </p:cNvPr>
            <p:cNvSpPr/>
            <p:nvPr/>
          </p:nvSpPr>
          <p:spPr>
            <a:xfrm>
              <a:off x="7097221" y="2429178"/>
              <a:ext cx="771875" cy="771875"/>
            </a:xfrm>
            <a:prstGeom prst="ellipse">
              <a:avLst/>
            </a:prstGeom>
            <a:solidFill>
              <a:srgbClr val="347475"/>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70" name="Graphic 74">
              <a:extLst>
                <a:ext uri="{FF2B5EF4-FFF2-40B4-BE49-F238E27FC236}">
                  <a16:creationId xmlns:a16="http://schemas.microsoft.com/office/drawing/2014/main" id="{2C49B156-E063-1E61-2976-A929594A765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247965" y="2590922"/>
              <a:ext cx="455561" cy="470839"/>
            </a:xfrm>
            <a:prstGeom prst="rect">
              <a:avLst/>
            </a:prstGeom>
          </p:spPr>
        </p:pic>
      </p:grpSp>
      <p:cxnSp>
        <p:nvCxnSpPr>
          <p:cNvPr id="71" name="Straight Connector 77">
            <a:extLst>
              <a:ext uri="{FF2B5EF4-FFF2-40B4-BE49-F238E27FC236}">
                <a16:creationId xmlns:a16="http://schemas.microsoft.com/office/drawing/2014/main" id="{8FB73F4F-5D08-3D0B-9A29-14B173EC860F}"/>
              </a:ext>
            </a:extLst>
          </p:cNvPr>
          <p:cNvCxnSpPr>
            <a:cxnSpLocks/>
          </p:cNvCxnSpPr>
          <p:nvPr/>
        </p:nvCxnSpPr>
        <p:spPr>
          <a:xfrm>
            <a:off x="5950651" y="1755672"/>
            <a:ext cx="1958196" cy="0"/>
          </a:xfrm>
          <a:prstGeom prst="line">
            <a:avLst/>
          </a:prstGeom>
          <a:noFill/>
          <a:ln w="9525" cap="flat" cmpd="sng" algn="ctr">
            <a:solidFill>
              <a:srgbClr val="2F3651"/>
            </a:solidFill>
            <a:prstDash val="solid"/>
          </a:ln>
          <a:effectLst/>
        </p:spPr>
      </p:cxnSp>
      <p:cxnSp>
        <p:nvCxnSpPr>
          <p:cNvPr id="72" name="Straight Connector 78">
            <a:extLst>
              <a:ext uri="{FF2B5EF4-FFF2-40B4-BE49-F238E27FC236}">
                <a16:creationId xmlns:a16="http://schemas.microsoft.com/office/drawing/2014/main" id="{506FFED2-2187-8C8B-535A-33F66358B9FF}"/>
              </a:ext>
            </a:extLst>
          </p:cNvPr>
          <p:cNvCxnSpPr>
            <a:cxnSpLocks/>
          </p:cNvCxnSpPr>
          <p:nvPr/>
        </p:nvCxnSpPr>
        <p:spPr>
          <a:xfrm>
            <a:off x="6358612" y="2612806"/>
            <a:ext cx="2128771" cy="0"/>
          </a:xfrm>
          <a:prstGeom prst="line">
            <a:avLst/>
          </a:prstGeom>
          <a:noFill/>
          <a:ln w="9525" cap="flat" cmpd="sng" algn="ctr">
            <a:solidFill>
              <a:srgbClr val="2F3651"/>
            </a:solidFill>
            <a:prstDash val="solid"/>
          </a:ln>
          <a:effectLst/>
        </p:spPr>
      </p:cxnSp>
      <p:sp>
        <p:nvSpPr>
          <p:cNvPr id="73" name="TextBox 5">
            <a:extLst>
              <a:ext uri="{FF2B5EF4-FFF2-40B4-BE49-F238E27FC236}">
                <a16:creationId xmlns:a16="http://schemas.microsoft.com/office/drawing/2014/main" id="{23400DAA-EC90-8A8E-4DDC-83A469472B75}"/>
              </a:ext>
            </a:extLst>
          </p:cNvPr>
          <p:cNvSpPr txBox="1"/>
          <p:nvPr/>
        </p:nvSpPr>
        <p:spPr>
          <a:xfrm>
            <a:off x="308362" y="1122931"/>
            <a:ext cx="3383307" cy="249299"/>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algn="ctr" defTabSz="685783">
              <a:lnSpc>
                <a:spcPct val="90000"/>
              </a:lnSpc>
              <a:defRPr/>
            </a:pPr>
            <a:r>
              <a:rPr lang="en-US" sz="1800" b="1" err="1">
                <a:solidFill>
                  <a:srgbClr val="2F3651"/>
                </a:solidFill>
                <a:latin typeface="+mn-lt"/>
                <a:cs typeface="Arial" panose="020B0604020202020204" pitchFamily="34" charset="0"/>
              </a:rPr>
              <a:t>Genetische</a:t>
            </a:r>
            <a:r>
              <a:rPr lang="en-US" sz="1800" b="1">
                <a:solidFill>
                  <a:srgbClr val="2F3651"/>
                </a:solidFill>
                <a:latin typeface="+mn-lt"/>
                <a:cs typeface="Arial" panose="020B0604020202020204" pitchFamily="34" charset="0"/>
              </a:rPr>
              <a:t> </a:t>
            </a:r>
            <a:r>
              <a:rPr lang="en-US" sz="1800" b="1" err="1">
                <a:solidFill>
                  <a:srgbClr val="2F3651"/>
                </a:solidFill>
                <a:latin typeface="+mn-lt"/>
                <a:cs typeface="Arial" panose="020B0604020202020204" pitchFamily="34" charset="0"/>
              </a:rPr>
              <a:t>Prädisposition</a:t>
            </a:r>
            <a:endParaRPr lang="en-US" sz="1800" baseline="30000">
              <a:solidFill>
                <a:srgbClr val="2F3651"/>
              </a:solidFill>
              <a:latin typeface="+mn-lt"/>
              <a:cs typeface="Arial" panose="020B0604020202020204" pitchFamily="34" charset="0"/>
            </a:endParaRPr>
          </a:p>
        </p:txBody>
      </p:sp>
      <p:sp>
        <p:nvSpPr>
          <p:cNvPr id="74" name="TextBox 9">
            <a:extLst>
              <a:ext uri="{FF2B5EF4-FFF2-40B4-BE49-F238E27FC236}">
                <a16:creationId xmlns:a16="http://schemas.microsoft.com/office/drawing/2014/main" id="{9F7D0F5C-6192-7785-161F-294D7BF8B4B3}"/>
              </a:ext>
            </a:extLst>
          </p:cNvPr>
          <p:cNvSpPr txBox="1"/>
          <p:nvPr/>
        </p:nvSpPr>
        <p:spPr>
          <a:xfrm>
            <a:off x="5452332" y="1124554"/>
            <a:ext cx="2932972" cy="249299"/>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algn="ctr" defTabSz="685783">
              <a:lnSpc>
                <a:spcPct val="90000"/>
              </a:lnSpc>
              <a:defRPr/>
            </a:pPr>
            <a:r>
              <a:rPr lang="en-US" sz="1800" b="1" err="1">
                <a:solidFill>
                  <a:srgbClr val="347475"/>
                </a:solidFill>
                <a:latin typeface="+mn-lt"/>
                <a:cs typeface="Arial" panose="020B0604020202020204" pitchFamily="34" charset="0"/>
              </a:rPr>
              <a:t>Umweltfaktoren</a:t>
            </a:r>
            <a:endParaRPr lang="en-US" sz="1800" baseline="30000">
              <a:solidFill>
                <a:srgbClr val="347475"/>
              </a:solidFill>
              <a:latin typeface="+mn-lt"/>
              <a:cs typeface="Arial" panose="020B0604020202020204" pitchFamily="34" charset="0"/>
            </a:endParaRPr>
          </a:p>
        </p:txBody>
      </p:sp>
      <p:pic>
        <p:nvPicPr>
          <p:cNvPr id="75" name="Graphic 10">
            <a:extLst>
              <a:ext uri="{FF2B5EF4-FFF2-40B4-BE49-F238E27FC236}">
                <a16:creationId xmlns:a16="http://schemas.microsoft.com/office/drawing/2014/main" id="{EFDD76AC-4F0F-81C7-4DE1-5D73F73BD1FA}"/>
              </a:ext>
            </a:extLst>
          </p:cNvPr>
          <p:cNvPicPr>
            <a:picLocks noChangeAspect="1"/>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14873583">
            <a:off x="4375324" y="2670369"/>
            <a:ext cx="166785" cy="177014"/>
          </a:xfrm>
          <a:prstGeom prst="rect">
            <a:avLst/>
          </a:prstGeom>
        </p:spPr>
      </p:pic>
      <p:pic>
        <p:nvPicPr>
          <p:cNvPr id="76" name="Graphic 11">
            <a:extLst>
              <a:ext uri="{FF2B5EF4-FFF2-40B4-BE49-F238E27FC236}">
                <a16:creationId xmlns:a16="http://schemas.microsoft.com/office/drawing/2014/main" id="{01B14160-DB04-131B-73E1-115E03F939D9}"/>
              </a:ext>
            </a:extLst>
          </p:cNvPr>
          <p:cNvPicPr>
            <a:picLocks noChangeAspect="1"/>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rot="19745087">
            <a:off x="4582467" y="2700075"/>
            <a:ext cx="134540" cy="126766"/>
          </a:xfrm>
          <a:prstGeom prst="rect">
            <a:avLst/>
          </a:prstGeom>
        </p:spPr>
      </p:pic>
      <p:pic>
        <p:nvPicPr>
          <p:cNvPr id="77" name="Graphic 13">
            <a:extLst>
              <a:ext uri="{FF2B5EF4-FFF2-40B4-BE49-F238E27FC236}">
                <a16:creationId xmlns:a16="http://schemas.microsoft.com/office/drawing/2014/main" id="{B2A91105-2856-E2DF-C915-B15567EE6C96}"/>
              </a:ext>
            </a:extLst>
          </p:cNvPr>
          <p:cNvPicPr>
            <a:picLocks noChangeAspect="1"/>
          </p:cNvPicPr>
          <p:nvPr/>
        </p:nvPicPr>
        <p:blipFill>
          <a:blip r:embed="rId12" cstate="print">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rot="11423421">
            <a:off x="4556067" y="2906038"/>
            <a:ext cx="190567" cy="179555"/>
          </a:xfrm>
          <a:prstGeom prst="rect">
            <a:avLst/>
          </a:prstGeom>
        </p:spPr>
      </p:pic>
      <p:sp>
        <p:nvSpPr>
          <p:cNvPr id="78" name="TextBox 14">
            <a:extLst>
              <a:ext uri="{FF2B5EF4-FFF2-40B4-BE49-F238E27FC236}">
                <a16:creationId xmlns:a16="http://schemas.microsoft.com/office/drawing/2014/main" id="{13E89BB3-583D-9733-269D-8F4C62A20035}"/>
              </a:ext>
            </a:extLst>
          </p:cNvPr>
          <p:cNvSpPr txBox="1"/>
          <p:nvPr/>
        </p:nvSpPr>
        <p:spPr>
          <a:xfrm>
            <a:off x="423153" y="2695290"/>
            <a:ext cx="2337378" cy="290849"/>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algn="r" defTabSz="685783">
              <a:lnSpc>
                <a:spcPct val="90000"/>
              </a:lnSpc>
              <a:defRPr/>
            </a:pPr>
            <a:r>
              <a:rPr lang="en-US" sz="1050" b="1" err="1">
                <a:solidFill>
                  <a:srgbClr val="000000"/>
                </a:solidFill>
                <a:latin typeface="+mn-lt"/>
                <a:cs typeface="Arial" panose="020B0604020202020204" pitchFamily="34" charset="0"/>
              </a:rPr>
              <a:t>Genetische</a:t>
            </a:r>
            <a:r>
              <a:rPr lang="en-US" sz="1050" b="1">
                <a:solidFill>
                  <a:srgbClr val="000000"/>
                </a:solidFill>
                <a:latin typeface="+mn-lt"/>
                <a:cs typeface="Arial" panose="020B0604020202020204" pitchFamily="34" charset="0"/>
              </a:rPr>
              <a:t> </a:t>
            </a:r>
            <a:r>
              <a:rPr lang="en-US" sz="1050" b="1" err="1">
                <a:solidFill>
                  <a:srgbClr val="000000"/>
                </a:solidFill>
                <a:latin typeface="+mn-lt"/>
                <a:cs typeface="Arial" panose="020B0604020202020204" pitchFamily="34" charset="0"/>
              </a:rPr>
              <a:t>Regionen</a:t>
            </a:r>
            <a:r>
              <a:rPr lang="en-US" sz="1050" b="1">
                <a:solidFill>
                  <a:srgbClr val="000000"/>
                </a:solidFill>
                <a:latin typeface="+mn-lt"/>
                <a:cs typeface="Arial" panose="020B0604020202020204" pitchFamily="34" charset="0"/>
              </a:rPr>
              <a:t>, die </a:t>
            </a:r>
            <a:r>
              <a:rPr lang="en-US" sz="1050" b="1" err="1">
                <a:solidFill>
                  <a:srgbClr val="000000"/>
                </a:solidFill>
                <a:latin typeface="+mn-lt"/>
                <a:cs typeface="Arial" panose="020B0604020202020204" pitchFamily="34" charset="0"/>
              </a:rPr>
              <a:t>nicht</a:t>
            </a:r>
            <a:r>
              <a:rPr lang="en-US" sz="1050" b="1">
                <a:solidFill>
                  <a:srgbClr val="000000"/>
                </a:solidFill>
                <a:latin typeface="+mn-lt"/>
                <a:cs typeface="Arial" panose="020B0604020202020204" pitchFamily="34" charset="0"/>
              </a:rPr>
              <a:t> </a:t>
            </a:r>
            <a:r>
              <a:rPr lang="en-US" sz="1050" b="1" err="1">
                <a:solidFill>
                  <a:srgbClr val="000000"/>
                </a:solidFill>
                <a:latin typeface="+mn-lt"/>
                <a:cs typeface="Arial" panose="020B0604020202020204" pitchFamily="34" charset="0"/>
              </a:rPr>
              <a:t>zum</a:t>
            </a:r>
            <a:r>
              <a:rPr lang="en-US" sz="1050" b="1">
                <a:solidFill>
                  <a:srgbClr val="000000"/>
                </a:solidFill>
                <a:latin typeface="+mn-lt"/>
                <a:cs typeface="Arial" panose="020B0604020202020204" pitchFamily="34" charset="0"/>
              </a:rPr>
              <a:t> HLA-Gen </a:t>
            </a:r>
            <a:r>
              <a:rPr lang="en-US" sz="1050">
                <a:solidFill>
                  <a:srgbClr val="000000"/>
                </a:solidFill>
                <a:latin typeface="+mn-lt"/>
                <a:cs typeface="Arial" panose="020B0604020202020204" pitchFamily="34" charset="0"/>
              </a:rPr>
              <a:t>gehören</a:t>
            </a:r>
            <a:r>
              <a:rPr lang="en-US" sz="1050" baseline="30000">
                <a:solidFill>
                  <a:srgbClr val="000000"/>
                </a:solidFill>
                <a:latin typeface="+mn-lt"/>
                <a:cs typeface="Arial" panose="020B0604020202020204" pitchFamily="34" charset="0"/>
              </a:rPr>
              <a:t>1</a:t>
            </a:r>
          </a:p>
        </p:txBody>
      </p:sp>
      <p:sp>
        <p:nvSpPr>
          <p:cNvPr id="79" name="Oval 16">
            <a:extLst>
              <a:ext uri="{FF2B5EF4-FFF2-40B4-BE49-F238E27FC236}">
                <a16:creationId xmlns:a16="http://schemas.microsoft.com/office/drawing/2014/main" id="{71B286E3-49BB-A572-2436-DA2396C19909}"/>
              </a:ext>
            </a:extLst>
          </p:cNvPr>
          <p:cNvSpPr/>
          <p:nvPr/>
        </p:nvSpPr>
        <p:spPr>
          <a:xfrm>
            <a:off x="3237526" y="1609729"/>
            <a:ext cx="578906" cy="578906"/>
          </a:xfrm>
          <a:prstGeom prst="ellipse">
            <a:avLst/>
          </a:prstGeom>
          <a:solidFill>
            <a:srgbClr val="AFDDD9">
              <a:lumMod val="75000"/>
            </a:srgbClr>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 name="Isosceles Triangle 18">
            <a:extLst>
              <a:ext uri="{FF2B5EF4-FFF2-40B4-BE49-F238E27FC236}">
                <a16:creationId xmlns:a16="http://schemas.microsoft.com/office/drawing/2014/main" id="{C8167D2C-6282-F072-B1D4-2CF05E8A6ABB}"/>
              </a:ext>
            </a:extLst>
          </p:cNvPr>
          <p:cNvSpPr/>
          <p:nvPr/>
        </p:nvSpPr>
        <p:spPr>
          <a:xfrm rot="7977430">
            <a:off x="3772040" y="2142145"/>
            <a:ext cx="185531" cy="159940"/>
          </a:xfrm>
          <a:prstGeom prst="triangle">
            <a:avLst/>
          </a:prstGeom>
          <a:solidFill>
            <a:srgbClr val="AFDDD9">
              <a:lumMod val="75000"/>
            </a:srgbClr>
          </a:solidFill>
          <a:ln w="25400" cap="flat" cmpd="sng" algn="ctr">
            <a:noFill/>
            <a:prstDash val="solid"/>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pic>
        <p:nvPicPr>
          <p:cNvPr id="81" name="Picture 21">
            <a:extLst>
              <a:ext uri="{FF2B5EF4-FFF2-40B4-BE49-F238E27FC236}">
                <a16:creationId xmlns:a16="http://schemas.microsoft.com/office/drawing/2014/main" id="{DCCE7310-408B-33D8-B5DC-F0FE7D32A13D}"/>
              </a:ext>
            </a:extLst>
          </p:cNvPr>
          <p:cNvPicPr>
            <a:picLocks noChangeAspect="1"/>
          </p:cNvPicPr>
          <p:nvPr/>
        </p:nvPicPr>
        <p:blipFill>
          <a:blip r:embed="rId14"/>
          <a:stretch>
            <a:fillRect/>
          </a:stretch>
        </p:blipFill>
        <p:spPr>
          <a:xfrm rot="1850598">
            <a:off x="3403641" y="1700003"/>
            <a:ext cx="238959" cy="378999"/>
          </a:xfrm>
          <a:prstGeom prst="rect">
            <a:avLst/>
          </a:prstGeom>
        </p:spPr>
      </p:pic>
      <p:pic>
        <p:nvPicPr>
          <p:cNvPr id="82" name="T-Cells infiltrate 4">
            <a:extLst>
              <a:ext uri="{FF2B5EF4-FFF2-40B4-BE49-F238E27FC236}">
                <a16:creationId xmlns:a16="http://schemas.microsoft.com/office/drawing/2014/main" id="{6481F3EA-B940-2A1B-EE2D-59E5BFF77CF9}"/>
              </a:ext>
            </a:extLst>
          </p:cNvPr>
          <p:cNvPicPr>
            <a:picLocks noChangeAspect="1"/>
          </p:cNvPicPr>
          <p:nvPr/>
        </p:nvPicPr>
        <p:blipFill>
          <a:blip r:embed="rId15" cstate="print">
            <a:extLst>
              <a:ext uri="{28A0092B-C50C-407E-A947-70E740481C1C}">
                <a14:useLocalDpi xmlns:a14="http://schemas.microsoft.com/office/drawing/2010/main" val="0"/>
              </a:ext>
            </a:extLst>
          </a:blip>
          <a:srcRect/>
          <a:stretch/>
        </p:blipFill>
        <p:spPr>
          <a:xfrm>
            <a:off x="4304005" y="2923498"/>
            <a:ext cx="179582" cy="176434"/>
          </a:xfrm>
          <a:prstGeom prst="rect">
            <a:avLst/>
          </a:prstGeom>
        </p:spPr>
      </p:pic>
      <p:pic>
        <p:nvPicPr>
          <p:cNvPr id="83" name="T-Cells infiltrate 4">
            <a:extLst>
              <a:ext uri="{FF2B5EF4-FFF2-40B4-BE49-F238E27FC236}">
                <a16:creationId xmlns:a16="http://schemas.microsoft.com/office/drawing/2014/main" id="{77671D6E-078A-8823-B205-2B3600F17CDF}"/>
              </a:ext>
            </a:extLst>
          </p:cNvPr>
          <p:cNvPicPr>
            <a:picLocks noChangeAspect="1"/>
          </p:cNvPicPr>
          <p:nvPr/>
        </p:nvPicPr>
        <p:blipFill>
          <a:blip r:embed="rId15" cstate="print">
            <a:extLst>
              <a:ext uri="{28A0092B-C50C-407E-A947-70E740481C1C}">
                <a14:useLocalDpi xmlns:a14="http://schemas.microsoft.com/office/drawing/2010/main" val="0"/>
              </a:ext>
            </a:extLst>
          </a:blip>
          <a:srcRect/>
          <a:stretch/>
        </p:blipFill>
        <p:spPr>
          <a:xfrm>
            <a:off x="4770104" y="2754200"/>
            <a:ext cx="192420" cy="189047"/>
          </a:xfrm>
          <a:prstGeom prst="rect">
            <a:avLst/>
          </a:prstGeom>
        </p:spPr>
      </p:pic>
    </p:spTree>
    <p:extLst>
      <p:ext uri="{BB962C8B-B14F-4D97-AF65-F5344CB8AC3E}">
        <p14:creationId xmlns:p14="http://schemas.microsoft.com/office/powerpoint/2010/main" val="27263852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EA07DA53-20A0-8D31-52B8-807BA6BC6FCA}"/>
              </a:ext>
            </a:extLst>
          </p:cNvPr>
          <p:cNvSpPr txBox="1">
            <a:spLocks/>
          </p:cNvSpPr>
          <p:nvPr/>
        </p:nvSpPr>
        <p:spPr>
          <a:xfrm>
            <a:off x="316863"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Genetisches Screening ≠ T1D-Früherkennung</a:t>
            </a:r>
          </a:p>
        </p:txBody>
      </p:sp>
      <p:sp>
        <p:nvSpPr>
          <p:cNvPr id="3" name="Textfeld 2">
            <a:extLst>
              <a:ext uri="{FF2B5EF4-FFF2-40B4-BE49-F238E27FC236}">
                <a16:creationId xmlns:a16="http://schemas.microsoft.com/office/drawing/2014/main" id="{EA3707C4-8F49-FC41-C261-C8D4955C4DE7}"/>
              </a:ext>
            </a:extLst>
          </p:cNvPr>
          <p:cNvSpPr txBox="1"/>
          <p:nvPr/>
        </p:nvSpPr>
        <p:spPr>
          <a:xfrm>
            <a:off x="1166735" y="1225586"/>
            <a:ext cx="7518018"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2F3651"/>
                </a:solidFill>
                <a:effectLst/>
                <a:uLnTx/>
                <a:uFillTx/>
                <a:ea typeface="+mn-ea"/>
                <a:cs typeface="Arial"/>
              </a:rPr>
              <a:t>Früherkennung = Untersuchung auf Inselautoantikörper zur </a:t>
            </a:r>
            <a:r>
              <a:rPr kumimoji="0" lang="de-DE" sz="1200" b="1" i="0" u="sng" strike="noStrike" kern="1200" cap="none" spc="0" normalizeH="0" baseline="0" noProof="0">
                <a:ln>
                  <a:noFill/>
                </a:ln>
                <a:solidFill>
                  <a:srgbClr val="2F3651"/>
                </a:solidFill>
                <a:effectLst/>
                <a:uLnTx/>
                <a:uFillTx/>
                <a:ea typeface="+mn-ea"/>
                <a:cs typeface="Arial"/>
              </a:rPr>
              <a:t>Diagnosestellung</a:t>
            </a:r>
            <a:endParaRPr kumimoji="0" lang="de-DE" sz="1200" b="0" i="0" u="sng" strike="noStrike" kern="1200" cap="none" spc="0" normalizeH="0" baseline="0" noProof="0">
              <a:ln>
                <a:noFill/>
              </a:ln>
              <a:solidFill>
                <a:prstClr val="black"/>
              </a:solidFill>
              <a:effectLst/>
              <a:uLnTx/>
              <a:uFillTx/>
              <a:ea typeface="+mn-ea"/>
              <a:cs typeface="+mn-cs"/>
            </a:endParaRPr>
          </a:p>
        </p:txBody>
      </p:sp>
      <p:sp>
        <p:nvSpPr>
          <p:cNvPr id="4" name="Textfeld 3">
            <a:extLst>
              <a:ext uri="{FF2B5EF4-FFF2-40B4-BE49-F238E27FC236}">
                <a16:creationId xmlns:a16="http://schemas.microsoft.com/office/drawing/2014/main" id="{CA2C5558-8527-3629-7444-0015FAEC687D}"/>
              </a:ext>
            </a:extLst>
          </p:cNvPr>
          <p:cNvSpPr txBox="1"/>
          <p:nvPr/>
        </p:nvSpPr>
        <p:spPr>
          <a:xfrm>
            <a:off x="1166735" y="1852163"/>
            <a:ext cx="7518018" cy="46166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2F3651"/>
                </a:solidFill>
                <a:effectLst/>
                <a:uLnTx/>
                <a:uFillTx/>
                <a:ea typeface="+mn-ea"/>
                <a:cs typeface="Arial"/>
              </a:rPr>
              <a:t>Genetisches Screening = Untersuchung auf Risikogene, die mit T1D assoziiert sind, zur </a:t>
            </a:r>
            <a:r>
              <a:rPr kumimoji="0" lang="de-DE" sz="1200" b="1" i="0" u="sng" strike="noStrike" kern="1200" cap="none" spc="0" normalizeH="0" baseline="0" noProof="0">
                <a:ln>
                  <a:noFill/>
                </a:ln>
                <a:solidFill>
                  <a:srgbClr val="2F3651"/>
                </a:solidFill>
                <a:effectLst/>
                <a:uLnTx/>
                <a:uFillTx/>
                <a:ea typeface="+mn-ea"/>
                <a:cs typeface="Arial"/>
              </a:rPr>
              <a:t>Risikoabschätzung</a:t>
            </a:r>
            <a:endParaRPr kumimoji="0" lang="de-DE" sz="1200" b="0" i="0" u="sng" strike="noStrike" kern="1200" cap="none" spc="0" normalizeH="0" baseline="0" noProof="0">
              <a:ln>
                <a:noFill/>
              </a:ln>
              <a:solidFill>
                <a:prstClr val="black"/>
              </a:solidFill>
              <a:effectLst/>
              <a:uLnTx/>
              <a:uFillTx/>
              <a:ea typeface="+mn-ea"/>
              <a:cs typeface="+mn-cs"/>
            </a:endParaRPr>
          </a:p>
        </p:txBody>
      </p:sp>
      <p:grpSp>
        <p:nvGrpSpPr>
          <p:cNvPr id="9" name="Group 6">
            <a:extLst>
              <a:ext uri="{FF2B5EF4-FFF2-40B4-BE49-F238E27FC236}">
                <a16:creationId xmlns:a16="http://schemas.microsoft.com/office/drawing/2014/main" id="{137C7AD0-2ACD-6669-4EFD-BCD9D5FE1C30}"/>
              </a:ext>
            </a:extLst>
          </p:cNvPr>
          <p:cNvGrpSpPr/>
          <p:nvPr/>
        </p:nvGrpSpPr>
        <p:grpSpPr>
          <a:xfrm>
            <a:off x="506702" y="1823925"/>
            <a:ext cx="615424" cy="587193"/>
            <a:chOff x="1721882" y="3225547"/>
            <a:chExt cx="864000" cy="864000"/>
          </a:xfrm>
        </p:grpSpPr>
        <p:sp>
          <p:nvSpPr>
            <p:cNvPr id="10" name="Oval 8">
              <a:extLst>
                <a:ext uri="{FF2B5EF4-FFF2-40B4-BE49-F238E27FC236}">
                  <a16:creationId xmlns:a16="http://schemas.microsoft.com/office/drawing/2014/main" id="{4E6BFF6E-0692-9A25-FFAD-EAAE5A230EB1}"/>
                </a:ext>
              </a:extLst>
            </p:cNvPr>
            <p:cNvSpPr/>
            <p:nvPr/>
          </p:nvSpPr>
          <p:spPr>
            <a:xfrm>
              <a:off x="1721882" y="3225547"/>
              <a:ext cx="864000" cy="864000"/>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endParaRPr kumimoji="0" lang="de-DE" sz="1600" b="0" i="0" u="none" strike="noStrike" kern="0" cap="none" spc="0" normalizeH="0" baseline="0" noProof="0">
                <a:ln>
                  <a:noFill/>
                </a:ln>
                <a:solidFill>
                  <a:prstClr val="white"/>
                </a:solidFill>
                <a:effectLst/>
                <a:uLnTx/>
                <a:uFillTx/>
                <a:ea typeface="+mn-ea"/>
                <a:cs typeface="Arial"/>
              </a:endParaRPr>
            </a:p>
          </p:txBody>
        </p:sp>
        <p:pic>
          <p:nvPicPr>
            <p:cNvPr id="11" name="Graphic 9" descr="DNA outline">
              <a:extLst>
                <a:ext uri="{FF2B5EF4-FFF2-40B4-BE49-F238E27FC236}">
                  <a16:creationId xmlns:a16="http://schemas.microsoft.com/office/drawing/2014/main" id="{F8670A2B-6F49-20AC-3435-322EAE186FD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367160">
              <a:off x="1836141" y="3349693"/>
              <a:ext cx="615778" cy="615778"/>
            </a:xfrm>
            <a:prstGeom prst="rect">
              <a:avLst/>
            </a:prstGeom>
          </p:spPr>
        </p:pic>
      </p:grpSp>
      <p:grpSp>
        <p:nvGrpSpPr>
          <p:cNvPr id="17" name="Group 12">
            <a:extLst>
              <a:ext uri="{FF2B5EF4-FFF2-40B4-BE49-F238E27FC236}">
                <a16:creationId xmlns:a16="http://schemas.microsoft.com/office/drawing/2014/main" id="{07CE69DC-47E4-362C-B541-454EA1EFBD2B}"/>
              </a:ext>
            </a:extLst>
          </p:cNvPr>
          <p:cNvGrpSpPr/>
          <p:nvPr/>
        </p:nvGrpSpPr>
        <p:grpSpPr>
          <a:xfrm>
            <a:off x="506702" y="1085877"/>
            <a:ext cx="615424" cy="587194"/>
            <a:chOff x="676713" y="2029201"/>
            <a:chExt cx="616972" cy="615853"/>
          </a:xfrm>
        </p:grpSpPr>
        <p:sp>
          <p:nvSpPr>
            <p:cNvPr id="18" name="Oval 25">
              <a:extLst>
                <a:ext uri="{FF2B5EF4-FFF2-40B4-BE49-F238E27FC236}">
                  <a16:creationId xmlns:a16="http://schemas.microsoft.com/office/drawing/2014/main" id="{B67E8D1B-9C2D-E085-0541-3A0CC2B8B962}"/>
                </a:ext>
              </a:extLst>
            </p:cNvPr>
            <p:cNvSpPr/>
            <p:nvPr/>
          </p:nvSpPr>
          <p:spPr>
            <a:xfrm>
              <a:off x="676713" y="2029201"/>
              <a:ext cx="616972" cy="615853"/>
            </a:xfrm>
            <a:prstGeom prst="ellipse">
              <a:avLst/>
            </a:prstGeom>
            <a:solidFill>
              <a:srgbClr val="2F3651"/>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ct val="0"/>
                </a:spcBef>
                <a:spcAft>
                  <a:spcPct val="0"/>
                </a:spcAft>
                <a:buClrTx/>
                <a:buSzTx/>
                <a:buFontTx/>
                <a:buNone/>
                <a:tabLst/>
                <a:defRPr/>
              </a:pPr>
              <a:endParaRPr kumimoji="0" lang="de-DE" sz="1600" b="0" i="0" u="none" strike="noStrike" kern="0" cap="none" spc="0" normalizeH="0" baseline="0" noProof="0">
                <a:ln>
                  <a:noFill/>
                </a:ln>
                <a:solidFill>
                  <a:prstClr val="white"/>
                </a:solidFill>
                <a:effectLst/>
                <a:uLnTx/>
                <a:uFillTx/>
                <a:ea typeface="+mn-ea"/>
                <a:cs typeface="Arial"/>
              </a:endParaRPr>
            </a:p>
          </p:txBody>
        </p:sp>
        <p:pic>
          <p:nvPicPr>
            <p:cNvPr id="19" name="Graphic 27">
              <a:extLst>
                <a:ext uri="{FF2B5EF4-FFF2-40B4-BE49-F238E27FC236}">
                  <a16:creationId xmlns:a16="http://schemas.microsoft.com/office/drawing/2014/main" id="{3B3D6A49-3698-8153-6CB4-225A8DC5B46C}"/>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rot="18951460">
              <a:off x="744910" y="2159018"/>
              <a:ext cx="387583" cy="356215"/>
            </a:xfrm>
            <a:prstGeom prst="rect">
              <a:avLst/>
            </a:prstGeom>
          </p:spPr>
        </p:pic>
      </p:grpSp>
      <p:sp>
        <p:nvSpPr>
          <p:cNvPr id="20" name="Textfeld 19">
            <a:extLst>
              <a:ext uri="{FF2B5EF4-FFF2-40B4-BE49-F238E27FC236}">
                <a16:creationId xmlns:a16="http://schemas.microsoft.com/office/drawing/2014/main" id="{F78DDE11-9D8F-83E3-1D68-35EF01A030FF}"/>
              </a:ext>
            </a:extLst>
          </p:cNvPr>
          <p:cNvSpPr txBox="1"/>
          <p:nvPr/>
        </p:nvSpPr>
        <p:spPr>
          <a:xfrm>
            <a:off x="1164385" y="2600545"/>
            <a:ext cx="7633932" cy="161582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kumimoji="0" lang="de-DE" sz="1200" b="0" i="0" u="none" strike="noStrike" kern="1200" cap="none" spc="0" normalizeH="0" baseline="0" noProof="0">
                <a:ln>
                  <a:noFill/>
                </a:ln>
                <a:solidFill>
                  <a:srgbClr val="2F3651"/>
                </a:solidFill>
                <a:effectLst/>
                <a:uLnTx/>
                <a:uFillTx/>
                <a:ea typeface="+mn-ea"/>
                <a:cs typeface="Arial"/>
              </a:rPr>
              <a:t>Ein genetischer Risikoscore (GRS) kann z. B. verwendet werden, um</a:t>
            </a:r>
          </a:p>
          <a:p>
            <a:pPr marL="171450" marR="0" lvl="0" indent="-171450" algn="l" defTabSz="457200" rtl="0" eaLnBrk="1" fontAlgn="auto" latinLnBrk="0" hangingPunct="1">
              <a:lnSpc>
                <a:spcPct val="100000"/>
              </a:lnSpc>
              <a:spcBef>
                <a:spcPts val="0"/>
              </a:spcBef>
              <a:spcAft>
                <a:spcPts val="600"/>
              </a:spcAft>
              <a:buClr>
                <a:schemeClr val="accent2"/>
              </a:buClr>
              <a:buSzPct val="120000"/>
              <a:buFont typeface="Arial" panose="020B0604020202020204" pitchFamily="34" charset="0"/>
              <a:buChar char="•"/>
              <a:tabLst/>
              <a:defRPr/>
            </a:pPr>
            <a:r>
              <a:rPr kumimoji="0" lang="de-DE" sz="1200" b="0" i="0" u="none" strike="noStrike" kern="1200" cap="none" spc="0" normalizeH="0" baseline="0" noProof="0">
                <a:ln>
                  <a:noFill/>
                </a:ln>
                <a:solidFill>
                  <a:srgbClr val="2F3651"/>
                </a:solidFill>
                <a:effectLst/>
                <a:uLnTx/>
                <a:uFillTx/>
                <a:ea typeface="+mn-ea"/>
                <a:cs typeface="Arial"/>
              </a:rPr>
              <a:t>Personen zu identifizieren, die von Nachbeobachtungsuntersuchungen profitieren würden</a:t>
            </a:r>
            <a:r>
              <a:rPr kumimoji="0" lang="de-DE" sz="1200" b="0" i="0" u="none" strike="noStrike" kern="1200" cap="none" spc="0" normalizeH="0" baseline="30000" noProof="0">
                <a:ln>
                  <a:noFill/>
                </a:ln>
                <a:solidFill>
                  <a:srgbClr val="2F3651"/>
                </a:solidFill>
                <a:effectLst/>
                <a:uLnTx/>
                <a:uFillTx/>
                <a:ea typeface="+mn-ea"/>
                <a:cs typeface="Arial"/>
              </a:rPr>
              <a:t>1,2</a:t>
            </a:r>
          </a:p>
          <a:p>
            <a:pPr marL="171450" marR="0" lvl="0" indent="-171450" algn="l" defTabSz="457200" rtl="0" eaLnBrk="1" fontAlgn="auto" latinLnBrk="0" hangingPunct="1">
              <a:lnSpc>
                <a:spcPct val="100000"/>
              </a:lnSpc>
              <a:spcBef>
                <a:spcPts val="0"/>
              </a:spcBef>
              <a:spcAft>
                <a:spcPts val="600"/>
              </a:spcAft>
              <a:buClr>
                <a:schemeClr val="accent2"/>
              </a:buClr>
              <a:buSzPct val="120000"/>
              <a:buFont typeface="Arial" panose="020B0604020202020204" pitchFamily="34" charset="0"/>
              <a:buChar char="•"/>
              <a:tabLst/>
              <a:defRPr/>
            </a:pPr>
            <a:r>
              <a:rPr kumimoji="0" lang="de-DE" sz="1200" b="0" i="0" u="none" strike="noStrike" kern="1200" cap="none" spc="0" normalizeH="0" baseline="0" noProof="0">
                <a:ln>
                  <a:noFill/>
                </a:ln>
                <a:solidFill>
                  <a:srgbClr val="2F3651"/>
                </a:solidFill>
                <a:effectLst/>
                <a:uLnTx/>
                <a:uFillTx/>
                <a:ea typeface="+mn-ea"/>
                <a:cs typeface="Arial"/>
              </a:rPr>
              <a:t>Eine Vorhersage der Progressionsrate von singulären zu multiplen Inselautoantikörpern und des Risikos der klinischen Manifestation von T1D bei Menschen mit präsymptomatischem T1D zu treffen</a:t>
            </a:r>
            <a:r>
              <a:rPr kumimoji="0" lang="de-DE" sz="1200" b="0" i="0" u="none" strike="noStrike" kern="1200" cap="none" spc="0" normalizeH="0" baseline="30000" noProof="0">
                <a:ln>
                  <a:noFill/>
                </a:ln>
                <a:solidFill>
                  <a:srgbClr val="2F3651"/>
                </a:solidFill>
                <a:effectLst/>
                <a:uLnTx/>
                <a:uFillTx/>
                <a:ea typeface="+mn-ea"/>
                <a:cs typeface="Arial"/>
              </a:rPr>
              <a:t>3</a:t>
            </a:r>
            <a:r>
              <a:rPr kumimoji="0" lang="de-DE" sz="1200" b="0" i="0" u="none" strike="noStrike" kern="1200" cap="none" spc="0" normalizeH="0" baseline="0" noProof="0">
                <a:ln>
                  <a:noFill/>
                </a:ln>
                <a:solidFill>
                  <a:srgbClr val="2F3651"/>
                </a:solidFill>
                <a:effectLst/>
                <a:uLnTx/>
                <a:uFillTx/>
                <a:ea typeface="+mn-ea"/>
                <a:cs typeface="Arial"/>
              </a:rPr>
              <a:t> </a:t>
            </a:r>
          </a:p>
          <a:p>
            <a:pPr marL="171450" marR="0" lvl="0" indent="-171450" algn="l" defTabSz="457200" rtl="0" eaLnBrk="1" fontAlgn="auto" latinLnBrk="0" hangingPunct="1">
              <a:lnSpc>
                <a:spcPct val="100000"/>
              </a:lnSpc>
              <a:spcBef>
                <a:spcPts val="0"/>
              </a:spcBef>
              <a:spcAft>
                <a:spcPts val="600"/>
              </a:spcAft>
              <a:buClr>
                <a:schemeClr val="accent2"/>
              </a:buClr>
              <a:buSzPct val="120000"/>
              <a:buFont typeface="Arial" panose="020B0604020202020204" pitchFamily="34" charset="0"/>
              <a:buChar char="•"/>
              <a:tabLst/>
              <a:defRPr/>
            </a:pPr>
            <a:r>
              <a:rPr kumimoji="0" lang="de-DE" sz="1200" b="0" i="0" u="none" strike="noStrike" kern="1200" cap="none" spc="0" normalizeH="0" baseline="0" noProof="0">
                <a:ln>
                  <a:noFill/>
                </a:ln>
                <a:solidFill>
                  <a:srgbClr val="2F3651"/>
                </a:solidFill>
                <a:effectLst/>
                <a:uLnTx/>
                <a:uFillTx/>
                <a:ea typeface="+mn-ea"/>
                <a:cs typeface="Arial"/>
              </a:rPr>
              <a:t>Zwischen autoimmunem T1D (höherer GRS-Score) und T2D (niedrigerer GRS-Score) zu unterscheiden</a:t>
            </a:r>
            <a:r>
              <a:rPr kumimoji="0" lang="de-DE" sz="1200" b="0" i="0" u="none" strike="noStrike" kern="1200" cap="none" spc="0" normalizeH="0" baseline="30000" noProof="0">
                <a:ln>
                  <a:noFill/>
                </a:ln>
                <a:solidFill>
                  <a:srgbClr val="2F3651"/>
                </a:solidFill>
                <a:effectLst/>
                <a:uLnTx/>
                <a:uFillTx/>
                <a:ea typeface="+mn-ea"/>
                <a:cs typeface="Arial"/>
              </a:rPr>
              <a:t>1,2</a:t>
            </a:r>
          </a:p>
        </p:txBody>
      </p:sp>
      <p:sp>
        <p:nvSpPr>
          <p:cNvPr id="7" name="Footer Placeholder 4">
            <a:extLst>
              <a:ext uri="{FF2B5EF4-FFF2-40B4-BE49-F238E27FC236}">
                <a16:creationId xmlns:a16="http://schemas.microsoft.com/office/drawing/2014/main" id="{B4F1EA56-39C3-40E3-ACF9-8AF3D4DEDE77}"/>
              </a:ext>
            </a:extLst>
          </p:cNvPr>
          <p:cNvSpPr txBox="1">
            <a:spLocks/>
          </p:cNvSpPr>
          <p:nvPr/>
        </p:nvSpPr>
        <p:spPr>
          <a:xfrm>
            <a:off x="343759" y="4780499"/>
            <a:ext cx="8614890" cy="19091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GRS: Genetischer Risikoscore; HLA: Humanes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Leukozytenantigen</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T1D: Typ-1-Diabetes; </a:t>
            </a:r>
            <a:r>
              <a:rPr kumimoji="0" lang="de-DE" sz="600" b="0" i="0" u="none" strike="noStrike" kern="1200" cap="none" spc="0" normalizeH="0" noProof="0">
                <a:ln>
                  <a:noFill/>
                </a:ln>
                <a:solidFill>
                  <a:srgbClr val="404040"/>
                </a:solidFill>
                <a:effectLst/>
                <a:uLnTx/>
                <a:uFillTx/>
                <a:latin typeface="+mn-lt"/>
                <a:ea typeface="Verdana" panose="020B0604030504040204" pitchFamily="34" charset="0"/>
                <a:cs typeface="Verdana" panose="020B0604030504040204" pitchFamily="34" charset="0"/>
              </a:rPr>
              <a:t>T2D: Typ-2-Diabetes.</a:t>
            </a:r>
            <a:endParaRPr kumimoji="0" lang="en-US"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sp>
        <p:nvSpPr>
          <p:cNvPr id="8" name="TextBox 3037">
            <a:extLst>
              <a:ext uri="{FF2B5EF4-FFF2-40B4-BE49-F238E27FC236}">
                <a16:creationId xmlns:a16="http://schemas.microsoft.com/office/drawing/2014/main" id="{2E417C2E-5C09-5E09-DD5C-1E83061B9615}"/>
              </a:ext>
            </a:extLst>
          </p:cNvPr>
          <p:cNvSpPr txBox="1"/>
          <p:nvPr/>
        </p:nvSpPr>
        <p:spPr>
          <a:xfrm>
            <a:off x="316863" y="4935453"/>
            <a:ext cx="8561609"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a:t>
            </a:r>
            <a:r>
              <a:rPr lang="de-DE" sz="600" err="1">
                <a:solidFill>
                  <a:srgbClr val="404040"/>
                </a:solidFill>
              </a:rPr>
              <a:t>Luckett</a:t>
            </a:r>
            <a:r>
              <a:rPr lang="de-DE" sz="600">
                <a:solidFill>
                  <a:srgbClr val="404040"/>
                </a:solidFill>
              </a:rPr>
              <a:t> AM </a:t>
            </a:r>
            <a:r>
              <a:rPr lang="de-DE" sz="600" i="1">
                <a:solidFill>
                  <a:srgbClr val="404040"/>
                </a:solidFill>
              </a:rPr>
              <a:t>et al. </a:t>
            </a:r>
            <a:r>
              <a:rPr lang="de-DE" sz="600" i="1" err="1">
                <a:solidFill>
                  <a:srgbClr val="404040"/>
                </a:solidFill>
              </a:rPr>
              <a:t>Diabetologia</a:t>
            </a:r>
            <a:r>
              <a:rPr lang="de-DE" sz="600" i="1">
                <a:solidFill>
                  <a:srgbClr val="404040"/>
                </a:solidFill>
              </a:rPr>
              <a:t> </a:t>
            </a:r>
            <a:r>
              <a:rPr lang="de-DE" sz="600">
                <a:solidFill>
                  <a:srgbClr val="404040"/>
                </a:solidFill>
              </a:rPr>
              <a:t>2023; 66: 1589–600.</a:t>
            </a:r>
            <a:r>
              <a:rPr lang="de-DE" sz="600" b="1">
                <a:solidFill>
                  <a:srgbClr val="404040"/>
                </a:solidFill>
              </a:rPr>
              <a:t> 2.</a:t>
            </a:r>
            <a:r>
              <a:rPr lang="de-DE" sz="600">
                <a:solidFill>
                  <a:srgbClr val="404040"/>
                </a:solidFill>
              </a:rPr>
              <a:t> Sharp SA </a:t>
            </a:r>
            <a:r>
              <a:rPr lang="de-DE" sz="600" i="1">
                <a:solidFill>
                  <a:srgbClr val="404040"/>
                </a:solidFill>
              </a:rPr>
              <a:t>et al. Diabetes Care </a:t>
            </a:r>
            <a:r>
              <a:rPr lang="de-DE" sz="600">
                <a:solidFill>
                  <a:srgbClr val="404040"/>
                </a:solidFill>
              </a:rPr>
              <a:t>2019; 42: 200–7.</a:t>
            </a:r>
            <a:r>
              <a:rPr lang="de-DE" sz="600" b="1">
                <a:solidFill>
                  <a:srgbClr val="404040"/>
                </a:solidFill>
              </a:rPr>
              <a:t> 3.</a:t>
            </a:r>
            <a:r>
              <a:rPr lang="de-DE" sz="600">
                <a:solidFill>
                  <a:srgbClr val="404040"/>
                </a:solidFill>
              </a:rPr>
              <a:t> Redondo MJ </a:t>
            </a:r>
            <a:r>
              <a:rPr lang="de-DE" sz="600" i="1">
                <a:solidFill>
                  <a:srgbClr val="404040"/>
                </a:solidFill>
              </a:rPr>
              <a:t>et al. Diabetes Care </a:t>
            </a:r>
            <a:r>
              <a:rPr lang="de-DE" sz="600">
                <a:solidFill>
                  <a:srgbClr val="404040"/>
                </a:solidFill>
              </a:rPr>
              <a:t>2018; 41: 1887</a:t>
            </a:r>
            <a:r>
              <a:rPr kumimoji="0" lang="de-DE" sz="600" b="0" i="0" u="none" strike="noStrike" kern="1200" cap="none" spc="0" normalizeH="0" baseline="0" noProof="0">
                <a:ln>
                  <a:noFill/>
                </a:ln>
                <a:solidFill>
                  <a:srgbClr val="404040"/>
                </a:solidFill>
                <a:effectLst/>
                <a:uLnTx/>
                <a:uFillTx/>
                <a:ea typeface="+mn-ea"/>
                <a:cs typeface="+mn-cs"/>
              </a:rPr>
              <a:t>–94.</a:t>
            </a:r>
            <a:r>
              <a:rPr lang="de-DE" sz="600">
                <a:solidFill>
                  <a:srgbClr val="404040"/>
                </a:solidFill>
              </a:rPr>
              <a:t> </a:t>
            </a:r>
          </a:p>
        </p:txBody>
      </p:sp>
    </p:spTree>
    <p:extLst>
      <p:ext uri="{BB962C8B-B14F-4D97-AF65-F5344CB8AC3E}">
        <p14:creationId xmlns:p14="http://schemas.microsoft.com/office/powerpoint/2010/main" val="828311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Textplatzhalter 9">
            <a:extLst>
              <a:ext uri="{FF2B5EF4-FFF2-40B4-BE49-F238E27FC236}">
                <a16:creationId xmlns:a16="http://schemas.microsoft.com/office/drawing/2014/main" id="{6286A387-2517-A865-5BA1-8DDEFFE4E5DC}"/>
              </a:ext>
            </a:extLst>
          </p:cNvPr>
          <p:cNvSpPr txBox="1">
            <a:spLocks/>
          </p:cNvSpPr>
          <p:nvPr/>
        </p:nvSpPr>
        <p:spPr>
          <a:xfrm>
            <a:off x="330546" y="11691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4"/>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4"/>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4"/>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i="0" strike="noStrike" cap="none" spc="0" baseline="0">
                <a:solidFill>
                  <a:srgbClr val="7030A0"/>
                </a:solidFill>
                <a:effectLst/>
                <a:latin typeface="+mj-lt"/>
                <a:ea typeface="Arial"/>
                <a:cs typeface="Arial"/>
              </a:rPr>
              <a:t>T1D im Frühstadium wird durch das Vorhandensein von Insel-Autoantikörpern definiert</a:t>
            </a:r>
            <a:endParaRPr lang="de-DE" sz="2000" b="1">
              <a:solidFill>
                <a:srgbClr val="7030A0"/>
              </a:solidFill>
              <a:latin typeface="+mj-lt"/>
            </a:endParaRPr>
          </a:p>
        </p:txBody>
      </p:sp>
      <p:graphicFrame>
        <p:nvGraphicFramePr>
          <p:cNvPr id="4" name="Object 3" hidden="1">
            <a:extLst>
              <a:ext uri="{FF2B5EF4-FFF2-40B4-BE49-F238E27FC236}">
                <a16:creationId xmlns:a16="http://schemas.microsoft.com/office/drawing/2014/main" id="{9F2CCD75-52B3-A1D9-87C5-F967D11F1FAD}"/>
              </a:ext>
            </a:extLst>
          </p:cNvPr>
          <p:cNvGraphicFramePr>
            <a:graphicFrameLocks noChangeAspect="1"/>
          </p:cNvGraphicFramePr>
          <p:nvPr>
            <p:custDataLst>
              <p:tags r:id="rId1"/>
            </p:custDataLst>
          </p:nvPr>
        </p:nvGraphicFramePr>
        <p:xfrm>
          <a:off x="1191" y="1191"/>
          <a:ext cx="1191" cy="1191"/>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4" name="Object 3" hidden="1">
                        <a:extLst>
                          <a:ext uri="{FF2B5EF4-FFF2-40B4-BE49-F238E27FC236}">
                            <a16:creationId xmlns:a16="http://schemas.microsoft.com/office/drawing/2014/main" id="{9F2CCD75-52B3-A1D9-87C5-F967D11F1FAD}"/>
                          </a:ext>
                        </a:extLst>
                      </p:cNvPr>
                      <p:cNvPicPr/>
                      <p:nvPr/>
                    </p:nvPicPr>
                    <p:blipFill>
                      <a:blip r:embed="rId6"/>
                      <a:stretch>
                        <a:fillRect/>
                      </a:stretch>
                    </p:blipFill>
                    <p:spPr>
                      <a:xfrm>
                        <a:off x="1191" y="1191"/>
                        <a:ext cx="1191" cy="1191"/>
                      </a:xfrm>
                      <a:prstGeom prst="rect">
                        <a:avLst/>
                      </a:prstGeom>
                    </p:spPr>
                  </p:pic>
                </p:oleObj>
              </mc:Fallback>
            </mc:AlternateContent>
          </a:graphicData>
        </a:graphic>
      </p:graphicFrame>
      <p:sp>
        <p:nvSpPr>
          <p:cNvPr id="76" name="Text Placeholder 4">
            <a:extLst>
              <a:ext uri="{FF2B5EF4-FFF2-40B4-BE49-F238E27FC236}">
                <a16:creationId xmlns:a16="http://schemas.microsoft.com/office/drawing/2014/main" id="{FBC9FD23-935D-1BF1-7618-E5962EDF2D76}"/>
              </a:ext>
            </a:extLst>
          </p:cNvPr>
          <p:cNvSpPr txBox="1"/>
          <p:nvPr/>
        </p:nvSpPr>
        <p:spPr>
          <a:xfrm>
            <a:off x="375047" y="896466"/>
            <a:ext cx="4188560" cy="3343275"/>
          </a:xfrm>
          <a:prstGeom prst="rect">
            <a:avLst/>
          </a:prstGeom>
        </p:spPr>
        <p:txBody>
          <a:bodyPr vert="horz" lIns="68580" tIns="34290" rIns="68580" bIns="34290" rtlCol="0">
            <a:noAutofit/>
          </a:bodyPr>
          <a:lstStyle>
            <a:lvl1pPr marL="228600" indent="-228600" algn="l" defTabSz="914400" rtl="0" eaLnBrk="1" latinLnBrk="0" hangingPunct="1">
              <a:lnSpc>
                <a:spcPct val="90000"/>
              </a:lnSpc>
              <a:spcBef>
                <a:spcPts val="1000"/>
              </a:spcBef>
              <a:buClr>
                <a:schemeClr val="accent3"/>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050">
              <a:solidFill>
                <a:schemeClr val="tx1">
                  <a:lumMod val="50000"/>
                  <a:lumOff val="50000"/>
                </a:schemeClr>
              </a:solidFill>
              <a:latin typeface="Verdana" panose="020B0604030504040204" pitchFamily="34" charset="0"/>
              <a:cs typeface="Verdana" panose="020B0604030504040204" pitchFamily="34" charset="0"/>
            </a:endParaRPr>
          </a:p>
        </p:txBody>
      </p:sp>
      <p:sp>
        <p:nvSpPr>
          <p:cNvPr id="67" name="Rectangle: Rounded Corners 6">
            <a:extLst>
              <a:ext uri="{FF2B5EF4-FFF2-40B4-BE49-F238E27FC236}">
                <a16:creationId xmlns:a16="http://schemas.microsoft.com/office/drawing/2014/main" id="{D17123F9-2EF5-88EB-1FF4-9A15DF118BA0}"/>
              </a:ext>
            </a:extLst>
          </p:cNvPr>
          <p:cNvSpPr/>
          <p:nvPr/>
        </p:nvSpPr>
        <p:spPr>
          <a:xfrm>
            <a:off x="5076276" y="1209124"/>
            <a:ext cx="3387878" cy="3025140"/>
          </a:xfrm>
          <a:prstGeom prst="roundRect">
            <a:avLst>
              <a:gd name="adj" fmla="val 8992"/>
            </a:avLst>
          </a:prstGeom>
          <a:noFill/>
          <a:ln w="28575" cap="flat" cmpd="sng" algn="ctr">
            <a:solidFill>
              <a:srgbClr val="9B3EEC"/>
            </a:solidFill>
            <a:prstDash val="solid"/>
            <a:miter lim="800000"/>
          </a:ln>
          <a:effectLst/>
        </p:spPr>
        <p:txBody>
          <a:bodyPr lIns="0" rIns="0" rtlCol="0" anchor="t"/>
          <a:lstStyle/>
          <a:p>
            <a:pPr algn="ctr" defTabSz="685800">
              <a:lnSpc>
                <a:spcPct val="110000"/>
              </a:lnSpc>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grpSp>
        <p:nvGrpSpPr>
          <p:cNvPr id="68" name="Group 67">
            <a:extLst>
              <a:ext uri="{FF2B5EF4-FFF2-40B4-BE49-F238E27FC236}">
                <a16:creationId xmlns:a16="http://schemas.microsoft.com/office/drawing/2014/main" id="{46952717-9CF2-01AB-A558-37BECF68BAB0}"/>
              </a:ext>
            </a:extLst>
          </p:cNvPr>
          <p:cNvGrpSpPr/>
          <p:nvPr/>
        </p:nvGrpSpPr>
        <p:grpSpPr>
          <a:xfrm>
            <a:off x="5436870" y="1386929"/>
            <a:ext cx="2624380" cy="2724804"/>
            <a:chOff x="7279274" y="1672388"/>
            <a:chExt cx="3499173" cy="3633072"/>
          </a:xfrm>
        </p:grpSpPr>
        <p:sp>
          <p:nvSpPr>
            <p:cNvPr id="93" name="Freeform 92">
              <a:extLst>
                <a:ext uri="{FF2B5EF4-FFF2-40B4-BE49-F238E27FC236}">
                  <a16:creationId xmlns:a16="http://schemas.microsoft.com/office/drawing/2014/main" id="{DBE70789-59D9-574E-BE53-4661715362D7}"/>
                </a:ext>
              </a:extLst>
            </p:cNvPr>
            <p:cNvSpPr/>
            <p:nvPr/>
          </p:nvSpPr>
          <p:spPr>
            <a:xfrm>
              <a:off x="7279537" y="1672388"/>
              <a:ext cx="3377770" cy="3216991"/>
            </a:xfrm>
            <a:custGeom>
              <a:avLst/>
              <a:gdLst>
                <a:gd name="connsiteX0" fmla="*/ 1136775 w 3377770"/>
                <a:gd name="connsiteY0" fmla="*/ 150734 h 3216991"/>
                <a:gd name="connsiteX1" fmla="*/ 1327687 w 3377770"/>
                <a:gd name="connsiteY1" fmla="*/ 36846 h 3216991"/>
                <a:gd name="connsiteX2" fmla="*/ 1633729 w 3377770"/>
                <a:gd name="connsiteY2" fmla="*/ 3678 h 3216991"/>
                <a:gd name="connsiteX3" fmla="*/ 2628801 w 3377770"/>
                <a:gd name="connsiteY3" fmla="*/ 375133 h 3216991"/>
                <a:gd name="connsiteX4" fmla="*/ 3118322 w 3377770"/>
                <a:gd name="connsiteY4" fmla="*/ 639305 h 3216991"/>
                <a:gd name="connsiteX5" fmla="*/ 3322350 w 3377770"/>
                <a:gd name="connsiteY5" fmla="*/ 797662 h 3216991"/>
                <a:gd name="connsiteX6" fmla="*/ 3375543 w 3377770"/>
                <a:gd name="connsiteY6" fmla="*/ 1114228 h 3216991"/>
                <a:gd name="connsiteX7" fmla="*/ 3330948 w 3377770"/>
                <a:gd name="connsiteY7" fmla="*/ 1736647 h 3216991"/>
                <a:gd name="connsiteX8" fmla="*/ 3195853 w 3377770"/>
                <a:gd name="connsiteY8" fmla="*/ 2411754 h 3216991"/>
                <a:gd name="connsiteX9" fmla="*/ 2770309 w 3377770"/>
                <a:gd name="connsiteY9" fmla="*/ 2935255 h 3216991"/>
                <a:gd name="connsiteX10" fmla="*/ 2289386 w 3377770"/>
                <a:gd name="connsiteY10" fmla="*/ 3071304 h 3216991"/>
                <a:gd name="connsiteX11" fmla="*/ 1703098 w 3377770"/>
                <a:gd name="connsiteY11" fmla="*/ 3167873 h 3216991"/>
                <a:gd name="connsiteX12" fmla="*/ 862649 w 3377770"/>
                <a:gd name="connsiteY12" fmla="*/ 3148501 h 3216991"/>
                <a:gd name="connsiteX13" fmla="*/ 341213 w 3377770"/>
                <a:gd name="connsiteY13" fmla="*/ 2674018 h 3216991"/>
                <a:gd name="connsiteX14" fmla="*/ 2672 w 3377770"/>
                <a:gd name="connsiteY14" fmla="*/ 1859781 h 3216991"/>
                <a:gd name="connsiteX15" fmla="*/ 356515 w 3377770"/>
                <a:gd name="connsiteY15" fmla="*/ 1006505 h 3216991"/>
                <a:gd name="connsiteX16" fmla="*/ 1136775 w 3377770"/>
                <a:gd name="connsiteY16" fmla="*/ 150734 h 3216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77770" h="3216991">
                  <a:moveTo>
                    <a:pt x="1136775" y="150734"/>
                  </a:moveTo>
                  <a:cubicBezTo>
                    <a:pt x="1194983" y="104217"/>
                    <a:pt x="1259211" y="65903"/>
                    <a:pt x="1327687" y="36846"/>
                  </a:cubicBezTo>
                  <a:cubicBezTo>
                    <a:pt x="1424163" y="-432"/>
                    <a:pt x="1530403" y="-4834"/>
                    <a:pt x="1633729" y="3678"/>
                  </a:cubicBezTo>
                  <a:cubicBezTo>
                    <a:pt x="1989028" y="33030"/>
                    <a:pt x="2314599" y="205769"/>
                    <a:pt x="2628801" y="375133"/>
                  </a:cubicBezTo>
                  <a:lnTo>
                    <a:pt x="3118322" y="639305"/>
                  </a:lnTo>
                  <a:cubicBezTo>
                    <a:pt x="3194833" y="680546"/>
                    <a:pt x="3274695" y="724721"/>
                    <a:pt x="3322350" y="797662"/>
                  </a:cubicBezTo>
                  <a:cubicBezTo>
                    <a:pt x="3381955" y="888508"/>
                    <a:pt x="3380644" y="1005477"/>
                    <a:pt x="3375543" y="1114228"/>
                  </a:cubicBezTo>
                  <a:cubicBezTo>
                    <a:pt x="3365822" y="1322044"/>
                    <a:pt x="3350957" y="1529522"/>
                    <a:pt x="3330948" y="1736647"/>
                  </a:cubicBezTo>
                  <a:cubicBezTo>
                    <a:pt x="3308359" y="1965743"/>
                    <a:pt x="3278775" y="2197041"/>
                    <a:pt x="3195853" y="2411754"/>
                  </a:cubicBezTo>
                  <a:cubicBezTo>
                    <a:pt x="3112930" y="2626467"/>
                    <a:pt x="2971131" y="2825330"/>
                    <a:pt x="2770309" y="2935255"/>
                  </a:cubicBezTo>
                  <a:cubicBezTo>
                    <a:pt x="2623118" y="3015828"/>
                    <a:pt x="2454358" y="3044153"/>
                    <a:pt x="2289386" y="3071304"/>
                  </a:cubicBezTo>
                  <a:lnTo>
                    <a:pt x="1703098" y="3167873"/>
                  </a:lnTo>
                  <a:cubicBezTo>
                    <a:pt x="1422560" y="3214103"/>
                    <a:pt x="1124971" y="3258132"/>
                    <a:pt x="862649" y="3148501"/>
                  </a:cubicBezTo>
                  <a:cubicBezTo>
                    <a:pt x="644048" y="3057068"/>
                    <a:pt x="478494" y="2869652"/>
                    <a:pt x="341213" y="2674018"/>
                  </a:cubicBezTo>
                  <a:cubicBezTo>
                    <a:pt x="170267" y="2430980"/>
                    <a:pt x="25990" y="2157415"/>
                    <a:pt x="2672" y="1859781"/>
                  </a:cubicBezTo>
                  <a:cubicBezTo>
                    <a:pt x="-25454" y="1498158"/>
                    <a:pt x="173618" y="1284619"/>
                    <a:pt x="356515" y="1006505"/>
                  </a:cubicBezTo>
                  <a:cubicBezTo>
                    <a:pt x="573076" y="677170"/>
                    <a:pt x="819221" y="387755"/>
                    <a:pt x="1136775" y="150734"/>
                  </a:cubicBezTo>
                  <a:close/>
                </a:path>
              </a:pathLst>
            </a:custGeom>
            <a:solidFill>
              <a:srgbClr val="D1D7EE"/>
            </a:solidFill>
            <a:ln w="63500" cap="flat">
              <a:solidFill>
                <a:schemeClr val="tx1"/>
              </a:solidFill>
              <a:prstDash val="solid"/>
              <a:miter/>
            </a:ln>
          </p:spPr>
          <p:txBody>
            <a:bodyPr rtlCol="0" anchor="ctr"/>
            <a:lstStyle/>
            <a:p>
              <a:pP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94" name="Freeform 93">
              <a:extLst>
                <a:ext uri="{FF2B5EF4-FFF2-40B4-BE49-F238E27FC236}">
                  <a16:creationId xmlns:a16="http://schemas.microsoft.com/office/drawing/2014/main" id="{05ACE4FE-1726-022A-7871-8559334675E8}"/>
                </a:ext>
              </a:extLst>
            </p:cNvPr>
            <p:cNvSpPr/>
            <p:nvPr/>
          </p:nvSpPr>
          <p:spPr>
            <a:xfrm>
              <a:off x="9663622" y="2122898"/>
              <a:ext cx="834663" cy="1410239"/>
            </a:xfrm>
            <a:custGeom>
              <a:avLst/>
              <a:gdLst>
                <a:gd name="connsiteX0" fmla="*/ 642979 w 834663"/>
                <a:gd name="connsiteY0" fmla="*/ 296313 h 1410239"/>
                <a:gd name="connsiteX1" fmla="*/ 811739 w 834663"/>
                <a:gd name="connsiteY1" fmla="*/ 433829 h 1410239"/>
                <a:gd name="connsiteX2" fmla="*/ 831850 w 834663"/>
                <a:gd name="connsiteY2" fmla="*/ 562540 h 1410239"/>
                <a:gd name="connsiteX3" fmla="*/ 757380 w 834663"/>
                <a:gd name="connsiteY3" fmla="*/ 1410239 h 1410239"/>
                <a:gd name="connsiteX4" fmla="*/ 678684 w 834663"/>
                <a:gd name="connsiteY4" fmla="*/ 726033 h 1410239"/>
                <a:gd name="connsiteX5" fmla="*/ 364335 w 834663"/>
                <a:gd name="connsiteY5" fmla="*/ 351202 h 1410239"/>
                <a:gd name="connsiteX6" fmla="*/ 0 w 834663"/>
                <a:gd name="connsiteY6" fmla="*/ 0 h 1410239"/>
                <a:gd name="connsiteX7" fmla="*/ 642979 w 834663"/>
                <a:gd name="connsiteY7" fmla="*/ 296313 h 1410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4663" h="1410239">
                  <a:moveTo>
                    <a:pt x="642979" y="296313"/>
                  </a:moveTo>
                  <a:cubicBezTo>
                    <a:pt x="709579" y="328454"/>
                    <a:pt x="781135" y="366025"/>
                    <a:pt x="811739" y="433829"/>
                  </a:cubicBezTo>
                  <a:cubicBezTo>
                    <a:pt x="829664" y="473602"/>
                    <a:pt x="830976" y="518805"/>
                    <a:pt x="831850" y="562540"/>
                  </a:cubicBezTo>
                  <a:cubicBezTo>
                    <a:pt x="837680" y="847552"/>
                    <a:pt x="842635" y="1138435"/>
                    <a:pt x="757380" y="1410239"/>
                  </a:cubicBezTo>
                  <a:cubicBezTo>
                    <a:pt x="684513" y="1191417"/>
                    <a:pt x="757380" y="942801"/>
                    <a:pt x="678684" y="726033"/>
                  </a:cubicBezTo>
                  <a:cubicBezTo>
                    <a:pt x="620973" y="566943"/>
                    <a:pt x="492144" y="453936"/>
                    <a:pt x="364335" y="351202"/>
                  </a:cubicBezTo>
                  <a:cubicBezTo>
                    <a:pt x="252266" y="261237"/>
                    <a:pt x="43720" y="142947"/>
                    <a:pt x="0" y="0"/>
                  </a:cubicBezTo>
                  <a:cubicBezTo>
                    <a:pt x="216561" y="54009"/>
                    <a:pt x="440700" y="198276"/>
                    <a:pt x="642979" y="296313"/>
                  </a:cubicBezTo>
                  <a:close/>
                </a:path>
              </a:pathLst>
            </a:custGeom>
            <a:solidFill>
              <a:srgbClr val="FFFFFF"/>
            </a:solidFill>
            <a:ln w="14568" cap="flat">
              <a:noFill/>
              <a:prstDash val="solid"/>
              <a:miter/>
            </a:ln>
          </p:spPr>
          <p:txBody>
            <a:bodyPr rtlCol="0" anchor="ctr"/>
            <a:lstStyle/>
            <a:p>
              <a:pP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103" name="TextBox 102">
              <a:extLst>
                <a:ext uri="{FF2B5EF4-FFF2-40B4-BE49-F238E27FC236}">
                  <a16:creationId xmlns:a16="http://schemas.microsoft.com/office/drawing/2014/main" id="{E222E688-1FC6-0CCF-427A-8D03C1E8FC54}"/>
                </a:ext>
              </a:extLst>
            </p:cNvPr>
            <p:cNvSpPr txBox="1"/>
            <p:nvPr/>
          </p:nvSpPr>
          <p:spPr>
            <a:xfrm>
              <a:off x="9365239" y="5028461"/>
              <a:ext cx="1413208" cy="276999"/>
            </a:xfrm>
            <a:prstGeom prst="rect">
              <a:avLst/>
            </a:prstGeom>
            <a:noFill/>
          </p:spPr>
          <p:txBody>
            <a:bodyPr wrap="none" rtlCol="0">
              <a:spAutoFit/>
            </a:bodyPr>
            <a:lstStyle/>
            <a:p>
              <a:pPr algn="ctr" defTabSz="685800">
                <a:spcBef>
                  <a:spcPct val="0"/>
                </a:spcBef>
                <a:spcAft>
                  <a:spcPct val="0"/>
                </a:spcAft>
                <a:defRPr/>
              </a:pPr>
              <a:r>
                <a:rPr lang="de" sz="750">
                  <a:solidFill>
                    <a:srgbClr val="404040"/>
                  </a:solidFill>
                  <a:latin typeface="Verdana"/>
                  <a:ea typeface="Verdana"/>
                  <a:cs typeface="Verdana"/>
                </a:rPr>
                <a:t>Betazell-Membran</a:t>
              </a:r>
            </a:p>
          </p:txBody>
        </p:sp>
        <p:cxnSp>
          <p:nvCxnSpPr>
            <p:cNvPr id="104" name="Straight Arrow Connector 103">
              <a:extLst>
                <a:ext uri="{FF2B5EF4-FFF2-40B4-BE49-F238E27FC236}">
                  <a16:creationId xmlns:a16="http://schemas.microsoft.com/office/drawing/2014/main" id="{83DF9C55-95ED-39C0-A9FC-534F5550AC28}"/>
                </a:ext>
              </a:extLst>
            </p:cNvPr>
            <p:cNvCxnSpPr>
              <a:stCxn id="103" idx="0"/>
            </p:cNvCxnSpPr>
            <p:nvPr/>
          </p:nvCxnSpPr>
          <p:spPr>
            <a:xfrm flipH="1" flipV="1">
              <a:off x="9905256" y="4739196"/>
              <a:ext cx="166587" cy="289265"/>
            </a:xfrm>
            <a:prstGeom prst="straightConnector1">
              <a:avLst/>
            </a:prstGeom>
            <a:noFill/>
            <a:ln w="12700" cap="flat" cmpd="sng" algn="ctr">
              <a:solidFill>
                <a:schemeClr val="tx1"/>
              </a:solidFill>
              <a:prstDash val="solid"/>
              <a:miter lim="800000"/>
              <a:tailEnd type="triangle"/>
            </a:ln>
            <a:effectLst/>
          </p:spPr>
        </p:cxnSp>
        <p:grpSp>
          <p:nvGrpSpPr>
            <p:cNvPr id="105" name="Group 104">
              <a:extLst>
                <a:ext uri="{FF2B5EF4-FFF2-40B4-BE49-F238E27FC236}">
                  <a16:creationId xmlns:a16="http://schemas.microsoft.com/office/drawing/2014/main" id="{A132D2A0-599E-63BB-C565-E8895844CADD}"/>
                </a:ext>
              </a:extLst>
            </p:cNvPr>
            <p:cNvGrpSpPr/>
            <p:nvPr/>
          </p:nvGrpSpPr>
          <p:grpSpPr>
            <a:xfrm>
              <a:off x="8867101" y="3276441"/>
              <a:ext cx="1814998" cy="1324078"/>
              <a:chOff x="8847114" y="3231471"/>
              <a:chExt cx="1814998" cy="1324078"/>
            </a:xfrm>
          </p:grpSpPr>
          <p:sp>
            <p:nvSpPr>
              <p:cNvPr id="136" name="Freeform 135">
                <a:extLst>
                  <a:ext uri="{FF2B5EF4-FFF2-40B4-BE49-F238E27FC236}">
                    <a16:creationId xmlns:a16="http://schemas.microsoft.com/office/drawing/2014/main" id="{8F4A1212-2467-E95E-24E4-F3EDB623148C}"/>
                  </a:ext>
                </a:extLst>
              </p:cNvPr>
              <p:cNvSpPr/>
              <p:nvPr/>
            </p:nvSpPr>
            <p:spPr>
              <a:xfrm>
                <a:off x="9378904" y="3639663"/>
                <a:ext cx="708243" cy="860254"/>
              </a:xfrm>
              <a:custGeom>
                <a:avLst/>
                <a:gdLst>
                  <a:gd name="connsiteX0" fmla="*/ 1442768 w 1442767"/>
                  <a:gd name="connsiteY0" fmla="*/ 807193 h 1614385"/>
                  <a:gd name="connsiteX1" fmla="*/ 721384 w 1442767"/>
                  <a:gd name="connsiteY1" fmla="*/ 1614386 h 1614385"/>
                  <a:gd name="connsiteX2" fmla="*/ 0 w 1442767"/>
                  <a:gd name="connsiteY2" fmla="*/ 807193 h 1614385"/>
                  <a:gd name="connsiteX3" fmla="*/ 721384 w 1442767"/>
                  <a:gd name="connsiteY3" fmla="*/ 0 h 1614385"/>
                  <a:gd name="connsiteX4" fmla="*/ 1442768 w 1442767"/>
                  <a:gd name="connsiteY4" fmla="*/ 807193 h 1614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767" h="1614385">
                    <a:moveTo>
                      <a:pt x="1442768" y="807193"/>
                    </a:moveTo>
                    <a:cubicBezTo>
                      <a:pt x="1442768" y="1252993"/>
                      <a:pt x="1119793" y="1614386"/>
                      <a:pt x="721384" y="1614386"/>
                    </a:cubicBezTo>
                    <a:cubicBezTo>
                      <a:pt x="322975" y="1614386"/>
                      <a:pt x="0" y="1252993"/>
                      <a:pt x="0" y="807193"/>
                    </a:cubicBezTo>
                    <a:cubicBezTo>
                      <a:pt x="0" y="361393"/>
                      <a:pt x="322975" y="0"/>
                      <a:pt x="721384" y="0"/>
                    </a:cubicBezTo>
                    <a:cubicBezTo>
                      <a:pt x="1119793" y="0"/>
                      <a:pt x="1442768" y="361393"/>
                      <a:pt x="1442768" y="807193"/>
                    </a:cubicBezTo>
                    <a:close/>
                  </a:path>
                </a:pathLst>
              </a:custGeom>
              <a:gradFill>
                <a:gsLst>
                  <a:gs pos="0">
                    <a:srgbClr val="FBA329">
                      <a:lumMod val="20000"/>
                      <a:lumOff val="80000"/>
                    </a:srgbClr>
                  </a:gs>
                  <a:gs pos="99000">
                    <a:srgbClr val="FBA329">
                      <a:lumMod val="75000"/>
                    </a:srgbClr>
                  </a:gs>
                </a:gsLst>
                <a:path path="circle">
                  <a:fillToRect l="50000" t="50000" r="50000" b="50000"/>
                </a:path>
              </a:gradFill>
              <a:ln w="14568" cap="flat">
                <a:noFill/>
                <a:prstDash val="solid"/>
                <a:miter/>
              </a:ln>
            </p:spPr>
            <p:txBody>
              <a:bodyPr rtlCol="0" anchor="ctr"/>
              <a:lstStyle/>
              <a:p>
                <a:pP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137" name="TextBox 136">
                <a:extLst>
                  <a:ext uri="{FF2B5EF4-FFF2-40B4-BE49-F238E27FC236}">
                    <a16:creationId xmlns:a16="http://schemas.microsoft.com/office/drawing/2014/main" id="{7C86311E-3BFA-8EE2-293C-2DA085A61D02}"/>
                  </a:ext>
                </a:extLst>
              </p:cNvPr>
              <p:cNvSpPr txBox="1"/>
              <p:nvPr/>
            </p:nvSpPr>
            <p:spPr>
              <a:xfrm>
                <a:off x="8847114" y="4278550"/>
                <a:ext cx="532624" cy="276999"/>
              </a:xfrm>
              <a:prstGeom prst="rect">
                <a:avLst/>
              </a:prstGeom>
              <a:noFill/>
            </p:spPr>
            <p:txBody>
              <a:bodyPr wrap="none" rtlCol="0">
                <a:spAutoFit/>
              </a:bodyPr>
              <a:lstStyle/>
              <a:p>
                <a:pPr algn="ctr" defTabSz="685800">
                  <a:spcBef>
                    <a:spcPct val="0"/>
                  </a:spcBef>
                  <a:spcAft>
                    <a:spcPct val="0"/>
                  </a:spcAft>
                  <a:defRPr/>
                </a:pPr>
                <a:r>
                  <a:rPr lang="de" sz="750">
                    <a:solidFill>
                      <a:srgbClr val="404040"/>
                    </a:solidFill>
                    <a:latin typeface="Verdana"/>
                    <a:ea typeface="Verdana"/>
                    <a:cs typeface="Verdana"/>
                  </a:rPr>
                  <a:t>GAD</a:t>
                </a:r>
              </a:p>
            </p:txBody>
          </p:sp>
          <p:sp>
            <p:nvSpPr>
              <p:cNvPr id="138" name="TextBox 137">
                <a:extLst>
                  <a:ext uri="{FF2B5EF4-FFF2-40B4-BE49-F238E27FC236}">
                    <a16:creationId xmlns:a16="http://schemas.microsoft.com/office/drawing/2014/main" id="{42539109-2834-DA20-8AC8-4843B1C74D22}"/>
                  </a:ext>
                </a:extLst>
              </p:cNvPr>
              <p:cNvSpPr txBox="1"/>
              <p:nvPr/>
            </p:nvSpPr>
            <p:spPr>
              <a:xfrm>
                <a:off x="9466913" y="3231471"/>
                <a:ext cx="1195199" cy="430885"/>
              </a:xfrm>
              <a:prstGeom prst="rect">
                <a:avLst/>
              </a:prstGeom>
              <a:noFill/>
            </p:spPr>
            <p:txBody>
              <a:bodyPr wrap="none" rtlCol="0">
                <a:spAutoFit/>
              </a:bodyPr>
              <a:lstStyle/>
              <a:p>
                <a:pPr algn="ctr" defTabSz="685800">
                  <a:spcBef>
                    <a:spcPct val="0"/>
                  </a:spcBef>
                  <a:spcAft>
                    <a:spcPct val="0"/>
                  </a:spcAft>
                  <a:defRPr/>
                </a:pPr>
                <a:r>
                  <a:rPr lang="de" sz="750">
                    <a:solidFill>
                      <a:srgbClr val="404040"/>
                    </a:solidFill>
                    <a:latin typeface="Verdana"/>
                    <a:ea typeface="Verdana"/>
                    <a:cs typeface="Verdana"/>
                  </a:rPr>
                  <a:t>Sekretorisches</a:t>
                </a:r>
                <a:br>
                  <a:rPr sz="750">
                    <a:solidFill>
                      <a:srgbClr val="404040"/>
                    </a:solidFill>
                  </a:rPr>
                </a:br>
                <a:r>
                  <a:rPr lang="de" sz="750">
                    <a:solidFill>
                      <a:srgbClr val="404040"/>
                    </a:solidFill>
                    <a:latin typeface="Verdana"/>
                    <a:ea typeface="Verdana"/>
                    <a:cs typeface="Verdana"/>
                  </a:rPr>
                  <a:t>Vesikel</a:t>
                </a:r>
              </a:p>
            </p:txBody>
          </p:sp>
          <p:cxnSp>
            <p:nvCxnSpPr>
              <p:cNvPr id="139" name="Straight Arrow Connector 138">
                <a:extLst>
                  <a:ext uri="{FF2B5EF4-FFF2-40B4-BE49-F238E27FC236}">
                    <a16:creationId xmlns:a16="http://schemas.microsoft.com/office/drawing/2014/main" id="{78DC51A7-BF2B-AA70-0B08-917B8D31A5A7}"/>
                  </a:ext>
                </a:extLst>
              </p:cNvPr>
              <p:cNvCxnSpPr/>
              <p:nvPr/>
            </p:nvCxnSpPr>
            <p:spPr>
              <a:xfrm flipV="1">
                <a:off x="9228944" y="4114400"/>
                <a:ext cx="98301" cy="187777"/>
              </a:xfrm>
              <a:prstGeom prst="straightConnector1">
                <a:avLst/>
              </a:prstGeom>
              <a:noFill/>
              <a:ln w="12700" cap="flat" cmpd="sng" algn="ctr">
                <a:solidFill>
                  <a:schemeClr val="tx1"/>
                </a:solidFill>
                <a:prstDash val="solid"/>
                <a:miter lim="800000"/>
                <a:tailEnd type="triangle"/>
              </a:ln>
              <a:effectLst/>
            </p:spPr>
          </p:cxnSp>
          <p:cxnSp>
            <p:nvCxnSpPr>
              <p:cNvPr id="140" name="Straight Arrow Connector 139">
                <a:extLst>
                  <a:ext uri="{FF2B5EF4-FFF2-40B4-BE49-F238E27FC236}">
                    <a16:creationId xmlns:a16="http://schemas.microsoft.com/office/drawing/2014/main" id="{62C0EE8A-9D2C-23DB-9329-921820818EDD}"/>
                  </a:ext>
                </a:extLst>
              </p:cNvPr>
              <p:cNvCxnSpPr/>
              <p:nvPr/>
            </p:nvCxnSpPr>
            <p:spPr>
              <a:xfrm flipH="1">
                <a:off x="10013928" y="3639998"/>
                <a:ext cx="134521" cy="129202"/>
              </a:xfrm>
              <a:prstGeom prst="straightConnector1">
                <a:avLst/>
              </a:prstGeom>
              <a:noFill/>
              <a:ln w="12700" cap="flat" cmpd="sng" algn="ctr">
                <a:solidFill>
                  <a:schemeClr val="tx1"/>
                </a:solidFill>
                <a:prstDash val="solid"/>
                <a:miter lim="800000"/>
                <a:tailEnd type="triangle"/>
              </a:ln>
              <a:effectLst/>
            </p:spPr>
          </p:cxnSp>
          <p:sp>
            <p:nvSpPr>
              <p:cNvPr id="141" name="Rectangle 140">
                <a:extLst>
                  <a:ext uri="{FF2B5EF4-FFF2-40B4-BE49-F238E27FC236}">
                    <a16:creationId xmlns:a16="http://schemas.microsoft.com/office/drawing/2014/main" id="{64CCD534-D8D4-1FC9-CFA4-A69785AFF337}"/>
                  </a:ext>
                </a:extLst>
              </p:cNvPr>
              <p:cNvSpPr/>
              <p:nvPr/>
            </p:nvSpPr>
            <p:spPr>
              <a:xfrm>
                <a:off x="9258710" y="3988994"/>
                <a:ext cx="198273" cy="91393"/>
              </a:xfrm>
              <a:prstGeom prst="rect">
                <a:avLst/>
              </a:prstGeom>
              <a:solidFill>
                <a:srgbClr val="2198DD"/>
              </a:solidFill>
              <a:ln w="12700" cap="flat" cmpd="sng" algn="ctr">
                <a:noFill/>
                <a:prstDash val="solid"/>
                <a:miter lim="800000"/>
              </a:ln>
              <a:effectLst/>
            </p:spPr>
            <p:txBody>
              <a:bodyPr rtlCol="0" anchor="ct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grpSp>
        <p:grpSp>
          <p:nvGrpSpPr>
            <p:cNvPr id="106" name="Group 105">
              <a:extLst>
                <a:ext uri="{FF2B5EF4-FFF2-40B4-BE49-F238E27FC236}">
                  <a16:creationId xmlns:a16="http://schemas.microsoft.com/office/drawing/2014/main" id="{106EF4E4-A30F-860D-7901-E02E25DB6812}"/>
                </a:ext>
              </a:extLst>
            </p:cNvPr>
            <p:cNvGrpSpPr/>
            <p:nvPr/>
          </p:nvGrpSpPr>
          <p:grpSpPr>
            <a:xfrm>
              <a:off x="7279274" y="1838736"/>
              <a:ext cx="2507646" cy="2869694"/>
              <a:chOff x="7286362" y="1902531"/>
              <a:chExt cx="2507646" cy="2869694"/>
            </a:xfrm>
          </p:grpSpPr>
          <p:sp>
            <p:nvSpPr>
              <p:cNvPr id="108" name="Freeform 107">
                <a:extLst>
                  <a:ext uri="{FF2B5EF4-FFF2-40B4-BE49-F238E27FC236}">
                    <a16:creationId xmlns:a16="http://schemas.microsoft.com/office/drawing/2014/main" id="{788137BA-E8F1-0AD1-16DE-13A676A2920E}"/>
                  </a:ext>
                </a:extLst>
              </p:cNvPr>
              <p:cNvSpPr/>
              <p:nvPr/>
            </p:nvSpPr>
            <p:spPr>
              <a:xfrm>
                <a:off x="7889632" y="2647063"/>
                <a:ext cx="1298209" cy="1368552"/>
              </a:xfrm>
              <a:custGeom>
                <a:avLst/>
                <a:gdLst>
                  <a:gd name="connsiteX0" fmla="*/ 1442768 w 1442767"/>
                  <a:gd name="connsiteY0" fmla="*/ 807193 h 1614385"/>
                  <a:gd name="connsiteX1" fmla="*/ 721384 w 1442767"/>
                  <a:gd name="connsiteY1" fmla="*/ 1614386 h 1614385"/>
                  <a:gd name="connsiteX2" fmla="*/ 0 w 1442767"/>
                  <a:gd name="connsiteY2" fmla="*/ 807193 h 1614385"/>
                  <a:gd name="connsiteX3" fmla="*/ 721384 w 1442767"/>
                  <a:gd name="connsiteY3" fmla="*/ 0 h 1614385"/>
                  <a:gd name="connsiteX4" fmla="*/ 1442768 w 1442767"/>
                  <a:gd name="connsiteY4" fmla="*/ 807193 h 1614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2767" h="1614385">
                    <a:moveTo>
                      <a:pt x="1442768" y="807193"/>
                    </a:moveTo>
                    <a:cubicBezTo>
                      <a:pt x="1442768" y="1252993"/>
                      <a:pt x="1119793" y="1614386"/>
                      <a:pt x="721384" y="1614386"/>
                    </a:cubicBezTo>
                    <a:cubicBezTo>
                      <a:pt x="322975" y="1614386"/>
                      <a:pt x="0" y="1252993"/>
                      <a:pt x="0" y="807193"/>
                    </a:cubicBezTo>
                    <a:cubicBezTo>
                      <a:pt x="0" y="361393"/>
                      <a:pt x="322975" y="0"/>
                      <a:pt x="721384" y="0"/>
                    </a:cubicBezTo>
                    <a:cubicBezTo>
                      <a:pt x="1119793" y="0"/>
                      <a:pt x="1442768" y="361393"/>
                      <a:pt x="1442768" y="807193"/>
                    </a:cubicBezTo>
                    <a:close/>
                  </a:path>
                </a:pathLst>
              </a:custGeom>
              <a:gradFill flip="none" rotWithShape="1">
                <a:gsLst>
                  <a:gs pos="23000">
                    <a:srgbClr val="7967BE">
                      <a:lumMod val="20000"/>
                      <a:lumOff val="80000"/>
                    </a:srgbClr>
                  </a:gs>
                  <a:gs pos="100000">
                    <a:srgbClr val="7967BE">
                      <a:lumMod val="75000"/>
                    </a:srgbClr>
                  </a:gs>
                  <a:gs pos="89000">
                    <a:srgbClr val="7967BE"/>
                  </a:gs>
                </a:gsLst>
                <a:path path="circle">
                  <a:fillToRect l="50000" t="50000" r="50000" b="50000"/>
                </a:path>
              </a:gradFill>
              <a:ln w="22225" cap="flat">
                <a:noFill/>
                <a:prstDash val="solid"/>
                <a:miter/>
              </a:ln>
            </p:spPr>
            <p:txBody>
              <a:bodyPr rtlCol="0" anchor="ctr"/>
              <a:lstStyle/>
              <a:p>
                <a:pP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109" name="TextBox 108">
                <a:extLst>
                  <a:ext uri="{FF2B5EF4-FFF2-40B4-BE49-F238E27FC236}">
                    <a16:creationId xmlns:a16="http://schemas.microsoft.com/office/drawing/2014/main" id="{38BD3440-07CA-EEBC-9516-374D56BC50F7}"/>
                  </a:ext>
                </a:extLst>
              </p:cNvPr>
              <p:cNvSpPr txBox="1"/>
              <p:nvPr/>
            </p:nvSpPr>
            <p:spPr>
              <a:xfrm>
                <a:off x="7286362" y="3495812"/>
                <a:ext cx="677964" cy="276999"/>
              </a:xfrm>
              <a:prstGeom prst="rect">
                <a:avLst/>
              </a:prstGeom>
              <a:noFill/>
            </p:spPr>
            <p:txBody>
              <a:bodyPr wrap="none" rtlCol="0">
                <a:spAutoFit/>
              </a:bodyPr>
              <a:lstStyle/>
              <a:p>
                <a:pPr algn="ctr" defTabSz="685800">
                  <a:spcBef>
                    <a:spcPct val="0"/>
                  </a:spcBef>
                  <a:spcAft>
                    <a:spcPct val="0"/>
                  </a:spcAft>
                  <a:defRPr/>
                </a:pPr>
                <a:r>
                  <a:rPr lang="de" sz="750">
                    <a:solidFill>
                      <a:srgbClr val="404040"/>
                    </a:solidFill>
                    <a:latin typeface="Verdana"/>
                    <a:ea typeface="Verdana"/>
                    <a:cs typeface="Verdana"/>
                  </a:rPr>
                  <a:t>Insulin</a:t>
                </a:r>
              </a:p>
            </p:txBody>
          </p:sp>
          <p:sp>
            <p:nvSpPr>
              <p:cNvPr id="110" name="TextBox 109">
                <a:extLst>
                  <a:ext uri="{FF2B5EF4-FFF2-40B4-BE49-F238E27FC236}">
                    <a16:creationId xmlns:a16="http://schemas.microsoft.com/office/drawing/2014/main" id="{400B6DD8-6A5C-ED05-A06C-C7722A7AE0EF}"/>
                  </a:ext>
                </a:extLst>
              </p:cNvPr>
              <p:cNvSpPr txBox="1"/>
              <p:nvPr/>
            </p:nvSpPr>
            <p:spPr>
              <a:xfrm>
                <a:off x="7777847" y="4187449"/>
                <a:ext cx="1173827" cy="584776"/>
              </a:xfrm>
              <a:prstGeom prst="rect">
                <a:avLst/>
              </a:prstGeom>
              <a:noFill/>
            </p:spPr>
            <p:txBody>
              <a:bodyPr wrap="none" rtlCol="0">
                <a:spAutoFit/>
              </a:bodyPr>
              <a:lstStyle/>
              <a:p>
                <a:pPr algn="ctr" defTabSz="685800">
                  <a:spcBef>
                    <a:spcPct val="0"/>
                  </a:spcBef>
                  <a:spcAft>
                    <a:spcPct val="0"/>
                  </a:spcAft>
                  <a:defRPr/>
                </a:pPr>
                <a:r>
                  <a:rPr lang="de" sz="750">
                    <a:solidFill>
                      <a:srgbClr val="404040"/>
                    </a:solidFill>
                    <a:latin typeface="Verdana"/>
                    <a:ea typeface="Verdana"/>
                    <a:cs typeface="Verdana"/>
                  </a:rPr>
                  <a:t>Insulin</a:t>
                </a:r>
              </a:p>
              <a:p>
                <a:pPr algn="ctr" defTabSz="685800">
                  <a:spcBef>
                    <a:spcPct val="0"/>
                  </a:spcBef>
                  <a:spcAft>
                    <a:spcPct val="0"/>
                  </a:spcAft>
                  <a:defRPr/>
                </a:pPr>
                <a:r>
                  <a:rPr lang="de" sz="750">
                    <a:solidFill>
                      <a:srgbClr val="404040"/>
                    </a:solidFill>
                    <a:latin typeface="Verdana"/>
                    <a:ea typeface="Verdana"/>
                    <a:cs typeface="Verdana"/>
                  </a:rPr>
                  <a:t>sekretorisches</a:t>
                </a:r>
                <a:br>
                  <a:rPr sz="750">
                    <a:solidFill>
                      <a:srgbClr val="404040"/>
                    </a:solidFill>
                  </a:rPr>
                </a:br>
                <a:r>
                  <a:rPr lang="de" sz="750">
                    <a:solidFill>
                      <a:srgbClr val="404040"/>
                    </a:solidFill>
                    <a:latin typeface="Verdana"/>
                    <a:ea typeface="Verdana"/>
                    <a:cs typeface="Verdana"/>
                  </a:rPr>
                  <a:t>Granulat</a:t>
                </a:r>
              </a:p>
            </p:txBody>
          </p:sp>
          <p:sp>
            <p:nvSpPr>
              <p:cNvPr id="111" name="TextBox 110">
                <a:extLst>
                  <a:ext uri="{FF2B5EF4-FFF2-40B4-BE49-F238E27FC236}">
                    <a16:creationId xmlns:a16="http://schemas.microsoft.com/office/drawing/2014/main" id="{3BA78944-0FB3-927A-B61C-E05766099E93}"/>
                  </a:ext>
                </a:extLst>
              </p:cNvPr>
              <p:cNvSpPr txBox="1"/>
              <p:nvPr/>
            </p:nvSpPr>
            <p:spPr>
              <a:xfrm>
                <a:off x="8504684" y="1902531"/>
                <a:ext cx="716438" cy="276999"/>
              </a:xfrm>
              <a:prstGeom prst="rect">
                <a:avLst/>
              </a:prstGeom>
              <a:noFill/>
            </p:spPr>
            <p:txBody>
              <a:bodyPr wrap="none" rtlCol="0">
                <a:spAutoFit/>
              </a:bodyPr>
              <a:lstStyle/>
              <a:p>
                <a:pPr algn="ctr" defTabSz="685800">
                  <a:spcBef>
                    <a:spcPct val="0"/>
                  </a:spcBef>
                  <a:spcAft>
                    <a:spcPct val="0"/>
                  </a:spcAft>
                  <a:defRPr/>
                </a:pPr>
                <a:r>
                  <a:rPr lang="de" sz="750">
                    <a:solidFill>
                      <a:srgbClr val="404040"/>
                    </a:solidFill>
                    <a:latin typeface="Verdana"/>
                    <a:ea typeface="Verdana"/>
                    <a:cs typeface="Verdana"/>
                  </a:rPr>
                  <a:t>Zytosol</a:t>
                </a:r>
              </a:p>
            </p:txBody>
          </p:sp>
          <p:sp>
            <p:nvSpPr>
              <p:cNvPr id="112" name="TextBox 111">
                <a:extLst>
                  <a:ext uri="{FF2B5EF4-FFF2-40B4-BE49-F238E27FC236}">
                    <a16:creationId xmlns:a16="http://schemas.microsoft.com/office/drawing/2014/main" id="{DC870490-5D9D-8F31-A2B9-9505408B4048}"/>
                  </a:ext>
                </a:extLst>
              </p:cNvPr>
              <p:cNvSpPr txBox="1"/>
              <p:nvPr/>
            </p:nvSpPr>
            <p:spPr>
              <a:xfrm>
                <a:off x="9160681" y="2729899"/>
                <a:ext cx="526213" cy="276999"/>
              </a:xfrm>
              <a:prstGeom prst="rect">
                <a:avLst/>
              </a:prstGeom>
              <a:noFill/>
            </p:spPr>
            <p:txBody>
              <a:bodyPr wrap="none" rtlCol="0">
                <a:spAutoFit/>
              </a:bodyPr>
              <a:lstStyle/>
              <a:p>
                <a:pPr algn="ctr" defTabSz="685800">
                  <a:spcBef>
                    <a:spcPct val="0"/>
                  </a:spcBef>
                  <a:spcAft>
                    <a:spcPct val="0"/>
                  </a:spcAft>
                  <a:defRPr/>
                </a:pPr>
                <a:r>
                  <a:rPr lang="de" sz="750">
                    <a:solidFill>
                      <a:srgbClr val="404040"/>
                    </a:solidFill>
                    <a:latin typeface="Verdana"/>
                    <a:ea typeface="Verdana"/>
                    <a:cs typeface="Verdana"/>
                  </a:rPr>
                  <a:t>IA-2</a:t>
                </a:r>
              </a:p>
            </p:txBody>
          </p:sp>
          <p:cxnSp>
            <p:nvCxnSpPr>
              <p:cNvPr id="113" name="Straight Arrow Connector 112">
                <a:extLst>
                  <a:ext uri="{FF2B5EF4-FFF2-40B4-BE49-F238E27FC236}">
                    <a16:creationId xmlns:a16="http://schemas.microsoft.com/office/drawing/2014/main" id="{47A55659-FA4A-CDB4-0C95-93B38A437604}"/>
                  </a:ext>
                </a:extLst>
              </p:cNvPr>
              <p:cNvCxnSpPr/>
              <p:nvPr/>
            </p:nvCxnSpPr>
            <p:spPr>
              <a:xfrm flipV="1">
                <a:off x="7882602" y="3402418"/>
                <a:ext cx="460411" cy="197736"/>
              </a:xfrm>
              <a:prstGeom prst="straightConnector1">
                <a:avLst/>
              </a:prstGeom>
              <a:noFill/>
              <a:ln w="12700" cap="flat" cmpd="sng" algn="ctr">
                <a:solidFill>
                  <a:schemeClr val="tx1"/>
                </a:solidFill>
                <a:prstDash val="solid"/>
                <a:miter lim="800000"/>
                <a:tailEnd type="triangle"/>
              </a:ln>
              <a:effectLst/>
            </p:spPr>
          </p:cxnSp>
          <p:cxnSp>
            <p:nvCxnSpPr>
              <p:cNvPr id="117" name="Straight Arrow Connector 116">
                <a:extLst>
                  <a:ext uri="{FF2B5EF4-FFF2-40B4-BE49-F238E27FC236}">
                    <a16:creationId xmlns:a16="http://schemas.microsoft.com/office/drawing/2014/main" id="{9822B899-16C1-4293-A3CF-E3A8738AE01B}"/>
                  </a:ext>
                </a:extLst>
              </p:cNvPr>
              <p:cNvCxnSpPr>
                <a:stCxn id="110" idx="0"/>
              </p:cNvCxnSpPr>
              <p:nvPr/>
            </p:nvCxnSpPr>
            <p:spPr>
              <a:xfrm flipH="1" flipV="1">
                <a:off x="8339225" y="4005853"/>
                <a:ext cx="25536" cy="181596"/>
              </a:xfrm>
              <a:prstGeom prst="straightConnector1">
                <a:avLst/>
              </a:prstGeom>
              <a:noFill/>
              <a:ln w="12700" cap="flat" cmpd="sng" algn="ctr">
                <a:solidFill>
                  <a:schemeClr val="tx1"/>
                </a:solidFill>
                <a:prstDash val="solid"/>
                <a:miter lim="800000"/>
                <a:tailEnd type="triangle"/>
              </a:ln>
              <a:effectLst/>
            </p:spPr>
          </p:cxnSp>
          <p:cxnSp>
            <p:nvCxnSpPr>
              <p:cNvPr id="122" name="Straight Arrow Connector 121">
                <a:extLst>
                  <a:ext uri="{FF2B5EF4-FFF2-40B4-BE49-F238E27FC236}">
                    <a16:creationId xmlns:a16="http://schemas.microsoft.com/office/drawing/2014/main" id="{1BE95383-5176-F01C-5BEB-989D7C3B8366}"/>
                  </a:ext>
                </a:extLst>
              </p:cNvPr>
              <p:cNvCxnSpPr/>
              <p:nvPr/>
            </p:nvCxnSpPr>
            <p:spPr>
              <a:xfrm flipH="1">
                <a:off x="9220554" y="2960610"/>
                <a:ext cx="176458" cy="271957"/>
              </a:xfrm>
              <a:prstGeom prst="straightConnector1">
                <a:avLst/>
              </a:prstGeom>
              <a:noFill/>
              <a:ln w="12700" cap="flat" cmpd="sng" algn="ctr">
                <a:solidFill>
                  <a:schemeClr val="tx1"/>
                </a:solidFill>
                <a:prstDash val="solid"/>
                <a:miter lim="800000"/>
                <a:tailEnd type="triangle"/>
              </a:ln>
              <a:effectLst/>
            </p:spPr>
          </p:cxnSp>
          <p:grpSp>
            <p:nvGrpSpPr>
              <p:cNvPr id="123" name="Group 122">
                <a:extLst>
                  <a:ext uri="{FF2B5EF4-FFF2-40B4-BE49-F238E27FC236}">
                    <a16:creationId xmlns:a16="http://schemas.microsoft.com/office/drawing/2014/main" id="{1C8F2ABA-CDAA-9B96-AF49-38DA94648E69}"/>
                  </a:ext>
                </a:extLst>
              </p:cNvPr>
              <p:cNvGrpSpPr/>
              <p:nvPr/>
            </p:nvGrpSpPr>
            <p:grpSpPr>
              <a:xfrm rot="633845">
                <a:off x="8003959" y="2758191"/>
                <a:ext cx="1040264" cy="734708"/>
                <a:chOff x="3759200" y="2749635"/>
                <a:chExt cx="962026" cy="679451"/>
              </a:xfrm>
            </p:grpSpPr>
            <p:sp>
              <p:nvSpPr>
                <p:cNvPr id="130" name="Freeform 129">
                  <a:extLst>
                    <a:ext uri="{FF2B5EF4-FFF2-40B4-BE49-F238E27FC236}">
                      <a16:creationId xmlns:a16="http://schemas.microsoft.com/office/drawing/2014/main" id="{B5F0D3F8-E34F-CC6B-E8E2-0CC43D8A0B20}"/>
                    </a:ext>
                  </a:extLst>
                </p:cNvPr>
                <p:cNvSpPr/>
                <p:nvPr/>
              </p:nvSpPr>
              <p:spPr>
                <a:xfrm>
                  <a:off x="4416426" y="3054179"/>
                  <a:ext cx="304800" cy="241471"/>
                </a:xfrm>
                <a:custGeom>
                  <a:avLst/>
                  <a:gdLst>
                    <a:gd name="connsiteX0" fmla="*/ 0 w 317634"/>
                    <a:gd name="connsiteY0" fmla="*/ 222421 h 222421"/>
                    <a:gd name="connsiteX1" fmla="*/ 95250 w 317634"/>
                    <a:gd name="connsiteY1" fmla="*/ 44621 h 222421"/>
                    <a:gd name="connsiteX2" fmla="*/ 193675 w 317634"/>
                    <a:gd name="connsiteY2" fmla="*/ 171 h 222421"/>
                    <a:gd name="connsiteX3" fmla="*/ 317634 w 317634"/>
                    <a:gd name="connsiteY3" fmla="*/ 51222 h 222421"/>
                  </a:gdLst>
                  <a:ahLst/>
                  <a:cxnLst>
                    <a:cxn ang="0">
                      <a:pos x="connsiteX0" y="connsiteY0"/>
                    </a:cxn>
                    <a:cxn ang="0">
                      <a:pos x="connsiteX1" y="connsiteY1"/>
                    </a:cxn>
                    <a:cxn ang="0">
                      <a:pos x="connsiteX2" y="connsiteY2"/>
                    </a:cxn>
                    <a:cxn ang="0">
                      <a:pos x="connsiteX3" y="connsiteY3"/>
                    </a:cxn>
                  </a:cxnLst>
                  <a:rect l="l" t="t" r="r" b="b"/>
                  <a:pathLst>
                    <a:path w="317634" h="222421">
                      <a:moveTo>
                        <a:pt x="0" y="222421"/>
                      </a:moveTo>
                      <a:cubicBezTo>
                        <a:pt x="31485" y="152042"/>
                        <a:pt x="62971" y="81663"/>
                        <a:pt x="95250" y="44621"/>
                      </a:cubicBezTo>
                      <a:cubicBezTo>
                        <a:pt x="127529" y="7579"/>
                        <a:pt x="157163" y="-1416"/>
                        <a:pt x="193675" y="171"/>
                      </a:cubicBezTo>
                      <a:cubicBezTo>
                        <a:pt x="230187" y="1758"/>
                        <a:pt x="275565" y="25028"/>
                        <a:pt x="317634" y="51222"/>
                      </a:cubicBezTo>
                    </a:path>
                  </a:pathLst>
                </a:custGeom>
                <a:noFill/>
                <a:ln w="31750" cap="flat" cmpd="sng" algn="ctr">
                  <a:solidFill>
                    <a:srgbClr val="1C924F"/>
                  </a:solidFill>
                  <a:prstDash val="solid"/>
                  <a:miter lim="800000"/>
                </a:ln>
                <a:effectLst/>
              </p:spPr>
              <p:txBody>
                <a:bodyPr rtlCol="0" anchor="ct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131" name="Freeform 130">
                  <a:extLst>
                    <a:ext uri="{FF2B5EF4-FFF2-40B4-BE49-F238E27FC236}">
                      <a16:creationId xmlns:a16="http://schemas.microsoft.com/office/drawing/2014/main" id="{6EA8F113-1634-FCFA-6760-C4EB471F1145}"/>
                    </a:ext>
                  </a:extLst>
                </p:cNvPr>
                <p:cNvSpPr/>
                <p:nvPr/>
              </p:nvSpPr>
              <p:spPr>
                <a:xfrm rot="3669036">
                  <a:off x="4165600" y="2781299"/>
                  <a:ext cx="304800" cy="241471"/>
                </a:xfrm>
                <a:custGeom>
                  <a:avLst/>
                  <a:gdLst>
                    <a:gd name="connsiteX0" fmla="*/ 0 w 317634"/>
                    <a:gd name="connsiteY0" fmla="*/ 222421 h 222421"/>
                    <a:gd name="connsiteX1" fmla="*/ 95250 w 317634"/>
                    <a:gd name="connsiteY1" fmla="*/ 44621 h 222421"/>
                    <a:gd name="connsiteX2" fmla="*/ 193675 w 317634"/>
                    <a:gd name="connsiteY2" fmla="*/ 171 h 222421"/>
                    <a:gd name="connsiteX3" fmla="*/ 317634 w 317634"/>
                    <a:gd name="connsiteY3" fmla="*/ 51222 h 222421"/>
                  </a:gdLst>
                  <a:ahLst/>
                  <a:cxnLst>
                    <a:cxn ang="0">
                      <a:pos x="connsiteX0" y="connsiteY0"/>
                    </a:cxn>
                    <a:cxn ang="0">
                      <a:pos x="connsiteX1" y="connsiteY1"/>
                    </a:cxn>
                    <a:cxn ang="0">
                      <a:pos x="connsiteX2" y="connsiteY2"/>
                    </a:cxn>
                    <a:cxn ang="0">
                      <a:pos x="connsiteX3" y="connsiteY3"/>
                    </a:cxn>
                  </a:cxnLst>
                  <a:rect l="l" t="t" r="r" b="b"/>
                  <a:pathLst>
                    <a:path w="317634" h="222421">
                      <a:moveTo>
                        <a:pt x="0" y="222421"/>
                      </a:moveTo>
                      <a:cubicBezTo>
                        <a:pt x="31485" y="152042"/>
                        <a:pt x="62971" y="81663"/>
                        <a:pt x="95250" y="44621"/>
                      </a:cubicBezTo>
                      <a:cubicBezTo>
                        <a:pt x="127529" y="7579"/>
                        <a:pt x="157163" y="-1416"/>
                        <a:pt x="193675" y="171"/>
                      </a:cubicBezTo>
                      <a:cubicBezTo>
                        <a:pt x="230187" y="1758"/>
                        <a:pt x="275565" y="25028"/>
                        <a:pt x="317634" y="51222"/>
                      </a:cubicBezTo>
                    </a:path>
                  </a:pathLst>
                </a:custGeom>
                <a:noFill/>
                <a:ln w="31750" cap="flat" cmpd="sng" algn="ctr">
                  <a:solidFill>
                    <a:srgbClr val="1C924F"/>
                  </a:solidFill>
                  <a:prstDash val="solid"/>
                  <a:miter lim="800000"/>
                </a:ln>
                <a:effectLst/>
              </p:spPr>
              <p:txBody>
                <a:bodyPr rtlCol="0" anchor="ct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132" name="Freeform 131">
                  <a:extLst>
                    <a:ext uri="{FF2B5EF4-FFF2-40B4-BE49-F238E27FC236}">
                      <a16:creationId xmlns:a16="http://schemas.microsoft.com/office/drawing/2014/main" id="{A9D1A979-EFC6-BB81-BD9C-F3210DAB3AC1}"/>
                    </a:ext>
                  </a:extLst>
                </p:cNvPr>
                <p:cNvSpPr/>
                <p:nvPr/>
              </p:nvSpPr>
              <p:spPr>
                <a:xfrm>
                  <a:off x="4059135" y="3071381"/>
                  <a:ext cx="304800" cy="241471"/>
                </a:xfrm>
                <a:custGeom>
                  <a:avLst/>
                  <a:gdLst>
                    <a:gd name="connsiteX0" fmla="*/ 0 w 317634"/>
                    <a:gd name="connsiteY0" fmla="*/ 222421 h 222421"/>
                    <a:gd name="connsiteX1" fmla="*/ 95250 w 317634"/>
                    <a:gd name="connsiteY1" fmla="*/ 44621 h 222421"/>
                    <a:gd name="connsiteX2" fmla="*/ 193675 w 317634"/>
                    <a:gd name="connsiteY2" fmla="*/ 171 h 222421"/>
                    <a:gd name="connsiteX3" fmla="*/ 317634 w 317634"/>
                    <a:gd name="connsiteY3" fmla="*/ 51222 h 222421"/>
                  </a:gdLst>
                  <a:ahLst/>
                  <a:cxnLst>
                    <a:cxn ang="0">
                      <a:pos x="connsiteX0" y="connsiteY0"/>
                    </a:cxn>
                    <a:cxn ang="0">
                      <a:pos x="connsiteX1" y="connsiteY1"/>
                    </a:cxn>
                    <a:cxn ang="0">
                      <a:pos x="connsiteX2" y="connsiteY2"/>
                    </a:cxn>
                    <a:cxn ang="0">
                      <a:pos x="connsiteX3" y="connsiteY3"/>
                    </a:cxn>
                  </a:cxnLst>
                  <a:rect l="l" t="t" r="r" b="b"/>
                  <a:pathLst>
                    <a:path w="317634" h="222421">
                      <a:moveTo>
                        <a:pt x="0" y="222421"/>
                      </a:moveTo>
                      <a:cubicBezTo>
                        <a:pt x="31485" y="152042"/>
                        <a:pt x="62971" y="81663"/>
                        <a:pt x="95250" y="44621"/>
                      </a:cubicBezTo>
                      <a:cubicBezTo>
                        <a:pt x="127529" y="7579"/>
                        <a:pt x="157163" y="-1416"/>
                        <a:pt x="193675" y="171"/>
                      </a:cubicBezTo>
                      <a:cubicBezTo>
                        <a:pt x="230187" y="1758"/>
                        <a:pt x="275565" y="25028"/>
                        <a:pt x="317634" y="51222"/>
                      </a:cubicBezTo>
                    </a:path>
                  </a:pathLst>
                </a:custGeom>
                <a:noFill/>
                <a:ln w="31750" cap="flat" cmpd="sng" algn="ctr">
                  <a:solidFill>
                    <a:srgbClr val="1C924F"/>
                  </a:solidFill>
                  <a:prstDash val="solid"/>
                  <a:miter lim="800000"/>
                </a:ln>
                <a:effectLst/>
              </p:spPr>
              <p:txBody>
                <a:bodyPr rtlCol="0" anchor="ct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133" name="Freeform 132">
                  <a:extLst>
                    <a:ext uri="{FF2B5EF4-FFF2-40B4-BE49-F238E27FC236}">
                      <a16:creationId xmlns:a16="http://schemas.microsoft.com/office/drawing/2014/main" id="{6C0EB701-7E0C-4671-787A-8F09BF831EA5}"/>
                    </a:ext>
                  </a:extLst>
                </p:cNvPr>
                <p:cNvSpPr/>
                <p:nvPr/>
              </p:nvSpPr>
              <p:spPr>
                <a:xfrm rot="14409306">
                  <a:off x="4168775" y="3155950"/>
                  <a:ext cx="304800" cy="241471"/>
                </a:xfrm>
                <a:custGeom>
                  <a:avLst/>
                  <a:gdLst>
                    <a:gd name="connsiteX0" fmla="*/ 0 w 317634"/>
                    <a:gd name="connsiteY0" fmla="*/ 222421 h 222421"/>
                    <a:gd name="connsiteX1" fmla="*/ 95250 w 317634"/>
                    <a:gd name="connsiteY1" fmla="*/ 44621 h 222421"/>
                    <a:gd name="connsiteX2" fmla="*/ 193675 w 317634"/>
                    <a:gd name="connsiteY2" fmla="*/ 171 h 222421"/>
                    <a:gd name="connsiteX3" fmla="*/ 317634 w 317634"/>
                    <a:gd name="connsiteY3" fmla="*/ 51222 h 222421"/>
                  </a:gdLst>
                  <a:ahLst/>
                  <a:cxnLst>
                    <a:cxn ang="0">
                      <a:pos x="connsiteX0" y="connsiteY0"/>
                    </a:cxn>
                    <a:cxn ang="0">
                      <a:pos x="connsiteX1" y="connsiteY1"/>
                    </a:cxn>
                    <a:cxn ang="0">
                      <a:pos x="connsiteX2" y="connsiteY2"/>
                    </a:cxn>
                    <a:cxn ang="0">
                      <a:pos x="connsiteX3" y="connsiteY3"/>
                    </a:cxn>
                  </a:cxnLst>
                  <a:rect l="l" t="t" r="r" b="b"/>
                  <a:pathLst>
                    <a:path w="317634" h="222421">
                      <a:moveTo>
                        <a:pt x="0" y="222421"/>
                      </a:moveTo>
                      <a:cubicBezTo>
                        <a:pt x="31485" y="152042"/>
                        <a:pt x="62971" y="81663"/>
                        <a:pt x="95250" y="44621"/>
                      </a:cubicBezTo>
                      <a:cubicBezTo>
                        <a:pt x="127529" y="7579"/>
                        <a:pt x="157163" y="-1416"/>
                        <a:pt x="193675" y="171"/>
                      </a:cubicBezTo>
                      <a:cubicBezTo>
                        <a:pt x="230187" y="1758"/>
                        <a:pt x="275565" y="25028"/>
                        <a:pt x="317634" y="51222"/>
                      </a:cubicBezTo>
                    </a:path>
                  </a:pathLst>
                </a:custGeom>
                <a:noFill/>
                <a:ln w="31750" cap="flat" cmpd="sng" algn="ctr">
                  <a:solidFill>
                    <a:srgbClr val="1C924F"/>
                  </a:solidFill>
                  <a:prstDash val="solid"/>
                  <a:miter lim="800000"/>
                </a:ln>
                <a:effectLst/>
              </p:spPr>
              <p:txBody>
                <a:bodyPr rtlCol="0" anchor="ct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134" name="Freeform 133">
                  <a:extLst>
                    <a:ext uri="{FF2B5EF4-FFF2-40B4-BE49-F238E27FC236}">
                      <a16:creationId xmlns:a16="http://schemas.microsoft.com/office/drawing/2014/main" id="{7EB8AB69-7CEB-7AB2-F00F-45F8F385BF86}"/>
                    </a:ext>
                  </a:extLst>
                </p:cNvPr>
                <p:cNvSpPr/>
                <p:nvPr/>
              </p:nvSpPr>
              <p:spPr>
                <a:xfrm>
                  <a:off x="3759200" y="3136900"/>
                  <a:ext cx="304800" cy="241471"/>
                </a:xfrm>
                <a:custGeom>
                  <a:avLst/>
                  <a:gdLst>
                    <a:gd name="connsiteX0" fmla="*/ 0 w 317634"/>
                    <a:gd name="connsiteY0" fmla="*/ 222421 h 222421"/>
                    <a:gd name="connsiteX1" fmla="*/ 95250 w 317634"/>
                    <a:gd name="connsiteY1" fmla="*/ 44621 h 222421"/>
                    <a:gd name="connsiteX2" fmla="*/ 193675 w 317634"/>
                    <a:gd name="connsiteY2" fmla="*/ 171 h 222421"/>
                    <a:gd name="connsiteX3" fmla="*/ 317634 w 317634"/>
                    <a:gd name="connsiteY3" fmla="*/ 51222 h 222421"/>
                  </a:gdLst>
                  <a:ahLst/>
                  <a:cxnLst>
                    <a:cxn ang="0">
                      <a:pos x="connsiteX0" y="connsiteY0"/>
                    </a:cxn>
                    <a:cxn ang="0">
                      <a:pos x="connsiteX1" y="connsiteY1"/>
                    </a:cxn>
                    <a:cxn ang="0">
                      <a:pos x="connsiteX2" y="connsiteY2"/>
                    </a:cxn>
                    <a:cxn ang="0">
                      <a:pos x="connsiteX3" y="connsiteY3"/>
                    </a:cxn>
                  </a:cxnLst>
                  <a:rect l="l" t="t" r="r" b="b"/>
                  <a:pathLst>
                    <a:path w="317634" h="222421">
                      <a:moveTo>
                        <a:pt x="0" y="222421"/>
                      </a:moveTo>
                      <a:cubicBezTo>
                        <a:pt x="31485" y="152042"/>
                        <a:pt x="62971" y="81663"/>
                        <a:pt x="95250" y="44621"/>
                      </a:cubicBezTo>
                      <a:cubicBezTo>
                        <a:pt x="127529" y="7579"/>
                        <a:pt x="157163" y="-1416"/>
                        <a:pt x="193675" y="171"/>
                      </a:cubicBezTo>
                      <a:cubicBezTo>
                        <a:pt x="230187" y="1758"/>
                        <a:pt x="275565" y="25028"/>
                        <a:pt x="317634" y="51222"/>
                      </a:cubicBezTo>
                    </a:path>
                  </a:pathLst>
                </a:custGeom>
                <a:noFill/>
                <a:ln w="31750" cap="flat" cmpd="sng" algn="ctr">
                  <a:solidFill>
                    <a:srgbClr val="1C924F"/>
                  </a:solidFill>
                  <a:prstDash val="solid"/>
                  <a:miter lim="800000"/>
                </a:ln>
                <a:effectLst/>
              </p:spPr>
              <p:txBody>
                <a:bodyPr rtlCol="0" anchor="ct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135" name="Freeform 134">
                  <a:extLst>
                    <a:ext uri="{FF2B5EF4-FFF2-40B4-BE49-F238E27FC236}">
                      <a16:creationId xmlns:a16="http://schemas.microsoft.com/office/drawing/2014/main" id="{2900D24D-140A-1143-C255-F9697830B204}"/>
                    </a:ext>
                  </a:extLst>
                </p:cNvPr>
                <p:cNvSpPr/>
                <p:nvPr/>
              </p:nvSpPr>
              <p:spPr>
                <a:xfrm rot="11824397">
                  <a:off x="3932135" y="2861833"/>
                  <a:ext cx="304800" cy="241471"/>
                </a:xfrm>
                <a:custGeom>
                  <a:avLst/>
                  <a:gdLst>
                    <a:gd name="connsiteX0" fmla="*/ 0 w 317634"/>
                    <a:gd name="connsiteY0" fmla="*/ 222421 h 222421"/>
                    <a:gd name="connsiteX1" fmla="*/ 95250 w 317634"/>
                    <a:gd name="connsiteY1" fmla="*/ 44621 h 222421"/>
                    <a:gd name="connsiteX2" fmla="*/ 193675 w 317634"/>
                    <a:gd name="connsiteY2" fmla="*/ 171 h 222421"/>
                    <a:gd name="connsiteX3" fmla="*/ 317634 w 317634"/>
                    <a:gd name="connsiteY3" fmla="*/ 51222 h 222421"/>
                  </a:gdLst>
                  <a:ahLst/>
                  <a:cxnLst>
                    <a:cxn ang="0">
                      <a:pos x="connsiteX0" y="connsiteY0"/>
                    </a:cxn>
                    <a:cxn ang="0">
                      <a:pos x="connsiteX1" y="connsiteY1"/>
                    </a:cxn>
                    <a:cxn ang="0">
                      <a:pos x="connsiteX2" y="connsiteY2"/>
                    </a:cxn>
                    <a:cxn ang="0">
                      <a:pos x="connsiteX3" y="connsiteY3"/>
                    </a:cxn>
                  </a:cxnLst>
                  <a:rect l="l" t="t" r="r" b="b"/>
                  <a:pathLst>
                    <a:path w="317634" h="222421">
                      <a:moveTo>
                        <a:pt x="0" y="222421"/>
                      </a:moveTo>
                      <a:cubicBezTo>
                        <a:pt x="31485" y="152042"/>
                        <a:pt x="62971" y="81663"/>
                        <a:pt x="95250" y="44621"/>
                      </a:cubicBezTo>
                      <a:cubicBezTo>
                        <a:pt x="127529" y="7579"/>
                        <a:pt x="157163" y="-1416"/>
                        <a:pt x="193675" y="171"/>
                      </a:cubicBezTo>
                      <a:cubicBezTo>
                        <a:pt x="230187" y="1758"/>
                        <a:pt x="275565" y="25028"/>
                        <a:pt x="317634" y="51222"/>
                      </a:cubicBezTo>
                    </a:path>
                  </a:pathLst>
                </a:custGeom>
                <a:noFill/>
                <a:ln w="31750" cap="flat" cmpd="sng" algn="ctr">
                  <a:solidFill>
                    <a:srgbClr val="1C924F"/>
                  </a:solidFill>
                  <a:prstDash val="solid"/>
                  <a:miter lim="800000"/>
                </a:ln>
                <a:effectLst/>
              </p:spPr>
              <p:txBody>
                <a:bodyPr rtlCol="0" anchor="ct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grpSp>
          <p:cxnSp>
            <p:nvCxnSpPr>
              <p:cNvPr id="124" name="Straight Arrow Connector 123">
                <a:extLst>
                  <a:ext uri="{FF2B5EF4-FFF2-40B4-BE49-F238E27FC236}">
                    <a16:creationId xmlns:a16="http://schemas.microsoft.com/office/drawing/2014/main" id="{63902FBB-DEF0-6908-487D-3F43A5A011A7}"/>
                  </a:ext>
                </a:extLst>
              </p:cNvPr>
              <p:cNvCxnSpPr/>
              <p:nvPr/>
            </p:nvCxnSpPr>
            <p:spPr>
              <a:xfrm flipH="1">
                <a:off x="9190503" y="3409620"/>
                <a:ext cx="212288" cy="187849"/>
              </a:xfrm>
              <a:prstGeom prst="straightConnector1">
                <a:avLst/>
              </a:prstGeom>
              <a:noFill/>
              <a:ln w="12700" cap="flat" cmpd="sng" algn="ctr">
                <a:solidFill>
                  <a:schemeClr val="tx1"/>
                </a:solidFill>
                <a:prstDash val="solid"/>
                <a:miter lim="800000"/>
                <a:tailEnd type="triangle"/>
              </a:ln>
              <a:effectLst/>
            </p:spPr>
          </p:cxnSp>
          <p:sp>
            <p:nvSpPr>
              <p:cNvPr id="129" name="TextBox 128">
                <a:extLst>
                  <a:ext uri="{FF2B5EF4-FFF2-40B4-BE49-F238E27FC236}">
                    <a16:creationId xmlns:a16="http://schemas.microsoft.com/office/drawing/2014/main" id="{DFE5EC1E-728B-9357-BA15-00A8405A6612}"/>
                  </a:ext>
                </a:extLst>
              </p:cNvPr>
              <p:cNvSpPr txBox="1"/>
              <p:nvPr/>
            </p:nvSpPr>
            <p:spPr>
              <a:xfrm>
                <a:off x="9316953" y="3186387"/>
                <a:ext cx="477055" cy="276999"/>
              </a:xfrm>
              <a:prstGeom prst="rect">
                <a:avLst/>
              </a:prstGeom>
              <a:noFill/>
            </p:spPr>
            <p:txBody>
              <a:bodyPr wrap="none" rtlCol="0">
                <a:spAutoFit/>
              </a:bodyPr>
              <a:lstStyle/>
              <a:p>
                <a:pPr algn="ctr" defTabSz="685800">
                  <a:spcBef>
                    <a:spcPct val="0"/>
                  </a:spcBef>
                  <a:spcAft>
                    <a:spcPct val="0"/>
                  </a:spcAft>
                  <a:defRPr/>
                </a:pPr>
                <a:r>
                  <a:rPr lang="de" sz="750">
                    <a:solidFill>
                      <a:srgbClr val="404040"/>
                    </a:solidFill>
                    <a:latin typeface="Verdana"/>
                    <a:ea typeface="Verdana"/>
                    <a:cs typeface="Verdana"/>
                  </a:rPr>
                  <a:t>ICA</a:t>
                </a:r>
              </a:p>
            </p:txBody>
          </p:sp>
        </p:grpSp>
      </p:grpSp>
      <p:grpSp>
        <p:nvGrpSpPr>
          <p:cNvPr id="69" name="Group 68">
            <a:extLst>
              <a:ext uri="{FF2B5EF4-FFF2-40B4-BE49-F238E27FC236}">
                <a16:creationId xmlns:a16="http://schemas.microsoft.com/office/drawing/2014/main" id="{41265D95-EC0B-C849-FFC2-2B984B62A2A2}"/>
              </a:ext>
            </a:extLst>
          </p:cNvPr>
          <p:cNvGrpSpPr/>
          <p:nvPr/>
        </p:nvGrpSpPr>
        <p:grpSpPr>
          <a:xfrm rot="20722760">
            <a:off x="6459713" y="1980069"/>
            <a:ext cx="302146" cy="216251"/>
            <a:chOff x="8488121" y="2741985"/>
            <a:chExt cx="345586" cy="251866"/>
          </a:xfrm>
        </p:grpSpPr>
        <p:cxnSp>
          <p:nvCxnSpPr>
            <p:cNvPr id="82" name="Straight Arrow Connector 81">
              <a:extLst>
                <a:ext uri="{FF2B5EF4-FFF2-40B4-BE49-F238E27FC236}">
                  <a16:creationId xmlns:a16="http://schemas.microsoft.com/office/drawing/2014/main" id="{9FEB5197-BB0D-F2F4-6365-4A8632D68D05}"/>
                </a:ext>
              </a:extLst>
            </p:cNvPr>
            <p:cNvCxnSpPr/>
            <p:nvPr/>
          </p:nvCxnSpPr>
          <p:spPr>
            <a:xfrm rot="877239" flipH="1">
              <a:off x="8687574" y="2741985"/>
              <a:ext cx="146133" cy="134602"/>
            </a:xfrm>
            <a:prstGeom prst="straightConnector1">
              <a:avLst/>
            </a:prstGeom>
            <a:noFill/>
            <a:ln w="12700" cap="flat" cmpd="sng" algn="ctr">
              <a:solidFill>
                <a:schemeClr val="tx1"/>
              </a:solidFill>
              <a:prstDash val="solid"/>
              <a:miter lim="800000"/>
              <a:tailEnd type="triangle"/>
            </a:ln>
            <a:effectLst/>
          </p:spPr>
        </p:cxnSp>
        <p:sp>
          <p:nvSpPr>
            <p:cNvPr id="92" name="Freeform 91">
              <a:extLst>
                <a:ext uri="{FF2B5EF4-FFF2-40B4-BE49-F238E27FC236}">
                  <a16:creationId xmlns:a16="http://schemas.microsoft.com/office/drawing/2014/main" id="{B293A909-5C11-8999-4C31-D187D0317186}"/>
                </a:ext>
              </a:extLst>
            </p:cNvPr>
            <p:cNvSpPr/>
            <p:nvPr/>
          </p:nvSpPr>
          <p:spPr>
            <a:xfrm rot="626455">
              <a:off x="8488121" y="2806035"/>
              <a:ext cx="261469" cy="187816"/>
            </a:xfrm>
            <a:custGeom>
              <a:avLst/>
              <a:gdLst>
                <a:gd name="connsiteX0" fmla="*/ 0 w 225425"/>
                <a:gd name="connsiteY0" fmla="*/ 57150 h 161925"/>
                <a:gd name="connsiteX1" fmla="*/ 44450 w 225425"/>
                <a:gd name="connsiteY1" fmla="*/ 0 h 161925"/>
                <a:gd name="connsiteX2" fmla="*/ 47625 w 225425"/>
                <a:gd name="connsiteY2" fmla="*/ 79375 h 161925"/>
                <a:gd name="connsiteX3" fmla="*/ 95250 w 225425"/>
                <a:gd name="connsiteY3" fmla="*/ 31750 h 161925"/>
                <a:gd name="connsiteX4" fmla="*/ 92075 w 225425"/>
                <a:gd name="connsiteY4" fmla="*/ 107950 h 161925"/>
                <a:gd name="connsiteX5" fmla="*/ 130175 w 225425"/>
                <a:gd name="connsiteY5" fmla="*/ 60325 h 161925"/>
                <a:gd name="connsiteX6" fmla="*/ 139700 w 225425"/>
                <a:gd name="connsiteY6" fmla="*/ 136525 h 161925"/>
                <a:gd name="connsiteX7" fmla="*/ 184150 w 225425"/>
                <a:gd name="connsiteY7" fmla="*/ 92075 h 161925"/>
                <a:gd name="connsiteX8" fmla="*/ 180975 w 225425"/>
                <a:gd name="connsiteY8" fmla="*/ 161925 h 161925"/>
                <a:gd name="connsiteX9" fmla="*/ 225425 w 225425"/>
                <a:gd name="connsiteY9" fmla="*/ 114300 h 161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425" h="161925">
                  <a:moveTo>
                    <a:pt x="0" y="57150"/>
                  </a:moveTo>
                  <a:lnTo>
                    <a:pt x="44450" y="0"/>
                  </a:lnTo>
                  <a:lnTo>
                    <a:pt x="47625" y="79375"/>
                  </a:lnTo>
                  <a:lnTo>
                    <a:pt x="95250" y="31750"/>
                  </a:lnTo>
                  <a:lnTo>
                    <a:pt x="92075" y="107950"/>
                  </a:lnTo>
                  <a:lnTo>
                    <a:pt x="130175" y="60325"/>
                  </a:lnTo>
                  <a:lnTo>
                    <a:pt x="139700" y="136525"/>
                  </a:lnTo>
                  <a:lnTo>
                    <a:pt x="184150" y="92075"/>
                  </a:lnTo>
                  <a:lnTo>
                    <a:pt x="180975" y="161925"/>
                  </a:lnTo>
                  <a:lnTo>
                    <a:pt x="225425" y="114300"/>
                  </a:lnTo>
                </a:path>
              </a:pathLst>
            </a:custGeom>
            <a:noFill/>
            <a:ln w="19050" cap="flat" cmpd="sng" algn="ctr">
              <a:solidFill>
                <a:srgbClr val="C25BB8">
                  <a:lumMod val="75000"/>
                </a:srgbClr>
              </a:solidFill>
              <a:prstDash val="solid"/>
              <a:bevel/>
            </a:ln>
            <a:effectLst/>
          </p:spPr>
          <p:txBody>
            <a:bodyPr rtlCol="0" anchor="ct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grpSp>
      <p:sp>
        <p:nvSpPr>
          <p:cNvPr id="70" name="TextBox 69">
            <a:extLst>
              <a:ext uri="{FF2B5EF4-FFF2-40B4-BE49-F238E27FC236}">
                <a16:creationId xmlns:a16="http://schemas.microsoft.com/office/drawing/2014/main" id="{4F649FE3-B090-8C96-AA9C-6E15A5EC702C}"/>
              </a:ext>
            </a:extLst>
          </p:cNvPr>
          <p:cNvSpPr txBox="1"/>
          <p:nvPr/>
        </p:nvSpPr>
        <p:spPr>
          <a:xfrm>
            <a:off x="6692070" y="1839593"/>
            <a:ext cx="431529" cy="207749"/>
          </a:xfrm>
          <a:prstGeom prst="rect">
            <a:avLst/>
          </a:prstGeom>
          <a:noFill/>
        </p:spPr>
        <p:txBody>
          <a:bodyPr wrap="none" rtlCol="0">
            <a:spAutoFit/>
          </a:bodyPr>
          <a:lstStyle/>
          <a:p>
            <a:pPr algn="ctr" defTabSz="685800">
              <a:spcBef>
                <a:spcPct val="0"/>
              </a:spcBef>
              <a:spcAft>
                <a:spcPct val="0"/>
              </a:spcAft>
              <a:defRPr/>
            </a:pPr>
            <a:r>
              <a:rPr lang="de" sz="750">
                <a:solidFill>
                  <a:srgbClr val="404040"/>
                </a:solidFill>
                <a:latin typeface="Verdana"/>
                <a:ea typeface="Verdana"/>
                <a:cs typeface="Verdana"/>
              </a:rPr>
              <a:t>ZnT8</a:t>
            </a:r>
          </a:p>
        </p:txBody>
      </p:sp>
      <p:grpSp>
        <p:nvGrpSpPr>
          <p:cNvPr id="71" name="Group 70">
            <a:extLst>
              <a:ext uri="{FF2B5EF4-FFF2-40B4-BE49-F238E27FC236}">
                <a16:creationId xmlns:a16="http://schemas.microsoft.com/office/drawing/2014/main" id="{61A102BA-E4E6-0AB6-9F85-9681B7E7E0DB}"/>
              </a:ext>
            </a:extLst>
          </p:cNvPr>
          <p:cNvGrpSpPr/>
          <p:nvPr/>
        </p:nvGrpSpPr>
        <p:grpSpPr>
          <a:xfrm rot="21161370">
            <a:off x="6779887" y="2509574"/>
            <a:ext cx="146506" cy="100541"/>
            <a:chOff x="8884225" y="3599163"/>
            <a:chExt cx="195342" cy="134055"/>
          </a:xfrm>
        </p:grpSpPr>
        <p:sp>
          <p:nvSpPr>
            <p:cNvPr id="80" name="Freeform 79">
              <a:extLst>
                <a:ext uri="{FF2B5EF4-FFF2-40B4-BE49-F238E27FC236}">
                  <a16:creationId xmlns:a16="http://schemas.microsoft.com/office/drawing/2014/main" id="{0D9BE2A4-140C-BCCE-C395-A96E76875410}"/>
                </a:ext>
              </a:extLst>
            </p:cNvPr>
            <p:cNvSpPr/>
            <p:nvPr/>
          </p:nvSpPr>
          <p:spPr>
            <a:xfrm>
              <a:off x="8901767" y="3599163"/>
              <a:ext cx="177800" cy="63500"/>
            </a:xfrm>
            <a:custGeom>
              <a:avLst/>
              <a:gdLst>
                <a:gd name="connsiteX0" fmla="*/ 0 w 177800"/>
                <a:gd name="connsiteY0" fmla="*/ 0 h 63500"/>
                <a:gd name="connsiteX1" fmla="*/ 177800 w 177800"/>
                <a:gd name="connsiteY1" fmla="*/ 63500 h 63500"/>
                <a:gd name="connsiteX2" fmla="*/ 177800 w 177800"/>
                <a:gd name="connsiteY2" fmla="*/ 63500 h 63500"/>
              </a:gdLst>
              <a:ahLst/>
              <a:cxnLst>
                <a:cxn ang="0">
                  <a:pos x="connsiteX0" y="connsiteY0"/>
                </a:cxn>
                <a:cxn ang="0">
                  <a:pos x="connsiteX1" y="connsiteY1"/>
                </a:cxn>
                <a:cxn ang="0">
                  <a:pos x="connsiteX2" y="connsiteY2"/>
                </a:cxn>
              </a:cxnLst>
              <a:rect l="l" t="t" r="r" b="b"/>
              <a:pathLst>
                <a:path w="177800" h="63500">
                  <a:moveTo>
                    <a:pt x="0" y="0"/>
                  </a:moveTo>
                  <a:lnTo>
                    <a:pt x="177800" y="63500"/>
                  </a:lnTo>
                  <a:lnTo>
                    <a:pt x="177800" y="63500"/>
                  </a:lnTo>
                </a:path>
              </a:pathLst>
            </a:custGeom>
            <a:noFill/>
            <a:ln w="19050" cap="flat" cmpd="sng" algn="ctr">
              <a:solidFill>
                <a:srgbClr val="C00000"/>
              </a:solidFill>
              <a:prstDash val="solid"/>
              <a:miter lim="800000"/>
            </a:ln>
            <a:effectLst/>
          </p:spPr>
          <p:txBody>
            <a:bodyPr rtlCol="0" anchor="ct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81" name="Freeform 80">
              <a:extLst>
                <a:ext uri="{FF2B5EF4-FFF2-40B4-BE49-F238E27FC236}">
                  <a16:creationId xmlns:a16="http://schemas.microsoft.com/office/drawing/2014/main" id="{6831D234-DCF7-A355-2553-60E300DBE527}"/>
                </a:ext>
              </a:extLst>
            </p:cNvPr>
            <p:cNvSpPr/>
            <p:nvPr/>
          </p:nvSpPr>
          <p:spPr>
            <a:xfrm>
              <a:off x="8884225" y="3669718"/>
              <a:ext cx="177800" cy="63500"/>
            </a:xfrm>
            <a:custGeom>
              <a:avLst/>
              <a:gdLst>
                <a:gd name="connsiteX0" fmla="*/ 0 w 177800"/>
                <a:gd name="connsiteY0" fmla="*/ 0 h 63500"/>
                <a:gd name="connsiteX1" fmla="*/ 177800 w 177800"/>
                <a:gd name="connsiteY1" fmla="*/ 63500 h 63500"/>
                <a:gd name="connsiteX2" fmla="*/ 177800 w 177800"/>
                <a:gd name="connsiteY2" fmla="*/ 63500 h 63500"/>
              </a:gdLst>
              <a:ahLst/>
              <a:cxnLst>
                <a:cxn ang="0">
                  <a:pos x="connsiteX0" y="connsiteY0"/>
                </a:cxn>
                <a:cxn ang="0">
                  <a:pos x="connsiteX1" y="connsiteY1"/>
                </a:cxn>
                <a:cxn ang="0">
                  <a:pos x="connsiteX2" y="connsiteY2"/>
                </a:cxn>
              </a:cxnLst>
              <a:rect l="l" t="t" r="r" b="b"/>
              <a:pathLst>
                <a:path w="177800" h="63500">
                  <a:moveTo>
                    <a:pt x="0" y="0"/>
                  </a:moveTo>
                  <a:lnTo>
                    <a:pt x="177800" y="63500"/>
                  </a:lnTo>
                  <a:lnTo>
                    <a:pt x="177800" y="63500"/>
                  </a:lnTo>
                </a:path>
              </a:pathLst>
            </a:custGeom>
            <a:noFill/>
            <a:ln w="19050" cap="flat" cmpd="sng" algn="ctr">
              <a:solidFill>
                <a:srgbClr val="C00000"/>
              </a:solidFill>
              <a:prstDash val="solid"/>
              <a:miter lim="800000"/>
            </a:ln>
            <a:effectLst/>
          </p:spPr>
          <p:txBody>
            <a:bodyPr rtlCol="0" anchor="ct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grpSp>
      <p:sp>
        <p:nvSpPr>
          <p:cNvPr id="72" name="Oval 71">
            <a:extLst>
              <a:ext uri="{FF2B5EF4-FFF2-40B4-BE49-F238E27FC236}">
                <a16:creationId xmlns:a16="http://schemas.microsoft.com/office/drawing/2014/main" id="{53648913-AB71-ECD3-22F4-E6BB5D5581FA}"/>
              </a:ext>
            </a:extLst>
          </p:cNvPr>
          <p:cNvSpPr/>
          <p:nvPr/>
        </p:nvSpPr>
        <p:spPr>
          <a:xfrm rot="20486916">
            <a:off x="6782372" y="2734139"/>
            <a:ext cx="68580" cy="122251"/>
          </a:xfrm>
          <a:prstGeom prst="ellipse">
            <a:avLst/>
          </a:prstGeom>
          <a:solidFill>
            <a:srgbClr val="463049"/>
          </a:solidFill>
          <a:ln w="12700" cap="flat" cmpd="sng" algn="ctr">
            <a:noFill/>
            <a:prstDash val="solid"/>
            <a:miter lim="800000"/>
          </a:ln>
          <a:effectLst/>
        </p:spPr>
        <p:txBody>
          <a:bodyPr rtlCol="0" anchor="ct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grpSp>
        <p:nvGrpSpPr>
          <p:cNvPr id="73" name="Group 72">
            <a:extLst>
              <a:ext uri="{FF2B5EF4-FFF2-40B4-BE49-F238E27FC236}">
                <a16:creationId xmlns:a16="http://schemas.microsoft.com/office/drawing/2014/main" id="{1FC0F71C-F151-56FA-F4B8-240F47B9BC57}"/>
              </a:ext>
            </a:extLst>
          </p:cNvPr>
          <p:cNvGrpSpPr/>
          <p:nvPr/>
        </p:nvGrpSpPr>
        <p:grpSpPr>
          <a:xfrm>
            <a:off x="5881927" y="2064469"/>
            <a:ext cx="986794" cy="1038225"/>
            <a:chOff x="6740524" y="2016125"/>
            <a:chExt cx="1315726" cy="1384300"/>
          </a:xfrm>
        </p:grpSpPr>
        <p:sp>
          <p:nvSpPr>
            <p:cNvPr id="74" name="Freeform 73">
              <a:extLst>
                <a:ext uri="{FF2B5EF4-FFF2-40B4-BE49-F238E27FC236}">
                  <a16:creationId xmlns:a16="http://schemas.microsoft.com/office/drawing/2014/main" id="{B0CD96E1-DD59-B537-F982-873E1D93B079}"/>
                </a:ext>
              </a:extLst>
            </p:cNvPr>
            <p:cNvSpPr/>
            <p:nvPr/>
          </p:nvSpPr>
          <p:spPr>
            <a:xfrm>
              <a:off x="6759366" y="2034967"/>
              <a:ext cx="1278368" cy="1346616"/>
            </a:xfrm>
            <a:custGeom>
              <a:avLst/>
              <a:gdLst>
                <a:gd name="connsiteX0" fmla="*/ 639970 w 1278368"/>
                <a:gd name="connsiteY0" fmla="*/ 0 h 1346616"/>
                <a:gd name="connsiteX1" fmla="*/ 721088 w 1278368"/>
                <a:gd name="connsiteY1" fmla="*/ 8603 h 1346616"/>
                <a:gd name="connsiteX2" fmla="*/ 715450 w 1278368"/>
                <a:gd name="connsiteY2" fmla="*/ 19016 h 1346616"/>
                <a:gd name="connsiteX3" fmla="*/ 1047707 w 1278368"/>
                <a:gd name="connsiteY3" fmla="*/ 198897 h 1346616"/>
                <a:gd name="connsiteX4" fmla="*/ 1062649 w 1278368"/>
                <a:gd name="connsiteY4" fmla="*/ 171297 h 1346616"/>
                <a:gd name="connsiteX5" fmla="*/ 1092497 w 1278368"/>
                <a:gd name="connsiteY5" fmla="*/ 197207 h 1346616"/>
                <a:gd name="connsiteX6" fmla="*/ 1266938 w 1278368"/>
                <a:gd name="connsiteY6" fmla="*/ 537613 h 1346616"/>
                <a:gd name="connsiteX7" fmla="*/ 1272439 w 1278368"/>
                <a:gd name="connsiteY7" fmla="*/ 595020 h 1346616"/>
                <a:gd name="connsiteX8" fmla="*/ 1165315 w 1278368"/>
                <a:gd name="connsiteY8" fmla="*/ 575383 h 1346616"/>
                <a:gd name="connsiteX9" fmla="*/ 1148714 w 1278368"/>
                <a:gd name="connsiteY9" fmla="*/ 665949 h 1346616"/>
                <a:gd name="connsiteX10" fmla="*/ 1278368 w 1278368"/>
                <a:gd name="connsiteY10" fmla="*/ 689716 h 1346616"/>
                <a:gd name="connsiteX11" fmla="*/ 1266938 w 1278368"/>
                <a:gd name="connsiteY11" fmla="*/ 809003 h 1346616"/>
                <a:gd name="connsiteX12" fmla="*/ 1247053 w 1278368"/>
                <a:gd name="connsiteY12" fmla="*/ 876399 h 1346616"/>
                <a:gd name="connsiteX13" fmla="*/ 1226184 w 1278368"/>
                <a:gd name="connsiteY13" fmla="*/ 864646 h 1346616"/>
                <a:gd name="connsiteX14" fmla="*/ 1145548 w 1278368"/>
                <a:gd name="connsiteY14" fmla="*/ 1007835 h 1346616"/>
                <a:gd name="connsiteX15" fmla="*/ 1181754 w 1278368"/>
                <a:gd name="connsiteY15" fmla="*/ 1028224 h 1346616"/>
                <a:gd name="connsiteX16" fmla="*/ 1170643 w 1278368"/>
                <a:gd name="connsiteY16" fmla="*/ 1049761 h 1346616"/>
                <a:gd name="connsiteX17" fmla="*/ 639970 w 1278368"/>
                <a:gd name="connsiteY17" fmla="*/ 1346616 h 1346616"/>
                <a:gd name="connsiteX18" fmla="*/ 0 w 1278368"/>
                <a:gd name="connsiteY18" fmla="*/ 673308 h 1346616"/>
                <a:gd name="connsiteX19" fmla="*/ 639970 w 1278368"/>
                <a:gd name="connsiteY19" fmla="*/ 0 h 1346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8368" h="1346616">
                  <a:moveTo>
                    <a:pt x="639970" y="0"/>
                  </a:moveTo>
                  <a:lnTo>
                    <a:pt x="721088" y="8603"/>
                  </a:lnTo>
                  <a:lnTo>
                    <a:pt x="715450" y="19016"/>
                  </a:lnTo>
                  <a:lnTo>
                    <a:pt x="1047707" y="198897"/>
                  </a:lnTo>
                  <a:lnTo>
                    <a:pt x="1062649" y="171297"/>
                  </a:lnTo>
                  <a:lnTo>
                    <a:pt x="1092497" y="197207"/>
                  </a:lnTo>
                  <a:cubicBezTo>
                    <a:pt x="1179356" y="288591"/>
                    <a:pt x="1241363" y="406121"/>
                    <a:pt x="1266938" y="537613"/>
                  </a:cubicBezTo>
                  <a:lnTo>
                    <a:pt x="1272439" y="595020"/>
                  </a:lnTo>
                  <a:lnTo>
                    <a:pt x="1165315" y="575383"/>
                  </a:lnTo>
                  <a:lnTo>
                    <a:pt x="1148714" y="665949"/>
                  </a:lnTo>
                  <a:lnTo>
                    <a:pt x="1278368" y="689716"/>
                  </a:lnTo>
                  <a:lnTo>
                    <a:pt x="1266938" y="809003"/>
                  </a:lnTo>
                  <a:lnTo>
                    <a:pt x="1247053" y="876399"/>
                  </a:lnTo>
                  <a:lnTo>
                    <a:pt x="1226184" y="864646"/>
                  </a:lnTo>
                  <a:lnTo>
                    <a:pt x="1145548" y="1007835"/>
                  </a:lnTo>
                  <a:lnTo>
                    <a:pt x="1181754" y="1028224"/>
                  </a:lnTo>
                  <a:lnTo>
                    <a:pt x="1170643" y="1049761"/>
                  </a:lnTo>
                  <a:cubicBezTo>
                    <a:pt x="1055636" y="1228862"/>
                    <a:pt x="860874" y="1346616"/>
                    <a:pt x="639970" y="1346616"/>
                  </a:cubicBezTo>
                  <a:cubicBezTo>
                    <a:pt x="286524" y="1346616"/>
                    <a:pt x="0" y="1045166"/>
                    <a:pt x="0" y="673308"/>
                  </a:cubicBezTo>
                  <a:cubicBezTo>
                    <a:pt x="0" y="301450"/>
                    <a:pt x="286524" y="0"/>
                    <a:pt x="639970" y="0"/>
                  </a:cubicBezTo>
                  <a:close/>
                </a:path>
              </a:pathLst>
            </a:custGeom>
            <a:noFill/>
            <a:ln w="0" cap="flat" cmpd="sng" algn="ctr">
              <a:noFill/>
              <a:prstDash val="solid"/>
              <a:miter lim="800000"/>
            </a:ln>
            <a:effectLst/>
          </p:spPr>
          <p:txBody>
            <a:bodyPr wrap="square" rtlCol="0" anchor="ctr">
              <a:noAutofit/>
            </a:bodyP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75" name="Freeform 74">
              <a:extLst>
                <a:ext uri="{FF2B5EF4-FFF2-40B4-BE49-F238E27FC236}">
                  <a16:creationId xmlns:a16="http://schemas.microsoft.com/office/drawing/2014/main" id="{0AA2A4F7-853F-C3F4-205F-A101B47E7344}"/>
                </a:ext>
              </a:extLst>
            </p:cNvPr>
            <p:cNvSpPr/>
            <p:nvPr/>
          </p:nvSpPr>
          <p:spPr>
            <a:xfrm>
              <a:off x="6740524" y="2016125"/>
              <a:ext cx="1216929" cy="1384300"/>
            </a:xfrm>
            <a:custGeom>
              <a:avLst/>
              <a:gdLst>
                <a:gd name="connsiteX0" fmla="*/ 658813 w 1216929"/>
                <a:gd name="connsiteY0" fmla="*/ 0 h 1384300"/>
                <a:gd name="connsiteX1" fmla="*/ 749584 w 1216929"/>
                <a:gd name="connsiteY1" fmla="*/ 9614 h 1384300"/>
                <a:gd name="connsiteX2" fmla="*/ 739930 w 1216929"/>
                <a:gd name="connsiteY2" fmla="*/ 27445 h 1384300"/>
                <a:gd name="connsiteX3" fmla="*/ 658812 w 1216929"/>
                <a:gd name="connsiteY3" fmla="*/ 18842 h 1384300"/>
                <a:gd name="connsiteX4" fmla="*/ 18842 w 1216929"/>
                <a:gd name="connsiteY4" fmla="*/ 692150 h 1384300"/>
                <a:gd name="connsiteX5" fmla="*/ 658812 w 1216929"/>
                <a:gd name="connsiteY5" fmla="*/ 1365458 h 1384300"/>
                <a:gd name="connsiteX6" fmla="*/ 1189485 w 1216929"/>
                <a:gd name="connsiteY6" fmla="*/ 1068603 h 1384300"/>
                <a:gd name="connsiteX7" fmla="*/ 1200596 w 1216929"/>
                <a:gd name="connsiteY7" fmla="*/ 1047066 h 1384300"/>
                <a:gd name="connsiteX8" fmla="*/ 1216929 w 1216929"/>
                <a:gd name="connsiteY8" fmla="*/ 1056264 h 1384300"/>
                <a:gd name="connsiteX9" fmla="*/ 1205111 w 1216929"/>
                <a:gd name="connsiteY9" fmla="*/ 1079138 h 1384300"/>
                <a:gd name="connsiteX10" fmla="*/ 658813 w 1216929"/>
                <a:gd name="connsiteY10" fmla="*/ 1384300 h 1384300"/>
                <a:gd name="connsiteX11" fmla="*/ 0 w 1216929"/>
                <a:gd name="connsiteY11" fmla="*/ 692150 h 1384300"/>
                <a:gd name="connsiteX12" fmla="*/ 658813 w 1216929"/>
                <a:gd name="connsiteY12" fmla="*/ 0 h 138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6929" h="1384300">
                  <a:moveTo>
                    <a:pt x="658813" y="0"/>
                  </a:moveTo>
                  <a:lnTo>
                    <a:pt x="749584" y="9614"/>
                  </a:lnTo>
                  <a:lnTo>
                    <a:pt x="739930" y="27445"/>
                  </a:lnTo>
                  <a:lnTo>
                    <a:pt x="658812" y="18842"/>
                  </a:lnTo>
                  <a:cubicBezTo>
                    <a:pt x="305366" y="18842"/>
                    <a:pt x="18842" y="320292"/>
                    <a:pt x="18842" y="692150"/>
                  </a:cubicBezTo>
                  <a:cubicBezTo>
                    <a:pt x="18842" y="1064008"/>
                    <a:pt x="305366" y="1365458"/>
                    <a:pt x="658812" y="1365458"/>
                  </a:cubicBezTo>
                  <a:cubicBezTo>
                    <a:pt x="879716" y="1365458"/>
                    <a:pt x="1074478" y="1247704"/>
                    <a:pt x="1189485" y="1068603"/>
                  </a:cubicBezTo>
                  <a:lnTo>
                    <a:pt x="1200596" y="1047066"/>
                  </a:lnTo>
                  <a:lnTo>
                    <a:pt x="1216929" y="1056264"/>
                  </a:lnTo>
                  <a:lnTo>
                    <a:pt x="1205111" y="1079138"/>
                  </a:lnTo>
                  <a:cubicBezTo>
                    <a:pt x="1086718" y="1263251"/>
                    <a:pt x="886221" y="1384300"/>
                    <a:pt x="658813" y="1384300"/>
                  </a:cubicBezTo>
                  <a:cubicBezTo>
                    <a:pt x="294961" y="1384300"/>
                    <a:pt x="0" y="1074414"/>
                    <a:pt x="0" y="692150"/>
                  </a:cubicBezTo>
                  <a:cubicBezTo>
                    <a:pt x="0" y="309886"/>
                    <a:pt x="294961" y="0"/>
                    <a:pt x="658813" y="0"/>
                  </a:cubicBezTo>
                  <a:close/>
                </a:path>
              </a:pathLst>
            </a:custGeom>
            <a:solidFill>
              <a:srgbClr val="7967BE">
                <a:lumMod val="75000"/>
              </a:srgbClr>
            </a:solidFill>
            <a:ln w="0" cap="flat" cmpd="sng" algn="ctr">
              <a:noFill/>
              <a:prstDash val="solid"/>
              <a:miter lim="800000"/>
            </a:ln>
            <a:effectLst/>
          </p:spPr>
          <p:txBody>
            <a:bodyPr wrap="square" rtlCol="0" anchor="ctr">
              <a:noAutofit/>
            </a:bodyP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77" name="Freeform 76">
              <a:extLst>
                <a:ext uri="{FF2B5EF4-FFF2-40B4-BE49-F238E27FC236}">
                  <a16:creationId xmlns:a16="http://schemas.microsoft.com/office/drawing/2014/main" id="{56D4FF89-477A-F75F-6344-BDD5E98AF47D}"/>
                </a:ext>
              </a:extLst>
            </p:cNvPr>
            <p:cNvSpPr/>
            <p:nvPr/>
          </p:nvSpPr>
          <p:spPr>
            <a:xfrm>
              <a:off x="7822015" y="2189361"/>
              <a:ext cx="228960" cy="444140"/>
            </a:xfrm>
            <a:custGeom>
              <a:avLst/>
              <a:gdLst>
                <a:gd name="connsiteX0" fmla="*/ 9152 w 228960"/>
                <a:gd name="connsiteY0" fmla="*/ 0 h 444140"/>
                <a:gd name="connsiteX1" fmla="*/ 43173 w 228960"/>
                <a:gd name="connsiteY1" fmla="*/ 29490 h 444140"/>
                <a:gd name="connsiteX2" fmla="*/ 222750 w 228960"/>
                <a:gd name="connsiteY2" fmla="*/ 379422 h 444140"/>
                <a:gd name="connsiteX3" fmla="*/ 228960 w 228960"/>
                <a:gd name="connsiteY3" fmla="*/ 444140 h 444140"/>
                <a:gd name="connsiteX4" fmla="*/ 209790 w 228960"/>
                <a:gd name="connsiteY4" fmla="*/ 440626 h 444140"/>
                <a:gd name="connsiteX5" fmla="*/ 204289 w 228960"/>
                <a:gd name="connsiteY5" fmla="*/ 383219 h 444140"/>
                <a:gd name="connsiteX6" fmla="*/ 29848 w 228960"/>
                <a:gd name="connsiteY6" fmla="*/ 42813 h 444140"/>
                <a:gd name="connsiteX7" fmla="*/ 0 w 228960"/>
                <a:gd name="connsiteY7" fmla="*/ 16903 h 444140"/>
                <a:gd name="connsiteX8" fmla="*/ 9152 w 228960"/>
                <a:gd name="connsiteY8" fmla="*/ 0 h 444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59" h="444140">
                  <a:moveTo>
                    <a:pt x="9152" y="0"/>
                  </a:moveTo>
                  <a:lnTo>
                    <a:pt x="43173" y="29490"/>
                  </a:lnTo>
                  <a:cubicBezTo>
                    <a:pt x="132590" y="123431"/>
                    <a:pt x="196423" y="244250"/>
                    <a:pt x="222750" y="379422"/>
                  </a:cubicBezTo>
                  <a:lnTo>
                    <a:pt x="228960" y="444140"/>
                  </a:lnTo>
                  <a:lnTo>
                    <a:pt x="209790" y="440626"/>
                  </a:lnTo>
                  <a:lnTo>
                    <a:pt x="204289" y="383219"/>
                  </a:lnTo>
                  <a:cubicBezTo>
                    <a:pt x="178714" y="251727"/>
                    <a:pt x="116707" y="134197"/>
                    <a:pt x="29848" y="42813"/>
                  </a:cubicBezTo>
                  <a:lnTo>
                    <a:pt x="0" y="16903"/>
                  </a:lnTo>
                  <a:lnTo>
                    <a:pt x="9152" y="0"/>
                  </a:lnTo>
                  <a:close/>
                </a:path>
              </a:pathLst>
            </a:custGeom>
            <a:solidFill>
              <a:srgbClr val="7967BE">
                <a:lumMod val="75000"/>
              </a:srgbClr>
            </a:solidFill>
            <a:ln w="0" cap="flat" cmpd="sng" algn="ctr">
              <a:noFill/>
              <a:prstDash val="solid"/>
              <a:miter lim="800000"/>
            </a:ln>
            <a:effectLst/>
          </p:spPr>
          <p:txBody>
            <a:bodyPr wrap="square" rtlCol="0" anchor="ctr">
              <a:noAutofit/>
            </a:bodyP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sp>
          <p:nvSpPr>
            <p:cNvPr id="78" name="Freeform 77">
              <a:extLst>
                <a:ext uri="{FF2B5EF4-FFF2-40B4-BE49-F238E27FC236}">
                  <a16:creationId xmlns:a16="http://schemas.microsoft.com/office/drawing/2014/main" id="{9B0962EC-7C28-B501-9879-A4138550F1EB}"/>
                </a:ext>
              </a:extLst>
            </p:cNvPr>
            <p:cNvSpPr/>
            <p:nvPr/>
          </p:nvSpPr>
          <p:spPr>
            <a:xfrm>
              <a:off x="8006419" y="2724683"/>
              <a:ext cx="49831" cy="196124"/>
            </a:xfrm>
            <a:custGeom>
              <a:avLst/>
              <a:gdLst>
                <a:gd name="connsiteX0" fmla="*/ 31315 w 49831"/>
                <a:gd name="connsiteY0" fmla="*/ 0 h 196124"/>
                <a:gd name="connsiteX1" fmla="*/ 49831 w 49831"/>
                <a:gd name="connsiteY1" fmla="*/ 3394 h 196124"/>
                <a:gd name="connsiteX2" fmla="*/ 38346 w 49831"/>
                <a:gd name="connsiteY2" fmla="*/ 123084 h 196124"/>
                <a:gd name="connsiteX3" fmla="*/ 16766 w 49831"/>
                <a:gd name="connsiteY3" fmla="*/ 196124 h 196124"/>
                <a:gd name="connsiteX4" fmla="*/ 0 w 49831"/>
                <a:gd name="connsiteY4" fmla="*/ 186683 h 196124"/>
                <a:gd name="connsiteX5" fmla="*/ 19885 w 49831"/>
                <a:gd name="connsiteY5" fmla="*/ 119287 h 196124"/>
                <a:gd name="connsiteX6" fmla="*/ 31315 w 49831"/>
                <a:gd name="connsiteY6" fmla="*/ 0 h 196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831" h="196124">
                  <a:moveTo>
                    <a:pt x="31315" y="0"/>
                  </a:moveTo>
                  <a:lnTo>
                    <a:pt x="49831" y="3394"/>
                  </a:lnTo>
                  <a:lnTo>
                    <a:pt x="38346" y="123084"/>
                  </a:lnTo>
                  <a:lnTo>
                    <a:pt x="16766" y="196124"/>
                  </a:lnTo>
                  <a:lnTo>
                    <a:pt x="0" y="186683"/>
                  </a:lnTo>
                  <a:lnTo>
                    <a:pt x="19885" y="119287"/>
                  </a:lnTo>
                  <a:lnTo>
                    <a:pt x="31315" y="0"/>
                  </a:lnTo>
                  <a:close/>
                </a:path>
              </a:pathLst>
            </a:custGeom>
            <a:solidFill>
              <a:srgbClr val="7967BE">
                <a:lumMod val="75000"/>
              </a:srgbClr>
            </a:solidFill>
            <a:ln w="0" cap="flat" cmpd="sng" algn="ctr">
              <a:noFill/>
              <a:prstDash val="solid"/>
              <a:miter lim="800000"/>
            </a:ln>
            <a:effectLst/>
          </p:spPr>
          <p:txBody>
            <a:bodyPr wrap="square" rtlCol="0" anchor="ctr">
              <a:noAutofit/>
            </a:bodyPr>
            <a:lstStyle/>
            <a:p>
              <a:pPr algn="ctr" defTabSz="685800">
                <a:spcBef>
                  <a:spcPct val="0"/>
                </a:spcBef>
                <a:spcAft>
                  <a:spcPct val="0"/>
                </a:spcAft>
                <a:defRPr/>
              </a:pPr>
              <a:endParaRPr lang="en-US" sz="750" kern="0">
                <a:solidFill>
                  <a:srgbClr val="404040"/>
                </a:solidFill>
                <a:latin typeface="Verdana" panose="020B0604030504040204" pitchFamily="34" charset="0"/>
                <a:ea typeface="Verdana" panose="020B0604030504040204" pitchFamily="34" charset="0"/>
                <a:cs typeface="Verdana" panose="020B0604030504040204" pitchFamily="34" charset="0"/>
              </a:endParaRPr>
            </a:p>
          </p:txBody>
        </p:sp>
      </p:grpSp>
      <p:sp>
        <p:nvSpPr>
          <p:cNvPr id="28" name="Text Placeholder 9">
            <a:extLst>
              <a:ext uri="{FF2B5EF4-FFF2-40B4-BE49-F238E27FC236}">
                <a16:creationId xmlns:a16="http://schemas.microsoft.com/office/drawing/2014/main" id="{C08C49C9-3669-FEF4-03BB-E8C5D9484483}"/>
              </a:ext>
            </a:extLst>
          </p:cNvPr>
          <p:cNvSpPr txBox="1">
            <a:spLocks/>
          </p:cNvSpPr>
          <p:nvPr/>
        </p:nvSpPr>
        <p:spPr>
          <a:xfrm>
            <a:off x="330995" y="1052438"/>
            <a:ext cx="4570342" cy="3338513"/>
          </a:xfrm>
          <a:prstGeom prst="rect">
            <a:avLst/>
          </a:prstGeom>
        </p:spPr>
        <p:txBody>
          <a:bodyPr anchor="ct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4"/>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4"/>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4"/>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1450" indent="-171450">
              <a:buClr>
                <a:schemeClr val="accent2"/>
              </a:buClr>
              <a:buSzPct val="120000"/>
              <a:buFont typeface="Arial" panose="020B0604020202020204" pitchFamily="34" charset="0"/>
              <a:buChar char="•"/>
            </a:pPr>
            <a:r>
              <a:rPr lang="de-DE" sz="1200">
                <a:solidFill>
                  <a:srgbClr val="404040"/>
                </a:solidFill>
                <a:latin typeface="Verdana" panose="020B0604030504040204" pitchFamily="34" charset="0"/>
                <a:ea typeface="Verdana" panose="020B0604030504040204" pitchFamily="34" charset="0"/>
                <a:cs typeface="Verdana"/>
              </a:rPr>
              <a:t>Autoantikörper gegen die folgenden Betazellantigene sagen die Entwicklung von T1D </a:t>
            </a:r>
            <a:r>
              <a:rPr lang="de-DE" sz="1200">
                <a:solidFill>
                  <a:srgbClr val="404040"/>
                </a:solidFill>
                <a:latin typeface="Verdana" panose="020B0604030504040204" pitchFamily="34" charset="0"/>
                <a:ea typeface="Verdana" panose="020B0604030504040204" pitchFamily="34" charset="0"/>
              </a:rPr>
              <a:t>voraus</a:t>
            </a:r>
            <a:r>
              <a:rPr lang="de-DE" sz="1200" baseline="30000">
                <a:solidFill>
                  <a:srgbClr val="404040"/>
                </a:solidFill>
                <a:latin typeface="Verdana" panose="020B0604030504040204" pitchFamily="34" charset="0"/>
                <a:ea typeface="Verdana" panose="020B0604030504040204" pitchFamily="34" charset="0"/>
                <a:cs typeface="Verdana"/>
              </a:rPr>
              <a:t> 1,2,</a:t>
            </a:r>
            <a:r>
              <a:rPr lang="de-DE" sz="1200">
                <a:solidFill>
                  <a:srgbClr val="404040"/>
                </a:solidFill>
                <a:latin typeface="Verdana" panose="020B0604030504040204" pitchFamily="34" charset="0"/>
                <a:ea typeface="Verdana" panose="020B0604030504040204" pitchFamily="34" charset="0"/>
                <a:cs typeface="Verdana"/>
              </a:rPr>
              <a:t>*</a:t>
            </a:r>
          </a:p>
          <a:p>
            <a:pPr lvl="2">
              <a:buFont typeface="Verdana" panose="020B0604030504040204" pitchFamily="34" charset="0"/>
              <a:buChar char="–"/>
            </a:pPr>
            <a:r>
              <a:rPr lang="de-DE" sz="1200">
                <a:solidFill>
                  <a:srgbClr val="404040"/>
                </a:solidFill>
                <a:latin typeface="Verdana" panose="020B0604030504040204" pitchFamily="34" charset="0"/>
                <a:ea typeface="Verdana" panose="020B0604030504040204" pitchFamily="34" charset="0"/>
                <a:cs typeface="Verdana"/>
              </a:rPr>
              <a:t>Glutaminsäure-Decarboxylase 65 (GAD)</a:t>
            </a:r>
          </a:p>
          <a:p>
            <a:pPr lvl="2">
              <a:buFont typeface="Verdana" panose="020B0604030504040204" pitchFamily="34" charset="0"/>
              <a:buChar char="–"/>
            </a:pPr>
            <a:r>
              <a:rPr lang="de-DE" sz="1200">
                <a:solidFill>
                  <a:srgbClr val="404040"/>
                </a:solidFill>
                <a:latin typeface="Verdana" panose="020B0604030504040204" pitchFamily="34" charset="0"/>
                <a:ea typeface="Verdana" panose="020B0604030504040204" pitchFamily="34" charset="0"/>
                <a:cs typeface="Verdana"/>
              </a:rPr>
              <a:t>Insulinoma-assoziiertes Antigen 2 (IA-2)</a:t>
            </a:r>
          </a:p>
          <a:p>
            <a:pPr lvl="2">
              <a:buFont typeface="Verdana" panose="020B0604030504040204" pitchFamily="34" charset="0"/>
              <a:buChar char="–"/>
            </a:pPr>
            <a:r>
              <a:rPr lang="de-DE" sz="1200">
                <a:solidFill>
                  <a:srgbClr val="404040"/>
                </a:solidFill>
                <a:latin typeface="Verdana" panose="020B0604030504040204" pitchFamily="34" charset="0"/>
                <a:ea typeface="Verdana" panose="020B0604030504040204" pitchFamily="34" charset="0"/>
                <a:cs typeface="Verdana"/>
              </a:rPr>
              <a:t>Zinktransporter 8 (ZnT8)</a:t>
            </a:r>
          </a:p>
          <a:p>
            <a:pPr lvl="2">
              <a:buFont typeface="Verdana" panose="020B0604030504040204" pitchFamily="34" charset="0"/>
              <a:buChar char="–"/>
            </a:pPr>
            <a:r>
              <a:rPr lang="de-DE" sz="1200">
                <a:solidFill>
                  <a:srgbClr val="404040"/>
                </a:solidFill>
                <a:latin typeface="Verdana" panose="020B0604030504040204" pitchFamily="34" charset="0"/>
                <a:ea typeface="Verdana" panose="020B0604030504040204" pitchFamily="34" charset="0"/>
                <a:cs typeface="Verdana"/>
              </a:rPr>
              <a:t>Insulin</a:t>
            </a:r>
          </a:p>
          <a:p>
            <a:pPr marL="171450" indent="-171450">
              <a:buClr>
                <a:schemeClr val="accent2"/>
              </a:buClr>
              <a:buSzPct val="120000"/>
              <a:buFont typeface="Arial" panose="020B0604020202020204" pitchFamily="34" charset="0"/>
              <a:buChar char="•"/>
            </a:pPr>
            <a:r>
              <a:rPr lang="de-DE" sz="1200">
                <a:solidFill>
                  <a:srgbClr val="404040"/>
                </a:solidFill>
                <a:latin typeface="Verdana" panose="020B0604030504040204" pitchFamily="34" charset="0"/>
                <a:ea typeface="Verdana" panose="020B0604030504040204" pitchFamily="34" charset="0"/>
                <a:cs typeface="Verdana"/>
              </a:rPr>
              <a:t>Es hat sich gezeigt, dass die </a:t>
            </a:r>
            <a:r>
              <a:rPr lang="de-DE" sz="1200" b="1">
                <a:solidFill>
                  <a:srgbClr val="404040"/>
                </a:solidFill>
                <a:latin typeface="Verdana" panose="020B0604030504040204" pitchFamily="34" charset="0"/>
                <a:ea typeface="Verdana" panose="020B0604030504040204" pitchFamily="34" charset="0"/>
                <a:cs typeface="Verdana"/>
              </a:rPr>
              <a:t>Anzahl der Autoanti-körper prädiktiv</a:t>
            </a:r>
            <a:r>
              <a:rPr lang="de-DE" sz="1200">
                <a:solidFill>
                  <a:srgbClr val="404040"/>
                </a:solidFill>
                <a:latin typeface="Verdana" panose="020B0604030504040204" pitchFamily="34" charset="0"/>
                <a:ea typeface="Verdana" panose="020B0604030504040204" pitchFamily="34" charset="0"/>
                <a:cs typeface="Verdana"/>
              </a:rPr>
              <a:t> für die Erkrankung ist, der Reihen-folge des Auftretens verschiedener Autoantikörper jedoch keine prädiktive Fähigkeit zugeschrieben wurde</a:t>
            </a:r>
            <a:r>
              <a:rPr lang="de-DE" sz="1200" baseline="30000">
                <a:solidFill>
                  <a:srgbClr val="404040"/>
                </a:solidFill>
                <a:latin typeface="Verdana" panose="020B0604030504040204" pitchFamily="34" charset="0"/>
                <a:ea typeface="Verdana" panose="020B0604030504040204" pitchFamily="34" charset="0"/>
                <a:cs typeface="Verdana"/>
              </a:rPr>
              <a:t>1,2</a:t>
            </a:r>
          </a:p>
          <a:p>
            <a:pPr marL="171450" indent="-171450">
              <a:buClr>
                <a:schemeClr val="accent2"/>
              </a:buClr>
              <a:buSzPct val="120000"/>
              <a:buFont typeface="Arial" panose="020B0604020202020204" pitchFamily="34" charset="0"/>
              <a:buChar char="•"/>
            </a:pPr>
            <a:r>
              <a:rPr lang="de-DE" sz="1200" b="1">
                <a:solidFill>
                  <a:srgbClr val="404040"/>
                </a:solidFill>
              </a:rPr>
              <a:t>≥ 2 Inselautoantikörper </a:t>
            </a:r>
            <a:r>
              <a:rPr lang="de-DE" sz="1200">
                <a:solidFill>
                  <a:srgbClr val="404040"/>
                </a:solidFill>
              </a:rPr>
              <a:t>bringen ein Lebenszeit-risiko für klinisch manifesten T1D von </a:t>
            </a:r>
            <a:r>
              <a:rPr lang="de-DE" sz="1200" b="1">
                <a:solidFill>
                  <a:srgbClr val="404040"/>
                </a:solidFill>
              </a:rPr>
              <a:t>nahezu 100 % </a:t>
            </a:r>
            <a:r>
              <a:rPr lang="de-DE" sz="1200">
                <a:solidFill>
                  <a:srgbClr val="404040"/>
                </a:solidFill>
              </a:rPr>
              <a:t>mit sich</a:t>
            </a:r>
            <a:r>
              <a:rPr lang="de-DE" sz="1200" baseline="30000">
                <a:solidFill>
                  <a:srgbClr val="404040"/>
                </a:solidFill>
              </a:rPr>
              <a:t>3</a:t>
            </a:r>
            <a:endParaRPr lang="de-DE" sz="1200">
              <a:solidFill>
                <a:srgbClr val="404040"/>
              </a:solidFill>
              <a:latin typeface="Verdana" panose="020B0604030504040204" pitchFamily="34" charset="0"/>
              <a:ea typeface="Verdana" panose="020B0604030504040204" pitchFamily="34" charset="0"/>
              <a:cs typeface="Verdana"/>
            </a:endParaRPr>
          </a:p>
        </p:txBody>
      </p:sp>
      <p:sp>
        <p:nvSpPr>
          <p:cNvPr id="31" name="TextBox 3037">
            <a:extLst>
              <a:ext uri="{FF2B5EF4-FFF2-40B4-BE49-F238E27FC236}">
                <a16:creationId xmlns:a16="http://schemas.microsoft.com/office/drawing/2014/main" id="{CA98CCBE-4A48-A9D1-C199-8C60AD4F1C81}"/>
              </a:ext>
            </a:extLst>
          </p:cNvPr>
          <p:cNvSpPr txBox="1"/>
          <p:nvPr/>
        </p:nvSpPr>
        <p:spPr>
          <a:xfrm>
            <a:off x="330546" y="4846298"/>
            <a:ext cx="8299104" cy="276999"/>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Peters A.</a:t>
            </a:r>
            <a:r>
              <a:rPr lang="de-DE" sz="600" i="1">
                <a:solidFill>
                  <a:srgbClr val="404040"/>
                </a:solidFill>
              </a:rPr>
              <a:t> J Fam </a:t>
            </a:r>
            <a:r>
              <a:rPr lang="de-DE" sz="600" i="1" err="1">
                <a:solidFill>
                  <a:srgbClr val="404040"/>
                </a:solidFill>
              </a:rPr>
              <a:t>Pract</a:t>
            </a:r>
            <a:r>
              <a:rPr lang="de-DE" sz="600" i="1">
                <a:solidFill>
                  <a:srgbClr val="404040"/>
                </a:solidFill>
              </a:rPr>
              <a:t> </a:t>
            </a:r>
            <a:r>
              <a:rPr lang="de-DE" sz="600">
                <a:solidFill>
                  <a:srgbClr val="404040"/>
                </a:solidFill>
              </a:rPr>
              <a:t>2021; 70 (6S): S47</a:t>
            </a:r>
            <a:r>
              <a:rPr kumimoji="0" lang="de-DE" sz="600" b="0" i="0" u="none" strike="noStrike" kern="1200" cap="none" spc="0" normalizeH="0" baseline="0" noProof="0">
                <a:ln>
                  <a:noFill/>
                </a:ln>
                <a:solidFill>
                  <a:srgbClr val="404040"/>
                </a:solidFill>
                <a:effectLst/>
                <a:uLnTx/>
                <a:uFillTx/>
                <a:ea typeface="+mn-ea"/>
                <a:cs typeface="+mn-cs"/>
              </a:rPr>
              <a:t>–S52.</a:t>
            </a:r>
            <a:r>
              <a:rPr lang="de-DE" sz="600">
                <a:solidFill>
                  <a:srgbClr val="404040"/>
                </a:solidFill>
              </a:rPr>
              <a:t> </a:t>
            </a:r>
            <a:r>
              <a:rPr lang="de-DE" sz="600" b="1">
                <a:solidFill>
                  <a:srgbClr val="404040"/>
                </a:solidFill>
              </a:rPr>
              <a:t>2.</a:t>
            </a:r>
            <a:r>
              <a:rPr lang="de-DE" sz="600">
                <a:solidFill>
                  <a:srgbClr val="404040"/>
                </a:solidFill>
              </a:rPr>
              <a:t> </a:t>
            </a:r>
            <a:r>
              <a:rPr lang="de-DE" sz="600" err="1">
                <a:solidFill>
                  <a:srgbClr val="404040"/>
                </a:solidFill>
              </a:rPr>
              <a:t>Pöllänen</a:t>
            </a:r>
            <a:r>
              <a:rPr lang="de-DE" sz="600">
                <a:solidFill>
                  <a:srgbClr val="404040"/>
                </a:solidFill>
              </a:rPr>
              <a:t> PM </a:t>
            </a:r>
            <a:r>
              <a:rPr lang="de-DE" sz="600" i="1">
                <a:solidFill>
                  <a:srgbClr val="404040"/>
                </a:solidFill>
              </a:rPr>
              <a:t>et al. J </a:t>
            </a:r>
            <a:r>
              <a:rPr lang="de-DE" sz="600" i="1" err="1">
                <a:solidFill>
                  <a:srgbClr val="404040"/>
                </a:solidFill>
              </a:rPr>
              <a:t>Clin</a:t>
            </a:r>
            <a:r>
              <a:rPr lang="de-DE" sz="600" i="1">
                <a:solidFill>
                  <a:srgbClr val="404040"/>
                </a:solidFill>
              </a:rPr>
              <a:t> </a:t>
            </a:r>
            <a:r>
              <a:rPr lang="de-DE" sz="600" i="1" err="1">
                <a:solidFill>
                  <a:srgbClr val="404040"/>
                </a:solidFill>
              </a:rPr>
              <a:t>Endocrinol</a:t>
            </a:r>
            <a:r>
              <a:rPr lang="de-DE" sz="600" i="1">
                <a:solidFill>
                  <a:srgbClr val="404040"/>
                </a:solidFill>
              </a:rPr>
              <a:t> </a:t>
            </a:r>
            <a:r>
              <a:rPr lang="de-DE" sz="600" i="1" err="1">
                <a:solidFill>
                  <a:srgbClr val="404040"/>
                </a:solidFill>
              </a:rPr>
              <a:t>Metab</a:t>
            </a:r>
            <a:r>
              <a:rPr lang="de-DE" sz="600">
                <a:solidFill>
                  <a:srgbClr val="404040"/>
                </a:solidFill>
              </a:rPr>
              <a:t> 2020; 105: e4638</a:t>
            </a:r>
            <a:r>
              <a:rPr kumimoji="0" lang="de-DE" sz="600" b="0" i="0" u="none" strike="noStrike" kern="1200" cap="none" spc="0" normalizeH="0" baseline="0" noProof="0">
                <a:ln>
                  <a:noFill/>
                </a:ln>
                <a:solidFill>
                  <a:srgbClr val="404040"/>
                </a:solidFill>
                <a:effectLst/>
                <a:uLnTx/>
                <a:uFillTx/>
                <a:ea typeface="+mn-ea"/>
                <a:cs typeface="+mn-cs"/>
              </a:rPr>
              <a:t>–e4651.</a:t>
            </a:r>
            <a:r>
              <a:rPr lang="de-DE" sz="600">
                <a:solidFill>
                  <a:srgbClr val="404040"/>
                </a:solidFill>
              </a:rPr>
              <a:t> </a:t>
            </a:r>
            <a:r>
              <a:rPr lang="de-DE" sz="600" b="1">
                <a:solidFill>
                  <a:srgbClr val="404040"/>
                </a:solidFill>
              </a:rPr>
              <a:t>3.</a:t>
            </a:r>
            <a:r>
              <a:rPr lang="de-DE" sz="600">
                <a:solidFill>
                  <a:srgbClr val="404040"/>
                </a:solidFill>
              </a:rPr>
              <a:t> </a:t>
            </a:r>
            <a:r>
              <a:rPr lang="da-DK" sz="600">
                <a:solidFill>
                  <a:srgbClr val="404040"/>
                </a:solidFill>
                <a:ea typeface="Arial"/>
                <a:cs typeface="Arial"/>
              </a:rPr>
              <a:t>Insel RA </a:t>
            </a:r>
            <a:r>
              <a:rPr lang="da-DK" sz="600" i="1">
                <a:solidFill>
                  <a:srgbClr val="404040"/>
                </a:solidFill>
                <a:ea typeface="Arial"/>
                <a:cs typeface="Arial"/>
              </a:rPr>
              <a:t>et al. Diabetes Care </a:t>
            </a:r>
            <a:r>
              <a:rPr lang="da-DK" sz="600">
                <a:solidFill>
                  <a:srgbClr val="404040"/>
                </a:solidFill>
                <a:ea typeface="Arial"/>
                <a:cs typeface="Arial"/>
              </a:rPr>
              <a:t>2015; 38: 1964</a:t>
            </a:r>
            <a:r>
              <a:rPr lang="de" sz="600">
                <a:solidFill>
                  <a:srgbClr val="404040"/>
                </a:solidFill>
                <a:ea typeface="Arial"/>
                <a:cs typeface="Arial"/>
              </a:rPr>
              <a:t>–</a:t>
            </a:r>
            <a:r>
              <a:rPr lang="da-DK" sz="600">
                <a:solidFill>
                  <a:srgbClr val="404040"/>
                </a:solidFill>
                <a:ea typeface="Arial"/>
                <a:cs typeface="Arial"/>
              </a:rPr>
              <a:t>74. </a:t>
            </a:r>
            <a:r>
              <a:rPr lang="de-DE" sz="600" b="1">
                <a:solidFill>
                  <a:srgbClr val="404040"/>
                </a:solidFill>
              </a:rPr>
              <a:t>4.</a:t>
            </a:r>
            <a:r>
              <a:rPr lang="de-DE" sz="600">
                <a:solidFill>
                  <a:srgbClr val="404040"/>
                </a:solidFill>
              </a:rPr>
              <a:t> Misra S.</a:t>
            </a:r>
            <a:r>
              <a:rPr lang="de-DE" sz="600" i="1">
                <a:solidFill>
                  <a:srgbClr val="404040"/>
                </a:solidFill>
              </a:rPr>
              <a:t> </a:t>
            </a:r>
            <a:r>
              <a:rPr lang="de-DE" sz="600" i="1" err="1">
                <a:solidFill>
                  <a:srgbClr val="404040"/>
                </a:solidFill>
              </a:rPr>
              <a:t>Practical</a:t>
            </a:r>
            <a:r>
              <a:rPr lang="de-DE" sz="600" i="1">
                <a:solidFill>
                  <a:srgbClr val="404040"/>
                </a:solidFill>
              </a:rPr>
              <a:t> Diabetes </a:t>
            </a:r>
            <a:r>
              <a:rPr lang="de-DE" sz="600">
                <a:solidFill>
                  <a:srgbClr val="404040"/>
                </a:solidFill>
              </a:rPr>
              <a:t>2017; 34: 221</a:t>
            </a:r>
            <a:r>
              <a:rPr kumimoji="0" lang="de-DE" sz="600" b="0" i="0" u="none" strike="noStrike" kern="1200" cap="none" spc="0" normalizeH="0" baseline="0" noProof="0">
                <a:ln>
                  <a:noFill/>
                </a:ln>
                <a:solidFill>
                  <a:srgbClr val="404040"/>
                </a:solidFill>
                <a:effectLst/>
                <a:uLnTx/>
                <a:uFillTx/>
                <a:ea typeface="+mn-ea"/>
                <a:cs typeface="+mn-cs"/>
              </a:rPr>
              <a:t>–223a.</a:t>
            </a:r>
            <a:r>
              <a:rPr lang="de-DE" sz="600">
                <a:solidFill>
                  <a:srgbClr val="404040"/>
                </a:solidFill>
              </a:rPr>
              <a:t> </a:t>
            </a:r>
            <a:r>
              <a:rPr lang="de-DE" sz="600" b="1">
                <a:solidFill>
                  <a:srgbClr val="404040"/>
                </a:solidFill>
              </a:rPr>
              <a:t>5.</a:t>
            </a:r>
            <a:r>
              <a:rPr lang="de-DE" sz="600">
                <a:solidFill>
                  <a:srgbClr val="404040"/>
                </a:solidFill>
              </a:rPr>
              <a:t> </a:t>
            </a:r>
            <a:r>
              <a:rPr lang="de-DE" sz="600">
                <a:solidFill>
                  <a:srgbClr val="404040"/>
                </a:solidFill>
                <a:ea typeface="Arial"/>
                <a:cs typeface="Arial"/>
              </a:rPr>
              <a:t>American Diabetes </a:t>
            </a:r>
            <a:r>
              <a:rPr lang="de-DE" sz="600" err="1">
                <a:solidFill>
                  <a:srgbClr val="404040"/>
                </a:solidFill>
                <a:ea typeface="Arial"/>
                <a:cs typeface="Arial"/>
              </a:rPr>
              <a:t>Association</a:t>
            </a:r>
            <a:r>
              <a:rPr lang="de-DE" sz="600">
                <a:solidFill>
                  <a:srgbClr val="404040"/>
                </a:solidFill>
                <a:ea typeface="Arial"/>
                <a:cs typeface="Arial"/>
              </a:rPr>
              <a:t> Professional Practice Committee. </a:t>
            </a:r>
            <a:r>
              <a:rPr lang="de-DE" sz="600" i="1">
                <a:solidFill>
                  <a:srgbClr val="404040"/>
                </a:solidFill>
                <a:ea typeface="Arial"/>
                <a:cs typeface="Arial"/>
              </a:rPr>
              <a:t>Diabetes Care </a:t>
            </a:r>
            <a:r>
              <a:rPr lang="de-DE" sz="600">
                <a:solidFill>
                  <a:srgbClr val="404040"/>
                </a:solidFill>
                <a:ea typeface="Arial"/>
                <a:cs typeface="Arial"/>
              </a:rPr>
              <a:t>2026; 49 (</a:t>
            </a:r>
            <a:r>
              <a:rPr lang="de-DE" sz="600" err="1">
                <a:solidFill>
                  <a:srgbClr val="404040"/>
                </a:solidFill>
                <a:ea typeface="Arial"/>
                <a:cs typeface="Arial"/>
              </a:rPr>
              <a:t>Suppl</a:t>
            </a:r>
            <a:r>
              <a:rPr lang="de-DE" sz="600">
                <a:solidFill>
                  <a:srgbClr val="404040"/>
                </a:solidFill>
                <a:ea typeface="Arial"/>
                <a:cs typeface="Arial"/>
              </a:rPr>
              <a:t>. 1): S27–S49</a:t>
            </a:r>
            <a:r>
              <a:rPr lang="de-DE" sz="600">
                <a:solidFill>
                  <a:srgbClr val="404040"/>
                </a:solidFill>
                <a:cs typeface="Arial"/>
              </a:rPr>
              <a:t>.</a:t>
            </a:r>
            <a:r>
              <a:rPr lang="de-DE" sz="600">
                <a:solidFill>
                  <a:srgbClr val="404040"/>
                </a:solidFill>
              </a:rPr>
              <a:t> </a:t>
            </a:r>
            <a:r>
              <a:rPr lang="de-DE" sz="600" b="1">
                <a:solidFill>
                  <a:srgbClr val="404040"/>
                </a:solidFill>
              </a:rPr>
              <a:t>6.</a:t>
            </a:r>
            <a:r>
              <a:rPr lang="de-DE" sz="600">
                <a:solidFill>
                  <a:srgbClr val="404040"/>
                </a:solidFill>
              </a:rPr>
              <a:t> </a:t>
            </a:r>
            <a:r>
              <a:rPr lang="de-DE" sz="600" err="1">
                <a:solidFill>
                  <a:srgbClr val="404040"/>
                </a:solidFill>
              </a:rPr>
              <a:t>Tsirogianni</a:t>
            </a:r>
            <a:r>
              <a:rPr lang="de-DE" sz="600">
                <a:solidFill>
                  <a:srgbClr val="404040"/>
                </a:solidFill>
              </a:rPr>
              <a:t> A </a:t>
            </a:r>
            <a:r>
              <a:rPr lang="de-DE" sz="600" i="1">
                <a:solidFill>
                  <a:srgbClr val="404040"/>
                </a:solidFill>
              </a:rPr>
              <a:t>et al. Autoimmun Rev </a:t>
            </a:r>
            <a:r>
              <a:rPr lang="de-DE" sz="600">
                <a:solidFill>
                  <a:srgbClr val="404040"/>
                </a:solidFill>
              </a:rPr>
              <a:t>2009; 8: 687–91.</a:t>
            </a:r>
          </a:p>
        </p:txBody>
      </p:sp>
      <p:sp>
        <p:nvSpPr>
          <p:cNvPr id="32" name="Footer Placeholder 4">
            <a:extLst>
              <a:ext uri="{FF2B5EF4-FFF2-40B4-BE49-F238E27FC236}">
                <a16:creationId xmlns:a16="http://schemas.microsoft.com/office/drawing/2014/main" id="{3C72ADCF-AD38-1B95-721C-D3BB36150B9D}"/>
              </a:ext>
            </a:extLst>
          </p:cNvPr>
          <p:cNvSpPr txBox="1">
            <a:spLocks/>
          </p:cNvSpPr>
          <p:nvPr/>
        </p:nvSpPr>
        <p:spPr>
          <a:xfrm>
            <a:off x="364290" y="4701032"/>
            <a:ext cx="8581758" cy="19091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Grafik modifiziert nach: Misra S 2017.</a:t>
            </a:r>
            <a:r>
              <a:rPr kumimoji="0" lang="de-DE" sz="600" b="0" i="0" u="none" strike="noStrike" kern="1200" cap="none" spc="0" normalizeH="0" baseline="30000" noProof="0">
                <a:ln>
                  <a:noFill/>
                </a:ln>
                <a:solidFill>
                  <a:srgbClr val="404040"/>
                </a:solidFill>
                <a:effectLst/>
                <a:uLnTx/>
                <a:uFillTx/>
                <a:latin typeface="+mn-lt"/>
                <a:ea typeface="Verdana" panose="020B0604030504040204" pitchFamily="34" charset="0"/>
                <a:cs typeface="Verdana" panose="020B0604030504040204" pitchFamily="34" charset="0"/>
              </a:rPr>
              <a:t>4</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 Die American Diabetes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Association</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empfiehlt ein Screening auf T1D im Frühstadium (Stadien 1 und 2) durch Tests auf Autoantikörper gegen Insulin (IAA), GAD, IA-2 oder ZnT8.</a:t>
            </a:r>
            <a:r>
              <a:rPr kumimoji="0" lang="de-DE" sz="600" b="0" i="0" u="none" strike="noStrike" kern="1200" cap="none" spc="0" normalizeH="0" baseline="30000" noProof="0">
                <a:ln>
                  <a:noFill/>
                </a:ln>
                <a:solidFill>
                  <a:srgbClr val="404040"/>
                </a:solidFill>
                <a:effectLst/>
                <a:uLnTx/>
                <a:uFillTx/>
                <a:latin typeface="+mn-lt"/>
                <a:ea typeface="Verdana" panose="020B0604030504040204" pitchFamily="34" charset="0"/>
                <a:cs typeface="Verdana" panose="020B0604030504040204" pitchFamily="34" charset="0"/>
              </a:rPr>
              <a:t>5</a:t>
            </a:r>
            <a:r>
              <a:rPr kumimoji="0" lang="de-DE" sz="600" b="0" i="0" u="none" strike="noStrike" kern="1200" cap="none" spc="0" normalizeH="0" noProof="0">
                <a:ln>
                  <a:noFill/>
                </a:ln>
                <a:solidFill>
                  <a:srgbClr val="404040"/>
                </a:solidFill>
                <a:effectLst/>
                <a:uLnTx/>
                <a:uFillTx/>
                <a:latin typeface="+mn-lt"/>
                <a:ea typeface="Verdana" panose="020B0604030504040204" pitchFamily="34" charset="0"/>
                <a:cs typeface="Verdana" panose="020B0604030504040204" pitchFamily="34" charset="0"/>
              </a:rPr>
              <a:t> Die Messung von </a:t>
            </a:r>
            <a:r>
              <a:rPr lang="de-DE" sz="600">
                <a:solidFill>
                  <a:srgbClr val="404040"/>
                </a:solidFill>
                <a:latin typeface="+mn-lt"/>
                <a:ea typeface="Verdana" panose="020B0604030504040204" pitchFamily="34" charset="0"/>
                <a:cs typeface="Verdana" panose="020B0604030504040204" pitchFamily="34" charset="0"/>
              </a:rPr>
              <a:t>Inselzell-Autoantikörper (</a:t>
            </a:r>
            <a:r>
              <a:rPr lang="de-DE" sz="600" err="1">
                <a:solidFill>
                  <a:srgbClr val="404040"/>
                </a:solidFill>
                <a:latin typeface="+mn-lt"/>
                <a:ea typeface="Verdana" panose="020B0604030504040204" pitchFamily="34" charset="0"/>
                <a:cs typeface="Verdana" panose="020B0604030504040204" pitchFamily="34" charset="0"/>
              </a:rPr>
              <a:t>islet</a:t>
            </a:r>
            <a:r>
              <a:rPr lang="de-DE" sz="600">
                <a:solidFill>
                  <a:srgbClr val="404040"/>
                </a:solidFill>
                <a:latin typeface="+mn-lt"/>
                <a:ea typeface="Verdana" panose="020B0604030504040204" pitchFamily="34" charset="0"/>
                <a:cs typeface="Verdana" panose="020B0604030504040204" pitchFamily="34" charset="0"/>
              </a:rPr>
              <a:t> </a:t>
            </a:r>
            <a:r>
              <a:rPr lang="de-DE" sz="600" err="1">
                <a:solidFill>
                  <a:srgbClr val="404040"/>
                </a:solidFill>
                <a:latin typeface="+mn-lt"/>
                <a:ea typeface="Verdana" panose="020B0604030504040204" pitchFamily="34" charset="0"/>
                <a:cs typeface="Verdana" panose="020B0604030504040204" pitchFamily="34" charset="0"/>
              </a:rPr>
              <a:t>cell</a:t>
            </a:r>
            <a:r>
              <a:rPr lang="de-DE" sz="600">
                <a:solidFill>
                  <a:srgbClr val="404040"/>
                </a:solidFill>
                <a:latin typeface="+mn-lt"/>
                <a:ea typeface="Verdana" panose="020B0604030504040204" pitchFamily="34" charset="0"/>
                <a:cs typeface="Verdana" panose="020B0604030504040204" pitchFamily="34" charset="0"/>
              </a:rPr>
              <a:t> </a:t>
            </a:r>
            <a:r>
              <a:rPr lang="de-DE" sz="600" err="1">
                <a:solidFill>
                  <a:srgbClr val="404040"/>
                </a:solidFill>
                <a:latin typeface="+mn-lt"/>
                <a:ea typeface="Verdana" panose="020B0604030504040204" pitchFamily="34" charset="0"/>
                <a:cs typeface="Verdana" panose="020B0604030504040204" pitchFamily="34" charset="0"/>
              </a:rPr>
              <a:t>autoantibodies</a:t>
            </a:r>
            <a:r>
              <a:rPr lang="de-DE" sz="600">
                <a:solidFill>
                  <a:srgbClr val="404040"/>
                </a:solidFill>
                <a:latin typeface="+mn-lt"/>
                <a:ea typeface="Verdana" panose="020B0604030504040204" pitchFamily="34" charset="0"/>
                <a:cs typeface="Verdana" panose="020B0604030504040204" pitchFamily="34" charset="0"/>
              </a:rPr>
              <a:t>, ICA) wird nur noch in Studien verwendet, da sie als zu unspezifisch gilt.</a:t>
            </a:r>
            <a:r>
              <a:rPr lang="de-DE" sz="600" baseline="30000">
                <a:solidFill>
                  <a:srgbClr val="404040"/>
                </a:solidFill>
                <a:latin typeface="+mn-lt"/>
                <a:ea typeface="Verdana" panose="020B0604030504040204" pitchFamily="34" charset="0"/>
                <a:cs typeface="Verdana" panose="020B0604030504040204" pitchFamily="34" charset="0"/>
              </a:rPr>
              <a:t>6</a:t>
            </a:r>
            <a:r>
              <a:rPr kumimoji="0" lang="de-DE" sz="600" b="0" i="0" u="none" strike="noStrike" kern="1200" cap="none" spc="0" normalizeH="0" noProof="0">
                <a:ln>
                  <a:noFill/>
                </a:ln>
                <a:solidFill>
                  <a:srgbClr val="404040"/>
                </a:solidFill>
                <a:effectLst/>
                <a:uLnTx/>
                <a:uFillTx/>
                <a:latin typeface="+mn-lt"/>
                <a:ea typeface="Verdana" panose="020B0604030504040204" pitchFamily="34" charset="0"/>
                <a:cs typeface="Verdana" panose="020B0604030504040204" pitchFamily="34" charset="0"/>
              </a:rPr>
              <a:t> T1D: Typ-1-Diabetes.</a:t>
            </a:r>
            <a:endParaRPr kumimoji="0" lang="en-US"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spTree>
    <p:extLst>
      <p:ext uri="{BB962C8B-B14F-4D97-AF65-F5344CB8AC3E}">
        <p14:creationId xmlns:p14="http://schemas.microsoft.com/office/powerpoint/2010/main" val="28098821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28">
                                            <p:txEl>
                                              <p:pRg st="1" end="1"/>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8">
                                            <p:txEl>
                                              <p:pRg st="2" end="2"/>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28">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8">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8">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28">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uiExpand="1" build="p" bldLvl="3"/>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035FDAB-B170-8EF2-12CD-6C83EB03D513}"/>
            </a:ext>
          </a:extLst>
        </p:cNvPr>
        <p:cNvGrpSpPr/>
        <p:nvPr/>
      </p:nvGrpSpPr>
      <p:grpSpPr>
        <a:xfrm>
          <a:off x="0" y="0"/>
          <a:ext cx="0" cy="0"/>
          <a:chOff x="0" y="0"/>
          <a:chExt cx="0" cy="0"/>
        </a:xfrm>
      </p:grpSpPr>
      <p:sp>
        <p:nvSpPr>
          <p:cNvPr id="30" name="Textplatzhalter 9">
            <a:extLst>
              <a:ext uri="{FF2B5EF4-FFF2-40B4-BE49-F238E27FC236}">
                <a16:creationId xmlns:a16="http://schemas.microsoft.com/office/drawing/2014/main" id="{340F5DF0-58C9-FE6B-03FF-6947485B097D}"/>
              </a:ext>
            </a:extLst>
          </p:cNvPr>
          <p:cNvSpPr txBox="1">
            <a:spLocks/>
          </p:cNvSpPr>
          <p:nvPr/>
        </p:nvSpPr>
        <p:spPr>
          <a:xfrm>
            <a:off x="325167" y="11691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4"/>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4"/>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4"/>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defRPr/>
            </a:pPr>
            <a:r>
              <a:rPr lang="de-DE" sz="2000" b="1">
                <a:solidFill>
                  <a:srgbClr val="7030A0"/>
                </a:solidFill>
              </a:rPr>
              <a:t>T1D im Frühstadium wird durch das anhaltende </a:t>
            </a:r>
            <a:r>
              <a:rPr lang="de-DE" sz="2000" b="1" err="1">
                <a:solidFill>
                  <a:srgbClr val="7030A0"/>
                </a:solidFill>
              </a:rPr>
              <a:t>Vorhan-densein</a:t>
            </a:r>
            <a:r>
              <a:rPr lang="de-DE" sz="2000" b="1">
                <a:solidFill>
                  <a:srgbClr val="7030A0"/>
                </a:solidFill>
              </a:rPr>
              <a:t> von diabetesspezifischen </a:t>
            </a:r>
            <a:r>
              <a:rPr lang="de-DE" sz="2000" b="1" err="1">
                <a:solidFill>
                  <a:srgbClr val="7030A0"/>
                </a:solidFill>
              </a:rPr>
              <a:t>IAk</a:t>
            </a:r>
            <a:r>
              <a:rPr lang="de-DE" sz="2000" b="1">
                <a:solidFill>
                  <a:srgbClr val="7030A0"/>
                </a:solidFill>
              </a:rPr>
              <a:t> nachgewiesen</a:t>
            </a:r>
            <a:r>
              <a:rPr lang="de-DE" sz="2000" b="1" baseline="30000">
                <a:solidFill>
                  <a:srgbClr val="7030A0"/>
                </a:solidFill>
              </a:rPr>
              <a:t>1</a:t>
            </a:r>
          </a:p>
        </p:txBody>
      </p:sp>
      <p:graphicFrame>
        <p:nvGraphicFramePr>
          <p:cNvPr id="4" name="Object 3" hidden="1">
            <a:extLst>
              <a:ext uri="{FF2B5EF4-FFF2-40B4-BE49-F238E27FC236}">
                <a16:creationId xmlns:a16="http://schemas.microsoft.com/office/drawing/2014/main" id="{90C08789-CD95-59FC-AB98-FDF0573C776F}"/>
              </a:ext>
            </a:extLst>
          </p:cNvPr>
          <p:cNvGraphicFramePr>
            <a:graphicFrameLocks noChangeAspect="1"/>
          </p:cNvGraphicFramePr>
          <p:nvPr>
            <p:custDataLst>
              <p:tags r:id="rId1"/>
            </p:custDataLst>
          </p:nvPr>
        </p:nvGraphicFramePr>
        <p:xfrm>
          <a:off x="1191" y="1191"/>
          <a:ext cx="1191" cy="1191"/>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4" name="Object 3" hidden="1">
                        <a:extLst>
                          <a:ext uri="{FF2B5EF4-FFF2-40B4-BE49-F238E27FC236}">
                            <a16:creationId xmlns:a16="http://schemas.microsoft.com/office/drawing/2014/main" id="{90C08789-CD95-59FC-AB98-FDF0573C776F}"/>
                          </a:ext>
                        </a:extLst>
                      </p:cNvPr>
                      <p:cNvPicPr/>
                      <p:nvPr/>
                    </p:nvPicPr>
                    <p:blipFill>
                      <a:blip r:embed="rId6"/>
                      <a:stretch>
                        <a:fillRect/>
                      </a:stretch>
                    </p:blipFill>
                    <p:spPr>
                      <a:xfrm>
                        <a:off x="1191" y="1191"/>
                        <a:ext cx="1191" cy="1191"/>
                      </a:xfrm>
                      <a:prstGeom prst="rect">
                        <a:avLst/>
                      </a:prstGeom>
                    </p:spPr>
                  </p:pic>
                </p:oleObj>
              </mc:Fallback>
            </mc:AlternateContent>
          </a:graphicData>
        </a:graphic>
      </p:graphicFrame>
      <p:sp>
        <p:nvSpPr>
          <p:cNvPr id="76" name="Text Placeholder 4">
            <a:extLst>
              <a:ext uri="{FF2B5EF4-FFF2-40B4-BE49-F238E27FC236}">
                <a16:creationId xmlns:a16="http://schemas.microsoft.com/office/drawing/2014/main" id="{293B5826-E83D-3A71-12F1-82C2CDD82257}"/>
              </a:ext>
            </a:extLst>
          </p:cNvPr>
          <p:cNvSpPr txBox="1"/>
          <p:nvPr/>
        </p:nvSpPr>
        <p:spPr>
          <a:xfrm>
            <a:off x="375047" y="896466"/>
            <a:ext cx="4188560" cy="3343275"/>
          </a:xfrm>
          <a:prstGeom prst="rect">
            <a:avLst/>
          </a:prstGeom>
        </p:spPr>
        <p:txBody>
          <a:bodyPr vert="horz" lIns="68580" tIns="34290" rIns="68580" bIns="34290" rtlCol="0">
            <a:noAutofit/>
          </a:bodyPr>
          <a:lstStyle>
            <a:lvl1pPr marL="228600" indent="-228600" algn="l" defTabSz="914400" rtl="0" eaLnBrk="1" latinLnBrk="0" hangingPunct="1">
              <a:lnSpc>
                <a:spcPct val="90000"/>
              </a:lnSpc>
              <a:spcBef>
                <a:spcPts val="1000"/>
              </a:spcBef>
              <a:buClr>
                <a:schemeClr val="accent3"/>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accent3"/>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None/>
            </a:pPr>
            <a:endParaRPr lang="en-US" sz="1050">
              <a:solidFill>
                <a:schemeClr val="tx1">
                  <a:lumMod val="50000"/>
                  <a:lumOff val="50000"/>
                </a:schemeClr>
              </a:solidFill>
              <a:latin typeface="Verdana" panose="020B0604030504040204" pitchFamily="34" charset="0"/>
              <a:cs typeface="Verdana" panose="020B0604030504040204" pitchFamily="34" charset="0"/>
            </a:endParaRPr>
          </a:p>
        </p:txBody>
      </p:sp>
      <p:sp>
        <p:nvSpPr>
          <p:cNvPr id="31" name="TextBox 3037">
            <a:extLst>
              <a:ext uri="{FF2B5EF4-FFF2-40B4-BE49-F238E27FC236}">
                <a16:creationId xmlns:a16="http://schemas.microsoft.com/office/drawing/2014/main" id="{1245A993-EDBF-56A1-26A5-AFDDFC1D955C}"/>
              </a:ext>
            </a:extLst>
          </p:cNvPr>
          <p:cNvSpPr txBox="1"/>
          <p:nvPr/>
        </p:nvSpPr>
        <p:spPr>
          <a:xfrm>
            <a:off x="323411" y="4750984"/>
            <a:ext cx="8555061" cy="369332"/>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Winter WE </a:t>
            </a:r>
            <a:r>
              <a:rPr lang="de-DE" sz="600" i="1">
                <a:solidFill>
                  <a:srgbClr val="404040"/>
                </a:solidFill>
              </a:rPr>
              <a:t>et al. J </a:t>
            </a:r>
            <a:r>
              <a:rPr lang="de-DE" sz="600" i="1" err="1">
                <a:solidFill>
                  <a:srgbClr val="404040"/>
                </a:solidFill>
              </a:rPr>
              <a:t>Appl</a:t>
            </a:r>
            <a:r>
              <a:rPr lang="de-DE" sz="600" i="1">
                <a:solidFill>
                  <a:srgbClr val="404040"/>
                </a:solidFill>
              </a:rPr>
              <a:t> Lab Med </a:t>
            </a:r>
            <a:r>
              <a:rPr lang="de-DE" sz="600">
                <a:solidFill>
                  <a:srgbClr val="404040"/>
                </a:solidFill>
              </a:rPr>
              <a:t>2022; 7: 197–205.</a:t>
            </a:r>
            <a:r>
              <a:rPr lang="de-DE" sz="600" b="1">
                <a:solidFill>
                  <a:srgbClr val="404040"/>
                </a:solidFill>
              </a:rPr>
              <a:t> 2.</a:t>
            </a:r>
            <a:r>
              <a:rPr lang="de-DE" sz="600">
                <a:solidFill>
                  <a:srgbClr val="404040"/>
                </a:solidFill>
              </a:rPr>
              <a:t> Bonifacio E &amp; Achenbach P. </a:t>
            </a:r>
            <a:r>
              <a:rPr lang="de-DE" sz="600" i="1" err="1">
                <a:solidFill>
                  <a:srgbClr val="404040"/>
                </a:solidFill>
              </a:rPr>
              <a:t>Clin</a:t>
            </a:r>
            <a:r>
              <a:rPr lang="de-DE" sz="600" i="1">
                <a:solidFill>
                  <a:srgbClr val="404040"/>
                </a:solidFill>
              </a:rPr>
              <a:t> </a:t>
            </a:r>
            <a:r>
              <a:rPr lang="de-DE" sz="600" i="1" err="1">
                <a:solidFill>
                  <a:srgbClr val="404040"/>
                </a:solidFill>
              </a:rPr>
              <a:t>Exp</a:t>
            </a:r>
            <a:r>
              <a:rPr lang="de-DE" sz="600" i="1">
                <a:solidFill>
                  <a:srgbClr val="404040"/>
                </a:solidFill>
              </a:rPr>
              <a:t> </a:t>
            </a:r>
            <a:r>
              <a:rPr lang="de-DE" sz="600" i="1" err="1">
                <a:solidFill>
                  <a:srgbClr val="404040"/>
                </a:solidFill>
              </a:rPr>
              <a:t>Immunol</a:t>
            </a:r>
            <a:r>
              <a:rPr lang="de-DE" sz="600">
                <a:solidFill>
                  <a:srgbClr val="404040"/>
                </a:solidFill>
              </a:rPr>
              <a:t> 2019; 198: 294–305.</a:t>
            </a:r>
            <a:r>
              <a:rPr lang="de-DE" sz="600" b="1">
                <a:solidFill>
                  <a:srgbClr val="404040"/>
                </a:solidFill>
              </a:rPr>
              <a:t> 3.</a:t>
            </a:r>
            <a:r>
              <a:rPr lang="de-DE" sz="600">
                <a:solidFill>
                  <a:srgbClr val="404040"/>
                </a:solidFill>
              </a:rPr>
              <a:t> Peters A.</a:t>
            </a:r>
            <a:r>
              <a:rPr lang="de-DE" sz="600" i="1">
                <a:solidFill>
                  <a:srgbClr val="404040"/>
                </a:solidFill>
              </a:rPr>
              <a:t> J Fam </a:t>
            </a:r>
            <a:r>
              <a:rPr lang="de-DE" sz="600" i="1" err="1">
                <a:solidFill>
                  <a:srgbClr val="404040"/>
                </a:solidFill>
              </a:rPr>
              <a:t>Pract</a:t>
            </a:r>
            <a:r>
              <a:rPr lang="de-DE" sz="600" i="1">
                <a:solidFill>
                  <a:srgbClr val="404040"/>
                </a:solidFill>
              </a:rPr>
              <a:t> </a:t>
            </a:r>
            <a:r>
              <a:rPr lang="de-DE" sz="600">
                <a:solidFill>
                  <a:srgbClr val="404040"/>
                </a:solidFill>
              </a:rPr>
              <a:t>2021; 70 (6S): S47</a:t>
            </a:r>
            <a:r>
              <a:rPr kumimoji="0" lang="de-DE" sz="600" b="0" i="0" u="none" strike="noStrike" kern="1200" cap="none" spc="0" normalizeH="0" baseline="0" noProof="0">
                <a:ln>
                  <a:noFill/>
                </a:ln>
                <a:solidFill>
                  <a:srgbClr val="404040"/>
                </a:solidFill>
                <a:effectLst/>
                <a:uLnTx/>
                <a:uFillTx/>
                <a:ea typeface="+mn-ea"/>
                <a:cs typeface="+mn-cs"/>
              </a:rPr>
              <a:t>–S52.</a:t>
            </a:r>
            <a:r>
              <a:rPr lang="de-DE" sz="600">
                <a:solidFill>
                  <a:srgbClr val="404040"/>
                </a:solidFill>
              </a:rPr>
              <a:t> </a:t>
            </a:r>
            <a:r>
              <a:rPr lang="de-DE" sz="600" b="1">
                <a:solidFill>
                  <a:srgbClr val="404040"/>
                </a:solidFill>
              </a:rPr>
              <a:t>4.</a:t>
            </a:r>
            <a:r>
              <a:rPr lang="de-DE" sz="600">
                <a:solidFill>
                  <a:srgbClr val="404040"/>
                </a:solidFill>
              </a:rPr>
              <a:t> </a:t>
            </a:r>
            <a:r>
              <a:rPr lang="da-DK" sz="600">
                <a:solidFill>
                  <a:srgbClr val="404040"/>
                </a:solidFill>
                <a:ea typeface="Arial"/>
                <a:cs typeface="Arial"/>
              </a:rPr>
              <a:t>Insel RA </a:t>
            </a:r>
            <a:r>
              <a:rPr lang="da-DK" sz="600" i="1">
                <a:solidFill>
                  <a:srgbClr val="404040"/>
                </a:solidFill>
                <a:ea typeface="Arial"/>
                <a:cs typeface="Arial"/>
              </a:rPr>
              <a:t>et al. Diabetes Care </a:t>
            </a:r>
            <a:r>
              <a:rPr lang="da-DK" sz="600">
                <a:solidFill>
                  <a:srgbClr val="404040"/>
                </a:solidFill>
                <a:ea typeface="Arial"/>
                <a:cs typeface="Arial"/>
              </a:rPr>
              <a:t>2015; 38: 1964</a:t>
            </a:r>
            <a:r>
              <a:rPr lang="de" sz="600">
                <a:solidFill>
                  <a:srgbClr val="404040"/>
                </a:solidFill>
                <a:ea typeface="Arial"/>
                <a:cs typeface="Arial"/>
              </a:rPr>
              <a:t>–</a:t>
            </a:r>
            <a:r>
              <a:rPr lang="da-DK" sz="600">
                <a:solidFill>
                  <a:srgbClr val="404040"/>
                </a:solidFill>
                <a:ea typeface="Arial"/>
                <a:cs typeface="Arial"/>
              </a:rPr>
              <a:t>74. </a:t>
            </a:r>
            <a:r>
              <a:rPr lang="de-DE" sz="600" b="1">
                <a:solidFill>
                  <a:srgbClr val="404040"/>
                </a:solidFill>
              </a:rPr>
              <a:t>5.</a:t>
            </a:r>
            <a:r>
              <a:rPr lang="de-DE" sz="600">
                <a:solidFill>
                  <a:srgbClr val="404040"/>
                </a:solidFill>
              </a:rPr>
              <a:t> </a:t>
            </a:r>
            <a:r>
              <a:rPr lang="de-DE" sz="600">
                <a:solidFill>
                  <a:srgbClr val="404040"/>
                </a:solidFill>
                <a:ea typeface="Arial"/>
                <a:cs typeface="Arial"/>
              </a:rPr>
              <a:t>Simmons KM &amp; Steck AK. ADLM 2017. Erhältlich unter: </a:t>
            </a:r>
            <a:r>
              <a:rPr lang="de-DE" sz="600">
                <a:solidFill>
                  <a:srgbClr val="404040"/>
                </a:solidFill>
                <a:ea typeface="Arial"/>
                <a:cs typeface="Arial"/>
                <a:hlinkClick r:id="rId7"/>
              </a:rPr>
              <a:t>https://myadlm.org/cln/articles/2017/july/islet-autoantibody-testing-predicting-and-diagnosing-type-1-diabetes</a:t>
            </a:r>
            <a:r>
              <a:rPr lang="de-DE" sz="600">
                <a:solidFill>
                  <a:srgbClr val="404040"/>
                </a:solidFill>
                <a:ea typeface="Arial"/>
                <a:cs typeface="Arial"/>
              </a:rPr>
              <a:t>. Zuletzt abgerufen am 12.01.2026.</a:t>
            </a:r>
            <a:r>
              <a:rPr lang="de-DE" sz="600">
                <a:solidFill>
                  <a:srgbClr val="404040"/>
                </a:solidFill>
              </a:rPr>
              <a:t> </a:t>
            </a:r>
          </a:p>
        </p:txBody>
      </p:sp>
      <p:sp>
        <p:nvSpPr>
          <p:cNvPr id="32" name="Footer Placeholder 4">
            <a:extLst>
              <a:ext uri="{FF2B5EF4-FFF2-40B4-BE49-F238E27FC236}">
                <a16:creationId xmlns:a16="http://schemas.microsoft.com/office/drawing/2014/main" id="{7565C6C5-21F6-80B6-CC2C-5D094052CCA6}"/>
              </a:ext>
            </a:extLst>
          </p:cNvPr>
          <p:cNvSpPr txBox="1">
            <a:spLocks/>
          </p:cNvSpPr>
          <p:nvPr/>
        </p:nvSpPr>
        <p:spPr>
          <a:xfrm>
            <a:off x="344928" y="4607849"/>
            <a:ext cx="8608342" cy="19091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GAD: Glutaminsäure-Decarboxylase; IA-2: Insulinoma-assoziiertes Antigen 2; IAA: Insulin-Autoantikörper; ICA: zytoplasmatische Inselzell-Autoantikörper;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IAk</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Inselautoantikörper; T1D: Typ-1-Diabetes; ZnT8: Zinktransporter 8</a:t>
            </a:r>
            <a:r>
              <a:rPr kumimoji="0" lang="de-DE" sz="600" b="0" i="0" u="none" strike="noStrike" kern="1200" cap="none" spc="0" normalizeH="0" noProof="0">
                <a:ln>
                  <a:noFill/>
                </a:ln>
                <a:solidFill>
                  <a:srgbClr val="404040"/>
                </a:solidFill>
                <a:effectLst/>
                <a:uLnTx/>
                <a:uFillTx/>
                <a:latin typeface="+mn-lt"/>
                <a:ea typeface="Verdana" panose="020B0604030504040204" pitchFamily="34" charset="0"/>
                <a:cs typeface="Verdana" panose="020B0604030504040204" pitchFamily="34" charset="0"/>
              </a:rPr>
              <a:t>.</a:t>
            </a:r>
            <a:endParaRPr kumimoji="0" lang="en-US"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sp>
        <p:nvSpPr>
          <p:cNvPr id="3" name="Rectangle: Rounded Corners 31">
            <a:extLst>
              <a:ext uri="{FF2B5EF4-FFF2-40B4-BE49-F238E27FC236}">
                <a16:creationId xmlns:a16="http://schemas.microsoft.com/office/drawing/2014/main" id="{3AD2EF63-A426-82C7-6A06-BFCBBCF80D6D}"/>
              </a:ext>
            </a:extLst>
          </p:cNvPr>
          <p:cNvSpPr/>
          <p:nvPr/>
        </p:nvSpPr>
        <p:spPr>
          <a:xfrm>
            <a:off x="7273071" y="1312137"/>
            <a:ext cx="1613331" cy="2734108"/>
          </a:xfrm>
          <a:prstGeom prst="roundRect">
            <a:avLst>
              <a:gd name="adj" fmla="val 0"/>
            </a:avLst>
          </a:prstGeom>
          <a:solidFill>
            <a:srgbClr val="CC9C50">
              <a:lumMod val="20000"/>
              <a:lumOff val="80000"/>
              <a:alpha val="30000"/>
            </a:srgbClr>
          </a:solidFill>
          <a:ln w="25400" cap="flat" cmpd="sng" algn="ctr">
            <a:noFill/>
            <a:prstDash val="solid"/>
          </a:ln>
          <a:effectLst/>
        </p:spPr>
        <p:txBody>
          <a:bodyPr rtlCol="0" anchor="ctr"/>
          <a:lstStyle/>
          <a:p>
            <a:pPr marL="5830596" marR="0" lvl="0" indent="0" algn="ctr" defTabSz="457178" rtl="0" eaLnBrk="1" fontAlgn="auto" latinLnBrk="0" hangingPunct="1">
              <a:lnSpc>
                <a:spcPct val="100000"/>
              </a:lnSpc>
              <a:spcBef>
                <a:spcPct val="0"/>
              </a:spcBef>
              <a:spcAft>
                <a:spcPts val="600"/>
              </a:spcAft>
              <a:buClrTx/>
              <a:buSzTx/>
              <a:buFontTx/>
              <a:buNone/>
              <a:tabLst/>
              <a:defRPr/>
            </a:pPr>
            <a:endParaRPr kumimoji="0" lang="en-GB" sz="1200" b="0" i="0" u="none" strike="noStrike" kern="0" cap="none" spc="0" normalizeH="0" baseline="0" noProof="0">
              <a:ln>
                <a:noFill/>
              </a:ln>
              <a:solidFill>
                <a:srgbClr val="23004C"/>
              </a:solidFill>
              <a:effectLst/>
              <a:uLnTx/>
              <a:uFillTx/>
              <a:ea typeface="+mn-ea"/>
              <a:cs typeface="Arial"/>
            </a:endParaRPr>
          </a:p>
        </p:txBody>
      </p:sp>
      <p:sp>
        <p:nvSpPr>
          <p:cNvPr id="5" name="Rectangle: Rounded Corners 33">
            <a:extLst>
              <a:ext uri="{FF2B5EF4-FFF2-40B4-BE49-F238E27FC236}">
                <a16:creationId xmlns:a16="http://schemas.microsoft.com/office/drawing/2014/main" id="{BC39A681-D9D8-5623-C257-6116F9208D52}"/>
              </a:ext>
            </a:extLst>
          </p:cNvPr>
          <p:cNvSpPr/>
          <p:nvPr/>
        </p:nvSpPr>
        <p:spPr>
          <a:xfrm>
            <a:off x="-2256" y="1312137"/>
            <a:ext cx="7275326" cy="2734108"/>
          </a:xfrm>
          <a:prstGeom prst="roundRect">
            <a:avLst>
              <a:gd name="adj" fmla="val 0"/>
            </a:avLst>
          </a:prstGeom>
          <a:solidFill>
            <a:srgbClr val="347475">
              <a:lumMod val="20000"/>
              <a:lumOff val="80000"/>
              <a:alpha val="30000"/>
            </a:srgbClr>
          </a:solidFill>
          <a:ln w="25400" cap="flat" cmpd="sng" algn="ctr">
            <a:noFill/>
            <a:prstDash val="solid"/>
          </a:ln>
          <a:effectLst/>
        </p:spPr>
        <p:txBody>
          <a:bodyPr rtlCol="0" anchor="ctr"/>
          <a:lstStyle/>
          <a:p>
            <a:pPr marL="5830596" marR="0" lvl="0" indent="0" algn="l" defTabSz="457178" rtl="0" eaLnBrk="1" fontAlgn="auto" latinLnBrk="0" hangingPunct="1">
              <a:lnSpc>
                <a:spcPct val="100000"/>
              </a:lnSpc>
              <a:spcBef>
                <a:spcPct val="0"/>
              </a:spcBef>
              <a:spcAft>
                <a:spcPts val="600"/>
              </a:spcAft>
              <a:buClrTx/>
              <a:buSzTx/>
              <a:buFontTx/>
              <a:buNone/>
              <a:tabLst/>
              <a:defRPr/>
            </a:pPr>
            <a:endParaRPr kumimoji="0" lang="en-GB" sz="1200" b="0" i="0" u="none" strike="noStrike" kern="0" cap="none" spc="0" normalizeH="0" baseline="0" noProof="0">
              <a:ln>
                <a:noFill/>
              </a:ln>
              <a:solidFill>
                <a:srgbClr val="23004C"/>
              </a:solidFill>
              <a:effectLst/>
              <a:uLnTx/>
              <a:uFillTx/>
              <a:ea typeface="+mn-ea"/>
              <a:cs typeface="Arial"/>
            </a:endParaRPr>
          </a:p>
        </p:txBody>
      </p:sp>
      <p:sp>
        <p:nvSpPr>
          <p:cNvPr id="6" name="TextBox 21">
            <a:extLst>
              <a:ext uri="{FF2B5EF4-FFF2-40B4-BE49-F238E27FC236}">
                <a16:creationId xmlns:a16="http://schemas.microsoft.com/office/drawing/2014/main" id="{82969E98-FE82-221F-7163-16561033268E}"/>
              </a:ext>
            </a:extLst>
          </p:cNvPr>
          <p:cNvSpPr txBox="1"/>
          <p:nvPr/>
        </p:nvSpPr>
        <p:spPr>
          <a:xfrm>
            <a:off x="5442450" y="2751253"/>
            <a:ext cx="2118525" cy="415498"/>
          </a:xfrm>
          <a:prstGeom prst="rect">
            <a:avLst/>
          </a:prstGeom>
          <a:noFill/>
        </p:spPr>
        <p:txBody>
          <a:bodyPr wrap="square">
            <a:spAutoFit/>
          </a:bodyPr>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00" b="1" i="0" u="none" strike="noStrike" kern="1200" cap="none" spc="0" normalizeH="0" baseline="0" noProof="0">
                <a:ln>
                  <a:noFill/>
                </a:ln>
                <a:solidFill>
                  <a:srgbClr val="000000"/>
                </a:solidFill>
                <a:effectLst/>
                <a:uLnTx/>
                <a:uFillTx/>
                <a:ea typeface="Arial"/>
                <a:cs typeface="Arial"/>
              </a:rPr>
              <a:t>Zinktransporter 8 </a:t>
            </a:r>
            <a:br>
              <a:rPr kumimoji="0" sz="1000" b="0" i="0" u="none" strike="noStrike" kern="1200" cap="none" spc="0" normalizeH="0" baseline="0" noProof="0">
                <a:ln>
                  <a:noFill/>
                </a:ln>
                <a:solidFill>
                  <a:srgbClr val="000000"/>
                </a:solidFill>
                <a:effectLst/>
                <a:uLnTx/>
                <a:uFillTx/>
                <a:ea typeface="+mn-ea"/>
                <a:cs typeface="Arial"/>
              </a:rPr>
            </a:br>
            <a:endParaRPr kumimoji="0" lang="en-GB" sz="1000" b="1" i="0" u="none" strike="noStrike" kern="1200" cap="none" spc="0" normalizeH="0" baseline="0" noProof="0">
              <a:ln>
                <a:noFill/>
              </a:ln>
              <a:solidFill>
                <a:srgbClr val="000000"/>
              </a:solidFill>
              <a:effectLst/>
              <a:uLnTx/>
              <a:uFillTx/>
              <a:ea typeface="+mn-ea"/>
              <a:cs typeface="Arial"/>
            </a:endParaRPr>
          </a:p>
        </p:txBody>
      </p:sp>
      <p:sp>
        <p:nvSpPr>
          <p:cNvPr id="7" name="Rectangle: Top Corners Rounded 22">
            <a:extLst>
              <a:ext uri="{FF2B5EF4-FFF2-40B4-BE49-F238E27FC236}">
                <a16:creationId xmlns:a16="http://schemas.microsoft.com/office/drawing/2014/main" id="{CA1C8348-07CE-8900-B3AF-5053E06AC996}"/>
              </a:ext>
            </a:extLst>
          </p:cNvPr>
          <p:cNvSpPr/>
          <p:nvPr/>
        </p:nvSpPr>
        <p:spPr>
          <a:xfrm rot="5400000">
            <a:off x="4401977" y="-709027"/>
            <a:ext cx="354789" cy="4050347"/>
          </a:xfrm>
          <a:prstGeom prst="round2SameRect">
            <a:avLst>
              <a:gd name="adj1" fmla="val 50000"/>
              <a:gd name="adj2" fmla="val 50000"/>
            </a:avLst>
          </a:prstGeom>
          <a:solidFill>
            <a:srgbClr val="347475"/>
          </a:solidFill>
          <a:ln w="25400" cap="flat" cmpd="sng" algn="ctr">
            <a:noFill/>
            <a:prstDash val="solid"/>
          </a:ln>
          <a:effectLst/>
        </p:spPr>
        <p:txBody>
          <a:bodyPr vert="vert270" lIns="0" tIns="0" rIns="0" bIns="0" rtlCol="0" anchor="ctr"/>
          <a:lstStyle/>
          <a:p>
            <a:pPr marL="0" marR="0" lvl="0" indent="0" algn="ctr" defTabSz="685783" rtl="0" eaLnBrk="1" fontAlgn="auto" latinLnBrk="0" hangingPunct="1">
              <a:lnSpc>
                <a:spcPct val="100000"/>
              </a:lnSpc>
              <a:spcBef>
                <a:spcPct val="0"/>
              </a:spcBef>
              <a:spcAft>
                <a:spcPct val="0"/>
              </a:spcAft>
              <a:buClrTx/>
              <a:buSzTx/>
              <a:buFontTx/>
              <a:buNone/>
              <a:tabLst/>
              <a:defRPr/>
            </a:pPr>
            <a:r>
              <a:rPr kumimoji="0" lang="de" sz="1000" b="1" i="0" u="none" strike="noStrike" kern="0" cap="none" spc="0" normalizeH="0" baseline="0" noProof="0">
                <a:ln>
                  <a:noFill/>
                </a:ln>
                <a:solidFill>
                  <a:srgbClr val="FFFFFF"/>
                </a:solidFill>
                <a:effectLst/>
                <a:uLnTx/>
                <a:uFillTx/>
                <a:ea typeface="Arial"/>
                <a:cs typeface="Arial"/>
              </a:rPr>
              <a:t>Es gibt fünf primäre Inselautoantikörper gegen:</a:t>
            </a:r>
            <a:r>
              <a:rPr kumimoji="0" lang="de" sz="1000" b="1" i="0" u="none" strike="noStrike" kern="0" cap="none" spc="0" normalizeH="0" baseline="30000" noProof="0">
                <a:ln>
                  <a:noFill/>
                </a:ln>
                <a:solidFill>
                  <a:srgbClr val="FFFFFF"/>
                </a:solidFill>
                <a:effectLst/>
                <a:uLnTx/>
                <a:uFillTx/>
                <a:ea typeface="Arial"/>
                <a:cs typeface="Arial"/>
              </a:rPr>
              <a:t>1,2</a:t>
            </a:r>
            <a:endParaRPr kumimoji="0" lang="en-US" sz="1000" b="1" i="0" u="none" strike="noStrike" kern="0" cap="none" spc="0" normalizeH="0" baseline="30000" noProof="0">
              <a:ln>
                <a:noFill/>
              </a:ln>
              <a:solidFill>
                <a:prstClr val="white"/>
              </a:solidFill>
              <a:effectLst/>
              <a:uLnTx/>
              <a:uFillTx/>
              <a:ea typeface="+mn-ea"/>
              <a:cs typeface="Arial" panose="020B0604020202020204" pitchFamily="34" charset="0"/>
            </a:endParaRPr>
          </a:p>
        </p:txBody>
      </p:sp>
      <p:sp>
        <p:nvSpPr>
          <p:cNvPr id="8" name="TextBox 26">
            <a:extLst>
              <a:ext uri="{FF2B5EF4-FFF2-40B4-BE49-F238E27FC236}">
                <a16:creationId xmlns:a16="http://schemas.microsoft.com/office/drawing/2014/main" id="{5C18F4A3-BC9E-738A-6809-258E78A9352A}"/>
              </a:ext>
            </a:extLst>
          </p:cNvPr>
          <p:cNvSpPr txBox="1"/>
          <p:nvPr/>
        </p:nvSpPr>
        <p:spPr>
          <a:xfrm>
            <a:off x="6899516" y="3151411"/>
            <a:ext cx="2021681" cy="837351"/>
          </a:xfrm>
          <a:prstGeom prst="rect">
            <a:avLst/>
          </a:prstGeom>
          <a:solidFill>
            <a:sysClr val="window" lastClr="FFFFFF"/>
          </a:solidFill>
          <a:ln w="19050">
            <a:solidFill>
              <a:srgbClr val="347475"/>
            </a:solidFill>
          </a:ln>
        </p:spPr>
        <p:txBody>
          <a:bodyPr wrap="square" rtlCol="0" anchor="ctr">
            <a:noAutofit/>
          </a:bodyPr>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800" b="1" i="0" u="none" strike="noStrike" kern="0" cap="none" spc="0" normalizeH="0" baseline="0" noProof="0">
                <a:ln>
                  <a:noFill/>
                </a:ln>
                <a:solidFill>
                  <a:srgbClr val="000000"/>
                </a:solidFill>
                <a:effectLst/>
                <a:uLnTx/>
                <a:uFillTx/>
                <a:ea typeface="Arial"/>
                <a:cs typeface="Arial"/>
              </a:rPr>
              <a:t>Nicht empfohlen für Routinetests: </a:t>
            </a:r>
            <a:r>
              <a:rPr kumimoji="0" lang="de" sz="800" b="0" i="0" u="none" strike="noStrike" kern="0" cap="none" spc="0" normalizeH="0" baseline="0" noProof="0">
                <a:ln>
                  <a:noFill/>
                </a:ln>
                <a:solidFill>
                  <a:srgbClr val="000000"/>
                </a:solidFill>
                <a:effectLst/>
                <a:uLnTx/>
                <a:uFillTx/>
                <a:ea typeface="Arial"/>
                <a:cs typeface="Arial"/>
              </a:rPr>
              <a:t>ICAs weisen stark auf eine Schädigung von Betazellen hin, haben jedoch viele Zielmoleküle und daher mangelnde Sensitivität</a:t>
            </a:r>
            <a:r>
              <a:rPr kumimoji="0" lang="de" sz="800" i="0" u="none" strike="noStrike" kern="0" cap="none" spc="0" normalizeH="0" baseline="30000" noProof="0">
                <a:ln>
                  <a:noFill/>
                </a:ln>
                <a:solidFill>
                  <a:srgbClr val="000000"/>
                </a:solidFill>
                <a:effectLst/>
                <a:uLnTx/>
                <a:uFillTx/>
                <a:ea typeface="Arial"/>
                <a:cs typeface="Arial"/>
              </a:rPr>
              <a:t>1,3,5</a:t>
            </a:r>
          </a:p>
        </p:txBody>
      </p:sp>
      <p:sp>
        <p:nvSpPr>
          <p:cNvPr id="9" name="Right Brace 27">
            <a:extLst>
              <a:ext uri="{FF2B5EF4-FFF2-40B4-BE49-F238E27FC236}">
                <a16:creationId xmlns:a16="http://schemas.microsoft.com/office/drawing/2014/main" id="{EBBCF571-2B58-AD19-0E21-0EA328E4205C}"/>
              </a:ext>
            </a:extLst>
          </p:cNvPr>
          <p:cNvSpPr/>
          <p:nvPr/>
        </p:nvSpPr>
        <p:spPr>
          <a:xfrm rot="5400000">
            <a:off x="3188290" y="229625"/>
            <a:ext cx="464362" cy="5966474"/>
          </a:xfrm>
          <a:prstGeom prst="rightBrace">
            <a:avLst>
              <a:gd name="adj1" fmla="val 8333"/>
              <a:gd name="adj2" fmla="val 49649"/>
            </a:avLst>
          </a:prstGeom>
          <a:noFill/>
          <a:ln w="12700" cap="flat" cmpd="sng" algn="ctr">
            <a:solidFill>
              <a:srgbClr val="347475">
                <a:shade val="95000"/>
                <a:satMod val="105000"/>
              </a:srgbClr>
            </a:solidFill>
            <a:prstDash val="solid"/>
          </a:ln>
          <a:effectLst/>
        </p:spPr>
        <p:txBody>
          <a:bodyPr rtlCol="0" anchor="ctr"/>
          <a:lstStyle/>
          <a:p>
            <a:pPr marL="0" marR="0" lvl="0" indent="0" algn="ctr" defTabSz="457189" rtl="0" eaLnBrk="1" fontAlgn="auto" latinLnBrk="0" hangingPunct="1">
              <a:lnSpc>
                <a:spcPct val="100000"/>
              </a:lnSpc>
              <a:spcBef>
                <a:spcPct val="0"/>
              </a:spcBef>
              <a:spcAft>
                <a:spcPct val="0"/>
              </a:spcAft>
              <a:buClrTx/>
              <a:buSzTx/>
              <a:buFontTx/>
              <a:buNone/>
              <a:tabLst/>
              <a:defRPr/>
            </a:pPr>
            <a:endParaRPr kumimoji="0" lang="en-GB" sz="1600" b="0" i="0" u="none" strike="noStrike" kern="0" cap="none" spc="0" normalizeH="0" baseline="0" noProof="0">
              <a:ln>
                <a:noFill/>
              </a:ln>
              <a:solidFill>
                <a:prstClr val="black"/>
              </a:solidFill>
              <a:effectLst/>
              <a:uLnTx/>
              <a:uFillTx/>
              <a:ea typeface="+mn-ea"/>
              <a:cs typeface="Arial"/>
            </a:endParaRPr>
          </a:p>
        </p:txBody>
      </p:sp>
      <p:sp>
        <p:nvSpPr>
          <p:cNvPr id="10" name="TextBox 28">
            <a:extLst>
              <a:ext uri="{FF2B5EF4-FFF2-40B4-BE49-F238E27FC236}">
                <a16:creationId xmlns:a16="http://schemas.microsoft.com/office/drawing/2014/main" id="{CF347FEF-ADF8-2B8F-6D6A-A808B1D7E5FF}"/>
              </a:ext>
            </a:extLst>
          </p:cNvPr>
          <p:cNvSpPr txBox="1"/>
          <p:nvPr/>
        </p:nvSpPr>
        <p:spPr>
          <a:xfrm>
            <a:off x="442132" y="3456210"/>
            <a:ext cx="6381335" cy="392416"/>
          </a:xfrm>
          <a:prstGeom prst="rect">
            <a:avLst/>
          </a:prstGeom>
          <a:solidFill>
            <a:sysClr val="window" lastClr="FFFFFF"/>
          </a:solidFill>
          <a:ln w="19050">
            <a:solidFill>
              <a:srgbClr val="347475"/>
            </a:solidFill>
          </a:ln>
        </p:spPr>
        <p:txBody>
          <a:bodyPr wrap="square" lIns="68580" tIns="34290" rIns="68580" bIns="34290" rtlCol="0" anchor="ctr">
            <a:noAutofit/>
          </a:bodyPr>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00" b="1" i="0" u="none" strike="noStrike" kern="0" cap="none" spc="0" normalizeH="0" baseline="0" noProof="0">
                <a:ln>
                  <a:noFill/>
                </a:ln>
                <a:solidFill>
                  <a:srgbClr val="000000"/>
                </a:solidFill>
                <a:effectLst/>
                <a:uLnTx/>
                <a:uFillTx/>
                <a:ea typeface="Arial"/>
                <a:cs typeface="Arial"/>
              </a:rPr>
              <a:t>Eine Kombination dieser vier primären Autoantikörper wird </a:t>
            </a:r>
            <a:br>
              <a:rPr kumimoji="0" sz="1000" b="0" i="0" u="none" strike="noStrike" kern="0" cap="none" spc="0" normalizeH="0" baseline="0" noProof="0">
                <a:ln>
                  <a:noFill/>
                </a:ln>
                <a:solidFill>
                  <a:srgbClr val="000000"/>
                </a:solidFill>
                <a:effectLst/>
                <a:uLnTx/>
                <a:uFillTx/>
                <a:ea typeface="+mn-ea"/>
                <a:cs typeface="Arial"/>
              </a:rPr>
            </a:br>
            <a:r>
              <a:rPr kumimoji="0" lang="de" sz="1000" b="1" i="0" u="none" strike="noStrike" kern="0" cap="none" spc="0" normalizeH="0" baseline="0" noProof="0">
                <a:ln>
                  <a:noFill/>
                </a:ln>
                <a:solidFill>
                  <a:srgbClr val="000000"/>
                </a:solidFill>
                <a:effectLst/>
                <a:uLnTx/>
                <a:uFillTx/>
                <a:ea typeface="Arial"/>
                <a:cs typeface="Arial"/>
              </a:rPr>
              <a:t>typischerweise bei T1D untersucht</a:t>
            </a:r>
            <a:r>
              <a:rPr kumimoji="0" lang="de" sz="1000" b="1" i="0" u="none" strike="noStrike" kern="0" cap="none" spc="0" normalizeH="0" baseline="30000" noProof="0">
                <a:ln>
                  <a:noFill/>
                </a:ln>
                <a:solidFill>
                  <a:srgbClr val="000000"/>
                </a:solidFill>
                <a:effectLst/>
                <a:uLnTx/>
                <a:uFillTx/>
                <a:ea typeface="Arial"/>
                <a:cs typeface="Arial"/>
              </a:rPr>
              <a:t>1,3</a:t>
            </a:r>
            <a:r>
              <a:rPr kumimoji="0" lang="de" sz="1000" b="1" i="0" u="none" strike="noStrike" kern="0" cap="none" spc="0" normalizeH="0" baseline="0" noProof="0">
                <a:ln>
                  <a:noFill/>
                </a:ln>
                <a:solidFill>
                  <a:srgbClr val="000000"/>
                </a:solidFill>
                <a:effectLst/>
                <a:uLnTx/>
                <a:uFillTx/>
                <a:ea typeface="Arial"/>
                <a:cs typeface="Arial"/>
              </a:rPr>
              <a:t> </a:t>
            </a:r>
          </a:p>
        </p:txBody>
      </p:sp>
      <p:sp>
        <p:nvSpPr>
          <p:cNvPr id="11" name="TextBox 14">
            <a:extLst>
              <a:ext uri="{FF2B5EF4-FFF2-40B4-BE49-F238E27FC236}">
                <a16:creationId xmlns:a16="http://schemas.microsoft.com/office/drawing/2014/main" id="{8284AFB1-32FC-6A99-82EB-004A7508489E}"/>
              </a:ext>
            </a:extLst>
          </p:cNvPr>
          <p:cNvSpPr txBox="1"/>
          <p:nvPr/>
        </p:nvSpPr>
        <p:spPr>
          <a:xfrm>
            <a:off x="1552602" y="2751252"/>
            <a:ext cx="2219325" cy="415498"/>
          </a:xfrm>
          <a:prstGeom prst="rect">
            <a:avLst/>
          </a:prstGeom>
          <a:noFill/>
        </p:spPr>
        <p:txBody>
          <a:bodyPr wrap="square">
            <a:spAutoFit/>
          </a:bodyPr>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00" b="1" i="0" u="none" strike="noStrike" kern="1200" cap="none" spc="0" normalizeH="0" baseline="0" noProof="0">
                <a:ln>
                  <a:noFill/>
                </a:ln>
                <a:solidFill>
                  <a:srgbClr val="000000"/>
                </a:solidFill>
                <a:effectLst/>
                <a:uLnTx/>
                <a:uFillTx/>
                <a:ea typeface="Arial"/>
                <a:cs typeface="Arial"/>
              </a:rPr>
              <a:t>Insulinoma-assoziiertes </a:t>
            </a:r>
            <a:br>
              <a:rPr kumimoji="0" sz="1000" b="0" i="0" u="none" strike="noStrike" kern="1200" cap="none" spc="0" normalizeH="0" baseline="0" noProof="0">
                <a:ln>
                  <a:noFill/>
                </a:ln>
                <a:solidFill>
                  <a:srgbClr val="000000"/>
                </a:solidFill>
                <a:effectLst/>
                <a:uLnTx/>
                <a:uFillTx/>
                <a:ea typeface="+mn-ea"/>
                <a:cs typeface="Arial"/>
              </a:rPr>
            </a:br>
            <a:r>
              <a:rPr kumimoji="0" lang="de" sz="1000" b="1" i="0" u="none" strike="noStrike" kern="1200" cap="none" spc="0" normalizeH="0" baseline="0" noProof="0">
                <a:ln>
                  <a:noFill/>
                </a:ln>
                <a:solidFill>
                  <a:srgbClr val="000000"/>
                </a:solidFill>
                <a:effectLst/>
                <a:uLnTx/>
                <a:uFillTx/>
                <a:ea typeface="Arial"/>
                <a:cs typeface="Arial"/>
              </a:rPr>
              <a:t>Antigen-2</a:t>
            </a:r>
            <a:endParaRPr kumimoji="0" lang="en-GB" sz="1000" b="0" i="0" u="none" strike="noStrike" kern="1200" cap="none" spc="0" normalizeH="0" baseline="0" noProof="0">
              <a:ln>
                <a:noFill/>
              </a:ln>
              <a:solidFill>
                <a:srgbClr val="000000"/>
              </a:solidFill>
              <a:effectLst/>
              <a:uLnTx/>
              <a:uFillTx/>
              <a:ea typeface="+mn-ea"/>
              <a:cs typeface="Arial"/>
            </a:endParaRPr>
          </a:p>
        </p:txBody>
      </p:sp>
      <p:sp>
        <p:nvSpPr>
          <p:cNvPr id="12" name="Oval 15">
            <a:extLst>
              <a:ext uri="{FF2B5EF4-FFF2-40B4-BE49-F238E27FC236}">
                <a16:creationId xmlns:a16="http://schemas.microsoft.com/office/drawing/2014/main" id="{0992ABF5-EB85-C14B-F440-8DBB2CA01255}"/>
              </a:ext>
            </a:extLst>
          </p:cNvPr>
          <p:cNvSpPr/>
          <p:nvPr/>
        </p:nvSpPr>
        <p:spPr>
          <a:xfrm>
            <a:off x="2315037" y="1994495"/>
            <a:ext cx="708825" cy="708825"/>
          </a:xfrm>
          <a:prstGeom prst="ellipse">
            <a:avLst/>
          </a:prstGeom>
          <a:noFill/>
          <a:ln w="25400" cap="flat" cmpd="sng" algn="ctr">
            <a:solidFill>
              <a:srgbClr val="AB5CB4"/>
            </a:solidFill>
            <a:prstDash val="solid"/>
          </a:ln>
          <a:effectLst/>
        </p:spPr>
        <p:txBody>
          <a:bodyPr rtlCol="0" anchor="t"/>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Tx/>
                <a:ea typeface="Arial"/>
                <a:cs typeface="Arial"/>
              </a:rPr>
              <a:t>IA-2</a:t>
            </a:r>
          </a:p>
        </p:txBody>
      </p:sp>
      <p:sp>
        <p:nvSpPr>
          <p:cNvPr id="13" name="TextBox 16">
            <a:extLst>
              <a:ext uri="{FF2B5EF4-FFF2-40B4-BE49-F238E27FC236}">
                <a16:creationId xmlns:a16="http://schemas.microsoft.com/office/drawing/2014/main" id="{7E0F6741-2FFB-3261-CDF8-71C7324E88B0}"/>
              </a:ext>
            </a:extLst>
          </p:cNvPr>
          <p:cNvSpPr txBox="1"/>
          <p:nvPr/>
        </p:nvSpPr>
        <p:spPr>
          <a:xfrm>
            <a:off x="3520110" y="2751253"/>
            <a:ext cx="2118525" cy="415498"/>
          </a:xfrm>
          <a:prstGeom prst="rect">
            <a:avLst/>
          </a:prstGeom>
          <a:noFill/>
        </p:spPr>
        <p:txBody>
          <a:bodyPr wrap="square">
            <a:spAutoFit/>
          </a:bodyPr>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00" b="1" i="0" u="none" strike="noStrike" kern="1200" cap="none" spc="0" normalizeH="0" baseline="0" noProof="0">
                <a:ln>
                  <a:noFill/>
                </a:ln>
                <a:solidFill>
                  <a:srgbClr val="000000"/>
                </a:solidFill>
                <a:effectLst/>
                <a:uLnTx/>
                <a:uFillTx/>
                <a:ea typeface="Arial"/>
                <a:cs typeface="Arial"/>
              </a:rPr>
              <a:t>Glutaminsäure- </a:t>
            </a:r>
            <a:br>
              <a:rPr kumimoji="0" sz="1000" b="0" i="0" u="none" strike="noStrike" kern="1200" cap="none" spc="0" normalizeH="0" baseline="0" noProof="0">
                <a:ln>
                  <a:noFill/>
                </a:ln>
                <a:solidFill>
                  <a:srgbClr val="000000"/>
                </a:solidFill>
                <a:effectLst/>
                <a:uLnTx/>
                <a:uFillTx/>
                <a:ea typeface="+mn-ea"/>
                <a:cs typeface="Arial"/>
              </a:rPr>
            </a:br>
            <a:r>
              <a:rPr kumimoji="0" lang="de" sz="1000" b="1" i="0" u="none" strike="noStrike" kern="1200" cap="none" spc="0" normalizeH="0" baseline="0" noProof="0">
                <a:ln>
                  <a:noFill/>
                </a:ln>
                <a:solidFill>
                  <a:srgbClr val="000000"/>
                </a:solidFill>
                <a:effectLst/>
                <a:uLnTx/>
                <a:uFillTx/>
                <a:ea typeface="Arial"/>
                <a:cs typeface="Arial"/>
              </a:rPr>
              <a:t>Decarboxylase</a:t>
            </a:r>
          </a:p>
        </p:txBody>
      </p:sp>
      <p:sp>
        <p:nvSpPr>
          <p:cNvPr id="14" name="Oval 17">
            <a:extLst>
              <a:ext uri="{FF2B5EF4-FFF2-40B4-BE49-F238E27FC236}">
                <a16:creationId xmlns:a16="http://schemas.microsoft.com/office/drawing/2014/main" id="{C57AABE7-BF52-2F57-06BD-34FBF3E04580}"/>
              </a:ext>
            </a:extLst>
          </p:cNvPr>
          <p:cNvSpPr/>
          <p:nvPr/>
        </p:nvSpPr>
        <p:spPr>
          <a:xfrm>
            <a:off x="4215752" y="1968086"/>
            <a:ext cx="708825" cy="708825"/>
          </a:xfrm>
          <a:prstGeom prst="ellipse">
            <a:avLst/>
          </a:prstGeom>
          <a:noFill/>
          <a:ln w="25400" cap="flat" cmpd="sng" algn="ctr">
            <a:solidFill>
              <a:srgbClr val="559054"/>
            </a:solidFill>
            <a:prstDash val="solid"/>
          </a:ln>
          <a:effectLst/>
        </p:spPr>
        <p:txBody>
          <a:bodyPr rtlCol="0" anchor="t"/>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Tx/>
                <a:ea typeface="Arial"/>
                <a:cs typeface="Arial"/>
              </a:rPr>
              <a:t>GAD</a:t>
            </a:r>
          </a:p>
        </p:txBody>
      </p:sp>
      <p:sp>
        <p:nvSpPr>
          <p:cNvPr id="15" name="Oval 20">
            <a:extLst>
              <a:ext uri="{FF2B5EF4-FFF2-40B4-BE49-F238E27FC236}">
                <a16:creationId xmlns:a16="http://schemas.microsoft.com/office/drawing/2014/main" id="{A0855DF3-1990-10AE-0553-AE27D3B25146}"/>
              </a:ext>
            </a:extLst>
          </p:cNvPr>
          <p:cNvSpPr/>
          <p:nvPr/>
        </p:nvSpPr>
        <p:spPr>
          <a:xfrm>
            <a:off x="6114642" y="1968086"/>
            <a:ext cx="708825" cy="708825"/>
          </a:xfrm>
          <a:prstGeom prst="ellipse">
            <a:avLst/>
          </a:prstGeom>
          <a:noFill/>
          <a:ln w="25400" cap="flat" cmpd="sng" algn="ctr">
            <a:solidFill>
              <a:srgbClr val="E5A038"/>
            </a:solidFill>
            <a:prstDash val="solid"/>
          </a:ln>
          <a:effectLst/>
        </p:spPr>
        <p:txBody>
          <a:bodyPr lIns="36000" rIns="36000" rtlCol="0" anchor="t"/>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Tx/>
                <a:ea typeface="Arial"/>
                <a:cs typeface="Arial"/>
              </a:rPr>
              <a:t>ZnT8</a:t>
            </a:r>
          </a:p>
        </p:txBody>
      </p:sp>
      <p:sp>
        <p:nvSpPr>
          <p:cNvPr id="16" name="TextBox 3">
            <a:extLst>
              <a:ext uri="{FF2B5EF4-FFF2-40B4-BE49-F238E27FC236}">
                <a16:creationId xmlns:a16="http://schemas.microsoft.com/office/drawing/2014/main" id="{5619D3C6-DC47-9DC2-4672-B46863F44566}"/>
              </a:ext>
            </a:extLst>
          </p:cNvPr>
          <p:cNvSpPr txBox="1"/>
          <p:nvPr/>
        </p:nvSpPr>
        <p:spPr>
          <a:xfrm>
            <a:off x="7173190" y="1402831"/>
            <a:ext cx="1748526" cy="430887"/>
          </a:xfrm>
          <a:prstGeom prst="rect">
            <a:avLst/>
          </a:prstGeom>
          <a:noFill/>
        </p:spPr>
        <p:txBody>
          <a:bodyPr wrap="square">
            <a:spAutoFit/>
          </a:bodyPr>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100" b="1" i="0" u="none" strike="noStrike" kern="1200" cap="none" spc="0" normalizeH="0" baseline="0" noProof="0">
                <a:ln>
                  <a:noFill/>
                </a:ln>
                <a:solidFill>
                  <a:srgbClr val="000000"/>
                </a:solidFill>
                <a:effectLst/>
                <a:uLnTx/>
                <a:uFillTx/>
                <a:ea typeface="Arial"/>
                <a:cs typeface="Arial"/>
              </a:rPr>
              <a:t>Unspezifisches Ziel</a:t>
            </a:r>
            <a:r>
              <a:rPr kumimoji="0" lang="de" sz="1100" b="0" i="0" u="none" strike="noStrike" kern="1200" cap="none" spc="0" normalizeH="0" baseline="30000" noProof="0">
                <a:ln>
                  <a:noFill/>
                </a:ln>
                <a:solidFill>
                  <a:srgbClr val="000000"/>
                </a:solidFill>
                <a:effectLst/>
                <a:uLnTx/>
                <a:uFillTx/>
                <a:ea typeface="Arial"/>
                <a:cs typeface="Arial"/>
              </a:rPr>
              <a:t>1,2</a:t>
            </a:r>
            <a:endParaRPr kumimoji="0" lang="en-GB" sz="800" b="1" i="0" u="none" strike="noStrike" kern="1200" cap="none" spc="0" normalizeH="0" baseline="30000" noProof="0">
              <a:ln>
                <a:noFill/>
              </a:ln>
              <a:solidFill>
                <a:srgbClr val="000000"/>
              </a:solidFill>
              <a:effectLst/>
              <a:uLnTx/>
              <a:uFillTx/>
              <a:ea typeface="+mn-ea"/>
              <a:cs typeface="Arial"/>
            </a:endParaRPr>
          </a:p>
        </p:txBody>
      </p:sp>
      <p:sp>
        <p:nvSpPr>
          <p:cNvPr id="18" name="Oval 13">
            <a:extLst>
              <a:ext uri="{FF2B5EF4-FFF2-40B4-BE49-F238E27FC236}">
                <a16:creationId xmlns:a16="http://schemas.microsoft.com/office/drawing/2014/main" id="{D93D40F5-D530-8D1E-FD58-371A60F9C602}"/>
              </a:ext>
            </a:extLst>
          </p:cNvPr>
          <p:cNvSpPr/>
          <p:nvPr/>
        </p:nvSpPr>
        <p:spPr>
          <a:xfrm>
            <a:off x="414876" y="1968086"/>
            <a:ext cx="708825" cy="708825"/>
          </a:xfrm>
          <a:prstGeom prst="ellipse">
            <a:avLst/>
          </a:prstGeom>
          <a:noFill/>
          <a:ln w="25400" cap="flat" cmpd="sng" algn="ctr">
            <a:solidFill>
              <a:srgbClr val="4570A2"/>
            </a:solidFill>
            <a:prstDash val="solid"/>
          </a:ln>
          <a:effectLst/>
        </p:spPr>
        <p:txBody>
          <a:bodyPr rtlCol="0" anchor="t"/>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Tx/>
                <a:ea typeface="Arial"/>
                <a:cs typeface="Arial"/>
              </a:rPr>
              <a:t>IAA</a:t>
            </a:r>
          </a:p>
        </p:txBody>
      </p:sp>
      <p:grpSp>
        <p:nvGrpSpPr>
          <p:cNvPr id="19" name="Group 8">
            <a:extLst>
              <a:ext uri="{FF2B5EF4-FFF2-40B4-BE49-F238E27FC236}">
                <a16:creationId xmlns:a16="http://schemas.microsoft.com/office/drawing/2014/main" id="{D3F17878-9FBE-958B-034E-75ECA6227123}"/>
              </a:ext>
            </a:extLst>
          </p:cNvPr>
          <p:cNvGrpSpPr/>
          <p:nvPr/>
        </p:nvGrpSpPr>
        <p:grpSpPr>
          <a:xfrm>
            <a:off x="666143" y="2314934"/>
            <a:ext cx="195718" cy="316451"/>
            <a:chOff x="1369555" y="4205383"/>
            <a:chExt cx="369550" cy="497492"/>
          </a:xfrm>
        </p:grpSpPr>
        <p:sp>
          <p:nvSpPr>
            <p:cNvPr id="20" name="Freeform 137">
              <a:extLst>
                <a:ext uri="{FF2B5EF4-FFF2-40B4-BE49-F238E27FC236}">
                  <a16:creationId xmlns:a16="http://schemas.microsoft.com/office/drawing/2014/main" id="{AE853C92-9E43-3FA6-AD67-038AE97E405E}"/>
                </a:ext>
              </a:extLst>
            </p:cNvPr>
            <p:cNvSpPr/>
            <p:nvPr/>
          </p:nvSpPr>
          <p:spPr>
            <a:xfrm>
              <a:off x="1369555" y="4205383"/>
              <a:ext cx="354848" cy="345519"/>
            </a:xfrm>
            <a:custGeom>
              <a:avLst/>
              <a:gdLst>
                <a:gd name="connsiteX0" fmla="*/ 299214 w 354848"/>
                <a:gd name="connsiteY0" fmla="*/ 307368 h 345519"/>
                <a:gd name="connsiteX1" fmla="*/ 121789 w 354848"/>
                <a:gd name="connsiteY1" fmla="*/ 345520 h 345519"/>
                <a:gd name="connsiteX2" fmla="*/ 0 w 354848"/>
                <a:gd name="connsiteY2" fmla="*/ 211038 h 345519"/>
                <a:gd name="connsiteX3" fmla="*/ 55635 w 354848"/>
                <a:gd name="connsiteY3" fmla="*/ 38152 h 345519"/>
                <a:gd name="connsiteX4" fmla="*/ 233060 w 354848"/>
                <a:gd name="connsiteY4" fmla="*/ 0 h 345519"/>
                <a:gd name="connsiteX5" fmla="*/ 354849 w 354848"/>
                <a:gd name="connsiteY5" fmla="*/ 134608 h 345519"/>
                <a:gd name="connsiteX6" fmla="*/ 299214 w 354848"/>
                <a:gd name="connsiteY6" fmla="*/ 307368 h 34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848" h="345519">
                  <a:moveTo>
                    <a:pt x="299214" y="307368"/>
                  </a:moveTo>
                  <a:lnTo>
                    <a:pt x="121789" y="345520"/>
                  </a:lnTo>
                  <a:lnTo>
                    <a:pt x="0" y="211038"/>
                  </a:lnTo>
                  <a:lnTo>
                    <a:pt x="55635" y="38152"/>
                  </a:lnTo>
                  <a:lnTo>
                    <a:pt x="233060" y="0"/>
                  </a:lnTo>
                  <a:lnTo>
                    <a:pt x="354849" y="134608"/>
                  </a:lnTo>
                  <a:lnTo>
                    <a:pt x="299214" y="307368"/>
                  </a:lnTo>
                  <a:close/>
                </a:path>
              </a:pathLst>
            </a:custGeom>
            <a:solidFill>
              <a:srgbClr val="4570A2"/>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sp>
          <p:nvSpPr>
            <p:cNvPr id="21" name="Freeform 138">
              <a:extLst>
                <a:ext uri="{FF2B5EF4-FFF2-40B4-BE49-F238E27FC236}">
                  <a16:creationId xmlns:a16="http://schemas.microsoft.com/office/drawing/2014/main" id="{B2C829E9-0041-1CE0-F0EF-A42EA2B14113}"/>
                </a:ext>
              </a:extLst>
            </p:cNvPr>
            <p:cNvSpPr/>
            <p:nvPr/>
          </p:nvSpPr>
          <p:spPr>
            <a:xfrm>
              <a:off x="1429753" y="4226170"/>
              <a:ext cx="276275" cy="121679"/>
            </a:xfrm>
            <a:custGeom>
              <a:avLst/>
              <a:gdLst>
                <a:gd name="connsiteX0" fmla="*/ 276275 w 276275"/>
                <a:gd name="connsiteY0" fmla="*/ 121680 h 121679"/>
                <a:gd name="connsiteX1" fmla="*/ 273360 w 276275"/>
                <a:gd name="connsiteY1" fmla="*/ 118384 h 121679"/>
                <a:gd name="connsiteX2" fmla="*/ 166145 w 276275"/>
                <a:gd name="connsiteY2" fmla="*/ 0 h 121679"/>
                <a:gd name="connsiteX3" fmla="*/ 10139 w 276275"/>
                <a:gd name="connsiteY3" fmla="*/ 33589 h 121679"/>
                <a:gd name="connsiteX4" fmla="*/ 0 w 276275"/>
                <a:gd name="connsiteY4" fmla="*/ 35997 h 121679"/>
                <a:gd name="connsiteX5" fmla="*/ 160949 w 276275"/>
                <a:gd name="connsiteY5" fmla="*/ 14323 h 121679"/>
                <a:gd name="connsiteX6" fmla="*/ 276275 w 276275"/>
                <a:gd name="connsiteY6" fmla="*/ 121680 h 12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275" h="121679">
                  <a:moveTo>
                    <a:pt x="276275" y="121680"/>
                  </a:moveTo>
                  <a:lnTo>
                    <a:pt x="273360" y="118384"/>
                  </a:lnTo>
                  <a:lnTo>
                    <a:pt x="166145" y="0"/>
                  </a:lnTo>
                  <a:lnTo>
                    <a:pt x="10139" y="33589"/>
                  </a:lnTo>
                  <a:lnTo>
                    <a:pt x="0" y="35997"/>
                  </a:lnTo>
                  <a:lnTo>
                    <a:pt x="160949" y="14323"/>
                  </a:lnTo>
                  <a:lnTo>
                    <a:pt x="276275" y="121680"/>
                  </a:lnTo>
                  <a:close/>
                </a:path>
              </a:pathLst>
            </a:custGeom>
            <a:solidFill>
              <a:srgbClr val="7AB1DE"/>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sp>
          <p:nvSpPr>
            <p:cNvPr id="22" name="Freeform 139">
              <a:extLst>
                <a:ext uri="{FF2B5EF4-FFF2-40B4-BE49-F238E27FC236}">
                  <a16:creationId xmlns:a16="http://schemas.microsoft.com/office/drawing/2014/main" id="{8E9B5FF8-F7B1-5B29-6DCC-E77110BBD31B}"/>
                </a:ext>
              </a:extLst>
            </p:cNvPr>
            <p:cNvSpPr/>
            <p:nvPr/>
          </p:nvSpPr>
          <p:spPr>
            <a:xfrm>
              <a:off x="1386663" y="4406154"/>
              <a:ext cx="271587" cy="123961"/>
            </a:xfrm>
            <a:custGeom>
              <a:avLst/>
              <a:gdLst>
                <a:gd name="connsiteX0" fmla="*/ 0 w 271586"/>
                <a:gd name="connsiteY0" fmla="*/ 0 h 123961"/>
                <a:gd name="connsiteX1" fmla="*/ 4309 w 271586"/>
                <a:gd name="connsiteY1" fmla="*/ 5577 h 123961"/>
                <a:gd name="connsiteX2" fmla="*/ 111397 w 271586"/>
                <a:gd name="connsiteY2" fmla="*/ 123961 h 123961"/>
                <a:gd name="connsiteX3" fmla="*/ 267531 w 271586"/>
                <a:gd name="connsiteY3" fmla="*/ 90373 h 123961"/>
                <a:gd name="connsiteX4" fmla="*/ 271586 w 271586"/>
                <a:gd name="connsiteY4" fmla="*/ 89105 h 123961"/>
                <a:gd name="connsiteX5" fmla="*/ 116466 w 271586"/>
                <a:gd name="connsiteY5" fmla="*/ 108751 h 123961"/>
                <a:gd name="connsiteX6" fmla="*/ 0 w 271586"/>
                <a:gd name="connsiteY6" fmla="*/ 0 h 12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86" h="123960">
                  <a:moveTo>
                    <a:pt x="0" y="0"/>
                  </a:moveTo>
                  <a:lnTo>
                    <a:pt x="4309" y="5577"/>
                  </a:lnTo>
                  <a:lnTo>
                    <a:pt x="111397" y="123961"/>
                  </a:lnTo>
                  <a:lnTo>
                    <a:pt x="267531" y="90373"/>
                  </a:lnTo>
                  <a:lnTo>
                    <a:pt x="271586" y="89105"/>
                  </a:lnTo>
                  <a:lnTo>
                    <a:pt x="116466" y="108751"/>
                  </a:lnTo>
                  <a:lnTo>
                    <a:pt x="0" y="0"/>
                  </a:lnTo>
                  <a:close/>
                </a:path>
              </a:pathLst>
            </a:custGeom>
            <a:solidFill>
              <a:srgbClr val="36577D"/>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sp>
          <p:nvSpPr>
            <p:cNvPr id="23" name="Freeform 140">
              <a:extLst>
                <a:ext uri="{FF2B5EF4-FFF2-40B4-BE49-F238E27FC236}">
                  <a16:creationId xmlns:a16="http://schemas.microsoft.com/office/drawing/2014/main" id="{E3306B8C-9539-C392-CBEF-ED8D2343C31F}"/>
                </a:ext>
              </a:extLst>
            </p:cNvPr>
            <p:cNvSpPr/>
            <p:nvPr/>
          </p:nvSpPr>
          <p:spPr>
            <a:xfrm>
              <a:off x="1557626" y="4526186"/>
              <a:ext cx="181479" cy="176689"/>
            </a:xfrm>
            <a:custGeom>
              <a:avLst/>
              <a:gdLst>
                <a:gd name="connsiteX0" fmla="*/ 152965 w 181479"/>
                <a:gd name="connsiteY0" fmla="*/ 157170 h 176689"/>
                <a:gd name="connsiteX1" fmla="*/ 62225 w 181479"/>
                <a:gd name="connsiteY1" fmla="*/ 176689 h 176689"/>
                <a:gd name="connsiteX2" fmla="*/ 0 w 181479"/>
                <a:gd name="connsiteY2" fmla="*/ 107864 h 176689"/>
                <a:gd name="connsiteX3" fmla="*/ 28515 w 181479"/>
                <a:gd name="connsiteY3" fmla="*/ 19646 h 176689"/>
                <a:gd name="connsiteX4" fmla="*/ 119128 w 181479"/>
                <a:gd name="connsiteY4" fmla="*/ 0 h 176689"/>
                <a:gd name="connsiteX5" fmla="*/ 181480 w 181479"/>
                <a:gd name="connsiteY5" fmla="*/ 68825 h 176689"/>
                <a:gd name="connsiteX6" fmla="*/ 152965 w 181479"/>
                <a:gd name="connsiteY6" fmla="*/ 157170 h 17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479" h="176689">
                  <a:moveTo>
                    <a:pt x="152965" y="157170"/>
                  </a:moveTo>
                  <a:lnTo>
                    <a:pt x="62225" y="176689"/>
                  </a:lnTo>
                  <a:lnTo>
                    <a:pt x="0" y="107864"/>
                  </a:lnTo>
                  <a:lnTo>
                    <a:pt x="28515" y="19646"/>
                  </a:lnTo>
                  <a:lnTo>
                    <a:pt x="119128" y="0"/>
                  </a:lnTo>
                  <a:lnTo>
                    <a:pt x="181480" y="68825"/>
                  </a:lnTo>
                  <a:lnTo>
                    <a:pt x="152965" y="157170"/>
                  </a:lnTo>
                  <a:close/>
                </a:path>
              </a:pathLst>
            </a:custGeom>
            <a:solidFill>
              <a:srgbClr val="4570A2"/>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sp>
          <p:nvSpPr>
            <p:cNvPr id="24" name="Freeform 141">
              <a:extLst>
                <a:ext uri="{FF2B5EF4-FFF2-40B4-BE49-F238E27FC236}">
                  <a16:creationId xmlns:a16="http://schemas.microsoft.com/office/drawing/2014/main" id="{03B45C52-33F0-A40D-5CD5-99EB4F1F82F6}"/>
                </a:ext>
              </a:extLst>
            </p:cNvPr>
            <p:cNvSpPr/>
            <p:nvPr/>
          </p:nvSpPr>
          <p:spPr>
            <a:xfrm>
              <a:off x="1588421" y="4536832"/>
              <a:ext cx="141179" cy="62235"/>
            </a:xfrm>
            <a:custGeom>
              <a:avLst/>
              <a:gdLst>
                <a:gd name="connsiteX0" fmla="*/ 141179 w 141179"/>
                <a:gd name="connsiteY0" fmla="*/ 62234 h 62234"/>
                <a:gd name="connsiteX1" fmla="*/ 139658 w 141179"/>
                <a:gd name="connsiteY1" fmla="*/ 60586 h 62234"/>
                <a:gd name="connsiteX2" fmla="*/ 84910 w 141179"/>
                <a:gd name="connsiteY2" fmla="*/ 0 h 62234"/>
                <a:gd name="connsiteX3" fmla="*/ 5196 w 141179"/>
                <a:gd name="connsiteY3" fmla="*/ 17238 h 62234"/>
                <a:gd name="connsiteX4" fmla="*/ 0 w 141179"/>
                <a:gd name="connsiteY4" fmla="*/ 18506 h 62234"/>
                <a:gd name="connsiteX5" fmla="*/ 82249 w 141179"/>
                <a:gd name="connsiteY5" fmla="*/ 7352 h 62234"/>
                <a:gd name="connsiteX6" fmla="*/ 141179 w 141179"/>
                <a:gd name="connsiteY6" fmla="*/ 62234 h 6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79" h="62234">
                  <a:moveTo>
                    <a:pt x="141179" y="62234"/>
                  </a:moveTo>
                  <a:lnTo>
                    <a:pt x="139658" y="60586"/>
                  </a:lnTo>
                  <a:lnTo>
                    <a:pt x="84910" y="0"/>
                  </a:lnTo>
                  <a:lnTo>
                    <a:pt x="5196" y="17238"/>
                  </a:lnTo>
                  <a:lnTo>
                    <a:pt x="0" y="18506"/>
                  </a:lnTo>
                  <a:lnTo>
                    <a:pt x="82249" y="7352"/>
                  </a:lnTo>
                  <a:lnTo>
                    <a:pt x="141179" y="62234"/>
                  </a:lnTo>
                  <a:close/>
                </a:path>
              </a:pathLst>
            </a:custGeom>
            <a:solidFill>
              <a:srgbClr val="7AB1DE"/>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sp>
          <p:nvSpPr>
            <p:cNvPr id="25" name="Freeform 142">
              <a:extLst>
                <a:ext uri="{FF2B5EF4-FFF2-40B4-BE49-F238E27FC236}">
                  <a16:creationId xmlns:a16="http://schemas.microsoft.com/office/drawing/2014/main" id="{AE3B8B76-7DC3-361E-95C1-F79FED560CCC}"/>
                </a:ext>
              </a:extLst>
            </p:cNvPr>
            <p:cNvSpPr/>
            <p:nvPr/>
          </p:nvSpPr>
          <p:spPr>
            <a:xfrm>
              <a:off x="1566370" y="4628853"/>
              <a:ext cx="138897" cy="63375"/>
            </a:xfrm>
            <a:custGeom>
              <a:avLst/>
              <a:gdLst>
                <a:gd name="connsiteX0" fmla="*/ 0 w 138897"/>
                <a:gd name="connsiteY0" fmla="*/ 0 h 63374"/>
                <a:gd name="connsiteX1" fmla="*/ 2155 w 138897"/>
                <a:gd name="connsiteY1" fmla="*/ 2915 h 63374"/>
                <a:gd name="connsiteX2" fmla="*/ 56903 w 138897"/>
                <a:gd name="connsiteY2" fmla="*/ 63375 h 63374"/>
                <a:gd name="connsiteX3" fmla="*/ 136744 w 138897"/>
                <a:gd name="connsiteY3" fmla="*/ 46264 h 63374"/>
                <a:gd name="connsiteX4" fmla="*/ 138898 w 138897"/>
                <a:gd name="connsiteY4" fmla="*/ 45503 h 63374"/>
                <a:gd name="connsiteX5" fmla="*/ 59564 w 138897"/>
                <a:gd name="connsiteY5" fmla="*/ 55643 h 63374"/>
                <a:gd name="connsiteX6" fmla="*/ 0 w 138897"/>
                <a:gd name="connsiteY6" fmla="*/ 0 h 6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897" h="63374">
                  <a:moveTo>
                    <a:pt x="0" y="0"/>
                  </a:moveTo>
                  <a:lnTo>
                    <a:pt x="2155" y="2915"/>
                  </a:lnTo>
                  <a:lnTo>
                    <a:pt x="56903" y="63375"/>
                  </a:lnTo>
                  <a:lnTo>
                    <a:pt x="136744" y="46264"/>
                  </a:lnTo>
                  <a:lnTo>
                    <a:pt x="138898" y="45503"/>
                  </a:lnTo>
                  <a:lnTo>
                    <a:pt x="59564" y="55643"/>
                  </a:lnTo>
                  <a:lnTo>
                    <a:pt x="0" y="0"/>
                  </a:lnTo>
                  <a:close/>
                </a:path>
              </a:pathLst>
            </a:custGeom>
            <a:solidFill>
              <a:srgbClr val="36577D"/>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grpSp>
      <p:grpSp>
        <p:nvGrpSpPr>
          <p:cNvPr id="26" name="Group 36">
            <a:extLst>
              <a:ext uri="{FF2B5EF4-FFF2-40B4-BE49-F238E27FC236}">
                <a16:creationId xmlns:a16="http://schemas.microsoft.com/office/drawing/2014/main" id="{253F3451-FC45-5B97-4D34-ABB5C8562010}"/>
              </a:ext>
            </a:extLst>
          </p:cNvPr>
          <p:cNvGrpSpPr/>
          <p:nvPr/>
        </p:nvGrpSpPr>
        <p:grpSpPr>
          <a:xfrm>
            <a:off x="6322471" y="2306102"/>
            <a:ext cx="325522" cy="330438"/>
            <a:chOff x="2503424" y="3560607"/>
            <a:chExt cx="434029" cy="440584"/>
          </a:xfrm>
        </p:grpSpPr>
        <p:sp>
          <p:nvSpPr>
            <p:cNvPr id="27" name="Freeform 133">
              <a:extLst>
                <a:ext uri="{FF2B5EF4-FFF2-40B4-BE49-F238E27FC236}">
                  <a16:creationId xmlns:a16="http://schemas.microsoft.com/office/drawing/2014/main" id="{F755F7AE-7A52-FB49-1644-9B224B0723AC}"/>
                </a:ext>
              </a:extLst>
            </p:cNvPr>
            <p:cNvSpPr/>
            <p:nvPr/>
          </p:nvSpPr>
          <p:spPr>
            <a:xfrm>
              <a:off x="2507896" y="3561622"/>
              <a:ext cx="414377" cy="421703"/>
            </a:xfrm>
            <a:custGeom>
              <a:avLst/>
              <a:gdLst>
                <a:gd name="connsiteX0" fmla="*/ 414377 w 414377"/>
                <a:gd name="connsiteY0" fmla="*/ 330690 h 421703"/>
                <a:gd name="connsiteX1" fmla="*/ 362291 w 414377"/>
                <a:gd name="connsiteY1" fmla="*/ 331831 h 421703"/>
                <a:gd name="connsiteX2" fmla="*/ 226814 w 414377"/>
                <a:gd name="connsiteY2" fmla="*/ 413838 h 421703"/>
                <a:gd name="connsiteX3" fmla="*/ 207678 w 414377"/>
                <a:gd name="connsiteY3" fmla="*/ 380122 h 421703"/>
                <a:gd name="connsiteX4" fmla="*/ 312105 w 414377"/>
                <a:gd name="connsiteY4" fmla="*/ 241331 h 421703"/>
                <a:gd name="connsiteX5" fmla="*/ 277127 w 414377"/>
                <a:gd name="connsiteY5" fmla="*/ 218263 h 421703"/>
                <a:gd name="connsiteX6" fmla="*/ 133793 w 414377"/>
                <a:gd name="connsiteY6" fmla="*/ 314086 h 421703"/>
                <a:gd name="connsiteX7" fmla="*/ 106673 w 414377"/>
                <a:gd name="connsiteY7" fmla="*/ 280370 h 421703"/>
                <a:gd name="connsiteX8" fmla="*/ 175361 w 414377"/>
                <a:gd name="connsiteY8" fmla="*/ 195828 h 421703"/>
                <a:gd name="connsiteX9" fmla="*/ 227575 w 414377"/>
                <a:gd name="connsiteY9" fmla="*/ 143607 h 421703"/>
                <a:gd name="connsiteX10" fmla="*/ 215028 w 414377"/>
                <a:gd name="connsiteY10" fmla="*/ 117117 h 421703"/>
                <a:gd name="connsiteX11" fmla="*/ 191963 w 414377"/>
                <a:gd name="connsiteY11" fmla="*/ 97977 h 421703"/>
                <a:gd name="connsiteX12" fmla="*/ 153690 w 414377"/>
                <a:gd name="connsiteY12" fmla="*/ 113187 h 421703"/>
                <a:gd name="connsiteX13" fmla="*/ 88297 w 414377"/>
                <a:gd name="connsiteY13" fmla="*/ 175929 h 421703"/>
                <a:gd name="connsiteX14" fmla="*/ 17200 w 414377"/>
                <a:gd name="connsiteY14" fmla="*/ 211925 h 421703"/>
                <a:gd name="connsiteX15" fmla="*/ 12131 w 414377"/>
                <a:gd name="connsiteY15" fmla="*/ 171239 h 421703"/>
                <a:gd name="connsiteX16" fmla="*/ 113263 w 414377"/>
                <a:gd name="connsiteY16" fmla="*/ 39799 h 421703"/>
                <a:gd name="connsiteX17" fmla="*/ 119092 w 414377"/>
                <a:gd name="connsiteY17" fmla="*/ 0 h 42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4377" h="421703">
                  <a:moveTo>
                    <a:pt x="414377" y="330690"/>
                  </a:moveTo>
                  <a:cubicBezTo>
                    <a:pt x="407407" y="320677"/>
                    <a:pt x="406140" y="305720"/>
                    <a:pt x="362291" y="331831"/>
                  </a:cubicBezTo>
                  <a:cubicBezTo>
                    <a:pt x="318441" y="357941"/>
                    <a:pt x="266101" y="395839"/>
                    <a:pt x="226814" y="413838"/>
                  </a:cubicBezTo>
                  <a:cubicBezTo>
                    <a:pt x="183219" y="433737"/>
                    <a:pt x="185500" y="413458"/>
                    <a:pt x="207678" y="380122"/>
                  </a:cubicBezTo>
                  <a:cubicBezTo>
                    <a:pt x="227448" y="350336"/>
                    <a:pt x="297531" y="257809"/>
                    <a:pt x="312105" y="241331"/>
                  </a:cubicBezTo>
                  <a:cubicBezTo>
                    <a:pt x="326679" y="224854"/>
                    <a:pt x="316667" y="191138"/>
                    <a:pt x="277127" y="218263"/>
                  </a:cubicBezTo>
                  <a:cubicBezTo>
                    <a:pt x="237587" y="245387"/>
                    <a:pt x="164843" y="294313"/>
                    <a:pt x="133793" y="314086"/>
                  </a:cubicBezTo>
                  <a:cubicBezTo>
                    <a:pt x="102744" y="333859"/>
                    <a:pt x="88170" y="309523"/>
                    <a:pt x="106673" y="280370"/>
                  </a:cubicBezTo>
                  <a:cubicBezTo>
                    <a:pt x="125175" y="251218"/>
                    <a:pt x="146973" y="216869"/>
                    <a:pt x="175361" y="195828"/>
                  </a:cubicBezTo>
                  <a:cubicBezTo>
                    <a:pt x="203749" y="174788"/>
                    <a:pt x="221618" y="150832"/>
                    <a:pt x="227575" y="143607"/>
                  </a:cubicBezTo>
                  <a:cubicBezTo>
                    <a:pt x="233531" y="136383"/>
                    <a:pt x="229602" y="128397"/>
                    <a:pt x="215028" y="117117"/>
                  </a:cubicBezTo>
                  <a:cubicBezTo>
                    <a:pt x="200454" y="105836"/>
                    <a:pt x="201215" y="103301"/>
                    <a:pt x="191963" y="97977"/>
                  </a:cubicBezTo>
                  <a:cubicBezTo>
                    <a:pt x="182712" y="92654"/>
                    <a:pt x="171433" y="91387"/>
                    <a:pt x="153690" y="113187"/>
                  </a:cubicBezTo>
                  <a:cubicBezTo>
                    <a:pt x="135948" y="134988"/>
                    <a:pt x="116051" y="158184"/>
                    <a:pt x="88297" y="175929"/>
                  </a:cubicBezTo>
                  <a:cubicBezTo>
                    <a:pt x="60542" y="193673"/>
                    <a:pt x="35703" y="213827"/>
                    <a:pt x="17200" y="211925"/>
                  </a:cubicBezTo>
                  <a:cubicBezTo>
                    <a:pt x="-1303" y="210024"/>
                    <a:pt x="-7639" y="200391"/>
                    <a:pt x="12131" y="171239"/>
                  </a:cubicBezTo>
                  <a:cubicBezTo>
                    <a:pt x="31901" y="142086"/>
                    <a:pt x="101477" y="54376"/>
                    <a:pt x="113263" y="39799"/>
                  </a:cubicBezTo>
                  <a:cubicBezTo>
                    <a:pt x="125049" y="25223"/>
                    <a:pt x="137215" y="11281"/>
                    <a:pt x="119092" y="0"/>
                  </a:cubicBezTo>
                </a:path>
              </a:pathLst>
            </a:custGeom>
            <a:noFill/>
            <a:ln w="41800" cap="rnd">
              <a:solidFill>
                <a:srgbClr val="E5A038"/>
              </a:solid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sp>
          <p:nvSpPr>
            <p:cNvPr id="29" name="Freeform 134">
              <a:extLst>
                <a:ext uri="{FF2B5EF4-FFF2-40B4-BE49-F238E27FC236}">
                  <a16:creationId xmlns:a16="http://schemas.microsoft.com/office/drawing/2014/main" id="{CCD39F64-EDCC-356B-DB5E-6907B256D3EA}"/>
                </a:ext>
              </a:extLst>
            </p:cNvPr>
            <p:cNvSpPr/>
            <p:nvPr/>
          </p:nvSpPr>
          <p:spPr>
            <a:xfrm>
              <a:off x="2640012" y="3624693"/>
              <a:ext cx="123873" cy="113479"/>
            </a:xfrm>
            <a:custGeom>
              <a:avLst/>
              <a:gdLst>
                <a:gd name="connsiteX0" fmla="*/ 4466 w 123873"/>
                <a:gd name="connsiteY0" fmla="*/ 76733 h 113478"/>
                <a:gd name="connsiteX1" fmla="*/ 48949 w 123873"/>
                <a:gd name="connsiteY1" fmla="*/ 66593 h 113478"/>
                <a:gd name="connsiteX2" fmla="*/ 62256 w 123873"/>
                <a:gd name="connsiteY2" fmla="*/ 90549 h 113478"/>
                <a:gd name="connsiteX3" fmla="*/ 93812 w 123873"/>
                <a:gd name="connsiteY3" fmla="*/ 113364 h 113478"/>
                <a:gd name="connsiteX4" fmla="*/ 121439 w 123873"/>
                <a:gd name="connsiteY4" fmla="*/ 78888 h 113478"/>
                <a:gd name="connsiteX5" fmla="*/ 90137 w 123873"/>
                <a:gd name="connsiteY5" fmla="*/ 15133 h 113478"/>
                <a:gd name="connsiteX6" fmla="*/ 15618 w 123873"/>
                <a:gd name="connsiteY6" fmla="*/ 26540 h 113478"/>
                <a:gd name="connsiteX7" fmla="*/ 4466 w 123873"/>
                <a:gd name="connsiteY7" fmla="*/ 76860 h 11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73" h="113477">
                  <a:moveTo>
                    <a:pt x="4466" y="76733"/>
                  </a:moveTo>
                  <a:cubicBezTo>
                    <a:pt x="27531" y="52650"/>
                    <a:pt x="34755" y="54552"/>
                    <a:pt x="48949" y="66593"/>
                  </a:cubicBezTo>
                  <a:cubicBezTo>
                    <a:pt x="63143" y="78634"/>
                    <a:pt x="69859" y="82563"/>
                    <a:pt x="62256" y="90549"/>
                  </a:cubicBezTo>
                  <a:cubicBezTo>
                    <a:pt x="54652" y="98534"/>
                    <a:pt x="92418" y="115011"/>
                    <a:pt x="93812" y="113364"/>
                  </a:cubicBezTo>
                  <a:cubicBezTo>
                    <a:pt x="95206" y="111716"/>
                    <a:pt x="115229" y="93337"/>
                    <a:pt x="121439" y="78888"/>
                  </a:cubicBezTo>
                  <a:cubicBezTo>
                    <a:pt x="127649" y="64438"/>
                    <a:pt x="123594" y="38581"/>
                    <a:pt x="90137" y="15133"/>
                  </a:cubicBezTo>
                  <a:cubicBezTo>
                    <a:pt x="56679" y="-8316"/>
                    <a:pt x="42232" y="-4514"/>
                    <a:pt x="15618" y="26540"/>
                  </a:cubicBezTo>
                  <a:cubicBezTo>
                    <a:pt x="-10995" y="57594"/>
                    <a:pt x="4466" y="76860"/>
                    <a:pt x="4466" y="76860"/>
                  </a:cubicBezTo>
                  <a:close/>
                </a:path>
              </a:pathLst>
            </a:custGeom>
            <a:solidFill>
              <a:srgbClr val="E5A038"/>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grpSp>
          <p:nvGrpSpPr>
            <p:cNvPr id="33" name="Graphic 243">
              <a:extLst>
                <a:ext uri="{FF2B5EF4-FFF2-40B4-BE49-F238E27FC236}">
                  <a16:creationId xmlns:a16="http://schemas.microsoft.com/office/drawing/2014/main" id="{3F17074B-0E4C-5A1E-81AF-31100BA1DFB0}"/>
                </a:ext>
              </a:extLst>
            </p:cNvPr>
            <p:cNvGrpSpPr/>
            <p:nvPr/>
          </p:nvGrpSpPr>
          <p:grpSpPr>
            <a:xfrm>
              <a:off x="2624680" y="3560607"/>
              <a:ext cx="312773" cy="337280"/>
              <a:chOff x="2673318" y="2850488"/>
              <a:chExt cx="312773" cy="337280"/>
            </a:xfrm>
            <a:solidFill>
              <a:srgbClr val="FFFFFF"/>
            </a:solidFill>
          </p:grpSpPr>
          <p:sp>
            <p:nvSpPr>
              <p:cNvPr id="38" name="Freeform 238">
                <a:extLst>
                  <a:ext uri="{FF2B5EF4-FFF2-40B4-BE49-F238E27FC236}">
                    <a16:creationId xmlns:a16="http://schemas.microsoft.com/office/drawing/2014/main" id="{28D3B7C9-D067-6F85-9DE5-C344ED3D4CE1}"/>
                  </a:ext>
                </a:extLst>
              </p:cNvPr>
              <p:cNvSpPr/>
              <p:nvPr/>
            </p:nvSpPr>
            <p:spPr>
              <a:xfrm>
                <a:off x="2673318" y="2850488"/>
                <a:ext cx="19189" cy="59736"/>
              </a:xfrm>
              <a:custGeom>
                <a:avLst/>
                <a:gdLst>
                  <a:gd name="connsiteX0" fmla="*/ 16627 w 19189"/>
                  <a:gd name="connsiteY0" fmla="*/ 127 h 59736"/>
                  <a:gd name="connsiteX1" fmla="*/ 15487 w 19189"/>
                  <a:gd name="connsiteY1" fmla="*/ 31561 h 59736"/>
                  <a:gd name="connsiteX2" fmla="*/ 152 w 19189"/>
                  <a:gd name="connsiteY2" fmla="*/ 59572 h 59736"/>
                  <a:gd name="connsiteX3" fmla="*/ 16627 w 19189"/>
                  <a:gd name="connsiteY3" fmla="*/ 0 h 59736"/>
                </a:gdLst>
                <a:ahLst/>
                <a:cxnLst>
                  <a:cxn ang="0">
                    <a:pos x="connsiteX0" y="connsiteY0"/>
                  </a:cxn>
                  <a:cxn ang="0">
                    <a:pos x="connsiteX1" y="connsiteY1"/>
                  </a:cxn>
                  <a:cxn ang="0">
                    <a:pos x="connsiteX2" y="connsiteY2"/>
                  </a:cxn>
                  <a:cxn ang="0">
                    <a:pos x="connsiteX3" y="connsiteY3"/>
                  </a:cxn>
                </a:cxnLst>
                <a:rect l="l" t="t" r="r" b="b"/>
                <a:pathLst>
                  <a:path w="19189" h="59735">
                    <a:moveTo>
                      <a:pt x="16627" y="127"/>
                    </a:moveTo>
                    <a:cubicBezTo>
                      <a:pt x="16627" y="127"/>
                      <a:pt x="23091" y="15463"/>
                      <a:pt x="15487" y="31561"/>
                    </a:cubicBezTo>
                    <a:cubicBezTo>
                      <a:pt x="7883" y="47658"/>
                      <a:pt x="2433" y="56530"/>
                      <a:pt x="152" y="59572"/>
                    </a:cubicBezTo>
                    <a:cubicBezTo>
                      <a:pt x="-2129" y="62614"/>
                      <a:pt x="22077" y="22688"/>
                      <a:pt x="16627" y="0"/>
                    </a:cubicBezTo>
                    <a:close/>
                  </a:path>
                </a:pathLst>
              </a:custGeom>
              <a:solidFill>
                <a:srgbClr val="FFFFFF"/>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sp>
            <p:nvSpPr>
              <p:cNvPr id="39" name="Freeform 239">
                <a:extLst>
                  <a:ext uri="{FF2B5EF4-FFF2-40B4-BE49-F238E27FC236}">
                    <a16:creationId xmlns:a16="http://schemas.microsoft.com/office/drawing/2014/main" id="{1CFAADEC-11E5-A9B2-F639-87ACEC28CF06}"/>
                  </a:ext>
                </a:extLst>
              </p:cNvPr>
              <p:cNvSpPr/>
              <p:nvPr/>
            </p:nvSpPr>
            <p:spPr>
              <a:xfrm>
                <a:off x="2873073" y="3051006"/>
                <a:ext cx="11830" cy="46136"/>
              </a:xfrm>
              <a:custGeom>
                <a:avLst/>
                <a:gdLst>
                  <a:gd name="connsiteX0" fmla="*/ 0 w 11830"/>
                  <a:gd name="connsiteY0" fmla="*/ 127 h 46136"/>
                  <a:gd name="connsiteX1" fmla="*/ 10899 w 11830"/>
                  <a:gd name="connsiteY1" fmla="*/ 14069 h 46136"/>
                  <a:gd name="connsiteX2" fmla="*/ 3168 w 11830"/>
                  <a:gd name="connsiteY2" fmla="*/ 46137 h 46136"/>
                  <a:gd name="connsiteX3" fmla="*/ 127 w 11830"/>
                  <a:gd name="connsiteY3" fmla="*/ 0 h 46136"/>
                </a:gdLst>
                <a:ahLst/>
                <a:cxnLst>
                  <a:cxn ang="0">
                    <a:pos x="connsiteX0" y="connsiteY0"/>
                  </a:cxn>
                  <a:cxn ang="0">
                    <a:pos x="connsiteX1" y="connsiteY1"/>
                  </a:cxn>
                  <a:cxn ang="0">
                    <a:pos x="connsiteX2" y="connsiteY2"/>
                  </a:cxn>
                  <a:cxn ang="0">
                    <a:pos x="connsiteX3" y="connsiteY3"/>
                  </a:cxn>
                </a:cxnLst>
                <a:rect l="l" t="t" r="r" b="b"/>
                <a:pathLst>
                  <a:path w="11830" h="46136">
                    <a:moveTo>
                      <a:pt x="0" y="127"/>
                    </a:moveTo>
                    <a:cubicBezTo>
                      <a:pt x="0" y="127"/>
                      <a:pt x="6590" y="3676"/>
                      <a:pt x="10899" y="14069"/>
                    </a:cubicBezTo>
                    <a:cubicBezTo>
                      <a:pt x="15208" y="24463"/>
                      <a:pt x="3168" y="46137"/>
                      <a:pt x="3168" y="46137"/>
                    </a:cubicBezTo>
                    <a:cubicBezTo>
                      <a:pt x="3168" y="46137"/>
                      <a:pt x="18249" y="17872"/>
                      <a:pt x="127" y="0"/>
                    </a:cubicBezTo>
                    <a:close/>
                  </a:path>
                </a:pathLst>
              </a:custGeom>
              <a:solidFill>
                <a:srgbClr val="FFFFFF"/>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sp>
            <p:nvSpPr>
              <p:cNvPr id="40" name="Freeform 240">
                <a:extLst>
                  <a:ext uri="{FF2B5EF4-FFF2-40B4-BE49-F238E27FC236}">
                    <a16:creationId xmlns:a16="http://schemas.microsoft.com/office/drawing/2014/main" id="{2B842760-2318-FE1A-8BD1-C56D296D6AD6}"/>
                  </a:ext>
                </a:extLst>
              </p:cNvPr>
              <p:cNvSpPr/>
              <p:nvPr/>
            </p:nvSpPr>
            <p:spPr>
              <a:xfrm>
                <a:off x="2970656" y="3155194"/>
                <a:ext cx="15435" cy="32574"/>
              </a:xfrm>
              <a:custGeom>
                <a:avLst/>
                <a:gdLst>
                  <a:gd name="connsiteX0" fmla="*/ 0 w 15435"/>
                  <a:gd name="connsiteY0" fmla="*/ 0 h 32574"/>
                  <a:gd name="connsiteX1" fmla="*/ 13053 w 15435"/>
                  <a:gd name="connsiteY1" fmla="*/ 32575 h 32574"/>
                  <a:gd name="connsiteX2" fmla="*/ 0 w 15435"/>
                  <a:gd name="connsiteY2" fmla="*/ 0 h 32574"/>
                </a:gdLst>
                <a:ahLst/>
                <a:cxnLst>
                  <a:cxn ang="0">
                    <a:pos x="connsiteX0" y="connsiteY0"/>
                  </a:cxn>
                  <a:cxn ang="0">
                    <a:pos x="connsiteX1" y="connsiteY1"/>
                  </a:cxn>
                  <a:cxn ang="0">
                    <a:pos x="connsiteX2" y="connsiteY2"/>
                  </a:cxn>
                </a:cxnLst>
                <a:rect l="l" t="t" r="r" b="b"/>
                <a:pathLst>
                  <a:path w="15435" h="32574">
                    <a:moveTo>
                      <a:pt x="0" y="0"/>
                    </a:moveTo>
                    <a:cubicBezTo>
                      <a:pt x="0" y="0"/>
                      <a:pt x="22685" y="12295"/>
                      <a:pt x="13053" y="32575"/>
                    </a:cubicBezTo>
                    <a:cubicBezTo>
                      <a:pt x="12673" y="24082"/>
                      <a:pt x="14828" y="11661"/>
                      <a:pt x="0" y="0"/>
                    </a:cubicBezTo>
                    <a:close/>
                  </a:path>
                </a:pathLst>
              </a:custGeom>
              <a:solidFill>
                <a:srgbClr val="FFFFFF"/>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sp>
            <p:nvSpPr>
              <p:cNvPr id="41" name="Freeform 241">
                <a:extLst>
                  <a:ext uri="{FF2B5EF4-FFF2-40B4-BE49-F238E27FC236}">
                    <a16:creationId xmlns:a16="http://schemas.microsoft.com/office/drawing/2014/main" id="{120CAD9F-26CB-7F92-9918-A7BC0245AB53}"/>
                  </a:ext>
                </a:extLst>
              </p:cNvPr>
              <p:cNvSpPr/>
              <p:nvPr/>
            </p:nvSpPr>
            <p:spPr>
              <a:xfrm>
                <a:off x="2734048" y="2928036"/>
                <a:ext cx="64759" cy="57313"/>
              </a:xfrm>
              <a:custGeom>
                <a:avLst/>
                <a:gdLst>
                  <a:gd name="connsiteX0" fmla="*/ 0 w 64759"/>
                  <a:gd name="connsiteY0" fmla="*/ 23 h 57313"/>
                  <a:gd name="connsiteX1" fmla="*/ 64760 w 64759"/>
                  <a:gd name="connsiteY1" fmla="*/ 57314 h 57313"/>
                  <a:gd name="connsiteX2" fmla="*/ 0 w 64759"/>
                  <a:gd name="connsiteY2" fmla="*/ 23 h 57313"/>
                </a:gdLst>
                <a:ahLst/>
                <a:cxnLst>
                  <a:cxn ang="0">
                    <a:pos x="connsiteX0" y="connsiteY0"/>
                  </a:cxn>
                  <a:cxn ang="0">
                    <a:pos x="connsiteX1" y="connsiteY1"/>
                  </a:cxn>
                  <a:cxn ang="0">
                    <a:pos x="connsiteX2" y="connsiteY2"/>
                  </a:cxn>
                </a:cxnLst>
                <a:rect l="l" t="t" r="r" b="b"/>
                <a:pathLst>
                  <a:path w="64759" h="57313">
                    <a:moveTo>
                      <a:pt x="0" y="23"/>
                    </a:moveTo>
                    <a:cubicBezTo>
                      <a:pt x="0" y="23"/>
                      <a:pt x="49805" y="-2892"/>
                      <a:pt x="64760" y="57314"/>
                    </a:cubicBezTo>
                    <a:cubicBezTo>
                      <a:pt x="51073" y="33485"/>
                      <a:pt x="46384" y="9275"/>
                      <a:pt x="0" y="23"/>
                    </a:cubicBezTo>
                    <a:close/>
                  </a:path>
                </a:pathLst>
              </a:custGeom>
              <a:solidFill>
                <a:srgbClr val="FFFFFF"/>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grpSp>
        <p:grpSp>
          <p:nvGrpSpPr>
            <p:cNvPr id="34" name="Graphic 243">
              <a:extLst>
                <a:ext uri="{FF2B5EF4-FFF2-40B4-BE49-F238E27FC236}">
                  <a16:creationId xmlns:a16="http://schemas.microsoft.com/office/drawing/2014/main" id="{A3D34F1F-28DF-3E27-A433-D2E34A50FED7}"/>
                </a:ext>
              </a:extLst>
            </p:cNvPr>
            <p:cNvGrpSpPr/>
            <p:nvPr/>
          </p:nvGrpSpPr>
          <p:grpSpPr>
            <a:xfrm>
              <a:off x="2503424" y="3732606"/>
              <a:ext cx="315181" cy="268585"/>
              <a:chOff x="2552061" y="3022487"/>
              <a:chExt cx="315181" cy="268585"/>
            </a:xfrm>
            <a:solidFill>
              <a:srgbClr val="9E6B28"/>
            </a:solidFill>
          </p:grpSpPr>
          <p:sp>
            <p:nvSpPr>
              <p:cNvPr id="35" name="Freeform 235">
                <a:extLst>
                  <a:ext uri="{FF2B5EF4-FFF2-40B4-BE49-F238E27FC236}">
                    <a16:creationId xmlns:a16="http://schemas.microsoft.com/office/drawing/2014/main" id="{CBCAB66A-3687-6DF1-50CB-BB8053146B34}"/>
                  </a:ext>
                </a:extLst>
              </p:cNvPr>
              <p:cNvSpPr/>
              <p:nvPr/>
            </p:nvSpPr>
            <p:spPr>
              <a:xfrm>
                <a:off x="2735569" y="3236061"/>
                <a:ext cx="131674" cy="55012"/>
              </a:xfrm>
              <a:custGeom>
                <a:avLst/>
                <a:gdLst>
                  <a:gd name="connsiteX0" fmla="*/ 0 w 131674"/>
                  <a:gd name="connsiteY0" fmla="*/ 38659 h 55012"/>
                  <a:gd name="connsiteX1" fmla="*/ 42582 w 131674"/>
                  <a:gd name="connsiteY1" fmla="*/ 40560 h 55012"/>
                  <a:gd name="connsiteX2" fmla="*/ 131674 w 131674"/>
                  <a:gd name="connsiteY2" fmla="*/ 0 h 55012"/>
                  <a:gd name="connsiteX3" fmla="*/ 41822 w 131674"/>
                  <a:gd name="connsiteY3" fmla="*/ 51333 h 55012"/>
                  <a:gd name="connsiteX4" fmla="*/ 0 w 131674"/>
                  <a:gd name="connsiteY4" fmla="*/ 38532 h 5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74" h="55012">
                    <a:moveTo>
                      <a:pt x="0" y="38659"/>
                    </a:moveTo>
                    <a:cubicBezTo>
                      <a:pt x="0" y="38659"/>
                      <a:pt x="15968" y="50827"/>
                      <a:pt x="42582" y="40560"/>
                    </a:cubicBezTo>
                    <a:cubicBezTo>
                      <a:pt x="69196" y="30293"/>
                      <a:pt x="95429" y="20026"/>
                      <a:pt x="131674" y="0"/>
                    </a:cubicBezTo>
                    <a:cubicBezTo>
                      <a:pt x="94162" y="29152"/>
                      <a:pt x="58550" y="43475"/>
                      <a:pt x="41822" y="51333"/>
                    </a:cubicBezTo>
                    <a:cubicBezTo>
                      <a:pt x="25093" y="59192"/>
                      <a:pt x="4436" y="54249"/>
                      <a:pt x="0" y="38532"/>
                    </a:cubicBezTo>
                    <a:close/>
                  </a:path>
                </a:pathLst>
              </a:custGeom>
              <a:solidFill>
                <a:srgbClr val="9E6B28"/>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sp>
            <p:nvSpPr>
              <p:cNvPr id="36" name="Freeform 236">
                <a:extLst>
                  <a:ext uri="{FF2B5EF4-FFF2-40B4-BE49-F238E27FC236}">
                    <a16:creationId xmlns:a16="http://schemas.microsoft.com/office/drawing/2014/main" id="{2EA9A28B-3E7D-6BA9-1D57-973E59B9DF69}"/>
                  </a:ext>
                </a:extLst>
              </p:cNvPr>
              <p:cNvSpPr/>
              <p:nvPr/>
            </p:nvSpPr>
            <p:spPr>
              <a:xfrm>
                <a:off x="2643942" y="3129591"/>
                <a:ext cx="129139" cy="60698"/>
              </a:xfrm>
              <a:custGeom>
                <a:avLst/>
                <a:gdLst>
                  <a:gd name="connsiteX0" fmla="*/ 0 w 129139"/>
                  <a:gd name="connsiteY0" fmla="*/ 46517 h 60698"/>
                  <a:gd name="connsiteX1" fmla="*/ 42582 w 129139"/>
                  <a:gd name="connsiteY1" fmla="*/ 45883 h 60698"/>
                  <a:gd name="connsiteX2" fmla="*/ 129140 w 129139"/>
                  <a:gd name="connsiteY2" fmla="*/ 0 h 60698"/>
                  <a:gd name="connsiteX3" fmla="*/ 48538 w 129139"/>
                  <a:gd name="connsiteY3" fmla="*/ 55643 h 60698"/>
                  <a:gd name="connsiteX4" fmla="*/ 0 w 129139"/>
                  <a:gd name="connsiteY4" fmla="*/ 46517 h 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38" h="60698">
                    <a:moveTo>
                      <a:pt x="0" y="46517"/>
                    </a:moveTo>
                    <a:cubicBezTo>
                      <a:pt x="0" y="46517"/>
                      <a:pt x="16729" y="57671"/>
                      <a:pt x="42582" y="45883"/>
                    </a:cubicBezTo>
                    <a:cubicBezTo>
                      <a:pt x="68435" y="34096"/>
                      <a:pt x="94035" y="22181"/>
                      <a:pt x="129140" y="0"/>
                    </a:cubicBezTo>
                    <a:cubicBezTo>
                      <a:pt x="93528" y="31307"/>
                      <a:pt x="64760" y="46771"/>
                      <a:pt x="48538" y="55643"/>
                    </a:cubicBezTo>
                    <a:cubicBezTo>
                      <a:pt x="32317" y="64516"/>
                      <a:pt x="5449" y="61854"/>
                      <a:pt x="0" y="46517"/>
                    </a:cubicBezTo>
                    <a:close/>
                  </a:path>
                </a:pathLst>
              </a:custGeom>
              <a:solidFill>
                <a:srgbClr val="9E6B28"/>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sp>
            <p:nvSpPr>
              <p:cNvPr id="37" name="Freeform 237">
                <a:extLst>
                  <a:ext uri="{FF2B5EF4-FFF2-40B4-BE49-F238E27FC236}">
                    <a16:creationId xmlns:a16="http://schemas.microsoft.com/office/drawing/2014/main" id="{81C8469B-394F-B297-3EE3-308126CC9FF6}"/>
                  </a:ext>
                </a:extLst>
              </p:cNvPr>
              <p:cNvSpPr/>
              <p:nvPr/>
            </p:nvSpPr>
            <p:spPr>
              <a:xfrm>
                <a:off x="2552061" y="3022487"/>
                <a:ext cx="129773" cy="59623"/>
              </a:xfrm>
              <a:custGeom>
                <a:avLst/>
                <a:gdLst>
                  <a:gd name="connsiteX0" fmla="*/ 0 w 129773"/>
                  <a:gd name="connsiteY0" fmla="*/ 44489 h 59623"/>
                  <a:gd name="connsiteX1" fmla="*/ 42582 w 129773"/>
                  <a:gd name="connsiteY1" fmla="*/ 44489 h 59623"/>
                  <a:gd name="connsiteX2" fmla="*/ 129773 w 129773"/>
                  <a:gd name="connsiteY2" fmla="*/ 0 h 59623"/>
                  <a:gd name="connsiteX3" fmla="*/ 42328 w 129773"/>
                  <a:gd name="connsiteY3" fmla="*/ 55263 h 59623"/>
                  <a:gd name="connsiteX4" fmla="*/ 0 w 129773"/>
                  <a:gd name="connsiteY4" fmla="*/ 44362 h 59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73" h="59623">
                    <a:moveTo>
                      <a:pt x="0" y="44489"/>
                    </a:moveTo>
                    <a:cubicBezTo>
                      <a:pt x="0" y="44489"/>
                      <a:pt x="16475" y="55897"/>
                      <a:pt x="42582" y="44489"/>
                    </a:cubicBezTo>
                    <a:cubicBezTo>
                      <a:pt x="68689" y="33082"/>
                      <a:pt x="94415" y="21547"/>
                      <a:pt x="129773" y="0"/>
                    </a:cubicBezTo>
                    <a:cubicBezTo>
                      <a:pt x="93655" y="30800"/>
                      <a:pt x="58550" y="46771"/>
                      <a:pt x="42328" y="55263"/>
                    </a:cubicBezTo>
                    <a:cubicBezTo>
                      <a:pt x="26107" y="63755"/>
                      <a:pt x="5069" y="59699"/>
                      <a:pt x="0" y="44362"/>
                    </a:cubicBezTo>
                    <a:close/>
                  </a:path>
                </a:pathLst>
              </a:custGeom>
              <a:solidFill>
                <a:srgbClr val="9E6B28"/>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grpSp>
      </p:grpSp>
      <p:grpSp>
        <p:nvGrpSpPr>
          <p:cNvPr id="42" name="Group 2">
            <a:extLst>
              <a:ext uri="{FF2B5EF4-FFF2-40B4-BE49-F238E27FC236}">
                <a16:creationId xmlns:a16="http://schemas.microsoft.com/office/drawing/2014/main" id="{6BCC6830-2E3D-686D-B27C-7D1735F4F4E1}"/>
              </a:ext>
            </a:extLst>
          </p:cNvPr>
          <p:cNvGrpSpPr/>
          <p:nvPr/>
        </p:nvGrpSpPr>
        <p:grpSpPr>
          <a:xfrm>
            <a:off x="4444132" y="2367567"/>
            <a:ext cx="249524" cy="189385"/>
            <a:chOff x="3678032" y="4997309"/>
            <a:chExt cx="332699" cy="252513"/>
          </a:xfrm>
        </p:grpSpPr>
        <p:sp>
          <p:nvSpPr>
            <p:cNvPr id="43" name="Freeform 152">
              <a:extLst>
                <a:ext uri="{FF2B5EF4-FFF2-40B4-BE49-F238E27FC236}">
                  <a16:creationId xmlns:a16="http://schemas.microsoft.com/office/drawing/2014/main" id="{1B4407B0-79D8-2E2D-A8E9-0D7567F53F61}"/>
                </a:ext>
              </a:extLst>
            </p:cNvPr>
            <p:cNvSpPr/>
            <p:nvPr/>
          </p:nvSpPr>
          <p:spPr>
            <a:xfrm>
              <a:off x="3678032" y="4997309"/>
              <a:ext cx="332699" cy="252513"/>
            </a:xfrm>
            <a:custGeom>
              <a:avLst/>
              <a:gdLst>
                <a:gd name="connsiteX0" fmla="*/ 142642 w 332699"/>
                <a:gd name="connsiteY0" fmla="*/ 239690 h 252513"/>
                <a:gd name="connsiteX1" fmla="*/ 4631 w 332699"/>
                <a:gd name="connsiteY1" fmla="*/ 224480 h 252513"/>
                <a:gd name="connsiteX2" fmla="*/ 41130 w 332699"/>
                <a:gd name="connsiteY2" fmla="*/ 149698 h 252513"/>
                <a:gd name="connsiteX3" fmla="*/ 123886 w 332699"/>
                <a:gd name="connsiteY3" fmla="*/ 57297 h 252513"/>
                <a:gd name="connsiteX4" fmla="*/ 220582 w 332699"/>
                <a:gd name="connsiteY4" fmla="*/ 133 h 252513"/>
                <a:gd name="connsiteX5" fmla="*/ 331852 w 332699"/>
                <a:gd name="connsiteY5" fmla="*/ 56030 h 252513"/>
                <a:gd name="connsiteX6" fmla="*/ 142769 w 332699"/>
                <a:gd name="connsiteY6" fmla="*/ 239690 h 25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699" h="252513">
                  <a:moveTo>
                    <a:pt x="142642" y="239690"/>
                  </a:moveTo>
                  <a:cubicBezTo>
                    <a:pt x="75981" y="263012"/>
                    <a:pt x="17938" y="252492"/>
                    <a:pt x="4631" y="224480"/>
                  </a:cubicBezTo>
                  <a:cubicBezTo>
                    <a:pt x="-8676" y="196468"/>
                    <a:pt x="7673" y="170992"/>
                    <a:pt x="41130" y="149698"/>
                  </a:cubicBezTo>
                  <a:cubicBezTo>
                    <a:pt x="74587" y="128404"/>
                    <a:pt x="108678" y="100392"/>
                    <a:pt x="123886" y="57297"/>
                  </a:cubicBezTo>
                  <a:cubicBezTo>
                    <a:pt x="139094" y="14202"/>
                    <a:pt x="174958" y="-1642"/>
                    <a:pt x="220582" y="133"/>
                  </a:cubicBezTo>
                  <a:cubicBezTo>
                    <a:pt x="266205" y="1907"/>
                    <a:pt x="325769" y="23201"/>
                    <a:pt x="331852" y="56030"/>
                  </a:cubicBezTo>
                  <a:cubicBezTo>
                    <a:pt x="337936" y="88858"/>
                    <a:pt x="314870" y="179484"/>
                    <a:pt x="142769" y="239690"/>
                  </a:cubicBezTo>
                  <a:close/>
                </a:path>
              </a:pathLst>
            </a:custGeom>
            <a:solidFill>
              <a:srgbClr val="559054"/>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sp>
          <p:nvSpPr>
            <p:cNvPr id="44" name="Freeform 153">
              <a:extLst>
                <a:ext uri="{FF2B5EF4-FFF2-40B4-BE49-F238E27FC236}">
                  <a16:creationId xmlns:a16="http://schemas.microsoft.com/office/drawing/2014/main" id="{0ED7CC94-69C2-CFF8-1415-0DCF3C08D390}"/>
                </a:ext>
              </a:extLst>
            </p:cNvPr>
            <p:cNvSpPr/>
            <p:nvPr/>
          </p:nvSpPr>
          <p:spPr>
            <a:xfrm>
              <a:off x="3826883" y="5018163"/>
              <a:ext cx="132941" cy="44680"/>
            </a:xfrm>
            <a:custGeom>
              <a:avLst/>
              <a:gdLst>
                <a:gd name="connsiteX0" fmla="*/ 127 w 132941"/>
                <a:gd name="connsiteY0" fmla="*/ 44680 h 44680"/>
                <a:gd name="connsiteX1" fmla="*/ 41315 w 132941"/>
                <a:gd name="connsiteY1" fmla="*/ 5895 h 44680"/>
                <a:gd name="connsiteX2" fmla="*/ 132942 w 132941"/>
                <a:gd name="connsiteY2" fmla="*/ 19837 h 44680"/>
                <a:gd name="connsiteX3" fmla="*/ 0 w 132941"/>
                <a:gd name="connsiteY3" fmla="*/ 44680 h 44680"/>
              </a:gdLst>
              <a:ahLst/>
              <a:cxnLst>
                <a:cxn ang="0">
                  <a:pos x="connsiteX0" y="connsiteY0"/>
                </a:cxn>
                <a:cxn ang="0">
                  <a:pos x="connsiteX1" y="connsiteY1"/>
                </a:cxn>
                <a:cxn ang="0">
                  <a:pos x="connsiteX2" y="connsiteY2"/>
                </a:cxn>
                <a:cxn ang="0">
                  <a:pos x="connsiteX3" y="connsiteY3"/>
                </a:cxn>
              </a:cxnLst>
              <a:rect l="l" t="t" r="r" b="b"/>
              <a:pathLst>
                <a:path w="132941" h="44680">
                  <a:moveTo>
                    <a:pt x="127" y="44680"/>
                  </a:moveTo>
                  <a:cubicBezTo>
                    <a:pt x="127" y="44680"/>
                    <a:pt x="15461" y="17049"/>
                    <a:pt x="41315" y="5895"/>
                  </a:cubicBezTo>
                  <a:cubicBezTo>
                    <a:pt x="67168" y="-5259"/>
                    <a:pt x="119128" y="-569"/>
                    <a:pt x="132942" y="19837"/>
                  </a:cubicBezTo>
                  <a:cubicBezTo>
                    <a:pt x="109243" y="15021"/>
                    <a:pt x="47398" y="10331"/>
                    <a:pt x="0" y="44680"/>
                  </a:cubicBezTo>
                  <a:close/>
                </a:path>
              </a:pathLst>
            </a:custGeom>
            <a:solidFill>
              <a:srgbClr val="98DB96"/>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sp>
          <p:nvSpPr>
            <p:cNvPr id="45" name="Freeform 154">
              <a:extLst>
                <a:ext uri="{FF2B5EF4-FFF2-40B4-BE49-F238E27FC236}">
                  <a16:creationId xmlns:a16="http://schemas.microsoft.com/office/drawing/2014/main" id="{FF5048D4-DDC2-182A-A4B8-9A720E74A4F4}"/>
                </a:ext>
              </a:extLst>
            </p:cNvPr>
            <p:cNvSpPr/>
            <p:nvPr/>
          </p:nvSpPr>
          <p:spPr>
            <a:xfrm>
              <a:off x="3692674" y="5196057"/>
              <a:ext cx="178311" cy="30051"/>
            </a:xfrm>
            <a:custGeom>
              <a:avLst/>
              <a:gdLst>
                <a:gd name="connsiteX0" fmla="*/ 127 w 178311"/>
                <a:gd name="connsiteY0" fmla="*/ 8366 h 30050"/>
                <a:gd name="connsiteX1" fmla="*/ 70209 w 178311"/>
                <a:gd name="connsiteY1" fmla="*/ 29279 h 30050"/>
                <a:gd name="connsiteX2" fmla="*/ 178312 w 178311"/>
                <a:gd name="connsiteY2" fmla="*/ 0 h 30050"/>
                <a:gd name="connsiteX3" fmla="*/ 0 w 178311"/>
                <a:gd name="connsiteY3" fmla="*/ 8239 h 30050"/>
              </a:gdLst>
              <a:ahLst/>
              <a:cxnLst>
                <a:cxn ang="0">
                  <a:pos x="connsiteX0" y="connsiteY0"/>
                </a:cxn>
                <a:cxn ang="0">
                  <a:pos x="connsiteX1" y="connsiteY1"/>
                </a:cxn>
                <a:cxn ang="0">
                  <a:pos x="connsiteX2" y="connsiteY2"/>
                </a:cxn>
                <a:cxn ang="0">
                  <a:pos x="connsiteX3" y="connsiteY3"/>
                </a:cxn>
              </a:cxnLst>
              <a:rect l="l" t="t" r="r" b="b"/>
              <a:pathLst>
                <a:path w="178311" h="30049">
                  <a:moveTo>
                    <a:pt x="127" y="8366"/>
                  </a:moveTo>
                  <a:cubicBezTo>
                    <a:pt x="127" y="8366"/>
                    <a:pt x="22812" y="34856"/>
                    <a:pt x="70209" y="29279"/>
                  </a:cubicBezTo>
                  <a:cubicBezTo>
                    <a:pt x="117607" y="23702"/>
                    <a:pt x="178312" y="0"/>
                    <a:pt x="178312" y="0"/>
                  </a:cubicBezTo>
                  <a:cubicBezTo>
                    <a:pt x="178312" y="0"/>
                    <a:pt x="58043" y="22688"/>
                    <a:pt x="0" y="8239"/>
                  </a:cubicBezTo>
                  <a:close/>
                </a:path>
              </a:pathLst>
            </a:custGeom>
            <a:solidFill>
              <a:srgbClr val="375C36"/>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grpSp>
      <p:grpSp>
        <p:nvGrpSpPr>
          <p:cNvPr id="46" name="Group 53">
            <a:extLst>
              <a:ext uri="{FF2B5EF4-FFF2-40B4-BE49-F238E27FC236}">
                <a16:creationId xmlns:a16="http://schemas.microsoft.com/office/drawing/2014/main" id="{7A309CAF-CD9A-815A-36B0-CB38155A2566}"/>
              </a:ext>
            </a:extLst>
          </p:cNvPr>
          <p:cNvGrpSpPr/>
          <p:nvPr/>
        </p:nvGrpSpPr>
        <p:grpSpPr>
          <a:xfrm>
            <a:off x="2611280" y="2328539"/>
            <a:ext cx="116339" cy="308002"/>
            <a:chOff x="1786123" y="3060452"/>
            <a:chExt cx="155119" cy="410669"/>
          </a:xfrm>
        </p:grpSpPr>
        <p:sp>
          <p:nvSpPr>
            <p:cNvPr id="47" name="Freeform 130">
              <a:extLst>
                <a:ext uri="{FF2B5EF4-FFF2-40B4-BE49-F238E27FC236}">
                  <a16:creationId xmlns:a16="http://schemas.microsoft.com/office/drawing/2014/main" id="{A08FB669-4125-7793-36AB-9B781311BFFF}"/>
                </a:ext>
              </a:extLst>
            </p:cNvPr>
            <p:cNvSpPr/>
            <p:nvPr/>
          </p:nvSpPr>
          <p:spPr>
            <a:xfrm>
              <a:off x="1786123" y="3060452"/>
              <a:ext cx="155119" cy="410669"/>
            </a:xfrm>
            <a:custGeom>
              <a:avLst/>
              <a:gdLst>
                <a:gd name="connsiteX0" fmla="*/ 155120 w 155119"/>
                <a:gd name="connsiteY0" fmla="*/ 205335 h 410669"/>
                <a:gd name="connsiteX1" fmla="*/ 77560 w 155119"/>
                <a:gd name="connsiteY1" fmla="*/ 410669 h 410669"/>
                <a:gd name="connsiteX2" fmla="*/ 0 w 155119"/>
                <a:gd name="connsiteY2" fmla="*/ 205335 h 410669"/>
                <a:gd name="connsiteX3" fmla="*/ 77560 w 155119"/>
                <a:gd name="connsiteY3" fmla="*/ 0 h 410669"/>
                <a:gd name="connsiteX4" fmla="*/ 155120 w 155119"/>
                <a:gd name="connsiteY4" fmla="*/ 205335 h 410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119" h="410669">
                  <a:moveTo>
                    <a:pt x="155120" y="205335"/>
                  </a:moveTo>
                  <a:cubicBezTo>
                    <a:pt x="155120" y="318738"/>
                    <a:pt x="120395" y="410669"/>
                    <a:pt x="77560" y="410669"/>
                  </a:cubicBezTo>
                  <a:cubicBezTo>
                    <a:pt x="34725" y="410669"/>
                    <a:pt x="0" y="318738"/>
                    <a:pt x="0" y="205335"/>
                  </a:cubicBezTo>
                  <a:cubicBezTo>
                    <a:pt x="0" y="91931"/>
                    <a:pt x="34725" y="0"/>
                    <a:pt x="77560" y="0"/>
                  </a:cubicBezTo>
                  <a:cubicBezTo>
                    <a:pt x="120395" y="0"/>
                    <a:pt x="155120" y="91931"/>
                    <a:pt x="155120" y="205335"/>
                  </a:cubicBezTo>
                  <a:close/>
                </a:path>
              </a:pathLst>
            </a:custGeom>
            <a:solidFill>
              <a:srgbClr val="AB5CB4"/>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sp>
          <p:nvSpPr>
            <p:cNvPr id="48" name="Freeform 131">
              <a:extLst>
                <a:ext uri="{FF2B5EF4-FFF2-40B4-BE49-F238E27FC236}">
                  <a16:creationId xmlns:a16="http://schemas.microsoft.com/office/drawing/2014/main" id="{33995C50-2FAA-CDE4-87C2-25DA65B65055}"/>
                </a:ext>
              </a:extLst>
            </p:cNvPr>
            <p:cNvSpPr/>
            <p:nvPr/>
          </p:nvSpPr>
          <p:spPr>
            <a:xfrm>
              <a:off x="1808173" y="3091000"/>
              <a:ext cx="42711" cy="239937"/>
            </a:xfrm>
            <a:custGeom>
              <a:avLst/>
              <a:gdLst>
                <a:gd name="connsiteX0" fmla="*/ 2409 w 42710"/>
                <a:gd name="connsiteY0" fmla="*/ 239937 h 239937"/>
                <a:gd name="connsiteX1" fmla="*/ 4437 w 42710"/>
                <a:gd name="connsiteY1" fmla="*/ 67431 h 239937"/>
                <a:gd name="connsiteX2" fmla="*/ 42710 w 42710"/>
                <a:gd name="connsiteY2" fmla="*/ 0 h 239937"/>
                <a:gd name="connsiteX3" fmla="*/ 2409 w 42710"/>
                <a:gd name="connsiteY3" fmla="*/ 239937 h 239937"/>
              </a:gdLst>
              <a:ahLst/>
              <a:cxnLst>
                <a:cxn ang="0">
                  <a:pos x="connsiteX0" y="connsiteY0"/>
                </a:cxn>
                <a:cxn ang="0">
                  <a:pos x="connsiteX1" y="connsiteY1"/>
                </a:cxn>
                <a:cxn ang="0">
                  <a:pos x="connsiteX2" y="connsiteY2"/>
                </a:cxn>
                <a:cxn ang="0">
                  <a:pos x="connsiteX3" y="connsiteY3"/>
                </a:cxn>
              </a:cxnLst>
              <a:rect l="l" t="t" r="r" b="b"/>
              <a:pathLst>
                <a:path w="42710" h="239937">
                  <a:moveTo>
                    <a:pt x="2409" y="239937"/>
                  </a:moveTo>
                  <a:cubicBezTo>
                    <a:pt x="2409" y="239937"/>
                    <a:pt x="-4181" y="109131"/>
                    <a:pt x="4437" y="67431"/>
                  </a:cubicBezTo>
                  <a:cubicBezTo>
                    <a:pt x="13055" y="25730"/>
                    <a:pt x="42710" y="0"/>
                    <a:pt x="42710" y="0"/>
                  </a:cubicBezTo>
                  <a:cubicBezTo>
                    <a:pt x="42710" y="0"/>
                    <a:pt x="2409" y="86570"/>
                    <a:pt x="2409" y="239937"/>
                  </a:cubicBezTo>
                  <a:close/>
                </a:path>
              </a:pathLst>
            </a:custGeom>
            <a:solidFill>
              <a:srgbClr val="DDA5E5"/>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sp>
          <p:nvSpPr>
            <p:cNvPr id="49" name="Freeform 132">
              <a:extLst>
                <a:ext uri="{FF2B5EF4-FFF2-40B4-BE49-F238E27FC236}">
                  <a16:creationId xmlns:a16="http://schemas.microsoft.com/office/drawing/2014/main" id="{67A66169-4300-504B-175D-2411C1EE03C0}"/>
                </a:ext>
              </a:extLst>
            </p:cNvPr>
            <p:cNvSpPr/>
            <p:nvPr/>
          </p:nvSpPr>
          <p:spPr>
            <a:xfrm>
              <a:off x="1862161" y="3264139"/>
              <a:ext cx="60827" cy="181759"/>
            </a:xfrm>
            <a:custGeom>
              <a:avLst/>
              <a:gdLst>
                <a:gd name="connsiteX0" fmla="*/ 59437 w 60827"/>
                <a:gd name="connsiteY0" fmla="*/ 0 h 181759"/>
                <a:gd name="connsiteX1" fmla="*/ 0 w 60827"/>
                <a:gd name="connsiteY1" fmla="*/ 181759 h 181759"/>
                <a:gd name="connsiteX2" fmla="*/ 59437 w 60827"/>
                <a:gd name="connsiteY2" fmla="*/ 0 h 181759"/>
              </a:gdLst>
              <a:ahLst/>
              <a:cxnLst>
                <a:cxn ang="0">
                  <a:pos x="connsiteX0" y="connsiteY0"/>
                </a:cxn>
                <a:cxn ang="0">
                  <a:pos x="connsiteX1" y="connsiteY1"/>
                </a:cxn>
                <a:cxn ang="0">
                  <a:pos x="connsiteX2" y="connsiteY2"/>
                </a:cxn>
              </a:cxnLst>
              <a:rect l="l" t="t" r="r" b="b"/>
              <a:pathLst>
                <a:path w="60827" h="181759">
                  <a:moveTo>
                    <a:pt x="59437" y="0"/>
                  </a:moveTo>
                  <a:cubicBezTo>
                    <a:pt x="59437" y="0"/>
                    <a:pt x="75279" y="148044"/>
                    <a:pt x="0" y="181759"/>
                  </a:cubicBezTo>
                  <a:cubicBezTo>
                    <a:pt x="13180" y="157296"/>
                    <a:pt x="47524" y="109005"/>
                    <a:pt x="59437" y="0"/>
                  </a:cubicBezTo>
                  <a:close/>
                </a:path>
              </a:pathLst>
            </a:custGeom>
            <a:solidFill>
              <a:srgbClr val="802D8C"/>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srgbClr val="1E2D3A"/>
                </a:solidFill>
                <a:effectLst/>
                <a:uLnTx/>
                <a:uFillTx/>
                <a:ea typeface="+mn-ea"/>
                <a:cs typeface="Arial"/>
              </a:endParaRPr>
            </a:p>
          </p:txBody>
        </p:sp>
      </p:grpSp>
      <p:pic>
        <p:nvPicPr>
          <p:cNvPr id="50" name="Picture 5">
            <a:extLst>
              <a:ext uri="{FF2B5EF4-FFF2-40B4-BE49-F238E27FC236}">
                <a16:creationId xmlns:a16="http://schemas.microsoft.com/office/drawing/2014/main" id="{0CD65CF2-7B54-4EF7-7BC4-8309F50797CF}"/>
              </a:ext>
            </a:extLst>
          </p:cNvPr>
          <p:cNvPicPr>
            <a:picLocks noChangeAspect="1"/>
          </p:cNvPicPr>
          <p:nvPr/>
        </p:nvPicPr>
        <p:blipFill>
          <a:blip r:embed="rId8"/>
          <a:stretch>
            <a:fillRect/>
          </a:stretch>
        </p:blipFill>
        <p:spPr>
          <a:xfrm>
            <a:off x="7867400" y="2269516"/>
            <a:ext cx="368818" cy="361793"/>
          </a:xfrm>
          <a:prstGeom prst="rect">
            <a:avLst/>
          </a:prstGeom>
        </p:spPr>
      </p:pic>
      <p:sp>
        <p:nvSpPr>
          <p:cNvPr id="51" name="TextBox 35">
            <a:extLst>
              <a:ext uri="{FF2B5EF4-FFF2-40B4-BE49-F238E27FC236}">
                <a16:creationId xmlns:a16="http://schemas.microsoft.com/office/drawing/2014/main" id="{BA1A089B-4043-EDA4-044C-B95182B190D2}"/>
              </a:ext>
            </a:extLst>
          </p:cNvPr>
          <p:cNvSpPr txBox="1"/>
          <p:nvPr/>
        </p:nvSpPr>
        <p:spPr>
          <a:xfrm>
            <a:off x="6848306" y="1866809"/>
            <a:ext cx="651140" cy="215444"/>
          </a:xfrm>
          <a:prstGeom prst="rect">
            <a:avLst/>
          </a:prstGeom>
          <a:noFill/>
        </p:spPr>
        <p:txBody>
          <a:bodyPr wrap="none" rtlCol="0">
            <a:spAutoFit/>
          </a:bodyPr>
          <a:lstStyle/>
          <a:p>
            <a:pPr marL="0" marR="0" lvl="0" indent="0" algn="l" defTabSz="685783" rtl="0" eaLnBrk="1" fontAlgn="auto" latinLnBrk="0" hangingPunct="1">
              <a:lnSpc>
                <a:spcPct val="100000"/>
              </a:lnSpc>
              <a:spcBef>
                <a:spcPct val="0"/>
              </a:spcBef>
              <a:spcAft>
                <a:spcPct val="0"/>
              </a:spcAft>
              <a:buClrTx/>
              <a:buSzTx/>
              <a:buFontTx/>
              <a:buNone/>
              <a:tabLst/>
              <a:defRPr/>
            </a:pPr>
            <a:r>
              <a:rPr kumimoji="0" lang="de" sz="800" b="0" i="0" u="none" strike="noStrike" kern="1200" cap="none" spc="0" normalizeH="0" baseline="0" noProof="0">
                <a:ln>
                  <a:noFill/>
                </a:ln>
                <a:solidFill>
                  <a:srgbClr val="347475"/>
                </a:solidFill>
                <a:effectLst/>
                <a:uLnTx/>
                <a:uFillTx/>
                <a:ea typeface="Arial"/>
                <a:cs typeface="Arial"/>
              </a:rPr>
              <a:t>Betazelle</a:t>
            </a:r>
          </a:p>
        </p:txBody>
      </p:sp>
      <p:cxnSp>
        <p:nvCxnSpPr>
          <p:cNvPr id="52" name="Straight Connector 49">
            <a:extLst>
              <a:ext uri="{FF2B5EF4-FFF2-40B4-BE49-F238E27FC236}">
                <a16:creationId xmlns:a16="http://schemas.microsoft.com/office/drawing/2014/main" id="{7841770B-D541-8818-C939-BDA212472B0E}"/>
              </a:ext>
            </a:extLst>
          </p:cNvPr>
          <p:cNvCxnSpPr/>
          <p:nvPr/>
        </p:nvCxnSpPr>
        <p:spPr>
          <a:xfrm>
            <a:off x="7436641" y="1968086"/>
            <a:ext cx="532154" cy="412523"/>
          </a:xfrm>
          <a:prstGeom prst="line">
            <a:avLst/>
          </a:prstGeom>
          <a:noFill/>
          <a:ln w="9525" cap="flat" cmpd="sng" algn="ctr">
            <a:solidFill>
              <a:srgbClr val="347475">
                <a:shade val="95000"/>
                <a:satMod val="105000"/>
              </a:srgbClr>
            </a:solidFill>
            <a:prstDash val="solid"/>
          </a:ln>
          <a:effectLst/>
        </p:spPr>
      </p:cxnSp>
      <p:cxnSp>
        <p:nvCxnSpPr>
          <p:cNvPr id="53" name="Straight Connector 25">
            <a:extLst>
              <a:ext uri="{FF2B5EF4-FFF2-40B4-BE49-F238E27FC236}">
                <a16:creationId xmlns:a16="http://schemas.microsoft.com/office/drawing/2014/main" id="{AF94EDAC-B473-E518-34EF-99E737240047}"/>
              </a:ext>
            </a:extLst>
          </p:cNvPr>
          <p:cNvCxnSpPr/>
          <p:nvPr/>
        </p:nvCxnSpPr>
        <p:spPr>
          <a:xfrm flipH="1">
            <a:off x="8086612" y="2980681"/>
            <a:ext cx="0" cy="155426"/>
          </a:xfrm>
          <a:prstGeom prst="line">
            <a:avLst/>
          </a:prstGeom>
          <a:noFill/>
          <a:ln w="12700" cap="flat" cmpd="sng" algn="ctr">
            <a:solidFill>
              <a:srgbClr val="347475"/>
            </a:solidFill>
            <a:prstDash val="solid"/>
          </a:ln>
          <a:effectLst/>
        </p:spPr>
      </p:cxnSp>
      <p:sp>
        <p:nvSpPr>
          <p:cNvPr id="54" name="TextBox 66">
            <a:extLst>
              <a:ext uri="{FF2B5EF4-FFF2-40B4-BE49-F238E27FC236}">
                <a16:creationId xmlns:a16="http://schemas.microsoft.com/office/drawing/2014/main" id="{4D830594-C166-D188-61B8-3939CBC54DE2}"/>
              </a:ext>
            </a:extLst>
          </p:cNvPr>
          <p:cNvSpPr txBox="1"/>
          <p:nvPr/>
        </p:nvSpPr>
        <p:spPr>
          <a:xfrm>
            <a:off x="8115102" y="2636540"/>
            <a:ext cx="785793" cy="215444"/>
          </a:xfrm>
          <a:prstGeom prst="rect">
            <a:avLst/>
          </a:prstGeom>
          <a:noFill/>
        </p:spPr>
        <p:txBody>
          <a:bodyPr wrap="none" rtlCol="0">
            <a:spAutoFit/>
          </a:bodyPr>
          <a:lstStyle/>
          <a:p>
            <a:pPr marL="0" marR="0" lvl="0" indent="0" algn="l" defTabSz="685783" rtl="0" eaLnBrk="1" fontAlgn="auto" latinLnBrk="0" hangingPunct="1">
              <a:lnSpc>
                <a:spcPct val="100000"/>
              </a:lnSpc>
              <a:spcBef>
                <a:spcPct val="0"/>
              </a:spcBef>
              <a:spcAft>
                <a:spcPct val="0"/>
              </a:spcAft>
              <a:buClrTx/>
              <a:buSzTx/>
              <a:buFontTx/>
              <a:buNone/>
              <a:tabLst/>
              <a:defRPr/>
            </a:pPr>
            <a:r>
              <a:rPr kumimoji="0" lang="de" sz="800" b="0" i="0" u="none" strike="noStrike" kern="1200" cap="none" spc="0" normalizeH="0" baseline="0" noProof="0">
                <a:ln>
                  <a:noFill/>
                </a:ln>
                <a:solidFill>
                  <a:srgbClr val="347475"/>
                </a:solidFill>
                <a:effectLst/>
                <a:uLnTx/>
                <a:uFillTx/>
                <a:ea typeface="Arial"/>
                <a:cs typeface="Arial"/>
              </a:rPr>
              <a:t>Zytoplasma</a:t>
            </a:r>
          </a:p>
        </p:txBody>
      </p:sp>
      <p:sp>
        <p:nvSpPr>
          <p:cNvPr id="55" name="Oval 67">
            <a:extLst>
              <a:ext uri="{FF2B5EF4-FFF2-40B4-BE49-F238E27FC236}">
                <a16:creationId xmlns:a16="http://schemas.microsoft.com/office/drawing/2014/main" id="{681E985C-DCA8-973C-B80D-75BB6AF6FDB7}"/>
              </a:ext>
            </a:extLst>
          </p:cNvPr>
          <p:cNvSpPr/>
          <p:nvPr/>
        </p:nvSpPr>
        <p:spPr>
          <a:xfrm>
            <a:off x="7722663" y="1970366"/>
            <a:ext cx="708825" cy="708825"/>
          </a:xfrm>
          <a:prstGeom prst="ellipse">
            <a:avLst/>
          </a:prstGeom>
          <a:noFill/>
          <a:ln w="25400" cap="flat" cmpd="sng" algn="ctr">
            <a:solidFill>
              <a:srgbClr val="347475"/>
            </a:solidFill>
            <a:prstDash val="solid"/>
          </a:ln>
          <a:effectLst/>
        </p:spPr>
        <p:txBody>
          <a:bodyPr rtlCol="0" anchor="t"/>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Tx/>
                <a:ea typeface="Arial"/>
                <a:cs typeface="Arial"/>
              </a:rPr>
              <a:t>ICA</a:t>
            </a:r>
          </a:p>
        </p:txBody>
      </p:sp>
      <p:cxnSp>
        <p:nvCxnSpPr>
          <p:cNvPr id="56" name="Straight Connector 70">
            <a:extLst>
              <a:ext uri="{FF2B5EF4-FFF2-40B4-BE49-F238E27FC236}">
                <a16:creationId xmlns:a16="http://schemas.microsoft.com/office/drawing/2014/main" id="{A31A41AB-584E-0EC9-D7C6-4492A972442F}"/>
              </a:ext>
            </a:extLst>
          </p:cNvPr>
          <p:cNvCxnSpPr/>
          <p:nvPr/>
        </p:nvCxnSpPr>
        <p:spPr>
          <a:xfrm flipH="1">
            <a:off x="8100435" y="2435140"/>
            <a:ext cx="0" cy="320283"/>
          </a:xfrm>
          <a:prstGeom prst="line">
            <a:avLst/>
          </a:prstGeom>
          <a:noFill/>
          <a:ln w="9525" cap="flat" cmpd="sng" algn="ctr">
            <a:solidFill>
              <a:srgbClr val="347475">
                <a:shade val="95000"/>
                <a:satMod val="105000"/>
              </a:srgbClr>
            </a:solidFill>
            <a:prstDash val="solid"/>
          </a:ln>
          <a:effectLst/>
        </p:spPr>
      </p:cxnSp>
      <p:sp>
        <p:nvSpPr>
          <p:cNvPr id="57" name="Rectangle: Top Corners Rounded 32">
            <a:extLst>
              <a:ext uri="{FF2B5EF4-FFF2-40B4-BE49-F238E27FC236}">
                <a16:creationId xmlns:a16="http://schemas.microsoft.com/office/drawing/2014/main" id="{824FC691-BC7F-C992-23B9-E345530A63A1}"/>
              </a:ext>
            </a:extLst>
          </p:cNvPr>
          <p:cNvSpPr/>
          <p:nvPr/>
        </p:nvSpPr>
        <p:spPr>
          <a:xfrm rot="5400000">
            <a:off x="4387492" y="25989"/>
            <a:ext cx="365345" cy="8555060"/>
          </a:xfrm>
          <a:prstGeom prst="round2SameRect">
            <a:avLst>
              <a:gd name="adj1" fmla="val 50000"/>
              <a:gd name="adj2" fmla="val 50000"/>
            </a:avLst>
          </a:prstGeom>
          <a:solidFill>
            <a:schemeClr val="accent1"/>
          </a:solidFill>
          <a:ln w="25400" cap="flat" cmpd="sng" algn="ctr">
            <a:noFill/>
            <a:prstDash val="solid"/>
          </a:ln>
          <a:effectLst/>
        </p:spPr>
        <p:txBody>
          <a:bodyPr vert="vert270" lIns="0" tIns="0" rIns="0" bIns="0" rtlCol="0" anchor="ctr"/>
          <a:lstStyle/>
          <a:p>
            <a:pPr marL="0" marR="0" lvl="0" indent="0" algn="ctr" defTabSz="685783" rtl="0" eaLnBrk="1" fontAlgn="auto" latinLnBrk="0" hangingPunct="1">
              <a:lnSpc>
                <a:spcPct val="100000"/>
              </a:lnSpc>
              <a:spcBef>
                <a:spcPct val="0"/>
              </a:spcBef>
              <a:spcAft>
                <a:spcPct val="0"/>
              </a:spcAft>
              <a:buClrTx/>
              <a:buSzTx/>
              <a:buFontTx/>
              <a:buNone/>
              <a:tabLst/>
              <a:defRPr/>
            </a:pPr>
            <a:r>
              <a:rPr kumimoji="0" lang="de" sz="1100" b="1" i="0" u="none" strike="noStrike" kern="0" cap="none" spc="0" normalizeH="0" baseline="0" noProof="0">
                <a:ln>
                  <a:noFill/>
                </a:ln>
                <a:solidFill>
                  <a:srgbClr val="FFFFFF"/>
                </a:solidFill>
                <a:effectLst/>
                <a:uLnTx/>
                <a:uFillTx/>
                <a:ea typeface="Arial"/>
                <a:cs typeface="Arial"/>
              </a:rPr>
              <a:t>Das Vorhandensein von Autoantikörpern neben dem Stoffwechselstatus definiert die drei Stadien von T1D</a:t>
            </a:r>
            <a:r>
              <a:rPr kumimoji="0" lang="de" sz="1100" b="1" i="0" u="none" strike="noStrike" kern="0" cap="none" spc="0" normalizeH="0" baseline="30000" noProof="0">
                <a:ln>
                  <a:noFill/>
                </a:ln>
                <a:solidFill>
                  <a:srgbClr val="FFFFFF"/>
                </a:solidFill>
                <a:effectLst/>
                <a:uLnTx/>
                <a:uFillTx/>
                <a:ea typeface="Arial"/>
                <a:cs typeface="Arial"/>
              </a:rPr>
              <a:t>4</a:t>
            </a:r>
            <a:endParaRPr kumimoji="0" lang="en-GB" sz="1100" b="1" i="0" u="none" strike="noStrike" kern="0" cap="none" spc="0" normalizeH="0" baseline="0" noProof="0">
              <a:ln>
                <a:noFill/>
              </a:ln>
              <a:solidFill>
                <a:prstClr val="white"/>
              </a:solidFill>
              <a:effectLst/>
              <a:uLnTx/>
              <a:uFillTx/>
              <a:ea typeface="+mn-ea"/>
              <a:cs typeface="Arial" panose="020B0604020202020204" pitchFamily="34" charset="0"/>
            </a:endParaRPr>
          </a:p>
        </p:txBody>
      </p:sp>
    </p:spTree>
    <p:extLst>
      <p:ext uri="{BB962C8B-B14F-4D97-AF65-F5344CB8AC3E}">
        <p14:creationId xmlns:p14="http://schemas.microsoft.com/office/powerpoint/2010/main" val="176667485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10" presetClass="entr" presetSubtype="0" fill="hold" nodeType="withEffect">
                                  <p:stCondLst>
                                    <p:cond delay="0"/>
                                  </p:stCondLst>
                                  <p:childTnLst>
                                    <p:set>
                                      <p:cBhvr>
                                        <p:cTn id="15" dur="1" fill="hold">
                                          <p:stCondLst>
                                            <p:cond delay="0"/>
                                          </p:stCondLst>
                                        </p:cTn>
                                        <p:tgtEl>
                                          <p:spTgt spid="53"/>
                                        </p:tgtEl>
                                        <p:attrNameLst>
                                          <p:attrName>style.visibility</p:attrName>
                                        </p:attrNameLst>
                                      </p:cBhvr>
                                      <p:to>
                                        <p:strVal val="visible"/>
                                      </p:to>
                                    </p:set>
                                    <p:animEffect transition="in" filter="fade">
                                      <p:cBhvr>
                                        <p:cTn id="16" dur="500"/>
                                        <p:tgtEl>
                                          <p:spTgt spid="5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6"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9">
            <a:extLst>
              <a:ext uri="{FF2B5EF4-FFF2-40B4-BE49-F238E27FC236}">
                <a16:creationId xmlns:a16="http://schemas.microsoft.com/office/drawing/2014/main" id="{86D4A173-37D2-5546-86AA-CAC30688B8DA}"/>
              </a:ext>
            </a:extLst>
          </p:cNvPr>
          <p:cNvSpPr txBox="1">
            <a:spLocks/>
          </p:cNvSpPr>
          <p:nvPr/>
        </p:nvSpPr>
        <p:spPr>
          <a:xfrm>
            <a:off x="313900" y="113510"/>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514337">
              <a:spcBef>
                <a:spcPts val="450"/>
              </a:spcBef>
            </a:pPr>
            <a:r>
              <a:rPr lang="de-DE" sz="2000" b="1">
                <a:solidFill>
                  <a:srgbClr val="7030A0"/>
                </a:solidFill>
                <a:latin typeface="Verdana"/>
                <a:ea typeface="Arial"/>
                <a:cs typeface="Arial"/>
              </a:rPr>
              <a:t>Autoantikörper entwickeln sich altersabhängig – mit einem Peak bei 2 Jahren und 6-10 Jahren</a:t>
            </a:r>
          </a:p>
        </p:txBody>
      </p:sp>
      <p:sp>
        <p:nvSpPr>
          <p:cNvPr id="66" name="Bogen 65">
            <a:extLst>
              <a:ext uri="{FF2B5EF4-FFF2-40B4-BE49-F238E27FC236}">
                <a16:creationId xmlns:a16="http://schemas.microsoft.com/office/drawing/2014/main" id="{06DD5DBA-5E29-11BF-D521-EAF80EE35E97}"/>
              </a:ext>
            </a:extLst>
          </p:cNvPr>
          <p:cNvSpPr/>
          <p:nvPr/>
        </p:nvSpPr>
        <p:spPr>
          <a:xfrm flipV="1">
            <a:off x="1203656" y="2660659"/>
            <a:ext cx="362561" cy="446050"/>
          </a:xfrm>
          <a:prstGeom prst="arc">
            <a:avLst>
              <a:gd name="adj1" fmla="val 15971438"/>
              <a:gd name="adj2" fmla="val 19882802"/>
            </a:avLst>
          </a:prstGeom>
          <a:ln w="12700">
            <a:solidFill>
              <a:srgbClr val="C86CBF"/>
            </a:solidFill>
          </a:ln>
        </p:spPr>
        <p:style>
          <a:lnRef idx="1">
            <a:schemeClr val="accent1"/>
          </a:lnRef>
          <a:fillRef idx="0">
            <a:schemeClr val="accent1"/>
          </a:fillRef>
          <a:effectRef idx="0">
            <a:schemeClr val="accent1"/>
          </a:effectRef>
          <a:fontRef idx="minor">
            <a:schemeClr val="tx1"/>
          </a:fontRef>
        </p:style>
        <p:txBody>
          <a:bodyPr rtlCol="0" anchor="ctr"/>
          <a:lstStyle/>
          <a:p>
            <a:pPr algn="ctr" defTabSz="685800"/>
            <a:endParaRPr lang="de-DE">
              <a:solidFill>
                <a:prstClr val="black"/>
              </a:solidFill>
              <a:latin typeface="Verdana"/>
            </a:endParaRPr>
          </a:p>
        </p:txBody>
      </p:sp>
      <p:sp>
        <p:nvSpPr>
          <p:cNvPr id="60" name="Freihandform: Form 59">
            <a:extLst>
              <a:ext uri="{FF2B5EF4-FFF2-40B4-BE49-F238E27FC236}">
                <a16:creationId xmlns:a16="http://schemas.microsoft.com/office/drawing/2014/main" id="{F9557710-D2C5-5504-F938-70024CF984A5}"/>
              </a:ext>
            </a:extLst>
          </p:cNvPr>
          <p:cNvSpPr/>
          <p:nvPr/>
        </p:nvSpPr>
        <p:spPr>
          <a:xfrm>
            <a:off x="1316667" y="3059337"/>
            <a:ext cx="92603" cy="87249"/>
          </a:xfrm>
          <a:custGeom>
            <a:avLst/>
            <a:gdLst>
              <a:gd name="connsiteX0" fmla="*/ 92604 w 92603"/>
              <a:gd name="connsiteY0" fmla="*/ 43625 h 87249"/>
              <a:gd name="connsiteX1" fmla="*/ 46302 w 92603"/>
              <a:gd name="connsiteY1" fmla="*/ 87249 h 87249"/>
              <a:gd name="connsiteX2" fmla="*/ 0 w 92603"/>
              <a:gd name="connsiteY2" fmla="*/ 43625 h 87249"/>
              <a:gd name="connsiteX3" fmla="*/ 46302 w 92603"/>
              <a:gd name="connsiteY3" fmla="*/ 0 h 87249"/>
              <a:gd name="connsiteX4" fmla="*/ 92604 w 92603"/>
              <a:gd name="connsiteY4" fmla="*/ 43625 h 8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03" h="87249">
                <a:moveTo>
                  <a:pt x="92604" y="43625"/>
                </a:moveTo>
                <a:cubicBezTo>
                  <a:pt x="92604" y="67718"/>
                  <a:pt x="71874" y="87249"/>
                  <a:pt x="46302" y="87249"/>
                </a:cubicBezTo>
                <a:cubicBezTo>
                  <a:pt x="20730" y="87249"/>
                  <a:pt x="0" y="67718"/>
                  <a:pt x="0" y="43625"/>
                </a:cubicBezTo>
                <a:cubicBezTo>
                  <a:pt x="0" y="19531"/>
                  <a:pt x="20730" y="0"/>
                  <a:pt x="46302" y="0"/>
                </a:cubicBezTo>
                <a:cubicBezTo>
                  <a:pt x="71874" y="0"/>
                  <a:pt x="92604" y="19531"/>
                  <a:pt x="92604" y="43625"/>
                </a:cubicBezTo>
                <a:close/>
              </a:path>
            </a:pathLst>
          </a:custGeom>
          <a:solidFill>
            <a:srgbClr val="FFFFFF"/>
          </a:solid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sp>
        <p:nvSpPr>
          <p:cNvPr id="41" name="Textfeld 40">
            <a:extLst>
              <a:ext uri="{FF2B5EF4-FFF2-40B4-BE49-F238E27FC236}">
                <a16:creationId xmlns:a16="http://schemas.microsoft.com/office/drawing/2014/main" id="{880E596B-F064-3E3D-1428-740BD536CCB8}"/>
              </a:ext>
            </a:extLst>
          </p:cNvPr>
          <p:cNvSpPr txBox="1"/>
          <p:nvPr/>
        </p:nvSpPr>
        <p:spPr>
          <a:xfrm>
            <a:off x="1097198" y="3621569"/>
            <a:ext cx="484428" cy="661720"/>
          </a:xfrm>
          <a:prstGeom prst="rect">
            <a:avLst/>
          </a:prstGeom>
          <a:noFill/>
        </p:spPr>
        <p:txBody>
          <a:bodyPr wrap="none" rtlCol="0">
            <a:spAutoFit/>
          </a:bodyPr>
          <a:lstStyle/>
          <a:p>
            <a:pPr defTabSz="685800">
              <a:spcBef>
                <a:spcPts val="150"/>
              </a:spcBef>
            </a:pPr>
            <a:r>
              <a:rPr lang="de-DE" sz="800">
                <a:solidFill>
                  <a:srgbClr val="404040"/>
                </a:solidFill>
                <a:latin typeface="Verdana"/>
              </a:rPr>
              <a:t>1.650</a:t>
            </a:r>
          </a:p>
          <a:p>
            <a:pPr defTabSz="685800">
              <a:spcBef>
                <a:spcPts val="150"/>
              </a:spcBef>
            </a:pPr>
            <a:r>
              <a:rPr lang="de-DE" sz="800">
                <a:solidFill>
                  <a:srgbClr val="404040"/>
                </a:solidFill>
                <a:latin typeface="Verdana"/>
              </a:rPr>
              <a:t>1.650</a:t>
            </a:r>
          </a:p>
          <a:p>
            <a:pPr defTabSz="685800">
              <a:spcBef>
                <a:spcPts val="150"/>
              </a:spcBef>
            </a:pPr>
            <a:r>
              <a:rPr lang="de-DE" sz="800">
                <a:solidFill>
                  <a:srgbClr val="404040"/>
                </a:solidFill>
                <a:latin typeface="Verdana"/>
              </a:rPr>
              <a:t>1.650</a:t>
            </a:r>
          </a:p>
          <a:p>
            <a:pPr defTabSz="685800">
              <a:spcBef>
                <a:spcPts val="150"/>
              </a:spcBef>
            </a:pPr>
            <a:r>
              <a:rPr lang="de-DE" sz="800">
                <a:solidFill>
                  <a:srgbClr val="404040"/>
                </a:solidFill>
                <a:latin typeface="Verdana"/>
              </a:rPr>
              <a:t>1.650</a:t>
            </a:r>
          </a:p>
        </p:txBody>
      </p:sp>
      <p:sp>
        <p:nvSpPr>
          <p:cNvPr id="3" name="Text Placeholder 4">
            <a:extLst>
              <a:ext uri="{FF2B5EF4-FFF2-40B4-BE49-F238E27FC236}">
                <a16:creationId xmlns:a16="http://schemas.microsoft.com/office/drawing/2014/main" id="{3B67401E-3AB6-F540-80B5-7605CBA61967}"/>
              </a:ext>
            </a:extLst>
          </p:cNvPr>
          <p:cNvSpPr txBox="1">
            <a:spLocks/>
          </p:cNvSpPr>
          <p:nvPr/>
        </p:nvSpPr>
        <p:spPr>
          <a:xfrm>
            <a:off x="5864458" y="2822755"/>
            <a:ext cx="2877386" cy="1136596"/>
          </a:xfrm>
          <a:prstGeom prst="rect">
            <a:avLst/>
          </a:prstGeom>
        </p:spPr>
        <p:txBody>
          <a:bodyPr lIns="68580" tIns="34290" rIns="68580" bIns="34290" anchor="t"/>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800">
              <a:lnSpc>
                <a:spcPct val="100000"/>
              </a:lnSpc>
              <a:spcBef>
                <a:spcPts val="1200"/>
              </a:spcBef>
              <a:spcAft>
                <a:spcPts val="450"/>
              </a:spcAft>
              <a:buClr>
                <a:srgbClr val="7A00E6"/>
              </a:buClr>
              <a:buSzPct val="120000"/>
              <a:buNone/>
              <a:defRPr/>
            </a:pPr>
            <a:endParaRPr lang="en-US" sz="1088" b="1" baseline="30000">
              <a:solidFill>
                <a:srgbClr val="404040"/>
              </a:solidFill>
              <a:latin typeface="Verdana"/>
              <a:cs typeface="Arial"/>
            </a:endParaRPr>
          </a:p>
        </p:txBody>
      </p:sp>
      <p:graphicFrame>
        <p:nvGraphicFramePr>
          <p:cNvPr id="8" name="Chart 7">
            <a:extLst>
              <a:ext uri="{FF2B5EF4-FFF2-40B4-BE49-F238E27FC236}">
                <a16:creationId xmlns:a16="http://schemas.microsoft.com/office/drawing/2014/main" id="{B4B2EE6F-B209-92D6-54AC-3C3CD19A0196}"/>
              </a:ext>
            </a:extLst>
          </p:cNvPr>
          <p:cNvGraphicFramePr/>
          <p:nvPr>
            <p:extLst>
              <p:ext uri="{D42A27DB-BD31-4B8C-83A1-F6EECF244321}">
                <p14:modId xmlns:p14="http://schemas.microsoft.com/office/powerpoint/2010/main" val="3355197308"/>
              </p:ext>
            </p:extLst>
          </p:nvPr>
        </p:nvGraphicFramePr>
        <p:xfrm>
          <a:off x="687472" y="1132660"/>
          <a:ext cx="4516286" cy="2483656"/>
        </p:xfrm>
        <a:graphic>
          <a:graphicData uri="http://schemas.openxmlformats.org/drawingml/2006/chart">
            <c:chart xmlns:c="http://schemas.openxmlformats.org/drawingml/2006/chart" xmlns:r="http://schemas.openxmlformats.org/officeDocument/2006/relationships" r:id="rId4"/>
          </a:graphicData>
        </a:graphic>
      </p:graphicFrame>
      <p:pic>
        <p:nvPicPr>
          <p:cNvPr id="9" name="Graphic 8">
            <a:extLst>
              <a:ext uri="{FF2B5EF4-FFF2-40B4-BE49-F238E27FC236}">
                <a16:creationId xmlns:a16="http://schemas.microsoft.com/office/drawing/2014/main" id="{E69B4D26-26FA-74E4-3D72-4E76A0AD66D6}"/>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331765" y="1686735"/>
            <a:ext cx="3496287" cy="1445265"/>
          </a:xfrm>
          <a:prstGeom prst="rect">
            <a:avLst/>
          </a:prstGeom>
        </p:spPr>
      </p:pic>
      <p:pic>
        <p:nvPicPr>
          <p:cNvPr id="11" name="Graphic 10">
            <a:extLst>
              <a:ext uri="{FF2B5EF4-FFF2-40B4-BE49-F238E27FC236}">
                <a16:creationId xmlns:a16="http://schemas.microsoft.com/office/drawing/2014/main" id="{B3A14C6E-BDDC-8BE1-200E-98AFC9926E2D}"/>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331766" y="1686735"/>
            <a:ext cx="3507724" cy="1445265"/>
          </a:xfrm>
          <a:prstGeom prst="rect">
            <a:avLst/>
          </a:prstGeom>
        </p:spPr>
      </p:pic>
      <p:pic>
        <p:nvPicPr>
          <p:cNvPr id="12" name="Graphic 11">
            <a:extLst>
              <a:ext uri="{FF2B5EF4-FFF2-40B4-BE49-F238E27FC236}">
                <a16:creationId xmlns:a16="http://schemas.microsoft.com/office/drawing/2014/main" id="{D118A15F-9F61-FCDB-C7A5-87989E1B02C8}"/>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300668" y="2071736"/>
            <a:ext cx="3529093" cy="1085294"/>
          </a:xfrm>
          <a:prstGeom prst="rect">
            <a:avLst/>
          </a:prstGeom>
        </p:spPr>
      </p:pic>
      <p:grpSp>
        <p:nvGrpSpPr>
          <p:cNvPr id="22" name="Group 21">
            <a:extLst>
              <a:ext uri="{FF2B5EF4-FFF2-40B4-BE49-F238E27FC236}">
                <a16:creationId xmlns:a16="http://schemas.microsoft.com/office/drawing/2014/main" id="{00354980-9339-E20A-F44A-4DDDF6A460AE}"/>
              </a:ext>
            </a:extLst>
          </p:cNvPr>
          <p:cNvGrpSpPr/>
          <p:nvPr/>
        </p:nvGrpSpPr>
        <p:grpSpPr>
          <a:xfrm>
            <a:off x="1199479" y="3603080"/>
            <a:ext cx="4036020" cy="715831"/>
            <a:chOff x="5692463" y="4913982"/>
            <a:chExt cx="5692461" cy="954437"/>
          </a:xfrm>
        </p:grpSpPr>
        <p:cxnSp>
          <p:nvCxnSpPr>
            <p:cNvPr id="23" name="Straight Connector 22">
              <a:extLst>
                <a:ext uri="{FF2B5EF4-FFF2-40B4-BE49-F238E27FC236}">
                  <a16:creationId xmlns:a16="http://schemas.microsoft.com/office/drawing/2014/main" id="{6CF6167A-7B57-4527-5977-1E3FD7A5E97F}"/>
                </a:ext>
              </a:extLst>
            </p:cNvPr>
            <p:cNvCxnSpPr>
              <a:cxnSpLocks/>
            </p:cNvCxnSpPr>
            <p:nvPr/>
          </p:nvCxnSpPr>
          <p:spPr>
            <a:xfrm flipH="1">
              <a:off x="5692463" y="5868419"/>
              <a:ext cx="5692461" cy="0"/>
            </a:xfrm>
            <a:prstGeom prst="line">
              <a:avLst/>
            </a:prstGeom>
            <a:ln>
              <a:solidFill>
                <a:srgbClr val="404040"/>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EB351470-C671-8B4E-5AF6-46285BB448C2}"/>
                </a:ext>
              </a:extLst>
            </p:cNvPr>
            <p:cNvCxnSpPr>
              <a:cxnSpLocks/>
            </p:cNvCxnSpPr>
            <p:nvPr/>
          </p:nvCxnSpPr>
          <p:spPr>
            <a:xfrm flipH="1">
              <a:off x="5692463" y="4913982"/>
              <a:ext cx="5692461" cy="0"/>
            </a:xfrm>
            <a:prstGeom prst="line">
              <a:avLst/>
            </a:prstGeom>
            <a:ln>
              <a:solidFill>
                <a:srgbClr val="404040"/>
              </a:solidFill>
            </a:ln>
          </p:spPr>
          <p:style>
            <a:lnRef idx="1">
              <a:schemeClr val="accent1"/>
            </a:lnRef>
            <a:fillRef idx="0">
              <a:schemeClr val="accent1"/>
            </a:fillRef>
            <a:effectRef idx="0">
              <a:schemeClr val="accent1"/>
            </a:effectRef>
            <a:fontRef idx="minor">
              <a:schemeClr val="tx1"/>
            </a:fontRef>
          </p:style>
        </p:cxnSp>
      </p:grpSp>
      <p:grpSp>
        <p:nvGrpSpPr>
          <p:cNvPr id="25" name="Group 24">
            <a:extLst>
              <a:ext uri="{FF2B5EF4-FFF2-40B4-BE49-F238E27FC236}">
                <a16:creationId xmlns:a16="http://schemas.microsoft.com/office/drawing/2014/main" id="{3A490166-FDDB-D007-43A5-0D1C491ECC9B}"/>
              </a:ext>
            </a:extLst>
          </p:cNvPr>
          <p:cNvGrpSpPr/>
          <p:nvPr/>
        </p:nvGrpSpPr>
        <p:grpSpPr>
          <a:xfrm>
            <a:off x="3375473" y="1228529"/>
            <a:ext cx="1527203" cy="616643"/>
            <a:chOff x="5655449" y="4072538"/>
            <a:chExt cx="2036269" cy="822191"/>
          </a:xfrm>
        </p:grpSpPr>
        <p:sp>
          <p:nvSpPr>
            <p:cNvPr id="26" name="Rounded Rectangle 47">
              <a:extLst>
                <a:ext uri="{FF2B5EF4-FFF2-40B4-BE49-F238E27FC236}">
                  <a16:creationId xmlns:a16="http://schemas.microsoft.com/office/drawing/2014/main" id="{DC6B753B-108F-CDFE-7A86-FBCA8C12A66A}"/>
                </a:ext>
              </a:extLst>
            </p:cNvPr>
            <p:cNvSpPr/>
            <p:nvPr/>
          </p:nvSpPr>
          <p:spPr>
            <a:xfrm>
              <a:off x="5655449" y="4072538"/>
              <a:ext cx="2036269" cy="822191"/>
            </a:xfrm>
            <a:prstGeom prst="roundRect">
              <a:avLst/>
            </a:prstGeom>
            <a:solidFill>
              <a:srgbClr val="F5F3F8"/>
            </a:solidFill>
            <a:ln w="15875">
              <a:solidFill>
                <a:srgbClr val="9B3EEC"/>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defRPr/>
              </a:pPr>
              <a:endParaRPr lang="en-US" sz="1350">
                <a:solidFill>
                  <a:srgbClr val="FFFFFF"/>
                </a:solidFill>
                <a:latin typeface="Arial" panose="020B0604020202020204" pitchFamily="34" charset="0"/>
              </a:endParaRPr>
            </a:p>
          </p:txBody>
        </p:sp>
        <p:sp>
          <p:nvSpPr>
            <p:cNvPr id="27" name="TextBox 26">
              <a:extLst>
                <a:ext uri="{FF2B5EF4-FFF2-40B4-BE49-F238E27FC236}">
                  <a16:creationId xmlns:a16="http://schemas.microsoft.com/office/drawing/2014/main" id="{8203858A-4464-A3F4-4AD2-E9453DCFB499}"/>
                </a:ext>
              </a:extLst>
            </p:cNvPr>
            <p:cNvSpPr txBox="1"/>
            <p:nvPr/>
          </p:nvSpPr>
          <p:spPr>
            <a:xfrm>
              <a:off x="6067398" y="4229314"/>
              <a:ext cx="613842" cy="266740"/>
            </a:xfrm>
            <a:prstGeom prst="rect">
              <a:avLst/>
            </a:prstGeom>
            <a:noFill/>
          </p:spPr>
          <p:txBody>
            <a:bodyPr wrap="none" rtlCol="0">
              <a:spAutoFit/>
            </a:bodyPr>
            <a:lstStyle/>
            <a:p>
              <a:pPr defTabSz="685783">
                <a:defRPr/>
              </a:pPr>
              <a:r>
                <a:rPr lang="en-US" sz="700">
                  <a:solidFill>
                    <a:srgbClr val="404040"/>
                  </a:solidFill>
                  <a:latin typeface="Verdana"/>
                  <a:cs typeface="Arial" panose="020B0604020202020204" pitchFamily="34" charset="0"/>
                </a:rPr>
                <a:t>IAA**</a:t>
              </a:r>
            </a:p>
          </p:txBody>
        </p:sp>
        <p:sp>
          <p:nvSpPr>
            <p:cNvPr id="28" name="TextBox 27">
              <a:extLst>
                <a:ext uri="{FF2B5EF4-FFF2-40B4-BE49-F238E27FC236}">
                  <a16:creationId xmlns:a16="http://schemas.microsoft.com/office/drawing/2014/main" id="{2968280E-9801-14C2-F674-749E2870A98F}"/>
                </a:ext>
              </a:extLst>
            </p:cNvPr>
            <p:cNvSpPr txBox="1"/>
            <p:nvPr/>
          </p:nvSpPr>
          <p:spPr>
            <a:xfrm>
              <a:off x="6931399" y="4229314"/>
              <a:ext cx="592469" cy="266740"/>
            </a:xfrm>
            <a:prstGeom prst="rect">
              <a:avLst/>
            </a:prstGeom>
            <a:noFill/>
          </p:spPr>
          <p:txBody>
            <a:bodyPr wrap="none" rtlCol="0">
              <a:spAutoFit/>
            </a:bodyPr>
            <a:lstStyle/>
            <a:p>
              <a:pPr defTabSz="685783">
                <a:defRPr/>
              </a:pPr>
              <a:r>
                <a:rPr lang="en-US" sz="700">
                  <a:solidFill>
                    <a:srgbClr val="404040"/>
                  </a:solidFill>
                  <a:latin typeface="Verdana"/>
                  <a:cs typeface="Arial" panose="020B0604020202020204" pitchFamily="34" charset="0"/>
                </a:rPr>
                <a:t>GADA</a:t>
              </a:r>
            </a:p>
          </p:txBody>
        </p:sp>
        <p:cxnSp>
          <p:nvCxnSpPr>
            <p:cNvPr id="29" name="Straight Connector 28">
              <a:extLst>
                <a:ext uri="{FF2B5EF4-FFF2-40B4-BE49-F238E27FC236}">
                  <a16:creationId xmlns:a16="http://schemas.microsoft.com/office/drawing/2014/main" id="{E9968449-001D-1374-EFEE-51FD26609F57}"/>
                </a:ext>
              </a:extLst>
            </p:cNvPr>
            <p:cNvCxnSpPr/>
            <p:nvPr/>
          </p:nvCxnSpPr>
          <p:spPr>
            <a:xfrm>
              <a:off x="5829798" y="4352424"/>
              <a:ext cx="237600" cy="0"/>
            </a:xfrm>
            <a:prstGeom prst="line">
              <a:avLst/>
            </a:prstGeom>
            <a:ln w="15875">
              <a:solidFill>
                <a:srgbClr val="33CCFF"/>
              </a:solidFill>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48DBA187-D61B-C348-2B59-80808E8A58AD}"/>
                </a:ext>
              </a:extLst>
            </p:cNvPr>
            <p:cNvCxnSpPr/>
            <p:nvPr/>
          </p:nvCxnSpPr>
          <p:spPr>
            <a:xfrm>
              <a:off x="6708198" y="4352424"/>
              <a:ext cx="237600" cy="0"/>
            </a:xfrm>
            <a:prstGeom prst="line">
              <a:avLst/>
            </a:prstGeom>
            <a:ln w="15875">
              <a:solidFill>
                <a:schemeClr val="accent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189F73F2-9416-6CB8-EDDA-0D5EE8AB4BDE}"/>
                </a:ext>
              </a:extLst>
            </p:cNvPr>
            <p:cNvSpPr txBox="1"/>
            <p:nvPr/>
          </p:nvSpPr>
          <p:spPr>
            <a:xfrm>
              <a:off x="6067398" y="4498868"/>
              <a:ext cx="590333" cy="266740"/>
            </a:xfrm>
            <a:prstGeom prst="rect">
              <a:avLst/>
            </a:prstGeom>
            <a:noFill/>
          </p:spPr>
          <p:txBody>
            <a:bodyPr wrap="none" rtlCol="0">
              <a:spAutoFit/>
            </a:bodyPr>
            <a:lstStyle/>
            <a:p>
              <a:pPr defTabSz="685783">
                <a:defRPr/>
              </a:pPr>
              <a:r>
                <a:rPr lang="en-US" sz="700">
                  <a:solidFill>
                    <a:srgbClr val="404040"/>
                  </a:solidFill>
                  <a:latin typeface="Verdana"/>
                  <a:cs typeface="Arial" panose="020B0604020202020204" pitchFamily="34" charset="0"/>
                </a:rPr>
                <a:t>IA-2A</a:t>
              </a:r>
            </a:p>
          </p:txBody>
        </p:sp>
        <p:cxnSp>
          <p:nvCxnSpPr>
            <p:cNvPr id="32" name="Straight Connector 31">
              <a:extLst>
                <a:ext uri="{FF2B5EF4-FFF2-40B4-BE49-F238E27FC236}">
                  <a16:creationId xmlns:a16="http://schemas.microsoft.com/office/drawing/2014/main" id="{524EE762-BB52-3B99-7290-9ACA81767EB1}"/>
                </a:ext>
              </a:extLst>
            </p:cNvPr>
            <p:cNvCxnSpPr/>
            <p:nvPr/>
          </p:nvCxnSpPr>
          <p:spPr>
            <a:xfrm>
              <a:off x="5844198" y="4621977"/>
              <a:ext cx="237600" cy="0"/>
            </a:xfrm>
            <a:prstGeom prst="line">
              <a:avLst/>
            </a:prstGeom>
            <a:ln w="15875">
              <a:solidFill>
                <a:srgbClr val="FFC000"/>
              </a:solidFill>
            </a:ln>
          </p:spPr>
          <p:style>
            <a:lnRef idx="1">
              <a:schemeClr val="accent1"/>
            </a:lnRef>
            <a:fillRef idx="0">
              <a:schemeClr val="accent1"/>
            </a:fillRef>
            <a:effectRef idx="0">
              <a:schemeClr val="accent1"/>
            </a:effectRef>
            <a:fontRef idx="minor">
              <a:schemeClr val="tx1"/>
            </a:fontRef>
          </p:style>
        </p:cxnSp>
        <p:sp>
          <p:nvSpPr>
            <p:cNvPr id="33" name="TextBox 32">
              <a:extLst>
                <a:ext uri="{FF2B5EF4-FFF2-40B4-BE49-F238E27FC236}">
                  <a16:creationId xmlns:a16="http://schemas.microsoft.com/office/drawing/2014/main" id="{33035CA2-C1F5-96C2-2267-112F92AC8BCB}"/>
                </a:ext>
              </a:extLst>
            </p:cNvPr>
            <p:cNvSpPr txBox="1"/>
            <p:nvPr/>
          </p:nvSpPr>
          <p:spPr>
            <a:xfrm>
              <a:off x="6931399" y="4476958"/>
              <a:ext cx="635215" cy="266740"/>
            </a:xfrm>
            <a:prstGeom prst="rect">
              <a:avLst/>
            </a:prstGeom>
            <a:noFill/>
          </p:spPr>
          <p:txBody>
            <a:bodyPr wrap="none" rtlCol="0">
              <a:spAutoFit/>
            </a:bodyPr>
            <a:lstStyle/>
            <a:p>
              <a:pPr defTabSz="685783">
                <a:defRPr/>
              </a:pPr>
              <a:r>
                <a:rPr lang="en-US" sz="700">
                  <a:solidFill>
                    <a:srgbClr val="404040"/>
                  </a:solidFill>
                  <a:latin typeface="Verdana"/>
                  <a:cs typeface="Arial" panose="020B0604020202020204" pitchFamily="34" charset="0"/>
                </a:rPr>
                <a:t>ZnT8A</a:t>
              </a:r>
            </a:p>
          </p:txBody>
        </p:sp>
        <p:cxnSp>
          <p:nvCxnSpPr>
            <p:cNvPr id="34" name="Straight Connector 33">
              <a:extLst>
                <a:ext uri="{FF2B5EF4-FFF2-40B4-BE49-F238E27FC236}">
                  <a16:creationId xmlns:a16="http://schemas.microsoft.com/office/drawing/2014/main" id="{4C15EFED-220A-8C26-C99D-F8A5F25A589E}"/>
                </a:ext>
              </a:extLst>
            </p:cNvPr>
            <p:cNvCxnSpPr/>
            <p:nvPr/>
          </p:nvCxnSpPr>
          <p:spPr>
            <a:xfrm>
              <a:off x="6708198" y="4600068"/>
              <a:ext cx="237600" cy="0"/>
            </a:xfrm>
            <a:prstGeom prst="line">
              <a:avLst/>
            </a:prstGeom>
            <a:ln w="15875">
              <a:solidFill>
                <a:srgbClr val="CC00CC"/>
              </a:solidFill>
            </a:ln>
          </p:spPr>
          <p:style>
            <a:lnRef idx="1">
              <a:schemeClr val="accent1"/>
            </a:lnRef>
            <a:fillRef idx="0">
              <a:schemeClr val="accent1"/>
            </a:fillRef>
            <a:effectRef idx="0">
              <a:schemeClr val="accent1"/>
            </a:effectRef>
            <a:fontRef idx="minor">
              <a:schemeClr val="tx1"/>
            </a:fontRef>
          </p:style>
        </p:cxnSp>
      </p:grpSp>
      <p:sp>
        <p:nvSpPr>
          <p:cNvPr id="35" name="Text Placeholder 4">
            <a:extLst>
              <a:ext uri="{FF2B5EF4-FFF2-40B4-BE49-F238E27FC236}">
                <a16:creationId xmlns:a16="http://schemas.microsoft.com/office/drawing/2014/main" id="{E9F832A3-4E00-6B2A-1544-F32B89CEEF24}"/>
              </a:ext>
            </a:extLst>
          </p:cNvPr>
          <p:cNvSpPr txBox="1">
            <a:spLocks/>
          </p:cNvSpPr>
          <p:nvPr/>
        </p:nvSpPr>
        <p:spPr>
          <a:xfrm>
            <a:off x="976287" y="872497"/>
            <a:ext cx="4245224" cy="318610"/>
          </a:xfrm>
          <a:prstGeom prst="rect">
            <a:avLst/>
          </a:prstGeom>
        </p:spPr>
        <p:txBody>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685800">
              <a:spcBef>
                <a:spcPts val="750"/>
              </a:spcBef>
              <a:buClr>
                <a:srgbClr val="F4F2F6"/>
              </a:buClr>
              <a:buNone/>
            </a:pPr>
            <a:r>
              <a:rPr lang="de-DE" sz="1050" b="1">
                <a:solidFill>
                  <a:srgbClr val="404040"/>
                </a:solidFill>
                <a:latin typeface="Verdana"/>
              </a:rPr>
              <a:t>Inzidenz spezifischer Inselautoantikörper nach Alter</a:t>
            </a:r>
            <a:endParaRPr lang="en-US" sz="1050" b="1">
              <a:solidFill>
                <a:srgbClr val="404040"/>
              </a:solidFill>
              <a:latin typeface="Verdana"/>
            </a:endParaRPr>
          </a:p>
        </p:txBody>
      </p:sp>
      <p:sp>
        <p:nvSpPr>
          <p:cNvPr id="39" name="TextBox 3037">
            <a:extLst>
              <a:ext uri="{FF2B5EF4-FFF2-40B4-BE49-F238E27FC236}">
                <a16:creationId xmlns:a16="http://schemas.microsoft.com/office/drawing/2014/main" id="{77E6235B-77AF-0E5F-26BA-01465063B50D}"/>
              </a:ext>
            </a:extLst>
          </p:cNvPr>
          <p:cNvSpPr txBox="1"/>
          <p:nvPr/>
        </p:nvSpPr>
        <p:spPr>
          <a:xfrm>
            <a:off x="313901" y="4920896"/>
            <a:ext cx="8427944" cy="200055"/>
          </a:xfrm>
          <a:prstGeom prst="rect">
            <a:avLst/>
          </a:prstGeom>
          <a:noFill/>
        </p:spPr>
        <p:txBody>
          <a:bodyPr wrap="square" rtlCol="0" anchor="b">
            <a:spAutoFit/>
          </a:bodyPr>
          <a:lstStyle/>
          <a:p>
            <a:pPr defTabSz="685800"/>
            <a:r>
              <a:rPr lang="de-DE" sz="600" b="1">
                <a:solidFill>
                  <a:srgbClr val="404040"/>
                </a:solidFill>
                <a:latin typeface="Verdana"/>
              </a:rPr>
              <a:t>1.</a:t>
            </a:r>
            <a:r>
              <a:rPr lang="de-DE" sz="600">
                <a:solidFill>
                  <a:srgbClr val="404040"/>
                </a:solidFill>
                <a:latin typeface="Verdana"/>
              </a:rPr>
              <a:t> Ziegler A &amp; Bonifacio E. </a:t>
            </a:r>
            <a:r>
              <a:rPr lang="de-DE" sz="600" i="1" err="1">
                <a:solidFill>
                  <a:srgbClr val="404040"/>
                </a:solidFill>
                <a:latin typeface="Verdana"/>
              </a:rPr>
              <a:t>Diabetologia</a:t>
            </a:r>
            <a:r>
              <a:rPr lang="de-DE" sz="600" i="1">
                <a:solidFill>
                  <a:srgbClr val="404040"/>
                </a:solidFill>
                <a:latin typeface="Verdana"/>
              </a:rPr>
              <a:t> </a:t>
            </a:r>
            <a:r>
              <a:rPr lang="de-DE" sz="600">
                <a:solidFill>
                  <a:srgbClr val="404040"/>
                </a:solidFill>
                <a:latin typeface="Verdana"/>
              </a:rPr>
              <a:t>2012; 55: 1937–43. </a:t>
            </a:r>
            <a:r>
              <a:rPr lang="de-DE" sz="600" b="1">
                <a:solidFill>
                  <a:srgbClr val="404040"/>
                </a:solidFill>
                <a:latin typeface="Verdana"/>
              </a:rPr>
              <a:t>2.</a:t>
            </a:r>
            <a:r>
              <a:rPr lang="de-DE" sz="600">
                <a:solidFill>
                  <a:srgbClr val="404040"/>
                </a:solidFill>
                <a:latin typeface="Verdana"/>
              </a:rPr>
              <a:t> Bonifacio E </a:t>
            </a:r>
            <a:r>
              <a:rPr lang="de-DE" sz="600" i="1">
                <a:solidFill>
                  <a:srgbClr val="404040"/>
                </a:solidFill>
                <a:latin typeface="Verdana"/>
              </a:rPr>
              <a:t>et al. </a:t>
            </a:r>
            <a:r>
              <a:rPr lang="de-DE" sz="600" i="1" err="1">
                <a:solidFill>
                  <a:srgbClr val="404040"/>
                </a:solidFill>
                <a:latin typeface="Verdana"/>
              </a:rPr>
              <a:t>Diabetologia</a:t>
            </a:r>
            <a:r>
              <a:rPr lang="de-DE" sz="600" i="1">
                <a:solidFill>
                  <a:srgbClr val="404040"/>
                </a:solidFill>
                <a:latin typeface="Verdana"/>
              </a:rPr>
              <a:t> </a:t>
            </a:r>
            <a:r>
              <a:rPr lang="de-DE" sz="600">
                <a:solidFill>
                  <a:srgbClr val="404040"/>
                </a:solidFill>
                <a:latin typeface="Verdana"/>
              </a:rPr>
              <a:t>2025</a:t>
            </a:r>
            <a:r>
              <a:rPr lang="de-DE" sz="700">
                <a:solidFill>
                  <a:srgbClr val="404040"/>
                </a:solidFill>
                <a:latin typeface="Verdana"/>
              </a:rPr>
              <a:t>; </a:t>
            </a:r>
            <a:r>
              <a:rPr lang="de-DE" sz="600">
                <a:solidFill>
                  <a:srgbClr val="404040"/>
                </a:solidFill>
                <a:latin typeface="Verdana"/>
              </a:rPr>
              <a:t>68: 1101–7. </a:t>
            </a:r>
            <a:r>
              <a:rPr lang="de-DE" sz="600" b="1">
                <a:solidFill>
                  <a:srgbClr val="404040"/>
                </a:solidFill>
                <a:latin typeface="Verdana"/>
              </a:rPr>
              <a:t>3.</a:t>
            </a:r>
            <a:r>
              <a:rPr lang="de-DE" sz="600">
                <a:solidFill>
                  <a:srgbClr val="404040"/>
                </a:solidFill>
                <a:latin typeface="Verdana"/>
              </a:rPr>
              <a:t> </a:t>
            </a:r>
            <a:r>
              <a:rPr lang="da-DK" sz="600">
                <a:solidFill>
                  <a:srgbClr val="404040"/>
                </a:solidFill>
                <a:latin typeface="Verdana"/>
              </a:rPr>
              <a:t>Sims EK </a:t>
            </a:r>
            <a:r>
              <a:rPr lang="da-DK" sz="600" i="1">
                <a:solidFill>
                  <a:srgbClr val="404040"/>
                </a:solidFill>
                <a:latin typeface="Verdana"/>
              </a:rPr>
              <a:t>et. al. Diabetes </a:t>
            </a:r>
            <a:r>
              <a:rPr lang="da-DK" sz="600">
                <a:solidFill>
                  <a:srgbClr val="404040"/>
                </a:solidFill>
                <a:latin typeface="Verdana"/>
              </a:rPr>
              <a:t>2022; 71: 610–23. </a:t>
            </a:r>
            <a:r>
              <a:rPr lang="de-DE" sz="600">
                <a:solidFill>
                  <a:srgbClr val="404040"/>
                </a:solidFill>
                <a:latin typeface="Verdana"/>
              </a:rPr>
              <a:t> </a:t>
            </a:r>
          </a:p>
        </p:txBody>
      </p:sp>
      <p:sp>
        <p:nvSpPr>
          <p:cNvPr id="40" name="Footer Placeholder 4">
            <a:extLst>
              <a:ext uri="{FF2B5EF4-FFF2-40B4-BE49-F238E27FC236}">
                <a16:creationId xmlns:a16="http://schemas.microsoft.com/office/drawing/2014/main" id="{D5F82146-8929-B27C-3ED4-DF3D3A5D0FC2}"/>
              </a:ext>
            </a:extLst>
          </p:cNvPr>
          <p:cNvSpPr txBox="1">
            <a:spLocks/>
          </p:cNvSpPr>
          <p:nvPr/>
        </p:nvSpPr>
        <p:spPr>
          <a:xfrm>
            <a:off x="344245" y="4628400"/>
            <a:ext cx="8576752" cy="332455"/>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766">
              <a:lnSpc>
                <a:spcPct val="100000"/>
              </a:lnSpc>
              <a:spcBef>
                <a:spcPts val="300"/>
              </a:spcBef>
              <a:buClrTx/>
              <a:buNone/>
              <a:defRPr/>
            </a:pPr>
            <a:r>
              <a:rPr lang="de-DE" sz="600">
                <a:solidFill>
                  <a:srgbClr val="404040"/>
                </a:solidFill>
                <a:latin typeface="Verdana"/>
                <a:ea typeface="Verdana" panose="020B0604030504040204" pitchFamily="34" charset="0"/>
                <a:cs typeface="Verdana" panose="020B0604030504040204" pitchFamily="34" charset="0"/>
              </a:rPr>
              <a:t>Grafik modifiziert nach: Ziegler AG &amp; Bonifacio E 2012.</a:t>
            </a:r>
            <a:r>
              <a:rPr lang="de-DE" sz="600" baseline="30000">
                <a:solidFill>
                  <a:srgbClr val="404040"/>
                </a:solidFill>
                <a:latin typeface="Verdana"/>
                <a:ea typeface="Verdana" panose="020B0604030504040204" pitchFamily="34" charset="0"/>
                <a:cs typeface="Verdana" panose="020B0604030504040204" pitchFamily="34" charset="0"/>
              </a:rPr>
              <a:t>1</a:t>
            </a:r>
            <a:r>
              <a:rPr lang="de-DE" sz="600">
                <a:solidFill>
                  <a:srgbClr val="404040"/>
                </a:solidFill>
                <a:latin typeface="Verdana"/>
                <a:ea typeface="Verdana" panose="020B0604030504040204" pitchFamily="34" charset="0"/>
                <a:cs typeface="Verdana" panose="020B0604030504040204" pitchFamily="34" charset="0"/>
              </a:rPr>
              <a:t> * Bei genetisch prädisponierten Menschen erreicht die Inselautoantikörper-Serokonversion ihren Höhepunkt zwischen 9. Lebensmonat und 2. Lebensjahr.</a:t>
            </a:r>
            <a:r>
              <a:rPr lang="de-DE" sz="600" baseline="30000">
                <a:solidFill>
                  <a:srgbClr val="404040"/>
                </a:solidFill>
                <a:latin typeface="Verdana"/>
                <a:ea typeface="Verdana" panose="020B0604030504040204" pitchFamily="34" charset="0"/>
                <a:cs typeface="Verdana" panose="020B0604030504040204" pitchFamily="34" charset="0"/>
              </a:rPr>
              <a:t>1</a:t>
            </a:r>
            <a:r>
              <a:rPr lang="de-DE" sz="600">
                <a:solidFill>
                  <a:srgbClr val="404040"/>
                </a:solidFill>
                <a:latin typeface="Verdana"/>
                <a:ea typeface="Verdana" panose="020B0604030504040204" pitchFamily="34" charset="0"/>
                <a:cs typeface="Verdana" panose="020B0604030504040204" pitchFamily="34" charset="0"/>
              </a:rPr>
              <a:t> ** IAA entwickeln sich tendenziell früher als GAD-,  IA-2- oder ZnT8-Autoantikörper.</a:t>
            </a:r>
            <a:r>
              <a:rPr lang="de-DE" sz="600" baseline="30000">
                <a:solidFill>
                  <a:srgbClr val="404040"/>
                </a:solidFill>
                <a:latin typeface="Verdana"/>
                <a:ea typeface="Verdana" panose="020B0604030504040204" pitchFamily="34" charset="0"/>
                <a:cs typeface="Verdana" panose="020B0604030504040204" pitchFamily="34" charset="0"/>
              </a:rPr>
              <a:t>1</a:t>
            </a:r>
            <a:r>
              <a:rPr lang="de-DE" sz="600">
                <a:solidFill>
                  <a:srgbClr val="404040"/>
                </a:solidFill>
                <a:latin typeface="Verdana"/>
                <a:ea typeface="Verdana" panose="020B0604030504040204" pitchFamily="34" charset="0"/>
                <a:cs typeface="Verdana" panose="020B0604030504040204" pitchFamily="34" charset="0"/>
              </a:rPr>
              <a:t> IAA: Insulin-Autoantikörper; IA-2A: Insulinoma-assoziiertes Antigen 2-Autoantikörper; GADA: Glutaminsäure-Decarboxylase-Autoantikörper; ZnT8A: Zinktransporter-8-Autoantikörper; T1D: Typ-1-Diabetes</a:t>
            </a:r>
            <a:endParaRPr lang="en-US" sz="600" baseline="30000">
              <a:solidFill>
                <a:srgbClr val="404040"/>
              </a:solidFill>
              <a:latin typeface="Verdana"/>
            </a:endParaRPr>
          </a:p>
        </p:txBody>
      </p:sp>
      <p:sp>
        <p:nvSpPr>
          <p:cNvPr id="42" name="Textfeld 41">
            <a:extLst>
              <a:ext uri="{FF2B5EF4-FFF2-40B4-BE49-F238E27FC236}">
                <a16:creationId xmlns:a16="http://schemas.microsoft.com/office/drawing/2014/main" id="{DEE18203-4887-B2FD-9737-4FF6ADB8EDA1}"/>
              </a:ext>
            </a:extLst>
          </p:cNvPr>
          <p:cNvSpPr txBox="1"/>
          <p:nvPr/>
        </p:nvSpPr>
        <p:spPr>
          <a:xfrm>
            <a:off x="491031" y="3609092"/>
            <a:ext cx="553357" cy="661720"/>
          </a:xfrm>
          <a:prstGeom prst="rect">
            <a:avLst/>
          </a:prstGeom>
          <a:noFill/>
        </p:spPr>
        <p:txBody>
          <a:bodyPr wrap="none" rtlCol="0">
            <a:spAutoFit/>
          </a:bodyPr>
          <a:lstStyle/>
          <a:p>
            <a:pPr algn="r" defTabSz="685800">
              <a:spcBef>
                <a:spcPts val="150"/>
              </a:spcBef>
            </a:pPr>
            <a:r>
              <a:rPr lang="de-DE" sz="800" b="1">
                <a:solidFill>
                  <a:srgbClr val="404040"/>
                </a:solidFill>
                <a:latin typeface="Verdana"/>
              </a:rPr>
              <a:t>IAA</a:t>
            </a:r>
          </a:p>
          <a:p>
            <a:pPr algn="r" defTabSz="685800">
              <a:spcBef>
                <a:spcPts val="150"/>
              </a:spcBef>
            </a:pPr>
            <a:r>
              <a:rPr lang="de-DE" sz="800" b="1">
                <a:solidFill>
                  <a:srgbClr val="404040"/>
                </a:solidFill>
                <a:latin typeface="Verdana"/>
              </a:rPr>
              <a:t>GADA</a:t>
            </a:r>
          </a:p>
          <a:p>
            <a:pPr algn="r" defTabSz="685800">
              <a:spcBef>
                <a:spcPts val="150"/>
              </a:spcBef>
            </a:pPr>
            <a:r>
              <a:rPr lang="de-DE" sz="800" b="1">
                <a:solidFill>
                  <a:srgbClr val="404040"/>
                </a:solidFill>
                <a:latin typeface="Verdana"/>
              </a:rPr>
              <a:t>IA-2A</a:t>
            </a:r>
          </a:p>
          <a:p>
            <a:pPr algn="r" defTabSz="685800">
              <a:spcBef>
                <a:spcPts val="150"/>
              </a:spcBef>
            </a:pPr>
            <a:r>
              <a:rPr lang="de-DE" sz="800" b="1">
                <a:solidFill>
                  <a:srgbClr val="404040"/>
                </a:solidFill>
                <a:latin typeface="Verdana"/>
              </a:rPr>
              <a:t>ZnT8A</a:t>
            </a:r>
          </a:p>
        </p:txBody>
      </p:sp>
      <p:sp>
        <p:nvSpPr>
          <p:cNvPr id="43" name="Textfeld 42">
            <a:extLst>
              <a:ext uri="{FF2B5EF4-FFF2-40B4-BE49-F238E27FC236}">
                <a16:creationId xmlns:a16="http://schemas.microsoft.com/office/drawing/2014/main" id="{3C823D92-1A5F-6E31-52A7-FEA868B311B5}"/>
              </a:ext>
            </a:extLst>
          </p:cNvPr>
          <p:cNvSpPr txBox="1"/>
          <p:nvPr/>
        </p:nvSpPr>
        <p:spPr>
          <a:xfrm>
            <a:off x="1592184" y="3618237"/>
            <a:ext cx="484428" cy="661720"/>
          </a:xfrm>
          <a:prstGeom prst="rect">
            <a:avLst/>
          </a:prstGeom>
          <a:noFill/>
        </p:spPr>
        <p:txBody>
          <a:bodyPr wrap="none" rtlCol="0">
            <a:spAutoFit/>
          </a:bodyPr>
          <a:lstStyle/>
          <a:p>
            <a:pPr defTabSz="685800">
              <a:spcBef>
                <a:spcPts val="150"/>
              </a:spcBef>
            </a:pPr>
            <a:r>
              <a:rPr lang="de-DE" sz="800">
                <a:solidFill>
                  <a:srgbClr val="404040"/>
                </a:solidFill>
                <a:latin typeface="Verdana"/>
              </a:rPr>
              <a:t>1.492</a:t>
            </a:r>
          </a:p>
          <a:p>
            <a:pPr defTabSz="685800">
              <a:spcBef>
                <a:spcPts val="150"/>
              </a:spcBef>
            </a:pPr>
            <a:r>
              <a:rPr lang="de-DE" sz="800">
                <a:solidFill>
                  <a:srgbClr val="404040"/>
                </a:solidFill>
                <a:latin typeface="Verdana"/>
              </a:rPr>
              <a:t>1.508</a:t>
            </a:r>
          </a:p>
          <a:p>
            <a:pPr defTabSz="685800">
              <a:spcBef>
                <a:spcPts val="150"/>
              </a:spcBef>
            </a:pPr>
            <a:r>
              <a:rPr lang="de-DE" sz="800">
                <a:solidFill>
                  <a:srgbClr val="404040"/>
                </a:solidFill>
                <a:latin typeface="Verdana"/>
              </a:rPr>
              <a:t>1.512</a:t>
            </a:r>
          </a:p>
          <a:p>
            <a:pPr defTabSz="685800">
              <a:spcBef>
                <a:spcPts val="150"/>
              </a:spcBef>
            </a:pPr>
            <a:r>
              <a:rPr lang="de-DE" sz="800">
                <a:solidFill>
                  <a:srgbClr val="404040"/>
                </a:solidFill>
                <a:latin typeface="Verdana"/>
              </a:rPr>
              <a:t>1.508</a:t>
            </a:r>
          </a:p>
        </p:txBody>
      </p:sp>
      <p:sp>
        <p:nvSpPr>
          <p:cNvPr id="44" name="Textfeld 43">
            <a:extLst>
              <a:ext uri="{FF2B5EF4-FFF2-40B4-BE49-F238E27FC236}">
                <a16:creationId xmlns:a16="http://schemas.microsoft.com/office/drawing/2014/main" id="{B98AC88F-C240-9FA7-D6A0-0E7B16B4B081}"/>
              </a:ext>
            </a:extLst>
          </p:cNvPr>
          <p:cNvSpPr txBox="1"/>
          <p:nvPr/>
        </p:nvSpPr>
        <p:spPr>
          <a:xfrm>
            <a:off x="2297005" y="3621561"/>
            <a:ext cx="484428" cy="661720"/>
          </a:xfrm>
          <a:prstGeom prst="rect">
            <a:avLst/>
          </a:prstGeom>
          <a:noFill/>
        </p:spPr>
        <p:txBody>
          <a:bodyPr wrap="none" rtlCol="0">
            <a:spAutoFit/>
          </a:bodyPr>
          <a:lstStyle/>
          <a:p>
            <a:pPr defTabSz="685800">
              <a:spcBef>
                <a:spcPts val="150"/>
              </a:spcBef>
            </a:pPr>
            <a:r>
              <a:rPr lang="de-DE" sz="800">
                <a:solidFill>
                  <a:srgbClr val="404040"/>
                </a:solidFill>
                <a:latin typeface="Verdana"/>
              </a:rPr>
              <a:t>1.323</a:t>
            </a:r>
          </a:p>
          <a:p>
            <a:pPr defTabSz="685800">
              <a:spcBef>
                <a:spcPts val="150"/>
              </a:spcBef>
            </a:pPr>
            <a:r>
              <a:rPr lang="de-DE" sz="800">
                <a:solidFill>
                  <a:srgbClr val="404040"/>
                </a:solidFill>
                <a:latin typeface="Verdana"/>
              </a:rPr>
              <a:t>1.338</a:t>
            </a:r>
          </a:p>
          <a:p>
            <a:pPr defTabSz="685800">
              <a:spcBef>
                <a:spcPts val="150"/>
              </a:spcBef>
            </a:pPr>
            <a:r>
              <a:rPr lang="de-DE" sz="800">
                <a:solidFill>
                  <a:srgbClr val="404040"/>
                </a:solidFill>
                <a:latin typeface="Verdana"/>
              </a:rPr>
              <a:t>1.348</a:t>
            </a:r>
          </a:p>
          <a:p>
            <a:pPr defTabSz="685800">
              <a:spcBef>
                <a:spcPts val="150"/>
              </a:spcBef>
            </a:pPr>
            <a:r>
              <a:rPr lang="de-DE" sz="800">
                <a:solidFill>
                  <a:srgbClr val="404040"/>
                </a:solidFill>
                <a:latin typeface="Verdana"/>
              </a:rPr>
              <a:t>1.345</a:t>
            </a:r>
          </a:p>
        </p:txBody>
      </p:sp>
      <p:sp>
        <p:nvSpPr>
          <p:cNvPr id="45" name="Textfeld 44">
            <a:extLst>
              <a:ext uri="{FF2B5EF4-FFF2-40B4-BE49-F238E27FC236}">
                <a16:creationId xmlns:a16="http://schemas.microsoft.com/office/drawing/2014/main" id="{270D2716-3605-7863-480B-A492C33C1E54}"/>
              </a:ext>
            </a:extLst>
          </p:cNvPr>
          <p:cNvSpPr txBox="1"/>
          <p:nvPr/>
        </p:nvSpPr>
        <p:spPr>
          <a:xfrm>
            <a:off x="3077172" y="3619129"/>
            <a:ext cx="484428" cy="661720"/>
          </a:xfrm>
          <a:prstGeom prst="rect">
            <a:avLst/>
          </a:prstGeom>
          <a:noFill/>
        </p:spPr>
        <p:txBody>
          <a:bodyPr wrap="none" rtlCol="0">
            <a:spAutoFit/>
          </a:bodyPr>
          <a:lstStyle/>
          <a:p>
            <a:pPr defTabSz="685800">
              <a:spcBef>
                <a:spcPts val="150"/>
              </a:spcBef>
            </a:pPr>
            <a:r>
              <a:rPr lang="de-DE" sz="800">
                <a:solidFill>
                  <a:srgbClr val="404040"/>
                </a:solidFill>
                <a:latin typeface="Verdana"/>
              </a:rPr>
              <a:t>1.163</a:t>
            </a:r>
          </a:p>
          <a:p>
            <a:pPr defTabSz="685800">
              <a:spcBef>
                <a:spcPts val="150"/>
              </a:spcBef>
            </a:pPr>
            <a:r>
              <a:rPr lang="de-DE" sz="800">
                <a:solidFill>
                  <a:srgbClr val="404040"/>
                </a:solidFill>
                <a:latin typeface="Verdana"/>
              </a:rPr>
              <a:t>1.171</a:t>
            </a:r>
          </a:p>
          <a:p>
            <a:pPr defTabSz="685800">
              <a:spcBef>
                <a:spcPts val="150"/>
              </a:spcBef>
            </a:pPr>
            <a:r>
              <a:rPr lang="de-DE" sz="800">
                <a:solidFill>
                  <a:srgbClr val="404040"/>
                </a:solidFill>
                <a:latin typeface="Verdana"/>
              </a:rPr>
              <a:t>1.198</a:t>
            </a:r>
          </a:p>
          <a:p>
            <a:pPr defTabSz="685800">
              <a:spcBef>
                <a:spcPts val="150"/>
              </a:spcBef>
            </a:pPr>
            <a:r>
              <a:rPr lang="de-DE" sz="800">
                <a:solidFill>
                  <a:srgbClr val="404040"/>
                </a:solidFill>
                <a:latin typeface="Verdana"/>
              </a:rPr>
              <a:t>1.186</a:t>
            </a:r>
          </a:p>
        </p:txBody>
      </p:sp>
      <p:sp>
        <p:nvSpPr>
          <p:cNvPr id="46" name="Textfeld 45">
            <a:extLst>
              <a:ext uri="{FF2B5EF4-FFF2-40B4-BE49-F238E27FC236}">
                <a16:creationId xmlns:a16="http://schemas.microsoft.com/office/drawing/2014/main" id="{A277019E-27CF-04FF-497F-52478661593A}"/>
              </a:ext>
            </a:extLst>
          </p:cNvPr>
          <p:cNvSpPr txBox="1"/>
          <p:nvPr/>
        </p:nvSpPr>
        <p:spPr>
          <a:xfrm>
            <a:off x="3843371" y="3620089"/>
            <a:ext cx="381836" cy="661720"/>
          </a:xfrm>
          <a:prstGeom prst="rect">
            <a:avLst/>
          </a:prstGeom>
          <a:noFill/>
        </p:spPr>
        <p:txBody>
          <a:bodyPr wrap="none" rtlCol="0">
            <a:spAutoFit/>
          </a:bodyPr>
          <a:lstStyle/>
          <a:p>
            <a:pPr defTabSz="685800">
              <a:spcBef>
                <a:spcPts val="150"/>
              </a:spcBef>
            </a:pPr>
            <a:r>
              <a:rPr lang="de-DE" sz="800">
                <a:solidFill>
                  <a:srgbClr val="404040"/>
                </a:solidFill>
                <a:latin typeface="Verdana"/>
              </a:rPr>
              <a:t>936</a:t>
            </a:r>
          </a:p>
          <a:p>
            <a:pPr defTabSz="685800">
              <a:spcBef>
                <a:spcPts val="150"/>
              </a:spcBef>
            </a:pPr>
            <a:r>
              <a:rPr lang="de-DE" sz="800">
                <a:solidFill>
                  <a:srgbClr val="404040"/>
                </a:solidFill>
                <a:latin typeface="Verdana"/>
              </a:rPr>
              <a:t>943</a:t>
            </a:r>
          </a:p>
          <a:p>
            <a:pPr defTabSz="685800">
              <a:spcBef>
                <a:spcPts val="150"/>
              </a:spcBef>
            </a:pPr>
            <a:r>
              <a:rPr lang="de-DE" sz="800">
                <a:solidFill>
                  <a:srgbClr val="404040"/>
                </a:solidFill>
                <a:latin typeface="Verdana"/>
              </a:rPr>
              <a:t>971</a:t>
            </a:r>
          </a:p>
          <a:p>
            <a:pPr defTabSz="685800">
              <a:spcBef>
                <a:spcPts val="150"/>
              </a:spcBef>
            </a:pPr>
            <a:r>
              <a:rPr lang="de-DE" sz="800">
                <a:solidFill>
                  <a:srgbClr val="404040"/>
                </a:solidFill>
                <a:latin typeface="Verdana"/>
              </a:rPr>
              <a:t>972</a:t>
            </a:r>
          </a:p>
        </p:txBody>
      </p:sp>
      <p:sp>
        <p:nvSpPr>
          <p:cNvPr id="47" name="Textfeld 46">
            <a:extLst>
              <a:ext uri="{FF2B5EF4-FFF2-40B4-BE49-F238E27FC236}">
                <a16:creationId xmlns:a16="http://schemas.microsoft.com/office/drawing/2014/main" id="{C76ACEC5-79B2-B0E4-0C8E-535C3FE6C231}"/>
              </a:ext>
            </a:extLst>
          </p:cNvPr>
          <p:cNvSpPr txBox="1"/>
          <p:nvPr/>
        </p:nvSpPr>
        <p:spPr>
          <a:xfrm>
            <a:off x="4592897" y="3622535"/>
            <a:ext cx="381836" cy="661720"/>
          </a:xfrm>
          <a:prstGeom prst="rect">
            <a:avLst/>
          </a:prstGeom>
          <a:noFill/>
        </p:spPr>
        <p:txBody>
          <a:bodyPr wrap="none" rtlCol="0">
            <a:spAutoFit/>
          </a:bodyPr>
          <a:lstStyle/>
          <a:p>
            <a:pPr defTabSz="685800">
              <a:spcBef>
                <a:spcPts val="150"/>
              </a:spcBef>
            </a:pPr>
            <a:r>
              <a:rPr lang="de-DE" sz="800">
                <a:solidFill>
                  <a:srgbClr val="404040"/>
                </a:solidFill>
                <a:latin typeface="Verdana"/>
              </a:rPr>
              <a:t>503</a:t>
            </a:r>
          </a:p>
          <a:p>
            <a:pPr defTabSz="685800">
              <a:spcBef>
                <a:spcPts val="150"/>
              </a:spcBef>
            </a:pPr>
            <a:r>
              <a:rPr lang="de-DE" sz="800">
                <a:solidFill>
                  <a:srgbClr val="404040"/>
                </a:solidFill>
                <a:latin typeface="Verdana"/>
              </a:rPr>
              <a:t>502</a:t>
            </a:r>
          </a:p>
          <a:p>
            <a:pPr defTabSz="685800">
              <a:spcBef>
                <a:spcPts val="150"/>
              </a:spcBef>
            </a:pPr>
            <a:r>
              <a:rPr lang="de-DE" sz="800">
                <a:solidFill>
                  <a:srgbClr val="404040"/>
                </a:solidFill>
                <a:latin typeface="Verdana"/>
              </a:rPr>
              <a:t>523</a:t>
            </a:r>
          </a:p>
          <a:p>
            <a:pPr defTabSz="685800">
              <a:spcBef>
                <a:spcPts val="150"/>
              </a:spcBef>
            </a:pPr>
            <a:r>
              <a:rPr lang="de-DE" sz="800">
                <a:solidFill>
                  <a:srgbClr val="404040"/>
                </a:solidFill>
                <a:latin typeface="Verdana"/>
              </a:rPr>
              <a:t>522</a:t>
            </a:r>
          </a:p>
        </p:txBody>
      </p:sp>
      <p:grpSp>
        <p:nvGrpSpPr>
          <p:cNvPr id="48" name="Graphic 12">
            <a:extLst>
              <a:ext uri="{FF2B5EF4-FFF2-40B4-BE49-F238E27FC236}">
                <a16:creationId xmlns:a16="http://schemas.microsoft.com/office/drawing/2014/main" id="{65A454AB-5443-105C-94BF-33DC0055A0CD}"/>
              </a:ext>
            </a:extLst>
          </p:cNvPr>
          <p:cNvGrpSpPr/>
          <p:nvPr/>
        </p:nvGrpSpPr>
        <p:grpSpPr>
          <a:xfrm>
            <a:off x="1513368" y="2034704"/>
            <a:ext cx="3304788" cy="1029104"/>
            <a:chOff x="1991048" y="2228856"/>
            <a:chExt cx="3304788" cy="1029104"/>
          </a:xfrm>
        </p:grpSpPr>
        <p:sp>
          <p:nvSpPr>
            <p:cNvPr id="49" name="Freihandform: Form 48">
              <a:extLst>
                <a:ext uri="{FF2B5EF4-FFF2-40B4-BE49-F238E27FC236}">
                  <a16:creationId xmlns:a16="http://schemas.microsoft.com/office/drawing/2014/main" id="{BE292744-4103-3313-9FE8-8842C9B8DF13}"/>
                </a:ext>
              </a:extLst>
            </p:cNvPr>
            <p:cNvSpPr/>
            <p:nvPr/>
          </p:nvSpPr>
          <p:spPr>
            <a:xfrm>
              <a:off x="2045604" y="2285704"/>
              <a:ext cx="235398" cy="830118"/>
            </a:xfrm>
            <a:custGeom>
              <a:avLst/>
              <a:gdLst>
                <a:gd name="connsiteX0" fmla="*/ 0 w 235398"/>
                <a:gd name="connsiteY0" fmla="*/ 830119 h 830118"/>
                <a:gd name="connsiteX1" fmla="*/ 235399 w 235398"/>
                <a:gd name="connsiteY1" fmla="*/ 0 h 830118"/>
              </a:gdLst>
              <a:ahLst/>
              <a:cxnLst>
                <a:cxn ang="0">
                  <a:pos x="connsiteX0" y="connsiteY0"/>
                </a:cxn>
                <a:cxn ang="0">
                  <a:pos x="connsiteX1" y="connsiteY1"/>
                </a:cxn>
              </a:cxnLst>
              <a:rect l="l" t="t" r="r" b="b"/>
              <a:pathLst>
                <a:path w="235398" h="830118">
                  <a:moveTo>
                    <a:pt x="0" y="830119"/>
                  </a:moveTo>
                  <a:cubicBezTo>
                    <a:pt x="30457" y="670996"/>
                    <a:pt x="141182" y="119968"/>
                    <a:pt x="235399" y="0"/>
                  </a:cubicBezTo>
                </a:path>
              </a:pathLst>
            </a:custGeom>
            <a:no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sp>
          <p:nvSpPr>
            <p:cNvPr id="50" name="Freihandform: Form 49">
              <a:extLst>
                <a:ext uri="{FF2B5EF4-FFF2-40B4-BE49-F238E27FC236}">
                  <a16:creationId xmlns:a16="http://schemas.microsoft.com/office/drawing/2014/main" id="{D6515CF2-9F44-FBC7-9864-9108A194F4D8}"/>
                </a:ext>
              </a:extLst>
            </p:cNvPr>
            <p:cNvSpPr/>
            <p:nvPr/>
          </p:nvSpPr>
          <p:spPr>
            <a:xfrm>
              <a:off x="3832966" y="3119667"/>
              <a:ext cx="637028" cy="76074"/>
            </a:xfrm>
            <a:custGeom>
              <a:avLst/>
              <a:gdLst>
                <a:gd name="connsiteX0" fmla="*/ 0 w 637028"/>
                <a:gd name="connsiteY0" fmla="*/ 0 h 76074"/>
                <a:gd name="connsiteX1" fmla="*/ 637029 w 637028"/>
                <a:gd name="connsiteY1" fmla="*/ 76075 h 76074"/>
              </a:gdLst>
              <a:ahLst/>
              <a:cxnLst>
                <a:cxn ang="0">
                  <a:pos x="connsiteX0" y="connsiteY0"/>
                </a:cxn>
                <a:cxn ang="0">
                  <a:pos x="connsiteX1" y="connsiteY1"/>
                </a:cxn>
              </a:cxnLst>
              <a:rect l="l" t="t" r="r" b="b"/>
              <a:pathLst>
                <a:path w="637028" h="76074">
                  <a:moveTo>
                    <a:pt x="0" y="0"/>
                  </a:moveTo>
                  <a:cubicBezTo>
                    <a:pt x="123345" y="12515"/>
                    <a:pt x="453245" y="52475"/>
                    <a:pt x="637029" y="76075"/>
                  </a:cubicBezTo>
                </a:path>
              </a:pathLst>
            </a:custGeom>
            <a:no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sp>
          <p:nvSpPr>
            <p:cNvPr id="51" name="Freihandform: Form 50">
              <a:extLst>
                <a:ext uri="{FF2B5EF4-FFF2-40B4-BE49-F238E27FC236}">
                  <a16:creationId xmlns:a16="http://schemas.microsoft.com/office/drawing/2014/main" id="{E0671277-CD6A-10B6-1B11-689A8792414B}"/>
                </a:ext>
              </a:extLst>
            </p:cNvPr>
            <p:cNvSpPr/>
            <p:nvPr/>
          </p:nvSpPr>
          <p:spPr>
            <a:xfrm>
              <a:off x="4562029" y="3201731"/>
              <a:ext cx="641203" cy="12157"/>
            </a:xfrm>
            <a:custGeom>
              <a:avLst/>
              <a:gdLst>
                <a:gd name="connsiteX0" fmla="*/ 0 w 641203"/>
                <a:gd name="connsiteY0" fmla="*/ 0 h 12157"/>
                <a:gd name="connsiteX1" fmla="*/ 641204 w 641203"/>
                <a:gd name="connsiteY1" fmla="*/ 12158 h 12157"/>
              </a:gdLst>
              <a:ahLst/>
              <a:cxnLst>
                <a:cxn ang="0">
                  <a:pos x="connsiteX0" y="connsiteY0"/>
                </a:cxn>
                <a:cxn ang="0">
                  <a:pos x="connsiteX1" y="connsiteY1"/>
                </a:cxn>
              </a:cxnLst>
              <a:rect l="l" t="t" r="r" b="b"/>
              <a:pathLst>
                <a:path w="641203" h="12157">
                  <a:moveTo>
                    <a:pt x="0" y="0"/>
                  </a:moveTo>
                  <a:cubicBezTo>
                    <a:pt x="210351" y="0"/>
                    <a:pt x="519756" y="9833"/>
                    <a:pt x="641204" y="12158"/>
                  </a:cubicBezTo>
                </a:path>
              </a:pathLst>
            </a:custGeom>
            <a:no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sp>
          <p:nvSpPr>
            <p:cNvPr id="53" name="Freihandform: Form 52">
              <a:extLst>
                <a:ext uri="{FF2B5EF4-FFF2-40B4-BE49-F238E27FC236}">
                  <a16:creationId xmlns:a16="http://schemas.microsoft.com/office/drawing/2014/main" id="{75F926F6-42F9-A56D-DAE8-30949B6254FE}"/>
                </a:ext>
              </a:extLst>
            </p:cNvPr>
            <p:cNvSpPr/>
            <p:nvPr/>
          </p:nvSpPr>
          <p:spPr>
            <a:xfrm>
              <a:off x="2278061" y="2228856"/>
              <a:ext cx="92510" cy="85230"/>
            </a:xfrm>
            <a:custGeom>
              <a:avLst/>
              <a:gdLst>
                <a:gd name="connsiteX0" fmla="*/ 92509 w 92510"/>
                <a:gd name="connsiteY0" fmla="*/ 41651 h 85230"/>
                <a:gd name="connsiteX1" fmla="*/ 86627 w 92510"/>
                <a:gd name="connsiteY1" fmla="*/ 62927 h 85230"/>
                <a:gd name="connsiteX2" fmla="*/ 23749 w 92510"/>
                <a:gd name="connsiteY2" fmla="*/ 79691 h 85230"/>
                <a:gd name="connsiteX3" fmla="*/ 2942 w 92510"/>
                <a:gd name="connsiteY3" fmla="*/ 56759 h 85230"/>
                <a:gd name="connsiteX4" fmla="*/ 1 w 92510"/>
                <a:gd name="connsiteY4" fmla="*/ 41651 h 85230"/>
                <a:gd name="connsiteX5" fmla="*/ 48351 w 92510"/>
                <a:gd name="connsiteY5" fmla="*/ 46 h 85230"/>
                <a:gd name="connsiteX6" fmla="*/ 92509 w 92510"/>
                <a:gd name="connsiteY6" fmla="*/ 41651 h 85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510" h="85230">
                  <a:moveTo>
                    <a:pt x="92509" y="41651"/>
                  </a:moveTo>
                  <a:cubicBezTo>
                    <a:pt x="92569" y="49107"/>
                    <a:pt x="90541" y="56446"/>
                    <a:pt x="86627" y="62927"/>
                  </a:cubicBezTo>
                  <a:cubicBezTo>
                    <a:pt x="74176" y="83915"/>
                    <a:pt x="46025" y="91421"/>
                    <a:pt x="23749" y="79691"/>
                  </a:cubicBezTo>
                  <a:cubicBezTo>
                    <a:pt x="14134" y="74628"/>
                    <a:pt x="6755" y="66495"/>
                    <a:pt x="2942" y="56759"/>
                  </a:cubicBezTo>
                  <a:cubicBezTo>
                    <a:pt x="968" y="51941"/>
                    <a:pt x="-30" y="46816"/>
                    <a:pt x="1" y="41651"/>
                  </a:cubicBezTo>
                  <a:cubicBezTo>
                    <a:pt x="1158" y="17583"/>
                    <a:pt x="22805" y="-1045"/>
                    <a:pt x="48351" y="46"/>
                  </a:cubicBezTo>
                  <a:cubicBezTo>
                    <a:pt x="72275" y="1067"/>
                    <a:pt x="91426" y="19110"/>
                    <a:pt x="92509" y="41651"/>
                  </a:cubicBezTo>
                  <a:close/>
                </a:path>
              </a:pathLst>
            </a:custGeom>
            <a:solidFill>
              <a:srgbClr val="FFFFFF"/>
            </a:solid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sp>
          <p:nvSpPr>
            <p:cNvPr id="54" name="Freihandform: Form 53">
              <a:extLst>
                <a:ext uri="{FF2B5EF4-FFF2-40B4-BE49-F238E27FC236}">
                  <a16:creationId xmlns:a16="http://schemas.microsoft.com/office/drawing/2014/main" id="{AD64F831-5511-D388-2D6E-8AA1C2184778}"/>
                </a:ext>
              </a:extLst>
            </p:cNvPr>
            <p:cNvSpPr/>
            <p:nvPr/>
          </p:nvSpPr>
          <p:spPr>
            <a:xfrm>
              <a:off x="3740692" y="3080684"/>
              <a:ext cx="92606" cy="89590"/>
            </a:xfrm>
            <a:custGeom>
              <a:avLst/>
              <a:gdLst>
                <a:gd name="connsiteX0" fmla="*/ 92558 w 92606"/>
                <a:gd name="connsiteY0" fmla="*/ 43989 h 89590"/>
                <a:gd name="connsiteX1" fmla="*/ 48401 w 92606"/>
                <a:gd name="connsiteY1" fmla="*/ 89545 h 89590"/>
                <a:gd name="connsiteX2" fmla="*/ 50 w 92606"/>
                <a:gd name="connsiteY2" fmla="*/ 47941 h 89590"/>
                <a:gd name="connsiteX3" fmla="*/ 50 w 92606"/>
                <a:gd name="connsiteY3" fmla="*/ 43989 h 89590"/>
                <a:gd name="connsiteX4" fmla="*/ 50 w 92606"/>
                <a:gd name="connsiteY4" fmla="*/ 40324 h 89590"/>
                <a:gd name="connsiteX5" fmla="*/ 49540 w 92606"/>
                <a:gd name="connsiteY5" fmla="*/ 121 h 89590"/>
                <a:gd name="connsiteX6" fmla="*/ 92084 w 92606"/>
                <a:gd name="connsiteY6" fmla="*/ 38983 h 89590"/>
                <a:gd name="connsiteX7" fmla="*/ 92558 w 92606"/>
                <a:gd name="connsiteY7" fmla="*/ 43989 h 895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606" h="89590">
                  <a:moveTo>
                    <a:pt x="92558" y="43989"/>
                  </a:moveTo>
                  <a:cubicBezTo>
                    <a:pt x="93716" y="68054"/>
                    <a:pt x="73943" y="88454"/>
                    <a:pt x="48401" y="89545"/>
                  </a:cubicBezTo>
                  <a:cubicBezTo>
                    <a:pt x="22850" y="90636"/>
                    <a:pt x="1207" y="72006"/>
                    <a:pt x="50" y="47941"/>
                  </a:cubicBezTo>
                  <a:cubicBezTo>
                    <a:pt x="-17" y="46626"/>
                    <a:pt x="-17" y="45303"/>
                    <a:pt x="50" y="43989"/>
                  </a:cubicBezTo>
                  <a:cubicBezTo>
                    <a:pt x="50" y="42738"/>
                    <a:pt x="50" y="41486"/>
                    <a:pt x="50" y="40324"/>
                  </a:cubicBezTo>
                  <a:cubicBezTo>
                    <a:pt x="1938" y="16346"/>
                    <a:pt x="24093" y="-1654"/>
                    <a:pt x="49540" y="121"/>
                  </a:cubicBezTo>
                  <a:cubicBezTo>
                    <a:pt x="71836" y="1675"/>
                    <a:pt x="89750" y="18039"/>
                    <a:pt x="92084" y="38983"/>
                  </a:cubicBezTo>
                  <a:cubicBezTo>
                    <a:pt x="92340" y="40646"/>
                    <a:pt x="92502" y="42318"/>
                    <a:pt x="92558" y="43989"/>
                  </a:cubicBezTo>
                  <a:close/>
                </a:path>
              </a:pathLst>
            </a:custGeom>
            <a:solidFill>
              <a:srgbClr val="FFFFFF"/>
            </a:solid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sp>
          <p:nvSpPr>
            <p:cNvPr id="55" name="Freihandform: Form 54">
              <a:extLst>
                <a:ext uri="{FF2B5EF4-FFF2-40B4-BE49-F238E27FC236}">
                  <a16:creationId xmlns:a16="http://schemas.microsoft.com/office/drawing/2014/main" id="{1A99E14E-B6AA-3B78-D645-18B05054231B}"/>
                </a:ext>
              </a:extLst>
            </p:cNvPr>
            <p:cNvSpPr/>
            <p:nvPr/>
          </p:nvSpPr>
          <p:spPr>
            <a:xfrm>
              <a:off x="4469615" y="3158107"/>
              <a:ext cx="92413" cy="87070"/>
            </a:xfrm>
            <a:custGeom>
              <a:avLst/>
              <a:gdLst>
                <a:gd name="connsiteX0" fmla="*/ 92414 w 92413"/>
                <a:gd name="connsiteY0" fmla="*/ 43625 h 87070"/>
                <a:gd name="connsiteX1" fmla="*/ 46112 w 92413"/>
                <a:gd name="connsiteY1" fmla="*/ 87070 h 87070"/>
                <a:gd name="connsiteX2" fmla="*/ 0 w 92413"/>
                <a:gd name="connsiteY2" fmla="*/ 43446 h 87070"/>
                <a:gd name="connsiteX3" fmla="*/ 46207 w 92413"/>
                <a:gd name="connsiteY3" fmla="*/ 0 h 87070"/>
                <a:gd name="connsiteX4" fmla="*/ 92414 w 92413"/>
                <a:gd name="connsiteY4" fmla="*/ 43535 h 87070"/>
                <a:gd name="connsiteX5" fmla="*/ 92414 w 92413"/>
                <a:gd name="connsiteY5" fmla="*/ 43625 h 87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413" h="87070">
                  <a:moveTo>
                    <a:pt x="92414" y="43625"/>
                  </a:moveTo>
                  <a:cubicBezTo>
                    <a:pt x="92357" y="67672"/>
                    <a:pt x="71635" y="87124"/>
                    <a:pt x="46112" y="87070"/>
                  </a:cubicBezTo>
                  <a:cubicBezTo>
                    <a:pt x="20589" y="87017"/>
                    <a:pt x="-57" y="67493"/>
                    <a:pt x="0" y="43446"/>
                  </a:cubicBezTo>
                  <a:cubicBezTo>
                    <a:pt x="57" y="19434"/>
                    <a:pt x="20722" y="0"/>
                    <a:pt x="46207" y="0"/>
                  </a:cubicBezTo>
                  <a:cubicBezTo>
                    <a:pt x="71730" y="0"/>
                    <a:pt x="92414" y="19488"/>
                    <a:pt x="92414" y="43535"/>
                  </a:cubicBezTo>
                  <a:cubicBezTo>
                    <a:pt x="92414" y="43562"/>
                    <a:pt x="92414" y="43598"/>
                    <a:pt x="92414" y="43625"/>
                  </a:cubicBezTo>
                  <a:close/>
                </a:path>
              </a:pathLst>
            </a:custGeom>
            <a:solidFill>
              <a:srgbClr val="FFFFFF"/>
            </a:solid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sp>
          <p:nvSpPr>
            <p:cNvPr id="56" name="Freihandform: Form 55">
              <a:extLst>
                <a:ext uri="{FF2B5EF4-FFF2-40B4-BE49-F238E27FC236}">
                  <a16:creationId xmlns:a16="http://schemas.microsoft.com/office/drawing/2014/main" id="{EE1FB86C-DEFF-915E-5467-279947D81249}"/>
                </a:ext>
              </a:extLst>
            </p:cNvPr>
            <p:cNvSpPr/>
            <p:nvPr/>
          </p:nvSpPr>
          <p:spPr>
            <a:xfrm>
              <a:off x="5203233" y="3170711"/>
              <a:ext cx="92603" cy="87249"/>
            </a:xfrm>
            <a:custGeom>
              <a:avLst/>
              <a:gdLst>
                <a:gd name="connsiteX0" fmla="*/ 92603 w 92603"/>
                <a:gd name="connsiteY0" fmla="*/ 43625 h 87249"/>
                <a:gd name="connsiteX1" fmla="*/ 46302 w 92603"/>
                <a:gd name="connsiteY1" fmla="*/ 87249 h 87249"/>
                <a:gd name="connsiteX2" fmla="*/ 0 w 92603"/>
                <a:gd name="connsiteY2" fmla="*/ 43625 h 87249"/>
                <a:gd name="connsiteX3" fmla="*/ 0 w 92603"/>
                <a:gd name="connsiteY3" fmla="*/ 43625 h 87249"/>
                <a:gd name="connsiteX4" fmla="*/ 46302 w 92603"/>
                <a:gd name="connsiteY4" fmla="*/ 0 h 87249"/>
                <a:gd name="connsiteX5" fmla="*/ 92603 w 92603"/>
                <a:gd name="connsiteY5" fmla="*/ 43625 h 87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2603" h="87249">
                  <a:moveTo>
                    <a:pt x="92603" y="43625"/>
                  </a:moveTo>
                  <a:cubicBezTo>
                    <a:pt x="92603" y="67716"/>
                    <a:pt x="71872" y="87249"/>
                    <a:pt x="46302" y="87249"/>
                  </a:cubicBezTo>
                  <a:cubicBezTo>
                    <a:pt x="20731" y="87249"/>
                    <a:pt x="0" y="67716"/>
                    <a:pt x="0" y="43625"/>
                  </a:cubicBezTo>
                  <a:lnTo>
                    <a:pt x="0" y="43625"/>
                  </a:lnTo>
                  <a:cubicBezTo>
                    <a:pt x="0" y="19533"/>
                    <a:pt x="20731" y="0"/>
                    <a:pt x="46302" y="0"/>
                  </a:cubicBezTo>
                  <a:cubicBezTo>
                    <a:pt x="71872" y="0"/>
                    <a:pt x="92603" y="19533"/>
                    <a:pt x="92603" y="43625"/>
                  </a:cubicBezTo>
                  <a:close/>
                </a:path>
              </a:pathLst>
            </a:custGeom>
            <a:solidFill>
              <a:srgbClr val="FFFFFF"/>
            </a:solid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sp>
          <p:nvSpPr>
            <p:cNvPr id="57" name="Freihandform: Form 56">
              <a:extLst>
                <a:ext uri="{FF2B5EF4-FFF2-40B4-BE49-F238E27FC236}">
                  <a16:creationId xmlns:a16="http://schemas.microsoft.com/office/drawing/2014/main" id="{F9B6FBE8-1838-CE52-6367-683C325848FA}"/>
                </a:ext>
              </a:extLst>
            </p:cNvPr>
            <p:cNvSpPr/>
            <p:nvPr/>
          </p:nvSpPr>
          <p:spPr>
            <a:xfrm>
              <a:off x="3079993" y="3068086"/>
              <a:ext cx="660938" cy="64421"/>
            </a:xfrm>
            <a:custGeom>
              <a:avLst/>
              <a:gdLst>
                <a:gd name="connsiteX0" fmla="*/ 0 w 660938"/>
                <a:gd name="connsiteY0" fmla="*/ 0 h 64421"/>
                <a:gd name="connsiteX1" fmla="*/ 256747 w 660938"/>
                <a:gd name="connsiteY1" fmla="*/ 60341 h 64421"/>
                <a:gd name="connsiteX2" fmla="*/ 660939 w 660938"/>
                <a:gd name="connsiteY2" fmla="*/ 52922 h 64421"/>
              </a:gdLst>
              <a:ahLst/>
              <a:cxnLst>
                <a:cxn ang="0">
                  <a:pos x="connsiteX0" y="connsiteY0"/>
                </a:cxn>
                <a:cxn ang="0">
                  <a:pos x="connsiteX1" y="connsiteY1"/>
                </a:cxn>
                <a:cxn ang="0">
                  <a:pos x="connsiteX2" y="connsiteY2"/>
                </a:cxn>
              </a:cxnLst>
              <a:rect l="l" t="t" r="r" b="b"/>
              <a:pathLst>
                <a:path w="660938" h="64421">
                  <a:moveTo>
                    <a:pt x="0" y="0"/>
                  </a:moveTo>
                  <a:cubicBezTo>
                    <a:pt x="75905" y="41300"/>
                    <a:pt x="175434" y="54978"/>
                    <a:pt x="256747" y="60341"/>
                  </a:cubicBezTo>
                  <a:cubicBezTo>
                    <a:pt x="391098" y="69281"/>
                    <a:pt x="526872" y="62040"/>
                    <a:pt x="660939" y="52922"/>
                  </a:cubicBezTo>
                </a:path>
              </a:pathLst>
            </a:custGeom>
            <a:no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sp>
          <p:nvSpPr>
            <p:cNvPr id="58" name="Freihandform: Form 57">
              <a:extLst>
                <a:ext uri="{FF2B5EF4-FFF2-40B4-BE49-F238E27FC236}">
                  <a16:creationId xmlns:a16="http://schemas.microsoft.com/office/drawing/2014/main" id="{C4FA15AF-B465-AD5C-268C-757D2DE6D8D4}"/>
                </a:ext>
              </a:extLst>
            </p:cNvPr>
            <p:cNvSpPr/>
            <p:nvPr/>
          </p:nvSpPr>
          <p:spPr>
            <a:xfrm>
              <a:off x="2364688" y="2291873"/>
              <a:ext cx="644429" cy="720252"/>
            </a:xfrm>
            <a:custGeom>
              <a:avLst/>
              <a:gdLst>
                <a:gd name="connsiteX0" fmla="*/ 0 w 644429"/>
                <a:gd name="connsiteY0" fmla="*/ 0 h 720252"/>
                <a:gd name="connsiteX1" fmla="*/ 290145 w 644429"/>
                <a:gd name="connsiteY1" fmla="*/ 297595 h 720252"/>
                <a:gd name="connsiteX2" fmla="*/ 589019 w 644429"/>
                <a:gd name="connsiteY2" fmla="*/ 655173 h 720252"/>
                <a:gd name="connsiteX3" fmla="*/ 644429 w 644429"/>
                <a:gd name="connsiteY3" fmla="*/ 720253 h 720252"/>
              </a:gdLst>
              <a:ahLst/>
              <a:cxnLst>
                <a:cxn ang="0">
                  <a:pos x="connsiteX0" y="connsiteY0"/>
                </a:cxn>
                <a:cxn ang="0">
                  <a:pos x="connsiteX1" y="connsiteY1"/>
                </a:cxn>
                <a:cxn ang="0">
                  <a:pos x="connsiteX2" y="connsiteY2"/>
                </a:cxn>
                <a:cxn ang="0">
                  <a:pos x="connsiteX3" y="connsiteY3"/>
                </a:cxn>
              </a:cxnLst>
              <a:rect l="l" t="t" r="r" b="b"/>
              <a:pathLst>
                <a:path w="644429" h="720252">
                  <a:moveTo>
                    <a:pt x="0" y="0"/>
                  </a:moveTo>
                  <a:cubicBezTo>
                    <a:pt x="111864" y="81260"/>
                    <a:pt x="201621" y="195059"/>
                    <a:pt x="290145" y="297595"/>
                  </a:cubicBezTo>
                  <a:cubicBezTo>
                    <a:pt x="391762" y="415417"/>
                    <a:pt x="489394" y="536279"/>
                    <a:pt x="589019" y="655173"/>
                  </a:cubicBezTo>
                  <a:cubicBezTo>
                    <a:pt x="607236" y="676986"/>
                    <a:pt x="625453" y="698887"/>
                    <a:pt x="644429" y="720253"/>
                  </a:cubicBezTo>
                </a:path>
              </a:pathLst>
            </a:custGeom>
            <a:no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sp>
          <p:nvSpPr>
            <p:cNvPr id="59" name="Freihandform: Form 58">
              <a:extLst>
                <a:ext uri="{FF2B5EF4-FFF2-40B4-BE49-F238E27FC236}">
                  <a16:creationId xmlns:a16="http://schemas.microsoft.com/office/drawing/2014/main" id="{992F3ED9-1490-A28C-5EEF-8C461FE14BEB}"/>
                </a:ext>
              </a:extLst>
            </p:cNvPr>
            <p:cNvSpPr/>
            <p:nvPr/>
          </p:nvSpPr>
          <p:spPr>
            <a:xfrm>
              <a:off x="3000201" y="2994712"/>
              <a:ext cx="92506" cy="87179"/>
            </a:xfrm>
            <a:custGeom>
              <a:avLst/>
              <a:gdLst>
                <a:gd name="connsiteX0" fmla="*/ 92506 w 92506"/>
                <a:gd name="connsiteY0" fmla="*/ 43338 h 87179"/>
                <a:gd name="connsiteX1" fmla="*/ 86624 w 92506"/>
                <a:gd name="connsiteY1" fmla="*/ 64614 h 87179"/>
                <a:gd name="connsiteX2" fmla="*/ 79792 w 92506"/>
                <a:gd name="connsiteY2" fmla="*/ 73554 h 87179"/>
                <a:gd name="connsiteX3" fmla="*/ 14609 w 92506"/>
                <a:gd name="connsiteY3" fmla="*/ 75329 h 87179"/>
                <a:gd name="connsiteX4" fmla="*/ 2939 w 92506"/>
                <a:gd name="connsiteY4" fmla="*/ 58625 h 87179"/>
                <a:gd name="connsiteX5" fmla="*/ 8917 w 92506"/>
                <a:gd name="connsiteY5" fmla="*/ 17950 h 87179"/>
                <a:gd name="connsiteX6" fmla="*/ 73454 w 92506"/>
                <a:gd name="connsiteY6" fmla="*/ 8317 h 87179"/>
                <a:gd name="connsiteX7" fmla="*/ 92506 w 92506"/>
                <a:gd name="connsiteY7" fmla="*/ 43517 h 87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506" h="87179">
                  <a:moveTo>
                    <a:pt x="92506" y="43338"/>
                  </a:moveTo>
                  <a:cubicBezTo>
                    <a:pt x="92544" y="50791"/>
                    <a:pt x="90514" y="58124"/>
                    <a:pt x="86624" y="64614"/>
                  </a:cubicBezTo>
                  <a:cubicBezTo>
                    <a:pt x="84726" y="67836"/>
                    <a:pt x="82430" y="70836"/>
                    <a:pt x="79792" y="73554"/>
                  </a:cubicBezTo>
                  <a:cubicBezTo>
                    <a:pt x="62315" y="91003"/>
                    <a:pt x="33130" y="91798"/>
                    <a:pt x="14609" y="75329"/>
                  </a:cubicBezTo>
                  <a:cubicBezTo>
                    <a:pt x="9391" y="70691"/>
                    <a:pt x="5397" y="64972"/>
                    <a:pt x="2939" y="58625"/>
                  </a:cubicBezTo>
                  <a:cubicBezTo>
                    <a:pt x="-2526" y="44990"/>
                    <a:pt x="-277" y="29672"/>
                    <a:pt x="8917" y="17950"/>
                  </a:cubicBezTo>
                  <a:cubicBezTo>
                    <a:pt x="23917" y="-1502"/>
                    <a:pt x="52808" y="-5815"/>
                    <a:pt x="73454" y="8317"/>
                  </a:cubicBezTo>
                  <a:cubicBezTo>
                    <a:pt x="85419" y="16504"/>
                    <a:pt x="92497" y="29588"/>
                    <a:pt x="92506" y="43517"/>
                  </a:cubicBezTo>
                  <a:close/>
                </a:path>
              </a:pathLst>
            </a:custGeom>
            <a:solidFill>
              <a:srgbClr val="FFFFFF"/>
            </a:solid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sp>
          <p:nvSpPr>
            <p:cNvPr id="52" name="Freihandform: Form 51">
              <a:extLst>
                <a:ext uri="{FF2B5EF4-FFF2-40B4-BE49-F238E27FC236}">
                  <a16:creationId xmlns:a16="http://schemas.microsoft.com/office/drawing/2014/main" id="{68D56779-FF5A-C786-186E-5F0C8435F864}"/>
                </a:ext>
              </a:extLst>
            </p:cNvPr>
            <p:cNvSpPr/>
            <p:nvPr/>
          </p:nvSpPr>
          <p:spPr>
            <a:xfrm>
              <a:off x="1991048" y="3115019"/>
              <a:ext cx="92603" cy="87249"/>
            </a:xfrm>
            <a:custGeom>
              <a:avLst/>
              <a:gdLst>
                <a:gd name="connsiteX0" fmla="*/ 92604 w 92603"/>
                <a:gd name="connsiteY0" fmla="*/ 43625 h 87249"/>
                <a:gd name="connsiteX1" fmla="*/ 46302 w 92603"/>
                <a:gd name="connsiteY1" fmla="*/ 87249 h 87249"/>
                <a:gd name="connsiteX2" fmla="*/ 0 w 92603"/>
                <a:gd name="connsiteY2" fmla="*/ 43625 h 87249"/>
                <a:gd name="connsiteX3" fmla="*/ 46302 w 92603"/>
                <a:gd name="connsiteY3" fmla="*/ 0 h 87249"/>
                <a:gd name="connsiteX4" fmla="*/ 92604 w 92603"/>
                <a:gd name="connsiteY4" fmla="*/ 43625 h 8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603" h="87249">
                  <a:moveTo>
                    <a:pt x="92604" y="43625"/>
                  </a:moveTo>
                  <a:cubicBezTo>
                    <a:pt x="92604" y="67718"/>
                    <a:pt x="71874" y="87249"/>
                    <a:pt x="46302" y="87249"/>
                  </a:cubicBezTo>
                  <a:cubicBezTo>
                    <a:pt x="20730" y="87249"/>
                    <a:pt x="0" y="67718"/>
                    <a:pt x="0" y="43625"/>
                  </a:cubicBezTo>
                  <a:cubicBezTo>
                    <a:pt x="0" y="19531"/>
                    <a:pt x="20730" y="0"/>
                    <a:pt x="46302" y="0"/>
                  </a:cubicBezTo>
                  <a:cubicBezTo>
                    <a:pt x="71874" y="0"/>
                    <a:pt x="92604" y="19531"/>
                    <a:pt x="92604" y="43625"/>
                  </a:cubicBezTo>
                  <a:close/>
                </a:path>
              </a:pathLst>
            </a:custGeom>
            <a:solidFill>
              <a:srgbClr val="FFFFFF"/>
            </a:solidFill>
            <a:ln w="14277" cap="flat">
              <a:solidFill>
                <a:srgbClr val="C25BB8"/>
              </a:solidFill>
              <a:prstDash val="solid"/>
              <a:miter/>
            </a:ln>
          </p:spPr>
          <p:txBody>
            <a:bodyPr rtlCol="0" anchor="ctr"/>
            <a:lstStyle/>
            <a:p>
              <a:pPr defTabSz="685800"/>
              <a:endParaRPr lang="de-DE">
                <a:solidFill>
                  <a:prstClr val="black"/>
                </a:solidFill>
                <a:latin typeface="Verdana"/>
              </a:endParaRPr>
            </a:p>
          </p:txBody>
        </p:sp>
      </p:grpSp>
      <p:grpSp>
        <p:nvGrpSpPr>
          <p:cNvPr id="2" name="Group 6">
            <a:extLst>
              <a:ext uri="{FF2B5EF4-FFF2-40B4-BE49-F238E27FC236}">
                <a16:creationId xmlns:a16="http://schemas.microsoft.com/office/drawing/2014/main" id="{5B586357-513B-5345-DD54-B161AE3DDBAC}"/>
              </a:ext>
            </a:extLst>
          </p:cNvPr>
          <p:cNvGrpSpPr/>
          <p:nvPr/>
        </p:nvGrpSpPr>
        <p:grpSpPr>
          <a:xfrm>
            <a:off x="5745528" y="1648304"/>
            <a:ext cx="300446" cy="412982"/>
            <a:chOff x="-1663700" y="1298575"/>
            <a:chExt cx="1630362" cy="2136775"/>
          </a:xfrm>
          <a:solidFill>
            <a:schemeClr val="accent1"/>
          </a:solidFill>
        </p:grpSpPr>
        <p:sp>
          <p:nvSpPr>
            <p:cNvPr id="5" name="Freeform 66">
              <a:extLst>
                <a:ext uri="{FF2B5EF4-FFF2-40B4-BE49-F238E27FC236}">
                  <a16:creationId xmlns:a16="http://schemas.microsoft.com/office/drawing/2014/main" id="{406FFD22-F1E4-6711-04E8-461B56914333}"/>
                </a:ext>
              </a:extLst>
            </p:cNvPr>
            <p:cNvSpPr>
              <a:spLocks noEditPoints="1"/>
            </p:cNvSpPr>
            <p:nvPr/>
          </p:nvSpPr>
          <p:spPr bwMode="auto">
            <a:xfrm>
              <a:off x="-1606550" y="2435225"/>
              <a:ext cx="1573212" cy="1000125"/>
            </a:xfrm>
            <a:custGeom>
              <a:avLst/>
              <a:gdLst>
                <a:gd name="T0" fmla="*/ 762 w 1048"/>
                <a:gd name="T1" fmla="*/ 48 h 667"/>
                <a:gd name="T2" fmla="*/ 286 w 1048"/>
                <a:gd name="T3" fmla="*/ 48 h 667"/>
                <a:gd name="T4" fmla="*/ 48 w 1048"/>
                <a:gd name="T5" fmla="*/ 572 h 667"/>
                <a:gd name="T6" fmla="*/ 1000 w 1048"/>
                <a:gd name="T7" fmla="*/ 572 h 667"/>
                <a:gd name="T8" fmla="*/ 762 w 1048"/>
                <a:gd name="T9" fmla="*/ 48 h 667"/>
                <a:gd name="T10" fmla="*/ 502 w 1048"/>
                <a:gd name="T11" fmla="*/ 293 h 667"/>
                <a:gd name="T12" fmla="*/ 620 w 1048"/>
                <a:gd name="T13" fmla="*/ 288 h 667"/>
                <a:gd name="T14" fmla="*/ 741 w 1048"/>
                <a:gd name="T15" fmla="*/ 191 h 667"/>
                <a:gd name="T16" fmla="*/ 864 w 1048"/>
                <a:gd name="T17" fmla="*/ 314 h 667"/>
                <a:gd name="T18" fmla="*/ 822 w 1048"/>
                <a:gd name="T19" fmla="*/ 408 h 667"/>
                <a:gd name="T20" fmla="*/ 790 w 1048"/>
                <a:gd name="T21" fmla="*/ 405 h 667"/>
                <a:gd name="T22" fmla="*/ 581 w 1048"/>
                <a:gd name="T23" fmla="*/ 405 h 667"/>
                <a:gd name="T24" fmla="*/ 479 w 1048"/>
                <a:gd name="T25" fmla="*/ 433 h 667"/>
                <a:gd name="T26" fmla="*/ 476 w 1048"/>
                <a:gd name="T27" fmla="*/ 433 h 667"/>
                <a:gd name="T28" fmla="*/ 295 w 1048"/>
                <a:gd name="T29" fmla="*/ 389 h 667"/>
                <a:gd name="T30" fmla="*/ 502 w 1048"/>
                <a:gd name="T31" fmla="*/ 293 h 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8" h="667">
                  <a:moveTo>
                    <a:pt x="762" y="48"/>
                  </a:moveTo>
                  <a:cubicBezTo>
                    <a:pt x="691" y="0"/>
                    <a:pt x="357" y="0"/>
                    <a:pt x="286" y="48"/>
                  </a:cubicBezTo>
                  <a:cubicBezTo>
                    <a:pt x="214" y="96"/>
                    <a:pt x="0" y="524"/>
                    <a:pt x="48" y="572"/>
                  </a:cubicBezTo>
                  <a:cubicBezTo>
                    <a:pt x="143" y="667"/>
                    <a:pt x="905" y="667"/>
                    <a:pt x="1000" y="572"/>
                  </a:cubicBezTo>
                  <a:cubicBezTo>
                    <a:pt x="1048" y="524"/>
                    <a:pt x="834" y="96"/>
                    <a:pt x="762" y="48"/>
                  </a:cubicBezTo>
                  <a:close/>
                  <a:moveTo>
                    <a:pt x="502" y="293"/>
                  </a:moveTo>
                  <a:cubicBezTo>
                    <a:pt x="544" y="286"/>
                    <a:pt x="584" y="285"/>
                    <a:pt x="620" y="288"/>
                  </a:cubicBezTo>
                  <a:cubicBezTo>
                    <a:pt x="632" y="232"/>
                    <a:pt x="682" y="191"/>
                    <a:pt x="741" y="191"/>
                  </a:cubicBezTo>
                  <a:cubicBezTo>
                    <a:pt x="809" y="191"/>
                    <a:pt x="864" y="246"/>
                    <a:pt x="864" y="314"/>
                  </a:cubicBezTo>
                  <a:cubicBezTo>
                    <a:pt x="864" y="352"/>
                    <a:pt x="848" y="385"/>
                    <a:pt x="822" y="408"/>
                  </a:cubicBezTo>
                  <a:cubicBezTo>
                    <a:pt x="812" y="406"/>
                    <a:pt x="801" y="405"/>
                    <a:pt x="790" y="405"/>
                  </a:cubicBezTo>
                  <a:cubicBezTo>
                    <a:pt x="581" y="405"/>
                    <a:pt x="581" y="405"/>
                    <a:pt x="581" y="405"/>
                  </a:cubicBezTo>
                  <a:cubicBezTo>
                    <a:pt x="541" y="405"/>
                    <a:pt x="505" y="416"/>
                    <a:pt x="479" y="433"/>
                  </a:cubicBezTo>
                  <a:cubicBezTo>
                    <a:pt x="478" y="433"/>
                    <a:pt x="477" y="433"/>
                    <a:pt x="476" y="433"/>
                  </a:cubicBezTo>
                  <a:cubicBezTo>
                    <a:pt x="295" y="389"/>
                    <a:pt x="295" y="389"/>
                    <a:pt x="295" y="389"/>
                  </a:cubicBezTo>
                  <a:cubicBezTo>
                    <a:pt x="333" y="346"/>
                    <a:pt x="410" y="308"/>
                    <a:pt x="502" y="2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514350">
                <a:defRPr/>
              </a:pPr>
              <a:endParaRPr lang="en-GB" sz="1350">
                <a:solidFill>
                  <a:prstClr val="black"/>
                </a:solidFill>
                <a:latin typeface="Verdana"/>
              </a:endParaRPr>
            </a:p>
          </p:txBody>
        </p:sp>
        <p:sp>
          <p:nvSpPr>
            <p:cNvPr id="6" name="Freeform 67">
              <a:extLst>
                <a:ext uri="{FF2B5EF4-FFF2-40B4-BE49-F238E27FC236}">
                  <a16:creationId xmlns:a16="http://schemas.microsoft.com/office/drawing/2014/main" id="{4A3C278C-3263-9BDF-9221-85985C739A7D}"/>
                </a:ext>
              </a:extLst>
            </p:cNvPr>
            <p:cNvSpPr>
              <a:spLocks noEditPoints="1"/>
            </p:cNvSpPr>
            <p:nvPr/>
          </p:nvSpPr>
          <p:spPr bwMode="auto">
            <a:xfrm>
              <a:off x="-1663700" y="1298575"/>
              <a:ext cx="1568449" cy="1168400"/>
            </a:xfrm>
            <a:custGeom>
              <a:avLst/>
              <a:gdLst>
                <a:gd name="T0" fmla="*/ 594 w 1045"/>
                <a:gd name="T1" fmla="*/ 62 h 779"/>
                <a:gd name="T2" fmla="*/ 287 w 1045"/>
                <a:gd name="T3" fmla="*/ 779 h 779"/>
                <a:gd name="T4" fmla="*/ 457 w 1045"/>
                <a:gd name="T5" fmla="*/ 722 h 779"/>
                <a:gd name="T6" fmla="*/ 574 w 1045"/>
                <a:gd name="T7" fmla="*/ 749 h 779"/>
                <a:gd name="T8" fmla="*/ 691 w 1045"/>
                <a:gd name="T9" fmla="*/ 722 h 779"/>
                <a:gd name="T10" fmla="*/ 861 w 1045"/>
                <a:gd name="T11" fmla="*/ 779 h 779"/>
                <a:gd name="T12" fmla="*/ 594 w 1045"/>
                <a:gd name="T13" fmla="*/ 62 h 779"/>
                <a:gd name="T14" fmla="*/ 318 w 1045"/>
                <a:gd name="T15" fmla="*/ 472 h 779"/>
                <a:gd name="T16" fmla="*/ 354 w 1045"/>
                <a:gd name="T17" fmla="*/ 341 h 779"/>
                <a:gd name="T18" fmla="*/ 390 w 1045"/>
                <a:gd name="T19" fmla="*/ 328 h 779"/>
                <a:gd name="T20" fmla="*/ 574 w 1045"/>
                <a:gd name="T21" fmla="*/ 246 h 779"/>
                <a:gd name="T22" fmla="*/ 512 w 1045"/>
                <a:gd name="T23" fmla="*/ 349 h 779"/>
                <a:gd name="T24" fmla="*/ 697 w 1045"/>
                <a:gd name="T25" fmla="*/ 267 h 779"/>
                <a:gd name="T26" fmla="*/ 743 w 1045"/>
                <a:gd name="T27" fmla="*/ 663 h 779"/>
                <a:gd name="T28" fmla="*/ 574 w 1045"/>
                <a:gd name="T29" fmla="*/ 728 h 779"/>
                <a:gd name="T30" fmla="*/ 318 w 1045"/>
                <a:gd name="T31" fmla="*/ 472 h 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45" h="779">
                  <a:moveTo>
                    <a:pt x="594" y="62"/>
                  </a:moveTo>
                  <a:cubicBezTo>
                    <a:pt x="594" y="62"/>
                    <a:pt x="0" y="0"/>
                    <a:pt x="287" y="779"/>
                  </a:cubicBezTo>
                  <a:cubicBezTo>
                    <a:pt x="457" y="722"/>
                    <a:pt x="457" y="722"/>
                    <a:pt x="457" y="722"/>
                  </a:cubicBezTo>
                  <a:cubicBezTo>
                    <a:pt x="492" y="739"/>
                    <a:pt x="532" y="749"/>
                    <a:pt x="574" y="749"/>
                  </a:cubicBezTo>
                  <a:cubicBezTo>
                    <a:pt x="616" y="749"/>
                    <a:pt x="656" y="739"/>
                    <a:pt x="691" y="722"/>
                  </a:cubicBezTo>
                  <a:cubicBezTo>
                    <a:pt x="861" y="779"/>
                    <a:pt x="861" y="779"/>
                    <a:pt x="861" y="779"/>
                  </a:cubicBezTo>
                  <a:cubicBezTo>
                    <a:pt x="902" y="779"/>
                    <a:pt x="1045" y="62"/>
                    <a:pt x="594" y="62"/>
                  </a:cubicBezTo>
                  <a:close/>
                  <a:moveTo>
                    <a:pt x="318" y="472"/>
                  </a:moveTo>
                  <a:cubicBezTo>
                    <a:pt x="318" y="424"/>
                    <a:pt x="331" y="379"/>
                    <a:pt x="354" y="341"/>
                  </a:cubicBezTo>
                  <a:cubicBezTo>
                    <a:pt x="364" y="335"/>
                    <a:pt x="376" y="330"/>
                    <a:pt x="390" y="328"/>
                  </a:cubicBezTo>
                  <a:cubicBezTo>
                    <a:pt x="512" y="308"/>
                    <a:pt x="533" y="246"/>
                    <a:pt x="574" y="246"/>
                  </a:cubicBezTo>
                  <a:cubicBezTo>
                    <a:pt x="574" y="246"/>
                    <a:pt x="553" y="308"/>
                    <a:pt x="512" y="349"/>
                  </a:cubicBezTo>
                  <a:cubicBezTo>
                    <a:pt x="512" y="349"/>
                    <a:pt x="594" y="349"/>
                    <a:pt x="697" y="267"/>
                  </a:cubicBezTo>
                  <a:cubicBezTo>
                    <a:pt x="748" y="226"/>
                    <a:pt x="887" y="501"/>
                    <a:pt x="743" y="663"/>
                  </a:cubicBezTo>
                  <a:cubicBezTo>
                    <a:pt x="698" y="703"/>
                    <a:pt x="639" y="728"/>
                    <a:pt x="574" y="728"/>
                  </a:cubicBezTo>
                  <a:cubicBezTo>
                    <a:pt x="433" y="728"/>
                    <a:pt x="318" y="613"/>
                    <a:pt x="318" y="4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514350">
                <a:defRPr/>
              </a:pPr>
              <a:endParaRPr lang="en-GB" sz="1350">
                <a:solidFill>
                  <a:prstClr val="black"/>
                </a:solidFill>
                <a:latin typeface="Verdana"/>
              </a:endParaRPr>
            </a:p>
          </p:txBody>
        </p:sp>
      </p:grpSp>
      <p:sp>
        <p:nvSpPr>
          <p:cNvPr id="7" name="Oval 9">
            <a:extLst>
              <a:ext uri="{FF2B5EF4-FFF2-40B4-BE49-F238E27FC236}">
                <a16:creationId xmlns:a16="http://schemas.microsoft.com/office/drawing/2014/main" id="{76CC042C-85AC-35EC-7AD7-4F3DC2BD64E5}"/>
              </a:ext>
            </a:extLst>
          </p:cNvPr>
          <p:cNvSpPr/>
          <p:nvPr/>
        </p:nvSpPr>
        <p:spPr>
          <a:xfrm>
            <a:off x="1460067" y="1587361"/>
            <a:ext cx="739933" cy="688864"/>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50">
              <a:defRPr/>
            </a:pPr>
            <a:endParaRPr lang="en-GB" sz="1350">
              <a:solidFill>
                <a:prstClr val="white"/>
              </a:solidFill>
              <a:latin typeface="Verdana"/>
            </a:endParaRPr>
          </a:p>
        </p:txBody>
      </p:sp>
      <p:cxnSp>
        <p:nvCxnSpPr>
          <p:cNvPr id="10" name="Straight Connector 11">
            <a:extLst>
              <a:ext uri="{FF2B5EF4-FFF2-40B4-BE49-F238E27FC236}">
                <a16:creationId xmlns:a16="http://schemas.microsoft.com/office/drawing/2014/main" id="{5BC02EC2-B29D-6B8D-D8EB-387CE4B2F049}"/>
              </a:ext>
            </a:extLst>
          </p:cNvPr>
          <p:cNvCxnSpPr>
            <a:cxnSpLocks/>
            <a:stCxn id="7" idx="6"/>
          </p:cNvCxnSpPr>
          <p:nvPr/>
        </p:nvCxnSpPr>
        <p:spPr>
          <a:xfrm>
            <a:off x="2199999" y="1931794"/>
            <a:ext cx="3516227" cy="8929"/>
          </a:xfrm>
          <a:prstGeom prst="line">
            <a:avLst/>
          </a:prstGeom>
          <a:ln w="19050"/>
        </p:spPr>
        <p:style>
          <a:lnRef idx="1">
            <a:schemeClr val="accent1"/>
          </a:lnRef>
          <a:fillRef idx="0">
            <a:schemeClr val="accent1"/>
          </a:fillRef>
          <a:effectRef idx="0">
            <a:schemeClr val="accent1"/>
          </a:effectRef>
          <a:fontRef idx="minor">
            <a:schemeClr val="tx1"/>
          </a:fontRef>
        </p:style>
      </p:cxnSp>
      <p:sp>
        <p:nvSpPr>
          <p:cNvPr id="13" name="Oval 12">
            <a:extLst>
              <a:ext uri="{FF2B5EF4-FFF2-40B4-BE49-F238E27FC236}">
                <a16:creationId xmlns:a16="http://schemas.microsoft.com/office/drawing/2014/main" id="{91409CB2-D99A-E18D-DF27-7AA736F0CCF6}"/>
              </a:ext>
            </a:extLst>
          </p:cNvPr>
          <p:cNvSpPr/>
          <p:nvPr/>
        </p:nvSpPr>
        <p:spPr>
          <a:xfrm>
            <a:off x="2464023" y="2340800"/>
            <a:ext cx="1015444" cy="865862"/>
          </a:xfrm>
          <a:prstGeom prst="ellipse">
            <a:avLst/>
          </a:pr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14350">
              <a:defRPr/>
            </a:pPr>
            <a:endParaRPr lang="en-GB" sz="1350">
              <a:solidFill>
                <a:prstClr val="white"/>
              </a:solidFill>
              <a:latin typeface="Verdana"/>
            </a:endParaRPr>
          </a:p>
        </p:txBody>
      </p:sp>
      <p:cxnSp>
        <p:nvCxnSpPr>
          <p:cNvPr id="14" name="Connector: Elbow 14">
            <a:extLst>
              <a:ext uri="{FF2B5EF4-FFF2-40B4-BE49-F238E27FC236}">
                <a16:creationId xmlns:a16="http://schemas.microsoft.com/office/drawing/2014/main" id="{CEBA6B7E-8025-FCFB-633C-1B7281790106}"/>
              </a:ext>
            </a:extLst>
          </p:cNvPr>
          <p:cNvCxnSpPr>
            <a:cxnSpLocks/>
            <a:stCxn id="13" idx="0"/>
          </p:cNvCxnSpPr>
          <p:nvPr/>
        </p:nvCxnSpPr>
        <p:spPr>
          <a:xfrm rot="5400000" flipH="1" flipV="1">
            <a:off x="2956165" y="1953232"/>
            <a:ext cx="403148" cy="371988"/>
          </a:xfrm>
          <a:prstGeom prst="bentConnector3">
            <a:avLst/>
          </a:prstGeom>
          <a:ln w="19050"/>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8DD2B2E0-B3B1-61E8-9069-5E738DA088AA}"/>
              </a:ext>
            </a:extLst>
          </p:cNvPr>
          <p:cNvCxnSpPr>
            <a:cxnSpLocks/>
          </p:cNvCxnSpPr>
          <p:nvPr/>
        </p:nvCxnSpPr>
        <p:spPr>
          <a:xfrm flipV="1">
            <a:off x="6133477" y="1908592"/>
            <a:ext cx="1704616" cy="9656"/>
          </a:xfrm>
          <a:prstGeom prst="line">
            <a:avLst/>
          </a:prstGeom>
          <a:ln w="19050">
            <a:prstDash val="dash"/>
          </a:ln>
        </p:spPr>
        <p:style>
          <a:lnRef idx="1">
            <a:schemeClr val="accent1"/>
          </a:lnRef>
          <a:fillRef idx="0">
            <a:schemeClr val="accent1"/>
          </a:fillRef>
          <a:effectRef idx="0">
            <a:schemeClr val="accent1"/>
          </a:effectRef>
          <a:fontRef idx="minor">
            <a:schemeClr val="tx1"/>
          </a:fontRef>
        </p:style>
      </p:cxnSp>
      <p:grpSp>
        <p:nvGrpSpPr>
          <p:cNvPr id="17" name="Group 17">
            <a:extLst>
              <a:ext uri="{FF2B5EF4-FFF2-40B4-BE49-F238E27FC236}">
                <a16:creationId xmlns:a16="http://schemas.microsoft.com/office/drawing/2014/main" id="{7EA7AB08-0812-38B9-647E-F9919C699F53}"/>
              </a:ext>
            </a:extLst>
          </p:cNvPr>
          <p:cNvGrpSpPr/>
          <p:nvPr/>
        </p:nvGrpSpPr>
        <p:grpSpPr>
          <a:xfrm>
            <a:off x="7998544" y="1677699"/>
            <a:ext cx="289037" cy="368174"/>
            <a:chOff x="-1757363" y="592138"/>
            <a:chExt cx="1414463" cy="1690687"/>
          </a:xfrm>
          <a:solidFill>
            <a:schemeClr val="accent1"/>
          </a:solidFill>
        </p:grpSpPr>
        <p:sp>
          <p:nvSpPr>
            <p:cNvPr id="18" name="Oval 5">
              <a:extLst>
                <a:ext uri="{FF2B5EF4-FFF2-40B4-BE49-F238E27FC236}">
                  <a16:creationId xmlns:a16="http://schemas.microsoft.com/office/drawing/2014/main" id="{133B1C5D-D3FA-86F7-FC57-D0FA1EDEA437}"/>
                </a:ext>
              </a:extLst>
            </p:cNvPr>
            <p:cNvSpPr>
              <a:spLocks noChangeArrowheads="1"/>
            </p:cNvSpPr>
            <p:nvPr/>
          </p:nvSpPr>
          <p:spPr bwMode="auto">
            <a:xfrm>
              <a:off x="-858838" y="592138"/>
              <a:ext cx="330200" cy="330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514350">
                <a:defRPr/>
              </a:pPr>
              <a:endParaRPr lang="en-GB" sz="1350">
                <a:solidFill>
                  <a:prstClr val="black"/>
                </a:solidFill>
                <a:latin typeface="Verdana"/>
              </a:endParaRPr>
            </a:p>
          </p:txBody>
        </p:sp>
        <p:sp>
          <p:nvSpPr>
            <p:cNvPr id="19" name="Oval 6">
              <a:extLst>
                <a:ext uri="{FF2B5EF4-FFF2-40B4-BE49-F238E27FC236}">
                  <a16:creationId xmlns:a16="http://schemas.microsoft.com/office/drawing/2014/main" id="{59EC11DD-6299-A7E5-4751-0DBDCDB75DA5}"/>
                </a:ext>
              </a:extLst>
            </p:cNvPr>
            <p:cNvSpPr>
              <a:spLocks noChangeArrowheads="1"/>
            </p:cNvSpPr>
            <p:nvPr/>
          </p:nvSpPr>
          <p:spPr bwMode="auto">
            <a:xfrm>
              <a:off x="-1463675" y="592138"/>
              <a:ext cx="328613" cy="3302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514350">
                <a:defRPr/>
              </a:pPr>
              <a:endParaRPr lang="en-GB" sz="1350">
                <a:solidFill>
                  <a:prstClr val="black"/>
                </a:solidFill>
                <a:latin typeface="Verdana"/>
              </a:endParaRPr>
            </a:p>
          </p:txBody>
        </p:sp>
        <p:sp>
          <p:nvSpPr>
            <p:cNvPr id="20" name="Rectangle 7">
              <a:extLst>
                <a:ext uri="{FF2B5EF4-FFF2-40B4-BE49-F238E27FC236}">
                  <a16:creationId xmlns:a16="http://schemas.microsoft.com/office/drawing/2014/main" id="{550AC1C4-9536-0677-6E82-CF5DA3CF30F1}"/>
                </a:ext>
              </a:extLst>
            </p:cNvPr>
            <p:cNvSpPr>
              <a:spLocks noChangeArrowheads="1"/>
            </p:cNvSpPr>
            <p:nvPr/>
          </p:nvSpPr>
          <p:spPr bwMode="auto">
            <a:xfrm>
              <a:off x="-1001713" y="1987550"/>
              <a:ext cx="31750" cy="295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pPr defTabSz="514350">
                <a:defRPr/>
              </a:pPr>
              <a:endParaRPr lang="en-GB" sz="1350">
                <a:solidFill>
                  <a:prstClr val="black"/>
                </a:solidFill>
                <a:latin typeface="Verdana"/>
              </a:endParaRPr>
            </a:p>
          </p:txBody>
        </p:sp>
        <p:sp>
          <p:nvSpPr>
            <p:cNvPr id="21" name="Freeform 8">
              <a:extLst>
                <a:ext uri="{FF2B5EF4-FFF2-40B4-BE49-F238E27FC236}">
                  <a16:creationId xmlns:a16="http://schemas.microsoft.com/office/drawing/2014/main" id="{AD2DC9F0-3297-F74E-59C0-57A77A0CF099}"/>
                </a:ext>
              </a:extLst>
            </p:cNvPr>
            <p:cNvSpPr>
              <a:spLocks noEditPoints="1"/>
            </p:cNvSpPr>
            <p:nvPr/>
          </p:nvSpPr>
          <p:spPr bwMode="auto">
            <a:xfrm>
              <a:off x="-1757363" y="947738"/>
              <a:ext cx="1414463" cy="1335087"/>
            </a:xfrm>
            <a:custGeom>
              <a:avLst/>
              <a:gdLst>
                <a:gd name="T0" fmla="*/ 1767 w 2012"/>
                <a:gd name="T1" fmla="*/ 0 h 1899"/>
                <a:gd name="T2" fmla="*/ 1256 w 2012"/>
                <a:gd name="T3" fmla="*/ 0 h 1899"/>
                <a:gd name="T4" fmla="*/ 1045 w 2012"/>
                <a:gd name="T5" fmla="*/ 121 h 1899"/>
                <a:gd name="T6" fmla="*/ 855 w 2012"/>
                <a:gd name="T7" fmla="*/ 0 h 1899"/>
                <a:gd name="T8" fmla="*/ 445 w 2012"/>
                <a:gd name="T9" fmla="*/ 0 h 1899"/>
                <a:gd name="T10" fmla="*/ 248 w 2012"/>
                <a:gd name="T11" fmla="*/ 137 h 1899"/>
                <a:gd name="T12" fmla="*/ 18 w 2012"/>
                <a:gd name="T13" fmla="*/ 770 h 1899"/>
                <a:gd name="T14" fmla="*/ 71 w 2012"/>
                <a:gd name="T15" fmla="*/ 895 h 1899"/>
                <a:gd name="T16" fmla="*/ 199 w 2012"/>
                <a:gd name="T17" fmla="*/ 839 h 1899"/>
                <a:gd name="T18" fmla="*/ 395 w 2012"/>
                <a:gd name="T19" fmla="*/ 298 h 1899"/>
                <a:gd name="T20" fmla="*/ 429 w 2012"/>
                <a:gd name="T21" fmla="*/ 298 h 1899"/>
                <a:gd name="T22" fmla="*/ 429 w 2012"/>
                <a:gd name="T23" fmla="*/ 358 h 1899"/>
                <a:gd name="T24" fmla="*/ 117 w 2012"/>
                <a:gd name="T25" fmla="*/ 1215 h 1899"/>
                <a:gd name="T26" fmla="*/ 320 w 2012"/>
                <a:gd name="T27" fmla="*/ 1215 h 1899"/>
                <a:gd name="T28" fmla="*/ 323 w 2012"/>
                <a:gd name="T29" fmla="*/ 1215 h 1899"/>
                <a:gd name="T30" fmla="*/ 429 w 2012"/>
                <a:gd name="T31" fmla="*/ 1215 h 1899"/>
                <a:gd name="T32" fmla="*/ 429 w 2012"/>
                <a:gd name="T33" fmla="*/ 1788 h 1899"/>
                <a:gd name="T34" fmla="*/ 540 w 2012"/>
                <a:gd name="T35" fmla="*/ 1899 h 1899"/>
                <a:gd name="T36" fmla="*/ 891 w 2012"/>
                <a:gd name="T37" fmla="*/ 1899 h 1899"/>
                <a:gd name="T38" fmla="*/ 891 w 2012"/>
                <a:gd name="T39" fmla="*/ 1478 h 1899"/>
                <a:gd name="T40" fmla="*/ 891 w 2012"/>
                <a:gd name="T41" fmla="*/ 1413 h 1899"/>
                <a:gd name="T42" fmla="*/ 891 w 2012"/>
                <a:gd name="T43" fmla="*/ 1130 h 1899"/>
                <a:gd name="T44" fmla="*/ 651 w 2012"/>
                <a:gd name="T45" fmla="*/ 890 h 1899"/>
                <a:gd name="T46" fmla="*/ 651 w 2012"/>
                <a:gd name="T47" fmla="*/ 778 h 1899"/>
                <a:gd name="T48" fmla="*/ 763 w 2012"/>
                <a:gd name="T49" fmla="*/ 778 h 1899"/>
                <a:gd name="T50" fmla="*/ 948 w 2012"/>
                <a:gd name="T51" fmla="*/ 963 h 1899"/>
                <a:gd name="T52" fmla="*/ 1245 w 2012"/>
                <a:gd name="T53" fmla="*/ 963 h 1899"/>
                <a:gd name="T54" fmla="*/ 1430 w 2012"/>
                <a:gd name="T55" fmla="*/ 778 h 1899"/>
                <a:gd name="T56" fmla="*/ 1541 w 2012"/>
                <a:gd name="T57" fmla="*/ 778 h 1899"/>
                <a:gd name="T58" fmla="*/ 1541 w 2012"/>
                <a:gd name="T59" fmla="*/ 778 h 1899"/>
                <a:gd name="T60" fmla="*/ 1541 w 2012"/>
                <a:gd name="T61" fmla="*/ 890 h 1899"/>
                <a:gd name="T62" fmla="*/ 1301 w 2012"/>
                <a:gd name="T63" fmla="*/ 1130 h 1899"/>
                <a:gd name="T64" fmla="*/ 1301 w 2012"/>
                <a:gd name="T65" fmla="*/ 1413 h 1899"/>
                <a:gd name="T66" fmla="*/ 1301 w 2012"/>
                <a:gd name="T67" fmla="*/ 1478 h 1899"/>
                <a:gd name="T68" fmla="*/ 1301 w 2012"/>
                <a:gd name="T69" fmla="*/ 1899 h 1899"/>
                <a:gd name="T70" fmla="*/ 1652 w 2012"/>
                <a:gd name="T71" fmla="*/ 1899 h 1899"/>
                <a:gd name="T72" fmla="*/ 1763 w 2012"/>
                <a:gd name="T73" fmla="*/ 1788 h 1899"/>
                <a:gd name="T74" fmla="*/ 1763 w 2012"/>
                <a:gd name="T75" fmla="*/ 1787 h 1899"/>
                <a:gd name="T76" fmla="*/ 1763 w 2012"/>
                <a:gd name="T77" fmla="*/ 930 h 1899"/>
                <a:gd name="T78" fmla="*/ 1763 w 2012"/>
                <a:gd name="T79" fmla="*/ 298 h 1899"/>
                <a:gd name="T80" fmla="*/ 1819 w 2012"/>
                <a:gd name="T81" fmla="*/ 298 h 1899"/>
                <a:gd name="T82" fmla="*/ 1819 w 2012"/>
                <a:gd name="T83" fmla="*/ 834 h 1899"/>
                <a:gd name="T84" fmla="*/ 1915 w 2012"/>
                <a:gd name="T85" fmla="*/ 930 h 1899"/>
                <a:gd name="T86" fmla="*/ 1915 w 2012"/>
                <a:gd name="T87" fmla="*/ 930 h 1899"/>
                <a:gd name="T88" fmla="*/ 2012 w 2012"/>
                <a:gd name="T89" fmla="*/ 834 h 1899"/>
                <a:gd name="T90" fmla="*/ 2012 w 2012"/>
                <a:gd name="T91" fmla="*/ 298 h 1899"/>
                <a:gd name="T92" fmla="*/ 2012 w 2012"/>
                <a:gd name="T93" fmla="*/ 244 h 1899"/>
                <a:gd name="T94" fmla="*/ 1767 w 2012"/>
                <a:gd name="T95" fmla="*/ 0 h 1899"/>
                <a:gd name="T96" fmla="*/ 1096 w 2012"/>
                <a:gd name="T97" fmla="*/ 937 h 1899"/>
                <a:gd name="T98" fmla="*/ 905 w 2012"/>
                <a:gd name="T99" fmla="*/ 746 h 1899"/>
                <a:gd name="T100" fmla="*/ 1096 w 2012"/>
                <a:gd name="T101" fmla="*/ 555 h 1899"/>
                <a:gd name="T102" fmla="*/ 1287 w 2012"/>
                <a:gd name="T103" fmla="*/ 746 h 1899"/>
                <a:gd name="T104" fmla="*/ 1096 w 2012"/>
                <a:gd name="T105" fmla="*/ 937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12" h="1899">
                  <a:moveTo>
                    <a:pt x="1767" y="0"/>
                  </a:moveTo>
                  <a:cubicBezTo>
                    <a:pt x="1256" y="0"/>
                    <a:pt x="1256" y="0"/>
                    <a:pt x="1256" y="0"/>
                  </a:cubicBezTo>
                  <a:cubicBezTo>
                    <a:pt x="1166" y="0"/>
                    <a:pt x="1088" y="48"/>
                    <a:pt x="1045" y="121"/>
                  </a:cubicBezTo>
                  <a:cubicBezTo>
                    <a:pt x="1011" y="47"/>
                    <a:pt x="937" y="0"/>
                    <a:pt x="855" y="0"/>
                  </a:cubicBezTo>
                  <a:cubicBezTo>
                    <a:pt x="445" y="0"/>
                    <a:pt x="445" y="0"/>
                    <a:pt x="445" y="0"/>
                  </a:cubicBezTo>
                  <a:cubicBezTo>
                    <a:pt x="357" y="0"/>
                    <a:pt x="279" y="55"/>
                    <a:pt x="248" y="137"/>
                  </a:cubicBezTo>
                  <a:cubicBezTo>
                    <a:pt x="18" y="770"/>
                    <a:pt x="18" y="770"/>
                    <a:pt x="18" y="770"/>
                  </a:cubicBezTo>
                  <a:cubicBezTo>
                    <a:pt x="0" y="819"/>
                    <a:pt x="23" y="875"/>
                    <a:pt x="71" y="895"/>
                  </a:cubicBezTo>
                  <a:cubicBezTo>
                    <a:pt x="122" y="916"/>
                    <a:pt x="180" y="890"/>
                    <a:pt x="199" y="839"/>
                  </a:cubicBezTo>
                  <a:cubicBezTo>
                    <a:pt x="395" y="298"/>
                    <a:pt x="395" y="298"/>
                    <a:pt x="395" y="298"/>
                  </a:cubicBezTo>
                  <a:cubicBezTo>
                    <a:pt x="429" y="298"/>
                    <a:pt x="429" y="298"/>
                    <a:pt x="429" y="298"/>
                  </a:cubicBezTo>
                  <a:cubicBezTo>
                    <a:pt x="429" y="358"/>
                    <a:pt x="429" y="358"/>
                    <a:pt x="429" y="358"/>
                  </a:cubicBezTo>
                  <a:cubicBezTo>
                    <a:pt x="117" y="1215"/>
                    <a:pt x="117" y="1215"/>
                    <a:pt x="117" y="1215"/>
                  </a:cubicBezTo>
                  <a:cubicBezTo>
                    <a:pt x="320" y="1215"/>
                    <a:pt x="320" y="1215"/>
                    <a:pt x="320" y="1215"/>
                  </a:cubicBezTo>
                  <a:cubicBezTo>
                    <a:pt x="323" y="1215"/>
                    <a:pt x="323" y="1215"/>
                    <a:pt x="323" y="1215"/>
                  </a:cubicBezTo>
                  <a:cubicBezTo>
                    <a:pt x="429" y="1215"/>
                    <a:pt x="429" y="1215"/>
                    <a:pt x="429" y="1215"/>
                  </a:cubicBezTo>
                  <a:cubicBezTo>
                    <a:pt x="429" y="1788"/>
                    <a:pt x="429" y="1788"/>
                    <a:pt x="429" y="1788"/>
                  </a:cubicBezTo>
                  <a:cubicBezTo>
                    <a:pt x="429" y="1849"/>
                    <a:pt x="479" y="1899"/>
                    <a:pt x="540" y="1899"/>
                  </a:cubicBezTo>
                  <a:cubicBezTo>
                    <a:pt x="891" y="1899"/>
                    <a:pt x="891" y="1899"/>
                    <a:pt x="891" y="1899"/>
                  </a:cubicBezTo>
                  <a:cubicBezTo>
                    <a:pt x="891" y="1478"/>
                    <a:pt x="891" y="1478"/>
                    <a:pt x="891" y="1478"/>
                  </a:cubicBezTo>
                  <a:cubicBezTo>
                    <a:pt x="891" y="1413"/>
                    <a:pt x="891" y="1413"/>
                    <a:pt x="891" y="1413"/>
                  </a:cubicBezTo>
                  <a:cubicBezTo>
                    <a:pt x="891" y="1130"/>
                    <a:pt x="891" y="1130"/>
                    <a:pt x="891" y="1130"/>
                  </a:cubicBezTo>
                  <a:cubicBezTo>
                    <a:pt x="651" y="890"/>
                    <a:pt x="651" y="890"/>
                    <a:pt x="651" y="890"/>
                  </a:cubicBezTo>
                  <a:cubicBezTo>
                    <a:pt x="621" y="859"/>
                    <a:pt x="621" y="809"/>
                    <a:pt x="651" y="778"/>
                  </a:cubicBezTo>
                  <a:cubicBezTo>
                    <a:pt x="682" y="748"/>
                    <a:pt x="732" y="748"/>
                    <a:pt x="763" y="778"/>
                  </a:cubicBezTo>
                  <a:cubicBezTo>
                    <a:pt x="948" y="963"/>
                    <a:pt x="948" y="963"/>
                    <a:pt x="948" y="963"/>
                  </a:cubicBezTo>
                  <a:cubicBezTo>
                    <a:pt x="1245" y="963"/>
                    <a:pt x="1245" y="963"/>
                    <a:pt x="1245" y="963"/>
                  </a:cubicBezTo>
                  <a:cubicBezTo>
                    <a:pt x="1430" y="778"/>
                    <a:pt x="1430" y="778"/>
                    <a:pt x="1430" y="778"/>
                  </a:cubicBezTo>
                  <a:cubicBezTo>
                    <a:pt x="1460" y="748"/>
                    <a:pt x="1510" y="748"/>
                    <a:pt x="1541" y="778"/>
                  </a:cubicBezTo>
                  <a:cubicBezTo>
                    <a:pt x="1541" y="778"/>
                    <a:pt x="1541" y="778"/>
                    <a:pt x="1541" y="778"/>
                  </a:cubicBezTo>
                  <a:cubicBezTo>
                    <a:pt x="1572" y="809"/>
                    <a:pt x="1572" y="859"/>
                    <a:pt x="1541" y="890"/>
                  </a:cubicBezTo>
                  <a:cubicBezTo>
                    <a:pt x="1301" y="1130"/>
                    <a:pt x="1301" y="1130"/>
                    <a:pt x="1301" y="1130"/>
                  </a:cubicBezTo>
                  <a:cubicBezTo>
                    <a:pt x="1301" y="1413"/>
                    <a:pt x="1301" y="1413"/>
                    <a:pt x="1301" y="1413"/>
                  </a:cubicBezTo>
                  <a:cubicBezTo>
                    <a:pt x="1301" y="1478"/>
                    <a:pt x="1301" y="1478"/>
                    <a:pt x="1301" y="1478"/>
                  </a:cubicBezTo>
                  <a:cubicBezTo>
                    <a:pt x="1301" y="1899"/>
                    <a:pt x="1301" y="1899"/>
                    <a:pt x="1301" y="1899"/>
                  </a:cubicBezTo>
                  <a:cubicBezTo>
                    <a:pt x="1652" y="1899"/>
                    <a:pt x="1652" y="1899"/>
                    <a:pt x="1652" y="1899"/>
                  </a:cubicBezTo>
                  <a:cubicBezTo>
                    <a:pt x="1714" y="1899"/>
                    <a:pt x="1763" y="1849"/>
                    <a:pt x="1763" y="1788"/>
                  </a:cubicBezTo>
                  <a:cubicBezTo>
                    <a:pt x="1763" y="1787"/>
                    <a:pt x="1763" y="1787"/>
                    <a:pt x="1763" y="1787"/>
                  </a:cubicBezTo>
                  <a:cubicBezTo>
                    <a:pt x="1763" y="930"/>
                    <a:pt x="1763" y="930"/>
                    <a:pt x="1763" y="930"/>
                  </a:cubicBezTo>
                  <a:cubicBezTo>
                    <a:pt x="1763" y="298"/>
                    <a:pt x="1763" y="298"/>
                    <a:pt x="1763" y="298"/>
                  </a:cubicBezTo>
                  <a:cubicBezTo>
                    <a:pt x="1819" y="298"/>
                    <a:pt x="1819" y="298"/>
                    <a:pt x="1819" y="298"/>
                  </a:cubicBezTo>
                  <a:cubicBezTo>
                    <a:pt x="1819" y="834"/>
                    <a:pt x="1819" y="834"/>
                    <a:pt x="1819" y="834"/>
                  </a:cubicBezTo>
                  <a:cubicBezTo>
                    <a:pt x="1819" y="887"/>
                    <a:pt x="1862" y="930"/>
                    <a:pt x="1915" y="930"/>
                  </a:cubicBezTo>
                  <a:cubicBezTo>
                    <a:pt x="1915" y="930"/>
                    <a:pt x="1915" y="930"/>
                    <a:pt x="1915" y="930"/>
                  </a:cubicBezTo>
                  <a:cubicBezTo>
                    <a:pt x="1969" y="930"/>
                    <a:pt x="2012" y="887"/>
                    <a:pt x="2012" y="834"/>
                  </a:cubicBezTo>
                  <a:cubicBezTo>
                    <a:pt x="2012" y="298"/>
                    <a:pt x="2012" y="298"/>
                    <a:pt x="2012" y="298"/>
                  </a:cubicBezTo>
                  <a:cubicBezTo>
                    <a:pt x="2012" y="244"/>
                    <a:pt x="2012" y="244"/>
                    <a:pt x="2012" y="244"/>
                  </a:cubicBezTo>
                  <a:cubicBezTo>
                    <a:pt x="2012" y="109"/>
                    <a:pt x="1902" y="0"/>
                    <a:pt x="1767" y="0"/>
                  </a:cubicBezTo>
                  <a:close/>
                  <a:moveTo>
                    <a:pt x="1096" y="937"/>
                  </a:moveTo>
                  <a:cubicBezTo>
                    <a:pt x="991" y="937"/>
                    <a:pt x="905" y="851"/>
                    <a:pt x="905" y="746"/>
                  </a:cubicBezTo>
                  <a:cubicBezTo>
                    <a:pt x="905" y="640"/>
                    <a:pt x="991" y="555"/>
                    <a:pt x="1096" y="555"/>
                  </a:cubicBezTo>
                  <a:cubicBezTo>
                    <a:pt x="1202" y="555"/>
                    <a:pt x="1287" y="640"/>
                    <a:pt x="1287" y="746"/>
                  </a:cubicBezTo>
                  <a:cubicBezTo>
                    <a:pt x="1287" y="851"/>
                    <a:pt x="1202" y="937"/>
                    <a:pt x="1096" y="93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pPr defTabSz="514350">
                <a:defRPr/>
              </a:pPr>
              <a:endParaRPr lang="en-GB" sz="1350">
                <a:solidFill>
                  <a:prstClr val="black"/>
                </a:solidFill>
                <a:latin typeface="Verdana"/>
              </a:endParaRPr>
            </a:p>
          </p:txBody>
        </p:sp>
      </p:grpSp>
      <p:sp>
        <p:nvSpPr>
          <p:cNvPr id="37" name="TextBox 23">
            <a:extLst>
              <a:ext uri="{FF2B5EF4-FFF2-40B4-BE49-F238E27FC236}">
                <a16:creationId xmlns:a16="http://schemas.microsoft.com/office/drawing/2014/main" id="{A5BB4696-2A7C-EEF6-8817-E20EFF73E723}"/>
              </a:ext>
            </a:extLst>
          </p:cNvPr>
          <p:cNvSpPr txBox="1"/>
          <p:nvPr/>
        </p:nvSpPr>
        <p:spPr>
          <a:xfrm>
            <a:off x="5406350" y="2024704"/>
            <a:ext cx="930728" cy="300082"/>
          </a:xfrm>
          <a:prstGeom prst="rect">
            <a:avLst/>
          </a:prstGeom>
          <a:noFill/>
        </p:spPr>
        <p:txBody>
          <a:bodyPr wrap="square" rtlCol="0">
            <a:spAutoFit/>
          </a:bodyPr>
          <a:lstStyle/>
          <a:p>
            <a:pPr algn="ctr" defTabSz="514350">
              <a:defRPr/>
            </a:pPr>
            <a:r>
              <a:rPr lang="en-GB" sz="1350" b="1">
                <a:solidFill>
                  <a:srgbClr val="23004C"/>
                </a:solidFill>
                <a:latin typeface="Verdana"/>
              </a:rPr>
              <a:t>2 Jahre</a:t>
            </a:r>
          </a:p>
        </p:txBody>
      </p:sp>
      <p:sp>
        <p:nvSpPr>
          <p:cNvPr id="38" name="TextBox 24">
            <a:extLst>
              <a:ext uri="{FF2B5EF4-FFF2-40B4-BE49-F238E27FC236}">
                <a16:creationId xmlns:a16="http://schemas.microsoft.com/office/drawing/2014/main" id="{55775A71-6CB4-BBD7-1A8A-57BB31D4EEFB}"/>
              </a:ext>
            </a:extLst>
          </p:cNvPr>
          <p:cNvSpPr txBox="1"/>
          <p:nvPr/>
        </p:nvSpPr>
        <p:spPr>
          <a:xfrm>
            <a:off x="7569943" y="1991777"/>
            <a:ext cx="1146242" cy="300082"/>
          </a:xfrm>
          <a:prstGeom prst="rect">
            <a:avLst/>
          </a:prstGeom>
          <a:noFill/>
        </p:spPr>
        <p:txBody>
          <a:bodyPr wrap="square" rtlCol="0">
            <a:spAutoFit/>
          </a:bodyPr>
          <a:lstStyle/>
          <a:p>
            <a:pPr algn="ctr" defTabSz="514350">
              <a:defRPr/>
            </a:pPr>
            <a:r>
              <a:rPr lang="en-GB" sz="1350" b="1">
                <a:solidFill>
                  <a:srgbClr val="23004C"/>
                </a:solidFill>
                <a:latin typeface="Verdana"/>
              </a:rPr>
              <a:t>5–7 Jahre</a:t>
            </a:r>
          </a:p>
        </p:txBody>
      </p:sp>
      <p:pic>
        <p:nvPicPr>
          <p:cNvPr id="72" name="Grafik 71" descr="Lupe mit einfarbiger Füllung">
            <a:extLst>
              <a:ext uri="{FF2B5EF4-FFF2-40B4-BE49-F238E27FC236}">
                <a16:creationId xmlns:a16="http://schemas.microsoft.com/office/drawing/2014/main" id="{79A458D6-D5DB-F171-C7FA-84099B8B735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977501" y="1481675"/>
            <a:ext cx="375023" cy="375023"/>
          </a:xfrm>
          <a:prstGeom prst="rect">
            <a:avLst/>
          </a:prstGeom>
        </p:spPr>
      </p:pic>
      <p:pic>
        <p:nvPicPr>
          <p:cNvPr id="73" name="Grafik 72" descr="Lupe mit einfarbiger Füllung">
            <a:extLst>
              <a:ext uri="{FF2B5EF4-FFF2-40B4-BE49-F238E27FC236}">
                <a16:creationId xmlns:a16="http://schemas.microsoft.com/office/drawing/2014/main" id="{2D296711-2E82-4B0C-943B-833B6A57F3B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260522" y="1512766"/>
            <a:ext cx="375023" cy="375023"/>
          </a:xfrm>
          <a:prstGeom prst="rect">
            <a:avLst/>
          </a:prstGeom>
        </p:spPr>
      </p:pic>
      <p:sp>
        <p:nvSpPr>
          <p:cNvPr id="63" name="Textfeld 62">
            <a:extLst>
              <a:ext uri="{FF2B5EF4-FFF2-40B4-BE49-F238E27FC236}">
                <a16:creationId xmlns:a16="http://schemas.microsoft.com/office/drawing/2014/main" id="{0A11481F-5655-8E99-2033-9168CA075F08}"/>
              </a:ext>
            </a:extLst>
          </p:cNvPr>
          <p:cNvSpPr txBox="1"/>
          <p:nvPr/>
        </p:nvSpPr>
        <p:spPr>
          <a:xfrm>
            <a:off x="1999120" y="1470772"/>
            <a:ext cx="274434" cy="261610"/>
          </a:xfrm>
          <a:prstGeom prst="rect">
            <a:avLst/>
          </a:prstGeom>
          <a:noFill/>
        </p:spPr>
        <p:txBody>
          <a:bodyPr wrap="none" rtlCol="0" anchor="ctr">
            <a:spAutoFit/>
          </a:bodyPr>
          <a:lstStyle/>
          <a:p>
            <a:pPr algn="l"/>
            <a:r>
              <a:rPr lang="de-DE" sz="1100"/>
              <a:t>*</a:t>
            </a:r>
          </a:p>
        </p:txBody>
      </p:sp>
      <p:sp>
        <p:nvSpPr>
          <p:cNvPr id="61" name="Rechteck: abgerundete Ecken 60">
            <a:extLst>
              <a:ext uri="{FF2B5EF4-FFF2-40B4-BE49-F238E27FC236}">
                <a16:creationId xmlns:a16="http://schemas.microsoft.com/office/drawing/2014/main" id="{C9A2B964-B2D9-E364-4C40-2D0DF8493FF1}"/>
              </a:ext>
            </a:extLst>
          </p:cNvPr>
          <p:cNvSpPr/>
          <p:nvPr/>
        </p:nvSpPr>
        <p:spPr>
          <a:xfrm>
            <a:off x="5395597" y="2490292"/>
            <a:ext cx="3342573" cy="1826469"/>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171450" lvl="0" indent="-171450" defTabSz="685800">
              <a:spcAft>
                <a:spcPts val="600"/>
              </a:spcAft>
              <a:buFont typeface="Arial" panose="020B0604020202020204" pitchFamily="34" charset="0"/>
              <a:buChar char="•"/>
              <a:defRPr/>
            </a:pPr>
            <a:r>
              <a:rPr lang="de-DE" sz="1000">
                <a:solidFill>
                  <a:schemeClr val="bg1"/>
                </a:solidFill>
                <a:cs typeface="Georgia"/>
              </a:rPr>
              <a:t>Mit einer Testung im Alter von </a:t>
            </a:r>
            <a:r>
              <a:rPr lang="de-DE" sz="1000" b="1">
                <a:solidFill>
                  <a:schemeClr val="bg1"/>
                </a:solidFill>
                <a:cs typeface="Georgia"/>
              </a:rPr>
              <a:t>2 Jahren </a:t>
            </a:r>
            <a:r>
              <a:rPr lang="de-DE" sz="1000">
                <a:solidFill>
                  <a:schemeClr val="bg1"/>
                </a:solidFill>
                <a:cs typeface="Georgia"/>
              </a:rPr>
              <a:t>und erneuter Testung mit </a:t>
            </a:r>
            <a:r>
              <a:rPr lang="de-DE" sz="1000" b="1">
                <a:solidFill>
                  <a:schemeClr val="bg1"/>
                </a:solidFill>
                <a:cs typeface="Georgia"/>
              </a:rPr>
              <a:t>5-7 Jahren </a:t>
            </a:r>
            <a:r>
              <a:rPr lang="de-DE" sz="1000">
                <a:solidFill>
                  <a:schemeClr val="bg1"/>
                </a:solidFill>
                <a:cs typeface="Georgia"/>
              </a:rPr>
              <a:t>können      </a:t>
            </a:r>
            <a:r>
              <a:rPr lang="de-DE" sz="1000" b="1">
                <a:solidFill>
                  <a:schemeClr val="bg1"/>
                </a:solidFill>
                <a:cs typeface="Georgia"/>
              </a:rPr>
              <a:t>~ 65 % der präsymptomatischen Fälle   </a:t>
            </a:r>
            <a:r>
              <a:rPr lang="de-DE" sz="1000">
                <a:solidFill>
                  <a:schemeClr val="bg1"/>
                </a:solidFill>
                <a:cs typeface="Georgia"/>
              </a:rPr>
              <a:t>bis zum Alter von 18 Jahren erfasst werden. Testung mit </a:t>
            </a:r>
            <a:r>
              <a:rPr lang="de-DE" sz="1000" b="1">
                <a:solidFill>
                  <a:schemeClr val="bg1"/>
                </a:solidFill>
                <a:cs typeface="Georgia"/>
              </a:rPr>
              <a:t>2, 6 und 10 Jahren </a:t>
            </a:r>
            <a:r>
              <a:rPr lang="de-DE" sz="1000">
                <a:solidFill>
                  <a:schemeClr val="bg1"/>
                </a:solidFill>
                <a:cs typeface="Georgia"/>
              </a:rPr>
              <a:t>würde die Wahrscheinlichkeit auf </a:t>
            </a:r>
            <a:r>
              <a:rPr lang="de-DE" sz="1000" b="1">
                <a:solidFill>
                  <a:schemeClr val="bg1"/>
                </a:solidFill>
                <a:cs typeface="Georgia"/>
              </a:rPr>
              <a:t>~ 80 % </a:t>
            </a:r>
            <a:r>
              <a:rPr lang="de-DE" sz="1000">
                <a:solidFill>
                  <a:schemeClr val="bg1"/>
                </a:solidFill>
                <a:cs typeface="Georgia"/>
              </a:rPr>
              <a:t>erhöhen</a:t>
            </a:r>
            <a:r>
              <a:rPr lang="de-DE" sz="1000" baseline="30000">
                <a:solidFill>
                  <a:schemeClr val="bg1"/>
                </a:solidFill>
                <a:cs typeface="Georgia"/>
              </a:rPr>
              <a:t>2</a:t>
            </a:r>
          </a:p>
          <a:p>
            <a:pPr marL="171450" lvl="0" indent="-171450" defTabSz="685800">
              <a:spcAft>
                <a:spcPts val="600"/>
              </a:spcAft>
              <a:buFont typeface="Arial" panose="020B0604020202020204" pitchFamily="34" charset="0"/>
              <a:buChar char="•"/>
              <a:defRPr/>
            </a:pPr>
            <a:r>
              <a:rPr lang="de-DE" sz="1000">
                <a:solidFill>
                  <a:schemeClr val="bg1"/>
                </a:solidFill>
                <a:cs typeface="Georgia"/>
              </a:rPr>
              <a:t>Wenn die Testung in diesem Alter nicht </a:t>
            </a:r>
            <a:r>
              <a:rPr lang="de-DE" sz="1000" err="1">
                <a:solidFill>
                  <a:schemeClr val="bg1"/>
                </a:solidFill>
                <a:cs typeface="Georgia"/>
              </a:rPr>
              <a:t>mög-lich</a:t>
            </a:r>
            <a:r>
              <a:rPr lang="de-DE" sz="1000">
                <a:solidFill>
                  <a:schemeClr val="bg1"/>
                </a:solidFill>
                <a:cs typeface="Georgia"/>
              </a:rPr>
              <a:t> ist, könnte ein Testen im </a:t>
            </a:r>
            <a:r>
              <a:rPr lang="de-DE" sz="1000" b="1">
                <a:solidFill>
                  <a:schemeClr val="bg1"/>
                </a:solidFill>
                <a:cs typeface="Georgia"/>
              </a:rPr>
              <a:t>Schulkindalter</a:t>
            </a:r>
            <a:r>
              <a:rPr lang="de-DE" sz="1000">
                <a:solidFill>
                  <a:schemeClr val="bg1"/>
                </a:solidFill>
                <a:cs typeface="Georgia"/>
              </a:rPr>
              <a:t> (zusammen mit anderen Tests oder beim Pädiater/Hausarzt) eine Alternative sein</a:t>
            </a:r>
            <a:r>
              <a:rPr lang="de-DE" sz="1000" baseline="30000">
                <a:solidFill>
                  <a:schemeClr val="bg1"/>
                </a:solidFill>
                <a:cs typeface="Georgia"/>
              </a:rPr>
              <a:t>3</a:t>
            </a:r>
          </a:p>
        </p:txBody>
      </p:sp>
    </p:spTree>
    <p:extLst>
      <p:ext uri="{BB962C8B-B14F-4D97-AF65-F5344CB8AC3E}">
        <p14:creationId xmlns:p14="http://schemas.microsoft.com/office/powerpoint/2010/main" val="331017515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nodeType="with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fade">
                                      <p:cBhvr>
                                        <p:cTn id="13" dur="500"/>
                                        <p:tgtEl>
                                          <p:spTgt spid="2"/>
                                        </p:tgtEl>
                                      </p:cBhvr>
                                    </p:animEffect>
                                  </p:childTnLst>
                                </p:cTn>
                              </p:par>
                              <p:par>
                                <p:cTn id="14" presetID="10" presetClass="entr" presetSubtype="0" fill="hold" nodeType="with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fade">
                                      <p:cBhvr>
                                        <p:cTn id="16" dur="500"/>
                                        <p:tgtEl>
                                          <p:spTgt spid="72"/>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7"/>
                                        </p:tgtEl>
                                        <p:attrNameLst>
                                          <p:attrName>style.visibility</p:attrName>
                                        </p:attrNameLst>
                                      </p:cBhvr>
                                      <p:to>
                                        <p:strVal val="visible"/>
                                      </p:to>
                                    </p:set>
                                    <p:animEffect transition="in" filter="fade">
                                      <p:cBhvr>
                                        <p:cTn id="19" dur="500"/>
                                        <p:tgtEl>
                                          <p:spTgt spid="37"/>
                                        </p:tgtEl>
                                      </p:cBhvr>
                                    </p:animEffect>
                                  </p:childTnLst>
                                </p:cTn>
                              </p:par>
                            </p:childTnLst>
                          </p:cTn>
                        </p:par>
                        <p:par>
                          <p:cTn id="20" fill="hold">
                            <p:stCondLst>
                              <p:cond delay="500"/>
                            </p:stCondLst>
                            <p:childTnLst>
                              <p:par>
                                <p:cTn id="21" presetID="22" presetClass="entr" presetSubtype="8" fill="hold" grpId="0" nodeType="afterEffect">
                                  <p:stCondLst>
                                    <p:cond delay="0"/>
                                  </p:stCondLst>
                                  <p:childTnLst>
                                    <p:set>
                                      <p:cBhvr>
                                        <p:cTn id="22" dur="1" fill="hold">
                                          <p:stCondLst>
                                            <p:cond delay="0"/>
                                          </p:stCondLst>
                                        </p:cTn>
                                        <p:tgtEl>
                                          <p:spTgt spid="13"/>
                                        </p:tgtEl>
                                        <p:attrNameLst>
                                          <p:attrName>style.visibility</p:attrName>
                                        </p:attrNameLst>
                                      </p:cBhvr>
                                      <p:to>
                                        <p:strVal val="visible"/>
                                      </p:to>
                                    </p:set>
                                    <p:animEffect transition="in" filter="wipe(left)">
                                      <p:cBhvr>
                                        <p:cTn id="23" dur="500"/>
                                        <p:tgtEl>
                                          <p:spTgt spid="13"/>
                                        </p:tgtEl>
                                      </p:cBhvr>
                                    </p:animEffect>
                                  </p:childTnLst>
                                </p:cTn>
                              </p:par>
                              <p:par>
                                <p:cTn id="24" presetID="22" presetClass="entr" presetSubtype="8" fill="hold"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left)">
                                      <p:cBhvr>
                                        <p:cTn id="26" dur="500"/>
                                        <p:tgtEl>
                                          <p:spTgt spid="14"/>
                                        </p:tgtEl>
                                      </p:cBhvr>
                                    </p:animEffect>
                                  </p:childTnLst>
                                </p:cTn>
                              </p:par>
                            </p:childTnLst>
                          </p:cTn>
                        </p:par>
                        <p:par>
                          <p:cTn id="27" fill="hold">
                            <p:stCondLst>
                              <p:cond delay="1000"/>
                            </p:stCondLst>
                            <p:childTnLst>
                              <p:par>
                                <p:cTn id="28" presetID="22" presetClass="entr" presetSubtype="8"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500"/>
                                        <p:tgtEl>
                                          <p:spTgt spid="16"/>
                                        </p:tgtEl>
                                      </p:cBhvr>
                                    </p:animEffect>
                                  </p:childTnLst>
                                </p:cTn>
                              </p:par>
                            </p:childTnLst>
                          </p:cTn>
                        </p:par>
                        <p:par>
                          <p:cTn id="31" fill="hold">
                            <p:stCondLst>
                              <p:cond delay="1500"/>
                            </p:stCondLst>
                            <p:childTnLst>
                              <p:par>
                                <p:cTn id="32" presetID="10" presetClass="entr" presetSubtype="0" fill="hold" nodeType="after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38"/>
                                        </p:tgtEl>
                                        <p:attrNameLst>
                                          <p:attrName>style.visibility</p:attrName>
                                        </p:attrNameLst>
                                      </p:cBhvr>
                                      <p:to>
                                        <p:strVal val="visible"/>
                                      </p:to>
                                    </p:set>
                                    <p:animEffect transition="in" filter="fade">
                                      <p:cBhvr>
                                        <p:cTn id="37" dur="500"/>
                                        <p:tgtEl>
                                          <p:spTgt spid="38"/>
                                        </p:tgtEl>
                                      </p:cBhvr>
                                    </p:animEffect>
                                  </p:childTnLst>
                                </p:cTn>
                              </p:par>
                              <p:par>
                                <p:cTn id="38" presetID="10" presetClass="entr" presetSubtype="0" fill="hold" nodeType="withEffect">
                                  <p:stCondLst>
                                    <p:cond delay="0"/>
                                  </p:stCondLst>
                                  <p:childTnLst>
                                    <p:set>
                                      <p:cBhvr>
                                        <p:cTn id="39" dur="1" fill="hold">
                                          <p:stCondLst>
                                            <p:cond delay="0"/>
                                          </p:stCondLst>
                                        </p:cTn>
                                        <p:tgtEl>
                                          <p:spTgt spid="73"/>
                                        </p:tgtEl>
                                        <p:attrNameLst>
                                          <p:attrName>style.visibility</p:attrName>
                                        </p:attrNameLst>
                                      </p:cBhvr>
                                      <p:to>
                                        <p:strVal val="visible"/>
                                      </p:to>
                                    </p:set>
                                    <p:animEffect transition="in" filter="fade">
                                      <p:cBhvr>
                                        <p:cTn id="40"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3" grpId="0" animBg="1"/>
      <p:bldP spid="37" grpId="0"/>
      <p:bldP spid="38"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9">
            <a:extLst>
              <a:ext uri="{FF2B5EF4-FFF2-40B4-BE49-F238E27FC236}">
                <a16:creationId xmlns:a16="http://schemas.microsoft.com/office/drawing/2014/main" id="{86D4A173-37D2-5546-86AA-CAC30688B8DA}"/>
              </a:ext>
            </a:extLst>
          </p:cNvPr>
          <p:cNvSpPr txBox="1">
            <a:spLocks/>
          </p:cNvSpPr>
          <p:nvPr/>
        </p:nvSpPr>
        <p:spPr>
          <a:xfrm>
            <a:off x="314409" y="11656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Arial"/>
                <a:cs typeface="Arial"/>
              </a:rPr>
              <a:t>Die Entwicklung mehrerer </a:t>
            </a:r>
            <a:r>
              <a:rPr kumimoji="0" lang="de-DE" sz="2000" b="1" i="0" u="none" strike="noStrike" kern="1200" cap="none" spc="0" normalizeH="0" baseline="0" noProof="0" err="1">
                <a:ln>
                  <a:noFill/>
                </a:ln>
                <a:solidFill>
                  <a:srgbClr val="7030A0"/>
                </a:solidFill>
                <a:effectLst/>
                <a:uLnTx/>
                <a:uFillTx/>
                <a:latin typeface="Verdana"/>
                <a:ea typeface="Arial"/>
                <a:cs typeface="Arial"/>
              </a:rPr>
              <a:t>IAk</a:t>
            </a:r>
            <a:r>
              <a:rPr kumimoji="0" lang="de-DE" sz="2000" b="1" i="0" u="none" strike="noStrike" kern="1200" cap="none" spc="0" normalizeH="0" baseline="0" noProof="0">
                <a:ln>
                  <a:noFill/>
                </a:ln>
                <a:solidFill>
                  <a:srgbClr val="7030A0"/>
                </a:solidFill>
                <a:effectLst/>
                <a:uLnTx/>
                <a:uFillTx/>
                <a:latin typeface="Verdana"/>
                <a:ea typeface="Arial"/>
                <a:cs typeface="Arial"/>
              </a:rPr>
              <a:t> bei Kindern ist prädiktiv für die klinische Manifestation des T1D Stadium 3</a:t>
            </a:r>
            <a:r>
              <a:rPr kumimoji="0" lang="de-DE" sz="2000" b="1" i="0" u="none" strike="noStrike" kern="1200" cap="none" spc="0" normalizeH="0" baseline="30000" noProof="0">
                <a:ln>
                  <a:noFill/>
                </a:ln>
                <a:solidFill>
                  <a:srgbClr val="7030A0"/>
                </a:solidFill>
                <a:effectLst/>
                <a:uLnTx/>
                <a:uFillTx/>
                <a:latin typeface="Verdana"/>
                <a:ea typeface="Arial"/>
                <a:cs typeface="Arial"/>
              </a:rPr>
              <a:t>1</a:t>
            </a:r>
          </a:p>
        </p:txBody>
      </p:sp>
      <p:graphicFrame>
        <p:nvGraphicFramePr>
          <p:cNvPr id="37" name="GR1">
            <a:extLst>
              <a:ext uri="{FF2B5EF4-FFF2-40B4-BE49-F238E27FC236}">
                <a16:creationId xmlns:a16="http://schemas.microsoft.com/office/drawing/2014/main" id="{98E31C91-CDD6-217B-AA6E-A4616DC8F7B6}"/>
              </a:ext>
            </a:extLst>
          </p:cNvPr>
          <p:cNvGraphicFramePr/>
          <p:nvPr>
            <p:extLst>
              <p:ext uri="{D42A27DB-BD31-4B8C-83A1-F6EECF244321}">
                <p14:modId xmlns:p14="http://schemas.microsoft.com/office/powerpoint/2010/main" val="2602726497"/>
              </p:ext>
            </p:extLst>
          </p:nvPr>
        </p:nvGraphicFramePr>
        <p:xfrm>
          <a:off x="251222" y="1653170"/>
          <a:ext cx="8424863" cy="2719603"/>
        </p:xfrm>
        <a:graphic>
          <a:graphicData uri="http://schemas.openxmlformats.org/drawingml/2006/chart">
            <c:chart xmlns:c="http://schemas.openxmlformats.org/drawingml/2006/chart" xmlns:r="http://schemas.openxmlformats.org/officeDocument/2006/relationships" r:id="rId4"/>
          </a:graphicData>
        </a:graphic>
      </p:graphicFrame>
      <p:sp>
        <p:nvSpPr>
          <p:cNvPr id="38" name="GR1 Linea">
            <a:extLst>
              <a:ext uri="{FF2B5EF4-FFF2-40B4-BE49-F238E27FC236}">
                <a16:creationId xmlns:a16="http://schemas.microsoft.com/office/drawing/2014/main" id="{723774A1-218B-4E84-DFB3-D7D004FDE006}"/>
              </a:ext>
            </a:extLst>
          </p:cNvPr>
          <p:cNvSpPr/>
          <p:nvPr/>
        </p:nvSpPr>
        <p:spPr>
          <a:xfrm>
            <a:off x="1654678" y="2068733"/>
            <a:ext cx="5898113" cy="1731800"/>
          </a:xfrm>
          <a:custGeom>
            <a:avLst/>
            <a:gdLst>
              <a:gd name="connsiteX0" fmla="*/ 0 w 3666563"/>
              <a:gd name="connsiteY0" fmla="*/ 1119349 h 1119349"/>
              <a:gd name="connsiteX1" fmla="*/ 0 w 3666563"/>
              <a:gd name="connsiteY1" fmla="*/ 1087181 h 1119349"/>
              <a:gd name="connsiteX2" fmla="*/ 13349 w 3666563"/>
              <a:gd name="connsiteY2" fmla="*/ 1087181 h 1119349"/>
              <a:gd name="connsiteX3" fmla="*/ 13349 w 3666563"/>
              <a:gd name="connsiteY3" fmla="*/ 1081630 h 1119349"/>
              <a:gd name="connsiteX4" fmla="*/ 28986 w 3666563"/>
              <a:gd name="connsiteY4" fmla="*/ 1081630 h 1119349"/>
              <a:gd name="connsiteX5" fmla="*/ 28986 w 3666563"/>
              <a:gd name="connsiteY5" fmla="*/ 1074818 h 1119349"/>
              <a:gd name="connsiteX6" fmla="*/ 37631 w 3666563"/>
              <a:gd name="connsiteY6" fmla="*/ 1074818 h 1119349"/>
              <a:gd name="connsiteX7" fmla="*/ 37631 w 3666563"/>
              <a:gd name="connsiteY7" fmla="*/ 1067627 h 1119349"/>
              <a:gd name="connsiteX8" fmla="*/ 49199 w 3666563"/>
              <a:gd name="connsiteY8" fmla="*/ 1067627 h 1119349"/>
              <a:gd name="connsiteX9" fmla="*/ 49199 w 3666563"/>
              <a:gd name="connsiteY9" fmla="*/ 1060310 h 1119349"/>
              <a:gd name="connsiteX10" fmla="*/ 57081 w 3666563"/>
              <a:gd name="connsiteY10" fmla="*/ 1060310 h 1119349"/>
              <a:gd name="connsiteX11" fmla="*/ 57081 w 3666563"/>
              <a:gd name="connsiteY11" fmla="*/ 1057535 h 1119349"/>
              <a:gd name="connsiteX12" fmla="*/ 71574 w 3666563"/>
              <a:gd name="connsiteY12" fmla="*/ 1057535 h 1119349"/>
              <a:gd name="connsiteX13" fmla="*/ 71574 w 3666563"/>
              <a:gd name="connsiteY13" fmla="*/ 1051732 h 1119349"/>
              <a:gd name="connsiteX14" fmla="*/ 82508 w 3666563"/>
              <a:gd name="connsiteY14" fmla="*/ 1051732 h 1119349"/>
              <a:gd name="connsiteX15" fmla="*/ 82508 w 3666563"/>
              <a:gd name="connsiteY15" fmla="*/ 1046181 h 1119349"/>
              <a:gd name="connsiteX16" fmla="*/ 93568 w 3666563"/>
              <a:gd name="connsiteY16" fmla="*/ 1046181 h 1119349"/>
              <a:gd name="connsiteX17" fmla="*/ 93568 w 3666563"/>
              <a:gd name="connsiteY17" fmla="*/ 1040630 h 1119349"/>
              <a:gd name="connsiteX18" fmla="*/ 107425 w 3666563"/>
              <a:gd name="connsiteY18" fmla="*/ 1040630 h 1119349"/>
              <a:gd name="connsiteX19" fmla="*/ 107425 w 3666563"/>
              <a:gd name="connsiteY19" fmla="*/ 1035332 h 1119349"/>
              <a:gd name="connsiteX20" fmla="*/ 117087 w 3666563"/>
              <a:gd name="connsiteY20" fmla="*/ 1035332 h 1119349"/>
              <a:gd name="connsiteX21" fmla="*/ 117087 w 3666563"/>
              <a:gd name="connsiteY21" fmla="*/ 1030664 h 1119349"/>
              <a:gd name="connsiteX22" fmla="*/ 126367 w 3666563"/>
              <a:gd name="connsiteY22" fmla="*/ 1030664 h 1119349"/>
              <a:gd name="connsiteX23" fmla="*/ 126367 w 3666563"/>
              <a:gd name="connsiteY23" fmla="*/ 1025618 h 1119349"/>
              <a:gd name="connsiteX24" fmla="*/ 144166 w 3666563"/>
              <a:gd name="connsiteY24" fmla="*/ 1025618 h 1119349"/>
              <a:gd name="connsiteX25" fmla="*/ 144166 w 3666563"/>
              <a:gd name="connsiteY25" fmla="*/ 1020698 h 1119349"/>
              <a:gd name="connsiteX26" fmla="*/ 161455 w 3666563"/>
              <a:gd name="connsiteY26" fmla="*/ 1020698 h 1119349"/>
              <a:gd name="connsiteX27" fmla="*/ 161455 w 3666563"/>
              <a:gd name="connsiteY27" fmla="*/ 1014769 h 1119349"/>
              <a:gd name="connsiteX28" fmla="*/ 173787 w 3666563"/>
              <a:gd name="connsiteY28" fmla="*/ 1014769 h 1119349"/>
              <a:gd name="connsiteX29" fmla="*/ 173787 w 3666563"/>
              <a:gd name="connsiteY29" fmla="*/ 1011111 h 1119349"/>
              <a:gd name="connsiteX30" fmla="*/ 184847 w 3666563"/>
              <a:gd name="connsiteY30" fmla="*/ 1011111 h 1119349"/>
              <a:gd name="connsiteX31" fmla="*/ 184847 w 3666563"/>
              <a:gd name="connsiteY31" fmla="*/ 1001649 h 1119349"/>
              <a:gd name="connsiteX32" fmla="*/ 193874 w 3666563"/>
              <a:gd name="connsiteY32" fmla="*/ 1001649 h 1119349"/>
              <a:gd name="connsiteX33" fmla="*/ 193874 w 3666563"/>
              <a:gd name="connsiteY33" fmla="*/ 994963 h 1119349"/>
              <a:gd name="connsiteX34" fmla="*/ 213833 w 3666563"/>
              <a:gd name="connsiteY34" fmla="*/ 994963 h 1119349"/>
              <a:gd name="connsiteX35" fmla="*/ 213833 w 3666563"/>
              <a:gd name="connsiteY35" fmla="*/ 987268 h 1119349"/>
              <a:gd name="connsiteX36" fmla="*/ 219300 w 3666563"/>
              <a:gd name="connsiteY36" fmla="*/ 987268 h 1119349"/>
              <a:gd name="connsiteX37" fmla="*/ 219300 w 3666563"/>
              <a:gd name="connsiteY37" fmla="*/ 981465 h 1119349"/>
              <a:gd name="connsiteX38" fmla="*/ 230741 w 3666563"/>
              <a:gd name="connsiteY38" fmla="*/ 981465 h 1119349"/>
              <a:gd name="connsiteX39" fmla="*/ 230741 w 3666563"/>
              <a:gd name="connsiteY39" fmla="*/ 977428 h 1119349"/>
              <a:gd name="connsiteX40" fmla="*/ 242310 w 3666563"/>
              <a:gd name="connsiteY40" fmla="*/ 977428 h 1119349"/>
              <a:gd name="connsiteX41" fmla="*/ 242310 w 3666563"/>
              <a:gd name="connsiteY41" fmla="*/ 973265 h 1119349"/>
              <a:gd name="connsiteX42" fmla="*/ 263287 w 3666563"/>
              <a:gd name="connsiteY42" fmla="*/ 973265 h 1119349"/>
              <a:gd name="connsiteX43" fmla="*/ 263287 w 3666563"/>
              <a:gd name="connsiteY43" fmla="*/ 963173 h 1119349"/>
              <a:gd name="connsiteX44" fmla="*/ 272059 w 3666563"/>
              <a:gd name="connsiteY44" fmla="*/ 963173 h 1119349"/>
              <a:gd name="connsiteX45" fmla="*/ 272059 w 3666563"/>
              <a:gd name="connsiteY45" fmla="*/ 956739 h 1119349"/>
              <a:gd name="connsiteX46" fmla="*/ 278161 w 3666563"/>
              <a:gd name="connsiteY46" fmla="*/ 956739 h 1119349"/>
              <a:gd name="connsiteX47" fmla="*/ 278161 w 3666563"/>
              <a:gd name="connsiteY47" fmla="*/ 946269 h 1119349"/>
              <a:gd name="connsiteX48" fmla="*/ 288586 w 3666563"/>
              <a:gd name="connsiteY48" fmla="*/ 946269 h 1119349"/>
              <a:gd name="connsiteX49" fmla="*/ 288586 w 3666563"/>
              <a:gd name="connsiteY49" fmla="*/ 938447 h 1119349"/>
              <a:gd name="connsiteX50" fmla="*/ 316300 w 3666563"/>
              <a:gd name="connsiteY50" fmla="*/ 938447 h 1119349"/>
              <a:gd name="connsiteX51" fmla="*/ 316300 w 3666563"/>
              <a:gd name="connsiteY51" fmla="*/ 933022 h 1119349"/>
              <a:gd name="connsiteX52" fmla="*/ 325581 w 3666563"/>
              <a:gd name="connsiteY52" fmla="*/ 933022 h 1119349"/>
              <a:gd name="connsiteX53" fmla="*/ 325581 w 3666563"/>
              <a:gd name="connsiteY53" fmla="*/ 926336 h 1119349"/>
              <a:gd name="connsiteX54" fmla="*/ 334861 w 3666563"/>
              <a:gd name="connsiteY54" fmla="*/ 926336 h 1119349"/>
              <a:gd name="connsiteX55" fmla="*/ 334861 w 3666563"/>
              <a:gd name="connsiteY55" fmla="*/ 920786 h 1119349"/>
              <a:gd name="connsiteX56" fmla="*/ 347193 w 3666563"/>
              <a:gd name="connsiteY56" fmla="*/ 920786 h 1119349"/>
              <a:gd name="connsiteX57" fmla="*/ 347193 w 3666563"/>
              <a:gd name="connsiteY57" fmla="*/ 912712 h 1119349"/>
              <a:gd name="connsiteX58" fmla="*/ 354439 w 3666563"/>
              <a:gd name="connsiteY58" fmla="*/ 912712 h 1119349"/>
              <a:gd name="connsiteX59" fmla="*/ 354439 w 3666563"/>
              <a:gd name="connsiteY59" fmla="*/ 908044 h 1119349"/>
              <a:gd name="connsiteX60" fmla="*/ 362957 w 3666563"/>
              <a:gd name="connsiteY60" fmla="*/ 908044 h 1119349"/>
              <a:gd name="connsiteX61" fmla="*/ 362957 w 3666563"/>
              <a:gd name="connsiteY61" fmla="*/ 897952 h 1119349"/>
              <a:gd name="connsiteX62" fmla="*/ 385332 w 3666563"/>
              <a:gd name="connsiteY62" fmla="*/ 897952 h 1119349"/>
              <a:gd name="connsiteX63" fmla="*/ 385332 w 3666563"/>
              <a:gd name="connsiteY63" fmla="*/ 891266 h 1119349"/>
              <a:gd name="connsiteX64" fmla="*/ 406308 w 3666563"/>
              <a:gd name="connsiteY64" fmla="*/ 891266 h 1119349"/>
              <a:gd name="connsiteX65" fmla="*/ 406308 w 3666563"/>
              <a:gd name="connsiteY65" fmla="*/ 885337 h 1119349"/>
              <a:gd name="connsiteX66" fmla="*/ 418767 w 3666563"/>
              <a:gd name="connsiteY66" fmla="*/ 885337 h 1119349"/>
              <a:gd name="connsiteX67" fmla="*/ 418767 w 3666563"/>
              <a:gd name="connsiteY67" fmla="*/ 878146 h 1119349"/>
              <a:gd name="connsiteX68" fmla="*/ 428302 w 3666563"/>
              <a:gd name="connsiteY68" fmla="*/ 878146 h 1119349"/>
              <a:gd name="connsiteX69" fmla="*/ 428302 w 3666563"/>
              <a:gd name="connsiteY69" fmla="*/ 872343 h 1119349"/>
              <a:gd name="connsiteX70" fmla="*/ 439362 w 3666563"/>
              <a:gd name="connsiteY70" fmla="*/ 872343 h 1119349"/>
              <a:gd name="connsiteX71" fmla="*/ 439362 w 3666563"/>
              <a:gd name="connsiteY71" fmla="*/ 867928 h 1119349"/>
              <a:gd name="connsiteX72" fmla="*/ 452584 w 3666563"/>
              <a:gd name="connsiteY72" fmla="*/ 867928 h 1119349"/>
              <a:gd name="connsiteX73" fmla="*/ 452584 w 3666563"/>
              <a:gd name="connsiteY73" fmla="*/ 861242 h 1119349"/>
              <a:gd name="connsiteX74" fmla="*/ 460847 w 3666563"/>
              <a:gd name="connsiteY74" fmla="*/ 861242 h 1119349"/>
              <a:gd name="connsiteX75" fmla="*/ 460847 w 3666563"/>
              <a:gd name="connsiteY75" fmla="*/ 854303 h 1119349"/>
              <a:gd name="connsiteX76" fmla="*/ 472797 w 3666563"/>
              <a:gd name="connsiteY76" fmla="*/ 854303 h 1119349"/>
              <a:gd name="connsiteX77" fmla="*/ 472797 w 3666563"/>
              <a:gd name="connsiteY77" fmla="*/ 848879 h 1119349"/>
              <a:gd name="connsiteX78" fmla="*/ 481569 w 3666563"/>
              <a:gd name="connsiteY78" fmla="*/ 848879 h 1119349"/>
              <a:gd name="connsiteX79" fmla="*/ 481569 w 3666563"/>
              <a:gd name="connsiteY79" fmla="*/ 843959 h 1119349"/>
              <a:gd name="connsiteX80" fmla="*/ 492375 w 3666563"/>
              <a:gd name="connsiteY80" fmla="*/ 843959 h 1119349"/>
              <a:gd name="connsiteX81" fmla="*/ 492375 w 3666563"/>
              <a:gd name="connsiteY81" fmla="*/ 839039 h 1119349"/>
              <a:gd name="connsiteX82" fmla="*/ 501910 w 3666563"/>
              <a:gd name="connsiteY82" fmla="*/ 839039 h 1119349"/>
              <a:gd name="connsiteX83" fmla="*/ 501910 w 3666563"/>
              <a:gd name="connsiteY83" fmla="*/ 831470 h 1119349"/>
              <a:gd name="connsiteX84" fmla="*/ 507504 w 3666563"/>
              <a:gd name="connsiteY84" fmla="*/ 831470 h 1119349"/>
              <a:gd name="connsiteX85" fmla="*/ 507504 w 3666563"/>
              <a:gd name="connsiteY85" fmla="*/ 824279 h 1119349"/>
              <a:gd name="connsiteX86" fmla="*/ 516276 w 3666563"/>
              <a:gd name="connsiteY86" fmla="*/ 824279 h 1119349"/>
              <a:gd name="connsiteX87" fmla="*/ 516276 w 3666563"/>
              <a:gd name="connsiteY87" fmla="*/ 817088 h 1119349"/>
              <a:gd name="connsiteX88" fmla="*/ 525938 w 3666563"/>
              <a:gd name="connsiteY88" fmla="*/ 817088 h 1119349"/>
              <a:gd name="connsiteX89" fmla="*/ 525938 w 3666563"/>
              <a:gd name="connsiteY89" fmla="*/ 812673 h 1119349"/>
              <a:gd name="connsiteX90" fmla="*/ 544245 w 3666563"/>
              <a:gd name="connsiteY90" fmla="*/ 812673 h 1119349"/>
              <a:gd name="connsiteX91" fmla="*/ 544245 w 3666563"/>
              <a:gd name="connsiteY91" fmla="*/ 806618 h 1119349"/>
              <a:gd name="connsiteX92" fmla="*/ 556068 w 3666563"/>
              <a:gd name="connsiteY92" fmla="*/ 806618 h 1119349"/>
              <a:gd name="connsiteX93" fmla="*/ 556068 w 3666563"/>
              <a:gd name="connsiteY93" fmla="*/ 801319 h 1119349"/>
              <a:gd name="connsiteX94" fmla="*/ 565603 w 3666563"/>
              <a:gd name="connsiteY94" fmla="*/ 801319 h 1119349"/>
              <a:gd name="connsiteX95" fmla="*/ 565603 w 3666563"/>
              <a:gd name="connsiteY95" fmla="*/ 795012 h 1119349"/>
              <a:gd name="connsiteX96" fmla="*/ 576536 w 3666563"/>
              <a:gd name="connsiteY96" fmla="*/ 795012 h 1119349"/>
              <a:gd name="connsiteX97" fmla="*/ 576536 w 3666563"/>
              <a:gd name="connsiteY97" fmla="*/ 784289 h 1119349"/>
              <a:gd name="connsiteX98" fmla="*/ 588867 w 3666563"/>
              <a:gd name="connsiteY98" fmla="*/ 784289 h 1119349"/>
              <a:gd name="connsiteX99" fmla="*/ 588867 w 3666563"/>
              <a:gd name="connsiteY99" fmla="*/ 778234 h 1119349"/>
              <a:gd name="connsiteX100" fmla="*/ 600309 w 3666563"/>
              <a:gd name="connsiteY100" fmla="*/ 778234 h 1119349"/>
              <a:gd name="connsiteX101" fmla="*/ 600309 w 3666563"/>
              <a:gd name="connsiteY101" fmla="*/ 771926 h 1119349"/>
              <a:gd name="connsiteX102" fmla="*/ 610352 w 3666563"/>
              <a:gd name="connsiteY102" fmla="*/ 771926 h 1119349"/>
              <a:gd name="connsiteX103" fmla="*/ 610352 w 3666563"/>
              <a:gd name="connsiteY103" fmla="*/ 763726 h 1119349"/>
              <a:gd name="connsiteX104" fmla="*/ 620777 w 3666563"/>
              <a:gd name="connsiteY104" fmla="*/ 763726 h 1119349"/>
              <a:gd name="connsiteX105" fmla="*/ 620777 w 3666563"/>
              <a:gd name="connsiteY105" fmla="*/ 756157 h 1119349"/>
              <a:gd name="connsiteX106" fmla="*/ 634889 w 3666563"/>
              <a:gd name="connsiteY106" fmla="*/ 756157 h 1119349"/>
              <a:gd name="connsiteX107" fmla="*/ 634889 w 3666563"/>
              <a:gd name="connsiteY107" fmla="*/ 750354 h 1119349"/>
              <a:gd name="connsiteX108" fmla="*/ 648619 w 3666563"/>
              <a:gd name="connsiteY108" fmla="*/ 750354 h 1119349"/>
              <a:gd name="connsiteX109" fmla="*/ 648619 w 3666563"/>
              <a:gd name="connsiteY109" fmla="*/ 744425 h 1119349"/>
              <a:gd name="connsiteX110" fmla="*/ 657772 w 3666563"/>
              <a:gd name="connsiteY110" fmla="*/ 744425 h 1119349"/>
              <a:gd name="connsiteX111" fmla="*/ 657772 w 3666563"/>
              <a:gd name="connsiteY111" fmla="*/ 734585 h 1119349"/>
              <a:gd name="connsiteX112" fmla="*/ 667815 w 3666563"/>
              <a:gd name="connsiteY112" fmla="*/ 734585 h 1119349"/>
              <a:gd name="connsiteX113" fmla="*/ 667815 w 3666563"/>
              <a:gd name="connsiteY113" fmla="*/ 729160 h 1119349"/>
              <a:gd name="connsiteX114" fmla="*/ 679384 w 3666563"/>
              <a:gd name="connsiteY114" fmla="*/ 729160 h 1119349"/>
              <a:gd name="connsiteX115" fmla="*/ 679384 w 3666563"/>
              <a:gd name="connsiteY115" fmla="*/ 722222 h 1119349"/>
              <a:gd name="connsiteX116" fmla="*/ 694385 w 3666563"/>
              <a:gd name="connsiteY116" fmla="*/ 722222 h 1119349"/>
              <a:gd name="connsiteX117" fmla="*/ 694385 w 3666563"/>
              <a:gd name="connsiteY117" fmla="*/ 717554 h 1119349"/>
              <a:gd name="connsiteX118" fmla="*/ 707226 w 3666563"/>
              <a:gd name="connsiteY118" fmla="*/ 717554 h 1119349"/>
              <a:gd name="connsiteX119" fmla="*/ 707226 w 3666563"/>
              <a:gd name="connsiteY119" fmla="*/ 708345 h 1119349"/>
              <a:gd name="connsiteX120" fmla="*/ 725151 w 3666563"/>
              <a:gd name="connsiteY120" fmla="*/ 708345 h 1119349"/>
              <a:gd name="connsiteX121" fmla="*/ 725151 w 3666563"/>
              <a:gd name="connsiteY121" fmla="*/ 702795 h 1119349"/>
              <a:gd name="connsiteX122" fmla="*/ 741169 w 3666563"/>
              <a:gd name="connsiteY122" fmla="*/ 702795 h 1119349"/>
              <a:gd name="connsiteX123" fmla="*/ 741169 w 3666563"/>
              <a:gd name="connsiteY123" fmla="*/ 697496 h 1119349"/>
              <a:gd name="connsiteX124" fmla="*/ 761383 w 3666563"/>
              <a:gd name="connsiteY124" fmla="*/ 697496 h 1119349"/>
              <a:gd name="connsiteX125" fmla="*/ 761383 w 3666563"/>
              <a:gd name="connsiteY125" fmla="*/ 692450 h 1119349"/>
              <a:gd name="connsiteX126" fmla="*/ 772698 w 3666563"/>
              <a:gd name="connsiteY126" fmla="*/ 692450 h 1119349"/>
              <a:gd name="connsiteX127" fmla="*/ 772698 w 3666563"/>
              <a:gd name="connsiteY127" fmla="*/ 686899 h 1119349"/>
              <a:gd name="connsiteX128" fmla="*/ 789097 w 3666563"/>
              <a:gd name="connsiteY128" fmla="*/ 686899 h 1119349"/>
              <a:gd name="connsiteX129" fmla="*/ 789097 w 3666563"/>
              <a:gd name="connsiteY129" fmla="*/ 682484 h 1119349"/>
              <a:gd name="connsiteX130" fmla="*/ 797869 w 3666563"/>
              <a:gd name="connsiteY130" fmla="*/ 682484 h 1119349"/>
              <a:gd name="connsiteX131" fmla="*/ 797869 w 3666563"/>
              <a:gd name="connsiteY131" fmla="*/ 672896 h 1119349"/>
              <a:gd name="connsiteX132" fmla="*/ 815159 w 3666563"/>
              <a:gd name="connsiteY132" fmla="*/ 672896 h 1119349"/>
              <a:gd name="connsiteX133" fmla="*/ 815159 w 3666563"/>
              <a:gd name="connsiteY133" fmla="*/ 663687 h 1119349"/>
              <a:gd name="connsiteX134" fmla="*/ 823931 w 3666563"/>
              <a:gd name="connsiteY134" fmla="*/ 663687 h 1119349"/>
              <a:gd name="connsiteX135" fmla="*/ 823931 w 3666563"/>
              <a:gd name="connsiteY135" fmla="*/ 658641 h 1119349"/>
              <a:gd name="connsiteX136" fmla="*/ 838551 w 3666563"/>
              <a:gd name="connsiteY136" fmla="*/ 658641 h 1119349"/>
              <a:gd name="connsiteX137" fmla="*/ 838551 w 3666563"/>
              <a:gd name="connsiteY137" fmla="*/ 651703 h 1119349"/>
              <a:gd name="connsiteX138" fmla="*/ 853680 w 3666563"/>
              <a:gd name="connsiteY138" fmla="*/ 651703 h 1119349"/>
              <a:gd name="connsiteX139" fmla="*/ 853680 w 3666563"/>
              <a:gd name="connsiteY139" fmla="*/ 645017 h 1119349"/>
              <a:gd name="connsiteX140" fmla="*/ 865630 w 3666563"/>
              <a:gd name="connsiteY140" fmla="*/ 645017 h 1119349"/>
              <a:gd name="connsiteX141" fmla="*/ 865630 w 3666563"/>
              <a:gd name="connsiteY141" fmla="*/ 639214 h 1119349"/>
              <a:gd name="connsiteX142" fmla="*/ 876436 w 3666563"/>
              <a:gd name="connsiteY142" fmla="*/ 639214 h 1119349"/>
              <a:gd name="connsiteX143" fmla="*/ 876436 w 3666563"/>
              <a:gd name="connsiteY143" fmla="*/ 633789 h 1119349"/>
              <a:gd name="connsiteX144" fmla="*/ 888768 w 3666563"/>
              <a:gd name="connsiteY144" fmla="*/ 633789 h 1119349"/>
              <a:gd name="connsiteX145" fmla="*/ 888768 w 3666563"/>
              <a:gd name="connsiteY145" fmla="*/ 626599 h 1119349"/>
              <a:gd name="connsiteX146" fmla="*/ 895760 w 3666563"/>
              <a:gd name="connsiteY146" fmla="*/ 626599 h 1119349"/>
              <a:gd name="connsiteX147" fmla="*/ 895760 w 3666563"/>
              <a:gd name="connsiteY147" fmla="*/ 620669 h 1119349"/>
              <a:gd name="connsiteX148" fmla="*/ 910253 w 3666563"/>
              <a:gd name="connsiteY148" fmla="*/ 620669 h 1119349"/>
              <a:gd name="connsiteX149" fmla="*/ 910253 w 3666563"/>
              <a:gd name="connsiteY149" fmla="*/ 613100 h 1119349"/>
              <a:gd name="connsiteX150" fmla="*/ 921313 w 3666563"/>
              <a:gd name="connsiteY150" fmla="*/ 613100 h 1119349"/>
              <a:gd name="connsiteX151" fmla="*/ 921313 w 3666563"/>
              <a:gd name="connsiteY151" fmla="*/ 609063 h 1119349"/>
              <a:gd name="connsiteX152" fmla="*/ 931865 w 3666563"/>
              <a:gd name="connsiteY152" fmla="*/ 609063 h 1119349"/>
              <a:gd name="connsiteX153" fmla="*/ 931865 w 3666563"/>
              <a:gd name="connsiteY153" fmla="*/ 603765 h 1119349"/>
              <a:gd name="connsiteX154" fmla="*/ 955638 w 3666563"/>
              <a:gd name="connsiteY154" fmla="*/ 603765 h 1119349"/>
              <a:gd name="connsiteX155" fmla="*/ 955638 w 3666563"/>
              <a:gd name="connsiteY155" fmla="*/ 597836 h 1119349"/>
              <a:gd name="connsiteX156" fmla="*/ 984370 w 3666563"/>
              <a:gd name="connsiteY156" fmla="*/ 597836 h 1119349"/>
              <a:gd name="connsiteX157" fmla="*/ 984370 w 3666563"/>
              <a:gd name="connsiteY157" fmla="*/ 592537 h 1119349"/>
              <a:gd name="connsiteX158" fmla="*/ 992252 w 3666563"/>
              <a:gd name="connsiteY158" fmla="*/ 592537 h 1119349"/>
              <a:gd name="connsiteX159" fmla="*/ 992252 w 3666563"/>
              <a:gd name="connsiteY159" fmla="*/ 582193 h 1119349"/>
              <a:gd name="connsiteX160" fmla="*/ 1005600 w 3666563"/>
              <a:gd name="connsiteY160" fmla="*/ 582193 h 1119349"/>
              <a:gd name="connsiteX161" fmla="*/ 1005600 w 3666563"/>
              <a:gd name="connsiteY161" fmla="*/ 576138 h 1119349"/>
              <a:gd name="connsiteX162" fmla="*/ 1013355 w 3666563"/>
              <a:gd name="connsiteY162" fmla="*/ 576138 h 1119349"/>
              <a:gd name="connsiteX163" fmla="*/ 1013355 w 3666563"/>
              <a:gd name="connsiteY163" fmla="*/ 571470 h 1119349"/>
              <a:gd name="connsiteX164" fmla="*/ 1026958 w 3666563"/>
              <a:gd name="connsiteY164" fmla="*/ 571470 h 1119349"/>
              <a:gd name="connsiteX165" fmla="*/ 1026958 w 3666563"/>
              <a:gd name="connsiteY165" fmla="*/ 565036 h 1119349"/>
              <a:gd name="connsiteX166" fmla="*/ 1041070 w 3666563"/>
              <a:gd name="connsiteY166" fmla="*/ 565036 h 1119349"/>
              <a:gd name="connsiteX167" fmla="*/ 1041070 w 3666563"/>
              <a:gd name="connsiteY167" fmla="*/ 553683 h 1119349"/>
              <a:gd name="connsiteX168" fmla="*/ 1049587 w 3666563"/>
              <a:gd name="connsiteY168" fmla="*/ 553683 h 1119349"/>
              <a:gd name="connsiteX169" fmla="*/ 1049587 w 3666563"/>
              <a:gd name="connsiteY169" fmla="*/ 546870 h 1119349"/>
              <a:gd name="connsiteX170" fmla="*/ 1061411 w 3666563"/>
              <a:gd name="connsiteY170" fmla="*/ 546870 h 1119349"/>
              <a:gd name="connsiteX171" fmla="*/ 1061411 w 3666563"/>
              <a:gd name="connsiteY171" fmla="*/ 540815 h 1119349"/>
              <a:gd name="connsiteX172" fmla="*/ 1067386 w 3666563"/>
              <a:gd name="connsiteY172" fmla="*/ 540815 h 1119349"/>
              <a:gd name="connsiteX173" fmla="*/ 1067386 w 3666563"/>
              <a:gd name="connsiteY173" fmla="*/ 533877 h 1119349"/>
              <a:gd name="connsiteX174" fmla="*/ 1082387 w 3666563"/>
              <a:gd name="connsiteY174" fmla="*/ 533877 h 1119349"/>
              <a:gd name="connsiteX175" fmla="*/ 1082387 w 3666563"/>
              <a:gd name="connsiteY175" fmla="*/ 529461 h 1119349"/>
              <a:gd name="connsiteX176" fmla="*/ 1094210 w 3666563"/>
              <a:gd name="connsiteY176" fmla="*/ 529461 h 1119349"/>
              <a:gd name="connsiteX177" fmla="*/ 1094210 w 3666563"/>
              <a:gd name="connsiteY177" fmla="*/ 524541 h 1119349"/>
              <a:gd name="connsiteX178" fmla="*/ 1137307 w 3666563"/>
              <a:gd name="connsiteY178" fmla="*/ 524541 h 1119349"/>
              <a:gd name="connsiteX179" fmla="*/ 1137307 w 3666563"/>
              <a:gd name="connsiteY179" fmla="*/ 517855 h 1119349"/>
              <a:gd name="connsiteX180" fmla="*/ 1160699 w 3666563"/>
              <a:gd name="connsiteY180" fmla="*/ 517855 h 1119349"/>
              <a:gd name="connsiteX181" fmla="*/ 1160699 w 3666563"/>
              <a:gd name="connsiteY181" fmla="*/ 512052 h 1119349"/>
              <a:gd name="connsiteX182" fmla="*/ 1178497 w 3666563"/>
              <a:gd name="connsiteY182" fmla="*/ 512052 h 1119349"/>
              <a:gd name="connsiteX183" fmla="*/ 1178497 w 3666563"/>
              <a:gd name="connsiteY183" fmla="*/ 505114 h 1119349"/>
              <a:gd name="connsiteX184" fmla="*/ 1190448 w 3666563"/>
              <a:gd name="connsiteY184" fmla="*/ 505114 h 1119349"/>
              <a:gd name="connsiteX185" fmla="*/ 1190448 w 3666563"/>
              <a:gd name="connsiteY185" fmla="*/ 500068 h 1119349"/>
              <a:gd name="connsiteX186" fmla="*/ 1204686 w 3666563"/>
              <a:gd name="connsiteY186" fmla="*/ 500068 h 1119349"/>
              <a:gd name="connsiteX187" fmla="*/ 1204686 w 3666563"/>
              <a:gd name="connsiteY187" fmla="*/ 494769 h 1119349"/>
              <a:gd name="connsiteX188" fmla="*/ 1214730 w 3666563"/>
              <a:gd name="connsiteY188" fmla="*/ 494769 h 1119349"/>
              <a:gd name="connsiteX189" fmla="*/ 1214730 w 3666563"/>
              <a:gd name="connsiteY189" fmla="*/ 488083 h 1119349"/>
              <a:gd name="connsiteX190" fmla="*/ 1228841 w 3666563"/>
              <a:gd name="connsiteY190" fmla="*/ 488083 h 1119349"/>
              <a:gd name="connsiteX191" fmla="*/ 1228841 w 3666563"/>
              <a:gd name="connsiteY191" fmla="*/ 482154 h 1119349"/>
              <a:gd name="connsiteX192" fmla="*/ 1249818 w 3666563"/>
              <a:gd name="connsiteY192" fmla="*/ 482154 h 1119349"/>
              <a:gd name="connsiteX193" fmla="*/ 1249818 w 3666563"/>
              <a:gd name="connsiteY193" fmla="*/ 471810 h 1119349"/>
              <a:gd name="connsiteX194" fmla="*/ 1262658 w 3666563"/>
              <a:gd name="connsiteY194" fmla="*/ 471810 h 1119349"/>
              <a:gd name="connsiteX195" fmla="*/ 1262658 w 3666563"/>
              <a:gd name="connsiteY195" fmla="*/ 463610 h 1119349"/>
              <a:gd name="connsiteX196" fmla="*/ 1273210 w 3666563"/>
              <a:gd name="connsiteY196" fmla="*/ 463610 h 1119349"/>
              <a:gd name="connsiteX197" fmla="*/ 1273210 w 3666563"/>
              <a:gd name="connsiteY197" fmla="*/ 458059 h 1119349"/>
              <a:gd name="connsiteX198" fmla="*/ 1283253 w 3666563"/>
              <a:gd name="connsiteY198" fmla="*/ 458059 h 1119349"/>
              <a:gd name="connsiteX199" fmla="*/ 1283253 w 3666563"/>
              <a:gd name="connsiteY199" fmla="*/ 452761 h 1119349"/>
              <a:gd name="connsiteX200" fmla="*/ 1298636 w 3666563"/>
              <a:gd name="connsiteY200" fmla="*/ 452761 h 1119349"/>
              <a:gd name="connsiteX201" fmla="*/ 1298636 w 3666563"/>
              <a:gd name="connsiteY201" fmla="*/ 448345 h 1119349"/>
              <a:gd name="connsiteX202" fmla="*/ 1315671 w 3666563"/>
              <a:gd name="connsiteY202" fmla="*/ 448345 h 1119349"/>
              <a:gd name="connsiteX203" fmla="*/ 1315671 w 3666563"/>
              <a:gd name="connsiteY203" fmla="*/ 442038 h 1119349"/>
              <a:gd name="connsiteX204" fmla="*/ 1336266 w 3666563"/>
              <a:gd name="connsiteY204" fmla="*/ 442038 h 1119349"/>
              <a:gd name="connsiteX205" fmla="*/ 1336266 w 3666563"/>
              <a:gd name="connsiteY205" fmla="*/ 436235 h 1119349"/>
              <a:gd name="connsiteX206" fmla="*/ 1352666 w 3666563"/>
              <a:gd name="connsiteY206" fmla="*/ 436235 h 1119349"/>
              <a:gd name="connsiteX207" fmla="*/ 1352666 w 3666563"/>
              <a:gd name="connsiteY207" fmla="*/ 431693 h 1119349"/>
              <a:gd name="connsiteX208" fmla="*/ 1367667 w 3666563"/>
              <a:gd name="connsiteY208" fmla="*/ 431693 h 1119349"/>
              <a:gd name="connsiteX209" fmla="*/ 1367667 w 3666563"/>
              <a:gd name="connsiteY209" fmla="*/ 427656 h 1119349"/>
              <a:gd name="connsiteX210" fmla="*/ 1381906 w 3666563"/>
              <a:gd name="connsiteY210" fmla="*/ 427656 h 1119349"/>
              <a:gd name="connsiteX211" fmla="*/ 1381906 w 3666563"/>
              <a:gd name="connsiteY211" fmla="*/ 421223 h 1119349"/>
              <a:gd name="connsiteX212" fmla="*/ 1399196 w 3666563"/>
              <a:gd name="connsiteY212" fmla="*/ 421223 h 1119349"/>
              <a:gd name="connsiteX213" fmla="*/ 1399196 w 3666563"/>
              <a:gd name="connsiteY213" fmla="*/ 414032 h 1119349"/>
              <a:gd name="connsiteX214" fmla="*/ 1411909 w 3666563"/>
              <a:gd name="connsiteY214" fmla="*/ 414032 h 1119349"/>
              <a:gd name="connsiteX215" fmla="*/ 1411909 w 3666563"/>
              <a:gd name="connsiteY215" fmla="*/ 408607 h 1119349"/>
              <a:gd name="connsiteX216" fmla="*/ 1424622 w 3666563"/>
              <a:gd name="connsiteY216" fmla="*/ 408607 h 1119349"/>
              <a:gd name="connsiteX217" fmla="*/ 1424622 w 3666563"/>
              <a:gd name="connsiteY217" fmla="*/ 403309 h 1119349"/>
              <a:gd name="connsiteX218" fmla="*/ 1434284 w 3666563"/>
              <a:gd name="connsiteY218" fmla="*/ 403309 h 1119349"/>
              <a:gd name="connsiteX219" fmla="*/ 1434284 w 3666563"/>
              <a:gd name="connsiteY219" fmla="*/ 393847 h 1119349"/>
              <a:gd name="connsiteX220" fmla="*/ 1461744 w 3666563"/>
              <a:gd name="connsiteY220" fmla="*/ 393847 h 1119349"/>
              <a:gd name="connsiteX221" fmla="*/ 1461744 w 3666563"/>
              <a:gd name="connsiteY221" fmla="*/ 385774 h 1119349"/>
              <a:gd name="connsiteX222" fmla="*/ 1475982 w 3666563"/>
              <a:gd name="connsiteY222" fmla="*/ 385774 h 1119349"/>
              <a:gd name="connsiteX223" fmla="*/ 1475982 w 3666563"/>
              <a:gd name="connsiteY223" fmla="*/ 381611 h 1119349"/>
              <a:gd name="connsiteX224" fmla="*/ 1489331 w 3666563"/>
              <a:gd name="connsiteY224" fmla="*/ 381611 h 1119349"/>
              <a:gd name="connsiteX225" fmla="*/ 1489331 w 3666563"/>
              <a:gd name="connsiteY225" fmla="*/ 375808 h 1119349"/>
              <a:gd name="connsiteX226" fmla="*/ 1505222 w 3666563"/>
              <a:gd name="connsiteY226" fmla="*/ 375808 h 1119349"/>
              <a:gd name="connsiteX227" fmla="*/ 1505222 w 3666563"/>
              <a:gd name="connsiteY227" fmla="*/ 371771 h 1119349"/>
              <a:gd name="connsiteX228" fmla="*/ 1518952 w 3666563"/>
              <a:gd name="connsiteY228" fmla="*/ 371771 h 1119349"/>
              <a:gd name="connsiteX229" fmla="*/ 1518952 w 3666563"/>
              <a:gd name="connsiteY229" fmla="*/ 366346 h 1119349"/>
              <a:gd name="connsiteX230" fmla="*/ 1539547 w 3666563"/>
              <a:gd name="connsiteY230" fmla="*/ 366346 h 1119349"/>
              <a:gd name="connsiteX231" fmla="*/ 1539547 w 3666563"/>
              <a:gd name="connsiteY231" fmla="*/ 361048 h 1119349"/>
              <a:gd name="connsiteX232" fmla="*/ 1569550 w 3666563"/>
              <a:gd name="connsiteY232" fmla="*/ 361048 h 1119349"/>
              <a:gd name="connsiteX233" fmla="*/ 1569550 w 3666563"/>
              <a:gd name="connsiteY233" fmla="*/ 354993 h 1119349"/>
              <a:gd name="connsiteX234" fmla="*/ 1583789 w 3666563"/>
              <a:gd name="connsiteY234" fmla="*/ 354993 h 1119349"/>
              <a:gd name="connsiteX235" fmla="*/ 1583789 w 3666563"/>
              <a:gd name="connsiteY235" fmla="*/ 348937 h 1119349"/>
              <a:gd name="connsiteX236" fmla="*/ 1601968 w 3666563"/>
              <a:gd name="connsiteY236" fmla="*/ 348937 h 1119349"/>
              <a:gd name="connsiteX237" fmla="*/ 1601968 w 3666563"/>
              <a:gd name="connsiteY237" fmla="*/ 344774 h 1119349"/>
              <a:gd name="connsiteX238" fmla="*/ 1636548 w 3666563"/>
              <a:gd name="connsiteY238" fmla="*/ 344774 h 1119349"/>
              <a:gd name="connsiteX239" fmla="*/ 1636548 w 3666563"/>
              <a:gd name="connsiteY239" fmla="*/ 338467 h 1119349"/>
              <a:gd name="connsiteX240" fmla="*/ 1651295 w 3666563"/>
              <a:gd name="connsiteY240" fmla="*/ 338467 h 1119349"/>
              <a:gd name="connsiteX241" fmla="*/ 1651295 w 3666563"/>
              <a:gd name="connsiteY241" fmla="*/ 328501 h 1119349"/>
              <a:gd name="connsiteX242" fmla="*/ 1686510 w 3666563"/>
              <a:gd name="connsiteY242" fmla="*/ 328501 h 1119349"/>
              <a:gd name="connsiteX243" fmla="*/ 1686510 w 3666563"/>
              <a:gd name="connsiteY243" fmla="*/ 324464 h 1119349"/>
              <a:gd name="connsiteX244" fmla="*/ 1710792 w 3666563"/>
              <a:gd name="connsiteY244" fmla="*/ 324464 h 1119349"/>
              <a:gd name="connsiteX245" fmla="*/ 1710792 w 3666563"/>
              <a:gd name="connsiteY245" fmla="*/ 319039 h 1119349"/>
              <a:gd name="connsiteX246" fmla="*/ 1727700 w 3666563"/>
              <a:gd name="connsiteY246" fmla="*/ 319039 h 1119349"/>
              <a:gd name="connsiteX247" fmla="*/ 1727700 w 3666563"/>
              <a:gd name="connsiteY247" fmla="*/ 313741 h 1119349"/>
              <a:gd name="connsiteX248" fmla="*/ 1758211 w 3666563"/>
              <a:gd name="connsiteY248" fmla="*/ 313741 h 1119349"/>
              <a:gd name="connsiteX249" fmla="*/ 1758211 w 3666563"/>
              <a:gd name="connsiteY249" fmla="*/ 303270 h 1119349"/>
              <a:gd name="connsiteX250" fmla="*/ 1847711 w 3666563"/>
              <a:gd name="connsiteY250" fmla="*/ 303270 h 1119349"/>
              <a:gd name="connsiteX251" fmla="*/ 1847711 w 3666563"/>
              <a:gd name="connsiteY251" fmla="*/ 298224 h 1119349"/>
              <a:gd name="connsiteX252" fmla="*/ 1888774 w 3666563"/>
              <a:gd name="connsiteY252" fmla="*/ 298224 h 1119349"/>
              <a:gd name="connsiteX253" fmla="*/ 1888774 w 3666563"/>
              <a:gd name="connsiteY253" fmla="*/ 294566 h 1119349"/>
              <a:gd name="connsiteX254" fmla="*/ 1945856 w 3666563"/>
              <a:gd name="connsiteY254" fmla="*/ 294566 h 1119349"/>
              <a:gd name="connsiteX255" fmla="*/ 1945856 w 3666563"/>
              <a:gd name="connsiteY255" fmla="*/ 288510 h 1119349"/>
              <a:gd name="connsiteX256" fmla="*/ 1955518 w 3666563"/>
              <a:gd name="connsiteY256" fmla="*/ 288510 h 1119349"/>
              <a:gd name="connsiteX257" fmla="*/ 1955518 w 3666563"/>
              <a:gd name="connsiteY257" fmla="*/ 283843 h 1119349"/>
              <a:gd name="connsiteX258" fmla="*/ 1991496 w 3666563"/>
              <a:gd name="connsiteY258" fmla="*/ 283843 h 1119349"/>
              <a:gd name="connsiteX259" fmla="*/ 1991496 w 3666563"/>
              <a:gd name="connsiteY259" fmla="*/ 276274 h 1119349"/>
              <a:gd name="connsiteX260" fmla="*/ 2031287 w 3666563"/>
              <a:gd name="connsiteY260" fmla="*/ 276274 h 1119349"/>
              <a:gd name="connsiteX261" fmla="*/ 2031287 w 3666563"/>
              <a:gd name="connsiteY261" fmla="*/ 266812 h 1119349"/>
              <a:gd name="connsiteX262" fmla="*/ 2040441 w 3666563"/>
              <a:gd name="connsiteY262" fmla="*/ 266812 h 1119349"/>
              <a:gd name="connsiteX263" fmla="*/ 2040441 w 3666563"/>
              <a:gd name="connsiteY263" fmla="*/ 260378 h 1119349"/>
              <a:gd name="connsiteX264" fmla="*/ 2067774 w 3666563"/>
              <a:gd name="connsiteY264" fmla="*/ 260378 h 1119349"/>
              <a:gd name="connsiteX265" fmla="*/ 2067774 w 3666563"/>
              <a:gd name="connsiteY265" fmla="*/ 251295 h 1119349"/>
              <a:gd name="connsiteX266" fmla="*/ 2075147 w 3666563"/>
              <a:gd name="connsiteY266" fmla="*/ 251295 h 1119349"/>
              <a:gd name="connsiteX267" fmla="*/ 2075147 w 3666563"/>
              <a:gd name="connsiteY267" fmla="*/ 241329 h 1119349"/>
              <a:gd name="connsiteX268" fmla="*/ 2107693 w 3666563"/>
              <a:gd name="connsiteY268" fmla="*/ 241329 h 1119349"/>
              <a:gd name="connsiteX269" fmla="*/ 2107693 w 3666563"/>
              <a:gd name="connsiteY269" fmla="*/ 230102 h 1119349"/>
              <a:gd name="connsiteX270" fmla="*/ 2128161 w 3666563"/>
              <a:gd name="connsiteY270" fmla="*/ 230102 h 1119349"/>
              <a:gd name="connsiteX271" fmla="*/ 2128161 w 3666563"/>
              <a:gd name="connsiteY271" fmla="*/ 225560 h 1119349"/>
              <a:gd name="connsiteX272" fmla="*/ 2137187 w 3666563"/>
              <a:gd name="connsiteY272" fmla="*/ 225560 h 1119349"/>
              <a:gd name="connsiteX273" fmla="*/ 2137187 w 3666563"/>
              <a:gd name="connsiteY273" fmla="*/ 218748 h 1119349"/>
              <a:gd name="connsiteX274" fmla="*/ 2206091 w 3666563"/>
              <a:gd name="connsiteY274" fmla="*/ 218748 h 1119349"/>
              <a:gd name="connsiteX275" fmla="*/ 2206091 w 3666563"/>
              <a:gd name="connsiteY275" fmla="*/ 212440 h 1119349"/>
              <a:gd name="connsiteX276" fmla="*/ 2286438 w 3666563"/>
              <a:gd name="connsiteY276" fmla="*/ 212440 h 1119349"/>
              <a:gd name="connsiteX277" fmla="*/ 2286438 w 3666563"/>
              <a:gd name="connsiteY277" fmla="*/ 205502 h 1119349"/>
              <a:gd name="connsiteX278" fmla="*/ 2436579 w 3666563"/>
              <a:gd name="connsiteY278" fmla="*/ 205502 h 1119349"/>
              <a:gd name="connsiteX279" fmla="*/ 2436579 w 3666563"/>
              <a:gd name="connsiteY279" fmla="*/ 194527 h 1119349"/>
              <a:gd name="connsiteX280" fmla="*/ 2475099 w 3666563"/>
              <a:gd name="connsiteY280" fmla="*/ 194527 h 1119349"/>
              <a:gd name="connsiteX281" fmla="*/ 2475099 w 3666563"/>
              <a:gd name="connsiteY281" fmla="*/ 183552 h 1119349"/>
              <a:gd name="connsiteX282" fmla="*/ 2546038 w 3666563"/>
              <a:gd name="connsiteY282" fmla="*/ 183552 h 1119349"/>
              <a:gd name="connsiteX283" fmla="*/ 2546038 w 3666563"/>
              <a:gd name="connsiteY283" fmla="*/ 164881 h 1119349"/>
              <a:gd name="connsiteX284" fmla="*/ 2615832 w 3666563"/>
              <a:gd name="connsiteY284" fmla="*/ 164881 h 1119349"/>
              <a:gd name="connsiteX285" fmla="*/ 2615832 w 3666563"/>
              <a:gd name="connsiteY285" fmla="*/ 148860 h 1119349"/>
              <a:gd name="connsiteX286" fmla="*/ 2712197 w 3666563"/>
              <a:gd name="connsiteY286" fmla="*/ 148860 h 1119349"/>
              <a:gd name="connsiteX287" fmla="*/ 2712197 w 3666563"/>
              <a:gd name="connsiteY287" fmla="*/ 130694 h 1119349"/>
              <a:gd name="connsiteX288" fmla="*/ 2825089 w 3666563"/>
              <a:gd name="connsiteY288" fmla="*/ 130694 h 1119349"/>
              <a:gd name="connsiteX289" fmla="*/ 2825089 w 3666563"/>
              <a:gd name="connsiteY289" fmla="*/ 107986 h 1119349"/>
              <a:gd name="connsiteX290" fmla="*/ 2841997 w 3666563"/>
              <a:gd name="connsiteY290" fmla="*/ 107986 h 1119349"/>
              <a:gd name="connsiteX291" fmla="*/ 2841997 w 3666563"/>
              <a:gd name="connsiteY291" fmla="*/ 85279 h 1119349"/>
              <a:gd name="connsiteX292" fmla="*/ 2905053 w 3666563"/>
              <a:gd name="connsiteY292" fmla="*/ 85279 h 1119349"/>
              <a:gd name="connsiteX293" fmla="*/ 2905053 w 3666563"/>
              <a:gd name="connsiteY293" fmla="*/ 54372 h 1119349"/>
              <a:gd name="connsiteX294" fmla="*/ 3247797 w 3666563"/>
              <a:gd name="connsiteY294" fmla="*/ 54372 h 1119349"/>
              <a:gd name="connsiteX295" fmla="*/ 3247797 w 3666563"/>
              <a:gd name="connsiteY295" fmla="*/ 0 h 1119349"/>
              <a:gd name="connsiteX296" fmla="*/ 3666564 w 3666563"/>
              <a:gd name="connsiteY296" fmla="*/ 0 h 111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666563" h="1119349">
                <a:moveTo>
                  <a:pt x="0" y="1119349"/>
                </a:moveTo>
                <a:lnTo>
                  <a:pt x="0" y="1087181"/>
                </a:lnTo>
                <a:lnTo>
                  <a:pt x="13349" y="1087181"/>
                </a:lnTo>
                <a:lnTo>
                  <a:pt x="13349" y="1081630"/>
                </a:lnTo>
                <a:lnTo>
                  <a:pt x="28986" y="1081630"/>
                </a:lnTo>
                <a:lnTo>
                  <a:pt x="28986" y="1074818"/>
                </a:lnTo>
                <a:lnTo>
                  <a:pt x="37631" y="1074818"/>
                </a:lnTo>
                <a:lnTo>
                  <a:pt x="37631" y="1067627"/>
                </a:lnTo>
                <a:lnTo>
                  <a:pt x="49199" y="1067627"/>
                </a:lnTo>
                <a:lnTo>
                  <a:pt x="49199" y="1060310"/>
                </a:lnTo>
                <a:lnTo>
                  <a:pt x="57081" y="1060310"/>
                </a:lnTo>
                <a:lnTo>
                  <a:pt x="57081" y="1057535"/>
                </a:lnTo>
                <a:lnTo>
                  <a:pt x="71574" y="1057535"/>
                </a:lnTo>
                <a:lnTo>
                  <a:pt x="71574" y="1051732"/>
                </a:lnTo>
                <a:lnTo>
                  <a:pt x="82508" y="1051732"/>
                </a:lnTo>
                <a:lnTo>
                  <a:pt x="82508" y="1046181"/>
                </a:lnTo>
                <a:lnTo>
                  <a:pt x="93568" y="1046181"/>
                </a:lnTo>
                <a:lnTo>
                  <a:pt x="93568" y="1040630"/>
                </a:lnTo>
                <a:lnTo>
                  <a:pt x="107425" y="1040630"/>
                </a:lnTo>
                <a:lnTo>
                  <a:pt x="107425" y="1035332"/>
                </a:lnTo>
                <a:lnTo>
                  <a:pt x="117087" y="1035332"/>
                </a:lnTo>
                <a:lnTo>
                  <a:pt x="117087" y="1030664"/>
                </a:lnTo>
                <a:lnTo>
                  <a:pt x="126367" y="1030664"/>
                </a:lnTo>
                <a:lnTo>
                  <a:pt x="126367" y="1025618"/>
                </a:lnTo>
                <a:lnTo>
                  <a:pt x="144166" y="1025618"/>
                </a:lnTo>
                <a:lnTo>
                  <a:pt x="144166" y="1020698"/>
                </a:lnTo>
                <a:lnTo>
                  <a:pt x="161455" y="1020698"/>
                </a:lnTo>
                <a:lnTo>
                  <a:pt x="161455" y="1014769"/>
                </a:lnTo>
                <a:lnTo>
                  <a:pt x="173787" y="1014769"/>
                </a:lnTo>
                <a:lnTo>
                  <a:pt x="173787" y="1011111"/>
                </a:lnTo>
                <a:lnTo>
                  <a:pt x="184847" y="1011111"/>
                </a:lnTo>
                <a:lnTo>
                  <a:pt x="184847" y="1001649"/>
                </a:lnTo>
                <a:lnTo>
                  <a:pt x="193874" y="1001649"/>
                </a:lnTo>
                <a:lnTo>
                  <a:pt x="193874" y="994963"/>
                </a:lnTo>
                <a:lnTo>
                  <a:pt x="213833" y="994963"/>
                </a:lnTo>
                <a:lnTo>
                  <a:pt x="213833" y="987268"/>
                </a:lnTo>
                <a:lnTo>
                  <a:pt x="219300" y="987268"/>
                </a:lnTo>
                <a:lnTo>
                  <a:pt x="219300" y="981465"/>
                </a:lnTo>
                <a:lnTo>
                  <a:pt x="230741" y="981465"/>
                </a:lnTo>
                <a:lnTo>
                  <a:pt x="230741" y="977428"/>
                </a:lnTo>
                <a:lnTo>
                  <a:pt x="242310" y="977428"/>
                </a:lnTo>
                <a:lnTo>
                  <a:pt x="242310" y="973265"/>
                </a:lnTo>
                <a:lnTo>
                  <a:pt x="263287" y="973265"/>
                </a:lnTo>
                <a:lnTo>
                  <a:pt x="263287" y="963173"/>
                </a:lnTo>
                <a:lnTo>
                  <a:pt x="272059" y="963173"/>
                </a:lnTo>
                <a:lnTo>
                  <a:pt x="272059" y="956739"/>
                </a:lnTo>
                <a:lnTo>
                  <a:pt x="278161" y="956739"/>
                </a:lnTo>
                <a:lnTo>
                  <a:pt x="278161" y="946269"/>
                </a:lnTo>
                <a:lnTo>
                  <a:pt x="288586" y="946269"/>
                </a:lnTo>
                <a:lnTo>
                  <a:pt x="288586" y="938447"/>
                </a:lnTo>
                <a:lnTo>
                  <a:pt x="316300" y="938447"/>
                </a:lnTo>
                <a:lnTo>
                  <a:pt x="316300" y="933022"/>
                </a:lnTo>
                <a:lnTo>
                  <a:pt x="325581" y="933022"/>
                </a:lnTo>
                <a:lnTo>
                  <a:pt x="325581" y="926336"/>
                </a:lnTo>
                <a:lnTo>
                  <a:pt x="334861" y="926336"/>
                </a:lnTo>
                <a:lnTo>
                  <a:pt x="334861" y="920786"/>
                </a:lnTo>
                <a:lnTo>
                  <a:pt x="347193" y="920786"/>
                </a:lnTo>
                <a:lnTo>
                  <a:pt x="347193" y="912712"/>
                </a:lnTo>
                <a:lnTo>
                  <a:pt x="354439" y="912712"/>
                </a:lnTo>
                <a:lnTo>
                  <a:pt x="354439" y="908044"/>
                </a:lnTo>
                <a:lnTo>
                  <a:pt x="362957" y="908044"/>
                </a:lnTo>
                <a:lnTo>
                  <a:pt x="362957" y="897952"/>
                </a:lnTo>
                <a:lnTo>
                  <a:pt x="385332" y="897952"/>
                </a:lnTo>
                <a:lnTo>
                  <a:pt x="385332" y="891266"/>
                </a:lnTo>
                <a:lnTo>
                  <a:pt x="406308" y="891266"/>
                </a:lnTo>
                <a:lnTo>
                  <a:pt x="406308" y="885337"/>
                </a:lnTo>
                <a:lnTo>
                  <a:pt x="418767" y="885337"/>
                </a:lnTo>
                <a:lnTo>
                  <a:pt x="418767" y="878146"/>
                </a:lnTo>
                <a:lnTo>
                  <a:pt x="428302" y="878146"/>
                </a:lnTo>
                <a:lnTo>
                  <a:pt x="428302" y="872343"/>
                </a:lnTo>
                <a:lnTo>
                  <a:pt x="439362" y="872343"/>
                </a:lnTo>
                <a:lnTo>
                  <a:pt x="439362" y="867928"/>
                </a:lnTo>
                <a:lnTo>
                  <a:pt x="452584" y="867928"/>
                </a:lnTo>
                <a:lnTo>
                  <a:pt x="452584" y="861242"/>
                </a:lnTo>
                <a:lnTo>
                  <a:pt x="460847" y="861242"/>
                </a:lnTo>
                <a:lnTo>
                  <a:pt x="460847" y="854303"/>
                </a:lnTo>
                <a:lnTo>
                  <a:pt x="472797" y="854303"/>
                </a:lnTo>
                <a:lnTo>
                  <a:pt x="472797" y="848879"/>
                </a:lnTo>
                <a:lnTo>
                  <a:pt x="481569" y="848879"/>
                </a:lnTo>
                <a:lnTo>
                  <a:pt x="481569" y="843959"/>
                </a:lnTo>
                <a:lnTo>
                  <a:pt x="492375" y="843959"/>
                </a:lnTo>
                <a:lnTo>
                  <a:pt x="492375" y="839039"/>
                </a:lnTo>
                <a:lnTo>
                  <a:pt x="501910" y="839039"/>
                </a:lnTo>
                <a:lnTo>
                  <a:pt x="501910" y="831470"/>
                </a:lnTo>
                <a:lnTo>
                  <a:pt x="507504" y="831470"/>
                </a:lnTo>
                <a:lnTo>
                  <a:pt x="507504" y="824279"/>
                </a:lnTo>
                <a:lnTo>
                  <a:pt x="516276" y="824279"/>
                </a:lnTo>
                <a:lnTo>
                  <a:pt x="516276" y="817088"/>
                </a:lnTo>
                <a:lnTo>
                  <a:pt x="525938" y="817088"/>
                </a:lnTo>
                <a:lnTo>
                  <a:pt x="525938" y="812673"/>
                </a:lnTo>
                <a:lnTo>
                  <a:pt x="544245" y="812673"/>
                </a:lnTo>
                <a:lnTo>
                  <a:pt x="544245" y="806618"/>
                </a:lnTo>
                <a:lnTo>
                  <a:pt x="556068" y="806618"/>
                </a:lnTo>
                <a:lnTo>
                  <a:pt x="556068" y="801319"/>
                </a:lnTo>
                <a:lnTo>
                  <a:pt x="565603" y="801319"/>
                </a:lnTo>
                <a:lnTo>
                  <a:pt x="565603" y="795012"/>
                </a:lnTo>
                <a:lnTo>
                  <a:pt x="576536" y="795012"/>
                </a:lnTo>
                <a:lnTo>
                  <a:pt x="576536" y="784289"/>
                </a:lnTo>
                <a:lnTo>
                  <a:pt x="588867" y="784289"/>
                </a:lnTo>
                <a:lnTo>
                  <a:pt x="588867" y="778234"/>
                </a:lnTo>
                <a:lnTo>
                  <a:pt x="600309" y="778234"/>
                </a:lnTo>
                <a:lnTo>
                  <a:pt x="600309" y="771926"/>
                </a:lnTo>
                <a:lnTo>
                  <a:pt x="610352" y="771926"/>
                </a:lnTo>
                <a:lnTo>
                  <a:pt x="610352" y="763726"/>
                </a:lnTo>
                <a:lnTo>
                  <a:pt x="620777" y="763726"/>
                </a:lnTo>
                <a:lnTo>
                  <a:pt x="620777" y="756157"/>
                </a:lnTo>
                <a:lnTo>
                  <a:pt x="634889" y="756157"/>
                </a:lnTo>
                <a:lnTo>
                  <a:pt x="634889" y="750354"/>
                </a:lnTo>
                <a:lnTo>
                  <a:pt x="648619" y="750354"/>
                </a:lnTo>
                <a:lnTo>
                  <a:pt x="648619" y="744425"/>
                </a:lnTo>
                <a:lnTo>
                  <a:pt x="657772" y="744425"/>
                </a:lnTo>
                <a:lnTo>
                  <a:pt x="657772" y="734585"/>
                </a:lnTo>
                <a:lnTo>
                  <a:pt x="667815" y="734585"/>
                </a:lnTo>
                <a:lnTo>
                  <a:pt x="667815" y="729160"/>
                </a:lnTo>
                <a:lnTo>
                  <a:pt x="679384" y="729160"/>
                </a:lnTo>
                <a:lnTo>
                  <a:pt x="679384" y="722222"/>
                </a:lnTo>
                <a:lnTo>
                  <a:pt x="694385" y="722222"/>
                </a:lnTo>
                <a:lnTo>
                  <a:pt x="694385" y="717554"/>
                </a:lnTo>
                <a:lnTo>
                  <a:pt x="707226" y="717554"/>
                </a:lnTo>
                <a:lnTo>
                  <a:pt x="707226" y="708345"/>
                </a:lnTo>
                <a:lnTo>
                  <a:pt x="725151" y="708345"/>
                </a:lnTo>
                <a:lnTo>
                  <a:pt x="725151" y="702795"/>
                </a:lnTo>
                <a:lnTo>
                  <a:pt x="741169" y="702795"/>
                </a:lnTo>
                <a:lnTo>
                  <a:pt x="741169" y="697496"/>
                </a:lnTo>
                <a:lnTo>
                  <a:pt x="761383" y="697496"/>
                </a:lnTo>
                <a:lnTo>
                  <a:pt x="761383" y="692450"/>
                </a:lnTo>
                <a:lnTo>
                  <a:pt x="772698" y="692450"/>
                </a:lnTo>
                <a:lnTo>
                  <a:pt x="772698" y="686899"/>
                </a:lnTo>
                <a:lnTo>
                  <a:pt x="789097" y="686899"/>
                </a:lnTo>
                <a:lnTo>
                  <a:pt x="789097" y="682484"/>
                </a:lnTo>
                <a:lnTo>
                  <a:pt x="797869" y="682484"/>
                </a:lnTo>
                <a:lnTo>
                  <a:pt x="797869" y="672896"/>
                </a:lnTo>
                <a:lnTo>
                  <a:pt x="815159" y="672896"/>
                </a:lnTo>
                <a:lnTo>
                  <a:pt x="815159" y="663687"/>
                </a:lnTo>
                <a:lnTo>
                  <a:pt x="823931" y="663687"/>
                </a:lnTo>
                <a:lnTo>
                  <a:pt x="823931" y="658641"/>
                </a:lnTo>
                <a:lnTo>
                  <a:pt x="838551" y="658641"/>
                </a:lnTo>
                <a:lnTo>
                  <a:pt x="838551" y="651703"/>
                </a:lnTo>
                <a:lnTo>
                  <a:pt x="853680" y="651703"/>
                </a:lnTo>
                <a:lnTo>
                  <a:pt x="853680" y="645017"/>
                </a:lnTo>
                <a:lnTo>
                  <a:pt x="865630" y="645017"/>
                </a:lnTo>
                <a:lnTo>
                  <a:pt x="865630" y="639214"/>
                </a:lnTo>
                <a:lnTo>
                  <a:pt x="876436" y="639214"/>
                </a:lnTo>
                <a:lnTo>
                  <a:pt x="876436" y="633789"/>
                </a:lnTo>
                <a:lnTo>
                  <a:pt x="888768" y="633789"/>
                </a:lnTo>
                <a:lnTo>
                  <a:pt x="888768" y="626599"/>
                </a:lnTo>
                <a:lnTo>
                  <a:pt x="895760" y="626599"/>
                </a:lnTo>
                <a:lnTo>
                  <a:pt x="895760" y="620669"/>
                </a:lnTo>
                <a:lnTo>
                  <a:pt x="910253" y="620669"/>
                </a:lnTo>
                <a:lnTo>
                  <a:pt x="910253" y="613100"/>
                </a:lnTo>
                <a:lnTo>
                  <a:pt x="921313" y="613100"/>
                </a:lnTo>
                <a:lnTo>
                  <a:pt x="921313" y="609063"/>
                </a:lnTo>
                <a:lnTo>
                  <a:pt x="931865" y="609063"/>
                </a:lnTo>
                <a:lnTo>
                  <a:pt x="931865" y="603765"/>
                </a:lnTo>
                <a:lnTo>
                  <a:pt x="955638" y="603765"/>
                </a:lnTo>
                <a:lnTo>
                  <a:pt x="955638" y="597836"/>
                </a:lnTo>
                <a:lnTo>
                  <a:pt x="984370" y="597836"/>
                </a:lnTo>
                <a:lnTo>
                  <a:pt x="984370" y="592537"/>
                </a:lnTo>
                <a:lnTo>
                  <a:pt x="992252" y="592537"/>
                </a:lnTo>
                <a:lnTo>
                  <a:pt x="992252" y="582193"/>
                </a:lnTo>
                <a:lnTo>
                  <a:pt x="1005600" y="582193"/>
                </a:lnTo>
                <a:lnTo>
                  <a:pt x="1005600" y="576138"/>
                </a:lnTo>
                <a:lnTo>
                  <a:pt x="1013355" y="576138"/>
                </a:lnTo>
                <a:lnTo>
                  <a:pt x="1013355" y="571470"/>
                </a:lnTo>
                <a:lnTo>
                  <a:pt x="1026958" y="571470"/>
                </a:lnTo>
                <a:lnTo>
                  <a:pt x="1026958" y="565036"/>
                </a:lnTo>
                <a:lnTo>
                  <a:pt x="1041070" y="565036"/>
                </a:lnTo>
                <a:lnTo>
                  <a:pt x="1041070" y="553683"/>
                </a:lnTo>
                <a:lnTo>
                  <a:pt x="1049587" y="553683"/>
                </a:lnTo>
                <a:lnTo>
                  <a:pt x="1049587" y="546870"/>
                </a:lnTo>
                <a:lnTo>
                  <a:pt x="1061411" y="546870"/>
                </a:lnTo>
                <a:lnTo>
                  <a:pt x="1061411" y="540815"/>
                </a:lnTo>
                <a:lnTo>
                  <a:pt x="1067386" y="540815"/>
                </a:lnTo>
                <a:lnTo>
                  <a:pt x="1067386" y="533877"/>
                </a:lnTo>
                <a:lnTo>
                  <a:pt x="1082387" y="533877"/>
                </a:lnTo>
                <a:lnTo>
                  <a:pt x="1082387" y="529461"/>
                </a:lnTo>
                <a:lnTo>
                  <a:pt x="1094210" y="529461"/>
                </a:lnTo>
                <a:lnTo>
                  <a:pt x="1094210" y="524541"/>
                </a:lnTo>
                <a:lnTo>
                  <a:pt x="1137307" y="524541"/>
                </a:lnTo>
                <a:lnTo>
                  <a:pt x="1137307" y="517855"/>
                </a:lnTo>
                <a:lnTo>
                  <a:pt x="1160699" y="517855"/>
                </a:lnTo>
                <a:lnTo>
                  <a:pt x="1160699" y="512052"/>
                </a:lnTo>
                <a:lnTo>
                  <a:pt x="1178497" y="512052"/>
                </a:lnTo>
                <a:lnTo>
                  <a:pt x="1178497" y="505114"/>
                </a:lnTo>
                <a:lnTo>
                  <a:pt x="1190448" y="505114"/>
                </a:lnTo>
                <a:lnTo>
                  <a:pt x="1190448" y="500068"/>
                </a:lnTo>
                <a:lnTo>
                  <a:pt x="1204686" y="500068"/>
                </a:lnTo>
                <a:lnTo>
                  <a:pt x="1204686" y="494769"/>
                </a:lnTo>
                <a:lnTo>
                  <a:pt x="1214730" y="494769"/>
                </a:lnTo>
                <a:lnTo>
                  <a:pt x="1214730" y="488083"/>
                </a:lnTo>
                <a:lnTo>
                  <a:pt x="1228841" y="488083"/>
                </a:lnTo>
                <a:lnTo>
                  <a:pt x="1228841" y="482154"/>
                </a:lnTo>
                <a:lnTo>
                  <a:pt x="1249818" y="482154"/>
                </a:lnTo>
                <a:lnTo>
                  <a:pt x="1249818" y="471810"/>
                </a:lnTo>
                <a:lnTo>
                  <a:pt x="1262658" y="471810"/>
                </a:lnTo>
                <a:lnTo>
                  <a:pt x="1262658" y="463610"/>
                </a:lnTo>
                <a:lnTo>
                  <a:pt x="1273210" y="463610"/>
                </a:lnTo>
                <a:lnTo>
                  <a:pt x="1273210" y="458059"/>
                </a:lnTo>
                <a:lnTo>
                  <a:pt x="1283253" y="458059"/>
                </a:lnTo>
                <a:lnTo>
                  <a:pt x="1283253" y="452761"/>
                </a:lnTo>
                <a:lnTo>
                  <a:pt x="1298636" y="452761"/>
                </a:lnTo>
                <a:lnTo>
                  <a:pt x="1298636" y="448345"/>
                </a:lnTo>
                <a:lnTo>
                  <a:pt x="1315671" y="448345"/>
                </a:lnTo>
                <a:lnTo>
                  <a:pt x="1315671" y="442038"/>
                </a:lnTo>
                <a:lnTo>
                  <a:pt x="1336266" y="442038"/>
                </a:lnTo>
                <a:lnTo>
                  <a:pt x="1336266" y="436235"/>
                </a:lnTo>
                <a:lnTo>
                  <a:pt x="1352666" y="436235"/>
                </a:lnTo>
                <a:lnTo>
                  <a:pt x="1352666" y="431693"/>
                </a:lnTo>
                <a:lnTo>
                  <a:pt x="1367667" y="431693"/>
                </a:lnTo>
                <a:lnTo>
                  <a:pt x="1367667" y="427656"/>
                </a:lnTo>
                <a:lnTo>
                  <a:pt x="1381906" y="427656"/>
                </a:lnTo>
                <a:lnTo>
                  <a:pt x="1381906" y="421223"/>
                </a:lnTo>
                <a:lnTo>
                  <a:pt x="1399196" y="421223"/>
                </a:lnTo>
                <a:lnTo>
                  <a:pt x="1399196" y="414032"/>
                </a:lnTo>
                <a:lnTo>
                  <a:pt x="1411909" y="414032"/>
                </a:lnTo>
                <a:lnTo>
                  <a:pt x="1411909" y="408607"/>
                </a:lnTo>
                <a:lnTo>
                  <a:pt x="1424622" y="408607"/>
                </a:lnTo>
                <a:lnTo>
                  <a:pt x="1424622" y="403309"/>
                </a:lnTo>
                <a:lnTo>
                  <a:pt x="1434284" y="403309"/>
                </a:lnTo>
                <a:lnTo>
                  <a:pt x="1434284" y="393847"/>
                </a:lnTo>
                <a:lnTo>
                  <a:pt x="1461744" y="393847"/>
                </a:lnTo>
                <a:lnTo>
                  <a:pt x="1461744" y="385774"/>
                </a:lnTo>
                <a:lnTo>
                  <a:pt x="1475982" y="385774"/>
                </a:lnTo>
                <a:lnTo>
                  <a:pt x="1475982" y="381611"/>
                </a:lnTo>
                <a:lnTo>
                  <a:pt x="1489331" y="381611"/>
                </a:lnTo>
                <a:lnTo>
                  <a:pt x="1489331" y="375808"/>
                </a:lnTo>
                <a:lnTo>
                  <a:pt x="1505222" y="375808"/>
                </a:lnTo>
                <a:lnTo>
                  <a:pt x="1505222" y="371771"/>
                </a:lnTo>
                <a:lnTo>
                  <a:pt x="1518952" y="371771"/>
                </a:lnTo>
                <a:lnTo>
                  <a:pt x="1518952" y="366346"/>
                </a:lnTo>
                <a:lnTo>
                  <a:pt x="1539547" y="366346"/>
                </a:lnTo>
                <a:lnTo>
                  <a:pt x="1539547" y="361048"/>
                </a:lnTo>
                <a:lnTo>
                  <a:pt x="1569550" y="361048"/>
                </a:lnTo>
                <a:lnTo>
                  <a:pt x="1569550" y="354993"/>
                </a:lnTo>
                <a:lnTo>
                  <a:pt x="1583789" y="354993"/>
                </a:lnTo>
                <a:lnTo>
                  <a:pt x="1583789" y="348937"/>
                </a:lnTo>
                <a:lnTo>
                  <a:pt x="1601968" y="348937"/>
                </a:lnTo>
                <a:lnTo>
                  <a:pt x="1601968" y="344774"/>
                </a:lnTo>
                <a:lnTo>
                  <a:pt x="1636548" y="344774"/>
                </a:lnTo>
                <a:lnTo>
                  <a:pt x="1636548" y="338467"/>
                </a:lnTo>
                <a:lnTo>
                  <a:pt x="1651295" y="338467"/>
                </a:lnTo>
                <a:lnTo>
                  <a:pt x="1651295" y="328501"/>
                </a:lnTo>
                <a:lnTo>
                  <a:pt x="1686510" y="328501"/>
                </a:lnTo>
                <a:lnTo>
                  <a:pt x="1686510" y="324464"/>
                </a:lnTo>
                <a:lnTo>
                  <a:pt x="1710792" y="324464"/>
                </a:lnTo>
                <a:lnTo>
                  <a:pt x="1710792" y="319039"/>
                </a:lnTo>
                <a:lnTo>
                  <a:pt x="1727700" y="319039"/>
                </a:lnTo>
                <a:lnTo>
                  <a:pt x="1727700" y="313741"/>
                </a:lnTo>
                <a:lnTo>
                  <a:pt x="1758211" y="313741"/>
                </a:lnTo>
                <a:lnTo>
                  <a:pt x="1758211" y="303270"/>
                </a:lnTo>
                <a:lnTo>
                  <a:pt x="1847711" y="303270"/>
                </a:lnTo>
                <a:lnTo>
                  <a:pt x="1847711" y="298224"/>
                </a:lnTo>
                <a:lnTo>
                  <a:pt x="1888774" y="298224"/>
                </a:lnTo>
                <a:lnTo>
                  <a:pt x="1888774" y="294566"/>
                </a:lnTo>
                <a:lnTo>
                  <a:pt x="1945856" y="294566"/>
                </a:lnTo>
                <a:lnTo>
                  <a:pt x="1945856" y="288510"/>
                </a:lnTo>
                <a:lnTo>
                  <a:pt x="1955518" y="288510"/>
                </a:lnTo>
                <a:lnTo>
                  <a:pt x="1955518" y="283843"/>
                </a:lnTo>
                <a:lnTo>
                  <a:pt x="1991496" y="283843"/>
                </a:lnTo>
                <a:lnTo>
                  <a:pt x="1991496" y="276274"/>
                </a:lnTo>
                <a:cubicBezTo>
                  <a:pt x="1991496" y="276274"/>
                  <a:pt x="2031287" y="277283"/>
                  <a:pt x="2031287" y="276274"/>
                </a:cubicBezTo>
                <a:lnTo>
                  <a:pt x="2031287" y="266812"/>
                </a:lnTo>
                <a:lnTo>
                  <a:pt x="2040441" y="266812"/>
                </a:lnTo>
                <a:lnTo>
                  <a:pt x="2040441" y="260378"/>
                </a:lnTo>
                <a:lnTo>
                  <a:pt x="2067774" y="260378"/>
                </a:lnTo>
                <a:lnTo>
                  <a:pt x="2067774" y="251295"/>
                </a:lnTo>
                <a:lnTo>
                  <a:pt x="2075147" y="251295"/>
                </a:lnTo>
                <a:lnTo>
                  <a:pt x="2075147" y="241329"/>
                </a:lnTo>
                <a:lnTo>
                  <a:pt x="2107693" y="241329"/>
                </a:lnTo>
                <a:lnTo>
                  <a:pt x="2107693" y="230102"/>
                </a:lnTo>
                <a:lnTo>
                  <a:pt x="2128161" y="230102"/>
                </a:lnTo>
                <a:lnTo>
                  <a:pt x="2128161" y="225560"/>
                </a:lnTo>
                <a:lnTo>
                  <a:pt x="2137187" y="225560"/>
                </a:lnTo>
                <a:lnTo>
                  <a:pt x="2137187" y="218748"/>
                </a:lnTo>
                <a:lnTo>
                  <a:pt x="2206091" y="218748"/>
                </a:lnTo>
                <a:lnTo>
                  <a:pt x="2206091" y="212440"/>
                </a:lnTo>
                <a:lnTo>
                  <a:pt x="2286438" y="212440"/>
                </a:lnTo>
                <a:lnTo>
                  <a:pt x="2286438" y="205502"/>
                </a:lnTo>
                <a:lnTo>
                  <a:pt x="2436579" y="205502"/>
                </a:lnTo>
                <a:lnTo>
                  <a:pt x="2436579" y="194527"/>
                </a:lnTo>
                <a:lnTo>
                  <a:pt x="2475099" y="194527"/>
                </a:lnTo>
                <a:lnTo>
                  <a:pt x="2475099" y="183552"/>
                </a:lnTo>
                <a:lnTo>
                  <a:pt x="2546038" y="183552"/>
                </a:lnTo>
                <a:lnTo>
                  <a:pt x="2546038" y="164881"/>
                </a:lnTo>
                <a:lnTo>
                  <a:pt x="2615832" y="164881"/>
                </a:lnTo>
                <a:lnTo>
                  <a:pt x="2615832" y="148860"/>
                </a:lnTo>
                <a:lnTo>
                  <a:pt x="2712197" y="148860"/>
                </a:lnTo>
                <a:lnTo>
                  <a:pt x="2712197" y="130694"/>
                </a:lnTo>
                <a:lnTo>
                  <a:pt x="2825089" y="130694"/>
                </a:lnTo>
                <a:lnTo>
                  <a:pt x="2825089" y="107986"/>
                </a:lnTo>
                <a:lnTo>
                  <a:pt x="2841997" y="107986"/>
                </a:lnTo>
                <a:lnTo>
                  <a:pt x="2841997" y="85279"/>
                </a:lnTo>
                <a:lnTo>
                  <a:pt x="2905053" y="85279"/>
                </a:lnTo>
                <a:lnTo>
                  <a:pt x="2905053" y="54372"/>
                </a:lnTo>
                <a:lnTo>
                  <a:pt x="3247797" y="54372"/>
                </a:lnTo>
                <a:lnTo>
                  <a:pt x="3247797" y="0"/>
                </a:lnTo>
                <a:lnTo>
                  <a:pt x="3666564" y="0"/>
                </a:lnTo>
              </a:path>
            </a:pathLst>
          </a:custGeom>
          <a:noFill/>
          <a:ln w="25400" cap="rnd">
            <a:solidFill>
              <a:schemeClr val="accent1">
                <a:lumMod val="50000"/>
                <a:lumOff val="50000"/>
              </a:schemeClr>
            </a:solidFill>
            <a:prstDash val="solid"/>
            <a:round/>
          </a:ln>
        </p:spPr>
        <p:txBody>
          <a:bodyPr rtlCol="0" anchor="ctr"/>
          <a:lstStyle/>
          <a:p>
            <a:pPr marL="0" marR="0" lvl="0" indent="0" algn="l" defTabSz="457189" rtl="0" eaLnBrk="1" fontAlgn="auto" latinLnBrk="0" hangingPunct="1">
              <a:lnSpc>
                <a:spcPct val="100000"/>
              </a:lnSpc>
              <a:spcBef>
                <a:spcPct val="0"/>
              </a:spcBef>
              <a:spcAft>
                <a:spcPct val="0"/>
              </a:spcAft>
              <a:buClrTx/>
              <a:buSzTx/>
              <a:buFontTx/>
              <a:buNone/>
              <a:tabLst/>
              <a:defRPr/>
            </a:pPr>
            <a:endParaRPr kumimoji="0" lang="en-US" sz="600" b="0" i="0" u="none" strike="noStrike" kern="0" cap="none" spc="0" normalizeH="0" baseline="0" noProof="0">
              <a:ln>
                <a:noFill/>
              </a:ln>
              <a:solidFill>
                <a:srgbClr val="404040"/>
              </a:solidFill>
              <a:effectLst/>
              <a:uLnTx/>
              <a:uFillTx/>
              <a:ea typeface="+mn-ea"/>
              <a:cs typeface="Arial"/>
            </a:endParaRPr>
          </a:p>
        </p:txBody>
      </p:sp>
      <p:grpSp>
        <p:nvGrpSpPr>
          <p:cNvPr id="61" name="GR1 Dati">
            <a:extLst>
              <a:ext uri="{FF2B5EF4-FFF2-40B4-BE49-F238E27FC236}">
                <a16:creationId xmlns:a16="http://schemas.microsoft.com/office/drawing/2014/main" id="{9596EA8C-BA35-C5EF-B580-475C60346304}"/>
              </a:ext>
            </a:extLst>
          </p:cNvPr>
          <p:cNvGrpSpPr/>
          <p:nvPr/>
        </p:nvGrpSpPr>
        <p:grpSpPr>
          <a:xfrm>
            <a:off x="3244260" y="2279261"/>
            <a:ext cx="3627320" cy="1252132"/>
            <a:chOff x="4325679" y="2844219"/>
            <a:chExt cx="4836427" cy="1669509"/>
          </a:xfrm>
        </p:grpSpPr>
        <p:sp>
          <p:nvSpPr>
            <p:cNvPr id="62" name="TextBox 17">
              <a:extLst>
                <a:ext uri="{FF2B5EF4-FFF2-40B4-BE49-F238E27FC236}">
                  <a16:creationId xmlns:a16="http://schemas.microsoft.com/office/drawing/2014/main" id="{9FBF3563-82AB-11B7-46F7-A46310F3A78E}"/>
                </a:ext>
              </a:extLst>
            </p:cNvPr>
            <p:cNvSpPr txBox="1"/>
            <p:nvPr/>
          </p:nvSpPr>
          <p:spPr>
            <a:xfrm>
              <a:off x="4325679" y="3793728"/>
              <a:ext cx="720000" cy="720000"/>
            </a:xfrm>
            <a:prstGeom prst="ellipse">
              <a:avLst/>
            </a:prstGeom>
            <a:solidFill>
              <a:schemeClr val="accent2">
                <a:lumMod val="40000"/>
                <a:lumOff val="60000"/>
              </a:schemeClr>
            </a:solidFill>
          </p:spPr>
          <p:txBody>
            <a:bodyPr wrap="none" lIns="0" tIns="0" rIns="0" bIns="0" rtlCol="0" anchor="ctr" anchorCtr="0">
              <a:noAutofit/>
            </a:bodyPr>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800" b="0" i="0" u="none" strike="noStrike" kern="0" cap="none" spc="0" normalizeH="0" baseline="0" noProof="0">
                  <a:ln>
                    <a:noFill/>
                  </a:ln>
                  <a:solidFill>
                    <a:srgbClr val="FFFFFF"/>
                  </a:solidFill>
                  <a:effectLst/>
                  <a:uLnTx/>
                  <a:uFillTx/>
                  <a:ea typeface="Arial"/>
                  <a:cs typeface="Arial"/>
                </a:rPr>
                <a:t>5 Jahre</a:t>
              </a:r>
            </a:p>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200" b="1" i="0" u="none" strike="noStrike" kern="0" cap="none" spc="0" normalizeH="0" baseline="0" noProof="0">
                  <a:ln>
                    <a:noFill/>
                  </a:ln>
                  <a:solidFill>
                    <a:srgbClr val="FFFFFF"/>
                  </a:solidFill>
                  <a:effectLst/>
                  <a:uLnTx/>
                  <a:uFillTx/>
                  <a:ea typeface="Arial"/>
                  <a:cs typeface="Arial"/>
                </a:rPr>
                <a:t>44</a:t>
              </a:r>
              <a:r>
                <a:rPr kumimoji="0" lang="de" sz="1100" b="0" i="0" u="none" strike="noStrike" kern="0" cap="none" spc="0" normalizeH="0" baseline="0" noProof="0">
                  <a:ln>
                    <a:noFill/>
                  </a:ln>
                  <a:solidFill>
                    <a:srgbClr val="FFFFFF"/>
                  </a:solidFill>
                  <a:effectLst/>
                  <a:uLnTx/>
                  <a:uFillTx/>
                  <a:ea typeface="Arial"/>
                  <a:cs typeface="Arial"/>
                </a:rPr>
                <a:t>%</a:t>
              </a:r>
              <a:endParaRPr kumimoji="0" lang="en-US" sz="1200" b="0" i="0" u="none" strike="noStrike" kern="0" cap="none" spc="0" normalizeH="0" baseline="0" noProof="0">
                <a:ln>
                  <a:noFill/>
                </a:ln>
                <a:solidFill>
                  <a:prstClr val="white"/>
                </a:solidFill>
                <a:effectLst/>
                <a:uLnTx/>
                <a:uFillTx/>
                <a:ea typeface="Verdana"/>
                <a:cs typeface="Verdana"/>
                <a:sym typeface="Verdana"/>
              </a:endParaRPr>
            </a:p>
          </p:txBody>
        </p:sp>
        <p:sp>
          <p:nvSpPr>
            <p:cNvPr id="63" name="TextBox 18">
              <a:extLst>
                <a:ext uri="{FF2B5EF4-FFF2-40B4-BE49-F238E27FC236}">
                  <a16:creationId xmlns:a16="http://schemas.microsoft.com/office/drawing/2014/main" id="{B418E5ED-F3DA-D8E2-578D-B790752B061D}"/>
                </a:ext>
              </a:extLst>
            </p:cNvPr>
            <p:cNvSpPr txBox="1"/>
            <p:nvPr/>
          </p:nvSpPr>
          <p:spPr>
            <a:xfrm>
              <a:off x="6383893" y="3318974"/>
              <a:ext cx="720000" cy="720000"/>
            </a:xfrm>
            <a:prstGeom prst="ellipse">
              <a:avLst/>
            </a:prstGeom>
            <a:solidFill>
              <a:schemeClr val="accent1">
                <a:lumMod val="50000"/>
                <a:lumOff val="50000"/>
              </a:schemeClr>
            </a:solidFill>
          </p:spPr>
          <p:txBody>
            <a:bodyPr wrap="none" lIns="0" tIns="0" rIns="0" bIns="0" rtlCol="0" anchor="ctr" anchorCtr="0">
              <a:noAutofit/>
            </a:bodyPr>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800" b="0" i="0" u="none" strike="noStrike" kern="0" cap="none" spc="0" normalizeH="0" baseline="0" noProof="0">
                  <a:ln>
                    <a:noFill/>
                  </a:ln>
                  <a:solidFill>
                    <a:srgbClr val="FFFFFF"/>
                  </a:solidFill>
                  <a:effectLst/>
                  <a:uLnTx/>
                  <a:uFillTx/>
                  <a:ea typeface="Arial"/>
                  <a:cs typeface="Arial"/>
                </a:rPr>
                <a:t>10 Jahre</a:t>
              </a:r>
            </a:p>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200" b="1" i="0" u="none" strike="noStrike" kern="0" cap="none" spc="0" normalizeH="0" baseline="0" noProof="0">
                  <a:ln>
                    <a:noFill/>
                  </a:ln>
                  <a:solidFill>
                    <a:srgbClr val="FFFFFF"/>
                  </a:solidFill>
                  <a:effectLst/>
                  <a:uLnTx/>
                  <a:uFillTx/>
                  <a:ea typeface="Arial"/>
                  <a:cs typeface="Arial"/>
                </a:rPr>
                <a:t>70</a:t>
              </a:r>
              <a:r>
                <a:rPr kumimoji="0" lang="de" sz="1100" b="0" i="0" u="none" strike="noStrike" kern="0" cap="none" spc="0" normalizeH="0" baseline="0" noProof="0">
                  <a:ln>
                    <a:noFill/>
                  </a:ln>
                  <a:solidFill>
                    <a:srgbClr val="FFFFFF"/>
                  </a:solidFill>
                  <a:effectLst/>
                  <a:uLnTx/>
                  <a:uFillTx/>
                  <a:ea typeface="Arial"/>
                  <a:cs typeface="Arial"/>
                </a:rPr>
                <a:t>%</a:t>
              </a:r>
              <a:endParaRPr kumimoji="0" lang="en-US" sz="1200" b="0" i="0" u="none" strike="noStrike" kern="0" cap="none" spc="0" normalizeH="0" baseline="0" noProof="0">
                <a:ln>
                  <a:noFill/>
                </a:ln>
                <a:solidFill>
                  <a:prstClr val="white"/>
                </a:solidFill>
                <a:effectLst/>
                <a:uLnTx/>
                <a:uFillTx/>
                <a:ea typeface="Verdana"/>
                <a:cs typeface="Verdana"/>
                <a:sym typeface="Verdana"/>
              </a:endParaRPr>
            </a:p>
          </p:txBody>
        </p:sp>
        <p:sp>
          <p:nvSpPr>
            <p:cNvPr id="64" name="TextBox 19">
              <a:extLst>
                <a:ext uri="{FF2B5EF4-FFF2-40B4-BE49-F238E27FC236}">
                  <a16:creationId xmlns:a16="http://schemas.microsoft.com/office/drawing/2014/main" id="{C54B6050-F9FB-2F33-3F1F-1FC4BD8BA2A1}"/>
                </a:ext>
              </a:extLst>
            </p:cNvPr>
            <p:cNvSpPr txBox="1"/>
            <p:nvPr/>
          </p:nvSpPr>
          <p:spPr>
            <a:xfrm>
              <a:off x="8442106" y="2844219"/>
              <a:ext cx="720000" cy="720000"/>
            </a:xfrm>
            <a:prstGeom prst="ellipse">
              <a:avLst/>
            </a:prstGeom>
            <a:solidFill>
              <a:schemeClr val="accent1">
                <a:lumMod val="90000"/>
                <a:lumOff val="10000"/>
              </a:schemeClr>
            </a:solidFill>
          </p:spPr>
          <p:txBody>
            <a:bodyPr wrap="none" lIns="0" tIns="0" rIns="0" bIns="0" rtlCol="0" anchor="ctr" anchorCtr="0">
              <a:noAutofit/>
            </a:bodyPr>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800" b="0" i="0" u="none" strike="noStrike" kern="0" cap="none" spc="0" normalizeH="0" baseline="0" noProof="0">
                  <a:ln>
                    <a:noFill/>
                  </a:ln>
                  <a:solidFill>
                    <a:srgbClr val="FFFFFF"/>
                  </a:solidFill>
                  <a:effectLst/>
                  <a:uLnTx/>
                  <a:uFillTx/>
                  <a:ea typeface="Arial"/>
                  <a:cs typeface="Arial"/>
                </a:rPr>
                <a:t>15 Jahre</a:t>
              </a:r>
            </a:p>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200" b="1" i="0" u="none" strike="noStrike" kern="0" cap="none" spc="0" normalizeH="0" baseline="0" noProof="0">
                  <a:ln>
                    <a:noFill/>
                  </a:ln>
                  <a:solidFill>
                    <a:srgbClr val="FFFFFF"/>
                  </a:solidFill>
                  <a:effectLst/>
                  <a:uLnTx/>
                  <a:uFillTx/>
                  <a:ea typeface="Arial"/>
                  <a:cs typeface="Arial"/>
                </a:rPr>
                <a:t>84</a:t>
              </a:r>
              <a:r>
                <a:rPr kumimoji="0" lang="de" sz="1100" b="0" i="0" u="none" strike="noStrike" kern="0" cap="none" spc="0" normalizeH="0" baseline="0" noProof="0">
                  <a:ln>
                    <a:noFill/>
                  </a:ln>
                  <a:solidFill>
                    <a:srgbClr val="FFFFFF"/>
                  </a:solidFill>
                  <a:effectLst/>
                  <a:uLnTx/>
                  <a:uFillTx/>
                  <a:ea typeface="Arial"/>
                  <a:cs typeface="Arial"/>
                </a:rPr>
                <a:t>%</a:t>
              </a:r>
              <a:endParaRPr kumimoji="0" lang="en-US" sz="1200" b="0" i="0" u="none" strike="noStrike" kern="0" cap="none" spc="0" normalizeH="0" baseline="0" noProof="0">
                <a:ln>
                  <a:noFill/>
                </a:ln>
                <a:solidFill>
                  <a:prstClr val="white"/>
                </a:solidFill>
                <a:effectLst/>
                <a:uLnTx/>
                <a:uFillTx/>
                <a:ea typeface="Verdana"/>
                <a:cs typeface="Verdana"/>
                <a:sym typeface="Verdana"/>
              </a:endParaRPr>
            </a:p>
          </p:txBody>
        </p:sp>
      </p:grpSp>
      <p:sp>
        <p:nvSpPr>
          <p:cNvPr id="65" name="TextBox 20">
            <a:extLst>
              <a:ext uri="{FF2B5EF4-FFF2-40B4-BE49-F238E27FC236}">
                <a16:creationId xmlns:a16="http://schemas.microsoft.com/office/drawing/2014/main" id="{8181BD4C-7A46-C75C-EEEF-6BFE21BB1BA7}"/>
              </a:ext>
            </a:extLst>
          </p:cNvPr>
          <p:cNvSpPr txBox="1"/>
          <p:nvPr/>
        </p:nvSpPr>
        <p:spPr>
          <a:xfrm rot="16200000">
            <a:off x="-2395" y="2726884"/>
            <a:ext cx="1951726" cy="415498"/>
          </a:xfrm>
          <a:prstGeom prst="rect">
            <a:avLst/>
          </a:prstGeom>
        </p:spPr>
        <p:txBody>
          <a:bodyPr wrap="square" lIns="0" tIns="0" rIns="0" bIns="0" rtlCol="0" anchor="t">
            <a:spAutoFit/>
          </a:bodyPr>
          <a:lstStyle>
            <a:defPPr>
              <a:defRPr lang="en-US"/>
            </a:defPPr>
            <a:lvl1pPr algn="ctr">
              <a:lnSpc>
                <a:spcPct val="90000"/>
              </a:lnSpc>
              <a:defRPr sz="1200" b="1">
                <a:latin typeface="Arial" panose="020B0604020202020204" pitchFamily="34" charset="0"/>
                <a:cs typeface="Arial" panose="020B0604020202020204" pitchFamily="34" charset="0"/>
              </a:defRPr>
            </a:lvl1pPr>
          </a:lstStyle>
          <a:p>
            <a:pPr marL="0" marR="0" lvl="0" indent="0" algn="ctr" defTabSz="685800" rtl="0" eaLnBrk="1" fontAlgn="auto" latinLnBrk="0" hangingPunct="1">
              <a:lnSpc>
                <a:spcPct val="90000"/>
              </a:lnSpc>
              <a:spcBef>
                <a:spcPct val="0"/>
              </a:spcBef>
              <a:spcAft>
                <a:spcPct val="0"/>
              </a:spcAft>
              <a:buClrTx/>
              <a:buSzTx/>
              <a:buFontTx/>
              <a:buNone/>
              <a:tabLst/>
              <a:defRPr/>
            </a:pPr>
            <a:r>
              <a:rPr kumimoji="0" lang="de" sz="1000" b="1" i="0" u="none" strike="noStrike" kern="1200" cap="none" spc="0" normalizeH="0" baseline="0" noProof="0">
                <a:ln>
                  <a:noFill/>
                </a:ln>
                <a:solidFill>
                  <a:srgbClr val="404040"/>
                </a:solidFill>
                <a:effectLst/>
                <a:uLnTx/>
                <a:uFillTx/>
                <a:latin typeface="+mn-lt"/>
                <a:ea typeface="Arial"/>
                <a:cs typeface="Arial"/>
              </a:rPr>
              <a:t>Wahrscheinlichkeit einer Progression zu T1D (Stadium 3) </a:t>
            </a:r>
            <a:r>
              <a:rPr lang="de" sz="1000" b="0">
                <a:solidFill>
                  <a:srgbClr val="404040"/>
                </a:solidFill>
                <a:latin typeface="+mn-lt"/>
                <a:ea typeface="Arial"/>
                <a:cs typeface="Arial"/>
              </a:rPr>
              <a:t>[</a:t>
            </a:r>
            <a:r>
              <a:rPr kumimoji="0" lang="de" sz="1000" b="0" i="0" u="none" strike="noStrike" kern="1200" cap="none" spc="0" normalizeH="0" baseline="0" noProof="0">
                <a:ln>
                  <a:noFill/>
                </a:ln>
                <a:solidFill>
                  <a:srgbClr val="404040"/>
                </a:solidFill>
                <a:effectLst/>
                <a:uLnTx/>
                <a:uFillTx/>
                <a:latin typeface="+mn-lt"/>
                <a:ea typeface="Arial"/>
                <a:cs typeface="Arial"/>
              </a:rPr>
              <a:t>%]</a:t>
            </a:r>
          </a:p>
        </p:txBody>
      </p:sp>
      <p:sp>
        <p:nvSpPr>
          <p:cNvPr id="67" name="TextBox 21">
            <a:extLst>
              <a:ext uri="{FF2B5EF4-FFF2-40B4-BE49-F238E27FC236}">
                <a16:creationId xmlns:a16="http://schemas.microsoft.com/office/drawing/2014/main" id="{B67E0EEA-F9E4-6413-6323-86B67BC33A11}"/>
              </a:ext>
            </a:extLst>
          </p:cNvPr>
          <p:cNvSpPr txBox="1"/>
          <p:nvPr/>
        </p:nvSpPr>
        <p:spPr>
          <a:xfrm>
            <a:off x="1654678" y="4073033"/>
            <a:ext cx="6211530" cy="138499"/>
          </a:xfrm>
          <a:prstGeom prst="rect">
            <a:avLst/>
          </a:prstGeom>
        </p:spPr>
        <p:txBody>
          <a:bodyPr wrap="square" lIns="0" tIns="0" rIns="0" bIns="0" rtlCol="0" anchor="t">
            <a:spAutoFit/>
          </a:bodyPr>
          <a:lstStyle>
            <a:defPPr>
              <a:defRPr lang="en-US"/>
            </a:defPPr>
            <a:lvl1pPr algn="ctr">
              <a:lnSpc>
                <a:spcPct val="90000"/>
              </a:lnSpc>
              <a:defRPr sz="1200" b="1">
                <a:latin typeface="Arial" panose="020B0604020202020204" pitchFamily="34" charset="0"/>
                <a:cs typeface="Arial" panose="020B0604020202020204" pitchFamily="34" charset="0"/>
              </a:defRPr>
            </a:lvl1pPr>
          </a:lstStyle>
          <a:p>
            <a:pPr marL="0" marR="0" lvl="0" indent="0" algn="ctr" defTabSz="685800" rtl="0" eaLnBrk="1" fontAlgn="auto" latinLnBrk="0" hangingPunct="1">
              <a:lnSpc>
                <a:spcPct val="90000"/>
              </a:lnSpc>
              <a:spcBef>
                <a:spcPct val="0"/>
              </a:spcBef>
              <a:spcAft>
                <a:spcPct val="0"/>
              </a:spcAft>
              <a:buClrTx/>
              <a:buSzTx/>
              <a:buFontTx/>
              <a:buNone/>
              <a:tabLst/>
              <a:defRPr/>
            </a:pPr>
            <a:r>
              <a:rPr kumimoji="0" lang="de" sz="1000" b="1" i="0" u="none" strike="noStrike" kern="1200" cap="none" spc="0" normalizeH="0" baseline="0" noProof="0">
                <a:ln>
                  <a:noFill/>
                </a:ln>
                <a:solidFill>
                  <a:srgbClr val="404040"/>
                </a:solidFill>
                <a:effectLst/>
                <a:uLnTx/>
                <a:uFillTx/>
                <a:latin typeface="+mn-lt"/>
                <a:ea typeface="Arial"/>
                <a:cs typeface="Arial"/>
              </a:rPr>
              <a:t>Nachbeobachtung nach Serokonversion </a:t>
            </a:r>
            <a:r>
              <a:rPr kumimoji="0" lang="de" sz="1000" b="0" i="0" u="none" strike="noStrike" kern="1200" cap="none" spc="0" normalizeH="0" baseline="0" noProof="0">
                <a:ln>
                  <a:noFill/>
                </a:ln>
                <a:solidFill>
                  <a:srgbClr val="404040"/>
                </a:solidFill>
                <a:effectLst/>
                <a:uLnTx/>
                <a:uFillTx/>
                <a:latin typeface="+mn-lt"/>
                <a:ea typeface="Arial"/>
                <a:cs typeface="Arial"/>
              </a:rPr>
              <a:t>[Jahre]</a:t>
            </a:r>
          </a:p>
        </p:txBody>
      </p:sp>
      <p:sp>
        <p:nvSpPr>
          <p:cNvPr id="68" name="Rectangle: Rounded Corners 30">
            <a:extLst>
              <a:ext uri="{FF2B5EF4-FFF2-40B4-BE49-F238E27FC236}">
                <a16:creationId xmlns:a16="http://schemas.microsoft.com/office/drawing/2014/main" id="{185589B0-B0F9-2E1D-3516-FF30907D070A}"/>
              </a:ext>
            </a:extLst>
          </p:cNvPr>
          <p:cNvSpPr/>
          <p:nvPr/>
        </p:nvSpPr>
        <p:spPr>
          <a:xfrm>
            <a:off x="1292236" y="1396469"/>
            <a:ext cx="6559528" cy="378000"/>
          </a:xfrm>
          <a:prstGeom prst="roundRect">
            <a:avLst>
              <a:gd name="adj" fmla="val 50000"/>
            </a:avLst>
          </a:prstGeom>
          <a:solidFill>
            <a:srgbClr val="23004C"/>
          </a:solidFill>
          <a:ln w="25400" cap="flat" cmpd="sng" algn="ctr">
            <a:noFill/>
            <a:prstDash val="solid"/>
          </a:ln>
          <a:effectLst/>
        </p:spPr>
        <p:txBody>
          <a:bodyPr rtlCol="0" anchor="ctr"/>
          <a:lstStyle/>
          <a:p>
            <a:pPr marL="0" marR="0" lvl="0" indent="0" algn="ctr" defTabSz="514350" rtl="0" eaLnBrk="1" fontAlgn="auto" latinLnBrk="0" hangingPunct="1">
              <a:lnSpc>
                <a:spcPct val="85000"/>
              </a:lnSpc>
              <a:spcBef>
                <a:spcPct val="0"/>
              </a:spcBef>
              <a:spcAft>
                <a:spcPct val="0"/>
              </a:spcAft>
              <a:buClrTx/>
              <a:buSzTx/>
              <a:buFontTx/>
              <a:buNone/>
              <a:tabLst/>
              <a:defRPr/>
            </a:pPr>
            <a:r>
              <a:rPr kumimoji="0" lang="de" sz="1100" b="0" i="0" u="none" strike="noStrike" kern="0" cap="none" spc="0" normalizeH="0" baseline="0" noProof="0">
                <a:ln>
                  <a:noFill/>
                </a:ln>
                <a:solidFill>
                  <a:srgbClr val="FFFFFF"/>
                </a:solidFill>
                <a:effectLst/>
                <a:uLnTx/>
                <a:uFillTx/>
                <a:ea typeface="Arial"/>
                <a:cs typeface="Arial"/>
              </a:rPr>
              <a:t>Risiko einer Progression von der Serokonversion zu T1D im Stadium 3 </a:t>
            </a:r>
          </a:p>
          <a:p>
            <a:pPr marL="0" marR="0" lvl="0" indent="0" algn="ctr" defTabSz="514350" rtl="0" eaLnBrk="1" fontAlgn="auto" latinLnBrk="0" hangingPunct="1">
              <a:lnSpc>
                <a:spcPct val="85000"/>
              </a:lnSpc>
              <a:spcBef>
                <a:spcPct val="0"/>
              </a:spcBef>
              <a:spcAft>
                <a:spcPct val="0"/>
              </a:spcAft>
              <a:buClrTx/>
              <a:buSzTx/>
              <a:buFontTx/>
              <a:buNone/>
              <a:tabLst/>
              <a:defRPr/>
            </a:pPr>
            <a:r>
              <a:rPr kumimoji="0" lang="de" sz="1100" b="0" i="0" u="none" strike="noStrike" kern="0" cap="none" spc="0" normalizeH="0" baseline="0" noProof="0">
                <a:ln>
                  <a:noFill/>
                </a:ln>
                <a:solidFill>
                  <a:srgbClr val="FFFFFF"/>
                </a:solidFill>
                <a:effectLst/>
                <a:uLnTx/>
                <a:uFillTx/>
                <a:ea typeface="Arial"/>
                <a:cs typeface="Arial"/>
              </a:rPr>
              <a:t>bei Risikokindern mit ≥ 2 Inselautoantikörpern (n = 585)</a:t>
            </a:r>
            <a:r>
              <a:rPr kumimoji="0" lang="de" sz="1100" b="0" i="0" u="none" strike="noStrike" kern="0" cap="none" spc="0" normalizeH="0" baseline="30000" noProof="0">
                <a:ln>
                  <a:noFill/>
                </a:ln>
                <a:solidFill>
                  <a:srgbClr val="FFFFFF"/>
                </a:solidFill>
                <a:effectLst/>
                <a:uLnTx/>
                <a:uFillTx/>
                <a:ea typeface="Arial"/>
                <a:cs typeface="Arial"/>
              </a:rPr>
              <a:t>1</a:t>
            </a:r>
            <a:endParaRPr kumimoji="0" lang="en-GB" sz="1100" b="0" i="0" u="none" strike="noStrike" kern="0" cap="none" spc="0" normalizeH="0" baseline="30000" noProof="0">
              <a:ln>
                <a:noFill/>
              </a:ln>
              <a:solidFill>
                <a:prstClr val="white"/>
              </a:solidFill>
              <a:effectLst/>
              <a:uLnTx/>
              <a:uFillTx/>
              <a:cs typeface="Arial" panose="020B0604020202020204" pitchFamily="34" charset="0"/>
            </a:endParaRPr>
          </a:p>
        </p:txBody>
      </p:sp>
      <p:sp>
        <p:nvSpPr>
          <p:cNvPr id="70" name="Text Placeholder 5">
            <a:extLst>
              <a:ext uri="{FF2B5EF4-FFF2-40B4-BE49-F238E27FC236}">
                <a16:creationId xmlns:a16="http://schemas.microsoft.com/office/drawing/2014/main" id="{93D35192-B3C8-9997-FD82-929A459FAF2C}"/>
              </a:ext>
            </a:extLst>
          </p:cNvPr>
          <p:cNvSpPr txBox="1">
            <a:spLocks/>
          </p:cNvSpPr>
          <p:nvPr/>
        </p:nvSpPr>
        <p:spPr>
          <a:xfrm>
            <a:off x="400474" y="4782799"/>
            <a:ext cx="8003388"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Abbildung modifiziert nach Ziegler AG 2013</a:t>
            </a:r>
            <a:r>
              <a:rPr kumimoji="0" lang="de" sz="600" b="0" i="0" u="none" strike="noStrike" kern="1200" cap="none" spc="0" normalizeH="0" baseline="3000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 Die Informationen stammen aus kombinierten prospektiven Geburtskohortenstudien (DAISY, DIPP, BABYDIAB und BABYDIET), die den natürlichen Verlauf von Autoimmunität und aT1D bei Kindern mit erhöhtem genetischen Risiko für aT1D untersuchten (N = 13.377); 585 Kinder entwickelten mehrere Inselautoantikörper.</a:t>
            </a:r>
            <a:r>
              <a:rPr kumimoji="0" lang="de" sz="600" b="0" i="0" u="none" strike="noStrike" kern="1200" cap="none" spc="0" normalizeH="0" baseline="30000" noProof="0">
                <a:ln>
                  <a:noFill/>
                </a:ln>
                <a:solidFill>
                  <a:srgbClr val="404040"/>
                </a:solidFill>
                <a:effectLst/>
                <a:uLnTx/>
                <a:uFillTx/>
                <a:latin typeface="+mn-lt"/>
                <a:ea typeface="Arial"/>
                <a:cs typeface="Arial"/>
              </a:rPr>
              <a:t>1</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DAISY: Diabetes Autoimmunity Study in the Young, Studie zur Diabetes-Autoimmunität bei jungen Menschen; DIPP: Type 1 Diabetes Prediction and Prevention, Studie zur Prädiktion und Prävention von T1D; T1D: Typ-1-Diabetes.</a:t>
            </a:r>
            <a:endParaRPr kumimoji="0" lang="en-NZ"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e" sz="600" b="0" i="0" u="none" strike="noStrike" kern="1200" cap="none" spc="0" normalizeH="0" baseline="0" noProof="0">
                <a:ln>
                  <a:noFill/>
                </a:ln>
                <a:solidFill>
                  <a:srgbClr val="404040"/>
                </a:solidFill>
                <a:effectLst/>
                <a:uLnTx/>
                <a:uFillTx/>
                <a:latin typeface="+mn-lt"/>
                <a:ea typeface="Arial"/>
                <a:cs typeface="Arial"/>
              </a:rPr>
              <a:t>Ziegler AG </a:t>
            </a:r>
            <a:r>
              <a:rPr kumimoji="0" lang="de" sz="600" b="0" i="1" u="none" strike="noStrike" kern="1200" cap="none" spc="0" normalizeH="0" baseline="0" noProof="0">
                <a:ln>
                  <a:noFill/>
                </a:ln>
                <a:solidFill>
                  <a:srgbClr val="404040"/>
                </a:solidFill>
                <a:effectLst/>
                <a:uLnTx/>
                <a:uFillTx/>
                <a:latin typeface="+mn-lt"/>
                <a:ea typeface="Arial"/>
                <a:cs typeface="Arial"/>
              </a:rPr>
              <a:t>et al. JAMA </a:t>
            </a:r>
            <a:r>
              <a:rPr kumimoji="0" lang="de" sz="600" b="0" i="0" u="none" strike="noStrike" kern="1200" cap="none" spc="0" normalizeH="0" baseline="0" noProof="0">
                <a:ln>
                  <a:noFill/>
                </a:ln>
                <a:solidFill>
                  <a:srgbClr val="404040"/>
                </a:solidFill>
                <a:effectLst/>
                <a:uLnTx/>
                <a:uFillTx/>
                <a:latin typeface="+mn-lt"/>
                <a:ea typeface="Arial"/>
                <a:cs typeface="Arial"/>
              </a:rPr>
              <a:t>2013; 309: 2473</a:t>
            </a:r>
            <a:r>
              <a:rPr lang="da-DK" sz="600">
                <a:solidFill>
                  <a:srgbClr val="404040"/>
                </a:solidFill>
                <a:latin typeface="Verdana"/>
                <a:ea typeface="Arial"/>
                <a:cs typeface="Arial"/>
              </a:rPr>
              <a:t>–</a:t>
            </a:r>
            <a:r>
              <a:rPr kumimoji="0" lang="de" sz="600" b="0" i="0" u="none" strike="noStrike" kern="1200" cap="none" spc="0" normalizeH="0" baseline="0" noProof="0">
                <a:ln>
                  <a:noFill/>
                </a:ln>
                <a:solidFill>
                  <a:srgbClr val="404040"/>
                </a:solidFill>
                <a:effectLst/>
                <a:uLnTx/>
                <a:uFillTx/>
                <a:latin typeface="+mn-lt"/>
                <a:ea typeface="Arial"/>
                <a:cs typeface="Arial"/>
              </a:rPr>
              <a:t>9.</a:t>
            </a:r>
            <a:endParaRPr kumimoji="0" lang="en-NZ" sz="600" b="0" i="0" u="none" strike="noStrike" kern="100" cap="none" spc="0" normalizeH="0" baseline="0" noProof="0">
              <a:ln>
                <a:noFill/>
              </a:ln>
              <a:solidFill>
                <a:srgbClr val="404040"/>
              </a:solidFill>
              <a:effectLst/>
              <a:uLnTx/>
              <a:uFillTx/>
              <a:latin typeface="+mn-lt"/>
              <a:ea typeface="DengXian" panose="02010600030101010101" pitchFamily="2" charset="-122"/>
              <a:cs typeface="Arial" panose="020B0604020202020204" pitchFamily="34" charset="0"/>
            </a:endParaRPr>
          </a:p>
        </p:txBody>
      </p:sp>
    </p:spTree>
    <p:extLst>
      <p:ext uri="{BB962C8B-B14F-4D97-AF65-F5344CB8AC3E}">
        <p14:creationId xmlns:p14="http://schemas.microsoft.com/office/powerpoint/2010/main" val="127389895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6CBF3B6-C10D-95B1-1C22-65712EB27ED7}"/>
            </a:ext>
          </a:extLst>
        </p:cNvPr>
        <p:cNvGrpSpPr/>
        <p:nvPr/>
      </p:nvGrpSpPr>
      <p:grpSpPr>
        <a:xfrm>
          <a:off x="0" y="0"/>
          <a:ext cx="0" cy="0"/>
          <a:chOff x="0" y="0"/>
          <a:chExt cx="0" cy="0"/>
        </a:xfrm>
      </p:grpSpPr>
      <p:sp>
        <p:nvSpPr>
          <p:cNvPr id="33" name="Textplatzhalter 9">
            <a:extLst>
              <a:ext uri="{FF2B5EF4-FFF2-40B4-BE49-F238E27FC236}">
                <a16:creationId xmlns:a16="http://schemas.microsoft.com/office/drawing/2014/main" id="{69BDC0AF-13DC-A037-31A6-A55BC55C968E}"/>
              </a:ext>
            </a:extLst>
          </p:cNvPr>
          <p:cNvSpPr txBox="1">
            <a:spLocks/>
          </p:cNvSpPr>
          <p:nvPr/>
        </p:nvSpPr>
        <p:spPr>
          <a:xfrm>
            <a:off x="314331" y="114843"/>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Die Prävalenz von Inselautoantikörpern variiert mit dem Alter bei klinischer Diagnose von T1D (Stadium 3)</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noProof="0">
                <a:ln>
                  <a:noFill/>
                </a:ln>
                <a:solidFill>
                  <a:srgbClr val="7030A0"/>
                </a:solidFill>
                <a:effectLst/>
                <a:uLnTx/>
                <a:uFillTx/>
                <a:latin typeface="Verdana"/>
                <a:ea typeface="+mn-ea"/>
                <a:cs typeface="+mn-cs"/>
              </a:rPr>
              <a:t>*</a:t>
            </a:r>
          </a:p>
        </p:txBody>
      </p:sp>
      <p:grpSp>
        <p:nvGrpSpPr>
          <p:cNvPr id="7" name="Group 53">
            <a:extLst>
              <a:ext uri="{FF2B5EF4-FFF2-40B4-BE49-F238E27FC236}">
                <a16:creationId xmlns:a16="http://schemas.microsoft.com/office/drawing/2014/main" id="{1D02C7C4-6DF1-551B-5244-C5EB5F9C6F2A}"/>
              </a:ext>
            </a:extLst>
          </p:cNvPr>
          <p:cNvGrpSpPr/>
          <p:nvPr/>
        </p:nvGrpSpPr>
        <p:grpSpPr>
          <a:xfrm>
            <a:off x="4525423" y="1429943"/>
            <a:ext cx="116339" cy="308002"/>
            <a:chOff x="1786123" y="3060452"/>
            <a:chExt cx="155119" cy="410669"/>
          </a:xfrm>
        </p:grpSpPr>
        <p:sp>
          <p:nvSpPr>
            <p:cNvPr id="8" name="Freeform 130">
              <a:extLst>
                <a:ext uri="{FF2B5EF4-FFF2-40B4-BE49-F238E27FC236}">
                  <a16:creationId xmlns:a16="http://schemas.microsoft.com/office/drawing/2014/main" id="{92E44719-E3C9-BBD2-DA5C-532F357E7832}"/>
                </a:ext>
              </a:extLst>
            </p:cNvPr>
            <p:cNvSpPr/>
            <p:nvPr/>
          </p:nvSpPr>
          <p:spPr>
            <a:xfrm>
              <a:off x="1786123" y="3060452"/>
              <a:ext cx="155119" cy="410669"/>
            </a:xfrm>
            <a:custGeom>
              <a:avLst/>
              <a:gdLst>
                <a:gd name="connsiteX0" fmla="*/ 155120 w 155119"/>
                <a:gd name="connsiteY0" fmla="*/ 205335 h 410669"/>
                <a:gd name="connsiteX1" fmla="*/ 77560 w 155119"/>
                <a:gd name="connsiteY1" fmla="*/ 410669 h 410669"/>
                <a:gd name="connsiteX2" fmla="*/ 0 w 155119"/>
                <a:gd name="connsiteY2" fmla="*/ 205335 h 410669"/>
                <a:gd name="connsiteX3" fmla="*/ 77560 w 155119"/>
                <a:gd name="connsiteY3" fmla="*/ 0 h 410669"/>
                <a:gd name="connsiteX4" fmla="*/ 155120 w 155119"/>
                <a:gd name="connsiteY4" fmla="*/ 205335 h 410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119" h="410669">
                  <a:moveTo>
                    <a:pt x="155120" y="205335"/>
                  </a:moveTo>
                  <a:cubicBezTo>
                    <a:pt x="155120" y="318738"/>
                    <a:pt x="120395" y="410669"/>
                    <a:pt x="77560" y="410669"/>
                  </a:cubicBezTo>
                  <a:cubicBezTo>
                    <a:pt x="34725" y="410669"/>
                    <a:pt x="0" y="318738"/>
                    <a:pt x="0" y="205335"/>
                  </a:cubicBezTo>
                  <a:cubicBezTo>
                    <a:pt x="0" y="91931"/>
                    <a:pt x="34725" y="0"/>
                    <a:pt x="77560" y="0"/>
                  </a:cubicBezTo>
                  <a:cubicBezTo>
                    <a:pt x="120395" y="0"/>
                    <a:pt x="155120" y="91931"/>
                    <a:pt x="155120" y="205335"/>
                  </a:cubicBezTo>
                  <a:close/>
                </a:path>
              </a:pathLst>
            </a:custGeom>
            <a:solidFill>
              <a:srgbClr val="AB5CB4"/>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1200" cap="none" spc="0" normalizeH="0" baseline="0" noProof="0">
                <a:ln>
                  <a:noFill/>
                </a:ln>
                <a:solidFill>
                  <a:srgbClr val="1E2D3A"/>
                </a:solidFill>
                <a:effectLst/>
                <a:uLnTx/>
                <a:uFillTx/>
                <a:ea typeface="+mn-ea"/>
                <a:cs typeface="Arial"/>
              </a:endParaRPr>
            </a:p>
          </p:txBody>
        </p:sp>
        <p:sp>
          <p:nvSpPr>
            <p:cNvPr id="9" name="Freeform 131">
              <a:extLst>
                <a:ext uri="{FF2B5EF4-FFF2-40B4-BE49-F238E27FC236}">
                  <a16:creationId xmlns:a16="http://schemas.microsoft.com/office/drawing/2014/main" id="{B53D714A-C816-78DB-E065-D7A29F21B103}"/>
                </a:ext>
              </a:extLst>
            </p:cNvPr>
            <p:cNvSpPr/>
            <p:nvPr/>
          </p:nvSpPr>
          <p:spPr>
            <a:xfrm>
              <a:off x="1808173" y="3091000"/>
              <a:ext cx="42711" cy="239937"/>
            </a:xfrm>
            <a:custGeom>
              <a:avLst/>
              <a:gdLst>
                <a:gd name="connsiteX0" fmla="*/ 2409 w 42710"/>
                <a:gd name="connsiteY0" fmla="*/ 239937 h 239937"/>
                <a:gd name="connsiteX1" fmla="*/ 4437 w 42710"/>
                <a:gd name="connsiteY1" fmla="*/ 67431 h 239937"/>
                <a:gd name="connsiteX2" fmla="*/ 42710 w 42710"/>
                <a:gd name="connsiteY2" fmla="*/ 0 h 239937"/>
                <a:gd name="connsiteX3" fmla="*/ 2409 w 42710"/>
                <a:gd name="connsiteY3" fmla="*/ 239937 h 239937"/>
              </a:gdLst>
              <a:ahLst/>
              <a:cxnLst>
                <a:cxn ang="0">
                  <a:pos x="connsiteX0" y="connsiteY0"/>
                </a:cxn>
                <a:cxn ang="0">
                  <a:pos x="connsiteX1" y="connsiteY1"/>
                </a:cxn>
                <a:cxn ang="0">
                  <a:pos x="connsiteX2" y="connsiteY2"/>
                </a:cxn>
                <a:cxn ang="0">
                  <a:pos x="connsiteX3" y="connsiteY3"/>
                </a:cxn>
              </a:cxnLst>
              <a:rect l="l" t="t" r="r" b="b"/>
              <a:pathLst>
                <a:path w="42710" h="239937">
                  <a:moveTo>
                    <a:pt x="2409" y="239937"/>
                  </a:moveTo>
                  <a:cubicBezTo>
                    <a:pt x="2409" y="239937"/>
                    <a:pt x="-4181" y="109131"/>
                    <a:pt x="4437" y="67431"/>
                  </a:cubicBezTo>
                  <a:cubicBezTo>
                    <a:pt x="13055" y="25730"/>
                    <a:pt x="42710" y="0"/>
                    <a:pt x="42710" y="0"/>
                  </a:cubicBezTo>
                  <a:cubicBezTo>
                    <a:pt x="42710" y="0"/>
                    <a:pt x="2409" y="86570"/>
                    <a:pt x="2409" y="239937"/>
                  </a:cubicBezTo>
                  <a:close/>
                </a:path>
              </a:pathLst>
            </a:custGeom>
            <a:solidFill>
              <a:srgbClr val="DDA5E5"/>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1200" cap="none" spc="0" normalizeH="0" baseline="0" noProof="0">
                <a:ln>
                  <a:noFill/>
                </a:ln>
                <a:solidFill>
                  <a:srgbClr val="1E2D3A"/>
                </a:solidFill>
                <a:effectLst/>
                <a:uLnTx/>
                <a:uFillTx/>
                <a:ea typeface="+mn-ea"/>
                <a:cs typeface="Arial"/>
              </a:endParaRPr>
            </a:p>
          </p:txBody>
        </p:sp>
        <p:sp>
          <p:nvSpPr>
            <p:cNvPr id="10" name="Freeform 132">
              <a:extLst>
                <a:ext uri="{FF2B5EF4-FFF2-40B4-BE49-F238E27FC236}">
                  <a16:creationId xmlns:a16="http://schemas.microsoft.com/office/drawing/2014/main" id="{5570ADEF-DB90-8DFD-CA9E-274E45A1EB5B}"/>
                </a:ext>
              </a:extLst>
            </p:cNvPr>
            <p:cNvSpPr/>
            <p:nvPr/>
          </p:nvSpPr>
          <p:spPr>
            <a:xfrm>
              <a:off x="1862161" y="3264139"/>
              <a:ext cx="60827" cy="181759"/>
            </a:xfrm>
            <a:custGeom>
              <a:avLst/>
              <a:gdLst>
                <a:gd name="connsiteX0" fmla="*/ 59437 w 60827"/>
                <a:gd name="connsiteY0" fmla="*/ 0 h 181759"/>
                <a:gd name="connsiteX1" fmla="*/ 0 w 60827"/>
                <a:gd name="connsiteY1" fmla="*/ 181759 h 181759"/>
                <a:gd name="connsiteX2" fmla="*/ 59437 w 60827"/>
                <a:gd name="connsiteY2" fmla="*/ 0 h 181759"/>
              </a:gdLst>
              <a:ahLst/>
              <a:cxnLst>
                <a:cxn ang="0">
                  <a:pos x="connsiteX0" y="connsiteY0"/>
                </a:cxn>
                <a:cxn ang="0">
                  <a:pos x="connsiteX1" y="connsiteY1"/>
                </a:cxn>
                <a:cxn ang="0">
                  <a:pos x="connsiteX2" y="connsiteY2"/>
                </a:cxn>
              </a:cxnLst>
              <a:rect l="l" t="t" r="r" b="b"/>
              <a:pathLst>
                <a:path w="60827" h="181759">
                  <a:moveTo>
                    <a:pt x="59437" y="0"/>
                  </a:moveTo>
                  <a:cubicBezTo>
                    <a:pt x="59437" y="0"/>
                    <a:pt x="75279" y="148044"/>
                    <a:pt x="0" y="181759"/>
                  </a:cubicBezTo>
                  <a:cubicBezTo>
                    <a:pt x="13180" y="157296"/>
                    <a:pt x="47524" y="109005"/>
                    <a:pt x="59437" y="0"/>
                  </a:cubicBezTo>
                  <a:close/>
                </a:path>
              </a:pathLst>
            </a:custGeom>
            <a:solidFill>
              <a:srgbClr val="802D8C"/>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1200" cap="none" spc="0" normalizeH="0" baseline="0" noProof="0">
                <a:ln>
                  <a:noFill/>
                </a:ln>
                <a:solidFill>
                  <a:srgbClr val="1E2D3A"/>
                </a:solidFill>
                <a:effectLst/>
                <a:uLnTx/>
                <a:uFillTx/>
                <a:ea typeface="+mn-ea"/>
                <a:cs typeface="Arial"/>
              </a:endParaRPr>
            </a:p>
          </p:txBody>
        </p:sp>
      </p:grpSp>
      <p:grpSp>
        <p:nvGrpSpPr>
          <p:cNvPr id="3" name="Group 2">
            <a:extLst>
              <a:ext uri="{FF2B5EF4-FFF2-40B4-BE49-F238E27FC236}">
                <a16:creationId xmlns:a16="http://schemas.microsoft.com/office/drawing/2014/main" id="{61476C36-3B8F-B89F-447D-96BB18F32EE5}"/>
              </a:ext>
            </a:extLst>
          </p:cNvPr>
          <p:cNvGrpSpPr/>
          <p:nvPr/>
        </p:nvGrpSpPr>
        <p:grpSpPr>
          <a:xfrm>
            <a:off x="7715991" y="1452665"/>
            <a:ext cx="249524" cy="189385"/>
            <a:chOff x="3678032" y="4997309"/>
            <a:chExt cx="332699" cy="252513"/>
          </a:xfrm>
        </p:grpSpPr>
        <p:sp>
          <p:nvSpPr>
            <p:cNvPr id="4" name="Freeform 152">
              <a:extLst>
                <a:ext uri="{FF2B5EF4-FFF2-40B4-BE49-F238E27FC236}">
                  <a16:creationId xmlns:a16="http://schemas.microsoft.com/office/drawing/2014/main" id="{4F6A9373-E8C1-2A10-3EEA-82A2A5E1806F}"/>
                </a:ext>
              </a:extLst>
            </p:cNvPr>
            <p:cNvSpPr/>
            <p:nvPr/>
          </p:nvSpPr>
          <p:spPr>
            <a:xfrm>
              <a:off x="3678032" y="4997309"/>
              <a:ext cx="332699" cy="252513"/>
            </a:xfrm>
            <a:custGeom>
              <a:avLst/>
              <a:gdLst>
                <a:gd name="connsiteX0" fmla="*/ 142642 w 332699"/>
                <a:gd name="connsiteY0" fmla="*/ 239690 h 252513"/>
                <a:gd name="connsiteX1" fmla="*/ 4631 w 332699"/>
                <a:gd name="connsiteY1" fmla="*/ 224480 h 252513"/>
                <a:gd name="connsiteX2" fmla="*/ 41130 w 332699"/>
                <a:gd name="connsiteY2" fmla="*/ 149698 h 252513"/>
                <a:gd name="connsiteX3" fmla="*/ 123886 w 332699"/>
                <a:gd name="connsiteY3" fmla="*/ 57297 h 252513"/>
                <a:gd name="connsiteX4" fmla="*/ 220582 w 332699"/>
                <a:gd name="connsiteY4" fmla="*/ 133 h 252513"/>
                <a:gd name="connsiteX5" fmla="*/ 331852 w 332699"/>
                <a:gd name="connsiteY5" fmla="*/ 56030 h 252513"/>
                <a:gd name="connsiteX6" fmla="*/ 142769 w 332699"/>
                <a:gd name="connsiteY6" fmla="*/ 239690 h 252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699" h="252513">
                  <a:moveTo>
                    <a:pt x="142642" y="239690"/>
                  </a:moveTo>
                  <a:cubicBezTo>
                    <a:pt x="75981" y="263012"/>
                    <a:pt x="17938" y="252492"/>
                    <a:pt x="4631" y="224480"/>
                  </a:cubicBezTo>
                  <a:cubicBezTo>
                    <a:pt x="-8676" y="196468"/>
                    <a:pt x="7673" y="170992"/>
                    <a:pt x="41130" y="149698"/>
                  </a:cubicBezTo>
                  <a:cubicBezTo>
                    <a:pt x="74587" y="128404"/>
                    <a:pt x="108678" y="100392"/>
                    <a:pt x="123886" y="57297"/>
                  </a:cubicBezTo>
                  <a:cubicBezTo>
                    <a:pt x="139094" y="14202"/>
                    <a:pt x="174958" y="-1642"/>
                    <a:pt x="220582" y="133"/>
                  </a:cubicBezTo>
                  <a:cubicBezTo>
                    <a:pt x="266205" y="1907"/>
                    <a:pt x="325769" y="23201"/>
                    <a:pt x="331852" y="56030"/>
                  </a:cubicBezTo>
                  <a:cubicBezTo>
                    <a:pt x="337936" y="88858"/>
                    <a:pt x="314870" y="179484"/>
                    <a:pt x="142769" y="239690"/>
                  </a:cubicBezTo>
                  <a:close/>
                </a:path>
              </a:pathLst>
            </a:custGeom>
            <a:solidFill>
              <a:srgbClr val="559054"/>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1200" cap="none" spc="0" normalizeH="0" baseline="0" noProof="0">
                <a:ln>
                  <a:noFill/>
                </a:ln>
                <a:solidFill>
                  <a:srgbClr val="1E2D3A"/>
                </a:solidFill>
                <a:effectLst/>
                <a:uLnTx/>
                <a:uFillTx/>
                <a:ea typeface="+mn-ea"/>
                <a:cs typeface="Arial"/>
              </a:endParaRPr>
            </a:p>
          </p:txBody>
        </p:sp>
        <p:sp>
          <p:nvSpPr>
            <p:cNvPr id="5" name="Freeform 153">
              <a:extLst>
                <a:ext uri="{FF2B5EF4-FFF2-40B4-BE49-F238E27FC236}">
                  <a16:creationId xmlns:a16="http://schemas.microsoft.com/office/drawing/2014/main" id="{A152048A-2023-E591-75DD-7A59EEF6C066}"/>
                </a:ext>
              </a:extLst>
            </p:cNvPr>
            <p:cNvSpPr/>
            <p:nvPr/>
          </p:nvSpPr>
          <p:spPr>
            <a:xfrm>
              <a:off x="3826883" y="5018163"/>
              <a:ext cx="132941" cy="44680"/>
            </a:xfrm>
            <a:custGeom>
              <a:avLst/>
              <a:gdLst>
                <a:gd name="connsiteX0" fmla="*/ 127 w 132941"/>
                <a:gd name="connsiteY0" fmla="*/ 44680 h 44680"/>
                <a:gd name="connsiteX1" fmla="*/ 41315 w 132941"/>
                <a:gd name="connsiteY1" fmla="*/ 5895 h 44680"/>
                <a:gd name="connsiteX2" fmla="*/ 132942 w 132941"/>
                <a:gd name="connsiteY2" fmla="*/ 19837 h 44680"/>
                <a:gd name="connsiteX3" fmla="*/ 0 w 132941"/>
                <a:gd name="connsiteY3" fmla="*/ 44680 h 44680"/>
              </a:gdLst>
              <a:ahLst/>
              <a:cxnLst>
                <a:cxn ang="0">
                  <a:pos x="connsiteX0" y="connsiteY0"/>
                </a:cxn>
                <a:cxn ang="0">
                  <a:pos x="connsiteX1" y="connsiteY1"/>
                </a:cxn>
                <a:cxn ang="0">
                  <a:pos x="connsiteX2" y="connsiteY2"/>
                </a:cxn>
                <a:cxn ang="0">
                  <a:pos x="connsiteX3" y="connsiteY3"/>
                </a:cxn>
              </a:cxnLst>
              <a:rect l="l" t="t" r="r" b="b"/>
              <a:pathLst>
                <a:path w="132941" h="44680">
                  <a:moveTo>
                    <a:pt x="127" y="44680"/>
                  </a:moveTo>
                  <a:cubicBezTo>
                    <a:pt x="127" y="44680"/>
                    <a:pt x="15461" y="17049"/>
                    <a:pt x="41315" y="5895"/>
                  </a:cubicBezTo>
                  <a:cubicBezTo>
                    <a:pt x="67168" y="-5259"/>
                    <a:pt x="119128" y="-569"/>
                    <a:pt x="132942" y="19837"/>
                  </a:cubicBezTo>
                  <a:cubicBezTo>
                    <a:pt x="109243" y="15021"/>
                    <a:pt x="47398" y="10331"/>
                    <a:pt x="0" y="44680"/>
                  </a:cubicBezTo>
                  <a:close/>
                </a:path>
              </a:pathLst>
            </a:custGeom>
            <a:solidFill>
              <a:srgbClr val="98DB96"/>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1200" cap="none" spc="0" normalizeH="0" baseline="0" noProof="0">
                <a:ln>
                  <a:noFill/>
                </a:ln>
                <a:solidFill>
                  <a:srgbClr val="1E2D3A"/>
                </a:solidFill>
                <a:effectLst/>
                <a:uLnTx/>
                <a:uFillTx/>
                <a:ea typeface="+mn-ea"/>
                <a:cs typeface="Arial"/>
              </a:endParaRPr>
            </a:p>
          </p:txBody>
        </p:sp>
        <p:sp>
          <p:nvSpPr>
            <p:cNvPr id="6" name="Freeform 154">
              <a:extLst>
                <a:ext uri="{FF2B5EF4-FFF2-40B4-BE49-F238E27FC236}">
                  <a16:creationId xmlns:a16="http://schemas.microsoft.com/office/drawing/2014/main" id="{92E2F4C2-8461-7880-958A-DCDC7EB0429C}"/>
                </a:ext>
              </a:extLst>
            </p:cNvPr>
            <p:cNvSpPr/>
            <p:nvPr/>
          </p:nvSpPr>
          <p:spPr>
            <a:xfrm>
              <a:off x="3692674" y="5196057"/>
              <a:ext cx="178311" cy="30051"/>
            </a:xfrm>
            <a:custGeom>
              <a:avLst/>
              <a:gdLst>
                <a:gd name="connsiteX0" fmla="*/ 127 w 178311"/>
                <a:gd name="connsiteY0" fmla="*/ 8366 h 30050"/>
                <a:gd name="connsiteX1" fmla="*/ 70209 w 178311"/>
                <a:gd name="connsiteY1" fmla="*/ 29279 h 30050"/>
                <a:gd name="connsiteX2" fmla="*/ 178312 w 178311"/>
                <a:gd name="connsiteY2" fmla="*/ 0 h 30050"/>
                <a:gd name="connsiteX3" fmla="*/ 0 w 178311"/>
                <a:gd name="connsiteY3" fmla="*/ 8239 h 30050"/>
              </a:gdLst>
              <a:ahLst/>
              <a:cxnLst>
                <a:cxn ang="0">
                  <a:pos x="connsiteX0" y="connsiteY0"/>
                </a:cxn>
                <a:cxn ang="0">
                  <a:pos x="connsiteX1" y="connsiteY1"/>
                </a:cxn>
                <a:cxn ang="0">
                  <a:pos x="connsiteX2" y="connsiteY2"/>
                </a:cxn>
                <a:cxn ang="0">
                  <a:pos x="connsiteX3" y="connsiteY3"/>
                </a:cxn>
              </a:cxnLst>
              <a:rect l="l" t="t" r="r" b="b"/>
              <a:pathLst>
                <a:path w="178311" h="30049">
                  <a:moveTo>
                    <a:pt x="127" y="8366"/>
                  </a:moveTo>
                  <a:cubicBezTo>
                    <a:pt x="127" y="8366"/>
                    <a:pt x="22812" y="34856"/>
                    <a:pt x="70209" y="29279"/>
                  </a:cubicBezTo>
                  <a:cubicBezTo>
                    <a:pt x="117607" y="23702"/>
                    <a:pt x="178312" y="0"/>
                    <a:pt x="178312" y="0"/>
                  </a:cubicBezTo>
                  <a:cubicBezTo>
                    <a:pt x="178312" y="0"/>
                    <a:pt x="58043" y="22688"/>
                    <a:pt x="0" y="8239"/>
                  </a:cubicBezTo>
                  <a:close/>
                </a:path>
              </a:pathLst>
            </a:custGeom>
            <a:solidFill>
              <a:srgbClr val="375C36"/>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1200" cap="none" spc="0" normalizeH="0" baseline="0" noProof="0">
                <a:ln>
                  <a:noFill/>
                </a:ln>
                <a:solidFill>
                  <a:srgbClr val="1E2D3A"/>
                </a:solidFill>
                <a:effectLst/>
                <a:uLnTx/>
                <a:uFillTx/>
                <a:ea typeface="+mn-ea"/>
                <a:cs typeface="Arial"/>
              </a:endParaRPr>
            </a:p>
          </p:txBody>
        </p:sp>
      </p:grpSp>
      <p:graphicFrame>
        <p:nvGraphicFramePr>
          <p:cNvPr id="44" name="Table 37">
            <a:extLst>
              <a:ext uri="{FF2B5EF4-FFF2-40B4-BE49-F238E27FC236}">
                <a16:creationId xmlns:a16="http://schemas.microsoft.com/office/drawing/2014/main" id="{6B5B582A-98A1-B3E0-0B71-68AB9A06587F}"/>
              </a:ext>
            </a:extLst>
          </p:cNvPr>
          <p:cNvGraphicFramePr>
            <a:graphicFrameLocks noGrp="1"/>
          </p:cNvGraphicFramePr>
          <p:nvPr>
            <p:extLst>
              <p:ext uri="{D42A27DB-BD31-4B8C-83A1-F6EECF244321}">
                <p14:modId xmlns:p14="http://schemas.microsoft.com/office/powerpoint/2010/main" val="3941804890"/>
              </p:ext>
            </p:extLst>
          </p:nvPr>
        </p:nvGraphicFramePr>
        <p:xfrm>
          <a:off x="494110" y="1865800"/>
          <a:ext cx="8167082" cy="1880794"/>
        </p:xfrm>
        <a:graphic>
          <a:graphicData uri="http://schemas.openxmlformats.org/drawingml/2006/table">
            <a:tbl>
              <a:tblPr bandRow="1"/>
              <a:tblGrid>
                <a:gridCol w="1640702">
                  <a:extLst>
                    <a:ext uri="{9D8B030D-6E8A-4147-A177-3AD203B41FA5}">
                      <a16:colId xmlns:a16="http://schemas.microsoft.com/office/drawing/2014/main" val="4184474723"/>
                    </a:ext>
                  </a:extLst>
                </a:gridCol>
                <a:gridCol w="1631595">
                  <a:extLst>
                    <a:ext uri="{9D8B030D-6E8A-4147-A177-3AD203B41FA5}">
                      <a16:colId xmlns:a16="http://schemas.microsoft.com/office/drawing/2014/main" val="321694581"/>
                    </a:ext>
                  </a:extLst>
                </a:gridCol>
                <a:gridCol w="1631595">
                  <a:extLst>
                    <a:ext uri="{9D8B030D-6E8A-4147-A177-3AD203B41FA5}">
                      <a16:colId xmlns:a16="http://schemas.microsoft.com/office/drawing/2014/main" val="2717401547"/>
                    </a:ext>
                  </a:extLst>
                </a:gridCol>
                <a:gridCol w="1631595">
                  <a:extLst>
                    <a:ext uri="{9D8B030D-6E8A-4147-A177-3AD203B41FA5}">
                      <a16:colId xmlns:a16="http://schemas.microsoft.com/office/drawing/2014/main" val="1863081795"/>
                    </a:ext>
                  </a:extLst>
                </a:gridCol>
                <a:gridCol w="1631595">
                  <a:extLst>
                    <a:ext uri="{9D8B030D-6E8A-4147-A177-3AD203B41FA5}">
                      <a16:colId xmlns:a16="http://schemas.microsoft.com/office/drawing/2014/main" val="521092190"/>
                    </a:ext>
                  </a:extLst>
                </a:gridCol>
              </a:tblGrid>
              <a:tr h="940397">
                <a:tc>
                  <a:txBody>
                    <a:bodyPr/>
                    <a:lstStyle>
                      <a:lvl1pPr marL="0" algn="l" defTabSz="685783" rtl="0" eaLnBrk="1" latinLnBrk="0" hangingPunct="1">
                        <a:defRPr sz="1350" kern="1200">
                          <a:solidFill>
                            <a:schemeClr val="dk1"/>
                          </a:solidFill>
                          <a:latin typeface="Arial"/>
                          <a:ea typeface="Arial"/>
                          <a:cs typeface="Arial"/>
                        </a:defRPr>
                      </a:lvl1pPr>
                      <a:lvl2pPr marL="342892" algn="l" defTabSz="685783" rtl="0" eaLnBrk="1" latinLnBrk="0" hangingPunct="1">
                        <a:defRPr sz="1350" kern="1200">
                          <a:solidFill>
                            <a:schemeClr val="dk1"/>
                          </a:solidFill>
                          <a:latin typeface="Arial"/>
                          <a:ea typeface="Arial"/>
                          <a:cs typeface="Arial"/>
                        </a:defRPr>
                      </a:lvl2pPr>
                      <a:lvl3pPr marL="685783" algn="l" defTabSz="685783" rtl="0" eaLnBrk="1" latinLnBrk="0" hangingPunct="1">
                        <a:defRPr sz="1350" kern="1200">
                          <a:solidFill>
                            <a:schemeClr val="dk1"/>
                          </a:solidFill>
                          <a:latin typeface="Arial"/>
                          <a:ea typeface="Arial"/>
                          <a:cs typeface="Arial"/>
                        </a:defRPr>
                      </a:lvl3pPr>
                      <a:lvl4pPr marL="1028675" algn="l" defTabSz="685783" rtl="0" eaLnBrk="1" latinLnBrk="0" hangingPunct="1">
                        <a:defRPr sz="1350" kern="1200">
                          <a:solidFill>
                            <a:schemeClr val="dk1"/>
                          </a:solidFill>
                          <a:latin typeface="Arial"/>
                          <a:ea typeface="Arial"/>
                          <a:cs typeface="Arial"/>
                        </a:defRPr>
                      </a:lvl4pPr>
                      <a:lvl5pPr marL="1371566" algn="l" defTabSz="685783" rtl="0" eaLnBrk="1" latinLnBrk="0" hangingPunct="1">
                        <a:defRPr sz="1350" kern="1200">
                          <a:solidFill>
                            <a:schemeClr val="dk1"/>
                          </a:solidFill>
                          <a:latin typeface="Arial"/>
                          <a:ea typeface="Arial"/>
                          <a:cs typeface="Arial"/>
                        </a:defRPr>
                      </a:lvl5pPr>
                      <a:lvl6pPr marL="1714457" algn="l" defTabSz="685783" rtl="0" eaLnBrk="1" latinLnBrk="0" hangingPunct="1">
                        <a:defRPr sz="1350" kern="1200">
                          <a:solidFill>
                            <a:schemeClr val="dk1"/>
                          </a:solidFill>
                          <a:latin typeface="Arial"/>
                          <a:ea typeface="Arial"/>
                          <a:cs typeface="Arial"/>
                        </a:defRPr>
                      </a:lvl6pPr>
                      <a:lvl7pPr marL="2057348" algn="l" defTabSz="685783" rtl="0" eaLnBrk="1" latinLnBrk="0" hangingPunct="1">
                        <a:defRPr sz="1350" kern="1200">
                          <a:solidFill>
                            <a:schemeClr val="dk1"/>
                          </a:solidFill>
                          <a:latin typeface="Arial"/>
                          <a:ea typeface="Arial"/>
                          <a:cs typeface="Arial"/>
                        </a:defRPr>
                      </a:lvl7pPr>
                      <a:lvl8pPr marL="2400240" algn="l" defTabSz="685783" rtl="0" eaLnBrk="1" latinLnBrk="0" hangingPunct="1">
                        <a:defRPr sz="1350" kern="1200">
                          <a:solidFill>
                            <a:schemeClr val="dk1"/>
                          </a:solidFill>
                          <a:latin typeface="Arial"/>
                          <a:ea typeface="Arial"/>
                          <a:cs typeface="Arial"/>
                        </a:defRPr>
                      </a:lvl8pPr>
                      <a:lvl9pPr marL="2743132" algn="l" defTabSz="685783" rtl="0" eaLnBrk="1" latinLnBrk="0" hangingPunct="1">
                        <a:defRPr sz="1350" kern="1200">
                          <a:solidFill>
                            <a:schemeClr val="dk1"/>
                          </a:solidFill>
                          <a:latin typeface="Arial"/>
                          <a:ea typeface="Arial"/>
                          <a:cs typeface="Arial"/>
                        </a:defRPr>
                      </a:lvl9pPr>
                    </a:lstStyle>
                    <a:p>
                      <a:pPr algn="l"/>
                      <a:r>
                        <a:rPr lang="de" sz="1200" b="0" i="0" strike="noStrike" cap="none" spc="0" baseline="0">
                          <a:solidFill>
                            <a:srgbClr val="000000"/>
                          </a:solidFill>
                          <a:effectLst/>
                          <a:latin typeface="+mn-lt"/>
                          <a:ea typeface="Arial"/>
                          <a:cs typeface="Arial"/>
                        </a:rPr>
                        <a:t>Kinder</a:t>
                      </a:r>
                      <a:endParaRPr lang="en-NZ" sz="900">
                        <a:solidFill>
                          <a:schemeClr val="tx1"/>
                        </a:solidFill>
                        <a:latin typeface="+mn-lt"/>
                      </a:endParaRPr>
                    </a:p>
                  </a:txBody>
                  <a:tcPr marL="68580" marR="68580" marT="34290" marB="34290" anchor="ctr">
                    <a:lnL w="12700" cmpd="sng">
                      <a:noFill/>
                    </a:lnL>
                    <a:lnR w="12700" cmpd="sng">
                      <a:noFill/>
                    </a:lnR>
                    <a:lnT w="12700" cmpd="sng">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a:ea typeface="Arial"/>
                          <a:cs typeface="Arial"/>
                        </a:defRPr>
                      </a:lvl1pPr>
                      <a:lvl2pPr marL="342892" algn="l" defTabSz="685783" rtl="0" eaLnBrk="1" latinLnBrk="0" hangingPunct="1">
                        <a:defRPr sz="1350" kern="1200">
                          <a:solidFill>
                            <a:schemeClr val="dk1"/>
                          </a:solidFill>
                          <a:latin typeface="Arial"/>
                          <a:ea typeface="Arial"/>
                          <a:cs typeface="Arial"/>
                        </a:defRPr>
                      </a:lvl2pPr>
                      <a:lvl3pPr marL="685783" algn="l" defTabSz="685783" rtl="0" eaLnBrk="1" latinLnBrk="0" hangingPunct="1">
                        <a:defRPr sz="1350" kern="1200">
                          <a:solidFill>
                            <a:schemeClr val="dk1"/>
                          </a:solidFill>
                          <a:latin typeface="Arial"/>
                          <a:ea typeface="Arial"/>
                          <a:cs typeface="Arial"/>
                        </a:defRPr>
                      </a:lvl3pPr>
                      <a:lvl4pPr marL="1028675" algn="l" defTabSz="685783" rtl="0" eaLnBrk="1" latinLnBrk="0" hangingPunct="1">
                        <a:defRPr sz="1350" kern="1200">
                          <a:solidFill>
                            <a:schemeClr val="dk1"/>
                          </a:solidFill>
                          <a:latin typeface="Arial"/>
                          <a:ea typeface="Arial"/>
                          <a:cs typeface="Arial"/>
                        </a:defRPr>
                      </a:lvl4pPr>
                      <a:lvl5pPr marL="1371566" algn="l" defTabSz="685783" rtl="0" eaLnBrk="1" latinLnBrk="0" hangingPunct="1">
                        <a:defRPr sz="1350" kern="1200">
                          <a:solidFill>
                            <a:schemeClr val="dk1"/>
                          </a:solidFill>
                          <a:latin typeface="Arial"/>
                          <a:ea typeface="Arial"/>
                          <a:cs typeface="Arial"/>
                        </a:defRPr>
                      </a:lvl5pPr>
                      <a:lvl6pPr marL="1714457" algn="l" defTabSz="685783" rtl="0" eaLnBrk="1" latinLnBrk="0" hangingPunct="1">
                        <a:defRPr sz="1350" kern="1200">
                          <a:solidFill>
                            <a:schemeClr val="dk1"/>
                          </a:solidFill>
                          <a:latin typeface="Arial"/>
                          <a:ea typeface="Arial"/>
                          <a:cs typeface="Arial"/>
                        </a:defRPr>
                      </a:lvl6pPr>
                      <a:lvl7pPr marL="2057348" algn="l" defTabSz="685783" rtl="0" eaLnBrk="1" latinLnBrk="0" hangingPunct="1">
                        <a:defRPr sz="1350" kern="1200">
                          <a:solidFill>
                            <a:schemeClr val="dk1"/>
                          </a:solidFill>
                          <a:latin typeface="Arial"/>
                          <a:ea typeface="Arial"/>
                          <a:cs typeface="Arial"/>
                        </a:defRPr>
                      </a:lvl7pPr>
                      <a:lvl8pPr marL="2400240" algn="l" defTabSz="685783" rtl="0" eaLnBrk="1" latinLnBrk="0" hangingPunct="1">
                        <a:defRPr sz="1350" kern="1200">
                          <a:solidFill>
                            <a:schemeClr val="dk1"/>
                          </a:solidFill>
                          <a:latin typeface="Arial"/>
                          <a:ea typeface="Arial"/>
                          <a:cs typeface="Arial"/>
                        </a:defRPr>
                      </a:lvl8pPr>
                      <a:lvl9pPr marL="2743132" algn="l" defTabSz="685783"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200" b="1" i="0" strike="noStrike" cap="none" spc="0" baseline="0">
                          <a:solidFill>
                            <a:srgbClr val="000000"/>
                          </a:solidFill>
                          <a:effectLst/>
                          <a:latin typeface="+mn-lt"/>
                          <a:ea typeface="Arial"/>
                          <a:cs typeface="Arial"/>
                        </a:rPr>
                        <a:t>32 %</a:t>
                      </a:r>
                    </a:p>
                  </a:txBody>
                  <a:tcPr marL="68580" marR="68580" marT="34290" marB="34290" anchor="b">
                    <a:lnL w="12700" cmpd="sng">
                      <a:noFill/>
                    </a:lnL>
                    <a:lnR w="12700" cmpd="sng">
                      <a:noFill/>
                    </a:lnR>
                    <a:lnT w="12700" cmpd="sng">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4570A2">
                        <a:alpha val="34902"/>
                      </a:srgbClr>
                    </a:solidFill>
                  </a:tcPr>
                </a:tc>
                <a:tc>
                  <a:txBody>
                    <a:bodyPr/>
                    <a:lstStyle>
                      <a:lvl1pPr marL="0" algn="l" defTabSz="685783" rtl="0" eaLnBrk="1" latinLnBrk="0" hangingPunct="1">
                        <a:defRPr sz="1350" kern="1200">
                          <a:solidFill>
                            <a:schemeClr val="dk1"/>
                          </a:solidFill>
                          <a:latin typeface="Arial"/>
                          <a:ea typeface="Arial"/>
                          <a:cs typeface="Arial"/>
                        </a:defRPr>
                      </a:lvl1pPr>
                      <a:lvl2pPr marL="342892" algn="l" defTabSz="685783" rtl="0" eaLnBrk="1" latinLnBrk="0" hangingPunct="1">
                        <a:defRPr sz="1350" kern="1200">
                          <a:solidFill>
                            <a:schemeClr val="dk1"/>
                          </a:solidFill>
                          <a:latin typeface="Arial"/>
                          <a:ea typeface="Arial"/>
                          <a:cs typeface="Arial"/>
                        </a:defRPr>
                      </a:lvl2pPr>
                      <a:lvl3pPr marL="685783" algn="l" defTabSz="685783" rtl="0" eaLnBrk="1" latinLnBrk="0" hangingPunct="1">
                        <a:defRPr sz="1350" kern="1200">
                          <a:solidFill>
                            <a:schemeClr val="dk1"/>
                          </a:solidFill>
                          <a:latin typeface="Arial"/>
                          <a:ea typeface="Arial"/>
                          <a:cs typeface="Arial"/>
                        </a:defRPr>
                      </a:lvl3pPr>
                      <a:lvl4pPr marL="1028675" algn="l" defTabSz="685783" rtl="0" eaLnBrk="1" latinLnBrk="0" hangingPunct="1">
                        <a:defRPr sz="1350" kern="1200">
                          <a:solidFill>
                            <a:schemeClr val="dk1"/>
                          </a:solidFill>
                          <a:latin typeface="Arial"/>
                          <a:ea typeface="Arial"/>
                          <a:cs typeface="Arial"/>
                        </a:defRPr>
                      </a:lvl4pPr>
                      <a:lvl5pPr marL="1371566" algn="l" defTabSz="685783" rtl="0" eaLnBrk="1" latinLnBrk="0" hangingPunct="1">
                        <a:defRPr sz="1350" kern="1200">
                          <a:solidFill>
                            <a:schemeClr val="dk1"/>
                          </a:solidFill>
                          <a:latin typeface="Arial"/>
                          <a:ea typeface="Arial"/>
                          <a:cs typeface="Arial"/>
                        </a:defRPr>
                      </a:lvl5pPr>
                      <a:lvl6pPr marL="1714457" algn="l" defTabSz="685783" rtl="0" eaLnBrk="1" latinLnBrk="0" hangingPunct="1">
                        <a:defRPr sz="1350" kern="1200">
                          <a:solidFill>
                            <a:schemeClr val="dk1"/>
                          </a:solidFill>
                          <a:latin typeface="Arial"/>
                          <a:ea typeface="Arial"/>
                          <a:cs typeface="Arial"/>
                        </a:defRPr>
                      </a:lvl6pPr>
                      <a:lvl7pPr marL="2057348" algn="l" defTabSz="685783" rtl="0" eaLnBrk="1" latinLnBrk="0" hangingPunct="1">
                        <a:defRPr sz="1350" kern="1200">
                          <a:solidFill>
                            <a:schemeClr val="dk1"/>
                          </a:solidFill>
                          <a:latin typeface="Arial"/>
                          <a:ea typeface="Arial"/>
                          <a:cs typeface="Arial"/>
                        </a:defRPr>
                      </a:lvl7pPr>
                      <a:lvl8pPr marL="2400240" algn="l" defTabSz="685783" rtl="0" eaLnBrk="1" latinLnBrk="0" hangingPunct="1">
                        <a:defRPr sz="1350" kern="1200">
                          <a:solidFill>
                            <a:schemeClr val="dk1"/>
                          </a:solidFill>
                          <a:latin typeface="Arial"/>
                          <a:ea typeface="Arial"/>
                          <a:cs typeface="Arial"/>
                        </a:defRPr>
                      </a:lvl8pPr>
                      <a:lvl9pPr marL="2743132" algn="l" defTabSz="685783"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200" b="1" i="0" strike="noStrike" cap="none" spc="0" baseline="0">
                          <a:solidFill>
                            <a:srgbClr val="000000"/>
                          </a:solidFill>
                          <a:effectLst/>
                          <a:latin typeface="+mn-lt"/>
                          <a:ea typeface="Arial"/>
                          <a:cs typeface="Arial"/>
                        </a:rPr>
                        <a:t>49 %</a:t>
                      </a:r>
                    </a:p>
                  </a:txBody>
                  <a:tcPr marL="68580" marR="68580" marT="34290" marB="34290" anchor="b">
                    <a:lnL w="12700" cmpd="sng">
                      <a:noFill/>
                    </a:lnL>
                    <a:lnR w="12700" cmpd="sng">
                      <a:noFill/>
                    </a:lnR>
                    <a:lnT w="12700" cmpd="sng">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AB5CB4">
                        <a:alpha val="34902"/>
                      </a:srgbClr>
                    </a:solidFill>
                  </a:tcPr>
                </a:tc>
                <a:tc>
                  <a:txBody>
                    <a:bodyPr/>
                    <a:lstStyle>
                      <a:lvl1pPr marL="0" algn="l" defTabSz="685783" rtl="0" eaLnBrk="1" latinLnBrk="0" hangingPunct="1">
                        <a:defRPr sz="1350" kern="1200">
                          <a:solidFill>
                            <a:schemeClr val="dk1"/>
                          </a:solidFill>
                          <a:latin typeface="Arial"/>
                          <a:ea typeface="Arial"/>
                          <a:cs typeface="Arial"/>
                        </a:defRPr>
                      </a:lvl1pPr>
                      <a:lvl2pPr marL="342892" algn="l" defTabSz="685783" rtl="0" eaLnBrk="1" latinLnBrk="0" hangingPunct="1">
                        <a:defRPr sz="1350" kern="1200">
                          <a:solidFill>
                            <a:schemeClr val="dk1"/>
                          </a:solidFill>
                          <a:latin typeface="Arial"/>
                          <a:ea typeface="Arial"/>
                          <a:cs typeface="Arial"/>
                        </a:defRPr>
                      </a:lvl2pPr>
                      <a:lvl3pPr marL="685783" algn="l" defTabSz="685783" rtl="0" eaLnBrk="1" latinLnBrk="0" hangingPunct="1">
                        <a:defRPr sz="1350" kern="1200">
                          <a:solidFill>
                            <a:schemeClr val="dk1"/>
                          </a:solidFill>
                          <a:latin typeface="Arial"/>
                          <a:ea typeface="Arial"/>
                          <a:cs typeface="Arial"/>
                        </a:defRPr>
                      </a:lvl3pPr>
                      <a:lvl4pPr marL="1028675" algn="l" defTabSz="685783" rtl="0" eaLnBrk="1" latinLnBrk="0" hangingPunct="1">
                        <a:defRPr sz="1350" kern="1200">
                          <a:solidFill>
                            <a:schemeClr val="dk1"/>
                          </a:solidFill>
                          <a:latin typeface="Arial"/>
                          <a:ea typeface="Arial"/>
                          <a:cs typeface="Arial"/>
                        </a:defRPr>
                      </a:lvl4pPr>
                      <a:lvl5pPr marL="1371566" algn="l" defTabSz="685783" rtl="0" eaLnBrk="1" latinLnBrk="0" hangingPunct="1">
                        <a:defRPr sz="1350" kern="1200">
                          <a:solidFill>
                            <a:schemeClr val="dk1"/>
                          </a:solidFill>
                          <a:latin typeface="Arial"/>
                          <a:ea typeface="Arial"/>
                          <a:cs typeface="Arial"/>
                        </a:defRPr>
                      </a:lvl5pPr>
                      <a:lvl6pPr marL="1714457" algn="l" defTabSz="685783" rtl="0" eaLnBrk="1" latinLnBrk="0" hangingPunct="1">
                        <a:defRPr sz="1350" kern="1200">
                          <a:solidFill>
                            <a:schemeClr val="dk1"/>
                          </a:solidFill>
                          <a:latin typeface="Arial"/>
                          <a:ea typeface="Arial"/>
                          <a:cs typeface="Arial"/>
                        </a:defRPr>
                      </a:lvl6pPr>
                      <a:lvl7pPr marL="2057348" algn="l" defTabSz="685783" rtl="0" eaLnBrk="1" latinLnBrk="0" hangingPunct="1">
                        <a:defRPr sz="1350" kern="1200">
                          <a:solidFill>
                            <a:schemeClr val="dk1"/>
                          </a:solidFill>
                          <a:latin typeface="Arial"/>
                          <a:ea typeface="Arial"/>
                          <a:cs typeface="Arial"/>
                        </a:defRPr>
                      </a:lvl7pPr>
                      <a:lvl8pPr marL="2400240" algn="l" defTabSz="685783" rtl="0" eaLnBrk="1" latinLnBrk="0" hangingPunct="1">
                        <a:defRPr sz="1350" kern="1200">
                          <a:solidFill>
                            <a:schemeClr val="dk1"/>
                          </a:solidFill>
                          <a:latin typeface="Arial"/>
                          <a:ea typeface="Arial"/>
                          <a:cs typeface="Arial"/>
                        </a:defRPr>
                      </a:lvl8pPr>
                      <a:lvl9pPr marL="2743132" algn="l" defTabSz="685783"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200" b="1" i="0" strike="noStrike" cap="none" spc="0" baseline="0">
                          <a:solidFill>
                            <a:srgbClr val="000000"/>
                          </a:solidFill>
                          <a:effectLst/>
                          <a:latin typeface="+mn-lt"/>
                          <a:ea typeface="Arial"/>
                          <a:cs typeface="Arial"/>
                        </a:rPr>
                        <a:t>58 %</a:t>
                      </a:r>
                    </a:p>
                  </a:txBody>
                  <a:tcPr marL="68580" marR="68580" marT="34290" marB="34290" anchor="b">
                    <a:lnL w="12700" cmpd="sng">
                      <a:noFill/>
                    </a:lnL>
                    <a:lnR w="12700" cmpd="sng">
                      <a:noFill/>
                    </a:lnR>
                    <a:lnT w="12700" cmpd="sng">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F7F0E5"/>
                    </a:solidFill>
                  </a:tcPr>
                </a:tc>
                <a:tc>
                  <a:txBody>
                    <a:bodyPr/>
                    <a:lstStyle>
                      <a:lvl1pPr marL="0" algn="l" defTabSz="685783" rtl="0" eaLnBrk="1" latinLnBrk="0" hangingPunct="1">
                        <a:defRPr sz="1350" kern="1200">
                          <a:solidFill>
                            <a:schemeClr val="dk1"/>
                          </a:solidFill>
                          <a:latin typeface="Arial"/>
                          <a:ea typeface="Arial"/>
                          <a:cs typeface="Arial"/>
                        </a:defRPr>
                      </a:lvl1pPr>
                      <a:lvl2pPr marL="342892" algn="l" defTabSz="685783" rtl="0" eaLnBrk="1" latinLnBrk="0" hangingPunct="1">
                        <a:defRPr sz="1350" kern="1200">
                          <a:solidFill>
                            <a:schemeClr val="dk1"/>
                          </a:solidFill>
                          <a:latin typeface="Arial"/>
                          <a:ea typeface="Arial"/>
                          <a:cs typeface="Arial"/>
                        </a:defRPr>
                      </a:lvl2pPr>
                      <a:lvl3pPr marL="685783" algn="l" defTabSz="685783" rtl="0" eaLnBrk="1" latinLnBrk="0" hangingPunct="1">
                        <a:defRPr sz="1350" kern="1200">
                          <a:solidFill>
                            <a:schemeClr val="dk1"/>
                          </a:solidFill>
                          <a:latin typeface="Arial"/>
                          <a:ea typeface="Arial"/>
                          <a:cs typeface="Arial"/>
                        </a:defRPr>
                      </a:lvl3pPr>
                      <a:lvl4pPr marL="1028675" algn="l" defTabSz="685783" rtl="0" eaLnBrk="1" latinLnBrk="0" hangingPunct="1">
                        <a:defRPr sz="1350" kern="1200">
                          <a:solidFill>
                            <a:schemeClr val="dk1"/>
                          </a:solidFill>
                          <a:latin typeface="Arial"/>
                          <a:ea typeface="Arial"/>
                          <a:cs typeface="Arial"/>
                        </a:defRPr>
                      </a:lvl4pPr>
                      <a:lvl5pPr marL="1371566" algn="l" defTabSz="685783" rtl="0" eaLnBrk="1" latinLnBrk="0" hangingPunct="1">
                        <a:defRPr sz="1350" kern="1200">
                          <a:solidFill>
                            <a:schemeClr val="dk1"/>
                          </a:solidFill>
                          <a:latin typeface="Arial"/>
                          <a:ea typeface="Arial"/>
                          <a:cs typeface="Arial"/>
                        </a:defRPr>
                      </a:lvl5pPr>
                      <a:lvl6pPr marL="1714457" algn="l" defTabSz="685783" rtl="0" eaLnBrk="1" latinLnBrk="0" hangingPunct="1">
                        <a:defRPr sz="1350" kern="1200">
                          <a:solidFill>
                            <a:schemeClr val="dk1"/>
                          </a:solidFill>
                          <a:latin typeface="Arial"/>
                          <a:ea typeface="Arial"/>
                          <a:cs typeface="Arial"/>
                        </a:defRPr>
                      </a:lvl6pPr>
                      <a:lvl7pPr marL="2057348" algn="l" defTabSz="685783" rtl="0" eaLnBrk="1" latinLnBrk="0" hangingPunct="1">
                        <a:defRPr sz="1350" kern="1200">
                          <a:solidFill>
                            <a:schemeClr val="dk1"/>
                          </a:solidFill>
                          <a:latin typeface="Arial"/>
                          <a:ea typeface="Arial"/>
                          <a:cs typeface="Arial"/>
                        </a:defRPr>
                      </a:lvl7pPr>
                      <a:lvl8pPr marL="2400240" algn="l" defTabSz="685783" rtl="0" eaLnBrk="1" latinLnBrk="0" hangingPunct="1">
                        <a:defRPr sz="1350" kern="1200">
                          <a:solidFill>
                            <a:schemeClr val="dk1"/>
                          </a:solidFill>
                          <a:latin typeface="Arial"/>
                          <a:ea typeface="Arial"/>
                          <a:cs typeface="Arial"/>
                        </a:defRPr>
                      </a:lvl8pPr>
                      <a:lvl9pPr marL="2743132" algn="l" defTabSz="685783"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200" b="1" i="0" strike="noStrike" cap="none" spc="0" baseline="0">
                          <a:solidFill>
                            <a:srgbClr val="000000"/>
                          </a:solidFill>
                          <a:effectLst/>
                          <a:latin typeface="+mn-lt"/>
                          <a:ea typeface="Arial"/>
                          <a:cs typeface="Arial"/>
                        </a:rPr>
                        <a:t>78 %</a:t>
                      </a:r>
                    </a:p>
                  </a:txBody>
                  <a:tcPr marL="68580" marR="68580" marT="34290" marB="34290" anchor="b">
                    <a:lnL w="12700" cmpd="sng">
                      <a:noFill/>
                    </a:lnL>
                    <a:lnR w="12700" cmpd="sng">
                      <a:noFill/>
                    </a:lnR>
                    <a:lnT w="12700" cmpd="sng">
                      <a:noFill/>
                    </a:lnT>
                    <a:lnB w="12700" cap="flat" cmpd="sng" algn="ctr">
                      <a:solidFill>
                        <a:srgbClr val="000000"/>
                      </a:solidFill>
                      <a:prstDash val="solid"/>
                      <a:round/>
                      <a:headEnd type="none" w="med" len="med"/>
                      <a:tailEnd type="none" w="med" len="med"/>
                    </a:lnB>
                    <a:lnTlToBr w="12700" cmpd="sng">
                      <a:noFill/>
                      <a:prstDash val="solid"/>
                    </a:lnTlToBr>
                    <a:lnBlToTr w="12700" cmpd="sng">
                      <a:noFill/>
                      <a:prstDash val="solid"/>
                    </a:lnBlToTr>
                    <a:solidFill>
                      <a:srgbClr val="559054">
                        <a:alpha val="34902"/>
                      </a:srgbClr>
                    </a:solidFill>
                  </a:tcPr>
                </a:tc>
                <a:extLst>
                  <a:ext uri="{0D108BD9-81ED-4DB2-BD59-A6C34878D82A}">
                    <a16:rowId xmlns:a16="http://schemas.microsoft.com/office/drawing/2014/main" val="1026082504"/>
                  </a:ext>
                </a:extLst>
              </a:tr>
              <a:tr h="940397">
                <a:tc>
                  <a:txBody>
                    <a:bodyPr/>
                    <a:lstStyle>
                      <a:lvl1pPr marL="0" algn="l" defTabSz="685783" rtl="0" eaLnBrk="1" latinLnBrk="0" hangingPunct="1">
                        <a:defRPr sz="1350" kern="1200">
                          <a:solidFill>
                            <a:schemeClr val="dk1"/>
                          </a:solidFill>
                          <a:latin typeface="Arial"/>
                          <a:ea typeface="Arial"/>
                          <a:cs typeface="Arial"/>
                        </a:defRPr>
                      </a:lvl1pPr>
                      <a:lvl2pPr marL="342892" algn="l" defTabSz="685783" rtl="0" eaLnBrk="1" latinLnBrk="0" hangingPunct="1">
                        <a:defRPr sz="1350" kern="1200">
                          <a:solidFill>
                            <a:schemeClr val="dk1"/>
                          </a:solidFill>
                          <a:latin typeface="Arial"/>
                          <a:ea typeface="Arial"/>
                          <a:cs typeface="Arial"/>
                        </a:defRPr>
                      </a:lvl2pPr>
                      <a:lvl3pPr marL="685783" algn="l" defTabSz="685783" rtl="0" eaLnBrk="1" latinLnBrk="0" hangingPunct="1">
                        <a:defRPr sz="1350" kern="1200">
                          <a:solidFill>
                            <a:schemeClr val="dk1"/>
                          </a:solidFill>
                          <a:latin typeface="Arial"/>
                          <a:ea typeface="Arial"/>
                          <a:cs typeface="Arial"/>
                        </a:defRPr>
                      </a:lvl3pPr>
                      <a:lvl4pPr marL="1028675" algn="l" defTabSz="685783" rtl="0" eaLnBrk="1" latinLnBrk="0" hangingPunct="1">
                        <a:defRPr sz="1350" kern="1200">
                          <a:solidFill>
                            <a:schemeClr val="dk1"/>
                          </a:solidFill>
                          <a:latin typeface="Arial"/>
                          <a:ea typeface="Arial"/>
                          <a:cs typeface="Arial"/>
                        </a:defRPr>
                      </a:lvl4pPr>
                      <a:lvl5pPr marL="1371566" algn="l" defTabSz="685783" rtl="0" eaLnBrk="1" latinLnBrk="0" hangingPunct="1">
                        <a:defRPr sz="1350" kern="1200">
                          <a:solidFill>
                            <a:schemeClr val="dk1"/>
                          </a:solidFill>
                          <a:latin typeface="Arial"/>
                          <a:ea typeface="Arial"/>
                          <a:cs typeface="Arial"/>
                        </a:defRPr>
                      </a:lvl5pPr>
                      <a:lvl6pPr marL="1714457" algn="l" defTabSz="685783" rtl="0" eaLnBrk="1" latinLnBrk="0" hangingPunct="1">
                        <a:defRPr sz="1350" kern="1200">
                          <a:solidFill>
                            <a:schemeClr val="dk1"/>
                          </a:solidFill>
                          <a:latin typeface="Arial"/>
                          <a:ea typeface="Arial"/>
                          <a:cs typeface="Arial"/>
                        </a:defRPr>
                      </a:lvl6pPr>
                      <a:lvl7pPr marL="2057348" algn="l" defTabSz="685783" rtl="0" eaLnBrk="1" latinLnBrk="0" hangingPunct="1">
                        <a:defRPr sz="1350" kern="1200">
                          <a:solidFill>
                            <a:schemeClr val="dk1"/>
                          </a:solidFill>
                          <a:latin typeface="Arial"/>
                          <a:ea typeface="Arial"/>
                          <a:cs typeface="Arial"/>
                        </a:defRPr>
                      </a:lvl7pPr>
                      <a:lvl8pPr marL="2400240" algn="l" defTabSz="685783" rtl="0" eaLnBrk="1" latinLnBrk="0" hangingPunct="1">
                        <a:defRPr sz="1350" kern="1200">
                          <a:solidFill>
                            <a:schemeClr val="dk1"/>
                          </a:solidFill>
                          <a:latin typeface="Arial"/>
                          <a:ea typeface="Arial"/>
                          <a:cs typeface="Arial"/>
                        </a:defRPr>
                      </a:lvl8pPr>
                      <a:lvl9pPr marL="2743132" algn="l" defTabSz="685783" rtl="0" eaLnBrk="1" latinLnBrk="0" hangingPunct="1">
                        <a:defRPr sz="1350" kern="1200">
                          <a:solidFill>
                            <a:schemeClr val="dk1"/>
                          </a:solidFill>
                          <a:latin typeface="Arial"/>
                          <a:ea typeface="Arial"/>
                          <a:cs typeface="Arial"/>
                        </a:defRPr>
                      </a:lvl9pPr>
                    </a:lstStyle>
                    <a:p>
                      <a:r>
                        <a:rPr lang="de" sz="1200" b="0" i="0" strike="noStrike" cap="none" spc="0" baseline="0">
                          <a:solidFill>
                            <a:srgbClr val="000000"/>
                          </a:solidFill>
                          <a:effectLst/>
                          <a:latin typeface="+mn-lt"/>
                          <a:ea typeface="Arial"/>
                          <a:cs typeface="Arial"/>
                        </a:rPr>
                        <a:t>Erwachsene</a:t>
                      </a:r>
                      <a:endParaRPr lang="en-GB" sz="900">
                        <a:solidFill>
                          <a:schemeClr val="tx1"/>
                        </a:solidFill>
                        <a:latin typeface="+mn-lt"/>
                      </a:endParaRPr>
                    </a:p>
                  </a:txBody>
                  <a:tcPr marL="68580" marR="68580" marT="34290" marB="34290" anchor="ctr">
                    <a:lnL w="12700" cmpd="sng">
                      <a:noFill/>
                    </a:lnL>
                    <a:lnR w="12700" cmpd="sng">
                      <a:noFill/>
                    </a:lnR>
                    <a:lnT w="12700" cap="flat" cmpd="sng" algn="ctr">
                      <a:solidFill>
                        <a:srgbClr val="000000"/>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685783" rtl="0" eaLnBrk="1" latinLnBrk="0" hangingPunct="1">
                        <a:defRPr sz="1350" kern="1200">
                          <a:solidFill>
                            <a:schemeClr val="dk1"/>
                          </a:solidFill>
                          <a:latin typeface="Arial"/>
                          <a:ea typeface="Arial"/>
                          <a:cs typeface="Arial"/>
                        </a:defRPr>
                      </a:lvl1pPr>
                      <a:lvl2pPr marL="342892" algn="l" defTabSz="685783" rtl="0" eaLnBrk="1" latinLnBrk="0" hangingPunct="1">
                        <a:defRPr sz="1350" kern="1200">
                          <a:solidFill>
                            <a:schemeClr val="dk1"/>
                          </a:solidFill>
                          <a:latin typeface="Arial"/>
                          <a:ea typeface="Arial"/>
                          <a:cs typeface="Arial"/>
                        </a:defRPr>
                      </a:lvl2pPr>
                      <a:lvl3pPr marL="685783" algn="l" defTabSz="685783" rtl="0" eaLnBrk="1" latinLnBrk="0" hangingPunct="1">
                        <a:defRPr sz="1350" kern="1200">
                          <a:solidFill>
                            <a:schemeClr val="dk1"/>
                          </a:solidFill>
                          <a:latin typeface="Arial"/>
                          <a:ea typeface="Arial"/>
                          <a:cs typeface="Arial"/>
                        </a:defRPr>
                      </a:lvl3pPr>
                      <a:lvl4pPr marL="1028675" algn="l" defTabSz="685783" rtl="0" eaLnBrk="1" latinLnBrk="0" hangingPunct="1">
                        <a:defRPr sz="1350" kern="1200">
                          <a:solidFill>
                            <a:schemeClr val="dk1"/>
                          </a:solidFill>
                          <a:latin typeface="Arial"/>
                          <a:ea typeface="Arial"/>
                          <a:cs typeface="Arial"/>
                        </a:defRPr>
                      </a:lvl4pPr>
                      <a:lvl5pPr marL="1371566" algn="l" defTabSz="685783" rtl="0" eaLnBrk="1" latinLnBrk="0" hangingPunct="1">
                        <a:defRPr sz="1350" kern="1200">
                          <a:solidFill>
                            <a:schemeClr val="dk1"/>
                          </a:solidFill>
                          <a:latin typeface="Arial"/>
                          <a:ea typeface="Arial"/>
                          <a:cs typeface="Arial"/>
                        </a:defRPr>
                      </a:lvl5pPr>
                      <a:lvl6pPr marL="1714457" algn="l" defTabSz="685783" rtl="0" eaLnBrk="1" latinLnBrk="0" hangingPunct="1">
                        <a:defRPr sz="1350" kern="1200">
                          <a:solidFill>
                            <a:schemeClr val="dk1"/>
                          </a:solidFill>
                          <a:latin typeface="Arial"/>
                          <a:ea typeface="Arial"/>
                          <a:cs typeface="Arial"/>
                        </a:defRPr>
                      </a:lvl6pPr>
                      <a:lvl7pPr marL="2057348" algn="l" defTabSz="685783" rtl="0" eaLnBrk="1" latinLnBrk="0" hangingPunct="1">
                        <a:defRPr sz="1350" kern="1200">
                          <a:solidFill>
                            <a:schemeClr val="dk1"/>
                          </a:solidFill>
                          <a:latin typeface="Arial"/>
                          <a:ea typeface="Arial"/>
                          <a:cs typeface="Arial"/>
                        </a:defRPr>
                      </a:lvl7pPr>
                      <a:lvl8pPr marL="2400240" algn="l" defTabSz="685783" rtl="0" eaLnBrk="1" latinLnBrk="0" hangingPunct="1">
                        <a:defRPr sz="1350" kern="1200">
                          <a:solidFill>
                            <a:schemeClr val="dk1"/>
                          </a:solidFill>
                          <a:latin typeface="Arial"/>
                          <a:ea typeface="Arial"/>
                          <a:cs typeface="Arial"/>
                        </a:defRPr>
                      </a:lvl8pPr>
                      <a:lvl9pPr marL="2743132" algn="l" defTabSz="685783" rtl="0" eaLnBrk="1" latinLnBrk="0" hangingPunct="1">
                        <a:defRPr sz="1350" kern="1200">
                          <a:solidFill>
                            <a:schemeClr val="dk1"/>
                          </a:solidFill>
                          <a:latin typeface="Arial"/>
                          <a:ea typeface="Arial"/>
                          <a:cs typeface="Arial"/>
                        </a:defRPr>
                      </a:lvl9pPr>
                    </a:lstStyle>
                    <a:p>
                      <a:pPr algn="ctr"/>
                      <a:r>
                        <a:rPr lang="de" sz="1200" b="1" i="0" strike="noStrike" cap="none" spc="0" baseline="0">
                          <a:solidFill>
                            <a:srgbClr val="000000"/>
                          </a:solidFill>
                          <a:effectLst/>
                          <a:latin typeface="+mn-lt"/>
                          <a:ea typeface="Arial"/>
                          <a:cs typeface="Arial"/>
                        </a:rPr>
                        <a:t>29–42 %</a:t>
                      </a:r>
                    </a:p>
                  </a:txBody>
                  <a:tcPr marL="68580" marR="68580" marT="34290" marB="34290" anchor="b">
                    <a:lnL w="12700" cmpd="sng">
                      <a:noFill/>
                    </a:lnL>
                    <a:lnR w="12700" cmpd="sng">
                      <a:noFill/>
                    </a:lnR>
                    <a:lnT w="12700" cap="flat" cmpd="sng" algn="ctr">
                      <a:solidFill>
                        <a:srgbClr val="00000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4570A2">
                        <a:alpha val="34902"/>
                      </a:srgbClr>
                    </a:solidFill>
                  </a:tcPr>
                </a:tc>
                <a:tc>
                  <a:txBody>
                    <a:bodyPr/>
                    <a:lstStyle>
                      <a:lvl1pPr marL="0" algn="l" defTabSz="685783" rtl="0" eaLnBrk="1" latinLnBrk="0" hangingPunct="1">
                        <a:defRPr sz="1350" kern="1200">
                          <a:solidFill>
                            <a:schemeClr val="dk1"/>
                          </a:solidFill>
                          <a:latin typeface="Arial"/>
                          <a:ea typeface="Arial"/>
                          <a:cs typeface="Arial"/>
                        </a:defRPr>
                      </a:lvl1pPr>
                      <a:lvl2pPr marL="342892" algn="l" defTabSz="685783" rtl="0" eaLnBrk="1" latinLnBrk="0" hangingPunct="1">
                        <a:defRPr sz="1350" kern="1200">
                          <a:solidFill>
                            <a:schemeClr val="dk1"/>
                          </a:solidFill>
                          <a:latin typeface="Arial"/>
                          <a:ea typeface="Arial"/>
                          <a:cs typeface="Arial"/>
                        </a:defRPr>
                      </a:lvl2pPr>
                      <a:lvl3pPr marL="685783" algn="l" defTabSz="685783" rtl="0" eaLnBrk="1" latinLnBrk="0" hangingPunct="1">
                        <a:defRPr sz="1350" kern="1200">
                          <a:solidFill>
                            <a:schemeClr val="dk1"/>
                          </a:solidFill>
                          <a:latin typeface="Arial"/>
                          <a:ea typeface="Arial"/>
                          <a:cs typeface="Arial"/>
                        </a:defRPr>
                      </a:lvl3pPr>
                      <a:lvl4pPr marL="1028675" algn="l" defTabSz="685783" rtl="0" eaLnBrk="1" latinLnBrk="0" hangingPunct="1">
                        <a:defRPr sz="1350" kern="1200">
                          <a:solidFill>
                            <a:schemeClr val="dk1"/>
                          </a:solidFill>
                          <a:latin typeface="Arial"/>
                          <a:ea typeface="Arial"/>
                          <a:cs typeface="Arial"/>
                        </a:defRPr>
                      </a:lvl4pPr>
                      <a:lvl5pPr marL="1371566" algn="l" defTabSz="685783" rtl="0" eaLnBrk="1" latinLnBrk="0" hangingPunct="1">
                        <a:defRPr sz="1350" kern="1200">
                          <a:solidFill>
                            <a:schemeClr val="dk1"/>
                          </a:solidFill>
                          <a:latin typeface="Arial"/>
                          <a:ea typeface="Arial"/>
                          <a:cs typeface="Arial"/>
                        </a:defRPr>
                      </a:lvl5pPr>
                      <a:lvl6pPr marL="1714457" algn="l" defTabSz="685783" rtl="0" eaLnBrk="1" latinLnBrk="0" hangingPunct="1">
                        <a:defRPr sz="1350" kern="1200">
                          <a:solidFill>
                            <a:schemeClr val="dk1"/>
                          </a:solidFill>
                          <a:latin typeface="Arial"/>
                          <a:ea typeface="Arial"/>
                          <a:cs typeface="Arial"/>
                        </a:defRPr>
                      </a:lvl6pPr>
                      <a:lvl7pPr marL="2057348" algn="l" defTabSz="685783" rtl="0" eaLnBrk="1" latinLnBrk="0" hangingPunct="1">
                        <a:defRPr sz="1350" kern="1200">
                          <a:solidFill>
                            <a:schemeClr val="dk1"/>
                          </a:solidFill>
                          <a:latin typeface="Arial"/>
                          <a:ea typeface="Arial"/>
                          <a:cs typeface="Arial"/>
                        </a:defRPr>
                      </a:lvl7pPr>
                      <a:lvl8pPr marL="2400240" algn="l" defTabSz="685783" rtl="0" eaLnBrk="1" latinLnBrk="0" hangingPunct="1">
                        <a:defRPr sz="1350" kern="1200">
                          <a:solidFill>
                            <a:schemeClr val="dk1"/>
                          </a:solidFill>
                          <a:latin typeface="Arial"/>
                          <a:ea typeface="Arial"/>
                          <a:cs typeface="Arial"/>
                        </a:defRPr>
                      </a:lvl8pPr>
                      <a:lvl9pPr marL="2743132" algn="l" defTabSz="685783" rtl="0" eaLnBrk="1" latinLnBrk="0" hangingPunct="1">
                        <a:defRPr sz="1350" kern="1200">
                          <a:solidFill>
                            <a:schemeClr val="dk1"/>
                          </a:solidFill>
                          <a:latin typeface="Arial"/>
                          <a:ea typeface="Arial"/>
                          <a:cs typeface="Arial"/>
                        </a:defRPr>
                      </a:lvl9pPr>
                    </a:lstStyle>
                    <a:p>
                      <a:pPr algn="ctr"/>
                      <a:r>
                        <a:rPr lang="de" sz="1200" b="1" i="0" strike="noStrike" cap="none" spc="0" baseline="0">
                          <a:solidFill>
                            <a:srgbClr val="000000"/>
                          </a:solidFill>
                          <a:effectLst/>
                          <a:latin typeface="+mn-lt"/>
                          <a:ea typeface="Arial"/>
                          <a:cs typeface="Arial"/>
                        </a:rPr>
                        <a:t>33–15 %</a:t>
                      </a:r>
                    </a:p>
                  </a:txBody>
                  <a:tcPr marL="68580" marR="68580" marT="34290" marB="34290" anchor="b">
                    <a:lnL w="12700" cmpd="sng">
                      <a:noFill/>
                    </a:lnL>
                    <a:lnR w="12700" cmpd="sng">
                      <a:noFill/>
                    </a:lnR>
                    <a:lnT w="12700" cap="flat" cmpd="sng" algn="ctr">
                      <a:solidFill>
                        <a:srgbClr val="00000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AB5CB4">
                        <a:alpha val="34902"/>
                      </a:srgbClr>
                    </a:solidFill>
                  </a:tcPr>
                </a:tc>
                <a:tc>
                  <a:txBody>
                    <a:bodyPr/>
                    <a:lstStyle>
                      <a:lvl1pPr marL="0" algn="l" defTabSz="685783" rtl="0" eaLnBrk="1" latinLnBrk="0" hangingPunct="1">
                        <a:defRPr sz="1350" kern="1200">
                          <a:solidFill>
                            <a:schemeClr val="dk1"/>
                          </a:solidFill>
                          <a:latin typeface="Arial"/>
                          <a:ea typeface="Arial"/>
                          <a:cs typeface="Arial"/>
                        </a:defRPr>
                      </a:lvl1pPr>
                      <a:lvl2pPr marL="342892" algn="l" defTabSz="685783" rtl="0" eaLnBrk="1" latinLnBrk="0" hangingPunct="1">
                        <a:defRPr sz="1350" kern="1200">
                          <a:solidFill>
                            <a:schemeClr val="dk1"/>
                          </a:solidFill>
                          <a:latin typeface="Arial"/>
                          <a:ea typeface="Arial"/>
                          <a:cs typeface="Arial"/>
                        </a:defRPr>
                      </a:lvl2pPr>
                      <a:lvl3pPr marL="685783" algn="l" defTabSz="685783" rtl="0" eaLnBrk="1" latinLnBrk="0" hangingPunct="1">
                        <a:defRPr sz="1350" kern="1200">
                          <a:solidFill>
                            <a:schemeClr val="dk1"/>
                          </a:solidFill>
                          <a:latin typeface="Arial"/>
                          <a:ea typeface="Arial"/>
                          <a:cs typeface="Arial"/>
                        </a:defRPr>
                      </a:lvl3pPr>
                      <a:lvl4pPr marL="1028675" algn="l" defTabSz="685783" rtl="0" eaLnBrk="1" latinLnBrk="0" hangingPunct="1">
                        <a:defRPr sz="1350" kern="1200">
                          <a:solidFill>
                            <a:schemeClr val="dk1"/>
                          </a:solidFill>
                          <a:latin typeface="Arial"/>
                          <a:ea typeface="Arial"/>
                          <a:cs typeface="Arial"/>
                        </a:defRPr>
                      </a:lvl4pPr>
                      <a:lvl5pPr marL="1371566" algn="l" defTabSz="685783" rtl="0" eaLnBrk="1" latinLnBrk="0" hangingPunct="1">
                        <a:defRPr sz="1350" kern="1200">
                          <a:solidFill>
                            <a:schemeClr val="dk1"/>
                          </a:solidFill>
                          <a:latin typeface="Arial"/>
                          <a:ea typeface="Arial"/>
                          <a:cs typeface="Arial"/>
                        </a:defRPr>
                      </a:lvl5pPr>
                      <a:lvl6pPr marL="1714457" algn="l" defTabSz="685783" rtl="0" eaLnBrk="1" latinLnBrk="0" hangingPunct="1">
                        <a:defRPr sz="1350" kern="1200">
                          <a:solidFill>
                            <a:schemeClr val="dk1"/>
                          </a:solidFill>
                          <a:latin typeface="Arial"/>
                          <a:ea typeface="Arial"/>
                          <a:cs typeface="Arial"/>
                        </a:defRPr>
                      </a:lvl6pPr>
                      <a:lvl7pPr marL="2057348" algn="l" defTabSz="685783" rtl="0" eaLnBrk="1" latinLnBrk="0" hangingPunct="1">
                        <a:defRPr sz="1350" kern="1200">
                          <a:solidFill>
                            <a:schemeClr val="dk1"/>
                          </a:solidFill>
                          <a:latin typeface="Arial"/>
                          <a:ea typeface="Arial"/>
                          <a:cs typeface="Arial"/>
                        </a:defRPr>
                      </a:lvl7pPr>
                      <a:lvl8pPr marL="2400240" algn="l" defTabSz="685783" rtl="0" eaLnBrk="1" latinLnBrk="0" hangingPunct="1">
                        <a:defRPr sz="1350" kern="1200">
                          <a:solidFill>
                            <a:schemeClr val="dk1"/>
                          </a:solidFill>
                          <a:latin typeface="Arial"/>
                          <a:ea typeface="Arial"/>
                          <a:cs typeface="Arial"/>
                        </a:defRPr>
                      </a:lvl8pPr>
                      <a:lvl9pPr marL="2743132" algn="l" defTabSz="685783" rtl="0" eaLnBrk="1" latinLnBrk="0" hangingPunct="1">
                        <a:defRPr sz="1350" kern="1200">
                          <a:solidFill>
                            <a:schemeClr val="dk1"/>
                          </a:solidFill>
                          <a:latin typeface="Arial"/>
                          <a:ea typeface="Arial"/>
                          <a:cs typeface="Arial"/>
                        </a:defRPr>
                      </a:lvl9pPr>
                    </a:lstStyle>
                    <a:p>
                      <a:pPr algn="ctr"/>
                      <a:r>
                        <a:rPr lang="de" sz="1200" b="1" i="0" strike="noStrike" cap="none" spc="0" baseline="0">
                          <a:solidFill>
                            <a:srgbClr val="000000"/>
                          </a:solidFill>
                          <a:effectLst/>
                          <a:latin typeface="+mn-lt"/>
                          <a:ea typeface="Arial"/>
                          <a:cs typeface="Arial"/>
                        </a:rPr>
                        <a:t>42–21 %</a:t>
                      </a:r>
                    </a:p>
                  </a:txBody>
                  <a:tcPr marL="68580" marR="68580" marT="34290" marB="34290" anchor="b">
                    <a:lnL w="12700" cmpd="sng">
                      <a:noFill/>
                    </a:lnL>
                    <a:lnR w="12700" cmpd="sng">
                      <a:noFill/>
                    </a:lnR>
                    <a:lnT w="12700" cap="flat" cmpd="sng" algn="ctr">
                      <a:solidFill>
                        <a:srgbClr val="00000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F7F0E5"/>
                    </a:solidFill>
                  </a:tcPr>
                </a:tc>
                <a:tc>
                  <a:txBody>
                    <a:bodyPr/>
                    <a:lstStyle>
                      <a:lvl1pPr marL="0" algn="l" defTabSz="685783" rtl="0" eaLnBrk="1" latinLnBrk="0" hangingPunct="1">
                        <a:defRPr sz="1350" kern="1200">
                          <a:solidFill>
                            <a:schemeClr val="dk1"/>
                          </a:solidFill>
                          <a:latin typeface="Arial"/>
                          <a:ea typeface="Arial"/>
                          <a:cs typeface="Arial"/>
                        </a:defRPr>
                      </a:lvl1pPr>
                      <a:lvl2pPr marL="342892" algn="l" defTabSz="685783" rtl="0" eaLnBrk="1" latinLnBrk="0" hangingPunct="1">
                        <a:defRPr sz="1350" kern="1200">
                          <a:solidFill>
                            <a:schemeClr val="dk1"/>
                          </a:solidFill>
                          <a:latin typeface="Arial"/>
                          <a:ea typeface="Arial"/>
                          <a:cs typeface="Arial"/>
                        </a:defRPr>
                      </a:lvl2pPr>
                      <a:lvl3pPr marL="685783" algn="l" defTabSz="685783" rtl="0" eaLnBrk="1" latinLnBrk="0" hangingPunct="1">
                        <a:defRPr sz="1350" kern="1200">
                          <a:solidFill>
                            <a:schemeClr val="dk1"/>
                          </a:solidFill>
                          <a:latin typeface="Arial"/>
                          <a:ea typeface="Arial"/>
                          <a:cs typeface="Arial"/>
                        </a:defRPr>
                      </a:lvl3pPr>
                      <a:lvl4pPr marL="1028675" algn="l" defTabSz="685783" rtl="0" eaLnBrk="1" latinLnBrk="0" hangingPunct="1">
                        <a:defRPr sz="1350" kern="1200">
                          <a:solidFill>
                            <a:schemeClr val="dk1"/>
                          </a:solidFill>
                          <a:latin typeface="Arial"/>
                          <a:ea typeface="Arial"/>
                          <a:cs typeface="Arial"/>
                        </a:defRPr>
                      </a:lvl4pPr>
                      <a:lvl5pPr marL="1371566" algn="l" defTabSz="685783" rtl="0" eaLnBrk="1" latinLnBrk="0" hangingPunct="1">
                        <a:defRPr sz="1350" kern="1200">
                          <a:solidFill>
                            <a:schemeClr val="dk1"/>
                          </a:solidFill>
                          <a:latin typeface="Arial"/>
                          <a:ea typeface="Arial"/>
                          <a:cs typeface="Arial"/>
                        </a:defRPr>
                      </a:lvl5pPr>
                      <a:lvl6pPr marL="1714457" algn="l" defTabSz="685783" rtl="0" eaLnBrk="1" latinLnBrk="0" hangingPunct="1">
                        <a:defRPr sz="1350" kern="1200">
                          <a:solidFill>
                            <a:schemeClr val="dk1"/>
                          </a:solidFill>
                          <a:latin typeface="Arial"/>
                          <a:ea typeface="Arial"/>
                          <a:cs typeface="Arial"/>
                        </a:defRPr>
                      </a:lvl6pPr>
                      <a:lvl7pPr marL="2057348" algn="l" defTabSz="685783" rtl="0" eaLnBrk="1" latinLnBrk="0" hangingPunct="1">
                        <a:defRPr sz="1350" kern="1200">
                          <a:solidFill>
                            <a:schemeClr val="dk1"/>
                          </a:solidFill>
                          <a:latin typeface="Arial"/>
                          <a:ea typeface="Arial"/>
                          <a:cs typeface="Arial"/>
                        </a:defRPr>
                      </a:lvl7pPr>
                      <a:lvl8pPr marL="2400240" algn="l" defTabSz="685783" rtl="0" eaLnBrk="1" latinLnBrk="0" hangingPunct="1">
                        <a:defRPr sz="1350" kern="1200">
                          <a:solidFill>
                            <a:schemeClr val="dk1"/>
                          </a:solidFill>
                          <a:latin typeface="Arial"/>
                          <a:ea typeface="Arial"/>
                          <a:cs typeface="Arial"/>
                        </a:defRPr>
                      </a:lvl8pPr>
                      <a:lvl9pPr marL="2743132" algn="l" defTabSz="685783" rtl="0" eaLnBrk="1" latinLnBrk="0" hangingPunct="1">
                        <a:defRPr sz="1350" kern="1200">
                          <a:solidFill>
                            <a:schemeClr val="dk1"/>
                          </a:solidFill>
                          <a:latin typeface="Arial"/>
                          <a:ea typeface="Arial"/>
                          <a:cs typeface="Arial"/>
                        </a:defRPr>
                      </a:lvl9pPr>
                    </a:lstStyle>
                    <a:p>
                      <a:pPr algn="ctr"/>
                      <a:r>
                        <a:rPr lang="de" sz="1200" b="1" i="0" strike="noStrike" cap="none" spc="0" baseline="0">
                          <a:solidFill>
                            <a:srgbClr val="000000"/>
                          </a:solidFill>
                          <a:effectLst/>
                          <a:latin typeface="+mn-lt"/>
                          <a:ea typeface="Arial"/>
                          <a:cs typeface="Arial"/>
                        </a:rPr>
                        <a:t>75–81 %</a:t>
                      </a:r>
                    </a:p>
                  </a:txBody>
                  <a:tcPr marL="68580" marR="68580" marT="34290" marB="34290" anchor="b">
                    <a:lnL w="12700" cmpd="sng">
                      <a:noFill/>
                    </a:lnL>
                    <a:lnR w="12700" cmpd="sng">
                      <a:noFill/>
                    </a:lnR>
                    <a:lnT w="12700" cap="flat" cmpd="sng" algn="ctr">
                      <a:solidFill>
                        <a:srgbClr val="000000"/>
                      </a:solidFill>
                      <a:prstDash val="solid"/>
                      <a:round/>
                      <a:headEnd type="none" w="med" len="med"/>
                      <a:tailEnd type="none" w="med" len="med"/>
                    </a:lnT>
                    <a:lnB w="12700" cmpd="sng">
                      <a:noFill/>
                    </a:lnB>
                    <a:lnTlToBr w="12700" cmpd="sng">
                      <a:noFill/>
                      <a:prstDash val="solid"/>
                    </a:lnTlToBr>
                    <a:lnBlToTr w="12700" cmpd="sng">
                      <a:noFill/>
                      <a:prstDash val="solid"/>
                    </a:lnBlToTr>
                    <a:solidFill>
                      <a:srgbClr val="559054">
                        <a:alpha val="34902"/>
                      </a:srgbClr>
                    </a:solidFill>
                  </a:tcPr>
                </a:tc>
                <a:extLst>
                  <a:ext uri="{0D108BD9-81ED-4DB2-BD59-A6C34878D82A}">
                    <a16:rowId xmlns:a16="http://schemas.microsoft.com/office/drawing/2014/main" val="4264702621"/>
                  </a:ext>
                </a:extLst>
              </a:tr>
            </a:tbl>
          </a:graphicData>
        </a:graphic>
      </p:graphicFrame>
      <p:graphicFrame>
        <p:nvGraphicFramePr>
          <p:cNvPr id="45" name="Chart 2">
            <a:extLst>
              <a:ext uri="{FF2B5EF4-FFF2-40B4-BE49-F238E27FC236}">
                <a16:creationId xmlns:a16="http://schemas.microsoft.com/office/drawing/2014/main" id="{FF63398A-E7E1-94C3-927B-F6892D6B317B}"/>
              </a:ext>
            </a:extLst>
          </p:cNvPr>
          <p:cNvGraphicFramePr/>
          <p:nvPr>
            <p:extLst>
              <p:ext uri="{D42A27DB-BD31-4B8C-83A1-F6EECF244321}">
                <p14:modId xmlns:p14="http://schemas.microsoft.com/office/powerpoint/2010/main" val="1907349872"/>
              </p:ext>
            </p:extLst>
          </p:nvPr>
        </p:nvGraphicFramePr>
        <p:xfrm>
          <a:off x="7199317" y="1873563"/>
          <a:ext cx="1236518" cy="70882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7" name="Chart 38">
            <a:extLst>
              <a:ext uri="{FF2B5EF4-FFF2-40B4-BE49-F238E27FC236}">
                <a16:creationId xmlns:a16="http://schemas.microsoft.com/office/drawing/2014/main" id="{CCE244D0-B235-7576-B9C6-D5EF314A9CE1}"/>
              </a:ext>
            </a:extLst>
          </p:cNvPr>
          <p:cNvGraphicFramePr/>
          <p:nvPr>
            <p:extLst>
              <p:ext uri="{D42A27DB-BD31-4B8C-83A1-F6EECF244321}">
                <p14:modId xmlns:p14="http://schemas.microsoft.com/office/powerpoint/2010/main" val="1118554531"/>
              </p:ext>
            </p:extLst>
          </p:nvPr>
        </p:nvGraphicFramePr>
        <p:xfrm>
          <a:off x="5472260" y="1873563"/>
          <a:ext cx="1236518" cy="70882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8" name="Chart 40">
            <a:extLst>
              <a:ext uri="{FF2B5EF4-FFF2-40B4-BE49-F238E27FC236}">
                <a16:creationId xmlns:a16="http://schemas.microsoft.com/office/drawing/2014/main" id="{009E8E24-B841-F3BD-5C68-26592DD8B22C}"/>
              </a:ext>
            </a:extLst>
          </p:cNvPr>
          <p:cNvGraphicFramePr/>
          <p:nvPr>
            <p:extLst>
              <p:ext uri="{D42A27DB-BD31-4B8C-83A1-F6EECF244321}">
                <p14:modId xmlns:p14="http://schemas.microsoft.com/office/powerpoint/2010/main" val="1053301365"/>
              </p:ext>
            </p:extLst>
          </p:nvPr>
        </p:nvGraphicFramePr>
        <p:xfrm>
          <a:off x="3857431" y="1873563"/>
          <a:ext cx="1236518" cy="708826"/>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49" name="Chart 41">
            <a:extLst>
              <a:ext uri="{FF2B5EF4-FFF2-40B4-BE49-F238E27FC236}">
                <a16:creationId xmlns:a16="http://schemas.microsoft.com/office/drawing/2014/main" id="{CEF06702-1404-6C9B-3E6A-9893AD479E81}"/>
              </a:ext>
            </a:extLst>
          </p:cNvPr>
          <p:cNvGraphicFramePr/>
          <p:nvPr>
            <p:extLst>
              <p:ext uri="{D42A27DB-BD31-4B8C-83A1-F6EECF244321}">
                <p14:modId xmlns:p14="http://schemas.microsoft.com/office/powerpoint/2010/main" val="858045845"/>
              </p:ext>
            </p:extLst>
          </p:nvPr>
        </p:nvGraphicFramePr>
        <p:xfrm>
          <a:off x="2235691" y="1873563"/>
          <a:ext cx="1236518" cy="708826"/>
        </p:xfrm>
        <a:graphic>
          <a:graphicData uri="http://schemas.openxmlformats.org/drawingml/2006/chart">
            <c:chart xmlns:c="http://schemas.openxmlformats.org/drawingml/2006/chart" xmlns:r="http://schemas.openxmlformats.org/officeDocument/2006/relationships" r:id="rId7"/>
          </a:graphicData>
        </a:graphic>
      </p:graphicFrame>
      <p:grpSp>
        <p:nvGrpSpPr>
          <p:cNvPr id="50" name="Group 16">
            <a:extLst>
              <a:ext uri="{FF2B5EF4-FFF2-40B4-BE49-F238E27FC236}">
                <a16:creationId xmlns:a16="http://schemas.microsoft.com/office/drawing/2014/main" id="{F7360C0C-F23B-3F22-492D-CF7475016AF3}"/>
              </a:ext>
            </a:extLst>
          </p:cNvPr>
          <p:cNvGrpSpPr/>
          <p:nvPr/>
        </p:nvGrpSpPr>
        <p:grpSpPr>
          <a:xfrm>
            <a:off x="5843499" y="1097057"/>
            <a:ext cx="708825" cy="708825"/>
            <a:chOff x="6545968" y="1389807"/>
            <a:chExt cx="945100" cy="945100"/>
          </a:xfrm>
        </p:grpSpPr>
        <p:sp>
          <p:nvSpPr>
            <p:cNvPr id="51" name="Oval 8">
              <a:extLst>
                <a:ext uri="{FF2B5EF4-FFF2-40B4-BE49-F238E27FC236}">
                  <a16:creationId xmlns:a16="http://schemas.microsoft.com/office/drawing/2014/main" id="{B8CB96AA-9A94-A6AC-D7FF-127996600AD2}"/>
                </a:ext>
              </a:extLst>
            </p:cNvPr>
            <p:cNvSpPr/>
            <p:nvPr/>
          </p:nvSpPr>
          <p:spPr>
            <a:xfrm>
              <a:off x="6545968" y="1389807"/>
              <a:ext cx="945100" cy="945100"/>
            </a:xfrm>
            <a:prstGeom prst="ellipse">
              <a:avLst/>
            </a:prstGeom>
            <a:noFill/>
            <a:ln w="25400" cap="flat" cmpd="sng" algn="ctr">
              <a:solidFill>
                <a:srgbClr val="E5A038"/>
              </a:solidFill>
              <a:prstDash val="solid"/>
            </a:ln>
            <a:effectLst/>
          </p:spPr>
          <p:txBody>
            <a:bodyPr lIns="36000" rIns="36000" rtlCol="0" anchor="t"/>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Tx/>
                  <a:ea typeface="Arial"/>
                  <a:cs typeface="Arial"/>
                </a:rPr>
                <a:t>ZnT8</a:t>
              </a:r>
            </a:p>
          </p:txBody>
        </p:sp>
        <p:grpSp>
          <p:nvGrpSpPr>
            <p:cNvPr id="52" name="Group 49">
              <a:extLst>
                <a:ext uri="{FF2B5EF4-FFF2-40B4-BE49-F238E27FC236}">
                  <a16:creationId xmlns:a16="http://schemas.microsoft.com/office/drawing/2014/main" id="{2083B207-D3D7-13DB-CB01-95B2A3D131D5}"/>
                </a:ext>
              </a:extLst>
            </p:cNvPr>
            <p:cNvGrpSpPr/>
            <p:nvPr/>
          </p:nvGrpSpPr>
          <p:grpSpPr>
            <a:xfrm>
              <a:off x="6850580" y="1833655"/>
              <a:ext cx="384946" cy="390762"/>
              <a:chOff x="2503424" y="3560607"/>
              <a:chExt cx="434029" cy="440585"/>
            </a:xfrm>
          </p:grpSpPr>
          <p:sp>
            <p:nvSpPr>
              <p:cNvPr id="53" name="Freeform 133">
                <a:extLst>
                  <a:ext uri="{FF2B5EF4-FFF2-40B4-BE49-F238E27FC236}">
                    <a16:creationId xmlns:a16="http://schemas.microsoft.com/office/drawing/2014/main" id="{237ED619-D5A9-E9C8-BCAE-1AF548D16E50}"/>
                  </a:ext>
                </a:extLst>
              </p:cNvPr>
              <p:cNvSpPr/>
              <p:nvPr/>
            </p:nvSpPr>
            <p:spPr>
              <a:xfrm>
                <a:off x="2507896" y="3561622"/>
                <a:ext cx="414377" cy="421703"/>
              </a:xfrm>
              <a:custGeom>
                <a:avLst/>
                <a:gdLst>
                  <a:gd name="connsiteX0" fmla="*/ 414377 w 414377"/>
                  <a:gd name="connsiteY0" fmla="*/ 330690 h 421703"/>
                  <a:gd name="connsiteX1" fmla="*/ 362291 w 414377"/>
                  <a:gd name="connsiteY1" fmla="*/ 331831 h 421703"/>
                  <a:gd name="connsiteX2" fmla="*/ 226814 w 414377"/>
                  <a:gd name="connsiteY2" fmla="*/ 413838 h 421703"/>
                  <a:gd name="connsiteX3" fmla="*/ 207678 w 414377"/>
                  <a:gd name="connsiteY3" fmla="*/ 380122 h 421703"/>
                  <a:gd name="connsiteX4" fmla="*/ 312105 w 414377"/>
                  <a:gd name="connsiteY4" fmla="*/ 241331 h 421703"/>
                  <a:gd name="connsiteX5" fmla="*/ 277127 w 414377"/>
                  <a:gd name="connsiteY5" fmla="*/ 218263 h 421703"/>
                  <a:gd name="connsiteX6" fmla="*/ 133793 w 414377"/>
                  <a:gd name="connsiteY6" fmla="*/ 314086 h 421703"/>
                  <a:gd name="connsiteX7" fmla="*/ 106673 w 414377"/>
                  <a:gd name="connsiteY7" fmla="*/ 280370 h 421703"/>
                  <a:gd name="connsiteX8" fmla="*/ 175361 w 414377"/>
                  <a:gd name="connsiteY8" fmla="*/ 195828 h 421703"/>
                  <a:gd name="connsiteX9" fmla="*/ 227575 w 414377"/>
                  <a:gd name="connsiteY9" fmla="*/ 143607 h 421703"/>
                  <a:gd name="connsiteX10" fmla="*/ 215028 w 414377"/>
                  <a:gd name="connsiteY10" fmla="*/ 117117 h 421703"/>
                  <a:gd name="connsiteX11" fmla="*/ 191963 w 414377"/>
                  <a:gd name="connsiteY11" fmla="*/ 97977 h 421703"/>
                  <a:gd name="connsiteX12" fmla="*/ 153690 w 414377"/>
                  <a:gd name="connsiteY12" fmla="*/ 113187 h 421703"/>
                  <a:gd name="connsiteX13" fmla="*/ 88297 w 414377"/>
                  <a:gd name="connsiteY13" fmla="*/ 175929 h 421703"/>
                  <a:gd name="connsiteX14" fmla="*/ 17200 w 414377"/>
                  <a:gd name="connsiteY14" fmla="*/ 211925 h 421703"/>
                  <a:gd name="connsiteX15" fmla="*/ 12131 w 414377"/>
                  <a:gd name="connsiteY15" fmla="*/ 171239 h 421703"/>
                  <a:gd name="connsiteX16" fmla="*/ 113263 w 414377"/>
                  <a:gd name="connsiteY16" fmla="*/ 39799 h 421703"/>
                  <a:gd name="connsiteX17" fmla="*/ 119092 w 414377"/>
                  <a:gd name="connsiteY17" fmla="*/ 0 h 421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4377" h="421703">
                    <a:moveTo>
                      <a:pt x="414377" y="330690"/>
                    </a:moveTo>
                    <a:cubicBezTo>
                      <a:pt x="407407" y="320677"/>
                      <a:pt x="406140" y="305720"/>
                      <a:pt x="362291" y="331831"/>
                    </a:cubicBezTo>
                    <a:cubicBezTo>
                      <a:pt x="318441" y="357941"/>
                      <a:pt x="266101" y="395839"/>
                      <a:pt x="226814" y="413838"/>
                    </a:cubicBezTo>
                    <a:cubicBezTo>
                      <a:pt x="183219" y="433737"/>
                      <a:pt x="185500" y="413458"/>
                      <a:pt x="207678" y="380122"/>
                    </a:cubicBezTo>
                    <a:cubicBezTo>
                      <a:pt x="227448" y="350336"/>
                      <a:pt x="297531" y="257809"/>
                      <a:pt x="312105" y="241331"/>
                    </a:cubicBezTo>
                    <a:cubicBezTo>
                      <a:pt x="326679" y="224854"/>
                      <a:pt x="316667" y="191138"/>
                      <a:pt x="277127" y="218263"/>
                    </a:cubicBezTo>
                    <a:cubicBezTo>
                      <a:pt x="237587" y="245387"/>
                      <a:pt x="164843" y="294313"/>
                      <a:pt x="133793" y="314086"/>
                    </a:cubicBezTo>
                    <a:cubicBezTo>
                      <a:pt x="102744" y="333859"/>
                      <a:pt x="88170" y="309523"/>
                      <a:pt x="106673" y="280370"/>
                    </a:cubicBezTo>
                    <a:cubicBezTo>
                      <a:pt x="125175" y="251218"/>
                      <a:pt x="146973" y="216869"/>
                      <a:pt x="175361" y="195828"/>
                    </a:cubicBezTo>
                    <a:cubicBezTo>
                      <a:pt x="203749" y="174788"/>
                      <a:pt x="221618" y="150832"/>
                      <a:pt x="227575" y="143607"/>
                    </a:cubicBezTo>
                    <a:cubicBezTo>
                      <a:pt x="233531" y="136383"/>
                      <a:pt x="229602" y="128397"/>
                      <a:pt x="215028" y="117117"/>
                    </a:cubicBezTo>
                    <a:cubicBezTo>
                      <a:pt x="200454" y="105836"/>
                      <a:pt x="201215" y="103301"/>
                      <a:pt x="191963" y="97977"/>
                    </a:cubicBezTo>
                    <a:cubicBezTo>
                      <a:pt x="182712" y="92654"/>
                      <a:pt x="171433" y="91387"/>
                      <a:pt x="153690" y="113187"/>
                    </a:cubicBezTo>
                    <a:cubicBezTo>
                      <a:pt x="135948" y="134988"/>
                      <a:pt x="116051" y="158184"/>
                      <a:pt x="88297" y="175929"/>
                    </a:cubicBezTo>
                    <a:cubicBezTo>
                      <a:pt x="60542" y="193673"/>
                      <a:pt x="35703" y="213827"/>
                      <a:pt x="17200" y="211925"/>
                    </a:cubicBezTo>
                    <a:cubicBezTo>
                      <a:pt x="-1303" y="210024"/>
                      <a:pt x="-7639" y="200391"/>
                      <a:pt x="12131" y="171239"/>
                    </a:cubicBezTo>
                    <a:cubicBezTo>
                      <a:pt x="31901" y="142086"/>
                      <a:pt x="101477" y="54376"/>
                      <a:pt x="113263" y="39799"/>
                    </a:cubicBezTo>
                    <a:cubicBezTo>
                      <a:pt x="125049" y="25223"/>
                      <a:pt x="137215" y="11281"/>
                      <a:pt x="119092" y="0"/>
                    </a:cubicBezTo>
                  </a:path>
                </a:pathLst>
              </a:custGeom>
              <a:noFill/>
              <a:ln w="41800" cap="rnd">
                <a:solidFill>
                  <a:srgbClr val="E5A038"/>
                </a:solid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sp>
            <p:nvSpPr>
              <p:cNvPr id="54" name="Freeform 134">
                <a:extLst>
                  <a:ext uri="{FF2B5EF4-FFF2-40B4-BE49-F238E27FC236}">
                    <a16:creationId xmlns:a16="http://schemas.microsoft.com/office/drawing/2014/main" id="{39086FA1-7028-F785-59C0-308B414021F2}"/>
                  </a:ext>
                </a:extLst>
              </p:cNvPr>
              <p:cNvSpPr/>
              <p:nvPr/>
            </p:nvSpPr>
            <p:spPr>
              <a:xfrm>
                <a:off x="2640012" y="3624693"/>
                <a:ext cx="123873" cy="113479"/>
              </a:xfrm>
              <a:custGeom>
                <a:avLst/>
                <a:gdLst>
                  <a:gd name="connsiteX0" fmla="*/ 4466 w 123873"/>
                  <a:gd name="connsiteY0" fmla="*/ 76733 h 113478"/>
                  <a:gd name="connsiteX1" fmla="*/ 48949 w 123873"/>
                  <a:gd name="connsiteY1" fmla="*/ 66593 h 113478"/>
                  <a:gd name="connsiteX2" fmla="*/ 62256 w 123873"/>
                  <a:gd name="connsiteY2" fmla="*/ 90549 h 113478"/>
                  <a:gd name="connsiteX3" fmla="*/ 93812 w 123873"/>
                  <a:gd name="connsiteY3" fmla="*/ 113364 h 113478"/>
                  <a:gd name="connsiteX4" fmla="*/ 121439 w 123873"/>
                  <a:gd name="connsiteY4" fmla="*/ 78888 h 113478"/>
                  <a:gd name="connsiteX5" fmla="*/ 90137 w 123873"/>
                  <a:gd name="connsiteY5" fmla="*/ 15133 h 113478"/>
                  <a:gd name="connsiteX6" fmla="*/ 15618 w 123873"/>
                  <a:gd name="connsiteY6" fmla="*/ 26540 h 113478"/>
                  <a:gd name="connsiteX7" fmla="*/ 4466 w 123873"/>
                  <a:gd name="connsiteY7" fmla="*/ 76860 h 11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873" h="113477">
                    <a:moveTo>
                      <a:pt x="4466" y="76733"/>
                    </a:moveTo>
                    <a:cubicBezTo>
                      <a:pt x="27531" y="52650"/>
                      <a:pt x="34755" y="54552"/>
                      <a:pt x="48949" y="66593"/>
                    </a:cubicBezTo>
                    <a:cubicBezTo>
                      <a:pt x="63143" y="78634"/>
                      <a:pt x="69859" y="82563"/>
                      <a:pt x="62256" y="90549"/>
                    </a:cubicBezTo>
                    <a:cubicBezTo>
                      <a:pt x="54652" y="98534"/>
                      <a:pt x="92418" y="115011"/>
                      <a:pt x="93812" y="113364"/>
                    </a:cubicBezTo>
                    <a:cubicBezTo>
                      <a:pt x="95206" y="111716"/>
                      <a:pt x="115229" y="93337"/>
                      <a:pt x="121439" y="78888"/>
                    </a:cubicBezTo>
                    <a:cubicBezTo>
                      <a:pt x="127649" y="64438"/>
                      <a:pt x="123594" y="38581"/>
                      <a:pt x="90137" y="15133"/>
                    </a:cubicBezTo>
                    <a:cubicBezTo>
                      <a:pt x="56679" y="-8316"/>
                      <a:pt x="42232" y="-4514"/>
                      <a:pt x="15618" y="26540"/>
                    </a:cubicBezTo>
                    <a:cubicBezTo>
                      <a:pt x="-10995" y="57594"/>
                      <a:pt x="4466" y="76860"/>
                      <a:pt x="4466" y="76860"/>
                    </a:cubicBezTo>
                    <a:close/>
                  </a:path>
                </a:pathLst>
              </a:custGeom>
              <a:solidFill>
                <a:srgbClr val="E5A038"/>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grpSp>
            <p:nvGrpSpPr>
              <p:cNvPr id="55" name="Graphic 243">
                <a:extLst>
                  <a:ext uri="{FF2B5EF4-FFF2-40B4-BE49-F238E27FC236}">
                    <a16:creationId xmlns:a16="http://schemas.microsoft.com/office/drawing/2014/main" id="{F75BA56F-5937-680E-D903-0F91AD8053B2}"/>
                  </a:ext>
                </a:extLst>
              </p:cNvPr>
              <p:cNvGrpSpPr/>
              <p:nvPr/>
            </p:nvGrpSpPr>
            <p:grpSpPr>
              <a:xfrm>
                <a:off x="2624680" y="3560607"/>
                <a:ext cx="312773" cy="337280"/>
                <a:chOff x="2673318" y="2850488"/>
                <a:chExt cx="312773" cy="337280"/>
              </a:xfrm>
              <a:solidFill>
                <a:srgbClr val="FFFFFF"/>
              </a:solidFill>
            </p:grpSpPr>
            <p:sp>
              <p:nvSpPr>
                <p:cNvPr id="60" name="Freeform 238">
                  <a:extLst>
                    <a:ext uri="{FF2B5EF4-FFF2-40B4-BE49-F238E27FC236}">
                      <a16:creationId xmlns:a16="http://schemas.microsoft.com/office/drawing/2014/main" id="{79BE5F1B-C944-E42D-19CA-5A1EBA217E63}"/>
                    </a:ext>
                  </a:extLst>
                </p:cNvPr>
                <p:cNvSpPr/>
                <p:nvPr/>
              </p:nvSpPr>
              <p:spPr>
                <a:xfrm>
                  <a:off x="2673318" y="2850488"/>
                  <a:ext cx="19189" cy="59736"/>
                </a:xfrm>
                <a:custGeom>
                  <a:avLst/>
                  <a:gdLst>
                    <a:gd name="connsiteX0" fmla="*/ 16627 w 19189"/>
                    <a:gd name="connsiteY0" fmla="*/ 127 h 59736"/>
                    <a:gd name="connsiteX1" fmla="*/ 15487 w 19189"/>
                    <a:gd name="connsiteY1" fmla="*/ 31561 h 59736"/>
                    <a:gd name="connsiteX2" fmla="*/ 152 w 19189"/>
                    <a:gd name="connsiteY2" fmla="*/ 59572 h 59736"/>
                    <a:gd name="connsiteX3" fmla="*/ 16627 w 19189"/>
                    <a:gd name="connsiteY3" fmla="*/ 0 h 59736"/>
                  </a:gdLst>
                  <a:ahLst/>
                  <a:cxnLst>
                    <a:cxn ang="0">
                      <a:pos x="connsiteX0" y="connsiteY0"/>
                    </a:cxn>
                    <a:cxn ang="0">
                      <a:pos x="connsiteX1" y="connsiteY1"/>
                    </a:cxn>
                    <a:cxn ang="0">
                      <a:pos x="connsiteX2" y="connsiteY2"/>
                    </a:cxn>
                    <a:cxn ang="0">
                      <a:pos x="connsiteX3" y="connsiteY3"/>
                    </a:cxn>
                  </a:cxnLst>
                  <a:rect l="l" t="t" r="r" b="b"/>
                  <a:pathLst>
                    <a:path w="19189" h="59735">
                      <a:moveTo>
                        <a:pt x="16627" y="127"/>
                      </a:moveTo>
                      <a:cubicBezTo>
                        <a:pt x="16627" y="127"/>
                        <a:pt x="23091" y="15463"/>
                        <a:pt x="15487" y="31561"/>
                      </a:cubicBezTo>
                      <a:cubicBezTo>
                        <a:pt x="7883" y="47658"/>
                        <a:pt x="2433" y="56530"/>
                        <a:pt x="152" y="59572"/>
                      </a:cubicBezTo>
                      <a:cubicBezTo>
                        <a:pt x="-2129" y="62614"/>
                        <a:pt x="22077" y="22688"/>
                        <a:pt x="16627" y="0"/>
                      </a:cubicBezTo>
                      <a:close/>
                    </a:path>
                  </a:pathLst>
                </a:custGeom>
                <a:solidFill>
                  <a:srgbClr val="FFFFFF"/>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sp>
              <p:nvSpPr>
                <p:cNvPr id="61" name="Freeform 239">
                  <a:extLst>
                    <a:ext uri="{FF2B5EF4-FFF2-40B4-BE49-F238E27FC236}">
                      <a16:creationId xmlns:a16="http://schemas.microsoft.com/office/drawing/2014/main" id="{8F52401C-6C51-3988-536D-3234EE8E6B78}"/>
                    </a:ext>
                  </a:extLst>
                </p:cNvPr>
                <p:cNvSpPr/>
                <p:nvPr/>
              </p:nvSpPr>
              <p:spPr>
                <a:xfrm>
                  <a:off x="2873073" y="3051006"/>
                  <a:ext cx="11830" cy="46136"/>
                </a:xfrm>
                <a:custGeom>
                  <a:avLst/>
                  <a:gdLst>
                    <a:gd name="connsiteX0" fmla="*/ 0 w 11830"/>
                    <a:gd name="connsiteY0" fmla="*/ 127 h 46136"/>
                    <a:gd name="connsiteX1" fmla="*/ 10899 w 11830"/>
                    <a:gd name="connsiteY1" fmla="*/ 14069 h 46136"/>
                    <a:gd name="connsiteX2" fmla="*/ 3168 w 11830"/>
                    <a:gd name="connsiteY2" fmla="*/ 46137 h 46136"/>
                    <a:gd name="connsiteX3" fmla="*/ 127 w 11830"/>
                    <a:gd name="connsiteY3" fmla="*/ 0 h 46136"/>
                  </a:gdLst>
                  <a:ahLst/>
                  <a:cxnLst>
                    <a:cxn ang="0">
                      <a:pos x="connsiteX0" y="connsiteY0"/>
                    </a:cxn>
                    <a:cxn ang="0">
                      <a:pos x="connsiteX1" y="connsiteY1"/>
                    </a:cxn>
                    <a:cxn ang="0">
                      <a:pos x="connsiteX2" y="connsiteY2"/>
                    </a:cxn>
                    <a:cxn ang="0">
                      <a:pos x="connsiteX3" y="connsiteY3"/>
                    </a:cxn>
                  </a:cxnLst>
                  <a:rect l="l" t="t" r="r" b="b"/>
                  <a:pathLst>
                    <a:path w="11830" h="46136">
                      <a:moveTo>
                        <a:pt x="0" y="127"/>
                      </a:moveTo>
                      <a:cubicBezTo>
                        <a:pt x="0" y="127"/>
                        <a:pt x="6590" y="3676"/>
                        <a:pt x="10899" y="14069"/>
                      </a:cubicBezTo>
                      <a:cubicBezTo>
                        <a:pt x="15208" y="24463"/>
                        <a:pt x="3168" y="46137"/>
                        <a:pt x="3168" y="46137"/>
                      </a:cubicBezTo>
                      <a:cubicBezTo>
                        <a:pt x="3168" y="46137"/>
                        <a:pt x="18249" y="17872"/>
                        <a:pt x="127" y="0"/>
                      </a:cubicBezTo>
                      <a:close/>
                    </a:path>
                  </a:pathLst>
                </a:custGeom>
                <a:solidFill>
                  <a:srgbClr val="FFFFFF"/>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sp>
              <p:nvSpPr>
                <p:cNvPr id="62" name="Freeform 240">
                  <a:extLst>
                    <a:ext uri="{FF2B5EF4-FFF2-40B4-BE49-F238E27FC236}">
                      <a16:creationId xmlns:a16="http://schemas.microsoft.com/office/drawing/2014/main" id="{7EB3F831-291E-58AB-E336-394CB9DF2F87}"/>
                    </a:ext>
                  </a:extLst>
                </p:cNvPr>
                <p:cNvSpPr/>
                <p:nvPr/>
              </p:nvSpPr>
              <p:spPr>
                <a:xfrm>
                  <a:off x="2970656" y="3155194"/>
                  <a:ext cx="15435" cy="32574"/>
                </a:xfrm>
                <a:custGeom>
                  <a:avLst/>
                  <a:gdLst>
                    <a:gd name="connsiteX0" fmla="*/ 0 w 15435"/>
                    <a:gd name="connsiteY0" fmla="*/ 0 h 32574"/>
                    <a:gd name="connsiteX1" fmla="*/ 13053 w 15435"/>
                    <a:gd name="connsiteY1" fmla="*/ 32575 h 32574"/>
                    <a:gd name="connsiteX2" fmla="*/ 0 w 15435"/>
                    <a:gd name="connsiteY2" fmla="*/ 0 h 32574"/>
                  </a:gdLst>
                  <a:ahLst/>
                  <a:cxnLst>
                    <a:cxn ang="0">
                      <a:pos x="connsiteX0" y="connsiteY0"/>
                    </a:cxn>
                    <a:cxn ang="0">
                      <a:pos x="connsiteX1" y="connsiteY1"/>
                    </a:cxn>
                    <a:cxn ang="0">
                      <a:pos x="connsiteX2" y="connsiteY2"/>
                    </a:cxn>
                  </a:cxnLst>
                  <a:rect l="l" t="t" r="r" b="b"/>
                  <a:pathLst>
                    <a:path w="15435" h="32574">
                      <a:moveTo>
                        <a:pt x="0" y="0"/>
                      </a:moveTo>
                      <a:cubicBezTo>
                        <a:pt x="0" y="0"/>
                        <a:pt x="22685" y="12295"/>
                        <a:pt x="13053" y="32575"/>
                      </a:cubicBezTo>
                      <a:cubicBezTo>
                        <a:pt x="12673" y="24082"/>
                        <a:pt x="14828" y="11661"/>
                        <a:pt x="0" y="0"/>
                      </a:cubicBezTo>
                      <a:close/>
                    </a:path>
                  </a:pathLst>
                </a:custGeom>
                <a:solidFill>
                  <a:srgbClr val="FFFFFF"/>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sp>
              <p:nvSpPr>
                <p:cNvPr id="63" name="Freeform 241">
                  <a:extLst>
                    <a:ext uri="{FF2B5EF4-FFF2-40B4-BE49-F238E27FC236}">
                      <a16:creationId xmlns:a16="http://schemas.microsoft.com/office/drawing/2014/main" id="{DD84966F-9DBE-C09E-BEFF-B2E3DB65244F}"/>
                    </a:ext>
                  </a:extLst>
                </p:cNvPr>
                <p:cNvSpPr/>
                <p:nvPr/>
              </p:nvSpPr>
              <p:spPr>
                <a:xfrm>
                  <a:off x="2734048" y="2928036"/>
                  <a:ext cx="64759" cy="57313"/>
                </a:xfrm>
                <a:custGeom>
                  <a:avLst/>
                  <a:gdLst>
                    <a:gd name="connsiteX0" fmla="*/ 0 w 64759"/>
                    <a:gd name="connsiteY0" fmla="*/ 23 h 57313"/>
                    <a:gd name="connsiteX1" fmla="*/ 64760 w 64759"/>
                    <a:gd name="connsiteY1" fmla="*/ 57314 h 57313"/>
                    <a:gd name="connsiteX2" fmla="*/ 0 w 64759"/>
                    <a:gd name="connsiteY2" fmla="*/ 23 h 57313"/>
                  </a:gdLst>
                  <a:ahLst/>
                  <a:cxnLst>
                    <a:cxn ang="0">
                      <a:pos x="connsiteX0" y="connsiteY0"/>
                    </a:cxn>
                    <a:cxn ang="0">
                      <a:pos x="connsiteX1" y="connsiteY1"/>
                    </a:cxn>
                    <a:cxn ang="0">
                      <a:pos x="connsiteX2" y="connsiteY2"/>
                    </a:cxn>
                  </a:cxnLst>
                  <a:rect l="l" t="t" r="r" b="b"/>
                  <a:pathLst>
                    <a:path w="64759" h="57313">
                      <a:moveTo>
                        <a:pt x="0" y="23"/>
                      </a:moveTo>
                      <a:cubicBezTo>
                        <a:pt x="0" y="23"/>
                        <a:pt x="49805" y="-2892"/>
                        <a:pt x="64760" y="57314"/>
                      </a:cubicBezTo>
                      <a:cubicBezTo>
                        <a:pt x="51073" y="33485"/>
                        <a:pt x="46384" y="9275"/>
                        <a:pt x="0" y="23"/>
                      </a:cubicBezTo>
                      <a:close/>
                    </a:path>
                  </a:pathLst>
                </a:custGeom>
                <a:solidFill>
                  <a:srgbClr val="FFFFFF"/>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grpSp>
          <p:grpSp>
            <p:nvGrpSpPr>
              <p:cNvPr id="56" name="Graphic 243">
                <a:extLst>
                  <a:ext uri="{FF2B5EF4-FFF2-40B4-BE49-F238E27FC236}">
                    <a16:creationId xmlns:a16="http://schemas.microsoft.com/office/drawing/2014/main" id="{2695FCAD-7BBA-CD69-8E0D-1EE351ACE533}"/>
                  </a:ext>
                </a:extLst>
              </p:cNvPr>
              <p:cNvGrpSpPr/>
              <p:nvPr/>
            </p:nvGrpSpPr>
            <p:grpSpPr>
              <a:xfrm>
                <a:off x="2503424" y="3732606"/>
                <a:ext cx="315182" cy="268586"/>
                <a:chOff x="2552061" y="3022487"/>
                <a:chExt cx="315182" cy="268586"/>
              </a:xfrm>
              <a:solidFill>
                <a:srgbClr val="9E6B28"/>
              </a:solidFill>
            </p:grpSpPr>
            <p:sp>
              <p:nvSpPr>
                <p:cNvPr id="57" name="Freeform 235">
                  <a:extLst>
                    <a:ext uri="{FF2B5EF4-FFF2-40B4-BE49-F238E27FC236}">
                      <a16:creationId xmlns:a16="http://schemas.microsoft.com/office/drawing/2014/main" id="{7E11E8D3-8AA9-FD52-5157-A96D0ACF025F}"/>
                    </a:ext>
                  </a:extLst>
                </p:cNvPr>
                <p:cNvSpPr/>
                <p:nvPr/>
              </p:nvSpPr>
              <p:spPr>
                <a:xfrm>
                  <a:off x="2735569" y="3236061"/>
                  <a:ext cx="131674" cy="55012"/>
                </a:xfrm>
                <a:custGeom>
                  <a:avLst/>
                  <a:gdLst>
                    <a:gd name="connsiteX0" fmla="*/ 0 w 131674"/>
                    <a:gd name="connsiteY0" fmla="*/ 38659 h 55012"/>
                    <a:gd name="connsiteX1" fmla="*/ 42582 w 131674"/>
                    <a:gd name="connsiteY1" fmla="*/ 40560 h 55012"/>
                    <a:gd name="connsiteX2" fmla="*/ 131674 w 131674"/>
                    <a:gd name="connsiteY2" fmla="*/ 0 h 55012"/>
                    <a:gd name="connsiteX3" fmla="*/ 41822 w 131674"/>
                    <a:gd name="connsiteY3" fmla="*/ 51333 h 55012"/>
                    <a:gd name="connsiteX4" fmla="*/ 0 w 131674"/>
                    <a:gd name="connsiteY4" fmla="*/ 38532 h 55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74" h="55012">
                      <a:moveTo>
                        <a:pt x="0" y="38659"/>
                      </a:moveTo>
                      <a:cubicBezTo>
                        <a:pt x="0" y="38659"/>
                        <a:pt x="15968" y="50827"/>
                        <a:pt x="42582" y="40560"/>
                      </a:cubicBezTo>
                      <a:cubicBezTo>
                        <a:pt x="69196" y="30293"/>
                        <a:pt x="95429" y="20026"/>
                        <a:pt x="131674" y="0"/>
                      </a:cubicBezTo>
                      <a:cubicBezTo>
                        <a:pt x="94162" y="29152"/>
                        <a:pt x="58550" y="43475"/>
                        <a:pt x="41822" y="51333"/>
                      </a:cubicBezTo>
                      <a:cubicBezTo>
                        <a:pt x="25093" y="59192"/>
                        <a:pt x="4436" y="54249"/>
                        <a:pt x="0" y="38532"/>
                      </a:cubicBezTo>
                      <a:close/>
                    </a:path>
                  </a:pathLst>
                </a:custGeom>
                <a:solidFill>
                  <a:srgbClr val="9E6B28"/>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sp>
              <p:nvSpPr>
                <p:cNvPr id="58" name="Freeform 236">
                  <a:extLst>
                    <a:ext uri="{FF2B5EF4-FFF2-40B4-BE49-F238E27FC236}">
                      <a16:creationId xmlns:a16="http://schemas.microsoft.com/office/drawing/2014/main" id="{AFFBB145-929D-85A1-8295-1EECD077C8B7}"/>
                    </a:ext>
                  </a:extLst>
                </p:cNvPr>
                <p:cNvSpPr/>
                <p:nvPr/>
              </p:nvSpPr>
              <p:spPr>
                <a:xfrm>
                  <a:off x="2643942" y="3129591"/>
                  <a:ext cx="129139" cy="60698"/>
                </a:xfrm>
                <a:custGeom>
                  <a:avLst/>
                  <a:gdLst>
                    <a:gd name="connsiteX0" fmla="*/ 0 w 129139"/>
                    <a:gd name="connsiteY0" fmla="*/ 46517 h 60698"/>
                    <a:gd name="connsiteX1" fmla="*/ 42582 w 129139"/>
                    <a:gd name="connsiteY1" fmla="*/ 45883 h 60698"/>
                    <a:gd name="connsiteX2" fmla="*/ 129140 w 129139"/>
                    <a:gd name="connsiteY2" fmla="*/ 0 h 60698"/>
                    <a:gd name="connsiteX3" fmla="*/ 48538 w 129139"/>
                    <a:gd name="connsiteY3" fmla="*/ 55643 h 60698"/>
                    <a:gd name="connsiteX4" fmla="*/ 0 w 129139"/>
                    <a:gd name="connsiteY4" fmla="*/ 46517 h 60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138" h="60698">
                      <a:moveTo>
                        <a:pt x="0" y="46517"/>
                      </a:moveTo>
                      <a:cubicBezTo>
                        <a:pt x="0" y="46517"/>
                        <a:pt x="16729" y="57671"/>
                        <a:pt x="42582" y="45883"/>
                      </a:cubicBezTo>
                      <a:cubicBezTo>
                        <a:pt x="68435" y="34096"/>
                        <a:pt x="94035" y="22181"/>
                        <a:pt x="129140" y="0"/>
                      </a:cubicBezTo>
                      <a:cubicBezTo>
                        <a:pt x="93528" y="31307"/>
                        <a:pt x="64760" y="46771"/>
                        <a:pt x="48538" y="55643"/>
                      </a:cubicBezTo>
                      <a:cubicBezTo>
                        <a:pt x="32317" y="64516"/>
                        <a:pt x="5449" y="61854"/>
                        <a:pt x="0" y="46517"/>
                      </a:cubicBezTo>
                      <a:close/>
                    </a:path>
                  </a:pathLst>
                </a:custGeom>
                <a:solidFill>
                  <a:srgbClr val="9E6B28"/>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sp>
              <p:nvSpPr>
                <p:cNvPr id="59" name="Freeform 237">
                  <a:extLst>
                    <a:ext uri="{FF2B5EF4-FFF2-40B4-BE49-F238E27FC236}">
                      <a16:creationId xmlns:a16="http://schemas.microsoft.com/office/drawing/2014/main" id="{79BBEFD1-B357-8643-1D7F-474FE6ECCB71}"/>
                    </a:ext>
                  </a:extLst>
                </p:cNvPr>
                <p:cNvSpPr/>
                <p:nvPr/>
              </p:nvSpPr>
              <p:spPr>
                <a:xfrm>
                  <a:off x="2552061" y="3022487"/>
                  <a:ext cx="129773" cy="59623"/>
                </a:xfrm>
                <a:custGeom>
                  <a:avLst/>
                  <a:gdLst>
                    <a:gd name="connsiteX0" fmla="*/ 0 w 129773"/>
                    <a:gd name="connsiteY0" fmla="*/ 44489 h 59623"/>
                    <a:gd name="connsiteX1" fmla="*/ 42582 w 129773"/>
                    <a:gd name="connsiteY1" fmla="*/ 44489 h 59623"/>
                    <a:gd name="connsiteX2" fmla="*/ 129773 w 129773"/>
                    <a:gd name="connsiteY2" fmla="*/ 0 h 59623"/>
                    <a:gd name="connsiteX3" fmla="*/ 42328 w 129773"/>
                    <a:gd name="connsiteY3" fmla="*/ 55263 h 59623"/>
                    <a:gd name="connsiteX4" fmla="*/ 0 w 129773"/>
                    <a:gd name="connsiteY4" fmla="*/ 44362 h 596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773" h="59623">
                      <a:moveTo>
                        <a:pt x="0" y="44489"/>
                      </a:moveTo>
                      <a:cubicBezTo>
                        <a:pt x="0" y="44489"/>
                        <a:pt x="16475" y="55897"/>
                        <a:pt x="42582" y="44489"/>
                      </a:cubicBezTo>
                      <a:cubicBezTo>
                        <a:pt x="68689" y="33082"/>
                        <a:pt x="94415" y="21547"/>
                        <a:pt x="129773" y="0"/>
                      </a:cubicBezTo>
                      <a:cubicBezTo>
                        <a:pt x="93655" y="30800"/>
                        <a:pt x="58550" y="46771"/>
                        <a:pt x="42328" y="55263"/>
                      </a:cubicBezTo>
                      <a:cubicBezTo>
                        <a:pt x="26107" y="63755"/>
                        <a:pt x="5069" y="59699"/>
                        <a:pt x="0" y="44362"/>
                      </a:cubicBezTo>
                      <a:close/>
                    </a:path>
                  </a:pathLst>
                </a:custGeom>
                <a:solidFill>
                  <a:srgbClr val="9E6B28"/>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800" b="0" i="0" u="none" strike="noStrike" kern="0" cap="none" spc="0" normalizeH="0" baseline="0" noProof="0">
                    <a:ln>
                      <a:noFill/>
                    </a:ln>
                    <a:solidFill>
                      <a:srgbClr val="1E2D3A"/>
                    </a:solidFill>
                    <a:effectLst/>
                    <a:uLnTx/>
                    <a:uFillTx/>
                    <a:ea typeface="+mn-ea"/>
                    <a:cs typeface="Arial"/>
                  </a:endParaRPr>
                </a:p>
              </p:txBody>
            </p:sp>
          </p:grpSp>
        </p:grpSp>
      </p:grpSp>
      <p:sp>
        <p:nvSpPr>
          <p:cNvPr id="192" name="Slide Number Placeholder 4">
            <a:extLst>
              <a:ext uri="{FF2B5EF4-FFF2-40B4-BE49-F238E27FC236}">
                <a16:creationId xmlns:a16="http://schemas.microsoft.com/office/drawing/2014/main" id="{B4E661C1-4C96-DB4D-4ACA-A31C75AF71F0}"/>
              </a:ext>
            </a:extLst>
          </p:cNvPr>
          <p:cNvSpPr txBox="1"/>
          <p:nvPr/>
        </p:nvSpPr>
        <p:spPr>
          <a:xfrm>
            <a:off x="6515087" y="4178323"/>
            <a:ext cx="255840" cy="143075"/>
          </a:xfrm>
          <a:prstGeom prst="rect">
            <a:avLst/>
          </a:prstGeom>
          <a:noFill/>
        </p:spPr>
        <p:txBody>
          <a:bodyPr wrap="square" lIns="0" tIns="0" rIns="0" bIns="0" rtlCol="0" anchor="ctr">
            <a:noAutofit/>
          </a:bodyPr>
          <a:lstStyle>
            <a:defPPr>
              <a:defRPr lang="en-US"/>
            </a:defPPr>
            <a:lvl1pPr marL="0" algn="r" defTabSz="914400" rtl="0" eaLnBrk="1" latinLnBrk="0" hangingPunct="1">
              <a:defRPr lang="en-US" sz="1200" b="0" i="0" kern="1200" smtClean="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685800" rtl="0" eaLnBrk="1" fontAlgn="auto" latinLnBrk="0" hangingPunct="1">
              <a:lnSpc>
                <a:spcPct val="100000"/>
              </a:lnSpc>
              <a:spcBef>
                <a:spcPct val="0"/>
              </a:spcBef>
              <a:spcAft>
                <a:spcPct val="0"/>
              </a:spcAft>
              <a:buClrTx/>
              <a:buSzTx/>
              <a:buFontTx/>
              <a:buNone/>
              <a:tabLst/>
              <a:defRPr/>
            </a:pPr>
            <a:fld id="{0FCCC50F-8FDF-4683-8964-C1789810F6BE}" type="slidenum">
              <a:rPr kumimoji="0" lang="en-GB" sz="800" b="0" i="0" u="none" strike="noStrike" kern="1200" cap="none" spc="0" normalizeH="0" baseline="0" noProof="0">
                <a:ln>
                  <a:noFill/>
                </a:ln>
                <a:solidFill>
                  <a:prstClr val="white"/>
                </a:solidFill>
                <a:effectLst/>
                <a:uLnTx/>
                <a:uFillTx/>
                <a:latin typeface="+mn-lt"/>
                <a:ea typeface="+mn-ea"/>
                <a:cs typeface="Arial" panose="020B0604020202020204" pitchFamily="34" charset="0"/>
              </a:rPr>
              <a:pPr marL="0" marR="0" lvl="0" indent="0" algn="r" defTabSz="685800" rtl="0" eaLnBrk="1" fontAlgn="auto" latinLnBrk="0" hangingPunct="1">
                <a:lnSpc>
                  <a:spcPct val="100000"/>
                </a:lnSpc>
                <a:spcBef>
                  <a:spcPct val="0"/>
                </a:spcBef>
                <a:spcAft>
                  <a:spcPct val="0"/>
                </a:spcAft>
                <a:buClrTx/>
                <a:buSzTx/>
                <a:buFontTx/>
                <a:buNone/>
                <a:tabLst/>
                <a:defRPr/>
              </a:pPr>
              <a:t>225</a:t>
            </a:fld>
            <a:endParaRPr kumimoji="0" lang="en-GB" sz="800" b="0" i="0" u="none" strike="noStrike" kern="1200" cap="none" spc="0" normalizeH="0" baseline="0" noProof="0">
              <a:ln>
                <a:noFill/>
              </a:ln>
              <a:solidFill>
                <a:prstClr val="white"/>
              </a:solidFill>
              <a:effectLst/>
              <a:uLnTx/>
              <a:uFillTx/>
              <a:latin typeface="+mn-lt"/>
              <a:ea typeface="+mn-ea"/>
              <a:cs typeface="Arial" panose="020B0604020202020204" pitchFamily="34" charset="0"/>
            </a:endParaRPr>
          </a:p>
        </p:txBody>
      </p:sp>
      <p:sp>
        <p:nvSpPr>
          <p:cNvPr id="194" name="Oval 5">
            <a:extLst>
              <a:ext uri="{FF2B5EF4-FFF2-40B4-BE49-F238E27FC236}">
                <a16:creationId xmlns:a16="http://schemas.microsoft.com/office/drawing/2014/main" id="{500C3B94-3491-AAF0-AC22-F0EB0EE38B99}"/>
              </a:ext>
            </a:extLst>
          </p:cNvPr>
          <p:cNvSpPr/>
          <p:nvPr/>
        </p:nvSpPr>
        <p:spPr>
          <a:xfrm>
            <a:off x="4219537" y="1097057"/>
            <a:ext cx="708825" cy="708825"/>
          </a:xfrm>
          <a:prstGeom prst="ellipse">
            <a:avLst/>
          </a:prstGeom>
          <a:noFill/>
          <a:ln w="25400" cap="flat" cmpd="sng" algn="ctr">
            <a:solidFill>
              <a:srgbClr val="AB5CB4"/>
            </a:solidFill>
            <a:prstDash val="solid"/>
          </a:ln>
          <a:effectLst/>
        </p:spPr>
        <p:txBody>
          <a:bodyPr rtlCol="0" anchor="t"/>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Tx/>
                <a:ea typeface="Arial"/>
                <a:cs typeface="Arial"/>
              </a:rPr>
              <a:t>IA-2</a:t>
            </a:r>
          </a:p>
        </p:txBody>
      </p:sp>
      <p:sp>
        <p:nvSpPr>
          <p:cNvPr id="197" name="Oval 3">
            <a:extLst>
              <a:ext uri="{FF2B5EF4-FFF2-40B4-BE49-F238E27FC236}">
                <a16:creationId xmlns:a16="http://schemas.microsoft.com/office/drawing/2014/main" id="{7571DD62-843C-E333-EBDC-01423754FD9E}"/>
              </a:ext>
            </a:extLst>
          </p:cNvPr>
          <p:cNvSpPr/>
          <p:nvPr/>
        </p:nvSpPr>
        <p:spPr>
          <a:xfrm>
            <a:off x="2594878" y="1097057"/>
            <a:ext cx="708825" cy="708825"/>
          </a:xfrm>
          <a:prstGeom prst="ellipse">
            <a:avLst/>
          </a:prstGeom>
          <a:noFill/>
          <a:ln w="25400" cap="flat" cmpd="sng" algn="ctr">
            <a:solidFill>
              <a:srgbClr val="4570A2"/>
            </a:solidFill>
            <a:prstDash val="solid"/>
          </a:ln>
          <a:effectLst/>
        </p:spPr>
        <p:txBody>
          <a:bodyPr rtlCol="0" anchor="t"/>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Tx/>
                <a:ea typeface="Arial"/>
                <a:cs typeface="Arial"/>
              </a:rPr>
              <a:t>IAA</a:t>
            </a:r>
          </a:p>
        </p:txBody>
      </p:sp>
      <p:sp>
        <p:nvSpPr>
          <p:cNvPr id="206" name="Oval 6">
            <a:extLst>
              <a:ext uri="{FF2B5EF4-FFF2-40B4-BE49-F238E27FC236}">
                <a16:creationId xmlns:a16="http://schemas.microsoft.com/office/drawing/2014/main" id="{6565D9D4-3901-0BD9-6C68-307FF7DF491D}"/>
              </a:ext>
            </a:extLst>
          </p:cNvPr>
          <p:cNvSpPr/>
          <p:nvPr/>
        </p:nvSpPr>
        <p:spPr>
          <a:xfrm>
            <a:off x="7460624" y="1097057"/>
            <a:ext cx="708825" cy="708825"/>
          </a:xfrm>
          <a:prstGeom prst="ellipse">
            <a:avLst/>
          </a:prstGeom>
          <a:noFill/>
          <a:ln w="25400" cap="flat" cmpd="sng" algn="ctr">
            <a:solidFill>
              <a:srgbClr val="559054"/>
            </a:solidFill>
            <a:prstDash val="solid"/>
          </a:ln>
          <a:effectLst/>
        </p:spPr>
        <p:txBody>
          <a:bodyPr rtlCol="0" anchor="t"/>
          <a:lstStyle/>
          <a:p>
            <a:pPr marL="0" marR="0" lvl="0" indent="0" algn="ctr" defTabSz="457189" rtl="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Tx/>
                <a:ea typeface="Arial"/>
                <a:cs typeface="Arial"/>
              </a:rPr>
              <a:t>GAD</a:t>
            </a:r>
          </a:p>
        </p:txBody>
      </p:sp>
      <p:graphicFrame>
        <p:nvGraphicFramePr>
          <p:cNvPr id="209" name="Chart 14">
            <a:extLst>
              <a:ext uri="{FF2B5EF4-FFF2-40B4-BE49-F238E27FC236}">
                <a16:creationId xmlns:a16="http://schemas.microsoft.com/office/drawing/2014/main" id="{9096526A-3FAC-FDEA-30FC-6285D8ABC935}"/>
              </a:ext>
            </a:extLst>
          </p:cNvPr>
          <p:cNvGraphicFramePr/>
          <p:nvPr>
            <p:extLst>
              <p:ext uri="{D42A27DB-BD31-4B8C-83A1-F6EECF244321}">
                <p14:modId xmlns:p14="http://schemas.microsoft.com/office/powerpoint/2010/main" val="1433215002"/>
              </p:ext>
            </p:extLst>
          </p:nvPr>
        </p:nvGraphicFramePr>
        <p:xfrm>
          <a:off x="7199317" y="2820756"/>
          <a:ext cx="1236518" cy="708826"/>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210" name="Chart 17">
            <a:extLst>
              <a:ext uri="{FF2B5EF4-FFF2-40B4-BE49-F238E27FC236}">
                <a16:creationId xmlns:a16="http://schemas.microsoft.com/office/drawing/2014/main" id="{BF85B013-3B53-8BA5-6B0D-93E83B4DCF71}"/>
              </a:ext>
            </a:extLst>
          </p:cNvPr>
          <p:cNvGraphicFramePr/>
          <p:nvPr>
            <p:extLst>
              <p:ext uri="{D42A27DB-BD31-4B8C-83A1-F6EECF244321}">
                <p14:modId xmlns:p14="http://schemas.microsoft.com/office/powerpoint/2010/main" val="2806373728"/>
              </p:ext>
            </p:extLst>
          </p:nvPr>
        </p:nvGraphicFramePr>
        <p:xfrm>
          <a:off x="5472260" y="2820756"/>
          <a:ext cx="1236518" cy="708826"/>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211" name="Chart 18">
            <a:extLst>
              <a:ext uri="{FF2B5EF4-FFF2-40B4-BE49-F238E27FC236}">
                <a16:creationId xmlns:a16="http://schemas.microsoft.com/office/drawing/2014/main" id="{B871DFFC-149A-1064-6F76-2F10A42A5FE2}"/>
              </a:ext>
            </a:extLst>
          </p:cNvPr>
          <p:cNvGraphicFramePr/>
          <p:nvPr>
            <p:extLst>
              <p:ext uri="{D42A27DB-BD31-4B8C-83A1-F6EECF244321}">
                <p14:modId xmlns:p14="http://schemas.microsoft.com/office/powerpoint/2010/main" val="2954892767"/>
              </p:ext>
            </p:extLst>
          </p:nvPr>
        </p:nvGraphicFramePr>
        <p:xfrm>
          <a:off x="3857431" y="2820756"/>
          <a:ext cx="1236518" cy="708826"/>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212" name="Chart 19">
            <a:extLst>
              <a:ext uri="{FF2B5EF4-FFF2-40B4-BE49-F238E27FC236}">
                <a16:creationId xmlns:a16="http://schemas.microsoft.com/office/drawing/2014/main" id="{7773EA51-14A5-778C-8778-545CE861010B}"/>
              </a:ext>
            </a:extLst>
          </p:cNvPr>
          <p:cNvGraphicFramePr/>
          <p:nvPr>
            <p:extLst>
              <p:ext uri="{D42A27DB-BD31-4B8C-83A1-F6EECF244321}">
                <p14:modId xmlns:p14="http://schemas.microsoft.com/office/powerpoint/2010/main" val="4085075740"/>
              </p:ext>
            </p:extLst>
          </p:nvPr>
        </p:nvGraphicFramePr>
        <p:xfrm>
          <a:off x="2235691" y="2820756"/>
          <a:ext cx="1236518" cy="708826"/>
        </p:xfrm>
        <a:graphic>
          <a:graphicData uri="http://schemas.openxmlformats.org/drawingml/2006/chart">
            <c:chart xmlns:c="http://schemas.openxmlformats.org/drawingml/2006/chart" xmlns:r="http://schemas.openxmlformats.org/officeDocument/2006/relationships" r:id="rId11"/>
          </a:graphicData>
        </a:graphic>
      </p:graphicFrame>
      <p:grpSp>
        <p:nvGrpSpPr>
          <p:cNvPr id="11" name="Group 8">
            <a:extLst>
              <a:ext uri="{FF2B5EF4-FFF2-40B4-BE49-F238E27FC236}">
                <a16:creationId xmlns:a16="http://schemas.microsoft.com/office/drawing/2014/main" id="{C692E08D-234B-15C2-DE06-8D777F27737F}"/>
              </a:ext>
            </a:extLst>
          </p:cNvPr>
          <p:cNvGrpSpPr/>
          <p:nvPr/>
        </p:nvGrpSpPr>
        <p:grpSpPr>
          <a:xfrm>
            <a:off x="2851431" y="1429943"/>
            <a:ext cx="195718" cy="316451"/>
            <a:chOff x="1369555" y="4205383"/>
            <a:chExt cx="369550" cy="497492"/>
          </a:xfrm>
        </p:grpSpPr>
        <p:sp>
          <p:nvSpPr>
            <p:cNvPr id="12" name="Freeform 137">
              <a:extLst>
                <a:ext uri="{FF2B5EF4-FFF2-40B4-BE49-F238E27FC236}">
                  <a16:creationId xmlns:a16="http://schemas.microsoft.com/office/drawing/2014/main" id="{6EEB5932-920D-CC51-81DA-9AF6EEDDC926}"/>
                </a:ext>
              </a:extLst>
            </p:cNvPr>
            <p:cNvSpPr/>
            <p:nvPr/>
          </p:nvSpPr>
          <p:spPr>
            <a:xfrm>
              <a:off x="1369555" y="4205383"/>
              <a:ext cx="354848" cy="345519"/>
            </a:xfrm>
            <a:custGeom>
              <a:avLst/>
              <a:gdLst>
                <a:gd name="connsiteX0" fmla="*/ 299214 w 354848"/>
                <a:gd name="connsiteY0" fmla="*/ 307368 h 345519"/>
                <a:gd name="connsiteX1" fmla="*/ 121789 w 354848"/>
                <a:gd name="connsiteY1" fmla="*/ 345520 h 345519"/>
                <a:gd name="connsiteX2" fmla="*/ 0 w 354848"/>
                <a:gd name="connsiteY2" fmla="*/ 211038 h 345519"/>
                <a:gd name="connsiteX3" fmla="*/ 55635 w 354848"/>
                <a:gd name="connsiteY3" fmla="*/ 38152 h 345519"/>
                <a:gd name="connsiteX4" fmla="*/ 233060 w 354848"/>
                <a:gd name="connsiteY4" fmla="*/ 0 h 345519"/>
                <a:gd name="connsiteX5" fmla="*/ 354849 w 354848"/>
                <a:gd name="connsiteY5" fmla="*/ 134608 h 345519"/>
                <a:gd name="connsiteX6" fmla="*/ 299214 w 354848"/>
                <a:gd name="connsiteY6" fmla="*/ 307368 h 345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848" h="345519">
                  <a:moveTo>
                    <a:pt x="299214" y="307368"/>
                  </a:moveTo>
                  <a:lnTo>
                    <a:pt x="121789" y="345520"/>
                  </a:lnTo>
                  <a:lnTo>
                    <a:pt x="0" y="211038"/>
                  </a:lnTo>
                  <a:lnTo>
                    <a:pt x="55635" y="38152"/>
                  </a:lnTo>
                  <a:lnTo>
                    <a:pt x="233060" y="0"/>
                  </a:lnTo>
                  <a:lnTo>
                    <a:pt x="354849" y="134608"/>
                  </a:lnTo>
                  <a:lnTo>
                    <a:pt x="299214" y="307368"/>
                  </a:lnTo>
                  <a:close/>
                </a:path>
              </a:pathLst>
            </a:custGeom>
            <a:solidFill>
              <a:srgbClr val="4570A2"/>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1E2D3A"/>
                </a:solidFill>
                <a:effectLst/>
                <a:uLnTx/>
                <a:uFillTx/>
                <a:ea typeface="+mn-ea"/>
                <a:cs typeface="Arial"/>
              </a:endParaRPr>
            </a:p>
          </p:txBody>
        </p:sp>
        <p:sp>
          <p:nvSpPr>
            <p:cNvPr id="13" name="Freeform 138">
              <a:extLst>
                <a:ext uri="{FF2B5EF4-FFF2-40B4-BE49-F238E27FC236}">
                  <a16:creationId xmlns:a16="http://schemas.microsoft.com/office/drawing/2014/main" id="{0E7CDD6C-A55A-CD03-123C-2CEA165F0FF8}"/>
                </a:ext>
              </a:extLst>
            </p:cNvPr>
            <p:cNvSpPr/>
            <p:nvPr/>
          </p:nvSpPr>
          <p:spPr>
            <a:xfrm>
              <a:off x="1429753" y="4226170"/>
              <a:ext cx="276275" cy="121679"/>
            </a:xfrm>
            <a:custGeom>
              <a:avLst/>
              <a:gdLst>
                <a:gd name="connsiteX0" fmla="*/ 276275 w 276275"/>
                <a:gd name="connsiteY0" fmla="*/ 121680 h 121679"/>
                <a:gd name="connsiteX1" fmla="*/ 273360 w 276275"/>
                <a:gd name="connsiteY1" fmla="*/ 118384 h 121679"/>
                <a:gd name="connsiteX2" fmla="*/ 166145 w 276275"/>
                <a:gd name="connsiteY2" fmla="*/ 0 h 121679"/>
                <a:gd name="connsiteX3" fmla="*/ 10139 w 276275"/>
                <a:gd name="connsiteY3" fmla="*/ 33589 h 121679"/>
                <a:gd name="connsiteX4" fmla="*/ 0 w 276275"/>
                <a:gd name="connsiteY4" fmla="*/ 35997 h 121679"/>
                <a:gd name="connsiteX5" fmla="*/ 160949 w 276275"/>
                <a:gd name="connsiteY5" fmla="*/ 14323 h 121679"/>
                <a:gd name="connsiteX6" fmla="*/ 276275 w 276275"/>
                <a:gd name="connsiteY6" fmla="*/ 121680 h 12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275" h="121679">
                  <a:moveTo>
                    <a:pt x="276275" y="121680"/>
                  </a:moveTo>
                  <a:lnTo>
                    <a:pt x="273360" y="118384"/>
                  </a:lnTo>
                  <a:lnTo>
                    <a:pt x="166145" y="0"/>
                  </a:lnTo>
                  <a:lnTo>
                    <a:pt x="10139" y="33589"/>
                  </a:lnTo>
                  <a:lnTo>
                    <a:pt x="0" y="35997"/>
                  </a:lnTo>
                  <a:lnTo>
                    <a:pt x="160949" y="14323"/>
                  </a:lnTo>
                  <a:lnTo>
                    <a:pt x="276275" y="121680"/>
                  </a:lnTo>
                  <a:close/>
                </a:path>
              </a:pathLst>
            </a:custGeom>
            <a:solidFill>
              <a:srgbClr val="7AB1DE"/>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1E2D3A"/>
                </a:solidFill>
                <a:effectLst/>
                <a:uLnTx/>
                <a:uFillTx/>
                <a:ea typeface="+mn-ea"/>
                <a:cs typeface="Arial"/>
              </a:endParaRPr>
            </a:p>
          </p:txBody>
        </p:sp>
        <p:sp>
          <p:nvSpPr>
            <p:cNvPr id="14" name="Freeform 139">
              <a:extLst>
                <a:ext uri="{FF2B5EF4-FFF2-40B4-BE49-F238E27FC236}">
                  <a16:creationId xmlns:a16="http://schemas.microsoft.com/office/drawing/2014/main" id="{DF69B75D-0EFA-F486-1F9A-0999B97767A5}"/>
                </a:ext>
              </a:extLst>
            </p:cNvPr>
            <p:cNvSpPr/>
            <p:nvPr/>
          </p:nvSpPr>
          <p:spPr>
            <a:xfrm>
              <a:off x="1386663" y="4406154"/>
              <a:ext cx="271587" cy="123961"/>
            </a:xfrm>
            <a:custGeom>
              <a:avLst/>
              <a:gdLst>
                <a:gd name="connsiteX0" fmla="*/ 0 w 271586"/>
                <a:gd name="connsiteY0" fmla="*/ 0 h 123961"/>
                <a:gd name="connsiteX1" fmla="*/ 4309 w 271586"/>
                <a:gd name="connsiteY1" fmla="*/ 5577 h 123961"/>
                <a:gd name="connsiteX2" fmla="*/ 111397 w 271586"/>
                <a:gd name="connsiteY2" fmla="*/ 123961 h 123961"/>
                <a:gd name="connsiteX3" fmla="*/ 267531 w 271586"/>
                <a:gd name="connsiteY3" fmla="*/ 90373 h 123961"/>
                <a:gd name="connsiteX4" fmla="*/ 271586 w 271586"/>
                <a:gd name="connsiteY4" fmla="*/ 89105 h 123961"/>
                <a:gd name="connsiteX5" fmla="*/ 116466 w 271586"/>
                <a:gd name="connsiteY5" fmla="*/ 108751 h 123961"/>
                <a:gd name="connsiteX6" fmla="*/ 0 w 271586"/>
                <a:gd name="connsiteY6" fmla="*/ 0 h 123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586" h="123960">
                  <a:moveTo>
                    <a:pt x="0" y="0"/>
                  </a:moveTo>
                  <a:lnTo>
                    <a:pt x="4309" y="5577"/>
                  </a:lnTo>
                  <a:lnTo>
                    <a:pt x="111397" y="123961"/>
                  </a:lnTo>
                  <a:lnTo>
                    <a:pt x="267531" y="90373"/>
                  </a:lnTo>
                  <a:lnTo>
                    <a:pt x="271586" y="89105"/>
                  </a:lnTo>
                  <a:lnTo>
                    <a:pt x="116466" y="108751"/>
                  </a:lnTo>
                  <a:lnTo>
                    <a:pt x="0" y="0"/>
                  </a:lnTo>
                  <a:close/>
                </a:path>
              </a:pathLst>
            </a:custGeom>
            <a:solidFill>
              <a:srgbClr val="36577D"/>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1E2D3A"/>
                </a:solidFill>
                <a:effectLst/>
                <a:uLnTx/>
                <a:uFillTx/>
                <a:ea typeface="+mn-ea"/>
                <a:cs typeface="Arial"/>
              </a:endParaRPr>
            </a:p>
          </p:txBody>
        </p:sp>
        <p:sp>
          <p:nvSpPr>
            <p:cNvPr id="15" name="Freeform 140">
              <a:extLst>
                <a:ext uri="{FF2B5EF4-FFF2-40B4-BE49-F238E27FC236}">
                  <a16:creationId xmlns:a16="http://schemas.microsoft.com/office/drawing/2014/main" id="{716BBF3B-8EF6-8F08-433D-6FFE8707B1BF}"/>
                </a:ext>
              </a:extLst>
            </p:cNvPr>
            <p:cNvSpPr/>
            <p:nvPr/>
          </p:nvSpPr>
          <p:spPr>
            <a:xfrm>
              <a:off x="1557626" y="4526186"/>
              <a:ext cx="181479" cy="176689"/>
            </a:xfrm>
            <a:custGeom>
              <a:avLst/>
              <a:gdLst>
                <a:gd name="connsiteX0" fmla="*/ 152965 w 181479"/>
                <a:gd name="connsiteY0" fmla="*/ 157170 h 176689"/>
                <a:gd name="connsiteX1" fmla="*/ 62225 w 181479"/>
                <a:gd name="connsiteY1" fmla="*/ 176689 h 176689"/>
                <a:gd name="connsiteX2" fmla="*/ 0 w 181479"/>
                <a:gd name="connsiteY2" fmla="*/ 107864 h 176689"/>
                <a:gd name="connsiteX3" fmla="*/ 28515 w 181479"/>
                <a:gd name="connsiteY3" fmla="*/ 19646 h 176689"/>
                <a:gd name="connsiteX4" fmla="*/ 119128 w 181479"/>
                <a:gd name="connsiteY4" fmla="*/ 0 h 176689"/>
                <a:gd name="connsiteX5" fmla="*/ 181480 w 181479"/>
                <a:gd name="connsiteY5" fmla="*/ 68825 h 176689"/>
                <a:gd name="connsiteX6" fmla="*/ 152965 w 181479"/>
                <a:gd name="connsiteY6" fmla="*/ 157170 h 176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1479" h="176689">
                  <a:moveTo>
                    <a:pt x="152965" y="157170"/>
                  </a:moveTo>
                  <a:lnTo>
                    <a:pt x="62225" y="176689"/>
                  </a:lnTo>
                  <a:lnTo>
                    <a:pt x="0" y="107864"/>
                  </a:lnTo>
                  <a:lnTo>
                    <a:pt x="28515" y="19646"/>
                  </a:lnTo>
                  <a:lnTo>
                    <a:pt x="119128" y="0"/>
                  </a:lnTo>
                  <a:lnTo>
                    <a:pt x="181480" y="68825"/>
                  </a:lnTo>
                  <a:lnTo>
                    <a:pt x="152965" y="157170"/>
                  </a:lnTo>
                  <a:close/>
                </a:path>
              </a:pathLst>
            </a:custGeom>
            <a:solidFill>
              <a:srgbClr val="4570A2"/>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1E2D3A"/>
                </a:solidFill>
                <a:effectLst/>
                <a:uLnTx/>
                <a:uFillTx/>
                <a:ea typeface="+mn-ea"/>
                <a:cs typeface="Arial"/>
              </a:endParaRPr>
            </a:p>
          </p:txBody>
        </p:sp>
        <p:sp>
          <p:nvSpPr>
            <p:cNvPr id="16" name="Freeform 141">
              <a:extLst>
                <a:ext uri="{FF2B5EF4-FFF2-40B4-BE49-F238E27FC236}">
                  <a16:creationId xmlns:a16="http://schemas.microsoft.com/office/drawing/2014/main" id="{8039F71E-407D-7767-D242-7BE8278E8D34}"/>
                </a:ext>
              </a:extLst>
            </p:cNvPr>
            <p:cNvSpPr/>
            <p:nvPr/>
          </p:nvSpPr>
          <p:spPr>
            <a:xfrm>
              <a:off x="1588421" y="4536832"/>
              <a:ext cx="141179" cy="62235"/>
            </a:xfrm>
            <a:custGeom>
              <a:avLst/>
              <a:gdLst>
                <a:gd name="connsiteX0" fmla="*/ 141179 w 141179"/>
                <a:gd name="connsiteY0" fmla="*/ 62234 h 62234"/>
                <a:gd name="connsiteX1" fmla="*/ 139658 w 141179"/>
                <a:gd name="connsiteY1" fmla="*/ 60586 h 62234"/>
                <a:gd name="connsiteX2" fmla="*/ 84910 w 141179"/>
                <a:gd name="connsiteY2" fmla="*/ 0 h 62234"/>
                <a:gd name="connsiteX3" fmla="*/ 5196 w 141179"/>
                <a:gd name="connsiteY3" fmla="*/ 17238 h 62234"/>
                <a:gd name="connsiteX4" fmla="*/ 0 w 141179"/>
                <a:gd name="connsiteY4" fmla="*/ 18506 h 62234"/>
                <a:gd name="connsiteX5" fmla="*/ 82249 w 141179"/>
                <a:gd name="connsiteY5" fmla="*/ 7352 h 62234"/>
                <a:gd name="connsiteX6" fmla="*/ 141179 w 141179"/>
                <a:gd name="connsiteY6" fmla="*/ 62234 h 62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79" h="62234">
                  <a:moveTo>
                    <a:pt x="141179" y="62234"/>
                  </a:moveTo>
                  <a:lnTo>
                    <a:pt x="139658" y="60586"/>
                  </a:lnTo>
                  <a:lnTo>
                    <a:pt x="84910" y="0"/>
                  </a:lnTo>
                  <a:lnTo>
                    <a:pt x="5196" y="17238"/>
                  </a:lnTo>
                  <a:lnTo>
                    <a:pt x="0" y="18506"/>
                  </a:lnTo>
                  <a:lnTo>
                    <a:pt x="82249" y="7352"/>
                  </a:lnTo>
                  <a:lnTo>
                    <a:pt x="141179" y="62234"/>
                  </a:lnTo>
                  <a:close/>
                </a:path>
              </a:pathLst>
            </a:custGeom>
            <a:solidFill>
              <a:srgbClr val="7AB1DE"/>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1E2D3A"/>
                </a:solidFill>
                <a:effectLst/>
                <a:uLnTx/>
                <a:uFillTx/>
                <a:ea typeface="+mn-ea"/>
                <a:cs typeface="Arial"/>
              </a:endParaRPr>
            </a:p>
          </p:txBody>
        </p:sp>
        <p:sp>
          <p:nvSpPr>
            <p:cNvPr id="17" name="Freeform 142">
              <a:extLst>
                <a:ext uri="{FF2B5EF4-FFF2-40B4-BE49-F238E27FC236}">
                  <a16:creationId xmlns:a16="http://schemas.microsoft.com/office/drawing/2014/main" id="{3CD69035-4C61-B876-7A26-E43349667288}"/>
                </a:ext>
              </a:extLst>
            </p:cNvPr>
            <p:cNvSpPr/>
            <p:nvPr/>
          </p:nvSpPr>
          <p:spPr>
            <a:xfrm>
              <a:off x="1566370" y="4628853"/>
              <a:ext cx="138897" cy="63375"/>
            </a:xfrm>
            <a:custGeom>
              <a:avLst/>
              <a:gdLst>
                <a:gd name="connsiteX0" fmla="*/ 0 w 138897"/>
                <a:gd name="connsiteY0" fmla="*/ 0 h 63374"/>
                <a:gd name="connsiteX1" fmla="*/ 2155 w 138897"/>
                <a:gd name="connsiteY1" fmla="*/ 2915 h 63374"/>
                <a:gd name="connsiteX2" fmla="*/ 56903 w 138897"/>
                <a:gd name="connsiteY2" fmla="*/ 63375 h 63374"/>
                <a:gd name="connsiteX3" fmla="*/ 136744 w 138897"/>
                <a:gd name="connsiteY3" fmla="*/ 46264 h 63374"/>
                <a:gd name="connsiteX4" fmla="*/ 138898 w 138897"/>
                <a:gd name="connsiteY4" fmla="*/ 45503 h 63374"/>
                <a:gd name="connsiteX5" fmla="*/ 59564 w 138897"/>
                <a:gd name="connsiteY5" fmla="*/ 55643 h 63374"/>
                <a:gd name="connsiteX6" fmla="*/ 0 w 138897"/>
                <a:gd name="connsiteY6" fmla="*/ 0 h 6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8897" h="63374">
                  <a:moveTo>
                    <a:pt x="0" y="0"/>
                  </a:moveTo>
                  <a:lnTo>
                    <a:pt x="2155" y="2915"/>
                  </a:lnTo>
                  <a:lnTo>
                    <a:pt x="56903" y="63375"/>
                  </a:lnTo>
                  <a:lnTo>
                    <a:pt x="136744" y="46264"/>
                  </a:lnTo>
                  <a:lnTo>
                    <a:pt x="138898" y="45503"/>
                  </a:lnTo>
                  <a:lnTo>
                    <a:pt x="59564" y="55643"/>
                  </a:lnTo>
                  <a:lnTo>
                    <a:pt x="0" y="0"/>
                  </a:lnTo>
                  <a:close/>
                </a:path>
              </a:pathLst>
            </a:custGeom>
            <a:solidFill>
              <a:srgbClr val="36577D"/>
            </a:solidFill>
            <a:ln w="12667" cap="flat">
              <a:noFill/>
              <a:prstDash val="solid"/>
              <a:miter/>
            </a:ln>
          </p:spPr>
          <p:txBody>
            <a:bodyPr rtlCol="0" anchor="ctr"/>
            <a:lstStyle/>
            <a:p>
              <a:pPr marL="0" marR="0" lvl="0" indent="0" algn="l" defTabSz="685783" rtl="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1E2D3A"/>
                </a:solidFill>
                <a:effectLst/>
                <a:uLnTx/>
                <a:uFillTx/>
                <a:ea typeface="+mn-ea"/>
                <a:cs typeface="Arial"/>
              </a:endParaRPr>
            </a:p>
          </p:txBody>
        </p:sp>
      </p:grpSp>
      <p:sp>
        <p:nvSpPr>
          <p:cNvPr id="18" name="TextBox 3037">
            <a:extLst>
              <a:ext uri="{FF2B5EF4-FFF2-40B4-BE49-F238E27FC236}">
                <a16:creationId xmlns:a16="http://schemas.microsoft.com/office/drawing/2014/main" id="{089EF74E-2A55-4067-7548-4CE44E127826}"/>
              </a:ext>
            </a:extLst>
          </p:cNvPr>
          <p:cNvSpPr txBox="1"/>
          <p:nvPr/>
        </p:nvSpPr>
        <p:spPr>
          <a:xfrm>
            <a:off x="314331" y="4565120"/>
            <a:ext cx="8455019" cy="553998"/>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Arial"/>
                <a:cs typeface="Arial"/>
              </a:rPr>
              <a:t>* Die Daten stammen aus einer klinisch-serologischen Kohortenstudie zur Beurteilung der Häufigkeit einzelner Antikörper und Antikörpercluster, stratifiziert nach Alter und Geschlecht, von 6.044 aufeinander-folgenden Patienten, die sich einer Evaluation von Diabetes-Autoantikörpern aus den gesamten USA unterzogen und über einen Zeitraum von 30 Monaten getestet wurden. Davon waren 3.370 Patienten (56 %) seropositiv für ≥ 1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a-DK" sz="600" b="0" i="0" u="none" strike="noStrike" kern="1200" cap="none" spc="0" normalizeH="0" baseline="0" noProof="0">
                <a:ln>
                  <a:noFill/>
                </a:ln>
                <a:solidFill>
                  <a:srgbClr val="404040"/>
                </a:solidFill>
                <a:effectLst/>
                <a:uLnTx/>
                <a:uFillTx/>
                <a:latin typeface="Verdana"/>
                <a:ea typeface="Arial"/>
                <a:cs typeface="Arial"/>
              </a:rPr>
              <a:t>Abbildung modifiziert nach Dahl A 2022</a:t>
            </a:r>
            <a:r>
              <a:rPr kumimoji="0" lang="da-DK" sz="600" b="0" i="0" u="none" strike="noStrike" kern="1200" cap="none" spc="0" normalizeH="0" baseline="3000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GAD: Glutaminsäure-Decarboxylase; IA-2: Insulinoma-assoziiertes Antigen 2; IAA: Insulin-Autoantikörper; IAk: Inselautoantikörper; T1D: Typ-1-Diabetes; ZnT8: Zinktransporter 8.</a:t>
            </a:r>
          </a:p>
          <a:p>
            <a:pPr lvl="0" defTabSz="685766">
              <a:buClr>
                <a:srgbClr val="2F4B95"/>
              </a:buClr>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Dahl A </a:t>
            </a:r>
            <a:r>
              <a:rPr kumimoji="0" lang="da-DK" sz="600" b="0" i="1" u="none" strike="noStrike" kern="1200" cap="none" spc="0" normalizeH="0" baseline="0" noProof="0">
                <a:ln>
                  <a:noFill/>
                </a:ln>
                <a:solidFill>
                  <a:srgbClr val="404040"/>
                </a:solidFill>
                <a:effectLst/>
                <a:uLnTx/>
                <a:uFillTx/>
                <a:latin typeface="Verdana"/>
                <a:ea typeface="Arial"/>
                <a:cs typeface="Arial"/>
              </a:rPr>
              <a:t>et al. J Appl Lab Med </a:t>
            </a:r>
            <a:r>
              <a:rPr kumimoji="0" lang="da-DK" sz="600" b="0" i="0" u="none" strike="noStrike" kern="1200" cap="none" spc="0" normalizeH="0" baseline="0" noProof="0">
                <a:ln>
                  <a:noFill/>
                </a:ln>
                <a:solidFill>
                  <a:srgbClr val="404040"/>
                </a:solidFill>
                <a:effectLst/>
                <a:uLnTx/>
                <a:uFillTx/>
                <a:latin typeface="Verdana"/>
                <a:ea typeface="Arial"/>
                <a:cs typeface="Arial"/>
              </a:rPr>
              <a:t>2022; 7: 1037–46. </a:t>
            </a:r>
            <a:r>
              <a:rPr kumimoji="0" lang="da-DK" sz="600" b="1" i="0" u="none" strike="noStrike" kern="1200" cap="none" spc="0" normalizeH="0" baseline="0" noProof="0">
                <a:ln>
                  <a:noFill/>
                </a:ln>
                <a:solidFill>
                  <a:srgbClr val="404040"/>
                </a:solidFill>
                <a:effectLst/>
                <a:uLnTx/>
                <a:uFillTx/>
                <a:latin typeface="Verdana"/>
                <a:ea typeface="Arial"/>
                <a:cs typeface="Arial"/>
              </a:rPr>
              <a:t>2.</a:t>
            </a:r>
            <a:r>
              <a:rPr kumimoji="0" lang="da-DK" sz="600" b="0" i="0" u="none" strike="noStrike" kern="1200" cap="none" spc="0" normalizeH="0" baseline="0" noProof="0">
                <a:ln>
                  <a:noFill/>
                </a:ln>
                <a:solidFill>
                  <a:srgbClr val="404040"/>
                </a:solidFill>
                <a:effectLst/>
                <a:uLnTx/>
                <a:uFillTx/>
                <a:latin typeface="Verdana"/>
                <a:ea typeface="Arial"/>
                <a:cs typeface="Arial"/>
              </a:rPr>
              <a:t> Sims EK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Diabetes </a:t>
            </a:r>
            <a:r>
              <a:rPr kumimoji="0" lang="da-DK" sz="600" b="0" i="0" u="none" strike="noStrike" kern="1200" cap="none" spc="0" normalizeH="0" baseline="0" noProof="0">
                <a:ln>
                  <a:noFill/>
                </a:ln>
                <a:solidFill>
                  <a:srgbClr val="404040"/>
                </a:solidFill>
                <a:effectLst/>
                <a:uLnTx/>
                <a:uFillTx/>
                <a:latin typeface="Verdana"/>
                <a:ea typeface="Arial"/>
                <a:cs typeface="Arial"/>
              </a:rPr>
              <a:t>2022; 71: 610</a:t>
            </a:r>
            <a:r>
              <a:rPr lang="da-DK" sz="600">
                <a:solidFill>
                  <a:srgbClr val="404040"/>
                </a:solidFill>
                <a:ea typeface="Arial"/>
                <a:cs typeface="Arial"/>
              </a:rPr>
              <a:t>–</a:t>
            </a:r>
            <a:r>
              <a:rPr kumimoji="0" lang="da-DK" sz="600" b="0" i="0" u="none" strike="noStrike" kern="1200" cap="none" spc="0" normalizeH="0" baseline="0" noProof="0">
                <a:ln>
                  <a:noFill/>
                </a:ln>
                <a:solidFill>
                  <a:srgbClr val="404040"/>
                </a:solidFill>
                <a:effectLst/>
                <a:uLnTx/>
                <a:uFillTx/>
                <a:latin typeface="Verdana"/>
                <a:ea typeface="Arial"/>
                <a:cs typeface="Arial"/>
              </a:rPr>
              <a:t>23. </a:t>
            </a:r>
          </a:p>
        </p:txBody>
      </p:sp>
      <p:sp>
        <p:nvSpPr>
          <p:cNvPr id="19" name="Rectangle: Rounded Corners 78">
            <a:extLst>
              <a:ext uri="{FF2B5EF4-FFF2-40B4-BE49-F238E27FC236}">
                <a16:creationId xmlns:a16="http://schemas.microsoft.com/office/drawing/2014/main" id="{80C56C37-A63E-7533-CB3A-F8859BA8C59C}"/>
              </a:ext>
            </a:extLst>
          </p:cNvPr>
          <p:cNvSpPr/>
          <p:nvPr/>
        </p:nvSpPr>
        <p:spPr>
          <a:xfrm>
            <a:off x="494110" y="3961028"/>
            <a:ext cx="8167082" cy="526391"/>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defTabSz="685800">
              <a:lnSpc>
                <a:spcPct val="90000"/>
              </a:lnSpc>
              <a:spcBef>
                <a:spcPct val="0"/>
              </a:spcBef>
              <a:spcAft>
                <a:spcPct val="0"/>
              </a:spcAft>
              <a:defRPr/>
            </a:pPr>
            <a:r>
              <a:rPr lang="de-DE" sz="1100" b="1" kern="0">
                <a:solidFill>
                  <a:schemeClr val="bg1"/>
                </a:solidFill>
                <a:ea typeface="Arial"/>
                <a:cs typeface="Arial"/>
              </a:rPr>
              <a:t>Vor der Diagnose </a:t>
            </a:r>
            <a:r>
              <a:rPr lang="de-DE" sz="1100" kern="0">
                <a:solidFill>
                  <a:schemeClr val="bg1"/>
                </a:solidFill>
                <a:ea typeface="Arial"/>
                <a:cs typeface="Arial"/>
              </a:rPr>
              <a:t>sind</a:t>
            </a:r>
            <a:r>
              <a:rPr lang="de-DE" sz="1100" b="1" kern="0">
                <a:solidFill>
                  <a:schemeClr val="bg1"/>
                </a:solidFill>
                <a:ea typeface="Arial"/>
                <a:cs typeface="Arial"/>
              </a:rPr>
              <a:t> sehr junge Kinder </a:t>
            </a:r>
            <a:r>
              <a:rPr lang="de-DE" sz="1100" kern="0">
                <a:solidFill>
                  <a:schemeClr val="bg1"/>
                </a:solidFill>
                <a:ea typeface="Arial"/>
                <a:cs typeface="Arial"/>
              </a:rPr>
              <a:t>anfangs</a:t>
            </a:r>
            <a:r>
              <a:rPr lang="de-DE" sz="1100" b="1" kern="0">
                <a:solidFill>
                  <a:schemeClr val="bg1"/>
                </a:solidFill>
                <a:ea typeface="Arial"/>
                <a:cs typeface="Arial"/>
              </a:rPr>
              <a:t> häufig seropositiv </a:t>
            </a:r>
            <a:r>
              <a:rPr lang="de-DE" sz="1100" kern="0">
                <a:solidFill>
                  <a:schemeClr val="bg1"/>
                </a:solidFill>
                <a:ea typeface="Arial"/>
                <a:cs typeface="Arial"/>
              </a:rPr>
              <a:t>für</a:t>
            </a:r>
            <a:r>
              <a:rPr lang="de-DE" sz="1100" b="1" kern="0">
                <a:solidFill>
                  <a:schemeClr val="bg1"/>
                </a:solidFill>
                <a:ea typeface="Arial"/>
                <a:cs typeface="Arial"/>
              </a:rPr>
              <a:t> IAA</a:t>
            </a:r>
            <a:r>
              <a:rPr lang="de-DE" sz="1100" kern="0">
                <a:solidFill>
                  <a:schemeClr val="bg1"/>
                </a:solidFill>
                <a:ea typeface="Arial"/>
                <a:cs typeface="Arial"/>
              </a:rPr>
              <a:t>, gefolgt von anderen Autoantikörpern</a:t>
            </a:r>
            <a:r>
              <a:rPr lang="de-DE" sz="1100" kern="0" baseline="30000">
                <a:solidFill>
                  <a:schemeClr val="bg1"/>
                </a:solidFill>
                <a:ea typeface="Arial"/>
                <a:cs typeface="Arial"/>
              </a:rPr>
              <a:t>1,2</a:t>
            </a:r>
            <a:r>
              <a:rPr lang="de-DE" sz="1100" kern="0">
                <a:solidFill>
                  <a:schemeClr val="bg1"/>
                </a:solidFill>
                <a:ea typeface="Arial"/>
                <a:cs typeface="Arial"/>
              </a:rPr>
              <a:t>: Ab dem</a:t>
            </a:r>
            <a:r>
              <a:rPr lang="de-DE" sz="1100" b="1" kern="0">
                <a:solidFill>
                  <a:schemeClr val="bg1"/>
                </a:solidFill>
                <a:ea typeface="Arial"/>
                <a:cs typeface="Arial"/>
              </a:rPr>
              <a:t> Teenageralter </a:t>
            </a:r>
            <a:r>
              <a:rPr lang="de-DE" sz="1100" kern="0">
                <a:solidFill>
                  <a:schemeClr val="bg1"/>
                </a:solidFill>
                <a:ea typeface="Arial"/>
                <a:cs typeface="Arial"/>
              </a:rPr>
              <a:t>finden sich </a:t>
            </a:r>
            <a:r>
              <a:rPr lang="de-DE" sz="1100" b="1" kern="0">
                <a:solidFill>
                  <a:schemeClr val="bg1"/>
                </a:solidFill>
                <a:ea typeface="Arial"/>
                <a:cs typeface="Arial"/>
              </a:rPr>
              <a:t>häufig </a:t>
            </a:r>
            <a:r>
              <a:rPr lang="de-DE" sz="1100" kern="0">
                <a:solidFill>
                  <a:schemeClr val="bg1"/>
                </a:solidFill>
                <a:ea typeface="Arial"/>
                <a:cs typeface="Arial"/>
              </a:rPr>
              <a:t>Autoantikörper gegen </a:t>
            </a:r>
            <a:r>
              <a:rPr lang="de-DE" sz="1100" b="1" kern="0">
                <a:solidFill>
                  <a:schemeClr val="bg1"/>
                </a:solidFill>
                <a:ea typeface="Arial"/>
                <a:cs typeface="Arial"/>
              </a:rPr>
              <a:t>GAD</a:t>
            </a:r>
            <a:r>
              <a:rPr lang="de-DE" sz="1100" kern="0" baseline="30000">
                <a:solidFill>
                  <a:schemeClr val="bg1"/>
                </a:solidFill>
                <a:ea typeface="Arial"/>
                <a:cs typeface="Arial"/>
              </a:rPr>
              <a:t>2</a:t>
            </a:r>
          </a:p>
        </p:txBody>
      </p:sp>
    </p:spTree>
    <p:extLst>
      <p:ext uri="{BB962C8B-B14F-4D97-AF65-F5344CB8AC3E}">
        <p14:creationId xmlns:p14="http://schemas.microsoft.com/office/powerpoint/2010/main" val="37920279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5E3031-B913-B534-944D-9BF15E99A5BB}"/>
            </a:ext>
          </a:extLst>
        </p:cNvPr>
        <p:cNvGrpSpPr/>
        <p:nvPr/>
      </p:nvGrpSpPr>
      <p:grpSpPr>
        <a:xfrm>
          <a:off x="0" y="0"/>
          <a:ext cx="0" cy="0"/>
          <a:chOff x="0" y="0"/>
          <a:chExt cx="0" cy="0"/>
        </a:xfrm>
      </p:grpSpPr>
      <p:sp>
        <p:nvSpPr>
          <p:cNvPr id="33" name="Textplatzhalter 9">
            <a:extLst>
              <a:ext uri="{FF2B5EF4-FFF2-40B4-BE49-F238E27FC236}">
                <a16:creationId xmlns:a16="http://schemas.microsoft.com/office/drawing/2014/main" id="{67BFA3A9-EAA1-5E66-748D-05CE43FEC76B}"/>
              </a:ext>
            </a:extLst>
          </p:cNvPr>
          <p:cNvSpPr txBox="1">
            <a:spLocks/>
          </p:cNvSpPr>
          <p:nvPr/>
        </p:nvSpPr>
        <p:spPr>
          <a:xfrm>
            <a:off x="314329" y="114843"/>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defRPr/>
            </a:pPr>
            <a:r>
              <a:rPr lang="de-DE" sz="2000" b="1">
                <a:solidFill>
                  <a:srgbClr val="7030A0"/>
                </a:solidFill>
              </a:rPr>
              <a:t>Merkmale und Prävalenz von Inselautoantikörpern können je nach Alter variieren</a:t>
            </a:r>
            <a:r>
              <a:rPr kumimoji="0" lang="de-DE" sz="2000" b="1" i="0" u="none" strike="noStrike" kern="1200" cap="none" spc="0" normalizeH="0" baseline="30000" noProof="0">
                <a:ln>
                  <a:noFill/>
                </a:ln>
                <a:solidFill>
                  <a:srgbClr val="7030A0"/>
                </a:solidFill>
                <a:effectLst/>
                <a:uLnTx/>
                <a:uFillTx/>
                <a:latin typeface="Verdana"/>
                <a:ea typeface="+mn-ea"/>
                <a:cs typeface="+mn-cs"/>
              </a:rPr>
              <a:t>1,2</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192" name="Slide Number Placeholder 4">
            <a:extLst>
              <a:ext uri="{FF2B5EF4-FFF2-40B4-BE49-F238E27FC236}">
                <a16:creationId xmlns:a16="http://schemas.microsoft.com/office/drawing/2014/main" id="{07382ADF-194B-DE8D-7CBF-926D604A40F1}"/>
              </a:ext>
            </a:extLst>
          </p:cNvPr>
          <p:cNvSpPr txBox="1"/>
          <p:nvPr/>
        </p:nvSpPr>
        <p:spPr>
          <a:xfrm>
            <a:off x="6515087" y="4377346"/>
            <a:ext cx="255840" cy="143075"/>
          </a:xfrm>
          <a:prstGeom prst="rect">
            <a:avLst/>
          </a:prstGeom>
          <a:noFill/>
        </p:spPr>
        <p:txBody>
          <a:bodyPr wrap="square" lIns="0" tIns="0" rIns="0" bIns="0" rtlCol="0" anchor="ctr">
            <a:noAutofit/>
          </a:bodyPr>
          <a:lstStyle>
            <a:defPPr>
              <a:defRPr lang="en-US"/>
            </a:defPPr>
            <a:lvl1pPr marL="0" algn="r" defTabSz="914400" rtl="0" eaLnBrk="1" latinLnBrk="0" hangingPunct="1">
              <a:defRPr lang="en-US" sz="1200" b="0" i="0" kern="1200" smtClean="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685800" rtl="0" eaLnBrk="1" fontAlgn="auto" latinLnBrk="0" hangingPunct="1">
              <a:lnSpc>
                <a:spcPct val="100000"/>
              </a:lnSpc>
              <a:spcBef>
                <a:spcPct val="0"/>
              </a:spcBef>
              <a:spcAft>
                <a:spcPct val="0"/>
              </a:spcAft>
              <a:buClrTx/>
              <a:buSzTx/>
              <a:buFontTx/>
              <a:buNone/>
              <a:tabLst/>
              <a:defRPr/>
            </a:pPr>
            <a:fld id="{0FCCC50F-8FDF-4683-8964-C1789810F6BE}" type="slidenum">
              <a:rPr kumimoji="0" lang="en-GB" sz="600" b="0" i="0" u="none" strike="noStrike" kern="1200" cap="none" spc="0" normalizeH="0" baseline="0" noProof="0">
                <a:ln>
                  <a:noFill/>
                </a:ln>
                <a:solidFill>
                  <a:prstClr val="white"/>
                </a:solidFill>
                <a:effectLst/>
                <a:uLnTx/>
                <a:uFillTx/>
                <a:latin typeface="+mn-lt"/>
                <a:ea typeface="+mn-ea"/>
                <a:cs typeface="Arial" panose="020B0604020202020204" pitchFamily="34" charset="0"/>
              </a:rPr>
              <a:pPr marL="0" marR="0" lvl="0" indent="0" algn="r" defTabSz="685800" rtl="0" eaLnBrk="1" fontAlgn="auto" latinLnBrk="0" hangingPunct="1">
                <a:lnSpc>
                  <a:spcPct val="100000"/>
                </a:lnSpc>
                <a:spcBef>
                  <a:spcPct val="0"/>
                </a:spcBef>
                <a:spcAft>
                  <a:spcPct val="0"/>
                </a:spcAft>
                <a:buClrTx/>
                <a:buSzTx/>
                <a:buFontTx/>
                <a:buNone/>
                <a:tabLst/>
                <a:defRPr/>
              </a:pPr>
              <a:t>226</a:t>
            </a:fld>
            <a:endParaRPr kumimoji="0" lang="en-GB" sz="600" b="0" i="0" u="none" strike="noStrike" kern="1200" cap="none" spc="0" normalizeH="0" baseline="0" noProof="0">
              <a:ln>
                <a:noFill/>
              </a:ln>
              <a:solidFill>
                <a:prstClr val="white"/>
              </a:solidFill>
              <a:effectLst/>
              <a:uLnTx/>
              <a:uFillTx/>
              <a:latin typeface="+mn-lt"/>
              <a:ea typeface="+mn-ea"/>
              <a:cs typeface="Arial" panose="020B0604020202020204" pitchFamily="34" charset="0"/>
            </a:endParaRPr>
          </a:p>
        </p:txBody>
      </p:sp>
      <p:sp>
        <p:nvSpPr>
          <p:cNvPr id="18" name="TextBox 3037">
            <a:extLst>
              <a:ext uri="{FF2B5EF4-FFF2-40B4-BE49-F238E27FC236}">
                <a16:creationId xmlns:a16="http://schemas.microsoft.com/office/drawing/2014/main" id="{704B082B-8043-3006-E288-C155196DEC9A}"/>
              </a:ext>
            </a:extLst>
          </p:cNvPr>
          <p:cNvSpPr txBox="1"/>
          <p:nvPr/>
        </p:nvSpPr>
        <p:spPr>
          <a:xfrm>
            <a:off x="314329" y="4749786"/>
            <a:ext cx="8455021" cy="369332"/>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0" i="0" u="none" strike="noStrike" kern="1200" cap="none" spc="0" normalizeH="0" baseline="0" noProof="0">
                <a:ln>
                  <a:noFill/>
                </a:ln>
                <a:solidFill>
                  <a:srgbClr val="404040"/>
                </a:solidFill>
                <a:effectLst/>
                <a:uLnTx/>
                <a:uFillTx/>
                <a:latin typeface="Verdana"/>
                <a:ea typeface="Arial"/>
                <a:cs typeface="Arial"/>
              </a:rPr>
              <a:t>Abbildung modifiziert nach So M 2021</a:t>
            </a:r>
            <a:r>
              <a:rPr kumimoji="0" lang="da-DK" sz="600" b="0" i="0" u="none" strike="noStrike" kern="1200" cap="none" spc="0" normalizeH="0" baseline="3000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GADA: Glutaminsäure-Decarboxylase-Autoantikörper; IA-2A: Insulinoma-assoziiertes Antigen 2-Autoantikörper; IAA: Insulin-Autoantikörper; IC: Immune checkpoint, Immuncheckpoint; IAk: Inselautoantikörper; T1D: Typ-1-Diabetes; ZnT8A: Zinktransporter 8-Autoantikörper.</a:t>
            </a:r>
          </a:p>
          <a:p>
            <a:pPr lvl="0" defTabSz="685766">
              <a:buClr>
                <a:srgbClr val="2F4B95"/>
              </a:buClr>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So M </a:t>
            </a:r>
            <a:r>
              <a:rPr kumimoji="0" lang="da-DK" sz="600" b="0" i="1" u="none" strike="noStrike" kern="1200" cap="none" spc="0" normalizeH="0" baseline="0" noProof="0">
                <a:ln>
                  <a:noFill/>
                </a:ln>
                <a:solidFill>
                  <a:srgbClr val="404040"/>
                </a:solidFill>
                <a:effectLst/>
                <a:uLnTx/>
                <a:uFillTx/>
                <a:latin typeface="Verdana"/>
                <a:ea typeface="Arial"/>
                <a:cs typeface="Arial"/>
              </a:rPr>
              <a:t>et al. Endocr Rev </a:t>
            </a:r>
            <a:r>
              <a:rPr kumimoji="0" lang="da-DK" sz="600" b="0" i="0" u="none" strike="noStrike" kern="1200" cap="none" spc="0" normalizeH="0" baseline="0" noProof="0">
                <a:ln>
                  <a:noFill/>
                </a:ln>
                <a:solidFill>
                  <a:srgbClr val="404040"/>
                </a:solidFill>
                <a:effectLst/>
                <a:uLnTx/>
                <a:uFillTx/>
                <a:latin typeface="Verdana"/>
                <a:ea typeface="Arial"/>
                <a:cs typeface="Arial"/>
              </a:rPr>
              <a:t>2021; 42: 584–604. </a:t>
            </a:r>
            <a:r>
              <a:rPr kumimoji="0" lang="da-DK" sz="600" b="1" i="0" u="none" strike="noStrike" kern="1200" cap="none" spc="0" normalizeH="0" baseline="0" noProof="0">
                <a:ln>
                  <a:noFill/>
                </a:ln>
                <a:solidFill>
                  <a:srgbClr val="404040"/>
                </a:solidFill>
                <a:effectLst/>
                <a:uLnTx/>
                <a:uFillTx/>
                <a:latin typeface="Verdana"/>
                <a:ea typeface="Arial"/>
                <a:cs typeface="Arial"/>
              </a:rPr>
              <a:t>2.</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lang="de-DE" sz="600">
                <a:solidFill>
                  <a:srgbClr val="404040"/>
                </a:solidFill>
              </a:rPr>
              <a:t>Phillip M </a:t>
            </a:r>
            <a:r>
              <a:rPr lang="de-DE" sz="600" i="1">
                <a:solidFill>
                  <a:srgbClr val="404040"/>
                </a:solidFill>
              </a:rPr>
              <a:t>et al. Diabetes Care </a:t>
            </a:r>
            <a:r>
              <a:rPr lang="de-DE" sz="600">
                <a:solidFill>
                  <a:srgbClr val="404040"/>
                </a:solidFill>
              </a:rPr>
              <a:t>2024; 47: 1276</a:t>
            </a:r>
            <a:r>
              <a:rPr lang="da-DK" sz="600">
                <a:solidFill>
                  <a:srgbClr val="404040"/>
                </a:solidFill>
                <a:ea typeface="Arial"/>
                <a:cs typeface="Arial"/>
              </a:rPr>
              <a:t>–</a:t>
            </a:r>
            <a:r>
              <a:rPr lang="de-DE" sz="600">
                <a:solidFill>
                  <a:srgbClr val="404040"/>
                </a:solidFill>
              </a:rPr>
              <a:t>98. </a:t>
            </a:r>
            <a:r>
              <a:rPr lang="de-DE" sz="600" b="1">
                <a:solidFill>
                  <a:srgbClr val="404040"/>
                </a:solidFill>
              </a:rPr>
              <a:t>3.</a:t>
            </a:r>
            <a:r>
              <a:rPr lang="de-DE" sz="600">
                <a:solidFill>
                  <a:srgbClr val="404040"/>
                </a:solidFill>
              </a:rPr>
              <a:t> Endesfelder D </a:t>
            </a:r>
            <a:r>
              <a:rPr lang="de-DE" sz="600" i="1">
                <a:solidFill>
                  <a:srgbClr val="404040"/>
                </a:solidFill>
              </a:rPr>
              <a:t>et al. Diabetes </a:t>
            </a:r>
            <a:r>
              <a:rPr lang="de-DE" sz="600">
                <a:solidFill>
                  <a:srgbClr val="404040"/>
                </a:solidFill>
              </a:rPr>
              <a:t>2019; 68: 119</a:t>
            </a:r>
            <a:r>
              <a:rPr lang="da-DK" sz="600">
                <a:solidFill>
                  <a:srgbClr val="404040"/>
                </a:solidFill>
                <a:ea typeface="Arial"/>
                <a:cs typeface="Arial"/>
              </a:rPr>
              <a:t>–</a:t>
            </a:r>
            <a:r>
              <a:rPr lang="de-DE" sz="600">
                <a:solidFill>
                  <a:srgbClr val="404040"/>
                </a:solidFill>
              </a:rPr>
              <a:t>30.</a:t>
            </a:r>
            <a:r>
              <a:rPr kumimoji="0" lang="da-DK" sz="600" b="0" i="0" u="none" strike="noStrike" kern="1200" cap="none" spc="0" normalizeH="0" baseline="0" noProof="0">
                <a:ln>
                  <a:noFill/>
                </a:ln>
                <a:solidFill>
                  <a:srgbClr val="404040"/>
                </a:solidFill>
                <a:effectLst/>
                <a:uLnTx/>
                <a:uFillTx/>
                <a:latin typeface="Verdana"/>
                <a:ea typeface="Arial"/>
                <a:cs typeface="Arial"/>
              </a:rPr>
              <a:t> </a:t>
            </a:r>
          </a:p>
        </p:txBody>
      </p:sp>
      <p:sp>
        <p:nvSpPr>
          <p:cNvPr id="221" name="Rectangle 16">
            <a:extLst>
              <a:ext uri="{FF2B5EF4-FFF2-40B4-BE49-F238E27FC236}">
                <a16:creationId xmlns:a16="http://schemas.microsoft.com/office/drawing/2014/main" id="{F18A3448-73D6-C46E-BE6A-BC3DF70CA8A9}"/>
              </a:ext>
            </a:extLst>
          </p:cNvPr>
          <p:cNvSpPr/>
          <p:nvPr/>
        </p:nvSpPr>
        <p:spPr>
          <a:xfrm rot="16200000">
            <a:off x="5169763" y="552393"/>
            <a:ext cx="416105" cy="7532370"/>
          </a:xfrm>
          <a:prstGeom prst="rect">
            <a:avLst/>
          </a:prstGeom>
          <a:solidFill>
            <a:srgbClr val="23004C"/>
          </a:solidFill>
          <a:ln w="25400" cap="flat" cmpd="sng" algn="ctr">
            <a:noFill/>
            <a:prstDash val="solid"/>
          </a:ln>
          <a:effectLst/>
        </p:spPr>
        <p:txBody>
          <a:bodyPr vert="vert" rtlCol="0" anchor="ctr"/>
          <a:lstStyle/>
          <a:p>
            <a:pPr marL="0" marR="0" lvl="0" indent="0" defTabSz="685800" eaLnBrk="1" fontAlgn="auto" latinLnBrk="0" hangingPunct="1">
              <a:lnSpc>
                <a:spcPct val="90000"/>
              </a:lnSpc>
              <a:spcBef>
                <a:spcPts val="0"/>
              </a:spcBef>
              <a:spcAft>
                <a:spcPts val="0"/>
              </a:spcAft>
              <a:buClrTx/>
              <a:buSzTx/>
              <a:buFontTx/>
              <a:buNone/>
              <a:tabLst/>
              <a:defRPr/>
            </a:pPr>
            <a:endParaRPr kumimoji="0" lang="en-US" sz="900" b="0" i="0" u="none" strike="noStrike" kern="0" cap="none" spc="0" normalizeH="0" baseline="0" noProof="0">
              <a:ln>
                <a:noFill/>
              </a:ln>
              <a:solidFill>
                <a:schemeClr val="bg1"/>
              </a:solidFill>
              <a:effectLst/>
              <a:uLnTx/>
              <a:uFillTx/>
              <a:ea typeface="+mn-ea"/>
              <a:cs typeface="Arial" panose="020B0604020202020204" pitchFamily="34" charset="0"/>
            </a:endParaRPr>
          </a:p>
        </p:txBody>
      </p:sp>
      <p:sp>
        <p:nvSpPr>
          <p:cNvPr id="222" name="Rectangle 13">
            <a:extLst>
              <a:ext uri="{FF2B5EF4-FFF2-40B4-BE49-F238E27FC236}">
                <a16:creationId xmlns:a16="http://schemas.microsoft.com/office/drawing/2014/main" id="{319B5D56-F7E3-2DF9-4ADF-34C26A848161}"/>
              </a:ext>
            </a:extLst>
          </p:cNvPr>
          <p:cNvSpPr/>
          <p:nvPr/>
        </p:nvSpPr>
        <p:spPr>
          <a:xfrm rot="16200000">
            <a:off x="5068062" y="-762582"/>
            <a:ext cx="619507" cy="7532370"/>
          </a:xfrm>
          <a:prstGeom prst="rect">
            <a:avLst/>
          </a:prstGeom>
          <a:solidFill>
            <a:schemeClr val="bg1">
              <a:lumMod val="85000"/>
              <a:alpha val="60000"/>
            </a:schemeClr>
          </a:solidFill>
          <a:ln w="25400" cap="flat" cmpd="sng" algn="ctr">
            <a:noFill/>
            <a:prstDash val="solid"/>
          </a:ln>
          <a:effectLst/>
        </p:spPr>
        <p:txBody>
          <a:bodyPr vert="vert" rtlCol="0" anchor="ctr"/>
          <a:lstStyle/>
          <a:p>
            <a:pPr marL="0" marR="0" lvl="0" indent="0" defTabSz="685800" eaLnBrk="1" fontAlgn="auto" latinLnBrk="0" hangingPunct="1">
              <a:lnSpc>
                <a:spcPct val="9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ea typeface="+mn-ea"/>
              <a:cs typeface="Arial" panose="020B0604020202020204" pitchFamily="34" charset="0"/>
            </a:endParaRPr>
          </a:p>
        </p:txBody>
      </p:sp>
      <p:sp>
        <p:nvSpPr>
          <p:cNvPr id="223" name="Rectangle 12">
            <a:extLst>
              <a:ext uri="{FF2B5EF4-FFF2-40B4-BE49-F238E27FC236}">
                <a16:creationId xmlns:a16="http://schemas.microsoft.com/office/drawing/2014/main" id="{A31B5040-AB86-D8E8-5AF4-02F858B2A74B}"/>
              </a:ext>
            </a:extLst>
          </p:cNvPr>
          <p:cNvSpPr/>
          <p:nvPr/>
        </p:nvSpPr>
        <p:spPr>
          <a:xfrm rot="16200000">
            <a:off x="4687646" y="-1815352"/>
            <a:ext cx="1380340" cy="7532370"/>
          </a:xfrm>
          <a:prstGeom prst="rect">
            <a:avLst/>
          </a:prstGeom>
          <a:solidFill>
            <a:schemeClr val="accent6">
              <a:lumMod val="40000"/>
              <a:lumOff val="60000"/>
              <a:alpha val="60000"/>
            </a:schemeClr>
          </a:solidFill>
          <a:ln w="25400" cap="flat" cmpd="sng" algn="ctr">
            <a:noFill/>
            <a:prstDash val="solid"/>
          </a:ln>
          <a:effectLst/>
        </p:spPr>
        <p:txBody>
          <a:bodyPr vert="vert" rtlCol="0" anchor="ctr"/>
          <a:lstStyle/>
          <a:p>
            <a:pPr marL="0" marR="0" lvl="0" indent="0" defTabSz="685800" eaLnBrk="1" fontAlgn="auto" latinLnBrk="0" hangingPunct="1">
              <a:lnSpc>
                <a:spcPct val="9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ea typeface="+mn-ea"/>
              <a:cs typeface="Arial" panose="020B0604020202020204" pitchFamily="34" charset="0"/>
            </a:endParaRPr>
          </a:p>
        </p:txBody>
      </p:sp>
      <p:sp>
        <p:nvSpPr>
          <p:cNvPr id="224" name="Rectangle 15">
            <a:extLst>
              <a:ext uri="{FF2B5EF4-FFF2-40B4-BE49-F238E27FC236}">
                <a16:creationId xmlns:a16="http://schemas.microsoft.com/office/drawing/2014/main" id="{5348B9D0-A964-BCE1-987A-A0D4DF09E852}"/>
              </a:ext>
            </a:extLst>
          </p:cNvPr>
          <p:cNvSpPr/>
          <p:nvPr/>
        </p:nvSpPr>
        <p:spPr>
          <a:xfrm rot="16200000">
            <a:off x="5068062" y="-82766"/>
            <a:ext cx="619508" cy="7532370"/>
          </a:xfrm>
          <a:prstGeom prst="rect">
            <a:avLst/>
          </a:prstGeom>
          <a:solidFill>
            <a:schemeClr val="accent3">
              <a:lumMod val="20000"/>
              <a:lumOff val="80000"/>
              <a:alpha val="60000"/>
            </a:schemeClr>
          </a:solidFill>
          <a:ln w="25400" cap="flat" cmpd="sng" algn="ctr">
            <a:noFill/>
            <a:prstDash val="solid"/>
          </a:ln>
          <a:effectLst/>
        </p:spPr>
        <p:txBody>
          <a:bodyPr vert="vert" rtlCol="0" anchor="ctr"/>
          <a:lstStyle/>
          <a:p>
            <a:pPr marL="0" marR="0" lvl="0" indent="0" defTabSz="685800" eaLnBrk="1" fontAlgn="auto" latinLnBrk="0" hangingPunct="1">
              <a:lnSpc>
                <a:spcPct val="90000"/>
              </a:lnSpc>
              <a:spcBef>
                <a:spcPts val="0"/>
              </a:spcBef>
              <a:spcAft>
                <a:spcPts val="0"/>
              </a:spcAft>
              <a:buClrTx/>
              <a:buSzTx/>
              <a:buFontTx/>
              <a:buNone/>
              <a:tabLst/>
              <a:defRPr/>
            </a:pPr>
            <a:endParaRPr kumimoji="0" lang="en-US" sz="900" b="0" i="0" u="none" strike="noStrike" kern="0" cap="none" spc="0" normalizeH="0" baseline="0" noProof="0">
              <a:ln>
                <a:noFill/>
              </a:ln>
              <a:solidFill>
                <a:srgbClr val="000000"/>
              </a:solidFill>
              <a:effectLst/>
              <a:uLnTx/>
              <a:uFillTx/>
              <a:ea typeface="+mn-ea"/>
              <a:cs typeface="Arial" panose="020B0604020202020204" pitchFamily="34" charset="0"/>
            </a:endParaRPr>
          </a:p>
        </p:txBody>
      </p:sp>
      <p:sp>
        <p:nvSpPr>
          <p:cNvPr id="225" name="Rectangle: Rounded Corners 18">
            <a:extLst>
              <a:ext uri="{FF2B5EF4-FFF2-40B4-BE49-F238E27FC236}">
                <a16:creationId xmlns:a16="http://schemas.microsoft.com/office/drawing/2014/main" id="{263F41AF-3CF2-B873-ED48-5B973DF95DD2}"/>
              </a:ext>
            </a:extLst>
          </p:cNvPr>
          <p:cNvSpPr/>
          <p:nvPr/>
        </p:nvSpPr>
        <p:spPr>
          <a:xfrm>
            <a:off x="1901190" y="1298763"/>
            <a:ext cx="1577340" cy="537211"/>
          </a:xfrm>
          <a:prstGeom prst="roundRect">
            <a:avLst>
              <a:gd name="adj" fmla="val 50000"/>
            </a:avLst>
          </a:prstGeom>
          <a:solidFill>
            <a:sysClr val="window" lastClr="FFFFFF"/>
          </a:solidFill>
          <a:ln w="19050" cap="flat" cmpd="sng" algn="ctr">
            <a:solidFill>
              <a:schemeClr val="accent6">
                <a:lumMod val="75000"/>
              </a:schemeClr>
            </a:solidFill>
            <a:prstDash val="solid"/>
          </a:ln>
          <a:effectLst/>
        </p:spPr>
        <p:txBody>
          <a:bodyPr lIns="135000" tIns="0" rIns="54000" bIns="2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err="1">
                <a:ln>
                  <a:noFill/>
                </a:ln>
                <a:solidFill>
                  <a:srgbClr val="000000"/>
                </a:solidFill>
                <a:effectLst/>
                <a:uLnTx/>
                <a:uFillTx/>
                <a:cs typeface="Arial" panose="020B0604020202020204" pitchFamily="34" charset="0"/>
              </a:rPr>
              <a:t>Hohes</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Risiko</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bei</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p>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err="1">
                <a:ln>
                  <a:noFill/>
                </a:ln>
                <a:solidFill>
                  <a:srgbClr val="000000"/>
                </a:solidFill>
                <a:effectLst/>
                <a:uLnTx/>
                <a:uFillTx/>
                <a:cs typeface="Arial" panose="020B0604020202020204" pitchFamily="34" charset="0"/>
              </a:rPr>
              <a:t>kleinen</a:t>
            </a:r>
            <a:r>
              <a:rPr kumimoji="0" lang="en-US" sz="800" b="0" i="0" u="none" strike="noStrike" kern="0" cap="none" spc="0" normalizeH="0" baseline="0" noProof="0">
                <a:ln>
                  <a:noFill/>
                </a:ln>
                <a:solidFill>
                  <a:srgbClr val="000000"/>
                </a:solidFill>
                <a:effectLst/>
                <a:uLnTx/>
                <a:uFillTx/>
                <a:cs typeface="Arial" panose="020B0604020202020204" pitchFamily="34" charset="0"/>
              </a:rPr>
              <a:t> Kindern</a:t>
            </a:r>
            <a:r>
              <a:rPr kumimoji="0" lang="en-US" sz="800" b="0" i="0" u="none" strike="noStrike" kern="0" cap="none" spc="0" normalizeH="0" baseline="30000" noProof="0">
                <a:ln>
                  <a:noFill/>
                </a:ln>
                <a:solidFill>
                  <a:srgbClr val="000000"/>
                </a:solidFill>
                <a:effectLst/>
                <a:uLnTx/>
                <a:uFillTx/>
                <a:cs typeface="Arial" panose="020B0604020202020204" pitchFamily="34" charset="0"/>
              </a:rPr>
              <a:t>1</a:t>
            </a:r>
          </a:p>
        </p:txBody>
      </p:sp>
      <p:sp>
        <p:nvSpPr>
          <p:cNvPr id="226" name="Rectangle: Rounded Corners 19">
            <a:extLst>
              <a:ext uri="{FF2B5EF4-FFF2-40B4-BE49-F238E27FC236}">
                <a16:creationId xmlns:a16="http://schemas.microsoft.com/office/drawing/2014/main" id="{27DFF37C-9A7A-186E-6AD9-79C1E1445349}"/>
              </a:ext>
            </a:extLst>
          </p:cNvPr>
          <p:cNvSpPr/>
          <p:nvPr/>
        </p:nvSpPr>
        <p:spPr>
          <a:xfrm>
            <a:off x="3566160" y="1298763"/>
            <a:ext cx="1577340" cy="537211"/>
          </a:xfrm>
          <a:prstGeom prst="roundRect">
            <a:avLst>
              <a:gd name="adj" fmla="val 50000"/>
            </a:avLst>
          </a:prstGeom>
          <a:solidFill>
            <a:sysClr val="window" lastClr="FFFFFF"/>
          </a:solidFill>
          <a:ln w="19050" cap="flat" cmpd="sng" algn="ctr">
            <a:solidFill>
              <a:schemeClr val="accent6">
                <a:lumMod val="75000"/>
              </a:schemeClr>
            </a:solidFill>
            <a:prstDash val="solid"/>
          </a:ln>
          <a:effectLst/>
        </p:spPr>
        <p:txBody>
          <a:bodyPr lIns="135000" tIns="0" rIns="54000" bIns="2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err="1">
                <a:ln>
                  <a:noFill/>
                </a:ln>
                <a:solidFill>
                  <a:srgbClr val="000000"/>
                </a:solidFill>
                <a:effectLst/>
                <a:uLnTx/>
                <a:uFillTx/>
                <a:cs typeface="Arial" panose="020B0604020202020204" pitchFamily="34" charset="0"/>
              </a:rPr>
              <a:t>Risikoassoziation</a:t>
            </a:r>
            <a:endParaRPr kumimoji="0" lang="en-US" sz="800" b="0" i="0" u="none" strike="noStrike" kern="0" cap="none" spc="0" normalizeH="0" baseline="0" noProof="0">
              <a:ln>
                <a:noFill/>
              </a:ln>
              <a:solidFill>
                <a:srgbClr val="000000"/>
              </a:solidFill>
              <a:effectLst/>
              <a:uLnTx/>
              <a:uFillTx/>
              <a:cs typeface="Arial" panose="020B0604020202020204" pitchFamily="34" charset="0"/>
            </a:endParaRPr>
          </a:p>
          <a:p>
            <a:pPr marL="0" marR="0" lvl="0" indent="0" defTabSz="685800" eaLnBrk="1" fontAlgn="auto" latinLnBrk="0" hangingPunct="1">
              <a:lnSpc>
                <a:spcPct val="90000"/>
              </a:lnSpc>
              <a:spcBef>
                <a:spcPts val="0"/>
              </a:spcBef>
              <a:spcAft>
                <a:spcPts val="0"/>
              </a:spcAft>
              <a:buClrTx/>
              <a:buSzTx/>
              <a:buFontTx/>
              <a:buNone/>
              <a:tabLst/>
              <a:defRPr/>
            </a:pPr>
            <a:r>
              <a:rPr lang="en-US" sz="800" kern="0" err="1">
                <a:solidFill>
                  <a:srgbClr val="000000"/>
                </a:solidFill>
                <a:cs typeface="Arial" panose="020B0604020202020204" pitchFamily="34" charset="0"/>
              </a:rPr>
              <a:t>bei</a:t>
            </a:r>
            <a:r>
              <a:rPr lang="en-US" sz="800" kern="0">
                <a:solidFill>
                  <a:srgbClr val="000000"/>
                </a:solidFill>
                <a:cs typeface="Arial" panose="020B0604020202020204" pitchFamily="34" charset="0"/>
              </a:rPr>
              <a:t> </a:t>
            </a:r>
            <a:r>
              <a:rPr lang="en-US" sz="800" kern="0" err="1">
                <a:solidFill>
                  <a:srgbClr val="000000"/>
                </a:solidFill>
                <a:cs typeface="Arial" panose="020B0604020202020204" pitchFamily="34" charset="0"/>
              </a:rPr>
              <a:t>älteren</a:t>
            </a:r>
            <a:endParaRPr lang="en-US" sz="800" kern="0">
              <a:solidFill>
                <a:srgbClr val="000000"/>
              </a:solidFill>
              <a:cs typeface="Arial" panose="020B0604020202020204" pitchFamily="34" charset="0"/>
            </a:endParaRPr>
          </a:p>
          <a:p>
            <a:pPr marL="0" marR="0" lvl="0" indent="0" defTabSz="685800" eaLnBrk="1" fontAlgn="auto" latinLnBrk="0" hangingPunct="1">
              <a:lnSpc>
                <a:spcPct val="90000"/>
              </a:lnSpc>
              <a:spcBef>
                <a:spcPts val="0"/>
              </a:spcBef>
              <a:spcAft>
                <a:spcPts val="0"/>
              </a:spcAft>
              <a:buClrTx/>
              <a:buSzTx/>
              <a:buFontTx/>
              <a:buNone/>
              <a:tabLst/>
              <a:defRPr/>
            </a:pPr>
            <a:r>
              <a:rPr lang="en-US" sz="800" kern="0" err="1">
                <a:solidFill>
                  <a:srgbClr val="000000"/>
                </a:solidFill>
                <a:cs typeface="Arial" panose="020B0604020202020204" pitchFamily="34" charset="0"/>
              </a:rPr>
              <a:t>Kohohrten</a:t>
            </a:r>
            <a:r>
              <a:rPr kumimoji="0" lang="en-US" sz="800" b="0" i="0" u="none" strike="noStrike" kern="0" cap="none" spc="0" normalizeH="0" baseline="30000" noProof="0">
                <a:ln>
                  <a:noFill/>
                </a:ln>
                <a:solidFill>
                  <a:srgbClr val="000000"/>
                </a:solidFill>
                <a:effectLst/>
                <a:uLnTx/>
                <a:uFillTx/>
                <a:cs typeface="Arial" panose="020B0604020202020204" pitchFamily="34" charset="0"/>
              </a:rPr>
              <a:t>1</a:t>
            </a:r>
            <a:endParaRPr kumimoji="0" lang="en-US" sz="800" b="0" i="0" u="none" strike="noStrike" kern="0" cap="none" spc="0" normalizeH="0" baseline="0" noProof="0">
              <a:ln>
                <a:noFill/>
              </a:ln>
              <a:solidFill>
                <a:srgbClr val="000000"/>
              </a:solidFill>
              <a:effectLst/>
              <a:uLnTx/>
              <a:uFillTx/>
              <a:cs typeface="Arial" panose="020B0604020202020204" pitchFamily="34" charset="0"/>
            </a:endParaRPr>
          </a:p>
        </p:txBody>
      </p:sp>
      <p:sp>
        <p:nvSpPr>
          <p:cNvPr id="227" name="Rectangle: Rounded Corners 20">
            <a:extLst>
              <a:ext uri="{FF2B5EF4-FFF2-40B4-BE49-F238E27FC236}">
                <a16:creationId xmlns:a16="http://schemas.microsoft.com/office/drawing/2014/main" id="{36596506-B23D-01DD-EC33-6CD62760EEAE}"/>
              </a:ext>
            </a:extLst>
          </p:cNvPr>
          <p:cNvSpPr/>
          <p:nvPr/>
        </p:nvSpPr>
        <p:spPr>
          <a:xfrm>
            <a:off x="5231130" y="1313051"/>
            <a:ext cx="1577340" cy="537211"/>
          </a:xfrm>
          <a:prstGeom prst="roundRect">
            <a:avLst>
              <a:gd name="adj" fmla="val 50000"/>
            </a:avLst>
          </a:prstGeom>
          <a:solidFill>
            <a:sysClr val="window" lastClr="FFFFFF"/>
          </a:solidFill>
          <a:ln w="19050" cap="flat" cmpd="sng" algn="ctr">
            <a:solidFill>
              <a:schemeClr val="accent6">
                <a:lumMod val="75000"/>
              </a:schemeClr>
            </a:solidFill>
            <a:prstDash val="solid"/>
          </a:ln>
          <a:effectLst/>
        </p:spPr>
        <p:txBody>
          <a:bodyPr lIns="135000" tIns="0" rIns="54000" bIns="2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err="1">
                <a:ln>
                  <a:noFill/>
                </a:ln>
                <a:solidFill>
                  <a:srgbClr val="000000"/>
                </a:solidFill>
                <a:effectLst/>
                <a:uLnTx/>
                <a:uFillTx/>
                <a:cs typeface="Arial" panose="020B0604020202020204" pitchFamily="34" charset="0"/>
              </a:rPr>
              <a:t>Hohes</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Risiko</a:t>
            </a:r>
            <a:r>
              <a:rPr kumimoji="0" lang="en-US" sz="800" b="0" i="0" u="none" strike="noStrike" kern="0" cap="none" spc="0" normalizeH="0" baseline="0" noProof="0">
                <a:ln>
                  <a:noFill/>
                </a:ln>
                <a:solidFill>
                  <a:srgbClr val="000000"/>
                </a:solidFill>
                <a:effectLst/>
                <a:uLnTx/>
                <a:uFillTx/>
                <a:cs typeface="Arial" panose="020B0604020202020204" pitchFamily="34" charset="0"/>
              </a:rPr>
              <a:t> für</a:t>
            </a:r>
          </a:p>
          <a:p>
            <a:pPr marL="0" marR="0" lvl="0" indent="0" defTabSz="685800" eaLnBrk="1" fontAlgn="auto" latinLnBrk="0" hangingPunct="1">
              <a:lnSpc>
                <a:spcPct val="90000"/>
              </a:lnSpc>
              <a:spcBef>
                <a:spcPts val="0"/>
              </a:spcBef>
              <a:spcAft>
                <a:spcPts val="0"/>
              </a:spcAft>
              <a:buClrTx/>
              <a:buSzTx/>
              <a:buFontTx/>
              <a:buNone/>
              <a:tabLst/>
              <a:defRPr/>
            </a:pPr>
            <a:r>
              <a:rPr lang="en-US" sz="800" kern="0">
                <a:solidFill>
                  <a:srgbClr val="000000"/>
                </a:solidFill>
                <a:cs typeface="Arial" panose="020B0604020202020204" pitchFamily="34" charset="0"/>
              </a:rPr>
              <a:t>alle Alters-</a:t>
            </a:r>
          </a:p>
          <a:p>
            <a:pPr marL="0" marR="0" lvl="0" indent="0" defTabSz="685800" eaLnBrk="1" fontAlgn="auto" latinLnBrk="0" hangingPunct="1">
              <a:lnSpc>
                <a:spcPct val="90000"/>
              </a:lnSpc>
              <a:spcBef>
                <a:spcPts val="0"/>
              </a:spcBef>
              <a:spcAft>
                <a:spcPts val="0"/>
              </a:spcAft>
              <a:buClrTx/>
              <a:buSzTx/>
              <a:buFontTx/>
              <a:buNone/>
              <a:tabLst/>
              <a:defRPr/>
            </a:pPr>
            <a:r>
              <a:rPr lang="en-US" sz="800" kern="0" err="1">
                <a:solidFill>
                  <a:srgbClr val="000000"/>
                </a:solidFill>
                <a:cs typeface="Arial" panose="020B0604020202020204" pitchFamily="34" charset="0"/>
              </a:rPr>
              <a:t>gruppen</a:t>
            </a:r>
            <a:r>
              <a:rPr kumimoji="0" lang="en-US" sz="800" b="0" i="0" u="none" strike="noStrike" kern="0" cap="none" spc="0" normalizeH="0" baseline="30000" noProof="0">
                <a:ln>
                  <a:noFill/>
                </a:ln>
                <a:solidFill>
                  <a:srgbClr val="000000"/>
                </a:solidFill>
                <a:effectLst/>
                <a:uLnTx/>
                <a:uFillTx/>
                <a:cs typeface="Arial" panose="020B0604020202020204" pitchFamily="34" charset="0"/>
              </a:rPr>
              <a:t>1</a:t>
            </a:r>
            <a:endParaRPr kumimoji="0" lang="en-US" sz="800" b="0" i="0" u="none" strike="noStrike" kern="0" cap="none" spc="0" normalizeH="0" baseline="0" noProof="0">
              <a:ln>
                <a:noFill/>
              </a:ln>
              <a:solidFill>
                <a:srgbClr val="000000"/>
              </a:solidFill>
              <a:effectLst/>
              <a:uLnTx/>
              <a:uFillTx/>
              <a:cs typeface="Arial" panose="020B0604020202020204" pitchFamily="34" charset="0"/>
            </a:endParaRPr>
          </a:p>
        </p:txBody>
      </p:sp>
      <p:sp>
        <p:nvSpPr>
          <p:cNvPr id="228" name="Rectangle: Rounded Corners 22">
            <a:extLst>
              <a:ext uri="{FF2B5EF4-FFF2-40B4-BE49-F238E27FC236}">
                <a16:creationId xmlns:a16="http://schemas.microsoft.com/office/drawing/2014/main" id="{ED9C7FFD-921E-C7F9-2040-BA710A6ED60B}"/>
              </a:ext>
            </a:extLst>
          </p:cNvPr>
          <p:cNvSpPr/>
          <p:nvPr/>
        </p:nvSpPr>
        <p:spPr>
          <a:xfrm>
            <a:off x="6896101" y="1298763"/>
            <a:ext cx="1577340" cy="537211"/>
          </a:xfrm>
          <a:prstGeom prst="roundRect">
            <a:avLst>
              <a:gd name="adj" fmla="val 50000"/>
            </a:avLst>
          </a:prstGeom>
          <a:solidFill>
            <a:sysClr val="window" lastClr="FFFFFF"/>
          </a:solidFill>
          <a:ln w="19050" cap="flat" cmpd="sng" algn="ctr">
            <a:solidFill>
              <a:schemeClr val="accent6">
                <a:lumMod val="75000"/>
              </a:schemeClr>
            </a:solidFill>
            <a:prstDash val="solid"/>
          </a:ln>
          <a:effectLst/>
        </p:spPr>
        <p:txBody>
          <a:bodyPr lIns="135000" tIns="0" rIns="54000" bIns="27000" rtlCol="0" anchor="ctr"/>
          <a:lstStyle/>
          <a:p>
            <a:pPr lvl="0" defTabSz="685800">
              <a:lnSpc>
                <a:spcPct val="90000"/>
              </a:lnSpc>
              <a:defRPr/>
            </a:pPr>
            <a:r>
              <a:rPr lang="en-US" sz="800" kern="0" err="1">
                <a:solidFill>
                  <a:srgbClr val="000000"/>
                </a:solidFill>
                <a:cs typeface="Arial" panose="020B0604020202020204" pitchFamily="34" charset="0"/>
              </a:rPr>
              <a:t>Risikoassoziation</a:t>
            </a:r>
            <a:endParaRPr lang="en-US" sz="800" kern="0">
              <a:solidFill>
                <a:srgbClr val="000000"/>
              </a:solidFill>
              <a:cs typeface="Arial" panose="020B0604020202020204" pitchFamily="34" charset="0"/>
            </a:endParaRPr>
          </a:p>
          <a:p>
            <a:pPr lvl="0" defTabSz="685800">
              <a:lnSpc>
                <a:spcPct val="90000"/>
              </a:lnSpc>
              <a:defRPr/>
            </a:pPr>
            <a:r>
              <a:rPr lang="en-US" sz="800" kern="0" err="1">
                <a:solidFill>
                  <a:srgbClr val="000000"/>
                </a:solidFill>
                <a:cs typeface="Arial" panose="020B0604020202020204" pitchFamily="34" charset="0"/>
              </a:rPr>
              <a:t>bei</a:t>
            </a:r>
            <a:r>
              <a:rPr lang="en-US" sz="800" kern="0">
                <a:solidFill>
                  <a:srgbClr val="000000"/>
                </a:solidFill>
                <a:cs typeface="Arial" panose="020B0604020202020204" pitchFamily="34" charset="0"/>
              </a:rPr>
              <a:t> </a:t>
            </a:r>
            <a:r>
              <a:rPr lang="en-US" sz="800" kern="0" err="1">
                <a:solidFill>
                  <a:srgbClr val="000000"/>
                </a:solidFill>
                <a:cs typeface="Arial" panose="020B0604020202020204" pitchFamily="34" charset="0"/>
              </a:rPr>
              <a:t>älteren</a:t>
            </a:r>
            <a:endParaRPr lang="en-US" sz="800" kern="0">
              <a:solidFill>
                <a:srgbClr val="000000"/>
              </a:solidFill>
              <a:cs typeface="Arial" panose="020B0604020202020204" pitchFamily="34" charset="0"/>
            </a:endParaRPr>
          </a:p>
          <a:p>
            <a:pPr lvl="0" defTabSz="685800">
              <a:lnSpc>
                <a:spcPct val="90000"/>
              </a:lnSpc>
              <a:defRPr/>
            </a:pPr>
            <a:r>
              <a:rPr lang="en-US" sz="800" kern="0">
                <a:solidFill>
                  <a:srgbClr val="000000"/>
                </a:solidFill>
                <a:cs typeface="Arial" panose="020B0604020202020204" pitchFamily="34" charset="0"/>
              </a:rPr>
              <a:t>Kohohrten</a:t>
            </a:r>
            <a:r>
              <a:rPr lang="en-US" sz="800" kern="0" baseline="30000">
                <a:solidFill>
                  <a:srgbClr val="000000"/>
                </a:solidFill>
                <a:cs typeface="Arial" panose="020B0604020202020204" pitchFamily="34" charset="0"/>
              </a:rPr>
              <a:t>1</a:t>
            </a:r>
            <a:endParaRPr lang="en-US" sz="800" kern="0">
              <a:solidFill>
                <a:srgbClr val="000000"/>
              </a:solidFill>
              <a:cs typeface="Arial" panose="020B0604020202020204" pitchFamily="34" charset="0"/>
            </a:endParaRPr>
          </a:p>
        </p:txBody>
      </p:sp>
      <p:sp>
        <p:nvSpPr>
          <p:cNvPr id="229" name="Rectangle: Rounded Corners 23">
            <a:extLst>
              <a:ext uri="{FF2B5EF4-FFF2-40B4-BE49-F238E27FC236}">
                <a16:creationId xmlns:a16="http://schemas.microsoft.com/office/drawing/2014/main" id="{AF47344E-45F1-471B-C736-C37B821A67B1}"/>
              </a:ext>
            </a:extLst>
          </p:cNvPr>
          <p:cNvSpPr/>
          <p:nvPr/>
        </p:nvSpPr>
        <p:spPr>
          <a:xfrm>
            <a:off x="1901190" y="2731949"/>
            <a:ext cx="1577340" cy="537211"/>
          </a:xfrm>
          <a:prstGeom prst="roundRect">
            <a:avLst>
              <a:gd name="adj" fmla="val 50000"/>
            </a:avLst>
          </a:prstGeom>
          <a:solidFill>
            <a:sysClr val="window" lastClr="FFFFFF"/>
          </a:solidFill>
          <a:ln w="19050" cap="flat" cmpd="sng" algn="ctr">
            <a:solidFill>
              <a:schemeClr val="bg1">
                <a:lumMod val="50000"/>
              </a:schemeClr>
            </a:solidFill>
            <a:prstDash val="solid"/>
          </a:ln>
          <a:effectLst/>
        </p:spPr>
        <p:txBody>
          <a:bodyPr lIns="135000" tIns="0" rIns="54000" bIns="2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a:ln>
                  <a:noFill/>
                </a:ln>
                <a:solidFill>
                  <a:srgbClr val="000000"/>
                </a:solidFill>
                <a:effectLst/>
                <a:uLnTx/>
                <a:uFillTx/>
                <a:cs typeface="Arial" panose="020B0604020202020204" pitchFamily="34" charset="0"/>
              </a:rPr>
              <a:t>Kein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Epitop</a:t>
            </a:r>
            <a:r>
              <a:rPr kumimoji="0" lang="en-US" sz="800" b="0" i="0" u="none" strike="noStrike" kern="0" cap="none" spc="0" normalizeH="0" baseline="0" noProof="0">
                <a:ln>
                  <a:noFill/>
                </a:ln>
                <a:solidFill>
                  <a:srgbClr val="000000"/>
                </a:solidFill>
                <a:effectLst/>
                <a:uLnTx/>
                <a:uFillTx/>
                <a:cs typeface="Arial" panose="020B0604020202020204" pitchFamily="34" charset="0"/>
              </a:rPr>
              <a:t>, das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ein</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hohes</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Risiko</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mit</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sich</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bringt</a:t>
            </a:r>
            <a:r>
              <a:rPr kumimoji="0" lang="en-US" sz="800" b="0" i="0" u="none" strike="noStrike" kern="0" cap="none" spc="0" normalizeH="0" baseline="0" noProof="0">
                <a:ln>
                  <a:noFill/>
                </a:ln>
                <a:solidFill>
                  <a:srgbClr val="000000"/>
                </a:solidFill>
                <a:effectLst/>
                <a:uLnTx/>
                <a:uFillTx/>
                <a:cs typeface="Arial" panose="020B0604020202020204" pitchFamily="34" charset="0"/>
              </a:rPr>
              <a:t>, bestätigt</a:t>
            </a:r>
            <a:r>
              <a:rPr kumimoji="0" lang="en-US" sz="800" b="0" i="0" u="none" strike="noStrike" kern="0" cap="none" spc="0" normalizeH="0" baseline="30000" noProof="0">
                <a:ln>
                  <a:noFill/>
                </a:ln>
                <a:solidFill>
                  <a:srgbClr val="000000"/>
                </a:solidFill>
                <a:effectLst/>
                <a:uLnTx/>
                <a:uFillTx/>
                <a:cs typeface="Arial" panose="020B0604020202020204" pitchFamily="34" charset="0"/>
              </a:rPr>
              <a:t>1</a:t>
            </a:r>
            <a:endParaRPr kumimoji="0" lang="en-US" sz="800" b="0" i="0" u="none" strike="noStrike" kern="0" cap="none" spc="0" normalizeH="0" baseline="0" noProof="0">
              <a:ln>
                <a:noFill/>
              </a:ln>
              <a:solidFill>
                <a:srgbClr val="000000"/>
              </a:solidFill>
              <a:effectLst/>
              <a:uLnTx/>
              <a:uFillTx/>
              <a:cs typeface="Arial" panose="020B0604020202020204" pitchFamily="34" charset="0"/>
            </a:endParaRPr>
          </a:p>
        </p:txBody>
      </p:sp>
      <p:sp>
        <p:nvSpPr>
          <p:cNvPr id="230" name="Rectangle: Rounded Corners 24">
            <a:extLst>
              <a:ext uri="{FF2B5EF4-FFF2-40B4-BE49-F238E27FC236}">
                <a16:creationId xmlns:a16="http://schemas.microsoft.com/office/drawing/2014/main" id="{9728D5BA-4180-185B-E769-3A6AA0205FDA}"/>
              </a:ext>
            </a:extLst>
          </p:cNvPr>
          <p:cNvSpPr/>
          <p:nvPr/>
        </p:nvSpPr>
        <p:spPr>
          <a:xfrm>
            <a:off x="3566160" y="2731949"/>
            <a:ext cx="1577340" cy="537211"/>
          </a:xfrm>
          <a:prstGeom prst="roundRect">
            <a:avLst>
              <a:gd name="adj" fmla="val 50000"/>
            </a:avLst>
          </a:prstGeom>
          <a:solidFill>
            <a:sysClr val="window" lastClr="FFFFFF"/>
          </a:solidFill>
          <a:ln w="19050" cap="flat" cmpd="sng" algn="ctr">
            <a:solidFill>
              <a:schemeClr val="bg1">
                <a:lumMod val="50000"/>
              </a:schemeClr>
            </a:solidFill>
            <a:prstDash val="solid"/>
          </a:ln>
          <a:effectLst/>
        </p:spPr>
        <p:txBody>
          <a:bodyPr lIns="135000" tIns="0" rIns="54000" bIns="27000" rtlCol="0" anchor="t"/>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a:ln>
                  <a:noFill/>
                </a:ln>
                <a:solidFill>
                  <a:srgbClr val="000000"/>
                </a:solidFill>
                <a:effectLst/>
                <a:uLnTx/>
                <a:uFillTx/>
                <a:cs typeface="Arial" panose="020B0604020202020204" pitchFamily="34" charset="0"/>
              </a:rPr>
              <a:t>Mittel- und C-</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terminale</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Domäne</a:t>
            </a:r>
            <a:r>
              <a:rPr kumimoji="0" lang="en-US" sz="800" b="0" i="0" u="none" strike="noStrike" kern="0" cap="none" spc="0" normalizeH="0" baseline="0" noProof="0">
                <a:ln>
                  <a:noFill/>
                </a:ln>
                <a:solidFill>
                  <a:srgbClr val="000000"/>
                </a:solidFill>
                <a:effectLst/>
                <a:uLnTx/>
                <a:uFillTx/>
                <a:cs typeface="Arial" panose="020B0604020202020204" pitchFamily="34" charset="0"/>
              </a:rPr>
              <a:t> von GAD65</a:t>
            </a:r>
            <a:r>
              <a:rPr kumimoji="0" lang="en-US" sz="800" b="0" i="0" u="none" strike="noStrike" kern="0" cap="none" spc="0" normalizeH="0" baseline="30000" noProof="0">
                <a:ln>
                  <a:noFill/>
                </a:ln>
                <a:solidFill>
                  <a:srgbClr val="000000"/>
                </a:solidFill>
                <a:effectLst/>
                <a:uLnTx/>
                <a:uFillTx/>
                <a:cs typeface="Arial" panose="020B0604020202020204" pitchFamily="34" charset="0"/>
              </a:rPr>
              <a:t>1</a:t>
            </a:r>
            <a:endParaRPr kumimoji="0" lang="en-US" sz="800" b="0" i="0" u="none" strike="noStrike" kern="0" cap="none" spc="0" normalizeH="0" baseline="0" noProof="0">
              <a:ln>
                <a:noFill/>
              </a:ln>
              <a:solidFill>
                <a:srgbClr val="000000"/>
              </a:solidFill>
              <a:effectLst/>
              <a:uLnTx/>
              <a:uFillTx/>
              <a:cs typeface="Arial" panose="020B0604020202020204" pitchFamily="34" charset="0"/>
            </a:endParaRPr>
          </a:p>
        </p:txBody>
      </p:sp>
      <p:sp>
        <p:nvSpPr>
          <p:cNvPr id="231" name="Rectangle: Rounded Corners 26">
            <a:extLst>
              <a:ext uri="{FF2B5EF4-FFF2-40B4-BE49-F238E27FC236}">
                <a16:creationId xmlns:a16="http://schemas.microsoft.com/office/drawing/2014/main" id="{F9585E87-1E1D-6AEA-18D3-5FE8AB143247}"/>
              </a:ext>
            </a:extLst>
          </p:cNvPr>
          <p:cNvSpPr/>
          <p:nvPr/>
        </p:nvSpPr>
        <p:spPr>
          <a:xfrm>
            <a:off x="5231130" y="2731949"/>
            <a:ext cx="1577340" cy="537211"/>
          </a:xfrm>
          <a:prstGeom prst="roundRect">
            <a:avLst>
              <a:gd name="adj" fmla="val 50000"/>
            </a:avLst>
          </a:prstGeom>
          <a:solidFill>
            <a:sysClr val="window" lastClr="FFFFFF"/>
          </a:solidFill>
          <a:ln w="19050" cap="flat" cmpd="sng" algn="ctr">
            <a:solidFill>
              <a:schemeClr val="bg1">
                <a:lumMod val="50000"/>
              </a:schemeClr>
            </a:solidFill>
            <a:prstDash val="solid"/>
          </a:ln>
          <a:effectLst/>
        </p:spPr>
        <p:txBody>
          <a:bodyPr lIns="135000" tIns="0" rIns="54000" bIns="27000" rtlCol="0" anchor="t"/>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a:ln>
                  <a:noFill/>
                </a:ln>
                <a:solidFill>
                  <a:srgbClr val="000000"/>
                </a:solidFill>
                <a:effectLst/>
                <a:uLnTx/>
                <a:uFillTx/>
                <a:cs typeface="Arial" panose="020B0604020202020204" pitchFamily="34" charset="0"/>
              </a:rPr>
              <a:t>IC-</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Domäne</a:t>
            </a:r>
            <a:r>
              <a:rPr kumimoji="0" lang="en-US" sz="800" b="0" i="0" u="none" strike="noStrike" kern="0" cap="none" spc="0" normalizeH="0" baseline="0" noProof="0">
                <a:ln>
                  <a:noFill/>
                </a:ln>
                <a:solidFill>
                  <a:srgbClr val="000000"/>
                </a:solidFill>
                <a:effectLst/>
                <a:uLnTx/>
                <a:uFillTx/>
                <a:cs typeface="Arial" panose="020B0604020202020204" pitchFamily="34" charset="0"/>
              </a:rPr>
              <a:t> von IA-2</a:t>
            </a:r>
            <a:r>
              <a:rPr kumimoji="0" lang="en-US" sz="800" b="0" i="0" u="none" strike="noStrike" kern="0" cap="none" spc="0" normalizeH="0" baseline="30000" noProof="0">
                <a:ln>
                  <a:noFill/>
                </a:ln>
                <a:solidFill>
                  <a:srgbClr val="000000"/>
                </a:solidFill>
                <a:effectLst/>
                <a:uLnTx/>
                <a:uFillTx/>
                <a:cs typeface="Arial" panose="020B0604020202020204" pitchFamily="34" charset="0"/>
              </a:rPr>
              <a:t>1</a:t>
            </a:r>
            <a:endParaRPr kumimoji="0" lang="en-US" sz="800" b="0" i="0" u="none" strike="noStrike" kern="0" cap="none" spc="0" normalizeH="0" baseline="0" noProof="0">
              <a:ln>
                <a:noFill/>
              </a:ln>
              <a:solidFill>
                <a:srgbClr val="000000"/>
              </a:solidFill>
              <a:effectLst/>
              <a:uLnTx/>
              <a:uFillTx/>
              <a:cs typeface="Arial" panose="020B0604020202020204" pitchFamily="34" charset="0"/>
            </a:endParaRPr>
          </a:p>
        </p:txBody>
      </p:sp>
      <p:sp>
        <p:nvSpPr>
          <p:cNvPr id="232" name="Rectangle: Rounded Corners 29">
            <a:extLst>
              <a:ext uri="{FF2B5EF4-FFF2-40B4-BE49-F238E27FC236}">
                <a16:creationId xmlns:a16="http://schemas.microsoft.com/office/drawing/2014/main" id="{21E961CE-A2F6-9D14-566B-67BDD68031B5}"/>
              </a:ext>
            </a:extLst>
          </p:cNvPr>
          <p:cNvSpPr/>
          <p:nvPr/>
        </p:nvSpPr>
        <p:spPr>
          <a:xfrm>
            <a:off x="6896101" y="2731949"/>
            <a:ext cx="1577340" cy="537211"/>
          </a:xfrm>
          <a:prstGeom prst="roundRect">
            <a:avLst>
              <a:gd name="adj" fmla="val 50000"/>
            </a:avLst>
          </a:prstGeom>
          <a:solidFill>
            <a:sysClr val="window" lastClr="FFFFFF"/>
          </a:solidFill>
          <a:ln w="19050" cap="flat" cmpd="sng" algn="ctr">
            <a:solidFill>
              <a:schemeClr val="bg1">
                <a:lumMod val="50000"/>
              </a:schemeClr>
            </a:solidFill>
            <a:prstDash val="solid"/>
          </a:ln>
          <a:effectLst/>
        </p:spPr>
        <p:txBody>
          <a:bodyPr lIns="135000" tIns="0" rIns="54000" bIns="27000" rtlCol="0" anchor="t"/>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600" b="0" i="0" u="none" strike="noStrike" kern="0" cap="none" spc="0" normalizeH="0" baseline="0" noProof="0">
                <a:ln>
                  <a:noFill/>
                </a:ln>
                <a:solidFill>
                  <a:srgbClr val="000000"/>
                </a:solidFill>
                <a:effectLst/>
                <a:uLnTx/>
                <a:uFillTx/>
                <a:cs typeface="Arial" panose="020B0604020202020204" pitchFamily="34" charset="0"/>
              </a:rPr>
              <a:t>C-</a:t>
            </a:r>
            <a:r>
              <a:rPr kumimoji="0" lang="en-US" sz="600" b="0" i="0" u="none" strike="noStrike" kern="0" cap="none" spc="0" normalizeH="0" baseline="0" noProof="0" err="1">
                <a:ln>
                  <a:noFill/>
                </a:ln>
                <a:solidFill>
                  <a:srgbClr val="000000"/>
                </a:solidFill>
                <a:effectLst/>
                <a:uLnTx/>
                <a:uFillTx/>
                <a:cs typeface="Arial" panose="020B0604020202020204" pitchFamily="34" charset="0"/>
              </a:rPr>
              <a:t>terminale</a:t>
            </a:r>
            <a:r>
              <a:rPr kumimoji="0" lang="en-US" sz="600" b="0" i="0" u="none" strike="noStrike" kern="0" cap="none" spc="0" normalizeH="0" baseline="0" noProof="0">
                <a:ln>
                  <a:noFill/>
                </a:ln>
                <a:solidFill>
                  <a:srgbClr val="000000"/>
                </a:solidFill>
                <a:effectLst/>
                <a:uLnTx/>
                <a:uFillTx/>
                <a:cs typeface="Arial" panose="020B0604020202020204" pitchFamily="34" charset="0"/>
              </a:rPr>
              <a:t> </a:t>
            </a:r>
            <a:r>
              <a:rPr kumimoji="0" lang="en-US" sz="600" b="0" i="0" u="none" strike="noStrike" kern="0" cap="none" spc="0" normalizeH="0" baseline="0" noProof="0" err="1">
                <a:ln>
                  <a:noFill/>
                </a:ln>
                <a:solidFill>
                  <a:srgbClr val="000000"/>
                </a:solidFill>
                <a:effectLst/>
                <a:uLnTx/>
                <a:uFillTx/>
                <a:cs typeface="Arial" panose="020B0604020202020204" pitchFamily="34" charset="0"/>
              </a:rPr>
              <a:t>Domäne</a:t>
            </a:r>
            <a:r>
              <a:rPr kumimoji="0" lang="en-US" sz="600" b="0" i="0" u="none" strike="noStrike" kern="0" cap="none" spc="0" normalizeH="0" baseline="0" noProof="0">
                <a:ln>
                  <a:noFill/>
                </a:ln>
                <a:solidFill>
                  <a:srgbClr val="000000"/>
                </a:solidFill>
                <a:effectLst/>
                <a:uLnTx/>
                <a:uFillTx/>
                <a:cs typeface="Arial" panose="020B0604020202020204" pitchFamily="34" charset="0"/>
              </a:rPr>
              <a:t> von ZnT8 </a:t>
            </a:r>
          </a:p>
          <a:p>
            <a:pPr marL="0" marR="0" lvl="0" indent="0" defTabSz="685800" eaLnBrk="1" fontAlgn="auto" latinLnBrk="0" hangingPunct="1">
              <a:lnSpc>
                <a:spcPct val="90000"/>
              </a:lnSpc>
              <a:spcBef>
                <a:spcPts val="0"/>
              </a:spcBef>
              <a:spcAft>
                <a:spcPts val="0"/>
              </a:spcAft>
              <a:buClrTx/>
              <a:buSzTx/>
              <a:buFontTx/>
              <a:buNone/>
              <a:tabLst/>
              <a:defRPr/>
            </a:pPr>
            <a:r>
              <a:rPr kumimoji="0" lang="en-US" sz="600" b="0" i="0" u="none" strike="noStrike" kern="0" cap="none" spc="0" normalizeH="0" baseline="0" noProof="0">
                <a:ln>
                  <a:noFill/>
                </a:ln>
                <a:solidFill>
                  <a:srgbClr val="000000"/>
                </a:solidFill>
                <a:effectLst/>
                <a:uLnTx/>
                <a:uFillTx/>
                <a:cs typeface="Arial" panose="020B0604020202020204" pitchFamily="34" charset="0"/>
              </a:rPr>
              <a:t>(R- und W-</a:t>
            </a:r>
            <a:r>
              <a:rPr kumimoji="0" lang="en-US" sz="600" b="0" i="0" u="none" strike="noStrike" kern="0" cap="none" spc="0" normalizeH="0" baseline="0" noProof="0" err="1">
                <a:ln>
                  <a:noFill/>
                </a:ln>
                <a:solidFill>
                  <a:srgbClr val="000000"/>
                </a:solidFill>
                <a:effectLst/>
                <a:uLnTx/>
                <a:uFillTx/>
                <a:cs typeface="Arial" panose="020B0604020202020204" pitchFamily="34" charset="0"/>
              </a:rPr>
              <a:t>Varianten</a:t>
            </a:r>
            <a:r>
              <a:rPr kumimoji="0" lang="en-US" sz="600" b="0" i="0" u="none" strike="noStrike" kern="0" cap="none" spc="0" normalizeH="0" baseline="0" noProof="0">
                <a:ln>
                  <a:noFill/>
                </a:ln>
                <a:solidFill>
                  <a:srgbClr val="000000"/>
                </a:solidFill>
                <a:effectLst/>
                <a:uLnTx/>
                <a:uFillTx/>
                <a:cs typeface="Arial" panose="020B0604020202020204" pitchFamily="34" charset="0"/>
              </a:rPr>
              <a:t> </a:t>
            </a:r>
            <a:r>
              <a:rPr kumimoji="0" lang="en-US" sz="600" b="0" i="0" u="none" strike="noStrike" kern="0" cap="none" spc="0" normalizeH="0" baseline="0" noProof="0" err="1">
                <a:ln>
                  <a:noFill/>
                </a:ln>
                <a:solidFill>
                  <a:srgbClr val="000000"/>
                </a:solidFill>
                <a:effectLst/>
                <a:uLnTx/>
                <a:uFillTx/>
                <a:cs typeface="Arial" panose="020B0604020202020204" pitchFamily="34" charset="0"/>
              </a:rPr>
              <a:t>bei</a:t>
            </a:r>
            <a:r>
              <a:rPr kumimoji="0" lang="en-US" sz="600" b="0" i="0" u="none" strike="noStrike" kern="0" cap="none" spc="0" normalizeH="0" baseline="0" noProof="0">
                <a:ln>
                  <a:noFill/>
                </a:ln>
                <a:solidFill>
                  <a:srgbClr val="000000"/>
                </a:solidFill>
                <a:effectLst/>
                <a:uLnTx/>
                <a:uFillTx/>
                <a:cs typeface="Arial" panose="020B0604020202020204" pitchFamily="34" charset="0"/>
              </a:rPr>
              <a:t> aa325)</a:t>
            </a:r>
            <a:r>
              <a:rPr kumimoji="0" lang="en-US" sz="600" b="0" i="0" u="none" strike="noStrike" kern="0" cap="none" spc="0" normalizeH="0" baseline="30000" noProof="0">
                <a:ln>
                  <a:noFill/>
                </a:ln>
                <a:solidFill>
                  <a:srgbClr val="000000"/>
                </a:solidFill>
                <a:effectLst/>
                <a:uLnTx/>
                <a:uFillTx/>
                <a:cs typeface="Arial" panose="020B0604020202020204" pitchFamily="34" charset="0"/>
              </a:rPr>
              <a:t>1</a:t>
            </a:r>
            <a:endParaRPr kumimoji="0" lang="en-US" sz="600" b="0" i="0" u="none" strike="noStrike" kern="0" cap="none" spc="0" normalizeH="0" baseline="0" noProof="0">
              <a:ln>
                <a:noFill/>
              </a:ln>
              <a:solidFill>
                <a:srgbClr val="000000"/>
              </a:solidFill>
              <a:effectLst/>
              <a:uLnTx/>
              <a:uFillTx/>
              <a:cs typeface="Arial" panose="020B0604020202020204" pitchFamily="34" charset="0"/>
            </a:endParaRPr>
          </a:p>
        </p:txBody>
      </p:sp>
      <p:sp>
        <p:nvSpPr>
          <p:cNvPr id="233" name="Rectangle: Rounded Corners 35">
            <a:extLst>
              <a:ext uri="{FF2B5EF4-FFF2-40B4-BE49-F238E27FC236}">
                <a16:creationId xmlns:a16="http://schemas.microsoft.com/office/drawing/2014/main" id="{0A045DBA-E19B-858B-F8D8-3E7B7E92530D}"/>
              </a:ext>
            </a:extLst>
          </p:cNvPr>
          <p:cNvSpPr/>
          <p:nvPr/>
        </p:nvSpPr>
        <p:spPr>
          <a:xfrm>
            <a:off x="1901190" y="3411765"/>
            <a:ext cx="1577340" cy="537211"/>
          </a:xfrm>
          <a:prstGeom prst="roundRect">
            <a:avLst>
              <a:gd name="adj" fmla="val 50000"/>
            </a:avLst>
          </a:prstGeom>
          <a:solidFill>
            <a:sysClr val="window" lastClr="FFFFFF"/>
          </a:solidFill>
          <a:ln w="19050" cap="flat" cmpd="sng" algn="ctr">
            <a:solidFill>
              <a:schemeClr val="accent3"/>
            </a:solidFill>
            <a:prstDash val="solid"/>
          </a:ln>
          <a:effectLst/>
        </p:spPr>
        <p:txBody>
          <a:bodyPr lIns="135000" tIns="0" rIns="54000" bIns="2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a:ln>
                  <a:noFill/>
                </a:ln>
                <a:solidFill>
                  <a:srgbClr val="000000"/>
                </a:solidFill>
                <a:effectLst/>
                <a:uLnTx/>
                <a:uFillTx/>
                <a:cs typeface="Arial" panose="020B0604020202020204" pitchFamily="34" charset="0"/>
              </a:rPr>
              <a:t>Hoher Titer, alle Altersgruppen</a:t>
            </a:r>
            <a:r>
              <a:rPr kumimoji="0" lang="en-US" sz="800" b="0" i="0" u="none" strike="noStrike" kern="0" cap="none" spc="0" normalizeH="0" baseline="30000" noProof="0">
                <a:ln>
                  <a:noFill/>
                </a:ln>
                <a:solidFill>
                  <a:srgbClr val="000000"/>
                </a:solidFill>
                <a:effectLst/>
                <a:uLnTx/>
                <a:uFillTx/>
                <a:cs typeface="Arial" panose="020B0604020202020204" pitchFamily="34" charset="0"/>
              </a:rPr>
              <a:t>1</a:t>
            </a:r>
            <a:endParaRPr kumimoji="0" lang="en-US" sz="800" b="0" i="0" u="none" strike="noStrike" kern="0" cap="none" spc="0" normalizeH="0" baseline="0" noProof="0">
              <a:ln>
                <a:noFill/>
              </a:ln>
              <a:solidFill>
                <a:srgbClr val="000000"/>
              </a:solidFill>
              <a:effectLst/>
              <a:uLnTx/>
              <a:uFillTx/>
              <a:cs typeface="Arial" panose="020B0604020202020204" pitchFamily="34" charset="0"/>
            </a:endParaRPr>
          </a:p>
        </p:txBody>
      </p:sp>
      <p:sp>
        <p:nvSpPr>
          <p:cNvPr id="234" name="Rectangle: Rounded Corners 36">
            <a:extLst>
              <a:ext uri="{FF2B5EF4-FFF2-40B4-BE49-F238E27FC236}">
                <a16:creationId xmlns:a16="http://schemas.microsoft.com/office/drawing/2014/main" id="{872348B3-17EC-F169-61D9-CDA230357D93}"/>
              </a:ext>
            </a:extLst>
          </p:cNvPr>
          <p:cNvSpPr/>
          <p:nvPr/>
        </p:nvSpPr>
        <p:spPr>
          <a:xfrm>
            <a:off x="3566160" y="3411765"/>
            <a:ext cx="1577340" cy="537211"/>
          </a:xfrm>
          <a:prstGeom prst="roundRect">
            <a:avLst>
              <a:gd name="adj" fmla="val 50000"/>
            </a:avLst>
          </a:prstGeom>
          <a:solidFill>
            <a:sysClr val="window" lastClr="FFFFFF"/>
          </a:solidFill>
          <a:ln w="19050" cap="flat" cmpd="sng" algn="ctr">
            <a:solidFill>
              <a:schemeClr val="accent3"/>
            </a:solidFill>
            <a:prstDash val="solid"/>
          </a:ln>
          <a:effectLst/>
        </p:spPr>
        <p:txBody>
          <a:bodyPr lIns="135000" tIns="0" rIns="54000" bIns="2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a:ln>
                  <a:noFill/>
                </a:ln>
                <a:solidFill>
                  <a:srgbClr val="000000"/>
                </a:solidFill>
                <a:effectLst/>
                <a:uLnTx/>
                <a:uFillTx/>
                <a:cs typeface="Arial" panose="020B0604020202020204" pitchFamily="34" charset="0"/>
              </a:rPr>
              <a:t>Hoher Titer,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frühzeitig</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nach</a:t>
            </a:r>
            <a:r>
              <a:rPr kumimoji="0" lang="en-US" sz="800" b="0" i="0" u="none" strike="noStrike" kern="0" cap="none" spc="0" normalizeH="0" baseline="0" noProof="0">
                <a:ln>
                  <a:noFill/>
                </a:ln>
                <a:solidFill>
                  <a:srgbClr val="000000"/>
                </a:solidFill>
                <a:effectLst/>
                <a:uLnTx/>
                <a:uFillTx/>
                <a:cs typeface="Arial" panose="020B0604020202020204" pitchFamily="34" charset="0"/>
              </a:rPr>
              <a:t> Serokonversion</a:t>
            </a:r>
            <a:r>
              <a:rPr kumimoji="0" lang="en-US" sz="800" b="0" i="0" u="none" strike="noStrike" kern="0" cap="none" spc="0" normalizeH="0" baseline="30000" noProof="0">
                <a:ln>
                  <a:noFill/>
                </a:ln>
                <a:solidFill>
                  <a:srgbClr val="000000"/>
                </a:solidFill>
                <a:effectLst/>
                <a:uLnTx/>
                <a:uFillTx/>
                <a:cs typeface="Arial" panose="020B0604020202020204" pitchFamily="34" charset="0"/>
              </a:rPr>
              <a:t>1</a:t>
            </a:r>
            <a:endParaRPr kumimoji="0" lang="en-US" sz="800" b="0" i="0" u="none" strike="noStrike" kern="0" cap="none" spc="0" normalizeH="0" baseline="0" noProof="0">
              <a:ln>
                <a:noFill/>
              </a:ln>
              <a:solidFill>
                <a:srgbClr val="000000"/>
              </a:solidFill>
              <a:effectLst/>
              <a:uLnTx/>
              <a:uFillTx/>
              <a:cs typeface="Arial" panose="020B0604020202020204" pitchFamily="34" charset="0"/>
            </a:endParaRPr>
          </a:p>
        </p:txBody>
      </p:sp>
      <p:sp>
        <p:nvSpPr>
          <p:cNvPr id="235" name="Rectangle: Rounded Corners 37">
            <a:extLst>
              <a:ext uri="{FF2B5EF4-FFF2-40B4-BE49-F238E27FC236}">
                <a16:creationId xmlns:a16="http://schemas.microsoft.com/office/drawing/2014/main" id="{AE95DEAE-52E5-24EA-FE99-C543968F1E04}"/>
              </a:ext>
            </a:extLst>
          </p:cNvPr>
          <p:cNvSpPr/>
          <p:nvPr/>
        </p:nvSpPr>
        <p:spPr>
          <a:xfrm>
            <a:off x="5231130" y="3411765"/>
            <a:ext cx="1577340" cy="537211"/>
          </a:xfrm>
          <a:prstGeom prst="roundRect">
            <a:avLst>
              <a:gd name="adj" fmla="val 50000"/>
            </a:avLst>
          </a:prstGeom>
          <a:solidFill>
            <a:sysClr val="window" lastClr="FFFFFF"/>
          </a:solidFill>
          <a:ln w="19050" cap="flat" cmpd="sng" algn="ctr">
            <a:solidFill>
              <a:schemeClr val="accent3"/>
            </a:solidFill>
            <a:prstDash val="solid"/>
          </a:ln>
          <a:effectLst/>
        </p:spPr>
        <p:txBody>
          <a:bodyPr lIns="135000" tIns="0" rIns="54000" bIns="2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a:ln>
                  <a:noFill/>
                </a:ln>
                <a:solidFill>
                  <a:srgbClr val="000000"/>
                </a:solidFill>
                <a:effectLst/>
                <a:uLnTx/>
                <a:uFillTx/>
                <a:cs typeface="Arial" panose="020B0604020202020204" pitchFamily="34" charset="0"/>
              </a:rPr>
              <a:t>Hoher Titer, zeitkonstant</a:t>
            </a:r>
            <a:r>
              <a:rPr kumimoji="0" lang="en-US" sz="800" b="0" i="0" u="none" strike="noStrike" kern="0" cap="none" spc="0" normalizeH="0" baseline="30000" noProof="0">
                <a:ln>
                  <a:noFill/>
                </a:ln>
                <a:solidFill>
                  <a:srgbClr val="000000"/>
                </a:solidFill>
                <a:effectLst/>
                <a:uLnTx/>
                <a:uFillTx/>
                <a:cs typeface="Arial" panose="020B0604020202020204" pitchFamily="34" charset="0"/>
              </a:rPr>
              <a:t>1</a:t>
            </a:r>
            <a:endParaRPr kumimoji="0" lang="en-US" sz="800" b="0" i="0" u="none" strike="noStrike" kern="0" cap="none" spc="0" normalizeH="0" baseline="0" noProof="0">
              <a:ln>
                <a:noFill/>
              </a:ln>
              <a:solidFill>
                <a:srgbClr val="000000"/>
              </a:solidFill>
              <a:effectLst/>
              <a:uLnTx/>
              <a:uFillTx/>
              <a:cs typeface="Arial" panose="020B0604020202020204" pitchFamily="34" charset="0"/>
            </a:endParaRPr>
          </a:p>
        </p:txBody>
      </p:sp>
      <p:sp>
        <p:nvSpPr>
          <p:cNvPr id="236" name="Rectangle: Rounded Corners 38">
            <a:extLst>
              <a:ext uri="{FF2B5EF4-FFF2-40B4-BE49-F238E27FC236}">
                <a16:creationId xmlns:a16="http://schemas.microsoft.com/office/drawing/2014/main" id="{6E8A149C-6FEC-95BF-6B8B-9929EB9AF588}"/>
              </a:ext>
            </a:extLst>
          </p:cNvPr>
          <p:cNvSpPr/>
          <p:nvPr/>
        </p:nvSpPr>
        <p:spPr>
          <a:xfrm>
            <a:off x="6896101" y="3411765"/>
            <a:ext cx="1577340" cy="537211"/>
          </a:xfrm>
          <a:prstGeom prst="roundRect">
            <a:avLst>
              <a:gd name="adj" fmla="val 50000"/>
            </a:avLst>
          </a:prstGeom>
          <a:solidFill>
            <a:sysClr val="window" lastClr="FFFFFF"/>
          </a:solidFill>
          <a:ln w="19050" cap="flat" cmpd="sng" algn="ctr">
            <a:solidFill>
              <a:schemeClr val="accent3"/>
            </a:solidFill>
            <a:prstDash val="solid"/>
          </a:ln>
          <a:effectLst/>
        </p:spPr>
        <p:txBody>
          <a:bodyPr lIns="135000" tIns="0" rIns="54000" bIns="2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err="1">
                <a:ln>
                  <a:noFill/>
                </a:ln>
                <a:solidFill>
                  <a:srgbClr val="000000"/>
                </a:solidFill>
                <a:effectLst/>
                <a:uLnTx/>
                <a:uFillTx/>
                <a:cs typeface="Arial" panose="020B0604020202020204" pitchFamily="34" charset="0"/>
              </a:rPr>
              <a:t>Bislang</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keine</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Assoziation</a:t>
            </a:r>
            <a:r>
              <a:rPr kumimoji="0" lang="en-US" sz="800" b="0" i="0" u="none" strike="noStrike" kern="0" cap="none" spc="0" normalizeH="0" baseline="0" noProof="0">
                <a:ln>
                  <a:noFill/>
                </a:ln>
                <a:solidFill>
                  <a:srgbClr val="000000"/>
                </a:solidFill>
                <a:effectLst/>
                <a:uLnTx/>
                <a:uFillTx/>
                <a:cs typeface="Arial" panose="020B0604020202020204" pitchFamily="34" charset="0"/>
              </a:rPr>
              <a:t> gefunden</a:t>
            </a:r>
            <a:r>
              <a:rPr kumimoji="0" lang="en-US" sz="800" b="0" i="0" u="none" strike="noStrike" kern="0" cap="none" spc="0" normalizeH="0" baseline="30000" noProof="0">
                <a:ln>
                  <a:noFill/>
                </a:ln>
                <a:solidFill>
                  <a:srgbClr val="000000"/>
                </a:solidFill>
                <a:effectLst/>
                <a:uLnTx/>
                <a:uFillTx/>
                <a:cs typeface="Arial" panose="020B0604020202020204" pitchFamily="34" charset="0"/>
              </a:rPr>
              <a:t>1</a:t>
            </a:r>
            <a:endParaRPr kumimoji="0" lang="en-US" sz="800" b="0" i="0" u="none" strike="noStrike" kern="0" cap="none" spc="0" normalizeH="0" baseline="0" noProof="0">
              <a:ln>
                <a:noFill/>
              </a:ln>
              <a:solidFill>
                <a:srgbClr val="000000"/>
              </a:solidFill>
              <a:effectLst/>
              <a:uLnTx/>
              <a:uFillTx/>
              <a:cs typeface="Arial" panose="020B0604020202020204" pitchFamily="34" charset="0"/>
            </a:endParaRPr>
          </a:p>
        </p:txBody>
      </p:sp>
      <p:grpSp>
        <p:nvGrpSpPr>
          <p:cNvPr id="237" name="Group 41">
            <a:extLst>
              <a:ext uri="{FF2B5EF4-FFF2-40B4-BE49-F238E27FC236}">
                <a16:creationId xmlns:a16="http://schemas.microsoft.com/office/drawing/2014/main" id="{24778AFF-124D-8926-ABB5-80005D2052E6}"/>
              </a:ext>
            </a:extLst>
          </p:cNvPr>
          <p:cNvGrpSpPr/>
          <p:nvPr/>
        </p:nvGrpSpPr>
        <p:grpSpPr>
          <a:xfrm>
            <a:off x="2978726" y="1344970"/>
            <a:ext cx="444797" cy="444797"/>
            <a:chOff x="19394" y="1492913"/>
            <a:chExt cx="1080000" cy="1080000"/>
          </a:xfrm>
        </p:grpSpPr>
        <p:sp>
          <p:nvSpPr>
            <p:cNvPr id="238" name="Oval 39">
              <a:extLst>
                <a:ext uri="{FF2B5EF4-FFF2-40B4-BE49-F238E27FC236}">
                  <a16:creationId xmlns:a16="http://schemas.microsoft.com/office/drawing/2014/main" id="{53D059F3-BFA0-419A-45BF-A4786991FD40}"/>
                </a:ext>
              </a:extLst>
            </p:cNvPr>
            <p:cNvSpPr/>
            <p:nvPr/>
          </p:nvSpPr>
          <p:spPr>
            <a:xfrm>
              <a:off x="19394" y="1492913"/>
              <a:ext cx="1080000" cy="1080000"/>
            </a:xfrm>
            <a:prstGeom prst="ellipse">
              <a:avLst/>
            </a:prstGeom>
            <a:solidFill>
              <a:schemeClr val="accent6">
                <a:lumMod val="75000"/>
              </a:scheme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239" name="Graphic 40" descr="Baby crawling with solid fill">
              <a:extLst>
                <a:ext uri="{FF2B5EF4-FFF2-40B4-BE49-F238E27FC236}">
                  <a16:creationId xmlns:a16="http://schemas.microsoft.com/office/drawing/2014/main" id="{0021611A-03CB-27EE-8E9D-3AA888F187E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0524" y="1645917"/>
              <a:ext cx="722558" cy="722558"/>
            </a:xfrm>
            <a:prstGeom prst="rect">
              <a:avLst/>
            </a:prstGeom>
          </p:spPr>
        </p:pic>
      </p:grpSp>
      <p:grpSp>
        <p:nvGrpSpPr>
          <p:cNvPr id="240" name="Group 46">
            <a:extLst>
              <a:ext uri="{FF2B5EF4-FFF2-40B4-BE49-F238E27FC236}">
                <a16:creationId xmlns:a16="http://schemas.microsoft.com/office/drawing/2014/main" id="{7E23F0B7-62A8-7A31-B6C2-CDEFE82A4B46}"/>
              </a:ext>
            </a:extLst>
          </p:cNvPr>
          <p:cNvGrpSpPr/>
          <p:nvPr/>
        </p:nvGrpSpPr>
        <p:grpSpPr>
          <a:xfrm>
            <a:off x="4647506" y="1344970"/>
            <a:ext cx="444797" cy="444797"/>
            <a:chOff x="6186514" y="1619004"/>
            <a:chExt cx="593063" cy="593063"/>
          </a:xfrm>
        </p:grpSpPr>
        <p:sp>
          <p:nvSpPr>
            <p:cNvPr id="241" name="Oval 43">
              <a:extLst>
                <a:ext uri="{FF2B5EF4-FFF2-40B4-BE49-F238E27FC236}">
                  <a16:creationId xmlns:a16="http://schemas.microsoft.com/office/drawing/2014/main" id="{1CA6C818-E060-EFB5-712F-6E2E871E759D}"/>
                </a:ext>
              </a:extLst>
            </p:cNvPr>
            <p:cNvSpPr/>
            <p:nvPr/>
          </p:nvSpPr>
          <p:spPr>
            <a:xfrm>
              <a:off x="6186514" y="1619004"/>
              <a:ext cx="593063" cy="593063"/>
            </a:xfrm>
            <a:prstGeom prst="ellipse">
              <a:avLst/>
            </a:prstGeom>
            <a:solidFill>
              <a:schemeClr val="accent6">
                <a:lumMod val="75000"/>
              </a:scheme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242" name="Graphic 45" descr="Family with two children with solid fill">
              <a:extLst>
                <a:ext uri="{FF2B5EF4-FFF2-40B4-BE49-F238E27FC236}">
                  <a16:creationId xmlns:a16="http://schemas.microsoft.com/office/drawing/2014/main" id="{7D37396A-0D9E-A4E7-0FA6-8950C0CD556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254445" y="1663021"/>
              <a:ext cx="457200" cy="457200"/>
            </a:xfrm>
            <a:prstGeom prst="rect">
              <a:avLst/>
            </a:prstGeom>
          </p:spPr>
        </p:pic>
      </p:grpSp>
      <p:grpSp>
        <p:nvGrpSpPr>
          <p:cNvPr id="243" name="Group 47">
            <a:extLst>
              <a:ext uri="{FF2B5EF4-FFF2-40B4-BE49-F238E27FC236}">
                <a16:creationId xmlns:a16="http://schemas.microsoft.com/office/drawing/2014/main" id="{375ECFEB-DF41-C1F2-269A-C91EC88910A7}"/>
              </a:ext>
            </a:extLst>
          </p:cNvPr>
          <p:cNvGrpSpPr/>
          <p:nvPr/>
        </p:nvGrpSpPr>
        <p:grpSpPr>
          <a:xfrm>
            <a:off x="6301046" y="1344970"/>
            <a:ext cx="444797" cy="444797"/>
            <a:chOff x="6186514" y="1619004"/>
            <a:chExt cx="593063" cy="593063"/>
          </a:xfrm>
        </p:grpSpPr>
        <p:sp>
          <p:nvSpPr>
            <p:cNvPr id="244" name="Oval 48">
              <a:extLst>
                <a:ext uri="{FF2B5EF4-FFF2-40B4-BE49-F238E27FC236}">
                  <a16:creationId xmlns:a16="http://schemas.microsoft.com/office/drawing/2014/main" id="{CE2E9751-DFCE-1B29-F910-DF0DF0C2CF60}"/>
                </a:ext>
              </a:extLst>
            </p:cNvPr>
            <p:cNvSpPr/>
            <p:nvPr/>
          </p:nvSpPr>
          <p:spPr>
            <a:xfrm>
              <a:off x="6186514" y="1619004"/>
              <a:ext cx="593063" cy="593063"/>
            </a:xfrm>
            <a:prstGeom prst="ellipse">
              <a:avLst/>
            </a:prstGeom>
            <a:solidFill>
              <a:schemeClr val="accent6">
                <a:lumMod val="75000"/>
              </a:scheme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245" name="Graphic 49" descr="Family with two children with solid fill">
              <a:extLst>
                <a:ext uri="{FF2B5EF4-FFF2-40B4-BE49-F238E27FC236}">
                  <a16:creationId xmlns:a16="http://schemas.microsoft.com/office/drawing/2014/main" id="{267B8645-E39F-C0A5-8108-47C92F30311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254445" y="1663021"/>
              <a:ext cx="457200" cy="457200"/>
            </a:xfrm>
            <a:prstGeom prst="rect">
              <a:avLst/>
            </a:prstGeom>
          </p:spPr>
        </p:pic>
      </p:grpSp>
      <p:grpSp>
        <p:nvGrpSpPr>
          <p:cNvPr id="246" name="Group 50">
            <a:extLst>
              <a:ext uri="{FF2B5EF4-FFF2-40B4-BE49-F238E27FC236}">
                <a16:creationId xmlns:a16="http://schemas.microsoft.com/office/drawing/2014/main" id="{5A3EA1DB-7A4F-89AA-D924-F5E31840D75E}"/>
              </a:ext>
            </a:extLst>
          </p:cNvPr>
          <p:cNvGrpSpPr/>
          <p:nvPr/>
        </p:nvGrpSpPr>
        <p:grpSpPr>
          <a:xfrm>
            <a:off x="7969826" y="1344970"/>
            <a:ext cx="444797" cy="444797"/>
            <a:chOff x="6186514" y="1619004"/>
            <a:chExt cx="593063" cy="593063"/>
          </a:xfrm>
        </p:grpSpPr>
        <p:sp>
          <p:nvSpPr>
            <p:cNvPr id="247" name="Oval 51">
              <a:extLst>
                <a:ext uri="{FF2B5EF4-FFF2-40B4-BE49-F238E27FC236}">
                  <a16:creationId xmlns:a16="http://schemas.microsoft.com/office/drawing/2014/main" id="{C684C941-69BE-00CF-E82C-3EF80F04B9EE}"/>
                </a:ext>
              </a:extLst>
            </p:cNvPr>
            <p:cNvSpPr/>
            <p:nvPr/>
          </p:nvSpPr>
          <p:spPr>
            <a:xfrm>
              <a:off x="6186514" y="1619004"/>
              <a:ext cx="593063" cy="593063"/>
            </a:xfrm>
            <a:prstGeom prst="ellipse">
              <a:avLst/>
            </a:prstGeom>
            <a:solidFill>
              <a:schemeClr val="accent6">
                <a:lumMod val="75000"/>
              </a:scheme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pic>
          <p:nvPicPr>
            <p:cNvPr id="248" name="Graphic 52" descr="Family with two children with solid fill">
              <a:extLst>
                <a:ext uri="{FF2B5EF4-FFF2-40B4-BE49-F238E27FC236}">
                  <a16:creationId xmlns:a16="http://schemas.microsoft.com/office/drawing/2014/main" id="{89A42780-C9C9-802B-D1C5-3488A82134E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254445" y="1663021"/>
              <a:ext cx="457200" cy="457200"/>
            </a:xfrm>
            <a:prstGeom prst="rect">
              <a:avLst/>
            </a:prstGeom>
          </p:spPr>
        </p:pic>
      </p:grpSp>
      <p:pic>
        <p:nvPicPr>
          <p:cNvPr id="249" name="Picture 53">
            <a:extLst>
              <a:ext uri="{FF2B5EF4-FFF2-40B4-BE49-F238E27FC236}">
                <a16:creationId xmlns:a16="http://schemas.microsoft.com/office/drawing/2014/main" id="{7FB56B3C-DEC7-4A56-0111-14044B880844}"/>
              </a:ext>
            </a:extLst>
          </p:cNvPr>
          <p:cNvPicPr>
            <a:picLocks noChangeAspect="1"/>
          </p:cNvPicPr>
          <p:nvPr/>
        </p:nvPicPr>
        <p:blipFill rotWithShape="1">
          <a:blip r:embed="rId8"/>
          <a:srcRect l="33599" t="38487" r="51020" b="58124"/>
          <a:stretch/>
        </p:blipFill>
        <p:spPr>
          <a:xfrm>
            <a:off x="3865960" y="3067053"/>
            <a:ext cx="973931" cy="150289"/>
          </a:xfrm>
          <a:prstGeom prst="rect">
            <a:avLst/>
          </a:prstGeom>
          <a:ln>
            <a:noFill/>
          </a:ln>
        </p:spPr>
      </p:pic>
      <p:pic>
        <p:nvPicPr>
          <p:cNvPr id="250" name="Picture 56">
            <a:extLst>
              <a:ext uri="{FF2B5EF4-FFF2-40B4-BE49-F238E27FC236}">
                <a16:creationId xmlns:a16="http://schemas.microsoft.com/office/drawing/2014/main" id="{C9D20258-71E1-3C6C-8724-74EFBDE01118}"/>
              </a:ext>
            </a:extLst>
          </p:cNvPr>
          <p:cNvPicPr>
            <a:picLocks noChangeAspect="1"/>
          </p:cNvPicPr>
          <p:nvPr/>
        </p:nvPicPr>
        <p:blipFill rotWithShape="1">
          <a:blip r:embed="rId8"/>
          <a:srcRect l="56617" t="38487" r="26555" b="58248"/>
          <a:stretch/>
        </p:blipFill>
        <p:spPr>
          <a:xfrm>
            <a:off x="5486995" y="3067053"/>
            <a:ext cx="1065610" cy="144787"/>
          </a:xfrm>
          <a:prstGeom prst="rect">
            <a:avLst/>
          </a:prstGeom>
          <a:ln>
            <a:noFill/>
          </a:ln>
        </p:spPr>
      </p:pic>
      <p:pic>
        <p:nvPicPr>
          <p:cNvPr id="251" name="Picture 57">
            <a:extLst>
              <a:ext uri="{FF2B5EF4-FFF2-40B4-BE49-F238E27FC236}">
                <a16:creationId xmlns:a16="http://schemas.microsoft.com/office/drawing/2014/main" id="{93EE12F5-87C6-996A-A939-F8A29DD8FE95}"/>
              </a:ext>
            </a:extLst>
          </p:cNvPr>
          <p:cNvPicPr>
            <a:picLocks noChangeAspect="1"/>
          </p:cNvPicPr>
          <p:nvPr/>
        </p:nvPicPr>
        <p:blipFill rotWithShape="1">
          <a:blip r:embed="rId8"/>
          <a:srcRect l="80468" t="38487" r="2854" b="58248"/>
          <a:stretch/>
        </p:blipFill>
        <p:spPr>
          <a:xfrm>
            <a:off x="7156728" y="3067053"/>
            <a:ext cx="1056085" cy="144787"/>
          </a:xfrm>
          <a:prstGeom prst="rect">
            <a:avLst/>
          </a:prstGeom>
          <a:ln>
            <a:noFill/>
          </a:ln>
        </p:spPr>
      </p:pic>
      <p:sp>
        <p:nvSpPr>
          <p:cNvPr id="252" name="Title 1">
            <a:extLst>
              <a:ext uri="{FF2B5EF4-FFF2-40B4-BE49-F238E27FC236}">
                <a16:creationId xmlns:a16="http://schemas.microsoft.com/office/drawing/2014/main" id="{ACA272A7-FD70-DEF8-6CDD-9A6E03DF021A}"/>
              </a:ext>
            </a:extLst>
          </p:cNvPr>
          <p:cNvSpPr txBox="1">
            <a:spLocks/>
          </p:cNvSpPr>
          <p:nvPr/>
        </p:nvSpPr>
        <p:spPr>
          <a:xfrm>
            <a:off x="1700561" y="4173153"/>
            <a:ext cx="7384326" cy="290849"/>
          </a:xfrm>
          <a:prstGeom prst="rect">
            <a:avLst/>
          </a:prstGeom>
        </p:spPr>
        <p:txBody>
          <a:bodyPr vert="horz" wrap="square" lIns="0" tIns="0" rIns="0" bIns="0" rtlCol="0" anchor="ctr">
            <a:spAutoFit/>
          </a:bodyPr>
          <a:lstStyle>
            <a:lvl1pPr algn="l" defTabSz="914400" rtl="0" eaLnBrk="1" latinLnBrk="0" hangingPunct="1">
              <a:lnSpc>
                <a:spcPct val="90000"/>
              </a:lnSpc>
              <a:spcBef>
                <a:spcPct val="0"/>
              </a:spcBef>
              <a:buNone/>
              <a:defRPr sz="2400" b="1" i="0" kern="1200" cap="none" baseline="0">
                <a:solidFill>
                  <a:schemeClr val="tx2"/>
                </a:solidFill>
                <a:latin typeface="Arial" panose="020B0604020202020204" pitchFamily="34" charset="0"/>
                <a:ea typeface="+mj-ea"/>
                <a:cs typeface="Arial" panose="020B0604020202020204" pitchFamily="34" charset="0"/>
              </a:defRPr>
            </a:lvl1pPr>
          </a:lstStyle>
          <a:p>
            <a:pPr marL="0" marR="0" lvl="0" indent="0" algn="ctr" defTabSz="685800" rtl="0" eaLnBrk="1" fontAlgn="auto" latinLnBrk="0" hangingPunct="1">
              <a:lnSpc>
                <a:spcPct val="90000"/>
              </a:lnSpc>
              <a:spcBef>
                <a:spcPct val="0"/>
              </a:spcBef>
              <a:spcAft>
                <a:spcPts val="0"/>
              </a:spcAft>
              <a:buClrTx/>
              <a:buSzTx/>
              <a:buFontTx/>
              <a:buNone/>
              <a:tabLst/>
              <a:defRPr/>
            </a:pPr>
            <a:r>
              <a:rPr kumimoji="0" lang="en-US" sz="1050" i="0" u="none" strike="noStrike" kern="1200" cap="none" spc="0" normalizeH="0" baseline="0" noProof="0" err="1">
                <a:ln>
                  <a:noFill/>
                </a:ln>
                <a:solidFill>
                  <a:schemeClr val="bg1"/>
                </a:solidFill>
                <a:effectLst/>
                <a:uLnTx/>
                <a:uFillTx/>
                <a:latin typeface="+mn-lt"/>
                <a:ea typeface="+mj-ea"/>
                <a:cs typeface="Arial" panose="020B0604020202020204" pitchFamily="34" charset="0"/>
              </a:rPr>
              <a:t>Persistenz</a:t>
            </a:r>
            <a:r>
              <a:rPr kumimoji="0" lang="en-US" sz="1050" i="0" u="none" strike="noStrike" kern="1200" cap="none" spc="0" normalizeH="0" baseline="0" noProof="0">
                <a:ln>
                  <a:noFill/>
                </a:ln>
                <a:solidFill>
                  <a:schemeClr val="bg1"/>
                </a:solidFill>
                <a:effectLst/>
                <a:uLnTx/>
                <a:uFillTx/>
                <a:latin typeface="+mn-lt"/>
                <a:ea typeface="+mj-ea"/>
                <a:cs typeface="Arial" panose="020B0604020202020204" pitchFamily="34" charset="0"/>
              </a:rPr>
              <a:t> von </a:t>
            </a:r>
            <a:r>
              <a:rPr kumimoji="0" lang="en-US" sz="1050" i="0" u="none" strike="noStrike" kern="1200" cap="none" spc="0" normalizeH="0" baseline="0" noProof="0" err="1">
                <a:ln>
                  <a:noFill/>
                </a:ln>
                <a:solidFill>
                  <a:schemeClr val="bg1"/>
                </a:solidFill>
                <a:effectLst/>
                <a:uLnTx/>
                <a:uFillTx/>
                <a:latin typeface="+mn-lt"/>
                <a:ea typeface="+mj-ea"/>
                <a:cs typeface="Arial" panose="020B0604020202020204" pitchFamily="34" charset="0"/>
              </a:rPr>
              <a:t>IAk</a:t>
            </a:r>
            <a:r>
              <a:rPr kumimoji="0" lang="en-US" sz="1050" i="0" u="none" strike="noStrike" kern="1200" cap="none" spc="0" normalizeH="0" baseline="0" noProof="0">
                <a:ln>
                  <a:noFill/>
                </a:ln>
                <a:solidFill>
                  <a:schemeClr val="bg1"/>
                </a:solidFill>
                <a:effectLst/>
                <a:uLnTx/>
                <a:uFillTx/>
                <a:latin typeface="+mn-lt"/>
                <a:ea typeface="+mj-ea"/>
                <a:cs typeface="Arial" panose="020B0604020202020204" pitchFamily="34" charset="0"/>
              </a:rPr>
              <a:t> </a:t>
            </a:r>
            <a:r>
              <a:rPr kumimoji="0" lang="en-US" sz="1050" b="0" i="0" u="none" strike="noStrike" kern="1200" cap="none" spc="0" normalizeH="0" baseline="0" noProof="0" err="1">
                <a:ln>
                  <a:noFill/>
                </a:ln>
                <a:solidFill>
                  <a:schemeClr val="bg1"/>
                </a:solidFill>
                <a:effectLst/>
                <a:uLnTx/>
                <a:uFillTx/>
                <a:latin typeface="+mn-lt"/>
                <a:ea typeface="+mj-ea"/>
                <a:cs typeface="Arial" panose="020B0604020202020204" pitchFamily="34" charset="0"/>
              </a:rPr>
              <a:t>ist</a:t>
            </a:r>
            <a:r>
              <a:rPr kumimoji="0" lang="en-US" sz="1050" b="0" i="0" u="none" strike="noStrike" kern="1200" cap="none" spc="0" normalizeH="0" baseline="0" noProof="0">
                <a:ln>
                  <a:noFill/>
                </a:ln>
                <a:solidFill>
                  <a:schemeClr val="bg1"/>
                </a:solidFill>
                <a:effectLst/>
                <a:uLnTx/>
                <a:uFillTx/>
                <a:latin typeface="+mn-lt"/>
                <a:ea typeface="+mj-ea"/>
                <a:cs typeface="Arial" panose="020B0604020202020204" pitchFamily="34" charset="0"/>
              </a:rPr>
              <a:t> </a:t>
            </a:r>
            <a:r>
              <a:rPr kumimoji="0" lang="en-US" sz="1050" b="0" i="0" u="none" strike="noStrike" kern="1200" cap="none" spc="0" normalizeH="0" baseline="0" noProof="0" err="1">
                <a:ln>
                  <a:noFill/>
                </a:ln>
                <a:solidFill>
                  <a:schemeClr val="bg1"/>
                </a:solidFill>
                <a:effectLst/>
                <a:uLnTx/>
                <a:uFillTx/>
                <a:latin typeface="+mn-lt"/>
                <a:ea typeface="+mj-ea"/>
                <a:cs typeface="Arial" panose="020B0604020202020204" pitchFamily="34" charset="0"/>
              </a:rPr>
              <a:t>mit</a:t>
            </a:r>
            <a:r>
              <a:rPr kumimoji="0" lang="en-US" sz="1050" b="0" i="0" u="none" strike="noStrike" kern="1200" cap="none" spc="0" normalizeH="0" baseline="0" noProof="0">
                <a:ln>
                  <a:noFill/>
                </a:ln>
                <a:solidFill>
                  <a:schemeClr val="bg1"/>
                </a:solidFill>
                <a:effectLst/>
                <a:uLnTx/>
                <a:uFillTx/>
                <a:latin typeface="+mn-lt"/>
                <a:ea typeface="+mj-ea"/>
                <a:cs typeface="Arial" panose="020B0604020202020204" pitchFamily="34" charset="0"/>
              </a:rPr>
              <a:t> </a:t>
            </a:r>
            <a:r>
              <a:rPr kumimoji="0" lang="en-US" sz="1050" b="0" i="0" u="none" strike="noStrike" kern="1200" cap="none" spc="0" normalizeH="0" baseline="0" noProof="0" err="1">
                <a:ln>
                  <a:noFill/>
                </a:ln>
                <a:solidFill>
                  <a:schemeClr val="bg1"/>
                </a:solidFill>
                <a:effectLst/>
                <a:uLnTx/>
                <a:uFillTx/>
                <a:latin typeface="+mn-lt"/>
                <a:ea typeface="+mj-ea"/>
                <a:cs typeface="Arial" panose="020B0604020202020204" pitchFamily="34" charset="0"/>
              </a:rPr>
              <a:t>einem</a:t>
            </a:r>
            <a:r>
              <a:rPr kumimoji="0" lang="en-US" sz="1050" b="0" i="0" u="none" strike="noStrike" kern="1200" cap="none" spc="0" normalizeH="0" baseline="0" noProof="0">
                <a:ln>
                  <a:noFill/>
                </a:ln>
                <a:solidFill>
                  <a:schemeClr val="bg1"/>
                </a:solidFill>
                <a:effectLst/>
                <a:uLnTx/>
                <a:uFillTx/>
                <a:latin typeface="+mn-lt"/>
                <a:ea typeface="+mj-ea"/>
                <a:cs typeface="Arial" panose="020B0604020202020204" pitchFamily="34" charset="0"/>
              </a:rPr>
              <a:t> </a:t>
            </a:r>
            <a:r>
              <a:rPr kumimoji="0" lang="en-US" sz="1050" i="0" u="none" strike="noStrike" kern="1200" cap="none" spc="0" normalizeH="0" baseline="0" noProof="0" err="1">
                <a:ln>
                  <a:noFill/>
                </a:ln>
                <a:solidFill>
                  <a:schemeClr val="bg1"/>
                </a:solidFill>
                <a:effectLst/>
                <a:uLnTx/>
                <a:uFillTx/>
                <a:latin typeface="+mn-lt"/>
                <a:ea typeface="+mj-ea"/>
                <a:cs typeface="Arial" panose="020B0604020202020204" pitchFamily="34" charset="0"/>
              </a:rPr>
              <a:t>Risiko</a:t>
            </a:r>
            <a:r>
              <a:rPr kumimoji="0" lang="en-US" sz="1050" i="0" u="none" strike="noStrike" kern="1200" cap="none" spc="0" normalizeH="0" baseline="0" noProof="0">
                <a:ln>
                  <a:noFill/>
                </a:ln>
                <a:solidFill>
                  <a:schemeClr val="bg1"/>
                </a:solidFill>
                <a:effectLst/>
                <a:uLnTx/>
                <a:uFillTx/>
                <a:latin typeface="+mn-lt"/>
                <a:ea typeface="+mj-ea"/>
                <a:cs typeface="Arial" panose="020B0604020202020204" pitchFamily="34" charset="0"/>
              </a:rPr>
              <a:t> für </a:t>
            </a:r>
            <a:r>
              <a:rPr kumimoji="0" lang="en-US" sz="1050" i="0" u="none" strike="noStrike" kern="1200" cap="none" spc="0" normalizeH="0" baseline="0" noProof="0" err="1">
                <a:ln>
                  <a:noFill/>
                </a:ln>
                <a:solidFill>
                  <a:schemeClr val="bg1"/>
                </a:solidFill>
                <a:effectLst/>
                <a:uLnTx/>
                <a:uFillTx/>
                <a:latin typeface="+mn-lt"/>
                <a:ea typeface="+mj-ea"/>
                <a:cs typeface="Arial" panose="020B0604020202020204" pitchFamily="34" charset="0"/>
              </a:rPr>
              <a:t>autoimmunen</a:t>
            </a:r>
            <a:r>
              <a:rPr kumimoji="0" lang="en-US" sz="1050" i="0" u="none" strike="noStrike" kern="1200" cap="none" spc="0" normalizeH="0" baseline="0" noProof="0">
                <a:ln>
                  <a:noFill/>
                </a:ln>
                <a:solidFill>
                  <a:schemeClr val="bg1"/>
                </a:solidFill>
                <a:effectLst/>
                <a:uLnTx/>
                <a:uFillTx/>
                <a:latin typeface="+mn-lt"/>
                <a:ea typeface="+mj-ea"/>
                <a:cs typeface="Arial" panose="020B0604020202020204" pitchFamily="34" charset="0"/>
              </a:rPr>
              <a:t> T1D </a:t>
            </a:r>
            <a:r>
              <a:rPr kumimoji="0" lang="en-US" sz="1050" b="0" i="0" u="none" strike="noStrike" kern="1200" cap="none" spc="0" normalizeH="0" baseline="0" noProof="0" err="1">
                <a:ln>
                  <a:noFill/>
                </a:ln>
                <a:solidFill>
                  <a:schemeClr val="bg1"/>
                </a:solidFill>
                <a:effectLst/>
                <a:uLnTx/>
                <a:uFillTx/>
                <a:latin typeface="+mn-lt"/>
                <a:ea typeface="+mj-ea"/>
                <a:cs typeface="Arial" panose="020B0604020202020204" pitchFamily="34" charset="0"/>
              </a:rPr>
              <a:t>verbunden</a:t>
            </a:r>
            <a:r>
              <a:rPr kumimoji="0" lang="en-US" sz="1050" b="0" i="0" u="none" strike="noStrike" kern="1200" cap="none" spc="0" normalizeH="0" baseline="0" noProof="0">
                <a:ln>
                  <a:noFill/>
                </a:ln>
                <a:solidFill>
                  <a:schemeClr val="bg1"/>
                </a:solidFill>
                <a:effectLst/>
                <a:uLnTx/>
                <a:uFillTx/>
                <a:latin typeface="+mn-lt"/>
                <a:ea typeface="+mj-ea"/>
                <a:cs typeface="Arial" panose="020B0604020202020204" pitchFamily="34" charset="0"/>
              </a:rPr>
              <a:t>, </a:t>
            </a:r>
          </a:p>
          <a:p>
            <a:pPr marL="0" marR="0" lvl="0" indent="0" algn="ctr" defTabSz="685800" rtl="0" eaLnBrk="1" fontAlgn="auto" latinLnBrk="0" hangingPunct="1">
              <a:lnSpc>
                <a:spcPct val="90000"/>
              </a:lnSpc>
              <a:spcBef>
                <a:spcPct val="0"/>
              </a:spcBef>
              <a:spcAft>
                <a:spcPts val="0"/>
              </a:spcAft>
              <a:buClrTx/>
              <a:buSzTx/>
              <a:buFontTx/>
              <a:buNone/>
              <a:tabLst/>
              <a:defRPr/>
            </a:pPr>
            <a:r>
              <a:rPr kumimoji="0" lang="en-US" sz="1050" i="0" u="none" strike="noStrike" kern="1200" cap="none" spc="0" normalizeH="0" baseline="0" noProof="0" err="1">
                <a:ln>
                  <a:noFill/>
                </a:ln>
                <a:solidFill>
                  <a:schemeClr val="bg1"/>
                </a:solidFill>
                <a:effectLst/>
                <a:uLnTx/>
                <a:uFillTx/>
                <a:latin typeface="+mn-lt"/>
                <a:ea typeface="+mj-ea"/>
                <a:cs typeface="Arial" panose="020B0604020202020204" pitchFamily="34" charset="0"/>
              </a:rPr>
              <a:t>unabhängig</a:t>
            </a:r>
            <a:r>
              <a:rPr kumimoji="0" lang="en-US" sz="1050" b="0" i="0" u="none" strike="noStrike" kern="1200" cap="none" spc="0" normalizeH="0" baseline="0" noProof="0">
                <a:ln>
                  <a:noFill/>
                </a:ln>
                <a:solidFill>
                  <a:schemeClr val="bg1"/>
                </a:solidFill>
                <a:effectLst/>
                <a:uLnTx/>
                <a:uFillTx/>
                <a:latin typeface="+mn-lt"/>
                <a:ea typeface="+mj-ea"/>
                <a:cs typeface="Arial" panose="020B0604020202020204" pitchFamily="34" charset="0"/>
              </a:rPr>
              <a:t> </a:t>
            </a:r>
            <a:r>
              <a:rPr kumimoji="0" lang="en-US" sz="1050" b="0" i="0" u="none" strike="noStrike" kern="1200" cap="none" spc="0" normalizeH="0" baseline="0" noProof="0" err="1">
                <a:ln>
                  <a:noFill/>
                </a:ln>
                <a:solidFill>
                  <a:schemeClr val="bg1"/>
                </a:solidFill>
                <a:effectLst/>
                <a:uLnTx/>
                <a:uFillTx/>
                <a:latin typeface="+mn-lt"/>
                <a:ea typeface="+mj-ea"/>
                <a:cs typeface="Arial" panose="020B0604020202020204" pitchFamily="34" charset="0"/>
              </a:rPr>
              <a:t>vom</a:t>
            </a:r>
            <a:r>
              <a:rPr kumimoji="0" lang="en-US" sz="1050" b="0" i="0" u="none" strike="noStrike" kern="1200" cap="none" spc="0" normalizeH="0" baseline="0" noProof="0">
                <a:ln>
                  <a:noFill/>
                </a:ln>
                <a:solidFill>
                  <a:schemeClr val="bg1"/>
                </a:solidFill>
                <a:effectLst/>
                <a:uLnTx/>
                <a:uFillTx/>
                <a:latin typeface="+mn-lt"/>
                <a:ea typeface="+mj-ea"/>
                <a:cs typeface="Arial" panose="020B0604020202020204" pitchFamily="34" charset="0"/>
              </a:rPr>
              <a:t> </a:t>
            </a:r>
            <a:r>
              <a:rPr kumimoji="0" lang="en-US" sz="1050" i="0" u="none" strike="noStrike" kern="1200" cap="none" spc="0" normalizeH="0" baseline="0" noProof="0" err="1">
                <a:ln>
                  <a:noFill/>
                </a:ln>
                <a:solidFill>
                  <a:schemeClr val="bg1"/>
                </a:solidFill>
                <a:effectLst/>
                <a:uLnTx/>
                <a:uFillTx/>
                <a:latin typeface="+mn-lt"/>
                <a:ea typeface="+mj-ea"/>
                <a:cs typeface="Arial" panose="020B0604020202020204" pitchFamily="34" charset="0"/>
              </a:rPr>
              <a:t>IAk-Typ</a:t>
            </a:r>
            <a:r>
              <a:rPr kumimoji="0" lang="en-US" sz="1050" b="0" i="0" u="none" strike="noStrike" kern="1200" cap="none" spc="0" normalizeH="0" baseline="0" noProof="0">
                <a:ln>
                  <a:noFill/>
                </a:ln>
                <a:solidFill>
                  <a:schemeClr val="bg1"/>
                </a:solidFill>
                <a:effectLst/>
                <a:uLnTx/>
                <a:uFillTx/>
                <a:latin typeface="+mn-lt"/>
                <a:ea typeface="+mj-ea"/>
                <a:cs typeface="Arial" panose="020B0604020202020204" pitchFamily="34" charset="0"/>
              </a:rPr>
              <a:t> und dem </a:t>
            </a:r>
            <a:r>
              <a:rPr kumimoji="0" lang="en-US" sz="1050" i="0" u="none" strike="noStrike" kern="1200" cap="none" spc="0" normalizeH="0" baseline="0" noProof="0">
                <a:ln>
                  <a:noFill/>
                </a:ln>
                <a:solidFill>
                  <a:schemeClr val="bg1"/>
                </a:solidFill>
                <a:effectLst/>
                <a:uLnTx/>
                <a:uFillTx/>
                <a:latin typeface="+mn-lt"/>
                <a:ea typeface="+mj-ea"/>
                <a:cs typeface="Arial" panose="020B0604020202020204" pitchFamily="34" charset="0"/>
              </a:rPr>
              <a:t>T1D-Stadium</a:t>
            </a:r>
            <a:r>
              <a:rPr kumimoji="0" lang="en-US" sz="1050" b="0" i="0" u="none" strike="noStrike" kern="1200" cap="none" spc="0" normalizeH="0" baseline="30000" noProof="0">
                <a:ln>
                  <a:noFill/>
                </a:ln>
                <a:solidFill>
                  <a:schemeClr val="bg1"/>
                </a:solidFill>
                <a:effectLst/>
                <a:uLnTx/>
                <a:uFillTx/>
                <a:latin typeface="+mn-lt"/>
                <a:ea typeface="+mj-ea"/>
                <a:cs typeface="Arial" panose="020B0604020202020204" pitchFamily="34" charset="0"/>
              </a:rPr>
              <a:t>1</a:t>
            </a:r>
          </a:p>
        </p:txBody>
      </p:sp>
      <p:sp>
        <p:nvSpPr>
          <p:cNvPr id="253" name="Rectangle: Rounded Corners 60">
            <a:extLst>
              <a:ext uri="{FF2B5EF4-FFF2-40B4-BE49-F238E27FC236}">
                <a16:creationId xmlns:a16="http://schemas.microsoft.com/office/drawing/2014/main" id="{A9CFA6F4-2BCD-A922-C796-50BF45A2AEEC}"/>
              </a:ext>
            </a:extLst>
          </p:cNvPr>
          <p:cNvSpPr/>
          <p:nvPr/>
        </p:nvSpPr>
        <p:spPr>
          <a:xfrm>
            <a:off x="2148840" y="1006083"/>
            <a:ext cx="1082040" cy="195581"/>
          </a:xfrm>
          <a:prstGeom prst="roundRect">
            <a:avLst>
              <a:gd name="adj" fmla="val 50000"/>
            </a:avLst>
          </a:prstGeom>
          <a:solidFill>
            <a:srgbClr val="2F3651"/>
          </a:solidFill>
          <a:ln w="25400" cap="flat" cmpd="sng" algn="ctr">
            <a:noFill/>
            <a:prstDash val="solid"/>
          </a:ln>
          <a:effectLst/>
        </p:spPr>
        <p:txBody>
          <a:bodyPr rtlCol="0" anchor="ctr"/>
          <a:lstStyle/>
          <a:p>
            <a:pPr marL="0" marR="0" lvl="0" indent="0" algn="ctr" defTabSz="51435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prstClr val="white"/>
                </a:solidFill>
                <a:effectLst/>
                <a:uLnTx/>
                <a:uFillTx/>
                <a:ea typeface="+mn-ea"/>
                <a:cs typeface="Arial" panose="020B0604020202020204" pitchFamily="34" charset="0"/>
              </a:rPr>
              <a:t>IAA</a:t>
            </a:r>
          </a:p>
        </p:txBody>
      </p:sp>
      <p:sp>
        <p:nvSpPr>
          <p:cNvPr id="254" name="Rectangle: Rounded Corners 61">
            <a:extLst>
              <a:ext uri="{FF2B5EF4-FFF2-40B4-BE49-F238E27FC236}">
                <a16:creationId xmlns:a16="http://schemas.microsoft.com/office/drawing/2014/main" id="{BE0A5773-84A3-1E35-6A15-4AACAA5E4DC7}"/>
              </a:ext>
            </a:extLst>
          </p:cNvPr>
          <p:cNvSpPr/>
          <p:nvPr/>
        </p:nvSpPr>
        <p:spPr>
          <a:xfrm>
            <a:off x="3665221" y="1006083"/>
            <a:ext cx="1376132" cy="201647"/>
          </a:xfrm>
          <a:prstGeom prst="roundRect">
            <a:avLst>
              <a:gd name="adj" fmla="val 50000"/>
            </a:avLst>
          </a:prstGeom>
          <a:solidFill>
            <a:srgbClr val="2F3651"/>
          </a:solidFill>
          <a:ln w="25400" cap="flat" cmpd="sng" algn="ctr">
            <a:noFill/>
            <a:prstDash val="solid"/>
          </a:ln>
          <a:effectLst/>
        </p:spPr>
        <p:txBody>
          <a:bodyPr rtlCol="0" anchor="ctr"/>
          <a:lstStyle/>
          <a:p>
            <a:pPr marL="0" marR="0" lvl="0" indent="0" algn="ctr" defTabSz="51435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prstClr val="white"/>
                </a:solidFill>
                <a:effectLst/>
                <a:uLnTx/>
                <a:uFillTx/>
                <a:ea typeface="+mn-ea"/>
                <a:cs typeface="Arial" panose="020B0604020202020204" pitchFamily="34" charset="0"/>
              </a:rPr>
              <a:t>GADA</a:t>
            </a:r>
          </a:p>
        </p:txBody>
      </p:sp>
      <p:sp>
        <p:nvSpPr>
          <p:cNvPr id="255" name="Rectangle: Rounded Corners 62">
            <a:extLst>
              <a:ext uri="{FF2B5EF4-FFF2-40B4-BE49-F238E27FC236}">
                <a16:creationId xmlns:a16="http://schemas.microsoft.com/office/drawing/2014/main" id="{F2D4B50A-9448-FB65-D752-EA52A05DC7E9}"/>
              </a:ext>
            </a:extLst>
          </p:cNvPr>
          <p:cNvSpPr/>
          <p:nvPr/>
        </p:nvSpPr>
        <p:spPr>
          <a:xfrm>
            <a:off x="5478780" y="1006083"/>
            <a:ext cx="1082040" cy="195581"/>
          </a:xfrm>
          <a:prstGeom prst="roundRect">
            <a:avLst>
              <a:gd name="adj" fmla="val 50000"/>
            </a:avLst>
          </a:prstGeom>
          <a:solidFill>
            <a:srgbClr val="2F3651"/>
          </a:solidFill>
          <a:ln w="25400" cap="flat" cmpd="sng" algn="ctr">
            <a:noFill/>
            <a:prstDash val="solid"/>
          </a:ln>
          <a:effectLst/>
        </p:spPr>
        <p:txBody>
          <a:bodyPr rtlCol="0" anchor="ctr"/>
          <a:lstStyle/>
          <a:p>
            <a:pPr marL="0" marR="0" lvl="0" indent="0" algn="ctr" defTabSz="51435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prstClr val="white"/>
                </a:solidFill>
                <a:effectLst/>
                <a:uLnTx/>
                <a:uFillTx/>
                <a:ea typeface="+mn-ea"/>
                <a:cs typeface="Arial" panose="020B0604020202020204" pitchFamily="34" charset="0"/>
              </a:rPr>
              <a:t>IA-2A</a:t>
            </a:r>
          </a:p>
        </p:txBody>
      </p:sp>
      <p:sp>
        <p:nvSpPr>
          <p:cNvPr id="256" name="Rectangle: Rounded Corners 63">
            <a:extLst>
              <a:ext uri="{FF2B5EF4-FFF2-40B4-BE49-F238E27FC236}">
                <a16:creationId xmlns:a16="http://schemas.microsoft.com/office/drawing/2014/main" id="{355688DF-805C-532E-D08D-6A3E88A6047D}"/>
              </a:ext>
            </a:extLst>
          </p:cNvPr>
          <p:cNvSpPr/>
          <p:nvPr/>
        </p:nvSpPr>
        <p:spPr>
          <a:xfrm>
            <a:off x="7143751" y="1006083"/>
            <a:ext cx="1082040" cy="195581"/>
          </a:xfrm>
          <a:prstGeom prst="roundRect">
            <a:avLst>
              <a:gd name="adj" fmla="val 50000"/>
            </a:avLst>
          </a:prstGeom>
          <a:solidFill>
            <a:srgbClr val="2F3651"/>
          </a:solidFill>
          <a:ln w="25400" cap="flat" cmpd="sng" algn="ctr">
            <a:noFill/>
            <a:prstDash val="solid"/>
          </a:ln>
          <a:effectLst/>
        </p:spPr>
        <p:txBody>
          <a:bodyPr rtlCol="0" anchor="ctr"/>
          <a:lstStyle/>
          <a:p>
            <a:pPr marL="0" marR="0" lvl="0" indent="0" algn="ctr" defTabSz="514350" eaLnBrk="1" fontAlgn="auto" latinLnBrk="0" hangingPunct="1">
              <a:lnSpc>
                <a:spcPct val="100000"/>
              </a:lnSpc>
              <a:spcBef>
                <a:spcPts val="0"/>
              </a:spcBef>
              <a:spcAft>
                <a:spcPts val="0"/>
              </a:spcAft>
              <a:buClrTx/>
              <a:buSzTx/>
              <a:buFontTx/>
              <a:buNone/>
              <a:tabLst/>
              <a:defRPr/>
            </a:pPr>
            <a:r>
              <a:rPr kumimoji="0" lang="en-US" sz="900" b="0" i="0" u="none" strike="noStrike" kern="0" cap="none" spc="0" normalizeH="0" baseline="0" noProof="0">
                <a:ln>
                  <a:noFill/>
                </a:ln>
                <a:solidFill>
                  <a:prstClr val="white"/>
                </a:solidFill>
                <a:effectLst/>
                <a:uLnTx/>
                <a:uFillTx/>
                <a:ea typeface="+mn-ea"/>
                <a:cs typeface="Arial" panose="020B0604020202020204" pitchFamily="34" charset="0"/>
              </a:rPr>
              <a:t>ZnT8A</a:t>
            </a:r>
          </a:p>
        </p:txBody>
      </p:sp>
      <p:sp>
        <p:nvSpPr>
          <p:cNvPr id="257" name="Rectangle 65">
            <a:extLst>
              <a:ext uri="{FF2B5EF4-FFF2-40B4-BE49-F238E27FC236}">
                <a16:creationId xmlns:a16="http://schemas.microsoft.com/office/drawing/2014/main" id="{B78D02EF-E09D-632D-B258-384D06E484EB}"/>
              </a:ext>
            </a:extLst>
          </p:cNvPr>
          <p:cNvSpPr/>
          <p:nvPr/>
        </p:nvSpPr>
        <p:spPr>
          <a:xfrm rot="16200000">
            <a:off x="916729" y="3919362"/>
            <a:ext cx="416105" cy="798433"/>
          </a:xfrm>
          <a:prstGeom prst="rect">
            <a:avLst/>
          </a:prstGeom>
          <a:noFill/>
          <a:ln w="25400" cap="flat" cmpd="sng" algn="ctr">
            <a:noFill/>
            <a:prstDash val="solid"/>
          </a:ln>
          <a:effectLst/>
        </p:spPr>
        <p:txBody>
          <a:bodyPr vert="vert" rtlCol="0" anchor="ctr"/>
          <a:lstStyle/>
          <a:p>
            <a:pPr marL="0" marR="0" lvl="0" indent="0" algn="r" defTabSz="685800" eaLnBrk="1" fontAlgn="auto" latinLnBrk="0" hangingPunct="1">
              <a:lnSpc>
                <a:spcPct val="90000"/>
              </a:lnSpc>
              <a:spcBef>
                <a:spcPts val="0"/>
              </a:spcBef>
              <a:spcAft>
                <a:spcPts val="0"/>
              </a:spcAft>
              <a:buClrTx/>
              <a:buSzTx/>
              <a:buFontTx/>
              <a:buNone/>
              <a:tabLst/>
              <a:defRPr/>
            </a:pPr>
            <a:r>
              <a:rPr kumimoji="0" lang="en-US" sz="900" b="0" i="0" u="none" strike="noStrike" kern="0" cap="none" spc="0" normalizeH="0" baseline="0" noProof="0" err="1">
                <a:ln>
                  <a:noFill/>
                </a:ln>
                <a:solidFill>
                  <a:srgbClr val="000000"/>
                </a:solidFill>
                <a:effectLst/>
                <a:uLnTx/>
                <a:uFillTx/>
                <a:ea typeface="+mn-ea"/>
                <a:cs typeface="Arial" panose="020B0604020202020204" pitchFamily="34" charset="0"/>
              </a:rPr>
              <a:t>Persistenz</a:t>
            </a:r>
            <a:endParaRPr kumimoji="0" lang="en-US" sz="900" b="0" i="0" u="none" strike="noStrike" kern="0" cap="none" spc="0" normalizeH="0" baseline="0" noProof="0">
              <a:ln>
                <a:noFill/>
              </a:ln>
              <a:solidFill>
                <a:srgbClr val="000000"/>
              </a:solidFill>
              <a:effectLst/>
              <a:uLnTx/>
              <a:uFillTx/>
              <a:ea typeface="+mn-ea"/>
              <a:cs typeface="Arial" panose="020B0604020202020204" pitchFamily="34" charset="0"/>
            </a:endParaRPr>
          </a:p>
        </p:txBody>
      </p:sp>
      <p:sp>
        <p:nvSpPr>
          <p:cNvPr id="258" name="Rectangle 66">
            <a:extLst>
              <a:ext uri="{FF2B5EF4-FFF2-40B4-BE49-F238E27FC236}">
                <a16:creationId xmlns:a16="http://schemas.microsoft.com/office/drawing/2014/main" id="{007950EB-0600-95F0-5672-E63C79EB88C5}"/>
              </a:ext>
            </a:extLst>
          </p:cNvPr>
          <p:cNvSpPr/>
          <p:nvPr/>
        </p:nvSpPr>
        <p:spPr>
          <a:xfrm rot="16200000">
            <a:off x="823384" y="2606789"/>
            <a:ext cx="602795" cy="798433"/>
          </a:xfrm>
          <a:prstGeom prst="rect">
            <a:avLst/>
          </a:prstGeom>
          <a:noFill/>
          <a:ln w="25400" cap="flat" cmpd="sng" algn="ctr">
            <a:noFill/>
            <a:prstDash val="solid"/>
          </a:ln>
          <a:effectLst/>
        </p:spPr>
        <p:txBody>
          <a:bodyPr vert="vert" rtlCol="0" anchor="ctr"/>
          <a:lstStyle/>
          <a:p>
            <a:pPr marL="0" marR="0" lvl="0" indent="0" algn="r" defTabSz="685800" eaLnBrk="1" fontAlgn="auto" latinLnBrk="0" hangingPunct="1">
              <a:lnSpc>
                <a:spcPct val="90000"/>
              </a:lnSpc>
              <a:spcBef>
                <a:spcPts val="0"/>
              </a:spcBef>
              <a:spcAft>
                <a:spcPts val="0"/>
              </a:spcAft>
              <a:buClrTx/>
              <a:buSzTx/>
              <a:buFontTx/>
              <a:buNone/>
              <a:tabLst/>
              <a:defRPr/>
            </a:pPr>
            <a:r>
              <a:rPr kumimoji="0" lang="en-US" sz="900" b="0" i="0" u="none" strike="noStrike" kern="0" cap="none" spc="0" normalizeH="0" baseline="0" noProof="0" err="1">
                <a:ln>
                  <a:noFill/>
                </a:ln>
                <a:solidFill>
                  <a:srgbClr val="000000"/>
                </a:solidFill>
                <a:effectLst/>
                <a:uLnTx/>
                <a:uFillTx/>
                <a:ea typeface="+mn-ea"/>
                <a:cs typeface="Arial" panose="020B0604020202020204" pitchFamily="34" charset="0"/>
              </a:rPr>
              <a:t>Epitop</a:t>
            </a:r>
            <a:endParaRPr kumimoji="0" lang="en-US" sz="900" b="0" i="0" u="none" strike="noStrike" kern="0" cap="none" spc="0" normalizeH="0" baseline="0" noProof="0">
              <a:ln>
                <a:noFill/>
              </a:ln>
              <a:solidFill>
                <a:srgbClr val="000000"/>
              </a:solidFill>
              <a:effectLst/>
              <a:uLnTx/>
              <a:uFillTx/>
              <a:ea typeface="+mn-ea"/>
              <a:cs typeface="Arial" panose="020B0604020202020204" pitchFamily="34" charset="0"/>
            </a:endParaRPr>
          </a:p>
        </p:txBody>
      </p:sp>
      <p:sp>
        <p:nvSpPr>
          <p:cNvPr id="259" name="Rectangle 67">
            <a:extLst>
              <a:ext uri="{FF2B5EF4-FFF2-40B4-BE49-F238E27FC236}">
                <a16:creationId xmlns:a16="http://schemas.microsoft.com/office/drawing/2014/main" id="{971CF1AF-CC91-2DB4-D519-43BDEFB089C7}"/>
              </a:ext>
            </a:extLst>
          </p:cNvPr>
          <p:cNvSpPr/>
          <p:nvPr/>
        </p:nvSpPr>
        <p:spPr>
          <a:xfrm rot="16200000">
            <a:off x="823384" y="1551273"/>
            <a:ext cx="602795" cy="798433"/>
          </a:xfrm>
          <a:prstGeom prst="rect">
            <a:avLst/>
          </a:prstGeom>
          <a:noFill/>
          <a:ln w="25400" cap="flat" cmpd="sng" algn="ctr">
            <a:noFill/>
            <a:prstDash val="solid"/>
          </a:ln>
          <a:effectLst/>
        </p:spPr>
        <p:txBody>
          <a:bodyPr vert="vert" rtlCol="0" anchor="ctr"/>
          <a:lstStyle/>
          <a:p>
            <a:pPr marL="0" marR="0" lvl="0" indent="0" algn="r" defTabSz="685800" eaLnBrk="1" fontAlgn="auto" latinLnBrk="0" hangingPunct="1">
              <a:lnSpc>
                <a:spcPct val="90000"/>
              </a:lnSpc>
              <a:spcBef>
                <a:spcPts val="0"/>
              </a:spcBef>
              <a:spcAft>
                <a:spcPts val="0"/>
              </a:spcAft>
              <a:buClrTx/>
              <a:buSzTx/>
              <a:buFontTx/>
              <a:buNone/>
              <a:tabLst/>
              <a:defRPr/>
            </a:pPr>
            <a:r>
              <a:rPr kumimoji="0" lang="en-US" sz="900" b="0" i="0" u="none" strike="noStrike" kern="0" cap="none" spc="0" normalizeH="0" baseline="0" noProof="0">
                <a:ln>
                  <a:noFill/>
                </a:ln>
                <a:solidFill>
                  <a:srgbClr val="000000"/>
                </a:solidFill>
                <a:effectLst/>
                <a:uLnTx/>
                <a:uFillTx/>
                <a:ea typeface="+mn-ea"/>
                <a:cs typeface="Arial" panose="020B0604020202020204" pitchFamily="34" charset="0"/>
              </a:rPr>
              <a:t>Alter </a:t>
            </a:r>
            <a:r>
              <a:rPr kumimoji="0" lang="en-US" sz="900" b="0" i="0" u="none" strike="noStrike" kern="0" cap="none" spc="0" normalizeH="0" baseline="0" noProof="0" err="1">
                <a:ln>
                  <a:noFill/>
                </a:ln>
                <a:solidFill>
                  <a:srgbClr val="000000"/>
                </a:solidFill>
                <a:effectLst/>
                <a:uLnTx/>
                <a:uFillTx/>
                <a:ea typeface="+mn-ea"/>
                <a:cs typeface="Arial" panose="020B0604020202020204" pitchFamily="34" charset="0"/>
              </a:rPr>
              <a:t>bei</a:t>
            </a:r>
            <a:r>
              <a:rPr kumimoji="0" lang="en-US" sz="900" b="0" i="0" u="none" strike="noStrike" kern="0" cap="none" spc="0" normalizeH="0" baseline="0" noProof="0">
                <a:ln>
                  <a:noFill/>
                </a:ln>
                <a:solidFill>
                  <a:srgbClr val="000000"/>
                </a:solidFill>
                <a:effectLst/>
                <a:uLnTx/>
                <a:uFillTx/>
                <a:ea typeface="+mn-ea"/>
                <a:cs typeface="Arial" panose="020B0604020202020204" pitchFamily="34" charset="0"/>
              </a:rPr>
              <a:t> </a:t>
            </a:r>
            <a:r>
              <a:rPr kumimoji="0" lang="en-US" sz="900" b="0" i="0" u="none" strike="noStrike" kern="0" cap="none" spc="0" normalizeH="0" baseline="0" noProof="0" err="1">
                <a:ln>
                  <a:noFill/>
                </a:ln>
                <a:solidFill>
                  <a:srgbClr val="000000"/>
                </a:solidFill>
                <a:effectLst/>
                <a:uLnTx/>
                <a:uFillTx/>
                <a:ea typeface="+mn-ea"/>
                <a:cs typeface="Arial" panose="020B0604020202020204" pitchFamily="34" charset="0"/>
              </a:rPr>
              <a:t>Auftreten</a:t>
            </a:r>
            <a:endParaRPr kumimoji="0" lang="en-US" sz="900" b="0" i="0" u="none" strike="noStrike" kern="0" cap="none" spc="0" normalizeH="0" baseline="0" noProof="0">
              <a:ln>
                <a:noFill/>
              </a:ln>
              <a:solidFill>
                <a:srgbClr val="000000"/>
              </a:solidFill>
              <a:effectLst/>
              <a:uLnTx/>
              <a:uFillTx/>
              <a:ea typeface="+mn-ea"/>
              <a:cs typeface="Arial" panose="020B0604020202020204" pitchFamily="34" charset="0"/>
            </a:endParaRPr>
          </a:p>
        </p:txBody>
      </p:sp>
      <p:sp>
        <p:nvSpPr>
          <p:cNvPr id="260" name="Rectangle 69">
            <a:extLst>
              <a:ext uri="{FF2B5EF4-FFF2-40B4-BE49-F238E27FC236}">
                <a16:creationId xmlns:a16="http://schemas.microsoft.com/office/drawing/2014/main" id="{F37A5E81-2BD1-C140-0CE6-66F039427AD7}"/>
              </a:ext>
            </a:extLst>
          </p:cNvPr>
          <p:cNvSpPr/>
          <p:nvPr/>
        </p:nvSpPr>
        <p:spPr>
          <a:xfrm rot="16200000">
            <a:off x="823384" y="3281226"/>
            <a:ext cx="602795" cy="798433"/>
          </a:xfrm>
          <a:prstGeom prst="rect">
            <a:avLst/>
          </a:prstGeom>
          <a:noFill/>
          <a:ln w="25400" cap="flat" cmpd="sng" algn="ctr">
            <a:noFill/>
            <a:prstDash val="solid"/>
          </a:ln>
          <a:effectLst/>
        </p:spPr>
        <p:txBody>
          <a:bodyPr vert="vert" rtlCol="0" anchor="ctr"/>
          <a:lstStyle/>
          <a:p>
            <a:pPr marL="0" marR="0" lvl="0" indent="0" algn="r" defTabSz="685800" eaLnBrk="1" fontAlgn="auto" latinLnBrk="0" hangingPunct="1">
              <a:lnSpc>
                <a:spcPct val="90000"/>
              </a:lnSpc>
              <a:spcBef>
                <a:spcPts val="0"/>
              </a:spcBef>
              <a:spcAft>
                <a:spcPts val="0"/>
              </a:spcAft>
              <a:buClrTx/>
              <a:buSzTx/>
              <a:buFontTx/>
              <a:buNone/>
              <a:tabLst/>
              <a:defRPr/>
            </a:pPr>
            <a:r>
              <a:rPr kumimoji="0" lang="en-US" sz="900" b="0" i="0" u="none" strike="noStrike" kern="0" cap="none" spc="0" normalizeH="0" baseline="0" noProof="0">
                <a:ln>
                  <a:noFill/>
                </a:ln>
                <a:solidFill>
                  <a:srgbClr val="000000"/>
                </a:solidFill>
                <a:effectLst/>
                <a:uLnTx/>
                <a:uFillTx/>
                <a:ea typeface="+mn-ea"/>
                <a:cs typeface="Arial" panose="020B0604020202020204" pitchFamily="34" charset="0"/>
              </a:rPr>
              <a:t>Titer</a:t>
            </a:r>
          </a:p>
        </p:txBody>
      </p:sp>
      <p:sp>
        <p:nvSpPr>
          <p:cNvPr id="261" name="Rectangle: Rounded Corners 2">
            <a:extLst>
              <a:ext uri="{FF2B5EF4-FFF2-40B4-BE49-F238E27FC236}">
                <a16:creationId xmlns:a16="http://schemas.microsoft.com/office/drawing/2014/main" id="{D9B94600-91F0-6B6F-D45C-BD2D68B6B743}"/>
              </a:ext>
            </a:extLst>
          </p:cNvPr>
          <p:cNvSpPr/>
          <p:nvPr/>
        </p:nvSpPr>
        <p:spPr>
          <a:xfrm>
            <a:off x="1901190" y="1898250"/>
            <a:ext cx="1577340" cy="700093"/>
          </a:xfrm>
          <a:prstGeom prst="roundRect">
            <a:avLst>
              <a:gd name="adj" fmla="val 50000"/>
            </a:avLst>
          </a:prstGeom>
          <a:solidFill>
            <a:sysClr val="window" lastClr="FFFFFF"/>
          </a:solidFill>
          <a:ln w="19050" cap="flat" cmpd="sng" algn="ctr">
            <a:solidFill>
              <a:schemeClr val="accent6">
                <a:lumMod val="75000"/>
              </a:schemeClr>
            </a:solidFill>
            <a:prstDash val="solid"/>
          </a:ln>
          <a:effectLst/>
        </p:spPr>
        <p:txBody>
          <a:bodyPr lIns="135000" tIns="0" rIns="54000" bIns="27000" rtlCol="0" anchor="ctr"/>
          <a:lstStyle/>
          <a:p>
            <a:pPr lvl="0" defTabSz="685800">
              <a:lnSpc>
                <a:spcPct val="90000"/>
              </a:lnSpc>
            </a:pPr>
            <a:r>
              <a:rPr lang="de-DE" sz="800" kern="100">
                <a:solidFill>
                  <a:srgbClr val="000000"/>
                </a:solidFill>
                <a:ea typeface="Calibri" panose="020F0502020204030204" pitchFamily="34" charset="0"/>
                <a:cs typeface="Times New Roman" panose="02020603050405020304" pitchFamily="18" charset="0"/>
              </a:rPr>
              <a:t>Häufig erster nach-gewiesener </a:t>
            </a:r>
            <a:r>
              <a:rPr lang="de-DE" sz="800" kern="100" err="1">
                <a:solidFill>
                  <a:srgbClr val="000000"/>
                </a:solidFill>
                <a:ea typeface="Calibri" panose="020F0502020204030204" pitchFamily="34" charset="0"/>
                <a:cs typeface="Times New Roman" panose="02020603050405020304" pitchFamily="18" charset="0"/>
              </a:rPr>
              <a:t>IAk</a:t>
            </a:r>
            <a:r>
              <a:rPr lang="de-DE" sz="800" kern="100">
                <a:solidFill>
                  <a:srgbClr val="000000"/>
                </a:solidFill>
                <a:ea typeface="Calibri" panose="020F0502020204030204" pitchFamily="34" charset="0"/>
                <a:cs typeface="Times New Roman" panose="02020603050405020304" pitchFamily="18" charset="0"/>
              </a:rPr>
              <a:t> bei Kleinkindern; allgemein häufiger bei jüngeren Kindern</a:t>
            </a:r>
            <a:r>
              <a:rPr kumimoji="0" lang="en-US" sz="800" b="0" i="0" u="none" strike="noStrike" kern="100" cap="none" spc="0" normalizeH="0" baseline="30000" noProof="0">
                <a:ln>
                  <a:noFill/>
                </a:ln>
                <a:solidFill>
                  <a:srgbClr val="000000"/>
                </a:solidFill>
                <a:effectLst/>
                <a:uLnTx/>
                <a:uFillTx/>
                <a:ea typeface="Calibri" panose="020F0502020204030204" pitchFamily="34" charset="0"/>
                <a:cs typeface="Times New Roman" panose="02020603050405020304" pitchFamily="18" charset="0"/>
              </a:rPr>
              <a:t>2</a:t>
            </a:r>
          </a:p>
        </p:txBody>
      </p:sp>
      <p:sp>
        <p:nvSpPr>
          <p:cNvPr id="262" name="Rectangle: Rounded Corners 3">
            <a:extLst>
              <a:ext uri="{FF2B5EF4-FFF2-40B4-BE49-F238E27FC236}">
                <a16:creationId xmlns:a16="http://schemas.microsoft.com/office/drawing/2014/main" id="{F283898E-82F0-FC9D-B3AD-93A5013FA62C}"/>
              </a:ext>
            </a:extLst>
          </p:cNvPr>
          <p:cNvSpPr/>
          <p:nvPr/>
        </p:nvSpPr>
        <p:spPr>
          <a:xfrm>
            <a:off x="3561636" y="1902852"/>
            <a:ext cx="1577340" cy="695491"/>
          </a:xfrm>
          <a:prstGeom prst="roundRect">
            <a:avLst>
              <a:gd name="adj" fmla="val 50000"/>
            </a:avLst>
          </a:prstGeom>
          <a:solidFill>
            <a:sysClr val="window" lastClr="FFFFFF"/>
          </a:solidFill>
          <a:ln w="19050" cap="flat" cmpd="sng" algn="ctr">
            <a:solidFill>
              <a:schemeClr val="accent6">
                <a:lumMod val="75000"/>
              </a:schemeClr>
            </a:solidFill>
            <a:prstDash val="solid"/>
          </a:ln>
          <a:effectLst/>
        </p:spPr>
        <p:txBody>
          <a:bodyPr lIns="135000" tIns="0" rIns="54000" bIns="2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err="1">
                <a:ln>
                  <a:noFill/>
                </a:ln>
                <a:solidFill>
                  <a:srgbClr val="000000"/>
                </a:solidFill>
                <a:effectLst/>
                <a:uLnTx/>
                <a:uFillTx/>
                <a:ea typeface="Calibri" panose="020F0502020204030204" pitchFamily="34" charset="0"/>
                <a:cs typeface="STIX-Regular"/>
              </a:rPr>
              <a:t>Beginn</a:t>
            </a:r>
            <a:r>
              <a:rPr kumimoji="0" lang="en-US" sz="800" b="0" i="0" u="none" strike="noStrike" kern="0" cap="none" spc="0" normalizeH="0" baseline="0" noProof="0">
                <a:ln>
                  <a:noFill/>
                </a:ln>
                <a:solidFill>
                  <a:srgbClr val="000000"/>
                </a:solidFill>
                <a:effectLst/>
                <a:uLnTx/>
                <a:uFillTx/>
                <a:ea typeface="Calibri" panose="020F0502020204030204" pitchFamily="34" charset="0"/>
                <a:cs typeface="STIX-Regular"/>
              </a:rPr>
              <a:t> </a:t>
            </a:r>
            <a:r>
              <a:rPr kumimoji="0" lang="en-US" sz="800" b="0" i="0" u="none" strike="noStrike" kern="0" cap="none" spc="0" normalizeH="0" baseline="0" noProof="0" err="1">
                <a:ln>
                  <a:noFill/>
                </a:ln>
                <a:solidFill>
                  <a:srgbClr val="000000"/>
                </a:solidFill>
                <a:effectLst/>
                <a:uLnTx/>
                <a:uFillTx/>
                <a:ea typeface="Calibri" panose="020F0502020204030204" pitchFamily="34" charset="0"/>
                <a:cs typeface="STIX-Regular"/>
              </a:rPr>
              <a:t>bei</a:t>
            </a:r>
            <a:r>
              <a:rPr kumimoji="0" lang="en-US" sz="800" b="0" i="0" u="none" strike="noStrike" kern="0" cap="none" spc="0" normalizeH="0" baseline="0" noProof="0">
                <a:ln>
                  <a:noFill/>
                </a:ln>
                <a:solidFill>
                  <a:srgbClr val="000000"/>
                </a:solidFill>
                <a:effectLst/>
                <a:uLnTx/>
                <a:uFillTx/>
                <a:ea typeface="Calibri" panose="020F0502020204030204" pitchFamily="34" charset="0"/>
                <a:cs typeface="STIX-Regular"/>
              </a:rPr>
              <a:t> </a:t>
            </a:r>
            <a:r>
              <a:rPr kumimoji="0" lang="en-US" sz="800" b="0" i="0" u="none" strike="noStrike" kern="0" cap="none" spc="0" normalizeH="0" baseline="0" noProof="0" err="1">
                <a:ln>
                  <a:noFill/>
                </a:ln>
                <a:solidFill>
                  <a:srgbClr val="000000"/>
                </a:solidFill>
                <a:effectLst/>
                <a:uLnTx/>
                <a:uFillTx/>
                <a:ea typeface="Calibri" panose="020F0502020204030204" pitchFamily="34" charset="0"/>
                <a:cs typeface="STIX-Regular"/>
              </a:rPr>
              <a:t>Erwachse-nen</a:t>
            </a:r>
            <a:r>
              <a:rPr kumimoji="0" lang="en-US" sz="800" b="0" i="0" u="none" strike="noStrike" kern="0" cap="none" spc="0" normalizeH="0" baseline="0" noProof="0">
                <a:ln>
                  <a:noFill/>
                </a:ln>
                <a:solidFill>
                  <a:srgbClr val="000000"/>
                </a:solidFill>
                <a:effectLst/>
                <a:uLnTx/>
                <a:uFillTx/>
                <a:ea typeface="Calibri" panose="020F0502020204030204" pitchFamily="34" charset="0"/>
                <a:cs typeface="STIX-Regular"/>
              </a:rPr>
              <a:t> </a:t>
            </a:r>
            <a:r>
              <a:rPr kumimoji="0" lang="en-US" sz="800" b="0" i="0" u="none" strike="noStrike" kern="0" cap="none" spc="0" normalizeH="0" baseline="0" noProof="0" err="1">
                <a:ln>
                  <a:noFill/>
                </a:ln>
                <a:solidFill>
                  <a:srgbClr val="000000"/>
                </a:solidFill>
                <a:effectLst/>
                <a:uLnTx/>
                <a:uFillTx/>
                <a:ea typeface="Calibri" panose="020F0502020204030204" pitchFamily="34" charset="0"/>
                <a:cs typeface="STIX-Regular"/>
              </a:rPr>
              <a:t>meist</a:t>
            </a:r>
            <a:r>
              <a:rPr kumimoji="0" lang="en-US" sz="800" b="0" i="0" u="none" strike="noStrike" kern="0" cap="none" spc="0" normalizeH="0" baseline="0" noProof="0">
                <a:ln>
                  <a:noFill/>
                </a:ln>
                <a:solidFill>
                  <a:srgbClr val="000000"/>
                </a:solidFill>
                <a:effectLst/>
                <a:uLnTx/>
                <a:uFillTx/>
                <a:ea typeface="Calibri" panose="020F0502020204030204" pitchFamily="34" charset="0"/>
                <a:cs typeface="STIX-Regular"/>
              </a:rPr>
              <a:t> </a:t>
            </a:r>
            <a:r>
              <a:rPr kumimoji="0" lang="en-US" sz="800" b="0" i="0" u="none" strike="noStrike" kern="0" cap="none" spc="0" normalizeH="0" baseline="0" noProof="0" err="1">
                <a:ln>
                  <a:noFill/>
                </a:ln>
                <a:solidFill>
                  <a:srgbClr val="000000"/>
                </a:solidFill>
                <a:effectLst/>
                <a:uLnTx/>
                <a:uFillTx/>
                <a:ea typeface="Calibri" panose="020F0502020204030204" pitchFamily="34" charset="0"/>
                <a:cs typeface="STIX-Regular"/>
              </a:rPr>
              <a:t>mit</a:t>
            </a:r>
            <a:r>
              <a:rPr kumimoji="0" lang="en-US" sz="800" b="0" i="0" u="none" strike="noStrike" kern="0" cap="none" spc="0" normalizeH="0" baseline="0" noProof="0">
                <a:ln>
                  <a:noFill/>
                </a:ln>
                <a:solidFill>
                  <a:srgbClr val="000000"/>
                </a:solidFill>
                <a:effectLst/>
                <a:uLnTx/>
                <a:uFillTx/>
                <a:ea typeface="Calibri" panose="020F0502020204030204" pitchFamily="34" charset="0"/>
                <a:cs typeface="STIX-Regular"/>
              </a:rPr>
              <a:t> GADA, oft </a:t>
            </a:r>
            <a:r>
              <a:rPr kumimoji="0" lang="en-US" sz="800" b="0" i="0" u="none" strike="noStrike" kern="0" cap="none" spc="0" normalizeH="0" baseline="0" noProof="0" err="1">
                <a:ln>
                  <a:noFill/>
                </a:ln>
                <a:solidFill>
                  <a:srgbClr val="000000"/>
                </a:solidFill>
                <a:effectLst/>
                <a:uLnTx/>
                <a:uFillTx/>
                <a:ea typeface="Calibri" panose="020F0502020204030204" pitchFamily="34" charset="0"/>
                <a:cs typeface="STIX-Regular"/>
              </a:rPr>
              <a:t>auch</a:t>
            </a:r>
            <a:r>
              <a:rPr kumimoji="0" lang="en-US" sz="800" b="0" i="0" u="none" strike="noStrike" kern="0" cap="none" spc="0" normalizeH="0" baseline="0" noProof="0">
                <a:ln>
                  <a:noFill/>
                </a:ln>
                <a:solidFill>
                  <a:srgbClr val="000000"/>
                </a:solidFill>
                <a:effectLst/>
                <a:uLnTx/>
                <a:uFillTx/>
                <a:ea typeface="Calibri" panose="020F0502020204030204" pitchFamily="34" charset="0"/>
                <a:cs typeface="STIX-Regular"/>
              </a:rPr>
              <a:t> </a:t>
            </a:r>
            <a:r>
              <a:rPr kumimoji="0" lang="en-US" sz="800" b="0" i="0" u="none" strike="noStrike" kern="0" cap="none" spc="0" normalizeH="0" baseline="0" noProof="0" err="1">
                <a:ln>
                  <a:noFill/>
                </a:ln>
                <a:solidFill>
                  <a:srgbClr val="000000"/>
                </a:solidFill>
                <a:effectLst/>
                <a:uLnTx/>
                <a:uFillTx/>
                <a:ea typeface="Calibri" panose="020F0502020204030204" pitchFamily="34" charset="0"/>
                <a:cs typeface="STIX-Regular"/>
              </a:rPr>
              <a:t>erster</a:t>
            </a:r>
            <a:r>
              <a:rPr kumimoji="0" lang="en-US" sz="800" b="0" i="0" u="none" strike="noStrike" kern="0" cap="none" spc="0" normalizeH="0" baseline="0" noProof="0">
                <a:ln>
                  <a:noFill/>
                </a:ln>
                <a:solidFill>
                  <a:srgbClr val="000000"/>
                </a:solidFill>
                <a:effectLst/>
                <a:uLnTx/>
                <a:uFillTx/>
                <a:ea typeface="Calibri" panose="020F0502020204030204" pitchFamily="34" charset="0"/>
                <a:cs typeface="STIX-Regular"/>
              </a:rPr>
              <a:t> </a:t>
            </a:r>
            <a:r>
              <a:rPr kumimoji="0" lang="en-US" sz="800" b="0" i="0" u="none" strike="noStrike" kern="0" cap="none" spc="0" normalizeH="0" baseline="0" noProof="0" err="1">
                <a:ln>
                  <a:noFill/>
                </a:ln>
                <a:solidFill>
                  <a:srgbClr val="000000"/>
                </a:solidFill>
                <a:effectLst/>
                <a:uLnTx/>
                <a:uFillTx/>
                <a:ea typeface="Calibri" panose="020F0502020204030204" pitchFamily="34" charset="0"/>
                <a:cs typeface="STIX-Regular"/>
              </a:rPr>
              <a:t>nach-gewiesener</a:t>
            </a:r>
            <a:r>
              <a:rPr kumimoji="0" lang="en-US" sz="800" b="0" i="0" u="none" strike="noStrike" kern="0" cap="none" spc="0" normalizeH="0" baseline="0" noProof="0">
                <a:ln>
                  <a:noFill/>
                </a:ln>
                <a:solidFill>
                  <a:srgbClr val="000000"/>
                </a:solidFill>
                <a:effectLst/>
                <a:uLnTx/>
                <a:uFillTx/>
                <a:ea typeface="Calibri" panose="020F0502020204030204" pitchFamily="34" charset="0"/>
                <a:cs typeface="STIX-Regular"/>
              </a:rPr>
              <a:t> </a:t>
            </a:r>
            <a:r>
              <a:rPr kumimoji="0" lang="en-US" sz="800" b="0" i="0" u="none" strike="noStrike" kern="0" cap="none" spc="0" normalizeH="0" baseline="0" noProof="0" err="1">
                <a:ln>
                  <a:noFill/>
                </a:ln>
                <a:solidFill>
                  <a:srgbClr val="000000"/>
                </a:solidFill>
                <a:effectLst/>
                <a:uLnTx/>
                <a:uFillTx/>
                <a:ea typeface="Calibri" panose="020F0502020204030204" pitchFamily="34" charset="0"/>
                <a:cs typeface="STIX-Regular"/>
              </a:rPr>
              <a:t>IAk</a:t>
            </a:r>
            <a:r>
              <a:rPr kumimoji="0" lang="en-US" sz="800" b="0" i="0" u="none" strike="noStrike" kern="0" cap="none" spc="0" normalizeH="0" baseline="0" noProof="0">
                <a:ln>
                  <a:noFill/>
                </a:ln>
                <a:solidFill>
                  <a:srgbClr val="000000"/>
                </a:solidFill>
                <a:effectLst/>
                <a:uLnTx/>
                <a:uFillTx/>
                <a:ea typeface="Calibri" panose="020F0502020204030204" pitchFamily="34" charset="0"/>
                <a:cs typeface="STIX-Regular"/>
              </a:rPr>
              <a:t> </a:t>
            </a:r>
            <a:r>
              <a:rPr kumimoji="0" lang="en-US" sz="800" b="0" i="0" u="none" strike="noStrike" kern="0" cap="none" spc="0" normalizeH="0" baseline="0" noProof="0" err="1">
                <a:ln>
                  <a:noFill/>
                </a:ln>
                <a:solidFill>
                  <a:srgbClr val="000000"/>
                </a:solidFill>
                <a:effectLst/>
                <a:uLnTx/>
                <a:uFillTx/>
                <a:ea typeface="Calibri" panose="020F0502020204030204" pitchFamily="34" charset="0"/>
                <a:cs typeface="STIX-Regular"/>
              </a:rPr>
              <a:t>im</a:t>
            </a:r>
            <a:r>
              <a:rPr kumimoji="0" lang="en-US" sz="800" b="0" i="0" u="none" strike="noStrike" kern="0" cap="none" spc="0" normalizeH="0" baseline="0" noProof="0">
                <a:ln>
                  <a:noFill/>
                </a:ln>
                <a:solidFill>
                  <a:srgbClr val="000000"/>
                </a:solidFill>
                <a:effectLst/>
                <a:uLnTx/>
                <a:uFillTx/>
                <a:ea typeface="Calibri" panose="020F0502020204030204" pitchFamily="34" charset="0"/>
                <a:cs typeface="STIX-Regular"/>
              </a:rPr>
              <a:t> Kindesalter</a:t>
            </a:r>
            <a:r>
              <a:rPr kumimoji="0" lang="en-US" sz="800" b="0" i="0" u="none" strike="noStrike" kern="0" cap="none" spc="0" normalizeH="0" baseline="30000" noProof="0">
                <a:ln>
                  <a:noFill/>
                </a:ln>
                <a:solidFill>
                  <a:srgbClr val="000000"/>
                </a:solidFill>
                <a:effectLst/>
                <a:uLnTx/>
                <a:uFillTx/>
                <a:ea typeface="Calibri" panose="020F0502020204030204" pitchFamily="34" charset="0"/>
                <a:cs typeface="STIX-Regular"/>
              </a:rPr>
              <a:t>2</a:t>
            </a:r>
            <a:endParaRPr kumimoji="0" lang="en-US" sz="800" b="0" i="0" u="none" strike="noStrike" kern="100" cap="none" spc="0" normalizeH="0" baseline="30000" noProof="0">
              <a:ln>
                <a:noFill/>
              </a:ln>
              <a:solidFill>
                <a:prstClr val="white"/>
              </a:solidFill>
              <a:effectLst/>
              <a:uLnTx/>
              <a:uFillTx/>
              <a:ea typeface="Calibri" panose="020F0502020204030204" pitchFamily="34" charset="0"/>
              <a:cs typeface="Times New Roman" panose="02020603050405020304" pitchFamily="18" charset="0"/>
            </a:endParaRPr>
          </a:p>
        </p:txBody>
      </p:sp>
      <p:sp>
        <p:nvSpPr>
          <p:cNvPr id="263" name="Rectangle: Rounded Corners 5">
            <a:extLst>
              <a:ext uri="{FF2B5EF4-FFF2-40B4-BE49-F238E27FC236}">
                <a16:creationId xmlns:a16="http://schemas.microsoft.com/office/drawing/2014/main" id="{48C3ACE5-8D28-5CB5-FAE1-CB67C8E03B95}"/>
              </a:ext>
            </a:extLst>
          </p:cNvPr>
          <p:cNvSpPr/>
          <p:nvPr/>
        </p:nvSpPr>
        <p:spPr>
          <a:xfrm>
            <a:off x="5231336" y="1895636"/>
            <a:ext cx="1577340" cy="699078"/>
          </a:xfrm>
          <a:prstGeom prst="roundRect">
            <a:avLst>
              <a:gd name="adj" fmla="val 50000"/>
            </a:avLst>
          </a:prstGeom>
          <a:solidFill>
            <a:sysClr val="window" lastClr="FFFFFF"/>
          </a:solidFill>
          <a:ln w="19050" cap="flat" cmpd="sng" algn="ctr">
            <a:solidFill>
              <a:schemeClr val="accent6">
                <a:lumMod val="75000"/>
              </a:schemeClr>
            </a:solidFill>
            <a:prstDash val="solid"/>
          </a:ln>
          <a:effectLst/>
        </p:spPr>
        <p:txBody>
          <a:bodyPr lIns="135000" tIns="0" rIns="54000" bIns="2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err="1">
                <a:ln>
                  <a:noFill/>
                </a:ln>
                <a:solidFill>
                  <a:srgbClr val="000000"/>
                </a:solidFill>
                <a:effectLst/>
                <a:uLnTx/>
                <a:uFillTx/>
                <a:cs typeface="Arial" panose="020B0604020202020204" pitchFamily="34" charset="0"/>
              </a:rPr>
              <a:t>Assoziiert</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mit</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lang="en-US" sz="800" kern="0" err="1">
                <a:solidFill>
                  <a:srgbClr val="000000"/>
                </a:solidFill>
                <a:cs typeface="Arial" panose="020B0604020202020204" pitchFamily="34" charset="0"/>
              </a:rPr>
              <a:t>rascher</a:t>
            </a:r>
            <a:r>
              <a:rPr lang="en-US" sz="800" kern="0">
                <a:solidFill>
                  <a:srgbClr val="000000"/>
                </a:solidFill>
                <a:cs typeface="Arial" panose="020B0604020202020204" pitchFamily="34" charset="0"/>
              </a:rPr>
              <a:t> Progression zu T1D Stadium 3</a:t>
            </a:r>
            <a:r>
              <a:rPr kumimoji="0" lang="en-US" sz="800" b="0" i="0" u="none" strike="noStrike" kern="0" cap="none" spc="0" normalizeH="0" baseline="30000" noProof="0">
                <a:ln>
                  <a:noFill/>
                </a:ln>
                <a:solidFill>
                  <a:srgbClr val="000000"/>
                </a:solidFill>
                <a:effectLst/>
                <a:uLnTx/>
                <a:uFillTx/>
                <a:ea typeface="DengXian" panose="02010600030101010101" pitchFamily="2" charset="-122"/>
                <a:cs typeface="Arial" panose="020B0604020202020204" pitchFamily="34" charset="0"/>
              </a:rPr>
              <a:t>2,3 </a:t>
            </a:r>
            <a:endParaRPr kumimoji="0" lang="en-US" sz="800" b="0" i="0" u="none" strike="noStrike" kern="100" cap="none" spc="0" normalizeH="0" baseline="30000" noProof="0">
              <a:ln>
                <a:noFill/>
              </a:ln>
              <a:solidFill>
                <a:srgbClr val="000000"/>
              </a:solidFill>
              <a:effectLst/>
              <a:uLnTx/>
              <a:uFillTx/>
              <a:ea typeface="Calibri" panose="020F0502020204030204" pitchFamily="34" charset="0"/>
              <a:cs typeface="Arial" panose="020B0604020202020204" pitchFamily="34" charset="0"/>
            </a:endParaRPr>
          </a:p>
        </p:txBody>
      </p:sp>
      <p:sp>
        <p:nvSpPr>
          <p:cNvPr id="264" name="Rectangle: Rounded Corners 6">
            <a:extLst>
              <a:ext uri="{FF2B5EF4-FFF2-40B4-BE49-F238E27FC236}">
                <a16:creationId xmlns:a16="http://schemas.microsoft.com/office/drawing/2014/main" id="{E3D3F20C-3AA7-D9DF-195C-EBD747F88737}"/>
              </a:ext>
            </a:extLst>
          </p:cNvPr>
          <p:cNvSpPr/>
          <p:nvPr/>
        </p:nvSpPr>
        <p:spPr>
          <a:xfrm>
            <a:off x="6909380" y="1895636"/>
            <a:ext cx="1577340" cy="693012"/>
          </a:xfrm>
          <a:prstGeom prst="roundRect">
            <a:avLst>
              <a:gd name="adj" fmla="val 50000"/>
            </a:avLst>
          </a:prstGeom>
          <a:solidFill>
            <a:sysClr val="window" lastClr="FFFFFF"/>
          </a:solidFill>
          <a:ln w="19050" cap="flat" cmpd="sng" algn="ctr">
            <a:solidFill>
              <a:schemeClr val="accent6">
                <a:lumMod val="75000"/>
              </a:schemeClr>
            </a:solidFill>
            <a:prstDash val="solid"/>
          </a:ln>
          <a:effectLst/>
        </p:spPr>
        <p:txBody>
          <a:bodyPr lIns="135000" tIns="0" rIns="54000" bIns="27000" rtlCol="0" anchor="ct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800" b="0" i="0" u="none" strike="noStrike" kern="0" cap="none" spc="0" normalizeH="0" baseline="0" noProof="0">
                <a:ln>
                  <a:noFill/>
                </a:ln>
                <a:solidFill>
                  <a:srgbClr val="000000"/>
                </a:solidFill>
                <a:effectLst/>
                <a:uLnTx/>
                <a:uFillTx/>
                <a:cs typeface="Arial" panose="020B0604020202020204" pitchFamily="34" charset="0"/>
              </a:rPr>
              <a:t>Oft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ein</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sekundärer</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oder</a:t>
            </a:r>
            <a:r>
              <a:rPr kumimoji="0" lang="en-US" sz="800" b="0" i="0" u="none" strike="noStrike" kern="0" cap="none" spc="0" normalizeH="0" baseline="0" noProof="0">
                <a:ln>
                  <a:noFill/>
                </a:ln>
                <a:solidFill>
                  <a:srgbClr val="000000"/>
                </a:solidFill>
                <a:effectLst/>
                <a:uLnTx/>
                <a:uFillTx/>
                <a:cs typeface="Arial" panose="020B0604020202020204" pitchFamily="34" charset="0"/>
              </a:rPr>
              <a:t> </a:t>
            </a:r>
            <a:r>
              <a:rPr kumimoji="0" lang="en-US" sz="800" b="0" i="0" u="none" strike="noStrike" kern="0" cap="none" spc="0" normalizeH="0" baseline="0" noProof="0" err="1">
                <a:ln>
                  <a:noFill/>
                </a:ln>
                <a:solidFill>
                  <a:srgbClr val="000000"/>
                </a:solidFill>
                <a:effectLst/>
                <a:uLnTx/>
                <a:uFillTx/>
                <a:cs typeface="Arial" panose="020B0604020202020204" pitchFamily="34" charset="0"/>
              </a:rPr>
              <a:t>später</a:t>
            </a:r>
            <a:r>
              <a:rPr kumimoji="0" lang="en-US" sz="800" b="0" i="0" u="none" strike="noStrike" kern="0" cap="none" spc="0" normalizeH="0" baseline="0" noProof="0">
                <a:ln>
                  <a:noFill/>
                </a:ln>
                <a:solidFill>
                  <a:srgbClr val="000000"/>
                </a:solidFill>
                <a:effectLst/>
                <a:uLnTx/>
                <a:uFillTx/>
                <a:cs typeface="Arial" panose="020B0604020202020204" pitchFamily="34" charset="0"/>
              </a:rPr>
              <a:t> IAk</a:t>
            </a:r>
            <a:r>
              <a:rPr kumimoji="0" lang="en-US" sz="800" b="0" i="0" u="none" strike="noStrike" kern="0" cap="none" spc="0" normalizeH="0" baseline="30000" noProof="0">
                <a:ln>
                  <a:noFill/>
                </a:ln>
                <a:solidFill>
                  <a:srgbClr val="000000"/>
                </a:solidFill>
                <a:effectLst/>
                <a:uLnTx/>
                <a:uFillTx/>
                <a:cs typeface="Arial" panose="020B0604020202020204" pitchFamily="34" charset="0"/>
              </a:rPr>
              <a:t>1</a:t>
            </a:r>
          </a:p>
        </p:txBody>
      </p:sp>
      <p:sp>
        <p:nvSpPr>
          <p:cNvPr id="2" name="Textfeld 1">
            <a:extLst>
              <a:ext uri="{FF2B5EF4-FFF2-40B4-BE49-F238E27FC236}">
                <a16:creationId xmlns:a16="http://schemas.microsoft.com/office/drawing/2014/main" id="{A40B3B60-9915-8AD7-6DCB-281AB48FB988}"/>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a:t>
            </a:r>
            <a:r>
              <a:rPr lang="de-DE" sz="600" b="0" i="0">
                <a:solidFill>
                  <a:schemeClr val="bg1"/>
                </a:solidFill>
                <a:effectLst/>
              </a:rPr>
              <a:t>042-1.0-0</a:t>
            </a:r>
            <a:r>
              <a:rPr lang="de-DE" sz="600" b="0" i="0">
                <a:solidFill>
                  <a:srgbClr val="404040"/>
                </a:solidFill>
                <a:effectLst/>
              </a:rPr>
              <a:t>1/2026</a:t>
            </a:r>
            <a:endParaRPr lang="de-DE" sz="600">
              <a:solidFill>
                <a:srgbClr val="404040"/>
              </a:solidFill>
            </a:endParaRPr>
          </a:p>
        </p:txBody>
      </p:sp>
    </p:spTree>
    <p:extLst>
      <p:ext uri="{BB962C8B-B14F-4D97-AF65-F5344CB8AC3E}">
        <p14:creationId xmlns:p14="http://schemas.microsoft.com/office/powerpoint/2010/main" val="2140265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F7B138D-FD74-39E4-FB7F-70FFEB49A947}"/>
            </a:ext>
          </a:extLst>
        </p:cNvPr>
        <p:cNvGrpSpPr/>
        <p:nvPr/>
      </p:nvGrpSpPr>
      <p:grpSpPr>
        <a:xfrm>
          <a:off x="0" y="0"/>
          <a:ext cx="0" cy="0"/>
          <a:chOff x="0" y="0"/>
          <a:chExt cx="0" cy="0"/>
        </a:xfrm>
      </p:grpSpPr>
      <p:sp>
        <p:nvSpPr>
          <p:cNvPr id="33" name="Textplatzhalter 9">
            <a:extLst>
              <a:ext uri="{FF2B5EF4-FFF2-40B4-BE49-F238E27FC236}">
                <a16:creationId xmlns:a16="http://schemas.microsoft.com/office/drawing/2014/main" id="{06B19CE9-A200-6DD1-2104-7D3FE428FA30}"/>
              </a:ext>
            </a:extLst>
          </p:cNvPr>
          <p:cNvSpPr txBox="1">
            <a:spLocks/>
          </p:cNvSpPr>
          <p:nvPr/>
        </p:nvSpPr>
        <p:spPr>
          <a:xfrm>
            <a:off x="314330" y="114843"/>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defRPr/>
            </a:pPr>
            <a:r>
              <a:rPr lang="de-DE" sz="2000" b="1">
                <a:solidFill>
                  <a:srgbClr val="7030A0"/>
                </a:solidFill>
              </a:rPr>
              <a:t>Einige </a:t>
            </a:r>
            <a:r>
              <a:rPr lang="de-DE" sz="2000" b="1" err="1">
                <a:solidFill>
                  <a:srgbClr val="7030A0"/>
                </a:solidFill>
              </a:rPr>
              <a:t>IAk</a:t>
            </a:r>
            <a:r>
              <a:rPr lang="de-DE" sz="2000" b="1">
                <a:solidFill>
                  <a:srgbClr val="7030A0"/>
                </a:solidFill>
              </a:rPr>
              <a:t>-Charakteristika liefern Zusatzinformationen bezüglich der T1D-Progressionsrate</a:t>
            </a:r>
            <a:r>
              <a:rPr kumimoji="0" lang="de-DE" sz="2000" b="1" i="0" u="none" strike="noStrike" kern="1200" cap="none" spc="0" normalizeH="0" baseline="30000" noProof="0">
                <a:ln>
                  <a:noFill/>
                </a:ln>
                <a:solidFill>
                  <a:srgbClr val="7030A0"/>
                </a:solidFill>
                <a:effectLst/>
                <a:uLnTx/>
                <a:uFillTx/>
                <a:latin typeface="Verdana"/>
                <a:ea typeface="+mn-ea"/>
                <a:cs typeface="+mn-cs"/>
              </a:rPr>
              <a:t>1-9</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18" name="TextBox 3037">
            <a:extLst>
              <a:ext uri="{FF2B5EF4-FFF2-40B4-BE49-F238E27FC236}">
                <a16:creationId xmlns:a16="http://schemas.microsoft.com/office/drawing/2014/main" id="{C6E936A7-F619-E18B-6140-B6BC4CE6DE7B}"/>
              </a:ext>
            </a:extLst>
          </p:cNvPr>
          <p:cNvSpPr txBox="1"/>
          <p:nvPr/>
        </p:nvSpPr>
        <p:spPr>
          <a:xfrm>
            <a:off x="314330" y="4565120"/>
            <a:ext cx="8448670" cy="553998"/>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0" i="0" u="none" strike="noStrike" kern="1200" cap="none" spc="0" normalizeH="0" baseline="0" noProof="0">
                <a:ln>
                  <a:noFill/>
                </a:ln>
                <a:solidFill>
                  <a:srgbClr val="404040"/>
                </a:solidFill>
                <a:effectLst/>
                <a:uLnTx/>
                <a:uFillTx/>
                <a:latin typeface="Verdana"/>
                <a:ea typeface="Arial"/>
                <a:cs typeface="Arial"/>
              </a:rPr>
              <a:t>GADA: Glutaminsäure-Decarboxylase-Autoantikörper; IA-2A: Insulinoma-assoziiertes Antigen 2-Autoantikörper; IAA: Insulin-Autoantikörper; IAk: Inselautoantikörper; T1D: Typ-1-Diabetes; ZnT8A: Zinktransporter 8-Autoantikörper.</a:t>
            </a:r>
          </a:p>
          <a:p>
            <a:pPr lvl="0" defTabSz="685766">
              <a:buClr>
                <a:srgbClr val="2F4B95"/>
              </a:buClr>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Anand V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Arial"/>
                <a:cs typeface="Arial"/>
              </a:rPr>
              <a:t>2021; 44: 2269–76. </a:t>
            </a:r>
            <a:r>
              <a:rPr kumimoji="0" lang="da-DK" sz="600" b="1" i="0" u="none" strike="noStrike" kern="1200" cap="none" spc="0" normalizeH="0" baseline="0" noProof="0">
                <a:ln>
                  <a:noFill/>
                </a:ln>
                <a:solidFill>
                  <a:srgbClr val="404040"/>
                </a:solidFill>
                <a:effectLst/>
                <a:uLnTx/>
                <a:uFillTx/>
                <a:latin typeface="Verdana"/>
                <a:ea typeface="Arial"/>
                <a:cs typeface="Arial"/>
              </a:rPr>
              <a:t>2.</a:t>
            </a:r>
            <a:r>
              <a:rPr kumimoji="0" lang="da-DK" sz="600" b="0" i="0" u="none" strike="noStrike" kern="1200" cap="none" spc="0" normalizeH="0" baseline="0" noProof="0">
                <a:ln>
                  <a:noFill/>
                </a:ln>
                <a:solidFill>
                  <a:srgbClr val="404040"/>
                </a:solidFill>
                <a:effectLst/>
                <a:uLnTx/>
                <a:uFillTx/>
                <a:latin typeface="Verdana"/>
                <a:ea typeface="Arial"/>
                <a:cs typeface="Arial"/>
              </a:rPr>
              <a:t> Insel RA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Arial"/>
                <a:cs typeface="Arial"/>
              </a:rPr>
              <a:t>2015; 38</a:t>
            </a:r>
            <a:r>
              <a:rPr lang="da-DK" sz="600">
                <a:solidFill>
                  <a:srgbClr val="404040"/>
                </a:solidFill>
                <a:ea typeface="Arial"/>
                <a:cs typeface="Arial"/>
              </a:rPr>
              <a:t>: 1964–74</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kumimoji="0" lang="da-DK" sz="600" b="1" i="0" u="none" strike="noStrike" kern="1200" cap="none" spc="0" normalizeH="0" baseline="0" noProof="0">
                <a:ln>
                  <a:noFill/>
                </a:ln>
                <a:solidFill>
                  <a:srgbClr val="404040"/>
                </a:solidFill>
                <a:effectLst/>
                <a:uLnTx/>
                <a:uFillTx/>
                <a:latin typeface="Verdana"/>
                <a:ea typeface="Arial"/>
                <a:cs typeface="Arial"/>
              </a:rPr>
              <a:t>3.</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lang="de-DE" sz="600">
                <a:solidFill>
                  <a:srgbClr val="404040"/>
                </a:solidFill>
              </a:rPr>
              <a:t>Phillip M </a:t>
            </a:r>
            <a:r>
              <a:rPr lang="de-DE" sz="600" i="1">
                <a:solidFill>
                  <a:srgbClr val="404040"/>
                </a:solidFill>
              </a:rPr>
              <a:t>et al. Diabetes Care </a:t>
            </a:r>
            <a:r>
              <a:rPr lang="de-DE" sz="600">
                <a:solidFill>
                  <a:srgbClr val="404040"/>
                </a:solidFill>
              </a:rPr>
              <a:t>2024; 47: 1276</a:t>
            </a:r>
            <a:r>
              <a:rPr lang="da-DK" sz="600">
                <a:solidFill>
                  <a:srgbClr val="404040"/>
                </a:solidFill>
                <a:ea typeface="Arial"/>
                <a:cs typeface="Arial"/>
              </a:rPr>
              <a:t>–</a:t>
            </a:r>
            <a:r>
              <a:rPr lang="de-DE" sz="600">
                <a:solidFill>
                  <a:srgbClr val="404040"/>
                </a:solidFill>
              </a:rPr>
              <a:t>98. </a:t>
            </a:r>
            <a:r>
              <a:rPr lang="de-DE" sz="600" b="1">
                <a:solidFill>
                  <a:srgbClr val="404040"/>
                </a:solidFill>
              </a:rPr>
              <a:t>4.</a:t>
            </a:r>
            <a:r>
              <a:rPr lang="de-DE" sz="600">
                <a:solidFill>
                  <a:srgbClr val="404040"/>
                </a:solidFill>
              </a:rPr>
              <a:t> </a:t>
            </a:r>
            <a:r>
              <a:rPr lang="da-DK" sz="600">
                <a:solidFill>
                  <a:srgbClr val="404040"/>
                </a:solidFill>
                <a:ea typeface="Arial"/>
                <a:cs typeface="Arial"/>
              </a:rPr>
              <a:t>So M </a:t>
            </a:r>
            <a:r>
              <a:rPr lang="da-DK" sz="600" i="1">
                <a:solidFill>
                  <a:srgbClr val="404040"/>
                </a:solidFill>
                <a:ea typeface="Arial"/>
                <a:cs typeface="Arial"/>
              </a:rPr>
              <a:t>et al. Endocr Rev </a:t>
            </a:r>
            <a:r>
              <a:rPr lang="da-DK" sz="600">
                <a:solidFill>
                  <a:srgbClr val="404040"/>
                </a:solidFill>
                <a:ea typeface="Arial"/>
                <a:cs typeface="Arial"/>
              </a:rPr>
              <a:t>2021; 42: 584–604.         </a:t>
            </a:r>
            <a:r>
              <a:rPr lang="da-DK" sz="600" b="1">
                <a:solidFill>
                  <a:srgbClr val="404040"/>
                </a:solidFill>
                <a:ea typeface="Arial"/>
                <a:cs typeface="Arial"/>
              </a:rPr>
              <a:t>5.</a:t>
            </a:r>
            <a:r>
              <a:rPr lang="da-DK" sz="600">
                <a:solidFill>
                  <a:srgbClr val="404040"/>
                </a:solidFill>
                <a:ea typeface="Arial"/>
                <a:cs typeface="Arial"/>
              </a:rPr>
              <a:t> Jacobsen LM </a:t>
            </a:r>
            <a:r>
              <a:rPr lang="da-DK" sz="600" i="1">
                <a:solidFill>
                  <a:srgbClr val="404040"/>
                </a:solidFill>
                <a:ea typeface="Arial"/>
                <a:cs typeface="Arial"/>
              </a:rPr>
              <a:t>et al. Diabetologia </a:t>
            </a:r>
            <a:r>
              <a:rPr lang="da-DK" sz="600">
                <a:solidFill>
                  <a:srgbClr val="404040"/>
                </a:solidFill>
                <a:ea typeface="Arial"/>
                <a:cs typeface="Arial"/>
              </a:rPr>
              <a:t>2020; 63: 588–96. </a:t>
            </a:r>
            <a:r>
              <a:rPr lang="da-DK" sz="600" b="1">
                <a:solidFill>
                  <a:srgbClr val="404040"/>
                </a:solidFill>
                <a:ea typeface="Arial"/>
                <a:cs typeface="Arial"/>
              </a:rPr>
              <a:t>6.</a:t>
            </a:r>
            <a:r>
              <a:rPr lang="da-DK" sz="600">
                <a:solidFill>
                  <a:srgbClr val="404040"/>
                </a:solidFill>
                <a:ea typeface="Arial"/>
                <a:cs typeface="Arial"/>
              </a:rPr>
              <a:t> Pöllänen PM </a:t>
            </a:r>
            <a:r>
              <a:rPr lang="da-DK" sz="600" i="1">
                <a:solidFill>
                  <a:srgbClr val="404040"/>
                </a:solidFill>
                <a:ea typeface="Arial"/>
                <a:cs typeface="Arial"/>
              </a:rPr>
              <a:t>et al. Diabetologia </a:t>
            </a:r>
            <a:r>
              <a:rPr lang="da-DK" sz="600">
                <a:solidFill>
                  <a:srgbClr val="404040"/>
                </a:solidFill>
                <a:ea typeface="Arial"/>
                <a:cs typeface="Arial"/>
              </a:rPr>
              <a:t>2017; 60: 1284–93</a:t>
            </a:r>
            <a:r>
              <a:rPr lang="de-DE" sz="600">
                <a:solidFill>
                  <a:srgbClr val="404040"/>
                </a:solidFill>
              </a:rPr>
              <a:t>. </a:t>
            </a:r>
            <a:r>
              <a:rPr lang="de-DE" sz="600" b="1">
                <a:solidFill>
                  <a:srgbClr val="404040"/>
                </a:solidFill>
              </a:rPr>
              <a:t>7.</a:t>
            </a:r>
            <a:r>
              <a:rPr lang="de-DE" sz="600">
                <a:solidFill>
                  <a:srgbClr val="404040"/>
                </a:solidFill>
              </a:rPr>
              <a:t> Suomi T </a:t>
            </a:r>
            <a:r>
              <a:rPr lang="de-DE" sz="600" i="1">
                <a:solidFill>
                  <a:srgbClr val="404040"/>
                </a:solidFill>
              </a:rPr>
              <a:t>et al. </a:t>
            </a:r>
            <a:r>
              <a:rPr lang="da-DK" sz="600" i="1">
                <a:solidFill>
                  <a:srgbClr val="404040"/>
                </a:solidFill>
                <a:latin typeface="Verdana"/>
                <a:cs typeface="Arial"/>
              </a:rPr>
              <a:t>EBioMedicine </a:t>
            </a:r>
            <a:r>
              <a:rPr lang="da-DK" sz="600">
                <a:solidFill>
                  <a:srgbClr val="404040"/>
                </a:solidFill>
                <a:latin typeface="Verdana"/>
                <a:cs typeface="Arial"/>
              </a:rPr>
              <a:t>2023; 92: 104625. </a:t>
            </a:r>
            <a:r>
              <a:rPr lang="da-DK" sz="600" b="1">
                <a:solidFill>
                  <a:srgbClr val="404040"/>
                </a:solidFill>
                <a:latin typeface="Verdana"/>
                <a:cs typeface="Arial"/>
              </a:rPr>
              <a:t>8.</a:t>
            </a:r>
            <a:r>
              <a:rPr lang="da-DK" sz="600">
                <a:solidFill>
                  <a:srgbClr val="404040"/>
                </a:solidFill>
                <a:latin typeface="Verdana"/>
                <a:cs typeface="Arial"/>
              </a:rPr>
              <a:t> Steck AK </a:t>
            </a:r>
            <a:r>
              <a:rPr lang="da-DK" sz="600" i="1">
                <a:solidFill>
                  <a:srgbClr val="404040"/>
                </a:solidFill>
                <a:latin typeface="Verdana"/>
                <a:cs typeface="Arial"/>
              </a:rPr>
              <a:t>et al. Diabetes Care </a:t>
            </a:r>
            <a:r>
              <a:rPr lang="da-DK" sz="600">
                <a:solidFill>
                  <a:srgbClr val="404040"/>
                </a:solidFill>
                <a:latin typeface="Verdana"/>
                <a:cs typeface="Arial"/>
              </a:rPr>
              <a:t>2015; 38: 808</a:t>
            </a:r>
            <a:r>
              <a:rPr lang="da-DK" sz="600">
                <a:solidFill>
                  <a:srgbClr val="404040"/>
                </a:solidFill>
                <a:ea typeface="Arial"/>
                <a:cs typeface="Arial"/>
              </a:rPr>
              <a:t>–13. </a:t>
            </a:r>
            <a:r>
              <a:rPr lang="da-DK" sz="600" b="1">
                <a:solidFill>
                  <a:srgbClr val="404040"/>
                </a:solidFill>
                <a:ea typeface="Arial"/>
                <a:cs typeface="Arial"/>
              </a:rPr>
              <a:t>9. </a:t>
            </a:r>
            <a:r>
              <a:rPr lang="da-DK" sz="600">
                <a:solidFill>
                  <a:srgbClr val="404040"/>
                </a:solidFill>
                <a:ea typeface="Arial"/>
                <a:cs typeface="Arial"/>
              </a:rPr>
              <a:t>Felton JL </a:t>
            </a:r>
            <a:r>
              <a:rPr lang="da-DK" sz="600" i="1">
                <a:solidFill>
                  <a:srgbClr val="404040"/>
                </a:solidFill>
                <a:ea typeface="Arial"/>
                <a:cs typeface="Arial"/>
              </a:rPr>
              <a:t>et al. Commun Med (Lond)</a:t>
            </a:r>
            <a:r>
              <a:rPr lang="da-DK" sz="600">
                <a:solidFill>
                  <a:srgbClr val="404040"/>
                </a:solidFill>
                <a:ea typeface="Arial"/>
                <a:cs typeface="Arial"/>
              </a:rPr>
              <a:t> 2024; 4: 66. </a:t>
            </a:r>
            <a:r>
              <a:rPr lang="da-DK" sz="600" b="1">
                <a:solidFill>
                  <a:srgbClr val="404040"/>
                </a:solidFill>
                <a:ea typeface="Arial"/>
                <a:cs typeface="Arial"/>
              </a:rPr>
              <a:t>10.</a:t>
            </a:r>
            <a:r>
              <a:rPr lang="da-DK" sz="600">
                <a:solidFill>
                  <a:srgbClr val="404040"/>
                </a:solidFill>
                <a:ea typeface="Arial"/>
                <a:cs typeface="Arial"/>
              </a:rPr>
              <a:t> Zhang Y </a:t>
            </a:r>
            <a:r>
              <a:rPr lang="da-DK" sz="600" i="1">
                <a:solidFill>
                  <a:srgbClr val="404040"/>
                </a:solidFill>
                <a:ea typeface="Arial"/>
                <a:cs typeface="Arial"/>
              </a:rPr>
              <a:t>et al. Diabetes Metab J </a:t>
            </a:r>
            <a:r>
              <a:rPr lang="da-DK" sz="600">
                <a:solidFill>
                  <a:srgbClr val="404040"/>
                </a:solidFill>
                <a:ea typeface="Arial"/>
                <a:cs typeface="Arial"/>
              </a:rPr>
              <a:t>2021; 45: 404–16. </a:t>
            </a:r>
            <a:r>
              <a:rPr lang="da-DK" sz="600" b="1">
                <a:solidFill>
                  <a:srgbClr val="404040"/>
                </a:solidFill>
                <a:ea typeface="Arial"/>
                <a:cs typeface="Arial"/>
              </a:rPr>
              <a:t>11.</a:t>
            </a:r>
            <a:r>
              <a:rPr lang="da-DK" sz="600">
                <a:solidFill>
                  <a:srgbClr val="404040"/>
                </a:solidFill>
                <a:ea typeface="Arial"/>
                <a:cs typeface="Arial"/>
              </a:rPr>
              <a:t> Bachmann MF </a:t>
            </a:r>
            <a:r>
              <a:rPr lang="da-DK" sz="600" i="1">
                <a:solidFill>
                  <a:srgbClr val="404040"/>
                </a:solidFill>
                <a:ea typeface="Arial"/>
                <a:cs typeface="Arial"/>
              </a:rPr>
              <a:t>et al. Allergy </a:t>
            </a:r>
            <a:r>
              <a:rPr lang="da-DK" sz="600">
                <a:solidFill>
                  <a:srgbClr val="404040"/>
                </a:solidFill>
                <a:ea typeface="Arial"/>
                <a:cs typeface="Arial"/>
              </a:rPr>
              <a:t>2025; 80: 37–46.</a:t>
            </a:r>
            <a:endParaRPr kumimoji="0" lang="da-DK" sz="600" b="0" i="0" u="none" strike="noStrike" kern="1200" cap="none" spc="0" normalizeH="0" baseline="0" noProof="0">
              <a:ln>
                <a:noFill/>
              </a:ln>
              <a:solidFill>
                <a:srgbClr val="404040"/>
              </a:solidFill>
              <a:effectLst/>
              <a:uLnTx/>
              <a:uFillTx/>
              <a:latin typeface="Verdana"/>
              <a:ea typeface="Arial"/>
              <a:cs typeface="Arial"/>
            </a:endParaRPr>
          </a:p>
        </p:txBody>
      </p:sp>
      <p:sp>
        <p:nvSpPr>
          <p:cNvPr id="38" name="Rectangle 55">
            <a:extLst>
              <a:ext uri="{FF2B5EF4-FFF2-40B4-BE49-F238E27FC236}">
                <a16:creationId xmlns:a16="http://schemas.microsoft.com/office/drawing/2014/main" id="{267B7CF2-EB95-52A8-9D63-62F927DA7177}"/>
              </a:ext>
            </a:extLst>
          </p:cNvPr>
          <p:cNvSpPr/>
          <p:nvPr/>
        </p:nvSpPr>
        <p:spPr>
          <a:xfrm>
            <a:off x="0" y="1329397"/>
            <a:ext cx="9144000" cy="439920"/>
          </a:xfrm>
          <a:prstGeom prst="rect">
            <a:avLst/>
          </a:prstGeom>
          <a:solidFill>
            <a:schemeClr val="accent6">
              <a:lumMod val="40000"/>
              <a:lumOff val="60000"/>
            </a:schemeClr>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ea typeface="+mn-ea"/>
              <a:cs typeface="+mn-cs"/>
            </a:endParaRPr>
          </a:p>
        </p:txBody>
      </p:sp>
      <p:grpSp>
        <p:nvGrpSpPr>
          <p:cNvPr id="39" name="Group 2">
            <a:extLst>
              <a:ext uri="{FF2B5EF4-FFF2-40B4-BE49-F238E27FC236}">
                <a16:creationId xmlns:a16="http://schemas.microsoft.com/office/drawing/2014/main" id="{86853845-94FC-93B0-E2F0-C2E6A1D71871}"/>
              </a:ext>
            </a:extLst>
          </p:cNvPr>
          <p:cNvGrpSpPr/>
          <p:nvPr/>
        </p:nvGrpSpPr>
        <p:grpSpPr>
          <a:xfrm>
            <a:off x="365523" y="1253893"/>
            <a:ext cx="1876644" cy="2171027"/>
            <a:chOff x="487364" y="1737206"/>
            <a:chExt cx="2502192" cy="2894703"/>
          </a:xfrm>
        </p:grpSpPr>
        <p:sp>
          <p:nvSpPr>
            <p:cNvPr id="40" name="TextBox 26">
              <a:extLst>
                <a:ext uri="{FF2B5EF4-FFF2-40B4-BE49-F238E27FC236}">
                  <a16:creationId xmlns:a16="http://schemas.microsoft.com/office/drawing/2014/main" id="{1C84AC77-1E44-EAB3-BCDE-A5D8CD5C68E8}"/>
                </a:ext>
              </a:extLst>
            </p:cNvPr>
            <p:cNvSpPr txBox="1"/>
            <p:nvPr/>
          </p:nvSpPr>
          <p:spPr>
            <a:xfrm>
              <a:off x="757564" y="2835862"/>
              <a:ext cx="2231992" cy="1796047"/>
            </a:xfrm>
            <a:prstGeom prst="rect">
              <a:avLst/>
            </a:prstGeom>
            <a:noFill/>
          </p:spPr>
          <p:txBody>
            <a:bodyPr wrap="square" lIns="0" tIns="0" rIns="0" bIns="0">
              <a:spAutoFit/>
            </a:bodyPr>
            <a:lstStyle/>
            <a:p>
              <a:pPr marL="0" marR="0" lvl="0" indent="0" defTabSz="685800" eaLnBrk="1" fontAlgn="auto" latinLnBrk="0" hangingPunct="1">
                <a:lnSpc>
                  <a:spcPct val="90000"/>
                </a:lnSpc>
                <a:spcBef>
                  <a:spcPts val="450"/>
                </a:spcBef>
                <a:spcAft>
                  <a:spcPts val="0"/>
                </a:spcAft>
                <a:buClrTx/>
                <a:buSzTx/>
                <a:buFontTx/>
                <a:buNone/>
                <a:tabLst/>
                <a:defRPr/>
              </a:pPr>
              <a:r>
                <a:rPr kumimoji="0" lang="en-US" sz="1100" b="1" i="0" u="none" strike="noStrike" kern="0" cap="none" spc="0" normalizeH="0" baseline="0" noProof="0">
                  <a:ln>
                    <a:noFill/>
                  </a:ln>
                  <a:solidFill>
                    <a:srgbClr val="030F3B"/>
                  </a:solidFill>
                  <a:effectLst/>
                  <a:uLnTx/>
                  <a:uFillTx/>
                </a:rPr>
                <a:t>Das Progressions-</a:t>
              </a:r>
              <a:r>
                <a:rPr kumimoji="0" lang="en-US" sz="1100" b="1" i="0" u="none" strike="noStrike" kern="0" cap="none" spc="0" normalizeH="0" baseline="0" noProof="0" err="1">
                  <a:ln>
                    <a:noFill/>
                  </a:ln>
                  <a:solidFill>
                    <a:srgbClr val="030F3B"/>
                  </a:solidFill>
                  <a:effectLst/>
                  <a:uLnTx/>
                  <a:uFillTx/>
                </a:rPr>
                <a:t>risiko</a:t>
              </a:r>
              <a:r>
                <a:rPr kumimoji="0" lang="en-US" sz="1100" b="1" i="0" u="none" strike="noStrike" kern="0" cap="none" spc="0" normalizeH="0" baseline="0" noProof="0">
                  <a:ln>
                    <a:noFill/>
                  </a:ln>
                  <a:solidFill>
                    <a:srgbClr val="030F3B"/>
                  </a:solidFill>
                  <a:effectLst/>
                  <a:uLnTx/>
                  <a:uFillTx/>
                </a:rPr>
                <a:t> </a:t>
              </a:r>
              <a:r>
                <a:rPr kumimoji="0" lang="en-US" sz="1100" b="1" i="0" u="none" strike="noStrike" kern="0" cap="none" spc="0" normalizeH="0" baseline="0" noProof="0" err="1">
                  <a:ln>
                    <a:noFill/>
                  </a:ln>
                  <a:solidFill>
                    <a:srgbClr val="030F3B"/>
                  </a:solidFill>
                  <a:effectLst/>
                  <a:uLnTx/>
                  <a:uFillTx/>
                </a:rPr>
                <a:t>steigt</a:t>
              </a:r>
              <a:r>
                <a:rPr kumimoji="0" lang="en-US" sz="1100" b="1" i="0" u="none" strike="noStrike" kern="0" cap="none" spc="0" normalizeH="0" baseline="0" noProof="0">
                  <a:ln>
                    <a:noFill/>
                  </a:ln>
                  <a:solidFill>
                    <a:srgbClr val="030F3B"/>
                  </a:solidFill>
                  <a:effectLst/>
                  <a:uLnTx/>
                  <a:uFillTx/>
                </a:rPr>
                <a:t> </a:t>
              </a:r>
              <a:r>
                <a:rPr kumimoji="0" lang="en-US" sz="1100" b="1" i="0" u="none" strike="noStrike" kern="0" cap="none" spc="0" normalizeH="0" baseline="0" noProof="0" err="1">
                  <a:ln>
                    <a:noFill/>
                  </a:ln>
                  <a:solidFill>
                    <a:srgbClr val="030F3B"/>
                  </a:solidFill>
                  <a:effectLst/>
                  <a:uLnTx/>
                  <a:uFillTx/>
                </a:rPr>
                <a:t>mit</a:t>
              </a:r>
              <a:r>
                <a:rPr kumimoji="0" lang="en-US" sz="1100" b="1" i="0" u="none" strike="noStrike" kern="0" cap="none" spc="0" normalizeH="0" baseline="0" noProof="0">
                  <a:ln>
                    <a:noFill/>
                  </a:ln>
                  <a:solidFill>
                    <a:srgbClr val="030F3B"/>
                  </a:solidFill>
                  <a:effectLst/>
                  <a:uLnTx/>
                  <a:uFillTx/>
                </a:rPr>
                <a:t> der </a:t>
              </a:r>
              <a:r>
                <a:rPr kumimoji="0" lang="en-US" sz="1100" b="1" i="0" u="none" strike="noStrike" kern="0" cap="none" spc="0" normalizeH="0" baseline="0" noProof="0" err="1">
                  <a:ln>
                    <a:noFill/>
                  </a:ln>
                  <a:solidFill>
                    <a:srgbClr val="030F3B"/>
                  </a:solidFill>
                  <a:effectLst/>
                  <a:uLnTx/>
                  <a:uFillTx/>
                </a:rPr>
                <a:t>Anzahl</a:t>
              </a:r>
              <a:r>
                <a:rPr kumimoji="0" lang="en-US" sz="1100" b="1" i="0" u="none" strike="noStrike" kern="0" cap="none" spc="0" normalizeH="0" baseline="0" noProof="0">
                  <a:ln>
                    <a:noFill/>
                  </a:ln>
                  <a:solidFill>
                    <a:srgbClr val="030F3B"/>
                  </a:solidFill>
                  <a:effectLst/>
                  <a:uLnTx/>
                  <a:uFillTx/>
                </a:rPr>
                <a:t> der IAk</a:t>
              </a:r>
              <a:r>
                <a:rPr kumimoji="0" lang="en-US" sz="1100" b="0" i="0" u="none" strike="noStrike" kern="0" cap="none" spc="0" normalizeH="0" baseline="30000" noProof="0">
                  <a:ln>
                    <a:noFill/>
                  </a:ln>
                  <a:solidFill>
                    <a:srgbClr val="030F3B"/>
                  </a:solidFill>
                  <a:effectLst/>
                  <a:uLnTx/>
                  <a:uFillTx/>
                </a:rPr>
                <a:t>1</a:t>
              </a:r>
            </a:p>
            <a:p>
              <a:pPr marL="132160" marR="0" lvl="0" indent="-132160" defTabSz="685800" eaLnBrk="1" fontAlgn="auto" latinLnBrk="0" hangingPunct="1">
                <a:lnSpc>
                  <a:spcPct val="90000"/>
                </a:lnSpc>
                <a:spcBef>
                  <a:spcPts val="450"/>
                </a:spcBef>
                <a:spcAft>
                  <a:spcPts val="0"/>
                </a:spcAft>
                <a:buClrTx/>
                <a:buSzTx/>
                <a:buFont typeface="Arial" panose="020B0604020202020204" pitchFamily="34" charset="0"/>
                <a:buChar char="•"/>
                <a:tabLst/>
                <a:defRPr/>
              </a:pPr>
              <a:r>
                <a:rPr kumimoji="0" lang="en-US" sz="1100" b="0" i="0" u="none" strike="noStrike" kern="0" cap="none" spc="0" normalizeH="0" baseline="0" noProof="0">
                  <a:ln>
                    <a:noFill/>
                  </a:ln>
                  <a:solidFill>
                    <a:srgbClr val="030F3B"/>
                  </a:solidFill>
                  <a:effectLst/>
                  <a:uLnTx/>
                  <a:uFillTx/>
                </a:rPr>
                <a:t>Ein </a:t>
              </a:r>
              <a:r>
                <a:rPr kumimoji="0" lang="en-US" sz="1100" b="0" i="0" u="none" strike="noStrike" kern="0" cap="none" spc="0" normalizeH="0" baseline="0" noProof="0" err="1">
                  <a:ln>
                    <a:noFill/>
                  </a:ln>
                  <a:solidFill>
                    <a:srgbClr val="030F3B"/>
                  </a:solidFill>
                  <a:effectLst/>
                  <a:uLnTx/>
                  <a:uFillTx/>
                </a:rPr>
                <a:t>IAk</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Im</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Risiko</a:t>
              </a:r>
              <a:r>
                <a:rPr kumimoji="0" lang="en-US" sz="1100" b="0" i="0" u="none" strike="noStrike" kern="0" cap="none" spc="0" normalizeH="0" baseline="0" noProof="0">
                  <a:ln>
                    <a:noFill/>
                  </a:ln>
                  <a:solidFill>
                    <a:srgbClr val="030F3B"/>
                  </a:solidFill>
                  <a:effectLst/>
                  <a:uLnTx/>
                  <a:uFillTx/>
                </a:rPr>
                <a:t> für T1D-Frühstadium</a:t>
              </a:r>
              <a:r>
                <a:rPr kumimoji="0" lang="en-US" sz="1100" b="0" i="0" u="none" strike="noStrike" kern="0" cap="none" spc="0" normalizeH="0" baseline="30000" noProof="0">
                  <a:ln>
                    <a:noFill/>
                  </a:ln>
                  <a:solidFill>
                    <a:srgbClr val="030F3B"/>
                  </a:solidFill>
                  <a:effectLst/>
                  <a:uLnTx/>
                  <a:uFillTx/>
                </a:rPr>
                <a:t>2,3</a:t>
              </a:r>
            </a:p>
            <a:p>
              <a:pPr marL="132160" marR="0" lvl="0" indent="-132160" defTabSz="685800" eaLnBrk="1" fontAlgn="auto" latinLnBrk="0" hangingPunct="1">
                <a:lnSpc>
                  <a:spcPct val="90000"/>
                </a:lnSpc>
                <a:spcBef>
                  <a:spcPts val="450"/>
                </a:spcBef>
                <a:spcAft>
                  <a:spcPts val="0"/>
                </a:spcAft>
                <a:buClrTx/>
                <a:buSzTx/>
                <a:buFont typeface="Arial" panose="020B0604020202020204" pitchFamily="34" charset="0"/>
                <a:buChar char="•"/>
                <a:tabLst/>
                <a:defRPr/>
              </a:pPr>
              <a:r>
                <a:rPr kumimoji="0" lang="en-US" sz="1100" b="0" i="0" u="none" strike="noStrike" kern="0" cap="none" spc="0" normalizeH="0" baseline="0" noProof="0">
                  <a:ln>
                    <a:noFill/>
                  </a:ln>
                  <a:solidFill>
                    <a:srgbClr val="030F3B"/>
                  </a:solidFill>
                  <a:effectLst/>
                  <a:uLnTx/>
                  <a:uFillTx/>
                </a:rPr>
                <a:t>T1D-Progressionsrate </a:t>
              </a:r>
              <a:r>
                <a:rPr kumimoji="0" lang="en-US" sz="1100" b="0" i="0" u="none" strike="noStrike" kern="0" cap="none" spc="0" normalizeH="0" baseline="0" noProof="0" err="1">
                  <a:ln>
                    <a:noFill/>
                  </a:ln>
                  <a:solidFill>
                    <a:srgbClr val="030F3B"/>
                  </a:solidFill>
                  <a:effectLst/>
                  <a:uLnTx/>
                  <a:uFillTx/>
                </a:rPr>
                <a:t>steigt</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mit</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steigender</a:t>
              </a:r>
              <a:r>
                <a:rPr kumimoji="0" lang="en-US" sz="1100" b="0" i="0" u="none" strike="noStrike" kern="0" cap="none" spc="0" normalizeH="0" baseline="0" noProof="0">
                  <a:ln>
                    <a:noFill/>
                  </a:ln>
                  <a:solidFill>
                    <a:srgbClr val="030F3B"/>
                  </a:solidFill>
                  <a:effectLst/>
                  <a:uLnTx/>
                  <a:uFillTx/>
                </a:rPr>
                <a:t> Zahl an IAk</a:t>
              </a:r>
              <a:r>
                <a:rPr kumimoji="0" lang="en-US" sz="1100" b="0" i="0" u="none" strike="noStrike" kern="0" cap="none" spc="0" normalizeH="0" baseline="30000" noProof="0">
                  <a:ln>
                    <a:noFill/>
                  </a:ln>
                  <a:solidFill>
                    <a:srgbClr val="030F3B"/>
                  </a:solidFill>
                  <a:effectLst/>
                  <a:uLnTx/>
                  <a:uFillTx/>
                </a:rPr>
                <a:t>1,2,4</a:t>
              </a:r>
            </a:p>
          </p:txBody>
        </p:sp>
        <p:grpSp>
          <p:nvGrpSpPr>
            <p:cNvPr id="41" name="Group 51">
              <a:extLst>
                <a:ext uri="{FF2B5EF4-FFF2-40B4-BE49-F238E27FC236}">
                  <a16:creationId xmlns:a16="http://schemas.microsoft.com/office/drawing/2014/main" id="{FFA0B870-BEAF-556D-0B05-77D6FECF254A}"/>
                </a:ext>
              </a:extLst>
            </p:cNvPr>
            <p:cNvGrpSpPr/>
            <p:nvPr/>
          </p:nvGrpSpPr>
          <p:grpSpPr>
            <a:xfrm>
              <a:off x="487364" y="1737206"/>
              <a:ext cx="981201" cy="981201"/>
              <a:chOff x="5616768" y="1558745"/>
              <a:chExt cx="958467" cy="958467"/>
            </a:xfrm>
          </p:grpSpPr>
          <p:sp>
            <p:nvSpPr>
              <p:cNvPr id="44" name="Oval 73">
                <a:extLst>
                  <a:ext uri="{FF2B5EF4-FFF2-40B4-BE49-F238E27FC236}">
                    <a16:creationId xmlns:a16="http://schemas.microsoft.com/office/drawing/2014/main" id="{15FA8073-83F7-2C92-70D9-46DD0015E83B}"/>
                  </a:ext>
                </a:extLst>
              </p:cNvPr>
              <p:cNvSpPr/>
              <p:nvPr/>
            </p:nvSpPr>
            <p:spPr>
              <a:xfrm>
                <a:off x="5616768" y="1558745"/>
                <a:ext cx="958467" cy="958467"/>
              </a:xfrm>
              <a:prstGeom prst="ellipse">
                <a:avLst/>
              </a:prstGeom>
              <a:solidFill>
                <a:srgbClr val="FFFFFF"/>
              </a:solidFill>
              <a:ln w="19050" cap="flat" cmpd="sng" algn="ctr">
                <a:solidFill>
                  <a:srgbClr val="030F3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endParaRPr>
              </a:p>
            </p:txBody>
          </p:sp>
          <p:pic>
            <p:nvPicPr>
              <p:cNvPr id="45" name="Graphic 50" descr="Exponential Graph with solid fill">
                <a:extLst>
                  <a:ext uri="{FF2B5EF4-FFF2-40B4-BE49-F238E27FC236}">
                    <a16:creationId xmlns:a16="http://schemas.microsoft.com/office/drawing/2014/main" id="{49B64CBA-A890-EE27-B36D-55FDBE816A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52776" y="1678559"/>
                <a:ext cx="719147" cy="719147"/>
              </a:xfrm>
              <a:prstGeom prst="rect">
                <a:avLst/>
              </a:prstGeom>
            </p:spPr>
          </p:pic>
        </p:grpSp>
        <p:cxnSp>
          <p:nvCxnSpPr>
            <p:cNvPr id="42" name="Straight Connector 67">
              <a:extLst>
                <a:ext uri="{FF2B5EF4-FFF2-40B4-BE49-F238E27FC236}">
                  <a16:creationId xmlns:a16="http://schemas.microsoft.com/office/drawing/2014/main" id="{679802F0-84DB-26CC-DA87-D212CB5520C4}"/>
                </a:ext>
              </a:extLst>
            </p:cNvPr>
            <p:cNvCxnSpPr>
              <a:cxnSpLocks/>
            </p:cNvCxnSpPr>
            <p:nvPr/>
          </p:nvCxnSpPr>
          <p:spPr>
            <a:xfrm>
              <a:off x="1432705" y="2420637"/>
              <a:ext cx="1520991" cy="0"/>
            </a:xfrm>
            <a:prstGeom prst="line">
              <a:avLst/>
            </a:prstGeom>
            <a:noFill/>
            <a:ln w="9525" cap="rnd" cmpd="sng" algn="ctr">
              <a:solidFill>
                <a:srgbClr val="030F3B"/>
              </a:solidFill>
              <a:prstDash val="solid"/>
              <a:round/>
              <a:tailEnd type="oval" w="med" len="med"/>
            </a:ln>
            <a:effectLst/>
          </p:spPr>
        </p:cxnSp>
        <p:sp>
          <p:nvSpPr>
            <p:cNvPr id="43" name="TextBox 58">
              <a:extLst>
                <a:ext uri="{FF2B5EF4-FFF2-40B4-BE49-F238E27FC236}">
                  <a16:creationId xmlns:a16="http://schemas.microsoft.com/office/drawing/2014/main" id="{4B08F220-2E28-00C6-33B0-937986EC55D2}"/>
                </a:ext>
              </a:extLst>
            </p:cNvPr>
            <p:cNvSpPr txBox="1"/>
            <p:nvPr/>
          </p:nvSpPr>
          <p:spPr>
            <a:xfrm>
              <a:off x="1556231" y="2125777"/>
              <a:ext cx="1092180" cy="258532"/>
            </a:xfrm>
            <a:prstGeom prst="rect">
              <a:avLst/>
            </a:prstGeom>
            <a:noFill/>
          </p:spPr>
          <p:txBody>
            <a:bodyPr wrap="none" lIns="0" tIns="0" rIns="0" bIns="0" rtlCol="0" anchor="b" anchorCtr="0">
              <a:spAutoFit/>
            </a:bodyPr>
            <a:lstStyle>
              <a:defPPr>
                <a:defRPr lang="en-US"/>
              </a:defPPr>
              <a:lvl1pPr marR="0" lvl="0" indent="0" fontAlgn="auto">
                <a:lnSpc>
                  <a:spcPct val="90000"/>
                </a:lnSpc>
                <a:spcBef>
                  <a:spcPts val="0"/>
                </a:spcBef>
                <a:spcAft>
                  <a:spcPts val="0"/>
                </a:spcAft>
                <a:buClrTx/>
                <a:buSzTx/>
                <a:buFontTx/>
                <a:buNone/>
                <a:tabLst/>
                <a:defRPr kumimoji="0" sz="1400" b="0" i="0" u="none" strike="noStrike" cap="none" spc="0" normalizeH="0" baseline="0">
                  <a:ln>
                    <a:noFill/>
                  </a:ln>
                  <a:solidFill>
                    <a:schemeClr val="tx2"/>
                  </a:solidFill>
                  <a:effectLst/>
                  <a:uLnTx/>
                  <a:uFillTx/>
                  <a:cs typeface="Arial" panose="020B0604020202020204" pitchFamily="34" charset="0"/>
                </a:defRPr>
              </a:lvl1pP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b="1" i="0" u="none" strike="noStrike" kern="0" cap="none" spc="0" normalizeH="0" baseline="0" noProof="0">
                  <a:ln>
                    <a:noFill/>
                  </a:ln>
                  <a:solidFill>
                    <a:srgbClr val="119693"/>
                  </a:solidFill>
                  <a:effectLst/>
                  <a:uLnTx/>
                  <a:uFillTx/>
                  <a:cs typeface="Poppins" panose="00000500000000000000" pitchFamily="2" charset="0"/>
                </a:rPr>
                <a:t>ANZAHL</a:t>
              </a:r>
            </a:p>
          </p:txBody>
        </p:sp>
      </p:grpSp>
      <p:grpSp>
        <p:nvGrpSpPr>
          <p:cNvPr id="2" name="Gruppieren 1">
            <a:extLst>
              <a:ext uri="{FF2B5EF4-FFF2-40B4-BE49-F238E27FC236}">
                <a16:creationId xmlns:a16="http://schemas.microsoft.com/office/drawing/2014/main" id="{D26CEBE4-7642-9CEC-6845-FBD38463D934}"/>
              </a:ext>
            </a:extLst>
          </p:cNvPr>
          <p:cNvGrpSpPr/>
          <p:nvPr/>
        </p:nvGrpSpPr>
        <p:grpSpPr>
          <a:xfrm>
            <a:off x="2456874" y="1253893"/>
            <a:ext cx="2062840" cy="2996895"/>
            <a:chOff x="2456874" y="1253893"/>
            <a:chExt cx="2062840" cy="2996895"/>
          </a:xfrm>
        </p:grpSpPr>
        <p:sp>
          <p:nvSpPr>
            <p:cNvPr id="46" name="TextBox 26">
              <a:extLst>
                <a:ext uri="{FF2B5EF4-FFF2-40B4-BE49-F238E27FC236}">
                  <a16:creationId xmlns:a16="http://schemas.microsoft.com/office/drawing/2014/main" id="{0C20286B-DC89-3561-1FA2-9D873A9415C5}"/>
                </a:ext>
              </a:extLst>
            </p:cNvPr>
            <p:cNvSpPr txBox="1"/>
            <p:nvPr/>
          </p:nvSpPr>
          <p:spPr>
            <a:xfrm>
              <a:off x="2659524" y="2077885"/>
              <a:ext cx="1860190" cy="2172903"/>
            </a:xfrm>
            <a:prstGeom prst="rect">
              <a:avLst/>
            </a:prstGeom>
            <a:noFill/>
          </p:spPr>
          <p:txBody>
            <a:bodyPr wrap="square" lIns="0" tIns="0" rIns="0" bIns="0" anchor="t">
              <a:spAutoFit/>
            </a:bodyPr>
            <a:lstStyle/>
            <a:p>
              <a:pPr marL="131921" indent="-131921" defTabSz="685800">
                <a:lnSpc>
                  <a:spcPct val="90000"/>
                </a:lnSpc>
                <a:spcBef>
                  <a:spcPts val="450"/>
                </a:spcBef>
                <a:buFont typeface="Arial" panose="020B0604020202020204" pitchFamily="34" charset="0"/>
                <a:buChar char="•"/>
                <a:defRPr/>
              </a:pPr>
              <a:r>
                <a:rPr lang="en-US" sz="1100" b="1">
                  <a:solidFill>
                    <a:srgbClr val="030F3B"/>
                  </a:solidFill>
                </a:rPr>
                <a:t>IAA</a:t>
              </a:r>
              <a:r>
                <a:rPr lang="en-US" sz="1100">
                  <a:solidFill>
                    <a:srgbClr val="030F3B"/>
                  </a:solidFill>
                </a:rPr>
                <a:t>: Am </a:t>
              </a:r>
              <a:r>
                <a:rPr lang="en-US" sz="1100" err="1">
                  <a:solidFill>
                    <a:srgbClr val="030F3B"/>
                  </a:solidFill>
                </a:rPr>
                <a:t>häufigsten</a:t>
              </a:r>
              <a:r>
                <a:rPr lang="en-US" sz="1100">
                  <a:solidFill>
                    <a:srgbClr val="030F3B"/>
                  </a:solidFill>
                </a:rPr>
                <a:t> </a:t>
              </a:r>
              <a:r>
                <a:rPr lang="en-US" sz="1100" err="1">
                  <a:solidFill>
                    <a:srgbClr val="030F3B"/>
                  </a:solidFill>
                </a:rPr>
                <a:t>bei</a:t>
              </a:r>
              <a:r>
                <a:rPr lang="en-US" sz="1100">
                  <a:solidFill>
                    <a:srgbClr val="030F3B"/>
                  </a:solidFill>
                </a:rPr>
                <a:t> </a:t>
              </a:r>
              <a:r>
                <a:rPr lang="en-US" sz="1100" err="1">
                  <a:solidFill>
                    <a:srgbClr val="030F3B"/>
                  </a:solidFill>
                </a:rPr>
                <a:t>sehr</a:t>
              </a:r>
              <a:r>
                <a:rPr lang="en-US" sz="1100">
                  <a:solidFill>
                    <a:srgbClr val="030F3B"/>
                  </a:solidFill>
                </a:rPr>
                <a:t> </a:t>
              </a:r>
              <a:r>
                <a:rPr lang="en-US" sz="1100" err="1">
                  <a:solidFill>
                    <a:srgbClr val="030F3B"/>
                  </a:solidFill>
                </a:rPr>
                <a:t>jungen</a:t>
              </a:r>
              <a:r>
                <a:rPr lang="en-US" sz="1100">
                  <a:solidFill>
                    <a:srgbClr val="030F3B"/>
                  </a:solidFill>
                </a:rPr>
                <a:t> Kindern</a:t>
              </a:r>
              <a:r>
                <a:rPr lang="en-US" sz="1100" baseline="30000">
                  <a:solidFill>
                    <a:srgbClr val="030F3B"/>
                  </a:solidFill>
                </a:rPr>
                <a:t>4</a:t>
              </a:r>
              <a:r>
                <a:rPr lang="en-US" sz="1100">
                  <a:solidFill>
                    <a:srgbClr val="030F3B"/>
                  </a:solidFill>
                </a:rPr>
                <a:t> </a:t>
              </a:r>
              <a:endParaRPr lang="en-US" sz="1200">
                <a:solidFill>
                  <a:srgbClr val="00D1CC"/>
                </a:solidFill>
              </a:endParaRPr>
            </a:p>
            <a:p>
              <a:pPr marL="131921" indent="-131921" defTabSz="685800">
                <a:lnSpc>
                  <a:spcPct val="90000"/>
                </a:lnSpc>
                <a:spcBef>
                  <a:spcPts val="450"/>
                </a:spcBef>
                <a:buFont typeface="Arial" panose="020B0604020202020204" pitchFamily="34" charset="0"/>
                <a:buChar char="•"/>
                <a:defRPr/>
              </a:pPr>
              <a:r>
                <a:rPr lang="en-US" sz="1100" b="1">
                  <a:solidFill>
                    <a:srgbClr val="030F3B"/>
                  </a:solidFill>
                </a:rPr>
                <a:t>GADA</a:t>
              </a:r>
              <a:r>
                <a:rPr lang="en-US" sz="1100">
                  <a:solidFill>
                    <a:srgbClr val="030F3B"/>
                  </a:solidFill>
                </a:rPr>
                <a:t>: </a:t>
              </a:r>
              <a:r>
                <a:rPr lang="en-US" sz="1100" err="1">
                  <a:solidFill>
                    <a:srgbClr val="030F3B"/>
                  </a:solidFill>
                </a:rPr>
                <a:t>Häufig</a:t>
              </a:r>
              <a:r>
                <a:rPr lang="en-US" sz="1100">
                  <a:solidFill>
                    <a:srgbClr val="030F3B"/>
                  </a:solidFill>
                </a:rPr>
                <a:t> </a:t>
              </a:r>
              <a:r>
                <a:rPr lang="en-US" sz="1100" err="1">
                  <a:solidFill>
                    <a:srgbClr val="030F3B"/>
                  </a:solidFill>
                </a:rPr>
                <a:t>bei</a:t>
              </a:r>
              <a:r>
                <a:rPr lang="en-US" sz="1100">
                  <a:solidFill>
                    <a:srgbClr val="030F3B"/>
                  </a:solidFill>
                </a:rPr>
                <a:t> </a:t>
              </a:r>
              <a:r>
                <a:rPr lang="en-US" sz="1100" err="1">
                  <a:solidFill>
                    <a:srgbClr val="030F3B"/>
                  </a:solidFill>
                </a:rPr>
                <a:t>älteren</a:t>
              </a:r>
              <a:r>
                <a:rPr lang="en-US" sz="1100">
                  <a:solidFill>
                    <a:srgbClr val="030F3B"/>
                  </a:solidFill>
                </a:rPr>
                <a:t> </a:t>
              </a:r>
              <a:r>
                <a:rPr lang="en-US" sz="1100" err="1">
                  <a:solidFill>
                    <a:srgbClr val="030F3B"/>
                  </a:solidFill>
                </a:rPr>
                <a:t>Kindern</a:t>
              </a:r>
              <a:r>
                <a:rPr lang="en-US" sz="1100">
                  <a:solidFill>
                    <a:srgbClr val="030F3B"/>
                  </a:solidFill>
                </a:rPr>
                <a:t> und </a:t>
              </a:r>
              <a:r>
                <a:rPr lang="en-US" sz="1100" err="1">
                  <a:solidFill>
                    <a:srgbClr val="030F3B"/>
                  </a:solidFill>
                </a:rPr>
                <a:t>Erwachsenen</a:t>
              </a:r>
              <a:r>
                <a:rPr lang="en-US" sz="1100">
                  <a:solidFill>
                    <a:srgbClr val="030F3B"/>
                  </a:solidFill>
                </a:rPr>
                <a:t>, </a:t>
              </a:r>
              <a:r>
                <a:rPr lang="en-US" sz="1100" err="1">
                  <a:solidFill>
                    <a:srgbClr val="030F3B"/>
                  </a:solidFill>
                </a:rPr>
                <a:t>aber</a:t>
              </a:r>
              <a:r>
                <a:rPr lang="en-US" sz="1100">
                  <a:solidFill>
                    <a:srgbClr val="030F3B"/>
                  </a:solidFill>
                </a:rPr>
                <a:t> </a:t>
              </a:r>
              <a:r>
                <a:rPr lang="en-US" sz="1100" err="1">
                  <a:solidFill>
                    <a:srgbClr val="030F3B"/>
                  </a:solidFill>
                </a:rPr>
                <a:t>langsamere</a:t>
              </a:r>
              <a:r>
                <a:rPr lang="en-US" sz="1100">
                  <a:solidFill>
                    <a:srgbClr val="030F3B"/>
                  </a:solidFill>
                </a:rPr>
                <a:t> Progres-sion</a:t>
              </a:r>
              <a:r>
                <a:rPr lang="en-US" sz="1100" baseline="30000">
                  <a:solidFill>
                    <a:srgbClr val="030F3B"/>
                  </a:solidFill>
                </a:rPr>
                <a:t>4</a:t>
              </a:r>
              <a:endParaRPr lang="en-US" sz="1100" baseline="30000">
                <a:solidFill>
                  <a:srgbClr val="030F3B"/>
                </a:solidFill>
                <a:cs typeface="Poppins"/>
              </a:endParaRPr>
            </a:p>
            <a:p>
              <a:pPr marL="131921" indent="-131921" defTabSz="685800">
                <a:lnSpc>
                  <a:spcPct val="90000"/>
                </a:lnSpc>
                <a:spcBef>
                  <a:spcPts val="450"/>
                </a:spcBef>
                <a:buFont typeface="Arial" panose="020B0604020202020204" pitchFamily="34" charset="0"/>
                <a:buChar char="•"/>
                <a:defRPr/>
              </a:pPr>
              <a:r>
                <a:rPr lang="en-US" sz="1100" b="1">
                  <a:solidFill>
                    <a:srgbClr val="030F3B"/>
                  </a:solidFill>
                </a:rPr>
                <a:t>IA-2A</a:t>
              </a:r>
              <a:r>
                <a:rPr lang="en-US" sz="1100">
                  <a:solidFill>
                    <a:srgbClr val="030F3B"/>
                  </a:solidFill>
                </a:rPr>
                <a:t>: Rasche Progression</a:t>
              </a:r>
              <a:r>
                <a:rPr lang="en-US" sz="1100" baseline="30000">
                  <a:solidFill>
                    <a:srgbClr val="030F3B"/>
                  </a:solidFill>
                </a:rPr>
                <a:t>5,6</a:t>
              </a:r>
              <a:endParaRPr lang="en-US" sz="1100" baseline="30000">
                <a:solidFill>
                  <a:srgbClr val="030F3B"/>
                </a:solidFill>
                <a:cs typeface="Poppins"/>
              </a:endParaRPr>
            </a:p>
            <a:p>
              <a:pPr marL="131921" indent="-131921" defTabSz="685800">
                <a:lnSpc>
                  <a:spcPct val="90000"/>
                </a:lnSpc>
                <a:spcBef>
                  <a:spcPts val="450"/>
                </a:spcBef>
                <a:buFont typeface="Arial" panose="020B0604020202020204" pitchFamily="34" charset="0"/>
                <a:buChar char="•"/>
                <a:defRPr/>
              </a:pPr>
              <a:r>
                <a:rPr lang="en-US" sz="1100" b="1">
                  <a:solidFill>
                    <a:srgbClr val="030F3B"/>
                  </a:solidFill>
                </a:rPr>
                <a:t>ZnT8A</a:t>
              </a:r>
              <a:r>
                <a:rPr lang="en-US" sz="1100">
                  <a:solidFill>
                    <a:srgbClr val="030F3B"/>
                  </a:solidFill>
                </a:rPr>
                <a:t>: </a:t>
              </a:r>
              <a:r>
                <a:rPr lang="en-US" sz="1100" err="1">
                  <a:solidFill>
                    <a:srgbClr val="030F3B"/>
                  </a:solidFill>
                </a:rPr>
                <a:t>Nützlich</a:t>
              </a:r>
              <a:r>
                <a:rPr lang="en-US" sz="1100">
                  <a:solidFill>
                    <a:srgbClr val="030F3B"/>
                  </a:solidFill>
                </a:rPr>
                <a:t> </a:t>
              </a:r>
              <a:r>
                <a:rPr lang="en-US" sz="1100" err="1">
                  <a:solidFill>
                    <a:srgbClr val="030F3B"/>
                  </a:solidFill>
                </a:rPr>
                <a:t>zur</a:t>
              </a:r>
              <a:r>
                <a:rPr lang="en-US" sz="1100">
                  <a:solidFill>
                    <a:srgbClr val="030F3B"/>
                  </a:solidFill>
                </a:rPr>
                <a:t> </a:t>
              </a:r>
              <a:r>
                <a:rPr lang="en-US" sz="1100" err="1">
                  <a:solidFill>
                    <a:srgbClr val="030F3B"/>
                  </a:solidFill>
                </a:rPr>
                <a:t>Beurteilung</a:t>
              </a:r>
              <a:r>
                <a:rPr lang="en-US" sz="1100">
                  <a:solidFill>
                    <a:srgbClr val="030F3B"/>
                  </a:solidFill>
                </a:rPr>
                <a:t> der Progression </a:t>
              </a:r>
              <a:r>
                <a:rPr lang="en-US" sz="1100" err="1">
                  <a:solidFill>
                    <a:srgbClr val="030F3B"/>
                  </a:solidFill>
                </a:rPr>
                <a:t>bei</a:t>
              </a:r>
              <a:r>
                <a:rPr lang="en-US" sz="1100">
                  <a:solidFill>
                    <a:srgbClr val="030F3B"/>
                  </a:solidFill>
                </a:rPr>
                <a:t> IA-2A-negativen Personen</a:t>
              </a:r>
              <a:r>
                <a:rPr lang="en-US" sz="1100" baseline="30000">
                  <a:solidFill>
                    <a:srgbClr val="030F3B"/>
                  </a:solidFill>
                </a:rPr>
                <a:t>4,7</a:t>
              </a:r>
              <a:endParaRPr lang="en-US" sz="1100" baseline="30000">
                <a:solidFill>
                  <a:srgbClr val="030F3B"/>
                </a:solidFill>
                <a:cs typeface="Poppins"/>
              </a:endParaRPr>
            </a:p>
          </p:txBody>
        </p:sp>
        <p:sp>
          <p:nvSpPr>
            <p:cNvPr id="47" name="Oval 73">
              <a:extLst>
                <a:ext uri="{FF2B5EF4-FFF2-40B4-BE49-F238E27FC236}">
                  <a16:creationId xmlns:a16="http://schemas.microsoft.com/office/drawing/2014/main" id="{F2904B9B-AD29-0D5D-88B7-65C3E848D419}"/>
                </a:ext>
              </a:extLst>
            </p:cNvPr>
            <p:cNvSpPr/>
            <p:nvPr/>
          </p:nvSpPr>
          <p:spPr>
            <a:xfrm>
              <a:off x="2456874" y="1253893"/>
              <a:ext cx="735901" cy="735901"/>
            </a:xfrm>
            <a:prstGeom prst="ellipse">
              <a:avLst/>
            </a:prstGeom>
            <a:solidFill>
              <a:srgbClr val="FFFFFF"/>
            </a:solidFill>
            <a:ln w="19050" cap="flat" cmpd="sng" algn="ctr">
              <a:solidFill>
                <a:srgbClr val="030F3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cxnSp>
          <p:nvCxnSpPr>
            <p:cNvPr id="48" name="Straight Connector 67">
              <a:extLst>
                <a:ext uri="{FF2B5EF4-FFF2-40B4-BE49-F238E27FC236}">
                  <a16:creationId xmlns:a16="http://schemas.microsoft.com/office/drawing/2014/main" id="{556D3086-7F2D-48AD-E2BC-3ACDDB3D18F9}"/>
                </a:ext>
              </a:extLst>
            </p:cNvPr>
            <p:cNvCxnSpPr>
              <a:cxnSpLocks/>
            </p:cNvCxnSpPr>
            <p:nvPr/>
          </p:nvCxnSpPr>
          <p:spPr>
            <a:xfrm>
              <a:off x="3165880" y="1766466"/>
              <a:ext cx="1140743" cy="0"/>
            </a:xfrm>
            <a:prstGeom prst="line">
              <a:avLst/>
            </a:prstGeom>
            <a:noFill/>
            <a:ln w="9525" cap="rnd" cmpd="sng" algn="ctr">
              <a:solidFill>
                <a:srgbClr val="030F3B"/>
              </a:solidFill>
              <a:prstDash val="solid"/>
              <a:round/>
              <a:tailEnd type="oval" w="med" len="med"/>
            </a:ln>
            <a:effectLst/>
          </p:spPr>
        </p:cxnSp>
        <p:sp>
          <p:nvSpPr>
            <p:cNvPr id="49" name="TextBox 58">
              <a:extLst>
                <a:ext uri="{FF2B5EF4-FFF2-40B4-BE49-F238E27FC236}">
                  <a16:creationId xmlns:a16="http://schemas.microsoft.com/office/drawing/2014/main" id="{49F10442-852B-D63D-6E31-46A2BB3246F1}"/>
                </a:ext>
              </a:extLst>
            </p:cNvPr>
            <p:cNvSpPr txBox="1"/>
            <p:nvPr/>
          </p:nvSpPr>
          <p:spPr>
            <a:xfrm>
              <a:off x="3249663" y="1545321"/>
              <a:ext cx="386324" cy="193899"/>
            </a:xfrm>
            <a:prstGeom prst="rect">
              <a:avLst/>
            </a:prstGeom>
            <a:noFill/>
          </p:spPr>
          <p:txBody>
            <a:bodyPr wrap="none" lIns="0" tIns="0" rIns="0" bIns="0" rtlCol="0" anchor="b" anchorCtr="0">
              <a:spAutoFit/>
            </a:bodyPr>
            <a:lstStyle>
              <a:defPPr>
                <a:defRPr lang="it-IT"/>
              </a:defPPr>
              <a:lvl1pPr marR="0" lvl="0" indent="0" fontAlgn="auto">
                <a:lnSpc>
                  <a:spcPct val="90000"/>
                </a:lnSpc>
                <a:spcBef>
                  <a:spcPts val="0"/>
                </a:spcBef>
                <a:spcAft>
                  <a:spcPts val="0"/>
                </a:spcAft>
                <a:buClrTx/>
                <a:buSzTx/>
                <a:buFontTx/>
                <a:buNone/>
                <a:tabLst/>
                <a:defRPr kumimoji="0" sz="2000" b="1" i="0" u="none" strike="noStrike" cap="none" spc="0" normalizeH="0" baseline="0">
                  <a:ln>
                    <a:noFill/>
                  </a:ln>
                  <a:solidFill>
                    <a:schemeClr val="tx2"/>
                  </a:solidFill>
                  <a:effectLst/>
                  <a:uLnTx/>
                  <a:uFillTx/>
                  <a:latin typeface="Poppins"/>
                  <a:cs typeface="Poppins" panose="00000500000000000000" pitchFamily="2" charset="0"/>
                </a:defRPr>
              </a:lvl1pP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1400" b="1" i="0" u="none" strike="noStrike" kern="0" cap="none" spc="0" normalizeH="0" baseline="0" noProof="0">
                  <a:ln>
                    <a:noFill/>
                  </a:ln>
                  <a:solidFill>
                    <a:srgbClr val="119693"/>
                  </a:solidFill>
                  <a:effectLst/>
                  <a:uLnTx/>
                  <a:uFillTx/>
                  <a:latin typeface="+mn-lt"/>
                  <a:cs typeface="Poppins" panose="00000500000000000000" pitchFamily="2" charset="0"/>
                </a:rPr>
                <a:t>TYP</a:t>
              </a:r>
            </a:p>
          </p:txBody>
        </p:sp>
        <p:grpSp>
          <p:nvGrpSpPr>
            <p:cNvPr id="50" name="Gruppo 51">
              <a:extLst>
                <a:ext uri="{FF2B5EF4-FFF2-40B4-BE49-F238E27FC236}">
                  <a16:creationId xmlns:a16="http://schemas.microsoft.com/office/drawing/2014/main" id="{03400948-D259-BD9A-C1C3-13462DC39A19}"/>
                </a:ext>
              </a:extLst>
            </p:cNvPr>
            <p:cNvGrpSpPr/>
            <p:nvPr/>
          </p:nvGrpSpPr>
          <p:grpSpPr>
            <a:xfrm>
              <a:off x="2599566" y="1423072"/>
              <a:ext cx="435391" cy="421181"/>
              <a:chOff x="4447188" y="2346698"/>
              <a:chExt cx="580521" cy="561575"/>
            </a:xfrm>
          </p:grpSpPr>
          <p:sp>
            <p:nvSpPr>
              <p:cNvPr id="51" name="Figura a mano libera: forma 52">
                <a:extLst>
                  <a:ext uri="{FF2B5EF4-FFF2-40B4-BE49-F238E27FC236}">
                    <a16:creationId xmlns:a16="http://schemas.microsoft.com/office/drawing/2014/main" id="{03A60ED9-C75D-FE32-E7AE-0F56BED89E42}"/>
                  </a:ext>
                </a:extLst>
              </p:cNvPr>
              <p:cNvSpPr/>
              <p:nvPr/>
            </p:nvSpPr>
            <p:spPr>
              <a:xfrm rot="15775613">
                <a:off x="4432753" y="2569260"/>
                <a:ext cx="353448" cy="324578"/>
              </a:xfrm>
              <a:custGeom>
                <a:avLst/>
                <a:gdLst>
                  <a:gd name="connsiteX0" fmla="*/ 344360 w 353448"/>
                  <a:gd name="connsiteY0" fmla="*/ 324579 h 324578"/>
                  <a:gd name="connsiteX1" fmla="*/ 157739 w 353448"/>
                  <a:gd name="connsiteY1" fmla="*/ 244041 h 324578"/>
                  <a:gd name="connsiteX2" fmla="*/ 38044 w 353448"/>
                  <a:gd name="connsiteY2" fmla="*/ 278004 h 324578"/>
                  <a:gd name="connsiteX3" fmla="*/ 1689 w 353448"/>
                  <a:gd name="connsiteY3" fmla="*/ 248323 h 324578"/>
                  <a:gd name="connsiteX4" fmla="*/ 18875 w 353448"/>
                  <a:gd name="connsiteY4" fmla="*/ 203426 h 324578"/>
                  <a:gd name="connsiteX5" fmla="*/ 137358 w 353448"/>
                  <a:gd name="connsiteY5" fmla="*/ 169869 h 324578"/>
                  <a:gd name="connsiteX6" fmla="*/ 137358 w 353448"/>
                  <a:gd name="connsiteY6" fmla="*/ 169869 h 324578"/>
                  <a:gd name="connsiteX7" fmla="*/ 261130 w 353448"/>
                  <a:gd name="connsiteY7" fmla="*/ 0 h 324578"/>
                  <a:gd name="connsiteX8" fmla="*/ 267960 w 353448"/>
                  <a:gd name="connsiteY8" fmla="*/ 9026 h 324578"/>
                  <a:gd name="connsiteX9" fmla="*/ 269943 w 353448"/>
                  <a:gd name="connsiteY9" fmla="*/ 37260 h 324578"/>
                  <a:gd name="connsiteX10" fmla="*/ 290985 w 353448"/>
                  <a:gd name="connsiteY10" fmla="*/ 38996 h 324578"/>
                  <a:gd name="connsiteX11" fmla="*/ 300129 w 353448"/>
                  <a:gd name="connsiteY11" fmla="*/ 50972 h 324578"/>
                  <a:gd name="connsiteX12" fmla="*/ 196793 w 353448"/>
                  <a:gd name="connsiteY12" fmla="*/ 192433 h 324578"/>
                  <a:gd name="connsiteX13" fmla="*/ 353449 w 353448"/>
                  <a:gd name="connsiteY13" fmla="*/ 260357 h 324578"/>
                  <a:gd name="connsiteX14" fmla="*/ 351851 w 353448"/>
                  <a:gd name="connsiteY14" fmla="*/ 271929 h 324578"/>
                  <a:gd name="connsiteX15" fmla="*/ 334500 w 353448"/>
                  <a:gd name="connsiteY15" fmla="*/ 284541 h 324578"/>
                  <a:gd name="connsiteX16" fmla="*/ 346508 w 353448"/>
                  <a:gd name="connsiteY16" fmla="*/ 309883 h 32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3448" h="324578">
                    <a:moveTo>
                      <a:pt x="344360" y="324579"/>
                    </a:moveTo>
                    <a:lnTo>
                      <a:pt x="157739" y="244041"/>
                    </a:lnTo>
                    <a:lnTo>
                      <a:pt x="38044" y="278004"/>
                    </a:lnTo>
                    <a:cubicBezTo>
                      <a:pt x="23282" y="282169"/>
                      <a:pt x="7032" y="268920"/>
                      <a:pt x="1689" y="248323"/>
                    </a:cubicBezTo>
                    <a:cubicBezTo>
                      <a:pt x="-3654" y="227726"/>
                      <a:pt x="4113" y="207823"/>
                      <a:pt x="18875" y="203426"/>
                    </a:cubicBezTo>
                    <a:lnTo>
                      <a:pt x="137358" y="169869"/>
                    </a:lnTo>
                    <a:lnTo>
                      <a:pt x="137358" y="169869"/>
                    </a:lnTo>
                    <a:lnTo>
                      <a:pt x="261130" y="0"/>
                    </a:lnTo>
                    <a:lnTo>
                      <a:pt x="267960" y="9026"/>
                    </a:lnTo>
                    <a:cubicBezTo>
                      <a:pt x="262760" y="17903"/>
                      <a:pt x="263558" y="29281"/>
                      <a:pt x="269943" y="37260"/>
                    </a:cubicBezTo>
                    <a:cubicBezTo>
                      <a:pt x="276223" y="45534"/>
                      <a:pt x="285642" y="46286"/>
                      <a:pt x="290985" y="38996"/>
                    </a:cubicBezTo>
                    <a:lnTo>
                      <a:pt x="300129" y="50972"/>
                    </a:lnTo>
                    <a:lnTo>
                      <a:pt x="196793" y="192433"/>
                    </a:lnTo>
                    <a:lnTo>
                      <a:pt x="353449" y="260357"/>
                    </a:lnTo>
                    <a:lnTo>
                      <a:pt x="351851" y="271929"/>
                    </a:lnTo>
                    <a:cubicBezTo>
                      <a:pt x="343754" y="268399"/>
                      <a:pt x="335933" y="274069"/>
                      <a:pt x="334500" y="284541"/>
                    </a:cubicBezTo>
                    <a:cubicBezTo>
                      <a:pt x="332905" y="294821"/>
                      <a:pt x="337739" y="305022"/>
                      <a:pt x="346508" y="309883"/>
                    </a:cubicBezTo>
                    <a:close/>
                  </a:path>
                </a:pathLst>
              </a:custGeom>
              <a:noFill/>
              <a:ln w="190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endParaRPr>
              </a:p>
            </p:txBody>
          </p:sp>
          <p:sp>
            <p:nvSpPr>
              <p:cNvPr id="52" name="Figura a mano libera: forma 53">
                <a:extLst>
                  <a:ext uri="{FF2B5EF4-FFF2-40B4-BE49-F238E27FC236}">
                    <a16:creationId xmlns:a16="http://schemas.microsoft.com/office/drawing/2014/main" id="{3BCA9EF5-50C7-F2AE-AC94-B2E87510AEEC}"/>
                  </a:ext>
                </a:extLst>
              </p:cNvPr>
              <p:cNvSpPr/>
              <p:nvPr/>
            </p:nvSpPr>
            <p:spPr>
              <a:xfrm rot="18790483">
                <a:off x="4688696" y="2361133"/>
                <a:ext cx="353448" cy="324578"/>
              </a:xfrm>
              <a:custGeom>
                <a:avLst/>
                <a:gdLst>
                  <a:gd name="connsiteX0" fmla="*/ 344360 w 353448"/>
                  <a:gd name="connsiteY0" fmla="*/ 324579 h 324578"/>
                  <a:gd name="connsiteX1" fmla="*/ 157739 w 353448"/>
                  <a:gd name="connsiteY1" fmla="*/ 244041 h 324578"/>
                  <a:gd name="connsiteX2" fmla="*/ 38044 w 353448"/>
                  <a:gd name="connsiteY2" fmla="*/ 278004 h 324578"/>
                  <a:gd name="connsiteX3" fmla="*/ 1689 w 353448"/>
                  <a:gd name="connsiteY3" fmla="*/ 248323 h 324578"/>
                  <a:gd name="connsiteX4" fmla="*/ 18875 w 353448"/>
                  <a:gd name="connsiteY4" fmla="*/ 203426 h 324578"/>
                  <a:gd name="connsiteX5" fmla="*/ 137358 w 353448"/>
                  <a:gd name="connsiteY5" fmla="*/ 169869 h 324578"/>
                  <a:gd name="connsiteX6" fmla="*/ 137358 w 353448"/>
                  <a:gd name="connsiteY6" fmla="*/ 169869 h 324578"/>
                  <a:gd name="connsiteX7" fmla="*/ 261130 w 353448"/>
                  <a:gd name="connsiteY7" fmla="*/ 0 h 324578"/>
                  <a:gd name="connsiteX8" fmla="*/ 267960 w 353448"/>
                  <a:gd name="connsiteY8" fmla="*/ 9026 h 324578"/>
                  <a:gd name="connsiteX9" fmla="*/ 269943 w 353448"/>
                  <a:gd name="connsiteY9" fmla="*/ 37260 h 324578"/>
                  <a:gd name="connsiteX10" fmla="*/ 290985 w 353448"/>
                  <a:gd name="connsiteY10" fmla="*/ 38996 h 324578"/>
                  <a:gd name="connsiteX11" fmla="*/ 300129 w 353448"/>
                  <a:gd name="connsiteY11" fmla="*/ 50972 h 324578"/>
                  <a:gd name="connsiteX12" fmla="*/ 196793 w 353448"/>
                  <a:gd name="connsiteY12" fmla="*/ 192433 h 324578"/>
                  <a:gd name="connsiteX13" fmla="*/ 353449 w 353448"/>
                  <a:gd name="connsiteY13" fmla="*/ 260357 h 324578"/>
                  <a:gd name="connsiteX14" fmla="*/ 351851 w 353448"/>
                  <a:gd name="connsiteY14" fmla="*/ 271929 h 324578"/>
                  <a:gd name="connsiteX15" fmla="*/ 334500 w 353448"/>
                  <a:gd name="connsiteY15" fmla="*/ 284541 h 324578"/>
                  <a:gd name="connsiteX16" fmla="*/ 346508 w 353448"/>
                  <a:gd name="connsiteY16" fmla="*/ 309883 h 32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3448" h="324578">
                    <a:moveTo>
                      <a:pt x="344360" y="324579"/>
                    </a:moveTo>
                    <a:lnTo>
                      <a:pt x="157739" y="244041"/>
                    </a:lnTo>
                    <a:lnTo>
                      <a:pt x="38044" y="278004"/>
                    </a:lnTo>
                    <a:cubicBezTo>
                      <a:pt x="23282" y="282169"/>
                      <a:pt x="7032" y="268920"/>
                      <a:pt x="1689" y="248323"/>
                    </a:cubicBezTo>
                    <a:cubicBezTo>
                      <a:pt x="-3654" y="227726"/>
                      <a:pt x="4113" y="207823"/>
                      <a:pt x="18875" y="203426"/>
                    </a:cubicBezTo>
                    <a:lnTo>
                      <a:pt x="137358" y="169869"/>
                    </a:lnTo>
                    <a:lnTo>
                      <a:pt x="137358" y="169869"/>
                    </a:lnTo>
                    <a:lnTo>
                      <a:pt x="261130" y="0"/>
                    </a:lnTo>
                    <a:lnTo>
                      <a:pt x="267960" y="9026"/>
                    </a:lnTo>
                    <a:cubicBezTo>
                      <a:pt x="262760" y="17903"/>
                      <a:pt x="263558" y="29281"/>
                      <a:pt x="269943" y="37260"/>
                    </a:cubicBezTo>
                    <a:cubicBezTo>
                      <a:pt x="276223" y="45534"/>
                      <a:pt x="285642" y="46286"/>
                      <a:pt x="290985" y="38996"/>
                    </a:cubicBezTo>
                    <a:lnTo>
                      <a:pt x="300129" y="50972"/>
                    </a:lnTo>
                    <a:lnTo>
                      <a:pt x="196793" y="192433"/>
                    </a:lnTo>
                    <a:lnTo>
                      <a:pt x="353449" y="260357"/>
                    </a:lnTo>
                    <a:lnTo>
                      <a:pt x="351851" y="271929"/>
                    </a:lnTo>
                    <a:cubicBezTo>
                      <a:pt x="343754" y="268399"/>
                      <a:pt x="335933" y="274069"/>
                      <a:pt x="334500" y="284541"/>
                    </a:cubicBezTo>
                    <a:cubicBezTo>
                      <a:pt x="332905" y="294821"/>
                      <a:pt x="337739" y="305022"/>
                      <a:pt x="346508" y="309883"/>
                    </a:cubicBezTo>
                    <a:close/>
                  </a:path>
                </a:pathLst>
              </a:custGeom>
              <a:noFill/>
              <a:ln w="190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endParaRPr>
              </a:p>
            </p:txBody>
          </p:sp>
        </p:grpSp>
      </p:grpSp>
      <p:grpSp>
        <p:nvGrpSpPr>
          <p:cNvPr id="3" name="Gruppieren 2">
            <a:extLst>
              <a:ext uri="{FF2B5EF4-FFF2-40B4-BE49-F238E27FC236}">
                <a16:creationId xmlns:a16="http://schemas.microsoft.com/office/drawing/2014/main" id="{2419076F-F38C-E460-0DC6-67C744CEF623}"/>
              </a:ext>
            </a:extLst>
          </p:cNvPr>
          <p:cNvGrpSpPr/>
          <p:nvPr/>
        </p:nvGrpSpPr>
        <p:grpSpPr>
          <a:xfrm>
            <a:off x="4572000" y="1253893"/>
            <a:ext cx="1944000" cy="3079910"/>
            <a:chOff x="4572000" y="1253893"/>
            <a:chExt cx="1944000" cy="3079910"/>
          </a:xfrm>
        </p:grpSpPr>
        <p:grpSp>
          <p:nvGrpSpPr>
            <p:cNvPr id="53" name="Group 6">
              <a:extLst>
                <a:ext uri="{FF2B5EF4-FFF2-40B4-BE49-F238E27FC236}">
                  <a16:creationId xmlns:a16="http://schemas.microsoft.com/office/drawing/2014/main" id="{817AE2A2-2128-0219-50CF-3334FF32B49B}"/>
                </a:ext>
              </a:extLst>
            </p:cNvPr>
            <p:cNvGrpSpPr/>
            <p:nvPr/>
          </p:nvGrpSpPr>
          <p:grpSpPr>
            <a:xfrm>
              <a:off x="4574632" y="1253893"/>
              <a:ext cx="1876644" cy="1433390"/>
              <a:chOff x="6247863" y="1737206"/>
              <a:chExt cx="2502192" cy="1911187"/>
            </a:xfrm>
          </p:grpSpPr>
          <p:sp>
            <p:nvSpPr>
              <p:cNvPr id="54" name="TextBox 26">
                <a:extLst>
                  <a:ext uri="{FF2B5EF4-FFF2-40B4-BE49-F238E27FC236}">
                    <a16:creationId xmlns:a16="http://schemas.microsoft.com/office/drawing/2014/main" id="{7E39F4FE-69B3-4FAD-D077-10394BA6CCCE}"/>
                  </a:ext>
                </a:extLst>
              </p:cNvPr>
              <p:cNvSpPr txBox="1"/>
              <p:nvPr/>
            </p:nvSpPr>
            <p:spPr>
              <a:xfrm>
                <a:off x="6518063" y="2835862"/>
                <a:ext cx="2231992" cy="812531"/>
              </a:xfrm>
              <a:prstGeom prst="rect">
                <a:avLst/>
              </a:prstGeom>
              <a:noFill/>
            </p:spPr>
            <p:txBody>
              <a:bodyPr wrap="square" lIns="0" tIns="0" rIns="0" bIns="0">
                <a:spAutoFit/>
              </a:bodyPr>
              <a:lstStyle/>
              <a:p>
                <a:pPr marL="0" marR="0" lvl="0" indent="0" defTabSz="685800" eaLnBrk="1" fontAlgn="auto" latinLnBrk="0" hangingPunct="1">
                  <a:lnSpc>
                    <a:spcPct val="90000"/>
                  </a:lnSpc>
                  <a:spcBef>
                    <a:spcPts val="450"/>
                  </a:spcBef>
                  <a:spcAft>
                    <a:spcPts val="0"/>
                  </a:spcAft>
                  <a:buClrTx/>
                  <a:buSzTx/>
                  <a:buFontTx/>
                  <a:buNone/>
                  <a:tabLst/>
                  <a:defRPr/>
                </a:pPr>
                <a:r>
                  <a:rPr kumimoji="0" lang="en-US" sz="1100" b="0" i="0" u="none" strike="noStrike" kern="0" cap="none" spc="0" normalizeH="0" baseline="0" noProof="0" err="1">
                    <a:ln>
                      <a:noFill/>
                    </a:ln>
                    <a:solidFill>
                      <a:srgbClr val="030F3B"/>
                    </a:solidFill>
                    <a:effectLst/>
                    <a:uLnTx/>
                    <a:uFillTx/>
                  </a:rPr>
                  <a:t>Höhere</a:t>
                </a:r>
                <a:r>
                  <a:rPr kumimoji="0" lang="en-US" sz="1100" b="0" i="0" u="none" strike="noStrike" kern="0" cap="none" spc="0" normalizeH="0" baseline="0" noProof="0">
                    <a:ln>
                      <a:noFill/>
                    </a:ln>
                    <a:solidFill>
                      <a:srgbClr val="030F3B"/>
                    </a:solidFill>
                    <a:effectLst/>
                    <a:uLnTx/>
                    <a:uFillTx/>
                  </a:rPr>
                  <a:t> Titer </a:t>
                </a:r>
                <a:r>
                  <a:rPr kumimoji="0" lang="en-US" sz="1100" b="0" i="0" u="none" strike="noStrike" kern="0" cap="none" spc="0" normalizeH="0" baseline="0" noProof="0" err="1">
                    <a:ln>
                      <a:noFill/>
                    </a:ln>
                    <a:solidFill>
                      <a:srgbClr val="030F3B"/>
                    </a:solidFill>
                    <a:effectLst/>
                    <a:uLnTx/>
                    <a:uFillTx/>
                  </a:rPr>
                  <a:t>sind</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mit</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einem</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erhöhten</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Progressionsrisiko</a:t>
                </a:r>
                <a:r>
                  <a:rPr kumimoji="0" lang="en-US" sz="1100" b="0" i="0" u="none" strike="noStrike" kern="0" cap="none" spc="0" normalizeH="0" baseline="0" noProof="0">
                    <a:ln>
                      <a:noFill/>
                    </a:ln>
                    <a:solidFill>
                      <a:srgbClr val="030F3B"/>
                    </a:solidFill>
                    <a:effectLst/>
                    <a:uLnTx/>
                    <a:uFillTx/>
                  </a:rPr>
                  <a:t> assoziiert</a:t>
                </a:r>
                <a:r>
                  <a:rPr kumimoji="0" lang="en-US" sz="1100" b="0" i="0" u="none" strike="noStrike" kern="0" cap="none" spc="0" normalizeH="0" baseline="30000" noProof="0">
                    <a:ln>
                      <a:noFill/>
                    </a:ln>
                    <a:solidFill>
                      <a:srgbClr val="030F3B"/>
                    </a:solidFill>
                    <a:effectLst/>
                    <a:uLnTx/>
                    <a:uFillTx/>
                  </a:rPr>
                  <a:t>8</a:t>
                </a:r>
              </a:p>
            </p:txBody>
          </p:sp>
          <p:sp>
            <p:nvSpPr>
              <p:cNvPr id="55" name="Oval 73">
                <a:extLst>
                  <a:ext uri="{FF2B5EF4-FFF2-40B4-BE49-F238E27FC236}">
                    <a16:creationId xmlns:a16="http://schemas.microsoft.com/office/drawing/2014/main" id="{EC63C06F-E609-33A7-6EB9-9F9748E234A5}"/>
                  </a:ext>
                </a:extLst>
              </p:cNvPr>
              <p:cNvSpPr/>
              <p:nvPr/>
            </p:nvSpPr>
            <p:spPr>
              <a:xfrm>
                <a:off x="6247863" y="1737206"/>
                <a:ext cx="981201" cy="981201"/>
              </a:xfrm>
              <a:prstGeom prst="ellipse">
                <a:avLst/>
              </a:prstGeom>
              <a:solidFill>
                <a:srgbClr val="FFFFFF"/>
              </a:solidFill>
              <a:ln w="19050" cap="flat" cmpd="sng" algn="ctr">
                <a:solidFill>
                  <a:srgbClr val="030F3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endParaRPr>
              </a:p>
            </p:txBody>
          </p:sp>
          <p:cxnSp>
            <p:nvCxnSpPr>
              <p:cNvPr id="56" name="Straight Connector 67">
                <a:extLst>
                  <a:ext uri="{FF2B5EF4-FFF2-40B4-BE49-F238E27FC236}">
                    <a16:creationId xmlns:a16="http://schemas.microsoft.com/office/drawing/2014/main" id="{FDA15B68-AFA3-DA60-EFE6-00E00A5A6F99}"/>
                  </a:ext>
                </a:extLst>
              </p:cNvPr>
              <p:cNvCxnSpPr>
                <a:cxnSpLocks/>
              </p:cNvCxnSpPr>
              <p:nvPr/>
            </p:nvCxnSpPr>
            <p:spPr>
              <a:xfrm>
                <a:off x="7193204" y="2420637"/>
                <a:ext cx="1520991" cy="0"/>
              </a:xfrm>
              <a:prstGeom prst="line">
                <a:avLst/>
              </a:prstGeom>
              <a:noFill/>
              <a:ln w="9525" cap="rnd" cmpd="sng" algn="ctr">
                <a:solidFill>
                  <a:srgbClr val="030F3B"/>
                </a:solidFill>
                <a:prstDash val="solid"/>
                <a:round/>
                <a:tailEnd type="oval" w="med" len="med"/>
              </a:ln>
              <a:effectLst/>
            </p:spPr>
          </p:cxnSp>
          <p:sp>
            <p:nvSpPr>
              <p:cNvPr id="57" name="TextBox 58">
                <a:extLst>
                  <a:ext uri="{FF2B5EF4-FFF2-40B4-BE49-F238E27FC236}">
                    <a16:creationId xmlns:a16="http://schemas.microsoft.com/office/drawing/2014/main" id="{53C2DE0D-D144-355F-DE43-75FD82821EF8}"/>
                  </a:ext>
                </a:extLst>
              </p:cNvPr>
              <p:cNvSpPr txBox="1"/>
              <p:nvPr/>
            </p:nvSpPr>
            <p:spPr>
              <a:xfrm>
                <a:off x="7318871" y="2125777"/>
                <a:ext cx="807913" cy="258532"/>
              </a:xfrm>
              <a:prstGeom prst="rect">
                <a:avLst/>
              </a:prstGeom>
              <a:noFill/>
            </p:spPr>
            <p:txBody>
              <a:bodyPr wrap="none" lIns="0" tIns="0" rIns="0" bIns="0" rtlCol="0" anchor="b" anchorCtr="0">
                <a:spAutoFit/>
              </a:bodyPr>
              <a:lstStyle>
                <a:defPPr>
                  <a:defRPr lang="it-IT"/>
                </a:defPPr>
                <a:lvl1pPr marR="0" lvl="0" indent="0" fontAlgn="auto">
                  <a:lnSpc>
                    <a:spcPct val="90000"/>
                  </a:lnSpc>
                  <a:spcBef>
                    <a:spcPts val="0"/>
                  </a:spcBef>
                  <a:spcAft>
                    <a:spcPts val="0"/>
                  </a:spcAft>
                  <a:buClrTx/>
                  <a:buSzTx/>
                  <a:buFontTx/>
                  <a:buNone/>
                  <a:tabLst/>
                  <a:defRPr kumimoji="0" sz="2000" b="1" i="0" u="none" strike="noStrike" cap="none" spc="0" normalizeH="0" baseline="0">
                    <a:ln>
                      <a:noFill/>
                    </a:ln>
                    <a:solidFill>
                      <a:schemeClr val="tx2"/>
                    </a:solidFill>
                    <a:effectLst/>
                    <a:uLnTx/>
                    <a:uFillTx/>
                    <a:latin typeface="Poppins"/>
                    <a:cs typeface="Poppins" panose="00000500000000000000" pitchFamily="2" charset="0"/>
                  </a:defRPr>
                </a:lvl1pP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1400" b="1" i="0" u="none" strike="noStrike" kern="0" cap="none" spc="0" normalizeH="0" baseline="0" noProof="0">
                    <a:ln>
                      <a:noFill/>
                    </a:ln>
                    <a:solidFill>
                      <a:srgbClr val="119693"/>
                    </a:solidFill>
                    <a:effectLst/>
                    <a:uLnTx/>
                    <a:uFillTx/>
                    <a:latin typeface="+mn-lt"/>
                    <a:cs typeface="Poppins" panose="00000500000000000000" pitchFamily="2" charset="0"/>
                  </a:rPr>
                  <a:t>TITER</a:t>
                </a:r>
              </a:p>
            </p:txBody>
          </p:sp>
          <p:grpSp>
            <p:nvGrpSpPr>
              <p:cNvPr id="58" name="Gruppo 59">
                <a:extLst>
                  <a:ext uri="{FF2B5EF4-FFF2-40B4-BE49-F238E27FC236}">
                    <a16:creationId xmlns:a16="http://schemas.microsoft.com/office/drawing/2014/main" id="{EDD235F8-E914-7727-C43A-F64E837E808E}"/>
                  </a:ext>
                </a:extLst>
              </p:cNvPr>
              <p:cNvGrpSpPr/>
              <p:nvPr/>
            </p:nvGrpSpPr>
            <p:grpSpPr>
              <a:xfrm>
                <a:off x="6427920" y="2018559"/>
                <a:ext cx="617342" cy="465584"/>
                <a:chOff x="16465124" y="2930556"/>
                <a:chExt cx="682978" cy="515085"/>
              </a:xfrm>
            </p:grpSpPr>
            <p:sp>
              <p:nvSpPr>
                <p:cNvPr id="59" name="Figura a mano libera: forma 60">
                  <a:extLst>
                    <a:ext uri="{FF2B5EF4-FFF2-40B4-BE49-F238E27FC236}">
                      <a16:creationId xmlns:a16="http://schemas.microsoft.com/office/drawing/2014/main" id="{EAA9C412-DC4B-FE0C-384F-ADB810329C76}"/>
                    </a:ext>
                  </a:extLst>
                </p:cNvPr>
                <p:cNvSpPr/>
                <p:nvPr/>
              </p:nvSpPr>
              <p:spPr>
                <a:xfrm>
                  <a:off x="16465124" y="2930556"/>
                  <a:ext cx="682978" cy="515085"/>
                </a:xfrm>
                <a:custGeom>
                  <a:avLst/>
                  <a:gdLst>
                    <a:gd name="connsiteX0" fmla="*/ 725403 w 725403"/>
                    <a:gd name="connsiteY0" fmla="*/ 377985 h 547083"/>
                    <a:gd name="connsiteX1" fmla="*/ 725403 w 725403"/>
                    <a:gd name="connsiteY1" fmla="*/ 119364 h 547083"/>
                    <a:gd name="connsiteX2" fmla="*/ 606040 w 725403"/>
                    <a:gd name="connsiteY2" fmla="*/ 0 h 547083"/>
                    <a:gd name="connsiteX3" fmla="*/ 31105 w 725403"/>
                    <a:gd name="connsiteY3" fmla="*/ 0 h 547083"/>
                    <a:gd name="connsiteX4" fmla="*/ 7232 w 725403"/>
                    <a:gd name="connsiteY4" fmla="*/ 9947 h 547083"/>
                    <a:gd name="connsiteX5" fmla="*/ 6238 w 725403"/>
                    <a:gd name="connsiteY5" fmla="*/ 47745 h 547083"/>
                    <a:gd name="connsiteX6" fmla="*/ 100734 w 725403"/>
                    <a:gd name="connsiteY6" fmla="*/ 170093 h 547083"/>
                    <a:gd name="connsiteX7" fmla="*/ 138532 w 725403"/>
                    <a:gd name="connsiteY7" fmla="*/ 520227 h 547083"/>
                    <a:gd name="connsiteX8" fmla="*/ 168373 w 725403"/>
                    <a:gd name="connsiteY8" fmla="*/ 547083 h 547083"/>
                    <a:gd name="connsiteX9" fmla="*/ 506570 w 725403"/>
                    <a:gd name="connsiteY9" fmla="*/ 547083 h 547083"/>
                    <a:gd name="connsiteX10" fmla="*/ 536411 w 725403"/>
                    <a:gd name="connsiteY10" fmla="*/ 520227 h 547083"/>
                    <a:gd name="connsiteX11" fmla="*/ 579183 w 725403"/>
                    <a:gd name="connsiteY11" fmla="*/ 104443 h 547083"/>
                    <a:gd name="connsiteX12" fmla="*/ 606040 w 725403"/>
                    <a:gd name="connsiteY12" fmla="*/ 79576 h 547083"/>
                    <a:gd name="connsiteX13" fmla="*/ 606040 w 725403"/>
                    <a:gd name="connsiteY13" fmla="*/ 79576 h 547083"/>
                    <a:gd name="connsiteX14" fmla="*/ 645828 w 725403"/>
                    <a:gd name="connsiteY14" fmla="*/ 119364 h 547083"/>
                    <a:gd name="connsiteX15" fmla="*/ 660748 w 725403"/>
                    <a:gd name="connsiteY15" fmla="*/ 318303 h 547083"/>
                    <a:gd name="connsiteX16" fmla="*/ 725403 w 725403"/>
                    <a:gd name="connsiteY16" fmla="*/ 377985 h 547083"/>
                    <a:gd name="connsiteX17" fmla="*/ 89792 w 725403"/>
                    <a:gd name="connsiteY17" fmla="*/ 59682 h 547083"/>
                    <a:gd name="connsiteX18" fmla="*/ 523480 w 725403"/>
                    <a:gd name="connsiteY18" fmla="*/ 59682 h 547083"/>
                    <a:gd name="connsiteX19" fmla="*/ 506570 w 725403"/>
                    <a:gd name="connsiteY19" fmla="*/ 228780 h 547083"/>
                    <a:gd name="connsiteX20" fmla="*/ 166384 w 725403"/>
                    <a:gd name="connsiteY20" fmla="*/ 228780 h 547083"/>
                    <a:gd name="connsiteX21" fmla="*/ 158426 w 725403"/>
                    <a:gd name="connsiteY21" fmla="*/ 156167 h 547083"/>
                    <a:gd name="connsiteX22" fmla="*/ 152458 w 725403"/>
                    <a:gd name="connsiteY22" fmla="*/ 141247 h 547083"/>
                    <a:gd name="connsiteX23" fmla="*/ 89792 w 725403"/>
                    <a:gd name="connsiteY23" fmla="*/ 59682 h 547083"/>
                    <a:gd name="connsiteX24" fmla="*/ 397153 w 725403"/>
                    <a:gd name="connsiteY24" fmla="*/ 387932 h 547083"/>
                    <a:gd name="connsiteX25" fmla="*/ 397153 w 725403"/>
                    <a:gd name="connsiteY25" fmla="*/ 427720 h 547083"/>
                    <a:gd name="connsiteX26" fmla="*/ 277790 w 725403"/>
                    <a:gd name="connsiteY26" fmla="*/ 427720 h 547083"/>
                    <a:gd name="connsiteX27" fmla="*/ 277790 w 725403"/>
                    <a:gd name="connsiteY27" fmla="*/ 387932 h 547083"/>
                    <a:gd name="connsiteX28" fmla="*/ 397153 w 725403"/>
                    <a:gd name="connsiteY28" fmla="*/ 387932 h 547083"/>
                    <a:gd name="connsiteX29" fmla="*/ 277790 w 725403"/>
                    <a:gd name="connsiteY29" fmla="*/ 328250 h 547083"/>
                    <a:gd name="connsiteX30" fmla="*/ 277790 w 725403"/>
                    <a:gd name="connsiteY30" fmla="*/ 288462 h 547083"/>
                    <a:gd name="connsiteX31" fmla="*/ 397153 w 725403"/>
                    <a:gd name="connsiteY31" fmla="*/ 288462 h 547083"/>
                    <a:gd name="connsiteX32" fmla="*/ 397153 w 725403"/>
                    <a:gd name="connsiteY32" fmla="*/ 328250 h 547083"/>
                    <a:gd name="connsiteX33" fmla="*/ 277790 w 725403"/>
                    <a:gd name="connsiteY33" fmla="*/ 328250 h 547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5403" h="547083">
                      <a:moveTo>
                        <a:pt x="725403" y="377985"/>
                      </a:moveTo>
                      <a:lnTo>
                        <a:pt x="725403" y="119364"/>
                      </a:lnTo>
                      <a:cubicBezTo>
                        <a:pt x="725403" y="53714"/>
                        <a:pt x="671690" y="0"/>
                        <a:pt x="606040" y="0"/>
                      </a:cubicBezTo>
                      <a:lnTo>
                        <a:pt x="31105" y="0"/>
                      </a:lnTo>
                      <a:cubicBezTo>
                        <a:pt x="22153" y="0"/>
                        <a:pt x="13200" y="3979"/>
                        <a:pt x="7232" y="9947"/>
                      </a:cubicBezTo>
                      <a:cubicBezTo>
                        <a:pt x="-1720" y="20889"/>
                        <a:pt x="-2715" y="36804"/>
                        <a:pt x="6238" y="47745"/>
                      </a:cubicBezTo>
                      <a:lnTo>
                        <a:pt x="100734" y="170093"/>
                      </a:lnTo>
                      <a:lnTo>
                        <a:pt x="138532" y="520227"/>
                      </a:lnTo>
                      <a:cubicBezTo>
                        <a:pt x="140522" y="535147"/>
                        <a:pt x="153453" y="547083"/>
                        <a:pt x="168373" y="547083"/>
                      </a:cubicBezTo>
                      <a:lnTo>
                        <a:pt x="506570" y="547083"/>
                      </a:lnTo>
                      <a:cubicBezTo>
                        <a:pt x="521491" y="547083"/>
                        <a:pt x="534422" y="535147"/>
                        <a:pt x="536411" y="520227"/>
                      </a:cubicBezTo>
                      <a:lnTo>
                        <a:pt x="579183" y="104443"/>
                      </a:lnTo>
                      <a:cubicBezTo>
                        <a:pt x="580178" y="90517"/>
                        <a:pt x="592114" y="79576"/>
                        <a:pt x="606040" y="79576"/>
                      </a:cubicBezTo>
                      <a:lnTo>
                        <a:pt x="606040" y="79576"/>
                      </a:lnTo>
                      <a:cubicBezTo>
                        <a:pt x="627923" y="79576"/>
                        <a:pt x="645828" y="97480"/>
                        <a:pt x="645828" y="119364"/>
                      </a:cubicBezTo>
                      <a:lnTo>
                        <a:pt x="660748" y="318303"/>
                      </a:lnTo>
                      <a:cubicBezTo>
                        <a:pt x="663732" y="352123"/>
                        <a:pt x="691584" y="377985"/>
                        <a:pt x="725403" y="377985"/>
                      </a:cubicBezTo>
                      <a:close/>
                      <a:moveTo>
                        <a:pt x="89792" y="59682"/>
                      </a:moveTo>
                      <a:lnTo>
                        <a:pt x="523480" y="59682"/>
                      </a:lnTo>
                      <a:lnTo>
                        <a:pt x="506570" y="228780"/>
                      </a:lnTo>
                      <a:lnTo>
                        <a:pt x="166384" y="228780"/>
                      </a:lnTo>
                      <a:lnTo>
                        <a:pt x="158426" y="156167"/>
                      </a:lnTo>
                      <a:cubicBezTo>
                        <a:pt x="157431" y="151194"/>
                        <a:pt x="155442" y="145226"/>
                        <a:pt x="152458" y="141247"/>
                      </a:cubicBezTo>
                      <a:lnTo>
                        <a:pt x="89792" y="59682"/>
                      </a:lnTo>
                      <a:close/>
                      <a:moveTo>
                        <a:pt x="397153" y="387932"/>
                      </a:moveTo>
                      <a:lnTo>
                        <a:pt x="397153" y="427720"/>
                      </a:lnTo>
                      <a:lnTo>
                        <a:pt x="277790" y="427720"/>
                      </a:lnTo>
                      <a:lnTo>
                        <a:pt x="277790" y="387932"/>
                      </a:lnTo>
                      <a:lnTo>
                        <a:pt x="397153" y="387932"/>
                      </a:lnTo>
                      <a:close/>
                      <a:moveTo>
                        <a:pt x="277790" y="328250"/>
                      </a:moveTo>
                      <a:lnTo>
                        <a:pt x="277790" y="288462"/>
                      </a:lnTo>
                      <a:lnTo>
                        <a:pt x="397153" y="288462"/>
                      </a:lnTo>
                      <a:lnTo>
                        <a:pt x="397153" y="328250"/>
                      </a:lnTo>
                      <a:lnTo>
                        <a:pt x="277790" y="328250"/>
                      </a:lnTo>
                      <a:close/>
                    </a:path>
                  </a:pathLst>
                </a:custGeom>
                <a:noFill/>
                <a:ln w="190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60" name="Figura a mano libera: forma 61">
                  <a:extLst>
                    <a:ext uri="{FF2B5EF4-FFF2-40B4-BE49-F238E27FC236}">
                      <a16:creationId xmlns:a16="http://schemas.microsoft.com/office/drawing/2014/main" id="{54C38E6D-CC9F-8B2C-91F1-1E94505313A1}"/>
                    </a:ext>
                  </a:extLst>
                </p:cNvPr>
                <p:cNvSpPr/>
                <p:nvPr/>
              </p:nvSpPr>
              <p:spPr>
                <a:xfrm>
                  <a:off x="16720458" y="3044499"/>
                  <a:ext cx="119363" cy="39787"/>
                </a:xfrm>
                <a:custGeom>
                  <a:avLst/>
                  <a:gdLst>
                    <a:gd name="connsiteX0" fmla="*/ 0 w 119363"/>
                    <a:gd name="connsiteY0" fmla="*/ 0 h 39787"/>
                    <a:gd name="connsiteX1" fmla="*/ 119364 w 119363"/>
                    <a:gd name="connsiteY1" fmla="*/ 0 h 39787"/>
                    <a:gd name="connsiteX2" fmla="*/ 119364 w 119363"/>
                    <a:gd name="connsiteY2" fmla="*/ 39788 h 39787"/>
                    <a:gd name="connsiteX3" fmla="*/ 0 w 119363"/>
                    <a:gd name="connsiteY3" fmla="*/ 39788 h 39787"/>
                  </a:gdLst>
                  <a:ahLst/>
                  <a:cxnLst>
                    <a:cxn ang="0">
                      <a:pos x="connsiteX0" y="connsiteY0"/>
                    </a:cxn>
                    <a:cxn ang="0">
                      <a:pos x="connsiteX1" y="connsiteY1"/>
                    </a:cxn>
                    <a:cxn ang="0">
                      <a:pos x="connsiteX2" y="connsiteY2"/>
                    </a:cxn>
                    <a:cxn ang="0">
                      <a:pos x="connsiteX3" y="connsiteY3"/>
                    </a:cxn>
                  </a:cxnLst>
                  <a:rect l="l" t="t" r="r" b="b"/>
                  <a:pathLst>
                    <a:path w="119363" h="39787">
                      <a:moveTo>
                        <a:pt x="0" y="0"/>
                      </a:moveTo>
                      <a:lnTo>
                        <a:pt x="119364" y="0"/>
                      </a:lnTo>
                      <a:lnTo>
                        <a:pt x="119364" y="39788"/>
                      </a:lnTo>
                      <a:lnTo>
                        <a:pt x="0" y="39788"/>
                      </a:lnTo>
                      <a:close/>
                    </a:path>
                  </a:pathLst>
                </a:custGeom>
                <a:noFill/>
                <a:ln w="190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sp>
          <p:nvSpPr>
            <p:cNvPr id="197" name="Rectangle: Rounded Corners 35">
              <a:extLst>
                <a:ext uri="{FF2B5EF4-FFF2-40B4-BE49-F238E27FC236}">
                  <a16:creationId xmlns:a16="http://schemas.microsoft.com/office/drawing/2014/main" id="{75106303-0920-EA66-9805-3DEB3BC8B20E}"/>
                </a:ext>
              </a:extLst>
            </p:cNvPr>
            <p:cNvSpPr/>
            <p:nvPr/>
          </p:nvSpPr>
          <p:spPr>
            <a:xfrm>
              <a:off x="4572000" y="2846575"/>
              <a:ext cx="1944000" cy="1487228"/>
            </a:xfrm>
            <a:prstGeom prst="roundRect">
              <a:avLst>
                <a:gd name="adj" fmla="val 7220"/>
              </a:avLst>
            </a:prstGeom>
            <a:solidFill>
              <a:srgbClr val="119693"/>
            </a:solidFill>
            <a:ln w="19050" cap="flat" cmpd="sng" algn="ctr">
              <a:noFill/>
              <a:prstDash val="solid"/>
              <a:miter lim="800000"/>
            </a:ln>
            <a:effectLst/>
          </p:spPr>
          <p:txBody>
            <a:bodyPr lIns="54000" tIns="54000" rIns="54000" bIns="54000" rtlCol="0" anchor="ctr"/>
            <a:lstStyle/>
            <a:p>
              <a:pPr lvl="0" algn="ctr" defTabSz="685800" eaLnBrk="0" fontAlgn="base" hangingPunct="0">
                <a:lnSpc>
                  <a:spcPct val="90000"/>
                </a:lnSpc>
                <a:spcBef>
                  <a:spcPct val="0"/>
                </a:spcBef>
                <a:spcAft>
                  <a:spcPct val="0"/>
                </a:spcAft>
                <a:defRPr/>
              </a:pPr>
              <a:r>
                <a:rPr lang="de-DE" sz="1000" kern="0">
                  <a:solidFill>
                    <a:srgbClr val="FFFFFF"/>
                  </a:solidFill>
                </a:rPr>
                <a:t>Der </a:t>
              </a:r>
              <a:r>
                <a:rPr lang="de-DE" sz="1000" kern="0" err="1">
                  <a:solidFill>
                    <a:srgbClr val="FFFFFF"/>
                  </a:solidFill>
                </a:rPr>
                <a:t>IAk</a:t>
              </a:r>
              <a:r>
                <a:rPr lang="de-DE" sz="1000" kern="0">
                  <a:solidFill>
                    <a:srgbClr val="FFFFFF"/>
                  </a:solidFill>
                </a:rPr>
                <a:t>-Titer ist ein Maß für die Konzentration eines oder mehrerer Antikörper – ein Wert über einem vorgegebenen Schwellenwert ist erforderlich, damit eine Messung als positiv angesehen wird</a:t>
              </a:r>
              <a:r>
                <a:rPr kumimoji="0" lang="en-US" sz="1000" b="0" i="0" u="none" strike="noStrike" kern="0" cap="none" spc="0" normalizeH="0" baseline="30000" noProof="0">
                  <a:ln>
                    <a:noFill/>
                  </a:ln>
                  <a:solidFill>
                    <a:srgbClr val="FFFFFF"/>
                  </a:solidFill>
                  <a:effectLst/>
                  <a:uLnTx/>
                  <a:uFillTx/>
                  <a:ea typeface="+mn-ea"/>
                  <a:cs typeface="+mn-cs"/>
                </a:rPr>
                <a:t>10</a:t>
              </a:r>
            </a:p>
          </p:txBody>
        </p:sp>
      </p:grpSp>
      <p:grpSp>
        <p:nvGrpSpPr>
          <p:cNvPr id="4" name="Gruppieren 3">
            <a:extLst>
              <a:ext uri="{FF2B5EF4-FFF2-40B4-BE49-F238E27FC236}">
                <a16:creationId xmlns:a16="http://schemas.microsoft.com/office/drawing/2014/main" id="{EB33D484-B011-F6C7-1D1D-DDD0D4913D31}"/>
              </a:ext>
            </a:extLst>
          </p:cNvPr>
          <p:cNvGrpSpPr/>
          <p:nvPr/>
        </p:nvGrpSpPr>
        <p:grpSpPr>
          <a:xfrm>
            <a:off x="6688621" y="1253893"/>
            <a:ext cx="2025074" cy="3075972"/>
            <a:chOff x="6688621" y="1253893"/>
            <a:chExt cx="2025074" cy="3075972"/>
          </a:xfrm>
        </p:grpSpPr>
        <p:grpSp>
          <p:nvGrpSpPr>
            <p:cNvPr id="61" name="Group 9">
              <a:extLst>
                <a:ext uri="{FF2B5EF4-FFF2-40B4-BE49-F238E27FC236}">
                  <a16:creationId xmlns:a16="http://schemas.microsoft.com/office/drawing/2014/main" id="{8962B6A4-91FE-F56E-60D4-F154568A1608}"/>
                </a:ext>
              </a:extLst>
            </p:cNvPr>
            <p:cNvGrpSpPr/>
            <p:nvPr/>
          </p:nvGrpSpPr>
          <p:grpSpPr>
            <a:xfrm>
              <a:off x="6688623" y="1253893"/>
              <a:ext cx="2025072" cy="1281961"/>
              <a:chOff x="8918161" y="1737206"/>
              <a:chExt cx="2700095" cy="1709280"/>
            </a:xfrm>
          </p:grpSpPr>
          <p:grpSp>
            <p:nvGrpSpPr>
              <p:cNvPr id="62" name="Group 7">
                <a:extLst>
                  <a:ext uri="{FF2B5EF4-FFF2-40B4-BE49-F238E27FC236}">
                    <a16:creationId xmlns:a16="http://schemas.microsoft.com/office/drawing/2014/main" id="{8D3F8B47-1825-46B0-C70A-99B7A33F5A53}"/>
                  </a:ext>
                </a:extLst>
              </p:cNvPr>
              <p:cNvGrpSpPr/>
              <p:nvPr/>
            </p:nvGrpSpPr>
            <p:grpSpPr>
              <a:xfrm>
                <a:off x="8918161" y="1737206"/>
                <a:ext cx="2700095" cy="981201"/>
                <a:chOff x="9036331" y="1737206"/>
                <a:chExt cx="2700095" cy="981201"/>
              </a:xfrm>
            </p:grpSpPr>
            <p:sp>
              <p:nvSpPr>
                <p:cNvPr id="193" name="TextBox 58">
                  <a:extLst>
                    <a:ext uri="{FF2B5EF4-FFF2-40B4-BE49-F238E27FC236}">
                      <a16:creationId xmlns:a16="http://schemas.microsoft.com/office/drawing/2014/main" id="{34E4EBCD-8DBD-9E48-559B-529E7BEAF4E7}"/>
                    </a:ext>
                  </a:extLst>
                </p:cNvPr>
                <p:cNvSpPr txBox="1"/>
                <p:nvPr/>
              </p:nvSpPr>
              <p:spPr>
                <a:xfrm>
                  <a:off x="10089769" y="2125777"/>
                  <a:ext cx="1573080" cy="258532"/>
                </a:xfrm>
                <a:prstGeom prst="rect">
                  <a:avLst/>
                </a:prstGeom>
                <a:noFill/>
              </p:spPr>
              <p:txBody>
                <a:bodyPr wrap="none" lIns="0" tIns="0" rIns="0" bIns="0" rtlCol="0" anchor="b" anchorCtr="0">
                  <a:spAutoFit/>
                </a:bodyPr>
                <a:lstStyle>
                  <a:defPPr>
                    <a:defRPr lang="it-IT"/>
                  </a:defPPr>
                  <a:lvl1pPr marR="0" lvl="0" indent="0" fontAlgn="auto">
                    <a:lnSpc>
                      <a:spcPct val="90000"/>
                    </a:lnSpc>
                    <a:spcBef>
                      <a:spcPts val="0"/>
                    </a:spcBef>
                    <a:spcAft>
                      <a:spcPts val="0"/>
                    </a:spcAft>
                    <a:buClrTx/>
                    <a:buSzTx/>
                    <a:buFontTx/>
                    <a:buNone/>
                    <a:tabLst/>
                    <a:defRPr kumimoji="0" sz="2000" b="1" i="0" u="none" strike="noStrike" cap="none" spc="0" normalizeH="0" baseline="0">
                      <a:ln>
                        <a:noFill/>
                      </a:ln>
                      <a:solidFill>
                        <a:schemeClr val="tx2"/>
                      </a:solidFill>
                      <a:effectLst/>
                      <a:uLnTx/>
                      <a:uFillTx/>
                      <a:latin typeface="Poppins"/>
                      <a:cs typeface="Poppins" panose="00000500000000000000" pitchFamily="2" charset="0"/>
                    </a:defRPr>
                  </a:lvl1pP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1400" b="1" i="0" u="none" strike="noStrike" kern="0" cap="none" spc="0" normalizeH="0" baseline="0" noProof="0">
                      <a:ln>
                        <a:noFill/>
                      </a:ln>
                      <a:solidFill>
                        <a:srgbClr val="119693"/>
                      </a:solidFill>
                      <a:effectLst/>
                      <a:uLnTx/>
                      <a:uFillTx/>
                      <a:latin typeface="+mn-lt"/>
                      <a:cs typeface="Poppins" panose="00000500000000000000" pitchFamily="2" charset="0"/>
                    </a:rPr>
                    <a:t>AFFINITÄT</a:t>
                  </a:r>
                  <a:r>
                    <a:rPr kumimoji="0" lang="en-US" sz="1400" b="0" i="0" u="none" strike="noStrike" kern="0" cap="none" spc="0" normalizeH="0" baseline="30000" noProof="0">
                      <a:ln>
                        <a:noFill/>
                      </a:ln>
                      <a:solidFill>
                        <a:srgbClr val="119693"/>
                      </a:solidFill>
                      <a:effectLst/>
                      <a:uLnTx/>
                      <a:uFillTx/>
                      <a:latin typeface="+mn-lt"/>
                      <a:cs typeface="Poppins" panose="00000500000000000000" pitchFamily="2" charset="0"/>
                    </a:rPr>
                    <a:t>9</a:t>
                  </a:r>
                </a:p>
              </p:txBody>
            </p:sp>
            <p:sp>
              <p:nvSpPr>
                <p:cNvPr id="194" name="Oval 73">
                  <a:extLst>
                    <a:ext uri="{FF2B5EF4-FFF2-40B4-BE49-F238E27FC236}">
                      <a16:creationId xmlns:a16="http://schemas.microsoft.com/office/drawing/2014/main" id="{10B6D974-AC2E-85AB-0953-98C8F6837F35}"/>
                    </a:ext>
                  </a:extLst>
                </p:cNvPr>
                <p:cNvSpPr/>
                <p:nvPr/>
              </p:nvSpPr>
              <p:spPr>
                <a:xfrm>
                  <a:off x="9036331" y="1737206"/>
                  <a:ext cx="981201" cy="981201"/>
                </a:xfrm>
                <a:prstGeom prst="ellipse">
                  <a:avLst/>
                </a:prstGeom>
                <a:solidFill>
                  <a:srgbClr val="FFFFFF"/>
                </a:solidFill>
                <a:ln w="19050" cap="flat" cmpd="sng" algn="ctr">
                  <a:solidFill>
                    <a:srgbClr val="030F3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prstClr val="white"/>
                    </a:solidFill>
                    <a:effectLst/>
                    <a:uLnTx/>
                    <a:uFillTx/>
                  </a:endParaRPr>
                </a:p>
              </p:txBody>
            </p:sp>
            <p:cxnSp>
              <p:nvCxnSpPr>
                <p:cNvPr id="195" name="Straight Connector 67">
                  <a:extLst>
                    <a:ext uri="{FF2B5EF4-FFF2-40B4-BE49-F238E27FC236}">
                      <a16:creationId xmlns:a16="http://schemas.microsoft.com/office/drawing/2014/main" id="{95B134A1-78BC-CC30-9A97-4EEFD3DD4BA8}"/>
                    </a:ext>
                  </a:extLst>
                </p:cNvPr>
                <p:cNvCxnSpPr>
                  <a:cxnSpLocks/>
                </p:cNvCxnSpPr>
                <p:nvPr/>
              </p:nvCxnSpPr>
              <p:spPr>
                <a:xfrm>
                  <a:off x="9981672" y="2420636"/>
                  <a:ext cx="1754754" cy="0"/>
                </a:xfrm>
                <a:prstGeom prst="line">
                  <a:avLst/>
                </a:prstGeom>
                <a:noFill/>
                <a:ln w="9525" cap="rnd" cmpd="sng" algn="ctr">
                  <a:solidFill>
                    <a:srgbClr val="030F3B"/>
                  </a:solidFill>
                  <a:prstDash val="solid"/>
                  <a:round/>
                  <a:tailEnd type="oval" w="med" len="med"/>
                </a:ln>
                <a:effectLst/>
              </p:spPr>
            </p:cxnSp>
            <p:pic>
              <p:nvPicPr>
                <p:cNvPr id="196" name="Graphic 41" descr="Link outline">
                  <a:extLst>
                    <a:ext uri="{FF2B5EF4-FFF2-40B4-BE49-F238E27FC236}">
                      <a16:creationId xmlns:a16="http://schemas.microsoft.com/office/drawing/2014/main" id="{90B45F62-796D-2228-15DB-D8B1221C67D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174870" y="1879318"/>
                  <a:ext cx="720000" cy="720000"/>
                </a:xfrm>
                <a:prstGeom prst="rect">
                  <a:avLst/>
                </a:prstGeom>
              </p:spPr>
            </p:pic>
          </p:grpSp>
          <p:sp>
            <p:nvSpPr>
              <p:cNvPr id="63" name="TextBox 26">
                <a:extLst>
                  <a:ext uri="{FF2B5EF4-FFF2-40B4-BE49-F238E27FC236}">
                    <a16:creationId xmlns:a16="http://schemas.microsoft.com/office/drawing/2014/main" id="{4BB278A1-781A-8C51-8D9B-1C675A86ED13}"/>
                  </a:ext>
                </a:extLst>
              </p:cNvPr>
              <p:cNvSpPr txBox="1"/>
              <p:nvPr/>
            </p:nvSpPr>
            <p:spPr>
              <a:xfrm>
                <a:off x="9295126" y="2837089"/>
                <a:ext cx="2231991" cy="609397"/>
              </a:xfrm>
              <a:prstGeom prst="rect">
                <a:avLst/>
              </a:prstGeom>
              <a:noFill/>
            </p:spPr>
            <p:txBody>
              <a:bodyPr wrap="square" lIns="0" tIns="0" rIns="0" bIns="0" anchor="t">
                <a:spAutoFit/>
              </a:bodyPr>
              <a:lstStyle/>
              <a:p>
                <a:pPr marL="0" marR="0" lvl="0" indent="0" defTabSz="685800" eaLnBrk="1" fontAlgn="auto" latinLnBrk="0" hangingPunct="1">
                  <a:lnSpc>
                    <a:spcPct val="90000"/>
                  </a:lnSpc>
                  <a:spcBef>
                    <a:spcPts val="450"/>
                  </a:spcBef>
                  <a:spcAft>
                    <a:spcPts val="0"/>
                  </a:spcAft>
                  <a:buClrTx/>
                  <a:buSzTx/>
                  <a:buFontTx/>
                  <a:buNone/>
                  <a:tabLst/>
                  <a:defRPr/>
                </a:pPr>
                <a:r>
                  <a:rPr kumimoji="0" lang="en-US" sz="1100" b="0" i="0" u="none" strike="noStrike" kern="0" cap="none" spc="0" normalizeH="0" baseline="0" noProof="0" err="1">
                    <a:ln>
                      <a:noFill/>
                    </a:ln>
                    <a:solidFill>
                      <a:srgbClr val="030F3B"/>
                    </a:solidFill>
                    <a:effectLst/>
                    <a:uLnTx/>
                    <a:uFillTx/>
                  </a:rPr>
                  <a:t>Höhere</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IAk-Affinität</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ist</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mit</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einer</a:t>
                </a:r>
                <a:r>
                  <a:rPr kumimoji="0" lang="en-US" sz="1100" b="0"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err="1">
                    <a:ln>
                      <a:noFill/>
                    </a:ln>
                    <a:solidFill>
                      <a:srgbClr val="030F3B"/>
                    </a:solidFill>
                    <a:effectLst/>
                    <a:uLnTx/>
                    <a:uFillTx/>
                  </a:rPr>
                  <a:t>schnelleren</a:t>
                </a:r>
                <a:r>
                  <a:rPr kumimoji="0" lang="en-US" sz="1100" b="0" i="0" u="none" strike="noStrike" kern="0" cap="none" spc="0" normalizeH="0" baseline="0" noProof="0">
                    <a:ln>
                      <a:noFill/>
                    </a:ln>
                    <a:solidFill>
                      <a:srgbClr val="030F3B"/>
                    </a:solidFill>
                    <a:effectLst/>
                    <a:uLnTx/>
                    <a:uFillTx/>
                  </a:rPr>
                  <a:t> Progression verbunden</a:t>
                </a:r>
                <a:r>
                  <a:rPr kumimoji="0" lang="en-US" sz="1100" b="0" i="0" u="none" strike="noStrike" kern="0" cap="none" spc="0" normalizeH="0" baseline="30000" noProof="0">
                    <a:ln>
                      <a:noFill/>
                    </a:ln>
                    <a:solidFill>
                      <a:srgbClr val="030F3B"/>
                    </a:solidFill>
                    <a:effectLst/>
                    <a:uLnTx/>
                    <a:uFillTx/>
                  </a:rPr>
                  <a:t>9</a:t>
                </a:r>
              </a:p>
            </p:txBody>
          </p:sp>
        </p:grpSp>
        <p:sp>
          <p:nvSpPr>
            <p:cNvPr id="198" name="Rectangle: Rounded Corners 36">
              <a:extLst>
                <a:ext uri="{FF2B5EF4-FFF2-40B4-BE49-F238E27FC236}">
                  <a16:creationId xmlns:a16="http://schemas.microsoft.com/office/drawing/2014/main" id="{DF722379-F875-6317-1E14-2C6DAD533F03}"/>
                </a:ext>
              </a:extLst>
            </p:cNvPr>
            <p:cNvSpPr/>
            <p:nvPr/>
          </p:nvSpPr>
          <p:spPr>
            <a:xfrm>
              <a:off x="6688621" y="2846574"/>
              <a:ext cx="1944000" cy="1483291"/>
            </a:xfrm>
            <a:prstGeom prst="roundRect">
              <a:avLst>
                <a:gd name="adj" fmla="val 7275"/>
              </a:avLst>
            </a:prstGeom>
            <a:solidFill>
              <a:srgbClr val="119693"/>
            </a:solidFill>
            <a:ln w="19050" cap="flat" cmpd="sng" algn="ctr">
              <a:noFill/>
              <a:prstDash val="solid"/>
              <a:miter lim="800000"/>
            </a:ln>
            <a:effectLst/>
          </p:spPr>
          <p:txBody>
            <a:bodyPr lIns="54000" tIns="54000" rIns="54000" bIns="54000" rtlCol="0" anchor="ctr"/>
            <a:lstStyle/>
            <a:p>
              <a:pPr lvl="0" algn="ctr" defTabSz="685800" eaLnBrk="0" fontAlgn="base" hangingPunct="0">
                <a:lnSpc>
                  <a:spcPct val="90000"/>
                </a:lnSpc>
                <a:spcBef>
                  <a:spcPct val="0"/>
                </a:spcBef>
                <a:spcAft>
                  <a:spcPct val="0"/>
                </a:spcAft>
                <a:defRPr/>
              </a:pPr>
              <a:r>
                <a:rPr lang="de-DE" sz="1000" kern="0">
                  <a:solidFill>
                    <a:srgbClr val="FFFFFF"/>
                  </a:solidFill>
                </a:rPr>
                <a:t>Die </a:t>
              </a:r>
              <a:r>
                <a:rPr lang="de-DE" sz="1000" kern="0" err="1">
                  <a:solidFill>
                    <a:srgbClr val="FFFFFF"/>
                  </a:solidFill>
                </a:rPr>
                <a:t>IAk</a:t>
              </a:r>
              <a:r>
                <a:rPr lang="de-DE" sz="1000" kern="0">
                  <a:solidFill>
                    <a:srgbClr val="FFFFFF"/>
                  </a:solidFill>
                </a:rPr>
                <a:t>-Affinität ist die Stärke der Wechselwirkung zwischen der Antigenbindungsstelle eines </a:t>
              </a:r>
              <a:r>
                <a:rPr lang="de-DE" sz="1000" kern="0" err="1">
                  <a:solidFill>
                    <a:srgbClr val="FFFFFF"/>
                  </a:solidFill>
                </a:rPr>
                <a:t>IAk</a:t>
              </a:r>
              <a:r>
                <a:rPr lang="de-DE" sz="1000" kern="0">
                  <a:solidFill>
                    <a:srgbClr val="FFFFFF"/>
                  </a:solidFill>
                </a:rPr>
                <a:t> und einem spezifischen Epitop auf einem Antigen, quantifiziert durch ihre Dissoziationskonstante</a:t>
              </a:r>
              <a:r>
                <a:rPr kumimoji="0" lang="en-US" sz="1000" b="0" i="0" u="none" strike="noStrike" kern="0" cap="none" spc="0" normalizeH="0" baseline="30000" noProof="0">
                  <a:ln>
                    <a:noFill/>
                  </a:ln>
                  <a:solidFill>
                    <a:srgbClr val="FFFFFF"/>
                  </a:solidFill>
                  <a:effectLst/>
                  <a:uLnTx/>
                  <a:uFillTx/>
                  <a:ea typeface="+mn-ea"/>
                  <a:cs typeface="+mn-cs"/>
                </a:rPr>
                <a:t>11</a:t>
              </a:r>
            </a:p>
          </p:txBody>
        </p:sp>
      </p:grpSp>
    </p:spTree>
    <p:extLst>
      <p:ext uri="{BB962C8B-B14F-4D97-AF65-F5344CB8AC3E}">
        <p14:creationId xmlns:p14="http://schemas.microsoft.com/office/powerpoint/2010/main" val="24814498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anim calcmode="lin" valueType="num">
                                      <p:cBhvr>
                                        <p:cTn id="8" dur="500" fill="hold"/>
                                        <p:tgtEl>
                                          <p:spTgt spid="39"/>
                                        </p:tgtEl>
                                        <p:attrNameLst>
                                          <p:attrName>ppt_x</p:attrName>
                                        </p:attrNameLst>
                                      </p:cBhvr>
                                      <p:tavLst>
                                        <p:tav tm="0">
                                          <p:val>
                                            <p:strVal val="#ppt_x"/>
                                          </p:val>
                                        </p:tav>
                                        <p:tav tm="100000">
                                          <p:val>
                                            <p:strVal val="#ppt_x"/>
                                          </p:val>
                                        </p:tav>
                                      </p:tavLst>
                                    </p:anim>
                                    <p:anim calcmode="lin" valueType="num">
                                      <p:cBhvr>
                                        <p:cTn id="9" dur="500" fill="hold"/>
                                        <p:tgtEl>
                                          <p:spTgt spid="3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1000"/>
                                        <p:tgtEl>
                                          <p:spTgt spid="3"/>
                                        </p:tgtEl>
                                      </p:cBhvr>
                                    </p:animEffect>
                                    <p:anim calcmode="lin" valueType="num">
                                      <p:cBhvr>
                                        <p:cTn id="22" dur="1000" fill="hold"/>
                                        <p:tgtEl>
                                          <p:spTgt spid="3"/>
                                        </p:tgtEl>
                                        <p:attrNameLst>
                                          <p:attrName>ppt_x</p:attrName>
                                        </p:attrNameLst>
                                      </p:cBhvr>
                                      <p:tavLst>
                                        <p:tav tm="0">
                                          <p:val>
                                            <p:strVal val="#ppt_x"/>
                                          </p:val>
                                        </p:tav>
                                        <p:tav tm="100000">
                                          <p:val>
                                            <p:strVal val="#ppt_x"/>
                                          </p:val>
                                        </p:tav>
                                      </p:tavLst>
                                    </p:anim>
                                    <p:anim calcmode="lin" valueType="num">
                                      <p:cBhvr>
                                        <p:cTn id="23"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fade">
                                      <p:cBhvr>
                                        <p:cTn id="28" dur="1000"/>
                                        <p:tgtEl>
                                          <p:spTgt spid="4"/>
                                        </p:tgtEl>
                                      </p:cBhvr>
                                    </p:animEffect>
                                    <p:anim calcmode="lin" valueType="num">
                                      <p:cBhvr>
                                        <p:cTn id="29" dur="1000" fill="hold"/>
                                        <p:tgtEl>
                                          <p:spTgt spid="4"/>
                                        </p:tgtEl>
                                        <p:attrNameLst>
                                          <p:attrName>ppt_x</p:attrName>
                                        </p:attrNameLst>
                                      </p:cBhvr>
                                      <p:tavLst>
                                        <p:tav tm="0">
                                          <p:val>
                                            <p:strVal val="#ppt_x"/>
                                          </p:val>
                                        </p:tav>
                                        <p:tav tm="100000">
                                          <p:val>
                                            <p:strVal val="#ppt_x"/>
                                          </p:val>
                                        </p:tav>
                                      </p:tavLst>
                                    </p:anim>
                                    <p:anim calcmode="lin" valueType="num">
                                      <p:cBhvr>
                                        <p:cTn id="3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Textplatzhalter 9">
            <a:extLst>
              <a:ext uri="{FF2B5EF4-FFF2-40B4-BE49-F238E27FC236}">
                <a16:creationId xmlns:a16="http://schemas.microsoft.com/office/drawing/2014/main" id="{2E148CCC-77F2-4814-3196-0B3719DCA706}"/>
              </a:ext>
            </a:extLst>
          </p:cNvPr>
          <p:cNvSpPr txBox="1">
            <a:spLocks/>
          </p:cNvSpPr>
          <p:nvPr/>
        </p:nvSpPr>
        <p:spPr>
          <a:xfrm>
            <a:off x="314409" y="116568"/>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Arial"/>
                <a:cs typeface="Arial"/>
              </a:rPr>
              <a:t>Nahezu alle Patienten, die dauerhaft (≥ 2-mal) positiv auf ≥ 2 </a:t>
            </a:r>
            <a:r>
              <a:rPr kumimoji="0" lang="de-DE" sz="2000" b="1" i="0" u="none" strike="noStrike" kern="1200" cap="none" spc="0" normalizeH="0" baseline="0" noProof="0" err="1">
                <a:ln>
                  <a:noFill/>
                </a:ln>
                <a:solidFill>
                  <a:srgbClr val="7030A0"/>
                </a:solidFill>
                <a:effectLst/>
                <a:uLnTx/>
                <a:uFillTx/>
                <a:latin typeface="Verdana"/>
                <a:ea typeface="Arial"/>
                <a:cs typeface="Arial"/>
              </a:rPr>
              <a:t>IAk</a:t>
            </a:r>
            <a:r>
              <a:rPr kumimoji="0" lang="de-DE" sz="2000" b="1" i="0" u="none" strike="noStrike" kern="1200" cap="none" spc="0" normalizeH="0" baseline="0" noProof="0">
                <a:ln>
                  <a:noFill/>
                </a:ln>
                <a:solidFill>
                  <a:srgbClr val="7030A0"/>
                </a:solidFill>
                <a:effectLst/>
                <a:uLnTx/>
                <a:uFillTx/>
                <a:latin typeface="Verdana"/>
                <a:ea typeface="Arial"/>
                <a:cs typeface="Arial"/>
              </a:rPr>
              <a:t> getestet werden, entwickeln T1D Stadium 3</a:t>
            </a:r>
            <a:r>
              <a:rPr kumimoji="0" lang="de-DE" sz="2000" b="1" i="0" u="none" strike="noStrike" kern="1200" cap="none" spc="0" normalizeH="0" baseline="30000" noProof="0">
                <a:ln>
                  <a:noFill/>
                </a:ln>
                <a:solidFill>
                  <a:srgbClr val="7030A0"/>
                </a:solidFill>
                <a:effectLst/>
                <a:uLnTx/>
                <a:uFillTx/>
                <a:latin typeface="Verdana"/>
                <a:ea typeface="Arial"/>
                <a:cs typeface="Arial"/>
              </a:rPr>
              <a:t>1,2</a:t>
            </a:r>
          </a:p>
        </p:txBody>
      </p:sp>
      <p:sp>
        <p:nvSpPr>
          <p:cNvPr id="4" name="Rectangle: Top Corners Rounded 20">
            <a:extLst>
              <a:ext uri="{FF2B5EF4-FFF2-40B4-BE49-F238E27FC236}">
                <a16:creationId xmlns:a16="http://schemas.microsoft.com/office/drawing/2014/main" id="{4B69DE3F-1410-75A1-2EC9-9FEA545E16DD}"/>
              </a:ext>
            </a:extLst>
          </p:cNvPr>
          <p:cNvSpPr/>
          <p:nvPr/>
        </p:nvSpPr>
        <p:spPr>
          <a:xfrm rot="16200000">
            <a:off x="6135847" y="1220267"/>
            <a:ext cx="2638501" cy="2721587"/>
          </a:xfrm>
          <a:prstGeom prst="round2SameRect">
            <a:avLst>
              <a:gd name="adj1" fmla="val 11285"/>
              <a:gd name="adj2" fmla="val 0"/>
            </a:avLst>
          </a:prstGeom>
          <a:gradFill>
            <a:gsLst>
              <a:gs pos="100000">
                <a:schemeClr val="bg2"/>
              </a:gs>
              <a:gs pos="0">
                <a:schemeClr val="bg1">
                  <a:lumMod val="9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 name="Freeform: Shape 37">
            <a:extLst>
              <a:ext uri="{FF2B5EF4-FFF2-40B4-BE49-F238E27FC236}">
                <a16:creationId xmlns:a16="http://schemas.microsoft.com/office/drawing/2014/main" id="{1B56EA69-B8F8-0EBD-4745-D214BC5B5E81}"/>
              </a:ext>
            </a:extLst>
          </p:cNvPr>
          <p:cNvSpPr/>
          <p:nvPr/>
        </p:nvSpPr>
        <p:spPr>
          <a:xfrm>
            <a:off x="6227285" y="2171818"/>
            <a:ext cx="597537" cy="296206"/>
          </a:xfrm>
          <a:custGeom>
            <a:avLst/>
            <a:gdLst>
              <a:gd name="connsiteX0" fmla="*/ 479349 w 958698"/>
              <a:gd name="connsiteY0" fmla="*/ 0 h 475238"/>
              <a:gd name="connsiteX1" fmla="*/ 949411 w 958698"/>
              <a:gd name="connsiteY1" fmla="*/ 383111 h 475238"/>
              <a:gd name="connsiteX2" fmla="*/ 958698 w 958698"/>
              <a:gd name="connsiteY2" fmla="*/ 475238 h 475238"/>
              <a:gd name="connsiteX3" fmla="*/ 0 w 958698"/>
              <a:gd name="connsiteY3" fmla="*/ 475238 h 475238"/>
              <a:gd name="connsiteX4" fmla="*/ 9287 w 958698"/>
              <a:gd name="connsiteY4" fmla="*/ 383111 h 475238"/>
              <a:gd name="connsiteX5" fmla="*/ 479349 w 958698"/>
              <a:gd name="connsiteY5" fmla="*/ 0 h 47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697" h="475238">
                <a:moveTo>
                  <a:pt x="479349" y="0"/>
                </a:moveTo>
                <a:cubicBezTo>
                  <a:pt x="711217" y="0"/>
                  <a:pt x="904671" y="164470"/>
                  <a:pt x="949411" y="383111"/>
                </a:cubicBezTo>
                <a:lnTo>
                  <a:pt x="958698" y="475238"/>
                </a:lnTo>
                <a:lnTo>
                  <a:pt x="0" y="475238"/>
                </a:lnTo>
                <a:lnTo>
                  <a:pt x="9287" y="383111"/>
                </a:lnTo>
                <a:cubicBezTo>
                  <a:pt x="54028" y="164470"/>
                  <a:pt x="247481" y="0"/>
                  <a:pt x="47934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6" name="Oval 5">
            <a:extLst>
              <a:ext uri="{FF2B5EF4-FFF2-40B4-BE49-F238E27FC236}">
                <a16:creationId xmlns:a16="http://schemas.microsoft.com/office/drawing/2014/main" id="{C7DD3C23-6399-52A7-2913-1D52AADEFFF0}"/>
              </a:ext>
            </a:extLst>
          </p:cNvPr>
          <p:cNvSpPr/>
          <p:nvPr/>
        </p:nvSpPr>
        <p:spPr>
          <a:xfrm>
            <a:off x="6285026" y="2225722"/>
            <a:ext cx="482057" cy="482057"/>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44 %</a:t>
            </a:r>
          </a:p>
        </p:txBody>
      </p:sp>
      <p:sp>
        <p:nvSpPr>
          <p:cNvPr id="7" name="Freeform: Shape 46">
            <a:extLst>
              <a:ext uri="{FF2B5EF4-FFF2-40B4-BE49-F238E27FC236}">
                <a16:creationId xmlns:a16="http://schemas.microsoft.com/office/drawing/2014/main" id="{E382103A-D677-F911-F8D6-87B1093CD72C}"/>
              </a:ext>
            </a:extLst>
          </p:cNvPr>
          <p:cNvSpPr/>
          <p:nvPr/>
        </p:nvSpPr>
        <p:spPr>
          <a:xfrm>
            <a:off x="8084960" y="2171818"/>
            <a:ext cx="597537" cy="296206"/>
          </a:xfrm>
          <a:custGeom>
            <a:avLst/>
            <a:gdLst>
              <a:gd name="connsiteX0" fmla="*/ 479349 w 958698"/>
              <a:gd name="connsiteY0" fmla="*/ 0 h 475238"/>
              <a:gd name="connsiteX1" fmla="*/ 949411 w 958698"/>
              <a:gd name="connsiteY1" fmla="*/ 383111 h 475238"/>
              <a:gd name="connsiteX2" fmla="*/ 958698 w 958698"/>
              <a:gd name="connsiteY2" fmla="*/ 475238 h 475238"/>
              <a:gd name="connsiteX3" fmla="*/ 0 w 958698"/>
              <a:gd name="connsiteY3" fmla="*/ 475238 h 475238"/>
              <a:gd name="connsiteX4" fmla="*/ 9287 w 958698"/>
              <a:gd name="connsiteY4" fmla="*/ 383111 h 475238"/>
              <a:gd name="connsiteX5" fmla="*/ 479349 w 958698"/>
              <a:gd name="connsiteY5" fmla="*/ 0 h 47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697" h="475238">
                <a:moveTo>
                  <a:pt x="479349" y="0"/>
                </a:moveTo>
                <a:cubicBezTo>
                  <a:pt x="711217" y="0"/>
                  <a:pt x="904671" y="164470"/>
                  <a:pt x="949411" y="383111"/>
                </a:cubicBezTo>
                <a:lnTo>
                  <a:pt x="958698" y="475238"/>
                </a:lnTo>
                <a:lnTo>
                  <a:pt x="0" y="475238"/>
                </a:lnTo>
                <a:lnTo>
                  <a:pt x="9287" y="383111"/>
                </a:lnTo>
                <a:cubicBezTo>
                  <a:pt x="54028" y="164470"/>
                  <a:pt x="247481" y="0"/>
                  <a:pt x="47934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8" name="Oval 7">
            <a:extLst>
              <a:ext uri="{FF2B5EF4-FFF2-40B4-BE49-F238E27FC236}">
                <a16:creationId xmlns:a16="http://schemas.microsoft.com/office/drawing/2014/main" id="{FC671FAB-8C34-B407-ABE9-4B9CF836FBCA}"/>
              </a:ext>
            </a:extLst>
          </p:cNvPr>
          <p:cNvSpPr/>
          <p:nvPr/>
        </p:nvSpPr>
        <p:spPr>
          <a:xfrm>
            <a:off x="8142700" y="2225722"/>
            <a:ext cx="482057" cy="482057"/>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 100 %</a:t>
            </a:r>
          </a:p>
        </p:txBody>
      </p:sp>
      <p:cxnSp>
        <p:nvCxnSpPr>
          <p:cNvPr id="9" name="Straight Connector 8">
            <a:extLst>
              <a:ext uri="{FF2B5EF4-FFF2-40B4-BE49-F238E27FC236}">
                <a16:creationId xmlns:a16="http://schemas.microsoft.com/office/drawing/2014/main" id="{8289F978-DD12-622F-1895-BA504A436E93}"/>
              </a:ext>
            </a:extLst>
          </p:cNvPr>
          <p:cNvCxnSpPr/>
          <p:nvPr/>
        </p:nvCxnSpPr>
        <p:spPr>
          <a:xfrm>
            <a:off x="6824822" y="2464865"/>
            <a:ext cx="1260137"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10" name="Freeform: Shape 43">
            <a:extLst>
              <a:ext uri="{FF2B5EF4-FFF2-40B4-BE49-F238E27FC236}">
                <a16:creationId xmlns:a16="http://schemas.microsoft.com/office/drawing/2014/main" id="{7B181AD2-A191-FAB9-6808-CFEAE6B440FA}"/>
              </a:ext>
            </a:extLst>
          </p:cNvPr>
          <p:cNvSpPr/>
          <p:nvPr/>
        </p:nvSpPr>
        <p:spPr>
          <a:xfrm>
            <a:off x="7128529" y="2171818"/>
            <a:ext cx="597537" cy="296206"/>
          </a:xfrm>
          <a:custGeom>
            <a:avLst/>
            <a:gdLst>
              <a:gd name="connsiteX0" fmla="*/ 479349 w 958698"/>
              <a:gd name="connsiteY0" fmla="*/ 0 h 475238"/>
              <a:gd name="connsiteX1" fmla="*/ 949411 w 958698"/>
              <a:gd name="connsiteY1" fmla="*/ 383111 h 475238"/>
              <a:gd name="connsiteX2" fmla="*/ 958698 w 958698"/>
              <a:gd name="connsiteY2" fmla="*/ 475238 h 475238"/>
              <a:gd name="connsiteX3" fmla="*/ 0 w 958698"/>
              <a:gd name="connsiteY3" fmla="*/ 475238 h 475238"/>
              <a:gd name="connsiteX4" fmla="*/ 9287 w 958698"/>
              <a:gd name="connsiteY4" fmla="*/ 383111 h 475238"/>
              <a:gd name="connsiteX5" fmla="*/ 479349 w 958698"/>
              <a:gd name="connsiteY5" fmla="*/ 0 h 47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697" h="475238">
                <a:moveTo>
                  <a:pt x="479349" y="0"/>
                </a:moveTo>
                <a:cubicBezTo>
                  <a:pt x="711217" y="0"/>
                  <a:pt x="904671" y="164470"/>
                  <a:pt x="949411" y="383111"/>
                </a:cubicBezTo>
                <a:lnTo>
                  <a:pt x="958698" y="475238"/>
                </a:lnTo>
                <a:lnTo>
                  <a:pt x="0" y="475238"/>
                </a:lnTo>
                <a:lnTo>
                  <a:pt x="9287" y="383111"/>
                </a:lnTo>
                <a:cubicBezTo>
                  <a:pt x="54028" y="164470"/>
                  <a:pt x="247481" y="0"/>
                  <a:pt x="47934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1" name="Oval 10">
            <a:extLst>
              <a:ext uri="{FF2B5EF4-FFF2-40B4-BE49-F238E27FC236}">
                <a16:creationId xmlns:a16="http://schemas.microsoft.com/office/drawing/2014/main" id="{472F1222-2DB2-79EF-2787-020FE09796E6}"/>
              </a:ext>
            </a:extLst>
          </p:cNvPr>
          <p:cNvSpPr/>
          <p:nvPr/>
        </p:nvSpPr>
        <p:spPr>
          <a:xfrm>
            <a:off x="7186269" y="2225722"/>
            <a:ext cx="482057" cy="482057"/>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70 %</a:t>
            </a:r>
          </a:p>
        </p:txBody>
      </p:sp>
      <p:sp>
        <p:nvSpPr>
          <p:cNvPr id="13" name="TextBox 12">
            <a:extLst>
              <a:ext uri="{FF2B5EF4-FFF2-40B4-BE49-F238E27FC236}">
                <a16:creationId xmlns:a16="http://schemas.microsoft.com/office/drawing/2014/main" id="{602ACCE4-93D3-D762-B8C8-61B82265752B}"/>
              </a:ext>
            </a:extLst>
          </p:cNvPr>
          <p:cNvSpPr txBox="1"/>
          <p:nvPr/>
        </p:nvSpPr>
        <p:spPr>
          <a:xfrm>
            <a:off x="6093216" y="1933121"/>
            <a:ext cx="865678"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5 Jahre</a:t>
            </a:r>
            <a:endParaRPr kumimoji="0" lang="en-US" sz="800" b="1"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4" name="TextBox 13">
            <a:extLst>
              <a:ext uri="{FF2B5EF4-FFF2-40B4-BE49-F238E27FC236}">
                <a16:creationId xmlns:a16="http://schemas.microsoft.com/office/drawing/2014/main" id="{728B4701-94DA-AB7E-69C2-BE4EABFCCE5E}"/>
              </a:ext>
            </a:extLst>
          </p:cNvPr>
          <p:cNvSpPr txBox="1"/>
          <p:nvPr/>
        </p:nvSpPr>
        <p:spPr>
          <a:xfrm>
            <a:off x="7013599" y="1933121"/>
            <a:ext cx="874334"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10 Jahre</a:t>
            </a:r>
            <a:endParaRPr kumimoji="0" lang="en-US" sz="800" b="1"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5" name="TextBox 14">
            <a:extLst>
              <a:ext uri="{FF2B5EF4-FFF2-40B4-BE49-F238E27FC236}">
                <a16:creationId xmlns:a16="http://schemas.microsoft.com/office/drawing/2014/main" id="{0E7BC403-8061-24D7-EAFA-3880FC08BE46}"/>
              </a:ext>
            </a:extLst>
          </p:cNvPr>
          <p:cNvSpPr txBox="1"/>
          <p:nvPr/>
        </p:nvSpPr>
        <p:spPr>
          <a:xfrm>
            <a:off x="7942642" y="1933121"/>
            <a:ext cx="874334"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Lebenslang</a:t>
            </a:r>
            <a:endParaRPr kumimoji="0" lang="en-US" sz="800" b="1"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6" name="Freeform: Shape 66">
            <a:extLst>
              <a:ext uri="{FF2B5EF4-FFF2-40B4-BE49-F238E27FC236}">
                <a16:creationId xmlns:a16="http://schemas.microsoft.com/office/drawing/2014/main" id="{383F357F-68B6-B64C-DAB4-734AF27A3EED}"/>
              </a:ext>
            </a:extLst>
          </p:cNvPr>
          <p:cNvSpPr/>
          <p:nvPr/>
        </p:nvSpPr>
        <p:spPr>
          <a:xfrm>
            <a:off x="6227285" y="3156439"/>
            <a:ext cx="597537" cy="296206"/>
          </a:xfrm>
          <a:custGeom>
            <a:avLst/>
            <a:gdLst>
              <a:gd name="connsiteX0" fmla="*/ 479349 w 958698"/>
              <a:gd name="connsiteY0" fmla="*/ 0 h 475238"/>
              <a:gd name="connsiteX1" fmla="*/ 949411 w 958698"/>
              <a:gd name="connsiteY1" fmla="*/ 383111 h 475238"/>
              <a:gd name="connsiteX2" fmla="*/ 958698 w 958698"/>
              <a:gd name="connsiteY2" fmla="*/ 475238 h 475238"/>
              <a:gd name="connsiteX3" fmla="*/ 0 w 958698"/>
              <a:gd name="connsiteY3" fmla="*/ 475238 h 475238"/>
              <a:gd name="connsiteX4" fmla="*/ 9287 w 958698"/>
              <a:gd name="connsiteY4" fmla="*/ 383111 h 475238"/>
              <a:gd name="connsiteX5" fmla="*/ 479349 w 958698"/>
              <a:gd name="connsiteY5" fmla="*/ 0 h 47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697" h="475238">
                <a:moveTo>
                  <a:pt x="479349" y="0"/>
                </a:moveTo>
                <a:cubicBezTo>
                  <a:pt x="711217" y="0"/>
                  <a:pt x="904671" y="164470"/>
                  <a:pt x="949411" y="383111"/>
                </a:cubicBezTo>
                <a:lnTo>
                  <a:pt x="958698" y="475238"/>
                </a:lnTo>
                <a:lnTo>
                  <a:pt x="0" y="475238"/>
                </a:lnTo>
                <a:lnTo>
                  <a:pt x="9287" y="383111"/>
                </a:lnTo>
                <a:cubicBezTo>
                  <a:pt x="54028" y="164470"/>
                  <a:pt x="247481" y="0"/>
                  <a:pt x="47934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17" name="Oval 16">
            <a:extLst>
              <a:ext uri="{FF2B5EF4-FFF2-40B4-BE49-F238E27FC236}">
                <a16:creationId xmlns:a16="http://schemas.microsoft.com/office/drawing/2014/main" id="{DE78F43E-A651-CECB-A23F-555EDEC7607E}"/>
              </a:ext>
            </a:extLst>
          </p:cNvPr>
          <p:cNvSpPr/>
          <p:nvPr/>
        </p:nvSpPr>
        <p:spPr>
          <a:xfrm>
            <a:off x="6285026" y="3210342"/>
            <a:ext cx="482057" cy="482057"/>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60 %</a:t>
            </a:r>
          </a:p>
        </p:txBody>
      </p:sp>
      <p:sp>
        <p:nvSpPr>
          <p:cNvPr id="19" name="Freeform: Shape 64">
            <a:extLst>
              <a:ext uri="{FF2B5EF4-FFF2-40B4-BE49-F238E27FC236}">
                <a16:creationId xmlns:a16="http://schemas.microsoft.com/office/drawing/2014/main" id="{DBDDBB67-0D90-2DAF-290C-B25C83FE9A0F}"/>
              </a:ext>
            </a:extLst>
          </p:cNvPr>
          <p:cNvSpPr/>
          <p:nvPr/>
        </p:nvSpPr>
        <p:spPr>
          <a:xfrm>
            <a:off x="8084960" y="3156439"/>
            <a:ext cx="597537" cy="296206"/>
          </a:xfrm>
          <a:custGeom>
            <a:avLst/>
            <a:gdLst>
              <a:gd name="connsiteX0" fmla="*/ 479349 w 958698"/>
              <a:gd name="connsiteY0" fmla="*/ 0 h 475238"/>
              <a:gd name="connsiteX1" fmla="*/ 949411 w 958698"/>
              <a:gd name="connsiteY1" fmla="*/ 383111 h 475238"/>
              <a:gd name="connsiteX2" fmla="*/ 958698 w 958698"/>
              <a:gd name="connsiteY2" fmla="*/ 475238 h 475238"/>
              <a:gd name="connsiteX3" fmla="*/ 0 w 958698"/>
              <a:gd name="connsiteY3" fmla="*/ 475238 h 475238"/>
              <a:gd name="connsiteX4" fmla="*/ 9287 w 958698"/>
              <a:gd name="connsiteY4" fmla="*/ 383111 h 475238"/>
              <a:gd name="connsiteX5" fmla="*/ 479349 w 958698"/>
              <a:gd name="connsiteY5" fmla="*/ 0 h 47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697" h="475238">
                <a:moveTo>
                  <a:pt x="479349" y="0"/>
                </a:moveTo>
                <a:cubicBezTo>
                  <a:pt x="711217" y="0"/>
                  <a:pt x="904671" y="164470"/>
                  <a:pt x="949411" y="383111"/>
                </a:cubicBezTo>
                <a:lnTo>
                  <a:pt x="958698" y="475238"/>
                </a:lnTo>
                <a:lnTo>
                  <a:pt x="0" y="475238"/>
                </a:lnTo>
                <a:lnTo>
                  <a:pt x="9287" y="383111"/>
                </a:lnTo>
                <a:cubicBezTo>
                  <a:pt x="54028" y="164470"/>
                  <a:pt x="247481" y="0"/>
                  <a:pt x="47934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1" name="Oval 20">
            <a:extLst>
              <a:ext uri="{FF2B5EF4-FFF2-40B4-BE49-F238E27FC236}">
                <a16:creationId xmlns:a16="http://schemas.microsoft.com/office/drawing/2014/main" id="{77AED8CC-5B51-FF42-1057-A71A998B64DA}"/>
              </a:ext>
            </a:extLst>
          </p:cNvPr>
          <p:cNvSpPr/>
          <p:nvPr/>
        </p:nvSpPr>
        <p:spPr>
          <a:xfrm>
            <a:off x="8142700" y="3210342"/>
            <a:ext cx="482057" cy="482057"/>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 100 %</a:t>
            </a:r>
          </a:p>
        </p:txBody>
      </p:sp>
      <p:cxnSp>
        <p:nvCxnSpPr>
          <p:cNvPr id="22" name="Straight Connector 21">
            <a:extLst>
              <a:ext uri="{FF2B5EF4-FFF2-40B4-BE49-F238E27FC236}">
                <a16:creationId xmlns:a16="http://schemas.microsoft.com/office/drawing/2014/main" id="{09141DDB-CB35-804E-9F13-C76E68DA7D4F}"/>
              </a:ext>
            </a:extLst>
          </p:cNvPr>
          <p:cNvCxnSpPr/>
          <p:nvPr/>
        </p:nvCxnSpPr>
        <p:spPr>
          <a:xfrm>
            <a:off x="6824822" y="3449485"/>
            <a:ext cx="1260137"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3" name="Freeform: Shape 62">
            <a:extLst>
              <a:ext uri="{FF2B5EF4-FFF2-40B4-BE49-F238E27FC236}">
                <a16:creationId xmlns:a16="http://schemas.microsoft.com/office/drawing/2014/main" id="{A514B32C-741A-0680-02FC-24133A63A1D5}"/>
              </a:ext>
            </a:extLst>
          </p:cNvPr>
          <p:cNvSpPr/>
          <p:nvPr/>
        </p:nvSpPr>
        <p:spPr>
          <a:xfrm>
            <a:off x="7128529" y="3156439"/>
            <a:ext cx="597537" cy="296206"/>
          </a:xfrm>
          <a:custGeom>
            <a:avLst/>
            <a:gdLst>
              <a:gd name="connsiteX0" fmla="*/ 479349 w 958698"/>
              <a:gd name="connsiteY0" fmla="*/ 0 h 475238"/>
              <a:gd name="connsiteX1" fmla="*/ 949411 w 958698"/>
              <a:gd name="connsiteY1" fmla="*/ 383111 h 475238"/>
              <a:gd name="connsiteX2" fmla="*/ 958698 w 958698"/>
              <a:gd name="connsiteY2" fmla="*/ 475238 h 475238"/>
              <a:gd name="connsiteX3" fmla="*/ 0 w 958698"/>
              <a:gd name="connsiteY3" fmla="*/ 475238 h 475238"/>
              <a:gd name="connsiteX4" fmla="*/ 9287 w 958698"/>
              <a:gd name="connsiteY4" fmla="*/ 383111 h 475238"/>
              <a:gd name="connsiteX5" fmla="*/ 479349 w 958698"/>
              <a:gd name="connsiteY5" fmla="*/ 0 h 47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697" h="475238">
                <a:moveTo>
                  <a:pt x="479349" y="0"/>
                </a:moveTo>
                <a:cubicBezTo>
                  <a:pt x="711217" y="0"/>
                  <a:pt x="904671" y="164470"/>
                  <a:pt x="949411" y="383111"/>
                </a:cubicBezTo>
                <a:lnTo>
                  <a:pt x="958698" y="475238"/>
                </a:lnTo>
                <a:lnTo>
                  <a:pt x="0" y="475238"/>
                </a:lnTo>
                <a:lnTo>
                  <a:pt x="9287" y="383111"/>
                </a:lnTo>
                <a:cubicBezTo>
                  <a:pt x="54028" y="164470"/>
                  <a:pt x="247481" y="0"/>
                  <a:pt x="479349" y="0"/>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0" rIns="0" bIns="0" rtlCol="0" anchor="ctr">
            <a:no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4" name="Oval 23">
            <a:extLst>
              <a:ext uri="{FF2B5EF4-FFF2-40B4-BE49-F238E27FC236}">
                <a16:creationId xmlns:a16="http://schemas.microsoft.com/office/drawing/2014/main" id="{B7C2B00B-6CE0-7772-DEA9-BB9C29E199B5}"/>
              </a:ext>
            </a:extLst>
          </p:cNvPr>
          <p:cNvSpPr/>
          <p:nvPr/>
        </p:nvSpPr>
        <p:spPr>
          <a:xfrm>
            <a:off x="7186269" y="3210342"/>
            <a:ext cx="482057" cy="482057"/>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none" lIns="0" tIns="0" rIns="0" bIns="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75 %</a:t>
            </a:r>
          </a:p>
        </p:txBody>
      </p:sp>
      <p:sp>
        <p:nvSpPr>
          <p:cNvPr id="25" name="TextBox 24">
            <a:extLst>
              <a:ext uri="{FF2B5EF4-FFF2-40B4-BE49-F238E27FC236}">
                <a16:creationId xmlns:a16="http://schemas.microsoft.com/office/drawing/2014/main" id="{921B12A0-63AA-7145-7242-F39D56F0A060}"/>
              </a:ext>
            </a:extLst>
          </p:cNvPr>
          <p:cNvSpPr txBox="1"/>
          <p:nvPr/>
        </p:nvSpPr>
        <p:spPr>
          <a:xfrm>
            <a:off x="6093216" y="2917742"/>
            <a:ext cx="865678"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2 Jahre</a:t>
            </a:r>
            <a:endParaRPr kumimoji="0" lang="en-US" sz="800" b="1"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6" name="TextBox 25">
            <a:extLst>
              <a:ext uri="{FF2B5EF4-FFF2-40B4-BE49-F238E27FC236}">
                <a16:creationId xmlns:a16="http://schemas.microsoft.com/office/drawing/2014/main" id="{873575F6-BDCD-A412-8081-8C163C9CCE51}"/>
              </a:ext>
            </a:extLst>
          </p:cNvPr>
          <p:cNvSpPr txBox="1"/>
          <p:nvPr/>
        </p:nvSpPr>
        <p:spPr>
          <a:xfrm>
            <a:off x="7013599" y="2917742"/>
            <a:ext cx="874334"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4-5 Jahre</a:t>
            </a:r>
            <a:endParaRPr kumimoji="0" lang="en-US" sz="800" b="1"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7" name="TextBox 26">
            <a:extLst>
              <a:ext uri="{FF2B5EF4-FFF2-40B4-BE49-F238E27FC236}">
                <a16:creationId xmlns:a16="http://schemas.microsoft.com/office/drawing/2014/main" id="{53030D8E-9F5D-5E0C-882E-F92622A6250D}"/>
              </a:ext>
            </a:extLst>
          </p:cNvPr>
          <p:cNvSpPr txBox="1"/>
          <p:nvPr/>
        </p:nvSpPr>
        <p:spPr>
          <a:xfrm>
            <a:off x="7942642" y="2917742"/>
            <a:ext cx="874334"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Lebenslang</a:t>
            </a:r>
            <a:endParaRPr kumimoji="0" lang="en-US" sz="800" b="1"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28" name="Rectangle: Rounded Corners 68">
            <a:extLst>
              <a:ext uri="{FF2B5EF4-FFF2-40B4-BE49-F238E27FC236}">
                <a16:creationId xmlns:a16="http://schemas.microsoft.com/office/drawing/2014/main" id="{2D375BFE-5736-8AD2-4865-20B729CE681C}"/>
              </a:ext>
            </a:extLst>
          </p:cNvPr>
          <p:cNvSpPr/>
          <p:nvPr/>
        </p:nvSpPr>
        <p:spPr>
          <a:xfrm>
            <a:off x="327656" y="4126525"/>
            <a:ext cx="8464839" cy="606307"/>
          </a:xfrm>
          <a:prstGeom prst="roundRect">
            <a:avLst>
              <a:gd name="adj" fmla="val 50000"/>
            </a:avLst>
          </a:prstGeom>
          <a:solidFill>
            <a:schemeClr val="accent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FFFFFF"/>
                </a:solidFill>
                <a:effectLst/>
                <a:uLnTx/>
                <a:uFillTx/>
                <a:latin typeface="Verdana"/>
                <a:ea typeface="Verdana"/>
                <a:cs typeface="Verdana"/>
              </a:rPr>
              <a:t>Im Jahr 2015 wurde die Definition einer T1D-Diagnose dahingehend geändert, dass mindestens 2 IAk vorhanden sind, unabhängig von den vorhandenen klinischen Symptomen</a:t>
            </a:r>
            <a:r>
              <a:rPr kumimoji="0" lang="de" sz="900" b="1" i="0" u="none" strike="noStrike" kern="1200" cap="none" spc="0" normalizeH="0" baseline="30000" noProof="0">
                <a:ln>
                  <a:noFill/>
                </a:ln>
                <a:solidFill>
                  <a:srgbClr val="FFFFFF"/>
                </a:solidFill>
                <a:effectLst/>
                <a:uLnTx/>
                <a:uFillTx/>
                <a:latin typeface="Verdana"/>
                <a:ea typeface="Verdana"/>
                <a:cs typeface="Verdana"/>
              </a:rPr>
              <a:t>1</a:t>
            </a:r>
          </a:p>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FFFFFF"/>
                </a:solidFill>
                <a:effectLst/>
                <a:uLnTx/>
                <a:uFillTx/>
                <a:latin typeface="Verdana"/>
                <a:ea typeface="Verdana"/>
                <a:cs typeface="Verdana"/>
              </a:rPr>
              <a:t>=</a:t>
            </a:r>
          </a:p>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FFFFFF"/>
                </a:solidFill>
                <a:effectLst/>
                <a:uLnTx/>
                <a:uFillTx/>
                <a:latin typeface="Verdana"/>
                <a:ea typeface="Verdana"/>
                <a:cs typeface="Verdana"/>
              </a:rPr>
              <a:t>Paradigmwechsel: metabolische Erkrankung </a:t>
            </a:r>
            <a:r>
              <a:rPr kumimoji="0" lang="de" sz="900" b="1" i="0" u="none" strike="noStrike" kern="1200" cap="none" spc="0" normalizeH="0" baseline="0" noProof="0">
                <a:ln>
                  <a:noFill/>
                </a:ln>
                <a:solidFill>
                  <a:srgbClr val="FFFFFF"/>
                </a:solidFill>
                <a:effectLst/>
                <a:uLnTx/>
                <a:uFillTx/>
                <a:latin typeface="Verdana"/>
                <a:ea typeface="Verdana"/>
                <a:cs typeface="Verdana"/>
                <a:sym typeface="Wingdings" panose="05000000000000000000" pitchFamily="2" charset="2"/>
              </a:rPr>
              <a:t> Autoimmunerkrankung mit asymptomatischen Stadien</a:t>
            </a:r>
            <a:endParaRPr kumimoji="0" lang="de" sz="900" b="1" i="0" u="none" strike="noStrike" kern="1200" cap="none" spc="0" normalizeH="0" baseline="0" noProof="0">
              <a:ln>
                <a:noFill/>
              </a:ln>
              <a:solidFill>
                <a:srgbClr val="FFFFFF"/>
              </a:solidFill>
              <a:effectLst/>
              <a:uLnTx/>
              <a:uFillTx/>
              <a:latin typeface="Verdana"/>
              <a:ea typeface="Verdana"/>
              <a:cs typeface="Verdana"/>
            </a:endParaRPr>
          </a:p>
        </p:txBody>
      </p:sp>
      <p:sp>
        <p:nvSpPr>
          <p:cNvPr id="29" name="TextBox 28">
            <a:extLst>
              <a:ext uri="{FF2B5EF4-FFF2-40B4-BE49-F238E27FC236}">
                <a16:creationId xmlns:a16="http://schemas.microsoft.com/office/drawing/2014/main" id="{437E4221-2766-939E-68F5-43310A8AA584}"/>
              </a:ext>
            </a:extLst>
          </p:cNvPr>
          <p:cNvSpPr txBox="1"/>
          <p:nvPr/>
        </p:nvSpPr>
        <p:spPr>
          <a:xfrm>
            <a:off x="6454095" y="1373136"/>
            <a:ext cx="2118360" cy="430887"/>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WENN ≥ 2 IAK VORHANDEN SIND, BETRÄGT DAS LEBENSZEITRISIKO FÜR DIE ENTWICKLUNG DES KLINISCHEN T1D STADIUM 3 NAHEZU 100 %</a:t>
            </a:r>
            <a:r>
              <a:rPr kumimoji="0" lang="de" sz="700" b="1" i="0" u="none" strike="noStrike" kern="1200" cap="none" spc="0" normalizeH="0" baseline="30000" noProof="0">
                <a:ln>
                  <a:noFill/>
                </a:ln>
                <a:solidFill>
                  <a:srgbClr val="404040"/>
                </a:solidFill>
                <a:effectLst/>
                <a:uLnTx/>
                <a:uFillTx/>
                <a:latin typeface="Verdana"/>
                <a:ea typeface="Verdana"/>
                <a:cs typeface="Verdana"/>
              </a:rPr>
              <a:t>1,2</a:t>
            </a:r>
          </a:p>
        </p:txBody>
      </p:sp>
      <p:sp>
        <p:nvSpPr>
          <p:cNvPr id="30" name="Oval 29">
            <a:extLst>
              <a:ext uri="{FF2B5EF4-FFF2-40B4-BE49-F238E27FC236}">
                <a16:creationId xmlns:a16="http://schemas.microsoft.com/office/drawing/2014/main" id="{74CDDD11-2E5E-A4FE-B619-DF4AAE64F8D0}"/>
              </a:ext>
            </a:extLst>
          </p:cNvPr>
          <p:cNvSpPr/>
          <p:nvPr/>
        </p:nvSpPr>
        <p:spPr>
          <a:xfrm flipV="1">
            <a:off x="6911980" y="2400978"/>
            <a:ext cx="129398" cy="129398"/>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1" name="Arrow: Chevron 73">
            <a:extLst>
              <a:ext uri="{FF2B5EF4-FFF2-40B4-BE49-F238E27FC236}">
                <a16:creationId xmlns:a16="http://schemas.microsoft.com/office/drawing/2014/main" id="{3E6D1F91-9CEF-92F3-FB3C-CB4482F95C50}"/>
              </a:ext>
            </a:extLst>
          </p:cNvPr>
          <p:cNvSpPr/>
          <p:nvPr/>
        </p:nvSpPr>
        <p:spPr>
          <a:xfrm flipV="1">
            <a:off x="6945460" y="2424774"/>
            <a:ext cx="62448" cy="81803"/>
          </a:xfrm>
          <a:prstGeom prst="chevron">
            <a:avLst>
              <a:gd name="adj" fmla="val 57683"/>
            </a:avLst>
          </a:prstGeom>
          <a:solidFill>
            <a:schemeClr val="bg1"/>
          </a:solidFill>
          <a:ln>
            <a:noFill/>
          </a:ln>
          <a:effectLst>
            <a:outerShdw blurRad="508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2" name="Oval 31">
            <a:extLst>
              <a:ext uri="{FF2B5EF4-FFF2-40B4-BE49-F238E27FC236}">
                <a16:creationId xmlns:a16="http://schemas.microsoft.com/office/drawing/2014/main" id="{242BCDE2-CD09-82EE-42E0-0F2AA4E1C5B9}"/>
              </a:ext>
            </a:extLst>
          </p:cNvPr>
          <p:cNvSpPr/>
          <p:nvPr/>
        </p:nvSpPr>
        <p:spPr>
          <a:xfrm flipV="1">
            <a:off x="7840816" y="2400978"/>
            <a:ext cx="129398" cy="129398"/>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3" name="Arrow: Chevron 79">
            <a:extLst>
              <a:ext uri="{FF2B5EF4-FFF2-40B4-BE49-F238E27FC236}">
                <a16:creationId xmlns:a16="http://schemas.microsoft.com/office/drawing/2014/main" id="{C13876F3-431C-2C04-19D9-93E17206E65A}"/>
              </a:ext>
            </a:extLst>
          </p:cNvPr>
          <p:cNvSpPr/>
          <p:nvPr/>
        </p:nvSpPr>
        <p:spPr>
          <a:xfrm flipV="1">
            <a:off x="7874296" y="2424774"/>
            <a:ext cx="62448" cy="81803"/>
          </a:xfrm>
          <a:prstGeom prst="chevron">
            <a:avLst>
              <a:gd name="adj" fmla="val 57683"/>
            </a:avLst>
          </a:prstGeom>
          <a:solidFill>
            <a:schemeClr val="bg1"/>
          </a:solidFill>
          <a:ln>
            <a:noFill/>
          </a:ln>
          <a:effectLst>
            <a:outerShdw blurRad="508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4" name="Oval 33">
            <a:extLst>
              <a:ext uri="{FF2B5EF4-FFF2-40B4-BE49-F238E27FC236}">
                <a16:creationId xmlns:a16="http://schemas.microsoft.com/office/drawing/2014/main" id="{A3F7A3A8-631F-8480-DA6B-7EF4491CB6CF}"/>
              </a:ext>
            </a:extLst>
          </p:cNvPr>
          <p:cNvSpPr/>
          <p:nvPr/>
        </p:nvSpPr>
        <p:spPr>
          <a:xfrm flipV="1">
            <a:off x="6911980" y="3384785"/>
            <a:ext cx="129398" cy="129398"/>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5" name="Arrow: Chevron 82">
            <a:extLst>
              <a:ext uri="{FF2B5EF4-FFF2-40B4-BE49-F238E27FC236}">
                <a16:creationId xmlns:a16="http://schemas.microsoft.com/office/drawing/2014/main" id="{B8E55C2C-3B45-9E21-7A67-524FA607C275}"/>
              </a:ext>
            </a:extLst>
          </p:cNvPr>
          <p:cNvSpPr/>
          <p:nvPr/>
        </p:nvSpPr>
        <p:spPr>
          <a:xfrm flipV="1">
            <a:off x="6945460" y="3408581"/>
            <a:ext cx="62448" cy="81803"/>
          </a:xfrm>
          <a:prstGeom prst="chevron">
            <a:avLst>
              <a:gd name="adj" fmla="val 57683"/>
            </a:avLst>
          </a:prstGeom>
          <a:solidFill>
            <a:schemeClr val="bg1"/>
          </a:solidFill>
          <a:ln>
            <a:noFill/>
          </a:ln>
          <a:effectLst>
            <a:outerShdw blurRad="508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6" name="Oval 35">
            <a:extLst>
              <a:ext uri="{FF2B5EF4-FFF2-40B4-BE49-F238E27FC236}">
                <a16:creationId xmlns:a16="http://schemas.microsoft.com/office/drawing/2014/main" id="{9B35846D-931A-A2B3-DFB2-9F9F93EE6F64}"/>
              </a:ext>
            </a:extLst>
          </p:cNvPr>
          <p:cNvSpPr/>
          <p:nvPr/>
        </p:nvSpPr>
        <p:spPr>
          <a:xfrm flipV="1">
            <a:off x="7840816" y="3384785"/>
            <a:ext cx="129398" cy="129398"/>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7" name="Arrow: Chevron 85">
            <a:extLst>
              <a:ext uri="{FF2B5EF4-FFF2-40B4-BE49-F238E27FC236}">
                <a16:creationId xmlns:a16="http://schemas.microsoft.com/office/drawing/2014/main" id="{786FC4EF-D2B0-EBB4-E2B9-F19B2CEB0599}"/>
              </a:ext>
            </a:extLst>
          </p:cNvPr>
          <p:cNvSpPr/>
          <p:nvPr/>
        </p:nvSpPr>
        <p:spPr>
          <a:xfrm flipV="1">
            <a:off x="7874296" y="3408581"/>
            <a:ext cx="62448" cy="81803"/>
          </a:xfrm>
          <a:prstGeom prst="chevron">
            <a:avLst>
              <a:gd name="adj" fmla="val 57683"/>
            </a:avLst>
          </a:prstGeom>
          <a:solidFill>
            <a:schemeClr val="bg1"/>
          </a:solidFill>
          <a:ln>
            <a:noFill/>
          </a:ln>
          <a:effectLst>
            <a:outerShdw blurRad="50800" dist="25400" dir="2700000" algn="tl"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8" name="Freeform: Shape 124">
            <a:extLst>
              <a:ext uri="{FF2B5EF4-FFF2-40B4-BE49-F238E27FC236}">
                <a16:creationId xmlns:a16="http://schemas.microsoft.com/office/drawing/2014/main" id="{F9EA9954-C86F-AF9E-5EAF-0608904FC618}"/>
              </a:ext>
            </a:extLst>
          </p:cNvPr>
          <p:cNvSpPr/>
          <p:nvPr/>
        </p:nvSpPr>
        <p:spPr>
          <a:xfrm>
            <a:off x="660361" y="2207428"/>
            <a:ext cx="5349487" cy="1672738"/>
          </a:xfrm>
          <a:custGeom>
            <a:avLst/>
            <a:gdLst>
              <a:gd name="connsiteX0" fmla="*/ 868312 w 7169233"/>
              <a:gd name="connsiteY0" fmla="*/ 346 h 2534671"/>
              <a:gd name="connsiteX1" fmla="*/ 1532305 w 7169233"/>
              <a:gd name="connsiteY1" fmla="*/ 63938 h 2534671"/>
              <a:gd name="connsiteX2" fmla="*/ 2583062 w 7169233"/>
              <a:gd name="connsiteY2" fmla="*/ 982250 h 2534671"/>
              <a:gd name="connsiteX3" fmla="*/ 7169233 w 7169233"/>
              <a:gd name="connsiteY3" fmla="*/ 1645531 h 2534671"/>
              <a:gd name="connsiteX4" fmla="*/ 7169233 w 7169233"/>
              <a:gd name="connsiteY4" fmla="*/ 2534671 h 2534671"/>
              <a:gd name="connsiteX5" fmla="*/ 0 w 7169233"/>
              <a:gd name="connsiteY5" fmla="*/ 2534671 h 2534671"/>
              <a:gd name="connsiteX6" fmla="*/ 0 w 7169233"/>
              <a:gd name="connsiteY6" fmla="*/ 7491 h 2534671"/>
              <a:gd name="connsiteX7" fmla="*/ 181385 w 7169233"/>
              <a:gd name="connsiteY7" fmla="*/ 6183 h 2534671"/>
              <a:gd name="connsiteX8" fmla="*/ 868312 w 7169233"/>
              <a:gd name="connsiteY8" fmla="*/ 346 h 25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69233" h="2534671">
                <a:moveTo>
                  <a:pt x="868312" y="346"/>
                </a:moveTo>
                <a:cubicBezTo>
                  <a:pt x="1168996" y="2606"/>
                  <a:pt x="1432153" y="16680"/>
                  <a:pt x="1532305" y="63938"/>
                </a:cubicBezTo>
                <a:cubicBezTo>
                  <a:pt x="1732609" y="158453"/>
                  <a:pt x="1934694" y="758666"/>
                  <a:pt x="2583062" y="982250"/>
                </a:cubicBezTo>
                <a:cubicBezTo>
                  <a:pt x="3583466" y="1431804"/>
                  <a:pt x="5727137" y="1491814"/>
                  <a:pt x="7169233" y="1645531"/>
                </a:cubicBezTo>
                <a:lnTo>
                  <a:pt x="7169233" y="2534671"/>
                </a:lnTo>
                <a:lnTo>
                  <a:pt x="0" y="2534671"/>
                </a:lnTo>
                <a:lnTo>
                  <a:pt x="0" y="7491"/>
                </a:lnTo>
                <a:lnTo>
                  <a:pt x="181385" y="6183"/>
                </a:lnTo>
                <a:cubicBezTo>
                  <a:pt x="396178" y="3602"/>
                  <a:pt x="642799" y="-1349"/>
                  <a:pt x="868312" y="346"/>
                </a:cubicBezTo>
                <a:close/>
              </a:path>
            </a:pathLst>
          </a:custGeom>
          <a:gradFill flip="none" rotWithShape="1">
            <a:gsLst>
              <a:gs pos="0">
                <a:schemeClr val="accent1"/>
              </a:gs>
              <a:gs pos="100000">
                <a:schemeClr val="accent2">
                  <a:alpha val="9861"/>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8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9" name="TextBox 38">
            <a:extLst>
              <a:ext uri="{FF2B5EF4-FFF2-40B4-BE49-F238E27FC236}">
                <a16:creationId xmlns:a16="http://schemas.microsoft.com/office/drawing/2014/main" id="{5C0D69F3-86A5-1327-6900-FD32CB112AB9}"/>
              </a:ext>
            </a:extLst>
          </p:cNvPr>
          <p:cNvSpPr txBox="1"/>
          <p:nvPr/>
        </p:nvSpPr>
        <p:spPr>
          <a:xfrm rot="16200000">
            <a:off x="-306399" y="2935311"/>
            <a:ext cx="1669824" cy="107722"/>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Funktionale Betazellmasse</a:t>
            </a:r>
            <a:endParaRPr kumimoji="0" lang="en-US" sz="700" b="1" i="0" u="none" strike="noStrike" kern="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40" name="Group 39">
            <a:extLst>
              <a:ext uri="{FF2B5EF4-FFF2-40B4-BE49-F238E27FC236}">
                <a16:creationId xmlns:a16="http://schemas.microsoft.com/office/drawing/2014/main" id="{E14C1D41-5859-5BE5-C54A-51BDBEB46EE7}"/>
              </a:ext>
            </a:extLst>
          </p:cNvPr>
          <p:cNvGrpSpPr/>
          <p:nvPr/>
        </p:nvGrpSpPr>
        <p:grpSpPr>
          <a:xfrm>
            <a:off x="1301962" y="1724649"/>
            <a:ext cx="3243008" cy="2175666"/>
            <a:chOff x="1775844" y="1828441"/>
            <a:chExt cx="4346189" cy="3310288"/>
          </a:xfrm>
        </p:grpSpPr>
        <p:cxnSp>
          <p:nvCxnSpPr>
            <p:cNvPr id="55" name="Straight Connector 54">
              <a:extLst>
                <a:ext uri="{FF2B5EF4-FFF2-40B4-BE49-F238E27FC236}">
                  <a16:creationId xmlns:a16="http://schemas.microsoft.com/office/drawing/2014/main" id="{49923F6B-C1FD-FC0B-24BA-29808989B24F}"/>
                </a:ext>
              </a:extLst>
            </p:cNvPr>
            <p:cNvCxnSpPr/>
            <p:nvPr/>
          </p:nvCxnSpPr>
          <p:spPr>
            <a:xfrm>
              <a:off x="3933620" y="1828441"/>
              <a:ext cx="1" cy="3310288"/>
            </a:xfrm>
            <a:prstGeom prst="line">
              <a:avLst/>
            </a:prstGeom>
            <a:noFill/>
            <a:ln w="6350" cap="flat" cmpd="sng" algn="ctr">
              <a:solidFill>
                <a:schemeClr val="bg1">
                  <a:lumMod val="50000"/>
                </a:schemeClr>
              </a:solidFill>
              <a:prstDash val="dash"/>
              <a:miter lim="800000"/>
            </a:ln>
            <a:effectLst/>
          </p:spPr>
        </p:cxnSp>
        <p:cxnSp>
          <p:nvCxnSpPr>
            <p:cNvPr id="56" name="Straight Connector 55">
              <a:extLst>
                <a:ext uri="{FF2B5EF4-FFF2-40B4-BE49-F238E27FC236}">
                  <a16:creationId xmlns:a16="http://schemas.microsoft.com/office/drawing/2014/main" id="{6EF36C95-D268-EF48-6BDC-D4F1C46CB603}"/>
                </a:ext>
              </a:extLst>
            </p:cNvPr>
            <p:cNvCxnSpPr/>
            <p:nvPr/>
          </p:nvCxnSpPr>
          <p:spPr>
            <a:xfrm flipH="1">
              <a:off x="6122033" y="1828441"/>
              <a:ext cx="0" cy="3310288"/>
            </a:xfrm>
            <a:prstGeom prst="line">
              <a:avLst/>
            </a:prstGeom>
            <a:noFill/>
            <a:ln w="6350" cap="flat" cmpd="sng" algn="ctr">
              <a:solidFill>
                <a:schemeClr val="bg1">
                  <a:lumMod val="50000"/>
                </a:schemeClr>
              </a:solidFill>
              <a:prstDash val="dash"/>
              <a:miter lim="800000"/>
            </a:ln>
            <a:effectLst/>
          </p:spPr>
        </p:cxnSp>
        <p:cxnSp>
          <p:nvCxnSpPr>
            <p:cNvPr id="57" name="Straight Connector 56">
              <a:extLst>
                <a:ext uri="{FF2B5EF4-FFF2-40B4-BE49-F238E27FC236}">
                  <a16:creationId xmlns:a16="http://schemas.microsoft.com/office/drawing/2014/main" id="{70784832-87F1-62BF-16F3-330B429281B0}"/>
                </a:ext>
              </a:extLst>
            </p:cNvPr>
            <p:cNvCxnSpPr/>
            <p:nvPr/>
          </p:nvCxnSpPr>
          <p:spPr>
            <a:xfrm flipH="1">
              <a:off x="1775844" y="1828441"/>
              <a:ext cx="0" cy="3310288"/>
            </a:xfrm>
            <a:prstGeom prst="line">
              <a:avLst/>
            </a:prstGeom>
            <a:noFill/>
            <a:ln w="6350" cap="flat" cmpd="sng" algn="ctr">
              <a:solidFill>
                <a:schemeClr val="bg1">
                  <a:lumMod val="50000"/>
                </a:schemeClr>
              </a:solidFill>
              <a:prstDash val="dash"/>
              <a:miter lim="800000"/>
            </a:ln>
            <a:effectLst/>
          </p:spPr>
        </p:cxnSp>
      </p:grpSp>
      <p:sp>
        <p:nvSpPr>
          <p:cNvPr id="41" name="TextBox 40">
            <a:extLst>
              <a:ext uri="{FF2B5EF4-FFF2-40B4-BE49-F238E27FC236}">
                <a16:creationId xmlns:a16="http://schemas.microsoft.com/office/drawing/2014/main" id="{099426D4-2B59-7E32-9ECB-D7B400DF5105}"/>
              </a:ext>
            </a:extLst>
          </p:cNvPr>
          <p:cNvSpPr txBox="1"/>
          <p:nvPr/>
        </p:nvSpPr>
        <p:spPr>
          <a:xfrm>
            <a:off x="4599343" y="1809402"/>
            <a:ext cx="1364600" cy="323165"/>
          </a:xfrm>
          <a:prstGeom prst="rect">
            <a:avLst/>
          </a:prstGeom>
          <a:noFill/>
        </p:spPr>
        <p:txBody>
          <a:bodyPr wrap="square" lIns="0" tIns="0" rIns="0" bIns="0" rtlCol="0" anchor="ctr" anchorCtr="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Stadium 3</a:t>
            </a:r>
          </a:p>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Hyperglykämie</a:t>
            </a:r>
          </a:p>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0" i="0" u="none" strike="noStrike" kern="1200" cap="none" spc="0" normalizeH="0" baseline="0" noProof="0">
                <a:ln>
                  <a:noFill/>
                </a:ln>
                <a:solidFill>
                  <a:srgbClr val="404040"/>
                </a:solidFill>
                <a:effectLst/>
                <a:uLnTx/>
                <a:uFillTx/>
                <a:latin typeface="Verdana"/>
                <a:ea typeface="Verdana"/>
                <a:cs typeface="Verdana"/>
              </a:rPr>
              <a:t>≥ 1 IAk</a:t>
            </a:r>
          </a:p>
        </p:txBody>
      </p:sp>
      <p:sp>
        <p:nvSpPr>
          <p:cNvPr id="42" name="TextBox 41">
            <a:extLst>
              <a:ext uri="{FF2B5EF4-FFF2-40B4-BE49-F238E27FC236}">
                <a16:creationId xmlns:a16="http://schemas.microsoft.com/office/drawing/2014/main" id="{DED3937A-A8FC-13C5-C228-DB5E5CA83DAA}"/>
              </a:ext>
            </a:extLst>
          </p:cNvPr>
          <p:cNvSpPr txBox="1"/>
          <p:nvPr/>
        </p:nvSpPr>
        <p:spPr>
          <a:xfrm>
            <a:off x="3046203" y="1809402"/>
            <a:ext cx="1364600" cy="323165"/>
          </a:xfrm>
          <a:prstGeom prst="rect">
            <a:avLst/>
          </a:prstGeom>
          <a:noFill/>
        </p:spPr>
        <p:txBody>
          <a:bodyPr wrap="square" lIns="0" tIns="0" rIns="0" bIns="0" rtlCol="0" anchor="ctr" anchorCtr="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Stadium 2</a:t>
            </a:r>
          </a:p>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Dysglykämie</a:t>
            </a:r>
          </a:p>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0" i="0" u="none" strike="noStrike" kern="1200" cap="none" spc="0" normalizeH="0" baseline="0" noProof="0">
                <a:ln>
                  <a:noFill/>
                </a:ln>
                <a:solidFill>
                  <a:srgbClr val="404040"/>
                </a:solidFill>
                <a:effectLst/>
                <a:uLnTx/>
                <a:uFillTx/>
                <a:latin typeface="Verdana"/>
                <a:ea typeface="Verdana"/>
                <a:cs typeface="Verdana"/>
              </a:rPr>
              <a:t>≥ 2 IAk</a:t>
            </a:r>
            <a:endParaRPr kumimoji="0" lang="en-US" sz="700" b="0" i="0" u="none" strike="noStrike" kern="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3" name="TextBox 42">
            <a:extLst>
              <a:ext uri="{FF2B5EF4-FFF2-40B4-BE49-F238E27FC236}">
                <a16:creationId xmlns:a16="http://schemas.microsoft.com/office/drawing/2014/main" id="{9514C8AB-9686-FFB4-0094-288482DADBAF}"/>
              </a:ext>
            </a:extLst>
          </p:cNvPr>
          <p:cNvSpPr txBox="1"/>
          <p:nvPr/>
        </p:nvSpPr>
        <p:spPr>
          <a:xfrm>
            <a:off x="1413268" y="1809402"/>
            <a:ext cx="1364600" cy="323165"/>
          </a:xfrm>
          <a:prstGeom prst="rect">
            <a:avLst/>
          </a:prstGeom>
          <a:noFill/>
        </p:spPr>
        <p:txBody>
          <a:bodyPr wrap="square" lIns="0" tIns="0" rIns="0" bIns="0" rtlCol="0" anchor="ctr" anchorCtr="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Stadium 1</a:t>
            </a:r>
          </a:p>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Normoglykämie</a:t>
            </a:r>
          </a:p>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0" i="0" u="none" strike="noStrike" kern="1200" cap="none" spc="0" normalizeH="0" baseline="0" noProof="0">
                <a:ln>
                  <a:noFill/>
                </a:ln>
                <a:solidFill>
                  <a:srgbClr val="404040"/>
                </a:solidFill>
                <a:effectLst/>
                <a:uLnTx/>
                <a:uFillTx/>
                <a:latin typeface="Verdana"/>
                <a:ea typeface="Verdana"/>
                <a:cs typeface="Verdana"/>
              </a:rPr>
              <a:t>≥ 2 IAk</a:t>
            </a:r>
          </a:p>
        </p:txBody>
      </p:sp>
      <p:cxnSp>
        <p:nvCxnSpPr>
          <p:cNvPr id="44" name="Straight Arrow Connector 43">
            <a:extLst>
              <a:ext uri="{FF2B5EF4-FFF2-40B4-BE49-F238E27FC236}">
                <a16:creationId xmlns:a16="http://schemas.microsoft.com/office/drawing/2014/main" id="{AC6933BB-3D26-4A76-6EA0-E0908C84B3E1}"/>
              </a:ext>
            </a:extLst>
          </p:cNvPr>
          <p:cNvCxnSpPr/>
          <p:nvPr/>
        </p:nvCxnSpPr>
        <p:spPr>
          <a:xfrm flipH="1" flipV="1">
            <a:off x="618105" y="2145196"/>
            <a:ext cx="310" cy="173497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cxnSp>
        <p:nvCxnSpPr>
          <p:cNvPr id="45" name="Straight Arrow Connector 44">
            <a:extLst>
              <a:ext uri="{FF2B5EF4-FFF2-40B4-BE49-F238E27FC236}">
                <a16:creationId xmlns:a16="http://schemas.microsoft.com/office/drawing/2014/main" id="{AF04C072-2B2F-AE5A-3D9C-D9953BC89606}"/>
              </a:ext>
            </a:extLst>
          </p:cNvPr>
          <p:cNvCxnSpPr/>
          <p:nvPr/>
        </p:nvCxnSpPr>
        <p:spPr>
          <a:xfrm>
            <a:off x="660051" y="3883365"/>
            <a:ext cx="5398925" cy="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46" name="TextBox 45">
            <a:extLst>
              <a:ext uri="{FF2B5EF4-FFF2-40B4-BE49-F238E27FC236}">
                <a16:creationId xmlns:a16="http://schemas.microsoft.com/office/drawing/2014/main" id="{50C9B3B5-7E46-A4E6-A451-716755AF09AD}"/>
              </a:ext>
            </a:extLst>
          </p:cNvPr>
          <p:cNvSpPr txBox="1"/>
          <p:nvPr/>
        </p:nvSpPr>
        <p:spPr>
          <a:xfrm>
            <a:off x="385049" y="3789050"/>
            <a:ext cx="232774" cy="107722"/>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0 %</a:t>
            </a:r>
            <a:endParaRPr kumimoji="0" lang="en-US" sz="700" b="1"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7" name="TextBox 46">
            <a:extLst>
              <a:ext uri="{FF2B5EF4-FFF2-40B4-BE49-F238E27FC236}">
                <a16:creationId xmlns:a16="http://schemas.microsoft.com/office/drawing/2014/main" id="{4D651705-0406-64DD-F902-F14B4BEF6F24}"/>
              </a:ext>
            </a:extLst>
          </p:cNvPr>
          <p:cNvSpPr txBox="1"/>
          <p:nvPr/>
        </p:nvSpPr>
        <p:spPr>
          <a:xfrm>
            <a:off x="347561" y="2011836"/>
            <a:ext cx="371569" cy="107722"/>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100 %</a:t>
            </a:r>
            <a:endParaRPr kumimoji="0" lang="en-US" sz="700" b="1"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8" name="TextBox 47">
            <a:extLst>
              <a:ext uri="{FF2B5EF4-FFF2-40B4-BE49-F238E27FC236}">
                <a16:creationId xmlns:a16="http://schemas.microsoft.com/office/drawing/2014/main" id="{7D0E3459-0E18-B147-56E3-8E4BF12D2EFA}"/>
              </a:ext>
            </a:extLst>
          </p:cNvPr>
          <p:cNvSpPr txBox="1"/>
          <p:nvPr/>
        </p:nvSpPr>
        <p:spPr>
          <a:xfrm>
            <a:off x="1947123" y="3905405"/>
            <a:ext cx="2560858" cy="123111"/>
          </a:xfrm>
          <a:prstGeom prst="rect">
            <a:avLst/>
          </a:prstGeom>
          <a:noFill/>
        </p:spPr>
        <p:txBody>
          <a:bodyPr wrap="square" lIns="0" tIns="0" rIns="0" bIns="0"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800" b="1" i="0" u="none" strike="noStrike" kern="1200" cap="none" spc="0" normalizeH="0" baseline="0" noProof="0">
                <a:ln>
                  <a:noFill/>
                </a:ln>
                <a:solidFill>
                  <a:srgbClr val="404040"/>
                </a:solidFill>
                <a:effectLst/>
                <a:uLnTx/>
                <a:uFillTx/>
                <a:latin typeface="Verdana"/>
                <a:ea typeface="Verdana"/>
                <a:cs typeface="Verdana"/>
              </a:rPr>
              <a:t>Zeit</a:t>
            </a:r>
          </a:p>
        </p:txBody>
      </p:sp>
      <p:sp>
        <p:nvSpPr>
          <p:cNvPr id="49" name="Arrow: Pentagon 111">
            <a:extLst>
              <a:ext uri="{FF2B5EF4-FFF2-40B4-BE49-F238E27FC236}">
                <a16:creationId xmlns:a16="http://schemas.microsoft.com/office/drawing/2014/main" id="{17907CCB-8754-96A7-6BEC-453A3140D52D}"/>
              </a:ext>
            </a:extLst>
          </p:cNvPr>
          <p:cNvSpPr/>
          <p:nvPr/>
        </p:nvSpPr>
        <p:spPr>
          <a:xfrm>
            <a:off x="1298527" y="2368988"/>
            <a:ext cx="4708616" cy="208149"/>
          </a:xfrm>
          <a:prstGeom prst="homePlate">
            <a:avLst>
              <a:gd name="adj" fmla="val 34111"/>
            </a:avLst>
          </a:prstGeom>
          <a:gradFill flip="none" rotWithShape="1">
            <a:gsLst>
              <a:gs pos="100000">
                <a:schemeClr val="accent1"/>
              </a:gs>
              <a:gs pos="0">
                <a:schemeClr val="accent1">
                  <a:lumMod val="40000"/>
                  <a:lumOff val="6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0" i="0" u="none" strike="noStrike" kern="1200" cap="none" spc="0" normalizeH="0" baseline="0" noProof="0">
                <a:ln>
                  <a:noFill/>
                </a:ln>
                <a:solidFill>
                  <a:srgbClr val="FFFFFF"/>
                </a:solidFill>
                <a:effectLst/>
                <a:uLnTx/>
                <a:uFillTx/>
                <a:latin typeface="Verdana"/>
                <a:ea typeface="Verdana"/>
                <a:cs typeface="Verdana"/>
              </a:rPr>
              <a:t>Risiko des Fortschreitens von Stadium 1 zu Stadium 3</a:t>
            </a:r>
            <a:r>
              <a:rPr kumimoji="0" lang="de" sz="700" b="0" i="0" u="none" strike="noStrike" kern="1200" cap="none" spc="0" normalizeH="0" baseline="30000" noProof="0">
                <a:ln>
                  <a:noFill/>
                </a:ln>
                <a:solidFill>
                  <a:srgbClr val="FFFFFF"/>
                </a:solidFill>
                <a:effectLst/>
                <a:uLnTx/>
                <a:uFillTx/>
                <a:latin typeface="Verdana"/>
                <a:ea typeface="Verdana"/>
                <a:cs typeface="Verdana"/>
              </a:rPr>
              <a:t>2</a:t>
            </a:r>
          </a:p>
        </p:txBody>
      </p:sp>
      <p:sp>
        <p:nvSpPr>
          <p:cNvPr id="50" name="Arrow: Pentagon 112">
            <a:extLst>
              <a:ext uri="{FF2B5EF4-FFF2-40B4-BE49-F238E27FC236}">
                <a16:creationId xmlns:a16="http://schemas.microsoft.com/office/drawing/2014/main" id="{4271DC1F-52B7-1353-5EC4-CB27710E759C}"/>
              </a:ext>
            </a:extLst>
          </p:cNvPr>
          <p:cNvSpPr/>
          <p:nvPr/>
        </p:nvSpPr>
        <p:spPr>
          <a:xfrm>
            <a:off x="2910952" y="3330527"/>
            <a:ext cx="3096189" cy="208149"/>
          </a:xfrm>
          <a:prstGeom prst="homePlate">
            <a:avLst>
              <a:gd name="adj" fmla="val 34111"/>
            </a:avLst>
          </a:prstGeom>
          <a:gradFill flip="none" rotWithShape="1">
            <a:gsLst>
              <a:gs pos="100000">
                <a:schemeClr val="accent1"/>
              </a:gs>
              <a:gs pos="0">
                <a:schemeClr val="accent1">
                  <a:lumMod val="40000"/>
                  <a:lumOff val="60000"/>
                </a:schemeClr>
              </a:gs>
            </a:gsLst>
            <a:lin ang="108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0" i="0" u="none" strike="noStrike" kern="1200" cap="none" spc="0" normalizeH="0" baseline="0" noProof="0">
                <a:ln>
                  <a:noFill/>
                </a:ln>
                <a:solidFill>
                  <a:srgbClr val="FFFFFF"/>
                </a:solidFill>
                <a:effectLst/>
                <a:uLnTx/>
                <a:uFillTx/>
                <a:latin typeface="Verdana"/>
                <a:ea typeface="Verdana"/>
                <a:cs typeface="Verdana"/>
              </a:rPr>
              <a:t>Risiko des Fortschreitens von Stadium 2 zu Stadium 3</a:t>
            </a:r>
            <a:r>
              <a:rPr kumimoji="0" lang="de" sz="700" b="0" i="0" u="none" strike="noStrike" kern="1200" cap="none" spc="0" normalizeH="0" baseline="30000" noProof="0">
                <a:ln>
                  <a:noFill/>
                </a:ln>
                <a:solidFill>
                  <a:srgbClr val="FFFFFF"/>
                </a:solidFill>
                <a:effectLst/>
                <a:uLnTx/>
                <a:uFillTx/>
                <a:latin typeface="Verdana"/>
                <a:ea typeface="Verdana"/>
                <a:cs typeface="Verdana"/>
              </a:rPr>
              <a:t>1</a:t>
            </a:r>
          </a:p>
        </p:txBody>
      </p:sp>
      <p:sp>
        <p:nvSpPr>
          <p:cNvPr id="51" name="Rectangle: Top Corners Rounded 114">
            <a:extLst>
              <a:ext uri="{FF2B5EF4-FFF2-40B4-BE49-F238E27FC236}">
                <a16:creationId xmlns:a16="http://schemas.microsoft.com/office/drawing/2014/main" id="{077F0E26-3BCE-F454-2A7E-024E47E6DCBD}"/>
              </a:ext>
            </a:extLst>
          </p:cNvPr>
          <p:cNvSpPr/>
          <p:nvPr/>
        </p:nvSpPr>
        <p:spPr>
          <a:xfrm flipH="1">
            <a:off x="1298527" y="1390773"/>
            <a:ext cx="3227018" cy="280989"/>
          </a:xfrm>
          <a:prstGeom prst="round2SameRect">
            <a:avLst>
              <a:gd name="adj1" fmla="val 45094"/>
              <a:gd name="adj2"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572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PRÄSYMPTOMATISCH</a:t>
            </a:r>
          </a:p>
        </p:txBody>
      </p:sp>
      <p:sp>
        <p:nvSpPr>
          <p:cNvPr id="52" name="Rectangle: Top Corners Rounded 115">
            <a:extLst>
              <a:ext uri="{FF2B5EF4-FFF2-40B4-BE49-F238E27FC236}">
                <a16:creationId xmlns:a16="http://schemas.microsoft.com/office/drawing/2014/main" id="{6C1D86DA-B12D-1446-9066-71A4F769D8C0}"/>
              </a:ext>
            </a:extLst>
          </p:cNvPr>
          <p:cNvSpPr/>
          <p:nvPr/>
        </p:nvSpPr>
        <p:spPr>
          <a:xfrm flipH="1">
            <a:off x="4542662" y="1390773"/>
            <a:ext cx="1477963" cy="280989"/>
          </a:xfrm>
          <a:prstGeom prst="round2SameRect">
            <a:avLst>
              <a:gd name="adj1" fmla="val 45094"/>
              <a:gd name="adj2" fmla="val 0"/>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4572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1" i="0" u="none" strike="noStrike" kern="1200" cap="none" spc="0" normalizeH="0" baseline="0" noProof="0">
                <a:ln>
                  <a:noFill/>
                </a:ln>
                <a:solidFill>
                  <a:srgbClr val="404040"/>
                </a:solidFill>
                <a:effectLst/>
                <a:uLnTx/>
                <a:uFillTx/>
                <a:latin typeface="Verdana"/>
                <a:ea typeface="Verdana"/>
                <a:cs typeface="Verdana"/>
              </a:rPr>
              <a:t>KLINISCH </a:t>
            </a:r>
          </a:p>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0" i="0" u="none" strike="noStrike" kern="1200" cap="none" spc="0" normalizeH="0" baseline="0" noProof="0">
                <a:ln>
                  <a:noFill/>
                </a:ln>
                <a:solidFill>
                  <a:srgbClr val="404040"/>
                </a:solidFill>
                <a:effectLst/>
                <a:uLnTx/>
                <a:uFillTx/>
                <a:latin typeface="Verdana"/>
                <a:ea typeface="Verdana"/>
                <a:cs typeface="Verdana"/>
              </a:rPr>
              <a:t>(SYMPTOMATISCH, INSULIN ERFORDERLICH)</a:t>
            </a:r>
          </a:p>
        </p:txBody>
      </p:sp>
      <p:cxnSp>
        <p:nvCxnSpPr>
          <p:cNvPr id="53" name="Straight Connector 52">
            <a:extLst>
              <a:ext uri="{FF2B5EF4-FFF2-40B4-BE49-F238E27FC236}">
                <a16:creationId xmlns:a16="http://schemas.microsoft.com/office/drawing/2014/main" id="{955F6832-71D1-B4B9-CBF1-3037B97157C4}"/>
              </a:ext>
            </a:extLst>
          </p:cNvPr>
          <p:cNvCxnSpPr/>
          <p:nvPr/>
        </p:nvCxnSpPr>
        <p:spPr>
          <a:xfrm>
            <a:off x="1312110" y="1717555"/>
            <a:ext cx="3199853" cy="0"/>
          </a:xfrm>
          <a:prstGeom prst="line">
            <a:avLst/>
          </a:prstGeom>
          <a:ln>
            <a:headEnd type="oval" w="sm" len="sm"/>
            <a:tailEnd type="oval" w="sm" len="sm"/>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BC8D91AE-6C86-434E-E49D-47ED77D9AE75}"/>
              </a:ext>
            </a:extLst>
          </p:cNvPr>
          <p:cNvCxnSpPr/>
          <p:nvPr/>
        </p:nvCxnSpPr>
        <p:spPr>
          <a:xfrm>
            <a:off x="4592453" y="1717555"/>
            <a:ext cx="1378380" cy="0"/>
          </a:xfrm>
          <a:prstGeom prst="line">
            <a:avLst/>
          </a:prstGeom>
          <a:ln>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62" name="Text Placeholder 19">
            <a:extLst>
              <a:ext uri="{FF2B5EF4-FFF2-40B4-BE49-F238E27FC236}">
                <a16:creationId xmlns:a16="http://schemas.microsoft.com/office/drawing/2014/main" id="{EFDAF590-44C6-57B0-5523-F821210175C6}"/>
              </a:ext>
            </a:extLst>
          </p:cNvPr>
          <p:cNvSpPr txBox="1">
            <a:spLocks/>
          </p:cNvSpPr>
          <p:nvPr/>
        </p:nvSpPr>
        <p:spPr>
          <a:xfrm>
            <a:off x="314409" y="4848940"/>
            <a:ext cx="8653745" cy="17584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spcBef>
                <a:spcPts val="0"/>
              </a:spcBef>
              <a:defRPr/>
            </a:pPr>
            <a:r>
              <a:rPr kumimoji="0" lang="en-IN" sz="600" i="0" u="none" strike="noStrike" kern="1200" cap="none" spc="0" normalizeH="0" baseline="0" noProof="0" err="1">
                <a:ln>
                  <a:noFill/>
                </a:ln>
                <a:solidFill>
                  <a:srgbClr val="404040"/>
                </a:solidFill>
                <a:effectLst/>
                <a:uLnTx/>
                <a:uFillTx/>
                <a:latin typeface="Verdana"/>
                <a:ea typeface="+mn-ea"/>
                <a:cs typeface="+mn-cs"/>
              </a:rPr>
              <a:t>IAk</a:t>
            </a:r>
            <a:r>
              <a:rPr kumimoji="0" lang="en-IN" sz="600" i="0" u="none" strike="noStrike" kern="1200" cap="none" spc="0" normalizeH="0" baseline="0" noProof="0">
                <a:ln>
                  <a:noFill/>
                </a:ln>
                <a:solidFill>
                  <a:srgbClr val="404040"/>
                </a:solidFill>
                <a:effectLst/>
                <a:uLnTx/>
                <a:uFillTx/>
                <a:latin typeface="Verdana"/>
                <a:ea typeface="+mn-ea"/>
                <a:cs typeface="+mn-cs"/>
              </a:rPr>
              <a:t>: </a:t>
            </a:r>
            <a:r>
              <a:rPr kumimoji="0" lang="en-IN" sz="600" i="0" u="none" strike="noStrike" kern="1200" cap="none" spc="0" normalizeH="0" baseline="0" noProof="0" err="1">
                <a:ln>
                  <a:noFill/>
                </a:ln>
                <a:solidFill>
                  <a:srgbClr val="404040"/>
                </a:solidFill>
                <a:effectLst/>
                <a:uLnTx/>
                <a:uFillTx/>
                <a:latin typeface="Verdana"/>
                <a:ea typeface="+mn-ea"/>
                <a:cs typeface="+mn-cs"/>
              </a:rPr>
              <a:t>Inselautoantikörper</a:t>
            </a:r>
            <a:r>
              <a:rPr kumimoji="0" lang="en-IN" sz="600" i="0" u="none" strike="noStrike" kern="1200" cap="none" spc="0" normalizeH="0" baseline="0" noProof="0">
                <a:ln>
                  <a:noFill/>
                </a:ln>
                <a:solidFill>
                  <a:srgbClr val="404040"/>
                </a:solidFill>
                <a:effectLst/>
                <a:uLnTx/>
                <a:uFillTx/>
                <a:latin typeface="Verdana"/>
                <a:ea typeface="+mn-ea"/>
                <a:cs typeface="+mn-cs"/>
              </a:rPr>
              <a:t>; T1D: Typ-1-Diabetes.</a:t>
            </a:r>
          </a:p>
          <a:p>
            <a:pPr lvl="0">
              <a:spcBef>
                <a:spcPts val="0"/>
              </a:spcBef>
              <a:defRPr/>
            </a:pPr>
            <a:r>
              <a:rPr kumimoji="0" lang="en-IN" sz="600" b="1" i="0" u="none" strike="noStrike" kern="1200" cap="none" spc="0" normalizeH="0" baseline="0" noProof="0">
                <a:ln>
                  <a:noFill/>
                </a:ln>
                <a:solidFill>
                  <a:srgbClr val="404040"/>
                </a:solidFill>
                <a:effectLst/>
                <a:uLnTx/>
                <a:uFillTx/>
                <a:latin typeface="Verdana"/>
                <a:ea typeface="+mn-ea"/>
                <a:cs typeface="+mn-cs"/>
              </a:rPr>
              <a:t>1.</a:t>
            </a:r>
            <a:r>
              <a:rPr kumimoji="0" lang="en-IN" sz="600" b="0" i="0" u="none" strike="noStrike" kern="1200" cap="none" spc="0" normalizeH="0" baseline="0" noProof="0">
                <a:ln>
                  <a:noFill/>
                </a:ln>
                <a:solidFill>
                  <a:srgbClr val="404040"/>
                </a:solidFill>
                <a:effectLst/>
                <a:uLnTx/>
                <a:uFillTx/>
                <a:latin typeface="Verdana"/>
                <a:ea typeface="+mn-ea"/>
                <a:cs typeface="+mn-cs"/>
              </a:rPr>
              <a:t> Insel RA </a:t>
            </a:r>
            <a:r>
              <a:rPr kumimoji="0" lang="en-IN" sz="600" b="0" i="1" u="none" strike="noStrike" kern="1200" cap="none" spc="0" normalizeH="0" baseline="0" noProof="0">
                <a:ln>
                  <a:noFill/>
                </a:ln>
                <a:solidFill>
                  <a:srgbClr val="404040"/>
                </a:solidFill>
                <a:effectLst/>
                <a:uLnTx/>
                <a:uFillTx/>
                <a:latin typeface="Verdana"/>
                <a:ea typeface="+mn-ea"/>
                <a:cs typeface="+mn-cs"/>
              </a:rPr>
              <a:t>et al. Diabetes Care</a:t>
            </a:r>
            <a:r>
              <a:rPr kumimoji="0" lang="en-IN" sz="600" b="0" i="0" u="none" strike="noStrike" kern="1200" cap="none" spc="0" normalizeH="0" baseline="0" noProof="0">
                <a:ln>
                  <a:noFill/>
                </a:ln>
                <a:solidFill>
                  <a:srgbClr val="404040"/>
                </a:solidFill>
                <a:effectLst/>
                <a:uLnTx/>
                <a:uFillTx/>
                <a:latin typeface="Verdana"/>
                <a:ea typeface="+mn-ea"/>
                <a:cs typeface="+mn-cs"/>
              </a:rPr>
              <a:t> 2015; 38: 1964–74. </a:t>
            </a:r>
            <a:r>
              <a:rPr kumimoji="0" lang="en-IN" sz="600" b="1" i="0" u="none" strike="noStrike" kern="1200" cap="none" spc="0" normalizeH="0" baseline="0" noProof="0">
                <a:ln>
                  <a:noFill/>
                </a:ln>
                <a:solidFill>
                  <a:srgbClr val="404040"/>
                </a:solidFill>
                <a:effectLst/>
                <a:uLnTx/>
                <a:uFillTx/>
                <a:latin typeface="Verdana"/>
                <a:ea typeface="+mn-ea"/>
                <a:cs typeface="+mn-cs"/>
              </a:rPr>
              <a:t>2.</a:t>
            </a:r>
            <a:r>
              <a:rPr kumimoji="0" lang="en-IN" sz="600" b="0" i="0" u="none" strike="noStrike" kern="1200" cap="none" spc="0" normalizeH="0" baseline="0" noProof="0">
                <a:ln>
                  <a:noFill/>
                </a:ln>
                <a:solidFill>
                  <a:srgbClr val="404040"/>
                </a:solidFill>
                <a:effectLst/>
                <a:uLnTx/>
                <a:uFillTx/>
                <a:latin typeface="Verdana"/>
                <a:ea typeface="+mn-ea"/>
                <a:cs typeface="+mn-cs"/>
              </a:rPr>
              <a:t> Ziegler AG </a:t>
            </a:r>
            <a:r>
              <a:rPr kumimoji="0" lang="en-IN" sz="600" b="0" i="1" u="none" strike="noStrike" kern="1200" cap="none" spc="0" normalizeH="0" baseline="0" noProof="0">
                <a:ln>
                  <a:noFill/>
                </a:ln>
                <a:solidFill>
                  <a:srgbClr val="404040"/>
                </a:solidFill>
                <a:effectLst/>
                <a:uLnTx/>
                <a:uFillTx/>
                <a:latin typeface="Verdana"/>
                <a:ea typeface="+mn-ea"/>
                <a:cs typeface="+mn-cs"/>
              </a:rPr>
              <a:t>et al. JAMA</a:t>
            </a:r>
            <a:r>
              <a:rPr kumimoji="0" lang="en-IN" sz="600" b="0" i="0" u="none" strike="noStrike" kern="1200" cap="none" spc="0" normalizeH="0" baseline="0" noProof="0">
                <a:ln>
                  <a:noFill/>
                </a:ln>
                <a:solidFill>
                  <a:srgbClr val="404040"/>
                </a:solidFill>
                <a:effectLst/>
                <a:uLnTx/>
                <a:uFillTx/>
                <a:latin typeface="Verdana"/>
                <a:ea typeface="+mn-ea"/>
                <a:cs typeface="+mn-cs"/>
              </a:rPr>
              <a:t> 2013; 309: 2473</a:t>
            </a:r>
            <a:r>
              <a:rPr lang="en-IN" sz="600">
                <a:solidFill>
                  <a:srgbClr val="404040"/>
                </a:solidFill>
              </a:rPr>
              <a:t>–</a:t>
            </a:r>
            <a:r>
              <a:rPr kumimoji="0" lang="en-IN" sz="600" b="0" i="0" u="none" strike="noStrike" kern="1200" cap="none" spc="0" normalizeH="0" baseline="0" noProof="0">
                <a:ln>
                  <a:noFill/>
                </a:ln>
                <a:solidFill>
                  <a:srgbClr val="404040"/>
                </a:solidFill>
                <a:effectLst/>
                <a:uLnTx/>
                <a:uFillTx/>
                <a:latin typeface="Verdana"/>
                <a:ea typeface="+mn-ea"/>
                <a:cs typeface="+mn-cs"/>
              </a:rPr>
              <a:t>9. </a:t>
            </a:r>
          </a:p>
        </p:txBody>
      </p:sp>
    </p:spTree>
    <p:extLst>
      <p:ext uri="{BB962C8B-B14F-4D97-AF65-F5344CB8AC3E}">
        <p14:creationId xmlns:p14="http://schemas.microsoft.com/office/powerpoint/2010/main" val="416027030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6AD723A-2C90-3ED6-08B8-BC92FC84E6CE}"/>
            </a:ext>
          </a:extLst>
        </p:cNvPr>
        <p:cNvGrpSpPr/>
        <p:nvPr/>
      </p:nvGrpSpPr>
      <p:grpSpPr>
        <a:xfrm>
          <a:off x="0" y="0"/>
          <a:ext cx="0" cy="0"/>
          <a:chOff x="0" y="0"/>
          <a:chExt cx="0" cy="0"/>
        </a:xfrm>
      </p:grpSpPr>
      <p:sp>
        <p:nvSpPr>
          <p:cNvPr id="4" name="Textplatzhalter 9">
            <a:extLst>
              <a:ext uri="{FF2B5EF4-FFF2-40B4-BE49-F238E27FC236}">
                <a16:creationId xmlns:a16="http://schemas.microsoft.com/office/drawing/2014/main" id="{0CCB4553-BEEA-4B04-6A6B-54448319AD98}"/>
              </a:ext>
            </a:extLst>
          </p:cNvPr>
          <p:cNvSpPr txBox="1">
            <a:spLocks/>
          </p:cNvSpPr>
          <p:nvPr/>
        </p:nvSpPr>
        <p:spPr>
          <a:xfrm>
            <a:off x="314409" y="11656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Arial"/>
                <a:cs typeface="Arial"/>
              </a:rPr>
              <a:t>T1D-Progressionsrisiko nach IAk-Serokonversion</a:t>
            </a:r>
            <a:r>
              <a:rPr kumimoji="0" lang="de-DE" sz="2000" b="1" i="0" u="none" strike="noStrike" kern="1200" cap="none" spc="0" normalizeH="0" baseline="30000" noProof="0">
                <a:ln>
                  <a:noFill/>
                </a:ln>
                <a:solidFill>
                  <a:srgbClr val="7030A0"/>
                </a:solidFill>
                <a:effectLst/>
                <a:uLnTx/>
                <a:uFillTx/>
                <a:latin typeface="Verdana"/>
                <a:ea typeface="Arial"/>
                <a:cs typeface="Arial"/>
              </a:rPr>
              <a:t>1</a:t>
            </a:r>
          </a:p>
        </p:txBody>
      </p:sp>
      <p:sp>
        <p:nvSpPr>
          <p:cNvPr id="70" name="Text Placeholder 5">
            <a:extLst>
              <a:ext uri="{FF2B5EF4-FFF2-40B4-BE49-F238E27FC236}">
                <a16:creationId xmlns:a16="http://schemas.microsoft.com/office/drawing/2014/main" id="{79569EF5-4B5A-5917-E066-361080A4392F}"/>
              </a:ext>
            </a:extLst>
          </p:cNvPr>
          <p:cNvSpPr txBox="1">
            <a:spLocks/>
          </p:cNvSpPr>
          <p:nvPr/>
        </p:nvSpPr>
        <p:spPr>
          <a:xfrm>
            <a:off x="374318" y="4777420"/>
            <a:ext cx="8029544"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mn-lt"/>
                <a:ea typeface="Arial"/>
                <a:cs typeface="Arial"/>
              </a:rPr>
              <a:t>HLA: Humanes </a:t>
            </a:r>
            <a:r>
              <a:rPr kumimoji="0" lang="de-DE" sz="600" b="0" i="0" u="none" strike="noStrike" kern="1200" cap="none" spc="0" normalizeH="0" baseline="0" noProof="0" err="1">
                <a:ln>
                  <a:noFill/>
                </a:ln>
                <a:solidFill>
                  <a:srgbClr val="404040"/>
                </a:solidFill>
                <a:effectLst/>
                <a:uLnTx/>
                <a:uFillTx/>
                <a:latin typeface="+mn-lt"/>
                <a:ea typeface="Arial"/>
                <a:cs typeface="Arial"/>
              </a:rPr>
              <a:t>Leukozytenantigen</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IAk</a:t>
            </a:r>
            <a:r>
              <a:rPr kumimoji="0" lang="de-DE" sz="600" b="0" i="0" u="none" strike="noStrike" kern="1200" cap="none" spc="0" normalizeH="0" baseline="0" noProof="0">
                <a:ln>
                  <a:noFill/>
                </a:ln>
                <a:solidFill>
                  <a:srgbClr val="404040"/>
                </a:solidFill>
                <a:effectLst/>
                <a:uLnTx/>
                <a:uFillTx/>
                <a:latin typeface="+mn-lt"/>
                <a:ea typeface="Arial"/>
                <a:cs typeface="Arial"/>
              </a:rPr>
              <a:t>: Inselautoantikörper; IA-2A: Insulinoma-assoziiertes Antigen 2-Autoantikörper; </a:t>
            </a:r>
            <a:endParaRPr kumimoji="0" lang="en-NZ"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e" sz="600" b="0" i="0" u="none" strike="noStrike" kern="1200" cap="none" spc="0" normalizeH="0" baseline="0" noProof="0">
                <a:ln>
                  <a:noFill/>
                </a:ln>
                <a:solidFill>
                  <a:srgbClr val="404040"/>
                </a:solidFill>
                <a:effectLst/>
                <a:uLnTx/>
                <a:uFillTx/>
                <a:latin typeface="+mn-lt"/>
                <a:ea typeface="Arial"/>
                <a:cs typeface="Arial"/>
              </a:rPr>
              <a:t>Simmons KM &amp; Sims EK</a:t>
            </a:r>
            <a:r>
              <a:rPr kumimoji="0" lang="de" sz="600" b="0" i="1" u="none" strike="noStrike" kern="1200" cap="none" spc="0" normalizeH="0" baseline="0" noProof="0">
                <a:ln>
                  <a:noFill/>
                </a:ln>
                <a:solidFill>
                  <a:srgbClr val="404040"/>
                </a:solidFill>
                <a:effectLst/>
                <a:uLnTx/>
                <a:uFillTx/>
                <a:latin typeface="+mn-lt"/>
                <a:ea typeface="Arial"/>
                <a:cs typeface="Arial"/>
              </a:rPr>
              <a:t>. J Clin E</a:t>
            </a:r>
            <a:r>
              <a:rPr kumimoji="0" lang="de-DE" sz="600" b="0" i="1" u="none" strike="noStrike" kern="1200" cap="none" spc="0" normalizeH="0" baseline="0" noProof="0">
                <a:ln>
                  <a:noFill/>
                </a:ln>
                <a:solidFill>
                  <a:srgbClr val="404040"/>
                </a:solidFill>
                <a:effectLst/>
                <a:uLnTx/>
                <a:uFillTx/>
                <a:latin typeface="+mn-lt"/>
                <a:ea typeface="Arial"/>
                <a:cs typeface="Arial"/>
              </a:rPr>
              <a:t>n</a:t>
            </a:r>
            <a:r>
              <a:rPr kumimoji="0" lang="de" sz="600" b="0" i="1" u="none" strike="noStrike" kern="1200" cap="none" spc="0" normalizeH="0" baseline="0" noProof="0">
                <a:ln>
                  <a:noFill/>
                </a:ln>
                <a:solidFill>
                  <a:srgbClr val="404040"/>
                </a:solidFill>
                <a:effectLst/>
                <a:uLnTx/>
                <a:uFillTx/>
                <a:latin typeface="+mn-lt"/>
                <a:ea typeface="Arial"/>
                <a:cs typeface="Arial"/>
              </a:rPr>
              <a:t>docrinol Metab </a:t>
            </a:r>
            <a:r>
              <a:rPr kumimoji="0" lang="de" sz="600" b="0" i="0" u="none" strike="noStrike" kern="1200" cap="none" spc="0" normalizeH="0" baseline="0" noProof="0">
                <a:ln>
                  <a:noFill/>
                </a:ln>
                <a:solidFill>
                  <a:srgbClr val="404040"/>
                </a:solidFill>
                <a:effectLst/>
                <a:uLnTx/>
                <a:uFillTx/>
                <a:latin typeface="+mn-lt"/>
                <a:ea typeface="Arial"/>
                <a:cs typeface="Arial"/>
              </a:rPr>
              <a:t>2023; 108: 3067</a:t>
            </a:r>
            <a:r>
              <a:rPr lang="da-DK" sz="600">
                <a:solidFill>
                  <a:srgbClr val="404040"/>
                </a:solidFill>
                <a:latin typeface="Verdana"/>
                <a:ea typeface="Arial"/>
                <a:cs typeface="Arial"/>
              </a:rPr>
              <a:t>–7</a:t>
            </a:r>
            <a:r>
              <a:rPr kumimoji="0" lang="de" sz="600" b="0" i="0" u="none" strike="noStrike" kern="1200" cap="none" spc="0" normalizeH="0" baseline="0" noProof="0">
                <a:ln>
                  <a:noFill/>
                </a:ln>
                <a:solidFill>
                  <a:srgbClr val="404040"/>
                </a:solidFill>
                <a:effectLst/>
                <a:uLnTx/>
                <a:uFillTx/>
                <a:latin typeface="+mn-lt"/>
                <a:ea typeface="Arial"/>
                <a:cs typeface="Arial"/>
              </a:rPr>
              <a:t>9.</a:t>
            </a:r>
            <a:endParaRPr kumimoji="0" lang="en-NZ" sz="600" b="0" i="0" u="none" strike="noStrike" kern="100" cap="none" spc="0" normalizeH="0" baseline="0" noProof="0">
              <a:ln>
                <a:noFill/>
              </a:ln>
              <a:solidFill>
                <a:srgbClr val="404040"/>
              </a:solidFill>
              <a:effectLst/>
              <a:uLnTx/>
              <a:uFillTx/>
              <a:latin typeface="+mn-lt"/>
              <a:ea typeface="DengXian" panose="02010600030101010101" pitchFamily="2" charset="-122"/>
              <a:cs typeface="Arial" panose="020B0604020202020204" pitchFamily="34" charset="0"/>
            </a:endParaRPr>
          </a:p>
        </p:txBody>
      </p:sp>
      <p:sp>
        <p:nvSpPr>
          <p:cNvPr id="2" name="Rectangle 4">
            <a:extLst>
              <a:ext uri="{FF2B5EF4-FFF2-40B4-BE49-F238E27FC236}">
                <a16:creationId xmlns:a16="http://schemas.microsoft.com/office/drawing/2014/main" id="{27F62ED2-2213-4D19-0F92-74F233158EDA}"/>
              </a:ext>
            </a:extLst>
          </p:cNvPr>
          <p:cNvSpPr/>
          <p:nvPr/>
        </p:nvSpPr>
        <p:spPr>
          <a:xfrm>
            <a:off x="374318" y="1061436"/>
            <a:ext cx="7873250" cy="3250591"/>
          </a:xfrm>
          <a:prstGeom prst="rect">
            <a:avLst/>
          </a:prstGeom>
          <a:solidFill>
            <a:schemeClr val="accent1">
              <a:lumMod val="10000"/>
              <a:lumOff val="90000"/>
              <a:alpha val="6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GB" sz="1350">
              <a:solidFill>
                <a:prstClr val="white"/>
              </a:solidFill>
              <a:latin typeface="Verdana"/>
            </a:endParaRPr>
          </a:p>
        </p:txBody>
      </p:sp>
      <p:cxnSp>
        <p:nvCxnSpPr>
          <p:cNvPr id="3" name="Straight Connector 5">
            <a:extLst>
              <a:ext uri="{FF2B5EF4-FFF2-40B4-BE49-F238E27FC236}">
                <a16:creationId xmlns:a16="http://schemas.microsoft.com/office/drawing/2014/main" id="{666B066D-CACE-1EFC-40ED-146A9594E49C}"/>
              </a:ext>
            </a:extLst>
          </p:cNvPr>
          <p:cNvCxnSpPr>
            <a:cxnSpLocks/>
          </p:cNvCxnSpPr>
          <p:nvPr/>
        </p:nvCxnSpPr>
        <p:spPr>
          <a:xfrm flipV="1">
            <a:off x="1649968" y="2579046"/>
            <a:ext cx="5368019" cy="12133"/>
          </a:xfrm>
          <a:prstGeom prst="line">
            <a:avLst/>
          </a:prstGeom>
          <a:ln w="19050">
            <a:solidFill>
              <a:schemeClr val="accent6"/>
            </a:solidFill>
          </a:ln>
        </p:spPr>
        <p:style>
          <a:lnRef idx="1">
            <a:schemeClr val="accent1"/>
          </a:lnRef>
          <a:fillRef idx="0">
            <a:schemeClr val="accent1"/>
          </a:fillRef>
          <a:effectRef idx="0">
            <a:schemeClr val="accent1"/>
          </a:effectRef>
          <a:fontRef idx="minor">
            <a:schemeClr val="tx1"/>
          </a:fontRef>
        </p:style>
      </p:cxnSp>
      <p:sp>
        <p:nvSpPr>
          <p:cNvPr id="5" name="TextBox 6">
            <a:extLst>
              <a:ext uri="{FF2B5EF4-FFF2-40B4-BE49-F238E27FC236}">
                <a16:creationId xmlns:a16="http://schemas.microsoft.com/office/drawing/2014/main" id="{BBFA9FA6-E5CD-3D1F-A91B-0535067C6BFF}"/>
              </a:ext>
            </a:extLst>
          </p:cNvPr>
          <p:cNvSpPr txBox="1"/>
          <p:nvPr/>
        </p:nvSpPr>
        <p:spPr>
          <a:xfrm rot="16200000">
            <a:off x="-46170" y="1824008"/>
            <a:ext cx="1107996" cy="253916"/>
          </a:xfrm>
          <a:prstGeom prst="rect">
            <a:avLst/>
          </a:prstGeom>
          <a:noFill/>
        </p:spPr>
        <p:txBody>
          <a:bodyPr wrap="none" rtlCol="0">
            <a:spAutoFit/>
          </a:bodyPr>
          <a:lstStyle/>
          <a:p>
            <a:pPr defTabSz="685800">
              <a:defRPr/>
            </a:pPr>
            <a:r>
              <a:rPr lang="en-GB" sz="1050" b="1">
                <a:solidFill>
                  <a:prstClr val="black"/>
                </a:solidFill>
                <a:latin typeface="Verdana"/>
              </a:rPr>
              <a:t>Multiple </a:t>
            </a:r>
            <a:r>
              <a:rPr lang="en-GB" sz="1050" b="1" err="1">
                <a:solidFill>
                  <a:prstClr val="black"/>
                </a:solidFill>
                <a:latin typeface="Verdana"/>
              </a:rPr>
              <a:t>IAk</a:t>
            </a:r>
            <a:endParaRPr lang="en-GB" sz="1050" b="1">
              <a:solidFill>
                <a:prstClr val="black"/>
              </a:solidFill>
              <a:latin typeface="Verdana"/>
            </a:endParaRPr>
          </a:p>
        </p:txBody>
      </p:sp>
      <p:sp>
        <p:nvSpPr>
          <p:cNvPr id="6" name="TextBox 7">
            <a:extLst>
              <a:ext uri="{FF2B5EF4-FFF2-40B4-BE49-F238E27FC236}">
                <a16:creationId xmlns:a16="http://schemas.microsoft.com/office/drawing/2014/main" id="{E8D04629-FAF3-995B-FD89-B2E316C7CB04}"/>
              </a:ext>
            </a:extLst>
          </p:cNvPr>
          <p:cNvSpPr txBox="1"/>
          <p:nvPr/>
        </p:nvSpPr>
        <p:spPr>
          <a:xfrm rot="16200000">
            <a:off x="-103079" y="3124263"/>
            <a:ext cx="1221809" cy="253916"/>
          </a:xfrm>
          <a:prstGeom prst="rect">
            <a:avLst/>
          </a:prstGeom>
          <a:noFill/>
        </p:spPr>
        <p:txBody>
          <a:bodyPr wrap="none" rtlCol="0">
            <a:spAutoFit/>
          </a:bodyPr>
          <a:lstStyle/>
          <a:p>
            <a:pPr defTabSz="685800">
              <a:defRPr/>
            </a:pPr>
            <a:r>
              <a:rPr lang="en-GB" sz="1050" b="1" err="1">
                <a:solidFill>
                  <a:prstClr val="black"/>
                </a:solidFill>
                <a:latin typeface="Verdana"/>
              </a:rPr>
              <a:t>Singuläre</a:t>
            </a:r>
            <a:r>
              <a:rPr lang="en-GB" sz="1050" b="1">
                <a:solidFill>
                  <a:prstClr val="black"/>
                </a:solidFill>
                <a:latin typeface="Verdana"/>
              </a:rPr>
              <a:t> </a:t>
            </a:r>
            <a:r>
              <a:rPr lang="en-GB" sz="1050" b="1" err="1">
                <a:solidFill>
                  <a:prstClr val="black"/>
                </a:solidFill>
                <a:latin typeface="Verdana"/>
              </a:rPr>
              <a:t>IAk</a:t>
            </a:r>
            <a:endParaRPr lang="en-GB" sz="1050" b="1">
              <a:solidFill>
                <a:prstClr val="black"/>
              </a:solidFill>
              <a:latin typeface="Verdana"/>
            </a:endParaRPr>
          </a:p>
        </p:txBody>
      </p:sp>
      <p:sp>
        <p:nvSpPr>
          <p:cNvPr id="7" name="TextBox 8">
            <a:extLst>
              <a:ext uri="{FF2B5EF4-FFF2-40B4-BE49-F238E27FC236}">
                <a16:creationId xmlns:a16="http://schemas.microsoft.com/office/drawing/2014/main" id="{10E3CD7A-E686-5D2A-F17F-09832A892BAC}"/>
              </a:ext>
            </a:extLst>
          </p:cNvPr>
          <p:cNvSpPr txBox="1"/>
          <p:nvPr/>
        </p:nvSpPr>
        <p:spPr>
          <a:xfrm>
            <a:off x="1907004" y="1135940"/>
            <a:ext cx="941283" cy="253916"/>
          </a:xfrm>
          <a:prstGeom prst="rect">
            <a:avLst/>
          </a:prstGeom>
          <a:noFill/>
        </p:spPr>
        <p:txBody>
          <a:bodyPr wrap="none" rtlCol="0">
            <a:spAutoFit/>
          </a:bodyPr>
          <a:lstStyle/>
          <a:p>
            <a:pPr algn="ctr" defTabSz="685800">
              <a:defRPr/>
            </a:pPr>
            <a:r>
              <a:rPr lang="en-GB" sz="1050" b="1">
                <a:solidFill>
                  <a:prstClr val="black"/>
                </a:solidFill>
                <a:latin typeface="Verdana"/>
              </a:rPr>
              <a:t>44 % T1D</a:t>
            </a:r>
          </a:p>
        </p:txBody>
      </p:sp>
      <p:sp>
        <p:nvSpPr>
          <p:cNvPr id="8" name="TextBox 9">
            <a:extLst>
              <a:ext uri="{FF2B5EF4-FFF2-40B4-BE49-F238E27FC236}">
                <a16:creationId xmlns:a16="http://schemas.microsoft.com/office/drawing/2014/main" id="{9A7DEA4B-9375-78F0-A098-666BA359CFDB}"/>
              </a:ext>
            </a:extLst>
          </p:cNvPr>
          <p:cNvSpPr txBox="1"/>
          <p:nvPr/>
        </p:nvSpPr>
        <p:spPr>
          <a:xfrm>
            <a:off x="3142611" y="1135940"/>
            <a:ext cx="941283" cy="253916"/>
          </a:xfrm>
          <a:prstGeom prst="rect">
            <a:avLst/>
          </a:prstGeom>
          <a:noFill/>
        </p:spPr>
        <p:txBody>
          <a:bodyPr wrap="none" rtlCol="0">
            <a:spAutoFit/>
          </a:bodyPr>
          <a:lstStyle/>
          <a:p>
            <a:pPr algn="ctr" defTabSz="685800">
              <a:defRPr/>
            </a:pPr>
            <a:r>
              <a:rPr lang="en-GB" sz="1050" b="1">
                <a:solidFill>
                  <a:prstClr val="black"/>
                </a:solidFill>
                <a:latin typeface="Verdana"/>
              </a:rPr>
              <a:t>70 % T1D</a:t>
            </a:r>
          </a:p>
        </p:txBody>
      </p:sp>
      <p:sp>
        <p:nvSpPr>
          <p:cNvPr id="9" name="TextBox 10">
            <a:extLst>
              <a:ext uri="{FF2B5EF4-FFF2-40B4-BE49-F238E27FC236}">
                <a16:creationId xmlns:a16="http://schemas.microsoft.com/office/drawing/2014/main" id="{F7B25798-815A-81CB-31EF-87F9C5B9029D}"/>
              </a:ext>
            </a:extLst>
          </p:cNvPr>
          <p:cNvSpPr txBox="1"/>
          <p:nvPr/>
        </p:nvSpPr>
        <p:spPr>
          <a:xfrm>
            <a:off x="4319688" y="1135940"/>
            <a:ext cx="941283" cy="253916"/>
          </a:xfrm>
          <a:prstGeom prst="rect">
            <a:avLst/>
          </a:prstGeom>
          <a:noFill/>
        </p:spPr>
        <p:txBody>
          <a:bodyPr wrap="none" rtlCol="0">
            <a:spAutoFit/>
          </a:bodyPr>
          <a:lstStyle/>
          <a:p>
            <a:pPr algn="ctr" defTabSz="685800">
              <a:defRPr/>
            </a:pPr>
            <a:r>
              <a:rPr lang="en-GB" sz="1050" b="1">
                <a:solidFill>
                  <a:prstClr val="black"/>
                </a:solidFill>
                <a:latin typeface="Verdana"/>
              </a:rPr>
              <a:t>84 % T1D</a:t>
            </a:r>
          </a:p>
        </p:txBody>
      </p:sp>
      <p:sp>
        <p:nvSpPr>
          <p:cNvPr id="10" name="TextBox 11">
            <a:extLst>
              <a:ext uri="{FF2B5EF4-FFF2-40B4-BE49-F238E27FC236}">
                <a16:creationId xmlns:a16="http://schemas.microsoft.com/office/drawing/2014/main" id="{6D9E99B1-98A7-A61E-C556-1C91DC38F2E4}"/>
              </a:ext>
            </a:extLst>
          </p:cNvPr>
          <p:cNvSpPr txBox="1"/>
          <p:nvPr/>
        </p:nvSpPr>
        <p:spPr>
          <a:xfrm>
            <a:off x="5403446" y="1135940"/>
            <a:ext cx="1200970" cy="253916"/>
          </a:xfrm>
          <a:prstGeom prst="rect">
            <a:avLst/>
          </a:prstGeom>
          <a:noFill/>
        </p:spPr>
        <p:txBody>
          <a:bodyPr wrap="none" rtlCol="0">
            <a:spAutoFit/>
          </a:bodyPr>
          <a:lstStyle/>
          <a:p>
            <a:pPr algn="ctr" defTabSz="685800">
              <a:defRPr/>
            </a:pPr>
            <a:r>
              <a:rPr lang="en-GB" sz="1050" b="1">
                <a:solidFill>
                  <a:prstClr val="black"/>
                </a:solidFill>
                <a:latin typeface="Verdana"/>
              </a:rPr>
              <a:t>~ 100 % T1D</a:t>
            </a:r>
          </a:p>
        </p:txBody>
      </p:sp>
      <p:sp>
        <p:nvSpPr>
          <p:cNvPr id="11" name="TextBox 12">
            <a:extLst>
              <a:ext uri="{FF2B5EF4-FFF2-40B4-BE49-F238E27FC236}">
                <a16:creationId xmlns:a16="http://schemas.microsoft.com/office/drawing/2014/main" id="{5BC346EE-C009-0483-E030-F1A2565762A6}"/>
              </a:ext>
            </a:extLst>
          </p:cNvPr>
          <p:cNvSpPr txBox="1"/>
          <p:nvPr/>
        </p:nvSpPr>
        <p:spPr>
          <a:xfrm>
            <a:off x="536065" y="2410758"/>
            <a:ext cx="1184117" cy="369332"/>
          </a:xfrm>
          <a:prstGeom prst="rect">
            <a:avLst/>
          </a:prstGeom>
          <a:noFill/>
        </p:spPr>
        <p:txBody>
          <a:bodyPr wrap="square" rtlCol="0">
            <a:spAutoFit/>
          </a:bodyPr>
          <a:lstStyle/>
          <a:p>
            <a:pPr algn="ctr" defTabSz="685800">
              <a:defRPr/>
            </a:pPr>
            <a:r>
              <a:rPr lang="en-GB" sz="900" b="1">
                <a:solidFill>
                  <a:schemeClr val="accent2"/>
                </a:solidFill>
                <a:latin typeface="Verdana"/>
              </a:rPr>
              <a:t>Jahr der Sero-</a:t>
            </a:r>
            <a:r>
              <a:rPr lang="en-GB" sz="900" b="1" err="1">
                <a:solidFill>
                  <a:schemeClr val="accent2"/>
                </a:solidFill>
                <a:latin typeface="Verdana"/>
              </a:rPr>
              <a:t>konversion</a:t>
            </a:r>
            <a:endParaRPr lang="en-GB" sz="900" b="1">
              <a:solidFill>
                <a:schemeClr val="accent2"/>
              </a:solidFill>
              <a:latin typeface="Verdana"/>
            </a:endParaRPr>
          </a:p>
        </p:txBody>
      </p:sp>
      <p:sp>
        <p:nvSpPr>
          <p:cNvPr id="12" name="Oval 13">
            <a:extLst>
              <a:ext uri="{FF2B5EF4-FFF2-40B4-BE49-F238E27FC236}">
                <a16:creationId xmlns:a16="http://schemas.microsoft.com/office/drawing/2014/main" id="{4E7915AA-88FF-020A-3D13-6D78141247D7}"/>
              </a:ext>
            </a:extLst>
          </p:cNvPr>
          <p:cNvSpPr/>
          <p:nvPr/>
        </p:nvSpPr>
        <p:spPr>
          <a:xfrm>
            <a:off x="2280779" y="2494600"/>
            <a:ext cx="189000" cy="189000"/>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GB" sz="1350">
              <a:solidFill>
                <a:prstClr val="white"/>
              </a:solidFill>
              <a:latin typeface="Verdana"/>
            </a:endParaRPr>
          </a:p>
        </p:txBody>
      </p:sp>
      <p:sp>
        <p:nvSpPr>
          <p:cNvPr id="13" name="TextBox 14">
            <a:extLst>
              <a:ext uri="{FF2B5EF4-FFF2-40B4-BE49-F238E27FC236}">
                <a16:creationId xmlns:a16="http://schemas.microsoft.com/office/drawing/2014/main" id="{3A93A905-554F-7232-5612-51A9DCB2BBF2}"/>
              </a:ext>
            </a:extLst>
          </p:cNvPr>
          <p:cNvSpPr txBox="1"/>
          <p:nvPr/>
        </p:nvSpPr>
        <p:spPr>
          <a:xfrm>
            <a:off x="1907004" y="3743475"/>
            <a:ext cx="941283" cy="253916"/>
          </a:xfrm>
          <a:prstGeom prst="rect">
            <a:avLst/>
          </a:prstGeom>
          <a:noFill/>
        </p:spPr>
        <p:txBody>
          <a:bodyPr wrap="none" rtlCol="0">
            <a:spAutoFit/>
          </a:bodyPr>
          <a:lstStyle/>
          <a:p>
            <a:pPr algn="ctr" defTabSz="685800">
              <a:defRPr/>
            </a:pPr>
            <a:r>
              <a:rPr lang="en-GB" sz="1050" b="1">
                <a:solidFill>
                  <a:prstClr val="black"/>
                </a:solidFill>
                <a:latin typeface="Verdana"/>
              </a:rPr>
              <a:t>14 % T1D</a:t>
            </a:r>
          </a:p>
        </p:txBody>
      </p:sp>
      <p:sp>
        <p:nvSpPr>
          <p:cNvPr id="14" name="TextBox 15">
            <a:extLst>
              <a:ext uri="{FF2B5EF4-FFF2-40B4-BE49-F238E27FC236}">
                <a16:creationId xmlns:a16="http://schemas.microsoft.com/office/drawing/2014/main" id="{9EB824C1-2C85-50FE-C8F9-6706BD47DA17}"/>
              </a:ext>
            </a:extLst>
          </p:cNvPr>
          <p:cNvSpPr txBox="1"/>
          <p:nvPr/>
        </p:nvSpPr>
        <p:spPr>
          <a:xfrm>
            <a:off x="3142611" y="3743475"/>
            <a:ext cx="941283" cy="253916"/>
          </a:xfrm>
          <a:prstGeom prst="rect">
            <a:avLst/>
          </a:prstGeom>
          <a:noFill/>
        </p:spPr>
        <p:txBody>
          <a:bodyPr wrap="none" rtlCol="0">
            <a:spAutoFit/>
          </a:bodyPr>
          <a:lstStyle/>
          <a:p>
            <a:pPr algn="ctr" defTabSz="685800">
              <a:defRPr/>
            </a:pPr>
            <a:r>
              <a:rPr lang="en-GB" sz="1050" b="1">
                <a:solidFill>
                  <a:prstClr val="black"/>
                </a:solidFill>
                <a:latin typeface="Verdana"/>
              </a:rPr>
              <a:t>15 % T1D</a:t>
            </a:r>
          </a:p>
        </p:txBody>
      </p:sp>
      <p:sp>
        <p:nvSpPr>
          <p:cNvPr id="15" name="Oval 16">
            <a:extLst>
              <a:ext uri="{FF2B5EF4-FFF2-40B4-BE49-F238E27FC236}">
                <a16:creationId xmlns:a16="http://schemas.microsoft.com/office/drawing/2014/main" id="{A4E77AE4-3044-48E6-DAEE-F99BEDE3EC0E}"/>
              </a:ext>
            </a:extLst>
          </p:cNvPr>
          <p:cNvSpPr/>
          <p:nvPr/>
        </p:nvSpPr>
        <p:spPr>
          <a:xfrm>
            <a:off x="3519943" y="2492270"/>
            <a:ext cx="189000" cy="189000"/>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GB" sz="1350">
              <a:solidFill>
                <a:prstClr val="white"/>
              </a:solidFill>
              <a:latin typeface="Verdana"/>
            </a:endParaRPr>
          </a:p>
        </p:txBody>
      </p:sp>
      <p:sp>
        <p:nvSpPr>
          <p:cNvPr id="16" name="TextBox 17">
            <a:extLst>
              <a:ext uri="{FF2B5EF4-FFF2-40B4-BE49-F238E27FC236}">
                <a16:creationId xmlns:a16="http://schemas.microsoft.com/office/drawing/2014/main" id="{B992A091-8067-BE8B-D28A-2F7DD3A6A284}"/>
              </a:ext>
            </a:extLst>
          </p:cNvPr>
          <p:cNvSpPr txBox="1"/>
          <p:nvPr/>
        </p:nvSpPr>
        <p:spPr>
          <a:xfrm>
            <a:off x="2242159" y="2480008"/>
            <a:ext cx="266420" cy="230832"/>
          </a:xfrm>
          <a:prstGeom prst="rect">
            <a:avLst/>
          </a:prstGeom>
          <a:noFill/>
        </p:spPr>
        <p:txBody>
          <a:bodyPr wrap="none" rtlCol="0">
            <a:spAutoFit/>
          </a:bodyPr>
          <a:lstStyle/>
          <a:p>
            <a:pPr defTabSz="685800">
              <a:defRPr/>
            </a:pPr>
            <a:r>
              <a:rPr lang="en-GB" sz="900" b="1">
                <a:solidFill>
                  <a:schemeClr val="accent2"/>
                </a:solidFill>
                <a:latin typeface="Verdana"/>
              </a:rPr>
              <a:t>5</a:t>
            </a:r>
          </a:p>
        </p:txBody>
      </p:sp>
      <p:sp>
        <p:nvSpPr>
          <p:cNvPr id="17" name="Oval 18">
            <a:extLst>
              <a:ext uri="{FF2B5EF4-FFF2-40B4-BE49-F238E27FC236}">
                <a16:creationId xmlns:a16="http://schemas.microsoft.com/office/drawing/2014/main" id="{7117F2D6-3689-D2E5-F382-46D187A51038}"/>
              </a:ext>
            </a:extLst>
          </p:cNvPr>
          <p:cNvSpPr/>
          <p:nvPr/>
        </p:nvSpPr>
        <p:spPr>
          <a:xfrm>
            <a:off x="4695830" y="2497731"/>
            <a:ext cx="189000" cy="189000"/>
          </a:xfrm>
          <a:prstGeom prst="ellipse">
            <a:avLst/>
          </a:prstGeom>
          <a:solidFill>
            <a:schemeClr val="bg1"/>
          </a:solidFill>
          <a:ln w="1905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GB" sz="1350">
              <a:solidFill>
                <a:prstClr val="white"/>
              </a:solidFill>
              <a:latin typeface="Verdana"/>
            </a:endParaRPr>
          </a:p>
        </p:txBody>
      </p:sp>
      <p:sp>
        <p:nvSpPr>
          <p:cNvPr id="18" name="TextBox 19">
            <a:extLst>
              <a:ext uri="{FF2B5EF4-FFF2-40B4-BE49-F238E27FC236}">
                <a16:creationId xmlns:a16="http://schemas.microsoft.com/office/drawing/2014/main" id="{61C4BBA5-1360-3E8E-2F82-F8755C8B57A8}"/>
              </a:ext>
            </a:extLst>
          </p:cNvPr>
          <p:cNvSpPr txBox="1"/>
          <p:nvPr/>
        </p:nvSpPr>
        <p:spPr>
          <a:xfrm>
            <a:off x="3439167" y="2480008"/>
            <a:ext cx="348172" cy="230832"/>
          </a:xfrm>
          <a:prstGeom prst="rect">
            <a:avLst/>
          </a:prstGeom>
          <a:noFill/>
        </p:spPr>
        <p:txBody>
          <a:bodyPr wrap="none" rtlCol="0">
            <a:spAutoFit/>
          </a:bodyPr>
          <a:lstStyle/>
          <a:p>
            <a:pPr defTabSz="685800">
              <a:defRPr/>
            </a:pPr>
            <a:r>
              <a:rPr lang="en-GB" sz="900" b="1">
                <a:solidFill>
                  <a:schemeClr val="accent2"/>
                </a:solidFill>
                <a:latin typeface="Verdana"/>
              </a:rPr>
              <a:t>10</a:t>
            </a:r>
          </a:p>
        </p:txBody>
      </p:sp>
      <p:sp>
        <p:nvSpPr>
          <p:cNvPr id="19" name="TextBox 20">
            <a:extLst>
              <a:ext uri="{FF2B5EF4-FFF2-40B4-BE49-F238E27FC236}">
                <a16:creationId xmlns:a16="http://schemas.microsoft.com/office/drawing/2014/main" id="{9D618AA0-712B-A29A-772E-F99742B1807F}"/>
              </a:ext>
            </a:extLst>
          </p:cNvPr>
          <p:cNvSpPr txBox="1"/>
          <p:nvPr/>
        </p:nvSpPr>
        <p:spPr>
          <a:xfrm>
            <a:off x="4618137" y="2480008"/>
            <a:ext cx="348172" cy="230832"/>
          </a:xfrm>
          <a:prstGeom prst="rect">
            <a:avLst/>
          </a:prstGeom>
          <a:noFill/>
        </p:spPr>
        <p:txBody>
          <a:bodyPr wrap="none" rtlCol="0">
            <a:spAutoFit/>
          </a:bodyPr>
          <a:lstStyle/>
          <a:p>
            <a:pPr defTabSz="685800">
              <a:defRPr/>
            </a:pPr>
            <a:r>
              <a:rPr lang="en-GB" sz="900" b="1">
                <a:solidFill>
                  <a:schemeClr val="accent2"/>
                </a:solidFill>
                <a:latin typeface="Verdana"/>
              </a:rPr>
              <a:t>15</a:t>
            </a:r>
          </a:p>
        </p:txBody>
      </p:sp>
      <p:sp>
        <p:nvSpPr>
          <p:cNvPr id="20" name="TextBox 21">
            <a:extLst>
              <a:ext uri="{FF2B5EF4-FFF2-40B4-BE49-F238E27FC236}">
                <a16:creationId xmlns:a16="http://schemas.microsoft.com/office/drawing/2014/main" id="{8DD884C2-CAEB-0D3B-41E8-1921FBCD99CD}"/>
              </a:ext>
            </a:extLst>
          </p:cNvPr>
          <p:cNvSpPr txBox="1"/>
          <p:nvPr/>
        </p:nvSpPr>
        <p:spPr>
          <a:xfrm>
            <a:off x="5562945" y="2480008"/>
            <a:ext cx="881973" cy="230832"/>
          </a:xfrm>
          <a:prstGeom prst="rect">
            <a:avLst/>
          </a:prstGeom>
          <a:solidFill>
            <a:schemeClr val="bg1"/>
          </a:solidFill>
          <a:ln w="19050">
            <a:solidFill>
              <a:schemeClr val="accent6"/>
            </a:solidFill>
          </a:ln>
        </p:spPr>
        <p:txBody>
          <a:bodyPr wrap="none" rtlCol="0">
            <a:spAutoFit/>
          </a:bodyPr>
          <a:lstStyle/>
          <a:p>
            <a:pPr defTabSz="685800">
              <a:defRPr/>
            </a:pPr>
            <a:r>
              <a:rPr lang="en-GB" sz="900" b="1" err="1">
                <a:solidFill>
                  <a:schemeClr val="accent2"/>
                </a:solidFill>
                <a:latin typeface="Verdana"/>
              </a:rPr>
              <a:t>Lebenszeit</a:t>
            </a:r>
            <a:endParaRPr lang="en-GB" sz="900" b="1">
              <a:solidFill>
                <a:schemeClr val="accent2"/>
              </a:solidFill>
              <a:latin typeface="Verdana"/>
            </a:endParaRPr>
          </a:p>
        </p:txBody>
      </p:sp>
      <p:grpSp>
        <p:nvGrpSpPr>
          <p:cNvPr id="21" name="Group 22">
            <a:extLst>
              <a:ext uri="{FF2B5EF4-FFF2-40B4-BE49-F238E27FC236}">
                <a16:creationId xmlns:a16="http://schemas.microsoft.com/office/drawing/2014/main" id="{077C0E0E-A994-810A-AD92-673020A2C612}"/>
              </a:ext>
            </a:extLst>
          </p:cNvPr>
          <p:cNvGrpSpPr/>
          <p:nvPr/>
        </p:nvGrpSpPr>
        <p:grpSpPr>
          <a:xfrm>
            <a:off x="680769" y="1448888"/>
            <a:ext cx="891001" cy="972000"/>
            <a:chOff x="1037315" y="1990218"/>
            <a:chExt cx="1019053" cy="1151912"/>
          </a:xfrm>
        </p:grpSpPr>
        <p:pic>
          <p:nvPicPr>
            <p:cNvPr id="22" name="Graphic 23" descr="Woman outline">
              <a:extLst>
                <a:ext uri="{FF2B5EF4-FFF2-40B4-BE49-F238E27FC236}">
                  <a16:creationId xmlns:a16="http://schemas.microsoft.com/office/drawing/2014/main" id="{7E2504BF-6507-8AC5-66D2-20DE5D0AF14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8571" y="1990218"/>
              <a:ext cx="344282" cy="344282"/>
            </a:xfrm>
            <a:prstGeom prst="rect">
              <a:avLst/>
            </a:prstGeom>
          </p:spPr>
        </p:pic>
        <p:pic>
          <p:nvPicPr>
            <p:cNvPr id="23" name="Graphic 24" descr="Man outline">
              <a:extLst>
                <a:ext uri="{FF2B5EF4-FFF2-40B4-BE49-F238E27FC236}">
                  <a16:creationId xmlns:a16="http://schemas.microsoft.com/office/drawing/2014/main" id="{C10E5F3A-82EF-38F4-A8CC-48F23A718E3E}"/>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376349" y="1995169"/>
              <a:ext cx="339331" cy="339331"/>
            </a:xfrm>
            <a:prstGeom prst="rect">
              <a:avLst/>
            </a:prstGeom>
          </p:spPr>
        </p:pic>
        <p:pic>
          <p:nvPicPr>
            <p:cNvPr id="24" name="Graphic 25" descr="Woman outline">
              <a:extLst>
                <a:ext uri="{FF2B5EF4-FFF2-40B4-BE49-F238E27FC236}">
                  <a16:creationId xmlns:a16="http://schemas.microsoft.com/office/drawing/2014/main" id="{FB7F15BF-0423-9B0F-0489-9C8BA0BD74D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599175" y="1995169"/>
              <a:ext cx="344282" cy="344282"/>
            </a:xfrm>
            <a:prstGeom prst="rect">
              <a:avLst/>
            </a:prstGeom>
          </p:spPr>
        </p:pic>
        <p:pic>
          <p:nvPicPr>
            <p:cNvPr id="25" name="Graphic 26" descr="Woman outline">
              <a:extLst>
                <a:ext uri="{FF2B5EF4-FFF2-40B4-BE49-F238E27FC236}">
                  <a16:creationId xmlns:a16="http://schemas.microsoft.com/office/drawing/2014/main" id="{1D103A46-482B-2B2E-20AC-5EF15DF531B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0588" y="2394033"/>
              <a:ext cx="344282" cy="344282"/>
            </a:xfrm>
            <a:prstGeom prst="rect">
              <a:avLst/>
            </a:prstGeom>
          </p:spPr>
        </p:pic>
        <p:pic>
          <p:nvPicPr>
            <p:cNvPr id="26" name="Graphic 27" descr="Man outline">
              <a:extLst>
                <a:ext uri="{FF2B5EF4-FFF2-40B4-BE49-F238E27FC236}">
                  <a16:creationId xmlns:a16="http://schemas.microsoft.com/office/drawing/2014/main" id="{F5DED4D2-E0BC-24F1-D4DE-6B4758D4451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488812" y="2398984"/>
              <a:ext cx="339331" cy="339331"/>
            </a:xfrm>
            <a:prstGeom prst="rect">
              <a:avLst/>
            </a:prstGeom>
          </p:spPr>
        </p:pic>
        <p:pic>
          <p:nvPicPr>
            <p:cNvPr id="27" name="Graphic 28" descr="Woman outline">
              <a:extLst>
                <a:ext uri="{FF2B5EF4-FFF2-40B4-BE49-F238E27FC236}">
                  <a16:creationId xmlns:a16="http://schemas.microsoft.com/office/drawing/2014/main" id="{0AE759E6-ED73-F1B4-AA3A-D3FEC42C9C5F}"/>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12086" y="2398984"/>
              <a:ext cx="344282" cy="344282"/>
            </a:xfrm>
            <a:prstGeom prst="rect">
              <a:avLst/>
            </a:prstGeom>
          </p:spPr>
        </p:pic>
        <p:pic>
          <p:nvPicPr>
            <p:cNvPr id="28" name="Graphic 29" descr="Man outline">
              <a:extLst>
                <a:ext uri="{FF2B5EF4-FFF2-40B4-BE49-F238E27FC236}">
                  <a16:creationId xmlns:a16="http://schemas.microsoft.com/office/drawing/2014/main" id="{F114253A-951A-8BC7-67E0-823612A73D8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37315" y="2398984"/>
              <a:ext cx="339331" cy="339331"/>
            </a:xfrm>
            <a:prstGeom prst="rect">
              <a:avLst/>
            </a:prstGeom>
          </p:spPr>
        </p:pic>
        <p:pic>
          <p:nvPicPr>
            <p:cNvPr id="29" name="Graphic 30" descr="Woman outline">
              <a:extLst>
                <a:ext uri="{FF2B5EF4-FFF2-40B4-BE49-F238E27FC236}">
                  <a16:creationId xmlns:a16="http://schemas.microsoft.com/office/drawing/2014/main" id="{86E47EFD-1890-3B34-C7AB-C113E486981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75902" y="2797848"/>
              <a:ext cx="344282" cy="344282"/>
            </a:xfrm>
            <a:prstGeom prst="rect">
              <a:avLst/>
            </a:prstGeom>
          </p:spPr>
        </p:pic>
        <p:pic>
          <p:nvPicPr>
            <p:cNvPr id="30" name="Graphic 31" descr="Man outline">
              <a:extLst>
                <a:ext uri="{FF2B5EF4-FFF2-40B4-BE49-F238E27FC236}">
                  <a16:creationId xmlns:a16="http://schemas.microsoft.com/office/drawing/2014/main" id="{386279D1-5FC2-3E35-4192-6ABB695EE070}"/>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604126" y="2802799"/>
              <a:ext cx="339331" cy="339331"/>
            </a:xfrm>
            <a:prstGeom prst="rect">
              <a:avLst/>
            </a:prstGeom>
          </p:spPr>
        </p:pic>
        <p:pic>
          <p:nvPicPr>
            <p:cNvPr id="31" name="Graphic 32" descr="Man outline">
              <a:extLst>
                <a:ext uri="{FF2B5EF4-FFF2-40B4-BE49-F238E27FC236}">
                  <a16:creationId xmlns:a16="http://schemas.microsoft.com/office/drawing/2014/main" id="{3C5C8968-95D7-C30A-3745-D93A1F94E34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52629" y="2802799"/>
              <a:ext cx="339331" cy="339331"/>
            </a:xfrm>
            <a:prstGeom prst="rect">
              <a:avLst/>
            </a:prstGeom>
          </p:spPr>
        </p:pic>
      </p:grpSp>
      <p:grpSp>
        <p:nvGrpSpPr>
          <p:cNvPr id="32" name="Group 33">
            <a:extLst>
              <a:ext uri="{FF2B5EF4-FFF2-40B4-BE49-F238E27FC236}">
                <a16:creationId xmlns:a16="http://schemas.microsoft.com/office/drawing/2014/main" id="{92F414EA-ADB7-5B31-396E-383A87B13C38}"/>
              </a:ext>
            </a:extLst>
          </p:cNvPr>
          <p:cNvGrpSpPr/>
          <p:nvPr/>
        </p:nvGrpSpPr>
        <p:grpSpPr>
          <a:xfrm>
            <a:off x="680769" y="2745081"/>
            <a:ext cx="891001" cy="972000"/>
            <a:chOff x="1037315" y="1990218"/>
            <a:chExt cx="1019053" cy="1151912"/>
          </a:xfrm>
        </p:grpSpPr>
        <p:pic>
          <p:nvPicPr>
            <p:cNvPr id="33" name="Graphic 34" descr="Woman outline">
              <a:extLst>
                <a:ext uri="{FF2B5EF4-FFF2-40B4-BE49-F238E27FC236}">
                  <a16:creationId xmlns:a16="http://schemas.microsoft.com/office/drawing/2014/main" id="{285EC39A-2BB2-D3BD-73A2-E9B14C57D41B}"/>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8571" y="1990218"/>
              <a:ext cx="344282" cy="344282"/>
            </a:xfrm>
            <a:prstGeom prst="rect">
              <a:avLst/>
            </a:prstGeom>
          </p:spPr>
        </p:pic>
        <p:pic>
          <p:nvPicPr>
            <p:cNvPr id="34" name="Graphic 35" descr="Man outline">
              <a:extLst>
                <a:ext uri="{FF2B5EF4-FFF2-40B4-BE49-F238E27FC236}">
                  <a16:creationId xmlns:a16="http://schemas.microsoft.com/office/drawing/2014/main" id="{1659A20E-D3E9-20A8-CCFA-B1CA61EDFFAA}"/>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376349" y="1995169"/>
              <a:ext cx="339331" cy="339331"/>
            </a:xfrm>
            <a:prstGeom prst="rect">
              <a:avLst/>
            </a:prstGeom>
          </p:spPr>
        </p:pic>
        <p:pic>
          <p:nvPicPr>
            <p:cNvPr id="35" name="Graphic 36" descr="Woman outline">
              <a:extLst>
                <a:ext uri="{FF2B5EF4-FFF2-40B4-BE49-F238E27FC236}">
                  <a16:creationId xmlns:a16="http://schemas.microsoft.com/office/drawing/2014/main" id="{27892973-691E-5448-391E-CD80402780F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599175" y="1995169"/>
              <a:ext cx="344282" cy="344282"/>
            </a:xfrm>
            <a:prstGeom prst="rect">
              <a:avLst/>
            </a:prstGeom>
          </p:spPr>
        </p:pic>
        <p:pic>
          <p:nvPicPr>
            <p:cNvPr id="36" name="Graphic 37" descr="Woman outline">
              <a:extLst>
                <a:ext uri="{FF2B5EF4-FFF2-40B4-BE49-F238E27FC236}">
                  <a16:creationId xmlns:a16="http://schemas.microsoft.com/office/drawing/2014/main" id="{B1309EC0-7A4A-BF34-B43C-7085EA5103C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0588" y="2394033"/>
              <a:ext cx="344282" cy="344282"/>
            </a:xfrm>
            <a:prstGeom prst="rect">
              <a:avLst/>
            </a:prstGeom>
          </p:spPr>
        </p:pic>
        <p:pic>
          <p:nvPicPr>
            <p:cNvPr id="39" name="Graphic 38" descr="Man outline">
              <a:extLst>
                <a:ext uri="{FF2B5EF4-FFF2-40B4-BE49-F238E27FC236}">
                  <a16:creationId xmlns:a16="http://schemas.microsoft.com/office/drawing/2014/main" id="{F2C08BC9-BFCE-48D1-06B8-BF0E8E9667A9}"/>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488812" y="2398984"/>
              <a:ext cx="339331" cy="339331"/>
            </a:xfrm>
            <a:prstGeom prst="rect">
              <a:avLst/>
            </a:prstGeom>
          </p:spPr>
        </p:pic>
        <p:pic>
          <p:nvPicPr>
            <p:cNvPr id="40" name="Graphic 39" descr="Woman outline">
              <a:extLst>
                <a:ext uri="{FF2B5EF4-FFF2-40B4-BE49-F238E27FC236}">
                  <a16:creationId xmlns:a16="http://schemas.microsoft.com/office/drawing/2014/main" id="{41588B76-7E23-B661-BBD6-08B0BD110CED}"/>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12086" y="2398984"/>
              <a:ext cx="344282" cy="344282"/>
            </a:xfrm>
            <a:prstGeom prst="rect">
              <a:avLst/>
            </a:prstGeom>
          </p:spPr>
        </p:pic>
        <p:pic>
          <p:nvPicPr>
            <p:cNvPr id="41" name="Graphic 40" descr="Man outline">
              <a:extLst>
                <a:ext uri="{FF2B5EF4-FFF2-40B4-BE49-F238E27FC236}">
                  <a16:creationId xmlns:a16="http://schemas.microsoft.com/office/drawing/2014/main" id="{A2BA63F0-C83F-FBCF-A856-45FD2D9DD2AC}"/>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37315" y="2398984"/>
              <a:ext cx="339331" cy="339331"/>
            </a:xfrm>
            <a:prstGeom prst="rect">
              <a:avLst/>
            </a:prstGeom>
          </p:spPr>
        </p:pic>
        <p:pic>
          <p:nvPicPr>
            <p:cNvPr id="42" name="Graphic 41" descr="Woman outline">
              <a:extLst>
                <a:ext uri="{FF2B5EF4-FFF2-40B4-BE49-F238E27FC236}">
                  <a16:creationId xmlns:a16="http://schemas.microsoft.com/office/drawing/2014/main" id="{B460A74E-B6F6-B3B4-E0E7-C8E1546319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75902" y="2797848"/>
              <a:ext cx="344282" cy="344282"/>
            </a:xfrm>
            <a:prstGeom prst="rect">
              <a:avLst/>
            </a:prstGeom>
          </p:spPr>
        </p:pic>
        <p:pic>
          <p:nvPicPr>
            <p:cNvPr id="43" name="Graphic 42" descr="Man outline">
              <a:extLst>
                <a:ext uri="{FF2B5EF4-FFF2-40B4-BE49-F238E27FC236}">
                  <a16:creationId xmlns:a16="http://schemas.microsoft.com/office/drawing/2014/main" id="{1F945220-9FB4-9D83-989A-6DCA56E19A4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604126" y="2802799"/>
              <a:ext cx="339331" cy="339331"/>
            </a:xfrm>
            <a:prstGeom prst="rect">
              <a:avLst/>
            </a:prstGeom>
          </p:spPr>
        </p:pic>
        <p:pic>
          <p:nvPicPr>
            <p:cNvPr id="44" name="Graphic 43" descr="Man outline">
              <a:extLst>
                <a:ext uri="{FF2B5EF4-FFF2-40B4-BE49-F238E27FC236}">
                  <a16:creationId xmlns:a16="http://schemas.microsoft.com/office/drawing/2014/main" id="{B59501EC-6153-AC7A-A7A4-0A04C2C8300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52629" y="2802799"/>
              <a:ext cx="339331" cy="339331"/>
            </a:xfrm>
            <a:prstGeom prst="rect">
              <a:avLst/>
            </a:prstGeom>
          </p:spPr>
        </p:pic>
      </p:grpSp>
      <p:grpSp>
        <p:nvGrpSpPr>
          <p:cNvPr id="45" name="Group 44">
            <a:extLst>
              <a:ext uri="{FF2B5EF4-FFF2-40B4-BE49-F238E27FC236}">
                <a16:creationId xmlns:a16="http://schemas.microsoft.com/office/drawing/2014/main" id="{2F1EC678-2175-A172-E062-2EB3E7837F4B}"/>
              </a:ext>
            </a:extLst>
          </p:cNvPr>
          <p:cNvGrpSpPr/>
          <p:nvPr/>
        </p:nvGrpSpPr>
        <p:grpSpPr>
          <a:xfrm>
            <a:off x="1929792" y="1499068"/>
            <a:ext cx="891001" cy="972000"/>
            <a:chOff x="1037315" y="1990218"/>
            <a:chExt cx="1019053" cy="1151912"/>
          </a:xfrm>
        </p:grpSpPr>
        <p:pic>
          <p:nvPicPr>
            <p:cNvPr id="46" name="Graphic 45" descr="Woman outline">
              <a:extLst>
                <a:ext uri="{FF2B5EF4-FFF2-40B4-BE49-F238E27FC236}">
                  <a16:creationId xmlns:a16="http://schemas.microsoft.com/office/drawing/2014/main" id="{F338483A-8D14-E87B-D3B7-7BB6E84C4BE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48571" y="1990218"/>
              <a:ext cx="344282" cy="344282"/>
            </a:xfrm>
            <a:prstGeom prst="rect">
              <a:avLst/>
            </a:prstGeom>
          </p:spPr>
        </p:pic>
        <p:pic>
          <p:nvPicPr>
            <p:cNvPr id="47" name="Graphic 46" descr="Man outline">
              <a:extLst>
                <a:ext uri="{FF2B5EF4-FFF2-40B4-BE49-F238E27FC236}">
                  <a16:creationId xmlns:a16="http://schemas.microsoft.com/office/drawing/2014/main" id="{58CDBD91-4634-0D31-5098-8B211D7F3794}"/>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376349" y="1995169"/>
              <a:ext cx="339331" cy="339331"/>
            </a:xfrm>
            <a:prstGeom prst="rect">
              <a:avLst/>
            </a:prstGeom>
          </p:spPr>
        </p:pic>
        <p:pic>
          <p:nvPicPr>
            <p:cNvPr id="48" name="Graphic 47" descr="Woman outline">
              <a:extLst>
                <a:ext uri="{FF2B5EF4-FFF2-40B4-BE49-F238E27FC236}">
                  <a16:creationId xmlns:a16="http://schemas.microsoft.com/office/drawing/2014/main" id="{E19543AF-507E-ECDA-6ED3-AA38567DFE3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99175" y="1995169"/>
              <a:ext cx="344282" cy="344282"/>
            </a:xfrm>
            <a:prstGeom prst="rect">
              <a:avLst/>
            </a:prstGeom>
          </p:spPr>
        </p:pic>
        <p:pic>
          <p:nvPicPr>
            <p:cNvPr id="49" name="Graphic 48" descr="Woman outline">
              <a:extLst>
                <a:ext uri="{FF2B5EF4-FFF2-40B4-BE49-F238E27FC236}">
                  <a16:creationId xmlns:a16="http://schemas.microsoft.com/office/drawing/2014/main" id="{164EE4C1-64CD-DAE0-52E3-4B22E7093C0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60588" y="2394033"/>
              <a:ext cx="344282" cy="344282"/>
            </a:xfrm>
            <a:prstGeom prst="rect">
              <a:avLst/>
            </a:prstGeom>
          </p:spPr>
        </p:pic>
        <p:pic>
          <p:nvPicPr>
            <p:cNvPr id="50" name="Graphic 49" descr="Man outline">
              <a:extLst>
                <a:ext uri="{FF2B5EF4-FFF2-40B4-BE49-F238E27FC236}">
                  <a16:creationId xmlns:a16="http://schemas.microsoft.com/office/drawing/2014/main" id="{C63045CC-FF81-91BD-8ACF-3F219B21A5F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488812" y="2398984"/>
              <a:ext cx="339331" cy="339331"/>
            </a:xfrm>
            <a:prstGeom prst="rect">
              <a:avLst/>
            </a:prstGeom>
          </p:spPr>
        </p:pic>
        <p:pic>
          <p:nvPicPr>
            <p:cNvPr id="51" name="Graphic 50" descr="Woman outline">
              <a:extLst>
                <a:ext uri="{FF2B5EF4-FFF2-40B4-BE49-F238E27FC236}">
                  <a16:creationId xmlns:a16="http://schemas.microsoft.com/office/drawing/2014/main" id="{258B77C6-AE22-48B1-8BC2-9781AC2351A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12086" y="2398984"/>
              <a:ext cx="344282" cy="344282"/>
            </a:xfrm>
            <a:prstGeom prst="rect">
              <a:avLst/>
            </a:prstGeom>
          </p:spPr>
        </p:pic>
        <p:pic>
          <p:nvPicPr>
            <p:cNvPr id="52" name="Graphic 51" descr="Man outline">
              <a:extLst>
                <a:ext uri="{FF2B5EF4-FFF2-40B4-BE49-F238E27FC236}">
                  <a16:creationId xmlns:a16="http://schemas.microsoft.com/office/drawing/2014/main" id="{3E5951C2-1B28-7861-AD47-7818AC525F15}"/>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37315" y="2398984"/>
              <a:ext cx="339331" cy="339331"/>
            </a:xfrm>
            <a:prstGeom prst="rect">
              <a:avLst/>
            </a:prstGeom>
          </p:spPr>
        </p:pic>
        <p:pic>
          <p:nvPicPr>
            <p:cNvPr id="53" name="Graphic 52" descr="Woman outline">
              <a:extLst>
                <a:ext uri="{FF2B5EF4-FFF2-40B4-BE49-F238E27FC236}">
                  <a16:creationId xmlns:a16="http://schemas.microsoft.com/office/drawing/2014/main" id="{E73E3F32-C858-CA1F-954B-74A23234001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75902" y="2797848"/>
              <a:ext cx="344282" cy="344282"/>
            </a:xfrm>
            <a:prstGeom prst="rect">
              <a:avLst/>
            </a:prstGeom>
          </p:spPr>
        </p:pic>
        <p:pic>
          <p:nvPicPr>
            <p:cNvPr id="54" name="Graphic 53" descr="Man outline">
              <a:extLst>
                <a:ext uri="{FF2B5EF4-FFF2-40B4-BE49-F238E27FC236}">
                  <a16:creationId xmlns:a16="http://schemas.microsoft.com/office/drawing/2014/main" id="{F8CBFA3A-481C-4B44-2141-440CC38A3DA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604126" y="2802799"/>
              <a:ext cx="339331" cy="339331"/>
            </a:xfrm>
            <a:prstGeom prst="rect">
              <a:avLst/>
            </a:prstGeom>
          </p:spPr>
        </p:pic>
        <p:pic>
          <p:nvPicPr>
            <p:cNvPr id="55" name="Graphic 54" descr="Man outline">
              <a:extLst>
                <a:ext uri="{FF2B5EF4-FFF2-40B4-BE49-F238E27FC236}">
                  <a16:creationId xmlns:a16="http://schemas.microsoft.com/office/drawing/2014/main" id="{00FDF87A-56DD-B64A-4B48-037AE5B8A843}"/>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52629" y="2802799"/>
              <a:ext cx="339331" cy="339331"/>
            </a:xfrm>
            <a:prstGeom prst="rect">
              <a:avLst/>
            </a:prstGeom>
          </p:spPr>
        </p:pic>
      </p:grpSp>
      <p:grpSp>
        <p:nvGrpSpPr>
          <p:cNvPr id="56" name="Group 55">
            <a:extLst>
              <a:ext uri="{FF2B5EF4-FFF2-40B4-BE49-F238E27FC236}">
                <a16:creationId xmlns:a16="http://schemas.microsoft.com/office/drawing/2014/main" id="{0B7C3FC5-E328-10DE-C9E4-5C2D1752E2F0}"/>
              </a:ext>
            </a:extLst>
          </p:cNvPr>
          <p:cNvGrpSpPr/>
          <p:nvPr/>
        </p:nvGrpSpPr>
        <p:grpSpPr>
          <a:xfrm>
            <a:off x="3163468" y="1446313"/>
            <a:ext cx="891001" cy="972000"/>
            <a:chOff x="1037315" y="1990218"/>
            <a:chExt cx="1019053" cy="1151912"/>
          </a:xfrm>
        </p:grpSpPr>
        <p:pic>
          <p:nvPicPr>
            <p:cNvPr id="57" name="Graphic 56" descr="Woman outline">
              <a:extLst>
                <a:ext uri="{FF2B5EF4-FFF2-40B4-BE49-F238E27FC236}">
                  <a16:creationId xmlns:a16="http://schemas.microsoft.com/office/drawing/2014/main" id="{426B7147-51E2-0CDC-8A25-70C56F9A933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48571" y="1990218"/>
              <a:ext cx="344282" cy="344282"/>
            </a:xfrm>
            <a:prstGeom prst="rect">
              <a:avLst/>
            </a:prstGeom>
          </p:spPr>
        </p:pic>
        <p:pic>
          <p:nvPicPr>
            <p:cNvPr id="58" name="Graphic 57" descr="Man outline">
              <a:extLst>
                <a:ext uri="{FF2B5EF4-FFF2-40B4-BE49-F238E27FC236}">
                  <a16:creationId xmlns:a16="http://schemas.microsoft.com/office/drawing/2014/main" id="{1542A0CC-4BC0-A709-6A15-FB2FCAB51BFD}"/>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376349" y="1995169"/>
              <a:ext cx="339331" cy="339331"/>
            </a:xfrm>
            <a:prstGeom prst="rect">
              <a:avLst/>
            </a:prstGeom>
          </p:spPr>
        </p:pic>
        <p:pic>
          <p:nvPicPr>
            <p:cNvPr id="59" name="Graphic 58" descr="Woman outline">
              <a:extLst>
                <a:ext uri="{FF2B5EF4-FFF2-40B4-BE49-F238E27FC236}">
                  <a16:creationId xmlns:a16="http://schemas.microsoft.com/office/drawing/2014/main" id="{3E0D227B-A013-3B97-D871-2F30C49F98B4}"/>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99175" y="1995169"/>
              <a:ext cx="344282" cy="344282"/>
            </a:xfrm>
            <a:prstGeom prst="rect">
              <a:avLst/>
            </a:prstGeom>
          </p:spPr>
        </p:pic>
        <p:pic>
          <p:nvPicPr>
            <p:cNvPr id="60" name="Graphic 59" descr="Woman outline">
              <a:extLst>
                <a:ext uri="{FF2B5EF4-FFF2-40B4-BE49-F238E27FC236}">
                  <a16:creationId xmlns:a16="http://schemas.microsoft.com/office/drawing/2014/main" id="{6851A2A7-7D6C-D10C-E6EB-ED80CFB2C76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60588" y="2394033"/>
              <a:ext cx="344282" cy="344282"/>
            </a:xfrm>
            <a:prstGeom prst="rect">
              <a:avLst/>
            </a:prstGeom>
          </p:spPr>
        </p:pic>
        <p:pic>
          <p:nvPicPr>
            <p:cNvPr id="66" name="Graphic 60" descr="Man outline">
              <a:extLst>
                <a:ext uri="{FF2B5EF4-FFF2-40B4-BE49-F238E27FC236}">
                  <a16:creationId xmlns:a16="http://schemas.microsoft.com/office/drawing/2014/main" id="{CC5375BE-338F-1655-9E5C-422F4895C7BB}"/>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488812" y="2398984"/>
              <a:ext cx="339331" cy="339331"/>
            </a:xfrm>
            <a:prstGeom prst="rect">
              <a:avLst/>
            </a:prstGeom>
          </p:spPr>
        </p:pic>
        <p:pic>
          <p:nvPicPr>
            <p:cNvPr id="69" name="Graphic 61" descr="Woman outline">
              <a:extLst>
                <a:ext uri="{FF2B5EF4-FFF2-40B4-BE49-F238E27FC236}">
                  <a16:creationId xmlns:a16="http://schemas.microsoft.com/office/drawing/2014/main" id="{8366CEF3-FD5B-336A-81E3-FDAC9A41817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712086" y="2398984"/>
              <a:ext cx="344282" cy="344282"/>
            </a:xfrm>
            <a:prstGeom prst="rect">
              <a:avLst/>
            </a:prstGeom>
          </p:spPr>
        </p:pic>
        <p:pic>
          <p:nvPicPr>
            <p:cNvPr id="71" name="Graphic 62" descr="Man outline">
              <a:extLst>
                <a:ext uri="{FF2B5EF4-FFF2-40B4-BE49-F238E27FC236}">
                  <a16:creationId xmlns:a16="http://schemas.microsoft.com/office/drawing/2014/main" id="{A7A1A49D-2254-A7AE-D63B-9C22AAA6E554}"/>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37315" y="2398984"/>
              <a:ext cx="339331" cy="339331"/>
            </a:xfrm>
            <a:prstGeom prst="rect">
              <a:avLst/>
            </a:prstGeom>
          </p:spPr>
        </p:pic>
        <p:pic>
          <p:nvPicPr>
            <p:cNvPr id="72" name="Graphic 63" descr="Woman outline">
              <a:extLst>
                <a:ext uri="{FF2B5EF4-FFF2-40B4-BE49-F238E27FC236}">
                  <a16:creationId xmlns:a16="http://schemas.microsoft.com/office/drawing/2014/main" id="{8159B80B-31EC-1E73-9BEE-594C43AA7CE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75902" y="2797848"/>
              <a:ext cx="344282" cy="344282"/>
            </a:xfrm>
            <a:prstGeom prst="rect">
              <a:avLst/>
            </a:prstGeom>
          </p:spPr>
        </p:pic>
        <p:pic>
          <p:nvPicPr>
            <p:cNvPr id="73" name="Graphic 64" descr="Man outline">
              <a:extLst>
                <a:ext uri="{FF2B5EF4-FFF2-40B4-BE49-F238E27FC236}">
                  <a16:creationId xmlns:a16="http://schemas.microsoft.com/office/drawing/2014/main" id="{AECBC42B-C3D4-A86A-902E-7FF01307BBA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604126" y="2802799"/>
              <a:ext cx="339331" cy="339331"/>
            </a:xfrm>
            <a:prstGeom prst="rect">
              <a:avLst/>
            </a:prstGeom>
          </p:spPr>
        </p:pic>
        <p:pic>
          <p:nvPicPr>
            <p:cNvPr id="74" name="Graphic 65" descr="Man outline">
              <a:extLst>
                <a:ext uri="{FF2B5EF4-FFF2-40B4-BE49-F238E27FC236}">
                  <a16:creationId xmlns:a16="http://schemas.microsoft.com/office/drawing/2014/main" id="{A4DA7890-ECFD-37ED-8315-492B6812BDA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52629" y="2802799"/>
              <a:ext cx="339331" cy="339331"/>
            </a:xfrm>
            <a:prstGeom prst="rect">
              <a:avLst/>
            </a:prstGeom>
          </p:spPr>
        </p:pic>
      </p:grpSp>
      <p:grpSp>
        <p:nvGrpSpPr>
          <p:cNvPr id="75" name="Group 66">
            <a:extLst>
              <a:ext uri="{FF2B5EF4-FFF2-40B4-BE49-F238E27FC236}">
                <a16:creationId xmlns:a16="http://schemas.microsoft.com/office/drawing/2014/main" id="{497B7A86-4930-1425-864F-E49F5E59272D}"/>
              </a:ext>
            </a:extLst>
          </p:cNvPr>
          <p:cNvGrpSpPr/>
          <p:nvPr/>
        </p:nvGrpSpPr>
        <p:grpSpPr>
          <a:xfrm>
            <a:off x="4342438" y="1446313"/>
            <a:ext cx="891001" cy="972000"/>
            <a:chOff x="1037315" y="1990218"/>
            <a:chExt cx="1019053" cy="1151912"/>
          </a:xfrm>
        </p:grpSpPr>
        <p:pic>
          <p:nvPicPr>
            <p:cNvPr id="76" name="Graphic 67" descr="Woman outline">
              <a:extLst>
                <a:ext uri="{FF2B5EF4-FFF2-40B4-BE49-F238E27FC236}">
                  <a16:creationId xmlns:a16="http://schemas.microsoft.com/office/drawing/2014/main" id="{C11FBCC2-8F08-62E3-3DFA-EBD45E667C1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48571" y="1990218"/>
              <a:ext cx="344282" cy="344282"/>
            </a:xfrm>
            <a:prstGeom prst="rect">
              <a:avLst/>
            </a:prstGeom>
          </p:spPr>
        </p:pic>
        <p:pic>
          <p:nvPicPr>
            <p:cNvPr id="77" name="Graphic 68" descr="Man outline">
              <a:extLst>
                <a:ext uri="{FF2B5EF4-FFF2-40B4-BE49-F238E27FC236}">
                  <a16:creationId xmlns:a16="http://schemas.microsoft.com/office/drawing/2014/main" id="{C236001D-3435-212C-8E6E-C74D7076D2D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376349" y="1995169"/>
              <a:ext cx="339331" cy="339331"/>
            </a:xfrm>
            <a:prstGeom prst="rect">
              <a:avLst/>
            </a:prstGeom>
          </p:spPr>
        </p:pic>
        <p:pic>
          <p:nvPicPr>
            <p:cNvPr id="78" name="Graphic 69" descr="Woman outline">
              <a:extLst>
                <a:ext uri="{FF2B5EF4-FFF2-40B4-BE49-F238E27FC236}">
                  <a16:creationId xmlns:a16="http://schemas.microsoft.com/office/drawing/2014/main" id="{C659DBE8-DB6E-2534-1322-8B7D82125D4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99175" y="1995169"/>
              <a:ext cx="344282" cy="344282"/>
            </a:xfrm>
            <a:prstGeom prst="rect">
              <a:avLst/>
            </a:prstGeom>
          </p:spPr>
        </p:pic>
        <p:pic>
          <p:nvPicPr>
            <p:cNvPr id="79" name="Graphic 70" descr="Woman outline">
              <a:extLst>
                <a:ext uri="{FF2B5EF4-FFF2-40B4-BE49-F238E27FC236}">
                  <a16:creationId xmlns:a16="http://schemas.microsoft.com/office/drawing/2014/main" id="{B5D94728-E1F9-BF98-5C41-9355CA5DE5C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60588" y="2394033"/>
              <a:ext cx="344282" cy="344282"/>
            </a:xfrm>
            <a:prstGeom prst="rect">
              <a:avLst/>
            </a:prstGeom>
          </p:spPr>
        </p:pic>
        <p:pic>
          <p:nvPicPr>
            <p:cNvPr id="80" name="Graphic 71" descr="Man outline">
              <a:extLst>
                <a:ext uri="{FF2B5EF4-FFF2-40B4-BE49-F238E27FC236}">
                  <a16:creationId xmlns:a16="http://schemas.microsoft.com/office/drawing/2014/main" id="{A8B5394F-4D0E-DA28-895C-CEC82569B74B}"/>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488812" y="2398984"/>
              <a:ext cx="339331" cy="339331"/>
            </a:xfrm>
            <a:prstGeom prst="rect">
              <a:avLst/>
            </a:prstGeom>
          </p:spPr>
        </p:pic>
        <p:pic>
          <p:nvPicPr>
            <p:cNvPr id="81" name="Graphic 72" descr="Woman outline">
              <a:extLst>
                <a:ext uri="{FF2B5EF4-FFF2-40B4-BE49-F238E27FC236}">
                  <a16:creationId xmlns:a16="http://schemas.microsoft.com/office/drawing/2014/main" id="{7BE6DDF2-4D4D-D567-C94B-AFCA25BEF26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712086" y="2398984"/>
              <a:ext cx="344282" cy="344282"/>
            </a:xfrm>
            <a:prstGeom prst="rect">
              <a:avLst/>
            </a:prstGeom>
          </p:spPr>
        </p:pic>
        <p:pic>
          <p:nvPicPr>
            <p:cNvPr id="82" name="Graphic 73" descr="Man outline">
              <a:extLst>
                <a:ext uri="{FF2B5EF4-FFF2-40B4-BE49-F238E27FC236}">
                  <a16:creationId xmlns:a16="http://schemas.microsoft.com/office/drawing/2014/main" id="{5515B8F0-4295-A171-4AE4-9D616018FDF9}"/>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37315" y="2398984"/>
              <a:ext cx="339331" cy="339331"/>
            </a:xfrm>
            <a:prstGeom prst="rect">
              <a:avLst/>
            </a:prstGeom>
          </p:spPr>
        </p:pic>
        <p:pic>
          <p:nvPicPr>
            <p:cNvPr id="83" name="Graphic 74" descr="Woman outline">
              <a:extLst>
                <a:ext uri="{FF2B5EF4-FFF2-40B4-BE49-F238E27FC236}">
                  <a16:creationId xmlns:a16="http://schemas.microsoft.com/office/drawing/2014/main" id="{805E63A1-A54D-92D8-C4C6-497BEDD5636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75902" y="2797848"/>
              <a:ext cx="344282" cy="344282"/>
            </a:xfrm>
            <a:prstGeom prst="rect">
              <a:avLst/>
            </a:prstGeom>
          </p:spPr>
        </p:pic>
        <p:pic>
          <p:nvPicPr>
            <p:cNvPr id="84" name="Graphic 75" descr="Man outline">
              <a:extLst>
                <a:ext uri="{FF2B5EF4-FFF2-40B4-BE49-F238E27FC236}">
                  <a16:creationId xmlns:a16="http://schemas.microsoft.com/office/drawing/2014/main" id="{5B4AA334-B189-61B4-328D-6C11B678A74E}"/>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604126" y="2802799"/>
              <a:ext cx="339331" cy="339331"/>
            </a:xfrm>
            <a:prstGeom prst="rect">
              <a:avLst/>
            </a:prstGeom>
          </p:spPr>
        </p:pic>
        <p:pic>
          <p:nvPicPr>
            <p:cNvPr id="85" name="Graphic 76" descr="Man outline">
              <a:extLst>
                <a:ext uri="{FF2B5EF4-FFF2-40B4-BE49-F238E27FC236}">
                  <a16:creationId xmlns:a16="http://schemas.microsoft.com/office/drawing/2014/main" id="{09FAC278-5884-F852-2F40-3CD09B690B13}"/>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152629" y="2802799"/>
              <a:ext cx="339331" cy="339331"/>
            </a:xfrm>
            <a:prstGeom prst="rect">
              <a:avLst/>
            </a:prstGeom>
          </p:spPr>
        </p:pic>
      </p:grpSp>
      <p:grpSp>
        <p:nvGrpSpPr>
          <p:cNvPr id="86" name="Group 77">
            <a:extLst>
              <a:ext uri="{FF2B5EF4-FFF2-40B4-BE49-F238E27FC236}">
                <a16:creationId xmlns:a16="http://schemas.microsoft.com/office/drawing/2014/main" id="{C890FBD1-76AC-20EF-A87C-FF273CFFB9DC}"/>
              </a:ext>
            </a:extLst>
          </p:cNvPr>
          <p:cNvGrpSpPr/>
          <p:nvPr/>
        </p:nvGrpSpPr>
        <p:grpSpPr>
          <a:xfrm>
            <a:off x="5559043" y="1444994"/>
            <a:ext cx="891001" cy="972000"/>
            <a:chOff x="1037315" y="1990218"/>
            <a:chExt cx="1019053" cy="1151912"/>
          </a:xfrm>
        </p:grpSpPr>
        <p:pic>
          <p:nvPicPr>
            <p:cNvPr id="87" name="Graphic 78" descr="Woman outline">
              <a:extLst>
                <a:ext uri="{FF2B5EF4-FFF2-40B4-BE49-F238E27FC236}">
                  <a16:creationId xmlns:a16="http://schemas.microsoft.com/office/drawing/2014/main" id="{E02B3330-75B2-A44A-CA9B-E4CB6B67AAA4}"/>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48571" y="1990218"/>
              <a:ext cx="344282" cy="344282"/>
            </a:xfrm>
            <a:prstGeom prst="rect">
              <a:avLst/>
            </a:prstGeom>
          </p:spPr>
        </p:pic>
        <p:pic>
          <p:nvPicPr>
            <p:cNvPr id="88" name="Graphic 79" descr="Man outline">
              <a:extLst>
                <a:ext uri="{FF2B5EF4-FFF2-40B4-BE49-F238E27FC236}">
                  <a16:creationId xmlns:a16="http://schemas.microsoft.com/office/drawing/2014/main" id="{8F6268E0-9000-F84B-8A3B-477C29701B4D}"/>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376349" y="1995169"/>
              <a:ext cx="339331" cy="339331"/>
            </a:xfrm>
            <a:prstGeom prst="rect">
              <a:avLst/>
            </a:prstGeom>
          </p:spPr>
        </p:pic>
        <p:pic>
          <p:nvPicPr>
            <p:cNvPr id="89" name="Graphic 80" descr="Woman outline">
              <a:extLst>
                <a:ext uri="{FF2B5EF4-FFF2-40B4-BE49-F238E27FC236}">
                  <a16:creationId xmlns:a16="http://schemas.microsoft.com/office/drawing/2014/main" id="{B584AE94-72EF-B0F7-889F-3728AF5F31D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599175" y="1995169"/>
              <a:ext cx="344282" cy="344282"/>
            </a:xfrm>
            <a:prstGeom prst="rect">
              <a:avLst/>
            </a:prstGeom>
          </p:spPr>
        </p:pic>
        <p:pic>
          <p:nvPicPr>
            <p:cNvPr id="90" name="Graphic 81" descr="Woman outline">
              <a:extLst>
                <a:ext uri="{FF2B5EF4-FFF2-40B4-BE49-F238E27FC236}">
                  <a16:creationId xmlns:a16="http://schemas.microsoft.com/office/drawing/2014/main" id="{5070BBCC-464C-0E10-CC39-6B1E825E94F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60588" y="2394033"/>
              <a:ext cx="344282" cy="344282"/>
            </a:xfrm>
            <a:prstGeom prst="rect">
              <a:avLst/>
            </a:prstGeom>
          </p:spPr>
        </p:pic>
        <p:pic>
          <p:nvPicPr>
            <p:cNvPr id="91" name="Graphic 82" descr="Man outline">
              <a:extLst>
                <a:ext uri="{FF2B5EF4-FFF2-40B4-BE49-F238E27FC236}">
                  <a16:creationId xmlns:a16="http://schemas.microsoft.com/office/drawing/2014/main" id="{0646A539-54EC-4946-1CAA-D44280EB2F90}"/>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488812" y="2398984"/>
              <a:ext cx="339331" cy="339331"/>
            </a:xfrm>
            <a:prstGeom prst="rect">
              <a:avLst/>
            </a:prstGeom>
          </p:spPr>
        </p:pic>
        <p:pic>
          <p:nvPicPr>
            <p:cNvPr id="92" name="Graphic 83" descr="Woman outline">
              <a:extLst>
                <a:ext uri="{FF2B5EF4-FFF2-40B4-BE49-F238E27FC236}">
                  <a16:creationId xmlns:a16="http://schemas.microsoft.com/office/drawing/2014/main" id="{2AFFEA72-EE04-1170-8D23-18407409659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712086" y="2398984"/>
              <a:ext cx="344282" cy="344282"/>
            </a:xfrm>
            <a:prstGeom prst="rect">
              <a:avLst/>
            </a:prstGeom>
          </p:spPr>
        </p:pic>
        <p:pic>
          <p:nvPicPr>
            <p:cNvPr id="93" name="Graphic 84" descr="Man outline">
              <a:extLst>
                <a:ext uri="{FF2B5EF4-FFF2-40B4-BE49-F238E27FC236}">
                  <a16:creationId xmlns:a16="http://schemas.microsoft.com/office/drawing/2014/main" id="{4ED1157E-E21C-1179-4765-D8C36335E2EF}"/>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37315" y="2398984"/>
              <a:ext cx="339331" cy="339331"/>
            </a:xfrm>
            <a:prstGeom prst="rect">
              <a:avLst/>
            </a:prstGeom>
          </p:spPr>
        </p:pic>
        <p:pic>
          <p:nvPicPr>
            <p:cNvPr id="94" name="Graphic 85" descr="Woman outline">
              <a:extLst>
                <a:ext uri="{FF2B5EF4-FFF2-40B4-BE49-F238E27FC236}">
                  <a16:creationId xmlns:a16="http://schemas.microsoft.com/office/drawing/2014/main" id="{1C59BB02-2CC3-AEFB-A8EA-EBD2392B2A0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375902" y="2797848"/>
              <a:ext cx="344282" cy="344282"/>
            </a:xfrm>
            <a:prstGeom prst="rect">
              <a:avLst/>
            </a:prstGeom>
          </p:spPr>
        </p:pic>
        <p:pic>
          <p:nvPicPr>
            <p:cNvPr id="95" name="Graphic 86" descr="Man outline">
              <a:extLst>
                <a:ext uri="{FF2B5EF4-FFF2-40B4-BE49-F238E27FC236}">
                  <a16:creationId xmlns:a16="http://schemas.microsoft.com/office/drawing/2014/main" id="{FE5C677D-2E52-9F8E-380E-7B9113E2B8BA}"/>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604126" y="2802799"/>
              <a:ext cx="339331" cy="339331"/>
            </a:xfrm>
            <a:prstGeom prst="rect">
              <a:avLst/>
            </a:prstGeom>
          </p:spPr>
        </p:pic>
        <p:pic>
          <p:nvPicPr>
            <p:cNvPr id="96" name="Graphic 87" descr="Man outline">
              <a:extLst>
                <a:ext uri="{FF2B5EF4-FFF2-40B4-BE49-F238E27FC236}">
                  <a16:creationId xmlns:a16="http://schemas.microsoft.com/office/drawing/2014/main" id="{A27D1234-E8A3-5542-EE8A-A9793CE6E17A}"/>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152629" y="2802799"/>
              <a:ext cx="339331" cy="339331"/>
            </a:xfrm>
            <a:prstGeom prst="rect">
              <a:avLst/>
            </a:prstGeom>
          </p:spPr>
        </p:pic>
      </p:grpSp>
      <p:grpSp>
        <p:nvGrpSpPr>
          <p:cNvPr id="97" name="Group 88">
            <a:extLst>
              <a:ext uri="{FF2B5EF4-FFF2-40B4-BE49-F238E27FC236}">
                <a16:creationId xmlns:a16="http://schemas.microsoft.com/office/drawing/2014/main" id="{882E307D-822E-49B6-8712-3BAB98489C70}"/>
              </a:ext>
            </a:extLst>
          </p:cNvPr>
          <p:cNvGrpSpPr/>
          <p:nvPr/>
        </p:nvGrpSpPr>
        <p:grpSpPr>
          <a:xfrm>
            <a:off x="1929792" y="2742476"/>
            <a:ext cx="891001" cy="972000"/>
            <a:chOff x="1037315" y="1990218"/>
            <a:chExt cx="1019053" cy="1151912"/>
          </a:xfrm>
        </p:grpSpPr>
        <p:pic>
          <p:nvPicPr>
            <p:cNvPr id="98" name="Graphic 89" descr="Woman outline">
              <a:extLst>
                <a:ext uri="{FF2B5EF4-FFF2-40B4-BE49-F238E27FC236}">
                  <a16:creationId xmlns:a16="http://schemas.microsoft.com/office/drawing/2014/main" id="{D83A7295-220F-64B7-6FA2-8F9543F1DC4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48571" y="1990218"/>
              <a:ext cx="344282" cy="344282"/>
            </a:xfrm>
            <a:prstGeom prst="rect">
              <a:avLst/>
            </a:prstGeom>
          </p:spPr>
        </p:pic>
        <p:pic>
          <p:nvPicPr>
            <p:cNvPr id="99" name="Graphic 90" descr="Man outline">
              <a:extLst>
                <a:ext uri="{FF2B5EF4-FFF2-40B4-BE49-F238E27FC236}">
                  <a16:creationId xmlns:a16="http://schemas.microsoft.com/office/drawing/2014/main" id="{50FA8F0A-507B-AC1B-E81C-A7452636597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376349" y="1995169"/>
              <a:ext cx="339331" cy="339331"/>
            </a:xfrm>
            <a:prstGeom prst="rect">
              <a:avLst/>
            </a:prstGeom>
          </p:spPr>
        </p:pic>
        <p:pic>
          <p:nvPicPr>
            <p:cNvPr id="100" name="Graphic 91" descr="Woman outline">
              <a:extLst>
                <a:ext uri="{FF2B5EF4-FFF2-40B4-BE49-F238E27FC236}">
                  <a16:creationId xmlns:a16="http://schemas.microsoft.com/office/drawing/2014/main" id="{BA63540F-31BD-DDCD-CD73-F2ECE3A2D992}"/>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599175" y="1995169"/>
              <a:ext cx="344282" cy="344282"/>
            </a:xfrm>
            <a:prstGeom prst="rect">
              <a:avLst/>
            </a:prstGeom>
          </p:spPr>
        </p:pic>
        <p:pic>
          <p:nvPicPr>
            <p:cNvPr id="101" name="Graphic 92" descr="Woman outline">
              <a:extLst>
                <a:ext uri="{FF2B5EF4-FFF2-40B4-BE49-F238E27FC236}">
                  <a16:creationId xmlns:a16="http://schemas.microsoft.com/office/drawing/2014/main" id="{6A057003-B75E-8C5F-2AE6-46F0144FE52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0588" y="2394033"/>
              <a:ext cx="344282" cy="344282"/>
            </a:xfrm>
            <a:prstGeom prst="rect">
              <a:avLst/>
            </a:prstGeom>
          </p:spPr>
        </p:pic>
        <p:pic>
          <p:nvPicPr>
            <p:cNvPr id="102" name="Graphic 93" descr="Man outline">
              <a:extLst>
                <a:ext uri="{FF2B5EF4-FFF2-40B4-BE49-F238E27FC236}">
                  <a16:creationId xmlns:a16="http://schemas.microsoft.com/office/drawing/2014/main" id="{C2F893F5-C52A-BF14-CB39-A00B0AE920F5}"/>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488812" y="2398984"/>
              <a:ext cx="339331" cy="339331"/>
            </a:xfrm>
            <a:prstGeom prst="rect">
              <a:avLst/>
            </a:prstGeom>
          </p:spPr>
        </p:pic>
        <p:pic>
          <p:nvPicPr>
            <p:cNvPr id="103" name="Graphic 94" descr="Woman outline">
              <a:extLst>
                <a:ext uri="{FF2B5EF4-FFF2-40B4-BE49-F238E27FC236}">
                  <a16:creationId xmlns:a16="http://schemas.microsoft.com/office/drawing/2014/main" id="{896BE8BF-09EC-2435-BFDB-58E460349AF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12086" y="2398984"/>
              <a:ext cx="344282" cy="344282"/>
            </a:xfrm>
            <a:prstGeom prst="rect">
              <a:avLst/>
            </a:prstGeom>
          </p:spPr>
        </p:pic>
        <p:pic>
          <p:nvPicPr>
            <p:cNvPr id="104" name="Graphic 95" descr="Man outline">
              <a:extLst>
                <a:ext uri="{FF2B5EF4-FFF2-40B4-BE49-F238E27FC236}">
                  <a16:creationId xmlns:a16="http://schemas.microsoft.com/office/drawing/2014/main" id="{9AC9207D-178D-0576-F39F-DFF9A8B7D978}"/>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37315" y="2398984"/>
              <a:ext cx="339331" cy="339331"/>
            </a:xfrm>
            <a:prstGeom prst="rect">
              <a:avLst/>
            </a:prstGeom>
          </p:spPr>
        </p:pic>
        <p:pic>
          <p:nvPicPr>
            <p:cNvPr id="105" name="Graphic 96" descr="Woman outline">
              <a:extLst>
                <a:ext uri="{FF2B5EF4-FFF2-40B4-BE49-F238E27FC236}">
                  <a16:creationId xmlns:a16="http://schemas.microsoft.com/office/drawing/2014/main" id="{9BE6EE82-7CF9-C526-3F3D-73294A99B9A8}"/>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75902" y="2797848"/>
              <a:ext cx="344282" cy="344282"/>
            </a:xfrm>
            <a:prstGeom prst="rect">
              <a:avLst/>
            </a:prstGeom>
          </p:spPr>
        </p:pic>
        <p:pic>
          <p:nvPicPr>
            <p:cNvPr id="106" name="Graphic 97" descr="Man outline">
              <a:extLst>
                <a:ext uri="{FF2B5EF4-FFF2-40B4-BE49-F238E27FC236}">
                  <a16:creationId xmlns:a16="http://schemas.microsoft.com/office/drawing/2014/main" id="{159ADDFC-BAA1-7D7F-DC73-DCB57C15C79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604126" y="2802799"/>
              <a:ext cx="339331" cy="339331"/>
            </a:xfrm>
            <a:prstGeom prst="rect">
              <a:avLst/>
            </a:prstGeom>
          </p:spPr>
        </p:pic>
        <p:pic>
          <p:nvPicPr>
            <p:cNvPr id="107" name="Graphic 98" descr="Man outline">
              <a:extLst>
                <a:ext uri="{FF2B5EF4-FFF2-40B4-BE49-F238E27FC236}">
                  <a16:creationId xmlns:a16="http://schemas.microsoft.com/office/drawing/2014/main" id="{AE75E141-3B56-7AA4-9B31-3631AAA9539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52629" y="2802799"/>
              <a:ext cx="339331" cy="339331"/>
            </a:xfrm>
            <a:prstGeom prst="rect">
              <a:avLst/>
            </a:prstGeom>
          </p:spPr>
        </p:pic>
      </p:grpSp>
      <p:grpSp>
        <p:nvGrpSpPr>
          <p:cNvPr id="108" name="Group 99">
            <a:extLst>
              <a:ext uri="{FF2B5EF4-FFF2-40B4-BE49-F238E27FC236}">
                <a16:creationId xmlns:a16="http://schemas.microsoft.com/office/drawing/2014/main" id="{9001A94B-CB41-4D6E-545D-1502839EC931}"/>
              </a:ext>
            </a:extLst>
          </p:cNvPr>
          <p:cNvGrpSpPr/>
          <p:nvPr/>
        </p:nvGrpSpPr>
        <p:grpSpPr>
          <a:xfrm>
            <a:off x="3163474" y="2757877"/>
            <a:ext cx="891001" cy="971993"/>
            <a:chOff x="4282053" y="3589640"/>
            <a:chExt cx="1188000" cy="1295999"/>
          </a:xfrm>
        </p:grpSpPr>
        <p:grpSp>
          <p:nvGrpSpPr>
            <p:cNvPr id="109" name="Group 100">
              <a:extLst>
                <a:ext uri="{FF2B5EF4-FFF2-40B4-BE49-F238E27FC236}">
                  <a16:creationId xmlns:a16="http://schemas.microsoft.com/office/drawing/2014/main" id="{165F23D4-A4C6-EDB6-E130-AF21BF0CE838}"/>
                </a:ext>
              </a:extLst>
            </p:cNvPr>
            <p:cNvGrpSpPr/>
            <p:nvPr/>
          </p:nvGrpSpPr>
          <p:grpSpPr>
            <a:xfrm>
              <a:off x="4282053" y="3589640"/>
              <a:ext cx="1188000" cy="1295999"/>
              <a:chOff x="1037315" y="1990218"/>
              <a:chExt cx="1019053" cy="1151912"/>
            </a:xfrm>
          </p:grpSpPr>
          <p:pic>
            <p:nvPicPr>
              <p:cNvPr id="111" name="Graphic 102" descr="Woman outline">
                <a:extLst>
                  <a:ext uri="{FF2B5EF4-FFF2-40B4-BE49-F238E27FC236}">
                    <a16:creationId xmlns:a16="http://schemas.microsoft.com/office/drawing/2014/main" id="{F5BD1AEB-7302-61A4-6BF8-F9A32CC66B5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148571" y="1990218"/>
                <a:ext cx="344282" cy="344282"/>
              </a:xfrm>
              <a:prstGeom prst="rect">
                <a:avLst/>
              </a:prstGeom>
            </p:spPr>
          </p:pic>
          <p:pic>
            <p:nvPicPr>
              <p:cNvPr id="112" name="Graphic 103" descr="Man outline">
                <a:extLst>
                  <a:ext uri="{FF2B5EF4-FFF2-40B4-BE49-F238E27FC236}">
                    <a16:creationId xmlns:a16="http://schemas.microsoft.com/office/drawing/2014/main" id="{A3D24097-E172-CE38-0575-1312EC491B4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376349" y="1995169"/>
                <a:ext cx="339331" cy="339331"/>
              </a:xfrm>
              <a:prstGeom prst="rect">
                <a:avLst/>
              </a:prstGeom>
            </p:spPr>
          </p:pic>
          <p:pic>
            <p:nvPicPr>
              <p:cNvPr id="113" name="Graphic 104" descr="Woman outline">
                <a:extLst>
                  <a:ext uri="{FF2B5EF4-FFF2-40B4-BE49-F238E27FC236}">
                    <a16:creationId xmlns:a16="http://schemas.microsoft.com/office/drawing/2014/main" id="{84273A0F-1933-8795-7276-AF9B4087777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599175" y="1995169"/>
                <a:ext cx="344282" cy="344282"/>
              </a:xfrm>
              <a:prstGeom prst="rect">
                <a:avLst/>
              </a:prstGeom>
            </p:spPr>
          </p:pic>
          <p:pic>
            <p:nvPicPr>
              <p:cNvPr id="114" name="Graphic 105" descr="Woman outline">
                <a:extLst>
                  <a:ext uri="{FF2B5EF4-FFF2-40B4-BE49-F238E27FC236}">
                    <a16:creationId xmlns:a16="http://schemas.microsoft.com/office/drawing/2014/main" id="{C4EA66A9-8145-814C-B236-A150488B5A04}"/>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0588" y="2394033"/>
                <a:ext cx="344282" cy="344282"/>
              </a:xfrm>
              <a:prstGeom prst="rect">
                <a:avLst/>
              </a:prstGeom>
            </p:spPr>
          </p:pic>
          <p:pic>
            <p:nvPicPr>
              <p:cNvPr id="115" name="Graphic 106" descr="Man outline">
                <a:extLst>
                  <a:ext uri="{FF2B5EF4-FFF2-40B4-BE49-F238E27FC236}">
                    <a16:creationId xmlns:a16="http://schemas.microsoft.com/office/drawing/2014/main" id="{15211C61-FB34-B10E-9D5C-314091868C6F}"/>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488812" y="2398984"/>
                <a:ext cx="339331" cy="339331"/>
              </a:xfrm>
              <a:prstGeom prst="rect">
                <a:avLst/>
              </a:prstGeom>
            </p:spPr>
          </p:pic>
          <p:pic>
            <p:nvPicPr>
              <p:cNvPr id="116" name="Graphic 107" descr="Woman outline">
                <a:extLst>
                  <a:ext uri="{FF2B5EF4-FFF2-40B4-BE49-F238E27FC236}">
                    <a16:creationId xmlns:a16="http://schemas.microsoft.com/office/drawing/2014/main" id="{7C33DCCB-445E-4136-23B7-23D3662AC75E}"/>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712086" y="2398984"/>
                <a:ext cx="344282" cy="344282"/>
              </a:xfrm>
              <a:prstGeom prst="rect">
                <a:avLst/>
              </a:prstGeom>
            </p:spPr>
          </p:pic>
          <p:pic>
            <p:nvPicPr>
              <p:cNvPr id="117" name="Graphic 108" descr="Man outline">
                <a:extLst>
                  <a:ext uri="{FF2B5EF4-FFF2-40B4-BE49-F238E27FC236}">
                    <a16:creationId xmlns:a16="http://schemas.microsoft.com/office/drawing/2014/main" id="{7D10A9B7-1D12-5624-9051-953FC53C80E2}"/>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037315" y="2398984"/>
                <a:ext cx="339331" cy="339331"/>
              </a:xfrm>
              <a:prstGeom prst="rect">
                <a:avLst/>
              </a:prstGeom>
            </p:spPr>
          </p:pic>
          <p:pic>
            <p:nvPicPr>
              <p:cNvPr id="118" name="Graphic 109" descr="Woman outline">
                <a:extLst>
                  <a:ext uri="{FF2B5EF4-FFF2-40B4-BE49-F238E27FC236}">
                    <a16:creationId xmlns:a16="http://schemas.microsoft.com/office/drawing/2014/main" id="{8C78AACF-AA92-E9E3-C2C7-13DACBBD83D3}"/>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375902" y="2797848"/>
                <a:ext cx="344282" cy="344282"/>
              </a:xfrm>
              <a:prstGeom prst="rect">
                <a:avLst/>
              </a:prstGeom>
            </p:spPr>
          </p:pic>
          <p:pic>
            <p:nvPicPr>
              <p:cNvPr id="119" name="Graphic 110" descr="Man outline">
                <a:extLst>
                  <a:ext uri="{FF2B5EF4-FFF2-40B4-BE49-F238E27FC236}">
                    <a16:creationId xmlns:a16="http://schemas.microsoft.com/office/drawing/2014/main" id="{9D8B369D-911C-8652-6317-61635958691B}"/>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604126" y="2802799"/>
                <a:ext cx="339331" cy="339331"/>
              </a:xfrm>
              <a:prstGeom prst="rect">
                <a:avLst/>
              </a:prstGeom>
            </p:spPr>
          </p:pic>
          <p:pic>
            <p:nvPicPr>
              <p:cNvPr id="120" name="Graphic 111" descr="Man outline">
                <a:extLst>
                  <a:ext uri="{FF2B5EF4-FFF2-40B4-BE49-F238E27FC236}">
                    <a16:creationId xmlns:a16="http://schemas.microsoft.com/office/drawing/2014/main" id="{E41C7C31-9433-93FC-AE75-7039659E95CD}"/>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152629" y="2802799"/>
                <a:ext cx="339331" cy="339331"/>
              </a:xfrm>
              <a:prstGeom prst="rect">
                <a:avLst/>
              </a:prstGeom>
            </p:spPr>
          </p:pic>
        </p:grpSp>
        <p:pic>
          <p:nvPicPr>
            <p:cNvPr id="110" name="Graphic 101" descr="Man outline">
              <a:extLst>
                <a:ext uri="{FF2B5EF4-FFF2-40B4-BE49-F238E27FC236}">
                  <a16:creationId xmlns:a16="http://schemas.microsoft.com/office/drawing/2014/main" id="{69B8B3FF-16BE-E9EF-E2DD-CF74ABFF7C7A}"/>
                </a:ext>
              </a:extLst>
            </p:cNvPr>
            <p:cNvPicPr>
              <a:picLocks noChangeAspect="1"/>
            </p:cNvPicPr>
            <p:nvPr/>
          </p:nvPicPr>
          <p:blipFill rotWithShape="1">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rcRect r="48856"/>
            <a:stretch/>
          </p:blipFill>
          <p:spPr>
            <a:xfrm>
              <a:off x="4674482" y="3596181"/>
              <a:ext cx="202318" cy="381777"/>
            </a:xfrm>
            <a:prstGeom prst="rect">
              <a:avLst/>
            </a:prstGeom>
          </p:spPr>
        </p:pic>
      </p:grpSp>
      <p:sp>
        <p:nvSpPr>
          <p:cNvPr id="121" name="TextBox 112">
            <a:extLst>
              <a:ext uri="{FF2B5EF4-FFF2-40B4-BE49-F238E27FC236}">
                <a16:creationId xmlns:a16="http://schemas.microsoft.com/office/drawing/2014/main" id="{9B99EDD1-A090-F106-250F-F678E46329CD}"/>
              </a:ext>
            </a:extLst>
          </p:cNvPr>
          <p:cNvSpPr txBox="1"/>
          <p:nvPr/>
        </p:nvSpPr>
        <p:spPr>
          <a:xfrm>
            <a:off x="6444918" y="1517552"/>
            <a:ext cx="2691704" cy="866904"/>
          </a:xfrm>
          <a:prstGeom prst="rect">
            <a:avLst/>
          </a:prstGeom>
          <a:solidFill>
            <a:schemeClr val="accent2"/>
          </a:solidFill>
        </p:spPr>
        <p:txBody>
          <a:bodyPr wrap="square" rtlCol="0">
            <a:spAutoFit/>
          </a:bodyPr>
          <a:lstStyle/>
          <a:p>
            <a:pPr defTabSz="685800">
              <a:spcAft>
                <a:spcPts val="450"/>
              </a:spcAft>
              <a:defRPr/>
            </a:pPr>
            <a:r>
              <a:rPr lang="en-GB" sz="1050" b="1" err="1">
                <a:solidFill>
                  <a:schemeClr val="bg1"/>
                </a:solidFill>
                <a:latin typeface="Verdana"/>
              </a:rPr>
              <a:t>Raschere</a:t>
            </a:r>
            <a:r>
              <a:rPr lang="en-GB" sz="1050" b="1">
                <a:solidFill>
                  <a:schemeClr val="bg1"/>
                </a:solidFill>
                <a:latin typeface="Verdana"/>
              </a:rPr>
              <a:t> Progression</a:t>
            </a:r>
          </a:p>
          <a:p>
            <a:pPr marL="214313" indent="-214313" defTabSz="685800">
              <a:spcAft>
                <a:spcPts val="450"/>
              </a:spcAft>
              <a:buFont typeface="Arial" panose="020B0604020202020204" pitchFamily="34" charset="0"/>
              <a:buChar char="•"/>
              <a:defRPr/>
            </a:pPr>
            <a:r>
              <a:rPr lang="en-GB" sz="1050" b="1" err="1">
                <a:solidFill>
                  <a:schemeClr val="bg1"/>
                </a:solidFill>
                <a:latin typeface="Verdana"/>
              </a:rPr>
              <a:t>Jüngeres</a:t>
            </a:r>
            <a:r>
              <a:rPr lang="en-GB" sz="1050" b="1">
                <a:solidFill>
                  <a:schemeClr val="bg1"/>
                </a:solidFill>
                <a:latin typeface="Verdana"/>
              </a:rPr>
              <a:t> Alter </a:t>
            </a:r>
            <a:r>
              <a:rPr lang="en-GB" sz="1050" b="1" err="1">
                <a:solidFill>
                  <a:schemeClr val="bg1"/>
                </a:solidFill>
                <a:latin typeface="Verdana"/>
              </a:rPr>
              <a:t>bei</a:t>
            </a:r>
            <a:r>
              <a:rPr lang="en-GB" sz="1050" b="1">
                <a:solidFill>
                  <a:schemeClr val="bg1"/>
                </a:solidFill>
                <a:latin typeface="Verdana"/>
              </a:rPr>
              <a:t> </a:t>
            </a:r>
            <a:r>
              <a:rPr lang="en-GB" sz="1050" b="1" err="1">
                <a:solidFill>
                  <a:schemeClr val="bg1"/>
                </a:solidFill>
                <a:latin typeface="Verdana"/>
              </a:rPr>
              <a:t>Serokonversion</a:t>
            </a:r>
            <a:endParaRPr lang="en-GB" sz="1050" b="1">
              <a:solidFill>
                <a:schemeClr val="bg1"/>
              </a:solidFill>
              <a:latin typeface="Verdana"/>
            </a:endParaRPr>
          </a:p>
          <a:p>
            <a:pPr marL="214313" indent="-214313" defTabSz="685800">
              <a:spcAft>
                <a:spcPts val="450"/>
              </a:spcAft>
              <a:buFont typeface="Arial" panose="020B0604020202020204" pitchFamily="34" charset="0"/>
              <a:buChar char="•"/>
              <a:defRPr/>
            </a:pPr>
            <a:r>
              <a:rPr lang="en-GB" sz="1050" b="1">
                <a:solidFill>
                  <a:schemeClr val="bg1"/>
                </a:solidFill>
                <a:latin typeface="Verdana"/>
              </a:rPr>
              <a:t>HLA DR3/DR4-DQ8-Genotyp</a:t>
            </a:r>
          </a:p>
        </p:txBody>
      </p:sp>
      <p:sp>
        <p:nvSpPr>
          <p:cNvPr id="122" name="TextBox 113">
            <a:extLst>
              <a:ext uri="{FF2B5EF4-FFF2-40B4-BE49-F238E27FC236}">
                <a16:creationId xmlns:a16="http://schemas.microsoft.com/office/drawing/2014/main" id="{5363CD0D-8697-3C4B-0D03-A042879885BD}"/>
              </a:ext>
            </a:extLst>
          </p:cNvPr>
          <p:cNvSpPr txBox="1"/>
          <p:nvPr/>
        </p:nvSpPr>
        <p:spPr>
          <a:xfrm>
            <a:off x="6445534" y="3004999"/>
            <a:ext cx="2698466" cy="492443"/>
          </a:xfrm>
          <a:prstGeom prst="rect">
            <a:avLst/>
          </a:prstGeom>
          <a:solidFill>
            <a:schemeClr val="accent2"/>
          </a:solidFill>
        </p:spPr>
        <p:txBody>
          <a:bodyPr wrap="square" rtlCol="0">
            <a:spAutoFit/>
          </a:bodyPr>
          <a:lstStyle>
            <a:defPPr>
              <a:defRPr lang="en-US"/>
            </a:defPPr>
            <a:lvl1pPr marR="0" lvl="0" indent="0" fontAlgn="auto">
              <a:lnSpc>
                <a:spcPct val="100000"/>
              </a:lnSpc>
              <a:spcBef>
                <a:spcPts val="0"/>
              </a:spcBef>
              <a:spcAft>
                <a:spcPts val="600"/>
              </a:spcAft>
              <a:buClrTx/>
              <a:buSzTx/>
              <a:buFontTx/>
              <a:buNone/>
              <a:tabLst/>
              <a:defRPr kumimoji="0" sz="1400" b="1" i="0" u="none" strike="noStrike" cap="none" spc="0" normalizeH="0" baseline="0">
                <a:ln>
                  <a:noFill/>
                </a:ln>
                <a:solidFill>
                  <a:schemeClr val="bg1"/>
                </a:solidFill>
                <a:effectLst/>
                <a:uLnTx/>
                <a:uFillTx/>
                <a:latin typeface="Verdana"/>
              </a:defRPr>
            </a:lvl1pPr>
          </a:lstStyle>
          <a:p>
            <a:r>
              <a:rPr lang="en-GB" sz="1050" err="1"/>
              <a:t>Raschere</a:t>
            </a:r>
            <a:r>
              <a:rPr lang="en-GB" sz="1050"/>
              <a:t> Progression</a:t>
            </a:r>
          </a:p>
          <a:p>
            <a:pPr marL="171450" indent="-171450">
              <a:buFont typeface="Arial" panose="020B0604020202020204" pitchFamily="34" charset="0"/>
              <a:buChar char="•"/>
            </a:pPr>
            <a:r>
              <a:rPr lang="en-GB" sz="1050"/>
              <a:t>IA-2A </a:t>
            </a:r>
            <a:r>
              <a:rPr lang="en-GB" sz="1050" err="1"/>
              <a:t>vorhanden</a:t>
            </a:r>
            <a:endParaRPr lang="en-GB" sz="1050"/>
          </a:p>
        </p:txBody>
      </p:sp>
    </p:spTree>
    <p:extLst>
      <p:ext uri="{BB962C8B-B14F-4D97-AF65-F5344CB8AC3E}">
        <p14:creationId xmlns:p14="http://schemas.microsoft.com/office/powerpoint/2010/main" val="26655688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4">
            <a:extLst>
              <a:ext uri="{FF2B5EF4-FFF2-40B4-BE49-F238E27FC236}">
                <a16:creationId xmlns:a16="http://schemas.microsoft.com/office/drawing/2014/main" id="{0BE74550-DDF5-5564-767E-764496D53B34}"/>
              </a:ext>
            </a:extLst>
          </p:cNvPr>
          <p:cNvSpPr>
            <a:spLocks noGrp="1"/>
          </p:cNvSpPr>
          <p:nvPr>
            <p:ph type="body" sz="quarter" idx="17"/>
          </p:nvPr>
        </p:nvSpPr>
        <p:spPr>
          <a:xfrm>
            <a:off x="365777" y="115043"/>
            <a:ext cx="8476488" cy="463296"/>
          </a:xfrm>
        </p:spPr>
        <p:txBody>
          <a:bodyPr/>
          <a:lstStyle/>
          <a:p>
            <a:pPr>
              <a:lnSpc>
                <a:spcPct val="100000"/>
              </a:lnSpc>
            </a:pPr>
            <a:r>
              <a:rPr lang="de-DE" sz="2000" b="1">
                <a:solidFill>
                  <a:srgbClr val="7030A0"/>
                </a:solidFill>
                <a:latin typeface="+mj-lt"/>
              </a:rPr>
              <a:t>Bei genetisch prädisponierten Personen können Umweltfaktoren Auslöser für T1D-Autoimmunität und -Pathogenese sein</a:t>
            </a:r>
            <a:r>
              <a:rPr lang="de-DE" sz="2000" b="1" baseline="30000">
                <a:solidFill>
                  <a:srgbClr val="7030A0"/>
                </a:solidFill>
                <a:latin typeface="+mj-lt"/>
              </a:rPr>
              <a:t>1,2</a:t>
            </a:r>
          </a:p>
        </p:txBody>
      </p:sp>
      <p:sp>
        <p:nvSpPr>
          <p:cNvPr id="102" name="Segnaposto testo 38">
            <a:extLst>
              <a:ext uri="{FF2B5EF4-FFF2-40B4-BE49-F238E27FC236}">
                <a16:creationId xmlns:a16="http://schemas.microsoft.com/office/drawing/2014/main" id="{76F938F7-7871-DF0D-B537-096BCCAF17FD}"/>
              </a:ext>
            </a:extLst>
          </p:cNvPr>
          <p:cNvSpPr txBox="1">
            <a:spLocks/>
          </p:cNvSpPr>
          <p:nvPr/>
        </p:nvSpPr>
        <p:spPr>
          <a:xfrm>
            <a:off x="6246836" y="2119110"/>
            <a:ext cx="2534452" cy="2290619"/>
          </a:xfrm>
          <a:prstGeom prst="rect">
            <a:avLst/>
          </a:prstGeom>
        </p:spPr>
        <p:txBody>
          <a:bodyPr vert="horz" lIns="0" tIns="0" rIns="0" bIns="0" rtlCol="0" anchor="t">
            <a:noAutofit/>
          </a:bodyPr>
          <a:lstStyle>
            <a:lvl1pPr marL="0" indent="0" algn="l" defTabSz="685800" rtl="0" eaLnBrk="1" latinLnBrk="0" hangingPunct="1">
              <a:lnSpc>
                <a:spcPct val="90000"/>
              </a:lnSpc>
              <a:spcBef>
                <a:spcPts val="1800"/>
              </a:spcBef>
              <a:buFont typeface="Arial" panose="020B0604020202020204" pitchFamily="34" charset="0"/>
              <a:buNone/>
              <a:defRPr sz="1500" b="1"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tx1"/>
              </a:buClr>
              <a:buFont typeface="Courier New" panose="02070309020205020404" pitchFamily="49" charset="0"/>
              <a:buChar char="o"/>
              <a:defRPr lang="it-IT"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204788" marR="0" lvl="1" indent="-204788" algn="l" defTabSz="685800" rtl="0" eaLnBrk="1" fontAlgn="auto" latinLnBrk="0" hangingPunct="1">
              <a:lnSpc>
                <a:spcPct val="90000"/>
              </a:lnSpc>
              <a:spcBef>
                <a:spcPts val="900"/>
              </a:spcBef>
              <a:spcAft>
                <a:spcPts val="0"/>
              </a:spcAft>
              <a:buClr>
                <a:srgbClr val="347475"/>
              </a:buClr>
              <a:buSzPct val="80000"/>
              <a:buFont typeface="Wingdings" panose="05000000000000000000" pitchFamily="2" charset="2"/>
              <a:buChar char=""/>
              <a:tabLst/>
              <a:defRPr/>
            </a:pPr>
            <a:r>
              <a:rPr kumimoji="0" lang="de-DE" sz="1200" b="0" i="0" u="none" strike="noStrike" kern="1200" cap="none" spc="0" normalizeH="0" baseline="0" noProof="0">
                <a:ln>
                  <a:noFill/>
                </a:ln>
                <a:solidFill>
                  <a:srgbClr val="000000"/>
                </a:solidFill>
                <a:effectLst/>
                <a:uLnTx/>
                <a:uFill>
                  <a:solidFill>
                    <a:prstClr val="black">
                      <a:alpha val="0"/>
                    </a:prstClr>
                  </a:solidFill>
                </a:uFill>
                <a:latin typeface="+mn-lt"/>
                <a:ea typeface="Arial"/>
                <a:cs typeface="Arial"/>
              </a:rPr>
              <a:t>Andere externe/umwelt-bedingte Faktoren können zur Entwicklung von T1D </a:t>
            </a:r>
            <a:r>
              <a:rPr kumimoji="0" lang="de-DE" sz="1200" b="0" i="0" u="none" strike="noStrike" kern="1200" cap="none" spc="0" normalizeH="0" baseline="0" noProof="0" err="1">
                <a:ln>
                  <a:noFill/>
                </a:ln>
                <a:solidFill>
                  <a:srgbClr val="000000"/>
                </a:solidFill>
                <a:effectLst/>
                <a:uLnTx/>
                <a:uFill>
                  <a:solidFill>
                    <a:prstClr val="black">
                      <a:alpha val="0"/>
                    </a:prstClr>
                  </a:solidFill>
                </a:uFill>
                <a:latin typeface="+mn-lt"/>
                <a:ea typeface="Arial"/>
                <a:cs typeface="Arial"/>
              </a:rPr>
              <a:t>beitra</a:t>
            </a:r>
            <a:r>
              <a:rPr kumimoji="0" lang="de-DE" sz="1200" b="0" i="0" u="none" strike="noStrike" kern="1200" cap="none" spc="0" normalizeH="0" baseline="0" noProof="0">
                <a:ln>
                  <a:noFill/>
                </a:ln>
                <a:solidFill>
                  <a:srgbClr val="000000"/>
                </a:solidFill>
                <a:effectLst/>
                <a:uLnTx/>
                <a:uFill>
                  <a:solidFill>
                    <a:prstClr val="black">
                      <a:alpha val="0"/>
                    </a:prstClr>
                  </a:solidFill>
                </a:uFill>
                <a:latin typeface="+mn-lt"/>
                <a:ea typeface="Arial"/>
                <a:cs typeface="Arial"/>
              </a:rPr>
              <a:t>-gen; der Zusammenhang ist jedoch nicht bestätigt: </a:t>
            </a:r>
            <a:endParaRPr kumimoji="0" lang="de-DE" sz="1200" b="0" i="0" u="none" strike="noStrike" kern="1200" cap="none" spc="0" normalizeH="0" baseline="0" noProof="0">
              <a:ln>
                <a:noFill/>
              </a:ln>
              <a:solidFill>
                <a:srgbClr val="000000"/>
              </a:solidFill>
              <a:effectLst/>
              <a:uLnTx/>
              <a:uFillTx/>
              <a:latin typeface="+mn-lt"/>
              <a:ea typeface="Calibri" panose="020F0502020204030204"/>
              <a:cs typeface="Arial" panose="020B0604020202020204" pitchFamily="34" charset="0"/>
            </a:endParaRPr>
          </a:p>
          <a:p>
            <a:pPr marL="376238" marR="0" lvl="2" indent="-147638" algn="l" defTabSz="685800" rtl="0" eaLnBrk="1" fontAlgn="auto" latinLnBrk="0" hangingPunct="1">
              <a:lnSpc>
                <a:spcPct val="90000"/>
              </a:lnSpc>
              <a:spcBef>
                <a:spcPts val="450"/>
              </a:spcBef>
              <a:spcAft>
                <a:spcPts val="0"/>
              </a:spcAft>
              <a:buClr>
                <a:srgbClr val="000000"/>
              </a:buClr>
              <a:buSzTx/>
              <a:buFont typeface="Courier New" panose="02070309020205020404" pitchFamily="49" charset="0"/>
              <a:buChar char="o"/>
              <a:tabLst/>
              <a:defRPr/>
            </a:pPr>
            <a:r>
              <a:rPr kumimoji="0" lang="de-DE" sz="1100" b="1" i="0" u="none" strike="noStrike" kern="1200" cap="none" spc="0" normalizeH="0" baseline="0" noProof="0">
                <a:ln>
                  <a:noFill/>
                </a:ln>
                <a:solidFill>
                  <a:srgbClr val="000000"/>
                </a:solidFill>
                <a:effectLst/>
                <a:uLnTx/>
                <a:uFill>
                  <a:solidFill>
                    <a:prstClr val="black">
                      <a:alpha val="0"/>
                    </a:prstClr>
                  </a:solidFill>
                </a:uFill>
                <a:latin typeface="+mn-lt"/>
                <a:ea typeface="Arial"/>
                <a:cs typeface="Arial"/>
              </a:rPr>
              <a:t>Lebensstil-Faktoren:</a:t>
            </a:r>
          </a:p>
          <a:p>
            <a:pPr marL="514350" marR="0" lvl="3" indent="-142875" algn="l" defTabSz="685800" rtl="0" eaLnBrk="1" fontAlgn="auto" latinLnBrk="0" hangingPunct="1">
              <a:lnSpc>
                <a:spcPct val="90000"/>
              </a:lnSpc>
              <a:spcBef>
                <a:spcPts val="450"/>
              </a:spcBef>
              <a:spcAft>
                <a:spcPts val="0"/>
              </a:spcAft>
              <a:buClrTx/>
              <a:buSzTx/>
              <a:buFont typeface="Arial" panose="020B0604020202020204" pitchFamily="34" charset="0"/>
              <a:buChar char="–"/>
              <a:tabLst/>
              <a:defRPr/>
            </a:pPr>
            <a:r>
              <a:rPr kumimoji="0" lang="de-DE" sz="1000" b="1" i="0" u="none" strike="noStrike" kern="1200" cap="none" spc="0" normalizeH="0" baseline="0" noProof="0">
                <a:ln>
                  <a:noFill/>
                </a:ln>
                <a:solidFill>
                  <a:srgbClr val="347475"/>
                </a:solidFill>
                <a:effectLst/>
                <a:uLnTx/>
                <a:uFill>
                  <a:solidFill>
                    <a:prstClr val="black">
                      <a:alpha val="0"/>
                    </a:prstClr>
                  </a:solidFill>
                </a:uFill>
                <a:latin typeface="+mn-lt"/>
                <a:ea typeface="Arial"/>
                <a:cs typeface="Arial"/>
              </a:rPr>
              <a:t>Frühzeitige Ernährung</a:t>
            </a:r>
            <a:r>
              <a:rPr kumimoji="0" lang="de-DE" sz="1000" b="0" i="0" u="none" strike="noStrike" kern="1200" cap="none" spc="0" normalizeH="0" baseline="0" noProof="0">
                <a:ln>
                  <a:noFill/>
                </a:ln>
                <a:solidFill>
                  <a:srgbClr val="000000"/>
                </a:solidFill>
                <a:effectLst/>
                <a:uLnTx/>
                <a:uFill>
                  <a:solidFill>
                    <a:prstClr val="black">
                      <a:alpha val="0"/>
                    </a:prstClr>
                  </a:solidFill>
                </a:uFill>
                <a:latin typeface="+mn-lt"/>
                <a:ea typeface="Arial"/>
                <a:cs typeface="Arial"/>
              </a:rPr>
              <a:t> (z. B. Kuhmilch-Proteine, Gluten)</a:t>
            </a:r>
            <a:r>
              <a:rPr kumimoji="0" lang="de-DE" sz="1000" b="0" i="0" u="none" strike="noStrike" kern="1200" cap="none" spc="0" normalizeH="0" baseline="30000" noProof="0">
                <a:ln>
                  <a:noFill/>
                </a:ln>
                <a:solidFill>
                  <a:srgbClr val="000000"/>
                </a:solidFill>
                <a:effectLst/>
                <a:uLnTx/>
                <a:uFill>
                  <a:solidFill>
                    <a:prstClr val="black">
                      <a:alpha val="0"/>
                    </a:prstClr>
                  </a:solidFill>
                </a:uFill>
                <a:latin typeface="+mn-lt"/>
                <a:ea typeface="Arial"/>
                <a:cs typeface="Arial"/>
              </a:rPr>
              <a:t>1-3</a:t>
            </a:r>
          </a:p>
          <a:p>
            <a:pPr marL="514350" marR="0" lvl="3" indent="-142875" algn="l" defTabSz="685800" rtl="0" eaLnBrk="1" fontAlgn="auto" latinLnBrk="0" hangingPunct="1">
              <a:lnSpc>
                <a:spcPct val="90000"/>
              </a:lnSpc>
              <a:spcBef>
                <a:spcPts val="450"/>
              </a:spcBef>
              <a:spcAft>
                <a:spcPts val="0"/>
              </a:spcAft>
              <a:buClrTx/>
              <a:buSzTx/>
              <a:buFont typeface="Arial" panose="020B0604020202020204" pitchFamily="34" charset="0"/>
              <a:buChar char="–"/>
              <a:tabLst/>
              <a:defRPr/>
            </a:pPr>
            <a:r>
              <a:rPr kumimoji="0" lang="de-DE" sz="1000" b="1" i="0" u="none" strike="noStrike" kern="1200" cap="none" spc="0" normalizeH="0" baseline="0" noProof="0">
                <a:ln>
                  <a:noFill/>
                </a:ln>
                <a:solidFill>
                  <a:srgbClr val="347475"/>
                </a:solidFill>
                <a:effectLst/>
                <a:uLnTx/>
                <a:uFill>
                  <a:solidFill>
                    <a:prstClr val="black">
                      <a:alpha val="0"/>
                    </a:prstClr>
                  </a:solidFill>
                </a:uFill>
                <a:latin typeface="+mn-lt"/>
                <a:ea typeface="Arial"/>
                <a:cs typeface="Arial"/>
              </a:rPr>
              <a:t>Mikrobiota/Mikrobiom</a:t>
            </a:r>
            <a:r>
              <a:rPr kumimoji="0" lang="de-DE" sz="1000" b="0" i="0" u="none" strike="noStrike" kern="1200" cap="none" spc="0" normalizeH="0" baseline="30000" noProof="0">
                <a:ln>
                  <a:noFill/>
                </a:ln>
                <a:solidFill>
                  <a:srgbClr val="000000"/>
                </a:solidFill>
                <a:effectLst/>
                <a:uLnTx/>
                <a:uFill>
                  <a:solidFill>
                    <a:prstClr val="black">
                      <a:alpha val="0"/>
                    </a:prstClr>
                  </a:solidFill>
                </a:uFill>
                <a:latin typeface="+mn-lt"/>
                <a:ea typeface="Arial"/>
                <a:cs typeface="Arial"/>
              </a:rPr>
              <a:t>1-3</a:t>
            </a:r>
          </a:p>
          <a:p>
            <a:pPr marL="514350" marR="0" lvl="3" indent="-142875" algn="l" defTabSz="685800" rtl="0" eaLnBrk="1" fontAlgn="auto" latinLnBrk="0" hangingPunct="1">
              <a:lnSpc>
                <a:spcPct val="90000"/>
              </a:lnSpc>
              <a:spcBef>
                <a:spcPts val="450"/>
              </a:spcBef>
              <a:spcAft>
                <a:spcPts val="0"/>
              </a:spcAft>
              <a:buClrTx/>
              <a:buSzTx/>
              <a:buFont typeface="Arial" panose="020B0604020202020204" pitchFamily="34" charset="0"/>
              <a:buChar char="–"/>
              <a:tabLst/>
              <a:defRPr/>
            </a:pPr>
            <a:r>
              <a:rPr kumimoji="0" lang="de-DE" sz="1000" b="1" i="0" u="none" strike="noStrike" kern="1200" cap="none" spc="0" normalizeH="0" baseline="0" noProof="0">
                <a:ln>
                  <a:noFill/>
                </a:ln>
                <a:solidFill>
                  <a:srgbClr val="347475"/>
                </a:solidFill>
                <a:effectLst/>
                <a:uLnTx/>
                <a:uFill>
                  <a:solidFill>
                    <a:prstClr val="black">
                      <a:alpha val="0"/>
                    </a:prstClr>
                  </a:solidFill>
                </a:uFill>
                <a:latin typeface="+mn-lt"/>
                <a:ea typeface="Arial"/>
                <a:cs typeface="Arial"/>
              </a:rPr>
              <a:t>Körperfett, Ernährung, Gewichtszunahme, körperliche Inaktivität</a:t>
            </a:r>
            <a:r>
              <a:rPr kumimoji="0" lang="de-DE" sz="1000" b="0" i="0" u="none" strike="noStrike" kern="1200" cap="none" spc="0" normalizeH="0" baseline="30000" noProof="0">
                <a:ln>
                  <a:noFill/>
                </a:ln>
                <a:solidFill>
                  <a:srgbClr val="000000"/>
                </a:solidFill>
                <a:effectLst/>
                <a:uLnTx/>
                <a:uFill>
                  <a:solidFill>
                    <a:prstClr val="black">
                      <a:alpha val="0"/>
                    </a:prstClr>
                  </a:solidFill>
                </a:uFill>
                <a:latin typeface="+mn-lt"/>
                <a:ea typeface="Arial"/>
                <a:cs typeface="Arial"/>
              </a:rPr>
              <a:t>1,5</a:t>
            </a:r>
          </a:p>
          <a:p>
            <a:pPr marL="514350" marR="0" lvl="3" indent="-142875" algn="l" defTabSz="685800" rtl="0" eaLnBrk="1" fontAlgn="auto" latinLnBrk="0" hangingPunct="1">
              <a:lnSpc>
                <a:spcPct val="90000"/>
              </a:lnSpc>
              <a:spcBef>
                <a:spcPts val="450"/>
              </a:spcBef>
              <a:spcAft>
                <a:spcPts val="0"/>
              </a:spcAft>
              <a:buClrTx/>
              <a:buSzTx/>
              <a:buFont typeface="Arial" panose="020B0604020202020204" pitchFamily="34" charset="0"/>
              <a:buChar char="–"/>
              <a:tabLst/>
              <a:defRPr/>
            </a:pPr>
            <a:r>
              <a:rPr kumimoji="0" lang="de-DE" sz="1000" b="1" i="0" u="none" strike="noStrike" kern="1200" cap="none" spc="0" normalizeH="0" baseline="0" noProof="0">
                <a:ln>
                  <a:noFill/>
                </a:ln>
                <a:solidFill>
                  <a:srgbClr val="347475"/>
                </a:solidFill>
                <a:effectLst/>
                <a:uLnTx/>
                <a:uFill>
                  <a:solidFill>
                    <a:prstClr val="black">
                      <a:alpha val="0"/>
                    </a:prstClr>
                  </a:solidFill>
                </a:uFill>
                <a:latin typeface="+mn-lt"/>
                <a:ea typeface="Arial"/>
                <a:cs typeface="Arial"/>
              </a:rPr>
              <a:t>Sozioökonomische Faktoren</a:t>
            </a:r>
            <a:r>
              <a:rPr kumimoji="0" lang="de-DE" sz="1000" b="0" i="0" u="none" strike="noStrike" kern="1200" cap="none" spc="0" normalizeH="0" baseline="30000" noProof="0">
                <a:ln>
                  <a:noFill/>
                </a:ln>
                <a:solidFill>
                  <a:srgbClr val="000000"/>
                </a:solidFill>
                <a:effectLst/>
                <a:uLnTx/>
                <a:uFill>
                  <a:solidFill>
                    <a:prstClr val="black">
                      <a:alpha val="0"/>
                    </a:prstClr>
                  </a:solidFill>
                </a:uFill>
                <a:latin typeface="+mn-lt"/>
                <a:ea typeface="Arial"/>
                <a:cs typeface="Arial"/>
              </a:rPr>
              <a:t>6,7</a:t>
            </a:r>
            <a:r>
              <a:rPr kumimoji="0" lang="de-DE" sz="1000" b="1" i="0" u="none" strike="noStrike" kern="1200" cap="none" spc="0" normalizeH="0" baseline="0" noProof="0">
                <a:ln>
                  <a:noFill/>
                </a:ln>
                <a:solidFill>
                  <a:srgbClr val="000000"/>
                </a:solidFill>
                <a:effectLst/>
                <a:uLnTx/>
                <a:uFill>
                  <a:solidFill>
                    <a:prstClr val="black">
                      <a:alpha val="0"/>
                    </a:prstClr>
                  </a:solidFill>
                </a:uFill>
                <a:latin typeface="+mn-lt"/>
                <a:ea typeface="Arial"/>
                <a:cs typeface="Arial"/>
              </a:rPr>
              <a:t> </a:t>
            </a:r>
          </a:p>
        </p:txBody>
      </p:sp>
      <p:grpSp>
        <p:nvGrpSpPr>
          <p:cNvPr id="104" name="Gruppo 40">
            <a:extLst>
              <a:ext uri="{FF2B5EF4-FFF2-40B4-BE49-F238E27FC236}">
                <a16:creationId xmlns:a16="http://schemas.microsoft.com/office/drawing/2014/main" id="{AF5DC6E9-0F57-FCB4-5504-81D4D8E7B06A}"/>
              </a:ext>
            </a:extLst>
          </p:cNvPr>
          <p:cNvGrpSpPr/>
          <p:nvPr/>
        </p:nvGrpSpPr>
        <p:grpSpPr>
          <a:xfrm>
            <a:off x="3383719" y="2200540"/>
            <a:ext cx="2432358" cy="1949937"/>
            <a:chOff x="4511625" y="2736515"/>
            <a:chExt cx="3243144" cy="2599916"/>
          </a:xfrm>
        </p:grpSpPr>
        <p:sp>
          <p:nvSpPr>
            <p:cNvPr id="105" name="Rectangle 10">
              <a:extLst>
                <a:ext uri="{FF2B5EF4-FFF2-40B4-BE49-F238E27FC236}">
                  <a16:creationId xmlns:a16="http://schemas.microsoft.com/office/drawing/2014/main" id="{25B02FA0-34D7-15F2-3C97-F19533BDDBE8}"/>
                </a:ext>
              </a:extLst>
            </p:cNvPr>
            <p:cNvSpPr/>
            <p:nvPr/>
          </p:nvSpPr>
          <p:spPr>
            <a:xfrm>
              <a:off x="4511625" y="2736515"/>
              <a:ext cx="3243144" cy="627864"/>
            </a:xfrm>
            <a:prstGeom prst="rect">
              <a:avLst/>
            </a:prstGeom>
          </p:spPr>
          <p:txBody>
            <a:bodyPr wrap="square" lIns="0" tIns="0" rIns="0" bIns="0">
              <a:spAutoFit/>
            </a:bodyPr>
            <a:lstStyle/>
            <a:p>
              <a:pPr algn="ctr" defTabSz="685783">
                <a:lnSpc>
                  <a:spcPct val="90000"/>
                </a:lnSpc>
                <a:spcBef>
                  <a:spcPct val="0"/>
                </a:spcBef>
                <a:spcAft>
                  <a:spcPct val="0"/>
                </a:spcAft>
                <a:defRPr/>
              </a:pPr>
              <a:r>
                <a:rPr lang="de" sz="1200" b="1">
                  <a:solidFill>
                    <a:srgbClr val="B68538"/>
                  </a:solidFill>
                  <a:uFill>
                    <a:solidFill>
                      <a:prstClr val="black">
                        <a:alpha val="0"/>
                      </a:prstClr>
                    </a:solidFill>
                  </a:uFill>
                  <a:ea typeface="Arial"/>
                  <a:cs typeface="Arial"/>
                </a:rPr>
                <a:t>Betazelle</a:t>
              </a:r>
            </a:p>
            <a:p>
              <a:pPr algn="ctr" defTabSz="685783">
                <a:lnSpc>
                  <a:spcPct val="90000"/>
                </a:lnSpc>
                <a:spcBef>
                  <a:spcPct val="0"/>
                </a:spcBef>
                <a:spcAft>
                  <a:spcPct val="0"/>
                </a:spcAft>
                <a:defRPr/>
              </a:pPr>
              <a:r>
                <a:rPr lang="de" sz="1100">
                  <a:solidFill>
                    <a:srgbClr val="000000"/>
                  </a:solidFill>
                  <a:uFill>
                    <a:solidFill>
                      <a:prstClr val="black">
                        <a:alpha val="0"/>
                      </a:prstClr>
                    </a:solidFill>
                  </a:uFill>
                  <a:ea typeface="Arial"/>
                  <a:cs typeface="Arial"/>
                </a:rPr>
                <a:t>mit genetischer </a:t>
              </a:r>
            </a:p>
            <a:p>
              <a:pPr algn="ctr" defTabSz="685783">
                <a:lnSpc>
                  <a:spcPct val="90000"/>
                </a:lnSpc>
                <a:spcBef>
                  <a:spcPct val="0"/>
                </a:spcBef>
                <a:spcAft>
                  <a:spcPct val="0"/>
                </a:spcAft>
                <a:defRPr/>
              </a:pPr>
              <a:r>
                <a:rPr lang="de" sz="1100">
                  <a:solidFill>
                    <a:srgbClr val="000000"/>
                  </a:solidFill>
                  <a:uFill>
                    <a:solidFill>
                      <a:prstClr val="black">
                        <a:alpha val="0"/>
                      </a:prstClr>
                    </a:solidFill>
                  </a:uFill>
                  <a:ea typeface="Arial"/>
                  <a:cs typeface="Arial"/>
                </a:rPr>
                <a:t>Veranlagung</a:t>
              </a:r>
            </a:p>
          </p:txBody>
        </p:sp>
        <p:grpSp>
          <p:nvGrpSpPr>
            <p:cNvPr id="106" name="Gruppo 27">
              <a:extLst>
                <a:ext uri="{FF2B5EF4-FFF2-40B4-BE49-F238E27FC236}">
                  <a16:creationId xmlns:a16="http://schemas.microsoft.com/office/drawing/2014/main" id="{2E9063ED-3ED8-B8E9-3DA9-44F3ED9A63E6}"/>
                </a:ext>
              </a:extLst>
            </p:cNvPr>
            <p:cNvGrpSpPr/>
            <p:nvPr/>
          </p:nvGrpSpPr>
          <p:grpSpPr>
            <a:xfrm>
              <a:off x="4962946" y="3676353"/>
              <a:ext cx="2109395" cy="1660078"/>
              <a:chOff x="4666216" y="3676353"/>
              <a:chExt cx="2109395" cy="1660078"/>
            </a:xfrm>
          </p:grpSpPr>
          <p:pic>
            <p:nvPicPr>
              <p:cNvPr id="107" name="Graphic 12">
                <a:extLst>
                  <a:ext uri="{FF2B5EF4-FFF2-40B4-BE49-F238E27FC236}">
                    <a16:creationId xmlns:a16="http://schemas.microsoft.com/office/drawing/2014/main" id="{3F1B88B2-0736-EA97-B914-059E3581152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4666216" y="3676353"/>
                <a:ext cx="2109395" cy="1660078"/>
              </a:xfrm>
              <a:prstGeom prst="rect">
                <a:avLst/>
              </a:prstGeom>
            </p:spPr>
          </p:pic>
          <p:grpSp>
            <p:nvGrpSpPr>
              <p:cNvPr id="108" name="Group 19">
                <a:extLst>
                  <a:ext uri="{FF2B5EF4-FFF2-40B4-BE49-F238E27FC236}">
                    <a16:creationId xmlns:a16="http://schemas.microsoft.com/office/drawing/2014/main" id="{F74B76FC-AB19-D399-87B9-296955FAF8FC}"/>
                  </a:ext>
                </a:extLst>
              </p:cNvPr>
              <p:cNvGrpSpPr/>
              <p:nvPr/>
            </p:nvGrpSpPr>
            <p:grpSpPr>
              <a:xfrm>
                <a:off x="4761671" y="4535695"/>
                <a:ext cx="1737799" cy="737120"/>
                <a:chOff x="7851709" y="2288299"/>
                <a:chExt cx="1378904" cy="584888"/>
              </a:xfrm>
            </p:grpSpPr>
            <p:pic>
              <p:nvPicPr>
                <p:cNvPr id="117" name="Graphic 20">
                  <a:extLst>
                    <a:ext uri="{FF2B5EF4-FFF2-40B4-BE49-F238E27FC236}">
                      <a16:creationId xmlns:a16="http://schemas.microsoft.com/office/drawing/2014/main" id="{5D2E2158-3E1A-149C-3290-27EA764009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470927">
                  <a:off x="7959625" y="2446590"/>
                  <a:ext cx="335598" cy="210399"/>
                </a:xfrm>
                <a:prstGeom prst="rect">
                  <a:avLst/>
                </a:prstGeom>
              </p:spPr>
            </p:pic>
            <p:pic>
              <p:nvPicPr>
                <p:cNvPr id="118" name="Graphic 21">
                  <a:extLst>
                    <a:ext uri="{FF2B5EF4-FFF2-40B4-BE49-F238E27FC236}">
                      <a16:creationId xmlns:a16="http://schemas.microsoft.com/office/drawing/2014/main" id="{F7556B92-FF82-E29B-D83B-CEF48739E0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470927">
                  <a:off x="8895015" y="2466074"/>
                  <a:ext cx="335598" cy="210399"/>
                </a:xfrm>
                <a:prstGeom prst="rect">
                  <a:avLst/>
                </a:prstGeom>
              </p:spPr>
            </p:pic>
            <p:pic>
              <p:nvPicPr>
                <p:cNvPr id="119" name="Graphic 22">
                  <a:extLst>
                    <a:ext uri="{FF2B5EF4-FFF2-40B4-BE49-F238E27FC236}">
                      <a16:creationId xmlns:a16="http://schemas.microsoft.com/office/drawing/2014/main" id="{6D53C672-D4E5-8377-407E-B0D0DEAD816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a:off x="8186456" y="2662788"/>
                  <a:ext cx="335598" cy="210399"/>
                </a:xfrm>
                <a:prstGeom prst="rect">
                  <a:avLst/>
                </a:prstGeom>
              </p:spPr>
            </p:pic>
            <p:pic>
              <p:nvPicPr>
                <p:cNvPr id="120" name="Graphic 23">
                  <a:extLst>
                    <a:ext uri="{FF2B5EF4-FFF2-40B4-BE49-F238E27FC236}">
                      <a16:creationId xmlns:a16="http://schemas.microsoft.com/office/drawing/2014/main" id="{2FDC23EB-433C-79EB-C7F7-9375E9732E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2629067">
                  <a:off x="7851709" y="2288299"/>
                  <a:ext cx="333333" cy="208979"/>
                </a:xfrm>
                <a:prstGeom prst="rect">
                  <a:avLst/>
                </a:prstGeom>
              </p:spPr>
            </p:pic>
          </p:grpSp>
          <p:pic>
            <p:nvPicPr>
              <p:cNvPr id="109" name="Graphic 14">
                <a:extLst>
                  <a:ext uri="{FF2B5EF4-FFF2-40B4-BE49-F238E27FC236}">
                    <a16:creationId xmlns:a16="http://schemas.microsoft.com/office/drawing/2014/main" id="{8209B19F-447B-C88C-A77A-27BEAA67AC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a:off x="5572696" y="5008113"/>
                <a:ext cx="422946" cy="265161"/>
              </a:xfrm>
              <a:prstGeom prst="rect">
                <a:avLst/>
              </a:prstGeom>
            </p:spPr>
          </p:pic>
          <p:grpSp>
            <p:nvGrpSpPr>
              <p:cNvPr id="110" name="Group 25">
                <a:extLst>
                  <a:ext uri="{FF2B5EF4-FFF2-40B4-BE49-F238E27FC236}">
                    <a16:creationId xmlns:a16="http://schemas.microsoft.com/office/drawing/2014/main" id="{34DDF522-D24E-8182-9312-645F7AECA21C}"/>
                  </a:ext>
                </a:extLst>
              </p:cNvPr>
              <p:cNvGrpSpPr>
                <a:grpSpLocks noChangeAspect="1"/>
              </p:cNvGrpSpPr>
              <p:nvPr/>
            </p:nvGrpSpPr>
            <p:grpSpPr>
              <a:xfrm>
                <a:off x="4844912" y="3951601"/>
                <a:ext cx="1704399" cy="1224479"/>
                <a:chOff x="8275555" y="3861691"/>
                <a:chExt cx="1327240" cy="953523"/>
              </a:xfrm>
            </p:grpSpPr>
            <p:grpSp>
              <p:nvGrpSpPr>
                <p:cNvPr id="111" name="Group 28">
                  <a:extLst>
                    <a:ext uri="{FF2B5EF4-FFF2-40B4-BE49-F238E27FC236}">
                      <a16:creationId xmlns:a16="http://schemas.microsoft.com/office/drawing/2014/main" id="{DBAE65BE-8D2F-F2DA-96C8-11DF2381D166}"/>
                    </a:ext>
                  </a:extLst>
                </p:cNvPr>
                <p:cNvGrpSpPr/>
                <p:nvPr/>
              </p:nvGrpSpPr>
              <p:grpSpPr>
                <a:xfrm>
                  <a:off x="8275555" y="4435449"/>
                  <a:ext cx="1292415" cy="379765"/>
                  <a:chOff x="7937076" y="2465589"/>
                  <a:chExt cx="1292415" cy="379765"/>
                </a:xfrm>
              </p:grpSpPr>
              <p:pic>
                <p:nvPicPr>
                  <p:cNvPr id="115" name="Graphic 1931">
                    <a:extLst>
                      <a:ext uri="{FF2B5EF4-FFF2-40B4-BE49-F238E27FC236}">
                        <a16:creationId xmlns:a16="http://schemas.microsoft.com/office/drawing/2014/main" id="{9D30B047-23BD-992D-5FB1-C263CDA9F15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470927">
                    <a:off x="7937076" y="2480824"/>
                    <a:ext cx="379763" cy="291945"/>
                  </a:xfrm>
                  <a:prstGeom prst="rect">
                    <a:avLst/>
                  </a:prstGeom>
                </p:spPr>
              </p:pic>
              <p:pic>
                <p:nvPicPr>
                  <p:cNvPr id="116" name="Graphic 1932">
                    <a:extLst>
                      <a:ext uri="{FF2B5EF4-FFF2-40B4-BE49-F238E27FC236}">
                        <a16:creationId xmlns:a16="http://schemas.microsoft.com/office/drawing/2014/main" id="{BD3E0E6D-C535-5642-1717-5AEA1489100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7070215">
                    <a:off x="8893636" y="2509500"/>
                    <a:ext cx="379765" cy="291944"/>
                  </a:xfrm>
                  <a:prstGeom prst="rect">
                    <a:avLst/>
                  </a:prstGeom>
                </p:spPr>
              </p:pic>
            </p:grpSp>
            <p:grpSp>
              <p:nvGrpSpPr>
                <p:cNvPr id="112" name="Graphic 1922">
                  <a:extLst>
                    <a:ext uri="{FF2B5EF4-FFF2-40B4-BE49-F238E27FC236}">
                      <a16:creationId xmlns:a16="http://schemas.microsoft.com/office/drawing/2014/main" id="{1C369B0F-6FF2-17CD-E025-3DDB9C0D04E8}"/>
                    </a:ext>
                  </a:extLst>
                </p:cNvPr>
                <p:cNvGrpSpPr/>
                <p:nvPr/>
              </p:nvGrpSpPr>
              <p:grpSpPr>
                <a:xfrm>
                  <a:off x="8584404" y="3861691"/>
                  <a:ext cx="1018391" cy="789982"/>
                  <a:chOff x="8584404" y="3861691"/>
                  <a:chExt cx="1018391" cy="789982"/>
                </a:xfrm>
              </p:grpSpPr>
              <p:sp>
                <p:nvSpPr>
                  <p:cNvPr id="113" name="Freeform 56">
                    <a:extLst>
                      <a:ext uri="{FF2B5EF4-FFF2-40B4-BE49-F238E27FC236}">
                        <a16:creationId xmlns:a16="http://schemas.microsoft.com/office/drawing/2014/main" id="{6DA53E11-5ACA-A47E-6617-8FC5E4ADFD59}"/>
                      </a:ext>
                    </a:extLst>
                  </p:cNvPr>
                  <p:cNvSpPr/>
                  <p:nvPr/>
                </p:nvSpPr>
                <p:spPr>
                  <a:xfrm>
                    <a:off x="9203114" y="3861691"/>
                    <a:ext cx="399681" cy="555929"/>
                  </a:xfrm>
                  <a:custGeom>
                    <a:avLst/>
                    <a:gdLst>
                      <a:gd name="connsiteX0" fmla="*/ 307893 w 399681"/>
                      <a:gd name="connsiteY0" fmla="*/ 116809 h 555929"/>
                      <a:gd name="connsiteX1" fmla="*/ 388704 w 399681"/>
                      <a:gd name="connsiteY1" fmla="*/ 171020 h 555929"/>
                      <a:gd name="connsiteX2" fmla="*/ 398335 w 399681"/>
                      <a:gd name="connsiteY2" fmla="*/ 221759 h 555929"/>
                      <a:gd name="connsiteX3" fmla="*/ 362674 w 399681"/>
                      <a:gd name="connsiteY3" fmla="*/ 555930 h 555929"/>
                      <a:gd name="connsiteX4" fmla="*/ 324990 w 399681"/>
                      <a:gd name="connsiteY4" fmla="*/ 286209 h 555929"/>
                      <a:gd name="connsiteX5" fmla="*/ 174463 w 399681"/>
                      <a:gd name="connsiteY5" fmla="*/ 138447 h 555929"/>
                      <a:gd name="connsiteX6" fmla="*/ 0 w 399681"/>
                      <a:gd name="connsiteY6" fmla="*/ 0 h 555929"/>
                      <a:gd name="connsiteX7" fmla="*/ 307893 w 399681"/>
                      <a:gd name="connsiteY7" fmla="*/ 116809 h 55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681" h="555929">
                        <a:moveTo>
                          <a:pt x="307893" y="116809"/>
                        </a:moveTo>
                        <a:cubicBezTo>
                          <a:pt x="339785" y="129480"/>
                          <a:pt x="374049" y="144291"/>
                          <a:pt x="388704" y="171020"/>
                        </a:cubicBezTo>
                        <a:cubicBezTo>
                          <a:pt x="397288" y="186698"/>
                          <a:pt x="397916" y="204518"/>
                          <a:pt x="398335" y="221759"/>
                        </a:cubicBezTo>
                        <a:cubicBezTo>
                          <a:pt x="401126" y="334113"/>
                          <a:pt x="403499" y="448782"/>
                          <a:pt x="362674" y="555930"/>
                        </a:cubicBezTo>
                        <a:cubicBezTo>
                          <a:pt x="327782" y="469668"/>
                          <a:pt x="362674" y="371661"/>
                          <a:pt x="324990" y="286209"/>
                        </a:cubicBezTo>
                        <a:cubicBezTo>
                          <a:pt x="297355" y="223494"/>
                          <a:pt x="235665" y="178946"/>
                          <a:pt x="174463" y="138447"/>
                        </a:cubicBezTo>
                        <a:cubicBezTo>
                          <a:pt x="120798" y="102982"/>
                          <a:pt x="20936" y="56351"/>
                          <a:pt x="0" y="0"/>
                        </a:cubicBezTo>
                        <a:cubicBezTo>
                          <a:pt x="103701" y="21291"/>
                          <a:pt x="211031" y="78162"/>
                          <a:pt x="307893" y="116809"/>
                        </a:cubicBezTo>
                        <a:close/>
                      </a:path>
                    </a:pathLst>
                  </a:custGeom>
                  <a:solidFill>
                    <a:srgbClr val="FFFFFF"/>
                  </a:solidFill>
                  <a:ln w="6684" cap="flat">
                    <a:noFill/>
                    <a:prstDash val="solid"/>
                    <a:miter/>
                  </a:ln>
                </p:spPr>
                <p:txBody>
                  <a:bodyPr rtlCol="0" anchor="ctr"/>
                  <a:lstStyle/>
                  <a:p>
                    <a:pPr defTabSz="914355">
                      <a:spcBef>
                        <a:spcPct val="0"/>
                      </a:spcBef>
                      <a:spcAft>
                        <a:spcPct val="0"/>
                      </a:spcAft>
                      <a:defRPr/>
                    </a:pPr>
                    <a:endParaRPr lang="en-US" sz="1600">
                      <a:solidFill>
                        <a:srgbClr val="000000"/>
                      </a:solidFill>
                      <a:ea typeface="Calibri" panose="020F0502020204030204"/>
                      <a:cs typeface="Arial"/>
                    </a:endParaRPr>
                  </a:p>
                </p:txBody>
              </p:sp>
              <p:sp>
                <p:nvSpPr>
                  <p:cNvPr id="114" name="Freeform 55">
                    <a:extLst>
                      <a:ext uri="{FF2B5EF4-FFF2-40B4-BE49-F238E27FC236}">
                        <a16:creationId xmlns:a16="http://schemas.microsoft.com/office/drawing/2014/main" id="{C8A3A8DF-AD5B-52AD-FBA6-AF235CA30407}"/>
                      </a:ext>
                    </a:extLst>
                  </p:cNvPr>
                  <p:cNvSpPr/>
                  <p:nvPr/>
                </p:nvSpPr>
                <p:spPr>
                  <a:xfrm>
                    <a:off x="8584404" y="4015267"/>
                    <a:ext cx="690874" cy="636406"/>
                  </a:xfrm>
                  <a:custGeom>
                    <a:avLst/>
                    <a:gdLst>
                      <a:gd name="connsiteX0" fmla="*/ 690875 w 690874"/>
                      <a:gd name="connsiteY0" fmla="*/ 318203 h 636406"/>
                      <a:gd name="connsiteX1" fmla="*/ 345437 w 690874"/>
                      <a:gd name="connsiteY1" fmla="*/ 636406 h 636406"/>
                      <a:gd name="connsiteX2" fmla="*/ 0 w 690874"/>
                      <a:gd name="connsiteY2" fmla="*/ 318203 h 636406"/>
                      <a:gd name="connsiteX3" fmla="*/ 345437 w 690874"/>
                      <a:gd name="connsiteY3" fmla="*/ 0 h 636406"/>
                      <a:gd name="connsiteX4" fmla="*/ 690875 w 690874"/>
                      <a:gd name="connsiteY4" fmla="*/ 318203 h 63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874" h="636406">
                        <a:moveTo>
                          <a:pt x="690875" y="318203"/>
                        </a:moveTo>
                        <a:cubicBezTo>
                          <a:pt x="690875" y="493942"/>
                          <a:pt x="536217" y="636406"/>
                          <a:pt x="345437" y="636406"/>
                        </a:cubicBezTo>
                        <a:cubicBezTo>
                          <a:pt x="154658" y="636406"/>
                          <a:pt x="0" y="493942"/>
                          <a:pt x="0" y="318203"/>
                        </a:cubicBezTo>
                        <a:cubicBezTo>
                          <a:pt x="0" y="142464"/>
                          <a:pt x="154658" y="0"/>
                          <a:pt x="345437" y="0"/>
                        </a:cubicBezTo>
                        <a:cubicBezTo>
                          <a:pt x="536217" y="0"/>
                          <a:pt x="690875" y="142464"/>
                          <a:pt x="690875" y="318203"/>
                        </a:cubicBezTo>
                        <a:close/>
                      </a:path>
                    </a:pathLst>
                  </a:custGeom>
                  <a:solidFill>
                    <a:srgbClr val="E3E7F7">
                      <a:alpha val="48000"/>
                    </a:srgbClr>
                  </a:solidFill>
                  <a:ln w="6684" cap="flat">
                    <a:noFill/>
                    <a:prstDash val="solid"/>
                    <a:miter/>
                  </a:ln>
                </p:spPr>
                <p:txBody>
                  <a:bodyPr rtlCol="0" anchor="ctr"/>
                  <a:lstStyle/>
                  <a:p>
                    <a:pPr defTabSz="914355">
                      <a:spcBef>
                        <a:spcPct val="0"/>
                      </a:spcBef>
                      <a:spcAft>
                        <a:spcPct val="0"/>
                      </a:spcAft>
                      <a:defRPr/>
                    </a:pPr>
                    <a:endParaRPr lang="en-US" sz="1600">
                      <a:solidFill>
                        <a:srgbClr val="000000"/>
                      </a:solidFill>
                      <a:ea typeface="Calibri" panose="020F0502020204030204"/>
                      <a:cs typeface="Arial"/>
                    </a:endParaRPr>
                  </a:p>
                </p:txBody>
              </p:sp>
            </p:grpSp>
          </p:grpSp>
        </p:grpSp>
      </p:grpSp>
      <p:sp>
        <p:nvSpPr>
          <p:cNvPr id="121" name="Segnaposto testo 39">
            <a:extLst>
              <a:ext uri="{FF2B5EF4-FFF2-40B4-BE49-F238E27FC236}">
                <a16:creationId xmlns:a16="http://schemas.microsoft.com/office/drawing/2014/main" id="{CDD441F2-68E5-BE7D-A27F-270E16C093A7}"/>
              </a:ext>
            </a:extLst>
          </p:cNvPr>
          <p:cNvSpPr txBox="1"/>
          <p:nvPr/>
        </p:nvSpPr>
        <p:spPr>
          <a:xfrm>
            <a:off x="703548" y="2121418"/>
            <a:ext cx="2541942" cy="2295525"/>
          </a:xfrm>
          <a:prstGeom prst="rect">
            <a:avLst/>
          </a:prstGeom>
        </p:spPr>
        <p:txBody>
          <a:bodyPr vert="horz" lIns="0" tIns="0" rIns="0" bIns="0" rtlCol="0">
            <a:noAutofit/>
          </a:bodyPr>
          <a:lstStyle>
            <a:lvl1pPr marL="0" indent="0" algn="l" defTabSz="914400" rtl="0" eaLnBrk="1" latinLnBrk="0" hangingPunct="1">
              <a:lnSpc>
                <a:spcPct val="90000"/>
              </a:lnSpc>
              <a:spcBef>
                <a:spcPts val="2400"/>
              </a:spcBef>
              <a:buFont typeface="Arial" panose="020B0604020202020204" pitchFamily="34" charset="0"/>
              <a:buNone/>
              <a:defRPr sz="2000" b="1"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rgbClr val="4C939A"/>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204788" lvl="1" indent="-204788" defTabSz="685800">
              <a:spcBef>
                <a:spcPts val="900"/>
              </a:spcBef>
              <a:spcAft>
                <a:spcPct val="0"/>
              </a:spcAft>
              <a:defRPr/>
            </a:pPr>
            <a:r>
              <a:rPr lang="de" sz="1200">
                <a:solidFill>
                  <a:srgbClr val="000000"/>
                </a:solidFill>
                <a:uFill>
                  <a:solidFill>
                    <a:prstClr val="black">
                      <a:alpha val="0"/>
                    </a:prstClr>
                  </a:solidFill>
                </a:uFill>
                <a:latin typeface="+mn-lt"/>
                <a:ea typeface="Arial"/>
                <a:cs typeface="Arial"/>
              </a:rPr>
              <a:t>Mehrere potenzielle Viren</a:t>
            </a:r>
            <a:br>
              <a:rPr sz="1200">
                <a:solidFill>
                  <a:srgbClr val="000000"/>
                </a:solidFill>
                <a:latin typeface="+mn-lt"/>
                <a:ea typeface="Calibri" panose="020F0502020204030204"/>
              </a:rPr>
            </a:br>
            <a:r>
              <a:rPr lang="de" sz="1200">
                <a:solidFill>
                  <a:srgbClr val="000000"/>
                </a:solidFill>
                <a:uFill>
                  <a:solidFill>
                    <a:prstClr val="black">
                      <a:alpha val="0"/>
                    </a:prstClr>
                  </a:solidFill>
                </a:uFill>
                <a:latin typeface="+mn-lt"/>
                <a:ea typeface="Arial"/>
                <a:cs typeface="Arial"/>
              </a:rPr>
              <a:t>wurden mit der Pathogenese von Autoimmun-T1D in Verbindung gebracht:</a:t>
            </a:r>
            <a:r>
              <a:rPr lang="de" sz="1200" baseline="30000">
                <a:solidFill>
                  <a:srgbClr val="000000"/>
                </a:solidFill>
                <a:uFill>
                  <a:solidFill>
                    <a:prstClr val="black">
                      <a:alpha val="0"/>
                    </a:prstClr>
                  </a:solidFill>
                </a:uFill>
                <a:latin typeface="+mn-lt"/>
                <a:ea typeface="Arial"/>
                <a:cs typeface="Arial"/>
              </a:rPr>
              <a:t>1,2</a:t>
            </a:r>
          </a:p>
          <a:p>
            <a:pPr marL="376238" lvl="2" indent="-147638" defTabSz="685800">
              <a:spcBef>
                <a:spcPts val="450"/>
              </a:spcBef>
              <a:spcAft>
                <a:spcPct val="0"/>
              </a:spcAft>
              <a:buClr>
                <a:srgbClr val="347475"/>
              </a:buClr>
              <a:defRPr/>
            </a:pPr>
            <a:r>
              <a:rPr lang="de" sz="1100" b="1">
                <a:solidFill>
                  <a:srgbClr val="000000"/>
                </a:solidFill>
                <a:uFill>
                  <a:solidFill>
                    <a:prstClr val="black">
                      <a:alpha val="0"/>
                    </a:prstClr>
                  </a:solidFill>
                </a:uFill>
                <a:latin typeface="+mn-lt"/>
                <a:ea typeface="Arial"/>
                <a:cs typeface="Arial"/>
              </a:rPr>
              <a:t>Enteroviren</a:t>
            </a:r>
            <a:r>
              <a:rPr lang="de" sz="1100">
                <a:solidFill>
                  <a:srgbClr val="000000"/>
                </a:solidFill>
                <a:uFill>
                  <a:solidFill>
                    <a:prstClr val="black">
                      <a:alpha val="0"/>
                    </a:prstClr>
                  </a:solidFill>
                </a:uFill>
                <a:latin typeface="+mn-lt"/>
                <a:ea typeface="Arial"/>
                <a:cs typeface="Arial"/>
              </a:rPr>
              <a:t> </a:t>
            </a:r>
            <a:br>
              <a:rPr sz="1100">
                <a:solidFill>
                  <a:srgbClr val="000000"/>
                </a:solidFill>
                <a:latin typeface="+mn-lt"/>
                <a:ea typeface="Calibri" panose="020F0502020204030204"/>
              </a:rPr>
            </a:br>
            <a:r>
              <a:rPr lang="de" sz="1100">
                <a:solidFill>
                  <a:srgbClr val="000000"/>
                </a:solidFill>
                <a:uFill>
                  <a:solidFill>
                    <a:prstClr val="black">
                      <a:alpha val="0"/>
                    </a:prstClr>
                  </a:solidFill>
                </a:uFill>
                <a:latin typeface="+mn-lt"/>
                <a:ea typeface="Arial"/>
                <a:cs typeface="Arial"/>
              </a:rPr>
              <a:t>(z. B. Coxsackie-B-Virus)</a:t>
            </a:r>
            <a:r>
              <a:rPr lang="de" sz="1100" baseline="30000">
                <a:solidFill>
                  <a:srgbClr val="000000"/>
                </a:solidFill>
                <a:uFill>
                  <a:solidFill>
                    <a:prstClr val="black">
                      <a:alpha val="0"/>
                    </a:prstClr>
                  </a:solidFill>
                </a:uFill>
                <a:latin typeface="+mn-lt"/>
                <a:ea typeface="Arial"/>
                <a:cs typeface="Arial"/>
              </a:rPr>
              <a:t>1,2,4</a:t>
            </a:r>
          </a:p>
          <a:p>
            <a:pPr marL="376238" lvl="2" indent="-147638" defTabSz="685800">
              <a:spcBef>
                <a:spcPts val="450"/>
              </a:spcBef>
              <a:spcAft>
                <a:spcPct val="0"/>
              </a:spcAft>
              <a:buClr>
                <a:srgbClr val="347475"/>
              </a:buClr>
              <a:defRPr/>
            </a:pPr>
            <a:r>
              <a:rPr lang="de" sz="1100" b="1">
                <a:solidFill>
                  <a:srgbClr val="000000"/>
                </a:solidFill>
                <a:uFill>
                  <a:solidFill>
                    <a:prstClr val="black">
                      <a:alpha val="0"/>
                    </a:prstClr>
                  </a:solidFill>
                </a:uFill>
                <a:latin typeface="+mn-lt"/>
                <a:ea typeface="Arial"/>
                <a:cs typeface="Arial"/>
              </a:rPr>
              <a:t>Rotaviren</a:t>
            </a:r>
            <a:r>
              <a:rPr lang="de" sz="1100" baseline="30000">
                <a:solidFill>
                  <a:srgbClr val="000000"/>
                </a:solidFill>
                <a:uFill>
                  <a:solidFill>
                    <a:prstClr val="black">
                      <a:alpha val="0"/>
                    </a:prstClr>
                  </a:solidFill>
                </a:uFill>
                <a:latin typeface="+mn-lt"/>
                <a:ea typeface="Arial"/>
                <a:cs typeface="Arial"/>
              </a:rPr>
              <a:t>1,4</a:t>
            </a:r>
          </a:p>
          <a:p>
            <a:pPr marL="376238" lvl="2" indent="-147638" defTabSz="685800">
              <a:spcBef>
                <a:spcPts val="450"/>
              </a:spcBef>
              <a:spcAft>
                <a:spcPct val="0"/>
              </a:spcAft>
              <a:buClr>
                <a:srgbClr val="347475"/>
              </a:buClr>
              <a:defRPr/>
            </a:pPr>
            <a:r>
              <a:rPr lang="de" sz="1100" b="1">
                <a:solidFill>
                  <a:srgbClr val="000000"/>
                </a:solidFill>
                <a:uFill>
                  <a:solidFill>
                    <a:prstClr val="black">
                      <a:alpha val="0"/>
                    </a:prstClr>
                  </a:solidFill>
                </a:uFill>
                <a:latin typeface="+mn-lt"/>
                <a:ea typeface="Arial"/>
                <a:cs typeface="Arial"/>
              </a:rPr>
              <a:t>Herpesviren</a:t>
            </a:r>
            <a:r>
              <a:rPr lang="de" sz="1100">
                <a:solidFill>
                  <a:srgbClr val="000000"/>
                </a:solidFill>
                <a:uFill>
                  <a:solidFill>
                    <a:prstClr val="black">
                      <a:alpha val="0"/>
                    </a:prstClr>
                  </a:solidFill>
                </a:uFill>
                <a:latin typeface="+mn-lt"/>
                <a:ea typeface="Arial"/>
                <a:cs typeface="Arial"/>
              </a:rPr>
              <a:t> (z. B. Epstein-Barr-Virus, Zytomegalievirus)</a:t>
            </a:r>
            <a:r>
              <a:rPr lang="de" sz="1100" baseline="30000">
                <a:solidFill>
                  <a:srgbClr val="000000"/>
                </a:solidFill>
                <a:uFill>
                  <a:solidFill>
                    <a:prstClr val="black">
                      <a:alpha val="0"/>
                    </a:prstClr>
                  </a:solidFill>
                </a:uFill>
                <a:latin typeface="+mn-lt"/>
                <a:ea typeface="Arial"/>
                <a:cs typeface="Arial"/>
              </a:rPr>
              <a:t>1</a:t>
            </a:r>
          </a:p>
        </p:txBody>
      </p:sp>
      <p:grpSp>
        <p:nvGrpSpPr>
          <p:cNvPr id="122" name="Gruppo 71">
            <a:extLst>
              <a:ext uri="{FF2B5EF4-FFF2-40B4-BE49-F238E27FC236}">
                <a16:creationId xmlns:a16="http://schemas.microsoft.com/office/drawing/2014/main" id="{A8DA5B91-5CC2-233C-8E7F-81A56C624B08}"/>
              </a:ext>
            </a:extLst>
          </p:cNvPr>
          <p:cNvGrpSpPr/>
          <p:nvPr/>
        </p:nvGrpSpPr>
        <p:grpSpPr>
          <a:xfrm>
            <a:off x="494110" y="1382233"/>
            <a:ext cx="2545527" cy="540001"/>
            <a:chOff x="3287472" y="1754588"/>
            <a:chExt cx="3394036" cy="720001"/>
          </a:xfrm>
        </p:grpSpPr>
        <p:sp>
          <p:nvSpPr>
            <p:cNvPr id="123" name="Rectangle: Top Corners Rounded 27">
              <a:extLst>
                <a:ext uri="{FF2B5EF4-FFF2-40B4-BE49-F238E27FC236}">
                  <a16:creationId xmlns:a16="http://schemas.microsoft.com/office/drawing/2014/main" id="{3C6AC4DB-277E-7350-184B-F697EEA23283}"/>
                </a:ext>
              </a:extLst>
            </p:cNvPr>
            <p:cNvSpPr/>
            <p:nvPr/>
          </p:nvSpPr>
          <p:spPr>
            <a:xfrm rot="5400000" flipH="1">
              <a:off x="4624490" y="417571"/>
              <a:ext cx="720000" cy="3394036"/>
            </a:xfrm>
            <a:prstGeom prst="round2SameRect">
              <a:avLst>
                <a:gd name="adj1" fmla="val 50000"/>
                <a:gd name="adj2" fmla="val 50000"/>
              </a:avLst>
            </a:prstGeom>
            <a:solidFill>
              <a:srgbClr val="2F3651">
                <a:lumMod val="20000"/>
                <a:lumOff val="80000"/>
              </a:srgbClr>
            </a:solidFill>
            <a:ln w="25400" cap="flat" cmpd="sng" algn="ctr">
              <a:noFill/>
              <a:prstDash val="solid"/>
            </a:ln>
            <a:effectLst/>
          </p:spPr>
          <p:txBody>
            <a:bodyPr vert="vert270" lIns="54000" tIns="108000" rIns="54000" bIns="135000" rtlCol="0" anchor="ctr"/>
            <a:lstStyle/>
            <a:p>
              <a:pPr marL="432000" marR="0" lvl="0" indent="0" defTabSz="685800" eaLnBrk="1" fontAlgn="auto" latinLnBrk="0" hangingPunct="1">
                <a:lnSpc>
                  <a:spcPct val="90000"/>
                </a:lnSpc>
                <a:spcBef>
                  <a:spcPct val="0"/>
                </a:spcBef>
                <a:spcAft>
                  <a:spcPct val="0"/>
                </a:spcAft>
                <a:buClrTx/>
                <a:buSzTx/>
                <a:buFontTx/>
                <a:buNone/>
                <a:tabLst/>
                <a:defRPr/>
              </a:pPr>
              <a:r>
                <a:rPr kumimoji="0" lang="de" sz="1400" b="1" i="0" u="none" strike="noStrike" kern="0" cap="none" spc="0" normalizeH="0" baseline="0" noProof="0">
                  <a:ln>
                    <a:noFill/>
                  </a:ln>
                  <a:solidFill>
                    <a:srgbClr val="2F3651"/>
                  </a:solidFill>
                  <a:effectLst/>
                  <a:uLnTx/>
                  <a:uFill>
                    <a:solidFill>
                      <a:prstClr val="black">
                        <a:alpha val="0"/>
                      </a:prstClr>
                    </a:solidFill>
                  </a:uFill>
                  <a:ea typeface="Arial"/>
                  <a:cs typeface="Arial"/>
                </a:rPr>
                <a:t>Virusinfektionen</a:t>
              </a:r>
              <a:endParaRPr kumimoji="0" lang="en-US" sz="1400" b="0" i="0" u="none" strike="noStrike" kern="0" cap="none" spc="0" normalizeH="0" baseline="30000" noProof="0">
                <a:ln>
                  <a:noFill/>
                </a:ln>
                <a:solidFill>
                  <a:srgbClr val="2F3651"/>
                </a:solidFill>
                <a:effectLst/>
                <a:uLnTx/>
                <a:uFillTx/>
                <a:ea typeface="Calibri" panose="020F0502020204030204"/>
                <a:cs typeface="Arial"/>
              </a:endParaRPr>
            </a:p>
          </p:txBody>
        </p:sp>
        <p:grpSp>
          <p:nvGrpSpPr>
            <p:cNvPr id="124" name="Gruppo 73">
              <a:extLst>
                <a:ext uri="{FF2B5EF4-FFF2-40B4-BE49-F238E27FC236}">
                  <a16:creationId xmlns:a16="http://schemas.microsoft.com/office/drawing/2014/main" id="{E62A0037-DE82-CBDC-4B7F-765E272DE67E}"/>
                </a:ext>
              </a:extLst>
            </p:cNvPr>
            <p:cNvGrpSpPr>
              <a:grpSpLocks noChangeAspect="1"/>
            </p:cNvGrpSpPr>
            <p:nvPr/>
          </p:nvGrpSpPr>
          <p:grpSpPr>
            <a:xfrm>
              <a:off x="3287472" y="1754588"/>
              <a:ext cx="718950" cy="720000"/>
              <a:chOff x="3143679" y="1754588"/>
              <a:chExt cx="862742" cy="864000"/>
            </a:xfrm>
          </p:grpSpPr>
          <p:sp>
            <p:nvSpPr>
              <p:cNvPr id="125" name="Oval 14">
                <a:extLst>
                  <a:ext uri="{FF2B5EF4-FFF2-40B4-BE49-F238E27FC236}">
                    <a16:creationId xmlns:a16="http://schemas.microsoft.com/office/drawing/2014/main" id="{17732C01-2BCF-C550-70A1-16EE76CC9BED}"/>
                  </a:ext>
                </a:extLst>
              </p:cNvPr>
              <p:cNvSpPr>
                <a:spLocks noChangeAspect="1"/>
              </p:cNvSpPr>
              <p:nvPr/>
            </p:nvSpPr>
            <p:spPr>
              <a:xfrm flipH="1">
                <a:off x="3143679" y="1754588"/>
                <a:ext cx="862742" cy="864000"/>
              </a:xfrm>
              <a:prstGeom prst="ellipse">
                <a:avLst/>
              </a:prstGeom>
              <a:solidFill>
                <a:srgbClr val="2F3651"/>
              </a:solidFill>
              <a:ln w="25400" cap="flat" cmpd="sng" algn="ctr">
                <a:noFill/>
                <a:prstDash val="solid"/>
              </a:ln>
              <a:effectLst/>
            </p:spPr>
            <p:txBody>
              <a:bodyPr lIns="54000" tIns="729000" rIns="54000" bIns="13500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prstClr val="white"/>
                  </a:solidFill>
                  <a:effectLst/>
                  <a:uLnTx/>
                  <a:uFillTx/>
                  <a:ea typeface="Calibri" panose="020F0502020204030204"/>
                  <a:cs typeface="Arial"/>
                </a:endParaRPr>
              </a:p>
            </p:txBody>
          </p:sp>
          <p:pic>
            <p:nvPicPr>
              <p:cNvPr id="126" name="Graphic 57" descr="Germ outline">
                <a:extLst>
                  <a:ext uri="{FF2B5EF4-FFF2-40B4-BE49-F238E27FC236}">
                    <a16:creationId xmlns:a16="http://schemas.microsoft.com/office/drawing/2014/main" id="{DAF73C63-AC70-A170-8809-F845D1B99148}"/>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305050" y="1916588"/>
                <a:ext cx="540000" cy="540000"/>
              </a:xfrm>
              <a:prstGeom prst="rect">
                <a:avLst/>
              </a:prstGeom>
            </p:spPr>
          </p:pic>
        </p:grpSp>
      </p:grpSp>
      <p:sp>
        <p:nvSpPr>
          <p:cNvPr id="127" name="Freeform: Shape 36">
            <a:extLst>
              <a:ext uri="{FF2B5EF4-FFF2-40B4-BE49-F238E27FC236}">
                <a16:creationId xmlns:a16="http://schemas.microsoft.com/office/drawing/2014/main" id="{7DECAB4B-6003-5B5B-217C-E27BC449B9FF}"/>
              </a:ext>
            </a:extLst>
          </p:cNvPr>
          <p:cNvSpPr/>
          <p:nvPr/>
        </p:nvSpPr>
        <p:spPr>
          <a:xfrm>
            <a:off x="3169099" y="2044748"/>
            <a:ext cx="645290" cy="1149791"/>
          </a:xfrm>
          <a:custGeom>
            <a:avLst/>
            <a:gdLst>
              <a:gd name="connsiteX0" fmla="*/ 0 w 306658"/>
              <a:gd name="connsiteY0" fmla="*/ 0 h 546410"/>
              <a:gd name="connsiteX1" fmla="*/ 178419 w 306658"/>
              <a:gd name="connsiteY1" fmla="*/ 183995 h 546410"/>
              <a:gd name="connsiteX2" fmla="*/ 39029 w 306658"/>
              <a:gd name="connsiteY2" fmla="*/ 150541 h 546410"/>
              <a:gd name="connsiteX3" fmla="*/ 239751 w 306658"/>
              <a:gd name="connsiteY3" fmla="*/ 367990 h 546410"/>
              <a:gd name="connsiteX4" fmla="*/ 139390 w 306658"/>
              <a:gd name="connsiteY4" fmla="*/ 340112 h 546410"/>
              <a:gd name="connsiteX5" fmla="*/ 306658 w 306658"/>
              <a:gd name="connsiteY5" fmla="*/ 546410 h 54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658" h="546410">
                <a:moveTo>
                  <a:pt x="0" y="0"/>
                </a:moveTo>
                <a:lnTo>
                  <a:pt x="178419" y="183995"/>
                </a:lnTo>
                <a:lnTo>
                  <a:pt x="39029" y="150541"/>
                </a:lnTo>
                <a:lnTo>
                  <a:pt x="239751" y="367990"/>
                </a:lnTo>
                <a:lnTo>
                  <a:pt x="139390" y="340112"/>
                </a:lnTo>
                <a:lnTo>
                  <a:pt x="306658" y="546410"/>
                </a:lnTo>
              </a:path>
            </a:pathLst>
          </a:custGeom>
          <a:noFill/>
          <a:ln w="38100" cap="flat" cmpd="sng" algn="ctr">
            <a:solidFill>
              <a:srgbClr val="2F3651"/>
            </a:solidFill>
            <a:prstDash val="solid"/>
            <a:tailEnd type="arrow" w="lg" len="sm"/>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128" name="Freeform: Shape 37">
            <a:extLst>
              <a:ext uri="{FF2B5EF4-FFF2-40B4-BE49-F238E27FC236}">
                <a16:creationId xmlns:a16="http://schemas.microsoft.com/office/drawing/2014/main" id="{6EAF0737-957B-24B9-737A-8E5660523434}"/>
              </a:ext>
            </a:extLst>
          </p:cNvPr>
          <p:cNvSpPr/>
          <p:nvPr/>
        </p:nvSpPr>
        <p:spPr>
          <a:xfrm flipH="1">
            <a:off x="5402749" y="2044748"/>
            <a:ext cx="645290" cy="1149791"/>
          </a:xfrm>
          <a:custGeom>
            <a:avLst/>
            <a:gdLst>
              <a:gd name="connsiteX0" fmla="*/ 0 w 306658"/>
              <a:gd name="connsiteY0" fmla="*/ 0 h 546410"/>
              <a:gd name="connsiteX1" fmla="*/ 178419 w 306658"/>
              <a:gd name="connsiteY1" fmla="*/ 183995 h 546410"/>
              <a:gd name="connsiteX2" fmla="*/ 39029 w 306658"/>
              <a:gd name="connsiteY2" fmla="*/ 150541 h 546410"/>
              <a:gd name="connsiteX3" fmla="*/ 239751 w 306658"/>
              <a:gd name="connsiteY3" fmla="*/ 367990 h 546410"/>
              <a:gd name="connsiteX4" fmla="*/ 139390 w 306658"/>
              <a:gd name="connsiteY4" fmla="*/ 340112 h 546410"/>
              <a:gd name="connsiteX5" fmla="*/ 306658 w 306658"/>
              <a:gd name="connsiteY5" fmla="*/ 546410 h 54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658" h="546410">
                <a:moveTo>
                  <a:pt x="0" y="0"/>
                </a:moveTo>
                <a:lnTo>
                  <a:pt x="178419" y="183995"/>
                </a:lnTo>
                <a:lnTo>
                  <a:pt x="39029" y="150541"/>
                </a:lnTo>
                <a:lnTo>
                  <a:pt x="239751" y="367990"/>
                </a:lnTo>
                <a:lnTo>
                  <a:pt x="139390" y="340112"/>
                </a:lnTo>
                <a:lnTo>
                  <a:pt x="306658" y="546410"/>
                </a:lnTo>
              </a:path>
            </a:pathLst>
          </a:custGeom>
          <a:noFill/>
          <a:ln w="38100" cap="flat" cmpd="sng" algn="ctr">
            <a:solidFill>
              <a:srgbClr val="347475"/>
            </a:solidFill>
            <a:prstDash val="solid"/>
            <a:tailEnd type="arrow" w="lg" len="sm"/>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129" name="Rectangle: Top Corners Rounded 27">
            <a:extLst>
              <a:ext uri="{FF2B5EF4-FFF2-40B4-BE49-F238E27FC236}">
                <a16:creationId xmlns:a16="http://schemas.microsoft.com/office/drawing/2014/main" id="{4B2ED562-7010-CE58-54A4-B2DFEBD7A035}"/>
              </a:ext>
            </a:extLst>
          </p:cNvPr>
          <p:cNvSpPr/>
          <p:nvPr/>
        </p:nvSpPr>
        <p:spPr>
          <a:xfrm rot="5400000" flipH="1">
            <a:off x="7249598" y="379470"/>
            <a:ext cx="540000" cy="2545527"/>
          </a:xfrm>
          <a:prstGeom prst="round2SameRect">
            <a:avLst>
              <a:gd name="adj1" fmla="val 50000"/>
              <a:gd name="adj2" fmla="val 50000"/>
            </a:avLst>
          </a:prstGeom>
          <a:solidFill>
            <a:srgbClr val="CFEBE8"/>
          </a:solidFill>
          <a:ln w="25400" cap="flat" cmpd="sng" algn="ctr">
            <a:noFill/>
            <a:prstDash val="solid"/>
          </a:ln>
          <a:effectLst/>
        </p:spPr>
        <p:txBody>
          <a:bodyPr vert="vert270" lIns="54000" tIns="108000" rIns="54000" bIns="135000" rtlCol="0" anchor="ctr"/>
          <a:lstStyle/>
          <a:p>
            <a:pPr marL="432000" marR="0" lvl="0" indent="0" defTabSz="685800" eaLnBrk="1" fontAlgn="auto" latinLnBrk="0" hangingPunct="1">
              <a:lnSpc>
                <a:spcPct val="90000"/>
              </a:lnSpc>
              <a:spcBef>
                <a:spcPct val="0"/>
              </a:spcBef>
              <a:spcAft>
                <a:spcPct val="0"/>
              </a:spcAft>
              <a:buClrTx/>
              <a:buSzTx/>
              <a:buFontTx/>
              <a:buNone/>
              <a:tabLst/>
              <a:defRPr/>
            </a:pPr>
            <a:r>
              <a:rPr kumimoji="0" lang="de" sz="1400" b="1" i="0" u="none" strike="noStrike" kern="0" cap="none" spc="0" normalizeH="0" baseline="0" noProof="0">
                <a:ln>
                  <a:noFill/>
                </a:ln>
                <a:solidFill>
                  <a:srgbClr val="347475"/>
                </a:solidFill>
                <a:effectLst/>
                <a:uLnTx/>
                <a:uFill>
                  <a:solidFill>
                    <a:prstClr val="black">
                      <a:alpha val="0"/>
                    </a:prstClr>
                  </a:solidFill>
                </a:uFill>
                <a:ea typeface="Arial"/>
                <a:cs typeface="Arial"/>
              </a:rPr>
              <a:t>Andere Faktoren</a:t>
            </a:r>
          </a:p>
        </p:txBody>
      </p:sp>
      <p:grpSp>
        <p:nvGrpSpPr>
          <p:cNvPr id="130" name="Gruppo 59">
            <a:extLst>
              <a:ext uri="{FF2B5EF4-FFF2-40B4-BE49-F238E27FC236}">
                <a16:creationId xmlns:a16="http://schemas.microsoft.com/office/drawing/2014/main" id="{C829DF18-29EC-9FF3-BE37-66DC4EB50168}"/>
              </a:ext>
            </a:extLst>
          </p:cNvPr>
          <p:cNvGrpSpPr>
            <a:grpSpLocks noChangeAspect="1"/>
          </p:cNvGrpSpPr>
          <p:nvPr/>
        </p:nvGrpSpPr>
        <p:grpSpPr>
          <a:xfrm>
            <a:off x="6246835" y="1382233"/>
            <a:ext cx="539213" cy="540000"/>
            <a:chOff x="8184624" y="1754588"/>
            <a:chExt cx="862742" cy="864000"/>
          </a:xfrm>
        </p:grpSpPr>
        <p:sp>
          <p:nvSpPr>
            <p:cNvPr id="131" name="Oval 14">
              <a:extLst>
                <a:ext uri="{FF2B5EF4-FFF2-40B4-BE49-F238E27FC236}">
                  <a16:creationId xmlns:a16="http://schemas.microsoft.com/office/drawing/2014/main" id="{412AAC1F-84B7-B112-4619-00A3ED760D66}"/>
                </a:ext>
              </a:extLst>
            </p:cNvPr>
            <p:cNvSpPr>
              <a:spLocks noChangeAspect="1"/>
            </p:cNvSpPr>
            <p:nvPr/>
          </p:nvSpPr>
          <p:spPr>
            <a:xfrm>
              <a:off x="8184624" y="1754588"/>
              <a:ext cx="862742" cy="864000"/>
            </a:xfrm>
            <a:prstGeom prst="ellipse">
              <a:avLst/>
            </a:prstGeom>
            <a:solidFill>
              <a:srgbClr val="2F3651"/>
            </a:solidFill>
            <a:ln w="25400" cap="flat" cmpd="sng" algn="ctr">
              <a:noFill/>
              <a:prstDash val="solid"/>
            </a:ln>
            <a:effectLst/>
          </p:spPr>
          <p:txBody>
            <a:bodyPr lIns="54000" tIns="729000" rIns="54000" bIns="13500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a:endParaRPr>
            </a:p>
          </p:txBody>
        </p:sp>
        <p:pic>
          <p:nvPicPr>
            <p:cNvPr id="132" name="Graphic 3">
              <a:extLst>
                <a:ext uri="{FF2B5EF4-FFF2-40B4-BE49-F238E27FC236}">
                  <a16:creationId xmlns:a16="http://schemas.microsoft.com/office/drawing/2014/main" id="{61C3CEC2-A0E6-842A-FED5-D197E83FBC79}"/>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8372172" y="1934588"/>
              <a:ext cx="487647" cy="504000"/>
            </a:xfrm>
            <a:prstGeom prst="rect">
              <a:avLst/>
            </a:prstGeom>
          </p:spPr>
        </p:pic>
      </p:grpSp>
      <p:sp>
        <p:nvSpPr>
          <p:cNvPr id="133" name="Textfeld 132">
            <a:extLst>
              <a:ext uri="{FF2B5EF4-FFF2-40B4-BE49-F238E27FC236}">
                <a16:creationId xmlns:a16="http://schemas.microsoft.com/office/drawing/2014/main" id="{29AC0BA6-1CF6-DF59-74B1-0474218B1F9A}"/>
              </a:ext>
            </a:extLst>
          </p:cNvPr>
          <p:cNvSpPr txBox="1"/>
          <p:nvPr/>
        </p:nvSpPr>
        <p:spPr>
          <a:xfrm>
            <a:off x="365776" y="4756810"/>
            <a:ext cx="8415511"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T1D: Typ-1-Diabetes.</a:t>
            </a:r>
          </a:p>
          <a:p>
            <a:pPr lvl="0">
              <a:defRPr/>
            </a:pPr>
            <a:r>
              <a:rPr kumimoji="0" lang="de-DE" sz="600" b="1" i="0" u="none" strike="noStrike" kern="1200" cap="none" spc="0" normalizeH="0" baseline="0" noProof="0">
                <a:ln>
                  <a:noFill/>
                </a:ln>
                <a:solidFill>
                  <a:srgbClr val="404040"/>
                </a:solidFill>
                <a:effectLst/>
                <a:uLnTx/>
                <a:uFillTx/>
                <a:latin typeface="Verdana"/>
                <a:ea typeface="+mn-ea"/>
                <a:cs typeface="Arial"/>
              </a:rPr>
              <a:t>1. </a:t>
            </a:r>
            <a:r>
              <a:rPr lang="de" sz="600">
                <a:solidFill>
                  <a:srgbClr val="404040"/>
                </a:solidFill>
                <a:uFill>
                  <a:solidFill>
                    <a:prstClr val="black">
                      <a:alpha val="0"/>
                    </a:prstClr>
                  </a:solidFill>
                </a:uFill>
                <a:ea typeface="Arial"/>
                <a:cs typeface="Arial"/>
              </a:rPr>
              <a:t>Houeiss P </a:t>
            </a:r>
            <a:r>
              <a:rPr lang="de" sz="600" i="1">
                <a:solidFill>
                  <a:srgbClr val="404040"/>
                </a:solidFill>
                <a:uFill>
                  <a:solidFill>
                    <a:prstClr val="black">
                      <a:alpha val="0"/>
                    </a:prstClr>
                  </a:solidFill>
                </a:uFill>
                <a:ea typeface="Arial"/>
                <a:cs typeface="Arial"/>
              </a:rPr>
              <a:t>et al. Front Endocrinol (Lausanne) </a:t>
            </a:r>
            <a:r>
              <a:rPr lang="de" sz="600">
                <a:solidFill>
                  <a:srgbClr val="404040"/>
                </a:solidFill>
                <a:uFill>
                  <a:solidFill>
                    <a:prstClr val="black">
                      <a:alpha val="0"/>
                    </a:prstClr>
                  </a:solidFill>
                </a:uFill>
                <a:ea typeface="Arial"/>
                <a:cs typeface="Arial"/>
              </a:rPr>
              <a:t>2022; 13: 933965. </a:t>
            </a:r>
            <a:r>
              <a:rPr kumimoji="0" lang="de-DE" sz="600" b="1" i="0" u="none" strike="noStrike" kern="1200" cap="none" spc="0" normalizeH="0" baseline="0" noProof="0">
                <a:ln>
                  <a:noFill/>
                </a:ln>
                <a:solidFill>
                  <a:srgbClr val="404040"/>
                </a:solidFill>
                <a:effectLst/>
                <a:uLnTx/>
                <a:uFillTx/>
                <a:latin typeface="Verdana"/>
                <a:ea typeface="+mn-ea"/>
                <a:cs typeface="Arial"/>
              </a:rPr>
              <a:t>2.</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a-DK" sz="600" b="0" i="0" u="none" strike="noStrike" kern="1200" cap="none" spc="0" normalizeH="0" baseline="0" noProof="0">
                <a:ln>
                  <a:noFill/>
                </a:ln>
                <a:solidFill>
                  <a:srgbClr val="404040"/>
                </a:solidFill>
                <a:effectLst/>
                <a:uLnTx/>
                <a:uFillTx/>
                <a:latin typeface="Verdana"/>
                <a:ea typeface="+mn-ea"/>
                <a:cs typeface="Arial"/>
              </a:rPr>
              <a:t>Primavera M </a:t>
            </a:r>
            <a:r>
              <a:rPr kumimoji="0" lang="da-DK" sz="600" b="0" i="1" u="none" strike="noStrike" kern="1200" cap="none" spc="0" normalizeH="0" baseline="0" noProof="0">
                <a:ln>
                  <a:noFill/>
                </a:ln>
                <a:solidFill>
                  <a:srgbClr val="404040"/>
                </a:solidFill>
                <a:effectLst/>
                <a:uLnTx/>
                <a:uFillTx/>
                <a:latin typeface="Verdana"/>
                <a:ea typeface="+mn-ea"/>
                <a:cs typeface="Arial"/>
              </a:rPr>
              <a:t>et al. Front Endocrinol (Lausanne) </a:t>
            </a:r>
            <a:r>
              <a:rPr kumimoji="0" lang="da-DK" sz="600" b="0" i="0" u="none" strike="noStrike" kern="1200" cap="none" spc="0" normalizeH="0" baseline="0" noProof="0">
                <a:ln>
                  <a:noFill/>
                </a:ln>
                <a:solidFill>
                  <a:srgbClr val="404040"/>
                </a:solidFill>
                <a:effectLst/>
                <a:uLnTx/>
                <a:uFillTx/>
                <a:latin typeface="Verdana"/>
                <a:ea typeface="+mn-ea"/>
                <a:cs typeface="Arial"/>
              </a:rPr>
              <a:t>2020; 11: 248. </a:t>
            </a:r>
            <a:r>
              <a:rPr kumimoji="0" lang="da-DK" sz="600" b="1" i="0" u="none" strike="noStrike" kern="1200" cap="none" spc="0" normalizeH="0" baseline="0" noProof="0">
                <a:ln>
                  <a:noFill/>
                </a:ln>
                <a:solidFill>
                  <a:srgbClr val="404040"/>
                </a:solidFill>
                <a:effectLst/>
                <a:uLnTx/>
                <a:uFillTx/>
                <a:latin typeface="Verdana"/>
                <a:ea typeface="+mn-ea"/>
                <a:cs typeface="Arial"/>
              </a:rPr>
              <a:t>3. </a:t>
            </a:r>
            <a:r>
              <a:rPr kumimoji="0" lang="da-DK" sz="600" b="0" i="0" u="none" strike="noStrike" kern="1200" cap="none" spc="0" normalizeH="0" baseline="0" noProof="0">
                <a:ln>
                  <a:noFill/>
                </a:ln>
                <a:solidFill>
                  <a:srgbClr val="404040"/>
                </a:solidFill>
                <a:effectLst/>
                <a:uLnTx/>
                <a:uFillTx/>
                <a:latin typeface="Verdana"/>
                <a:ea typeface="+mn-ea"/>
                <a:cs typeface="Arial"/>
              </a:rPr>
              <a:t>Verduci E </a:t>
            </a:r>
            <a:r>
              <a:rPr kumimoji="0" lang="da-DK" sz="600" b="0" i="1" u="none" strike="noStrike" kern="1200" cap="none" spc="0" normalizeH="0" baseline="0" noProof="0">
                <a:ln>
                  <a:noFill/>
                </a:ln>
                <a:solidFill>
                  <a:srgbClr val="404040"/>
                </a:solidFill>
                <a:effectLst/>
                <a:uLnTx/>
                <a:uFillTx/>
                <a:latin typeface="Verdana"/>
                <a:ea typeface="+mn-ea"/>
                <a:cs typeface="Arial"/>
              </a:rPr>
              <a:t>et al. Front Nutr </a:t>
            </a:r>
            <a:r>
              <a:rPr kumimoji="0" lang="da-DK" sz="600" b="0" i="0" u="none" strike="noStrike" kern="1200" cap="none" spc="0" normalizeH="0" baseline="0" noProof="0">
                <a:ln>
                  <a:noFill/>
                </a:ln>
                <a:solidFill>
                  <a:srgbClr val="404040"/>
                </a:solidFill>
                <a:effectLst/>
                <a:uLnTx/>
                <a:uFillTx/>
                <a:latin typeface="Verdana"/>
                <a:ea typeface="+mn-ea"/>
                <a:cs typeface="Arial"/>
              </a:rPr>
              <a:t>2020; 7: 612377. </a:t>
            </a:r>
            <a:r>
              <a:rPr kumimoji="0" lang="da-DK" sz="600" b="1" i="0" u="none" strike="noStrike" kern="1200" cap="none" spc="0" normalizeH="0" baseline="0" noProof="0">
                <a:ln>
                  <a:noFill/>
                </a:ln>
                <a:solidFill>
                  <a:srgbClr val="404040"/>
                </a:solidFill>
                <a:effectLst/>
                <a:uLnTx/>
                <a:uFillTx/>
                <a:latin typeface="Verdana"/>
                <a:ea typeface="+mn-ea"/>
                <a:cs typeface="Arial"/>
              </a:rPr>
              <a:t>4.</a:t>
            </a:r>
            <a:r>
              <a:rPr kumimoji="0" lang="da-DK" sz="600" b="0" i="0" u="none" strike="noStrike" kern="1200" cap="none" spc="0" normalizeH="0" baseline="0" noProof="0">
                <a:ln>
                  <a:noFill/>
                </a:ln>
                <a:solidFill>
                  <a:srgbClr val="404040"/>
                </a:solidFill>
                <a:effectLst/>
                <a:uLnTx/>
                <a:uFillTx/>
                <a:latin typeface="Verdana"/>
                <a:ea typeface="+mn-ea"/>
                <a:cs typeface="Arial"/>
              </a:rPr>
              <a:t> Lemos JRN </a:t>
            </a:r>
            <a:r>
              <a:rPr kumimoji="0" lang="da-DK" sz="600" b="0" i="1" u="none" strike="noStrike" kern="1200" cap="none" spc="0" normalizeH="0" baseline="0" noProof="0">
                <a:ln>
                  <a:noFill/>
                </a:ln>
                <a:solidFill>
                  <a:srgbClr val="404040"/>
                </a:solidFill>
                <a:effectLst/>
                <a:uLnTx/>
                <a:uFillTx/>
                <a:latin typeface="Verdana"/>
                <a:ea typeface="+mn-ea"/>
                <a:cs typeface="Arial"/>
              </a:rPr>
              <a:t>et al. Front Immunol </a:t>
            </a:r>
            <a:r>
              <a:rPr kumimoji="0" lang="da-DK" sz="600" b="0" i="0" u="none" strike="noStrike" kern="1200" cap="none" spc="0" normalizeH="0" baseline="0" noProof="0">
                <a:ln>
                  <a:noFill/>
                </a:ln>
                <a:solidFill>
                  <a:srgbClr val="404040"/>
                </a:solidFill>
                <a:effectLst/>
                <a:uLnTx/>
                <a:uFillTx/>
                <a:latin typeface="Verdana"/>
                <a:ea typeface="+mn-ea"/>
                <a:cs typeface="Arial"/>
              </a:rPr>
              <a:t>2024; 14: 1326711. </a:t>
            </a:r>
            <a:r>
              <a:rPr kumimoji="0" lang="da-DK" sz="600" b="1" i="0" u="none" strike="noStrike" kern="1200" cap="none" spc="0" normalizeH="0" baseline="0" noProof="0">
                <a:ln>
                  <a:noFill/>
                </a:ln>
                <a:solidFill>
                  <a:srgbClr val="404040"/>
                </a:solidFill>
                <a:effectLst/>
                <a:uLnTx/>
                <a:uFillTx/>
                <a:latin typeface="Verdana"/>
                <a:ea typeface="+mn-ea"/>
                <a:cs typeface="Arial"/>
              </a:rPr>
              <a:t>5. </a:t>
            </a:r>
            <a:r>
              <a:rPr kumimoji="0" lang="da-DK" sz="600" b="0" i="0" u="none" strike="noStrike" kern="1200" cap="none" spc="0" normalizeH="0" baseline="0" noProof="0">
                <a:ln>
                  <a:noFill/>
                </a:ln>
                <a:solidFill>
                  <a:srgbClr val="404040"/>
                </a:solidFill>
                <a:effectLst/>
                <a:uLnTx/>
                <a:uFillTx/>
                <a:latin typeface="Verdana"/>
                <a:ea typeface="+mn-ea"/>
                <a:cs typeface="Arial"/>
              </a:rPr>
              <a:t>Buzzetti R </a:t>
            </a:r>
            <a:r>
              <a:rPr kumimoji="0" lang="da-DK" sz="600" b="0" i="1" u="none" strike="noStrike" kern="1200" cap="none" spc="0" normalizeH="0" baseline="0" noProof="0">
                <a:ln>
                  <a:noFill/>
                </a:ln>
                <a:solidFill>
                  <a:srgbClr val="404040"/>
                </a:solidFill>
                <a:effectLst/>
                <a:uLnTx/>
                <a:uFillTx/>
                <a:latin typeface="Verdana"/>
                <a:ea typeface="+mn-ea"/>
                <a:cs typeface="Arial"/>
              </a:rPr>
              <a:t>et al. Nat Rev Dis Primer </a:t>
            </a:r>
            <a:r>
              <a:rPr kumimoji="0" lang="da-DK" sz="600" b="0" i="0" u="none" strike="noStrike" kern="1200" cap="none" spc="0" normalizeH="0" baseline="0" noProof="0">
                <a:ln>
                  <a:noFill/>
                </a:ln>
                <a:solidFill>
                  <a:srgbClr val="404040"/>
                </a:solidFill>
                <a:effectLst/>
                <a:uLnTx/>
                <a:uFillTx/>
                <a:latin typeface="Verdana"/>
                <a:ea typeface="+mn-ea"/>
                <a:cs typeface="Arial"/>
              </a:rPr>
              <a:t>2022; 8: 63. </a:t>
            </a:r>
            <a:r>
              <a:rPr kumimoji="0" lang="da-DK" sz="600" b="1" i="0" u="none" strike="noStrike" kern="1200" cap="none" spc="0" normalizeH="0" baseline="0" noProof="0">
                <a:ln>
                  <a:noFill/>
                </a:ln>
                <a:solidFill>
                  <a:srgbClr val="404040"/>
                </a:solidFill>
                <a:effectLst/>
                <a:uLnTx/>
                <a:uFillTx/>
                <a:latin typeface="Verdana"/>
                <a:ea typeface="+mn-ea"/>
                <a:cs typeface="Arial"/>
              </a:rPr>
              <a:t>6.</a:t>
            </a:r>
            <a:r>
              <a:rPr kumimoji="0" lang="da-DK" sz="600" b="0" i="0" u="none" strike="noStrike" kern="1200" cap="none" spc="0" normalizeH="0" baseline="0" noProof="0">
                <a:ln>
                  <a:noFill/>
                </a:ln>
                <a:solidFill>
                  <a:srgbClr val="404040"/>
                </a:solidFill>
                <a:effectLst/>
                <a:uLnTx/>
                <a:uFillTx/>
                <a:latin typeface="Verdana"/>
                <a:ea typeface="+mn-ea"/>
                <a:cs typeface="Arial"/>
              </a:rPr>
              <a:t> Rewers M &amp; Ludvigsson J. </a:t>
            </a:r>
            <a:r>
              <a:rPr kumimoji="0" lang="da-DK" sz="600" b="0" i="1" u="none" strike="noStrike" kern="1200" cap="none" spc="0" normalizeH="0" baseline="0" noProof="0">
                <a:ln>
                  <a:noFill/>
                </a:ln>
                <a:solidFill>
                  <a:srgbClr val="404040"/>
                </a:solidFill>
                <a:effectLst/>
                <a:uLnTx/>
                <a:uFillTx/>
                <a:latin typeface="Verdana"/>
                <a:ea typeface="+mn-ea"/>
                <a:cs typeface="Arial"/>
              </a:rPr>
              <a:t>Lancet</a:t>
            </a:r>
            <a:r>
              <a:rPr kumimoji="0" lang="da-DK" sz="600" b="0" i="0" u="none" strike="noStrike" kern="1200" cap="none" spc="0" normalizeH="0" baseline="0" noProof="0">
                <a:ln>
                  <a:noFill/>
                </a:ln>
                <a:solidFill>
                  <a:srgbClr val="404040"/>
                </a:solidFill>
                <a:effectLst/>
                <a:uLnTx/>
                <a:uFillTx/>
                <a:latin typeface="Verdana"/>
                <a:ea typeface="+mn-ea"/>
                <a:cs typeface="Arial"/>
              </a:rPr>
              <a:t> 2016; 387: 2340</a:t>
            </a:r>
            <a:r>
              <a:rPr lang="de-DE" sz="600">
                <a:solidFill>
                  <a:srgbClr val="404040"/>
                </a:solidFill>
                <a:ea typeface="Arial"/>
                <a:cs typeface="Arial"/>
              </a:rPr>
              <a:t>–</a:t>
            </a:r>
            <a:r>
              <a:rPr kumimoji="0" lang="da-DK" sz="600" b="0" i="0" u="none" strike="noStrike" kern="1200" cap="none" spc="0" normalizeH="0" baseline="0" noProof="0">
                <a:ln>
                  <a:noFill/>
                </a:ln>
                <a:solidFill>
                  <a:srgbClr val="404040"/>
                </a:solidFill>
                <a:effectLst/>
                <a:uLnTx/>
                <a:uFillTx/>
                <a:latin typeface="Verdana"/>
                <a:ea typeface="+mn-ea"/>
                <a:cs typeface="Arial"/>
              </a:rPr>
              <a:t>8. </a:t>
            </a:r>
            <a:r>
              <a:rPr kumimoji="0" lang="da-DK" sz="600" b="1" i="0" u="none" strike="noStrike" kern="1200" cap="none" spc="0" normalizeH="0" baseline="0" noProof="0">
                <a:ln>
                  <a:noFill/>
                </a:ln>
                <a:solidFill>
                  <a:srgbClr val="404040"/>
                </a:solidFill>
                <a:effectLst/>
                <a:uLnTx/>
                <a:uFillTx/>
                <a:latin typeface="Verdana"/>
                <a:ea typeface="+mn-ea"/>
                <a:cs typeface="Arial"/>
              </a:rPr>
              <a:t>7.</a:t>
            </a:r>
            <a:r>
              <a:rPr kumimoji="0" lang="da-DK" sz="600" b="0" i="0" u="none" strike="noStrike" kern="1200" cap="none" spc="0" normalizeH="0" baseline="0" noProof="0">
                <a:ln>
                  <a:noFill/>
                </a:ln>
                <a:solidFill>
                  <a:srgbClr val="404040"/>
                </a:solidFill>
                <a:effectLst/>
                <a:uLnTx/>
                <a:uFillTx/>
                <a:latin typeface="Verdana"/>
                <a:ea typeface="+mn-ea"/>
                <a:cs typeface="Arial"/>
              </a:rPr>
              <a:t> Kondrashova A </a:t>
            </a:r>
            <a:r>
              <a:rPr kumimoji="0" lang="da-DK" sz="600" b="0" i="1" u="none" strike="noStrike" kern="1200" cap="none" spc="0" normalizeH="0" baseline="0" noProof="0">
                <a:ln>
                  <a:noFill/>
                </a:ln>
                <a:solidFill>
                  <a:srgbClr val="404040"/>
                </a:solidFill>
                <a:effectLst/>
                <a:uLnTx/>
                <a:uFillTx/>
                <a:latin typeface="Verdana"/>
                <a:ea typeface="+mn-ea"/>
                <a:cs typeface="Arial"/>
              </a:rPr>
              <a:t>et al. Ann Med </a:t>
            </a:r>
            <a:r>
              <a:rPr kumimoji="0" lang="da-DK" sz="600" b="0" i="0" u="none" strike="noStrike" kern="1200" cap="none" spc="0" normalizeH="0" baseline="0" noProof="0">
                <a:ln>
                  <a:noFill/>
                </a:ln>
                <a:solidFill>
                  <a:srgbClr val="404040"/>
                </a:solidFill>
                <a:effectLst/>
                <a:uLnTx/>
                <a:uFillTx/>
                <a:latin typeface="Verdana"/>
                <a:ea typeface="+mn-ea"/>
                <a:cs typeface="Arial"/>
              </a:rPr>
              <a:t>2005; 37: 67</a:t>
            </a:r>
            <a:r>
              <a:rPr lang="de-DE" sz="600">
                <a:solidFill>
                  <a:srgbClr val="404040"/>
                </a:solidFill>
                <a:ea typeface="Arial"/>
                <a:cs typeface="Arial"/>
              </a:rPr>
              <a:t>–</a:t>
            </a:r>
            <a:r>
              <a:rPr kumimoji="0" lang="da-DK" sz="600" b="0" i="0" u="none" strike="noStrike" kern="1200" cap="none" spc="0" normalizeH="0" baseline="0" noProof="0">
                <a:ln>
                  <a:noFill/>
                </a:ln>
                <a:solidFill>
                  <a:srgbClr val="404040"/>
                </a:solidFill>
                <a:effectLst/>
                <a:uLnTx/>
                <a:uFillTx/>
                <a:latin typeface="Verdana"/>
                <a:ea typeface="+mn-ea"/>
                <a:cs typeface="Arial"/>
              </a:rPr>
              <a:t>72.</a:t>
            </a:r>
            <a:endParaRPr kumimoji="0" lang="de-DE" sz="600" b="0" i="0" u="none" strike="noStrike" kern="1200" cap="none" spc="0" normalizeH="0" baseline="0" noProof="0">
              <a:ln>
                <a:noFill/>
              </a:ln>
              <a:solidFill>
                <a:srgbClr val="404040"/>
              </a:solidFill>
              <a:effectLst/>
              <a:uLnTx/>
              <a:uFillTx/>
              <a:latin typeface="Verdana"/>
              <a:ea typeface="+mn-ea"/>
              <a:cs typeface="Arial"/>
            </a:endParaRPr>
          </a:p>
        </p:txBody>
      </p:sp>
    </p:spTree>
    <p:extLst>
      <p:ext uri="{BB962C8B-B14F-4D97-AF65-F5344CB8AC3E}">
        <p14:creationId xmlns:p14="http://schemas.microsoft.com/office/powerpoint/2010/main" val="22609089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6B57C3A-57D1-0FD5-F7DB-AC65038C4279}"/>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E74D34E7-76BA-4720-FC16-2FF1E9FD7C28}"/>
              </a:ext>
            </a:extLst>
          </p:cNvPr>
          <p:cNvSpPr>
            <a:spLocks noGrp="1"/>
          </p:cNvSpPr>
          <p:nvPr>
            <p:ph type="title"/>
          </p:nvPr>
        </p:nvSpPr>
        <p:spPr>
          <a:xfrm>
            <a:off x="360550" y="113967"/>
            <a:ext cx="8485200" cy="491328"/>
          </a:xfrm>
        </p:spPr>
        <p:txBody>
          <a:bodyPr anchor="t">
            <a:noAutofit/>
          </a:bodyPr>
          <a:lstStyle/>
          <a:p>
            <a:pPr>
              <a:lnSpc>
                <a:spcPct val="100000"/>
              </a:lnSpc>
            </a:pPr>
            <a:r>
              <a:rPr lang="de-DE" sz="2000" b="1">
                <a:solidFill>
                  <a:srgbClr val="7030A0"/>
                </a:solidFill>
                <a:latin typeface="+mj-lt"/>
              </a:rPr>
              <a:t>Höhere IAA- und IA-2A-Spiegel können das Risiko für klinische T1D-Manifestation (Stadium 3) erhöhen</a:t>
            </a:r>
            <a:r>
              <a:rPr lang="de-DE" sz="2000" b="1" baseline="30000">
                <a:solidFill>
                  <a:srgbClr val="7030A0"/>
                </a:solidFill>
                <a:latin typeface="+mj-lt"/>
              </a:rPr>
              <a:t>1</a:t>
            </a:r>
            <a:endParaRPr lang="en-US" sz="2000" b="1" baseline="30000">
              <a:solidFill>
                <a:srgbClr val="7030A0"/>
              </a:solidFill>
              <a:latin typeface="+mj-lt"/>
            </a:endParaRPr>
          </a:p>
        </p:txBody>
      </p:sp>
      <p:sp>
        <p:nvSpPr>
          <p:cNvPr id="49" name="Rectangle: Top Corners Rounded 9">
            <a:extLst>
              <a:ext uri="{FF2B5EF4-FFF2-40B4-BE49-F238E27FC236}">
                <a16:creationId xmlns:a16="http://schemas.microsoft.com/office/drawing/2014/main" id="{4A616CED-D2B0-3C50-AD5B-4AF45298E05F}"/>
              </a:ext>
            </a:extLst>
          </p:cNvPr>
          <p:cNvSpPr/>
          <p:nvPr/>
        </p:nvSpPr>
        <p:spPr>
          <a:xfrm rot="5400000">
            <a:off x="593838" y="263921"/>
            <a:ext cx="250245" cy="1437924"/>
          </a:xfrm>
          <a:prstGeom prst="round2SameRect">
            <a:avLst>
              <a:gd name="adj1" fmla="val 50000"/>
              <a:gd name="adj2" fmla="val 0"/>
            </a:avLst>
          </a:prstGeom>
          <a:solidFill>
            <a:srgbClr val="23004C"/>
          </a:solidFill>
          <a:ln w="25400" cap="flat" cmpd="sng" algn="ctr">
            <a:noFill/>
            <a:prstDash val="solid"/>
          </a:ln>
          <a:effectLst/>
        </p:spPr>
        <p:txBody>
          <a:bodyPr vert="vert270" lIns="0" tIns="0" rIns="0" bIns="270000"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900" b="1" i="0" u="none" strike="noStrike" kern="0" cap="none" spc="0" normalizeH="0" baseline="0" noProof="0">
                <a:ln>
                  <a:noFill/>
                </a:ln>
                <a:solidFill>
                  <a:srgbClr val="FFFFFF"/>
                </a:solidFill>
                <a:effectLst/>
                <a:uLnTx/>
                <a:uFillTx/>
                <a:ea typeface="Arial"/>
                <a:cs typeface="Arial"/>
              </a:rPr>
              <a:t>TEDDY-Studie*</a:t>
            </a:r>
          </a:p>
        </p:txBody>
      </p:sp>
      <p:sp>
        <p:nvSpPr>
          <p:cNvPr id="50" name="Rectangle: Rounded Corners 30">
            <a:extLst>
              <a:ext uri="{FF2B5EF4-FFF2-40B4-BE49-F238E27FC236}">
                <a16:creationId xmlns:a16="http://schemas.microsoft.com/office/drawing/2014/main" id="{3475D6BB-6D37-51A2-859C-CD031D4F7551}"/>
              </a:ext>
            </a:extLst>
          </p:cNvPr>
          <p:cNvSpPr/>
          <p:nvPr/>
        </p:nvSpPr>
        <p:spPr>
          <a:xfrm>
            <a:off x="988699" y="1249031"/>
            <a:ext cx="7166602" cy="413072"/>
          </a:xfrm>
          <a:prstGeom prst="roundRect">
            <a:avLst>
              <a:gd name="adj" fmla="val 50000"/>
            </a:avLst>
          </a:prstGeom>
          <a:solidFill>
            <a:srgbClr val="23004C"/>
          </a:solidFill>
          <a:ln w="25400" cap="flat" cmpd="sng" algn="ctr">
            <a:noFill/>
            <a:prstDash val="solid"/>
          </a:ln>
          <a:effectLst/>
        </p:spPr>
        <p:txBody>
          <a:bodyPr rtlCol="0" anchor="ctr"/>
          <a:lstStyle/>
          <a:p>
            <a:pPr marL="0" marR="0" lvl="0" indent="0" algn="ctr" defTabSz="514350" rtl="0" eaLnBrk="1" fontAlgn="auto" latinLnBrk="0" hangingPunct="1">
              <a:lnSpc>
                <a:spcPct val="85000"/>
              </a:lnSpc>
              <a:spcBef>
                <a:spcPct val="0"/>
              </a:spcBef>
              <a:spcAft>
                <a:spcPct val="0"/>
              </a:spcAft>
              <a:buClrTx/>
              <a:buSzTx/>
              <a:buFontTx/>
              <a:buNone/>
              <a:tabLst/>
              <a:defRPr/>
            </a:pPr>
            <a:r>
              <a:rPr kumimoji="0" lang="de" sz="1000" b="0" i="0" u="none" strike="noStrike" kern="0" cap="none" spc="0" normalizeH="0" baseline="0" noProof="0">
                <a:ln>
                  <a:noFill/>
                </a:ln>
                <a:solidFill>
                  <a:srgbClr val="FFFFFF"/>
                </a:solidFill>
                <a:effectLst/>
                <a:uLnTx/>
                <a:uFillTx/>
                <a:ea typeface="Arial"/>
                <a:cs typeface="Arial"/>
              </a:rPr>
              <a:t>Progressionsrisiko zu T1D Stadium 3 nach mittleren I</a:t>
            </a:r>
            <a:r>
              <a:rPr kumimoji="0" lang="de-DE" sz="1000" b="0" i="0" u="none" strike="noStrike" kern="0" cap="none" spc="0" normalizeH="0" baseline="0" noProof="0">
                <a:ln>
                  <a:noFill/>
                </a:ln>
                <a:solidFill>
                  <a:srgbClr val="FFFFFF"/>
                </a:solidFill>
                <a:effectLst/>
                <a:uLnTx/>
                <a:uFillTx/>
                <a:ea typeface="Arial"/>
                <a:cs typeface="Arial"/>
              </a:rPr>
              <a:t>A</a:t>
            </a:r>
            <a:r>
              <a:rPr kumimoji="0" lang="de" sz="1000" b="0" i="0" u="none" strike="noStrike" kern="0" cap="none" spc="0" normalizeH="0" baseline="0" noProof="0">
                <a:ln>
                  <a:noFill/>
                </a:ln>
                <a:solidFill>
                  <a:srgbClr val="FFFFFF"/>
                </a:solidFill>
                <a:effectLst/>
                <a:uLnTx/>
                <a:uFillTx/>
                <a:ea typeface="Arial"/>
                <a:cs typeface="Arial"/>
              </a:rPr>
              <a:t>k-Spiegeln bei Personen mit ≥ 1 I</a:t>
            </a:r>
            <a:r>
              <a:rPr kumimoji="0" lang="de-DE" sz="1000" b="0" i="0" u="none" strike="noStrike" kern="0" cap="none" spc="0" normalizeH="0" baseline="0" noProof="0">
                <a:ln>
                  <a:noFill/>
                </a:ln>
                <a:solidFill>
                  <a:srgbClr val="FFFFFF"/>
                </a:solidFill>
                <a:effectLst/>
                <a:uLnTx/>
                <a:uFillTx/>
                <a:ea typeface="Arial"/>
                <a:cs typeface="Arial"/>
              </a:rPr>
              <a:t>A</a:t>
            </a:r>
            <a:r>
              <a:rPr kumimoji="0" lang="de" sz="1000" b="0" i="0" u="none" strike="noStrike" kern="0" cap="none" spc="0" normalizeH="0" baseline="0" noProof="0">
                <a:ln>
                  <a:noFill/>
                </a:ln>
                <a:solidFill>
                  <a:srgbClr val="FFFFFF"/>
                </a:solidFill>
                <a:effectLst/>
                <a:uLnTx/>
                <a:uFillTx/>
                <a:ea typeface="Arial"/>
                <a:cs typeface="Arial"/>
              </a:rPr>
              <a:t>k (N = 577)</a:t>
            </a:r>
            <a:r>
              <a:rPr kumimoji="0" lang="de" sz="1000" b="0" i="0" u="none" strike="noStrike" kern="0" cap="none" spc="0" normalizeH="0" baseline="30000" noProof="0">
                <a:ln>
                  <a:noFill/>
                </a:ln>
                <a:solidFill>
                  <a:srgbClr val="FFFFFF"/>
                </a:solidFill>
                <a:effectLst/>
                <a:uLnTx/>
                <a:uFillTx/>
                <a:ea typeface="Arial"/>
                <a:cs typeface="Arial"/>
              </a:rPr>
              <a:t>1 </a:t>
            </a:r>
            <a:endParaRPr kumimoji="0" lang="en-GB" sz="1000" b="0" i="0" u="none" strike="noStrike" kern="0" cap="none" spc="0" normalizeH="0" baseline="30000" noProof="0">
              <a:ln>
                <a:noFill/>
              </a:ln>
              <a:solidFill>
                <a:prstClr val="white"/>
              </a:solidFill>
              <a:effectLst/>
              <a:uLnTx/>
              <a:uFillTx/>
              <a:cs typeface="Arial" panose="020B0604020202020204" pitchFamily="34" charset="0"/>
            </a:endParaRPr>
          </a:p>
        </p:txBody>
      </p:sp>
      <p:sp>
        <p:nvSpPr>
          <p:cNvPr id="71" name="Text Placeholder 5">
            <a:extLst>
              <a:ext uri="{FF2B5EF4-FFF2-40B4-BE49-F238E27FC236}">
                <a16:creationId xmlns:a16="http://schemas.microsoft.com/office/drawing/2014/main" id="{B6B7FB29-B70A-CAC8-826F-B0F4EAA59601}"/>
              </a:ext>
            </a:extLst>
          </p:cNvPr>
          <p:cNvSpPr txBox="1">
            <a:spLocks/>
          </p:cNvSpPr>
          <p:nvPr/>
        </p:nvSpPr>
        <p:spPr>
          <a:xfrm>
            <a:off x="469748" y="4779410"/>
            <a:ext cx="8267852"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defRPr/>
            </a:pPr>
            <a:r>
              <a:rPr kumimoji="0" lang="de" sz="600" b="0" i="0" u="none" strike="noStrike" kern="1200" cap="none" spc="0" normalizeH="0" baseline="0" noProof="0">
                <a:ln>
                  <a:noFill/>
                </a:ln>
                <a:solidFill>
                  <a:srgbClr val="404040"/>
                </a:solidFill>
                <a:effectLst/>
                <a:uLnTx/>
                <a:uFillTx/>
                <a:latin typeface="+mn-lt"/>
                <a:ea typeface="Arial"/>
                <a:cs typeface="Arial"/>
              </a:rPr>
              <a:t>Tabelle modifiziert nach Steck AK 2015</a:t>
            </a:r>
            <a:r>
              <a:rPr kumimoji="0" lang="de" sz="600" b="0" i="0" u="none" strike="noStrike" kern="1200" cap="none" spc="0" normalizeH="0" baseline="3000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 </a:t>
            </a:r>
            <a:r>
              <a:rPr lang="de-DE" sz="600">
                <a:solidFill>
                  <a:srgbClr val="404040"/>
                </a:solidFill>
                <a:latin typeface="+mn-lt"/>
                <a:ea typeface="Arial"/>
                <a:cs typeface="Arial"/>
              </a:rPr>
              <a:t>Die Daten stammen aus einer multizentrischen Beobachtungsstudie mit 8.503 Säuglingen mit erhöhtem genetischem Risiko für die Entwicklung von T1D an Studienstand-orten in Europa und den USA (n = 577 entwickelten während der Studie persistente </a:t>
            </a:r>
            <a:r>
              <a:rPr lang="de-DE" sz="600" err="1">
                <a:solidFill>
                  <a:srgbClr val="404040"/>
                </a:solidFill>
                <a:latin typeface="+mn-lt"/>
                <a:ea typeface="Arial"/>
                <a:cs typeface="Arial"/>
              </a:rPr>
              <a:t>IAk</a:t>
            </a:r>
            <a:r>
              <a:rPr lang="de-DE" sz="600">
                <a:solidFill>
                  <a:srgbClr val="404040"/>
                </a:solidFill>
                <a:latin typeface="+mn-lt"/>
                <a:ea typeface="Arial"/>
                <a:cs typeface="Arial"/>
              </a:rPr>
              <a:t>). Die Teilnehmer wurden prospektiv von der Geburt bis zum Alter von 15 Jahren beobachtet. † Angepasst an den FDR-Status, das Alter bei erstmaligem Auftreten persistenter bestätigter </a:t>
            </a:r>
            <a:r>
              <a:rPr lang="de-DE" sz="600" err="1">
                <a:solidFill>
                  <a:srgbClr val="404040"/>
                </a:solidFill>
                <a:latin typeface="+mn-lt"/>
                <a:ea typeface="Arial"/>
                <a:cs typeface="Arial"/>
              </a:rPr>
              <a:t>IAk</a:t>
            </a:r>
            <a:r>
              <a:rPr lang="de-DE" sz="600">
                <a:solidFill>
                  <a:srgbClr val="404040"/>
                </a:solidFill>
                <a:latin typeface="+mn-lt"/>
                <a:ea typeface="Arial"/>
                <a:cs typeface="Arial"/>
              </a:rPr>
              <a:t>, die Anzahl der </a:t>
            </a:r>
            <a:r>
              <a:rPr lang="de-DE" sz="600" err="1">
                <a:solidFill>
                  <a:srgbClr val="404040"/>
                </a:solidFill>
                <a:latin typeface="+mn-lt"/>
                <a:ea typeface="Arial"/>
                <a:cs typeface="Arial"/>
              </a:rPr>
              <a:t>IAk</a:t>
            </a:r>
            <a:r>
              <a:rPr lang="de-DE" sz="600">
                <a:solidFill>
                  <a:srgbClr val="404040"/>
                </a:solidFill>
                <a:latin typeface="+mn-lt"/>
                <a:ea typeface="Arial"/>
                <a:cs typeface="Arial"/>
              </a:rPr>
              <a:t> bei erstmaliger positiver Bestätigung und die HLA-Genotypen; ermittelt in multivariaten zeitabhängigen Cox-Proportional-Hazards-Modellen</a:t>
            </a:r>
            <a:r>
              <a:rPr kumimoji="0" lang="de" sz="600" b="0" i="0" u="none" strike="noStrike" kern="1200" cap="none" spc="0" normalizeH="0" baseline="0" noProof="0">
                <a:ln>
                  <a:noFill/>
                </a:ln>
                <a:solidFill>
                  <a:srgbClr val="404040"/>
                </a:solidFill>
                <a:effectLst/>
                <a:uLnTx/>
                <a:uFillTx/>
                <a:latin typeface="+mn-lt"/>
                <a:ea typeface="Arial"/>
                <a:cs typeface="Arial"/>
              </a:rPr>
              <a:t>. FDR: First degree relativ, Verwandte/r ersten Grades; GADA: Glutamatdecarboxylase-Autoantikörper; HLA: Humanes Leukozytenantigen; HR: Hazard-Ratio; IAA: Insulinautoantikörper; IAk: Inselautoanti-körper; IA-2A: Insulinoma-assoziiertes Antigen 2-Autoantikörper; KI: Konfidenzintervall; T1D: Typ-1-Diabetes; TEDDY: The Environmental Determinants of Diabetes in the Young. </a:t>
            </a:r>
            <a:endParaRPr kumimoji="0" lang="en-NZ" sz="600" b="0" i="0" u="none" strike="noStrike" kern="1200" cap="none" spc="0" normalizeH="0" baseline="0" noProof="0">
              <a:ln>
                <a:noFill/>
              </a:ln>
              <a:solidFill>
                <a:srgbClr val="404040"/>
              </a:solidFill>
              <a:effectLst/>
              <a:uLnTx/>
              <a:uFillTx/>
              <a:latin typeface="+mn-lt"/>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a-DK" sz="600" b="0" i="0" u="none" strike="noStrike" kern="1200" cap="none" spc="0" normalizeH="0" baseline="0" noProof="0">
                <a:ln>
                  <a:noFill/>
                </a:ln>
                <a:solidFill>
                  <a:srgbClr val="404040"/>
                </a:solidFill>
                <a:effectLst/>
                <a:uLnTx/>
                <a:uFillTx/>
                <a:latin typeface="+mn-lt"/>
                <a:ea typeface="Arial"/>
                <a:cs typeface="Arial"/>
              </a:rPr>
              <a:t>Steck AK </a:t>
            </a:r>
            <a:r>
              <a:rPr kumimoji="0" lang="da-DK" sz="600" b="0" i="1" u="none" strike="noStrike" kern="1200" cap="none" spc="0" normalizeH="0" baseline="0" noProof="0">
                <a:ln>
                  <a:noFill/>
                </a:ln>
                <a:solidFill>
                  <a:srgbClr val="404040"/>
                </a:solidFill>
                <a:effectLst/>
                <a:uLnTx/>
                <a:uFillTx/>
                <a:latin typeface="+mn-lt"/>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mn-lt"/>
                <a:ea typeface="Arial"/>
                <a:cs typeface="Arial"/>
              </a:rPr>
              <a:t>2015; 38: 808</a:t>
            </a:r>
            <a:r>
              <a:rPr lang="da-DK" sz="600">
                <a:solidFill>
                  <a:srgbClr val="404040"/>
                </a:solidFill>
                <a:latin typeface="Verdana"/>
                <a:ea typeface="Arial"/>
                <a:cs typeface="Arial"/>
              </a:rPr>
              <a:t>–13</a:t>
            </a:r>
            <a:r>
              <a:rPr kumimoji="0" lang="da-DK" sz="600" b="0" i="0" u="none" strike="noStrike" kern="1200" cap="none" spc="0" normalizeH="0" baseline="0" noProof="0">
                <a:ln>
                  <a:noFill/>
                </a:ln>
                <a:solidFill>
                  <a:srgbClr val="404040"/>
                </a:solidFill>
                <a:effectLst/>
                <a:uLnTx/>
                <a:uFillTx/>
                <a:latin typeface="+mn-lt"/>
                <a:ea typeface="Arial"/>
                <a:cs typeface="Arial"/>
              </a:rPr>
              <a:t>. </a:t>
            </a:r>
            <a:endParaRPr kumimoji="0" lang="en-NZ" sz="600" b="0" i="0" u="none" strike="noStrike" kern="100" cap="none" spc="0" normalizeH="0" baseline="0" noProof="0">
              <a:ln>
                <a:noFill/>
              </a:ln>
              <a:solidFill>
                <a:srgbClr val="404040"/>
              </a:solidFill>
              <a:effectLst/>
              <a:uLnTx/>
              <a:uFillTx/>
              <a:latin typeface="+mn-lt"/>
              <a:ea typeface="DengXian" panose="02010600030101010101" pitchFamily="2" charset="-122"/>
            </a:endParaRPr>
          </a:p>
        </p:txBody>
      </p:sp>
      <p:graphicFrame>
        <p:nvGraphicFramePr>
          <p:cNvPr id="7" name="Table 5">
            <a:extLst>
              <a:ext uri="{FF2B5EF4-FFF2-40B4-BE49-F238E27FC236}">
                <a16:creationId xmlns:a16="http://schemas.microsoft.com/office/drawing/2014/main" id="{FA056689-D32A-EF03-0399-6A0A04E73D94}"/>
              </a:ext>
            </a:extLst>
          </p:cNvPr>
          <p:cNvGraphicFramePr>
            <a:graphicFrameLocks noGrp="1"/>
          </p:cNvGraphicFramePr>
          <p:nvPr>
            <p:extLst>
              <p:ext uri="{D42A27DB-BD31-4B8C-83A1-F6EECF244321}">
                <p14:modId xmlns:p14="http://schemas.microsoft.com/office/powerpoint/2010/main" val="3187137035"/>
              </p:ext>
            </p:extLst>
          </p:nvPr>
        </p:nvGraphicFramePr>
        <p:xfrm>
          <a:off x="988699" y="1845484"/>
          <a:ext cx="7166603" cy="1382038"/>
        </p:xfrm>
        <a:graphic>
          <a:graphicData uri="http://schemas.openxmlformats.org/drawingml/2006/table">
            <a:tbl>
              <a:tblPr firstRow="1" firstCol="1" bandRow="1">
                <a:tableStyleId>{5C22544A-7EE6-4342-B048-85BDC9FD1C3A}</a:tableStyleId>
              </a:tblPr>
              <a:tblGrid>
                <a:gridCol w="2033988">
                  <a:extLst>
                    <a:ext uri="{9D8B030D-6E8A-4147-A177-3AD203B41FA5}">
                      <a16:colId xmlns:a16="http://schemas.microsoft.com/office/drawing/2014/main" val="1050945137"/>
                    </a:ext>
                  </a:extLst>
                </a:gridCol>
                <a:gridCol w="2283981">
                  <a:extLst>
                    <a:ext uri="{9D8B030D-6E8A-4147-A177-3AD203B41FA5}">
                      <a16:colId xmlns:a16="http://schemas.microsoft.com/office/drawing/2014/main" val="3582208527"/>
                    </a:ext>
                  </a:extLst>
                </a:gridCol>
                <a:gridCol w="1424317">
                  <a:extLst>
                    <a:ext uri="{9D8B030D-6E8A-4147-A177-3AD203B41FA5}">
                      <a16:colId xmlns:a16="http://schemas.microsoft.com/office/drawing/2014/main" val="4173418177"/>
                    </a:ext>
                  </a:extLst>
                </a:gridCol>
                <a:gridCol w="1424317">
                  <a:extLst>
                    <a:ext uri="{9D8B030D-6E8A-4147-A177-3AD203B41FA5}">
                      <a16:colId xmlns:a16="http://schemas.microsoft.com/office/drawing/2014/main" val="4133983276"/>
                    </a:ext>
                  </a:extLst>
                </a:gridCol>
              </a:tblGrid>
              <a:tr h="387360">
                <a:tc>
                  <a:txBody>
                    <a:bodyPr/>
                    <a:lstStyle/>
                    <a:p>
                      <a:pPr marL="0" marR="0" lvl="1" indent="0" algn="l">
                        <a:spcBef>
                          <a:spcPts val="0"/>
                        </a:spcBef>
                        <a:spcAft>
                          <a:spcPts val="0"/>
                        </a:spcAft>
                        <a:tabLst/>
                      </a:pPr>
                      <a:r>
                        <a:rPr lang="en-US" sz="1000" b="1" strike="noStrike" err="1">
                          <a:solidFill>
                            <a:schemeClr val="tx1"/>
                          </a:solidFill>
                          <a:effectLst/>
                          <a:latin typeface="+mn-lt"/>
                          <a:cs typeface="Arial" panose="020B0604020202020204" pitchFamily="34" charset="0"/>
                        </a:rPr>
                        <a:t>Erhöhung</a:t>
                      </a:r>
                      <a:r>
                        <a:rPr lang="en-US" sz="1000" b="1" strike="noStrike">
                          <a:solidFill>
                            <a:schemeClr val="tx1"/>
                          </a:solidFill>
                          <a:effectLst/>
                          <a:latin typeface="+mn-lt"/>
                          <a:cs typeface="Arial" panose="020B0604020202020204" pitchFamily="34" charset="0"/>
                        </a:rPr>
                        <a:t> um 1 Einheit </a:t>
                      </a:r>
                      <a:r>
                        <a:rPr lang="en-US" sz="1000" b="1" strike="noStrike" err="1">
                          <a:solidFill>
                            <a:schemeClr val="tx1"/>
                          </a:solidFill>
                          <a:effectLst/>
                          <a:latin typeface="+mn-lt"/>
                          <a:cs typeface="Arial" panose="020B0604020202020204" pitchFamily="34" charset="0"/>
                        </a:rPr>
                        <a:t>im</a:t>
                      </a:r>
                      <a:r>
                        <a:rPr lang="en-US" sz="1000" b="1" strike="noStrike">
                          <a:solidFill>
                            <a:schemeClr val="tx1"/>
                          </a:solidFill>
                          <a:effectLst/>
                          <a:latin typeface="+mn-lt"/>
                          <a:cs typeface="Arial" panose="020B0604020202020204" pitchFamily="34" charset="0"/>
                        </a:rPr>
                        <a:t> </a:t>
                      </a:r>
                      <a:r>
                        <a:rPr lang="en-US" sz="1000" b="1" strike="noStrike" err="1">
                          <a:solidFill>
                            <a:schemeClr val="tx1"/>
                          </a:solidFill>
                          <a:effectLst/>
                          <a:latin typeface="+mn-lt"/>
                          <a:cs typeface="Arial" panose="020B0604020202020204" pitchFamily="34" charset="0"/>
                        </a:rPr>
                        <a:t>logarithmischen</a:t>
                      </a:r>
                      <a:r>
                        <a:rPr lang="en-US" sz="1000" b="1" strike="noStrike">
                          <a:solidFill>
                            <a:schemeClr val="tx1"/>
                          </a:solidFill>
                          <a:effectLst/>
                          <a:latin typeface="+mn-lt"/>
                          <a:cs typeface="Arial" panose="020B0604020202020204" pitchFamily="34" charset="0"/>
                        </a:rPr>
                        <a:t> </a:t>
                      </a:r>
                      <a:r>
                        <a:rPr lang="en-US" sz="1000" b="1" strike="noStrike" err="1">
                          <a:solidFill>
                            <a:schemeClr val="tx1"/>
                          </a:solidFill>
                          <a:effectLst/>
                          <a:latin typeface="+mn-lt"/>
                          <a:cs typeface="Arial" panose="020B0604020202020204" pitchFamily="34" charset="0"/>
                        </a:rPr>
                        <a:t>Mittelwert</a:t>
                      </a:r>
                      <a:endParaRPr lang="en-US" sz="1000" b="1" strike="noStrike">
                        <a:solidFill>
                          <a:schemeClr val="tx1"/>
                        </a:solidFill>
                        <a:effectLst/>
                        <a:latin typeface="+mn-lt"/>
                        <a:cs typeface="Arial" panose="020B0604020202020204" pitchFamily="34" charset="0"/>
                      </a:endParaRP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1000" b="1" err="1">
                          <a:solidFill>
                            <a:schemeClr val="tx1"/>
                          </a:solidFill>
                          <a:effectLst/>
                          <a:latin typeface="+mn-lt"/>
                          <a:cs typeface="Arial" panose="020B0604020202020204" pitchFamily="34" charset="0"/>
                        </a:rPr>
                        <a:t>Adjustierte</a:t>
                      </a:r>
                      <a:r>
                        <a:rPr lang="en-US" sz="1000" b="1">
                          <a:solidFill>
                            <a:schemeClr val="tx1"/>
                          </a:solidFill>
                          <a:effectLst/>
                          <a:latin typeface="+mn-lt"/>
                          <a:cs typeface="Arial" panose="020B0604020202020204" pitchFamily="34" charset="0"/>
                        </a:rPr>
                        <a:t> HR</a:t>
                      </a:r>
                      <a:r>
                        <a:rPr lang="en-US" sz="1000" b="1" baseline="30000">
                          <a:solidFill>
                            <a:schemeClr val="tx1"/>
                          </a:solidFill>
                          <a:effectLst/>
                          <a:latin typeface="+mn-lt"/>
                          <a:cs typeface="Arial" panose="020B0604020202020204" pitchFamily="34" charset="0"/>
                        </a:rPr>
                        <a:t>†</a:t>
                      </a:r>
                      <a:endParaRPr lang="en-US" sz="1000" b="1" baseline="30000">
                        <a:solidFill>
                          <a:schemeClr val="tx1"/>
                        </a:solidFill>
                        <a:effectLst/>
                        <a:latin typeface="+mn-lt"/>
                        <a:ea typeface="Helvetica Neue" panose="02000503000000020004" pitchFamily="2" charset="0"/>
                        <a:cs typeface="Arial" panose="020B0604020202020204" pitchFamily="34" charset="0"/>
                      </a:endParaRP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5">
                        <a:lumMod val="95000"/>
                      </a:schemeClr>
                    </a:solidFill>
                  </a:tcPr>
                </a:tc>
                <a:tc>
                  <a:txBody>
                    <a:bodyPr/>
                    <a:lstStyle/>
                    <a:p>
                      <a:pPr marL="0" marR="0" algn="ctr">
                        <a:spcBef>
                          <a:spcPts val="0"/>
                        </a:spcBef>
                        <a:spcAft>
                          <a:spcPts val="0"/>
                        </a:spcAft>
                      </a:pPr>
                      <a:r>
                        <a:rPr lang="en-US" sz="1000" b="1">
                          <a:solidFill>
                            <a:schemeClr val="tx1"/>
                          </a:solidFill>
                          <a:effectLst/>
                          <a:latin typeface="+mn-lt"/>
                          <a:ea typeface="Helvetica Neue" panose="02000503000000020004" pitchFamily="2" charset="0"/>
                          <a:cs typeface="Arial" panose="020B0604020202020204" pitchFamily="34" charset="0"/>
                        </a:rPr>
                        <a:t>95 %-KI</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1000" b="1">
                          <a:solidFill>
                            <a:schemeClr val="tx1"/>
                          </a:solidFill>
                          <a:effectLst/>
                          <a:latin typeface="+mn-lt"/>
                          <a:ea typeface="Helvetica Neue" panose="02000503000000020004" pitchFamily="2" charset="0"/>
                          <a:cs typeface="Arial" panose="020B0604020202020204" pitchFamily="34" charset="0"/>
                        </a:rPr>
                        <a:t>p-Wert</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3481193704"/>
                  </a:ext>
                </a:extLst>
              </a:tr>
              <a:tr h="304976">
                <a:tc>
                  <a:txBody>
                    <a:bodyPr/>
                    <a:lstStyle/>
                    <a:p>
                      <a:pPr marL="180975" marR="0" lvl="1" indent="0" algn="l" defTabSz="914400" rtl="0" eaLnBrk="1" latinLnBrk="0" hangingPunct="1">
                        <a:spcBef>
                          <a:spcPts val="0"/>
                        </a:spcBef>
                        <a:spcAft>
                          <a:spcPts val="0"/>
                        </a:spcAft>
                        <a:tabLst/>
                      </a:pPr>
                      <a:r>
                        <a:rPr lang="en-US" sz="1050" b="0" kern="1200">
                          <a:solidFill>
                            <a:schemeClr val="tx1"/>
                          </a:solidFill>
                          <a:effectLst/>
                          <a:latin typeface="+mn-lt"/>
                          <a:ea typeface="+mn-ea"/>
                          <a:cs typeface="Arial" panose="020B0604020202020204" pitchFamily="34" charset="0"/>
                        </a:rPr>
                        <a:t>IAA</a:t>
                      </a: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1050" b="1">
                          <a:solidFill>
                            <a:schemeClr val="accent3">
                              <a:lumMod val="50000"/>
                            </a:schemeClr>
                          </a:solidFill>
                          <a:effectLst/>
                          <a:latin typeface="+mn-lt"/>
                          <a:cs typeface="Arial" panose="020B0604020202020204" pitchFamily="34" charset="0"/>
                        </a:rPr>
                        <a:t>8,12</a:t>
                      </a:r>
                      <a:endParaRPr lang="en-US" sz="1050" b="1">
                        <a:solidFill>
                          <a:schemeClr val="accent3">
                            <a:lumMod val="50000"/>
                          </a:schemeClr>
                        </a:solidFill>
                        <a:effectLst/>
                        <a:latin typeface="+mn-lt"/>
                        <a:ea typeface="Helvetica Neue" panose="02000503000000020004" pitchFamily="2" charset="0"/>
                        <a:cs typeface="Arial" panose="020B0604020202020204" pitchFamily="34" charset="0"/>
                      </a:endParaRP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5">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mn-lt"/>
                          <a:ea typeface="Helvetica Neue" panose="02000503000000020004" pitchFamily="2" charset="0"/>
                          <a:cs typeface="Arial" panose="020B0604020202020204" pitchFamily="34" charset="0"/>
                        </a:rPr>
                        <a:t>4,64–14,23</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mn-lt"/>
                          <a:ea typeface="Helvetica Neue" panose="02000503000000020004" pitchFamily="2" charset="0"/>
                          <a:cs typeface="Arial" panose="020B0604020202020204" pitchFamily="34" charset="0"/>
                        </a:rPr>
                        <a:t>&lt; 0,0001</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646754069"/>
                  </a:ext>
                </a:extLst>
              </a:tr>
              <a:tr h="304976">
                <a:tc>
                  <a:txBody>
                    <a:bodyPr/>
                    <a:lstStyle/>
                    <a:p>
                      <a:pPr marL="180975" marR="0" lvl="1" indent="0" algn="l" defTabSz="914400" rtl="0" eaLnBrk="1" latinLnBrk="0" hangingPunct="1">
                        <a:spcBef>
                          <a:spcPts val="0"/>
                        </a:spcBef>
                        <a:spcAft>
                          <a:spcPts val="0"/>
                        </a:spcAft>
                        <a:tabLst/>
                      </a:pPr>
                      <a:r>
                        <a:rPr lang="en-US" sz="1050" b="0" kern="1200">
                          <a:solidFill>
                            <a:schemeClr val="tx1"/>
                          </a:solidFill>
                          <a:effectLst/>
                          <a:latin typeface="+mn-lt"/>
                          <a:ea typeface="+mn-ea"/>
                          <a:cs typeface="Arial" panose="020B0604020202020204" pitchFamily="34" charset="0"/>
                        </a:rPr>
                        <a:t>IA-2A</a:t>
                      </a:r>
                      <a:endParaRPr lang="en-US" sz="1050" b="0" strike="sngStrike" kern="1200">
                        <a:solidFill>
                          <a:schemeClr val="tx1"/>
                        </a:solidFill>
                        <a:effectLst/>
                        <a:highlight>
                          <a:srgbClr val="FFFF00"/>
                        </a:highlight>
                        <a:latin typeface="+mn-lt"/>
                        <a:ea typeface="+mn-ea"/>
                        <a:cs typeface="Arial" panose="020B0604020202020204" pitchFamily="34" charset="0"/>
                      </a:endParaRP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1050" b="1">
                          <a:solidFill>
                            <a:schemeClr val="accent3">
                              <a:lumMod val="50000"/>
                            </a:schemeClr>
                          </a:solidFill>
                          <a:effectLst/>
                          <a:latin typeface="+mn-lt"/>
                          <a:ea typeface="Helvetica Neue" panose="02000503000000020004" pitchFamily="2" charset="0"/>
                          <a:cs typeface="Arial" panose="020B0604020202020204" pitchFamily="34" charset="0"/>
                        </a:rPr>
                        <a:t>7,40</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5">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mn-lt"/>
                          <a:ea typeface="Helvetica Neue" panose="02000503000000020004" pitchFamily="2" charset="0"/>
                          <a:cs typeface="Arial" panose="020B0604020202020204" pitchFamily="34" charset="0"/>
                        </a:rPr>
                        <a:t>4,34–12,55</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mn-lt"/>
                          <a:ea typeface="Helvetica Neue" panose="02000503000000020004" pitchFamily="2" charset="0"/>
                          <a:cs typeface="Arial" panose="020B0604020202020204" pitchFamily="34" charset="0"/>
                        </a:rPr>
                        <a:t>&lt; 0,0001</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3629706674"/>
                  </a:ext>
                </a:extLst>
              </a:tr>
              <a:tr h="384726">
                <a:tc>
                  <a:txBody>
                    <a:bodyPr/>
                    <a:lstStyle/>
                    <a:p>
                      <a:pPr marL="180975" marR="0" lvl="1" indent="0" algn="l" defTabSz="914400" rtl="0" eaLnBrk="1" latinLnBrk="0" hangingPunct="1">
                        <a:spcBef>
                          <a:spcPts val="0"/>
                        </a:spcBef>
                        <a:spcAft>
                          <a:spcPts val="0"/>
                        </a:spcAft>
                        <a:tabLst/>
                      </a:pPr>
                      <a:r>
                        <a:rPr lang="en-US" sz="1050" b="0" kern="1200">
                          <a:solidFill>
                            <a:schemeClr val="tx1"/>
                          </a:solidFill>
                          <a:effectLst/>
                          <a:latin typeface="+mn-lt"/>
                          <a:ea typeface="+mn-ea"/>
                          <a:cs typeface="Arial" panose="020B0604020202020204" pitchFamily="34" charset="0"/>
                        </a:rPr>
                        <a:t>GADA</a:t>
                      </a:r>
                      <a:endParaRPr lang="en-US" sz="1050" b="0" strike="sngStrike" kern="1200">
                        <a:solidFill>
                          <a:schemeClr val="tx1"/>
                        </a:solidFill>
                        <a:effectLst/>
                        <a:highlight>
                          <a:srgbClr val="FFFF00"/>
                        </a:highlight>
                        <a:latin typeface="+mn-lt"/>
                        <a:ea typeface="+mn-ea"/>
                        <a:cs typeface="Arial" panose="020B0604020202020204" pitchFamily="34" charset="0"/>
                      </a:endParaRP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1050">
                          <a:solidFill>
                            <a:schemeClr val="tx1"/>
                          </a:solidFill>
                          <a:effectLst/>
                          <a:latin typeface="+mn-lt"/>
                          <a:ea typeface="Helvetica Neue" panose="02000503000000020004" pitchFamily="2" charset="0"/>
                          <a:cs typeface="Arial" panose="020B0604020202020204" pitchFamily="34" charset="0"/>
                        </a:rPr>
                        <a:t>1,06</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solidFill>
                      <a:schemeClr val="accent5">
                        <a:lumMod val="95000"/>
                      </a:schemeClr>
                    </a:solid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mn-lt"/>
                          <a:ea typeface="Helvetica Neue" panose="02000503000000020004" pitchFamily="2" charset="0"/>
                          <a:cs typeface="Arial" panose="020B0604020202020204" pitchFamily="34" charset="0"/>
                        </a:rPr>
                        <a:t>0,62–1,80</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1200" cap="none" spc="0" normalizeH="0" baseline="0" noProof="0">
                          <a:ln>
                            <a:noFill/>
                          </a:ln>
                          <a:solidFill>
                            <a:srgbClr val="000000"/>
                          </a:solidFill>
                          <a:effectLst/>
                          <a:uLnTx/>
                          <a:uFillTx/>
                          <a:latin typeface="+mn-lt"/>
                          <a:ea typeface="Helvetica Neue" panose="02000503000000020004" pitchFamily="2" charset="0"/>
                          <a:cs typeface="Arial" panose="020B0604020202020204" pitchFamily="34" charset="0"/>
                        </a:rPr>
                        <a:t>0,845</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372392931"/>
                  </a:ext>
                </a:extLst>
              </a:tr>
            </a:tbl>
          </a:graphicData>
        </a:graphic>
      </p:graphicFrame>
      <p:sp>
        <p:nvSpPr>
          <p:cNvPr id="9" name="Rectangle: Top Corners Rounded 7">
            <a:extLst>
              <a:ext uri="{FF2B5EF4-FFF2-40B4-BE49-F238E27FC236}">
                <a16:creationId xmlns:a16="http://schemas.microsoft.com/office/drawing/2014/main" id="{A49DF6AE-BDB6-CB79-B90D-0453ED9E1085}"/>
              </a:ext>
            </a:extLst>
          </p:cNvPr>
          <p:cNvSpPr/>
          <p:nvPr/>
        </p:nvSpPr>
        <p:spPr>
          <a:xfrm rot="16200000">
            <a:off x="4411989" y="-355399"/>
            <a:ext cx="789770" cy="8674252"/>
          </a:xfrm>
          <a:prstGeom prst="round2SameRect">
            <a:avLst>
              <a:gd name="adj1" fmla="val 50000"/>
              <a:gd name="adj2" fmla="val 0"/>
            </a:avLst>
          </a:prstGeom>
          <a:ln>
            <a:noFill/>
          </a:ln>
        </p:spPr>
        <p:style>
          <a:lnRef idx="3">
            <a:schemeClr val="lt1"/>
          </a:lnRef>
          <a:fillRef idx="1">
            <a:schemeClr val="accent6"/>
          </a:fillRef>
          <a:effectRef idx="1">
            <a:schemeClr val="accent6"/>
          </a:effectRef>
          <a:fontRef idx="minor">
            <a:schemeClr val="lt1"/>
          </a:fontRef>
        </p:style>
        <p:txBody>
          <a:bodyPr vert="vert" tIns="162000" bIns="0" rtlCol="0" anchor="ctr"/>
          <a:lstStyle/>
          <a:p>
            <a:pPr marL="685800" lvl="2" defTabSz="685800">
              <a:lnSpc>
                <a:spcPct val="150000"/>
              </a:lnSpc>
              <a:spcAft>
                <a:spcPts val="600"/>
              </a:spcAft>
              <a:defRPr/>
            </a:pPr>
            <a:endParaRPr lang="en-US" sz="1050">
              <a:solidFill>
                <a:srgbClr val="2F3651"/>
              </a:solidFill>
              <a:latin typeface="Arial" panose="020B0604020202020204" pitchFamily="34" charset="0"/>
              <a:ea typeface="Verdana"/>
              <a:cs typeface="Arial" panose="020B0604020202020204" pitchFamily="34" charset="0"/>
            </a:endParaRPr>
          </a:p>
        </p:txBody>
      </p:sp>
      <p:sp>
        <p:nvSpPr>
          <p:cNvPr id="13" name="TextBox 8">
            <a:extLst>
              <a:ext uri="{FF2B5EF4-FFF2-40B4-BE49-F238E27FC236}">
                <a16:creationId xmlns:a16="http://schemas.microsoft.com/office/drawing/2014/main" id="{726282B2-FA73-2E2C-947C-2FA1EBF74497}"/>
              </a:ext>
            </a:extLst>
          </p:cNvPr>
          <p:cNvSpPr txBox="1"/>
          <p:nvPr/>
        </p:nvSpPr>
        <p:spPr>
          <a:xfrm>
            <a:off x="800099" y="3739022"/>
            <a:ext cx="8197917" cy="475124"/>
          </a:xfrm>
          <a:prstGeom prst="roundRect">
            <a:avLst>
              <a:gd name="adj" fmla="val 50000"/>
            </a:avLst>
          </a:prstGeom>
          <a:noFill/>
        </p:spPr>
        <p:txBody>
          <a:bodyPr wrap="square" lIns="27000" tIns="27000" rIns="27000" bIns="27000" rtlCol="0" anchor="ctr">
            <a:noAutofit/>
          </a:bodyPr>
          <a:lstStyle/>
          <a:p>
            <a:pPr defTabSz="685800">
              <a:lnSpc>
                <a:spcPct val="90000"/>
              </a:lnSpc>
              <a:defRPr/>
            </a:pPr>
            <a:r>
              <a:rPr lang="de-DE" sz="1350" b="1" kern="100">
                <a:solidFill>
                  <a:schemeClr val="bg1"/>
                </a:solidFill>
                <a:latin typeface="Arial" panose="020B0604020202020204"/>
                <a:ea typeface="DengXian" panose="02010600030101010101" pitchFamily="2" charset="-122"/>
                <a:cs typeface="Arial" panose="020B0604020202020204" pitchFamily="34" charset="0"/>
              </a:rPr>
              <a:t>Höhere mittlere IAA- und IA-2A-Spiegel </a:t>
            </a:r>
            <a:r>
              <a:rPr lang="de-DE" sz="1350" kern="100">
                <a:solidFill>
                  <a:srgbClr val="23004C"/>
                </a:solidFill>
                <a:latin typeface="Arial" panose="020B0604020202020204"/>
                <a:ea typeface="DengXian" panose="02010600030101010101" pitchFamily="2" charset="-122"/>
                <a:cs typeface="Arial" panose="020B0604020202020204" pitchFamily="34" charset="0"/>
              </a:rPr>
              <a:t>sind bei Personen mit ≥1 persistierenden, bestätigten Autoantikörpern mit einem </a:t>
            </a:r>
            <a:r>
              <a:rPr lang="de-DE" sz="1350" b="1" kern="100">
                <a:solidFill>
                  <a:schemeClr val="bg1"/>
                </a:solidFill>
                <a:latin typeface="Arial" panose="020B0604020202020204"/>
                <a:ea typeface="DengXian" panose="02010600030101010101" pitchFamily="2" charset="-122"/>
                <a:cs typeface="Arial" panose="020B0604020202020204" pitchFamily="34" charset="0"/>
              </a:rPr>
              <a:t>erhöhten Risiko </a:t>
            </a:r>
            <a:r>
              <a:rPr lang="de-DE" sz="1350" kern="100">
                <a:solidFill>
                  <a:srgbClr val="23004C"/>
                </a:solidFill>
                <a:latin typeface="Arial" panose="020B0604020202020204"/>
                <a:ea typeface="DengXian" panose="02010600030101010101" pitchFamily="2" charset="-122"/>
                <a:cs typeface="Arial" panose="020B0604020202020204" pitchFamily="34" charset="0"/>
              </a:rPr>
              <a:t>für das </a:t>
            </a:r>
            <a:r>
              <a:rPr lang="de-DE" sz="1350" b="1" kern="100">
                <a:solidFill>
                  <a:schemeClr val="bg1"/>
                </a:solidFill>
                <a:latin typeface="Arial" panose="020B0604020202020204"/>
                <a:ea typeface="DengXian" panose="02010600030101010101" pitchFamily="2" charset="-122"/>
                <a:cs typeface="Arial" panose="020B0604020202020204" pitchFamily="34" charset="0"/>
              </a:rPr>
              <a:t>Fortschreiten zu T1D Stadium 3 </a:t>
            </a:r>
            <a:r>
              <a:rPr lang="de-DE" sz="1350" kern="100">
                <a:solidFill>
                  <a:srgbClr val="23004C"/>
                </a:solidFill>
                <a:latin typeface="Arial" panose="020B0604020202020204"/>
                <a:ea typeface="DengXian" panose="02010600030101010101" pitchFamily="2" charset="-122"/>
                <a:cs typeface="Arial" panose="020B0604020202020204" pitchFamily="34" charset="0"/>
              </a:rPr>
              <a:t>verbunden als niedrigere Spiegel</a:t>
            </a:r>
            <a:r>
              <a:rPr lang="en-US" sz="1350" kern="100" baseline="30000">
                <a:solidFill>
                  <a:srgbClr val="23004C"/>
                </a:solidFill>
                <a:latin typeface="Arial" panose="020B0604020202020204"/>
                <a:ea typeface="DengXian" panose="02010600030101010101" pitchFamily="2" charset="-122"/>
                <a:cs typeface="Arial" panose="020B0604020202020204" pitchFamily="34" charset="0"/>
              </a:rPr>
              <a:t>1</a:t>
            </a:r>
          </a:p>
        </p:txBody>
      </p:sp>
      <p:sp>
        <p:nvSpPr>
          <p:cNvPr id="2" name="Textfeld 1">
            <a:extLst>
              <a:ext uri="{FF2B5EF4-FFF2-40B4-BE49-F238E27FC236}">
                <a16:creationId xmlns:a16="http://schemas.microsoft.com/office/drawing/2014/main" id="{3D816C3D-2D0D-0B1E-7BAE-372C6239C44C}"/>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MAT-DE-2600042-1.0-01/2026</a:t>
            </a:r>
            <a:endParaRPr lang="de-DE" sz="600">
              <a:solidFill>
                <a:srgbClr val="404040"/>
              </a:solidFill>
            </a:endParaRPr>
          </a:p>
        </p:txBody>
      </p:sp>
    </p:spTree>
    <p:extLst>
      <p:ext uri="{BB962C8B-B14F-4D97-AF65-F5344CB8AC3E}">
        <p14:creationId xmlns:p14="http://schemas.microsoft.com/office/powerpoint/2010/main" val="396314915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6D93C0-8510-1EE7-9865-E12ED73DA26E}"/>
            </a:ext>
          </a:extLst>
        </p:cNvPr>
        <p:cNvGrpSpPr/>
        <p:nvPr/>
      </p:nvGrpSpPr>
      <p:grpSpPr>
        <a:xfrm>
          <a:off x="0" y="0"/>
          <a:ext cx="0" cy="0"/>
          <a:chOff x="0" y="0"/>
          <a:chExt cx="0" cy="0"/>
        </a:xfrm>
      </p:grpSpPr>
      <p:sp>
        <p:nvSpPr>
          <p:cNvPr id="4" name="Title 3">
            <a:extLst>
              <a:ext uri="{FF2B5EF4-FFF2-40B4-BE49-F238E27FC236}">
                <a16:creationId xmlns:a16="http://schemas.microsoft.com/office/drawing/2014/main" id="{DE41C08D-272D-8BB9-8809-1375657C67B6}"/>
              </a:ext>
            </a:extLst>
          </p:cNvPr>
          <p:cNvSpPr>
            <a:spLocks noGrp="1"/>
          </p:cNvSpPr>
          <p:nvPr>
            <p:ph type="title"/>
          </p:nvPr>
        </p:nvSpPr>
        <p:spPr>
          <a:xfrm>
            <a:off x="360740" y="113753"/>
            <a:ext cx="8485200" cy="491328"/>
          </a:xfrm>
        </p:spPr>
        <p:txBody>
          <a:bodyPr anchor="t">
            <a:noAutofit/>
          </a:bodyPr>
          <a:lstStyle/>
          <a:p>
            <a:pPr>
              <a:lnSpc>
                <a:spcPct val="100000"/>
              </a:lnSpc>
            </a:pPr>
            <a:r>
              <a:rPr lang="de-DE" sz="2000" b="1">
                <a:solidFill>
                  <a:srgbClr val="7030A0"/>
                </a:solidFill>
                <a:latin typeface="+mj-lt"/>
              </a:rPr>
              <a:t>Das T1D-Progressionsrisiko zu Stadium 3 ist mit GADA am niedrigsten und mit IA-2A am höchsten bei ≥ 2 IAk</a:t>
            </a:r>
            <a:r>
              <a:rPr lang="de-DE" sz="2000" b="1" baseline="30000">
                <a:solidFill>
                  <a:srgbClr val="7030A0"/>
                </a:solidFill>
                <a:latin typeface="+mj-lt"/>
              </a:rPr>
              <a:t>1</a:t>
            </a:r>
            <a:endParaRPr lang="en-US" sz="2000" b="1" baseline="30000">
              <a:solidFill>
                <a:srgbClr val="7030A0"/>
              </a:solidFill>
              <a:latin typeface="+mj-lt"/>
            </a:endParaRPr>
          </a:p>
        </p:txBody>
      </p:sp>
      <p:sp>
        <p:nvSpPr>
          <p:cNvPr id="49" name="Rectangle: Top Corners Rounded 9">
            <a:extLst>
              <a:ext uri="{FF2B5EF4-FFF2-40B4-BE49-F238E27FC236}">
                <a16:creationId xmlns:a16="http://schemas.microsoft.com/office/drawing/2014/main" id="{4C91E631-4680-01B3-EC36-97148840E11F}"/>
              </a:ext>
            </a:extLst>
          </p:cNvPr>
          <p:cNvSpPr/>
          <p:nvPr/>
        </p:nvSpPr>
        <p:spPr>
          <a:xfrm rot="5400000">
            <a:off x="759340" y="98417"/>
            <a:ext cx="250245" cy="1768929"/>
          </a:xfrm>
          <a:prstGeom prst="round2SameRect">
            <a:avLst>
              <a:gd name="adj1" fmla="val 50000"/>
              <a:gd name="adj2" fmla="val 0"/>
            </a:avLst>
          </a:prstGeom>
          <a:solidFill>
            <a:srgbClr val="23004C"/>
          </a:solidFill>
          <a:ln w="25400" cap="flat" cmpd="sng" algn="ctr">
            <a:noFill/>
            <a:prstDash val="solid"/>
          </a:ln>
          <a:effectLst/>
        </p:spPr>
        <p:txBody>
          <a:bodyPr vert="vert270" lIns="0" tIns="0" rIns="0" bIns="270000"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900" b="1" i="0" u="none" strike="noStrike" kern="0" cap="none" spc="0" normalizeH="0" baseline="0" noProof="0">
                <a:ln>
                  <a:noFill/>
                </a:ln>
                <a:solidFill>
                  <a:srgbClr val="FFFFFF"/>
                </a:solidFill>
                <a:effectLst/>
                <a:uLnTx/>
                <a:uFillTx/>
                <a:ea typeface="Arial"/>
                <a:cs typeface="Arial"/>
              </a:rPr>
              <a:t>TrialNet PTP-Studie*</a:t>
            </a:r>
          </a:p>
        </p:txBody>
      </p:sp>
      <p:sp>
        <p:nvSpPr>
          <p:cNvPr id="50" name="Rectangle: Rounded Corners 30">
            <a:extLst>
              <a:ext uri="{FF2B5EF4-FFF2-40B4-BE49-F238E27FC236}">
                <a16:creationId xmlns:a16="http://schemas.microsoft.com/office/drawing/2014/main" id="{2F070135-1BD7-DEE4-C973-7CD73A05FC7F}"/>
              </a:ext>
            </a:extLst>
          </p:cNvPr>
          <p:cNvSpPr/>
          <p:nvPr/>
        </p:nvSpPr>
        <p:spPr>
          <a:xfrm>
            <a:off x="469727" y="1246698"/>
            <a:ext cx="3275142" cy="413072"/>
          </a:xfrm>
          <a:prstGeom prst="roundRect">
            <a:avLst>
              <a:gd name="adj" fmla="val 50000"/>
            </a:avLst>
          </a:prstGeom>
          <a:solidFill>
            <a:srgbClr val="23004C"/>
          </a:solidFill>
          <a:ln w="25400" cap="flat" cmpd="sng" algn="ctr">
            <a:noFill/>
            <a:prstDash val="solid"/>
          </a:ln>
          <a:effectLst/>
        </p:spPr>
        <p:txBody>
          <a:bodyPr rtlCol="0" anchor="ctr"/>
          <a:lstStyle/>
          <a:p>
            <a:pPr marL="0" marR="0" lvl="0" indent="0" algn="ctr" defTabSz="514350" rtl="0" eaLnBrk="1" fontAlgn="auto" latinLnBrk="0" hangingPunct="1">
              <a:lnSpc>
                <a:spcPct val="85000"/>
              </a:lnSpc>
              <a:spcBef>
                <a:spcPct val="0"/>
              </a:spcBef>
              <a:spcAft>
                <a:spcPct val="0"/>
              </a:spcAft>
              <a:buClrTx/>
              <a:buSzTx/>
              <a:buFontTx/>
              <a:buNone/>
              <a:tabLst/>
              <a:defRPr/>
            </a:pPr>
            <a:r>
              <a:rPr kumimoji="0" lang="de" sz="1000" b="0" i="0" u="none" strike="noStrike" kern="0" cap="none" spc="0" normalizeH="0" baseline="0" noProof="0">
                <a:ln>
                  <a:noFill/>
                </a:ln>
                <a:solidFill>
                  <a:srgbClr val="FFFFFF"/>
                </a:solidFill>
                <a:effectLst/>
                <a:uLnTx/>
                <a:uFillTx/>
                <a:ea typeface="Arial"/>
                <a:cs typeface="Arial"/>
              </a:rPr>
              <a:t>Progressionsrisiko zu T1D Stadium 3 nach IAk-Typ bei Personen mit 2 IAk (N = 636)</a:t>
            </a:r>
            <a:r>
              <a:rPr kumimoji="0" lang="de" sz="1000" b="0" i="0" u="none" strike="noStrike" kern="0" cap="none" spc="0" normalizeH="0" baseline="30000" noProof="0">
                <a:ln>
                  <a:noFill/>
                </a:ln>
                <a:solidFill>
                  <a:srgbClr val="FFFFFF"/>
                </a:solidFill>
                <a:effectLst/>
                <a:uLnTx/>
                <a:uFillTx/>
                <a:ea typeface="Arial"/>
                <a:cs typeface="Arial"/>
              </a:rPr>
              <a:t>1 </a:t>
            </a:r>
            <a:endParaRPr kumimoji="0" lang="en-GB" sz="1000" b="0" i="0" u="none" strike="noStrike" kern="0" cap="none" spc="0" normalizeH="0" baseline="30000" noProof="0">
              <a:ln>
                <a:noFill/>
              </a:ln>
              <a:solidFill>
                <a:prstClr val="white"/>
              </a:solidFill>
              <a:effectLst/>
              <a:uLnTx/>
              <a:uFillTx/>
              <a:cs typeface="Arial" panose="020B0604020202020204" pitchFamily="34" charset="0"/>
            </a:endParaRPr>
          </a:p>
        </p:txBody>
      </p:sp>
      <p:sp>
        <p:nvSpPr>
          <p:cNvPr id="53" name="Rectangle: Rounded Corners 30">
            <a:extLst>
              <a:ext uri="{FF2B5EF4-FFF2-40B4-BE49-F238E27FC236}">
                <a16:creationId xmlns:a16="http://schemas.microsoft.com/office/drawing/2014/main" id="{335354C9-1768-4ECC-8096-66604423CD76}"/>
              </a:ext>
            </a:extLst>
          </p:cNvPr>
          <p:cNvSpPr/>
          <p:nvPr/>
        </p:nvSpPr>
        <p:spPr>
          <a:xfrm>
            <a:off x="5127171" y="1246699"/>
            <a:ext cx="3331030" cy="413072"/>
          </a:xfrm>
          <a:prstGeom prst="roundRect">
            <a:avLst>
              <a:gd name="adj" fmla="val 50000"/>
            </a:avLst>
          </a:prstGeom>
          <a:solidFill>
            <a:srgbClr val="23004C"/>
          </a:solidFill>
          <a:ln w="25400" cap="flat" cmpd="sng" algn="ctr">
            <a:noFill/>
            <a:prstDash val="solid"/>
          </a:ln>
          <a:effectLst/>
        </p:spPr>
        <p:txBody>
          <a:bodyPr rtlCol="0" anchor="ctr"/>
          <a:lstStyle/>
          <a:p>
            <a:pPr marL="0" marR="0" lvl="0" indent="0" algn="ctr" defTabSz="514350" rtl="0" eaLnBrk="1" fontAlgn="auto" latinLnBrk="0" hangingPunct="1">
              <a:lnSpc>
                <a:spcPct val="85000"/>
              </a:lnSpc>
              <a:spcBef>
                <a:spcPct val="0"/>
              </a:spcBef>
              <a:spcAft>
                <a:spcPct val="0"/>
              </a:spcAft>
              <a:buClrTx/>
              <a:buSzTx/>
              <a:buFontTx/>
              <a:buNone/>
              <a:tabLst/>
              <a:defRPr/>
            </a:pPr>
            <a:r>
              <a:rPr kumimoji="0" lang="de" sz="1000" b="0" i="0" u="none" strike="noStrike" kern="0" cap="none" spc="0" normalizeH="0" baseline="0" noProof="0">
                <a:ln>
                  <a:noFill/>
                </a:ln>
                <a:solidFill>
                  <a:srgbClr val="FFFFFF"/>
                </a:solidFill>
                <a:effectLst/>
                <a:uLnTx/>
                <a:uFillTx/>
                <a:ea typeface="Arial"/>
                <a:cs typeface="Arial"/>
              </a:rPr>
              <a:t>Progressionsrisiko zu T1D Stadium 3 nach IAk-Typ bei Personen mit ≥ 2 IAk (N = 1.815)</a:t>
            </a:r>
            <a:r>
              <a:rPr kumimoji="0" lang="de" sz="1000" b="0" i="0" u="none" strike="noStrike" kern="0" cap="none" spc="0" normalizeH="0" baseline="30000" noProof="0">
                <a:ln>
                  <a:noFill/>
                </a:ln>
                <a:solidFill>
                  <a:srgbClr val="FFFFFF"/>
                </a:solidFill>
                <a:effectLst/>
                <a:uLnTx/>
                <a:uFillTx/>
                <a:ea typeface="Arial"/>
                <a:cs typeface="Arial"/>
              </a:rPr>
              <a:t>1</a:t>
            </a:r>
            <a:endParaRPr kumimoji="0" lang="en-GB" sz="1000" b="0" i="0" u="none" strike="noStrike" kern="0" cap="none" spc="0" normalizeH="0" baseline="30000" noProof="0">
              <a:ln>
                <a:noFill/>
              </a:ln>
              <a:solidFill>
                <a:prstClr val="white"/>
              </a:solidFill>
              <a:effectLst/>
              <a:uLnTx/>
              <a:uFillTx/>
              <a:cs typeface="Arial" panose="020B0604020202020204" pitchFamily="34" charset="0"/>
            </a:endParaRPr>
          </a:p>
        </p:txBody>
      </p:sp>
      <p:sp>
        <p:nvSpPr>
          <p:cNvPr id="71" name="Text Placeholder 5">
            <a:extLst>
              <a:ext uri="{FF2B5EF4-FFF2-40B4-BE49-F238E27FC236}">
                <a16:creationId xmlns:a16="http://schemas.microsoft.com/office/drawing/2014/main" id="{706343EA-ADA5-A5A4-60BC-319E825D75D4}"/>
              </a:ext>
            </a:extLst>
          </p:cNvPr>
          <p:cNvSpPr txBox="1">
            <a:spLocks/>
          </p:cNvSpPr>
          <p:nvPr/>
        </p:nvSpPr>
        <p:spPr>
          <a:xfrm>
            <a:off x="469747" y="4779410"/>
            <a:ext cx="8426603"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defRPr/>
            </a:pPr>
            <a:r>
              <a:rPr kumimoji="0" lang="de" sz="600" b="0" i="0" u="none" strike="noStrike" kern="1200" cap="none" spc="0" normalizeH="0" baseline="0" noProof="0">
                <a:ln>
                  <a:noFill/>
                </a:ln>
                <a:solidFill>
                  <a:srgbClr val="404040"/>
                </a:solidFill>
                <a:effectLst/>
                <a:uLnTx/>
                <a:uFillTx/>
                <a:latin typeface="+mn-lt"/>
                <a:ea typeface="Arial"/>
                <a:cs typeface="Arial"/>
              </a:rPr>
              <a:t>Abbildung und Tabelle modifiziert nach Jacobsen LM 2020</a:t>
            </a:r>
            <a:r>
              <a:rPr kumimoji="0" lang="de" sz="600" b="0" i="0" u="none" strike="noStrike" kern="1200" cap="none" spc="0" normalizeH="0" baseline="3000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 </a:t>
            </a:r>
            <a:r>
              <a:rPr lang="de-DE" sz="600">
                <a:solidFill>
                  <a:srgbClr val="404040"/>
                </a:solidFill>
                <a:latin typeface="+mn-lt"/>
                <a:ea typeface="Arial"/>
                <a:cs typeface="Arial"/>
              </a:rPr>
              <a:t>Die Daten stammen von Verwandten von Personen mit T1D, bei denen ≥ 2 Arten von </a:t>
            </a:r>
            <a:r>
              <a:rPr lang="de-DE" sz="600" err="1">
                <a:solidFill>
                  <a:srgbClr val="404040"/>
                </a:solidFill>
                <a:latin typeface="+mn-lt"/>
                <a:ea typeface="Arial"/>
                <a:cs typeface="Arial"/>
              </a:rPr>
              <a:t>IAk</a:t>
            </a:r>
            <a:r>
              <a:rPr lang="de-DE" sz="600">
                <a:solidFill>
                  <a:srgbClr val="404040"/>
                </a:solidFill>
                <a:latin typeface="+mn-lt"/>
                <a:ea typeface="Arial"/>
                <a:cs typeface="Arial"/>
              </a:rPr>
              <a:t> nachgewiesen wurden (N = 1.815; Alter: 12,35 ± 9,39 Jahre).  Die Personen wurden unterteilt in diejenigen mit 2 (n = 804) oder &gt; 2 </a:t>
            </a:r>
            <a:r>
              <a:rPr lang="de-DE" sz="600" err="1">
                <a:solidFill>
                  <a:srgbClr val="404040"/>
                </a:solidFill>
                <a:latin typeface="+mn-lt"/>
                <a:ea typeface="Arial"/>
                <a:cs typeface="Arial"/>
              </a:rPr>
              <a:t>IAk</a:t>
            </a:r>
            <a:r>
              <a:rPr lang="de-DE" sz="600">
                <a:solidFill>
                  <a:srgbClr val="404040"/>
                </a:solidFill>
                <a:latin typeface="+mn-lt"/>
                <a:ea typeface="Arial"/>
                <a:cs typeface="Arial"/>
              </a:rPr>
              <a:t> (n = 1.011); von denjenigen mit 2 </a:t>
            </a:r>
            <a:r>
              <a:rPr lang="de-DE" sz="600" err="1">
                <a:solidFill>
                  <a:srgbClr val="404040"/>
                </a:solidFill>
                <a:latin typeface="+mn-lt"/>
                <a:ea typeface="Arial"/>
                <a:cs typeface="Arial"/>
              </a:rPr>
              <a:t>IAk</a:t>
            </a:r>
            <a:r>
              <a:rPr lang="de-DE" sz="600">
                <a:solidFill>
                  <a:srgbClr val="404040"/>
                </a:solidFill>
                <a:latin typeface="+mn-lt"/>
                <a:ea typeface="Arial"/>
                <a:cs typeface="Arial"/>
              </a:rPr>
              <a:t> waren 636 entweder GADA- oder IA-2A-positiv</a:t>
            </a:r>
            <a:r>
              <a:rPr kumimoji="0" lang="de" sz="600" b="0" i="0" u="none" strike="noStrike" kern="1200" cap="none" spc="0" normalizeH="0" baseline="0" noProof="0">
                <a:ln>
                  <a:noFill/>
                </a:ln>
                <a:solidFill>
                  <a:srgbClr val="404040"/>
                </a:solidFill>
                <a:effectLst/>
                <a:uLnTx/>
                <a:uFillTx/>
                <a:latin typeface="+mn-lt"/>
                <a:ea typeface="Arial"/>
                <a:cs typeface="Arial"/>
              </a:rPr>
              <a:t>. GADA: Glutamatdecarboxylase-Autoantikörper; IAA: Insulinautoantikörper; IAk: Inselautoantikörper; IA-2A: Insulinoma-assoziiertes Antigen 2-Autoantikörper; KI: Konfidenzintervall; T1D: Typ-1-Diabetes; ZnT8A: Zinktransporter 8-Autoantikörper; +: positiv; -: negativ. </a:t>
            </a:r>
            <a:endParaRPr kumimoji="0" lang="en-NZ" sz="600" b="0" i="0" u="none" strike="noStrike" kern="1200" cap="none" spc="0" normalizeH="0" baseline="0" noProof="0">
              <a:ln>
                <a:noFill/>
              </a:ln>
              <a:solidFill>
                <a:srgbClr val="404040"/>
              </a:solidFill>
              <a:effectLst/>
              <a:uLnTx/>
              <a:uFillTx/>
              <a:latin typeface="+mn-lt"/>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a-DK" sz="600" b="0" i="0" u="none" strike="noStrike" kern="1200" cap="none" spc="0" normalizeH="0" baseline="0" noProof="0">
                <a:ln>
                  <a:noFill/>
                </a:ln>
                <a:solidFill>
                  <a:srgbClr val="404040"/>
                </a:solidFill>
                <a:effectLst/>
                <a:uLnTx/>
                <a:uFillTx/>
                <a:latin typeface="+mn-lt"/>
                <a:ea typeface="Arial"/>
                <a:cs typeface="Arial"/>
              </a:rPr>
              <a:t>Jacobsen LM </a:t>
            </a:r>
            <a:r>
              <a:rPr kumimoji="0" lang="da-DK" sz="600" b="0" i="1" u="none" strike="noStrike" kern="1200" cap="none" spc="0" normalizeH="0" baseline="0" noProof="0">
                <a:ln>
                  <a:noFill/>
                </a:ln>
                <a:solidFill>
                  <a:srgbClr val="404040"/>
                </a:solidFill>
                <a:effectLst/>
                <a:uLnTx/>
                <a:uFillTx/>
                <a:latin typeface="+mn-lt"/>
                <a:ea typeface="Arial"/>
                <a:cs typeface="Arial"/>
              </a:rPr>
              <a:t>et al. Diabetologia </a:t>
            </a:r>
            <a:r>
              <a:rPr kumimoji="0" lang="da-DK" sz="600" b="0" i="0" u="none" strike="noStrike" kern="1200" cap="none" spc="0" normalizeH="0" baseline="0" noProof="0">
                <a:ln>
                  <a:noFill/>
                </a:ln>
                <a:solidFill>
                  <a:srgbClr val="404040"/>
                </a:solidFill>
                <a:effectLst/>
                <a:uLnTx/>
                <a:uFillTx/>
                <a:latin typeface="+mn-lt"/>
                <a:ea typeface="Arial"/>
                <a:cs typeface="Arial"/>
              </a:rPr>
              <a:t>2020; 63: 588</a:t>
            </a:r>
            <a:r>
              <a:rPr lang="da-DK" sz="600">
                <a:solidFill>
                  <a:srgbClr val="404040"/>
                </a:solidFill>
                <a:latin typeface="Verdana"/>
                <a:ea typeface="Arial"/>
                <a:cs typeface="Arial"/>
              </a:rPr>
              <a:t>–9</a:t>
            </a:r>
            <a:r>
              <a:rPr kumimoji="0" lang="da-DK" sz="600" b="0" i="0" u="none" strike="noStrike" kern="1200" cap="none" spc="0" normalizeH="0" baseline="0" noProof="0">
                <a:ln>
                  <a:noFill/>
                </a:ln>
                <a:solidFill>
                  <a:srgbClr val="404040"/>
                </a:solidFill>
                <a:effectLst/>
                <a:uLnTx/>
                <a:uFillTx/>
                <a:latin typeface="+mn-lt"/>
                <a:ea typeface="Arial"/>
                <a:cs typeface="Arial"/>
              </a:rPr>
              <a:t>6. </a:t>
            </a:r>
            <a:endParaRPr kumimoji="0" lang="en-NZ" sz="600" b="0" i="0" u="none" strike="noStrike" kern="100" cap="none" spc="0" normalizeH="0" baseline="0" noProof="0">
              <a:ln>
                <a:noFill/>
              </a:ln>
              <a:solidFill>
                <a:srgbClr val="404040"/>
              </a:solidFill>
              <a:effectLst/>
              <a:uLnTx/>
              <a:uFillTx/>
              <a:latin typeface="+mn-lt"/>
              <a:ea typeface="DengXian" panose="02010600030101010101" pitchFamily="2" charset="-122"/>
            </a:endParaRPr>
          </a:p>
        </p:txBody>
      </p:sp>
      <p:graphicFrame>
        <p:nvGraphicFramePr>
          <p:cNvPr id="6" name="Table 4">
            <a:extLst>
              <a:ext uri="{FF2B5EF4-FFF2-40B4-BE49-F238E27FC236}">
                <a16:creationId xmlns:a16="http://schemas.microsoft.com/office/drawing/2014/main" id="{71B278BE-B0B8-99EE-DDB2-F28FF68F9373}"/>
              </a:ext>
            </a:extLst>
          </p:cNvPr>
          <p:cNvGraphicFramePr>
            <a:graphicFrameLocks noGrp="1"/>
          </p:cNvGraphicFramePr>
          <p:nvPr>
            <p:extLst>
              <p:ext uri="{D42A27DB-BD31-4B8C-83A1-F6EECF244321}">
                <p14:modId xmlns:p14="http://schemas.microsoft.com/office/powerpoint/2010/main" val="3460405561"/>
              </p:ext>
            </p:extLst>
          </p:nvPr>
        </p:nvGraphicFramePr>
        <p:xfrm>
          <a:off x="5127171" y="1857632"/>
          <a:ext cx="3331030" cy="1182164"/>
        </p:xfrm>
        <a:graphic>
          <a:graphicData uri="http://schemas.openxmlformats.org/drawingml/2006/table">
            <a:tbl>
              <a:tblPr firstRow="1" firstCol="1" bandRow="1">
                <a:tableStyleId>{5C22544A-7EE6-4342-B048-85BDC9FD1C3A}</a:tableStyleId>
              </a:tblPr>
              <a:tblGrid>
                <a:gridCol w="1037203">
                  <a:extLst>
                    <a:ext uri="{9D8B030D-6E8A-4147-A177-3AD203B41FA5}">
                      <a16:colId xmlns:a16="http://schemas.microsoft.com/office/drawing/2014/main" val="1050945137"/>
                    </a:ext>
                  </a:extLst>
                </a:gridCol>
                <a:gridCol w="1320771">
                  <a:extLst>
                    <a:ext uri="{9D8B030D-6E8A-4147-A177-3AD203B41FA5}">
                      <a16:colId xmlns:a16="http://schemas.microsoft.com/office/drawing/2014/main" val="3582208527"/>
                    </a:ext>
                  </a:extLst>
                </a:gridCol>
                <a:gridCol w="973056">
                  <a:extLst>
                    <a:ext uri="{9D8B030D-6E8A-4147-A177-3AD203B41FA5}">
                      <a16:colId xmlns:a16="http://schemas.microsoft.com/office/drawing/2014/main" val="4133983276"/>
                    </a:ext>
                  </a:extLst>
                </a:gridCol>
              </a:tblGrid>
              <a:tr h="341640">
                <a:tc>
                  <a:txBody>
                    <a:bodyPr/>
                    <a:lstStyle/>
                    <a:p>
                      <a:pPr marL="179388" marR="0" lvl="1" indent="0" algn="l">
                        <a:spcBef>
                          <a:spcPts val="0"/>
                        </a:spcBef>
                        <a:spcAft>
                          <a:spcPts val="0"/>
                        </a:spcAft>
                        <a:tabLst/>
                      </a:pPr>
                      <a:r>
                        <a:rPr lang="en-US" sz="900" b="1" err="1">
                          <a:solidFill>
                            <a:schemeClr val="tx1"/>
                          </a:solidFill>
                          <a:effectLst/>
                          <a:latin typeface="+mn-lt"/>
                          <a:cs typeface="Arial" panose="020B0604020202020204" pitchFamily="34" charset="0"/>
                        </a:rPr>
                        <a:t>IAk</a:t>
                      </a:r>
                      <a:endParaRPr lang="en-US" sz="900" b="1">
                        <a:solidFill>
                          <a:schemeClr val="tx1"/>
                        </a:solidFill>
                        <a:effectLst/>
                        <a:latin typeface="+mn-lt"/>
                        <a:cs typeface="Arial" panose="020B0604020202020204" pitchFamily="34" charset="0"/>
                      </a:endParaRP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900" b="1">
                          <a:solidFill>
                            <a:schemeClr val="tx1"/>
                          </a:solidFill>
                          <a:effectLst/>
                          <a:latin typeface="+mn-lt"/>
                          <a:cs typeface="Arial" panose="020B0604020202020204" pitchFamily="34" charset="0"/>
                        </a:rPr>
                        <a:t>T1D-Risiko </a:t>
                      </a:r>
                    </a:p>
                    <a:p>
                      <a:pPr marL="0" marR="0" algn="ctr">
                        <a:spcBef>
                          <a:spcPts val="0"/>
                        </a:spcBef>
                        <a:spcAft>
                          <a:spcPts val="0"/>
                        </a:spcAft>
                      </a:pPr>
                      <a:r>
                        <a:rPr lang="en-US" sz="900" b="1">
                          <a:solidFill>
                            <a:schemeClr val="tx1"/>
                          </a:solidFill>
                          <a:effectLst/>
                          <a:latin typeface="+mn-lt"/>
                          <a:cs typeface="Arial" panose="020B0604020202020204" pitchFamily="34" charset="0"/>
                        </a:rPr>
                        <a:t>HR [95 %-KI]</a:t>
                      </a:r>
                      <a:endParaRPr lang="en-US" sz="900" b="1">
                        <a:solidFill>
                          <a:schemeClr val="tx1"/>
                        </a:solidFill>
                        <a:effectLst/>
                        <a:latin typeface="+mn-lt"/>
                        <a:ea typeface="Helvetica Neue" panose="02000503000000020004" pitchFamily="2" charset="0"/>
                        <a:cs typeface="Arial" panose="020B0604020202020204" pitchFamily="34" charset="0"/>
                      </a:endParaRP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900" b="1">
                          <a:solidFill>
                            <a:schemeClr val="tx1"/>
                          </a:solidFill>
                          <a:effectLst/>
                          <a:latin typeface="+mn-lt"/>
                          <a:ea typeface="Helvetica Neue" panose="02000503000000020004" pitchFamily="2" charset="0"/>
                          <a:cs typeface="Arial" panose="020B0604020202020204" pitchFamily="34" charset="0"/>
                        </a:rPr>
                        <a:t>p-Wert</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7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3481193704"/>
                  </a:ext>
                </a:extLst>
              </a:tr>
              <a:tr h="210131">
                <a:tc>
                  <a:txBody>
                    <a:bodyPr/>
                    <a:lstStyle/>
                    <a:p>
                      <a:pPr marL="180975" marR="0" lvl="1" indent="0" algn="l" defTabSz="914400" rtl="0" eaLnBrk="1" latinLnBrk="0" hangingPunct="1">
                        <a:spcBef>
                          <a:spcPts val="0"/>
                        </a:spcBef>
                        <a:spcAft>
                          <a:spcPts val="0"/>
                        </a:spcAft>
                        <a:tabLst/>
                      </a:pPr>
                      <a:r>
                        <a:rPr lang="en-US" sz="900" b="1" kern="1200">
                          <a:solidFill>
                            <a:srgbClr val="87A7D5"/>
                          </a:solidFill>
                          <a:effectLst/>
                          <a:latin typeface="+mn-lt"/>
                          <a:ea typeface="+mn-ea"/>
                          <a:cs typeface="Arial" panose="020B0604020202020204" pitchFamily="34" charset="0"/>
                        </a:rPr>
                        <a:t>GADA</a:t>
                      </a:r>
                      <a:endParaRPr lang="en-US" sz="900" b="1" strike="sngStrike" kern="1200">
                        <a:solidFill>
                          <a:srgbClr val="87A7D5"/>
                        </a:solidFill>
                        <a:effectLst/>
                        <a:highlight>
                          <a:srgbClr val="FFFF00"/>
                        </a:highlight>
                        <a:latin typeface="+mn-lt"/>
                        <a:ea typeface="+mn-ea"/>
                        <a:cs typeface="Arial" panose="020B0604020202020204" pitchFamily="34" charset="0"/>
                      </a:endParaRP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900" b="1">
                          <a:solidFill>
                            <a:srgbClr val="87A7D5"/>
                          </a:solidFill>
                          <a:effectLst/>
                          <a:latin typeface="+mn-lt"/>
                          <a:cs typeface="Arial" panose="020B0604020202020204" pitchFamily="34" charset="0"/>
                        </a:rPr>
                        <a:t>0,60 [0,43; 0.85]</a:t>
                      </a:r>
                      <a:endParaRPr lang="en-US" sz="900" b="1">
                        <a:solidFill>
                          <a:srgbClr val="87A7D5"/>
                        </a:solidFill>
                        <a:effectLst/>
                        <a:latin typeface="+mn-lt"/>
                        <a:ea typeface="Helvetica Neue" panose="02000503000000020004" pitchFamily="2" charset="0"/>
                        <a:cs typeface="Arial" panose="020B0604020202020204" pitchFamily="34" charset="0"/>
                      </a:endParaRP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900" b="1">
                          <a:solidFill>
                            <a:srgbClr val="87A7D5"/>
                          </a:solidFill>
                          <a:effectLst/>
                          <a:latin typeface="+mn-lt"/>
                          <a:ea typeface="Helvetica Neue" panose="02000503000000020004" pitchFamily="2" charset="0"/>
                          <a:cs typeface="Arial" panose="020B0604020202020204" pitchFamily="34" charset="0"/>
                        </a:rPr>
                        <a:t>0,0038</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646754069"/>
                  </a:ext>
                </a:extLst>
              </a:tr>
              <a:tr h="210131">
                <a:tc>
                  <a:txBody>
                    <a:bodyPr/>
                    <a:lstStyle/>
                    <a:p>
                      <a:pPr marL="180975" marR="0" lvl="1" indent="0" algn="l" defTabSz="914400" rtl="0" eaLnBrk="1" latinLnBrk="0" hangingPunct="1">
                        <a:spcBef>
                          <a:spcPts val="0"/>
                        </a:spcBef>
                        <a:spcAft>
                          <a:spcPts val="0"/>
                        </a:spcAft>
                        <a:tabLst/>
                      </a:pPr>
                      <a:r>
                        <a:rPr lang="en-US" sz="900" b="0" kern="1200">
                          <a:solidFill>
                            <a:schemeClr val="tx1"/>
                          </a:solidFill>
                          <a:effectLst/>
                          <a:latin typeface="+mn-lt"/>
                          <a:ea typeface="+mn-ea"/>
                          <a:cs typeface="Arial" panose="020B0604020202020204" pitchFamily="34" charset="0"/>
                        </a:rPr>
                        <a:t>IAA</a:t>
                      </a:r>
                      <a:endParaRPr lang="en-US" sz="900" b="0" strike="sngStrike" kern="1200">
                        <a:solidFill>
                          <a:schemeClr val="tx1"/>
                        </a:solidFill>
                        <a:effectLst/>
                        <a:highlight>
                          <a:srgbClr val="FFFF00"/>
                        </a:highlight>
                        <a:latin typeface="+mn-lt"/>
                        <a:ea typeface="+mn-ea"/>
                        <a:cs typeface="Arial" panose="020B0604020202020204" pitchFamily="34" charset="0"/>
                      </a:endParaRP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900">
                          <a:solidFill>
                            <a:schemeClr val="tx1"/>
                          </a:solidFill>
                          <a:effectLst/>
                          <a:latin typeface="+mn-lt"/>
                          <a:ea typeface="Helvetica Neue" panose="02000503000000020004" pitchFamily="2" charset="0"/>
                          <a:cs typeface="Arial" panose="020B0604020202020204" pitchFamily="34" charset="0"/>
                        </a:rPr>
                        <a:t>0,83 [0,65; 1,06]</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mn-lt"/>
                          <a:ea typeface="Helvetica Neue" panose="02000503000000020004" pitchFamily="2" charset="0"/>
                          <a:cs typeface="Arial" panose="020B0604020202020204" pitchFamily="34" charset="0"/>
                        </a:rPr>
                        <a:t>0,1424</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1143549827"/>
                  </a:ext>
                </a:extLst>
              </a:tr>
              <a:tr h="210131">
                <a:tc>
                  <a:txBody>
                    <a:bodyPr/>
                    <a:lstStyle/>
                    <a:p>
                      <a:pPr marL="180975" marR="0" lvl="1" indent="0" algn="l" defTabSz="914400" rtl="0" eaLnBrk="1" latinLnBrk="0" hangingPunct="1">
                        <a:spcBef>
                          <a:spcPts val="0"/>
                        </a:spcBef>
                        <a:spcAft>
                          <a:spcPts val="0"/>
                        </a:spcAft>
                        <a:tabLst/>
                      </a:pPr>
                      <a:r>
                        <a:rPr lang="en-US" sz="900" b="0" kern="1200">
                          <a:solidFill>
                            <a:schemeClr val="tx1"/>
                          </a:solidFill>
                          <a:effectLst/>
                          <a:latin typeface="+mn-lt"/>
                          <a:ea typeface="+mn-ea"/>
                          <a:cs typeface="Arial" panose="020B0604020202020204" pitchFamily="34" charset="0"/>
                        </a:rPr>
                        <a:t>ZnT8A</a:t>
                      </a:r>
                      <a:endParaRPr lang="en-US" sz="900" b="0" strike="sngStrike" kern="1200">
                        <a:solidFill>
                          <a:schemeClr val="tx1"/>
                        </a:solidFill>
                        <a:effectLst/>
                        <a:latin typeface="+mn-lt"/>
                        <a:ea typeface="+mn-ea"/>
                        <a:cs typeface="Arial" panose="020B0604020202020204" pitchFamily="34" charset="0"/>
                      </a:endParaRP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900">
                          <a:solidFill>
                            <a:schemeClr val="tx1"/>
                          </a:solidFill>
                          <a:effectLst/>
                          <a:latin typeface="+mn-lt"/>
                          <a:ea typeface="Helvetica Neue" panose="02000503000000020004" pitchFamily="2" charset="0"/>
                          <a:cs typeface="Arial" panose="020B0604020202020204" pitchFamily="34" charset="0"/>
                        </a:rPr>
                        <a:t>0,87 [0,65; 1,17]</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000000"/>
                          </a:solidFill>
                          <a:effectLst/>
                          <a:uLnTx/>
                          <a:uFillTx/>
                          <a:latin typeface="+mn-lt"/>
                          <a:ea typeface="Helvetica Neue" panose="02000503000000020004" pitchFamily="2" charset="0"/>
                          <a:cs typeface="Arial" panose="020B0604020202020204" pitchFamily="34" charset="0"/>
                        </a:rPr>
                        <a:t>0,3721</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2703462479"/>
                  </a:ext>
                </a:extLst>
              </a:tr>
              <a:tr h="210131">
                <a:tc>
                  <a:txBody>
                    <a:bodyPr/>
                    <a:lstStyle/>
                    <a:p>
                      <a:pPr marL="180975" marR="0" lvl="1" indent="0" algn="l" defTabSz="914400" rtl="0" eaLnBrk="1" latinLnBrk="0" hangingPunct="1">
                        <a:spcBef>
                          <a:spcPts val="0"/>
                        </a:spcBef>
                        <a:spcAft>
                          <a:spcPts val="0"/>
                        </a:spcAft>
                        <a:tabLst/>
                      </a:pPr>
                      <a:r>
                        <a:rPr lang="en-US" sz="900" b="1" kern="1200">
                          <a:solidFill>
                            <a:srgbClr val="C34847"/>
                          </a:solidFill>
                          <a:effectLst/>
                          <a:latin typeface="+mn-lt"/>
                          <a:ea typeface="+mn-ea"/>
                          <a:cs typeface="Arial" panose="020B0604020202020204" pitchFamily="34" charset="0"/>
                        </a:rPr>
                        <a:t>IA-2A</a:t>
                      </a:r>
                      <a:endParaRPr lang="en-US" sz="900" b="1" strike="sngStrike" kern="1200">
                        <a:solidFill>
                          <a:srgbClr val="C34847"/>
                        </a:solidFill>
                        <a:effectLst/>
                        <a:latin typeface="+mn-lt"/>
                        <a:ea typeface="+mn-ea"/>
                        <a:cs typeface="Arial" panose="020B0604020202020204" pitchFamily="34" charset="0"/>
                      </a:endParaRP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tc>
                  <a:txBody>
                    <a:bodyPr/>
                    <a:lstStyle/>
                    <a:p>
                      <a:pPr marL="0" marR="0" algn="ctr">
                        <a:spcBef>
                          <a:spcPts val="0"/>
                        </a:spcBef>
                        <a:spcAft>
                          <a:spcPts val="0"/>
                        </a:spcAft>
                      </a:pPr>
                      <a:r>
                        <a:rPr lang="en-US" sz="900" b="1">
                          <a:solidFill>
                            <a:srgbClr val="C34847"/>
                          </a:solidFill>
                          <a:effectLst/>
                          <a:latin typeface="+mn-lt"/>
                          <a:ea typeface="Helvetica Neue" panose="02000503000000020004" pitchFamily="2" charset="0"/>
                          <a:cs typeface="Arial" panose="020B0604020202020204" pitchFamily="34" charset="0"/>
                        </a:rPr>
                        <a:t>1,97 [1,47; 2,64]</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bg1">
                          <a:lumMod val="85000"/>
                        </a:schemeClr>
                      </a:solidFill>
                      <a:prstDash val="solid"/>
                      <a:round/>
                      <a:headEnd type="none" w="med" len="med"/>
                      <a:tailEnd type="none" w="med" len="med"/>
                    </a:lnT>
                    <a:lnB w="12700" cap="flat" cmpd="sng" algn="ctr">
                      <a:solidFill>
                        <a:schemeClr val="bg1">
                          <a:lumMod val="85000"/>
                        </a:schemeClr>
                      </a:solidFill>
                      <a:prstDash val="solid"/>
                      <a:round/>
                      <a:headEnd type="none" w="med" len="med"/>
                      <a:tailEnd type="none" w="med" len="med"/>
                    </a:lnB>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900" b="1" i="0" u="none" strike="noStrike" kern="1200" cap="none" spc="0" normalizeH="0" baseline="0" noProof="0">
                          <a:ln>
                            <a:noFill/>
                          </a:ln>
                          <a:solidFill>
                            <a:srgbClr val="C34847"/>
                          </a:solidFill>
                          <a:effectLst/>
                          <a:uLnTx/>
                          <a:uFillTx/>
                          <a:latin typeface="+mn-lt"/>
                          <a:ea typeface="Helvetica Neue" panose="02000503000000020004" pitchFamily="2" charset="0"/>
                          <a:cs typeface="Arial" panose="020B0604020202020204" pitchFamily="34" charset="0"/>
                        </a:rPr>
                        <a:t>0,0001</a:t>
                      </a: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chemeClr val="bg1">
                          <a:lumMod val="85000"/>
                        </a:schemeClr>
                      </a:solidFill>
                      <a:prstDash val="solid"/>
                      <a:round/>
                      <a:headEnd type="none" w="med" len="med"/>
                      <a:tailEnd type="none" w="med" len="med"/>
                    </a:lnT>
                    <a:lnB w="6350" cap="flat" cmpd="sng" algn="ctr">
                      <a:solidFill>
                        <a:schemeClr val="bg1">
                          <a:lumMod val="85000"/>
                        </a:schemeClr>
                      </a:solidFill>
                      <a:prstDash val="solid"/>
                      <a:round/>
                      <a:headEnd type="none" w="med" len="med"/>
                      <a:tailEnd type="none" w="med" len="med"/>
                    </a:lnB>
                    <a:noFill/>
                  </a:tcPr>
                </a:tc>
                <a:extLst>
                  <a:ext uri="{0D108BD9-81ED-4DB2-BD59-A6C34878D82A}">
                    <a16:rowId xmlns:a16="http://schemas.microsoft.com/office/drawing/2014/main" val="3629706674"/>
                  </a:ext>
                </a:extLst>
              </a:tr>
            </a:tbl>
          </a:graphicData>
        </a:graphic>
      </p:graphicFrame>
      <p:sp>
        <p:nvSpPr>
          <p:cNvPr id="10" name="TextBox 13">
            <a:extLst>
              <a:ext uri="{FF2B5EF4-FFF2-40B4-BE49-F238E27FC236}">
                <a16:creationId xmlns:a16="http://schemas.microsoft.com/office/drawing/2014/main" id="{B019F6F2-9933-2B73-14DE-E90EEF9D5F83}"/>
              </a:ext>
            </a:extLst>
          </p:cNvPr>
          <p:cNvSpPr txBox="1"/>
          <p:nvPr/>
        </p:nvSpPr>
        <p:spPr>
          <a:xfrm>
            <a:off x="3744870" y="2298425"/>
            <a:ext cx="1175295" cy="584775"/>
          </a:xfrm>
          <a:prstGeom prst="rect">
            <a:avLst/>
          </a:prstGeom>
          <a:noFill/>
        </p:spPr>
        <p:txBody>
          <a:bodyPr wrap="square" rtlCol="0">
            <a:spAutoFit/>
          </a:bodyPr>
          <a:lstStyle/>
          <a:p>
            <a:pPr defTabSz="685800">
              <a:defRPr/>
            </a:pPr>
            <a:r>
              <a:rPr lang="en-US" sz="800" b="1" err="1">
                <a:solidFill>
                  <a:srgbClr val="87A7D5"/>
                </a:solidFill>
              </a:rPr>
              <a:t>Niedrigstes</a:t>
            </a:r>
            <a:r>
              <a:rPr lang="en-US" sz="800" b="1">
                <a:solidFill>
                  <a:srgbClr val="87A7D5"/>
                </a:solidFill>
              </a:rPr>
              <a:t> Progression-</a:t>
            </a:r>
            <a:r>
              <a:rPr lang="en-US" sz="800" b="1" err="1">
                <a:solidFill>
                  <a:srgbClr val="87A7D5"/>
                </a:solidFill>
              </a:rPr>
              <a:t>srisiko</a:t>
            </a:r>
            <a:r>
              <a:rPr lang="en-US" sz="800" b="1">
                <a:solidFill>
                  <a:srgbClr val="87A7D5"/>
                </a:solidFill>
              </a:rPr>
              <a:t> </a:t>
            </a:r>
            <a:r>
              <a:rPr lang="en-US" sz="800" b="1" err="1">
                <a:solidFill>
                  <a:srgbClr val="87A7D5"/>
                </a:solidFill>
              </a:rPr>
              <a:t>bei</a:t>
            </a:r>
            <a:r>
              <a:rPr lang="en-US" sz="800" b="1">
                <a:solidFill>
                  <a:srgbClr val="87A7D5"/>
                </a:solidFill>
              </a:rPr>
              <a:t> </a:t>
            </a:r>
            <a:br>
              <a:rPr lang="en-US" sz="800" b="1">
                <a:solidFill>
                  <a:srgbClr val="87A7D5"/>
                </a:solidFill>
              </a:rPr>
            </a:br>
            <a:r>
              <a:rPr lang="en-US" sz="800" b="1">
                <a:solidFill>
                  <a:srgbClr val="87A7D5"/>
                </a:solidFill>
              </a:rPr>
              <a:t>GADA+/IA-2A-</a:t>
            </a:r>
            <a:endParaRPr lang="en-NZ" sz="800" b="1">
              <a:solidFill>
                <a:srgbClr val="87A7D5"/>
              </a:solidFill>
            </a:endParaRPr>
          </a:p>
        </p:txBody>
      </p:sp>
      <p:sp>
        <p:nvSpPr>
          <p:cNvPr id="11" name="TextBox 14">
            <a:extLst>
              <a:ext uri="{FF2B5EF4-FFF2-40B4-BE49-F238E27FC236}">
                <a16:creationId xmlns:a16="http://schemas.microsoft.com/office/drawing/2014/main" id="{D23F1BBE-F859-D801-F111-F2CA3788F8A4}"/>
              </a:ext>
            </a:extLst>
          </p:cNvPr>
          <p:cNvSpPr txBox="1"/>
          <p:nvPr/>
        </p:nvSpPr>
        <p:spPr>
          <a:xfrm>
            <a:off x="3744870" y="3060381"/>
            <a:ext cx="1061858" cy="584775"/>
          </a:xfrm>
          <a:prstGeom prst="rect">
            <a:avLst/>
          </a:prstGeom>
          <a:noFill/>
        </p:spPr>
        <p:txBody>
          <a:bodyPr wrap="square" rtlCol="0">
            <a:spAutoFit/>
          </a:bodyPr>
          <a:lstStyle/>
          <a:p>
            <a:pPr defTabSz="685800">
              <a:defRPr/>
            </a:pPr>
            <a:r>
              <a:rPr lang="en-US" sz="800" b="1" err="1">
                <a:solidFill>
                  <a:srgbClr val="C34847"/>
                </a:solidFill>
              </a:rPr>
              <a:t>Höchstes</a:t>
            </a:r>
            <a:r>
              <a:rPr lang="en-US" sz="800" b="1">
                <a:solidFill>
                  <a:srgbClr val="C34847"/>
                </a:solidFill>
              </a:rPr>
              <a:t> Progressions-</a:t>
            </a:r>
            <a:r>
              <a:rPr lang="en-US" sz="800" b="1" err="1">
                <a:solidFill>
                  <a:srgbClr val="C34847"/>
                </a:solidFill>
              </a:rPr>
              <a:t>risiko</a:t>
            </a:r>
            <a:r>
              <a:rPr lang="en-US" sz="800" b="1">
                <a:solidFill>
                  <a:srgbClr val="C34847"/>
                </a:solidFill>
              </a:rPr>
              <a:t> </a:t>
            </a:r>
            <a:r>
              <a:rPr lang="en-US" sz="800" b="1" err="1">
                <a:solidFill>
                  <a:srgbClr val="C34847"/>
                </a:solidFill>
              </a:rPr>
              <a:t>bei</a:t>
            </a:r>
            <a:r>
              <a:rPr lang="en-US" sz="800" b="1">
                <a:solidFill>
                  <a:srgbClr val="C34847"/>
                </a:solidFill>
              </a:rPr>
              <a:t> </a:t>
            </a:r>
          </a:p>
          <a:p>
            <a:pPr defTabSz="685800">
              <a:defRPr/>
            </a:pPr>
            <a:r>
              <a:rPr lang="en-US" sz="800" b="1">
                <a:solidFill>
                  <a:srgbClr val="C34847"/>
                </a:solidFill>
              </a:rPr>
              <a:t>IA-2A+/GADA-</a:t>
            </a:r>
            <a:endParaRPr lang="en-NZ" sz="800" b="1">
              <a:solidFill>
                <a:srgbClr val="C34847"/>
              </a:solidFill>
            </a:endParaRPr>
          </a:p>
        </p:txBody>
      </p:sp>
      <p:sp>
        <p:nvSpPr>
          <p:cNvPr id="12" name="TextBox 16">
            <a:extLst>
              <a:ext uri="{FF2B5EF4-FFF2-40B4-BE49-F238E27FC236}">
                <a16:creationId xmlns:a16="http://schemas.microsoft.com/office/drawing/2014/main" id="{58E89EA8-CFA0-A620-2A52-C53B21B0C960}"/>
              </a:ext>
            </a:extLst>
          </p:cNvPr>
          <p:cNvSpPr txBox="1"/>
          <p:nvPr/>
        </p:nvSpPr>
        <p:spPr>
          <a:xfrm>
            <a:off x="3744871" y="2862682"/>
            <a:ext cx="974956" cy="215444"/>
          </a:xfrm>
          <a:prstGeom prst="rect">
            <a:avLst/>
          </a:prstGeom>
          <a:noFill/>
        </p:spPr>
        <p:txBody>
          <a:bodyPr wrap="square" rtlCol="0">
            <a:spAutoFit/>
          </a:bodyPr>
          <a:lstStyle/>
          <a:p>
            <a:pPr defTabSz="685800">
              <a:defRPr/>
            </a:pPr>
            <a:r>
              <a:rPr lang="en-US" sz="800">
                <a:solidFill>
                  <a:srgbClr val="000000"/>
                </a:solidFill>
              </a:rPr>
              <a:t>p &lt; 0,0001</a:t>
            </a:r>
            <a:endParaRPr lang="en-NZ" sz="800">
              <a:solidFill>
                <a:srgbClr val="000000"/>
              </a:solidFill>
            </a:endParaRPr>
          </a:p>
        </p:txBody>
      </p:sp>
      <p:grpSp>
        <p:nvGrpSpPr>
          <p:cNvPr id="75" name="Gruppieren 74">
            <a:extLst>
              <a:ext uri="{FF2B5EF4-FFF2-40B4-BE49-F238E27FC236}">
                <a16:creationId xmlns:a16="http://schemas.microsoft.com/office/drawing/2014/main" id="{D9584E45-4B11-D5D4-C2BB-638D7E4C70BF}"/>
              </a:ext>
            </a:extLst>
          </p:cNvPr>
          <p:cNvGrpSpPr/>
          <p:nvPr/>
        </p:nvGrpSpPr>
        <p:grpSpPr>
          <a:xfrm>
            <a:off x="469728" y="1857632"/>
            <a:ext cx="3277633" cy="2603708"/>
            <a:chOff x="208464" y="1857632"/>
            <a:chExt cx="3277633" cy="2603708"/>
          </a:xfrm>
        </p:grpSpPr>
        <p:pic>
          <p:nvPicPr>
            <p:cNvPr id="8" name="Picture 10">
              <a:extLst>
                <a:ext uri="{FF2B5EF4-FFF2-40B4-BE49-F238E27FC236}">
                  <a16:creationId xmlns:a16="http://schemas.microsoft.com/office/drawing/2014/main" id="{43C524B9-72E2-8882-6DEB-073CE5270635}"/>
                </a:ext>
              </a:extLst>
            </p:cNvPr>
            <p:cNvPicPr>
              <a:picLocks noChangeAspect="1"/>
            </p:cNvPicPr>
            <p:nvPr/>
          </p:nvPicPr>
          <p:blipFill rotWithShape="1">
            <a:blip r:embed="rId3"/>
            <a:srcRect l="1536"/>
            <a:stretch/>
          </p:blipFill>
          <p:spPr>
            <a:xfrm>
              <a:off x="823062" y="1957833"/>
              <a:ext cx="2663035" cy="2025143"/>
            </a:xfrm>
            <a:prstGeom prst="rect">
              <a:avLst/>
            </a:prstGeom>
          </p:spPr>
        </p:pic>
        <p:sp>
          <p:nvSpPr>
            <p:cNvPr id="70" name="Rechteck 69">
              <a:extLst>
                <a:ext uri="{FF2B5EF4-FFF2-40B4-BE49-F238E27FC236}">
                  <a16:creationId xmlns:a16="http://schemas.microsoft.com/office/drawing/2014/main" id="{4E679510-D961-B0AC-6402-C2684F415C8D}"/>
                </a:ext>
              </a:extLst>
            </p:cNvPr>
            <p:cNvSpPr/>
            <p:nvPr/>
          </p:nvSpPr>
          <p:spPr>
            <a:xfrm>
              <a:off x="208465" y="3883642"/>
              <a:ext cx="3275142" cy="57769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 name="Textfeld 47">
              <a:extLst>
                <a:ext uri="{FF2B5EF4-FFF2-40B4-BE49-F238E27FC236}">
                  <a16:creationId xmlns:a16="http://schemas.microsoft.com/office/drawing/2014/main" id="{B31CF94B-2BA2-ABB3-D3F8-67D9562B912E}"/>
                </a:ext>
              </a:extLst>
            </p:cNvPr>
            <p:cNvSpPr txBox="1"/>
            <p:nvPr/>
          </p:nvSpPr>
          <p:spPr>
            <a:xfrm>
              <a:off x="1012820" y="3828688"/>
              <a:ext cx="2377574" cy="200055"/>
            </a:xfrm>
            <a:prstGeom prst="rect">
              <a:avLst/>
            </a:prstGeom>
            <a:noFill/>
          </p:spPr>
          <p:txBody>
            <a:bodyPr wrap="none" rtlCol="0">
              <a:spAutoFit/>
            </a:bodyPr>
            <a:lstStyle/>
            <a:p>
              <a:r>
                <a:rPr lang="de-DE" sz="700" b="1"/>
                <a:t>Zeit seit Feststellung multiple </a:t>
              </a:r>
              <a:r>
                <a:rPr lang="de-DE" sz="700" b="1" err="1"/>
                <a:t>IAk</a:t>
              </a:r>
              <a:r>
                <a:rPr lang="de-DE" sz="700" b="1"/>
                <a:t>+ [Jahre]</a:t>
              </a:r>
            </a:p>
          </p:txBody>
        </p:sp>
        <p:sp>
          <p:nvSpPr>
            <p:cNvPr id="72" name="Rechteck 71">
              <a:extLst>
                <a:ext uri="{FF2B5EF4-FFF2-40B4-BE49-F238E27FC236}">
                  <a16:creationId xmlns:a16="http://schemas.microsoft.com/office/drawing/2014/main" id="{883C29AA-BDF9-ECCB-F2CE-86D715C01C2D}"/>
                </a:ext>
              </a:extLst>
            </p:cNvPr>
            <p:cNvSpPr/>
            <p:nvPr/>
          </p:nvSpPr>
          <p:spPr>
            <a:xfrm>
              <a:off x="208464" y="1955896"/>
              <a:ext cx="620102" cy="208870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 name="Textfeld 44">
              <a:extLst>
                <a:ext uri="{FF2B5EF4-FFF2-40B4-BE49-F238E27FC236}">
                  <a16:creationId xmlns:a16="http://schemas.microsoft.com/office/drawing/2014/main" id="{60BFD4AB-F802-267B-A3C9-881C53FED704}"/>
                </a:ext>
              </a:extLst>
            </p:cNvPr>
            <p:cNvSpPr txBox="1"/>
            <p:nvPr/>
          </p:nvSpPr>
          <p:spPr>
            <a:xfrm rot="16200000">
              <a:off x="-89082" y="2787608"/>
              <a:ext cx="1601721" cy="200055"/>
            </a:xfrm>
            <a:prstGeom prst="rect">
              <a:avLst/>
            </a:prstGeom>
            <a:noFill/>
          </p:spPr>
          <p:txBody>
            <a:bodyPr wrap="none" rtlCol="0">
              <a:spAutoFit/>
            </a:bodyPr>
            <a:lstStyle/>
            <a:p>
              <a:r>
                <a:rPr lang="de-DE" sz="700" b="1"/>
                <a:t>Frei von T1D Stadium 3 [%]</a:t>
              </a:r>
            </a:p>
          </p:txBody>
        </p:sp>
        <p:sp>
          <p:nvSpPr>
            <p:cNvPr id="73" name="Rechteck 72">
              <a:extLst>
                <a:ext uri="{FF2B5EF4-FFF2-40B4-BE49-F238E27FC236}">
                  <a16:creationId xmlns:a16="http://schemas.microsoft.com/office/drawing/2014/main" id="{44E8856F-2D10-5E13-79ED-7B4290C87A92}"/>
                </a:ext>
              </a:extLst>
            </p:cNvPr>
            <p:cNvSpPr/>
            <p:nvPr/>
          </p:nvSpPr>
          <p:spPr>
            <a:xfrm>
              <a:off x="208464" y="1857632"/>
              <a:ext cx="3275142" cy="13137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 name="Textfeld 20">
              <a:extLst>
                <a:ext uri="{FF2B5EF4-FFF2-40B4-BE49-F238E27FC236}">
                  <a16:creationId xmlns:a16="http://schemas.microsoft.com/office/drawing/2014/main" id="{966EBF37-1182-8BF0-3C83-B71CA0F8BDCF}"/>
                </a:ext>
              </a:extLst>
            </p:cNvPr>
            <p:cNvSpPr txBox="1"/>
            <p:nvPr/>
          </p:nvSpPr>
          <p:spPr>
            <a:xfrm>
              <a:off x="314965" y="4248391"/>
              <a:ext cx="620103" cy="92333"/>
            </a:xfrm>
            <a:prstGeom prst="rect">
              <a:avLst/>
            </a:prstGeom>
            <a:noFill/>
          </p:spPr>
          <p:txBody>
            <a:bodyPr wrap="square" lIns="0" tIns="0" rIns="0" bIns="0">
              <a:spAutoFit/>
            </a:bodyPr>
            <a:lstStyle/>
            <a:p>
              <a:r>
                <a:rPr lang="en-US" sz="600">
                  <a:solidFill>
                    <a:srgbClr val="87A7D5"/>
                  </a:solidFill>
                </a:rPr>
                <a:t>GADA+/IA-2A-</a:t>
              </a:r>
              <a:endParaRPr lang="de-DE" sz="600"/>
            </a:p>
          </p:txBody>
        </p:sp>
        <p:sp>
          <p:nvSpPr>
            <p:cNvPr id="22" name="Textfeld 21">
              <a:extLst>
                <a:ext uri="{FF2B5EF4-FFF2-40B4-BE49-F238E27FC236}">
                  <a16:creationId xmlns:a16="http://schemas.microsoft.com/office/drawing/2014/main" id="{2BA6336C-81DC-8AD2-4E7F-362D0336DA8F}"/>
                </a:ext>
              </a:extLst>
            </p:cNvPr>
            <p:cNvSpPr txBox="1"/>
            <p:nvPr/>
          </p:nvSpPr>
          <p:spPr>
            <a:xfrm>
              <a:off x="314964" y="4136105"/>
              <a:ext cx="620103" cy="92333"/>
            </a:xfrm>
            <a:prstGeom prst="rect">
              <a:avLst/>
            </a:prstGeom>
            <a:noFill/>
          </p:spPr>
          <p:txBody>
            <a:bodyPr wrap="square" lIns="0" tIns="0" rIns="0" bIns="0">
              <a:spAutoFit/>
            </a:bodyPr>
            <a:lstStyle/>
            <a:p>
              <a:r>
                <a:rPr lang="en-US" sz="600">
                  <a:solidFill>
                    <a:srgbClr val="C34847"/>
                  </a:solidFill>
                </a:rPr>
                <a:t>IA-2A+/GADA-</a:t>
              </a:r>
              <a:endParaRPr lang="de-DE" sz="600">
                <a:solidFill>
                  <a:srgbClr val="C34847"/>
                </a:solidFill>
              </a:endParaRPr>
            </a:p>
          </p:txBody>
        </p:sp>
        <p:sp>
          <p:nvSpPr>
            <p:cNvPr id="23" name="Textfeld 22">
              <a:extLst>
                <a:ext uri="{FF2B5EF4-FFF2-40B4-BE49-F238E27FC236}">
                  <a16:creationId xmlns:a16="http://schemas.microsoft.com/office/drawing/2014/main" id="{8919A205-7D80-04F9-0B70-EB0274F7DBE0}"/>
                </a:ext>
              </a:extLst>
            </p:cNvPr>
            <p:cNvSpPr txBox="1"/>
            <p:nvPr/>
          </p:nvSpPr>
          <p:spPr>
            <a:xfrm>
              <a:off x="969804" y="4135439"/>
              <a:ext cx="119080" cy="92333"/>
            </a:xfrm>
            <a:prstGeom prst="rect">
              <a:avLst/>
            </a:prstGeom>
            <a:noFill/>
          </p:spPr>
          <p:txBody>
            <a:bodyPr wrap="square" lIns="0" tIns="0" rIns="0" bIns="0">
              <a:spAutoFit/>
            </a:bodyPr>
            <a:lstStyle/>
            <a:p>
              <a:pPr algn="r"/>
              <a:r>
                <a:rPr lang="en-US" sz="600"/>
                <a:t>86</a:t>
              </a:r>
              <a:endParaRPr lang="de-DE" sz="600"/>
            </a:p>
          </p:txBody>
        </p:sp>
        <p:sp>
          <p:nvSpPr>
            <p:cNvPr id="24" name="Textfeld 23">
              <a:extLst>
                <a:ext uri="{FF2B5EF4-FFF2-40B4-BE49-F238E27FC236}">
                  <a16:creationId xmlns:a16="http://schemas.microsoft.com/office/drawing/2014/main" id="{48F845F6-BD1E-0D6E-D896-82CB30252F6D}"/>
                </a:ext>
              </a:extLst>
            </p:cNvPr>
            <p:cNvSpPr txBox="1"/>
            <p:nvPr/>
          </p:nvSpPr>
          <p:spPr>
            <a:xfrm>
              <a:off x="912546" y="4260635"/>
              <a:ext cx="176338" cy="92333"/>
            </a:xfrm>
            <a:prstGeom prst="rect">
              <a:avLst/>
            </a:prstGeom>
            <a:noFill/>
          </p:spPr>
          <p:txBody>
            <a:bodyPr wrap="square" lIns="0" tIns="0" rIns="0" bIns="0">
              <a:spAutoFit/>
            </a:bodyPr>
            <a:lstStyle/>
            <a:p>
              <a:pPr algn="r"/>
              <a:r>
                <a:rPr lang="en-US" sz="600"/>
                <a:t>550</a:t>
              </a:r>
              <a:endParaRPr lang="de-DE" sz="600"/>
            </a:p>
          </p:txBody>
        </p:sp>
        <p:sp>
          <p:nvSpPr>
            <p:cNvPr id="25" name="Textfeld 24">
              <a:extLst>
                <a:ext uri="{FF2B5EF4-FFF2-40B4-BE49-F238E27FC236}">
                  <a16:creationId xmlns:a16="http://schemas.microsoft.com/office/drawing/2014/main" id="{C37D8B34-6BA9-5629-4ACB-20E9774D9722}"/>
                </a:ext>
              </a:extLst>
            </p:cNvPr>
            <p:cNvSpPr txBox="1"/>
            <p:nvPr/>
          </p:nvSpPr>
          <p:spPr>
            <a:xfrm>
              <a:off x="1176659" y="4135439"/>
              <a:ext cx="119080" cy="92333"/>
            </a:xfrm>
            <a:prstGeom prst="rect">
              <a:avLst/>
            </a:prstGeom>
            <a:noFill/>
          </p:spPr>
          <p:txBody>
            <a:bodyPr wrap="square" lIns="0" tIns="0" rIns="0" bIns="0">
              <a:spAutoFit/>
            </a:bodyPr>
            <a:lstStyle/>
            <a:p>
              <a:pPr algn="r"/>
              <a:r>
                <a:rPr lang="en-US" sz="600"/>
                <a:t>62</a:t>
              </a:r>
              <a:endParaRPr lang="de-DE" sz="600"/>
            </a:p>
          </p:txBody>
        </p:sp>
        <p:sp>
          <p:nvSpPr>
            <p:cNvPr id="26" name="Textfeld 25">
              <a:extLst>
                <a:ext uri="{FF2B5EF4-FFF2-40B4-BE49-F238E27FC236}">
                  <a16:creationId xmlns:a16="http://schemas.microsoft.com/office/drawing/2014/main" id="{97C30345-344C-4532-0F09-C6AB1C8102C5}"/>
                </a:ext>
              </a:extLst>
            </p:cNvPr>
            <p:cNvSpPr txBox="1"/>
            <p:nvPr/>
          </p:nvSpPr>
          <p:spPr>
            <a:xfrm>
              <a:off x="1119401" y="4260635"/>
              <a:ext cx="176338" cy="92333"/>
            </a:xfrm>
            <a:prstGeom prst="rect">
              <a:avLst/>
            </a:prstGeom>
            <a:noFill/>
          </p:spPr>
          <p:txBody>
            <a:bodyPr wrap="square" lIns="0" tIns="0" rIns="0" bIns="0">
              <a:spAutoFit/>
            </a:bodyPr>
            <a:lstStyle/>
            <a:p>
              <a:pPr algn="r"/>
              <a:r>
                <a:rPr lang="en-US" sz="600"/>
                <a:t>352</a:t>
              </a:r>
              <a:endParaRPr lang="de-DE" sz="600"/>
            </a:p>
          </p:txBody>
        </p:sp>
        <p:sp>
          <p:nvSpPr>
            <p:cNvPr id="27" name="Textfeld 26">
              <a:extLst>
                <a:ext uri="{FF2B5EF4-FFF2-40B4-BE49-F238E27FC236}">
                  <a16:creationId xmlns:a16="http://schemas.microsoft.com/office/drawing/2014/main" id="{C89964AE-9F05-A05B-93C2-43DB7C76E878}"/>
                </a:ext>
              </a:extLst>
            </p:cNvPr>
            <p:cNvSpPr txBox="1"/>
            <p:nvPr/>
          </p:nvSpPr>
          <p:spPr>
            <a:xfrm>
              <a:off x="1402806" y="4139345"/>
              <a:ext cx="119080" cy="92333"/>
            </a:xfrm>
            <a:prstGeom prst="rect">
              <a:avLst/>
            </a:prstGeom>
            <a:noFill/>
          </p:spPr>
          <p:txBody>
            <a:bodyPr wrap="square" lIns="0" tIns="0" rIns="0" bIns="0">
              <a:spAutoFit/>
            </a:bodyPr>
            <a:lstStyle/>
            <a:p>
              <a:pPr algn="r"/>
              <a:r>
                <a:rPr lang="en-US" sz="600"/>
                <a:t>41</a:t>
              </a:r>
              <a:endParaRPr lang="de-DE" sz="600"/>
            </a:p>
          </p:txBody>
        </p:sp>
        <p:sp>
          <p:nvSpPr>
            <p:cNvPr id="28" name="Textfeld 27">
              <a:extLst>
                <a:ext uri="{FF2B5EF4-FFF2-40B4-BE49-F238E27FC236}">
                  <a16:creationId xmlns:a16="http://schemas.microsoft.com/office/drawing/2014/main" id="{7812B94C-E8E7-4F66-35C9-E87EA9DC6BCA}"/>
                </a:ext>
              </a:extLst>
            </p:cNvPr>
            <p:cNvSpPr txBox="1"/>
            <p:nvPr/>
          </p:nvSpPr>
          <p:spPr>
            <a:xfrm>
              <a:off x="1345548" y="4264541"/>
              <a:ext cx="176338" cy="92333"/>
            </a:xfrm>
            <a:prstGeom prst="rect">
              <a:avLst/>
            </a:prstGeom>
            <a:noFill/>
          </p:spPr>
          <p:txBody>
            <a:bodyPr wrap="square" lIns="0" tIns="0" rIns="0" bIns="0">
              <a:spAutoFit/>
            </a:bodyPr>
            <a:lstStyle/>
            <a:p>
              <a:pPr algn="r"/>
              <a:r>
                <a:rPr lang="en-US" sz="600"/>
                <a:t>252</a:t>
              </a:r>
              <a:endParaRPr lang="de-DE" sz="600"/>
            </a:p>
          </p:txBody>
        </p:sp>
        <p:sp>
          <p:nvSpPr>
            <p:cNvPr id="29" name="Textfeld 28">
              <a:extLst>
                <a:ext uri="{FF2B5EF4-FFF2-40B4-BE49-F238E27FC236}">
                  <a16:creationId xmlns:a16="http://schemas.microsoft.com/office/drawing/2014/main" id="{239307C0-0DBA-26B1-E75D-BC528768C59C}"/>
                </a:ext>
              </a:extLst>
            </p:cNvPr>
            <p:cNvSpPr txBox="1"/>
            <p:nvPr/>
          </p:nvSpPr>
          <p:spPr>
            <a:xfrm>
              <a:off x="1649848" y="4137343"/>
              <a:ext cx="119080" cy="92333"/>
            </a:xfrm>
            <a:prstGeom prst="rect">
              <a:avLst/>
            </a:prstGeom>
            <a:noFill/>
          </p:spPr>
          <p:txBody>
            <a:bodyPr wrap="square" lIns="0" tIns="0" rIns="0" bIns="0">
              <a:spAutoFit/>
            </a:bodyPr>
            <a:lstStyle/>
            <a:p>
              <a:pPr algn="r"/>
              <a:r>
                <a:rPr lang="en-US" sz="600"/>
                <a:t>26</a:t>
              </a:r>
              <a:endParaRPr lang="de-DE" sz="600"/>
            </a:p>
          </p:txBody>
        </p:sp>
        <p:sp>
          <p:nvSpPr>
            <p:cNvPr id="30" name="Textfeld 29">
              <a:extLst>
                <a:ext uri="{FF2B5EF4-FFF2-40B4-BE49-F238E27FC236}">
                  <a16:creationId xmlns:a16="http://schemas.microsoft.com/office/drawing/2014/main" id="{F154AA47-5C1E-B8F4-9C08-2A21F541C454}"/>
                </a:ext>
              </a:extLst>
            </p:cNvPr>
            <p:cNvSpPr txBox="1"/>
            <p:nvPr/>
          </p:nvSpPr>
          <p:spPr>
            <a:xfrm>
              <a:off x="1592590" y="4262539"/>
              <a:ext cx="176338" cy="92333"/>
            </a:xfrm>
            <a:prstGeom prst="rect">
              <a:avLst/>
            </a:prstGeom>
            <a:noFill/>
          </p:spPr>
          <p:txBody>
            <a:bodyPr wrap="square" lIns="0" tIns="0" rIns="0" bIns="0">
              <a:spAutoFit/>
            </a:bodyPr>
            <a:lstStyle/>
            <a:p>
              <a:pPr algn="r"/>
              <a:r>
                <a:rPr lang="en-US" sz="600"/>
                <a:t>169</a:t>
              </a:r>
              <a:endParaRPr lang="de-DE" sz="600"/>
            </a:p>
          </p:txBody>
        </p:sp>
        <p:sp>
          <p:nvSpPr>
            <p:cNvPr id="31" name="Textfeld 30">
              <a:extLst>
                <a:ext uri="{FF2B5EF4-FFF2-40B4-BE49-F238E27FC236}">
                  <a16:creationId xmlns:a16="http://schemas.microsoft.com/office/drawing/2014/main" id="{840E5D79-C474-27AE-CFF8-19B43F6DE88C}"/>
                </a:ext>
              </a:extLst>
            </p:cNvPr>
            <p:cNvSpPr txBox="1"/>
            <p:nvPr/>
          </p:nvSpPr>
          <p:spPr>
            <a:xfrm>
              <a:off x="1881446" y="4139345"/>
              <a:ext cx="119080" cy="92333"/>
            </a:xfrm>
            <a:prstGeom prst="rect">
              <a:avLst/>
            </a:prstGeom>
            <a:noFill/>
          </p:spPr>
          <p:txBody>
            <a:bodyPr wrap="square" lIns="0" tIns="0" rIns="0" bIns="0">
              <a:spAutoFit/>
            </a:bodyPr>
            <a:lstStyle/>
            <a:p>
              <a:pPr algn="r"/>
              <a:r>
                <a:rPr lang="en-US" sz="600"/>
                <a:t>16</a:t>
              </a:r>
              <a:endParaRPr lang="de-DE" sz="600"/>
            </a:p>
          </p:txBody>
        </p:sp>
        <p:sp>
          <p:nvSpPr>
            <p:cNvPr id="32" name="Textfeld 31">
              <a:extLst>
                <a:ext uri="{FF2B5EF4-FFF2-40B4-BE49-F238E27FC236}">
                  <a16:creationId xmlns:a16="http://schemas.microsoft.com/office/drawing/2014/main" id="{29607511-F663-5939-BF8D-873DED4936A6}"/>
                </a:ext>
              </a:extLst>
            </p:cNvPr>
            <p:cNvSpPr txBox="1"/>
            <p:nvPr/>
          </p:nvSpPr>
          <p:spPr>
            <a:xfrm>
              <a:off x="1824188" y="4264541"/>
              <a:ext cx="176338" cy="92333"/>
            </a:xfrm>
            <a:prstGeom prst="rect">
              <a:avLst/>
            </a:prstGeom>
            <a:noFill/>
          </p:spPr>
          <p:txBody>
            <a:bodyPr wrap="square" lIns="0" tIns="0" rIns="0" bIns="0">
              <a:spAutoFit/>
            </a:bodyPr>
            <a:lstStyle/>
            <a:p>
              <a:pPr algn="r"/>
              <a:r>
                <a:rPr lang="en-US" sz="600"/>
                <a:t>112</a:t>
              </a:r>
              <a:endParaRPr lang="de-DE" sz="600"/>
            </a:p>
          </p:txBody>
        </p:sp>
        <p:sp>
          <p:nvSpPr>
            <p:cNvPr id="33" name="Textfeld 32">
              <a:extLst>
                <a:ext uri="{FF2B5EF4-FFF2-40B4-BE49-F238E27FC236}">
                  <a16:creationId xmlns:a16="http://schemas.microsoft.com/office/drawing/2014/main" id="{D2434007-75ED-7CBD-A78D-BB05C2DFDC6D}"/>
                </a:ext>
              </a:extLst>
            </p:cNvPr>
            <p:cNvSpPr txBox="1"/>
            <p:nvPr/>
          </p:nvSpPr>
          <p:spPr>
            <a:xfrm>
              <a:off x="2082527" y="4135439"/>
              <a:ext cx="119080" cy="92333"/>
            </a:xfrm>
            <a:prstGeom prst="rect">
              <a:avLst/>
            </a:prstGeom>
            <a:noFill/>
          </p:spPr>
          <p:txBody>
            <a:bodyPr wrap="square" lIns="0" tIns="0" rIns="0" bIns="0">
              <a:spAutoFit/>
            </a:bodyPr>
            <a:lstStyle/>
            <a:p>
              <a:pPr algn="r"/>
              <a:r>
                <a:rPr lang="en-US" sz="600"/>
                <a:t>5</a:t>
              </a:r>
              <a:endParaRPr lang="de-DE" sz="600"/>
            </a:p>
          </p:txBody>
        </p:sp>
        <p:sp>
          <p:nvSpPr>
            <p:cNvPr id="34" name="Textfeld 33">
              <a:extLst>
                <a:ext uri="{FF2B5EF4-FFF2-40B4-BE49-F238E27FC236}">
                  <a16:creationId xmlns:a16="http://schemas.microsoft.com/office/drawing/2014/main" id="{20B532ED-C754-5664-E062-728B55B53368}"/>
                </a:ext>
              </a:extLst>
            </p:cNvPr>
            <p:cNvSpPr txBox="1"/>
            <p:nvPr/>
          </p:nvSpPr>
          <p:spPr>
            <a:xfrm>
              <a:off x="2082527" y="4260635"/>
              <a:ext cx="119080" cy="92333"/>
            </a:xfrm>
            <a:prstGeom prst="rect">
              <a:avLst/>
            </a:prstGeom>
            <a:noFill/>
          </p:spPr>
          <p:txBody>
            <a:bodyPr wrap="square" lIns="0" tIns="0" rIns="0" bIns="0">
              <a:spAutoFit/>
            </a:bodyPr>
            <a:lstStyle/>
            <a:p>
              <a:pPr algn="r"/>
              <a:r>
                <a:rPr lang="en-US" sz="600"/>
                <a:t>76</a:t>
              </a:r>
              <a:endParaRPr lang="de-DE" sz="600"/>
            </a:p>
          </p:txBody>
        </p:sp>
        <p:sp>
          <p:nvSpPr>
            <p:cNvPr id="35" name="Textfeld 34">
              <a:extLst>
                <a:ext uri="{FF2B5EF4-FFF2-40B4-BE49-F238E27FC236}">
                  <a16:creationId xmlns:a16="http://schemas.microsoft.com/office/drawing/2014/main" id="{8BDB911D-2D7A-1428-69AF-C8E538FEA017}"/>
                </a:ext>
              </a:extLst>
            </p:cNvPr>
            <p:cNvSpPr txBox="1"/>
            <p:nvPr/>
          </p:nvSpPr>
          <p:spPr>
            <a:xfrm>
              <a:off x="2314125" y="4135439"/>
              <a:ext cx="119080" cy="92333"/>
            </a:xfrm>
            <a:prstGeom prst="rect">
              <a:avLst/>
            </a:prstGeom>
            <a:noFill/>
          </p:spPr>
          <p:txBody>
            <a:bodyPr wrap="square" lIns="0" tIns="0" rIns="0" bIns="0">
              <a:spAutoFit/>
            </a:bodyPr>
            <a:lstStyle/>
            <a:p>
              <a:pPr algn="r"/>
              <a:r>
                <a:rPr lang="en-US" sz="600"/>
                <a:t>4</a:t>
              </a:r>
              <a:endParaRPr lang="de-DE" sz="600"/>
            </a:p>
          </p:txBody>
        </p:sp>
        <p:sp>
          <p:nvSpPr>
            <p:cNvPr id="36" name="Textfeld 35">
              <a:extLst>
                <a:ext uri="{FF2B5EF4-FFF2-40B4-BE49-F238E27FC236}">
                  <a16:creationId xmlns:a16="http://schemas.microsoft.com/office/drawing/2014/main" id="{74948806-76FB-17B7-B5AF-96B03A65A4E2}"/>
                </a:ext>
              </a:extLst>
            </p:cNvPr>
            <p:cNvSpPr txBox="1"/>
            <p:nvPr/>
          </p:nvSpPr>
          <p:spPr>
            <a:xfrm>
              <a:off x="2314125" y="4260635"/>
              <a:ext cx="119080" cy="92333"/>
            </a:xfrm>
            <a:prstGeom prst="rect">
              <a:avLst/>
            </a:prstGeom>
            <a:noFill/>
          </p:spPr>
          <p:txBody>
            <a:bodyPr wrap="square" lIns="0" tIns="0" rIns="0" bIns="0">
              <a:spAutoFit/>
            </a:bodyPr>
            <a:lstStyle/>
            <a:p>
              <a:pPr algn="r"/>
              <a:r>
                <a:rPr lang="en-US" sz="600"/>
                <a:t>40</a:t>
              </a:r>
              <a:endParaRPr lang="de-DE" sz="600"/>
            </a:p>
          </p:txBody>
        </p:sp>
        <p:sp>
          <p:nvSpPr>
            <p:cNvPr id="37" name="Textfeld 36">
              <a:extLst>
                <a:ext uri="{FF2B5EF4-FFF2-40B4-BE49-F238E27FC236}">
                  <a16:creationId xmlns:a16="http://schemas.microsoft.com/office/drawing/2014/main" id="{ACC02942-F2CA-42E2-0AB2-E81D5949018A}"/>
                </a:ext>
              </a:extLst>
            </p:cNvPr>
            <p:cNvSpPr txBox="1"/>
            <p:nvPr/>
          </p:nvSpPr>
          <p:spPr>
            <a:xfrm>
              <a:off x="2555716" y="4135439"/>
              <a:ext cx="119080" cy="92333"/>
            </a:xfrm>
            <a:prstGeom prst="rect">
              <a:avLst/>
            </a:prstGeom>
            <a:noFill/>
          </p:spPr>
          <p:txBody>
            <a:bodyPr wrap="square" lIns="0" tIns="0" rIns="0" bIns="0">
              <a:spAutoFit/>
            </a:bodyPr>
            <a:lstStyle/>
            <a:p>
              <a:pPr algn="r"/>
              <a:r>
                <a:rPr lang="en-US" sz="600"/>
                <a:t>2</a:t>
              </a:r>
              <a:endParaRPr lang="de-DE" sz="600"/>
            </a:p>
          </p:txBody>
        </p:sp>
        <p:sp>
          <p:nvSpPr>
            <p:cNvPr id="38" name="Textfeld 37">
              <a:extLst>
                <a:ext uri="{FF2B5EF4-FFF2-40B4-BE49-F238E27FC236}">
                  <a16:creationId xmlns:a16="http://schemas.microsoft.com/office/drawing/2014/main" id="{B18CA6C8-E2C2-1D33-D070-66D6761EC36B}"/>
                </a:ext>
              </a:extLst>
            </p:cNvPr>
            <p:cNvSpPr txBox="1"/>
            <p:nvPr/>
          </p:nvSpPr>
          <p:spPr>
            <a:xfrm>
              <a:off x="2555716" y="4260635"/>
              <a:ext cx="119080" cy="92333"/>
            </a:xfrm>
            <a:prstGeom prst="rect">
              <a:avLst/>
            </a:prstGeom>
            <a:noFill/>
          </p:spPr>
          <p:txBody>
            <a:bodyPr wrap="square" lIns="0" tIns="0" rIns="0" bIns="0">
              <a:spAutoFit/>
            </a:bodyPr>
            <a:lstStyle/>
            <a:p>
              <a:pPr algn="r"/>
              <a:r>
                <a:rPr lang="en-US" sz="600"/>
                <a:t>24</a:t>
              </a:r>
              <a:endParaRPr lang="de-DE" sz="600"/>
            </a:p>
          </p:txBody>
        </p:sp>
        <p:sp>
          <p:nvSpPr>
            <p:cNvPr id="39" name="Textfeld 38">
              <a:extLst>
                <a:ext uri="{FF2B5EF4-FFF2-40B4-BE49-F238E27FC236}">
                  <a16:creationId xmlns:a16="http://schemas.microsoft.com/office/drawing/2014/main" id="{03D825C5-C51F-427E-8549-2C09C498E0FD}"/>
                </a:ext>
              </a:extLst>
            </p:cNvPr>
            <p:cNvSpPr txBox="1"/>
            <p:nvPr/>
          </p:nvSpPr>
          <p:spPr>
            <a:xfrm>
              <a:off x="2787314" y="4135439"/>
              <a:ext cx="119080" cy="92333"/>
            </a:xfrm>
            <a:prstGeom prst="rect">
              <a:avLst/>
            </a:prstGeom>
            <a:noFill/>
          </p:spPr>
          <p:txBody>
            <a:bodyPr wrap="square" lIns="0" tIns="0" rIns="0" bIns="0">
              <a:spAutoFit/>
            </a:bodyPr>
            <a:lstStyle/>
            <a:p>
              <a:pPr algn="r"/>
              <a:r>
                <a:rPr lang="en-US" sz="600"/>
                <a:t>2</a:t>
              </a:r>
              <a:endParaRPr lang="de-DE" sz="600"/>
            </a:p>
          </p:txBody>
        </p:sp>
        <p:sp>
          <p:nvSpPr>
            <p:cNvPr id="40" name="Textfeld 39">
              <a:extLst>
                <a:ext uri="{FF2B5EF4-FFF2-40B4-BE49-F238E27FC236}">
                  <a16:creationId xmlns:a16="http://schemas.microsoft.com/office/drawing/2014/main" id="{D416E1CB-0AAA-395A-888F-79B101056931}"/>
                </a:ext>
              </a:extLst>
            </p:cNvPr>
            <p:cNvSpPr txBox="1"/>
            <p:nvPr/>
          </p:nvSpPr>
          <p:spPr>
            <a:xfrm>
              <a:off x="2787314" y="4260635"/>
              <a:ext cx="119080" cy="92333"/>
            </a:xfrm>
            <a:prstGeom prst="rect">
              <a:avLst/>
            </a:prstGeom>
            <a:noFill/>
          </p:spPr>
          <p:txBody>
            <a:bodyPr wrap="square" lIns="0" tIns="0" rIns="0" bIns="0">
              <a:spAutoFit/>
            </a:bodyPr>
            <a:lstStyle/>
            <a:p>
              <a:pPr algn="r"/>
              <a:r>
                <a:rPr lang="en-US" sz="600"/>
                <a:t>21</a:t>
              </a:r>
              <a:endParaRPr lang="de-DE" sz="600"/>
            </a:p>
          </p:txBody>
        </p:sp>
        <p:sp>
          <p:nvSpPr>
            <p:cNvPr id="41" name="Textfeld 40">
              <a:extLst>
                <a:ext uri="{FF2B5EF4-FFF2-40B4-BE49-F238E27FC236}">
                  <a16:creationId xmlns:a16="http://schemas.microsoft.com/office/drawing/2014/main" id="{7DB7CE25-2F9C-C158-0563-C3A7F5EF83B4}"/>
                </a:ext>
              </a:extLst>
            </p:cNvPr>
            <p:cNvSpPr txBox="1"/>
            <p:nvPr/>
          </p:nvSpPr>
          <p:spPr>
            <a:xfrm>
              <a:off x="3018912" y="4135439"/>
              <a:ext cx="119080" cy="92333"/>
            </a:xfrm>
            <a:prstGeom prst="rect">
              <a:avLst/>
            </a:prstGeom>
            <a:noFill/>
          </p:spPr>
          <p:txBody>
            <a:bodyPr wrap="square" lIns="0" tIns="0" rIns="0" bIns="0">
              <a:spAutoFit/>
            </a:bodyPr>
            <a:lstStyle/>
            <a:p>
              <a:pPr algn="r"/>
              <a:r>
                <a:rPr lang="en-US" sz="600"/>
                <a:t>2</a:t>
              </a:r>
              <a:endParaRPr lang="de-DE" sz="600"/>
            </a:p>
          </p:txBody>
        </p:sp>
        <p:sp>
          <p:nvSpPr>
            <p:cNvPr id="42" name="Textfeld 41">
              <a:extLst>
                <a:ext uri="{FF2B5EF4-FFF2-40B4-BE49-F238E27FC236}">
                  <a16:creationId xmlns:a16="http://schemas.microsoft.com/office/drawing/2014/main" id="{E1BC2B6B-380A-FF42-C5BC-4B609A07D9A4}"/>
                </a:ext>
              </a:extLst>
            </p:cNvPr>
            <p:cNvSpPr txBox="1"/>
            <p:nvPr/>
          </p:nvSpPr>
          <p:spPr>
            <a:xfrm>
              <a:off x="3018912" y="4260635"/>
              <a:ext cx="119080" cy="92333"/>
            </a:xfrm>
            <a:prstGeom prst="rect">
              <a:avLst/>
            </a:prstGeom>
            <a:noFill/>
          </p:spPr>
          <p:txBody>
            <a:bodyPr wrap="square" lIns="0" tIns="0" rIns="0" bIns="0">
              <a:spAutoFit/>
            </a:bodyPr>
            <a:lstStyle/>
            <a:p>
              <a:pPr algn="r"/>
              <a:r>
                <a:rPr lang="en-US" sz="600"/>
                <a:t>17</a:t>
              </a:r>
              <a:endParaRPr lang="de-DE" sz="600"/>
            </a:p>
          </p:txBody>
        </p:sp>
        <p:sp>
          <p:nvSpPr>
            <p:cNvPr id="43" name="Textfeld 42">
              <a:extLst>
                <a:ext uri="{FF2B5EF4-FFF2-40B4-BE49-F238E27FC236}">
                  <a16:creationId xmlns:a16="http://schemas.microsoft.com/office/drawing/2014/main" id="{7DF4A7FC-D7A9-BB1C-419C-28FB0FBA0B4F}"/>
                </a:ext>
              </a:extLst>
            </p:cNvPr>
            <p:cNvSpPr txBox="1"/>
            <p:nvPr/>
          </p:nvSpPr>
          <p:spPr>
            <a:xfrm>
              <a:off x="3270049" y="4135439"/>
              <a:ext cx="119080" cy="92333"/>
            </a:xfrm>
            <a:prstGeom prst="rect">
              <a:avLst/>
            </a:prstGeom>
            <a:noFill/>
          </p:spPr>
          <p:txBody>
            <a:bodyPr wrap="square" lIns="0" tIns="0" rIns="0" bIns="0">
              <a:spAutoFit/>
            </a:bodyPr>
            <a:lstStyle/>
            <a:p>
              <a:pPr algn="r"/>
              <a:r>
                <a:rPr lang="en-US" sz="600"/>
                <a:t>2</a:t>
              </a:r>
              <a:endParaRPr lang="de-DE" sz="600"/>
            </a:p>
          </p:txBody>
        </p:sp>
        <p:sp>
          <p:nvSpPr>
            <p:cNvPr id="44" name="Textfeld 43">
              <a:extLst>
                <a:ext uri="{FF2B5EF4-FFF2-40B4-BE49-F238E27FC236}">
                  <a16:creationId xmlns:a16="http://schemas.microsoft.com/office/drawing/2014/main" id="{3F324FC0-5628-C3AE-C71E-90349F26771B}"/>
                </a:ext>
              </a:extLst>
            </p:cNvPr>
            <p:cNvSpPr txBox="1"/>
            <p:nvPr/>
          </p:nvSpPr>
          <p:spPr>
            <a:xfrm>
              <a:off x="3270049" y="4260635"/>
              <a:ext cx="119080" cy="92333"/>
            </a:xfrm>
            <a:prstGeom prst="rect">
              <a:avLst/>
            </a:prstGeom>
            <a:noFill/>
          </p:spPr>
          <p:txBody>
            <a:bodyPr wrap="square" lIns="0" tIns="0" rIns="0" bIns="0">
              <a:spAutoFit/>
            </a:bodyPr>
            <a:lstStyle/>
            <a:p>
              <a:pPr algn="r"/>
              <a:r>
                <a:rPr lang="en-US" sz="600"/>
                <a:t>15</a:t>
              </a:r>
              <a:endParaRPr lang="de-DE" sz="600"/>
            </a:p>
          </p:txBody>
        </p:sp>
        <p:sp>
          <p:nvSpPr>
            <p:cNvPr id="74" name="Rechteck 73">
              <a:extLst>
                <a:ext uri="{FF2B5EF4-FFF2-40B4-BE49-F238E27FC236}">
                  <a16:creationId xmlns:a16="http://schemas.microsoft.com/office/drawing/2014/main" id="{4297CABE-8462-4779-FCA8-DA6398967F40}"/>
                </a:ext>
              </a:extLst>
            </p:cNvPr>
            <p:cNvSpPr/>
            <p:nvPr/>
          </p:nvSpPr>
          <p:spPr>
            <a:xfrm>
              <a:off x="208464" y="1857632"/>
              <a:ext cx="3275141" cy="2603708"/>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Tree>
    <p:extLst>
      <p:ext uri="{BB962C8B-B14F-4D97-AF65-F5344CB8AC3E}">
        <p14:creationId xmlns:p14="http://schemas.microsoft.com/office/powerpoint/2010/main" val="41361275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7C9A4CE-C01B-7509-6B57-5A378349BBB8}"/>
            </a:ext>
          </a:extLst>
        </p:cNvPr>
        <p:cNvGrpSpPr/>
        <p:nvPr/>
      </p:nvGrpSpPr>
      <p:grpSpPr>
        <a:xfrm>
          <a:off x="0" y="0"/>
          <a:ext cx="0" cy="0"/>
          <a:chOff x="0" y="0"/>
          <a:chExt cx="0" cy="0"/>
        </a:xfrm>
      </p:grpSpPr>
      <p:sp>
        <p:nvSpPr>
          <p:cNvPr id="56" name="Rechteck 55">
            <a:extLst>
              <a:ext uri="{FF2B5EF4-FFF2-40B4-BE49-F238E27FC236}">
                <a16:creationId xmlns:a16="http://schemas.microsoft.com/office/drawing/2014/main" id="{E6144446-E7C8-D794-1632-70D4D20AD0D4}"/>
              </a:ext>
            </a:extLst>
          </p:cNvPr>
          <p:cNvSpPr/>
          <p:nvPr/>
        </p:nvSpPr>
        <p:spPr>
          <a:xfrm>
            <a:off x="2830548" y="862872"/>
            <a:ext cx="95141" cy="388122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 name="Title 3">
            <a:extLst>
              <a:ext uri="{FF2B5EF4-FFF2-40B4-BE49-F238E27FC236}">
                <a16:creationId xmlns:a16="http://schemas.microsoft.com/office/drawing/2014/main" id="{8095E583-6B76-6B2E-06FF-7DCE07F41536}"/>
              </a:ext>
            </a:extLst>
          </p:cNvPr>
          <p:cNvSpPr>
            <a:spLocks noGrp="1"/>
          </p:cNvSpPr>
          <p:nvPr>
            <p:ph type="title"/>
          </p:nvPr>
        </p:nvSpPr>
        <p:spPr>
          <a:xfrm>
            <a:off x="360740" y="113753"/>
            <a:ext cx="8485200" cy="491328"/>
          </a:xfrm>
        </p:spPr>
        <p:txBody>
          <a:bodyPr anchor="t">
            <a:noAutofit/>
          </a:bodyPr>
          <a:lstStyle/>
          <a:p>
            <a:pPr>
              <a:lnSpc>
                <a:spcPct val="100000"/>
              </a:lnSpc>
            </a:pPr>
            <a:r>
              <a:rPr lang="de-DE" sz="2000" b="1">
                <a:solidFill>
                  <a:srgbClr val="7030A0"/>
                </a:solidFill>
                <a:latin typeface="+mj-lt"/>
              </a:rPr>
              <a:t>IA-2A-Vorhandensein erhöhte das T1D-Progressionsrisiko innerhalb jedes der Stadien des präsymptomatischen T1D</a:t>
            </a:r>
            <a:r>
              <a:rPr lang="de-DE" sz="2000" b="1" baseline="30000">
                <a:solidFill>
                  <a:srgbClr val="7030A0"/>
                </a:solidFill>
                <a:latin typeface="+mj-lt"/>
              </a:rPr>
              <a:t>1</a:t>
            </a:r>
            <a:endParaRPr lang="en-US" sz="2000" b="1" baseline="30000">
              <a:solidFill>
                <a:srgbClr val="7030A0"/>
              </a:solidFill>
              <a:latin typeface="+mj-lt"/>
            </a:endParaRPr>
          </a:p>
        </p:txBody>
      </p:sp>
      <p:sp>
        <p:nvSpPr>
          <p:cNvPr id="49" name="Rectangle: Top Corners Rounded 9">
            <a:extLst>
              <a:ext uri="{FF2B5EF4-FFF2-40B4-BE49-F238E27FC236}">
                <a16:creationId xmlns:a16="http://schemas.microsoft.com/office/drawing/2014/main" id="{D785248F-4490-F4D7-F734-242A6F79E652}"/>
              </a:ext>
            </a:extLst>
          </p:cNvPr>
          <p:cNvSpPr/>
          <p:nvPr/>
        </p:nvSpPr>
        <p:spPr>
          <a:xfrm rot="5400000">
            <a:off x="759340" y="98417"/>
            <a:ext cx="250245" cy="1768929"/>
          </a:xfrm>
          <a:prstGeom prst="round2SameRect">
            <a:avLst>
              <a:gd name="adj1" fmla="val 50000"/>
              <a:gd name="adj2" fmla="val 0"/>
            </a:avLst>
          </a:prstGeom>
          <a:solidFill>
            <a:srgbClr val="23004C"/>
          </a:solidFill>
          <a:ln w="25400" cap="flat" cmpd="sng" algn="ctr">
            <a:noFill/>
            <a:prstDash val="solid"/>
          </a:ln>
          <a:effectLst/>
        </p:spPr>
        <p:txBody>
          <a:bodyPr vert="vert270" lIns="0" tIns="0" rIns="0" bIns="270000"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900" b="1" i="0" u="none" strike="noStrike" kern="0" cap="none" spc="0" normalizeH="0" baseline="0" noProof="0">
                <a:ln>
                  <a:noFill/>
                </a:ln>
                <a:solidFill>
                  <a:srgbClr val="FFFFFF"/>
                </a:solidFill>
                <a:effectLst/>
                <a:uLnTx/>
                <a:uFillTx/>
                <a:ea typeface="Arial"/>
                <a:cs typeface="Arial"/>
              </a:rPr>
              <a:t>TrialNet PTP-Studie*</a:t>
            </a:r>
          </a:p>
        </p:txBody>
      </p:sp>
      <p:sp>
        <p:nvSpPr>
          <p:cNvPr id="71" name="Text Placeholder 5">
            <a:extLst>
              <a:ext uri="{FF2B5EF4-FFF2-40B4-BE49-F238E27FC236}">
                <a16:creationId xmlns:a16="http://schemas.microsoft.com/office/drawing/2014/main" id="{C1C088A2-FE4A-3EDD-47FA-DFA158BCF3C2}"/>
              </a:ext>
            </a:extLst>
          </p:cNvPr>
          <p:cNvSpPr txBox="1">
            <a:spLocks/>
          </p:cNvSpPr>
          <p:nvPr/>
        </p:nvSpPr>
        <p:spPr>
          <a:xfrm>
            <a:off x="469747" y="4779410"/>
            <a:ext cx="7956703"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defRPr/>
            </a:pPr>
            <a:r>
              <a:rPr kumimoji="0" lang="de" sz="600" b="0" i="0" u="none" strike="noStrike" kern="1200" cap="none" spc="0" normalizeH="0" baseline="0" noProof="0">
                <a:ln>
                  <a:noFill/>
                </a:ln>
                <a:solidFill>
                  <a:srgbClr val="404040"/>
                </a:solidFill>
                <a:effectLst/>
                <a:uLnTx/>
                <a:uFillTx/>
                <a:latin typeface="+mn-lt"/>
                <a:ea typeface="Arial"/>
                <a:cs typeface="Arial"/>
              </a:rPr>
              <a:t>Abbildung modifiziert nach Sims EK 2025</a:t>
            </a:r>
            <a:r>
              <a:rPr kumimoji="0" lang="de" sz="600" b="0" i="0" u="none" strike="noStrike" kern="1200" cap="none" spc="0" normalizeH="0" baseline="3000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GADA: Glutamatdecarboxylase-Autoantikörper; IAA: Insulinautoantikörper; IAk: Inselautoantikörper; IA-2A: Insulinoma-assoziiertes Antigen 2-Autoantikörper; KI: Konfidenzintervall; T1D: Typ-1-Diabetes; ZnT8A: Zinktransporter 8-Autoantikörper; +: positiv; -: negativ. </a:t>
            </a:r>
            <a:endParaRPr kumimoji="0" lang="en-NZ" sz="600" b="0" i="0" u="none" strike="noStrike" kern="1200" cap="none" spc="0" normalizeH="0" baseline="0" noProof="0">
              <a:ln>
                <a:noFill/>
              </a:ln>
              <a:solidFill>
                <a:srgbClr val="404040"/>
              </a:solidFill>
              <a:effectLst/>
              <a:uLnTx/>
              <a:uFillTx/>
              <a:latin typeface="+mn-lt"/>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a-DK" sz="600" b="0" i="0" u="none" strike="noStrike" kern="1200" cap="none" spc="0" normalizeH="0" baseline="0" noProof="0">
                <a:ln>
                  <a:noFill/>
                </a:ln>
                <a:solidFill>
                  <a:srgbClr val="404040"/>
                </a:solidFill>
                <a:effectLst/>
                <a:uLnTx/>
                <a:uFillTx/>
                <a:latin typeface="+mn-lt"/>
                <a:ea typeface="Arial"/>
                <a:cs typeface="Arial"/>
              </a:rPr>
              <a:t>Sims EK </a:t>
            </a:r>
            <a:r>
              <a:rPr kumimoji="0" lang="da-DK" sz="600" b="0" i="1" u="none" strike="noStrike" kern="1200" cap="none" spc="0" normalizeH="0" baseline="0" noProof="0">
                <a:ln>
                  <a:noFill/>
                </a:ln>
                <a:solidFill>
                  <a:srgbClr val="404040"/>
                </a:solidFill>
                <a:effectLst/>
                <a:uLnTx/>
                <a:uFillTx/>
                <a:latin typeface="+mn-lt"/>
                <a:ea typeface="Arial"/>
                <a:cs typeface="Arial"/>
              </a:rPr>
              <a:t>et al. Diabetologia </a:t>
            </a:r>
            <a:r>
              <a:rPr kumimoji="0" lang="da-DK" sz="600" b="0" i="0" u="none" strike="noStrike" kern="1200" cap="none" spc="0" normalizeH="0" baseline="0" noProof="0">
                <a:ln>
                  <a:noFill/>
                </a:ln>
                <a:solidFill>
                  <a:srgbClr val="404040"/>
                </a:solidFill>
                <a:effectLst/>
                <a:uLnTx/>
                <a:uFillTx/>
                <a:latin typeface="+mn-lt"/>
                <a:ea typeface="Arial"/>
                <a:cs typeface="Arial"/>
              </a:rPr>
              <a:t>2025; 68: 993</a:t>
            </a:r>
            <a:r>
              <a:rPr lang="da-DK" sz="600">
                <a:solidFill>
                  <a:srgbClr val="404040"/>
                </a:solidFill>
                <a:latin typeface="Verdana"/>
                <a:ea typeface="Arial"/>
                <a:cs typeface="Arial"/>
              </a:rPr>
              <a:t>–1004</a:t>
            </a:r>
            <a:r>
              <a:rPr kumimoji="0" lang="da-DK" sz="600" b="0" i="0" u="none" strike="noStrike" kern="1200" cap="none" spc="0" normalizeH="0" baseline="0" noProof="0">
                <a:ln>
                  <a:noFill/>
                </a:ln>
                <a:solidFill>
                  <a:srgbClr val="404040"/>
                </a:solidFill>
                <a:effectLst/>
                <a:uLnTx/>
                <a:uFillTx/>
                <a:latin typeface="+mn-lt"/>
                <a:ea typeface="Arial"/>
                <a:cs typeface="Arial"/>
              </a:rPr>
              <a:t>. </a:t>
            </a:r>
            <a:endParaRPr kumimoji="0" lang="en-NZ" sz="600" b="0" i="0" u="none" strike="noStrike" kern="100" cap="none" spc="0" normalizeH="0" baseline="0" noProof="0">
              <a:ln>
                <a:noFill/>
              </a:ln>
              <a:solidFill>
                <a:srgbClr val="404040"/>
              </a:solidFill>
              <a:effectLst/>
              <a:uLnTx/>
              <a:uFillTx/>
              <a:latin typeface="+mn-lt"/>
              <a:ea typeface="DengXian" panose="02010600030101010101" pitchFamily="2" charset="-122"/>
            </a:endParaRPr>
          </a:p>
        </p:txBody>
      </p:sp>
      <p:pic>
        <p:nvPicPr>
          <p:cNvPr id="3" name="Grafik 2">
            <a:extLst>
              <a:ext uri="{FF2B5EF4-FFF2-40B4-BE49-F238E27FC236}">
                <a16:creationId xmlns:a16="http://schemas.microsoft.com/office/drawing/2014/main" id="{3A095CA6-2A35-1E58-F631-097A5DB12DAF}"/>
              </a:ext>
            </a:extLst>
          </p:cNvPr>
          <p:cNvPicPr>
            <a:picLocks noChangeAspect="1"/>
          </p:cNvPicPr>
          <p:nvPr/>
        </p:nvPicPr>
        <p:blipFill>
          <a:blip r:embed="rId3"/>
          <a:stretch>
            <a:fillRect/>
          </a:stretch>
        </p:blipFill>
        <p:spPr>
          <a:xfrm>
            <a:off x="2915322" y="851452"/>
            <a:ext cx="4945606" cy="3892640"/>
          </a:xfrm>
          <a:prstGeom prst="rect">
            <a:avLst/>
          </a:prstGeom>
        </p:spPr>
      </p:pic>
      <p:sp>
        <p:nvSpPr>
          <p:cNvPr id="5" name="Rechteck 4">
            <a:extLst>
              <a:ext uri="{FF2B5EF4-FFF2-40B4-BE49-F238E27FC236}">
                <a16:creationId xmlns:a16="http://schemas.microsoft.com/office/drawing/2014/main" id="{AB464E69-4B95-2CC1-E0F3-4AF1E7793E57}"/>
              </a:ext>
            </a:extLst>
          </p:cNvPr>
          <p:cNvSpPr/>
          <p:nvPr/>
        </p:nvSpPr>
        <p:spPr>
          <a:xfrm>
            <a:off x="2830548" y="859342"/>
            <a:ext cx="5030380" cy="3891056"/>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 name="Textfeld 6">
            <a:extLst>
              <a:ext uri="{FF2B5EF4-FFF2-40B4-BE49-F238E27FC236}">
                <a16:creationId xmlns:a16="http://schemas.microsoft.com/office/drawing/2014/main" id="{5FC6AAD7-96C6-3DA0-20DA-D7E76DAEF20E}"/>
              </a:ext>
            </a:extLst>
          </p:cNvPr>
          <p:cNvSpPr txBox="1"/>
          <p:nvPr/>
        </p:nvSpPr>
        <p:spPr>
          <a:xfrm rot="16200000">
            <a:off x="2640166" y="1594954"/>
            <a:ext cx="1286465" cy="215444"/>
          </a:xfrm>
          <a:prstGeom prst="rect">
            <a:avLst/>
          </a:prstGeom>
          <a:solidFill>
            <a:schemeClr val="bg1"/>
          </a:solidFill>
        </p:spPr>
        <p:txBody>
          <a:bodyPr wrap="square" lIns="0" tIns="0" rIns="0" bIns="0" rtlCol="0" anchor="ctr">
            <a:spAutoFit/>
          </a:bodyPr>
          <a:lstStyle/>
          <a:p>
            <a:pPr algn="ctr"/>
            <a:r>
              <a:rPr lang="de-DE" sz="700"/>
              <a:t>Anteil, der T1D Stadium 3 entwickelte</a:t>
            </a:r>
          </a:p>
        </p:txBody>
      </p:sp>
      <p:sp>
        <p:nvSpPr>
          <p:cNvPr id="9" name="Textfeld 8">
            <a:extLst>
              <a:ext uri="{FF2B5EF4-FFF2-40B4-BE49-F238E27FC236}">
                <a16:creationId xmlns:a16="http://schemas.microsoft.com/office/drawing/2014/main" id="{7D579973-7446-CC5A-8014-BAFF07146727}"/>
              </a:ext>
            </a:extLst>
          </p:cNvPr>
          <p:cNvSpPr txBox="1"/>
          <p:nvPr/>
        </p:nvSpPr>
        <p:spPr>
          <a:xfrm rot="16200000">
            <a:off x="5115954" y="1624597"/>
            <a:ext cx="1286466" cy="215444"/>
          </a:xfrm>
          <a:prstGeom prst="rect">
            <a:avLst/>
          </a:prstGeom>
          <a:solidFill>
            <a:schemeClr val="bg1"/>
          </a:solidFill>
        </p:spPr>
        <p:txBody>
          <a:bodyPr wrap="square" lIns="0" tIns="0" rIns="0" bIns="0" rtlCol="0" anchor="ctr">
            <a:spAutoFit/>
          </a:bodyPr>
          <a:lstStyle/>
          <a:p>
            <a:pPr algn="ctr"/>
            <a:r>
              <a:rPr lang="de-DE" sz="700"/>
              <a:t>Anteil, der T1D Stadium 3 entwickelte</a:t>
            </a:r>
          </a:p>
        </p:txBody>
      </p:sp>
      <p:sp>
        <p:nvSpPr>
          <p:cNvPr id="13" name="Textfeld 12">
            <a:extLst>
              <a:ext uri="{FF2B5EF4-FFF2-40B4-BE49-F238E27FC236}">
                <a16:creationId xmlns:a16="http://schemas.microsoft.com/office/drawing/2014/main" id="{C4D91AFC-0277-8125-8658-F0560B32C4CC}"/>
              </a:ext>
            </a:extLst>
          </p:cNvPr>
          <p:cNvSpPr txBox="1"/>
          <p:nvPr/>
        </p:nvSpPr>
        <p:spPr>
          <a:xfrm rot="16200000">
            <a:off x="3807708" y="3509064"/>
            <a:ext cx="1309519" cy="215444"/>
          </a:xfrm>
          <a:prstGeom prst="rect">
            <a:avLst/>
          </a:prstGeom>
          <a:solidFill>
            <a:schemeClr val="bg1"/>
          </a:solidFill>
        </p:spPr>
        <p:txBody>
          <a:bodyPr wrap="square" lIns="0" tIns="0" rIns="0" bIns="0" rtlCol="0" anchor="ctr">
            <a:spAutoFit/>
          </a:bodyPr>
          <a:lstStyle/>
          <a:p>
            <a:pPr algn="ctr"/>
            <a:r>
              <a:rPr lang="de-DE" sz="700"/>
              <a:t>Anteil, der T1D Stadium 3 entwickelte</a:t>
            </a:r>
          </a:p>
        </p:txBody>
      </p:sp>
      <p:sp>
        <p:nvSpPr>
          <p:cNvPr id="14" name="Textfeld 13">
            <a:extLst>
              <a:ext uri="{FF2B5EF4-FFF2-40B4-BE49-F238E27FC236}">
                <a16:creationId xmlns:a16="http://schemas.microsoft.com/office/drawing/2014/main" id="{06B24362-7246-4FDD-AF7A-A765AF4E4E8E}"/>
              </a:ext>
            </a:extLst>
          </p:cNvPr>
          <p:cNvSpPr txBox="1"/>
          <p:nvPr/>
        </p:nvSpPr>
        <p:spPr>
          <a:xfrm>
            <a:off x="4537516" y="1227878"/>
            <a:ext cx="700472" cy="92333"/>
          </a:xfrm>
          <a:prstGeom prst="rect">
            <a:avLst/>
          </a:prstGeom>
          <a:solidFill>
            <a:schemeClr val="bg1"/>
          </a:solidFill>
        </p:spPr>
        <p:txBody>
          <a:bodyPr wrap="square" lIns="0" tIns="0" rIns="0" bIns="0" rtlCol="0" anchor="ctr">
            <a:spAutoFit/>
          </a:bodyPr>
          <a:lstStyle/>
          <a:p>
            <a:pPr algn="ctr"/>
            <a:r>
              <a:rPr lang="de-DE" sz="600"/>
              <a:t>Singulär IA-2A+</a:t>
            </a:r>
          </a:p>
        </p:txBody>
      </p:sp>
      <p:sp>
        <p:nvSpPr>
          <p:cNvPr id="15" name="Textfeld 14">
            <a:extLst>
              <a:ext uri="{FF2B5EF4-FFF2-40B4-BE49-F238E27FC236}">
                <a16:creationId xmlns:a16="http://schemas.microsoft.com/office/drawing/2014/main" id="{9521AA98-6C1E-8955-31C0-85206DCDA28E}"/>
              </a:ext>
            </a:extLst>
          </p:cNvPr>
          <p:cNvSpPr txBox="1"/>
          <p:nvPr/>
        </p:nvSpPr>
        <p:spPr>
          <a:xfrm>
            <a:off x="4524904" y="1320211"/>
            <a:ext cx="700472" cy="92333"/>
          </a:xfrm>
          <a:prstGeom prst="rect">
            <a:avLst/>
          </a:prstGeom>
          <a:solidFill>
            <a:schemeClr val="bg1"/>
          </a:solidFill>
        </p:spPr>
        <p:txBody>
          <a:bodyPr wrap="square" lIns="0" tIns="0" rIns="0" bIns="0" rtlCol="0" anchor="ctr">
            <a:spAutoFit/>
          </a:bodyPr>
          <a:lstStyle/>
          <a:p>
            <a:pPr algn="ctr"/>
            <a:r>
              <a:rPr lang="de-DE" sz="600"/>
              <a:t>Singulär IA-2A-</a:t>
            </a:r>
          </a:p>
        </p:txBody>
      </p:sp>
      <p:sp>
        <p:nvSpPr>
          <p:cNvPr id="16" name="Textfeld 15">
            <a:extLst>
              <a:ext uri="{FF2B5EF4-FFF2-40B4-BE49-F238E27FC236}">
                <a16:creationId xmlns:a16="http://schemas.microsoft.com/office/drawing/2014/main" id="{520DA7E4-C877-AA39-4634-D6F24B054316}"/>
              </a:ext>
            </a:extLst>
          </p:cNvPr>
          <p:cNvSpPr txBox="1"/>
          <p:nvPr/>
        </p:nvSpPr>
        <p:spPr>
          <a:xfrm>
            <a:off x="7070751" y="2098134"/>
            <a:ext cx="764953" cy="92333"/>
          </a:xfrm>
          <a:prstGeom prst="rect">
            <a:avLst/>
          </a:prstGeom>
          <a:solidFill>
            <a:schemeClr val="bg1"/>
          </a:solidFill>
        </p:spPr>
        <p:txBody>
          <a:bodyPr wrap="square" lIns="0" tIns="0" rIns="0" bIns="0" rtlCol="0" anchor="ctr">
            <a:spAutoFit/>
          </a:bodyPr>
          <a:lstStyle/>
          <a:p>
            <a:pPr algn="ctr"/>
            <a:r>
              <a:rPr lang="de-DE" sz="600"/>
              <a:t>Stadium 1 IA-2A+</a:t>
            </a:r>
          </a:p>
        </p:txBody>
      </p:sp>
      <p:sp>
        <p:nvSpPr>
          <p:cNvPr id="18" name="Textfeld 17">
            <a:extLst>
              <a:ext uri="{FF2B5EF4-FFF2-40B4-BE49-F238E27FC236}">
                <a16:creationId xmlns:a16="http://schemas.microsoft.com/office/drawing/2014/main" id="{70A52ACA-C867-2EB6-2736-FF6367D137D4}"/>
              </a:ext>
            </a:extLst>
          </p:cNvPr>
          <p:cNvSpPr txBox="1"/>
          <p:nvPr/>
        </p:nvSpPr>
        <p:spPr>
          <a:xfrm>
            <a:off x="7058139" y="2190466"/>
            <a:ext cx="764953" cy="92333"/>
          </a:xfrm>
          <a:prstGeom prst="rect">
            <a:avLst/>
          </a:prstGeom>
          <a:solidFill>
            <a:schemeClr val="bg1"/>
          </a:solidFill>
        </p:spPr>
        <p:txBody>
          <a:bodyPr wrap="square" lIns="0" tIns="0" rIns="0" bIns="0" rtlCol="0" anchor="ctr">
            <a:spAutoFit/>
          </a:bodyPr>
          <a:lstStyle/>
          <a:p>
            <a:pPr algn="ctr"/>
            <a:r>
              <a:rPr lang="de-DE" sz="600"/>
              <a:t>Stadium 1 IA-2A-</a:t>
            </a:r>
          </a:p>
        </p:txBody>
      </p:sp>
      <p:sp>
        <p:nvSpPr>
          <p:cNvPr id="19" name="Textfeld 18">
            <a:extLst>
              <a:ext uri="{FF2B5EF4-FFF2-40B4-BE49-F238E27FC236}">
                <a16:creationId xmlns:a16="http://schemas.microsoft.com/office/drawing/2014/main" id="{6B000859-A9AA-CC0E-B1A5-16B08DE508BF}"/>
              </a:ext>
            </a:extLst>
          </p:cNvPr>
          <p:cNvSpPr txBox="1"/>
          <p:nvPr/>
        </p:nvSpPr>
        <p:spPr>
          <a:xfrm>
            <a:off x="5946551" y="3983738"/>
            <a:ext cx="764953" cy="92333"/>
          </a:xfrm>
          <a:prstGeom prst="rect">
            <a:avLst/>
          </a:prstGeom>
          <a:solidFill>
            <a:schemeClr val="bg1"/>
          </a:solidFill>
        </p:spPr>
        <p:txBody>
          <a:bodyPr wrap="square" lIns="0" tIns="0" rIns="0" bIns="0" rtlCol="0" anchor="ctr">
            <a:spAutoFit/>
          </a:bodyPr>
          <a:lstStyle/>
          <a:p>
            <a:pPr algn="ctr"/>
            <a:r>
              <a:rPr lang="de-DE" sz="600"/>
              <a:t>Stadium 2 IA-2A+</a:t>
            </a:r>
          </a:p>
        </p:txBody>
      </p:sp>
      <p:sp>
        <p:nvSpPr>
          <p:cNvPr id="20" name="Textfeld 19">
            <a:extLst>
              <a:ext uri="{FF2B5EF4-FFF2-40B4-BE49-F238E27FC236}">
                <a16:creationId xmlns:a16="http://schemas.microsoft.com/office/drawing/2014/main" id="{1DF62539-4891-FE25-2B0B-3AEA16054CBD}"/>
              </a:ext>
            </a:extLst>
          </p:cNvPr>
          <p:cNvSpPr txBox="1"/>
          <p:nvPr/>
        </p:nvSpPr>
        <p:spPr>
          <a:xfrm>
            <a:off x="5933939" y="4076070"/>
            <a:ext cx="764953" cy="92333"/>
          </a:xfrm>
          <a:prstGeom prst="rect">
            <a:avLst/>
          </a:prstGeom>
          <a:solidFill>
            <a:schemeClr val="bg1"/>
          </a:solidFill>
        </p:spPr>
        <p:txBody>
          <a:bodyPr wrap="square" lIns="0" tIns="0" rIns="0" bIns="0" rtlCol="0" anchor="ctr">
            <a:spAutoFit/>
          </a:bodyPr>
          <a:lstStyle/>
          <a:p>
            <a:pPr algn="ctr"/>
            <a:r>
              <a:rPr lang="de-DE" sz="600"/>
              <a:t>Stadium 2 IA-2A-</a:t>
            </a:r>
          </a:p>
        </p:txBody>
      </p:sp>
      <p:sp>
        <p:nvSpPr>
          <p:cNvPr id="46" name="Textfeld 45">
            <a:extLst>
              <a:ext uri="{FF2B5EF4-FFF2-40B4-BE49-F238E27FC236}">
                <a16:creationId xmlns:a16="http://schemas.microsoft.com/office/drawing/2014/main" id="{1A5D153C-1B93-EF18-B3DB-F73A0A2EA233}"/>
              </a:ext>
            </a:extLst>
          </p:cNvPr>
          <p:cNvSpPr txBox="1"/>
          <p:nvPr/>
        </p:nvSpPr>
        <p:spPr>
          <a:xfrm>
            <a:off x="3881671" y="2435619"/>
            <a:ext cx="1286465" cy="107722"/>
          </a:xfrm>
          <a:prstGeom prst="rect">
            <a:avLst/>
          </a:prstGeom>
          <a:solidFill>
            <a:schemeClr val="bg1"/>
          </a:solidFill>
        </p:spPr>
        <p:txBody>
          <a:bodyPr wrap="square" lIns="0" tIns="0" rIns="0" bIns="0" rtlCol="0" anchor="ctr">
            <a:spAutoFit/>
          </a:bodyPr>
          <a:lstStyle/>
          <a:p>
            <a:pPr algn="ctr"/>
            <a:r>
              <a:rPr lang="de-DE" sz="700"/>
              <a:t>Follow-Up-Zeit [Jahre]</a:t>
            </a:r>
          </a:p>
        </p:txBody>
      </p:sp>
      <p:sp>
        <p:nvSpPr>
          <p:cNvPr id="47" name="Textfeld 46">
            <a:extLst>
              <a:ext uri="{FF2B5EF4-FFF2-40B4-BE49-F238E27FC236}">
                <a16:creationId xmlns:a16="http://schemas.microsoft.com/office/drawing/2014/main" id="{866D5CF4-9C48-4F36-6464-57D7669684D8}"/>
              </a:ext>
            </a:extLst>
          </p:cNvPr>
          <p:cNvSpPr txBox="1"/>
          <p:nvPr/>
        </p:nvSpPr>
        <p:spPr>
          <a:xfrm>
            <a:off x="6247550" y="2416755"/>
            <a:ext cx="1286465" cy="107722"/>
          </a:xfrm>
          <a:prstGeom prst="rect">
            <a:avLst/>
          </a:prstGeom>
          <a:solidFill>
            <a:schemeClr val="bg1"/>
          </a:solidFill>
        </p:spPr>
        <p:txBody>
          <a:bodyPr wrap="square" lIns="0" tIns="0" rIns="0" bIns="0" rtlCol="0" anchor="ctr">
            <a:spAutoFit/>
          </a:bodyPr>
          <a:lstStyle/>
          <a:p>
            <a:pPr algn="ctr"/>
            <a:r>
              <a:rPr lang="de-DE" sz="700"/>
              <a:t>Follow-Up-Zeit [Jahre]</a:t>
            </a:r>
          </a:p>
        </p:txBody>
      </p:sp>
      <p:sp>
        <p:nvSpPr>
          <p:cNvPr id="51" name="Textfeld 50">
            <a:extLst>
              <a:ext uri="{FF2B5EF4-FFF2-40B4-BE49-F238E27FC236}">
                <a16:creationId xmlns:a16="http://schemas.microsoft.com/office/drawing/2014/main" id="{0D97CE85-12BB-5A7B-A51A-56987086E9BB}"/>
              </a:ext>
            </a:extLst>
          </p:cNvPr>
          <p:cNvSpPr txBox="1"/>
          <p:nvPr/>
        </p:nvSpPr>
        <p:spPr>
          <a:xfrm>
            <a:off x="5008232" y="4317967"/>
            <a:ext cx="1286465" cy="107722"/>
          </a:xfrm>
          <a:prstGeom prst="rect">
            <a:avLst/>
          </a:prstGeom>
          <a:solidFill>
            <a:schemeClr val="bg1"/>
          </a:solidFill>
        </p:spPr>
        <p:txBody>
          <a:bodyPr wrap="square" lIns="0" tIns="0" rIns="0" bIns="0" rtlCol="0" anchor="ctr">
            <a:spAutoFit/>
          </a:bodyPr>
          <a:lstStyle/>
          <a:p>
            <a:pPr algn="ctr"/>
            <a:r>
              <a:rPr lang="de-DE" sz="700"/>
              <a:t>Follow-Up-Zeit [Jahre]</a:t>
            </a:r>
          </a:p>
        </p:txBody>
      </p:sp>
      <p:sp>
        <p:nvSpPr>
          <p:cNvPr id="52" name="Textfeld 51">
            <a:extLst>
              <a:ext uri="{FF2B5EF4-FFF2-40B4-BE49-F238E27FC236}">
                <a16:creationId xmlns:a16="http://schemas.microsoft.com/office/drawing/2014/main" id="{B4EB4437-32C6-35F3-F6A1-1C3D75FDE1B6}"/>
              </a:ext>
            </a:extLst>
          </p:cNvPr>
          <p:cNvSpPr txBox="1"/>
          <p:nvPr/>
        </p:nvSpPr>
        <p:spPr>
          <a:xfrm>
            <a:off x="2911589" y="2524561"/>
            <a:ext cx="617946" cy="228524"/>
          </a:xfrm>
          <a:prstGeom prst="rect">
            <a:avLst/>
          </a:prstGeom>
          <a:solidFill>
            <a:schemeClr val="bg1"/>
          </a:solidFill>
        </p:spPr>
        <p:txBody>
          <a:bodyPr wrap="square" lIns="0" tIns="0" rIns="0" bIns="0" rtlCol="0" anchor="ctr">
            <a:spAutoFit/>
          </a:bodyPr>
          <a:lstStyle/>
          <a:p>
            <a:pPr>
              <a:lnSpc>
                <a:spcPct val="90000"/>
              </a:lnSpc>
            </a:pPr>
            <a:r>
              <a:rPr lang="de-DE" sz="550"/>
              <a:t>Anzahl im Risiko:</a:t>
            </a:r>
          </a:p>
          <a:p>
            <a:pPr>
              <a:lnSpc>
                <a:spcPct val="90000"/>
              </a:lnSpc>
            </a:pPr>
            <a:r>
              <a:rPr lang="de-DE" sz="550"/>
              <a:t>Singulär IA-2A+</a:t>
            </a:r>
          </a:p>
          <a:p>
            <a:pPr>
              <a:lnSpc>
                <a:spcPct val="90000"/>
              </a:lnSpc>
            </a:pPr>
            <a:r>
              <a:rPr lang="de-DE" sz="550"/>
              <a:t>Singulär IA-2A-</a:t>
            </a:r>
          </a:p>
        </p:txBody>
      </p:sp>
      <p:sp>
        <p:nvSpPr>
          <p:cNvPr id="54" name="Textfeld 53">
            <a:extLst>
              <a:ext uri="{FF2B5EF4-FFF2-40B4-BE49-F238E27FC236}">
                <a16:creationId xmlns:a16="http://schemas.microsoft.com/office/drawing/2014/main" id="{930D7517-40D0-8C6D-B43A-2C328F318E8C}"/>
              </a:ext>
            </a:extLst>
          </p:cNvPr>
          <p:cNvSpPr txBox="1"/>
          <p:nvPr/>
        </p:nvSpPr>
        <p:spPr>
          <a:xfrm>
            <a:off x="5305885" y="2524561"/>
            <a:ext cx="691157" cy="228524"/>
          </a:xfrm>
          <a:prstGeom prst="rect">
            <a:avLst/>
          </a:prstGeom>
          <a:solidFill>
            <a:schemeClr val="bg1"/>
          </a:solidFill>
        </p:spPr>
        <p:txBody>
          <a:bodyPr wrap="square" lIns="0" tIns="0" rIns="0" bIns="0" rtlCol="0" anchor="ctr">
            <a:spAutoFit/>
          </a:bodyPr>
          <a:lstStyle/>
          <a:p>
            <a:pPr>
              <a:lnSpc>
                <a:spcPct val="90000"/>
              </a:lnSpc>
            </a:pPr>
            <a:r>
              <a:rPr lang="de-DE" sz="550"/>
              <a:t>Anzahl im Risiko:</a:t>
            </a:r>
          </a:p>
          <a:p>
            <a:pPr>
              <a:lnSpc>
                <a:spcPct val="90000"/>
              </a:lnSpc>
            </a:pPr>
            <a:r>
              <a:rPr lang="de-DE" sz="550"/>
              <a:t>Stadium 1 IA-2A+</a:t>
            </a:r>
          </a:p>
          <a:p>
            <a:pPr>
              <a:lnSpc>
                <a:spcPct val="90000"/>
              </a:lnSpc>
            </a:pPr>
            <a:r>
              <a:rPr lang="de-DE" sz="550"/>
              <a:t>Stadium 1 IA-2A-</a:t>
            </a:r>
          </a:p>
        </p:txBody>
      </p:sp>
      <p:sp>
        <p:nvSpPr>
          <p:cNvPr id="55" name="Textfeld 54">
            <a:extLst>
              <a:ext uri="{FF2B5EF4-FFF2-40B4-BE49-F238E27FC236}">
                <a16:creationId xmlns:a16="http://schemas.microsoft.com/office/drawing/2014/main" id="{8440CB03-BB15-E541-785E-C96B9936730F}"/>
              </a:ext>
            </a:extLst>
          </p:cNvPr>
          <p:cNvSpPr txBox="1"/>
          <p:nvPr/>
        </p:nvSpPr>
        <p:spPr>
          <a:xfrm>
            <a:off x="4009166" y="4418072"/>
            <a:ext cx="691157" cy="228524"/>
          </a:xfrm>
          <a:prstGeom prst="rect">
            <a:avLst/>
          </a:prstGeom>
          <a:solidFill>
            <a:schemeClr val="bg1"/>
          </a:solidFill>
        </p:spPr>
        <p:txBody>
          <a:bodyPr wrap="square" lIns="0" tIns="0" rIns="0" bIns="0" rtlCol="0" anchor="ctr">
            <a:spAutoFit/>
          </a:bodyPr>
          <a:lstStyle/>
          <a:p>
            <a:pPr>
              <a:lnSpc>
                <a:spcPct val="90000"/>
              </a:lnSpc>
            </a:pPr>
            <a:r>
              <a:rPr lang="de-DE" sz="550"/>
              <a:t>Anzahl im Risiko:</a:t>
            </a:r>
          </a:p>
          <a:p>
            <a:pPr>
              <a:lnSpc>
                <a:spcPct val="90000"/>
              </a:lnSpc>
            </a:pPr>
            <a:r>
              <a:rPr lang="de-DE" sz="550"/>
              <a:t>Stadium 2 IA-2A+</a:t>
            </a:r>
          </a:p>
          <a:p>
            <a:pPr>
              <a:lnSpc>
                <a:spcPct val="90000"/>
              </a:lnSpc>
            </a:pPr>
            <a:r>
              <a:rPr lang="de-DE" sz="550"/>
              <a:t>Stadium 2 IA-2A-</a:t>
            </a:r>
          </a:p>
        </p:txBody>
      </p:sp>
      <p:cxnSp>
        <p:nvCxnSpPr>
          <p:cNvPr id="58" name="Gerader Verbinder 57">
            <a:extLst>
              <a:ext uri="{FF2B5EF4-FFF2-40B4-BE49-F238E27FC236}">
                <a16:creationId xmlns:a16="http://schemas.microsoft.com/office/drawing/2014/main" id="{2CFB828E-7861-C8BC-D6DD-07AEA7AC4F94}"/>
              </a:ext>
            </a:extLst>
          </p:cNvPr>
          <p:cNvCxnSpPr/>
          <p:nvPr/>
        </p:nvCxnSpPr>
        <p:spPr>
          <a:xfrm>
            <a:off x="6984690" y="2158159"/>
            <a:ext cx="86061" cy="0"/>
          </a:xfrm>
          <a:prstGeom prst="line">
            <a:avLst/>
          </a:prstGeom>
          <a:ln w="19050">
            <a:solidFill>
              <a:srgbClr val="9B9899"/>
            </a:solidFill>
          </a:ln>
        </p:spPr>
        <p:style>
          <a:lnRef idx="1">
            <a:schemeClr val="accent1"/>
          </a:lnRef>
          <a:fillRef idx="0">
            <a:schemeClr val="accent1"/>
          </a:fillRef>
          <a:effectRef idx="0">
            <a:schemeClr val="accent1"/>
          </a:effectRef>
          <a:fontRef idx="minor">
            <a:schemeClr val="tx1"/>
          </a:fontRef>
        </p:style>
      </p:cxnSp>
      <p:cxnSp>
        <p:nvCxnSpPr>
          <p:cNvPr id="59" name="Gerader Verbinder 58">
            <a:extLst>
              <a:ext uri="{FF2B5EF4-FFF2-40B4-BE49-F238E27FC236}">
                <a16:creationId xmlns:a16="http://schemas.microsoft.com/office/drawing/2014/main" id="{75E2D48C-CAAC-6FC7-B45C-E7E437BE12FE}"/>
              </a:ext>
            </a:extLst>
          </p:cNvPr>
          <p:cNvCxnSpPr/>
          <p:nvPr/>
        </p:nvCxnSpPr>
        <p:spPr>
          <a:xfrm>
            <a:off x="4438843" y="1272446"/>
            <a:ext cx="86061" cy="0"/>
          </a:xfrm>
          <a:prstGeom prst="line">
            <a:avLst/>
          </a:prstGeom>
          <a:ln w="19050">
            <a:solidFill>
              <a:srgbClr val="9B9899"/>
            </a:solidFill>
          </a:ln>
        </p:spPr>
        <p:style>
          <a:lnRef idx="1">
            <a:schemeClr val="accent1"/>
          </a:lnRef>
          <a:fillRef idx="0">
            <a:schemeClr val="accent1"/>
          </a:fillRef>
          <a:effectRef idx="0">
            <a:schemeClr val="accent1"/>
          </a:effectRef>
          <a:fontRef idx="minor">
            <a:schemeClr val="tx1"/>
          </a:fontRef>
        </p:style>
      </p:cxnSp>
      <p:cxnSp>
        <p:nvCxnSpPr>
          <p:cNvPr id="60" name="Gerader Verbinder 59">
            <a:extLst>
              <a:ext uri="{FF2B5EF4-FFF2-40B4-BE49-F238E27FC236}">
                <a16:creationId xmlns:a16="http://schemas.microsoft.com/office/drawing/2014/main" id="{5A5231F0-4D6A-54D2-6AB6-0B1385EC0A6B}"/>
              </a:ext>
            </a:extLst>
          </p:cNvPr>
          <p:cNvCxnSpPr/>
          <p:nvPr/>
        </p:nvCxnSpPr>
        <p:spPr>
          <a:xfrm>
            <a:off x="5847878" y="4049175"/>
            <a:ext cx="86061" cy="0"/>
          </a:xfrm>
          <a:prstGeom prst="line">
            <a:avLst/>
          </a:prstGeom>
          <a:ln w="19050">
            <a:solidFill>
              <a:srgbClr val="9B9899"/>
            </a:solidFill>
          </a:ln>
        </p:spPr>
        <p:style>
          <a:lnRef idx="1">
            <a:schemeClr val="accent1"/>
          </a:lnRef>
          <a:fillRef idx="0">
            <a:schemeClr val="accent1"/>
          </a:fillRef>
          <a:effectRef idx="0">
            <a:schemeClr val="accent1"/>
          </a:effectRef>
          <a:fontRef idx="minor">
            <a:schemeClr val="tx1"/>
          </a:fontRef>
        </p:style>
      </p:cxnSp>
      <p:cxnSp>
        <p:nvCxnSpPr>
          <p:cNvPr id="61" name="Gerader Verbinder 60">
            <a:extLst>
              <a:ext uri="{FF2B5EF4-FFF2-40B4-BE49-F238E27FC236}">
                <a16:creationId xmlns:a16="http://schemas.microsoft.com/office/drawing/2014/main" id="{85377445-683E-8614-6C53-C097122497D3}"/>
              </a:ext>
            </a:extLst>
          </p:cNvPr>
          <p:cNvCxnSpPr/>
          <p:nvPr/>
        </p:nvCxnSpPr>
        <p:spPr>
          <a:xfrm>
            <a:off x="4438844" y="1353375"/>
            <a:ext cx="86061" cy="0"/>
          </a:xfrm>
          <a:prstGeom prst="line">
            <a:avLst/>
          </a:prstGeom>
          <a:ln w="19050">
            <a:solidFill>
              <a:srgbClr val="87A6D5"/>
            </a:solidFill>
          </a:ln>
        </p:spPr>
        <p:style>
          <a:lnRef idx="1">
            <a:schemeClr val="accent1"/>
          </a:lnRef>
          <a:fillRef idx="0">
            <a:schemeClr val="accent1"/>
          </a:fillRef>
          <a:effectRef idx="0">
            <a:schemeClr val="accent1"/>
          </a:effectRef>
          <a:fontRef idx="minor">
            <a:schemeClr val="tx1"/>
          </a:fontRef>
        </p:style>
      </p:cxnSp>
      <p:cxnSp>
        <p:nvCxnSpPr>
          <p:cNvPr id="62" name="Gerader Verbinder 61">
            <a:extLst>
              <a:ext uri="{FF2B5EF4-FFF2-40B4-BE49-F238E27FC236}">
                <a16:creationId xmlns:a16="http://schemas.microsoft.com/office/drawing/2014/main" id="{887E3731-2E09-7903-201F-763C887E27C2}"/>
              </a:ext>
            </a:extLst>
          </p:cNvPr>
          <p:cNvCxnSpPr/>
          <p:nvPr/>
        </p:nvCxnSpPr>
        <p:spPr>
          <a:xfrm>
            <a:off x="6984690" y="2239472"/>
            <a:ext cx="86061" cy="0"/>
          </a:xfrm>
          <a:prstGeom prst="line">
            <a:avLst/>
          </a:prstGeom>
          <a:ln w="19050">
            <a:solidFill>
              <a:srgbClr val="87A6D5"/>
            </a:solidFill>
          </a:ln>
        </p:spPr>
        <p:style>
          <a:lnRef idx="1">
            <a:schemeClr val="accent1"/>
          </a:lnRef>
          <a:fillRef idx="0">
            <a:schemeClr val="accent1"/>
          </a:fillRef>
          <a:effectRef idx="0">
            <a:schemeClr val="accent1"/>
          </a:effectRef>
          <a:fontRef idx="minor">
            <a:schemeClr val="tx1"/>
          </a:fontRef>
        </p:style>
      </p:cxnSp>
      <p:cxnSp>
        <p:nvCxnSpPr>
          <p:cNvPr id="63" name="Gerader Verbinder 62">
            <a:extLst>
              <a:ext uri="{FF2B5EF4-FFF2-40B4-BE49-F238E27FC236}">
                <a16:creationId xmlns:a16="http://schemas.microsoft.com/office/drawing/2014/main" id="{7099467B-8C20-B326-6F58-3D5502713F74}"/>
              </a:ext>
            </a:extLst>
          </p:cNvPr>
          <p:cNvCxnSpPr/>
          <p:nvPr/>
        </p:nvCxnSpPr>
        <p:spPr>
          <a:xfrm>
            <a:off x="5845606" y="4127319"/>
            <a:ext cx="86061" cy="0"/>
          </a:xfrm>
          <a:prstGeom prst="line">
            <a:avLst/>
          </a:prstGeom>
          <a:ln w="19050">
            <a:solidFill>
              <a:srgbClr val="87A6D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57114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3D3AC1F-29BA-817F-A70E-B03D30D4EFE6}"/>
            </a:ext>
          </a:extLst>
        </p:cNvPr>
        <p:cNvGrpSpPr/>
        <p:nvPr/>
      </p:nvGrpSpPr>
      <p:grpSpPr>
        <a:xfrm>
          <a:off x="0" y="0"/>
          <a:ext cx="0" cy="0"/>
          <a:chOff x="0" y="0"/>
          <a:chExt cx="0" cy="0"/>
        </a:xfrm>
      </p:grpSpPr>
      <p:pic>
        <p:nvPicPr>
          <p:cNvPr id="6" name="Grafik 5">
            <a:extLst>
              <a:ext uri="{FF2B5EF4-FFF2-40B4-BE49-F238E27FC236}">
                <a16:creationId xmlns:a16="http://schemas.microsoft.com/office/drawing/2014/main" id="{86FE40B9-750F-77A0-52AA-DF70C28CA7EC}"/>
              </a:ext>
            </a:extLst>
          </p:cNvPr>
          <p:cNvPicPr>
            <a:picLocks noChangeAspect="1"/>
          </p:cNvPicPr>
          <p:nvPr/>
        </p:nvPicPr>
        <p:blipFill>
          <a:blip r:embed="rId3"/>
          <a:stretch>
            <a:fillRect/>
          </a:stretch>
        </p:blipFill>
        <p:spPr>
          <a:xfrm>
            <a:off x="2887184" y="853036"/>
            <a:ext cx="4973744" cy="3891056"/>
          </a:xfrm>
          <a:prstGeom prst="rect">
            <a:avLst/>
          </a:prstGeom>
        </p:spPr>
      </p:pic>
      <p:sp>
        <p:nvSpPr>
          <p:cNvPr id="56" name="Rechteck 55">
            <a:extLst>
              <a:ext uri="{FF2B5EF4-FFF2-40B4-BE49-F238E27FC236}">
                <a16:creationId xmlns:a16="http://schemas.microsoft.com/office/drawing/2014/main" id="{659FAF28-967C-D33D-7678-2ACAC8DDE167}"/>
              </a:ext>
            </a:extLst>
          </p:cNvPr>
          <p:cNvSpPr/>
          <p:nvPr/>
        </p:nvSpPr>
        <p:spPr>
          <a:xfrm>
            <a:off x="2830548" y="862872"/>
            <a:ext cx="95141" cy="3881220"/>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 name="Title 3">
            <a:extLst>
              <a:ext uri="{FF2B5EF4-FFF2-40B4-BE49-F238E27FC236}">
                <a16:creationId xmlns:a16="http://schemas.microsoft.com/office/drawing/2014/main" id="{0D5B3E49-A9C4-5BF1-793D-7CE154985F2D}"/>
              </a:ext>
            </a:extLst>
          </p:cNvPr>
          <p:cNvSpPr>
            <a:spLocks noGrp="1"/>
          </p:cNvSpPr>
          <p:nvPr>
            <p:ph type="title"/>
          </p:nvPr>
        </p:nvSpPr>
        <p:spPr>
          <a:xfrm>
            <a:off x="360740" y="113753"/>
            <a:ext cx="8485200" cy="491328"/>
          </a:xfrm>
        </p:spPr>
        <p:txBody>
          <a:bodyPr anchor="t">
            <a:noAutofit/>
          </a:bodyPr>
          <a:lstStyle/>
          <a:p>
            <a:pPr>
              <a:lnSpc>
                <a:spcPct val="100000"/>
              </a:lnSpc>
            </a:pPr>
            <a:r>
              <a:rPr lang="de-DE" sz="2000" b="1">
                <a:solidFill>
                  <a:srgbClr val="7030A0"/>
                </a:solidFill>
                <a:latin typeface="+mj-lt"/>
              </a:rPr>
              <a:t>IA-2A-Vorhandensein erhöhte das T1D-Progressionsrisiko zwischen den Stadien des präsymptomatischen T1D</a:t>
            </a:r>
            <a:r>
              <a:rPr lang="de-DE" sz="2000" b="1" baseline="30000">
                <a:solidFill>
                  <a:srgbClr val="7030A0"/>
                </a:solidFill>
                <a:latin typeface="+mj-lt"/>
              </a:rPr>
              <a:t>1</a:t>
            </a:r>
            <a:endParaRPr lang="en-US" sz="2000" b="1" baseline="30000">
              <a:solidFill>
                <a:srgbClr val="7030A0"/>
              </a:solidFill>
              <a:latin typeface="+mj-lt"/>
            </a:endParaRPr>
          </a:p>
        </p:txBody>
      </p:sp>
      <p:sp>
        <p:nvSpPr>
          <p:cNvPr id="49" name="Rectangle: Top Corners Rounded 9">
            <a:extLst>
              <a:ext uri="{FF2B5EF4-FFF2-40B4-BE49-F238E27FC236}">
                <a16:creationId xmlns:a16="http://schemas.microsoft.com/office/drawing/2014/main" id="{C3102B66-846D-7017-EEAE-DCE91C147E02}"/>
              </a:ext>
            </a:extLst>
          </p:cNvPr>
          <p:cNvSpPr/>
          <p:nvPr/>
        </p:nvSpPr>
        <p:spPr>
          <a:xfrm rot="5400000">
            <a:off x="759340" y="98417"/>
            <a:ext cx="250245" cy="1768929"/>
          </a:xfrm>
          <a:prstGeom prst="round2SameRect">
            <a:avLst>
              <a:gd name="adj1" fmla="val 50000"/>
              <a:gd name="adj2" fmla="val 0"/>
            </a:avLst>
          </a:prstGeom>
          <a:solidFill>
            <a:srgbClr val="23004C"/>
          </a:solidFill>
          <a:ln w="25400" cap="flat" cmpd="sng" algn="ctr">
            <a:noFill/>
            <a:prstDash val="solid"/>
          </a:ln>
          <a:effectLst/>
        </p:spPr>
        <p:txBody>
          <a:bodyPr vert="vert270" lIns="0" tIns="0" rIns="0" bIns="270000"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900" b="1" i="0" u="none" strike="noStrike" kern="0" cap="none" spc="0" normalizeH="0" baseline="0" noProof="0">
                <a:ln>
                  <a:noFill/>
                </a:ln>
                <a:solidFill>
                  <a:srgbClr val="FFFFFF"/>
                </a:solidFill>
                <a:effectLst/>
                <a:uLnTx/>
                <a:uFillTx/>
                <a:ea typeface="Arial"/>
                <a:cs typeface="Arial"/>
              </a:rPr>
              <a:t>TrialNet PTP-Studie*</a:t>
            </a:r>
          </a:p>
        </p:txBody>
      </p:sp>
      <p:sp>
        <p:nvSpPr>
          <p:cNvPr id="71" name="Text Placeholder 5">
            <a:extLst>
              <a:ext uri="{FF2B5EF4-FFF2-40B4-BE49-F238E27FC236}">
                <a16:creationId xmlns:a16="http://schemas.microsoft.com/office/drawing/2014/main" id="{3FDAACBA-2A1A-2909-CFC5-D6C7F9D0AD23}"/>
              </a:ext>
            </a:extLst>
          </p:cNvPr>
          <p:cNvSpPr txBox="1">
            <a:spLocks/>
          </p:cNvSpPr>
          <p:nvPr/>
        </p:nvSpPr>
        <p:spPr>
          <a:xfrm>
            <a:off x="469748" y="4779410"/>
            <a:ext cx="7880612"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defRPr/>
            </a:pPr>
            <a:r>
              <a:rPr kumimoji="0" lang="de" sz="600" b="0" i="0" u="none" strike="noStrike" kern="1200" cap="none" spc="0" normalizeH="0" baseline="0" noProof="0">
                <a:ln>
                  <a:noFill/>
                </a:ln>
                <a:solidFill>
                  <a:srgbClr val="404040"/>
                </a:solidFill>
                <a:effectLst/>
                <a:uLnTx/>
                <a:uFillTx/>
                <a:latin typeface="+mn-lt"/>
                <a:ea typeface="Arial"/>
                <a:cs typeface="Arial"/>
              </a:rPr>
              <a:t>Abbildung modifiziert nach Sims EK 2025</a:t>
            </a:r>
            <a:r>
              <a:rPr kumimoji="0" lang="de" sz="600" b="0" i="0" u="none" strike="noStrike" kern="1200" cap="none" spc="0" normalizeH="0" baseline="3000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GADA: Glutamatdecarboxylase-Autoantikörper; IAA: Insulinautoantikörper; IAk: Inselautoantikörper; IA-2A: Insulinoma-assoziiertes Antigen 2-Autoantikörper; KI: Konfidenzintervall; T1D: Typ-1-Diabetes; ZnT8A: Zinktransporter 8-Autoantikörper; +: positiv; -: negativ. </a:t>
            </a:r>
            <a:endParaRPr kumimoji="0" lang="en-NZ" sz="600" b="0" i="0" u="none" strike="noStrike" kern="1200" cap="none" spc="0" normalizeH="0" baseline="0" noProof="0">
              <a:ln>
                <a:noFill/>
              </a:ln>
              <a:solidFill>
                <a:srgbClr val="404040"/>
              </a:solidFill>
              <a:effectLst/>
              <a:uLnTx/>
              <a:uFillTx/>
              <a:latin typeface="+mn-lt"/>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a-DK" sz="600" b="0" i="0" u="none" strike="noStrike" kern="1200" cap="none" spc="0" normalizeH="0" baseline="0" noProof="0">
                <a:ln>
                  <a:noFill/>
                </a:ln>
                <a:solidFill>
                  <a:srgbClr val="404040"/>
                </a:solidFill>
                <a:effectLst/>
                <a:uLnTx/>
                <a:uFillTx/>
                <a:latin typeface="+mn-lt"/>
                <a:ea typeface="Arial"/>
                <a:cs typeface="Arial"/>
              </a:rPr>
              <a:t>Sims EK </a:t>
            </a:r>
            <a:r>
              <a:rPr kumimoji="0" lang="da-DK" sz="600" b="0" i="1" u="none" strike="noStrike" kern="1200" cap="none" spc="0" normalizeH="0" baseline="0" noProof="0">
                <a:ln>
                  <a:noFill/>
                </a:ln>
                <a:solidFill>
                  <a:srgbClr val="404040"/>
                </a:solidFill>
                <a:effectLst/>
                <a:uLnTx/>
                <a:uFillTx/>
                <a:latin typeface="+mn-lt"/>
                <a:ea typeface="Arial"/>
                <a:cs typeface="Arial"/>
              </a:rPr>
              <a:t>et al. Diabetologia </a:t>
            </a:r>
            <a:r>
              <a:rPr kumimoji="0" lang="da-DK" sz="600" b="0" i="0" u="none" strike="noStrike" kern="1200" cap="none" spc="0" normalizeH="0" baseline="0" noProof="0">
                <a:ln>
                  <a:noFill/>
                </a:ln>
                <a:solidFill>
                  <a:srgbClr val="404040"/>
                </a:solidFill>
                <a:effectLst/>
                <a:uLnTx/>
                <a:uFillTx/>
                <a:latin typeface="+mn-lt"/>
                <a:ea typeface="Arial"/>
                <a:cs typeface="Arial"/>
              </a:rPr>
              <a:t>2025; 68: 993</a:t>
            </a:r>
            <a:r>
              <a:rPr lang="da-DK" sz="600">
                <a:solidFill>
                  <a:srgbClr val="404040"/>
                </a:solidFill>
                <a:latin typeface="Verdana"/>
                <a:ea typeface="Arial"/>
                <a:cs typeface="Arial"/>
              </a:rPr>
              <a:t>–1004</a:t>
            </a:r>
            <a:r>
              <a:rPr kumimoji="0" lang="da-DK" sz="600" b="0" i="0" u="none" strike="noStrike" kern="1200" cap="none" spc="0" normalizeH="0" baseline="0" noProof="0">
                <a:ln>
                  <a:noFill/>
                </a:ln>
                <a:solidFill>
                  <a:srgbClr val="404040"/>
                </a:solidFill>
                <a:effectLst/>
                <a:uLnTx/>
                <a:uFillTx/>
                <a:latin typeface="+mn-lt"/>
                <a:ea typeface="Arial"/>
                <a:cs typeface="Arial"/>
              </a:rPr>
              <a:t>. </a:t>
            </a:r>
            <a:endParaRPr kumimoji="0" lang="en-NZ" sz="600" b="0" i="0" u="none" strike="noStrike" kern="100" cap="none" spc="0" normalizeH="0" baseline="0" noProof="0">
              <a:ln>
                <a:noFill/>
              </a:ln>
              <a:solidFill>
                <a:srgbClr val="404040"/>
              </a:solidFill>
              <a:effectLst/>
              <a:uLnTx/>
              <a:uFillTx/>
              <a:latin typeface="+mn-lt"/>
              <a:ea typeface="DengXian" panose="02010600030101010101" pitchFamily="2" charset="-122"/>
            </a:endParaRPr>
          </a:p>
        </p:txBody>
      </p:sp>
      <p:sp>
        <p:nvSpPr>
          <p:cNvPr id="5" name="Rechteck 4">
            <a:extLst>
              <a:ext uri="{FF2B5EF4-FFF2-40B4-BE49-F238E27FC236}">
                <a16:creationId xmlns:a16="http://schemas.microsoft.com/office/drawing/2014/main" id="{3F05739D-AF6E-E148-2833-377C45F29492}"/>
              </a:ext>
            </a:extLst>
          </p:cNvPr>
          <p:cNvSpPr/>
          <p:nvPr/>
        </p:nvSpPr>
        <p:spPr>
          <a:xfrm>
            <a:off x="2830548" y="859342"/>
            <a:ext cx="5030380" cy="3891056"/>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 name="Textfeld 6">
            <a:extLst>
              <a:ext uri="{FF2B5EF4-FFF2-40B4-BE49-F238E27FC236}">
                <a16:creationId xmlns:a16="http://schemas.microsoft.com/office/drawing/2014/main" id="{0D599E50-FB60-145E-4BF3-D201872D55C5}"/>
              </a:ext>
            </a:extLst>
          </p:cNvPr>
          <p:cNvSpPr txBox="1"/>
          <p:nvPr/>
        </p:nvSpPr>
        <p:spPr>
          <a:xfrm rot="16200000">
            <a:off x="2656303" y="1621849"/>
            <a:ext cx="1286465" cy="215444"/>
          </a:xfrm>
          <a:prstGeom prst="rect">
            <a:avLst/>
          </a:prstGeom>
          <a:solidFill>
            <a:schemeClr val="bg1"/>
          </a:solidFill>
        </p:spPr>
        <p:txBody>
          <a:bodyPr wrap="square" lIns="0" tIns="0" rIns="0" bIns="0" rtlCol="0" anchor="ctr">
            <a:spAutoFit/>
          </a:bodyPr>
          <a:lstStyle/>
          <a:p>
            <a:pPr algn="ctr"/>
            <a:r>
              <a:rPr lang="de-DE" sz="700"/>
              <a:t>Anteil, der T1D Stadium 3 entwickelte</a:t>
            </a:r>
          </a:p>
        </p:txBody>
      </p:sp>
      <p:sp>
        <p:nvSpPr>
          <p:cNvPr id="9" name="Textfeld 8">
            <a:extLst>
              <a:ext uri="{FF2B5EF4-FFF2-40B4-BE49-F238E27FC236}">
                <a16:creationId xmlns:a16="http://schemas.microsoft.com/office/drawing/2014/main" id="{E23F7AA2-4D2D-4F3D-E412-4FD48B60D541}"/>
              </a:ext>
            </a:extLst>
          </p:cNvPr>
          <p:cNvSpPr txBox="1"/>
          <p:nvPr/>
        </p:nvSpPr>
        <p:spPr>
          <a:xfrm rot="16200000">
            <a:off x="5115954" y="1624597"/>
            <a:ext cx="1286466" cy="215444"/>
          </a:xfrm>
          <a:prstGeom prst="rect">
            <a:avLst/>
          </a:prstGeom>
          <a:solidFill>
            <a:schemeClr val="bg1"/>
          </a:solidFill>
        </p:spPr>
        <p:txBody>
          <a:bodyPr wrap="square" lIns="0" tIns="0" rIns="0" bIns="0" rtlCol="0" anchor="ctr">
            <a:spAutoFit/>
          </a:bodyPr>
          <a:lstStyle/>
          <a:p>
            <a:pPr algn="ctr"/>
            <a:r>
              <a:rPr lang="de-DE" sz="700"/>
              <a:t>Anteil, der T1D Stadium 3 entwickelte</a:t>
            </a:r>
          </a:p>
        </p:txBody>
      </p:sp>
      <p:sp>
        <p:nvSpPr>
          <p:cNvPr id="13" name="Textfeld 12">
            <a:extLst>
              <a:ext uri="{FF2B5EF4-FFF2-40B4-BE49-F238E27FC236}">
                <a16:creationId xmlns:a16="http://schemas.microsoft.com/office/drawing/2014/main" id="{022F0E69-ED6C-799A-8C84-44F2DA807F79}"/>
              </a:ext>
            </a:extLst>
          </p:cNvPr>
          <p:cNvSpPr txBox="1"/>
          <p:nvPr/>
        </p:nvSpPr>
        <p:spPr>
          <a:xfrm rot="16200000">
            <a:off x="3909906" y="3525201"/>
            <a:ext cx="1309519" cy="215444"/>
          </a:xfrm>
          <a:prstGeom prst="rect">
            <a:avLst/>
          </a:prstGeom>
          <a:solidFill>
            <a:schemeClr val="bg1"/>
          </a:solidFill>
        </p:spPr>
        <p:txBody>
          <a:bodyPr wrap="square" lIns="0" tIns="0" rIns="0" bIns="0" rtlCol="0" anchor="ctr">
            <a:spAutoFit/>
          </a:bodyPr>
          <a:lstStyle/>
          <a:p>
            <a:pPr algn="ctr"/>
            <a:r>
              <a:rPr lang="de-DE" sz="700"/>
              <a:t>Anteil, der T1D Stadium 3 entwickelte</a:t>
            </a:r>
          </a:p>
        </p:txBody>
      </p:sp>
      <p:sp>
        <p:nvSpPr>
          <p:cNvPr id="14" name="Textfeld 13">
            <a:extLst>
              <a:ext uri="{FF2B5EF4-FFF2-40B4-BE49-F238E27FC236}">
                <a16:creationId xmlns:a16="http://schemas.microsoft.com/office/drawing/2014/main" id="{F2EF913F-ABD1-E4B9-661A-6A7404573FA0}"/>
              </a:ext>
            </a:extLst>
          </p:cNvPr>
          <p:cNvSpPr txBox="1"/>
          <p:nvPr/>
        </p:nvSpPr>
        <p:spPr>
          <a:xfrm>
            <a:off x="4782861" y="2115053"/>
            <a:ext cx="700472" cy="92333"/>
          </a:xfrm>
          <a:prstGeom prst="rect">
            <a:avLst/>
          </a:prstGeom>
          <a:solidFill>
            <a:schemeClr val="bg1"/>
          </a:solidFill>
        </p:spPr>
        <p:txBody>
          <a:bodyPr wrap="square" lIns="0" tIns="0" rIns="0" bIns="0" rtlCol="0" anchor="ctr">
            <a:spAutoFit/>
          </a:bodyPr>
          <a:lstStyle/>
          <a:p>
            <a:pPr algn="ctr"/>
            <a:r>
              <a:rPr lang="de-DE" sz="600"/>
              <a:t>Singulär IA-2A+</a:t>
            </a:r>
          </a:p>
        </p:txBody>
      </p:sp>
      <p:sp>
        <p:nvSpPr>
          <p:cNvPr id="15" name="Textfeld 14">
            <a:extLst>
              <a:ext uri="{FF2B5EF4-FFF2-40B4-BE49-F238E27FC236}">
                <a16:creationId xmlns:a16="http://schemas.microsoft.com/office/drawing/2014/main" id="{59DA4793-947B-E72F-4838-F1E229B93F0D}"/>
              </a:ext>
            </a:extLst>
          </p:cNvPr>
          <p:cNvSpPr txBox="1"/>
          <p:nvPr/>
        </p:nvSpPr>
        <p:spPr>
          <a:xfrm>
            <a:off x="4810156" y="2207386"/>
            <a:ext cx="700472" cy="92333"/>
          </a:xfrm>
          <a:prstGeom prst="rect">
            <a:avLst/>
          </a:prstGeom>
          <a:solidFill>
            <a:schemeClr val="bg1"/>
          </a:solidFill>
        </p:spPr>
        <p:txBody>
          <a:bodyPr wrap="square" lIns="0" tIns="0" rIns="0" bIns="0" rtlCol="0" anchor="ctr">
            <a:spAutoFit/>
          </a:bodyPr>
          <a:lstStyle/>
          <a:p>
            <a:pPr algn="ctr"/>
            <a:r>
              <a:rPr lang="de-DE" sz="600"/>
              <a:t>Stadium 1 IA-2A-</a:t>
            </a:r>
          </a:p>
        </p:txBody>
      </p:sp>
      <p:sp>
        <p:nvSpPr>
          <p:cNvPr id="16" name="Textfeld 15">
            <a:extLst>
              <a:ext uri="{FF2B5EF4-FFF2-40B4-BE49-F238E27FC236}">
                <a16:creationId xmlns:a16="http://schemas.microsoft.com/office/drawing/2014/main" id="{DCAD680B-0B26-7584-923D-028F5B530F78}"/>
              </a:ext>
            </a:extLst>
          </p:cNvPr>
          <p:cNvSpPr txBox="1"/>
          <p:nvPr/>
        </p:nvSpPr>
        <p:spPr>
          <a:xfrm>
            <a:off x="7103026" y="2111119"/>
            <a:ext cx="674754" cy="92333"/>
          </a:xfrm>
          <a:prstGeom prst="rect">
            <a:avLst/>
          </a:prstGeom>
          <a:solidFill>
            <a:schemeClr val="bg1"/>
          </a:solidFill>
        </p:spPr>
        <p:txBody>
          <a:bodyPr wrap="square" lIns="0" tIns="0" rIns="0" bIns="0" rtlCol="0" anchor="ctr">
            <a:spAutoFit/>
          </a:bodyPr>
          <a:lstStyle/>
          <a:p>
            <a:r>
              <a:rPr lang="de-DE" sz="600"/>
              <a:t>Singulär IA-2A+</a:t>
            </a:r>
          </a:p>
        </p:txBody>
      </p:sp>
      <p:sp>
        <p:nvSpPr>
          <p:cNvPr id="18" name="Textfeld 17">
            <a:extLst>
              <a:ext uri="{FF2B5EF4-FFF2-40B4-BE49-F238E27FC236}">
                <a16:creationId xmlns:a16="http://schemas.microsoft.com/office/drawing/2014/main" id="{F5B75377-BA41-1BFE-33B7-A26876DD0CA9}"/>
              </a:ext>
            </a:extLst>
          </p:cNvPr>
          <p:cNvSpPr txBox="1"/>
          <p:nvPr/>
        </p:nvSpPr>
        <p:spPr>
          <a:xfrm>
            <a:off x="7058139" y="2206603"/>
            <a:ext cx="764953" cy="92333"/>
          </a:xfrm>
          <a:prstGeom prst="rect">
            <a:avLst/>
          </a:prstGeom>
          <a:solidFill>
            <a:schemeClr val="bg1"/>
          </a:solidFill>
        </p:spPr>
        <p:txBody>
          <a:bodyPr wrap="square" lIns="0" tIns="0" rIns="0" bIns="0" rtlCol="0" anchor="ctr">
            <a:spAutoFit/>
          </a:bodyPr>
          <a:lstStyle/>
          <a:p>
            <a:pPr algn="ctr"/>
            <a:r>
              <a:rPr lang="de-DE" sz="600"/>
              <a:t>Stadium 2 IA-2A-</a:t>
            </a:r>
          </a:p>
        </p:txBody>
      </p:sp>
      <p:sp>
        <p:nvSpPr>
          <p:cNvPr id="19" name="Textfeld 18">
            <a:extLst>
              <a:ext uri="{FF2B5EF4-FFF2-40B4-BE49-F238E27FC236}">
                <a16:creationId xmlns:a16="http://schemas.microsoft.com/office/drawing/2014/main" id="{71191A69-3616-D227-2145-026011852565}"/>
              </a:ext>
            </a:extLst>
          </p:cNvPr>
          <p:cNvSpPr txBox="1"/>
          <p:nvPr/>
        </p:nvSpPr>
        <p:spPr>
          <a:xfrm>
            <a:off x="5946551" y="3999875"/>
            <a:ext cx="764953" cy="92333"/>
          </a:xfrm>
          <a:prstGeom prst="rect">
            <a:avLst/>
          </a:prstGeom>
          <a:solidFill>
            <a:schemeClr val="bg1"/>
          </a:solidFill>
        </p:spPr>
        <p:txBody>
          <a:bodyPr wrap="square" lIns="0" tIns="0" rIns="0" bIns="0" rtlCol="0" anchor="ctr">
            <a:spAutoFit/>
          </a:bodyPr>
          <a:lstStyle/>
          <a:p>
            <a:pPr algn="ctr"/>
            <a:r>
              <a:rPr lang="de-DE" sz="600"/>
              <a:t>Stadium 2 IA-2A+</a:t>
            </a:r>
          </a:p>
        </p:txBody>
      </p:sp>
      <p:sp>
        <p:nvSpPr>
          <p:cNvPr id="20" name="Textfeld 19">
            <a:extLst>
              <a:ext uri="{FF2B5EF4-FFF2-40B4-BE49-F238E27FC236}">
                <a16:creationId xmlns:a16="http://schemas.microsoft.com/office/drawing/2014/main" id="{48CD2DAD-7D43-39BE-D27C-0D2911AF553D}"/>
              </a:ext>
            </a:extLst>
          </p:cNvPr>
          <p:cNvSpPr txBox="1"/>
          <p:nvPr/>
        </p:nvSpPr>
        <p:spPr>
          <a:xfrm>
            <a:off x="5933939" y="4092207"/>
            <a:ext cx="764953" cy="92333"/>
          </a:xfrm>
          <a:prstGeom prst="rect">
            <a:avLst/>
          </a:prstGeom>
          <a:solidFill>
            <a:schemeClr val="bg1"/>
          </a:solidFill>
        </p:spPr>
        <p:txBody>
          <a:bodyPr wrap="square" lIns="0" tIns="0" rIns="0" bIns="0" rtlCol="0" anchor="ctr">
            <a:spAutoFit/>
          </a:bodyPr>
          <a:lstStyle/>
          <a:p>
            <a:pPr algn="ctr"/>
            <a:r>
              <a:rPr lang="de-DE" sz="600"/>
              <a:t>Stadium 2 IA-2A-</a:t>
            </a:r>
          </a:p>
        </p:txBody>
      </p:sp>
      <p:sp>
        <p:nvSpPr>
          <p:cNvPr id="46" name="Textfeld 45">
            <a:extLst>
              <a:ext uri="{FF2B5EF4-FFF2-40B4-BE49-F238E27FC236}">
                <a16:creationId xmlns:a16="http://schemas.microsoft.com/office/drawing/2014/main" id="{C6E86903-8BEC-ADC6-8CDF-79067305AF4D}"/>
              </a:ext>
            </a:extLst>
          </p:cNvPr>
          <p:cNvSpPr txBox="1"/>
          <p:nvPr/>
        </p:nvSpPr>
        <p:spPr>
          <a:xfrm>
            <a:off x="3881671" y="2435619"/>
            <a:ext cx="1286465" cy="107722"/>
          </a:xfrm>
          <a:prstGeom prst="rect">
            <a:avLst/>
          </a:prstGeom>
          <a:solidFill>
            <a:schemeClr val="bg1"/>
          </a:solidFill>
        </p:spPr>
        <p:txBody>
          <a:bodyPr wrap="square" lIns="0" tIns="0" rIns="0" bIns="0" rtlCol="0" anchor="ctr">
            <a:spAutoFit/>
          </a:bodyPr>
          <a:lstStyle/>
          <a:p>
            <a:pPr algn="ctr"/>
            <a:r>
              <a:rPr lang="de-DE" sz="700"/>
              <a:t>Follow-Up-Zeit [Jahre]</a:t>
            </a:r>
          </a:p>
        </p:txBody>
      </p:sp>
      <p:sp>
        <p:nvSpPr>
          <p:cNvPr id="47" name="Textfeld 46">
            <a:extLst>
              <a:ext uri="{FF2B5EF4-FFF2-40B4-BE49-F238E27FC236}">
                <a16:creationId xmlns:a16="http://schemas.microsoft.com/office/drawing/2014/main" id="{048018C3-56BE-1500-209C-3F72134DC32D}"/>
              </a:ext>
            </a:extLst>
          </p:cNvPr>
          <p:cNvSpPr txBox="1"/>
          <p:nvPr/>
        </p:nvSpPr>
        <p:spPr>
          <a:xfrm>
            <a:off x="6247550" y="2416755"/>
            <a:ext cx="1286465" cy="107722"/>
          </a:xfrm>
          <a:prstGeom prst="rect">
            <a:avLst/>
          </a:prstGeom>
          <a:solidFill>
            <a:schemeClr val="bg1"/>
          </a:solidFill>
        </p:spPr>
        <p:txBody>
          <a:bodyPr wrap="square" lIns="0" tIns="0" rIns="0" bIns="0" rtlCol="0" anchor="ctr">
            <a:spAutoFit/>
          </a:bodyPr>
          <a:lstStyle/>
          <a:p>
            <a:pPr algn="ctr"/>
            <a:r>
              <a:rPr lang="de-DE" sz="700"/>
              <a:t>Follow-Up-Zeit [Jahre]</a:t>
            </a:r>
          </a:p>
        </p:txBody>
      </p:sp>
      <p:sp>
        <p:nvSpPr>
          <p:cNvPr id="51" name="Textfeld 50">
            <a:extLst>
              <a:ext uri="{FF2B5EF4-FFF2-40B4-BE49-F238E27FC236}">
                <a16:creationId xmlns:a16="http://schemas.microsoft.com/office/drawing/2014/main" id="{626F0C6F-1EB5-D3C7-4313-309B23259B99}"/>
              </a:ext>
            </a:extLst>
          </p:cNvPr>
          <p:cNvSpPr txBox="1"/>
          <p:nvPr/>
        </p:nvSpPr>
        <p:spPr>
          <a:xfrm>
            <a:off x="5008232" y="4360999"/>
            <a:ext cx="1286465" cy="107722"/>
          </a:xfrm>
          <a:prstGeom prst="rect">
            <a:avLst/>
          </a:prstGeom>
          <a:solidFill>
            <a:schemeClr val="bg1"/>
          </a:solidFill>
        </p:spPr>
        <p:txBody>
          <a:bodyPr wrap="square" lIns="0" tIns="0" rIns="0" bIns="0" rtlCol="0" anchor="ctr">
            <a:spAutoFit/>
          </a:bodyPr>
          <a:lstStyle/>
          <a:p>
            <a:pPr algn="ctr"/>
            <a:r>
              <a:rPr lang="de-DE" sz="700"/>
              <a:t>Follow-Up-Zeit [Jahre]</a:t>
            </a:r>
          </a:p>
        </p:txBody>
      </p:sp>
      <p:sp>
        <p:nvSpPr>
          <p:cNvPr id="52" name="Textfeld 51">
            <a:extLst>
              <a:ext uri="{FF2B5EF4-FFF2-40B4-BE49-F238E27FC236}">
                <a16:creationId xmlns:a16="http://schemas.microsoft.com/office/drawing/2014/main" id="{D21F3B8E-2EA5-3807-AF95-001BFAD15F7E}"/>
              </a:ext>
            </a:extLst>
          </p:cNvPr>
          <p:cNvSpPr txBox="1"/>
          <p:nvPr/>
        </p:nvSpPr>
        <p:spPr>
          <a:xfrm>
            <a:off x="2922347" y="2524561"/>
            <a:ext cx="617946" cy="228524"/>
          </a:xfrm>
          <a:prstGeom prst="rect">
            <a:avLst/>
          </a:prstGeom>
          <a:solidFill>
            <a:schemeClr val="bg1"/>
          </a:solidFill>
        </p:spPr>
        <p:txBody>
          <a:bodyPr wrap="square" lIns="0" tIns="0" rIns="0" bIns="0" rtlCol="0" anchor="ctr">
            <a:spAutoFit/>
          </a:bodyPr>
          <a:lstStyle/>
          <a:p>
            <a:pPr>
              <a:lnSpc>
                <a:spcPct val="90000"/>
              </a:lnSpc>
            </a:pPr>
            <a:r>
              <a:rPr lang="de-DE" sz="550"/>
              <a:t>Anzahl im Risiko:</a:t>
            </a:r>
          </a:p>
          <a:p>
            <a:pPr>
              <a:lnSpc>
                <a:spcPct val="90000"/>
              </a:lnSpc>
            </a:pPr>
            <a:r>
              <a:rPr lang="de-DE" sz="550"/>
              <a:t>Singulär IA-2A+</a:t>
            </a:r>
          </a:p>
          <a:p>
            <a:pPr>
              <a:lnSpc>
                <a:spcPct val="90000"/>
              </a:lnSpc>
            </a:pPr>
            <a:r>
              <a:rPr lang="de-DE" sz="550"/>
              <a:t>Stadium 1 IA-2A-</a:t>
            </a:r>
          </a:p>
        </p:txBody>
      </p:sp>
      <p:sp>
        <p:nvSpPr>
          <p:cNvPr id="54" name="Textfeld 53">
            <a:extLst>
              <a:ext uri="{FF2B5EF4-FFF2-40B4-BE49-F238E27FC236}">
                <a16:creationId xmlns:a16="http://schemas.microsoft.com/office/drawing/2014/main" id="{16D1F4CB-42D4-52F8-E9B8-B1F5C9DA7E1C}"/>
              </a:ext>
            </a:extLst>
          </p:cNvPr>
          <p:cNvSpPr txBox="1"/>
          <p:nvPr/>
        </p:nvSpPr>
        <p:spPr>
          <a:xfrm>
            <a:off x="5305885" y="2524561"/>
            <a:ext cx="691157" cy="228524"/>
          </a:xfrm>
          <a:prstGeom prst="rect">
            <a:avLst/>
          </a:prstGeom>
          <a:solidFill>
            <a:schemeClr val="bg1"/>
          </a:solidFill>
        </p:spPr>
        <p:txBody>
          <a:bodyPr wrap="square" lIns="0" tIns="0" rIns="0" bIns="0" rtlCol="0" anchor="ctr">
            <a:spAutoFit/>
          </a:bodyPr>
          <a:lstStyle/>
          <a:p>
            <a:pPr>
              <a:lnSpc>
                <a:spcPct val="90000"/>
              </a:lnSpc>
            </a:pPr>
            <a:r>
              <a:rPr lang="de-DE" sz="550"/>
              <a:t>Anzahl im Risiko:</a:t>
            </a:r>
          </a:p>
          <a:p>
            <a:pPr>
              <a:lnSpc>
                <a:spcPct val="90000"/>
              </a:lnSpc>
            </a:pPr>
            <a:r>
              <a:rPr lang="de-DE" sz="550"/>
              <a:t>Singulär IA-2A+</a:t>
            </a:r>
          </a:p>
          <a:p>
            <a:pPr>
              <a:lnSpc>
                <a:spcPct val="90000"/>
              </a:lnSpc>
            </a:pPr>
            <a:r>
              <a:rPr lang="de-DE" sz="550"/>
              <a:t>Stadium 2 IA-2A-</a:t>
            </a:r>
          </a:p>
        </p:txBody>
      </p:sp>
      <p:sp>
        <p:nvSpPr>
          <p:cNvPr id="55" name="Textfeld 54">
            <a:extLst>
              <a:ext uri="{FF2B5EF4-FFF2-40B4-BE49-F238E27FC236}">
                <a16:creationId xmlns:a16="http://schemas.microsoft.com/office/drawing/2014/main" id="{299760D9-A320-23E4-06C6-02FB982CF07E}"/>
              </a:ext>
            </a:extLst>
          </p:cNvPr>
          <p:cNvSpPr txBox="1"/>
          <p:nvPr/>
        </p:nvSpPr>
        <p:spPr>
          <a:xfrm>
            <a:off x="4089851" y="4418072"/>
            <a:ext cx="691157" cy="228524"/>
          </a:xfrm>
          <a:prstGeom prst="rect">
            <a:avLst/>
          </a:prstGeom>
          <a:solidFill>
            <a:schemeClr val="bg1"/>
          </a:solidFill>
        </p:spPr>
        <p:txBody>
          <a:bodyPr wrap="square" lIns="0" tIns="0" rIns="0" bIns="0" rtlCol="0" anchor="ctr">
            <a:spAutoFit/>
          </a:bodyPr>
          <a:lstStyle/>
          <a:p>
            <a:pPr>
              <a:lnSpc>
                <a:spcPct val="90000"/>
              </a:lnSpc>
            </a:pPr>
            <a:r>
              <a:rPr lang="de-DE" sz="550"/>
              <a:t>Anzahl im Risiko:</a:t>
            </a:r>
          </a:p>
          <a:p>
            <a:pPr>
              <a:lnSpc>
                <a:spcPct val="90000"/>
              </a:lnSpc>
            </a:pPr>
            <a:r>
              <a:rPr lang="de-DE" sz="550"/>
              <a:t>Stadium 1 IA-2A+</a:t>
            </a:r>
          </a:p>
          <a:p>
            <a:pPr>
              <a:lnSpc>
                <a:spcPct val="90000"/>
              </a:lnSpc>
            </a:pPr>
            <a:r>
              <a:rPr lang="de-DE" sz="550"/>
              <a:t>Stadium 2 IA-2A-</a:t>
            </a:r>
          </a:p>
        </p:txBody>
      </p:sp>
      <p:cxnSp>
        <p:nvCxnSpPr>
          <p:cNvPr id="8" name="Gerader Verbinder 7">
            <a:extLst>
              <a:ext uri="{FF2B5EF4-FFF2-40B4-BE49-F238E27FC236}">
                <a16:creationId xmlns:a16="http://schemas.microsoft.com/office/drawing/2014/main" id="{35174FAD-2E21-73DE-F48F-698A4B8A574E}"/>
              </a:ext>
            </a:extLst>
          </p:cNvPr>
          <p:cNvCxnSpPr/>
          <p:nvPr/>
        </p:nvCxnSpPr>
        <p:spPr>
          <a:xfrm>
            <a:off x="6984690" y="2168917"/>
            <a:ext cx="86061" cy="0"/>
          </a:xfrm>
          <a:prstGeom prst="line">
            <a:avLst/>
          </a:prstGeom>
          <a:ln w="19050">
            <a:solidFill>
              <a:srgbClr val="9B9899"/>
            </a:solidFill>
          </a:ln>
        </p:spPr>
        <p:style>
          <a:lnRef idx="1">
            <a:schemeClr val="accent1"/>
          </a:lnRef>
          <a:fillRef idx="0">
            <a:schemeClr val="accent1"/>
          </a:fillRef>
          <a:effectRef idx="0">
            <a:schemeClr val="accent1"/>
          </a:effectRef>
          <a:fontRef idx="minor">
            <a:schemeClr val="tx1"/>
          </a:fontRef>
        </p:style>
      </p:cxnSp>
      <p:cxnSp>
        <p:nvCxnSpPr>
          <p:cNvPr id="10" name="Gerader Verbinder 9">
            <a:extLst>
              <a:ext uri="{FF2B5EF4-FFF2-40B4-BE49-F238E27FC236}">
                <a16:creationId xmlns:a16="http://schemas.microsoft.com/office/drawing/2014/main" id="{DDA78A13-C6ED-CF3C-288A-6362FA57DE80}"/>
              </a:ext>
            </a:extLst>
          </p:cNvPr>
          <p:cNvCxnSpPr/>
          <p:nvPr/>
        </p:nvCxnSpPr>
        <p:spPr>
          <a:xfrm>
            <a:off x="4680662" y="2167399"/>
            <a:ext cx="86061" cy="0"/>
          </a:xfrm>
          <a:prstGeom prst="line">
            <a:avLst/>
          </a:prstGeom>
          <a:ln w="19050">
            <a:solidFill>
              <a:srgbClr val="9B9899"/>
            </a:solidFill>
          </a:ln>
        </p:spPr>
        <p:style>
          <a:lnRef idx="1">
            <a:schemeClr val="accent1"/>
          </a:lnRef>
          <a:fillRef idx="0">
            <a:schemeClr val="accent1"/>
          </a:fillRef>
          <a:effectRef idx="0">
            <a:schemeClr val="accent1"/>
          </a:effectRef>
          <a:fontRef idx="minor">
            <a:schemeClr val="tx1"/>
          </a:fontRef>
        </p:style>
      </p:cxnSp>
      <p:cxnSp>
        <p:nvCxnSpPr>
          <p:cNvPr id="11" name="Gerader Verbinder 10">
            <a:extLst>
              <a:ext uri="{FF2B5EF4-FFF2-40B4-BE49-F238E27FC236}">
                <a16:creationId xmlns:a16="http://schemas.microsoft.com/office/drawing/2014/main" id="{3B87611E-5D4E-8B2B-DBAA-804A9BC37932}"/>
              </a:ext>
            </a:extLst>
          </p:cNvPr>
          <p:cNvCxnSpPr/>
          <p:nvPr/>
        </p:nvCxnSpPr>
        <p:spPr>
          <a:xfrm>
            <a:off x="5864015" y="4049175"/>
            <a:ext cx="86061" cy="0"/>
          </a:xfrm>
          <a:prstGeom prst="line">
            <a:avLst/>
          </a:prstGeom>
          <a:ln w="19050">
            <a:solidFill>
              <a:srgbClr val="9B9899"/>
            </a:solidFill>
          </a:ln>
        </p:spPr>
        <p:style>
          <a:lnRef idx="1">
            <a:schemeClr val="accent1"/>
          </a:lnRef>
          <a:fillRef idx="0">
            <a:schemeClr val="accent1"/>
          </a:fillRef>
          <a:effectRef idx="0">
            <a:schemeClr val="accent1"/>
          </a:effectRef>
          <a:fontRef idx="minor">
            <a:schemeClr val="tx1"/>
          </a:fontRef>
        </p:style>
      </p:cxnSp>
      <p:cxnSp>
        <p:nvCxnSpPr>
          <p:cNvPr id="12" name="Gerader Verbinder 11">
            <a:extLst>
              <a:ext uri="{FF2B5EF4-FFF2-40B4-BE49-F238E27FC236}">
                <a16:creationId xmlns:a16="http://schemas.microsoft.com/office/drawing/2014/main" id="{822BBB53-F757-C052-4F5E-26824C9791A4}"/>
              </a:ext>
            </a:extLst>
          </p:cNvPr>
          <p:cNvCxnSpPr/>
          <p:nvPr/>
        </p:nvCxnSpPr>
        <p:spPr>
          <a:xfrm>
            <a:off x="4680663" y="2248328"/>
            <a:ext cx="86061" cy="0"/>
          </a:xfrm>
          <a:prstGeom prst="line">
            <a:avLst/>
          </a:prstGeom>
          <a:ln w="19050">
            <a:solidFill>
              <a:srgbClr val="87A6D5"/>
            </a:solidFill>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606D513D-B692-1024-8BE0-399CFD6B0E96}"/>
              </a:ext>
            </a:extLst>
          </p:cNvPr>
          <p:cNvCxnSpPr/>
          <p:nvPr/>
        </p:nvCxnSpPr>
        <p:spPr>
          <a:xfrm>
            <a:off x="6984690" y="2250230"/>
            <a:ext cx="86061" cy="0"/>
          </a:xfrm>
          <a:prstGeom prst="line">
            <a:avLst/>
          </a:prstGeom>
          <a:ln w="19050">
            <a:solidFill>
              <a:srgbClr val="87A6D5"/>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E9C645B2-C16E-6AA9-733F-EB1C7DD0E76E}"/>
              </a:ext>
            </a:extLst>
          </p:cNvPr>
          <p:cNvCxnSpPr/>
          <p:nvPr/>
        </p:nvCxnSpPr>
        <p:spPr>
          <a:xfrm>
            <a:off x="5861743" y="4127319"/>
            <a:ext cx="86061" cy="0"/>
          </a:xfrm>
          <a:prstGeom prst="line">
            <a:avLst/>
          </a:prstGeom>
          <a:ln w="19050">
            <a:solidFill>
              <a:srgbClr val="87A6D5"/>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041972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A0F7E8E8-6F35-B8F1-ED42-8331973892CE}"/>
              </a:ext>
            </a:extLst>
          </p:cNvPr>
          <p:cNvSpPr>
            <a:spLocks noGrp="1"/>
          </p:cNvSpPr>
          <p:nvPr>
            <p:ph type="title"/>
          </p:nvPr>
        </p:nvSpPr>
        <p:spPr>
          <a:xfrm>
            <a:off x="358759" y="116761"/>
            <a:ext cx="8485200" cy="491328"/>
          </a:xfrm>
        </p:spPr>
        <p:txBody>
          <a:bodyPr anchor="t">
            <a:noAutofit/>
          </a:bodyPr>
          <a:lstStyle/>
          <a:p>
            <a:pPr>
              <a:lnSpc>
                <a:spcPct val="100000"/>
              </a:lnSpc>
              <a:spcBef>
                <a:spcPts val="600"/>
              </a:spcBef>
            </a:pPr>
            <a:r>
              <a:rPr lang="de-DE" sz="2000" b="1">
                <a:solidFill>
                  <a:srgbClr val="7030A0"/>
                </a:solidFill>
                <a:latin typeface="+mj-lt"/>
              </a:rPr>
              <a:t>Kinder mit nur einem positiven </a:t>
            </a:r>
            <a:r>
              <a:rPr lang="de-DE" sz="2000" b="1" err="1">
                <a:solidFill>
                  <a:srgbClr val="7030A0"/>
                </a:solidFill>
                <a:latin typeface="+mj-lt"/>
              </a:rPr>
              <a:t>IAk</a:t>
            </a:r>
            <a:r>
              <a:rPr lang="de-DE" sz="2000" b="1">
                <a:solidFill>
                  <a:srgbClr val="7030A0"/>
                </a:solidFill>
                <a:latin typeface="+mj-lt"/>
              </a:rPr>
              <a:t> haben niedrigere Progressionsraten als Kinder mit mehreren IAk</a:t>
            </a:r>
            <a:r>
              <a:rPr lang="de-DE" sz="2000" b="1" baseline="30000">
                <a:solidFill>
                  <a:srgbClr val="7030A0"/>
                </a:solidFill>
                <a:latin typeface="+mj-lt"/>
              </a:rPr>
              <a:t>1</a:t>
            </a:r>
            <a:endParaRPr lang="en-US" sz="2000" b="1" baseline="30000">
              <a:solidFill>
                <a:srgbClr val="7030A0"/>
              </a:solidFill>
              <a:latin typeface="+mj-lt"/>
            </a:endParaRPr>
          </a:p>
        </p:txBody>
      </p:sp>
      <p:graphicFrame>
        <p:nvGraphicFramePr>
          <p:cNvPr id="46" name="GR1">
            <a:extLst>
              <a:ext uri="{FF2B5EF4-FFF2-40B4-BE49-F238E27FC236}">
                <a16:creationId xmlns:a16="http://schemas.microsoft.com/office/drawing/2014/main" id="{9E1D3B93-E24A-C845-FF17-531F564D46F2}"/>
              </a:ext>
            </a:extLst>
          </p:cNvPr>
          <p:cNvGraphicFramePr/>
          <p:nvPr>
            <p:extLst>
              <p:ext uri="{D42A27DB-BD31-4B8C-83A1-F6EECF244321}">
                <p14:modId xmlns:p14="http://schemas.microsoft.com/office/powerpoint/2010/main" val="98937446"/>
              </p:ext>
            </p:extLst>
          </p:nvPr>
        </p:nvGraphicFramePr>
        <p:xfrm>
          <a:off x="396412" y="1502430"/>
          <a:ext cx="4175588" cy="2541536"/>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7" name="Tabella 8">
            <a:extLst>
              <a:ext uri="{FF2B5EF4-FFF2-40B4-BE49-F238E27FC236}">
                <a16:creationId xmlns:a16="http://schemas.microsoft.com/office/drawing/2014/main" id="{30A57152-C1AE-49ED-0227-ADBA8FDDB8EE}"/>
              </a:ext>
            </a:extLst>
          </p:cNvPr>
          <p:cNvGraphicFramePr>
            <a:graphicFrameLocks noGrp="1"/>
          </p:cNvGraphicFramePr>
          <p:nvPr>
            <p:extLst>
              <p:ext uri="{D42A27DB-BD31-4B8C-83A1-F6EECF244321}">
                <p14:modId xmlns:p14="http://schemas.microsoft.com/office/powerpoint/2010/main" val="379376623"/>
              </p:ext>
            </p:extLst>
          </p:nvPr>
        </p:nvGraphicFramePr>
        <p:xfrm>
          <a:off x="396412" y="3686761"/>
          <a:ext cx="4023000" cy="425790"/>
        </p:xfrm>
        <a:graphic>
          <a:graphicData uri="http://schemas.openxmlformats.org/drawingml/2006/table">
            <a:tbl>
              <a:tblPr firstRow="1" bandRow="1"/>
              <a:tblGrid>
                <a:gridCol w="486000">
                  <a:extLst>
                    <a:ext uri="{9D8B030D-6E8A-4147-A177-3AD203B41FA5}">
                      <a16:colId xmlns:a16="http://schemas.microsoft.com/office/drawing/2014/main" val="13018218"/>
                    </a:ext>
                  </a:extLst>
                </a:gridCol>
                <a:gridCol w="378000">
                  <a:extLst>
                    <a:ext uri="{9D8B030D-6E8A-4147-A177-3AD203B41FA5}">
                      <a16:colId xmlns:a16="http://schemas.microsoft.com/office/drawing/2014/main" val="1962099756"/>
                    </a:ext>
                  </a:extLst>
                </a:gridCol>
                <a:gridCol w="702000">
                  <a:extLst>
                    <a:ext uri="{9D8B030D-6E8A-4147-A177-3AD203B41FA5}">
                      <a16:colId xmlns:a16="http://schemas.microsoft.com/office/drawing/2014/main" val="1300370613"/>
                    </a:ext>
                  </a:extLst>
                </a:gridCol>
                <a:gridCol w="378000">
                  <a:extLst>
                    <a:ext uri="{9D8B030D-6E8A-4147-A177-3AD203B41FA5}">
                      <a16:colId xmlns:a16="http://schemas.microsoft.com/office/drawing/2014/main" val="3409056213"/>
                    </a:ext>
                  </a:extLst>
                </a:gridCol>
                <a:gridCol w="702000">
                  <a:extLst>
                    <a:ext uri="{9D8B030D-6E8A-4147-A177-3AD203B41FA5}">
                      <a16:colId xmlns:a16="http://schemas.microsoft.com/office/drawing/2014/main" val="1548472550"/>
                    </a:ext>
                  </a:extLst>
                </a:gridCol>
                <a:gridCol w="378000">
                  <a:extLst>
                    <a:ext uri="{9D8B030D-6E8A-4147-A177-3AD203B41FA5}">
                      <a16:colId xmlns:a16="http://schemas.microsoft.com/office/drawing/2014/main" val="2194601393"/>
                    </a:ext>
                  </a:extLst>
                </a:gridCol>
                <a:gridCol w="756000">
                  <a:extLst>
                    <a:ext uri="{9D8B030D-6E8A-4147-A177-3AD203B41FA5}">
                      <a16:colId xmlns:a16="http://schemas.microsoft.com/office/drawing/2014/main" val="665440169"/>
                    </a:ext>
                  </a:extLst>
                </a:gridCol>
                <a:gridCol w="243000">
                  <a:extLst>
                    <a:ext uri="{9D8B030D-6E8A-4147-A177-3AD203B41FA5}">
                      <a16:colId xmlns:a16="http://schemas.microsoft.com/office/drawing/2014/main" val="668608466"/>
                    </a:ext>
                  </a:extLst>
                </a:gridCol>
              </a:tblGrid>
              <a:tr h="141930">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0" marR="0" lvl="0" indent="0" algn="l" defTabSz="914400" rtl="0" eaLnBrk="1" fontAlgn="auto" latinLnBrk="0" hangingPunct="1">
                        <a:lnSpc>
                          <a:spcPct val="100000"/>
                        </a:lnSpc>
                        <a:spcBef>
                          <a:spcPct val="0"/>
                        </a:spcBef>
                        <a:spcAft>
                          <a:spcPct val="0"/>
                        </a:spcAft>
                        <a:buClrTx/>
                        <a:buSzTx/>
                        <a:buFontTx/>
                        <a:buNone/>
                        <a:defRPr/>
                      </a:pPr>
                      <a:r>
                        <a:rPr lang="de" sz="800" b="0" i="0" strike="noStrike" cap="none" spc="0" baseline="0">
                          <a:solidFill>
                            <a:srgbClr val="000000"/>
                          </a:solidFill>
                          <a:effectLst/>
                          <a:latin typeface="Arial"/>
                          <a:ea typeface="Arial"/>
                          <a:cs typeface="Arial"/>
                        </a:rPr>
                        <a:t>3 IAk</a:t>
                      </a:r>
                    </a:p>
                  </a:txBody>
                  <a:tcPr marL="54000" marR="0" marT="8100" marB="8100" anchor="ctr">
                    <a:lnL w="12700" cmpd="sng">
                      <a:noFill/>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85</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endParaRPr lang="it-IT" sz="800" b="0">
                        <a:solidFill>
                          <a:schemeClr val="tx1"/>
                        </a:solidFill>
                        <a:latin typeface="+mn-lt"/>
                      </a:endParaRP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25</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endParaRPr lang="it-IT" sz="800" b="0">
                        <a:solidFill>
                          <a:schemeClr val="tx1"/>
                        </a:solidFill>
                        <a:latin typeface="+mn-lt"/>
                      </a:endParaRP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5</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endParaRPr lang="it-IT" sz="800" b="0">
                        <a:solidFill>
                          <a:schemeClr val="tx1"/>
                        </a:solidFill>
                        <a:latin typeface="+mn-lt"/>
                      </a:endParaRP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0</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552078002"/>
                  </a:ext>
                </a:extLst>
              </a:tr>
              <a:tr h="141930">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l" defTabSz="914400" rtl="0" eaLnBrk="1" fontAlgn="auto" latinLnBrk="0" hangingPunct="1">
                        <a:lnSpc>
                          <a:spcPct val="100000"/>
                        </a:lnSpc>
                        <a:spcBef>
                          <a:spcPct val="0"/>
                        </a:spcBef>
                        <a:spcAft>
                          <a:spcPct val="0"/>
                        </a:spcAft>
                        <a:buClrTx/>
                        <a:buSzTx/>
                        <a:buFontTx/>
                        <a:buNone/>
                        <a:defRPr/>
                      </a:pPr>
                      <a:r>
                        <a:rPr lang="de" sz="800" b="0" i="0" strike="noStrike" cap="none" spc="0" baseline="0">
                          <a:solidFill>
                            <a:srgbClr val="000000"/>
                          </a:solidFill>
                          <a:effectLst/>
                          <a:latin typeface="Arial"/>
                          <a:ea typeface="Arial"/>
                          <a:cs typeface="Arial"/>
                        </a:rPr>
                        <a:t>2 IAk</a:t>
                      </a:r>
                    </a:p>
                  </a:txBody>
                  <a:tcPr marL="54000" marR="0" marT="8100" marB="8100" anchor="ctr">
                    <a:lnL w="12700" cmpd="sng">
                      <a:noFill/>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281</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endParaRPr lang="it-IT" sz="800" b="0">
                        <a:solidFill>
                          <a:schemeClr val="tx1"/>
                        </a:solidFill>
                        <a:latin typeface="+mn-lt"/>
                      </a:endParaRP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135</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endParaRPr lang="it-IT" sz="800" b="0">
                        <a:solidFill>
                          <a:schemeClr val="tx1"/>
                        </a:solidFill>
                        <a:latin typeface="+mn-lt"/>
                      </a:endParaRP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42</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endParaRPr lang="it-IT" sz="800" b="0">
                        <a:solidFill>
                          <a:schemeClr val="tx1"/>
                        </a:solidFill>
                        <a:latin typeface="+mn-lt"/>
                      </a:endParaRP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5</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083067319"/>
                  </a:ext>
                </a:extLst>
              </a:tr>
              <a:tr h="141930">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l" defTabSz="914400" rtl="0" eaLnBrk="1" fontAlgn="auto" latinLnBrk="0" hangingPunct="1">
                        <a:lnSpc>
                          <a:spcPct val="100000"/>
                        </a:lnSpc>
                        <a:spcBef>
                          <a:spcPct val="0"/>
                        </a:spcBef>
                        <a:spcAft>
                          <a:spcPct val="0"/>
                        </a:spcAft>
                        <a:buClrTx/>
                        <a:buSzTx/>
                        <a:buFontTx/>
                        <a:buNone/>
                        <a:defRPr/>
                      </a:pPr>
                      <a:r>
                        <a:rPr lang="de" sz="800" b="0" i="0" strike="noStrike" cap="none" spc="0" baseline="0">
                          <a:solidFill>
                            <a:srgbClr val="000000"/>
                          </a:solidFill>
                          <a:effectLst/>
                          <a:latin typeface="Arial"/>
                          <a:ea typeface="Arial"/>
                          <a:cs typeface="Arial"/>
                        </a:rPr>
                        <a:t>1 IAk</a:t>
                      </a:r>
                    </a:p>
                  </a:txBody>
                  <a:tcPr marL="54000" marR="0" marT="8100" marB="8100" anchor="ctr">
                    <a:lnL w="12700" cmpd="sng">
                      <a:noFill/>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1.047</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endParaRPr lang="it-IT" sz="800" b="0">
                        <a:solidFill>
                          <a:schemeClr val="tx1"/>
                        </a:solidFill>
                        <a:latin typeface="+mn-lt"/>
                      </a:endParaRP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603</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endParaRPr lang="it-IT" sz="800" b="0">
                        <a:solidFill>
                          <a:schemeClr val="tx1"/>
                        </a:solidFill>
                        <a:latin typeface="+mn-lt"/>
                      </a:endParaRP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241</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endParaRPr lang="it-IT" sz="800" b="0">
                        <a:solidFill>
                          <a:schemeClr val="tx1"/>
                        </a:solidFill>
                        <a:latin typeface="+mn-lt"/>
                      </a:endParaRP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r>
                        <a:rPr lang="de" sz="800" b="0" i="0" strike="noStrike" cap="none" spc="0" baseline="0">
                          <a:solidFill>
                            <a:srgbClr val="000000"/>
                          </a:solidFill>
                          <a:effectLst/>
                          <a:latin typeface="Arial"/>
                          <a:ea typeface="Arial"/>
                          <a:cs typeface="Arial"/>
                        </a:rPr>
                        <a:t>40</a:t>
                      </a:r>
                    </a:p>
                  </a:txBody>
                  <a:tcPr marL="0" marR="0" marT="8100" marB="8100" anchor="ctr">
                    <a:lnL w="3175" cap="flat" cmpd="sng" algn="ctr">
                      <a:noFill/>
                      <a:prstDash val="solid"/>
                      <a:round/>
                      <a:headEnd type="none" w="med" len="med"/>
                      <a:tailEnd type="none" w="med" len="med"/>
                    </a:lnL>
                    <a:lnR w="3175"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988967249"/>
                  </a:ext>
                </a:extLst>
              </a:tr>
            </a:tbl>
          </a:graphicData>
        </a:graphic>
      </p:graphicFrame>
      <p:sp>
        <p:nvSpPr>
          <p:cNvPr id="49" name="Rectangle: Top Corners Rounded 9">
            <a:extLst>
              <a:ext uri="{FF2B5EF4-FFF2-40B4-BE49-F238E27FC236}">
                <a16:creationId xmlns:a16="http://schemas.microsoft.com/office/drawing/2014/main" id="{6AFBD697-C99C-0950-D83F-3184D8D5E50E}"/>
              </a:ext>
            </a:extLst>
          </p:cNvPr>
          <p:cNvSpPr/>
          <p:nvPr/>
        </p:nvSpPr>
        <p:spPr>
          <a:xfrm rot="5400000">
            <a:off x="1464191" y="-606430"/>
            <a:ext cx="250246" cy="3178629"/>
          </a:xfrm>
          <a:prstGeom prst="round2SameRect">
            <a:avLst>
              <a:gd name="adj1" fmla="val 50000"/>
              <a:gd name="adj2" fmla="val 0"/>
            </a:avLst>
          </a:prstGeom>
          <a:solidFill>
            <a:srgbClr val="23004C"/>
          </a:solidFill>
          <a:ln w="25400" cap="flat" cmpd="sng" algn="ctr">
            <a:noFill/>
            <a:prstDash val="solid"/>
          </a:ln>
          <a:effectLst/>
        </p:spPr>
        <p:txBody>
          <a:bodyPr vert="vert270" lIns="0" tIns="0" rIns="0" bIns="270000"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900" b="1" i="0" u="none" strike="noStrike" kern="0" cap="none" spc="0" normalizeH="0" baseline="0" noProof="0">
                <a:ln>
                  <a:noFill/>
                </a:ln>
                <a:solidFill>
                  <a:srgbClr val="FFFFFF"/>
                </a:solidFill>
                <a:effectLst/>
                <a:uLnTx/>
                <a:uFillTx/>
                <a:ea typeface="Arial"/>
                <a:cs typeface="Arial"/>
              </a:rPr>
              <a:t>Kombinierte prospektive Kohortenstudien*</a:t>
            </a:r>
          </a:p>
        </p:txBody>
      </p:sp>
      <p:sp>
        <p:nvSpPr>
          <p:cNvPr id="50" name="Rectangle: Rounded Corners 30">
            <a:extLst>
              <a:ext uri="{FF2B5EF4-FFF2-40B4-BE49-F238E27FC236}">
                <a16:creationId xmlns:a16="http://schemas.microsoft.com/office/drawing/2014/main" id="{3D3D1679-C07A-BAE5-00C8-2E894A0CE956}"/>
              </a:ext>
            </a:extLst>
          </p:cNvPr>
          <p:cNvSpPr/>
          <p:nvPr/>
        </p:nvSpPr>
        <p:spPr>
          <a:xfrm>
            <a:off x="396412" y="1169430"/>
            <a:ext cx="4094626" cy="413072"/>
          </a:xfrm>
          <a:prstGeom prst="roundRect">
            <a:avLst>
              <a:gd name="adj" fmla="val 50000"/>
            </a:avLst>
          </a:prstGeom>
          <a:solidFill>
            <a:srgbClr val="23004C"/>
          </a:solidFill>
          <a:ln w="25400" cap="flat" cmpd="sng" algn="ctr">
            <a:noFill/>
            <a:prstDash val="solid"/>
          </a:ln>
          <a:effectLst/>
        </p:spPr>
        <p:txBody>
          <a:bodyPr rtlCol="0" anchor="ctr"/>
          <a:lstStyle/>
          <a:p>
            <a:pPr marL="0" marR="0" lvl="0" indent="0" algn="ctr" defTabSz="514350" rtl="0" eaLnBrk="1" fontAlgn="auto" latinLnBrk="0" hangingPunct="1">
              <a:lnSpc>
                <a:spcPct val="85000"/>
              </a:lnSpc>
              <a:spcBef>
                <a:spcPct val="0"/>
              </a:spcBef>
              <a:spcAft>
                <a:spcPct val="0"/>
              </a:spcAft>
              <a:buClrTx/>
              <a:buSzTx/>
              <a:buFontTx/>
              <a:buNone/>
              <a:tabLst/>
              <a:defRPr/>
            </a:pPr>
            <a:r>
              <a:rPr kumimoji="0" lang="de" sz="1000" b="0" i="0" u="none" strike="noStrike" kern="0" cap="none" spc="0" normalizeH="0" baseline="0" noProof="0">
                <a:ln>
                  <a:noFill/>
                </a:ln>
                <a:solidFill>
                  <a:srgbClr val="FFFFFF"/>
                </a:solidFill>
                <a:effectLst/>
                <a:uLnTx/>
                <a:uFillTx/>
                <a:ea typeface="Arial"/>
                <a:cs typeface="Arial"/>
              </a:rPr>
              <a:t>Kumulative Inzidenz von T1D (Stadium 3) nach Anzahl positiver IAk bei bestätigter Serokonversion</a:t>
            </a:r>
            <a:r>
              <a:rPr kumimoji="0" lang="de" sz="1000" b="0" i="0" u="none" strike="noStrike" kern="0" cap="none" spc="0" normalizeH="0" baseline="30000" noProof="0">
                <a:ln>
                  <a:noFill/>
                </a:ln>
                <a:solidFill>
                  <a:srgbClr val="FFFFFF"/>
                </a:solidFill>
                <a:effectLst/>
                <a:uLnTx/>
                <a:uFillTx/>
                <a:ea typeface="Arial"/>
                <a:cs typeface="Arial"/>
              </a:rPr>
              <a:t>1 </a:t>
            </a:r>
            <a:endParaRPr kumimoji="0" lang="en-GB" sz="1000" b="0" i="0" u="none" strike="noStrike" kern="0" cap="none" spc="0" normalizeH="0" baseline="30000" noProof="0">
              <a:ln>
                <a:noFill/>
              </a:ln>
              <a:solidFill>
                <a:prstClr val="white"/>
              </a:solidFill>
              <a:effectLst/>
              <a:uLnTx/>
              <a:uFillTx/>
              <a:cs typeface="Arial" panose="020B0604020202020204" pitchFamily="34" charset="0"/>
            </a:endParaRPr>
          </a:p>
        </p:txBody>
      </p:sp>
      <p:sp>
        <p:nvSpPr>
          <p:cNvPr id="51" name="Rectangle: Top Corners Rounded 15">
            <a:extLst>
              <a:ext uri="{FF2B5EF4-FFF2-40B4-BE49-F238E27FC236}">
                <a16:creationId xmlns:a16="http://schemas.microsoft.com/office/drawing/2014/main" id="{FF0A4C40-4D54-4466-38E7-252DDC2E02D6}"/>
              </a:ext>
            </a:extLst>
          </p:cNvPr>
          <p:cNvSpPr/>
          <p:nvPr/>
        </p:nvSpPr>
        <p:spPr>
          <a:xfrm rot="16200000">
            <a:off x="4020018" y="208432"/>
            <a:ext cx="425788" cy="8465819"/>
          </a:xfrm>
          <a:prstGeom prst="round2SameRect">
            <a:avLst>
              <a:gd name="adj1" fmla="val 0"/>
              <a:gd name="adj2" fmla="val 50000"/>
            </a:avLst>
          </a:prstGeom>
          <a:solidFill>
            <a:schemeClr val="accent6"/>
          </a:solidFill>
          <a:ln w="25400" cap="flat" cmpd="sng" algn="ctr">
            <a:noFill/>
            <a:prstDash val="solid"/>
          </a:ln>
          <a:effectLst/>
        </p:spPr>
        <p:txBody>
          <a:bodyPr vert="vert" lIns="54000" tIns="540000" rIns="54000" bIns="0" rtlCol="0" anchor="ctr"/>
          <a:lstStyle/>
          <a:p>
            <a:pPr marL="0" marR="0" lvl="0" indent="0" algn="l" defTabSz="685800" rtl="0" eaLnBrk="1" fontAlgn="auto" latinLnBrk="0" hangingPunct="1">
              <a:lnSpc>
                <a:spcPct val="90000"/>
              </a:lnSpc>
              <a:spcBef>
                <a:spcPct val="0"/>
              </a:spcBef>
              <a:spcAft>
                <a:spcPct val="0"/>
              </a:spcAft>
              <a:buClrTx/>
              <a:buSzTx/>
              <a:buFontTx/>
              <a:buNone/>
              <a:tabLst/>
              <a:defRPr/>
            </a:pPr>
            <a:r>
              <a:rPr kumimoji="0" lang="de-DE" sz="1000" b="0" i="0" u="none" strike="noStrike" kern="0" cap="none" spc="0" normalizeH="0" baseline="0" noProof="0">
                <a:ln>
                  <a:noFill/>
                </a:ln>
                <a:solidFill>
                  <a:srgbClr val="000000"/>
                </a:solidFill>
                <a:effectLst/>
                <a:uLnTx/>
                <a:uFillTx/>
                <a:ea typeface="Arial"/>
                <a:cs typeface="Arial"/>
              </a:rPr>
              <a:t>Die kumulative T1D-Inzidenz war höher bei Kindern, die anfänglich mehrere </a:t>
            </a:r>
            <a:r>
              <a:rPr kumimoji="0" lang="de-DE" sz="1000" b="0" i="0" u="none" strike="noStrike" kern="0" cap="none" spc="0" normalizeH="0" baseline="0" noProof="0" err="1">
                <a:ln>
                  <a:noFill/>
                </a:ln>
                <a:solidFill>
                  <a:srgbClr val="000000"/>
                </a:solidFill>
                <a:effectLst/>
                <a:uLnTx/>
                <a:uFillTx/>
                <a:ea typeface="Arial"/>
                <a:cs typeface="Arial"/>
              </a:rPr>
              <a:t>IAk</a:t>
            </a:r>
            <a:r>
              <a:rPr kumimoji="0" lang="de-DE" sz="1000" b="0" i="0" u="none" strike="noStrike" kern="0" cap="none" spc="0" normalizeH="0" baseline="0" noProof="0">
                <a:ln>
                  <a:noFill/>
                </a:ln>
                <a:solidFill>
                  <a:srgbClr val="000000"/>
                </a:solidFill>
                <a:effectLst/>
                <a:uLnTx/>
                <a:uFillTx/>
                <a:ea typeface="Arial"/>
                <a:cs typeface="Arial"/>
              </a:rPr>
              <a:t> aufwiesen, als bei Kindern, die nur einen einzigen Inselautoantikörper hatten </a:t>
            </a:r>
            <a:r>
              <a:rPr kumimoji="0" lang="de" sz="1000" b="0" i="0" u="none" strike="noStrike" kern="0" cap="none" spc="0" normalizeH="0" baseline="0" noProof="0">
                <a:ln>
                  <a:noFill/>
                </a:ln>
                <a:solidFill>
                  <a:srgbClr val="000000"/>
                </a:solidFill>
                <a:effectLst/>
                <a:uLnTx/>
                <a:uFillTx/>
                <a:ea typeface="Arial"/>
                <a:cs typeface="Arial"/>
              </a:rPr>
              <a:t>(&gt; 80 % vs. 30 %)</a:t>
            </a:r>
          </a:p>
        </p:txBody>
      </p:sp>
      <p:graphicFrame>
        <p:nvGraphicFramePr>
          <p:cNvPr id="52" name="Table 3">
            <a:extLst>
              <a:ext uri="{FF2B5EF4-FFF2-40B4-BE49-F238E27FC236}">
                <a16:creationId xmlns:a16="http://schemas.microsoft.com/office/drawing/2014/main" id="{7D1A4E0A-932F-E899-24CE-4BBFA4ED1EF2}"/>
              </a:ext>
            </a:extLst>
          </p:cNvPr>
          <p:cNvGraphicFramePr>
            <a:graphicFrameLocks noGrp="1"/>
          </p:cNvGraphicFramePr>
          <p:nvPr>
            <p:extLst>
              <p:ext uri="{D42A27DB-BD31-4B8C-83A1-F6EECF244321}">
                <p14:modId xmlns:p14="http://schemas.microsoft.com/office/powerpoint/2010/main" val="627002908"/>
              </p:ext>
            </p:extLst>
          </p:nvPr>
        </p:nvGraphicFramePr>
        <p:xfrm>
          <a:off x="4652963" y="1848189"/>
          <a:ext cx="3996000" cy="1998000"/>
        </p:xfrm>
        <a:graphic>
          <a:graphicData uri="http://schemas.openxmlformats.org/drawingml/2006/table">
            <a:tbl>
              <a:tblPr firstRow="1" firstCol="1" bandRow="1"/>
              <a:tblGrid>
                <a:gridCol w="1998000">
                  <a:extLst>
                    <a:ext uri="{9D8B030D-6E8A-4147-A177-3AD203B41FA5}">
                      <a16:colId xmlns:a16="http://schemas.microsoft.com/office/drawing/2014/main" val="1050945137"/>
                    </a:ext>
                  </a:extLst>
                </a:gridCol>
                <a:gridCol w="1998000">
                  <a:extLst>
                    <a:ext uri="{9D8B030D-6E8A-4147-A177-3AD203B41FA5}">
                      <a16:colId xmlns:a16="http://schemas.microsoft.com/office/drawing/2014/main" val="3582208527"/>
                    </a:ext>
                  </a:extLst>
                </a:gridCol>
              </a:tblGrid>
              <a:tr h="540000">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0" marR="0" lvl="1" indent="0" algn="ctr">
                        <a:lnSpc>
                          <a:spcPct val="90000"/>
                        </a:lnSpc>
                        <a:spcBef>
                          <a:spcPct val="0"/>
                        </a:spcBef>
                        <a:spcAft>
                          <a:spcPct val="0"/>
                        </a:spcAft>
                      </a:pPr>
                      <a:r>
                        <a:rPr lang="de" sz="1000" b="1" i="0" strike="noStrike" cap="none" spc="0" baseline="0">
                          <a:solidFill>
                            <a:srgbClr val="000000"/>
                          </a:solidFill>
                          <a:effectLst/>
                          <a:latin typeface="+mn-lt"/>
                          <a:ea typeface="Arial"/>
                          <a:cs typeface="Arial"/>
                        </a:rPr>
                        <a:t>Status </a:t>
                      </a:r>
                      <a:br>
                        <a:rPr sz="1000">
                          <a:latin typeface="+mn-lt"/>
                        </a:rPr>
                      </a:br>
                      <a:r>
                        <a:rPr lang="de" sz="1000" b="0" i="0" strike="noStrike" cap="none" spc="0" baseline="0">
                          <a:solidFill>
                            <a:srgbClr val="000000"/>
                          </a:solidFill>
                          <a:effectLst/>
                          <a:latin typeface="+mn-lt"/>
                          <a:ea typeface="Arial"/>
                          <a:cs typeface="Arial"/>
                        </a:rPr>
                        <a:t>(zwei Jahre nach Serokonversion)</a:t>
                      </a: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0" marR="0" algn="ctr">
                        <a:lnSpc>
                          <a:spcPct val="90000"/>
                        </a:lnSpc>
                        <a:spcBef>
                          <a:spcPct val="0"/>
                        </a:spcBef>
                        <a:spcAft>
                          <a:spcPct val="0"/>
                        </a:spcAft>
                      </a:pPr>
                      <a:r>
                        <a:rPr lang="de" sz="1000" b="1" i="0" strike="noStrike" cap="none" spc="0" baseline="0">
                          <a:solidFill>
                            <a:srgbClr val="000000"/>
                          </a:solidFill>
                          <a:effectLst/>
                          <a:latin typeface="+mn-lt"/>
                          <a:ea typeface="Arial"/>
                          <a:cs typeface="Arial"/>
                        </a:rPr>
                        <a:t>Kumulative T1D-Inzidenz nach 15 Jahren</a:t>
                      </a:r>
                      <a:endParaRPr lang="en-US" sz="1000" b="1">
                        <a:solidFill>
                          <a:schemeClr val="tx1"/>
                        </a:solidFill>
                        <a:effectLst/>
                        <a:latin typeface="+mn-lt"/>
                        <a:ea typeface="Helvetica Neue" panose="02000503000000020004" pitchFamily="2" charset="0"/>
                        <a:cs typeface="Arial" panose="020B0604020202020204" pitchFamily="34" charset="0"/>
                      </a:endParaRP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7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3481193704"/>
                  </a:ext>
                </a:extLst>
              </a:tr>
              <a:tr h="486000">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180975" marR="0" lvl="1" indent="0" algn="l" defTabSz="914400" rtl="0" eaLnBrk="1" latinLnBrk="0" hangingPunct="1">
                        <a:lnSpc>
                          <a:spcPct val="90000"/>
                        </a:lnSpc>
                        <a:spcBef>
                          <a:spcPct val="0"/>
                        </a:spcBef>
                        <a:spcAft>
                          <a:spcPct val="0"/>
                        </a:spcAft>
                      </a:pPr>
                      <a:r>
                        <a:rPr lang="de" sz="1000" b="0" i="0" strike="noStrike" cap="none" spc="0" baseline="0">
                          <a:solidFill>
                            <a:srgbClr val="0D0D0D"/>
                          </a:solidFill>
                          <a:effectLst/>
                          <a:latin typeface="+mn-lt"/>
                          <a:ea typeface="Arial"/>
                          <a:cs typeface="Arial"/>
                        </a:rPr>
                        <a:t>Entwicklung mehrerer IAk</a:t>
                      </a: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algn="ctr">
                        <a:lnSpc>
                          <a:spcPct val="90000"/>
                        </a:lnSpc>
                        <a:spcBef>
                          <a:spcPct val="0"/>
                        </a:spcBef>
                        <a:spcAft>
                          <a:spcPct val="0"/>
                        </a:spcAft>
                      </a:pPr>
                      <a:r>
                        <a:rPr lang="de" sz="1000" b="0" i="0" strike="noStrike" cap="none" spc="0" baseline="0">
                          <a:solidFill>
                            <a:srgbClr val="0D0D0D"/>
                          </a:solidFill>
                          <a:effectLst/>
                          <a:latin typeface="+mn-lt"/>
                          <a:ea typeface="Arial"/>
                          <a:cs typeface="Arial"/>
                        </a:rPr>
                        <a:t>82 %</a:t>
                      </a:r>
                      <a:endParaRPr lang="en-US" sz="1000" b="0" strike="sngStrike">
                        <a:solidFill>
                          <a:schemeClr val="tx1">
                            <a:lumMod val="95000"/>
                            <a:lumOff val="5000"/>
                          </a:schemeClr>
                        </a:solidFill>
                        <a:effectLst/>
                        <a:highlight>
                          <a:srgbClr val="00FFFF"/>
                        </a:highlight>
                        <a:latin typeface="+mn-lt"/>
                        <a:ea typeface="Helvetica Neue" panose="02000503000000020004" pitchFamily="2" charset="0"/>
                        <a:cs typeface="Arial" panose="020B0604020202020204" pitchFamily="34" charset="0"/>
                      </a:endParaRP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4005340075"/>
                  </a:ext>
                </a:extLst>
              </a:tr>
              <a:tr h="486000">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180975" marR="0" lvl="1" indent="0" algn="l" defTabSz="914400" rtl="0" eaLnBrk="1" latinLnBrk="0" hangingPunct="1">
                        <a:lnSpc>
                          <a:spcPct val="90000"/>
                        </a:lnSpc>
                        <a:spcBef>
                          <a:spcPct val="0"/>
                        </a:spcBef>
                        <a:spcAft>
                          <a:spcPct val="0"/>
                        </a:spcAft>
                      </a:pPr>
                      <a:r>
                        <a:rPr lang="de" sz="1000" b="0" i="0" strike="noStrike" cap="none" spc="0" baseline="0">
                          <a:solidFill>
                            <a:srgbClr val="0D0D0D"/>
                          </a:solidFill>
                          <a:effectLst/>
                          <a:latin typeface="+mn-lt"/>
                          <a:ea typeface="Arial"/>
                          <a:cs typeface="Arial"/>
                        </a:rPr>
                        <a:t>Singulärer IAk</a:t>
                      </a: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algn="ctr">
                        <a:lnSpc>
                          <a:spcPct val="90000"/>
                        </a:lnSpc>
                        <a:spcBef>
                          <a:spcPct val="0"/>
                        </a:spcBef>
                        <a:spcAft>
                          <a:spcPct val="0"/>
                        </a:spcAft>
                      </a:pPr>
                      <a:r>
                        <a:rPr lang="de" sz="1000" b="0" i="0" strike="noStrike" cap="none" spc="0" baseline="0">
                          <a:solidFill>
                            <a:srgbClr val="0D0D0D"/>
                          </a:solidFill>
                          <a:effectLst/>
                          <a:latin typeface="+mn-lt"/>
                          <a:ea typeface="Arial"/>
                          <a:cs typeface="Arial"/>
                        </a:rPr>
                        <a:t>30 %</a:t>
                      </a:r>
                      <a:endParaRPr lang="en-US" sz="1000" b="0" strike="sngStrike">
                        <a:solidFill>
                          <a:schemeClr val="tx1">
                            <a:lumMod val="95000"/>
                            <a:lumOff val="5000"/>
                          </a:schemeClr>
                        </a:solidFill>
                        <a:effectLst/>
                        <a:highlight>
                          <a:srgbClr val="00FFFF"/>
                        </a:highlight>
                        <a:latin typeface="+mn-lt"/>
                        <a:ea typeface="Helvetica Neue" panose="02000503000000020004" pitchFamily="2" charset="0"/>
                        <a:cs typeface="Arial" panose="020B0604020202020204" pitchFamily="34" charset="0"/>
                      </a:endParaRP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2974538749"/>
                  </a:ext>
                </a:extLst>
              </a:tr>
              <a:tr h="486000">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180975" marR="0" lvl="1" indent="0" algn="l" defTabSz="914400" rtl="0" eaLnBrk="1" latinLnBrk="0" hangingPunct="1">
                        <a:lnSpc>
                          <a:spcPct val="90000"/>
                        </a:lnSpc>
                        <a:spcBef>
                          <a:spcPct val="0"/>
                        </a:spcBef>
                        <a:spcAft>
                          <a:spcPct val="0"/>
                        </a:spcAft>
                      </a:pPr>
                      <a:r>
                        <a:rPr lang="de" sz="1000" b="0" i="0" strike="noStrike" cap="none" spc="0" baseline="0">
                          <a:solidFill>
                            <a:srgbClr val="0D0D0D"/>
                          </a:solidFill>
                          <a:effectLst/>
                          <a:latin typeface="+mn-lt"/>
                          <a:ea typeface="Arial"/>
                          <a:cs typeface="Arial"/>
                        </a:rPr>
                        <a:t>Rückkehr zum IAk-negativen Status</a:t>
                      </a:r>
                      <a:endParaRPr lang="en-US" sz="1000" b="0" strike="sngStrike" kern="1200">
                        <a:solidFill>
                          <a:schemeClr val="tx1">
                            <a:lumMod val="95000"/>
                            <a:lumOff val="5000"/>
                          </a:schemeClr>
                        </a:solidFill>
                        <a:effectLst/>
                        <a:latin typeface="+mn-lt"/>
                        <a:ea typeface="+mn-ea"/>
                        <a:cs typeface="Arial" panose="020B0604020202020204" pitchFamily="34" charset="0"/>
                      </a:endParaRPr>
                    </a:p>
                  </a:txBody>
                  <a:tcPr marL="0" marR="38576" marT="10800" marB="108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algn="ctr">
                        <a:lnSpc>
                          <a:spcPct val="90000"/>
                        </a:lnSpc>
                        <a:spcBef>
                          <a:spcPct val="0"/>
                        </a:spcBef>
                        <a:spcAft>
                          <a:spcPct val="0"/>
                        </a:spcAft>
                      </a:pPr>
                      <a:r>
                        <a:rPr lang="de" sz="1000" b="0" i="0" strike="noStrike" cap="none" spc="0" baseline="0">
                          <a:solidFill>
                            <a:srgbClr val="0D0D0D"/>
                          </a:solidFill>
                          <a:effectLst/>
                          <a:latin typeface="+mn-lt"/>
                          <a:ea typeface="Arial"/>
                          <a:cs typeface="Arial"/>
                        </a:rPr>
                        <a:t>12 %</a:t>
                      </a:r>
                      <a:endParaRPr lang="en-US" sz="1000" b="0" strike="sngStrike">
                        <a:solidFill>
                          <a:schemeClr val="tx1">
                            <a:lumMod val="95000"/>
                            <a:lumOff val="5000"/>
                          </a:schemeClr>
                        </a:solidFill>
                        <a:effectLst/>
                        <a:highlight>
                          <a:srgbClr val="00FFFF"/>
                        </a:highlight>
                        <a:latin typeface="+mn-lt"/>
                        <a:ea typeface="Helvetica Neue" panose="02000503000000020004" pitchFamily="2" charset="0"/>
                        <a:cs typeface="Arial" panose="020B0604020202020204" pitchFamily="34" charset="0"/>
                      </a:endParaRPr>
                    </a:p>
                  </a:txBody>
                  <a:tcPr marL="38576" marR="38576" marT="10800" marB="108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extLst>
                  <a:ext uri="{0D108BD9-81ED-4DB2-BD59-A6C34878D82A}">
                    <a16:rowId xmlns:a16="http://schemas.microsoft.com/office/drawing/2014/main" val="1646754069"/>
                  </a:ext>
                </a:extLst>
              </a:tr>
            </a:tbl>
          </a:graphicData>
        </a:graphic>
      </p:graphicFrame>
      <p:sp>
        <p:nvSpPr>
          <p:cNvPr id="53" name="Rectangle: Rounded Corners 30">
            <a:extLst>
              <a:ext uri="{FF2B5EF4-FFF2-40B4-BE49-F238E27FC236}">
                <a16:creationId xmlns:a16="http://schemas.microsoft.com/office/drawing/2014/main" id="{5CA0EE2B-BB67-CA80-1EBA-41AB44D94565}"/>
              </a:ext>
            </a:extLst>
          </p:cNvPr>
          <p:cNvSpPr/>
          <p:nvPr/>
        </p:nvSpPr>
        <p:spPr>
          <a:xfrm>
            <a:off x="4649777" y="1169431"/>
            <a:ext cx="4023122" cy="413072"/>
          </a:xfrm>
          <a:prstGeom prst="roundRect">
            <a:avLst>
              <a:gd name="adj" fmla="val 50000"/>
            </a:avLst>
          </a:prstGeom>
          <a:solidFill>
            <a:srgbClr val="23004C"/>
          </a:solidFill>
          <a:ln w="25400" cap="flat" cmpd="sng" algn="ctr">
            <a:noFill/>
            <a:prstDash val="solid"/>
          </a:ln>
          <a:effectLst/>
        </p:spPr>
        <p:txBody>
          <a:bodyPr rtlCol="0" anchor="ctr"/>
          <a:lstStyle/>
          <a:p>
            <a:pPr marL="0" marR="0" lvl="0" indent="0" algn="ctr" defTabSz="514350" rtl="0" eaLnBrk="1" fontAlgn="auto" latinLnBrk="0" hangingPunct="1">
              <a:lnSpc>
                <a:spcPct val="85000"/>
              </a:lnSpc>
              <a:spcBef>
                <a:spcPct val="0"/>
              </a:spcBef>
              <a:spcAft>
                <a:spcPct val="0"/>
              </a:spcAft>
              <a:buClrTx/>
              <a:buSzTx/>
              <a:buFontTx/>
              <a:buNone/>
              <a:tabLst/>
              <a:defRPr/>
            </a:pPr>
            <a:r>
              <a:rPr kumimoji="0" lang="de" sz="1000" b="0" i="0" u="none" strike="noStrike" kern="0" cap="none" spc="0" normalizeH="0" baseline="0" noProof="0">
                <a:ln>
                  <a:noFill/>
                </a:ln>
                <a:solidFill>
                  <a:srgbClr val="FFFFFF"/>
                </a:solidFill>
                <a:effectLst/>
                <a:uLnTx/>
                <a:uFillTx/>
                <a:ea typeface="Arial"/>
                <a:cs typeface="Arial"/>
              </a:rPr>
              <a:t>Status zwei Jahre nach Serokonversion (bei Kindern mit singulärem IAk) sagte das T1D-Risiko voraus</a:t>
            </a:r>
            <a:r>
              <a:rPr kumimoji="0" lang="de" sz="1000" b="0" i="0" u="none" strike="noStrike" kern="0" cap="none" spc="0" normalizeH="0" baseline="30000" noProof="0">
                <a:ln>
                  <a:noFill/>
                </a:ln>
                <a:solidFill>
                  <a:srgbClr val="FFFFFF"/>
                </a:solidFill>
                <a:effectLst/>
                <a:uLnTx/>
                <a:uFillTx/>
                <a:ea typeface="Arial"/>
                <a:cs typeface="Arial"/>
              </a:rPr>
              <a:t>1</a:t>
            </a:r>
            <a:endParaRPr kumimoji="0" lang="en-GB" sz="1000" b="0" i="0" u="none" strike="noStrike" kern="0" cap="none" spc="0" normalizeH="0" baseline="30000" noProof="0">
              <a:ln>
                <a:noFill/>
              </a:ln>
              <a:solidFill>
                <a:prstClr val="white"/>
              </a:solidFill>
              <a:effectLst/>
              <a:uLnTx/>
              <a:uFillTx/>
              <a:cs typeface="Arial" panose="020B0604020202020204" pitchFamily="34" charset="0"/>
            </a:endParaRPr>
          </a:p>
        </p:txBody>
      </p:sp>
      <p:sp>
        <p:nvSpPr>
          <p:cNvPr id="54" name="TextBox 7">
            <a:extLst>
              <a:ext uri="{FF2B5EF4-FFF2-40B4-BE49-F238E27FC236}">
                <a16:creationId xmlns:a16="http://schemas.microsoft.com/office/drawing/2014/main" id="{811EC714-DE09-85E8-C285-E1051A216329}"/>
              </a:ext>
            </a:extLst>
          </p:cNvPr>
          <p:cNvSpPr txBox="1"/>
          <p:nvPr/>
        </p:nvSpPr>
        <p:spPr>
          <a:xfrm>
            <a:off x="370147" y="1769382"/>
            <a:ext cx="461665" cy="1377554"/>
          </a:xfrm>
          <a:prstGeom prst="rect">
            <a:avLst/>
          </a:prstGeom>
          <a:noFill/>
        </p:spPr>
        <p:txBody>
          <a:bodyPr vert="vert270" wrap="squar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000000"/>
                </a:solidFill>
                <a:effectLst/>
                <a:uLnTx/>
                <a:uFillTx/>
                <a:ea typeface="Arial"/>
                <a:cs typeface="Arial"/>
              </a:rPr>
              <a:t>Kumulative T1D-Inzidenz </a:t>
            </a:r>
            <a:r>
              <a:rPr kumimoji="0" lang="de" sz="900" i="0" u="none" strike="noStrike" kern="1200" cap="none" spc="0" normalizeH="0" baseline="0" noProof="0">
                <a:ln>
                  <a:noFill/>
                </a:ln>
                <a:solidFill>
                  <a:srgbClr val="000000"/>
                </a:solidFill>
                <a:effectLst/>
                <a:uLnTx/>
                <a:uFillTx/>
                <a:ea typeface="Arial"/>
                <a:cs typeface="Arial"/>
              </a:rPr>
              <a:t>[</a:t>
            </a:r>
            <a:r>
              <a:rPr kumimoji="0" lang="de" sz="900" b="0" i="0" u="none" strike="noStrike" kern="1200" cap="none" spc="0" normalizeH="0" baseline="0" noProof="0">
                <a:ln>
                  <a:noFill/>
                </a:ln>
                <a:solidFill>
                  <a:srgbClr val="000000"/>
                </a:solidFill>
                <a:effectLst/>
                <a:uLnTx/>
                <a:uFillTx/>
                <a:ea typeface="Arial"/>
                <a:cs typeface="Arial"/>
              </a:rPr>
              <a:t>%]</a:t>
            </a:r>
            <a:endParaRPr kumimoji="0" lang="en-NZ" sz="900" b="0" i="0" u="none" strike="noStrike" kern="1200" cap="none" spc="0" normalizeH="0" baseline="0" noProof="0">
              <a:ln>
                <a:noFill/>
              </a:ln>
              <a:solidFill>
                <a:srgbClr val="000000"/>
              </a:solidFill>
              <a:effectLst/>
              <a:uLnTx/>
              <a:uFillTx/>
              <a:cs typeface="Arial"/>
            </a:endParaRPr>
          </a:p>
        </p:txBody>
      </p:sp>
      <p:sp>
        <p:nvSpPr>
          <p:cNvPr id="55" name="TextBox 32">
            <a:extLst>
              <a:ext uri="{FF2B5EF4-FFF2-40B4-BE49-F238E27FC236}">
                <a16:creationId xmlns:a16="http://schemas.microsoft.com/office/drawing/2014/main" id="{FDC167C6-DFEC-2AB5-4F49-9508ED6E69FB}"/>
              </a:ext>
            </a:extLst>
          </p:cNvPr>
          <p:cNvSpPr txBox="1"/>
          <p:nvPr/>
        </p:nvSpPr>
        <p:spPr>
          <a:xfrm>
            <a:off x="1062038" y="3479840"/>
            <a:ext cx="3239691" cy="124650"/>
          </a:xfrm>
          <a:prstGeom prst="rect">
            <a:avLst/>
          </a:prstGeom>
          <a:noFill/>
        </p:spPr>
        <p:txBody>
          <a:bodyPr wrap="square" lIns="0" tIns="0" rIns="0" bIns="0" rtlCol="0" anchor="t">
            <a:spAutoFit/>
          </a:bodyPr>
          <a:lstStyle>
            <a:defPPr>
              <a:defRPr lang="en-US"/>
            </a:defPPr>
            <a:lvl1pPr algn="ctr">
              <a:lnSpc>
                <a:spcPct val="90000"/>
              </a:lnSpc>
              <a:defRPr sz="1200" b="1">
                <a:latin typeface="Arial" panose="020B0604020202020204" pitchFamily="34" charset="0"/>
                <a:cs typeface="Arial" panose="020B0604020202020204" pitchFamily="34" charset="0"/>
              </a:defRPr>
            </a:lvl1pPr>
          </a:lstStyle>
          <a:p>
            <a:pPr marL="0" marR="0" lvl="0" indent="0" algn="ctr" defTabSz="685800" rtl="0" eaLnBrk="1" fontAlgn="auto" latinLnBrk="0" hangingPunct="1">
              <a:lnSpc>
                <a:spcPct val="90000"/>
              </a:lnSpc>
              <a:spcBef>
                <a:spcPct val="0"/>
              </a:spcBef>
              <a:spcAft>
                <a:spcPct val="0"/>
              </a:spcAft>
              <a:buClrTx/>
              <a:buSzTx/>
              <a:buFontTx/>
              <a:buNone/>
              <a:tabLst/>
              <a:defRPr/>
            </a:pPr>
            <a:r>
              <a:rPr kumimoji="0" lang="de" sz="900" b="1" i="0" u="none" strike="noStrike" kern="1200" cap="none" spc="0" normalizeH="0" baseline="0" noProof="0">
                <a:ln>
                  <a:noFill/>
                </a:ln>
                <a:solidFill>
                  <a:srgbClr val="000000"/>
                </a:solidFill>
                <a:effectLst/>
                <a:uLnTx/>
                <a:uFillTx/>
                <a:latin typeface="+mn-lt"/>
                <a:ea typeface="Arial"/>
                <a:cs typeface="Arial"/>
              </a:rPr>
              <a:t>Zeit nach Serokonversion </a:t>
            </a:r>
            <a:r>
              <a:rPr kumimoji="0" lang="de" sz="900" b="0" i="0" u="none" strike="noStrike" kern="1200" cap="none" spc="0" normalizeH="0" baseline="0" noProof="0">
                <a:ln>
                  <a:noFill/>
                </a:ln>
                <a:solidFill>
                  <a:srgbClr val="000000"/>
                </a:solidFill>
                <a:effectLst/>
                <a:uLnTx/>
                <a:uFillTx/>
                <a:latin typeface="+mn-lt"/>
                <a:ea typeface="Arial"/>
                <a:cs typeface="Arial"/>
              </a:rPr>
              <a:t>[Jahre]</a:t>
            </a:r>
          </a:p>
        </p:txBody>
      </p:sp>
      <p:grpSp>
        <p:nvGrpSpPr>
          <p:cNvPr id="56" name="GR1 Linee">
            <a:extLst>
              <a:ext uri="{FF2B5EF4-FFF2-40B4-BE49-F238E27FC236}">
                <a16:creationId xmlns:a16="http://schemas.microsoft.com/office/drawing/2014/main" id="{B9F13B34-86C7-BD44-D757-79E328DDA048}"/>
              </a:ext>
            </a:extLst>
          </p:cNvPr>
          <p:cNvGrpSpPr/>
          <p:nvPr/>
        </p:nvGrpSpPr>
        <p:grpSpPr>
          <a:xfrm>
            <a:off x="1057274" y="1800528"/>
            <a:ext cx="3231018" cy="1444659"/>
            <a:chOff x="1409698" y="2428071"/>
            <a:chExt cx="4308024" cy="1798608"/>
          </a:xfrm>
        </p:grpSpPr>
        <p:grpSp>
          <p:nvGrpSpPr>
            <p:cNvPr id="57" name="Elemento grafico 17">
              <a:extLst>
                <a:ext uri="{FF2B5EF4-FFF2-40B4-BE49-F238E27FC236}">
                  <a16:creationId xmlns:a16="http://schemas.microsoft.com/office/drawing/2014/main" id="{A0DADE67-45F6-E9CF-9FDA-CB4550744143}"/>
                </a:ext>
              </a:extLst>
            </p:cNvPr>
            <p:cNvGrpSpPr/>
            <p:nvPr/>
          </p:nvGrpSpPr>
          <p:grpSpPr>
            <a:xfrm>
              <a:off x="1414379" y="2428071"/>
              <a:ext cx="4118213" cy="1757586"/>
              <a:chOff x="1414379" y="2428071"/>
              <a:chExt cx="4118213" cy="1757586"/>
            </a:xfrm>
          </p:grpSpPr>
          <p:sp>
            <p:nvSpPr>
              <p:cNvPr id="64" name="Figura a mano libera: forma 20">
                <a:extLst>
                  <a:ext uri="{FF2B5EF4-FFF2-40B4-BE49-F238E27FC236}">
                    <a16:creationId xmlns:a16="http://schemas.microsoft.com/office/drawing/2014/main" id="{B6B59CDF-6B49-A253-AD88-E609F36DBB4D}"/>
                  </a:ext>
                </a:extLst>
              </p:cNvPr>
              <p:cNvSpPr/>
              <p:nvPr/>
            </p:nvSpPr>
            <p:spPr>
              <a:xfrm>
                <a:off x="1414656" y="2428071"/>
                <a:ext cx="4117936" cy="1757586"/>
              </a:xfrm>
              <a:custGeom>
                <a:avLst/>
                <a:gdLst>
                  <a:gd name="connsiteX0" fmla="*/ 2993692 w 4117936"/>
                  <a:gd name="connsiteY0" fmla="*/ -224 h 1757586"/>
                  <a:gd name="connsiteX1" fmla="*/ 2732514 w 4117936"/>
                  <a:gd name="connsiteY1" fmla="*/ 53776 h 1757586"/>
                  <a:gd name="connsiteX2" fmla="*/ 2704976 w 4117936"/>
                  <a:gd name="connsiteY2" fmla="*/ 69532 h 1757586"/>
                  <a:gd name="connsiteX3" fmla="*/ 2284037 w 4117936"/>
                  <a:gd name="connsiteY3" fmla="*/ 69532 h 1757586"/>
                  <a:gd name="connsiteX4" fmla="*/ 2245478 w 4117936"/>
                  <a:gd name="connsiteY4" fmla="*/ 109975 h 1757586"/>
                  <a:gd name="connsiteX5" fmla="*/ 2126460 w 4117936"/>
                  <a:gd name="connsiteY5" fmla="*/ 135317 h 1757586"/>
                  <a:gd name="connsiteX6" fmla="*/ 1782654 w 4117936"/>
                  <a:gd name="connsiteY6" fmla="*/ 146335 h 1757586"/>
                  <a:gd name="connsiteX7" fmla="*/ 1782654 w 4117936"/>
                  <a:gd name="connsiteY7" fmla="*/ 172780 h 1757586"/>
                  <a:gd name="connsiteX8" fmla="*/ 1720945 w 4117936"/>
                  <a:gd name="connsiteY8" fmla="*/ 223474 h 1757586"/>
                  <a:gd name="connsiteX9" fmla="*/ 1702592 w 4117936"/>
                  <a:gd name="connsiteY9" fmla="*/ 223474 h 1757586"/>
                  <a:gd name="connsiteX10" fmla="*/ 1702592 w 4117936"/>
                  <a:gd name="connsiteY10" fmla="*/ 253828 h 1757586"/>
                  <a:gd name="connsiteX11" fmla="*/ 1680173 w 4117936"/>
                  <a:gd name="connsiteY11" fmla="*/ 259834 h 1757586"/>
                  <a:gd name="connsiteX12" fmla="*/ 1680173 w 4117936"/>
                  <a:gd name="connsiteY12" fmla="*/ 289585 h 1757586"/>
                  <a:gd name="connsiteX13" fmla="*/ 1643812 w 4117936"/>
                  <a:gd name="connsiteY13" fmla="*/ 331459 h 1757586"/>
                  <a:gd name="connsiteX14" fmla="*/ 1543536 w 4117936"/>
                  <a:gd name="connsiteY14" fmla="*/ 350195 h 1757586"/>
                  <a:gd name="connsiteX15" fmla="*/ 1524803 w 4117936"/>
                  <a:gd name="connsiteY15" fmla="*/ 368922 h 1757586"/>
                  <a:gd name="connsiteX16" fmla="*/ 1393670 w 4117936"/>
                  <a:gd name="connsiteY16" fmla="*/ 392066 h 1757586"/>
                  <a:gd name="connsiteX17" fmla="*/ 1359514 w 4117936"/>
                  <a:gd name="connsiteY17" fmla="*/ 421820 h 1757586"/>
                  <a:gd name="connsiteX18" fmla="*/ 1359514 w 4117936"/>
                  <a:gd name="connsiteY18" fmla="*/ 448264 h 1757586"/>
                  <a:gd name="connsiteX19" fmla="*/ 1330862 w 4117936"/>
                  <a:gd name="connsiteY19" fmla="*/ 482421 h 1757586"/>
                  <a:gd name="connsiteX20" fmla="*/ 1248219 w 4117936"/>
                  <a:gd name="connsiteY20" fmla="*/ 500054 h 1757586"/>
                  <a:gd name="connsiteX21" fmla="*/ 1136918 w 4117936"/>
                  <a:gd name="connsiteY21" fmla="*/ 546337 h 1757586"/>
                  <a:gd name="connsiteX22" fmla="*/ 1136918 w 4117936"/>
                  <a:gd name="connsiteY22" fmla="*/ 572781 h 1757586"/>
                  <a:gd name="connsiteX23" fmla="*/ 1086233 w 4117936"/>
                  <a:gd name="connsiteY23" fmla="*/ 590415 h 1757586"/>
                  <a:gd name="connsiteX24" fmla="*/ 1087335 w 4117936"/>
                  <a:gd name="connsiteY24" fmla="*/ 615758 h 1757586"/>
                  <a:gd name="connsiteX25" fmla="*/ 1031137 w 4117936"/>
                  <a:gd name="connsiteY25" fmla="*/ 638902 h 1757586"/>
                  <a:gd name="connsiteX26" fmla="*/ 985957 w 4117936"/>
                  <a:gd name="connsiteY26" fmla="*/ 783251 h 1757586"/>
                  <a:gd name="connsiteX27" fmla="*/ 926452 w 4117936"/>
                  <a:gd name="connsiteY27" fmla="*/ 808599 h 1757586"/>
                  <a:gd name="connsiteX28" fmla="*/ 860337 w 4117936"/>
                  <a:gd name="connsiteY28" fmla="*/ 808599 h 1757586"/>
                  <a:gd name="connsiteX29" fmla="*/ 860337 w 4117936"/>
                  <a:gd name="connsiteY29" fmla="*/ 830635 h 1757586"/>
                  <a:gd name="connsiteX30" fmla="*/ 792019 w 4117936"/>
                  <a:gd name="connsiteY30" fmla="*/ 860389 h 1757586"/>
                  <a:gd name="connsiteX31" fmla="*/ 792019 w 4117936"/>
                  <a:gd name="connsiteY31" fmla="*/ 880227 h 1757586"/>
                  <a:gd name="connsiteX32" fmla="*/ 721496 w 4117936"/>
                  <a:gd name="connsiteY32" fmla="*/ 880227 h 1757586"/>
                  <a:gd name="connsiteX33" fmla="*/ 721496 w 4117936"/>
                  <a:gd name="connsiteY33" fmla="*/ 918792 h 1757586"/>
                  <a:gd name="connsiteX34" fmla="*/ 699454 w 4117936"/>
                  <a:gd name="connsiteY34" fmla="*/ 918792 h 1757586"/>
                  <a:gd name="connsiteX35" fmla="*/ 699454 w 4117936"/>
                  <a:gd name="connsiteY35" fmla="*/ 947444 h 1757586"/>
                  <a:gd name="connsiteX36" fmla="*/ 642153 w 4117936"/>
                  <a:gd name="connsiteY36" fmla="*/ 976378 h 1757586"/>
                  <a:gd name="connsiteX37" fmla="*/ 641990 w 4117936"/>
                  <a:gd name="connsiteY37" fmla="*/ 976574 h 1757586"/>
                  <a:gd name="connsiteX38" fmla="*/ 573027 w 4117936"/>
                  <a:gd name="connsiteY38" fmla="*/ 976761 h 1757586"/>
                  <a:gd name="connsiteX39" fmla="*/ 566117 w 4117936"/>
                  <a:gd name="connsiteY39" fmla="*/ 1002537 h 1757586"/>
                  <a:gd name="connsiteX40" fmla="*/ 389810 w 4117936"/>
                  <a:gd name="connsiteY40" fmla="*/ 1060943 h 1757586"/>
                  <a:gd name="connsiteX41" fmla="*/ 389810 w 4117936"/>
                  <a:gd name="connsiteY41" fmla="*/ 1105018 h 1757586"/>
                  <a:gd name="connsiteX42" fmla="*/ 345732 w 4117936"/>
                  <a:gd name="connsiteY42" fmla="*/ 1139177 h 1757586"/>
                  <a:gd name="connsiteX43" fmla="*/ 345732 w 4117936"/>
                  <a:gd name="connsiteY43" fmla="*/ 1178850 h 1757586"/>
                  <a:gd name="connsiteX44" fmla="*/ 319287 w 4117936"/>
                  <a:gd name="connsiteY44" fmla="*/ 1178850 h 1757586"/>
                  <a:gd name="connsiteX45" fmla="*/ 282921 w 4117936"/>
                  <a:gd name="connsiteY45" fmla="*/ 1239451 h 1757586"/>
                  <a:gd name="connsiteX46" fmla="*/ 264191 w 4117936"/>
                  <a:gd name="connsiteY46" fmla="*/ 1239451 h 1757586"/>
                  <a:gd name="connsiteX47" fmla="*/ 264191 w 4117936"/>
                  <a:gd name="connsiteY47" fmla="*/ 1265334 h 1757586"/>
                  <a:gd name="connsiteX48" fmla="*/ 231526 w 4117936"/>
                  <a:gd name="connsiteY48" fmla="*/ 1265334 h 1757586"/>
                  <a:gd name="connsiteX49" fmla="*/ 217486 w 4117936"/>
                  <a:gd name="connsiteY49" fmla="*/ 1317733 h 1757586"/>
                  <a:gd name="connsiteX50" fmla="*/ 156199 w 4117936"/>
                  <a:gd name="connsiteY50" fmla="*/ 1334158 h 1757586"/>
                  <a:gd name="connsiteX51" fmla="*/ 156199 w 4117936"/>
                  <a:gd name="connsiteY51" fmla="*/ 1379403 h 1757586"/>
                  <a:gd name="connsiteX52" fmla="*/ 141346 w 4117936"/>
                  <a:gd name="connsiteY52" fmla="*/ 1379403 h 1757586"/>
                  <a:gd name="connsiteX53" fmla="*/ 141346 w 4117936"/>
                  <a:gd name="connsiteY53" fmla="*/ 1398074 h 1757586"/>
                  <a:gd name="connsiteX54" fmla="*/ 67098 w 4117936"/>
                  <a:gd name="connsiteY54" fmla="*/ 1417968 h 1757586"/>
                  <a:gd name="connsiteX55" fmla="*/ 67098 w 4117936"/>
                  <a:gd name="connsiteY55" fmla="*/ 1510685 h 1757586"/>
                  <a:gd name="connsiteX56" fmla="*/ 12136 w 4117936"/>
                  <a:gd name="connsiteY56" fmla="*/ 1565647 h 1757586"/>
                  <a:gd name="connsiteX57" fmla="*/ -276 w 4117936"/>
                  <a:gd name="connsiteY57" fmla="*/ 1565647 h 1757586"/>
                  <a:gd name="connsiteX58" fmla="*/ -276 w 4117936"/>
                  <a:gd name="connsiteY58" fmla="*/ 1757363 h 1757586"/>
                  <a:gd name="connsiteX59" fmla="*/ 67770 w 4117936"/>
                  <a:gd name="connsiteY59" fmla="*/ 1732843 h 1757586"/>
                  <a:gd name="connsiteX60" fmla="*/ 67770 w 4117936"/>
                  <a:gd name="connsiteY60" fmla="*/ 1683261 h 1757586"/>
                  <a:gd name="connsiteX61" fmla="*/ 141159 w 4117936"/>
                  <a:gd name="connsiteY61" fmla="*/ 1665229 h 1757586"/>
                  <a:gd name="connsiteX62" fmla="*/ 151244 w 4117936"/>
                  <a:gd name="connsiteY62" fmla="*/ 1627612 h 1757586"/>
                  <a:gd name="connsiteX63" fmla="*/ 207164 w 4117936"/>
                  <a:gd name="connsiteY63" fmla="*/ 1603918 h 1757586"/>
                  <a:gd name="connsiteX64" fmla="*/ 237194 w 4117936"/>
                  <a:gd name="connsiteY64" fmla="*/ 1571966 h 1757586"/>
                  <a:gd name="connsiteX65" fmla="*/ 258680 w 4117936"/>
                  <a:gd name="connsiteY65" fmla="*/ 1571966 h 1757586"/>
                  <a:gd name="connsiteX66" fmla="*/ 342425 w 4117936"/>
                  <a:gd name="connsiteY66" fmla="*/ 1499509 h 1757586"/>
                  <a:gd name="connsiteX67" fmla="*/ 342425 w 4117936"/>
                  <a:gd name="connsiteY67" fmla="*/ 1478575 h 1757586"/>
                  <a:gd name="connsiteX68" fmla="*/ 384299 w 4117936"/>
                  <a:gd name="connsiteY68" fmla="*/ 1445518 h 1757586"/>
                  <a:gd name="connsiteX69" fmla="*/ 384299 w 4117936"/>
                  <a:gd name="connsiteY69" fmla="*/ 1430088 h 1757586"/>
                  <a:gd name="connsiteX70" fmla="*/ 419564 w 4117936"/>
                  <a:gd name="connsiteY70" fmla="*/ 1401439 h 1757586"/>
                  <a:gd name="connsiteX71" fmla="*/ 562817 w 4117936"/>
                  <a:gd name="connsiteY71" fmla="*/ 1366870 h 1757586"/>
                  <a:gd name="connsiteX72" fmla="*/ 582646 w 4117936"/>
                  <a:gd name="connsiteY72" fmla="*/ 1343037 h 1757586"/>
                  <a:gd name="connsiteX73" fmla="*/ 642153 w 4117936"/>
                  <a:gd name="connsiteY73" fmla="*/ 1343037 h 1757586"/>
                  <a:gd name="connsiteX74" fmla="*/ 692844 w 4117936"/>
                  <a:gd name="connsiteY74" fmla="*/ 1322103 h 1757586"/>
                  <a:gd name="connsiteX75" fmla="*/ 719289 w 4117936"/>
                  <a:gd name="connsiteY75" fmla="*/ 1263697 h 1757586"/>
                  <a:gd name="connsiteX76" fmla="*/ 794217 w 4117936"/>
                  <a:gd name="connsiteY76" fmla="*/ 1263697 h 1757586"/>
                  <a:gd name="connsiteX77" fmla="*/ 882374 w 4117936"/>
                  <a:gd name="connsiteY77" fmla="*/ 1197580 h 1757586"/>
                  <a:gd name="connsiteX78" fmla="*/ 930860 w 4117936"/>
                  <a:gd name="connsiteY78" fmla="*/ 1197580 h 1757586"/>
                  <a:gd name="connsiteX79" fmla="*/ 984855 w 4117936"/>
                  <a:gd name="connsiteY79" fmla="*/ 1177748 h 1757586"/>
                  <a:gd name="connsiteX80" fmla="*/ 1023419 w 4117936"/>
                  <a:gd name="connsiteY80" fmla="*/ 1034495 h 1757586"/>
                  <a:gd name="connsiteX81" fmla="*/ 1086233 w 4117936"/>
                  <a:gd name="connsiteY81" fmla="*/ 1017966 h 1757586"/>
                  <a:gd name="connsiteX82" fmla="*/ 1086233 w 4117936"/>
                  <a:gd name="connsiteY82" fmla="*/ 994828 h 1757586"/>
                  <a:gd name="connsiteX83" fmla="*/ 1130312 w 4117936"/>
                  <a:gd name="connsiteY83" fmla="*/ 969480 h 1757586"/>
                  <a:gd name="connsiteX84" fmla="*/ 1130312 w 4117936"/>
                  <a:gd name="connsiteY84" fmla="*/ 936425 h 1757586"/>
                  <a:gd name="connsiteX85" fmla="*/ 1228381 w 4117936"/>
                  <a:gd name="connsiteY85" fmla="*/ 896750 h 1757586"/>
                  <a:gd name="connsiteX86" fmla="*/ 1339676 w 4117936"/>
                  <a:gd name="connsiteY86" fmla="*/ 867002 h 1757586"/>
                  <a:gd name="connsiteX87" fmla="*/ 1359514 w 4117936"/>
                  <a:gd name="connsiteY87" fmla="*/ 789866 h 1757586"/>
                  <a:gd name="connsiteX88" fmla="*/ 1395874 w 4117936"/>
                  <a:gd name="connsiteY88" fmla="*/ 761215 h 1757586"/>
                  <a:gd name="connsiteX89" fmla="*/ 1515989 w 4117936"/>
                  <a:gd name="connsiteY89" fmla="*/ 745788 h 1757586"/>
                  <a:gd name="connsiteX90" fmla="*/ 1540229 w 4117936"/>
                  <a:gd name="connsiteY90" fmla="*/ 717136 h 1757586"/>
                  <a:gd name="connsiteX91" fmla="*/ 1652718 w 4117936"/>
                  <a:gd name="connsiteY91" fmla="*/ 695368 h 1757586"/>
                  <a:gd name="connsiteX92" fmla="*/ 1652718 w 4117936"/>
                  <a:gd name="connsiteY92" fmla="*/ 678572 h 1757586"/>
                  <a:gd name="connsiteX93" fmla="*/ 1679071 w 4117936"/>
                  <a:gd name="connsiteY93" fmla="*/ 638902 h 1757586"/>
                  <a:gd name="connsiteX94" fmla="*/ 1679071 w 4117936"/>
                  <a:gd name="connsiteY94" fmla="*/ 614655 h 1757586"/>
                  <a:gd name="connsiteX95" fmla="*/ 1704419 w 4117936"/>
                  <a:gd name="connsiteY95" fmla="*/ 595926 h 1757586"/>
                  <a:gd name="connsiteX96" fmla="*/ 1704419 w 4117936"/>
                  <a:gd name="connsiteY96" fmla="*/ 558457 h 1757586"/>
                  <a:gd name="connsiteX97" fmla="*/ 1728425 w 4117936"/>
                  <a:gd name="connsiteY97" fmla="*/ 539724 h 1757586"/>
                  <a:gd name="connsiteX98" fmla="*/ 1774945 w 4117936"/>
                  <a:gd name="connsiteY98" fmla="*/ 492343 h 1757586"/>
                  <a:gd name="connsiteX99" fmla="*/ 1774945 w 4117936"/>
                  <a:gd name="connsiteY99" fmla="*/ 453772 h 1757586"/>
                  <a:gd name="connsiteX100" fmla="*/ 1847672 w 4117936"/>
                  <a:gd name="connsiteY100" fmla="*/ 453772 h 1757586"/>
                  <a:gd name="connsiteX101" fmla="*/ 2129766 w 4117936"/>
                  <a:gd name="connsiteY101" fmla="*/ 428429 h 1757586"/>
                  <a:gd name="connsiteX102" fmla="*/ 2231130 w 4117936"/>
                  <a:gd name="connsiteY102" fmla="*/ 393171 h 1757586"/>
                  <a:gd name="connsiteX103" fmla="*/ 2255400 w 4117936"/>
                  <a:gd name="connsiteY103" fmla="*/ 371129 h 1757586"/>
                  <a:gd name="connsiteX104" fmla="*/ 2274115 w 4117936"/>
                  <a:gd name="connsiteY104" fmla="*/ 329255 h 1757586"/>
                  <a:gd name="connsiteX105" fmla="*/ 2695054 w 4117936"/>
                  <a:gd name="connsiteY105" fmla="*/ 329255 h 1757586"/>
                  <a:gd name="connsiteX106" fmla="*/ 2718195 w 4117936"/>
                  <a:gd name="connsiteY106" fmla="*/ 300603 h 1757586"/>
                  <a:gd name="connsiteX107" fmla="*/ 2747961 w 4117936"/>
                  <a:gd name="connsiteY107" fmla="*/ 300603 h 1757586"/>
                  <a:gd name="connsiteX108" fmla="*/ 2925367 w 4117936"/>
                  <a:gd name="connsiteY108" fmla="*/ 257630 h 1757586"/>
                  <a:gd name="connsiteX109" fmla="*/ 3002515 w 4117936"/>
                  <a:gd name="connsiteY109" fmla="*/ 216858 h 1757586"/>
                  <a:gd name="connsiteX110" fmla="*/ 4117661 w 4117936"/>
                  <a:gd name="connsiteY110" fmla="*/ 216858 h 1757586"/>
                  <a:gd name="connsiteX111" fmla="*/ 4117661 w 4117936"/>
                  <a:gd name="connsiteY111" fmla="*/ 878 h 1757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4117936" h="1757585">
                    <a:moveTo>
                      <a:pt x="2993692" y="-224"/>
                    </a:moveTo>
                    <a:lnTo>
                      <a:pt x="2732514" y="53776"/>
                    </a:lnTo>
                    <a:lnTo>
                      <a:pt x="2704976" y="69532"/>
                    </a:lnTo>
                    <a:lnTo>
                      <a:pt x="2284037" y="69532"/>
                    </a:lnTo>
                    <a:lnTo>
                      <a:pt x="2245478" y="109975"/>
                    </a:lnTo>
                    <a:lnTo>
                      <a:pt x="2126460" y="135317"/>
                    </a:lnTo>
                    <a:lnTo>
                      <a:pt x="1782654" y="146335"/>
                    </a:lnTo>
                    <a:lnTo>
                      <a:pt x="1782654" y="172780"/>
                    </a:lnTo>
                    <a:lnTo>
                      <a:pt x="1720945" y="223474"/>
                    </a:lnTo>
                    <a:lnTo>
                      <a:pt x="1702592" y="223474"/>
                    </a:lnTo>
                    <a:lnTo>
                      <a:pt x="1702592" y="253828"/>
                    </a:lnTo>
                    <a:lnTo>
                      <a:pt x="1680173" y="259834"/>
                    </a:lnTo>
                    <a:lnTo>
                      <a:pt x="1680173" y="289585"/>
                    </a:lnTo>
                    <a:lnTo>
                      <a:pt x="1643812" y="331459"/>
                    </a:lnTo>
                    <a:lnTo>
                      <a:pt x="1543536" y="350195"/>
                    </a:lnTo>
                    <a:lnTo>
                      <a:pt x="1524803" y="368922"/>
                    </a:lnTo>
                    <a:lnTo>
                      <a:pt x="1393670" y="392066"/>
                    </a:lnTo>
                    <a:lnTo>
                      <a:pt x="1359514" y="421820"/>
                    </a:lnTo>
                    <a:lnTo>
                      <a:pt x="1359514" y="448264"/>
                    </a:lnTo>
                    <a:lnTo>
                      <a:pt x="1330862" y="482421"/>
                    </a:lnTo>
                    <a:lnTo>
                      <a:pt x="1248219" y="500054"/>
                    </a:lnTo>
                    <a:lnTo>
                      <a:pt x="1136918" y="546337"/>
                    </a:lnTo>
                    <a:lnTo>
                      <a:pt x="1136918" y="572781"/>
                    </a:lnTo>
                    <a:lnTo>
                      <a:pt x="1086233" y="590415"/>
                    </a:lnTo>
                    <a:lnTo>
                      <a:pt x="1087335" y="615758"/>
                    </a:lnTo>
                    <a:lnTo>
                      <a:pt x="1031137" y="638902"/>
                    </a:lnTo>
                    <a:lnTo>
                      <a:pt x="985957" y="783251"/>
                    </a:lnTo>
                    <a:lnTo>
                      <a:pt x="926452" y="808599"/>
                    </a:lnTo>
                    <a:lnTo>
                      <a:pt x="860337" y="808599"/>
                    </a:lnTo>
                    <a:lnTo>
                      <a:pt x="860337" y="830635"/>
                    </a:lnTo>
                    <a:lnTo>
                      <a:pt x="792019" y="860389"/>
                    </a:lnTo>
                    <a:lnTo>
                      <a:pt x="792019" y="880227"/>
                    </a:lnTo>
                    <a:lnTo>
                      <a:pt x="721496" y="880227"/>
                    </a:lnTo>
                    <a:lnTo>
                      <a:pt x="721496" y="918792"/>
                    </a:lnTo>
                    <a:lnTo>
                      <a:pt x="699454" y="918792"/>
                    </a:lnTo>
                    <a:lnTo>
                      <a:pt x="699454" y="947444"/>
                    </a:lnTo>
                    <a:lnTo>
                      <a:pt x="642153" y="976378"/>
                    </a:lnTo>
                    <a:lnTo>
                      <a:pt x="641990" y="976574"/>
                    </a:lnTo>
                    <a:lnTo>
                      <a:pt x="573027" y="976761"/>
                    </a:lnTo>
                    <a:lnTo>
                      <a:pt x="566117" y="1002537"/>
                    </a:lnTo>
                    <a:lnTo>
                      <a:pt x="389810" y="1060943"/>
                    </a:lnTo>
                    <a:lnTo>
                      <a:pt x="389810" y="1105018"/>
                    </a:lnTo>
                    <a:lnTo>
                      <a:pt x="345732" y="1139177"/>
                    </a:lnTo>
                    <a:lnTo>
                      <a:pt x="345732" y="1178850"/>
                    </a:lnTo>
                    <a:lnTo>
                      <a:pt x="319287" y="1178850"/>
                    </a:lnTo>
                    <a:lnTo>
                      <a:pt x="282921" y="1239451"/>
                    </a:lnTo>
                    <a:lnTo>
                      <a:pt x="264191" y="1239451"/>
                    </a:lnTo>
                    <a:lnTo>
                      <a:pt x="264191" y="1265334"/>
                    </a:lnTo>
                    <a:lnTo>
                      <a:pt x="231526" y="1265334"/>
                    </a:lnTo>
                    <a:lnTo>
                      <a:pt x="217486" y="1317733"/>
                    </a:lnTo>
                    <a:lnTo>
                      <a:pt x="156199" y="1334158"/>
                    </a:lnTo>
                    <a:lnTo>
                      <a:pt x="156199" y="1379403"/>
                    </a:lnTo>
                    <a:lnTo>
                      <a:pt x="141346" y="1379403"/>
                    </a:lnTo>
                    <a:lnTo>
                      <a:pt x="141346" y="1398074"/>
                    </a:lnTo>
                    <a:lnTo>
                      <a:pt x="67098" y="1417968"/>
                    </a:lnTo>
                    <a:lnTo>
                      <a:pt x="67098" y="1510685"/>
                    </a:lnTo>
                    <a:lnTo>
                      <a:pt x="12136" y="1565647"/>
                    </a:lnTo>
                    <a:lnTo>
                      <a:pt x="-276" y="1565647"/>
                    </a:lnTo>
                    <a:lnTo>
                      <a:pt x="-276" y="1757363"/>
                    </a:lnTo>
                    <a:lnTo>
                      <a:pt x="67770" y="1732843"/>
                    </a:lnTo>
                    <a:lnTo>
                      <a:pt x="67770" y="1683261"/>
                    </a:lnTo>
                    <a:lnTo>
                      <a:pt x="141159" y="1665229"/>
                    </a:lnTo>
                    <a:lnTo>
                      <a:pt x="151244" y="1627612"/>
                    </a:lnTo>
                    <a:lnTo>
                      <a:pt x="207164" y="1603918"/>
                    </a:lnTo>
                    <a:lnTo>
                      <a:pt x="237194" y="1571966"/>
                    </a:lnTo>
                    <a:lnTo>
                      <a:pt x="258680" y="1571966"/>
                    </a:lnTo>
                    <a:lnTo>
                      <a:pt x="342425" y="1499509"/>
                    </a:lnTo>
                    <a:lnTo>
                      <a:pt x="342425" y="1478575"/>
                    </a:lnTo>
                    <a:lnTo>
                      <a:pt x="384299" y="1445518"/>
                    </a:lnTo>
                    <a:lnTo>
                      <a:pt x="384299" y="1430088"/>
                    </a:lnTo>
                    <a:lnTo>
                      <a:pt x="419564" y="1401439"/>
                    </a:lnTo>
                    <a:lnTo>
                      <a:pt x="562817" y="1366870"/>
                    </a:lnTo>
                    <a:lnTo>
                      <a:pt x="582646" y="1343037"/>
                    </a:lnTo>
                    <a:lnTo>
                      <a:pt x="642153" y="1343037"/>
                    </a:lnTo>
                    <a:lnTo>
                      <a:pt x="692844" y="1322103"/>
                    </a:lnTo>
                    <a:lnTo>
                      <a:pt x="719289" y="1263697"/>
                    </a:lnTo>
                    <a:lnTo>
                      <a:pt x="794217" y="1263697"/>
                    </a:lnTo>
                    <a:lnTo>
                      <a:pt x="882374" y="1197580"/>
                    </a:lnTo>
                    <a:lnTo>
                      <a:pt x="930860" y="1197580"/>
                    </a:lnTo>
                    <a:lnTo>
                      <a:pt x="984855" y="1177748"/>
                    </a:lnTo>
                    <a:lnTo>
                      <a:pt x="1023419" y="1034495"/>
                    </a:lnTo>
                    <a:lnTo>
                      <a:pt x="1086233" y="1017966"/>
                    </a:lnTo>
                    <a:lnTo>
                      <a:pt x="1086233" y="994828"/>
                    </a:lnTo>
                    <a:lnTo>
                      <a:pt x="1130312" y="969480"/>
                    </a:lnTo>
                    <a:lnTo>
                      <a:pt x="1130312" y="936425"/>
                    </a:lnTo>
                    <a:lnTo>
                      <a:pt x="1228381" y="896750"/>
                    </a:lnTo>
                    <a:lnTo>
                      <a:pt x="1339676" y="867002"/>
                    </a:lnTo>
                    <a:lnTo>
                      <a:pt x="1359514" y="789866"/>
                    </a:lnTo>
                    <a:lnTo>
                      <a:pt x="1395874" y="761215"/>
                    </a:lnTo>
                    <a:lnTo>
                      <a:pt x="1515989" y="745788"/>
                    </a:lnTo>
                    <a:lnTo>
                      <a:pt x="1540229" y="717136"/>
                    </a:lnTo>
                    <a:lnTo>
                      <a:pt x="1652718" y="695368"/>
                    </a:lnTo>
                    <a:lnTo>
                      <a:pt x="1652718" y="678572"/>
                    </a:lnTo>
                    <a:lnTo>
                      <a:pt x="1679071" y="638902"/>
                    </a:lnTo>
                    <a:lnTo>
                      <a:pt x="1679071" y="614655"/>
                    </a:lnTo>
                    <a:lnTo>
                      <a:pt x="1704419" y="595926"/>
                    </a:lnTo>
                    <a:lnTo>
                      <a:pt x="1704419" y="558457"/>
                    </a:lnTo>
                    <a:lnTo>
                      <a:pt x="1728425" y="539724"/>
                    </a:lnTo>
                    <a:lnTo>
                      <a:pt x="1774945" y="492343"/>
                    </a:lnTo>
                    <a:lnTo>
                      <a:pt x="1774945" y="453772"/>
                    </a:lnTo>
                    <a:lnTo>
                      <a:pt x="1847672" y="453772"/>
                    </a:lnTo>
                    <a:lnTo>
                      <a:pt x="2129766" y="428429"/>
                    </a:lnTo>
                    <a:lnTo>
                      <a:pt x="2231130" y="393171"/>
                    </a:lnTo>
                    <a:lnTo>
                      <a:pt x="2255400" y="371129"/>
                    </a:lnTo>
                    <a:lnTo>
                      <a:pt x="2274115" y="329255"/>
                    </a:lnTo>
                    <a:lnTo>
                      <a:pt x="2695054" y="329255"/>
                    </a:lnTo>
                    <a:lnTo>
                      <a:pt x="2718195" y="300603"/>
                    </a:lnTo>
                    <a:lnTo>
                      <a:pt x="2747961" y="300603"/>
                    </a:lnTo>
                    <a:lnTo>
                      <a:pt x="2925367" y="257630"/>
                    </a:lnTo>
                    <a:lnTo>
                      <a:pt x="3002515" y="216858"/>
                    </a:lnTo>
                    <a:lnTo>
                      <a:pt x="4117661" y="216858"/>
                    </a:lnTo>
                    <a:lnTo>
                      <a:pt x="4117661" y="878"/>
                    </a:lnTo>
                    <a:close/>
                  </a:path>
                </a:pathLst>
              </a:custGeom>
              <a:solidFill>
                <a:srgbClr val="347475">
                  <a:alpha val="20000"/>
                </a:srgbClr>
              </a:solidFill>
              <a:ln w="2969" cap="flat">
                <a:noFill/>
                <a:prstDash val="solid"/>
                <a:miter/>
              </a:ln>
            </p:spPr>
            <p:txBody>
              <a:bodyPr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000000"/>
                  </a:solidFill>
                  <a:effectLst/>
                  <a:uLnTx/>
                  <a:uFillTx/>
                  <a:ea typeface="+mn-ea"/>
                  <a:cs typeface="Arial"/>
                </a:endParaRPr>
              </a:p>
            </p:txBody>
          </p:sp>
          <p:sp>
            <p:nvSpPr>
              <p:cNvPr id="65" name="Figura a mano libera: forma 21">
                <a:extLst>
                  <a:ext uri="{FF2B5EF4-FFF2-40B4-BE49-F238E27FC236}">
                    <a16:creationId xmlns:a16="http://schemas.microsoft.com/office/drawing/2014/main" id="{DC872372-931E-181E-EF3E-8EFD280AEF28}"/>
                  </a:ext>
                </a:extLst>
              </p:cNvPr>
              <p:cNvSpPr/>
              <p:nvPr/>
            </p:nvSpPr>
            <p:spPr>
              <a:xfrm>
                <a:off x="1414379" y="2500578"/>
                <a:ext cx="4117937" cy="1635271"/>
              </a:xfrm>
              <a:custGeom>
                <a:avLst/>
                <a:gdLst>
                  <a:gd name="connsiteX0" fmla="*/ 0 w 4117937"/>
                  <a:gd name="connsiteY0" fmla="*/ 1635271 h 1635271"/>
                  <a:gd name="connsiteX1" fmla="*/ 15427 w 4117937"/>
                  <a:gd name="connsiteY1" fmla="*/ 1635271 h 1635271"/>
                  <a:gd name="connsiteX2" fmla="*/ 15427 w 4117937"/>
                  <a:gd name="connsiteY2" fmla="*/ 1605517 h 1635271"/>
                  <a:gd name="connsiteX3" fmla="*/ 61709 w 4117937"/>
                  <a:gd name="connsiteY3" fmla="*/ 1605517 h 1635271"/>
                  <a:gd name="connsiteX4" fmla="*/ 61709 w 4117937"/>
                  <a:gd name="connsiteY4" fmla="*/ 1539403 h 1635271"/>
                  <a:gd name="connsiteX5" fmla="*/ 76654 w 4117937"/>
                  <a:gd name="connsiteY5" fmla="*/ 1535398 h 1635271"/>
                  <a:gd name="connsiteX6" fmla="*/ 76654 w 4117937"/>
                  <a:gd name="connsiteY6" fmla="*/ 1505244 h 1635271"/>
                  <a:gd name="connsiteX7" fmla="*/ 134436 w 4117937"/>
                  <a:gd name="connsiteY7" fmla="*/ 1505244 h 1635271"/>
                  <a:gd name="connsiteX8" fmla="*/ 134436 w 4117937"/>
                  <a:gd name="connsiteY8" fmla="*/ 1455655 h 1635271"/>
                  <a:gd name="connsiteX9" fmla="*/ 263356 w 4117937"/>
                  <a:gd name="connsiteY9" fmla="*/ 1381223 h 1635271"/>
                  <a:gd name="connsiteX10" fmla="*/ 284409 w 4117937"/>
                  <a:gd name="connsiteY10" fmla="*/ 1344764 h 1635271"/>
                  <a:gd name="connsiteX11" fmla="*/ 305236 w 4117937"/>
                  <a:gd name="connsiteY11" fmla="*/ 1313504 h 1635271"/>
                  <a:gd name="connsiteX12" fmla="*/ 338296 w 4117937"/>
                  <a:gd name="connsiteY12" fmla="*/ 1284855 h 1635271"/>
                  <a:gd name="connsiteX13" fmla="*/ 364741 w 4117937"/>
                  <a:gd name="connsiteY13" fmla="*/ 1242981 h 1635271"/>
                  <a:gd name="connsiteX14" fmla="*/ 394494 w 4117937"/>
                  <a:gd name="connsiteY14" fmla="*/ 1220942 h 1635271"/>
                  <a:gd name="connsiteX15" fmla="*/ 405512 w 4117937"/>
                  <a:gd name="connsiteY15" fmla="*/ 1182374 h 1635271"/>
                  <a:gd name="connsiteX16" fmla="*/ 514606 w 4117937"/>
                  <a:gd name="connsiteY16" fmla="*/ 1146011 h 1635271"/>
                  <a:gd name="connsiteX17" fmla="*/ 567498 w 4117937"/>
                  <a:gd name="connsiteY17" fmla="*/ 1130584 h 1635271"/>
                  <a:gd name="connsiteX18" fmla="*/ 593943 w 4117937"/>
                  <a:gd name="connsiteY18" fmla="*/ 1103035 h 1635271"/>
                  <a:gd name="connsiteX19" fmla="*/ 651243 w 4117937"/>
                  <a:gd name="connsiteY19" fmla="*/ 1103035 h 1635271"/>
                  <a:gd name="connsiteX20" fmla="*/ 701934 w 4117937"/>
                  <a:gd name="connsiteY20" fmla="*/ 1080999 h 1635271"/>
                  <a:gd name="connsiteX21" fmla="*/ 712952 w 4117937"/>
                  <a:gd name="connsiteY21" fmla="*/ 1042431 h 1635271"/>
                  <a:gd name="connsiteX22" fmla="*/ 721415 w 4117937"/>
                  <a:gd name="connsiteY22" fmla="*/ 1016205 h 1635271"/>
                  <a:gd name="connsiteX23" fmla="*/ 789314 w 4117937"/>
                  <a:gd name="connsiteY23" fmla="*/ 1014074 h 1635271"/>
                  <a:gd name="connsiteX24" fmla="*/ 807718 w 4117937"/>
                  <a:gd name="connsiteY24" fmla="*/ 982926 h 1635271"/>
                  <a:gd name="connsiteX25" fmla="*/ 852899 w 4117937"/>
                  <a:gd name="connsiteY25" fmla="*/ 960887 h 1635271"/>
                  <a:gd name="connsiteX26" fmla="*/ 900283 w 4117937"/>
                  <a:gd name="connsiteY26" fmla="*/ 942154 h 1635271"/>
                  <a:gd name="connsiteX27" fmla="*/ 956482 w 4117937"/>
                  <a:gd name="connsiteY27" fmla="*/ 932235 h 1635271"/>
                  <a:gd name="connsiteX28" fmla="*/ 981824 w 4117937"/>
                  <a:gd name="connsiteY28" fmla="*/ 932235 h 1635271"/>
                  <a:gd name="connsiteX29" fmla="*/ 981824 w 4117937"/>
                  <a:gd name="connsiteY29" fmla="*/ 867223 h 1635271"/>
                  <a:gd name="connsiteX30" fmla="*/ 1015984 w 4117937"/>
                  <a:gd name="connsiteY30" fmla="*/ 798901 h 1635271"/>
                  <a:gd name="connsiteX31" fmla="*/ 1050146 w 4117937"/>
                  <a:gd name="connsiteY31" fmla="*/ 760334 h 1635271"/>
                  <a:gd name="connsiteX32" fmla="*/ 1084305 w 4117937"/>
                  <a:gd name="connsiteY32" fmla="*/ 740499 h 1635271"/>
                  <a:gd name="connsiteX33" fmla="*/ 1116260 w 4117937"/>
                  <a:gd name="connsiteY33" fmla="*/ 714054 h 1635271"/>
                  <a:gd name="connsiteX34" fmla="*/ 1129486 w 4117937"/>
                  <a:gd name="connsiteY34" fmla="*/ 683198 h 1635271"/>
                  <a:gd name="connsiteX35" fmla="*/ 1181276 w 4117937"/>
                  <a:gd name="connsiteY35" fmla="*/ 655651 h 1635271"/>
                  <a:gd name="connsiteX36" fmla="*/ 1228657 w 4117937"/>
                  <a:gd name="connsiteY36" fmla="*/ 635816 h 1635271"/>
                  <a:gd name="connsiteX37" fmla="*/ 1281552 w 4117937"/>
                  <a:gd name="connsiteY37" fmla="*/ 617084 h 1635271"/>
                  <a:gd name="connsiteX38" fmla="*/ 1333342 w 4117937"/>
                  <a:gd name="connsiteY38" fmla="*/ 604960 h 1635271"/>
                  <a:gd name="connsiteX39" fmla="*/ 1355381 w 4117937"/>
                  <a:gd name="connsiteY39" fmla="*/ 569699 h 1635271"/>
                  <a:gd name="connsiteX40" fmla="*/ 1358688 w 4117937"/>
                  <a:gd name="connsiteY40" fmla="*/ 527825 h 1635271"/>
                  <a:gd name="connsiteX41" fmla="*/ 1395051 w 4117937"/>
                  <a:gd name="connsiteY41" fmla="*/ 500278 h 1635271"/>
                  <a:gd name="connsiteX42" fmla="*/ 1504142 w 4117937"/>
                  <a:gd name="connsiteY42" fmla="*/ 483750 h 1635271"/>
                  <a:gd name="connsiteX43" fmla="*/ 1546016 w 4117937"/>
                  <a:gd name="connsiteY43" fmla="*/ 459506 h 1635271"/>
                  <a:gd name="connsiteX44" fmla="*/ 1598908 w 4117937"/>
                  <a:gd name="connsiteY44" fmla="*/ 444080 h 1635271"/>
                  <a:gd name="connsiteX45" fmla="*/ 1648497 w 4117937"/>
                  <a:gd name="connsiteY45" fmla="*/ 427548 h 1635271"/>
                  <a:gd name="connsiteX46" fmla="*/ 1665025 w 4117937"/>
                  <a:gd name="connsiteY46" fmla="*/ 388981 h 1635271"/>
                  <a:gd name="connsiteX47" fmla="*/ 1679350 w 4117937"/>
                  <a:gd name="connsiteY47" fmla="*/ 353719 h 1635271"/>
                  <a:gd name="connsiteX48" fmla="*/ 1757587 w 4117937"/>
                  <a:gd name="connsiteY48" fmla="*/ 255647 h 1635271"/>
                  <a:gd name="connsiteX49" fmla="*/ 1777422 w 4117937"/>
                  <a:gd name="connsiteY49" fmla="*/ 225896 h 1635271"/>
                  <a:gd name="connsiteX50" fmla="*/ 1818194 w 4117937"/>
                  <a:gd name="connsiteY50" fmla="*/ 209367 h 1635271"/>
                  <a:gd name="connsiteX51" fmla="*/ 1994504 w 4117937"/>
                  <a:gd name="connsiteY51" fmla="*/ 203857 h 1635271"/>
                  <a:gd name="connsiteX52" fmla="*/ 2166409 w 4117937"/>
                  <a:gd name="connsiteY52" fmla="*/ 175208 h 1635271"/>
                  <a:gd name="connsiteX53" fmla="*/ 2227010 w 4117937"/>
                  <a:gd name="connsiteY53" fmla="*/ 163085 h 1635271"/>
                  <a:gd name="connsiteX54" fmla="*/ 2289809 w 4117937"/>
                  <a:gd name="connsiteY54" fmla="*/ 100274 h 1635271"/>
                  <a:gd name="connsiteX55" fmla="*/ 2720669 w 4117937"/>
                  <a:gd name="connsiteY55" fmla="*/ 100274 h 1635271"/>
                  <a:gd name="connsiteX56" fmla="*/ 2728423 w 4117937"/>
                  <a:gd name="connsiteY56" fmla="*/ 71414 h 1635271"/>
                  <a:gd name="connsiteX57" fmla="*/ 2788994 w 4117937"/>
                  <a:gd name="connsiteY57" fmla="*/ 71625 h 1635271"/>
                  <a:gd name="connsiteX58" fmla="*/ 2846298 w 4117937"/>
                  <a:gd name="connsiteY58" fmla="*/ 61709 h 1635271"/>
                  <a:gd name="connsiteX59" fmla="*/ 2958706 w 4117937"/>
                  <a:gd name="connsiteY59" fmla="*/ 20937 h 1635271"/>
                  <a:gd name="connsiteX60" fmla="*/ 3000563 w 4117937"/>
                  <a:gd name="connsiteY60" fmla="*/ 0 h 1635271"/>
                  <a:gd name="connsiteX61" fmla="*/ 4117937 w 4117937"/>
                  <a:gd name="connsiteY61" fmla="*/ 0 h 1635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4117937" h="1635271">
                    <a:moveTo>
                      <a:pt x="0" y="1635271"/>
                    </a:moveTo>
                    <a:lnTo>
                      <a:pt x="15427" y="1635271"/>
                    </a:lnTo>
                    <a:lnTo>
                      <a:pt x="15427" y="1605517"/>
                    </a:lnTo>
                    <a:lnTo>
                      <a:pt x="61709" y="1605517"/>
                    </a:lnTo>
                    <a:lnTo>
                      <a:pt x="61709" y="1539403"/>
                    </a:lnTo>
                    <a:lnTo>
                      <a:pt x="76654" y="1535398"/>
                    </a:lnTo>
                    <a:lnTo>
                      <a:pt x="76654" y="1505244"/>
                    </a:lnTo>
                    <a:lnTo>
                      <a:pt x="134436" y="1505244"/>
                    </a:lnTo>
                    <a:lnTo>
                      <a:pt x="134436" y="1455655"/>
                    </a:lnTo>
                    <a:lnTo>
                      <a:pt x="263356" y="1381223"/>
                    </a:lnTo>
                    <a:lnTo>
                      <a:pt x="284409" y="1344764"/>
                    </a:lnTo>
                    <a:lnTo>
                      <a:pt x="305236" y="1313504"/>
                    </a:lnTo>
                    <a:lnTo>
                      <a:pt x="338296" y="1284855"/>
                    </a:lnTo>
                    <a:lnTo>
                      <a:pt x="364741" y="1242981"/>
                    </a:lnTo>
                    <a:lnTo>
                      <a:pt x="394494" y="1220942"/>
                    </a:lnTo>
                    <a:lnTo>
                      <a:pt x="405512" y="1182374"/>
                    </a:lnTo>
                    <a:lnTo>
                      <a:pt x="514606" y="1146011"/>
                    </a:lnTo>
                    <a:lnTo>
                      <a:pt x="567498" y="1130584"/>
                    </a:lnTo>
                    <a:lnTo>
                      <a:pt x="593943" y="1103035"/>
                    </a:lnTo>
                    <a:lnTo>
                      <a:pt x="651243" y="1103035"/>
                    </a:lnTo>
                    <a:lnTo>
                      <a:pt x="701934" y="1080999"/>
                    </a:lnTo>
                    <a:lnTo>
                      <a:pt x="712952" y="1042431"/>
                    </a:lnTo>
                    <a:lnTo>
                      <a:pt x="721415" y="1016205"/>
                    </a:lnTo>
                    <a:lnTo>
                      <a:pt x="789314" y="1014074"/>
                    </a:lnTo>
                    <a:lnTo>
                      <a:pt x="807718" y="982926"/>
                    </a:lnTo>
                    <a:lnTo>
                      <a:pt x="852899" y="960887"/>
                    </a:lnTo>
                    <a:lnTo>
                      <a:pt x="900283" y="942154"/>
                    </a:lnTo>
                    <a:lnTo>
                      <a:pt x="956482" y="932235"/>
                    </a:lnTo>
                    <a:lnTo>
                      <a:pt x="981824" y="932235"/>
                    </a:lnTo>
                    <a:lnTo>
                      <a:pt x="981824" y="867223"/>
                    </a:lnTo>
                    <a:lnTo>
                      <a:pt x="1015984" y="798901"/>
                    </a:lnTo>
                    <a:lnTo>
                      <a:pt x="1050146" y="760334"/>
                    </a:lnTo>
                    <a:lnTo>
                      <a:pt x="1084305" y="740499"/>
                    </a:lnTo>
                    <a:lnTo>
                      <a:pt x="1116260" y="714054"/>
                    </a:lnTo>
                    <a:lnTo>
                      <a:pt x="1129486" y="683198"/>
                    </a:lnTo>
                    <a:lnTo>
                      <a:pt x="1181276" y="655651"/>
                    </a:lnTo>
                    <a:lnTo>
                      <a:pt x="1228657" y="635816"/>
                    </a:lnTo>
                    <a:lnTo>
                      <a:pt x="1281552" y="617084"/>
                    </a:lnTo>
                    <a:lnTo>
                      <a:pt x="1333342" y="604960"/>
                    </a:lnTo>
                    <a:lnTo>
                      <a:pt x="1355381" y="569699"/>
                    </a:lnTo>
                    <a:lnTo>
                      <a:pt x="1358688" y="527825"/>
                    </a:lnTo>
                    <a:lnTo>
                      <a:pt x="1395051" y="500278"/>
                    </a:lnTo>
                    <a:lnTo>
                      <a:pt x="1504142" y="483750"/>
                    </a:lnTo>
                    <a:lnTo>
                      <a:pt x="1546016" y="459506"/>
                    </a:lnTo>
                    <a:lnTo>
                      <a:pt x="1598908" y="444080"/>
                    </a:lnTo>
                    <a:lnTo>
                      <a:pt x="1648497" y="427548"/>
                    </a:lnTo>
                    <a:lnTo>
                      <a:pt x="1665025" y="388981"/>
                    </a:lnTo>
                    <a:lnTo>
                      <a:pt x="1679350" y="353719"/>
                    </a:lnTo>
                    <a:lnTo>
                      <a:pt x="1757587" y="255647"/>
                    </a:lnTo>
                    <a:lnTo>
                      <a:pt x="1777422" y="225896"/>
                    </a:lnTo>
                    <a:lnTo>
                      <a:pt x="1818194" y="209367"/>
                    </a:lnTo>
                    <a:lnTo>
                      <a:pt x="1994504" y="203857"/>
                    </a:lnTo>
                    <a:lnTo>
                      <a:pt x="2166409" y="175208"/>
                    </a:lnTo>
                    <a:lnTo>
                      <a:pt x="2227010" y="163085"/>
                    </a:lnTo>
                    <a:lnTo>
                      <a:pt x="2289809" y="100274"/>
                    </a:lnTo>
                    <a:lnTo>
                      <a:pt x="2720669" y="100274"/>
                    </a:lnTo>
                    <a:lnTo>
                      <a:pt x="2728423" y="71414"/>
                    </a:lnTo>
                    <a:lnTo>
                      <a:pt x="2788994" y="71625"/>
                    </a:lnTo>
                    <a:lnTo>
                      <a:pt x="2846298" y="61709"/>
                    </a:lnTo>
                    <a:lnTo>
                      <a:pt x="2958706" y="20937"/>
                    </a:lnTo>
                    <a:lnTo>
                      <a:pt x="3000563" y="0"/>
                    </a:lnTo>
                    <a:lnTo>
                      <a:pt x="4117937" y="0"/>
                    </a:lnTo>
                  </a:path>
                </a:pathLst>
              </a:custGeom>
              <a:noFill/>
              <a:ln w="25400" cap="rnd">
                <a:solidFill>
                  <a:srgbClr val="347475"/>
                </a:solidFill>
                <a:prstDash val="solid"/>
                <a:round/>
              </a:ln>
            </p:spPr>
            <p:txBody>
              <a:bodyPr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000000"/>
                  </a:solidFill>
                  <a:effectLst/>
                  <a:uLnTx/>
                  <a:uFillTx/>
                  <a:ea typeface="+mn-ea"/>
                  <a:cs typeface="Arial"/>
                </a:endParaRPr>
              </a:p>
            </p:txBody>
          </p:sp>
        </p:grpSp>
        <p:grpSp>
          <p:nvGrpSpPr>
            <p:cNvPr id="58" name="Elemento grafico 17">
              <a:extLst>
                <a:ext uri="{FF2B5EF4-FFF2-40B4-BE49-F238E27FC236}">
                  <a16:creationId xmlns:a16="http://schemas.microsoft.com/office/drawing/2014/main" id="{1B3D08B0-B971-7513-DE6E-6957B023173C}"/>
                </a:ext>
              </a:extLst>
            </p:cNvPr>
            <p:cNvGrpSpPr/>
            <p:nvPr/>
          </p:nvGrpSpPr>
          <p:grpSpPr>
            <a:xfrm>
              <a:off x="1409698" y="2544327"/>
              <a:ext cx="4308024" cy="1676592"/>
              <a:chOff x="1409698" y="2544327"/>
              <a:chExt cx="4308024" cy="1676592"/>
            </a:xfrm>
          </p:grpSpPr>
          <p:sp>
            <p:nvSpPr>
              <p:cNvPr id="62" name="Figura a mano libera: forma 23">
                <a:extLst>
                  <a:ext uri="{FF2B5EF4-FFF2-40B4-BE49-F238E27FC236}">
                    <a16:creationId xmlns:a16="http://schemas.microsoft.com/office/drawing/2014/main" id="{C00F2830-439E-9F8B-D5F5-8DD95E3EE853}"/>
                  </a:ext>
                </a:extLst>
              </p:cNvPr>
              <p:cNvSpPr/>
              <p:nvPr/>
            </p:nvSpPr>
            <p:spPr>
              <a:xfrm>
                <a:off x="1409698" y="2544327"/>
                <a:ext cx="4308024" cy="1659514"/>
              </a:xfrm>
              <a:custGeom>
                <a:avLst/>
                <a:gdLst>
                  <a:gd name="connsiteX0" fmla="*/ 4307748 w 4308024"/>
                  <a:gd name="connsiteY0" fmla="*/ 878 h 1659514"/>
                  <a:gd name="connsiteX1" fmla="*/ 4307748 w 4308024"/>
                  <a:gd name="connsiteY1" fmla="*/ 219062 h 1659514"/>
                  <a:gd name="connsiteX2" fmla="*/ 4080198 w 4308024"/>
                  <a:gd name="connsiteY2" fmla="*/ 219062 h 1659514"/>
                  <a:gd name="connsiteX3" fmla="*/ 4010774 w 4308024"/>
                  <a:gd name="connsiteY3" fmla="*/ 248813 h 1659514"/>
                  <a:gd name="connsiteX4" fmla="*/ 3909387 w 4308024"/>
                  <a:gd name="connsiteY4" fmla="*/ 248813 h 1659514"/>
                  <a:gd name="connsiteX5" fmla="*/ 3881849 w 4308024"/>
                  <a:gd name="connsiteY5" fmla="*/ 267546 h 1659514"/>
                  <a:gd name="connsiteX6" fmla="*/ 3799206 w 4308024"/>
                  <a:gd name="connsiteY6" fmla="*/ 267546 h 1659514"/>
                  <a:gd name="connsiteX7" fmla="*/ 3691193 w 4308024"/>
                  <a:gd name="connsiteY7" fmla="*/ 287930 h 1659514"/>
                  <a:gd name="connsiteX8" fmla="*/ 3691193 w 4308024"/>
                  <a:gd name="connsiteY8" fmla="*/ 307765 h 1659514"/>
                  <a:gd name="connsiteX9" fmla="*/ 3542989 w 4308024"/>
                  <a:gd name="connsiteY9" fmla="*/ 307765 h 1659514"/>
                  <a:gd name="connsiteX10" fmla="*/ 3498370 w 4308024"/>
                  <a:gd name="connsiteY10" fmla="*/ 339171 h 1659514"/>
                  <a:gd name="connsiteX11" fmla="*/ 3455949 w 4308024"/>
                  <a:gd name="connsiteY11" fmla="*/ 339171 h 1659514"/>
                  <a:gd name="connsiteX12" fmla="*/ 3432243 w 4308024"/>
                  <a:gd name="connsiteY12" fmla="*/ 356252 h 1659514"/>
                  <a:gd name="connsiteX13" fmla="*/ 3263660 w 4308024"/>
                  <a:gd name="connsiteY13" fmla="*/ 356252 h 1659514"/>
                  <a:gd name="connsiteX14" fmla="*/ 3221239 w 4308024"/>
                  <a:gd name="connsiteY14" fmla="*/ 369474 h 1659514"/>
                  <a:gd name="connsiteX15" fmla="*/ 3187077 w 4308024"/>
                  <a:gd name="connsiteY15" fmla="*/ 369474 h 1659514"/>
                  <a:gd name="connsiteX16" fmla="*/ 3163371 w 4308024"/>
                  <a:gd name="connsiteY16" fmla="*/ 385453 h 1659514"/>
                  <a:gd name="connsiteX17" fmla="*/ 3125377 w 4308024"/>
                  <a:gd name="connsiteY17" fmla="*/ 385453 h 1659514"/>
                  <a:gd name="connsiteX18" fmla="*/ 3106632 w 4308024"/>
                  <a:gd name="connsiteY18" fmla="*/ 404186 h 1659514"/>
                  <a:gd name="connsiteX19" fmla="*/ 2977142 w 4308024"/>
                  <a:gd name="connsiteY19" fmla="*/ 458733 h 1659514"/>
                  <a:gd name="connsiteX20" fmla="*/ 2898361 w 4308024"/>
                  <a:gd name="connsiteY20" fmla="*/ 458733 h 1659514"/>
                  <a:gd name="connsiteX21" fmla="*/ 2857040 w 4308024"/>
                  <a:gd name="connsiteY21" fmla="*/ 463691 h 1659514"/>
                  <a:gd name="connsiteX22" fmla="*/ 2847118 w 4308024"/>
                  <a:gd name="connsiteY22" fmla="*/ 484628 h 1659514"/>
                  <a:gd name="connsiteX23" fmla="*/ 2745195 w 4308024"/>
                  <a:gd name="connsiteY23" fmla="*/ 484628 h 1659514"/>
                  <a:gd name="connsiteX24" fmla="*/ 2717093 w 4308024"/>
                  <a:gd name="connsiteY24" fmla="*/ 496748 h 1659514"/>
                  <a:gd name="connsiteX25" fmla="*/ 2695051 w 4308024"/>
                  <a:gd name="connsiteY25" fmla="*/ 527051 h 1659514"/>
                  <a:gd name="connsiteX26" fmla="*/ 2621765 w 4308024"/>
                  <a:gd name="connsiteY26" fmla="*/ 527051 h 1659514"/>
                  <a:gd name="connsiteX27" fmla="*/ 2570552 w 4308024"/>
                  <a:gd name="connsiteY27" fmla="*/ 545784 h 1659514"/>
                  <a:gd name="connsiteX28" fmla="*/ 2534161 w 4308024"/>
                  <a:gd name="connsiteY28" fmla="*/ 545784 h 1659514"/>
                  <a:gd name="connsiteX29" fmla="*/ 2495603 w 4308024"/>
                  <a:gd name="connsiteY29" fmla="*/ 572781 h 1659514"/>
                  <a:gd name="connsiteX30" fmla="*/ 2495603 w 4308024"/>
                  <a:gd name="connsiteY30" fmla="*/ 595373 h 1659514"/>
                  <a:gd name="connsiteX31" fmla="*/ 2466402 w 4308024"/>
                  <a:gd name="connsiteY31" fmla="*/ 595373 h 1659514"/>
                  <a:gd name="connsiteX32" fmla="*/ 2382095 w 4308024"/>
                  <a:gd name="connsiteY32" fmla="*/ 646611 h 1659514"/>
                  <a:gd name="connsiteX33" fmla="*/ 2349062 w 4308024"/>
                  <a:gd name="connsiteY33" fmla="*/ 646611 h 1659514"/>
                  <a:gd name="connsiteX34" fmla="*/ 2261458 w 4308024"/>
                  <a:gd name="connsiteY34" fmla="*/ 678016 h 1659514"/>
                  <a:gd name="connsiteX35" fmla="*/ 2222869 w 4308024"/>
                  <a:gd name="connsiteY35" fmla="*/ 678016 h 1659514"/>
                  <a:gd name="connsiteX36" fmla="*/ 2185974 w 4308024"/>
                  <a:gd name="connsiteY36" fmla="*/ 703362 h 1659514"/>
                  <a:gd name="connsiteX37" fmla="*/ 2158406 w 4308024"/>
                  <a:gd name="connsiteY37" fmla="*/ 703362 h 1659514"/>
                  <a:gd name="connsiteX38" fmla="*/ 2150151 w 4308024"/>
                  <a:gd name="connsiteY38" fmla="*/ 709422 h 1659514"/>
                  <a:gd name="connsiteX39" fmla="*/ 2088994 w 4308024"/>
                  <a:gd name="connsiteY39" fmla="*/ 709422 h 1659514"/>
                  <a:gd name="connsiteX40" fmla="*/ 2055934 w 4308024"/>
                  <a:gd name="connsiteY40" fmla="*/ 714932 h 1659514"/>
                  <a:gd name="connsiteX41" fmla="*/ 2024529 w 4308024"/>
                  <a:gd name="connsiteY41" fmla="*/ 740827 h 1659514"/>
                  <a:gd name="connsiteX42" fmla="*/ 1994778 w 4308024"/>
                  <a:gd name="connsiteY42" fmla="*/ 740827 h 1659514"/>
                  <a:gd name="connsiteX43" fmla="*/ 1968883 w 4308024"/>
                  <a:gd name="connsiteY43" fmla="*/ 760109 h 1659514"/>
                  <a:gd name="connsiteX44" fmla="*/ 1968883 w 4308024"/>
                  <a:gd name="connsiteY44" fmla="*/ 776089 h 1659514"/>
                  <a:gd name="connsiteX45" fmla="*/ 1945189 w 4308024"/>
                  <a:gd name="connsiteY45" fmla="*/ 776089 h 1659514"/>
                  <a:gd name="connsiteX46" fmla="*/ 1886237 w 4308024"/>
                  <a:gd name="connsiteY46" fmla="*/ 820167 h 1659514"/>
                  <a:gd name="connsiteX47" fmla="*/ 1870258 w 4308024"/>
                  <a:gd name="connsiteY47" fmla="*/ 820167 h 1659514"/>
                  <a:gd name="connsiteX48" fmla="*/ 1792573 w 4308024"/>
                  <a:gd name="connsiteY48" fmla="*/ 859837 h 1659514"/>
                  <a:gd name="connsiteX49" fmla="*/ 1777146 w 4308024"/>
                  <a:gd name="connsiteY49" fmla="*/ 859837 h 1659514"/>
                  <a:gd name="connsiteX50" fmla="*/ 1712131 w 4308024"/>
                  <a:gd name="connsiteY50" fmla="*/ 902813 h 1659514"/>
                  <a:gd name="connsiteX51" fmla="*/ 1663095 w 4308024"/>
                  <a:gd name="connsiteY51" fmla="*/ 902813 h 1659514"/>
                  <a:gd name="connsiteX52" fmla="*/ 1630038 w 4308024"/>
                  <a:gd name="connsiteY52" fmla="*/ 916035 h 1659514"/>
                  <a:gd name="connsiteX53" fmla="*/ 1595878 w 4308024"/>
                  <a:gd name="connsiteY53" fmla="*/ 957909 h 1659514"/>
                  <a:gd name="connsiteX54" fmla="*/ 1564473 w 4308024"/>
                  <a:gd name="connsiteY54" fmla="*/ 957909 h 1659514"/>
                  <a:gd name="connsiteX55" fmla="*/ 1482379 w 4308024"/>
                  <a:gd name="connsiteY55" fmla="*/ 1010252 h 1659514"/>
                  <a:gd name="connsiteX56" fmla="*/ 1453178 w 4308024"/>
                  <a:gd name="connsiteY56" fmla="*/ 1010252 h 1659514"/>
                  <a:gd name="connsiteX57" fmla="*/ 1403040 w 4308024"/>
                  <a:gd name="connsiteY57" fmla="*/ 1021270 h 1659514"/>
                  <a:gd name="connsiteX58" fmla="*/ 1403040 w 4308024"/>
                  <a:gd name="connsiteY58" fmla="*/ 1043858 h 1659514"/>
                  <a:gd name="connsiteX59" fmla="*/ 1344637 w 4308024"/>
                  <a:gd name="connsiteY59" fmla="*/ 1070856 h 1659514"/>
                  <a:gd name="connsiteX60" fmla="*/ 1268051 w 4308024"/>
                  <a:gd name="connsiteY60" fmla="*/ 1070856 h 1659514"/>
                  <a:gd name="connsiteX61" fmla="*/ 1268051 w 4308024"/>
                  <a:gd name="connsiteY61" fmla="*/ 1086835 h 1659514"/>
                  <a:gd name="connsiteX62" fmla="*/ 1214606 w 4308024"/>
                  <a:gd name="connsiteY62" fmla="*/ 1109976 h 1659514"/>
                  <a:gd name="connsiteX63" fmla="*/ 1166672 w 4308024"/>
                  <a:gd name="connsiteY63" fmla="*/ 1117688 h 1659514"/>
                  <a:gd name="connsiteX64" fmla="*/ 1155654 w 4308024"/>
                  <a:gd name="connsiteY64" fmla="*/ 1134219 h 1659514"/>
                  <a:gd name="connsiteX65" fmla="*/ 1087335 w 4308024"/>
                  <a:gd name="connsiteY65" fmla="*/ 1134219 h 1659514"/>
                  <a:gd name="connsiteX66" fmla="*/ 1046011 w 4308024"/>
                  <a:gd name="connsiteY66" fmla="*/ 1165072 h 1659514"/>
                  <a:gd name="connsiteX67" fmla="*/ 1046011 w 4308024"/>
                  <a:gd name="connsiteY67" fmla="*/ 1177745 h 1659514"/>
                  <a:gd name="connsiteX68" fmla="*/ 1009098 w 4308024"/>
                  <a:gd name="connsiteY68" fmla="*/ 1195925 h 1659514"/>
                  <a:gd name="connsiteX69" fmla="*/ 984302 w 4308024"/>
                  <a:gd name="connsiteY69" fmla="*/ 1195925 h 1659514"/>
                  <a:gd name="connsiteX70" fmla="*/ 956755 w 4308024"/>
                  <a:gd name="connsiteY70" fmla="*/ 1209150 h 1659514"/>
                  <a:gd name="connsiteX71" fmla="*/ 956755 w 4308024"/>
                  <a:gd name="connsiteY71" fmla="*/ 1224025 h 1659514"/>
                  <a:gd name="connsiteX72" fmla="*/ 915431 w 4308024"/>
                  <a:gd name="connsiteY72" fmla="*/ 1246063 h 1659514"/>
                  <a:gd name="connsiteX73" fmla="*/ 912128 w 4308024"/>
                  <a:gd name="connsiteY73" fmla="*/ 1259289 h 1659514"/>
                  <a:gd name="connsiteX74" fmla="*/ 897251 w 4308024"/>
                  <a:gd name="connsiteY74" fmla="*/ 1273061 h 1659514"/>
                  <a:gd name="connsiteX75" fmla="*/ 847112 w 4308024"/>
                  <a:gd name="connsiteY75" fmla="*/ 1295652 h 1659514"/>
                  <a:gd name="connsiteX76" fmla="*/ 810749 w 4308024"/>
                  <a:gd name="connsiteY76" fmla="*/ 1295652 h 1659514"/>
                  <a:gd name="connsiteX77" fmla="*/ 809094 w 4308024"/>
                  <a:gd name="connsiteY77" fmla="*/ 1313283 h 1659514"/>
                  <a:gd name="connsiteX78" fmla="*/ 797886 w 4308024"/>
                  <a:gd name="connsiteY78" fmla="*/ 1310280 h 1659514"/>
                  <a:gd name="connsiteX79" fmla="*/ 798626 w 4308024"/>
                  <a:gd name="connsiteY79" fmla="*/ 1326505 h 1659514"/>
                  <a:gd name="connsiteX80" fmla="*/ 787931 w 4308024"/>
                  <a:gd name="connsiteY80" fmla="*/ 1323639 h 1659514"/>
                  <a:gd name="connsiteX81" fmla="*/ 787931 w 4308024"/>
                  <a:gd name="connsiteY81" fmla="*/ 1350196 h 1659514"/>
                  <a:gd name="connsiteX82" fmla="*/ 714328 w 4308024"/>
                  <a:gd name="connsiteY82" fmla="*/ 1379950 h 1659514"/>
                  <a:gd name="connsiteX83" fmla="*/ 653172 w 4308024"/>
                  <a:gd name="connsiteY83" fmla="*/ 1445515 h 1659514"/>
                  <a:gd name="connsiteX84" fmla="*/ 612400 w 4308024"/>
                  <a:gd name="connsiteY84" fmla="*/ 1460392 h 1659514"/>
                  <a:gd name="connsiteX85" fmla="*/ 530856 w 4308024"/>
                  <a:gd name="connsiteY85" fmla="*/ 1460392 h 1659514"/>
                  <a:gd name="connsiteX86" fmla="*/ 481270 w 4308024"/>
                  <a:gd name="connsiteY86" fmla="*/ 1507773 h 1659514"/>
                  <a:gd name="connsiteX87" fmla="*/ 467495 w 4308024"/>
                  <a:gd name="connsiteY87" fmla="*/ 1507773 h 1659514"/>
                  <a:gd name="connsiteX88" fmla="*/ 467495 w 4308024"/>
                  <a:gd name="connsiteY88" fmla="*/ 1529263 h 1659514"/>
                  <a:gd name="connsiteX89" fmla="*/ 443804 w 4308024"/>
                  <a:gd name="connsiteY89" fmla="*/ 1529263 h 1659514"/>
                  <a:gd name="connsiteX90" fmla="*/ 439176 w 4308024"/>
                  <a:gd name="connsiteY90" fmla="*/ 1546537 h 1659514"/>
                  <a:gd name="connsiteX91" fmla="*/ 420663 w 4308024"/>
                  <a:gd name="connsiteY91" fmla="*/ 1546537 h 1659514"/>
                  <a:gd name="connsiteX92" fmla="*/ 416222 w 4308024"/>
                  <a:gd name="connsiteY92" fmla="*/ 1563116 h 1659514"/>
                  <a:gd name="connsiteX93" fmla="*/ 367533 w 4308024"/>
                  <a:gd name="connsiteY93" fmla="*/ 1576163 h 1659514"/>
                  <a:gd name="connsiteX94" fmla="*/ 367533 w 4308024"/>
                  <a:gd name="connsiteY94" fmla="*/ 1583807 h 1659514"/>
                  <a:gd name="connsiteX95" fmla="*/ 300551 w 4308024"/>
                  <a:gd name="connsiteY95" fmla="*/ 1597032 h 1659514"/>
                  <a:gd name="connsiteX96" fmla="*/ 170524 w 4308024"/>
                  <a:gd name="connsiteY96" fmla="*/ 1630089 h 1659514"/>
                  <a:gd name="connsiteX97" fmla="*/ 111572 w 4308024"/>
                  <a:gd name="connsiteY97" fmla="*/ 1646618 h 1659514"/>
                  <a:gd name="connsiteX98" fmla="*/ 111572 w 4308024"/>
                  <a:gd name="connsiteY98" fmla="*/ 1659290 h 1659514"/>
                  <a:gd name="connsiteX99" fmla="*/ -276 w 4308024"/>
                  <a:gd name="connsiteY99" fmla="*/ 1659290 h 1659514"/>
                  <a:gd name="connsiteX100" fmla="*/ -276 w 4308024"/>
                  <a:gd name="connsiteY100" fmla="*/ 1625131 h 1659514"/>
                  <a:gd name="connsiteX101" fmla="*/ 72451 w 4308024"/>
                  <a:gd name="connsiteY101" fmla="*/ 1625131 h 1659514"/>
                  <a:gd name="connsiteX102" fmla="*/ 72451 w 4308024"/>
                  <a:gd name="connsiteY102" fmla="*/ 1586011 h 1659514"/>
                  <a:gd name="connsiteX103" fmla="*/ 138197 w 4308024"/>
                  <a:gd name="connsiteY103" fmla="*/ 1568395 h 1659514"/>
                  <a:gd name="connsiteX104" fmla="*/ 138197 w 4308024"/>
                  <a:gd name="connsiteY104" fmla="*/ 1551852 h 1659514"/>
                  <a:gd name="connsiteX105" fmla="*/ 185401 w 4308024"/>
                  <a:gd name="connsiteY105" fmla="*/ 1551852 h 1659514"/>
                  <a:gd name="connsiteX106" fmla="*/ 221212 w 4308024"/>
                  <a:gd name="connsiteY106" fmla="*/ 1521548 h 1659514"/>
                  <a:gd name="connsiteX107" fmla="*/ 247659 w 4308024"/>
                  <a:gd name="connsiteY107" fmla="*/ 1521548 h 1659514"/>
                  <a:gd name="connsiteX108" fmla="*/ 325347 w 4308024"/>
                  <a:gd name="connsiteY108" fmla="*/ 1469758 h 1659514"/>
                  <a:gd name="connsiteX109" fmla="*/ 360056 w 4308024"/>
                  <a:gd name="connsiteY109" fmla="*/ 1469758 h 1659514"/>
                  <a:gd name="connsiteX110" fmla="*/ 360056 w 4308024"/>
                  <a:gd name="connsiteY110" fmla="*/ 1458188 h 1659514"/>
                  <a:gd name="connsiteX111" fmla="*/ 425071 w 4308024"/>
                  <a:gd name="connsiteY111" fmla="*/ 1433944 h 1659514"/>
                  <a:gd name="connsiteX112" fmla="*/ 437192 w 4308024"/>
                  <a:gd name="connsiteY112" fmla="*/ 1417965 h 1659514"/>
                  <a:gd name="connsiteX113" fmla="*/ 437192 w 4308024"/>
                  <a:gd name="connsiteY113" fmla="*/ 1399232 h 1659514"/>
                  <a:gd name="connsiteX114" fmla="*/ 455375 w 4308024"/>
                  <a:gd name="connsiteY114" fmla="*/ 1399232 h 1659514"/>
                  <a:gd name="connsiteX115" fmla="*/ 498351 w 4308024"/>
                  <a:gd name="connsiteY115" fmla="*/ 1356259 h 1659514"/>
                  <a:gd name="connsiteX116" fmla="*/ 498351 w 4308024"/>
                  <a:gd name="connsiteY116" fmla="*/ 1340280 h 1659514"/>
                  <a:gd name="connsiteX117" fmla="*/ 533060 w 4308024"/>
                  <a:gd name="connsiteY117" fmla="*/ 1312730 h 1659514"/>
                  <a:gd name="connsiteX118" fmla="*/ 628379 w 4308024"/>
                  <a:gd name="connsiteY118" fmla="*/ 1312730 h 1659514"/>
                  <a:gd name="connsiteX119" fmla="*/ 656478 w 4308024"/>
                  <a:gd name="connsiteY119" fmla="*/ 1291794 h 1659514"/>
                  <a:gd name="connsiteX120" fmla="*/ 656478 w 4308024"/>
                  <a:gd name="connsiteY120" fmla="*/ 1270307 h 1659514"/>
                  <a:gd name="connsiteX121" fmla="*/ 670253 w 4308024"/>
                  <a:gd name="connsiteY121" fmla="*/ 1270307 h 1659514"/>
                  <a:gd name="connsiteX122" fmla="*/ 670253 w 4308024"/>
                  <a:gd name="connsiteY122" fmla="*/ 1253778 h 1659514"/>
                  <a:gd name="connsiteX123" fmla="*/ 680721 w 4308024"/>
                  <a:gd name="connsiteY123" fmla="*/ 1253778 h 1659514"/>
                  <a:gd name="connsiteX124" fmla="*/ 680721 w 4308024"/>
                  <a:gd name="connsiteY124" fmla="*/ 1240556 h 1659514"/>
                  <a:gd name="connsiteX125" fmla="*/ 695663 w 4308024"/>
                  <a:gd name="connsiteY125" fmla="*/ 1236552 h 1659514"/>
                  <a:gd name="connsiteX126" fmla="*/ 714880 w 4308024"/>
                  <a:gd name="connsiteY126" fmla="*/ 1227331 h 1659514"/>
                  <a:gd name="connsiteX127" fmla="*/ 714880 w 4308024"/>
                  <a:gd name="connsiteY127" fmla="*/ 1205292 h 1659514"/>
                  <a:gd name="connsiteX128" fmla="*/ 742980 w 4308024"/>
                  <a:gd name="connsiteY128" fmla="*/ 1205292 h 1659514"/>
                  <a:gd name="connsiteX129" fmla="*/ 789812 w 4308024"/>
                  <a:gd name="connsiteY129" fmla="*/ 1173886 h 1659514"/>
                  <a:gd name="connsiteX130" fmla="*/ 789812 w 4308024"/>
                  <a:gd name="connsiteY130" fmla="*/ 1128709 h 1659514"/>
                  <a:gd name="connsiteX131" fmla="*/ 855377 w 4308024"/>
                  <a:gd name="connsiteY131" fmla="*/ 1107772 h 1659514"/>
                  <a:gd name="connsiteX132" fmla="*/ 855377 w 4308024"/>
                  <a:gd name="connsiteY132" fmla="*/ 1098955 h 1659514"/>
                  <a:gd name="connsiteX133" fmla="*/ 898902 w 4308024"/>
                  <a:gd name="connsiteY133" fmla="*/ 1078570 h 1659514"/>
                  <a:gd name="connsiteX134" fmla="*/ 918188 w 4308024"/>
                  <a:gd name="connsiteY134" fmla="*/ 1052123 h 1659514"/>
                  <a:gd name="connsiteX135" fmla="*/ 964467 w 4308024"/>
                  <a:gd name="connsiteY135" fmla="*/ 1024023 h 1659514"/>
                  <a:gd name="connsiteX136" fmla="*/ 969648 w 4308024"/>
                  <a:gd name="connsiteY136" fmla="*/ 1004691 h 1659514"/>
                  <a:gd name="connsiteX137" fmla="*/ 1003035 w 4308024"/>
                  <a:gd name="connsiteY137" fmla="*/ 1004691 h 1659514"/>
                  <a:gd name="connsiteX138" fmla="*/ 1003035 w 4308024"/>
                  <a:gd name="connsiteY138" fmla="*/ 982150 h 1659514"/>
                  <a:gd name="connsiteX139" fmla="*/ 1050419 w 4308024"/>
                  <a:gd name="connsiteY139" fmla="*/ 982150 h 1659514"/>
                  <a:gd name="connsiteX140" fmla="*/ 1050419 w 4308024"/>
                  <a:gd name="connsiteY140" fmla="*/ 960113 h 1659514"/>
                  <a:gd name="connsiteX141" fmla="*/ 1087335 w 4308024"/>
                  <a:gd name="connsiteY141" fmla="*/ 925402 h 1659514"/>
                  <a:gd name="connsiteX142" fmla="*/ 1154552 w 4308024"/>
                  <a:gd name="connsiteY142" fmla="*/ 925402 h 1659514"/>
                  <a:gd name="connsiteX143" fmla="*/ 1168876 w 4308024"/>
                  <a:gd name="connsiteY143" fmla="*/ 907218 h 1659514"/>
                  <a:gd name="connsiteX144" fmla="*/ 1200282 w 4308024"/>
                  <a:gd name="connsiteY144" fmla="*/ 896200 h 1659514"/>
                  <a:gd name="connsiteX145" fmla="*/ 1218465 w 4308024"/>
                  <a:gd name="connsiteY145" fmla="*/ 897302 h 1659514"/>
                  <a:gd name="connsiteX146" fmla="*/ 1268051 w 4308024"/>
                  <a:gd name="connsiteY146" fmla="*/ 873611 h 1659514"/>
                  <a:gd name="connsiteX147" fmla="*/ 1271907 w 4308024"/>
                  <a:gd name="connsiteY147" fmla="*/ 861488 h 1659514"/>
                  <a:gd name="connsiteX148" fmla="*/ 1337475 w 4308024"/>
                  <a:gd name="connsiteY148" fmla="*/ 859837 h 1659514"/>
                  <a:gd name="connsiteX149" fmla="*/ 1356207 w 4308024"/>
                  <a:gd name="connsiteY149" fmla="*/ 843308 h 1659514"/>
                  <a:gd name="connsiteX150" fmla="*/ 1399181 w 4308024"/>
                  <a:gd name="connsiteY150" fmla="*/ 828981 h 1659514"/>
                  <a:gd name="connsiteX151" fmla="*/ 1399181 w 4308024"/>
                  <a:gd name="connsiteY151" fmla="*/ 813005 h 1659514"/>
                  <a:gd name="connsiteX152" fmla="*/ 1412956 w 4308024"/>
                  <a:gd name="connsiteY152" fmla="*/ 801984 h 1659514"/>
                  <a:gd name="connsiteX153" fmla="*/ 1464745 w 4308024"/>
                  <a:gd name="connsiteY153" fmla="*/ 801984 h 1659514"/>
                  <a:gd name="connsiteX154" fmla="*/ 1546289 w 4308024"/>
                  <a:gd name="connsiteY154" fmla="*/ 754049 h 1659514"/>
                  <a:gd name="connsiteX155" fmla="*/ 1587061 w 4308024"/>
                  <a:gd name="connsiteY155" fmla="*/ 754049 h 1659514"/>
                  <a:gd name="connsiteX156" fmla="*/ 1616815 w 4308024"/>
                  <a:gd name="connsiteY156" fmla="*/ 728707 h 1659514"/>
                  <a:gd name="connsiteX157" fmla="*/ 1616815 w 4308024"/>
                  <a:gd name="connsiteY157" fmla="*/ 709422 h 1659514"/>
                  <a:gd name="connsiteX158" fmla="*/ 1650422 w 4308024"/>
                  <a:gd name="connsiteY158" fmla="*/ 682425 h 1659514"/>
                  <a:gd name="connsiteX159" fmla="*/ 1717641 w 4308024"/>
                  <a:gd name="connsiteY159" fmla="*/ 682425 h 1659514"/>
                  <a:gd name="connsiteX160" fmla="*/ 1771086 w 4308024"/>
                  <a:gd name="connsiteY160" fmla="*/ 637244 h 1659514"/>
                  <a:gd name="connsiteX161" fmla="*/ 1800287 w 4308024"/>
                  <a:gd name="connsiteY161" fmla="*/ 637244 h 1659514"/>
                  <a:gd name="connsiteX162" fmla="*/ 1837753 w 4308024"/>
                  <a:gd name="connsiteY162" fmla="*/ 608595 h 1659514"/>
                  <a:gd name="connsiteX163" fmla="*/ 1907723 w 4308024"/>
                  <a:gd name="connsiteY163" fmla="*/ 588760 h 1659514"/>
                  <a:gd name="connsiteX164" fmla="*/ 1937477 w 4308024"/>
                  <a:gd name="connsiteY164" fmla="*/ 567271 h 1659514"/>
                  <a:gd name="connsiteX165" fmla="*/ 1937477 w 4308024"/>
                  <a:gd name="connsiteY165" fmla="*/ 555703 h 1659514"/>
                  <a:gd name="connsiteX166" fmla="*/ 1973841 w 4308024"/>
                  <a:gd name="connsiteY166" fmla="*/ 555703 h 1659514"/>
                  <a:gd name="connsiteX167" fmla="*/ 1973841 w 4308024"/>
                  <a:gd name="connsiteY167" fmla="*/ 514931 h 1659514"/>
                  <a:gd name="connsiteX168" fmla="*/ 2030592 w 4308024"/>
                  <a:gd name="connsiteY168" fmla="*/ 514931 h 1659514"/>
                  <a:gd name="connsiteX169" fmla="*/ 2030592 w 4308024"/>
                  <a:gd name="connsiteY169" fmla="*/ 497850 h 1659514"/>
                  <a:gd name="connsiteX170" fmla="*/ 2086238 w 4308024"/>
                  <a:gd name="connsiteY170" fmla="*/ 487382 h 1659514"/>
                  <a:gd name="connsiteX171" fmla="*/ 2135274 w 4308024"/>
                  <a:gd name="connsiteY171" fmla="*/ 487382 h 1659514"/>
                  <a:gd name="connsiteX172" fmla="*/ 2155109 w 4308024"/>
                  <a:gd name="connsiteY172" fmla="*/ 477466 h 1659514"/>
                  <a:gd name="connsiteX173" fmla="*/ 2192568 w 4308024"/>
                  <a:gd name="connsiteY173" fmla="*/ 477466 h 1659514"/>
                  <a:gd name="connsiteX174" fmla="*/ 2225632 w 4308024"/>
                  <a:gd name="connsiteY174" fmla="*/ 453772 h 1659514"/>
                  <a:gd name="connsiteX175" fmla="*/ 2271914 w 4308024"/>
                  <a:gd name="connsiteY175" fmla="*/ 453772 h 1659514"/>
                  <a:gd name="connsiteX176" fmla="*/ 2353458 w 4308024"/>
                  <a:gd name="connsiteY176" fmla="*/ 424021 h 1659514"/>
                  <a:gd name="connsiteX177" fmla="*/ 2385422 w 4308024"/>
                  <a:gd name="connsiteY177" fmla="*/ 424021 h 1659514"/>
                  <a:gd name="connsiteX178" fmla="*/ 2445458 w 4308024"/>
                  <a:gd name="connsiteY178" fmla="*/ 383799 h 1659514"/>
                  <a:gd name="connsiteX179" fmla="*/ 2463104 w 4308024"/>
                  <a:gd name="connsiteY179" fmla="*/ 383799 h 1659514"/>
                  <a:gd name="connsiteX180" fmla="*/ 2498900 w 4308024"/>
                  <a:gd name="connsiteY180" fmla="*/ 360660 h 1659514"/>
                  <a:gd name="connsiteX181" fmla="*/ 2498900 w 4308024"/>
                  <a:gd name="connsiteY181" fmla="*/ 346886 h 1659514"/>
                  <a:gd name="connsiteX182" fmla="*/ 2515981 w 4308024"/>
                  <a:gd name="connsiteY182" fmla="*/ 346886 h 1659514"/>
                  <a:gd name="connsiteX183" fmla="*/ 2515981 w 4308024"/>
                  <a:gd name="connsiteY183" fmla="*/ 327051 h 1659514"/>
                  <a:gd name="connsiteX184" fmla="*/ 2574948 w 4308024"/>
                  <a:gd name="connsiteY184" fmla="*/ 327051 h 1659514"/>
                  <a:gd name="connsiteX185" fmla="*/ 2626726 w 4308024"/>
                  <a:gd name="connsiteY185" fmla="*/ 306114 h 1659514"/>
                  <a:gd name="connsiteX186" fmla="*/ 2703874 w 4308024"/>
                  <a:gd name="connsiteY186" fmla="*/ 306114 h 1659514"/>
                  <a:gd name="connsiteX187" fmla="*/ 2703874 w 4308024"/>
                  <a:gd name="connsiteY187" fmla="*/ 291237 h 1659514"/>
                  <a:gd name="connsiteX188" fmla="*/ 2747958 w 4308024"/>
                  <a:gd name="connsiteY188" fmla="*/ 265894 h 1659514"/>
                  <a:gd name="connsiteX189" fmla="*/ 2850980 w 4308024"/>
                  <a:gd name="connsiteY189" fmla="*/ 265894 h 1659514"/>
                  <a:gd name="connsiteX190" fmla="*/ 2850980 w 4308024"/>
                  <a:gd name="connsiteY190" fmla="*/ 249915 h 1659514"/>
                  <a:gd name="connsiteX191" fmla="*/ 2884043 w 4308024"/>
                  <a:gd name="connsiteY191" fmla="*/ 241651 h 1659514"/>
                  <a:gd name="connsiteX192" fmla="*/ 2986530 w 4308024"/>
                  <a:gd name="connsiteY192" fmla="*/ 241651 h 1659514"/>
                  <a:gd name="connsiteX193" fmla="*/ 3016266 w 4308024"/>
                  <a:gd name="connsiteY193" fmla="*/ 228429 h 1659514"/>
                  <a:gd name="connsiteX194" fmla="*/ 3071371 w 4308024"/>
                  <a:gd name="connsiteY194" fmla="*/ 197573 h 1659514"/>
                  <a:gd name="connsiteX195" fmla="*/ 3115455 w 4308024"/>
                  <a:gd name="connsiteY195" fmla="*/ 185452 h 1659514"/>
                  <a:gd name="connsiteX196" fmla="*/ 3115455 w 4308024"/>
                  <a:gd name="connsiteY196" fmla="*/ 169473 h 1659514"/>
                  <a:gd name="connsiteX197" fmla="*/ 3167798 w 4308024"/>
                  <a:gd name="connsiteY197" fmla="*/ 169473 h 1659514"/>
                  <a:gd name="connsiteX198" fmla="*/ 3190880 w 4308024"/>
                  <a:gd name="connsiteY198" fmla="*/ 156147 h 1659514"/>
                  <a:gd name="connsiteX199" fmla="*/ 3230032 w 4308024"/>
                  <a:gd name="connsiteY199" fmla="*/ 156147 h 1659514"/>
                  <a:gd name="connsiteX200" fmla="*/ 3253768 w 4308024"/>
                  <a:gd name="connsiteY200" fmla="*/ 142444 h 1659514"/>
                  <a:gd name="connsiteX201" fmla="*/ 3430045 w 4308024"/>
                  <a:gd name="connsiteY201" fmla="*/ 142444 h 1659514"/>
                  <a:gd name="connsiteX202" fmla="*/ 3452652 w 4308024"/>
                  <a:gd name="connsiteY202" fmla="*/ 128152 h 1659514"/>
                  <a:gd name="connsiteX203" fmla="*/ 3502766 w 4308024"/>
                  <a:gd name="connsiteY203" fmla="*/ 128152 h 1659514"/>
                  <a:gd name="connsiteX204" fmla="*/ 3502766 w 4308024"/>
                  <a:gd name="connsiteY204" fmla="*/ 105560 h 1659514"/>
                  <a:gd name="connsiteX205" fmla="*/ 3545751 w 4308024"/>
                  <a:gd name="connsiteY205" fmla="*/ 89032 h 1659514"/>
                  <a:gd name="connsiteX206" fmla="*/ 3693956 w 4308024"/>
                  <a:gd name="connsiteY206" fmla="*/ 89032 h 1659514"/>
                  <a:gd name="connsiteX207" fmla="*/ 3693956 w 4308024"/>
                  <a:gd name="connsiteY207" fmla="*/ 73605 h 1659514"/>
                  <a:gd name="connsiteX208" fmla="*/ 3794779 w 4308024"/>
                  <a:gd name="connsiteY208" fmla="*/ 54872 h 1659514"/>
                  <a:gd name="connsiteX209" fmla="*/ 3883483 w 4308024"/>
                  <a:gd name="connsiteY209" fmla="*/ 54872 h 1659514"/>
                  <a:gd name="connsiteX210" fmla="*/ 3914912 w 4308024"/>
                  <a:gd name="connsiteY210" fmla="*/ 30629 h 1659514"/>
                  <a:gd name="connsiteX211" fmla="*/ 4019597 w 4308024"/>
                  <a:gd name="connsiteY211" fmla="*/ 30629 h 1659514"/>
                  <a:gd name="connsiteX212" fmla="*/ 4078534 w 4308024"/>
                  <a:gd name="connsiteY212" fmla="*/ -224 h 1659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4308024" h="1659514">
                    <a:moveTo>
                      <a:pt x="4307748" y="878"/>
                    </a:moveTo>
                    <a:lnTo>
                      <a:pt x="4307748" y="219062"/>
                    </a:lnTo>
                    <a:lnTo>
                      <a:pt x="4080198" y="219062"/>
                    </a:lnTo>
                    <a:lnTo>
                      <a:pt x="4010774" y="248813"/>
                    </a:lnTo>
                    <a:lnTo>
                      <a:pt x="3909387" y="248813"/>
                    </a:lnTo>
                    <a:lnTo>
                      <a:pt x="3881849" y="267546"/>
                    </a:lnTo>
                    <a:lnTo>
                      <a:pt x="3799206" y="267546"/>
                    </a:lnTo>
                    <a:lnTo>
                      <a:pt x="3691193" y="287930"/>
                    </a:lnTo>
                    <a:lnTo>
                      <a:pt x="3691193" y="307765"/>
                    </a:lnTo>
                    <a:lnTo>
                      <a:pt x="3542989" y="307765"/>
                    </a:lnTo>
                    <a:lnTo>
                      <a:pt x="3498370" y="339171"/>
                    </a:lnTo>
                    <a:lnTo>
                      <a:pt x="3455949" y="339171"/>
                    </a:lnTo>
                    <a:lnTo>
                      <a:pt x="3432243" y="356252"/>
                    </a:lnTo>
                    <a:lnTo>
                      <a:pt x="3263660" y="356252"/>
                    </a:lnTo>
                    <a:lnTo>
                      <a:pt x="3221239" y="369474"/>
                    </a:lnTo>
                    <a:lnTo>
                      <a:pt x="3187077" y="369474"/>
                    </a:lnTo>
                    <a:lnTo>
                      <a:pt x="3163371" y="385453"/>
                    </a:lnTo>
                    <a:lnTo>
                      <a:pt x="3125377" y="385453"/>
                    </a:lnTo>
                    <a:lnTo>
                      <a:pt x="3106632" y="404186"/>
                    </a:lnTo>
                    <a:lnTo>
                      <a:pt x="2977142" y="458733"/>
                    </a:lnTo>
                    <a:lnTo>
                      <a:pt x="2898361" y="458733"/>
                    </a:lnTo>
                    <a:lnTo>
                      <a:pt x="2857040" y="463691"/>
                    </a:lnTo>
                    <a:lnTo>
                      <a:pt x="2847118" y="484628"/>
                    </a:lnTo>
                    <a:lnTo>
                      <a:pt x="2745195" y="484628"/>
                    </a:lnTo>
                    <a:lnTo>
                      <a:pt x="2717093" y="496748"/>
                    </a:lnTo>
                    <a:lnTo>
                      <a:pt x="2695051" y="527051"/>
                    </a:lnTo>
                    <a:lnTo>
                      <a:pt x="2621765" y="527051"/>
                    </a:lnTo>
                    <a:lnTo>
                      <a:pt x="2570552" y="545784"/>
                    </a:lnTo>
                    <a:lnTo>
                      <a:pt x="2534161" y="545784"/>
                    </a:lnTo>
                    <a:lnTo>
                      <a:pt x="2495603" y="572781"/>
                    </a:lnTo>
                    <a:lnTo>
                      <a:pt x="2495603" y="595373"/>
                    </a:lnTo>
                    <a:lnTo>
                      <a:pt x="2466402" y="595373"/>
                    </a:lnTo>
                    <a:lnTo>
                      <a:pt x="2382095" y="646611"/>
                    </a:lnTo>
                    <a:lnTo>
                      <a:pt x="2349062" y="646611"/>
                    </a:lnTo>
                    <a:lnTo>
                      <a:pt x="2261458" y="678016"/>
                    </a:lnTo>
                    <a:lnTo>
                      <a:pt x="2222869" y="678016"/>
                    </a:lnTo>
                    <a:lnTo>
                      <a:pt x="2185974" y="703362"/>
                    </a:lnTo>
                    <a:lnTo>
                      <a:pt x="2158406" y="703362"/>
                    </a:lnTo>
                    <a:lnTo>
                      <a:pt x="2150151" y="709422"/>
                    </a:lnTo>
                    <a:lnTo>
                      <a:pt x="2088994" y="709422"/>
                    </a:lnTo>
                    <a:lnTo>
                      <a:pt x="2055934" y="714932"/>
                    </a:lnTo>
                    <a:lnTo>
                      <a:pt x="2024529" y="740827"/>
                    </a:lnTo>
                    <a:lnTo>
                      <a:pt x="1994778" y="740827"/>
                    </a:lnTo>
                    <a:lnTo>
                      <a:pt x="1968883" y="760109"/>
                    </a:lnTo>
                    <a:lnTo>
                      <a:pt x="1968883" y="776089"/>
                    </a:lnTo>
                    <a:lnTo>
                      <a:pt x="1945189" y="776089"/>
                    </a:lnTo>
                    <a:lnTo>
                      <a:pt x="1886237" y="820167"/>
                    </a:lnTo>
                    <a:lnTo>
                      <a:pt x="1870258" y="820167"/>
                    </a:lnTo>
                    <a:lnTo>
                      <a:pt x="1792573" y="859837"/>
                    </a:lnTo>
                    <a:lnTo>
                      <a:pt x="1777146" y="859837"/>
                    </a:lnTo>
                    <a:lnTo>
                      <a:pt x="1712131" y="902813"/>
                    </a:lnTo>
                    <a:lnTo>
                      <a:pt x="1663095" y="902813"/>
                    </a:lnTo>
                    <a:lnTo>
                      <a:pt x="1630038" y="916035"/>
                    </a:lnTo>
                    <a:lnTo>
                      <a:pt x="1595878" y="957909"/>
                    </a:lnTo>
                    <a:lnTo>
                      <a:pt x="1564473" y="957909"/>
                    </a:lnTo>
                    <a:lnTo>
                      <a:pt x="1482379" y="1010252"/>
                    </a:lnTo>
                    <a:lnTo>
                      <a:pt x="1453178" y="1010252"/>
                    </a:lnTo>
                    <a:lnTo>
                      <a:pt x="1403040" y="1021270"/>
                    </a:lnTo>
                    <a:lnTo>
                      <a:pt x="1403040" y="1043858"/>
                    </a:lnTo>
                    <a:lnTo>
                      <a:pt x="1344637" y="1070856"/>
                    </a:lnTo>
                    <a:lnTo>
                      <a:pt x="1268051" y="1070856"/>
                    </a:lnTo>
                    <a:lnTo>
                      <a:pt x="1268051" y="1086835"/>
                    </a:lnTo>
                    <a:lnTo>
                      <a:pt x="1214606" y="1109976"/>
                    </a:lnTo>
                    <a:lnTo>
                      <a:pt x="1166672" y="1117688"/>
                    </a:lnTo>
                    <a:lnTo>
                      <a:pt x="1155654" y="1134219"/>
                    </a:lnTo>
                    <a:lnTo>
                      <a:pt x="1087335" y="1134219"/>
                    </a:lnTo>
                    <a:lnTo>
                      <a:pt x="1046011" y="1165072"/>
                    </a:lnTo>
                    <a:lnTo>
                      <a:pt x="1046011" y="1177745"/>
                    </a:lnTo>
                    <a:lnTo>
                      <a:pt x="1009098" y="1195925"/>
                    </a:lnTo>
                    <a:lnTo>
                      <a:pt x="984302" y="1195925"/>
                    </a:lnTo>
                    <a:lnTo>
                      <a:pt x="956755" y="1209150"/>
                    </a:lnTo>
                    <a:lnTo>
                      <a:pt x="956755" y="1224025"/>
                    </a:lnTo>
                    <a:lnTo>
                      <a:pt x="915431" y="1246063"/>
                    </a:lnTo>
                    <a:lnTo>
                      <a:pt x="912128" y="1259289"/>
                    </a:lnTo>
                    <a:lnTo>
                      <a:pt x="897251" y="1273061"/>
                    </a:lnTo>
                    <a:lnTo>
                      <a:pt x="847112" y="1295652"/>
                    </a:lnTo>
                    <a:lnTo>
                      <a:pt x="810749" y="1295652"/>
                    </a:lnTo>
                    <a:lnTo>
                      <a:pt x="809094" y="1313283"/>
                    </a:lnTo>
                    <a:lnTo>
                      <a:pt x="797886" y="1310280"/>
                    </a:lnTo>
                    <a:lnTo>
                      <a:pt x="798626" y="1326505"/>
                    </a:lnTo>
                    <a:lnTo>
                      <a:pt x="787931" y="1323639"/>
                    </a:lnTo>
                    <a:lnTo>
                      <a:pt x="787931" y="1350196"/>
                    </a:lnTo>
                    <a:lnTo>
                      <a:pt x="714328" y="1379950"/>
                    </a:lnTo>
                    <a:lnTo>
                      <a:pt x="653172" y="1445515"/>
                    </a:lnTo>
                    <a:lnTo>
                      <a:pt x="612400" y="1460392"/>
                    </a:lnTo>
                    <a:lnTo>
                      <a:pt x="530856" y="1460392"/>
                    </a:lnTo>
                    <a:lnTo>
                      <a:pt x="481270" y="1507773"/>
                    </a:lnTo>
                    <a:lnTo>
                      <a:pt x="467495" y="1507773"/>
                    </a:lnTo>
                    <a:lnTo>
                      <a:pt x="467495" y="1529263"/>
                    </a:lnTo>
                    <a:lnTo>
                      <a:pt x="443804" y="1529263"/>
                    </a:lnTo>
                    <a:lnTo>
                      <a:pt x="439176" y="1546537"/>
                    </a:lnTo>
                    <a:lnTo>
                      <a:pt x="420663" y="1546537"/>
                    </a:lnTo>
                    <a:lnTo>
                      <a:pt x="416222" y="1563116"/>
                    </a:lnTo>
                    <a:lnTo>
                      <a:pt x="367533" y="1576163"/>
                    </a:lnTo>
                    <a:lnTo>
                      <a:pt x="367533" y="1583807"/>
                    </a:lnTo>
                    <a:lnTo>
                      <a:pt x="300551" y="1597032"/>
                    </a:lnTo>
                    <a:lnTo>
                      <a:pt x="170524" y="1630089"/>
                    </a:lnTo>
                    <a:lnTo>
                      <a:pt x="111572" y="1646618"/>
                    </a:lnTo>
                    <a:lnTo>
                      <a:pt x="111572" y="1659290"/>
                    </a:lnTo>
                    <a:lnTo>
                      <a:pt x="-276" y="1659290"/>
                    </a:lnTo>
                    <a:lnTo>
                      <a:pt x="-276" y="1625131"/>
                    </a:lnTo>
                    <a:lnTo>
                      <a:pt x="72451" y="1625131"/>
                    </a:lnTo>
                    <a:lnTo>
                      <a:pt x="72451" y="1586011"/>
                    </a:lnTo>
                    <a:lnTo>
                      <a:pt x="138197" y="1568395"/>
                    </a:lnTo>
                    <a:lnTo>
                      <a:pt x="138197" y="1551852"/>
                    </a:lnTo>
                    <a:lnTo>
                      <a:pt x="185401" y="1551852"/>
                    </a:lnTo>
                    <a:lnTo>
                      <a:pt x="221212" y="1521548"/>
                    </a:lnTo>
                    <a:lnTo>
                      <a:pt x="247659" y="1521548"/>
                    </a:lnTo>
                    <a:lnTo>
                      <a:pt x="325347" y="1469758"/>
                    </a:lnTo>
                    <a:lnTo>
                      <a:pt x="360056" y="1469758"/>
                    </a:lnTo>
                    <a:lnTo>
                      <a:pt x="360056" y="1458188"/>
                    </a:lnTo>
                    <a:lnTo>
                      <a:pt x="425071" y="1433944"/>
                    </a:lnTo>
                    <a:lnTo>
                      <a:pt x="437192" y="1417965"/>
                    </a:lnTo>
                    <a:lnTo>
                      <a:pt x="437192" y="1399232"/>
                    </a:lnTo>
                    <a:lnTo>
                      <a:pt x="455375" y="1399232"/>
                    </a:lnTo>
                    <a:lnTo>
                      <a:pt x="498351" y="1356259"/>
                    </a:lnTo>
                    <a:lnTo>
                      <a:pt x="498351" y="1340280"/>
                    </a:lnTo>
                    <a:lnTo>
                      <a:pt x="533060" y="1312730"/>
                    </a:lnTo>
                    <a:lnTo>
                      <a:pt x="628379" y="1312730"/>
                    </a:lnTo>
                    <a:lnTo>
                      <a:pt x="656478" y="1291794"/>
                    </a:lnTo>
                    <a:lnTo>
                      <a:pt x="656478" y="1270307"/>
                    </a:lnTo>
                    <a:lnTo>
                      <a:pt x="670253" y="1270307"/>
                    </a:lnTo>
                    <a:lnTo>
                      <a:pt x="670253" y="1253778"/>
                    </a:lnTo>
                    <a:lnTo>
                      <a:pt x="680721" y="1253778"/>
                    </a:lnTo>
                    <a:lnTo>
                      <a:pt x="680721" y="1240556"/>
                    </a:lnTo>
                    <a:lnTo>
                      <a:pt x="695663" y="1236552"/>
                    </a:lnTo>
                    <a:lnTo>
                      <a:pt x="714880" y="1227331"/>
                    </a:lnTo>
                    <a:lnTo>
                      <a:pt x="714880" y="1205292"/>
                    </a:lnTo>
                    <a:lnTo>
                      <a:pt x="742980" y="1205292"/>
                    </a:lnTo>
                    <a:lnTo>
                      <a:pt x="789812" y="1173886"/>
                    </a:lnTo>
                    <a:lnTo>
                      <a:pt x="789812" y="1128709"/>
                    </a:lnTo>
                    <a:lnTo>
                      <a:pt x="855377" y="1107772"/>
                    </a:lnTo>
                    <a:lnTo>
                      <a:pt x="855377" y="1098955"/>
                    </a:lnTo>
                    <a:lnTo>
                      <a:pt x="898902" y="1078570"/>
                    </a:lnTo>
                    <a:lnTo>
                      <a:pt x="918188" y="1052123"/>
                    </a:lnTo>
                    <a:lnTo>
                      <a:pt x="964467" y="1024023"/>
                    </a:lnTo>
                    <a:lnTo>
                      <a:pt x="969648" y="1004691"/>
                    </a:lnTo>
                    <a:lnTo>
                      <a:pt x="1003035" y="1004691"/>
                    </a:lnTo>
                    <a:lnTo>
                      <a:pt x="1003035" y="982150"/>
                    </a:lnTo>
                    <a:lnTo>
                      <a:pt x="1050419" y="982150"/>
                    </a:lnTo>
                    <a:lnTo>
                      <a:pt x="1050419" y="960113"/>
                    </a:lnTo>
                    <a:lnTo>
                      <a:pt x="1087335" y="925402"/>
                    </a:lnTo>
                    <a:lnTo>
                      <a:pt x="1154552" y="925402"/>
                    </a:lnTo>
                    <a:lnTo>
                      <a:pt x="1168876" y="907218"/>
                    </a:lnTo>
                    <a:lnTo>
                      <a:pt x="1200282" y="896200"/>
                    </a:lnTo>
                    <a:lnTo>
                      <a:pt x="1218465" y="897302"/>
                    </a:lnTo>
                    <a:lnTo>
                      <a:pt x="1268051" y="873611"/>
                    </a:lnTo>
                    <a:lnTo>
                      <a:pt x="1271907" y="861488"/>
                    </a:lnTo>
                    <a:lnTo>
                      <a:pt x="1337475" y="859837"/>
                    </a:lnTo>
                    <a:lnTo>
                      <a:pt x="1356207" y="843308"/>
                    </a:lnTo>
                    <a:lnTo>
                      <a:pt x="1399181" y="828981"/>
                    </a:lnTo>
                    <a:lnTo>
                      <a:pt x="1399181" y="813005"/>
                    </a:lnTo>
                    <a:lnTo>
                      <a:pt x="1412956" y="801984"/>
                    </a:lnTo>
                    <a:lnTo>
                      <a:pt x="1464745" y="801984"/>
                    </a:lnTo>
                    <a:lnTo>
                      <a:pt x="1546289" y="754049"/>
                    </a:lnTo>
                    <a:lnTo>
                      <a:pt x="1587061" y="754049"/>
                    </a:lnTo>
                    <a:lnTo>
                      <a:pt x="1616815" y="728707"/>
                    </a:lnTo>
                    <a:lnTo>
                      <a:pt x="1616815" y="709422"/>
                    </a:lnTo>
                    <a:lnTo>
                      <a:pt x="1650422" y="682425"/>
                    </a:lnTo>
                    <a:lnTo>
                      <a:pt x="1717641" y="682425"/>
                    </a:lnTo>
                    <a:lnTo>
                      <a:pt x="1771086" y="637244"/>
                    </a:lnTo>
                    <a:lnTo>
                      <a:pt x="1800287" y="637244"/>
                    </a:lnTo>
                    <a:lnTo>
                      <a:pt x="1837753" y="608595"/>
                    </a:lnTo>
                    <a:lnTo>
                      <a:pt x="1907723" y="588760"/>
                    </a:lnTo>
                    <a:lnTo>
                      <a:pt x="1937477" y="567271"/>
                    </a:lnTo>
                    <a:lnTo>
                      <a:pt x="1937477" y="555703"/>
                    </a:lnTo>
                    <a:lnTo>
                      <a:pt x="1973841" y="555703"/>
                    </a:lnTo>
                    <a:lnTo>
                      <a:pt x="1973841" y="514931"/>
                    </a:lnTo>
                    <a:lnTo>
                      <a:pt x="2030592" y="514931"/>
                    </a:lnTo>
                    <a:lnTo>
                      <a:pt x="2030592" y="497850"/>
                    </a:lnTo>
                    <a:lnTo>
                      <a:pt x="2086238" y="487382"/>
                    </a:lnTo>
                    <a:lnTo>
                      <a:pt x="2135274" y="487382"/>
                    </a:lnTo>
                    <a:lnTo>
                      <a:pt x="2155109" y="477466"/>
                    </a:lnTo>
                    <a:lnTo>
                      <a:pt x="2192568" y="477466"/>
                    </a:lnTo>
                    <a:lnTo>
                      <a:pt x="2225632" y="453772"/>
                    </a:lnTo>
                    <a:lnTo>
                      <a:pt x="2271914" y="453772"/>
                    </a:lnTo>
                    <a:lnTo>
                      <a:pt x="2353458" y="424021"/>
                    </a:lnTo>
                    <a:lnTo>
                      <a:pt x="2385422" y="424021"/>
                    </a:lnTo>
                    <a:lnTo>
                      <a:pt x="2445458" y="383799"/>
                    </a:lnTo>
                    <a:lnTo>
                      <a:pt x="2463104" y="383799"/>
                    </a:lnTo>
                    <a:lnTo>
                      <a:pt x="2498900" y="360660"/>
                    </a:lnTo>
                    <a:lnTo>
                      <a:pt x="2498900" y="346886"/>
                    </a:lnTo>
                    <a:lnTo>
                      <a:pt x="2515981" y="346886"/>
                    </a:lnTo>
                    <a:lnTo>
                      <a:pt x="2515981" y="327051"/>
                    </a:lnTo>
                    <a:lnTo>
                      <a:pt x="2574948" y="327051"/>
                    </a:lnTo>
                    <a:lnTo>
                      <a:pt x="2626726" y="306114"/>
                    </a:lnTo>
                    <a:lnTo>
                      <a:pt x="2703874" y="306114"/>
                    </a:lnTo>
                    <a:lnTo>
                      <a:pt x="2703874" y="291237"/>
                    </a:lnTo>
                    <a:lnTo>
                      <a:pt x="2747958" y="265894"/>
                    </a:lnTo>
                    <a:lnTo>
                      <a:pt x="2850980" y="265894"/>
                    </a:lnTo>
                    <a:lnTo>
                      <a:pt x="2850980" y="249915"/>
                    </a:lnTo>
                    <a:lnTo>
                      <a:pt x="2884043" y="241651"/>
                    </a:lnTo>
                    <a:lnTo>
                      <a:pt x="2986530" y="241651"/>
                    </a:lnTo>
                    <a:lnTo>
                      <a:pt x="3016266" y="228429"/>
                    </a:lnTo>
                    <a:lnTo>
                      <a:pt x="3071371" y="197573"/>
                    </a:lnTo>
                    <a:lnTo>
                      <a:pt x="3115455" y="185452"/>
                    </a:lnTo>
                    <a:lnTo>
                      <a:pt x="3115455" y="169473"/>
                    </a:lnTo>
                    <a:lnTo>
                      <a:pt x="3167798" y="169473"/>
                    </a:lnTo>
                    <a:lnTo>
                      <a:pt x="3190880" y="156147"/>
                    </a:lnTo>
                    <a:lnTo>
                      <a:pt x="3230032" y="156147"/>
                    </a:lnTo>
                    <a:lnTo>
                      <a:pt x="3253768" y="142444"/>
                    </a:lnTo>
                    <a:lnTo>
                      <a:pt x="3430045" y="142444"/>
                    </a:lnTo>
                    <a:lnTo>
                      <a:pt x="3452652" y="128152"/>
                    </a:lnTo>
                    <a:lnTo>
                      <a:pt x="3502766" y="128152"/>
                    </a:lnTo>
                    <a:lnTo>
                      <a:pt x="3502766" y="105560"/>
                    </a:lnTo>
                    <a:lnTo>
                      <a:pt x="3545751" y="89032"/>
                    </a:lnTo>
                    <a:lnTo>
                      <a:pt x="3693956" y="89032"/>
                    </a:lnTo>
                    <a:lnTo>
                      <a:pt x="3693956" y="73605"/>
                    </a:lnTo>
                    <a:lnTo>
                      <a:pt x="3794779" y="54872"/>
                    </a:lnTo>
                    <a:lnTo>
                      <a:pt x="3883483" y="54872"/>
                    </a:lnTo>
                    <a:lnTo>
                      <a:pt x="3914912" y="30629"/>
                    </a:lnTo>
                    <a:lnTo>
                      <a:pt x="4019597" y="30629"/>
                    </a:lnTo>
                    <a:lnTo>
                      <a:pt x="4078534" y="-224"/>
                    </a:lnTo>
                    <a:close/>
                  </a:path>
                </a:pathLst>
              </a:custGeom>
              <a:solidFill>
                <a:srgbClr val="CC9C50">
                  <a:alpha val="20000"/>
                </a:srgbClr>
              </a:solidFill>
              <a:ln w="2969" cap="flat">
                <a:noFill/>
                <a:prstDash val="solid"/>
                <a:miter/>
              </a:ln>
            </p:spPr>
            <p:txBody>
              <a:bodyPr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000000"/>
                  </a:solidFill>
                  <a:effectLst/>
                  <a:uLnTx/>
                  <a:uFillTx/>
                  <a:ea typeface="+mn-ea"/>
                  <a:cs typeface="Arial"/>
                </a:endParaRPr>
              </a:p>
            </p:txBody>
          </p:sp>
          <p:sp>
            <p:nvSpPr>
              <p:cNvPr id="63" name="Figura a mano libera: forma 24">
                <a:extLst>
                  <a:ext uri="{FF2B5EF4-FFF2-40B4-BE49-F238E27FC236}">
                    <a16:creationId xmlns:a16="http://schemas.microsoft.com/office/drawing/2014/main" id="{E5486055-854F-4326-BD98-8A6F6BADF57C}"/>
                  </a:ext>
                </a:extLst>
              </p:cNvPr>
              <p:cNvSpPr/>
              <p:nvPr/>
            </p:nvSpPr>
            <p:spPr>
              <a:xfrm>
                <a:off x="1415209" y="2641298"/>
                <a:ext cx="4299186" cy="1579622"/>
              </a:xfrm>
              <a:custGeom>
                <a:avLst/>
                <a:gdLst>
                  <a:gd name="connsiteX0" fmla="*/ -276 w 4299186"/>
                  <a:gd name="connsiteY0" fmla="*/ 1579398 h 1579622"/>
                  <a:gd name="connsiteX1" fmla="*/ 58676 w 4299186"/>
                  <a:gd name="connsiteY1" fmla="*/ 1579398 h 1579622"/>
                  <a:gd name="connsiteX2" fmla="*/ 84022 w 4299186"/>
                  <a:gd name="connsiteY2" fmla="*/ 1549647 h 1579622"/>
                  <a:gd name="connsiteX3" fmla="*/ 80294 w 4299186"/>
                  <a:gd name="connsiteY3" fmla="*/ 1535730 h 1579622"/>
                  <a:gd name="connsiteX4" fmla="*/ 140220 w 4299186"/>
                  <a:gd name="connsiteY4" fmla="*/ 1508875 h 1579622"/>
                  <a:gd name="connsiteX5" fmla="*/ 185401 w 4299186"/>
                  <a:gd name="connsiteY5" fmla="*/ 1508875 h 1579622"/>
                  <a:gd name="connsiteX6" fmla="*/ 220110 w 4299186"/>
                  <a:gd name="connsiteY6" fmla="*/ 1482981 h 1579622"/>
                  <a:gd name="connsiteX7" fmla="*/ 246005 w 4299186"/>
                  <a:gd name="connsiteY7" fmla="*/ 1482981 h 1579622"/>
                  <a:gd name="connsiteX8" fmla="*/ 270800 w 4299186"/>
                  <a:gd name="connsiteY8" fmla="*/ 1461494 h 1579622"/>
                  <a:gd name="connsiteX9" fmla="*/ 292837 w 4299186"/>
                  <a:gd name="connsiteY9" fmla="*/ 1461494 h 1579622"/>
                  <a:gd name="connsiteX10" fmla="*/ 292837 w 4299186"/>
                  <a:gd name="connsiteY10" fmla="*/ 1438902 h 1579622"/>
                  <a:gd name="connsiteX11" fmla="*/ 364465 w 4299186"/>
                  <a:gd name="connsiteY11" fmla="*/ 1438902 h 1579622"/>
                  <a:gd name="connsiteX12" fmla="*/ 422867 w 4299186"/>
                  <a:gd name="connsiteY12" fmla="*/ 1408049 h 1579622"/>
                  <a:gd name="connsiteX13" fmla="*/ 438294 w 4299186"/>
                  <a:gd name="connsiteY13" fmla="*/ 1378848 h 1579622"/>
                  <a:gd name="connsiteX14" fmla="*/ 460333 w 4299186"/>
                  <a:gd name="connsiteY14" fmla="*/ 1378848 h 1579622"/>
                  <a:gd name="connsiteX15" fmla="*/ 460333 w 4299186"/>
                  <a:gd name="connsiteY15" fmla="*/ 1354055 h 1579622"/>
                  <a:gd name="connsiteX16" fmla="*/ 480717 w 4299186"/>
                  <a:gd name="connsiteY16" fmla="*/ 1354055 h 1579622"/>
                  <a:gd name="connsiteX17" fmla="*/ 480717 w 4299186"/>
                  <a:gd name="connsiteY17" fmla="*/ 1323752 h 1579622"/>
                  <a:gd name="connsiteX18" fmla="*/ 531958 w 4299186"/>
                  <a:gd name="connsiteY18" fmla="*/ 1297304 h 1579622"/>
                  <a:gd name="connsiteX19" fmla="*/ 630580 w 4299186"/>
                  <a:gd name="connsiteY19" fmla="*/ 1297304 h 1579622"/>
                  <a:gd name="connsiteX20" fmla="*/ 669700 w 4299186"/>
                  <a:gd name="connsiteY20" fmla="*/ 1244412 h 1579622"/>
                  <a:gd name="connsiteX21" fmla="*/ 731409 w 4299186"/>
                  <a:gd name="connsiteY21" fmla="*/ 1195376 h 1579622"/>
                  <a:gd name="connsiteX22" fmla="*/ 774382 w 4299186"/>
                  <a:gd name="connsiteY22" fmla="*/ 1195376 h 1579622"/>
                  <a:gd name="connsiteX23" fmla="*/ 774382 w 4299186"/>
                  <a:gd name="connsiteY23" fmla="*/ 1142483 h 1579622"/>
                  <a:gd name="connsiteX24" fmla="*/ 795872 w 4299186"/>
                  <a:gd name="connsiteY24" fmla="*/ 1142483 h 1579622"/>
                  <a:gd name="connsiteX25" fmla="*/ 818460 w 4299186"/>
                  <a:gd name="connsiteY25" fmla="*/ 1119892 h 1579622"/>
                  <a:gd name="connsiteX26" fmla="*/ 845458 w 4299186"/>
                  <a:gd name="connsiteY26" fmla="*/ 1119892 h 1579622"/>
                  <a:gd name="connsiteX27" fmla="*/ 884833 w 4299186"/>
                  <a:gd name="connsiteY27" fmla="*/ 1097158 h 1579622"/>
                  <a:gd name="connsiteX28" fmla="*/ 939181 w 4299186"/>
                  <a:gd name="connsiteY28" fmla="*/ 1042813 h 1579622"/>
                  <a:gd name="connsiteX29" fmla="*/ 967224 w 4299186"/>
                  <a:gd name="connsiteY29" fmla="*/ 1011351 h 1579622"/>
                  <a:gd name="connsiteX30" fmla="*/ 1001383 w 4299186"/>
                  <a:gd name="connsiteY30" fmla="*/ 1011351 h 1579622"/>
                  <a:gd name="connsiteX31" fmla="*/ 1001383 w 4299186"/>
                  <a:gd name="connsiteY31" fmla="*/ 991516 h 1579622"/>
                  <a:gd name="connsiteX32" fmla="*/ 1025074 w 4299186"/>
                  <a:gd name="connsiteY32" fmla="*/ 991516 h 1579622"/>
                  <a:gd name="connsiteX33" fmla="*/ 1025074 w 4299186"/>
                  <a:gd name="connsiteY33" fmla="*/ 970582 h 1579622"/>
                  <a:gd name="connsiteX34" fmla="*/ 1057582 w 4299186"/>
                  <a:gd name="connsiteY34" fmla="*/ 970582 h 1579622"/>
                  <a:gd name="connsiteX35" fmla="*/ 1057582 w 4299186"/>
                  <a:gd name="connsiteY35" fmla="*/ 941930 h 1579622"/>
                  <a:gd name="connsiteX36" fmla="*/ 1146288 w 4299186"/>
                  <a:gd name="connsiteY36" fmla="*/ 941930 h 1579622"/>
                  <a:gd name="connsiteX37" fmla="*/ 1228381 w 4299186"/>
                  <a:gd name="connsiteY37" fmla="*/ 902813 h 1579622"/>
                  <a:gd name="connsiteX38" fmla="*/ 1267498 w 4299186"/>
                  <a:gd name="connsiteY38" fmla="*/ 875813 h 1579622"/>
                  <a:gd name="connsiteX39" fmla="*/ 1290640 w 4299186"/>
                  <a:gd name="connsiteY39" fmla="*/ 868101 h 1579622"/>
                  <a:gd name="connsiteX40" fmla="*/ 1337472 w 4299186"/>
                  <a:gd name="connsiteY40" fmla="*/ 868101 h 1579622"/>
                  <a:gd name="connsiteX41" fmla="*/ 1403589 w 4299186"/>
                  <a:gd name="connsiteY41" fmla="*/ 821269 h 1579622"/>
                  <a:gd name="connsiteX42" fmla="*/ 1466950 w 4299186"/>
                  <a:gd name="connsiteY42" fmla="*/ 809698 h 1579622"/>
                  <a:gd name="connsiteX43" fmla="*/ 1552349 w 4299186"/>
                  <a:gd name="connsiteY43" fmla="*/ 763968 h 1579622"/>
                  <a:gd name="connsiteX44" fmla="*/ 1596977 w 4299186"/>
                  <a:gd name="connsiteY44" fmla="*/ 747440 h 1579622"/>
                  <a:gd name="connsiteX45" fmla="*/ 1620671 w 4299186"/>
                  <a:gd name="connsiteY45" fmla="*/ 715482 h 1579622"/>
                  <a:gd name="connsiteX46" fmla="*/ 1654278 w 4299186"/>
                  <a:gd name="connsiteY46" fmla="*/ 696199 h 1579622"/>
                  <a:gd name="connsiteX47" fmla="*/ 1704969 w 4299186"/>
                  <a:gd name="connsiteY47" fmla="*/ 696199 h 1579622"/>
                  <a:gd name="connsiteX48" fmla="*/ 1751248 w 4299186"/>
                  <a:gd name="connsiteY48" fmla="*/ 658734 h 1579622"/>
                  <a:gd name="connsiteX49" fmla="*/ 1801387 w 4299186"/>
                  <a:gd name="connsiteY49" fmla="*/ 648815 h 1579622"/>
                  <a:gd name="connsiteX50" fmla="*/ 1849873 w 4299186"/>
                  <a:gd name="connsiteY50" fmla="*/ 619613 h 1579622"/>
                  <a:gd name="connsiteX51" fmla="*/ 1906072 w 4299186"/>
                  <a:gd name="connsiteY51" fmla="*/ 603085 h 1579622"/>
                  <a:gd name="connsiteX52" fmla="*/ 1929762 w 4299186"/>
                  <a:gd name="connsiteY52" fmla="*/ 574436 h 1579622"/>
                  <a:gd name="connsiteX53" fmla="*/ 1969432 w 4299186"/>
                  <a:gd name="connsiteY53" fmla="*/ 557905 h 1579622"/>
                  <a:gd name="connsiteX54" fmla="*/ 1983757 w 4299186"/>
                  <a:gd name="connsiteY54" fmla="*/ 534214 h 1579622"/>
                  <a:gd name="connsiteX55" fmla="*/ 2020673 w 4299186"/>
                  <a:gd name="connsiteY55" fmla="*/ 534214 h 1579622"/>
                  <a:gd name="connsiteX56" fmla="*/ 2044916 w 4299186"/>
                  <a:gd name="connsiteY56" fmla="*/ 508319 h 1579622"/>
                  <a:gd name="connsiteX57" fmla="*/ 2114337 w 4299186"/>
                  <a:gd name="connsiteY57" fmla="*/ 508319 h 1579622"/>
                  <a:gd name="connsiteX58" fmla="*/ 2114337 w 4299186"/>
                  <a:gd name="connsiteY58" fmla="*/ 492340 h 1579622"/>
                  <a:gd name="connsiteX59" fmla="*/ 2178235 w 4299186"/>
                  <a:gd name="connsiteY59" fmla="*/ 492340 h 1579622"/>
                  <a:gd name="connsiteX60" fmla="*/ 2225646 w 4299186"/>
                  <a:gd name="connsiteY60" fmla="*/ 468649 h 1579622"/>
                  <a:gd name="connsiteX61" fmla="*/ 2268602 w 4299186"/>
                  <a:gd name="connsiteY61" fmla="*/ 468649 h 1579622"/>
                  <a:gd name="connsiteX62" fmla="*/ 2301100 w 4299186"/>
                  <a:gd name="connsiteY62" fmla="*/ 453222 h 1579622"/>
                  <a:gd name="connsiteX63" fmla="*/ 2352344 w 4299186"/>
                  <a:gd name="connsiteY63" fmla="*/ 436694 h 1579622"/>
                  <a:gd name="connsiteX64" fmla="*/ 2381545 w 4299186"/>
                  <a:gd name="connsiteY64" fmla="*/ 436694 h 1579622"/>
                  <a:gd name="connsiteX65" fmla="*/ 2381545 w 4299186"/>
                  <a:gd name="connsiteY65" fmla="*/ 426775 h 1579622"/>
                  <a:gd name="connsiteX66" fmla="*/ 2486795 w 4299186"/>
                  <a:gd name="connsiteY66" fmla="*/ 371129 h 1579622"/>
                  <a:gd name="connsiteX67" fmla="*/ 2518759 w 4299186"/>
                  <a:gd name="connsiteY67" fmla="*/ 337519 h 1579622"/>
                  <a:gd name="connsiteX68" fmla="*/ 2566140 w 4299186"/>
                  <a:gd name="connsiteY68" fmla="*/ 337519 h 1579622"/>
                  <a:gd name="connsiteX69" fmla="*/ 2616255 w 4299186"/>
                  <a:gd name="connsiteY69" fmla="*/ 314378 h 1579622"/>
                  <a:gd name="connsiteX70" fmla="*/ 2701661 w 4299186"/>
                  <a:gd name="connsiteY70" fmla="*/ 314378 h 1579622"/>
                  <a:gd name="connsiteX71" fmla="*/ 2701661 w 4299186"/>
                  <a:gd name="connsiteY71" fmla="*/ 287930 h 1579622"/>
                  <a:gd name="connsiteX72" fmla="*/ 2747408 w 4299186"/>
                  <a:gd name="connsiteY72" fmla="*/ 273606 h 1579622"/>
                  <a:gd name="connsiteX73" fmla="*/ 2857589 w 4299186"/>
                  <a:gd name="connsiteY73" fmla="*/ 273606 h 1579622"/>
                  <a:gd name="connsiteX74" fmla="*/ 2857589 w 4299186"/>
                  <a:gd name="connsiteY74" fmla="*/ 249915 h 1579622"/>
                  <a:gd name="connsiteX75" fmla="*/ 2966136 w 4299186"/>
                  <a:gd name="connsiteY75" fmla="*/ 249915 h 1579622"/>
                  <a:gd name="connsiteX76" fmla="*/ 3071356 w 4299186"/>
                  <a:gd name="connsiteY76" fmla="*/ 201981 h 1579622"/>
                  <a:gd name="connsiteX77" fmla="*/ 3104419 w 4299186"/>
                  <a:gd name="connsiteY77" fmla="*/ 182146 h 1579622"/>
                  <a:gd name="connsiteX78" fmla="*/ 3117104 w 4299186"/>
                  <a:gd name="connsiteY78" fmla="*/ 170026 h 1579622"/>
                  <a:gd name="connsiteX79" fmla="*/ 3165020 w 4299186"/>
                  <a:gd name="connsiteY79" fmla="*/ 170026 h 1579622"/>
                  <a:gd name="connsiteX80" fmla="*/ 3179368 w 4299186"/>
                  <a:gd name="connsiteY80" fmla="*/ 159557 h 1579622"/>
                  <a:gd name="connsiteX81" fmla="*/ 3227285 w 4299186"/>
                  <a:gd name="connsiteY81" fmla="*/ 159557 h 1579622"/>
                  <a:gd name="connsiteX82" fmla="*/ 3268071 w 4299186"/>
                  <a:gd name="connsiteY82" fmla="*/ 143578 h 1579622"/>
                  <a:gd name="connsiteX83" fmla="*/ 3422336 w 4299186"/>
                  <a:gd name="connsiteY83" fmla="*/ 143578 h 1579622"/>
                  <a:gd name="connsiteX84" fmla="*/ 3440279 w 4299186"/>
                  <a:gd name="connsiteY84" fmla="*/ 133226 h 1579622"/>
                  <a:gd name="connsiteX85" fmla="*/ 3488997 w 4299186"/>
                  <a:gd name="connsiteY85" fmla="*/ 133226 h 1579622"/>
                  <a:gd name="connsiteX86" fmla="*/ 3541340 w 4299186"/>
                  <a:gd name="connsiteY86" fmla="*/ 92890 h 1579622"/>
                  <a:gd name="connsiteX87" fmla="*/ 3650421 w 4299186"/>
                  <a:gd name="connsiteY87" fmla="*/ 92890 h 1579622"/>
                  <a:gd name="connsiteX88" fmla="*/ 3729232 w 4299186"/>
                  <a:gd name="connsiteY88" fmla="*/ 63689 h 1579622"/>
                  <a:gd name="connsiteX89" fmla="*/ 3784872 w 4299186"/>
                  <a:gd name="connsiteY89" fmla="*/ 52118 h 1579622"/>
                  <a:gd name="connsiteX90" fmla="*/ 3851533 w 4299186"/>
                  <a:gd name="connsiteY90" fmla="*/ 52118 h 1579622"/>
                  <a:gd name="connsiteX91" fmla="*/ 3945198 w 4299186"/>
                  <a:gd name="connsiteY91" fmla="*/ 30629 h 1579622"/>
                  <a:gd name="connsiteX92" fmla="*/ 4004699 w 4299186"/>
                  <a:gd name="connsiteY92" fmla="*/ 30629 h 1579622"/>
                  <a:gd name="connsiteX93" fmla="*/ 4062567 w 4299186"/>
                  <a:gd name="connsiteY93" fmla="*/ -224 h 1579622"/>
                  <a:gd name="connsiteX94" fmla="*/ 4298911 w 4299186"/>
                  <a:gd name="connsiteY94" fmla="*/ -224 h 1579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299186" h="1579622">
                    <a:moveTo>
                      <a:pt x="-276" y="1579398"/>
                    </a:moveTo>
                    <a:lnTo>
                      <a:pt x="58676" y="1579398"/>
                    </a:lnTo>
                    <a:lnTo>
                      <a:pt x="84022" y="1549647"/>
                    </a:lnTo>
                    <a:lnTo>
                      <a:pt x="80294" y="1535730"/>
                    </a:lnTo>
                    <a:lnTo>
                      <a:pt x="140220" y="1508875"/>
                    </a:lnTo>
                    <a:lnTo>
                      <a:pt x="185401" y="1508875"/>
                    </a:lnTo>
                    <a:lnTo>
                      <a:pt x="220110" y="1482981"/>
                    </a:lnTo>
                    <a:lnTo>
                      <a:pt x="246005" y="1482981"/>
                    </a:lnTo>
                    <a:lnTo>
                      <a:pt x="270800" y="1461494"/>
                    </a:lnTo>
                    <a:lnTo>
                      <a:pt x="292837" y="1461494"/>
                    </a:lnTo>
                    <a:lnTo>
                      <a:pt x="292837" y="1438902"/>
                    </a:lnTo>
                    <a:lnTo>
                      <a:pt x="364465" y="1438902"/>
                    </a:lnTo>
                    <a:lnTo>
                      <a:pt x="422867" y="1408049"/>
                    </a:lnTo>
                    <a:lnTo>
                      <a:pt x="438294" y="1378848"/>
                    </a:lnTo>
                    <a:lnTo>
                      <a:pt x="460333" y="1378848"/>
                    </a:lnTo>
                    <a:lnTo>
                      <a:pt x="460333" y="1354055"/>
                    </a:lnTo>
                    <a:lnTo>
                      <a:pt x="480717" y="1354055"/>
                    </a:lnTo>
                    <a:lnTo>
                      <a:pt x="480717" y="1323752"/>
                    </a:lnTo>
                    <a:lnTo>
                      <a:pt x="531958" y="1297304"/>
                    </a:lnTo>
                    <a:lnTo>
                      <a:pt x="630580" y="1297304"/>
                    </a:lnTo>
                    <a:lnTo>
                      <a:pt x="669700" y="1244412"/>
                    </a:lnTo>
                    <a:lnTo>
                      <a:pt x="731409" y="1195376"/>
                    </a:lnTo>
                    <a:lnTo>
                      <a:pt x="774382" y="1195376"/>
                    </a:lnTo>
                    <a:lnTo>
                      <a:pt x="774382" y="1142483"/>
                    </a:lnTo>
                    <a:lnTo>
                      <a:pt x="795872" y="1142483"/>
                    </a:lnTo>
                    <a:lnTo>
                      <a:pt x="818460" y="1119892"/>
                    </a:lnTo>
                    <a:lnTo>
                      <a:pt x="845458" y="1119892"/>
                    </a:lnTo>
                    <a:lnTo>
                      <a:pt x="884833" y="1097158"/>
                    </a:lnTo>
                    <a:lnTo>
                      <a:pt x="939181" y="1042813"/>
                    </a:lnTo>
                    <a:lnTo>
                      <a:pt x="967224" y="1011351"/>
                    </a:lnTo>
                    <a:lnTo>
                      <a:pt x="1001383" y="1011351"/>
                    </a:lnTo>
                    <a:lnTo>
                      <a:pt x="1001383" y="991516"/>
                    </a:lnTo>
                    <a:lnTo>
                      <a:pt x="1025074" y="991516"/>
                    </a:lnTo>
                    <a:lnTo>
                      <a:pt x="1025074" y="970582"/>
                    </a:lnTo>
                    <a:lnTo>
                      <a:pt x="1057582" y="970582"/>
                    </a:lnTo>
                    <a:lnTo>
                      <a:pt x="1057582" y="941930"/>
                    </a:lnTo>
                    <a:lnTo>
                      <a:pt x="1146288" y="941930"/>
                    </a:lnTo>
                    <a:lnTo>
                      <a:pt x="1228381" y="902813"/>
                    </a:lnTo>
                    <a:lnTo>
                      <a:pt x="1267498" y="875813"/>
                    </a:lnTo>
                    <a:lnTo>
                      <a:pt x="1290640" y="868101"/>
                    </a:lnTo>
                    <a:lnTo>
                      <a:pt x="1337472" y="868101"/>
                    </a:lnTo>
                    <a:lnTo>
                      <a:pt x="1403589" y="821269"/>
                    </a:lnTo>
                    <a:lnTo>
                      <a:pt x="1466950" y="809698"/>
                    </a:lnTo>
                    <a:lnTo>
                      <a:pt x="1552349" y="763968"/>
                    </a:lnTo>
                    <a:lnTo>
                      <a:pt x="1596977" y="747440"/>
                    </a:lnTo>
                    <a:lnTo>
                      <a:pt x="1620671" y="715482"/>
                    </a:lnTo>
                    <a:lnTo>
                      <a:pt x="1654278" y="696199"/>
                    </a:lnTo>
                    <a:lnTo>
                      <a:pt x="1704969" y="696199"/>
                    </a:lnTo>
                    <a:lnTo>
                      <a:pt x="1751248" y="658734"/>
                    </a:lnTo>
                    <a:lnTo>
                      <a:pt x="1801387" y="648815"/>
                    </a:lnTo>
                    <a:lnTo>
                      <a:pt x="1849873" y="619613"/>
                    </a:lnTo>
                    <a:lnTo>
                      <a:pt x="1906072" y="603085"/>
                    </a:lnTo>
                    <a:lnTo>
                      <a:pt x="1929762" y="574436"/>
                    </a:lnTo>
                    <a:lnTo>
                      <a:pt x="1969432" y="557905"/>
                    </a:lnTo>
                    <a:lnTo>
                      <a:pt x="1983757" y="534214"/>
                    </a:lnTo>
                    <a:lnTo>
                      <a:pt x="2020673" y="534214"/>
                    </a:lnTo>
                    <a:lnTo>
                      <a:pt x="2044916" y="508319"/>
                    </a:lnTo>
                    <a:lnTo>
                      <a:pt x="2114337" y="508319"/>
                    </a:lnTo>
                    <a:lnTo>
                      <a:pt x="2114337" y="492340"/>
                    </a:lnTo>
                    <a:lnTo>
                      <a:pt x="2178235" y="492340"/>
                    </a:lnTo>
                    <a:lnTo>
                      <a:pt x="2225646" y="468649"/>
                    </a:lnTo>
                    <a:lnTo>
                      <a:pt x="2268602" y="468649"/>
                    </a:lnTo>
                    <a:lnTo>
                      <a:pt x="2301100" y="453222"/>
                    </a:lnTo>
                    <a:lnTo>
                      <a:pt x="2352344" y="436694"/>
                    </a:lnTo>
                    <a:lnTo>
                      <a:pt x="2381545" y="436694"/>
                    </a:lnTo>
                    <a:lnTo>
                      <a:pt x="2381545" y="426775"/>
                    </a:lnTo>
                    <a:lnTo>
                      <a:pt x="2486795" y="371129"/>
                    </a:lnTo>
                    <a:lnTo>
                      <a:pt x="2518759" y="337519"/>
                    </a:lnTo>
                    <a:lnTo>
                      <a:pt x="2566140" y="337519"/>
                    </a:lnTo>
                    <a:lnTo>
                      <a:pt x="2616255" y="314378"/>
                    </a:lnTo>
                    <a:lnTo>
                      <a:pt x="2701661" y="314378"/>
                    </a:lnTo>
                    <a:lnTo>
                      <a:pt x="2701661" y="287930"/>
                    </a:lnTo>
                    <a:lnTo>
                      <a:pt x="2747408" y="273606"/>
                    </a:lnTo>
                    <a:lnTo>
                      <a:pt x="2857589" y="273606"/>
                    </a:lnTo>
                    <a:lnTo>
                      <a:pt x="2857589" y="249915"/>
                    </a:lnTo>
                    <a:lnTo>
                      <a:pt x="2966136" y="249915"/>
                    </a:lnTo>
                    <a:lnTo>
                      <a:pt x="3071356" y="201981"/>
                    </a:lnTo>
                    <a:lnTo>
                      <a:pt x="3104419" y="182146"/>
                    </a:lnTo>
                    <a:lnTo>
                      <a:pt x="3117104" y="170026"/>
                    </a:lnTo>
                    <a:lnTo>
                      <a:pt x="3165020" y="170026"/>
                    </a:lnTo>
                    <a:lnTo>
                      <a:pt x="3179368" y="159557"/>
                    </a:lnTo>
                    <a:lnTo>
                      <a:pt x="3227285" y="159557"/>
                    </a:lnTo>
                    <a:lnTo>
                      <a:pt x="3268071" y="143578"/>
                    </a:lnTo>
                    <a:lnTo>
                      <a:pt x="3422336" y="143578"/>
                    </a:lnTo>
                    <a:lnTo>
                      <a:pt x="3440279" y="133226"/>
                    </a:lnTo>
                    <a:lnTo>
                      <a:pt x="3488997" y="133226"/>
                    </a:lnTo>
                    <a:lnTo>
                      <a:pt x="3541340" y="92890"/>
                    </a:lnTo>
                    <a:lnTo>
                      <a:pt x="3650421" y="92890"/>
                    </a:lnTo>
                    <a:lnTo>
                      <a:pt x="3729232" y="63689"/>
                    </a:lnTo>
                    <a:lnTo>
                      <a:pt x="3784872" y="52118"/>
                    </a:lnTo>
                    <a:lnTo>
                      <a:pt x="3851533" y="52118"/>
                    </a:lnTo>
                    <a:lnTo>
                      <a:pt x="3945198" y="30629"/>
                    </a:lnTo>
                    <a:lnTo>
                      <a:pt x="4004699" y="30629"/>
                    </a:lnTo>
                    <a:lnTo>
                      <a:pt x="4062567" y="-224"/>
                    </a:lnTo>
                    <a:lnTo>
                      <a:pt x="4298911" y="-224"/>
                    </a:lnTo>
                  </a:path>
                </a:pathLst>
              </a:custGeom>
              <a:noFill/>
              <a:ln w="25400" cap="rnd">
                <a:solidFill>
                  <a:srgbClr val="CC9C50"/>
                </a:solidFill>
                <a:prstDash val="solid"/>
                <a:round/>
              </a:ln>
            </p:spPr>
            <p:txBody>
              <a:bodyPr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000000"/>
                  </a:solidFill>
                  <a:effectLst/>
                  <a:uLnTx/>
                  <a:uFillTx/>
                  <a:ea typeface="+mn-ea"/>
                  <a:cs typeface="Arial"/>
                </a:endParaRPr>
              </a:p>
            </p:txBody>
          </p:sp>
        </p:grpSp>
        <p:grpSp>
          <p:nvGrpSpPr>
            <p:cNvPr id="59" name="Elemento grafico 17">
              <a:extLst>
                <a:ext uri="{FF2B5EF4-FFF2-40B4-BE49-F238E27FC236}">
                  <a16:creationId xmlns:a16="http://schemas.microsoft.com/office/drawing/2014/main" id="{19B93345-4D67-2519-CF1F-591499957C43}"/>
                </a:ext>
              </a:extLst>
            </p:cNvPr>
            <p:cNvGrpSpPr/>
            <p:nvPr/>
          </p:nvGrpSpPr>
          <p:grpSpPr>
            <a:xfrm>
              <a:off x="1412449" y="3244125"/>
              <a:ext cx="4302659" cy="982554"/>
              <a:chOff x="1412449" y="3244125"/>
              <a:chExt cx="4302659" cy="982554"/>
            </a:xfrm>
          </p:grpSpPr>
          <p:sp>
            <p:nvSpPr>
              <p:cNvPr id="60" name="Figura a mano libera: forma 26">
                <a:extLst>
                  <a:ext uri="{FF2B5EF4-FFF2-40B4-BE49-F238E27FC236}">
                    <a16:creationId xmlns:a16="http://schemas.microsoft.com/office/drawing/2014/main" id="{33AC36A3-CEF9-05AB-1CAC-5CB84E69E63A}"/>
                  </a:ext>
                </a:extLst>
              </p:cNvPr>
              <p:cNvSpPr/>
              <p:nvPr/>
            </p:nvSpPr>
            <p:spPr>
              <a:xfrm>
                <a:off x="1412449" y="3244125"/>
                <a:ext cx="4301886" cy="982554"/>
              </a:xfrm>
              <a:custGeom>
                <a:avLst/>
                <a:gdLst>
                  <a:gd name="connsiteX0" fmla="*/ 4301611 w 4301886"/>
                  <a:gd name="connsiteY0" fmla="*/ -224 h 982554"/>
                  <a:gd name="connsiteX1" fmla="*/ 4301611 w 4301886"/>
                  <a:gd name="connsiteY1" fmla="*/ 207429 h 982554"/>
                  <a:gd name="connsiteX2" fmla="*/ 4159021 w 4301886"/>
                  <a:gd name="connsiteY2" fmla="*/ 207429 h 982554"/>
                  <a:gd name="connsiteX3" fmla="*/ 4147346 w 4301886"/>
                  <a:gd name="connsiteY3" fmla="*/ 220675 h 982554"/>
                  <a:gd name="connsiteX4" fmla="*/ 4105252 w 4301886"/>
                  <a:gd name="connsiteY4" fmla="*/ 220675 h 982554"/>
                  <a:gd name="connsiteX5" fmla="*/ 4105252 w 4301886"/>
                  <a:gd name="connsiteY5" fmla="*/ 232754 h 982554"/>
                  <a:gd name="connsiteX6" fmla="*/ 4067852 w 4301886"/>
                  <a:gd name="connsiteY6" fmla="*/ 232754 h 982554"/>
                  <a:gd name="connsiteX7" fmla="*/ 4067852 w 4301886"/>
                  <a:gd name="connsiteY7" fmla="*/ 246000 h 982554"/>
                  <a:gd name="connsiteX8" fmla="*/ 4009420 w 4301886"/>
                  <a:gd name="connsiteY8" fmla="*/ 246000 h 982554"/>
                  <a:gd name="connsiteX9" fmla="*/ 4009420 w 4301886"/>
                  <a:gd name="connsiteY9" fmla="*/ 258857 h 982554"/>
                  <a:gd name="connsiteX10" fmla="*/ 3997329 w 4301886"/>
                  <a:gd name="connsiteY10" fmla="*/ 265867 h 982554"/>
                  <a:gd name="connsiteX11" fmla="*/ 3790841 w 4301886"/>
                  <a:gd name="connsiteY11" fmla="*/ 265867 h 982554"/>
                  <a:gd name="connsiteX12" fmla="*/ 3777205 w 4301886"/>
                  <a:gd name="connsiteY12" fmla="*/ 273659 h 982554"/>
                  <a:gd name="connsiteX13" fmla="*/ 3701246 w 4301886"/>
                  <a:gd name="connsiteY13" fmla="*/ 273659 h 982554"/>
                  <a:gd name="connsiteX14" fmla="*/ 3660727 w 4301886"/>
                  <a:gd name="connsiteY14" fmla="*/ 302879 h 982554"/>
                  <a:gd name="connsiteX15" fmla="*/ 3517364 w 4301886"/>
                  <a:gd name="connsiteY15" fmla="*/ 302879 h 982554"/>
                  <a:gd name="connsiteX16" fmla="*/ 3517364 w 4301886"/>
                  <a:gd name="connsiteY16" fmla="*/ 310670 h 982554"/>
                  <a:gd name="connsiteX17" fmla="*/ 3376704 w 4301886"/>
                  <a:gd name="connsiteY17" fmla="*/ 310670 h 982554"/>
                  <a:gd name="connsiteX18" fmla="*/ 3376704 w 4301886"/>
                  <a:gd name="connsiteY18" fmla="*/ 321971 h 982554"/>
                  <a:gd name="connsiteX19" fmla="*/ 3334640 w 4301886"/>
                  <a:gd name="connsiteY19" fmla="*/ 321971 h 982554"/>
                  <a:gd name="connsiteX20" fmla="*/ 3258295 w 4301886"/>
                  <a:gd name="connsiteY20" fmla="*/ 331709 h 982554"/>
                  <a:gd name="connsiteX21" fmla="*/ 3202180 w 4301886"/>
                  <a:gd name="connsiteY21" fmla="*/ 337944 h 982554"/>
                  <a:gd name="connsiteX22" fmla="*/ 3178801 w 4301886"/>
                  <a:gd name="connsiteY22" fmla="*/ 350020 h 982554"/>
                  <a:gd name="connsiteX23" fmla="*/ 3113358 w 4301886"/>
                  <a:gd name="connsiteY23" fmla="*/ 362098 h 982554"/>
                  <a:gd name="connsiteX24" fmla="*/ 3064253 w 4301886"/>
                  <a:gd name="connsiteY24" fmla="*/ 362098 h 982554"/>
                  <a:gd name="connsiteX25" fmla="*/ 3062263 w 4301886"/>
                  <a:gd name="connsiteY25" fmla="*/ 369590 h 982554"/>
                  <a:gd name="connsiteX26" fmla="*/ 2971154 w 4301886"/>
                  <a:gd name="connsiteY26" fmla="*/ 369590 h 982554"/>
                  <a:gd name="connsiteX27" fmla="*/ 2971154 w 4301886"/>
                  <a:gd name="connsiteY27" fmla="*/ 377293 h 982554"/>
                  <a:gd name="connsiteX28" fmla="*/ 2895967 w 4301886"/>
                  <a:gd name="connsiteY28" fmla="*/ 377293 h 982554"/>
                  <a:gd name="connsiteX29" fmla="*/ 2864241 w 4301886"/>
                  <a:gd name="connsiteY29" fmla="*/ 385789 h 982554"/>
                  <a:gd name="connsiteX30" fmla="*/ 2797401 w 4301886"/>
                  <a:gd name="connsiteY30" fmla="*/ 385789 h 982554"/>
                  <a:gd name="connsiteX31" fmla="*/ 2727651 w 4301886"/>
                  <a:gd name="connsiteY31" fmla="*/ 402614 h 982554"/>
                  <a:gd name="connsiteX32" fmla="*/ 2640790 w 4301886"/>
                  <a:gd name="connsiteY32" fmla="*/ 430666 h 982554"/>
                  <a:gd name="connsiteX33" fmla="*/ 2596765 w 4301886"/>
                  <a:gd name="connsiteY33" fmla="*/ 440407 h 982554"/>
                  <a:gd name="connsiteX34" fmla="*/ 2543769 w 4301886"/>
                  <a:gd name="connsiteY34" fmla="*/ 440407 h 982554"/>
                  <a:gd name="connsiteX35" fmla="*/ 2541630 w 4301886"/>
                  <a:gd name="connsiteY35" fmla="*/ 448428 h 982554"/>
                  <a:gd name="connsiteX36" fmla="*/ 2446361 w 4301886"/>
                  <a:gd name="connsiteY36" fmla="*/ 448428 h 982554"/>
                  <a:gd name="connsiteX37" fmla="*/ 2379374 w 4301886"/>
                  <a:gd name="connsiteY37" fmla="*/ 468067 h 982554"/>
                  <a:gd name="connsiteX38" fmla="*/ 2365709 w 4301886"/>
                  <a:gd name="connsiteY38" fmla="*/ 477418 h 982554"/>
                  <a:gd name="connsiteX39" fmla="*/ 2332230 w 4301886"/>
                  <a:gd name="connsiteY39" fmla="*/ 477418 h 982554"/>
                  <a:gd name="connsiteX40" fmla="*/ 2282739 w 4301886"/>
                  <a:gd name="connsiteY40" fmla="*/ 498845 h 982554"/>
                  <a:gd name="connsiteX41" fmla="*/ 2253122 w 4301886"/>
                  <a:gd name="connsiteY41" fmla="*/ 498845 h 982554"/>
                  <a:gd name="connsiteX42" fmla="*/ 2198581 w 4301886"/>
                  <a:gd name="connsiteY42" fmla="*/ 520662 h 982554"/>
                  <a:gd name="connsiteX43" fmla="*/ 2154556 w 4301886"/>
                  <a:gd name="connsiteY43" fmla="*/ 520662 h 982554"/>
                  <a:gd name="connsiteX44" fmla="*/ 2070802 w 4301886"/>
                  <a:gd name="connsiteY44" fmla="*/ 542870 h 982554"/>
                  <a:gd name="connsiteX45" fmla="*/ 2033791 w 4301886"/>
                  <a:gd name="connsiteY45" fmla="*/ 542870 h 982554"/>
                  <a:gd name="connsiteX46" fmla="*/ 1997558 w 4301886"/>
                  <a:gd name="connsiteY46" fmla="*/ 559621 h 982554"/>
                  <a:gd name="connsiteX47" fmla="*/ 1939120 w 4301886"/>
                  <a:gd name="connsiteY47" fmla="*/ 559621 h 982554"/>
                  <a:gd name="connsiteX48" fmla="*/ 1906003 w 4301886"/>
                  <a:gd name="connsiteY48" fmla="*/ 574816 h 982554"/>
                  <a:gd name="connsiteX49" fmla="*/ 1879511 w 4301886"/>
                  <a:gd name="connsiteY49" fmla="*/ 574816 h 982554"/>
                  <a:gd name="connsiteX50" fmla="*/ 1879511 w 4301886"/>
                  <a:gd name="connsiteY50" fmla="*/ 586113 h 982554"/>
                  <a:gd name="connsiteX51" fmla="*/ 1866265 w 4301886"/>
                  <a:gd name="connsiteY51" fmla="*/ 592346 h 982554"/>
                  <a:gd name="connsiteX52" fmla="*/ 1802762 w 4301886"/>
                  <a:gd name="connsiteY52" fmla="*/ 592346 h 982554"/>
                  <a:gd name="connsiteX53" fmla="*/ 1801586 w 4301886"/>
                  <a:gd name="connsiteY53" fmla="*/ 596737 h 982554"/>
                  <a:gd name="connsiteX54" fmla="*/ 1757570 w 4301886"/>
                  <a:gd name="connsiteY54" fmla="*/ 596737 h 982554"/>
                  <a:gd name="connsiteX55" fmla="*/ 1757570 w 4301886"/>
                  <a:gd name="connsiteY55" fmla="*/ 605203 h 982554"/>
                  <a:gd name="connsiteX56" fmla="*/ 1696401 w 4301886"/>
                  <a:gd name="connsiteY56" fmla="*/ 631695 h 982554"/>
                  <a:gd name="connsiteX57" fmla="*/ 1653547 w 4301886"/>
                  <a:gd name="connsiteY57" fmla="*/ 631695 h 982554"/>
                  <a:gd name="connsiteX58" fmla="*/ 1641789 w 4301886"/>
                  <a:gd name="connsiteY58" fmla="*/ 638483 h 982554"/>
                  <a:gd name="connsiteX59" fmla="*/ 1614587 w 4301886"/>
                  <a:gd name="connsiteY59" fmla="*/ 638483 h 982554"/>
                  <a:gd name="connsiteX60" fmla="*/ 1613188 w 4301886"/>
                  <a:gd name="connsiteY60" fmla="*/ 643711 h 982554"/>
                  <a:gd name="connsiteX61" fmla="*/ 1588974 w 4301886"/>
                  <a:gd name="connsiteY61" fmla="*/ 650199 h 982554"/>
                  <a:gd name="connsiteX62" fmla="*/ 1513294 w 4301886"/>
                  <a:gd name="connsiteY62" fmla="*/ 658187 h 982554"/>
                  <a:gd name="connsiteX63" fmla="*/ 1453686 w 4301886"/>
                  <a:gd name="connsiteY63" fmla="*/ 675720 h 982554"/>
                  <a:gd name="connsiteX64" fmla="*/ 1421350 w 4301886"/>
                  <a:gd name="connsiteY64" fmla="*/ 675720 h 982554"/>
                  <a:gd name="connsiteX65" fmla="*/ 1421350 w 4301886"/>
                  <a:gd name="connsiteY65" fmla="*/ 682733 h 982554"/>
                  <a:gd name="connsiteX66" fmla="*/ 1371093 w 4301886"/>
                  <a:gd name="connsiteY66" fmla="*/ 682733 h 982554"/>
                  <a:gd name="connsiteX67" fmla="*/ 1368969 w 4301886"/>
                  <a:gd name="connsiteY67" fmla="*/ 690659 h 982554"/>
                  <a:gd name="connsiteX68" fmla="*/ 1341874 w 4301886"/>
                  <a:gd name="connsiteY68" fmla="*/ 690659 h 982554"/>
                  <a:gd name="connsiteX69" fmla="*/ 1339827 w 4301886"/>
                  <a:gd name="connsiteY69" fmla="*/ 698291 h 982554"/>
                  <a:gd name="connsiteX70" fmla="*/ 1300576 w 4301886"/>
                  <a:gd name="connsiteY70" fmla="*/ 698291 h 982554"/>
                  <a:gd name="connsiteX71" fmla="*/ 1196165 w 4301886"/>
                  <a:gd name="connsiteY71" fmla="*/ 736885 h 982554"/>
                  <a:gd name="connsiteX72" fmla="*/ 1173959 w 4301886"/>
                  <a:gd name="connsiteY72" fmla="*/ 736885 h 982554"/>
                  <a:gd name="connsiteX73" fmla="*/ 1081626 w 4301886"/>
                  <a:gd name="connsiteY73" fmla="*/ 752858 h 982554"/>
                  <a:gd name="connsiteX74" fmla="*/ 1050458 w 4301886"/>
                  <a:gd name="connsiteY74" fmla="*/ 752858 h 982554"/>
                  <a:gd name="connsiteX75" fmla="*/ 999812 w 4301886"/>
                  <a:gd name="connsiteY75" fmla="*/ 769223 h 982554"/>
                  <a:gd name="connsiteX76" fmla="*/ 999812 w 4301886"/>
                  <a:gd name="connsiteY76" fmla="*/ 780910 h 982554"/>
                  <a:gd name="connsiteX77" fmla="*/ 981112 w 4301886"/>
                  <a:gd name="connsiteY77" fmla="*/ 789480 h 982554"/>
                  <a:gd name="connsiteX78" fmla="*/ 882543 w 4301886"/>
                  <a:gd name="connsiteY78" fmla="*/ 813637 h 982554"/>
                  <a:gd name="connsiteX79" fmla="*/ 832675 w 4301886"/>
                  <a:gd name="connsiteY79" fmla="*/ 828051 h 982554"/>
                  <a:gd name="connsiteX80" fmla="*/ 798002 w 4301886"/>
                  <a:gd name="connsiteY80" fmla="*/ 828051 h 982554"/>
                  <a:gd name="connsiteX81" fmla="*/ 775793 w 4301886"/>
                  <a:gd name="connsiteY81" fmla="*/ 839348 h 982554"/>
                  <a:gd name="connsiteX82" fmla="*/ 775793 w 4301886"/>
                  <a:gd name="connsiteY82" fmla="*/ 846751 h 982554"/>
                  <a:gd name="connsiteX83" fmla="*/ 767758 w 4301886"/>
                  <a:gd name="connsiteY83" fmla="*/ 851391 h 982554"/>
                  <a:gd name="connsiteX84" fmla="*/ 733717 w 4301886"/>
                  <a:gd name="connsiteY84" fmla="*/ 851391 h 982554"/>
                  <a:gd name="connsiteX85" fmla="*/ 609138 w 4301886"/>
                  <a:gd name="connsiteY85" fmla="*/ 884772 h 982554"/>
                  <a:gd name="connsiteX86" fmla="*/ 574765 w 4301886"/>
                  <a:gd name="connsiteY86" fmla="*/ 884772 h 982554"/>
                  <a:gd name="connsiteX87" fmla="*/ 575929 w 4301886"/>
                  <a:gd name="connsiteY87" fmla="*/ 889115 h 982554"/>
                  <a:gd name="connsiteX88" fmla="*/ 519053 w 4301886"/>
                  <a:gd name="connsiteY88" fmla="*/ 904022 h 982554"/>
                  <a:gd name="connsiteX89" fmla="*/ 470353 w 4301886"/>
                  <a:gd name="connsiteY89" fmla="*/ 914152 h 982554"/>
                  <a:gd name="connsiteX90" fmla="*/ 440744 w 4301886"/>
                  <a:gd name="connsiteY90" fmla="*/ 911425 h 982554"/>
                  <a:gd name="connsiteX91" fmla="*/ 440744 w 4301886"/>
                  <a:gd name="connsiteY91" fmla="*/ 925838 h 982554"/>
                  <a:gd name="connsiteX92" fmla="*/ 344906 w 4301886"/>
                  <a:gd name="connsiteY92" fmla="*/ 933241 h 982554"/>
                  <a:gd name="connsiteX93" fmla="*/ 303997 w 4301886"/>
                  <a:gd name="connsiteY93" fmla="*/ 942200 h 982554"/>
                  <a:gd name="connsiteX94" fmla="*/ 249846 w 4301886"/>
                  <a:gd name="connsiteY94" fmla="*/ 943760 h 982554"/>
                  <a:gd name="connsiteX95" fmla="*/ 206599 w 4301886"/>
                  <a:gd name="connsiteY95" fmla="*/ 954279 h 982554"/>
                  <a:gd name="connsiteX96" fmla="*/ 166083 w 4301886"/>
                  <a:gd name="connsiteY96" fmla="*/ 965187 h 982554"/>
                  <a:gd name="connsiteX97" fmla="*/ 128290 w 4301886"/>
                  <a:gd name="connsiteY97" fmla="*/ 973368 h 982554"/>
                  <a:gd name="connsiteX98" fmla="*/ 128290 w 4301886"/>
                  <a:gd name="connsiteY98" fmla="*/ 982331 h 982554"/>
                  <a:gd name="connsiteX99" fmla="*/ -276 w 4301886"/>
                  <a:gd name="connsiteY99" fmla="*/ 982331 h 982554"/>
                  <a:gd name="connsiteX100" fmla="*/ -276 w 4301886"/>
                  <a:gd name="connsiteY100" fmla="*/ 969085 h 982554"/>
                  <a:gd name="connsiteX101" fmla="*/ 19595 w 4301886"/>
                  <a:gd name="connsiteY101" fmla="*/ 969085 h 982554"/>
                  <a:gd name="connsiteX102" fmla="*/ 107641 w 4301886"/>
                  <a:gd name="connsiteY102" fmla="*/ 948825 h 982554"/>
                  <a:gd name="connsiteX103" fmla="*/ 201534 w 4301886"/>
                  <a:gd name="connsiteY103" fmla="*/ 922333 h 982554"/>
                  <a:gd name="connsiteX104" fmla="*/ 362825 w 4301886"/>
                  <a:gd name="connsiteY104" fmla="*/ 882984 h 982554"/>
                  <a:gd name="connsiteX105" fmla="*/ 402566 w 4301886"/>
                  <a:gd name="connsiteY105" fmla="*/ 882984 h 982554"/>
                  <a:gd name="connsiteX106" fmla="*/ 404494 w 4301886"/>
                  <a:gd name="connsiteY106" fmla="*/ 875786 h 982554"/>
                  <a:gd name="connsiteX107" fmla="*/ 429058 w 4301886"/>
                  <a:gd name="connsiteY107" fmla="*/ 875786 h 982554"/>
                  <a:gd name="connsiteX108" fmla="*/ 437628 w 4301886"/>
                  <a:gd name="connsiteY108" fmla="*/ 865062 h 982554"/>
                  <a:gd name="connsiteX109" fmla="*/ 499572 w 4301886"/>
                  <a:gd name="connsiteY109" fmla="*/ 865062 h 982554"/>
                  <a:gd name="connsiteX110" fmla="*/ 571648 w 4301886"/>
                  <a:gd name="connsiteY110" fmla="*/ 834283 h 982554"/>
                  <a:gd name="connsiteX111" fmla="*/ 613335 w 4301886"/>
                  <a:gd name="connsiteY111" fmla="*/ 834283 h 982554"/>
                  <a:gd name="connsiteX112" fmla="*/ 677617 w 4301886"/>
                  <a:gd name="connsiteY112" fmla="*/ 807791 h 982554"/>
                  <a:gd name="connsiteX113" fmla="*/ 708396 w 4301886"/>
                  <a:gd name="connsiteY113" fmla="*/ 804286 h 982554"/>
                  <a:gd name="connsiteX114" fmla="*/ 754366 w 4301886"/>
                  <a:gd name="connsiteY114" fmla="*/ 791040 h 982554"/>
                  <a:gd name="connsiteX115" fmla="*/ 796831 w 4301886"/>
                  <a:gd name="connsiteY115" fmla="*/ 770391 h 982554"/>
                  <a:gd name="connsiteX116" fmla="*/ 823326 w 4301886"/>
                  <a:gd name="connsiteY116" fmla="*/ 768442 h 982554"/>
                  <a:gd name="connsiteX117" fmla="*/ 998641 w 4301886"/>
                  <a:gd name="connsiteY117" fmla="*/ 707277 h 982554"/>
                  <a:gd name="connsiteX118" fmla="*/ 998641 w 4301886"/>
                  <a:gd name="connsiteY118" fmla="*/ 696369 h 982554"/>
                  <a:gd name="connsiteX119" fmla="*/ 1025915 w 4301886"/>
                  <a:gd name="connsiteY119" fmla="*/ 685850 h 982554"/>
                  <a:gd name="connsiteX120" fmla="*/ 1141232 w 4301886"/>
                  <a:gd name="connsiteY120" fmla="*/ 660525 h 982554"/>
                  <a:gd name="connsiteX121" fmla="*/ 1196946 w 4301886"/>
                  <a:gd name="connsiteY121" fmla="*/ 660525 h 982554"/>
                  <a:gd name="connsiteX122" fmla="*/ 1219540 w 4301886"/>
                  <a:gd name="connsiteY122" fmla="*/ 643774 h 982554"/>
                  <a:gd name="connsiteX123" fmla="*/ 1310317 w 4301886"/>
                  <a:gd name="connsiteY123" fmla="*/ 612217 h 982554"/>
                  <a:gd name="connsiteX124" fmla="*/ 1330185 w 4301886"/>
                  <a:gd name="connsiteY124" fmla="*/ 612217 h 982554"/>
                  <a:gd name="connsiteX125" fmla="*/ 1352393 w 4301886"/>
                  <a:gd name="connsiteY125" fmla="*/ 601698 h 982554"/>
                  <a:gd name="connsiteX126" fmla="*/ 1387845 w 4301886"/>
                  <a:gd name="connsiteY126" fmla="*/ 601698 h 982554"/>
                  <a:gd name="connsiteX127" fmla="*/ 1424856 w 4301886"/>
                  <a:gd name="connsiteY127" fmla="*/ 588062 h 982554"/>
                  <a:gd name="connsiteX128" fmla="*/ 1551473 w 4301886"/>
                  <a:gd name="connsiteY128" fmla="*/ 564297 h 982554"/>
                  <a:gd name="connsiteX129" fmla="*/ 1589655 w 4301886"/>
                  <a:gd name="connsiteY129" fmla="*/ 564297 h 982554"/>
                  <a:gd name="connsiteX130" fmla="*/ 1652380 w 4301886"/>
                  <a:gd name="connsiteY130" fmla="*/ 536245 h 982554"/>
                  <a:gd name="connsiteX131" fmla="*/ 1695234 w 4301886"/>
                  <a:gd name="connsiteY131" fmla="*/ 536245 h 982554"/>
                  <a:gd name="connsiteX132" fmla="*/ 1754843 w 4301886"/>
                  <a:gd name="connsiteY132" fmla="*/ 507026 h 982554"/>
                  <a:gd name="connsiteX133" fmla="*/ 1754843 w 4301886"/>
                  <a:gd name="connsiteY133" fmla="*/ 498845 h 982554"/>
                  <a:gd name="connsiteX134" fmla="*/ 1772762 w 4301886"/>
                  <a:gd name="connsiteY134" fmla="*/ 498845 h 982554"/>
                  <a:gd name="connsiteX135" fmla="*/ 1774232 w 4301886"/>
                  <a:gd name="connsiteY135" fmla="*/ 493367 h 982554"/>
                  <a:gd name="connsiteX136" fmla="*/ 1807046 w 4301886"/>
                  <a:gd name="connsiteY136" fmla="*/ 493367 h 982554"/>
                  <a:gd name="connsiteX137" fmla="*/ 1813670 w 4301886"/>
                  <a:gd name="connsiteY137" fmla="*/ 487156 h 982554"/>
                  <a:gd name="connsiteX138" fmla="*/ 1856135 w 4301886"/>
                  <a:gd name="connsiteY138" fmla="*/ 489494 h 982554"/>
                  <a:gd name="connsiteX139" fmla="*/ 1891979 w 4301886"/>
                  <a:gd name="connsiteY139" fmla="*/ 472742 h 982554"/>
                  <a:gd name="connsiteX140" fmla="*/ 1912628 w 4301886"/>
                  <a:gd name="connsiteY140" fmla="*/ 472742 h 982554"/>
                  <a:gd name="connsiteX141" fmla="*/ 1933666 w 4301886"/>
                  <a:gd name="connsiteY141" fmla="*/ 458718 h 982554"/>
                  <a:gd name="connsiteX142" fmla="*/ 1960936 w 4301886"/>
                  <a:gd name="connsiteY142" fmla="*/ 458718 h 982554"/>
                  <a:gd name="connsiteX143" fmla="*/ 1971066 w 4301886"/>
                  <a:gd name="connsiteY143" fmla="*/ 449756 h 982554"/>
                  <a:gd name="connsiteX144" fmla="*/ 2005350 w 4301886"/>
                  <a:gd name="connsiteY144" fmla="*/ 449756 h 982554"/>
                  <a:gd name="connsiteX145" fmla="*/ 2025610 w 4301886"/>
                  <a:gd name="connsiteY145" fmla="*/ 434953 h 982554"/>
                  <a:gd name="connsiteX146" fmla="*/ 2082489 w 4301886"/>
                  <a:gd name="connsiteY146" fmla="*/ 434953 h 982554"/>
                  <a:gd name="connsiteX147" fmla="*/ 2121449 w 4301886"/>
                  <a:gd name="connsiteY147" fmla="*/ 417031 h 982554"/>
                  <a:gd name="connsiteX148" fmla="*/ 2181441 w 4301886"/>
                  <a:gd name="connsiteY148" fmla="*/ 417031 h 982554"/>
                  <a:gd name="connsiteX149" fmla="*/ 2197809 w 4301886"/>
                  <a:gd name="connsiteY149" fmla="*/ 404953 h 982554"/>
                  <a:gd name="connsiteX150" fmla="*/ 2214177 w 4301886"/>
                  <a:gd name="connsiteY150" fmla="*/ 404953 h 982554"/>
                  <a:gd name="connsiteX151" fmla="*/ 2214177 w 4301886"/>
                  <a:gd name="connsiteY151" fmla="*/ 395212 h 982554"/>
                  <a:gd name="connsiteX152" fmla="*/ 2267143 w 4301886"/>
                  <a:gd name="connsiteY152" fmla="*/ 381187 h 982554"/>
                  <a:gd name="connsiteX153" fmla="*/ 2288591 w 4301886"/>
                  <a:gd name="connsiteY153" fmla="*/ 381187 h 982554"/>
                  <a:gd name="connsiteX154" fmla="*/ 2318981 w 4301886"/>
                  <a:gd name="connsiteY154" fmla="*/ 363655 h 982554"/>
                  <a:gd name="connsiteX155" fmla="*/ 2355609 w 4301886"/>
                  <a:gd name="connsiteY155" fmla="*/ 363655 h 982554"/>
                  <a:gd name="connsiteX156" fmla="*/ 2389890 w 4301886"/>
                  <a:gd name="connsiteY156" fmla="*/ 338722 h 982554"/>
                  <a:gd name="connsiteX157" fmla="*/ 2416774 w 4301886"/>
                  <a:gd name="connsiteY157" fmla="*/ 338722 h 982554"/>
                  <a:gd name="connsiteX158" fmla="*/ 2437420 w 4301886"/>
                  <a:gd name="connsiteY158" fmla="*/ 330930 h 982554"/>
                  <a:gd name="connsiteX159" fmla="*/ 2503635 w 4301886"/>
                  <a:gd name="connsiteY159" fmla="*/ 330930 h 982554"/>
                  <a:gd name="connsiteX160" fmla="*/ 2544927 w 4301886"/>
                  <a:gd name="connsiteY160" fmla="*/ 316125 h 982554"/>
                  <a:gd name="connsiteX161" fmla="*/ 2594032 w 4301886"/>
                  <a:gd name="connsiteY161" fmla="*/ 316125 h 982554"/>
                  <a:gd name="connsiteX162" fmla="*/ 2594032 w 4301886"/>
                  <a:gd name="connsiteY162" fmla="*/ 307554 h 982554"/>
                  <a:gd name="connsiteX163" fmla="*/ 2629471 w 4301886"/>
                  <a:gd name="connsiteY163" fmla="*/ 307554 h 982554"/>
                  <a:gd name="connsiteX164" fmla="*/ 2697648 w 4301886"/>
                  <a:gd name="connsiteY164" fmla="*/ 275997 h 982554"/>
                  <a:gd name="connsiteX165" fmla="*/ 2717135 w 4301886"/>
                  <a:gd name="connsiteY165" fmla="*/ 275997 h 982554"/>
                  <a:gd name="connsiteX166" fmla="*/ 2719660 w 4301886"/>
                  <a:gd name="connsiteY166" fmla="*/ 266592 h 982554"/>
                  <a:gd name="connsiteX167" fmla="*/ 2760001 w 4301886"/>
                  <a:gd name="connsiteY167" fmla="*/ 266592 h 982554"/>
                  <a:gd name="connsiteX168" fmla="*/ 2789202 w 4301886"/>
                  <a:gd name="connsiteY168" fmla="*/ 254959 h 982554"/>
                  <a:gd name="connsiteX169" fmla="*/ 2865577 w 4301886"/>
                  <a:gd name="connsiteY169" fmla="*/ 254959 h 982554"/>
                  <a:gd name="connsiteX170" fmla="*/ 2921663 w 4301886"/>
                  <a:gd name="connsiteY170" fmla="*/ 241324 h 982554"/>
                  <a:gd name="connsiteX171" fmla="*/ 2973085 w 4301886"/>
                  <a:gd name="connsiteY171" fmla="*/ 241324 h 982554"/>
                  <a:gd name="connsiteX172" fmla="*/ 2973085 w 4301886"/>
                  <a:gd name="connsiteY172" fmla="*/ 235092 h 982554"/>
                  <a:gd name="connsiteX173" fmla="*/ 3061134 w 4301886"/>
                  <a:gd name="connsiteY173" fmla="*/ 235092 h 982554"/>
                  <a:gd name="connsiteX174" fmla="*/ 3061134 w 4301886"/>
                  <a:gd name="connsiteY174" fmla="*/ 224181 h 982554"/>
                  <a:gd name="connsiteX175" fmla="*/ 3114903 w 4301886"/>
                  <a:gd name="connsiteY175" fmla="*/ 224181 h 982554"/>
                  <a:gd name="connsiteX176" fmla="*/ 3155808 w 4301886"/>
                  <a:gd name="connsiteY176" fmla="*/ 208989 h 982554"/>
                  <a:gd name="connsiteX177" fmla="*/ 3187000 w 4301886"/>
                  <a:gd name="connsiteY177" fmla="*/ 208989 h 982554"/>
                  <a:gd name="connsiteX178" fmla="*/ 3187000 w 4301886"/>
                  <a:gd name="connsiteY178" fmla="*/ 196910 h 982554"/>
                  <a:gd name="connsiteX179" fmla="*/ 3239966 w 4301886"/>
                  <a:gd name="connsiteY179" fmla="*/ 190289 h 982554"/>
                  <a:gd name="connsiteX180" fmla="*/ 3267237 w 4301886"/>
                  <a:gd name="connsiteY180" fmla="*/ 190289 h 982554"/>
                  <a:gd name="connsiteX181" fmla="*/ 3265900 w 4301886"/>
                  <a:gd name="connsiteY181" fmla="*/ 185271 h 982554"/>
                  <a:gd name="connsiteX182" fmla="*/ 3322966 w 4301886"/>
                  <a:gd name="connsiteY182" fmla="*/ 185271 h 982554"/>
                  <a:gd name="connsiteX183" fmla="*/ 3322966 w 4301886"/>
                  <a:gd name="connsiteY183" fmla="*/ 176650 h 982554"/>
                  <a:gd name="connsiteX184" fmla="*/ 3376704 w 4301886"/>
                  <a:gd name="connsiteY184" fmla="*/ 176650 h 982554"/>
                  <a:gd name="connsiteX185" fmla="*/ 3376704 w 4301886"/>
                  <a:gd name="connsiteY185" fmla="*/ 159510 h 982554"/>
                  <a:gd name="connsiteX186" fmla="*/ 3504887 w 4301886"/>
                  <a:gd name="connsiteY186" fmla="*/ 159510 h 982554"/>
                  <a:gd name="connsiteX187" fmla="*/ 3504887 w 4301886"/>
                  <a:gd name="connsiteY187" fmla="*/ 148991 h 982554"/>
                  <a:gd name="connsiteX188" fmla="*/ 3649824 w 4301886"/>
                  <a:gd name="connsiteY188" fmla="*/ 148991 h 982554"/>
                  <a:gd name="connsiteX189" fmla="*/ 3697741 w 4301886"/>
                  <a:gd name="connsiteY189" fmla="*/ 124837 h 982554"/>
                  <a:gd name="connsiteX190" fmla="*/ 3697741 w 4301886"/>
                  <a:gd name="connsiteY190" fmla="*/ 115485 h 982554"/>
                  <a:gd name="connsiteX191" fmla="*/ 3781513 w 4301886"/>
                  <a:gd name="connsiteY191" fmla="*/ 115485 h 982554"/>
                  <a:gd name="connsiteX192" fmla="*/ 3781513 w 4301886"/>
                  <a:gd name="connsiteY192" fmla="*/ 101461 h 982554"/>
                  <a:gd name="connsiteX193" fmla="*/ 3994210 w 4301886"/>
                  <a:gd name="connsiteY193" fmla="*/ 101461 h 982554"/>
                  <a:gd name="connsiteX194" fmla="*/ 4020708 w 4301886"/>
                  <a:gd name="connsiteY194" fmla="*/ 65617 h 982554"/>
                  <a:gd name="connsiteX195" fmla="*/ 4072130 w 4301886"/>
                  <a:gd name="connsiteY195" fmla="*/ 65617 h 982554"/>
                  <a:gd name="connsiteX196" fmla="*/ 4072130 w 4301886"/>
                  <a:gd name="connsiteY196" fmla="*/ 47695 h 982554"/>
                  <a:gd name="connsiteX197" fmla="*/ 4099014 w 4301886"/>
                  <a:gd name="connsiteY197" fmla="*/ 47695 h 982554"/>
                  <a:gd name="connsiteX198" fmla="*/ 4099014 w 4301886"/>
                  <a:gd name="connsiteY198" fmla="*/ 25879 h 982554"/>
                  <a:gd name="connsiteX199" fmla="*/ 4150435 w 4301886"/>
                  <a:gd name="connsiteY199" fmla="*/ 25879 h 982554"/>
                  <a:gd name="connsiteX200" fmla="*/ 4150435 w 4301886"/>
                  <a:gd name="connsiteY200" fmla="*/ 554 h 982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4301886" h="982554">
                    <a:moveTo>
                      <a:pt x="4301611" y="-224"/>
                    </a:moveTo>
                    <a:lnTo>
                      <a:pt x="4301611" y="207429"/>
                    </a:lnTo>
                    <a:lnTo>
                      <a:pt x="4159021" y="207429"/>
                    </a:lnTo>
                    <a:lnTo>
                      <a:pt x="4147346" y="220675"/>
                    </a:lnTo>
                    <a:lnTo>
                      <a:pt x="4105252" y="220675"/>
                    </a:lnTo>
                    <a:lnTo>
                      <a:pt x="4105252" y="232754"/>
                    </a:lnTo>
                    <a:lnTo>
                      <a:pt x="4067852" y="232754"/>
                    </a:lnTo>
                    <a:lnTo>
                      <a:pt x="4067852" y="246000"/>
                    </a:lnTo>
                    <a:lnTo>
                      <a:pt x="4009420" y="246000"/>
                    </a:lnTo>
                    <a:lnTo>
                      <a:pt x="4009420" y="258857"/>
                    </a:lnTo>
                    <a:lnTo>
                      <a:pt x="3997329" y="265867"/>
                    </a:lnTo>
                    <a:lnTo>
                      <a:pt x="3790841" y="265867"/>
                    </a:lnTo>
                    <a:lnTo>
                      <a:pt x="3777205" y="273659"/>
                    </a:lnTo>
                    <a:lnTo>
                      <a:pt x="3701246" y="273659"/>
                    </a:lnTo>
                    <a:lnTo>
                      <a:pt x="3660727" y="302879"/>
                    </a:lnTo>
                    <a:lnTo>
                      <a:pt x="3517364" y="302879"/>
                    </a:lnTo>
                    <a:lnTo>
                      <a:pt x="3517364" y="310670"/>
                    </a:lnTo>
                    <a:lnTo>
                      <a:pt x="3376704" y="310670"/>
                    </a:lnTo>
                    <a:lnTo>
                      <a:pt x="3376704" y="321971"/>
                    </a:lnTo>
                    <a:lnTo>
                      <a:pt x="3334640" y="321971"/>
                    </a:lnTo>
                    <a:lnTo>
                      <a:pt x="3258295" y="331709"/>
                    </a:lnTo>
                    <a:lnTo>
                      <a:pt x="3202180" y="337944"/>
                    </a:lnTo>
                    <a:lnTo>
                      <a:pt x="3178801" y="350020"/>
                    </a:lnTo>
                    <a:lnTo>
                      <a:pt x="3113358" y="362098"/>
                    </a:lnTo>
                    <a:lnTo>
                      <a:pt x="3064253" y="362098"/>
                    </a:lnTo>
                    <a:lnTo>
                      <a:pt x="3062263" y="369590"/>
                    </a:lnTo>
                    <a:lnTo>
                      <a:pt x="2971154" y="369590"/>
                    </a:lnTo>
                    <a:lnTo>
                      <a:pt x="2971154" y="377293"/>
                    </a:lnTo>
                    <a:lnTo>
                      <a:pt x="2895967" y="377293"/>
                    </a:lnTo>
                    <a:lnTo>
                      <a:pt x="2864241" y="385789"/>
                    </a:lnTo>
                    <a:lnTo>
                      <a:pt x="2797401" y="385789"/>
                    </a:lnTo>
                    <a:lnTo>
                      <a:pt x="2727651" y="402614"/>
                    </a:lnTo>
                    <a:lnTo>
                      <a:pt x="2640790" y="430666"/>
                    </a:lnTo>
                    <a:lnTo>
                      <a:pt x="2596765" y="440407"/>
                    </a:lnTo>
                    <a:lnTo>
                      <a:pt x="2543769" y="440407"/>
                    </a:lnTo>
                    <a:lnTo>
                      <a:pt x="2541630" y="448428"/>
                    </a:lnTo>
                    <a:lnTo>
                      <a:pt x="2446361" y="448428"/>
                    </a:lnTo>
                    <a:lnTo>
                      <a:pt x="2379374" y="468067"/>
                    </a:lnTo>
                    <a:lnTo>
                      <a:pt x="2365709" y="477418"/>
                    </a:lnTo>
                    <a:lnTo>
                      <a:pt x="2332230" y="477418"/>
                    </a:lnTo>
                    <a:lnTo>
                      <a:pt x="2282739" y="498845"/>
                    </a:lnTo>
                    <a:lnTo>
                      <a:pt x="2253122" y="498845"/>
                    </a:lnTo>
                    <a:lnTo>
                      <a:pt x="2198581" y="520662"/>
                    </a:lnTo>
                    <a:lnTo>
                      <a:pt x="2154556" y="520662"/>
                    </a:lnTo>
                    <a:lnTo>
                      <a:pt x="2070802" y="542870"/>
                    </a:lnTo>
                    <a:lnTo>
                      <a:pt x="2033791" y="542870"/>
                    </a:lnTo>
                    <a:lnTo>
                      <a:pt x="1997558" y="559621"/>
                    </a:lnTo>
                    <a:lnTo>
                      <a:pt x="1939120" y="559621"/>
                    </a:lnTo>
                    <a:lnTo>
                      <a:pt x="1906003" y="574816"/>
                    </a:lnTo>
                    <a:lnTo>
                      <a:pt x="1879511" y="574816"/>
                    </a:lnTo>
                    <a:lnTo>
                      <a:pt x="1879511" y="586113"/>
                    </a:lnTo>
                    <a:lnTo>
                      <a:pt x="1866265" y="592346"/>
                    </a:lnTo>
                    <a:lnTo>
                      <a:pt x="1802762" y="592346"/>
                    </a:lnTo>
                    <a:lnTo>
                      <a:pt x="1801586" y="596737"/>
                    </a:lnTo>
                    <a:lnTo>
                      <a:pt x="1757570" y="596737"/>
                    </a:lnTo>
                    <a:lnTo>
                      <a:pt x="1757570" y="605203"/>
                    </a:lnTo>
                    <a:lnTo>
                      <a:pt x="1696401" y="631695"/>
                    </a:lnTo>
                    <a:lnTo>
                      <a:pt x="1653547" y="631695"/>
                    </a:lnTo>
                    <a:lnTo>
                      <a:pt x="1641789" y="638483"/>
                    </a:lnTo>
                    <a:lnTo>
                      <a:pt x="1614587" y="638483"/>
                    </a:lnTo>
                    <a:lnTo>
                      <a:pt x="1613188" y="643711"/>
                    </a:lnTo>
                    <a:lnTo>
                      <a:pt x="1588974" y="650199"/>
                    </a:lnTo>
                    <a:lnTo>
                      <a:pt x="1513294" y="658187"/>
                    </a:lnTo>
                    <a:lnTo>
                      <a:pt x="1453686" y="675720"/>
                    </a:lnTo>
                    <a:lnTo>
                      <a:pt x="1421350" y="675720"/>
                    </a:lnTo>
                    <a:lnTo>
                      <a:pt x="1421350" y="682733"/>
                    </a:lnTo>
                    <a:lnTo>
                      <a:pt x="1371093" y="682733"/>
                    </a:lnTo>
                    <a:lnTo>
                      <a:pt x="1368969" y="690659"/>
                    </a:lnTo>
                    <a:lnTo>
                      <a:pt x="1341874" y="690659"/>
                    </a:lnTo>
                    <a:lnTo>
                      <a:pt x="1339827" y="698291"/>
                    </a:lnTo>
                    <a:lnTo>
                      <a:pt x="1300576" y="698291"/>
                    </a:lnTo>
                    <a:lnTo>
                      <a:pt x="1196165" y="736885"/>
                    </a:lnTo>
                    <a:lnTo>
                      <a:pt x="1173959" y="736885"/>
                    </a:lnTo>
                    <a:lnTo>
                      <a:pt x="1081626" y="752858"/>
                    </a:lnTo>
                    <a:lnTo>
                      <a:pt x="1050458" y="752858"/>
                    </a:lnTo>
                    <a:lnTo>
                      <a:pt x="999812" y="769223"/>
                    </a:lnTo>
                    <a:lnTo>
                      <a:pt x="999812" y="780910"/>
                    </a:lnTo>
                    <a:lnTo>
                      <a:pt x="981112" y="789480"/>
                    </a:lnTo>
                    <a:lnTo>
                      <a:pt x="882543" y="813637"/>
                    </a:lnTo>
                    <a:lnTo>
                      <a:pt x="832675" y="828051"/>
                    </a:lnTo>
                    <a:lnTo>
                      <a:pt x="798002" y="828051"/>
                    </a:lnTo>
                    <a:lnTo>
                      <a:pt x="775793" y="839348"/>
                    </a:lnTo>
                    <a:lnTo>
                      <a:pt x="775793" y="846751"/>
                    </a:lnTo>
                    <a:lnTo>
                      <a:pt x="767758" y="851391"/>
                    </a:lnTo>
                    <a:lnTo>
                      <a:pt x="733717" y="851391"/>
                    </a:lnTo>
                    <a:lnTo>
                      <a:pt x="609138" y="884772"/>
                    </a:lnTo>
                    <a:lnTo>
                      <a:pt x="574765" y="884772"/>
                    </a:lnTo>
                    <a:lnTo>
                      <a:pt x="575929" y="889115"/>
                    </a:lnTo>
                    <a:lnTo>
                      <a:pt x="519053" y="904022"/>
                    </a:lnTo>
                    <a:lnTo>
                      <a:pt x="470353" y="914152"/>
                    </a:lnTo>
                    <a:lnTo>
                      <a:pt x="440744" y="911425"/>
                    </a:lnTo>
                    <a:lnTo>
                      <a:pt x="440744" y="925838"/>
                    </a:lnTo>
                    <a:lnTo>
                      <a:pt x="344906" y="933241"/>
                    </a:lnTo>
                    <a:lnTo>
                      <a:pt x="303997" y="942200"/>
                    </a:lnTo>
                    <a:lnTo>
                      <a:pt x="249846" y="943760"/>
                    </a:lnTo>
                    <a:lnTo>
                      <a:pt x="206599" y="954279"/>
                    </a:lnTo>
                    <a:lnTo>
                      <a:pt x="166083" y="965187"/>
                    </a:lnTo>
                    <a:lnTo>
                      <a:pt x="128290" y="973368"/>
                    </a:lnTo>
                    <a:lnTo>
                      <a:pt x="128290" y="982331"/>
                    </a:lnTo>
                    <a:lnTo>
                      <a:pt x="-276" y="982331"/>
                    </a:lnTo>
                    <a:lnTo>
                      <a:pt x="-276" y="969085"/>
                    </a:lnTo>
                    <a:lnTo>
                      <a:pt x="19595" y="969085"/>
                    </a:lnTo>
                    <a:lnTo>
                      <a:pt x="107641" y="948825"/>
                    </a:lnTo>
                    <a:lnTo>
                      <a:pt x="201534" y="922333"/>
                    </a:lnTo>
                    <a:lnTo>
                      <a:pt x="362825" y="882984"/>
                    </a:lnTo>
                    <a:lnTo>
                      <a:pt x="402566" y="882984"/>
                    </a:lnTo>
                    <a:lnTo>
                      <a:pt x="404494" y="875786"/>
                    </a:lnTo>
                    <a:lnTo>
                      <a:pt x="429058" y="875786"/>
                    </a:lnTo>
                    <a:lnTo>
                      <a:pt x="437628" y="865062"/>
                    </a:lnTo>
                    <a:lnTo>
                      <a:pt x="499572" y="865062"/>
                    </a:lnTo>
                    <a:lnTo>
                      <a:pt x="571648" y="834283"/>
                    </a:lnTo>
                    <a:lnTo>
                      <a:pt x="613335" y="834283"/>
                    </a:lnTo>
                    <a:lnTo>
                      <a:pt x="677617" y="807791"/>
                    </a:lnTo>
                    <a:lnTo>
                      <a:pt x="708396" y="804286"/>
                    </a:lnTo>
                    <a:lnTo>
                      <a:pt x="754366" y="791040"/>
                    </a:lnTo>
                    <a:lnTo>
                      <a:pt x="796831" y="770391"/>
                    </a:lnTo>
                    <a:lnTo>
                      <a:pt x="823326" y="768442"/>
                    </a:lnTo>
                    <a:lnTo>
                      <a:pt x="998641" y="707277"/>
                    </a:lnTo>
                    <a:lnTo>
                      <a:pt x="998641" y="696369"/>
                    </a:lnTo>
                    <a:lnTo>
                      <a:pt x="1025915" y="685850"/>
                    </a:lnTo>
                    <a:lnTo>
                      <a:pt x="1141232" y="660525"/>
                    </a:lnTo>
                    <a:lnTo>
                      <a:pt x="1196946" y="660525"/>
                    </a:lnTo>
                    <a:lnTo>
                      <a:pt x="1219540" y="643774"/>
                    </a:lnTo>
                    <a:lnTo>
                      <a:pt x="1310317" y="612217"/>
                    </a:lnTo>
                    <a:lnTo>
                      <a:pt x="1330185" y="612217"/>
                    </a:lnTo>
                    <a:lnTo>
                      <a:pt x="1352393" y="601698"/>
                    </a:lnTo>
                    <a:lnTo>
                      <a:pt x="1387845" y="601698"/>
                    </a:lnTo>
                    <a:lnTo>
                      <a:pt x="1424856" y="588062"/>
                    </a:lnTo>
                    <a:lnTo>
                      <a:pt x="1551473" y="564297"/>
                    </a:lnTo>
                    <a:lnTo>
                      <a:pt x="1589655" y="564297"/>
                    </a:lnTo>
                    <a:lnTo>
                      <a:pt x="1652380" y="536245"/>
                    </a:lnTo>
                    <a:lnTo>
                      <a:pt x="1695234" y="536245"/>
                    </a:lnTo>
                    <a:lnTo>
                      <a:pt x="1754843" y="507026"/>
                    </a:lnTo>
                    <a:lnTo>
                      <a:pt x="1754843" y="498845"/>
                    </a:lnTo>
                    <a:lnTo>
                      <a:pt x="1772762" y="498845"/>
                    </a:lnTo>
                    <a:lnTo>
                      <a:pt x="1774232" y="493367"/>
                    </a:lnTo>
                    <a:lnTo>
                      <a:pt x="1807046" y="493367"/>
                    </a:lnTo>
                    <a:lnTo>
                      <a:pt x="1813670" y="487156"/>
                    </a:lnTo>
                    <a:lnTo>
                      <a:pt x="1856135" y="489494"/>
                    </a:lnTo>
                    <a:lnTo>
                      <a:pt x="1891979" y="472742"/>
                    </a:lnTo>
                    <a:lnTo>
                      <a:pt x="1912628" y="472742"/>
                    </a:lnTo>
                    <a:lnTo>
                      <a:pt x="1933666" y="458718"/>
                    </a:lnTo>
                    <a:lnTo>
                      <a:pt x="1960936" y="458718"/>
                    </a:lnTo>
                    <a:lnTo>
                      <a:pt x="1971066" y="449756"/>
                    </a:lnTo>
                    <a:lnTo>
                      <a:pt x="2005350" y="449756"/>
                    </a:lnTo>
                    <a:lnTo>
                      <a:pt x="2025610" y="434953"/>
                    </a:lnTo>
                    <a:lnTo>
                      <a:pt x="2082489" y="434953"/>
                    </a:lnTo>
                    <a:lnTo>
                      <a:pt x="2121449" y="417031"/>
                    </a:lnTo>
                    <a:lnTo>
                      <a:pt x="2181441" y="417031"/>
                    </a:lnTo>
                    <a:lnTo>
                      <a:pt x="2197809" y="404953"/>
                    </a:lnTo>
                    <a:lnTo>
                      <a:pt x="2214177" y="404953"/>
                    </a:lnTo>
                    <a:lnTo>
                      <a:pt x="2214177" y="395212"/>
                    </a:lnTo>
                    <a:lnTo>
                      <a:pt x="2267143" y="381187"/>
                    </a:lnTo>
                    <a:lnTo>
                      <a:pt x="2288591" y="381187"/>
                    </a:lnTo>
                    <a:lnTo>
                      <a:pt x="2318981" y="363655"/>
                    </a:lnTo>
                    <a:lnTo>
                      <a:pt x="2355609" y="363655"/>
                    </a:lnTo>
                    <a:lnTo>
                      <a:pt x="2389890" y="338722"/>
                    </a:lnTo>
                    <a:lnTo>
                      <a:pt x="2416774" y="338722"/>
                    </a:lnTo>
                    <a:lnTo>
                      <a:pt x="2437420" y="330930"/>
                    </a:lnTo>
                    <a:lnTo>
                      <a:pt x="2503635" y="330930"/>
                    </a:lnTo>
                    <a:lnTo>
                      <a:pt x="2544927" y="316125"/>
                    </a:lnTo>
                    <a:lnTo>
                      <a:pt x="2594032" y="316125"/>
                    </a:lnTo>
                    <a:lnTo>
                      <a:pt x="2594032" y="307554"/>
                    </a:lnTo>
                    <a:lnTo>
                      <a:pt x="2629471" y="307554"/>
                    </a:lnTo>
                    <a:lnTo>
                      <a:pt x="2697648" y="275997"/>
                    </a:lnTo>
                    <a:lnTo>
                      <a:pt x="2717135" y="275997"/>
                    </a:lnTo>
                    <a:lnTo>
                      <a:pt x="2719660" y="266592"/>
                    </a:lnTo>
                    <a:lnTo>
                      <a:pt x="2760001" y="266592"/>
                    </a:lnTo>
                    <a:lnTo>
                      <a:pt x="2789202" y="254959"/>
                    </a:lnTo>
                    <a:lnTo>
                      <a:pt x="2865577" y="254959"/>
                    </a:lnTo>
                    <a:lnTo>
                      <a:pt x="2921663" y="241324"/>
                    </a:lnTo>
                    <a:lnTo>
                      <a:pt x="2973085" y="241324"/>
                    </a:lnTo>
                    <a:lnTo>
                      <a:pt x="2973085" y="235092"/>
                    </a:lnTo>
                    <a:lnTo>
                      <a:pt x="3061134" y="235092"/>
                    </a:lnTo>
                    <a:lnTo>
                      <a:pt x="3061134" y="224181"/>
                    </a:lnTo>
                    <a:lnTo>
                      <a:pt x="3114903" y="224181"/>
                    </a:lnTo>
                    <a:lnTo>
                      <a:pt x="3155808" y="208989"/>
                    </a:lnTo>
                    <a:lnTo>
                      <a:pt x="3187000" y="208989"/>
                    </a:lnTo>
                    <a:lnTo>
                      <a:pt x="3187000" y="196910"/>
                    </a:lnTo>
                    <a:lnTo>
                      <a:pt x="3239966" y="190289"/>
                    </a:lnTo>
                    <a:lnTo>
                      <a:pt x="3267237" y="190289"/>
                    </a:lnTo>
                    <a:lnTo>
                      <a:pt x="3265900" y="185271"/>
                    </a:lnTo>
                    <a:lnTo>
                      <a:pt x="3322966" y="185271"/>
                    </a:lnTo>
                    <a:lnTo>
                      <a:pt x="3322966" y="176650"/>
                    </a:lnTo>
                    <a:lnTo>
                      <a:pt x="3376704" y="176650"/>
                    </a:lnTo>
                    <a:lnTo>
                      <a:pt x="3376704" y="159510"/>
                    </a:lnTo>
                    <a:lnTo>
                      <a:pt x="3504887" y="159510"/>
                    </a:lnTo>
                    <a:lnTo>
                      <a:pt x="3504887" y="148991"/>
                    </a:lnTo>
                    <a:lnTo>
                      <a:pt x="3649824" y="148991"/>
                    </a:lnTo>
                    <a:lnTo>
                      <a:pt x="3697741" y="124837"/>
                    </a:lnTo>
                    <a:lnTo>
                      <a:pt x="3697741" y="115485"/>
                    </a:lnTo>
                    <a:lnTo>
                      <a:pt x="3781513" y="115485"/>
                    </a:lnTo>
                    <a:lnTo>
                      <a:pt x="3781513" y="101461"/>
                    </a:lnTo>
                    <a:lnTo>
                      <a:pt x="3994210" y="101461"/>
                    </a:lnTo>
                    <a:lnTo>
                      <a:pt x="4020708" y="65617"/>
                    </a:lnTo>
                    <a:lnTo>
                      <a:pt x="4072130" y="65617"/>
                    </a:lnTo>
                    <a:lnTo>
                      <a:pt x="4072130" y="47695"/>
                    </a:lnTo>
                    <a:lnTo>
                      <a:pt x="4099014" y="47695"/>
                    </a:lnTo>
                    <a:lnTo>
                      <a:pt x="4099014" y="25879"/>
                    </a:lnTo>
                    <a:lnTo>
                      <a:pt x="4150435" y="25879"/>
                    </a:lnTo>
                    <a:lnTo>
                      <a:pt x="4150435" y="554"/>
                    </a:lnTo>
                    <a:close/>
                  </a:path>
                </a:pathLst>
              </a:custGeom>
              <a:solidFill>
                <a:srgbClr val="575D72">
                  <a:alpha val="20000"/>
                </a:srgbClr>
              </a:solidFill>
              <a:ln w="2969" cap="flat">
                <a:noFill/>
                <a:prstDash val="solid"/>
                <a:miter/>
              </a:ln>
            </p:spPr>
            <p:txBody>
              <a:bodyPr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000000"/>
                  </a:solidFill>
                  <a:effectLst/>
                  <a:uLnTx/>
                  <a:uFillTx/>
                  <a:ea typeface="+mn-ea"/>
                  <a:cs typeface="Arial"/>
                </a:endParaRPr>
              </a:p>
            </p:txBody>
          </p:sp>
          <p:sp>
            <p:nvSpPr>
              <p:cNvPr id="61" name="Figura a mano libera: forma 27">
                <a:extLst>
                  <a:ext uri="{FF2B5EF4-FFF2-40B4-BE49-F238E27FC236}">
                    <a16:creationId xmlns:a16="http://schemas.microsoft.com/office/drawing/2014/main" id="{6821FC90-A3CA-2048-6989-382067C2E027}"/>
                  </a:ext>
                </a:extLst>
              </p:cNvPr>
              <p:cNvSpPr/>
              <p:nvPr/>
            </p:nvSpPr>
            <p:spPr>
              <a:xfrm>
                <a:off x="1413620" y="3350094"/>
                <a:ext cx="4301488" cy="871132"/>
              </a:xfrm>
              <a:custGeom>
                <a:avLst/>
                <a:gdLst>
                  <a:gd name="connsiteX0" fmla="*/ -276 w 4301488"/>
                  <a:gd name="connsiteY0" fmla="*/ 870908 h 871132"/>
                  <a:gd name="connsiteX1" fmla="*/ 70241 w 4301488"/>
                  <a:gd name="connsiteY1" fmla="*/ 870908 h 871132"/>
                  <a:gd name="connsiteX2" fmla="*/ 70241 w 4301488"/>
                  <a:gd name="connsiteY2" fmla="*/ 856103 h 871132"/>
                  <a:gd name="connsiteX3" fmla="*/ 143485 w 4301488"/>
                  <a:gd name="connsiteY3" fmla="*/ 856103 h 871132"/>
                  <a:gd name="connsiteX4" fmla="*/ 180496 w 4301488"/>
                  <a:gd name="connsiteY4" fmla="*/ 839351 h 871132"/>
                  <a:gd name="connsiteX5" fmla="*/ 254129 w 4301488"/>
                  <a:gd name="connsiteY5" fmla="*/ 824156 h 871132"/>
                  <a:gd name="connsiteX6" fmla="*/ 312178 w 4301488"/>
                  <a:gd name="connsiteY6" fmla="*/ 824156 h 871132"/>
                  <a:gd name="connsiteX7" fmla="*/ 329708 w 4301488"/>
                  <a:gd name="connsiteY7" fmla="*/ 810910 h 871132"/>
                  <a:gd name="connsiteX8" fmla="*/ 353473 w 4301488"/>
                  <a:gd name="connsiteY8" fmla="*/ 810910 h 871132"/>
                  <a:gd name="connsiteX9" fmla="*/ 353473 w 4301488"/>
                  <a:gd name="connsiteY9" fmla="*/ 805456 h 871132"/>
                  <a:gd name="connsiteX10" fmla="*/ 420874 w 4301488"/>
                  <a:gd name="connsiteY10" fmla="*/ 805456 h 871132"/>
                  <a:gd name="connsiteX11" fmla="*/ 420874 w 4301488"/>
                  <a:gd name="connsiteY11" fmla="*/ 782859 h 871132"/>
                  <a:gd name="connsiteX12" fmla="*/ 499572 w 4301488"/>
                  <a:gd name="connsiteY12" fmla="*/ 782859 h 871132"/>
                  <a:gd name="connsiteX13" fmla="*/ 566580 w 4301488"/>
                  <a:gd name="connsiteY13" fmla="*/ 759094 h 871132"/>
                  <a:gd name="connsiteX14" fmla="*/ 610994 w 4301488"/>
                  <a:gd name="connsiteY14" fmla="*/ 759094 h 871132"/>
                  <a:gd name="connsiteX15" fmla="*/ 676057 w 4301488"/>
                  <a:gd name="connsiteY15" fmla="*/ 730264 h 871132"/>
                  <a:gd name="connsiteX16" fmla="*/ 723587 w 4301488"/>
                  <a:gd name="connsiteY16" fmla="*/ 730264 h 871132"/>
                  <a:gd name="connsiteX17" fmla="*/ 801118 w 4301488"/>
                  <a:gd name="connsiteY17" fmla="*/ 695590 h 871132"/>
                  <a:gd name="connsiteX18" fmla="*/ 851375 w 4301488"/>
                  <a:gd name="connsiteY18" fmla="*/ 683512 h 871132"/>
                  <a:gd name="connsiteX19" fmla="*/ 890332 w 4301488"/>
                  <a:gd name="connsiteY19" fmla="*/ 672214 h 871132"/>
                  <a:gd name="connsiteX20" fmla="*/ 922281 w 4301488"/>
                  <a:gd name="connsiteY20" fmla="*/ 672214 h 871132"/>
                  <a:gd name="connsiteX21" fmla="*/ 942538 w 4301488"/>
                  <a:gd name="connsiteY21" fmla="*/ 654682 h 871132"/>
                  <a:gd name="connsiteX22" fmla="*/ 1000979 w 4301488"/>
                  <a:gd name="connsiteY22" fmla="*/ 639879 h 871132"/>
                  <a:gd name="connsiteX23" fmla="*/ 1038769 w 4301488"/>
                  <a:gd name="connsiteY23" fmla="*/ 618452 h 871132"/>
                  <a:gd name="connsiteX24" fmla="*/ 1070715 w 4301488"/>
                  <a:gd name="connsiteY24" fmla="*/ 614555 h 871132"/>
                  <a:gd name="connsiteX25" fmla="*/ 1079285 w 4301488"/>
                  <a:gd name="connsiteY25" fmla="*/ 608711 h 871132"/>
                  <a:gd name="connsiteX26" fmla="*/ 1182526 w 4301488"/>
                  <a:gd name="connsiteY26" fmla="*/ 596244 h 871132"/>
                  <a:gd name="connsiteX27" fmla="*/ 1245643 w 4301488"/>
                  <a:gd name="connsiteY27" fmla="*/ 575595 h 871132"/>
                  <a:gd name="connsiteX28" fmla="*/ 1291614 w 4301488"/>
                  <a:gd name="connsiteY28" fmla="*/ 555338 h 871132"/>
                  <a:gd name="connsiteX29" fmla="*/ 1401869 w 4301488"/>
                  <a:gd name="connsiteY29" fmla="*/ 535078 h 871132"/>
                  <a:gd name="connsiteX30" fmla="*/ 1505500 w 4301488"/>
                  <a:gd name="connsiteY30" fmla="*/ 514429 h 871132"/>
                  <a:gd name="connsiteX31" fmla="*/ 1553419 w 4301488"/>
                  <a:gd name="connsiteY31" fmla="*/ 505081 h 871132"/>
                  <a:gd name="connsiteX32" fmla="*/ 1586925 w 4301488"/>
                  <a:gd name="connsiteY32" fmla="*/ 505081 h 871132"/>
                  <a:gd name="connsiteX33" fmla="*/ 1644196 w 4301488"/>
                  <a:gd name="connsiteY33" fmla="*/ 477807 h 871132"/>
                  <a:gd name="connsiteX34" fmla="*/ 1698739 w 4301488"/>
                  <a:gd name="connsiteY34" fmla="*/ 477807 h 871132"/>
                  <a:gd name="connsiteX35" fmla="*/ 1764580 w 4301488"/>
                  <a:gd name="connsiteY35" fmla="*/ 443523 h 871132"/>
                  <a:gd name="connsiteX36" fmla="*/ 1842889 w 4301488"/>
                  <a:gd name="connsiteY36" fmla="*/ 443523 h 871132"/>
                  <a:gd name="connsiteX37" fmla="*/ 1936779 w 4301488"/>
                  <a:gd name="connsiteY37" fmla="*/ 406901 h 871132"/>
                  <a:gd name="connsiteX38" fmla="*/ 1960544 w 4301488"/>
                  <a:gd name="connsiteY38" fmla="*/ 406901 h 871132"/>
                  <a:gd name="connsiteX39" fmla="*/ 1976906 w 4301488"/>
                  <a:gd name="connsiteY39" fmla="*/ 401447 h 871132"/>
                  <a:gd name="connsiteX40" fmla="*/ 2011193 w 4301488"/>
                  <a:gd name="connsiteY40" fmla="*/ 401447 h 871132"/>
                  <a:gd name="connsiteX41" fmla="*/ 2042358 w 4301488"/>
                  <a:gd name="connsiteY41" fmla="*/ 386252 h 871132"/>
                  <a:gd name="connsiteX42" fmla="*/ 2077035 w 4301488"/>
                  <a:gd name="connsiteY42" fmla="*/ 386252 h 871132"/>
                  <a:gd name="connsiteX43" fmla="*/ 2091837 w 4301488"/>
                  <a:gd name="connsiteY43" fmla="*/ 378071 h 871132"/>
                  <a:gd name="connsiteX44" fmla="*/ 2112875 w 4301488"/>
                  <a:gd name="connsiteY44" fmla="*/ 378071 h 871132"/>
                  <a:gd name="connsiteX45" fmla="*/ 2143265 w 4301488"/>
                  <a:gd name="connsiteY45" fmla="*/ 365607 h 871132"/>
                  <a:gd name="connsiteX46" fmla="*/ 2191172 w 4301488"/>
                  <a:gd name="connsiteY46" fmla="*/ 365607 h 871132"/>
                  <a:gd name="connsiteX47" fmla="*/ 2250021 w 4301488"/>
                  <a:gd name="connsiteY47" fmla="*/ 341838 h 871132"/>
                  <a:gd name="connsiteX48" fmla="*/ 2273399 w 4301488"/>
                  <a:gd name="connsiteY48" fmla="*/ 341838 h 871132"/>
                  <a:gd name="connsiteX49" fmla="*/ 2329099 w 4301488"/>
                  <a:gd name="connsiteY49" fmla="*/ 317295 h 871132"/>
                  <a:gd name="connsiteX50" fmla="*/ 2362221 w 4301488"/>
                  <a:gd name="connsiteY50" fmla="*/ 317295 h 871132"/>
                  <a:gd name="connsiteX51" fmla="*/ 2404286 w 4301488"/>
                  <a:gd name="connsiteY51" fmla="*/ 290025 h 871132"/>
                  <a:gd name="connsiteX52" fmla="*/ 2506743 w 4301488"/>
                  <a:gd name="connsiteY52" fmla="*/ 290025 h 871132"/>
                  <a:gd name="connsiteX53" fmla="*/ 2527002 w 4301488"/>
                  <a:gd name="connsiteY53" fmla="*/ 274441 h 871132"/>
                  <a:gd name="connsiteX54" fmla="*/ 2612319 w 4301488"/>
                  <a:gd name="connsiteY54" fmla="*/ 274441 h 871132"/>
                  <a:gd name="connsiteX55" fmla="*/ 2714806 w 4301488"/>
                  <a:gd name="connsiteY55" fmla="*/ 228078 h 871132"/>
                  <a:gd name="connsiteX56" fmla="*/ 2776357 w 4301488"/>
                  <a:gd name="connsiteY56" fmla="*/ 228078 h 871132"/>
                  <a:gd name="connsiteX57" fmla="*/ 2795132 w 4301488"/>
                  <a:gd name="connsiteY57" fmla="*/ 217235 h 871132"/>
                  <a:gd name="connsiteX58" fmla="*/ 2862446 w 4301488"/>
                  <a:gd name="connsiteY58" fmla="*/ 217235 h 871132"/>
                  <a:gd name="connsiteX59" fmla="*/ 2914254 w 4301488"/>
                  <a:gd name="connsiteY59" fmla="*/ 203924 h 871132"/>
                  <a:gd name="connsiteX60" fmla="*/ 2963359 w 4301488"/>
                  <a:gd name="connsiteY60" fmla="*/ 203924 h 871132"/>
                  <a:gd name="connsiteX61" fmla="*/ 3024910 w 4301488"/>
                  <a:gd name="connsiteY61" fmla="*/ 200808 h 871132"/>
                  <a:gd name="connsiteX62" fmla="*/ 3068163 w 4301488"/>
                  <a:gd name="connsiteY62" fmla="*/ 191067 h 871132"/>
                  <a:gd name="connsiteX63" fmla="*/ 3113732 w 4301488"/>
                  <a:gd name="connsiteY63" fmla="*/ 191067 h 871132"/>
                  <a:gd name="connsiteX64" fmla="*/ 3128169 w 4301488"/>
                  <a:gd name="connsiteY64" fmla="*/ 180937 h 871132"/>
                  <a:gd name="connsiteX65" fmla="*/ 3177630 w 4301488"/>
                  <a:gd name="connsiteY65" fmla="*/ 180937 h 871132"/>
                  <a:gd name="connsiteX66" fmla="*/ 3200237 w 4301488"/>
                  <a:gd name="connsiteY66" fmla="*/ 164575 h 871132"/>
                  <a:gd name="connsiteX67" fmla="*/ 3250886 w 4301488"/>
                  <a:gd name="connsiteY67" fmla="*/ 164575 h 871132"/>
                  <a:gd name="connsiteX68" fmla="*/ 3270344 w 4301488"/>
                  <a:gd name="connsiteY68" fmla="*/ 152888 h 871132"/>
                  <a:gd name="connsiteX69" fmla="*/ 3325300 w 4301488"/>
                  <a:gd name="connsiteY69" fmla="*/ 152888 h 871132"/>
                  <a:gd name="connsiteX70" fmla="*/ 3325300 w 4301488"/>
                  <a:gd name="connsiteY70" fmla="*/ 142369 h 871132"/>
                  <a:gd name="connsiteX71" fmla="*/ 3370098 w 4301488"/>
                  <a:gd name="connsiteY71" fmla="*/ 142369 h 871132"/>
                  <a:gd name="connsiteX72" fmla="*/ 3370098 w 4301488"/>
                  <a:gd name="connsiteY72" fmla="*/ 131461 h 871132"/>
                  <a:gd name="connsiteX73" fmla="*/ 3506836 w 4301488"/>
                  <a:gd name="connsiteY73" fmla="*/ 131461 h 871132"/>
                  <a:gd name="connsiteX74" fmla="*/ 3506836 w 4301488"/>
                  <a:gd name="connsiteY74" fmla="*/ 122888 h 871132"/>
                  <a:gd name="connsiteX75" fmla="*/ 3679044 w 4301488"/>
                  <a:gd name="connsiteY75" fmla="*/ 122888 h 871132"/>
                  <a:gd name="connsiteX76" fmla="*/ 3679044 w 4301488"/>
                  <a:gd name="connsiteY76" fmla="*/ 92501 h 871132"/>
                  <a:gd name="connsiteX77" fmla="*/ 3775648 w 4301488"/>
                  <a:gd name="connsiteY77" fmla="*/ 92501 h 871132"/>
                  <a:gd name="connsiteX78" fmla="*/ 3775648 w 4301488"/>
                  <a:gd name="connsiteY78" fmla="*/ 76528 h 871132"/>
                  <a:gd name="connsiteX79" fmla="*/ 4001238 w 4301488"/>
                  <a:gd name="connsiteY79" fmla="*/ 76528 h 871132"/>
                  <a:gd name="connsiteX80" fmla="*/ 4001238 w 4301488"/>
                  <a:gd name="connsiteY80" fmla="*/ 56269 h 871132"/>
                  <a:gd name="connsiteX81" fmla="*/ 4087714 w 4301488"/>
                  <a:gd name="connsiteY81" fmla="*/ 56269 h 871132"/>
                  <a:gd name="connsiteX82" fmla="*/ 4087714 w 4301488"/>
                  <a:gd name="connsiteY82" fmla="*/ 20425 h 871132"/>
                  <a:gd name="connsiteX83" fmla="*/ 4156692 w 4301488"/>
                  <a:gd name="connsiteY83" fmla="*/ 20425 h 871132"/>
                  <a:gd name="connsiteX84" fmla="*/ 4156692 w 4301488"/>
                  <a:gd name="connsiteY84" fmla="*/ -224 h 871132"/>
                  <a:gd name="connsiteX85" fmla="*/ 4301213 w 4301488"/>
                  <a:gd name="connsiteY85" fmla="*/ -224 h 871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4301488" h="871132">
                    <a:moveTo>
                      <a:pt x="-276" y="870908"/>
                    </a:moveTo>
                    <a:lnTo>
                      <a:pt x="70241" y="870908"/>
                    </a:lnTo>
                    <a:lnTo>
                      <a:pt x="70241" y="856103"/>
                    </a:lnTo>
                    <a:lnTo>
                      <a:pt x="143485" y="856103"/>
                    </a:lnTo>
                    <a:lnTo>
                      <a:pt x="180496" y="839351"/>
                    </a:lnTo>
                    <a:lnTo>
                      <a:pt x="254129" y="824156"/>
                    </a:lnTo>
                    <a:lnTo>
                      <a:pt x="312178" y="824156"/>
                    </a:lnTo>
                    <a:lnTo>
                      <a:pt x="329708" y="810910"/>
                    </a:lnTo>
                    <a:lnTo>
                      <a:pt x="353473" y="810910"/>
                    </a:lnTo>
                    <a:lnTo>
                      <a:pt x="353473" y="805456"/>
                    </a:lnTo>
                    <a:lnTo>
                      <a:pt x="420874" y="805456"/>
                    </a:lnTo>
                    <a:lnTo>
                      <a:pt x="420874" y="782859"/>
                    </a:lnTo>
                    <a:lnTo>
                      <a:pt x="499572" y="782859"/>
                    </a:lnTo>
                    <a:lnTo>
                      <a:pt x="566580" y="759094"/>
                    </a:lnTo>
                    <a:lnTo>
                      <a:pt x="610994" y="759094"/>
                    </a:lnTo>
                    <a:lnTo>
                      <a:pt x="676057" y="730264"/>
                    </a:lnTo>
                    <a:lnTo>
                      <a:pt x="723587" y="730264"/>
                    </a:lnTo>
                    <a:lnTo>
                      <a:pt x="801118" y="695590"/>
                    </a:lnTo>
                    <a:lnTo>
                      <a:pt x="851375" y="683512"/>
                    </a:lnTo>
                    <a:lnTo>
                      <a:pt x="890332" y="672214"/>
                    </a:lnTo>
                    <a:lnTo>
                      <a:pt x="922281" y="672214"/>
                    </a:lnTo>
                    <a:lnTo>
                      <a:pt x="942538" y="654682"/>
                    </a:lnTo>
                    <a:lnTo>
                      <a:pt x="1000979" y="639879"/>
                    </a:lnTo>
                    <a:lnTo>
                      <a:pt x="1038769" y="618452"/>
                    </a:lnTo>
                    <a:lnTo>
                      <a:pt x="1070715" y="614555"/>
                    </a:lnTo>
                    <a:lnTo>
                      <a:pt x="1079285" y="608711"/>
                    </a:lnTo>
                    <a:lnTo>
                      <a:pt x="1182526" y="596244"/>
                    </a:lnTo>
                    <a:lnTo>
                      <a:pt x="1245643" y="575595"/>
                    </a:lnTo>
                    <a:lnTo>
                      <a:pt x="1291614" y="555338"/>
                    </a:lnTo>
                    <a:lnTo>
                      <a:pt x="1401869" y="535078"/>
                    </a:lnTo>
                    <a:lnTo>
                      <a:pt x="1505500" y="514429"/>
                    </a:lnTo>
                    <a:lnTo>
                      <a:pt x="1553419" y="505081"/>
                    </a:lnTo>
                    <a:lnTo>
                      <a:pt x="1586925" y="505081"/>
                    </a:lnTo>
                    <a:lnTo>
                      <a:pt x="1644196" y="477807"/>
                    </a:lnTo>
                    <a:lnTo>
                      <a:pt x="1698739" y="477807"/>
                    </a:lnTo>
                    <a:lnTo>
                      <a:pt x="1764580" y="443523"/>
                    </a:lnTo>
                    <a:lnTo>
                      <a:pt x="1842889" y="443523"/>
                    </a:lnTo>
                    <a:lnTo>
                      <a:pt x="1936779" y="406901"/>
                    </a:lnTo>
                    <a:lnTo>
                      <a:pt x="1960544" y="406901"/>
                    </a:lnTo>
                    <a:lnTo>
                      <a:pt x="1976906" y="401447"/>
                    </a:lnTo>
                    <a:lnTo>
                      <a:pt x="2011193" y="401447"/>
                    </a:lnTo>
                    <a:lnTo>
                      <a:pt x="2042358" y="386252"/>
                    </a:lnTo>
                    <a:lnTo>
                      <a:pt x="2077035" y="386252"/>
                    </a:lnTo>
                    <a:lnTo>
                      <a:pt x="2091837" y="378071"/>
                    </a:lnTo>
                    <a:lnTo>
                      <a:pt x="2112875" y="378071"/>
                    </a:lnTo>
                    <a:lnTo>
                      <a:pt x="2143265" y="365607"/>
                    </a:lnTo>
                    <a:lnTo>
                      <a:pt x="2191172" y="365607"/>
                    </a:lnTo>
                    <a:lnTo>
                      <a:pt x="2250021" y="341838"/>
                    </a:lnTo>
                    <a:lnTo>
                      <a:pt x="2273399" y="341838"/>
                    </a:lnTo>
                    <a:lnTo>
                      <a:pt x="2329099" y="317295"/>
                    </a:lnTo>
                    <a:lnTo>
                      <a:pt x="2362221" y="317295"/>
                    </a:lnTo>
                    <a:lnTo>
                      <a:pt x="2404286" y="290025"/>
                    </a:lnTo>
                    <a:lnTo>
                      <a:pt x="2506743" y="290025"/>
                    </a:lnTo>
                    <a:lnTo>
                      <a:pt x="2527002" y="274441"/>
                    </a:lnTo>
                    <a:lnTo>
                      <a:pt x="2612319" y="274441"/>
                    </a:lnTo>
                    <a:lnTo>
                      <a:pt x="2714806" y="228078"/>
                    </a:lnTo>
                    <a:lnTo>
                      <a:pt x="2776357" y="228078"/>
                    </a:lnTo>
                    <a:lnTo>
                      <a:pt x="2795132" y="217235"/>
                    </a:lnTo>
                    <a:lnTo>
                      <a:pt x="2862446" y="217235"/>
                    </a:lnTo>
                    <a:lnTo>
                      <a:pt x="2914254" y="203924"/>
                    </a:lnTo>
                    <a:lnTo>
                      <a:pt x="2963359" y="203924"/>
                    </a:lnTo>
                    <a:lnTo>
                      <a:pt x="3024910" y="200808"/>
                    </a:lnTo>
                    <a:lnTo>
                      <a:pt x="3068163" y="191067"/>
                    </a:lnTo>
                    <a:lnTo>
                      <a:pt x="3113732" y="191067"/>
                    </a:lnTo>
                    <a:lnTo>
                      <a:pt x="3128169" y="180937"/>
                    </a:lnTo>
                    <a:lnTo>
                      <a:pt x="3177630" y="180937"/>
                    </a:lnTo>
                    <a:lnTo>
                      <a:pt x="3200237" y="164575"/>
                    </a:lnTo>
                    <a:lnTo>
                      <a:pt x="3250886" y="164575"/>
                    </a:lnTo>
                    <a:lnTo>
                      <a:pt x="3270344" y="152888"/>
                    </a:lnTo>
                    <a:lnTo>
                      <a:pt x="3325300" y="152888"/>
                    </a:lnTo>
                    <a:lnTo>
                      <a:pt x="3325300" y="142369"/>
                    </a:lnTo>
                    <a:lnTo>
                      <a:pt x="3370098" y="142369"/>
                    </a:lnTo>
                    <a:lnTo>
                      <a:pt x="3370098" y="131461"/>
                    </a:lnTo>
                    <a:lnTo>
                      <a:pt x="3506836" y="131461"/>
                    </a:lnTo>
                    <a:lnTo>
                      <a:pt x="3506836" y="122888"/>
                    </a:lnTo>
                    <a:lnTo>
                      <a:pt x="3679044" y="122888"/>
                    </a:lnTo>
                    <a:lnTo>
                      <a:pt x="3679044" y="92501"/>
                    </a:lnTo>
                    <a:lnTo>
                      <a:pt x="3775648" y="92501"/>
                    </a:lnTo>
                    <a:lnTo>
                      <a:pt x="3775648" y="76528"/>
                    </a:lnTo>
                    <a:lnTo>
                      <a:pt x="4001238" y="76528"/>
                    </a:lnTo>
                    <a:lnTo>
                      <a:pt x="4001238" y="56269"/>
                    </a:lnTo>
                    <a:lnTo>
                      <a:pt x="4087714" y="56269"/>
                    </a:lnTo>
                    <a:lnTo>
                      <a:pt x="4087714" y="20425"/>
                    </a:lnTo>
                    <a:lnTo>
                      <a:pt x="4156692" y="20425"/>
                    </a:lnTo>
                    <a:lnTo>
                      <a:pt x="4156692" y="-224"/>
                    </a:lnTo>
                    <a:lnTo>
                      <a:pt x="4301213" y="-224"/>
                    </a:lnTo>
                  </a:path>
                </a:pathLst>
              </a:custGeom>
              <a:noFill/>
              <a:ln w="25400" cap="rnd">
                <a:solidFill>
                  <a:srgbClr val="575D72"/>
                </a:solidFill>
                <a:prstDash val="solid"/>
                <a:round/>
              </a:ln>
            </p:spPr>
            <p:txBody>
              <a:bodyPr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000000"/>
                  </a:solidFill>
                  <a:effectLst/>
                  <a:uLnTx/>
                  <a:uFillTx/>
                  <a:ea typeface="+mn-ea"/>
                  <a:cs typeface="Arial"/>
                </a:endParaRPr>
              </a:p>
            </p:txBody>
          </p:sp>
        </p:grpSp>
      </p:grpSp>
      <p:grpSp>
        <p:nvGrpSpPr>
          <p:cNvPr id="66" name="LEGENDA">
            <a:extLst>
              <a:ext uri="{FF2B5EF4-FFF2-40B4-BE49-F238E27FC236}">
                <a16:creationId xmlns:a16="http://schemas.microsoft.com/office/drawing/2014/main" id="{8736D402-12CC-9A58-A676-86B3560943EA}"/>
              </a:ext>
            </a:extLst>
          </p:cNvPr>
          <p:cNvGrpSpPr/>
          <p:nvPr/>
        </p:nvGrpSpPr>
        <p:grpSpPr>
          <a:xfrm>
            <a:off x="1181372" y="1876594"/>
            <a:ext cx="76200" cy="341843"/>
            <a:chOff x="5798356" y="2185842"/>
            <a:chExt cx="101600" cy="455791"/>
          </a:xfrm>
        </p:grpSpPr>
        <p:sp>
          <p:nvSpPr>
            <p:cNvPr id="67" name="Oval 6">
              <a:extLst>
                <a:ext uri="{FF2B5EF4-FFF2-40B4-BE49-F238E27FC236}">
                  <a16:creationId xmlns:a16="http://schemas.microsoft.com/office/drawing/2014/main" id="{3E2191C3-4878-28B7-3D79-93CCD6E73BAA}"/>
                </a:ext>
              </a:extLst>
            </p:cNvPr>
            <p:cNvSpPr/>
            <p:nvPr/>
          </p:nvSpPr>
          <p:spPr>
            <a:xfrm>
              <a:off x="5798356" y="2185842"/>
              <a:ext cx="101600" cy="101600"/>
            </a:xfrm>
            <a:prstGeom prst="ellipse">
              <a:avLst/>
            </a:prstGeom>
            <a:solidFill>
              <a:srgbClr val="347475"/>
            </a:solidFill>
            <a:ln w="25400" cap="flat" cmpd="sng" algn="ctr">
              <a:noFill/>
              <a:prstDash val="solid"/>
            </a:ln>
            <a:effectLst/>
          </p:spPr>
          <p:txBody>
            <a:bodyPr wrap="none" lIns="216000"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700" b="0" i="0" u="none" strike="noStrike" kern="0" cap="none" spc="0" normalizeH="0" baseline="0" noProof="0">
                  <a:ln>
                    <a:noFill/>
                  </a:ln>
                  <a:solidFill>
                    <a:srgbClr val="000000"/>
                  </a:solidFill>
                  <a:effectLst/>
                  <a:uLnTx/>
                  <a:uFillTx/>
                  <a:ea typeface="Arial"/>
                  <a:cs typeface="Arial"/>
                </a:rPr>
                <a:t>3 IAk</a:t>
              </a:r>
              <a:endParaRPr kumimoji="0" lang="en-US" sz="700" b="0" i="0" u="none" strike="noStrike" kern="0" cap="none" spc="0" normalizeH="0" baseline="0" noProof="0">
                <a:ln>
                  <a:noFill/>
                </a:ln>
                <a:solidFill>
                  <a:srgbClr val="000000"/>
                </a:solidFill>
                <a:effectLst/>
                <a:uLnTx/>
                <a:uFillTx/>
                <a:cs typeface="Arial" panose="020B0604020202020204" pitchFamily="34" charset="0"/>
              </a:endParaRPr>
            </a:p>
          </p:txBody>
        </p:sp>
        <p:sp>
          <p:nvSpPr>
            <p:cNvPr id="68" name="Oval 7">
              <a:extLst>
                <a:ext uri="{FF2B5EF4-FFF2-40B4-BE49-F238E27FC236}">
                  <a16:creationId xmlns:a16="http://schemas.microsoft.com/office/drawing/2014/main" id="{B23A634A-631A-4B44-C667-11B1064B67A1}"/>
                </a:ext>
              </a:extLst>
            </p:cNvPr>
            <p:cNvSpPr/>
            <p:nvPr/>
          </p:nvSpPr>
          <p:spPr>
            <a:xfrm>
              <a:off x="5798356" y="2362937"/>
              <a:ext cx="101600" cy="101600"/>
            </a:xfrm>
            <a:prstGeom prst="ellipse">
              <a:avLst/>
            </a:prstGeom>
            <a:solidFill>
              <a:srgbClr val="CC9C50"/>
            </a:solidFill>
            <a:ln w="25400" cap="flat" cmpd="sng" algn="ctr">
              <a:noFill/>
              <a:prstDash val="solid"/>
            </a:ln>
            <a:effectLst/>
          </p:spPr>
          <p:txBody>
            <a:bodyPr wrap="none" lIns="216000"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700" b="0" i="0" u="none" strike="noStrike" kern="0" cap="none" spc="0" normalizeH="0" baseline="0" noProof="0">
                  <a:ln>
                    <a:noFill/>
                  </a:ln>
                  <a:solidFill>
                    <a:srgbClr val="000000"/>
                  </a:solidFill>
                  <a:effectLst/>
                  <a:uLnTx/>
                  <a:uFillTx/>
                  <a:ea typeface="Arial"/>
                  <a:cs typeface="Arial"/>
                </a:rPr>
                <a:t>2 IAk</a:t>
              </a:r>
              <a:endParaRPr kumimoji="0" lang="en-US" sz="700" b="0" i="0" u="none" strike="noStrike" kern="0" cap="none" spc="0" normalizeH="0" baseline="0" noProof="0">
                <a:ln>
                  <a:noFill/>
                </a:ln>
                <a:solidFill>
                  <a:srgbClr val="000000"/>
                </a:solidFill>
                <a:effectLst/>
                <a:uLnTx/>
                <a:uFillTx/>
                <a:cs typeface="Arial" panose="020B0604020202020204" pitchFamily="34" charset="0"/>
              </a:endParaRPr>
            </a:p>
          </p:txBody>
        </p:sp>
        <p:sp>
          <p:nvSpPr>
            <p:cNvPr id="69" name="Oval 7">
              <a:extLst>
                <a:ext uri="{FF2B5EF4-FFF2-40B4-BE49-F238E27FC236}">
                  <a16:creationId xmlns:a16="http://schemas.microsoft.com/office/drawing/2014/main" id="{654DBA96-5238-1470-CE67-22A0BE9B559E}"/>
                </a:ext>
              </a:extLst>
            </p:cNvPr>
            <p:cNvSpPr/>
            <p:nvPr/>
          </p:nvSpPr>
          <p:spPr>
            <a:xfrm>
              <a:off x="5798356" y="2540033"/>
              <a:ext cx="101600" cy="101600"/>
            </a:xfrm>
            <a:prstGeom prst="ellipse">
              <a:avLst/>
            </a:prstGeom>
            <a:solidFill>
              <a:srgbClr val="575D72"/>
            </a:solidFill>
            <a:ln w="25400" cap="flat" cmpd="sng" algn="ctr">
              <a:noFill/>
              <a:prstDash val="solid"/>
            </a:ln>
            <a:effectLst/>
          </p:spPr>
          <p:txBody>
            <a:bodyPr wrap="none" lIns="216000"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700" b="0" i="0" u="none" strike="noStrike" kern="0" cap="none" spc="0" normalizeH="0" baseline="0" noProof="0">
                  <a:ln>
                    <a:noFill/>
                  </a:ln>
                  <a:solidFill>
                    <a:srgbClr val="000000"/>
                  </a:solidFill>
                  <a:effectLst/>
                  <a:uLnTx/>
                  <a:uFillTx/>
                  <a:ea typeface="Arial"/>
                  <a:cs typeface="Arial"/>
                </a:rPr>
                <a:t>1 IAk</a:t>
              </a:r>
              <a:endParaRPr kumimoji="0" lang="en-US" sz="700" b="0" i="0" u="none" strike="noStrike" kern="0" cap="none" spc="0" normalizeH="0" baseline="0" noProof="0">
                <a:ln>
                  <a:noFill/>
                </a:ln>
                <a:solidFill>
                  <a:srgbClr val="000000"/>
                </a:solidFill>
                <a:effectLst/>
                <a:uLnTx/>
                <a:uFillTx/>
                <a:cs typeface="Arial" panose="020B0604020202020204" pitchFamily="34" charset="0"/>
              </a:endParaRPr>
            </a:p>
          </p:txBody>
        </p:sp>
      </p:grpSp>
      <p:sp>
        <p:nvSpPr>
          <p:cNvPr id="71" name="Text Placeholder 5">
            <a:extLst>
              <a:ext uri="{FF2B5EF4-FFF2-40B4-BE49-F238E27FC236}">
                <a16:creationId xmlns:a16="http://schemas.microsoft.com/office/drawing/2014/main" id="{95F60B30-7547-6769-C628-DD080B979A73}"/>
              </a:ext>
            </a:extLst>
          </p:cNvPr>
          <p:cNvSpPr txBox="1">
            <a:spLocks/>
          </p:cNvSpPr>
          <p:nvPr/>
        </p:nvSpPr>
        <p:spPr>
          <a:xfrm>
            <a:off x="396412" y="4784789"/>
            <a:ext cx="8334336"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lang="it-IT"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Abbildung modifiziert nach Anand V 2021</a:t>
            </a:r>
            <a:r>
              <a:rPr kumimoji="0" lang="de" sz="600" b="0" i="0" u="none" strike="noStrike" kern="1200" cap="none" spc="0" normalizeH="0" baseline="3000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 Analyse kombinierter und harmonisierter Daten aus fünf prospektiven Kohorten von aT1D in Finnland, Deutschland, Schweden und den USA mit 24.662 Kindern mit erhöhtem genetischen Risiko für die Entwicklung von IAk und T1D. Nach der Harmonisierung wurden die Ergebnisse bei 16.709 Säuglingen und Kleinkindern analysiert, die bis zum Alter von 2,5 Jahren aufgenommen wurden. IAk: Inselautoantikörper; T1D: Typ-1-Diabetes. </a:t>
            </a:r>
            <a:endParaRPr kumimoji="0" lang="en-NZ" sz="600" b="0" i="0" u="none" strike="noStrike" kern="1200" cap="none" spc="0" normalizeH="0" baseline="0" noProof="0">
              <a:ln>
                <a:noFill/>
              </a:ln>
              <a:solidFill>
                <a:srgbClr val="404040"/>
              </a:solidFill>
              <a:effectLst/>
              <a:uLnTx/>
              <a:uFillTx/>
              <a:latin typeface="+mn-lt"/>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a-DK" sz="600" b="0" i="0" u="none" strike="noStrike" kern="1200" cap="none" spc="0" normalizeH="0" baseline="0" noProof="0">
                <a:ln>
                  <a:noFill/>
                </a:ln>
                <a:solidFill>
                  <a:srgbClr val="404040"/>
                </a:solidFill>
                <a:effectLst/>
                <a:uLnTx/>
                <a:uFillTx/>
                <a:latin typeface="+mn-lt"/>
                <a:ea typeface="Arial"/>
                <a:cs typeface="Arial"/>
              </a:rPr>
              <a:t>Anand V </a:t>
            </a:r>
            <a:r>
              <a:rPr kumimoji="0" lang="da-DK" sz="600" b="0" i="1" u="none" strike="noStrike" kern="1200" cap="none" spc="0" normalizeH="0" baseline="0" noProof="0">
                <a:ln>
                  <a:noFill/>
                </a:ln>
                <a:solidFill>
                  <a:srgbClr val="404040"/>
                </a:solidFill>
                <a:effectLst/>
                <a:uLnTx/>
                <a:uFillTx/>
                <a:latin typeface="+mn-lt"/>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mn-lt"/>
                <a:ea typeface="Arial"/>
                <a:cs typeface="Arial"/>
              </a:rPr>
              <a:t>2021; 44: 2269</a:t>
            </a:r>
            <a:r>
              <a:rPr lang="da-DK" sz="600">
                <a:solidFill>
                  <a:srgbClr val="404040"/>
                </a:solidFill>
                <a:latin typeface="Verdana"/>
                <a:ea typeface="Arial"/>
                <a:cs typeface="Arial"/>
              </a:rPr>
              <a:t>–</a:t>
            </a:r>
            <a:r>
              <a:rPr kumimoji="0" lang="da-DK" sz="600" b="0" i="0" u="none" strike="noStrike" kern="1200" cap="none" spc="0" normalizeH="0" baseline="0" noProof="0">
                <a:ln>
                  <a:noFill/>
                </a:ln>
                <a:solidFill>
                  <a:srgbClr val="404040"/>
                </a:solidFill>
                <a:effectLst/>
                <a:uLnTx/>
                <a:uFillTx/>
                <a:latin typeface="+mn-lt"/>
                <a:ea typeface="Arial"/>
                <a:cs typeface="Arial"/>
              </a:rPr>
              <a:t>76. </a:t>
            </a:r>
            <a:endParaRPr kumimoji="0" lang="en-NZ" sz="600" b="0" i="0" u="none" strike="noStrike" kern="100" cap="none" spc="0" normalizeH="0" baseline="0" noProof="0">
              <a:ln>
                <a:noFill/>
              </a:ln>
              <a:solidFill>
                <a:srgbClr val="404040"/>
              </a:solidFill>
              <a:effectLst/>
              <a:uLnTx/>
              <a:uFillTx/>
              <a:latin typeface="+mn-lt"/>
              <a:ea typeface="DengXian" panose="02010600030101010101" pitchFamily="2" charset="-122"/>
            </a:endParaRPr>
          </a:p>
        </p:txBody>
      </p:sp>
    </p:spTree>
    <p:extLst>
      <p:ext uri="{BB962C8B-B14F-4D97-AF65-F5344CB8AC3E}">
        <p14:creationId xmlns:p14="http://schemas.microsoft.com/office/powerpoint/2010/main" val="12609623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DA72601-7D99-2FEE-577A-93EB63195316}"/>
            </a:ext>
          </a:extLst>
        </p:cNvPr>
        <p:cNvGrpSpPr/>
        <p:nvPr/>
      </p:nvGrpSpPr>
      <p:grpSpPr>
        <a:xfrm>
          <a:off x="0" y="0"/>
          <a:ext cx="0" cy="0"/>
          <a:chOff x="0" y="0"/>
          <a:chExt cx="0" cy="0"/>
        </a:xfrm>
      </p:grpSpPr>
      <p:sp>
        <p:nvSpPr>
          <p:cNvPr id="33" name="Textplatzhalter 9">
            <a:extLst>
              <a:ext uri="{FF2B5EF4-FFF2-40B4-BE49-F238E27FC236}">
                <a16:creationId xmlns:a16="http://schemas.microsoft.com/office/drawing/2014/main" id="{515D0B8F-752F-E57D-254A-A166B4029E5A}"/>
              </a:ext>
            </a:extLst>
          </p:cNvPr>
          <p:cNvSpPr txBox="1">
            <a:spLocks/>
          </p:cNvSpPr>
          <p:nvPr/>
        </p:nvSpPr>
        <p:spPr>
          <a:xfrm>
            <a:off x="330466" y="114843"/>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defRPr/>
            </a:pPr>
            <a:r>
              <a:rPr lang="de-DE" sz="2000" b="1" err="1">
                <a:solidFill>
                  <a:srgbClr val="7030A0"/>
                </a:solidFill>
              </a:rPr>
              <a:t>IAk</a:t>
            </a:r>
            <a:r>
              <a:rPr lang="de-DE" sz="2000" b="1">
                <a:solidFill>
                  <a:srgbClr val="7030A0"/>
                </a:solidFill>
              </a:rPr>
              <a:t>-Affinität kann das Progressionsrisiko zu T1D Stadium 3 vorhersagen</a:t>
            </a:r>
            <a:r>
              <a:rPr kumimoji="0" lang="de-DE" sz="2000" b="1" i="0" u="none" strike="noStrike" kern="1200" cap="none" spc="0" normalizeH="0" baseline="30000" noProof="0">
                <a:ln>
                  <a:noFill/>
                </a:ln>
                <a:solidFill>
                  <a:srgbClr val="7030A0"/>
                </a:solidFill>
                <a:effectLst/>
                <a:uLnTx/>
                <a:uFillTx/>
                <a:latin typeface="Verdana"/>
                <a:ea typeface="+mn-ea"/>
                <a:cs typeface="+mn-cs"/>
              </a:rPr>
              <a:t>1-3</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 name="Rectangle: Top Corners Rounded 9">
            <a:extLst>
              <a:ext uri="{FF2B5EF4-FFF2-40B4-BE49-F238E27FC236}">
                <a16:creationId xmlns:a16="http://schemas.microsoft.com/office/drawing/2014/main" id="{594464A5-C805-5560-044D-AF61F8AA4E32}"/>
              </a:ext>
            </a:extLst>
          </p:cNvPr>
          <p:cNvSpPr/>
          <p:nvPr/>
        </p:nvSpPr>
        <p:spPr>
          <a:xfrm rot="5400000">
            <a:off x="726499" y="131261"/>
            <a:ext cx="250246" cy="1703244"/>
          </a:xfrm>
          <a:prstGeom prst="round2SameRect">
            <a:avLst>
              <a:gd name="adj1" fmla="val 50000"/>
              <a:gd name="adj2" fmla="val 0"/>
            </a:avLst>
          </a:prstGeom>
          <a:solidFill>
            <a:srgbClr val="23004C"/>
          </a:solidFill>
          <a:ln w="25400" cap="flat" cmpd="sng" algn="ctr">
            <a:noFill/>
            <a:prstDash val="solid"/>
          </a:ln>
          <a:effectLst/>
        </p:spPr>
        <p:txBody>
          <a:bodyPr vert="vert270" lIns="0" tIns="0" rIns="0" bIns="270000" rtlCol="0" anchor="ct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900" b="1" i="0" u="none" strike="noStrike" kern="0" cap="none" spc="0" normalizeH="0" baseline="0" noProof="0">
                <a:ln>
                  <a:noFill/>
                </a:ln>
                <a:solidFill>
                  <a:srgbClr val="FFFFFF"/>
                </a:solidFill>
                <a:effectLst/>
                <a:uLnTx/>
                <a:uFillTx/>
                <a:ea typeface="Arial"/>
                <a:cs typeface="Arial"/>
              </a:rPr>
              <a:t>BABYDIAB-Studie*</a:t>
            </a:r>
          </a:p>
        </p:txBody>
      </p:sp>
      <p:sp>
        <p:nvSpPr>
          <p:cNvPr id="18" name="TextBox 3037">
            <a:extLst>
              <a:ext uri="{FF2B5EF4-FFF2-40B4-BE49-F238E27FC236}">
                <a16:creationId xmlns:a16="http://schemas.microsoft.com/office/drawing/2014/main" id="{01915219-3BE5-C544-30AB-72FEA03985EA}"/>
              </a:ext>
            </a:extLst>
          </p:cNvPr>
          <p:cNvSpPr txBox="1"/>
          <p:nvPr/>
        </p:nvSpPr>
        <p:spPr>
          <a:xfrm>
            <a:off x="330466" y="4749786"/>
            <a:ext cx="8483069" cy="369332"/>
          </a:xfrm>
          <a:prstGeom prst="rect">
            <a:avLst/>
          </a:prstGeom>
          <a:noFill/>
        </p:spPr>
        <p:txBody>
          <a:bodyPr wrap="square" rtlCol="0" anchor="b">
            <a:spAutoFit/>
          </a:bodyPr>
          <a:lstStyle/>
          <a:p>
            <a:pPr lvl="0" defTabSz="685766">
              <a:buClr>
                <a:srgbClr val="2F4B95"/>
              </a:buClr>
              <a:defRPr/>
            </a:pP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lang="de-DE" sz="600">
                <a:solidFill>
                  <a:srgbClr val="404040"/>
                </a:solidFill>
                <a:ea typeface="Arial"/>
                <a:cs typeface="Arial"/>
              </a:rPr>
              <a:t>Die BABYDIAB-Studie in Deutschland untersuchte den natürlichen Verlauf von Inselautoimmunität und T1D bei Kindern mit erhöhtem genetischem Risiko für T1D (N = 1.610). Die Daten stammen aus einer Kohorte, die IAA-Autoantikörper entwickelte (N = 56).</a:t>
            </a:r>
            <a:r>
              <a:rPr lang="de-DE" sz="600" baseline="30000">
                <a:solidFill>
                  <a:srgbClr val="404040"/>
                </a:solidFill>
                <a:ea typeface="Arial"/>
                <a:cs typeface="Arial"/>
              </a:rPr>
              <a:t>1</a:t>
            </a:r>
            <a:r>
              <a:rPr lang="de-DE" sz="600">
                <a:solidFill>
                  <a:srgbClr val="404040"/>
                </a:solidFill>
                <a:ea typeface="Arial"/>
                <a:cs typeface="Arial"/>
              </a:rPr>
              <a:t> </a:t>
            </a:r>
            <a:r>
              <a:rPr kumimoji="0" lang="da-DK" sz="600" b="0" i="0" u="none" strike="noStrike" kern="1200" cap="none" spc="0" normalizeH="0" baseline="0" noProof="0">
                <a:ln>
                  <a:noFill/>
                </a:ln>
                <a:solidFill>
                  <a:srgbClr val="404040"/>
                </a:solidFill>
                <a:effectLst/>
                <a:uLnTx/>
                <a:uFillTx/>
                <a:latin typeface="Verdana"/>
                <a:ea typeface="Arial"/>
                <a:cs typeface="Arial"/>
              </a:rPr>
              <a:t>ECL: Elektrochemilumineszenz; IAA: Insulin-Autoantikörper; IAk: Inselautoantikörper; RBA: Radio-binding assay, Radioimmunoassay; T1D: Typ-1-Diabetes.</a:t>
            </a:r>
          </a:p>
          <a:p>
            <a:pPr lvl="0" defTabSz="685766">
              <a:buClr>
                <a:srgbClr val="2F4B95"/>
              </a:buClr>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Achenbach P </a:t>
            </a:r>
            <a:r>
              <a:rPr kumimoji="0" lang="da-DK" sz="600" b="0" i="1" u="none" strike="noStrike" kern="1200" cap="none" spc="0" normalizeH="0" baseline="0" noProof="0">
                <a:ln>
                  <a:noFill/>
                </a:ln>
                <a:solidFill>
                  <a:srgbClr val="404040"/>
                </a:solidFill>
                <a:effectLst/>
                <a:uLnTx/>
                <a:uFillTx/>
                <a:latin typeface="Verdana"/>
                <a:ea typeface="Arial"/>
                <a:cs typeface="Arial"/>
              </a:rPr>
              <a:t>et al. J Clin Invest </a:t>
            </a:r>
            <a:r>
              <a:rPr kumimoji="0" lang="da-DK" sz="600" b="0" i="0" u="none" strike="noStrike" kern="1200" cap="none" spc="0" normalizeH="0" baseline="0" noProof="0">
                <a:ln>
                  <a:noFill/>
                </a:ln>
                <a:solidFill>
                  <a:srgbClr val="404040"/>
                </a:solidFill>
                <a:effectLst/>
                <a:uLnTx/>
                <a:uFillTx/>
                <a:latin typeface="Verdana"/>
                <a:ea typeface="Arial"/>
                <a:cs typeface="Arial"/>
              </a:rPr>
              <a:t>2004; 114: 589–97. </a:t>
            </a:r>
            <a:r>
              <a:rPr kumimoji="0" lang="da-DK" sz="600" b="1" i="0" u="none" strike="noStrike" kern="1200" cap="none" spc="0" normalizeH="0" baseline="0" noProof="0">
                <a:ln>
                  <a:noFill/>
                </a:ln>
                <a:solidFill>
                  <a:srgbClr val="404040"/>
                </a:solidFill>
                <a:effectLst/>
                <a:uLnTx/>
                <a:uFillTx/>
                <a:latin typeface="Verdana"/>
                <a:ea typeface="Arial"/>
                <a:cs typeface="Arial"/>
              </a:rPr>
              <a:t>2.</a:t>
            </a:r>
            <a:r>
              <a:rPr kumimoji="0" lang="da-DK" sz="600" b="0" i="0" u="none" strike="noStrike" kern="1200" cap="none" spc="0" normalizeH="0" baseline="0" noProof="0">
                <a:ln>
                  <a:noFill/>
                </a:ln>
                <a:solidFill>
                  <a:srgbClr val="404040"/>
                </a:solidFill>
                <a:effectLst/>
                <a:uLnTx/>
                <a:uFillTx/>
                <a:latin typeface="Verdana"/>
                <a:ea typeface="Arial"/>
                <a:cs typeface="Arial"/>
              </a:rPr>
              <a:t> Jia X </a:t>
            </a:r>
            <a:r>
              <a:rPr kumimoji="0" lang="da-DK" sz="600" b="0" i="1" u="none" strike="noStrike" kern="1200" cap="none" spc="0" normalizeH="0" baseline="0" noProof="0">
                <a:ln>
                  <a:noFill/>
                </a:ln>
                <a:solidFill>
                  <a:srgbClr val="404040"/>
                </a:solidFill>
                <a:effectLst/>
                <a:uLnTx/>
                <a:uFillTx/>
                <a:latin typeface="Verdana"/>
                <a:ea typeface="Arial"/>
                <a:cs typeface="Arial"/>
              </a:rPr>
              <a:t>et al. J Clin Endocrinok Metab </a:t>
            </a:r>
            <a:r>
              <a:rPr kumimoji="0" lang="da-DK" sz="600" b="0" i="0" u="none" strike="noStrike" kern="1200" cap="none" spc="0" normalizeH="0" baseline="0" noProof="0">
                <a:ln>
                  <a:noFill/>
                </a:ln>
                <a:solidFill>
                  <a:srgbClr val="404040"/>
                </a:solidFill>
                <a:effectLst/>
                <a:uLnTx/>
                <a:uFillTx/>
                <a:latin typeface="Verdana"/>
                <a:ea typeface="Arial"/>
                <a:cs typeface="Arial"/>
              </a:rPr>
              <a:t>2021; 106</a:t>
            </a:r>
            <a:r>
              <a:rPr lang="da-DK" sz="600">
                <a:solidFill>
                  <a:srgbClr val="404040"/>
                </a:solidFill>
                <a:ea typeface="Arial"/>
                <a:cs typeface="Arial"/>
              </a:rPr>
              <a:t>: 3455–63</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kumimoji="0" lang="da-DK" sz="600" b="1" i="0" u="none" strike="noStrike" kern="1200" cap="none" spc="0" normalizeH="0" baseline="0" noProof="0">
                <a:ln>
                  <a:noFill/>
                </a:ln>
                <a:solidFill>
                  <a:srgbClr val="404040"/>
                </a:solidFill>
                <a:effectLst/>
                <a:uLnTx/>
                <a:uFillTx/>
                <a:latin typeface="Verdana"/>
                <a:ea typeface="Arial"/>
                <a:cs typeface="Arial"/>
              </a:rPr>
              <a:t>3.</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lang="de-DE" sz="600">
                <a:solidFill>
                  <a:srgbClr val="404040"/>
                </a:solidFill>
              </a:rPr>
              <a:t>Jia X &amp; </a:t>
            </a:r>
            <a:r>
              <a:rPr lang="de-DE" sz="600" err="1">
                <a:solidFill>
                  <a:srgbClr val="404040"/>
                </a:solidFill>
              </a:rPr>
              <a:t>Yu</a:t>
            </a:r>
            <a:r>
              <a:rPr lang="de-DE" sz="600">
                <a:solidFill>
                  <a:srgbClr val="404040"/>
                </a:solidFill>
              </a:rPr>
              <a:t> L</a:t>
            </a:r>
            <a:r>
              <a:rPr lang="de-DE" sz="600" i="1">
                <a:solidFill>
                  <a:srgbClr val="404040"/>
                </a:solidFill>
              </a:rPr>
              <a:t>. J </a:t>
            </a:r>
            <a:r>
              <a:rPr lang="de-DE" sz="600" i="1" err="1">
                <a:solidFill>
                  <a:srgbClr val="404040"/>
                </a:solidFill>
              </a:rPr>
              <a:t>Endocrinol</a:t>
            </a:r>
            <a:r>
              <a:rPr lang="de-DE" sz="600" i="1">
                <a:solidFill>
                  <a:srgbClr val="404040"/>
                </a:solidFill>
              </a:rPr>
              <a:t> </a:t>
            </a:r>
            <a:r>
              <a:rPr lang="de-DE" sz="600" i="1" err="1">
                <a:solidFill>
                  <a:srgbClr val="404040"/>
                </a:solidFill>
              </a:rPr>
              <a:t>Soc</a:t>
            </a:r>
            <a:r>
              <a:rPr lang="de-DE" sz="600" i="1">
                <a:solidFill>
                  <a:srgbClr val="404040"/>
                </a:solidFill>
              </a:rPr>
              <a:t> </a:t>
            </a:r>
            <a:r>
              <a:rPr lang="de-DE" sz="600">
                <a:solidFill>
                  <a:srgbClr val="404040"/>
                </a:solidFill>
              </a:rPr>
              <a:t>2024; 8: bvad160. </a:t>
            </a:r>
            <a:endParaRPr kumimoji="0" lang="da-DK" sz="600" b="0" i="0" u="none" strike="noStrike" kern="1200" cap="none" spc="0" normalizeH="0" baseline="0" noProof="0">
              <a:ln>
                <a:noFill/>
              </a:ln>
              <a:solidFill>
                <a:srgbClr val="404040"/>
              </a:solidFill>
              <a:effectLst/>
              <a:uLnTx/>
              <a:uFillTx/>
              <a:latin typeface="Verdana"/>
              <a:ea typeface="Arial"/>
              <a:cs typeface="Arial"/>
            </a:endParaRPr>
          </a:p>
        </p:txBody>
      </p:sp>
      <p:sp>
        <p:nvSpPr>
          <p:cNvPr id="6" name="Rectangle: Top Corners Rounded 15">
            <a:extLst>
              <a:ext uri="{FF2B5EF4-FFF2-40B4-BE49-F238E27FC236}">
                <a16:creationId xmlns:a16="http://schemas.microsoft.com/office/drawing/2014/main" id="{C5A12DA2-39D8-59C3-616A-00104929E36D}"/>
              </a:ext>
            </a:extLst>
          </p:cNvPr>
          <p:cNvSpPr/>
          <p:nvPr/>
        </p:nvSpPr>
        <p:spPr>
          <a:xfrm rot="5400000" flipH="1">
            <a:off x="6561380" y="-437858"/>
            <a:ext cx="864000" cy="4303800"/>
          </a:xfrm>
          <a:prstGeom prst="round2SameRect">
            <a:avLst>
              <a:gd name="adj1" fmla="val 0"/>
              <a:gd name="adj2" fmla="val 50000"/>
            </a:avLst>
          </a:prstGeom>
          <a:ln>
            <a:noFill/>
          </a:ln>
        </p:spPr>
        <p:style>
          <a:lnRef idx="3">
            <a:schemeClr val="lt1"/>
          </a:lnRef>
          <a:fillRef idx="1">
            <a:schemeClr val="accent6"/>
          </a:fillRef>
          <a:effectRef idx="1">
            <a:schemeClr val="accent6"/>
          </a:effectRef>
          <a:fontRef idx="minor">
            <a:schemeClr val="lt1"/>
          </a:fontRef>
        </p:style>
        <p:txBody>
          <a:bodyPr vert="vert270" lIns="54000" tIns="189000" rIns="54000" bIns="162000" rtlCol="0" anchor="ctr"/>
          <a:lstStyle/>
          <a:p>
            <a:pPr defTabSz="685800">
              <a:lnSpc>
                <a:spcPct val="90000"/>
              </a:lnSpc>
              <a:spcBef>
                <a:spcPts val="1800"/>
              </a:spcBef>
              <a:defRPr/>
            </a:pPr>
            <a:r>
              <a:rPr lang="de-DE" sz="1100">
                <a:solidFill>
                  <a:srgbClr val="000000"/>
                </a:solidFill>
                <a:cs typeface="Arial" panose="020B0604020202020204" pitchFamily="34" charset="0"/>
              </a:rPr>
              <a:t>Personen mit </a:t>
            </a:r>
            <a:r>
              <a:rPr lang="de-DE" sz="1100" b="1">
                <a:solidFill>
                  <a:schemeClr val="bg1"/>
                </a:solidFill>
                <a:cs typeface="Arial" panose="020B0604020202020204" pitchFamily="34" charset="0"/>
              </a:rPr>
              <a:t>hochaffinen </a:t>
            </a:r>
            <a:r>
              <a:rPr lang="de-DE" sz="1100" b="1" err="1">
                <a:solidFill>
                  <a:schemeClr val="bg1"/>
                </a:solidFill>
                <a:cs typeface="Arial" panose="020B0604020202020204" pitchFamily="34" charset="0"/>
              </a:rPr>
              <a:t>IAk</a:t>
            </a:r>
            <a:r>
              <a:rPr lang="de-DE" sz="1100" b="1">
                <a:solidFill>
                  <a:schemeClr val="bg1"/>
                </a:solidFill>
                <a:cs typeface="Arial" panose="020B0604020202020204" pitchFamily="34" charset="0"/>
              </a:rPr>
              <a:t> entwickeln mit höherer Wahrscheinlichkeit klinischen T1D </a:t>
            </a:r>
            <a:r>
              <a:rPr lang="de-DE" sz="1100">
                <a:solidFill>
                  <a:srgbClr val="000000"/>
                </a:solidFill>
                <a:cs typeface="Arial" panose="020B0604020202020204" pitchFamily="34" charset="0"/>
              </a:rPr>
              <a:t>(Stadium 3) als Personen mit geringerer Affinität</a:t>
            </a:r>
            <a:r>
              <a:rPr lang="en-US" sz="1100" baseline="30000">
                <a:solidFill>
                  <a:srgbClr val="000000"/>
                </a:solidFill>
                <a:cs typeface="Arial" panose="020B0604020202020204" pitchFamily="34" charset="0"/>
              </a:rPr>
              <a:t>1,2</a:t>
            </a:r>
          </a:p>
        </p:txBody>
      </p:sp>
      <p:sp>
        <p:nvSpPr>
          <p:cNvPr id="7" name="Rectangle: Top Corners Rounded 15">
            <a:extLst>
              <a:ext uri="{FF2B5EF4-FFF2-40B4-BE49-F238E27FC236}">
                <a16:creationId xmlns:a16="http://schemas.microsoft.com/office/drawing/2014/main" id="{FDB11895-9DEB-34BF-4BDA-2A467C68494E}"/>
              </a:ext>
            </a:extLst>
          </p:cNvPr>
          <p:cNvSpPr/>
          <p:nvPr/>
        </p:nvSpPr>
        <p:spPr>
          <a:xfrm rot="16200000">
            <a:off x="6534380" y="1674189"/>
            <a:ext cx="918000" cy="4303800"/>
          </a:xfrm>
          <a:prstGeom prst="round2SameRect">
            <a:avLst>
              <a:gd name="adj1" fmla="val 50000"/>
              <a:gd name="adj2" fmla="val 0"/>
            </a:avLst>
          </a:prstGeom>
          <a:ln>
            <a:noFill/>
          </a:ln>
        </p:spPr>
        <p:style>
          <a:lnRef idx="3">
            <a:schemeClr val="lt1"/>
          </a:lnRef>
          <a:fillRef idx="1">
            <a:schemeClr val="accent6"/>
          </a:fillRef>
          <a:effectRef idx="1">
            <a:schemeClr val="accent6"/>
          </a:effectRef>
          <a:fontRef idx="minor">
            <a:schemeClr val="lt1"/>
          </a:fontRef>
        </p:style>
        <p:txBody>
          <a:bodyPr vert="vert" lIns="54000" tIns="189000" rIns="54000" bIns="162000" rtlCol="0" anchor="ctr"/>
          <a:lstStyle/>
          <a:p>
            <a:pPr defTabSz="685800">
              <a:lnSpc>
                <a:spcPct val="90000"/>
              </a:lnSpc>
              <a:defRPr/>
            </a:pPr>
            <a:r>
              <a:rPr lang="de-DE" sz="1100">
                <a:solidFill>
                  <a:srgbClr val="000000"/>
                </a:solidFill>
                <a:cs typeface="Arial" panose="020B0604020202020204" pitchFamily="34" charset="0"/>
              </a:rPr>
              <a:t>Neue Techniken wie ECL können </a:t>
            </a:r>
            <a:r>
              <a:rPr lang="de-DE" sz="1100" b="1">
                <a:solidFill>
                  <a:schemeClr val="bg1"/>
                </a:solidFill>
                <a:cs typeface="Arial" panose="020B0604020202020204" pitchFamily="34" charset="0"/>
              </a:rPr>
              <a:t>selektiv </a:t>
            </a:r>
            <a:r>
              <a:rPr lang="de-DE" sz="1100" b="1" err="1">
                <a:solidFill>
                  <a:schemeClr val="bg1"/>
                </a:solidFill>
                <a:cs typeface="Arial" panose="020B0604020202020204" pitchFamily="34" charset="0"/>
              </a:rPr>
              <a:t>IAk</a:t>
            </a:r>
            <a:r>
              <a:rPr lang="de-DE" sz="1100" b="1">
                <a:solidFill>
                  <a:schemeClr val="bg1"/>
                </a:solidFill>
                <a:cs typeface="Arial" panose="020B0604020202020204" pitchFamily="34" charset="0"/>
              </a:rPr>
              <a:t> mit hoher Affinität </a:t>
            </a:r>
            <a:r>
              <a:rPr lang="de-DE" sz="1100">
                <a:solidFill>
                  <a:srgbClr val="000000"/>
                </a:solidFill>
                <a:cs typeface="Arial" panose="020B0604020202020204" pitchFamily="34" charset="0"/>
              </a:rPr>
              <a:t>nachweisen und verbessern damit den prädiktiven Wert für das T1D-Risiko im Vergleich zu älteren Techniken (z. B. RBA)</a:t>
            </a:r>
            <a:r>
              <a:rPr lang="en-US" sz="1100" baseline="30000">
                <a:solidFill>
                  <a:srgbClr val="000000"/>
                </a:solidFill>
                <a:cs typeface="Arial" panose="020B0604020202020204" pitchFamily="34" charset="0"/>
              </a:rPr>
              <a:t>2,3</a:t>
            </a:r>
            <a:r>
              <a:rPr lang="en-US" sz="1100">
                <a:solidFill>
                  <a:srgbClr val="000000"/>
                </a:solidFill>
                <a:cs typeface="Arial" panose="020B0604020202020204" pitchFamily="34" charset="0"/>
              </a:rPr>
              <a:t> </a:t>
            </a:r>
          </a:p>
        </p:txBody>
      </p:sp>
      <p:sp>
        <p:nvSpPr>
          <p:cNvPr id="9" name="Rectangle: Top Corners Rounded 9">
            <a:extLst>
              <a:ext uri="{FF2B5EF4-FFF2-40B4-BE49-F238E27FC236}">
                <a16:creationId xmlns:a16="http://schemas.microsoft.com/office/drawing/2014/main" id="{4719D049-7EAB-B1ED-DB0C-B4C9F9F36055}"/>
              </a:ext>
            </a:extLst>
          </p:cNvPr>
          <p:cNvSpPr/>
          <p:nvPr/>
        </p:nvSpPr>
        <p:spPr>
          <a:xfrm rot="5400000">
            <a:off x="2148143" y="-472300"/>
            <a:ext cx="429497" cy="3754580"/>
          </a:xfrm>
          <a:prstGeom prst="round2SameRect">
            <a:avLst>
              <a:gd name="adj1" fmla="val 50000"/>
              <a:gd name="adj2"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vert="vert270" lIns="54000" tIns="54000" rIns="54000" bIns="54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defRPr/>
            </a:pPr>
            <a:r>
              <a:rPr lang="en-US" sz="1100" err="1">
                <a:solidFill>
                  <a:prstClr val="white"/>
                </a:solidFill>
                <a:cs typeface="Arial" panose="020B0604020202020204" pitchFamily="34" charset="0"/>
              </a:rPr>
              <a:t>Progressionsrisiko</a:t>
            </a:r>
            <a:r>
              <a:rPr lang="en-US" sz="1100">
                <a:solidFill>
                  <a:prstClr val="white"/>
                </a:solidFill>
                <a:cs typeface="Arial" panose="020B0604020202020204" pitchFamily="34" charset="0"/>
              </a:rPr>
              <a:t> von der </a:t>
            </a:r>
            <a:r>
              <a:rPr lang="en-US" sz="1100" err="1">
                <a:solidFill>
                  <a:prstClr val="white"/>
                </a:solidFill>
                <a:cs typeface="Arial" panose="020B0604020202020204" pitchFamily="34" charset="0"/>
              </a:rPr>
              <a:t>Serokonversion</a:t>
            </a:r>
            <a:r>
              <a:rPr lang="en-US" sz="1100">
                <a:solidFill>
                  <a:prstClr val="white"/>
                </a:solidFill>
                <a:cs typeface="Arial" panose="020B0604020202020204" pitchFamily="34" charset="0"/>
              </a:rPr>
              <a:t> </a:t>
            </a:r>
            <a:r>
              <a:rPr lang="en-US" sz="1100" err="1">
                <a:solidFill>
                  <a:prstClr val="white"/>
                </a:solidFill>
                <a:cs typeface="Arial" panose="020B0604020202020204" pitchFamily="34" charset="0"/>
              </a:rPr>
              <a:t>mit</a:t>
            </a:r>
            <a:r>
              <a:rPr lang="en-US" sz="1100">
                <a:solidFill>
                  <a:prstClr val="white"/>
                </a:solidFill>
                <a:cs typeface="Arial" panose="020B0604020202020204" pitchFamily="34" charset="0"/>
              </a:rPr>
              <a:t> IAA zu T1D Stadium 3 (N = 56)</a:t>
            </a:r>
            <a:r>
              <a:rPr lang="en-US" sz="1100" baseline="30000">
                <a:solidFill>
                  <a:prstClr val="white"/>
                </a:solidFill>
                <a:cs typeface="Arial" panose="020B0604020202020204" pitchFamily="34" charset="0"/>
              </a:rPr>
              <a:t>1</a:t>
            </a:r>
          </a:p>
        </p:txBody>
      </p:sp>
      <p:sp>
        <p:nvSpPr>
          <p:cNvPr id="11" name="Rectangle: Top Corners Rounded 15">
            <a:extLst>
              <a:ext uri="{FF2B5EF4-FFF2-40B4-BE49-F238E27FC236}">
                <a16:creationId xmlns:a16="http://schemas.microsoft.com/office/drawing/2014/main" id="{3E8DEC67-64E8-4208-E3E6-E11E84FA9D23}"/>
              </a:ext>
            </a:extLst>
          </p:cNvPr>
          <p:cNvSpPr/>
          <p:nvPr/>
        </p:nvSpPr>
        <p:spPr>
          <a:xfrm rot="16200000">
            <a:off x="6561380" y="604666"/>
            <a:ext cx="864000" cy="4303800"/>
          </a:xfrm>
          <a:prstGeom prst="round2SameRect">
            <a:avLst>
              <a:gd name="adj1" fmla="val 50000"/>
              <a:gd name="adj2" fmla="val 0"/>
            </a:avLst>
          </a:prstGeom>
          <a:ln>
            <a:noFill/>
          </a:ln>
        </p:spPr>
        <p:style>
          <a:lnRef idx="3">
            <a:schemeClr val="lt1"/>
          </a:lnRef>
          <a:fillRef idx="1">
            <a:schemeClr val="accent6"/>
          </a:fillRef>
          <a:effectRef idx="1">
            <a:schemeClr val="accent6"/>
          </a:effectRef>
          <a:fontRef idx="minor">
            <a:schemeClr val="lt1"/>
          </a:fontRef>
        </p:style>
        <p:txBody>
          <a:bodyPr vert="vert" lIns="54000" tIns="189000" rIns="54000" bIns="162000" rtlCol="0" anchor="ctr"/>
          <a:lstStyle/>
          <a:p>
            <a:pPr defTabSz="685800">
              <a:lnSpc>
                <a:spcPct val="90000"/>
              </a:lnSpc>
              <a:defRPr/>
            </a:pPr>
            <a:r>
              <a:rPr lang="de-DE" sz="1100">
                <a:solidFill>
                  <a:srgbClr val="000000"/>
                </a:solidFill>
                <a:cs typeface="Arial" panose="020B0604020202020204" pitchFamily="34" charset="0"/>
              </a:rPr>
              <a:t>Die </a:t>
            </a:r>
            <a:r>
              <a:rPr lang="de-DE" sz="1100" b="1">
                <a:solidFill>
                  <a:schemeClr val="bg1"/>
                </a:solidFill>
                <a:cs typeface="Arial" panose="020B0604020202020204" pitchFamily="34" charset="0"/>
              </a:rPr>
              <a:t>Fähigkeit</a:t>
            </a:r>
            <a:r>
              <a:rPr lang="de-DE" sz="1100">
                <a:solidFill>
                  <a:srgbClr val="000000"/>
                </a:solidFill>
                <a:cs typeface="Arial" panose="020B0604020202020204" pitchFamily="34" charset="0"/>
              </a:rPr>
              <a:t>, zwischen Autoantikörpern mit hohem Risiko und hoher Affinität und solchen mit geringer Affinität und geringem Risiko zu unterscheiden, </a:t>
            </a:r>
            <a:r>
              <a:rPr lang="de-DE" sz="1100" b="1">
                <a:solidFill>
                  <a:schemeClr val="bg1"/>
                </a:solidFill>
                <a:cs typeface="Arial" panose="020B0604020202020204" pitchFamily="34" charset="0"/>
              </a:rPr>
              <a:t>variiert je nach Testverfahren</a:t>
            </a:r>
            <a:r>
              <a:rPr lang="en-US" sz="1100" b="1" baseline="30000">
                <a:solidFill>
                  <a:schemeClr val="bg1"/>
                </a:solidFill>
                <a:cs typeface="Arial" panose="020B0604020202020204" pitchFamily="34" charset="0"/>
              </a:rPr>
              <a:t>2</a:t>
            </a:r>
          </a:p>
        </p:txBody>
      </p:sp>
      <p:sp>
        <p:nvSpPr>
          <p:cNvPr id="15" name="Textfeld 14">
            <a:extLst>
              <a:ext uri="{FF2B5EF4-FFF2-40B4-BE49-F238E27FC236}">
                <a16:creationId xmlns:a16="http://schemas.microsoft.com/office/drawing/2014/main" id="{B1C26874-9759-8149-E671-6A62C0D08C95}"/>
              </a:ext>
            </a:extLst>
          </p:cNvPr>
          <p:cNvSpPr txBox="1"/>
          <p:nvPr/>
        </p:nvSpPr>
        <p:spPr>
          <a:xfrm>
            <a:off x="330465" y="4602237"/>
            <a:ext cx="4548235" cy="184666"/>
          </a:xfrm>
          <a:prstGeom prst="rect">
            <a:avLst/>
          </a:prstGeom>
          <a:noFill/>
        </p:spPr>
        <p:txBody>
          <a:bodyPr wrap="square">
            <a:spAutoFit/>
          </a:bodyPr>
          <a:lstStyle/>
          <a:p>
            <a:r>
              <a:rPr lang="de-DE" sz="600">
                <a:solidFill>
                  <a:srgbClr val="404040"/>
                </a:solidFill>
                <a:latin typeface="+mn-lt"/>
                <a:ea typeface="Arial"/>
                <a:cs typeface="Arial"/>
              </a:rPr>
              <a:t>Abbildung modifiziert nach Achenbach P 2004</a:t>
            </a:r>
            <a:r>
              <a:rPr lang="de-DE" sz="600" baseline="30000">
                <a:solidFill>
                  <a:srgbClr val="404040"/>
                </a:solidFill>
                <a:latin typeface="+mn-lt"/>
                <a:ea typeface="Arial"/>
                <a:cs typeface="Arial"/>
              </a:rPr>
              <a:t>1</a:t>
            </a:r>
            <a:r>
              <a:rPr lang="de-DE" sz="600">
                <a:solidFill>
                  <a:srgbClr val="404040"/>
                </a:solidFill>
                <a:ea typeface="Arial"/>
                <a:cs typeface="Arial"/>
              </a:rPr>
              <a:t>. </a:t>
            </a:r>
            <a:endParaRPr lang="de-DE" sz="1400">
              <a:solidFill>
                <a:srgbClr val="404040"/>
              </a:solidFill>
            </a:endParaRPr>
          </a:p>
        </p:txBody>
      </p:sp>
      <p:grpSp>
        <p:nvGrpSpPr>
          <p:cNvPr id="3" name="Gruppieren 2">
            <a:extLst>
              <a:ext uri="{FF2B5EF4-FFF2-40B4-BE49-F238E27FC236}">
                <a16:creationId xmlns:a16="http://schemas.microsoft.com/office/drawing/2014/main" id="{4DD15B0B-B698-5B07-813C-CD43BC6EFFC9}"/>
              </a:ext>
            </a:extLst>
          </p:cNvPr>
          <p:cNvGrpSpPr/>
          <p:nvPr/>
        </p:nvGrpSpPr>
        <p:grpSpPr>
          <a:xfrm>
            <a:off x="628549" y="1717177"/>
            <a:ext cx="3168748" cy="2584070"/>
            <a:chOff x="628549" y="1717177"/>
            <a:chExt cx="3168748" cy="2584070"/>
          </a:xfrm>
        </p:grpSpPr>
        <p:cxnSp>
          <p:nvCxnSpPr>
            <p:cNvPr id="19" name="Gerader Verbinder 18">
              <a:extLst>
                <a:ext uri="{FF2B5EF4-FFF2-40B4-BE49-F238E27FC236}">
                  <a16:creationId xmlns:a16="http://schemas.microsoft.com/office/drawing/2014/main" id="{EA6380C9-DF40-3A5A-125F-99E0CBE1B3AF}"/>
                </a:ext>
              </a:extLst>
            </p:cNvPr>
            <p:cNvCxnSpPr>
              <a:cxnSpLocks/>
            </p:cNvCxnSpPr>
            <p:nvPr/>
          </p:nvCxnSpPr>
          <p:spPr>
            <a:xfrm flipH="1">
              <a:off x="1446663" y="3602308"/>
              <a:ext cx="2265528"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0" name="Gerader Verbinder 239">
              <a:extLst>
                <a:ext uri="{FF2B5EF4-FFF2-40B4-BE49-F238E27FC236}">
                  <a16:creationId xmlns:a16="http://schemas.microsoft.com/office/drawing/2014/main" id="{909169F4-B14E-8D32-FBAA-AAB94BB7646F}"/>
                </a:ext>
              </a:extLst>
            </p:cNvPr>
            <p:cNvCxnSpPr>
              <a:cxnSpLocks/>
            </p:cNvCxnSpPr>
            <p:nvPr/>
          </p:nvCxnSpPr>
          <p:spPr>
            <a:xfrm flipV="1">
              <a:off x="1488237" y="3598124"/>
              <a:ext cx="2050537" cy="4833"/>
            </a:xfrm>
            <a:prstGeom prst="line">
              <a:avLst/>
            </a:prstGeom>
            <a:ln w="19050">
              <a:solidFill>
                <a:schemeClr val="accent1">
                  <a:lumMod val="90000"/>
                  <a:lumOff val="1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Gerader Verbinder 16">
              <a:extLst>
                <a:ext uri="{FF2B5EF4-FFF2-40B4-BE49-F238E27FC236}">
                  <a16:creationId xmlns:a16="http://schemas.microsoft.com/office/drawing/2014/main" id="{07706E93-DF82-2725-9973-383CD0E88F26}"/>
                </a:ext>
              </a:extLst>
            </p:cNvPr>
            <p:cNvCxnSpPr>
              <a:cxnSpLocks/>
            </p:cNvCxnSpPr>
            <p:nvPr/>
          </p:nvCxnSpPr>
          <p:spPr>
            <a:xfrm>
              <a:off x="1485900" y="1785257"/>
              <a:ext cx="0" cy="186095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7DF91F77-27D5-08A8-35BA-CE046C16450B}"/>
                </a:ext>
              </a:extLst>
            </p:cNvPr>
            <p:cNvCxnSpPr>
              <a:cxnSpLocks/>
            </p:cNvCxnSpPr>
            <p:nvPr/>
          </p:nvCxnSpPr>
          <p:spPr>
            <a:xfrm>
              <a:off x="2208098" y="3602676"/>
              <a:ext cx="0" cy="48092"/>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5" name="Gerader Verbinder 24">
              <a:extLst>
                <a:ext uri="{FF2B5EF4-FFF2-40B4-BE49-F238E27FC236}">
                  <a16:creationId xmlns:a16="http://schemas.microsoft.com/office/drawing/2014/main" id="{810B221C-B786-72A5-639B-53753F0AC71B}"/>
                </a:ext>
              </a:extLst>
            </p:cNvPr>
            <p:cNvCxnSpPr>
              <a:cxnSpLocks/>
            </p:cNvCxnSpPr>
            <p:nvPr/>
          </p:nvCxnSpPr>
          <p:spPr>
            <a:xfrm>
              <a:off x="2903003" y="3598124"/>
              <a:ext cx="0" cy="480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Gerader Verbinder 25">
              <a:extLst>
                <a:ext uri="{FF2B5EF4-FFF2-40B4-BE49-F238E27FC236}">
                  <a16:creationId xmlns:a16="http://schemas.microsoft.com/office/drawing/2014/main" id="{3E427EAE-016C-4E8A-5CD2-3365DB79D252}"/>
                </a:ext>
              </a:extLst>
            </p:cNvPr>
            <p:cNvCxnSpPr>
              <a:cxnSpLocks/>
            </p:cNvCxnSpPr>
            <p:nvPr/>
          </p:nvCxnSpPr>
          <p:spPr>
            <a:xfrm>
              <a:off x="3605852" y="3601536"/>
              <a:ext cx="0" cy="4809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 name="Gerader Verbinder 28">
              <a:extLst>
                <a:ext uri="{FF2B5EF4-FFF2-40B4-BE49-F238E27FC236}">
                  <a16:creationId xmlns:a16="http://schemas.microsoft.com/office/drawing/2014/main" id="{752EEC5A-FF96-A99F-E28E-B15B1CA9F961}"/>
                </a:ext>
              </a:extLst>
            </p:cNvPr>
            <p:cNvCxnSpPr>
              <a:cxnSpLocks/>
            </p:cNvCxnSpPr>
            <p:nvPr/>
          </p:nvCxnSpPr>
          <p:spPr>
            <a:xfrm flipH="1">
              <a:off x="1439833" y="3234180"/>
              <a:ext cx="48336" cy="0"/>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49686AC6-9DE7-ECF8-23AB-09969A00F957}"/>
                </a:ext>
              </a:extLst>
            </p:cNvPr>
            <p:cNvCxnSpPr>
              <a:cxnSpLocks/>
            </p:cNvCxnSpPr>
            <p:nvPr/>
          </p:nvCxnSpPr>
          <p:spPr>
            <a:xfrm flipH="1">
              <a:off x="1438693" y="2867961"/>
              <a:ext cx="483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Gerader Verbinder 31">
              <a:extLst>
                <a:ext uri="{FF2B5EF4-FFF2-40B4-BE49-F238E27FC236}">
                  <a16:creationId xmlns:a16="http://schemas.microsoft.com/office/drawing/2014/main" id="{2DEEA84D-8F65-2B13-0784-CB920E569EBC}"/>
                </a:ext>
              </a:extLst>
            </p:cNvPr>
            <p:cNvCxnSpPr>
              <a:cxnSpLocks/>
            </p:cNvCxnSpPr>
            <p:nvPr/>
          </p:nvCxnSpPr>
          <p:spPr>
            <a:xfrm flipH="1">
              <a:off x="1437553" y="2508565"/>
              <a:ext cx="483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 name="Gerader Verbinder 33">
              <a:extLst>
                <a:ext uri="{FF2B5EF4-FFF2-40B4-BE49-F238E27FC236}">
                  <a16:creationId xmlns:a16="http://schemas.microsoft.com/office/drawing/2014/main" id="{452234D3-7AE5-089B-B1F9-E87A8B88867A}"/>
                </a:ext>
              </a:extLst>
            </p:cNvPr>
            <p:cNvCxnSpPr>
              <a:cxnSpLocks/>
            </p:cNvCxnSpPr>
            <p:nvPr/>
          </p:nvCxnSpPr>
          <p:spPr>
            <a:xfrm flipH="1">
              <a:off x="1439825" y="2145753"/>
              <a:ext cx="483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 name="Gerader Verbinder 34">
              <a:extLst>
                <a:ext uri="{FF2B5EF4-FFF2-40B4-BE49-F238E27FC236}">
                  <a16:creationId xmlns:a16="http://schemas.microsoft.com/office/drawing/2014/main" id="{494A1447-3715-80A6-F67C-A543647FF1AC}"/>
                </a:ext>
              </a:extLst>
            </p:cNvPr>
            <p:cNvCxnSpPr>
              <a:cxnSpLocks/>
            </p:cNvCxnSpPr>
            <p:nvPr/>
          </p:nvCxnSpPr>
          <p:spPr>
            <a:xfrm flipH="1">
              <a:off x="1437553" y="1785225"/>
              <a:ext cx="4833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2" name="Textfeld 241">
              <a:extLst>
                <a:ext uri="{FF2B5EF4-FFF2-40B4-BE49-F238E27FC236}">
                  <a16:creationId xmlns:a16="http://schemas.microsoft.com/office/drawing/2014/main" id="{4793BB9D-0B4B-E3D7-B82D-996D82E8FE7A}"/>
                </a:ext>
              </a:extLst>
            </p:cNvPr>
            <p:cNvSpPr txBox="1"/>
            <p:nvPr/>
          </p:nvSpPr>
          <p:spPr>
            <a:xfrm>
              <a:off x="1214709" y="1717177"/>
              <a:ext cx="221214" cy="138499"/>
            </a:xfrm>
            <a:prstGeom prst="rect">
              <a:avLst/>
            </a:prstGeom>
            <a:noFill/>
          </p:spPr>
          <p:txBody>
            <a:bodyPr wrap="none" lIns="0" tIns="0" rIns="0" bIns="0" rtlCol="0" anchor="ctr">
              <a:spAutoFit/>
            </a:bodyPr>
            <a:lstStyle/>
            <a:p>
              <a:pPr algn="r"/>
              <a:r>
                <a:rPr lang="de-DE" sz="900"/>
                <a:t>100</a:t>
              </a:r>
            </a:p>
          </p:txBody>
        </p:sp>
        <p:sp>
          <p:nvSpPr>
            <p:cNvPr id="243" name="Textfeld 242">
              <a:extLst>
                <a:ext uri="{FF2B5EF4-FFF2-40B4-BE49-F238E27FC236}">
                  <a16:creationId xmlns:a16="http://schemas.microsoft.com/office/drawing/2014/main" id="{BF7D50F4-2BA8-2EF5-D15A-D19A0337C5DD}"/>
                </a:ext>
              </a:extLst>
            </p:cNvPr>
            <p:cNvSpPr txBox="1"/>
            <p:nvPr/>
          </p:nvSpPr>
          <p:spPr>
            <a:xfrm>
              <a:off x="1285047" y="2076505"/>
              <a:ext cx="147476" cy="138499"/>
            </a:xfrm>
            <a:prstGeom prst="rect">
              <a:avLst/>
            </a:prstGeom>
            <a:noFill/>
          </p:spPr>
          <p:txBody>
            <a:bodyPr wrap="none" lIns="0" tIns="0" rIns="0" bIns="0" rtlCol="0" anchor="ctr">
              <a:spAutoFit/>
            </a:bodyPr>
            <a:lstStyle/>
            <a:p>
              <a:pPr algn="r"/>
              <a:r>
                <a:rPr lang="de-DE" sz="900"/>
                <a:t>80</a:t>
              </a:r>
            </a:p>
          </p:txBody>
        </p:sp>
        <p:sp>
          <p:nvSpPr>
            <p:cNvPr id="244" name="Textfeld 243">
              <a:extLst>
                <a:ext uri="{FF2B5EF4-FFF2-40B4-BE49-F238E27FC236}">
                  <a16:creationId xmlns:a16="http://schemas.microsoft.com/office/drawing/2014/main" id="{8DD5934B-E69A-9F98-769B-BF8CB30EE318}"/>
                </a:ext>
              </a:extLst>
            </p:cNvPr>
            <p:cNvSpPr txBox="1"/>
            <p:nvPr/>
          </p:nvSpPr>
          <p:spPr>
            <a:xfrm>
              <a:off x="1290072" y="2435905"/>
              <a:ext cx="147476" cy="138499"/>
            </a:xfrm>
            <a:prstGeom prst="rect">
              <a:avLst/>
            </a:prstGeom>
            <a:noFill/>
          </p:spPr>
          <p:txBody>
            <a:bodyPr wrap="none" lIns="0" tIns="0" rIns="0" bIns="0" rtlCol="0" anchor="ctr">
              <a:spAutoFit/>
            </a:bodyPr>
            <a:lstStyle/>
            <a:p>
              <a:pPr algn="r"/>
              <a:r>
                <a:rPr lang="de-DE" sz="900"/>
                <a:t>60</a:t>
              </a:r>
            </a:p>
          </p:txBody>
        </p:sp>
        <p:sp>
          <p:nvSpPr>
            <p:cNvPr id="245" name="Textfeld 244">
              <a:extLst>
                <a:ext uri="{FF2B5EF4-FFF2-40B4-BE49-F238E27FC236}">
                  <a16:creationId xmlns:a16="http://schemas.microsoft.com/office/drawing/2014/main" id="{056DDC69-602E-6265-8E71-3677E85FA14F}"/>
                </a:ext>
              </a:extLst>
            </p:cNvPr>
            <p:cNvSpPr txBox="1"/>
            <p:nvPr/>
          </p:nvSpPr>
          <p:spPr>
            <a:xfrm>
              <a:off x="1290376" y="2795305"/>
              <a:ext cx="147476" cy="138499"/>
            </a:xfrm>
            <a:prstGeom prst="rect">
              <a:avLst/>
            </a:prstGeom>
            <a:noFill/>
          </p:spPr>
          <p:txBody>
            <a:bodyPr wrap="none" lIns="0" tIns="0" rIns="0" bIns="0" rtlCol="0" anchor="ctr">
              <a:spAutoFit/>
            </a:bodyPr>
            <a:lstStyle/>
            <a:p>
              <a:pPr algn="r"/>
              <a:r>
                <a:rPr lang="de-DE" sz="900"/>
                <a:t>40</a:t>
              </a:r>
            </a:p>
          </p:txBody>
        </p:sp>
        <p:sp>
          <p:nvSpPr>
            <p:cNvPr id="246" name="Textfeld 245">
              <a:extLst>
                <a:ext uri="{FF2B5EF4-FFF2-40B4-BE49-F238E27FC236}">
                  <a16:creationId xmlns:a16="http://schemas.microsoft.com/office/drawing/2014/main" id="{701B4108-C1D9-0D68-B372-FAEC4484C4AC}"/>
                </a:ext>
              </a:extLst>
            </p:cNvPr>
            <p:cNvSpPr txBox="1"/>
            <p:nvPr/>
          </p:nvSpPr>
          <p:spPr>
            <a:xfrm>
              <a:off x="1292192" y="3154633"/>
              <a:ext cx="147476" cy="138499"/>
            </a:xfrm>
            <a:prstGeom prst="rect">
              <a:avLst/>
            </a:prstGeom>
            <a:noFill/>
          </p:spPr>
          <p:txBody>
            <a:bodyPr wrap="none" lIns="0" tIns="0" rIns="0" bIns="0" rtlCol="0" anchor="ctr">
              <a:spAutoFit/>
            </a:bodyPr>
            <a:lstStyle/>
            <a:p>
              <a:pPr algn="r"/>
              <a:r>
                <a:rPr lang="de-DE" sz="900"/>
                <a:t>20</a:t>
              </a:r>
            </a:p>
          </p:txBody>
        </p:sp>
        <p:sp>
          <p:nvSpPr>
            <p:cNvPr id="247" name="Textfeld 246">
              <a:extLst>
                <a:ext uri="{FF2B5EF4-FFF2-40B4-BE49-F238E27FC236}">
                  <a16:creationId xmlns:a16="http://schemas.microsoft.com/office/drawing/2014/main" id="{BB3F9284-0EDC-DD7B-EA11-7E09C57A7007}"/>
                </a:ext>
              </a:extLst>
            </p:cNvPr>
            <p:cNvSpPr txBox="1"/>
            <p:nvPr/>
          </p:nvSpPr>
          <p:spPr>
            <a:xfrm>
              <a:off x="1363577" y="3507717"/>
              <a:ext cx="73738" cy="138499"/>
            </a:xfrm>
            <a:prstGeom prst="rect">
              <a:avLst/>
            </a:prstGeom>
            <a:noFill/>
          </p:spPr>
          <p:txBody>
            <a:bodyPr wrap="none" lIns="0" tIns="0" rIns="0" bIns="0" rtlCol="0" anchor="ctr">
              <a:spAutoFit/>
            </a:bodyPr>
            <a:lstStyle/>
            <a:p>
              <a:pPr algn="r"/>
              <a:r>
                <a:rPr lang="de-DE" sz="900"/>
                <a:t>0</a:t>
              </a:r>
            </a:p>
          </p:txBody>
        </p:sp>
        <p:sp>
          <p:nvSpPr>
            <p:cNvPr id="248" name="Textfeld 247">
              <a:extLst>
                <a:ext uri="{FF2B5EF4-FFF2-40B4-BE49-F238E27FC236}">
                  <a16:creationId xmlns:a16="http://schemas.microsoft.com/office/drawing/2014/main" id="{56F71C01-C8EB-2500-7206-3F952340587E}"/>
                </a:ext>
              </a:extLst>
            </p:cNvPr>
            <p:cNvSpPr txBox="1"/>
            <p:nvPr/>
          </p:nvSpPr>
          <p:spPr>
            <a:xfrm>
              <a:off x="1453615" y="3639149"/>
              <a:ext cx="73738" cy="138499"/>
            </a:xfrm>
            <a:prstGeom prst="rect">
              <a:avLst/>
            </a:prstGeom>
            <a:noFill/>
          </p:spPr>
          <p:txBody>
            <a:bodyPr wrap="none" lIns="0" tIns="0" rIns="0" bIns="0" rtlCol="0" anchor="ctr">
              <a:spAutoFit/>
            </a:bodyPr>
            <a:lstStyle/>
            <a:p>
              <a:pPr algn="ctr"/>
              <a:r>
                <a:rPr lang="de-DE" sz="900"/>
                <a:t>0</a:t>
              </a:r>
            </a:p>
          </p:txBody>
        </p:sp>
        <p:sp>
          <p:nvSpPr>
            <p:cNvPr id="249" name="Textfeld 248">
              <a:extLst>
                <a:ext uri="{FF2B5EF4-FFF2-40B4-BE49-F238E27FC236}">
                  <a16:creationId xmlns:a16="http://schemas.microsoft.com/office/drawing/2014/main" id="{2E713C37-1059-B8D2-0D25-E67EB9BD7053}"/>
                </a:ext>
              </a:extLst>
            </p:cNvPr>
            <p:cNvSpPr txBox="1"/>
            <p:nvPr/>
          </p:nvSpPr>
          <p:spPr>
            <a:xfrm>
              <a:off x="2172539" y="3638252"/>
              <a:ext cx="73738" cy="138499"/>
            </a:xfrm>
            <a:prstGeom prst="rect">
              <a:avLst/>
            </a:prstGeom>
            <a:noFill/>
          </p:spPr>
          <p:txBody>
            <a:bodyPr wrap="none" lIns="0" tIns="0" rIns="0" bIns="0" rtlCol="0" anchor="ctr">
              <a:spAutoFit/>
            </a:bodyPr>
            <a:lstStyle/>
            <a:p>
              <a:pPr algn="ctr"/>
              <a:r>
                <a:rPr lang="de-DE" sz="900"/>
                <a:t>2</a:t>
              </a:r>
            </a:p>
          </p:txBody>
        </p:sp>
        <p:sp>
          <p:nvSpPr>
            <p:cNvPr id="250" name="Textfeld 249">
              <a:extLst>
                <a:ext uri="{FF2B5EF4-FFF2-40B4-BE49-F238E27FC236}">
                  <a16:creationId xmlns:a16="http://schemas.microsoft.com/office/drawing/2014/main" id="{DA34F62B-940B-81B1-842E-0716AAAD910E}"/>
                </a:ext>
              </a:extLst>
            </p:cNvPr>
            <p:cNvSpPr txBox="1"/>
            <p:nvPr/>
          </p:nvSpPr>
          <p:spPr>
            <a:xfrm>
              <a:off x="2870761" y="3643386"/>
              <a:ext cx="73738" cy="138499"/>
            </a:xfrm>
            <a:prstGeom prst="rect">
              <a:avLst/>
            </a:prstGeom>
            <a:noFill/>
          </p:spPr>
          <p:txBody>
            <a:bodyPr wrap="none" lIns="0" tIns="0" rIns="0" bIns="0" rtlCol="0" anchor="ctr">
              <a:spAutoFit/>
            </a:bodyPr>
            <a:lstStyle/>
            <a:p>
              <a:pPr algn="ctr"/>
              <a:r>
                <a:rPr lang="de-DE" sz="900"/>
                <a:t>4</a:t>
              </a:r>
            </a:p>
          </p:txBody>
        </p:sp>
        <p:sp>
          <p:nvSpPr>
            <p:cNvPr id="251" name="Textfeld 250">
              <a:extLst>
                <a:ext uri="{FF2B5EF4-FFF2-40B4-BE49-F238E27FC236}">
                  <a16:creationId xmlns:a16="http://schemas.microsoft.com/office/drawing/2014/main" id="{D7B21CCA-9264-E523-E864-F695B216126D}"/>
                </a:ext>
              </a:extLst>
            </p:cNvPr>
            <p:cNvSpPr txBox="1"/>
            <p:nvPr/>
          </p:nvSpPr>
          <p:spPr>
            <a:xfrm>
              <a:off x="3568983" y="3638251"/>
              <a:ext cx="73738" cy="138499"/>
            </a:xfrm>
            <a:prstGeom prst="rect">
              <a:avLst/>
            </a:prstGeom>
            <a:noFill/>
          </p:spPr>
          <p:txBody>
            <a:bodyPr wrap="none" lIns="0" tIns="0" rIns="0" bIns="0" rtlCol="0" anchor="ctr">
              <a:spAutoFit/>
            </a:bodyPr>
            <a:lstStyle/>
            <a:p>
              <a:pPr algn="ctr"/>
              <a:r>
                <a:rPr lang="de-DE" sz="900"/>
                <a:t>6</a:t>
              </a:r>
            </a:p>
          </p:txBody>
        </p:sp>
        <p:sp>
          <p:nvSpPr>
            <p:cNvPr id="252" name="Textfeld 251">
              <a:extLst>
                <a:ext uri="{FF2B5EF4-FFF2-40B4-BE49-F238E27FC236}">
                  <a16:creationId xmlns:a16="http://schemas.microsoft.com/office/drawing/2014/main" id="{4F4F1AEC-BC0B-38D2-01A5-39FB609541E0}"/>
                </a:ext>
              </a:extLst>
            </p:cNvPr>
            <p:cNvSpPr txBox="1"/>
            <p:nvPr/>
          </p:nvSpPr>
          <p:spPr>
            <a:xfrm>
              <a:off x="1695262" y="3820451"/>
              <a:ext cx="1715213" cy="138499"/>
            </a:xfrm>
            <a:prstGeom prst="rect">
              <a:avLst/>
            </a:prstGeom>
            <a:noFill/>
          </p:spPr>
          <p:txBody>
            <a:bodyPr wrap="none" lIns="0" tIns="0" rIns="0" bIns="0" rtlCol="0" anchor="ctr">
              <a:spAutoFit/>
            </a:bodyPr>
            <a:lstStyle/>
            <a:p>
              <a:pPr algn="ctr"/>
              <a:r>
                <a:rPr lang="de-DE" sz="900"/>
                <a:t>IAA-positiv Follow-Up [Jahre]</a:t>
              </a:r>
            </a:p>
          </p:txBody>
        </p:sp>
        <p:sp>
          <p:nvSpPr>
            <p:cNvPr id="253" name="Textfeld 252">
              <a:extLst>
                <a:ext uri="{FF2B5EF4-FFF2-40B4-BE49-F238E27FC236}">
                  <a16:creationId xmlns:a16="http://schemas.microsoft.com/office/drawing/2014/main" id="{5E11D565-2DC4-80E5-8883-62170F69670E}"/>
                </a:ext>
              </a:extLst>
            </p:cNvPr>
            <p:cNvSpPr txBox="1"/>
            <p:nvPr/>
          </p:nvSpPr>
          <p:spPr>
            <a:xfrm rot="16200000">
              <a:off x="361166" y="2594905"/>
              <a:ext cx="1387623" cy="276999"/>
            </a:xfrm>
            <a:prstGeom prst="rect">
              <a:avLst/>
            </a:prstGeom>
            <a:noFill/>
          </p:spPr>
          <p:txBody>
            <a:bodyPr wrap="square" lIns="0" tIns="0" rIns="0" bIns="0" rtlCol="0" anchor="ctr">
              <a:spAutoFit/>
            </a:bodyPr>
            <a:lstStyle/>
            <a:p>
              <a:pPr algn="ctr"/>
              <a:r>
                <a:rPr lang="de-DE" sz="900"/>
                <a:t>Progression zu T1D Stadium 3 [%]</a:t>
              </a:r>
            </a:p>
          </p:txBody>
        </p:sp>
        <p:cxnSp>
          <p:nvCxnSpPr>
            <p:cNvPr id="254" name="Gerader Verbinder 253">
              <a:extLst>
                <a:ext uri="{FF2B5EF4-FFF2-40B4-BE49-F238E27FC236}">
                  <a16:creationId xmlns:a16="http://schemas.microsoft.com/office/drawing/2014/main" id="{25EBC70F-D1C3-4C2A-6340-D18843D157D6}"/>
                </a:ext>
              </a:extLst>
            </p:cNvPr>
            <p:cNvCxnSpPr>
              <a:cxnSpLocks/>
            </p:cNvCxnSpPr>
            <p:nvPr/>
          </p:nvCxnSpPr>
          <p:spPr>
            <a:xfrm>
              <a:off x="2607004" y="1952656"/>
              <a:ext cx="179928"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257" name="Textfeld 256">
              <a:extLst>
                <a:ext uri="{FF2B5EF4-FFF2-40B4-BE49-F238E27FC236}">
                  <a16:creationId xmlns:a16="http://schemas.microsoft.com/office/drawing/2014/main" id="{8EF8780F-24FF-AC4A-9908-2DF9912DB546}"/>
                </a:ext>
              </a:extLst>
            </p:cNvPr>
            <p:cNvSpPr txBox="1"/>
            <p:nvPr/>
          </p:nvSpPr>
          <p:spPr>
            <a:xfrm>
              <a:off x="2870761" y="1894493"/>
              <a:ext cx="926536" cy="107722"/>
            </a:xfrm>
            <a:prstGeom prst="rect">
              <a:avLst/>
            </a:prstGeom>
            <a:noFill/>
          </p:spPr>
          <p:txBody>
            <a:bodyPr wrap="none" lIns="0" tIns="0" rIns="0" bIns="0" rtlCol="0" anchor="ctr">
              <a:spAutoFit/>
            </a:bodyPr>
            <a:lstStyle/>
            <a:p>
              <a:r>
                <a:rPr lang="de-DE" sz="700"/>
                <a:t>Affinität ≥ 10</a:t>
              </a:r>
              <a:r>
                <a:rPr lang="de-DE" sz="700" baseline="30000"/>
                <a:t>9</a:t>
              </a:r>
              <a:r>
                <a:rPr lang="de-DE" sz="700"/>
                <a:t> l/</a:t>
              </a:r>
              <a:r>
                <a:rPr lang="de-DE" sz="700" err="1"/>
                <a:t>mol</a:t>
              </a:r>
              <a:endParaRPr lang="de-DE" sz="700"/>
            </a:p>
          </p:txBody>
        </p:sp>
        <p:sp>
          <p:nvSpPr>
            <p:cNvPr id="258" name="Textfeld 257">
              <a:extLst>
                <a:ext uri="{FF2B5EF4-FFF2-40B4-BE49-F238E27FC236}">
                  <a16:creationId xmlns:a16="http://schemas.microsoft.com/office/drawing/2014/main" id="{976E1A80-DA39-99CE-3FCC-F45ADF1DA573}"/>
                </a:ext>
              </a:extLst>
            </p:cNvPr>
            <p:cNvSpPr txBox="1"/>
            <p:nvPr/>
          </p:nvSpPr>
          <p:spPr>
            <a:xfrm>
              <a:off x="2870761" y="2013375"/>
              <a:ext cx="926536" cy="107722"/>
            </a:xfrm>
            <a:prstGeom prst="rect">
              <a:avLst/>
            </a:prstGeom>
            <a:noFill/>
          </p:spPr>
          <p:txBody>
            <a:bodyPr wrap="none" lIns="0" tIns="0" rIns="0" bIns="0" rtlCol="0" anchor="ctr">
              <a:spAutoFit/>
            </a:bodyPr>
            <a:lstStyle/>
            <a:p>
              <a:r>
                <a:rPr lang="de-DE" sz="700"/>
                <a:t>Affinität &lt; 10</a:t>
              </a:r>
              <a:r>
                <a:rPr lang="de-DE" sz="700" baseline="30000"/>
                <a:t>9</a:t>
              </a:r>
              <a:r>
                <a:rPr lang="de-DE" sz="700"/>
                <a:t> l/</a:t>
              </a:r>
              <a:r>
                <a:rPr lang="de-DE" sz="700" err="1"/>
                <a:t>mol</a:t>
              </a:r>
              <a:endParaRPr lang="de-DE" sz="700"/>
            </a:p>
          </p:txBody>
        </p:sp>
        <p:cxnSp>
          <p:nvCxnSpPr>
            <p:cNvPr id="259" name="Gerader Verbinder 258">
              <a:extLst>
                <a:ext uri="{FF2B5EF4-FFF2-40B4-BE49-F238E27FC236}">
                  <a16:creationId xmlns:a16="http://schemas.microsoft.com/office/drawing/2014/main" id="{F86E3CD0-ADFB-7FA0-EDA9-18DC7AA123EA}"/>
                </a:ext>
              </a:extLst>
            </p:cNvPr>
            <p:cNvCxnSpPr>
              <a:cxnSpLocks/>
            </p:cNvCxnSpPr>
            <p:nvPr/>
          </p:nvCxnSpPr>
          <p:spPr>
            <a:xfrm>
              <a:off x="2607004" y="2064724"/>
              <a:ext cx="179928" cy="0"/>
            </a:xfrm>
            <a:prstGeom prst="line">
              <a:avLst/>
            </a:prstGeom>
            <a:ln w="19050">
              <a:solidFill>
                <a:schemeClr val="accent1">
                  <a:lumMod val="90000"/>
                  <a:lumOff val="1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60" name="Textfeld 259">
              <a:extLst>
                <a:ext uri="{FF2B5EF4-FFF2-40B4-BE49-F238E27FC236}">
                  <a16:creationId xmlns:a16="http://schemas.microsoft.com/office/drawing/2014/main" id="{4783FF0F-4AF5-6E7C-A693-6DB7801A5627}"/>
                </a:ext>
              </a:extLst>
            </p:cNvPr>
            <p:cNvSpPr txBox="1"/>
            <p:nvPr/>
          </p:nvSpPr>
          <p:spPr>
            <a:xfrm>
              <a:off x="628549" y="3976251"/>
              <a:ext cx="737381" cy="107722"/>
            </a:xfrm>
            <a:prstGeom prst="rect">
              <a:avLst/>
            </a:prstGeom>
            <a:noFill/>
          </p:spPr>
          <p:txBody>
            <a:bodyPr wrap="none" lIns="0" tIns="0" rIns="0" bIns="0" rtlCol="0" anchor="ctr">
              <a:spAutoFit/>
            </a:bodyPr>
            <a:lstStyle/>
            <a:p>
              <a:r>
                <a:rPr lang="de-DE" sz="700"/>
                <a:t>Anzahl im Risiko</a:t>
              </a:r>
            </a:p>
          </p:txBody>
        </p:sp>
        <p:cxnSp>
          <p:nvCxnSpPr>
            <p:cNvPr id="261" name="Gerader Verbinder 260">
              <a:extLst>
                <a:ext uri="{FF2B5EF4-FFF2-40B4-BE49-F238E27FC236}">
                  <a16:creationId xmlns:a16="http://schemas.microsoft.com/office/drawing/2014/main" id="{EEC64C4F-6658-80D7-F120-CF5BAA0324DF}"/>
                </a:ext>
              </a:extLst>
            </p:cNvPr>
            <p:cNvCxnSpPr>
              <a:cxnSpLocks/>
            </p:cNvCxnSpPr>
            <p:nvPr/>
          </p:nvCxnSpPr>
          <p:spPr>
            <a:xfrm>
              <a:off x="1115760" y="4132642"/>
              <a:ext cx="179928"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62" name="Gerader Verbinder 261">
              <a:extLst>
                <a:ext uri="{FF2B5EF4-FFF2-40B4-BE49-F238E27FC236}">
                  <a16:creationId xmlns:a16="http://schemas.microsoft.com/office/drawing/2014/main" id="{EEC9DA53-37E4-7A83-BCBE-EC4C64961636}"/>
                </a:ext>
              </a:extLst>
            </p:cNvPr>
            <p:cNvCxnSpPr>
              <a:cxnSpLocks/>
            </p:cNvCxnSpPr>
            <p:nvPr/>
          </p:nvCxnSpPr>
          <p:spPr>
            <a:xfrm>
              <a:off x="1115760" y="4244710"/>
              <a:ext cx="179928" cy="0"/>
            </a:xfrm>
            <a:prstGeom prst="line">
              <a:avLst/>
            </a:prstGeom>
            <a:ln w="19050">
              <a:solidFill>
                <a:schemeClr val="accent1">
                  <a:lumMod val="90000"/>
                  <a:lumOff val="1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263" name="Textfeld 262">
              <a:extLst>
                <a:ext uri="{FF2B5EF4-FFF2-40B4-BE49-F238E27FC236}">
                  <a16:creationId xmlns:a16="http://schemas.microsoft.com/office/drawing/2014/main" id="{170FA878-0CF6-1D26-23FF-DB89244756BE}"/>
                </a:ext>
              </a:extLst>
            </p:cNvPr>
            <p:cNvSpPr txBox="1"/>
            <p:nvPr/>
          </p:nvSpPr>
          <p:spPr>
            <a:xfrm>
              <a:off x="1426285" y="4073185"/>
              <a:ext cx="115416" cy="107722"/>
            </a:xfrm>
            <a:prstGeom prst="rect">
              <a:avLst/>
            </a:prstGeom>
            <a:noFill/>
          </p:spPr>
          <p:txBody>
            <a:bodyPr wrap="none" lIns="0" tIns="0" rIns="0" bIns="0" rtlCol="0" anchor="ctr">
              <a:spAutoFit/>
            </a:bodyPr>
            <a:lstStyle/>
            <a:p>
              <a:pPr algn="ctr"/>
              <a:r>
                <a:rPr lang="de-DE" sz="700"/>
                <a:t>38</a:t>
              </a:r>
            </a:p>
          </p:txBody>
        </p:sp>
        <p:sp>
          <p:nvSpPr>
            <p:cNvPr id="264" name="Textfeld 263">
              <a:extLst>
                <a:ext uri="{FF2B5EF4-FFF2-40B4-BE49-F238E27FC236}">
                  <a16:creationId xmlns:a16="http://schemas.microsoft.com/office/drawing/2014/main" id="{D87D1035-7AE0-8E71-56C7-600795D49612}"/>
                </a:ext>
              </a:extLst>
            </p:cNvPr>
            <p:cNvSpPr txBox="1"/>
            <p:nvPr/>
          </p:nvSpPr>
          <p:spPr>
            <a:xfrm>
              <a:off x="1424591" y="4193525"/>
              <a:ext cx="115416" cy="107722"/>
            </a:xfrm>
            <a:prstGeom prst="rect">
              <a:avLst/>
            </a:prstGeom>
            <a:noFill/>
          </p:spPr>
          <p:txBody>
            <a:bodyPr wrap="none" lIns="0" tIns="0" rIns="0" bIns="0" rtlCol="0" anchor="ctr">
              <a:spAutoFit/>
            </a:bodyPr>
            <a:lstStyle/>
            <a:p>
              <a:pPr algn="ctr"/>
              <a:r>
                <a:rPr lang="de-DE" sz="700"/>
                <a:t>18</a:t>
              </a:r>
            </a:p>
          </p:txBody>
        </p:sp>
        <p:sp>
          <p:nvSpPr>
            <p:cNvPr id="265" name="Textfeld 264">
              <a:extLst>
                <a:ext uri="{FF2B5EF4-FFF2-40B4-BE49-F238E27FC236}">
                  <a16:creationId xmlns:a16="http://schemas.microsoft.com/office/drawing/2014/main" id="{E85F8509-AF67-0D93-DB5D-A65A0B93E2DF}"/>
                </a:ext>
              </a:extLst>
            </p:cNvPr>
            <p:cNvSpPr txBox="1"/>
            <p:nvPr/>
          </p:nvSpPr>
          <p:spPr>
            <a:xfrm>
              <a:off x="2152084" y="4067016"/>
              <a:ext cx="115416" cy="107722"/>
            </a:xfrm>
            <a:prstGeom prst="rect">
              <a:avLst/>
            </a:prstGeom>
            <a:noFill/>
          </p:spPr>
          <p:txBody>
            <a:bodyPr wrap="none" lIns="0" tIns="0" rIns="0" bIns="0" rtlCol="0" anchor="ctr">
              <a:spAutoFit/>
            </a:bodyPr>
            <a:lstStyle/>
            <a:p>
              <a:pPr algn="ctr"/>
              <a:r>
                <a:rPr lang="de-DE" sz="700"/>
                <a:t>25</a:t>
              </a:r>
            </a:p>
          </p:txBody>
        </p:sp>
        <p:sp>
          <p:nvSpPr>
            <p:cNvPr id="266" name="Textfeld 265">
              <a:extLst>
                <a:ext uri="{FF2B5EF4-FFF2-40B4-BE49-F238E27FC236}">
                  <a16:creationId xmlns:a16="http://schemas.microsoft.com/office/drawing/2014/main" id="{D83EAB55-69B7-D62A-D124-B13B96B802F1}"/>
                </a:ext>
              </a:extLst>
            </p:cNvPr>
            <p:cNvSpPr txBox="1"/>
            <p:nvPr/>
          </p:nvSpPr>
          <p:spPr>
            <a:xfrm>
              <a:off x="2150390" y="4187356"/>
              <a:ext cx="115416" cy="107722"/>
            </a:xfrm>
            <a:prstGeom prst="rect">
              <a:avLst/>
            </a:prstGeom>
            <a:noFill/>
          </p:spPr>
          <p:txBody>
            <a:bodyPr wrap="none" lIns="0" tIns="0" rIns="0" bIns="0" rtlCol="0" anchor="ctr">
              <a:spAutoFit/>
            </a:bodyPr>
            <a:lstStyle/>
            <a:p>
              <a:pPr algn="ctr"/>
              <a:r>
                <a:rPr lang="de-DE" sz="700"/>
                <a:t>13</a:t>
              </a:r>
            </a:p>
          </p:txBody>
        </p:sp>
        <p:sp>
          <p:nvSpPr>
            <p:cNvPr id="267" name="Textfeld 266">
              <a:extLst>
                <a:ext uri="{FF2B5EF4-FFF2-40B4-BE49-F238E27FC236}">
                  <a16:creationId xmlns:a16="http://schemas.microsoft.com/office/drawing/2014/main" id="{7F94595B-CE36-1CFF-77A6-9E7B7068A799}"/>
                </a:ext>
              </a:extLst>
            </p:cNvPr>
            <p:cNvSpPr txBox="1"/>
            <p:nvPr/>
          </p:nvSpPr>
          <p:spPr>
            <a:xfrm>
              <a:off x="2846989" y="4063689"/>
              <a:ext cx="115416" cy="107722"/>
            </a:xfrm>
            <a:prstGeom prst="rect">
              <a:avLst/>
            </a:prstGeom>
            <a:noFill/>
          </p:spPr>
          <p:txBody>
            <a:bodyPr wrap="none" lIns="0" tIns="0" rIns="0" bIns="0" rtlCol="0" anchor="ctr">
              <a:spAutoFit/>
            </a:bodyPr>
            <a:lstStyle/>
            <a:p>
              <a:pPr algn="ctr"/>
              <a:r>
                <a:rPr lang="de-DE" sz="700"/>
                <a:t>19</a:t>
              </a:r>
            </a:p>
          </p:txBody>
        </p:sp>
        <p:sp>
          <p:nvSpPr>
            <p:cNvPr id="268" name="Textfeld 267">
              <a:extLst>
                <a:ext uri="{FF2B5EF4-FFF2-40B4-BE49-F238E27FC236}">
                  <a16:creationId xmlns:a16="http://schemas.microsoft.com/office/drawing/2014/main" id="{192B71C4-BEF3-1D06-A7CA-98E4845AB1E8}"/>
                </a:ext>
              </a:extLst>
            </p:cNvPr>
            <p:cNvSpPr txBox="1"/>
            <p:nvPr/>
          </p:nvSpPr>
          <p:spPr>
            <a:xfrm>
              <a:off x="2874149" y="4184029"/>
              <a:ext cx="57708" cy="107722"/>
            </a:xfrm>
            <a:prstGeom prst="rect">
              <a:avLst/>
            </a:prstGeom>
            <a:noFill/>
          </p:spPr>
          <p:txBody>
            <a:bodyPr wrap="none" lIns="0" tIns="0" rIns="0" bIns="0" rtlCol="0" anchor="ctr">
              <a:spAutoFit/>
            </a:bodyPr>
            <a:lstStyle/>
            <a:p>
              <a:pPr algn="ctr"/>
              <a:r>
                <a:rPr lang="de-DE" sz="700"/>
                <a:t>3</a:t>
              </a:r>
            </a:p>
          </p:txBody>
        </p:sp>
        <p:sp>
          <p:nvSpPr>
            <p:cNvPr id="269" name="Textfeld 268">
              <a:extLst>
                <a:ext uri="{FF2B5EF4-FFF2-40B4-BE49-F238E27FC236}">
                  <a16:creationId xmlns:a16="http://schemas.microsoft.com/office/drawing/2014/main" id="{BBC261C0-5D03-2F66-50FD-2323D3557DB9}"/>
                </a:ext>
              </a:extLst>
            </p:cNvPr>
            <p:cNvSpPr txBox="1"/>
            <p:nvPr/>
          </p:nvSpPr>
          <p:spPr>
            <a:xfrm>
              <a:off x="3548641" y="4063689"/>
              <a:ext cx="115416" cy="107722"/>
            </a:xfrm>
            <a:prstGeom prst="rect">
              <a:avLst/>
            </a:prstGeom>
            <a:noFill/>
          </p:spPr>
          <p:txBody>
            <a:bodyPr wrap="none" lIns="0" tIns="0" rIns="0" bIns="0" rtlCol="0" anchor="ctr">
              <a:spAutoFit/>
            </a:bodyPr>
            <a:lstStyle/>
            <a:p>
              <a:pPr algn="ctr"/>
              <a:r>
                <a:rPr lang="de-DE" sz="700"/>
                <a:t>12</a:t>
              </a:r>
            </a:p>
          </p:txBody>
        </p:sp>
        <p:sp>
          <p:nvSpPr>
            <p:cNvPr id="270" name="Textfeld 269">
              <a:extLst>
                <a:ext uri="{FF2B5EF4-FFF2-40B4-BE49-F238E27FC236}">
                  <a16:creationId xmlns:a16="http://schemas.microsoft.com/office/drawing/2014/main" id="{01051960-759A-4A87-741F-23B1DECFABA4}"/>
                </a:ext>
              </a:extLst>
            </p:cNvPr>
            <p:cNvSpPr txBox="1"/>
            <p:nvPr/>
          </p:nvSpPr>
          <p:spPr>
            <a:xfrm>
              <a:off x="3546947" y="4184029"/>
              <a:ext cx="115416" cy="107722"/>
            </a:xfrm>
            <a:prstGeom prst="rect">
              <a:avLst/>
            </a:prstGeom>
            <a:noFill/>
          </p:spPr>
          <p:txBody>
            <a:bodyPr wrap="square" lIns="0" tIns="0" rIns="0" bIns="0" rtlCol="0" anchor="ctr">
              <a:spAutoFit/>
            </a:bodyPr>
            <a:lstStyle/>
            <a:p>
              <a:pPr algn="ctr"/>
              <a:r>
                <a:rPr lang="de-DE" sz="700"/>
                <a:t>0</a:t>
              </a:r>
            </a:p>
          </p:txBody>
        </p:sp>
        <p:grpSp>
          <p:nvGrpSpPr>
            <p:cNvPr id="2" name="Gruppieren 1">
              <a:extLst>
                <a:ext uri="{FF2B5EF4-FFF2-40B4-BE49-F238E27FC236}">
                  <a16:creationId xmlns:a16="http://schemas.microsoft.com/office/drawing/2014/main" id="{4A2BB7BA-6011-AA53-6270-84883B57E6C1}"/>
                </a:ext>
              </a:extLst>
            </p:cNvPr>
            <p:cNvGrpSpPr/>
            <p:nvPr/>
          </p:nvGrpSpPr>
          <p:grpSpPr>
            <a:xfrm>
              <a:off x="1490651" y="2697956"/>
              <a:ext cx="2221540" cy="905249"/>
              <a:chOff x="1490651" y="2697956"/>
              <a:chExt cx="2221540" cy="905249"/>
            </a:xfrm>
          </p:grpSpPr>
          <p:cxnSp>
            <p:nvCxnSpPr>
              <p:cNvPr id="37" name="Gerader Verbinder 36">
                <a:extLst>
                  <a:ext uri="{FF2B5EF4-FFF2-40B4-BE49-F238E27FC236}">
                    <a16:creationId xmlns:a16="http://schemas.microsoft.com/office/drawing/2014/main" id="{08562DA7-050D-B8A6-97E1-A51F2D39B1BB}"/>
                  </a:ext>
                </a:extLst>
              </p:cNvPr>
              <p:cNvCxnSpPr/>
              <p:nvPr/>
            </p:nvCxnSpPr>
            <p:spPr>
              <a:xfrm>
                <a:off x="1490651" y="3603205"/>
                <a:ext cx="10748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2" name="Gerader Verbinder 191">
                <a:extLst>
                  <a:ext uri="{FF2B5EF4-FFF2-40B4-BE49-F238E27FC236}">
                    <a16:creationId xmlns:a16="http://schemas.microsoft.com/office/drawing/2014/main" id="{171F9F35-38E5-579A-D6AA-33A0860673EA}"/>
                  </a:ext>
                </a:extLst>
              </p:cNvPr>
              <p:cNvCxnSpPr>
                <a:cxnSpLocks/>
              </p:cNvCxnSpPr>
              <p:nvPr/>
            </p:nvCxnSpPr>
            <p:spPr>
              <a:xfrm flipV="1">
                <a:off x="1593376" y="3545006"/>
                <a:ext cx="4762" cy="5311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1" name="Gerader Verbinder 200">
                <a:extLst>
                  <a:ext uri="{FF2B5EF4-FFF2-40B4-BE49-F238E27FC236}">
                    <a16:creationId xmlns:a16="http://schemas.microsoft.com/office/drawing/2014/main" id="{C4DE6C09-D424-31CA-1B14-284BB866ECD8}"/>
                  </a:ext>
                </a:extLst>
              </p:cNvPr>
              <p:cNvCxnSpPr/>
              <p:nvPr/>
            </p:nvCxnSpPr>
            <p:spPr>
              <a:xfrm>
                <a:off x="1598138" y="3549219"/>
                <a:ext cx="10748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2" name="Gerader Verbinder 201">
                <a:extLst>
                  <a:ext uri="{FF2B5EF4-FFF2-40B4-BE49-F238E27FC236}">
                    <a16:creationId xmlns:a16="http://schemas.microsoft.com/office/drawing/2014/main" id="{9C10CFC2-E201-A4BF-44C6-A95705B127FE}"/>
                  </a:ext>
                </a:extLst>
              </p:cNvPr>
              <p:cNvCxnSpPr>
                <a:cxnSpLocks/>
              </p:cNvCxnSpPr>
              <p:nvPr/>
            </p:nvCxnSpPr>
            <p:spPr>
              <a:xfrm flipV="1">
                <a:off x="1703244" y="3491888"/>
                <a:ext cx="0" cy="5311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3" name="Gerader Verbinder 202">
                <a:extLst>
                  <a:ext uri="{FF2B5EF4-FFF2-40B4-BE49-F238E27FC236}">
                    <a16:creationId xmlns:a16="http://schemas.microsoft.com/office/drawing/2014/main" id="{8EF06039-DB71-21CA-8CEA-DCD501F2ECBC}"/>
                  </a:ext>
                </a:extLst>
              </p:cNvPr>
              <p:cNvCxnSpPr>
                <a:cxnSpLocks/>
              </p:cNvCxnSpPr>
              <p:nvPr/>
            </p:nvCxnSpPr>
            <p:spPr>
              <a:xfrm>
                <a:off x="1700863" y="3498712"/>
                <a:ext cx="220059"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5" name="Gerader Verbinder 204">
                <a:extLst>
                  <a:ext uri="{FF2B5EF4-FFF2-40B4-BE49-F238E27FC236}">
                    <a16:creationId xmlns:a16="http://schemas.microsoft.com/office/drawing/2014/main" id="{88FED7F5-1A74-1E72-3906-78385558D8F2}"/>
                  </a:ext>
                </a:extLst>
              </p:cNvPr>
              <p:cNvCxnSpPr>
                <a:cxnSpLocks/>
              </p:cNvCxnSpPr>
              <p:nvPr/>
            </p:nvCxnSpPr>
            <p:spPr>
              <a:xfrm flipV="1">
                <a:off x="1918089" y="3449006"/>
                <a:ext cx="0" cy="5311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6" name="Gerader Verbinder 205">
                <a:extLst>
                  <a:ext uri="{FF2B5EF4-FFF2-40B4-BE49-F238E27FC236}">
                    <a16:creationId xmlns:a16="http://schemas.microsoft.com/office/drawing/2014/main" id="{172613BC-70D9-34C2-6554-124A94212528}"/>
                  </a:ext>
                </a:extLst>
              </p:cNvPr>
              <p:cNvCxnSpPr>
                <a:cxnSpLocks/>
              </p:cNvCxnSpPr>
              <p:nvPr/>
            </p:nvCxnSpPr>
            <p:spPr>
              <a:xfrm flipV="1">
                <a:off x="1952787" y="3395888"/>
                <a:ext cx="0" cy="5311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7" name="Gerader Verbinder 206">
                <a:extLst>
                  <a:ext uri="{FF2B5EF4-FFF2-40B4-BE49-F238E27FC236}">
                    <a16:creationId xmlns:a16="http://schemas.microsoft.com/office/drawing/2014/main" id="{6D71A44D-40E8-693F-1028-8C0CDDDAE325}"/>
                  </a:ext>
                </a:extLst>
              </p:cNvPr>
              <p:cNvCxnSpPr>
                <a:cxnSpLocks/>
              </p:cNvCxnSpPr>
              <p:nvPr/>
            </p:nvCxnSpPr>
            <p:spPr>
              <a:xfrm>
                <a:off x="1916376" y="3452543"/>
                <a:ext cx="31845"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09" name="Gerader Verbinder 208">
                <a:extLst>
                  <a:ext uri="{FF2B5EF4-FFF2-40B4-BE49-F238E27FC236}">
                    <a16:creationId xmlns:a16="http://schemas.microsoft.com/office/drawing/2014/main" id="{42CCF653-616C-3908-63A6-5052FB19222D}"/>
                  </a:ext>
                </a:extLst>
              </p:cNvPr>
              <p:cNvCxnSpPr>
                <a:cxnSpLocks/>
              </p:cNvCxnSpPr>
              <p:nvPr/>
            </p:nvCxnSpPr>
            <p:spPr>
              <a:xfrm>
                <a:off x="1956180" y="3403635"/>
                <a:ext cx="31845"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2" name="Gerader Verbinder 211">
                <a:extLst>
                  <a:ext uri="{FF2B5EF4-FFF2-40B4-BE49-F238E27FC236}">
                    <a16:creationId xmlns:a16="http://schemas.microsoft.com/office/drawing/2014/main" id="{96777DCB-D546-1259-565E-19F36ABB2AF5}"/>
                  </a:ext>
                </a:extLst>
              </p:cNvPr>
              <p:cNvCxnSpPr>
                <a:cxnSpLocks/>
              </p:cNvCxnSpPr>
              <p:nvPr/>
            </p:nvCxnSpPr>
            <p:spPr>
              <a:xfrm flipV="1">
                <a:off x="2131869" y="3256144"/>
                <a:ext cx="0" cy="5311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3" name="Gerader Verbinder 212">
                <a:extLst>
                  <a:ext uri="{FF2B5EF4-FFF2-40B4-BE49-F238E27FC236}">
                    <a16:creationId xmlns:a16="http://schemas.microsoft.com/office/drawing/2014/main" id="{BCBE792F-1A92-F545-A572-3340DEDACC57}"/>
                  </a:ext>
                </a:extLst>
              </p:cNvPr>
              <p:cNvCxnSpPr>
                <a:cxnSpLocks/>
              </p:cNvCxnSpPr>
              <p:nvPr/>
            </p:nvCxnSpPr>
            <p:spPr>
              <a:xfrm flipV="1">
                <a:off x="1986295" y="3309262"/>
                <a:ext cx="0" cy="94373"/>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5" name="Gerader Verbinder 214">
                <a:extLst>
                  <a:ext uri="{FF2B5EF4-FFF2-40B4-BE49-F238E27FC236}">
                    <a16:creationId xmlns:a16="http://schemas.microsoft.com/office/drawing/2014/main" id="{8429F232-049E-A85B-D46D-A5575451F897}"/>
                  </a:ext>
                </a:extLst>
              </p:cNvPr>
              <p:cNvCxnSpPr>
                <a:cxnSpLocks/>
              </p:cNvCxnSpPr>
              <p:nvPr/>
            </p:nvCxnSpPr>
            <p:spPr>
              <a:xfrm flipV="1">
                <a:off x="2165207" y="3190947"/>
                <a:ext cx="0" cy="5311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6" name="Gerader Verbinder 215">
                <a:extLst>
                  <a:ext uri="{FF2B5EF4-FFF2-40B4-BE49-F238E27FC236}">
                    <a16:creationId xmlns:a16="http://schemas.microsoft.com/office/drawing/2014/main" id="{7ACF10D7-D806-84C1-AE94-FA5B05E88BB9}"/>
                  </a:ext>
                </a:extLst>
              </p:cNvPr>
              <p:cNvCxnSpPr>
                <a:cxnSpLocks/>
              </p:cNvCxnSpPr>
              <p:nvPr/>
            </p:nvCxnSpPr>
            <p:spPr>
              <a:xfrm flipV="1">
                <a:off x="2552869" y="3140210"/>
                <a:ext cx="0" cy="5311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7" name="Gerader Verbinder 216">
                <a:extLst>
                  <a:ext uri="{FF2B5EF4-FFF2-40B4-BE49-F238E27FC236}">
                    <a16:creationId xmlns:a16="http://schemas.microsoft.com/office/drawing/2014/main" id="{6624CC5B-3442-DD1E-F3CD-588E8F6F0A67}"/>
                  </a:ext>
                </a:extLst>
              </p:cNvPr>
              <p:cNvCxnSpPr>
                <a:cxnSpLocks/>
              </p:cNvCxnSpPr>
              <p:nvPr/>
            </p:nvCxnSpPr>
            <p:spPr>
              <a:xfrm flipV="1">
                <a:off x="2658126" y="3024188"/>
                <a:ext cx="0" cy="120784"/>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19" name="Gerader Verbinder 218">
                <a:extLst>
                  <a:ext uri="{FF2B5EF4-FFF2-40B4-BE49-F238E27FC236}">
                    <a16:creationId xmlns:a16="http://schemas.microsoft.com/office/drawing/2014/main" id="{74931A19-2181-EEA1-283F-04E2B2B74339}"/>
                  </a:ext>
                </a:extLst>
              </p:cNvPr>
              <p:cNvCxnSpPr>
                <a:cxnSpLocks/>
              </p:cNvCxnSpPr>
              <p:nvPr/>
            </p:nvCxnSpPr>
            <p:spPr>
              <a:xfrm flipV="1">
                <a:off x="2727181" y="2971070"/>
                <a:ext cx="0" cy="5311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0" name="Gerader Verbinder 219">
                <a:extLst>
                  <a:ext uri="{FF2B5EF4-FFF2-40B4-BE49-F238E27FC236}">
                    <a16:creationId xmlns:a16="http://schemas.microsoft.com/office/drawing/2014/main" id="{C1583EF0-CAE0-5C7C-F322-3A85B88B06A3}"/>
                  </a:ext>
                </a:extLst>
              </p:cNvPr>
              <p:cNvCxnSpPr>
                <a:cxnSpLocks/>
              </p:cNvCxnSpPr>
              <p:nvPr/>
            </p:nvCxnSpPr>
            <p:spPr>
              <a:xfrm flipV="1">
                <a:off x="3191525" y="2828925"/>
                <a:ext cx="0" cy="144526"/>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2" name="Gerader Verbinder 221">
                <a:extLst>
                  <a:ext uri="{FF2B5EF4-FFF2-40B4-BE49-F238E27FC236}">
                    <a16:creationId xmlns:a16="http://schemas.microsoft.com/office/drawing/2014/main" id="{497550D5-4D2A-9991-27D2-0DEC8A2EBC2E}"/>
                  </a:ext>
                </a:extLst>
              </p:cNvPr>
              <p:cNvCxnSpPr>
                <a:cxnSpLocks/>
              </p:cNvCxnSpPr>
              <p:nvPr/>
            </p:nvCxnSpPr>
            <p:spPr>
              <a:xfrm flipV="1">
                <a:off x="3332019" y="2763708"/>
                <a:ext cx="0" cy="74741"/>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4" name="Gerader Verbinder 223">
                <a:extLst>
                  <a:ext uri="{FF2B5EF4-FFF2-40B4-BE49-F238E27FC236}">
                    <a16:creationId xmlns:a16="http://schemas.microsoft.com/office/drawing/2014/main" id="{207FBA6B-1DEA-5769-8267-105A512ABA24}"/>
                  </a:ext>
                </a:extLst>
              </p:cNvPr>
              <p:cNvCxnSpPr>
                <a:cxnSpLocks/>
              </p:cNvCxnSpPr>
              <p:nvPr/>
            </p:nvCxnSpPr>
            <p:spPr>
              <a:xfrm flipV="1">
                <a:off x="3370119" y="2697956"/>
                <a:ext cx="0" cy="70898"/>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6" name="Gerader Verbinder 225">
                <a:extLst>
                  <a:ext uri="{FF2B5EF4-FFF2-40B4-BE49-F238E27FC236}">
                    <a16:creationId xmlns:a16="http://schemas.microsoft.com/office/drawing/2014/main" id="{2B2A9A93-0954-DAE4-ACE8-BBC847D84412}"/>
                  </a:ext>
                </a:extLst>
              </p:cNvPr>
              <p:cNvCxnSpPr>
                <a:cxnSpLocks/>
              </p:cNvCxnSpPr>
              <p:nvPr/>
            </p:nvCxnSpPr>
            <p:spPr>
              <a:xfrm>
                <a:off x="1980896" y="3304500"/>
                <a:ext cx="150973"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8" name="Gerader Verbinder 227">
                <a:extLst>
                  <a:ext uri="{FF2B5EF4-FFF2-40B4-BE49-F238E27FC236}">
                    <a16:creationId xmlns:a16="http://schemas.microsoft.com/office/drawing/2014/main" id="{CECA1507-87E6-0341-0342-F8114D0B2594}"/>
                  </a:ext>
                </a:extLst>
              </p:cNvPr>
              <p:cNvCxnSpPr>
                <a:cxnSpLocks/>
              </p:cNvCxnSpPr>
              <p:nvPr/>
            </p:nvCxnSpPr>
            <p:spPr>
              <a:xfrm>
                <a:off x="2124330" y="3252514"/>
                <a:ext cx="48209"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29" name="Gerader Verbinder 228">
                <a:extLst>
                  <a:ext uri="{FF2B5EF4-FFF2-40B4-BE49-F238E27FC236}">
                    <a16:creationId xmlns:a16="http://schemas.microsoft.com/office/drawing/2014/main" id="{BF5041FA-10DD-19CA-10B2-BB4CE14375B9}"/>
                  </a:ext>
                </a:extLst>
              </p:cNvPr>
              <p:cNvCxnSpPr/>
              <p:nvPr/>
            </p:nvCxnSpPr>
            <p:spPr>
              <a:xfrm>
                <a:off x="2552869" y="3141366"/>
                <a:ext cx="107487"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0" name="Gerader Verbinder 229">
                <a:extLst>
                  <a:ext uri="{FF2B5EF4-FFF2-40B4-BE49-F238E27FC236}">
                    <a16:creationId xmlns:a16="http://schemas.microsoft.com/office/drawing/2014/main" id="{7AE23312-5B4D-6C77-A9B8-C100F0790DF7}"/>
                  </a:ext>
                </a:extLst>
              </p:cNvPr>
              <p:cNvCxnSpPr>
                <a:cxnSpLocks/>
              </p:cNvCxnSpPr>
              <p:nvPr/>
            </p:nvCxnSpPr>
            <p:spPr>
              <a:xfrm>
                <a:off x="2164877" y="3195709"/>
                <a:ext cx="387992"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2" name="Gerader Verbinder 231">
                <a:extLst>
                  <a:ext uri="{FF2B5EF4-FFF2-40B4-BE49-F238E27FC236}">
                    <a16:creationId xmlns:a16="http://schemas.microsoft.com/office/drawing/2014/main" id="{4220E380-8A1D-8EB9-D77F-2F7ED970AB9A}"/>
                  </a:ext>
                </a:extLst>
              </p:cNvPr>
              <p:cNvCxnSpPr>
                <a:cxnSpLocks/>
              </p:cNvCxnSpPr>
              <p:nvPr/>
            </p:nvCxnSpPr>
            <p:spPr>
              <a:xfrm>
                <a:off x="2655745" y="3027725"/>
                <a:ext cx="71436"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4" name="Gerader Verbinder 233">
                <a:extLst>
                  <a:ext uri="{FF2B5EF4-FFF2-40B4-BE49-F238E27FC236}">
                    <a16:creationId xmlns:a16="http://schemas.microsoft.com/office/drawing/2014/main" id="{FEBF8C40-DC3E-07FE-CCD8-0E8A53E383DE}"/>
                  </a:ext>
                </a:extLst>
              </p:cNvPr>
              <p:cNvCxnSpPr>
                <a:cxnSpLocks/>
              </p:cNvCxnSpPr>
              <p:nvPr/>
            </p:nvCxnSpPr>
            <p:spPr>
              <a:xfrm>
                <a:off x="3324740" y="2769627"/>
                <a:ext cx="49355"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6" name="Gerader Verbinder 235">
                <a:extLst>
                  <a:ext uri="{FF2B5EF4-FFF2-40B4-BE49-F238E27FC236}">
                    <a16:creationId xmlns:a16="http://schemas.microsoft.com/office/drawing/2014/main" id="{7C79A225-056B-DB31-4D1F-01A15D7F48AC}"/>
                  </a:ext>
                </a:extLst>
              </p:cNvPr>
              <p:cNvCxnSpPr>
                <a:cxnSpLocks/>
              </p:cNvCxnSpPr>
              <p:nvPr/>
            </p:nvCxnSpPr>
            <p:spPr>
              <a:xfrm>
                <a:off x="2724800" y="2963927"/>
                <a:ext cx="466725"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38" name="Gerader Verbinder 237">
                <a:extLst>
                  <a:ext uri="{FF2B5EF4-FFF2-40B4-BE49-F238E27FC236}">
                    <a16:creationId xmlns:a16="http://schemas.microsoft.com/office/drawing/2014/main" id="{3D7F761B-3C2F-7B72-1507-F94D8B1D9BD4}"/>
                  </a:ext>
                </a:extLst>
              </p:cNvPr>
              <p:cNvCxnSpPr>
                <a:cxnSpLocks/>
              </p:cNvCxnSpPr>
              <p:nvPr/>
            </p:nvCxnSpPr>
            <p:spPr>
              <a:xfrm>
                <a:off x="3365357" y="2697956"/>
                <a:ext cx="346834"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271" name="Gerader Verbinder 270">
                <a:extLst>
                  <a:ext uri="{FF2B5EF4-FFF2-40B4-BE49-F238E27FC236}">
                    <a16:creationId xmlns:a16="http://schemas.microsoft.com/office/drawing/2014/main" id="{6D5EEFB0-C614-AF48-0C14-4B4B00814071}"/>
                  </a:ext>
                </a:extLst>
              </p:cNvPr>
              <p:cNvCxnSpPr>
                <a:cxnSpLocks/>
              </p:cNvCxnSpPr>
              <p:nvPr/>
            </p:nvCxnSpPr>
            <p:spPr>
              <a:xfrm>
                <a:off x="3191525" y="2838449"/>
                <a:ext cx="140494"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grpSp>
      </p:grpSp>
      <p:sp>
        <p:nvSpPr>
          <p:cNvPr id="5" name="Textfeld 4">
            <a:extLst>
              <a:ext uri="{FF2B5EF4-FFF2-40B4-BE49-F238E27FC236}">
                <a16:creationId xmlns:a16="http://schemas.microsoft.com/office/drawing/2014/main" id="{82DF2A4D-A93F-24CF-8E74-69D5BAE4BA20}"/>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MAT-DE-2600042-1.0-01/2026</a:t>
            </a:r>
            <a:endParaRPr lang="de-DE" sz="600">
              <a:solidFill>
                <a:srgbClr val="404040"/>
              </a:solidFill>
            </a:endParaRPr>
          </a:p>
        </p:txBody>
      </p:sp>
    </p:spTree>
    <p:extLst>
      <p:ext uri="{BB962C8B-B14F-4D97-AF65-F5344CB8AC3E}">
        <p14:creationId xmlns:p14="http://schemas.microsoft.com/office/powerpoint/2010/main" val="8310002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F4F28F-D1FE-0A8D-DA1D-395D16EEC55F}"/>
            </a:ext>
          </a:extLst>
        </p:cNvPr>
        <p:cNvGrpSpPr/>
        <p:nvPr/>
      </p:nvGrpSpPr>
      <p:grpSpPr>
        <a:xfrm>
          <a:off x="0" y="0"/>
          <a:ext cx="0" cy="0"/>
          <a:chOff x="0" y="0"/>
          <a:chExt cx="0" cy="0"/>
        </a:xfrm>
      </p:grpSpPr>
      <p:sp>
        <p:nvSpPr>
          <p:cNvPr id="6" name="Textplatzhalter 9">
            <a:extLst>
              <a:ext uri="{FF2B5EF4-FFF2-40B4-BE49-F238E27FC236}">
                <a16:creationId xmlns:a16="http://schemas.microsoft.com/office/drawing/2014/main" id="{01A68960-EEBA-6872-FD7C-45BF465B5BB0}"/>
              </a:ext>
            </a:extLst>
          </p:cNvPr>
          <p:cNvSpPr txBox="1">
            <a:spLocks/>
          </p:cNvSpPr>
          <p:nvPr/>
        </p:nvSpPr>
        <p:spPr>
          <a:xfrm>
            <a:off x="314920"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defRPr/>
            </a:pPr>
            <a:r>
              <a:rPr lang="de-DE" sz="2000" b="1">
                <a:solidFill>
                  <a:srgbClr val="7030A0"/>
                </a:solidFill>
              </a:rPr>
              <a:t>Einfluss des Alters auf die Krankheitsprogression zum Stadium 3 bei Menschen mit ≥ 2 Autoantikörpern</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grpSp>
        <p:nvGrpSpPr>
          <p:cNvPr id="5" name="Group 4">
            <a:extLst>
              <a:ext uri="{FF2B5EF4-FFF2-40B4-BE49-F238E27FC236}">
                <a16:creationId xmlns:a16="http://schemas.microsoft.com/office/drawing/2014/main" id="{D18EA15D-159C-3EAC-6063-7A410601BCB2}"/>
              </a:ext>
            </a:extLst>
          </p:cNvPr>
          <p:cNvGrpSpPr/>
          <p:nvPr/>
        </p:nvGrpSpPr>
        <p:grpSpPr>
          <a:xfrm>
            <a:off x="3574473" y="1193212"/>
            <a:ext cx="5196631" cy="2936513"/>
            <a:chOff x="4176861" y="1182569"/>
            <a:chExt cx="5080265" cy="3209013"/>
          </a:xfrm>
        </p:grpSpPr>
        <p:graphicFrame>
          <p:nvGraphicFramePr>
            <p:cNvPr id="18" name="Chart 17">
              <a:extLst>
                <a:ext uri="{FF2B5EF4-FFF2-40B4-BE49-F238E27FC236}">
                  <a16:creationId xmlns:a16="http://schemas.microsoft.com/office/drawing/2014/main" id="{1F3C6795-6A31-929D-E873-5DDE7323B25C}"/>
                </a:ext>
              </a:extLst>
            </p:cNvPr>
            <p:cNvGraphicFramePr/>
            <p:nvPr/>
          </p:nvGraphicFramePr>
          <p:xfrm>
            <a:off x="4176861" y="1182569"/>
            <a:ext cx="4715740" cy="3209013"/>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19">
              <a:extLst>
                <a:ext uri="{FF2B5EF4-FFF2-40B4-BE49-F238E27FC236}">
                  <a16:creationId xmlns:a16="http://schemas.microsoft.com/office/drawing/2014/main" id="{D28982CB-1EDA-49FB-FF04-60CD1581F57A}"/>
                </a:ext>
              </a:extLst>
            </p:cNvPr>
            <p:cNvSpPr/>
            <p:nvPr/>
          </p:nvSpPr>
          <p:spPr>
            <a:xfrm>
              <a:off x="4919544" y="1618526"/>
              <a:ext cx="3549889" cy="630291"/>
            </a:xfrm>
            <a:custGeom>
              <a:avLst/>
              <a:gdLst>
                <a:gd name="connsiteX0" fmla="*/ 2319987 w 2319987"/>
                <a:gd name="connsiteY0" fmla="*/ 553698 h 553697"/>
                <a:gd name="connsiteX1" fmla="*/ 1762088 w 2319987"/>
                <a:gd name="connsiteY1" fmla="*/ 553698 h 553697"/>
                <a:gd name="connsiteX2" fmla="*/ 1762088 w 2319987"/>
                <a:gd name="connsiteY2" fmla="*/ 451126 h 553697"/>
                <a:gd name="connsiteX3" fmla="*/ 1667045 w 2319987"/>
                <a:gd name="connsiteY3" fmla="*/ 451126 h 553697"/>
                <a:gd name="connsiteX4" fmla="*/ 1667045 w 2319987"/>
                <a:gd name="connsiteY4" fmla="*/ 374197 h 553697"/>
                <a:gd name="connsiteX5" fmla="*/ 1374314 w 2319987"/>
                <a:gd name="connsiteY5" fmla="*/ 374197 h 553697"/>
                <a:gd name="connsiteX6" fmla="*/ 1374314 w 2319987"/>
                <a:gd name="connsiteY6" fmla="*/ 340956 h 553697"/>
                <a:gd name="connsiteX7" fmla="*/ 994144 w 2319987"/>
                <a:gd name="connsiteY7" fmla="*/ 340956 h 553697"/>
                <a:gd name="connsiteX8" fmla="*/ 994144 w 2319987"/>
                <a:gd name="connsiteY8" fmla="*/ 320062 h 553697"/>
                <a:gd name="connsiteX9" fmla="*/ 923813 w 2319987"/>
                <a:gd name="connsiteY9" fmla="*/ 320062 h 553697"/>
                <a:gd name="connsiteX10" fmla="*/ 923813 w 2319987"/>
                <a:gd name="connsiteY10" fmla="*/ 300118 h 553697"/>
                <a:gd name="connsiteX11" fmla="*/ 880093 w 2319987"/>
                <a:gd name="connsiteY11" fmla="*/ 300118 h 553697"/>
                <a:gd name="connsiteX12" fmla="*/ 880093 w 2319987"/>
                <a:gd name="connsiteY12" fmla="*/ 267826 h 553697"/>
                <a:gd name="connsiteX13" fmla="*/ 868688 w 2319987"/>
                <a:gd name="connsiteY13" fmla="*/ 267826 h 553697"/>
                <a:gd name="connsiteX14" fmla="*/ 868688 w 2319987"/>
                <a:gd name="connsiteY14" fmla="*/ 252631 h 553697"/>
                <a:gd name="connsiteX15" fmla="*/ 777448 w 2319987"/>
                <a:gd name="connsiteY15" fmla="*/ 252631 h 553697"/>
                <a:gd name="connsiteX16" fmla="*/ 777448 w 2319987"/>
                <a:gd name="connsiteY16" fmla="*/ 238385 h 553697"/>
                <a:gd name="connsiteX17" fmla="*/ 759390 w 2319987"/>
                <a:gd name="connsiteY17" fmla="*/ 238385 h 553697"/>
                <a:gd name="connsiteX18" fmla="*/ 759390 w 2319987"/>
                <a:gd name="connsiteY18" fmla="*/ 224138 h 553697"/>
                <a:gd name="connsiteX19" fmla="*/ 736579 w 2319987"/>
                <a:gd name="connsiteY19" fmla="*/ 224138 h 553697"/>
                <a:gd name="connsiteX20" fmla="*/ 736579 w 2319987"/>
                <a:gd name="connsiteY20" fmla="*/ 211792 h 553697"/>
                <a:gd name="connsiteX21" fmla="*/ 718521 w 2319987"/>
                <a:gd name="connsiteY21" fmla="*/ 211792 h 553697"/>
                <a:gd name="connsiteX22" fmla="*/ 718521 w 2319987"/>
                <a:gd name="connsiteY22" fmla="*/ 200395 h 553697"/>
                <a:gd name="connsiteX23" fmla="*/ 635834 w 2319987"/>
                <a:gd name="connsiteY23" fmla="*/ 200395 h 553697"/>
                <a:gd name="connsiteX24" fmla="*/ 635834 w 2319987"/>
                <a:gd name="connsiteY24" fmla="*/ 191847 h 553697"/>
                <a:gd name="connsiteX25" fmla="*/ 627280 w 2319987"/>
                <a:gd name="connsiteY25" fmla="*/ 191847 h 553697"/>
                <a:gd name="connsiteX26" fmla="*/ 627280 w 2319987"/>
                <a:gd name="connsiteY26" fmla="*/ 179501 h 553697"/>
                <a:gd name="connsiteX27" fmla="*/ 616826 w 2319987"/>
                <a:gd name="connsiteY27" fmla="*/ 179501 h 553697"/>
                <a:gd name="connsiteX28" fmla="*/ 616826 w 2319987"/>
                <a:gd name="connsiteY28" fmla="*/ 167154 h 553697"/>
                <a:gd name="connsiteX29" fmla="*/ 589263 w 2319987"/>
                <a:gd name="connsiteY29" fmla="*/ 167154 h 553697"/>
                <a:gd name="connsiteX30" fmla="*/ 589263 w 2319987"/>
                <a:gd name="connsiteY30" fmla="*/ 154807 h 553697"/>
                <a:gd name="connsiteX31" fmla="*/ 567404 w 2319987"/>
                <a:gd name="connsiteY31" fmla="*/ 154807 h 553697"/>
                <a:gd name="connsiteX32" fmla="*/ 567404 w 2319987"/>
                <a:gd name="connsiteY32" fmla="*/ 146260 h 553697"/>
                <a:gd name="connsiteX33" fmla="*/ 363062 w 2319987"/>
                <a:gd name="connsiteY33" fmla="*/ 146260 h 553697"/>
                <a:gd name="connsiteX34" fmla="*/ 363062 w 2319987"/>
                <a:gd name="connsiteY34" fmla="*/ 137712 h 553697"/>
                <a:gd name="connsiteX35" fmla="*/ 312690 w 2319987"/>
                <a:gd name="connsiteY35" fmla="*/ 137712 h 553697"/>
                <a:gd name="connsiteX36" fmla="*/ 312690 w 2319987"/>
                <a:gd name="connsiteY36" fmla="*/ 123466 h 553697"/>
                <a:gd name="connsiteX37" fmla="*/ 268970 w 2319987"/>
                <a:gd name="connsiteY37" fmla="*/ 123466 h 553697"/>
                <a:gd name="connsiteX38" fmla="*/ 268970 w 2319987"/>
                <a:gd name="connsiteY38" fmla="*/ 114918 h 553697"/>
                <a:gd name="connsiteX39" fmla="*/ 242358 w 2319987"/>
                <a:gd name="connsiteY39" fmla="*/ 114918 h 553697"/>
                <a:gd name="connsiteX40" fmla="*/ 242358 w 2319987"/>
                <a:gd name="connsiteY40" fmla="*/ 98773 h 553697"/>
                <a:gd name="connsiteX41" fmla="*/ 227152 w 2319987"/>
                <a:gd name="connsiteY41" fmla="*/ 98773 h 553697"/>
                <a:gd name="connsiteX42" fmla="*/ 227152 w 2319987"/>
                <a:gd name="connsiteY42" fmla="*/ 79778 h 553697"/>
                <a:gd name="connsiteX43" fmla="*/ 193887 w 2319987"/>
                <a:gd name="connsiteY43" fmla="*/ 79778 h 553697"/>
                <a:gd name="connsiteX44" fmla="*/ 193887 w 2319987"/>
                <a:gd name="connsiteY44" fmla="*/ 60783 h 553697"/>
                <a:gd name="connsiteX45" fmla="*/ 170126 w 2319987"/>
                <a:gd name="connsiteY45" fmla="*/ 60783 h 553697"/>
                <a:gd name="connsiteX46" fmla="*/ 170126 w 2319987"/>
                <a:gd name="connsiteY46" fmla="*/ 40839 h 553697"/>
                <a:gd name="connsiteX47" fmla="*/ 130208 w 2319987"/>
                <a:gd name="connsiteY47" fmla="*/ 40839 h 553697"/>
                <a:gd name="connsiteX48" fmla="*/ 130208 w 2319987"/>
                <a:gd name="connsiteY48" fmla="*/ 29442 h 553697"/>
                <a:gd name="connsiteX49" fmla="*/ 118803 w 2319987"/>
                <a:gd name="connsiteY49" fmla="*/ 29442 h 553697"/>
                <a:gd name="connsiteX50" fmla="*/ 118803 w 2319987"/>
                <a:gd name="connsiteY50" fmla="*/ 13296 h 553697"/>
                <a:gd name="connsiteX51" fmla="*/ 84588 w 2319987"/>
                <a:gd name="connsiteY51" fmla="*/ 13296 h 553697"/>
                <a:gd name="connsiteX52" fmla="*/ 84588 w 2319987"/>
                <a:gd name="connsiteY52" fmla="*/ 0 h 553697"/>
                <a:gd name="connsiteX53" fmla="*/ 0 w 2319987"/>
                <a:gd name="connsiteY53" fmla="*/ 0 h 55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19987" h="553697">
                  <a:moveTo>
                    <a:pt x="2319987" y="553698"/>
                  </a:moveTo>
                  <a:lnTo>
                    <a:pt x="1762088" y="553698"/>
                  </a:lnTo>
                  <a:lnTo>
                    <a:pt x="1762088" y="451126"/>
                  </a:lnTo>
                  <a:lnTo>
                    <a:pt x="1667045" y="451126"/>
                  </a:lnTo>
                  <a:lnTo>
                    <a:pt x="1667045" y="374197"/>
                  </a:lnTo>
                  <a:lnTo>
                    <a:pt x="1374314" y="374197"/>
                  </a:lnTo>
                  <a:lnTo>
                    <a:pt x="1374314" y="340956"/>
                  </a:lnTo>
                  <a:lnTo>
                    <a:pt x="994144" y="340956"/>
                  </a:lnTo>
                  <a:lnTo>
                    <a:pt x="994144" y="320062"/>
                  </a:lnTo>
                  <a:lnTo>
                    <a:pt x="923813" y="320062"/>
                  </a:lnTo>
                  <a:lnTo>
                    <a:pt x="923813" y="300118"/>
                  </a:lnTo>
                  <a:lnTo>
                    <a:pt x="880093" y="300118"/>
                  </a:lnTo>
                  <a:lnTo>
                    <a:pt x="880093" y="267826"/>
                  </a:lnTo>
                  <a:lnTo>
                    <a:pt x="868688" y="267826"/>
                  </a:lnTo>
                  <a:lnTo>
                    <a:pt x="868688" y="252631"/>
                  </a:lnTo>
                  <a:lnTo>
                    <a:pt x="777448" y="252631"/>
                  </a:lnTo>
                  <a:lnTo>
                    <a:pt x="777448" y="238385"/>
                  </a:lnTo>
                  <a:lnTo>
                    <a:pt x="759390" y="238385"/>
                  </a:lnTo>
                  <a:lnTo>
                    <a:pt x="759390" y="224138"/>
                  </a:lnTo>
                  <a:lnTo>
                    <a:pt x="736579" y="224138"/>
                  </a:lnTo>
                  <a:lnTo>
                    <a:pt x="736579" y="211792"/>
                  </a:lnTo>
                  <a:lnTo>
                    <a:pt x="718521" y="211792"/>
                  </a:lnTo>
                  <a:lnTo>
                    <a:pt x="718521" y="200395"/>
                  </a:lnTo>
                  <a:lnTo>
                    <a:pt x="635834" y="200395"/>
                  </a:lnTo>
                  <a:lnTo>
                    <a:pt x="635834" y="191847"/>
                  </a:lnTo>
                  <a:lnTo>
                    <a:pt x="627280" y="191847"/>
                  </a:lnTo>
                  <a:lnTo>
                    <a:pt x="627280" y="179501"/>
                  </a:lnTo>
                  <a:lnTo>
                    <a:pt x="616826" y="179501"/>
                  </a:lnTo>
                  <a:lnTo>
                    <a:pt x="616826" y="167154"/>
                  </a:lnTo>
                  <a:lnTo>
                    <a:pt x="589263" y="167154"/>
                  </a:lnTo>
                  <a:lnTo>
                    <a:pt x="589263" y="154807"/>
                  </a:lnTo>
                  <a:lnTo>
                    <a:pt x="567404" y="154807"/>
                  </a:lnTo>
                  <a:lnTo>
                    <a:pt x="567404" y="146260"/>
                  </a:lnTo>
                  <a:lnTo>
                    <a:pt x="363062" y="146260"/>
                  </a:lnTo>
                  <a:lnTo>
                    <a:pt x="363062" y="137712"/>
                  </a:lnTo>
                  <a:lnTo>
                    <a:pt x="312690" y="137712"/>
                  </a:lnTo>
                  <a:lnTo>
                    <a:pt x="312690" y="123466"/>
                  </a:lnTo>
                  <a:lnTo>
                    <a:pt x="268970" y="123466"/>
                  </a:lnTo>
                  <a:lnTo>
                    <a:pt x="268970" y="114918"/>
                  </a:lnTo>
                  <a:lnTo>
                    <a:pt x="242358" y="114918"/>
                  </a:lnTo>
                  <a:lnTo>
                    <a:pt x="242358" y="98773"/>
                  </a:lnTo>
                  <a:lnTo>
                    <a:pt x="227152" y="98773"/>
                  </a:lnTo>
                  <a:lnTo>
                    <a:pt x="227152" y="79778"/>
                  </a:lnTo>
                  <a:lnTo>
                    <a:pt x="193887" y="79778"/>
                  </a:lnTo>
                  <a:lnTo>
                    <a:pt x="193887" y="60783"/>
                  </a:lnTo>
                  <a:lnTo>
                    <a:pt x="170126" y="60783"/>
                  </a:lnTo>
                  <a:lnTo>
                    <a:pt x="170126" y="40839"/>
                  </a:lnTo>
                  <a:lnTo>
                    <a:pt x="130208" y="40839"/>
                  </a:lnTo>
                  <a:lnTo>
                    <a:pt x="130208" y="29442"/>
                  </a:lnTo>
                  <a:lnTo>
                    <a:pt x="118803" y="29442"/>
                  </a:lnTo>
                  <a:lnTo>
                    <a:pt x="118803" y="13296"/>
                  </a:lnTo>
                  <a:lnTo>
                    <a:pt x="84588" y="13296"/>
                  </a:lnTo>
                  <a:lnTo>
                    <a:pt x="84588" y="0"/>
                  </a:lnTo>
                  <a:lnTo>
                    <a:pt x="0" y="0"/>
                  </a:lnTo>
                </a:path>
              </a:pathLst>
            </a:custGeom>
            <a:noFill/>
            <a:ln w="19050" cap="flat">
              <a:solidFill>
                <a:srgbClr val="DA3A16"/>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1" name="Freeform 20">
              <a:extLst>
                <a:ext uri="{FF2B5EF4-FFF2-40B4-BE49-F238E27FC236}">
                  <a16:creationId xmlns:a16="http://schemas.microsoft.com/office/drawing/2014/main" id="{187C6F28-A43C-C97E-90C8-11D3D83CDCD7}"/>
                </a:ext>
              </a:extLst>
            </p:cNvPr>
            <p:cNvSpPr/>
            <p:nvPr/>
          </p:nvSpPr>
          <p:spPr>
            <a:xfrm>
              <a:off x="4919543" y="1618525"/>
              <a:ext cx="3068523" cy="1548162"/>
            </a:xfrm>
            <a:custGeom>
              <a:avLst/>
              <a:gdLst>
                <a:gd name="connsiteX0" fmla="*/ 0 w 2005396"/>
                <a:gd name="connsiteY0" fmla="*/ 0 h 1360026"/>
                <a:gd name="connsiteX1" fmla="*/ 69381 w 2005396"/>
                <a:gd name="connsiteY1" fmla="*/ 0 h 1360026"/>
                <a:gd name="connsiteX2" fmla="*/ 69381 w 2005396"/>
                <a:gd name="connsiteY2" fmla="*/ 11397 h 1360026"/>
                <a:gd name="connsiteX3" fmla="*/ 76984 w 2005396"/>
                <a:gd name="connsiteY3" fmla="*/ 11397 h 1360026"/>
                <a:gd name="connsiteX4" fmla="*/ 76984 w 2005396"/>
                <a:gd name="connsiteY4" fmla="*/ 26593 h 1360026"/>
                <a:gd name="connsiteX5" fmla="*/ 95993 w 2005396"/>
                <a:gd name="connsiteY5" fmla="*/ 26593 h 1360026"/>
                <a:gd name="connsiteX6" fmla="*/ 95993 w 2005396"/>
                <a:gd name="connsiteY6" fmla="*/ 51286 h 1360026"/>
                <a:gd name="connsiteX7" fmla="*/ 111200 w 2005396"/>
                <a:gd name="connsiteY7" fmla="*/ 51286 h 1360026"/>
                <a:gd name="connsiteX8" fmla="*/ 111200 w 2005396"/>
                <a:gd name="connsiteY8" fmla="*/ 114918 h 1360026"/>
                <a:gd name="connsiteX9" fmla="*/ 122605 w 2005396"/>
                <a:gd name="connsiteY9" fmla="*/ 114918 h 1360026"/>
                <a:gd name="connsiteX10" fmla="*/ 122605 w 2005396"/>
                <a:gd name="connsiteY10" fmla="*/ 141511 h 1360026"/>
                <a:gd name="connsiteX11" fmla="*/ 144465 w 2005396"/>
                <a:gd name="connsiteY11" fmla="*/ 141511 h 1360026"/>
                <a:gd name="connsiteX12" fmla="*/ 144465 w 2005396"/>
                <a:gd name="connsiteY12" fmla="*/ 162405 h 1360026"/>
                <a:gd name="connsiteX13" fmla="*/ 154919 w 2005396"/>
                <a:gd name="connsiteY13" fmla="*/ 162405 h 1360026"/>
                <a:gd name="connsiteX14" fmla="*/ 154919 w 2005396"/>
                <a:gd name="connsiteY14" fmla="*/ 176651 h 1360026"/>
                <a:gd name="connsiteX15" fmla="*/ 164424 w 2005396"/>
                <a:gd name="connsiteY15" fmla="*/ 176651 h 1360026"/>
                <a:gd name="connsiteX16" fmla="*/ 164424 w 2005396"/>
                <a:gd name="connsiteY16" fmla="*/ 200395 h 1360026"/>
                <a:gd name="connsiteX17" fmla="*/ 172027 w 2005396"/>
                <a:gd name="connsiteY17" fmla="*/ 200395 h 1360026"/>
                <a:gd name="connsiteX18" fmla="*/ 172027 w 2005396"/>
                <a:gd name="connsiteY18" fmla="*/ 210842 h 1360026"/>
                <a:gd name="connsiteX19" fmla="*/ 178680 w 2005396"/>
                <a:gd name="connsiteY19" fmla="*/ 210842 h 1360026"/>
                <a:gd name="connsiteX20" fmla="*/ 178680 w 2005396"/>
                <a:gd name="connsiteY20" fmla="*/ 239334 h 1360026"/>
                <a:gd name="connsiteX21" fmla="*/ 190085 w 2005396"/>
                <a:gd name="connsiteY21" fmla="*/ 239334 h 1360026"/>
                <a:gd name="connsiteX22" fmla="*/ 190085 w 2005396"/>
                <a:gd name="connsiteY22" fmla="*/ 251681 h 1360026"/>
                <a:gd name="connsiteX23" fmla="*/ 196738 w 2005396"/>
                <a:gd name="connsiteY23" fmla="*/ 251681 h 1360026"/>
                <a:gd name="connsiteX24" fmla="*/ 196738 w 2005396"/>
                <a:gd name="connsiteY24" fmla="*/ 276374 h 1360026"/>
                <a:gd name="connsiteX25" fmla="*/ 209093 w 2005396"/>
                <a:gd name="connsiteY25" fmla="*/ 276374 h 1360026"/>
                <a:gd name="connsiteX26" fmla="*/ 209093 w 2005396"/>
                <a:gd name="connsiteY26" fmla="*/ 284922 h 1360026"/>
                <a:gd name="connsiteX27" fmla="*/ 218598 w 2005396"/>
                <a:gd name="connsiteY27" fmla="*/ 284922 h 1360026"/>
                <a:gd name="connsiteX28" fmla="*/ 218598 w 2005396"/>
                <a:gd name="connsiteY28" fmla="*/ 299168 h 1360026"/>
                <a:gd name="connsiteX29" fmla="*/ 240458 w 2005396"/>
                <a:gd name="connsiteY29" fmla="*/ 299168 h 1360026"/>
                <a:gd name="connsiteX30" fmla="*/ 240458 w 2005396"/>
                <a:gd name="connsiteY30" fmla="*/ 310565 h 1360026"/>
                <a:gd name="connsiteX31" fmla="*/ 250912 w 2005396"/>
                <a:gd name="connsiteY31" fmla="*/ 310565 h 1360026"/>
                <a:gd name="connsiteX32" fmla="*/ 250912 w 2005396"/>
                <a:gd name="connsiteY32" fmla="*/ 362800 h 1360026"/>
                <a:gd name="connsiteX33" fmla="*/ 260416 w 2005396"/>
                <a:gd name="connsiteY33" fmla="*/ 362800 h 1360026"/>
                <a:gd name="connsiteX34" fmla="*/ 260416 w 2005396"/>
                <a:gd name="connsiteY34" fmla="*/ 401740 h 1360026"/>
                <a:gd name="connsiteX35" fmla="*/ 288929 w 2005396"/>
                <a:gd name="connsiteY35" fmla="*/ 401740 h 1360026"/>
                <a:gd name="connsiteX36" fmla="*/ 288929 w 2005396"/>
                <a:gd name="connsiteY36" fmla="*/ 428332 h 1360026"/>
                <a:gd name="connsiteX37" fmla="*/ 297483 w 2005396"/>
                <a:gd name="connsiteY37" fmla="*/ 428332 h 1360026"/>
                <a:gd name="connsiteX38" fmla="*/ 297483 w 2005396"/>
                <a:gd name="connsiteY38" fmla="*/ 472970 h 1360026"/>
                <a:gd name="connsiteX39" fmla="*/ 309839 w 2005396"/>
                <a:gd name="connsiteY39" fmla="*/ 472970 h 1360026"/>
                <a:gd name="connsiteX40" fmla="*/ 309839 w 2005396"/>
                <a:gd name="connsiteY40" fmla="*/ 492915 h 1360026"/>
                <a:gd name="connsiteX41" fmla="*/ 320293 w 2005396"/>
                <a:gd name="connsiteY41" fmla="*/ 492915 h 1360026"/>
                <a:gd name="connsiteX42" fmla="*/ 320293 w 2005396"/>
                <a:gd name="connsiteY42" fmla="*/ 502412 h 1360026"/>
                <a:gd name="connsiteX43" fmla="*/ 351657 w 2005396"/>
                <a:gd name="connsiteY43" fmla="*/ 502412 h 1360026"/>
                <a:gd name="connsiteX44" fmla="*/ 351657 w 2005396"/>
                <a:gd name="connsiteY44" fmla="*/ 526156 h 1360026"/>
                <a:gd name="connsiteX45" fmla="*/ 364963 w 2005396"/>
                <a:gd name="connsiteY45" fmla="*/ 526156 h 1360026"/>
                <a:gd name="connsiteX46" fmla="*/ 364963 w 2005396"/>
                <a:gd name="connsiteY46" fmla="*/ 551798 h 1360026"/>
                <a:gd name="connsiteX47" fmla="*/ 376368 w 2005396"/>
                <a:gd name="connsiteY47" fmla="*/ 551798 h 1360026"/>
                <a:gd name="connsiteX48" fmla="*/ 376368 w 2005396"/>
                <a:gd name="connsiteY48" fmla="*/ 571743 h 1360026"/>
                <a:gd name="connsiteX49" fmla="*/ 392525 w 2005396"/>
                <a:gd name="connsiteY49" fmla="*/ 571743 h 1360026"/>
                <a:gd name="connsiteX50" fmla="*/ 392525 w 2005396"/>
                <a:gd name="connsiteY50" fmla="*/ 585989 h 1360026"/>
                <a:gd name="connsiteX51" fmla="*/ 418187 w 2005396"/>
                <a:gd name="connsiteY51" fmla="*/ 585989 h 1360026"/>
                <a:gd name="connsiteX52" fmla="*/ 418187 w 2005396"/>
                <a:gd name="connsiteY52" fmla="*/ 614481 h 1360026"/>
                <a:gd name="connsiteX53" fmla="*/ 438146 w 2005396"/>
                <a:gd name="connsiteY53" fmla="*/ 614481 h 1360026"/>
                <a:gd name="connsiteX54" fmla="*/ 438146 w 2005396"/>
                <a:gd name="connsiteY54" fmla="*/ 625878 h 1360026"/>
                <a:gd name="connsiteX55" fmla="*/ 453353 w 2005396"/>
                <a:gd name="connsiteY55" fmla="*/ 625878 h 1360026"/>
                <a:gd name="connsiteX56" fmla="*/ 453353 w 2005396"/>
                <a:gd name="connsiteY56" fmla="*/ 642024 h 1360026"/>
                <a:gd name="connsiteX57" fmla="*/ 468559 w 2005396"/>
                <a:gd name="connsiteY57" fmla="*/ 642024 h 1360026"/>
                <a:gd name="connsiteX58" fmla="*/ 468559 w 2005396"/>
                <a:gd name="connsiteY58" fmla="*/ 674315 h 1360026"/>
                <a:gd name="connsiteX59" fmla="*/ 497072 w 2005396"/>
                <a:gd name="connsiteY59" fmla="*/ 674315 h 1360026"/>
                <a:gd name="connsiteX60" fmla="*/ 497072 w 2005396"/>
                <a:gd name="connsiteY60" fmla="*/ 688561 h 1360026"/>
                <a:gd name="connsiteX61" fmla="*/ 512279 w 2005396"/>
                <a:gd name="connsiteY61" fmla="*/ 688561 h 1360026"/>
                <a:gd name="connsiteX62" fmla="*/ 512279 w 2005396"/>
                <a:gd name="connsiteY62" fmla="*/ 710405 h 1360026"/>
                <a:gd name="connsiteX63" fmla="*/ 533188 w 2005396"/>
                <a:gd name="connsiteY63" fmla="*/ 710405 h 1360026"/>
                <a:gd name="connsiteX64" fmla="*/ 533188 w 2005396"/>
                <a:gd name="connsiteY64" fmla="*/ 741746 h 1360026"/>
                <a:gd name="connsiteX65" fmla="*/ 552197 w 2005396"/>
                <a:gd name="connsiteY65" fmla="*/ 741746 h 1360026"/>
                <a:gd name="connsiteX66" fmla="*/ 552197 w 2005396"/>
                <a:gd name="connsiteY66" fmla="*/ 762641 h 1360026"/>
                <a:gd name="connsiteX67" fmla="*/ 587363 w 2005396"/>
                <a:gd name="connsiteY67" fmla="*/ 762641 h 1360026"/>
                <a:gd name="connsiteX68" fmla="*/ 587363 w 2005396"/>
                <a:gd name="connsiteY68" fmla="*/ 781635 h 1360026"/>
                <a:gd name="connsiteX69" fmla="*/ 707116 w 2005396"/>
                <a:gd name="connsiteY69" fmla="*/ 781635 h 1360026"/>
                <a:gd name="connsiteX70" fmla="*/ 707116 w 2005396"/>
                <a:gd name="connsiteY70" fmla="*/ 816776 h 1360026"/>
                <a:gd name="connsiteX71" fmla="*/ 830671 w 2005396"/>
                <a:gd name="connsiteY71" fmla="*/ 816776 h 1360026"/>
                <a:gd name="connsiteX72" fmla="*/ 830671 w 2005396"/>
                <a:gd name="connsiteY72" fmla="*/ 838620 h 1360026"/>
                <a:gd name="connsiteX73" fmla="*/ 843977 w 2005396"/>
                <a:gd name="connsiteY73" fmla="*/ 838620 h 1360026"/>
                <a:gd name="connsiteX74" fmla="*/ 843977 w 2005396"/>
                <a:gd name="connsiteY74" fmla="*/ 867112 h 1360026"/>
                <a:gd name="connsiteX75" fmla="*/ 923813 w 2005396"/>
                <a:gd name="connsiteY75" fmla="*/ 867112 h 1360026"/>
                <a:gd name="connsiteX76" fmla="*/ 923813 w 2005396"/>
                <a:gd name="connsiteY76" fmla="*/ 893705 h 1360026"/>
                <a:gd name="connsiteX77" fmla="*/ 1011252 w 2005396"/>
                <a:gd name="connsiteY77" fmla="*/ 893705 h 1360026"/>
                <a:gd name="connsiteX78" fmla="*/ 1011252 w 2005396"/>
                <a:gd name="connsiteY78" fmla="*/ 929795 h 1360026"/>
                <a:gd name="connsiteX79" fmla="*/ 1138609 w 2005396"/>
                <a:gd name="connsiteY79" fmla="*/ 929795 h 1360026"/>
                <a:gd name="connsiteX80" fmla="*/ 1138609 w 2005396"/>
                <a:gd name="connsiteY80" fmla="*/ 960186 h 1360026"/>
                <a:gd name="connsiteX81" fmla="*/ 1461753 w 2005396"/>
                <a:gd name="connsiteY81" fmla="*/ 960186 h 1360026"/>
                <a:gd name="connsiteX82" fmla="*/ 1461753 w 2005396"/>
                <a:gd name="connsiteY82" fmla="*/ 1035216 h 1360026"/>
                <a:gd name="connsiteX83" fmla="*/ 1542540 w 2005396"/>
                <a:gd name="connsiteY83" fmla="*/ 1035216 h 1360026"/>
                <a:gd name="connsiteX84" fmla="*/ 1542540 w 2005396"/>
                <a:gd name="connsiteY84" fmla="*/ 1174827 h 1360026"/>
                <a:gd name="connsiteX85" fmla="*/ 1829568 w 2005396"/>
                <a:gd name="connsiteY85" fmla="*/ 1174827 h 1360026"/>
                <a:gd name="connsiteX86" fmla="*/ 1829568 w 2005396"/>
                <a:gd name="connsiteY86" fmla="*/ 1360027 h 1360026"/>
                <a:gd name="connsiteX87" fmla="*/ 2005396 w 2005396"/>
                <a:gd name="connsiteY87" fmla="*/ 1360027 h 136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05396" h="1360026">
                  <a:moveTo>
                    <a:pt x="0" y="0"/>
                  </a:moveTo>
                  <a:lnTo>
                    <a:pt x="69381" y="0"/>
                  </a:lnTo>
                  <a:lnTo>
                    <a:pt x="69381" y="11397"/>
                  </a:lnTo>
                  <a:lnTo>
                    <a:pt x="76984" y="11397"/>
                  </a:lnTo>
                  <a:lnTo>
                    <a:pt x="76984" y="26593"/>
                  </a:lnTo>
                  <a:lnTo>
                    <a:pt x="95993" y="26593"/>
                  </a:lnTo>
                  <a:lnTo>
                    <a:pt x="95993" y="51286"/>
                  </a:lnTo>
                  <a:lnTo>
                    <a:pt x="111200" y="51286"/>
                  </a:lnTo>
                  <a:lnTo>
                    <a:pt x="111200" y="114918"/>
                  </a:lnTo>
                  <a:lnTo>
                    <a:pt x="122605" y="114918"/>
                  </a:lnTo>
                  <a:lnTo>
                    <a:pt x="122605" y="141511"/>
                  </a:lnTo>
                  <a:lnTo>
                    <a:pt x="144465" y="141511"/>
                  </a:lnTo>
                  <a:lnTo>
                    <a:pt x="144465" y="162405"/>
                  </a:lnTo>
                  <a:lnTo>
                    <a:pt x="154919" y="162405"/>
                  </a:lnTo>
                  <a:lnTo>
                    <a:pt x="154919" y="176651"/>
                  </a:lnTo>
                  <a:lnTo>
                    <a:pt x="164424" y="176651"/>
                  </a:lnTo>
                  <a:lnTo>
                    <a:pt x="164424" y="200395"/>
                  </a:lnTo>
                  <a:lnTo>
                    <a:pt x="172027" y="200395"/>
                  </a:lnTo>
                  <a:lnTo>
                    <a:pt x="172027" y="210842"/>
                  </a:lnTo>
                  <a:lnTo>
                    <a:pt x="178680" y="210842"/>
                  </a:lnTo>
                  <a:lnTo>
                    <a:pt x="178680" y="239334"/>
                  </a:lnTo>
                  <a:lnTo>
                    <a:pt x="190085" y="239334"/>
                  </a:lnTo>
                  <a:lnTo>
                    <a:pt x="190085" y="251681"/>
                  </a:lnTo>
                  <a:lnTo>
                    <a:pt x="196738" y="251681"/>
                  </a:lnTo>
                  <a:lnTo>
                    <a:pt x="196738" y="276374"/>
                  </a:lnTo>
                  <a:lnTo>
                    <a:pt x="209093" y="276374"/>
                  </a:lnTo>
                  <a:lnTo>
                    <a:pt x="209093" y="284922"/>
                  </a:lnTo>
                  <a:lnTo>
                    <a:pt x="218598" y="284922"/>
                  </a:lnTo>
                  <a:lnTo>
                    <a:pt x="218598" y="299168"/>
                  </a:lnTo>
                  <a:lnTo>
                    <a:pt x="240458" y="299168"/>
                  </a:lnTo>
                  <a:lnTo>
                    <a:pt x="240458" y="310565"/>
                  </a:lnTo>
                  <a:lnTo>
                    <a:pt x="250912" y="310565"/>
                  </a:lnTo>
                  <a:lnTo>
                    <a:pt x="250912" y="362800"/>
                  </a:lnTo>
                  <a:lnTo>
                    <a:pt x="260416" y="362800"/>
                  </a:lnTo>
                  <a:lnTo>
                    <a:pt x="260416" y="401740"/>
                  </a:lnTo>
                  <a:lnTo>
                    <a:pt x="288929" y="401740"/>
                  </a:lnTo>
                  <a:lnTo>
                    <a:pt x="288929" y="428332"/>
                  </a:lnTo>
                  <a:lnTo>
                    <a:pt x="297483" y="428332"/>
                  </a:lnTo>
                  <a:lnTo>
                    <a:pt x="297483" y="472970"/>
                  </a:lnTo>
                  <a:lnTo>
                    <a:pt x="309839" y="472970"/>
                  </a:lnTo>
                  <a:lnTo>
                    <a:pt x="309839" y="492915"/>
                  </a:lnTo>
                  <a:lnTo>
                    <a:pt x="320293" y="492915"/>
                  </a:lnTo>
                  <a:lnTo>
                    <a:pt x="320293" y="502412"/>
                  </a:lnTo>
                  <a:lnTo>
                    <a:pt x="351657" y="502412"/>
                  </a:lnTo>
                  <a:lnTo>
                    <a:pt x="351657" y="526156"/>
                  </a:lnTo>
                  <a:lnTo>
                    <a:pt x="364963" y="526156"/>
                  </a:lnTo>
                  <a:lnTo>
                    <a:pt x="364963" y="551798"/>
                  </a:lnTo>
                  <a:lnTo>
                    <a:pt x="376368" y="551798"/>
                  </a:lnTo>
                  <a:lnTo>
                    <a:pt x="376368" y="571743"/>
                  </a:lnTo>
                  <a:lnTo>
                    <a:pt x="392525" y="571743"/>
                  </a:lnTo>
                  <a:lnTo>
                    <a:pt x="392525" y="585989"/>
                  </a:lnTo>
                  <a:lnTo>
                    <a:pt x="418187" y="585989"/>
                  </a:lnTo>
                  <a:lnTo>
                    <a:pt x="418187" y="614481"/>
                  </a:lnTo>
                  <a:lnTo>
                    <a:pt x="438146" y="614481"/>
                  </a:lnTo>
                  <a:lnTo>
                    <a:pt x="438146" y="625878"/>
                  </a:lnTo>
                  <a:lnTo>
                    <a:pt x="453353" y="625878"/>
                  </a:lnTo>
                  <a:lnTo>
                    <a:pt x="453353" y="642024"/>
                  </a:lnTo>
                  <a:lnTo>
                    <a:pt x="468559" y="642024"/>
                  </a:lnTo>
                  <a:lnTo>
                    <a:pt x="468559" y="674315"/>
                  </a:lnTo>
                  <a:lnTo>
                    <a:pt x="497072" y="674315"/>
                  </a:lnTo>
                  <a:lnTo>
                    <a:pt x="497072" y="688561"/>
                  </a:lnTo>
                  <a:lnTo>
                    <a:pt x="512279" y="688561"/>
                  </a:lnTo>
                  <a:lnTo>
                    <a:pt x="512279" y="710405"/>
                  </a:lnTo>
                  <a:lnTo>
                    <a:pt x="533188" y="710405"/>
                  </a:lnTo>
                  <a:lnTo>
                    <a:pt x="533188" y="741746"/>
                  </a:lnTo>
                  <a:lnTo>
                    <a:pt x="552197" y="741746"/>
                  </a:lnTo>
                  <a:lnTo>
                    <a:pt x="552197" y="762641"/>
                  </a:lnTo>
                  <a:lnTo>
                    <a:pt x="587363" y="762641"/>
                  </a:lnTo>
                  <a:lnTo>
                    <a:pt x="587363" y="781635"/>
                  </a:lnTo>
                  <a:lnTo>
                    <a:pt x="707116" y="781635"/>
                  </a:lnTo>
                  <a:lnTo>
                    <a:pt x="707116" y="816776"/>
                  </a:lnTo>
                  <a:lnTo>
                    <a:pt x="830671" y="816776"/>
                  </a:lnTo>
                  <a:lnTo>
                    <a:pt x="830671" y="838620"/>
                  </a:lnTo>
                  <a:lnTo>
                    <a:pt x="843977" y="838620"/>
                  </a:lnTo>
                  <a:lnTo>
                    <a:pt x="843977" y="867112"/>
                  </a:lnTo>
                  <a:lnTo>
                    <a:pt x="923813" y="867112"/>
                  </a:lnTo>
                  <a:lnTo>
                    <a:pt x="923813" y="893705"/>
                  </a:lnTo>
                  <a:lnTo>
                    <a:pt x="1011252" y="893705"/>
                  </a:lnTo>
                  <a:lnTo>
                    <a:pt x="1011252" y="929795"/>
                  </a:lnTo>
                  <a:lnTo>
                    <a:pt x="1138609" y="929795"/>
                  </a:lnTo>
                  <a:lnTo>
                    <a:pt x="1138609" y="960186"/>
                  </a:lnTo>
                  <a:lnTo>
                    <a:pt x="1461753" y="960186"/>
                  </a:lnTo>
                  <a:lnTo>
                    <a:pt x="1461753" y="1035216"/>
                  </a:lnTo>
                  <a:lnTo>
                    <a:pt x="1542540" y="1035216"/>
                  </a:lnTo>
                  <a:lnTo>
                    <a:pt x="1542540" y="1174827"/>
                  </a:lnTo>
                  <a:lnTo>
                    <a:pt x="1829568" y="1174827"/>
                  </a:lnTo>
                  <a:lnTo>
                    <a:pt x="1829568" y="1360027"/>
                  </a:lnTo>
                  <a:lnTo>
                    <a:pt x="2005396" y="1360027"/>
                  </a:lnTo>
                </a:path>
              </a:pathLst>
            </a:custGeom>
            <a:noFill/>
            <a:ln w="19050" cap="flat">
              <a:solidFill>
                <a:srgbClr val="007FAD"/>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2" name="Freeform 21">
              <a:extLst>
                <a:ext uri="{FF2B5EF4-FFF2-40B4-BE49-F238E27FC236}">
                  <a16:creationId xmlns:a16="http://schemas.microsoft.com/office/drawing/2014/main" id="{A885AB3B-5C73-67EA-8CED-421EDF166002}"/>
                </a:ext>
              </a:extLst>
            </p:cNvPr>
            <p:cNvSpPr/>
            <p:nvPr/>
          </p:nvSpPr>
          <p:spPr>
            <a:xfrm>
              <a:off x="4919543" y="1618525"/>
              <a:ext cx="3378285" cy="1724384"/>
            </a:xfrm>
            <a:custGeom>
              <a:avLst/>
              <a:gdLst>
                <a:gd name="connsiteX0" fmla="*/ 0 w 2207837"/>
                <a:gd name="connsiteY0" fmla="*/ 0 h 1514833"/>
                <a:gd name="connsiteX1" fmla="*/ 79836 w 2207837"/>
                <a:gd name="connsiteY1" fmla="*/ 0 h 1514833"/>
                <a:gd name="connsiteX2" fmla="*/ 79836 w 2207837"/>
                <a:gd name="connsiteY2" fmla="*/ 25643 h 1514833"/>
                <a:gd name="connsiteX3" fmla="*/ 102646 w 2207837"/>
                <a:gd name="connsiteY3" fmla="*/ 25643 h 1514833"/>
                <a:gd name="connsiteX4" fmla="*/ 102646 w 2207837"/>
                <a:gd name="connsiteY4" fmla="*/ 82627 h 1514833"/>
                <a:gd name="connsiteX5" fmla="*/ 138762 w 2207837"/>
                <a:gd name="connsiteY5" fmla="*/ 82627 h 1514833"/>
                <a:gd name="connsiteX6" fmla="*/ 138762 w 2207837"/>
                <a:gd name="connsiteY6" fmla="*/ 115868 h 1514833"/>
                <a:gd name="connsiteX7" fmla="*/ 149217 w 2207837"/>
                <a:gd name="connsiteY7" fmla="*/ 115868 h 1514833"/>
                <a:gd name="connsiteX8" fmla="*/ 149217 w 2207837"/>
                <a:gd name="connsiteY8" fmla="*/ 143411 h 1514833"/>
                <a:gd name="connsiteX9" fmla="*/ 165374 w 2207837"/>
                <a:gd name="connsiteY9" fmla="*/ 143411 h 1514833"/>
                <a:gd name="connsiteX10" fmla="*/ 165374 w 2207837"/>
                <a:gd name="connsiteY10" fmla="*/ 177601 h 1514833"/>
                <a:gd name="connsiteX11" fmla="*/ 181531 w 2207837"/>
                <a:gd name="connsiteY11" fmla="*/ 177601 h 1514833"/>
                <a:gd name="connsiteX12" fmla="*/ 181531 w 2207837"/>
                <a:gd name="connsiteY12" fmla="*/ 207993 h 1514833"/>
                <a:gd name="connsiteX13" fmla="*/ 199589 w 2207837"/>
                <a:gd name="connsiteY13" fmla="*/ 207993 h 1514833"/>
                <a:gd name="connsiteX14" fmla="*/ 199589 w 2207837"/>
                <a:gd name="connsiteY14" fmla="*/ 243133 h 1514833"/>
                <a:gd name="connsiteX15" fmla="*/ 210994 w 2207837"/>
                <a:gd name="connsiteY15" fmla="*/ 243133 h 1514833"/>
                <a:gd name="connsiteX16" fmla="*/ 210994 w 2207837"/>
                <a:gd name="connsiteY16" fmla="*/ 311514 h 1514833"/>
                <a:gd name="connsiteX17" fmla="*/ 223350 w 2207837"/>
                <a:gd name="connsiteY17" fmla="*/ 311514 h 1514833"/>
                <a:gd name="connsiteX18" fmla="*/ 223350 w 2207837"/>
                <a:gd name="connsiteY18" fmla="*/ 348554 h 1514833"/>
                <a:gd name="connsiteX19" fmla="*/ 299384 w 2207837"/>
                <a:gd name="connsiteY19" fmla="*/ 348554 h 1514833"/>
                <a:gd name="connsiteX20" fmla="*/ 299384 w 2207837"/>
                <a:gd name="connsiteY20" fmla="*/ 384644 h 1514833"/>
                <a:gd name="connsiteX21" fmla="*/ 319343 w 2207837"/>
                <a:gd name="connsiteY21" fmla="*/ 384644 h 1514833"/>
                <a:gd name="connsiteX22" fmla="*/ 319343 w 2207837"/>
                <a:gd name="connsiteY22" fmla="*/ 427383 h 1514833"/>
                <a:gd name="connsiteX23" fmla="*/ 331698 w 2207837"/>
                <a:gd name="connsiteY23" fmla="*/ 427383 h 1514833"/>
                <a:gd name="connsiteX24" fmla="*/ 331698 w 2207837"/>
                <a:gd name="connsiteY24" fmla="*/ 467272 h 1514833"/>
                <a:gd name="connsiteX25" fmla="*/ 369715 w 2207837"/>
                <a:gd name="connsiteY25" fmla="*/ 467272 h 1514833"/>
                <a:gd name="connsiteX26" fmla="*/ 369715 w 2207837"/>
                <a:gd name="connsiteY26" fmla="*/ 557497 h 1514833"/>
                <a:gd name="connsiteX27" fmla="*/ 385873 w 2207837"/>
                <a:gd name="connsiteY27" fmla="*/ 557497 h 1514833"/>
                <a:gd name="connsiteX28" fmla="*/ 385873 w 2207837"/>
                <a:gd name="connsiteY28" fmla="*/ 646772 h 1514833"/>
                <a:gd name="connsiteX29" fmla="*/ 638686 w 2207837"/>
                <a:gd name="connsiteY29" fmla="*/ 646772 h 1514833"/>
                <a:gd name="connsiteX30" fmla="*/ 638686 w 2207837"/>
                <a:gd name="connsiteY30" fmla="*/ 709455 h 1514833"/>
                <a:gd name="connsiteX31" fmla="*/ 663397 w 2207837"/>
                <a:gd name="connsiteY31" fmla="*/ 709455 h 1514833"/>
                <a:gd name="connsiteX32" fmla="*/ 663397 w 2207837"/>
                <a:gd name="connsiteY32" fmla="*/ 775937 h 1514833"/>
                <a:gd name="connsiteX33" fmla="*/ 675752 w 2207837"/>
                <a:gd name="connsiteY33" fmla="*/ 775937 h 1514833"/>
                <a:gd name="connsiteX34" fmla="*/ 675752 w 2207837"/>
                <a:gd name="connsiteY34" fmla="*/ 838620 h 1514833"/>
                <a:gd name="connsiteX35" fmla="*/ 1600516 w 2207837"/>
                <a:gd name="connsiteY35" fmla="*/ 838620 h 1514833"/>
                <a:gd name="connsiteX36" fmla="*/ 1600516 w 2207837"/>
                <a:gd name="connsiteY36" fmla="*/ 1063708 h 1514833"/>
                <a:gd name="connsiteX37" fmla="*/ 1652789 w 2207837"/>
                <a:gd name="connsiteY37" fmla="*/ 1063708 h 1514833"/>
                <a:gd name="connsiteX38" fmla="*/ 1652789 w 2207837"/>
                <a:gd name="connsiteY38" fmla="*/ 1514834 h 1514833"/>
                <a:gd name="connsiteX39" fmla="*/ 2207837 w 2207837"/>
                <a:gd name="connsiteY39" fmla="*/ 1514834 h 151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7837" h="1514833">
                  <a:moveTo>
                    <a:pt x="0" y="0"/>
                  </a:moveTo>
                  <a:lnTo>
                    <a:pt x="79836" y="0"/>
                  </a:lnTo>
                  <a:lnTo>
                    <a:pt x="79836" y="25643"/>
                  </a:lnTo>
                  <a:lnTo>
                    <a:pt x="102646" y="25643"/>
                  </a:lnTo>
                  <a:lnTo>
                    <a:pt x="102646" y="82627"/>
                  </a:lnTo>
                  <a:lnTo>
                    <a:pt x="138762" y="82627"/>
                  </a:lnTo>
                  <a:lnTo>
                    <a:pt x="138762" y="115868"/>
                  </a:lnTo>
                  <a:lnTo>
                    <a:pt x="149217" y="115868"/>
                  </a:lnTo>
                  <a:lnTo>
                    <a:pt x="149217" y="143411"/>
                  </a:lnTo>
                  <a:lnTo>
                    <a:pt x="165374" y="143411"/>
                  </a:lnTo>
                  <a:lnTo>
                    <a:pt x="165374" y="177601"/>
                  </a:lnTo>
                  <a:lnTo>
                    <a:pt x="181531" y="177601"/>
                  </a:lnTo>
                  <a:lnTo>
                    <a:pt x="181531" y="207993"/>
                  </a:lnTo>
                  <a:lnTo>
                    <a:pt x="199589" y="207993"/>
                  </a:lnTo>
                  <a:lnTo>
                    <a:pt x="199589" y="243133"/>
                  </a:lnTo>
                  <a:lnTo>
                    <a:pt x="210994" y="243133"/>
                  </a:lnTo>
                  <a:lnTo>
                    <a:pt x="210994" y="311514"/>
                  </a:lnTo>
                  <a:lnTo>
                    <a:pt x="223350" y="311514"/>
                  </a:lnTo>
                  <a:lnTo>
                    <a:pt x="223350" y="348554"/>
                  </a:lnTo>
                  <a:lnTo>
                    <a:pt x="299384" y="348554"/>
                  </a:lnTo>
                  <a:lnTo>
                    <a:pt x="299384" y="384644"/>
                  </a:lnTo>
                  <a:lnTo>
                    <a:pt x="319343" y="384644"/>
                  </a:lnTo>
                  <a:lnTo>
                    <a:pt x="319343" y="427383"/>
                  </a:lnTo>
                  <a:lnTo>
                    <a:pt x="331698" y="427383"/>
                  </a:lnTo>
                  <a:lnTo>
                    <a:pt x="331698" y="467272"/>
                  </a:lnTo>
                  <a:lnTo>
                    <a:pt x="369715" y="467272"/>
                  </a:lnTo>
                  <a:lnTo>
                    <a:pt x="369715" y="557497"/>
                  </a:lnTo>
                  <a:lnTo>
                    <a:pt x="385873" y="557497"/>
                  </a:lnTo>
                  <a:lnTo>
                    <a:pt x="385873" y="646772"/>
                  </a:lnTo>
                  <a:lnTo>
                    <a:pt x="638686" y="646772"/>
                  </a:lnTo>
                  <a:lnTo>
                    <a:pt x="638686" y="709455"/>
                  </a:lnTo>
                  <a:lnTo>
                    <a:pt x="663397" y="709455"/>
                  </a:lnTo>
                  <a:lnTo>
                    <a:pt x="663397" y="775937"/>
                  </a:lnTo>
                  <a:lnTo>
                    <a:pt x="675752" y="775937"/>
                  </a:lnTo>
                  <a:lnTo>
                    <a:pt x="675752" y="838620"/>
                  </a:lnTo>
                  <a:lnTo>
                    <a:pt x="1600516" y="838620"/>
                  </a:lnTo>
                  <a:lnTo>
                    <a:pt x="1600516" y="1063708"/>
                  </a:lnTo>
                  <a:lnTo>
                    <a:pt x="1652789" y="1063708"/>
                  </a:lnTo>
                  <a:lnTo>
                    <a:pt x="1652789" y="1514834"/>
                  </a:lnTo>
                  <a:lnTo>
                    <a:pt x="2207837" y="1514834"/>
                  </a:lnTo>
                </a:path>
              </a:pathLst>
            </a:custGeom>
            <a:noFill/>
            <a:ln w="19050" cap="flat">
              <a:solidFill>
                <a:srgbClr val="268500"/>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 name="Freeform 22">
              <a:extLst>
                <a:ext uri="{FF2B5EF4-FFF2-40B4-BE49-F238E27FC236}">
                  <a16:creationId xmlns:a16="http://schemas.microsoft.com/office/drawing/2014/main" id="{D015D6B0-F501-97E0-6656-EB551A94EAEC}"/>
                </a:ext>
              </a:extLst>
            </p:cNvPr>
            <p:cNvSpPr/>
            <p:nvPr/>
          </p:nvSpPr>
          <p:spPr>
            <a:xfrm>
              <a:off x="4919543" y="1618525"/>
              <a:ext cx="3056889" cy="1560054"/>
            </a:xfrm>
            <a:custGeom>
              <a:avLst/>
              <a:gdLst>
                <a:gd name="connsiteX0" fmla="*/ 0 w 1997793"/>
                <a:gd name="connsiteY0" fmla="*/ 0 h 1370473"/>
                <a:gd name="connsiteX1" fmla="*/ 72232 w 1997793"/>
                <a:gd name="connsiteY1" fmla="*/ 0 h 1370473"/>
                <a:gd name="connsiteX2" fmla="*/ 72232 w 1997793"/>
                <a:gd name="connsiteY2" fmla="*/ 18045 h 1370473"/>
                <a:gd name="connsiteX3" fmla="*/ 91241 w 1997793"/>
                <a:gd name="connsiteY3" fmla="*/ 18045 h 1370473"/>
                <a:gd name="connsiteX4" fmla="*/ 91241 w 1997793"/>
                <a:gd name="connsiteY4" fmla="*/ 37040 h 1370473"/>
                <a:gd name="connsiteX5" fmla="*/ 115001 w 1997793"/>
                <a:gd name="connsiteY5" fmla="*/ 37040 h 1370473"/>
                <a:gd name="connsiteX6" fmla="*/ 115001 w 1997793"/>
                <a:gd name="connsiteY6" fmla="*/ 62683 h 1370473"/>
                <a:gd name="connsiteX7" fmla="*/ 133060 w 1997793"/>
                <a:gd name="connsiteY7" fmla="*/ 62683 h 1370473"/>
                <a:gd name="connsiteX8" fmla="*/ 133060 w 1997793"/>
                <a:gd name="connsiteY8" fmla="*/ 100672 h 1370473"/>
                <a:gd name="connsiteX9" fmla="*/ 144465 w 1997793"/>
                <a:gd name="connsiteY9" fmla="*/ 100672 h 1370473"/>
                <a:gd name="connsiteX10" fmla="*/ 144465 w 1997793"/>
                <a:gd name="connsiteY10" fmla="*/ 152908 h 1370473"/>
                <a:gd name="connsiteX11" fmla="*/ 160622 w 1997793"/>
                <a:gd name="connsiteY11" fmla="*/ 152908 h 1370473"/>
                <a:gd name="connsiteX12" fmla="*/ 160622 w 1997793"/>
                <a:gd name="connsiteY12" fmla="*/ 186149 h 1370473"/>
                <a:gd name="connsiteX13" fmla="*/ 172977 w 1997793"/>
                <a:gd name="connsiteY13" fmla="*/ 186149 h 1370473"/>
                <a:gd name="connsiteX14" fmla="*/ 172977 w 1997793"/>
                <a:gd name="connsiteY14" fmla="*/ 212742 h 1370473"/>
                <a:gd name="connsiteX15" fmla="*/ 210044 w 1997793"/>
                <a:gd name="connsiteY15" fmla="*/ 212742 h 1370473"/>
                <a:gd name="connsiteX16" fmla="*/ 210044 w 1997793"/>
                <a:gd name="connsiteY16" fmla="*/ 245033 h 1370473"/>
                <a:gd name="connsiteX17" fmla="*/ 222399 w 1997793"/>
                <a:gd name="connsiteY17" fmla="*/ 245033 h 1370473"/>
                <a:gd name="connsiteX18" fmla="*/ 222399 w 1997793"/>
                <a:gd name="connsiteY18" fmla="*/ 281123 h 1370473"/>
                <a:gd name="connsiteX19" fmla="*/ 241408 w 1997793"/>
                <a:gd name="connsiteY19" fmla="*/ 281123 h 1370473"/>
                <a:gd name="connsiteX20" fmla="*/ 241408 w 1997793"/>
                <a:gd name="connsiteY20" fmla="*/ 302967 h 1370473"/>
                <a:gd name="connsiteX21" fmla="*/ 258516 w 1997793"/>
                <a:gd name="connsiteY21" fmla="*/ 302967 h 1370473"/>
                <a:gd name="connsiteX22" fmla="*/ 258516 w 1997793"/>
                <a:gd name="connsiteY22" fmla="*/ 330509 h 1370473"/>
                <a:gd name="connsiteX23" fmla="*/ 273722 w 1997793"/>
                <a:gd name="connsiteY23" fmla="*/ 330509 h 1370473"/>
                <a:gd name="connsiteX24" fmla="*/ 273722 w 1997793"/>
                <a:gd name="connsiteY24" fmla="*/ 376097 h 1370473"/>
                <a:gd name="connsiteX25" fmla="*/ 340252 w 1997793"/>
                <a:gd name="connsiteY25" fmla="*/ 376097 h 1370473"/>
                <a:gd name="connsiteX26" fmla="*/ 340252 w 1997793"/>
                <a:gd name="connsiteY26" fmla="*/ 388443 h 1370473"/>
                <a:gd name="connsiteX27" fmla="*/ 356409 w 1997793"/>
                <a:gd name="connsiteY27" fmla="*/ 388443 h 1370473"/>
                <a:gd name="connsiteX28" fmla="*/ 356409 w 1997793"/>
                <a:gd name="connsiteY28" fmla="*/ 423584 h 1370473"/>
                <a:gd name="connsiteX29" fmla="*/ 446700 w 1997793"/>
                <a:gd name="connsiteY29" fmla="*/ 423584 h 1370473"/>
                <a:gd name="connsiteX30" fmla="*/ 446700 w 1997793"/>
                <a:gd name="connsiteY30" fmla="*/ 443528 h 1370473"/>
                <a:gd name="connsiteX31" fmla="*/ 470460 w 1997793"/>
                <a:gd name="connsiteY31" fmla="*/ 443528 h 1370473"/>
                <a:gd name="connsiteX32" fmla="*/ 470460 w 1997793"/>
                <a:gd name="connsiteY32" fmla="*/ 475819 h 1370473"/>
                <a:gd name="connsiteX33" fmla="*/ 498023 w 1997793"/>
                <a:gd name="connsiteY33" fmla="*/ 475819 h 1370473"/>
                <a:gd name="connsiteX34" fmla="*/ 498023 w 1997793"/>
                <a:gd name="connsiteY34" fmla="*/ 495764 h 1370473"/>
                <a:gd name="connsiteX35" fmla="*/ 517982 w 1997793"/>
                <a:gd name="connsiteY35" fmla="*/ 495764 h 1370473"/>
                <a:gd name="connsiteX36" fmla="*/ 517982 w 1997793"/>
                <a:gd name="connsiteY36" fmla="*/ 530904 h 1370473"/>
                <a:gd name="connsiteX37" fmla="*/ 532238 w 1997793"/>
                <a:gd name="connsiteY37" fmla="*/ 530904 h 1370473"/>
                <a:gd name="connsiteX38" fmla="*/ 532238 w 1997793"/>
                <a:gd name="connsiteY38" fmla="*/ 553698 h 1370473"/>
                <a:gd name="connsiteX39" fmla="*/ 580710 w 1997793"/>
                <a:gd name="connsiteY39" fmla="*/ 553698 h 1370473"/>
                <a:gd name="connsiteX40" fmla="*/ 580710 w 1997793"/>
                <a:gd name="connsiteY40" fmla="*/ 580291 h 1370473"/>
                <a:gd name="connsiteX41" fmla="*/ 580710 w 1997793"/>
                <a:gd name="connsiteY41" fmla="*/ 605934 h 1370473"/>
                <a:gd name="connsiteX42" fmla="*/ 591164 w 1997793"/>
                <a:gd name="connsiteY42" fmla="*/ 605934 h 1370473"/>
                <a:gd name="connsiteX43" fmla="*/ 591164 w 1997793"/>
                <a:gd name="connsiteY43" fmla="*/ 625878 h 1370473"/>
                <a:gd name="connsiteX44" fmla="*/ 602569 w 1997793"/>
                <a:gd name="connsiteY44" fmla="*/ 625878 h 1370473"/>
                <a:gd name="connsiteX45" fmla="*/ 602569 w 1997793"/>
                <a:gd name="connsiteY45" fmla="*/ 649622 h 1370473"/>
                <a:gd name="connsiteX46" fmla="*/ 611123 w 1997793"/>
                <a:gd name="connsiteY46" fmla="*/ 649622 h 1370473"/>
                <a:gd name="connsiteX47" fmla="*/ 611123 w 1997793"/>
                <a:gd name="connsiteY47" fmla="*/ 673365 h 1370473"/>
                <a:gd name="connsiteX48" fmla="*/ 617776 w 1997793"/>
                <a:gd name="connsiteY48" fmla="*/ 673365 h 1370473"/>
                <a:gd name="connsiteX49" fmla="*/ 617776 w 1997793"/>
                <a:gd name="connsiteY49" fmla="*/ 716103 h 1370473"/>
                <a:gd name="connsiteX50" fmla="*/ 617776 w 1997793"/>
                <a:gd name="connsiteY50" fmla="*/ 719902 h 1370473"/>
                <a:gd name="connsiteX51" fmla="*/ 625380 w 1997793"/>
                <a:gd name="connsiteY51" fmla="*/ 719902 h 1370473"/>
                <a:gd name="connsiteX52" fmla="*/ 625380 w 1997793"/>
                <a:gd name="connsiteY52" fmla="*/ 743646 h 1370473"/>
                <a:gd name="connsiteX53" fmla="*/ 664347 w 1997793"/>
                <a:gd name="connsiteY53" fmla="*/ 743646 h 1370473"/>
                <a:gd name="connsiteX54" fmla="*/ 664347 w 1997793"/>
                <a:gd name="connsiteY54" fmla="*/ 768339 h 1370473"/>
                <a:gd name="connsiteX55" fmla="*/ 689058 w 1997793"/>
                <a:gd name="connsiteY55" fmla="*/ 768339 h 1370473"/>
                <a:gd name="connsiteX56" fmla="*/ 689058 w 1997793"/>
                <a:gd name="connsiteY56" fmla="*/ 796831 h 1370473"/>
                <a:gd name="connsiteX57" fmla="*/ 716620 w 1997793"/>
                <a:gd name="connsiteY57" fmla="*/ 796831 h 1370473"/>
                <a:gd name="connsiteX58" fmla="*/ 716620 w 1997793"/>
                <a:gd name="connsiteY58" fmla="*/ 871861 h 1370473"/>
                <a:gd name="connsiteX59" fmla="*/ 839225 w 1997793"/>
                <a:gd name="connsiteY59" fmla="*/ 871861 h 1370473"/>
                <a:gd name="connsiteX60" fmla="*/ 839225 w 1997793"/>
                <a:gd name="connsiteY60" fmla="*/ 901302 h 1370473"/>
                <a:gd name="connsiteX61" fmla="*/ 986541 w 1997793"/>
                <a:gd name="connsiteY61" fmla="*/ 901302 h 1370473"/>
                <a:gd name="connsiteX62" fmla="*/ 986541 w 1997793"/>
                <a:gd name="connsiteY62" fmla="*/ 946890 h 1370473"/>
                <a:gd name="connsiteX63" fmla="*/ 1020756 w 1997793"/>
                <a:gd name="connsiteY63" fmla="*/ 946890 h 1370473"/>
                <a:gd name="connsiteX64" fmla="*/ 1020756 w 1997793"/>
                <a:gd name="connsiteY64" fmla="*/ 987729 h 1370473"/>
                <a:gd name="connsiteX65" fmla="*/ 1118650 w 1997793"/>
                <a:gd name="connsiteY65" fmla="*/ 987729 h 1370473"/>
                <a:gd name="connsiteX66" fmla="*/ 1118650 w 1997793"/>
                <a:gd name="connsiteY66" fmla="*/ 1036165 h 1370473"/>
                <a:gd name="connsiteX67" fmla="*/ 1127204 w 1997793"/>
                <a:gd name="connsiteY67" fmla="*/ 1036165 h 1370473"/>
                <a:gd name="connsiteX68" fmla="*/ 1127204 w 1997793"/>
                <a:gd name="connsiteY68" fmla="*/ 1082703 h 1370473"/>
                <a:gd name="connsiteX69" fmla="*/ 1270718 w 1997793"/>
                <a:gd name="connsiteY69" fmla="*/ 1082703 h 1370473"/>
                <a:gd name="connsiteX70" fmla="*/ 1270718 w 1997793"/>
                <a:gd name="connsiteY70" fmla="*/ 1140637 h 1370473"/>
                <a:gd name="connsiteX71" fmla="*/ 1413282 w 1997793"/>
                <a:gd name="connsiteY71" fmla="*/ 1140637 h 1370473"/>
                <a:gd name="connsiteX72" fmla="*/ 1413282 w 1997793"/>
                <a:gd name="connsiteY72" fmla="*/ 1209018 h 1370473"/>
                <a:gd name="connsiteX73" fmla="*/ 1544440 w 1997793"/>
                <a:gd name="connsiteY73" fmla="*/ 1209018 h 1370473"/>
                <a:gd name="connsiteX74" fmla="*/ 1544440 w 1997793"/>
                <a:gd name="connsiteY74" fmla="*/ 1280248 h 1370473"/>
                <a:gd name="connsiteX75" fmla="*/ 1622375 w 1997793"/>
                <a:gd name="connsiteY75" fmla="*/ 1280248 h 1370473"/>
                <a:gd name="connsiteX76" fmla="*/ 1622375 w 1997793"/>
                <a:gd name="connsiteY76" fmla="*/ 1370474 h 1370473"/>
                <a:gd name="connsiteX77" fmla="*/ 1997793 w 1997793"/>
                <a:gd name="connsiteY77" fmla="*/ 1370474 h 137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997793" h="1370473">
                  <a:moveTo>
                    <a:pt x="0" y="0"/>
                  </a:moveTo>
                  <a:lnTo>
                    <a:pt x="72232" y="0"/>
                  </a:lnTo>
                  <a:lnTo>
                    <a:pt x="72232" y="18045"/>
                  </a:lnTo>
                  <a:lnTo>
                    <a:pt x="91241" y="18045"/>
                  </a:lnTo>
                  <a:lnTo>
                    <a:pt x="91241" y="37040"/>
                  </a:lnTo>
                  <a:lnTo>
                    <a:pt x="115001" y="37040"/>
                  </a:lnTo>
                  <a:lnTo>
                    <a:pt x="115001" y="62683"/>
                  </a:lnTo>
                  <a:lnTo>
                    <a:pt x="133060" y="62683"/>
                  </a:lnTo>
                  <a:lnTo>
                    <a:pt x="133060" y="100672"/>
                  </a:lnTo>
                  <a:lnTo>
                    <a:pt x="144465" y="100672"/>
                  </a:lnTo>
                  <a:lnTo>
                    <a:pt x="144465" y="152908"/>
                  </a:lnTo>
                  <a:lnTo>
                    <a:pt x="160622" y="152908"/>
                  </a:lnTo>
                  <a:lnTo>
                    <a:pt x="160622" y="186149"/>
                  </a:lnTo>
                  <a:lnTo>
                    <a:pt x="172977" y="186149"/>
                  </a:lnTo>
                  <a:lnTo>
                    <a:pt x="172977" y="212742"/>
                  </a:lnTo>
                  <a:lnTo>
                    <a:pt x="210044" y="212742"/>
                  </a:lnTo>
                  <a:lnTo>
                    <a:pt x="210044" y="245033"/>
                  </a:lnTo>
                  <a:lnTo>
                    <a:pt x="222399" y="245033"/>
                  </a:lnTo>
                  <a:lnTo>
                    <a:pt x="222399" y="281123"/>
                  </a:lnTo>
                  <a:lnTo>
                    <a:pt x="241408" y="281123"/>
                  </a:lnTo>
                  <a:lnTo>
                    <a:pt x="241408" y="302967"/>
                  </a:lnTo>
                  <a:lnTo>
                    <a:pt x="258516" y="302967"/>
                  </a:lnTo>
                  <a:lnTo>
                    <a:pt x="258516" y="330509"/>
                  </a:lnTo>
                  <a:lnTo>
                    <a:pt x="273722" y="330509"/>
                  </a:lnTo>
                  <a:lnTo>
                    <a:pt x="273722" y="376097"/>
                  </a:lnTo>
                  <a:lnTo>
                    <a:pt x="340252" y="376097"/>
                  </a:lnTo>
                  <a:lnTo>
                    <a:pt x="340252" y="388443"/>
                  </a:lnTo>
                  <a:lnTo>
                    <a:pt x="356409" y="388443"/>
                  </a:lnTo>
                  <a:lnTo>
                    <a:pt x="356409" y="423584"/>
                  </a:lnTo>
                  <a:lnTo>
                    <a:pt x="446700" y="423584"/>
                  </a:lnTo>
                  <a:lnTo>
                    <a:pt x="446700" y="443528"/>
                  </a:lnTo>
                  <a:lnTo>
                    <a:pt x="470460" y="443528"/>
                  </a:lnTo>
                  <a:lnTo>
                    <a:pt x="470460" y="475819"/>
                  </a:lnTo>
                  <a:lnTo>
                    <a:pt x="498023" y="475819"/>
                  </a:lnTo>
                  <a:lnTo>
                    <a:pt x="498023" y="495764"/>
                  </a:lnTo>
                  <a:lnTo>
                    <a:pt x="517982" y="495764"/>
                  </a:lnTo>
                  <a:lnTo>
                    <a:pt x="517982" y="530904"/>
                  </a:lnTo>
                  <a:lnTo>
                    <a:pt x="532238" y="530904"/>
                  </a:lnTo>
                  <a:lnTo>
                    <a:pt x="532238" y="553698"/>
                  </a:lnTo>
                  <a:lnTo>
                    <a:pt x="580710" y="553698"/>
                  </a:lnTo>
                  <a:lnTo>
                    <a:pt x="580710" y="580291"/>
                  </a:lnTo>
                  <a:lnTo>
                    <a:pt x="580710" y="605934"/>
                  </a:lnTo>
                  <a:lnTo>
                    <a:pt x="591164" y="605934"/>
                  </a:lnTo>
                  <a:lnTo>
                    <a:pt x="591164" y="625878"/>
                  </a:lnTo>
                  <a:lnTo>
                    <a:pt x="602569" y="625878"/>
                  </a:lnTo>
                  <a:lnTo>
                    <a:pt x="602569" y="649622"/>
                  </a:lnTo>
                  <a:lnTo>
                    <a:pt x="611123" y="649622"/>
                  </a:lnTo>
                  <a:lnTo>
                    <a:pt x="611123" y="673365"/>
                  </a:lnTo>
                  <a:lnTo>
                    <a:pt x="617776" y="673365"/>
                  </a:lnTo>
                  <a:lnTo>
                    <a:pt x="617776" y="716103"/>
                  </a:lnTo>
                  <a:lnTo>
                    <a:pt x="617776" y="719902"/>
                  </a:lnTo>
                  <a:lnTo>
                    <a:pt x="625380" y="719902"/>
                  </a:lnTo>
                  <a:lnTo>
                    <a:pt x="625380" y="743646"/>
                  </a:lnTo>
                  <a:lnTo>
                    <a:pt x="664347" y="743646"/>
                  </a:lnTo>
                  <a:lnTo>
                    <a:pt x="664347" y="768339"/>
                  </a:lnTo>
                  <a:lnTo>
                    <a:pt x="689058" y="768339"/>
                  </a:lnTo>
                  <a:lnTo>
                    <a:pt x="689058" y="796831"/>
                  </a:lnTo>
                  <a:lnTo>
                    <a:pt x="716620" y="796831"/>
                  </a:lnTo>
                  <a:lnTo>
                    <a:pt x="716620" y="871861"/>
                  </a:lnTo>
                  <a:lnTo>
                    <a:pt x="839225" y="871861"/>
                  </a:lnTo>
                  <a:lnTo>
                    <a:pt x="839225" y="901302"/>
                  </a:lnTo>
                  <a:lnTo>
                    <a:pt x="986541" y="901302"/>
                  </a:lnTo>
                  <a:lnTo>
                    <a:pt x="986541" y="946890"/>
                  </a:lnTo>
                  <a:lnTo>
                    <a:pt x="1020756" y="946890"/>
                  </a:lnTo>
                  <a:lnTo>
                    <a:pt x="1020756" y="987729"/>
                  </a:lnTo>
                  <a:lnTo>
                    <a:pt x="1118650" y="987729"/>
                  </a:lnTo>
                  <a:lnTo>
                    <a:pt x="1118650" y="1036165"/>
                  </a:lnTo>
                  <a:lnTo>
                    <a:pt x="1127204" y="1036165"/>
                  </a:lnTo>
                  <a:lnTo>
                    <a:pt x="1127204" y="1082703"/>
                  </a:lnTo>
                  <a:lnTo>
                    <a:pt x="1270718" y="1082703"/>
                  </a:lnTo>
                  <a:lnTo>
                    <a:pt x="1270718" y="1140637"/>
                  </a:lnTo>
                  <a:lnTo>
                    <a:pt x="1413282" y="1140637"/>
                  </a:lnTo>
                  <a:lnTo>
                    <a:pt x="1413282" y="1209018"/>
                  </a:lnTo>
                  <a:lnTo>
                    <a:pt x="1544440" y="1209018"/>
                  </a:lnTo>
                  <a:lnTo>
                    <a:pt x="1544440" y="1280248"/>
                  </a:lnTo>
                  <a:lnTo>
                    <a:pt x="1622375" y="1280248"/>
                  </a:lnTo>
                  <a:lnTo>
                    <a:pt x="1622375" y="1370474"/>
                  </a:lnTo>
                  <a:lnTo>
                    <a:pt x="1997793" y="1370474"/>
                  </a:lnTo>
                </a:path>
              </a:pathLst>
            </a:custGeom>
            <a:noFill/>
            <a:ln w="19050" cap="flat">
              <a:solidFill>
                <a:srgbClr val="7030A0"/>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9" name="TextBox 28">
              <a:extLst>
                <a:ext uri="{FF2B5EF4-FFF2-40B4-BE49-F238E27FC236}">
                  <a16:creationId xmlns:a16="http://schemas.microsoft.com/office/drawing/2014/main" id="{FF2E880E-8C28-0052-CE04-F4D018A5D751}"/>
                </a:ext>
              </a:extLst>
            </p:cNvPr>
            <p:cNvSpPr txBox="1"/>
            <p:nvPr/>
          </p:nvSpPr>
          <p:spPr>
            <a:xfrm>
              <a:off x="8182182" y="2310153"/>
              <a:ext cx="1007806" cy="269070"/>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DA3A16"/>
                  </a:solidFill>
                  <a:effectLst/>
                  <a:uLnTx/>
                  <a:uFillTx/>
                  <a:latin typeface="Verdana"/>
                  <a:ea typeface="+mn-ea"/>
                  <a:cs typeface="+mn-cs"/>
                </a:rPr>
                <a:t>Alter ≥ 20</a:t>
              </a:r>
            </a:p>
          </p:txBody>
        </p:sp>
        <p:sp>
          <p:nvSpPr>
            <p:cNvPr id="30" name="TextBox 29">
              <a:extLst>
                <a:ext uri="{FF2B5EF4-FFF2-40B4-BE49-F238E27FC236}">
                  <a16:creationId xmlns:a16="http://schemas.microsoft.com/office/drawing/2014/main" id="{866A2867-117C-D03A-44DB-E5AABAC3AED9}"/>
                </a:ext>
              </a:extLst>
            </p:cNvPr>
            <p:cNvSpPr txBox="1"/>
            <p:nvPr/>
          </p:nvSpPr>
          <p:spPr>
            <a:xfrm>
              <a:off x="8249320" y="3186325"/>
              <a:ext cx="1007806" cy="269070"/>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68500"/>
                  </a:solidFill>
                  <a:effectLst/>
                  <a:uLnTx/>
                  <a:uFillTx/>
                  <a:latin typeface="Verdana"/>
                  <a:ea typeface="+mn-ea"/>
                  <a:cs typeface="+mn-cs"/>
                </a:rPr>
                <a:t>Alter 5-9</a:t>
              </a:r>
            </a:p>
          </p:txBody>
        </p:sp>
        <p:sp>
          <p:nvSpPr>
            <p:cNvPr id="31" name="TextBox 30">
              <a:extLst>
                <a:ext uri="{FF2B5EF4-FFF2-40B4-BE49-F238E27FC236}">
                  <a16:creationId xmlns:a16="http://schemas.microsoft.com/office/drawing/2014/main" id="{19042807-80DA-FB41-C2CB-785E274B3934}"/>
                </a:ext>
              </a:extLst>
            </p:cNvPr>
            <p:cNvSpPr txBox="1"/>
            <p:nvPr/>
          </p:nvSpPr>
          <p:spPr>
            <a:xfrm>
              <a:off x="8089349" y="2991675"/>
              <a:ext cx="1007806" cy="269070"/>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7030A0"/>
                  </a:solidFill>
                  <a:effectLst/>
                  <a:uLnTx/>
                  <a:uFillTx/>
                  <a:latin typeface="Verdana"/>
                  <a:ea typeface="+mn-ea"/>
                  <a:cs typeface="+mn-cs"/>
                </a:rPr>
                <a:t>Alter 15-19</a:t>
              </a:r>
            </a:p>
          </p:txBody>
        </p:sp>
        <p:sp>
          <p:nvSpPr>
            <p:cNvPr id="32" name="TextBox 31">
              <a:extLst>
                <a:ext uri="{FF2B5EF4-FFF2-40B4-BE49-F238E27FC236}">
                  <a16:creationId xmlns:a16="http://schemas.microsoft.com/office/drawing/2014/main" id="{0E43F60E-6AE8-9DBB-123C-84800E8AF739}"/>
                </a:ext>
              </a:extLst>
            </p:cNvPr>
            <p:cNvSpPr txBox="1"/>
            <p:nvPr/>
          </p:nvSpPr>
          <p:spPr>
            <a:xfrm>
              <a:off x="8089349" y="2806397"/>
              <a:ext cx="1007806" cy="269070"/>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7FAD"/>
                  </a:solidFill>
                  <a:effectLst/>
                  <a:uLnTx/>
                  <a:uFillTx/>
                  <a:latin typeface="Verdana"/>
                  <a:ea typeface="+mn-ea"/>
                  <a:cs typeface="+mn-cs"/>
                </a:rPr>
                <a:t>Alter 10-14</a:t>
              </a:r>
            </a:p>
          </p:txBody>
        </p:sp>
      </p:grpSp>
      <p:sp>
        <p:nvSpPr>
          <p:cNvPr id="25" name="TextBox 24">
            <a:extLst>
              <a:ext uri="{FF2B5EF4-FFF2-40B4-BE49-F238E27FC236}">
                <a16:creationId xmlns:a16="http://schemas.microsoft.com/office/drawing/2014/main" id="{42B651E1-B4BA-E88F-573E-C7D52F1866EA}"/>
              </a:ext>
            </a:extLst>
          </p:cNvPr>
          <p:cNvSpPr txBox="1"/>
          <p:nvPr/>
        </p:nvSpPr>
        <p:spPr>
          <a:xfrm>
            <a:off x="4222750" y="987868"/>
            <a:ext cx="4169576" cy="479747"/>
          </a:xfrm>
          <a:prstGeom prst="rect">
            <a:avLst/>
          </a:prstGeom>
          <a:noFill/>
        </p:spPr>
        <p:txBody>
          <a:bodyPr wrap="square" rtlCol="0">
            <a:spAutoFit/>
          </a:bodyPr>
          <a:lstStyle/>
          <a:p>
            <a:pPr lvl="0" algn="ctr" defTabSz="685783">
              <a:lnSpc>
                <a:spcPct val="110000"/>
              </a:lnSpc>
              <a:defRPr/>
            </a:pPr>
            <a:r>
              <a:rPr lang="de-DE" sz="1200" b="1">
                <a:solidFill>
                  <a:srgbClr val="404040"/>
                </a:solidFill>
              </a:rPr>
              <a:t>Zeitdauer im Stadium 2 bis zum Fortschreiten zum insulinpflichtigen Stadium 3 T1D</a:t>
            </a:r>
            <a:r>
              <a:rPr lang="de-DE" sz="1200" b="1" baseline="30000">
                <a:solidFill>
                  <a:srgbClr val="404040"/>
                </a:solidFill>
              </a:rPr>
              <a:t>1</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sp>
        <p:nvSpPr>
          <p:cNvPr id="28" name="TextBox 27">
            <a:extLst>
              <a:ext uri="{FF2B5EF4-FFF2-40B4-BE49-F238E27FC236}">
                <a16:creationId xmlns:a16="http://schemas.microsoft.com/office/drawing/2014/main" id="{97F9C7B5-B969-538B-BBB8-8FBBC264192E}"/>
              </a:ext>
            </a:extLst>
          </p:cNvPr>
          <p:cNvSpPr txBox="1"/>
          <p:nvPr/>
        </p:nvSpPr>
        <p:spPr>
          <a:xfrm>
            <a:off x="3568937" y="3950157"/>
            <a:ext cx="1007806" cy="461665"/>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err="1">
                <a:ln>
                  <a:noFill/>
                </a:ln>
                <a:solidFill>
                  <a:srgbClr val="404040"/>
                </a:solidFill>
                <a:effectLst/>
                <a:uLnTx/>
                <a:uFillTx/>
                <a:latin typeface="Verdana"/>
                <a:ea typeface="+mn-ea"/>
                <a:cs typeface="+mn-cs"/>
              </a:rPr>
              <a:t>Anzahl</a:t>
            </a:r>
            <a:r>
              <a:rPr kumimoji="0" lang="en-US" sz="800" b="0" i="0" u="none" strike="noStrike" kern="1200" cap="none" spc="0" normalizeH="0" baseline="0" noProof="0">
                <a:ln>
                  <a:noFill/>
                </a:ln>
                <a:solidFill>
                  <a:srgbClr val="404040"/>
                </a:solidFill>
                <a:effectLst/>
                <a:uLnTx/>
                <a:uFillTx/>
                <a:latin typeface="Verdana"/>
                <a:ea typeface="+mn-ea"/>
                <a:cs typeface="+mn-cs"/>
              </a:rPr>
              <a:t> der </a:t>
            </a:r>
            <a:r>
              <a:rPr kumimoji="0" lang="en-US" sz="800" b="0" i="0" u="none" strike="noStrike" kern="1200" cap="none" spc="0" normalizeH="0" baseline="0" noProof="0" err="1">
                <a:ln>
                  <a:noFill/>
                </a:ln>
                <a:solidFill>
                  <a:srgbClr val="404040"/>
                </a:solidFill>
                <a:effectLst/>
                <a:uLnTx/>
                <a:uFillTx/>
                <a:latin typeface="Verdana"/>
                <a:ea typeface="+mn-ea"/>
                <a:cs typeface="+mn-cs"/>
              </a:rPr>
              <a:t>gefärdeten</a:t>
            </a:r>
            <a:r>
              <a:rPr kumimoji="0" lang="en-US" sz="800" b="0" i="0" u="none" strike="noStrike" kern="1200" cap="none" spc="0" normalizeH="0" baseline="0" noProof="0">
                <a:ln>
                  <a:noFill/>
                </a:ln>
                <a:solidFill>
                  <a:srgbClr val="404040"/>
                </a:solidFill>
                <a:effectLst/>
                <a:uLnTx/>
                <a:uFillTx/>
                <a:latin typeface="Verdana"/>
                <a:ea typeface="+mn-ea"/>
                <a:cs typeface="+mn-cs"/>
              </a:rPr>
              <a:t> </a:t>
            </a:r>
            <a:r>
              <a:rPr kumimoji="0" lang="en-US" sz="800" b="0" i="0" u="none" strike="noStrike" kern="1200" cap="none" spc="0" normalizeH="0" baseline="0" noProof="0" err="1">
                <a:ln>
                  <a:noFill/>
                </a:ln>
                <a:solidFill>
                  <a:srgbClr val="404040"/>
                </a:solidFill>
                <a:effectLst/>
                <a:uLnTx/>
                <a:uFillTx/>
                <a:latin typeface="Verdana"/>
                <a:ea typeface="+mn-ea"/>
                <a:cs typeface="+mn-cs"/>
              </a:rPr>
              <a:t>Personen</a:t>
            </a:r>
            <a:endParaRPr kumimoji="0" lang="en-US" sz="800" b="0" i="0" u="none" strike="noStrike" kern="1200" cap="none" spc="0" normalizeH="0" baseline="0" noProof="0">
              <a:ln>
                <a:noFill/>
              </a:ln>
              <a:solidFill>
                <a:srgbClr val="404040"/>
              </a:solidFill>
              <a:effectLst/>
              <a:uLnTx/>
              <a:uFillTx/>
              <a:latin typeface="Verdana"/>
              <a:ea typeface="+mn-ea"/>
              <a:cs typeface="+mn-cs"/>
            </a:endParaRPr>
          </a:p>
        </p:txBody>
      </p:sp>
      <p:graphicFrame>
        <p:nvGraphicFramePr>
          <p:cNvPr id="24" name="Table 5">
            <a:extLst>
              <a:ext uri="{FF2B5EF4-FFF2-40B4-BE49-F238E27FC236}">
                <a16:creationId xmlns:a16="http://schemas.microsoft.com/office/drawing/2014/main" id="{74756DD5-4A1E-2ECB-31D8-9E2356468461}"/>
              </a:ext>
            </a:extLst>
          </p:cNvPr>
          <p:cNvGraphicFramePr>
            <a:graphicFrameLocks noGrp="1"/>
          </p:cNvGraphicFramePr>
          <p:nvPr/>
        </p:nvGraphicFramePr>
        <p:xfrm>
          <a:off x="4305059" y="3944323"/>
          <a:ext cx="3672316" cy="502920"/>
        </p:xfrm>
        <a:graphic>
          <a:graphicData uri="http://schemas.openxmlformats.org/drawingml/2006/table">
            <a:tbl>
              <a:tblPr firstRow="1" bandRow="1"/>
              <a:tblGrid>
                <a:gridCol w="235893">
                  <a:extLst>
                    <a:ext uri="{9D8B030D-6E8A-4147-A177-3AD203B41FA5}">
                      <a16:colId xmlns:a16="http://schemas.microsoft.com/office/drawing/2014/main" val="2118664531"/>
                    </a:ext>
                  </a:extLst>
                </a:gridCol>
                <a:gridCol w="457200">
                  <a:extLst>
                    <a:ext uri="{9D8B030D-6E8A-4147-A177-3AD203B41FA5}">
                      <a16:colId xmlns:a16="http://schemas.microsoft.com/office/drawing/2014/main" val="1053970466"/>
                    </a:ext>
                  </a:extLst>
                </a:gridCol>
                <a:gridCol w="356616">
                  <a:extLst>
                    <a:ext uri="{9D8B030D-6E8A-4147-A177-3AD203B41FA5}">
                      <a16:colId xmlns:a16="http://schemas.microsoft.com/office/drawing/2014/main" val="2740140536"/>
                    </a:ext>
                  </a:extLst>
                </a:gridCol>
                <a:gridCol w="381875">
                  <a:extLst>
                    <a:ext uri="{9D8B030D-6E8A-4147-A177-3AD203B41FA5}">
                      <a16:colId xmlns:a16="http://schemas.microsoft.com/office/drawing/2014/main" val="1515500724"/>
                    </a:ext>
                  </a:extLst>
                </a:gridCol>
                <a:gridCol w="365760">
                  <a:extLst>
                    <a:ext uri="{9D8B030D-6E8A-4147-A177-3AD203B41FA5}">
                      <a16:colId xmlns:a16="http://schemas.microsoft.com/office/drawing/2014/main" val="1274936439"/>
                    </a:ext>
                  </a:extLst>
                </a:gridCol>
                <a:gridCol w="381875">
                  <a:extLst>
                    <a:ext uri="{9D8B030D-6E8A-4147-A177-3AD203B41FA5}">
                      <a16:colId xmlns:a16="http://schemas.microsoft.com/office/drawing/2014/main" val="1524191879"/>
                    </a:ext>
                  </a:extLst>
                </a:gridCol>
                <a:gridCol w="381875">
                  <a:extLst>
                    <a:ext uri="{9D8B030D-6E8A-4147-A177-3AD203B41FA5}">
                      <a16:colId xmlns:a16="http://schemas.microsoft.com/office/drawing/2014/main" val="3965063284"/>
                    </a:ext>
                  </a:extLst>
                </a:gridCol>
                <a:gridCol w="381875">
                  <a:extLst>
                    <a:ext uri="{9D8B030D-6E8A-4147-A177-3AD203B41FA5}">
                      <a16:colId xmlns:a16="http://schemas.microsoft.com/office/drawing/2014/main" val="1661865313"/>
                    </a:ext>
                  </a:extLst>
                </a:gridCol>
                <a:gridCol w="347472">
                  <a:extLst>
                    <a:ext uri="{9D8B030D-6E8A-4147-A177-3AD203B41FA5}">
                      <a16:colId xmlns:a16="http://schemas.microsoft.com/office/drawing/2014/main" val="374691183"/>
                    </a:ext>
                  </a:extLst>
                </a:gridCol>
                <a:gridCol w="381875">
                  <a:extLst>
                    <a:ext uri="{9D8B030D-6E8A-4147-A177-3AD203B41FA5}">
                      <a16:colId xmlns:a16="http://schemas.microsoft.com/office/drawing/2014/main" val="48734098"/>
                    </a:ext>
                  </a:extLst>
                </a:gridCol>
              </a:tblGrid>
              <a:tr h="125730">
                <a:tc>
                  <a:txBody>
                    <a:bodyPr/>
                    <a:lstStyle/>
                    <a:p>
                      <a:pPr algn="ctr"/>
                      <a:r>
                        <a:rPr lang="en-US" sz="800">
                          <a:solidFill>
                            <a:srgbClr val="268500"/>
                          </a:solidFill>
                          <a:latin typeface="+mn-lt"/>
                        </a:rPr>
                        <a:t>255</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121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65</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44</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30</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21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11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3</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2</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800">
                        <a:solidFill>
                          <a:schemeClr val="accent6"/>
                        </a:solidFill>
                        <a:latin typeface="+mn-lt"/>
                      </a:endParaRP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3985531"/>
                  </a:ext>
                </a:extLst>
              </a:tr>
              <a:tr h="125730">
                <a:tc>
                  <a:txBody>
                    <a:bodyPr/>
                    <a:lstStyle/>
                    <a:p>
                      <a:pPr algn="ctr"/>
                      <a:r>
                        <a:rPr lang="en-US" sz="800">
                          <a:solidFill>
                            <a:srgbClr val="007FAD"/>
                          </a:solidFill>
                          <a:latin typeface="+mn-lt"/>
                        </a:rPr>
                        <a:t>213</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105</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68</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34</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20</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12</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7</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2</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800">
                        <a:solidFill>
                          <a:schemeClr val="accent2"/>
                        </a:solidFill>
                        <a:latin typeface="+mn-lt"/>
                      </a:endParaRP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94238393"/>
                  </a:ext>
                </a:extLst>
              </a:tr>
              <a:tr h="125730">
                <a:tc>
                  <a:txBody>
                    <a:bodyPr/>
                    <a:lstStyle/>
                    <a:p>
                      <a:pPr algn="ctr"/>
                      <a:r>
                        <a:rPr lang="en-US" sz="800">
                          <a:solidFill>
                            <a:srgbClr val="7030A0"/>
                          </a:solidFill>
                          <a:latin typeface="+mn-lt"/>
                        </a:rPr>
                        <a:t>89</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38</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20</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14</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9</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8</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4</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8342698"/>
                  </a:ext>
                </a:extLst>
              </a:tr>
              <a:tr h="125730">
                <a:tc>
                  <a:txBody>
                    <a:bodyPr/>
                    <a:lstStyle/>
                    <a:p>
                      <a:pPr algn="ctr"/>
                      <a:r>
                        <a:rPr lang="en-US" sz="800">
                          <a:solidFill>
                            <a:srgbClr val="C00000"/>
                          </a:solidFill>
                          <a:latin typeface="+mn-lt"/>
                        </a:rPr>
                        <a:t>325</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219</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169</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122</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78</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51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35</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15</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4</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2</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1840179"/>
                  </a:ext>
                </a:extLst>
              </a:tr>
            </a:tbl>
          </a:graphicData>
        </a:graphic>
      </p:graphicFrame>
      <p:sp>
        <p:nvSpPr>
          <p:cNvPr id="9" name="TextBox 3037">
            <a:extLst>
              <a:ext uri="{FF2B5EF4-FFF2-40B4-BE49-F238E27FC236}">
                <a16:creationId xmlns:a16="http://schemas.microsoft.com/office/drawing/2014/main" id="{4FA0E22B-0994-E47A-7D63-A38512C56B25}"/>
              </a:ext>
            </a:extLst>
          </p:cNvPr>
          <p:cNvSpPr txBox="1"/>
          <p:nvPr/>
        </p:nvSpPr>
        <p:spPr>
          <a:xfrm>
            <a:off x="309715" y="4937812"/>
            <a:ext cx="8364537" cy="184666"/>
          </a:xfrm>
          <a:prstGeom prst="rect">
            <a:avLst/>
          </a:prstGeom>
          <a:noFill/>
        </p:spPr>
        <p:txBody>
          <a:bodyPr wrap="square" rtlCol="0" anchor="b">
            <a:spAutoFit/>
          </a:bodyPr>
          <a:lstStyle/>
          <a:p>
            <a:pPr defTabSz="685766">
              <a:buClr>
                <a:srgbClr val="2F4B95"/>
              </a:buClr>
              <a:defRPr/>
            </a:pPr>
            <a:r>
              <a:rPr lang="da-DK" sz="600" b="1">
                <a:solidFill>
                  <a:srgbClr val="404040"/>
                </a:solidFill>
                <a:ea typeface="Arial"/>
                <a:cs typeface="Arial"/>
              </a:rPr>
              <a:t>1.</a:t>
            </a:r>
            <a:r>
              <a:rPr lang="da-DK" sz="600">
                <a:solidFill>
                  <a:srgbClr val="404040"/>
                </a:solidFill>
                <a:ea typeface="Arial"/>
                <a:cs typeface="Arial"/>
              </a:rPr>
              <a:t> Wherrett DK </a:t>
            </a:r>
            <a:r>
              <a:rPr lang="da-DK" sz="600" i="1">
                <a:solidFill>
                  <a:srgbClr val="404040"/>
                </a:solidFill>
                <a:ea typeface="Arial"/>
                <a:cs typeface="Arial"/>
              </a:rPr>
              <a:t>et al. Diabetes Care </a:t>
            </a:r>
            <a:r>
              <a:rPr lang="da-DK" sz="600">
                <a:solidFill>
                  <a:srgbClr val="404040"/>
                </a:solidFill>
                <a:ea typeface="Arial"/>
                <a:cs typeface="Arial"/>
              </a:rPr>
              <a:t>2015; 38: 1975</a:t>
            </a:r>
            <a:r>
              <a:rPr lang="de" sz="600">
                <a:solidFill>
                  <a:srgbClr val="404040"/>
                </a:solidFill>
                <a:ea typeface="Arial"/>
                <a:cs typeface="Arial"/>
              </a:rPr>
              <a:t>–</a:t>
            </a:r>
            <a:r>
              <a:rPr lang="da-DK" sz="600">
                <a:solidFill>
                  <a:srgbClr val="404040"/>
                </a:solidFill>
                <a:ea typeface="Arial"/>
                <a:cs typeface="Arial"/>
              </a:rPr>
              <a:t>85. </a:t>
            </a:r>
            <a:r>
              <a:rPr lang="da-DK" sz="600" b="1">
                <a:solidFill>
                  <a:srgbClr val="404040"/>
                </a:solidFill>
                <a:ea typeface="Arial"/>
                <a:cs typeface="Arial"/>
              </a:rPr>
              <a:t>2.</a:t>
            </a:r>
            <a:r>
              <a:rPr lang="da-DK" sz="600">
                <a:solidFill>
                  <a:srgbClr val="404040"/>
                </a:solidFill>
                <a:ea typeface="Arial"/>
                <a:cs typeface="Arial"/>
              </a:rPr>
              <a:t> Insel RA </a:t>
            </a:r>
            <a:r>
              <a:rPr lang="da-DK" sz="600" i="1">
                <a:solidFill>
                  <a:srgbClr val="404040"/>
                </a:solidFill>
                <a:ea typeface="Arial"/>
                <a:cs typeface="Arial"/>
              </a:rPr>
              <a:t>et al. Diabetes Care </a:t>
            </a:r>
            <a:r>
              <a:rPr lang="da-DK" sz="600">
                <a:solidFill>
                  <a:srgbClr val="404040"/>
                </a:solidFill>
                <a:ea typeface="Arial"/>
                <a:cs typeface="Arial"/>
              </a:rPr>
              <a:t>2015; 38:1964</a:t>
            </a:r>
            <a:r>
              <a:rPr lang="de" sz="600">
                <a:solidFill>
                  <a:srgbClr val="404040"/>
                </a:solidFill>
                <a:ea typeface="Arial"/>
                <a:cs typeface="Arial"/>
              </a:rPr>
              <a:t>–</a:t>
            </a:r>
            <a:r>
              <a:rPr lang="da-DK" sz="600">
                <a:solidFill>
                  <a:srgbClr val="404040"/>
                </a:solidFill>
                <a:ea typeface="Arial"/>
                <a:cs typeface="Arial"/>
              </a:rPr>
              <a:t>74. </a:t>
            </a:r>
            <a:r>
              <a:rPr lang="da-DK" sz="600" b="1">
                <a:solidFill>
                  <a:srgbClr val="404040"/>
                </a:solidFill>
                <a:ea typeface="Arial"/>
                <a:cs typeface="Arial"/>
              </a:rPr>
              <a:t>3.</a:t>
            </a:r>
            <a:r>
              <a:rPr lang="da-DK" sz="600">
                <a:solidFill>
                  <a:srgbClr val="404040"/>
                </a:solidFill>
                <a:ea typeface="Arial"/>
                <a:cs typeface="Arial"/>
              </a:rPr>
              <a:t> Jacobsen LM </a:t>
            </a:r>
            <a:r>
              <a:rPr lang="da-DK" sz="600" i="1">
                <a:solidFill>
                  <a:srgbClr val="404040"/>
                </a:solidFill>
                <a:ea typeface="Arial"/>
                <a:cs typeface="Arial"/>
              </a:rPr>
              <a:t>et al. Diabetologia </a:t>
            </a:r>
            <a:r>
              <a:rPr lang="da-DK" sz="600">
                <a:solidFill>
                  <a:srgbClr val="404040"/>
                </a:solidFill>
                <a:ea typeface="Arial"/>
                <a:cs typeface="Arial"/>
              </a:rPr>
              <a:t>2020; 63: 588</a:t>
            </a:r>
            <a:r>
              <a:rPr lang="de" sz="600">
                <a:solidFill>
                  <a:srgbClr val="404040"/>
                </a:solidFill>
                <a:ea typeface="Arial"/>
                <a:cs typeface="Arial"/>
              </a:rPr>
              <a:t>–</a:t>
            </a:r>
            <a:r>
              <a:rPr lang="da-DK" sz="600">
                <a:solidFill>
                  <a:srgbClr val="404040"/>
                </a:solidFill>
                <a:ea typeface="Arial"/>
                <a:cs typeface="Arial"/>
              </a:rPr>
              <a:t>96. </a:t>
            </a:r>
            <a:r>
              <a:rPr lang="da-DK" sz="600" b="1">
                <a:solidFill>
                  <a:srgbClr val="404040"/>
                </a:solidFill>
                <a:ea typeface="Arial"/>
                <a:cs typeface="Arial"/>
              </a:rPr>
              <a:t>4.</a:t>
            </a:r>
            <a:r>
              <a:rPr lang="da-DK" sz="600">
                <a:solidFill>
                  <a:srgbClr val="404040"/>
                </a:solidFill>
                <a:ea typeface="Arial"/>
                <a:cs typeface="Arial"/>
              </a:rPr>
              <a:t> Ziegler AG </a:t>
            </a:r>
            <a:r>
              <a:rPr lang="da-DK" sz="600" i="1">
                <a:solidFill>
                  <a:srgbClr val="404040"/>
                </a:solidFill>
                <a:ea typeface="Arial"/>
                <a:cs typeface="Arial"/>
              </a:rPr>
              <a:t>et al. JAMA</a:t>
            </a:r>
            <a:r>
              <a:rPr lang="da-DK" sz="600">
                <a:solidFill>
                  <a:srgbClr val="404040"/>
                </a:solidFill>
                <a:ea typeface="Arial"/>
                <a:cs typeface="Arial"/>
              </a:rPr>
              <a:t> 2013; 309: 2473</a:t>
            </a:r>
            <a:r>
              <a:rPr lang="de" sz="600">
                <a:solidFill>
                  <a:srgbClr val="404040"/>
                </a:solidFill>
                <a:ea typeface="Arial"/>
                <a:cs typeface="Arial"/>
              </a:rPr>
              <a:t>–</a:t>
            </a:r>
            <a:r>
              <a:rPr lang="da-DK" sz="600">
                <a:solidFill>
                  <a:srgbClr val="404040"/>
                </a:solidFill>
                <a:ea typeface="Arial"/>
                <a:cs typeface="Arial"/>
              </a:rPr>
              <a:t>9.</a:t>
            </a:r>
          </a:p>
        </p:txBody>
      </p:sp>
      <p:sp>
        <p:nvSpPr>
          <p:cNvPr id="2" name="TextBox 28">
            <a:extLst>
              <a:ext uri="{FF2B5EF4-FFF2-40B4-BE49-F238E27FC236}">
                <a16:creationId xmlns:a16="http://schemas.microsoft.com/office/drawing/2014/main" id="{6AB41463-3787-D1C1-8D36-696B4A916B69}"/>
              </a:ext>
            </a:extLst>
          </p:cNvPr>
          <p:cNvSpPr txBox="1"/>
          <p:nvPr/>
        </p:nvSpPr>
        <p:spPr>
          <a:xfrm>
            <a:off x="309715" y="4795132"/>
            <a:ext cx="7205778" cy="184666"/>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en-US" altLang="de-DE" sz="600">
                <a:solidFill>
                  <a:srgbClr val="404040"/>
                </a:solidFill>
              </a:rPr>
              <a:t>T1D: Typ-1-Diabetes.</a:t>
            </a:r>
            <a:endParaRPr lang="en-US" altLang="de-DE" sz="600" baseline="30000">
              <a:solidFill>
                <a:srgbClr val="404040"/>
              </a:solidFill>
            </a:endParaRPr>
          </a:p>
        </p:txBody>
      </p:sp>
      <p:sp>
        <p:nvSpPr>
          <p:cNvPr id="3" name="Rechteck: abgerundete Ecken 2">
            <a:extLst>
              <a:ext uri="{FF2B5EF4-FFF2-40B4-BE49-F238E27FC236}">
                <a16:creationId xmlns:a16="http://schemas.microsoft.com/office/drawing/2014/main" id="{55074E75-AD43-DD04-29CF-83CE4471BD15}"/>
              </a:ext>
            </a:extLst>
          </p:cNvPr>
          <p:cNvSpPr/>
          <p:nvPr/>
        </p:nvSpPr>
        <p:spPr>
          <a:xfrm>
            <a:off x="469747" y="1056870"/>
            <a:ext cx="2993552" cy="3390373"/>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rPr>
              <a:t>Bei </a:t>
            </a:r>
            <a:r>
              <a:rPr lang="de-DE" sz="1100" b="1">
                <a:solidFill>
                  <a:schemeClr val="bg1"/>
                </a:solidFill>
              </a:rPr>
              <a:t>Erwachsenen ≥ 20 Jahre </a:t>
            </a:r>
            <a:r>
              <a:rPr lang="de-DE" sz="1100">
                <a:solidFill>
                  <a:schemeClr val="bg1"/>
                </a:solidFill>
              </a:rPr>
              <a:t>Beobachtung eines </a:t>
            </a:r>
            <a:r>
              <a:rPr lang="de-DE" sz="1100" b="1">
                <a:solidFill>
                  <a:schemeClr val="bg1"/>
                </a:solidFill>
              </a:rPr>
              <a:t>geringeren Risikos für das Fortschreiten von Stadium 2 zu Stadium 3 T1D </a:t>
            </a:r>
            <a:r>
              <a:rPr lang="de-DE" sz="1100">
                <a:solidFill>
                  <a:schemeClr val="bg1"/>
                </a:solidFill>
              </a:rPr>
              <a:t>im Vergleich zu Kindern, Jugendlichen und Erwachsenen    &lt; 20 Jahre, selbst bei Nachweis mehrerer Autoantikörper</a:t>
            </a:r>
            <a:r>
              <a:rPr lang="de-DE" sz="1100" baseline="30000">
                <a:solidFill>
                  <a:schemeClr val="bg1"/>
                </a:solidFill>
              </a:rPr>
              <a:t>1,2</a:t>
            </a:r>
            <a:r>
              <a:rPr lang="de-DE" sz="1100">
                <a:solidFill>
                  <a:schemeClr val="bg1"/>
                </a:solidFill>
              </a:rPr>
              <a:t>
Die 5-Jahres-Progressionsrate zum Stadium 3 des T1D bei Patienten mit multiplen Autoantikörpern im T1D Stadium 1 beträgt		      ~ 15 % bei Erwachsenen</a:t>
            </a:r>
            <a:r>
              <a:rPr lang="de-DE" sz="1100" baseline="30000">
                <a:solidFill>
                  <a:schemeClr val="bg1"/>
                </a:solidFill>
              </a:rPr>
              <a:t>3</a:t>
            </a:r>
            <a:r>
              <a:rPr lang="de-DE" sz="1100">
                <a:solidFill>
                  <a:schemeClr val="bg1"/>
                </a:solidFill>
              </a:rPr>
              <a:t> und      ~ 44 % bei Kindern</a:t>
            </a:r>
            <a:r>
              <a:rPr lang="de-DE" sz="1100" baseline="30000">
                <a:solidFill>
                  <a:schemeClr val="bg1"/>
                </a:solidFill>
              </a:rPr>
              <a:t>4</a:t>
            </a:r>
            <a:endParaRPr lang="en-US" sz="900" baseline="30000">
              <a:solidFill>
                <a:schemeClr val="bg1"/>
              </a:solidFill>
              <a:cs typeface="Arial" panose="020B0604020202020204" pitchFamily="34" charset="0"/>
            </a:endParaRPr>
          </a:p>
        </p:txBody>
      </p:sp>
    </p:spTree>
    <p:extLst>
      <p:ext uri="{BB962C8B-B14F-4D97-AF65-F5344CB8AC3E}">
        <p14:creationId xmlns:p14="http://schemas.microsoft.com/office/powerpoint/2010/main" val="20946891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E192C8D-09EA-4EF4-1EA2-2B02C3019273}"/>
            </a:ext>
          </a:extLst>
        </p:cNvPr>
        <p:cNvGrpSpPr/>
        <p:nvPr/>
      </p:nvGrpSpPr>
      <p:grpSpPr>
        <a:xfrm>
          <a:off x="0" y="0"/>
          <a:ext cx="0" cy="0"/>
          <a:chOff x="0" y="0"/>
          <a:chExt cx="0" cy="0"/>
        </a:xfrm>
      </p:grpSpPr>
      <p:sp>
        <p:nvSpPr>
          <p:cNvPr id="10" name="Textplatzhalter 9">
            <a:extLst>
              <a:ext uri="{FF2B5EF4-FFF2-40B4-BE49-F238E27FC236}">
                <a16:creationId xmlns:a16="http://schemas.microsoft.com/office/drawing/2014/main" id="{BF5DE376-9CF4-4BDD-39C1-2AD797CD2663}"/>
              </a:ext>
            </a:extLst>
          </p:cNvPr>
          <p:cNvSpPr txBox="1">
            <a:spLocks/>
          </p:cNvSpPr>
          <p:nvPr/>
        </p:nvSpPr>
        <p:spPr>
          <a:xfrm>
            <a:off x="314921"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Erwachsene vs. Kinder zeigen bei T1D unterschiedliche Progressionsrisiken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baseline="0" noProof="0">
                <a:ln>
                  <a:noFill/>
                </a:ln>
                <a:solidFill>
                  <a:srgbClr val="7030A0"/>
                </a:solidFill>
                <a:effectLst/>
                <a:uLnTx/>
                <a:uFillTx/>
                <a:latin typeface="Verdana"/>
                <a:ea typeface="+mn-ea"/>
                <a:cs typeface="+mn-cs"/>
              </a:rPr>
              <a:t>*</a:t>
            </a:r>
          </a:p>
        </p:txBody>
      </p:sp>
      <p:sp>
        <p:nvSpPr>
          <p:cNvPr id="3" name="TextBox 3037">
            <a:extLst>
              <a:ext uri="{FF2B5EF4-FFF2-40B4-BE49-F238E27FC236}">
                <a16:creationId xmlns:a16="http://schemas.microsoft.com/office/drawing/2014/main" id="{FFEE6C86-BF79-B096-D6F6-9081D27A8F6E}"/>
              </a:ext>
            </a:extLst>
          </p:cNvPr>
          <p:cNvSpPr txBox="1"/>
          <p:nvPr/>
        </p:nvSpPr>
        <p:spPr>
          <a:xfrm>
            <a:off x="314922" y="4395081"/>
            <a:ext cx="8478000" cy="738664"/>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Arial"/>
                <a:cs typeface="Arial"/>
              </a:rPr>
              <a:t>* Untersuchung von 135.914 Kindern (&lt; 18 Jahre) und 99.795 Erwachsenen, die Verwandte von Menschen mit T1D sind, die an der </a:t>
            </a:r>
            <a:r>
              <a:rPr kumimoji="0" lang="de-DE" sz="600" b="0" i="0" u="none" strike="noStrike" kern="1200" cap="none" spc="0" normalizeH="0" baseline="0" noProof="0" err="1">
                <a:ln>
                  <a:noFill/>
                </a:ln>
                <a:solidFill>
                  <a:srgbClr val="404040"/>
                </a:solidFill>
                <a:effectLst/>
                <a:uLnTx/>
                <a:uFillTx/>
                <a:latin typeface="Verdana"/>
                <a:ea typeface="Arial"/>
                <a:cs typeface="Arial"/>
              </a:rPr>
              <a:t>TrialNet</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Pathway</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to</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Prevention</a:t>
            </a:r>
            <a:r>
              <a:rPr kumimoji="0" lang="de-DE" sz="600" b="0" i="0" u="none" strike="noStrike" kern="1200" cap="none" spc="0" normalizeH="0" baseline="0" noProof="0">
                <a:ln>
                  <a:noFill/>
                </a:ln>
                <a:solidFill>
                  <a:srgbClr val="404040"/>
                </a:solidFill>
                <a:effectLst/>
                <a:uLnTx/>
                <a:uFillTx/>
                <a:latin typeface="Verdana"/>
                <a:ea typeface="Arial"/>
                <a:cs typeface="Arial"/>
              </a:rPr>
              <a:t>-Studie teilnahmen. Bei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-positiven Teilnehmern wurden Progressionsraten, Zusammenhänge mit Risikofaktoren und die Leistungsfähigkeit metabolischer </a:t>
            </a:r>
            <a:r>
              <a:rPr kumimoji="0" lang="de-DE" sz="600" b="0" i="0" u="none" strike="noStrike" kern="1200" cap="none" spc="0" normalizeH="0" baseline="0" noProof="0" err="1">
                <a:ln>
                  <a:noFill/>
                </a:ln>
                <a:solidFill>
                  <a:srgbClr val="404040"/>
                </a:solidFill>
                <a:effectLst/>
                <a:uLnTx/>
                <a:uFillTx/>
                <a:latin typeface="Verdana"/>
                <a:ea typeface="Arial"/>
                <a:cs typeface="Arial"/>
              </a:rPr>
              <a:t>Risikoscores</a:t>
            </a:r>
            <a:r>
              <a:rPr kumimoji="0" lang="de-DE" sz="600" b="0" i="0" u="none" strike="noStrike" kern="1200" cap="none" spc="0" normalizeH="0" baseline="0" noProof="0">
                <a:ln>
                  <a:noFill/>
                </a:ln>
                <a:solidFill>
                  <a:srgbClr val="404040"/>
                </a:solidFill>
                <a:effectLst/>
                <a:uLnTx/>
                <a:uFillTx/>
                <a:latin typeface="Verdana"/>
                <a:ea typeface="Arial"/>
                <a:cs typeface="Arial"/>
              </a:rPr>
              <a:t> verglichen. Überlebenskurven für das Fortschreiten zu T1D nach dem Screening, gestaffelt nach Alter zum Zeitpunkt des Screenings (Erwachsene und Kinder). A: Im Screening positiv auf einen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 getestet. B: Mehrfach-</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-Positivität bei Personen mit </a:t>
            </a:r>
            <a:r>
              <a:rPr kumimoji="0" lang="de-DE" sz="600" b="0" i="0" u="none" strike="noStrike" kern="1200" cap="none" spc="0" normalizeH="0" baseline="0" noProof="0" err="1">
                <a:ln>
                  <a:noFill/>
                </a:ln>
                <a:solidFill>
                  <a:srgbClr val="404040"/>
                </a:solidFill>
                <a:effectLst/>
                <a:uLnTx/>
                <a:uFillTx/>
                <a:latin typeface="Verdana"/>
                <a:ea typeface="Arial"/>
                <a:cs typeface="Arial"/>
              </a:rPr>
              <a:t>Normoglykämie</a:t>
            </a:r>
            <a:r>
              <a:rPr kumimoji="0" lang="de-DE" sz="600" b="0" i="0" u="none" strike="noStrike" kern="1200" cap="none" spc="0" normalizeH="0" baseline="0" noProof="0">
                <a:ln>
                  <a:noFill/>
                </a:ln>
                <a:solidFill>
                  <a:srgbClr val="404040"/>
                </a:solidFill>
                <a:effectLst/>
                <a:uLnTx/>
                <a:uFillTx/>
                <a:latin typeface="Verdana"/>
                <a:ea typeface="Arial"/>
                <a:cs typeface="Arial"/>
              </a:rPr>
              <a:t> (T1D Stadium 1). C: Im Screening mehrfach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-positiv mit </a:t>
            </a:r>
            <a:r>
              <a:rPr kumimoji="0" lang="de-DE" sz="600" b="0" i="0" u="none" strike="noStrike" kern="1200" cap="none" spc="0" normalizeH="0" baseline="0" noProof="0" err="1">
                <a:ln>
                  <a:noFill/>
                </a:ln>
                <a:solidFill>
                  <a:srgbClr val="404040"/>
                </a:solidFill>
                <a:effectLst/>
                <a:uLnTx/>
                <a:uFillTx/>
                <a:latin typeface="Verdana"/>
                <a:ea typeface="Arial"/>
                <a:cs typeface="Arial"/>
              </a:rPr>
              <a:t>Dysglykämie</a:t>
            </a:r>
            <a:r>
              <a:rPr kumimoji="0" lang="de-DE" sz="600" b="0" i="0" u="none" strike="noStrike" kern="1200" cap="none" spc="0" normalizeH="0" baseline="0" noProof="0">
                <a:ln>
                  <a:noFill/>
                </a:ln>
                <a:solidFill>
                  <a:srgbClr val="404040"/>
                </a:solidFill>
                <a:effectLst/>
                <a:uLnTx/>
                <a:uFillTx/>
                <a:latin typeface="Verdana"/>
                <a:ea typeface="Arial"/>
                <a:cs typeface="Arial"/>
              </a:rPr>
              <a:t> (Stadium 2 T1D). Signifikant unterschiedliche Kurven haben entsprechende P-Werte aus Log-Rank-Tests. Die Kurven sind abgeschnitten, wenn weniger als 20 Personen zu jedem Zeitpunkt vorhanden sind.</a:t>
            </a:r>
            <a:endParaRPr kumimoji="0" lang="da-DK" sz="600" b="0" i="0" u="none" strike="noStrike" kern="1200" cap="none" spc="0" normalizeH="0" baseline="0" noProof="0">
              <a:ln>
                <a:noFill/>
              </a:ln>
              <a:solidFill>
                <a:srgbClr val="404040"/>
              </a:solidFill>
              <a:effectLst/>
              <a:uLnTx/>
              <a:uFillTx/>
              <a:latin typeface="Verdana"/>
              <a:ea typeface="Arial"/>
              <a:cs typeface="Arial"/>
            </a:endParaRP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0" i="0" u="none" strike="noStrike" kern="1200" cap="none" spc="0" normalizeH="0" baseline="0" noProof="0">
                <a:ln>
                  <a:noFill/>
                </a:ln>
                <a:solidFill>
                  <a:srgbClr val="404040"/>
                </a:solidFill>
                <a:effectLst/>
                <a:uLnTx/>
                <a:uFillTx/>
                <a:latin typeface="Verdana"/>
                <a:ea typeface="Arial"/>
                <a:cs typeface="Arial"/>
              </a:rPr>
              <a:t>Abbildung modifiziert nach Templeman EL 2025</a:t>
            </a:r>
            <a:r>
              <a:rPr kumimoji="0" lang="da-DK" sz="600" b="0" i="0" u="none" strike="noStrike" kern="1200" cap="none" spc="0" normalizeH="0" baseline="3000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IAk: Inselautoantikörper; T1D: Typ-1-Diabetes.</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Templeman EL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Arial"/>
                <a:cs typeface="Arial"/>
              </a:rPr>
              <a:t>2025; 48: 1571–80.</a:t>
            </a:r>
          </a:p>
        </p:txBody>
      </p:sp>
      <p:sp>
        <p:nvSpPr>
          <p:cNvPr id="31" name="Rectangle: Rounded Corners 78">
            <a:extLst>
              <a:ext uri="{FF2B5EF4-FFF2-40B4-BE49-F238E27FC236}">
                <a16:creationId xmlns:a16="http://schemas.microsoft.com/office/drawing/2014/main" id="{0EDCE87C-4689-5BAC-86F2-83BEEE1CDFFF}"/>
              </a:ext>
            </a:extLst>
          </p:cNvPr>
          <p:cNvSpPr/>
          <p:nvPr/>
        </p:nvSpPr>
        <p:spPr>
          <a:xfrm>
            <a:off x="400472" y="3862362"/>
            <a:ext cx="8367011" cy="480355"/>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Progression zu T1D Stadium 3 war bei Erwachsenen mit Einzel-</a:t>
            </a:r>
            <a:r>
              <a:rPr kumimoji="0" lang="de-DE" sz="1100" b="0" i="0" u="none" strike="noStrike" kern="120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IAk</a:t>
            </a:r>
            <a:r>
              <a:rPr kumimoji="0" lang="de-DE" sz="11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-Positivität oder bei T1D Stadium 1 geringer als bei Kindern, bei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T1D Stadium 2 hingegen vergleichbar zwischen Erwachsenen und Kindern</a:t>
            </a:r>
            <a:endParaRPr kumimoji="0" lang="de-DE" sz="1100" b="1"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27" name="Gruppieren 26">
            <a:extLst>
              <a:ext uri="{FF2B5EF4-FFF2-40B4-BE49-F238E27FC236}">
                <a16:creationId xmlns:a16="http://schemas.microsoft.com/office/drawing/2014/main" id="{2C980479-F0AF-95EC-941C-81754A38B2E5}"/>
              </a:ext>
            </a:extLst>
          </p:cNvPr>
          <p:cNvGrpSpPr/>
          <p:nvPr/>
        </p:nvGrpSpPr>
        <p:grpSpPr>
          <a:xfrm>
            <a:off x="400473" y="934605"/>
            <a:ext cx="8367010" cy="2768253"/>
            <a:chOff x="400473" y="934605"/>
            <a:chExt cx="8367010" cy="2768253"/>
          </a:xfrm>
        </p:grpSpPr>
        <p:grpSp>
          <p:nvGrpSpPr>
            <p:cNvPr id="23" name="Gruppieren 22">
              <a:extLst>
                <a:ext uri="{FF2B5EF4-FFF2-40B4-BE49-F238E27FC236}">
                  <a16:creationId xmlns:a16="http://schemas.microsoft.com/office/drawing/2014/main" id="{4826414B-411C-7FB4-4E65-27B46508A7B9}"/>
                </a:ext>
              </a:extLst>
            </p:cNvPr>
            <p:cNvGrpSpPr/>
            <p:nvPr/>
          </p:nvGrpSpPr>
          <p:grpSpPr>
            <a:xfrm>
              <a:off x="400473" y="934605"/>
              <a:ext cx="8367010" cy="2768252"/>
              <a:chOff x="400473" y="1191587"/>
              <a:chExt cx="8367010" cy="2768252"/>
            </a:xfrm>
          </p:grpSpPr>
          <p:pic>
            <p:nvPicPr>
              <p:cNvPr id="6" name="Grafik 5">
                <a:extLst>
                  <a:ext uri="{FF2B5EF4-FFF2-40B4-BE49-F238E27FC236}">
                    <a16:creationId xmlns:a16="http://schemas.microsoft.com/office/drawing/2014/main" id="{106E3E62-0302-A82E-47B5-DF073A56C0EC}"/>
                  </a:ext>
                </a:extLst>
              </p:cNvPr>
              <p:cNvPicPr>
                <a:picLocks noChangeAspect="1"/>
              </p:cNvPicPr>
              <p:nvPr/>
            </p:nvPicPr>
            <p:blipFill>
              <a:blip r:embed="rId4"/>
              <a:stretch>
                <a:fillRect/>
              </a:stretch>
            </p:blipFill>
            <p:spPr>
              <a:xfrm>
                <a:off x="400473" y="1191587"/>
                <a:ext cx="8367010" cy="2768252"/>
              </a:xfrm>
              <a:prstGeom prst="rect">
                <a:avLst/>
              </a:prstGeom>
            </p:spPr>
          </p:pic>
          <p:sp>
            <p:nvSpPr>
              <p:cNvPr id="7" name="Textfeld 6">
                <a:extLst>
                  <a:ext uri="{FF2B5EF4-FFF2-40B4-BE49-F238E27FC236}">
                    <a16:creationId xmlns:a16="http://schemas.microsoft.com/office/drawing/2014/main" id="{50061515-F69B-995B-5586-CD19C6EF88F6}"/>
                  </a:ext>
                </a:extLst>
              </p:cNvPr>
              <p:cNvSpPr txBox="1"/>
              <p:nvPr/>
            </p:nvSpPr>
            <p:spPr>
              <a:xfrm>
                <a:off x="962216" y="1398494"/>
                <a:ext cx="1527662" cy="184666"/>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prstClr val="black"/>
                    </a:solidFill>
                    <a:effectLst/>
                    <a:uLnTx/>
                    <a:uFillTx/>
                    <a:latin typeface="Verdana"/>
                    <a:ea typeface="+mn-ea"/>
                    <a:cs typeface="+mn-cs"/>
                  </a:rPr>
                  <a:t>Einzel-</a:t>
                </a:r>
                <a:r>
                  <a:rPr kumimoji="0" lang="de-DE" sz="1200" b="1" i="0" u="none" strike="noStrike" kern="1200" cap="none" spc="0" normalizeH="0" baseline="0" noProof="0" err="1">
                    <a:ln>
                      <a:noFill/>
                    </a:ln>
                    <a:solidFill>
                      <a:prstClr val="black"/>
                    </a:solidFill>
                    <a:effectLst/>
                    <a:uLnTx/>
                    <a:uFillTx/>
                    <a:latin typeface="Verdana"/>
                    <a:ea typeface="+mn-ea"/>
                    <a:cs typeface="+mn-cs"/>
                  </a:rPr>
                  <a:t>IAk</a:t>
                </a:r>
                <a:r>
                  <a:rPr kumimoji="0" lang="de-DE" sz="1200" b="1" i="0" u="none" strike="noStrike" kern="1200" cap="none" spc="0" normalizeH="0" baseline="0" noProof="0">
                    <a:ln>
                      <a:noFill/>
                    </a:ln>
                    <a:solidFill>
                      <a:prstClr val="black"/>
                    </a:solidFill>
                    <a:effectLst/>
                    <a:uLnTx/>
                    <a:uFillTx/>
                    <a:latin typeface="Verdana"/>
                    <a:ea typeface="+mn-ea"/>
                    <a:cs typeface="+mn-cs"/>
                  </a:rPr>
                  <a:t> positiv</a:t>
                </a:r>
              </a:p>
            </p:txBody>
          </p:sp>
          <p:sp>
            <p:nvSpPr>
              <p:cNvPr id="8" name="Textfeld 7">
                <a:extLst>
                  <a:ext uri="{FF2B5EF4-FFF2-40B4-BE49-F238E27FC236}">
                    <a16:creationId xmlns:a16="http://schemas.microsoft.com/office/drawing/2014/main" id="{BDD985AC-5DF7-4253-4FF3-D73ED8BDA50B}"/>
                  </a:ext>
                </a:extLst>
              </p:cNvPr>
              <p:cNvSpPr txBox="1"/>
              <p:nvPr/>
            </p:nvSpPr>
            <p:spPr>
              <a:xfrm>
                <a:off x="3624526" y="1398494"/>
                <a:ext cx="1271182" cy="184666"/>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prstClr val="black"/>
                    </a:solidFill>
                    <a:effectLst/>
                    <a:uLnTx/>
                    <a:uFillTx/>
                    <a:latin typeface="Verdana"/>
                    <a:ea typeface="+mn-ea"/>
                    <a:cs typeface="+mn-cs"/>
                  </a:rPr>
                  <a:t>T1D Stadium 1</a:t>
                </a:r>
              </a:p>
            </p:txBody>
          </p:sp>
          <p:sp>
            <p:nvSpPr>
              <p:cNvPr id="9" name="Textfeld 8">
                <a:extLst>
                  <a:ext uri="{FF2B5EF4-FFF2-40B4-BE49-F238E27FC236}">
                    <a16:creationId xmlns:a16="http://schemas.microsoft.com/office/drawing/2014/main" id="{5651C439-2E4C-C6CF-686A-91CECBAAF3BA}"/>
                  </a:ext>
                </a:extLst>
              </p:cNvPr>
              <p:cNvSpPr txBox="1"/>
              <p:nvPr/>
            </p:nvSpPr>
            <p:spPr>
              <a:xfrm>
                <a:off x="6335057" y="1398494"/>
                <a:ext cx="1271182" cy="184666"/>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prstClr val="black"/>
                    </a:solidFill>
                    <a:effectLst/>
                    <a:uLnTx/>
                    <a:uFillTx/>
                    <a:latin typeface="Verdana"/>
                    <a:ea typeface="+mn-ea"/>
                    <a:cs typeface="+mn-cs"/>
                  </a:rPr>
                  <a:t>T1D Stadium 2</a:t>
                </a:r>
              </a:p>
            </p:txBody>
          </p:sp>
          <p:sp>
            <p:nvSpPr>
              <p:cNvPr id="11" name="Textfeld 10">
                <a:extLst>
                  <a:ext uri="{FF2B5EF4-FFF2-40B4-BE49-F238E27FC236}">
                    <a16:creationId xmlns:a16="http://schemas.microsoft.com/office/drawing/2014/main" id="{F22B9BFE-E98D-C53B-AC14-B2275637EB70}"/>
                  </a:ext>
                </a:extLst>
              </p:cNvPr>
              <p:cNvSpPr txBox="1"/>
              <p:nvPr/>
            </p:nvSpPr>
            <p:spPr>
              <a:xfrm>
                <a:off x="1335845" y="3143619"/>
                <a:ext cx="1376980" cy="123111"/>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Zeit seit Screening [Jahre]</a:t>
                </a:r>
              </a:p>
            </p:txBody>
          </p:sp>
          <p:sp>
            <p:nvSpPr>
              <p:cNvPr id="12" name="Textfeld 11">
                <a:extLst>
                  <a:ext uri="{FF2B5EF4-FFF2-40B4-BE49-F238E27FC236}">
                    <a16:creationId xmlns:a16="http://schemas.microsoft.com/office/drawing/2014/main" id="{47F01220-3AB6-DE36-6587-8AEAF75B0CE1}"/>
                  </a:ext>
                </a:extLst>
              </p:cNvPr>
              <p:cNvSpPr txBox="1"/>
              <p:nvPr/>
            </p:nvSpPr>
            <p:spPr>
              <a:xfrm>
                <a:off x="4028250" y="3143618"/>
                <a:ext cx="1376980" cy="123111"/>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Zeit seit Screening [Jahre]</a:t>
                </a:r>
              </a:p>
            </p:txBody>
          </p:sp>
          <p:sp>
            <p:nvSpPr>
              <p:cNvPr id="13" name="Textfeld 12">
                <a:extLst>
                  <a:ext uri="{FF2B5EF4-FFF2-40B4-BE49-F238E27FC236}">
                    <a16:creationId xmlns:a16="http://schemas.microsoft.com/office/drawing/2014/main" id="{CE6232C1-86E1-800F-0AAA-BA13BC9F46CF}"/>
                  </a:ext>
                </a:extLst>
              </p:cNvPr>
              <p:cNvSpPr txBox="1"/>
              <p:nvPr/>
            </p:nvSpPr>
            <p:spPr>
              <a:xfrm>
                <a:off x="6726631" y="3143617"/>
                <a:ext cx="1376980" cy="123111"/>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Zeit seit Screening [Jahre]</a:t>
                </a:r>
              </a:p>
            </p:txBody>
          </p:sp>
          <p:sp>
            <p:nvSpPr>
              <p:cNvPr id="14" name="Textfeld 13">
                <a:extLst>
                  <a:ext uri="{FF2B5EF4-FFF2-40B4-BE49-F238E27FC236}">
                    <a16:creationId xmlns:a16="http://schemas.microsoft.com/office/drawing/2014/main" id="{EFC8C4D7-3BF5-41AF-01BA-F1BBAC8E22C0}"/>
                  </a:ext>
                </a:extLst>
              </p:cNvPr>
              <p:cNvSpPr txBox="1"/>
              <p:nvPr/>
            </p:nvSpPr>
            <p:spPr>
              <a:xfrm rot="16200000">
                <a:off x="-11474" y="2221518"/>
                <a:ext cx="1282403" cy="123111"/>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Chance für T1D-Freiheit</a:t>
                </a:r>
              </a:p>
            </p:txBody>
          </p:sp>
          <p:sp>
            <p:nvSpPr>
              <p:cNvPr id="15" name="Textfeld 14">
                <a:extLst>
                  <a:ext uri="{FF2B5EF4-FFF2-40B4-BE49-F238E27FC236}">
                    <a16:creationId xmlns:a16="http://schemas.microsoft.com/office/drawing/2014/main" id="{C3745BD6-24DC-9F2E-E5F1-CB4BEDBCD46F}"/>
                  </a:ext>
                </a:extLst>
              </p:cNvPr>
              <p:cNvSpPr txBox="1"/>
              <p:nvPr/>
            </p:nvSpPr>
            <p:spPr>
              <a:xfrm rot="16200000">
                <a:off x="2680926" y="2221517"/>
                <a:ext cx="1282403" cy="123111"/>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Chance für T1D-Freiheit</a:t>
                </a:r>
              </a:p>
            </p:txBody>
          </p:sp>
          <p:sp>
            <p:nvSpPr>
              <p:cNvPr id="16" name="Textfeld 15">
                <a:extLst>
                  <a:ext uri="{FF2B5EF4-FFF2-40B4-BE49-F238E27FC236}">
                    <a16:creationId xmlns:a16="http://schemas.microsoft.com/office/drawing/2014/main" id="{8F03079C-8E71-BAD3-702A-5D8B08CEF90D}"/>
                  </a:ext>
                </a:extLst>
              </p:cNvPr>
              <p:cNvSpPr txBox="1"/>
              <p:nvPr/>
            </p:nvSpPr>
            <p:spPr>
              <a:xfrm rot="16200000">
                <a:off x="5373325" y="2221517"/>
                <a:ext cx="1282403" cy="123111"/>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Chance für T1D-Freiheit</a:t>
                </a:r>
              </a:p>
            </p:txBody>
          </p:sp>
          <p:sp>
            <p:nvSpPr>
              <p:cNvPr id="17" name="Textfeld 16">
                <a:extLst>
                  <a:ext uri="{FF2B5EF4-FFF2-40B4-BE49-F238E27FC236}">
                    <a16:creationId xmlns:a16="http://schemas.microsoft.com/office/drawing/2014/main" id="{945998AD-5D27-D599-F9A1-E415C657B20F}"/>
                  </a:ext>
                </a:extLst>
              </p:cNvPr>
              <p:cNvSpPr txBox="1"/>
              <p:nvPr/>
            </p:nvSpPr>
            <p:spPr>
              <a:xfrm>
                <a:off x="576776" y="3362608"/>
                <a:ext cx="485710" cy="92333"/>
              </a:xfrm>
              <a:prstGeom prst="rect">
                <a:avLst/>
              </a:prstGeom>
              <a:solidFill>
                <a:schemeClr val="bg1"/>
              </a:solid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DCA79B"/>
                    </a:solidFill>
                    <a:effectLst/>
                    <a:uLnTx/>
                    <a:uFillTx/>
                    <a:latin typeface="Verdana"/>
                    <a:ea typeface="+mn-ea"/>
                    <a:cs typeface="+mn-cs"/>
                  </a:rPr>
                  <a:t>Erwachsene </a:t>
                </a:r>
              </a:p>
            </p:txBody>
          </p:sp>
          <p:sp>
            <p:nvSpPr>
              <p:cNvPr id="18" name="Textfeld 17">
                <a:extLst>
                  <a:ext uri="{FF2B5EF4-FFF2-40B4-BE49-F238E27FC236}">
                    <a16:creationId xmlns:a16="http://schemas.microsoft.com/office/drawing/2014/main" id="{BDCB260E-800B-1E33-807A-B5D9B22B9A36}"/>
                  </a:ext>
                </a:extLst>
              </p:cNvPr>
              <p:cNvSpPr txBox="1"/>
              <p:nvPr/>
            </p:nvSpPr>
            <p:spPr>
              <a:xfrm>
                <a:off x="3274319" y="3362607"/>
                <a:ext cx="485710" cy="92333"/>
              </a:xfrm>
              <a:prstGeom prst="rect">
                <a:avLst/>
              </a:prstGeom>
              <a:solidFill>
                <a:schemeClr val="bg1"/>
              </a:solid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DCA79B"/>
                    </a:solidFill>
                    <a:effectLst/>
                    <a:uLnTx/>
                    <a:uFillTx/>
                    <a:latin typeface="Verdana"/>
                    <a:ea typeface="+mn-ea"/>
                    <a:cs typeface="+mn-cs"/>
                  </a:rPr>
                  <a:t>Erwachsene </a:t>
                </a:r>
              </a:p>
            </p:txBody>
          </p:sp>
          <p:sp>
            <p:nvSpPr>
              <p:cNvPr id="19" name="Textfeld 18">
                <a:extLst>
                  <a:ext uri="{FF2B5EF4-FFF2-40B4-BE49-F238E27FC236}">
                    <a16:creationId xmlns:a16="http://schemas.microsoft.com/office/drawing/2014/main" id="{EE7BD3AC-8323-6592-1D7A-64BFE287CB95}"/>
                  </a:ext>
                </a:extLst>
              </p:cNvPr>
              <p:cNvSpPr txBox="1"/>
              <p:nvPr/>
            </p:nvSpPr>
            <p:spPr>
              <a:xfrm>
                <a:off x="5966718" y="3362606"/>
                <a:ext cx="485710" cy="92333"/>
              </a:xfrm>
              <a:prstGeom prst="rect">
                <a:avLst/>
              </a:prstGeom>
              <a:solidFill>
                <a:schemeClr val="bg1"/>
              </a:solid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DCA79B"/>
                    </a:solidFill>
                    <a:effectLst/>
                    <a:uLnTx/>
                    <a:uFillTx/>
                    <a:latin typeface="Verdana"/>
                    <a:ea typeface="+mn-ea"/>
                    <a:cs typeface="+mn-cs"/>
                  </a:rPr>
                  <a:t>Erwachsene </a:t>
                </a:r>
              </a:p>
            </p:txBody>
          </p:sp>
          <p:sp>
            <p:nvSpPr>
              <p:cNvPr id="20" name="Textfeld 19">
                <a:extLst>
                  <a:ext uri="{FF2B5EF4-FFF2-40B4-BE49-F238E27FC236}">
                    <a16:creationId xmlns:a16="http://schemas.microsoft.com/office/drawing/2014/main" id="{48BE951A-A917-BC63-EA4A-3049E293AA4A}"/>
                  </a:ext>
                </a:extLst>
              </p:cNvPr>
              <p:cNvSpPr txBox="1"/>
              <p:nvPr/>
            </p:nvSpPr>
            <p:spPr>
              <a:xfrm>
                <a:off x="623262" y="3530159"/>
                <a:ext cx="439224" cy="92333"/>
              </a:xfrm>
              <a:prstGeom prst="rect">
                <a:avLst/>
              </a:prstGeom>
              <a:solidFill>
                <a:schemeClr val="bg1"/>
              </a:solid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ABB6D5"/>
                    </a:solidFill>
                    <a:effectLst/>
                    <a:uLnTx/>
                    <a:uFillTx/>
                    <a:latin typeface="Verdana"/>
                    <a:ea typeface="+mn-ea"/>
                    <a:cs typeface="+mn-cs"/>
                  </a:rPr>
                  <a:t>      Kinder </a:t>
                </a:r>
              </a:p>
            </p:txBody>
          </p:sp>
          <p:sp>
            <p:nvSpPr>
              <p:cNvPr id="21" name="Textfeld 20">
                <a:extLst>
                  <a:ext uri="{FF2B5EF4-FFF2-40B4-BE49-F238E27FC236}">
                    <a16:creationId xmlns:a16="http://schemas.microsoft.com/office/drawing/2014/main" id="{3552169D-C6B5-82A4-F967-99A9C94F241E}"/>
                  </a:ext>
                </a:extLst>
              </p:cNvPr>
              <p:cNvSpPr txBox="1"/>
              <p:nvPr/>
            </p:nvSpPr>
            <p:spPr>
              <a:xfrm>
                <a:off x="3322594" y="3530159"/>
                <a:ext cx="439224" cy="92333"/>
              </a:xfrm>
              <a:prstGeom prst="rect">
                <a:avLst/>
              </a:prstGeom>
              <a:solidFill>
                <a:schemeClr val="bg1"/>
              </a:solid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ABB6D5"/>
                    </a:solidFill>
                    <a:effectLst/>
                    <a:uLnTx/>
                    <a:uFillTx/>
                    <a:latin typeface="Verdana"/>
                    <a:ea typeface="+mn-ea"/>
                    <a:cs typeface="+mn-cs"/>
                  </a:rPr>
                  <a:t>      Kinder </a:t>
                </a:r>
              </a:p>
            </p:txBody>
          </p:sp>
          <p:sp>
            <p:nvSpPr>
              <p:cNvPr id="22" name="Textfeld 21">
                <a:extLst>
                  <a:ext uri="{FF2B5EF4-FFF2-40B4-BE49-F238E27FC236}">
                    <a16:creationId xmlns:a16="http://schemas.microsoft.com/office/drawing/2014/main" id="{228AEA30-F7E1-E6F7-0B6E-4B612DA92CCE}"/>
                  </a:ext>
                </a:extLst>
              </p:cNvPr>
              <p:cNvSpPr txBox="1"/>
              <p:nvPr/>
            </p:nvSpPr>
            <p:spPr>
              <a:xfrm>
                <a:off x="6013865" y="3530158"/>
                <a:ext cx="439224" cy="92333"/>
              </a:xfrm>
              <a:prstGeom prst="rect">
                <a:avLst/>
              </a:prstGeom>
              <a:solidFill>
                <a:schemeClr val="bg1"/>
              </a:solidFill>
            </p:spPr>
            <p:txBody>
              <a:bodyPr wrap="non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ABB6D5"/>
                    </a:solidFill>
                    <a:effectLst/>
                    <a:uLnTx/>
                    <a:uFillTx/>
                    <a:latin typeface="Verdana"/>
                    <a:ea typeface="+mn-ea"/>
                    <a:cs typeface="+mn-cs"/>
                  </a:rPr>
                  <a:t>      Kinder </a:t>
                </a:r>
              </a:p>
            </p:txBody>
          </p:sp>
        </p:grpSp>
        <p:sp>
          <p:nvSpPr>
            <p:cNvPr id="25" name="Rechteck 24">
              <a:extLst>
                <a:ext uri="{FF2B5EF4-FFF2-40B4-BE49-F238E27FC236}">
                  <a16:creationId xmlns:a16="http://schemas.microsoft.com/office/drawing/2014/main" id="{589B96F6-005D-E8CA-735C-C9514634137A}"/>
                </a:ext>
              </a:extLst>
            </p:cNvPr>
            <p:cNvSpPr/>
            <p:nvPr/>
          </p:nvSpPr>
          <p:spPr>
            <a:xfrm>
              <a:off x="400473" y="934606"/>
              <a:ext cx="8367010" cy="2768252"/>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37" name="Textfeld 36">
              <a:extLst>
                <a:ext uri="{FF2B5EF4-FFF2-40B4-BE49-F238E27FC236}">
                  <a16:creationId xmlns:a16="http://schemas.microsoft.com/office/drawing/2014/main" id="{B02DA864-FEA8-D373-F573-BB2B2E09E24A}"/>
                </a:ext>
              </a:extLst>
            </p:cNvPr>
            <p:cNvSpPr txBox="1"/>
            <p:nvPr/>
          </p:nvSpPr>
          <p:spPr>
            <a:xfrm>
              <a:off x="1046156" y="1864791"/>
              <a:ext cx="1196952" cy="58477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5-Jahres-Progressionsrisiko </a:t>
              </a:r>
              <a:r>
                <a:rPr kumimoji="0" lang="de-DE" sz="800" b="0" i="0" u="none" strike="noStrike" kern="1200" cap="none" spc="0" normalizeH="0" baseline="0" noProof="0">
                  <a:ln>
                    <a:noFill/>
                  </a:ln>
                  <a:solidFill>
                    <a:srgbClr val="DCA79B"/>
                  </a:solidFill>
                  <a:effectLst/>
                  <a:uLnTx/>
                  <a:uFillTx/>
                  <a:latin typeface="Verdana"/>
                  <a:ea typeface="+mn-ea"/>
                  <a:cs typeface="+mn-cs"/>
                </a:rPr>
                <a:t>Erwachsene </a:t>
              </a:r>
              <a:r>
                <a:rPr kumimoji="0" lang="de-DE" sz="800" b="1" i="0" u="none" strike="noStrike" kern="1200" cap="none" spc="0" normalizeH="0" baseline="0" noProof="0">
                  <a:ln>
                    <a:noFill/>
                  </a:ln>
                  <a:solidFill>
                    <a:srgbClr val="DCA79B"/>
                  </a:solidFill>
                  <a:effectLst/>
                  <a:uLnTx/>
                  <a:uFillTx/>
                  <a:latin typeface="Verdana"/>
                  <a:ea typeface="+mn-ea"/>
                  <a:cs typeface="+mn-cs"/>
                </a:rPr>
                <a:t>8,2 %</a:t>
              </a:r>
              <a:r>
                <a:rPr kumimoji="0" lang="de-DE" sz="800" b="0" i="0" u="none" strike="noStrike" kern="1200" cap="none" spc="0" normalizeH="0" baseline="0" noProof="0">
                  <a:ln>
                    <a:noFill/>
                  </a:ln>
                  <a:solidFill>
                    <a:srgbClr val="DCA79B"/>
                  </a:solidFill>
                  <a:effectLst/>
                  <a:uLnTx/>
                  <a:uFillTx/>
                  <a:latin typeface="Verdana"/>
                  <a:ea typeface="+mn-ea"/>
                  <a:cs typeface="+mn-cs"/>
                </a:rPr>
                <a:t> </a:t>
              </a:r>
              <a:r>
                <a:rPr kumimoji="0" lang="de-DE" sz="800" b="0" i="0" u="none" strike="noStrike" kern="1200" cap="none" spc="0" normalizeH="0" baseline="0" noProof="0">
                  <a:ln>
                    <a:noFill/>
                  </a:ln>
                  <a:solidFill>
                    <a:prstClr val="black"/>
                  </a:solidFill>
                  <a:effectLst/>
                  <a:uLnTx/>
                  <a:uFillTx/>
                  <a:latin typeface="Verdana"/>
                  <a:ea typeface="+mn-ea"/>
                  <a:cs typeface="+mn-cs"/>
                </a:rPr>
                <a:t>vs. </a:t>
              </a:r>
              <a:r>
                <a:rPr kumimoji="0" lang="de-DE" sz="800" b="0" i="0" u="none" strike="noStrike" kern="1200" cap="none" spc="0" normalizeH="0" baseline="0" noProof="0">
                  <a:ln>
                    <a:noFill/>
                  </a:ln>
                  <a:solidFill>
                    <a:srgbClr val="ABB6D5"/>
                  </a:solidFill>
                  <a:effectLst/>
                  <a:uLnTx/>
                  <a:uFillTx/>
                  <a:latin typeface="Verdana"/>
                  <a:ea typeface="+mn-ea"/>
                  <a:cs typeface="+mn-cs"/>
                </a:rPr>
                <a:t>Kinder </a:t>
              </a:r>
              <a:r>
                <a:rPr kumimoji="0" lang="de-DE" sz="800" b="1" i="0" u="none" strike="noStrike" kern="1200" cap="none" spc="0" normalizeH="0" baseline="0" noProof="0">
                  <a:ln>
                    <a:noFill/>
                  </a:ln>
                  <a:solidFill>
                    <a:srgbClr val="ABB6D5"/>
                  </a:solidFill>
                  <a:effectLst/>
                  <a:uLnTx/>
                  <a:uFillTx/>
                  <a:latin typeface="Verdana"/>
                  <a:ea typeface="+mn-ea"/>
                  <a:cs typeface="+mn-cs"/>
                </a:rPr>
                <a:t>22 %</a:t>
              </a:r>
            </a:p>
          </p:txBody>
        </p:sp>
        <p:sp>
          <p:nvSpPr>
            <p:cNvPr id="38" name="Textfeld 37">
              <a:extLst>
                <a:ext uri="{FF2B5EF4-FFF2-40B4-BE49-F238E27FC236}">
                  <a16:creationId xmlns:a16="http://schemas.microsoft.com/office/drawing/2014/main" id="{46280AA8-E031-88F1-8AFF-A2E36A6B4763}"/>
                </a:ext>
              </a:extLst>
            </p:cNvPr>
            <p:cNvSpPr txBox="1"/>
            <p:nvPr/>
          </p:nvSpPr>
          <p:spPr>
            <a:xfrm>
              <a:off x="3738556" y="1864791"/>
              <a:ext cx="1271182" cy="58477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5-Jahres-Progressionsrisiko </a:t>
              </a:r>
              <a:r>
                <a:rPr kumimoji="0" lang="de-DE" sz="800" b="0" i="0" u="none" strike="noStrike" kern="1200" cap="none" spc="0" normalizeH="0" baseline="0" noProof="0">
                  <a:ln>
                    <a:noFill/>
                  </a:ln>
                  <a:solidFill>
                    <a:srgbClr val="DCA79B"/>
                  </a:solidFill>
                  <a:effectLst/>
                  <a:uLnTx/>
                  <a:uFillTx/>
                  <a:latin typeface="Verdana"/>
                  <a:ea typeface="+mn-ea"/>
                  <a:cs typeface="+mn-cs"/>
                </a:rPr>
                <a:t>Erwachsene </a:t>
              </a:r>
              <a:r>
                <a:rPr kumimoji="0" lang="de-DE" sz="800" b="1" i="0" u="none" strike="noStrike" kern="1200" cap="none" spc="0" normalizeH="0" baseline="0" noProof="0">
                  <a:ln>
                    <a:noFill/>
                  </a:ln>
                  <a:solidFill>
                    <a:srgbClr val="DCA79B"/>
                  </a:solidFill>
                  <a:effectLst/>
                  <a:uLnTx/>
                  <a:uFillTx/>
                  <a:latin typeface="Verdana"/>
                  <a:ea typeface="+mn-ea"/>
                  <a:cs typeface="+mn-cs"/>
                </a:rPr>
                <a:t>17 %</a:t>
              </a:r>
              <a:r>
                <a:rPr kumimoji="0" lang="de-DE" sz="800" b="0" i="0" u="none" strike="noStrike" kern="1200" cap="none" spc="0" normalizeH="0" baseline="0" noProof="0">
                  <a:ln>
                    <a:noFill/>
                  </a:ln>
                  <a:solidFill>
                    <a:srgbClr val="DCA79B"/>
                  </a:solidFill>
                  <a:effectLst/>
                  <a:uLnTx/>
                  <a:uFillTx/>
                  <a:latin typeface="Verdana"/>
                  <a:ea typeface="+mn-ea"/>
                  <a:cs typeface="+mn-cs"/>
                </a:rPr>
                <a:t> </a:t>
              </a:r>
              <a:r>
                <a:rPr kumimoji="0" lang="de-DE" sz="800" b="0" i="0" u="none" strike="noStrike" kern="1200" cap="none" spc="0" normalizeH="0" baseline="0" noProof="0">
                  <a:ln>
                    <a:noFill/>
                  </a:ln>
                  <a:solidFill>
                    <a:prstClr val="black"/>
                  </a:solidFill>
                  <a:effectLst/>
                  <a:uLnTx/>
                  <a:uFillTx/>
                  <a:latin typeface="Verdana"/>
                  <a:ea typeface="+mn-ea"/>
                  <a:cs typeface="+mn-cs"/>
                </a:rPr>
                <a:t>vs. </a:t>
              </a:r>
              <a:r>
                <a:rPr kumimoji="0" lang="de-DE" sz="800" b="0" i="0" u="none" strike="noStrike" kern="1200" cap="none" spc="0" normalizeH="0" baseline="0" noProof="0">
                  <a:ln>
                    <a:noFill/>
                  </a:ln>
                  <a:solidFill>
                    <a:srgbClr val="ABB6D5"/>
                  </a:solidFill>
                  <a:effectLst/>
                  <a:uLnTx/>
                  <a:uFillTx/>
                  <a:latin typeface="Verdana"/>
                  <a:ea typeface="+mn-ea"/>
                  <a:cs typeface="+mn-cs"/>
                </a:rPr>
                <a:t>Kinder </a:t>
              </a:r>
              <a:r>
                <a:rPr kumimoji="0" lang="de-DE" sz="800" b="1" i="0" u="none" strike="noStrike" kern="1200" cap="none" spc="0" normalizeH="0" baseline="0" noProof="0">
                  <a:ln>
                    <a:noFill/>
                  </a:ln>
                  <a:solidFill>
                    <a:srgbClr val="ABB6D5"/>
                  </a:solidFill>
                  <a:effectLst/>
                  <a:uLnTx/>
                  <a:uFillTx/>
                  <a:latin typeface="Verdana"/>
                  <a:ea typeface="+mn-ea"/>
                  <a:cs typeface="+mn-cs"/>
                </a:rPr>
                <a:t>47 %</a:t>
              </a:r>
            </a:p>
          </p:txBody>
        </p:sp>
        <p:sp>
          <p:nvSpPr>
            <p:cNvPr id="39" name="Textfeld 38">
              <a:extLst>
                <a:ext uri="{FF2B5EF4-FFF2-40B4-BE49-F238E27FC236}">
                  <a16:creationId xmlns:a16="http://schemas.microsoft.com/office/drawing/2014/main" id="{1CA87D12-DCCB-B60A-EB41-403F3140C8CF}"/>
                </a:ext>
              </a:extLst>
            </p:cNvPr>
            <p:cNvSpPr txBox="1"/>
            <p:nvPr/>
          </p:nvSpPr>
          <p:spPr>
            <a:xfrm>
              <a:off x="7240768" y="1441315"/>
              <a:ext cx="1196952" cy="584775"/>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800" b="0" i="0" u="none" strike="noStrike" kern="1200" cap="none" spc="0" normalizeH="0" baseline="0" noProof="0">
                  <a:ln>
                    <a:noFill/>
                  </a:ln>
                  <a:solidFill>
                    <a:prstClr val="black"/>
                  </a:solidFill>
                  <a:effectLst/>
                  <a:uLnTx/>
                  <a:uFillTx/>
                  <a:latin typeface="Verdana"/>
                  <a:ea typeface="+mn-ea"/>
                  <a:cs typeface="+mn-cs"/>
                </a:rPr>
                <a:t>5-Jahres-Progressionsrisiko </a:t>
              </a:r>
              <a:r>
                <a:rPr kumimoji="0" lang="de-DE" sz="800" b="0" i="0" u="none" strike="noStrike" kern="1200" cap="none" spc="0" normalizeH="0" baseline="0" noProof="0">
                  <a:ln>
                    <a:noFill/>
                  </a:ln>
                  <a:solidFill>
                    <a:srgbClr val="DCA79B"/>
                  </a:solidFill>
                  <a:effectLst/>
                  <a:uLnTx/>
                  <a:uFillTx/>
                  <a:latin typeface="Verdana"/>
                  <a:ea typeface="+mn-ea"/>
                  <a:cs typeface="+mn-cs"/>
                </a:rPr>
                <a:t>Erwachsene </a:t>
              </a:r>
              <a:r>
                <a:rPr kumimoji="0" lang="de-DE" sz="800" b="1" i="0" u="none" strike="noStrike" kern="1200" cap="none" spc="0" normalizeH="0" baseline="0" noProof="0">
                  <a:ln>
                    <a:noFill/>
                  </a:ln>
                  <a:solidFill>
                    <a:srgbClr val="DCA79B"/>
                  </a:solidFill>
                  <a:effectLst/>
                  <a:uLnTx/>
                  <a:uFillTx/>
                  <a:latin typeface="Verdana"/>
                  <a:ea typeface="+mn-ea"/>
                  <a:cs typeface="+mn-cs"/>
                </a:rPr>
                <a:t>78 %</a:t>
              </a:r>
              <a:r>
                <a:rPr kumimoji="0" lang="de-DE" sz="800" b="0" i="0" u="none" strike="noStrike" kern="1200" cap="none" spc="0" normalizeH="0" baseline="0" noProof="0">
                  <a:ln>
                    <a:noFill/>
                  </a:ln>
                  <a:solidFill>
                    <a:srgbClr val="DCA79B"/>
                  </a:solidFill>
                  <a:effectLst/>
                  <a:uLnTx/>
                  <a:uFillTx/>
                  <a:latin typeface="Verdana"/>
                  <a:ea typeface="+mn-ea"/>
                  <a:cs typeface="+mn-cs"/>
                </a:rPr>
                <a:t> </a:t>
              </a:r>
              <a:r>
                <a:rPr kumimoji="0" lang="de-DE" sz="800" b="0" i="0" u="none" strike="noStrike" kern="1200" cap="none" spc="0" normalizeH="0" baseline="0" noProof="0">
                  <a:ln>
                    <a:noFill/>
                  </a:ln>
                  <a:solidFill>
                    <a:prstClr val="black"/>
                  </a:solidFill>
                  <a:effectLst/>
                  <a:uLnTx/>
                  <a:uFillTx/>
                  <a:latin typeface="Verdana"/>
                  <a:ea typeface="+mn-ea"/>
                  <a:cs typeface="+mn-cs"/>
                </a:rPr>
                <a:t>vs. </a:t>
              </a:r>
              <a:r>
                <a:rPr kumimoji="0" lang="de-DE" sz="800" b="0" i="0" u="none" strike="noStrike" kern="1200" cap="none" spc="0" normalizeH="0" baseline="0" noProof="0">
                  <a:ln>
                    <a:noFill/>
                  </a:ln>
                  <a:solidFill>
                    <a:srgbClr val="ABB6D5"/>
                  </a:solidFill>
                  <a:effectLst/>
                  <a:uLnTx/>
                  <a:uFillTx/>
                  <a:latin typeface="Verdana"/>
                  <a:ea typeface="+mn-ea"/>
                  <a:cs typeface="+mn-cs"/>
                </a:rPr>
                <a:t>Kinder </a:t>
              </a:r>
              <a:r>
                <a:rPr kumimoji="0" lang="de-DE" sz="800" b="1" i="0" u="none" strike="noStrike" kern="1200" cap="none" spc="0" normalizeH="0" baseline="0" noProof="0">
                  <a:ln>
                    <a:noFill/>
                  </a:ln>
                  <a:solidFill>
                    <a:srgbClr val="ABB6D5"/>
                  </a:solidFill>
                  <a:effectLst/>
                  <a:uLnTx/>
                  <a:uFillTx/>
                  <a:latin typeface="Verdana"/>
                  <a:ea typeface="+mn-ea"/>
                  <a:cs typeface="+mn-cs"/>
                </a:rPr>
                <a:t>78 %</a:t>
              </a:r>
            </a:p>
          </p:txBody>
        </p:sp>
        <p:sp>
          <p:nvSpPr>
            <p:cNvPr id="2" name="Textfeld 1">
              <a:extLst>
                <a:ext uri="{FF2B5EF4-FFF2-40B4-BE49-F238E27FC236}">
                  <a16:creationId xmlns:a16="http://schemas.microsoft.com/office/drawing/2014/main" id="{5B5F534F-BD14-A5AE-EB4E-E48D82F2B1BA}"/>
                </a:ext>
              </a:extLst>
            </p:cNvPr>
            <p:cNvSpPr txBox="1"/>
            <p:nvPr/>
          </p:nvSpPr>
          <p:spPr>
            <a:xfrm>
              <a:off x="1099027" y="3110860"/>
              <a:ext cx="219612" cy="113296"/>
            </a:xfrm>
            <a:prstGeom prst="rect">
              <a:avLst/>
            </a:prstGeom>
            <a:solidFill>
              <a:schemeClr val="bg1"/>
            </a:solidFill>
          </p:spPr>
          <p:txBody>
            <a:bodyPr wrap="square" lIns="0" tIns="0" rIns="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500" b="0" i="0" u="none" strike="noStrike" kern="1200" cap="none" spc="0" normalizeH="0" baseline="0" noProof="0">
                  <a:ln>
                    <a:noFill/>
                  </a:ln>
                  <a:solidFill>
                    <a:srgbClr val="2B2B2B"/>
                  </a:solidFill>
                  <a:effectLst/>
                  <a:uLnTx/>
                  <a:uFillTx/>
                  <a:latin typeface="Verdana"/>
                  <a:ea typeface="+mn-ea"/>
                  <a:cs typeface="+mn-cs"/>
                </a:rPr>
                <a:t>2.506</a:t>
              </a:r>
              <a:endParaRPr kumimoji="0" lang="de-DE" sz="500" b="1" i="0" u="none" strike="noStrike" kern="1200" cap="none" spc="0" normalizeH="0" baseline="0" noProof="0">
                <a:ln>
                  <a:noFill/>
                </a:ln>
                <a:solidFill>
                  <a:srgbClr val="2B2B2B"/>
                </a:solidFill>
                <a:effectLst/>
                <a:uLnTx/>
                <a:uFillTx/>
                <a:latin typeface="Verdana"/>
                <a:ea typeface="+mn-ea"/>
                <a:cs typeface="+mn-cs"/>
              </a:endParaRPr>
            </a:p>
          </p:txBody>
        </p:sp>
        <p:sp>
          <p:nvSpPr>
            <p:cNvPr id="4" name="Textfeld 3">
              <a:extLst>
                <a:ext uri="{FF2B5EF4-FFF2-40B4-BE49-F238E27FC236}">
                  <a16:creationId xmlns:a16="http://schemas.microsoft.com/office/drawing/2014/main" id="{189579E0-E76C-E320-D2A7-06A4DB51E4CD}"/>
                </a:ext>
              </a:extLst>
            </p:cNvPr>
            <p:cNvSpPr txBox="1"/>
            <p:nvPr/>
          </p:nvSpPr>
          <p:spPr>
            <a:xfrm>
              <a:off x="1099027" y="3278511"/>
              <a:ext cx="219612" cy="113296"/>
            </a:xfrm>
            <a:prstGeom prst="rect">
              <a:avLst/>
            </a:prstGeom>
            <a:solidFill>
              <a:schemeClr val="bg1"/>
            </a:solidFill>
          </p:spPr>
          <p:txBody>
            <a:bodyPr wrap="square" lIns="0" tIns="0" rIns="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500" b="0" i="0" u="none" strike="noStrike" kern="1200" cap="none" spc="0" normalizeH="0" baseline="0" noProof="0">
                  <a:ln>
                    <a:noFill/>
                  </a:ln>
                  <a:solidFill>
                    <a:srgbClr val="2B2B2B"/>
                  </a:solidFill>
                  <a:effectLst/>
                  <a:uLnTx/>
                  <a:uFillTx/>
                  <a:latin typeface="Verdana"/>
                  <a:ea typeface="+mn-ea"/>
                  <a:cs typeface="+mn-cs"/>
                </a:rPr>
                <a:t>2.534</a:t>
              </a:r>
              <a:endParaRPr kumimoji="0" lang="de-DE" sz="500" b="1" i="0" u="none" strike="noStrike" kern="1200" cap="none" spc="0" normalizeH="0" baseline="0" noProof="0">
                <a:ln>
                  <a:noFill/>
                </a:ln>
                <a:solidFill>
                  <a:srgbClr val="2B2B2B"/>
                </a:solidFill>
                <a:effectLst/>
                <a:uLnTx/>
                <a:uFillTx/>
                <a:latin typeface="Verdana"/>
                <a:ea typeface="+mn-ea"/>
                <a:cs typeface="+mn-cs"/>
              </a:endParaRPr>
            </a:p>
          </p:txBody>
        </p:sp>
        <p:sp>
          <p:nvSpPr>
            <p:cNvPr id="5" name="Textfeld 4">
              <a:extLst>
                <a:ext uri="{FF2B5EF4-FFF2-40B4-BE49-F238E27FC236}">
                  <a16:creationId xmlns:a16="http://schemas.microsoft.com/office/drawing/2014/main" id="{37EE3B48-7477-62AD-CF61-4CEF86F30CB8}"/>
                </a:ext>
              </a:extLst>
            </p:cNvPr>
            <p:cNvSpPr txBox="1"/>
            <p:nvPr/>
          </p:nvSpPr>
          <p:spPr>
            <a:xfrm>
              <a:off x="1491752" y="3110860"/>
              <a:ext cx="219612" cy="113296"/>
            </a:xfrm>
            <a:prstGeom prst="rect">
              <a:avLst/>
            </a:prstGeom>
            <a:solidFill>
              <a:schemeClr val="bg1"/>
            </a:solidFill>
          </p:spPr>
          <p:txBody>
            <a:bodyPr wrap="square" lIns="0" tIns="0" rIns="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500" b="0" i="0" u="none" strike="noStrike" kern="1200" cap="none" spc="0" normalizeH="0" baseline="0" noProof="0">
                  <a:ln>
                    <a:noFill/>
                  </a:ln>
                  <a:solidFill>
                    <a:srgbClr val="2B2B2B"/>
                  </a:solidFill>
                  <a:effectLst/>
                  <a:uLnTx/>
                  <a:uFillTx/>
                  <a:latin typeface="Verdana"/>
                  <a:ea typeface="+mn-ea"/>
                  <a:cs typeface="+mn-cs"/>
                </a:rPr>
                <a:t>1.084</a:t>
              </a:r>
              <a:endParaRPr kumimoji="0" lang="de-DE" sz="500" b="1" i="0" u="none" strike="noStrike" kern="1200" cap="none" spc="0" normalizeH="0" baseline="0" noProof="0">
                <a:ln>
                  <a:noFill/>
                </a:ln>
                <a:solidFill>
                  <a:srgbClr val="2B2B2B"/>
                </a:solidFill>
                <a:effectLst/>
                <a:uLnTx/>
                <a:uFillTx/>
                <a:latin typeface="Verdana"/>
                <a:ea typeface="+mn-ea"/>
                <a:cs typeface="+mn-cs"/>
              </a:endParaRPr>
            </a:p>
          </p:txBody>
        </p:sp>
        <p:sp>
          <p:nvSpPr>
            <p:cNvPr id="24" name="Textfeld 23">
              <a:extLst>
                <a:ext uri="{FF2B5EF4-FFF2-40B4-BE49-F238E27FC236}">
                  <a16:creationId xmlns:a16="http://schemas.microsoft.com/office/drawing/2014/main" id="{1227316D-E52C-5FD7-AF3C-27C50155BABA}"/>
                </a:ext>
              </a:extLst>
            </p:cNvPr>
            <p:cNvSpPr txBox="1"/>
            <p:nvPr/>
          </p:nvSpPr>
          <p:spPr>
            <a:xfrm>
              <a:off x="1491752" y="3278511"/>
              <a:ext cx="219612" cy="113296"/>
            </a:xfrm>
            <a:prstGeom prst="rect">
              <a:avLst/>
            </a:prstGeom>
            <a:solidFill>
              <a:schemeClr val="bg1"/>
            </a:solidFill>
          </p:spPr>
          <p:txBody>
            <a:bodyPr wrap="square" lIns="0" tIns="0" rIns="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500" b="0" i="0" u="none" strike="noStrike" kern="1200" cap="none" spc="0" normalizeH="0" baseline="0" noProof="0">
                  <a:ln>
                    <a:noFill/>
                  </a:ln>
                  <a:solidFill>
                    <a:srgbClr val="2B2B2B"/>
                  </a:solidFill>
                  <a:effectLst/>
                  <a:uLnTx/>
                  <a:uFillTx/>
                  <a:latin typeface="Verdana"/>
                  <a:ea typeface="+mn-ea"/>
                  <a:cs typeface="+mn-cs"/>
                </a:rPr>
                <a:t>1.259</a:t>
              </a:r>
              <a:endParaRPr kumimoji="0" lang="de-DE" sz="500" b="1" i="0" u="none" strike="noStrike" kern="1200" cap="none" spc="0" normalizeH="0" baseline="0" noProof="0">
                <a:ln>
                  <a:noFill/>
                </a:ln>
                <a:solidFill>
                  <a:srgbClr val="2B2B2B"/>
                </a:solidFill>
                <a:effectLst/>
                <a:uLnTx/>
                <a:uFillTx/>
                <a:latin typeface="Verdana"/>
                <a:ea typeface="+mn-ea"/>
                <a:cs typeface="+mn-cs"/>
              </a:endParaRPr>
            </a:p>
          </p:txBody>
        </p:sp>
        <p:sp>
          <p:nvSpPr>
            <p:cNvPr id="26" name="Textfeld 25">
              <a:extLst>
                <a:ext uri="{FF2B5EF4-FFF2-40B4-BE49-F238E27FC236}">
                  <a16:creationId xmlns:a16="http://schemas.microsoft.com/office/drawing/2014/main" id="{8644F8D4-7DAF-99A7-0605-3E13B23F2BFE}"/>
                </a:ext>
              </a:extLst>
            </p:cNvPr>
            <p:cNvSpPr txBox="1"/>
            <p:nvPr/>
          </p:nvSpPr>
          <p:spPr>
            <a:xfrm>
              <a:off x="3798806" y="3275634"/>
              <a:ext cx="219612" cy="113296"/>
            </a:xfrm>
            <a:prstGeom prst="rect">
              <a:avLst/>
            </a:prstGeom>
            <a:solidFill>
              <a:schemeClr val="bg1"/>
            </a:solidFill>
          </p:spPr>
          <p:txBody>
            <a:bodyPr wrap="square" lIns="0" tIns="0" rIns="0" bIns="3600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500" b="0" i="0" u="none" strike="noStrike" kern="1200" cap="none" spc="0" normalizeH="0" baseline="0" noProof="0">
                  <a:ln>
                    <a:noFill/>
                  </a:ln>
                  <a:solidFill>
                    <a:srgbClr val="2B2B2B"/>
                  </a:solidFill>
                  <a:effectLst/>
                  <a:uLnTx/>
                  <a:uFillTx/>
                  <a:latin typeface="Verdana"/>
                  <a:ea typeface="+mn-ea"/>
                  <a:cs typeface="+mn-cs"/>
                </a:rPr>
                <a:t>1.524</a:t>
              </a:r>
              <a:endParaRPr kumimoji="0" lang="de-DE" sz="500" b="1" i="0" u="none" strike="noStrike" kern="1200" cap="none" spc="0" normalizeH="0" baseline="0" noProof="0">
                <a:ln>
                  <a:noFill/>
                </a:ln>
                <a:solidFill>
                  <a:srgbClr val="2B2B2B"/>
                </a:solidFill>
                <a:effectLst/>
                <a:uLnTx/>
                <a:uFillTx/>
                <a:latin typeface="Verdana"/>
                <a:ea typeface="+mn-ea"/>
                <a:cs typeface="+mn-cs"/>
              </a:endParaRPr>
            </a:p>
          </p:txBody>
        </p:sp>
      </p:grpSp>
    </p:spTree>
    <p:extLst>
      <p:ext uri="{BB962C8B-B14F-4D97-AF65-F5344CB8AC3E}">
        <p14:creationId xmlns:p14="http://schemas.microsoft.com/office/powerpoint/2010/main" val="15153502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563B76-EC3A-FB54-B2EB-66C005467991}"/>
            </a:ext>
          </a:extLst>
        </p:cNvPr>
        <p:cNvGrpSpPr/>
        <p:nvPr/>
      </p:nvGrpSpPr>
      <p:grpSpPr>
        <a:xfrm>
          <a:off x="0" y="0"/>
          <a:ext cx="0" cy="0"/>
          <a:chOff x="0" y="0"/>
          <a:chExt cx="0" cy="0"/>
        </a:xfrm>
      </p:grpSpPr>
      <p:sp>
        <p:nvSpPr>
          <p:cNvPr id="10" name="Textplatzhalter 9">
            <a:extLst>
              <a:ext uri="{FF2B5EF4-FFF2-40B4-BE49-F238E27FC236}">
                <a16:creationId xmlns:a16="http://schemas.microsoft.com/office/drawing/2014/main" id="{1B41C8FC-94E4-2FDF-9BF4-158AD69D07D9}"/>
              </a:ext>
            </a:extLst>
          </p:cNvPr>
          <p:cNvSpPr txBox="1">
            <a:spLocks/>
          </p:cNvSpPr>
          <p:nvPr/>
        </p:nvSpPr>
        <p:spPr>
          <a:xfrm>
            <a:off x="314409"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Erwachsene vs. Kinder zeigen bei T1D unterschiedliche Inselautoantikörper-Verläufe</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baseline="0" noProof="0">
                <a:ln>
                  <a:noFill/>
                </a:ln>
                <a:solidFill>
                  <a:srgbClr val="7030A0"/>
                </a:solidFill>
                <a:effectLst/>
                <a:uLnTx/>
                <a:uFillTx/>
                <a:latin typeface="Verdana"/>
                <a:ea typeface="+mn-ea"/>
                <a:cs typeface="+mn-cs"/>
              </a:rPr>
              <a:t>*</a:t>
            </a:r>
          </a:p>
        </p:txBody>
      </p:sp>
      <p:pic>
        <p:nvPicPr>
          <p:cNvPr id="4" name="Grafik 3">
            <a:extLst>
              <a:ext uri="{FF2B5EF4-FFF2-40B4-BE49-F238E27FC236}">
                <a16:creationId xmlns:a16="http://schemas.microsoft.com/office/drawing/2014/main" id="{37A01CDF-A10F-D092-D213-0476AF32136F}"/>
              </a:ext>
            </a:extLst>
          </p:cNvPr>
          <p:cNvPicPr>
            <a:picLocks noChangeAspect="1"/>
          </p:cNvPicPr>
          <p:nvPr/>
        </p:nvPicPr>
        <p:blipFill>
          <a:blip r:embed="rId3"/>
          <a:stretch>
            <a:fillRect/>
          </a:stretch>
        </p:blipFill>
        <p:spPr>
          <a:xfrm>
            <a:off x="3553417" y="934606"/>
            <a:ext cx="5214065" cy="2768252"/>
          </a:xfrm>
          <a:prstGeom prst="rect">
            <a:avLst/>
          </a:prstGeom>
        </p:spPr>
      </p:pic>
      <p:sp>
        <p:nvSpPr>
          <p:cNvPr id="3" name="TextBox 3037">
            <a:extLst>
              <a:ext uri="{FF2B5EF4-FFF2-40B4-BE49-F238E27FC236}">
                <a16:creationId xmlns:a16="http://schemas.microsoft.com/office/drawing/2014/main" id="{20EC9835-A424-1322-1125-D0CCA45D4B4D}"/>
              </a:ext>
            </a:extLst>
          </p:cNvPr>
          <p:cNvSpPr txBox="1"/>
          <p:nvPr/>
        </p:nvSpPr>
        <p:spPr>
          <a:xfrm>
            <a:off x="314409" y="4287530"/>
            <a:ext cx="8658141" cy="830997"/>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Arial"/>
                <a:cs typeface="Arial"/>
              </a:rPr>
              <a:t>*Untersuchung von 135.914 Kindern (&lt; 18 Jahre) und 99.795 Erwachsenen, die Verwandte von Menschen mit T1D sind, die an der </a:t>
            </a:r>
            <a:r>
              <a:rPr kumimoji="0" lang="de-DE" sz="600" b="0" i="0" u="none" strike="noStrike" kern="1200" cap="none" spc="0" normalizeH="0" baseline="0" noProof="0" err="1">
                <a:ln>
                  <a:noFill/>
                </a:ln>
                <a:solidFill>
                  <a:srgbClr val="404040"/>
                </a:solidFill>
                <a:effectLst/>
                <a:uLnTx/>
                <a:uFillTx/>
                <a:latin typeface="Verdana"/>
                <a:ea typeface="Arial"/>
                <a:cs typeface="Arial"/>
              </a:rPr>
              <a:t>TrialNet</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Pathway</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to</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e-DE" sz="600" b="0" i="0" u="none" strike="noStrike" kern="1200" cap="none" spc="0" normalizeH="0" baseline="0" noProof="0" err="1">
                <a:ln>
                  <a:noFill/>
                </a:ln>
                <a:solidFill>
                  <a:srgbClr val="404040"/>
                </a:solidFill>
                <a:effectLst/>
                <a:uLnTx/>
                <a:uFillTx/>
                <a:latin typeface="Verdana"/>
                <a:ea typeface="Arial"/>
                <a:cs typeface="Arial"/>
              </a:rPr>
              <a:t>Prevention</a:t>
            </a:r>
            <a:r>
              <a:rPr kumimoji="0" lang="de-DE" sz="600" b="0" i="0" u="none" strike="noStrike" kern="1200" cap="none" spc="0" normalizeH="0" baseline="0" noProof="0">
                <a:ln>
                  <a:noFill/>
                </a:ln>
                <a:solidFill>
                  <a:srgbClr val="404040"/>
                </a:solidFill>
                <a:effectLst/>
                <a:uLnTx/>
                <a:uFillTx/>
                <a:latin typeface="Verdana"/>
                <a:ea typeface="Arial"/>
                <a:cs typeface="Arial"/>
              </a:rPr>
              <a:t>-Studie teilnahmen. Bei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-positiven Teilnehmern wurden Progressionsraten, Zusammenhänge mit Risikofaktoren und die Leistungsfähigkeit metabolischer </a:t>
            </a:r>
            <a:r>
              <a:rPr kumimoji="0" lang="de-DE" sz="600" b="0" i="0" u="none" strike="noStrike" kern="1200" cap="none" spc="0" normalizeH="0" baseline="0" noProof="0" err="1">
                <a:ln>
                  <a:noFill/>
                </a:ln>
                <a:solidFill>
                  <a:srgbClr val="404040"/>
                </a:solidFill>
                <a:effectLst/>
                <a:uLnTx/>
                <a:uFillTx/>
                <a:latin typeface="Verdana"/>
                <a:ea typeface="Arial"/>
                <a:cs typeface="Arial"/>
              </a:rPr>
              <a:t>Risikoscores</a:t>
            </a:r>
            <a:r>
              <a:rPr kumimoji="0" lang="de-DE" sz="600" b="0" i="0" u="none" strike="noStrike" kern="1200" cap="none" spc="0" normalizeH="0" baseline="0" noProof="0">
                <a:ln>
                  <a:noFill/>
                </a:ln>
                <a:solidFill>
                  <a:srgbClr val="404040"/>
                </a:solidFill>
                <a:effectLst/>
                <a:uLnTx/>
                <a:uFillTx/>
                <a:latin typeface="Verdana"/>
                <a:ea typeface="Arial"/>
                <a:cs typeface="Arial"/>
              </a:rPr>
              <a:t> verglichen.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-Verläufe zwischen Erwachsenen und Kindern, mit Angaben zum 3-Jahres-Risiko für den Übergang von einem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-Zustand in einen anderen und zur Anzahl der Ereignisse in jedem Zustand innerhalb der 3 Jahre. Die Größe des Kreises steht für die Anzahl der Personen, und die Breite der Linie steht für das Risiko des Übergangs vom ersten in den zweiten Zustand. Personen werden zensiert, wenn sie das betreffende Ereignis nach 3 Jahren nicht erlebt haben; dadurch verringert sich die Nachbeobachtungskohorte unter die Basiskohorte × Risikoschätzung (d. h. 2.315 × 0,69 &gt; 1.269). Personen, die wieder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-negativ werden und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-negativ bleiben, werden nicht angezeigt (n = 324); daher stellt dieses Diagramm den Verlauf von 2.988 Kindern und 2.881 Erwachsenen und ihr 3-Jahres-Risiko dar. Sobald Personen als mehrfach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-positiv identifiziert wurden, werden sie unabhängig von zukünftigen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-Tests als mehrfach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-positiv überwacht.</a:t>
            </a:r>
            <a:endParaRPr kumimoji="0" lang="da-DK" sz="600" b="0" i="0" u="none" strike="noStrike" kern="1200" cap="none" spc="0" normalizeH="0" baseline="0" noProof="0">
              <a:ln>
                <a:noFill/>
              </a:ln>
              <a:solidFill>
                <a:srgbClr val="404040"/>
              </a:solidFill>
              <a:effectLst/>
              <a:uLnTx/>
              <a:uFillTx/>
              <a:latin typeface="Verdana"/>
              <a:ea typeface="Arial"/>
              <a:cs typeface="Arial"/>
            </a:endParaRP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0" i="0" u="none" strike="noStrike" kern="1200" cap="none" spc="0" normalizeH="0" baseline="0" noProof="0">
                <a:ln>
                  <a:noFill/>
                </a:ln>
                <a:solidFill>
                  <a:srgbClr val="404040"/>
                </a:solidFill>
                <a:effectLst/>
                <a:uLnTx/>
                <a:uFillTx/>
                <a:latin typeface="Verdana"/>
                <a:ea typeface="Arial"/>
                <a:cs typeface="Arial"/>
              </a:rPr>
              <a:t>Abbildung modifiziert nach Templeman EL 2025</a:t>
            </a:r>
            <a:r>
              <a:rPr kumimoji="0" lang="da-DK" sz="600" b="0" i="0" u="none" strike="noStrike" kern="1200" cap="none" spc="0" normalizeH="0" baseline="3000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IAk: Inselautoantikörper; T1D: Typ-1-Diabetes.</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Templeman EL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Arial"/>
                <a:cs typeface="Arial"/>
              </a:rPr>
              <a:t>2025; 48: 1571–80.</a:t>
            </a:r>
          </a:p>
        </p:txBody>
      </p:sp>
      <p:sp>
        <p:nvSpPr>
          <p:cNvPr id="25" name="Rechteck 24">
            <a:extLst>
              <a:ext uri="{FF2B5EF4-FFF2-40B4-BE49-F238E27FC236}">
                <a16:creationId xmlns:a16="http://schemas.microsoft.com/office/drawing/2014/main" id="{7E679690-563B-A230-B425-75A147A45419}"/>
              </a:ext>
            </a:extLst>
          </p:cNvPr>
          <p:cNvSpPr/>
          <p:nvPr/>
        </p:nvSpPr>
        <p:spPr>
          <a:xfrm>
            <a:off x="3553417" y="934606"/>
            <a:ext cx="5214065" cy="2768252"/>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31" name="Rectangle: Rounded Corners 78">
            <a:extLst>
              <a:ext uri="{FF2B5EF4-FFF2-40B4-BE49-F238E27FC236}">
                <a16:creationId xmlns:a16="http://schemas.microsoft.com/office/drawing/2014/main" id="{4B5C38F5-5947-EDEC-CE2A-2E7B4B9C0570}"/>
              </a:ext>
            </a:extLst>
          </p:cNvPr>
          <p:cNvSpPr/>
          <p:nvPr/>
        </p:nvSpPr>
        <p:spPr>
          <a:xfrm>
            <a:off x="400472" y="3814554"/>
            <a:ext cx="8367011" cy="480355"/>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Erwachsene entwickelten insgesamt seltener T1D Stadium 3 </a:t>
            </a:r>
            <a:r>
              <a:rPr kumimoji="0" lang="de-DE" sz="11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(9,4 % </a:t>
            </a:r>
            <a:r>
              <a:rPr kumimoji="0" lang="de-DE" sz="1100" b="0" i="0" u="none" strike="noStrike" kern="120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vs</a:t>
            </a:r>
            <a:r>
              <a:rPr kumimoji="0" lang="de-DE" sz="11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27,7 %, p &lt; 0,001). Erwachsene, die T1D Stadium 3 entwickelten, waren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häufiger Einzel-</a:t>
            </a:r>
            <a:r>
              <a:rPr kumimoji="0" lang="de-DE" sz="1100" b="1" i="0" u="none" strike="noStrike" kern="120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IAk</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-positiv </a:t>
            </a:r>
            <a:r>
              <a:rPr kumimoji="0" lang="de-DE" sz="1100" b="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als Kinder (40,2 % vs. 15,2 %, p &lt; 0,001)</a:t>
            </a:r>
            <a:endParaRPr kumimoji="0" lang="de-DE" sz="1100" b="1"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0" name="Rettangolo con angoli arrotondati 39">
            <a:extLst>
              <a:ext uri="{FF2B5EF4-FFF2-40B4-BE49-F238E27FC236}">
                <a16:creationId xmlns:a16="http://schemas.microsoft.com/office/drawing/2014/main" id="{E18FD927-403C-AC1F-77DA-DCA1536C0D7F}"/>
              </a:ext>
            </a:extLst>
          </p:cNvPr>
          <p:cNvSpPr/>
          <p:nvPr/>
        </p:nvSpPr>
        <p:spPr>
          <a:xfrm>
            <a:off x="400473" y="2449641"/>
            <a:ext cx="2835477" cy="810000"/>
          </a:xfrm>
          <a:prstGeom prst="roundRect">
            <a:avLst>
              <a:gd name="adj" fmla="val 13286"/>
            </a:avLst>
          </a:prstGeom>
          <a:solidFill>
            <a:srgbClr val="FFFFFF"/>
          </a:solidFill>
          <a:ln w="19050" cap="flat" cmpd="sng" algn="ctr">
            <a:solidFill>
              <a:srgbClr val="ABB6D5"/>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Poppins"/>
              <a:ea typeface="+mn-ea"/>
              <a:cs typeface="+mn-cs"/>
            </a:endParaRPr>
          </a:p>
        </p:txBody>
      </p:sp>
      <p:sp>
        <p:nvSpPr>
          <p:cNvPr id="32" name="Rettangolo con angoli arrotondati 36">
            <a:extLst>
              <a:ext uri="{FF2B5EF4-FFF2-40B4-BE49-F238E27FC236}">
                <a16:creationId xmlns:a16="http://schemas.microsoft.com/office/drawing/2014/main" id="{531E9273-1B15-D6F7-D29C-A0C81A0AA261}"/>
              </a:ext>
            </a:extLst>
          </p:cNvPr>
          <p:cNvSpPr/>
          <p:nvPr/>
        </p:nvSpPr>
        <p:spPr>
          <a:xfrm>
            <a:off x="400473" y="1445540"/>
            <a:ext cx="2835477" cy="810000"/>
          </a:xfrm>
          <a:prstGeom prst="roundRect">
            <a:avLst>
              <a:gd name="adj" fmla="val 13286"/>
            </a:avLst>
          </a:prstGeom>
          <a:solidFill>
            <a:srgbClr val="FFFFFF"/>
          </a:solidFill>
          <a:ln w="19050" cap="flat" cmpd="sng" algn="ctr">
            <a:solidFill>
              <a:srgbClr val="DCA79B"/>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Poppins"/>
              <a:ea typeface="+mn-ea"/>
              <a:cs typeface="+mn-cs"/>
            </a:endParaRPr>
          </a:p>
        </p:txBody>
      </p:sp>
      <p:sp>
        <p:nvSpPr>
          <p:cNvPr id="34" name="TextBox 9">
            <a:extLst>
              <a:ext uri="{FF2B5EF4-FFF2-40B4-BE49-F238E27FC236}">
                <a16:creationId xmlns:a16="http://schemas.microsoft.com/office/drawing/2014/main" id="{E78B7B8A-3FFA-0350-0741-4EB5AECE72E4}"/>
              </a:ext>
            </a:extLst>
          </p:cNvPr>
          <p:cNvSpPr txBox="1"/>
          <p:nvPr/>
        </p:nvSpPr>
        <p:spPr>
          <a:xfrm>
            <a:off x="1432425" y="1559018"/>
            <a:ext cx="1705222" cy="581698"/>
          </a:xfrm>
          <a:prstGeom prst="rect">
            <a:avLst/>
          </a:prstGeom>
          <a:noFill/>
        </p:spPr>
        <p:txBody>
          <a:bodyPr wrap="square" lIns="0" tIns="0" rIns="0" bIns="0" anchor="t">
            <a:spAutoFit/>
          </a:bodyPr>
          <a:lstStyle/>
          <a:p>
            <a:pPr marL="0" marR="0" lvl="0" indent="0" algn="l" defTabSz="685800" rtl="0" eaLnBrk="1" fontAlgn="auto" latinLnBrk="0" hangingPunct="1">
              <a:lnSpc>
                <a:spcPct val="90000"/>
              </a:lnSpc>
              <a:spcBef>
                <a:spcPts val="300"/>
              </a:spcBef>
              <a:spcAft>
                <a:spcPts val="0"/>
              </a:spcAft>
              <a:buClrTx/>
              <a:buSzTx/>
              <a:buFontTx/>
              <a:buNone/>
              <a:tabLst/>
              <a:defRPr/>
            </a:pPr>
            <a:r>
              <a:rPr kumimoji="0" lang="en-US" sz="1050" b="0" i="0" u="none" strike="noStrike" kern="1200" cap="none" spc="0" normalizeH="0" baseline="0" noProof="0" err="1">
                <a:ln>
                  <a:noFill/>
                </a:ln>
                <a:solidFill>
                  <a:srgbClr val="030F3B"/>
                </a:solidFill>
                <a:effectLst/>
                <a:uLnTx/>
                <a:uFillTx/>
                <a:latin typeface="Verdana"/>
                <a:ea typeface="+mn-ea"/>
                <a:cs typeface="+mn-cs"/>
              </a:rPr>
              <a:t>Erwachsene</a:t>
            </a:r>
            <a:r>
              <a:rPr kumimoji="0" lang="en-US" sz="1050" b="0" i="0" u="none" strike="noStrike" kern="1200" cap="none" spc="0" normalizeH="0" baseline="0" noProof="0">
                <a:ln>
                  <a:noFill/>
                </a:ln>
                <a:solidFill>
                  <a:srgbClr val="030F3B"/>
                </a:solidFill>
                <a:effectLst/>
                <a:uLnTx/>
                <a:uFillTx/>
                <a:latin typeface="Verdana"/>
                <a:ea typeface="+mn-ea"/>
                <a:cs typeface="+mn-cs"/>
              </a:rPr>
              <a:t> </a:t>
            </a:r>
            <a:r>
              <a:rPr kumimoji="0" lang="en-US" sz="1050" b="0" i="0" u="none" strike="noStrike" kern="1200" cap="none" spc="0" normalizeH="0" baseline="0" noProof="0" err="1">
                <a:ln>
                  <a:noFill/>
                </a:ln>
                <a:solidFill>
                  <a:srgbClr val="030F3B"/>
                </a:solidFill>
                <a:effectLst/>
                <a:uLnTx/>
                <a:uFillTx/>
                <a:latin typeface="Verdana"/>
                <a:ea typeface="+mn-ea"/>
                <a:cs typeface="+mn-cs"/>
              </a:rPr>
              <a:t>sind</a:t>
            </a:r>
            <a:r>
              <a:rPr kumimoji="0" lang="en-US" sz="1050" b="0" i="0" u="none" strike="noStrike" kern="1200" cap="none" spc="0" normalizeH="0" baseline="0" noProof="0">
                <a:ln>
                  <a:noFill/>
                </a:ln>
                <a:solidFill>
                  <a:srgbClr val="030F3B"/>
                </a:solidFill>
                <a:effectLst/>
                <a:uLnTx/>
                <a:uFillTx/>
                <a:latin typeface="Verdana"/>
                <a:ea typeface="+mn-ea"/>
                <a:cs typeface="+mn-cs"/>
              </a:rPr>
              <a:t> </a:t>
            </a:r>
            <a:r>
              <a:rPr kumimoji="0" lang="en-US" sz="1050" b="0" i="0" u="none" strike="noStrike" kern="1200" cap="none" spc="0" normalizeH="0" baseline="0" noProof="0" err="1">
                <a:ln>
                  <a:noFill/>
                </a:ln>
                <a:solidFill>
                  <a:srgbClr val="030F3B"/>
                </a:solidFill>
                <a:effectLst/>
                <a:uLnTx/>
                <a:uFillTx/>
                <a:latin typeface="Verdana"/>
                <a:ea typeface="+mn-ea"/>
                <a:cs typeface="+mn-cs"/>
              </a:rPr>
              <a:t>häufiger</a:t>
            </a:r>
            <a:r>
              <a:rPr kumimoji="0" lang="en-US" sz="1050" b="0" i="0" u="none" strike="noStrike" kern="1200" cap="none" spc="0" normalizeH="0" baseline="0" noProof="0">
                <a:ln>
                  <a:noFill/>
                </a:ln>
                <a:solidFill>
                  <a:srgbClr val="030F3B"/>
                </a:solidFill>
                <a:effectLst/>
                <a:uLnTx/>
                <a:uFillTx/>
                <a:latin typeface="Verdana"/>
                <a:ea typeface="+mn-ea"/>
                <a:cs typeface="+mn-cs"/>
              </a:rPr>
              <a:t> </a:t>
            </a:r>
            <a:r>
              <a:rPr kumimoji="0" lang="en-US" sz="1050" b="1" i="0" u="none" strike="noStrike" kern="1200" cap="none" spc="0" normalizeH="0" baseline="0" noProof="0" err="1">
                <a:ln>
                  <a:noFill/>
                </a:ln>
                <a:solidFill>
                  <a:srgbClr val="030F3B"/>
                </a:solidFill>
                <a:effectLst/>
                <a:uLnTx/>
                <a:uFillTx/>
                <a:latin typeface="Verdana"/>
                <a:ea typeface="+mn-ea"/>
                <a:cs typeface="+mn-cs"/>
              </a:rPr>
              <a:t>Einzel-IAk-positiv</a:t>
            </a:r>
            <a:r>
              <a:rPr kumimoji="0" lang="en-US" sz="1050" b="0" i="0" u="none" strike="noStrike" kern="1200" cap="none" spc="0" normalizeH="0" baseline="0" noProof="0">
                <a:ln>
                  <a:noFill/>
                </a:ln>
                <a:solidFill>
                  <a:srgbClr val="030F3B"/>
                </a:solidFill>
                <a:effectLst/>
                <a:uLnTx/>
                <a:uFillTx/>
                <a:latin typeface="Verdana"/>
                <a:ea typeface="+mn-ea"/>
                <a:cs typeface="+mn-cs"/>
              </a:rPr>
              <a:t> </a:t>
            </a:r>
            <a:r>
              <a:rPr kumimoji="0" lang="en-US" sz="1050" b="0" i="0" u="none" strike="noStrike" kern="1200" cap="none" spc="0" normalizeH="0" baseline="0" noProof="0" err="1">
                <a:ln>
                  <a:noFill/>
                </a:ln>
                <a:solidFill>
                  <a:srgbClr val="030F3B"/>
                </a:solidFill>
                <a:effectLst/>
                <a:uLnTx/>
                <a:uFillTx/>
                <a:latin typeface="Verdana"/>
                <a:ea typeface="+mn-ea"/>
                <a:cs typeface="+mn-cs"/>
              </a:rPr>
              <a:t>bei</a:t>
            </a:r>
            <a:r>
              <a:rPr kumimoji="0" lang="en-US" sz="1050" b="0" i="0" u="none" strike="noStrike" kern="1200" cap="none" spc="0" normalizeH="0" baseline="0" noProof="0">
                <a:ln>
                  <a:noFill/>
                </a:ln>
                <a:solidFill>
                  <a:srgbClr val="030F3B"/>
                </a:solidFill>
                <a:effectLst/>
                <a:uLnTx/>
                <a:uFillTx/>
                <a:latin typeface="Verdana"/>
                <a:ea typeface="+mn-ea"/>
                <a:cs typeface="+mn-cs"/>
              </a:rPr>
              <a:t> Diagnose</a:t>
            </a:r>
            <a:br>
              <a:rPr kumimoji="0" lang="en-US" sz="1050" b="0" i="0" u="none" strike="noStrike" kern="1200" cap="none" spc="0" normalizeH="0" baseline="0" noProof="0">
                <a:ln>
                  <a:noFill/>
                </a:ln>
                <a:solidFill>
                  <a:srgbClr val="030F3B"/>
                </a:solidFill>
                <a:effectLst/>
                <a:uLnTx/>
                <a:uFillTx/>
                <a:latin typeface="Verdana"/>
                <a:ea typeface="+mn-ea"/>
                <a:cs typeface="+mn-cs"/>
              </a:rPr>
            </a:br>
            <a:r>
              <a:rPr kumimoji="0" lang="en-US" sz="1050" b="0" i="0" u="none" strike="noStrike" kern="1200" cap="none" spc="0" normalizeH="0" baseline="0" noProof="0">
                <a:ln>
                  <a:noFill/>
                </a:ln>
                <a:solidFill>
                  <a:srgbClr val="030F3B"/>
                </a:solidFill>
                <a:effectLst/>
                <a:uLnTx/>
                <a:uFillTx/>
                <a:latin typeface="Verdana"/>
                <a:ea typeface="+mn-ea"/>
                <a:cs typeface="Helvetica"/>
              </a:rPr>
              <a:t>(4,0 % vs. 2,6 %)</a:t>
            </a:r>
          </a:p>
        </p:txBody>
      </p:sp>
      <p:sp>
        <p:nvSpPr>
          <p:cNvPr id="35" name="TextBox 13">
            <a:extLst>
              <a:ext uri="{FF2B5EF4-FFF2-40B4-BE49-F238E27FC236}">
                <a16:creationId xmlns:a16="http://schemas.microsoft.com/office/drawing/2014/main" id="{C888A5AA-5BDF-B8FF-570A-8F0FD1F7EEFC}"/>
              </a:ext>
            </a:extLst>
          </p:cNvPr>
          <p:cNvSpPr txBox="1"/>
          <p:nvPr/>
        </p:nvSpPr>
        <p:spPr>
          <a:xfrm>
            <a:off x="1432425" y="2563119"/>
            <a:ext cx="1705222" cy="581698"/>
          </a:xfrm>
          <a:prstGeom prst="rect">
            <a:avLst/>
          </a:prstGeom>
          <a:noFill/>
        </p:spPr>
        <p:txBody>
          <a:bodyPr wrap="square" lIns="0" tIns="0" rIns="0" bIns="0" anchor="t">
            <a:spAutoFit/>
          </a:bodyPr>
          <a:lstStyle/>
          <a:p>
            <a:pPr marL="0" marR="0" lvl="0" indent="0" algn="l" defTabSz="685800" rtl="0" eaLnBrk="1" fontAlgn="auto" latinLnBrk="0" hangingPunct="1">
              <a:lnSpc>
                <a:spcPct val="90000"/>
              </a:lnSpc>
              <a:spcBef>
                <a:spcPts val="300"/>
              </a:spcBef>
              <a:spcAft>
                <a:spcPts val="0"/>
              </a:spcAft>
              <a:buClrTx/>
              <a:buSzTx/>
              <a:buFontTx/>
              <a:buNone/>
              <a:tabLst/>
              <a:defRPr/>
            </a:pPr>
            <a:r>
              <a:rPr kumimoji="0" lang="en-US" sz="1050" b="0" i="0" u="none" strike="noStrike" kern="1200" cap="none" spc="0" normalizeH="0" baseline="0" noProof="0">
                <a:ln>
                  <a:noFill/>
                </a:ln>
                <a:solidFill>
                  <a:srgbClr val="030F3B"/>
                </a:solidFill>
                <a:effectLst/>
                <a:uLnTx/>
                <a:uFillTx/>
                <a:latin typeface="Verdana"/>
                <a:ea typeface="+mn-ea"/>
                <a:cs typeface="+mn-cs"/>
              </a:rPr>
              <a:t>Kinder </a:t>
            </a:r>
            <a:r>
              <a:rPr kumimoji="0" lang="en-US" sz="1050" b="0" i="0" u="none" strike="noStrike" kern="1200" cap="none" spc="0" normalizeH="0" baseline="0" noProof="0" err="1">
                <a:ln>
                  <a:noFill/>
                </a:ln>
                <a:solidFill>
                  <a:srgbClr val="030F3B"/>
                </a:solidFill>
                <a:effectLst/>
                <a:uLnTx/>
                <a:uFillTx/>
                <a:latin typeface="Verdana"/>
                <a:ea typeface="+mn-ea"/>
                <a:cs typeface="+mn-cs"/>
              </a:rPr>
              <a:t>sind</a:t>
            </a:r>
            <a:r>
              <a:rPr kumimoji="0" lang="en-US" sz="1050" b="0" i="0" u="none" strike="noStrike" kern="1200" cap="none" spc="0" normalizeH="0" baseline="0" noProof="0">
                <a:ln>
                  <a:noFill/>
                </a:ln>
                <a:solidFill>
                  <a:srgbClr val="030F3B"/>
                </a:solidFill>
                <a:effectLst/>
                <a:uLnTx/>
                <a:uFillTx/>
                <a:latin typeface="Verdana"/>
                <a:ea typeface="+mn-ea"/>
                <a:cs typeface="+mn-cs"/>
              </a:rPr>
              <a:t> </a:t>
            </a:r>
            <a:r>
              <a:rPr kumimoji="0" lang="en-US" sz="1050" b="0" i="0" u="none" strike="noStrike" kern="1200" cap="none" spc="0" normalizeH="0" baseline="0" noProof="0" err="1">
                <a:ln>
                  <a:noFill/>
                </a:ln>
                <a:solidFill>
                  <a:srgbClr val="030F3B"/>
                </a:solidFill>
                <a:effectLst/>
                <a:uLnTx/>
                <a:uFillTx/>
                <a:latin typeface="Verdana"/>
                <a:ea typeface="+mn-ea"/>
                <a:cs typeface="+mn-cs"/>
              </a:rPr>
              <a:t>häufiger</a:t>
            </a:r>
            <a:br>
              <a:rPr kumimoji="0" lang="en-US" sz="1050" b="0" i="0" u="none" strike="noStrike" kern="1200" cap="none" spc="0" normalizeH="0" baseline="0" noProof="0">
                <a:ln>
                  <a:noFill/>
                </a:ln>
                <a:solidFill>
                  <a:srgbClr val="030F3B"/>
                </a:solidFill>
                <a:effectLst/>
                <a:uLnTx/>
                <a:uFillTx/>
                <a:latin typeface="Verdana"/>
                <a:ea typeface="+mn-ea"/>
                <a:cs typeface="+mn-cs"/>
              </a:rPr>
            </a:br>
            <a:r>
              <a:rPr kumimoji="0" lang="en-US" sz="1050" b="1" i="0" u="none" strike="noStrike" kern="1200" cap="none" spc="0" normalizeH="0" baseline="0" noProof="0" err="1">
                <a:ln>
                  <a:noFill/>
                </a:ln>
                <a:solidFill>
                  <a:srgbClr val="030F3B"/>
                </a:solidFill>
                <a:effectLst/>
                <a:uLnTx/>
                <a:uFillTx/>
                <a:latin typeface="Verdana"/>
                <a:ea typeface="+mn-ea"/>
                <a:cs typeface="+mn-cs"/>
              </a:rPr>
              <a:t>Multipel-IAk-positiv</a:t>
            </a:r>
            <a:r>
              <a:rPr kumimoji="0" lang="en-US" sz="1050" b="1" i="0" u="none" strike="noStrike" kern="1200" cap="none" spc="0" normalizeH="0" baseline="0" noProof="0">
                <a:ln>
                  <a:noFill/>
                </a:ln>
                <a:solidFill>
                  <a:srgbClr val="030F3B"/>
                </a:solidFill>
                <a:effectLst/>
                <a:uLnTx/>
                <a:uFillTx/>
                <a:latin typeface="Verdana"/>
                <a:ea typeface="+mn-ea"/>
                <a:cs typeface="+mn-cs"/>
              </a:rPr>
              <a:t> </a:t>
            </a:r>
            <a:r>
              <a:rPr kumimoji="0" lang="en-US" sz="1050" b="0" i="0" u="none" strike="noStrike" kern="1200" cap="none" spc="0" normalizeH="0" baseline="0" noProof="0" err="1">
                <a:ln>
                  <a:noFill/>
                </a:ln>
                <a:solidFill>
                  <a:srgbClr val="030F3B"/>
                </a:solidFill>
                <a:effectLst/>
                <a:uLnTx/>
                <a:uFillTx/>
                <a:latin typeface="Verdana"/>
                <a:ea typeface="+mn-ea"/>
                <a:cs typeface="+mn-cs"/>
              </a:rPr>
              <a:t>bei</a:t>
            </a:r>
            <a:r>
              <a:rPr kumimoji="0" lang="en-US" sz="1050" b="0" i="0" u="none" strike="noStrike" kern="1200" cap="none" spc="0" normalizeH="0" baseline="0" noProof="0">
                <a:ln>
                  <a:noFill/>
                </a:ln>
                <a:solidFill>
                  <a:srgbClr val="030F3B"/>
                </a:solidFill>
                <a:effectLst/>
                <a:uLnTx/>
                <a:uFillTx/>
                <a:latin typeface="Verdana"/>
                <a:ea typeface="+mn-ea"/>
                <a:cs typeface="+mn-cs"/>
              </a:rPr>
              <a:t> Diagnose</a:t>
            </a:r>
            <a:br>
              <a:rPr kumimoji="0" lang="en-US" sz="1050" b="1" i="0" u="none" strike="noStrike" kern="1200" cap="none" spc="0" normalizeH="0" baseline="0" noProof="0">
                <a:ln>
                  <a:noFill/>
                </a:ln>
                <a:solidFill>
                  <a:srgbClr val="030F3B"/>
                </a:solidFill>
                <a:effectLst/>
                <a:uLnTx/>
                <a:uFillTx/>
                <a:latin typeface="Verdana"/>
                <a:ea typeface="+mn-ea"/>
                <a:cs typeface="+mn-cs"/>
              </a:rPr>
            </a:br>
            <a:r>
              <a:rPr kumimoji="0" lang="en-US" sz="1050" b="0" i="0" u="none" strike="noStrike" kern="1200" cap="none" spc="0" normalizeH="0" baseline="0" noProof="0">
                <a:ln>
                  <a:noFill/>
                </a:ln>
                <a:solidFill>
                  <a:srgbClr val="030F3B"/>
                </a:solidFill>
                <a:effectLst/>
                <a:uLnTx/>
                <a:uFillTx/>
                <a:latin typeface="Verdana"/>
                <a:ea typeface="+mn-ea"/>
                <a:cs typeface="Helvetica"/>
              </a:rPr>
              <a:t>(2,8 % vs. 0,8 %)*</a:t>
            </a:r>
            <a:endParaRPr kumimoji="0" lang="en-US" sz="1050" b="0" i="0" u="none" strike="noStrike" kern="1200" cap="none" spc="0" normalizeH="0" baseline="30000" noProof="0">
              <a:ln>
                <a:noFill/>
              </a:ln>
              <a:solidFill>
                <a:srgbClr val="030F3B"/>
              </a:solidFill>
              <a:effectLst/>
              <a:uLnTx/>
              <a:uFillTx/>
              <a:latin typeface="Verdana"/>
              <a:ea typeface="+mn-ea"/>
              <a:cs typeface="Helvetica"/>
            </a:endParaRPr>
          </a:p>
        </p:txBody>
      </p:sp>
      <p:pic>
        <p:nvPicPr>
          <p:cNvPr id="42" name="Grafik 41" descr="Ein Bild, das Schwarz, Dunkelheit enthält.&#10;&#10;KI-generierte Inhalte können fehlerhaft sein.">
            <a:extLst>
              <a:ext uri="{FF2B5EF4-FFF2-40B4-BE49-F238E27FC236}">
                <a16:creationId xmlns:a16="http://schemas.microsoft.com/office/drawing/2014/main" id="{331FE761-EE12-35CF-DBD6-D1D3DCC200A7}"/>
              </a:ext>
            </a:extLst>
          </p:cNvPr>
          <p:cNvPicPr>
            <a:picLocks noChangeAspect="1"/>
          </p:cNvPicPr>
          <p:nvPr/>
        </p:nvPicPr>
        <p:blipFill>
          <a:blip r:embed="rId4">
            <a:duotone>
              <a:prstClr val="black"/>
              <a:srgbClr val="DCA79B">
                <a:tint val="45000"/>
                <a:satMod val="400000"/>
              </a:srgbClr>
            </a:duotone>
            <a:extLst>
              <a:ext uri="{28A0092B-C50C-407E-A947-70E740481C1C}">
                <a14:useLocalDpi xmlns:a14="http://schemas.microsoft.com/office/drawing/2010/main" val="0"/>
              </a:ext>
            </a:extLst>
          </a:blip>
          <a:stretch>
            <a:fillRect/>
          </a:stretch>
        </p:blipFill>
        <p:spPr>
          <a:xfrm>
            <a:off x="341806" y="1302022"/>
            <a:ext cx="1090619" cy="1090880"/>
          </a:xfrm>
          <a:prstGeom prst="rect">
            <a:avLst/>
          </a:prstGeom>
        </p:spPr>
      </p:pic>
      <p:pic>
        <p:nvPicPr>
          <p:cNvPr id="44" name="Grafik 43" descr="Ein Bild, das Schwarz, Dunkelheit enthält.&#10;&#10;KI-generierte Inhalte können fehlerhaft sein.">
            <a:extLst>
              <a:ext uri="{FF2B5EF4-FFF2-40B4-BE49-F238E27FC236}">
                <a16:creationId xmlns:a16="http://schemas.microsoft.com/office/drawing/2014/main" id="{B9195D24-26C3-8155-A056-A4B5C75D95EC}"/>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38489" y="2306737"/>
            <a:ext cx="1093936" cy="1094461"/>
          </a:xfrm>
          <a:prstGeom prst="rect">
            <a:avLst/>
          </a:prstGeom>
        </p:spPr>
      </p:pic>
      <p:sp>
        <p:nvSpPr>
          <p:cNvPr id="45" name="Textfeld 44">
            <a:extLst>
              <a:ext uri="{FF2B5EF4-FFF2-40B4-BE49-F238E27FC236}">
                <a16:creationId xmlns:a16="http://schemas.microsoft.com/office/drawing/2014/main" id="{B42BBED7-F275-FBBF-4814-E136D169E4D8}"/>
              </a:ext>
            </a:extLst>
          </p:cNvPr>
          <p:cNvSpPr txBox="1"/>
          <p:nvPr/>
        </p:nvSpPr>
        <p:spPr>
          <a:xfrm>
            <a:off x="4536144" y="1045531"/>
            <a:ext cx="591647" cy="153888"/>
          </a:xfrm>
          <a:prstGeom prst="rect">
            <a:avLst/>
          </a:prstGeom>
          <a:solidFill>
            <a:schemeClr val="bg1"/>
          </a:solid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000" b="1" i="0" u="none" strike="noStrike" kern="1200" cap="none" spc="0" normalizeH="0" baseline="0" noProof="0">
                <a:ln>
                  <a:noFill/>
                </a:ln>
                <a:solidFill>
                  <a:prstClr val="black"/>
                </a:solidFill>
                <a:effectLst/>
                <a:uLnTx/>
                <a:uFillTx/>
                <a:latin typeface="Verdana"/>
                <a:ea typeface="+mn-ea"/>
                <a:cs typeface="+mn-cs"/>
              </a:rPr>
              <a:t>Kinder</a:t>
            </a:r>
          </a:p>
        </p:txBody>
      </p:sp>
      <p:sp>
        <p:nvSpPr>
          <p:cNvPr id="46" name="Textfeld 45">
            <a:extLst>
              <a:ext uri="{FF2B5EF4-FFF2-40B4-BE49-F238E27FC236}">
                <a16:creationId xmlns:a16="http://schemas.microsoft.com/office/drawing/2014/main" id="{F1391C37-40AD-2B4C-6920-3114AFAD29B9}"/>
              </a:ext>
            </a:extLst>
          </p:cNvPr>
          <p:cNvSpPr txBox="1"/>
          <p:nvPr/>
        </p:nvSpPr>
        <p:spPr>
          <a:xfrm>
            <a:off x="6808016" y="1045531"/>
            <a:ext cx="965197" cy="153888"/>
          </a:xfrm>
          <a:prstGeom prst="rect">
            <a:avLst/>
          </a:prstGeom>
          <a:solidFill>
            <a:schemeClr val="bg1"/>
          </a:solid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000" b="1" i="0" u="none" strike="noStrike" kern="1200" cap="none" spc="0" normalizeH="0" baseline="0" noProof="0">
                <a:ln>
                  <a:noFill/>
                </a:ln>
                <a:solidFill>
                  <a:prstClr val="black"/>
                </a:solidFill>
                <a:effectLst/>
                <a:uLnTx/>
                <a:uFillTx/>
                <a:latin typeface="Verdana"/>
                <a:ea typeface="+mn-ea"/>
                <a:cs typeface="+mn-cs"/>
              </a:rPr>
              <a:t>Erwachsene</a:t>
            </a:r>
          </a:p>
        </p:txBody>
      </p:sp>
      <p:sp>
        <p:nvSpPr>
          <p:cNvPr id="47" name="Textfeld 46">
            <a:extLst>
              <a:ext uri="{FF2B5EF4-FFF2-40B4-BE49-F238E27FC236}">
                <a16:creationId xmlns:a16="http://schemas.microsoft.com/office/drawing/2014/main" id="{16D7F5B9-D832-A4EB-BFFE-2FA190BECFA0}"/>
              </a:ext>
            </a:extLst>
          </p:cNvPr>
          <p:cNvSpPr txBox="1"/>
          <p:nvPr/>
        </p:nvSpPr>
        <p:spPr>
          <a:xfrm>
            <a:off x="4065758" y="3500895"/>
            <a:ext cx="591647" cy="107722"/>
          </a:xfrm>
          <a:prstGeom prst="rect">
            <a:avLst/>
          </a:prstGeom>
          <a:solidFill>
            <a:schemeClr val="bg1"/>
          </a:solidFill>
        </p:spPr>
        <p:txBody>
          <a:bodyPr wrap="squar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Jeder</a:t>
            </a:r>
          </a:p>
        </p:txBody>
      </p:sp>
      <p:sp>
        <p:nvSpPr>
          <p:cNvPr id="48" name="Textfeld 47">
            <a:extLst>
              <a:ext uri="{FF2B5EF4-FFF2-40B4-BE49-F238E27FC236}">
                <a16:creationId xmlns:a16="http://schemas.microsoft.com/office/drawing/2014/main" id="{81238F40-399B-90F1-E643-E9C0BAED33CC}"/>
              </a:ext>
            </a:extLst>
          </p:cNvPr>
          <p:cNvSpPr txBox="1"/>
          <p:nvPr/>
        </p:nvSpPr>
        <p:spPr>
          <a:xfrm>
            <a:off x="5086076" y="3458319"/>
            <a:ext cx="2699090" cy="215444"/>
          </a:xfrm>
          <a:prstGeom prst="rect">
            <a:avLst/>
          </a:prstGeom>
          <a:solidFill>
            <a:schemeClr val="bg1"/>
          </a:solid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700" b="0" i="0" u="none" strike="noStrike" kern="1200" cap="none" spc="0" normalizeH="0" baseline="0" noProof="0">
                <a:ln>
                  <a:noFill/>
                </a:ln>
                <a:solidFill>
                  <a:prstClr val="black"/>
                </a:solidFill>
                <a:effectLst/>
                <a:uLnTx/>
                <a:uFillTx/>
                <a:latin typeface="Verdana"/>
                <a:ea typeface="+mn-ea"/>
                <a:cs typeface="+mn-cs"/>
              </a:rPr>
              <a:t>repräsentiert das 3-Jahres-Risiko, von einem Stadium zum nächsten fortzuschreiten</a:t>
            </a:r>
          </a:p>
        </p:txBody>
      </p:sp>
      <p:sp>
        <p:nvSpPr>
          <p:cNvPr id="49" name="Textfeld 48">
            <a:extLst>
              <a:ext uri="{FF2B5EF4-FFF2-40B4-BE49-F238E27FC236}">
                <a16:creationId xmlns:a16="http://schemas.microsoft.com/office/drawing/2014/main" id="{BB8B6851-BFB5-25FB-F880-993B6BBAE823}"/>
              </a:ext>
            </a:extLst>
          </p:cNvPr>
          <p:cNvSpPr txBox="1"/>
          <p:nvPr/>
        </p:nvSpPr>
        <p:spPr>
          <a:xfrm>
            <a:off x="3804754" y="1709370"/>
            <a:ext cx="330616" cy="153888"/>
          </a:xfrm>
          <a:prstGeom prst="rect">
            <a:avLst/>
          </a:prstGeom>
          <a:solidFill>
            <a:srgbClr val="ABB6D5"/>
          </a:solid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000" b="1" i="0" u="none" strike="noStrike" kern="1200" cap="none" spc="0" normalizeH="0" baseline="0" noProof="0" err="1">
                <a:ln>
                  <a:noFill/>
                </a:ln>
                <a:solidFill>
                  <a:prstClr val="black"/>
                </a:solidFill>
                <a:effectLst/>
                <a:uLnTx/>
                <a:uFillTx/>
                <a:latin typeface="Verdana"/>
                <a:ea typeface="+mn-ea"/>
                <a:cs typeface="+mn-cs"/>
              </a:rPr>
              <a:t>sIAk</a:t>
            </a:r>
            <a:endParaRPr kumimoji="0" lang="de-DE" sz="1000" b="1" i="0" u="none" strike="noStrike" kern="1200" cap="none" spc="0" normalizeH="0" baseline="0" noProof="0">
              <a:ln>
                <a:noFill/>
              </a:ln>
              <a:solidFill>
                <a:prstClr val="black"/>
              </a:solidFill>
              <a:effectLst/>
              <a:uLnTx/>
              <a:uFillTx/>
              <a:latin typeface="Verdana"/>
              <a:ea typeface="+mn-ea"/>
              <a:cs typeface="+mn-cs"/>
            </a:endParaRPr>
          </a:p>
        </p:txBody>
      </p:sp>
      <p:sp>
        <p:nvSpPr>
          <p:cNvPr id="50" name="Textfeld 49">
            <a:extLst>
              <a:ext uri="{FF2B5EF4-FFF2-40B4-BE49-F238E27FC236}">
                <a16:creationId xmlns:a16="http://schemas.microsoft.com/office/drawing/2014/main" id="{65B05C65-728E-D2CA-3A6E-FA34D9F52E93}"/>
              </a:ext>
            </a:extLst>
          </p:cNvPr>
          <p:cNvSpPr txBox="1"/>
          <p:nvPr/>
        </p:nvSpPr>
        <p:spPr>
          <a:xfrm>
            <a:off x="6282352" y="2962711"/>
            <a:ext cx="411296" cy="138499"/>
          </a:xfrm>
          <a:prstGeom prst="rect">
            <a:avLst/>
          </a:prstGeom>
          <a:solidFill>
            <a:schemeClr val="bg1"/>
          </a:solid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900" b="1" i="0" u="none" strike="noStrike" kern="1200" cap="none" spc="0" normalizeH="0" baseline="0" noProof="0" err="1">
                <a:ln>
                  <a:noFill/>
                </a:ln>
                <a:solidFill>
                  <a:prstClr val="black"/>
                </a:solidFill>
                <a:effectLst/>
                <a:uLnTx/>
                <a:uFillTx/>
                <a:latin typeface="Verdana"/>
                <a:ea typeface="+mn-ea"/>
                <a:cs typeface="+mn-cs"/>
              </a:rPr>
              <a:t>mIAk</a:t>
            </a:r>
            <a:endParaRPr kumimoji="0" lang="de-DE" sz="900" b="1" i="0" u="none" strike="noStrike" kern="1200" cap="none" spc="0" normalizeH="0" baseline="0" noProof="0">
              <a:ln>
                <a:noFill/>
              </a:ln>
              <a:solidFill>
                <a:prstClr val="black"/>
              </a:solidFill>
              <a:effectLst/>
              <a:uLnTx/>
              <a:uFillTx/>
              <a:latin typeface="Verdana"/>
              <a:ea typeface="+mn-ea"/>
              <a:cs typeface="+mn-cs"/>
            </a:endParaRPr>
          </a:p>
        </p:txBody>
      </p:sp>
      <p:sp>
        <p:nvSpPr>
          <p:cNvPr id="51" name="Textfeld 50">
            <a:extLst>
              <a:ext uri="{FF2B5EF4-FFF2-40B4-BE49-F238E27FC236}">
                <a16:creationId xmlns:a16="http://schemas.microsoft.com/office/drawing/2014/main" id="{3771E586-AEE5-15AD-5849-B2D4F3FDE518}"/>
              </a:ext>
            </a:extLst>
          </p:cNvPr>
          <p:cNvSpPr txBox="1"/>
          <p:nvPr/>
        </p:nvSpPr>
        <p:spPr>
          <a:xfrm>
            <a:off x="7591470" y="2987417"/>
            <a:ext cx="411296" cy="138499"/>
          </a:xfrm>
          <a:prstGeom prst="rect">
            <a:avLst/>
          </a:prstGeom>
          <a:solidFill>
            <a:schemeClr val="bg1"/>
          </a:solid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900" b="1" i="0" u="none" strike="noStrike" kern="1200" cap="none" spc="0" normalizeH="0" baseline="0" noProof="0" err="1">
                <a:ln>
                  <a:noFill/>
                </a:ln>
                <a:solidFill>
                  <a:prstClr val="black"/>
                </a:solidFill>
                <a:effectLst/>
                <a:uLnTx/>
                <a:uFillTx/>
                <a:latin typeface="Verdana"/>
                <a:ea typeface="+mn-ea"/>
                <a:cs typeface="+mn-cs"/>
              </a:rPr>
              <a:t>mIAk</a:t>
            </a:r>
            <a:endParaRPr kumimoji="0" lang="de-DE" sz="900" b="1" i="0" u="none" strike="noStrike" kern="1200" cap="none" spc="0" normalizeH="0" baseline="0" noProof="0">
              <a:ln>
                <a:noFill/>
              </a:ln>
              <a:solidFill>
                <a:prstClr val="black"/>
              </a:solidFill>
              <a:effectLst/>
              <a:uLnTx/>
              <a:uFillTx/>
              <a:latin typeface="Verdana"/>
              <a:ea typeface="+mn-ea"/>
              <a:cs typeface="+mn-cs"/>
            </a:endParaRPr>
          </a:p>
        </p:txBody>
      </p:sp>
      <p:sp>
        <p:nvSpPr>
          <p:cNvPr id="52" name="Textfeld 51">
            <a:extLst>
              <a:ext uri="{FF2B5EF4-FFF2-40B4-BE49-F238E27FC236}">
                <a16:creationId xmlns:a16="http://schemas.microsoft.com/office/drawing/2014/main" id="{F9BE62F8-3ACC-8664-0C2C-9FF43FBC6429}"/>
              </a:ext>
            </a:extLst>
          </p:cNvPr>
          <p:cNvSpPr txBox="1"/>
          <p:nvPr/>
        </p:nvSpPr>
        <p:spPr>
          <a:xfrm>
            <a:off x="3829821" y="2839505"/>
            <a:ext cx="411296" cy="153888"/>
          </a:xfrm>
          <a:prstGeom prst="rect">
            <a:avLst/>
          </a:prstGeom>
          <a:solidFill>
            <a:srgbClr val="ABB6D5"/>
          </a:solid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000" b="1" i="0" u="none" strike="noStrike" kern="1200" cap="none" spc="0" normalizeH="0" baseline="0" noProof="0" err="1">
                <a:ln>
                  <a:noFill/>
                </a:ln>
                <a:solidFill>
                  <a:prstClr val="black"/>
                </a:solidFill>
                <a:effectLst/>
                <a:uLnTx/>
                <a:uFillTx/>
                <a:latin typeface="Verdana"/>
                <a:ea typeface="+mn-ea"/>
                <a:cs typeface="+mn-cs"/>
              </a:rPr>
              <a:t>mIAk</a:t>
            </a:r>
            <a:endParaRPr kumimoji="0" lang="de-DE" sz="1000" b="1" i="0" u="none" strike="noStrike" kern="1200" cap="none" spc="0" normalizeH="0" baseline="0" noProof="0">
              <a:ln>
                <a:noFill/>
              </a:ln>
              <a:solidFill>
                <a:prstClr val="black"/>
              </a:solidFill>
              <a:effectLst/>
              <a:uLnTx/>
              <a:uFillTx/>
              <a:latin typeface="Verdana"/>
              <a:ea typeface="+mn-ea"/>
              <a:cs typeface="+mn-cs"/>
            </a:endParaRPr>
          </a:p>
        </p:txBody>
      </p:sp>
      <p:sp>
        <p:nvSpPr>
          <p:cNvPr id="53" name="Textfeld 52">
            <a:extLst>
              <a:ext uri="{FF2B5EF4-FFF2-40B4-BE49-F238E27FC236}">
                <a16:creationId xmlns:a16="http://schemas.microsoft.com/office/drawing/2014/main" id="{F30B8771-0E9D-7D6F-FDA2-1CE3181F1AB6}"/>
              </a:ext>
            </a:extLst>
          </p:cNvPr>
          <p:cNvSpPr txBox="1"/>
          <p:nvPr/>
        </p:nvSpPr>
        <p:spPr>
          <a:xfrm>
            <a:off x="5052991" y="2847806"/>
            <a:ext cx="411296" cy="153888"/>
          </a:xfrm>
          <a:prstGeom prst="rect">
            <a:avLst/>
          </a:prstGeom>
          <a:solidFill>
            <a:srgbClr val="ABB6D5"/>
          </a:solid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000" b="1" i="0" u="none" strike="noStrike" kern="1200" cap="none" spc="0" normalizeH="0" baseline="0" noProof="0" err="1">
                <a:ln>
                  <a:noFill/>
                </a:ln>
                <a:solidFill>
                  <a:prstClr val="black"/>
                </a:solidFill>
                <a:effectLst/>
                <a:uLnTx/>
                <a:uFillTx/>
                <a:latin typeface="Verdana"/>
                <a:ea typeface="+mn-ea"/>
                <a:cs typeface="+mn-cs"/>
              </a:rPr>
              <a:t>mIAk</a:t>
            </a:r>
            <a:endParaRPr kumimoji="0" lang="de-DE" sz="1000" b="1" i="0" u="none" strike="noStrike" kern="1200" cap="none" spc="0" normalizeH="0" baseline="0" noProof="0">
              <a:ln>
                <a:noFill/>
              </a:ln>
              <a:solidFill>
                <a:prstClr val="black"/>
              </a:solidFill>
              <a:effectLst/>
              <a:uLnTx/>
              <a:uFillTx/>
              <a:latin typeface="Verdana"/>
              <a:ea typeface="+mn-ea"/>
              <a:cs typeface="+mn-cs"/>
            </a:endParaRPr>
          </a:p>
        </p:txBody>
      </p:sp>
      <p:sp>
        <p:nvSpPr>
          <p:cNvPr id="54" name="Textfeld 53">
            <a:extLst>
              <a:ext uri="{FF2B5EF4-FFF2-40B4-BE49-F238E27FC236}">
                <a16:creationId xmlns:a16="http://schemas.microsoft.com/office/drawing/2014/main" id="{3C9CC309-1C10-C43E-E0AB-AB5E42F395C8}"/>
              </a:ext>
            </a:extLst>
          </p:cNvPr>
          <p:cNvSpPr txBox="1"/>
          <p:nvPr/>
        </p:nvSpPr>
        <p:spPr>
          <a:xfrm>
            <a:off x="6322692" y="1726250"/>
            <a:ext cx="330616" cy="153888"/>
          </a:xfrm>
          <a:prstGeom prst="rect">
            <a:avLst/>
          </a:prstGeom>
          <a:solidFill>
            <a:srgbClr val="DCA79B"/>
          </a:solid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000" b="1" i="0" u="none" strike="noStrike" kern="1200" cap="none" spc="0" normalizeH="0" baseline="0" noProof="0" err="1">
                <a:ln>
                  <a:noFill/>
                </a:ln>
                <a:solidFill>
                  <a:prstClr val="black"/>
                </a:solidFill>
                <a:effectLst/>
                <a:uLnTx/>
                <a:uFillTx/>
                <a:latin typeface="Verdana"/>
                <a:ea typeface="+mn-ea"/>
                <a:cs typeface="+mn-cs"/>
              </a:rPr>
              <a:t>sIAk</a:t>
            </a:r>
            <a:endParaRPr kumimoji="0" lang="de-DE" sz="1000" b="1" i="0" u="none" strike="noStrike" kern="1200" cap="none" spc="0" normalizeH="0" baseline="0" noProof="0">
              <a:ln>
                <a:noFill/>
              </a:ln>
              <a:solidFill>
                <a:prstClr val="black"/>
              </a:solidFill>
              <a:effectLst/>
              <a:uLnTx/>
              <a:uFillTx/>
              <a:latin typeface="Verdana"/>
              <a:ea typeface="+mn-ea"/>
              <a:cs typeface="+mn-cs"/>
            </a:endParaRPr>
          </a:p>
        </p:txBody>
      </p:sp>
      <p:sp>
        <p:nvSpPr>
          <p:cNvPr id="55" name="Textfeld 54">
            <a:extLst>
              <a:ext uri="{FF2B5EF4-FFF2-40B4-BE49-F238E27FC236}">
                <a16:creationId xmlns:a16="http://schemas.microsoft.com/office/drawing/2014/main" id="{B951FC68-70D4-3D9B-15E4-C564E5AD4F08}"/>
              </a:ext>
            </a:extLst>
          </p:cNvPr>
          <p:cNvSpPr txBox="1"/>
          <p:nvPr/>
        </p:nvSpPr>
        <p:spPr>
          <a:xfrm>
            <a:off x="7597446" y="1725681"/>
            <a:ext cx="330616" cy="138499"/>
          </a:xfrm>
          <a:prstGeom prst="rect">
            <a:avLst/>
          </a:prstGeom>
          <a:solidFill>
            <a:srgbClr val="DCA79B"/>
          </a:solid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900" b="1" i="0" u="none" strike="noStrike" kern="1200" cap="none" spc="0" normalizeH="0" baseline="0" noProof="0" err="1">
                <a:ln>
                  <a:noFill/>
                </a:ln>
                <a:solidFill>
                  <a:prstClr val="black"/>
                </a:solidFill>
                <a:effectLst/>
                <a:uLnTx/>
                <a:uFillTx/>
                <a:latin typeface="Verdana"/>
                <a:ea typeface="+mn-ea"/>
                <a:cs typeface="+mn-cs"/>
              </a:rPr>
              <a:t>sIAk</a:t>
            </a:r>
            <a:endParaRPr kumimoji="0" lang="de-DE" sz="900" b="1" i="0" u="none" strike="noStrike" kern="1200" cap="none" spc="0" normalizeH="0" baseline="0" noProof="0">
              <a:ln>
                <a:noFill/>
              </a:ln>
              <a:solidFill>
                <a:prstClr val="black"/>
              </a:solidFill>
              <a:effectLst/>
              <a:uLnTx/>
              <a:uFillTx/>
              <a:latin typeface="Verdana"/>
              <a:ea typeface="+mn-ea"/>
              <a:cs typeface="+mn-cs"/>
            </a:endParaRPr>
          </a:p>
        </p:txBody>
      </p:sp>
      <p:sp>
        <p:nvSpPr>
          <p:cNvPr id="56" name="Textfeld 55">
            <a:extLst>
              <a:ext uri="{FF2B5EF4-FFF2-40B4-BE49-F238E27FC236}">
                <a16:creationId xmlns:a16="http://schemas.microsoft.com/office/drawing/2014/main" id="{F365E544-4C0F-DAB1-9663-D472D807A65E}"/>
              </a:ext>
            </a:extLst>
          </p:cNvPr>
          <p:cNvSpPr txBox="1"/>
          <p:nvPr/>
        </p:nvSpPr>
        <p:spPr>
          <a:xfrm>
            <a:off x="5068148" y="1714939"/>
            <a:ext cx="270866" cy="126954"/>
          </a:xfrm>
          <a:prstGeom prst="rect">
            <a:avLst/>
          </a:prstGeom>
          <a:solidFill>
            <a:srgbClr val="ABB6D5"/>
          </a:solidFill>
        </p:spPr>
        <p:txBody>
          <a:bodyPr wrap="squar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800" b="1" i="0" u="none" strike="noStrike" kern="1200" cap="none" spc="0" normalizeH="0" baseline="0" noProof="0" err="1">
                <a:ln>
                  <a:noFill/>
                </a:ln>
                <a:solidFill>
                  <a:prstClr val="black"/>
                </a:solidFill>
                <a:effectLst/>
                <a:uLnTx/>
                <a:uFillTx/>
                <a:latin typeface="Verdana"/>
                <a:ea typeface="+mn-ea"/>
                <a:cs typeface="+mn-cs"/>
              </a:rPr>
              <a:t>sIAk</a:t>
            </a:r>
            <a:endParaRPr kumimoji="0" lang="de-DE" sz="800" b="1" i="0" u="none" strike="noStrike" kern="1200" cap="none" spc="0" normalizeH="0" baseline="0" noProof="0">
              <a:ln>
                <a:noFill/>
              </a:ln>
              <a:solidFill>
                <a:prstClr val="black"/>
              </a:solidFill>
              <a:effectLst/>
              <a:uLnTx/>
              <a:uFillTx/>
              <a:latin typeface="Verdana"/>
              <a:ea typeface="+mn-ea"/>
              <a:cs typeface="+mn-cs"/>
            </a:endParaRPr>
          </a:p>
        </p:txBody>
      </p:sp>
    </p:spTree>
    <p:extLst>
      <p:ext uri="{BB962C8B-B14F-4D97-AF65-F5344CB8AC3E}">
        <p14:creationId xmlns:p14="http://schemas.microsoft.com/office/powerpoint/2010/main" val="169221167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EA07DA53-20A0-8D31-52B8-807BA6BC6FCA}"/>
              </a:ext>
            </a:extLst>
          </p:cNvPr>
          <p:cNvSpPr txBox="1">
            <a:spLocks/>
          </p:cNvSpPr>
          <p:nvPr/>
        </p:nvSpPr>
        <p:spPr>
          <a:xfrm>
            <a:off x="314409" y="11422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lang="de-DE" sz="2000" b="1">
                <a:solidFill>
                  <a:srgbClr val="7030A0"/>
                </a:solidFill>
                <a:latin typeface="Verdana"/>
              </a:rPr>
              <a:t>DDG-Praxisempfehlung 2024: Indikation für die Bestimmung von Inselautoantikörpern</a:t>
            </a:r>
            <a:r>
              <a:rPr lang="de-DE" sz="2000" b="1" baseline="30000">
                <a:solidFill>
                  <a:srgbClr val="7030A0"/>
                </a:solidFill>
                <a:latin typeface="Verdana"/>
              </a:rPr>
              <a:t>1</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4" name="TextBox 3037">
            <a:extLst>
              <a:ext uri="{FF2B5EF4-FFF2-40B4-BE49-F238E27FC236}">
                <a16:creationId xmlns:a16="http://schemas.microsoft.com/office/drawing/2014/main" id="{583D5DD4-F810-7AFE-76FE-C6A377A99142}"/>
              </a:ext>
            </a:extLst>
          </p:cNvPr>
          <p:cNvSpPr txBox="1"/>
          <p:nvPr/>
        </p:nvSpPr>
        <p:spPr>
          <a:xfrm>
            <a:off x="314410" y="4931690"/>
            <a:ext cx="7723188"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Schwarz T </a:t>
            </a:r>
            <a:r>
              <a:rPr lang="de-DE" sz="600" i="1">
                <a:solidFill>
                  <a:srgbClr val="404040"/>
                </a:solidFill>
              </a:rPr>
              <a:t>et al. </a:t>
            </a:r>
            <a:r>
              <a:rPr lang="de-DE" sz="600" i="1" err="1">
                <a:solidFill>
                  <a:srgbClr val="404040"/>
                </a:solidFill>
              </a:rPr>
              <a:t>Diabetol</a:t>
            </a:r>
            <a:r>
              <a:rPr lang="de-DE" sz="600" i="1">
                <a:solidFill>
                  <a:srgbClr val="404040"/>
                </a:solidFill>
              </a:rPr>
              <a:t> </a:t>
            </a:r>
            <a:r>
              <a:rPr lang="de-DE" sz="600" i="1" err="1">
                <a:solidFill>
                  <a:srgbClr val="404040"/>
                </a:solidFill>
              </a:rPr>
              <a:t>Stoffwechs</a:t>
            </a:r>
            <a:r>
              <a:rPr lang="de-DE" sz="600" i="1">
                <a:solidFill>
                  <a:srgbClr val="404040"/>
                </a:solidFill>
              </a:rPr>
              <a:t> </a:t>
            </a:r>
            <a:r>
              <a:rPr lang="de-DE" sz="600">
                <a:solidFill>
                  <a:srgbClr val="404040"/>
                </a:solidFill>
              </a:rPr>
              <a:t>2024; 19: S125</a:t>
            </a:r>
            <a:r>
              <a:rPr lang="da-DK" sz="600">
                <a:solidFill>
                  <a:srgbClr val="404040"/>
                </a:solidFill>
                <a:ea typeface="Arial"/>
                <a:cs typeface="Arial"/>
              </a:rPr>
              <a:t>–</a:t>
            </a:r>
            <a:r>
              <a:rPr lang="de-DE" sz="600">
                <a:solidFill>
                  <a:srgbClr val="404040"/>
                </a:solidFill>
              </a:rPr>
              <a:t>S137.</a:t>
            </a:r>
          </a:p>
        </p:txBody>
      </p:sp>
      <p:sp>
        <p:nvSpPr>
          <p:cNvPr id="5" name="Footer Placeholder 4">
            <a:extLst>
              <a:ext uri="{FF2B5EF4-FFF2-40B4-BE49-F238E27FC236}">
                <a16:creationId xmlns:a16="http://schemas.microsoft.com/office/drawing/2014/main" id="{C39256BF-38AE-A981-245C-E8AFBA746895}"/>
              </a:ext>
            </a:extLst>
          </p:cNvPr>
          <p:cNvSpPr txBox="1">
            <a:spLocks/>
          </p:cNvSpPr>
          <p:nvPr/>
        </p:nvSpPr>
        <p:spPr>
          <a:xfrm>
            <a:off x="344244" y="4702120"/>
            <a:ext cx="8355607" cy="277524"/>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ts val="300"/>
              </a:spcBef>
              <a:buClrTx/>
              <a:buNone/>
              <a:defRPr/>
            </a:pPr>
            <a:r>
              <a:rPr lang="de-DE" sz="600">
                <a:solidFill>
                  <a:srgbClr val="404040"/>
                </a:solidFill>
                <a:latin typeface="+mn-lt"/>
                <a:ea typeface="Verdana" panose="020B0604030504040204" pitchFamily="34" charset="0"/>
                <a:cs typeface="Verdana" panose="020B0604030504040204" pitchFamily="34" charset="0"/>
              </a:rPr>
              <a:t>Abbildung</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modifiziert nach Schwarz T 2024</a:t>
            </a:r>
            <a:r>
              <a:rPr kumimoji="0" lang="de-DE" sz="600" b="0" i="0" u="none" strike="noStrike" kern="1200" cap="none" spc="0" normalizeH="0" baseline="30000" noProof="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IAk</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Inselautoantikörper; T1D: Typ-1-Diabetes</a:t>
            </a:r>
            <a:endParaRPr kumimoji="0" lang="en-US"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pic>
        <p:nvPicPr>
          <p:cNvPr id="7" name="Grafik 6" descr="Ein Bild, das Text, Screenshot, Schrift, Zahl enthält.&#10;&#10;KI-generierte Inhalte können fehlerhaft sein.">
            <a:extLst>
              <a:ext uri="{FF2B5EF4-FFF2-40B4-BE49-F238E27FC236}">
                <a16:creationId xmlns:a16="http://schemas.microsoft.com/office/drawing/2014/main" id="{3DF39B24-B5D2-4562-D15A-44737DBB129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0835" y="1653396"/>
            <a:ext cx="3997623" cy="2252141"/>
          </a:xfrm>
          <a:prstGeom prst="rect">
            <a:avLst/>
          </a:prstGeom>
        </p:spPr>
      </p:pic>
      <p:sp>
        <p:nvSpPr>
          <p:cNvPr id="8" name="Rechteck 7">
            <a:extLst>
              <a:ext uri="{FF2B5EF4-FFF2-40B4-BE49-F238E27FC236}">
                <a16:creationId xmlns:a16="http://schemas.microsoft.com/office/drawing/2014/main" id="{73BA0C6B-F966-2F72-794B-D3E912CB4AFE}"/>
              </a:ext>
            </a:extLst>
          </p:cNvPr>
          <p:cNvSpPr/>
          <p:nvPr/>
        </p:nvSpPr>
        <p:spPr>
          <a:xfrm>
            <a:off x="530835" y="1653396"/>
            <a:ext cx="3997623" cy="2252141"/>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 name="Rechteck: abgerundete Ecken 2">
            <a:extLst>
              <a:ext uri="{FF2B5EF4-FFF2-40B4-BE49-F238E27FC236}">
                <a16:creationId xmlns:a16="http://schemas.microsoft.com/office/drawing/2014/main" id="{B6BAD823-2AA1-195D-FF5D-6ACD0978713E}"/>
              </a:ext>
            </a:extLst>
          </p:cNvPr>
          <p:cNvSpPr/>
          <p:nvPr/>
        </p:nvSpPr>
        <p:spPr>
          <a:xfrm>
            <a:off x="4754066" y="961724"/>
            <a:ext cx="3955936" cy="3635484"/>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1200"/>
              </a:spcBef>
              <a:buClr>
                <a:schemeClr val="accent2"/>
              </a:buClr>
              <a:buSzPct val="120000"/>
            </a:pPr>
            <a:r>
              <a:rPr lang="de-DE" sz="900">
                <a:solidFill>
                  <a:schemeClr val="bg1"/>
                </a:solidFill>
              </a:rPr>
              <a:t>Bestimmung von Inselautoantikörpern</a:t>
            </a:r>
            <a:r>
              <a:rPr lang="de-DE" sz="900" baseline="30000">
                <a:solidFill>
                  <a:schemeClr val="bg1"/>
                </a:solidFill>
              </a:rPr>
              <a:t>1</a:t>
            </a:r>
            <a:r>
              <a:rPr lang="de-DE" sz="900">
                <a:solidFill>
                  <a:schemeClr val="bg1"/>
                </a:solidFill>
              </a:rPr>
              <a:t>:</a:t>
            </a:r>
          </a:p>
          <a:p>
            <a:pPr marL="177800" indent="-177800">
              <a:spcBef>
                <a:spcPts val="1200"/>
              </a:spcBef>
              <a:buClr>
                <a:schemeClr val="accent2"/>
              </a:buClr>
              <a:buSzPct val="120000"/>
              <a:buFont typeface="Arial" panose="020B0604020202020204" pitchFamily="34" charset="0"/>
              <a:buChar char="•"/>
            </a:pPr>
            <a:r>
              <a:rPr lang="de-DE" sz="900">
                <a:solidFill>
                  <a:schemeClr val="bg1"/>
                </a:solidFill>
              </a:rPr>
              <a:t>Das Vorliegen von </a:t>
            </a:r>
            <a:r>
              <a:rPr lang="de-DE" sz="900" err="1">
                <a:solidFill>
                  <a:schemeClr val="bg1"/>
                </a:solidFill>
              </a:rPr>
              <a:t>IAk</a:t>
            </a:r>
            <a:r>
              <a:rPr lang="de-DE" sz="900">
                <a:solidFill>
                  <a:schemeClr val="bg1"/>
                </a:solidFill>
              </a:rPr>
              <a:t> kann als frühes Stadium der Entwicklung eines T1D gewertet werden, ohne dass bereits Symptome bzw. metabolische Veränderungen vorliegen</a:t>
            </a:r>
          </a:p>
          <a:p>
            <a:pPr marL="177800" indent="-177800">
              <a:spcBef>
                <a:spcPts val="1200"/>
              </a:spcBef>
              <a:buClr>
                <a:schemeClr val="accent2"/>
              </a:buClr>
              <a:buSzPct val="120000"/>
              <a:buFont typeface="Arial" panose="020B0604020202020204" pitchFamily="34" charset="0"/>
              <a:buChar char="•"/>
            </a:pPr>
            <a:r>
              <a:rPr lang="de-DE" sz="900">
                <a:solidFill>
                  <a:schemeClr val="bg1"/>
                </a:solidFill>
              </a:rPr>
              <a:t>Da sich die </a:t>
            </a:r>
            <a:r>
              <a:rPr lang="de-DE" sz="900" err="1">
                <a:solidFill>
                  <a:schemeClr val="bg1"/>
                </a:solidFill>
              </a:rPr>
              <a:t>IAk</a:t>
            </a:r>
            <a:r>
              <a:rPr lang="de-DE" sz="900">
                <a:solidFill>
                  <a:schemeClr val="bg1"/>
                </a:solidFill>
              </a:rPr>
              <a:t> oft Jahre vor der klinischen Manifestation bei Personen mit hohem Erkrankungsrisiko nachweisen lassen, stellen sie wichtige prädiktive und frühdiagnostische Marker dar</a:t>
            </a:r>
          </a:p>
          <a:p>
            <a:pPr marL="177800" indent="-177800">
              <a:spcBef>
                <a:spcPts val="1200"/>
              </a:spcBef>
              <a:buClr>
                <a:schemeClr val="accent2"/>
              </a:buClr>
              <a:buSzPct val="120000"/>
              <a:buFont typeface="Arial" panose="020B0604020202020204" pitchFamily="34" charset="0"/>
              <a:buChar char="•"/>
            </a:pPr>
            <a:r>
              <a:rPr lang="de-DE" sz="900">
                <a:solidFill>
                  <a:schemeClr val="bg1"/>
                </a:solidFill>
              </a:rPr>
              <a:t>Bei der Abschätzung des Risikos für die Entwicklung eines T1D bei Patienten mit </a:t>
            </a:r>
            <a:r>
              <a:rPr lang="de-DE" sz="900" err="1">
                <a:solidFill>
                  <a:schemeClr val="bg1"/>
                </a:solidFill>
              </a:rPr>
              <a:t>polyglandulären</a:t>
            </a:r>
            <a:r>
              <a:rPr lang="de-DE" sz="900">
                <a:solidFill>
                  <a:schemeClr val="bg1"/>
                </a:solidFill>
              </a:rPr>
              <a:t> Autoimmun-Syndromen ist die </a:t>
            </a:r>
            <a:r>
              <a:rPr lang="de-DE" sz="900" err="1">
                <a:solidFill>
                  <a:schemeClr val="bg1"/>
                </a:solidFill>
              </a:rPr>
              <a:t>IAk</a:t>
            </a:r>
            <a:r>
              <a:rPr lang="de-DE" sz="900">
                <a:solidFill>
                  <a:schemeClr val="bg1"/>
                </a:solidFill>
              </a:rPr>
              <a:t>-Bestimmung ebenfalls nützlich</a:t>
            </a:r>
          </a:p>
          <a:p>
            <a:pPr marL="177800" indent="-177800">
              <a:spcBef>
                <a:spcPts val="1200"/>
              </a:spcBef>
              <a:buClr>
                <a:schemeClr val="accent2"/>
              </a:buClr>
              <a:buSzPct val="120000"/>
              <a:buFont typeface="Arial" panose="020B0604020202020204" pitchFamily="34" charset="0"/>
              <a:buChar char="•"/>
            </a:pPr>
            <a:r>
              <a:rPr lang="de-DE" sz="900">
                <a:solidFill>
                  <a:schemeClr val="bg1"/>
                </a:solidFill>
              </a:rPr>
              <a:t>Eine Vergleichbarkeit der Messwerte, wenn diese in verschiedenen (Spezial-)Laboratorien erfolgen, muss über eine externe Qualitätssicherung und mögliche Verwendung von Referenzmethoden unter der Verwendung von </a:t>
            </a:r>
            <a:r>
              <a:rPr lang="de-DE" sz="900" err="1">
                <a:solidFill>
                  <a:schemeClr val="bg1"/>
                </a:solidFill>
              </a:rPr>
              <a:t>IAk</a:t>
            </a:r>
            <a:r>
              <a:rPr lang="de-DE" sz="900">
                <a:solidFill>
                  <a:schemeClr val="bg1"/>
                </a:solidFill>
              </a:rPr>
              <a:t>-Standards erfolgen. In der Praxis sollten nur unabhängig evaluierte </a:t>
            </a:r>
            <a:r>
              <a:rPr lang="de-DE" sz="900" err="1">
                <a:solidFill>
                  <a:schemeClr val="bg1"/>
                </a:solidFill>
              </a:rPr>
              <a:t>IAk</a:t>
            </a:r>
            <a:r>
              <a:rPr lang="de-DE" sz="900">
                <a:solidFill>
                  <a:schemeClr val="bg1"/>
                </a:solidFill>
              </a:rPr>
              <a:t>-Assays mit hoher </a:t>
            </a:r>
            <a:r>
              <a:rPr lang="de-DE" sz="900" err="1">
                <a:solidFill>
                  <a:schemeClr val="bg1"/>
                </a:solidFill>
              </a:rPr>
              <a:t>Sensitivitä</a:t>
            </a:r>
            <a:r>
              <a:rPr lang="de-DE" sz="900">
                <a:solidFill>
                  <a:schemeClr val="bg1"/>
                </a:solidFill>
              </a:rPr>
              <a:t> und Spezifität eingesetzt werden</a:t>
            </a:r>
          </a:p>
        </p:txBody>
      </p:sp>
    </p:spTree>
    <p:extLst>
      <p:ext uri="{BB962C8B-B14F-4D97-AF65-F5344CB8AC3E}">
        <p14:creationId xmlns:p14="http://schemas.microsoft.com/office/powerpoint/2010/main" val="20254352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4">
            <a:extLst>
              <a:ext uri="{FF2B5EF4-FFF2-40B4-BE49-F238E27FC236}">
                <a16:creationId xmlns:a16="http://schemas.microsoft.com/office/drawing/2014/main" id="{C02937C1-9096-3C3C-A6C2-217494D0DEE5}"/>
              </a:ext>
            </a:extLst>
          </p:cNvPr>
          <p:cNvSpPr>
            <a:spLocks noGrp="1"/>
          </p:cNvSpPr>
          <p:nvPr>
            <p:ph type="body" sz="quarter" idx="17"/>
          </p:nvPr>
        </p:nvSpPr>
        <p:spPr>
          <a:xfrm>
            <a:off x="363622" y="114578"/>
            <a:ext cx="8561962" cy="463296"/>
          </a:xfrm>
        </p:spPr>
        <p:txBody>
          <a:bodyPr/>
          <a:lstStyle/>
          <a:p>
            <a:r>
              <a:rPr lang="de-DE" sz="2000" b="1">
                <a:solidFill>
                  <a:srgbClr val="7030A0"/>
                </a:solidFill>
                <a:latin typeface="+mj-lt"/>
              </a:rPr>
              <a:t>Epidemiologische und genetische Daten aus der frühen Kindheit haben Virusinfektionen mit T1D in Verbindung gebracht</a:t>
            </a:r>
            <a:r>
              <a:rPr lang="de-DE" sz="2000" b="1" baseline="30000">
                <a:solidFill>
                  <a:srgbClr val="7030A0"/>
                </a:solidFill>
                <a:latin typeface="+mj-lt"/>
              </a:rPr>
              <a:t>1</a:t>
            </a:r>
          </a:p>
        </p:txBody>
      </p:sp>
      <p:sp>
        <p:nvSpPr>
          <p:cNvPr id="14" name="Textfeld 13">
            <a:extLst>
              <a:ext uri="{FF2B5EF4-FFF2-40B4-BE49-F238E27FC236}">
                <a16:creationId xmlns:a16="http://schemas.microsoft.com/office/drawing/2014/main" id="{ED81BD12-72DB-B3D1-457B-C5B5D4F43EC3}"/>
              </a:ext>
            </a:extLst>
          </p:cNvPr>
          <p:cNvSpPr txBox="1"/>
          <p:nvPr/>
        </p:nvSpPr>
        <p:spPr>
          <a:xfrm>
            <a:off x="363622" y="4850404"/>
            <a:ext cx="8417666"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T1D: Typ-1-Diabetes.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Arial"/>
              </a:rPr>
              <a:t>1. </a:t>
            </a:r>
            <a:r>
              <a:rPr kumimoji="0" lang="de-DE" sz="600" b="0" i="0" u="none" strike="noStrike" kern="1200" cap="none" spc="0" normalizeH="0" baseline="0" noProof="0">
                <a:ln>
                  <a:noFill/>
                </a:ln>
                <a:solidFill>
                  <a:srgbClr val="404040"/>
                </a:solidFill>
                <a:effectLst/>
                <a:uLnTx/>
                <a:uFillTx/>
                <a:latin typeface="Verdana"/>
                <a:ea typeface="+mn-ea"/>
                <a:cs typeface="Arial"/>
              </a:rPr>
              <a:t>Primavera M </a:t>
            </a:r>
            <a:r>
              <a:rPr kumimoji="0" lang="de-DE" sz="600" b="0" i="1" u="none" strike="noStrike" kern="1200" cap="none" spc="0" normalizeH="0" baseline="0" noProof="0">
                <a:ln>
                  <a:noFill/>
                </a:ln>
                <a:solidFill>
                  <a:srgbClr val="404040"/>
                </a:solidFill>
                <a:effectLst/>
                <a:uLnTx/>
                <a:uFillTx/>
                <a:latin typeface="Verdana"/>
                <a:ea typeface="+mn-ea"/>
                <a:cs typeface="Arial"/>
              </a:rPr>
              <a:t>et al. Front </a:t>
            </a:r>
            <a:r>
              <a:rPr kumimoji="0" lang="de-DE" sz="600" b="0" i="1" u="none" strike="noStrike" kern="1200" cap="none" spc="0" normalizeH="0" baseline="0" noProof="0" err="1">
                <a:ln>
                  <a:noFill/>
                </a:ln>
                <a:solidFill>
                  <a:srgbClr val="404040"/>
                </a:solidFill>
                <a:effectLst/>
                <a:uLnTx/>
                <a:uFillTx/>
                <a:latin typeface="Verdana"/>
                <a:ea typeface="+mn-ea"/>
                <a:cs typeface="Arial"/>
              </a:rPr>
              <a:t>Endocrinol</a:t>
            </a:r>
            <a:r>
              <a:rPr kumimoji="0" lang="de-DE" sz="600" b="0" i="1" u="none" strike="noStrike" kern="1200" cap="none" spc="0" normalizeH="0" baseline="0" noProof="0">
                <a:ln>
                  <a:noFill/>
                </a:ln>
                <a:solidFill>
                  <a:srgbClr val="404040"/>
                </a:solidFill>
                <a:effectLst/>
                <a:uLnTx/>
                <a:uFillTx/>
                <a:latin typeface="Verdana"/>
                <a:ea typeface="+mn-ea"/>
                <a:cs typeface="Arial"/>
              </a:rPr>
              <a:t> (Lausanne) </a:t>
            </a:r>
            <a:r>
              <a:rPr kumimoji="0" lang="de-DE" sz="600" b="0" i="0" u="none" strike="noStrike" kern="1200" cap="none" spc="0" normalizeH="0" baseline="0" noProof="0">
                <a:ln>
                  <a:noFill/>
                </a:ln>
                <a:solidFill>
                  <a:srgbClr val="404040"/>
                </a:solidFill>
                <a:effectLst/>
                <a:uLnTx/>
                <a:uFillTx/>
                <a:latin typeface="Verdana"/>
                <a:ea typeface="+mn-ea"/>
                <a:cs typeface="Arial"/>
              </a:rPr>
              <a:t>2020; 11: 248. </a:t>
            </a:r>
          </a:p>
        </p:txBody>
      </p:sp>
      <p:sp>
        <p:nvSpPr>
          <p:cNvPr id="39" name="Rectangle: Rounded Corners 4">
            <a:extLst>
              <a:ext uri="{FF2B5EF4-FFF2-40B4-BE49-F238E27FC236}">
                <a16:creationId xmlns:a16="http://schemas.microsoft.com/office/drawing/2014/main" id="{1EB2A760-68AA-3C03-ACB3-0499A3B33DFD}"/>
              </a:ext>
            </a:extLst>
          </p:cNvPr>
          <p:cNvSpPr/>
          <p:nvPr/>
        </p:nvSpPr>
        <p:spPr>
          <a:xfrm>
            <a:off x="0" y="2233727"/>
            <a:ext cx="9144000" cy="1603523"/>
          </a:xfrm>
          <a:prstGeom prst="roundRect">
            <a:avLst>
              <a:gd name="adj" fmla="val 0"/>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830742" marR="0" lvl="0" indent="0" algn="l" defTabSz="457189" rtl="0" eaLnBrk="1" fontAlgn="auto" latinLnBrk="0" hangingPunct="1">
              <a:lnSpc>
                <a:spcPct val="100000"/>
              </a:lnSpc>
              <a:spcBef>
                <a:spcPts val="0"/>
              </a:spcBef>
              <a:spcAft>
                <a:spcPts val="0"/>
              </a:spcAft>
              <a:buClrTx/>
              <a:buSzTx/>
              <a:buFontTx/>
              <a:buNone/>
              <a:tabLst/>
              <a:defRPr/>
            </a:pPr>
            <a:endParaRPr kumimoji="0" lang="en-GB" sz="1400" b="0" i="0" u="none" strike="noStrike" kern="1200" cap="none" spc="0" normalizeH="0" baseline="0" noProof="0">
              <a:ln>
                <a:noFill/>
              </a:ln>
              <a:solidFill>
                <a:srgbClr val="23004C"/>
              </a:solidFill>
              <a:effectLst/>
              <a:uLnTx/>
              <a:uFillTx/>
              <a:latin typeface="Verdana"/>
              <a:ea typeface="+mn-ea"/>
              <a:cs typeface="+mn-cs"/>
            </a:endParaRPr>
          </a:p>
        </p:txBody>
      </p:sp>
      <p:sp>
        <p:nvSpPr>
          <p:cNvPr id="40" name="Oval 5">
            <a:extLst>
              <a:ext uri="{FF2B5EF4-FFF2-40B4-BE49-F238E27FC236}">
                <a16:creationId xmlns:a16="http://schemas.microsoft.com/office/drawing/2014/main" id="{70DD56C5-797B-E083-B7D5-A63B54695581}"/>
              </a:ext>
            </a:extLst>
          </p:cNvPr>
          <p:cNvSpPr/>
          <p:nvPr/>
        </p:nvSpPr>
        <p:spPr>
          <a:xfrm>
            <a:off x="3436570" y="2034601"/>
            <a:ext cx="2106403" cy="2007075"/>
          </a:xfrm>
          <a:prstGeom prst="ellipse">
            <a:avLst/>
          </a:prstGeom>
          <a:noFill/>
          <a:ln>
            <a:solidFill>
              <a:schemeClr val="accent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41" name="Oval 6">
            <a:extLst>
              <a:ext uri="{FF2B5EF4-FFF2-40B4-BE49-F238E27FC236}">
                <a16:creationId xmlns:a16="http://schemas.microsoft.com/office/drawing/2014/main" id="{6A2A90B0-5B70-6578-CCB6-5FCEF93CA4E3}"/>
              </a:ext>
            </a:extLst>
          </p:cNvPr>
          <p:cNvSpPr/>
          <p:nvPr/>
        </p:nvSpPr>
        <p:spPr>
          <a:xfrm>
            <a:off x="3746265" y="2276732"/>
            <a:ext cx="1494208" cy="1494208"/>
          </a:xfrm>
          <a:prstGeom prst="ellipse">
            <a:avLst/>
          </a:prstGeom>
          <a:solidFill>
            <a:schemeClr val="bg1"/>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42" name="Freeform 6">
            <a:extLst>
              <a:ext uri="{FF2B5EF4-FFF2-40B4-BE49-F238E27FC236}">
                <a16:creationId xmlns:a16="http://schemas.microsoft.com/office/drawing/2014/main" id="{BDEC8285-CDA1-20BC-E426-9C373D496624}"/>
              </a:ext>
            </a:extLst>
          </p:cNvPr>
          <p:cNvSpPr>
            <a:spLocks noEditPoints="1"/>
          </p:cNvSpPr>
          <p:nvPr/>
        </p:nvSpPr>
        <p:spPr bwMode="auto">
          <a:xfrm>
            <a:off x="4136812" y="2428851"/>
            <a:ext cx="693480" cy="1336220"/>
          </a:xfrm>
          <a:custGeom>
            <a:avLst/>
            <a:gdLst>
              <a:gd name="T0" fmla="*/ 782 w 1563"/>
              <a:gd name="T1" fmla="*/ 703 h 2823"/>
              <a:gd name="T2" fmla="*/ 782 w 1563"/>
              <a:gd name="T3" fmla="*/ 703 h 2823"/>
              <a:gd name="T4" fmla="*/ 1125 w 1563"/>
              <a:gd name="T5" fmla="*/ 352 h 2823"/>
              <a:gd name="T6" fmla="*/ 782 w 1563"/>
              <a:gd name="T7" fmla="*/ 0 h 2823"/>
              <a:gd name="T8" fmla="*/ 439 w 1563"/>
              <a:gd name="T9" fmla="*/ 352 h 2823"/>
              <a:gd name="T10" fmla="*/ 782 w 1563"/>
              <a:gd name="T11" fmla="*/ 703 h 2823"/>
              <a:gd name="T12" fmla="*/ 1220 w 1563"/>
              <a:gd name="T13" fmla="*/ 779 h 2823"/>
              <a:gd name="T14" fmla="*/ 1220 w 1563"/>
              <a:gd name="T15" fmla="*/ 779 h 2823"/>
              <a:gd name="T16" fmla="*/ 344 w 1563"/>
              <a:gd name="T17" fmla="*/ 779 h 2823"/>
              <a:gd name="T18" fmla="*/ 0 w 1563"/>
              <a:gd name="T19" fmla="*/ 1131 h 2823"/>
              <a:gd name="T20" fmla="*/ 0 w 1563"/>
              <a:gd name="T21" fmla="*/ 2283 h 2823"/>
              <a:gd name="T22" fmla="*/ 150 w 1563"/>
              <a:gd name="T23" fmla="*/ 2437 h 2823"/>
              <a:gd name="T24" fmla="*/ 300 w 1563"/>
              <a:gd name="T25" fmla="*/ 2283 h 2823"/>
              <a:gd name="T26" fmla="*/ 300 w 1563"/>
              <a:gd name="T27" fmla="*/ 1313 h 2823"/>
              <a:gd name="T28" fmla="*/ 327 w 1563"/>
              <a:gd name="T29" fmla="*/ 1285 h 2823"/>
              <a:gd name="T30" fmla="*/ 355 w 1563"/>
              <a:gd name="T31" fmla="*/ 1313 h 2823"/>
              <a:gd name="T32" fmla="*/ 355 w 1563"/>
              <a:gd name="T33" fmla="*/ 2762 h 2823"/>
              <a:gd name="T34" fmla="*/ 749 w 1563"/>
              <a:gd name="T35" fmla="*/ 2823 h 2823"/>
              <a:gd name="T36" fmla="*/ 749 w 1563"/>
              <a:gd name="T37" fmla="*/ 2458 h 2823"/>
              <a:gd name="T38" fmla="*/ 782 w 1563"/>
              <a:gd name="T39" fmla="*/ 2424 h 2823"/>
              <a:gd name="T40" fmla="*/ 815 w 1563"/>
              <a:gd name="T41" fmla="*/ 2458 h 2823"/>
              <a:gd name="T42" fmla="*/ 815 w 1563"/>
              <a:gd name="T43" fmla="*/ 2823 h 2823"/>
              <a:gd name="T44" fmla="*/ 1209 w 1563"/>
              <a:gd name="T45" fmla="*/ 2762 h 2823"/>
              <a:gd name="T46" fmla="*/ 1209 w 1563"/>
              <a:gd name="T47" fmla="*/ 1313 h 2823"/>
              <a:gd name="T48" fmla="*/ 1237 w 1563"/>
              <a:gd name="T49" fmla="*/ 1285 h 2823"/>
              <a:gd name="T50" fmla="*/ 1264 w 1563"/>
              <a:gd name="T51" fmla="*/ 1313 h 2823"/>
              <a:gd name="T52" fmla="*/ 1264 w 1563"/>
              <a:gd name="T53" fmla="*/ 2283 h 2823"/>
              <a:gd name="T54" fmla="*/ 1414 w 1563"/>
              <a:gd name="T55" fmla="*/ 2437 h 2823"/>
              <a:gd name="T56" fmla="*/ 1563 w 1563"/>
              <a:gd name="T57" fmla="*/ 2283 h 2823"/>
              <a:gd name="T58" fmla="*/ 1563 w 1563"/>
              <a:gd name="T59" fmla="*/ 1131 h 2823"/>
              <a:gd name="T60" fmla="*/ 1220 w 1563"/>
              <a:gd name="T61" fmla="*/ 779 h 28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63" h="2823">
                <a:moveTo>
                  <a:pt x="782" y="703"/>
                </a:moveTo>
                <a:lnTo>
                  <a:pt x="782" y="703"/>
                </a:lnTo>
                <a:cubicBezTo>
                  <a:pt x="971" y="703"/>
                  <a:pt x="1125" y="546"/>
                  <a:pt x="1125" y="352"/>
                </a:cubicBezTo>
                <a:cubicBezTo>
                  <a:pt x="1125" y="158"/>
                  <a:pt x="971" y="0"/>
                  <a:pt x="782" y="0"/>
                </a:cubicBezTo>
                <a:cubicBezTo>
                  <a:pt x="592" y="0"/>
                  <a:pt x="439" y="158"/>
                  <a:pt x="439" y="352"/>
                </a:cubicBezTo>
                <a:cubicBezTo>
                  <a:pt x="439" y="546"/>
                  <a:pt x="592" y="703"/>
                  <a:pt x="782" y="703"/>
                </a:cubicBezTo>
                <a:close/>
                <a:moveTo>
                  <a:pt x="1220" y="779"/>
                </a:moveTo>
                <a:lnTo>
                  <a:pt x="1220" y="779"/>
                </a:lnTo>
                <a:lnTo>
                  <a:pt x="344" y="779"/>
                </a:lnTo>
                <a:cubicBezTo>
                  <a:pt x="154" y="779"/>
                  <a:pt x="0" y="937"/>
                  <a:pt x="0" y="1131"/>
                </a:cubicBezTo>
                <a:lnTo>
                  <a:pt x="0" y="2283"/>
                </a:lnTo>
                <a:cubicBezTo>
                  <a:pt x="0" y="2368"/>
                  <a:pt x="67" y="2437"/>
                  <a:pt x="150" y="2437"/>
                </a:cubicBezTo>
                <a:cubicBezTo>
                  <a:pt x="233" y="2437"/>
                  <a:pt x="300" y="2368"/>
                  <a:pt x="300" y="2283"/>
                </a:cubicBezTo>
                <a:lnTo>
                  <a:pt x="300" y="1313"/>
                </a:lnTo>
                <a:cubicBezTo>
                  <a:pt x="300" y="1298"/>
                  <a:pt x="312" y="1285"/>
                  <a:pt x="327" y="1285"/>
                </a:cubicBezTo>
                <a:cubicBezTo>
                  <a:pt x="343" y="1285"/>
                  <a:pt x="355" y="1298"/>
                  <a:pt x="355" y="1313"/>
                </a:cubicBezTo>
                <a:lnTo>
                  <a:pt x="355" y="2762"/>
                </a:lnTo>
                <a:cubicBezTo>
                  <a:pt x="480" y="2799"/>
                  <a:pt x="612" y="2820"/>
                  <a:pt x="749" y="2823"/>
                </a:cubicBezTo>
                <a:lnTo>
                  <a:pt x="749" y="2458"/>
                </a:lnTo>
                <a:cubicBezTo>
                  <a:pt x="749" y="2440"/>
                  <a:pt x="764" y="2424"/>
                  <a:pt x="782" y="2424"/>
                </a:cubicBezTo>
                <a:cubicBezTo>
                  <a:pt x="800" y="2424"/>
                  <a:pt x="815" y="2440"/>
                  <a:pt x="815" y="2458"/>
                </a:cubicBezTo>
                <a:lnTo>
                  <a:pt x="815" y="2823"/>
                </a:lnTo>
                <a:cubicBezTo>
                  <a:pt x="952" y="2820"/>
                  <a:pt x="1084" y="2799"/>
                  <a:pt x="1209" y="2762"/>
                </a:cubicBezTo>
                <a:lnTo>
                  <a:pt x="1209" y="1313"/>
                </a:lnTo>
                <a:cubicBezTo>
                  <a:pt x="1209" y="1298"/>
                  <a:pt x="1221" y="1285"/>
                  <a:pt x="1237" y="1285"/>
                </a:cubicBezTo>
                <a:cubicBezTo>
                  <a:pt x="1252" y="1285"/>
                  <a:pt x="1264" y="1298"/>
                  <a:pt x="1264" y="1313"/>
                </a:cubicBezTo>
                <a:lnTo>
                  <a:pt x="1264" y="2283"/>
                </a:lnTo>
                <a:cubicBezTo>
                  <a:pt x="1264" y="2368"/>
                  <a:pt x="1331" y="2437"/>
                  <a:pt x="1414" y="2437"/>
                </a:cubicBezTo>
                <a:cubicBezTo>
                  <a:pt x="1497" y="2437"/>
                  <a:pt x="1563" y="2368"/>
                  <a:pt x="1563" y="2283"/>
                </a:cubicBezTo>
                <a:lnTo>
                  <a:pt x="1563" y="1131"/>
                </a:lnTo>
                <a:cubicBezTo>
                  <a:pt x="1563" y="937"/>
                  <a:pt x="1410" y="779"/>
                  <a:pt x="1220" y="779"/>
                </a:cubicBezTo>
                <a:close/>
              </a:path>
            </a:pathLst>
          </a:custGeom>
          <a:solidFill>
            <a:schemeClr val="accent1"/>
          </a:solidFill>
          <a:ln w="0">
            <a:noFill/>
            <a:prstDash val="solid"/>
            <a:round/>
            <a:headEnd/>
            <a:tailEnd/>
          </a:ln>
        </p:spPr>
        <p:txBody>
          <a:bodyPr vert="horz" wrap="square" lIns="91440" tIns="45720" rIns="91440" bIns="45720" numCol="1" anchor="t" anchorCtr="0" compatLnSpc="1">
            <a:prstTxWarp prst="textNoShape">
              <a:avLst/>
            </a:prstTxWarp>
          </a:bodyP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mn-ea"/>
              <a:cs typeface="+mn-cs"/>
            </a:endParaRPr>
          </a:p>
        </p:txBody>
      </p:sp>
      <p:grpSp>
        <p:nvGrpSpPr>
          <p:cNvPr id="43" name="Group 15">
            <a:extLst>
              <a:ext uri="{FF2B5EF4-FFF2-40B4-BE49-F238E27FC236}">
                <a16:creationId xmlns:a16="http://schemas.microsoft.com/office/drawing/2014/main" id="{DF7EDDAA-CEA6-7971-4C4F-77BFC871DCB8}"/>
              </a:ext>
            </a:extLst>
          </p:cNvPr>
          <p:cNvGrpSpPr/>
          <p:nvPr/>
        </p:nvGrpSpPr>
        <p:grpSpPr>
          <a:xfrm>
            <a:off x="5542973" y="2296557"/>
            <a:ext cx="3267865" cy="1465590"/>
            <a:chOff x="5373521" y="1579133"/>
            <a:chExt cx="3411704" cy="1465590"/>
          </a:xfrm>
        </p:grpSpPr>
        <p:grpSp>
          <p:nvGrpSpPr>
            <p:cNvPr id="44" name="Group 16">
              <a:extLst>
                <a:ext uri="{FF2B5EF4-FFF2-40B4-BE49-F238E27FC236}">
                  <a16:creationId xmlns:a16="http://schemas.microsoft.com/office/drawing/2014/main" id="{8BB3A14F-0684-E574-EABE-B380ACCE5EBE}"/>
                </a:ext>
              </a:extLst>
            </p:cNvPr>
            <p:cNvGrpSpPr/>
            <p:nvPr/>
          </p:nvGrpSpPr>
          <p:grpSpPr>
            <a:xfrm>
              <a:off x="5373521" y="1579133"/>
              <a:ext cx="3411704" cy="367204"/>
              <a:chOff x="-319720" y="3685825"/>
              <a:chExt cx="3411704" cy="367204"/>
            </a:xfrm>
          </p:grpSpPr>
          <p:cxnSp>
            <p:nvCxnSpPr>
              <p:cNvPr id="47" name="Straight Connector 19">
                <a:extLst>
                  <a:ext uri="{FF2B5EF4-FFF2-40B4-BE49-F238E27FC236}">
                    <a16:creationId xmlns:a16="http://schemas.microsoft.com/office/drawing/2014/main" id="{5A65A7B8-E02E-8B07-6037-AD2641A7D66E}"/>
                  </a:ext>
                </a:extLst>
              </p:cNvPr>
              <p:cNvCxnSpPr>
                <a:cxnSpLocks/>
              </p:cNvCxnSpPr>
              <p:nvPr/>
            </p:nvCxnSpPr>
            <p:spPr>
              <a:xfrm>
                <a:off x="-319720" y="4028206"/>
                <a:ext cx="3400087" cy="24823"/>
              </a:xfrm>
              <a:prstGeom prst="line">
                <a:avLst/>
              </a:prstGeom>
              <a:ln w="28575">
                <a:solidFill>
                  <a:schemeClr val="tx2">
                    <a:lumMod val="75000"/>
                  </a:schemeClr>
                </a:solidFill>
                <a:headEnd type="oval"/>
              </a:ln>
            </p:spPr>
            <p:style>
              <a:lnRef idx="1">
                <a:schemeClr val="accent1"/>
              </a:lnRef>
              <a:fillRef idx="0">
                <a:schemeClr val="accent1"/>
              </a:fillRef>
              <a:effectRef idx="0">
                <a:schemeClr val="accent1"/>
              </a:effectRef>
              <a:fontRef idx="minor">
                <a:schemeClr val="tx1"/>
              </a:fontRef>
            </p:style>
          </p:cxnSp>
          <p:sp>
            <p:nvSpPr>
              <p:cNvPr id="48" name="Rectangle 20">
                <a:extLst>
                  <a:ext uri="{FF2B5EF4-FFF2-40B4-BE49-F238E27FC236}">
                    <a16:creationId xmlns:a16="http://schemas.microsoft.com/office/drawing/2014/main" id="{D2C42048-EA65-C2B5-2CA4-33C8084A5740}"/>
                  </a:ext>
                </a:extLst>
              </p:cNvPr>
              <p:cNvSpPr/>
              <p:nvPr/>
            </p:nvSpPr>
            <p:spPr>
              <a:xfrm>
                <a:off x="520767" y="3685825"/>
                <a:ext cx="2571217" cy="360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55" rtl="0" eaLnBrk="1" fontAlgn="auto" latinLnBrk="0" hangingPunct="1">
                  <a:lnSpc>
                    <a:spcPct val="100000"/>
                  </a:lnSpc>
                  <a:spcBef>
                    <a:spcPts val="0"/>
                  </a:spcBef>
                  <a:spcAft>
                    <a:spcPts val="0"/>
                  </a:spcAft>
                  <a:buClrTx/>
                  <a:buSzTx/>
                  <a:buFontTx/>
                  <a:buNone/>
                  <a:tabLst/>
                  <a:defRPr/>
                </a:pPr>
                <a:endParaRPr kumimoji="0" lang="en-GB" sz="1100" b="1" i="0" u="none" strike="noStrike" kern="1200" cap="none" spc="0" normalizeH="0" baseline="0" noProof="0">
                  <a:ln>
                    <a:noFill/>
                  </a:ln>
                  <a:solidFill>
                    <a:srgbClr val="FFFFFF"/>
                  </a:solidFill>
                  <a:effectLst/>
                  <a:uLnTx/>
                  <a:uFillTx/>
                  <a:latin typeface="Verdana"/>
                  <a:ea typeface="+mn-ea"/>
                  <a:cs typeface="+mn-cs"/>
                </a:endParaRPr>
              </a:p>
            </p:txBody>
          </p:sp>
        </p:grpSp>
        <p:sp>
          <p:nvSpPr>
            <p:cNvPr id="45" name="Isosceles Triangle 17">
              <a:extLst>
                <a:ext uri="{FF2B5EF4-FFF2-40B4-BE49-F238E27FC236}">
                  <a16:creationId xmlns:a16="http://schemas.microsoft.com/office/drawing/2014/main" id="{DEB4A513-B938-D8DC-A969-A6DE083B6219}"/>
                </a:ext>
              </a:extLst>
            </p:cNvPr>
            <p:cNvSpPr/>
            <p:nvPr/>
          </p:nvSpPr>
          <p:spPr>
            <a:xfrm rot="10800000">
              <a:off x="8014742" y="1592489"/>
              <a:ext cx="539952" cy="393047"/>
            </a:xfrm>
            <a:prstGeom prst="triangle">
              <a:avLst/>
            </a:prstGeom>
            <a:solidFill>
              <a:schemeClr val="bg1">
                <a:alpha val="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5"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a:ln>
                  <a:noFill/>
                </a:ln>
                <a:solidFill>
                  <a:srgbClr val="FFFFFF"/>
                </a:solidFill>
                <a:effectLst/>
                <a:uLnTx/>
                <a:uFillTx/>
                <a:latin typeface="Arial"/>
                <a:ea typeface="+mn-ea"/>
                <a:cs typeface="+mn-cs"/>
              </a:endParaRPr>
            </a:p>
          </p:txBody>
        </p:sp>
        <p:sp>
          <p:nvSpPr>
            <p:cNvPr id="46" name="Rectangle 18">
              <a:extLst>
                <a:ext uri="{FF2B5EF4-FFF2-40B4-BE49-F238E27FC236}">
                  <a16:creationId xmlns:a16="http://schemas.microsoft.com/office/drawing/2014/main" id="{26B73345-0962-55BC-AF6F-7CD75CC0FD1A}"/>
                </a:ext>
              </a:extLst>
            </p:cNvPr>
            <p:cNvSpPr/>
            <p:nvPr/>
          </p:nvSpPr>
          <p:spPr>
            <a:xfrm>
              <a:off x="6214007" y="1939133"/>
              <a:ext cx="2571217" cy="110559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050" b="0" i="0" u="none" strike="noStrike" kern="1200" cap="none" spc="0" normalizeH="0" baseline="0" noProof="0">
                  <a:ln>
                    <a:noFill/>
                  </a:ln>
                  <a:solidFill>
                    <a:srgbClr val="23004C"/>
                  </a:solidFill>
                  <a:effectLst/>
                  <a:uLnTx/>
                  <a:uFillTx/>
                  <a:latin typeface="Verdana"/>
                  <a:ea typeface="+mn-ea"/>
                  <a:cs typeface="+mn-cs"/>
                </a:rPr>
                <a:t>Kinder mit mehr als 2 Infektionen bis zum Alter von 6 Monaten haben ein mehr als </a:t>
              </a:r>
              <a:r>
                <a:rPr kumimoji="0" lang="de-DE" sz="1050" b="1" i="0" u="none" strike="noStrike" kern="1200" cap="none" spc="0" normalizeH="0" baseline="0" noProof="0">
                  <a:ln>
                    <a:noFill/>
                  </a:ln>
                  <a:solidFill>
                    <a:srgbClr val="23004C"/>
                  </a:solidFill>
                  <a:effectLst/>
                  <a:uLnTx/>
                  <a:uFillTx/>
                  <a:latin typeface="Verdana"/>
                  <a:ea typeface="+mn-ea"/>
                  <a:cs typeface="+mn-cs"/>
                </a:rPr>
                <a:t>doppelt so hohes Risiko, im Alter von     8 Jahren an T1D zu erkranken </a:t>
              </a:r>
              <a:endParaRPr kumimoji="0" lang="en-GB" sz="1050" b="1" i="0" u="none" strike="noStrike" kern="1200" cap="none" spc="0" normalizeH="0" baseline="0" noProof="0">
                <a:ln>
                  <a:noFill/>
                </a:ln>
                <a:solidFill>
                  <a:srgbClr val="23004C"/>
                </a:solidFill>
                <a:effectLst/>
                <a:uLnTx/>
                <a:uFillTx/>
                <a:latin typeface="Verdana"/>
                <a:ea typeface="+mn-ea"/>
                <a:cs typeface="+mn-cs"/>
              </a:endParaRPr>
            </a:p>
          </p:txBody>
        </p:sp>
      </p:grpSp>
      <p:grpSp>
        <p:nvGrpSpPr>
          <p:cNvPr id="49" name="Group 21">
            <a:extLst>
              <a:ext uri="{FF2B5EF4-FFF2-40B4-BE49-F238E27FC236}">
                <a16:creationId xmlns:a16="http://schemas.microsoft.com/office/drawing/2014/main" id="{88D9B717-C275-A316-0E9D-DDF9D4A2986F}"/>
              </a:ext>
            </a:extLst>
          </p:cNvPr>
          <p:cNvGrpSpPr/>
          <p:nvPr/>
        </p:nvGrpSpPr>
        <p:grpSpPr>
          <a:xfrm>
            <a:off x="323850" y="2296557"/>
            <a:ext cx="3119916" cy="1465590"/>
            <a:chOff x="320236" y="3050848"/>
            <a:chExt cx="3210755" cy="1465590"/>
          </a:xfrm>
        </p:grpSpPr>
        <p:cxnSp>
          <p:nvCxnSpPr>
            <p:cNvPr id="50" name="Straight Connector 22">
              <a:extLst>
                <a:ext uri="{FF2B5EF4-FFF2-40B4-BE49-F238E27FC236}">
                  <a16:creationId xmlns:a16="http://schemas.microsoft.com/office/drawing/2014/main" id="{FFFDFB9C-1E14-F911-1BE1-3F8D32743400}"/>
                </a:ext>
              </a:extLst>
            </p:cNvPr>
            <p:cNvCxnSpPr>
              <a:cxnSpLocks/>
            </p:cNvCxnSpPr>
            <p:nvPr/>
          </p:nvCxnSpPr>
          <p:spPr>
            <a:xfrm>
              <a:off x="320236" y="3409400"/>
              <a:ext cx="3210755" cy="0"/>
            </a:xfrm>
            <a:prstGeom prst="line">
              <a:avLst/>
            </a:prstGeom>
            <a:ln w="28575">
              <a:solidFill>
                <a:schemeClr val="tx2">
                  <a:lumMod val="75000"/>
                </a:schemeClr>
              </a:solidFill>
              <a:tailEnd type="oval"/>
            </a:ln>
          </p:spPr>
          <p:style>
            <a:lnRef idx="1">
              <a:schemeClr val="accent1"/>
            </a:lnRef>
            <a:fillRef idx="0">
              <a:schemeClr val="accent1"/>
            </a:fillRef>
            <a:effectRef idx="0">
              <a:schemeClr val="accent1"/>
            </a:effectRef>
            <a:fontRef idx="minor">
              <a:schemeClr val="tx1"/>
            </a:fontRef>
          </p:style>
        </p:cxnSp>
        <p:sp>
          <p:nvSpPr>
            <p:cNvPr id="51" name="Rectangle 23">
              <a:extLst>
                <a:ext uri="{FF2B5EF4-FFF2-40B4-BE49-F238E27FC236}">
                  <a16:creationId xmlns:a16="http://schemas.microsoft.com/office/drawing/2014/main" id="{3D77FB6A-70B8-E9A4-0AB9-A587071212DB}"/>
                </a:ext>
              </a:extLst>
            </p:cNvPr>
            <p:cNvSpPr/>
            <p:nvPr/>
          </p:nvSpPr>
          <p:spPr>
            <a:xfrm>
              <a:off x="328014" y="3050848"/>
              <a:ext cx="2559600" cy="378000"/>
            </a:xfrm>
            <a:prstGeom prst="rect">
              <a:avLst/>
            </a:prstGeom>
            <a:solidFill>
              <a:schemeClr val="tx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r" defTabSz="914355" rtl="0" eaLnBrk="1" fontAlgn="auto" latinLnBrk="0" hangingPunct="1">
                <a:lnSpc>
                  <a:spcPct val="100000"/>
                </a:lnSpc>
                <a:spcBef>
                  <a:spcPts val="0"/>
                </a:spcBef>
                <a:spcAft>
                  <a:spcPts val="0"/>
                </a:spcAft>
                <a:buClrTx/>
                <a:buSzTx/>
                <a:buFontTx/>
                <a:buNone/>
                <a:tabLst/>
                <a:defRPr/>
              </a:pPr>
              <a:endParaRPr kumimoji="0" lang="en-GB" sz="1100" b="1" i="0" u="none" strike="noStrike" kern="1200" cap="none" spc="0" normalizeH="0" baseline="0" noProof="0">
                <a:ln>
                  <a:noFill/>
                </a:ln>
                <a:solidFill>
                  <a:srgbClr val="FFFFFF"/>
                </a:solidFill>
                <a:effectLst/>
                <a:uLnTx/>
                <a:uFillTx/>
                <a:latin typeface="Verdana"/>
                <a:ea typeface="+mn-ea"/>
                <a:cs typeface="+mn-cs"/>
              </a:endParaRPr>
            </a:p>
          </p:txBody>
        </p:sp>
        <p:sp>
          <p:nvSpPr>
            <p:cNvPr id="52" name="Rectangle 24">
              <a:extLst>
                <a:ext uri="{FF2B5EF4-FFF2-40B4-BE49-F238E27FC236}">
                  <a16:creationId xmlns:a16="http://schemas.microsoft.com/office/drawing/2014/main" id="{80732033-9F2E-BFA0-6C19-6D58E9A6EB31}"/>
                </a:ext>
              </a:extLst>
            </p:cNvPr>
            <p:cNvSpPr/>
            <p:nvPr/>
          </p:nvSpPr>
          <p:spPr>
            <a:xfrm>
              <a:off x="329820" y="3425996"/>
              <a:ext cx="2559600" cy="109044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GB" sz="1050" b="0" i="0" u="none" strike="noStrike" kern="1200" cap="none" spc="0" normalizeH="0" baseline="0" noProof="0" err="1">
                  <a:ln>
                    <a:noFill/>
                  </a:ln>
                  <a:solidFill>
                    <a:srgbClr val="23004C"/>
                  </a:solidFill>
                  <a:effectLst/>
                  <a:uLnTx/>
                  <a:uFillTx/>
                  <a:latin typeface="Verdana"/>
                  <a:ea typeface="+mn-ea"/>
                  <a:cs typeface="+mn-cs"/>
                </a:rPr>
                <a:t>Infektionen</a:t>
              </a:r>
              <a:r>
                <a:rPr kumimoji="0" lang="en-GB" sz="1050" b="0" i="0" u="none" strike="noStrike" kern="1200" cap="none" spc="0" normalizeH="0" baseline="0" noProof="0">
                  <a:ln>
                    <a:noFill/>
                  </a:ln>
                  <a:solidFill>
                    <a:srgbClr val="23004C"/>
                  </a:solidFill>
                  <a:effectLst/>
                  <a:uLnTx/>
                  <a:uFillTx/>
                  <a:latin typeface="Verdana"/>
                  <a:ea typeface="+mn-ea"/>
                  <a:cs typeface="+mn-cs"/>
                </a:rPr>
                <a:t> </a:t>
              </a:r>
              <a:r>
                <a:rPr kumimoji="0" lang="en-GB" sz="1050" b="0" i="0" u="none" strike="noStrike" kern="1200" cap="none" spc="0" normalizeH="0" baseline="0" noProof="0" err="1">
                  <a:ln>
                    <a:noFill/>
                  </a:ln>
                  <a:solidFill>
                    <a:srgbClr val="23004C"/>
                  </a:solidFill>
                  <a:effectLst/>
                  <a:uLnTx/>
                  <a:uFillTx/>
                  <a:latin typeface="Verdana"/>
                  <a:ea typeface="+mn-ea"/>
                  <a:cs typeface="+mn-cs"/>
                </a:rPr>
                <a:t>im</a:t>
              </a:r>
              <a:r>
                <a:rPr kumimoji="0" lang="en-GB" sz="1050" b="0" i="0" u="none" strike="noStrike" kern="1200" cap="none" spc="0" normalizeH="0" baseline="0" noProof="0">
                  <a:ln>
                    <a:noFill/>
                  </a:ln>
                  <a:solidFill>
                    <a:srgbClr val="23004C"/>
                  </a:solidFill>
                  <a:effectLst/>
                  <a:uLnTx/>
                  <a:uFillTx/>
                  <a:latin typeface="Verdana"/>
                  <a:ea typeface="+mn-ea"/>
                  <a:cs typeface="+mn-cs"/>
                </a:rPr>
                <a:t> </a:t>
              </a:r>
              <a:r>
                <a:rPr kumimoji="0" lang="en-GB" sz="1050" b="0" i="0" u="none" strike="noStrike" kern="1200" cap="none" spc="0" normalizeH="0" baseline="0" noProof="0" err="1">
                  <a:ln>
                    <a:noFill/>
                  </a:ln>
                  <a:solidFill>
                    <a:srgbClr val="23004C"/>
                  </a:solidFill>
                  <a:effectLst/>
                  <a:uLnTx/>
                  <a:uFillTx/>
                  <a:latin typeface="Verdana"/>
                  <a:ea typeface="+mn-ea"/>
                  <a:cs typeface="+mn-cs"/>
                </a:rPr>
                <a:t>ersten</a:t>
              </a:r>
              <a:r>
                <a:rPr kumimoji="0" lang="en-GB" sz="1050" b="0" i="0" u="none" strike="noStrike" kern="1200" cap="none" spc="0" normalizeH="0" baseline="0" noProof="0">
                  <a:ln>
                    <a:noFill/>
                  </a:ln>
                  <a:solidFill>
                    <a:srgbClr val="23004C"/>
                  </a:solidFill>
                  <a:effectLst/>
                  <a:uLnTx/>
                  <a:uFillTx/>
                  <a:latin typeface="Verdana"/>
                  <a:ea typeface="+mn-ea"/>
                  <a:cs typeface="+mn-cs"/>
                </a:rPr>
                <a:t> </a:t>
              </a:r>
              <a:r>
                <a:rPr kumimoji="0" lang="en-GB" sz="1050" b="0" i="0" u="none" strike="noStrike" kern="1200" cap="none" spc="0" normalizeH="0" baseline="0" noProof="0" err="1">
                  <a:ln>
                    <a:noFill/>
                  </a:ln>
                  <a:solidFill>
                    <a:srgbClr val="23004C"/>
                  </a:solidFill>
                  <a:effectLst/>
                  <a:uLnTx/>
                  <a:uFillTx/>
                  <a:latin typeface="Verdana"/>
                  <a:ea typeface="+mn-ea"/>
                  <a:cs typeface="+mn-cs"/>
                </a:rPr>
                <a:t>Lebensjahr</a:t>
              </a:r>
              <a:r>
                <a:rPr kumimoji="0" lang="en-GB" sz="1050" b="0" i="0" u="none" strike="noStrike" kern="1200" cap="none" spc="0" normalizeH="0" baseline="0" noProof="0">
                  <a:ln>
                    <a:noFill/>
                  </a:ln>
                  <a:solidFill>
                    <a:srgbClr val="23004C"/>
                  </a:solidFill>
                  <a:effectLst/>
                  <a:uLnTx/>
                  <a:uFillTx/>
                  <a:latin typeface="Verdana"/>
                  <a:ea typeface="+mn-ea"/>
                  <a:cs typeface="+mn-cs"/>
                </a:rPr>
                <a:t> </a:t>
              </a:r>
              <a:r>
                <a:rPr kumimoji="0" lang="en-GB" sz="1050" b="1" i="0" u="none" strike="noStrike" kern="1200" cap="none" spc="0" normalizeH="0" baseline="0" noProof="0" err="1">
                  <a:ln>
                    <a:noFill/>
                  </a:ln>
                  <a:solidFill>
                    <a:srgbClr val="23004C"/>
                  </a:solidFill>
                  <a:effectLst/>
                  <a:uLnTx/>
                  <a:uFillTx/>
                  <a:latin typeface="Verdana"/>
                  <a:ea typeface="+mn-ea"/>
                  <a:cs typeface="+mn-cs"/>
                </a:rPr>
                <a:t>erhöhen</a:t>
              </a:r>
              <a:r>
                <a:rPr kumimoji="0" lang="en-GB" sz="1050" b="1" i="0" u="none" strike="noStrike" kern="1200" cap="none" spc="0" normalizeH="0" baseline="0" noProof="0">
                  <a:ln>
                    <a:noFill/>
                  </a:ln>
                  <a:solidFill>
                    <a:srgbClr val="23004C"/>
                  </a:solidFill>
                  <a:effectLst/>
                  <a:uLnTx/>
                  <a:uFillTx/>
                  <a:latin typeface="Verdana"/>
                  <a:ea typeface="+mn-ea"/>
                  <a:cs typeface="+mn-cs"/>
                </a:rPr>
                <a:t> das </a:t>
              </a:r>
              <a:r>
                <a:rPr kumimoji="0" lang="en-GB" sz="1050" b="1" i="0" u="none" strike="noStrike" kern="1200" cap="none" spc="0" normalizeH="0" baseline="0" noProof="0" err="1">
                  <a:ln>
                    <a:noFill/>
                  </a:ln>
                  <a:solidFill>
                    <a:srgbClr val="23004C"/>
                  </a:solidFill>
                  <a:effectLst/>
                  <a:uLnTx/>
                  <a:uFillTx/>
                  <a:latin typeface="Verdana"/>
                  <a:ea typeface="+mn-ea"/>
                  <a:cs typeface="+mn-cs"/>
                </a:rPr>
                <a:t>Risiko</a:t>
              </a:r>
              <a:r>
                <a:rPr kumimoji="0" lang="en-GB" sz="1050" b="1" i="0" u="none" strike="noStrike" kern="1200" cap="none" spc="0" normalizeH="0" baseline="0" noProof="0">
                  <a:ln>
                    <a:noFill/>
                  </a:ln>
                  <a:solidFill>
                    <a:srgbClr val="23004C"/>
                  </a:solidFill>
                  <a:effectLst/>
                  <a:uLnTx/>
                  <a:uFillTx/>
                  <a:latin typeface="Verdana"/>
                  <a:ea typeface="+mn-ea"/>
                  <a:cs typeface="+mn-cs"/>
                </a:rPr>
                <a:t> für </a:t>
              </a:r>
              <a:r>
                <a:rPr kumimoji="0" lang="en-GB" sz="1050" b="1" i="0" u="none" strike="noStrike" kern="1200" cap="none" spc="0" normalizeH="0" baseline="0" noProof="0" err="1">
                  <a:ln>
                    <a:noFill/>
                  </a:ln>
                  <a:solidFill>
                    <a:srgbClr val="23004C"/>
                  </a:solidFill>
                  <a:effectLst/>
                  <a:uLnTx/>
                  <a:uFillTx/>
                  <a:latin typeface="Verdana"/>
                  <a:ea typeface="+mn-ea"/>
                  <a:cs typeface="+mn-cs"/>
                </a:rPr>
                <a:t>Autoimmunität</a:t>
              </a:r>
              <a:r>
                <a:rPr kumimoji="0" lang="en-GB" sz="1050" b="1" i="0" u="none" strike="noStrike" kern="1200" cap="none" spc="0" normalizeH="0" baseline="0" noProof="0">
                  <a:ln>
                    <a:noFill/>
                  </a:ln>
                  <a:solidFill>
                    <a:srgbClr val="23004C"/>
                  </a:solidFill>
                  <a:effectLst/>
                  <a:uLnTx/>
                  <a:uFillTx/>
                  <a:latin typeface="Verdana"/>
                  <a:ea typeface="+mn-ea"/>
                  <a:cs typeface="+mn-cs"/>
                </a:rPr>
                <a:t> </a:t>
              </a:r>
              <a:r>
                <a:rPr kumimoji="0" lang="en-GB" sz="1050" b="1" i="0" u="none" strike="noStrike" kern="1200" cap="none" spc="0" normalizeH="0" baseline="0" noProof="0" err="1">
                  <a:ln>
                    <a:noFill/>
                  </a:ln>
                  <a:solidFill>
                    <a:srgbClr val="23004C"/>
                  </a:solidFill>
                  <a:effectLst/>
                  <a:uLnTx/>
                  <a:uFillTx/>
                  <a:latin typeface="Verdana"/>
                  <a:ea typeface="+mn-ea"/>
                  <a:cs typeface="+mn-cs"/>
                </a:rPr>
                <a:t>gegen</a:t>
              </a:r>
              <a:r>
                <a:rPr kumimoji="0" lang="en-GB" sz="1050" b="1" i="0" u="none" strike="noStrike" kern="1200" cap="none" spc="0" normalizeH="0" baseline="0" noProof="0">
                  <a:ln>
                    <a:noFill/>
                  </a:ln>
                  <a:solidFill>
                    <a:srgbClr val="23004C"/>
                  </a:solidFill>
                  <a:effectLst/>
                  <a:uLnTx/>
                  <a:uFillTx/>
                  <a:latin typeface="Verdana"/>
                  <a:ea typeface="+mn-ea"/>
                  <a:cs typeface="+mn-cs"/>
                </a:rPr>
                <a:t> </a:t>
              </a:r>
              <a:r>
                <a:rPr kumimoji="0" lang="en-GB" sz="1050" b="1" i="0" u="none" strike="noStrike" kern="1200" cap="none" spc="0" normalizeH="0" baseline="0" noProof="0" err="1">
                  <a:ln>
                    <a:noFill/>
                  </a:ln>
                  <a:solidFill>
                    <a:srgbClr val="23004C"/>
                  </a:solidFill>
                  <a:effectLst/>
                  <a:uLnTx/>
                  <a:uFillTx/>
                  <a:latin typeface="Verdana"/>
                  <a:ea typeface="+mn-ea"/>
                  <a:cs typeface="+mn-cs"/>
                </a:rPr>
                <a:t>Inselzellen</a:t>
              </a:r>
              <a:r>
                <a:rPr kumimoji="0" lang="en-GB" sz="1050" b="1" i="0" u="none" strike="noStrike" kern="1200" cap="none" spc="0" normalizeH="0" baseline="0" noProof="0">
                  <a:ln>
                    <a:noFill/>
                  </a:ln>
                  <a:solidFill>
                    <a:srgbClr val="23004C"/>
                  </a:solidFill>
                  <a:effectLst/>
                  <a:uLnTx/>
                  <a:uFillTx/>
                  <a:latin typeface="Verdana"/>
                  <a:ea typeface="+mn-ea"/>
                  <a:cs typeface="+mn-cs"/>
                </a:rPr>
                <a:t> </a:t>
              </a:r>
              <a:r>
                <a:rPr kumimoji="0" lang="en-GB" sz="1050" b="0" i="0" u="none" strike="noStrike" kern="1200" cap="none" spc="0" normalizeH="0" baseline="0" noProof="0">
                  <a:ln>
                    <a:noFill/>
                  </a:ln>
                  <a:solidFill>
                    <a:srgbClr val="23004C"/>
                  </a:solidFill>
                  <a:effectLst/>
                  <a:uLnTx/>
                  <a:uFillTx/>
                  <a:latin typeface="Verdana"/>
                  <a:ea typeface="+mn-ea"/>
                  <a:cs typeface="+mn-cs"/>
                </a:rPr>
                <a:t>und für T1D</a:t>
              </a:r>
            </a:p>
          </p:txBody>
        </p:sp>
      </p:grpSp>
      <p:sp>
        <p:nvSpPr>
          <p:cNvPr id="53" name="Graphic 14">
            <a:extLst>
              <a:ext uri="{FF2B5EF4-FFF2-40B4-BE49-F238E27FC236}">
                <a16:creationId xmlns:a16="http://schemas.microsoft.com/office/drawing/2014/main" id="{185B6B00-2F1A-F1CD-8684-85EF33CB888F}"/>
              </a:ext>
            </a:extLst>
          </p:cNvPr>
          <p:cNvSpPr/>
          <p:nvPr/>
        </p:nvSpPr>
        <p:spPr>
          <a:xfrm>
            <a:off x="842144" y="4277045"/>
            <a:ext cx="7282815" cy="483301"/>
          </a:xfrm>
          <a:prstGeom prst="roundRect">
            <a:avLst>
              <a:gd name="adj" fmla="val 50000"/>
            </a:avLst>
          </a:prstGeom>
          <a:solidFill>
            <a:schemeClr val="accent1"/>
          </a:solidFill>
          <a:ln w="5782" cap="flat">
            <a:noFill/>
            <a:prstDash val="solid"/>
            <a:miter/>
          </a:ln>
        </p:spPr>
        <p:txBody>
          <a:bodyPr rtlCol="0" anchor="ctr"/>
          <a:lstStyle/>
          <a:p>
            <a:pPr marL="0" marR="0" lvl="0" indent="0" algn="ctr" defTabSz="914355" rtl="0" eaLnBrk="1" fontAlgn="auto" latinLnBrk="0" hangingPunct="1">
              <a:lnSpc>
                <a:spcPct val="100000"/>
              </a:lnSpc>
              <a:spcBef>
                <a:spcPts val="0"/>
              </a:spcBef>
              <a:spcAft>
                <a:spcPts val="0"/>
              </a:spcAft>
              <a:buClrTx/>
              <a:buSzTx/>
              <a:buFontTx/>
              <a:buNone/>
              <a:tabLst/>
              <a:defRPr/>
            </a:pPr>
            <a:r>
              <a:rPr kumimoji="0" lang="de-DE" sz="1200" b="0" i="0" u="none" strike="noStrike" kern="1200" cap="none" spc="0" normalizeH="0" baseline="0" noProof="0">
                <a:ln>
                  <a:noFill/>
                </a:ln>
                <a:solidFill>
                  <a:prstClr val="white"/>
                </a:solidFill>
                <a:effectLst/>
                <a:uLnTx/>
                <a:uFillTx/>
                <a:latin typeface="Verdana"/>
                <a:ea typeface="+mn-ea"/>
                <a:cs typeface="+mn-cs"/>
              </a:rPr>
              <a:t>Viren, insbesondere solche, die Inselzellen infizieren können, sind höchstwahrscheinlich ein </a:t>
            </a:r>
            <a:r>
              <a:rPr kumimoji="0" lang="de-DE" sz="1200" b="1" i="0" u="none" strike="noStrike" kern="1200" cap="none" spc="0" normalizeH="0" baseline="0" noProof="0">
                <a:ln>
                  <a:noFill/>
                </a:ln>
                <a:solidFill>
                  <a:prstClr val="white"/>
                </a:solidFill>
                <a:effectLst/>
                <a:uLnTx/>
                <a:uFillTx/>
                <a:latin typeface="Verdana"/>
                <a:ea typeface="+mn-ea"/>
                <a:cs typeface="+mn-cs"/>
              </a:rPr>
              <a:t>Co-Faktor zur Genetik </a:t>
            </a:r>
            <a:r>
              <a:rPr kumimoji="0" lang="de-DE" sz="1200" b="0" i="0" u="none" strike="noStrike" kern="1200" cap="none" spc="0" normalizeH="0" baseline="0" noProof="0">
                <a:ln>
                  <a:noFill/>
                </a:ln>
                <a:solidFill>
                  <a:prstClr val="white"/>
                </a:solidFill>
                <a:effectLst/>
                <a:uLnTx/>
                <a:uFillTx/>
                <a:latin typeface="Verdana"/>
                <a:ea typeface="+mn-ea"/>
                <a:cs typeface="+mn-cs"/>
              </a:rPr>
              <a:t>für die Entwicklung von T1D</a:t>
            </a:r>
            <a:endParaRPr kumimoji="0" lang="en-GB" sz="1200" b="0" i="0" u="none" strike="noStrike" kern="1200" cap="none" spc="0" normalizeH="0" baseline="0" noProof="0">
              <a:ln>
                <a:noFill/>
              </a:ln>
              <a:solidFill>
                <a:prstClr val="white"/>
              </a:solidFill>
              <a:effectLst/>
              <a:uLnTx/>
              <a:uFillTx/>
              <a:latin typeface="Verdana"/>
              <a:ea typeface="+mn-ea"/>
              <a:cs typeface="+mn-cs"/>
            </a:endParaRPr>
          </a:p>
        </p:txBody>
      </p:sp>
      <p:sp>
        <p:nvSpPr>
          <p:cNvPr id="54" name="Graphic 14">
            <a:extLst>
              <a:ext uri="{FF2B5EF4-FFF2-40B4-BE49-F238E27FC236}">
                <a16:creationId xmlns:a16="http://schemas.microsoft.com/office/drawing/2014/main" id="{C917C28E-8BC5-2B7F-2489-6D39751077B3}"/>
              </a:ext>
            </a:extLst>
          </p:cNvPr>
          <p:cNvSpPr/>
          <p:nvPr/>
        </p:nvSpPr>
        <p:spPr>
          <a:xfrm>
            <a:off x="0" y="1200434"/>
            <a:ext cx="9144000" cy="771418"/>
          </a:xfrm>
          <a:prstGeom prst="roundRect">
            <a:avLst>
              <a:gd name="adj" fmla="val 0"/>
            </a:avLst>
          </a:prstGeom>
          <a:solidFill>
            <a:schemeClr val="bg1"/>
          </a:solidFill>
          <a:ln w="5782" cap="flat">
            <a:noFill/>
            <a:prstDash val="solid"/>
            <a:miter/>
          </a:ln>
        </p:spPr>
        <p:txBody>
          <a:bodyPr lIns="324000" rIns="108000" rtlCol="0" anchor="ctr"/>
          <a:lstStyle/>
          <a:p>
            <a:pPr marL="87313" marR="0" lvl="0" defTabSz="914355" rtl="0" eaLnBrk="1" fontAlgn="auto" latinLnBrk="0" hangingPunct="1">
              <a:lnSpc>
                <a:spcPct val="100000"/>
              </a:lnSpc>
              <a:spcBef>
                <a:spcPts val="0"/>
              </a:spcBef>
              <a:spcAft>
                <a:spcPts val="0"/>
              </a:spcAft>
              <a:buClrTx/>
              <a:buSzTx/>
              <a:buFontTx/>
              <a:buNone/>
              <a:tabLst/>
              <a:defRPr/>
            </a:pPr>
            <a:r>
              <a:rPr kumimoji="0" lang="de-DE" sz="1100" b="0" i="0" u="none" strike="noStrike" kern="1200" cap="none" spc="0" normalizeH="0" baseline="0" noProof="0">
                <a:ln>
                  <a:noFill/>
                </a:ln>
                <a:solidFill>
                  <a:srgbClr val="7A00E6"/>
                </a:solidFill>
                <a:effectLst/>
                <a:uLnTx/>
                <a:uFillTx/>
                <a:latin typeface="Verdana"/>
                <a:ea typeface="+mn-ea"/>
                <a:cs typeface="+mn-cs"/>
              </a:rPr>
              <a:t>Es gibt zwei verschiedene Hypothesen für die Rolle von Virusinfektionen bei T1D: </a:t>
            </a:r>
          </a:p>
          <a:p>
            <a:pPr marL="269875" marR="0" lvl="0" indent="-182563" defTabSz="9143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100" b="0" i="0" u="none" strike="noStrike" kern="1200" cap="none" spc="0" normalizeH="0" baseline="0" noProof="0">
                <a:ln>
                  <a:noFill/>
                </a:ln>
                <a:solidFill>
                  <a:srgbClr val="7A00E6"/>
                </a:solidFill>
                <a:effectLst/>
                <a:uLnTx/>
                <a:uFillTx/>
                <a:latin typeface="Verdana"/>
                <a:ea typeface="+mn-ea"/>
                <a:cs typeface="+mn-cs"/>
              </a:rPr>
              <a:t>die </a:t>
            </a:r>
            <a:r>
              <a:rPr kumimoji="0" lang="de-DE" sz="1100" b="1" i="0" u="none" strike="noStrike" kern="1200" cap="none" spc="0" normalizeH="0" baseline="0" noProof="0">
                <a:ln>
                  <a:noFill/>
                </a:ln>
                <a:solidFill>
                  <a:srgbClr val="7A00E6"/>
                </a:solidFill>
                <a:effectLst/>
                <a:uLnTx/>
                <a:uFillTx/>
                <a:latin typeface="Verdana"/>
                <a:ea typeface="+mn-ea"/>
                <a:cs typeface="+mn-cs"/>
              </a:rPr>
              <a:t>Hygienehypothese </a:t>
            </a:r>
            <a:r>
              <a:rPr kumimoji="0" lang="de-DE" sz="1100" b="0" i="0" u="none" strike="noStrike" kern="1200" cap="none" spc="0" normalizeH="0" baseline="0" noProof="0">
                <a:ln>
                  <a:noFill/>
                </a:ln>
                <a:solidFill>
                  <a:srgbClr val="7A00E6"/>
                </a:solidFill>
                <a:effectLst/>
                <a:uLnTx/>
                <a:uFillTx/>
                <a:latin typeface="Verdana"/>
                <a:ea typeface="+mn-ea"/>
                <a:cs typeface="+mn-cs"/>
              </a:rPr>
              <a:t>(Infektionen können einen Schutz vor T1D bieten) und </a:t>
            </a:r>
          </a:p>
          <a:p>
            <a:pPr marL="269875" marR="0" lvl="0" indent="-182563" defTabSz="914355"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100" b="0" i="0" u="none" strike="noStrike" kern="1200" cap="none" spc="0" normalizeH="0" baseline="0" noProof="0">
                <a:ln>
                  <a:noFill/>
                </a:ln>
                <a:solidFill>
                  <a:srgbClr val="7A00E6"/>
                </a:solidFill>
                <a:effectLst/>
                <a:uLnTx/>
                <a:uFillTx/>
                <a:latin typeface="Verdana"/>
                <a:ea typeface="+mn-ea"/>
                <a:cs typeface="+mn-cs"/>
              </a:rPr>
              <a:t>die </a:t>
            </a:r>
            <a:r>
              <a:rPr kumimoji="0" lang="de-DE" sz="1100" b="1" i="0" u="none" strike="noStrike" kern="1200" cap="none" spc="0" normalizeH="0" baseline="0" noProof="0" err="1">
                <a:ln>
                  <a:noFill/>
                </a:ln>
                <a:solidFill>
                  <a:srgbClr val="7A00E6"/>
                </a:solidFill>
                <a:effectLst/>
                <a:uLnTx/>
                <a:uFillTx/>
                <a:latin typeface="Verdana"/>
                <a:ea typeface="+mn-ea"/>
                <a:cs typeface="+mn-cs"/>
              </a:rPr>
              <a:t>Auslöserhypothese</a:t>
            </a:r>
            <a:r>
              <a:rPr kumimoji="0" lang="de-DE" sz="1100" b="0" i="0" u="none" strike="noStrike" kern="1200" cap="none" spc="0" normalizeH="0" baseline="0" noProof="0">
                <a:ln>
                  <a:noFill/>
                </a:ln>
                <a:solidFill>
                  <a:srgbClr val="7A00E6"/>
                </a:solidFill>
                <a:effectLst/>
                <a:uLnTx/>
                <a:uFillTx/>
                <a:latin typeface="Verdana"/>
                <a:ea typeface="+mn-ea"/>
                <a:cs typeface="+mn-cs"/>
              </a:rPr>
              <a:t> (Infektionen können T1D durch die Zerstörung von β-Zellen der Bauchspeicheldrüse auslösen)</a:t>
            </a:r>
            <a:endParaRPr kumimoji="0" lang="en-GB" sz="1100" b="0" i="0" u="none" strike="noStrike" kern="1200" cap="none" spc="0" normalizeH="0" baseline="0" noProof="0">
              <a:ln>
                <a:noFill/>
              </a:ln>
              <a:solidFill>
                <a:srgbClr val="7A00E6"/>
              </a:solidFill>
              <a:effectLst/>
              <a:uLnTx/>
              <a:uFillTx/>
              <a:latin typeface="Verdana"/>
              <a:ea typeface="+mn-ea"/>
              <a:cs typeface="+mn-cs"/>
            </a:endParaRPr>
          </a:p>
        </p:txBody>
      </p:sp>
    </p:spTree>
    <p:extLst>
      <p:ext uri="{BB962C8B-B14F-4D97-AF65-F5344CB8AC3E}">
        <p14:creationId xmlns:p14="http://schemas.microsoft.com/office/powerpoint/2010/main" val="129022805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BBC1B21-5229-6448-694C-AF07809428AC}"/>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C337B93C-15DA-E696-286D-4ED8B7A6B3DD}"/>
              </a:ext>
            </a:extLst>
          </p:cNvPr>
          <p:cNvSpPr txBox="1">
            <a:spLocks/>
          </p:cNvSpPr>
          <p:nvPr/>
        </p:nvSpPr>
        <p:spPr>
          <a:xfrm>
            <a:off x="314410" y="114222"/>
            <a:ext cx="7883556"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Überlegungen zum Testen auf Inselautoantikörper bei Kindern</a:t>
            </a:r>
            <a:r>
              <a:rPr kumimoji="0" lang="de-DE" sz="2000" b="1" i="0" u="none" strike="noStrike" kern="1200" cap="none" spc="0" normalizeH="0" baseline="30000" noProof="0">
                <a:ln>
                  <a:noFill/>
                </a:ln>
                <a:solidFill>
                  <a:srgbClr val="7030A0"/>
                </a:solidFill>
                <a:effectLst/>
                <a:uLnTx/>
                <a:uFillTx/>
                <a:latin typeface="Verdana"/>
                <a:ea typeface="+mn-ea"/>
                <a:cs typeface="+mn-cs"/>
              </a:rPr>
              <a:t>1,2</a:t>
            </a:r>
          </a:p>
        </p:txBody>
      </p:sp>
      <p:sp>
        <p:nvSpPr>
          <p:cNvPr id="9" name="Rectangle: Top Corners Rounded 15">
            <a:extLst>
              <a:ext uri="{FF2B5EF4-FFF2-40B4-BE49-F238E27FC236}">
                <a16:creationId xmlns:a16="http://schemas.microsoft.com/office/drawing/2014/main" id="{0B4760B3-6020-F4DC-8DA6-79E68E51D39E}"/>
              </a:ext>
            </a:extLst>
          </p:cNvPr>
          <p:cNvSpPr/>
          <p:nvPr/>
        </p:nvSpPr>
        <p:spPr>
          <a:xfrm rot="5400000" flipH="1">
            <a:off x="2776996" y="-1188966"/>
            <a:ext cx="650554" cy="6210000"/>
          </a:xfrm>
          <a:prstGeom prst="round2SameRect">
            <a:avLst>
              <a:gd name="adj1" fmla="val 50000"/>
              <a:gd name="adj2" fmla="val 0"/>
            </a:avLst>
          </a:prstGeom>
          <a:solidFill>
            <a:schemeClr val="accent6"/>
          </a:solidFill>
          <a:ln w="25400" cap="flat" cmpd="sng" algn="ctr">
            <a:noFill/>
            <a:prstDash val="solid"/>
          </a:ln>
          <a:effectLst/>
        </p:spPr>
        <p:txBody>
          <a:bodyPr vert="vert270" lIns="54000" tIns="54000" rIns="54000" bIns="540000" rtlCol="0" anchor="ctr"/>
          <a:lstStyle/>
          <a:p>
            <a:pPr marL="0" marR="0" lvl="0" indent="0" algn="l" defTabSz="685800" rtl="0" eaLnBrk="1" fontAlgn="auto" latinLnBrk="0" hangingPunct="1">
              <a:lnSpc>
                <a:spcPct val="90000"/>
              </a:lnSpc>
              <a:spcBef>
                <a:spcPct val="0"/>
              </a:spcBef>
              <a:spcAft>
                <a:spcPts val="450"/>
              </a:spcAft>
              <a:buClrTx/>
              <a:buSzTx/>
              <a:buFontTx/>
              <a:buNone/>
              <a:tabLst/>
              <a:defRPr/>
            </a:pPr>
            <a:r>
              <a:rPr kumimoji="0" lang="de" sz="1350" b="0" i="0" u="none" strike="noStrike" kern="0" cap="none" spc="0" normalizeH="0" baseline="0" noProof="0">
                <a:ln>
                  <a:noFill/>
                </a:ln>
                <a:solidFill>
                  <a:srgbClr val="000000"/>
                </a:solidFill>
                <a:effectLst/>
                <a:uLnTx/>
                <a:uFillTx/>
                <a:latin typeface="Arial"/>
                <a:ea typeface="Arial"/>
                <a:cs typeface="Arial"/>
              </a:rPr>
              <a:t>Programme für die Allgemeinbevölkerung, die </a:t>
            </a:r>
            <a:r>
              <a:rPr kumimoji="0" lang="de" sz="1350" b="1" i="0" u="none" strike="noStrike" kern="0" cap="none" spc="0" normalizeH="0" baseline="0" noProof="0">
                <a:ln>
                  <a:noFill/>
                </a:ln>
                <a:solidFill>
                  <a:schemeClr val="bg1"/>
                </a:solidFill>
                <a:effectLst/>
                <a:uLnTx/>
                <a:uFillTx/>
                <a:latin typeface="Arial"/>
                <a:ea typeface="Arial"/>
                <a:cs typeface="Arial"/>
              </a:rPr>
              <a:t>genetische</a:t>
            </a:r>
            <a:r>
              <a:rPr kumimoji="0" lang="de" sz="1350" b="0" i="0" u="none" strike="noStrike" kern="0" cap="none" spc="0" normalizeH="0" baseline="0" noProof="0">
                <a:ln>
                  <a:noFill/>
                </a:ln>
                <a:solidFill>
                  <a:schemeClr val="bg1"/>
                </a:solidFill>
                <a:effectLst/>
                <a:uLnTx/>
                <a:uFillTx/>
                <a:latin typeface="Arial"/>
                <a:ea typeface="Arial"/>
                <a:cs typeface="Arial"/>
              </a:rPr>
              <a:t> </a:t>
            </a:r>
            <a:r>
              <a:rPr kumimoji="0" lang="de" sz="1350" b="1" i="0" u="none" strike="noStrike" kern="0" cap="none" spc="0" normalizeH="0" baseline="0" noProof="0">
                <a:ln>
                  <a:noFill/>
                </a:ln>
                <a:solidFill>
                  <a:schemeClr val="bg1"/>
                </a:solidFill>
                <a:effectLst/>
                <a:uLnTx/>
                <a:uFillTx/>
                <a:latin typeface="Arial"/>
                <a:ea typeface="Arial"/>
                <a:cs typeface="Arial"/>
              </a:rPr>
              <a:t>und IAk-Tests kombinieren, können Hochrisikokinder identifizieren</a:t>
            </a:r>
            <a:r>
              <a:rPr kumimoji="0" lang="de" sz="1350" b="0" i="0" u="none" strike="noStrike" kern="0" cap="none" spc="0" normalizeH="0" baseline="30000" noProof="0">
                <a:ln>
                  <a:noFill/>
                </a:ln>
                <a:solidFill>
                  <a:srgbClr val="000000"/>
                </a:solidFill>
                <a:effectLst/>
                <a:uLnTx/>
                <a:uFillTx/>
                <a:latin typeface="Arial"/>
                <a:ea typeface="Arial"/>
                <a:cs typeface="Arial"/>
              </a:rPr>
              <a:t>1</a:t>
            </a:r>
          </a:p>
        </p:txBody>
      </p:sp>
      <p:grpSp>
        <p:nvGrpSpPr>
          <p:cNvPr id="10" name="Group 7">
            <a:extLst>
              <a:ext uri="{FF2B5EF4-FFF2-40B4-BE49-F238E27FC236}">
                <a16:creationId xmlns:a16="http://schemas.microsoft.com/office/drawing/2014/main" id="{36C89553-B7A3-EDAE-B866-81C5669BAEB2}"/>
              </a:ext>
            </a:extLst>
          </p:cNvPr>
          <p:cNvGrpSpPr/>
          <p:nvPr/>
        </p:nvGrpSpPr>
        <p:grpSpPr>
          <a:xfrm>
            <a:off x="7571900" y="2105858"/>
            <a:ext cx="1080000" cy="1080000"/>
            <a:chOff x="10095866" y="2481592"/>
            <a:chExt cx="1440000" cy="1440000"/>
          </a:xfrm>
        </p:grpSpPr>
        <p:sp>
          <p:nvSpPr>
            <p:cNvPr id="11" name="Oval 20">
              <a:extLst>
                <a:ext uri="{FF2B5EF4-FFF2-40B4-BE49-F238E27FC236}">
                  <a16:creationId xmlns:a16="http://schemas.microsoft.com/office/drawing/2014/main" id="{6C9FDC7E-8301-D363-8400-787557FF6AEF}"/>
                </a:ext>
              </a:extLst>
            </p:cNvPr>
            <p:cNvSpPr/>
            <p:nvPr/>
          </p:nvSpPr>
          <p:spPr>
            <a:xfrm>
              <a:off x="10095866" y="2481592"/>
              <a:ext cx="1440000" cy="1440000"/>
            </a:xfrm>
            <a:prstGeom prst="ellipse">
              <a:avLst/>
            </a:prstGeom>
            <a:solidFill>
              <a:schemeClr val="accent2">
                <a:lumMod val="60000"/>
                <a:lumOff val="40000"/>
              </a:schemeClr>
            </a:solidFill>
            <a:ln w="25400" cap="flat" cmpd="sng" algn="ctr">
              <a:solidFill>
                <a:sysClr val="window" lastClr="FFFFFF"/>
              </a:solidFill>
              <a:prstDash val="solid"/>
            </a:ln>
            <a:effectLst/>
          </p:spPr>
          <p:txBody>
            <a:bodyPr rtlCol="0" anchor="ctr"/>
            <a:lstStyle/>
            <a:p>
              <a:pPr marL="0" marR="0" lvl="0" indent="0" algn="ctr" defTabSz="457189"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prstClr val="white"/>
                </a:solidFill>
                <a:effectLst/>
                <a:uLnTx/>
                <a:uFillTx/>
                <a:latin typeface="Arial"/>
                <a:ea typeface="+mn-ea"/>
                <a:cs typeface="Arial"/>
              </a:endParaRPr>
            </a:p>
          </p:txBody>
        </p:sp>
        <p:pic>
          <p:nvPicPr>
            <p:cNvPr id="12" name="Graphic 17" descr="Baby outline">
              <a:extLst>
                <a:ext uri="{FF2B5EF4-FFF2-40B4-BE49-F238E27FC236}">
                  <a16:creationId xmlns:a16="http://schemas.microsoft.com/office/drawing/2014/main" id="{B3F83A0B-F299-3F9A-70D8-9516FF3AAF2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185866" y="2571592"/>
              <a:ext cx="1260000" cy="1260000"/>
            </a:xfrm>
            <a:prstGeom prst="rect">
              <a:avLst/>
            </a:prstGeom>
          </p:spPr>
        </p:pic>
      </p:grpSp>
      <p:sp>
        <p:nvSpPr>
          <p:cNvPr id="13" name="Rectangle: Top Corners Rounded 15">
            <a:extLst>
              <a:ext uri="{FF2B5EF4-FFF2-40B4-BE49-F238E27FC236}">
                <a16:creationId xmlns:a16="http://schemas.microsoft.com/office/drawing/2014/main" id="{6D679150-1799-0F96-243A-515058958D7C}"/>
              </a:ext>
            </a:extLst>
          </p:cNvPr>
          <p:cNvSpPr/>
          <p:nvPr/>
        </p:nvSpPr>
        <p:spPr>
          <a:xfrm rot="5400000" flipH="1">
            <a:off x="3102273" y="-729143"/>
            <a:ext cx="540000" cy="6750000"/>
          </a:xfrm>
          <a:prstGeom prst="round2SameRect">
            <a:avLst>
              <a:gd name="adj1" fmla="val 50000"/>
              <a:gd name="adj2" fmla="val 0"/>
            </a:avLst>
          </a:prstGeom>
          <a:solidFill>
            <a:schemeClr val="accent6"/>
          </a:solidFill>
          <a:ln w="25400" cap="flat" cmpd="sng" algn="ctr">
            <a:noFill/>
            <a:prstDash val="solid"/>
          </a:ln>
          <a:effectLst/>
        </p:spPr>
        <p:txBody>
          <a:bodyPr vert="vert270" lIns="54000" tIns="54000" rIns="54000" bIns="135000" rtlCol="0" anchor="ctr"/>
          <a:lstStyle/>
          <a:p>
            <a:pPr marL="406004" marR="0" lvl="2" indent="0" algn="l" defTabSz="685800" rtl="0" eaLnBrk="1" fontAlgn="auto" latinLnBrk="0" hangingPunct="1">
              <a:lnSpc>
                <a:spcPct val="90000"/>
              </a:lnSpc>
              <a:spcBef>
                <a:spcPct val="0"/>
              </a:spcBef>
              <a:spcAft>
                <a:spcPct val="0"/>
              </a:spcAft>
              <a:buClrTx/>
              <a:buSzTx/>
              <a:buFontTx/>
              <a:buNone/>
              <a:tabLst/>
              <a:defRPr/>
            </a:pPr>
            <a:r>
              <a:rPr kumimoji="0" lang="de-DE" sz="1350" b="0" i="0" u="none" strike="noStrike" kern="0" cap="none" spc="0" normalizeH="0" baseline="0" noProof="0">
                <a:ln>
                  <a:noFill/>
                </a:ln>
                <a:solidFill>
                  <a:srgbClr val="000000"/>
                </a:solidFill>
                <a:effectLst/>
                <a:uLnTx/>
                <a:uFillTx/>
                <a:latin typeface="Arial"/>
                <a:ea typeface="Arial"/>
                <a:cs typeface="Arial"/>
              </a:rPr>
              <a:t>Früherkennung im </a:t>
            </a:r>
            <a:r>
              <a:rPr kumimoji="0" lang="de-DE" sz="1350" b="1" i="0" u="none" strike="noStrike" kern="0" cap="none" spc="0" normalizeH="0" baseline="0" noProof="0">
                <a:ln>
                  <a:noFill/>
                </a:ln>
                <a:solidFill>
                  <a:schemeClr val="bg1"/>
                </a:solidFill>
                <a:effectLst/>
                <a:uLnTx/>
                <a:uFillTx/>
                <a:latin typeface="Arial"/>
                <a:ea typeface="Arial"/>
                <a:cs typeface="Arial"/>
              </a:rPr>
              <a:t>Alter von 2 und 6 Jahren kann eine optimale Sensitivität und einen positiven prädiktiven Wert bieten</a:t>
            </a:r>
            <a:r>
              <a:rPr kumimoji="0" lang="de" sz="1350" b="0" i="0" u="none" strike="noStrike" kern="0" cap="none" spc="0" normalizeH="0" baseline="30000" noProof="0">
                <a:ln>
                  <a:noFill/>
                </a:ln>
                <a:solidFill>
                  <a:srgbClr val="000000"/>
                </a:solidFill>
                <a:effectLst/>
                <a:uLnTx/>
                <a:uFillTx/>
                <a:latin typeface="Arial"/>
                <a:ea typeface="Arial"/>
                <a:cs typeface="Arial"/>
              </a:rPr>
              <a:t>1,2</a:t>
            </a:r>
            <a:endParaRPr kumimoji="0" lang="en-NZ" sz="1350" b="0" i="0" u="none" strike="noStrike" kern="0" cap="none" spc="0" normalizeH="0" baseline="30000" noProof="0">
              <a:ln>
                <a:noFill/>
              </a:ln>
              <a:solidFill>
                <a:srgbClr val="000000"/>
              </a:solidFill>
              <a:effectLst/>
              <a:uLnTx/>
              <a:uFillTx/>
              <a:latin typeface="Arial"/>
              <a:ea typeface="+mn-ea"/>
              <a:cs typeface="Arial"/>
            </a:endParaRPr>
          </a:p>
        </p:txBody>
      </p:sp>
      <p:sp>
        <p:nvSpPr>
          <p:cNvPr id="14" name="Rectangle: Top Corners Rounded 15">
            <a:extLst>
              <a:ext uri="{FF2B5EF4-FFF2-40B4-BE49-F238E27FC236}">
                <a16:creationId xmlns:a16="http://schemas.microsoft.com/office/drawing/2014/main" id="{1E89CFBA-6731-65F4-04E0-04DD1CC0F50B}"/>
              </a:ext>
            </a:extLst>
          </p:cNvPr>
          <p:cNvSpPr/>
          <p:nvPr/>
        </p:nvSpPr>
        <p:spPr>
          <a:xfrm rot="5400000" flipH="1">
            <a:off x="3214239" y="-64799"/>
            <a:ext cx="856068" cy="7290000"/>
          </a:xfrm>
          <a:prstGeom prst="round2SameRect">
            <a:avLst>
              <a:gd name="adj1" fmla="val 50000"/>
              <a:gd name="adj2" fmla="val 0"/>
            </a:avLst>
          </a:prstGeom>
          <a:solidFill>
            <a:schemeClr val="accent6"/>
          </a:solidFill>
          <a:ln w="25400" cap="flat" cmpd="sng" algn="ctr">
            <a:noFill/>
            <a:prstDash val="solid"/>
          </a:ln>
          <a:effectLst/>
        </p:spPr>
        <p:txBody>
          <a:bodyPr vert="vert270" lIns="54000" tIns="54000" rIns="54000" bIns="540000" rtlCol="0" anchor="ctr"/>
          <a:lstStyle/>
          <a:p>
            <a:pPr marL="0" marR="0" lvl="0" indent="0" algn="l" defTabSz="685800" rtl="0" eaLnBrk="1" fontAlgn="auto" latinLnBrk="0" hangingPunct="1">
              <a:lnSpc>
                <a:spcPct val="90000"/>
              </a:lnSpc>
              <a:spcBef>
                <a:spcPct val="0"/>
              </a:spcBef>
              <a:spcAft>
                <a:spcPts val="450"/>
              </a:spcAft>
              <a:buClrTx/>
              <a:buSzTx/>
              <a:buFontTx/>
              <a:buNone/>
              <a:tabLst/>
              <a:defRPr/>
            </a:pPr>
            <a:r>
              <a:rPr kumimoji="0" lang="de" sz="1350" b="0" i="0" u="none" strike="noStrike" kern="0" cap="none" spc="0" normalizeH="0" baseline="0" noProof="0">
                <a:ln>
                  <a:noFill/>
                </a:ln>
                <a:solidFill>
                  <a:srgbClr val="000000"/>
                </a:solidFill>
                <a:effectLst/>
                <a:uLnTx/>
                <a:uFillTx/>
                <a:latin typeface="Arial"/>
                <a:ea typeface="Arial"/>
                <a:cs typeface="Arial"/>
              </a:rPr>
              <a:t>Die Früherkennung ab einem Alter von 2 Jahren kann die kleine, aber wichtige Untergruppe </a:t>
            </a:r>
            <a:r>
              <a:rPr kumimoji="0" lang="de" sz="1350" b="1" i="0" u="none" strike="noStrike" kern="0" cap="none" spc="0" normalizeH="0" baseline="0" noProof="0">
                <a:ln>
                  <a:noFill/>
                </a:ln>
                <a:solidFill>
                  <a:schemeClr val="bg1"/>
                </a:solidFill>
                <a:effectLst/>
                <a:uLnTx/>
                <a:uFillTx/>
                <a:latin typeface="Arial"/>
                <a:ea typeface="Arial"/>
                <a:cs typeface="Arial"/>
              </a:rPr>
              <a:t>von Säuglingen und Kleinkindern übersehen, die in den ersten 2 Lebensjahren sehr schnell T1D entwickeln</a:t>
            </a:r>
            <a:r>
              <a:rPr kumimoji="0" lang="de" sz="1350" b="0" i="0" u="none" strike="noStrike" kern="0" cap="none" spc="0" normalizeH="0" baseline="30000" noProof="0">
                <a:ln>
                  <a:noFill/>
                </a:ln>
                <a:solidFill>
                  <a:srgbClr val="000000"/>
                </a:solidFill>
                <a:effectLst/>
                <a:uLnTx/>
                <a:uFillTx/>
                <a:latin typeface="Arial"/>
                <a:ea typeface="Arial"/>
                <a:cs typeface="Arial"/>
              </a:rPr>
              <a:t>1</a:t>
            </a:r>
          </a:p>
        </p:txBody>
      </p:sp>
      <p:sp>
        <p:nvSpPr>
          <p:cNvPr id="4" name="TextBox 3037">
            <a:extLst>
              <a:ext uri="{FF2B5EF4-FFF2-40B4-BE49-F238E27FC236}">
                <a16:creationId xmlns:a16="http://schemas.microsoft.com/office/drawing/2014/main" id="{07B13AC8-0DA1-0C50-C93F-FFE269AE80BC}"/>
              </a:ext>
            </a:extLst>
          </p:cNvPr>
          <p:cNvSpPr txBox="1"/>
          <p:nvPr/>
        </p:nvSpPr>
        <p:spPr>
          <a:xfrm>
            <a:off x="314410" y="4842119"/>
            <a:ext cx="8779410" cy="276999"/>
          </a:xfrm>
          <a:prstGeom prst="rect">
            <a:avLst/>
          </a:prstGeom>
          <a:noFill/>
        </p:spPr>
        <p:txBody>
          <a:bodyPr wrap="square" rtlCol="0" anchor="b">
            <a:spAutoFit/>
          </a:bodyPr>
          <a:lstStyle/>
          <a:p>
            <a:pPr lvl="0" defTabSz="685766">
              <a:buClr>
                <a:srgbClr val="2F4B95"/>
              </a:buClr>
              <a:defRPr/>
            </a:pPr>
            <a:r>
              <a:rPr kumimoji="0" lang="da-DK" sz="600" b="0" i="0" u="none" strike="noStrike" kern="1200" cap="none" spc="0" normalizeH="0" baseline="0" noProof="0">
                <a:ln>
                  <a:noFill/>
                </a:ln>
                <a:solidFill>
                  <a:srgbClr val="404040"/>
                </a:solidFill>
                <a:effectLst/>
                <a:uLnTx/>
                <a:uFillTx/>
                <a:latin typeface="Verdana"/>
                <a:ea typeface="Arial"/>
                <a:cs typeface="Arial"/>
              </a:rPr>
              <a:t>IAk: Inselautoantikörper; T1D: Typ-1-Diabetes.</a:t>
            </a:r>
          </a:p>
          <a:p>
            <a:pPr lvl="0" defTabSz="685766">
              <a:buClr>
                <a:srgbClr val="2F4B95"/>
              </a:buClr>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Besser REJ </a:t>
            </a:r>
            <a:r>
              <a:rPr kumimoji="0" lang="da-DK" sz="600" b="0" i="1" u="none" strike="noStrike" kern="1200" cap="none" spc="0" normalizeH="0" baseline="0" noProof="0">
                <a:ln>
                  <a:noFill/>
                </a:ln>
                <a:solidFill>
                  <a:srgbClr val="404040"/>
                </a:solidFill>
                <a:effectLst/>
                <a:uLnTx/>
                <a:uFillTx/>
                <a:latin typeface="Verdana"/>
                <a:ea typeface="Arial"/>
                <a:cs typeface="Arial"/>
              </a:rPr>
              <a:t>et al. Pediatr Diabetes </a:t>
            </a:r>
            <a:r>
              <a:rPr kumimoji="0" lang="da-DK" sz="600" b="0" i="0" u="none" strike="noStrike" kern="1200" cap="none" spc="0" normalizeH="0" baseline="0" noProof="0">
                <a:ln>
                  <a:noFill/>
                </a:ln>
                <a:solidFill>
                  <a:srgbClr val="404040"/>
                </a:solidFill>
                <a:effectLst/>
                <a:uLnTx/>
                <a:uFillTx/>
                <a:latin typeface="Verdana"/>
                <a:ea typeface="Arial"/>
                <a:cs typeface="Arial"/>
              </a:rPr>
              <a:t>2022; 23: 1175–87. </a:t>
            </a:r>
            <a:r>
              <a:rPr kumimoji="0" lang="da-DK" sz="600" b="1" i="0" u="none" strike="noStrike" kern="1200" cap="none" spc="0" normalizeH="0" baseline="0" noProof="0">
                <a:ln>
                  <a:noFill/>
                </a:ln>
                <a:solidFill>
                  <a:srgbClr val="404040"/>
                </a:solidFill>
                <a:effectLst/>
                <a:uLnTx/>
                <a:uFillTx/>
                <a:latin typeface="Verdana"/>
                <a:ea typeface="Arial"/>
                <a:cs typeface="Arial"/>
              </a:rPr>
              <a:t>2.</a:t>
            </a:r>
            <a:r>
              <a:rPr kumimoji="0" lang="da-DK" sz="600" b="0" i="0" u="none" strike="noStrike" kern="1200" cap="none" spc="0" normalizeH="0" baseline="0" noProof="0">
                <a:ln>
                  <a:noFill/>
                </a:ln>
                <a:solidFill>
                  <a:srgbClr val="404040"/>
                </a:solidFill>
                <a:effectLst/>
                <a:uLnTx/>
                <a:uFillTx/>
                <a:latin typeface="Verdana"/>
                <a:ea typeface="Arial"/>
                <a:cs typeface="Arial"/>
              </a:rPr>
              <a:t> Ghalwash M </a:t>
            </a:r>
            <a:r>
              <a:rPr kumimoji="0" lang="da-DK" sz="600" b="0" i="1" u="none" strike="noStrike" kern="1200" cap="none" spc="0" normalizeH="0" baseline="0" noProof="0">
                <a:ln>
                  <a:noFill/>
                </a:ln>
                <a:solidFill>
                  <a:srgbClr val="404040"/>
                </a:solidFill>
                <a:effectLst/>
                <a:uLnTx/>
                <a:uFillTx/>
                <a:latin typeface="Verdana"/>
                <a:ea typeface="Arial"/>
                <a:cs typeface="Arial"/>
              </a:rPr>
              <a:t>et al. Lancet Diabetes Endocrinol </a:t>
            </a:r>
            <a:r>
              <a:rPr kumimoji="0" lang="da-DK" sz="600" b="0" i="0" u="none" strike="noStrike" kern="1200" cap="none" spc="0" normalizeH="0" baseline="0" noProof="0">
                <a:ln>
                  <a:noFill/>
                </a:ln>
                <a:solidFill>
                  <a:srgbClr val="404040"/>
                </a:solidFill>
                <a:effectLst/>
                <a:uLnTx/>
                <a:uFillTx/>
                <a:latin typeface="Verdana"/>
                <a:ea typeface="Arial"/>
                <a:cs typeface="Arial"/>
              </a:rPr>
              <a:t>2022; 10</a:t>
            </a:r>
            <a:r>
              <a:rPr lang="da-DK" sz="600">
                <a:solidFill>
                  <a:srgbClr val="404040"/>
                </a:solidFill>
                <a:ea typeface="Arial"/>
                <a:cs typeface="Arial"/>
              </a:rPr>
              <a:t>: 589–96</a:t>
            </a:r>
            <a:r>
              <a:rPr kumimoji="0" lang="da-DK" sz="600" b="0" i="0" u="none" strike="noStrike" kern="1200" cap="none" spc="0" normalizeH="0" baseline="0" noProof="0">
                <a:ln>
                  <a:noFill/>
                </a:ln>
                <a:solidFill>
                  <a:srgbClr val="404040"/>
                </a:solidFill>
                <a:effectLst/>
                <a:uLnTx/>
                <a:uFillTx/>
                <a:latin typeface="Verdana"/>
                <a:ea typeface="Arial"/>
                <a:cs typeface="Arial"/>
              </a:rPr>
              <a:t>. </a:t>
            </a:r>
          </a:p>
        </p:txBody>
      </p:sp>
    </p:spTree>
    <p:extLst>
      <p:ext uri="{BB962C8B-B14F-4D97-AF65-F5344CB8AC3E}">
        <p14:creationId xmlns:p14="http://schemas.microsoft.com/office/powerpoint/2010/main" val="137595296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EA07DA53-20A0-8D31-52B8-807BA6BC6FCA}"/>
              </a:ext>
            </a:extLst>
          </p:cNvPr>
          <p:cNvSpPr txBox="1">
            <a:spLocks/>
          </p:cNvSpPr>
          <p:nvPr/>
        </p:nvSpPr>
        <p:spPr>
          <a:xfrm>
            <a:off x="314409" y="114221"/>
            <a:ext cx="7714827"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defRPr/>
            </a:pPr>
            <a:r>
              <a:rPr lang="de-DE" sz="2000" b="1">
                <a:solidFill>
                  <a:srgbClr val="7030A0"/>
                </a:solidFill>
              </a:rPr>
              <a:t>Überlegungen zum Testen auf Inselautoantikörper bei</a:t>
            </a:r>
            <a:r>
              <a:rPr kumimoji="0" lang="de-DE" sz="2000" b="1" i="0" u="none" strike="noStrike" kern="1200" cap="none" spc="0" normalizeH="0" baseline="0" noProof="0">
                <a:ln>
                  <a:noFill/>
                </a:ln>
                <a:solidFill>
                  <a:srgbClr val="7030A0"/>
                </a:solidFill>
                <a:effectLst/>
                <a:uLnTx/>
                <a:uFillTx/>
                <a:latin typeface="Verdana"/>
                <a:ea typeface="+mn-ea"/>
                <a:cs typeface="+mn-cs"/>
              </a:rPr>
              <a:t> Erwachsenen</a:t>
            </a:r>
            <a:r>
              <a:rPr kumimoji="0" lang="de-DE" sz="2000" b="1" i="0" u="none" strike="noStrike" kern="1200" cap="none" spc="0" normalizeH="0" baseline="30000" noProof="0">
                <a:ln>
                  <a:noFill/>
                </a:ln>
                <a:solidFill>
                  <a:srgbClr val="7030A0"/>
                </a:solidFill>
                <a:effectLst/>
                <a:uLnTx/>
                <a:uFillTx/>
                <a:latin typeface="Verdana"/>
                <a:ea typeface="+mn-ea"/>
                <a:cs typeface="+mn-cs"/>
              </a:rPr>
              <a:t>1-3</a:t>
            </a:r>
          </a:p>
        </p:txBody>
      </p:sp>
      <p:sp>
        <p:nvSpPr>
          <p:cNvPr id="15" name="Rectangle: Top Corners Rounded 15">
            <a:extLst>
              <a:ext uri="{FF2B5EF4-FFF2-40B4-BE49-F238E27FC236}">
                <a16:creationId xmlns:a16="http://schemas.microsoft.com/office/drawing/2014/main" id="{E3CF7D97-FE32-7164-7F4D-3797E41DA506}"/>
              </a:ext>
            </a:extLst>
          </p:cNvPr>
          <p:cNvSpPr/>
          <p:nvPr/>
        </p:nvSpPr>
        <p:spPr>
          <a:xfrm rot="5400000" flipH="1">
            <a:off x="3378629" y="-1835582"/>
            <a:ext cx="540000" cy="7290000"/>
          </a:xfrm>
          <a:prstGeom prst="round2SameRect">
            <a:avLst>
              <a:gd name="adj1" fmla="val 50000"/>
              <a:gd name="adj2" fmla="val 0"/>
            </a:avLst>
          </a:prstGeom>
          <a:solidFill>
            <a:srgbClr val="AFDCDB"/>
          </a:solidFill>
          <a:ln w="25400" cap="flat" cmpd="sng" algn="ctr">
            <a:noFill/>
            <a:prstDash val="solid"/>
          </a:ln>
          <a:effectLst/>
        </p:spPr>
        <p:txBody>
          <a:bodyPr vert="vert270" tIns="0" rIns="54000" bIns="27000" rtlCol="0" anchor="ctr"/>
          <a:lstStyle/>
          <a:p>
            <a:pPr marL="406004" marR="0" lvl="2" indent="0" algn="l" defTabSz="685800" rtl="0" eaLnBrk="1" fontAlgn="auto" latinLnBrk="0" hangingPunct="1">
              <a:lnSpc>
                <a:spcPct val="90000"/>
              </a:lnSpc>
              <a:spcBef>
                <a:spcPts val="0"/>
              </a:spcBef>
              <a:spcAft>
                <a:spcPts val="0"/>
              </a:spcAft>
              <a:buClrTx/>
              <a:buSzTx/>
              <a:buFontTx/>
              <a:buNone/>
              <a:tabLst/>
              <a:defRPr/>
            </a:pPr>
            <a:r>
              <a:rPr kumimoji="0" lang="de" sz="1200" b="0" i="0" u="none" strike="noStrike" kern="0" cap="none" spc="0" normalizeH="0" baseline="0" noProof="0">
                <a:ln>
                  <a:noFill/>
                </a:ln>
                <a:solidFill>
                  <a:srgbClr val="000000"/>
                </a:solidFill>
                <a:effectLst/>
                <a:uLnTx/>
                <a:uFillTx/>
                <a:latin typeface="Arial"/>
                <a:ea typeface="Arial"/>
                <a:cs typeface="Arial"/>
              </a:rPr>
              <a:t>Erwägen von</a:t>
            </a:r>
            <a:r>
              <a:rPr kumimoji="0" lang="de" sz="1200" b="1" i="0" u="none" strike="noStrike" kern="0" cap="none" spc="0" normalizeH="0" baseline="0" noProof="0">
                <a:ln>
                  <a:noFill/>
                </a:ln>
                <a:solidFill>
                  <a:srgbClr val="000000"/>
                </a:solidFill>
                <a:effectLst/>
                <a:uLnTx/>
                <a:uFillTx/>
                <a:latin typeface="Arial"/>
                <a:ea typeface="Arial"/>
                <a:cs typeface="Arial"/>
              </a:rPr>
              <a:t> </a:t>
            </a:r>
            <a:r>
              <a:rPr kumimoji="0" lang="de" sz="1200" b="0" i="0" u="none" strike="noStrike" kern="0" cap="none" spc="0" normalizeH="0" baseline="0" noProof="0">
                <a:ln>
                  <a:noFill/>
                </a:ln>
                <a:solidFill>
                  <a:srgbClr val="000000"/>
                </a:solidFill>
                <a:effectLst/>
                <a:uLnTx/>
                <a:uFillTx/>
                <a:latin typeface="Arial"/>
                <a:ea typeface="Arial"/>
                <a:cs typeface="Arial"/>
              </a:rPr>
              <a:t>IAk-Tests bei Erwachsenen mit </a:t>
            </a:r>
            <a:r>
              <a:rPr kumimoji="0" lang="de" sz="1200" b="1" i="0" u="none" strike="noStrike" kern="0" cap="none" spc="0" normalizeH="0" baseline="0" noProof="0">
                <a:ln>
                  <a:noFill/>
                </a:ln>
                <a:solidFill>
                  <a:schemeClr val="bg1"/>
                </a:solidFill>
                <a:effectLst/>
                <a:uLnTx/>
                <a:uFillTx/>
                <a:latin typeface="Arial"/>
                <a:ea typeface="Arial"/>
                <a:cs typeface="Arial"/>
              </a:rPr>
              <a:t>Prädabetes/Verdacht auf T2D, </a:t>
            </a:r>
            <a:r>
              <a:rPr kumimoji="0" lang="de-DE" sz="1200" b="1" i="0" u="none" strike="noStrike" kern="0" cap="none" spc="0" normalizeH="0" baseline="0" noProof="0">
                <a:ln>
                  <a:noFill/>
                </a:ln>
                <a:solidFill>
                  <a:schemeClr val="bg1"/>
                </a:solidFill>
                <a:effectLst/>
                <a:uLnTx/>
                <a:uFillTx/>
                <a:latin typeface="Arial"/>
                <a:ea typeface="Arial"/>
                <a:cs typeface="Arial"/>
              </a:rPr>
              <a:t>die keine Risikofaktoren aufweisen und/oder jüngeren Alters sind</a:t>
            </a:r>
            <a:r>
              <a:rPr kumimoji="0" lang="de-DE" sz="1200" i="0" u="none" strike="noStrike" kern="0" cap="none" spc="0" normalizeH="0" baseline="30000" noProof="0">
                <a:ln>
                  <a:noFill/>
                </a:ln>
                <a:solidFill>
                  <a:srgbClr val="000000"/>
                </a:solidFill>
                <a:effectLst/>
                <a:uLnTx/>
                <a:uFillTx/>
                <a:latin typeface="Arial"/>
                <a:ea typeface="Arial"/>
                <a:cs typeface="Arial"/>
              </a:rPr>
              <a:t>1</a:t>
            </a:r>
            <a:endParaRPr kumimoji="0" lang="en-NZ" sz="1200" i="0" u="none" strike="noStrike" kern="0" cap="none" spc="0" normalizeH="0" baseline="30000" noProof="0">
              <a:ln>
                <a:noFill/>
              </a:ln>
              <a:solidFill>
                <a:srgbClr val="000000"/>
              </a:solidFill>
              <a:effectLst/>
              <a:uLnTx/>
              <a:uFillTx/>
              <a:latin typeface="Arial"/>
              <a:ea typeface="+mn-ea"/>
              <a:cs typeface="Arial"/>
            </a:endParaRPr>
          </a:p>
        </p:txBody>
      </p:sp>
      <p:grpSp>
        <p:nvGrpSpPr>
          <p:cNvPr id="17" name="Group 5">
            <a:extLst>
              <a:ext uri="{FF2B5EF4-FFF2-40B4-BE49-F238E27FC236}">
                <a16:creationId xmlns:a16="http://schemas.microsoft.com/office/drawing/2014/main" id="{3C4BFDBF-D2BB-63F8-2F41-1206D83880E8}"/>
              </a:ext>
            </a:extLst>
          </p:cNvPr>
          <p:cNvGrpSpPr/>
          <p:nvPr/>
        </p:nvGrpSpPr>
        <p:grpSpPr>
          <a:xfrm>
            <a:off x="7575528" y="2094667"/>
            <a:ext cx="1080000" cy="1080000"/>
            <a:chOff x="10095866" y="2552066"/>
            <a:chExt cx="1440000" cy="1440000"/>
          </a:xfrm>
        </p:grpSpPr>
        <p:sp>
          <p:nvSpPr>
            <p:cNvPr id="18" name="Oval 20">
              <a:extLst>
                <a:ext uri="{FF2B5EF4-FFF2-40B4-BE49-F238E27FC236}">
                  <a16:creationId xmlns:a16="http://schemas.microsoft.com/office/drawing/2014/main" id="{D2572E66-A1CF-DC48-B41B-B788157B38CC}"/>
                </a:ext>
              </a:extLst>
            </p:cNvPr>
            <p:cNvSpPr/>
            <p:nvPr/>
          </p:nvSpPr>
          <p:spPr>
            <a:xfrm>
              <a:off x="10095866" y="2552066"/>
              <a:ext cx="1440000" cy="1440000"/>
            </a:xfrm>
            <a:prstGeom prst="ellipse">
              <a:avLst/>
            </a:prstGeom>
            <a:solidFill>
              <a:srgbClr val="6ABFB8"/>
            </a:solidFill>
            <a:ln w="25400" cap="flat" cmpd="sng" algn="ctr">
              <a:solidFill>
                <a:sysClr val="window" lastClr="FFFFFF"/>
              </a:solidFill>
              <a:prstDash val="solid"/>
            </a:ln>
            <a:effectLst/>
          </p:spPr>
          <p:txBody>
            <a:bodyPr rtlCol="0" anchor="ctr"/>
            <a:lstStyle/>
            <a:p>
              <a:pPr marL="0" marR="0" lvl="0" indent="0" algn="ctr" defTabSz="457189"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prstClr val="white"/>
                </a:solidFill>
                <a:effectLst/>
                <a:uLnTx/>
                <a:uFillTx/>
                <a:latin typeface="Arial"/>
                <a:ea typeface="+mn-ea"/>
                <a:cs typeface="Arial"/>
              </a:endParaRPr>
            </a:p>
          </p:txBody>
        </p:sp>
        <p:pic>
          <p:nvPicPr>
            <p:cNvPr id="19" name="Graphic 19" descr="Female Profile outline">
              <a:extLst>
                <a:ext uri="{FF2B5EF4-FFF2-40B4-BE49-F238E27FC236}">
                  <a16:creationId xmlns:a16="http://schemas.microsoft.com/office/drawing/2014/main" id="{D158DB6A-13D6-EDF9-E490-D5BBBED7FD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185866" y="2642066"/>
              <a:ext cx="1260000" cy="1260000"/>
            </a:xfrm>
            <a:prstGeom prst="rect">
              <a:avLst/>
            </a:prstGeom>
          </p:spPr>
        </p:pic>
      </p:grpSp>
      <p:sp>
        <p:nvSpPr>
          <p:cNvPr id="20" name="Rectangle: Top Corners Rounded 15">
            <a:extLst>
              <a:ext uri="{FF2B5EF4-FFF2-40B4-BE49-F238E27FC236}">
                <a16:creationId xmlns:a16="http://schemas.microsoft.com/office/drawing/2014/main" id="{711A19A8-8C12-5CA8-3BF1-BD42E1DDCF72}"/>
              </a:ext>
            </a:extLst>
          </p:cNvPr>
          <p:cNvSpPr/>
          <p:nvPr/>
        </p:nvSpPr>
        <p:spPr>
          <a:xfrm rot="5400000" flipH="1">
            <a:off x="2580410" y="-372327"/>
            <a:ext cx="761997" cy="5922818"/>
          </a:xfrm>
          <a:prstGeom prst="round2SameRect">
            <a:avLst>
              <a:gd name="adj1" fmla="val 50000"/>
              <a:gd name="adj2" fmla="val 0"/>
            </a:avLst>
          </a:prstGeom>
          <a:solidFill>
            <a:srgbClr val="AFDCDB"/>
          </a:solidFill>
          <a:ln w="25400" cap="flat" cmpd="sng" algn="ctr">
            <a:noFill/>
            <a:prstDash val="solid"/>
          </a:ln>
          <a:effectLst/>
        </p:spPr>
        <p:txBody>
          <a:bodyPr vert="vert270" tIns="0" rIns="54000" bIns="27000" rtlCol="0" anchor="ctr"/>
          <a:lstStyle/>
          <a:p>
            <a:pPr marL="406004" marR="0" lvl="2" indent="0" algn="l" defTabSz="685800" rtl="0" eaLnBrk="1" fontAlgn="auto" latinLnBrk="0" hangingPunct="1">
              <a:lnSpc>
                <a:spcPct val="90000"/>
              </a:lnSpc>
              <a:spcBef>
                <a:spcPct val="0"/>
              </a:spcBef>
              <a:spcAft>
                <a:spcPct val="0"/>
              </a:spcAft>
              <a:buClrTx/>
              <a:buSzTx/>
              <a:buFontTx/>
              <a:buNone/>
              <a:tabLst/>
              <a:defRPr/>
            </a:pPr>
            <a:r>
              <a:rPr kumimoji="0" lang="de-DE" sz="1200" b="0" i="0" u="none" strike="noStrike" kern="0" cap="none" spc="0" normalizeH="0" baseline="0" noProof="0">
                <a:ln>
                  <a:noFill/>
                </a:ln>
                <a:solidFill>
                  <a:srgbClr val="000000"/>
                </a:solidFill>
                <a:effectLst/>
                <a:uLnTx/>
                <a:uFillTx/>
                <a:latin typeface="Arial"/>
                <a:ea typeface="Arial"/>
                <a:cs typeface="Arial"/>
              </a:rPr>
              <a:t>Multiple </a:t>
            </a:r>
            <a:r>
              <a:rPr kumimoji="0" lang="de-DE" sz="1200" b="0" i="0" u="none" strike="noStrike" kern="0" cap="none" spc="0" normalizeH="0" baseline="0" noProof="0" err="1">
                <a:ln>
                  <a:noFill/>
                </a:ln>
                <a:solidFill>
                  <a:srgbClr val="000000"/>
                </a:solidFill>
                <a:effectLst/>
                <a:uLnTx/>
                <a:uFillTx/>
                <a:latin typeface="Arial"/>
                <a:ea typeface="Arial"/>
                <a:cs typeface="Arial"/>
              </a:rPr>
              <a:t>IAk</a:t>
            </a:r>
            <a:r>
              <a:rPr kumimoji="0" lang="de-DE" sz="1200" b="0" i="0" u="none" strike="noStrike" kern="0" cap="none" spc="0" normalizeH="0" baseline="0" noProof="0">
                <a:ln>
                  <a:noFill/>
                </a:ln>
                <a:solidFill>
                  <a:srgbClr val="000000"/>
                </a:solidFill>
                <a:effectLst/>
                <a:uLnTx/>
                <a:uFillTx/>
                <a:latin typeface="Arial"/>
                <a:ea typeface="Arial"/>
                <a:cs typeface="Arial"/>
              </a:rPr>
              <a:t> treten mit zunehmendem Alter bei der Diagnose tendenziell seltener auf. </a:t>
            </a:r>
            <a:r>
              <a:rPr kumimoji="0" lang="de-DE" sz="1200" b="1" i="0" u="none" strike="noStrike" kern="0" cap="none" spc="0" normalizeH="0" baseline="0" noProof="0">
                <a:ln>
                  <a:noFill/>
                </a:ln>
                <a:solidFill>
                  <a:schemeClr val="bg1"/>
                </a:solidFill>
                <a:effectLst/>
                <a:uLnTx/>
                <a:uFillTx/>
                <a:latin typeface="Arial"/>
                <a:ea typeface="Arial"/>
                <a:cs typeface="Arial"/>
              </a:rPr>
              <a:t>Die meisten Menschen mit T1D im Erwachsenenalter haben mindestens einen positiven </a:t>
            </a:r>
            <a:r>
              <a:rPr kumimoji="0" lang="de-DE" sz="1200" b="1" i="0" u="none" strike="noStrike" kern="0" cap="none" spc="0" normalizeH="0" baseline="0" noProof="0" err="1">
                <a:ln>
                  <a:noFill/>
                </a:ln>
                <a:solidFill>
                  <a:schemeClr val="bg1"/>
                </a:solidFill>
                <a:effectLst/>
                <a:uLnTx/>
                <a:uFillTx/>
                <a:latin typeface="Arial"/>
                <a:ea typeface="Arial"/>
                <a:cs typeface="Arial"/>
              </a:rPr>
              <a:t>IAk</a:t>
            </a:r>
            <a:r>
              <a:rPr kumimoji="0" lang="de" sz="1200" b="0" i="0" u="none" strike="noStrike" kern="0" cap="none" spc="0" normalizeH="0" baseline="30000" noProof="0">
                <a:ln>
                  <a:noFill/>
                </a:ln>
                <a:solidFill>
                  <a:srgbClr val="000000"/>
                </a:solidFill>
                <a:effectLst/>
                <a:uLnTx/>
                <a:uFillTx/>
                <a:latin typeface="Arial"/>
                <a:ea typeface="Arial"/>
                <a:cs typeface="Arial"/>
              </a:rPr>
              <a:t>2,3</a:t>
            </a:r>
            <a:r>
              <a:rPr kumimoji="0" lang="de" sz="1200" b="0" i="0" u="none" strike="noStrike" kern="0" cap="none" spc="0" normalizeH="0" baseline="0" noProof="0">
                <a:ln>
                  <a:noFill/>
                </a:ln>
                <a:solidFill>
                  <a:srgbClr val="000000"/>
                </a:solidFill>
                <a:effectLst/>
                <a:uLnTx/>
                <a:uFillTx/>
                <a:latin typeface="Arial"/>
                <a:ea typeface="Arial"/>
                <a:cs typeface="Arial"/>
              </a:rPr>
              <a:t> </a:t>
            </a:r>
            <a:endParaRPr kumimoji="0" lang="en-NZ" sz="1200" b="1" i="0" u="none" strike="noStrike" kern="0" cap="none" spc="0" normalizeH="0" baseline="30000" noProof="0">
              <a:ln>
                <a:noFill/>
              </a:ln>
              <a:solidFill>
                <a:srgbClr val="000000"/>
              </a:solidFill>
              <a:effectLst/>
              <a:uLnTx/>
              <a:uFillTx/>
              <a:latin typeface="Arial"/>
              <a:ea typeface="+mn-ea"/>
              <a:cs typeface="Arial"/>
            </a:endParaRPr>
          </a:p>
        </p:txBody>
      </p:sp>
      <p:sp>
        <p:nvSpPr>
          <p:cNvPr id="21" name="Rectangle: Top Corners Rounded 15">
            <a:extLst>
              <a:ext uri="{FF2B5EF4-FFF2-40B4-BE49-F238E27FC236}">
                <a16:creationId xmlns:a16="http://schemas.microsoft.com/office/drawing/2014/main" id="{2D3B43EB-91C8-C160-BC73-B969FA006C5D}"/>
              </a:ext>
            </a:extLst>
          </p:cNvPr>
          <p:cNvSpPr/>
          <p:nvPr/>
        </p:nvSpPr>
        <p:spPr>
          <a:xfrm rot="5400000" flipH="1">
            <a:off x="2419595" y="650434"/>
            <a:ext cx="1080000" cy="5919190"/>
          </a:xfrm>
          <a:prstGeom prst="round2SameRect">
            <a:avLst>
              <a:gd name="adj1" fmla="val 50000"/>
              <a:gd name="adj2" fmla="val 0"/>
            </a:avLst>
          </a:prstGeom>
          <a:solidFill>
            <a:srgbClr val="AFDCDB"/>
          </a:solidFill>
          <a:ln w="25400" cap="flat" cmpd="sng" algn="ctr">
            <a:noFill/>
            <a:prstDash val="solid"/>
          </a:ln>
          <a:effectLst/>
        </p:spPr>
        <p:txBody>
          <a:bodyPr vert="vert270" tIns="0" rIns="54000" bIns="27000" rtlCol="0" anchor="ctr"/>
          <a:lstStyle/>
          <a:p>
            <a:pPr marL="406004" marR="0" lvl="2" indent="0" algn="l" defTabSz="685800" rtl="0" eaLnBrk="1" fontAlgn="auto" latinLnBrk="0" hangingPunct="1">
              <a:lnSpc>
                <a:spcPct val="90000"/>
              </a:lnSpc>
              <a:spcBef>
                <a:spcPct val="0"/>
              </a:spcBef>
              <a:spcAft>
                <a:spcPct val="0"/>
              </a:spcAft>
              <a:buClrTx/>
              <a:buSzTx/>
              <a:buFontTx/>
              <a:buNone/>
              <a:tabLst/>
              <a:defRPr/>
            </a:pPr>
            <a:r>
              <a:rPr kumimoji="0" lang="de" sz="1200" b="1" i="0" u="none" strike="noStrike" kern="0" cap="none" spc="0" normalizeH="0" baseline="0" noProof="0">
                <a:ln>
                  <a:noFill/>
                </a:ln>
                <a:solidFill>
                  <a:schemeClr val="bg1"/>
                </a:solidFill>
                <a:effectLst/>
                <a:uLnTx/>
                <a:uFillTx/>
                <a:latin typeface="Arial"/>
                <a:ea typeface="Arial"/>
                <a:cs typeface="Arial"/>
              </a:rPr>
              <a:t>Das Risiko einer Progression zu T1D Stadium 3 ist bei Erwachsenen geringer und die Progressionsrate langsamer als bei Kindern </a:t>
            </a:r>
            <a:r>
              <a:rPr kumimoji="0" lang="de" sz="1200" b="0" i="0" u="none" strike="noStrike" kern="0" cap="none" spc="0" normalizeH="0" baseline="0" noProof="0">
                <a:ln>
                  <a:noFill/>
                </a:ln>
                <a:solidFill>
                  <a:srgbClr val="000000"/>
                </a:solidFill>
                <a:effectLst/>
                <a:uLnTx/>
                <a:uFillTx/>
                <a:latin typeface="Arial"/>
                <a:ea typeface="Arial"/>
                <a:cs typeface="Arial"/>
              </a:rPr>
              <a:t>(~ 15 % in    5 Jahren), selbst wenn mehrere IAk nachweisbar sind.</a:t>
            </a:r>
            <a:r>
              <a:rPr kumimoji="0" lang="de" sz="1200" b="0" i="0" u="none" strike="noStrike" kern="0" cap="none" spc="0" normalizeH="0" baseline="30000" noProof="0">
                <a:ln>
                  <a:noFill/>
                </a:ln>
                <a:solidFill>
                  <a:srgbClr val="000000"/>
                </a:solidFill>
                <a:effectLst/>
                <a:uLnTx/>
                <a:uFillTx/>
                <a:latin typeface="Arial"/>
                <a:ea typeface="Arial"/>
                <a:cs typeface="Arial"/>
              </a:rPr>
              <a:t>2,4</a:t>
            </a:r>
            <a:r>
              <a:rPr kumimoji="0" lang="de" sz="1200" b="0" i="0" u="none" strike="noStrike" kern="0" cap="none" spc="0" normalizeH="0" noProof="0">
                <a:ln>
                  <a:noFill/>
                </a:ln>
                <a:solidFill>
                  <a:srgbClr val="000000"/>
                </a:solidFill>
                <a:effectLst/>
                <a:uLnTx/>
                <a:uFillTx/>
                <a:latin typeface="Arial"/>
                <a:ea typeface="Arial"/>
                <a:cs typeface="Arial"/>
              </a:rPr>
              <a:t> Allerdings war das </a:t>
            </a:r>
            <a:r>
              <a:rPr kumimoji="0" lang="de" sz="1200" b="1" i="0" u="none" strike="noStrike" kern="0" cap="none" spc="0" normalizeH="0" noProof="0">
                <a:ln>
                  <a:noFill/>
                </a:ln>
                <a:solidFill>
                  <a:schemeClr val="bg1"/>
                </a:solidFill>
                <a:effectLst/>
                <a:uLnTx/>
                <a:uFillTx/>
                <a:latin typeface="Arial"/>
                <a:ea typeface="Arial"/>
                <a:cs typeface="Arial"/>
              </a:rPr>
              <a:t>Risiko, von Stadium 2 zu Stadium 3 überzugehen, bei Kindern und Erwachsen vergleichbar</a:t>
            </a:r>
            <a:r>
              <a:rPr kumimoji="0" lang="de" sz="1200" b="0" i="0" u="none" strike="noStrike" kern="0" cap="none" spc="0" normalizeH="0" baseline="30000" noProof="0">
                <a:ln>
                  <a:noFill/>
                </a:ln>
                <a:solidFill>
                  <a:srgbClr val="000000"/>
                </a:solidFill>
                <a:effectLst/>
                <a:uLnTx/>
                <a:uFillTx/>
                <a:latin typeface="Arial"/>
                <a:ea typeface="Arial"/>
                <a:cs typeface="Arial"/>
              </a:rPr>
              <a:t>5</a:t>
            </a:r>
            <a:endParaRPr kumimoji="0" lang="en-NZ" sz="1200" b="0" i="0" u="none" strike="noStrike" kern="0" cap="none" spc="0" normalizeH="0" baseline="30000" noProof="0">
              <a:ln>
                <a:noFill/>
              </a:ln>
              <a:solidFill>
                <a:srgbClr val="000000"/>
              </a:solidFill>
              <a:effectLst/>
              <a:uLnTx/>
              <a:uFillTx/>
              <a:latin typeface="Arial"/>
              <a:ea typeface="+mn-ea"/>
              <a:cs typeface="Arial"/>
            </a:endParaRPr>
          </a:p>
        </p:txBody>
      </p:sp>
      <p:sp>
        <p:nvSpPr>
          <p:cNvPr id="7" name="TextBox 3037">
            <a:extLst>
              <a:ext uri="{FF2B5EF4-FFF2-40B4-BE49-F238E27FC236}">
                <a16:creationId xmlns:a16="http://schemas.microsoft.com/office/drawing/2014/main" id="{F637059D-B486-FC58-08DD-CA662F2E0FCB}"/>
              </a:ext>
            </a:extLst>
          </p:cNvPr>
          <p:cNvSpPr txBox="1"/>
          <p:nvPr/>
        </p:nvSpPr>
        <p:spPr>
          <a:xfrm>
            <a:off x="314409" y="4749786"/>
            <a:ext cx="8410491" cy="369332"/>
          </a:xfrm>
          <a:prstGeom prst="rect">
            <a:avLst/>
          </a:prstGeom>
          <a:noFill/>
        </p:spPr>
        <p:txBody>
          <a:bodyPr wrap="square" rtlCol="0" anchor="b">
            <a:spAutoFit/>
          </a:bodyPr>
          <a:lstStyle/>
          <a:p>
            <a:pPr lvl="0" defTabSz="685766">
              <a:buClr>
                <a:srgbClr val="2F4B95"/>
              </a:buClr>
              <a:defRPr/>
            </a:pPr>
            <a:r>
              <a:rPr lang="da-DK" sz="600">
                <a:solidFill>
                  <a:srgbClr val="404040"/>
                </a:solidFill>
                <a:ea typeface="Arial"/>
                <a:cs typeface="Arial"/>
              </a:rPr>
              <a:t>IAk: Inselautoantikörper; </a:t>
            </a:r>
            <a:r>
              <a:rPr kumimoji="0" lang="da-DK" sz="600" b="0" i="0" u="none" strike="noStrike" kern="1200" cap="none" spc="0" normalizeH="0" baseline="0" noProof="0">
                <a:ln>
                  <a:noFill/>
                </a:ln>
                <a:solidFill>
                  <a:srgbClr val="404040"/>
                </a:solidFill>
                <a:effectLst/>
                <a:uLnTx/>
                <a:uFillTx/>
                <a:latin typeface="Verdana"/>
                <a:ea typeface="Arial"/>
                <a:cs typeface="Arial"/>
              </a:rPr>
              <a:t>T1D: Typ-1-Diabetes; T2D: Typ-2-Diabetes.</a:t>
            </a:r>
          </a:p>
          <a:p>
            <a:pPr lvl="0" defTabSz="685766">
              <a:buClr>
                <a:srgbClr val="2F4B95"/>
              </a:buClr>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lang="de-DE" sz="600">
                <a:solidFill>
                  <a:srgbClr val="404040"/>
                </a:solidFill>
                <a:ea typeface="Verdana"/>
                <a:cs typeface="Verdana"/>
              </a:rPr>
              <a:t>American Diabetes </a:t>
            </a:r>
            <a:r>
              <a:rPr lang="de-DE" sz="600" err="1">
                <a:solidFill>
                  <a:srgbClr val="404040"/>
                </a:solidFill>
                <a:ea typeface="Verdana"/>
                <a:cs typeface="Verdana"/>
              </a:rPr>
              <a:t>Association</a:t>
            </a:r>
            <a:r>
              <a:rPr lang="de-DE" sz="600">
                <a:solidFill>
                  <a:srgbClr val="404040"/>
                </a:solidFill>
                <a:ea typeface="Verdana"/>
                <a:cs typeface="Verdana"/>
              </a:rPr>
              <a:t> Professional Practice Committee. </a:t>
            </a:r>
            <a:r>
              <a:rPr lang="de-DE" sz="600" i="1">
                <a:solidFill>
                  <a:srgbClr val="404040"/>
                </a:solidFill>
                <a:ea typeface="Verdana"/>
                <a:cs typeface="Verdana"/>
              </a:rPr>
              <a:t>Diabetes Care </a:t>
            </a:r>
            <a:r>
              <a:rPr lang="de-DE" sz="600">
                <a:solidFill>
                  <a:srgbClr val="404040"/>
                </a:solidFill>
                <a:ea typeface="Verdana"/>
                <a:cs typeface="Verdana"/>
              </a:rPr>
              <a:t>2026; 49 (</a:t>
            </a:r>
            <a:r>
              <a:rPr lang="de-DE" sz="600" err="1">
                <a:solidFill>
                  <a:srgbClr val="404040"/>
                </a:solidFill>
                <a:ea typeface="Verdana"/>
                <a:cs typeface="Verdana"/>
              </a:rPr>
              <a:t>Suppl</a:t>
            </a:r>
            <a:r>
              <a:rPr lang="de-DE" sz="600">
                <a:solidFill>
                  <a:srgbClr val="404040"/>
                </a:solidFill>
                <a:ea typeface="Verdana"/>
                <a:cs typeface="Verdana"/>
              </a:rPr>
              <a:t>. 1): S27–S49</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kumimoji="0" lang="da-DK" sz="600" b="1" i="0" u="none" strike="noStrike" kern="1200" cap="none" spc="0" normalizeH="0" baseline="0" noProof="0">
                <a:ln>
                  <a:noFill/>
                </a:ln>
                <a:solidFill>
                  <a:srgbClr val="404040"/>
                </a:solidFill>
                <a:effectLst/>
                <a:uLnTx/>
                <a:uFillTx/>
                <a:latin typeface="Verdana"/>
                <a:ea typeface="Arial"/>
                <a:cs typeface="Arial"/>
              </a:rPr>
              <a:t>2.</a:t>
            </a:r>
            <a:r>
              <a:rPr kumimoji="0" lang="da-DK" sz="600" b="0" i="0" u="none" strike="noStrike" kern="1200" cap="none" spc="0" normalizeH="0" baseline="0" noProof="0">
                <a:ln>
                  <a:noFill/>
                </a:ln>
                <a:solidFill>
                  <a:srgbClr val="404040"/>
                </a:solidFill>
                <a:effectLst/>
                <a:uLnTx/>
                <a:uFillTx/>
                <a:latin typeface="Verdana"/>
                <a:ea typeface="Arial"/>
                <a:cs typeface="Arial"/>
              </a:rPr>
              <a:t> Leslie RD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Arial"/>
                <a:cs typeface="Arial"/>
              </a:rPr>
              <a:t>2021; 44: 2449–56. </a:t>
            </a:r>
            <a:r>
              <a:rPr kumimoji="0" lang="da-DK" sz="600" b="1" i="0" u="none" strike="noStrike" kern="1200" cap="none" spc="0" normalizeH="0" baseline="0" noProof="0">
                <a:ln>
                  <a:noFill/>
                </a:ln>
                <a:solidFill>
                  <a:srgbClr val="404040"/>
                </a:solidFill>
                <a:effectLst/>
                <a:uLnTx/>
                <a:uFillTx/>
                <a:latin typeface="Verdana"/>
                <a:ea typeface="Arial"/>
                <a:cs typeface="Arial"/>
              </a:rPr>
              <a:t>3.</a:t>
            </a:r>
            <a:r>
              <a:rPr kumimoji="0" lang="da-DK" sz="600" b="0" i="0" u="none" strike="noStrike" kern="1200" cap="none" spc="0" normalizeH="0" baseline="0" noProof="0">
                <a:ln>
                  <a:noFill/>
                </a:ln>
                <a:solidFill>
                  <a:srgbClr val="404040"/>
                </a:solidFill>
                <a:effectLst/>
                <a:uLnTx/>
                <a:uFillTx/>
                <a:latin typeface="Verdana"/>
                <a:ea typeface="Arial"/>
                <a:cs typeface="Arial"/>
              </a:rPr>
              <a:t> Thomas NJ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Arial"/>
                <a:cs typeface="Arial"/>
              </a:rPr>
              <a:t>2023; 46: 1156</a:t>
            </a:r>
            <a:r>
              <a:rPr lang="de-DE" sz="600">
                <a:solidFill>
                  <a:srgbClr val="404040"/>
                </a:solidFill>
                <a:ea typeface="Verdana"/>
                <a:cs typeface="Verdana"/>
              </a:rPr>
              <a:t>–63; </a:t>
            </a:r>
            <a:r>
              <a:rPr kumimoji="0" lang="da-DK" sz="600" b="1" i="0" u="none" strike="noStrike" kern="1200" cap="none" spc="0" normalizeH="0" baseline="0" noProof="0">
                <a:ln>
                  <a:noFill/>
                </a:ln>
                <a:solidFill>
                  <a:srgbClr val="404040"/>
                </a:solidFill>
                <a:effectLst/>
                <a:uLnTx/>
                <a:uFillTx/>
                <a:latin typeface="Verdana"/>
                <a:ea typeface="Arial"/>
                <a:cs typeface="Arial"/>
              </a:rPr>
              <a:t>4.</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lang="da-DK" sz="600">
                <a:solidFill>
                  <a:srgbClr val="404040"/>
                </a:solidFill>
                <a:ea typeface="Arial"/>
                <a:cs typeface="Arial"/>
              </a:rPr>
              <a:t>Jacobsen LM </a:t>
            </a:r>
            <a:r>
              <a:rPr lang="da-DK" sz="600" i="1">
                <a:solidFill>
                  <a:srgbClr val="404040"/>
                </a:solidFill>
                <a:ea typeface="Arial"/>
                <a:cs typeface="Arial"/>
              </a:rPr>
              <a:t>et al. Diabetologia </a:t>
            </a:r>
            <a:r>
              <a:rPr lang="da-DK" sz="600">
                <a:solidFill>
                  <a:srgbClr val="404040"/>
                </a:solidFill>
                <a:ea typeface="Arial"/>
                <a:cs typeface="Arial"/>
              </a:rPr>
              <a:t>2020; 63: 588–96</a:t>
            </a:r>
            <a:r>
              <a:rPr kumimoji="0" lang="da-DK" sz="600" b="0" i="0" u="none" strike="noStrike" kern="1200" cap="none" spc="0" normalizeH="0" baseline="0" noProof="0">
                <a:ln>
                  <a:noFill/>
                </a:ln>
                <a:solidFill>
                  <a:srgbClr val="404040"/>
                </a:solidFill>
                <a:effectLst/>
                <a:uLnTx/>
                <a:uFillTx/>
                <a:latin typeface="Verdana"/>
                <a:ea typeface="Arial"/>
                <a:cs typeface="Arial"/>
              </a:rPr>
              <a:t>. </a:t>
            </a:r>
            <a:r>
              <a:rPr kumimoji="0" lang="da-DK" sz="600" b="1" i="0" u="none" strike="noStrike" kern="1200" cap="none" spc="0" normalizeH="0" baseline="0" noProof="0">
                <a:ln>
                  <a:noFill/>
                </a:ln>
                <a:solidFill>
                  <a:srgbClr val="404040"/>
                </a:solidFill>
                <a:effectLst/>
                <a:uLnTx/>
                <a:uFillTx/>
                <a:latin typeface="Verdana"/>
                <a:ea typeface="Arial"/>
                <a:cs typeface="Arial"/>
              </a:rPr>
              <a:t>5</a:t>
            </a:r>
            <a:r>
              <a:rPr lang="da-DK" sz="600" b="1">
                <a:solidFill>
                  <a:srgbClr val="404040"/>
                </a:solidFill>
                <a:ea typeface="Arial"/>
                <a:cs typeface="Arial"/>
              </a:rPr>
              <a:t>.</a:t>
            </a:r>
            <a:r>
              <a:rPr lang="da-DK" sz="600">
                <a:solidFill>
                  <a:srgbClr val="404040"/>
                </a:solidFill>
                <a:ea typeface="Arial"/>
                <a:cs typeface="Arial"/>
              </a:rPr>
              <a:t> Templeman EL </a:t>
            </a:r>
            <a:r>
              <a:rPr lang="da-DK" sz="600" i="1">
                <a:solidFill>
                  <a:srgbClr val="404040"/>
                </a:solidFill>
                <a:ea typeface="Arial"/>
                <a:cs typeface="Arial"/>
              </a:rPr>
              <a:t>et al. Diabetes Care </a:t>
            </a:r>
            <a:r>
              <a:rPr lang="da-DK" sz="600">
                <a:solidFill>
                  <a:srgbClr val="404040"/>
                </a:solidFill>
                <a:ea typeface="Arial"/>
                <a:cs typeface="Arial"/>
              </a:rPr>
              <a:t>2025; 48: 1571–80.</a:t>
            </a:r>
            <a:endParaRPr kumimoji="0" lang="da-DK" sz="600" b="0" i="0" u="none" strike="noStrike" kern="1200" cap="none" spc="0" normalizeH="0" baseline="0" noProof="0">
              <a:ln>
                <a:noFill/>
              </a:ln>
              <a:solidFill>
                <a:srgbClr val="404040"/>
              </a:solidFill>
              <a:effectLst/>
              <a:uLnTx/>
              <a:uFillTx/>
              <a:latin typeface="Verdana"/>
              <a:ea typeface="Arial"/>
              <a:cs typeface="Arial"/>
            </a:endParaRPr>
          </a:p>
        </p:txBody>
      </p:sp>
    </p:spTree>
    <p:extLst>
      <p:ext uri="{BB962C8B-B14F-4D97-AF65-F5344CB8AC3E}">
        <p14:creationId xmlns:p14="http://schemas.microsoft.com/office/powerpoint/2010/main" val="283060822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EA07DA53-20A0-8D31-52B8-807BA6BC6FCA}"/>
              </a:ext>
            </a:extLst>
          </p:cNvPr>
          <p:cNvSpPr txBox="1">
            <a:spLocks/>
          </p:cNvSpPr>
          <p:nvPr/>
        </p:nvSpPr>
        <p:spPr>
          <a:xfrm>
            <a:off x="314409" y="11714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Es gibt verschiedene mögliche Vorteile der </a:t>
            </a:r>
            <a:r>
              <a:rPr kumimoji="0" lang="de-DE" sz="2000" b="1" i="0" u="none" strike="noStrike" kern="1200" cap="none" spc="0" normalizeH="0" baseline="0" noProof="0" err="1">
                <a:ln>
                  <a:noFill/>
                </a:ln>
                <a:solidFill>
                  <a:srgbClr val="7030A0"/>
                </a:solidFill>
                <a:effectLst/>
                <a:uLnTx/>
                <a:uFillTx/>
                <a:latin typeface="Verdana"/>
                <a:ea typeface="+mn-ea"/>
                <a:cs typeface="+mn-cs"/>
              </a:rPr>
              <a:t>Identifizie-rung</a:t>
            </a:r>
            <a:r>
              <a:rPr kumimoji="0" lang="de-DE" sz="2000" b="1" i="0" u="none" strike="noStrike" kern="1200" cap="none" spc="0" normalizeH="0" baseline="0" noProof="0">
                <a:ln>
                  <a:noFill/>
                </a:ln>
                <a:solidFill>
                  <a:srgbClr val="7030A0"/>
                </a:solidFill>
                <a:effectLst/>
                <a:uLnTx/>
                <a:uFillTx/>
                <a:latin typeface="Verdana"/>
                <a:ea typeface="+mn-ea"/>
                <a:cs typeface="+mn-cs"/>
              </a:rPr>
              <a:t> von Personen mit präsymptomatischem T1D</a:t>
            </a:r>
            <a:r>
              <a:rPr kumimoji="0" lang="de-DE" sz="2000" b="1" i="0" u="none" strike="noStrike" kern="1200" cap="none" spc="0" normalizeH="0" baseline="30000" noProof="0">
                <a:ln>
                  <a:noFill/>
                </a:ln>
                <a:solidFill>
                  <a:srgbClr val="7030A0"/>
                </a:solidFill>
                <a:effectLst/>
                <a:uLnTx/>
                <a:uFillTx/>
                <a:latin typeface="Verdana"/>
                <a:ea typeface="+mn-ea"/>
                <a:cs typeface="+mn-cs"/>
              </a:rPr>
              <a:t>1,2</a:t>
            </a:r>
          </a:p>
        </p:txBody>
      </p:sp>
      <p:sp>
        <p:nvSpPr>
          <p:cNvPr id="30" name="Circle: Hollow 18">
            <a:extLst>
              <a:ext uri="{FF2B5EF4-FFF2-40B4-BE49-F238E27FC236}">
                <a16:creationId xmlns:a16="http://schemas.microsoft.com/office/drawing/2014/main" id="{362F334A-7012-E3A7-B1CE-6A2E0BDFD076}"/>
              </a:ext>
            </a:extLst>
          </p:cNvPr>
          <p:cNvSpPr/>
          <p:nvPr/>
        </p:nvSpPr>
        <p:spPr>
          <a:xfrm>
            <a:off x="2784587" y="1331122"/>
            <a:ext cx="2767146" cy="2767146"/>
          </a:xfrm>
          <a:prstGeom prst="donut">
            <a:avLst>
              <a:gd name="adj" fmla="val 21215"/>
            </a:avLst>
          </a:prstGeom>
          <a:solidFill>
            <a:srgbClr val="AFDDD9">
              <a:alpha val="69804"/>
            </a:srgbClr>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mn-ea"/>
              <a:cs typeface="Arial"/>
            </a:endParaRPr>
          </a:p>
        </p:txBody>
      </p:sp>
      <p:sp>
        <p:nvSpPr>
          <p:cNvPr id="31" name="TextBox 1">
            <a:extLst>
              <a:ext uri="{FF2B5EF4-FFF2-40B4-BE49-F238E27FC236}">
                <a16:creationId xmlns:a16="http://schemas.microsoft.com/office/drawing/2014/main" id="{75C0A91F-4C07-EF93-97E5-0E4938F3CF68}"/>
              </a:ext>
            </a:extLst>
          </p:cNvPr>
          <p:cNvSpPr txBox="1"/>
          <p:nvPr/>
        </p:nvSpPr>
        <p:spPr>
          <a:xfrm>
            <a:off x="5685179" y="2897960"/>
            <a:ext cx="2767145" cy="369332"/>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1200" b="0" i="0" u="none" strike="noStrike" kern="1200" cap="none" spc="0" normalizeH="0" baseline="0" noProof="0">
                <a:ln>
                  <a:noFill/>
                </a:ln>
                <a:solidFill>
                  <a:srgbClr val="000000"/>
                </a:solidFill>
                <a:effectLst/>
                <a:uLnTx/>
                <a:uFillTx/>
                <a:latin typeface="Arial"/>
                <a:ea typeface="Arial"/>
                <a:cs typeface="Arial"/>
              </a:rPr>
              <a:t>Möglichkeit zur präsymptomatischen Aufklärung und Beratung</a:t>
            </a:r>
            <a:r>
              <a:rPr kumimoji="0" lang="de" sz="1200" b="0" i="0" u="none" strike="noStrike" kern="1200" cap="none" spc="0" normalizeH="0" baseline="30000" noProof="0">
                <a:ln>
                  <a:noFill/>
                </a:ln>
                <a:solidFill>
                  <a:srgbClr val="000000"/>
                </a:solidFill>
                <a:effectLst/>
                <a:uLnTx/>
                <a:uFillTx/>
                <a:latin typeface="Arial"/>
                <a:ea typeface="Arial"/>
                <a:cs typeface="Arial"/>
              </a:rPr>
              <a:t>1,2</a:t>
            </a:r>
            <a:r>
              <a:rPr kumimoji="0" lang="de" sz="1200" b="0" i="0" u="none" strike="noStrike" kern="1200" cap="none" spc="0" normalizeH="0" baseline="0" noProof="0">
                <a:ln>
                  <a:noFill/>
                </a:ln>
                <a:solidFill>
                  <a:srgbClr val="000000"/>
                </a:solidFill>
                <a:effectLst/>
                <a:uLnTx/>
                <a:uFillTx/>
                <a:latin typeface="Arial"/>
                <a:ea typeface="Arial"/>
                <a:cs typeface="Arial"/>
              </a:rPr>
              <a:t> </a:t>
            </a:r>
            <a:endParaRPr kumimoji="0" lang="en-GB" sz="12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32" name="Freeform: Shape 2">
            <a:extLst>
              <a:ext uri="{FF2B5EF4-FFF2-40B4-BE49-F238E27FC236}">
                <a16:creationId xmlns:a16="http://schemas.microsoft.com/office/drawing/2014/main" id="{5EA94D57-1B58-ED91-3D2C-D62F6ED7B067}"/>
              </a:ext>
            </a:extLst>
          </p:cNvPr>
          <p:cNvSpPr/>
          <p:nvPr/>
        </p:nvSpPr>
        <p:spPr>
          <a:xfrm>
            <a:off x="1345993" y="1825367"/>
            <a:ext cx="1691665" cy="203082"/>
          </a:xfrm>
          <a:custGeom>
            <a:avLst/>
            <a:gdLst>
              <a:gd name="connsiteX0" fmla="*/ 2179782 w 2179782"/>
              <a:gd name="connsiteY0" fmla="*/ 217055 h 217055"/>
              <a:gd name="connsiteX1" fmla="*/ 1962727 w 2179782"/>
              <a:gd name="connsiteY1" fmla="*/ 0 h 217055"/>
              <a:gd name="connsiteX2" fmla="*/ 0 w 2179782"/>
              <a:gd name="connsiteY2" fmla="*/ 0 h 217055"/>
            </a:gdLst>
            <a:ahLst/>
            <a:cxnLst>
              <a:cxn ang="0">
                <a:pos x="connsiteX0" y="connsiteY0"/>
              </a:cxn>
              <a:cxn ang="0">
                <a:pos x="connsiteX1" y="connsiteY1"/>
              </a:cxn>
              <a:cxn ang="0">
                <a:pos x="connsiteX2" y="connsiteY2"/>
              </a:cxn>
            </a:cxnLst>
            <a:rect l="l" t="t" r="r" b="b"/>
            <a:pathLst>
              <a:path w="2179782" h="217055">
                <a:moveTo>
                  <a:pt x="2179782" y="217055"/>
                </a:moveTo>
                <a:lnTo>
                  <a:pt x="1962727" y="0"/>
                </a:lnTo>
                <a:lnTo>
                  <a:pt x="0" y="0"/>
                </a:lnTo>
              </a:path>
            </a:pathLst>
          </a:custGeom>
          <a:noFill/>
          <a:ln w="9525"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a:ea typeface="+mn-ea"/>
              <a:cs typeface="Arial"/>
            </a:endParaRPr>
          </a:p>
        </p:txBody>
      </p:sp>
      <p:sp>
        <p:nvSpPr>
          <p:cNvPr id="33" name="TextBox 7">
            <a:extLst>
              <a:ext uri="{FF2B5EF4-FFF2-40B4-BE49-F238E27FC236}">
                <a16:creationId xmlns:a16="http://schemas.microsoft.com/office/drawing/2014/main" id="{B60693B6-B45C-169C-75BC-873DABE5D786}"/>
              </a:ext>
            </a:extLst>
          </p:cNvPr>
          <p:cNvSpPr txBox="1"/>
          <p:nvPr/>
        </p:nvSpPr>
        <p:spPr>
          <a:xfrm>
            <a:off x="800828" y="1225600"/>
            <a:ext cx="2112628" cy="369332"/>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 sz="1200" b="0" i="0" u="none" strike="noStrike" kern="1200" cap="none" spc="0" normalizeH="0" baseline="0" noProof="0">
                <a:ln>
                  <a:noFill/>
                </a:ln>
                <a:solidFill>
                  <a:srgbClr val="000000"/>
                </a:solidFill>
                <a:effectLst/>
                <a:uLnTx/>
                <a:uFillTx/>
                <a:latin typeface="Arial"/>
                <a:ea typeface="Arial"/>
                <a:cs typeface="Arial"/>
              </a:rPr>
              <a:t>Reduktion von DKA und nachfolgenden Morbiditäten</a:t>
            </a:r>
            <a:r>
              <a:rPr kumimoji="0" lang="de" sz="1200" b="0" i="0" u="none" strike="noStrike" kern="1200" cap="none" spc="0" normalizeH="0" baseline="30000" noProof="0">
                <a:ln>
                  <a:noFill/>
                </a:ln>
                <a:solidFill>
                  <a:srgbClr val="000000"/>
                </a:solidFill>
                <a:effectLst/>
                <a:uLnTx/>
                <a:uFillTx/>
                <a:latin typeface="Arial"/>
                <a:ea typeface="Arial"/>
                <a:cs typeface="Arial"/>
              </a:rPr>
              <a:t>1,2</a:t>
            </a:r>
          </a:p>
        </p:txBody>
      </p:sp>
      <p:sp>
        <p:nvSpPr>
          <p:cNvPr id="34" name="Freeform: Shape 8">
            <a:extLst>
              <a:ext uri="{FF2B5EF4-FFF2-40B4-BE49-F238E27FC236}">
                <a16:creationId xmlns:a16="http://schemas.microsoft.com/office/drawing/2014/main" id="{C0B33EFA-2398-BA1B-D05A-18C2445BA9DD}"/>
              </a:ext>
            </a:extLst>
          </p:cNvPr>
          <p:cNvSpPr/>
          <p:nvPr/>
        </p:nvSpPr>
        <p:spPr>
          <a:xfrm>
            <a:off x="1332392" y="2855744"/>
            <a:ext cx="1691665" cy="203082"/>
          </a:xfrm>
          <a:custGeom>
            <a:avLst/>
            <a:gdLst>
              <a:gd name="connsiteX0" fmla="*/ 2179782 w 2179782"/>
              <a:gd name="connsiteY0" fmla="*/ 217055 h 217055"/>
              <a:gd name="connsiteX1" fmla="*/ 1962727 w 2179782"/>
              <a:gd name="connsiteY1" fmla="*/ 0 h 217055"/>
              <a:gd name="connsiteX2" fmla="*/ 0 w 2179782"/>
              <a:gd name="connsiteY2" fmla="*/ 0 h 217055"/>
            </a:gdLst>
            <a:ahLst/>
            <a:cxnLst>
              <a:cxn ang="0">
                <a:pos x="connsiteX0" y="connsiteY0"/>
              </a:cxn>
              <a:cxn ang="0">
                <a:pos x="connsiteX1" y="connsiteY1"/>
              </a:cxn>
              <a:cxn ang="0">
                <a:pos x="connsiteX2" y="connsiteY2"/>
              </a:cxn>
            </a:cxnLst>
            <a:rect l="l" t="t" r="r" b="b"/>
            <a:pathLst>
              <a:path w="2179782" h="217055">
                <a:moveTo>
                  <a:pt x="2179782" y="217055"/>
                </a:moveTo>
                <a:lnTo>
                  <a:pt x="1962727" y="0"/>
                </a:lnTo>
                <a:lnTo>
                  <a:pt x="0" y="0"/>
                </a:lnTo>
              </a:path>
            </a:pathLst>
          </a:custGeom>
          <a:noFill/>
          <a:ln w="9525"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a:ea typeface="+mn-ea"/>
              <a:cs typeface="Arial"/>
            </a:endParaRPr>
          </a:p>
        </p:txBody>
      </p:sp>
      <p:sp>
        <p:nvSpPr>
          <p:cNvPr id="60" name="TextBox 10">
            <a:extLst>
              <a:ext uri="{FF2B5EF4-FFF2-40B4-BE49-F238E27FC236}">
                <a16:creationId xmlns:a16="http://schemas.microsoft.com/office/drawing/2014/main" id="{03DF19C4-B36B-7489-BACD-5D28EDC0947E}"/>
              </a:ext>
            </a:extLst>
          </p:cNvPr>
          <p:cNvSpPr txBox="1"/>
          <p:nvPr/>
        </p:nvSpPr>
        <p:spPr>
          <a:xfrm>
            <a:off x="242641" y="2921658"/>
            <a:ext cx="2310806" cy="553998"/>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DE" sz="1200" b="0" i="0" u="none" strike="noStrike" kern="1200" cap="none" spc="0" normalizeH="0" baseline="0" noProof="0">
                <a:ln>
                  <a:noFill/>
                </a:ln>
                <a:solidFill>
                  <a:srgbClr val="000000"/>
                </a:solidFill>
                <a:effectLst/>
                <a:uLnTx/>
                <a:uFillTx/>
                <a:latin typeface="Arial"/>
                <a:ea typeface="Arial"/>
                <a:cs typeface="Arial"/>
              </a:rPr>
              <a:t>Zeit für die Entwicklung von Fertigkeiten im Umgang mit dem Blutzuckerspiegelmanagement</a:t>
            </a:r>
            <a:r>
              <a:rPr kumimoji="0" lang="de" sz="1200" b="0" i="0" u="none" strike="noStrike" kern="1200" cap="none" spc="0" normalizeH="0" baseline="30000" noProof="0">
                <a:ln>
                  <a:noFill/>
                </a:ln>
                <a:solidFill>
                  <a:srgbClr val="000000"/>
                </a:solidFill>
                <a:effectLst/>
                <a:uLnTx/>
                <a:uFillTx/>
                <a:latin typeface="Arial"/>
                <a:ea typeface="Arial"/>
                <a:cs typeface="Arial"/>
              </a:rPr>
              <a:t>1,2</a:t>
            </a:r>
          </a:p>
        </p:txBody>
      </p:sp>
      <p:sp>
        <p:nvSpPr>
          <p:cNvPr id="62" name="Freeform: Shape 11">
            <a:extLst>
              <a:ext uri="{FF2B5EF4-FFF2-40B4-BE49-F238E27FC236}">
                <a16:creationId xmlns:a16="http://schemas.microsoft.com/office/drawing/2014/main" id="{98A6B8C7-3127-8472-C850-9FD4CB6A5DF1}"/>
              </a:ext>
            </a:extLst>
          </p:cNvPr>
          <p:cNvSpPr/>
          <p:nvPr/>
        </p:nvSpPr>
        <p:spPr>
          <a:xfrm>
            <a:off x="2330448" y="1172485"/>
            <a:ext cx="1691665" cy="203082"/>
          </a:xfrm>
          <a:custGeom>
            <a:avLst/>
            <a:gdLst>
              <a:gd name="connsiteX0" fmla="*/ 2179782 w 2179782"/>
              <a:gd name="connsiteY0" fmla="*/ 217055 h 217055"/>
              <a:gd name="connsiteX1" fmla="*/ 1962727 w 2179782"/>
              <a:gd name="connsiteY1" fmla="*/ 0 h 217055"/>
              <a:gd name="connsiteX2" fmla="*/ 0 w 2179782"/>
              <a:gd name="connsiteY2" fmla="*/ 0 h 217055"/>
            </a:gdLst>
            <a:ahLst/>
            <a:cxnLst>
              <a:cxn ang="0">
                <a:pos x="connsiteX0" y="connsiteY0"/>
              </a:cxn>
              <a:cxn ang="0">
                <a:pos x="connsiteX1" y="connsiteY1"/>
              </a:cxn>
              <a:cxn ang="0">
                <a:pos x="connsiteX2" y="connsiteY2"/>
              </a:cxn>
            </a:cxnLst>
            <a:rect l="l" t="t" r="r" b="b"/>
            <a:pathLst>
              <a:path w="2179782" h="217055">
                <a:moveTo>
                  <a:pt x="2179782" y="217055"/>
                </a:moveTo>
                <a:lnTo>
                  <a:pt x="1962727" y="0"/>
                </a:lnTo>
                <a:lnTo>
                  <a:pt x="0" y="0"/>
                </a:lnTo>
              </a:path>
            </a:pathLst>
          </a:custGeom>
          <a:noFill/>
          <a:ln w="9525"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a:ea typeface="+mn-ea"/>
              <a:cs typeface="Arial"/>
            </a:endParaRPr>
          </a:p>
        </p:txBody>
      </p:sp>
      <p:sp>
        <p:nvSpPr>
          <p:cNvPr id="63" name="TextBox 14">
            <a:extLst>
              <a:ext uri="{FF2B5EF4-FFF2-40B4-BE49-F238E27FC236}">
                <a16:creationId xmlns:a16="http://schemas.microsoft.com/office/drawing/2014/main" id="{75F5E420-F2CB-3E05-446D-D27F616F9185}"/>
              </a:ext>
            </a:extLst>
          </p:cNvPr>
          <p:cNvSpPr txBox="1"/>
          <p:nvPr/>
        </p:nvSpPr>
        <p:spPr>
          <a:xfrm>
            <a:off x="756885" y="1926908"/>
            <a:ext cx="2166185" cy="369332"/>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1200" b="0" i="0" u="none" strike="noStrike" kern="1200" cap="none" spc="0" normalizeH="0" baseline="0" noProof="0">
                <a:ln>
                  <a:noFill/>
                </a:ln>
                <a:solidFill>
                  <a:srgbClr val="000000"/>
                </a:solidFill>
                <a:effectLst/>
                <a:uLnTx/>
                <a:uFillTx/>
                <a:latin typeface="Arial"/>
                <a:ea typeface="Arial"/>
                <a:cs typeface="Arial"/>
              </a:rPr>
              <a:t>Vermeidung eines Krankenhausaufenthalts</a:t>
            </a:r>
            <a:r>
              <a:rPr kumimoji="0" lang="de" sz="1200" b="0" i="0" u="none" strike="noStrike" kern="1200" cap="none" spc="0" normalizeH="0" baseline="30000" noProof="0">
                <a:ln>
                  <a:noFill/>
                </a:ln>
                <a:solidFill>
                  <a:srgbClr val="000000"/>
                </a:solidFill>
                <a:effectLst/>
                <a:uLnTx/>
                <a:uFillTx/>
                <a:latin typeface="Arial"/>
                <a:ea typeface="Arial"/>
                <a:cs typeface="Arial"/>
              </a:rPr>
              <a:t>1</a:t>
            </a:r>
          </a:p>
        </p:txBody>
      </p:sp>
      <p:sp>
        <p:nvSpPr>
          <p:cNvPr id="64" name="Freeform: Shape 15">
            <a:extLst>
              <a:ext uri="{FF2B5EF4-FFF2-40B4-BE49-F238E27FC236}">
                <a16:creationId xmlns:a16="http://schemas.microsoft.com/office/drawing/2014/main" id="{95C12BA0-0F17-97B4-E420-5AB1A19FDBDF}"/>
              </a:ext>
            </a:extLst>
          </p:cNvPr>
          <p:cNvSpPr/>
          <p:nvPr/>
        </p:nvSpPr>
        <p:spPr>
          <a:xfrm flipH="1">
            <a:off x="5324795" y="2855744"/>
            <a:ext cx="1691665" cy="203082"/>
          </a:xfrm>
          <a:custGeom>
            <a:avLst/>
            <a:gdLst>
              <a:gd name="connsiteX0" fmla="*/ 2179782 w 2179782"/>
              <a:gd name="connsiteY0" fmla="*/ 217055 h 217055"/>
              <a:gd name="connsiteX1" fmla="*/ 1962727 w 2179782"/>
              <a:gd name="connsiteY1" fmla="*/ 0 h 217055"/>
              <a:gd name="connsiteX2" fmla="*/ 0 w 2179782"/>
              <a:gd name="connsiteY2" fmla="*/ 0 h 217055"/>
            </a:gdLst>
            <a:ahLst/>
            <a:cxnLst>
              <a:cxn ang="0">
                <a:pos x="connsiteX0" y="connsiteY0"/>
              </a:cxn>
              <a:cxn ang="0">
                <a:pos x="connsiteX1" y="connsiteY1"/>
              </a:cxn>
              <a:cxn ang="0">
                <a:pos x="connsiteX2" y="connsiteY2"/>
              </a:cxn>
            </a:cxnLst>
            <a:rect l="l" t="t" r="r" b="b"/>
            <a:pathLst>
              <a:path w="2179782" h="217055">
                <a:moveTo>
                  <a:pt x="2179782" y="217055"/>
                </a:moveTo>
                <a:lnTo>
                  <a:pt x="1962727" y="0"/>
                </a:lnTo>
                <a:lnTo>
                  <a:pt x="0" y="0"/>
                </a:lnTo>
              </a:path>
            </a:pathLst>
          </a:custGeom>
          <a:noFill/>
          <a:ln w="9525"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a:ea typeface="+mn-ea"/>
              <a:cs typeface="Arial"/>
            </a:endParaRPr>
          </a:p>
        </p:txBody>
      </p:sp>
      <p:sp>
        <p:nvSpPr>
          <p:cNvPr id="65" name="Freeform: Shape 16">
            <a:extLst>
              <a:ext uri="{FF2B5EF4-FFF2-40B4-BE49-F238E27FC236}">
                <a16:creationId xmlns:a16="http://schemas.microsoft.com/office/drawing/2014/main" id="{77EE9E5E-B9D8-0AA7-4186-48F841907B5B}"/>
              </a:ext>
            </a:extLst>
          </p:cNvPr>
          <p:cNvSpPr/>
          <p:nvPr/>
        </p:nvSpPr>
        <p:spPr>
          <a:xfrm flipH="1">
            <a:off x="5318715" y="1825367"/>
            <a:ext cx="1691665" cy="203082"/>
          </a:xfrm>
          <a:custGeom>
            <a:avLst/>
            <a:gdLst>
              <a:gd name="connsiteX0" fmla="*/ 2179782 w 2179782"/>
              <a:gd name="connsiteY0" fmla="*/ 217055 h 217055"/>
              <a:gd name="connsiteX1" fmla="*/ 1962727 w 2179782"/>
              <a:gd name="connsiteY1" fmla="*/ 0 h 217055"/>
              <a:gd name="connsiteX2" fmla="*/ 0 w 2179782"/>
              <a:gd name="connsiteY2" fmla="*/ 0 h 217055"/>
            </a:gdLst>
            <a:ahLst/>
            <a:cxnLst>
              <a:cxn ang="0">
                <a:pos x="connsiteX0" y="connsiteY0"/>
              </a:cxn>
              <a:cxn ang="0">
                <a:pos x="connsiteX1" y="connsiteY1"/>
              </a:cxn>
              <a:cxn ang="0">
                <a:pos x="connsiteX2" y="connsiteY2"/>
              </a:cxn>
            </a:cxnLst>
            <a:rect l="l" t="t" r="r" b="b"/>
            <a:pathLst>
              <a:path w="2179782" h="217055">
                <a:moveTo>
                  <a:pt x="2179782" y="217055"/>
                </a:moveTo>
                <a:lnTo>
                  <a:pt x="1962727" y="0"/>
                </a:lnTo>
                <a:lnTo>
                  <a:pt x="0" y="0"/>
                </a:lnTo>
              </a:path>
            </a:pathLst>
          </a:custGeom>
          <a:noFill/>
          <a:ln w="9525"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a:ea typeface="+mn-ea"/>
              <a:cs typeface="Arial"/>
            </a:endParaRPr>
          </a:p>
        </p:txBody>
      </p:sp>
      <p:sp>
        <p:nvSpPr>
          <p:cNvPr id="66" name="TextBox 17">
            <a:extLst>
              <a:ext uri="{FF2B5EF4-FFF2-40B4-BE49-F238E27FC236}">
                <a16:creationId xmlns:a16="http://schemas.microsoft.com/office/drawing/2014/main" id="{1C9FBC25-3101-3167-B89F-6AE396095530}"/>
              </a:ext>
            </a:extLst>
          </p:cNvPr>
          <p:cNvSpPr txBox="1"/>
          <p:nvPr/>
        </p:nvSpPr>
        <p:spPr>
          <a:xfrm>
            <a:off x="5757715" y="1894669"/>
            <a:ext cx="2953148" cy="553998"/>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DE" sz="1200" b="0" i="0" u="none" strike="noStrike" kern="1200" cap="none" spc="0" normalizeH="0" baseline="0" noProof="0">
                <a:ln>
                  <a:noFill/>
                </a:ln>
                <a:solidFill>
                  <a:srgbClr val="000000"/>
                </a:solidFill>
                <a:effectLst/>
                <a:uLnTx/>
                <a:uFillTx/>
                <a:latin typeface="Arial"/>
                <a:ea typeface="Arial"/>
                <a:cs typeface="Arial"/>
              </a:rPr>
              <a:t>Zeit für die psychologische Anpassung und Verringerung des Stresses von Eltern und Kind zum Zeitpunkt der Diagnose</a:t>
            </a:r>
            <a:r>
              <a:rPr kumimoji="0" lang="de" sz="1200" b="0" i="0" u="none" strike="noStrike" kern="1200" cap="none" spc="0" normalizeH="0" baseline="30000" noProof="0">
                <a:ln>
                  <a:noFill/>
                </a:ln>
                <a:solidFill>
                  <a:srgbClr val="000000"/>
                </a:solidFill>
                <a:effectLst/>
                <a:uLnTx/>
                <a:uFillTx/>
                <a:latin typeface="Arial"/>
                <a:ea typeface="Arial"/>
                <a:cs typeface="Arial"/>
              </a:rPr>
              <a:t>1</a:t>
            </a:r>
          </a:p>
        </p:txBody>
      </p:sp>
      <p:sp>
        <p:nvSpPr>
          <p:cNvPr id="67" name="Content Placeholder 5">
            <a:extLst>
              <a:ext uri="{FF2B5EF4-FFF2-40B4-BE49-F238E27FC236}">
                <a16:creationId xmlns:a16="http://schemas.microsoft.com/office/drawing/2014/main" id="{DF2F9BF0-667B-D13D-504E-EA5160FA540B}"/>
              </a:ext>
            </a:extLst>
          </p:cNvPr>
          <p:cNvSpPr txBox="1"/>
          <p:nvPr/>
        </p:nvSpPr>
        <p:spPr>
          <a:xfrm>
            <a:off x="3410180" y="1999928"/>
            <a:ext cx="1540591" cy="1429533"/>
          </a:xfrm>
          <a:prstGeom prst="rect">
            <a:avLst/>
          </a:prstGeom>
        </p:spPr>
        <p:txBody>
          <a:bodyPr anchor="ctr" anchorCtr="0"/>
          <a:lstStyle>
            <a:lvl1pPr marL="0" indent="0" algn="l" defTabSz="914400" rtl="0" eaLnBrk="1" latinLnBrk="0" hangingPunct="1">
              <a:lnSpc>
                <a:spcPct val="90000"/>
              </a:lnSpc>
              <a:spcBef>
                <a:spcPts val="2400"/>
              </a:spcBef>
              <a:buFont typeface="Arial" panose="020B0604020202020204" pitchFamily="34" charset="0"/>
              <a:buNone/>
              <a:defRPr sz="2000" b="1" i="0" kern="1200">
                <a:solidFill>
                  <a:schemeClr val="tx1"/>
                </a:solidFill>
                <a:latin typeface="Arial" panose="020B0604020202020204" pitchFamily="34" charset="0"/>
                <a:ea typeface="+mn-ea"/>
                <a:cs typeface="Arial" panose="020B0604020202020204" pitchFamily="34" charset="0"/>
              </a:defRPr>
            </a:lvl1pPr>
            <a:lvl2pPr marL="179388" indent="-179388" algn="l" defTabSz="914400" rtl="0" eaLnBrk="1" latinLnBrk="0" hangingPunct="1">
              <a:lnSpc>
                <a:spcPct val="90000"/>
              </a:lnSpc>
              <a:spcBef>
                <a:spcPts val="1200"/>
              </a:spcBef>
              <a:buFont typeface="Arial" panose="020B0604020202020204" pitchFamily="34" charset="0"/>
              <a:buChar char="•"/>
              <a:defRPr sz="1800" kern="1200">
                <a:solidFill>
                  <a:schemeClr val="tx1"/>
                </a:solidFill>
                <a:latin typeface="Arial" panose="020B0604020202020204" pitchFamily="34" charset="0"/>
                <a:ea typeface="+mn-ea"/>
                <a:cs typeface="Arial" panose="020B0604020202020204" pitchFamily="34" charset="0"/>
              </a:defRPr>
            </a:lvl2pPr>
            <a:lvl3pPr marL="401638" indent="-222250" algn="l" defTabSz="914400" rtl="0" eaLnBrk="1" latinLnBrk="0" hangingPunct="1">
              <a:lnSpc>
                <a:spcPct val="90000"/>
              </a:lnSpc>
              <a:spcBef>
                <a:spcPts val="600"/>
              </a:spcBef>
              <a:buClr>
                <a:schemeClr val="tx1"/>
              </a:buClr>
              <a:buFont typeface="Arial" panose="020B0604020202020204" pitchFamily="34" charset="0"/>
              <a:buChar char="–"/>
              <a:defRPr sz="1400" kern="1200">
                <a:solidFill>
                  <a:schemeClr val="tx1"/>
                </a:solidFill>
                <a:latin typeface="Arial" panose="020B0604020202020204" pitchFamily="34" charset="0"/>
                <a:ea typeface="+mn-ea"/>
                <a:cs typeface="Arial" panose="020B0604020202020204" pitchFamily="34" charset="0"/>
              </a:defRPr>
            </a:lvl3pPr>
            <a:lvl4pPr marL="585788" indent="-179388" algn="l" defTabSz="914400" rtl="0" eaLnBrk="1" latinLnBrk="0" hangingPunct="1">
              <a:lnSpc>
                <a:spcPct val="90000"/>
              </a:lnSpc>
              <a:spcBef>
                <a:spcPts val="600"/>
              </a:spcBef>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ctr" defTabSz="685800" rtl="0" eaLnBrk="1" fontAlgn="auto" latinLnBrk="0" hangingPunct="1">
              <a:lnSpc>
                <a:spcPct val="90000"/>
              </a:lnSpc>
              <a:spcBef>
                <a:spcPts val="1800"/>
              </a:spcBef>
              <a:spcAft>
                <a:spcPct val="0"/>
              </a:spcAft>
              <a:buClrTx/>
              <a:buSzTx/>
              <a:buFont typeface="Arial" panose="020B0604020202020204" pitchFamily="34" charset="0"/>
              <a:buNone/>
              <a:tabLst/>
              <a:defRPr/>
            </a:pPr>
            <a:r>
              <a:rPr kumimoji="0" lang="de" sz="1200" b="1" i="0" u="none" strike="noStrike" kern="1200" cap="none" spc="0" normalizeH="0" baseline="0" noProof="0">
                <a:ln>
                  <a:noFill/>
                </a:ln>
                <a:solidFill>
                  <a:srgbClr val="23004C"/>
                </a:solidFill>
                <a:effectLst/>
                <a:uLnTx/>
                <a:uFillTx/>
                <a:latin typeface="Arial"/>
                <a:ea typeface="Arial"/>
                <a:cs typeface="Arial"/>
              </a:rPr>
              <a:t>Potenzielle Vorteile von Früherkennung und Überwachung des autoimmunen T1D</a:t>
            </a:r>
            <a:r>
              <a:rPr kumimoji="0" lang="de" sz="1200" b="0" i="0" u="none" strike="noStrike" kern="1200" cap="none" spc="0" normalizeH="0" baseline="30000" noProof="0">
                <a:ln>
                  <a:noFill/>
                </a:ln>
                <a:solidFill>
                  <a:srgbClr val="23004C"/>
                </a:solidFill>
                <a:effectLst/>
                <a:uLnTx/>
                <a:uFillTx/>
                <a:latin typeface="Arial"/>
                <a:ea typeface="Arial"/>
                <a:cs typeface="Arial"/>
              </a:rPr>
              <a:t>1,2</a:t>
            </a:r>
          </a:p>
        </p:txBody>
      </p:sp>
      <p:sp>
        <p:nvSpPr>
          <p:cNvPr id="68" name="Oval 36">
            <a:extLst>
              <a:ext uri="{FF2B5EF4-FFF2-40B4-BE49-F238E27FC236}">
                <a16:creationId xmlns:a16="http://schemas.microsoft.com/office/drawing/2014/main" id="{6E281A6F-CBB8-0D26-C451-30384BDF58D7}"/>
              </a:ext>
            </a:extLst>
          </p:cNvPr>
          <p:cNvSpPr/>
          <p:nvPr/>
        </p:nvSpPr>
        <p:spPr>
          <a:xfrm>
            <a:off x="3883076" y="1331148"/>
            <a:ext cx="578906" cy="578906"/>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a:endParaRPr>
          </a:p>
        </p:txBody>
      </p:sp>
      <p:sp>
        <p:nvSpPr>
          <p:cNvPr id="69" name="Oval 39">
            <a:extLst>
              <a:ext uri="{FF2B5EF4-FFF2-40B4-BE49-F238E27FC236}">
                <a16:creationId xmlns:a16="http://schemas.microsoft.com/office/drawing/2014/main" id="{8BB8E270-D74B-E652-79CA-2502099BED84}"/>
              </a:ext>
            </a:extLst>
          </p:cNvPr>
          <p:cNvSpPr/>
          <p:nvPr/>
        </p:nvSpPr>
        <p:spPr>
          <a:xfrm>
            <a:off x="4811069" y="1855561"/>
            <a:ext cx="578906" cy="578906"/>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a:endParaRPr>
          </a:p>
        </p:txBody>
      </p:sp>
      <p:sp>
        <p:nvSpPr>
          <p:cNvPr id="70" name="Oval 48">
            <a:extLst>
              <a:ext uri="{FF2B5EF4-FFF2-40B4-BE49-F238E27FC236}">
                <a16:creationId xmlns:a16="http://schemas.microsoft.com/office/drawing/2014/main" id="{2811B267-9613-A615-99FB-40E809412789}"/>
              </a:ext>
            </a:extLst>
          </p:cNvPr>
          <p:cNvSpPr/>
          <p:nvPr/>
        </p:nvSpPr>
        <p:spPr>
          <a:xfrm>
            <a:off x="2936278" y="2977558"/>
            <a:ext cx="578906" cy="578906"/>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a:endParaRPr>
          </a:p>
        </p:txBody>
      </p:sp>
      <p:pic>
        <p:nvPicPr>
          <p:cNvPr id="71" name="Graphic 49" descr="Ambulance with solid fill">
            <a:extLst>
              <a:ext uri="{FF2B5EF4-FFF2-40B4-BE49-F238E27FC236}">
                <a16:creationId xmlns:a16="http://schemas.microsoft.com/office/drawing/2014/main" id="{D7195309-C5ED-2237-1DA3-855EF217B9D2}"/>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964258" y="1391145"/>
            <a:ext cx="445928" cy="445928"/>
          </a:xfrm>
          <a:prstGeom prst="rect">
            <a:avLst/>
          </a:prstGeom>
        </p:spPr>
      </p:pic>
      <p:grpSp>
        <p:nvGrpSpPr>
          <p:cNvPr id="72" name="Group 50">
            <a:extLst>
              <a:ext uri="{FF2B5EF4-FFF2-40B4-BE49-F238E27FC236}">
                <a16:creationId xmlns:a16="http://schemas.microsoft.com/office/drawing/2014/main" id="{D82E8A46-52AD-E5B5-89E5-2DC9C0624074}"/>
              </a:ext>
            </a:extLst>
          </p:cNvPr>
          <p:cNvGrpSpPr/>
          <p:nvPr/>
        </p:nvGrpSpPr>
        <p:grpSpPr>
          <a:xfrm>
            <a:off x="2936313" y="1861277"/>
            <a:ext cx="2402871" cy="578906"/>
            <a:chOff x="4386417" y="2649538"/>
            <a:chExt cx="3203828" cy="771875"/>
          </a:xfrm>
        </p:grpSpPr>
        <p:sp>
          <p:nvSpPr>
            <p:cNvPr id="73" name="Oval 51">
              <a:extLst>
                <a:ext uri="{FF2B5EF4-FFF2-40B4-BE49-F238E27FC236}">
                  <a16:creationId xmlns:a16="http://schemas.microsoft.com/office/drawing/2014/main" id="{1E85F2F9-FAA2-15D4-91D2-7F17CBD8BF76}"/>
                </a:ext>
              </a:extLst>
            </p:cNvPr>
            <p:cNvSpPr/>
            <p:nvPr/>
          </p:nvSpPr>
          <p:spPr>
            <a:xfrm>
              <a:off x="4386417" y="2649538"/>
              <a:ext cx="771875" cy="771875"/>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a:endParaRPr>
            </a:p>
          </p:txBody>
        </p:sp>
        <p:pic>
          <p:nvPicPr>
            <p:cNvPr id="74" name="Graphic 52" descr="Smiling face with solid fill with solid fill">
              <a:extLst>
                <a:ext uri="{FF2B5EF4-FFF2-40B4-BE49-F238E27FC236}">
                  <a16:creationId xmlns:a16="http://schemas.microsoft.com/office/drawing/2014/main" id="{D7261AD1-8098-1933-05A8-06DC079275B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46975" y="2708550"/>
              <a:ext cx="643270" cy="643270"/>
            </a:xfrm>
            <a:prstGeom prst="rect">
              <a:avLst/>
            </a:prstGeom>
          </p:spPr>
        </p:pic>
      </p:grpSp>
      <p:sp>
        <p:nvSpPr>
          <p:cNvPr id="75" name="Oval 45">
            <a:extLst>
              <a:ext uri="{FF2B5EF4-FFF2-40B4-BE49-F238E27FC236}">
                <a16:creationId xmlns:a16="http://schemas.microsoft.com/office/drawing/2014/main" id="{172E4C7E-0D3F-A81D-0B88-0DA56066F6AE}"/>
              </a:ext>
            </a:extLst>
          </p:cNvPr>
          <p:cNvSpPr/>
          <p:nvPr/>
        </p:nvSpPr>
        <p:spPr>
          <a:xfrm>
            <a:off x="4832362" y="2947606"/>
            <a:ext cx="578906" cy="578906"/>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a:endParaRPr>
          </a:p>
        </p:txBody>
      </p:sp>
      <p:sp>
        <p:nvSpPr>
          <p:cNvPr id="76" name="Freeform 34">
            <a:extLst>
              <a:ext uri="{FF2B5EF4-FFF2-40B4-BE49-F238E27FC236}">
                <a16:creationId xmlns:a16="http://schemas.microsoft.com/office/drawing/2014/main" id="{C7321AA2-09B8-AE46-6F27-981B7DC202EB}"/>
              </a:ext>
            </a:extLst>
          </p:cNvPr>
          <p:cNvSpPr/>
          <p:nvPr/>
        </p:nvSpPr>
        <p:spPr bwMode="auto">
          <a:xfrm>
            <a:off x="4963735" y="3054182"/>
            <a:ext cx="304310" cy="336395"/>
          </a:xfrm>
          <a:custGeom>
            <a:avLst/>
            <a:gdLst>
              <a:gd name="T0" fmla="*/ 58 w 156"/>
              <a:gd name="T1" fmla="*/ 169 h 177"/>
              <a:gd name="T2" fmla="*/ 37 w 156"/>
              <a:gd name="T3" fmla="*/ 165 h 177"/>
              <a:gd name="T4" fmla="*/ 36 w 156"/>
              <a:gd name="T5" fmla="*/ 146 h 177"/>
              <a:gd name="T6" fmla="*/ 27 w 156"/>
              <a:gd name="T7" fmla="*/ 123 h 177"/>
              <a:gd name="T8" fmla="*/ 21 w 156"/>
              <a:gd name="T9" fmla="*/ 33 h 177"/>
              <a:gd name="T10" fmla="*/ 91 w 156"/>
              <a:gd name="T11" fmla="*/ 6 h 177"/>
              <a:gd name="T12" fmla="*/ 145 w 156"/>
              <a:gd name="T13" fmla="*/ 58 h 177"/>
              <a:gd name="T14" fmla="*/ 155 w 156"/>
              <a:gd name="T15" fmla="*/ 93 h 177"/>
              <a:gd name="T16" fmla="*/ 149 w 156"/>
              <a:gd name="T17" fmla="*/ 100 h 177"/>
              <a:gd name="T18" fmla="*/ 138 w 156"/>
              <a:gd name="T19" fmla="*/ 111 h 177"/>
              <a:gd name="T20" fmla="*/ 138 w 156"/>
              <a:gd name="T21" fmla="*/ 135 h 177"/>
              <a:gd name="T22" fmla="*/ 131 w 156"/>
              <a:gd name="T23" fmla="*/ 143 h 177"/>
              <a:gd name="T24" fmla="*/ 110 w 156"/>
              <a:gd name="T25" fmla="*/ 143 h 177"/>
              <a:gd name="T26" fmla="*/ 101 w 156"/>
              <a:gd name="T27" fmla="*/ 152 h 177"/>
              <a:gd name="T28" fmla="*/ 101 w 156"/>
              <a:gd name="T29" fmla="*/ 172 h 177"/>
              <a:gd name="T30" fmla="*/ 96 w 156"/>
              <a:gd name="T31" fmla="*/ 176 h 177"/>
              <a:gd name="T32" fmla="*/ 69 w 156"/>
              <a:gd name="T33" fmla="*/ 171 h 177"/>
              <a:gd name="T34" fmla="*/ 69 w 156"/>
              <a:gd name="T35" fmla="*/ 163 h 177"/>
              <a:gd name="T36" fmla="*/ 69 w 156"/>
              <a:gd name="T37" fmla="*/ 93 h 177"/>
              <a:gd name="T38" fmla="*/ 79 w 156"/>
              <a:gd name="T39" fmla="*/ 83 h 177"/>
              <a:gd name="T40" fmla="*/ 121 w 156"/>
              <a:gd name="T41" fmla="*/ 83 h 177"/>
              <a:gd name="T42" fmla="*/ 132 w 156"/>
              <a:gd name="T43" fmla="*/ 77 h 177"/>
              <a:gd name="T44" fmla="*/ 129 w 156"/>
              <a:gd name="T45" fmla="*/ 66 h 177"/>
              <a:gd name="T46" fmla="*/ 129 w 156"/>
              <a:gd name="T47" fmla="*/ 62 h 177"/>
              <a:gd name="T48" fmla="*/ 124 w 156"/>
              <a:gd name="T49" fmla="*/ 47 h 177"/>
              <a:gd name="T50" fmla="*/ 121 w 156"/>
              <a:gd name="T51" fmla="*/ 42 h 177"/>
              <a:gd name="T52" fmla="*/ 110 w 156"/>
              <a:gd name="T53" fmla="*/ 32 h 177"/>
              <a:gd name="T54" fmla="*/ 105 w 156"/>
              <a:gd name="T55" fmla="*/ 28 h 177"/>
              <a:gd name="T56" fmla="*/ 92 w 156"/>
              <a:gd name="T57" fmla="*/ 23 h 177"/>
              <a:gd name="T58" fmla="*/ 85 w 156"/>
              <a:gd name="T59" fmla="*/ 21 h 177"/>
              <a:gd name="T60" fmla="*/ 71 w 156"/>
              <a:gd name="T61" fmla="*/ 21 h 177"/>
              <a:gd name="T62" fmla="*/ 64 w 156"/>
              <a:gd name="T63" fmla="*/ 23 h 177"/>
              <a:gd name="T64" fmla="*/ 51 w 156"/>
              <a:gd name="T65" fmla="*/ 28 h 177"/>
              <a:gd name="T66" fmla="*/ 45 w 156"/>
              <a:gd name="T67" fmla="*/ 31 h 177"/>
              <a:gd name="T68" fmla="*/ 35 w 156"/>
              <a:gd name="T69" fmla="*/ 41 h 177"/>
              <a:gd name="T70" fmla="*/ 31 w 156"/>
              <a:gd name="T71" fmla="*/ 46 h 177"/>
              <a:gd name="T72" fmla="*/ 25 w 156"/>
              <a:gd name="T73" fmla="*/ 61 h 177"/>
              <a:gd name="T74" fmla="*/ 25 w 156"/>
              <a:gd name="T75" fmla="*/ 66 h 177"/>
              <a:gd name="T76" fmla="*/ 22 w 156"/>
              <a:gd name="T77" fmla="*/ 77 h 177"/>
              <a:gd name="T78" fmla="*/ 31 w 156"/>
              <a:gd name="T79" fmla="*/ 83 h 177"/>
              <a:gd name="T80" fmla="*/ 36 w 156"/>
              <a:gd name="T81" fmla="*/ 83 h 177"/>
              <a:gd name="T82" fmla="*/ 39 w 156"/>
              <a:gd name="T83" fmla="*/ 87 h 177"/>
              <a:gd name="T84" fmla="*/ 45 w 156"/>
              <a:gd name="T85" fmla="*/ 96 h 177"/>
              <a:gd name="T86" fmla="*/ 51 w 156"/>
              <a:gd name="T87" fmla="*/ 96 h 177"/>
              <a:gd name="T88" fmla="*/ 58 w 156"/>
              <a:gd name="T89" fmla="*/ 103 h 177"/>
              <a:gd name="T90" fmla="*/ 58 w 156"/>
              <a:gd name="T91" fmla="*/ 16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6" h="177">
                <a:moveTo>
                  <a:pt x="58" y="169"/>
                </a:moveTo>
                <a:cubicBezTo>
                  <a:pt x="51" y="168"/>
                  <a:pt x="42" y="169"/>
                  <a:pt x="37" y="165"/>
                </a:cubicBezTo>
                <a:cubicBezTo>
                  <a:pt x="32" y="161"/>
                  <a:pt x="35" y="152"/>
                  <a:pt x="36" y="146"/>
                </a:cubicBezTo>
                <a:cubicBezTo>
                  <a:pt x="36" y="137"/>
                  <a:pt x="33" y="130"/>
                  <a:pt x="27" y="123"/>
                </a:cubicBezTo>
                <a:cubicBezTo>
                  <a:pt x="3" y="97"/>
                  <a:pt x="0" y="60"/>
                  <a:pt x="21" y="33"/>
                </a:cubicBezTo>
                <a:cubicBezTo>
                  <a:pt x="38" y="10"/>
                  <a:pt x="62" y="0"/>
                  <a:pt x="91" y="6"/>
                </a:cubicBezTo>
                <a:cubicBezTo>
                  <a:pt x="119" y="11"/>
                  <a:pt x="137" y="30"/>
                  <a:pt x="145" y="58"/>
                </a:cubicBezTo>
                <a:cubicBezTo>
                  <a:pt x="148" y="69"/>
                  <a:pt x="151" y="81"/>
                  <a:pt x="155" y="93"/>
                </a:cubicBezTo>
                <a:cubicBezTo>
                  <a:pt x="156" y="98"/>
                  <a:pt x="155" y="100"/>
                  <a:pt x="149" y="100"/>
                </a:cubicBezTo>
                <a:cubicBezTo>
                  <a:pt x="137" y="99"/>
                  <a:pt x="138" y="100"/>
                  <a:pt x="138" y="111"/>
                </a:cubicBezTo>
                <a:cubicBezTo>
                  <a:pt x="138" y="119"/>
                  <a:pt x="138" y="127"/>
                  <a:pt x="138" y="135"/>
                </a:cubicBezTo>
                <a:cubicBezTo>
                  <a:pt x="138" y="140"/>
                  <a:pt x="136" y="143"/>
                  <a:pt x="131" y="143"/>
                </a:cubicBezTo>
                <a:cubicBezTo>
                  <a:pt x="124" y="143"/>
                  <a:pt x="117" y="143"/>
                  <a:pt x="110" y="143"/>
                </a:cubicBezTo>
                <a:cubicBezTo>
                  <a:pt x="102" y="143"/>
                  <a:pt x="101" y="144"/>
                  <a:pt x="101" y="152"/>
                </a:cubicBezTo>
                <a:cubicBezTo>
                  <a:pt x="101" y="158"/>
                  <a:pt x="101" y="165"/>
                  <a:pt x="101" y="172"/>
                </a:cubicBezTo>
                <a:cubicBezTo>
                  <a:pt x="101" y="175"/>
                  <a:pt x="100" y="177"/>
                  <a:pt x="96" y="176"/>
                </a:cubicBezTo>
                <a:cubicBezTo>
                  <a:pt x="87" y="174"/>
                  <a:pt x="78" y="173"/>
                  <a:pt x="69" y="171"/>
                </a:cubicBezTo>
                <a:cubicBezTo>
                  <a:pt x="69" y="168"/>
                  <a:pt x="69" y="166"/>
                  <a:pt x="69" y="163"/>
                </a:cubicBezTo>
                <a:cubicBezTo>
                  <a:pt x="69" y="140"/>
                  <a:pt x="69" y="116"/>
                  <a:pt x="69" y="93"/>
                </a:cubicBezTo>
                <a:cubicBezTo>
                  <a:pt x="69" y="85"/>
                  <a:pt x="71" y="83"/>
                  <a:pt x="79" y="83"/>
                </a:cubicBezTo>
                <a:cubicBezTo>
                  <a:pt x="93" y="83"/>
                  <a:pt x="107" y="83"/>
                  <a:pt x="121" y="83"/>
                </a:cubicBezTo>
                <a:cubicBezTo>
                  <a:pt x="125" y="83"/>
                  <a:pt x="129" y="82"/>
                  <a:pt x="132" y="77"/>
                </a:cubicBezTo>
                <a:cubicBezTo>
                  <a:pt x="134" y="73"/>
                  <a:pt x="133" y="69"/>
                  <a:pt x="129" y="66"/>
                </a:cubicBezTo>
                <a:cubicBezTo>
                  <a:pt x="127" y="64"/>
                  <a:pt x="127" y="64"/>
                  <a:pt x="129" y="62"/>
                </a:cubicBezTo>
                <a:cubicBezTo>
                  <a:pt x="133" y="55"/>
                  <a:pt x="132" y="49"/>
                  <a:pt x="124" y="47"/>
                </a:cubicBezTo>
                <a:cubicBezTo>
                  <a:pt x="121" y="46"/>
                  <a:pt x="121" y="45"/>
                  <a:pt x="121" y="42"/>
                </a:cubicBezTo>
                <a:cubicBezTo>
                  <a:pt x="121" y="35"/>
                  <a:pt x="117" y="31"/>
                  <a:pt x="110" y="32"/>
                </a:cubicBezTo>
                <a:cubicBezTo>
                  <a:pt x="107" y="32"/>
                  <a:pt x="106" y="31"/>
                  <a:pt x="105" y="28"/>
                </a:cubicBezTo>
                <a:cubicBezTo>
                  <a:pt x="103" y="23"/>
                  <a:pt x="97" y="20"/>
                  <a:pt x="92" y="23"/>
                </a:cubicBezTo>
                <a:cubicBezTo>
                  <a:pt x="89" y="25"/>
                  <a:pt x="87" y="24"/>
                  <a:pt x="85" y="21"/>
                </a:cubicBezTo>
                <a:cubicBezTo>
                  <a:pt x="81" y="17"/>
                  <a:pt x="75" y="17"/>
                  <a:pt x="71" y="21"/>
                </a:cubicBezTo>
                <a:cubicBezTo>
                  <a:pt x="69" y="24"/>
                  <a:pt x="67" y="24"/>
                  <a:pt x="64" y="23"/>
                </a:cubicBezTo>
                <a:cubicBezTo>
                  <a:pt x="59" y="20"/>
                  <a:pt x="53" y="22"/>
                  <a:pt x="51" y="28"/>
                </a:cubicBezTo>
                <a:cubicBezTo>
                  <a:pt x="50" y="31"/>
                  <a:pt x="48" y="31"/>
                  <a:pt x="45" y="31"/>
                </a:cubicBezTo>
                <a:cubicBezTo>
                  <a:pt x="39" y="31"/>
                  <a:pt x="34" y="35"/>
                  <a:pt x="35" y="41"/>
                </a:cubicBezTo>
                <a:cubicBezTo>
                  <a:pt x="35" y="44"/>
                  <a:pt x="34" y="45"/>
                  <a:pt x="31" y="46"/>
                </a:cubicBezTo>
                <a:cubicBezTo>
                  <a:pt x="24" y="48"/>
                  <a:pt x="22" y="54"/>
                  <a:pt x="25" y="61"/>
                </a:cubicBezTo>
                <a:cubicBezTo>
                  <a:pt x="27" y="63"/>
                  <a:pt x="26" y="64"/>
                  <a:pt x="25" y="66"/>
                </a:cubicBezTo>
                <a:cubicBezTo>
                  <a:pt x="21" y="69"/>
                  <a:pt x="20" y="73"/>
                  <a:pt x="22" y="77"/>
                </a:cubicBezTo>
                <a:cubicBezTo>
                  <a:pt x="24" y="81"/>
                  <a:pt x="27" y="83"/>
                  <a:pt x="31" y="83"/>
                </a:cubicBezTo>
                <a:cubicBezTo>
                  <a:pt x="33" y="83"/>
                  <a:pt x="34" y="83"/>
                  <a:pt x="36" y="83"/>
                </a:cubicBezTo>
                <a:cubicBezTo>
                  <a:pt x="39" y="83"/>
                  <a:pt x="41" y="83"/>
                  <a:pt x="39" y="87"/>
                </a:cubicBezTo>
                <a:cubicBezTo>
                  <a:pt x="37" y="92"/>
                  <a:pt x="40" y="96"/>
                  <a:pt x="45" y="96"/>
                </a:cubicBezTo>
                <a:cubicBezTo>
                  <a:pt x="47" y="97"/>
                  <a:pt x="49" y="97"/>
                  <a:pt x="51" y="96"/>
                </a:cubicBezTo>
                <a:cubicBezTo>
                  <a:pt x="56" y="96"/>
                  <a:pt x="58" y="98"/>
                  <a:pt x="58" y="103"/>
                </a:cubicBezTo>
                <a:cubicBezTo>
                  <a:pt x="58" y="125"/>
                  <a:pt x="58" y="147"/>
                  <a:pt x="58" y="169"/>
                </a:cubicBezTo>
                <a:close/>
              </a:path>
            </a:pathLst>
          </a:custGeom>
          <a:solidFill>
            <a:sysClr val="window" lastClr="FFFFFF"/>
          </a:solidFill>
          <a:ln>
            <a:noFill/>
          </a:ln>
        </p:spPr>
        <p:txBody>
          <a:bodyPr vert="horz" wrap="square" lIns="68580" tIns="34290" rIns="68580" bIns="34290" numCol="1" anchor="t" anchorCtr="0" compatLnSpc="1">
            <a:prstTxWarp prst="textNoShape">
              <a:avLst/>
            </a:prstTxWarp>
          </a:bodyPr>
          <a:lstStyle/>
          <a:p>
            <a:pPr marL="0" marR="0" lvl="0" indent="0" algn="l" defTabSz="685766" rtl="0" eaLnBrk="1" fontAlgn="auto" latinLnBrk="0" hangingPunct="1">
              <a:lnSpc>
                <a:spcPct val="100000"/>
              </a:lnSpc>
              <a:spcBef>
                <a:spcPct val="0"/>
              </a:spcBef>
              <a:spcAft>
                <a:spcPct val="0"/>
              </a:spcAft>
              <a:buClrTx/>
              <a:buSzTx/>
              <a:buFontTx/>
              <a:buNone/>
              <a:tabLst/>
              <a:defRPr/>
            </a:pPr>
            <a:endParaRPr kumimoji="0" lang="en-GB" sz="1800" b="0" i="0" u="none" strike="noStrike" kern="0" cap="none" spc="0" normalizeH="0" baseline="0" noProof="0">
              <a:ln>
                <a:noFill/>
              </a:ln>
              <a:solidFill>
                <a:prstClr val="black"/>
              </a:solidFill>
              <a:effectLst/>
              <a:uLnTx/>
              <a:uFillTx/>
              <a:latin typeface="Verdana"/>
              <a:ea typeface="+mn-ea"/>
              <a:cs typeface="Arial"/>
            </a:endParaRPr>
          </a:p>
        </p:txBody>
      </p:sp>
      <p:pic>
        <p:nvPicPr>
          <p:cNvPr id="77" name="Graphic 61" descr="Water outline">
            <a:extLst>
              <a:ext uri="{FF2B5EF4-FFF2-40B4-BE49-F238E27FC236}">
                <a16:creationId xmlns:a16="http://schemas.microsoft.com/office/drawing/2014/main" id="{80AD27D9-D8B8-BE29-7EAE-D0FCD1022DEB}"/>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020133" y="3054708"/>
            <a:ext cx="411194" cy="411194"/>
          </a:xfrm>
          <a:prstGeom prst="rect">
            <a:avLst/>
          </a:prstGeom>
        </p:spPr>
      </p:pic>
      <p:pic>
        <p:nvPicPr>
          <p:cNvPr id="78" name="Graphic 46" descr="Hospital with solid fill">
            <a:extLst>
              <a:ext uri="{FF2B5EF4-FFF2-40B4-BE49-F238E27FC236}">
                <a16:creationId xmlns:a16="http://schemas.microsoft.com/office/drawing/2014/main" id="{A96045A5-0718-C2A6-6048-4B3DEF5BEA33}"/>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3020916" y="1933220"/>
            <a:ext cx="424988" cy="424988"/>
          </a:xfrm>
          <a:prstGeom prst="rect">
            <a:avLst/>
          </a:prstGeom>
        </p:spPr>
      </p:pic>
      <p:sp>
        <p:nvSpPr>
          <p:cNvPr id="79" name="Oval 4">
            <a:extLst>
              <a:ext uri="{FF2B5EF4-FFF2-40B4-BE49-F238E27FC236}">
                <a16:creationId xmlns:a16="http://schemas.microsoft.com/office/drawing/2014/main" id="{ED307A5E-ADD4-DB52-9986-1E7A68E7D5D5}"/>
              </a:ext>
            </a:extLst>
          </p:cNvPr>
          <p:cNvSpPr/>
          <p:nvPr/>
        </p:nvSpPr>
        <p:spPr>
          <a:xfrm>
            <a:off x="3883076" y="3558322"/>
            <a:ext cx="578906" cy="578906"/>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Arial"/>
            </a:endParaRPr>
          </a:p>
        </p:txBody>
      </p:sp>
      <p:pic>
        <p:nvPicPr>
          <p:cNvPr id="80" name="Graphic 21">
            <a:extLst>
              <a:ext uri="{FF2B5EF4-FFF2-40B4-BE49-F238E27FC236}">
                <a16:creationId xmlns:a16="http://schemas.microsoft.com/office/drawing/2014/main" id="{F4025ED5-BEB5-3CBB-7716-242BA5294A5E}"/>
              </a:ext>
            </a:extLst>
          </p:cNvPr>
          <p:cNvPicPr>
            <a:picLocks noChangeAspect="1"/>
          </p:cNvPicPr>
          <p:nvPr/>
        </p:nvPicPr>
        <p:blipFill>
          <a:blip r:embed="rId11">
            <a:extLst>
              <a:ext uri="{96DAC541-7B7A-43D3-8B79-37D633B846F1}">
                <asvg:svgBlip xmlns:asvg="http://schemas.microsoft.com/office/drawing/2016/SVG/main" r:embed="rId12"/>
              </a:ext>
            </a:extLst>
          </a:blip>
          <a:srcRect b="16123"/>
          <a:stretch>
            <a:fillRect/>
          </a:stretch>
        </p:blipFill>
        <p:spPr>
          <a:xfrm>
            <a:off x="3921624" y="3588324"/>
            <a:ext cx="513207" cy="528294"/>
          </a:xfrm>
          <a:prstGeom prst="rect">
            <a:avLst/>
          </a:prstGeom>
        </p:spPr>
      </p:pic>
      <p:sp>
        <p:nvSpPr>
          <p:cNvPr id="81" name="Freeform: Shape 22">
            <a:extLst>
              <a:ext uri="{FF2B5EF4-FFF2-40B4-BE49-F238E27FC236}">
                <a16:creationId xmlns:a16="http://schemas.microsoft.com/office/drawing/2014/main" id="{8022E13F-5D79-C119-4004-D365412F2DA9}"/>
              </a:ext>
            </a:extLst>
          </p:cNvPr>
          <p:cNvSpPr/>
          <p:nvPr/>
        </p:nvSpPr>
        <p:spPr>
          <a:xfrm flipH="1">
            <a:off x="4419567" y="3750930"/>
            <a:ext cx="1691665" cy="203082"/>
          </a:xfrm>
          <a:custGeom>
            <a:avLst/>
            <a:gdLst>
              <a:gd name="connsiteX0" fmla="*/ 2179782 w 2179782"/>
              <a:gd name="connsiteY0" fmla="*/ 217055 h 217055"/>
              <a:gd name="connsiteX1" fmla="*/ 1962727 w 2179782"/>
              <a:gd name="connsiteY1" fmla="*/ 0 h 217055"/>
              <a:gd name="connsiteX2" fmla="*/ 0 w 2179782"/>
              <a:gd name="connsiteY2" fmla="*/ 0 h 217055"/>
            </a:gdLst>
            <a:ahLst/>
            <a:cxnLst>
              <a:cxn ang="0">
                <a:pos x="connsiteX0" y="connsiteY0"/>
              </a:cxn>
              <a:cxn ang="0">
                <a:pos x="connsiteX1" y="connsiteY1"/>
              </a:cxn>
              <a:cxn ang="0">
                <a:pos x="connsiteX2" y="connsiteY2"/>
              </a:cxn>
            </a:cxnLst>
            <a:rect l="l" t="t" r="r" b="b"/>
            <a:pathLst>
              <a:path w="2179782" h="217055">
                <a:moveTo>
                  <a:pt x="2179782" y="217055"/>
                </a:moveTo>
                <a:lnTo>
                  <a:pt x="1962727" y="0"/>
                </a:lnTo>
                <a:lnTo>
                  <a:pt x="0" y="0"/>
                </a:lnTo>
              </a:path>
            </a:pathLst>
          </a:custGeom>
          <a:noFill/>
          <a:ln w="9525" cap="flat" cmpd="sng" algn="ctr">
            <a:solidFill>
              <a:srgbClr val="2F3651"/>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a:ea typeface="+mn-ea"/>
              <a:cs typeface="Arial"/>
            </a:endParaRPr>
          </a:p>
        </p:txBody>
      </p:sp>
      <p:sp>
        <p:nvSpPr>
          <p:cNvPr id="82" name="TextBox 23">
            <a:extLst>
              <a:ext uri="{FF2B5EF4-FFF2-40B4-BE49-F238E27FC236}">
                <a16:creationId xmlns:a16="http://schemas.microsoft.com/office/drawing/2014/main" id="{7AC39B42-2044-17EC-70B2-495950F7A0AA}"/>
              </a:ext>
            </a:extLst>
          </p:cNvPr>
          <p:cNvSpPr txBox="1"/>
          <p:nvPr/>
        </p:nvSpPr>
        <p:spPr>
          <a:xfrm>
            <a:off x="5203133" y="3808229"/>
            <a:ext cx="2434476" cy="369332"/>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1200" b="0" i="0" u="none" strike="noStrike" kern="1200" cap="none" spc="0" normalizeH="0" baseline="0" noProof="0">
                <a:ln>
                  <a:noFill/>
                </a:ln>
                <a:solidFill>
                  <a:srgbClr val="000000"/>
                </a:solidFill>
                <a:effectLst/>
                <a:uLnTx/>
                <a:uFillTx/>
                <a:latin typeface="Arial"/>
                <a:ea typeface="Arial"/>
                <a:cs typeface="Arial"/>
              </a:rPr>
              <a:t>Möglichkeit der Aufnahme </a:t>
            </a:r>
            <a:br>
              <a:rPr kumimoji="0" sz="1200" b="0" i="0" u="none" strike="noStrike" kern="1200" cap="none" spc="0" normalizeH="0" baseline="0" noProof="0">
                <a:ln>
                  <a:noFill/>
                </a:ln>
                <a:solidFill>
                  <a:srgbClr val="347475"/>
                </a:solidFill>
                <a:effectLst/>
                <a:uLnTx/>
                <a:uFillTx/>
                <a:latin typeface="Verdana"/>
                <a:ea typeface="+mn-ea"/>
                <a:cs typeface="Arial"/>
              </a:rPr>
            </a:br>
            <a:r>
              <a:rPr kumimoji="0" lang="de" sz="1200" b="0" i="0" u="none" strike="noStrike" kern="1200" cap="none" spc="0" normalizeH="0" baseline="0" noProof="0">
                <a:ln>
                  <a:noFill/>
                </a:ln>
                <a:solidFill>
                  <a:srgbClr val="000000"/>
                </a:solidFill>
                <a:effectLst/>
                <a:uLnTx/>
                <a:uFillTx/>
                <a:latin typeface="Arial"/>
                <a:ea typeface="Arial"/>
                <a:cs typeface="Arial"/>
              </a:rPr>
              <a:t>in klinische Studien</a:t>
            </a:r>
            <a:r>
              <a:rPr kumimoji="0" lang="de" sz="1200" b="0" i="0" u="none" strike="noStrike" kern="1200" cap="none" spc="0" normalizeH="0" baseline="30000" noProof="0">
                <a:ln>
                  <a:noFill/>
                </a:ln>
                <a:solidFill>
                  <a:srgbClr val="000000"/>
                </a:solidFill>
                <a:effectLst/>
                <a:uLnTx/>
                <a:uFillTx/>
                <a:latin typeface="Arial"/>
                <a:ea typeface="Arial"/>
                <a:cs typeface="Arial"/>
              </a:rPr>
              <a:t>1</a:t>
            </a:r>
            <a:r>
              <a:rPr kumimoji="0" lang="de" sz="1200" b="0" i="0" u="none" strike="noStrike" kern="1200" cap="none" spc="0" normalizeH="0" baseline="0" noProof="0">
                <a:ln>
                  <a:noFill/>
                </a:ln>
                <a:solidFill>
                  <a:srgbClr val="000000"/>
                </a:solidFill>
                <a:effectLst/>
                <a:uLnTx/>
                <a:uFillTx/>
                <a:latin typeface="Arial"/>
                <a:ea typeface="Arial"/>
                <a:cs typeface="Arial"/>
              </a:rPr>
              <a:t> </a:t>
            </a:r>
            <a:endParaRPr kumimoji="0" lang="en-GB" sz="1200" b="0" i="0" u="none" strike="noStrike" kern="1200" cap="none" spc="0" normalizeH="0" baseline="3000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 name="TextBox 3037">
            <a:extLst>
              <a:ext uri="{FF2B5EF4-FFF2-40B4-BE49-F238E27FC236}">
                <a16:creationId xmlns:a16="http://schemas.microsoft.com/office/drawing/2014/main" id="{F9873056-A940-1EF8-E745-A05D728C9923}"/>
              </a:ext>
            </a:extLst>
          </p:cNvPr>
          <p:cNvSpPr txBox="1"/>
          <p:nvPr/>
        </p:nvSpPr>
        <p:spPr>
          <a:xfrm>
            <a:off x="314410" y="4839357"/>
            <a:ext cx="7723188" cy="276999"/>
          </a:xfrm>
          <a:prstGeom prst="rect">
            <a:avLst/>
          </a:prstGeom>
          <a:noFill/>
        </p:spPr>
        <p:txBody>
          <a:bodyPr wrap="square" rtlCol="0" anchor="b">
            <a:spAutoFit/>
          </a:bodyPr>
          <a:lstStyle/>
          <a:p>
            <a:r>
              <a:rPr lang="de-DE" sz="600">
                <a:solidFill>
                  <a:srgbClr val="404040"/>
                </a:solidFill>
              </a:rPr>
              <a:t>DKA: Diabetische Ketoazidose; T1D: Typ-1-Diabetes.</a:t>
            </a:r>
          </a:p>
          <a:p>
            <a:r>
              <a:rPr lang="de-DE" sz="600" b="1">
                <a:solidFill>
                  <a:srgbClr val="404040"/>
                </a:solidFill>
              </a:rPr>
              <a:t>1.</a:t>
            </a:r>
            <a:r>
              <a:rPr lang="de-DE" sz="600">
                <a:solidFill>
                  <a:srgbClr val="404040"/>
                </a:solidFill>
              </a:rPr>
              <a:t> Besser REJ </a:t>
            </a:r>
            <a:r>
              <a:rPr lang="de-DE" sz="600" i="1">
                <a:solidFill>
                  <a:srgbClr val="404040"/>
                </a:solidFill>
              </a:rPr>
              <a:t>et al. Arch Dis Child </a:t>
            </a:r>
            <a:r>
              <a:rPr lang="de-DE" sz="600">
                <a:solidFill>
                  <a:srgbClr val="404040"/>
                </a:solidFill>
              </a:rPr>
              <a:t>2022; 107: 790</a:t>
            </a:r>
            <a:r>
              <a:rPr lang="da-DK" sz="600">
                <a:solidFill>
                  <a:srgbClr val="404040"/>
                </a:solidFill>
                <a:ea typeface="Arial"/>
                <a:cs typeface="Arial"/>
              </a:rPr>
              <a:t>–5</a:t>
            </a:r>
            <a:r>
              <a:rPr lang="de-DE" sz="600">
                <a:solidFill>
                  <a:srgbClr val="404040"/>
                </a:solidFill>
              </a:rPr>
              <a:t>.</a:t>
            </a:r>
            <a:r>
              <a:rPr lang="de-DE" sz="600" b="1">
                <a:solidFill>
                  <a:srgbClr val="404040"/>
                </a:solidFill>
              </a:rPr>
              <a:t> 2.</a:t>
            </a:r>
            <a:r>
              <a:rPr lang="de-DE" sz="600">
                <a:solidFill>
                  <a:srgbClr val="404040"/>
                </a:solidFill>
              </a:rPr>
              <a:t> Scheiner G </a:t>
            </a:r>
            <a:r>
              <a:rPr lang="de-DE" sz="600" i="1">
                <a:solidFill>
                  <a:srgbClr val="404040"/>
                </a:solidFill>
              </a:rPr>
              <a:t>et al. ADCES in Practice </a:t>
            </a:r>
            <a:r>
              <a:rPr lang="de-DE" sz="600">
                <a:solidFill>
                  <a:srgbClr val="404040"/>
                </a:solidFill>
              </a:rPr>
              <a:t>2022; 10: 20</a:t>
            </a:r>
            <a:r>
              <a:rPr lang="da-DK" sz="600">
                <a:solidFill>
                  <a:srgbClr val="404040"/>
                </a:solidFill>
                <a:ea typeface="Arial"/>
                <a:cs typeface="Arial"/>
              </a:rPr>
              <a:t>–5</a:t>
            </a:r>
            <a:r>
              <a:rPr lang="de-DE" sz="600">
                <a:solidFill>
                  <a:srgbClr val="404040"/>
                </a:solidFill>
              </a:rPr>
              <a:t>.</a:t>
            </a:r>
          </a:p>
        </p:txBody>
      </p:sp>
    </p:spTree>
    <p:extLst>
      <p:ext uri="{BB962C8B-B14F-4D97-AF65-F5344CB8AC3E}">
        <p14:creationId xmlns:p14="http://schemas.microsoft.com/office/powerpoint/2010/main" val="23053479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EA07DA53-20A0-8D31-52B8-807BA6BC6FCA}"/>
              </a:ext>
            </a:extLst>
          </p:cNvPr>
          <p:cNvSpPr txBox="1">
            <a:spLocks/>
          </p:cNvSpPr>
          <p:nvPr/>
        </p:nvSpPr>
        <p:spPr>
          <a:xfrm>
            <a:off x="314411" y="115418"/>
            <a:ext cx="809843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T1D-Früherkennung/-Screening ist mit niedrigeren DKA-Raten bei klinischer Diagnose assoziiert</a:t>
            </a:r>
            <a:r>
              <a:rPr kumimoji="0" lang="de-DE" sz="2000" b="1" i="0" u="none" strike="noStrike" kern="1200" cap="none" spc="0" normalizeH="0" baseline="30000" noProof="0">
                <a:ln>
                  <a:noFill/>
                </a:ln>
                <a:solidFill>
                  <a:srgbClr val="7030A0"/>
                </a:solidFill>
                <a:effectLst/>
                <a:uLnTx/>
                <a:uFillTx/>
                <a:latin typeface="Verdana"/>
                <a:ea typeface="+mn-ea"/>
                <a:cs typeface="+mn-cs"/>
              </a:rPr>
              <a:t>1-4</a:t>
            </a:r>
          </a:p>
        </p:txBody>
      </p:sp>
      <p:sp>
        <p:nvSpPr>
          <p:cNvPr id="59" name="Rectangle 127">
            <a:extLst>
              <a:ext uri="{FF2B5EF4-FFF2-40B4-BE49-F238E27FC236}">
                <a16:creationId xmlns:a16="http://schemas.microsoft.com/office/drawing/2014/main" id="{F588F19C-477D-7642-D73A-1673B446858C}"/>
              </a:ext>
            </a:extLst>
          </p:cNvPr>
          <p:cNvSpPr/>
          <p:nvPr/>
        </p:nvSpPr>
        <p:spPr>
          <a:xfrm>
            <a:off x="2898947" y="1721211"/>
            <a:ext cx="1579892" cy="2435588"/>
          </a:xfrm>
          <a:prstGeom prst="rect">
            <a:avLst/>
          </a:prstGeom>
          <a:solidFill>
            <a:schemeClr val="accent6">
              <a:lumMod val="20000"/>
              <a:lumOff val="80000"/>
            </a:schemeClr>
          </a:solidFill>
          <a:ln w="25400" cap="flat" cmpd="sng" algn="ctr">
            <a:noFill/>
            <a:prstDash val="solid"/>
          </a:ln>
          <a:effectLst/>
        </p:spPr>
        <p:txBody>
          <a:bodyPr tIns="486000"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1" indent="0" algn="ctr" defTabSz="685800" rtl="0" eaLnBrk="1" fontAlgn="auto" latinLnBrk="0" hangingPunct="1">
              <a:lnSpc>
                <a:spcPct val="90000"/>
              </a:lnSpc>
              <a:spcBef>
                <a:spcPts val="9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ea typeface="+mn-ea"/>
              <a:cs typeface="Arial" panose="020B0604020202020204" pitchFamily="34" charset="0"/>
            </a:endParaRPr>
          </a:p>
        </p:txBody>
      </p:sp>
      <p:sp>
        <p:nvSpPr>
          <p:cNvPr id="61" name="Rectangle: Top Corners Rounded 128">
            <a:extLst>
              <a:ext uri="{FF2B5EF4-FFF2-40B4-BE49-F238E27FC236}">
                <a16:creationId xmlns:a16="http://schemas.microsoft.com/office/drawing/2014/main" id="{47609FD1-FC4A-5176-9C76-5E647E7ED367}"/>
              </a:ext>
            </a:extLst>
          </p:cNvPr>
          <p:cNvSpPr/>
          <p:nvPr/>
        </p:nvSpPr>
        <p:spPr>
          <a:xfrm rot="5400000">
            <a:off x="3599699" y="1429554"/>
            <a:ext cx="243000" cy="846033"/>
          </a:xfrm>
          <a:prstGeom prst="round2SameRect">
            <a:avLst>
              <a:gd name="adj1" fmla="val 50000"/>
              <a:gd name="adj2" fmla="val 50000"/>
            </a:avLst>
          </a:prstGeom>
          <a:solidFill>
            <a:schemeClr val="accent2">
              <a:lumMod val="60000"/>
              <a:lumOff val="40000"/>
            </a:schemeClr>
          </a:solidFill>
          <a:ln w="25400" cap="flat" cmpd="sng" algn="ctr">
            <a:noFill/>
            <a:prstDash val="solid"/>
          </a:ln>
          <a:effectLst/>
        </p:spPr>
        <p:txBody>
          <a:bodyPr vert="vert270" lIns="54000" tIns="54000" rIns="54000" bIns="54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1050" b="0" i="0" u="none" strike="noStrike" kern="1200" cap="none" spc="0" normalizeH="0" baseline="0" noProof="0">
                <a:ln>
                  <a:noFill/>
                </a:ln>
                <a:solidFill>
                  <a:srgbClr val="FFFFFF"/>
                </a:solidFill>
                <a:effectLst/>
                <a:uLnTx/>
                <a:uFillTx/>
                <a:ea typeface="Arial"/>
                <a:cs typeface="Arial"/>
              </a:rPr>
              <a:t>Fr1da</a:t>
            </a:r>
            <a:r>
              <a:rPr kumimoji="0" lang="de" sz="1050" b="0" i="0" u="none" strike="noStrike" kern="1200" cap="none" spc="0" normalizeH="0" baseline="30000" noProof="0">
                <a:ln>
                  <a:noFill/>
                </a:ln>
                <a:solidFill>
                  <a:srgbClr val="FFFFFF"/>
                </a:solidFill>
                <a:effectLst/>
                <a:uLnTx/>
                <a:uFillTx/>
                <a:ea typeface="Arial"/>
                <a:cs typeface="Arial"/>
              </a:rPr>
              <a:t>2†</a:t>
            </a:r>
          </a:p>
        </p:txBody>
      </p:sp>
      <p:grpSp>
        <p:nvGrpSpPr>
          <p:cNvPr id="83" name="Group 13">
            <a:extLst>
              <a:ext uri="{FF2B5EF4-FFF2-40B4-BE49-F238E27FC236}">
                <a16:creationId xmlns:a16="http://schemas.microsoft.com/office/drawing/2014/main" id="{E47DECA3-26AA-3A8D-D665-1D07DC7D5B58}"/>
              </a:ext>
            </a:extLst>
          </p:cNvPr>
          <p:cNvGrpSpPr/>
          <p:nvPr/>
        </p:nvGrpSpPr>
        <p:grpSpPr>
          <a:xfrm>
            <a:off x="3105816" y="2987990"/>
            <a:ext cx="1089660" cy="1089660"/>
            <a:chOff x="2923989" y="2331570"/>
            <a:chExt cx="1452880" cy="1452880"/>
          </a:xfrm>
        </p:grpSpPr>
        <p:sp>
          <p:nvSpPr>
            <p:cNvPr id="85" name="Ovale 6">
              <a:extLst>
                <a:ext uri="{FF2B5EF4-FFF2-40B4-BE49-F238E27FC236}">
                  <a16:creationId xmlns:a16="http://schemas.microsoft.com/office/drawing/2014/main" id="{8CCC5897-B29F-C229-AAD2-50688E500F48}"/>
                </a:ext>
              </a:extLst>
            </p:cNvPr>
            <p:cNvSpPr/>
            <p:nvPr/>
          </p:nvSpPr>
          <p:spPr>
            <a:xfrm>
              <a:off x="3111924" y="2519505"/>
              <a:ext cx="1077012" cy="1077010"/>
            </a:xfrm>
            <a:prstGeom prst="ellipse">
              <a:avLst/>
            </a:prstGeom>
            <a:noFill/>
            <a:ln w="57150" cap="flat" cmpd="sng" algn="ctr">
              <a:solidFill>
                <a:sysClr val="window" lastClr="FFFFFF">
                  <a:lumMod val="85000"/>
                </a:sysClr>
              </a:solid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chemeClr val="accent2">
                    <a:lumMod val="60000"/>
                    <a:lumOff val="40000"/>
                  </a:schemeClr>
                </a:solidFill>
                <a:effectLst/>
                <a:uLnTx/>
                <a:uFillTx/>
                <a:ea typeface="+mn-ea"/>
                <a:cs typeface="Arial" panose="020B0604020202020204" pitchFamily="34" charset="0"/>
              </a:endParaRPr>
            </a:p>
          </p:txBody>
        </p:sp>
        <p:graphicFrame>
          <p:nvGraphicFramePr>
            <p:cNvPr id="86" name="Grafico 5">
              <a:extLst>
                <a:ext uri="{FF2B5EF4-FFF2-40B4-BE49-F238E27FC236}">
                  <a16:creationId xmlns:a16="http://schemas.microsoft.com/office/drawing/2014/main" id="{F2C4CD12-E40D-41E9-772F-E9EFDB630546}"/>
                </a:ext>
              </a:extLst>
            </p:cNvPr>
            <p:cNvGraphicFramePr>
              <a:graphicFrameLocks noChangeAspect="1"/>
            </p:cNvGraphicFramePr>
            <p:nvPr/>
          </p:nvGraphicFramePr>
          <p:xfrm>
            <a:off x="2923989" y="2331570"/>
            <a:ext cx="1452880" cy="1452880"/>
          </p:xfrm>
          <a:graphic>
            <a:graphicData uri="http://schemas.openxmlformats.org/drawingml/2006/chart">
              <c:chart xmlns:c="http://schemas.openxmlformats.org/drawingml/2006/chart" xmlns:r="http://schemas.openxmlformats.org/officeDocument/2006/relationships" r:id="rId4"/>
            </a:graphicData>
          </a:graphic>
        </p:graphicFrame>
        <p:sp>
          <p:nvSpPr>
            <p:cNvPr id="87" name="CasellaDiTesto 15">
              <a:extLst>
                <a:ext uri="{FF2B5EF4-FFF2-40B4-BE49-F238E27FC236}">
                  <a16:creationId xmlns:a16="http://schemas.microsoft.com/office/drawing/2014/main" id="{747A6641-2808-797C-2024-40562A874079}"/>
                </a:ext>
              </a:extLst>
            </p:cNvPr>
            <p:cNvSpPr txBox="1"/>
            <p:nvPr/>
          </p:nvSpPr>
          <p:spPr>
            <a:xfrm>
              <a:off x="3340439" y="2774844"/>
              <a:ext cx="622388" cy="566332"/>
            </a:xfrm>
            <a:prstGeom prst="rect">
              <a:avLst/>
            </a:prstGeom>
            <a:noFill/>
          </p:spPr>
          <p:txBody>
            <a:bodyPr wrap="non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ct val="0"/>
                </a:spcBef>
                <a:spcAft>
                  <a:spcPct val="0"/>
                </a:spcAft>
                <a:buClrTx/>
                <a:buSzTx/>
                <a:buFontTx/>
                <a:buNone/>
                <a:tabLst/>
                <a:defRPr/>
              </a:pPr>
              <a:r>
                <a:rPr kumimoji="0" lang="de" sz="1100" b="1" i="0" u="none" strike="noStrike" kern="1200" cap="none" spc="0" normalizeH="0" baseline="0" noProof="0">
                  <a:ln>
                    <a:noFill/>
                  </a:ln>
                  <a:solidFill>
                    <a:schemeClr val="accent2">
                      <a:lumMod val="60000"/>
                      <a:lumOff val="40000"/>
                    </a:schemeClr>
                  </a:solidFill>
                  <a:effectLst/>
                  <a:uLnTx/>
                  <a:uFillTx/>
                  <a:ea typeface="Arial"/>
                  <a:cs typeface="Arial"/>
                </a:rPr>
                <a:t>&gt; 20 </a:t>
              </a:r>
              <a:r>
                <a:rPr kumimoji="0" lang="de" sz="1000" b="1" i="0" u="none" strike="noStrike" kern="1200" cap="none" spc="0" normalizeH="0" baseline="0" noProof="0">
                  <a:ln>
                    <a:noFill/>
                  </a:ln>
                  <a:solidFill>
                    <a:schemeClr val="accent2">
                      <a:lumMod val="60000"/>
                      <a:lumOff val="40000"/>
                    </a:schemeClr>
                  </a:solidFill>
                  <a:effectLst/>
                  <a:uLnTx/>
                  <a:uFillTx/>
                  <a:ea typeface="Arial"/>
                  <a:cs typeface="Arial"/>
                </a:rPr>
                <a:t>%</a:t>
              </a:r>
            </a:p>
          </p:txBody>
        </p:sp>
      </p:grpSp>
      <p:grpSp>
        <p:nvGrpSpPr>
          <p:cNvPr id="88" name="Group 12">
            <a:extLst>
              <a:ext uri="{FF2B5EF4-FFF2-40B4-BE49-F238E27FC236}">
                <a16:creationId xmlns:a16="http://schemas.microsoft.com/office/drawing/2014/main" id="{D6576852-2E19-4927-8D91-1BE5B8FF5BE4}"/>
              </a:ext>
            </a:extLst>
          </p:cNvPr>
          <p:cNvGrpSpPr/>
          <p:nvPr/>
        </p:nvGrpSpPr>
        <p:grpSpPr>
          <a:xfrm>
            <a:off x="3131979" y="1916445"/>
            <a:ext cx="1089660" cy="1089660"/>
            <a:chOff x="4167632" y="2331570"/>
            <a:chExt cx="1452880" cy="1452880"/>
          </a:xfrm>
        </p:grpSpPr>
        <p:sp>
          <p:nvSpPr>
            <p:cNvPr id="89" name="Ovale 6">
              <a:extLst>
                <a:ext uri="{FF2B5EF4-FFF2-40B4-BE49-F238E27FC236}">
                  <a16:creationId xmlns:a16="http://schemas.microsoft.com/office/drawing/2014/main" id="{7F78521D-63F4-A5C1-07AC-908A49908BCA}"/>
                </a:ext>
              </a:extLst>
            </p:cNvPr>
            <p:cNvSpPr/>
            <p:nvPr/>
          </p:nvSpPr>
          <p:spPr>
            <a:xfrm>
              <a:off x="4355567" y="2519505"/>
              <a:ext cx="1077012" cy="1077010"/>
            </a:xfrm>
            <a:prstGeom prst="ellipse">
              <a:avLst/>
            </a:prstGeom>
            <a:noFill/>
            <a:ln w="57150" cap="flat" cmpd="sng" algn="ctr">
              <a:solidFill>
                <a:sysClr val="window" lastClr="FFFFFF">
                  <a:lumMod val="85000"/>
                </a:sysClr>
              </a:solid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chemeClr val="accent2">
                    <a:lumMod val="60000"/>
                    <a:lumOff val="40000"/>
                  </a:schemeClr>
                </a:solidFill>
                <a:effectLst/>
                <a:uLnTx/>
                <a:uFillTx/>
                <a:ea typeface="+mn-ea"/>
                <a:cs typeface="Arial" panose="020B0604020202020204" pitchFamily="34" charset="0"/>
              </a:endParaRPr>
            </a:p>
          </p:txBody>
        </p:sp>
        <p:grpSp>
          <p:nvGrpSpPr>
            <p:cNvPr id="90" name="Group 11">
              <a:extLst>
                <a:ext uri="{FF2B5EF4-FFF2-40B4-BE49-F238E27FC236}">
                  <a16:creationId xmlns:a16="http://schemas.microsoft.com/office/drawing/2014/main" id="{C58896C4-45F8-D48B-174C-11B64401AE21}"/>
                </a:ext>
              </a:extLst>
            </p:cNvPr>
            <p:cNvGrpSpPr/>
            <p:nvPr/>
          </p:nvGrpSpPr>
          <p:grpSpPr>
            <a:xfrm>
              <a:off x="4167632" y="2331570"/>
              <a:ext cx="1452880" cy="1452880"/>
              <a:chOff x="4167632" y="2331570"/>
              <a:chExt cx="1452880" cy="1452880"/>
            </a:xfrm>
          </p:grpSpPr>
          <p:graphicFrame>
            <p:nvGraphicFramePr>
              <p:cNvPr id="91" name="Grafico 5">
                <a:extLst>
                  <a:ext uri="{FF2B5EF4-FFF2-40B4-BE49-F238E27FC236}">
                    <a16:creationId xmlns:a16="http://schemas.microsoft.com/office/drawing/2014/main" id="{294B30AA-2D7B-2035-D84A-CF1601460E56}"/>
                  </a:ext>
                </a:extLst>
              </p:cNvPr>
              <p:cNvGraphicFramePr>
                <a:graphicFrameLocks noChangeAspect="1"/>
              </p:cNvGraphicFramePr>
              <p:nvPr/>
            </p:nvGraphicFramePr>
            <p:xfrm>
              <a:off x="4167632" y="2331570"/>
              <a:ext cx="1452880" cy="1452880"/>
            </p:xfrm>
            <a:graphic>
              <a:graphicData uri="http://schemas.openxmlformats.org/drawingml/2006/chart">
                <c:chart xmlns:c="http://schemas.openxmlformats.org/drawingml/2006/chart" xmlns:r="http://schemas.openxmlformats.org/officeDocument/2006/relationships" r:id="rId5"/>
              </a:graphicData>
            </a:graphic>
          </p:graphicFrame>
          <p:sp>
            <p:nvSpPr>
              <p:cNvPr id="92" name="CasellaDiTesto 15">
                <a:extLst>
                  <a:ext uri="{FF2B5EF4-FFF2-40B4-BE49-F238E27FC236}">
                    <a16:creationId xmlns:a16="http://schemas.microsoft.com/office/drawing/2014/main" id="{B7001E1E-D127-F3C0-63BD-24DC0EA7A43F}"/>
                  </a:ext>
                </a:extLst>
              </p:cNvPr>
              <p:cNvSpPr txBox="1"/>
              <p:nvPr/>
            </p:nvSpPr>
            <p:spPr>
              <a:xfrm>
                <a:off x="4584082" y="2774844"/>
                <a:ext cx="622388" cy="566332"/>
              </a:xfrm>
              <a:prstGeom prst="rect">
                <a:avLst/>
              </a:prstGeom>
              <a:noFill/>
            </p:spPr>
            <p:txBody>
              <a:bodyPr wrap="non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ct val="0"/>
                  </a:spcBef>
                  <a:spcAft>
                    <a:spcPct val="0"/>
                  </a:spcAft>
                  <a:buClrTx/>
                  <a:buSzTx/>
                  <a:buFontTx/>
                  <a:buNone/>
                  <a:tabLst/>
                  <a:defRPr/>
                </a:pPr>
                <a:r>
                  <a:rPr kumimoji="0" lang="de" sz="1100" b="1" i="0" u="none" strike="noStrike" kern="1200" cap="none" spc="0" normalizeH="0" baseline="0" noProof="0">
                    <a:ln>
                      <a:noFill/>
                    </a:ln>
                    <a:solidFill>
                      <a:schemeClr val="accent2">
                        <a:lumMod val="60000"/>
                        <a:lumOff val="40000"/>
                      </a:schemeClr>
                    </a:solidFill>
                    <a:effectLst/>
                    <a:uLnTx/>
                    <a:uFillTx/>
                    <a:ea typeface="Arial"/>
                    <a:cs typeface="Arial"/>
                  </a:rPr>
                  <a:t>3,2 </a:t>
                </a:r>
                <a:r>
                  <a:rPr kumimoji="0" lang="de" sz="1000" b="1" i="0" u="none" strike="noStrike" kern="1200" cap="none" spc="0" normalizeH="0" baseline="0" noProof="0">
                    <a:ln>
                      <a:noFill/>
                    </a:ln>
                    <a:solidFill>
                      <a:schemeClr val="accent2">
                        <a:lumMod val="60000"/>
                        <a:lumOff val="40000"/>
                      </a:schemeClr>
                    </a:solidFill>
                    <a:effectLst/>
                    <a:uLnTx/>
                    <a:uFillTx/>
                    <a:ea typeface="Arial"/>
                    <a:cs typeface="Arial"/>
                  </a:rPr>
                  <a:t>%</a:t>
                </a:r>
              </a:p>
            </p:txBody>
          </p:sp>
        </p:grpSp>
      </p:grpSp>
      <p:sp>
        <p:nvSpPr>
          <p:cNvPr id="93" name="Text Placeholder 6">
            <a:extLst>
              <a:ext uri="{FF2B5EF4-FFF2-40B4-BE49-F238E27FC236}">
                <a16:creationId xmlns:a16="http://schemas.microsoft.com/office/drawing/2014/main" id="{3BF20D3C-0F8F-BCB1-4D51-C611AC03E79A}"/>
              </a:ext>
            </a:extLst>
          </p:cNvPr>
          <p:cNvSpPr txBox="1">
            <a:spLocks/>
          </p:cNvSpPr>
          <p:nvPr/>
        </p:nvSpPr>
        <p:spPr>
          <a:xfrm>
            <a:off x="400473" y="4276852"/>
            <a:ext cx="8375227" cy="798775"/>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 ASK untersuchte &gt; 32.000 Kinder in Colorado (USA) nach IAk und fanden eine Prävalenz von 1 % für präsymptomatischen T1D.</a:t>
            </a:r>
            <a:r>
              <a:rPr kumimoji="0" lang="de" sz="600" b="0" i="0" u="none" strike="noStrike" kern="1200" cap="none" spc="0" normalizeH="0" baseline="3000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Fr1da untersuchte 90.632 Kinder in Deutschland nach IAk. Insgesamt hatten 280 Kinder präsymptomatischen T1D.</a:t>
            </a:r>
            <a:r>
              <a:rPr kumimoji="0" lang="de" sz="600" b="0" i="0" u="none" strike="noStrike" kern="1200" cap="none" spc="0" normalizeH="0" baseline="30000" noProof="0">
                <a:ln>
                  <a:noFill/>
                </a:ln>
                <a:solidFill>
                  <a:srgbClr val="404040"/>
                </a:solidFill>
                <a:effectLst/>
                <a:uLnTx/>
                <a:uFillTx/>
                <a:latin typeface="+mn-lt"/>
                <a:ea typeface="Arial"/>
                <a:cs typeface="Arial"/>
              </a:rPr>
              <a:t>2</a:t>
            </a:r>
            <a:r>
              <a:rPr kumimoji="0" lang="de" sz="600" b="0" i="0" u="none" strike="noStrike" kern="1200" cap="none" spc="0" normalizeH="0" baseline="0" noProof="0">
                <a:ln>
                  <a:noFill/>
                </a:ln>
                <a:solidFill>
                  <a:srgbClr val="404040"/>
                </a:solidFill>
                <a:effectLst/>
                <a:uLnTx/>
                <a:uFillTx/>
                <a:latin typeface="+mn-lt"/>
                <a:ea typeface="Arial"/>
                <a:cs typeface="Arial"/>
              </a:rPr>
              <a:t> </a:t>
            </a:r>
            <a:r>
              <a:rPr kumimoji="0" lang="de" sz="600" b="0" i="0" u="none" strike="noStrike" kern="1200" cap="none" spc="0" normalizeH="0" baseline="30000" noProof="0">
                <a:ln>
                  <a:noFill/>
                </a:ln>
                <a:solidFill>
                  <a:srgbClr val="404040"/>
                </a:solidFill>
                <a:effectLst/>
                <a:uLnTx/>
                <a:uFillTx/>
                <a:latin typeface="+mn-lt"/>
                <a:ea typeface="Arial"/>
                <a:cs typeface="Arial"/>
              </a:rPr>
              <a:t>‡ </a:t>
            </a:r>
            <a:r>
              <a:rPr kumimoji="0" lang="de" sz="600" b="0" i="0" u="none" strike="noStrike" kern="1200" cap="none" spc="0" normalizeH="0" baseline="0" noProof="0">
                <a:ln>
                  <a:noFill/>
                </a:ln>
                <a:solidFill>
                  <a:srgbClr val="404040"/>
                </a:solidFill>
                <a:effectLst/>
                <a:uLnTx/>
                <a:uFillTx/>
                <a:latin typeface="+mn-lt"/>
                <a:ea typeface="Arial"/>
                <a:cs typeface="Arial"/>
              </a:rPr>
              <a:t>TEDDY screente 424.788 Kinder auf T1D-HLA-Risiko bei der Geburt in den USA und Europa und nahm 8.677 Kinder auf. Von diesen wurde bei 79 &lt; 5 Jahren während der Nachbeobachtung T1D diagnostiziert.</a:t>
            </a:r>
            <a:r>
              <a:rPr kumimoji="0" lang="de" sz="600" b="0" i="0" u="none" strike="noStrike" kern="1200" cap="none" spc="0" normalizeH="0" baseline="30000" noProof="0">
                <a:ln>
                  <a:noFill/>
                </a:ln>
                <a:solidFill>
                  <a:srgbClr val="404040"/>
                </a:solidFill>
                <a:effectLst/>
                <a:uLnTx/>
                <a:uFillTx/>
                <a:latin typeface="+mn-lt"/>
                <a:ea typeface="Arial"/>
                <a:cs typeface="Arial"/>
              </a:rPr>
              <a:t>3</a:t>
            </a:r>
            <a:r>
              <a:rPr kumimoji="0" lang="de" sz="600" b="0" i="0" u="none" strike="noStrike" kern="1200" cap="none" spc="0" normalizeH="0" baseline="0" noProof="0">
                <a:ln>
                  <a:noFill/>
                </a:ln>
                <a:solidFill>
                  <a:srgbClr val="404040"/>
                </a:solidFill>
                <a:effectLst/>
                <a:uLnTx/>
                <a:uFillTx/>
                <a:latin typeface="+mn-lt"/>
                <a:ea typeface="Arial"/>
                <a:cs typeface="Arial"/>
              </a:rPr>
              <a:t> </a:t>
            </a:r>
            <a:r>
              <a:rPr kumimoji="0" lang="de" sz="600" b="0" i="0" u="none" strike="noStrike" kern="1200" cap="none" spc="0" normalizeH="0" baseline="30000" noProof="0">
                <a:ln>
                  <a:noFill/>
                </a:ln>
                <a:solidFill>
                  <a:srgbClr val="404040"/>
                </a:solidFill>
                <a:effectLst/>
                <a:uLnTx/>
                <a:uFillTx/>
                <a:latin typeface="+mn-lt"/>
                <a:ea typeface="Arial"/>
                <a:cs typeface="Arial"/>
              </a:rPr>
              <a:t># </a:t>
            </a:r>
            <a:r>
              <a:rPr kumimoji="0" lang="de" sz="600" b="0" i="0" u="none" strike="noStrike" kern="1200" cap="none" spc="0" normalizeH="0" baseline="0" noProof="0">
                <a:ln>
                  <a:noFill/>
                </a:ln>
                <a:solidFill>
                  <a:srgbClr val="404040"/>
                </a:solidFill>
                <a:effectLst/>
                <a:uLnTx/>
                <a:uFillTx/>
                <a:latin typeface="+mn-lt"/>
                <a:ea typeface="Arial"/>
                <a:cs typeface="Arial"/>
              </a:rPr>
              <a:t>DAISY war eine prospektive Studie in Colorado (USA), in der Säuglinge mit Genotypen, die mit T1D assoziiert waren, von Geburt an beobachtet wurden. Von den 2.157 aufgenommenen Teilnehmern hatten 30 eine Progression zu T1D.</a:t>
            </a:r>
            <a:r>
              <a:rPr kumimoji="0" lang="de" sz="600" b="0" i="0" u="none" strike="noStrike" kern="1200" cap="none" spc="0" normalizeH="0" baseline="30000" noProof="0">
                <a:ln>
                  <a:noFill/>
                </a:ln>
                <a:solidFill>
                  <a:srgbClr val="404040"/>
                </a:solidFill>
                <a:effectLst/>
                <a:uLnTx/>
                <a:uFillTx/>
                <a:latin typeface="+mn-lt"/>
                <a:ea typeface="Arial"/>
                <a:cs typeface="Arial"/>
              </a:rPr>
              <a:t> </a:t>
            </a:r>
            <a:r>
              <a:rPr kumimoji="0" lang="de" sz="600" b="0" i="0" u="none" strike="noStrike" kern="1200" cap="none" spc="0" normalizeH="0" baseline="0" noProof="0">
                <a:ln>
                  <a:noFill/>
                </a:ln>
                <a:solidFill>
                  <a:srgbClr val="404040"/>
                </a:solidFill>
                <a:effectLst/>
                <a:uLnTx/>
                <a:uFillTx/>
                <a:latin typeface="+mn-lt"/>
                <a:ea typeface="Arial"/>
                <a:cs typeface="Arial"/>
              </a:rPr>
              <a:t>Die Hospitalisierungsrate, hauptsächlich bedingt durch DKA in der Kontrollgruppe, wurde eher berichtet als durch DKA.</a:t>
            </a:r>
            <a:r>
              <a:rPr kumimoji="0" lang="de" sz="600" b="0" i="0" u="none" strike="noStrike" kern="1200" cap="none" spc="0" normalizeH="0" baseline="30000" noProof="0">
                <a:ln>
                  <a:noFill/>
                </a:ln>
                <a:solidFill>
                  <a:srgbClr val="404040"/>
                </a:solidFill>
                <a:effectLst/>
                <a:uLnTx/>
                <a:uFillTx/>
                <a:latin typeface="+mn-lt"/>
                <a:ea typeface="Arial"/>
                <a:cs typeface="Arial"/>
              </a:rPr>
              <a:t>4</a:t>
            </a:r>
            <a:endParaRPr kumimoji="0" lang="en-US" sz="600" b="0" i="0" u="none" strike="noStrike" kern="1200" cap="none" spc="0" normalizeH="0" baseline="30000" noProof="0">
              <a:ln>
                <a:noFill/>
              </a:ln>
              <a:solidFill>
                <a:srgbClr val="404040"/>
              </a:solidFill>
              <a:effectLst/>
              <a:uLnTx/>
              <a:uFillTx/>
              <a:latin typeface="+mn-lt"/>
              <a:ea typeface="+mn-ea"/>
              <a:cs typeface="Arial"/>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mn-lt"/>
                <a:ea typeface="Arial"/>
                <a:cs typeface="Arial"/>
              </a:rPr>
              <a:t>ASK: </a:t>
            </a:r>
            <a:r>
              <a:rPr kumimoji="0" lang="de-DE" sz="600" b="0" i="0" u="none" strike="noStrike" kern="1200" cap="none" spc="0" normalizeH="0" baseline="0" noProof="0" err="1">
                <a:ln>
                  <a:noFill/>
                </a:ln>
                <a:solidFill>
                  <a:srgbClr val="404040"/>
                </a:solidFill>
                <a:effectLst/>
                <a:uLnTx/>
                <a:uFillTx/>
                <a:latin typeface="+mn-lt"/>
                <a:ea typeface="Arial"/>
                <a:cs typeface="Arial"/>
              </a:rPr>
              <a:t>Autoimmunity</a:t>
            </a:r>
            <a:r>
              <a:rPr kumimoji="0" lang="de-DE" sz="600" b="0" i="0" u="none" strike="noStrike" kern="1200" cap="none" spc="0" normalizeH="0" baseline="0" noProof="0">
                <a:ln>
                  <a:noFill/>
                </a:ln>
                <a:solidFill>
                  <a:srgbClr val="404040"/>
                </a:solidFill>
                <a:effectLst/>
                <a:uLnTx/>
                <a:uFillTx/>
                <a:latin typeface="+mn-lt"/>
                <a:ea typeface="Arial"/>
                <a:cs typeface="Arial"/>
              </a:rPr>
              <a:t> Screening </a:t>
            </a:r>
            <a:r>
              <a:rPr kumimoji="0" lang="de-DE" sz="600" b="0" i="0" u="none" strike="noStrike" kern="1200" cap="none" spc="0" normalizeH="0" baseline="0" noProof="0" err="1">
                <a:ln>
                  <a:noFill/>
                </a:ln>
                <a:solidFill>
                  <a:srgbClr val="404040"/>
                </a:solidFill>
                <a:effectLst/>
                <a:uLnTx/>
                <a:uFillTx/>
                <a:latin typeface="+mn-lt"/>
                <a:ea typeface="Arial"/>
                <a:cs typeface="Arial"/>
              </a:rPr>
              <a:t>for</a:t>
            </a:r>
            <a:r>
              <a:rPr kumimoji="0" lang="de-DE" sz="600" b="0" i="0" u="none" strike="noStrike" kern="1200" cap="none" spc="0" normalizeH="0" baseline="0" noProof="0">
                <a:ln>
                  <a:noFill/>
                </a:ln>
                <a:solidFill>
                  <a:srgbClr val="404040"/>
                </a:solidFill>
                <a:effectLst/>
                <a:uLnTx/>
                <a:uFillTx/>
                <a:latin typeface="+mn-lt"/>
                <a:ea typeface="Arial"/>
                <a:cs typeface="Arial"/>
              </a:rPr>
              <a:t> Kids; DAISY: Diabetes </a:t>
            </a:r>
            <a:r>
              <a:rPr kumimoji="0" lang="de-DE" sz="600" b="0" i="0" u="none" strike="noStrike" kern="1200" cap="none" spc="0" normalizeH="0" baseline="0" noProof="0" err="1">
                <a:ln>
                  <a:noFill/>
                </a:ln>
                <a:solidFill>
                  <a:srgbClr val="404040"/>
                </a:solidFill>
                <a:effectLst/>
                <a:uLnTx/>
                <a:uFillTx/>
                <a:latin typeface="+mn-lt"/>
                <a:ea typeface="Arial"/>
                <a:cs typeface="Arial"/>
              </a:rPr>
              <a:t>Autoimmunity</a:t>
            </a:r>
            <a:r>
              <a:rPr kumimoji="0" lang="de-DE" sz="600" b="0" i="0" u="none" strike="noStrike" kern="1200" cap="none" spc="0" normalizeH="0" baseline="0" noProof="0">
                <a:ln>
                  <a:noFill/>
                </a:ln>
                <a:solidFill>
                  <a:srgbClr val="404040"/>
                </a:solidFill>
                <a:effectLst/>
                <a:uLnTx/>
                <a:uFillTx/>
                <a:latin typeface="+mn-lt"/>
                <a:ea typeface="Arial"/>
                <a:cs typeface="Arial"/>
              </a:rPr>
              <a:t> Study in </a:t>
            </a:r>
            <a:r>
              <a:rPr kumimoji="0" lang="de-DE" sz="600" b="0" i="0" u="none" strike="noStrike" kern="1200" cap="none" spc="0" normalizeH="0" baseline="0" noProof="0" err="1">
                <a:ln>
                  <a:noFill/>
                </a:ln>
                <a:solidFill>
                  <a:srgbClr val="404040"/>
                </a:solidFill>
                <a:effectLst/>
                <a:uLnTx/>
                <a:uFillTx/>
                <a:latin typeface="+mn-lt"/>
                <a:ea typeface="Arial"/>
                <a:cs typeface="Arial"/>
              </a:rPr>
              <a:t>the</a:t>
            </a:r>
            <a:r>
              <a:rPr kumimoji="0" lang="de-DE" sz="600" b="0" i="0" u="none" strike="noStrike" kern="1200" cap="none" spc="0" normalizeH="0" baseline="0" noProof="0">
                <a:ln>
                  <a:noFill/>
                </a:ln>
                <a:solidFill>
                  <a:srgbClr val="404040"/>
                </a:solidFill>
                <a:effectLst/>
                <a:uLnTx/>
                <a:uFillTx/>
                <a:latin typeface="+mn-lt"/>
                <a:ea typeface="Arial"/>
                <a:cs typeface="Arial"/>
              </a:rPr>
              <a:t> Young; DKA: Diabetische Ketoazidose; HLA: Humanes </a:t>
            </a:r>
            <a:r>
              <a:rPr kumimoji="0" lang="de-DE" sz="600" b="0" i="0" u="none" strike="noStrike" kern="1200" cap="none" spc="0" normalizeH="0" baseline="0" noProof="0" err="1">
                <a:ln>
                  <a:noFill/>
                </a:ln>
                <a:solidFill>
                  <a:srgbClr val="404040"/>
                </a:solidFill>
                <a:effectLst/>
                <a:uLnTx/>
                <a:uFillTx/>
                <a:latin typeface="+mn-lt"/>
                <a:ea typeface="Arial"/>
                <a:cs typeface="Arial"/>
              </a:rPr>
              <a:t>Leukozytenantigen</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IAk</a:t>
            </a:r>
            <a:r>
              <a:rPr kumimoji="0" lang="de-DE" sz="600" b="0" i="0" u="none" strike="noStrike" kern="1200" cap="none" spc="0" normalizeH="0" baseline="0" noProof="0">
                <a:ln>
                  <a:noFill/>
                </a:ln>
                <a:solidFill>
                  <a:srgbClr val="404040"/>
                </a:solidFill>
                <a:effectLst/>
                <a:uLnTx/>
                <a:uFillTx/>
                <a:latin typeface="+mn-lt"/>
                <a:ea typeface="Arial"/>
                <a:cs typeface="Arial"/>
              </a:rPr>
              <a:t>: Inselautoantikörper; T1D: Typ-1-Diabetes; TEDDY: The Environmental </a:t>
            </a:r>
            <a:r>
              <a:rPr kumimoji="0" lang="de-DE" sz="600" b="0" i="0" u="none" strike="noStrike" kern="1200" cap="none" spc="0" normalizeH="0" baseline="0" noProof="0" err="1">
                <a:ln>
                  <a:noFill/>
                </a:ln>
                <a:solidFill>
                  <a:srgbClr val="404040"/>
                </a:solidFill>
                <a:effectLst/>
                <a:uLnTx/>
                <a:uFillTx/>
                <a:latin typeface="+mn-lt"/>
                <a:ea typeface="Arial"/>
                <a:cs typeface="Arial"/>
              </a:rPr>
              <a:t>Determinants</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of</a:t>
            </a:r>
            <a:r>
              <a:rPr kumimoji="0" lang="de-DE" sz="600" b="0" i="0" u="none" strike="noStrike" kern="1200" cap="none" spc="0" normalizeH="0" baseline="0" noProof="0">
                <a:ln>
                  <a:noFill/>
                </a:ln>
                <a:solidFill>
                  <a:srgbClr val="404040"/>
                </a:solidFill>
                <a:effectLst/>
                <a:uLnTx/>
                <a:uFillTx/>
                <a:latin typeface="+mn-lt"/>
                <a:ea typeface="Arial"/>
                <a:cs typeface="Arial"/>
              </a:rPr>
              <a:t> Diabetes in </a:t>
            </a:r>
            <a:r>
              <a:rPr kumimoji="0" lang="de-DE" sz="600" b="0" i="0" u="none" strike="noStrike" kern="1200" cap="none" spc="0" normalizeH="0" baseline="0" noProof="0" err="1">
                <a:ln>
                  <a:noFill/>
                </a:ln>
                <a:solidFill>
                  <a:srgbClr val="404040"/>
                </a:solidFill>
                <a:effectLst/>
                <a:uLnTx/>
                <a:uFillTx/>
                <a:latin typeface="+mn-lt"/>
                <a:ea typeface="Arial"/>
                <a:cs typeface="Arial"/>
              </a:rPr>
              <a:t>the</a:t>
            </a:r>
            <a:r>
              <a:rPr kumimoji="0" lang="de-DE" sz="600" b="0" i="0" u="none" strike="noStrike" kern="1200" cap="none" spc="0" normalizeH="0" baseline="0" noProof="0">
                <a:ln>
                  <a:noFill/>
                </a:ln>
                <a:solidFill>
                  <a:srgbClr val="404040"/>
                </a:solidFill>
                <a:effectLst/>
                <a:uLnTx/>
                <a:uFillTx/>
                <a:latin typeface="+mn-lt"/>
                <a:ea typeface="Arial"/>
                <a:cs typeface="Arial"/>
              </a:rPr>
              <a:t> Young.</a:t>
            </a:r>
          </a:p>
          <a:p>
            <a:pPr lvl="0">
              <a:defRPr/>
            </a:pPr>
            <a:r>
              <a:rPr kumimoji="0" lang="de-DE" sz="600" b="1" i="0" u="none" strike="noStrike" kern="1200" cap="none" spc="0" normalizeH="0" baseline="0" noProof="0">
                <a:ln>
                  <a:noFill/>
                </a:ln>
                <a:solidFill>
                  <a:srgbClr val="404040"/>
                </a:solidFill>
                <a:effectLst/>
                <a:uLnTx/>
                <a:uFillTx/>
                <a:latin typeface="+mn-lt"/>
                <a:ea typeface="Arial"/>
                <a:cs typeface="Arial"/>
              </a:rPr>
              <a:t>1. </a:t>
            </a:r>
            <a:r>
              <a:rPr kumimoji="0" lang="de-DE" sz="600" b="0" i="0" u="none" strike="noStrike" kern="1200" cap="none" spc="0" normalizeH="0" baseline="0" noProof="0" err="1">
                <a:ln>
                  <a:noFill/>
                </a:ln>
                <a:solidFill>
                  <a:srgbClr val="404040"/>
                </a:solidFill>
                <a:effectLst/>
                <a:uLnTx/>
                <a:uFillTx/>
                <a:latin typeface="+mn-lt"/>
                <a:ea typeface="Arial"/>
                <a:cs typeface="Arial"/>
              </a:rPr>
              <a:t>diaTribe</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a:ln>
                  <a:noFill/>
                </a:ln>
                <a:solidFill>
                  <a:srgbClr val="404040"/>
                </a:solidFill>
                <a:effectLst/>
                <a:uLnTx/>
                <a:uFillTx/>
                <a:latin typeface="+mn-lt"/>
                <a:ea typeface="Arial"/>
                <a:cs typeface="Arial"/>
                <a:hlinkClick r:id="rId6">
                  <a:extLst>
                    <a:ext uri="{A12FA001-AC4F-418D-AE19-62706E023703}">
                      <ahyp:hlinkClr xmlns:ahyp="http://schemas.microsoft.com/office/drawing/2018/hyperlinkcolor" val="tx"/>
                    </a:ext>
                  </a:extLst>
                </a:hlinkClick>
              </a:rPr>
              <a:t>https://diatribe.org/early-diabetes-screening-kids-can-improve-quality-life</a:t>
            </a:r>
            <a:r>
              <a:rPr kumimoji="0" lang="de-DE" sz="600" b="0" i="0" u="none" strike="noStrike" kern="1200" cap="none" spc="0" normalizeH="0" baseline="0" noProof="0">
                <a:ln>
                  <a:noFill/>
                </a:ln>
                <a:solidFill>
                  <a:srgbClr val="404040"/>
                </a:solidFill>
                <a:effectLst/>
                <a:uLnTx/>
                <a:uFillTx/>
                <a:latin typeface="+mn-lt"/>
                <a:ea typeface="Arial"/>
                <a:cs typeface="Arial"/>
              </a:rPr>
              <a:t>. Zuletzt abgerufen am 12.01.2026. </a:t>
            </a:r>
            <a:r>
              <a:rPr kumimoji="0" lang="de-DE" sz="600" b="1" i="0" u="none" strike="noStrike" kern="1200" cap="none" spc="0" normalizeH="0" baseline="0" noProof="0">
                <a:ln>
                  <a:noFill/>
                </a:ln>
                <a:solidFill>
                  <a:srgbClr val="404040"/>
                </a:solidFill>
                <a:effectLst/>
                <a:uLnTx/>
                <a:uFillTx/>
                <a:latin typeface="+mn-lt"/>
                <a:ea typeface="Arial"/>
                <a:cs typeface="Arial"/>
              </a:rPr>
              <a:t>2.</a:t>
            </a:r>
            <a:r>
              <a:rPr kumimoji="0" lang="de-DE" sz="600" b="0" i="0" u="none" strike="noStrike" kern="1200" cap="none" spc="0" normalizeH="0" baseline="0" noProof="0">
                <a:ln>
                  <a:noFill/>
                </a:ln>
                <a:solidFill>
                  <a:srgbClr val="404040"/>
                </a:solidFill>
                <a:effectLst/>
                <a:uLnTx/>
                <a:uFillTx/>
                <a:latin typeface="+mn-lt"/>
                <a:ea typeface="Arial"/>
                <a:cs typeface="Arial"/>
              </a:rPr>
              <a:t> Ziegler AG </a:t>
            </a:r>
            <a:r>
              <a:rPr kumimoji="0" lang="de-DE" sz="600" b="0" i="1" u="none" strike="noStrike" kern="1200" cap="none" spc="0" normalizeH="0" baseline="0" noProof="0">
                <a:ln>
                  <a:noFill/>
                </a:ln>
                <a:solidFill>
                  <a:srgbClr val="404040"/>
                </a:solidFill>
                <a:effectLst/>
                <a:uLnTx/>
                <a:uFillTx/>
                <a:latin typeface="+mn-lt"/>
                <a:ea typeface="Arial"/>
                <a:cs typeface="Arial"/>
              </a:rPr>
              <a:t>et al. JAMA </a:t>
            </a:r>
            <a:r>
              <a:rPr kumimoji="0" lang="de-DE" sz="600" b="0" i="0" u="none" strike="noStrike" kern="1200" cap="none" spc="0" normalizeH="0" baseline="0" noProof="0">
                <a:ln>
                  <a:noFill/>
                </a:ln>
                <a:solidFill>
                  <a:srgbClr val="404040"/>
                </a:solidFill>
                <a:effectLst/>
                <a:uLnTx/>
                <a:uFillTx/>
                <a:latin typeface="+mn-lt"/>
                <a:ea typeface="Arial"/>
                <a:cs typeface="Arial"/>
              </a:rPr>
              <a:t>2020; 323: 339</a:t>
            </a:r>
            <a:r>
              <a:rPr lang="da-DK"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mn-lt"/>
                <a:ea typeface="Arial"/>
                <a:cs typeface="Arial"/>
              </a:rPr>
              <a:t>51. </a:t>
            </a:r>
            <a:r>
              <a:rPr kumimoji="0" lang="de-DE" sz="600" b="1" i="0" u="none" strike="noStrike" kern="1200" cap="none" spc="0" normalizeH="0" baseline="0" noProof="0">
                <a:ln>
                  <a:noFill/>
                </a:ln>
                <a:solidFill>
                  <a:srgbClr val="404040"/>
                </a:solidFill>
                <a:effectLst/>
                <a:uLnTx/>
                <a:uFillTx/>
                <a:latin typeface="+mn-lt"/>
                <a:ea typeface="Arial"/>
                <a:cs typeface="Arial"/>
              </a:rPr>
              <a:t>3.</a:t>
            </a:r>
            <a:r>
              <a:rPr kumimoji="0" lang="de-DE" sz="600" b="0" i="0" u="none" strike="noStrike" kern="1200" cap="none" spc="0" normalizeH="0" baseline="0" noProof="0">
                <a:ln>
                  <a:noFill/>
                </a:ln>
                <a:solidFill>
                  <a:srgbClr val="404040"/>
                </a:solidFill>
                <a:effectLst/>
                <a:uLnTx/>
                <a:uFillTx/>
                <a:latin typeface="+mn-lt"/>
                <a:ea typeface="Arial"/>
                <a:cs typeface="Arial"/>
              </a:rPr>
              <a:t> Larsson HE </a:t>
            </a:r>
            <a:r>
              <a:rPr kumimoji="0" lang="de-DE" sz="600" b="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mn-lt"/>
                <a:ea typeface="Arial"/>
                <a:cs typeface="Arial"/>
              </a:rPr>
              <a:t>2011; 34: 2347</a:t>
            </a:r>
            <a:r>
              <a:rPr lang="da-DK"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mn-lt"/>
                <a:ea typeface="Arial"/>
                <a:cs typeface="Arial"/>
              </a:rPr>
              <a:t>52. </a:t>
            </a:r>
            <a:r>
              <a:rPr kumimoji="0" lang="de-DE" sz="600" b="1" i="0" u="none" strike="noStrike" kern="1200" cap="none" spc="0" normalizeH="0" baseline="0" noProof="0">
                <a:ln>
                  <a:noFill/>
                </a:ln>
                <a:solidFill>
                  <a:srgbClr val="404040"/>
                </a:solidFill>
                <a:effectLst/>
                <a:uLnTx/>
                <a:uFillTx/>
                <a:latin typeface="+mn-lt"/>
                <a:ea typeface="Arial"/>
                <a:cs typeface="Arial"/>
              </a:rPr>
              <a:t>4. </a:t>
            </a:r>
            <a:r>
              <a:rPr kumimoji="0" lang="de-DE" sz="600" b="0" i="0" u="none" strike="noStrike" kern="1200" cap="none" spc="0" normalizeH="0" baseline="0" noProof="0">
                <a:ln>
                  <a:noFill/>
                </a:ln>
                <a:solidFill>
                  <a:srgbClr val="404040"/>
                </a:solidFill>
                <a:effectLst/>
                <a:uLnTx/>
                <a:uFillTx/>
                <a:latin typeface="+mn-lt"/>
                <a:ea typeface="Arial"/>
                <a:cs typeface="Arial"/>
              </a:rPr>
              <a:t>Barker JM </a:t>
            </a:r>
            <a:r>
              <a:rPr kumimoji="0" lang="de-DE" sz="600" b="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mn-lt"/>
                <a:ea typeface="Arial"/>
                <a:cs typeface="Arial"/>
              </a:rPr>
              <a:t>2004; 27: 1399</a:t>
            </a:r>
            <a:r>
              <a:rPr lang="da-DK"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mn-lt"/>
                <a:ea typeface="Arial"/>
                <a:cs typeface="Arial"/>
              </a:rPr>
              <a:t>404.</a:t>
            </a:r>
          </a:p>
        </p:txBody>
      </p:sp>
      <p:sp>
        <p:nvSpPr>
          <p:cNvPr id="94" name="Rectangle 75">
            <a:extLst>
              <a:ext uri="{FF2B5EF4-FFF2-40B4-BE49-F238E27FC236}">
                <a16:creationId xmlns:a16="http://schemas.microsoft.com/office/drawing/2014/main" id="{64A9388C-5A55-6541-A8C1-69FA5D626B8C}"/>
              </a:ext>
            </a:extLst>
          </p:cNvPr>
          <p:cNvSpPr/>
          <p:nvPr/>
        </p:nvSpPr>
        <p:spPr>
          <a:xfrm>
            <a:off x="1169262" y="1721211"/>
            <a:ext cx="1501140" cy="2435588"/>
          </a:xfrm>
          <a:prstGeom prst="rect">
            <a:avLst/>
          </a:prstGeom>
          <a:solidFill>
            <a:schemeClr val="accent6">
              <a:lumMod val="20000"/>
              <a:lumOff val="80000"/>
            </a:schemeClr>
          </a:solidFill>
          <a:ln w="25400" cap="flat" cmpd="sng" algn="ctr">
            <a:noFill/>
            <a:prstDash val="solid"/>
          </a:ln>
          <a:effectLst/>
        </p:spPr>
        <p:txBody>
          <a:bodyPr tIns="486000"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1" indent="0" algn="ctr" defTabSz="685800" rtl="0" eaLnBrk="1" fontAlgn="auto" latinLnBrk="0" hangingPunct="1">
              <a:lnSpc>
                <a:spcPct val="90000"/>
              </a:lnSpc>
              <a:spcBef>
                <a:spcPts val="9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ea typeface="+mn-ea"/>
              <a:cs typeface="Arial" panose="020B0604020202020204" pitchFamily="34" charset="0"/>
            </a:endParaRPr>
          </a:p>
        </p:txBody>
      </p:sp>
      <p:sp>
        <p:nvSpPr>
          <p:cNvPr id="95" name="Rectangle: Top Corners Rounded 76">
            <a:extLst>
              <a:ext uri="{FF2B5EF4-FFF2-40B4-BE49-F238E27FC236}">
                <a16:creationId xmlns:a16="http://schemas.microsoft.com/office/drawing/2014/main" id="{52002072-3565-8C0C-CA89-16DF8FCBCB87}"/>
              </a:ext>
            </a:extLst>
          </p:cNvPr>
          <p:cNvSpPr/>
          <p:nvPr/>
        </p:nvSpPr>
        <p:spPr>
          <a:xfrm rot="5400000">
            <a:off x="1774866" y="1443925"/>
            <a:ext cx="243000" cy="846033"/>
          </a:xfrm>
          <a:prstGeom prst="round2SameRect">
            <a:avLst>
              <a:gd name="adj1" fmla="val 50000"/>
              <a:gd name="adj2" fmla="val 50000"/>
            </a:avLst>
          </a:prstGeom>
          <a:solidFill>
            <a:schemeClr val="accent2">
              <a:lumMod val="60000"/>
              <a:lumOff val="40000"/>
            </a:schemeClr>
          </a:solidFill>
          <a:ln w="25400" cap="flat" cmpd="sng" algn="ctr">
            <a:noFill/>
            <a:prstDash val="solid"/>
          </a:ln>
          <a:effectLst/>
        </p:spPr>
        <p:txBody>
          <a:bodyPr vert="vert270" lIns="54000" tIns="54000" rIns="54000" bIns="54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1050" b="0" i="0" u="none" strike="noStrike" kern="1200" cap="none" spc="0" normalizeH="0" baseline="0" noProof="0">
                <a:ln>
                  <a:noFill/>
                </a:ln>
                <a:solidFill>
                  <a:srgbClr val="FFFFFF"/>
                </a:solidFill>
                <a:effectLst/>
                <a:uLnTx/>
                <a:uFillTx/>
                <a:ea typeface="Arial"/>
                <a:cs typeface="Arial"/>
              </a:rPr>
              <a:t>ASK</a:t>
            </a:r>
            <a:r>
              <a:rPr kumimoji="0" lang="de" sz="1050" b="0" i="0" u="none" strike="noStrike" kern="1200" cap="none" spc="0" normalizeH="0" baseline="30000" noProof="0">
                <a:ln>
                  <a:noFill/>
                </a:ln>
                <a:solidFill>
                  <a:srgbClr val="FFFFFF"/>
                </a:solidFill>
                <a:effectLst/>
                <a:uLnTx/>
                <a:uFillTx/>
                <a:ea typeface="Arial"/>
                <a:cs typeface="Arial"/>
              </a:rPr>
              <a:t>1</a:t>
            </a:r>
            <a:r>
              <a:rPr kumimoji="0" lang="de" sz="1050" b="0" i="0" u="none" strike="noStrike" kern="1200" cap="none" spc="0" normalizeH="0" baseline="0" noProof="0">
                <a:ln>
                  <a:noFill/>
                </a:ln>
                <a:solidFill>
                  <a:srgbClr val="FFFFFF"/>
                </a:solidFill>
                <a:effectLst/>
                <a:uLnTx/>
                <a:uFillTx/>
                <a:ea typeface="Arial"/>
                <a:cs typeface="Arial"/>
              </a:rPr>
              <a:t>*</a:t>
            </a:r>
          </a:p>
        </p:txBody>
      </p:sp>
      <p:sp>
        <p:nvSpPr>
          <p:cNvPr id="96" name="Rectangle 77">
            <a:extLst>
              <a:ext uri="{FF2B5EF4-FFF2-40B4-BE49-F238E27FC236}">
                <a16:creationId xmlns:a16="http://schemas.microsoft.com/office/drawing/2014/main" id="{6EF8F5EC-0552-9AE5-096D-6BCE7A58ED71}"/>
              </a:ext>
            </a:extLst>
          </p:cNvPr>
          <p:cNvSpPr/>
          <p:nvPr/>
        </p:nvSpPr>
        <p:spPr>
          <a:xfrm>
            <a:off x="5076919" y="1727659"/>
            <a:ext cx="1588177" cy="2435588"/>
          </a:xfrm>
          <a:prstGeom prst="rect">
            <a:avLst/>
          </a:prstGeom>
          <a:solidFill>
            <a:schemeClr val="accent6">
              <a:lumMod val="20000"/>
              <a:lumOff val="80000"/>
            </a:schemeClr>
          </a:solidFill>
          <a:ln w="25400" cap="flat" cmpd="sng" algn="ctr">
            <a:noFill/>
            <a:prstDash val="solid"/>
          </a:ln>
          <a:effectLst/>
        </p:spPr>
        <p:txBody>
          <a:bodyPr tIns="486000"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1" indent="0" algn="ctr" defTabSz="685800" rtl="0" eaLnBrk="1" fontAlgn="auto" latinLnBrk="0" hangingPunct="1">
              <a:lnSpc>
                <a:spcPct val="90000"/>
              </a:lnSpc>
              <a:spcBef>
                <a:spcPts val="9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ea typeface="+mn-ea"/>
              <a:cs typeface="Arial" panose="020B0604020202020204" pitchFamily="34" charset="0"/>
            </a:endParaRPr>
          </a:p>
        </p:txBody>
      </p:sp>
      <p:sp>
        <p:nvSpPr>
          <p:cNvPr id="97" name="Rectangle: Top Corners Rounded 78">
            <a:extLst>
              <a:ext uri="{FF2B5EF4-FFF2-40B4-BE49-F238E27FC236}">
                <a16:creationId xmlns:a16="http://schemas.microsoft.com/office/drawing/2014/main" id="{6233EEDD-A662-7C4D-0A67-C4209F2C1633}"/>
              </a:ext>
            </a:extLst>
          </p:cNvPr>
          <p:cNvSpPr/>
          <p:nvPr/>
        </p:nvSpPr>
        <p:spPr>
          <a:xfrm rot="5400000">
            <a:off x="5769783" y="1420356"/>
            <a:ext cx="243000" cy="846033"/>
          </a:xfrm>
          <a:prstGeom prst="round2SameRect">
            <a:avLst>
              <a:gd name="adj1" fmla="val 50000"/>
              <a:gd name="adj2" fmla="val 50000"/>
            </a:avLst>
          </a:prstGeom>
          <a:solidFill>
            <a:schemeClr val="accent2">
              <a:lumMod val="60000"/>
              <a:lumOff val="40000"/>
            </a:schemeClr>
          </a:solidFill>
          <a:ln w="25400" cap="flat" cmpd="sng" algn="ctr">
            <a:noFill/>
            <a:prstDash val="solid"/>
          </a:ln>
          <a:effectLst/>
        </p:spPr>
        <p:txBody>
          <a:bodyPr vert="vert270" lIns="54000" tIns="54000" rIns="54000" bIns="54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1050" b="0" i="0" u="none" strike="noStrike" kern="1200" cap="none" spc="0" normalizeH="0" baseline="0" noProof="0">
                <a:ln>
                  <a:noFill/>
                </a:ln>
                <a:solidFill>
                  <a:srgbClr val="FFFFFF"/>
                </a:solidFill>
                <a:effectLst/>
                <a:uLnTx/>
                <a:uFillTx/>
                <a:ea typeface="Arial"/>
                <a:cs typeface="Arial"/>
              </a:rPr>
              <a:t>TEDDY</a:t>
            </a:r>
            <a:r>
              <a:rPr kumimoji="0" lang="de" sz="1050" b="0" i="0" u="none" strike="noStrike" kern="1200" cap="none" spc="0" normalizeH="0" baseline="30000" noProof="0">
                <a:ln>
                  <a:noFill/>
                </a:ln>
                <a:solidFill>
                  <a:srgbClr val="FFFFFF"/>
                </a:solidFill>
                <a:effectLst/>
                <a:uLnTx/>
                <a:uFillTx/>
                <a:ea typeface="Arial"/>
                <a:cs typeface="Arial"/>
              </a:rPr>
              <a:t>3‡</a:t>
            </a:r>
          </a:p>
        </p:txBody>
      </p:sp>
      <p:sp>
        <p:nvSpPr>
          <p:cNvPr id="98" name="Rectangle 79">
            <a:extLst>
              <a:ext uri="{FF2B5EF4-FFF2-40B4-BE49-F238E27FC236}">
                <a16:creationId xmlns:a16="http://schemas.microsoft.com/office/drawing/2014/main" id="{2CDC2FEB-BD5C-6A6A-6CEB-CD6522626A54}"/>
              </a:ext>
            </a:extLst>
          </p:cNvPr>
          <p:cNvSpPr/>
          <p:nvPr/>
        </p:nvSpPr>
        <p:spPr>
          <a:xfrm>
            <a:off x="7004598" y="1745441"/>
            <a:ext cx="1643462" cy="2435588"/>
          </a:xfrm>
          <a:prstGeom prst="rect">
            <a:avLst/>
          </a:prstGeom>
          <a:solidFill>
            <a:schemeClr val="accent6">
              <a:lumMod val="20000"/>
              <a:lumOff val="80000"/>
            </a:schemeClr>
          </a:solidFill>
          <a:ln w="25400" cap="flat" cmpd="sng" algn="ctr">
            <a:noFill/>
            <a:prstDash val="solid"/>
          </a:ln>
          <a:effectLst/>
        </p:spPr>
        <p:txBody>
          <a:bodyPr tIns="486000" rtlCol="0" anchor="t"/>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1" indent="0" algn="ctr" defTabSz="685800" rtl="0" eaLnBrk="1" fontAlgn="auto" latinLnBrk="0" hangingPunct="1">
              <a:lnSpc>
                <a:spcPct val="90000"/>
              </a:lnSpc>
              <a:spcBef>
                <a:spcPts val="9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ea typeface="+mn-ea"/>
              <a:cs typeface="Arial" panose="020B0604020202020204" pitchFamily="34" charset="0"/>
            </a:endParaRPr>
          </a:p>
        </p:txBody>
      </p:sp>
      <p:sp>
        <p:nvSpPr>
          <p:cNvPr id="99" name="Rectangle: Top Corners Rounded 80">
            <a:extLst>
              <a:ext uri="{FF2B5EF4-FFF2-40B4-BE49-F238E27FC236}">
                <a16:creationId xmlns:a16="http://schemas.microsoft.com/office/drawing/2014/main" id="{342CBB99-175B-647E-5F97-86205D49DC40}"/>
              </a:ext>
            </a:extLst>
          </p:cNvPr>
          <p:cNvSpPr/>
          <p:nvPr/>
        </p:nvSpPr>
        <p:spPr>
          <a:xfrm rot="5400000">
            <a:off x="7669122" y="1443925"/>
            <a:ext cx="243000" cy="846033"/>
          </a:xfrm>
          <a:prstGeom prst="round2SameRect">
            <a:avLst>
              <a:gd name="adj1" fmla="val 50000"/>
              <a:gd name="adj2" fmla="val 50000"/>
            </a:avLst>
          </a:prstGeom>
          <a:solidFill>
            <a:schemeClr val="accent2">
              <a:lumMod val="60000"/>
              <a:lumOff val="40000"/>
            </a:schemeClr>
          </a:solidFill>
          <a:ln w="25400" cap="flat" cmpd="sng" algn="ctr">
            <a:noFill/>
            <a:prstDash val="solid"/>
          </a:ln>
          <a:effectLst/>
        </p:spPr>
        <p:txBody>
          <a:bodyPr vert="vert270" lIns="54000" tIns="54000" rIns="54000" bIns="54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1050" b="0" i="0" u="none" strike="noStrike" kern="1200" cap="none" spc="0" normalizeH="0" baseline="0" noProof="0">
                <a:ln>
                  <a:noFill/>
                </a:ln>
                <a:solidFill>
                  <a:srgbClr val="FFFFFF"/>
                </a:solidFill>
                <a:effectLst/>
                <a:uLnTx/>
                <a:uFillTx/>
                <a:ea typeface="Arial"/>
                <a:cs typeface="Arial"/>
              </a:rPr>
              <a:t>DAISY</a:t>
            </a:r>
            <a:r>
              <a:rPr kumimoji="0" lang="de" sz="1050" b="0" i="0" u="none" strike="noStrike" kern="1200" cap="none" spc="0" normalizeH="0" baseline="30000" noProof="0">
                <a:ln>
                  <a:noFill/>
                </a:ln>
                <a:solidFill>
                  <a:srgbClr val="FFFFFF"/>
                </a:solidFill>
                <a:effectLst/>
                <a:uLnTx/>
                <a:uFillTx/>
                <a:ea typeface="Arial"/>
                <a:cs typeface="Arial"/>
              </a:rPr>
              <a:t>4#</a:t>
            </a:r>
          </a:p>
        </p:txBody>
      </p:sp>
      <p:sp>
        <p:nvSpPr>
          <p:cNvPr id="100" name="Rectangle 83">
            <a:extLst>
              <a:ext uri="{FF2B5EF4-FFF2-40B4-BE49-F238E27FC236}">
                <a16:creationId xmlns:a16="http://schemas.microsoft.com/office/drawing/2014/main" id="{618DE28A-99D0-1AA5-EDB0-4B5C864F4E62}"/>
              </a:ext>
            </a:extLst>
          </p:cNvPr>
          <p:cNvSpPr/>
          <p:nvPr/>
        </p:nvSpPr>
        <p:spPr>
          <a:xfrm>
            <a:off x="5313521" y="1243686"/>
            <a:ext cx="3039330" cy="397114"/>
          </a:xfrm>
          <a:prstGeom prst="rect">
            <a:avLst/>
          </a:prstGeom>
          <a:noFill/>
          <a:ln w="25400" cap="flat" cmpd="sng" algn="ctr">
            <a:noFill/>
            <a:prstDash val="solid"/>
          </a:ln>
          <a:effectLst/>
        </p:spPr>
        <p:txBody>
          <a:bodyPr lIns="459000" tIns="27000" bIns="27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1100" b="1" i="0" u="none" strike="noStrike" kern="1200" cap="none" spc="0" normalizeH="0" baseline="0" noProof="0">
                <a:ln>
                  <a:noFill/>
                </a:ln>
                <a:solidFill>
                  <a:srgbClr val="23004C"/>
                </a:solidFill>
                <a:effectLst/>
                <a:uLnTx/>
                <a:uFillTx/>
                <a:ea typeface="Arial"/>
                <a:cs typeface="Arial"/>
              </a:rPr>
              <a:t>Verwandte/Genetisches Risiko</a:t>
            </a:r>
          </a:p>
        </p:txBody>
      </p:sp>
      <p:grpSp>
        <p:nvGrpSpPr>
          <p:cNvPr id="101" name="Group 14">
            <a:extLst>
              <a:ext uri="{FF2B5EF4-FFF2-40B4-BE49-F238E27FC236}">
                <a16:creationId xmlns:a16="http://schemas.microsoft.com/office/drawing/2014/main" id="{7EB9169F-DFAE-F164-D8DD-0F3A42AB79F2}"/>
              </a:ext>
            </a:extLst>
          </p:cNvPr>
          <p:cNvGrpSpPr/>
          <p:nvPr/>
        </p:nvGrpSpPr>
        <p:grpSpPr>
          <a:xfrm>
            <a:off x="5347518" y="2971911"/>
            <a:ext cx="1089660" cy="1089660"/>
            <a:chOff x="6347342" y="2331570"/>
            <a:chExt cx="1452880" cy="1452880"/>
          </a:xfrm>
        </p:grpSpPr>
        <p:sp>
          <p:nvSpPr>
            <p:cNvPr id="102" name="Ovale 6">
              <a:extLst>
                <a:ext uri="{FF2B5EF4-FFF2-40B4-BE49-F238E27FC236}">
                  <a16:creationId xmlns:a16="http://schemas.microsoft.com/office/drawing/2014/main" id="{88C61752-E1CD-F824-3E4C-D0EC5741B92C}"/>
                </a:ext>
              </a:extLst>
            </p:cNvPr>
            <p:cNvSpPr/>
            <p:nvPr/>
          </p:nvSpPr>
          <p:spPr>
            <a:xfrm>
              <a:off x="6535277" y="2519505"/>
              <a:ext cx="1077012" cy="1077010"/>
            </a:xfrm>
            <a:prstGeom prst="ellipse">
              <a:avLst/>
            </a:prstGeom>
            <a:noFill/>
            <a:ln w="57150" cap="flat" cmpd="sng" algn="ctr">
              <a:solidFill>
                <a:sysClr val="window" lastClr="FFFFFF">
                  <a:lumMod val="85000"/>
                </a:sysClr>
              </a:solid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chemeClr val="accent2">
                    <a:lumMod val="60000"/>
                    <a:lumOff val="40000"/>
                  </a:schemeClr>
                </a:solidFill>
                <a:effectLst/>
                <a:uLnTx/>
                <a:uFillTx/>
                <a:ea typeface="+mn-ea"/>
                <a:cs typeface="Arial" panose="020B0604020202020204" pitchFamily="34" charset="0"/>
              </a:endParaRPr>
            </a:p>
          </p:txBody>
        </p:sp>
        <p:graphicFrame>
          <p:nvGraphicFramePr>
            <p:cNvPr id="103" name="Grafico 5">
              <a:extLst>
                <a:ext uri="{FF2B5EF4-FFF2-40B4-BE49-F238E27FC236}">
                  <a16:creationId xmlns:a16="http://schemas.microsoft.com/office/drawing/2014/main" id="{50CD611B-66B0-B1E3-5E0B-AB7A454ABC76}"/>
                </a:ext>
              </a:extLst>
            </p:cNvPr>
            <p:cNvGraphicFramePr>
              <a:graphicFrameLocks noChangeAspect="1"/>
            </p:cNvGraphicFramePr>
            <p:nvPr/>
          </p:nvGraphicFramePr>
          <p:xfrm>
            <a:off x="6347342" y="2331570"/>
            <a:ext cx="1452880" cy="1452880"/>
          </p:xfrm>
          <a:graphic>
            <a:graphicData uri="http://schemas.openxmlformats.org/drawingml/2006/chart">
              <c:chart xmlns:c="http://schemas.openxmlformats.org/drawingml/2006/chart" xmlns:r="http://schemas.openxmlformats.org/officeDocument/2006/relationships" r:id="rId7"/>
            </a:graphicData>
          </a:graphic>
        </p:graphicFrame>
        <p:sp>
          <p:nvSpPr>
            <p:cNvPr id="104" name="CasellaDiTesto 15">
              <a:extLst>
                <a:ext uri="{FF2B5EF4-FFF2-40B4-BE49-F238E27FC236}">
                  <a16:creationId xmlns:a16="http://schemas.microsoft.com/office/drawing/2014/main" id="{2EC3ADBC-65AC-2CEB-5E80-BC6BCA32D053}"/>
                </a:ext>
              </a:extLst>
            </p:cNvPr>
            <p:cNvSpPr txBox="1"/>
            <p:nvPr/>
          </p:nvSpPr>
          <p:spPr>
            <a:xfrm>
              <a:off x="6763792" y="2774844"/>
              <a:ext cx="622388" cy="566332"/>
            </a:xfrm>
            <a:prstGeom prst="rect">
              <a:avLst/>
            </a:prstGeom>
            <a:noFill/>
          </p:spPr>
          <p:txBody>
            <a:bodyPr wrap="non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ct val="0"/>
                </a:spcBef>
                <a:spcAft>
                  <a:spcPct val="0"/>
                </a:spcAft>
                <a:buClrTx/>
                <a:buSzTx/>
                <a:buFontTx/>
                <a:buNone/>
                <a:tabLst/>
                <a:defRPr/>
              </a:pPr>
              <a:r>
                <a:rPr kumimoji="0" lang="de" sz="1100" b="1" i="0" u="none" strike="noStrike" kern="1200" cap="none" spc="0" normalizeH="0" baseline="0" noProof="0">
                  <a:ln>
                    <a:noFill/>
                  </a:ln>
                  <a:solidFill>
                    <a:schemeClr val="accent2">
                      <a:lumMod val="60000"/>
                      <a:lumOff val="40000"/>
                    </a:schemeClr>
                  </a:solidFill>
                  <a:effectLst/>
                  <a:uLnTx/>
                  <a:uFillTx/>
                  <a:ea typeface="Arial"/>
                  <a:cs typeface="Arial"/>
                </a:rPr>
                <a:t>17</a:t>
              </a:r>
              <a:r>
                <a:rPr kumimoji="0" lang="de" sz="1000" b="1" i="0" u="none" strike="noStrike" kern="1200" cap="none" spc="0" normalizeH="0" baseline="0" noProof="0">
                  <a:ln>
                    <a:noFill/>
                  </a:ln>
                  <a:solidFill>
                    <a:schemeClr val="accent2">
                      <a:lumMod val="60000"/>
                      <a:lumOff val="40000"/>
                    </a:schemeClr>
                  </a:solidFill>
                  <a:effectLst/>
                  <a:uLnTx/>
                  <a:uFillTx/>
                  <a:ea typeface="Arial"/>
                  <a:cs typeface="Arial"/>
                </a:rPr>
                <a:t>–</a:t>
              </a:r>
              <a:r>
                <a:rPr kumimoji="0" lang="de" sz="1100" b="1" i="0" u="none" strike="noStrike" kern="1200" cap="none" spc="0" normalizeH="0" baseline="0" noProof="0">
                  <a:ln>
                    <a:noFill/>
                  </a:ln>
                  <a:solidFill>
                    <a:schemeClr val="accent2">
                      <a:lumMod val="60000"/>
                      <a:lumOff val="40000"/>
                    </a:schemeClr>
                  </a:solidFill>
                  <a:effectLst/>
                  <a:uLnTx/>
                  <a:uFillTx/>
                  <a:ea typeface="Arial"/>
                  <a:cs typeface="Arial"/>
                </a:rPr>
                <a:t>36 </a:t>
              </a:r>
              <a:r>
                <a:rPr kumimoji="0" lang="de" sz="1000" b="1" i="0" u="none" strike="noStrike" kern="1200" cap="none" spc="0" normalizeH="0" baseline="0" noProof="0">
                  <a:ln>
                    <a:noFill/>
                  </a:ln>
                  <a:solidFill>
                    <a:schemeClr val="accent2">
                      <a:lumMod val="60000"/>
                      <a:lumOff val="40000"/>
                    </a:schemeClr>
                  </a:solidFill>
                  <a:effectLst/>
                  <a:uLnTx/>
                  <a:uFillTx/>
                  <a:ea typeface="Arial"/>
                  <a:cs typeface="Arial"/>
                </a:rPr>
                <a:t>%</a:t>
              </a:r>
              <a:endParaRPr kumimoji="0" lang="en-US" sz="1100" b="1" i="0" u="none" strike="noStrike" kern="1200" cap="none" spc="0" normalizeH="0" baseline="0" noProof="0">
                <a:ln>
                  <a:noFill/>
                </a:ln>
                <a:solidFill>
                  <a:schemeClr val="accent2">
                    <a:lumMod val="60000"/>
                    <a:lumOff val="40000"/>
                  </a:schemeClr>
                </a:solidFill>
                <a:effectLst/>
                <a:uLnTx/>
                <a:uFillTx/>
                <a:ea typeface="+mn-ea"/>
                <a:cs typeface="Arial" panose="020B0604020202020204" pitchFamily="34" charset="0"/>
              </a:endParaRPr>
            </a:p>
          </p:txBody>
        </p:sp>
      </p:grpSp>
      <p:grpSp>
        <p:nvGrpSpPr>
          <p:cNvPr id="105" name="Group 7">
            <a:extLst>
              <a:ext uri="{FF2B5EF4-FFF2-40B4-BE49-F238E27FC236}">
                <a16:creationId xmlns:a16="http://schemas.microsoft.com/office/drawing/2014/main" id="{5346E8E9-4713-FD25-807E-D26F1094CD5C}"/>
              </a:ext>
            </a:extLst>
          </p:cNvPr>
          <p:cNvGrpSpPr/>
          <p:nvPr/>
        </p:nvGrpSpPr>
        <p:grpSpPr>
          <a:xfrm>
            <a:off x="1380038" y="2947631"/>
            <a:ext cx="1089660" cy="1089660"/>
            <a:chOff x="214143" y="2331570"/>
            <a:chExt cx="1452880" cy="1452880"/>
          </a:xfrm>
        </p:grpSpPr>
        <p:sp>
          <p:nvSpPr>
            <p:cNvPr id="106" name="Ovale 6">
              <a:extLst>
                <a:ext uri="{FF2B5EF4-FFF2-40B4-BE49-F238E27FC236}">
                  <a16:creationId xmlns:a16="http://schemas.microsoft.com/office/drawing/2014/main" id="{FA136372-E459-76B8-0957-2303509FF746}"/>
                </a:ext>
              </a:extLst>
            </p:cNvPr>
            <p:cNvSpPr/>
            <p:nvPr/>
          </p:nvSpPr>
          <p:spPr>
            <a:xfrm>
              <a:off x="363978" y="2519505"/>
              <a:ext cx="1077012" cy="1077010"/>
            </a:xfrm>
            <a:prstGeom prst="ellipse">
              <a:avLst/>
            </a:prstGeom>
            <a:noFill/>
            <a:ln w="57150" cap="flat" cmpd="sng" algn="ctr">
              <a:solidFill>
                <a:sysClr val="window" lastClr="FFFFFF">
                  <a:lumMod val="85000"/>
                </a:sysClr>
              </a:solid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chemeClr val="accent2">
                    <a:lumMod val="60000"/>
                    <a:lumOff val="40000"/>
                  </a:schemeClr>
                </a:solidFill>
                <a:effectLst/>
                <a:uLnTx/>
                <a:uFillTx/>
                <a:ea typeface="+mn-ea"/>
                <a:cs typeface="Arial" panose="020B0604020202020204" pitchFamily="34" charset="0"/>
              </a:endParaRPr>
            </a:p>
          </p:txBody>
        </p:sp>
        <p:graphicFrame>
          <p:nvGraphicFramePr>
            <p:cNvPr id="107" name="Grafico 5">
              <a:extLst>
                <a:ext uri="{FF2B5EF4-FFF2-40B4-BE49-F238E27FC236}">
                  <a16:creationId xmlns:a16="http://schemas.microsoft.com/office/drawing/2014/main" id="{C58BF926-5111-0C77-AE5F-9301F72D1194}"/>
                </a:ext>
              </a:extLst>
            </p:cNvPr>
            <p:cNvGraphicFramePr>
              <a:graphicFrameLocks noChangeAspect="1"/>
            </p:cNvGraphicFramePr>
            <p:nvPr/>
          </p:nvGraphicFramePr>
          <p:xfrm>
            <a:off x="214143" y="2331570"/>
            <a:ext cx="1452880" cy="1452880"/>
          </p:xfrm>
          <a:graphic>
            <a:graphicData uri="http://schemas.openxmlformats.org/drawingml/2006/chart">
              <c:chart xmlns:c="http://schemas.openxmlformats.org/drawingml/2006/chart" xmlns:r="http://schemas.openxmlformats.org/officeDocument/2006/relationships" r:id="rId8"/>
            </a:graphicData>
          </a:graphic>
        </p:graphicFrame>
        <p:sp>
          <p:nvSpPr>
            <p:cNvPr id="108" name="CasellaDiTesto 15">
              <a:extLst>
                <a:ext uri="{FF2B5EF4-FFF2-40B4-BE49-F238E27FC236}">
                  <a16:creationId xmlns:a16="http://schemas.microsoft.com/office/drawing/2014/main" id="{C6DC694D-8D3C-1830-4C30-BA99CEFF04D1}"/>
                </a:ext>
              </a:extLst>
            </p:cNvPr>
            <p:cNvSpPr txBox="1"/>
            <p:nvPr/>
          </p:nvSpPr>
          <p:spPr>
            <a:xfrm>
              <a:off x="592493" y="2774844"/>
              <a:ext cx="622388" cy="566332"/>
            </a:xfrm>
            <a:prstGeom prst="rect">
              <a:avLst/>
            </a:prstGeom>
            <a:noFill/>
          </p:spPr>
          <p:txBody>
            <a:bodyPr wrap="non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ct val="0"/>
                </a:spcBef>
                <a:spcAft>
                  <a:spcPct val="0"/>
                </a:spcAft>
                <a:buClrTx/>
                <a:buSzTx/>
                <a:buFontTx/>
                <a:buNone/>
                <a:tabLst/>
                <a:defRPr/>
              </a:pPr>
              <a:r>
                <a:rPr kumimoji="0" lang="de" sz="1100" b="1" i="0" u="none" strike="noStrike" kern="1200" cap="none" spc="0" normalizeH="0" baseline="0" noProof="0">
                  <a:ln>
                    <a:noFill/>
                  </a:ln>
                  <a:solidFill>
                    <a:schemeClr val="accent2">
                      <a:lumMod val="60000"/>
                      <a:lumOff val="40000"/>
                    </a:schemeClr>
                  </a:solidFill>
                  <a:effectLst/>
                  <a:uLnTx/>
                  <a:uFillTx/>
                  <a:ea typeface="Arial"/>
                  <a:cs typeface="Arial"/>
                </a:rPr>
                <a:t>62 </a:t>
              </a:r>
              <a:r>
                <a:rPr kumimoji="0" lang="de" sz="1000" b="1" i="0" u="none" strike="noStrike" kern="1200" cap="none" spc="0" normalizeH="0" baseline="0" noProof="0">
                  <a:ln>
                    <a:noFill/>
                  </a:ln>
                  <a:solidFill>
                    <a:schemeClr val="accent2">
                      <a:lumMod val="60000"/>
                      <a:lumOff val="40000"/>
                    </a:schemeClr>
                  </a:solidFill>
                  <a:effectLst/>
                  <a:uLnTx/>
                  <a:uFillTx/>
                  <a:ea typeface="Arial"/>
                  <a:cs typeface="Arial"/>
                </a:rPr>
                <a:t>%</a:t>
              </a:r>
            </a:p>
          </p:txBody>
        </p:sp>
      </p:grpSp>
      <p:grpSp>
        <p:nvGrpSpPr>
          <p:cNvPr id="109" name="Group 17">
            <a:extLst>
              <a:ext uri="{FF2B5EF4-FFF2-40B4-BE49-F238E27FC236}">
                <a16:creationId xmlns:a16="http://schemas.microsoft.com/office/drawing/2014/main" id="{A5B6462E-5D25-0986-8944-9AF1CD567557}"/>
              </a:ext>
            </a:extLst>
          </p:cNvPr>
          <p:cNvGrpSpPr/>
          <p:nvPr/>
        </p:nvGrpSpPr>
        <p:grpSpPr>
          <a:xfrm>
            <a:off x="7303745" y="3061298"/>
            <a:ext cx="1089660" cy="1089660"/>
            <a:chOff x="9113239" y="2331570"/>
            <a:chExt cx="1452880" cy="1452880"/>
          </a:xfrm>
        </p:grpSpPr>
        <p:sp>
          <p:nvSpPr>
            <p:cNvPr id="110" name="Ovale 6">
              <a:extLst>
                <a:ext uri="{FF2B5EF4-FFF2-40B4-BE49-F238E27FC236}">
                  <a16:creationId xmlns:a16="http://schemas.microsoft.com/office/drawing/2014/main" id="{A6A6960A-7EC2-9837-16BF-B5F931603D00}"/>
                </a:ext>
              </a:extLst>
            </p:cNvPr>
            <p:cNvSpPr/>
            <p:nvPr/>
          </p:nvSpPr>
          <p:spPr>
            <a:xfrm>
              <a:off x="9301174" y="2519505"/>
              <a:ext cx="1077012" cy="1077010"/>
            </a:xfrm>
            <a:prstGeom prst="ellipse">
              <a:avLst/>
            </a:prstGeom>
            <a:noFill/>
            <a:ln w="57150" cap="flat" cmpd="sng" algn="ctr">
              <a:solidFill>
                <a:sysClr val="window" lastClr="FFFFFF">
                  <a:lumMod val="85000"/>
                </a:sysClr>
              </a:solid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chemeClr val="accent2">
                    <a:lumMod val="60000"/>
                    <a:lumOff val="40000"/>
                  </a:schemeClr>
                </a:solidFill>
                <a:effectLst/>
                <a:uLnTx/>
                <a:uFillTx/>
                <a:ea typeface="+mn-ea"/>
                <a:cs typeface="Arial" panose="020B0604020202020204" pitchFamily="34" charset="0"/>
              </a:endParaRPr>
            </a:p>
          </p:txBody>
        </p:sp>
        <p:graphicFrame>
          <p:nvGraphicFramePr>
            <p:cNvPr id="111" name="Grafico 5">
              <a:extLst>
                <a:ext uri="{FF2B5EF4-FFF2-40B4-BE49-F238E27FC236}">
                  <a16:creationId xmlns:a16="http://schemas.microsoft.com/office/drawing/2014/main" id="{6912707C-4E2D-F8B5-442D-E605A27E9A91}"/>
                </a:ext>
              </a:extLst>
            </p:cNvPr>
            <p:cNvGraphicFramePr>
              <a:graphicFrameLocks noChangeAspect="1"/>
            </p:cNvGraphicFramePr>
            <p:nvPr/>
          </p:nvGraphicFramePr>
          <p:xfrm>
            <a:off x="9113239" y="2331570"/>
            <a:ext cx="1452880" cy="1452880"/>
          </p:xfrm>
          <a:graphic>
            <a:graphicData uri="http://schemas.openxmlformats.org/drawingml/2006/chart">
              <c:chart xmlns:c="http://schemas.openxmlformats.org/drawingml/2006/chart" xmlns:r="http://schemas.openxmlformats.org/officeDocument/2006/relationships" r:id="rId9"/>
            </a:graphicData>
          </a:graphic>
        </p:graphicFrame>
        <p:sp>
          <p:nvSpPr>
            <p:cNvPr id="112" name="CasellaDiTesto 15">
              <a:extLst>
                <a:ext uri="{FF2B5EF4-FFF2-40B4-BE49-F238E27FC236}">
                  <a16:creationId xmlns:a16="http://schemas.microsoft.com/office/drawing/2014/main" id="{B1F2FC5F-FB78-34D8-E94D-D85CFB717CD8}"/>
                </a:ext>
              </a:extLst>
            </p:cNvPr>
            <p:cNvSpPr txBox="1"/>
            <p:nvPr/>
          </p:nvSpPr>
          <p:spPr>
            <a:xfrm>
              <a:off x="9529689" y="2774844"/>
              <a:ext cx="622388" cy="566332"/>
            </a:xfrm>
            <a:prstGeom prst="rect">
              <a:avLst/>
            </a:prstGeom>
            <a:noFill/>
          </p:spPr>
          <p:txBody>
            <a:bodyPr wrap="non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ct val="0"/>
                </a:spcBef>
                <a:spcAft>
                  <a:spcPct val="0"/>
                </a:spcAft>
                <a:buClrTx/>
                <a:buSzTx/>
                <a:buFontTx/>
                <a:buNone/>
                <a:tabLst/>
                <a:defRPr/>
              </a:pPr>
              <a:r>
                <a:rPr kumimoji="0" lang="de" sz="1100" b="1" i="0" u="none" strike="noStrike" kern="1200" cap="none" spc="0" normalizeH="0" baseline="0" noProof="0">
                  <a:ln>
                    <a:noFill/>
                  </a:ln>
                  <a:solidFill>
                    <a:schemeClr val="accent2">
                      <a:lumMod val="60000"/>
                      <a:lumOff val="40000"/>
                    </a:schemeClr>
                  </a:solidFill>
                  <a:effectLst/>
                  <a:uLnTx/>
                  <a:uFillTx/>
                  <a:ea typeface="Arial"/>
                  <a:cs typeface="Arial"/>
                </a:rPr>
                <a:t>44 </a:t>
              </a:r>
              <a:r>
                <a:rPr kumimoji="0" lang="de" sz="1000" b="1" i="0" u="none" strike="noStrike" kern="1200" cap="none" spc="0" normalizeH="0" baseline="0" noProof="0">
                  <a:ln>
                    <a:noFill/>
                  </a:ln>
                  <a:solidFill>
                    <a:schemeClr val="accent2">
                      <a:lumMod val="60000"/>
                      <a:lumOff val="40000"/>
                    </a:schemeClr>
                  </a:solidFill>
                  <a:effectLst/>
                  <a:uLnTx/>
                  <a:uFillTx/>
                  <a:ea typeface="Arial"/>
                  <a:cs typeface="Arial"/>
                </a:rPr>
                <a:t>%</a:t>
              </a:r>
            </a:p>
          </p:txBody>
        </p:sp>
      </p:grpSp>
      <p:sp>
        <p:nvSpPr>
          <p:cNvPr id="113" name="Rectangle 129">
            <a:extLst>
              <a:ext uri="{FF2B5EF4-FFF2-40B4-BE49-F238E27FC236}">
                <a16:creationId xmlns:a16="http://schemas.microsoft.com/office/drawing/2014/main" id="{3FF77C29-59BC-2507-8B59-7FBD00A17D31}"/>
              </a:ext>
            </a:extLst>
          </p:cNvPr>
          <p:cNvSpPr/>
          <p:nvPr/>
        </p:nvSpPr>
        <p:spPr>
          <a:xfrm>
            <a:off x="1399247" y="1252575"/>
            <a:ext cx="2610771" cy="397114"/>
          </a:xfrm>
          <a:prstGeom prst="rect">
            <a:avLst/>
          </a:prstGeom>
          <a:noFill/>
          <a:ln w="25400" cap="flat" cmpd="sng" algn="ctr">
            <a:noFill/>
            <a:prstDash val="solid"/>
          </a:ln>
          <a:effectLst/>
        </p:spPr>
        <p:txBody>
          <a:bodyPr lIns="459000" tIns="27000" bIns="27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1100" b="1" i="0" u="none" strike="noStrike" kern="1200" cap="none" spc="0" normalizeH="0" baseline="0" noProof="0">
                <a:ln>
                  <a:noFill/>
                </a:ln>
                <a:solidFill>
                  <a:srgbClr val="23004C"/>
                </a:solidFill>
                <a:effectLst/>
                <a:uLnTx/>
                <a:uFillTx/>
                <a:ea typeface="Arial"/>
                <a:cs typeface="Arial"/>
              </a:rPr>
              <a:t>Allgemeinbevölkerung</a:t>
            </a:r>
          </a:p>
        </p:txBody>
      </p:sp>
      <p:grpSp>
        <p:nvGrpSpPr>
          <p:cNvPr id="114" name="Group 5">
            <a:extLst>
              <a:ext uri="{FF2B5EF4-FFF2-40B4-BE49-F238E27FC236}">
                <a16:creationId xmlns:a16="http://schemas.microsoft.com/office/drawing/2014/main" id="{537E7961-08C4-2642-884C-DEDBF66BED4B}"/>
              </a:ext>
            </a:extLst>
          </p:cNvPr>
          <p:cNvGrpSpPr/>
          <p:nvPr/>
        </p:nvGrpSpPr>
        <p:grpSpPr>
          <a:xfrm>
            <a:off x="1399247" y="1921218"/>
            <a:ext cx="1089660" cy="1089660"/>
            <a:chOff x="1475630" y="2331570"/>
            <a:chExt cx="1452880" cy="1452880"/>
          </a:xfrm>
        </p:grpSpPr>
        <p:sp>
          <p:nvSpPr>
            <p:cNvPr id="115" name="Ovale 6">
              <a:extLst>
                <a:ext uri="{FF2B5EF4-FFF2-40B4-BE49-F238E27FC236}">
                  <a16:creationId xmlns:a16="http://schemas.microsoft.com/office/drawing/2014/main" id="{63A4B409-9591-09D2-CBA2-29A84C3C586A}"/>
                </a:ext>
              </a:extLst>
            </p:cNvPr>
            <p:cNvSpPr/>
            <p:nvPr/>
          </p:nvSpPr>
          <p:spPr>
            <a:xfrm>
              <a:off x="1625465" y="2519505"/>
              <a:ext cx="1077012" cy="1077010"/>
            </a:xfrm>
            <a:prstGeom prst="ellipse">
              <a:avLst/>
            </a:prstGeom>
            <a:noFill/>
            <a:ln w="57150" cap="flat" cmpd="sng" algn="ctr">
              <a:solidFill>
                <a:sysClr val="window" lastClr="FFFFFF">
                  <a:lumMod val="85000"/>
                </a:sysClr>
              </a:solid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chemeClr val="accent2">
                    <a:lumMod val="60000"/>
                    <a:lumOff val="40000"/>
                  </a:schemeClr>
                </a:solidFill>
                <a:effectLst/>
                <a:uLnTx/>
                <a:uFillTx/>
                <a:ea typeface="+mn-ea"/>
                <a:cs typeface="Arial" panose="020B0604020202020204" pitchFamily="34" charset="0"/>
              </a:endParaRPr>
            </a:p>
          </p:txBody>
        </p:sp>
        <p:graphicFrame>
          <p:nvGraphicFramePr>
            <p:cNvPr id="116" name="Grafico 5">
              <a:extLst>
                <a:ext uri="{FF2B5EF4-FFF2-40B4-BE49-F238E27FC236}">
                  <a16:creationId xmlns:a16="http://schemas.microsoft.com/office/drawing/2014/main" id="{F4571312-069B-515E-32EB-76239F5F1D1F}"/>
                </a:ext>
              </a:extLst>
            </p:cNvPr>
            <p:cNvGraphicFramePr>
              <a:graphicFrameLocks noChangeAspect="1"/>
            </p:cNvGraphicFramePr>
            <p:nvPr/>
          </p:nvGraphicFramePr>
          <p:xfrm>
            <a:off x="1475630" y="2331570"/>
            <a:ext cx="1452880" cy="1452880"/>
          </p:xfrm>
          <a:graphic>
            <a:graphicData uri="http://schemas.openxmlformats.org/drawingml/2006/chart">
              <c:chart xmlns:c="http://schemas.openxmlformats.org/drawingml/2006/chart" xmlns:r="http://schemas.openxmlformats.org/officeDocument/2006/relationships" r:id="rId10"/>
            </a:graphicData>
          </a:graphic>
        </p:graphicFrame>
        <p:sp>
          <p:nvSpPr>
            <p:cNvPr id="117" name="CasellaDiTesto 15">
              <a:extLst>
                <a:ext uri="{FF2B5EF4-FFF2-40B4-BE49-F238E27FC236}">
                  <a16:creationId xmlns:a16="http://schemas.microsoft.com/office/drawing/2014/main" id="{19A95B1D-0EA6-BE07-D1CE-F15743EC7204}"/>
                </a:ext>
              </a:extLst>
            </p:cNvPr>
            <p:cNvSpPr txBox="1"/>
            <p:nvPr/>
          </p:nvSpPr>
          <p:spPr>
            <a:xfrm>
              <a:off x="1853980" y="2774844"/>
              <a:ext cx="622388" cy="566332"/>
            </a:xfrm>
            <a:prstGeom prst="rect">
              <a:avLst/>
            </a:prstGeom>
            <a:noFill/>
          </p:spPr>
          <p:txBody>
            <a:bodyPr wrap="non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ct val="0"/>
                </a:spcBef>
                <a:spcAft>
                  <a:spcPct val="0"/>
                </a:spcAft>
                <a:buClrTx/>
                <a:buSzTx/>
                <a:buFontTx/>
                <a:buNone/>
                <a:tabLst/>
                <a:defRPr/>
              </a:pPr>
              <a:r>
                <a:rPr kumimoji="0" lang="de" sz="1100" b="1" i="0" u="none" strike="noStrike" kern="1200" cap="none" spc="0" normalizeH="0" baseline="0" noProof="0">
                  <a:ln>
                    <a:noFill/>
                  </a:ln>
                  <a:solidFill>
                    <a:schemeClr val="accent2">
                      <a:lumMod val="60000"/>
                      <a:lumOff val="40000"/>
                    </a:schemeClr>
                  </a:solidFill>
                  <a:effectLst/>
                  <a:uLnTx/>
                  <a:uFillTx/>
                  <a:ea typeface="Arial"/>
                  <a:cs typeface="Arial"/>
                </a:rPr>
                <a:t>&lt; 5 </a:t>
              </a:r>
              <a:r>
                <a:rPr kumimoji="0" lang="de" sz="1000" b="1" i="0" u="none" strike="noStrike" kern="1200" cap="none" spc="0" normalizeH="0" baseline="0" noProof="0">
                  <a:ln>
                    <a:noFill/>
                  </a:ln>
                  <a:solidFill>
                    <a:schemeClr val="accent2">
                      <a:lumMod val="60000"/>
                      <a:lumOff val="40000"/>
                    </a:schemeClr>
                  </a:solidFill>
                  <a:effectLst/>
                  <a:uLnTx/>
                  <a:uFillTx/>
                  <a:ea typeface="Arial"/>
                  <a:cs typeface="Arial"/>
                </a:rPr>
                <a:t>%</a:t>
              </a:r>
            </a:p>
          </p:txBody>
        </p:sp>
      </p:grpSp>
      <p:grpSp>
        <p:nvGrpSpPr>
          <p:cNvPr id="118" name="Group 16">
            <a:extLst>
              <a:ext uri="{FF2B5EF4-FFF2-40B4-BE49-F238E27FC236}">
                <a16:creationId xmlns:a16="http://schemas.microsoft.com/office/drawing/2014/main" id="{E7FDFD8E-045F-CED1-4879-2A007ECACAF9}"/>
              </a:ext>
            </a:extLst>
          </p:cNvPr>
          <p:cNvGrpSpPr/>
          <p:nvPr/>
        </p:nvGrpSpPr>
        <p:grpSpPr>
          <a:xfrm>
            <a:off x="7264928" y="1974070"/>
            <a:ext cx="1089660" cy="1089660"/>
            <a:chOff x="10427623" y="2331570"/>
            <a:chExt cx="1452880" cy="1452880"/>
          </a:xfrm>
        </p:grpSpPr>
        <p:sp>
          <p:nvSpPr>
            <p:cNvPr id="119" name="Ovale 6">
              <a:extLst>
                <a:ext uri="{FF2B5EF4-FFF2-40B4-BE49-F238E27FC236}">
                  <a16:creationId xmlns:a16="http://schemas.microsoft.com/office/drawing/2014/main" id="{F55C4038-0440-C330-6AA6-19C4CF430AD7}"/>
                </a:ext>
              </a:extLst>
            </p:cNvPr>
            <p:cNvSpPr/>
            <p:nvPr/>
          </p:nvSpPr>
          <p:spPr>
            <a:xfrm>
              <a:off x="10615558" y="2519505"/>
              <a:ext cx="1077012" cy="1077010"/>
            </a:xfrm>
            <a:prstGeom prst="ellipse">
              <a:avLst/>
            </a:prstGeom>
            <a:noFill/>
            <a:ln w="57150" cap="flat" cmpd="sng" algn="ctr">
              <a:solidFill>
                <a:sysClr val="window" lastClr="FFFFFF">
                  <a:lumMod val="85000"/>
                </a:sysClr>
              </a:solid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chemeClr val="accent2">
                    <a:lumMod val="60000"/>
                    <a:lumOff val="40000"/>
                  </a:schemeClr>
                </a:solidFill>
                <a:effectLst/>
                <a:uLnTx/>
                <a:uFillTx/>
                <a:ea typeface="+mn-ea"/>
                <a:cs typeface="Arial" panose="020B0604020202020204" pitchFamily="34" charset="0"/>
              </a:endParaRPr>
            </a:p>
          </p:txBody>
        </p:sp>
        <p:graphicFrame>
          <p:nvGraphicFramePr>
            <p:cNvPr id="120" name="Grafico 5">
              <a:extLst>
                <a:ext uri="{FF2B5EF4-FFF2-40B4-BE49-F238E27FC236}">
                  <a16:creationId xmlns:a16="http://schemas.microsoft.com/office/drawing/2014/main" id="{1D72DADD-0C70-A369-3C77-78914D176DA8}"/>
                </a:ext>
              </a:extLst>
            </p:cNvPr>
            <p:cNvGraphicFramePr>
              <a:graphicFrameLocks noChangeAspect="1"/>
            </p:cNvGraphicFramePr>
            <p:nvPr/>
          </p:nvGraphicFramePr>
          <p:xfrm>
            <a:off x="10427623" y="2331570"/>
            <a:ext cx="1452880" cy="1452880"/>
          </p:xfrm>
          <a:graphic>
            <a:graphicData uri="http://schemas.openxmlformats.org/drawingml/2006/chart">
              <c:chart xmlns:c="http://schemas.openxmlformats.org/drawingml/2006/chart" xmlns:r="http://schemas.openxmlformats.org/officeDocument/2006/relationships" r:id="rId11"/>
            </a:graphicData>
          </a:graphic>
        </p:graphicFrame>
        <p:sp>
          <p:nvSpPr>
            <p:cNvPr id="121" name="CasellaDiTesto 15">
              <a:extLst>
                <a:ext uri="{FF2B5EF4-FFF2-40B4-BE49-F238E27FC236}">
                  <a16:creationId xmlns:a16="http://schemas.microsoft.com/office/drawing/2014/main" id="{4E6F3AA8-7FFF-AB1D-3534-EE22D80AB2F6}"/>
                </a:ext>
              </a:extLst>
            </p:cNvPr>
            <p:cNvSpPr txBox="1"/>
            <p:nvPr/>
          </p:nvSpPr>
          <p:spPr>
            <a:xfrm>
              <a:off x="10844073" y="2774844"/>
              <a:ext cx="622388" cy="566332"/>
            </a:xfrm>
            <a:prstGeom prst="rect">
              <a:avLst/>
            </a:prstGeom>
            <a:noFill/>
          </p:spPr>
          <p:txBody>
            <a:bodyPr wrap="non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ct val="0"/>
                </a:spcBef>
                <a:spcAft>
                  <a:spcPct val="0"/>
                </a:spcAft>
                <a:buClrTx/>
                <a:buSzTx/>
                <a:buFontTx/>
                <a:buNone/>
                <a:tabLst/>
                <a:defRPr/>
              </a:pPr>
              <a:r>
                <a:rPr kumimoji="0" lang="de" sz="1100" b="1" i="0" u="none" strike="noStrike" kern="1200" cap="none" spc="0" normalizeH="0" baseline="0" noProof="0">
                  <a:ln>
                    <a:noFill/>
                  </a:ln>
                  <a:solidFill>
                    <a:schemeClr val="accent2">
                      <a:lumMod val="60000"/>
                      <a:lumOff val="40000"/>
                    </a:schemeClr>
                  </a:solidFill>
                  <a:effectLst/>
                  <a:uLnTx/>
                  <a:uFillTx/>
                  <a:ea typeface="Arial"/>
                  <a:cs typeface="Arial"/>
                </a:rPr>
                <a:t>3,3 </a:t>
              </a:r>
              <a:r>
                <a:rPr kumimoji="0" lang="de" sz="1000" b="1" i="0" u="none" strike="noStrike" kern="1200" cap="none" spc="0" normalizeH="0" baseline="0" noProof="0">
                  <a:ln>
                    <a:noFill/>
                  </a:ln>
                  <a:solidFill>
                    <a:schemeClr val="accent2">
                      <a:lumMod val="60000"/>
                      <a:lumOff val="40000"/>
                    </a:schemeClr>
                  </a:solidFill>
                  <a:effectLst/>
                  <a:uLnTx/>
                  <a:uFillTx/>
                  <a:ea typeface="Arial"/>
                  <a:cs typeface="Arial"/>
                </a:rPr>
                <a:t>%</a:t>
              </a:r>
            </a:p>
          </p:txBody>
        </p:sp>
      </p:grpSp>
      <p:grpSp>
        <p:nvGrpSpPr>
          <p:cNvPr id="122" name="Group 15">
            <a:extLst>
              <a:ext uri="{FF2B5EF4-FFF2-40B4-BE49-F238E27FC236}">
                <a16:creationId xmlns:a16="http://schemas.microsoft.com/office/drawing/2014/main" id="{2EBED5DE-12BD-23DF-AF5E-BE4B8C8B78EA}"/>
              </a:ext>
            </a:extLst>
          </p:cNvPr>
          <p:cNvGrpSpPr/>
          <p:nvPr/>
        </p:nvGrpSpPr>
        <p:grpSpPr>
          <a:xfrm>
            <a:off x="5347518" y="1976478"/>
            <a:ext cx="1089660" cy="1089660"/>
            <a:chOff x="7631339" y="2331570"/>
            <a:chExt cx="1452880" cy="1452880"/>
          </a:xfrm>
        </p:grpSpPr>
        <p:sp>
          <p:nvSpPr>
            <p:cNvPr id="123" name="Ovale 6">
              <a:extLst>
                <a:ext uri="{FF2B5EF4-FFF2-40B4-BE49-F238E27FC236}">
                  <a16:creationId xmlns:a16="http://schemas.microsoft.com/office/drawing/2014/main" id="{FFBDA541-3450-7887-67C9-66B120B70A67}"/>
                </a:ext>
              </a:extLst>
            </p:cNvPr>
            <p:cNvSpPr/>
            <p:nvPr/>
          </p:nvSpPr>
          <p:spPr>
            <a:xfrm>
              <a:off x="7819274" y="2519505"/>
              <a:ext cx="1077012" cy="1077010"/>
            </a:xfrm>
            <a:prstGeom prst="ellipse">
              <a:avLst/>
            </a:prstGeom>
            <a:noFill/>
            <a:ln w="57150" cap="flat" cmpd="sng" algn="ctr">
              <a:solidFill>
                <a:sysClr val="window" lastClr="FFFFFF">
                  <a:lumMod val="85000"/>
                </a:sysClr>
              </a:solidFill>
              <a:prstDash val="solid"/>
            </a:ln>
            <a:effectLst/>
          </p:spPr>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000" b="0" i="0" u="none" strike="noStrike" kern="1200" cap="none" spc="0" normalizeH="0" baseline="0" noProof="0">
                <a:ln>
                  <a:noFill/>
                </a:ln>
                <a:solidFill>
                  <a:schemeClr val="accent2">
                    <a:lumMod val="60000"/>
                    <a:lumOff val="40000"/>
                  </a:schemeClr>
                </a:solidFill>
                <a:effectLst/>
                <a:uLnTx/>
                <a:uFillTx/>
                <a:ea typeface="+mn-ea"/>
                <a:cs typeface="Arial" panose="020B0604020202020204" pitchFamily="34" charset="0"/>
              </a:endParaRPr>
            </a:p>
          </p:txBody>
        </p:sp>
        <p:graphicFrame>
          <p:nvGraphicFramePr>
            <p:cNvPr id="124" name="Grafico 5">
              <a:extLst>
                <a:ext uri="{FF2B5EF4-FFF2-40B4-BE49-F238E27FC236}">
                  <a16:creationId xmlns:a16="http://schemas.microsoft.com/office/drawing/2014/main" id="{7A515670-CD65-3E7F-D5AC-C1212E570735}"/>
                </a:ext>
              </a:extLst>
            </p:cNvPr>
            <p:cNvGraphicFramePr>
              <a:graphicFrameLocks noChangeAspect="1"/>
            </p:cNvGraphicFramePr>
            <p:nvPr/>
          </p:nvGraphicFramePr>
          <p:xfrm>
            <a:off x="7631339" y="2331570"/>
            <a:ext cx="1452880" cy="1452880"/>
          </p:xfrm>
          <a:graphic>
            <a:graphicData uri="http://schemas.openxmlformats.org/drawingml/2006/chart">
              <c:chart xmlns:c="http://schemas.openxmlformats.org/drawingml/2006/chart" xmlns:r="http://schemas.openxmlformats.org/officeDocument/2006/relationships" r:id="rId12"/>
            </a:graphicData>
          </a:graphic>
        </p:graphicFrame>
        <p:sp>
          <p:nvSpPr>
            <p:cNvPr id="125" name="CasellaDiTesto 15">
              <a:extLst>
                <a:ext uri="{FF2B5EF4-FFF2-40B4-BE49-F238E27FC236}">
                  <a16:creationId xmlns:a16="http://schemas.microsoft.com/office/drawing/2014/main" id="{6A4F6FEE-8437-92DC-9085-56A311A88C27}"/>
                </a:ext>
              </a:extLst>
            </p:cNvPr>
            <p:cNvSpPr txBox="1"/>
            <p:nvPr/>
          </p:nvSpPr>
          <p:spPr>
            <a:xfrm>
              <a:off x="8047789" y="2774844"/>
              <a:ext cx="622388" cy="566332"/>
            </a:xfrm>
            <a:prstGeom prst="rect">
              <a:avLst/>
            </a:prstGeom>
            <a:noFill/>
          </p:spPr>
          <p:txBody>
            <a:bodyPr wrap="none" lIns="0" tIns="0" rIns="0" bIns="0" rtlCol="0"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685800" rtl="0" eaLnBrk="1" fontAlgn="auto" latinLnBrk="0" hangingPunct="1">
                <a:lnSpc>
                  <a:spcPct val="80000"/>
                </a:lnSpc>
                <a:spcBef>
                  <a:spcPct val="0"/>
                </a:spcBef>
                <a:spcAft>
                  <a:spcPct val="0"/>
                </a:spcAft>
                <a:buClrTx/>
                <a:buSzTx/>
                <a:buFontTx/>
                <a:buNone/>
                <a:tabLst/>
                <a:defRPr/>
              </a:pPr>
              <a:r>
                <a:rPr kumimoji="0" lang="de" sz="1100" b="1" i="0" u="none" strike="noStrike" kern="1200" cap="none" spc="0" normalizeH="0" baseline="0" noProof="0">
                  <a:ln>
                    <a:noFill/>
                  </a:ln>
                  <a:solidFill>
                    <a:schemeClr val="accent2">
                      <a:lumMod val="60000"/>
                      <a:lumOff val="40000"/>
                    </a:schemeClr>
                  </a:solidFill>
                  <a:effectLst/>
                  <a:uLnTx/>
                  <a:uFillTx/>
                  <a:ea typeface="Arial"/>
                  <a:cs typeface="Arial"/>
                </a:rPr>
                <a:t>11 </a:t>
              </a:r>
              <a:r>
                <a:rPr kumimoji="0" lang="de" sz="1000" b="1" i="0" u="none" strike="noStrike" kern="1200" cap="none" spc="0" normalizeH="0" baseline="0" noProof="0">
                  <a:ln>
                    <a:noFill/>
                  </a:ln>
                  <a:solidFill>
                    <a:schemeClr val="accent2">
                      <a:lumMod val="60000"/>
                      <a:lumOff val="40000"/>
                    </a:schemeClr>
                  </a:solidFill>
                  <a:effectLst/>
                  <a:uLnTx/>
                  <a:uFillTx/>
                  <a:ea typeface="Arial"/>
                  <a:cs typeface="Arial"/>
                </a:rPr>
                <a:t>%</a:t>
              </a:r>
            </a:p>
          </p:txBody>
        </p:sp>
      </p:grpSp>
      <p:pic>
        <p:nvPicPr>
          <p:cNvPr id="126" name="Picture 9" descr="A black background with a black square&#10;&#10;Description automatically generated with medium confidence">
            <a:extLst>
              <a:ext uri="{FF2B5EF4-FFF2-40B4-BE49-F238E27FC236}">
                <a16:creationId xmlns:a16="http://schemas.microsoft.com/office/drawing/2014/main" id="{D77DE6B3-36F1-69DE-2417-3C698C195177}"/>
              </a:ext>
            </a:extLst>
          </p:cNvPr>
          <p:cNvPicPr>
            <a:picLocks noChangeAspect="1"/>
          </p:cNvPicPr>
          <p:nvPr/>
        </p:nvPicPr>
        <p:blipFill>
          <a:blip r:embed="rId13">
            <a:duotone>
              <a:srgbClr val="347475">
                <a:shade val="45000"/>
                <a:satMod val="135000"/>
              </a:srgbClr>
              <a:prstClr val="white"/>
            </a:duotone>
          </a:blip>
          <a:srcRect b="21322"/>
          <a:stretch>
            <a:fillRect/>
          </a:stretch>
        </p:blipFill>
        <p:spPr>
          <a:xfrm>
            <a:off x="278577" y="1978660"/>
            <a:ext cx="827198" cy="650828"/>
          </a:xfrm>
          <a:prstGeom prst="rect">
            <a:avLst/>
          </a:prstGeom>
        </p:spPr>
      </p:pic>
      <p:pic>
        <p:nvPicPr>
          <p:cNvPr id="127" name="Picture 10" descr="A black background with a black square&#10;&#10;Description automatically generated with medium confidence">
            <a:extLst>
              <a:ext uri="{FF2B5EF4-FFF2-40B4-BE49-F238E27FC236}">
                <a16:creationId xmlns:a16="http://schemas.microsoft.com/office/drawing/2014/main" id="{298E1008-B81B-1317-5FF0-1EFD2E69425E}"/>
              </a:ext>
            </a:extLst>
          </p:cNvPr>
          <p:cNvPicPr>
            <a:picLocks noChangeAspect="1"/>
          </p:cNvPicPr>
          <p:nvPr/>
        </p:nvPicPr>
        <p:blipFill>
          <a:blip r:embed="rId13">
            <a:duotone>
              <a:srgbClr val="CC9C50">
                <a:shade val="45000"/>
                <a:satMod val="135000"/>
              </a:srgbClr>
              <a:prstClr val="white"/>
            </a:duotone>
          </a:blip>
          <a:srcRect l="3428" t="4903" r="-3428" b="54796"/>
          <a:stretch>
            <a:fillRect/>
          </a:stretch>
        </p:blipFill>
        <p:spPr>
          <a:xfrm>
            <a:off x="315474" y="3293804"/>
            <a:ext cx="827198" cy="333376"/>
          </a:xfrm>
          <a:prstGeom prst="rect">
            <a:avLst/>
          </a:prstGeom>
        </p:spPr>
      </p:pic>
      <p:cxnSp>
        <p:nvCxnSpPr>
          <p:cNvPr id="128" name="Straight Connector 19">
            <a:extLst>
              <a:ext uri="{FF2B5EF4-FFF2-40B4-BE49-F238E27FC236}">
                <a16:creationId xmlns:a16="http://schemas.microsoft.com/office/drawing/2014/main" id="{263A7977-761A-ED81-858E-EF04127A76E6}"/>
              </a:ext>
            </a:extLst>
          </p:cNvPr>
          <p:cNvCxnSpPr/>
          <p:nvPr/>
        </p:nvCxnSpPr>
        <p:spPr>
          <a:xfrm>
            <a:off x="199791" y="3007328"/>
            <a:ext cx="8448269" cy="5914"/>
          </a:xfrm>
          <a:prstGeom prst="line">
            <a:avLst/>
          </a:prstGeom>
          <a:noFill/>
          <a:ln w="9525" cap="flat" cmpd="sng" algn="ctr">
            <a:solidFill>
              <a:srgbClr val="347475">
                <a:shade val="95000"/>
                <a:satMod val="105000"/>
              </a:srgbClr>
            </a:solidFill>
            <a:prstDash val="dash"/>
          </a:ln>
          <a:effectLst/>
        </p:spPr>
      </p:cxnSp>
      <p:sp>
        <p:nvSpPr>
          <p:cNvPr id="129" name="TextBox 22">
            <a:extLst>
              <a:ext uri="{FF2B5EF4-FFF2-40B4-BE49-F238E27FC236}">
                <a16:creationId xmlns:a16="http://schemas.microsoft.com/office/drawing/2014/main" id="{FAD3FA1B-F725-8A2F-4A2A-6F89A89B2FCD}"/>
              </a:ext>
            </a:extLst>
          </p:cNvPr>
          <p:cNvSpPr txBox="1"/>
          <p:nvPr/>
        </p:nvSpPr>
        <p:spPr>
          <a:xfrm>
            <a:off x="199791" y="2642763"/>
            <a:ext cx="910035" cy="350865"/>
          </a:xfrm>
          <a:prstGeom prst="rect">
            <a:avLst/>
          </a:prstGeom>
          <a:noFill/>
        </p:spPr>
        <p:txBody>
          <a:bodyPr wrap="square">
            <a:spAutoFit/>
          </a:bodyPr>
          <a:lstStyle/>
          <a:p>
            <a:pPr marL="0" marR="0" lvl="0" indent="0" algn="ctr" defTabSz="685800" rtl="0" eaLnBrk="1" fontAlgn="auto" latinLnBrk="0" hangingPunct="1">
              <a:lnSpc>
                <a:spcPct val="80000"/>
              </a:lnSpc>
              <a:spcBef>
                <a:spcPct val="0"/>
              </a:spcBef>
              <a:spcAft>
                <a:spcPct val="0"/>
              </a:spcAft>
              <a:buClrTx/>
              <a:buSzTx/>
              <a:buFontTx/>
              <a:buNone/>
              <a:tabLst/>
              <a:defRPr/>
            </a:pPr>
            <a:r>
              <a:rPr kumimoji="0" lang="de" sz="1050" b="0" i="0" u="none" strike="noStrike" kern="1200" cap="none" spc="0" normalizeH="0" baseline="0" noProof="0">
                <a:ln>
                  <a:noFill/>
                </a:ln>
                <a:solidFill>
                  <a:srgbClr val="23004C"/>
                </a:solidFill>
                <a:effectLst/>
                <a:uLnTx/>
                <a:uFillTx/>
                <a:latin typeface="Arial"/>
                <a:ea typeface="Arial"/>
                <a:cs typeface="Arial"/>
              </a:rPr>
              <a:t>mit</a:t>
            </a:r>
            <a:br>
              <a:rPr kumimoji="0" sz="1050" b="0" i="0" u="none" strike="noStrike" kern="1200" cap="none" spc="0" normalizeH="0" baseline="0" noProof="0">
                <a:ln>
                  <a:noFill/>
                </a:ln>
                <a:solidFill>
                  <a:srgbClr val="23004C"/>
                </a:solidFill>
                <a:effectLst/>
                <a:uLnTx/>
                <a:uFillTx/>
                <a:latin typeface="Arial"/>
                <a:ea typeface="+mn-ea"/>
                <a:cs typeface="Arial"/>
              </a:rPr>
            </a:br>
            <a:r>
              <a:rPr kumimoji="0" lang="de" sz="1050" b="0" i="0" u="none" strike="noStrike" kern="1200" cap="none" spc="0" normalizeH="0" baseline="0" noProof="0">
                <a:ln>
                  <a:noFill/>
                </a:ln>
                <a:solidFill>
                  <a:srgbClr val="23004C"/>
                </a:solidFill>
                <a:effectLst/>
                <a:uLnTx/>
                <a:uFillTx/>
                <a:latin typeface="Arial"/>
                <a:ea typeface="Arial"/>
                <a:cs typeface="Arial"/>
              </a:rPr>
              <a:t>Screening</a:t>
            </a:r>
            <a:endParaRPr kumimoji="0" lang="en-US" sz="1050" b="0" i="0" u="none" strike="noStrike" kern="1200" cap="none" spc="0" normalizeH="0" baseline="30000" noProof="0">
              <a:ln>
                <a:noFill/>
              </a:ln>
              <a:solidFill>
                <a:srgbClr val="23004C"/>
              </a:solidFill>
              <a:effectLst/>
              <a:uLnTx/>
              <a:uFillTx/>
              <a:latin typeface="Arial" panose="020B0604020202020204" pitchFamily="34" charset="0"/>
              <a:ea typeface="+mn-ea"/>
              <a:cs typeface="Arial" panose="020B0604020202020204" pitchFamily="34" charset="0"/>
            </a:endParaRPr>
          </a:p>
        </p:txBody>
      </p:sp>
      <p:sp>
        <p:nvSpPr>
          <p:cNvPr id="130" name="TextBox 23">
            <a:extLst>
              <a:ext uri="{FF2B5EF4-FFF2-40B4-BE49-F238E27FC236}">
                <a16:creationId xmlns:a16="http://schemas.microsoft.com/office/drawing/2014/main" id="{63477796-7C91-ADF4-5E42-1EA880E9DCE1}"/>
              </a:ext>
            </a:extLst>
          </p:cNvPr>
          <p:cNvSpPr txBox="1"/>
          <p:nvPr/>
        </p:nvSpPr>
        <p:spPr>
          <a:xfrm>
            <a:off x="228273" y="3658399"/>
            <a:ext cx="910035" cy="350865"/>
          </a:xfrm>
          <a:prstGeom prst="rect">
            <a:avLst/>
          </a:prstGeom>
          <a:noFill/>
        </p:spPr>
        <p:txBody>
          <a:bodyPr wrap="square">
            <a:spAutoFit/>
          </a:bodyPr>
          <a:lstStyle/>
          <a:p>
            <a:pPr marL="0" marR="0" lvl="0" indent="0" algn="ctr" defTabSz="685800" rtl="0" eaLnBrk="1" fontAlgn="auto" latinLnBrk="0" hangingPunct="1">
              <a:lnSpc>
                <a:spcPct val="80000"/>
              </a:lnSpc>
              <a:spcBef>
                <a:spcPct val="0"/>
              </a:spcBef>
              <a:spcAft>
                <a:spcPct val="0"/>
              </a:spcAft>
              <a:buClrTx/>
              <a:buSzTx/>
              <a:buFontTx/>
              <a:buNone/>
              <a:tabLst/>
              <a:defRPr/>
            </a:pPr>
            <a:r>
              <a:rPr kumimoji="0" lang="de" sz="1050" b="0" i="0" u="none" strike="noStrike" kern="1200" cap="none" spc="0" normalizeH="0" baseline="0" noProof="0">
                <a:ln>
                  <a:noFill/>
                </a:ln>
                <a:solidFill>
                  <a:srgbClr val="23004C"/>
                </a:solidFill>
                <a:effectLst/>
                <a:uLnTx/>
                <a:uFillTx/>
                <a:latin typeface="Arial"/>
                <a:ea typeface="Arial"/>
                <a:cs typeface="Arial"/>
              </a:rPr>
              <a:t>ohne</a:t>
            </a:r>
            <a:br>
              <a:rPr kumimoji="0" sz="1050" b="0" i="0" u="none" strike="noStrike" kern="1200" cap="none" spc="0" normalizeH="0" baseline="0" noProof="0">
                <a:ln>
                  <a:noFill/>
                </a:ln>
                <a:solidFill>
                  <a:srgbClr val="23004C"/>
                </a:solidFill>
                <a:effectLst/>
                <a:uLnTx/>
                <a:uFillTx/>
                <a:latin typeface="Arial"/>
                <a:ea typeface="+mn-ea"/>
                <a:cs typeface="Arial"/>
              </a:rPr>
            </a:br>
            <a:r>
              <a:rPr kumimoji="0" lang="de" sz="1050" b="0" i="0" u="none" strike="noStrike" kern="1200" cap="none" spc="0" normalizeH="0" baseline="0" noProof="0">
                <a:ln>
                  <a:noFill/>
                </a:ln>
                <a:solidFill>
                  <a:srgbClr val="23004C"/>
                </a:solidFill>
                <a:effectLst/>
                <a:uLnTx/>
                <a:uFillTx/>
                <a:latin typeface="Arial"/>
                <a:ea typeface="Arial"/>
                <a:cs typeface="Arial"/>
              </a:rPr>
              <a:t>Screening</a:t>
            </a:r>
            <a:endParaRPr kumimoji="0" lang="en-US" sz="1050" b="0" i="0" u="none" strike="noStrike" kern="1200" cap="none" spc="0" normalizeH="0" baseline="30000" noProof="0">
              <a:ln>
                <a:noFill/>
              </a:ln>
              <a:solidFill>
                <a:srgbClr val="23004C"/>
              </a:solidFill>
              <a:effectLst/>
              <a:uLnTx/>
              <a:uFillTx/>
              <a:latin typeface="Arial" panose="020B0604020202020204" pitchFamily="34" charset="0"/>
              <a:ea typeface="+mn-ea"/>
              <a:cs typeface="Arial" panose="020B0604020202020204" pitchFamily="34" charset="0"/>
            </a:endParaRPr>
          </a:p>
        </p:txBody>
      </p:sp>
      <p:cxnSp>
        <p:nvCxnSpPr>
          <p:cNvPr id="131" name="Straight Connector 29">
            <a:extLst>
              <a:ext uri="{FF2B5EF4-FFF2-40B4-BE49-F238E27FC236}">
                <a16:creationId xmlns:a16="http://schemas.microsoft.com/office/drawing/2014/main" id="{722203A4-7418-ABCA-AFC8-A7FB233A0481}"/>
              </a:ext>
            </a:extLst>
          </p:cNvPr>
          <p:cNvCxnSpPr/>
          <p:nvPr/>
        </p:nvCxnSpPr>
        <p:spPr>
          <a:xfrm>
            <a:off x="1169262" y="1629880"/>
            <a:ext cx="3293372" cy="6003"/>
          </a:xfrm>
          <a:prstGeom prst="line">
            <a:avLst/>
          </a:prstGeom>
          <a:noFill/>
          <a:ln w="12700" cap="flat" cmpd="sng" algn="ctr">
            <a:solidFill>
              <a:srgbClr val="347475">
                <a:shade val="95000"/>
                <a:satMod val="105000"/>
              </a:srgbClr>
            </a:solidFill>
            <a:prstDash val="solid"/>
          </a:ln>
          <a:effectLst/>
        </p:spPr>
      </p:cxnSp>
      <p:cxnSp>
        <p:nvCxnSpPr>
          <p:cNvPr id="132" name="Straight Connector 65">
            <a:extLst>
              <a:ext uri="{FF2B5EF4-FFF2-40B4-BE49-F238E27FC236}">
                <a16:creationId xmlns:a16="http://schemas.microsoft.com/office/drawing/2014/main" id="{B8A2C04F-26D2-BB61-7DD2-199E69AB6300}"/>
              </a:ext>
            </a:extLst>
          </p:cNvPr>
          <p:cNvCxnSpPr/>
          <p:nvPr/>
        </p:nvCxnSpPr>
        <p:spPr>
          <a:xfrm>
            <a:off x="5064806" y="1636663"/>
            <a:ext cx="3583254" cy="9841"/>
          </a:xfrm>
          <a:prstGeom prst="line">
            <a:avLst/>
          </a:prstGeom>
          <a:noFill/>
          <a:ln w="12700" cap="flat" cmpd="sng" algn="ctr">
            <a:solidFill>
              <a:srgbClr val="347475">
                <a:shade val="95000"/>
                <a:satMod val="105000"/>
              </a:srgbClr>
            </a:solidFill>
            <a:prstDash val="solid"/>
          </a:ln>
          <a:effectLst/>
        </p:spPr>
      </p:cxnSp>
      <p:pic>
        <p:nvPicPr>
          <p:cNvPr id="135" name="Picture 25" descr="A black background with a black square&#10;&#10;Description automatically generated with medium confidence">
            <a:extLst>
              <a:ext uri="{FF2B5EF4-FFF2-40B4-BE49-F238E27FC236}">
                <a16:creationId xmlns:a16="http://schemas.microsoft.com/office/drawing/2014/main" id="{451426FE-9FE8-667F-A8B5-86FDB1F22468}"/>
              </a:ext>
            </a:extLst>
          </p:cNvPr>
          <p:cNvPicPr>
            <a:picLocks noChangeAspect="1"/>
          </p:cNvPicPr>
          <p:nvPr/>
        </p:nvPicPr>
        <p:blipFill>
          <a:blip r:embed="rId14">
            <a:duotone>
              <a:srgbClr val="575D72">
                <a:shade val="45000"/>
                <a:satMod val="135000"/>
              </a:srgbClr>
              <a:prstClr val="white"/>
            </a:duotone>
          </a:blip>
          <a:srcRect t="11528" b="23973"/>
          <a:stretch>
            <a:fillRect/>
          </a:stretch>
        </p:blipFill>
        <p:spPr>
          <a:xfrm>
            <a:off x="6698591" y="964219"/>
            <a:ext cx="612014" cy="394742"/>
          </a:xfrm>
          <a:prstGeom prst="rect">
            <a:avLst/>
          </a:prstGeom>
        </p:spPr>
      </p:pic>
      <p:pic>
        <p:nvPicPr>
          <p:cNvPr id="136" name="Picture 27" descr="A black background with a black square&#10;&#10;Description automatically generated with medium confidence">
            <a:extLst>
              <a:ext uri="{FF2B5EF4-FFF2-40B4-BE49-F238E27FC236}">
                <a16:creationId xmlns:a16="http://schemas.microsoft.com/office/drawing/2014/main" id="{D6D045AD-4D08-E9D0-3537-D3A60D4C15E2}"/>
              </a:ext>
            </a:extLst>
          </p:cNvPr>
          <p:cNvPicPr>
            <a:picLocks noChangeAspect="1"/>
          </p:cNvPicPr>
          <p:nvPr/>
        </p:nvPicPr>
        <p:blipFill>
          <a:blip r:embed="rId15">
            <a:duotone>
              <a:srgbClr val="575D72">
                <a:shade val="45000"/>
                <a:satMod val="135000"/>
              </a:srgbClr>
              <a:prstClr val="white"/>
            </a:duotone>
          </a:blip>
          <a:srcRect b="24444"/>
          <a:stretch>
            <a:fillRect/>
          </a:stretch>
        </p:blipFill>
        <p:spPr>
          <a:xfrm>
            <a:off x="2592940" y="915551"/>
            <a:ext cx="612014" cy="462411"/>
          </a:xfrm>
          <a:prstGeom prst="rect">
            <a:avLst/>
          </a:prstGeom>
        </p:spPr>
      </p:pic>
    </p:spTree>
    <p:extLst>
      <p:ext uri="{BB962C8B-B14F-4D97-AF65-F5344CB8AC3E}">
        <p14:creationId xmlns:p14="http://schemas.microsoft.com/office/powerpoint/2010/main" val="2745538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9">
            <a:extLst>
              <a:ext uri="{FF2B5EF4-FFF2-40B4-BE49-F238E27FC236}">
                <a16:creationId xmlns:a16="http://schemas.microsoft.com/office/drawing/2014/main" id="{6B46BBCA-3638-637A-4CD8-1F99988F5362}"/>
              </a:ext>
            </a:extLst>
          </p:cNvPr>
          <p:cNvSpPr txBox="1">
            <a:spLocks/>
          </p:cNvSpPr>
          <p:nvPr/>
        </p:nvSpPr>
        <p:spPr>
          <a:xfrm>
            <a:off x="314409" y="11415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Kinder mit bekanntem präsymptomatischem T1D haben bei klinischer Manifestation einen milderen Diabetes</a:t>
            </a:r>
            <a:r>
              <a:rPr lang="de-DE" sz="2000" b="1" baseline="30000">
                <a:solidFill>
                  <a:srgbClr val="7030A0"/>
                </a:solidFill>
                <a:latin typeface="+mj-lt"/>
              </a:rPr>
              <a:t>1</a:t>
            </a:r>
          </a:p>
        </p:txBody>
      </p:sp>
      <p:sp>
        <p:nvSpPr>
          <p:cNvPr id="9" name="TextBox 3037">
            <a:extLst>
              <a:ext uri="{FF2B5EF4-FFF2-40B4-BE49-F238E27FC236}">
                <a16:creationId xmlns:a16="http://schemas.microsoft.com/office/drawing/2014/main" id="{21D6FA55-FC37-FCC8-3A3E-921A72CC22AF}"/>
              </a:ext>
            </a:extLst>
          </p:cNvPr>
          <p:cNvSpPr txBox="1"/>
          <p:nvPr/>
        </p:nvSpPr>
        <p:spPr>
          <a:xfrm>
            <a:off x="314409" y="4930535"/>
            <a:ext cx="7437952" cy="184666"/>
          </a:xfrm>
          <a:prstGeom prst="rect">
            <a:avLst/>
          </a:prstGeom>
          <a:noFill/>
        </p:spPr>
        <p:txBody>
          <a:bodyPr wrap="square" rtlCol="0" anchor="b">
            <a:spAutoFit/>
          </a:bodyPr>
          <a:lstStyle/>
          <a:p>
            <a:r>
              <a:rPr lang="da-DK" sz="600" b="1">
                <a:solidFill>
                  <a:srgbClr val="404040"/>
                </a:solidFill>
                <a:ea typeface="Arial"/>
                <a:cs typeface="Arial"/>
              </a:rPr>
              <a:t>1.</a:t>
            </a:r>
            <a:r>
              <a:rPr lang="da-DK" sz="600">
                <a:solidFill>
                  <a:srgbClr val="404040"/>
                </a:solidFill>
                <a:ea typeface="Arial"/>
                <a:cs typeface="Arial"/>
              </a:rPr>
              <a:t> Hummel S </a:t>
            </a:r>
            <a:r>
              <a:rPr lang="da-DK" sz="600" i="1">
                <a:solidFill>
                  <a:srgbClr val="404040"/>
                </a:solidFill>
                <a:ea typeface="Arial"/>
                <a:cs typeface="Arial"/>
              </a:rPr>
              <a:t>et al. Diabetologia </a:t>
            </a:r>
            <a:r>
              <a:rPr lang="da-DK" sz="600">
                <a:solidFill>
                  <a:srgbClr val="404040"/>
                </a:solidFill>
                <a:ea typeface="Arial"/>
                <a:cs typeface="Arial"/>
              </a:rPr>
              <a:t>2023; 66: 1633–42</a:t>
            </a:r>
            <a:r>
              <a:rPr lang="de-DE" sz="600">
                <a:solidFill>
                  <a:srgbClr val="404040"/>
                </a:solidFill>
              </a:rPr>
              <a:t>. </a:t>
            </a:r>
          </a:p>
        </p:txBody>
      </p:sp>
      <p:sp>
        <p:nvSpPr>
          <p:cNvPr id="14" name="Footer Placeholder 4">
            <a:extLst>
              <a:ext uri="{FF2B5EF4-FFF2-40B4-BE49-F238E27FC236}">
                <a16:creationId xmlns:a16="http://schemas.microsoft.com/office/drawing/2014/main" id="{0C8DAD19-B3B1-8913-9424-363B086ED1D6}"/>
              </a:ext>
            </a:extLst>
          </p:cNvPr>
          <p:cNvSpPr txBox="1">
            <a:spLocks/>
          </p:cNvSpPr>
          <p:nvPr/>
        </p:nvSpPr>
        <p:spPr>
          <a:xfrm>
            <a:off x="349624" y="4758822"/>
            <a:ext cx="7699462" cy="19091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BMI-SDS: Body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Mass</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Index Standard Deviation Score, Body-Mass-Index-Standardabweichungs-Score; HbA</a:t>
            </a:r>
            <a:r>
              <a:rPr kumimoji="0" lang="de-DE" sz="600" b="0" i="0" u="none" strike="noStrike" kern="1200" cap="none" spc="0" normalizeH="0" baseline="-25000">
                <a:ln>
                  <a:noFill/>
                </a:ln>
                <a:solidFill>
                  <a:srgbClr val="404040"/>
                </a:solidFill>
                <a:effectLst/>
                <a:uLnTx/>
                <a:uFillTx/>
                <a:latin typeface="+mn-lt"/>
                <a:ea typeface="Verdana" panose="020B0604030504040204" pitchFamily="34" charset="0"/>
                <a:cs typeface="Verdana" panose="020B0604030504040204" pitchFamily="34" charset="0"/>
              </a:rPr>
              <a:t>1c</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Hämoglobin A</a:t>
            </a:r>
            <a:r>
              <a:rPr kumimoji="0" lang="de-DE" sz="600" b="0" i="0" u="none" strike="noStrike" kern="1200" cap="none" spc="0" normalizeH="0" baseline="-25000">
                <a:ln>
                  <a:noFill/>
                </a:ln>
                <a:solidFill>
                  <a:srgbClr val="404040"/>
                </a:solidFill>
                <a:effectLst/>
                <a:uLnTx/>
                <a:uFillTx/>
                <a:latin typeface="+mn-lt"/>
                <a:ea typeface="Verdana" panose="020B0604030504040204" pitchFamily="34" charset="0"/>
                <a:cs typeface="Verdana" panose="020B0604030504040204" pitchFamily="34" charset="0"/>
              </a:rPr>
              <a:t>1c</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NPG: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Nüchternplasmaglukose</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T1D: Typ-1-Diabetes. </a:t>
            </a:r>
            <a:endParaRPr kumimoji="0" lang="de-DE" sz="600" b="0" i="0" u="none" strike="noStrike" kern="1200" cap="none" spc="0" normalizeH="0" baseline="30000">
              <a:ln>
                <a:noFill/>
              </a:ln>
              <a:solidFill>
                <a:srgbClr val="404040"/>
              </a:solidFill>
              <a:effectLst/>
              <a:uLnTx/>
              <a:uFillTx/>
              <a:latin typeface="+mn-lt"/>
              <a:ea typeface="+mn-ea"/>
              <a:cs typeface="Arial" panose="020B0604020202020204" pitchFamily="34" charset="0"/>
            </a:endParaRPr>
          </a:p>
        </p:txBody>
      </p:sp>
      <p:grpSp>
        <p:nvGrpSpPr>
          <p:cNvPr id="27" name="Gruppieren 26">
            <a:extLst>
              <a:ext uri="{FF2B5EF4-FFF2-40B4-BE49-F238E27FC236}">
                <a16:creationId xmlns:a16="http://schemas.microsoft.com/office/drawing/2014/main" id="{4B24BF69-6C6A-5B9C-8A04-3031931F2D24}"/>
              </a:ext>
            </a:extLst>
          </p:cNvPr>
          <p:cNvGrpSpPr/>
          <p:nvPr/>
        </p:nvGrpSpPr>
        <p:grpSpPr>
          <a:xfrm>
            <a:off x="456736" y="1072534"/>
            <a:ext cx="8230528" cy="2596086"/>
            <a:chOff x="456736" y="1201003"/>
            <a:chExt cx="8230528" cy="2596086"/>
          </a:xfrm>
        </p:grpSpPr>
        <p:grpSp>
          <p:nvGrpSpPr>
            <p:cNvPr id="7" name="Gruppieren 6">
              <a:extLst>
                <a:ext uri="{FF2B5EF4-FFF2-40B4-BE49-F238E27FC236}">
                  <a16:creationId xmlns:a16="http://schemas.microsoft.com/office/drawing/2014/main" id="{E0376B99-5437-8009-99AC-F8025493E958}"/>
                </a:ext>
              </a:extLst>
            </p:cNvPr>
            <p:cNvGrpSpPr/>
            <p:nvPr/>
          </p:nvGrpSpPr>
          <p:grpSpPr>
            <a:xfrm>
              <a:off x="456736" y="1201003"/>
              <a:ext cx="8230528" cy="2596086"/>
              <a:chOff x="280062" y="1294192"/>
              <a:chExt cx="8583876" cy="2649737"/>
            </a:xfrm>
          </p:grpSpPr>
          <p:pic>
            <p:nvPicPr>
              <p:cNvPr id="8" name="Grafik 7">
                <a:extLst>
                  <a:ext uri="{FF2B5EF4-FFF2-40B4-BE49-F238E27FC236}">
                    <a16:creationId xmlns:a16="http://schemas.microsoft.com/office/drawing/2014/main" id="{FA1BDA9D-7B1E-F3AF-DFBF-0DC1CB0BEF5B}"/>
                  </a:ext>
                </a:extLst>
              </p:cNvPr>
              <p:cNvPicPr>
                <a:picLocks noChangeAspect="1"/>
              </p:cNvPicPr>
              <p:nvPr/>
            </p:nvPicPr>
            <p:blipFill>
              <a:blip r:embed="rId3"/>
              <a:stretch>
                <a:fillRect/>
              </a:stretch>
            </p:blipFill>
            <p:spPr>
              <a:xfrm>
                <a:off x="280062" y="1294192"/>
                <a:ext cx="8583876" cy="2626665"/>
              </a:xfrm>
              <a:prstGeom prst="rect">
                <a:avLst/>
              </a:prstGeom>
            </p:spPr>
          </p:pic>
          <p:sp>
            <p:nvSpPr>
              <p:cNvPr id="3" name="Rechteck 2">
                <a:extLst>
                  <a:ext uri="{FF2B5EF4-FFF2-40B4-BE49-F238E27FC236}">
                    <a16:creationId xmlns:a16="http://schemas.microsoft.com/office/drawing/2014/main" id="{46AC26D6-A9F7-4C3C-B162-369F18A81D04}"/>
                  </a:ext>
                </a:extLst>
              </p:cNvPr>
              <p:cNvSpPr/>
              <p:nvPr/>
            </p:nvSpPr>
            <p:spPr>
              <a:xfrm>
                <a:off x="280062" y="1294192"/>
                <a:ext cx="8583876" cy="2649737"/>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15" name="Textfeld 14">
              <a:extLst>
                <a:ext uri="{FF2B5EF4-FFF2-40B4-BE49-F238E27FC236}">
                  <a16:creationId xmlns:a16="http://schemas.microsoft.com/office/drawing/2014/main" id="{ADCF5E46-73F2-F1E6-02F8-876C920A92D9}"/>
                </a:ext>
              </a:extLst>
            </p:cNvPr>
            <p:cNvSpPr txBox="1"/>
            <p:nvPr/>
          </p:nvSpPr>
          <p:spPr>
            <a:xfrm rot="16200000">
              <a:off x="21009" y="2294482"/>
              <a:ext cx="1486304" cy="261610"/>
            </a:xfrm>
            <a:prstGeom prst="rect">
              <a:avLst/>
            </a:prstGeom>
            <a:solidFill>
              <a:schemeClr val="bg1"/>
            </a:solidFill>
          </p:spPr>
          <p:txBody>
            <a:bodyPr wrap="none" rtlCol="0" anchor="ctr">
              <a:spAutoFit/>
            </a:bodyPr>
            <a:lstStyle/>
            <a:p>
              <a:pPr algn="ctr"/>
              <a:r>
                <a:rPr lang="de-DE" sz="1100"/>
                <a:t>HbA</a:t>
              </a:r>
              <a:r>
                <a:rPr lang="de-DE" sz="1100" baseline="-25000"/>
                <a:t>1c</a:t>
              </a:r>
              <a:r>
                <a:rPr lang="de-DE" sz="1100"/>
                <a:t> [mmol/</a:t>
              </a:r>
              <a:r>
                <a:rPr lang="de-DE" sz="1100" err="1"/>
                <a:t>mol</a:t>
              </a:r>
              <a:r>
                <a:rPr lang="de-DE" sz="1100"/>
                <a:t>]</a:t>
              </a:r>
            </a:p>
          </p:txBody>
        </p:sp>
        <p:sp>
          <p:nvSpPr>
            <p:cNvPr id="16" name="Textfeld 15">
              <a:extLst>
                <a:ext uri="{FF2B5EF4-FFF2-40B4-BE49-F238E27FC236}">
                  <a16:creationId xmlns:a16="http://schemas.microsoft.com/office/drawing/2014/main" id="{501078D4-5A44-D1C2-CF17-06137C5C84C5}"/>
                </a:ext>
              </a:extLst>
            </p:cNvPr>
            <p:cNvSpPr txBox="1"/>
            <p:nvPr/>
          </p:nvSpPr>
          <p:spPr>
            <a:xfrm rot="16200000">
              <a:off x="1895747" y="2315599"/>
              <a:ext cx="1958542" cy="261610"/>
            </a:xfrm>
            <a:prstGeom prst="rect">
              <a:avLst/>
            </a:prstGeom>
            <a:solidFill>
              <a:schemeClr val="bg1"/>
            </a:solidFill>
          </p:spPr>
          <p:txBody>
            <a:bodyPr wrap="square" lIns="0" rIns="0" rtlCol="0" anchor="ctr">
              <a:spAutoFit/>
            </a:bodyPr>
            <a:lstStyle/>
            <a:p>
              <a:pPr algn="ctr"/>
              <a:r>
                <a:rPr lang="de-DE" sz="1100"/>
                <a:t>Nüchternglukose [mmol/l]</a:t>
              </a:r>
            </a:p>
          </p:txBody>
        </p:sp>
        <p:sp>
          <p:nvSpPr>
            <p:cNvPr id="17" name="Textfeld 16">
              <a:extLst>
                <a:ext uri="{FF2B5EF4-FFF2-40B4-BE49-F238E27FC236}">
                  <a16:creationId xmlns:a16="http://schemas.microsoft.com/office/drawing/2014/main" id="{1A615E2B-30B9-E29C-C556-8571E88DAFEE}"/>
                </a:ext>
              </a:extLst>
            </p:cNvPr>
            <p:cNvSpPr txBox="1"/>
            <p:nvPr/>
          </p:nvSpPr>
          <p:spPr>
            <a:xfrm rot="16200000">
              <a:off x="3882046" y="2290239"/>
              <a:ext cx="1946046" cy="261610"/>
            </a:xfrm>
            <a:prstGeom prst="rect">
              <a:avLst/>
            </a:prstGeom>
            <a:solidFill>
              <a:schemeClr val="bg1"/>
            </a:solidFill>
          </p:spPr>
          <p:txBody>
            <a:bodyPr wrap="none" lIns="0" rIns="0" rtlCol="0" anchor="ctr">
              <a:spAutoFit/>
            </a:bodyPr>
            <a:lstStyle/>
            <a:p>
              <a:pPr algn="ctr"/>
              <a:r>
                <a:rPr lang="de-DE" sz="1100"/>
                <a:t>Nüchtern-C-Peptid [</a:t>
              </a:r>
              <a:r>
                <a:rPr lang="de-DE" sz="1100" err="1"/>
                <a:t>nmol</a:t>
              </a:r>
              <a:r>
                <a:rPr lang="de-DE" sz="1100"/>
                <a:t>/l]</a:t>
              </a:r>
            </a:p>
          </p:txBody>
        </p:sp>
        <p:sp>
          <p:nvSpPr>
            <p:cNvPr id="18" name="Textfeld 17">
              <a:extLst>
                <a:ext uri="{FF2B5EF4-FFF2-40B4-BE49-F238E27FC236}">
                  <a16:creationId xmlns:a16="http://schemas.microsoft.com/office/drawing/2014/main" id="{B84FC08D-0F77-0069-E474-1111E08E9DCB}"/>
                </a:ext>
              </a:extLst>
            </p:cNvPr>
            <p:cNvSpPr txBox="1"/>
            <p:nvPr/>
          </p:nvSpPr>
          <p:spPr>
            <a:xfrm rot="16200000">
              <a:off x="6443461" y="2303886"/>
              <a:ext cx="824265" cy="261610"/>
            </a:xfrm>
            <a:prstGeom prst="rect">
              <a:avLst/>
            </a:prstGeom>
            <a:solidFill>
              <a:schemeClr val="bg1"/>
            </a:solidFill>
          </p:spPr>
          <p:txBody>
            <a:bodyPr wrap="none" rtlCol="0" anchor="ctr">
              <a:spAutoFit/>
            </a:bodyPr>
            <a:lstStyle/>
            <a:p>
              <a:pPr algn="ctr"/>
              <a:r>
                <a:rPr lang="de-DE" sz="1100"/>
                <a:t>BMI-SDS</a:t>
              </a:r>
            </a:p>
          </p:txBody>
        </p:sp>
        <p:sp>
          <p:nvSpPr>
            <p:cNvPr id="19" name="Textfeld 18">
              <a:extLst>
                <a:ext uri="{FF2B5EF4-FFF2-40B4-BE49-F238E27FC236}">
                  <a16:creationId xmlns:a16="http://schemas.microsoft.com/office/drawing/2014/main" id="{EFF4F580-08A2-F8C9-8BFB-47A313C50790}"/>
                </a:ext>
              </a:extLst>
            </p:cNvPr>
            <p:cNvSpPr txBox="1"/>
            <p:nvPr/>
          </p:nvSpPr>
          <p:spPr>
            <a:xfrm>
              <a:off x="1376483" y="3460021"/>
              <a:ext cx="590226" cy="261610"/>
            </a:xfrm>
            <a:prstGeom prst="rect">
              <a:avLst/>
            </a:prstGeom>
            <a:solidFill>
              <a:schemeClr val="bg1"/>
            </a:solidFill>
          </p:spPr>
          <p:txBody>
            <a:bodyPr wrap="none" rtlCol="0" anchor="ctr">
              <a:spAutoFit/>
            </a:bodyPr>
            <a:lstStyle/>
            <a:p>
              <a:pPr algn="ctr"/>
              <a:r>
                <a:rPr lang="de-DE" sz="1100"/>
                <a:t>Fr1da</a:t>
              </a:r>
            </a:p>
          </p:txBody>
        </p:sp>
        <p:sp>
          <p:nvSpPr>
            <p:cNvPr id="20" name="Textfeld 19">
              <a:extLst>
                <a:ext uri="{FF2B5EF4-FFF2-40B4-BE49-F238E27FC236}">
                  <a16:creationId xmlns:a16="http://schemas.microsoft.com/office/drawing/2014/main" id="{6B268F12-A243-5C1C-0069-4E56798C4E4D}"/>
                </a:ext>
              </a:extLst>
            </p:cNvPr>
            <p:cNvSpPr txBox="1"/>
            <p:nvPr/>
          </p:nvSpPr>
          <p:spPr>
            <a:xfrm>
              <a:off x="1900019" y="3460392"/>
              <a:ext cx="649537" cy="261610"/>
            </a:xfrm>
            <a:prstGeom prst="rect">
              <a:avLst/>
            </a:prstGeom>
            <a:solidFill>
              <a:schemeClr val="bg1"/>
            </a:solidFill>
          </p:spPr>
          <p:txBody>
            <a:bodyPr wrap="none" rtlCol="0" anchor="ctr">
              <a:spAutoFit/>
            </a:bodyPr>
            <a:lstStyle/>
            <a:p>
              <a:pPr algn="ctr"/>
              <a:r>
                <a:rPr lang="de-DE" sz="1100" err="1"/>
                <a:t>DiMelli</a:t>
              </a:r>
              <a:endParaRPr lang="de-DE" sz="1100"/>
            </a:p>
          </p:txBody>
        </p:sp>
        <p:sp>
          <p:nvSpPr>
            <p:cNvPr id="21" name="Textfeld 20">
              <a:extLst>
                <a:ext uri="{FF2B5EF4-FFF2-40B4-BE49-F238E27FC236}">
                  <a16:creationId xmlns:a16="http://schemas.microsoft.com/office/drawing/2014/main" id="{517BC210-51F7-D361-279C-F454A7CC452D}"/>
                </a:ext>
              </a:extLst>
            </p:cNvPr>
            <p:cNvSpPr txBox="1"/>
            <p:nvPr/>
          </p:nvSpPr>
          <p:spPr>
            <a:xfrm>
              <a:off x="3382704" y="3450820"/>
              <a:ext cx="590226" cy="261610"/>
            </a:xfrm>
            <a:prstGeom prst="rect">
              <a:avLst/>
            </a:prstGeom>
            <a:solidFill>
              <a:schemeClr val="bg1"/>
            </a:solidFill>
          </p:spPr>
          <p:txBody>
            <a:bodyPr wrap="none" rtlCol="0" anchor="ctr">
              <a:spAutoFit/>
            </a:bodyPr>
            <a:lstStyle/>
            <a:p>
              <a:pPr algn="ctr"/>
              <a:r>
                <a:rPr lang="de-DE" sz="1100"/>
                <a:t>Fr1da</a:t>
              </a:r>
            </a:p>
          </p:txBody>
        </p:sp>
        <p:sp>
          <p:nvSpPr>
            <p:cNvPr id="22" name="Textfeld 21">
              <a:extLst>
                <a:ext uri="{FF2B5EF4-FFF2-40B4-BE49-F238E27FC236}">
                  <a16:creationId xmlns:a16="http://schemas.microsoft.com/office/drawing/2014/main" id="{2911112A-153D-8694-E2E1-A214F9DC46B4}"/>
                </a:ext>
              </a:extLst>
            </p:cNvPr>
            <p:cNvSpPr txBox="1"/>
            <p:nvPr/>
          </p:nvSpPr>
          <p:spPr>
            <a:xfrm>
              <a:off x="3906240" y="3451191"/>
              <a:ext cx="649537" cy="261610"/>
            </a:xfrm>
            <a:prstGeom prst="rect">
              <a:avLst/>
            </a:prstGeom>
            <a:solidFill>
              <a:schemeClr val="bg1"/>
            </a:solidFill>
          </p:spPr>
          <p:txBody>
            <a:bodyPr wrap="none" rtlCol="0" anchor="ctr">
              <a:spAutoFit/>
            </a:bodyPr>
            <a:lstStyle/>
            <a:p>
              <a:pPr algn="ctr"/>
              <a:r>
                <a:rPr lang="de-DE" sz="1100" err="1"/>
                <a:t>DiMelli</a:t>
              </a:r>
              <a:endParaRPr lang="de-DE" sz="1100"/>
            </a:p>
          </p:txBody>
        </p:sp>
        <p:sp>
          <p:nvSpPr>
            <p:cNvPr id="23" name="Textfeld 22">
              <a:extLst>
                <a:ext uri="{FF2B5EF4-FFF2-40B4-BE49-F238E27FC236}">
                  <a16:creationId xmlns:a16="http://schemas.microsoft.com/office/drawing/2014/main" id="{96F10FDF-3628-46A5-D5A6-09A799C6B916}"/>
                </a:ext>
              </a:extLst>
            </p:cNvPr>
            <p:cNvSpPr txBox="1"/>
            <p:nvPr/>
          </p:nvSpPr>
          <p:spPr>
            <a:xfrm>
              <a:off x="5408853" y="3448522"/>
              <a:ext cx="590226" cy="261610"/>
            </a:xfrm>
            <a:prstGeom prst="rect">
              <a:avLst/>
            </a:prstGeom>
            <a:solidFill>
              <a:schemeClr val="bg1"/>
            </a:solidFill>
          </p:spPr>
          <p:txBody>
            <a:bodyPr wrap="none" rtlCol="0" anchor="ctr">
              <a:spAutoFit/>
            </a:bodyPr>
            <a:lstStyle/>
            <a:p>
              <a:pPr algn="ctr"/>
              <a:r>
                <a:rPr lang="de-DE" sz="1100"/>
                <a:t>Fr1da</a:t>
              </a:r>
            </a:p>
          </p:txBody>
        </p:sp>
        <p:sp>
          <p:nvSpPr>
            <p:cNvPr id="24" name="Textfeld 23">
              <a:extLst>
                <a:ext uri="{FF2B5EF4-FFF2-40B4-BE49-F238E27FC236}">
                  <a16:creationId xmlns:a16="http://schemas.microsoft.com/office/drawing/2014/main" id="{9CC3C386-39EF-9BDB-5AF2-3C67FD1EC604}"/>
                </a:ext>
              </a:extLst>
            </p:cNvPr>
            <p:cNvSpPr txBox="1"/>
            <p:nvPr/>
          </p:nvSpPr>
          <p:spPr>
            <a:xfrm>
              <a:off x="5932389" y="3448893"/>
              <a:ext cx="649537" cy="261610"/>
            </a:xfrm>
            <a:prstGeom prst="rect">
              <a:avLst/>
            </a:prstGeom>
            <a:solidFill>
              <a:schemeClr val="bg1"/>
            </a:solidFill>
          </p:spPr>
          <p:txBody>
            <a:bodyPr wrap="none" rtlCol="0" anchor="ctr">
              <a:spAutoFit/>
            </a:bodyPr>
            <a:lstStyle/>
            <a:p>
              <a:pPr algn="ctr"/>
              <a:r>
                <a:rPr lang="de-DE" sz="1100" err="1"/>
                <a:t>DiMelli</a:t>
              </a:r>
              <a:endParaRPr lang="de-DE" sz="1100"/>
            </a:p>
          </p:txBody>
        </p:sp>
        <p:sp>
          <p:nvSpPr>
            <p:cNvPr id="25" name="Textfeld 24">
              <a:extLst>
                <a:ext uri="{FF2B5EF4-FFF2-40B4-BE49-F238E27FC236}">
                  <a16:creationId xmlns:a16="http://schemas.microsoft.com/office/drawing/2014/main" id="{22A0D0CD-48DB-6D34-A36C-C3F39896B167}"/>
                </a:ext>
              </a:extLst>
            </p:cNvPr>
            <p:cNvSpPr txBox="1"/>
            <p:nvPr/>
          </p:nvSpPr>
          <p:spPr>
            <a:xfrm>
              <a:off x="7316194" y="3443242"/>
              <a:ext cx="590226" cy="261610"/>
            </a:xfrm>
            <a:prstGeom prst="rect">
              <a:avLst/>
            </a:prstGeom>
            <a:solidFill>
              <a:schemeClr val="bg1"/>
            </a:solidFill>
          </p:spPr>
          <p:txBody>
            <a:bodyPr wrap="none" rtlCol="0" anchor="ctr">
              <a:spAutoFit/>
            </a:bodyPr>
            <a:lstStyle/>
            <a:p>
              <a:pPr algn="ctr"/>
              <a:r>
                <a:rPr lang="de-DE" sz="1100"/>
                <a:t>Fr1da</a:t>
              </a:r>
            </a:p>
          </p:txBody>
        </p:sp>
        <p:sp>
          <p:nvSpPr>
            <p:cNvPr id="26" name="Textfeld 25">
              <a:extLst>
                <a:ext uri="{FF2B5EF4-FFF2-40B4-BE49-F238E27FC236}">
                  <a16:creationId xmlns:a16="http://schemas.microsoft.com/office/drawing/2014/main" id="{0BCBA566-D42F-14BA-5AF7-5DCB8ECED6C7}"/>
                </a:ext>
              </a:extLst>
            </p:cNvPr>
            <p:cNvSpPr txBox="1"/>
            <p:nvPr/>
          </p:nvSpPr>
          <p:spPr>
            <a:xfrm>
              <a:off x="7839730" y="3443613"/>
              <a:ext cx="649537" cy="261610"/>
            </a:xfrm>
            <a:prstGeom prst="rect">
              <a:avLst/>
            </a:prstGeom>
            <a:solidFill>
              <a:schemeClr val="bg1"/>
            </a:solidFill>
          </p:spPr>
          <p:txBody>
            <a:bodyPr wrap="none" rtlCol="0" anchor="ctr">
              <a:spAutoFit/>
            </a:bodyPr>
            <a:lstStyle/>
            <a:p>
              <a:pPr algn="ctr"/>
              <a:r>
                <a:rPr lang="de-DE" sz="1100" err="1"/>
                <a:t>DiMelli</a:t>
              </a:r>
              <a:endParaRPr lang="de-DE" sz="1100"/>
            </a:p>
          </p:txBody>
        </p:sp>
      </p:grpSp>
      <p:sp>
        <p:nvSpPr>
          <p:cNvPr id="5" name="Rechteck: abgerundete Ecken 4">
            <a:extLst>
              <a:ext uri="{FF2B5EF4-FFF2-40B4-BE49-F238E27FC236}">
                <a16:creationId xmlns:a16="http://schemas.microsoft.com/office/drawing/2014/main" id="{5B85B630-9F09-37F0-4E46-7585AB6DFFE3}"/>
              </a:ext>
            </a:extLst>
          </p:cNvPr>
          <p:cNvSpPr/>
          <p:nvPr/>
        </p:nvSpPr>
        <p:spPr>
          <a:xfrm>
            <a:off x="456736" y="3868231"/>
            <a:ext cx="8230529" cy="750413"/>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685800">
              <a:spcAft>
                <a:spcPts val="600"/>
              </a:spcAft>
              <a:defRPr/>
            </a:pPr>
            <a:r>
              <a:rPr lang="de-DE" sz="1100">
                <a:solidFill>
                  <a:schemeClr val="bg1"/>
                </a:solidFill>
              </a:rPr>
              <a:t>Die Diagnose von präsymptomatischem T1D bei Kindern in einem populationsbasierten Früherkennungspro-gramm, gefolgt von Schulung und Überwachung im weiteren Verlauf, führte zu einem besseren klinischen Erscheinungsbild (niedrigerer HbA1c und NPG, höhere C-Peptid-Spiegel) zu Beginn des klinisch manifesten T1D</a:t>
            </a:r>
          </a:p>
        </p:txBody>
      </p:sp>
    </p:spTree>
    <p:extLst>
      <p:ext uri="{BB962C8B-B14F-4D97-AF65-F5344CB8AC3E}">
        <p14:creationId xmlns:p14="http://schemas.microsoft.com/office/powerpoint/2010/main" val="1286518446"/>
      </p:ext>
    </p:extLst>
  </p:cSld>
  <p:clrMapOvr>
    <a:masterClrMapping/>
  </p:clrMapOvr>
  <p:transition>
    <p:fade/>
  </p:transition>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EA07DA53-20A0-8D31-52B8-807BA6BC6FCA}"/>
              </a:ext>
            </a:extLst>
          </p:cNvPr>
          <p:cNvSpPr txBox="1">
            <a:spLocks/>
          </p:cNvSpPr>
          <p:nvPr/>
        </p:nvSpPr>
        <p:spPr>
          <a:xfrm>
            <a:off x="314409" y="11541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Manifestation von T1D ohne DKA ist bei Kindern und Jugendlichen mit besseren langfristigen Ergebnissen assoziiert</a:t>
            </a:r>
            <a:r>
              <a:rPr kumimoji="0" lang="de-DE" sz="2000" b="1" i="0" u="none" strike="noStrike" kern="1200" cap="none" spc="0" normalizeH="0" baseline="30000" noProof="0">
                <a:ln>
                  <a:noFill/>
                </a:ln>
                <a:solidFill>
                  <a:srgbClr val="7030A0"/>
                </a:solidFill>
                <a:effectLst/>
                <a:uLnTx/>
                <a:uFillTx/>
                <a:latin typeface="Verdana"/>
                <a:ea typeface="+mn-ea"/>
                <a:cs typeface="+mn-cs"/>
              </a:rPr>
              <a:t>1-4</a:t>
            </a:r>
          </a:p>
        </p:txBody>
      </p:sp>
      <p:cxnSp>
        <p:nvCxnSpPr>
          <p:cNvPr id="29" name="Straight Connector 44">
            <a:extLst>
              <a:ext uri="{FF2B5EF4-FFF2-40B4-BE49-F238E27FC236}">
                <a16:creationId xmlns:a16="http://schemas.microsoft.com/office/drawing/2014/main" id="{8DD6C311-9A52-1CE1-A944-23D242D41BF4}"/>
              </a:ext>
            </a:extLst>
          </p:cNvPr>
          <p:cNvCxnSpPr/>
          <p:nvPr/>
        </p:nvCxnSpPr>
        <p:spPr>
          <a:xfrm>
            <a:off x="6067566" y="2012502"/>
            <a:ext cx="2230181" cy="0"/>
          </a:xfrm>
          <a:prstGeom prst="line">
            <a:avLst/>
          </a:prstGeom>
          <a:noFill/>
          <a:ln w="9525" cap="flat" cmpd="sng" algn="ctr">
            <a:solidFill>
              <a:srgbClr val="347475"/>
            </a:solidFill>
            <a:prstDash val="solid"/>
          </a:ln>
          <a:effectLst/>
        </p:spPr>
      </p:cxnSp>
      <p:sp>
        <p:nvSpPr>
          <p:cNvPr id="30" name="Text Placeholder 9">
            <a:extLst>
              <a:ext uri="{FF2B5EF4-FFF2-40B4-BE49-F238E27FC236}">
                <a16:creationId xmlns:a16="http://schemas.microsoft.com/office/drawing/2014/main" id="{F19C0964-815F-04A9-84E2-F7C6EDEAC114}"/>
              </a:ext>
            </a:extLst>
          </p:cNvPr>
          <p:cNvSpPr txBox="1">
            <a:spLocks/>
          </p:cNvSpPr>
          <p:nvPr/>
        </p:nvSpPr>
        <p:spPr>
          <a:xfrm>
            <a:off x="446442" y="4394047"/>
            <a:ext cx="8432030" cy="659246"/>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defRPr/>
            </a:pPr>
            <a:br>
              <a:rPr kumimoji="0" lang="de-DE" sz="600" b="0" i="0" u="none" strike="noStrike" kern="1200" cap="none" spc="0" normalizeH="0" baseline="0" noProof="0">
                <a:ln>
                  <a:noFill/>
                </a:ln>
                <a:solidFill>
                  <a:srgbClr val="404040"/>
                </a:solidFill>
                <a:effectLst/>
                <a:uLnTx/>
                <a:uFillTx/>
                <a:latin typeface="+mn-lt"/>
              </a:rPr>
            </a:br>
            <a:r>
              <a:rPr kumimoji="0" lang="de-DE" sz="600" b="0" i="0" u="none" strike="noStrike" kern="1200" cap="none" spc="0" normalizeH="0" baseline="0" noProof="0">
                <a:ln>
                  <a:noFill/>
                </a:ln>
                <a:solidFill>
                  <a:srgbClr val="404040"/>
                </a:solidFill>
                <a:effectLst/>
                <a:uLnTx/>
                <a:uFillTx/>
                <a:latin typeface="+mn-lt"/>
                <a:ea typeface="Arial"/>
                <a:cs typeface="Arial"/>
              </a:rPr>
              <a:t>DKA: diabetische Ketoazidose; HbA</a:t>
            </a:r>
            <a:r>
              <a:rPr kumimoji="0" lang="de-DE" sz="600" b="0" i="0" u="none" strike="noStrike" kern="1200" cap="none" spc="0" normalizeH="0" baseline="-25000" noProof="0">
                <a:ln>
                  <a:noFill/>
                </a:ln>
                <a:solidFill>
                  <a:srgbClr val="404040"/>
                </a:solidFill>
                <a:effectLst/>
                <a:uLnTx/>
                <a:uFillTx/>
                <a:latin typeface="+mn-lt"/>
                <a:ea typeface="Arial"/>
                <a:cs typeface="Arial"/>
              </a:rPr>
              <a:t>1c</a:t>
            </a:r>
            <a:r>
              <a:rPr kumimoji="0" lang="de-DE" sz="600" b="0" i="0" u="none" strike="noStrike" kern="1200" cap="none" spc="0" normalizeH="0" baseline="0" noProof="0">
                <a:ln>
                  <a:noFill/>
                </a:ln>
                <a:solidFill>
                  <a:srgbClr val="404040"/>
                </a:solidFill>
                <a:effectLst/>
                <a:uLnTx/>
                <a:uFillTx/>
                <a:latin typeface="+mn-lt"/>
                <a:ea typeface="Arial"/>
                <a:cs typeface="Arial"/>
              </a:rPr>
              <a:t>: Hämoglobin A</a:t>
            </a:r>
            <a:r>
              <a:rPr kumimoji="0" lang="de-DE" sz="600" b="0" i="0" u="none" strike="noStrike" kern="1200" cap="none" spc="0" normalizeH="0" baseline="-25000" noProof="0">
                <a:ln>
                  <a:noFill/>
                </a:ln>
                <a:solidFill>
                  <a:srgbClr val="404040"/>
                </a:solidFill>
                <a:effectLst/>
                <a:uLnTx/>
                <a:uFillTx/>
                <a:latin typeface="+mn-lt"/>
                <a:ea typeface="Arial"/>
                <a:cs typeface="Arial"/>
              </a:rPr>
              <a:t>1c</a:t>
            </a:r>
            <a:r>
              <a:rPr kumimoji="0" lang="de-DE" sz="600" b="0" i="0" u="none" strike="noStrike" kern="1200" cap="none" spc="0" normalizeH="0" baseline="0" noProof="0">
                <a:ln>
                  <a:noFill/>
                </a:ln>
                <a:solidFill>
                  <a:srgbClr val="404040"/>
                </a:solidFill>
                <a:effectLst/>
                <a:uLnTx/>
                <a:uFillTx/>
                <a:latin typeface="+mn-lt"/>
                <a:ea typeface="Arial"/>
                <a:cs typeface="Arial"/>
              </a:rPr>
              <a:t>; IQ: Intelligenzquotient; T1D: Typ-1-Diabetes.</a:t>
            </a:r>
            <a:br>
              <a:rPr kumimoji="0" lang="de-DE" sz="600" b="0" i="0" u="none" strike="noStrike" kern="1200" cap="none" spc="0" normalizeH="0" baseline="0" noProof="0">
                <a:ln>
                  <a:noFill/>
                </a:ln>
                <a:solidFill>
                  <a:srgbClr val="404040"/>
                </a:solidFill>
                <a:effectLst/>
                <a:uLnTx/>
                <a:uFillTx/>
                <a:latin typeface="+mn-lt"/>
              </a:rPr>
            </a:br>
            <a:r>
              <a:rPr kumimoji="0" lang="de-DE" sz="600" b="1" i="0" u="none" strike="noStrike" kern="1200" cap="none" spc="0" normalizeH="0" baseline="0" noProof="0">
                <a:ln>
                  <a:noFill/>
                </a:ln>
                <a:solidFill>
                  <a:srgbClr val="404040"/>
                </a:solidFill>
                <a:effectLst/>
                <a:uLnTx/>
                <a:uFillTx/>
                <a:latin typeface="+mn-lt"/>
                <a:ea typeface="Arial"/>
                <a:cs typeface="Arial"/>
              </a:rPr>
              <a:t>1. </a:t>
            </a:r>
            <a:r>
              <a:rPr kumimoji="0" lang="de-DE" sz="600" b="0" i="0" u="none" strike="noStrike" kern="1200" cap="none" spc="0" normalizeH="0" baseline="0" noProof="0">
                <a:ln>
                  <a:noFill/>
                </a:ln>
                <a:solidFill>
                  <a:srgbClr val="404040"/>
                </a:solidFill>
                <a:effectLst/>
                <a:uLnTx/>
                <a:uFillTx/>
                <a:latin typeface="+mn-lt"/>
                <a:ea typeface="Arial"/>
                <a:cs typeface="Arial"/>
              </a:rPr>
              <a:t>Cameron FJ </a:t>
            </a:r>
            <a:r>
              <a:rPr kumimoji="0" lang="de-DE" sz="600" b="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mn-lt"/>
                <a:ea typeface="Arial"/>
                <a:cs typeface="Arial"/>
              </a:rPr>
              <a:t>2014; 37: 1554</a:t>
            </a:r>
            <a:r>
              <a:rPr lang="da-DK"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mn-lt"/>
                <a:ea typeface="Arial"/>
                <a:cs typeface="Arial"/>
              </a:rPr>
              <a:t>62. </a:t>
            </a:r>
            <a:r>
              <a:rPr kumimoji="0" lang="de-DE" sz="600" b="1" i="0" u="none" strike="noStrike" kern="1200" cap="none" spc="0" normalizeH="0" baseline="0" noProof="0">
                <a:ln>
                  <a:noFill/>
                </a:ln>
                <a:solidFill>
                  <a:srgbClr val="404040"/>
                </a:solidFill>
                <a:effectLst/>
                <a:uLnTx/>
                <a:uFillTx/>
                <a:latin typeface="+mn-lt"/>
                <a:ea typeface="Arial"/>
                <a:cs typeface="Arial"/>
              </a:rPr>
              <a:t>2.</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Ghetti</a:t>
            </a:r>
            <a:r>
              <a:rPr kumimoji="0" lang="de-DE" sz="600" b="0" i="0" u="none" strike="noStrike" kern="1200" cap="none" spc="0" normalizeH="0" baseline="0" noProof="0">
                <a:ln>
                  <a:noFill/>
                </a:ln>
                <a:solidFill>
                  <a:srgbClr val="404040"/>
                </a:solidFill>
                <a:effectLst/>
                <a:uLnTx/>
                <a:uFillTx/>
                <a:latin typeface="+mn-lt"/>
                <a:ea typeface="Arial"/>
                <a:cs typeface="Arial"/>
              </a:rPr>
              <a:t> S </a:t>
            </a:r>
            <a:r>
              <a:rPr kumimoji="0" lang="de-DE" sz="600" b="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mn-lt"/>
                <a:ea typeface="Arial"/>
                <a:cs typeface="Arial"/>
              </a:rPr>
              <a:t>2020; 43: 2768</a:t>
            </a:r>
            <a:r>
              <a:rPr lang="da-DK"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mn-lt"/>
                <a:ea typeface="Arial"/>
                <a:cs typeface="Arial"/>
              </a:rPr>
              <a:t>75. </a:t>
            </a:r>
            <a:r>
              <a:rPr kumimoji="0" lang="de-DE" sz="600" b="1" i="0" u="none" strike="noStrike" kern="1200" cap="none" spc="0" normalizeH="0" baseline="0" noProof="0">
                <a:ln>
                  <a:noFill/>
                </a:ln>
                <a:solidFill>
                  <a:srgbClr val="404040"/>
                </a:solidFill>
                <a:effectLst/>
                <a:uLnTx/>
                <a:uFillTx/>
                <a:latin typeface="+mn-lt"/>
                <a:ea typeface="Arial"/>
                <a:cs typeface="Arial"/>
              </a:rPr>
              <a:t>3. </a:t>
            </a:r>
            <a:r>
              <a:rPr kumimoji="0" lang="de-DE" sz="600" b="0" i="0" u="none" strike="noStrike" kern="1200" cap="none" spc="0" normalizeH="0" baseline="0" noProof="0">
                <a:ln>
                  <a:noFill/>
                </a:ln>
                <a:solidFill>
                  <a:srgbClr val="404040"/>
                </a:solidFill>
                <a:effectLst/>
                <a:uLnTx/>
                <a:uFillTx/>
                <a:latin typeface="+mn-lt"/>
                <a:ea typeface="Arial"/>
                <a:cs typeface="Arial"/>
              </a:rPr>
              <a:t>Duca LM </a:t>
            </a:r>
            <a:r>
              <a:rPr kumimoji="0" lang="de-DE" sz="600" b="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mn-lt"/>
                <a:ea typeface="Arial"/>
                <a:cs typeface="Arial"/>
              </a:rPr>
              <a:t>2017; 40: 1249</a:t>
            </a:r>
            <a:r>
              <a:rPr lang="da-DK"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mn-lt"/>
                <a:ea typeface="Arial"/>
                <a:cs typeface="Arial"/>
              </a:rPr>
              <a:t>55. </a:t>
            </a:r>
            <a:r>
              <a:rPr kumimoji="0" lang="de-DE" sz="600" b="1" i="0" u="none" strike="noStrike" kern="1200" cap="none" spc="0" normalizeH="0" baseline="0" noProof="0">
                <a:ln>
                  <a:noFill/>
                </a:ln>
                <a:solidFill>
                  <a:srgbClr val="404040"/>
                </a:solidFill>
                <a:effectLst/>
                <a:uLnTx/>
                <a:uFillTx/>
                <a:latin typeface="+mn-lt"/>
                <a:ea typeface="Arial"/>
                <a:cs typeface="Arial"/>
              </a:rPr>
              <a:t>4. </a:t>
            </a:r>
            <a:r>
              <a:rPr kumimoji="0" lang="de-DE" sz="600" b="0" i="0" u="none" strike="noStrike" kern="1200" cap="none" spc="0" normalizeH="0" baseline="0" noProof="0">
                <a:ln>
                  <a:noFill/>
                </a:ln>
                <a:solidFill>
                  <a:srgbClr val="404040"/>
                </a:solidFill>
                <a:effectLst/>
                <a:uLnTx/>
                <a:uFillTx/>
                <a:latin typeface="+mn-lt"/>
                <a:ea typeface="Arial"/>
                <a:cs typeface="Arial"/>
              </a:rPr>
              <a:t>Karges B </a:t>
            </a:r>
            <a:r>
              <a:rPr kumimoji="0" lang="de-DE" sz="600" b="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b="0" i="0" u="none" strike="noStrike" kern="1200" cap="none" spc="0" normalizeH="0" baseline="0" noProof="0">
                <a:ln>
                  <a:noFill/>
                </a:ln>
                <a:solidFill>
                  <a:srgbClr val="404040"/>
                </a:solidFill>
                <a:effectLst/>
                <a:uLnTx/>
                <a:uFillTx/>
                <a:latin typeface="+mn-lt"/>
                <a:ea typeface="Arial"/>
                <a:cs typeface="Arial"/>
              </a:rPr>
              <a:t>2021; 44: 1116</a:t>
            </a:r>
            <a:r>
              <a:rPr lang="da-DK"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mn-lt"/>
                <a:ea typeface="Arial"/>
                <a:cs typeface="Arial"/>
              </a:rPr>
              <a:t>24.</a:t>
            </a:r>
            <a:endParaRPr kumimoji="0" lang="de-DE" sz="600" b="0" i="0" u="none" strike="noStrike" kern="1200" cap="none" spc="0" normalizeH="0" baseline="0" noProof="0">
              <a:ln>
                <a:noFill/>
              </a:ln>
              <a:solidFill>
                <a:srgbClr val="404040"/>
              </a:solidFill>
              <a:effectLst/>
              <a:uLnTx/>
              <a:uFillTx/>
              <a:latin typeface="+mn-lt"/>
            </a:endParaRPr>
          </a:p>
        </p:txBody>
      </p:sp>
      <p:graphicFrame>
        <p:nvGraphicFramePr>
          <p:cNvPr id="32" name="Chart 38">
            <a:extLst>
              <a:ext uri="{FF2B5EF4-FFF2-40B4-BE49-F238E27FC236}">
                <a16:creationId xmlns:a16="http://schemas.microsoft.com/office/drawing/2014/main" id="{90D3AD12-7194-C57C-634B-A95208C8B3A7}"/>
              </a:ext>
            </a:extLst>
          </p:cNvPr>
          <p:cNvGraphicFramePr/>
          <p:nvPr>
            <p:extLst>
              <p:ext uri="{D42A27DB-BD31-4B8C-83A1-F6EECF244321}">
                <p14:modId xmlns:p14="http://schemas.microsoft.com/office/powerpoint/2010/main" val="2578502575"/>
              </p:ext>
            </p:extLst>
          </p:nvPr>
        </p:nvGraphicFramePr>
        <p:xfrm>
          <a:off x="3222364" y="951914"/>
          <a:ext cx="4725778" cy="2970095"/>
        </p:xfrm>
        <a:graphic>
          <a:graphicData uri="http://schemas.openxmlformats.org/drawingml/2006/chart">
            <c:chart xmlns:c="http://schemas.openxmlformats.org/drawingml/2006/chart" xmlns:r="http://schemas.openxmlformats.org/officeDocument/2006/relationships" r:id="rId4"/>
          </a:graphicData>
        </a:graphic>
      </p:graphicFrame>
      <p:sp>
        <p:nvSpPr>
          <p:cNvPr id="33" name="Oval 40">
            <a:extLst>
              <a:ext uri="{FF2B5EF4-FFF2-40B4-BE49-F238E27FC236}">
                <a16:creationId xmlns:a16="http://schemas.microsoft.com/office/drawing/2014/main" id="{5A482771-919D-E4E1-0940-A9EBCA17FA37}"/>
              </a:ext>
            </a:extLst>
          </p:cNvPr>
          <p:cNvSpPr/>
          <p:nvPr/>
        </p:nvSpPr>
        <p:spPr>
          <a:xfrm>
            <a:off x="4511188" y="3635317"/>
            <a:ext cx="173576" cy="173576"/>
          </a:xfrm>
          <a:prstGeom prst="ellipse">
            <a:avLst/>
          </a:prstGeom>
          <a:solidFill>
            <a:srgbClr val="347475"/>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Arial"/>
            </a:endParaRPr>
          </a:p>
        </p:txBody>
      </p:sp>
      <p:sp>
        <p:nvSpPr>
          <p:cNvPr id="34" name="Oval 41">
            <a:extLst>
              <a:ext uri="{FF2B5EF4-FFF2-40B4-BE49-F238E27FC236}">
                <a16:creationId xmlns:a16="http://schemas.microsoft.com/office/drawing/2014/main" id="{4131ADC5-47AF-40EF-119A-42688916C45A}"/>
              </a:ext>
            </a:extLst>
          </p:cNvPr>
          <p:cNvSpPr/>
          <p:nvPr/>
        </p:nvSpPr>
        <p:spPr>
          <a:xfrm>
            <a:off x="4501756" y="1259353"/>
            <a:ext cx="173576" cy="173576"/>
          </a:xfrm>
          <a:prstGeom prst="ellipse">
            <a:avLst/>
          </a:prstGeom>
          <a:solidFill>
            <a:schemeClr val="accent2">
              <a:lumMod val="20000"/>
              <a:lumOff val="80000"/>
            </a:schemeClr>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Arial"/>
            </a:endParaRPr>
          </a:p>
        </p:txBody>
      </p:sp>
      <p:sp>
        <p:nvSpPr>
          <p:cNvPr id="35" name="Oval 42">
            <a:extLst>
              <a:ext uri="{FF2B5EF4-FFF2-40B4-BE49-F238E27FC236}">
                <a16:creationId xmlns:a16="http://schemas.microsoft.com/office/drawing/2014/main" id="{384E52FD-F8F7-57D1-B63D-E166A3B60EAC}"/>
              </a:ext>
            </a:extLst>
          </p:cNvPr>
          <p:cNvSpPr/>
          <p:nvPr/>
        </p:nvSpPr>
        <p:spPr>
          <a:xfrm>
            <a:off x="8075780" y="1715502"/>
            <a:ext cx="594000" cy="594000"/>
          </a:xfrm>
          <a:prstGeom prst="ellipse">
            <a:avLst/>
          </a:prstGeom>
          <a:solidFill>
            <a:srgbClr val="347475"/>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NZ" sz="1100" b="0" i="0" u="none" strike="noStrike" kern="0" cap="none" spc="0" normalizeH="0" baseline="0" noProof="0">
              <a:ln>
                <a:noFill/>
              </a:ln>
              <a:solidFill>
                <a:prstClr val="white"/>
              </a:solidFill>
              <a:effectLst/>
              <a:uLnTx/>
              <a:uFillTx/>
              <a:ea typeface="+mn-ea"/>
              <a:cs typeface="Arial"/>
            </a:endParaRPr>
          </a:p>
        </p:txBody>
      </p:sp>
      <p:cxnSp>
        <p:nvCxnSpPr>
          <p:cNvPr id="36" name="Straight Connector 43">
            <a:extLst>
              <a:ext uri="{FF2B5EF4-FFF2-40B4-BE49-F238E27FC236}">
                <a16:creationId xmlns:a16="http://schemas.microsoft.com/office/drawing/2014/main" id="{1424975D-996F-9F28-325D-1732E9E70526}"/>
              </a:ext>
            </a:extLst>
          </p:cNvPr>
          <p:cNvCxnSpPr/>
          <p:nvPr/>
        </p:nvCxnSpPr>
        <p:spPr>
          <a:xfrm>
            <a:off x="622939" y="2012502"/>
            <a:ext cx="2453243" cy="0"/>
          </a:xfrm>
          <a:prstGeom prst="line">
            <a:avLst/>
          </a:prstGeom>
          <a:noFill/>
          <a:ln w="9525" cap="flat" cmpd="sng" algn="ctr">
            <a:solidFill>
              <a:schemeClr val="accent2">
                <a:lumMod val="40000"/>
                <a:lumOff val="60000"/>
              </a:schemeClr>
            </a:solidFill>
            <a:prstDash val="solid"/>
          </a:ln>
          <a:effectLst/>
        </p:spPr>
      </p:cxnSp>
      <p:sp>
        <p:nvSpPr>
          <p:cNvPr id="37" name="TextBox 45">
            <a:extLst>
              <a:ext uri="{FF2B5EF4-FFF2-40B4-BE49-F238E27FC236}">
                <a16:creationId xmlns:a16="http://schemas.microsoft.com/office/drawing/2014/main" id="{D2BF6A48-E178-88D1-4F3C-2F333A2FB9C7}"/>
              </a:ext>
            </a:extLst>
          </p:cNvPr>
          <p:cNvSpPr txBox="1"/>
          <p:nvPr/>
        </p:nvSpPr>
        <p:spPr>
          <a:xfrm>
            <a:off x="6078713" y="1742757"/>
            <a:ext cx="2284898" cy="16927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1100" b="1" i="0" u="none" strike="noStrike" kern="1200" cap="none" spc="0" normalizeH="0" baseline="0" noProof="0">
                <a:ln>
                  <a:noFill/>
                </a:ln>
                <a:solidFill>
                  <a:srgbClr val="347475"/>
                </a:solidFill>
                <a:effectLst/>
                <a:uLnTx/>
                <a:uFillTx/>
                <a:latin typeface="+mn-lt"/>
                <a:ea typeface="Arial"/>
                <a:cs typeface="Arial"/>
              </a:rPr>
              <a:t>Glykämische Kontrolle</a:t>
            </a:r>
            <a:r>
              <a:rPr kumimoji="0" lang="de" sz="1100" b="1" i="0" u="none" strike="noStrike" kern="1200" cap="none" spc="0" normalizeH="0" baseline="30000" noProof="0">
                <a:ln>
                  <a:noFill/>
                </a:ln>
                <a:solidFill>
                  <a:srgbClr val="347475"/>
                </a:solidFill>
                <a:effectLst/>
                <a:uLnTx/>
                <a:uFillTx/>
                <a:latin typeface="+mn-lt"/>
                <a:ea typeface="Arial"/>
                <a:cs typeface="Arial"/>
              </a:rPr>
              <a:t>3,4</a:t>
            </a:r>
          </a:p>
        </p:txBody>
      </p:sp>
      <p:sp>
        <p:nvSpPr>
          <p:cNvPr id="38" name="TextBox 46">
            <a:extLst>
              <a:ext uri="{FF2B5EF4-FFF2-40B4-BE49-F238E27FC236}">
                <a16:creationId xmlns:a16="http://schemas.microsoft.com/office/drawing/2014/main" id="{41DDBA00-C6DC-B605-0830-7F38EA3AE495}"/>
              </a:ext>
            </a:extLst>
          </p:cNvPr>
          <p:cNvSpPr txBox="1"/>
          <p:nvPr/>
        </p:nvSpPr>
        <p:spPr>
          <a:xfrm>
            <a:off x="6287208" y="2315344"/>
            <a:ext cx="2284898" cy="161583"/>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1050" b="0" i="0" u="none" strike="noStrike" kern="1200" cap="none" spc="0" normalizeH="0" baseline="0" noProof="0">
                <a:ln>
                  <a:noFill/>
                </a:ln>
                <a:solidFill>
                  <a:srgbClr val="347475"/>
                </a:solidFill>
                <a:effectLst/>
                <a:uLnTx/>
                <a:uFillTx/>
                <a:latin typeface="+mn-lt"/>
                <a:ea typeface="Arial"/>
                <a:cs typeface="Arial"/>
              </a:rPr>
              <a:t>Bessere Kontrolle des HbA</a:t>
            </a:r>
            <a:r>
              <a:rPr kumimoji="0" lang="de" sz="1050" b="0" i="0" u="none" strike="noStrike" kern="1200" cap="none" spc="0" normalizeH="0" baseline="-25000" noProof="0">
                <a:ln>
                  <a:noFill/>
                </a:ln>
                <a:solidFill>
                  <a:srgbClr val="347475"/>
                </a:solidFill>
                <a:effectLst/>
                <a:uLnTx/>
                <a:uFillTx/>
                <a:latin typeface="+mn-lt"/>
                <a:ea typeface="Arial"/>
                <a:cs typeface="Arial"/>
              </a:rPr>
              <a:t>1c</a:t>
            </a:r>
            <a:r>
              <a:rPr kumimoji="0" lang="de" sz="1050" b="0" i="0" u="none" strike="noStrike" kern="1200" cap="none" spc="0" normalizeH="0" baseline="30000" noProof="0">
                <a:ln>
                  <a:noFill/>
                </a:ln>
                <a:solidFill>
                  <a:srgbClr val="347475"/>
                </a:solidFill>
                <a:effectLst/>
                <a:uLnTx/>
                <a:uFillTx/>
                <a:latin typeface="+mn-lt"/>
                <a:ea typeface="Arial"/>
                <a:cs typeface="Arial"/>
              </a:rPr>
              <a:t>3</a:t>
            </a:r>
          </a:p>
        </p:txBody>
      </p:sp>
      <p:sp>
        <p:nvSpPr>
          <p:cNvPr id="39" name="TextBox 47">
            <a:extLst>
              <a:ext uri="{FF2B5EF4-FFF2-40B4-BE49-F238E27FC236}">
                <a16:creationId xmlns:a16="http://schemas.microsoft.com/office/drawing/2014/main" id="{D97BC5D6-2817-BAEA-4877-E4F047F39302}"/>
              </a:ext>
            </a:extLst>
          </p:cNvPr>
          <p:cNvSpPr txBox="1"/>
          <p:nvPr/>
        </p:nvSpPr>
        <p:spPr>
          <a:xfrm>
            <a:off x="6188498" y="2795993"/>
            <a:ext cx="2284898" cy="323165"/>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1050" b="0" i="0" u="none" strike="noStrike" kern="1200" cap="none" spc="0" normalizeH="0" baseline="0" noProof="0">
                <a:ln>
                  <a:noFill/>
                </a:ln>
                <a:solidFill>
                  <a:srgbClr val="347475"/>
                </a:solidFill>
                <a:effectLst/>
                <a:uLnTx/>
                <a:uFillTx/>
                <a:latin typeface="+mn-lt"/>
                <a:ea typeface="Arial"/>
                <a:cs typeface="Arial"/>
              </a:rPr>
              <a:t>Geringere Inzidenz schwerer Hypoglykämien</a:t>
            </a:r>
            <a:r>
              <a:rPr kumimoji="0" lang="de" sz="1050" b="0" i="0" u="none" strike="noStrike" kern="1200" cap="none" spc="0" normalizeH="0" baseline="30000" noProof="0">
                <a:ln>
                  <a:noFill/>
                </a:ln>
                <a:solidFill>
                  <a:srgbClr val="347475"/>
                </a:solidFill>
                <a:effectLst/>
                <a:uLnTx/>
                <a:uFillTx/>
                <a:latin typeface="+mn-lt"/>
                <a:ea typeface="Arial"/>
                <a:cs typeface="Arial"/>
              </a:rPr>
              <a:t>4</a:t>
            </a:r>
          </a:p>
        </p:txBody>
      </p:sp>
      <p:sp>
        <p:nvSpPr>
          <p:cNvPr id="40" name="TextBox 48">
            <a:extLst>
              <a:ext uri="{FF2B5EF4-FFF2-40B4-BE49-F238E27FC236}">
                <a16:creationId xmlns:a16="http://schemas.microsoft.com/office/drawing/2014/main" id="{63F00B1A-34EC-3D9A-9260-C123B33A1A57}"/>
              </a:ext>
            </a:extLst>
          </p:cNvPr>
          <p:cNvSpPr txBox="1"/>
          <p:nvPr/>
        </p:nvSpPr>
        <p:spPr>
          <a:xfrm>
            <a:off x="5831108" y="3370432"/>
            <a:ext cx="2284898" cy="323165"/>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1050" b="0" i="0" u="none" strike="noStrike" kern="1200" cap="none" spc="0" normalizeH="0" baseline="0" noProof="0">
                <a:ln>
                  <a:noFill/>
                </a:ln>
                <a:solidFill>
                  <a:srgbClr val="347475"/>
                </a:solidFill>
                <a:effectLst/>
                <a:uLnTx/>
                <a:uFillTx/>
                <a:latin typeface="+mn-lt"/>
                <a:ea typeface="Arial"/>
                <a:cs typeface="Arial"/>
              </a:rPr>
              <a:t>Geringere Wahrscheinlichkeit einer Wiederholung von DKA</a:t>
            </a:r>
            <a:r>
              <a:rPr kumimoji="0" lang="de" sz="1050" b="0" i="0" u="none" strike="noStrike" kern="1200" cap="none" spc="0" normalizeH="0" baseline="30000" noProof="0">
                <a:ln>
                  <a:noFill/>
                </a:ln>
                <a:solidFill>
                  <a:srgbClr val="347475"/>
                </a:solidFill>
                <a:effectLst/>
                <a:uLnTx/>
                <a:uFillTx/>
                <a:latin typeface="+mn-lt"/>
                <a:ea typeface="Arial"/>
                <a:cs typeface="Arial"/>
              </a:rPr>
              <a:t>4</a:t>
            </a:r>
          </a:p>
        </p:txBody>
      </p:sp>
      <p:sp>
        <p:nvSpPr>
          <p:cNvPr id="41" name="TextBox 49">
            <a:extLst>
              <a:ext uri="{FF2B5EF4-FFF2-40B4-BE49-F238E27FC236}">
                <a16:creationId xmlns:a16="http://schemas.microsoft.com/office/drawing/2014/main" id="{BB90F503-AE36-75F3-F036-5816D6FC51A0}"/>
              </a:ext>
            </a:extLst>
          </p:cNvPr>
          <p:cNvSpPr txBox="1"/>
          <p:nvPr/>
        </p:nvSpPr>
        <p:spPr>
          <a:xfrm>
            <a:off x="3794142" y="2075288"/>
            <a:ext cx="1660607" cy="969496"/>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1050" b="1" i="0" u="none" strike="noStrike" kern="1200" cap="none" spc="0" normalizeH="0" baseline="0" noProof="0">
                <a:ln>
                  <a:noFill/>
                </a:ln>
                <a:solidFill>
                  <a:srgbClr val="2F3651"/>
                </a:solidFill>
                <a:effectLst/>
                <a:uLnTx/>
                <a:uFillTx/>
                <a:latin typeface="+mn-lt"/>
                <a:ea typeface="Arial"/>
                <a:cs typeface="Arial"/>
              </a:rPr>
              <a:t>Ergebnisse bei Personen, die nicht mit DKA vorstellig wurden</a:t>
            </a:r>
            <a:r>
              <a:rPr kumimoji="0" lang="de" sz="1050" b="0" i="0" u="none" strike="noStrike" kern="1200" cap="none" spc="0" normalizeH="0" baseline="0" noProof="0">
                <a:ln>
                  <a:noFill/>
                </a:ln>
                <a:solidFill>
                  <a:srgbClr val="2F3651"/>
                </a:solidFill>
                <a:effectLst/>
                <a:uLnTx/>
                <a:uFillTx/>
                <a:latin typeface="+mn-lt"/>
                <a:ea typeface="Arial"/>
                <a:cs typeface="Arial"/>
              </a:rPr>
              <a:t>, im Vergleich zu Personen, die mit DKA vorstellig wurden</a:t>
            </a:r>
            <a:r>
              <a:rPr kumimoji="0" lang="de" sz="1050" b="0" i="0" u="none" strike="noStrike" kern="1200" cap="none" spc="0" normalizeH="0" baseline="30000" noProof="0">
                <a:ln>
                  <a:noFill/>
                </a:ln>
                <a:solidFill>
                  <a:srgbClr val="2F3651"/>
                </a:solidFill>
                <a:effectLst/>
                <a:uLnTx/>
                <a:uFillTx/>
                <a:latin typeface="+mn-lt"/>
                <a:ea typeface="Arial"/>
                <a:cs typeface="Arial"/>
              </a:rPr>
              <a:t>1-4</a:t>
            </a:r>
          </a:p>
        </p:txBody>
      </p:sp>
      <p:pic>
        <p:nvPicPr>
          <p:cNvPr id="42" name="Graphic 51" descr="Water outline">
            <a:extLst>
              <a:ext uri="{FF2B5EF4-FFF2-40B4-BE49-F238E27FC236}">
                <a16:creationId xmlns:a16="http://schemas.microsoft.com/office/drawing/2014/main" id="{E6FBC41C-4703-81B1-4EFB-6CB5F8E6B82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110710" y="1768837"/>
            <a:ext cx="514350" cy="514350"/>
          </a:xfrm>
          <a:prstGeom prst="rect">
            <a:avLst/>
          </a:prstGeom>
        </p:spPr>
      </p:pic>
      <p:sp>
        <p:nvSpPr>
          <p:cNvPr id="43" name="Oval 52">
            <a:extLst>
              <a:ext uri="{FF2B5EF4-FFF2-40B4-BE49-F238E27FC236}">
                <a16:creationId xmlns:a16="http://schemas.microsoft.com/office/drawing/2014/main" id="{13D537EE-7F71-E78D-30F4-192333291EAE}"/>
              </a:ext>
            </a:extLst>
          </p:cNvPr>
          <p:cNvSpPr/>
          <p:nvPr/>
        </p:nvSpPr>
        <p:spPr>
          <a:xfrm>
            <a:off x="529623" y="1715502"/>
            <a:ext cx="594000" cy="594000"/>
          </a:xfrm>
          <a:prstGeom prst="ellipse">
            <a:avLst/>
          </a:prstGeom>
          <a:solidFill>
            <a:schemeClr val="accent2">
              <a:lumMod val="20000"/>
              <a:lumOff val="80000"/>
            </a:schemeClr>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NZ" sz="1100" b="0" i="0" u="none" strike="noStrike" kern="0" cap="none" spc="0" normalizeH="0" baseline="0" noProof="0">
              <a:ln>
                <a:noFill/>
              </a:ln>
              <a:solidFill>
                <a:prstClr val="white"/>
              </a:solidFill>
              <a:effectLst/>
              <a:uLnTx/>
              <a:uFillTx/>
              <a:ea typeface="+mn-ea"/>
              <a:cs typeface="Arial"/>
            </a:endParaRPr>
          </a:p>
        </p:txBody>
      </p:sp>
      <p:sp>
        <p:nvSpPr>
          <p:cNvPr id="44" name="TextBox 53">
            <a:extLst>
              <a:ext uri="{FF2B5EF4-FFF2-40B4-BE49-F238E27FC236}">
                <a16:creationId xmlns:a16="http://schemas.microsoft.com/office/drawing/2014/main" id="{4D54278F-EAED-B40D-F6BE-04B48EF0794A}"/>
              </a:ext>
            </a:extLst>
          </p:cNvPr>
          <p:cNvSpPr txBox="1"/>
          <p:nvPr/>
        </p:nvSpPr>
        <p:spPr>
          <a:xfrm>
            <a:off x="1189856" y="1742757"/>
            <a:ext cx="1830134" cy="169277"/>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 sz="1100" b="1" i="0" u="none" strike="noStrike" kern="1200" cap="none" spc="0" normalizeH="0" baseline="0" noProof="0">
                <a:ln>
                  <a:noFill/>
                </a:ln>
                <a:solidFill>
                  <a:schemeClr val="accent2">
                    <a:lumMod val="40000"/>
                    <a:lumOff val="60000"/>
                  </a:schemeClr>
                </a:solidFill>
                <a:effectLst/>
                <a:uLnTx/>
                <a:uFillTx/>
                <a:latin typeface="+mn-lt"/>
                <a:ea typeface="Arial"/>
                <a:cs typeface="Arial"/>
              </a:rPr>
              <a:t>Kognition und IQ</a:t>
            </a:r>
            <a:r>
              <a:rPr kumimoji="0" lang="de" sz="1100" b="1" i="0" u="none" strike="noStrike" kern="1200" cap="none" spc="0" normalizeH="0" baseline="30000" noProof="0">
                <a:ln>
                  <a:noFill/>
                </a:ln>
                <a:solidFill>
                  <a:schemeClr val="accent2">
                    <a:lumMod val="40000"/>
                    <a:lumOff val="60000"/>
                  </a:schemeClr>
                </a:solidFill>
                <a:effectLst/>
                <a:uLnTx/>
                <a:uFillTx/>
                <a:latin typeface="+mn-lt"/>
                <a:ea typeface="Arial"/>
                <a:cs typeface="Arial"/>
              </a:rPr>
              <a:t>1,2</a:t>
            </a:r>
          </a:p>
        </p:txBody>
      </p:sp>
      <p:sp>
        <p:nvSpPr>
          <p:cNvPr id="45" name="TextBox 54">
            <a:extLst>
              <a:ext uri="{FF2B5EF4-FFF2-40B4-BE49-F238E27FC236}">
                <a16:creationId xmlns:a16="http://schemas.microsoft.com/office/drawing/2014/main" id="{7A684AA9-FABC-0C95-3F65-0F6B9FC2EFEC}"/>
              </a:ext>
            </a:extLst>
          </p:cNvPr>
          <p:cNvSpPr txBox="1"/>
          <p:nvPr/>
        </p:nvSpPr>
        <p:spPr>
          <a:xfrm>
            <a:off x="826851" y="2153762"/>
            <a:ext cx="2104821" cy="323165"/>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 sz="1050" b="0" i="0" u="none" strike="noStrike" kern="1200" cap="none" spc="0" normalizeH="0" baseline="0" noProof="0">
                <a:ln>
                  <a:noFill/>
                </a:ln>
                <a:solidFill>
                  <a:schemeClr val="accent2">
                    <a:lumMod val="40000"/>
                    <a:lumOff val="60000"/>
                  </a:schemeClr>
                </a:solidFill>
                <a:effectLst/>
                <a:uLnTx/>
                <a:uFillTx/>
                <a:latin typeface="+mn-lt"/>
                <a:ea typeface="Arial"/>
                <a:cs typeface="Arial"/>
              </a:rPr>
              <a:t>Höhere Werte für den mentalen Zustand</a:t>
            </a:r>
            <a:r>
              <a:rPr kumimoji="0" lang="de" sz="1050" b="0" i="0" u="none" strike="noStrike" kern="1200" cap="none" spc="0" normalizeH="0" baseline="30000" noProof="0">
                <a:ln>
                  <a:noFill/>
                </a:ln>
                <a:solidFill>
                  <a:schemeClr val="accent2">
                    <a:lumMod val="40000"/>
                    <a:lumOff val="60000"/>
                  </a:schemeClr>
                </a:solidFill>
                <a:effectLst/>
                <a:uLnTx/>
                <a:uFillTx/>
                <a:latin typeface="+mn-lt"/>
                <a:ea typeface="Arial"/>
                <a:cs typeface="Arial"/>
              </a:rPr>
              <a:t>1</a:t>
            </a:r>
          </a:p>
        </p:txBody>
      </p:sp>
      <p:sp>
        <p:nvSpPr>
          <p:cNvPr id="46" name="TextBox 56">
            <a:extLst>
              <a:ext uri="{FF2B5EF4-FFF2-40B4-BE49-F238E27FC236}">
                <a16:creationId xmlns:a16="http://schemas.microsoft.com/office/drawing/2014/main" id="{4D0413D6-3769-911C-E9D0-E4C0D9A3946B}"/>
              </a:ext>
            </a:extLst>
          </p:cNvPr>
          <p:cNvSpPr txBox="1"/>
          <p:nvPr/>
        </p:nvSpPr>
        <p:spPr>
          <a:xfrm>
            <a:off x="1050257" y="2865242"/>
            <a:ext cx="1913260" cy="161583"/>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 sz="1050" b="0" i="0" u="none" strike="noStrike" kern="1200" cap="none" spc="0" normalizeH="0" baseline="0" noProof="0">
                <a:ln>
                  <a:noFill/>
                </a:ln>
                <a:solidFill>
                  <a:schemeClr val="accent2">
                    <a:lumMod val="40000"/>
                    <a:lumOff val="60000"/>
                  </a:schemeClr>
                </a:solidFill>
                <a:effectLst/>
                <a:uLnTx/>
                <a:uFillTx/>
                <a:latin typeface="+mn-lt"/>
                <a:ea typeface="Arial"/>
                <a:cs typeface="Arial"/>
              </a:rPr>
              <a:t>Bessere Gedächtniswerte</a:t>
            </a:r>
            <a:r>
              <a:rPr kumimoji="0" lang="de" sz="1050" b="0" i="0" u="none" strike="noStrike" kern="1200" cap="none" spc="0" normalizeH="0" baseline="30000" noProof="0">
                <a:ln>
                  <a:noFill/>
                </a:ln>
                <a:solidFill>
                  <a:schemeClr val="accent2">
                    <a:lumMod val="40000"/>
                    <a:lumOff val="60000"/>
                  </a:schemeClr>
                </a:solidFill>
                <a:effectLst/>
                <a:uLnTx/>
                <a:uFillTx/>
                <a:latin typeface="+mn-lt"/>
                <a:ea typeface="Arial"/>
                <a:cs typeface="Arial"/>
              </a:rPr>
              <a:t>1,2</a:t>
            </a:r>
          </a:p>
        </p:txBody>
      </p:sp>
      <p:sp>
        <p:nvSpPr>
          <p:cNvPr id="47" name="TextBox 63">
            <a:extLst>
              <a:ext uri="{FF2B5EF4-FFF2-40B4-BE49-F238E27FC236}">
                <a16:creationId xmlns:a16="http://schemas.microsoft.com/office/drawing/2014/main" id="{2D2A03EF-EE23-7343-8551-58160965D640}"/>
              </a:ext>
            </a:extLst>
          </p:cNvPr>
          <p:cNvSpPr txBox="1"/>
          <p:nvPr/>
        </p:nvSpPr>
        <p:spPr>
          <a:xfrm>
            <a:off x="1050257" y="3415140"/>
            <a:ext cx="2139752" cy="161583"/>
          </a:xfrm>
          <a:prstGeom prst="rect">
            <a:avLst/>
          </a:prstGeom>
          <a:noFill/>
        </p:spPr>
        <p:txBody>
          <a:bodyPr wrap="square" lIns="0" tIns="0" rIns="0" bIns="0" rtlCol="0" anchor="b" anchorCtr="0">
            <a:spAutoFit/>
          </a:bodyPr>
          <a:lstStyle>
            <a:defPPr>
              <a:defRPr lang="en-US"/>
            </a:defPPr>
            <a:lvl1pPr marR="0" lvl="0" indent="0" fontAlgn="auto">
              <a:lnSpc>
                <a:spcPct val="100000"/>
              </a:lnSpc>
              <a:spcBef>
                <a:spcPct val="0"/>
              </a:spcBef>
              <a:spcAft>
                <a:spcPct val="0"/>
              </a:spcAft>
              <a:buClrTx/>
              <a:buSzTx/>
              <a:buFontTx/>
              <a:buNone/>
              <a:defRPr kumimoji="0" sz="1400" b="0" i="0" u="none" strike="noStrike" cap="none" spc="0" normalizeH="0" baseline="0">
                <a:ln>
                  <a:noFill/>
                </a:ln>
                <a:solidFill>
                  <a:schemeClr val="accent1"/>
                </a:solidFill>
                <a:effectLst/>
                <a:uLnTx/>
                <a:uFillTx/>
                <a:latin typeface="Verdana"/>
              </a:defRPr>
            </a:lvl1p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 sz="1050" b="0" i="0" u="none" strike="noStrike" kern="1200" cap="none" spc="0" normalizeH="0" baseline="0" noProof="0">
                <a:ln>
                  <a:noFill/>
                </a:ln>
                <a:solidFill>
                  <a:schemeClr val="accent2">
                    <a:lumMod val="40000"/>
                    <a:lumOff val="60000"/>
                  </a:schemeClr>
                </a:solidFill>
                <a:effectLst/>
                <a:uLnTx/>
                <a:uFillTx/>
                <a:latin typeface="+mn-lt"/>
                <a:ea typeface="Arial"/>
                <a:cs typeface="Arial"/>
              </a:rPr>
              <a:t>Höherer Gesamt-IQ</a:t>
            </a:r>
            <a:r>
              <a:rPr kumimoji="0" lang="de" sz="1050" b="0" i="0" u="none" strike="noStrike" kern="1200" cap="none" spc="0" normalizeH="0" baseline="30000" noProof="0">
                <a:ln>
                  <a:noFill/>
                </a:ln>
                <a:solidFill>
                  <a:schemeClr val="accent2">
                    <a:lumMod val="40000"/>
                    <a:lumOff val="60000"/>
                  </a:schemeClr>
                </a:solidFill>
                <a:effectLst/>
                <a:uLnTx/>
                <a:uFillTx/>
                <a:latin typeface="+mn-lt"/>
                <a:ea typeface="Arial"/>
                <a:cs typeface="Arial"/>
              </a:rPr>
              <a:t>2</a:t>
            </a:r>
          </a:p>
        </p:txBody>
      </p:sp>
      <p:pic>
        <p:nvPicPr>
          <p:cNvPr id="48" name="Graphic 65" descr="Brain in head outline">
            <a:extLst>
              <a:ext uri="{FF2B5EF4-FFF2-40B4-BE49-F238E27FC236}">
                <a16:creationId xmlns:a16="http://schemas.microsoft.com/office/drawing/2014/main" id="{8917AA9D-05DF-0781-F95A-2D5FC733A8F4}"/>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79780" y="1759678"/>
            <a:ext cx="490247" cy="490247"/>
          </a:xfrm>
          <a:prstGeom prst="rect">
            <a:avLst/>
          </a:prstGeom>
        </p:spPr>
      </p:pic>
    </p:spTree>
    <p:extLst>
      <p:ext uri="{BB962C8B-B14F-4D97-AF65-F5344CB8AC3E}">
        <p14:creationId xmlns:p14="http://schemas.microsoft.com/office/powerpoint/2010/main" val="14498418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Top Corners Rounded 9">
            <a:extLst>
              <a:ext uri="{FF2B5EF4-FFF2-40B4-BE49-F238E27FC236}">
                <a16:creationId xmlns:a16="http://schemas.microsoft.com/office/drawing/2014/main" id="{886B1D07-BAFA-E0F0-F868-411725E85F5A}"/>
              </a:ext>
            </a:extLst>
          </p:cNvPr>
          <p:cNvSpPr/>
          <p:nvPr/>
        </p:nvSpPr>
        <p:spPr>
          <a:xfrm rot="5400000">
            <a:off x="657644" y="200115"/>
            <a:ext cx="229046" cy="1544336"/>
          </a:xfrm>
          <a:prstGeom prst="round2SameRect">
            <a:avLst>
              <a:gd name="adj1" fmla="val 50000"/>
              <a:gd name="adj2" fmla="val 0"/>
            </a:avLst>
          </a:prstGeom>
          <a:solidFill>
            <a:srgbClr val="23004C"/>
          </a:solidFill>
          <a:ln w="25400" cap="flat" cmpd="sng" algn="ctr">
            <a:noFill/>
            <a:prstDash val="solid"/>
          </a:ln>
          <a:effectLst/>
        </p:spPr>
        <p:txBody>
          <a:bodyPr vert="vert270" lIns="0" tIns="0" rIns="0" bIns="27000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1" i="0" u="none" strike="noStrike" kern="0" cap="none" spc="0" normalizeH="0" baseline="0" noProof="0">
                <a:ln>
                  <a:noFill/>
                </a:ln>
                <a:solidFill>
                  <a:srgbClr val="FFFFFF"/>
                </a:solidFill>
                <a:effectLst/>
                <a:uLnTx/>
                <a:uFillTx/>
                <a:ea typeface="Arial"/>
                <a:cs typeface="Arial"/>
              </a:rPr>
              <a:t>FR1DA-Studie*</a:t>
            </a:r>
          </a:p>
        </p:txBody>
      </p:sp>
      <p:sp>
        <p:nvSpPr>
          <p:cNvPr id="2" name="Textplatzhalter 9">
            <a:extLst>
              <a:ext uri="{FF2B5EF4-FFF2-40B4-BE49-F238E27FC236}">
                <a16:creationId xmlns:a16="http://schemas.microsoft.com/office/drawing/2014/main" id="{EA07DA53-20A0-8D31-52B8-807BA6BC6FCA}"/>
              </a:ext>
            </a:extLst>
          </p:cNvPr>
          <p:cNvSpPr txBox="1">
            <a:spLocks/>
          </p:cNvSpPr>
          <p:nvPr/>
        </p:nvSpPr>
        <p:spPr>
          <a:xfrm>
            <a:off x="314409" y="114313"/>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PHQ-9-Depressionsscores bei Eltern von Kindern mit präsymptomatischem T1D sinken im Laufe der Zeit</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453" name="Text Placeholder 9">
            <a:extLst>
              <a:ext uri="{FF2B5EF4-FFF2-40B4-BE49-F238E27FC236}">
                <a16:creationId xmlns:a16="http://schemas.microsoft.com/office/drawing/2014/main" id="{D12677F4-D0C5-09C0-EF05-6DE806957B02}"/>
              </a:ext>
            </a:extLst>
          </p:cNvPr>
          <p:cNvSpPr txBox="1">
            <a:spLocks/>
          </p:cNvSpPr>
          <p:nvPr/>
        </p:nvSpPr>
        <p:spPr>
          <a:xfrm>
            <a:off x="426680" y="4770634"/>
            <a:ext cx="8365729"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 Die T1D-Prävalenz wurde durch Messung von IAk in deutschen Kliniken beurteilt. Familien von Kindern (&lt; 6 Jahre), bei denen präsymptomatischer T1D diagnostiziert wurde, wurden eingeladen, an einem Programm zur Diabetesaufklärung, metabolischen Stadieneinteilung und Beurteilung von diagnosebedingtem psychischem Stress teilzunehmen. 657 Mütter schlossen die Beurteilung ab. Der psychologische Stress wurde anhand des PHQ-9 bewertet, wobei Scores ≤ 4 als keine oder minimale Depression interpretiert wurden und Scores &gt; 20 als schwere Depression. </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IAk: Inselautoantikörper; PHQ-9: Patient Health Questionnaire-9; T1D: Typ-1-Diabetes. </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Ziegler AG </a:t>
            </a:r>
            <a:r>
              <a:rPr kumimoji="0" lang="de" sz="600" b="0" i="1" u="none" strike="noStrike" kern="1200" cap="none" spc="0" normalizeH="0" baseline="0" noProof="0">
                <a:ln>
                  <a:noFill/>
                </a:ln>
                <a:solidFill>
                  <a:srgbClr val="404040"/>
                </a:solidFill>
                <a:effectLst/>
                <a:uLnTx/>
                <a:uFillTx/>
                <a:latin typeface="+mn-lt"/>
                <a:ea typeface="Arial"/>
                <a:cs typeface="Arial"/>
              </a:rPr>
              <a:t>et al. JAMA </a:t>
            </a:r>
            <a:r>
              <a:rPr kumimoji="0" lang="de" sz="600" b="0" i="0" u="none" strike="noStrike" kern="1200" cap="none" spc="0" normalizeH="0" baseline="0" noProof="0">
                <a:ln>
                  <a:noFill/>
                </a:ln>
                <a:solidFill>
                  <a:srgbClr val="404040"/>
                </a:solidFill>
                <a:effectLst/>
                <a:uLnTx/>
                <a:uFillTx/>
                <a:latin typeface="+mn-lt"/>
                <a:ea typeface="Arial"/>
                <a:cs typeface="Arial"/>
              </a:rPr>
              <a:t>2020; 323: 339</a:t>
            </a:r>
            <a:r>
              <a:rPr lang="da-DK" sz="600">
                <a:solidFill>
                  <a:srgbClr val="404040"/>
                </a:solidFill>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Arial"/>
                <a:cs typeface="Arial"/>
              </a:rPr>
              <a:t>51.</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448" name="TextBox 194">
            <a:extLst>
              <a:ext uri="{FF2B5EF4-FFF2-40B4-BE49-F238E27FC236}">
                <a16:creationId xmlns:a16="http://schemas.microsoft.com/office/drawing/2014/main" id="{B8463F8D-0BE5-CCBA-FFF9-5971818297DE}"/>
              </a:ext>
            </a:extLst>
          </p:cNvPr>
          <p:cNvSpPr txBox="1"/>
          <p:nvPr/>
        </p:nvSpPr>
        <p:spPr>
          <a:xfrm>
            <a:off x="402124" y="2687097"/>
            <a:ext cx="939337" cy="507831"/>
          </a:xfrm>
          <a:prstGeom prst="rect">
            <a:avLst/>
          </a:prstGeom>
          <a:noFill/>
        </p:spPr>
        <p:txBody>
          <a:bodyPr wrap="square" rtlCol="0">
            <a:spAutoFit/>
          </a:body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404040"/>
                </a:solidFill>
                <a:effectLst/>
                <a:uLnTx/>
                <a:uFillTx/>
                <a:ea typeface="Arial"/>
                <a:cs typeface="Arial"/>
              </a:rPr>
              <a:t>Keine oder minimale Depression</a:t>
            </a:r>
            <a:endParaRPr kumimoji="0" lang="en-NZ" sz="900" b="1" i="0" u="none" strike="noStrike" kern="1200" cap="none" spc="0" normalizeH="0" baseline="0" noProof="0">
              <a:ln>
                <a:noFill/>
              </a:ln>
              <a:solidFill>
                <a:srgbClr val="404040"/>
              </a:solidFill>
              <a:effectLst/>
              <a:uLnTx/>
              <a:uFillTx/>
              <a:ea typeface="+mn-ea"/>
              <a:cs typeface="Arial"/>
            </a:endParaRPr>
          </a:p>
        </p:txBody>
      </p:sp>
      <p:grpSp>
        <p:nvGrpSpPr>
          <p:cNvPr id="348" name="Group 7">
            <a:extLst>
              <a:ext uri="{FF2B5EF4-FFF2-40B4-BE49-F238E27FC236}">
                <a16:creationId xmlns:a16="http://schemas.microsoft.com/office/drawing/2014/main" id="{F9A0A5CB-C8FE-1B2D-5CC3-804BC0A041CE}"/>
              </a:ext>
            </a:extLst>
          </p:cNvPr>
          <p:cNvGrpSpPr/>
          <p:nvPr/>
        </p:nvGrpSpPr>
        <p:grpSpPr>
          <a:xfrm>
            <a:off x="1837113" y="1423606"/>
            <a:ext cx="6182213" cy="1661378"/>
            <a:chOff x="2267340" y="2761861"/>
            <a:chExt cx="7573077" cy="2556588"/>
          </a:xfrm>
        </p:grpSpPr>
        <p:cxnSp>
          <p:nvCxnSpPr>
            <p:cNvPr id="349" name="Straight Connector 78">
              <a:extLst>
                <a:ext uri="{FF2B5EF4-FFF2-40B4-BE49-F238E27FC236}">
                  <a16:creationId xmlns:a16="http://schemas.microsoft.com/office/drawing/2014/main" id="{DA41B588-5708-B895-95F4-F15FD3071814}"/>
                </a:ext>
              </a:extLst>
            </p:cNvPr>
            <p:cNvCxnSpPr/>
            <p:nvPr/>
          </p:nvCxnSpPr>
          <p:spPr>
            <a:xfrm flipH="1">
              <a:off x="2267340" y="5318449"/>
              <a:ext cx="7573077" cy="0"/>
            </a:xfrm>
            <a:prstGeom prst="line">
              <a:avLst/>
            </a:prstGeom>
            <a:noFill/>
            <a:ln w="12700" cap="flat" cmpd="sng" algn="ctr">
              <a:solidFill>
                <a:srgbClr val="000000"/>
              </a:solidFill>
              <a:prstDash val="solid"/>
            </a:ln>
            <a:effectLst/>
          </p:spPr>
        </p:cxnSp>
        <p:cxnSp>
          <p:nvCxnSpPr>
            <p:cNvPr id="350" name="Straight Connector 85">
              <a:extLst>
                <a:ext uri="{FF2B5EF4-FFF2-40B4-BE49-F238E27FC236}">
                  <a16:creationId xmlns:a16="http://schemas.microsoft.com/office/drawing/2014/main" id="{E27D2295-A0C9-0381-FDE3-9D7057F379B9}"/>
                </a:ext>
              </a:extLst>
            </p:cNvPr>
            <p:cNvCxnSpPr/>
            <p:nvPr/>
          </p:nvCxnSpPr>
          <p:spPr>
            <a:xfrm flipH="1">
              <a:off x="2267340" y="2761861"/>
              <a:ext cx="0" cy="2556588"/>
            </a:xfrm>
            <a:prstGeom prst="line">
              <a:avLst/>
            </a:prstGeom>
            <a:noFill/>
            <a:ln w="12700" cap="flat" cmpd="sng" algn="ctr">
              <a:solidFill>
                <a:srgbClr val="000000"/>
              </a:solidFill>
              <a:prstDash val="solid"/>
            </a:ln>
            <a:effectLst/>
          </p:spPr>
        </p:cxnSp>
      </p:grpSp>
      <p:sp>
        <p:nvSpPr>
          <p:cNvPr id="351" name="TextBox 10">
            <a:extLst>
              <a:ext uri="{FF2B5EF4-FFF2-40B4-BE49-F238E27FC236}">
                <a16:creationId xmlns:a16="http://schemas.microsoft.com/office/drawing/2014/main" id="{510A5B10-C0D4-C688-4CBC-DC85FE661EA3}"/>
              </a:ext>
            </a:extLst>
          </p:cNvPr>
          <p:cNvSpPr txBox="1"/>
          <p:nvPr/>
        </p:nvSpPr>
        <p:spPr>
          <a:xfrm>
            <a:off x="2364909" y="2538317"/>
            <a:ext cx="311027" cy="230832"/>
          </a:xfrm>
          <a:prstGeom prst="rect">
            <a:avLst/>
          </a:prstGeom>
          <a:noFill/>
        </p:spPr>
        <p:txBody>
          <a:bodyPr wrap="square" rtlCol="0">
            <a:spAutoFit/>
          </a:body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404040"/>
                </a:solidFill>
                <a:effectLst/>
                <a:uLnTx/>
                <a:uFillTx/>
                <a:ea typeface="Arial"/>
                <a:cs typeface="Arial"/>
              </a:rPr>
              <a:t>3</a:t>
            </a:r>
          </a:p>
        </p:txBody>
      </p:sp>
      <p:sp>
        <p:nvSpPr>
          <p:cNvPr id="352" name="TextBox 11">
            <a:extLst>
              <a:ext uri="{FF2B5EF4-FFF2-40B4-BE49-F238E27FC236}">
                <a16:creationId xmlns:a16="http://schemas.microsoft.com/office/drawing/2014/main" id="{59842324-710A-6176-0496-1306DFE26716}"/>
              </a:ext>
            </a:extLst>
          </p:cNvPr>
          <p:cNvSpPr txBox="1"/>
          <p:nvPr/>
        </p:nvSpPr>
        <p:spPr>
          <a:xfrm>
            <a:off x="3706554" y="2588833"/>
            <a:ext cx="364346" cy="230832"/>
          </a:xfrm>
          <a:prstGeom prst="rect">
            <a:avLst/>
          </a:prstGeom>
          <a:noFill/>
        </p:spPr>
        <p:txBody>
          <a:bodyPr wrap="square" rtlCol="0">
            <a:spAutoFit/>
          </a:body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404040"/>
                </a:solidFill>
                <a:effectLst/>
                <a:uLnTx/>
                <a:uFillTx/>
                <a:ea typeface="Arial"/>
                <a:cs typeface="Arial"/>
              </a:rPr>
              <a:t>2</a:t>
            </a:r>
          </a:p>
        </p:txBody>
      </p:sp>
      <p:sp>
        <p:nvSpPr>
          <p:cNvPr id="353" name="TextBox 12">
            <a:extLst>
              <a:ext uri="{FF2B5EF4-FFF2-40B4-BE49-F238E27FC236}">
                <a16:creationId xmlns:a16="http://schemas.microsoft.com/office/drawing/2014/main" id="{09EE10D2-749A-EE36-A0A7-F354A8EA6AE9}"/>
              </a:ext>
            </a:extLst>
          </p:cNvPr>
          <p:cNvSpPr txBox="1"/>
          <p:nvPr/>
        </p:nvSpPr>
        <p:spPr>
          <a:xfrm>
            <a:off x="5042679" y="2573123"/>
            <a:ext cx="364346" cy="230832"/>
          </a:xfrm>
          <a:prstGeom prst="rect">
            <a:avLst/>
          </a:prstGeom>
          <a:noFill/>
        </p:spPr>
        <p:txBody>
          <a:bodyPr wrap="square" rtlCol="0">
            <a:spAutoFit/>
          </a:body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404040"/>
                </a:solidFill>
                <a:effectLst/>
                <a:uLnTx/>
                <a:uFillTx/>
                <a:ea typeface="Arial"/>
                <a:cs typeface="Arial"/>
              </a:rPr>
              <a:t>2</a:t>
            </a:r>
          </a:p>
        </p:txBody>
      </p:sp>
      <p:sp>
        <p:nvSpPr>
          <p:cNvPr id="354" name="TextBox 13">
            <a:extLst>
              <a:ext uri="{FF2B5EF4-FFF2-40B4-BE49-F238E27FC236}">
                <a16:creationId xmlns:a16="http://schemas.microsoft.com/office/drawing/2014/main" id="{05AEDB21-B0E3-0D1A-FDC5-CBD576C01107}"/>
              </a:ext>
            </a:extLst>
          </p:cNvPr>
          <p:cNvSpPr txBox="1"/>
          <p:nvPr/>
        </p:nvSpPr>
        <p:spPr>
          <a:xfrm>
            <a:off x="6371638" y="2578604"/>
            <a:ext cx="391005" cy="230832"/>
          </a:xfrm>
          <a:prstGeom prst="rect">
            <a:avLst/>
          </a:prstGeom>
          <a:noFill/>
        </p:spPr>
        <p:txBody>
          <a:bodyPr wrap="square" rtlCol="0">
            <a:spAutoFit/>
          </a:body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404040"/>
                </a:solidFill>
                <a:effectLst/>
                <a:uLnTx/>
                <a:uFillTx/>
                <a:ea typeface="Arial"/>
                <a:cs typeface="Arial"/>
              </a:rPr>
              <a:t>2</a:t>
            </a:r>
          </a:p>
        </p:txBody>
      </p:sp>
      <p:sp>
        <p:nvSpPr>
          <p:cNvPr id="355" name="TextBox 14">
            <a:extLst>
              <a:ext uri="{FF2B5EF4-FFF2-40B4-BE49-F238E27FC236}">
                <a16:creationId xmlns:a16="http://schemas.microsoft.com/office/drawing/2014/main" id="{D23A72D8-1BE3-F052-7E78-19F4B3CF5492}"/>
              </a:ext>
            </a:extLst>
          </p:cNvPr>
          <p:cNvSpPr txBox="1"/>
          <p:nvPr/>
        </p:nvSpPr>
        <p:spPr>
          <a:xfrm>
            <a:off x="7690593" y="2407991"/>
            <a:ext cx="364346" cy="230832"/>
          </a:xfrm>
          <a:prstGeom prst="rect">
            <a:avLst/>
          </a:prstGeom>
          <a:noFill/>
        </p:spPr>
        <p:txBody>
          <a:bodyPr wrap="square" rtlCol="0">
            <a:spAutoFit/>
          </a:bodyPr>
          <a:lstStyle/>
          <a:p>
            <a:pPr marL="0" marR="0" lvl="0" indent="0" algn="ctr" defTabSz="685800" rtl="0" eaLnBrk="0" fontAlgn="base" latinLnBrk="0" hangingPunct="0">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404040"/>
                </a:solidFill>
                <a:effectLst/>
                <a:uLnTx/>
                <a:uFillTx/>
                <a:ea typeface="Arial"/>
                <a:cs typeface="Arial"/>
              </a:rPr>
              <a:t>5</a:t>
            </a:r>
          </a:p>
        </p:txBody>
      </p:sp>
      <p:sp>
        <p:nvSpPr>
          <p:cNvPr id="356" name="TextBox 64">
            <a:extLst>
              <a:ext uri="{FF2B5EF4-FFF2-40B4-BE49-F238E27FC236}">
                <a16:creationId xmlns:a16="http://schemas.microsoft.com/office/drawing/2014/main" id="{693F1BF4-EDC4-D636-D055-E28B236D9A43}"/>
              </a:ext>
            </a:extLst>
          </p:cNvPr>
          <p:cNvSpPr txBox="1"/>
          <p:nvPr/>
        </p:nvSpPr>
        <p:spPr>
          <a:xfrm>
            <a:off x="1885681" y="3109231"/>
            <a:ext cx="627095" cy="230832"/>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Staging</a:t>
            </a:r>
          </a:p>
        </p:txBody>
      </p:sp>
      <p:sp>
        <p:nvSpPr>
          <p:cNvPr id="357" name="TextBox 65">
            <a:extLst>
              <a:ext uri="{FF2B5EF4-FFF2-40B4-BE49-F238E27FC236}">
                <a16:creationId xmlns:a16="http://schemas.microsoft.com/office/drawing/2014/main" id="{50498DAA-8331-707B-F131-BC5F37A33BC0}"/>
              </a:ext>
            </a:extLst>
          </p:cNvPr>
          <p:cNvSpPr txBox="1"/>
          <p:nvPr/>
        </p:nvSpPr>
        <p:spPr>
          <a:xfrm>
            <a:off x="3165560" y="3109231"/>
            <a:ext cx="723275" cy="230832"/>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6 Monate</a:t>
            </a:r>
          </a:p>
        </p:txBody>
      </p:sp>
      <p:sp>
        <p:nvSpPr>
          <p:cNvPr id="358" name="TextBox 66">
            <a:extLst>
              <a:ext uri="{FF2B5EF4-FFF2-40B4-BE49-F238E27FC236}">
                <a16:creationId xmlns:a16="http://schemas.microsoft.com/office/drawing/2014/main" id="{923691F3-9E59-D53B-40AA-E89C9D5CF6F9}"/>
              </a:ext>
            </a:extLst>
          </p:cNvPr>
          <p:cNvSpPr txBox="1"/>
          <p:nvPr/>
        </p:nvSpPr>
        <p:spPr>
          <a:xfrm>
            <a:off x="4469281" y="3109230"/>
            <a:ext cx="797013" cy="230832"/>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12 Monate</a:t>
            </a:r>
          </a:p>
        </p:txBody>
      </p:sp>
      <p:sp>
        <p:nvSpPr>
          <p:cNvPr id="359" name="TextBox 67">
            <a:extLst>
              <a:ext uri="{FF2B5EF4-FFF2-40B4-BE49-F238E27FC236}">
                <a16:creationId xmlns:a16="http://schemas.microsoft.com/office/drawing/2014/main" id="{0C9FFB0C-6E37-74B3-4D53-69471759E923}"/>
              </a:ext>
            </a:extLst>
          </p:cNvPr>
          <p:cNvSpPr txBox="1"/>
          <p:nvPr/>
        </p:nvSpPr>
        <p:spPr>
          <a:xfrm>
            <a:off x="5594270" y="3109230"/>
            <a:ext cx="1176924" cy="230832"/>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Kontrollpersonen</a:t>
            </a:r>
          </a:p>
        </p:txBody>
      </p:sp>
      <p:sp>
        <p:nvSpPr>
          <p:cNvPr id="360" name="TextBox 68">
            <a:extLst>
              <a:ext uri="{FF2B5EF4-FFF2-40B4-BE49-F238E27FC236}">
                <a16:creationId xmlns:a16="http://schemas.microsoft.com/office/drawing/2014/main" id="{01ADEB24-4A44-F31C-2572-408341BB35EB}"/>
              </a:ext>
            </a:extLst>
          </p:cNvPr>
          <p:cNvSpPr txBox="1"/>
          <p:nvPr/>
        </p:nvSpPr>
        <p:spPr>
          <a:xfrm>
            <a:off x="7210685" y="3109230"/>
            <a:ext cx="620683" cy="369332"/>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DiMelli-</a:t>
            </a:r>
            <a:br>
              <a:rPr kumimoji="0" sz="900" b="0" i="0" u="none" strike="noStrike" kern="1200" cap="none" spc="0" normalizeH="0" baseline="0" noProof="0">
                <a:ln>
                  <a:noFill/>
                </a:ln>
                <a:solidFill>
                  <a:srgbClr val="404040"/>
                </a:solidFill>
                <a:effectLst/>
                <a:uLnTx/>
                <a:uFillTx/>
                <a:ea typeface="+mn-ea"/>
                <a:cs typeface="Arial"/>
              </a:rPr>
            </a:br>
            <a:r>
              <a:rPr kumimoji="0" lang="de" sz="900" b="0" i="0" u="none" strike="noStrike" kern="1200" cap="none" spc="0" normalizeH="0" baseline="0" noProof="0">
                <a:ln>
                  <a:noFill/>
                </a:ln>
                <a:solidFill>
                  <a:srgbClr val="404040"/>
                </a:solidFill>
                <a:effectLst/>
                <a:uLnTx/>
                <a:uFillTx/>
                <a:ea typeface="Arial"/>
                <a:cs typeface="Arial"/>
              </a:rPr>
              <a:t>Studie</a:t>
            </a:r>
          </a:p>
        </p:txBody>
      </p:sp>
      <p:sp>
        <p:nvSpPr>
          <p:cNvPr id="364" name="TextBox 70">
            <a:extLst>
              <a:ext uri="{FF2B5EF4-FFF2-40B4-BE49-F238E27FC236}">
                <a16:creationId xmlns:a16="http://schemas.microsoft.com/office/drawing/2014/main" id="{818001B4-8792-458F-104D-E8E064576944}"/>
              </a:ext>
            </a:extLst>
          </p:cNvPr>
          <p:cNvSpPr txBox="1"/>
          <p:nvPr/>
        </p:nvSpPr>
        <p:spPr>
          <a:xfrm rot="16200000">
            <a:off x="422079" y="2175175"/>
            <a:ext cx="2013693" cy="230832"/>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404040"/>
                </a:solidFill>
                <a:effectLst/>
                <a:uLnTx/>
                <a:uFillTx/>
                <a:ea typeface="Arial"/>
                <a:cs typeface="Arial"/>
              </a:rPr>
              <a:t>PHQ-9-Score für Depression</a:t>
            </a:r>
          </a:p>
        </p:txBody>
      </p:sp>
      <p:sp>
        <p:nvSpPr>
          <p:cNvPr id="365" name="TextBox 71">
            <a:extLst>
              <a:ext uri="{FF2B5EF4-FFF2-40B4-BE49-F238E27FC236}">
                <a16:creationId xmlns:a16="http://schemas.microsoft.com/office/drawing/2014/main" id="{C19B7D40-AF4D-8814-CAB0-33E644D749C6}"/>
              </a:ext>
            </a:extLst>
          </p:cNvPr>
          <p:cNvSpPr txBox="1"/>
          <p:nvPr/>
        </p:nvSpPr>
        <p:spPr>
          <a:xfrm>
            <a:off x="1642160" y="1337896"/>
            <a:ext cx="184730" cy="230832"/>
          </a:xfrm>
          <a:prstGeom prst="rect">
            <a:avLst/>
          </a:prstGeom>
          <a:noFill/>
        </p:spPr>
        <p:txBody>
          <a:bodyPr wrap="none" rtlCol="0">
            <a:spAutoFit/>
          </a:bodyPr>
          <a:lstStyle/>
          <a:p>
            <a:pPr marL="0" marR="0" lvl="0" indent="0" algn="r" defTabSz="685800" rtl="0" eaLnBrk="1" fontAlgn="auto" latinLnBrk="0" hangingPunct="1">
              <a:lnSpc>
                <a:spcPct val="100000"/>
              </a:lnSpc>
              <a:spcBef>
                <a:spcPct val="0"/>
              </a:spcBef>
              <a:spcAft>
                <a:spcPct val="0"/>
              </a:spcAft>
              <a:buClrTx/>
              <a:buSzTx/>
              <a:buFontTx/>
              <a:buNone/>
              <a:tabLst/>
              <a:defRPr/>
            </a:pPr>
            <a:endParaRPr kumimoji="0" lang="en-GB" sz="900" b="0" i="0" u="none" strike="noStrike" kern="1200" cap="none" spc="0" normalizeH="0" baseline="0" noProof="0">
              <a:ln>
                <a:noFill/>
              </a:ln>
              <a:solidFill>
                <a:srgbClr val="404040"/>
              </a:solidFill>
              <a:effectLst/>
              <a:uLnTx/>
              <a:uFillTx/>
              <a:ea typeface="Verdana" panose="020B0604030504040204" pitchFamily="34" charset="0"/>
              <a:cs typeface="Arial"/>
            </a:endParaRPr>
          </a:p>
        </p:txBody>
      </p:sp>
      <p:sp>
        <p:nvSpPr>
          <p:cNvPr id="366" name="TextBox 72">
            <a:extLst>
              <a:ext uri="{FF2B5EF4-FFF2-40B4-BE49-F238E27FC236}">
                <a16:creationId xmlns:a16="http://schemas.microsoft.com/office/drawing/2014/main" id="{37B11E1C-0258-564C-43C1-4D10A0715CA0}"/>
              </a:ext>
            </a:extLst>
          </p:cNvPr>
          <p:cNvSpPr txBox="1"/>
          <p:nvPr/>
        </p:nvSpPr>
        <p:spPr>
          <a:xfrm>
            <a:off x="1494748" y="1584330"/>
            <a:ext cx="332142" cy="230832"/>
          </a:xfrm>
          <a:prstGeom prst="rect">
            <a:avLst/>
          </a:prstGeom>
          <a:noFill/>
        </p:spPr>
        <p:txBody>
          <a:bodyPr wrap="none" rtlCol="0">
            <a:spAutoFit/>
          </a:body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25</a:t>
            </a:r>
          </a:p>
        </p:txBody>
      </p:sp>
      <p:sp>
        <p:nvSpPr>
          <p:cNvPr id="367" name="TextBox 73">
            <a:extLst>
              <a:ext uri="{FF2B5EF4-FFF2-40B4-BE49-F238E27FC236}">
                <a16:creationId xmlns:a16="http://schemas.microsoft.com/office/drawing/2014/main" id="{5E4073A6-1B52-F590-77B5-90A0018362E8}"/>
              </a:ext>
            </a:extLst>
          </p:cNvPr>
          <p:cNvSpPr txBox="1"/>
          <p:nvPr/>
        </p:nvSpPr>
        <p:spPr>
          <a:xfrm>
            <a:off x="1494748" y="1850323"/>
            <a:ext cx="332142" cy="230832"/>
          </a:xfrm>
          <a:prstGeom prst="rect">
            <a:avLst/>
          </a:prstGeom>
          <a:noFill/>
        </p:spPr>
        <p:txBody>
          <a:bodyPr wrap="none" rtlCol="0">
            <a:spAutoFit/>
          </a:body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20</a:t>
            </a:r>
          </a:p>
        </p:txBody>
      </p:sp>
      <p:sp>
        <p:nvSpPr>
          <p:cNvPr id="368" name="TextBox 74">
            <a:extLst>
              <a:ext uri="{FF2B5EF4-FFF2-40B4-BE49-F238E27FC236}">
                <a16:creationId xmlns:a16="http://schemas.microsoft.com/office/drawing/2014/main" id="{8BB4FB87-9172-2469-DAC4-BAF35A9A6978}"/>
              </a:ext>
            </a:extLst>
          </p:cNvPr>
          <p:cNvSpPr txBox="1"/>
          <p:nvPr/>
        </p:nvSpPr>
        <p:spPr>
          <a:xfrm>
            <a:off x="1494748" y="2111847"/>
            <a:ext cx="332142" cy="230832"/>
          </a:xfrm>
          <a:prstGeom prst="rect">
            <a:avLst/>
          </a:prstGeom>
          <a:noFill/>
        </p:spPr>
        <p:txBody>
          <a:bodyPr wrap="none" rtlCol="0">
            <a:spAutoFit/>
          </a:body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15</a:t>
            </a:r>
          </a:p>
        </p:txBody>
      </p:sp>
      <p:sp>
        <p:nvSpPr>
          <p:cNvPr id="369" name="TextBox 75">
            <a:extLst>
              <a:ext uri="{FF2B5EF4-FFF2-40B4-BE49-F238E27FC236}">
                <a16:creationId xmlns:a16="http://schemas.microsoft.com/office/drawing/2014/main" id="{73BB38A7-3861-4A15-CBE3-AAC16FD227E3}"/>
              </a:ext>
            </a:extLst>
          </p:cNvPr>
          <p:cNvSpPr txBox="1"/>
          <p:nvPr/>
        </p:nvSpPr>
        <p:spPr>
          <a:xfrm>
            <a:off x="1494748" y="2372575"/>
            <a:ext cx="332142" cy="230832"/>
          </a:xfrm>
          <a:prstGeom prst="rect">
            <a:avLst/>
          </a:prstGeom>
          <a:noFill/>
        </p:spPr>
        <p:txBody>
          <a:bodyPr wrap="none" rtlCol="0">
            <a:spAutoFit/>
          </a:body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10</a:t>
            </a:r>
          </a:p>
        </p:txBody>
      </p:sp>
      <p:sp>
        <p:nvSpPr>
          <p:cNvPr id="370" name="TextBox 76">
            <a:extLst>
              <a:ext uri="{FF2B5EF4-FFF2-40B4-BE49-F238E27FC236}">
                <a16:creationId xmlns:a16="http://schemas.microsoft.com/office/drawing/2014/main" id="{9599F0F3-F8F3-D7D8-8D00-BC297DABC1BA}"/>
              </a:ext>
            </a:extLst>
          </p:cNvPr>
          <p:cNvSpPr txBox="1"/>
          <p:nvPr/>
        </p:nvSpPr>
        <p:spPr>
          <a:xfrm>
            <a:off x="1568487" y="2633302"/>
            <a:ext cx="258404" cy="230832"/>
          </a:xfrm>
          <a:prstGeom prst="rect">
            <a:avLst/>
          </a:prstGeom>
          <a:noFill/>
        </p:spPr>
        <p:txBody>
          <a:bodyPr wrap="none" rtlCol="0">
            <a:spAutoFit/>
          </a:body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5</a:t>
            </a:r>
          </a:p>
        </p:txBody>
      </p:sp>
      <p:sp>
        <p:nvSpPr>
          <p:cNvPr id="371" name="TextBox 77">
            <a:extLst>
              <a:ext uri="{FF2B5EF4-FFF2-40B4-BE49-F238E27FC236}">
                <a16:creationId xmlns:a16="http://schemas.microsoft.com/office/drawing/2014/main" id="{04D54825-F4B1-F0C4-503F-E42D311D2C16}"/>
              </a:ext>
            </a:extLst>
          </p:cNvPr>
          <p:cNvSpPr txBox="1"/>
          <p:nvPr/>
        </p:nvSpPr>
        <p:spPr>
          <a:xfrm>
            <a:off x="1568487" y="2894029"/>
            <a:ext cx="258404" cy="230832"/>
          </a:xfrm>
          <a:prstGeom prst="rect">
            <a:avLst/>
          </a:prstGeom>
          <a:noFill/>
        </p:spPr>
        <p:txBody>
          <a:bodyPr wrap="none" rtlCol="0">
            <a:spAutoFit/>
          </a:bodyPr>
          <a:lstStyle/>
          <a:p>
            <a:pPr marL="0" marR="0" lvl="0" indent="0" algn="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0</a:t>
            </a:r>
          </a:p>
        </p:txBody>
      </p:sp>
      <p:sp>
        <p:nvSpPr>
          <p:cNvPr id="373" name="TextBox 95">
            <a:extLst>
              <a:ext uri="{FF2B5EF4-FFF2-40B4-BE49-F238E27FC236}">
                <a16:creationId xmlns:a16="http://schemas.microsoft.com/office/drawing/2014/main" id="{7F03EBED-992C-77E9-4E75-065C331A8510}"/>
              </a:ext>
            </a:extLst>
          </p:cNvPr>
          <p:cNvSpPr txBox="1"/>
          <p:nvPr/>
        </p:nvSpPr>
        <p:spPr>
          <a:xfrm>
            <a:off x="2622467" y="4068070"/>
            <a:ext cx="2015295" cy="307777"/>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0" i="0" u="none" strike="noStrike" kern="1200" cap="none" spc="0" normalizeH="0" baseline="0" noProof="0">
                <a:ln>
                  <a:noFill/>
                </a:ln>
                <a:solidFill>
                  <a:srgbClr val="404040"/>
                </a:solidFill>
                <a:effectLst/>
                <a:uLnTx/>
                <a:uFillTx/>
                <a:ea typeface="Arial"/>
                <a:cs typeface="Arial"/>
              </a:rPr>
              <a:t>Mit Früherkennung; </a:t>
            </a:r>
            <a:br>
              <a:rPr kumimoji="0" sz="700" b="0" i="0" u="none" strike="noStrike" kern="1200" cap="none" spc="0" normalizeH="0" baseline="0" noProof="0">
                <a:ln>
                  <a:noFill/>
                </a:ln>
                <a:solidFill>
                  <a:srgbClr val="404040"/>
                </a:solidFill>
                <a:effectLst/>
                <a:uLnTx/>
                <a:uFillTx/>
                <a:ea typeface="+mn-ea"/>
                <a:cs typeface="Arial"/>
              </a:rPr>
            </a:br>
            <a:r>
              <a:rPr kumimoji="0" lang="de" sz="700" b="1" i="0" u="none" strike="noStrike" kern="1200" cap="none" spc="0" normalizeH="0" baseline="0" noProof="0">
                <a:ln>
                  <a:noFill/>
                </a:ln>
                <a:solidFill>
                  <a:schemeClr val="accent2"/>
                </a:solidFill>
                <a:effectLst/>
                <a:uLnTx/>
                <a:uFillTx/>
                <a:ea typeface="Arial"/>
                <a:cs typeface="Arial"/>
              </a:rPr>
              <a:t>positiv für präsymptomatischen T1D</a:t>
            </a:r>
          </a:p>
        </p:txBody>
      </p:sp>
      <p:sp>
        <p:nvSpPr>
          <p:cNvPr id="374" name="TextBox 96">
            <a:extLst>
              <a:ext uri="{FF2B5EF4-FFF2-40B4-BE49-F238E27FC236}">
                <a16:creationId xmlns:a16="http://schemas.microsoft.com/office/drawing/2014/main" id="{409086EF-6C6F-21D3-49CD-02BA9E9B5CF3}"/>
              </a:ext>
            </a:extLst>
          </p:cNvPr>
          <p:cNvSpPr txBox="1"/>
          <p:nvPr/>
        </p:nvSpPr>
        <p:spPr>
          <a:xfrm>
            <a:off x="5251241" y="4068071"/>
            <a:ext cx="1790701" cy="307777"/>
          </a:xfrm>
          <a:prstGeom prst="rect">
            <a:avLst/>
          </a:prstGeom>
          <a:noFill/>
        </p:spPr>
        <p:txBody>
          <a:bodyPr wrap="squar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0" i="0" u="none" strike="noStrike" kern="1200" cap="none" spc="0" normalizeH="0" baseline="0" noProof="0">
                <a:ln>
                  <a:noFill/>
                </a:ln>
                <a:solidFill>
                  <a:srgbClr val="404040"/>
                </a:solidFill>
                <a:effectLst/>
                <a:uLnTx/>
                <a:uFillTx/>
                <a:ea typeface="Arial"/>
                <a:cs typeface="Arial"/>
              </a:rPr>
              <a:t>Mit Früherkennung;</a:t>
            </a:r>
            <a:br>
              <a:rPr kumimoji="0" sz="700" b="0" i="0" u="none" strike="noStrike" kern="1200" cap="none" spc="0" normalizeH="0" baseline="0" noProof="0">
                <a:ln>
                  <a:noFill/>
                </a:ln>
                <a:solidFill>
                  <a:srgbClr val="404040"/>
                </a:solidFill>
                <a:effectLst/>
                <a:uLnTx/>
                <a:uFillTx/>
                <a:ea typeface="+mn-ea"/>
                <a:cs typeface="Arial"/>
              </a:rPr>
            </a:br>
            <a:r>
              <a:rPr kumimoji="0" lang="de" sz="700" b="1" i="0" u="none" strike="noStrike" kern="1200" cap="none" spc="0" normalizeH="0" baseline="0" noProof="0">
                <a:ln>
                  <a:noFill/>
                </a:ln>
                <a:solidFill>
                  <a:schemeClr val="accent2"/>
                </a:solidFill>
                <a:effectLst/>
                <a:uLnTx/>
                <a:uFillTx/>
                <a:ea typeface="Arial"/>
                <a:cs typeface="Arial"/>
              </a:rPr>
              <a:t>ohne präsymptomatischen T1D</a:t>
            </a:r>
          </a:p>
        </p:txBody>
      </p:sp>
      <p:sp>
        <p:nvSpPr>
          <p:cNvPr id="375" name="TextBox 97">
            <a:extLst>
              <a:ext uri="{FF2B5EF4-FFF2-40B4-BE49-F238E27FC236}">
                <a16:creationId xmlns:a16="http://schemas.microsoft.com/office/drawing/2014/main" id="{1CE793EE-0270-959D-0F36-C4337E2B7DAD}"/>
              </a:ext>
            </a:extLst>
          </p:cNvPr>
          <p:cNvSpPr txBox="1"/>
          <p:nvPr/>
        </p:nvSpPr>
        <p:spPr>
          <a:xfrm>
            <a:off x="6858523" y="4068071"/>
            <a:ext cx="1588436" cy="415498"/>
          </a:xfrm>
          <a:prstGeom prst="rect">
            <a:avLst/>
          </a:prstGeom>
          <a:noFill/>
        </p:spPr>
        <p:txBody>
          <a:bodyPr wrap="squar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700" b="0" i="0" u="none" strike="noStrike" kern="1200" cap="none" spc="0" normalizeH="0" baseline="0" noProof="0">
                <a:ln>
                  <a:noFill/>
                </a:ln>
                <a:solidFill>
                  <a:srgbClr val="404040"/>
                </a:solidFill>
                <a:effectLst/>
                <a:uLnTx/>
                <a:uFillTx/>
                <a:ea typeface="Arial"/>
                <a:cs typeface="Arial"/>
              </a:rPr>
              <a:t>Keine Früherkennung;</a:t>
            </a:r>
            <a:br>
              <a:rPr kumimoji="0" sz="700" b="0" i="0" u="none" strike="noStrike" kern="1200" cap="none" spc="0" normalizeH="0" baseline="0" noProof="0">
                <a:ln>
                  <a:noFill/>
                </a:ln>
                <a:solidFill>
                  <a:srgbClr val="404040"/>
                </a:solidFill>
                <a:effectLst/>
                <a:uLnTx/>
                <a:uFillTx/>
                <a:ea typeface="+mn-ea"/>
                <a:cs typeface="Arial"/>
              </a:rPr>
            </a:br>
            <a:r>
              <a:rPr kumimoji="0" lang="de-DE" sz="700" b="1" i="0" u="none" strike="noStrike" kern="1200" cap="none" spc="0" normalizeH="0" baseline="0" noProof="0">
                <a:ln>
                  <a:noFill/>
                </a:ln>
                <a:solidFill>
                  <a:schemeClr val="accent2"/>
                </a:solidFill>
                <a:effectLst/>
                <a:uLnTx/>
                <a:uFillTx/>
                <a:ea typeface="+mn-ea"/>
                <a:cs typeface="Arial"/>
              </a:rPr>
              <a:t>Kinder mit </a:t>
            </a:r>
            <a:r>
              <a:rPr kumimoji="0" lang="de" sz="700" b="1" i="0" u="none" strike="noStrike" kern="1200" cap="none" spc="0" normalizeH="0" baseline="0" noProof="0">
                <a:ln>
                  <a:noFill/>
                </a:ln>
                <a:solidFill>
                  <a:schemeClr val="accent2"/>
                </a:solidFill>
                <a:effectLst/>
                <a:uLnTx/>
                <a:uFillTx/>
                <a:ea typeface="+mn-ea"/>
                <a:cs typeface="Arial"/>
              </a:rPr>
              <a:t>T1D</a:t>
            </a:r>
            <a:br>
              <a:rPr kumimoji="0" sz="700" b="1" i="0" u="none" strike="noStrike" kern="1200" cap="none" spc="0" normalizeH="0" baseline="0" noProof="0">
                <a:ln>
                  <a:noFill/>
                </a:ln>
                <a:solidFill>
                  <a:schemeClr val="accent2"/>
                </a:solidFill>
                <a:effectLst/>
                <a:uLnTx/>
                <a:uFillTx/>
                <a:ea typeface="+mn-ea"/>
                <a:cs typeface="Arial"/>
              </a:rPr>
            </a:br>
            <a:r>
              <a:rPr kumimoji="0" lang="de" sz="700" b="1" i="0" u="none" strike="noStrike" kern="1200" cap="none" spc="0" normalizeH="0" baseline="0" noProof="0">
                <a:ln>
                  <a:noFill/>
                </a:ln>
                <a:solidFill>
                  <a:schemeClr val="accent2"/>
                </a:solidFill>
                <a:effectLst/>
                <a:uLnTx/>
                <a:uFillTx/>
                <a:ea typeface="+mn-ea"/>
                <a:cs typeface="Arial"/>
              </a:rPr>
              <a:t>im Stadium 3</a:t>
            </a:r>
          </a:p>
        </p:txBody>
      </p:sp>
      <p:grpSp>
        <p:nvGrpSpPr>
          <p:cNvPr id="376" name="Group 16">
            <a:extLst>
              <a:ext uri="{FF2B5EF4-FFF2-40B4-BE49-F238E27FC236}">
                <a16:creationId xmlns:a16="http://schemas.microsoft.com/office/drawing/2014/main" id="{369491BA-6F0F-676E-85E7-C37D9529D7F8}"/>
              </a:ext>
            </a:extLst>
          </p:cNvPr>
          <p:cNvGrpSpPr/>
          <p:nvPr/>
        </p:nvGrpSpPr>
        <p:grpSpPr>
          <a:xfrm>
            <a:off x="1864382" y="1592902"/>
            <a:ext cx="669694" cy="1405515"/>
            <a:chOff x="627440" y="2840943"/>
            <a:chExt cx="820360" cy="2162857"/>
          </a:xfrm>
        </p:grpSpPr>
        <p:sp>
          <p:nvSpPr>
            <p:cNvPr id="377" name="Freeform: Shape 56">
              <a:extLst>
                <a:ext uri="{FF2B5EF4-FFF2-40B4-BE49-F238E27FC236}">
                  <a16:creationId xmlns:a16="http://schemas.microsoft.com/office/drawing/2014/main" id="{0A159C7F-49F8-E6B5-1268-9E87484024D5}"/>
                </a:ext>
              </a:extLst>
            </p:cNvPr>
            <p:cNvSpPr/>
            <p:nvPr/>
          </p:nvSpPr>
          <p:spPr>
            <a:xfrm>
              <a:off x="628650" y="3584575"/>
              <a:ext cx="819150" cy="1419225"/>
            </a:xfrm>
            <a:custGeom>
              <a:avLst/>
              <a:gdLst>
                <a:gd name="connsiteX0" fmla="*/ 76200 w 819150"/>
                <a:gd name="connsiteY0" fmla="*/ 1412875 h 1419225"/>
                <a:gd name="connsiteX1" fmla="*/ 12700 w 819150"/>
                <a:gd name="connsiteY1" fmla="*/ 1333500 h 1419225"/>
                <a:gd name="connsiteX2" fmla="*/ 0 w 819150"/>
                <a:gd name="connsiteY2" fmla="*/ 1295400 h 1419225"/>
                <a:gd name="connsiteX3" fmla="*/ 12700 w 819150"/>
                <a:gd name="connsiteY3" fmla="*/ 1247775 h 1419225"/>
                <a:gd name="connsiteX4" fmla="*/ 193675 w 819150"/>
                <a:gd name="connsiteY4" fmla="*/ 936625 h 1419225"/>
                <a:gd name="connsiteX5" fmla="*/ 203200 w 819150"/>
                <a:gd name="connsiteY5" fmla="*/ 895350 h 1419225"/>
                <a:gd name="connsiteX6" fmla="*/ 196850 w 819150"/>
                <a:gd name="connsiteY6" fmla="*/ 819150 h 1419225"/>
                <a:gd name="connsiteX7" fmla="*/ 196850 w 819150"/>
                <a:gd name="connsiteY7" fmla="*/ 746125 h 1419225"/>
                <a:gd name="connsiteX8" fmla="*/ 222250 w 819150"/>
                <a:gd name="connsiteY8" fmla="*/ 688975 h 1419225"/>
                <a:gd name="connsiteX9" fmla="*/ 307975 w 819150"/>
                <a:gd name="connsiteY9" fmla="*/ 571500 h 1419225"/>
                <a:gd name="connsiteX10" fmla="*/ 355600 w 819150"/>
                <a:gd name="connsiteY10" fmla="*/ 454025 h 1419225"/>
                <a:gd name="connsiteX11" fmla="*/ 368300 w 819150"/>
                <a:gd name="connsiteY11" fmla="*/ 371475 h 1419225"/>
                <a:gd name="connsiteX12" fmla="*/ 361950 w 819150"/>
                <a:gd name="connsiteY12" fmla="*/ 317500 h 1419225"/>
                <a:gd name="connsiteX13" fmla="*/ 403225 w 819150"/>
                <a:gd name="connsiteY13" fmla="*/ 0 h 1419225"/>
                <a:gd name="connsiteX14" fmla="*/ 457200 w 819150"/>
                <a:gd name="connsiteY14" fmla="*/ 295275 h 1419225"/>
                <a:gd name="connsiteX15" fmla="*/ 457200 w 819150"/>
                <a:gd name="connsiteY15" fmla="*/ 330200 h 1419225"/>
                <a:gd name="connsiteX16" fmla="*/ 450850 w 819150"/>
                <a:gd name="connsiteY16" fmla="*/ 384175 h 1419225"/>
                <a:gd name="connsiteX17" fmla="*/ 463550 w 819150"/>
                <a:gd name="connsiteY17" fmla="*/ 466725 h 1419225"/>
                <a:gd name="connsiteX18" fmla="*/ 498475 w 819150"/>
                <a:gd name="connsiteY18" fmla="*/ 558800 h 1419225"/>
                <a:gd name="connsiteX19" fmla="*/ 527050 w 819150"/>
                <a:gd name="connsiteY19" fmla="*/ 606425 h 1419225"/>
                <a:gd name="connsiteX20" fmla="*/ 577850 w 819150"/>
                <a:gd name="connsiteY20" fmla="*/ 673100 h 1419225"/>
                <a:gd name="connsiteX21" fmla="*/ 615950 w 819150"/>
                <a:gd name="connsiteY21" fmla="*/ 727075 h 1419225"/>
                <a:gd name="connsiteX22" fmla="*/ 625475 w 819150"/>
                <a:gd name="connsiteY22" fmla="*/ 758825 h 1419225"/>
                <a:gd name="connsiteX23" fmla="*/ 622300 w 819150"/>
                <a:gd name="connsiteY23" fmla="*/ 822325 h 1419225"/>
                <a:gd name="connsiteX24" fmla="*/ 619125 w 819150"/>
                <a:gd name="connsiteY24" fmla="*/ 889000 h 1419225"/>
                <a:gd name="connsiteX25" fmla="*/ 628650 w 819150"/>
                <a:gd name="connsiteY25" fmla="*/ 942975 h 1419225"/>
                <a:gd name="connsiteX26" fmla="*/ 701675 w 819150"/>
                <a:gd name="connsiteY26" fmla="*/ 1073150 h 1419225"/>
                <a:gd name="connsiteX27" fmla="*/ 777875 w 819150"/>
                <a:gd name="connsiteY27" fmla="*/ 1209675 h 1419225"/>
                <a:gd name="connsiteX28" fmla="*/ 819150 w 819150"/>
                <a:gd name="connsiteY28" fmla="*/ 1276350 h 1419225"/>
                <a:gd name="connsiteX29" fmla="*/ 815975 w 819150"/>
                <a:gd name="connsiteY29" fmla="*/ 1317625 h 1419225"/>
                <a:gd name="connsiteX30" fmla="*/ 768350 w 819150"/>
                <a:gd name="connsiteY30" fmla="*/ 1387475 h 1419225"/>
                <a:gd name="connsiteX31" fmla="*/ 742950 w 819150"/>
                <a:gd name="connsiteY31" fmla="*/ 1419225 h 1419225"/>
                <a:gd name="connsiteX32" fmla="*/ 76200 w 819150"/>
                <a:gd name="connsiteY32" fmla="*/ 1412875 h 1419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19150" h="1419225">
                  <a:moveTo>
                    <a:pt x="76200" y="1412875"/>
                  </a:moveTo>
                  <a:lnTo>
                    <a:pt x="12700" y="1333500"/>
                  </a:lnTo>
                  <a:lnTo>
                    <a:pt x="0" y="1295400"/>
                  </a:lnTo>
                  <a:lnTo>
                    <a:pt x="12700" y="1247775"/>
                  </a:lnTo>
                  <a:lnTo>
                    <a:pt x="193675" y="936625"/>
                  </a:lnTo>
                  <a:lnTo>
                    <a:pt x="203200" y="895350"/>
                  </a:lnTo>
                  <a:lnTo>
                    <a:pt x="196850" y="819150"/>
                  </a:lnTo>
                  <a:lnTo>
                    <a:pt x="196850" y="746125"/>
                  </a:lnTo>
                  <a:lnTo>
                    <a:pt x="222250" y="688975"/>
                  </a:lnTo>
                  <a:lnTo>
                    <a:pt x="307975" y="571500"/>
                  </a:lnTo>
                  <a:lnTo>
                    <a:pt x="355600" y="454025"/>
                  </a:lnTo>
                  <a:lnTo>
                    <a:pt x="368300" y="371475"/>
                  </a:lnTo>
                  <a:lnTo>
                    <a:pt x="361950" y="317500"/>
                  </a:lnTo>
                  <a:lnTo>
                    <a:pt x="403225" y="0"/>
                  </a:lnTo>
                  <a:lnTo>
                    <a:pt x="457200" y="295275"/>
                  </a:lnTo>
                  <a:lnTo>
                    <a:pt x="457200" y="330200"/>
                  </a:lnTo>
                  <a:lnTo>
                    <a:pt x="450850" y="384175"/>
                  </a:lnTo>
                  <a:lnTo>
                    <a:pt x="463550" y="466725"/>
                  </a:lnTo>
                  <a:lnTo>
                    <a:pt x="498475" y="558800"/>
                  </a:lnTo>
                  <a:lnTo>
                    <a:pt x="527050" y="606425"/>
                  </a:lnTo>
                  <a:lnTo>
                    <a:pt x="577850" y="673100"/>
                  </a:lnTo>
                  <a:lnTo>
                    <a:pt x="615950" y="727075"/>
                  </a:lnTo>
                  <a:lnTo>
                    <a:pt x="625475" y="758825"/>
                  </a:lnTo>
                  <a:lnTo>
                    <a:pt x="622300" y="822325"/>
                  </a:lnTo>
                  <a:lnTo>
                    <a:pt x="619125" y="889000"/>
                  </a:lnTo>
                  <a:lnTo>
                    <a:pt x="628650" y="942975"/>
                  </a:lnTo>
                  <a:lnTo>
                    <a:pt x="701675" y="1073150"/>
                  </a:lnTo>
                  <a:lnTo>
                    <a:pt x="777875" y="1209675"/>
                  </a:lnTo>
                  <a:lnTo>
                    <a:pt x="819150" y="1276350"/>
                  </a:lnTo>
                  <a:lnTo>
                    <a:pt x="815975" y="1317625"/>
                  </a:lnTo>
                  <a:lnTo>
                    <a:pt x="768350" y="1387475"/>
                  </a:lnTo>
                  <a:lnTo>
                    <a:pt x="742950" y="1419225"/>
                  </a:lnTo>
                  <a:lnTo>
                    <a:pt x="76200" y="1412875"/>
                  </a:lnTo>
                  <a:close/>
                </a:path>
              </a:pathLst>
            </a:custGeom>
            <a:solidFill>
              <a:srgbClr val="347475">
                <a:lumMod val="20000"/>
                <a:lumOff val="80000"/>
              </a:srgbClr>
            </a:solidFill>
            <a:ln w="9525" cap="flat" cmpd="sng" algn="ctr">
              <a:solidFill>
                <a:srgbClr val="347475">
                  <a:lumMod val="20000"/>
                  <a:lumOff val="80000"/>
                </a:srgbClr>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grpSp>
          <p:nvGrpSpPr>
            <p:cNvPr id="378" name="Group 57">
              <a:extLst>
                <a:ext uri="{FF2B5EF4-FFF2-40B4-BE49-F238E27FC236}">
                  <a16:creationId xmlns:a16="http://schemas.microsoft.com/office/drawing/2014/main" id="{D46BC556-E198-AF31-F52F-786F4807F951}"/>
                </a:ext>
              </a:extLst>
            </p:cNvPr>
            <p:cNvGrpSpPr/>
            <p:nvPr/>
          </p:nvGrpSpPr>
          <p:grpSpPr>
            <a:xfrm>
              <a:off x="627440" y="3580106"/>
              <a:ext cx="817756" cy="1421184"/>
              <a:chOff x="2541134" y="3643575"/>
              <a:chExt cx="817756" cy="1421184"/>
            </a:xfrm>
          </p:grpSpPr>
          <p:grpSp>
            <p:nvGrpSpPr>
              <p:cNvPr id="389" name="Group 60">
                <a:extLst>
                  <a:ext uri="{FF2B5EF4-FFF2-40B4-BE49-F238E27FC236}">
                    <a16:creationId xmlns:a16="http://schemas.microsoft.com/office/drawing/2014/main" id="{13E02322-1DC6-A658-AE20-3810B4FFA478}"/>
                  </a:ext>
                </a:extLst>
              </p:cNvPr>
              <p:cNvGrpSpPr/>
              <p:nvPr/>
            </p:nvGrpSpPr>
            <p:grpSpPr>
              <a:xfrm>
                <a:off x="2541134" y="3643575"/>
                <a:ext cx="817756" cy="1419284"/>
                <a:chOff x="2541134" y="3643575"/>
                <a:chExt cx="817756" cy="1419284"/>
              </a:xfrm>
            </p:grpSpPr>
            <p:sp>
              <p:nvSpPr>
                <p:cNvPr id="391" name="Freeform: Shape 62">
                  <a:extLst>
                    <a:ext uri="{FF2B5EF4-FFF2-40B4-BE49-F238E27FC236}">
                      <a16:creationId xmlns:a16="http://schemas.microsoft.com/office/drawing/2014/main" id="{499FE168-A3C5-5115-8D83-72AE40C2DB9C}"/>
                    </a:ext>
                  </a:extLst>
                </p:cNvPr>
                <p:cNvSpPr/>
                <p:nvPr/>
              </p:nvSpPr>
              <p:spPr>
                <a:xfrm>
                  <a:off x="2541134" y="3643575"/>
                  <a:ext cx="406824" cy="1419284"/>
                </a:xfrm>
                <a:custGeom>
                  <a:avLst/>
                  <a:gdLst>
                    <a:gd name="connsiteX0" fmla="*/ 73040 w 406824"/>
                    <a:gd name="connsiteY0" fmla="*/ 1419284 h 1419284"/>
                    <a:gd name="connsiteX1" fmla="*/ 113 w 406824"/>
                    <a:gd name="connsiteY1" fmla="*/ 1304283 h 1419284"/>
                    <a:gd name="connsiteX2" fmla="*/ 59016 w 406824"/>
                    <a:gd name="connsiteY2" fmla="*/ 1180867 h 1419284"/>
                    <a:gd name="connsiteX3" fmla="*/ 162797 w 406824"/>
                    <a:gd name="connsiteY3" fmla="*/ 995743 h 1419284"/>
                    <a:gd name="connsiteX4" fmla="*/ 196456 w 406824"/>
                    <a:gd name="connsiteY4" fmla="*/ 908791 h 1419284"/>
                    <a:gd name="connsiteX5" fmla="*/ 196456 w 406824"/>
                    <a:gd name="connsiteY5" fmla="*/ 760131 h 1419284"/>
                    <a:gd name="connsiteX6" fmla="*/ 238530 w 406824"/>
                    <a:gd name="connsiteY6" fmla="*/ 678788 h 1419284"/>
                    <a:gd name="connsiteX7" fmla="*/ 325482 w 406824"/>
                    <a:gd name="connsiteY7" fmla="*/ 544153 h 1419284"/>
                    <a:gd name="connsiteX8" fmla="*/ 364751 w 406824"/>
                    <a:gd name="connsiteY8" fmla="*/ 401102 h 1419284"/>
                    <a:gd name="connsiteX9" fmla="*/ 364751 w 406824"/>
                    <a:gd name="connsiteY9" fmla="*/ 280491 h 1419284"/>
                    <a:gd name="connsiteX10" fmla="*/ 406824 w 406824"/>
                    <a:gd name="connsiteY10" fmla="*/ 0 h 14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6824" h="1419284">
                      <a:moveTo>
                        <a:pt x="73040" y="1419284"/>
                      </a:moveTo>
                      <a:cubicBezTo>
                        <a:pt x="37745" y="1381651"/>
                        <a:pt x="2450" y="1344019"/>
                        <a:pt x="113" y="1304283"/>
                      </a:cubicBezTo>
                      <a:cubicBezTo>
                        <a:pt x="-2224" y="1264547"/>
                        <a:pt x="31902" y="1232290"/>
                        <a:pt x="59016" y="1180867"/>
                      </a:cubicBezTo>
                      <a:cubicBezTo>
                        <a:pt x="86130" y="1129444"/>
                        <a:pt x="139890" y="1041089"/>
                        <a:pt x="162797" y="995743"/>
                      </a:cubicBezTo>
                      <a:cubicBezTo>
                        <a:pt x="185704" y="950397"/>
                        <a:pt x="190846" y="948060"/>
                        <a:pt x="196456" y="908791"/>
                      </a:cubicBezTo>
                      <a:cubicBezTo>
                        <a:pt x="202066" y="869522"/>
                        <a:pt x="189444" y="798465"/>
                        <a:pt x="196456" y="760131"/>
                      </a:cubicBezTo>
                      <a:cubicBezTo>
                        <a:pt x="203468" y="721797"/>
                        <a:pt x="217026" y="714784"/>
                        <a:pt x="238530" y="678788"/>
                      </a:cubicBezTo>
                      <a:cubicBezTo>
                        <a:pt x="260034" y="642792"/>
                        <a:pt x="304445" y="590434"/>
                        <a:pt x="325482" y="544153"/>
                      </a:cubicBezTo>
                      <a:cubicBezTo>
                        <a:pt x="346519" y="497872"/>
                        <a:pt x="358206" y="445046"/>
                        <a:pt x="364751" y="401102"/>
                      </a:cubicBezTo>
                      <a:cubicBezTo>
                        <a:pt x="371296" y="357158"/>
                        <a:pt x="357739" y="347341"/>
                        <a:pt x="364751" y="280491"/>
                      </a:cubicBezTo>
                      <a:cubicBezTo>
                        <a:pt x="371763" y="213641"/>
                        <a:pt x="389293" y="106820"/>
                        <a:pt x="406824" y="0"/>
                      </a:cubicBezTo>
                    </a:path>
                  </a:pathLst>
                </a:custGeom>
                <a:noFill/>
                <a:ln w="9525"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sp>
              <p:nvSpPr>
                <p:cNvPr id="392" name="Freeform: Shape 63">
                  <a:extLst>
                    <a:ext uri="{FF2B5EF4-FFF2-40B4-BE49-F238E27FC236}">
                      <a16:creationId xmlns:a16="http://schemas.microsoft.com/office/drawing/2014/main" id="{E37EF84D-C2EB-85A2-250A-0A3FF0836777}"/>
                    </a:ext>
                  </a:extLst>
                </p:cNvPr>
                <p:cNvSpPr/>
                <p:nvPr/>
              </p:nvSpPr>
              <p:spPr>
                <a:xfrm flipH="1">
                  <a:off x="2952066" y="3643575"/>
                  <a:ext cx="406824" cy="1419284"/>
                </a:xfrm>
                <a:custGeom>
                  <a:avLst/>
                  <a:gdLst>
                    <a:gd name="connsiteX0" fmla="*/ 73040 w 406824"/>
                    <a:gd name="connsiteY0" fmla="*/ 1419284 h 1419284"/>
                    <a:gd name="connsiteX1" fmla="*/ 113 w 406824"/>
                    <a:gd name="connsiteY1" fmla="*/ 1304283 h 1419284"/>
                    <a:gd name="connsiteX2" fmla="*/ 59016 w 406824"/>
                    <a:gd name="connsiteY2" fmla="*/ 1180867 h 1419284"/>
                    <a:gd name="connsiteX3" fmla="*/ 162797 w 406824"/>
                    <a:gd name="connsiteY3" fmla="*/ 995743 h 1419284"/>
                    <a:gd name="connsiteX4" fmla="*/ 196456 w 406824"/>
                    <a:gd name="connsiteY4" fmla="*/ 908791 h 1419284"/>
                    <a:gd name="connsiteX5" fmla="*/ 196456 w 406824"/>
                    <a:gd name="connsiteY5" fmla="*/ 760131 h 1419284"/>
                    <a:gd name="connsiteX6" fmla="*/ 238530 w 406824"/>
                    <a:gd name="connsiteY6" fmla="*/ 678788 h 1419284"/>
                    <a:gd name="connsiteX7" fmla="*/ 325482 w 406824"/>
                    <a:gd name="connsiteY7" fmla="*/ 544153 h 1419284"/>
                    <a:gd name="connsiteX8" fmla="*/ 364751 w 406824"/>
                    <a:gd name="connsiteY8" fmla="*/ 401102 h 1419284"/>
                    <a:gd name="connsiteX9" fmla="*/ 364751 w 406824"/>
                    <a:gd name="connsiteY9" fmla="*/ 280491 h 1419284"/>
                    <a:gd name="connsiteX10" fmla="*/ 406824 w 406824"/>
                    <a:gd name="connsiteY10" fmla="*/ 0 h 1419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6824" h="1419284">
                      <a:moveTo>
                        <a:pt x="73040" y="1419284"/>
                      </a:moveTo>
                      <a:cubicBezTo>
                        <a:pt x="37745" y="1381651"/>
                        <a:pt x="2450" y="1344019"/>
                        <a:pt x="113" y="1304283"/>
                      </a:cubicBezTo>
                      <a:cubicBezTo>
                        <a:pt x="-2224" y="1264547"/>
                        <a:pt x="31902" y="1232290"/>
                        <a:pt x="59016" y="1180867"/>
                      </a:cubicBezTo>
                      <a:cubicBezTo>
                        <a:pt x="86130" y="1129444"/>
                        <a:pt x="139890" y="1041089"/>
                        <a:pt x="162797" y="995743"/>
                      </a:cubicBezTo>
                      <a:cubicBezTo>
                        <a:pt x="185704" y="950397"/>
                        <a:pt x="190846" y="948060"/>
                        <a:pt x="196456" y="908791"/>
                      </a:cubicBezTo>
                      <a:cubicBezTo>
                        <a:pt x="202066" y="869522"/>
                        <a:pt x="189444" y="798465"/>
                        <a:pt x="196456" y="760131"/>
                      </a:cubicBezTo>
                      <a:cubicBezTo>
                        <a:pt x="203468" y="721797"/>
                        <a:pt x="217026" y="714784"/>
                        <a:pt x="238530" y="678788"/>
                      </a:cubicBezTo>
                      <a:cubicBezTo>
                        <a:pt x="260034" y="642792"/>
                        <a:pt x="304445" y="590434"/>
                        <a:pt x="325482" y="544153"/>
                      </a:cubicBezTo>
                      <a:cubicBezTo>
                        <a:pt x="346519" y="497872"/>
                        <a:pt x="358206" y="445046"/>
                        <a:pt x="364751" y="401102"/>
                      </a:cubicBezTo>
                      <a:cubicBezTo>
                        <a:pt x="371296" y="357158"/>
                        <a:pt x="357739" y="347341"/>
                        <a:pt x="364751" y="280491"/>
                      </a:cubicBezTo>
                      <a:cubicBezTo>
                        <a:pt x="371763" y="213641"/>
                        <a:pt x="389293" y="106820"/>
                        <a:pt x="406824" y="0"/>
                      </a:cubicBezTo>
                    </a:path>
                  </a:pathLst>
                </a:custGeom>
                <a:noFill/>
                <a:ln w="9525"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grpSp>
          <p:cxnSp>
            <p:nvCxnSpPr>
              <p:cNvPr id="390" name="Straight Connector 61">
                <a:extLst>
                  <a:ext uri="{FF2B5EF4-FFF2-40B4-BE49-F238E27FC236}">
                    <a16:creationId xmlns:a16="http://schemas.microsoft.com/office/drawing/2014/main" id="{229BE30A-D051-1BA2-7293-0279834B1E0C}"/>
                  </a:ext>
                </a:extLst>
              </p:cNvPr>
              <p:cNvCxnSpPr>
                <a:stCxn id="391" idx="0"/>
              </p:cNvCxnSpPr>
              <p:nvPr/>
            </p:nvCxnSpPr>
            <p:spPr>
              <a:xfrm>
                <a:off x="2614174" y="5062859"/>
                <a:ext cx="673178" cy="1900"/>
              </a:xfrm>
              <a:prstGeom prst="line">
                <a:avLst/>
              </a:prstGeom>
              <a:noFill/>
              <a:ln w="9525" cap="flat" cmpd="sng" algn="ctr">
                <a:solidFill>
                  <a:srgbClr val="000000"/>
                </a:solidFill>
                <a:prstDash val="solid"/>
              </a:ln>
              <a:effectLst/>
            </p:spPr>
          </p:cxnSp>
        </p:grpSp>
        <p:cxnSp>
          <p:nvCxnSpPr>
            <p:cNvPr id="380" name="Straight Connector 58">
              <a:extLst>
                <a:ext uri="{FF2B5EF4-FFF2-40B4-BE49-F238E27FC236}">
                  <a16:creationId xmlns:a16="http://schemas.microsoft.com/office/drawing/2014/main" id="{B88CC1FE-03B5-7BFF-A15C-84DC9A36C633}"/>
                </a:ext>
              </a:extLst>
            </p:cNvPr>
            <p:cNvCxnSpPr/>
            <p:nvPr/>
          </p:nvCxnSpPr>
          <p:spPr>
            <a:xfrm flipH="1">
              <a:off x="1037025" y="2859667"/>
              <a:ext cx="0" cy="735839"/>
            </a:xfrm>
            <a:prstGeom prst="line">
              <a:avLst/>
            </a:prstGeom>
            <a:noFill/>
            <a:ln w="9525" cap="flat" cmpd="sng" algn="ctr">
              <a:solidFill>
                <a:srgbClr val="000000"/>
              </a:solidFill>
              <a:prstDash val="solid"/>
            </a:ln>
            <a:effectLst/>
          </p:spPr>
        </p:cxnSp>
        <p:sp>
          <p:nvSpPr>
            <p:cNvPr id="388" name="Isosceles Triangle 59">
              <a:extLst>
                <a:ext uri="{FF2B5EF4-FFF2-40B4-BE49-F238E27FC236}">
                  <a16:creationId xmlns:a16="http://schemas.microsoft.com/office/drawing/2014/main" id="{3BED25D0-836D-0C16-15D1-7D5F0F2CC073}"/>
                </a:ext>
              </a:extLst>
            </p:cNvPr>
            <p:cNvSpPr/>
            <p:nvPr/>
          </p:nvSpPr>
          <p:spPr>
            <a:xfrm rot="10800000">
              <a:off x="1018850" y="2840943"/>
              <a:ext cx="36000" cy="36000"/>
            </a:xfrm>
            <a:prstGeom prst="triangle">
              <a:avLst/>
            </a:prstGeom>
            <a:solidFill>
              <a:srgbClr val="347475">
                <a:lumMod val="20000"/>
                <a:lumOff val="80000"/>
              </a:srgbClr>
            </a:solidFill>
            <a:ln w="9525"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grpSp>
      <p:grpSp>
        <p:nvGrpSpPr>
          <p:cNvPr id="393" name="Group 17">
            <a:extLst>
              <a:ext uri="{FF2B5EF4-FFF2-40B4-BE49-F238E27FC236}">
                <a16:creationId xmlns:a16="http://schemas.microsoft.com/office/drawing/2014/main" id="{4044104D-2B6C-D55A-BC61-9332B80D1FA4}"/>
              </a:ext>
            </a:extLst>
          </p:cNvPr>
          <p:cNvGrpSpPr/>
          <p:nvPr/>
        </p:nvGrpSpPr>
        <p:grpSpPr>
          <a:xfrm>
            <a:off x="2001009" y="3439377"/>
            <a:ext cx="5722957" cy="481218"/>
            <a:chOff x="2468110" y="5863801"/>
            <a:chExt cx="7010497" cy="740516"/>
          </a:xfrm>
        </p:grpSpPr>
        <p:sp>
          <p:nvSpPr>
            <p:cNvPr id="396" name="TextBox 50">
              <a:extLst>
                <a:ext uri="{FF2B5EF4-FFF2-40B4-BE49-F238E27FC236}">
                  <a16:creationId xmlns:a16="http://schemas.microsoft.com/office/drawing/2014/main" id="{29BF2EDF-002F-582D-EB21-DE2C469F4884}"/>
                </a:ext>
              </a:extLst>
            </p:cNvPr>
            <p:cNvSpPr txBox="1"/>
            <p:nvPr/>
          </p:nvSpPr>
          <p:spPr>
            <a:xfrm>
              <a:off x="3559268" y="5863801"/>
              <a:ext cx="5103902" cy="355213"/>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404040"/>
                  </a:solidFill>
                  <a:effectLst/>
                  <a:uLnTx/>
                  <a:uFillTx/>
                  <a:ea typeface="Arial"/>
                  <a:cs typeface="Arial"/>
                </a:rPr>
                <a:t>Anzahl der Mütter von Kindern mit präsymptomatischem T1D</a:t>
              </a:r>
            </a:p>
          </p:txBody>
        </p:sp>
        <p:sp>
          <p:nvSpPr>
            <p:cNvPr id="398" name="TextBox 51">
              <a:extLst>
                <a:ext uri="{FF2B5EF4-FFF2-40B4-BE49-F238E27FC236}">
                  <a16:creationId xmlns:a16="http://schemas.microsoft.com/office/drawing/2014/main" id="{82956254-6BC2-2D73-1DBB-86334629FD4B}"/>
                </a:ext>
              </a:extLst>
            </p:cNvPr>
            <p:cNvSpPr txBox="1"/>
            <p:nvPr/>
          </p:nvSpPr>
          <p:spPr>
            <a:xfrm>
              <a:off x="2468110" y="6249104"/>
              <a:ext cx="497194" cy="355213"/>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173</a:t>
              </a:r>
            </a:p>
          </p:txBody>
        </p:sp>
        <p:sp>
          <p:nvSpPr>
            <p:cNvPr id="399" name="TextBox 52">
              <a:extLst>
                <a:ext uri="{FF2B5EF4-FFF2-40B4-BE49-F238E27FC236}">
                  <a16:creationId xmlns:a16="http://schemas.microsoft.com/office/drawing/2014/main" id="{E83E978C-C0E4-6DC4-5B9F-5009E7BB66D1}"/>
                </a:ext>
              </a:extLst>
            </p:cNvPr>
            <p:cNvSpPr txBox="1"/>
            <p:nvPr/>
          </p:nvSpPr>
          <p:spPr>
            <a:xfrm>
              <a:off x="4089723" y="6249096"/>
              <a:ext cx="497194" cy="355213"/>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101</a:t>
              </a:r>
            </a:p>
          </p:txBody>
        </p:sp>
        <p:sp>
          <p:nvSpPr>
            <p:cNvPr id="400" name="TextBox 53">
              <a:extLst>
                <a:ext uri="{FF2B5EF4-FFF2-40B4-BE49-F238E27FC236}">
                  <a16:creationId xmlns:a16="http://schemas.microsoft.com/office/drawing/2014/main" id="{32172103-3057-71B5-EF6B-C2394A712425}"/>
                </a:ext>
              </a:extLst>
            </p:cNvPr>
            <p:cNvSpPr txBox="1"/>
            <p:nvPr/>
          </p:nvSpPr>
          <p:spPr>
            <a:xfrm>
              <a:off x="5776418" y="6249096"/>
              <a:ext cx="406867" cy="355213"/>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78</a:t>
              </a:r>
            </a:p>
          </p:txBody>
        </p:sp>
        <p:sp>
          <p:nvSpPr>
            <p:cNvPr id="401" name="TextBox 54">
              <a:extLst>
                <a:ext uri="{FF2B5EF4-FFF2-40B4-BE49-F238E27FC236}">
                  <a16:creationId xmlns:a16="http://schemas.microsoft.com/office/drawing/2014/main" id="{35CB24D7-6B88-A8F9-55EA-9CF51FA72E8D}"/>
                </a:ext>
              </a:extLst>
            </p:cNvPr>
            <p:cNvSpPr txBox="1"/>
            <p:nvPr/>
          </p:nvSpPr>
          <p:spPr>
            <a:xfrm>
              <a:off x="7342035" y="6249096"/>
              <a:ext cx="497194" cy="355213"/>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136</a:t>
              </a:r>
            </a:p>
          </p:txBody>
        </p:sp>
        <p:sp>
          <p:nvSpPr>
            <p:cNvPr id="402" name="TextBox 55">
              <a:extLst>
                <a:ext uri="{FF2B5EF4-FFF2-40B4-BE49-F238E27FC236}">
                  <a16:creationId xmlns:a16="http://schemas.microsoft.com/office/drawing/2014/main" id="{259104CE-6F15-22D5-6775-CD8F3C9AFC21}"/>
                </a:ext>
              </a:extLst>
            </p:cNvPr>
            <p:cNvSpPr txBox="1"/>
            <p:nvPr/>
          </p:nvSpPr>
          <p:spPr>
            <a:xfrm>
              <a:off x="8981413" y="6249098"/>
              <a:ext cx="497194" cy="355213"/>
            </a:xfrm>
            <a:prstGeom prst="rect">
              <a:avLst/>
            </a:prstGeom>
            <a:noFill/>
          </p:spPr>
          <p:txBody>
            <a:bodyPr wrap="non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169</a:t>
              </a:r>
            </a:p>
          </p:txBody>
        </p:sp>
      </p:grpSp>
      <p:grpSp>
        <p:nvGrpSpPr>
          <p:cNvPr id="403" name="Group 18">
            <a:extLst>
              <a:ext uri="{FF2B5EF4-FFF2-40B4-BE49-F238E27FC236}">
                <a16:creationId xmlns:a16="http://schemas.microsoft.com/office/drawing/2014/main" id="{9CB4E065-A4DB-1A46-4C64-BC547A9AD338}"/>
              </a:ext>
            </a:extLst>
          </p:cNvPr>
          <p:cNvGrpSpPr/>
          <p:nvPr/>
        </p:nvGrpSpPr>
        <p:grpSpPr>
          <a:xfrm>
            <a:off x="2100434" y="2157113"/>
            <a:ext cx="197668" cy="842984"/>
            <a:chOff x="2827959" y="3773156"/>
            <a:chExt cx="242139" cy="1297213"/>
          </a:xfrm>
        </p:grpSpPr>
        <p:cxnSp>
          <p:nvCxnSpPr>
            <p:cNvPr id="404" name="Straight Connector 47">
              <a:extLst>
                <a:ext uri="{FF2B5EF4-FFF2-40B4-BE49-F238E27FC236}">
                  <a16:creationId xmlns:a16="http://schemas.microsoft.com/office/drawing/2014/main" id="{DEF83C0E-F637-8159-791D-9DE771CCE910}"/>
                </a:ext>
              </a:extLst>
            </p:cNvPr>
            <p:cNvCxnSpPr/>
            <p:nvPr/>
          </p:nvCxnSpPr>
          <p:spPr>
            <a:xfrm flipH="1">
              <a:off x="2949199" y="3773156"/>
              <a:ext cx="0" cy="1297213"/>
            </a:xfrm>
            <a:prstGeom prst="line">
              <a:avLst/>
            </a:prstGeom>
            <a:noFill/>
            <a:ln w="12700" cap="flat" cmpd="sng" algn="ctr">
              <a:solidFill>
                <a:srgbClr val="000000"/>
              </a:solidFill>
              <a:prstDash val="solid"/>
            </a:ln>
            <a:effectLst/>
          </p:spPr>
        </p:cxnSp>
        <p:sp>
          <p:nvSpPr>
            <p:cNvPr id="405" name="Rectangle 48">
              <a:extLst>
                <a:ext uri="{FF2B5EF4-FFF2-40B4-BE49-F238E27FC236}">
                  <a16:creationId xmlns:a16="http://schemas.microsoft.com/office/drawing/2014/main" id="{D6174544-10ED-953D-8B23-DD9C5BA01290}"/>
                </a:ext>
              </a:extLst>
            </p:cNvPr>
            <p:cNvSpPr/>
            <p:nvPr/>
          </p:nvSpPr>
          <p:spPr>
            <a:xfrm>
              <a:off x="2827959" y="4505933"/>
              <a:ext cx="242139" cy="484924"/>
            </a:xfrm>
            <a:prstGeom prst="rect">
              <a:avLst/>
            </a:prstGeom>
            <a:solidFill>
              <a:sysClr val="window" lastClr="FFFFFF"/>
            </a:solidFill>
            <a:ln w="12700"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cxnSp>
          <p:nvCxnSpPr>
            <p:cNvPr id="406" name="Straight Connector 49">
              <a:extLst>
                <a:ext uri="{FF2B5EF4-FFF2-40B4-BE49-F238E27FC236}">
                  <a16:creationId xmlns:a16="http://schemas.microsoft.com/office/drawing/2014/main" id="{C037A7E3-B718-1624-7739-618AAAE42789}"/>
                </a:ext>
              </a:extLst>
            </p:cNvPr>
            <p:cNvCxnSpPr/>
            <p:nvPr/>
          </p:nvCxnSpPr>
          <p:spPr>
            <a:xfrm flipH="1">
              <a:off x="2840659" y="4833806"/>
              <a:ext cx="216000" cy="0"/>
            </a:xfrm>
            <a:prstGeom prst="line">
              <a:avLst/>
            </a:prstGeom>
            <a:noFill/>
            <a:ln w="12700" cap="flat" cmpd="sng" algn="ctr">
              <a:solidFill>
                <a:srgbClr val="000000"/>
              </a:solidFill>
              <a:prstDash val="solid"/>
            </a:ln>
            <a:effectLst/>
          </p:spPr>
        </p:cxnSp>
      </p:grpSp>
      <p:grpSp>
        <p:nvGrpSpPr>
          <p:cNvPr id="407" name="Group 19">
            <a:extLst>
              <a:ext uri="{FF2B5EF4-FFF2-40B4-BE49-F238E27FC236}">
                <a16:creationId xmlns:a16="http://schemas.microsoft.com/office/drawing/2014/main" id="{9C087AE2-F128-FB6C-DBC9-EA914827F5E6}"/>
              </a:ext>
            </a:extLst>
          </p:cNvPr>
          <p:cNvGrpSpPr/>
          <p:nvPr/>
        </p:nvGrpSpPr>
        <p:grpSpPr>
          <a:xfrm>
            <a:off x="3025733" y="1730616"/>
            <a:ext cx="1009132" cy="1273409"/>
            <a:chOff x="3969382" y="3116848"/>
            <a:chExt cx="1236164" cy="1959567"/>
          </a:xfrm>
        </p:grpSpPr>
        <p:sp>
          <p:nvSpPr>
            <p:cNvPr id="408" name="Freeform: Shape 45">
              <a:extLst>
                <a:ext uri="{FF2B5EF4-FFF2-40B4-BE49-F238E27FC236}">
                  <a16:creationId xmlns:a16="http://schemas.microsoft.com/office/drawing/2014/main" id="{8A916707-3B1A-418A-868D-07B3C02A90F1}"/>
                </a:ext>
              </a:extLst>
            </p:cNvPr>
            <p:cNvSpPr/>
            <p:nvPr/>
          </p:nvSpPr>
          <p:spPr>
            <a:xfrm>
              <a:off x="3969382" y="3116848"/>
              <a:ext cx="1236164" cy="1958128"/>
            </a:xfrm>
            <a:custGeom>
              <a:avLst/>
              <a:gdLst>
                <a:gd name="connsiteX0" fmla="*/ 40906 w 1236164"/>
                <a:gd name="connsiteY0" fmla="*/ 1958128 h 1958128"/>
                <a:gd name="connsiteX1" fmla="*/ 1149 w 1236164"/>
                <a:gd name="connsiteY1" fmla="*/ 1922348 h 1958128"/>
                <a:gd name="connsiteX2" fmla="*/ 80662 w 1236164"/>
                <a:gd name="connsiteY2" fmla="*/ 1858737 h 1958128"/>
                <a:gd name="connsiteX3" fmla="*/ 191981 w 1236164"/>
                <a:gd name="connsiteY3" fmla="*/ 1803078 h 1958128"/>
                <a:gd name="connsiteX4" fmla="*/ 263542 w 1236164"/>
                <a:gd name="connsiteY4" fmla="*/ 1739468 h 1958128"/>
                <a:gd name="connsiteX5" fmla="*/ 299323 w 1236164"/>
                <a:gd name="connsiteY5" fmla="*/ 1628149 h 1958128"/>
                <a:gd name="connsiteX6" fmla="*/ 378836 w 1236164"/>
                <a:gd name="connsiteY6" fmla="*/ 1508880 h 1958128"/>
                <a:gd name="connsiteX7" fmla="*/ 498106 w 1236164"/>
                <a:gd name="connsiteY7" fmla="*/ 1373708 h 1958128"/>
                <a:gd name="connsiteX8" fmla="*/ 605448 w 1236164"/>
                <a:gd name="connsiteY8" fmla="*/ 1063607 h 1958128"/>
                <a:gd name="connsiteX9" fmla="*/ 637254 w 1236164"/>
                <a:gd name="connsiteY9" fmla="*/ 884702 h 1958128"/>
                <a:gd name="connsiteX10" fmla="*/ 637254 w 1236164"/>
                <a:gd name="connsiteY10" fmla="*/ 697847 h 1958128"/>
                <a:gd name="connsiteX11" fmla="*/ 633278 w 1236164"/>
                <a:gd name="connsiteY11" fmla="*/ 546772 h 1958128"/>
                <a:gd name="connsiteX12" fmla="*/ 613400 w 1236164"/>
                <a:gd name="connsiteY12" fmla="*/ 403648 h 1958128"/>
                <a:gd name="connsiteX13" fmla="*/ 601473 w 1236164"/>
                <a:gd name="connsiteY13" fmla="*/ 73669 h 1958128"/>
                <a:gd name="connsiteX14" fmla="*/ 617375 w 1236164"/>
                <a:gd name="connsiteY14" fmla="*/ 2108 h 1958128"/>
                <a:gd name="connsiteX15" fmla="*/ 629302 w 1236164"/>
                <a:gd name="connsiteY15" fmla="*/ 121377 h 1958128"/>
                <a:gd name="connsiteX16" fmla="*/ 617375 w 1236164"/>
                <a:gd name="connsiteY16" fmla="*/ 487137 h 1958128"/>
                <a:gd name="connsiteX17" fmla="*/ 605448 w 1236164"/>
                <a:gd name="connsiteY17" fmla="*/ 642188 h 1958128"/>
                <a:gd name="connsiteX18" fmla="*/ 609424 w 1236164"/>
                <a:gd name="connsiteY18" fmla="*/ 872775 h 1958128"/>
                <a:gd name="connsiteX19" fmla="*/ 665083 w 1236164"/>
                <a:gd name="connsiteY19" fmla="*/ 1162998 h 1958128"/>
                <a:gd name="connsiteX20" fmla="*/ 736645 w 1236164"/>
                <a:gd name="connsiteY20" fmla="*/ 1361781 h 1958128"/>
                <a:gd name="connsiteX21" fmla="*/ 883744 w 1236164"/>
                <a:gd name="connsiteY21" fmla="*/ 1536709 h 1958128"/>
                <a:gd name="connsiteX22" fmla="*/ 931452 w 1236164"/>
                <a:gd name="connsiteY22" fmla="*/ 1608271 h 1958128"/>
                <a:gd name="connsiteX23" fmla="*/ 971208 w 1236164"/>
                <a:gd name="connsiteY23" fmla="*/ 1731516 h 1958128"/>
                <a:gd name="connsiteX24" fmla="*/ 1066624 w 1236164"/>
                <a:gd name="connsiteY24" fmla="*/ 1815005 h 1958128"/>
                <a:gd name="connsiteX25" fmla="*/ 1177942 w 1236164"/>
                <a:gd name="connsiteY25" fmla="*/ 1870664 h 1958128"/>
                <a:gd name="connsiteX26" fmla="*/ 1233601 w 1236164"/>
                <a:gd name="connsiteY26" fmla="*/ 1914396 h 1958128"/>
                <a:gd name="connsiteX27" fmla="*/ 1221674 w 1236164"/>
                <a:gd name="connsiteY27" fmla="*/ 1954153 h 1958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36164" h="1958128">
                  <a:moveTo>
                    <a:pt x="40906" y="1958128"/>
                  </a:moveTo>
                  <a:cubicBezTo>
                    <a:pt x="17714" y="1948520"/>
                    <a:pt x="-5477" y="1938913"/>
                    <a:pt x="1149" y="1922348"/>
                  </a:cubicBezTo>
                  <a:cubicBezTo>
                    <a:pt x="7775" y="1905783"/>
                    <a:pt x="48857" y="1878615"/>
                    <a:pt x="80662" y="1858737"/>
                  </a:cubicBezTo>
                  <a:cubicBezTo>
                    <a:pt x="112467" y="1838859"/>
                    <a:pt x="161501" y="1822956"/>
                    <a:pt x="191981" y="1803078"/>
                  </a:cubicBezTo>
                  <a:cubicBezTo>
                    <a:pt x="222461" y="1783200"/>
                    <a:pt x="245652" y="1768623"/>
                    <a:pt x="263542" y="1739468"/>
                  </a:cubicBezTo>
                  <a:cubicBezTo>
                    <a:pt x="281432" y="1710313"/>
                    <a:pt x="280107" y="1666580"/>
                    <a:pt x="299323" y="1628149"/>
                  </a:cubicBezTo>
                  <a:cubicBezTo>
                    <a:pt x="318539" y="1589718"/>
                    <a:pt x="345705" y="1551287"/>
                    <a:pt x="378836" y="1508880"/>
                  </a:cubicBezTo>
                  <a:cubicBezTo>
                    <a:pt x="411967" y="1466473"/>
                    <a:pt x="460337" y="1447920"/>
                    <a:pt x="498106" y="1373708"/>
                  </a:cubicBezTo>
                  <a:cubicBezTo>
                    <a:pt x="535875" y="1299496"/>
                    <a:pt x="582257" y="1145108"/>
                    <a:pt x="605448" y="1063607"/>
                  </a:cubicBezTo>
                  <a:cubicBezTo>
                    <a:pt x="628639" y="982106"/>
                    <a:pt x="631953" y="945662"/>
                    <a:pt x="637254" y="884702"/>
                  </a:cubicBezTo>
                  <a:cubicBezTo>
                    <a:pt x="642555" y="823742"/>
                    <a:pt x="637917" y="754169"/>
                    <a:pt x="637254" y="697847"/>
                  </a:cubicBezTo>
                  <a:cubicBezTo>
                    <a:pt x="636591" y="641525"/>
                    <a:pt x="637254" y="595805"/>
                    <a:pt x="633278" y="546772"/>
                  </a:cubicBezTo>
                  <a:cubicBezTo>
                    <a:pt x="629302" y="497739"/>
                    <a:pt x="618701" y="482498"/>
                    <a:pt x="613400" y="403648"/>
                  </a:cubicBezTo>
                  <a:cubicBezTo>
                    <a:pt x="608099" y="324798"/>
                    <a:pt x="600811" y="140592"/>
                    <a:pt x="601473" y="73669"/>
                  </a:cubicBezTo>
                  <a:cubicBezTo>
                    <a:pt x="602135" y="6746"/>
                    <a:pt x="612737" y="-5843"/>
                    <a:pt x="617375" y="2108"/>
                  </a:cubicBezTo>
                  <a:cubicBezTo>
                    <a:pt x="622013" y="10059"/>
                    <a:pt x="629302" y="40539"/>
                    <a:pt x="629302" y="121377"/>
                  </a:cubicBezTo>
                  <a:cubicBezTo>
                    <a:pt x="629302" y="202215"/>
                    <a:pt x="621351" y="400335"/>
                    <a:pt x="617375" y="487137"/>
                  </a:cubicBezTo>
                  <a:cubicBezTo>
                    <a:pt x="613399" y="573939"/>
                    <a:pt x="606773" y="577915"/>
                    <a:pt x="605448" y="642188"/>
                  </a:cubicBezTo>
                  <a:cubicBezTo>
                    <a:pt x="604123" y="706461"/>
                    <a:pt x="599485" y="785973"/>
                    <a:pt x="609424" y="872775"/>
                  </a:cubicBezTo>
                  <a:cubicBezTo>
                    <a:pt x="619363" y="959577"/>
                    <a:pt x="643880" y="1081497"/>
                    <a:pt x="665083" y="1162998"/>
                  </a:cubicBezTo>
                  <a:cubicBezTo>
                    <a:pt x="686286" y="1244499"/>
                    <a:pt x="700202" y="1299496"/>
                    <a:pt x="736645" y="1361781"/>
                  </a:cubicBezTo>
                  <a:cubicBezTo>
                    <a:pt x="773088" y="1424066"/>
                    <a:pt x="851276" y="1495627"/>
                    <a:pt x="883744" y="1536709"/>
                  </a:cubicBezTo>
                  <a:cubicBezTo>
                    <a:pt x="916212" y="1577791"/>
                    <a:pt x="916875" y="1575803"/>
                    <a:pt x="931452" y="1608271"/>
                  </a:cubicBezTo>
                  <a:cubicBezTo>
                    <a:pt x="946029" y="1640739"/>
                    <a:pt x="948679" y="1697060"/>
                    <a:pt x="971208" y="1731516"/>
                  </a:cubicBezTo>
                  <a:cubicBezTo>
                    <a:pt x="993737" y="1765972"/>
                    <a:pt x="1032168" y="1791814"/>
                    <a:pt x="1066624" y="1815005"/>
                  </a:cubicBezTo>
                  <a:cubicBezTo>
                    <a:pt x="1101080" y="1838196"/>
                    <a:pt x="1150113" y="1854099"/>
                    <a:pt x="1177942" y="1870664"/>
                  </a:cubicBezTo>
                  <a:cubicBezTo>
                    <a:pt x="1205771" y="1887229"/>
                    <a:pt x="1226312" y="1900481"/>
                    <a:pt x="1233601" y="1914396"/>
                  </a:cubicBezTo>
                  <a:cubicBezTo>
                    <a:pt x="1240890" y="1928311"/>
                    <a:pt x="1231282" y="1941232"/>
                    <a:pt x="1221674" y="1954153"/>
                  </a:cubicBezTo>
                </a:path>
              </a:pathLst>
            </a:custGeom>
            <a:solidFill>
              <a:srgbClr val="347475">
                <a:lumMod val="20000"/>
                <a:lumOff val="80000"/>
              </a:srgbClr>
            </a:solidFill>
            <a:ln w="9525"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cxnSp>
          <p:nvCxnSpPr>
            <p:cNvPr id="409" name="Straight Connector 46">
              <a:extLst>
                <a:ext uri="{FF2B5EF4-FFF2-40B4-BE49-F238E27FC236}">
                  <a16:creationId xmlns:a16="http://schemas.microsoft.com/office/drawing/2014/main" id="{D1279326-AB67-7E35-3A48-EDE037558F1F}"/>
                </a:ext>
              </a:extLst>
            </p:cNvPr>
            <p:cNvCxnSpPr/>
            <p:nvPr/>
          </p:nvCxnSpPr>
          <p:spPr>
            <a:xfrm>
              <a:off x="4001563" y="5076415"/>
              <a:ext cx="1182687" cy="0"/>
            </a:xfrm>
            <a:prstGeom prst="line">
              <a:avLst/>
            </a:prstGeom>
            <a:noFill/>
            <a:ln w="9525" cap="flat" cmpd="sng" algn="ctr">
              <a:solidFill>
                <a:srgbClr val="000000"/>
              </a:solidFill>
              <a:prstDash val="solid"/>
            </a:ln>
            <a:effectLst/>
          </p:spPr>
        </p:cxnSp>
      </p:grpSp>
      <p:grpSp>
        <p:nvGrpSpPr>
          <p:cNvPr id="410" name="Group 20">
            <a:extLst>
              <a:ext uri="{FF2B5EF4-FFF2-40B4-BE49-F238E27FC236}">
                <a16:creationId xmlns:a16="http://schemas.microsoft.com/office/drawing/2014/main" id="{16B0DADA-8F12-183B-A994-19112EA7379E}"/>
              </a:ext>
            </a:extLst>
          </p:cNvPr>
          <p:cNvGrpSpPr/>
          <p:nvPr/>
        </p:nvGrpSpPr>
        <p:grpSpPr>
          <a:xfrm>
            <a:off x="3434768" y="2472578"/>
            <a:ext cx="197668" cy="524465"/>
            <a:chOff x="4462489" y="4258605"/>
            <a:chExt cx="242139" cy="807065"/>
          </a:xfrm>
        </p:grpSpPr>
        <p:cxnSp>
          <p:nvCxnSpPr>
            <p:cNvPr id="411" name="Straight Connector 42">
              <a:extLst>
                <a:ext uri="{FF2B5EF4-FFF2-40B4-BE49-F238E27FC236}">
                  <a16:creationId xmlns:a16="http://schemas.microsoft.com/office/drawing/2014/main" id="{AFC786E5-6A66-5160-399D-133116C97D0A}"/>
                </a:ext>
              </a:extLst>
            </p:cNvPr>
            <p:cNvCxnSpPr/>
            <p:nvPr/>
          </p:nvCxnSpPr>
          <p:spPr>
            <a:xfrm flipH="1">
              <a:off x="4581511" y="4258605"/>
              <a:ext cx="0" cy="499290"/>
            </a:xfrm>
            <a:prstGeom prst="line">
              <a:avLst/>
            </a:prstGeom>
            <a:noFill/>
            <a:ln w="12700" cap="flat" cmpd="sng" algn="ctr">
              <a:solidFill>
                <a:srgbClr val="000000"/>
              </a:solidFill>
              <a:prstDash val="solid"/>
            </a:ln>
            <a:effectLst/>
          </p:spPr>
        </p:cxnSp>
        <p:sp>
          <p:nvSpPr>
            <p:cNvPr id="412" name="Rectangle 43">
              <a:extLst>
                <a:ext uri="{FF2B5EF4-FFF2-40B4-BE49-F238E27FC236}">
                  <a16:creationId xmlns:a16="http://schemas.microsoft.com/office/drawing/2014/main" id="{B9D477B6-AB68-1C4C-3EB0-CC1315A414D9}"/>
                </a:ext>
              </a:extLst>
            </p:cNvPr>
            <p:cNvSpPr/>
            <p:nvPr/>
          </p:nvSpPr>
          <p:spPr>
            <a:xfrm>
              <a:off x="4462489" y="4757896"/>
              <a:ext cx="242139" cy="307774"/>
            </a:xfrm>
            <a:prstGeom prst="rect">
              <a:avLst/>
            </a:prstGeom>
            <a:solidFill>
              <a:sysClr val="window" lastClr="FFFFFF"/>
            </a:solidFill>
            <a:ln w="12700"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cxnSp>
          <p:nvCxnSpPr>
            <p:cNvPr id="413" name="Straight Connector 44">
              <a:extLst>
                <a:ext uri="{FF2B5EF4-FFF2-40B4-BE49-F238E27FC236}">
                  <a16:creationId xmlns:a16="http://schemas.microsoft.com/office/drawing/2014/main" id="{FCCC9C31-08BF-5126-0085-A6866795CF73}"/>
                </a:ext>
              </a:extLst>
            </p:cNvPr>
            <p:cNvCxnSpPr/>
            <p:nvPr/>
          </p:nvCxnSpPr>
          <p:spPr>
            <a:xfrm flipH="1">
              <a:off x="4478175" y="4919421"/>
              <a:ext cx="216000" cy="0"/>
            </a:xfrm>
            <a:prstGeom prst="line">
              <a:avLst/>
            </a:prstGeom>
            <a:noFill/>
            <a:ln w="12700" cap="flat" cmpd="sng" algn="ctr">
              <a:solidFill>
                <a:srgbClr val="000000"/>
              </a:solidFill>
              <a:prstDash val="solid"/>
            </a:ln>
            <a:effectLst/>
          </p:spPr>
        </p:cxnSp>
      </p:grpSp>
      <p:grpSp>
        <p:nvGrpSpPr>
          <p:cNvPr id="414" name="Group 21">
            <a:extLst>
              <a:ext uri="{FF2B5EF4-FFF2-40B4-BE49-F238E27FC236}">
                <a16:creationId xmlns:a16="http://schemas.microsoft.com/office/drawing/2014/main" id="{0D84C6CC-76B0-9F7C-394A-747AC41103FB}"/>
              </a:ext>
            </a:extLst>
          </p:cNvPr>
          <p:cNvGrpSpPr/>
          <p:nvPr/>
        </p:nvGrpSpPr>
        <p:grpSpPr>
          <a:xfrm>
            <a:off x="4342991" y="2361588"/>
            <a:ext cx="1036709" cy="642513"/>
            <a:chOff x="5575043" y="4087810"/>
            <a:chExt cx="1269945" cy="988722"/>
          </a:xfrm>
        </p:grpSpPr>
        <p:sp>
          <p:nvSpPr>
            <p:cNvPr id="415" name="Freeform: Shape 40">
              <a:extLst>
                <a:ext uri="{FF2B5EF4-FFF2-40B4-BE49-F238E27FC236}">
                  <a16:creationId xmlns:a16="http://schemas.microsoft.com/office/drawing/2014/main" id="{7C2DE7A6-C696-3F11-EC48-060CB36B46E2}"/>
                </a:ext>
              </a:extLst>
            </p:cNvPr>
            <p:cNvSpPr/>
            <p:nvPr/>
          </p:nvSpPr>
          <p:spPr>
            <a:xfrm>
              <a:off x="5575043" y="4087810"/>
              <a:ext cx="1269945" cy="988722"/>
            </a:xfrm>
            <a:custGeom>
              <a:avLst/>
              <a:gdLst>
                <a:gd name="connsiteX0" fmla="*/ 37269 w 1269945"/>
                <a:gd name="connsiteY0" fmla="*/ 988722 h 988722"/>
                <a:gd name="connsiteX1" fmla="*/ 9440 w 1269945"/>
                <a:gd name="connsiteY1" fmla="*/ 937039 h 988722"/>
                <a:gd name="connsiteX2" fmla="*/ 180393 w 1269945"/>
                <a:gd name="connsiteY2" fmla="*/ 817769 h 988722"/>
                <a:gd name="connsiteX3" fmla="*/ 470615 w 1269945"/>
                <a:gd name="connsiteY3" fmla="*/ 579230 h 988722"/>
                <a:gd name="connsiteX4" fmla="*/ 546153 w 1269945"/>
                <a:gd name="connsiteY4" fmla="*/ 292983 h 988722"/>
                <a:gd name="connsiteX5" fmla="*/ 581934 w 1269945"/>
                <a:gd name="connsiteY5" fmla="*/ 82274 h 988722"/>
                <a:gd name="connsiteX6" fmla="*/ 598623 w 1269945"/>
                <a:gd name="connsiteY6" fmla="*/ 16303 h 988722"/>
                <a:gd name="connsiteX7" fmla="*/ 642376 w 1269945"/>
                <a:gd name="connsiteY7" fmla="*/ 1187 h 988722"/>
                <a:gd name="connsiteX8" fmla="*/ 693252 w 1269945"/>
                <a:gd name="connsiteY8" fmla="*/ 18683 h 988722"/>
                <a:gd name="connsiteX9" fmla="*/ 717106 w 1269945"/>
                <a:gd name="connsiteY9" fmla="*/ 157811 h 988722"/>
                <a:gd name="connsiteX10" fmla="*/ 780716 w 1269945"/>
                <a:gd name="connsiteY10" fmla="*/ 511644 h 988722"/>
                <a:gd name="connsiteX11" fmla="*/ 884083 w 1269945"/>
                <a:gd name="connsiteY11" fmla="*/ 654768 h 988722"/>
                <a:gd name="connsiteX12" fmla="*/ 1142501 w 1269945"/>
                <a:gd name="connsiteY12" fmla="*/ 845599 h 988722"/>
                <a:gd name="connsiteX13" fmla="*/ 1261770 w 1269945"/>
                <a:gd name="connsiteY13" fmla="*/ 925112 h 988722"/>
                <a:gd name="connsiteX14" fmla="*/ 1249843 w 1269945"/>
                <a:gd name="connsiteY14" fmla="*/ 980771 h 98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9945" h="988722">
                  <a:moveTo>
                    <a:pt x="37269" y="988722"/>
                  </a:moveTo>
                  <a:cubicBezTo>
                    <a:pt x="11427" y="977126"/>
                    <a:pt x="-14414" y="965531"/>
                    <a:pt x="9440" y="937039"/>
                  </a:cubicBezTo>
                  <a:cubicBezTo>
                    <a:pt x="33294" y="908547"/>
                    <a:pt x="103531" y="877404"/>
                    <a:pt x="180393" y="817769"/>
                  </a:cubicBezTo>
                  <a:cubicBezTo>
                    <a:pt x="257255" y="758134"/>
                    <a:pt x="409655" y="666694"/>
                    <a:pt x="470615" y="579230"/>
                  </a:cubicBezTo>
                  <a:cubicBezTo>
                    <a:pt x="531575" y="491766"/>
                    <a:pt x="527600" y="375809"/>
                    <a:pt x="546153" y="292983"/>
                  </a:cubicBezTo>
                  <a:cubicBezTo>
                    <a:pt x="564706" y="210157"/>
                    <a:pt x="573189" y="128387"/>
                    <a:pt x="581934" y="82274"/>
                  </a:cubicBezTo>
                  <a:cubicBezTo>
                    <a:pt x="590679" y="36161"/>
                    <a:pt x="588549" y="29817"/>
                    <a:pt x="598623" y="16303"/>
                  </a:cubicBezTo>
                  <a:cubicBezTo>
                    <a:pt x="608697" y="2789"/>
                    <a:pt x="626605" y="790"/>
                    <a:pt x="642376" y="1187"/>
                  </a:cubicBezTo>
                  <a:cubicBezTo>
                    <a:pt x="658147" y="1584"/>
                    <a:pt x="680797" y="-7421"/>
                    <a:pt x="693252" y="18683"/>
                  </a:cubicBezTo>
                  <a:cubicBezTo>
                    <a:pt x="705707" y="44787"/>
                    <a:pt x="702529" y="75651"/>
                    <a:pt x="717106" y="157811"/>
                  </a:cubicBezTo>
                  <a:cubicBezTo>
                    <a:pt x="731683" y="239971"/>
                    <a:pt x="752887" y="428818"/>
                    <a:pt x="780716" y="511644"/>
                  </a:cubicBezTo>
                  <a:cubicBezTo>
                    <a:pt x="808545" y="594470"/>
                    <a:pt x="823786" y="599109"/>
                    <a:pt x="884083" y="654768"/>
                  </a:cubicBezTo>
                  <a:cubicBezTo>
                    <a:pt x="944380" y="710427"/>
                    <a:pt x="1079553" y="800542"/>
                    <a:pt x="1142501" y="845599"/>
                  </a:cubicBezTo>
                  <a:cubicBezTo>
                    <a:pt x="1205449" y="890656"/>
                    <a:pt x="1243880" y="902583"/>
                    <a:pt x="1261770" y="925112"/>
                  </a:cubicBezTo>
                  <a:cubicBezTo>
                    <a:pt x="1279660" y="947641"/>
                    <a:pt x="1264751" y="964206"/>
                    <a:pt x="1249843" y="980771"/>
                  </a:cubicBezTo>
                </a:path>
              </a:pathLst>
            </a:custGeom>
            <a:solidFill>
              <a:srgbClr val="347475">
                <a:lumMod val="20000"/>
                <a:lumOff val="80000"/>
              </a:srgbClr>
            </a:solidFill>
            <a:ln w="9525"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cxnSp>
          <p:nvCxnSpPr>
            <p:cNvPr id="416" name="Straight Connector 41">
              <a:extLst>
                <a:ext uri="{FF2B5EF4-FFF2-40B4-BE49-F238E27FC236}">
                  <a16:creationId xmlns:a16="http://schemas.microsoft.com/office/drawing/2014/main" id="{302F120D-0476-5350-BEB6-8545C7436E7E}"/>
                </a:ext>
              </a:extLst>
            </p:cNvPr>
            <p:cNvCxnSpPr/>
            <p:nvPr/>
          </p:nvCxnSpPr>
          <p:spPr>
            <a:xfrm>
              <a:off x="5610057" y="5075808"/>
              <a:ext cx="1212162" cy="0"/>
            </a:xfrm>
            <a:prstGeom prst="line">
              <a:avLst/>
            </a:prstGeom>
            <a:noFill/>
            <a:ln w="9525" cap="flat" cmpd="sng" algn="ctr">
              <a:solidFill>
                <a:srgbClr val="000000"/>
              </a:solidFill>
              <a:prstDash val="solid"/>
            </a:ln>
            <a:effectLst/>
          </p:spPr>
        </p:cxnSp>
      </p:grpSp>
      <p:grpSp>
        <p:nvGrpSpPr>
          <p:cNvPr id="417" name="Group 22">
            <a:extLst>
              <a:ext uri="{FF2B5EF4-FFF2-40B4-BE49-F238E27FC236}">
                <a16:creationId xmlns:a16="http://schemas.microsoft.com/office/drawing/2014/main" id="{05DA31A7-89A2-C2CC-B1D2-5CBBA06D5DF3}"/>
              </a:ext>
            </a:extLst>
          </p:cNvPr>
          <p:cNvGrpSpPr/>
          <p:nvPr/>
        </p:nvGrpSpPr>
        <p:grpSpPr>
          <a:xfrm>
            <a:off x="4764936" y="2472579"/>
            <a:ext cx="197668" cy="522776"/>
            <a:chOff x="6091917" y="4258605"/>
            <a:chExt cx="242139" cy="804467"/>
          </a:xfrm>
        </p:grpSpPr>
        <p:cxnSp>
          <p:nvCxnSpPr>
            <p:cNvPr id="418" name="Straight Connector 37">
              <a:extLst>
                <a:ext uri="{FF2B5EF4-FFF2-40B4-BE49-F238E27FC236}">
                  <a16:creationId xmlns:a16="http://schemas.microsoft.com/office/drawing/2014/main" id="{2D054F32-C6E8-29C0-46CC-12CAA04766E9}"/>
                </a:ext>
              </a:extLst>
            </p:cNvPr>
            <p:cNvCxnSpPr/>
            <p:nvPr/>
          </p:nvCxnSpPr>
          <p:spPr>
            <a:xfrm flipH="1">
              <a:off x="6208213" y="4258605"/>
              <a:ext cx="0" cy="499290"/>
            </a:xfrm>
            <a:prstGeom prst="line">
              <a:avLst/>
            </a:prstGeom>
            <a:noFill/>
            <a:ln w="12700" cap="flat" cmpd="sng" algn="ctr">
              <a:solidFill>
                <a:srgbClr val="000000"/>
              </a:solidFill>
              <a:prstDash val="solid"/>
            </a:ln>
            <a:effectLst/>
          </p:spPr>
        </p:cxnSp>
        <p:sp>
          <p:nvSpPr>
            <p:cNvPr id="419" name="Rectangle 38">
              <a:extLst>
                <a:ext uri="{FF2B5EF4-FFF2-40B4-BE49-F238E27FC236}">
                  <a16:creationId xmlns:a16="http://schemas.microsoft.com/office/drawing/2014/main" id="{D5975C8C-77E1-777C-3295-2104DC49DB99}"/>
                </a:ext>
              </a:extLst>
            </p:cNvPr>
            <p:cNvSpPr/>
            <p:nvPr/>
          </p:nvSpPr>
          <p:spPr>
            <a:xfrm>
              <a:off x="6091917" y="4755298"/>
              <a:ext cx="242139" cy="307774"/>
            </a:xfrm>
            <a:prstGeom prst="rect">
              <a:avLst/>
            </a:prstGeom>
            <a:solidFill>
              <a:sysClr val="window" lastClr="FFFFFF"/>
            </a:solidFill>
            <a:ln w="12700"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cxnSp>
          <p:nvCxnSpPr>
            <p:cNvPr id="420" name="Straight Connector 39">
              <a:extLst>
                <a:ext uri="{FF2B5EF4-FFF2-40B4-BE49-F238E27FC236}">
                  <a16:creationId xmlns:a16="http://schemas.microsoft.com/office/drawing/2014/main" id="{B3713AA5-46A9-0958-461C-74B65B8A95A7}"/>
                </a:ext>
              </a:extLst>
            </p:cNvPr>
            <p:cNvCxnSpPr/>
            <p:nvPr/>
          </p:nvCxnSpPr>
          <p:spPr>
            <a:xfrm flipH="1">
              <a:off x="6104507" y="4911800"/>
              <a:ext cx="216000" cy="0"/>
            </a:xfrm>
            <a:prstGeom prst="line">
              <a:avLst/>
            </a:prstGeom>
            <a:noFill/>
            <a:ln w="12700" cap="flat" cmpd="sng" algn="ctr">
              <a:solidFill>
                <a:srgbClr val="000000"/>
              </a:solidFill>
              <a:prstDash val="solid"/>
            </a:ln>
            <a:effectLst/>
          </p:spPr>
        </p:cxnSp>
      </p:grpSp>
      <p:grpSp>
        <p:nvGrpSpPr>
          <p:cNvPr id="421" name="Group 23">
            <a:extLst>
              <a:ext uri="{FF2B5EF4-FFF2-40B4-BE49-F238E27FC236}">
                <a16:creationId xmlns:a16="http://schemas.microsoft.com/office/drawing/2014/main" id="{F34C8210-9572-AA32-0A63-3AA18260388E}"/>
              </a:ext>
            </a:extLst>
          </p:cNvPr>
          <p:cNvGrpSpPr/>
          <p:nvPr/>
        </p:nvGrpSpPr>
        <p:grpSpPr>
          <a:xfrm>
            <a:off x="5594158" y="2529146"/>
            <a:ext cx="1202340" cy="478056"/>
            <a:chOff x="7107695" y="4345654"/>
            <a:chExt cx="1472840" cy="735650"/>
          </a:xfrm>
        </p:grpSpPr>
        <p:sp>
          <p:nvSpPr>
            <p:cNvPr id="422" name="Freeform: Shape 35">
              <a:extLst>
                <a:ext uri="{FF2B5EF4-FFF2-40B4-BE49-F238E27FC236}">
                  <a16:creationId xmlns:a16="http://schemas.microsoft.com/office/drawing/2014/main" id="{EBC981FF-504C-BD59-284C-C424EF8CF365}"/>
                </a:ext>
              </a:extLst>
            </p:cNvPr>
            <p:cNvSpPr/>
            <p:nvPr/>
          </p:nvSpPr>
          <p:spPr>
            <a:xfrm>
              <a:off x="7107695" y="4345654"/>
              <a:ext cx="1472840" cy="728819"/>
            </a:xfrm>
            <a:custGeom>
              <a:avLst/>
              <a:gdLst>
                <a:gd name="connsiteX0" fmla="*/ 304816 w 1472840"/>
                <a:gd name="connsiteY0" fmla="*/ 728819 h 728819"/>
                <a:gd name="connsiteX1" fmla="*/ 238141 w 1472840"/>
                <a:gd name="connsiteY1" fmla="*/ 683575 h 728819"/>
                <a:gd name="connsiteX2" fmla="*/ 209566 w 1472840"/>
                <a:gd name="connsiteY2" fmla="*/ 652619 h 728819"/>
                <a:gd name="connsiteX3" fmla="*/ 92885 w 1472840"/>
                <a:gd name="connsiteY3" fmla="*/ 609756 h 728819"/>
                <a:gd name="connsiteX4" fmla="*/ 4778 w 1472840"/>
                <a:gd name="connsiteY4" fmla="*/ 562131 h 728819"/>
                <a:gd name="connsiteX5" fmla="*/ 40497 w 1472840"/>
                <a:gd name="connsiteY5" fmla="*/ 512125 h 728819"/>
                <a:gd name="connsiteX6" fmla="*/ 278622 w 1472840"/>
                <a:gd name="connsiteY6" fmla="*/ 421638 h 728819"/>
                <a:gd name="connsiteX7" fmla="*/ 459597 w 1472840"/>
                <a:gd name="connsiteY7" fmla="*/ 354963 h 728819"/>
                <a:gd name="connsiteX8" fmla="*/ 531035 w 1472840"/>
                <a:gd name="connsiteY8" fmla="*/ 307338 h 728819"/>
                <a:gd name="connsiteX9" fmla="*/ 547703 w 1472840"/>
                <a:gd name="connsiteY9" fmla="*/ 193038 h 728819"/>
                <a:gd name="connsiteX10" fmla="*/ 669147 w 1472840"/>
                <a:gd name="connsiteY10" fmla="*/ 57306 h 728819"/>
                <a:gd name="connsiteX11" fmla="*/ 702485 w 1472840"/>
                <a:gd name="connsiteY11" fmla="*/ 4919 h 728819"/>
                <a:gd name="connsiteX12" fmla="*/ 764397 w 1472840"/>
                <a:gd name="connsiteY12" fmla="*/ 4919 h 728819"/>
                <a:gd name="connsiteX13" fmla="*/ 781066 w 1472840"/>
                <a:gd name="connsiteY13" fmla="*/ 28731 h 728819"/>
                <a:gd name="connsiteX14" fmla="*/ 850122 w 1472840"/>
                <a:gd name="connsiteY14" fmla="*/ 104931 h 728819"/>
                <a:gd name="connsiteX15" fmla="*/ 923941 w 1472840"/>
                <a:gd name="connsiteY15" fmla="*/ 188275 h 728819"/>
                <a:gd name="connsiteX16" fmla="*/ 940610 w 1472840"/>
                <a:gd name="connsiteY16" fmla="*/ 304956 h 728819"/>
                <a:gd name="connsiteX17" fmla="*/ 1050147 w 1472840"/>
                <a:gd name="connsiteY17" fmla="*/ 366869 h 728819"/>
                <a:gd name="connsiteX18" fmla="*/ 1335897 w 1472840"/>
                <a:gd name="connsiteY18" fmla="*/ 469263 h 728819"/>
                <a:gd name="connsiteX19" fmla="*/ 1466866 w 1472840"/>
                <a:gd name="connsiteY19" fmla="*/ 535938 h 728819"/>
                <a:gd name="connsiteX20" fmla="*/ 1438291 w 1472840"/>
                <a:gd name="connsiteY20" fmla="*/ 585944 h 728819"/>
                <a:gd name="connsiteX21" fmla="*/ 1328753 w 1472840"/>
                <a:gd name="connsiteY21" fmla="*/ 624044 h 728819"/>
                <a:gd name="connsiteX22" fmla="*/ 1243028 w 1472840"/>
                <a:gd name="connsiteY22" fmla="*/ 671669 h 728819"/>
                <a:gd name="connsiteX23" fmla="*/ 1200166 w 1472840"/>
                <a:gd name="connsiteY23" fmla="*/ 709769 h 728819"/>
                <a:gd name="connsiteX24" fmla="*/ 1152541 w 1472840"/>
                <a:gd name="connsiteY24" fmla="*/ 724056 h 72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472840" h="728819">
                  <a:moveTo>
                    <a:pt x="304816" y="728819"/>
                  </a:moveTo>
                  <a:cubicBezTo>
                    <a:pt x="279416" y="712547"/>
                    <a:pt x="254016" y="696275"/>
                    <a:pt x="238141" y="683575"/>
                  </a:cubicBezTo>
                  <a:cubicBezTo>
                    <a:pt x="222266" y="670875"/>
                    <a:pt x="233775" y="664922"/>
                    <a:pt x="209566" y="652619"/>
                  </a:cubicBezTo>
                  <a:cubicBezTo>
                    <a:pt x="185357" y="640316"/>
                    <a:pt x="127016" y="624837"/>
                    <a:pt x="92885" y="609756"/>
                  </a:cubicBezTo>
                  <a:cubicBezTo>
                    <a:pt x="58754" y="594675"/>
                    <a:pt x="13509" y="578403"/>
                    <a:pt x="4778" y="562131"/>
                  </a:cubicBezTo>
                  <a:cubicBezTo>
                    <a:pt x="-3953" y="545859"/>
                    <a:pt x="-5144" y="535540"/>
                    <a:pt x="40497" y="512125"/>
                  </a:cubicBezTo>
                  <a:cubicBezTo>
                    <a:pt x="86138" y="488710"/>
                    <a:pt x="278622" y="421638"/>
                    <a:pt x="278622" y="421638"/>
                  </a:cubicBezTo>
                  <a:cubicBezTo>
                    <a:pt x="348472" y="395444"/>
                    <a:pt x="417528" y="374013"/>
                    <a:pt x="459597" y="354963"/>
                  </a:cubicBezTo>
                  <a:cubicBezTo>
                    <a:pt x="501666" y="335913"/>
                    <a:pt x="516351" y="334325"/>
                    <a:pt x="531035" y="307338"/>
                  </a:cubicBezTo>
                  <a:cubicBezTo>
                    <a:pt x="545719" y="280351"/>
                    <a:pt x="524684" y="234710"/>
                    <a:pt x="547703" y="193038"/>
                  </a:cubicBezTo>
                  <a:cubicBezTo>
                    <a:pt x="570722" y="151366"/>
                    <a:pt x="643350" y="88659"/>
                    <a:pt x="669147" y="57306"/>
                  </a:cubicBezTo>
                  <a:cubicBezTo>
                    <a:pt x="694944" y="25953"/>
                    <a:pt x="686610" y="13650"/>
                    <a:pt x="702485" y="4919"/>
                  </a:cubicBezTo>
                  <a:cubicBezTo>
                    <a:pt x="718360" y="-3812"/>
                    <a:pt x="751300" y="950"/>
                    <a:pt x="764397" y="4919"/>
                  </a:cubicBezTo>
                  <a:cubicBezTo>
                    <a:pt x="777494" y="8888"/>
                    <a:pt x="766779" y="12062"/>
                    <a:pt x="781066" y="28731"/>
                  </a:cubicBezTo>
                  <a:cubicBezTo>
                    <a:pt x="795353" y="45400"/>
                    <a:pt x="826310" y="78340"/>
                    <a:pt x="850122" y="104931"/>
                  </a:cubicBezTo>
                  <a:cubicBezTo>
                    <a:pt x="873935" y="131522"/>
                    <a:pt x="908860" y="154937"/>
                    <a:pt x="923941" y="188275"/>
                  </a:cubicBezTo>
                  <a:cubicBezTo>
                    <a:pt x="939022" y="221612"/>
                    <a:pt x="919576" y="275190"/>
                    <a:pt x="940610" y="304956"/>
                  </a:cubicBezTo>
                  <a:cubicBezTo>
                    <a:pt x="961644" y="334722"/>
                    <a:pt x="984266" y="339485"/>
                    <a:pt x="1050147" y="366869"/>
                  </a:cubicBezTo>
                  <a:cubicBezTo>
                    <a:pt x="1116028" y="394253"/>
                    <a:pt x="1266444" y="441085"/>
                    <a:pt x="1335897" y="469263"/>
                  </a:cubicBezTo>
                  <a:cubicBezTo>
                    <a:pt x="1405350" y="497441"/>
                    <a:pt x="1449800" y="516491"/>
                    <a:pt x="1466866" y="535938"/>
                  </a:cubicBezTo>
                  <a:cubicBezTo>
                    <a:pt x="1483932" y="555385"/>
                    <a:pt x="1461310" y="571260"/>
                    <a:pt x="1438291" y="585944"/>
                  </a:cubicBezTo>
                  <a:cubicBezTo>
                    <a:pt x="1415272" y="600628"/>
                    <a:pt x="1361297" y="609757"/>
                    <a:pt x="1328753" y="624044"/>
                  </a:cubicBezTo>
                  <a:cubicBezTo>
                    <a:pt x="1296209" y="638331"/>
                    <a:pt x="1264459" y="657381"/>
                    <a:pt x="1243028" y="671669"/>
                  </a:cubicBezTo>
                  <a:cubicBezTo>
                    <a:pt x="1221597" y="685956"/>
                    <a:pt x="1215247" y="701038"/>
                    <a:pt x="1200166" y="709769"/>
                  </a:cubicBezTo>
                  <a:cubicBezTo>
                    <a:pt x="1185085" y="718500"/>
                    <a:pt x="1168813" y="721278"/>
                    <a:pt x="1152541" y="724056"/>
                  </a:cubicBezTo>
                </a:path>
              </a:pathLst>
            </a:custGeom>
            <a:solidFill>
              <a:srgbClr val="347475">
                <a:lumMod val="20000"/>
                <a:lumOff val="80000"/>
              </a:srgbClr>
            </a:solidFill>
            <a:ln w="9525"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cxnSp>
          <p:nvCxnSpPr>
            <p:cNvPr id="423" name="Straight Connector 36">
              <a:extLst>
                <a:ext uri="{FF2B5EF4-FFF2-40B4-BE49-F238E27FC236}">
                  <a16:creationId xmlns:a16="http://schemas.microsoft.com/office/drawing/2014/main" id="{8DDCF67C-3DA5-0F1C-7BA8-961BCDDF8883}"/>
                </a:ext>
              </a:extLst>
            </p:cNvPr>
            <p:cNvCxnSpPr/>
            <p:nvPr/>
          </p:nvCxnSpPr>
          <p:spPr>
            <a:xfrm>
              <a:off x="7415044" y="5081304"/>
              <a:ext cx="855241" cy="0"/>
            </a:xfrm>
            <a:prstGeom prst="line">
              <a:avLst/>
            </a:prstGeom>
            <a:noFill/>
            <a:ln w="9525" cap="flat" cmpd="sng" algn="ctr">
              <a:solidFill>
                <a:srgbClr val="000000"/>
              </a:solidFill>
              <a:prstDash val="solid"/>
            </a:ln>
            <a:effectLst/>
          </p:spPr>
        </p:cxnSp>
      </p:grpSp>
      <p:grpSp>
        <p:nvGrpSpPr>
          <p:cNvPr id="424" name="Group 24">
            <a:extLst>
              <a:ext uri="{FF2B5EF4-FFF2-40B4-BE49-F238E27FC236}">
                <a16:creationId xmlns:a16="http://schemas.microsoft.com/office/drawing/2014/main" id="{23570A73-B029-7593-F7FE-E37FDD60AD91}"/>
              </a:ext>
            </a:extLst>
          </p:cNvPr>
          <p:cNvGrpSpPr/>
          <p:nvPr/>
        </p:nvGrpSpPr>
        <p:grpSpPr>
          <a:xfrm>
            <a:off x="6099065" y="2572581"/>
            <a:ext cx="197668" cy="427515"/>
            <a:chOff x="7726196" y="4412493"/>
            <a:chExt cx="242139" cy="657876"/>
          </a:xfrm>
        </p:grpSpPr>
        <p:cxnSp>
          <p:nvCxnSpPr>
            <p:cNvPr id="425" name="Straight Connector 32">
              <a:extLst>
                <a:ext uri="{FF2B5EF4-FFF2-40B4-BE49-F238E27FC236}">
                  <a16:creationId xmlns:a16="http://schemas.microsoft.com/office/drawing/2014/main" id="{A96BC3A8-4A98-EBFC-98E0-2E7E397DA08E}"/>
                </a:ext>
              </a:extLst>
            </p:cNvPr>
            <p:cNvCxnSpPr/>
            <p:nvPr/>
          </p:nvCxnSpPr>
          <p:spPr>
            <a:xfrm flipH="1">
              <a:off x="7842744" y="4412493"/>
              <a:ext cx="0" cy="657876"/>
            </a:xfrm>
            <a:prstGeom prst="line">
              <a:avLst/>
            </a:prstGeom>
            <a:noFill/>
            <a:ln w="12700" cap="flat" cmpd="sng" algn="ctr">
              <a:solidFill>
                <a:srgbClr val="000000"/>
              </a:solidFill>
              <a:prstDash val="solid"/>
            </a:ln>
            <a:effectLst/>
          </p:spPr>
        </p:cxnSp>
        <p:sp>
          <p:nvSpPr>
            <p:cNvPr id="426" name="Rectangle 33">
              <a:extLst>
                <a:ext uri="{FF2B5EF4-FFF2-40B4-BE49-F238E27FC236}">
                  <a16:creationId xmlns:a16="http://schemas.microsoft.com/office/drawing/2014/main" id="{28C720F2-74CF-6A96-F297-06D206C143CB}"/>
                </a:ext>
              </a:extLst>
            </p:cNvPr>
            <p:cNvSpPr/>
            <p:nvPr/>
          </p:nvSpPr>
          <p:spPr>
            <a:xfrm>
              <a:off x="7726196" y="4760322"/>
              <a:ext cx="242139" cy="230252"/>
            </a:xfrm>
            <a:prstGeom prst="rect">
              <a:avLst/>
            </a:prstGeom>
            <a:solidFill>
              <a:sysClr val="window" lastClr="FFFFFF"/>
            </a:solidFill>
            <a:ln w="12700"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cxnSp>
          <p:nvCxnSpPr>
            <p:cNvPr id="427" name="Straight Connector 34">
              <a:extLst>
                <a:ext uri="{FF2B5EF4-FFF2-40B4-BE49-F238E27FC236}">
                  <a16:creationId xmlns:a16="http://schemas.microsoft.com/office/drawing/2014/main" id="{D7C263E5-421C-1D5A-2247-B15510A46F85}"/>
                </a:ext>
              </a:extLst>
            </p:cNvPr>
            <p:cNvCxnSpPr/>
            <p:nvPr/>
          </p:nvCxnSpPr>
          <p:spPr>
            <a:xfrm flipH="1">
              <a:off x="7739044" y="4914397"/>
              <a:ext cx="216000" cy="0"/>
            </a:xfrm>
            <a:prstGeom prst="line">
              <a:avLst/>
            </a:prstGeom>
            <a:noFill/>
            <a:ln w="12700" cap="flat" cmpd="sng" algn="ctr">
              <a:solidFill>
                <a:srgbClr val="000000"/>
              </a:solidFill>
              <a:prstDash val="solid"/>
            </a:ln>
            <a:effectLst/>
          </p:spPr>
        </p:cxnSp>
      </p:grpSp>
      <p:grpSp>
        <p:nvGrpSpPr>
          <p:cNvPr id="428" name="Group 25">
            <a:extLst>
              <a:ext uri="{FF2B5EF4-FFF2-40B4-BE49-F238E27FC236}">
                <a16:creationId xmlns:a16="http://schemas.microsoft.com/office/drawing/2014/main" id="{0BB31366-4B98-703E-3F12-3F1B01F5DA6D}"/>
              </a:ext>
            </a:extLst>
          </p:cNvPr>
          <p:cNvGrpSpPr/>
          <p:nvPr/>
        </p:nvGrpSpPr>
        <p:grpSpPr>
          <a:xfrm>
            <a:off x="7232967" y="1744465"/>
            <a:ext cx="599452" cy="1256666"/>
            <a:chOff x="9115201" y="3138158"/>
            <a:chExt cx="734315" cy="1933803"/>
          </a:xfrm>
          <a:effectLst/>
        </p:grpSpPr>
        <p:cxnSp>
          <p:nvCxnSpPr>
            <p:cNvPr id="429" name="Straight Connector 30">
              <a:extLst>
                <a:ext uri="{FF2B5EF4-FFF2-40B4-BE49-F238E27FC236}">
                  <a16:creationId xmlns:a16="http://schemas.microsoft.com/office/drawing/2014/main" id="{9BCBD656-4694-5D89-67BF-496EAF27B3A9}"/>
                </a:ext>
              </a:extLst>
            </p:cNvPr>
            <p:cNvCxnSpPr/>
            <p:nvPr/>
          </p:nvCxnSpPr>
          <p:spPr>
            <a:xfrm>
              <a:off x="9303499" y="5071961"/>
              <a:ext cx="357232" cy="0"/>
            </a:xfrm>
            <a:prstGeom prst="line">
              <a:avLst/>
            </a:prstGeom>
            <a:noFill/>
            <a:ln w="9525" cap="flat" cmpd="sng" algn="ctr">
              <a:solidFill>
                <a:srgbClr val="000000"/>
              </a:solidFill>
              <a:prstDash val="solid"/>
            </a:ln>
            <a:effectLst/>
          </p:spPr>
        </p:cxnSp>
        <p:sp>
          <p:nvSpPr>
            <p:cNvPr id="430" name="Freeform: Shape 31">
              <a:extLst>
                <a:ext uri="{FF2B5EF4-FFF2-40B4-BE49-F238E27FC236}">
                  <a16:creationId xmlns:a16="http://schemas.microsoft.com/office/drawing/2014/main" id="{DA1A2104-A015-4DA9-E14D-D74E42660745}"/>
                </a:ext>
              </a:extLst>
            </p:cNvPr>
            <p:cNvSpPr/>
            <p:nvPr/>
          </p:nvSpPr>
          <p:spPr>
            <a:xfrm>
              <a:off x="9115201" y="3138158"/>
              <a:ext cx="734315" cy="1933747"/>
            </a:xfrm>
            <a:custGeom>
              <a:avLst/>
              <a:gdLst>
                <a:gd name="connsiteX0" fmla="*/ 189573 w 734315"/>
                <a:gd name="connsiteY0" fmla="*/ 1933747 h 1933747"/>
                <a:gd name="connsiteX1" fmla="*/ 104162 w 734315"/>
                <a:gd name="connsiteY1" fmla="*/ 1788046 h 1933747"/>
                <a:gd name="connsiteX2" fmla="*/ 21263 w 734315"/>
                <a:gd name="connsiteY2" fmla="*/ 1649882 h 1933747"/>
                <a:gd name="connsiteX3" fmla="*/ 3678 w 734315"/>
                <a:gd name="connsiteY3" fmla="*/ 1514229 h 1933747"/>
                <a:gd name="connsiteX4" fmla="*/ 79041 w 734315"/>
                <a:gd name="connsiteY4" fmla="*/ 1350943 h 1933747"/>
                <a:gd name="connsiteX5" fmla="*/ 222230 w 734315"/>
                <a:gd name="connsiteY5" fmla="*/ 1195194 h 1933747"/>
                <a:gd name="connsiteX6" fmla="*/ 249863 w 734315"/>
                <a:gd name="connsiteY6" fmla="*/ 1021860 h 1933747"/>
                <a:gd name="connsiteX7" fmla="*/ 312665 w 734315"/>
                <a:gd name="connsiteY7" fmla="*/ 743018 h 1933747"/>
                <a:gd name="connsiteX8" fmla="*/ 342810 w 734315"/>
                <a:gd name="connsiteY8" fmla="*/ 396350 h 1933747"/>
                <a:gd name="connsiteX9" fmla="*/ 362907 w 734315"/>
                <a:gd name="connsiteY9" fmla="*/ 17024 h 1933747"/>
                <a:gd name="connsiteX10" fmla="*/ 375467 w 734315"/>
                <a:gd name="connsiteY10" fmla="*/ 97411 h 1933747"/>
                <a:gd name="connsiteX11" fmla="*/ 383003 w 734315"/>
                <a:gd name="connsiteY11" fmla="*/ 381277 h 1933747"/>
                <a:gd name="connsiteX12" fmla="*/ 415661 w 734315"/>
                <a:gd name="connsiteY12" fmla="*/ 687752 h 1933747"/>
                <a:gd name="connsiteX13" fmla="*/ 448318 w 734315"/>
                <a:gd name="connsiteY13" fmla="*/ 868622 h 1933747"/>
                <a:gd name="connsiteX14" fmla="*/ 485999 w 734315"/>
                <a:gd name="connsiteY14" fmla="*/ 1024372 h 1933747"/>
                <a:gd name="connsiteX15" fmla="*/ 501072 w 734315"/>
                <a:gd name="connsiteY15" fmla="*/ 1180121 h 1933747"/>
                <a:gd name="connsiteX16" fmla="*/ 639236 w 734315"/>
                <a:gd name="connsiteY16" fmla="*/ 1333358 h 1933747"/>
                <a:gd name="connsiteX17" fmla="*/ 712087 w 734315"/>
                <a:gd name="connsiteY17" fmla="*/ 1441378 h 1933747"/>
                <a:gd name="connsiteX18" fmla="*/ 732184 w 734315"/>
                <a:gd name="connsiteY18" fmla="*/ 1589591 h 1933747"/>
                <a:gd name="connsiteX19" fmla="*/ 669381 w 734315"/>
                <a:gd name="connsiteY19" fmla="*/ 1722732 h 1933747"/>
                <a:gd name="connsiteX20" fmla="*/ 546289 w 734315"/>
                <a:gd name="connsiteY20" fmla="*/ 1933747 h 1933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34315" h="1933747">
                  <a:moveTo>
                    <a:pt x="189573" y="1933747"/>
                  </a:moveTo>
                  <a:lnTo>
                    <a:pt x="104162" y="1788046"/>
                  </a:lnTo>
                  <a:cubicBezTo>
                    <a:pt x="76110" y="1740735"/>
                    <a:pt x="38010" y="1695518"/>
                    <a:pt x="21263" y="1649882"/>
                  </a:cubicBezTo>
                  <a:cubicBezTo>
                    <a:pt x="4516" y="1604246"/>
                    <a:pt x="-5952" y="1564052"/>
                    <a:pt x="3678" y="1514229"/>
                  </a:cubicBezTo>
                  <a:cubicBezTo>
                    <a:pt x="13308" y="1464406"/>
                    <a:pt x="42616" y="1404116"/>
                    <a:pt x="79041" y="1350943"/>
                  </a:cubicBezTo>
                  <a:cubicBezTo>
                    <a:pt x="115466" y="1297770"/>
                    <a:pt x="193760" y="1250041"/>
                    <a:pt x="222230" y="1195194"/>
                  </a:cubicBezTo>
                  <a:cubicBezTo>
                    <a:pt x="250700" y="1140347"/>
                    <a:pt x="234791" y="1097223"/>
                    <a:pt x="249863" y="1021860"/>
                  </a:cubicBezTo>
                  <a:cubicBezTo>
                    <a:pt x="264935" y="946497"/>
                    <a:pt x="297174" y="847270"/>
                    <a:pt x="312665" y="743018"/>
                  </a:cubicBezTo>
                  <a:cubicBezTo>
                    <a:pt x="328156" y="638766"/>
                    <a:pt x="334436" y="517349"/>
                    <a:pt x="342810" y="396350"/>
                  </a:cubicBezTo>
                  <a:cubicBezTo>
                    <a:pt x="351184" y="275351"/>
                    <a:pt x="357464" y="66847"/>
                    <a:pt x="362907" y="17024"/>
                  </a:cubicBezTo>
                  <a:cubicBezTo>
                    <a:pt x="368350" y="-32799"/>
                    <a:pt x="372118" y="36702"/>
                    <a:pt x="375467" y="97411"/>
                  </a:cubicBezTo>
                  <a:cubicBezTo>
                    <a:pt x="378816" y="158120"/>
                    <a:pt x="376304" y="282887"/>
                    <a:pt x="383003" y="381277"/>
                  </a:cubicBezTo>
                  <a:cubicBezTo>
                    <a:pt x="389702" y="479667"/>
                    <a:pt x="404775" y="606528"/>
                    <a:pt x="415661" y="687752"/>
                  </a:cubicBezTo>
                  <a:cubicBezTo>
                    <a:pt x="426547" y="768976"/>
                    <a:pt x="436595" y="812519"/>
                    <a:pt x="448318" y="868622"/>
                  </a:cubicBezTo>
                  <a:cubicBezTo>
                    <a:pt x="460041" y="924725"/>
                    <a:pt x="477207" y="972456"/>
                    <a:pt x="485999" y="1024372"/>
                  </a:cubicBezTo>
                  <a:cubicBezTo>
                    <a:pt x="494791" y="1076288"/>
                    <a:pt x="475533" y="1128623"/>
                    <a:pt x="501072" y="1180121"/>
                  </a:cubicBezTo>
                  <a:cubicBezTo>
                    <a:pt x="526611" y="1231619"/>
                    <a:pt x="604067" y="1289815"/>
                    <a:pt x="639236" y="1333358"/>
                  </a:cubicBezTo>
                  <a:cubicBezTo>
                    <a:pt x="674405" y="1376901"/>
                    <a:pt x="696596" y="1398673"/>
                    <a:pt x="712087" y="1441378"/>
                  </a:cubicBezTo>
                  <a:cubicBezTo>
                    <a:pt x="727578" y="1484083"/>
                    <a:pt x="739302" y="1542699"/>
                    <a:pt x="732184" y="1589591"/>
                  </a:cubicBezTo>
                  <a:cubicBezTo>
                    <a:pt x="725066" y="1636483"/>
                    <a:pt x="700364" y="1665373"/>
                    <a:pt x="669381" y="1722732"/>
                  </a:cubicBezTo>
                  <a:cubicBezTo>
                    <a:pt x="638399" y="1780091"/>
                    <a:pt x="592344" y="1856919"/>
                    <a:pt x="546289" y="1933747"/>
                  </a:cubicBezTo>
                </a:path>
              </a:pathLst>
            </a:custGeom>
            <a:solidFill>
              <a:srgbClr val="347475">
                <a:lumMod val="20000"/>
                <a:lumOff val="80000"/>
              </a:srgbClr>
            </a:solidFill>
            <a:ln w="9525"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grpSp>
      <p:grpSp>
        <p:nvGrpSpPr>
          <p:cNvPr id="431" name="Group 26">
            <a:extLst>
              <a:ext uri="{FF2B5EF4-FFF2-40B4-BE49-F238E27FC236}">
                <a16:creationId xmlns:a16="http://schemas.microsoft.com/office/drawing/2014/main" id="{E7BEDC58-B8EF-A63C-B3E5-62D788D9D9E7}"/>
              </a:ext>
            </a:extLst>
          </p:cNvPr>
          <p:cNvGrpSpPr/>
          <p:nvPr/>
        </p:nvGrpSpPr>
        <p:grpSpPr>
          <a:xfrm>
            <a:off x="7429709" y="2211850"/>
            <a:ext cx="197668" cy="788246"/>
            <a:chOff x="9356205" y="3857388"/>
            <a:chExt cx="242139" cy="1212981"/>
          </a:xfrm>
        </p:grpSpPr>
        <p:cxnSp>
          <p:nvCxnSpPr>
            <p:cNvPr id="432" name="Straight Connector 27">
              <a:extLst>
                <a:ext uri="{FF2B5EF4-FFF2-40B4-BE49-F238E27FC236}">
                  <a16:creationId xmlns:a16="http://schemas.microsoft.com/office/drawing/2014/main" id="{5A70A58F-D877-0B82-DCA4-4438DA2F13E1}"/>
                </a:ext>
              </a:extLst>
            </p:cNvPr>
            <p:cNvCxnSpPr/>
            <p:nvPr/>
          </p:nvCxnSpPr>
          <p:spPr>
            <a:xfrm flipH="1">
              <a:off x="9477276" y="3857388"/>
              <a:ext cx="0" cy="1212981"/>
            </a:xfrm>
            <a:prstGeom prst="line">
              <a:avLst/>
            </a:prstGeom>
            <a:noFill/>
            <a:ln w="12700" cap="flat" cmpd="sng" algn="ctr">
              <a:solidFill>
                <a:srgbClr val="000000"/>
              </a:solidFill>
              <a:prstDash val="solid"/>
            </a:ln>
            <a:effectLst/>
          </p:spPr>
        </p:cxnSp>
        <p:sp>
          <p:nvSpPr>
            <p:cNvPr id="433" name="Rectangle 28">
              <a:extLst>
                <a:ext uri="{FF2B5EF4-FFF2-40B4-BE49-F238E27FC236}">
                  <a16:creationId xmlns:a16="http://schemas.microsoft.com/office/drawing/2014/main" id="{C7F35059-9D06-795A-BB41-D6DDF019A7C4}"/>
                </a:ext>
              </a:extLst>
            </p:cNvPr>
            <p:cNvSpPr/>
            <p:nvPr/>
          </p:nvSpPr>
          <p:spPr>
            <a:xfrm>
              <a:off x="9356205" y="4430450"/>
              <a:ext cx="242139" cy="403356"/>
            </a:xfrm>
            <a:prstGeom prst="rect">
              <a:avLst/>
            </a:prstGeom>
            <a:solidFill>
              <a:sysClr val="window" lastClr="FFFFFF"/>
            </a:solidFill>
            <a:ln w="12700" cap="flat" cmpd="sng" algn="ctr">
              <a:solidFill>
                <a:srgbClr val="000000"/>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cxnSp>
          <p:nvCxnSpPr>
            <p:cNvPr id="434" name="Straight Connector 29">
              <a:extLst>
                <a:ext uri="{FF2B5EF4-FFF2-40B4-BE49-F238E27FC236}">
                  <a16:creationId xmlns:a16="http://schemas.microsoft.com/office/drawing/2014/main" id="{4858B93D-D9A7-C45E-C906-33370477F06B}"/>
                </a:ext>
              </a:extLst>
            </p:cNvPr>
            <p:cNvCxnSpPr/>
            <p:nvPr/>
          </p:nvCxnSpPr>
          <p:spPr>
            <a:xfrm flipH="1">
              <a:off x="9370395" y="4672297"/>
              <a:ext cx="216000" cy="0"/>
            </a:xfrm>
            <a:prstGeom prst="line">
              <a:avLst/>
            </a:prstGeom>
            <a:noFill/>
            <a:ln w="12700" cap="flat" cmpd="sng" algn="ctr">
              <a:solidFill>
                <a:srgbClr val="000000"/>
              </a:solidFill>
              <a:prstDash val="solid"/>
            </a:ln>
            <a:effectLst/>
          </p:spPr>
        </p:cxnSp>
      </p:grpSp>
      <p:sp>
        <p:nvSpPr>
          <p:cNvPr id="435" name="Left Brace 92">
            <a:extLst>
              <a:ext uri="{FF2B5EF4-FFF2-40B4-BE49-F238E27FC236}">
                <a16:creationId xmlns:a16="http://schemas.microsoft.com/office/drawing/2014/main" id="{ED6541EF-A2B3-85C8-3DD5-6A8AE402A8CE}"/>
              </a:ext>
            </a:extLst>
          </p:cNvPr>
          <p:cNvSpPr/>
          <p:nvPr/>
        </p:nvSpPr>
        <p:spPr>
          <a:xfrm rot="16200000">
            <a:off x="3514010" y="2192184"/>
            <a:ext cx="232204" cy="3499178"/>
          </a:xfrm>
          <a:prstGeom prst="leftBrace">
            <a:avLst/>
          </a:prstGeom>
          <a:noFill/>
          <a:ln w="19050" cap="flat" cmpd="sng" algn="ctr">
            <a:solidFill>
              <a:srgbClr val="347475"/>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sp>
        <p:nvSpPr>
          <p:cNvPr id="436" name="Left Brace 93">
            <a:extLst>
              <a:ext uri="{FF2B5EF4-FFF2-40B4-BE49-F238E27FC236}">
                <a16:creationId xmlns:a16="http://schemas.microsoft.com/office/drawing/2014/main" id="{73464D61-B305-62F3-9DEF-5A62EECAB431}"/>
              </a:ext>
            </a:extLst>
          </p:cNvPr>
          <p:cNvSpPr/>
          <p:nvPr/>
        </p:nvSpPr>
        <p:spPr>
          <a:xfrm rot="16200000">
            <a:off x="6048317" y="3271369"/>
            <a:ext cx="255908" cy="1364505"/>
          </a:xfrm>
          <a:prstGeom prst="leftBrace">
            <a:avLst/>
          </a:prstGeom>
          <a:noFill/>
          <a:ln w="19050" cap="flat" cmpd="sng" algn="ctr">
            <a:solidFill>
              <a:srgbClr val="347475"/>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sp>
        <p:nvSpPr>
          <p:cNvPr id="437" name="Left Brace 94">
            <a:extLst>
              <a:ext uri="{FF2B5EF4-FFF2-40B4-BE49-F238E27FC236}">
                <a16:creationId xmlns:a16="http://schemas.microsoft.com/office/drawing/2014/main" id="{0ACE3B81-4F1A-5EFA-DF35-CE1930435C18}"/>
              </a:ext>
            </a:extLst>
          </p:cNvPr>
          <p:cNvSpPr/>
          <p:nvPr/>
        </p:nvSpPr>
        <p:spPr>
          <a:xfrm rot="16200000">
            <a:off x="7398089" y="3456941"/>
            <a:ext cx="232204" cy="969660"/>
          </a:xfrm>
          <a:prstGeom prst="leftBrace">
            <a:avLst/>
          </a:prstGeom>
          <a:noFill/>
          <a:ln w="19050" cap="flat" cmpd="sng" algn="ctr">
            <a:solidFill>
              <a:srgbClr val="347475"/>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GB" sz="1100" b="0" i="0" u="none" strike="noStrike" kern="0" cap="none" spc="0" normalizeH="0" baseline="0" noProof="0">
              <a:ln>
                <a:noFill/>
              </a:ln>
              <a:solidFill>
                <a:srgbClr val="404040"/>
              </a:solidFill>
              <a:effectLst/>
              <a:uLnTx/>
              <a:uFillTx/>
              <a:ea typeface="+mn-ea"/>
              <a:cs typeface="Arial"/>
            </a:endParaRPr>
          </a:p>
        </p:txBody>
      </p:sp>
      <p:sp>
        <p:nvSpPr>
          <p:cNvPr id="438" name="Text Placeholder 7">
            <a:extLst>
              <a:ext uri="{FF2B5EF4-FFF2-40B4-BE49-F238E27FC236}">
                <a16:creationId xmlns:a16="http://schemas.microsoft.com/office/drawing/2014/main" id="{484774CD-155C-81D4-602E-2D51E1748D9A}"/>
              </a:ext>
            </a:extLst>
          </p:cNvPr>
          <p:cNvSpPr txBox="1"/>
          <p:nvPr/>
        </p:nvSpPr>
        <p:spPr>
          <a:xfrm>
            <a:off x="430677" y="4430796"/>
            <a:ext cx="1991701" cy="142899"/>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ct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Abbildung nach Ziegler AG 2020.</a:t>
            </a:r>
            <a:r>
              <a:rPr kumimoji="0" lang="de" sz="600" b="0" i="0" u="none" strike="noStrike" kern="1200" cap="none" spc="0" normalizeH="0" baseline="30000" noProof="0">
                <a:ln>
                  <a:noFill/>
                </a:ln>
                <a:solidFill>
                  <a:srgbClr val="404040"/>
                </a:solidFill>
                <a:effectLst/>
                <a:uLnTx/>
                <a:uFillTx/>
                <a:latin typeface="+mn-lt"/>
                <a:ea typeface="Arial"/>
                <a:cs typeface="Arial"/>
              </a:rPr>
              <a:t>1</a:t>
            </a:r>
            <a:endParaRPr kumimoji="0" lang="en-NZ"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cxnSp>
        <p:nvCxnSpPr>
          <p:cNvPr id="439" name="Straight Connector 183">
            <a:extLst>
              <a:ext uri="{FF2B5EF4-FFF2-40B4-BE49-F238E27FC236}">
                <a16:creationId xmlns:a16="http://schemas.microsoft.com/office/drawing/2014/main" id="{7399CA26-899D-C17D-C992-24372735836E}"/>
              </a:ext>
            </a:extLst>
          </p:cNvPr>
          <p:cNvCxnSpPr/>
          <p:nvPr/>
        </p:nvCxnSpPr>
        <p:spPr>
          <a:xfrm>
            <a:off x="1798426" y="2995354"/>
            <a:ext cx="27000" cy="0"/>
          </a:xfrm>
          <a:prstGeom prst="line">
            <a:avLst/>
          </a:prstGeom>
          <a:noFill/>
          <a:ln w="12700" cap="flat" cmpd="sng" algn="ctr">
            <a:solidFill>
              <a:srgbClr val="000000"/>
            </a:solidFill>
            <a:prstDash val="solid"/>
          </a:ln>
          <a:effectLst/>
        </p:spPr>
      </p:cxnSp>
      <p:cxnSp>
        <p:nvCxnSpPr>
          <p:cNvPr id="440" name="Straight Connector 184">
            <a:extLst>
              <a:ext uri="{FF2B5EF4-FFF2-40B4-BE49-F238E27FC236}">
                <a16:creationId xmlns:a16="http://schemas.microsoft.com/office/drawing/2014/main" id="{1DA56703-7BC1-A97C-88C1-B49FAA284936}"/>
              </a:ext>
            </a:extLst>
          </p:cNvPr>
          <p:cNvCxnSpPr/>
          <p:nvPr/>
        </p:nvCxnSpPr>
        <p:spPr>
          <a:xfrm>
            <a:off x="1798426" y="1686789"/>
            <a:ext cx="27000" cy="0"/>
          </a:xfrm>
          <a:prstGeom prst="line">
            <a:avLst/>
          </a:prstGeom>
          <a:noFill/>
          <a:ln w="12700" cap="flat" cmpd="sng" algn="ctr">
            <a:solidFill>
              <a:srgbClr val="000000"/>
            </a:solidFill>
            <a:prstDash val="solid"/>
          </a:ln>
          <a:effectLst/>
        </p:spPr>
      </p:cxnSp>
      <p:cxnSp>
        <p:nvCxnSpPr>
          <p:cNvPr id="441" name="Straight Connector 185">
            <a:extLst>
              <a:ext uri="{FF2B5EF4-FFF2-40B4-BE49-F238E27FC236}">
                <a16:creationId xmlns:a16="http://schemas.microsoft.com/office/drawing/2014/main" id="{9E209CE7-DDCE-C4CE-A952-CCB70D87DB48}"/>
              </a:ext>
            </a:extLst>
          </p:cNvPr>
          <p:cNvCxnSpPr/>
          <p:nvPr/>
        </p:nvCxnSpPr>
        <p:spPr>
          <a:xfrm>
            <a:off x="1798426" y="1949971"/>
            <a:ext cx="27000" cy="0"/>
          </a:xfrm>
          <a:prstGeom prst="line">
            <a:avLst/>
          </a:prstGeom>
          <a:noFill/>
          <a:ln w="12700" cap="flat" cmpd="sng" algn="ctr">
            <a:solidFill>
              <a:srgbClr val="000000"/>
            </a:solidFill>
            <a:prstDash val="solid"/>
          </a:ln>
          <a:effectLst/>
        </p:spPr>
      </p:cxnSp>
      <p:cxnSp>
        <p:nvCxnSpPr>
          <p:cNvPr id="442" name="Straight Connector 186">
            <a:extLst>
              <a:ext uri="{FF2B5EF4-FFF2-40B4-BE49-F238E27FC236}">
                <a16:creationId xmlns:a16="http://schemas.microsoft.com/office/drawing/2014/main" id="{19259333-9E09-D7BC-701A-7A98AC9BACB8}"/>
              </a:ext>
            </a:extLst>
          </p:cNvPr>
          <p:cNvCxnSpPr/>
          <p:nvPr/>
        </p:nvCxnSpPr>
        <p:spPr>
          <a:xfrm>
            <a:off x="1798426" y="2213154"/>
            <a:ext cx="27000" cy="0"/>
          </a:xfrm>
          <a:prstGeom prst="line">
            <a:avLst/>
          </a:prstGeom>
          <a:noFill/>
          <a:ln w="12700" cap="flat" cmpd="sng" algn="ctr">
            <a:solidFill>
              <a:srgbClr val="000000"/>
            </a:solidFill>
            <a:prstDash val="solid"/>
          </a:ln>
          <a:effectLst/>
        </p:spPr>
      </p:cxnSp>
      <p:cxnSp>
        <p:nvCxnSpPr>
          <p:cNvPr id="443" name="Straight Connector 187">
            <a:extLst>
              <a:ext uri="{FF2B5EF4-FFF2-40B4-BE49-F238E27FC236}">
                <a16:creationId xmlns:a16="http://schemas.microsoft.com/office/drawing/2014/main" id="{78E76F82-E75D-4A13-059B-445406F25310}"/>
              </a:ext>
            </a:extLst>
          </p:cNvPr>
          <p:cNvCxnSpPr/>
          <p:nvPr/>
        </p:nvCxnSpPr>
        <p:spPr>
          <a:xfrm>
            <a:off x="1798426" y="2476336"/>
            <a:ext cx="27000" cy="0"/>
          </a:xfrm>
          <a:prstGeom prst="line">
            <a:avLst/>
          </a:prstGeom>
          <a:noFill/>
          <a:ln w="12700" cap="flat" cmpd="sng" algn="ctr">
            <a:solidFill>
              <a:srgbClr val="000000"/>
            </a:solidFill>
            <a:prstDash val="solid"/>
          </a:ln>
          <a:effectLst/>
        </p:spPr>
      </p:cxnSp>
      <p:cxnSp>
        <p:nvCxnSpPr>
          <p:cNvPr id="444" name="Straight Connector 188">
            <a:extLst>
              <a:ext uri="{FF2B5EF4-FFF2-40B4-BE49-F238E27FC236}">
                <a16:creationId xmlns:a16="http://schemas.microsoft.com/office/drawing/2014/main" id="{25D80C83-824C-8A55-9D4E-0BF83871EA47}"/>
              </a:ext>
            </a:extLst>
          </p:cNvPr>
          <p:cNvCxnSpPr/>
          <p:nvPr/>
        </p:nvCxnSpPr>
        <p:spPr>
          <a:xfrm>
            <a:off x="1798426" y="2739519"/>
            <a:ext cx="27000" cy="0"/>
          </a:xfrm>
          <a:prstGeom prst="line">
            <a:avLst/>
          </a:prstGeom>
          <a:noFill/>
          <a:ln w="12700" cap="flat" cmpd="sng" algn="ctr">
            <a:solidFill>
              <a:srgbClr val="000000"/>
            </a:solidFill>
            <a:prstDash val="solid"/>
          </a:ln>
          <a:effectLst/>
        </p:spPr>
      </p:cxnSp>
      <p:cxnSp>
        <p:nvCxnSpPr>
          <p:cNvPr id="445" name="Straight Arrow Connector 190">
            <a:extLst>
              <a:ext uri="{FF2B5EF4-FFF2-40B4-BE49-F238E27FC236}">
                <a16:creationId xmlns:a16="http://schemas.microsoft.com/office/drawing/2014/main" id="{39D59DDE-7465-7038-F7F8-ED35119E7752}"/>
              </a:ext>
            </a:extLst>
          </p:cNvPr>
          <p:cNvCxnSpPr/>
          <p:nvPr/>
        </p:nvCxnSpPr>
        <p:spPr>
          <a:xfrm flipH="1" flipV="1">
            <a:off x="395358" y="1418612"/>
            <a:ext cx="0" cy="372282"/>
          </a:xfrm>
          <a:prstGeom prst="straightConnector1">
            <a:avLst/>
          </a:prstGeom>
          <a:noFill/>
          <a:ln w="9525" cap="flat" cmpd="sng" algn="ctr">
            <a:solidFill>
              <a:srgbClr val="2F3651"/>
            </a:solidFill>
            <a:prstDash val="solid"/>
            <a:tailEnd type="triangle"/>
          </a:ln>
          <a:effectLst/>
        </p:spPr>
      </p:cxnSp>
      <p:sp>
        <p:nvSpPr>
          <p:cNvPr id="446" name="TextBox 191">
            <a:extLst>
              <a:ext uri="{FF2B5EF4-FFF2-40B4-BE49-F238E27FC236}">
                <a16:creationId xmlns:a16="http://schemas.microsoft.com/office/drawing/2014/main" id="{F27072C3-F829-6ED7-F0CB-A011E005D071}"/>
              </a:ext>
            </a:extLst>
          </p:cNvPr>
          <p:cNvSpPr txBox="1"/>
          <p:nvPr/>
        </p:nvSpPr>
        <p:spPr>
          <a:xfrm>
            <a:off x="432061" y="1418612"/>
            <a:ext cx="924856" cy="369332"/>
          </a:xfrm>
          <a:prstGeom prst="rect">
            <a:avLst/>
          </a:prstGeom>
          <a:noFill/>
        </p:spPr>
        <p:txBody>
          <a:bodyPr wrap="square" rtlCol="0">
            <a:spAutoFit/>
          </a:body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900" b="1" i="0" u="none" strike="noStrike" kern="1200" cap="none" spc="0" normalizeH="0" baseline="0" noProof="0">
                <a:ln>
                  <a:noFill/>
                </a:ln>
                <a:solidFill>
                  <a:srgbClr val="404040"/>
                </a:solidFill>
                <a:effectLst/>
                <a:uLnTx/>
                <a:uFillTx/>
                <a:ea typeface="Arial"/>
                <a:cs typeface="Arial"/>
              </a:rPr>
              <a:t>Schwere Depression</a:t>
            </a:r>
            <a:endParaRPr kumimoji="0" lang="en-NZ" sz="900" b="1" i="0" u="none" strike="noStrike" kern="1200" cap="none" spc="0" normalizeH="0" baseline="0" noProof="0">
              <a:ln>
                <a:noFill/>
              </a:ln>
              <a:solidFill>
                <a:srgbClr val="404040"/>
              </a:solidFill>
              <a:effectLst/>
              <a:uLnTx/>
              <a:uFillTx/>
              <a:ea typeface="+mn-ea"/>
              <a:cs typeface="Arial"/>
            </a:endParaRPr>
          </a:p>
        </p:txBody>
      </p:sp>
      <p:cxnSp>
        <p:nvCxnSpPr>
          <p:cNvPr id="447" name="Straight Arrow Connector 193">
            <a:extLst>
              <a:ext uri="{FF2B5EF4-FFF2-40B4-BE49-F238E27FC236}">
                <a16:creationId xmlns:a16="http://schemas.microsoft.com/office/drawing/2014/main" id="{FEAB80CD-D8FB-82C2-957F-E344A031677A}"/>
              </a:ext>
            </a:extLst>
          </p:cNvPr>
          <p:cNvCxnSpPr>
            <a:cxnSpLocks/>
          </p:cNvCxnSpPr>
          <p:nvPr/>
        </p:nvCxnSpPr>
        <p:spPr>
          <a:xfrm>
            <a:off x="395358" y="2749702"/>
            <a:ext cx="0" cy="397079"/>
          </a:xfrm>
          <a:prstGeom prst="straightConnector1">
            <a:avLst/>
          </a:prstGeom>
          <a:noFill/>
          <a:ln w="9525" cap="flat" cmpd="sng" algn="ctr">
            <a:solidFill>
              <a:srgbClr val="2F3651"/>
            </a:solidFill>
            <a:prstDash val="solid"/>
            <a:tailEnd type="triangle"/>
          </a:ln>
          <a:effectLst/>
        </p:spPr>
      </p:cxnSp>
      <p:sp>
        <p:nvSpPr>
          <p:cNvPr id="449" name="Left Bracket 8">
            <a:extLst>
              <a:ext uri="{FF2B5EF4-FFF2-40B4-BE49-F238E27FC236}">
                <a16:creationId xmlns:a16="http://schemas.microsoft.com/office/drawing/2014/main" id="{72C52A7C-DD57-E1B8-8C40-71D69D2B3F7E}"/>
              </a:ext>
            </a:extLst>
          </p:cNvPr>
          <p:cNvSpPr/>
          <p:nvPr/>
        </p:nvSpPr>
        <p:spPr>
          <a:xfrm rot="5400000">
            <a:off x="4123126" y="-488527"/>
            <a:ext cx="141684" cy="3943352"/>
          </a:xfrm>
          <a:prstGeom prst="leftBracket">
            <a:avLst/>
          </a:prstGeom>
          <a:noFill/>
          <a:ln w="9525" cap="flat" cmpd="sng" algn="ctr">
            <a:solidFill>
              <a:srgbClr val="347475">
                <a:shade val="95000"/>
                <a:satMod val="105000"/>
              </a:srgbClr>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srgbClr val="404040"/>
              </a:solidFill>
              <a:effectLst/>
              <a:uLnTx/>
              <a:uFillTx/>
              <a:ea typeface="+mn-ea"/>
              <a:cs typeface="Arial"/>
            </a:endParaRPr>
          </a:p>
        </p:txBody>
      </p:sp>
      <p:sp>
        <p:nvSpPr>
          <p:cNvPr id="450" name="TextBox 69">
            <a:extLst>
              <a:ext uri="{FF2B5EF4-FFF2-40B4-BE49-F238E27FC236}">
                <a16:creationId xmlns:a16="http://schemas.microsoft.com/office/drawing/2014/main" id="{1506EDBE-AB6C-9898-6791-6921AC85239E}"/>
              </a:ext>
            </a:extLst>
          </p:cNvPr>
          <p:cNvSpPr txBox="1"/>
          <p:nvPr/>
        </p:nvSpPr>
        <p:spPr>
          <a:xfrm>
            <a:off x="3359165" y="1188447"/>
            <a:ext cx="1603439" cy="230832"/>
          </a:xfrm>
          <a:prstGeom prst="rect">
            <a:avLst/>
          </a:prstGeom>
          <a:noFill/>
        </p:spPr>
        <p:txBody>
          <a:bodyPr wrap="square" rtlCol="0">
            <a:spAutoFit/>
          </a:bodyP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0" i="0" u="none" strike="noStrike" kern="1200" cap="none" spc="0" normalizeH="0" baseline="0" noProof="0">
                <a:ln>
                  <a:noFill/>
                </a:ln>
                <a:solidFill>
                  <a:srgbClr val="404040"/>
                </a:solidFill>
                <a:effectLst/>
                <a:uLnTx/>
                <a:uFillTx/>
                <a:ea typeface="Arial"/>
                <a:cs typeface="Arial"/>
              </a:rPr>
              <a:t>p = 0,002</a:t>
            </a:r>
            <a:endParaRPr kumimoji="0" lang="en-US" sz="900" b="0" i="0" u="none" strike="noStrike" kern="1200" cap="none" spc="0" normalizeH="0" baseline="0" noProof="0">
              <a:ln>
                <a:noFill/>
              </a:ln>
              <a:solidFill>
                <a:srgbClr val="404040"/>
              </a:solidFill>
              <a:effectLst/>
              <a:uLnTx/>
              <a:uFillTx/>
              <a:ea typeface="+mn-ea"/>
              <a:cs typeface="Arial"/>
            </a:endParaRPr>
          </a:p>
        </p:txBody>
      </p:sp>
    </p:spTree>
    <p:extLst>
      <p:ext uri="{BB962C8B-B14F-4D97-AF65-F5344CB8AC3E}">
        <p14:creationId xmlns:p14="http://schemas.microsoft.com/office/powerpoint/2010/main" val="41934587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7C44DDE-AE3B-764F-4CE1-3CE2DF66BE8E}"/>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552713AE-3A62-0509-62AA-306CDA54CF13}"/>
              </a:ext>
            </a:extLst>
          </p:cNvPr>
          <p:cNvSpPr txBox="1">
            <a:spLocks/>
          </p:cNvSpPr>
          <p:nvPr/>
        </p:nvSpPr>
        <p:spPr>
          <a:xfrm>
            <a:off x="314408"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Früherkennung verbessert die Lebensqualität von Kindern </a:t>
            </a:r>
            <a:r>
              <a:rPr kumimoji="0" lang="de-DE" sz="2000" b="1" i="0" u="none" strike="noStrike" kern="1200" cap="none" spc="0" normalizeH="0" baseline="0" noProof="0" err="1">
                <a:ln>
                  <a:noFill/>
                </a:ln>
                <a:solidFill>
                  <a:srgbClr val="7030A0"/>
                </a:solidFill>
                <a:effectLst/>
                <a:uLnTx/>
                <a:uFillTx/>
                <a:latin typeface="Verdana"/>
                <a:ea typeface="+mn-ea"/>
                <a:cs typeface="+mn-cs"/>
              </a:rPr>
              <a:t>un</a:t>
            </a:r>
            <a:r>
              <a:rPr lang="de-DE" sz="2000" b="1">
                <a:solidFill>
                  <a:srgbClr val="7030A0"/>
                </a:solidFill>
                <a:latin typeface="Verdana"/>
              </a:rPr>
              <a:t>d reduziert den Stress für Eltern nach der Diagnose</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438" name="Text Placeholder 7">
            <a:extLst>
              <a:ext uri="{FF2B5EF4-FFF2-40B4-BE49-F238E27FC236}">
                <a16:creationId xmlns:a16="http://schemas.microsoft.com/office/drawing/2014/main" id="{0BD93650-49E4-7157-0BB0-547EEC9EA08D}"/>
              </a:ext>
            </a:extLst>
          </p:cNvPr>
          <p:cNvSpPr txBox="1"/>
          <p:nvPr/>
        </p:nvSpPr>
        <p:spPr>
          <a:xfrm>
            <a:off x="367723" y="4512955"/>
            <a:ext cx="2054655" cy="142899"/>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ct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Abbildung nach Smith LB 2018.</a:t>
            </a:r>
            <a:r>
              <a:rPr kumimoji="0" lang="de" sz="600" b="0" i="0" u="none" strike="noStrike" kern="1200" cap="none" spc="0" normalizeH="0" baseline="30000" noProof="0">
                <a:ln>
                  <a:noFill/>
                </a:ln>
                <a:solidFill>
                  <a:srgbClr val="404040"/>
                </a:solidFill>
                <a:effectLst/>
                <a:uLnTx/>
                <a:uFillTx/>
                <a:latin typeface="+mn-lt"/>
                <a:ea typeface="Arial"/>
                <a:cs typeface="Arial"/>
              </a:rPr>
              <a:t>1</a:t>
            </a:r>
            <a:endParaRPr kumimoji="0" lang="en-NZ" sz="600" b="0" i="0" u="none" strike="noStrike" kern="1200" cap="none" spc="0" normalizeH="0" baseline="30000" noProof="0">
              <a:ln>
                <a:noFill/>
              </a:ln>
              <a:solidFill>
                <a:srgbClr val="404040"/>
              </a:solidFill>
              <a:effectLst/>
              <a:uLnTx/>
              <a:uFillTx/>
              <a:latin typeface="+mn-lt"/>
            </a:endParaRPr>
          </a:p>
        </p:txBody>
      </p:sp>
      <p:sp>
        <p:nvSpPr>
          <p:cNvPr id="453" name="Text Placeholder 9">
            <a:extLst>
              <a:ext uri="{FF2B5EF4-FFF2-40B4-BE49-F238E27FC236}">
                <a16:creationId xmlns:a16="http://schemas.microsoft.com/office/drawing/2014/main" id="{74DA3B03-A2B0-428B-BA52-E0CED141C4D4}"/>
              </a:ext>
            </a:extLst>
          </p:cNvPr>
          <p:cNvSpPr txBox="1">
            <a:spLocks/>
          </p:cNvSpPr>
          <p:nvPr/>
        </p:nvSpPr>
        <p:spPr>
          <a:xfrm>
            <a:off x="367724" y="4776013"/>
            <a:ext cx="8473824"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 Analyse 1 Jahr nach Diagnose von T1D Stadium 3. </a:t>
            </a:r>
          </a:p>
          <a:p>
            <a:pPr>
              <a:defRPr/>
            </a:pPr>
            <a:r>
              <a:rPr kumimoji="0" lang="de" sz="600" b="0" i="0" u="none" strike="noStrike" kern="1200" cap="none" spc="0" normalizeH="0" baseline="0" noProof="0">
                <a:ln>
                  <a:noFill/>
                </a:ln>
                <a:solidFill>
                  <a:srgbClr val="404040"/>
                </a:solidFill>
                <a:effectLst/>
                <a:uLnTx/>
                <a:uFillTx/>
                <a:latin typeface="+mn-lt"/>
                <a:ea typeface="Arial"/>
                <a:cs typeface="Arial"/>
              </a:rPr>
              <a:t>PedsQL: Pediatic Quality of Life Inventor, Lebensqualität-Fragebogen für Kinder; PIP: Pediatric Inventory for Parents, Pädiatrischer Fragebogen für Eltern; QoL: Quality of Life, Lebensqualität; SAI: Spielberger State Anxiety Inventory, Spielbergers Zustandsangst-Inventar; T1D: Typ-1-Diabetes; </a:t>
            </a:r>
            <a:r>
              <a:rPr lang="de" sz="600">
                <a:solidFill>
                  <a:srgbClr val="404040"/>
                </a:solidFill>
                <a:latin typeface="+mn-lt"/>
                <a:ea typeface="Arial"/>
                <a:cs typeface="Arial"/>
              </a:rPr>
              <a:t>TEDDY: </a:t>
            </a:r>
            <a:r>
              <a:rPr lang="en-US" sz="600">
                <a:solidFill>
                  <a:srgbClr val="404040"/>
                </a:solidFill>
                <a:latin typeface="+mn-lt"/>
                <a:ea typeface="Arial"/>
                <a:cs typeface="Arial"/>
              </a:rPr>
              <a:t>The Environmental Determinants of Diabetes in the Young (Studie).</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Smith LB </a:t>
            </a:r>
            <a:r>
              <a:rPr kumimoji="0" lang="de" sz="600" b="0" i="1" u="none" strike="noStrike" kern="1200" cap="none" spc="0" normalizeH="0" baseline="0" noProof="0">
                <a:ln>
                  <a:noFill/>
                </a:ln>
                <a:solidFill>
                  <a:srgbClr val="404040"/>
                </a:solidFill>
                <a:effectLst/>
                <a:uLnTx/>
                <a:uFillTx/>
                <a:latin typeface="+mn-lt"/>
                <a:ea typeface="Arial"/>
                <a:cs typeface="Arial"/>
              </a:rPr>
              <a:t>et al. Pediatr Diabetes </a:t>
            </a:r>
            <a:r>
              <a:rPr kumimoji="0" lang="de" sz="600" b="0" i="0" u="none" strike="noStrike" kern="1200" cap="none" spc="0" normalizeH="0" baseline="0" noProof="0">
                <a:ln>
                  <a:noFill/>
                </a:ln>
                <a:solidFill>
                  <a:srgbClr val="404040"/>
                </a:solidFill>
                <a:effectLst/>
                <a:uLnTx/>
                <a:uFillTx/>
                <a:latin typeface="+mn-lt"/>
                <a:ea typeface="Arial"/>
                <a:cs typeface="Arial"/>
              </a:rPr>
              <a:t>2018; 19: 1025</a:t>
            </a:r>
            <a:r>
              <a:rPr lang="da-DK" sz="600">
                <a:solidFill>
                  <a:srgbClr val="404040"/>
                </a:solidFill>
                <a:latin typeface="+mn-lt"/>
                <a:ea typeface="Arial"/>
                <a:cs typeface="Arial"/>
              </a:rPr>
              <a:t>–33</a:t>
            </a:r>
            <a:r>
              <a:rPr kumimoji="0" lang="de" sz="600" b="0" i="0" u="none" strike="noStrike" kern="1200" cap="none" spc="0" normalizeH="0" baseline="0" noProof="0">
                <a:ln>
                  <a:noFill/>
                </a:ln>
                <a:solidFill>
                  <a:srgbClr val="404040"/>
                </a:solidFill>
                <a:effectLst/>
                <a:uLnTx/>
                <a:uFillTx/>
                <a:latin typeface="+mn-lt"/>
                <a:ea typeface="Arial"/>
                <a:cs typeface="Arial"/>
              </a:rPr>
              <a:t>.</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42" name="Text Placeholder 4">
            <a:extLst>
              <a:ext uri="{FF2B5EF4-FFF2-40B4-BE49-F238E27FC236}">
                <a16:creationId xmlns:a16="http://schemas.microsoft.com/office/drawing/2014/main" id="{23FB0B08-29F9-CF5A-F4D7-E1C5F7870E0F}"/>
              </a:ext>
            </a:extLst>
          </p:cNvPr>
          <p:cNvSpPr txBox="1">
            <a:spLocks/>
          </p:cNvSpPr>
          <p:nvPr/>
        </p:nvSpPr>
        <p:spPr>
          <a:xfrm>
            <a:off x="367723" y="1330501"/>
            <a:ext cx="2768240" cy="2969572"/>
          </a:xfrm>
          <a:prstGeom prst="roundRect">
            <a:avLst>
              <a:gd name="adj" fmla="val 6037"/>
            </a:avLst>
          </a:prstGeom>
          <a:ln w="12700">
            <a:solidFill>
              <a:srgbClr val="030F3B"/>
            </a:solidFill>
          </a:ln>
        </p:spPr>
        <p:txBody>
          <a:bodyPr vert="horz" wrap="square" lIns="108000" tIns="27000" rIns="0" bIns="0" rtlCol="0" anchor="ctr" anchorCtr="0">
            <a:noAutofit/>
          </a:bodyPr>
          <a:lstStyle>
            <a:lvl1pPr marL="0" indent="0" algn="l" defTabSz="914400" rtl="0" eaLnBrk="1" latinLnBrk="0" hangingPunct="1">
              <a:lnSpc>
                <a:spcPct val="90000"/>
              </a:lnSpc>
              <a:spcBef>
                <a:spcPts val="2400"/>
              </a:spcBef>
              <a:buFont typeface="Arial" panose="020B0604020202020204" pitchFamily="34" charset="0"/>
              <a:buNone/>
              <a:defRPr sz="1800" b="0" i="1" kern="1200">
                <a:solidFill>
                  <a:schemeClr val="accent5"/>
                </a:solidFill>
                <a:latin typeface="Tinos" panose="02020603050405020304" pitchFamily="18" charset="0"/>
                <a:ea typeface="Tinos" panose="02020603050405020304" pitchFamily="18" charset="0"/>
                <a:cs typeface="Tinos" panose="02020603050405020304" pitchFamily="18" charset="0"/>
              </a:defRPr>
            </a:lvl1pPr>
            <a:lvl2pPr marL="0" indent="0" algn="l" defTabSz="914400" rtl="0" eaLnBrk="1" latinLnBrk="0" hangingPunct="1">
              <a:lnSpc>
                <a:spcPct val="90000"/>
              </a:lnSpc>
              <a:spcBef>
                <a:spcPts val="1200"/>
              </a:spcBef>
              <a:buFont typeface="Arial" panose="020B0604020202020204" pitchFamily="34" charset="0"/>
              <a:buNone/>
              <a:defRPr sz="14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1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1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lvl="0" defTabSz="685800">
              <a:spcBef>
                <a:spcPts val="0"/>
              </a:spcBef>
              <a:spcAft>
                <a:spcPts val="450"/>
              </a:spcAft>
              <a:defRPr/>
            </a:pPr>
            <a:r>
              <a:rPr lang="de-DE" sz="1100" i="0">
                <a:solidFill>
                  <a:srgbClr val="030F3B"/>
                </a:solidFill>
                <a:latin typeface="+mn-lt"/>
              </a:rPr>
              <a:t>Die Analyse der TEDDY-Studie (N = 108) ergab, dass sich für Kinder, bei denen ein hohes Risiko für </a:t>
            </a:r>
            <a:r>
              <a:rPr kumimoji="0" lang="en-US" sz="1100" b="0" i="0" u="none" strike="noStrike" kern="1200" cap="none" spc="0" normalizeH="0" baseline="0" noProof="0">
                <a:ln>
                  <a:noFill/>
                </a:ln>
                <a:solidFill>
                  <a:srgbClr val="030F3B"/>
                </a:solidFill>
                <a:effectLst/>
                <a:uLnTx/>
                <a:uFillTx/>
                <a:latin typeface="+mn-lt"/>
              </a:rPr>
              <a:t>T1D Stadium 3 </a:t>
            </a:r>
            <a:r>
              <a:rPr kumimoji="0" lang="en-US" sz="1100" b="1" i="0" u="none" strike="noStrike" kern="1200" cap="none" spc="0" normalizeH="0" baseline="0" noProof="0" err="1">
                <a:ln>
                  <a:noFill/>
                </a:ln>
                <a:solidFill>
                  <a:srgbClr val="030F3B"/>
                </a:solidFill>
                <a:effectLst/>
                <a:uLnTx/>
                <a:uFillTx/>
                <a:latin typeface="+mn-lt"/>
              </a:rPr>
              <a:t>im</a:t>
            </a:r>
            <a:r>
              <a:rPr kumimoji="0" lang="en-US" sz="1100" b="1" i="0" u="none" strike="noStrike" kern="1200" cap="none" spc="0" normalizeH="0" baseline="0" noProof="0">
                <a:ln>
                  <a:noFill/>
                </a:ln>
                <a:solidFill>
                  <a:srgbClr val="030F3B"/>
                </a:solidFill>
                <a:effectLst/>
                <a:uLnTx/>
                <a:uFillTx/>
                <a:latin typeface="+mn-lt"/>
              </a:rPr>
              <a:t> Rahmen </a:t>
            </a:r>
            <a:r>
              <a:rPr kumimoji="0" lang="en-US" sz="1100" b="1" i="0" u="none" strike="noStrike" kern="1200" cap="none" spc="0" normalizeH="0" baseline="0" noProof="0" err="1">
                <a:ln>
                  <a:noFill/>
                </a:ln>
                <a:solidFill>
                  <a:srgbClr val="030F3B"/>
                </a:solidFill>
                <a:effectLst/>
                <a:uLnTx/>
                <a:uFillTx/>
                <a:latin typeface="+mn-lt"/>
              </a:rPr>
              <a:t>eines</a:t>
            </a:r>
            <a:r>
              <a:rPr kumimoji="0" lang="en-US" sz="1100" b="1" i="0" u="none" strike="noStrike" kern="1200" cap="none" spc="0" normalizeH="0" baseline="0" noProof="0">
                <a:ln>
                  <a:noFill/>
                </a:ln>
                <a:solidFill>
                  <a:srgbClr val="030F3B"/>
                </a:solidFill>
                <a:effectLst/>
                <a:uLnTx/>
                <a:uFillTx/>
                <a:latin typeface="+mn-lt"/>
              </a:rPr>
              <a:t> Screenings und </a:t>
            </a:r>
            <a:r>
              <a:rPr kumimoji="0" lang="en-US" sz="1100" b="1" i="0" u="none" strike="noStrike" kern="1200" cap="none" spc="0" normalizeH="0" baseline="0" noProof="0" err="1">
                <a:ln>
                  <a:noFill/>
                </a:ln>
                <a:solidFill>
                  <a:srgbClr val="030F3B"/>
                </a:solidFill>
                <a:effectLst/>
                <a:uLnTx/>
                <a:uFillTx/>
                <a:latin typeface="+mn-lt"/>
              </a:rPr>
              <a:t>Monitorings</a:t>
            </a:r>
            <a:r>
              <a:rPr kumimoji="0" lang="en-US" sz="1100" b="1" i="0" u="none" strike="noStrike" kern="1200" cap="none" spc="0" normalizeH="0" baseline="0" noProof="0">
                <a:ln>
                  <a:noFill/>
                </a:ln>
                <a:solidFill>
                  <a:srgbClr val="030F3B"/>
                </a:solidFill>
                <a:effectLst/>
                <a:uLnTx/>
                <a:uFillTx/>
                <a:latin typeface="+mn-lt"/>
              </a:rPr>
              <a:t> </a:t>
            </a:r>
            <a:r>
              <a:rPr kumimoji="0" lang="en-US" sz="1100" b="0" i="0" u="none" strike="noStrike" kern="1200" cap="none" spc="0" normalizeH="0" baseline="0" noProof="0" err="1">
                <a:ln>
                  <a:noFill/>
                </a:ln>
                <a:solidFill>
                  <a:srgbClr val="030F3B"/>
                </a:solidFill>
                <a:effectLst/>
                <a:uLnTx/>
                <a:uFillTx/>
                <a:latin typeface="+mn-lt"/>
              </a:rPr>
              <a:t>diagnostiziert</a:t>
            </a:r>
            <a:r>
              <a:rPr kumimoji="0" lang="en-US" sz="1100" b="0" i="0" u="none" strike="noStrike" kern="1200" cap="none" spc="0" normalizeH="0" baseline="0" noProof="0">
                <a:ln>
                  <a:noFill/>
                </a:ln>
                <a:solidFill>
                  <a:srgbClr val="030F3B"/>
                </a:solidFill>
                <a:effectLst/>
                <a:uLnTx/>
                <a:uFillTx/>
                <a:latin typeface="+mn-lt"/>
              </a:rPr>
              <a:t> </a:t>
            </a:r>
            <a:r>
              <a:rPr kumimoji="0" lang="en-US" sz="1100" b="0" i="0" u="none" strike="noStrike" kern="1200" cap="none" spc="0" normalizeH="0" baseline="0" noProof="0" err="1">
                <a:ln>
                  <a:noFill/>
                </a:ln>
                <a:solidFill>
                  <a:srgbClr val="030F3B"/>
                </a:solidFill>
                <a:effectLst/>
                <a:uLnTx/>
                <a:uFillTx/>
                <a:latin typeface="+mn-lt"/>
              </a:rPr>
              <a:t>wurde</a:t>
            </a:r>
            <a:r>
              <a:rPr kumimoji="0" lang="en-US" sz="1100" b="0" i="0" u="none" strike="noStrike" kern="1200" cap="none" spc="0" normalizeH="0" baseline="0" noProof="0">
                <a:ln>
                  <a:noFill/>
                </a:ln>
                <a:solidFill>
                  <a:srgbClr val="030F3B"/>
                </a:solidFill>
                <a:effectLst/>
                <a:uLnTx/>
                <a:uFillTx/>
                <a:latin typeface="+mn-lt"/>
              </a:rPr>
              <a:t> vs. Kinder, erst die </a:t>
            </a:r>
            <a:r>
              <a:rPr kumimoji="0" lang="en-US" sz="1100" b="0" i="0" u="none" strike="noStrike" kern="1200" cap="none" spc="0" normalizeH="0" baseline="0" noProof="0" err="1">
                <a:ln>
                  <a:noFill/>
                </a:ln>
                <a:solidFill>
                  <a:srgbClr val="030F3B"/>
                </a:solidFill>
                <a:effectLst/>
                <a:uLnTx/>
                <a:uFillTx/>
                <a:latin typeface="+mn-lt"/>
              </a:rPr>
              <a:t>bei</a:t>
            </a:r>
            <a:r>
              <a:rPr kumimoji="0" lang="en-US" sz="1100" b="0" i="0" u="none" strike="noStrike" kern="1200" cap="none" spc="0" normalizeH="0" baseline="0" noProof="0">
                <a:ln>
                  <a:noFill/>
                </a:ln>
                <a:solidFill>
                  <a:srgbClr val="030F3B"/>
                </a:solidFill>
                <a:effectLst/>
                <a:uLnTx/>
                <a:uFillTx/>
                <a:latin typeface="+mn-lt"/>
              </a:rPr>
              <a:t> </a:t>
            </a:r>
            <a:r>
              <a:rPr kumimoji="0" lang="en-US" sz="1100" b="0" i="0" u="none" strike="noStrike" kern="1200" cap="none" spc="0" normalizeH="0" baseline="0" noProof="0" err="1">
                <a:ln>
                  <a:noFill/>
                </a:ln>
                <a:solidFill>
                  <a:srgbClr val="030F3B"/>
                </a:solidFill>
                <a:effectLst/>
                <a:uLnTx/>
                <a:uFillTx/>
                <a:latin typeface="+mn-lt"/>
              </a:rPr>
              <a:t>klinischer</a:t>
            </a:r>
            <a:r>
              <a:rPr kumimoji="0" lang="en-US" sz="1100" b="0" i="0" u="none" strike="noStrike" kern="1200" cap="none" spc="0" normalizeH="0" baseline="0" noProof="0">
                <a:ln>
                  <a:noFill/>
                </a:ln>
                <a:solidFill>
                  <a:srgbClr val="030F3B"/>
                </a:solidFill>
                <a:effectLst/>
                <a:uLnTx/>
                <a:uFillTx/>
                <a:latin typeface="+mn-lt"/>
              </a:rPr>
              <a:t> Manifestation </a:t>
            </a:r>
            <a:r>
              <a:rPr kumimoji="0" lang="en-US" sz="1100" b="0" i="0" u="none" strike="noStrike" kern="1200" cap="none" spc="0" normalizeH="0" baseline="0" noProof="0" err="1">
                <a:ln>
                  <a:noFill/>
                </a:ln>
                <a:solidFill>
                  <a:srgbClr val="030F3B"/>
                </a:solidFill>
                <a:effectLst/>
                <a:uLnTx/>
                <a:uFillTx/>
                <a:latin typeface="+mn-lt"/>
              </a:rPr>
              <a:t>diagnostiziert</a:t>
            </a:r>
            <a:r>
              <a:rPr kumimoji="0" lang="en-US" sz="1100" b="0" i="0" u="none" strike="noStrike" kern="1200" cap="none" spc="0" normalizeH="0" baseline="0" noProof="0">
                <a:ln>
                  <a:noFill/>
                </a:ln>
                <a:solidFill>
                  <a:srgbClr val="030F3B"/>
                </a:solidFill>
                <a:effectLst/>
                <a:uLnTx/>
                <a:uFillTx/>
                <a:latin typeface="+mn-lt"/>
              </a:rPr>
              <a:t> </a:t>
            </a:r>
            <a:r>
              <a:rPr kumimoji="0" lang="en-US" sz="1100" b="0" i="0" u="none" strike="noStrike" kern="1200" cap="none" spc="0" normalizeH="0" baseline="0" noProof="0" err="1">
                <a:ln>
                  <a:noFill/>
                </a:ln>
                <a:solidFill>
                  <a:srgbClr val="030F3B"/>
                </a:solidFill>
                <a:effectLst/>
                <a:uLnTx/>
                <a:uFillTx/>
                <a:latin typeface="+mn-lt"/>
              </a:rPr>
              <a:t>wurden</a:t>
            </a:r>
            <a:r>
              <a:rPr kumimoji="0" lang="en-US" sz="1100" b="0" i="0" u="none" strike="noStrike" kern="1200" cap="none" spc="0" normalizeH="0" baseline="0" noProof="0">
                <a:ln>
                  <a:noFill/>
                </a:ln>
                <a:solidFill>
                  <a:srgbClr val="030F3B"/>
                </a:solidFill>
                <a:effectLst/>
                <a:uLnTx/>
                <a:uFillTx/>
                <a:latin typeface="+mn-lt"/>
              </a:rPr>
              <a:t>, </a:t>
            </a:r>
            <a:r>
              <a:rPr kumimoji="0" lang="en-US" sz="1100" b="0" i="0" u="none" strike="noStrike" kern="1200" cap="none" spc="0" normalizeH="0" baseline="0" noProof="0" err="1">
                <a:ln>
                  <a:noFill/>
                </a:ln>
                <a:solidFill>
                  <a:srgbClr val="030F3B"/>
                </a:solidFill>
                <a:effectLst/>
                <a:uLnTx/>
                <a:uFillTx/>
                <a:latin typeface="+mn-lt"/>
              </a:rPr>
              <a:t>folgendes</a:t>
            </a:r>
            <a:r>
              <a:rPr kumimoji="0" lang="en-US" sz="1100" b="0" i="0" u="none" strike="noStrike" kern="1200" cap="none" spc="0" normalizeH="0" baseline="0" noProof="0">
                <a:ln>
                  <a:noFill/>
                </a:ln>
                <a:solidFill>
                  <a:srgbClr val="030F3B"/>
                </a:solidFill>
                <a:effectLst/>
                <a:uLnTx/>
                <a:uFillTx/>
                <a:latin typeface="+mn-lt"/>
              </a:rPr>
              <a:t> </a:t>
            </a:r>
            <a:r>
              <a:rPr kumimoji="0" lang="en-US" sz="1100" b="0" i="0" u="none" strike="noStrike" kern="1200" cap="none" spc="0" normalizeH="0" baseline="0" noProof="0" err="1">
                <a:ln>
                  <a:noFill/>
                </a:ln>
                <a:solidFill>
                  <a:srgbClr val="030F3B"/>
                </a:solidFill>
                <a:effectLst/>
                <a:uLnTx/>
                <a:uFillTx/>
                <a:latin typeface="+mn-lt"/>
              </a:rPr>
              <a:t>zeigte</a:t>
            </a:r>
            <a:r>
              <a:rPr kumimoji="0" lang="en-US" sz="1100" b="0" i="0" u="none" strike="noStrike" kern="1200" cap="none" spc="0" normalizeH="0" baseline="0" noProof="0">
                <a:ln>
                  <a:noFill/>
                </a:ln>
                <a:solidFill>
                  <a:srgbClr val="030F3B"/>
                </a:solidFill>
                <a:effectLst/>
                <a:uLnTx/>
                <a:uFillTx/>
                <a:latin typeface="+mn-lt"/>
              </a:rPr>
              <a:t>:*</a:t>
            </a:r>
          </a:p>
          <a:p>
            <a:pPr marL="136922" lvl="1" indent="-136922" defTabSz="685800">
              <a:spcBef>
                <a:spcPts val="0"/>
              </a:spcBef>
              <a:spcAft>
                <a:spcPts val="450"/>
              </a:spcAft>
              <a:buFont typeface="Arial" panose="020B0604020202020204" pitchFamily="34" charset="0"/>
              <a:buChar char="•"/>
              <a:defRPr/>
            </a:pPr>
            <a:r>
              <a:rPr lang="de-DE" sz="1100">
                <a:solidFill>
                  <a:srgbClr val="030F3B"/>
                </a:solidFill>
                <a:latin typeface="+mn-lt"/>
              </a:rPr>
              <a:t>Kein signifikanter Unterschied hinsichtlich der Diabetes-bezogenen Ängste der Eltern </a:t>
            </a:r>
          </a:p>
          <a:p>
            <a:pPr marL="136922" lvl="1" indent="-136922" defTabSz="685800">
              <a:spcBef>
                <a:spcPts val="0"/>
              </a:spcBef>
              <a:spcAft>
                <a:spcPts val="450"/>
              </a:spcAft>
              <a:buFont typeface="Arial" panose="020B0604020202020204" pitchFamily="34" charset="0"/>
              <a:buChar char="•"/>
              <a:defRPr/>
            </a:pPr>
            <a:r>
              <a:rPr lang="de-DE" sz="1100">
                <a:solidFill>
                  <a:srgbClr val="030F3B"/>
                </a:solidFill>
                <a:latin typeface="+mn-lt"/>
              </a:rPr>
              <a:t>Signifikant </a:t>
            </a:r>
            <a:r>
              <a:rPr lang="de-DE" sz="1100" b="1">
                <a:solidFill>
                  <a:srgbClr val="030F3B"/>
                </a:solidFill>
                <a:latin typeface="+mn-lt"/>
              </a:rPr>
              <a:t>verbesserte </a:t>
            </a:r>
            <a:r>
              <a:rPr lang="de-DE" sz="1100" b="1" err="1">
                <a:solidFill>
                  <a:srgbClr val="030F3B"/>
                </a:solidFill>
                <a:latin typeface="+mn-lt"/>
              </a:rPr>
              <a:t>Diabe</a:t>
            </a:r>
            <a:r>
              <a:rPr lang="de-DE" sz="1100" b="1">
                <a:solidFill>
                  <a:srgbClr val="030F3B"/>
                </a:solidFill>
                <a:latin typeface="+mn-lt"/>
              </a:rPr>
              <a:t>-</a:t>
            </a:r>
            <a:r>
              <a:rPr lang="de-DE" sz="1100" b="1" err="1">
                <a:solidFill>
                  <a:srgbClr val="030F3B"/>
                </a:solidFill>
                <a:latin typeface="+mn-lt"/>
              </a:rPr>
              <a:t>tes</a:t>
            </a:r>
            <a:r>
              <a:rPr lang="de-DE" sz="1100" b="1">
                <a:solidFill>
                  <a:srgbClr val="030F3B"/>
                </a:solidFill>
                <a:latin typeface="+mn-lt"/>
              </a:rPr>
              <a:t>-bezogene Lebensqualität </a:t>
            </a:r>
          </a:p>
          <a:p>
            <a:pPr marL="136922" lvl="1" indent="-136922" defTabSz="685800">
              <a:spcBef>
                <a:spcPts val="0"/>
              </a:spcBef>
              <a:spcAft>
                <a:spcPts val="450"/>
              </a:spcAft>
              <a:buFont typeface="Arial" panose="020B0604020202020204" pitchFamily="34" charset="0"/>
              <a:buChar char="•"/>
              <a:defRPr/>
            </a:pPr>
            <a:r>
              <a:rPr lang="de-DE" sz="1100">
                <a:solidFill>
                  <a:srgbClr val="030F3B"/>
                </a:solidFill>
                <a:latin typeface="+mn-lt"/>
              </a:rPr>
              <a:t>Signifikant </a:t>
            </a:r>
            <a:r>
              <a:rPr lang="de-DE" sz="1100" b="1">
                <a:solidFill>
                  <a:srgbClr val="030F3B"/>
                </a:solidFill>
                <a:latin typeface="+mn-lt"/>
              </a:rPr>
              <a:t>geringerer Stress für die Eltern nach der Diagnose</a:t>
            </a:r>
            <a:r>
              <a:rPr kumimoji="0" lang="en-US" sz="1100" b="1" i="0" u="none" strike="noStrike" kern="1200" cap="none" spc="0" normalizeH="0" baseline="0" noProof="0">
                <a:ln>
                  <a:noFill/>
                </a:ln>
                <a:solidFill>
                  <a:srgbClr val="030F3B"/>
                </a:solidFill>
                <a:effectLst/>
                <a:uLnTx/>
                <a:uFillTx/>
                <a:latin typeface="+mn-lt"/>
              </a:rPr>
              <a:t> </a:t>
            </a:r>
          </a:p>
        </p:txBody>
      </p:sp>
      <p:sp>
        <p:nvSpPr>
          <p:cNvPr id="43" name="Elemento grafico 40">
            <a:extLst>
              <a:ext uri="{FF2B5EF4-FFF2-40B4-BE49-F238E27FC236}">
                <a16:creationId xmlns:a16="http://schemas.microsoft.com/office/drawing/2014/main" id="{21A93336-54D8-6D9B-2EF7-13E9175CB1D3}"/>
              </a:ext>
            </a:extLst>
          </p:cNvPr>
          <p:cNvSpPr/>
          <p:nvPr/>
        </p:nvSpPr>
        <p:spPr>
          <a:xfrm>
            <a:off x="4063474" y="2386928"/>
            <a:ext cx="135587" cy="922022"/>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00000"/>
            </a:solidFill>
            <a:prstDash val="solid"/>
            <a:miter/>
          </a:ln>
        </p:spPr>
        <p:txBody>
          <a:bodyPr rtlCol="0" anchor="ctr"/>
          <a:lstStyle/>
          <a:p>
            <a:pPr defTabSz="685800">
              <a:defRPr/>
            </a:pPr>
            <a:endParaRPr lang="en-US" sz="900" kern="0">
              <a:solidFill>
                <a:srgbClr val="000000"/>
              </a:solidFill>
            </a:endParaRPr>
          </a:p>
        </p:txBody>
      </p:sp>
      <p:sp>
        <p:nvSpPr>
          <p:cNvPr id="44" name="Rettangolo 23">
            <a:extLst>
              <a:ext uri="{FF2B5EF4-FFF2-40B4-BE49-F238E27FC236}">
                <a16:creationId xmlns:a16="http://schemas.microsoft.com/office/drawing/2014/main" id="{ACD8D7A4-AF0D-FC8D-9230-C5C5976D6B6B}"/>
              </a:ext>
            </a:extLst>
          </p:cNvPr>
          <p:cNvSpPr/>
          <p:nvPr/>
        </p:nvSpPr>
        <p:spPr>
          <a:xfrm>
            <a:off x="3939173" y="2901755"/>
            <a:ext cx="390629" cy="176213"/>
          </a:xfrm>
          <a:prstGeom prst="rect">
            <a:avLst/>
          </a:prstGeom>
          <a:solidFill>
            <a:srgbClr val="00D1CC"/>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prstClr val="white"/>
              </a:solidFill>
              <a:effectLst/>
              <a:uLnTx/>
              <a:uFillTx/>
            </a:endParaRPr>
          </a:p>
        </p:txBody>
      </p:sp>
      <p:cxnSp>
        <p:nvCxnSpPr>
          <p:cNvPr id="45" name="Connettore diritto 25">
            <a:extLst>
              <a:ext uri="{FF2B5EF4-FFF2-40B4-BE49-F238E27FC236}">
                <a16:creationId xmlns:a16="http://schemas.microsoft.com/office/drawing/2014/main" id="{7F4B15B9-900F-F37C-D8D1-CCCD9704A2F7}"/>
              </a:ext>
            </a:extLst>
          </p:cNvPr>
          <p:cNvCxnSpPr>
            <a:cxnSpLocks/>
          </p:cNvCxnSpPr>
          <p:nvPr/>
        </p:nvCxnSpPr>
        <p:spPr>
          <a:xfrm>
            <a:off x="3939173" y="2989643"/>
            <a:ext cx="390629" cy="0"/>
          </a:xfrm>
          <a:prstGeom prst="line">
            <a:avLst/>
          </a:prstGeom>
          <a:noFill/>
          <a:ln w="19050" cap="flat" cmpd="sng" algn="ctr">
            <a:solidFill>
              <a:srgbClr val="FFFFFF"/>
            </a:solidFill>
            <a:prstDash val="solid"/>
            <a:miter lim="800000"/>
          </a:ln>
          <a:effectLst/>
        </p:spPr>
      </p:cxnSp>
      <p:sp>
        <p:nvSpPr>
          <p:cNvPr id="46" name="Ovale 28">
            <a:extLst>
              <a:ext uri="{FF2B5EF4-FFF2-40B4-BE49-F238E27FC236}">
                <a16:creationId xmlns:a16="http://schemas.microsoft.com/office/drawing/2014/main" id="{85F4DDCD-0D23-6ACC-1FDA-255FEC18D4DB}"/>
              </a:ext>
            </a:extLst>
          </p:cNvPr>
          <p:cNvSpPr>
            <a:spLocks/>
          </p:cNvSpPr>
          <p:nvPr/>
        </p:nvSpPr>
        <p:spPr>
          <a:xfrm>
            <a:off x="4101270" y="2940025"/>
            <a:ext cx="67793" cy="67500"/>
          </a:xfrm>
          <a:prstGeom prst="ellipse">
            <a:avLst/>
          </a:prstGeom>
          <a:solidFill>
            <a:srgbClr val="000000"/>
          </a:solidFill>
          <a:ln w="12700" cap="flat" cmpd="sng" algn="ctr">
            <a:noFill/>
            <a:prstDash val="solid"/>
          </a:ln>
          <a:effectLst/>
        </p:spPr>
        <p:txBody>
          <a:bodyPr rtlCol="0" anchor="ctr"/>
          <a:lstStyle/>
          <a:p>
            <a:pPr algn="ctr" defTabSz="685800">
              <a:defRPr/>
            </a:pPr>
            <a:endParaRPr lang="en-US" sz="900" kern="0">
              <a:solidFill>
                <a:prstClr val="white"/>
              </a:solidFill>
            </a:endParaRPr>
          </a:p>
        </p:txBody>
      </p:sp>
      <p:sp>
        <p:nvSpPr>
          <p:cNvPr id="47" name="Elemento grafico 40">
            <a:extLst>
              <a:ext uri="{FF2B5EF4-FFF2-40B4-BE49-F238E27FC236}">
                <a16:creationId xmlns:a16="http://schemas.microsoft.com/office/drawing/2014/main" id="{41C514CE-75F7-B9FC-F7DE-3631D19B27FA}"/>
              </a:ext>
            </a:extLst>
          </p:cNvPr>
          <p:cNvSpPr/>
          <p:nvPr/>
        </p:nvSpPr>
        <p:spPr>
          <a:xfrm>
            <a:off x="4595709" y="2387224"/>
            <a:ext cx="135587" cy="975303"/>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00000"/>
            </a:solidFill>
            <a:prstDash val="solid"/>
            <a:miter/>
          </a:ln>
        </p:spPr>
        <p:txBody>
          <a:bodyPr rtlCol="0" anchor="ctr"/>
          <a:lstStyle/>
          <a:p>
            <a:pPr defTabSz="685800">
              <a:defRPr/>
            </a:pPr>
            <a:endParaRPr lang="en-US" sz="900" kern="0">
              <a:solidFill>
                <a:srgbClr val="000000"/>
              </a:solidFill>
            </a:endParaRPr>
          </a:p>
        </p:txBody>
      </p:sp>
      <p:sp>
        <p:nvSpPr>
          <p:cNvPr id="48" name="Rettangolo 32">
            <a:extLst>
              <a:ext uri="{FF2B5EF4-FFF2-40B4-BE49-F238E27FC236}">
                <a16:creationId xmlns:a16="http://schemas.microsoft.com/office/drawing/2014/main" id="{FA22E00A-0895-DAF3-D3ED-70CE4B7F4BF4}"/>
              </a:ext>
            </a:extLst>
          </p:cNvPr>
          <p:cNvSpPr/>
          <p:nvPr/>
        </p:nvSpPr>
        <p:spPr>
          <a:xfrm>
            <a:off x="4471408" y="2782692"/>
            <a:ext cx="390629" cy="297657"/>
          </a:xfrm>
          <a:prstGeom prst="rect">
            <a:avLst/>
          </a:prstGeom>
          <a:solidFill>
            <a:srgbClr val="FFFFFF">
              <a:lumMod val="65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prstClr val="white"/>
              </a:solidFill>
              <a:effectLst/>
              <a:uLnTx/>
              <a:uFillTx/>
            </a:endParaRPr>
          </a:p>
        </p:txBody>
      </p:sp>
      <p:cxnSp>
        <p:nvCxnSpPr>
          <p:cNvPr id="49" name="Connettore diritto 33">
            <a:extLst>
              <a:ext uri="{FF2B5EF4-FFF2-40B4-BE49-F238E27FC236}">
                <a16:creationId xmlns:a16="http://schemas.microsoft.com/office/drawing/2014/main" id="{5FB2384E-AA96-7182-A6B2-A82A2B309AAF}"/>
              </a:ext>
            </a:extLst>
          </p:cNvPr>
          <p:cNvCxnSpPr>
            <a:cxnSpLocks/>
          </p:cNvCxnSpPr>
          <p:nvPr/>
        </p:nvCxnSpPr>
        <p:spPr>
          <a:xfrm>
            <a:off x="4471408" y="2903098"/>
            <a:ext cx="390629" cy="0"/>
          </a:xfrm>
          <a:prstGeom prst="line">
            <a:avLst/>
          </a:prstGeom>
          <a:noFill/>
          <a:ln w="19050" cap="flat" cmpd="sng" algn="ctr">
            <a:solidFill>
              <a:srgbClr val="FFFFFF"/>
            </a:solidFill>
            <a:prstDash val="solid"/>
            <a:miter lim="800000"/>
          </a:ln>
          <a:effectLst/>
        </p:spPr>
      </p:cxnSp>
      <p:sp>
        <p:nvSpPr>
          <p:cNvPr id="50" name="Ovale 34">
            <a:extLst>
              <a:ext uri="{FF2B5EF4-FFF2-40B4-BE49-F238E27FC236}">
                <a16:creationId xmlns:a16="http://schemas.microsoft.com/office/drawing/2014/main" id="{30BEB1F2-AEEA-6C12-7F64-855C0A80F460}"/>
              </a:ext>
            </a:extLst>
          </p:cNvPr>
          <p:cNvSpPr>
            <a:spLocks/>
          </p:cNvSpPr>
          <p:nvPr/>
        </p:nvSpPr>
        <p:spPr>
          <a:xfrm>
            <a:off x="4633505" y="2873115"/>
            <a:ext cx="67793" cy="67500"/>
          </a:xfrm>
          <a:prstGeom prst="ellipse">
            <a:avLst/>
          </a:prstGeom>
          <a:solidFill>
            <a:srgbClr val="000000"/>
          </a:solidFill>
          <a:ln w="12700" cap="flat" cmpd="sng" algn="ctr">
            <a:noFill/>
            <a:prstDash val="solid"/>
          </a:ln>
          <a:effectLst/>
        </p:spPr>
        <p:txBody>
          <a:bodyPr rtlCol="0" anchor="ctr"/>
          <a:lstStyle/>
          <a:p>
            <a:pPr algn="ctr" defTabSz="685800">
              <a:defRPr/>
            </a:pPr>
            <a:endParaRPr lang="en-US" sz="900" kern="0">
              <a:solidFill>
                <a:prstClr val="white"/>
              </a:solidFill>
            </a:endParaRPr>
          </a:p>
        </p:txBody>
      </p:sp>
      <p:sp>
        <p:nvSpPr>
          <p:cNvPr id="51" name="TextBox 10">
            <a:extLst>
              <a:ext uri="{FF2B5EF4-FFF2-40B4-BE49-F238E27FC236}">
                <a16:creationId xmlns:a16="http://schemas.microsoft.com/office/drawing/2014/main" id="{7FAAFB0A-CE8C-9332-3185-4A54F596041E}"/>
              </a:ext>
            </a:extLst>
          </p:cNvPr>
          <p:cNvSpPr txBox="1"/>
          <p:nvPr/>
        </p:nvSpPr>
        <p:spPr>
          <a:xfrm>
            <a:off x="3940836" y="3761980"/>
            <a:ext cx="388406" cy="134985"/>
          </a:xfrm>
          <a:prstGeom prst="rect">
            <a:avLst/>
          </a:prstGeom>
          <a:noFill/>
        </p:spPr>
        <p:txBody>
          <a:bodyPr wrap="square" lIns="0" tIns="0" rIns="0" bIns="27000" anchor="b" anchorCtr="0">
            <a:spAutoFit/>
          </a:bodyPr>
          <a:lstStyle/>
          <a:p>
            <a:pPr algn="ctr" defTabSz="685800">
              <a:defRPr/>
            </a:pPr>
            <a:r>
              <a:rPr lang="en-US" sz="700">
                <a:solidFill>
                  <a:srgbClr val="030F3B"/>
                </a:solidFill>
                <a:cs typeface="Poppins Thin" panose="020B0502040204020203" pitchFamily="2" charset="0"/>
              </a:rPr>
              <a:t>N = 40</a:t>
            </a:r>
          </a:p>
        </p:txBody>
      </p:sp>
      <p:sp>
        <p:nvSpPr>
          <p:cNvPr id="52" name="TextBox 10">
            <a:extLst>
              <a:ext uri="{FF2B5EF4-FFF2-40B4-BE49-F238E27FC236}">
                <a16:creationId xmlns:a16="http://schemas.microsoft.com/office/drawing/2014/main" id="{D8964697-E77A-C935-E12E-340F0337A836}"/>
              </a:ext>
            </a:extLst>
          </p:cNvPr>
          <p:cNvSpPr txBox="1"/>
          <p:nvPr/>
        </p:nvSpPr>
        <p:spPr>
          <a:xfrm>
            <a:off x="4473073" y="3761980"/>
            <a:ext cx="388406" cy="134985"/>
          </a:xfrm>
          <a:prstGeom prst="rect">
            <a:avLst/>
          </a:prstGeom>
          <a:noFill/>
        </p:spPr>
        <p:txBody>
          <a:bodyPr wrap="square" lIns="0" tIns="0" rIns="0" bIns="27000" anchor="b" anchorCtr="0">
            <a:spAutoFit/>
          </a:bodyPr>
          <a:lstStyle/>
          <a:p>
            <a:pPr algn="ctr" defTabSz="685800">
              <a:defRPr/>
            </a:pPr>
            <a:r>
              <a:rPr lang="en-US" sz="700">
                <a:solidFill>
                  <a:srgbClr val="030F3B"/>
                </a:solidFill>
                <a:cs typeface="Poppins Thin" panose="020B0502040204020203" pitchFamily="2" charset="0"/>
              </a:rPr>
              <a:t>N = 34</a:t>
            </a:r>
          </a:p>
        </p:txBody>
      </p:sp>
      <p:sp>
        <p:nvSpPr>
          <p:cNvPr id="53" name="Rectangle: Top Corners Rounded 269">
            <a:extLst>
              <a:ext uri="{FF2B5EF4-FFF2-40B4-BE49-F238E27FC236}">
                <a16:creationId xmlns:a16="http://schemas.microsoft.com/office/drawing/2014/main" id="{57EB8C89-E684-0230-7D6D-BFF823A74867}"/>
              </a:ext>
            </a:extLst>
          </p:cNvPr>
          <p:cNvSpPr/>
          <p:nvPr/>
        </p:nvSpPr>
        <p:spPr>
          <a:xfrm>
            <a:off x="3660525" y="1587836"/>
            <a:ext cx="1446316" cy="415498"/>
          </a:xfrm>
          <a:prstGeom prst="rect">
            <a:avLst/>
          </a:prstGeom>
          <a:noFill/>
        </p:spPr>
        <p:txBody>
          <a:bodyPr wrap="square" lIns="0" tIns="0" rIns="0" bIns="0" anchor="b">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78" eaLnBrk="0" fontAlgn="base" hangingPunct="0">
              <a:lnSpc>
                <a:spcPct val="90000"/>
              </a:lnSpc>
              <a:spcBef>
                <a:spcPct val="0"/>
              </a:spcBef>
              <a:spcAft>
                <a:spcPct val="0"/>
              </a:spcAft>
            </a:pPr>
            <a:r>
              <a:rPr lang="en-US" sz="1000" b="1">
                <a:solidFill>
                  <a:srgbClr val="030F3B"/>
                </a:solidFill>
                <a:cs typeface="Arial" panose="020B0604020202020204" pitchFamily="34" charset="0"/>
              </a:rPr>
              <a:t>Diabetes-</a:t>
            </a:r>
            <a:r>
              <a:rPr lang="en-US" sz="1000" b="1" err="1">
                <a:solidFill>
                  <a:srgbClr val="030F3B"/>
                </a:solidFill>
                <a:cs typeface="Arial" panose="020B0604020202020204" pitchFamily="34" charset="0"/>
              </a:rPr>
              <a:t>bezogene</a:t>
            </a:r>
            <a:r>
              <a:rPr lang="en-US" sz="1000" b="1">
                <a:solidFill>
                  <a:srgbClr val="030F3B"/>
                </a:solidFill>
                <a:cs typeface="Arial" panose="020B0604020202020204" pitchFamily="34" charset="0"/>
              </a:rPr>
              <a:t> </a:t>
            </a:r>
            <a:r>
              <a:rPr lang="en-US" sz="1000" b="1" err="1">
                <a:solidFill>
                  <a:srgbClr val="030F3B"/>
                </a:solidFill>
                <a:cs typeface="Arial" panose="020B0604020202020204" pitchFamily="34" charset="0"/>
              </a:rPr>
              <a:t>Ängste</a:t>
            </a:r>
            <a:r>
              <a:rPr lang="en-US" sz="1000" b="1">
                <a:solidFill>
                  <a:srgbClr val="030F3B"/>
                </a:solidFill>
                <a:cs typeface="Arial" panose="020B0604020202020204" pitchFamily="34" charset="0"/>
              </a:rPr>
              <a:t> der </a:t>
            </a:r>
            <a:r>
              <a:rPr lang="en-US" sz="1000" b="1" err="1">
                <a:solidFill>
                  <a:srgbClr val="030F3B"/>
                </a:solidFill>
                <a:cs typeface="Arial" panose="020B0604020202020204" pitchFamily="34" charset="0"/>
              </a:rPr>
              <a:t>Eltern</a:t>
            </a:r>
            <a:r>
              <a:rPr lang="en-US" sz="1000" b="1">
                <a:solidFill>
                  <a:srgbClr val="030F3B"/>
                </a:solidFill>
                <a:cs typeface="Arial" panose="020B0604020202020204" pitchFamily="34" charset="0"/>
              </a:rPr>
              <a:t> </a:t>
            </a:r>
          </a:p>
          <a:p>
            <a:pPr algn="ctr" defTabSz="914378" eaLnBrk="0" fontAlgn="base" hangingPunct="0">
              <a:lnSpc>
                <a:spcPct val="90000"/>
              </a:lnSpc>
              <a:spcBef>
                <a:spcPct val="0"/>
              </a:spcBef>
              <a:spcAft>
                <a:spcPct val="0"/>
              </a:spcAft>
            </a:pPr>
            <a:r>
              <a:rPr lang="en-US" sz="1000">
                <a:solidFill>
                  <a:srgbClr val="030F3B"/>
                </a:solidFill>
                <a:cs typeface="Arial" panose="020B0604020202020204" pitchFamily="34" charset="0"/>
              </a:rPr>
              <a:t>(p = 0,30)</a:t>
            </a:r>
          </a:p>
        </p:txBody>
      </p:sp>
      <p:sp>
        <p:nvSpPr>
          <p:cNvPr id="54" name="CasellaDiTesto 18">
            <a:extLst>
              <a:ext uri="{FF2B5EF4-FFF2-40B4-BE49-F238E27FC236}">
                <a16:creationId xmlns:a16="http://schemas.microsoft.com/office/drawing/2014/main" id="{64D29D38-CEBE-EDCE-1DE3-6082A932FA3F}"/>
              </a:ext>
            </a:extLst>
          </p:cNvPr>
          <p:cNvSpPr txBox="1"/>
          <p:nvPr/>
        </p:nvSpPr>
        <p:spPr>
          <a:xfrm rot="16200000">
            <a:off x="2699716" y="2941115"/>
            <a:ext cx="1225892" cy="148148"/>
          </a:xfrm>
          <a:prstGeom prst="rect">
            <a:avLst/>
          </a:prstGeom>
          <a:noFill/>
        </p:spPr>
        <p:txBody>
          <a:bodyPr wrap="square" lIns="0" tIns="0" rIns="0" bIns="0" rtlCol="0" anchor="b" anchorCtr="0">
            <a:noAutofit/>
          </a:bodyPr>
          <a:lstStyle/>
          <a:p>
            <a:pPr algn="ctr" defTabSz="685800">
              <a:lnSpc>
                <a:spcPct val="80000"/>
              </a:lnSpc>
              <a:defRPr/>
            </a:pPr>
            <a:r>
              <a:rPr lang="en-US" sz="1000" b="1">
                <a:solidFill>
                  <a:srgbClr val="030F3B"/>
                </a:solidFill>
              </a:rPr>
              <a:t>SAI-Score</a:t>
            </a:r>
          </a:p>
        </p:txBody>
      </p:sp>
      <p:sp>
        <p:nvSpPr>
          <p:cNvPr id="55" name="Elemento grafico 40">
            <a:extLst>
              <a:ext uri="{FF2B5EF4-FFF2-40B4-BE49-F238E27FC236}">
                <a16:creationId xmlns:a16="http://schemas.microsoft.com/office/drawing/2014/main" id="{F8AE2BEE-EF29-DB6E-02E8-2E25B57D6D2D}"/>
              </a:ext>
            </a:extLst>
          </p:cNvPr>
          <p:cNvSpPr/>
          <p:nvPr/>
        </p:nvSpPr>
        <p:spPr>
          <a:xfrm>
            <a:off x="5949424" y="2325015"/>
            <a:ext cx="135587" cy="999016"/>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00000"/>
            </a:solidFill>
            <a:prstDash val="solid"/>
            <a:miter/>
          </a:ln>
        </p:spPr>
        <p:txBody>
          <a:bodyPr rtlCol="0" anchor="ctr"/>
          <a:lstStyle/>
          <a:p>
            <a:pPr defTabSz="685800">
              <a:defRPr/>
            </a:pPr>
            <a:endParaRPr lang="en-US" sz="900" kern="0">
              <a:solidFill>
                <a:srgbClr val="000000"/>
              </a:solidFill>
            </a:endParaRPr>
          </a:p>
        </p:txBody>
      </p:sp>
      <p:sp>
        <p:nvSpPr>
          <p:cNvPr id="56" name="Rettangolo 23">
            <a:extLst>
              <a:ext uri="{FF2B5EF4-FFF2-40B4-BE49-F238E27FC236}">
                <a16:creationId xmlns:a16="http://schemas.microsoft.com/office/drawing/2014/main" id="{FC31D50E-6D39-D6B4-F32E-3CC396FE6A98}"/>
              </a:ext>
            </a:extLst>
          </p:cNvPr>
          <p:cNvSpPr/>
          <p:nvPr/>
        </p:nvSpPr>
        <p:spPr>
          <a:xfrm>
            <a:off x="5825123" y="2634659"/>
            <a:ext cx="390629" cy="342106"/>
          </a:xfrm>
          <a:prstGeom prst="rect">
            <a:avLst/>
          </a:prstGeom>
          <a:solidFill>
            <a:srgbClr val="00D1CC"/>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prstClr val="white"/>
              </a:solidFill>
              <a:effectLst/>
              <a:uLnTx/>
              <a:uFillTx/>
            </a:endParaRPr>
          </a:p>
        </p:txBody>
      </p:sp>
      <p:cxnSp>
        <p:nvCxnSpPr>
          <p:cNvPr id="57" name="Connettore diritto 25">
            <a:extLst>
              <a:ext uri="{FF2B5EF4-FFF2-40B4-BE49-F238E27FC236}">
                <a16:creationId xmlns:a16="http://schemas.microsoft.com/office/drawing/2014/main" id="{8EC24164-B8A8-310B-050D-B205CA7A83F5}"/>
              </a:ext>
            </a:extLst>
          </p:cNvPr>
          <p:cNvCxnSpPr>
            <a:cxnSpLocks/>
          </p:cNvCxnSpPr>
          <p:nvPr/>
        </p:nvCxnSpPr>
        <p:spPr>
          <a:xfrm>
            <a:off x="5825123" y="2758662"/>
            <a:ext cx="390629" cy="0"/>
          </a:xfrm>
          <a:prstGeom prst="line">
            <a:avLst/>
          </a:prstGeom>
          <a:noFill/>
          <a:ln w="19050" cap="flat" cmpd="sng" algn="ctr">
            <a:solidFill>
              <a:srgbClr val="FFFFFF"/>
            </a:solidFill>
            <a:prstDash val="solid"/>
            <a:miter lim="800000"/>
          </a:ln>
          <a:effectLst/>
        </p:spPr>
      </p:cxnSp>
      <p:sp>
        <p:nvSpPr>
          <p:cNvPr id="58" name="Ovale 28">
            <a:extLst>
              <a:ext uri="{FF2B5EF4-FFF2-40B4-BE49-F238E27FC236}">
                <a16:creationId xmlns:a16="http://schemas.microsoft.com/office/drawing/2014/main" id="{9385F87C-7B55-946D-0E4C-F2CEF4A1FD1D}"/>
              </a:ext>
            </a:extLst>
          </p:cNvPr>
          <p:cNvSpPr>
            <a:spLocks/>
          </p:cNvSpPr>
          <p:nvPr/>
        </p:nvSpPr>
        <p:spPr>
          <a:xfrm>
            <a:off x="5987220" y="2757860"/>
            <a:ext cx="67793" cy="67500"/>
          </a:xfrm>
          <a:prstGeom prst="ellipse">
            <a:avLst/>
          </a:prstGeom>
          <a:solidFill>
            <a:srgbClr val="000000"/>
          </a:solidFill>
          <a:ln w="12700" cap="flat" cmpd="sng" algn="ctr">
            <a:noFill/>
            <a:prstDash val="solid"/>
          </a:ln>
          <a:effectLst/>
        </p:spPr>
        <p:txBody>
          <a:bodyPr rtlCol="0" anchor="ctr"/>
          <a:lstStyle/>
          <a:p>
            <a:pPr algn="ctr" defTabSz="685800">
              <a:defRPr/>
            </a:pPr>
            <a:endParaRPr lang="en-US" sz="900" kern="0">
              <a:solidFill>
                <a:prstClr val="white"/>
              </a:solidFill>
            </a:endParaRPr>
          </a:p>
        </p:txBody>
      </p:sp>
      <p:sp>
        <p:nvSpPr>
          <p:cNvPr id="59" name="Elemento grafico 40">
            <a:extLst>
              <a:ext uri="{FF2B5EF4-FFF2-40B4-BE49-F238E27FC236}">
                <a16:creationId xmlns:a16="http://schemas.microsoft.com/office/drawing/2014/main" id="{6DBE0648-BCF0-3BF4-16FF-EFF8BBBC3F2F}"/>
              </a:ext>
            </a:extLst>
          </p:cNvPr>
          <p:cNvSpPr/>
          <p:nvPr/>
        </p:nvSpPr>
        <p:spPr>
          <a:xfrm>
            <a:off x="6481659" y="2287211"/>
            <a:ext cx="135587" cy="1273754"/>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00000"/>
            </a:solidFill>
            <a:prstDash val="solid"/>
            <a:miter/>
          </a:ln>
        </p:spPr>
        <p:txBody>
          <a:bodyPr rtlCol="0" anchor="ctr"/>
          <a:lstStyle/>
          <a:p>
            <a:pPr defTabSz="685800">
              <a:defRPr/>
            </a:pPr>
            <a:endParaRPr lang="en-US" sz="900" kern="0">
              <a:solidFill>
                <a:srgbClr val="000000"/>
              </a:solidFill>
            </a:endParaRPr>
          </a:p>
        </p:txBody>
      </p:sp>
      <p:sp>
        <p:nvSpPr>
          <p:cNvPr id="60" name="Rettangolo 32">
            <a:extLst>
              <a:ext uri="{FF2B5EF4-FFF2-40B4-BE49-F238E27FC236}">
                <a16:creationId xmlns:a16="http://schemas.microsoft.com/office/drawing/2014/main" id="{265A33FB-F015-F856-39C5-5AF03DCCB83F}"/>
              </a:ext>
            </a:extLst>
          </p:cNvPr>
          <p:cNvSpPr/>
          <p:nvPr/>
        </p:nvSpPr>
        <p:spPr>
          <a:xfrm>
            <a:off x="6357358" y="2757293"/>
            <a:ext cx="390629" cy="320675"/>
          </a:xfrm>
          <a:prstGeom prst="rect">
            <a:avLst/>
          </a:prstGeom>
          <a:solidFill>
            <a:srgbClr val="FFFFFF">
              <a:lumMod val="65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prstClr val="white"/>
              </a:solidFill>
              <a:effectLst/>
              <a:uLnTx/>
              <a:uFillTx/>
            </a:endParaRPr>
          </a:p>
        </p:txBody>
      </p:sp>
      <p:cxnSp>
        <p:nvCxnSpPr>
          <p:cNvPr id="61" name="Connettore diritto 33">
            <a:extLst>
              <a:ext uri="{FF2B5EF4-FFF2-40B4-BE49-F238E27FC236}">
                <a16:creationId xmlns:a16="http://schemas.microsoft.com/office/drawing/2014/main" id="{DDA67AE0-98D6-D532-E1CD-44EE51F0CFEE}"/>
              </a:ext>
            </a:extLst>
          </p:cNvPr>
          <p:cNvCxnSpPr>
            <a:cxnSpLocks/>
          </p:cNvCxnSpPr>
          <p:nvPr/>
        </p:nvCxnSpPr>
        <p:spPr>
          <a:xfrm>
            <a:off x="6357358" y="2956677"/>
            <a:ext cx="390629" cy="0"/>
          </a:xfrm>
          <a:prstGeom prst="line">
            <a:avLst/>
          </a:prstGeom>
          <a:noFill/>
          <a:ln w="19050" cap="flat" cmpd="sng" algn="ctr">
            <a:solidFill>
              <a:srgbClr val="FFFFFF"/>
            </a:solidFill>
            <a:prstDash val="solid"/>
            <a:miter lim="800000"/>
          </a:ln>
          <a:effectLst/>
        </p:spPr>
      </p:cxnSp>
      <p:sp>
        <p:nvSpPr>
          <p:cNvPr id="62" name="Ovale 34">
            <a:extLst>
              <a:ext uri="{FF2B5EF4-FFF2-40B4-BE49-F238E27FC236}">
                <a16:creationId xmlns:a16="http://schemas.microsoft.com/office/drawing/2014/main" id="{979C31BA-A209-2BD7-A72D-E9186D56B773}"/>
              </a:ext>
            </a:extLst>
          </p:cNvPr>
          <p:cNvSpPr>
            <a:spLocks/>
          </p:cNvSpPr>
          <p:nvPr/>
        </p:nvSpPr>
        <p:spPr>
          <a:xfrm>
            <a:off x="6519455" y="2883831"/>
            <a:ext cx="67793" cy="67500"/>
          </a:xfrm>
          <a:prstGeom prst="ellipse">
            <a:avLst/>
          </a:prstGeom>
          <a:solidFill>
            <a:srgbClr val="000000"/>
          </a:solidFill>
          <a:ln w="12700" cap="flat" cmpd="sng" algn="ctr">
            <a:noFill/>
            <a:prstDash val="solid"/>
          </a:ln>
          <a:effectLst/>
        </p:spPr>
        <p:txBody>
          <a:bodyPr rtlCol="0" anchor="ctr"/>
          <a:lstStyle/>
          <a:p>
            <a:pPr algn="ctr" defTabSz="685800">
              <a:defRPr/>
            </a:pPr>
            <a:endParaRPr lang="en-US" sz="900" kern="0">
              <a:solidFill>
                <a:prstClr val="white"/>
              </a:solidFill>
            </a:endParaRPr>
          </a:p>
        </p:txBody>
      </p:sp>
      <p:sp>
        <p:nvSpPr>
          <p:cNvPr id="63" name="TextBox 10">
            <a:extLst>
              <a:ext uri="{FF2B5EF4-FFF2-40B4-BE49-F238E27FC236}">
                <a16:creationId xmlns:a16="http://schemas.microsoft.com/office/drawing/2014/main" id="{B886FB75-D0D9-FD70-C0C9-CBF483873159}"/>
              </a:ext>
            </a:extLst>
          </p:cNvPr>
          <p:cNvSpPr txBox="1"/>
          <p:nvPr/>
        </p:nvSpPr>
        <p:spPr>
          <a:xfrm>
            <a:off x="5826786" y="3761980"/>
            <a:ext cx="388406" cy="134985"/>
          </a:xfrm>
          <a:prstGeom prst="rect">
            <a:avLst/>
          </a:prstGeom>
          <a:noFill/>
        </p:spPr>
        <p:txBody>
          <a:bodyPr wrap="square" lIns="0" tIns="0" rIns="0" bIns="27000" anchor="b" anchorCtr="0">
            <a:spAutoFit/>
          </a:bodyPr>
          <a:lstStyle/>
          <a:p>
            <a:pPr algn="ctr" defTabSz="685800">
              <a:defRPr/>
            </a:pPr>
            <a:r>
              <a:rPr lang="en-US" sz="700">
                <a:solidFill>
                  <a:srgbClr val="030F3B"/>
                </a:solidFill>
                <a:cs typeface="Poppins Thin" panose="020B0502040204020203" pitchFamily="2" charset="0"/>
              </a:rPr>
              <a:t>N = 41</a:t>
            </a:r>
          </a:p>
        </p:txBody>
      </p:sp>
      <p:sp>
        <p:nvSpPr>
          <p:cNvPr id="451" name="TextBox 10">
            <a:extLst>
              <a:ext uri="{FF2B5EF4-FFF2-40B4-BE49-F238E27FC236}">
                <a16:creationId xmlns:a16="http://schemas.microsoft.com/office/drawing/2014/main" id="{75264FEF-816D-1A6D-5C7E-1DD674222D1B}"/>
              </a:ext>
            </a:extLst>
          </p:cNvPr>
          <p:cNvSpPr txBox="1"/>
          <p:nvPr/>
        </p:nvSpPr>
        <p:spPr>
          <a:xfrm>
            <a:off x="6359023" y="3761980"/>
            <a:ext cx="388406" cy="134985"/>
          </a:xfrm>
          <a:prstGeom prst="rect">
            <a:avLst/>
          </a:prstGeom>
          <a:noFill/>
        </p:spPr>
        <p:txBody>
          <a:bodyPr wrap="square" lIns="0" tIns="0" rIns="0" bIns="27000" anchor="b" anchorCtr="0">
            <a:spAutoFit/>
          </a:bodyPr>
          <a:lstStyle/>
          <a:p>
            <a:pPr algn="ctr" defTabSz="685800">
              <a:defRPr/>
            </a:pPr>
            <a:r>
              <a:rPr lang="en-US" sz="700">
                <a:solidFill>
                  <a:srgbClr val="030F3B"/>
                </a:solidFill>
                <a:cs typeface="Poppins Thin" panose="020B0502040204020203" pitchFamily="2" charset="0"/>
              </a:rPr>
              <a:t>N = 34</a:t>
            </a:r>
          </a:p>
        </p:txBody>
      </p:sp>
      <p:sp>
        <p:nvSpPr>
          <p:cNvPr id="452" name="Rectangle: Top Corners Rounded 269">
            <a:extLst>
              <a:ext uri="{FF2B5EF4-FFF2-40B4-BE49-F238E27FC236}">
                <a16:creationId xmlns:a16="http://schemas.microsoft.com/office/drawing/2014/main" id="{5DC670A3-1D71-2329-7D87-328866842596}"/>
              </a:ext>
            </a:extLst>
          </p:cNvPr>
          <p:cNvSpPr/>
          <p:nvPr/>
        </p:nvSpPr>
        <p:spPr>
          <a:xfrm>
            <a:off x="5546475" y="1587836"/>
            <a:ext cx="1446316" cy="415498"/>
          </a:xfrm>
          <a:prstGeom prst="rect">
            <a:avLst/>
          </a:prstGeom>
          <a:noFill/>
        </p:spPr>
        <p:txBody>
          <a:bodyPr wrap="square" lIns="0" tIns="0" rIns="0" bIns="0" anchor="b">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78" eaLnBrk="0" fontAlgn="base" hangingPunct="0">
              <a:lnSpc>
                <a:spcPct val="90000"/>
              </a:lnSpc>
              <a:spcBef>
                <a:spcPct val="0"/>
              </a:spcBef>
              <a:spcAft>
                <a:spcPct val="0"/>
              </a:spcAft>
            </a:pPr>
            <a:r>
              <a:rPr lang="en-US" sz="1000" b="1">
                <a:solidFill>
                  <a:srgbClr val="030F3B"/>
                </a:solidFill>
                <a:cs typeface="Arial" panose="020B0604020202020204" pitchFamily="34" charset="0"/>
              </a:rPr>
              <a:t>Diabetes-</a:t>
            </a:r>
            <a:br>
              <a:rPr lang="en-US" sz="1000" b="1">
                <a:solidFill>
                  <a:srgbClr val="030F3B"/>
                </a:solidFill>
                <a:cs typeface="Arial" panose="020B0604020202020204" pitchFamily="34" charset="0"/>
              </a:rPr>
            </a:br>
            <a:r>
              <a:rPr lang="en-US" sz="1000" b="1" err="1">
                <a:solidFill>
                  <a:srgbClr val="030F3B"/>
                </a:solidFill>
                <a:cs typeface="Arial" panose="020B0604020202020204" pitchFamily="34" charset="0"/>
              </a:rPr>
              <a:t>spezifische</a:t>
            </a:r>
            <a:r>
              <a:rPr lang="en-US" sz="1000" b="1">
                <a:solidFill>
                  <a:srgbClr val="030F3B"/>
                </a:solidFill>
                <a:cs typeface="Arial" panose="020B0604020202020204" pitchFamily="34" charset="0"/>
              </a:rPr>
              <a:t> QoL</a:t>
            </a:r>
            <a:br>
              <a:rPr lang="en-US" sz="1000" b="1">
                <a:solidFill>
                  <a:srgbClr val="030F3B"/>
                </a:solidFill>
                <a:cs typeface="Arial" panose="020B0604020202020204" pitchFamily="34" charset="0"/>
              </a:rPr>
            </a:br>
            <a:r>
              <a:rPr lang="en-US" sz="1000">
                <a:solidFill>
                  <a:srgbClr val="030F3B"/>
                </a:solidFill>
                <a:cs typeface="Arial" panose="020B0604020202020204" pitchFamily="34" charset="0"/>
              </a:rPr>
              <a:t>(p = 0,03)</a:t>
            </a:r>
          </a:p>
        </p:txBody>
      </p:sp>
      <p:sp>
        <p:nvSpPr>
          <p:cNvPr id="454" name="CasellaDiTesto 18">
            <a:extLst>
              <a:ext uri="{FF2B5EF4-FFF2-40B4-BE49-F238E27FC236}">
                <a16:creationId xmlns:a16="http://schemas.microsoft.com/office/drawing/2014/main" id="{10881FF1-87F3-58A8-C81D-00053506B02E}"/>
              </a:ext>
            </a:extLst>
          </p:cNvPr>
          <p:cNvSpPr txBox="1"/>
          <p:nvPr/>
        </p:nvSpPr>
        <p:spPr>
          <a:xfrm rot="16200000">
            <a:off x="4351460" y="2955204"/>
            <a:ext cx="1802062" cy="148148"/>
          </a:xfrm>
          <a:prstGeom prst="rect">
            <a:avLst/>
          </a:prstGeom>
          <a:noFill/>
        </p:spPr>
        <p:txBody>
          <a:bodyPr wrap="square" lIns="0" tIns="0" rIns="0" bIns="0" rtlCol="0" anchor="b" anchorCtr="0">
            <a:noAutofit/>
          </a:bodyPr>
          <a:lstStyle/>
          <a:p>
            <a:pPr algn="ctr" defTabSz="685800">
              <a:lnSpc>
                <a:spcPct val="80000"/>
              </a:lnSpc>
              <a:defRPr/>
            </a:pPr>
            <a:r>
              <a:rPr lang="en-US" sz="1000" b="1" err="1">
                <a:solidFill>
                  <a:srgbClr val="030F3B"/>
                </a:solidFill>
              </a:rPr>
              <a:t>PedsQL</a:t>
            </a:r>
            <a:r>
              <a:rPr lang="en-US" sz="1000" b="1">
                <a:solidFill>
                  <a:srgbClr val="030F3B"/>
                </a:solidFill>
              </a:rPr>
              <a:t>-</a:t>
            </a:r>
            <a:r>
              <a:rPr lang="en-US" sz="1000" b="1" err="1">
                <a:solidFill>
                  <a:srgbClr val="030F3B"/>
                </a:solidFill>
              </a:rPr>
              <a:t>Gesamt</a:t>
            </a:r>
            <a:r>
              <a:rPr lang="en-US" sz="1000" b="1">
                <a:solidFill>
                  <a:srgbClr val="030F3B"/>
                </a:solidFill>
              </a:rPr>
              <a:t>-Score</a:t>
            </a:r>
          </a:p>
        </p:txBody>
      </p:sp>
      <p:sp>
        <p:nvSpPr>
          <p:cNvPr id="455" name="Elemento grafico 40">
            <a:extLst>
              <a:ext uri="{FF2B5EF4-FFF2-40B4-BE49-F238E27FC236}">
                <a16:creationId xmlns:a16="http://schemas.microsoft.com/office/drawing/2014/main" id="{A08D3B79-D6E7-191B-6D92-8A18189B3A43}"/>
              </a:ext>
            </a:extLst>
          </p:cNvPr>
          <p:cNvSpPr/>
          <p:nvPr/>
        </p:nvSpPr>
        <p:spPr>
          <a:xfrm>
            <a:off x="7854424" y="2383753"/>
            <a:ext cx="135587" cy="970838"/>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00000"/>
            </a:solidFill>
            <a:prstDash val="solid"/>
            <a:miter/>
          </a:ln>
        </p:spPr>
        <p:txBody>
          <a:bodyPr rtlCol="0" anchor="ctr"/>
          <a:lstStyle/>
          <a:p>
            <a:pPr defTabSz="685800">
              <a:defRPr/>
            </a:pPr>
            <a:endParaRPr lang="en-US" sz="900" kern="0">
              <a:solidFill>
                <a:srgbClr val="000000"/>
              </a:solidFill>
            </a:endParaRPr>
          </a:p>
        </p:txBody>
      </p:sp>
      <p:sp>
        <p:nvSpPr>
          <p:cNvPr id="456" name="Rettangolo 23">
            <a:extLst>
              <a:ext uri="{FF2B5EF4-FFF2-40B4-BE49-F238E27FC236}">
                <a16:creationId xmlns:a16="http://schemas.microsoft.com/office/drawing/2014/main" id="{425908E6-9EC0-A531-3148-63BFA2CD3FE8}"/>
              </a:ext>
            </a:extLst>
          </p:cNvPr>
          <p:cNvSpPr/>
          <p:nvPr/>
        </p:nvSpPr>
        <p:spPr>
          <a:xfrm>
            <a:off x="7730123" y="2738641"/>
            <a:ext cx="390629" cy="366712"/>
          </a:xfrm>
          <a:prstGeom prst="rect">
            <a:avLst/>
          </a:prstGeom>
          <a:solidFill>
            <a:srgbClr val="00D1CC"/>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prstClr val="white"/>
              </a:solidFill>
              <a:effectLst/>
              <a:uLnTx/>
              <a:uFillTx/>
            </a:endParaRPr>
          </a:p>
        </p:txBody>
      </p:sp>
      <p:cxnSp>
        <p:nvCxnSpPr>
          <p:cNvPr id="457" name="Connettore diritto 25">
            <a:extLst>
              <a:ext uri="{FF2B5EF4-FFF2-40B4-BE49-F238E27FC236}">
                <a16:creationId xmlns:a16="http://schemas.microsoft.com/office/drawing/2014/main" id="{B0163D04-D099-63C5-48DF-6DB2C36EAC91}"/>
              </a:ext>
            </a:extLst>
          </p:cNvPr>
          <p:cNvCxnSpPr>
            <a:cxnSpLocks/>
          </p:cNvCxnSpPr>
          <p:nvPr/>
        </p:nvCxnSpPr>
        <p:spPr>
          <a:xfrm>
            <a:off x="7730123" y="2958687"/>
            <a:ext cx="390629" cy="0"/>
          </a:xfrm>
          <a:prstGeom prst="line">
            <a:avLst/>
          </a:prstGeom>
          <a:noFill/>
          <a:ln w="19050" cap="flat" cmpd="sng" algn="ctr">
            <a:solidFill>
              <a:srgbClr val="FFFFFF"/>
            </a:solidFill>
            <a:prstDash val="solid"/>
            <a:miter lim="800000"/>
          </a:ln>
          <a:effectLst/>
        </p:spPr>
      </p:cxnSp>
      <p:sp>
        <p:nvSpPr>
          <p:cNvPr id="458" name="Ovale 28">
            <a:extLst>
              <a:ext uri="{FF2B5EF4-FFF2-40B4-BE49-F238E27FC236}">
                <a16:creationId xmlns:a16="http://schemas.microsoft.com/office/drawing/2014/main" id="{B1E8B445-34C0-5280-7378-7FCFB0029549}"/>
              </a:ext>
            </a:extLst>
          </p:cNvPr>
          <p:cNvSpPr>
            <a:spLocks/>
          </p:cNvSpPr>
          <p:nvPr/>
        </p:nvSpPr>
        <p:spPr>
          <a:xfrm>
            <a:off x="7892220" y="2891210"/>
            <a:ext cx="67793" cy="67500"/>
          </a:xfrm>
          <a:prstGeom prst="ellipse">
            <a:avLst/>
          </a:prstGeom>
          <a:solidFill>
            <a:srgbClr val="000000"/>
          </a:solidFill>
          <a:ln w="12700" cap="flat" cmpd="sng" algn="ctr">
            <a:noFill/>
            <a:prstDash val="solid"/>
          </a:ln>
          <a:effectLst/>
        </p:spPr>
        <p:txBody>
          <a:bodyPr rtlCol="0" anchor="ctr"/>
          <a:lstStyle/>
          <a:p>
            <a:pPr algn="ctr" defTabSz="685800">
              <a:defRPr/>
            </a:pPr>
            <a:endParaRPr lang="en-US" sz="900" kern="0">
              <a:solidFill>
                <a:prstClr val="white"/>
              </a:solidFill>
            </a:endParaRPr>
          </a:p>
        </p:txBody>
      </p:sp>
      <p:sp>
        <p:nvSpPr>
          <p:cNvPr id="459" name="Elemento grafico 40">
            <a:extLst>
              <a:ext uri="{FF2B5EF4-FFF2-40B4-BE49-F238E27FC236}">
                <a16:creationId xmlns:a16="http://schemas.microsoft.com/office/drawing/2014/main" id="{1527DBA8-546F-62B8-A362-3B3B6B8C495F}"/>
              </a:ext>
            </a:extLst>
          </p:cNvPr>
          <p:cNvSpPr/>
          <p:nvPr/>
        </p:nvSpPr>
        <p:spPr>
          <a:xfrm>
            <a:off x="8386659" y="2351290"/>
            <a:ext cx="135587" cy="1195388"/>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00000"/>
            </a:solidFill>
            <a:prstDash val="solid"/>
            <a:miter/>
          </a:ln>
        </p:spPr>
        <p:txBody>
          <a:bodyPr rtlCol="0" anchor="ctr"/>
          <a:lstStyle/>
          <a:p>
            <a:pPr defTabSz="685800">
              <a:defRPr/>
            </a:pPr>
            <a:endParaRPr lang="en-US" sz="900" kern="0">
              <a:solidFill>
                <a:srgbClr val="000000"/>
              </a:solidFill>
            </a:endParaRPr>
          </a:p>
        </p:txBody>
      </p:sp>
      <p:sp>
        <p:nvSpPr>
          <p:cNvPr id="460" name="Rettangolo 32">
            <a:extLst>
              <a:ext uri="{FF2B5EF4-FFF2-40B4-BE49-F238E27FC236}">
                <a16:creationId xmlns:a16="http://schemas.microsoft.com/office/drawing/2014/main" id="{94DA7814-90F5-44FA-D754-6575598D55C8}"/>
              </a:ext>
            </a:extLst>
          </p:cNvPr>
          <p:cNvSpPr/>
          <p:nvPr/>
        </p:nvSpPr>
        <p:spPr>
          <a:xfrm>
            <a:off x="8262358" y="2589415"/>
            <a:ext cx="390629" cy="402828"/>
          </a:xfrm>
          <a:prstGeom prst="rect">
            <a:avLst/>
          </a:prstGeom>
          <a:solidFill>
            <a:srgbClr val="FFFFFF">
              <a:lumMod val="65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900" b="0" i="0" u="none" strike="noStrike" kern="0" cap="none" spc="0" normalizeH="0" baseline="0" noProof="0">
              <a:ln>
                <a:noFill/>
              </a:ln>
              <a:solidFill>
                <a:prstClr val="white"/>
              </a:solidFill>
              <a:effectLst/>
              <a:uLnTx/>
              <a:uFillTx/>
            </a:endParaRPr>
          </a:p>
        </p:txBody>
      </p:sp>
      <p:cxnSp>
        <p:nvCxnSpPr>
          <p:cNvPr id="461" name="Connettore diritto 33">
            <a:extLst>
              <a:ext uri="{FF2B5EF4-FFF2-40B4-BE49-F238E27FC236}">
                <a16:creationId xmlns:a16="http://schemas.microsoft.com/office/drawing/2014/main" id="{0A5D5661-18E5-4CFF-23C8-8BBE8B2D5401}"/>
              </a:ext>
            </a:extLst>
          </p:cNvPr>
          <p:cNvCxnSpPr>
            <a:cxnSpLocks/>
          </p:cNvCxnSpPr>
          <p:nvPr/>
        </p:nvCxnSpPr>
        <p:spPr>
          <a:xfrm>
            <a:off x="8262358" y="2859839"/>
            <a:ext cx="390629" cy="0"/>
          </a:xfrm>
          <a:prstGeom prst="line">
            <a:avLst/>
          </a:prstGeom>
          <a:noFill/>
          <a:ln w="19050" cap="flat" cmpd="sng" algn="ctr">
            <a:solidFill>
              <a:srgbClr val="FFFFFF"/>
            </a:solidFill>
            <a:prstDash val="solid"/>
            <a:miter lim="800000"/>
          </a:ln>
          <a:effectLst/>
        </p:spPr>
      </p:cxnSp>
      <p:sp>
        <p:nvSpPr>
          <p:cNvPr id="462" name="Ovale 34">
            <a:extLst>
              <a:ext uri="{FF2B5EF4-FFF2-40B4-BE49-F238E27FC236}">
                <a16:creationId xmlns:a16="http://schemas.microsoft.com/office/drawing/2014/main" id="{C60608CC-A1F9-D20C-CF4A-16EE603C87B3}"/>
              </a:ext>
            </a:extLst>
          </p:cNvPr>
          <p:cNvSpPr>
            <a:spLocks/>
          </p:cNvSpPr>
          <p:nvPr/>
        </p:nvSpPr>
        <p:spPr>
          <a:xfrm>
            <a:off x="8424455" y="2818744"/>
            <a:ext cx="67793" cy="67500"/>
          </a:xfrm>
          <a:prstGeom prst="ellipse">
            <a:avLst/>
          </a:prstGeom>
          <a:solidFill>
            <a:srgbClr val="000000"/>
          </a:solidFill>
          <a:ln w="12700" cap="flat" cmpd="sng" algn="ctr">
            <a:noFill/>
            <a:prstDash val="solid"/>
          </a:ln>
          <a:effectLst/>
        </p:spPr>
        <p:txBody>
          <a:bodyPr rtlCol="0" anchor="ctr"/>
          <a:lstStyle/>
          <a:p>
            <a:pPr algn="ctr" defTabSz="685800">
              <a:defRPr/>
            </a:pPr>
            <a:endParaRPr lang="en-US" sz="900" kern="0">
              <a:solidFill>
                <a:prstClr val="white"/>
              </a:solidFill>
            </a:endParaRPr>
          </a:p>
        </p:txBody>
      </p:sp>
      <p:sp>
        <p:nvSpPr>
          <p:cNvPr id="463" name="TextBox 10">
            <a:extLst>
              <a:ext uri="{FF2B5EF4-FFF2-40B4-BE49-F238E27FC236}">
                <a16:creationId xmlns:a16="http://schemas.microsoft.com/office/drawing/2014/main" id="{0A283F9A-6C43-2B4F-7D2B-27DED420C25D}"/>
              </a:ext>
            </a:extLst>
          </p:cNvPr>
          <p:cNvSpPr txBox="1"/>
          <p:nvPr/>
        </p:nvSpPr>
        <p:spPr>
          <a:xfrm>
            <a:off x="7731786" y="3761980"/>
            <a:ext cx="388406" cy="134985"/>
          </a:xfrm>
          <a:prstGeom prst="rect">
            <a:avLst/>
          </a:prstGeom>
          <a:noFill/>
        </p:spPr>
        <p:txBody>
          <a:bodyPr wrap="square" lIns="0" tIns="0" rIns="0" bIns="27000" anchor="b" anchorCtr="0">
            <a:spAutoFit/>
          </a:bodyPr>
          <a:lstStyle/>
          <a:p>
            <a:pPr algn="ctr" defTabSz="685800">
              <a:defRPr/>
            </a:pPr>
            <a:r>
              <a:rPr lang="en-US" sz="700">
                <a:solidFill>
                  <a:srgbClr val="030F3B"/>
                </a:solidFill>
                <a:cs typeface="Poppins Thin" panose="020B0502040204020203" pitchFamily="2" charset="0"/>
              </a:rPr>
              <a:t>N = 41</a:t>
            </a:r>
          </a:p>
        </p:txBody>
      </p:sp>
      <p:sp>
        <p:nvSpPr>
          <p:cNvPr id="464" name="TextBox 10">
            <a:extLst>
              <a:ext uri="{FF2B5EF4-FFF2-40B4-BE49-F238E27FC236}">
                <a16:creationId xmlns:a16="http://schemas.microsoft.com/office/drawing/2014/main" id="{3048C21B-8CB3-2BD4-D2DF-B6A5BB24D226}"/>
              </a:ext>
            </a:extLst>
          </p:cNvPr>
          <p:cNvSpPr txBox="1"/>
          <p:nvPr/>
        </p:nvSpPr>
        <p:spPr>
          <a:xfrm>
            <a:off x="8264023" y="3761980"/>
            <a:ext cx="388406" cy="134985"/>
          </a:xfrm>
          <a:prstGeom prst="rect">
            <a:avLst/>
          </a:prstGeom>
          <a:noFill/>
        </p:spPr>
        <p:txBody>
          <a:bodyPr wrap="square" lIns="0" tIns="0" rIns="0" bIns="27000" anchor="b" anchorCtr="0">
            <a:spAutoFit/>
          </a:bodyPr>
          <a:lstStyle/>
          <a:p>
            <a:pPr algn="ctr" defTabSz="685800">
              <a:defRPr/>
            </a:pPr>
            <a:r>
              <a:rPr lang="en-US" sz="700">
                <a:solidFill>
                  <a:srgbClr val="030F3B"/>
                </a:solidFill>
                <a:cs typeface="Poppins Thin" panose="020B0502040204020203" pitchFamily="2" charset="0"/>
              </a:rPr>
              <a:t>N = 34</a:t>
            </a:r>
          </a:p>
        </p:txBody>
      </p:sp>
      <p:sp>
        <p:nvSpPr>
          <p:cNvPr id="465" name="Rectangle: Top Corners Rounded 269">
            <a:extLst>
              <a:ext uri="{FF2B5EF4-FFF2-40B4-BE49-F238E27FC236}">
                <a16:creationId xmlns:a16="http://schemas.microsoft.com/office/drawing/2014/main" id="{7412D582-42B1-E7DD-889E-14ECA32E596C}"/>
              </a:ext>
            </a:extLst>
          </p:cNvPr>
          <p:cNvSpPr/>
          <p:nvPr/>
        </p:nvSpPr>
        <p:spPr>
          <a:xfrm>
            <a:off x="7451475" y="1587836"/>
            <a:ext cx="1446316" cy="415498"/>
          </a:xfrm>
          <a:prstGeom prst="rect">
            <a:avLst/>
          </a:prstGeom>
          <a:noFill/>
        </p:spPr>
        <p:txBody>
          <a:bodyPr wrap="square" lIns="0" tIns="0" rIns="0" bIns="0" anchor="b">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914378" eaLnBrk="0" fontAlgn="base" hangingPunct="0">
              <a:lnSpc>
                <a:spcPct val="90000"/>
              </a:lnSpc>
              <a:spcBef>
                <a:spcPct val="0"/>
              </a:spcBef>
              <a:spcAft>
                <a:spcPct val="0"/>
              </a:spcAft>
            </a:pPr>
            <a:r>
              <a:rPr lang="en-US" sz="1000" b="1">
                <a:solidFill>
                  <a:srgbClr val="030F3B"/>
                </a:solidFill>
                <a:cs typeface="Arial" panose="020B0604020202020204" pitchFamily="34" charset="0"/>
              </a:rPr>
              <a:t>PIP-</a:t>
            </a:r>
            <a:r>
              <a:rPr lang="en-US" sz="1000" b="1" err="1">
                <a:solidFill>
                  <a:srgbClr val="030F3B"/>
                </a:solidFill>
                <a:cs typeface="Arial" panose="020B0604020202020204" pitchFamily="34" charset="0"/>
              </a:rPr>
              <a:t>Häufigkeit</a:t>
            </a:r>
            <a:r>
              <a:rPr lang="en-US" sz="1000" b="1">
                <a:solidFill>
                  <a:srgbClr val="030F3B"/>
                </a:solidFill>
                <a:cs typeface="Arial" panose="020B0604020202020204" pitchFamily="34" charset="0"/>
              </a:rPr>
              <a:t> von Stress für die </a:t>
            </a:r>
            <a:r>
              <a:rPr lang="en-US" sz="1000" b="1" err="1">
                <a:solidFill>
                  <a:srgbClr val="030F3B"/>
                </a:solidFill>
                <a:cs typeface="Arial" panose="020B0604020202020204" pitchFamily="34" charset="0"/>
              </a:rPr>
              <a:t>Eltern</a:t>
            </a:r>
            <a:br>
              <a:rPr lang="en-US" sz="1000" b="1">
                <a:solidFill>
                  <a:srgbClr val="030F3B"/>
                </a:solidFill>
                <a:cs typeface="Arial" panose="020B0604020202020204" pitchFamily="34" charset="0"/>
              </a:rPr>
            </a:br>
            <a:r>
              <a:rPr lang="en-US" sz="1000">
                <a:solidFill>
                  <a:srgbClr val="030F3B"/>
                </a:solidFill>
                <a:cs typeface="Arial" panose="020B0604020202020204" pitchFamily="34" charset="0"/>
              </a:rPr>
              <a:t>(p = 0,004)</a:t>
            </a:r>
          </a:p>
        </p:txBody>
      </p:sp>
      <p:sp>
        <p:nvSpPr>
          <p:cNvPr id="466" name="CasellaDiTesto 18">
            <a:extLst>
              <a:ext uri="{FF2B5EF4-FFF2-40B4-BE49-F238E27FC236}">
                <a16:creationId xmlns:a16="http://schemas.microsoft.com/office/drawing/2014/main" id="{125DF8D1-E668-A47E-F905-20575EEE2D69}"/>
              </a:ext>
            </a:extLst>
          </p:cNvPr>
          <p:cNvSpPr txBox="1"/>
          <p:nvPr/>
        </p:nvSpPr>
        <p:spPr>
          <a:xfrm rot="16200000">
            <a:off x="6242982" y="2949857"/>
            <a:ext cx="1802062" cy="148148"/>
          </a:xfrm>
          <a:prstGeom prst="rect">
            <a:avLst/>
          </a:prstGeom>
          <a:noFill/>
        </p:spPr>
        <p:txBody>
          <a:bodyPr wrap="square" lIns="0" tIns="0" rIns="0" bIns="0" rtlCol="0" anchor="b" anchorCtr="0">
            <a:noAutofit/>
          </a:bodyPr>
          <a:lstStyle/>
          <a:p>
            <a:pPr algn="ctr" defTabSz="685800">
              <a:lnSpc>
                <a:spcPct val="80000"/>
              </a:lnSpc>
              <a:defRPr/>
            </a:pPr>
            <a:r>
              <a:rPr lang="en-US" sz="1050" b="1">
                <a:solidFill>
                  <a:srgbClr val="030F3B"/>
                </a:solidFill>
              </a:rPr>
              <a:t>PIP-</a:t>
            </a:r>
            <a:r>
              <a:rPr lang="en-US" sz="1050" b="1" err="1">
                <a:solidFill>
                  <a:srgbClr val="030F3B"/>
                </a:solidFill>
              </a:rPr>
              <a:t>Häufigkeits</a:t>
            </a:r>
            <a:r>
              <a:rPr lang="en-US" sz="1050" b="1">
                <a:solidFill>
                  <a:srgbClr val="030F3B"/>
                </a:solidFill>
              </a:rPr>
              <a:t>- Score</a:t>
            </a:r>
          </a:p>
        </p:txBody>
      </p:sp>
      <p:graphicFrame>
        <p:nvGraphicFramePr>
          <p:cNvPr id="7" name="GR1">
            <a:extLst>
              <a:ext uri="{FF2B5EF4-FFF2-40B4-BE49-F238E27FC236}">
                <a16:creationId xmlns:a16="http://schemas.microsoft.com/office/drawing/2014/main" id="{8E9B5BEE-F81C-9EC8-0910-0074894EDC26}"/>
              </a:ext>
            </a:extLst>
          </p:cNvPr>
          <p:cNvGraphicFramePr>
            <a:graphicFrameLocks/>
          </p:cNvGraphicFramePr>
          <p:nvPr>
            <p:extLst>
              <p:ext uri="{D42A27DB-BD31-4B8C-83A1-F6EECF244321}">
                <p14:modId xmlns:p14="http://schemas.microsoft.com/office/powerpoint/2010/main" val="3222354055"/>
              </p:ext>
            </p:extLst>
          </p:nvPr>
        </p:nvGraphicFramePr>
        <p:xfrm>
          <a:off x="3432445" y="1816594"/>
          <a:ext cx="1644380" cy="2776482"/>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8" name="GR1">
            <a:extLst>
              <a:ext uri="{FF2B5EF4-FFF2-40B4-BE49-F238E27FC236}">
                <a16:creationId xmlns:a16="http://schemas.microsoft.com/office/drawing/2014/main" id="{26FFED2C-30D3-B7D3-519D-FB3552167D1F}"/>
              </a:ext>
            </a:extLst>
          </p:cNvPr>
          <p:cNvGraphicFramePr>
            <a:graphicFrameLocks/>
          </p:cNvGraphicFramePr>
          <p:nvPr>
            <p:extLst>
              <p:ext uri="{D42A27DB-BD31-4B8C-83A1-F6EECF244321}">
                <p14:modId xmlns:p14="http://schemas.microsoft.com/office/powerpoint/2010/main" val="1256015248"/>
              </p:ext>
            </p:extLst>
          </p:nvPr>
        </p:nvGraphicFramePr>
        <p:xfrm>
          <a:off x="5318395" y="1816594"/>
          <a:ext cx="1644380" cy="277648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9" name="GR1">
            <a:extLst>
              <a:ext uri="{FF2B5EF4-FFF2-40B4-BE49-F238E27FC236}">
                <a16:creationId xmlns:a16="http://schemas.microsoft.com/office/drawing/2014/main" id="{570981FF-ED32-44AD-79B6-8286D4A39EC7}"/>
              </a:ext>
            </a:extLst>
          </p:cNvPr>
          <p:cNvGraphicFramePr>
            <a:graphicFrameLocks/>
          </p:cNvGraphicFramePr>
          <p:nvPr>
            <p:extLst>
              <p:ext uri="{D42A27DB-BD31-4B8C-83A1-F6EECF244321}">
                <p14:modId xmlns:p14="http://schemas.microsoft.com/office/powerpoint/2010/main" val="3713687464"/>
              </p:ext>
            </p:extLst>
          </p:nvPr>
        </p:nvGraphicFramePr>
        <p:xfrm>
          <a:off x="7223395" y="1816594"/>
          <a:ext cx="1644380" cy="2776482"/>
        </p:xfrm>
        <a:graphic>
          <a:graphicData uri="http://schemas.openxmlformats.org/drawingml/2006/chart">
            <c:chart xmlns:c="http://schemas.openxmlformats.org/drawingml/2006/chart" xmlns:r="http://schemas.openxmlformats.org/officeDocument/2006/relationships" r:id="rId6"/>
          </a:graphicData>
        </a:graphic>
      </p:graphicFrame>
      <p:grpSp>
        <p:nvGrpSpPr>
          <p:cNvPr id="13" name="Gruppo 21">
            <a:extLst>
              <a:ext uri="{FF2B5EF4-FFF2-40B4-BE49-F238E27FC236}">
                <a16:creationId xmlns:a16="http://schemas.microsoft.com/office/drawing/2014/main" id="{4413F156-C44E-9AAD-5755-5A419D909141}"/>
              </a:ext>
            </a:extLst>
          </p:cNvPr>
          <p:cNvGrpSpPr/>
          <p:nvPr/>
        </p:nvGrpSpPr>
        <p:grpSpPr>
          <a:xfrm>
            <a:off x="3758107" y="4286882"/>
            <a:ext cx="135000" cy="322663"/>
            <a:chOff x="2925505" y="4844748"/>
            <a:chExt cx="180000" cy="430217"/>
          </a:xfrm>
        </p:grpSpPr>
        <p:sp>
          <p:nvSpPr>
            <p:cNvPr id="14" name="Oval 7">
              <a:extLst>
                <a:ext uri="{FF2B5EF4-FFF2-40B4-BE49-F238E27FC236}">
                  <a16:creationId xmlns:a16="http://schemas.microsoft.com/office/drawing/2014/main" id="{138B20FF-A36F-5957-2331-114D04CCB4AF}"/>
                </a:ext>
              </a:extLst>
            </p:cNvPr>
            <p:cNvSpPr>
              <a:spLocks noChangeAspect="1"/>
            </p:cNvSpPr>
            <p:nvPr/>
          </p:nvSpPr>
          <p:spPr>
            <a:xfrm>
              <a:off x="2925505" y="5094965"/>
              <a:ext cx="180000" cy="180000"/>
            </a:xfrm>
            <a:prstGeom prst="ellipse">
              <a:avLst/>
            </a:prstGeom>
            <a:solidFill>
              <a:srgbClr val="A6A6A6"/>
            </a:solidFill>
            <a:ln w="19050" cap="flat" cmpd="sng" algn="ctr">
              <a:noFill/>
              <a:prstDash val="solid"/>
              <a:miter lim="800000"/>
            </a:ln>
            <a:effectLst/>
          </p:spPr>
          <p:txBody>
            <a:bodyPr wrap="none" lIns="324000" rtlCol="0" anchor="ctr"/>
            <a:lstStyle/>
            <a:p>
              <a:pPr marL="0" marR="0" lvl="0" indent="0" defTabSz="685800" eaLnBrk="1" fontAlgn="auto" latinLnBrk="0" hangingPunct="1">
                <a:lnSpc>
                  <a:spcPct val="100000"/>
                </a:lnSpc>
                <a:spcBef>
                  <a:spcPts val="0"/>
                </a:spcBef>
                <a:spcAft>
                  <a:spcPts val="0"/>
                </a:spcAft>
                <a:buClrTx/>
                <a:buSzTx/>
                <a:buFontTx/>
                <a:buNone/>
                <a:tabLst/>
                <a:defRPr/>
              </a:pP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Altersgleiche</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Kontrollgruppe</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mit</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T1D-Diagnose </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bei</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klinischer</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Manifestation</a:t>
              </a:r>
            </a:p>
          </p:txBody>
        </p:sp>
        <p:sp>
          <p:nvSpPr>
            <p:cNvPr id="15" name="Oval 6">
              <a:extLst>
                <a:ext uri="{FF2B5EF4-FFF2-40B4-BE49-F238E27FC236}">
                  <a16:creationId xmlns:a16="http://schemas.microsoft.com/office/drawing/2014/main" id="{ED65B19C-1BEA-1316-75D0-3EFDC46C816A}"/>
                </a:ext>
              </a:extLst>
            </p:cNvPr>
            <p:cNvSpPr>
              <a:spLocks noChangeAspect="1"/>
            </p:cNvSpPr>
            <p:nvPr/>
          </p:nvSpPr>
          <p:spPr>
            <a:xfrm>
              <a:off x="2925505" y="4844748"/>
              <a:ext cx="180000" cy="180000"/>
            </a:xfrm>
            <a:prstGeom prst="ellipse">
              <a:avLst/>
            </a:prstGeom>
            <a:solidFill>
              <a:srgbClr val="00D1CC"/>
            </a:solidFill>
            <a:ln w="19050" cap="flat" cmpd="sng" algn="ctr">
              <a:noFill/>
              <a:prstDash val="solid"/>
              <a:miter lim="800000"/>
            </a:ln>
            <a:effectLst/>
          </p:spPr>
          <p:txBody>
            <a:bodyPr wrap="none" lIns="324000" rtlCol="0" anchor="ctr"/>
            <a:lstStyle/>
            <a:p>
              <a:pPr marL="0" marR="0" lvl="0" indent="0" defTabSz="685800" eaLnBrk="1" fontAlgn="auto" latinLnBrk="0" hangingPunct="1">
                <a:lnSpc>
                  <a:spcPct val="100000"/>
                </a:lnSpc>
                <a:spcBef>
                  <a:spcPts val="0"/>
                </a:spcBef>
                <a:spcAft>
                  <a:spcPts val="0"/>
                </a:spcAft>
                <a:buClrTx/>
                <a:buSzTx/>
                <a:buFontTx/>
                <a:buNone/>
                <a:tabLst/>
                <a:defRPr/>
              </a:pP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TEDDY-</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Teilnehmer</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mit</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T1D-Diagnose</a:t>
              </a:r>
            </a:p>
          </p:txBody>
        </p:sp>
      </p:grpSp>
      <p:sp>
        <p:nvSpPr>
          <p:cNvPr id="3" name="Rectangle: Top Corners Rounded 9">
            <a:extLst>
              <a:ext uri="{FF2B5EF4-FFF2-40B4-BE49-F238E27FC236}">
                <a16:creationId xmlns:a16="http://schemas.microsoft.com/office/drawing/2014/main" id="{F36F6E14-290C-90E1-EBAE-0F080EA08592}"/>
              </a:ext>
            </a:extLst>
          </p:cNvPr>
          <p:cNvSpPr/>
          <p:nvPr/>
        </p:nvSpPr>
        <p:spPr>
          <a:xfrm rot="5400000">
            <a:off x="594624" y="262382"/>
            <a:ext cx="228452" cy="1417699"/>
          </a:xfrm>
          <a:prstGeom prst="round2SameRect">
            <a:avLst>
              <a:gd name="adj1" fmla="val 50000"/>
              <a:gd name="adj2" fmla="val 0"/>
            </a:avLst>
          </a:prstGeom>
          <a:solidFill>
            <a:srgbClr val="23004C"/>
          </a:solidFill>
          <a:ln w="25400" cap="flat" cmpd="sng" algn="ctr">
            <a:noFill/>
            <a:prstDash val="solid"/>
          </a:ln>
          <a:effectLst/>
        </p:spPr>
        <p:txBody>
          <a:bodyPr vert="vert270" lIns="0" tIns="0" rIns="0" bIns="27000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1" i="0" u="none" strike="noStrike" kern="0" cap="none" spc="0" normalizeH="0" baseline="0" noProof="0">
                <a:ln>
                  <a:noFill/>
                </a:ln>
                <a:solidFill>
                  <a:srgbClr val="FFFFFF"/>
                </a:solidFill>
                <a:effectLst/>
                <a:uLnTx/>
                <a:uFillTx/>
                <a:ea typeface="Arial"/>
                <a:cs typeface="Arial"/>
              </a:rPr>
              <a:t>TEDDY-Studie</a:t>
            </a:r>
          </a:p>
        </p:txBody>
      </p:sp>
    </p:spTree>
    <p:extLst>
      <p:ext uri="{BB962C8B-B14F-4D97-AF65-F5344CB8AC3E}">
        <p14:creationId xmlns:p14="http://schemas.microsoft.com/office/powerpoint/2010/main" val="15701738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3620A18-F25E-37AE-C183-815B3F62C9B2}"/>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C388CA05-335D-E5BE-1B94-676A6B203DD4}"/>
              </a:ext>
            </a:extLst>
          </p:cNvPr>
          <p:cNvSpPr txBox="1">
            <a:spLocks/>
          </p:cNvSpPr>
          <p:nvPr/>
        </p:nvSpPr>
        <p:spPr>
          <a:xfrm>
            <a:off x="314408"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Früherkennung und T1D-Schulung kann </a:t>
            </a:r>
            <a:r>
              <a:rPr lang="de-DE" sz="2000" b="1">
                <a:solidFill>
                  <a:srgbClr val="7030A0"/>
                </a:solidFill>
                <a:latin typeface="Verdana"/>
              </a:rPr>
              <a:t>den Stress für Eltern bei der klinischen Diagnose verringern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noProof="0">
                <a:ln>
                  <a:noFill/>
                </a:ln>
                <a:solidFill>
                  <a:srgbClr val="7030A0"/>
                </a:solidFill>
                <a:effectLst/>
                <a:uLnTx/>
                <a:uFillTx/>
                <a:latin typeface="Verdana"/>
                <a:ea typeface="+mn-ea"/>
                <a:cs typeface="+mn-cs"/>
              </a:rPr>
              <a:t>*</a:t>
            </a:r>
          </a:p>
        </p:txBody>
      </p:sp>
      <p:sp>
        <p:nvSpPr>
          <p:cNvPr id="453" name="Text Placeholder 9">
            <a:extLst>
              <a:ext uri="{FF2B5EF4-FFF2-40B4-BE49-F238E27FC236}">
                <a16:creationId xmlns:a16="http://schemas.microsoft.com/office/drawing/2014/main" id="{6AC49AF0-9E78-7B84-B267-733ACFCB13E0}"/>
              </a:ext>
            </a:extLst>
          </p:cNvPr>
          <p:cNvSpPr txBox="1">
            <a:spLocks/>
          </p:cNvSpPr>
          <p:nvPr/>
        </p:nvSpPr>
        <p:spPr>
          <a:xfrm>
            <a:off x="426680" y="4781392"/>
            <a:ext cx="8357752"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0" i="0" u="none" strike="noStrike" kern="1200" cap="none" spc="0" normalizeH="0" baseline="0" noProof="0">
                <a:ln>
                  <a:noFill/>
                </a:ln>
                <a:solidFill>
                  <a:srgbClr val="404040"/>
                </a:solidFill>
                <a:effectLst/>
                <a:uLnTx/>
                <a:uFillTx/>
                <a:latin typeface="+mn-lt"/>
                <a:ea typeface="Arial"/>
                <a:cs typeface="Arial"/>
              </a:rPr>
              <a:t>* </a:t>
            </a:r>
            <a:r>
              <a:rPr lang="de-DE" sz="600">
                <a:solidFill>
                  <a:srgbClr val="404040"/>
                </a:solidFill>
                <a:latin typeface="+mn-lt"/>
                <a:ea typeface="Arial"/>
                <a:cs typeface="Arial"/>
              </a:rPr>
              <a:t>Die Eltern füllten den 42 Punkte umfassenden Fragebogen „</a:t>
            </a:r>
            <a:r>
              <a:rPr lang="de-DE" sz="600" err="1">
                <a:solidFill>
                  <a:srgbClr val="404040"/>
                </a:solidFill>
                <a:latin typeface="+mn-lt"/>
                <a:ea typeface="Arial"/>
                <a:cs typeface="Arial"/>
              </a:rPr>
              <a:t>Pediatric</a:t>
            </a:r>
            <a:r>
              <a:rPr lang="de-DE" sz="600">
                <a:solidFill>
                  <a:srgbClr val="404040"/>
                </a:solidFill>
                <a:latin typeface="+mn-lt"/>
                <a:ea typeface="Arial"/>
                <a:cs typeface="Arial"/>
              </a:rPr>
              <a:t> </a:t>
            </a:r>
            <a:r>
              <a:rPr lang="de-DE" sz="600" err="1">
                <a:solidFill>
                  <a:srgbClr val="404040"/>
                </a:solidFill>
                <a:latin typeface="+mn-lt"/>
                <a:ea typeface="Arial"/>
                <a:cs typeface="Arial"/>
              </a:rPr>
              <a:t>Inventory</a:t>
            </a:r>
            <a:r>
              <a:rPr lang="de-DE" sz="600">
                <a:solidFill>
                  <a:srgbClr val="404040"/>
                </a:solidFill>
                <a:latin typeface="+mn-lt"/>
                <a:ea typeface="Arial"/>
                <a:cs typeface="Arial"/>
              </a:rPr>
              <a:t> </a:t>
            </a:r>
            <a:r>
              <a:rPr lang="de-DE" sz="600" err="1">
                <a:solidFill>
                  <a:srgbClr val="404040"/>
                </a:solidFill>
                <a:latin typeface="+mn-lt"/>
                <a:ea typeface="Arial"/>
                <a:cs typeface="Arial"/>
              </a:rPr>
              <a:t>for</a:t>
            </a:r>
            <a:r>
              <a:rPr lang="de-DE" sz="600">
                <a:solidFill>
                  <a:srgbClr val="404040"/>
                </a:solidFill>
                <a:latin typeface="+mn-lt"/>
                <a:ea typeface="Arial"/>
                <a:cs typeface="Arial"/>
              </a:rPr>
              <a:t> </a:t>
            </a:r>
            <a:r>
              <a:rPr lang="de-DE" sz="600" err="1">
                <a:solidFill>
                  <a:srgbClr val="404040"/>
                </a:solidFill>
                <a:latin typeface="+mn-lt"/>
                <a:ea typeface="Arial"/>
                <a:cs typeface="Arial"/>
              </a:rPr>
              <a:t>Parents</a:t>
            </a:r>
            <a:r>
              <a:rPr lang="de-DE" sz="600">
                <a:solidFill>
                  <a:srgbClr val="404040"/>
                </a:solidFill>
                <a:latin typeface="+mn-lt"/>
                <a:ea typeface="Arial"/>
                <a:cs typeface="Arial"/>
              </a:rPr>
              <a:t>“ (PIP) aus, der den Stress misst, der mit einem chronisch kranken Kind verbunden ist. Der PIP bewertet vier Bereiche des gesundheitsbezogenen elterlichen Stresses (Kommunikation, emotionale Belastung, medizinische Versorgung, Rollenfunktion) anhand von zwei Skalen: Häufigkeit (PIP-F) und Schwierigkeitsgrad (PIP-D) des Stresses. Höhere Werte weisen auf einen höheren elterlichen Stress hin. Der PIP-Wert wurde bei Eltern von Kindern, die in der TEDDY-Studie positiv auf autoimmunen T1D getestet wurden, mit dem Wert von passenden Kontrollpersonen aus der Bevölkerung nach der Diagnose von autoimmunem T1D im Stadium 3 verglichen.</a:t>
            </a:r>
            <a:r>
              <a:rPr kumimoji="0" lang="de" sz="600" b="0" i="0" u="none" strike="noStrike" kern="1200" cap="none" spc="0" normalizeH="0" baseline="0" noProof="0">
                <a:ln>
                  <a:noFill/>
                </a:ln>
                <a:solidFill>
                  <a:srgbClr val="404040"/>
                </a:solidFill>
                <a:effectLst/>
                <a:uLnTx/>
                <a:uFillTx/>
                <a:latin typeface="+mn-lt"/>
                <a:ea typeface="Arial"/>
                <a:cs typeface="Arial"/>
              </a:rPr>
              <a:t> </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KI: Konfidenzintervall; PIP: Pediatric Inventory for Parents, Pädiatrischer Fragebogen für Eltern; PIP-F: PIP frequency of stress, PIP- Stresshäufigkeit; PIP-D: PIP difficulty of stress, Stress-Schwierigkeitsgrad; T1D: Typ-1-Diabetes; TEDDY: </a:t>
            </a:r>
            <a:r>
              <a:rPr kumimoji="0" lang="en-US" sz="600" b="0" i="0" u="none" strike="noStrike" kern="1200" cap="none" spc="0" normalizeH="0" baseline="0" noProof="0">
                <a:ln>
                  <a:noFill/>
                </a:ln>
                <a:solidFill>
                  <a:srgbClr val="404040"/>
                </a:solidFill>
                <a:effectLst/>
                <a:uLnTx/>
                <a:uFillTx/>
                <a:latin typeface="+mn-lt"/>
                <a:ea typeface="Arial"/>
                <a:cs typeface="Arial"/>
              </a:rPr>
              <a:t>The Environmental Determinants of Diabetes in the Young (Studie).</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Smith LB </a:t>
            </a:r>
            <a:r>
              <a:rPr kumimoji="0" lang="de" sz="600" b="0" i="1" u="none" strike="noStrike" kern="1200" cap="none" spc="0" normalizeH="0" baseline="0" noProof="0">
                <a:ln>
                  <a:noFill/>
                </a:ln>
                <a:solidFill>
                  <a:srgbClr val="404040"/>
                </a:solidFill>
                <a:effectLst/>
                <a:uLnTx/>
                <a:uFillTx/>
                <a:latin typeface="+mn-lt"/>
                <a:ea typeface="Arial"/>
                <a:cs typeface="Arial"/>
              </a:rPr>
              <a:t>et al. Pediatr Diabetes </a:t>
            </a:r>
            <a:r>
              <a:rPr kumimoji="0" lang="de" sz="600" b="0" i="0" u="none" strike="noStrike" kern="1200" cap="none" spc="0" normalizeH="0" baseline="0" noProof="0">
                <a:ln>
                  <a:noFill/>
                </a:ln>
                <a:solidFill>
                  <a:srgbClr val="404040"/>
                </a:solidFill>
                <a:effectLst/>
                <a:uLnTx/>
                <a:uFillTx/>
                <a:latin typeface="+mn-lt"/>
                <a:ea typeface="Arial"/>
                <a:cs typeface="Arial"/>
              </a:rPr>
              <a:t>2018; 19: 1025</a:t>
            </a:r>
            <a:r>
              <a:rPr lang="da-DK" sz="600">
                <a:solidFill>
                  <a:srgbClr val="404040"/>
                </a:solidFill>
                <a:latin typeface="+mn-lt"/>
                <a:ea typeface="Arial"/>
                <a:cs typeface="Arial"/>
              </a:rPr>
              <a:t>–33</a:t>
            </a:r>
            <a:r>
              <a:rPr kumimoji="0" lang="de" sz="600" b="0" i="0" u="none" strike="noStrike" kern="1200" cap="none" spc="0" normalizeH="0" baseline="0" noProof="0">
                <a:ln>
                  <a:noFill/>
                </a:ln>
                <a:solidFill>
                  <a:srgbClr val="404040"/>
                </a:solidFill>
                <a:effectLst/>
                <a:uLnTx/>
                <a:uFillTx/>
                <a:latin typeface="+mn-lt"/>
                <a:ea typeface="Arial"/>
                <a:cs typeface="Arial"/>
              </a:rPr>
              <a:t>. </a:t>
            </a:r>
            <a:r>
              <a:rPr kumimoji="0" lang="de" sz="600" b="1" i="0" u="none" strike="noStrike" kern="1200" cap="none" spc="0" normalizeH="0" baseline="0" noProof="0">
                <a:ln>
                  <a:noFill/>
                </a:ln>
                <a:solidFill>
                  <a:srgbClr val="404040"/>
                </a:solidFill>
                <a:effectLst/>
                <a:uLnTx/>
                <a:uFillTx/>
                <a:latin typeface="+mn-lt"/>
                <a:ea typeface="Arial"/>
                <a:cs typeface="Arial"/>
              </a:rPr>
              <a:t>2.</a:t>
            </a:r>
            <a:r>
              <a:rPr kumimoji="0" lang="de" sz="600" b="0" i="0" u="none" strike="noStrike" kern="1200" cap="none" spc="0" normalizeH="0" baseline="0" noProof="0">
                <a:ln>
                  <a:noFill/>
                </a:ln>
                <a:solidFill>
                  <a:srgbClr val="404040"/>
                </a:solidFill>
                <a:effectLst/>
                <a:uLnTx/>
                <a:uFillTx/>
                <a:latin typeface="+mn-lt"/>
                <a:ea typeface="Arial"/>
                <a:cs typeface="Arial"/>
              </a:rPr>
              <a:t> Streisand R </a:t>
            </a:r>
            <a:r>
              <a:rPr kumimoji="0" lang="de" sz="600" b="0" i="1" u="none" strike="noStrike" kern="1200" cap="none" spc="0" normalizeH="0" baseline="0" noProof="0">
                <a:ln>
                  <a:noFill/>
                </a:ln>
                <a:solidFill>
                  <a:srgbClr val="404040"/>
                </a:solidFill>
                <a:effectLst/>
                <a:uLnTx/>
                <a:uFillTx/>
                <a:latin typeface="+mn-lt"/>
                <a:ea typeface="Arial"/>
                <a:cs typeface="Arial"/>
              </a:rPr>
              <a:t>et al. Patent Educ Couns </a:t>
            </a:r>
            <a:r>
              <a:rPr kumimoji="0" lang="de" sz="600" b="0" i="0" u="none" strike="noStrike" kern="1200" cap="none" spc="0" normalizeH="0" baseline="0" noProof="0">
                <a:ln>
                  <a:noFill/>
                </a:ln>
                <a:solidFill>
                  <a:srgbClr val="404040"/>
                </a:solidFill>
                <a:effectLst/>
                <a:uLnTx/>
                <a:uFillTx/>
                <a:latin typeface="+mn-lt"/>
                <a:ea typeface="Arial"/>
                <a:cs typeface="Arial"/>
              </a:rPr>
              <a:t>2008; 73: 333</a:t>
            </a:r>
            <a:r>
              <a:rPr lang="de-DE" sz="600">
                <a:solidFill>
                  <a:srgbClr val="404040"/>
                </a:solidFill>
                <a:latin typeface="+mn-lt"/>
              </a:rPr>
              <a:t>–</a:t>
            </a:r>
            <a:r>
              <a:rPr kumimoji="0" lang="de" sz="600" b="0" i="0" u="none" strike="noStrike" kern="1200" cap="none" spc="0" normalizeH="0" baseline="0" noProof="0">
                <a:ln>
                  <a:noFill/>
                </a:ln>
                <a:solidFill>
                  <a:srgbClr val="404040"/>
                </a:solidFill>
                <a:effectLst/>
                <a:uLnTx/>
                <a:uFillTx/>
                <a:latin typeface="+mn-lt"/>
                <a:ea typeface="Arial"/>
                <a:cs typeface="Arial"/>
              </a:rPr>
              <a:t>8.</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438" name="Text Placeholder 7">
            <a:extLst>
              <a:ext uri="{FF2B5EF4-FFF2-40B4-BE49-F238E27FC236}">
                <a16:creationId xmlns:a16="http://schemas.microsoft.com/office/drawing/2014/main" id="{3CA0EF89-08CF-FB67-39E5-F2BB26A43E9D}"/>
              </a:ext>
            </a:extLst>
          </p:cNvPr>
          <p:cNvSpPr txBox="1"/>
          <p:nvPr/>
        </p:nvSpPr>
        <p:spPr>
          <a:xfrm>
            <a:off x="430677" y="4288432"/>
            <a:ext cx="2713576" cy="142899"/>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lvl="0" defTabSz="685800">
              <a:spcBef>
                <a:spcPts val="150"/>
              </a:spcBef>
              <a:spcAft>
                <a:spcPct val="0"/>
              </a:spcAft>
              <a:defRPr/>
            </a:pPr>
            <a:r>
              <a:rPr kumimoji="0" lang="de" sz="600" b="0" i="0" u="none" strike="noStrike" kern="1200" cap="none" spc="0" normalizeH="0" baseline="0" noProof="0">
                <a:ln>
                  <a:noFill/>
                </a:ln>
                <a:solidFill>
                  <a:srgbClr val="404040"/>
                </a:solidFill>
                <a:effectLst/>
                <a:uLnTx/>
                <a:uFillTx/>
                <a:latin typeface="+mn-lt"/>
                <a:ea typeface="Arial"/>
                <a:cs typeface="Arial"/>
              </a:rPr>
              <a:t>Abbildungen nach Smith LB 2018</a:t>
            </a:r>
            <a:r>
              <a:rPr lang="de" sz="600" baseline="30000">
                <a:solidFill>
                  <a:srgbClr val="404040"/>
                </a:solidFill>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und Streisand R 2008</a:t>
            </a:r>
            <a:r>
              <a:rPr lang="de" sz="600" baseline="30000">
                <a:solidFill>
                  <a:srgbClr val="404040"/>
                </a:solidFill>
                <a:latin typeface="+mn-lt"/>
                <a:ea typeface="Arial"/>
                <a:cs typeface="Arial"/>
              </a:rPr>
              <a:t>2</a:t>
            </a:r>
            <a:r>
              <a:rPr kumimoji="0" lang="de" sz="600" b="0" i="0" u="none" strike="noStrike" kern="1200" cap="none" spc="0" normalizeH="0" baseline="0" noProof="0">
                <a:ln>
                  <a:noFill/>
                </a:ln>
                <a:solidFill>
                  <a:srgbClr val="404040"/>
                </a:solidFill>
                <a:effectLst/>
                <a:uLnTx/>
                <a:uFillTx/>
                <a:latin typeface="+mn-lt"/>
                <a:ea typeface="Arial"/>
                <a:cs typeface="Arial"/>
              </a:rPr>
              <a:t>.</a:t>
            </a:r>
            <a:endParaRPr kumimoji="0" lang="en-NZ"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grpSp>
        <p:nvGrpSpPr>
          <p:cNvPr id="13" name="Gruppo 21">
            <a:extLst>
              <a:ext uri="{FF2B5EF4-FFF2-40B4-BE49-F238E27FC236}">
                <a16:creationId xmlns:a16="http://schemas.microsoft.com/office/drawing/2014/main" id="{6525D0B5-2CBB-DCCA-58D4-805E5ACF7F5A}"/>
              </a:ext>
            </a:extLst>
          </p:cNvPr>
          <p:cNvGrpSpPr/>
          <p:nvPr/>
        </p:nvGrpSpPr>
        <p:grpSpPr>
          <a:xfrm>
            <a:off x="1362486" y="3636278"/>
            <a:ext cx="2466453" cy="135000"/>
            <a:chOff x="2925505" y="4844748"/>
            <a:chExt cx="3288604" cy="180000"/>
          </a:xfrm>
        </p:grpSpPr>
        <p:sp>
          <p:nvSpPr>
            <p:cNvPr id="14" name="Oval 7">
              <a:extLst>
                <a:ext uri="{FF2B5EF4-FFF2-40B4-BE49-F238E27FC236}">
                  <a16:creationId xmlns:a16="http://schemas.microsoft.com/office/drawing/2014/main" id="{F5537962-F981-F325-5D75-5B03A44DDA49}"/>
                </a:ext>
              </a:extLst>
            </p:cNvPr>
            <p:cNvSpPr>
              <a:spLocks noChangeAspect="1"/>
            </p:cNvSpPr>
            <p:nvPr/>
          </p:nvSpPr>
          <p:spPr>
            <a:xfrm>
              <a:off x="6034109" y="4844748"/>
              <a:ext cx="180000" cy="180000"/>
            </a:xfrm>
            <a:prstGeom prst="ellipse">
              <a:avLst/>
            </a:prstGeom>
            <a:solidFill>
              <a:srgbClr val="A6A6A6"/>
            </a:solidFill>
            <a:ln w="19050" cap="flat" cmpd="sng" algn="ctr">
              <a:noFill/>
              <a:prstDash val="solid"/>
              <a:miter lim="800000"/>
            </a:ln>
            <a:effectLst/>
          </p:spPr>
          <p:txBody>
            <a:bodyPr wrap="none" lIns="324000" rtlCol="0" anchor="ctr"/>
            <a:lstStyle/>
            <a:p>
              <a:pPr marL="0" marR="0" lvl="0" indent="0" defTabSz="685800" eaLnBrk="1" fontAlgn="auto" latinLnBrk="0" hangingPunct="1">
                <a:lnSpc>
                  <a:spcPct val="100000"/>
                </a:lnSpc>
                <a:spcBef>
                  <a:spcPts val="0"/>
                </a:spcBef>
                <a:spcAft>
                  <a:spcPts val="0"/>
                </a:spcAft>
                <a:buClrTx/>
                <a:buSzTx/>
                <a:buFontTx/>
                <a:buNone/>
                <a:tabLst/>
                <a:defRPr/>
              </a:pP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Altersgleiche</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Kontrollgruppe</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mit</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T1D-Diagnose </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bei</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klinischer</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Manifestation</a:t>
              </a:r>
            </a:p>
          </p:txBody>
        </p:sp>
        <p:sp>
          <p:nvSpPr>
            <p:cNvPr id="15" name="Oval 6">
              <a:extLst>
                <a:ext uri="{FF2B5EF4-FFF2-40B4-BE49-F238E27FC236}">
                  <a16:creationId xmlns:a16="http://schemas.microsoft.com/office/drawing/2014/main" id="{ACE5D1C6-26D5-19D2-C093-D63F76E16430}"/>
                </a:ext>
              </a:extLst>
            </p:cNvPr>
            <p:cNvSpPr>
              <a:spLocks noChangeAspect="1"/>
            </p:cNvSpPr>
            <p:nvPr/>
          </p:nvSpPr>
          <p:spPr>
            <a:xfrm>
              <a:off x="2925505" y="4844748"/>
              <a:ext cx="180000" cy="180000"/>
            </a:xfrm>
            <a:prstGeom prst="ellipse">
              <a:avLst/>
            </a:prstGeom>
            <a:solidFill>
              <a:srgbClr val="00D1CC"/>
            </a:solidFill>
            <a:ln w="19050" cap="flat" cmpd="sng" algn="ctr">
              <a:noFill/>
              <a:prstDash val="solid"/>
              <a:miter lim="800000"/>
            </a:ln>
            <a:effectLst/>
          </p:spPr>
          <p:txBody>
            <a:bodyPr wrap="none" lIns="324000" rtlCol="0" anchor="ctr"/>
            <a:lstStyle/>
            <a:p>
              <a:pPr marL="0" marR="0" lvl="0" indent="0" defTabSz="685800" eaLnBrk="1" fontAlgn="auto" latinLnBrk="0" hangingPunct="1">
                <a:lnSpc>
                  <a:spcPct val="100000"/>
                </a:lnSpc>
                <a:spcBef>
                  <a:spcPts val="0"/>
                </a:spcBef>
                <a:spcAft>
                  <a:spcPts val="0"/>
                </a:spcAft>
                <a:buClrTx/>
                <a:buSzTx/>
                <a:buFontTx/>
                <a:buNone/>
                <a:tabLst/>
                <a:defRPr/>
              </a:pP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TEDDY-</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Teilnehmer</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a:t>
              </a:r>
              <a:r>
                <a:rPr kumimoji="0" lang="en-US" sz="800" i="0" u="none" strike="noStrike" kern="0" cap="none" spc="0" normalizeH="0" baseline="0" noProof="0" err="1">
                  <a:ln>
                    <a:noFill/>
                  </a:ln>
                  <a:solidFill>
                    <a:srgbClr val="000000"/>
                  </a:solidFill>
                  <a:effectLst/>
                  <a:uLnTx/>
                  <a:uFillTx/>
                  <a:ea typeface="+mn-ea"/>
                  <a:cs typeface="Arial" panose="020B0604020202020204" pitchFamily="34" charset="0"/>
                </a:rPr>
                <a:t>mit</a:t>
              </a:r>
              <a:r>
                <a:rPr kumimoji="0" lang="en-US" sz="800" i="0" u="none" strike="noStrike" kern="0" cap="none" spc="0" normalizeH="0" baseline="0" noProof="0">
                  <a:ln>
                    <a:noFill/>
                  </a:ln>
                  <a:solidFill>
                    <a:srgbClr val="000000"/>
                  </a:solidFill>
                  <a:effectLst/>
                  <a:uLnTx/>
                  <a:uFillTx/>
                  <a:ea typeface="+mn-ea"/>
                  <a:cs typeface="Arial" panose="020B0604020202020204" pitchFamily="34" charset="0"/>
                </a:rPr>
                <a:t> T1D-Diagnose</a:t>
              </a:r>
            </a:p>
          </p:txBody>
        </p:sp>
      </p:grpSp>
      <p:sp>
        <p:nvSpPr>
          <p:cNvPr id="10" name="Rectangle: Top Corners Rounded 16">
            <a:extLst>
              <a:ext uri="{FF2B5EF4-FFF2-40B4-BE49-F238E27FC236}">
                <a16:creationId xmlns:a16="http://schemas.microsoft.com/office/drawing/2014/main" id="{17A20329-0A4D-DBA2-2CE5-7D09DFEC3D32}"/>
              </a:ext>
            </a:extLst>
          </p:cNvPr>
          <p:cNvSpPr/>
          <p:nvPr/>
        </p:nvSpPr>
        <p:spPr>
          <a:xfrm>
            <a:off x="365522" y="3849416"/>
            <a:ext cx="8418910" cy="442688"/>
          </a:xfrm>
          <a:prstGeom prst="roundRect">
            <a:avLst/>
          </a:prstGeom>
          <a:solidFill>
            <a:srgbClr val="23004C"/>
          </a:solidFill>
          <a:ln w="19050" cap="flat" cmpd="sng" algn="ctr">
            <a:noFill/>
            <a:prstDash val="solid"/>
            <a:miter lim="800000"/>
          </a:ln>
          <a:effectLst/>
        </p:spPr>
        <p:txBody>
          <a:bodyPr vert="horz" lIns="54000" tIns="54000" rIns="54000" bIns="40500" rtlCol="0" anchor="ctr">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lvl="0" algn="ctr" defTabSz="685800">
              <a:lnSpc>
                <a:spcPct val="90000"/>
              </a:lnSpc>
              <a:defRPr/>
            </a:pPr>
            <a:r>
              <a:rPr lang="de-DE" sz="1100">
                <a:solidFill>
                  <a:prstClr val="white"/>
                </a:solidFill>
              </a:rPr>
              <a:t>Bei Eltern von Kindern mit erhöhtem Risiko für T1D kann die Teilnahme an Vorsorge- und Monitoring-Programmen die negativen psychologischen Auswirkungen einer T1D-Diagnose im Stadium 3 teilweise abmildern</a:t>
            </a:r>
            <a:r>
              <a:rPr lang="de-DE" sz="1100" baseline="30000">
                <a:solidFill>
                  <a:prstClr val="white"/>
                </a:solidFill>
              </a:rPr>
              <a:t>1</a:t>
            </a:r>
            <a:endParaRPr kumimoji="0" lang="en-US" sz="1100" b="0" i="0" u="none" strike="noStrike" kern="1200" cap="none" spc="0" normalizeH="0" baseline="30000" noProof="0">
              <a:ln>
                <a:noFill/>
              </a:ln>
              <a:solidFill>
                <a:prstClr val="white"/>
              </a:solidFill>
              <a:effectLst/>
              <a:uLnTx/>
              <a:uFillTx/>
              <a:ea typeface="+mn-ea"/>
              <a:cs typeface="+mn-cs"/>
            </a:endParaRPr>
          </a:p>
        </p:txBody>
      </p:sp>
      <p:graphicFrame>
        <p:nvGraphicFramePr>
          <p:cNvPr id="394" name="GR1">
            <a:extLst>
              <a:ext uri="{FF2B5EF4-FFF2-40B4-BE49-F238E27FC236}">
                <a16:creationId xmlns:a16="http://schemas.microsoft.com/office/drawing/2014/main" id="{E358E9B7-7218-089E-77E5-51EA51D69F1E}"/>
              </a:ext>
            </a:extLst>
          </p:cNvPr>
          <p:cNvGraphicFramePr>
            <a:graphicFrameLocks/>
          </p:cNvGraphicFramePr>
          <p:nvPr>
            <p:extLst>
              <p:ext uri="{D42A27DB-BD31-4B8C-83A1-F6EECF244321}">
                <p14:modId xmlns:p14="http://schemas.microsoft.com/office/powerpoint/2010/main" val="4242530023"/>
              </p:ext>
            </p:extLst>
          </p:nvPr>
        </p:nvGraphicFramePr>
        <p:xfrm>
          <a:off x="474421" y="1234328"/>
          <a:ext cx="4097579" cy="2306340"/>
        </p:xfrm>
        <a:graphic>
          <a:graphicData uri="http://schemas.openxmlformats.org/drawingml/2006/chart">
            <c:chart xmlns:c="http://schemas.openxmlformats.org/drawingml/2006/chart" xmlns:r="http://schemas.openxmlformats.org/officeDocument/2006/relationships" r:id="rId4"/>
          </a:graphicData>
        </a:graphic>
      </p:graphicFrame>
      <p:grpSp>
        <p:nvGrpSpPr>
          <p:cNvPr id="395" name="GR1 Linee">
            <a:extLst>
              <a:ext uri="{FF2B5EF4-FFF2-40B4-BE49-F238E27FC236}">
                <a16:creationId xmlns:a16="http://schemas.microsoft.com/office/drawing/2014/main" id="{62693E87-699C-CDBF-C129-2C248194C79D}"/>
              </a:ext>
            </a:extLst>
          </p:cNvPr>
          <p:cNvGrpSpPr/>
          <p:nvPr/>
        </p:nvGrpSpPr>
        <p:grpSpPr>
          <a:xfrm>
            <a:off x="1293019" y="1588836"/>
            <a:ext cx="2781299" cy="1149350"/>
            <a:chOff x="1631950" y="2626783"/>
            <a:chExt cx="3708399" cy="1532466"/>
          </a:xfrm>
        </p:grpSpPr>
        <p:grpSp>
          <p:nvGrpSpPr>
            <p:cNvPr id="396" name="B1">
              <a:extLst>
                <a:ext uri="{FF2B5EF4-FFF2-40B4-BE49-F238E27FC236}">
                  <a16:creationId xmlns:a16="http://schemas.microsoft.com/office/drawing/2014/main" id="{1AA364A5-6C88-03A2-6F52-3625F49DF429}"/>
                </a:ext>
              </a:extLst>
            </p:cNvPr>
            <p:cNvGrpSpPr/>
            <p:nvPr/>
          </p:nvGrpSpPr>
          <p:grpSpPr>
            <a:xfrm>
              <a:off x="1631950" y="2807756"/>
              <a:ext cx="311150" cy="1139827"/>
              <a:chOff x="1631950" y="2807756"/>
              <a:chExt cx="311150" cy="1139827"/>
            </a:xfrm>
          </p:grpSpPr>
          <p:sp>
            <p:nvSpPr>
              <p:cNvPr id="422" name="Elemento grafico 40">
                <a:extLst>
                  <a:ext uri="{FF2B5EF4-FFF2-40B4-BE49-F238E27FC236}">
                    <a16:creationId xmlns:a16="http://schemas.microsoft.com/office/drawing/2014/main" id="{0FE9A2F2-4819-253D-319A-F49D5DBF9469}"/>
                  </a:ext>
                </a:extLst>
              </p:cNvPr>
              <p:cNvSpPr/>
              <p:nvPr/>
            </p:nvSpPr>
            <p:spPr>
              <a:xfrm>
                <a:off x="1730960" y="2807756"/>
                <a:ext cx="108000" cy="1139827"/>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423" name="Rettangolo 23">
                <a:extLst>
                  <a:ext uri="{FF2B5EF4-FFF2-40B4-BE49-F238E27FC236}">
                    <a16:creationId xmlns:a16="http://schemas.microsoft.com/office/drawing/2014/main" id="{B3A9FCBB-8DA6-D0B4-FCE4-1DBADF62F2D0}"/>
                  </a:ext>
                </a:extLst>
              </p:cNvPr>
              <p:cNvSpPr/>
              <p:nvPr/>
            </p:nvSpPr>
            <p:spPr>
              <a:xfrm>
                <a:off x="1631950" y="3293533"/>
                <a:ext cx="311150" cy="340784"/>
              </a:xfrm>
              <a:prstGeom prst="rect">
                <a:avLst/>
              </a:prstGeom>
              <a:solidFill>
                <a:srgbClr val="00D1CC"/>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424" name="Connettore diritto 25">
                <a:extLst>
                  <a:ext uri="{FF2B5EF4-FFF2-40B4-BE49-F238E27FC236}">
                    <a16:creationId xmlns:a16="http://schemas.microsoft.com/office/drawing/2014/main" id="{E2E278C6-C05F-CE43-6359-1104FECC61D2}"/>
                  </a:ext>
                </a:extLst>
              </p:cNvPr>
              <p:cNvCxnSpPr>
                <a:cxnSpLocks/>
              </p:cNvCxnSpPr>
              <p:nvPr/>
            </p:nvCxnSpPr>
            <p:spPr>
              <a:xfrm>
                <a:off x="1631950" y="3508375"/>
                <a:ext cx="311150" cy="0"/>
              </a:xfrm>
              <a:prstGeom prst="line">
                <a:avLst/>
              </a:prstGeom>
              <a:noFill/>
              <a:ln w="19050" cap="flat" cmpd="sng" algn="ctr">
                <a:solidFill>
                  <a:srgbClr val="FFFFFF"/>
                </a:solidFill>
                <a:prstDash val="solid"/>
                <a:miter lim="800000"/>
              </a:ln>
              <a:effectLst/>
            </p:spPr>
          </p:cxnSp>
          <p:sp>
            <p:nvSpPr>
              <p:cNvPr id="425" name="Ovale 28">
                <a:extLst>
                  <a:ext uri="{FF2B5EF4-FFF2-40B4-BE49-F238E27FC236}">
                    <a16:creationId xmlns:a16="http://schemas.microsoft.com/office/drawing/2014/main" id="{E9B7FAE0-420A-8A67-2799-F3BEFC0058AB}"/>
                  </a:ext>
                </a:extLst>
              </p:cNvPr>
              <p:cNvSpPr>
                <a:spLocks noChangeAspect="1"/>
              </p:cNvSpPr>
              <p:nvPr/>
            </p:nvSpPr>
            <p:spPr>
              <a:xfrm>
                <a:off x="1761066" y="3429000"/>
                <a:ext cx="54000" cy="54000"/>
              </a:xfrm>
              <a:prstGeom prst="ellipse">
                <a:avLst/>
              </a:prstGeom>
              <a:solidFill>
                <a:srgbClr val="030F3B"/>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nvGrpSpPr>
            <p:cNvPr id="397" name="B2">
              <a:extLst>
                <a:ext uri="{FF2B5EF4-FFF2-40B4-BE49-F238E27FC236}">
                  <a16:creationId xmlns:a16="http://schemas.microsoft.com/office/drawing/2014/main" id="{4D495141-355C-DE40-A793-5F339BACEAEF}"/>
                </a:ext>
              </a:extLst>
            </p:cNvPr>
            <p:cNvGrpSpPr/>
            <p:nvPr/>
          </p:nvGrpSpPr>
          <p:grpSpPr>
            <a:xfrm>
              <a:off x="2137834" y="2743200"/>
              <a:ext cx="311150" cy="1193800"/>
              <a:chOff x="1631950" y="2897717"/>
              <a:chExt cx="311150" cy="1193800"/>
            </a:xfrm>
          </p:grpSpPr>
          <p:sp>
            <p:nvSpPr>
              <p:cNvPr id="418" name="Elemento grafico 40">
                <a:extLst>
                  <a:ext uri="{FF2B5EF4-FFF2-40B4-BE49-F238E27FC236}">
                    <a16:creationId xmlns:a16="http://schemas.microsoft.com/office/drawing/2014/main" id="{2EF174BB-AD5F-0114-3A4F-3BC2DC499683}"/>
                  </a:ext>
                </a:extLst>
              </p:cNvPr>
              <p:cNvSpPr/>
              <p:nvPr/>
            </p:nvSpPr>
            <p:spPr>
              <a:xfrm>
                <a:off x="1730960" y="2897717"/>
                <a:ext cx="108000" cy="1193800"/>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419" name="Rettangolo 32">
                <a:extLst>
                  <a:ext uri="{FF2B5EF4-FFF2-40B4-BE49-F238E27FC236}">
                    <a16:creationId xmlns:a16="http://schemas.microsoft.com/office/drawing/2014/main" id="{9F417A3F-D121-9CA4-56B7-522138BC808F}"/>
                  </a:ext>
                </a:extLst>
              </p:cNvPr>
              <p:cNvSpPr/>
              <p:nvPr/>
            </p:nvSpPr>
            <p:spPr>
              <a:xfrm>
                <a:off x="1631950" y="3293533"/>
                <a:ext cx="311150" cy="378884"/>
              </a:xfrm>
              <a:prstGeom prst="rect">
                <a:avLst/>
              </a:prstGeom>
              <a:solidFill>
                <a:srgbClr val="FFFFFF">
                  <a:lumMod val="65000"/>
                </a:srgbClr>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420" name="Connettore diritto 33">
                <a:extLst>
                  <a:ext uri="{FF2B5EF4-FFF2-40B4-BE49-F238E27FC236}">
                    <a16:creationId xmlns:a16="http://schemas.microsoft.com/office/drawing/2014/main" id="{73697F58-4E0C-19D8-FEE0-1A880865DA48}"/>
                  </a:ext>
                </a:extLst>
              </p:cNvPr>
              <p:cNvCxnSpPr>
                <a:cxnSpLocks/>
              </p:cNvCxnSpPr>
              <p:nvPr/>
            </p:nvCxnSpPr>
            <p:spPr>
              <a:xfrm>
                <a:off x="1631950" y="3495674"/>
                <a:ext cx="311150" cy="0"/>
              </a:xfrm>
              <a:prstGeom prst="line">
                <a:avLst/>
              </a:prstGeom>
              <a:noFill/>
              <a:ln w="19050" cap="flat" cmpd="sng" algn="ctr">
                <a:solidFill>
                  <a:srgbClr val="FFFFFF"/>
                </a:solidFill>
                <a:prstDash val="solid"/>
                <a:miter lim="800000"/>
              </a:ln>
              <a:effectLst/>
            </p:spPr>
          </p:cxnSp>
          <p:sp>
            <p:nvSpPr>
              <p:cNvPr id="421" name="Ovale 34">
                <a:extLst>
                  <a:ext uri="{FF2B5EF4-FFF2-40B4-BE49-F238E27FC236}">
                    <a16:creationId xmlns:a16="http://schemas.microsoft.com/office/drawing/2014/main" id="{E22458A4-8198-8634-B3C0-6FE901AFF24E}"/>
                  </a:ext>
                </a:extLst>
              </p:cNvPr>
              <p:cNvSpPr>
                <a:spLocks noChangeAspect="1"/>
              </p:cNvSpPr>
              <p:nvPr/>
            </p:nvSpPr>
            <p:spPr>
              <a:xfrm>
                <a:off x="1761066" y="3448050"/>
                <a:ext cx="54000" cy="54000"/>
              </a:xfrm>
              <a:prstGeom prst="ellipse">
                <a:avLst/>
              </a:prstGeom>
              <a:solidFill>
                <a:srgbClr val="030F3B"/>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nvGrpSpPr>
            <p:cNvPr id="398" name="B3">
              <a:extLst>
                <a:ext uri="{FF2B5EF4-FFF2-40B4-BE49-F238E27FC236}">
                  <a16:creationId xmlns:a16="http://schemas.microsoft.com/office/drawing/2014/main" id="{B48D4459-A105-9BBF-5511-B778F374375C}"/>
                </a:ext>
              </a:extLst>
            </p:cNvPr>
            <p:cNvGrpSpPr/>
            <p:nvPr/>
          </p:nvGrpSpPr>
          <p:grpSpPr>
            <a:xfrm>
              <a:off x="3077632" y="2626783"/>
              <a:ext cx="311150" cy="1293283"/>
              <a:chOff x="1631950" y="2785533"/>
              <a:chExt cx="311150" cy="1293283"/>
            </a:xfrm>
          </p:grpSpPr>
          <p:sp>
            <p:nvSpPr>
              <p:cNvPr id="414" name="Elemento grafico 40">
                <a:extLst>
                  <a:ext uri="{FF2B5EF4-FFF2-40B4-BE49-F238E27FC236}">
                    <a16:creationId xmlns:a16="http://schemas.microsoft.com/office/drawing/2014/main" id="{42424DFC-20EA-6857-A2A8-24E274F1BCB6}"/>
                  </a:ext>
                </a:extLst>
              </p:cNvPr>
              <p:cNvSpPr/>
              <p:nvPr/>
            </p:nvSpPr>
            <p:spPr>
              <a:xfrm>
                <a:off x="1730960" y="2785533"/>
                <a:ext cx="108000" cy="1293283"/>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415" name="Rettangolo 37">
                <a:extLst>
                  <a:ext uri="{FF2B5EF4-FFF2-40B4-BE49-F238E27FC236}">
                    <a16:creationId xmlns:a16="http://schemas.microsoft.com/office/drawing/2014/main" id="{30CAEC75-15B3-6AAF-8BEC-32AE7EFD08DB}"/>
                  </a:ext>
                </a:extLst>
              </p:cNvPr>
              <p:cNvSpPr/>
              <p:nvPr/>
            </p:nvSpPr>
            <p:spPr>
              <a:xfrm>
                <a:off x="1631950" y="3293532"/>
                <a:ext cx="311150" cy="484717"/>
              </a:xfrm>
              <a:prstGeom prst="rect">
                <a:avLst/>
              </a:prstGeom>
              <a:solidFill>
                <a:srgbClr val="00D1CC"/>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416" name="Connettore diritto 38">
                <a:extLst>
                  <a:ext uri="{FF2B5EF4-FFF2-40B4-BE49-F238E27FC236}">
                    <a16:creationId xmlns:a16="http://schemas.microsoft.com/office/drawing/2014/main" id="{6AAA07D1-E245-1170-6BE6-2E246999F9D7}"/>
                  </a:ext>
                </a:extLst>
              </p:cNvPr>
              <p:cNvCxnSpPr>
                <a:cxnSpLocks/>
              </p:cNvCxnSpPr>
              <p:nvPr/>
            </p:nvCxnSpPr>
            <p:spPr>
              <a:xfrm>
                <a:off x="1631950" y="3525311"/>
                <a:ext cx="311150" cy="0"/>
              </a:xfrm>
              <a:prstGeom prst="line">
                <a:avLst/>
              </a:prstGeom>
              <a:noFill/>
              <a:ln w="19050" cap="flat" cmpd="sng" algn="ctr">
                <a:solidFill>
                  <a:srgbClr val="FFFFFF"/>
                </a:solidFill>
                <a:prstDash val="solid"/>
                <a:miter lim="800000"/>
              </a:ln>
              <a:effectLst/>
            </p:spPr>
          </p:cxnSp>
          <p:sp>
            <p:nvSpPr>
              <p:cNvPr id="417" name="Ovale 39">
                <a:extLst>
                  <a:ext uri="{FF2B5EF4-FFF2-40B4-BE49-F238E27FC236}">
                    <a16:creationId xmlns:a16="http://schemas.microsoft.com/office/drawing/2014/main" id="{F2376B6E-9864-ECA2-1444-DF9CF4380DD0}"/>
                  </a:ext>
                </a:extLst>
              </p:cNvPr>
              <p:cNvSpPr>
                <a:spLocks noChangeAspect="1"/>
              </p:cNvSpPr>
              <p:nvPr/>
            </p:nvSpPr>
            <p:spPr>
              <a:xfrm>
                <a:off x="1761066" y="3496733"/>
                <a:ext cx="54000" cy="54000"/>
              </a:xfrm>
              <a:prstGeom prst="ellipse">
                <a:avLst/>
              </a:prstGeom>
              <a:solidFill>
                <a:srgbClr val="030F3B"/>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nvGrpSpPr>
            <p:cNvPr id="399" name="B4">
              <a:extLst>
                <a:ext uri="{FF2B5EF4-FFF2-40B4-BE49-F238E27FC236}">
                  <a16:creationId xmlns:a16="http://schemas.microsoft.com/office/drawing/2014/main" id="{18A227F4-41B5-356B-E724-DBDA5B84E483}"/>
                </a:ext>
              </a:extLst>
            </p:cNvPr>
            <p:cNvGrpSpPr/>
            <p:nvPr/>
          </p:nvGrpSpPr>
          <p:grpSpPr>
            <a:xfrm>
              <a:off x="3583516" y="2821516"/>
              <a:ext cx="311150" cy="1117601"/>
              <a:chOff x="1631950" y="2976033"/>
              <a:chExt cx="311150" cy="1117601"/>
            </a:xfrm>
          </p:grpSpPr>
          <p:sp>
            <p:nvSpPr>
              <p:cNvPr id="410" name="Elemento grafico 40">
                <a:extLst>
                  <a:ext uri="{FF2B5EF4-FFF2-40B4-BE49-F238E27FC236}">
                    <a16:creationId xmlns:a16="http://schemas.microsoft.com/office/drawing/2014/main" id="{791255F4-2497-5014-A713-0FEF9C133CEA}"/>
                  </a:ext>
                </a:extLst>
              </p:cNvPr>
              <p:cNvSpPr/>
              <p:nvPr/>
            </p:nvSpPr>
            <p:spPr>
              <a:xfrm>
                <a:off x="1730960" y="2976033"/>
                <a:ext cx="108000" cy="1117601"/>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411" name="Rettangolo 42">
                <a:extLst>
                  <a:ext uri="{FF2B5EF4-FFF2-40B4-BE49-F238E27FC236}">
                    <a16:creationId xmlns:a16="http://schemas.microsoft.com/office/drawing/2014/main" id="{D2FA3D89-074E-5429-DEB0-96C850A3E452}"/>
                  </a:ext>
                </a:extLst>
              </p:cNvPr>
              <p:cNvSpPr/>
              <p:nvPr/>
            </p:nvSpPr>
            <p:spPr>
              <a:xfrm>
                <a:off x="1631950" y="3293533"/>
                <a:ext cx="311150" cy="328084"/>
              </a:xfrm>
              <a:prstGeom prst="rect">
                <a:avLst/>
              </a:prstGeom>
              <a:solidFill>
                <a:srgbClr val="FFFFFF">
                  <a:lumMod val="65000"/>
                </a:srgbClr>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412" name="Connettore diritto 43">
                <a:extLst>
                  <a:ext uri="{FF2B5EF4-FFF2-40B4-BE49-F238E27FC236}">
                    <a16:creationId xmlns:a16="http://schemas.microsoft.com/office/drawing/2014/main" id="{F80646C2-E0CB-B1FF-416D-52784D576646}"/>
                  </a:ext>
                </a:extLst>
              </p:cNvPr>
              <p:cNvCxnSpPr>
                <a:cxnSpLocks/>
              </p:cNvCxnSpPr>
              <p:nvPr/>
            </p:nvCxnSpPr>
            <p:spPr>
              <a:xfrm>
                <a:off x="1631950" y="3495674"/>
                <a:ext cx="311150" cy="0"/>
              </a:xfrm>
              <a:prstGeom prst="line">
                <a:avLst/>
              </a:prstGeom>
              <a:noFill/>
              <a:ln w="19050" cap="flat" cmpd="sng" algn="ctr">
                <a:solidFill>
                  <a:srgbClr val="FFFFFF"/>
                </a:solidFill>
                <a:prstDash val="solid"/>
                <a:miter lim="800000"/>
              </a:ln>
              <a:effectLst/>
            </p:spPr>
          </p:cxnSp>
          <p:sp>
            <p:nvSpPr>
              <p:cNvPr id="413" name="Ovale 44">
                <a:extLst>
                  <a:ext uri="{FF2B5EF4-FFF2-40B4-BE49-F238E27FC236}">
                    <a16:creationId xmlns:a16="http://schemas.microsoft.com/office/drawing/2014/main" id="{8CC84BCF-0D35-8257-23D8-26E7238B50FB}"/>
                  </a:ext>
                </a:extLst>
              </p:cNvPr>
              <p:cNvSpPr>
                <a:spLocks noChangeAspect="1"/>
              </p:cNvSpPr>
              <p:nvPr/>
            </p:nvSpPr>
            <p:spPr>
              <a:xfrm>
                <a:off x="1761066" y="3458633"/>
                <a:ext cx="54000" cy="54000"/>
              </a:xfrm>
              <a:prstGeom prst="ellipse">
                <a:avLst/>
              </a:prstGeom>
              <a:solidFill>
                <a:srgbClr val="030F3B"/>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nvGrpSpPr>
            <p:cNvPr id="400" name="B5">
              <a:extLst>
                <a:ext uri="{FF2B5EF4-FFF2-40B4-BE49-F238E27FC236}">
                  <a16:creationId xmlns:a16="http://schemas.microsoft.com/office/drawing/2014/main" id="{3BA24DB4-7413-FB2E-B974-177B980E85B6}"/>
                </a:ext>
              </a:extLst>
            </p:cNvPr>
            <p:cNvGrpSpPr/>
            <p:nvPr/>
          </p:nvGrpSpPr>
          <p:grpSpPr>
            <a:xfrm>
              <a:off x="4523315" y="2804583"/>
              <a:ext cx="311150" cy="1126067"/>
              <a:chOff x="1631950" y="2880783"/>
              <a:chExt cx="311150" cy="1126067"/>
            </a:xfrm>
          </p:grpSpPr>
          <p:sp>
            <p:nvSpPr>
              <p:cNvPr id="406" name="Elemento grafico 40">
                <a:extLst>
                  <a:ext uri="{FF2B5EF4-FFF2-40B4-BE49-F238E27FC236}">
                    <a16:creationId xmlns:a16="http://schemas.microsoft.com/office/drawing/2014/main" id="{9D607658-A1E1-0D42-3B34-7A58F1A57B51}"/>
                  </a:ext>
                </a:extLst>
              </p:cNvPr>
              <p:cNvSpPr/>
              <p:nvPr/>
            </p:nvSpPr>
            <p:spPr>
              <a:xfrm>
                <a:off x="1730960" y="2880783"/>
                <a:ext cx="108000" cy="1126067"/>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407" name="Rettangolo 47">
                <a:extLst>
                  <a:ext uri="{FF2B5EF4-FFF2-40B4-BE49-F238E27FC236}">
                    <a16:creationId xmlns:a16="http://schemas.microsoft.com/office/drawing/2014/main" id="{A5515D83-C140-06C3-2A66-FF6272F783EC}"/>
                  </a:ext>
                </a:extLst>
              </p:cNvPr>
              <p:cNvSpPr/>
              <p:nvPr/>
            </p:nvSpPr>
            <p:spPr>
              <a:xfrm>
                <a:off x="1631950" y="3293533"/>
                <a:ext cx="311150" cy="421218"/>
              </a:xfrm>
              <a:prstGeom prst="rect">
                <a:avLst/>
              </a:prstGeom>
              <a:solidFill>
                <a:srgbClr val="00D1CC"/>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408" name="Connettore diritto 48">
                <a:extLst>
                  <a:ext uri="{FF2B5EF4-FFF2-40B4-BE49-F238E27FC236}">
                    <a16:creationId xmlns:a16="http://schemas.microsoft.com/office/drawing/2014/main" id="{EF628862-41FF-5BED-D1D8-06D7942EA69A}"/>
                  </a:ext>
                </a:extLst>
              </p:cNvPr>
              <p:cNvCxnSpPr>
                <a:cxnSpLocks/>
              </p:cNvCxnSpPr>
              <p:nvPr/>
            </p:nvCxnSpPr>
            <p:spPr>
              <a:xfrm>
                <a:off x="1631950" y="3548597"/>
                <a:ext cx="311150" cy="0"/>
              </a:xfrm>
              <a:prstGeom prst="line">
                <a:avLst/>
              </a:prstGeom>
              <a:noFill/>
              <a:ln w="19050" cap="flat" cmpd="sng" algn="ctr">
                <a:solidFill>
                  <a:srgbClr val="FFFFFF"/>
                </a:solidFill>
                <a:prstDash val="solid"/>
                <a:miter lim="800000"/>
              </a:ln>
              <a:effectLst/>
            </p:spPr>
          </p:cxnSp>
          <p:sp>
            <p:nvSpPr>
              <p:cNvPr id="409" name="Ovale 49">
                <a:extLst>
                  <a:ext uri="{FF2B5EF4-FFF2-40B4-BE49-F238E27FC236}">
                    <a16:creationId xmlns:a16="http://schemas.microsoft.com/office/drawing/2014/main" id="{ECCF7807-1968-3538-64A2-13AC2B2FDD9F}"/>
                  </a:ext>
                </a:extLst>
              </p:cNvPr>
              <p:cNvSpPr>
                <a:spLocks noChangeAspect="1"/>
              </p:cNvSpPr>
              <p:nvPr/>
            </p:nvSpPr>
            <p:spPr>
              <a:xfrm>
                <a:off x="1761066" y="3486150"/>
                <a:ext cx="54000" cy="54000"/>
              </a:xfrm>
              <a:prstGeom prst="ellipse">
                <a:avLst/>
              </a:prstGeom>
              <a:solidFill>
                <a:srgbClr val="030F3B"/>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nvGrpSpPr>
            <p:cNvPr id="401" name="B6">
              <a:extLst>
                <a:ext uri="{FF2B5EF4-FFF2-40B4-BE49-F238E27FC236}">
                  <a16:creationId xmlns:a16="http://schemas.microsoft.com/office/drawing/2014/main" id="{2989E513-F1F6-8443-D91E-9EB7F38075D8}"/>
                </a:ext>
              </a:extLst>
            </p:cNvPr>
            <p:cNvGrpSpPr/>
            <p:nvPr/>
          </p:nvGrpSpPr>
          <p:grpSpPr>
            <a:xfrm>
              <a:off x="5029199" y="2766482"/>
              <a:ext cx="311150" cy="1392767"/>
              <a:chOff x="1631950" y="3009899"/>
              <a:chExt cx="311150" cy="1392767"/>
            </a:xfrm>
          </p:grpSpPr>
          <p:sp>
            <p:nvSpPr>
              <p:cNvPr id="402" name="Elemento grafico 40">
                <a:extLst>
                  <a:ext uri="{FF2B5EF4-FFF2-40B4-BE49-F238E27FC236}">
                    <a16:creationId xmlns:a16="http://schemas.microsoft.com/office/drawing/2014/main" id="{F2359BBE-BC04-21A1-FD23-5C5DDCB73DE4}"/>
                  </a:ext>
                </a:extLst>
              </p:cNvPr>
              <p:cNvSpPr/>
              <p:nvPr/>
            </p:nvSpPr>
            <p:spPr>
              <a:xfrm>
                <a:off x="1730960" y="3009899"/>
                <a:ext cx="108000" cy="1392767"/>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403" name="Rettangolo 52">
                <a:extLst>
                  <a:ext uri="{FF2B5EF4-FFF2-40B4-BE49-F238E27FC236}">
                    <a16:creationId xmlns:a16="http://schemas.microsoft.com/office/drawing/2014/main" id="{2453C055-80CF-B9F7-825F-2727BE53B0AD}"/>
                  </a:ext>
                </a:extLst>
              </p:cNvPr>
              <p:cNvSpPr/>
              <p:nvPr/>
            </p:nvSpPr>
            <p:spPr>
              <a:xfrm>
                <a:off x="1631950" y="3293532"/>
                <a:ext cx="311150" cy="459317"/>
              </a:xfrm>
              <a:prstGeom prst="rect">
                <a:avLst/>
              </a:prstGeom>
              <a:solidFill>
                <a:srgbClr val="FFFFFF">
                  <a:lumMod val="65000"/>
                </a:srgbClr>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404" name="Connettore diritto 53">
                <a:extLst>
                  <a:ext uri="{FF2B5EF4-FFF2-40B4-BE49-F238E27FC236}">
                    <a16:creationId xmlns:a16="http://schemas.microsoft.com/office/drawing/2014/main" id="{5F1A2B3A-DF04-3641-4793-603843F903BA}"/>
                  </a:ext>
                </a:extLst>
              </p:cNvPr>
              <p:cNvCxnSpPr>
                <a:cxnSpLocks/>
              </p:cNvCxnSpPr>
              <p:nvPr/>
            </p:nvCxnSpPr>
            <p:spPr>
              <a:xfrm>
                <a:off x="1631950" y="3601507"/>
                <a:ext cx="311150" cy="0"/>
              </a:xfrm>
              <a:prstGeom prst="line">
                <a:avLst/>
              </a:prstGeom>
              <a:noFill/>
              <a:ln w="19050" cap="flat" cmpd="sng" algn="ctr">
                <a:solidFill>
                  <a:srgbClr val="FFFFFF"/>
                </a:solidFill>
                <a:prstDash val="solid"/>
                <a:miter lim="800000"/>
              </a:ln>
              <a:effectLst/>
            </p:spPr>
          </p:cxnSp>
          <p:sp>
            <p:nvSpPr>
              <p:cNvPr id="405" name="Ovale 54">
                <a:extLst>
                  <a:ext uri="{FF2B5EF4-FFF2-40B4-BE49-F238E27FC236}">
                    <a16:creationId xmlns:a16="http://schemas.microsoft.com/office/drawing/2014/main" id="{D2392301-AC44-8836-0C68-A2E9A47655FB}"/>
                  </a:ext>
                </a:extLst>
              </p:cNvPr>
              <p:cNvSpPr>
                <a:spLocks noChangeAspect="1"/>
              </p:cNvSpPr>
              <p:nvPr/>
            </p:nvSpPr>
            <p:spPr>
              <a:xfrm>
                <a:off x="1761066" y="3551766"/>
                <a:ext cx="54000" cy="54000"/>
              </a:xfrm>
              <a:prstGeom prst="ellipse">
                <a:avLst/>
              </a:prstGeom>
              <a:solidFill>
                <a:srgbClr val="030F3B"/>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graphicFrame>
        <p:nvGraphicFramePr>
          <p:cNvPr id="426" name="GR2">
            <a:extLst>
              <a:ext uri="{FF2B5EF4-FFF2-40B4-BE49-F238E27FC236}">
                <a16:creationId xmlns:a16="http://schemas.microsoft.com/office/drawing/2014/main" id="{B69D2BE4-DB7B-D3C7-0667-412030910F5D}"/>
              </a:ext>
            </a:extLst>
          </p:cNvPr>
          <p:cNvGraphicFramePr>
            <a:graphicFrameLocks/>
          </p:cNvGraphicFramePr>
          <p:nvPr>
            <p:extLst>
              <p:ext uri="{D42A27DB-BD31-4B8C-83A1-F6EECF244321}">
                <p14:modId xmlns:p14="http://schemas.microsoft.com/office/powerpoint/2010/main" val="1415609319"/>
              </p:ext>
            </p:extLst>
          </p:nvPr>
        </p:nvGraphicFramePr>
        <p:xfrm>
          <a:off x="4798693" y="1234328"/>
          <a:ext cx="4097579" cy="2306340"/>
        </p:xfrm>
        <a:graphic>
          <a:graphicData uri="http://schemas.openxmlformats.org/drawingml/2006/chart">
            <c:chart xmlns:c="http://schemas.openxmlformats.org/drawingml/2006/chart" xmlns:r="http://schemas.openxmlformats.org/officeDocument/2006/relationships" r:id="rId5"/>
          </a:graphicData>
        </a:graphic>
      </p:graphicFrame>
      <p:grpSp>
        <p:nvGrpSpPr>
          <p:cNvPr id="427" name="GR2 Linee">
            <a:extLst>
              <a:ext uri="{FF2B5EF4-FFF2-40B4-BE49-F238E27FC236}">
                <a16:creationId xmlns:a16="http://schemas.microsoft.com/office/drawing/2014/main" id="{578D16B2-CFAC-C896-6230-65A4253AFE81}"/>
              </a:ext>
            </a:extLst>
          </p:cNvPr>
          <p:cNvGrpSpPr/>
          <p:nvPr/>
        </p:nvGrpSpPr>
        <p:grpSpPr>
          <a:xfrm>
            <a:off x="5601574" y="1571374"/>
            <a:ext cx="2781299" cy="1187054"/>
            <a:chOff x="1631950" y="2603499"/>
            <a:chExt cx="3708399" cy="1582739"/>
          </a:xfrm>
        </p:grpSpPr>
        <p:grpSp>
          <p:nvGrpSpPr>
            <p:cNvPr id="428" name="B1">
              <a:extLst>
                <a:ext uri="{FF2B5EF4-FFF2-40B4-BE49-F238E27FC236}">
                  <a16:creationId xmlns:a16="http://schemas.microsoft.com/office/drawing/2014/main" id="{B9D48265-F8BE-A7C9-B1FF-19283792D5AC}"/>
                </a:ext>
              </a:extLst>
            </p:cNvPr>
            <p:cNvGrpSpPr/>
            <p:nvPr/>
          </p:nvGrpSpPr>
          <p:grpSpPr>
            <a:xfrm>
              <a:off x="1631950" y="3133725"/>
              <a:ext cx="311150" cy="869420"/>
              <a:chOff x="1631950" y="3133725"/>
              <a:chExt cx="311150" cy="869420"/>
            </a:xfrm>
          </p:grpSpPr>
          <p:sp>
            <p:nvSpPr>
              <p:cNvPr id="519" name="Elemento grafico 40">
                <a:extLst>
                  <a:ext uri="{FF2B5EF4-FFF2-40B4-BE49-F238E27FC236}">
                    <a16:creationId xmlns:a16="http://schemas.microsoft.com/office/drawing/2014/main" id="{D4A7309E-0DBE-8436-0487-0F26895BF342}"/>
                  </a:ext>
                </a:extLst>
              </p:cNvPr>
              <p:cNvSpPr/>
              <p:nvPr/>
            </p:nvSpPr>
            <p:spPr>
              <a:xfrm>
                <a:off x="1730960" y="3133725"/>
                <a:ext cx="108000" cy="869420"/>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520" name="Rettangolo 91">
                <a:extLst>
                  <a:ext uri="{FF2B5EF4-FFF2-40B4-BE49-F238E27FC236}">
                    <a16:creationId xmlns:a16="http://schemas.microsoft.com/office/drawing/2014/main" id="{A6320B9E-C1FD-951C-8D0B-AECF73B12C37}"/>
                  </a:ext>
                </a:extLst>
              </p:cNvPr>
              <p:cNvSpPr/>
              <p:nvPr/>
            </p:nvSpPr>
            <p:spPr>
              <a:xfrm>
                <a:off x="1631950" y="3476096"/>
                <a:ext cx="311150" cy="340784"/>
              </a:xfrm>
              <a:prstGeom prst="rect">
                <a:avLst/>
              </a:prstGeom>
              <a:solidFill>
                <a:srgbClr val="00D1CC"/>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521" name="Connettore diritto 92">
                <a:extLst>
                  <a:ext uri="{FF2B5EF4-FFF2-40B4-BE49-F238E27FC236}">
                    <a16:creationId xmlns:a16="http://schemas.microsoft.com/office/drawing/2014/main" id="{66433573-417E-FAFC-3840-FFC105652D37}"/>
                  </a:ext>
                </a:extLst>
              </p:cNvPr>
              <p:cNvCxnSpPr>
                <a:cxnSpLocks/>
              </p:cNvCxnSpPr>
              <p:nvPr/>
            </p:nvCxnSpPr>
            <p:spPr>
              <a:xfrm>
                <a:off x="1631950" y="3663950"/>
                <a:ext cx="311150" cy="0"/>
              </a:xfrm>
              <a:prstGeom prst="line">
                <a:avLst/>
              </a:prstGeom>
              <a:noFill/>
              <a:ln w="19050" cap="flat" cmpd="sng" algn="ctr">
                <a:solidFill>
                  <a:srgbClr val="FFFFFF"/>
                </a:solidFill>
                <a:prstDash val="solid"/>
                <a:miter lim="800000"/>
              </a:ln>
              <a:effectLst/>
            </p:spPr>
          </p:cxnSp>
          <p:sp>
            <p:nvSpPr>
              <p:cNvPr id="522" name="Ovale 93">
                <a:extLst>
                  <a:ext uri="{FF2B5EF4-FFF2-40B4-BE49-F238E27FC236}">
                    <a16:creationId xmlns:a16="http://schemas.microsoft.com/office/drawing/2014/main" id="{17BAA976-327E-43F2-C244-EB1355949626}"/>
                  </a:ext>
                </a:extLst>
              </p:cNvPr>
              <p:cNvSpPr>
                <a:spLocks noChangeAspect="1"/>
              </p:cNvSpPr>
              <p:nvPr/>
            </p:nvSpPr>
            <p:spPr>
              <a:xfrm>
                <a:off x="1761066" y="3603625"/>
                <a:ext cx="54000" cy="54000"/>
              </a:xfrm>
              <a:prstGeom prst="ellipse">
                <a:avLst/>
              </a:prstGeom>
              <a:solidFill>
                <a:schemeClr val="tx1"/>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nvGrpSpPr>
            <p:cNvPr id="429" name="B2">
              <a:extLst>
                <a:ext uri="{FF2B5EF4-FFF2-40B4-BE49-F238E27FC236}">
                  <a16:creationId xmlns:a16="http://schemas.microsoft.com/office/drawing/2014/main" id="{09189783-0E25-F133-CE68-6320B86EDE0D}"/>
                </a:ext>
              </a:extLst>
            </p:cNvPr>
            <p:cNvGrpSpPr/>
            <p:nvPr/>
          </p:nvGrpSpPr>
          <p:grpSpPr>
            <a:xfrm>
              <a:off x="2137834" y="2603499"/>
              <a:ext cx="311150" cy="1387475"/>
              <a:chOff x="1631950" y="2758016"/>
              <a:chExt cx="311150" cy="1387475"/>
            </a:xfrm>
          </p:grpSpPr>
          <p:sp>
            <p:nvSpPr>
              <p:cNvPr id="515" name="Elemento grafico 40">
                <a:extLst>
                  <a:ext uri="{FF2B5EF4-FFF2-40B4-BE49-F238E27FC236}">
                    <a16:creationId xmlns:a16="http://schemas.microsoft.com/office/drawing/2014/main" id="{5AB9E0E2-2A1C-5BA2-2B1C-E203390212A8}"/>
                  </a:ext>
                </a:extLst>
              </p:cNvPr>
              <p:cNvSpPr/>
              <p:nvPr/>
            </p:nvSpPr>
            <p:spPr>
              <a:xfrm>
                <a:off x="1730960" y="2758016"/>
                <a:ext cx="108000" cy="1387475"/>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516" name="Rettangolo 87">
                <a:extLst>
                  <a:ext uri="{FF2B5EF4-FFF2-40B4-BE49-F238E27FC236}">
                    <a16:creationId xmlns:a16="http://schemas.microsoft.com/office/drawing/2014/main" id="{6A39F76D-A3A3-01A0-E8D8-C4E3579AEFAE}"/>
                  </a:ext>
                </a:extLst>
              </p:cNvPr>
              <p:cNvSpPr/>
              <p:nvPr/>
            </p:nvSpPr>
            <p:spPr>
              <a:xfrm>
                <a:off x="1631950" y="3398308"/>
                <a:ext cx="311150" cy="437622"/>
              </a:xfrm>
              <a:prstGeom prst="rect">
                <a:avLst/>
              </a:prstGeom>
              <a:solidFill>
                <a:srgbClr val="FFFFFF">
                  <a:lumMod val="65000"/>
                </a:srgbClr>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517" name="Connettore diritto 88">
                <a:extLst>
                  <a:ext uri="{FF2B5EF4-FFF2-40B4-BE49-F238E27FC236}">
                    <a16:creationId xmlns:a16="http://schemas.microsoft.com/office/drawing/2014/main" id="{E5E1B929-E161-F696-116C-D4D1F22D70B5}"/>
                  </a:ext>
                </a:extLst>
              </p:cNvPr>
              <p:cNvCxnSpPr>
                <a:cxnSpLocks/>
              </p:cNvCxnSpPr>
              <p:nvPr/>
            </p:nvCxnSpPr>
            <p:spPr>
              <a:xfrm>
                <a:off x="1631950" y="3619499"/>
                <a:ext cx="311150" cy="0"/>
              </a:xfrm>
              <a:prstGeom prst="line">
                <a:avLst/>
              </a:prstGeom>
              <a:noFill/>
              <a:ln w="19050" cap="flat" cmpd="sng" algn="ctr">
                <a:solidFill>
                  <a:srgbClr val="FFFFFF"/>
                </a:solidFill>
                <a:prstDash val="solid"/>
                <a:miter lim="800000"/>
              </a:ln>
              <a:effectLst/>
            </p:spPr>
          </p:cxnSp>
          <p:sp>
            <p:nvSpPr>
              <p:cNvPr id="518" name="Ovale 89">
                <a:extLst>
                  <a:ext uri="{FF2B5EF4-FFF2-40B4-BE49-F238E27FC236}">
                    <a16:creationId xmlns:a16="http://schemas.microsoft.com/office/drawing/2014/main" id="{4B480326-2B7A-EF9F-8D86-EA4141515666}"/>
                  </a:ext>
                </a:extLst>
              </p:cNvPr>
              <p:cNvSpPr>
                <a:spLocks noChangeAspect="1"/>
              </p:cNvSpPr>
              <p:nvPr/>
            </p:nvSpPr>
            <p:spPr>
              <a:xfrm>
                <a:off x="1761066" y="3605212"/>
                <a:ext cx="54000" cy="54000"/>
              </a:xfrm>
              <a:prstGeom prst="ellipse">
                <a:avLst/>
              </a:prstGeom>
              <a:solidFill>
                <a:srgbClr val="030F3B"/>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nvGrpSpPr>
            <p:cNvPr id="430" name="B3">
              <a:extLst>
                <a:ext uri="{FF2B5EF4-FFF2-40B4-BE49-F238E27FC236}">
                  <a16:creationId xmlns:a16="http://schemas.microsoft.com/office/drawing/2014/main" id="{40E94087-6850-5AE0-F46C-0263DD274F6F}"/>
                </a:ext>
              </a:extLst>
            </p:cNvPr>
            <p:cNvGrpSpPr/>
            <p:nvPr/>
          </p:nvGrpSpPr>
          <p:grpSpPr>
            <a:xfrm>
              <a:off x="3077632" y="2749549"/>
              <a:ext cx="311150" cy="1268413"/>
              <a:chOff x="1631950" y="2908299"/>
              <a:chExt cx="311150" cy="1268413"/>
            </a:xfrm>
          </p:grpSpPr>
          <p:sp>
            <p:nvSpPr>
              <p:cNvPr id="447" name="Elemento grafico 40">
                <a:extLst>
                  <a:ext uri="{FF2B5EF4-FFF2-40B4-BE49-F238E27FC236}">
                    <a16:creationId xmlns:a16="http://schemas.microsoft.com/office/drawing/2014/main" id="{0D1359A2-2490-75EF-B41C-0A6B41A59A53}"/>
                  </a:ext>
                </a:extLst>
              </p:cNvPr>
              <p:cNvSpPr/>
              <p:nvPr/>
            </p:nvSpPr>
            <p:spPr>
              <a:xfrm>
                <a:off x="1730960" y="2908299"/>
                <a:ext cx="108000" cy="1268413"/>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512" name="Rettangolo 83">
                <a:extLst>
                  <a:ext uri="{FF2B5EF4-FFF2-40B4-BE49-F238E27FC236}">
                    <a16:creationId xmlns:a16="http://schemas.microsoft.com/office/drawing/2014/main" id="{5A68D94B-E3C7-D0CB-F83A-12A41C4CA853}"/>
                  </a:ext>
                </a:extLst>
              </p:cNvPr>
              <p:cNvSpPr/>
              <p:nvPr/>
            </p:nvSpPr>
            <p:spPr>
              <a:xfrm>
                <a:off x="1631950" y="3449107"/>
                <a:ext cx="311150" cy="484717"/>
              </a:xfrm>
              <a:prstGeom prst="rect">
                <a:avLst/>
              </a:prstGeom>
              <a:solidFill>
                <a:srgbClr val="00D1CC"/>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513" name="Connettore diritto 84">
                <a:extLst>
                  <a:ext uri="{FF2B5EF4-FFF2-40B4-BE49-F238E27FC236}">
                    <a16:creationId xmlns:a16="http://schemas.microsoft.com/office/drawing/2014/main" id="{27941E01-C34B-80B1-8026-B3BCFD0D2892}"/>
                  </a:ext>
                </a:extLst>
              </p:cNvPr>
              <p:cNvCxnSpPr>
                <a:cxnSpLocks/>
              </p:cNvCxnSpPr>
              <p:nvPr/>
            </p:nvCxnSpPr>
            <p:spPr>
              <a:xfrm>
                <a:off x="1631950" y="3684061"/>
                <a:ext cx="311150" cy="0"/>
              </a:xfrm>
              <a:prstGeom prst="line">
                <a:avLst/>
              </a:prstGeom>
              <a:noFill/>
              <a:ln w="19050" cap="flat" cmpd="sng" algn="ctr">
                <a:solidFill>
                  <a:srgbClr val="FFFFFF"/>
                </a:solidFill>
                <a:prstDash val="solid"/>
                <a:miter lim="800000"/>
              </a:ln>
              <a:effectLst/>
            </p:spPr>
          </p:cxnSp>
          <p:sp>
            <p:nvSpPr>
              <p:cNvPr id="514" name="Ovale 85">
                <a:extLst>
                  <a:ext uri="{FF2B5EF4-FFF2-40B4-BE49-F238E27FC236}">
                    <a16:creationId xmlns:a16="http://schemas.microsoft.com/office/drawing/2014/main" id="{5762B04D-231B-37BB-7E24-D8623ADDAFE3}"/>
                  </a:ext>
                </a:extLst>
              </p:cNvPr>
              <p:cNvSpPr>
                <a:spLocks noChangeAspect="1"/>
              </p:cNvSpPr>
              <p:nvPr/>
            </p:nvSpPr>
            <p:spPr>
              <a:xfrm>
                <a:off x="1761066" y="3638021"/>
                <a:ext cx="54000" cy="54000"/>
              </a:xfrm>
              <a:prstGeom prst="ellipse">
                <a:avLst/>
              </a:prstGeom>
              <a:solidFill>
                <a:srgbClr val="030F3B"/>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nvGrpSpPr>
            <p:cNvPr id="431" name="B4">
              <a:extLst>
                <a:ext uri="{FF2B5EF4-FFF2-40B4-BE49-F238E27FC236}">
                  <a16:creationId xmlns:a16="http://schemas.microsoft.com/office/drawing/2014/main" id="{77AB13BD-815F-2CD8-A46E-156FAAC1E73C}"/>
                </a:ext>
              </a:extLst>
            </p:cNvPr>
            <p:cNvGrpSpPr/>
            <p:nvPr/>
          </p:nvGrpSpPr>
          <p:grpSpPr>
            <a:xfrm>
              <a:off x="3583516" y="2930525"/>
              <a:ext cx="311150" cy="1051455"/>
              <a:chOff x="1631950" y="3085042"/>
              <a:chExt cx="311150" cy="1051455"/>
            </a:xfrm>
          </p:grpSpPr>
          <p:sp>
            <p:nvSpPr>
              <p:cNvPr id="443" name="Elemento grafico 40">
                <a:extLst>
                  <a:ext uri="{FF2B5EF4-FFF2-40B4-BE49-F238E27FC236}">
                    <a16:creationId xmlns:a16="http://schemas.microsoft.com/office/drawing/2014/main" id="{21F8D830-FBF1-78D5-12F3-E2DC699EDCE6}"/>
                  </a:ext>
                </a:extLst>
              </p:cNvPr>
              <p:cNvSpPr/>
              <p:nvPr/>
            </p:nvSpPr>
            <p:spPr>
              <a:xfrm>
                <a:off x="1733525" y="3085042"/>
                <a:ext cx="108000" cy="1051455"/>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444" name="Rettangolo 79">
                <a:extLst>
                  <a:ext uri="{FF2B5EF4-FFF2-40B4-BE49-F238E27FC236}">
                    <a16:creationId xmlns:a16="http://schemas.microsoft.com/office/drawing/2014/main" id="{BD778A91-3D9F-918F-E4E7-49B09C8A50E7}"/>
                  </a:ext>
                </a:extLst>
              </p:cNvPr>
              <p:cNvSpPr/>
              <p:nvPr/>
            </p:nvSpPr>
            <p:spPr>
              <a:xfrm>
                <a:off x="1631950" y="3361795"/>
                <a:ext cx="311150" cy="553509"/>
              </a:xfrm>
              <a:prstGeom prst="rect">
                <a:avLst/>
              </a:prstGeom>
              <a:solidFill>
                <a:srgbClr val="FFFFFF">
                  <a:lumMod val="65000"/>
                </a:srgbClr>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445" name="Connettore diritto 80">
                <a:extLst>
                  <a:ext uri="{FF2B5EF4-FFF2-40B4-BE49-F238E27FC236}">
                    <a16:creationId xmlns:a16="http://schemas.microsoft.com/office/drawing/2014/main" id="{ECC18308-92FE-DCEC-6E18-AEFD062140DA}"/>
                  </a:ext>
                </a:extLst>
              </p:cNvPr>
              <p:cNvCxnSpPr>
                <a:cxnSpLocks/>
              </p:cNvCxnSpPr>
              <p:nvPr/>
            </p:nvCxnSpPr>
            <p:spPr>
              <a:xfrm>
                <a:off x="1631950" y="3589336"/>
                <a:ext cx="311150" cy="0"/>
              </a:xfrm>
              <a:prstGeom prst="line">
                <a:avLst/>
              </a:prstGeom>
              <a:noFill/>
              <a:ln w="19050" cap="flat" cmpd="sng" algn="ctr">
                <a:solidFill>
                  <a:srgbClr val="FFFFFF"/>
                </a:solidFill>
                <a:prstDash val="solid"/>
                <a:miter lim="800000"/>
              </a:ln>
              <a:effectLst/>
            </p:spPr>
          </p:cxnSp>
          <p:sp>
            <p:nvSpPr>
              <p:cNvPr id="446" name="Ovale 81">
                <a:extLst>
                  <a:ext uri="{FF2B5EF4-FFF2-40B4-BE49-F238E27FC236}">
                    <a16:creationId xmlns:a16="http://schemas.microsoft.com/office/drawing/2014/main" id="{CAD82D5A-3DCC-3AD4-4850-66A07B225A59}"/>
                  </a:ext>
                </a:extLst>
              </p:cNvPr>
              <p:cNvSpPr>
                <a:spLocks noChangeAspect="1"/>
              </p:cNvSpPr>
              <p:nvPr/>
            </p:nvSpPr>
            <p:spPr>
              <a:xfrm>
                <a:off x="1760525" y="3585633"/>
                <a:ext cx="54000" cy="54000"/>
              </a:xfrm>
              <a:prstGeom prst="ellipse">
                <a:avLst/>
              </a:prstGeom>
              <a:solidFill>
                <a:srgbClr val="030F3B"/>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nvGrpSpPr>
            <p:cNvPr id="432" name="B5">
              <a:extLst>
                <a:ext uri="{FF2B5EF4-FFF2-40B4-BE49-F238E27FC236}">
                  <a16:creationId xmlns:a16="http://schemas.microsoft.com/office/drawing/2014/main" id="{29DB268D-F72A-B892-7E8B-1490E77698BB}"/>
                </a:ext>
              </a:extLst>
            </p:cNvPr>
            <p:cNvGrpSpPr/>
            <p:nvPr/>
          </p:nvGrpSpPr>
          <p:grpSpPr>
            <a:xfrm>
              <a:off x="4523315" y="2932113"/>
              <a:ext cx="311150" cy="1100137"/>
              <a:chOff x="1631950" y="3008313"/>
              <a:chExt cx="311150" cy="1100137"/>
            </a:xfrm>
          </p:grpSpPr>
          <p:sp>
            <p:nvSpPr>
              <p:cNvPr id="439" name="Elemento grafico 40">
                <a:extLst>
                  <a:ext uri="{FF2B5EF4-FFF2-40B4-BE49-F238E27FC236}">
                    <a16:creationId xmlns:a16="http://schemas.microsoft.com/office/drawing/2014/main" id="{82728171-4F83-4468-0EED-7C3171E37D2C}"/>
                  </a:ext>
                </a:extLst>
              </p:cNvPr>
              <p:cNvSpPr/>
              <p:nvPr/>
            </p:nvSpPr>
            <p:spPr>
              <a:xfrm>
                <a:off x="1733525" y="3008313"/>
                <a:ext cx="108000" cy="1100137"/>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440" name="Rettangolo 75">
                <a:extLst>
                  <a:ext uri="{FF2B5EF4-FFF2-40B4-BE49-F238E27FC236}">
                    <a16:creationId xmlns:a16="http://schemas.microsoft.com/office/drawing/2014/main" id="{27CDAFED-6692-23FC-6EE9-A3AB1CF30B90}"/>
                  </a:ext>
                </a:extLst>
              </p:cNvPr>
              <p:cNvSpPr/>
              <p:nvPr/>
            </p:nvSpPr>
            <p:spPr>
              <a:xfrm>
                <a:off x="1631950" y="3552296"/>
                <a:ext cx="311150" cy="273579"/>
              </a:xfrm>
              <a:prstGeom prst="rect">
                <a:avLst/>
              </a:prstGeom>
              <a:solidFill>
                <a:srgbClr val="00D1CC"/>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441" name="Connettore diritto 76">
                <a:extLst>
                  <a:ext uri="{FF2B5EF4-FFF2-40B4-BE49-F238E27FC236}">
                    <a16:creationId xmlns:a16="http://schemas.microsoft.com/office/drawing/2014/main" id="{875BDB48-672D-1F82-F9B2-E7FD7AE77373}"/>
                  </a:ext>
                </a:extLst>
              </p:cNvPr>
              <p:cNvCxnSpPr>
                <a:cxnSpLocks/>
              </p:cNvCxnSpPr>
              <p:nvPr/>
            </p:nvCxnSpPr>
            <p:spPr>
              <a:xfrm>
                <a:off x="1631950" y="3656547"/>
                <a:ext cx="311150" cy="0"/>
              </a:xfrm>
              <a:prstGeom prst="line">
                <a:avLst/>
              </a:prstGeom>
              <a:noFill/>
              <a:ln w="19050" cap="flat" cmpd="sng" algn="ctr">
                <a:solidFill>
                  <a:srgbClr val="FFFFFF"/>
                </a:solidFill>
                <a:prstDash val="solid"/>
                <a:miter lim="800000"/>
              </a:ln>
              <a:effectLst/>
            </p:spPr>
          </p:cxnSp>
          <p:sp>
            <p:nvSpPr>
              <p:cNvPr id="442" name="Ovale 77">
                <a:extLst>
                  <a:ext uri="{FF2B5EF4-FFF2-40B4-BE49-F238E27FC236}">
                    <a16:creationId xmlns:a16="http://schemas.microsoft.com/office/drawing/2014/main" id="{01755C30-F597-BE7B-BF0E-8C53BDE56D59}"/>
                  </a:ext>
                </a:extLst>
              </p:cNvPr>
              <p:cNvSpPr>
                <a:spLocks noChangeAspect="1"/>
              </p:cNvSpPr>
              <p:nvPr/>
            </p:nvSpPr>
            <p:spPr>
              <a:xfrm>
                <a:off x="1760525" y="3641725"/>
                <a:ext cx="54000" cy="54000"/>
              </a:xfrm>
              <a:prstGeom prst="ellipse">
                <a:avLst/>
              </a:prstGeom>
              <a:solidFill>
                <a:srgbClr val="030F3B"/>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nvGrpSpPr>
            <p:cNvPr id="433" name="B6">
              <a:extLst>
                <a:ext uri="{FF2B5EF4-FFF2-40B4-BE49-F238E27FC236}">
                  <a16:creationId xmlns:a16="http://schemas.microsoft.com/office/drawing/2014/main" id="{5FFA96E7-25BE-A21A-DF43-A25D309E35BC}"/>
                </a:ext>
              </a:extLst>
            </p:cNvPr>
            <p:cNvGrpSpPr/>
            <p:nvPr/>
          </p:nvGrpSpPr>
          <p:grpSpPr>
            <a:xfrm>
              <a:off x="5027611" y="2670176"/>
              <a:ext cx="312738" cy="1516062"/>
              <a:chOff x="1630362" y="2913593"/>
              <a:chExt cx="312738" cy="1516062"/>
            </a:xfrm>
          </p:grpSpPr>
          <p:sp>
            <p:nvSpPr>
              <p:cNvPr id="434" name="Elemento grafico 40">
                <a:extLst>
                  <a:ext uri="{FF2B5EF4-FFF2-40B4-BE49-F238E27FC236}">
                    <a16:creationId xmlns:a16="http://schemas.microsoft.com/office/drawing/2014/main" id="{BF925623-2DBC-B287-ECE1-D6D706401F61}"/>
                  </a:ext>
                </a:extLst>
              </p:cNvPr>
              <p:cNvSpPr/>
              <p:nvPr/>
            </p:nvSpPr>
            <p:spPr>
              <a:xfrm>
                <a:off x="1733525" y="2913593"/>
                <a:ext cx="108000" cy="1516062"/>
              </a:xfrm>
              <a:custGeom>
                <a:avLst/>
                <a:gdLst>
                  <a:gd name="connsiteX0" fmla="*/ -1292 w 696467"/>
                  <a:gd name="connsiteY0" fmla="*/ 2824226 h 2829268"/>
                  <a:gd name="connsiteX1" fmla="*/ 677746 w 696467"/>
                  <a:gd name="connsiteY1" fmla="*/ 2824226 h 2829268"/>
                  <a:gd name="connsiteX2" fmla="*/ 16138 w 696467"/>
                  <a:gd name="connsiteY2" fmla="*/ 4483 h 2829268"/>
                  <a:gd name="connsiteX3" fmla="*/ 695176 w 696467"/>
                  <a:gd name="connsiteY3" fmla="*/ 4483 h 2829268"/>
                  <a:gd name="connsiteX4" fmla="*/ 355609 w 696467"/>
                  <a:gd name="connsiteY4" fmla="*/ -279 h 2829268"/>
                  <a:gd name="connsiteX5" fmla="*/ 355609 w 696467"/>
                  <a:gd name="connsiteY5" fmla="*/ 2828989 h 2829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96467" h="2829268">
                    <a:moveTo>
                      <a:pt x="-1292" y="2824226"/>
                    </a:moveTo>
                    <a:lnTo>
                      <a:pt x="677746" y="2824226"/>
                    </a:lnTo>
                    <a:moveTo>
                      <a:pt x="16138" y="4483"/>
                    </a:moveTo>
                    <a:lnTo>
                      <a:pt x="695176" y="4483"/>
                    </a:lnTo>
                    <a:moveTo>
                      <a:pt x="355609" y="-279"/>
                    </a:moveTo>
                    <a:lnTo>
                      <a:pt x="355609" y="2828989"/>
                    </a:lnTo>
                  </a:path>
                </a:pathLst>
              </a:custGeom>
              <a:noFill/>
              <a:ln w="6350" cap="flat">
                <a:solidFill>
                  <a:srgbClr val="030F3B"/>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latin typeface="+mj-lt"/>
                </a:endParaRPr>
              </a:p>
            </p:txBody>
          </p:sp>
          <p:sp>
            <p:nvSpPr>
              <p:cNvPr id="435" name="Rettangolo 71">
                <a:extLst>
                  <a:ext uri="{FF2B5EF4-FFF2-40B4-BE49-F238E27FC236}">
                    <a16:creationId xmlns:a16="http://schemas.microsoft.com/office/drawing/2014/main" id="{A8E41456-2DE6-27C0-9E8E-4BE731207A60}"/>
                  </a:ext>
                </a:extLst>
              </p:cNvPr>
              <p:cNvSpPr/>
              <p:nvPr/>
            </p:nvSpPr>
            <p:spPr>
              <a:xfrm>
                <a:off x="1630362" y="3439582"/>
                <a:ext cx="311150" cy="502710"/>
              </a:xfrm>
              <a:prstGeom prst="rect">
                <a:avLst/>
              </a:prstGeom>
              <a:solidFill>
                <a:srgbClr val="FFFFFF">
                  <a:lumMod val="65000"/>
                </a:srgbClr>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cxnSp>
            <p:nvCxnSpPr>
              <p:cNvPr id="436" name="Connettore diritto 72">
                <a:extLst>
                  <a:ext uri="{FF2B5EF4-FFF2-40B4-BE49-F238E27FC236}">
                    <a16:creationId xmlns:a16="http://schemas.microsoft.com/office/drawing/2014/main" id="{2471FB3D-52FC-A5FD-15B0-6CE3528DC37A}"/>
                  </a:ext>
                </a:extLst>
              </p:cNvPr>
              <p:cNvCxnSpPr>
                <a:cxnSpLocks/>
              </p:cNvCxnSpPr>
              <p:nvPr/>
            </p:nvCxnSpPr>
            <p:spPr>
              <a:xfrm>
                <a:off x="1631950" y="3690407"/>
                <a:ext cx="311150" cy="0"/>
              </a:xfrm>
              <a:prstGeom prst="line">
                <a:avLst/>
              </a:prstGeom>
              <a:noFill/>
              <a:ln w="19050" cap="flat" cmpd="sng" algn="ctr">
                <a:solidFill>
                  <a:srgbClr val="FFFFFF"/>
                </a:solidFill>
                <a:prstDash val="solid"/>
                <a:miter lim="800000"/>
              </a:ln>
              <a:effectLst/>
            </p:spPr>
          </p:cxnSp>
          <p:sp>
            <p:nvSpPr>
              <p:cNvPr id="437" name="Ovale 73">
                <a:extLst>
                  <a:ext uri="{FF2B5EF4-FFF2-40B4-BE49-F238E27FC236}">
                    <a16:creationId xmlns:a16="http://schemas.microsoft.com/office/drawing/2014/main" id="{92809841-088C-68C6-C7D0-55E5CF56D714}"/>
                  </a:ext>
                </a:extLst>
              </p:cNvPr>
              <p:cNvSpPr>
                <a:spLocks noChangeAspect="1"/>
              </p:cNvSpPr>
              <p:nvPr/>
            </p:nvSpPr>
            <p:spPr>
              <a:xfrm>
                <a:off x="1760525" y="3675591"/>
                <a:ext cx="54000" cy="54000"/>
              </a:xfrm>
              <a:prstGeom prst="ellipse">
                <a:avLst/>
              </a:prstGeom>
              <a:solidFill>
                <a:srgbClr val="030F3B"/>
              </a:solidFill>
              <a:ln w="127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latin typeface="+mj-lt"/>
                  <a:ea typeface="+mn-ea"/>
                  <a:cs typeface="+mn-cs"/>
                </a:endParaRPr>
              </a:p>
            </p:txBody>
          </p:sp>
        </p:grpSp>
      </p:grpSp>
      <p:sp>
        <p:nvSpPr>
          <p:cNvPr id="523" name="CasellaDiTesto 95">
            <a:extLst>
              <a:ext uri="{FF2B5EF4-FFF2-40B4-BE49-F238E27FC236}">
                <a16:creationId xmlns:a16="http://schemas.microsoft.com/office/drawing/2014/main" id="{FC934FCD-CD3B-7C03-2582-A32804BF4369}"/>
              </a:ext>
            </a:extLst>
          </p:cNvPr>
          <p:cNvSpPr txBox="1"/>
          <p:nvPr/>
        </p:nvSpPr>
        <p:spPr>
          <a:xfrm rot="16200000">
            <a:off x="4157113" y="2176769"/>
            <a:ext cx="1484711" cy="162000"/>
          </a:xfrm>
          <a:prstGeom prst="rect">
            <a:avLst/>
          </a:prstGeom>
          <a:noFill/>
        </p:spPr>
        <p:txBody>
          <a:bodyPr wrap="square" lIns="0" tIns="0" rIns="0" bIns="0" rtlCol="0" anchor="ctr" anchorCtr="0">
            <a:noAutofit/>
          </a:bodyPr>
          <a:lstStyle/>
          <a:p>
            <a:pPr algn="ctr" defTabSz="685800">
              <a:lnSpc>
                <a:spcPct val="90000"/>
              </a:lnSpc>
              <a:defRPr/>
            </a:pPr>
            <a:r>
              <a:rPr lang="en-US" sz="800" b="1">
                <a:solidFill>
                  <a:srgbClr val="000000"/>
                </a:solidFill>
                <a:latin typeface="+mj-lt"/>
              </a:rPr>
              <a:t>PIP-D-Score</a:t>
            </a:r>
          </a:p>
        </p:txBody>
      </p:sp>
      <p:sp>
        <p:nvSpPr>
          <p:cNvPr id="524" name="CasellaDiTesto 96">
            <a:extLst>
              <a:ext uri="{FF2B5EF4-FFF2-40B4-BE49-F238E27FC236}">
                <a16:creationId xmlns:a16="http://schemas.microsoft.com/office/drawing/2014/main" id="{069FD39E-3640-EF2E-4568-21CEB4475F05}"/>
              </a:ext>
            </a:extLst>
          </p:cNvPr>
          <p:cNvSpPr txBox="1"/>
          <p:nvPr/>
        </p:nvSpPr>
        <p:spPr>
          <a:xfrm>
            <a:off x="5386309" y="3241927"/>
            <a:ext cx="3240881" cy="110800"/>
          </a:xfrm>
          <a:prstGeom prst="rect">
            <a:avLst/>
          </a:prstGeom>
          <a:noFill/>
        </p:spPr>
        <p:txBody>
          <a:bodyPr wrap="square" lIns="0" tIns="0" rIns="0" bIns="0" rtlCol="0" anchor="ctr" anchorCtr="0">
            <a:spAutoFit/>
          </a:bodyPr>
          <a:lstStyle/>
          <a:p>
            <a:pPr algn="ctr" defTabSz="685800">
              <a:lnSpc>
                <a:spcPct val="90000"/>
              </a:lnSpc>
              <a:defRPr/>
            </a:pPr>
            <a:r>
              <a:rPr lang="en-US" sz="800" b="1" err="1">
                <a:solidFill>
                  <a:srgbClr val="000000"/>
                </a:solidFill>
                <a:latin typeface="+mj-lt"/>
              </a:rPr>
              <a:t>Visite</a:t>
            </a:r>
            <a:endParaRPr lang="en-US" sz="800" b="1">
              <a:solidFill>
                <a:srgbClr val="000000"/>
              </a:solidFill>
              <a:latin typeface="+mj-lt"/>
            </a:endParaRPr>
          </a:p>
        </p:txBody>
      </p:sp>
      <p:sp>
        <p:nvSpPr>
          <p:cNvPr id="525" name="TextBox 10">
            <a:extLst>
              <a:ext uri="{FF2B5EF4-FFF2-40B4-BE49-F238E27FC236}">
                <a16:creationId xmlns:a16="http://schemas.microsoft.com/office/drawing/2014/main" id="{945C82A2-ECD3-0039-D0B7-3AC7A4BBB266}"/>
              </a:ext>
            </a:extLst>
          </p:cNvPr>
          <p:cNvSpPr txBox="1"/>
          <p:nvPr/>
        </p:nvSpPr>
        <p:spPr>
          <a:xfrm>
            <a:off x="5597965"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N=49</a:t>
            </a:r>
            <a:endParaRPr lang="en-US" sz="700">
              <a:solidFill>
                <a:srgbClr val="000000"/>
              </a:solidFill>
              <a:latin typeface="+mj-lt"/>
            </a:endParaRPr>
          </a:p>
        </p:txBody>
      </p:sp>
      <p:sp>
        <p:nvSpPr>
          <p:cNvPr id="526" name="TextBox 10">
            <a:extLst>
              <a:ext uri="{FF2B5EF4-FFF2-40B4-BE49-F238E27FC236}">
                <a16:creationId xmlns:a16="http://schemas.microsoft.com/office/drawing/2014/main" id="{D233C38A-53C8-9A42-CAD7-506066C5F38E}"/>
              </a:ext>
            </a:extLst>
          </p:cNvPr>
          <p:cNvSpPr txBox="1"/>
          <p:nvPr/>
        </p:nvSpPr>
        <p:spPr>
          <a:xfrm>
            <a:off x="5977380"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N=48</a:t>
            </a:r>
            <a:endParaRPr lang="en-US" sz="700">
              <a:solidFill>
                <a:srgbClr val="000000"/>
              </a:solidFill>
              <a:latin typeface="+mj-lt"/>
            </a:endParaRPr>
          </a:p>
        </p:txBody>
      </p:sp>
      <p:sp>
        <p:nvSpPr>
          <p:cNvPr id="527" name="TextBox 10">
            <a:extLst>
              <a:ext uri="{FF2B5EF4-FFF2-40B4-BE49-F238E27FC236}">
                <a16:creationId xmlns:a16="http://schemas.microsoft.com/office/drawing/2014/main" id="{C5CD8568-7FA6-CE56-B151-D8E2DF629623}"/>
              </a:ext>
            </a:extLst>
          </p:cNvPr>
          <p:cNvSpPr txBox="1"/>
          <p:nvPr/>
        </p:nvSpPr>
        <p:spPr>
          <a:xfrm>
            <a:off x="6681585"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N=48</a:t>
            </a:r>
            <a:endParaRPr lang="en-US" sz="700">
              <a:solidFill>
                <a:srgbClr val="000000"/>
              </a:solidFill>
              <a:latin typeface="+mj-lt"/>
            </a:endParaRPr>
          </a:p>
        </p:txBody>
      </p:sp>
      <p:sp>
        <p:nvSpPr>
          <p:cNvPr id="528" name="TextBox 10">
            <a:extLst>
              <a:ext uri="{FF2B5EF4-FFF2-40B4-BE49-F238E27FC236}">
                <a16:creationId xmlns:a16="http://schemas.microsoft.com/office/drawing/2014/main" id="{63DDB0A0-57EB-FDF7-301E-7F363CDC17D6}"/>
              </a:ext>
            </a:extLst>
          </p:cNvPr>
          <p:cNvSpPr txBox="1"/>
          <p:nvPr/>
        </p:nvSpPr>
        <p:spPr>
          <a:xfrm>
            <a:off x="7060999"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N=43</a:t>
            </a:r>
            <a:endParaRPr lang="en-US" sz="700">
              <a:solidFill>
                <a:srgbClr val="000000"/>
              </a:solidFill>
              <a:latin typeface="+mj-lt"/>
            </a:endParaRPr>
          </a:p>
        </p:txBody>
      </p:sp>
      <p:sp>
        <p:nvSpPr>
          <p:cNvPr id="529" name="TextBox 10">
            <a:extLst>
              <a:ext uri="{FF2B5EF4-FFF2-40B4-BE49-F238E27FC236}">
                <a16:creationId xmlns:a16="http://schemas.microsoft.com/office/drawing/2014/main" id="{187687E0-BB8B-DCB3-0870-DDD63752CFCC}"/>
              </a:ext>
            </a:extLst>
          </p:cNvPr>
          <p:cNvSpPr txBox="1"/>
          <p:nvPr/>
        </p:nvSpPr>
        <p:spPr>
          <a:xfrm>
            <a:off x="7767427"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N=41</a:t>
            </a:r>
            <a:endParaRPr lang="en-US" sz="700">
              <a:solidFill>
                <a:srgbClr val="000000"/>
              </a:solidFill>
              <a:latin typeface="+mj-lt"/>
            </a:endParaRPr>
          </a:p>
        </p:txBody>
      </p:sp>
      <p:sp>
        <p:nvSpPr>
          <p:cNvPr id="530" name="TextBox 10">
            <a:extLst>
              <a:ext uri="{FF2B5EF4-FFF2-40B4-BE49-F238E27FC236}">
                <a16:creationId xmlns:a16="http://schemas.microsoft.com/office/drawing/2014/main" id="{65E143DE-ECE4-D821-E550-D8DC6735FAF4}"/>
              </a:ext>
            </a:extLst>
          </p:cNvPr>
          <p:cNvSpPr txBox="1"/>
          <p:nvPr/>
        </p:nvSpPr>
        <p:spPr>
          <a:xfrm>
            <a:off x="8146842"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N=34</a:t>
            </a:r>
            <a:endParaRPr lang="en-US" sz="700">
              <a:solidFill>
                <a:srgbClr val="000000"/>
              </a:solidFill>
              <a:latin typeface="+mj-lt"/>
            </a:endParaRPr>
          </a:p>
        </p:txBody>
      </p:sp>
      <p:sp>
        <p:nvSpPr>
          <p:cNvPr id="531" name="TextBox 10">
            <a:extLst>
              <a:ext uri="{FF2B5EF4-FFF2-40B4-BE49-F238E27FC236}">
                <a16:creationId xmlns:a16="http://schemas.microsoft.com/office/drawing/2014/main" id="{0E766600-DA96-AB8E-C738-34B402506B09}"/>
              </a:ext>
            </a:extLst>
          </p:cNvPr>
          <p:cNvSpPr txBox="1"/>
          <p:nvPr/>
        </p:nvSpPr>
        <p:spPr>
          <a:xfrm>
            <a:off x="1054895" y="1363128"/>
            <a:ext cx="3246834" cy="142616"/>
          </a:xfrm>
          <a:prstGeom prst="rect">
            <a:avLst/>
          </a:prstGeom>
          <a:noFill/>
        </p:spPr>
        <p:txBody>
          <a:bodyPr wrap="square" lIns="0" tIns="0" rIns="0" bIns="27000" anchor="b" anchorCtr="0">
            <a:spAutoFit/>
          </a:bodyPr>
          <a:lstStyle/>
          <a:p>
            <a:pPr algn="ctr" defTabSz="685800">
              <a:lnSpc>
                <a:spcPct val="90000"/>
              </a:lnSpc>
              <a:defRPr/>
            </a:pPr>
            <a:r>
              <a:rPr lang="en-US" sz="800" err="1">
                <a:solidFill>
                  <a:srgbClr val="030F3B"/>
                </a:solidFill>
                <a:latin typeface="+mj-lt"/>
              </a:rPr>
              <a:t>Mittlere</a:t>
            </a:r>
            <a:r>
              <a:rPr lang="en-US" sz="800">
                <a:solidFill>
                  <a:srgbClr val="030F3B"/>
                </a:solidFill>
                <a:latin typeface="+mj-lt"/>
              </a:rPr>
              <a:t> </a:t>
            </a:r>
            <a:r>
              <a:rPr lang="en-US" sz="800" err="1">
                <a:solidFill>
                  <a:srgbClr val="030F3B"/>
                </a:solidFill>
                <a:latin typeface="+mj-lt"/>
              </a:rPr>
              <a:t>Differenz</a:t>
            </a:r>
            <a:r>
              <a:rPr lang="en-US" sz="800">
                <a:solidFill>
                  <a:srgbClr val="030F3B"/>
                </a:solidFill>
                <a:latin typeface="+mj-lt"/>
              </a:rPr>
              <a:t> (95 </a:t>
            </a:r>
            <a:r>
              <a:rPr lang="en-US" sz="700">
                <a:solidFill>
                  <a:srgbClr val="030F3B"/>
                </a:solidFill>
                <a:latin typeface="+mj-lt"/>
              </a:rPr>
              <a:t>%-K</a:t>
            </a:r>
            <a:r>
              <a:rPr lang="en-US" sz="800">
                <a:solidFill>
                  <a:srgbClr val="030F3B"/>
                </a:solidFill>
                <a:latin typeface="+mj-lt"/>
              </a:rPr>
              <a:t>I): -12,3 (-21,4; -3,2), </a:t>
            </a:r>
            <a:r>
              <a:rPr lang="en-US" sz="800" b="1">
                <a:solidFill>
                  <a:srgbClr val="030F3B"/>
                </a:solidFill>
                <a:latin typeface="+mj-lt"/>
              </a:rPr>
              <a:t>p = 0,008</a:t>
            </a:r>
          </a:p>
        </p:txBody>
      </p:sp>
      <p:sp>
        <p:nvSpPr>
          <p:cNvPr id="532" name="CasellaDiTesto 18">
            <a:extLst>
              <a:ext uri="{FF2B5EF4-FFF2-40B4-BE49-F238E27FC236}">
                <a16:creationId xmlns:a16="http://schemas.microsoft.com/office/drawing/2014/main" id="{A716D8F4-4058-370A-0EFD-54E8F96FFEB5}"/>
              </a:ext>
            </a:extLst>
          </p:cNvPr>
          <p:cNvSpPr txBox="1"/>
          <p:nvPr/>
        </p:nvSpPr>
        <p:spPr>
          <a:xfrm rot="16200000">
            <a:off x="-156698" y="2176769"/>
            <a:ext cx="1484711" cy="162000"/>
          </a:xfrm>
          <a:prstGeom prst="rect">
            <a:avLst/>
          </a:prstGeom>
          <a:noFill/>
        </p:spPr>
        <p:txBody>
          <a:bodyPr wrap="square" lIns="0" tIns="0" rIns="0" bIns="0" rtlCol="0" anchor="ctr" anchorCtr="0">
            <a:noAutofit/>
          </a:bodyPr>
          <a:lstStyle/>
          <a:p>
            <a:pPr algn="ctr" defTabSz="685800">
              <a:lnSpc>
                <a:spcPct val="90000"/>
              </a:lnSpc>
              <a:defRPr/>
            </a:pPr>
            <a:r>
              <a:rPr lang="en-US" sz="800" b="1">
                <a:solidFill>
                  <a:srgbClr val="000000"/>
                </a:solidFill>
                <a:latin typeface="+mj-lt"/>
              </a:rPr>
              <a:t>PIP-F-Score</a:t>
            </a:r>
          </a:p>
        </p:txBody>
      </p:sp>
      <p:sp>
        <p:nvSpPr>
          <p:cNvPr id="533" name="CasellaDiTesto 19">
            <a:extLst>
              <a:ext uri="{FF2B5EF4-FFF2-40B4-BE49-F238E27FC236}">
                <a16:creationId xmlns:a16="http://schemas.microsoft.com/office/drawing/2014/main" id="{67FDD247-A96B-8B19-586F-32AA60793FF3}"/>
              </a:ext>
            </a:extLst>
          </p:cNvPr>
          <p:cNvSpPr txBox="1"/>
          <p:nvPr/>
        </p:nvSpPr>
        <p:spPr>
          <a:xfrm>
            <a:off x="1054893" y="3241927"/>
            <a:ext cx="3246835" cy="110800"/>
          </a:xfrm>
          <a:prstGeom prst="rect">
            <a:avLst/>
          </a:prstGeom>
          <a:noFill/>
        </p:spPr>
        <p:txBody>
          <a:bodyPr wrap="square" lIns="0" tIns="0" rIns="0" bIns="0" rtlCol="0" anchor="ctr" anchorCtr="0">
            <a:spAutoFit/>
          </a:bodyPr>
          <a:lstStyle/>
          <a:p>
            <a:pPr algn="ctr" defTabSz="685800">
              <a:lnSpc>
                <a:spcPct val="90000"/>
              </a:lnSpc>
              <a:defRPr/>
            </a:pPr>
            <a:r>
              <a:rPr lang="en-US" sz="800" b="1" err="1">
                <a:solidFill>
                  <a:srgbClr val="000000"/>
                </a:solidFill>
                <a:latin typeface="+mj-lt"/>
              </a:rPr>
              <a:t>Visite</a:t>
            </a:r>
            <a:endParaRPr lang="en-US" sz="800" b="1">
              <a:solidFill>
                <a:srgbClr val="000000"/>
              </a:solidFill>
              <a:latin typeface="+mj-lt"/>
            </a:endParaRPr>
          </a:p>
        </p:txBody>
      </p:sp>
      <p:sp>
        <p:nvSpPr>
          <p:cNvPr id="534" name="TextBox 10">
            <a:extLst>
              <a:ext uri="{FF2B5EF4-FFF2-40B4-BE49-F238E27FC236}">
                <a16:creationId xmlns:a16="http://schemas.microsoft.com/office/drawing/2014/main" id="{B5D89C78-FEA5-12D2-C2A3-0097D6719C24}"/>
              </a:ext>
            </a:extLst>
          </p:cNvPr>
          <p:cNvSpPr txBox="1"/>
          <p:nvPr/>
        </p:nvSpPr>
        <p:spPr>
          <a:xfrm>
            <a:off x="1277980"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N=49</a:t>
            </a:r>
            <a:endParaRPr lang="en-US" sz="700">
              <a:solidFill>
                <a:srgbClr val="000000"/>
              </a:solidFill>
              <a:latin typeface="+mj-lt"/>
            </a:endParaRPr>
          </a:p>
        </p:txBody>
      </p:sp>
      <p:sp>
        <p:nvSpPr>
          <p:cNvPr id="535" name="TextBox 10">
            <a:extLst>
              <a:ext uri="{FF2B5EF4-FFF2-40B4-BE49-F238E27FC236}">
                <a16:creationId xmlns:a16="http://schemas.microsoft.com/office/drawing/2014/main" id="{4D2CAA2C-2969-8125-B9C6-E1C7C6715909}"/>
              </a:ext>
            </a:extLst>
          </p:cNvPr>
          <p:cNvSpPr txBox="1"/>
          <p:nvPr/>
        </p:nvSpPr>
        <p:spPr>
          <a:xfrm>
            <a:off x="1657395"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N=48</a:t>
            </a:r>
            <a:endParaRPr lang="en-US" sz="700">
              <a:solidFill>
                <a:srgbClr val="000000"/>
              </a:solidFill>
              <a:latin typeface="+mj-lt"/>
            </a:endParaRPr>
          </a:p>
        </p:txBody>
      </p:sp>
      <p:sp>
        <p:nvSpPr>
          <p:cNvPr id="536" name="TextBox 10">
            <a:extLst>
              <a:ext uri="{FF2B5EF4-FFF2-40B4-BE49-F238E27FC236}">
                <a16:creationId xmlns:a16="http://schemas.microsoft.com/office/drawing/2014/main" id="{197FC10B-ECE2-82D8-65CA-F36D4826E5F7}"/>
              </a:ext>
            </a:extLst>
          </p:cNvPr>
          <p:cNvSpPr txBox="1"/>
          <p:nvPr/>
        </p:nvSpPr>
        <p:spPr>
          <a:xfrm>
            <a:off x="2361600"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N=48</a:t>
            </a:r>
            <a:endParaRPr lang="en-US" sz="700">
              <a:solidFill>
                <a:srgbClr val="000000"/>
              </a:solidFill>
              <a:latin typeface="+mj-lt"/>
            </a:endParaRPr>
          </a:p>
        </p:txBody>
      </p:sp>
      <p:sp>
        <p:nvSpPr>
          <p:cNvPr id="537" name="TextBox 10">
            <a:extLst>
              <a:ext uri="{FF2B5EF4-FFF2-40B4-BE49-F238E27FC236}">
                <a16:creationId xmlns:a16="http://schemas.microsoft.com/office/drawing/2014/main" id="{C0FB59A1-23C1-4428-7308-49E49B68EE76}"/>
              </a:ext>
            </a:extLst>
          </p:cNvPr>
          <p:cNvSpPr txBox="1"/>
          <p:nvPr/>
        </p:nvSpPr>
        <p:spPr>
          <a:xfrm>
            <a:off x="2741014"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N=43</a:t>
            </a:r>
            <a:endParaRPr lang="en-US" sz="700">
              <a:solidFill>
                <a:srgbClr val="000000"/>
              </a:solidFill>
              <a:latin typeface="+mj-lt"/>
            </a:endParaRPr>
          </a:p>
        </p:txBody>
      </p:sp>
      <p:sp>
        <p:nvSpPr>
          <p:cNvPr id="538" name="TextBox 10">
            <a:extLst>
              <a:ext uri="{FF2B5EF4-FFF2-40B4-BE49-F238E27FC236}">
                <a16:creationId xmlns:a16="http://schemas.microsoft.com/office/drawing/2014/main" id="{EC9C9F84-B58B-B381-EB2B-75B36624C556}"/>
              </a:ext>
            </a:extLst>
          </p:cNvPr>
          <p:cNvSpPr txBox="1"/>
          <p:nvPr/>
        </p:nvSpPr>
        <p:spPr>
          <a:xfrm>
            <a:off x="3447442"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N=41</a:t>
            </a:r>
            <a:endParaRPr lang="en-US" sz="700">
              <a:solidFill>
                <a:srgbClr val="000000"/>
              </a:solidFill>
              <a:latin typeface="+mj-lt"/>
            </a:endParaRPr>
          </a:p>
        </p:txBody>
      </p:sp>
      <p:sp>
        <p:nvSpPr>
          <p:cNvPr id="539" name="TextBox 10">
            <a:extLst>
              <a:ext uri="{FF2B5EF4-FFF2-40B4-BE49-F238E27FC236}">
                <a16:creationId xmlns:a16="http://schemas.microsoft.com/office/drawing/2014/main" id="{988B4579-03B3-AA20-6D3E-2230906B9CE4}"/>
              </a:ext>
            </a:extLst>
          </p:cNvPr>
          <p:cNvSpPr txBox="1"/>
          <p:nvPr/>
        </p:nvSpPr>
        <p:spPr>
          <a:xfrm>
            <a:off x="3826857" y="2864324"/>
            <a:ext cx="256480" cy="134985"/>
          </a:xfrm>
          <a:prstGeom prst="rect">
            <a:avLst/>
          </a:prstGeom>
          <a:noFill/>
        </p:spPr>
        <p:txBody>
          <a:bodyPr wrap="none" lIns="0" tIns="0" rIns="0" bIns="27000" anchor="b" anchorCtr="0">
            <a:spAutoFit/>
          </a:bodyPr>
          <a:lstStyle/>
          <a:p>
            <a:pPr algn="ctr" defTabSz="685800">
              <a:defRPr/>
            </a:pPr>
            <a:r>
              <a:rPr lang="en-US" sz="700">
                <a:solidFill>
                  <a:srgbClr val="212121"/>
                </a:solidFill>
                <a:latin typeface="+mj-lt"/>
              </a:rPr>
              <a:t>N=34</a:t>
            </a:r>
            <a:endParaRPr lang="en-US" sz="700">
              <a:solidFill>
                <a:srgbClr val="000000"/>
              </a:solidFill>
              <a:latin typeface="+mj-lt"/>
            </a:endParaRPr>
          </a:p>
        </p:txBody>
      </p:sp>
      <p:sp>
        <p:nvSpPr>
          <p:cNvPr id="540" name="Rectangle: Top Corners Rounded 12">
            <a:extLst>
              <a:ext uri="{FF2B5EF4-FFF2-40B4-BE49-F238E27FC236}">
                <a16:creationId xmlns:a16="http://schemas.microsoft.com/office/drawing/2014/main" id="{2C820010-E350-3DE5-390C-697D5981A7D9}"/>
              </a:ext>
            </a:extLst>
          </p:cNvPr>
          <p:cNvSpPr/>
          <p:nvPr/>
        </p:nvSpPr>
        <p:spPr>
          <a:xfrm>
            <a:off x="1062038" y="1134743"/>
            <a:ext cx="3239691" cy="138499"/>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lnSpc>
                <a:spcPct val="90000"/>
              </a:lnSpc>
              <a:spcBef>
                <a:spcPts val="750"/>
              </a:spcBef>
            </a:pPr>
            <a:r>
              <a:rPr lang="en-US" sz="1000" b="1" err="1">
                <a:solidFill>
                  <a:srgbClr val="030F3B"/>
                </a:solidFill>
                <a:latin typeface="+mj-lt"/>
                <a:cs typeface="Poppins" pitchFamily="2" charset="77"/>
              </a:rPr>
              <a:t>Häufigkeit</a:t>
            </a:r>
            <a:r>
              <a:rPr lang="en-US" sz="1000" b="1">
                <a:solidFill>
                  <a:srgbClr val="030F3B"/>
                </a:solidFill>
                <a:latin typeface="+mj-lt"/>
                <a:cs typeface="Poppins" pitchFamily="2" charset="77"/>
              </a:rPr>
              <a:t> von Stress-Ereignissen</a:t>
            </a:r>
            <a:r>
              <a:rPr lang="en-US" sz="1000" baseline="30000">
                <a:solidFill>
                  <a:srgbClr val="030F3B"/>
                </a:solidFill>
                <a:latin typeface="+mj-lt"/>
                <a:cs typeface="Poppins" pitchFamily="2" charset="77"/>
              </a:rPr>
              <a:t>1,2</a:t>
            </a:r>
          </a:p>
        </p:txBody>
      </p:sp>
      <p:sp>
        <p:nvSpPr>
          <p:cNvPr id="541" name="Rectangle: Top Corners Rounded 13">
            <a:extLst>
              <a:ext uri="{FF2B5EF4-FFF2-40B4-BE49-F238E27FC236}">
                <a16:creationId xmlns:a16="http://schemas.microsoft.com/office/drawing/2014/main" id="{5AFDC4D3-25D4-68FA-0640-CDBED6B54652}"/>
              </a:ext>
            </a:extLst>
          </p:cNvPr>
          <p:cNvSpPr/>
          <p:nvPr/>
        </p:nvSpPr>
        <p:spPr>
          <a:xfrm>
            <a:off x="5381626" y="1134743"/>
            <a:ext cx="3239690" cy="138499"/>
          </a:xfrm>
          <a:prstGeom prst="rect">
            <a:avLst/>
          </a:prstGeom>
          <a:noFill/>
        </p:spPr>
        <p:txBody>
          <a:bodyPr wrap="square" lIns="0" tIns="0" rIns="0" bIns="0" rtlCol="0">
            <a:spAutoFit/>
          </a:bodyP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defTabSz="685800">
              <a:lnSpc>
                <a:spcPct val="90000"/>
              </a:lnSpc>
              <a:spcBef>
                <a:spcPts val="750"/>
              </a:spcBef>
            </a:pPr>
            <a:r>
              <a:rPr lang="en-US" sz="1000" b="1" err="1">
                <a:solidFill>
                  <a:srgbClr val="030F3B"/>
                </a:solidFill>
                <a:latin typeface="+mj-lt"/>
                <a:cs typeface="Poppins" pitchFamily="2" charset="77"/>
              </a:rPr>
              <a:t>Schwierigkeitsgrad</a:t>
            </a:r>
            <a:r>
              <a:rPr lang="en-US" sz="1000" b="1">
                <a:solidFill>
                  <a:srgbClr val="030F3B"/>
                </a:solidFill>
                <a:latin typeface="+mj-lt"/>
                <a:cs typeface="Poppins" pitchFamily="2" charset="77"/>
              </a:rPr>
              <a:t> von Stress-Ereignissen</a:t>
            </a:r>
            <a:r>
              <a:rPr lang="en-US" sz="1000" baseline="30000">
                <a:solidFill>
                  <a:srgbClr val="030F3B"/>
                </a:solidFill>
                <a:latin typeface="+mj-lt"/>
                <a:cs typeface="Poppins" pitchFamily="2" charset="77"/>
              </a:rPr>
              <a:t>1,2</a:t>
            </a:r>
          </a:p>
        </p:txBody>
      </p:sp>
      <p:sp>
        <p:nvSpPr>
          <p:cNvPr id="542" name="TextBox 17">
            <a:extLst>
              <a:ext uri="{FF2B5EF4-FFF2-40B4-BE49-F238E27FC236}">
                <a16:creationId xmlns:a16="http://schemas.microsoft.com/office/drawing/2014/main" id="{870310EC-310A-B51A-B24D-E57C922C41BB}"/>
              </a:ext>
            </a:extLst>
          </p:cNvPr>
          <p:cNvSpPr txBox="1"/>
          <p:nvPr/>
        </p:nvSpPr>
        <p:spPr>
          <a:xfrm>
            <a:off x="5381626" y="1361778"/>
            <a:ext cx="3240881" cy="142616"/>
          </a:xfrm>
          <a:prstGeom prst="rect">
            <a:avLst/>
          </a:prstGeom>
          <a:noFill/>
        </p:spPr>
        <p:txBody>
          <a:bodyPr wrap="square" lIns="0" tIns="0" rIns="0" bIns="27000" anchor="b" anchorCtr="0">
            <a:spAutoFit/>
          </a:bodyPr>
          <a:lstStyle/>
          <a:p>
            <a:pPr algn="ctr" defTabSz="685800">
              <a:lnSpc>
                <a:spcPct val="90000"/>
              </a:lnSpc>
              <a:defRPr/>
            </a:pPr>
            <a:r>
              <a:rPr lang="en-US" sz="800" err="1">
                <a:solidFill>
                  <a:srgbClr val="030F3B"/>
                </a:solidFill>
                <a:latin typeface="+mj-lt"/>
              </a:rPr>
              <a:t>Mittlere</a:t>
            </a:r>
            <a:r>
              <a:rPr lang="en-US" sz="800">
                <a:solidFill>
                  <a:srgbClr val="030F3B"/>
                </a:solidFill>
                <a:latin typeface="+mj-lt"/>
              </a:rPr>
              <a:t> </a:t>
            </a:r>
            <a:r>
              <a:rPr lang="en-US" sz="800" err="1">
                <a:solidFill>
                  <a:srgbClr val="030F3B"/>
                </a:solidFill>
                <a:latin typeface="+mj-lt"/>
              </a:rPr>
              <a:t>Differenz</a:t>
            </a:r>
            <a:r>
              <a:rPr lang="en-US" sz="800">
                <a:solidFill>
                  <a:srgbClr val="030F3B"/>
                </a:solidFill>
                <a:latin typeface="+mj-lt"/>
              </a:rPr>
              <a:t> (95 </a:t>
            </a:r>
            <a:r>
              <a:rPr lang="en-US" sz="700">
                <a:solidFill>
                  <a:srgbClr val="030F3B"/>
                </a:solidFill>
                <a:latin typeface="+mj-lt"/>
              </a:rPr>
              <a:t>%-K</a:t>
            </a:r>
            <a:r>
              <a:rPr lang="en-US" sz="800">
                <a:solidFill>
                  <a:srgbClr val="030F3B"/>
                </a:solidFill>
                <a:latin typeface="+mj-lt"/>
              </a:rPr>
              <a:t>I): -11,8 (-19,7; -3,9), </a:t>
            </a:r>
            <a:r>
              <a:rPr lang="en-US" sz="800" b="1">
                <a:solidFill>
                  <a:srgbClr val="030F3B"/>
                </a:solidFill>
                <a:latin typeface="+mj-lt"/>
              </a:rPr>
              <a:t>p = 0,004</a:t>
            </a:r>
          </a:p>
        </p:txBody>
      </p:sp>
      <p:sp>
        <p:nvSpPr>
          <p:cNvPr id="543" name="Arrow: Right 8">
            <a:extLst>
              <a:ext uri="{FF2B5EF4-FFF2-40B4-BE49-F238E27FC236}">
                <a16:creationId xmlns:a16="http://schemas.microsoft.com/office/drawing/2014/main" id="{4F5D5D96-9473-08F1-254E-76CDE8D197B6}"/>
              </a:ext>
            </a:extLst>
          </p:cNvPr>
          <p:cNvSpPr/>
          <p:nvPr/>
        </p:nvSpPr>
        <p:spPr>
          <a:xfrm>
            <a:off x="1062038" y="3364236"/>
            <a:ext cx="3239691" cy="216000"/>
          </a:xfrm>
          <a:prstGeom prst="rightArrow">
            <a:avLst>
              <a:gd name="adj1" fmla="val 67892"/>
              <a:gd name="adj2" fmla="val 50000"/>
            </a:avLst>
          </a:prstGeom>
          <a:noFill/>
          <a:ln w="9525" cap="flat" cmpd="sng" algn="ctr">
            <a:solidFill>
              <a:srgbClr val="030F3B"/>
            </a:solidFill>
            <a:prstDash val="solid"/>
            <a:miter lim="800000"/>
          </a:ln>
          <a:effectLst/>
        </p:spPr>
        <p:txBody>
          <a:bodyPr rtlCol="0" anchor="ctr"/>
          <a:lstStyle/>
          <a:p>
            <a:pPr marL="0" marR="0" lvl="0" indent="0" algn="ctr" defTabSz="685783" eaLnBrk="1" fontAlgn="auto" latinLnBrk="0" hangingPunct="1">
              <a:lnSpc>
                <a:spcPct val="100000"/>
              </a:lnSpc>
              <a:spcBef>
                <a:spcPts val="300"/>
              </a:spcBef>
              <a:spcAft>
                <a:spcPts val="0"/>
              </a:spcAft>
              <a:buClr>
                <a:srgbClr val="FFFFFF"/>
              </a:buClr>
              <a:buSzTx/>
              <a:buFontTx/>
              <a:buNone/>
              <a:tabLst/>
              <a:defRPr/>
            </a:pPr>
            <a:r>
              <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rPr>
              <a:t>12,3 </a:t>
            </a:r>
            <a:r>
              <a:rPr kumimoji="0" lang="en-US" sz="800" b="0" i="0" u="none" strike="noStrike" kern="0" cap="none" spc="0" normalizeH="0" baseline="0" noProof="0" err="1">
                <a:ln>
                  <a:noFill/>
                </a:ln>
                <a:solidFill>
                  <a:srgbClr val="030F3B"/>
                </a:solidFill>
                <a:effectLst/>
                <a:uLnTx/>
                <a:uFillTx/>
                <a:latin typeface="+mj-lt"/>
                <a:ea typeface="+mn-ea"/>
                <a:cs typeface="Arial" panose="020B0604020202020204" pitchFamily="34" charset="0"/>
              </a:rPr>
              <a:t>Punkte</a:t>
            </a:r>
            <a:r>
              <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rPr>
              <a:t> </a:t>
            </a:r>
            <a:r>
              <a:rPr kumimoji="0" lang="en-US" sz="800" b="0" i="0" u="none" strike="noStrike" kern="0" cap="none" spc="0" normalizeH="0" baseline="0" noProof="0" err="1">
                <a:ln>
                  <a:noFill/>
                </a:ln>
                <a:solidFill>
                  <a:srgbClr val="030F3B"/>
                </a:solidFill>
                <a:effectLst/>
                <a:uLnTx/>
                <a:uFillTx/>
                <a:latin typeface="+mj-lt"/>
                <a:ea typeface="+mn-ea"/>
                <a:cs typeface="Arial" panose="020B0604020202020204" pitchFamily="34" charset="0"/>
              </a:rPr>
              <a:t>Verbesserung</a:t>
            </a:r>
            <a:r>
              <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rPr>
              <a:t> </a:t>
            </a:r>
            <a:r>
              <a:rPr kumimoji="0" lang="en-US" sz="800" b="0" i="0" u="none" strike="noStrike" kern="0" cap="none" spc="0" normalizeH="0" baseline="0" noProof="0" err="1">
                <a:ln>
                  <a:noFill/>
                </a:ln>
                <a:solidFill>
                  <a:srgbClr val="030F3B"/>
                </a:solidFill>
                <a:effectLst/>
                <a:uLnTx/>
                <a:uFillTx/>
                <a:latin typeface="+mj-lt"/>
                <a:ea typeface="+mn-ea"/>
                <a:cs typeface="Arial" panose="020B0604020202020204" pitchFamily="34" charset="0"/>
              </a:rPr>
              <a:t>über</a:t>
            </a:r>
            <a:r>
              <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rPr>
              <a:t> die </a:t>
            </a:r>
            <a:r>
              <a:rPr kumimoji="0" lang="en-US" sz="800" b="0" i="0" u="none" strike="noStrike" kern="0" cap="none" spc="0" normalizeH="0" baseline="0" noProof="0" err="1">
                <a:ln>
                  <a:noFill/>
                </a:ln>
                <a:solidFill>
                  <a:srgbClr val="030F3B"/>
                </a:solidFill>
                <a:effectLst/>
                <a:uLnTx/>
                <a:uFillTx/>
                <a:latin typeface="+mj-lt"/>
                <a:ea typeface="+mn-ea"/>
                <a:cs typeface="Arial" panose="020B0604020202020204" pitchFamily="34" charset="0"/>
              </a:rPr>
              <a:t>ersten</a:t>
            </a:r>
            <a:r>
              <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rPr>
              <a:t> 12 </a:t>
            </a:r>
            <a:r>
              <a:rPr kumimoji="0" lang="en-US" sz="800" b="0" i="0" u="none" strike="noStrike" kern="0" cap="none" spc="0" normalizeH="0" baseline="0" noProof="0" err="1">
                <a:ln>
                  <a:noFill/>
                </a:ln>
                <a:solidFill>
                  <a:srgbClr val="030F3B"/>
                </a:solidFill>
                <a:effectLst/>
                <a:uLnTx/>
                <a:uFillTx/>
                <a:latin typeface="+mj-lt"/>
                <a:ea typeface="+mn-ea"/>
                <a:cs typeface="Arial" panose="020B0604020202020204" pitchFamily="34" charset="0"/>
              </a:rPr>
              <a:t>Monate</a:t>
            </a:r>
            <a:endPar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endParaRPr>
          </a:p>
        </p:txBody>
      </p:sp>
      <p:sp>
        <p:nvSpPr>
          <p:cNvPr id="544" name="Arrow: Right 9">
            <a:extLst>
              <a:ext uri="{FF2B5EF4-FFF2-40B4-BE49-F238E27FC236}">
                <a16:creationId xmlns:a16="http://schemas.microsoft.com/office/drawing/2014/main" id="{734934E5-5DED-D28B-49E3-E863E4704458}"/>
              </a:ext>
            </a:extLst>
          </p:cNvPr>
          <p:cNvSpPr/>
          <p:nvPr/>
        </p:nvSpPr>
        <p:spPr>
          <a:xfrm>
            <a:off x="5381626" y="3364236"/>
            <a:ext cx="3239690" cy="216000"/>
          </a:xfrm>
          <a:prstGeom prst="rightArrow">
            <a:avLst>
              <a:gd name="adj1" fmla="val 66163"/>
              <a:gd name="adj2" fmla="val 50000"/>
            </a:avLst>
          </a:prstGeom>
          <a:noFill/>
          <a:ln w="9525" cap="flat" cmpd="sng" algn="ctr">
            <a:solidFill>
              <a:srgbClr val="030F3B"/>
            </a:solidFill>
            <a:prstDash val="solid"/>
            <a:miter lim="800000"/>
          </a:ln>
          <a:effectLst/>
        </p:spPr>
        <p:txBody>
          <a:bodyPr rtlCol="0" anchor="ctr"/>
          <a:lstStyle/>
          <a:p>
            <a:pPr marL="0" marR="0" lvl="0" indent="0" algn="ctr" defTabSz="685783" eaLnBrk="1" fontAlgn="auto" latinLnBrk="0" hangingPunct="1">
              <a:lnSpc>
                <a:spcPct val="100000"/>
              </a:lnSpc>
              <a:spcBef>
                <a:spcPts val="300"/>
              </a:spcBef>
              <a:spcAft>
                <a:spcPts val="0"/>
              </a:spcAft>
              <a:buClr>
                <a:srgbClr val="FFFFFF"/>
              </a:buClr>
              <a:buSzTx/>
              <a:buFontTx/>
              <a:buNone/>
              <a:tabLst/>
              <a:defRPr/>
            </a:pPr>
            <a:r>
              <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rPr>
              <a:t>11,8 </a:t>
            </a:r>
            <a:r>
              <a:rPr kumimoji="0" lang="en-US" sz="800" b="0" i="0" u="none" strike="noStrike" kern="0" cap="none" spc="0" normalizeH="0" baseline="0" noProof="0" err="1">
                <a:ln>
                  <a:noFill/>
                </a:ln>
                <a:solidFill>
                  <a:srgbClr val="030F3B"/>
                </a:solidFill>
                <a:effectLst/>
                <a:uLnTx/>
                <a:uFillTx/>
                <a:latin typeface="+mj-lt"/>
                <a:ea typeface="+mn-ea"/>
                <a:cs typeface="Arial" panose="020B0604020202020204" pitchFamily="34" charset="0"/>
              </a:rPr>
              <a:t>Punkte</a:t>
            </a:r>
            <a:r>
              <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rPr>
              <a:t> </a:t>
            </a:r>
            <a:r>
              <a:rPr kumimoji="0" lang="en-US" sz="800" b="0" i="0" u="none" strike="noStrike" kern="0" cap="none" spc="0" normalizeH="0" baseline="0" noProof="0" err="1">
                <a:ln>
                  <a:noFill/>
                </a:ln>
                <a:solidFill>
                  <a:srgbClr val="030F3B"/>
                </a:solidFill>
                <a:effectLst/>
                <a:uLnTx/>
                <a:uFillTx/>
                <a:latin typeface="+mj-lt"/>
                <a:ea typeface="+mn-ea"/>
                <a:cs typeface="Arial" panose="020B0604020202020204" pitchFamily="34" charset="0"/>
              </a:rPr>
              <a:t>Verbesserung</a:t>
            </a:r>
            <a:r>
              <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rPr>
              <a:t> </a:t>
            </a:r>
            <a:r>
              <a:rPr kumimoji="0" lang="en-US" sz="800" b="0" i="0" u="none" strike="noStrike" kern="0" cap="none" spc="0" normalizeH="0" baseline="0" noProof="0" err="1">
                <a:ln>
                  <a:noFill/>
                </a:ln>
                <a:solidFill>
                  <a:srgbClr val="030F3B"/>
                </a:solidFill>
                <a:effectLst/>
                <a:uLnTx/>
                <a:uFillTx/>
                <a:latin typeface="+mj-lt"/>
                <a:ea typeface="+mn-ea"/>
                <a:cs typeface="Arial" panose="020B0604020202020204" pitchFamily="34" charset="0"/>
              </a:rPr>
              <a:t>über</a:t>
            </a:r>
            <a:r>
              <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rPr>
              <a:t> die </a:t>
            </a:r>
            <a:r>
              <a:rPr kumimoji="0" lang="en-US" sz="800" b="0" i="0" u="none" strike="noStrike" kern="0" cap="none" spc="0" normalizeH="0" baseline="0" noProof="0" err="1">
                <a:ln>
                  <a:noFill/>
                </a:ln>
                <a:solidFill>
                  <a:srgbClr val="030F3B"/>
                </a:solidFill>
                <a:effectLst/>
                <a:uLnTx/>
                <a:uFillTx/>
                <a:latin typeface="+mj-lt"/>
                <a:ea typeface="+mn-ea"/>
                <a:cs typeface="Arial" panose="020B0604020202020204" pitchFamily="34" charset="0"/>
              </a:rPr>
              <a:t>ersten</a:t>
            </a:r>
            <a:r>
              <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rPr>
              <a:t> 12 </a:t>
            </a:r>
            <a:r>
              <a:rPr kumimoji="0" lang="en-US" sz="800" b="0" i="0" u="none" strike="noStrike" kern="0" cap="none" spc="0" normalizeH="0" baseline="0" noProof="0" err="1">
                <a:ln>
                  <a:noFill/>
                </a:ln>
                <a:solidFill>
                  <a:srgbClr val="030F3B"/>
                </a:solidFill>
                <a:effectLst/>
                <a:uLnTx/>
                <a:uFillTx/>
                <a:latin typeface="+mj-lt"/>
                <a:ea typeface="+mn-ea"/>
                <a:cs typeface="Arial" panose="020B0604020202020204" pitchFamily="34" charset="0"/>
              </a:rPr>
              <a:t>Monate</a:t>
            </a:r>
            <a:endParaRPr kumimoji="0" lang="en-US" sz="800" b="0" i="0" u="none" strike="noStrike" kern="0" cap="none" spc="0" normalizeH="0" baseline="0" noProof="0">
              <a:ln>
                <a:noFill/>
              </a:ln>
              <a:solidFill>
                <a:srgbClr val="030F3B"/>
              </a:solidFill>
              <a:effectLst/>
              <a:uLnTx/>
              <a:uFillTx/>
              <a:latin typeface="+mj-lt"/>
              <a:ea typeface="+mn-ea"/>
              <a:cs typeface="Arial" panose="020B0604020202020204" pitchFamily="34" charset="0"/>
            </a:endParaRPr>
          </a:p>
        </p:txBody>
      </p:sp>
      <p:sp>
        <p:nvSpPr>
          <p:cNvPr id="3" name="Rectangle: Top Corners Rounded 9">
            <a:extLst>
              <a:ext uri="{FF2B5EF4-FFF2-40B4-BE49-F238E27FC236}">
                <a16:creationId xmlns:a16="http://schemas.microsoft.com/office/drawing/2014/main" id="{BD896D1F-D048-DB36-E574-68F9872081DD}"/>
              </a:ext>
            </a:extLst>
          </p:cNvPr>
          <p:cNvSpPr/>
          <p:nvPr/>
        </p:nvSpPr>
        <p:spPr>
          <a:xfrm rot="5400000">
            <a:off x="594624" y="262382"/>
            <a:ext cx="228452" cy="1417699"/>
          </a:xfrm>
          <a:prstGeom prst="round2SameRect">
            <a:avLst>
              <a:gd name="adj1" fmla="val 50000"/>
              <a:gd name="adj2" fmla="val 0"/>
            </a:avLst>
          </a:prstGeom>
          <a:solidFill>
            <a:srgbClr val="23004C"/>
          </a:solidFill>
          <a:ln w="25400" cap="flat" cmpd="sng" algn="ctr">
            <a:noFill/>
            <a:prstDash val="solid"/>
          </a:ln>
          <a:effectLst/>
        </p:spPr>
        <p:txBody>
          <a:bodyPr vert="vert270" lIns="0" tIns="0" rIns="0" bIns="270000"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r>
              <a:rPr kumimoji="0" lang="de" sz="900" b="1" i="0" u="none" strike="noStrike" kern="0" cap="none" spc="0" normalizeH="0" baseline="0" noProof="0">
                <a:ln>
                  <a:noFill/>
                </a:ln>
                <a:solidFill>
                  <a:srgbClr val="FFFFFF"/>
                </a:solidFill>
                <a:effectLst/>
                <a:uLnTx/>
                <a:uFillTx/>
                <a:ea typeface="Arial"/>
                <a:cs typeface="Arial"/>
              </a:rPr>
              <a:t>TEDDY-Studie</a:t>
            </a:r>
          </a:p>
        </p:txBody>
      </p:sp>
    </p:spTree>
    <p:extLst>
      <p:ext uri="{BB962C8B-B14F-4D97-AF65-F5344CB8AC3E}">
        <p14:creationId xmlns:p14="http://schemas.microsoft.com/office/powerpoint/2010/main" val="29502027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platzhalter 9">
            <a:extLst>
              <a:ext uri="{FF2B5EF4-FFF2-40B4-BE49-F238E27FC236}">
                <a16:creationId xmlns:a16="http://schemas.microsoft.com/office/drawing/2014/main" id="{9C75B6B8-F434-B003-5B84-22EB418171D9}"/>
              </a:ext>
            </a:extLst>
          </p:cNvPr>
          <p:cNvSpPr txBox="1">
            <a:spLocks/>
          </p:cNvSpPr>
          <p:nvPr/>
        </p:nvSpPr>
        <p:spPr>
          <a:xfrm>
            <a:off x="314410" y="116921"/>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4"/>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4"/>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4"/>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Mögliche Effekte einer T1D-Früherkennung und der damit verbundenen Schulungsmaßnahmen</a:t>
            </a:r>
          </a:p>
        </p:txBody>
      </p:sp>
      <p:graphicFrame>
        <p:nvGraphicFramePr>
          <p:cNvPr id="5" name="Object 4" hidden="1">
            <a:extLst>
              <a:ext uri="{FF2B5EF4-FFF2-40B4-BE49-F238E27FC236}">
                <a16:creationId xmlns:a16="http://schemas.microsoft.com/office/drawing/2014/main" id="{1AC95BE3-F552-DEF2-4324-4D025ACC4772}"/>
              </a:ext>
            </a:extLst>
          </p:cNvPr>
          <p:cNvGraphicFramePr>
            <a:graphicFrameLocks noChangeAspect="1"/>
          </p:cNvGraphicFramePr>
          <p:nvPr>
            <p:custDataLst>
              <p:tags r:id="rId1"/>
            </p:custDataLst>
          </p:nvPr>
        </p:nvGraphicFramePr>
        <p:xfrm>
          <a:off x="1191" y="1191"/>
          <a:ext cx="1191" cy="1191"/>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5" name="Object 4" hidden="1">
                        <a:extLst>
                          <a:ext uri="{FF2B5EF4-FFF2-40B4-BE49-F238E27FC236}">
                            <a16:creationId xmlns:a16="http://schemas.microsoft.com/office/drawing/2014/main" id="{1AC95BE3-F552-DEF2-4324-4D025ACC4772}"/>
                          </a:ext>
                        </a:extLst>
                      </p:cNvPr>
                      <p:cNvPicPr/>
                      <p:nvPr/>
                    </p:nvPicPr>
                    <p:blipFill>
                      <a:blip r:embed="rId6"/>
                      <a:stretch>
                        <a:fillRect/>
                      </a:stretch>
                    </p:blipFill>
                    <p:spPr>
                      <a:xfrm>
                        <a:off x="1191" y="1191"/>
                        <a:ext cx="1191" cy="1191"/>
                      </a:xfrm>
                      <a:prstGeom prst="rect">
                        <a:avLst/>
                      </a:prstGeom>
                    </p:spPr>
                  </p:pic>
                </p:oleObj>
              </mc:Fallback>
            </mc:AlternateContent>
          </a:graphicData>
        </a:graphic>
      </p:graphicFrame>
      <p:grpSp>
        <p:nvGrpSpPr>
          <p:cNvPr id="25" name="Gruppieren 24">
            <a:extLst>
              <a:ext uri="{FF2B5EF4-FFF2-40B4-BE49-F238E27FC236}">
                <a16:creationId xmlns:a16="http://schemas.microsoft.com/office/drawing/2014/main" id="{847AB7B0-51BE-AA6C-E977-97EE3B4B0ED0}"/>
              </a:ext>
            </a:extLst>
          </p:cNvPr>
          <p:cNvGrpSpPr/>
          <p:nvPr/>
        </p:nvGrpSpPr>
        <p:grpSpPr>
          <a:xfrm>
            <a:off x="5159944" y="1751365"/>
            <a:ext cx="2494345" cy="1622355"/>
            <a:chOff x="5159944" y="1586587"/>
            <a:chExt cx="2494345" cy="1622355"/>
          </a:xfrm>
        </p:grpSpPr>
        <p:sp>
          <p:nvSpPr>
            <p:cNvPr id="42" name="Arc 41">
              <a:extLst>
                <a:ext uri="{FF2B5EF4-FFF2-40B4-BE49-F238E27FC236}">
                  <a16:creationId xmlns:a16="http://schemas.microsoft.com/office/drawing/2014/main" id="{097D74E8-41DE-0852-EFE3-992B7B3F2B95}"/>
                </a:ext>
              </a:extLst>
            </p:cNvPr>
            <p:cNvSpPr/>
            <p:nvPr/>
          </p:nvSpPr>
          <p:spPr>
            <a:xfrm rot="19141064" flipH="1">
              <a:off x="5159944" y="1586587"/>
              <a:ext cx="1395855" cy="1395855"/>
            </a:xfrm>
            <a:prstGeom prst="arc">
              <a:avLst>
                <a:gd name="adj1" fmla="val 19054287"/>
                <a:gd name="adj2" fmla="val 2780124"/>
              </a:avLst>
            </a:prstGeom>
            <a:ln w="76200">
              <a:solidFill>
                <a:srgbClr val="7FD7A7"/>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grpSp>
          <p:nvGrpSpPr>
            <p:cNvPr id="11" name="Gruppieren 10">
              <a:extLst>
                <a:ext uri="{FF2B5EF4-FFF2-40B4-BE49-F238E27FC236}">
                  <a16:creationId xmlns:a16="http://schemas.microsoft.com/office/drawing/2014/main" id="{A2CF3447-16E4-024B-9E42-35138BCBB73D}"/>
                </a:ext>
              </a:extLst>
            </p:cNvPr>
            <p:cNvGrpSpPr/>
            <p:nvPr/>
          </p:nvGrpSpPr>
          <p:grpSpPr>
            <a:xfrm>
              <a:off x="5923539" y="2254762"/>
              <a:ext cx="1730750" cy="954180"/>
              <a:chOff x="5953627" y="2447231"/>
              <a:chExt cx="1730750" cy="954180"/>
            </a:xfrm>
          </p:grpSpPr>
          <p:pic>
            <p:nvPicPr>
              <p:cNvPr id="721" name="Graphic 720" descr="Periodic Graph with solid fill">
                <a:extLst>
                  <a:ext uri="{FF2B5EF4-FFF2-40B4-BE49-F238E27FC236}">
                    <a16:creationId xmlns:a16="http://schemas.microsoft.com/office/drawing/2014/main" id="{6C6DFD67-2354-2BCC-B82C-F5131B572EE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497889" y="2463584"/>
                <a:ext cx="640754" cy="548847"/>
              </a:xfrm>
              <a:prstGeom prst="rect">
                <a:avLst/>
              </a:prstGeom>
            </p:spPr>
          </p:pic>
          <p:sp>
            <p:nvSpPr>
              <p:cNvPr id="723" name="TextBox 722">
                <a:extLst>
                  <a:ext uri="{FF2B5EF4-FFF2-40B4-BE49-F238E27FC236}">
                    <a16:creationId xmlns:a16="http://schemas.microsoft.com/office/drawing/2014/main" id="{A08DF02E-9723-2583-8FBB-875BBDB4E715}"/>
                  </a:ext>
                </a:extLst>
              </p:cNvPr>
              <p:cNvSpPr txBox="1"/>
              <p:nvPr/>
            </p:nvSpPr>
            <p:spPr>
              <a:xfrm>
                <a:off x="5953627" y="2938379"/>
                <a:ext cx="1730750" cy="438582"/>
              </a:xfrm>
              <a:prstGeom prst="rect">
                <a:avLst/>
              </a:prstGeom>
              <a:noFill/>
            </p:spPr>
            <p:txBody>
              <a:bodyPr wrap="square">
                <a:spAutoFit/>
              </a:bodyPr>
              <a:lstStyle/>
              <a:p>
                <a:pPr algn="ctr" defTabSz="685800">
                  <a:spcBef>
                    <a:spcPct val="0"/>
                  </a:spcBef>
                  <a:spcAft>
                    <a:spcPts val="150"/>
                  </a:spcAft>
                  <a:buClr>
                    <a:srgbClr val="FBA329"/>
                  </a:buClr>
                  <a:defRPr/>
                </a:pPr>
                <a:r>
                  <a:rPr lang="de" sz="750" b="1">
                    <a:solidFill>
                      <a:srgbClr val="7030A0"/>
                    </a:solidFill>
                    <a:latin typeface="Verdana"/>
                    <a:ea typeface="Verdana"/>
                    <a:cs typeface="Verdana"/>
                  </a:rPr>
                  <a:t>Mehr Zeit zur</a:t>
                </a:r>
                <a:br>
                  <a:rPr sz="750">
                    <a:solidFill>
                      <a:srgbClr val="7030A0"/>
                    </a:solidFill>
                  </a:rPr>
                </a:br>
                <a:r>
                  <a:rPr lang="de" sz="750" b="1">
                    <a:solidFill>
                      <a:srgbClr val="7030A0"/>
                    </a:solidFill>
                    <a:latin typeface="Verdana"/>
                    <a:ea typeface="Verdana"/>
                    <a:cs typeface="Verdana"/>
                  </a:rPr>
                  <a:t>Entwicklung von Glykämie- Managementfähigkeiten</a:t>
                </a:r>
                <a:r>
                  <a:rPr lang="de" sz="750" b="1" baseline="30000">
                    <a:solidFill>
                      <a:srgbClr val="7030A0"/>
                    </a:solidFill>
                    <a:latin typeface="Verdana"/>
                    <a:ea typeface="Verdana"/>
                    <a:cs typeface="Verdana"/>
                  </a:rPr>
                  <a:t>7-10</a:t>
                </a:r>
              </a:p>
            </p:txBody>
          </p:sp>
          <p:sp>
            <p:nvSpPr>
              <p:cNvPr id="724" name="Rectangle: Rounded Corners 6">
                <a:extLst>
                  <a:ext uri="{FF2B5EF4-FFF2-40B4-BE49-F238E27FC236}">
                    <a16:creationId xmlns:a16="http://schemas.microsoft.com/office/drawing/2014/main" id="{CA9D43C1-6599-58BD-4318-8107757F0ABB}"/>
                  </a:ext>
                </a:extLst>
              </p:cNvPr>
              <p:cNvSpPr/>
              <p:nvPr/>
            </p:nvSpPr>
            <p:spPr>
              <a:xfrm>
                <a:off x="5956382" y="2447231"/>
                <a:ext cx="1723768" cy="954180"/>
              </a:xfrm>
              <a:prstGeom prst="roundRect">
                <a:avLst>
                  <a:gd name="adj" fmla="val 10583"/>
                </a:avLst>
              </a:prstGeom>
              <a:noFill/>
              <a:ln w="19050" cap="flat" cmpd="sng" algn="ctr">
                <a:solidFill>
                  <a:schemeClr val="accent1"/>
                </a:solidFill>
                <a:prstDash val="solid"/>
                <a:miter lim="800000"/>
              </a:ln>
              <a:effectLst/>
            </p:spPr>
            <p:txBody>
              <a:bodyPr lIns="0" rIns="0" rtlCol="0" anchor="t"/>
              <a:lstStyle/>
              <a:p>
                <a:pPr algn="ctr" defTabSz="685800">
                  <a:lnSpc>
                    <a:spcPct val="110000"/>
                  </a:lnSpc>
                  <a:spcBef>
                    <a:spcPct val="0"/>
                  </a:spcBef>
                  <a:spcAft>
                    <a:spcPct val="0"/>
                  </a:spcAft>
                  <a:defRPr/>
                </a:pPr>
                <a:endParaRPr lang="en-US" sz="750" kern="0">
                  <a:solidFill>
                    <a:srgbClr val="000000">
                      <a:lumMod val="75000"/>
                      <a:lumOff val="25000"/>
                    </a:srgbClr>
                  </a:solidFill>
                  <a:latin typeface="Verdana" panose="020B0604030504040204" pitchFamily="34" charset="0"/>
                  <a:ea typeface="Verdana" panose="020B0604030504040204" pitchFamily="34" charset="0"/>
                  <a:cs typeface="Verdana" panose="020B0604030504040204" pitchFamily="34" charset="0"/>
                </a:endParaRPr>
              </a:p>
            </p:txBody>
          </p:sp>
        </p:grpSp>
      </p:grpSp>
      <p:grpSp>
        <p:nvGrpSpPr>
          <p:cNvPr id="20" name="Gruppieren 19">
            <a:extLst>
              <a:ext uri="{FF2B5EF4-FFF2-40B4-BE49-F238E27FC236}">
                <a16:creationId xmlns:a16="http://schemas.microsoft.com/office/drawing/2014/main" id="{640F3755-3714-2719-5723-9A061583EBF7}"/>
              </a:ext>
            </a:extLst>
          </p:cNvPr>
          <p:cNvGrpSpPr/>
          <p:nvPr/>
        </p:nvGrpSpPr>
        <p:grpSpPr>
          <a:xfrm>
            <a:off x="1617842" y="1751365"/>
            <a:ext cx="2383163" cy="1620771"/>
            <a:chOff x="1617842" y="1586587"/>
            <a:chExt cx="2383163" cy="1620771"/>
          </a:xfrm>
        </p:grpSpPr>
        <p:sp>
          <p:nvSpPr>
            <p:cNvPr id="29" name="Arc 28">
              <a:extLst>
                <a:ext uri="{FF2B5EF4-FFF2-40B4-BE49-F238E27FC236}">
                  <a16:creationId xmlns:a16="http://schemas.microsoft.com/office/drawing/2014/main" id="{A81C7704-0096-26B4-8CE9-3F73217EC669}"/>
                </a:ext>
              </a:extLst>
            </p:cNvPr>
            <p:cNvSpPr/>
            <p:nvPr/>
          </p:nvSpPr>
          <p:spPr>
            <a:xfrm rot="2458937">
              <a:off x="2605150" y="1586587"/>
              <a:ext cx="1395855" cy="1395855"/>
            </a:xfrm>
            <a:prstGeom prst="arc">
              <a:avLst>
                <a:gd name="adj1" fmla="val 19054287"/>
                <a:gd name="adj2" fmla="val 2753529"/>
              </a:avLst>
            </a:prstGeom>
            <a:ln w="76200">
              <a:solidFill>
                <a:srgbClr val="7FD7A7"/>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grpSp>
          <p:nvGrpSpPr>
            <p:cNvPr id="10" name="Gruppieren 9">
              <a:extLst>
                <a:ext uri="{FF2B5EF4-FFF2-40B4-BE49-F238E27FC236}">
                  <a16:creationId xmlns:a16="http://schemas.microsoft.com/office/drawing/2014/main" id="{BCE7ACB0-E481-5854-43A8-E0449D5DFB27}"/>
                </a:ext>
              </a:extLst>
            </p:cNvPr>
            <p:cNvGrpSpPr/>
            <p:nvPr/>
          </p:nvGrpSpPr>
          <p:grpSpPr>
            <a:xfrm>
              <a:off x="1617842" y="2382131"/>
              <a:ext cx="1645920" cy="825227"/>
              <a:chOff x="1617842" y="2491315"/>
              <a:chExt cx="1645920" cy="825227"/>
            </a:xfrm>
          </p:grpSpPr>
          <p:sp>
            <p:nvSpPr>
              <p:cNvPr id="689" name="TextBox 688">
                <a:extLst>
                  <a:ext uri="{FF2B5EF4-FFF2-40B4-BE49-F238E27FC236}">
                    <a16:creationId xmlns:a16="http://schemas.microsoft.com/office/drawing/2014/main" id="{CCAF46D4-F78C-622B-A1AC-E815A03FF4DA}"/>
                  </a:ext>
                </a:extLst>
              </p:cNvPr>
              <p:cNvSpPr txBox="1"/>
              <p:nvPr/>
            </p:nvSpPr>
            <p:spPr>
              <a:xfrm>
                <a:off x="1617842" y="2962829"/>
                <a:ext cx="1645920" cy="323165"/>
              </a:xfrm>
              <a:prstGeom prst="rect">
                <a:avLst/>
              </a:prstGeom>
              <a:noFill/>
            </p:spPr>
            <p:txBody>
              <a:bodyPr wrap="square">
                <a:spAutoFit/>
              </a:bodyPr>
              <a:lstStyle/>
              <a:p>
                <a:pPr algn="ctr" defTabSz="685800">
                  <a:spcBef>
                    <a:spcPct val="0"/>
                  </a:spcBef>
                  <a:spcAft>
                    <a:spcPts val="150"/>
                  </a:spcAft>
                  <a:buClr>
                    <a:srgbClr val="FBA329"/>
                  </a:buClr>
                  <a:defRPr/>
                </a:pPr>
                <a:r>
                  <a:rPr lang="de" sz="750" b="1">
                    <a:solidFill>
                      <a:srgbClr val="7030A0"/>
                    </a:solidFill>
                    <a:latin typeface="Verdana"/>
                    <a:ea typeface="Verdana"/>
                    <a:cs typeface="Verdana"/>
                  </a:rPr>
                  <a:t>Niedrigere</a:t>
                </a:r>
                <a:br>
                  <a:rPr sz="750">
                    <a:solidFill>
                      <a:srgbClr val="7030A0"/>
                    </a:solidFill>
                  </a:rPr>
                </a:br>
                <a:r>
                  <a:rPr lang="de" sz="750" b="1">
                    <a:solidFill>
                      <a:srgbClr val="7030A0"/>
                    </a:solidFill>
                    <a:latin typeface="Verdana"/>
                    <a:ea typeface="Verdana"/>
                    <a:cs typeface="Verdana"/>
                  </a:rPr>
                  <a:t>DKA-Rate bei Diagnose</a:t>
                </a:r>
                <a:r>
                  <a:rPr lang="de" sz="750" b="1" baseline="30000">
                    <a:solidFill>
                      <a:srgbClr val="7030A0"/>
                    </a:solidFill>
                    <a:latin typeface="Verdana"/>
                    <a:ea typeface="Verdana"/>
                    <a:cs typeface="Verdana"/>
                  </a:rPr>
                  <a:t>1-6</a:t>
                </a:r>
              </a:p>
            </p:txBody>
          </p:sp>
          <p:sp>
            <p:nvSpPr>
              <p:cNvPr id="690" name="Rectangle: Rounded Corners 6">
                <a:extLst>
                  <a:ext uri="{FF2B5EF4-FFF2-40B4-BE49-F238E27FC236}">
                    <a16:creationId xmlns:a16="http://schemas.microsoft.com/office/drawing/2014/main" id="{1AA1B80A-4FC8-6DB9-F567-74602AA78619}"/>
                  </a:ext>
                </a:extLst>
              </p:cNvPr>
              <p:cNvSpPr/>
              <p:nvPr/>
            </p:nvSpPr>
            <p:spPr>
              <a:xfrm>
                <a:off x="1654346" y="2491315"/>
                <a:ext cx="1572912" cy="825227"/>
              </a:xfrm>
              <a:prstGeom prst="roundRect">
                <a:avLst>
                  <a:gd name="adj" fmla="val 10583"/>
                </a:avLst>
              </a:prstGeom>
              <a:noFill/>
              <a:ln w="19050" cap="flat" cmpd="sng" algn="ctr">
                <a:solidFill>
                  <a:schemeClr val="accent1"/>
                </a:solidFill>
                <a:prstDash val="solid"/>
                <a:miter lim="800000"/>
              </a:ln>
              <a:effectLst/>
            </p:spPr>
            <p:txBody>
              <a:bodyPr lIns="0" rIns="0" rtlCol="0" anchor="t"/>
              <a:lstStyle/>
              <a:p>
                <a:pPr algn="ctr" defTabSz="685800">
                  <a:lnSpc>
                    <a:spcPct val="110000"/>
                  </a:lnSpc>
                  <a:spcBef>
                    <a:spcPct val="0"/>
                  </a:spcBef>
                  <a:spcAft>
                    <a:spcPct val="0"/>
                  </a:spcAft>
                  <a:defRPr/>
                </a:pPr>
                <a:endParaRPr lang="en-US" sz="750" kern="0">
                  <a:solidFill>
                    <a:srgbClr val="000000">
                      <a:lumMod val="75000"/>
                      <a:lumOff val="25000"/>
                    </a:srgbClr>
                  </a:solidFill>
                  <a:latin typeface="Verdana" panose="020B0604030504040204" pitchFamily="34" charset="0"/>
                  <a:ea typeface="Verdana" panose="020B0604030504040204" pitchFamily="34" charset="0"/>
                  <a:cs typeface="Verdana" panose="020B0604030504040204" pitchFamily="34" charset="0"/>
                </a:endParaRPr>
              </a:p>
            </p:txBody>
          </p:sp>
          <p:pic>
            <p:nvPicPr>
              <p:cNvPr id="24" name="Graphic 23" descr="Bar graph with downward trend with solid fill">
                <a:extLst>
                  <a:ext uri="{FF2B5EF4-FFF2-40B4-BE49-F238E27FC236}">
                    <a16:creationId xmlns:a16="http://schemas.microsoft.com/office/drawing/2014/main" id="{88246BBC-AC9F-E1B5-63D1-B9DC3D3809B0}"/>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5713" y="2506953"/>
                <a:ext cx="514577" cy="514577"/>
              </a:xfrm>
              <a:prstGeom prst="rect">
                <a:avLst/>
              </a:prstGeom>
            </p:spPr>
          </p:pic>
        </p:grpSp>
      </p:grpSp>
      <p:grpSp>
        <p:nvGrpSpPr>
          <p:cNvPr id="27" name="Gruppieren 26">
            <a:extLst>
              <a:ext uri="{FF2B5EF4-FFF2-40B4-BE49-F238E27FC236}">
                <a16:creationId xmlns:a16="http://schemas.microsoft.com/office/drawing/2014/main" id="{FB00C60D-F1BC-6BD6-04DF-0246068486BB}"/>
              </a:ext>
            </a:extLst>
          </p:cNvPr>
          <p:cNvGrpSpPr/>
          <p:nvPr/>
        </p:nvGrpSpPr>
        <p:grpSpPr>
          <a:xfrm>
            <a:off x="1358065" y="1084096"/>
            <a:ext cx="3470393" cy="3406777"/>
            <a:chOff x="1358065" y="919318"/>
            <a:chExt cx="3470393" cy="3406777"/>
          </a:xfrm>
        </p:grpSpPr>
        <p:grpSp>
          <p:nvGrpSpPr>
            <p:cNvPr id="14" name="Gruppieren 13">
              <a:extLst>
                <a:ext uri="{FF2B5EF4-FFF2-40B4-BE49-F238E27FC236}">
                  <a16:creationId xmlns:a16="http://schemas.microsoft.com/office/drawing/2014/main" id="{31FE788B-BE2F-EBCB-E6D5-69BE8ECF5DF5}"/>
                </a:ext>
              </a:extLst>
            </p:cNvPr>
            <p:cNvGrpSpPr/>
            <p:nvPr/>
          </p:nvGrpSpPr>
          <p:grpSpPr>
            <a:xfrm>
              <a:off x="1821813" y="3397545"/>
              <a:ext cx="3006645" cy="928550"/>
              <a:chOff x="4622528" y="3369273"/>
              <a:chExt cx="3006645" cy="928550"/>
            </a:xfrm>
          </p:grpSpPr>
          <p:pic>
            <p:nvPicPr>
              <p:cNvPr id="16" name="Graphic 15" descr="Hospital outline">
                <a:extLst>
                  <a:ext uri="{FF2B5EF4-FFF2-40B4-BE49-F238E27FC236}">
                    <a16:creationId xmlns:a16="http://schemas.microsoft.com/office/drawing/2014/main" id="{41DD6453-A134-967A-7EB7-8CFF6B5FE06F}"/>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862614" y="3369273"/>
                <a:ext cx="526472" cy="465399"/>
              </a:xfrm>
              <a:prstGeom prst="rect">
                <a:avLst/>
              </a:prstGeom>
            </p:spPr>
          </p:pic>
          <p:sp>
            <p:nvSpPr>
              <p:cNvPr id="17" name="TextBox 16">
                <a:extLst>
                  <a:ext uri="{FF2B5EF4-FFF2-40B4-BE49-F238E27FC236}">
                    <a16:creationId xmlns:a16="http://schemas.microsoft.com/office/drawing/2014/main" id="{EC2D109C-D4E1-24FC-6019-3E6A5544862A}"/>
                  </a:ext>
                </a:extLst>
              </p:cNvPr>
              <p:cNvSpPr txBox="1"/>
              <p:nvPr/>
            </p:nvSpPr>
            <p:spPr>
              <a:xfrm>
                <a:off x="4622528" y="3743825"/>
                <a:ext cx="3006645" cy="553998"/>
              </a:xfrm>
              <a:prstGeom prst="rect">
                <a:avLst/>
              </a:prstGeom>
              <a:noFill/>
            </p:spPr>
            <p:txBody>
              <a:bodyPr wrap="square">
                <a:spAutoFit/>
              </a:bodyPr>
              <a:lstStyle/>
              <a:p>
                <a:pPr algn="ctr" defTabSz="685800">
                  <a:spcBef>
                    <a:spcPct val="0"/>
                  </a:spcBef>
                  <a:spcAft>
                    <a:spcPts val="150"/>
                  </a:spcAft>
                  <a:buClr>
                    <a:srgbClr val="FBA329"/>
                  </a:buClr>
                  <a:defRPr/>
                </a:pPr>
                <a:r>
                  <a:rPr lang="de" sz="750" b="1">
                    <a:solidFill>
                      <a:srgbClr val="7030A0"/>
                    </a:solidFill>
                    <a:latin typeface="Verdana"/>
                    <a:ea typeface="Verdana"/>
                    <a:cs typeface="Verdana"/>
                  </a:rPr>
                  <a:t>Möglichkeit zur Teilnahme an der</a:t>
                </a:r>
                <a:br>
                  <a:rPr sz="750">
                    <a:solidFill>
                      <a:srgbClr val="7030A0"/>
                    </a:solidFill>
                  </a:rPr>
                </a:br>
                <a:r>
                  <a:rPr lang="de" sz="750" b="1">
                    <a:solidFill>
                      <a:srgbClr val="7030A0"/>
                    </a:solidFill>
                    <a:latin typeface="Verdana"/>
                    <a:ea typeface="Verdana"/>
                    <a:cs typeface="Verdana"/>
                  </a:rPr>
                  <a:t>Forschung (z. B. über Fr1da [Bayern, Sachsen, Niedersachsen, Hamburg, Hessen, Rheinland-Pfalz] und Fr1da für Verwandte deutschlandweit)</a:t>
                </a:r>
                <a:r>
                  <a:rPr lang="de" sz="750" b="1" baseline="30000">
                    <a:solidFill>
                      <a:srgbClr val="7030A0"/>
                    </a:solidFill>
                    <a:latin typeface="Verdana"/>
                    <a:ea typeface="Verdana"/>
                    <a:cs typeface="Verdana"/>
                  </a:rPr>
                  <a:t>11-13</a:t>
                </a:r>
              </a:p>
            </p:txBody>
          </p:sp>
          <p:sp>
            <p:nvSpPr>
              <p:cNvPr id="18" name="Rectangle: Rounded Corners 6">
                <a:extLst>
                  <a:ext uri="{FF2B5EF4-FFF2-40B4-BE49-F238E27FC236}">
                    <a16:creationId xmlns:a16="http://schemas.microsoft.com/office/drawing/2014/main" id="{9BC19E27-C22D-B8C9-E3B0-FFCE4DF2F53C}"/>
                  </a:ext>
                </a:extLst>
              </p:cNvPr>
              <p:cNvSpPr/>
              <p:nvPr/>
            </p:nvSpPr>
            <p:spPr>
              <a:xfrm>
                <a:off x="4678370" y="3392884"/>
                <a:ext cx="2896972" cy="884116"/>
              </a:xfrm>
              <a:prstGeom prst="roundRect">
                <a:avLst>
                  <a:gd name="adj" fmla="val 10583"/>
                </a:avLst>
              </a:prstGeom>
              <a:noFill/>
              <a:ln w="19050" cap="flat" cmpd="sng" algn="ctr">
                <a:solidFill>
                  <a:schemeClr val="accent1"/>
                </a:solidFill>
                <a:prstDash val="solid"/>
                <a:miter lim="800000"/>
              </a:ln>
              <a:effectLst/>
            </p:spPr>
            <p:txBody>
              <a:bodyPr lIns="0" rIns="0" rtlCol="0" anchor="t"/>
              <a:lstStyle/>
              <a:p>
                <a:pPr algn="ctr" defTabSz="685800">
                  <a:lnSpc>
                    <a:spcPct val="110000"/>
                  </a:lnSpc>
                  <a:spcBef>
                    <a:spcPct val="0"/>
                  </a:spcBef>
                  <a:spcAft>
                    <a:spcPct val="0"/>
                  </a:spcAft>
                  <a:defRPr/>
                </a:pPr>
                <a:endParaRPr lang="en-US" sz="750" kern="0">
                  <a:solidFill>
                    <a:srgbClr val="000000">
                      <a:lumMod val="75000"/>
                      <a:lumOff val="25000"/>
                    </a:srgbClr>
                  </a:solidFill>
                  <a:latin typeface="Verdana" panose="020B0604030504040204" pitchFamily="34" charset="0"/>
                  <a:ea typeface="Verdana" panose="020B0604030504040204" pitchFamily="34" charset="0"/>
                  <a:cs typeface="Verdana" panose="020B0604030504040204" pitchFamily="34" charset="0"/>
                </a:endParaRPr>
              </a:p>
            </p:txBody>
          </p:sp>
        </p:grpSp>
        <p:sp>
          <p:nvSpPr>
            <p:cNvPr id="39" name="Arc 38">
              <a:extLst>
                <a:ext uri="{FF2B5EF4-FFF2-40B4-BE49-F238E27FC236}">
                  <a16:creationId xmlns:a16="http://schemas.microsoft.com/office/drawing/2014/main" id="{028B8BE1-E9EF-2FA1-94AB-ECA75DD4A589}"/>
                </a:ext>
              </a:extLst>
            </p:cNvPr>
            <p:cNvSpPr/>
            <p:nvPr/>
          </p:nvSpPr>
          <p:spPr>
            <a:xfrm rot="2700000">
              <a:off x="1358065" y="919318"/>
              <a:ext cx="3013565" cy="3013565"/>
            </a:xfrm>
            <a:prstGeom prst="arc">
              <a:avLst>
                <a:gd name="adj1" fmla="val 19008492"/>
                <a:gd name="adj2" fmla="val 21134767"/>
              </a:avLst>
            </a:prstGeom>
            <a:ln w="76200">
              <a:solidFill>
                <a:srgbClr val="7FD7A7"/>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grpSp>
      <p:grpSp>
        <p:nvGrpSpPr>
          <p:cNvPr id="28" name="Gruppieren 27">
            <a:extLst>
              <a:ext uri="{FF2B5EF4-FFF2-40B4-BE49-F238E27FC236}">
                <a16:creationId xmlns:a16="http://schemas.microsoft.com/office/drawing/2014/main" id="{509B94CD-5B5B-CBA5-3935-C1AB4FC5B76C}"/>
              </a:ext>
            </a:extLst>
          </p:cNvPr>
          <p:cNvGrpSpPr/>
          <p:nvPr/>
        </p:nvGrpSpPr>
        <p:grpSpPr>
          <a:xfrm>
            <a:off x="4774661" y="1084096"/>
            <a:ext cx="3013565" cy="3389248"/>
            <a:chOff x="4774661" y="919318"/>
            <a:chExt cx="3013565" cy="3389248"/>
          </a:xfrm>
        </p:grpSpPr>
        <p:sp>
          <p:nvSpPr>
            <p:cNvPr id="41" name="Arc 40">
              <a:extLst>
                <a:ext uri="{FF2B5EF4-FFF2-40B4-BE49-F238E27FC236}">
                  <a16:creationId xmlns:a16="http://schemas.microsoft.com/office/drawing/2014/main" id="{927251D8-5F90-156B-9D28-76F4C533AD15}"/>
                </a:ext>
              </a:extLst>
            </p:cNvPr>
            <p:cNvSpPr/>
            <p:nvPr/>
          </p:nvSpPr>
          <p:spPr>
            <a:xfrm rot="18900000" flipH="1">
              <a:off x="4774661" y="919318"/>
              <a:ext cx="3013565" cy="3013565"/>
            </a:xfrm>
            <a:prstGeom prst="arc">
              <a:avLst>
                <a:gd name="adj1" fmla="val 19008492"/>
                <a:gd name="adj2" fmla="val 21123954"/>
              </a:avLst>
            </a:prstGeom>
            <a:ln w="76200">
              <a:solidFill>
                <a:srgbClr val="7FD7A7"/>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350"/>
            </a:p>
          </p:txBody>
        </p:sp>
        <p:grpSp>
          <p:nvGrpSpPr>
            <p:cNvPr id="13" name="Gruppieren 12">
              <a:extLst>
                <a:ext uri="{FF2B5EF4-FFF2-40B4-BE49-F238E27FC236}">
                  <a16:creationId xmlns:a16="http://schemas.microsoft.com/office/drawing/2014/main" id="{E69BF325-577F-9A02-20A4-6B359F46586E}"/>
                </a:ext>
              </a:extLst>
            </p:cNvPr>
            <p:cNvGrpSpPr/>
            <p:nvPr/>
          </p:nvGrpSpPr>
          <p:grpSpPr>
            <a:xfrm>
              <a:off x="4859167" y="3424450"/>
              <a:ext cx="2324314" cy="884116"/>
              <a:chOff x="2429859" y="3383506"/>
              <a:chExt cx="2324314" cy="884116"/>
            </a:xfrm>
          </p:grpSpPr>
          <p:sp>
            <p:nvSpPr>
              <p:cNvPr id="22" name="TextBox 21">
                <a:extLst>
                  <a:ext uri="{FF2B5EF4-FFF2-40B4-BE49-F238E27FC236}">
                    <a16:creationId xmlns:a16="http://schemas.microsoft.com/office/drawing/2014/main" id="{5E32F3C0-1A4C-BD95-12B5-039B0E3BFFD9}"/>
                  </a:ext>
                </a:extLst>
              </p:cNvPr>
              <p:cNvSpPr txBox="1"/>
              <p:nvPr/>
            </p:nvSpPr>
            <p:spPr>
              <a:xfrm>
                <a:off x="2429859" y="3798587"/>
                <a:ext cx="2324314" cy="438582"/>
              </a:xfrm>
              <a:prstGeom prst="rect">
                <a:avLst/>
              </a:prstGeom>
              <a:noFill/>
            </p:spPr>
            <p:txBody>
              <a:bodyPr wrap="square">
                <a:spAutoFit/>
              </a:bodyPr>
              <a:lstStyle/>
              <a:p>
                <a:pPr algn="ctr" defTabSz="685800">
                  <a:spcBef>
                    <a:spcPct val="0"/>
                  </a:spcBef>
                  <a:spcAft>
                    <a:spcPts val="150"/>
                  </a:spcAft>
                  <a:buClr>
                    <a:srgbClr val="FBA329"/>
                  </a:buClr>
                  <a:defRPr/>
                </a:pPr>
                <a:r>
                  <a:rPr lang="de" sz="750" b="1">
                    <a:solidFill>
                      <a:srgbClr val="7030A0"/>
                    </a:solidFill>
                    <a:latin typeface="Verdana"/>
                    <a:ea typeface="Verdana"/>
                    <a:cs typeface="Verdana"/>
                  </a:rPr>
                  <a:t>Chance, Therapien/Strategien einzusetzen, die das Fortschreiten der Erkrankung beeinflussen sollen</a:t>
                </a:r>
                <a:r>
                  <a:rPr lang="de" sz="750" b="1" baseline="30000">
                    <a:solidFill>
                      <a:srgbClr val="7030A0"/>
                    </a:solidFill>
                    <a:latin typeface="Verdana"/>
                    <a:ea typeface="Verdana"/>
                    <a:cs typeface="Verdana"/>
                  </a:rPr>
                  <a:t>11,14</a:t>
                </a:r>
              </a:p>
            </p:txBody>
          </p:sp>
          <p:pic>
            <p:nvPicPr>
              <p:cNvPr id="34" name="Graphic 33" descr="Medical with solid fill">
                <a:extLst>
                  <a:ext uri="{FF2B5EF4-FFF2-40B4-BE49-F238E27FC236}">
                    <a16:creationId xmlns:a16="http://schemas.microsoft.com/office/drawing/2014/main" id="{2E4060A7-FC72-A3B7-DB97-DB2CE117A7E6}"/>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3337507" y="3398309"/>
                <a:ext cx="504596" cy="431654"/>
              </a:xfrm>
              <a:prstGeom prst="rect">
                <a:avLst/>
              </a:prstGeom>
            </p:spPr>
          </p:pic>
          <p:sp>
            <p:nvSpPr>
              <p:cNvPr id="35" name="Rectangle: Rounded Corners 6">
                <a:extLst>
                  <a:ext uri="{FF2B5EF4-FFF2-40B4-BE49-F238E27FC236}">
                    <a16:creationId xmlns:a16="http://schemas.microsoft.com/office/drawing/2014/main" id="{D20B560E-71C5-D1DD-47B7-ABEC1AA94E44}"/>
                  </a:ext>
                </a:extLst>
              </p:cNvPr>
              <p:cNvSpPr/>
              <p:nvPr/>
            </p:nvSpPr>
            <p:spPr>
              <a:xfrm>
                <a:off x="2489203" y="3383506"/>
                <a:ext cx="2195321" cy="884116"/>
              </a:xfrm>
              <a:prstGeom prst="roundRect">
                <a:avLst>
                  <a:gd name="adj" fmla="val 10583"/>
                </a:avLst>
              </a:prstGeom>
              <a:noFill/>
              <a:ln w="19050" cap="flat" cmpd="sng" algn="ctr">
                <a:solidFill>
                  <a:schemeClr val="accent1"/>
                </a:solidFill>
                <a:prstDash val="solid"/>
                <a:miter lim="800000"/>
              </a:ln>
              <a:effectLst/>
            </p:spPr>
            <p:txBody>
              <a:bodyPr lIns="0" rIns="0" rtlCol="0" anchor="t"/>
              <a:lstStyle/>
              <a:p>
                <a:pPr algn="ctr" defTabSz="685800">
                  <a:lnSpc>
                    <a:spcPct val="110000"/>
                  </a:lnSpc>
                  <a:spcBef>
                    <a:spcPct val="0"/>
                  </a:spcBef>
                  <a:spcAft>
                    <a:spcPct val="0"/>
                  </a:spcAft>
                  <a:defRPr/>
                </a:pPr>
                <a:endParaRPr lang="en-US" sz="750" kern="0">
                  <a:solidFill>
                    <a:srgbClr val="000000">
                      <a:lumMod val="75000"/>
                      <a:lumOff val="25000"/>
                    </a:srgbClr>
                  </a:solidFill>
                  <a:latin typeface="Verdana" panose="020B0604030504040204" pitchFamily="34" charset="0"/>
                  <a:ea typeface="Verdana" panose="020B0604030504040204" pitchFamily="34" charset="0"/>
                  <a:cs typeface="Verdana" panose="020B0604030504040204" pitchFamily="34" charset="0"/>
                </a:endParaRPr>
              </a:p>
            </p:txBody>
          </p:sp>
        </p:grpSp>
      </p:grpSp>
      <p:sp>
        <p:nvSpPr>
          <p:cNvPr id="43" name="Rectangle 42">
            <a:extLst>
              <a:ext uri="{FF2B5EF4-FFF2-40B4-BE49-F238E27FC236}">
                <a16:creationId xmlns:a16="http://schemas.microsoft.com/office/drawing/2014/main" id="{904916AD-89EF-A57C-49CD-8D4D25624670}"/>
              </a:ext>
            </a:extLst>
          </p:cNvPr>
          <p:cNvSpPr/>
          <p:nvPr/>
        </p:nvSpPr>
        <p:spPr>
          <a:xfrm>
            <a:off x="3917161" y="3076193"/>
            <a:ext cx="1303004" cy="69010"/>
          </a:xfrm>
          <a:prstGeom prst="rect">
            <a:avLst/>
          </a:prstGeom>
          <a:solidFill>
            <a:srgbClr val="F5F3F8"/>
          </a:solidFill>
          <a:ln w="12700" cap="flat" cmpd="sng" algn="ctr">
            <a:noFill/>
            <a:prstDash val="solid"/>
            <a:miter lim="800000"/>
          </a:ln>
          <a:effectLst/>
        </p:spPr>
        <p:txBody>
          <a:bodyPr rtlCol="0" anchor="ctr"/>
          <a:lstStyle/>
          <a:p>
            <a:pPr algn="ctr" defTabSz="685800">
              <a:spcBef>
                <a:spcPct val="0"/>
              </a:spcBef>
              <a:spcAft>
                <a:spcPct val="0"/>
              </a:spcAft>
              <a:defRPr/>
            </a:pPr>
            <a:endParaRPr lang="en-US" sz="1350" kern="0">
              <a:solidFill>
                <a:srgbClr val="FFFFFF"/>
              </a:solidFill>
              <a:latin typeface="Calibri" panose="020F0502020204030204"/>
            </a:endParaRPr>
          </a:p>
        </p:txBody>
      </p:sp>
      <p:sp>
        <p:nvSpPr>
          <p:cNvPr id="9" name="TextBox 8">
            <a:extLst>
              <a:ext uri="{FF2B5EF4-FFF2-40B4-BE49-F238E27FC236}">
                <a16:creationId xmlns:a16="http://schemas.microsoft.com/office/drawing/2014/main" id="{84ED2135-29B0-9C3C-63FF-4D682982A409}"/>
              </a:ext>
            </a:extLst>
          </p:cNvPr>
          <p:cNvSpPr txBox="1"/>
          <p:nvPr/>
        </p:nvSpPr>
        <p:spPr>
          <a:xfrm>
            <a:off x="400475" y="4565949"/>
            <a:ext cx="8391936" cy="553998"/>
          </a:xfrm>
          <a:prstGeom prst="rect">
            <a:avLst/>
          </a:prstGeom>
          <a:noFill/>
        </p:spPr>
        <p:txBody>
          <a:bodyPr wrap="square" rtlCol="0" anchor="b">
            <a:spAutoFit/>
          </a:bodyPr>
          <a:lstStyle/>
          <a:p>
            <a:pPr>
              <a:spcBef>
                <a:spcPts val="75"/>
              </a:spcBef>
              <a:buClr>
                <a:srgbClr val="2198DD"/>
              </a:buClr>
              <a:defRPr/>
            </a:pPr>
            <a:r>
              <a:rPr lang="de-DE" sz="600" b="1">
                <a:solidFill>
                  <a:srgbClr val="404040"/>
                </a:solidFill>
                <a:ea typeface="Verdana"/>
                <a:cs typeface="Verdana"/>
              </a:rPr>
              <a:t>1.</a:t>
            </a:r>
            <a:r>
              <a:rPr lang="de-DE" sz="600">
                <a:solidFill>
                  <a:srgbClr val="404040"/>
                </a:solidFill>
                <a:ea typeface="Verdana"/>
                <a:cs typeface="Verdana"/>
              </a:rPr>
              <a:t> Barker JM </a:t>
            </a:r>
            <a:r>
              <a:rPr lang="de-DE" sz="600" i="1">
                <a:solidFill>
                  <a:srgbClr val="404040"/>
                </a:solidFill>
                <a:ea typeface="Verdana"/>
                <a:cs typeface="Verdana"/>
              </a:rPr>
              <a:t>et al. Diabetes Care</a:t>
            </a:r>
            <a:r>
              <a:rPr lang="de-DE" sz="600">
                <a:solidFill>
                  <a:srgbClr val="404040"/>
                </a:solidFill>
                <a:ea typeface="Verdana"/>
                <a:cs typeface="Verdana"/>
              </a:rPr>
              <a:t> 2004; 27: 1399</a:t>
            </a:r>
            <a:r>
              <a:rPr lang="de-DE" sz="600">
                <a:solidFill>
                  <a:srgbClr val="404040"/>
                </a:solidFill>
                <a:ea typeface="Arial"/>
                <a:cs typeface="Arial"/>
              </a:rPr>
              <a:t>–</a:t>
            </a:r>
            <a:r>
              <a:rPr lang="de-DE" sz="600">
                <a:solidFill>
                  <a:srgbClr val="404040"/>
                </a:solidFill>
                <a:ea typeface="Verdana"/>
                <a:cs typeface="Verdana"/>
              </a:rPr>
              <a:t>404. </a:t>
            </a:r>
            <a:r>
              <a:rPr lang="de-DE" sz="600" b="1">
                <a:solidFill>
                  <a:srgbClr val="404040"/>
                </a:solidFill>
                <a:ea typeface="Verdana"/>
                <a:cs typeface="Verdana"/>
              </a:rPr>
              <a:t>2.</a:t>
            </a:r>
            <a:r>
              <a:rPr lang="de-DE" sz="600">
                <a:solidFill>
                  <a:srgbClr val="404040"/>
                </a:solidFill>
                <a:ea typeface="Verdana"/>
                <a:cs typeface="Verdana"/>
              </a:rPr>
              <a:t> Larsson HE </a:t>
            </a:r>
            <a:r>
              <a:rPr lang="de-DE" sz="600" i="1">
                <a:solidFill>
                  <a:srgbClr val="404040"/>
                </a:solidFill>
                <a:ea typeface="Verdana"/>
                <a:cs typeface="Verdana"/>
              </a:rPr>
              <a:t>et al. Diabetes Care</a:t>
            </a:r>
            <a:r>
              <a:rPr lang="de-DE" sz="600">
                <a:solidFill>
                  <a:srgbClr val="404040"/>
                </a:solidFill>
                <a:ea typeface="Verdana"/>
                <a:cs typeface="Verdana"/>
              </a:rPr>
              <a:t> 2011; 34: 2347</a:t>
            </a:r>
            <a:r>
              <a:rPr lang="de-DE" sz="600">
                <a:solidFill>
                  <a:srgbClr val="404040"/>
                </a:solidFill>
                <a:ea typeface="Arial"/>
                <a:cs typeface="Arial"/>
              </a:rPr>
              <a:t>–</a:t>
            </a:r>
            <a:r>
              <a:rPr lang="de-DE" sz="600">
                <a:solidFill>
                  <a:srgbClr val="404040"/>
                </a:solidFill>
                <a:ea typeface="Verdana"/>
                <a:cs typeface="Verdana"/>
              </a:rPr>
              <a:t>52. </a:t>
            </a:r>
            <a:r>
              <a:rPr lang="de-DE" sz="600" b="1">
                <a:solidFill>
                  <a:srgbClr val="404040"/>
                </a:solidFill>
                <a:ea typeface="Verdana"/>
                <a:cs typeface="Verdana"/>
              </a:rPr>
              <a:t>3.</a:t>
            </a:r>
            <a:r>
              <a:rPr lang="de-DE" sz="600">
                <a:solidFill>
                  <a:srgbClr val="404040"/>
                </a:solidFill>
                <a:ea typeface="Verdana"/>
                <a:cs typeface="Verdana"/>
              </a:rPr>
              <a:t> Winkler C </a:t>
            </a:r>
            <a:r>
              <a:rPr lang="de-DE" sz="600" i="1">
                <a:solidFill>
                  <a:srgbClr val="404040"/>
                </a:solidFill>
                <a:ea typeface="Verdana"/>
                <a:cs typeface="Verdana"/>
              </a:rPr>
              <a:t>et al. </a:t>
            </a:r>
            <a:r>
              <a:rPr lang="de-DE" sz="600" i="1" err="1">
                <a:solidFill>
                  <a:srgbClr val="404040"/>
                </a:solidFill>
                <a:ea typeface="Verdana"/>
                <a:cs typeface="Verdana"/>
              </a:rPr>
              <a:t>Pediatr</a:t>
            </a:r>
            <a:r>
              <a:rPr lang="de-DE" sz="600" i="1">
                <a:solidFill>
                  <a:srgbClr val="404040"/>
                </a:solidFill>
                <a:ea typeface="Verdana"/>
                <a:cs typeface="Verdana"/>
              </a:rPr>
              <a:t> Diabetes</a:t>
            </a:r>
            <a:r>
              <a:rPr lang="de-DE" sz="600">
                <a:solidFill>
                  <a:srgbClr val="404040"/>
                </a:solidFill>
                <a:ea typeface="Verdana"/>
                <a:cs typeface="Verdana"/>
              </a:rPr>
              <a:t> 2012; 13: 308</a:t>
            </a:r>
            <a:r>
              <a:rPr lang="de-DE" sz="600">
                <a:solidFill>
                  <a:srgbClr val="404040"/>
                </a:solidFill>
                <a:ea typeface="Arial"/>
                <a:cs typeface="Arial"/>
              </a:rPr>
              <a:t>–</a:t>
            </a:r>
            <a:r>
              <a:rPr lang="de-DE" sz="600">
                <a:solidFill>
                  <a:srgbClr val="404040"/>
                </a:solidFill>
                <a:ea typeface="Verdana"/>
                <a:cs typeface="Verdana"/>
              </a:rPr>
              <a:t>13. </a:t>
            </a:r>
            <a:r>
              <a:rPr lang="de-DE" sz="600" b="1">
                <a:solidFill>
                  <a:srgbClr val="404040"/>
                </a:solidFill>
                <a:ea typeface="Verdana"/>
                <a:cs typeface="Verdana"/>
              </a:rPr>
              <a:t>4.</a:t>
            </a:r>
            <a:r>
              <a:rPr lang="de-DE" sz="600">
                <a:solidFill>
                  <a:srgbClr val="404040"/>
                </a:solidFill>
                <a:ea typeface="Verdana"/>
                <a:cs typeface="Verdana"/>
              </a:rPr>
              <a:t> </a:t>
            </a:r>
            <a:r>
              <a:rPr lang="de-DE" sz="600" err="1">
                <a:solidFill>
                  <a:srgbClr val="404040"/>
                </a:solidFill>
                <a:ea typeface="Verdana"/>
                <a:cs typeface="Verdana"/>
              </a:rPr>
              <a:t>Hekkala</a:t>
            </a:r>
            <a:r>
              <a:rPr lang="de-DE" sz="600">
                <a:solidFill>
                  <a:srgbClr val="404040"/>
                </a:solidFill>
                <a:ea typeface="Verdana"/>
                <a:cs typeface="Verdana"/>
              </a:rPr>
              <a:t> AM </a:t>
            </a:r>
            <a:r>
              <a:rPr lang="de-DE" sz="600" i="1">
                <a:solidFill>
                  <a:srgbClr val="404040"/>
                </a:solidFill>
                <a:ea typeface="Verdana"/>
                <a:cs typeface="Verdana"/>
              </a:rPr>
              <a:t>et al.</a:t>
            </a:r>
            <a:r>
              <a:rPr lang="de-DE" sz="600">
                <a:solidFill>
                  <a:srgbClr val="404040"/>
                </a:solidFill>
                <a:ea typeface="Verdana"/>
                <a:cs typeface="Verdana"/>
              </a:rPr>
              <a:t> </a:t>
            </a:r>
            <a:r>
              <a:rPr lang="de-DE" sz="600" i="1" err="1">
                <a:solidFill>
                  <a:srgbClr val="404040"/>
                </a:solidFill>
                <a:ea typeface="Verdana"/>
                <a:cs typeface="Verdana"/>
              </a:rPr>
              <a:t>Pediatr</a:t>
            </a:r>
            <a:r>
              <a:rPr lang="de-DE" sz="600" i="1">
                <a:solidFill>
                  <a:srgbClr val="404040"/>
                </a:solidFill>
                <a:ea typeface="Verdana"/>
                <a:cs typeface="Verdana"/>
              </a:rPr>
              <a:t> Diabetes</a:t>
            </a:r>
            <a:r>
              <a:rPr lang="de-DE" sz="600">
                <a:solidFill>
                  <a:srgbClr val="404040"/>
                </a:solidFill>
                <a:ea typeface="Verdana"/>
                <a:cs typeface="Verdana"/>
              </a:rPr>
              <a:t> 2018; 19: 314</a:t>
            </a:r>
            <a:r>
              <a:rPr lang="de-DE" sz="600">
                <a:solidFill>
                  <a:srgbClr val="404040"/>
                </a:solidFill>
                <a:ea typeface="Arial"/>
                <a:cs typeface="Arial"/>
              </a:rPr>
              <a:t>–</a:t>
            </a:r>
            <a:r>
              <a:rPr lang="de-DE" sz="600">
                <a:solidFill>
                  <a:srgbClr val="404040"/>
                </a:solidFill>
                <a:ea typeface="Verdana"/>
                <a:cs typeface="Verdana"/>
              </a:rPr>
              <a:t>9. </a:t>
            </a:r>
            <a:r>
              <a:rPr lang="de-DE" sz="600" b="1">
                <a:solidFill>
                  <a:srgbClr val="404040"/>
                </a:solidFill>
                <a:ea typeface="Verdana"/>
                <a:cs typeface="Verdana"/>
              </a:rPr>
              <a:t>5.</a:t>
            </a:r>
            <a:r>
              <a:rPr lang="de-DE" sz="600">
                <a:solidFill>
                  <a:srgbClr val="404040"/>
                </a:solidFill>
                <a:ea typeface="Verdana"/>
                <a:cs typeface="Verdana"/>
              </a:rPr>
              <a:t> Ziegler AG </a:t>
            </a:r>
            <a:r>
              <a:rPr lang="de-DE" sz="600" i="1">
                <a:solidFill>
                  <a:srgbClr val="404040"/>
                </a:solidFill>
                <a:ea typeface="Verdana"/>
                <a:cs typeface="Verdana"/>
              </a:rPr>
              <a:t>et al. JAMA</a:t>
            </a:r>
            <a:r>
              <a:rPr lang="de-DE" sz="600">
                <a:solidFill>
                  <a:srgbClr val="404040"/>
                </a:solidFill>
                <a:ea typeface="Verdana"/>
                <a:cs typeface="Verdana"/>
              </a:rPr>
              <a:t> 2020; 323: 339</a:t>
            </a:r>
            <a:r>
              <a:rPr lang="de-DE" sz="600">
                <a:solidFill>
                  <a:srgbClr val="404040"/>
                </a:solidFill>
                <a:ea typeface="Arial"/>
                <a:cs typeface="Arial"/>
              </a:rPr>
              <a:t>–</a:t>
            </a:r>
            <a:r>
              <a:rPr lang="de-DE" sz="600">
                <a:solidFill>
                  <a:srgbClr val="404040"/>
                </a:solidFill>
                <a:ea typeface="Verdana"/>
                <a:cs typeface="Verdana"/>
              </a:rPr>
              <a:t>51. </a:t>
            </a:r>
            <a:r>
              <a:rPr lang="de-DE" sz="600" b="1">
                <a:solidFill>
                  <a:srgbClr val="404040"/>
                </a:solidFill>
                <a:ea typeface="Verdana"/>
                <a:cs typeface="Verdana"/>
              </a:rPr>
              <a:t>6.</a:t>
            </a:r>
            <a:r>
              <a:rPr lang="de-DE" sz="600">
                <a:solidFill>
                  <a:srgbClr val="404040"/>
                </a:solidFill>
                <a:ea typeface="Verdana"/>
                <a:cs typeface="Verdana"/>
              </a:rPr>
              <a:t> Nakhla M </a:t>
            </a:r>
            <a:r>
              <a:rPr lang="de-DE" sz="600" i="1">
                <a:solidFill>
                  <a:srgbClr val="404040"/>
                </a:solidFill>
                <a:ea typeface="Verdana"/>
                <a:cs typeface="Verdana"/>
              </a:rPr>
              <a:t>et al. JAMA </a:t>
            </a:r>
            <a:r>
              <a:rPr lang="de-DE" sz="600" i="1" err="1">
                <a:solidFill>
                  <a:srgbClr val="404040"/>
                </a:solidFill>
                <a:ea typeface="Verdana"/>
                <a:cs typeface="Verdana"/>
              </a:rPr>
              <a:t>Pediatr</a:t>
            </a:r>
            <a:r>
              <a:rPr lang="de-DE" sz="600">
                <a:solidFill>
                  <a:srgbClr val="404040"/>
                </a:solidFill>
                <a:ea typeface="Verdana"/>
                <a:cs typeface="Verdana"/>
              </a:rPr>
              <a:t> 2021; 175: 518</a:t>
            </a:r>
            <a:r>
              <a:rPr lang="de-DE" sz="600">
                <a:solidFill>
                  <a:srgbClr val="404040"/>
                </a:solidFill>
                <a:ea typeface="Arial"/>
                <a:cs typeface="Arial"/>
              </a:rPr>
              <a:t>–</a:t>
            </a:r>
            <a:r>
              <a:rPr lang="de-DE" sz="600">
                <a:solidFill>
                  <a:srgbClr val="404040"/>
                </a:solidFill>
                <a:ea typeface="Verdana"/>
                <a:cs typeface="Verdana"/>
              </a:rPr>
              <a:t>20. </a:t>
            </a:r>
            <a:r>
              <a:rPr lang="de-DE" sz="600" b="1">
                <a:solidFill>
                  <a:srgbClr val="404040"/>
                </a:solidFill>
                <a:ea typeface="Verdana"/>
                <a:cs typeface="Verdana"/>
              </a:rPr>
              <a:t>7.</a:t>
            </a:r>
            <a:r>
              <a:rPr lang="de-DE" sz="600">
                <a:solidFill>
                  <a:srgbClr val="404040"/>
                </a:solidFill>
                <a:ea typeface="Verdana"/>
                <a:cs typeface="Verdana"/>
              </a:rPr>
              <a:t> Smith LB </a:t>
            </a:r>
            <a:r>
              <a:rPr lang="de-DE" sz="600" i="1">
                <a:solidFill>
                  <a:srgbClr val="404040"/>
                </a:solidFill>
                <a:ea typeface="Verdana"/>
                <a:cs typeface="Verdana"/>
              </a:rPr>
              <a:t>et al. </a:t>
            </a:r>
            <a:r>
              <a:rPr lang="de-DE" sz="600" i="1" err="1">
                <a:solidFill>
                  <a:srgbClr val="404040"/>
                </a:solidFill>
                <a:ea typeface="Verdana"/>
                <a:cs typeface="Verdana"/>
              </a:rPr>
              <a:t>Pediatr</a:t>
            </a:r>
            <a:r>
              <a:rPr lang="de-DE" sz="600">
                <a:solidFill>
                  <a:srgbClr val="404040"/>
                </a:solidFill>
                <a:ea typeface="Verdana"/>
                <a:cs typeface="Verdana"/>
              </a:rPr>
              <a:t> </a:t>
            </a:r>
            <a:r>
              <a:rPr lang="de-DE" sz="600" i="1">
                <a:solidFill>
                  <a:srgbClr val="404040"/>
                </a:solidFill>
                <a:ea typeface="Verdana"/>
                <a:cs typeface="Verdana"/>
              </a:rPr>
              <a:t>Diabetes </a:t>
            </a:r>
            <a:r>
              <a:rPr lang="de-DE" sz="600">
                <a:solidFill>
                  <a:srgbClr val="404040"/>
                </a:solidFill>
                <a:ea typeface="Verdana"/>
                <a:cs typeface="Verdana"/>
              </a:rPr>
              <a:t>2018; 19: 1025</a:t>
            </a:r>
            <a:r>
              <a:rPr lang="de-DE" sz="600">
                <a:solidFill>
                  <a:srgbClr val="404040"/>
                </a:solidFill>
                <a:ea typeface="Arial"/>
                <a:cs typeface="Arial"/>
              </a:rPr>
              <a:t>–</a:t>
            </a:r>
            <a:r>
              <a:rPr lang="de-DE" sz="600">
                <a:solidFill>
                  <a:srgbClr val="404040"/>
                </a:solidFill>
                <a:ea typeface="Verdana"/>
                <a:cs typeface="Verdana"/>
              </a:rPr>
              <a:t>33. </a:t>
            </a:r>
            <a:r>
              <a:rPr lang="de-DE" sz="600" b="1">
                <a:solidFill>
                  <a:srgbClr val="404040"/>
                </a:solidFill>
                <a:ea typeface="Verdana"/>
                <a:cs typeface="Verdana"/>
              </a:rPr>
              <a:t>8.</a:t>
            </a:r>
            <a:r>
              <a:rPr lang="de-DE" sz="600">
                <a:solidFill>
                  <a:srgbClr val="404040"/>
                </a:solidFill>
                <a:ea typeface="Verdana"/>
                <a:cs typeface="Verdana"/>
              </a:rPr>
              <a:t> Besser REJ </a:t>
            </a:r>
            <a:r>
              <a:rPr lang="de-DE" sz="600" i="1">
                <a:solidFill>
                  <a:srgbClr val="404040"/>
                </a:solidFill>
                <a:ea typeface="Verdana"/>
                <a:cs typeface="Verdana"/>
              </a:rPr>
              <a:t>et al. Arch Dis Child</a:t>
            </a:r>
            <a:r>
              <a:rPr lang="de-DE" sz="600">
                <a:solidFill>
                  <a:srgbClr val="404040"/>
                </a:solidFill>
                <a:ea typeface="Verdana"/>
                <a:cs typeface="Verdana"/>
              </a:rPr>
              <a:t> 2022; 107: 790</a:t>
            </a:r>
            <a:r>
              <a:rPr lang="de-DE" sz="600">
                <a:solidFill>
                  <a:srgbClr val="404040"/>
                </a:solidFill>
                <a:ea typeface="Arial"/>
                <a:cs typeface="Arial"/>
              </a:rPr>
              <a:t>–</a:t>
            </a:r>
            <a:r>
              <a:rPr lang="de-DE" sz="600">
                <a:solidFill>
                  <a:srgbClr val="404040"/>
                </a:solidFill>
                <a:ea typeface="Verdana"/>
                <a:cs typeface="Verdana"/>
              </a:rPr>
              <a:t>5. </a:t>
            </a:r>
            <a:r>
              <a:rPr lang="de-DE" sz="600" b="1">
                <a:solidFill>
                  <a:srgbClr val="404040"/>
                </a:solidFill>
                <a:ea typeface="Verdana"/>
                <a:cs typeface="Verdana"/>
              </a:rPr>
              <a:t>9.</a:t>
            </a:r>
            <a:r>
              <a:rPr lang="de-DE" sz="600">
                <a:solidFill>
                  <a:srgbClr val="404040"/>
                </a:solidFill>
                <a:ea typeface="Verdana"/>
                <a:cs typeface="Verdana"/>
              </a:rPr>
              <a:t> Sims EK </a:t>
            </a:r>
            <a:r>
              <a:rPr lang="de-DE" sz="600" i="1">
                <a:solidFill>
                  <a:srgbClr val="404040"/>
                </a:solidFill>
                <a:ea typeface="Verdana"/>
                <a:cs typeface="Verdana"/>
              </a:rPr>
              <a:t>et al. Diabetes</a:t>
            </a:r>
            <a:r>
              <a:rPr lang="de-DE" sz="600">
                <a:solidFill>
                  <a:srgbClr val="404040"/>
                </a:solidFill>
                <a:ea typeface="Verdana"/>
                <a:cs typeface="Verdana"/>
              </a:rPr>
              <a:t> 2022; 71: 610</a:t>
            </a:r>
            <a:r>
              <a:rPr lang="de-DE" sz="600">
                <a:solidFill>
                  <a:srgbClr val="404040"/>
                </a:solidFill>
                <a:ea typeface="Arial"/>
                <a:cs typeface="Arial"/>
              </a:rPr>
              <a:t>–</a:t>
            </a:r>
            <a:r>
              <a:rPr lang="de-DE" sz="600">
                <a:solidFill>
                  <a:srgbClr val="404040"/>
                </a:solidFill>
                <a:ea typeface="Verdana"/>
                <a:cs typeface="Verdana"/>
              </a:rPr>
              <a:t>23. </a:t>
            </a:r>
            <a:r>
              <a:rPr lang="de-DE" sz="600" b="1">
                <a:solidFill>
                  <a:srgbClr val="404040"/>
                </a:solidFill>
                <a:ea typeface="Verdana"/>
                <a:cs typeface="Verdana"/>
              </a:rPr>
              <a:t>10.</a:t>
            </a:r>
            <a:r>
              <a:rPr lang="de-DE" sz="600">
                <a:solidFill>
                  <a:srgbClr val="404040"/>
                </a:solidFill>
                <a:ea typeface="Verdana"/>
                <a:cs typeface="Verdana"/>
              </a:rPr>
              <a:t> </a:t>
            </a:r>
            <a:r>
              <a:rPr lang="de-DE" sz="600" err="1">
                <a:solidFill>
                  <a:srgbClr val="404040"/>
                </a:solidFill>
                <a:ea typeface="Verdana"/>
                <a:cs typeface="Verdana"/>
              </a:rPr>
              <a:t>Narendran</a:t>
            </a:r>
            <a:r>
              <a:rPr lang="de-DE" sz="600">
                <a:solidFill>
                  <a:srgbClr val="404040"/>
                </a:solidFill>
                <a:ea typeface="Verdana"/>
                <a:cs typeface="Verdana"/>
              </a:rPr>
              <a:t> P. </a:t>
            </a:r>
            <a:r>
              <a:rPr lang="de-DE" sz="600" i="1" err="1">
                <a:solidFill>
                  <a:srgbClr val="404040"/>
                </a:solidFill>
                <a:ea typeface="Verdana"/>
                <a:cs typeface="Verdana"/>
              </a:rPr>
              <a:t>Diabetologia</a:t>
            </a:r>
            <a:r>
              <a:rPr lang="de-DE" sz="600">
                <a:solidFill>
                  <a:srgbClr val="404040"/>
                </a:solidFill>
                <a:ea typeface="Verdana"/>
                <a:cs typeface="Verdana"/>
              </a:rPr>
              <a:t> 2019; 62: 24</a:t>
            </a:r>
            <a:r>
              <a:rPr lang="de-DE" sz="600">
                <a:solidFill>
                  <a:srgbClr val="404040"/>
                </a:solidFill>
                <a:ea typeface="Arial"/>
                <a:cs typeface="Arial"/>
              </a:rPr>
              <a:t>–</a:t>
            </a:r>
            <a:r>
              <a:rPr lang="de-DE" sz="600">
                <a:solidFill>
                  <a:srgbClr val="404040"/>
                </a:solidFill>
                <a:ea typeface="Verdana"/>
                <a:cs typeface="Verdana"/>
              </a:rPr>
              <a:t>7. </a:t>
            </a:r>
            <a:r>
              <a:rPr lang="de-DE" sz="600" b="1">
                <a:solidFill>
                  <a:srgbClr val="404040"/>
                </a:solidFill>
                <a:ea typeface="Verdana"/>
                <a:cs typeface="Verdana"/>
              </a:rPr>
              <a:t>11.</a:t>
            </a:r>
            <a:r>
              <a:rPr lang="de-DE" sz="600">
                <a:solidFill>
                  <a:srgbClr val="404040"/>
                </a:solidFill>
                <a:ea typeface="Verdana"/>
                <a:cs typeface="Verdana"/>
              </a:rPr>
              <a:t> </a:t>
            </a:r>
            <a:r>
              <a:rPr lang="de-DE" sz="600" err="1">
                <a:solidFill>
                  <a:srgbClr val="404040"/>
                </a:solidFill>
                <a:ea typeface="Verdana"/>
                <a:cs typeface="Verdana"/>
              </a:rPr>
              <a:t>Greenbaum</a:t>
            </a:r>
            <a:r>
              <a:rPr lang="de-DE" sz="600">
                <a:solidFill>
                  <a:srgbClr val="404040"/>
                </a:solidFill>
                <a:ea typeface="Verdana"/>
                <a:cs typeface="Verdana"/>
              </a:rPr>
              <a:t> CJ. </a:t>
            </a:r>
            <a:r>
              <a:rPr lang="de-DE" sz="600" i="1">
                <a:solidFill>
                  <a:srgbClr val="404040"/>
                </a:solidFill>
                <a:ea typeface="Verdana"/>
                <a:cs typeface="Verdana"/>
              </a:rPr>
              <a:t>Diabetes</a:t>
            </a:r>
            <a:r>
              <a:rPr lang="de-DE" sz="600">
                <a:solidFill>
                  <a:srgbClr val="404040"/>
                </a:solidFill>
                <a:ea typeface="Verdana"/>
                <a:cs typeface="Verdana"/>
              </a:rPr>
              <a:t> 2021; 70: 1029</a:t>
            </a:r>
            <a:r>
              <a:rPr lang="de-DE" sz="600">
                <a:solidFill>
                  <a:srgbClr val="404040"/>
                </a:solidFill>
                <a:ea typeface="Arial"/>
                <a:cs typeface="Arial"/>
              </a:rPr>
              <a:t>–</a:t>
            </a:r>
            <a:r>
              <a:rPr lang="de-DE" sz="600">
                <a:solidFill>
                  <a:srgbClr val="404040"/>
                </a:solidFill>
                <a:ea typeface="Verdana"/>
                <a:cs typeface="Verdana"/>
              </a:rPr>
              <a:t>37. </a:t>
            </a:r>
            <a:r>
              <a:rPr lang="de-DE" sz="600" b="1">
                <a:solidFill>
                  <a:srgbClr val="404040"/>
                </a:solidFill>
                <a:ea typeface="Verdana"/>
                <a:cs typeface="Verdana"/>
              </a:rPr>
              <a:t>12.</a:t>
            </a:r>
            <a:r>
              <a:rPr lang="de-DE" sz="600">
                <a:solidFill>
                  <a:srgbClr val="404040"/>
                </a:solidFill>
                <a:ea typeface="Verdana"/>
                <a:cs typeface="Verdana"/>
              </a:rPr>
              <a:t> Fr1da. Typ-1-Diabetes: Früh erkennen – Früh gut behandeln. </a:t>
            </a:r>
            <a:r>
              <a:rPr lang="de-DE" sz="600">
                <a:solidFill>
                  <a:srgbClr val="404040"/>
                </a:solidFill>
                <a:ea typeface="Verdana"/>
                <a:cs typeface="Verdana"/>
                <a:hlinkClick r:id="rId15">
                  <a:extLst>
                    <a:ext uri="{A12FA001-AC4F-418D-AE19-62706E023703}">
                      <ahyp:hlinkClr xmlns:ahyp="http://schemas.microsoft.com/office/drawing/2018/hyperlinkcolor" val="tx"/>
                    </a:ext>
                  </a:extLst>
                </a:hlinkClick>
              </a:rPr>
              <a:t>https://www.fr1da.de/</a:t>
            </a:r>
            <a:r>
              <a:rPr lang="de-DE" sz="600">
                <a:solidFill>
                  <a:srgbClr val="404040"/>
                </a:solidFill>
                <a:ea typeface="Verdana"/>
                <a:cs typeface="Verdana"/>
              </a:rPr>
              <a:t>. Zuletzt abgerufen am 12.01.2026. </a:t>
            </a:r>
            <a:r>
              <a:rPr lang="de-DE" sz="600" b="1">
                <a:solidFill>
                  <a:srgbClr val="404040"/>
                </a:solidFill>
                <a:ea typeface="Verdana"/>
                <a:cs typeface="Verdana"/>
              </a:rPr>
              <a:t>13.</a:t>
            </a:r>
            <a:r>
              <a:rPr lang="de-DE" sz="600">
                <a:solidFill>
                  <a:srgbClr val="404040"/>
                </a:solidFill>
                <a:ea typeface="Verdana"/>
                <a:cs typeface="Verdana"/>
              </a:rPr>
              <a:t> Fr1da. Teilnahme Fr1da-Studie für Verwandte deutschlandweit. </a:t>
            </a:r>
            <a:r>
              <a:rPr lang="de-DE" sz="600">
                <a:solidFill>
                  <a:srgbClr val="404040"/>
                </a:solidFill>
                <a:ea typeface="Verdana"/>
                <a:cs typeface="Verdana"/>
                <a:hlinkClick r:id="rId16">
                  <a:extLst>
                    <a:ext uri="{A12FA001-AC4F-418D-AE19-62706E023703}">
                      <ahyp:hlinkClr xmlns:ahyp="http://schemas.microsoft.com/office/drawing/2018/hyperlinkcolor" val="tx"/>
                    </a:ext>
                  </a:extLst>
                </a:hlinkClick>
              </a:rPr>
              <a:t>https://www.typ1diabetes-frueherkennung.de/teilnahme-fr1da-studie/teilnahme-fr1da-studie-fuer-verwandte-deutschlandweit.html</a:t>
            </a:r>
            <a:r>
              <a:rPr lang="de-DE" sz="600">
                <a:solidFill>
                  <a:srgbClr val="404040"/>
                </a:solidFill>
                <a:ea typeface="Verdana"/>
                <a:cs typeface="Verdana"/>
              </a:rPr>
              <a:t>. Zuletzt abgerufen am 12.01.2026. </a:t>
            </a:r>
            <a:r>
              <a:rPr lang="de-DE" sz="600" b="1">
                <a:solidFill>
                  <a:srgbClr val="404040"/>
                </a:solidFill>
                <a:ea typeface="Verdana"/>
                <a:cs typeface="Verdana"/>
              </a:rPr>
              <a:t>14. </a:t>
            </a:r>
            <a:r>
              <a:rPr lang="de-DE" sz="600">
                <a:solidFill>
                  <a:srgbClr val="404040"/>
                </a:solidFill>
                <a:ea typeface="Verdana"/>
                <a:cs typeface="Verdana"/>
              </a:rPr>
              <a:t>Insel RA </a:t>
            </a:r>
            <a:r>
              <a:rPr lang="de-DE" sz="600" i="1">
                <a:solidFill>
                  <a:srgbClr val="404040"/>
                </a:solidFill>
                <a:ea typeface="Verdana"/>
                <a:cs typeface="Verdana"/>
              </a:rPr>
              <a:t>et al. Diabetes Care</a:t>
            </a:r>
            <a:r>
              <a:rPr lang="de-DE" sz="600">
                <a:solidFill>
                  <a:srgbClr val="404040"/>
                </a:solidFill>
                <a:ea typeface="Verdana"/>
                <a:cs typeface="Verdana"/>
              </a:rPr>
              <a:t> 2015; 38: 1964</a:t>
            </a:r>
            <a:r>
              <a:rPr lang="de-DE" sz="600">
                <a:solidFill>
                  <a:srgbClr val="404040"/>
                </a:solidFill>
                <a:ea typeface="Arial"/>
                <a:cs typeface="Arial"/>
              </a:rPr>
              <a:t>–</a:t>
            </a:r>
            <a:r>
              <a:rPr lang="de-DE" sz="600">
                <a:solidFill>
                  <a:srgbClr val="404040"/>
                </a:solidFill>
                <a:ea typeface="Verdana"/>
                <a:cs typeface="Verdana"/>
              </a:rPr>
              <a:t>74. </a:t>
            </a:r>
            <a:endParaRPr lang="de-DE" sz="600">
              <a:solidFill>
                <a:srgbClr val="404040"/>
              </a:solidFill>
              <a:ea typeface="Verdana" panose="020B0604030504040204" pitchFamily="34" charset="0"/>
              <a:cs typeface="Verdana" panose="020B0604030504040204" pitchFamily="34" charset="0"/>
            </a:endParaRPr>
          </a:p>
        </p:txBody>
      </p:sp>
      <p:grpSp>
        <p:nvGrpSpPr>
          <p:cNvPr id="19" name="Gruppieren 18">
            <a:extLst>
              <a:ext uri="{FF2B5EF4-FFF2-40B4-BE49-F238E27FC236}">
                <a16:creationId xmlns:a16="http://schemas.microsoft.com/office/drawing/2014/main" id="{33D5C8B6-F881-749A-9ED7-3C1052AD4101}"/>
              </a:ext>
            </a:extLst>
          </p:cNvPr>
          <p:cNvGrpSpPr/>
          <p:nvPr/>
        </p:nvGrpSpPr>
        <p:grpSpPr>
          <a:xfrm>
            <a:off x="3355029" y="954527"/>
            <a:ext cx="2442328" cy="1699015"/>
            <a:chOff x="3355029" y="789749"/>
            <a:chExt cx="2442328" cy="1699015"/>
          </a:xfrm>
        </p:grpSpPr>
        <p:grpSp>
          <p:nvGrpSpPr>
            <p:cNvPr id="8" name="Gruppieren 7">
              <a:extLst>
                <a:ext uri="{FF2B5EF4-FFF2-40B4-BE49-F238E27FC236}">
                  <a16:creationId xmlns:a16="http://schemas.microsoft.com/office/drawing/2014/main" id="{043CED31-72D1-0279-5A18-581ED276FB5B}"/>
                </a:ext>
              </a:extLst>
            </p:cNvPr>
            <p:cNvGrpSpPr/>
            <p:nvPr/>
          </p:nvGrpSpPr>
          <p:grpSpPr>
            <a:xfrm>
              <a:off x="3561346" y="1846517"/>
              <a:ext cx="2014633" cy="642247"/>
              <a:chOff x="3561346" y="1887461"/>
              <a:chExt cx="2014633" cy="642247"/>
            </a:xfrm>
          </p:grpSpPr>
          <p:sp>
            <p:nvSpPr>
              <p:cNvPr id="639" name="Rectangle 638">
                <a:extLst>
                  <a:ext uri="{FF2B5EF4-FFF2-40B4-BE49-F238E27FC236}">
                    <a16:creationId xmlns:a16="http://schemas.microsoft.com/office/drawing/2014/main" id="{A08BF741-1E1F-130F-8AC3-1B12B9FD1674}"/>
                  </a:ext>
                </a:extLst>
              </p:cNvPr>
              <p:cNvSpPr/>
              <p:nvPr/>
            </p:nvSpPr>
            <p:spPr>
              <a:xfrm>
                <a:off x="4355613" y="1887461"/>
                <a:ext cx="435721" cy="364968"/>
              </a:xfrm>
              <a:prstGeom prst="rect">
                <a:avLst/>
              </a:prstGeom>
              <a:gradFill>
                <a:gsLst>
                  <a:gs pos="0">
                    <a:srgbClr val="FFFFFF"/>
                  </a:gs>
                  <a:gs pos="68000">
                    <a:srgbClr val="FBA329">
                      <a:alpha val="50000"/>
                    </a:srgbClr>
                  </a:gs>
                  <a:gs pos="98000">
                    <a:srgbClr val="FBA329">
                      <a:alpha val="50000"/>
                    </a:srgbClr>
                  </a:gs>
                </a:gsLst>
                <a:lin ang="5400000" scaled="1"/>
              </a:gradFill>
              <a:ln w="12700" cap="flat" cmpd="sng" algn="ctr">
                <a:noFill/>
                <a:prstDash val="solid"/>
                <a:miter lim="800000"/>
              </a:ln>
              <a:effectLst/>
            </p:spPr>
            <p:txBody>
              <a:bodyPr rtlCol="0" anchor="ctr"/>
              <a:lstStyle/>
              <a:p>
                <a:pPr algn="ctr" defTabSz="685800">
                  <a:spcBef>
                    <a:spcPct val="0"/>
                  </a:spcBef>
                  <a:spcAft>
                    <a:spcPct val="0"/>
                  </a:spcAft>
                  <a:defRPr/>
                </a:pPr>
                <a:endParaRPr lang="en-US" sz="1350" kern="0">
                  <a:solidFill>
                    <a:srgbClr val="FFFFFF"/>
                  </a:solidFill>
                  <a:latin typeface="Calibri" panose="020F0502020204030204"/>
                </a:endParaRPr>
              </a:p>
            </p:txBody>
          </p:sp>
          <p:sp>
            <p:nvSpPr>
              <p:cNvPr id="637" name="Rectangle 636">
                <a:extLst>
                  <a:ext uri="{FF2B5EF4-FFF2-40B4-BE49-F238E27FC236}">
                    <a16:creationId xmlns:a16="http://schemas.microsoft.com/office/drawing/2014/main" id="{27340433-6ED8-9398-AC9D-6E5B99428324}"/>
                  </a:ext>
                </a:extLst>
              </p:cNvPr>
              <p:cNvSpPr/>
              <p:nvPr/>
            </p:nvSpPr>
            <p:spPr>
              <a:xfrm>
                <a:off x="3561346" y="2198185"/>
                <a:ext cx="2014633" cy="331523"/>
              </a:xfrm>
              <a:prstGeom prst="rect">
                <a:avLst/>
              </a:prstGeom>
              <a:solidFill>
                <a:srgbClr val="6460AA"/>
              </a:solidFill>
              <a:ln w="12700" cap="flat" cmpd="sng" algn="ctr">
                <a:noFill/>
                <a:prstDash val="solid"/>
                <a:miter lim="800000"/>
              </a:ln>
              <a:effectLst>
                <a:outerShdw blurRad="50800" dist="38100" dir="2700000" algn="tl" rotWithShape="0">
                  <a:prstClr val="black">
                    <a:alpha val="40000"/>
                  </a:prstClr>
                </a:outerShdw>
              </a:effectLst>
            </p:spPr>
            <p:txBody>
              <a:bodyPr rtlCol="0" anchor="ctr"/>
              <a:lstStyle/>
              <a:p>
                <a:pPr algn="ctr" defTabSz="685800">
                  <a:spcBef>
                    <a:spcPct val="0"/>
                  </a:spcBef>
                  <a:spcAft>
                    <a:spcPct val="0"/>
                  </a:spcAft>
                  <a:defRPr/>
                </a:pPr>
                <a:r>
                  <a:rPr lang="de" sz="1350">
                    <a:solidFill>
                      <a:srgbClr val="FFFFFF"/>
                    </a:solidFill>
                    <a:latin typeface="Verdana"/>
                    <a:ea typeface="Verdana"/>
                    <a:cs typeface="Verdana"/>
                  </a:rPr>
                  <a:t>T1D-Früherkennung</a:t>
                </a:r>
              </a:p>
            </p:txBody>
          </p:sp>
        </p:grpSp>
        <p:grpSp>
          <p:nvGrpSpPr>
            <p:cNvPr id="6" name="Gruppieren 5">
              <a:extLst>
                <a:ext uri="{FF2B5EF4-FFF2-40B4-BE49-F238E27FC236}">
                  <a16:creationId xmlns:a16="http://schemas.microsoft.com/office/drawing/2014/main" id="{A4E6E13C-A064-B6C4-78E6-C04AB20E3A0A}"/>
                </a:ext>
              </a:extLst>
            </p:cNvPr>
            <p:cNvGrpSpPr/>
            <p:nvPr/>
          </p:nvGrpSpPr>
          <p:grpSpPr>
            <a:xfrm>
              <a:off x="3355029" y="789749"/>
              <a:ext cx="2442328" cy="1107474"/>
              <a:chOff x="3260012" y="830857"/>
              <a:chExt cx="2442328" cy="1107474"/>
            </a:xfrm>
          </p:grpSpPr>
          <p:grpSp>
            <p:nvGrpSpPr>
              <p:cNvPr id="726" name="Group 725">
                <a:extLst>
                  <a:ext uri="{FF2B5EF4-FFF2-40B4-BE49-F238E27FC236}">
                    <a16:creationId xmlns:a16="http://schemas.microsoft.com/office/drawing/2014/main" id="{4850397F-D8F9-EAA4-8248-6CA7F7DAE6E1}"/>
                  </a:ext>
                </a:extLst>
              </p:cNvPr>
              <p:cNvGrpSpPr/>
              <p:nvPr/>
            </p:nvGrpSpPr>
            <p:grpSpPr>
              <a:xfrm>
                <a:off x="3651623" y="929308"/>
                <a:ext cx="1672674" cy="921779"/>
                <a:chOff x="7195446" y="1079758"/>
                <a:chExt cx="2619271" cy="1593424"/>
              </a:xfrm>
            </p:grpSpPr>
            <p:sp>
              <p:nvSpPr>
                <p:cNvPr id="694" name="Freeform 125">
                  <a:extLst>
                    <a:ext uri="{FF2B5EF4-FFF2-40B4-BE49-F238E27FC236}">
                      <a16:creationId xmlns:a16="http://schemas.microsoft.com/office/drawing/2014/main" id="{75A947DA-DB83-F622-5BD8-CFB6DC55AD15}"/>
                    </a:ext>
                  </a:extLst>
                </p:cNvPr>
                <p:cNvSpPr/>
                <p:nvPr/>
              </p:nvSpPr>
              <p:spPr>
                <a:xfrm>
                  <a:off x="7677534" y="2102429"/>
                  <a:ext cx="707017" cy="570753"/>
                </a:xfrm>
                <a:custGeom>
                  <a:avLst/>
                  <a:gdLst>
                    <a:gd name="connsiteX0" fmla="*/ 258741 w 275925"/>
                    <a:gd name="connsiteY0" fmla="*/ 77374 h 231745"/>
                    <a:gd name="connsiteX1" fmla="*/ 258741 w 275925"/>
                    <a:gd name="connsiteY1" fmla="*/ 69487 h 231745"/>
                    <a:gd name="connsiteX2" fmla="*/ 257756 w 275925"/>
                    <a:gd name="connsiteY2" fmla="*/ 59064 h 231745"/>
                    <a:gd name="connsiteX3" fmla="*/ 258178 w 275925"/>
                    <a:gd name="connsiteY3" fmla="*/ 59064 h 231745"/>
                    <a:gd name="connsiteX4" fmla="*/ 267333 w 275925"/>
                    <a:gd name="connsiteY4" fmla="*/ 68219 h 231745"/>
                    <a:gd name="connsiteX5" fmla="*/ 258741 w 275925"/>
                    <a:gd name="connsiteY5" fmla="*/ 77374 h 231745"/>
                    <a:gd name="connsiteX6" fmla="*/ 204796 w 275925"/>
                    <a:gd name="connsiteY6" fmla="*/ 40331 h 231745"/>
                    <a:gd name="connsiteX7" fmla="*/ 204514 w 275925"/>
                    <a:gd name="connsiteY7" fmla="*/ 40471 h 231745"/>
                    <a:gd name="connsiteX8" fmla="*/ 203810 w 275925"/>
                    <a:gd name="connsiteY8" fmla="*/ 26527 h 231745"/>
                    <a:gd name="connsiteX9" fmla="*/ 199021 w 275925"/>
                    <a:gd name="connsiteY9" fmla="*/ 20330 h 231745"/>
                    <a:gd name="connsiteX10" fmla="*/ 197753 w 275925"/>
                    <a:gd name="connsiteY10" fmla="*/ 19062 h 231745"/>
                    <a:gd name="connsiteX11" fmla="*/ 196767 w 275925"/>
                    <a:gd name="connsiteY11" fmla="*/ 13851 h 231745"/>
                    <a:gd name="connsiteX12" fmla="*/ 207050 w 275925"/>
                    <a:gd name="connsiteY12" fmla="*/ 8076 h 231745"/>
                    <a:gd name="connsiteX13" fmla="*/ 207754 w 275925"/>
                    <a:gd name="connsiteY13" fmla="*/ 8076 h 231745"/>
                    <a:gd name="connsiteX14" fmla="*/ 220289 w 275925"/>
                    <a:gd name="connsiteY14" fmla="*/ 19203 h 231745"/>
                    <a:gd name="connsiteX15" fmla="*/ 204796 w 275925"/>
                    <a:gd name="connsiteY15" fmla="*/ 40331 h 231745"/>
                    <a:gd name="connsiteX16" fmla="*/ 160006 w 275925"/>
                    <a:gd name="connsiteY16" fmla="*/ 111319 h 231745"/>
                    <a:gd name="connsiteX17" fmla="*/ 204092 w 275925"/>
                    <a:gd name="connsiteY17" fmla="*/ 133714 h 231745"/>
                    <a:gd name="connsiteX18" fmla="*/ 215360 w 275925"/>
                    <a:gd name="connsiteY18" fmla="*/ 132587 h 231745"/>
                    <a:gd name="connsiteX19" fmla="*/ 215360 w 275925"/>
                    <a:gd name="connsiteY19" fmla="*/ 133996 h 231745"/>
                    <a:gd name="connsiteX20" fmla="*/ 213247 w 275925"/>
                    <a:gd name="connsiteY20" fmla="*/ 147236 h 231745"/>
                    <a:gd name="connsiteX21" fmla="*/ 195922 w 275925"/>
                    <a:gd name="connsiteY21" fmla="*/ 142869 h 231745"/>
                    <a:gd name="connsiteX22" fmla="*/ 181837 w 275925"/>
                    <a:gd name="connsiteY22" fmla="*/ 165405 h 231745"/>
                    <a:gd name="connsiteX23" fmla="*/ 182682 w 275925"/>
                    <a:gd name="connsiteY23" fmla="*/ 169631 h 231745"/>
                    <a:gd name="connsiteX24" fmla="*/ 154512 w 275925"/>
                    <a:gd name="connsiteY24" fmla="*/ 174702 h 231745"/>
                    <a:gd name="connsiteX25" fmla="*/ 154372 w 275925"/>
                    <a:gd name="connsiteY25" fmla="*/ 174702 h 231745"/>
                    <a:gd name="connsiteX26" fmla="*/ 130005 w 275925"/>
                    <a:gd name="connsiteY26" fmla="*/ 173575 h 231745"/>
                    <a:gd name="connsiteX27" fmla="*/ 126061 w 275925"/>
                    <a:gd name="connsiteY27" fmla="*/ 111037 h 231745"/>
                    <a:gd name="connsiteX28" fmla="*/ 160006 w 275925"/>
                    <a:gd name="connsiteY28" fmla="*/ 111037 h 231745"/>
                    <a:gd name="connsiteX29" fmla="*/ 221698 w 275925"/>
                    <a:gd name="connsiteY29" fmla="*/ 209210 h 231745"/>
                    <a:gd name="connsiteX30" fmla="*/ 225642 w 275925"/>
                    <a:gd name="connsiteY30" fmla="*/ 212449 h 231745"/>
                    <a:gd name="connsiteX31" fmla="*/ 235924 w 275925"/>
                    <a:gd name="connsiteY31" fmla="*/ 220196 h 231745"/>
                    <a:gd name="connsiteX32" fmla="*/ 233529 w 275925"/>
                    <a:gd name="connsiteY32" fmla="*/ 223717 h 231745"/>
                    <a:gd name="connsiteX33" fmla="*/ 209303 w 275925"/>
                    <a:gd name="connsiteY33" fmla="*/ 223717 h 231745"/>
                    <a:gd name="connsiteX34" fmla="*/ 199725 w 275925"/>
                    <a:gd name="connsiteY34" fmla="*/ 214703 h 231745"/>
                    <a:gd name="connsiteX35" fmla="*/ 194514 w 275925"/>
                    <a:gd name="connsiteY35" fmla="*/ 188787 h 231745"/>
                    <a:gd name="connsiteX36" fmla="*/ 215923 w 275925"/>
                    <a:gd name="connsiteY36" fmla="*/ 183293 h 231745"/>
                    <a:gd name="connsiteX37" fmla="*/ 221698 w 275925"/>
                    <a:gd name="connsiteY37" fmla="*/ 209210 h 231745"/>
                    <a:gd name="connsiteX38" fmla="*/ 197472 w 275925"/>
                    <a:gd name="connsiteY38" fmla="*/ 150898 h 231745"/>
                    <a:gd name="connsiteX39" fmla="*/ 200289 w 275925"/>
                    <a:gd name="connsiteY39" fmla="*/ 150616 h 231745"/>
                    <a:gd name="connsiteX40" fmla="*/ 210571 w 275925"/>
                    <a:gd name="connsiteY40" fmla="*/ 158645 h 231745"/>
                    <a:gd name="connsiteX41" fmla="*/ 214233 w 275925"/>
                    <a:gd name="connsiteY41" fmla="*/ 175124 h 231745"/>
                    <a:gd name="connsiteX42" fmla="*/ 192965 w 275925"/>
                    <a:gd name="connsiteY42" fmla="*/ 180617 h 231745"/>
                    <a:gd name="connsiteX43" fmla="*/ 189584 w 275925"/>
                    <a:gd name="connsiteY43" fmla="*/ 163856 h 231745"/>
                    <a:gd name="connsiteX44" fmla="*/ 189584 w 275925"/>
                    <a:gd name="connsiteY44" fmla="*/ 163856 h 231745"/>
                    <a:gd name="connsiteX45" fmla="*/ 197472 w 275925"/>
                    <a:gd name="connsiteY45" fmla="*/ 150898 h 231745"/>
                    <a:gd name="connsiteX46" fmla="*/ 191979 w 275925"/>
                    <a:gd name="connsiteY46" fmla="*/ 223576 h 231745"/>
                    <a:gd name="connsiteX47" fmla="*/ 182401 w 275925"/>
                    <a:gd name="connsiteY47" fmla="*/ 214562 h 231745"/>
                    <a:gd name="connsiteX48" fmla="*/ 180006 w 275925"/>
                    <a:gd name="connsiteY48" fmla="*/ 202167 h 231745"/>
                    <a:gd name="connsiteX49" fmla="*/ 188598 w 275925"/>
                    <a:gd name="connsiteY49" fmla="*/ 199914 h 231745"/>
                    <a:gd name="connsiteX50" fmla="*/ 191697 w 275925"/>
                    <a:gd name="connsiteY50" fmla="*/ 215548 h 231745"/>
                    <a:gd name="connsiteX51" fmla="*/ 191838 w 275925"/>
                    <a:gd name="connsiteY51" fmla="*/ 216111 h 231745"/>
                    <a:gd name="connsiteX52" fmla="*/ 194232 w 275925"/>
                    <a:gd name="connsiteY52" fmla="*/ 223576 h 231745"/>
                    <a:gd name="connsiteX53" fmla="*/ 191979 w 275925"/>
                    <a:gd name="connsiteY53" fmla="*/ 223576 h 231745"/>
                    <a:gd name="connsiteX54" fmla="*/ 178457 w 275925"/>
                    <a:gd name="connsiteY54" fmla="*/ 194139 h 231745"/>
                    <a:gd name="connsiteX55" fmla="*/ 175781 w 275925"/>
                    <a:gd name="connsiteY55" fmla="*/ 180476 h 231745"/>
                    <a:gd name="connsiteX56" fmla="*/ 184232 w 275925"/>
                    <a:gd name="connsiteY56" fmla="*/ 177941 h 231745"/>
                    <a:gd name="connsiteX57" fmla="*/ 187049 w 275925"/>
                    <a:gd name="connsiteY57" fmla="*/ 191885 h 231745"/>
                    <a:gd name="connsiteX58" fmla="*/ 178457 w 275925"/>
                    <a:gd name="connsiteY58" fmla="*/ 194139 h 231745"/>
                    <a:gd name="connsiteX59" fmla="*/ 145216 w 275925"/>
                    <a:gd name="connsiteY59" fmla="*/ 210196 h 231745"/>
                    <a:gd name="connsiteX60" fmla="*/ 124934 w 275925"/>
                    <a:gd name="connsiteY60" fmla="*/ 222309 h 231745"/>
                    <a:gd name="connsiteX61" fmla="*/ 133103 w 275925"/>
                    <a:gd name="connsiteY61" fmla="*/ 212731 h 231745"/>
                    <a:gd name="connsiteX62" fmla="*/ 134371 w 275925"/>
                    <a:gd name="connsiteY62" fmla="*/ 182871 h 231745"/>
                    <a:gd name="connsiteX63" fmla="*/ 146484 w 275925"/>
                    <a:gd name="connsiteY63" fmla="*/ 183434 h 231745"/>
                    <a:gd name="connsiteX64" fmla="*/ 151132 w 275925"/>
                    <a:gd name="connsiteY64" fmla="*/ 183434 h 231745"/>
                    <a:gd name="connsiteX65" fmla="*/ 151695 w 275925"/>
                    <a:gd name="connsiteY65" fmla="*/ 186251 h 231745"/>
                    <a:gd name="connsiteX66" fmla="*/ 145216 w 275925"/>
                    <a:gd name="connsiteY66" fmla="*/ 210196 h 231745"/>
                    <a:gd name="connsiteX67" fmla="*/ 47326 w 275925"/>
                    <a:gd name="connsiteY67" fmla="*/ 223576 h 231745"/>
                    <a:gd name="connsiteX68" fmla="*/ 16620 w 275925"/>
                    <a:gd name="connsiteY68" fmla="*/ 223576 h 231745"/>
                    <a:gd name="connsiteX69" fmla="*/ 8028 w 275925"/>
                    <a:gd name="connsiteY69" fmla="*/ 214703 h 231745"/>
                    <a:gd name="connsiteX70" fmla="*/ 10282 w 275925"/>
                    <a:gd name="connsiteY70" fmla="*/ 208224 h 231745"/>
                    <a:gd name="connsiteX71" fmla="*/ 16761 w 275925"/>
                    <a:gd name="connsiteY71" fmla="*/ 205548 h 231745"/>
                    <a:gd name="connsiteX72" fmla="*/ 30705 w 275925"/>
                    <a:gd name="connsiteY72" fmla="*/ 205548 h 231745"/>
                    <a:gd name="connsiteX73" fmla="*/ 34367 w 275925"/>
                    <a:gd name="connsiteY73" fmla="*/ 203012 h 231745"/>
                    <a:gd name="connsiteX74" fmla="*/ 43241 w 275925"/>
                    <a:gd name="connsiteY74" fmla="*/ 197942 h 231745"/>
                    <a:gd name="connsiteX75" fmla="*/ 47326 w 275925"/>
                    <a:gd name="connsiteY75" fmla="*/ 201463 h 231745"/>
                    <a:gd name="connsiteX76" fmla="*/ 47326 w 275925"/>
                    <a:gd name="connsiteY76" fmla="*/ 223576 h 231745"/>
                    <a:gd name="connsiteX77" fmla="*/ 47326 w 275925"/>
                    <a:gd name="connsiteY77" fmla="*/ 223576 h 231745"/>
                    <a:gd name="connsiteX78" fmla="*/ 149442 w 275925"/>
                    <a:gd name="connsiteY78" fmla="*/ 69346 h 231745"/>
                    <a:gd name="connsiteX79" fmla="*/ 149442 w 275925"/>
                    <a:gd name="connsiteY79" fmla="*/ 77374 h 231745"/>
                    <a:gd name="connsiteX80" fmla="*/ 140850 w 275925"/>
                    <a:gd name="connsiteY80" fmla="*/ 68219 h 231745"/>
                    <a:gd name="connsiteX81" fmla="*/ 150005 w 275925"/>
                    <a:gd name="connsiteY81" fmla="*/ 59064 h 231745"/>
                    <a:gd name="connsiteX82" fmla="*/ 150569 w 275925"/>
                    <a:gd name="connsiteY82" fmla="*/ 59064 h 231745"/>
                    <a:gd name="connsiteX83" fmla="*/ 149442 w 275925"/>
                    <a:gd name="connsiteY83" fmla="*/ 69346 h 231745"/>
                    <a:gd name="connsiteX84" fmla="*/ 258178 w 275925"/>
                    <a:gd name="connsiteY84" fmla="*/ 50894 h 231745"/>
                    <a:gd name="connsiteX85" fmla="*/ 255502 w 275925"/>
                    <a:gd name="connsiteY85" fmla="*/ 50894 h 231745"/>
                    <a:gd name="connsiteX86" fmla="*/ 228459 w 275925"/>
                    <a:gd name="connsiteY86" fmla="*/ 20330 h 231745"/>
                    <a:gd name="connsiteX87" fmla="*/ 228318 w 275925"/>
                    <a:gd name="connsiteY87" fmla="*/ 18358 h 231745"/>
                    <a:gd name="connsiteX88" fmla="*/ 208176 w 275925"/>
                    <a:gd name="connsiteY88" fmla="*/ 47 h 231745"/>
                    <a:gd name="connsiteX89" fmla="*/ 189443 w 275925"/>
                    <a:gd name="connsiteY89" fmla="*/ 10470 h 231745"/>
                    <a:gd name="connsiteX90" fmla="*/ 188176 w 275925"/>
                    <a:gd name="connsiteY90" fmla="*/ 17090 h 231745"/>
                    <a:gd name="connsiteX91" fmla="*/ 161696 w 275925"/>
                    <a:gd name="connsiteY91" fmla="*/ 34837 h 231745"/>
                    <a:gd name="connsiteX92" fmla="*/ 152541 w 275925"/>
                    <a:gd name="connsiteY92" fmla="*/ 50894 h 231745"/>
                    <a:gd name="connsiteX93" fmla="*/ 149864 w 275925"/>
                    <a:gd name="connsiteY93" fmla="*/ 50894 h 231745"/>
                    <a:gd name="connsiteX94" fmla="*/ 132681 w 275925"/>
                    <a:gd name="connsiteY94" fmla="*/ 68219 h 231745"/>
                    <a:gd name="connsiteX95" fmla="*/ 149724 w 275925"/>
                    <a:gd name="connsiteY95" fmla="*/ 85543 h 231745"/>
                    <a:gd name="connsiteX96" fmla="*/ 154935 w 275925"/>
                    <a:gd name="connsiteY96" fmla="*/ 103291 h 231745"/>
                    <a:gd name="connsiteX97" fmla="*/ 123103 w 275925"/>
                    <a:gd name="connsiteY97" fmla="*/ 103291 h 231745"/>
                    <a:gd name="connsiteX98" fmla="*/ 81130 w 275925"/>
                    <a:gd name="connsiteY98" fmla="*/ 117516 h 231745"/>
                    <a:gd name="connsiteX99" fmla="*/ 80707 w 275925"/>
                    <a:gd name="connsiteY99" fmla="*/ 123291 h 231745"/>
                    <a:gd name="connsiteX100" fmla="*/ 86341 w 275925"/>
                    <a:gd name="connsiteY100" fmla="*/ 123714 h 231745"/>
                    <a:gd name="connsiteX101" fmla="*/ 117046 w 275925"/>
                    <a:gd name="connsiteY101" fmla="*/ 111460 h 231745"/>
                    <a:gd name="connsiteX102" fmla="*/ 112680 w 275925"/>
                    <a:gd name="connsiteY102" fmla="*/ 140898 h 231745"/>
                    <a:gd name="connsiteX103" fmla="*/ 123666 w 275925"/>
                    <a:gd name="connsiteY103" fmla="*/ 179490 h 231745"/>
                    <a:gd name="connsiteX104" fmla="*/ 125920 w 275925"/>
                    <a:gd name="connsiteY104" fmla="*/ 208506 h 231745"/>
                    <a:gd name="connsiteX105" fmla="*/ 95355 w 275925"/>
                    <a:gd name="connsiteY105" fmla="*/ 223436 h 231745"/>
                    <a:gd name="connsiteX106" fmla="*/ 55495 w 275925"/>
                    <a:gd name="connsiteY106" fmla="*/ 223436 h 231745"/>
                    <a:gd name="connsiteX107" fmla="*/ 55495 w 275925"/>
                    <a:gd name="connsiteY107" fmla="*/ 203294 h 231745"/>
                    <a:gd name="connsiteX108" fmla="*/ 82397 w 275925"/>
                    <a:gd name="connsiteY108" fmla="*/ 198083 h 231745"/>
                    <a:gd name="connsiteX109" fmla="*/ 87045 w 275925"/>
                    <a:gd name="connsiteY109" fmla="*/ 196111 h 231745"/>
                    <a:gd name="connsiteX110" fmla="*/ 86200 w 275925"/>
                    <a:gd name="connsiteY110" fmla="*/ 191181 h 231745"/>
                    <a:gd name="connsiteX111" fmla="*/ 76482 w 275925"/>
                    <a:gd name="connsiteY111" fmla="*/ 135545 h 231745"/>
                    <a:gd name="connsiteX112" fmla="*/ 75073 w 275925"/>
                    <a:gd name="connsiteY112" fmla="*/ 129911 h 231745"/>
                    <a:gd name="connsiteX113" fmla="*/ 69580 w 275925"/>
                    <a:gd name="connsiteY113" fmla="*/ 131320 h 231745"/>
                    <a:gd name="connsiteX114" fmla="*/ 62537 w 275925"/>
                    <a:gd name="connsiteY114" fmla="*/ 164138 h 231745"/>
                    <a:gd name="connsiteX115" fmla="*/ 72397 w 275925"/>
                    <a:gd name="connsiteY115" fmla="*/ 187801 h 231745"/>
                    <a:gd name="connsiteX116" fmla="*/ 53241 w 275925"/>
                    <a:gd name="connsiteY116" fmla="*/ 194843 h 231745"/>
                    <a:gd name="connsiteX117" fmla="*/ 44931 w 275925"/>
                    <a:gd name="connsiteY117" fmla="*/ 190054 h 231745"/>
                    <a:gd name="connsiteX118" fmla="*/ 28311 w 275925"/>
                    <a:gd name="connsiteY118" fmla="*/ 197519 h 231745"/>
                    <a:gd name="connsiteX119" fmla="*/ 16761 w 275925"/>
                    <a:gd name="connsiteY119" fmla="*/ 197519 h 231745"/>
                    <a:gd name="connsiteX120" fmla="*/ 4226 w 275925"/>
                    <a:gd name="connsiteY120" fmla="*/ 203012 h 231745"/>
                    <a:gd name="connsiteX121" fmla="*/ 0 w 275925"/>
                    <a:gd name="connsiteY121" fmla="*/ 214703 h 231745"/>
                    <a:gd name="connsiteX122" fmla="*/ 16761 w 275925"/>
                    <a:gd name="connsiteY122" fmla="*/ 231605 h 231745"/>
                    <a:gd name="connsiteX123" fmla="*/ 51551 w 275925"/>
                    <a:gd name="connsiteY123" fmla="*/ 231605 h 231745"/>
                    <a:gd name="connsiteX124" fmla="*/ 95637 w 275925"/>
                    <a:gd name="connsiteY124" fmla="*/ 231605 h 231745"/>
                    <a:gd name="connsiteX125" fmla="*/ 113525 w 275925"/>
                    <a:gd name="connsiteY125" fmla="*/ 231605 h 231745"/>
                    <a:gd name="connsiteX126" fmla="*/ 151695 w 275925"/>
                    <a:gd name="connsiteY126" fmla="*/ 215266 h 231745"/>
                    <a:gd name="connsiteX127" fmla="*/ 159724 w 275925"/>
                    <a:gd name="connsiteY127" fmla="*/ 184561 h 231745"/>
                    <a:gd name="connsiteX128" fmla="*/ 159442 w 275925"/>
                    <a:gd name="connsiteY128" fmla="*/ 182730 h 231745"/>
                    <a:gd name="connsiteX129" fmla="*/ 168175 w 275925"/>
                    <a:gd name="connsiteY129" fmla="*/ 181885 h 231745"/>
                    <a:gd name="connsiteX130" fmla="*/ 174795 w 275925"/>
                    <a:gd name="connsiteY130" fmla="*/ 215548 h 231745"/>
                    <a:gd name="connsiteX131" fmla="*/ 174936 w 275925"/>
                    <a:gd name="connsiteY131" fmla="*/ 216111 h 231745"/>
                    <a:gd name="connsiteX132" fmla="*/ 192401 w 275925"/>
                    <a:gd name="connsiteY132" fmla="*/ 231746 h 231745"/>
                    <a:gd name="connsiteX133" fmla="*/ 209585 w 275925"/>
                    <a:gd name="connsiteY133" fmla="*/ 231746 h 231745"/>
                    <a:gd name="connsiteX134" fmla="*/ 233811 w 275925"/>
                    <a:gd name="connsiteY134" fmla="*/ 231746 h 231745"/>
                    <a:gd name="connsiteX135" fmla="*/ 244234 w 275925"/>
                    <a:gd name="connsiteY135" fmla="*/ 220196 h 231745"/>
                    <a:gd name="connsiteX136" fmla="*/ 229163 w 275925"/>
                    <a:gd name="connsiteY136" fmla="*/ 204562 h 231745"/>
                    <a:gd name="connsiteX137" fmla="*/ 218740 w 275925"/>
                    <a:gd name="connsiteY137" fmla="*/ 156954 h 231745"/>
                    <a:gd name="connsiteX138" fmla="*/ 218740 w 275925"/>
                    <a:gd name="connsiteY138" fmla="*/ 156954 h 231745"/>
                    <a:gd name="connsiteX139" fmla="*/ 218458 w 275925"/>
                    <a:gd name="connsiteY139" fmla="*/ 155828 h 231745"/>
                    <a:gd name="connsiteX140" fmla="*/ 223670 w 275925"/>
                    <a:gd name="connsiteY140" fmla="*/ 134137 h 231745"/>
                    <a:gd name="connsiteX141" fmla="*/ 223670 w 275925"/>
                    <a:gd name="connsiteY141" fmla="*/ 130334 h 231745"/>
                    <a:gd name="connsiteX142" fmla="*/ 242544 w 275925"/>
                    <a:gd name="connsiteY142" fmla="*/ 118221 h 231745"/>
                    <a:gd name="connsiteX143" fmla="*/ 242685 w 275925"/>
                    <a:gd name="connsiteY143" fmla="*/ 112446 h 231745"/>
                    <a:gd name="connsiteX144" fmla="*/ 236910 w 275925"/>
                    <a:gd name="connsiteY144" fmla="*/ 112305 h 231745"/>
                    <a:gd name="connsiteX145" fmla="*/ 204373 w 275925"/>
                    <a:gd name="connsiteY145" fmla="*/ 125686 h 231745"/>
                    <a:gd name="connsiteX146" fmla="*/ 157752 w 275925"/>
                    <a:gd name="connsiteY146" fmla="*/ 78924 h 231745"/>
                    <a:gd name="connsiteX147" fmla="*/ 157752 w 275925"/>
                    <a:gd name="connsiteY147" fmla="*/ 69205 h 231745"/>
                    <a:gd name="connsiteX148" fmla="*/ 191979 w 275925"/>
                    <a:gd name="connsiteY148" fmla="*/ 24274 h 231745"/>
                    <a:gd name="connsiteX149" fmla="*/ 194655 w 275925"/>
                    <a:gd name="connsiteY149" fmla="*/ 27091 h 231745"/>
                    <a:gd name="connsiteX150" fmla="*/ 196627 w 275925"/>
                    <a:gd name="connsiteY150" fmla="*/ 29626 h 231745"/>
                    <a:gd name="connsiteX151" fmla="*/ 196627 w 275925"/>
                    <a:gd name="connsiteY151" fmla="*/ 38922 h 231745"/>
                    <a:gd name="connsiteX152" fmla="*/ 196627 w 275925"/>
                    <a:gd name="connsiteY152" fmla="*/ 38922 h 231745"/>
                    <a:gd name="connsiteX153" fmla="*/ 196486 w 275925"/>
                    <a:gd name="connsiteY153" fmla="*/ 47373 h 231745"/>
                    <a:gd name="connsiteX154" fmla="*/ 201275 w 275925"/>
                    <a:gd name="connsiteY154" fmla="*/ 49345 h 231745"/>
                    <a:gd name="connsiteX155" fmla="*/ 207331 w 275925"/>
                    <a:gd name="connsiteY155" fmla="*/ 48218 h 231745"/>
                    <a:gd name="connsiteX156" fmla="*/ 227473 w 275925"/>
                    <a:gd name="connsiteY156" fmla="*/ 28922 h 231745"/>
                    <a:gd name="connsiteX157" fmla="*/ 250995 w 275925"/>
                    <a:gd name="connsiteY157" fmla="*/ 69487 h 231745"/>
                    <a:gd name="connsiteX158" fmla="*/ 250995 w 275925"/>
                    <a:gd name="connsiteY158" fmla="*/ 78924 h 231745"/>
                    <a:gd name="connsiteX159" fmla="*/ 246206 w 275925"/>
                    <a:gd name="connsiteY159" fmla="*/ 99628 h 231745"/>
                    <a:gd name="connsiteX160" fmla="*/ 248037 w 275925"/>
                    <a:gd name="connsiteY160" fmla="*/ 105122 h 231745"/>
                    <a:gd name="connsiteX161" fmla="*/ 249868 w 275925"/>
                    <a:gd name="connsiteY161" fmla="*/ 105544 h 231745"/>
                    <a:gd name="connsiteX162" fmla="*/ 253530 w 275925"/>
                    <a:gd name="connsiteY162" fmla="*/ 103291 h 231745"/>
                    <a:gd name="connsiteX163" fmla="*/ 258882 w 275925"/>
                    <a:gd name="connsiteY163" fmla="*/ 85543 h 231745"/>
                    <a:gd name="connsiteX164" fmla="*/ 275925 w 275925"/>
                    <a:gd name="connsiteY164" fmla="*/ 68219 h 231745"/>
                    <a:gd name="connsiteX165" fmla="*/ 258178 w 275925"/>
                    <a:gd name="connsiteY165" fmla="*/ 50894 h 23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275925" h="231745">
                      <a:moveTo>
                        <a:pt x="258741" y="77374"/>
                      </a:moveTo>
                      <a:lnTo>
                        <a:pt x="258741" y="69487"/>
                      </a:lnTo>
                      <a:cubicBezTo>
                        <a:pt x="258741" y="65965"/>
                        <a:pt x="258460" y="62444"/>
                        <a:pt x="257756" y="59064"/>
                      </a:cubicBezTo>
                      <a:lnTo>
                        <a:pt x="258178" y="59064"/>
                      </a:lnTo>
                      <a:cubicBezTo>
                        <a:pt x="263249" y="59064"/>
                        <a:pt x="267333" y="63148"/>
                        <a:pt x="267333" y="68219"/>
                      </a:cubicBezTo>
                      <a:cubicBezTo>
                        <a:pt x="267333" y="73008"/>
                        <a:pt x="263530" y="77092"/>
                        <a:pt x="258741" y="77374"/>
                      </a:cubicBezTo>
                      <a:close/>
                      <a:moveTo>
                        <a:pt x="204796" y="40331"/>
                      </a:moveTo>
                      <a:cubicBezTo>
                        <a:pt x="204655" y="40331"/>
                        <a:pt x="204655" y="40331"/>
                        <a:pt x="204514" y="40471"/>
                      </a:cubicBezTo>
                      <a:cubicBezTo>
                        <a:pt x="206064" y="35964"/>
                        <a:pt x="205923" y="31457"/>
                        <a:pt x="203810" y="26527"/>
                      </a:cubicBezTo>
                      <a:cubicBezTo>
                        <a:pt x="202824" y="24133"/>
                        <a:pt x="200711" y="22020"/>
                        <a:pt x="199021" y="20330"/>
                      </a:cubicBezTo>
                      <a:cubicBezTo>
                        <a:pt x="198599" y="19907"/>
                        <a:pt x="198176" y="19485"/>
                        <a:pt x="197753" y="19062"/>
                      </a:cubicBezTo>
                      <a:cubicBezTo>
                        <a:pt x="196204" y="17372"/>
                        <a:pt x="195922" y="15682"/>
                        <a:pt x="196767" y="13851"/>
                      </a:cubicBezTo>
                      <a:cubicBezTo>
                        <a:pt x="198176" y="10893"/>
                        <a:pt x="202542" y="8076"/>
                        <a:pt x="207050" y="8076"/>
                      </a:cubicBezTo>
                      <a:cubicBezTo>
                        <a:pt x="207331" y="8076"/>
                        <a:pt x="207472" y="8076"/>
                        <a:pt x="207754" y="8076"/>
                      </a:cubicBezTo>
                      <a:cubicBezTo>
                        <a:pt x="215078" y="8498"/>
                        <a:pt x="219585" y="12583"/>
                        <a:pt x="220289" y="19203"/>
                      </a:cubicBezTo>
                      <a:cubicBezTo>
                        <a:pt x="221135" y="27091"/>
                        <a:pt x="215923" y="37232"/>
                        <a:pt x="204796" y="40331"/>
                      </a:cubicBezTo>
                      <a:close/>
                      <a:moveTo>
                        <a:pt x="160006" y="111319"/>
                      </a:moveTo>
                      <a:cubicBezTo>
                        <a:pt x="170006" y="124981"/>
                        <a:pt x="185922" y="133714"/>
                        <a:pt x="204092" y="133714"/>
                      </a:cubicBezTo>
                      <a:cubicBezTo>
                        <a:pt x="207895" y="133714"/>
                        <a:pt x="211698" y="133292"/>
                        <a:pt x="215360" y="132587"/>
                      </a:cubicBezTo>
                      <a:lnTo>
                        <a:pt x="215360" y="133996"/>
                      </a:lnTo>
                      <a:cubicBezTo>
                        <a:pt x="215360" y="138785"/>
                        <a:pt x="214655" y="143151"/>
                        <a:pt x="213247" y="147236"/>
                      </a:cubicBezTo>
                      <a:cubicBezTo>
                        <a:pt x="208599" y="142869"/>
                        <a:pt x="201838" y="141602"/>
                        <a:pt x="195922" y="142869"/>
                      </a:cubicBezTo>
                      <a:cubicBezTo>
                        <a:pt x="187190" y="144841"/>
                        <a:pt x="179161" y="152729"/>
                        <a:pt x="181837" y="165405"/>
                      </a:cubicBezTo>
                      <a:lnTo>
                        <a:pt x="182682" y="169631"/>
                      </a:lnTo>
                      <a:cubicBezTo>
                        <a:pt x="171978" y="173997"/>
                        <a:pt x="159442" y="174561"/>
                        <a:pt x="154512" y="174702"/>
                      </a:cubicBezTo>
                      <a:lnTo>
                        <a:pt x="154372" y="174702"/>
                      </a:lnTo>
                      <a:cubicBezTo>
                        <a:pt x="143949" y="175124"/>
                        <a:pt x="135216" y="174702"/>
                        <a:pt x="130005" y="173575"/>
                      </a:cubicBezTo>
                      <a:cubicBezTo>
                        <a:pt x="118455" y="153715"/>
                        <a:pt x="119159" y="127376"/>
                        <a:pt x="126061" y="111037"/>
                      </a:cubicBezTo>
                      <a:lnTo>
                        <a:pt x="160006" y="111037"/>
                      </a:lnTo>
                      <a:close/>
                      <a:moveTo>
                        <a:pt x="221698" y="209210"/>
                      </a:moveTo>
                      <a:cubicBezTo>
                        <a:pt x="222120" y="211041"/>
                        <a:pt x="223670" y="212308"/>
                        <a:pt x="225642" y="212449"/>
                      </a:cubicBezTo>
                      <a:cubicBezTo>
                        <a:pt x="232825" y="212449"/>
                        <a:pt x="235924" y="216393"/>
                        <a:pt x="235924" y="220196"/>
                      </a:cubicBezTo>
                      <a:cubicBezTo>
                        <a:pt x="235924" y="220619"/>
                        <a:pt x="235783" y="223717"/>
                        <a:pt x="233529" y="223717"/>
                      </a:cubicBezTo>
                      <a:lnTo>
                        <a:pt x="209303" y="223717"/>
                      </a:lnTo>
                      <a:cubicBezTo>
                        <a:pt x="202120" y="223717"/>
                        <a:pt x="200852" y="220055"/>
                        <a:pt x="199725" y="214703"/>
                      </a:cubicBezTo>
                      <a:lnTo>
                        <a:pt x="194514" y="188787"/>
                      </a:lnTo>
                      <a:lnTo>
                        <a:pt x="215923" y="183293"/>
                      </a:lnTo>
                      <a:lnTo>
                        <a:pt x="221698" y="209210"/>
                      </a:lnTo>
                      <a:close/>
                      <a:moveTo>
                        <a:pt x="197472" y="150898"/>
                      </a:moveTo>
                      <a:cubicBezTo>
                        <a:pt x="198458" y="150757"/>
                        <a:pt x="199303" y="150616"/>
                        <a:pt x="200289" y="150616"/>
                      </a:cubicBezTo>
                      <a:cubicBezTo>
                        <a:pt x="204796" y="150616"/>
                        <a:pt x="209303" y="152870"/>
                        <a:pt x="210571" y="158645"/>
                      </a:cubicBezTo>
                      <a:lnTo>
                        <a:pt x="214233" y="175124"/>
                      </a:lnTo>
                      <a:lnTo>
                        <a:pt x="192965" y="180617"/>
                      </a:lnTo>
                      <a:lnTo>
                        <a:pt x="189584" y="163856"/>
                      </a:lnTo>
                      <a:cubicBezTo>
                        <a:pt x="189584" y="163856"/>
                        <a:pt x="189584" y="163856"/>
                        <a:pt x="189584" y="163856"/>
                      </a:cubicBezTo>
                      <a:cubicBezTo>
                        <a:pt x="187894" y="155968"/>
                        <a:pt x="192824" y="152025"/>
                        <a:pt x="197472" y="150898"/>
                      </a:cubicBezTo>
                      <a:close/>
                      <a:moveTo>
                        <a:pt x="191979" y="223576"/>
                      </a:moveTo>
                      <a:cubicBezTo>
                        <a:pt x="184795" y="223576"/>
                        <a:pt x="183528" y="219774"/>
                        <a:pt x="182401" y="214562"/>
                      </a:cubicBezTo>
                      <a:lnTo>
                        <a:pt x="180006" y="202167"/>
                      </a:lnTo>
                      <a:lnTo>
                        <a:pt x="188598" y="199914"/>
                      </a:lnTo>
                      <a:lnTo>
                        <a:pt x="191697" y="215548"/>
                      </a:lnTo>
                      <a:lnTo>
                        <a:pt x="191838" y="216111"/>
                      </a:lnTo>
                      <a:cubicBezTo>
                        <a:pt x="192119" y="217802"/>
                        <a:pt x="192683" y="220759"/>
                        <a:pt x="194232" y="223576"/>
                      </a:cubicBezTo>
                      <a:lnTo>
                        <a:pt x="191979" y="223576"/>
                      </a:lnTo>
                      <a:close/>
                      <a:moveTo>
                        <a:pt x="178457" y="194139"/>
                      </a:moveTo>
                      <a:lnTo>
                        <a:pt x="175781" y="180476"/>
                      </a:lnTo>
                      <a:cubicBezTo>
                        <a:pt x="178598" y="179772"/>
                        <a:pt x="181415" y="179068"/>
                        <a:pt x="184232" y="177941"/>
                      </a:cubicBezTo>
                      <a:lnTo>
                        <a:pt x="187049" y="191885"/>
                      </a:lnTo>
                      <a:lnTo>
                        <a:pt x="178457" y="194139"/>
                      </a:lnTo>
                      <a:close/>
                      <a:moveTo>
                        <a:pt x="145216" y="210196"/>
                      </a:moveTo>
                      <a:cubicBezTo>
                        <a:pt x="140287" y="216111"/>
                        <a:pt x="133244" y="220196"/>
                        <a:pt x="124934" y="222309"/>
                      </a:cubicBezTo>
                      <a:cubicBezTo>
                        <a:pt x="128314" y="219633"/>
                        <a:pt x="130990" y="216393"/>
                        <a:pt x="133103" y="212731"/>
                      </a:cubicBezTo>
                      <a:cubicBezTo>
                        <a:pt x="138033" y="203857"/>
                        <a:pt x="138456" y="193294"/>
                        <a:pt x="134371" y="182871"/>
                      </a:cubicBezTo>
                      <a:cubicBezTo>
                        <a:pt x="138315" y="183293"/>
                        <a:pt x="142540" y="183434"/>
                        <a:pt x="146484" y="183434"/>
                      </a:cubicBezTo>
                      <a:cubicBezTo>
                        <a:pt x="148174" y="183434"/>
                        <a:pt x="149724" y="183434"/>
                        <a:pt x="151132" y="183434"/>
                      </a:cubicBezTo>
                      <a:lnTo>
                        <a:pt x="151695" y="186251"/>
                      </a:lnTo>
                      <a:cubicBezTo>
                        <a:pt x="153104" y="194984"/>
                        <a:pt x="150991" y="203294"/>
                        <a:pt x="145216" y="210196"/>
                      </a:cubicBezTo>
                      <a:close/>
                      <a:moveTo>
                        <a:pt x="47326" y="223576"/>
                      </a:moveTo>
                      <a:lnTo>
                        <a:pt x="16620" y="223576"/>
                      </a:lnTo>
                      <a:cubicBezTo>
                        <a:pt x="10282" y="223576"/>
                        <a:pt x="8028" y="218788"/>
                        <a:pt x="8028" y="214703"/>
                      </a:cubicBezTo>
                      <a:cubicBezTo>
                        <a:pt x="8028" y="212308"/>
                        <a:pt x="8874" y="209914"/>
                        <a:pt x="10282" y="208224"/>
                      </a:cubicBezTo>
                      <a:cubicBezTo>
                        <a:pt x="11831" y="206393"/>
                        <a:pt x="13944" y="205548"/>
                        <a:pt x="16761" y="205548"/>
                      </a:cubicBezTo>
                      <a:lnTo>
                        <a:pt x="30705" y="205548"/>
                      </a:lnTo>
                      <a:cubicBezTo>
                        <a:pt x="32395" y="205548"/>
                        <a:pt x="33804" y="204562"/>
                        <a:pt x="34367" y="203012"/>
                      </a:cubicBezTo>
                      <a:cubicBezTo>
                        <a:pt x="36339" y="198364"/>
                        <a:pt x="40142" y="197378"/>
                        <a:pt x="43241" y="197942"/>
                      </a:cubicBezTo>
                      <a:cubicBezTo>
                        <a:pt x="45354" y="198364"/>
                        <a:pt x="47326" y="199632"/>
                        <a:pt x="47326" y="201463"/>
                      </a:cubicBezTo>
                      <a:lnTo>
                        <a:pt x="47326" y="223576"/>
                      </a:lnTo>
                      <a:lnTo>
                        <a:pt x="47326" y="223576"/>
                      </a:lnTo>
                      <a:close/>
                      <a:moveTo>
                        <a:pt x="149442" y="69346"/>
                      </a:moveTo>
                      <a:lnTo>
                        <a:pt x="149442" y="77374"/>
                      </a:lnTo>
                      <a:cubicBezTo>
                        <a:pt x="144653" y="77092"/>
                        <a:pt x="140850" y="73149"/>
                        <a:pt x="140850" y="68219"/>
                      </a:cubicBezTo>
                      <a:cubicBezTo>
                        <a:pt x="140850" y="63148"/>
                        <a:pt x="144935" y="59064"/>
                        <a:pt x="150005" y="59064"/>
                      </a:cubicBezTo>
                      <a:lnTo>
                        <a:pt x="150569" y="59064"/>
                      </a:lnTo>
                      <a:cubicBezTo>
                        <a:pt x="149724" y="62444"/>
                        <a:pt x="149442" y="65824"/>
                        <a:pt x="149442" y="69346"/>
                      </a:cubicBezTo>
                      <a:close/>
                      <a:moveTo>
                        <a:pt x="258178" y="50894"/>
                      </a:moveTo>
                      <a:lnTo>
                        <a:pt x="255502" y="50894"/>
                      </a:lnTo>
                      <a:cubicBezTo>
                        <a:pt x="250854" y="37795"/>
                        <a:pt x="241276" y="26809"/>
                        <a:pt x="228459" y="20330"/>
                      </a:cubicBezTo>
                      <a:cubicBezTo>
                        <a:pt x="228459" y="19626"/>
                        <a:pt x="228459" y="19062"/>
                        <a:pt x="228318" y="18358"/>
                      </a:cubicBezTo>
                      <a:cubicBezTo>
                        <a:pt x="227191" y="7794"/>
                        <a:pt x="219444" y="752"/>
                        <a:pt x="208176" y="47"/>
                      </a:cubicBezTo>
                      <a:cubicBezTo>
                        <a:pt x="200570" y="-516"/>
                        <a:pt x="192542" y="3991"/>
                        <a:pt x="189443" y="10470"/>
                      </a:cubicBezTo>
                      <a:cubicBezTo>
                        <a:pt x="188457" y="12583"/>
                        <a:pt x="188035" y="14837"/>
                        <a:pt x="188176" y="17090"/>
                      </a:cubicBezTo>
                      <a:cubicBezTo>
                        <a:pt x="177894" y="20189"/>
                        <a:pt x="168597" y="26386"/>
                        <a:pt x="161696" y="34837"/>
                      </a:cubicBezTo>
                      <a:cubicBezTo>
                        <a:pt x="157752" y="39626"/>
                        <a:pt x="154653" y="45120"/>
                        <a:pt x="152541" y="50894"/>
                      </a:cubicBezTo>
                      <a:lnTo>
                        <a:pt x="149864" y="50894"/>
                      </a:lnTo>
                      <a:cubicBezTo>
                        <a:pt x="140427" y="50894"/>
                        <a:pt x="132681" y="58641"/>
                        <a:pt x="132681" y="68219"/>
                      </a:cubicBezTo>
                      <a:cubicBezTo>
                        <a:pt x="132681" y="77656"/>
                        <a:pt x="140287" y="85403"/>
                        <a:pt x="149724" y="85543"/>
                      </a:cubicBezTo>
                      <a:cubicBezTo>
                        <a:pt x="150428" y="91882"/>
                        <a:pt x="152259" y="97797"/>
                        <a:pt x="154935" y="103291"/>
                      </a:cubicBezTo>
                      <a:lnTo>
                        <a:pt x="123103" y="103291"/>
                      </a:lnTo>
                      <a:cubicBezTo>
                        <a:pt x="107469" y="102586"/>
                        <a:pt x="92538" y="107657"/>
                        <a:pt x="81130" y="117516"/>
                      </a:cubicBezTo>
                      <a:cubicBezTo>
                        <a:pt x="79439" y="118925"/>
                        <a:pt x="79158" y="121460"/>
                        <a:pt x="80707" y="123291"/>
                      </a:cubicBezTo>
                      <a:cubicBezTo>
                        <a:pt x="82116" y="124981"/>
                        <a:pt x="84651" y="125263"/>
                        <a:pt x="86341" y="123714"/>
                      </a:cubicBezTo>
                      <a:cubicBezTo>
                        <a:pt x="94792" y="116390"/>
                        <a:pt x="105637" y="112164"/>
                        <a:pt x="117046" y="111460"/>
                      </a:cubicBezTo>
                      <a:cubicBezTo>
                        <a:pt x="113948" y="120193"/>
                        <a:pt x="112398" y="130615"/>
                        <a:pt x="112680" y="140898"/>
                      </a:cubicBezTo>
                      <a:cubicBezTo>
                        <a:pt x="113103" y="155264"/>
                        <a:pt x="116905" y="168645"/>
                        <a:pt x="123666" y="179490"/>
                      </a:cubicBezTo>
                      <a:cubicBezTo>
                        <a:pt x="129864" y="189772"/>
                        <a:pt x="130709" y="200195"/>
                        <a:pt x="125920" y="208506"/>
                      </a:cubicBezTo>
                      <a:cubicBezTo>
                        <a:pt x="120708" y="217802"/>
                        <a:pt x="109300" y="223436"/>
                        <a:pt x="95355" y="223436"/>
                      </a:cubicBezTo>
                      <a:lnTo>
                        <a:pt x="55495" y="223436"/>
                      </a:lnTo>
                      <a:lnTo>
                        <a:pt x="55495" y="203294"/>
                      </a:lnTo>
                      <a:cubicBezTo>
                        <a:pt x="66340" y="193998"/>
                        <a:pt x="70848" y="194702"/>
                        <a:pt x="82397" y="198083"/>
                      </a:cubicBezTo>
                      <a:cubicBezTo>
                        <a:pt x="84228" y="198646"/>
                        <a:pt x="86059" y="197801"/>
                        <a:pt x="87045" y="196111"/>
                      </a:cubicBezTo>
                      <a:cubicBezTo>
                        <a:pt x="87890" y="194421"/>
                        <a:pt x="87609" y="192449"/>
                        <a:pt x="86200" y="191181"/>
                      </a:cubicBezTo>
                      <a:cubicBezTo>
                        <a:pt x="65636" y="172448"/>
                        <a:pt x="67608" y="150194"/>
                        <a:pt x="76482" y="135545"/>
                      </a:cubicBezTo>
                      <a:cubicBezTo>
                        <a:pt x="77608" y="133573"/>
                        <a:pt x="77045" y="131179"/>
                        <a:pt x="75073" y="129911"/>
                      </a:cubicBezTo>
                      <a:cubicBezTo>
                        <a:pt x="73101" y="128784"/>
                        <a:pt x="70707" y="129348"/>
                        <a:pt x="69580" y="131320"/>
                      </a:cubicBezTo>
                      <a:cubicBezTo>
                        <a:pt x="63523" y="141461"/>
                        <a:pt x="60988" y="152870"/>
                        <a:pt x="62537" y="164138"/>
                      </a:cubicBezTo>
                      <a:cubicBezTo>
                        <a:pt x="63664" y="172589"/>
                        <a:pt x="67045" y="180476"/>
                        <a:pt x="72397" y="187801"/>
                      </a:cubicBezTo>
                      <a:cubicBezTo>
                        <a:pt x="66199" y="187519"/>
                        <a:pt x="60565" y="189350"/>
                        <a:pt x="53241" y="194843"/>
                      </a:cubicBezTo>
                      <a:cubicBezTo>
                        <a:pt x="51410" y="192449"/>
                        <a:pt x="48452" y="190758"/>
                        <a:pt x="44931" y="190054"/>
                      </a:cubicBezTo>
                      <a:cubicBezTo>
                        <a:pt x="39297" y="188927"/>
                        <a:pt x="32255" y="190899"/>
                        <a:pt x="28311" y="197519"/>
                      </a:cubicBezTo>
                      <a:lnTo>
                        <a:pt x="16761" y="197519"/>
                      </a:lnTo>
                      <a:cubicBezTo>
                        <a:pt x="11691" y="197519"/>
                        <a:pt x="7324" y="199491"/>
                        <a:pt x="4226" y="203012"/>
                      </a:cubicBezTo>
                      <a:cubicBezTo>
                        <a:pt x="1549" y="206111"/>
                        <a:pt x="0" y="210337"/>
                        <a:pt x="0" y="214703"/>
                      </a:cubicBezTo>
                      <a:cubicBezTo>
                        <a:pt x="0" y="223154"/>
                        <a:pt x="5775" y="231605"/>
                        <a:pt x="16761" y="231605"/>
                      </a:cubicBezTo>
                      <a:lnTo>
                        <a:pt x="51551" y="231605"/>
                      </a:lnTo>
                      <a:lnTo>
                        <a:pt x="95637" y="231605"/>
                      </a:lnTo>
                      <a:lnTo>
                        <a:pt x="113525" y="231605"/>
                      </a:lnTo>
                      <a:cubicBezTo>
                        <a:pt x="129159" y="231605"/>
                        <a:pt x="142963" y="225689"/>
                        <a:pt x="151695" y="215266"/>
                      </a:cubicBezTo>
                      <a:cubicBezTo>
                        <a:pt x="158879" y="206674"/>
                        <a:pt x="161696" y="195688"/>
                        <a:pt x="159724" y="184561"/>
                      </a:cubicBezTo>
                      <a:lnTo>
                        <a:pt x="159442" y="182730"/>
                      </a:lnTo>
                      <a:cubicBezTo>
                        <a:pt x="161837" y="182589"/>
                        <a:pt x="164795" y="182307"/>
                        <a:pt x="168175" y="181885"/>
                      </a:cubicBezTo>
                      <a:lnTo>
                        <a:pt x="174795" y="215548"/>
                      </a:lnTo>
                      <a:lnTo>
                        <a:pt x="174936" y="216111"/>
                      </a:lnTo>
                      <a:cubicBezTo>
                        <a:pt x="175781" y="220337"/>
                        <a:pt x="177894" y="231746"/>
                        <a:pt x="192401" y="231746"/>
                      </a:cubicBezTo>
                      <a:lnTo>
                        <a:pt x="209585" y="231746"/>
                      </a:lnTo>
                      <a:lnTo>
                        <a:pt x="233811" y="231746"/>
                      </a:lnTo>
                      <a:cubicBezTo>
                        <a:pt x="239727" y="231746"/>
                        <a:pt x="244234" y="226816"/>
                        <a:pt x="244234" y="220196"/>
                      </a:cubicBezTo>
                      <a:cubicBezTo>
                        <a:pt x="244234" y="213154"/>
                        <a:pt x="239163" y="205970"/>
                        <a:pt x="229163" y="204562"/>
                      </a:cubicBezTo>
                      <a:lnTo>
                        <a:pt x="218740" y="156954"/>
                      </a:lnTo>
                      <a:cubicBezTo>
                        <a:pt x="218740" y="156954"/>
                        <a:pt x="218740" y="156954"/>
                        <a:pt x="218740" y="156954"/>
                      </a:cubicBezTo>
                      <a:cubicBezTo>
                        <a:pt x="218599" y="156532"/>
                        <a:pt x="218599" y="156250"/>
                        <a:pt x="218458" y="155828"/>
                      </a:cubicBezTo>
                      <a:cubicBezTo>
                        <a:pt x="221839" y="149489"/>
                        <a:pt x="223670" y="142165"/>
                        <a:pt x="223670" y="134137"/>
                      </a:cubicBezTo>
                      <a:lnTo>
                        <a:pt x="223670" y="130334"/>
                      </a:lnTo>
                      <a:cubicBezTo>
                        <a:pt x="230571" y="127658"/>
                        <a:pt x="237051" y="123573"/>
                        <a:pt x="242544" y="118221"/>
                      </a:cubicBezTo>
                      <a:cubicBezTo>
                        <a:pt x="244093" y="116671"/>
                        <a:pt x="244234" y="114136"/>
                        <a:pt x="242685" y="112446"/>
                      </a:cubicBezTo>
                      <a:cubicBezTo>
                        <a:pt x="241135" y="110896"/>
                        <a:pt x="238600" y="110756"/>
                        <a:pt x="236910" y="112305"/>
                      </a:cubicBezTo>
                      <a:cubicBezTo>
                        <a:pt x="228177" y="120897"/>
                        <a:pt x="216627" y="125686"/>
                        <a:pt x="204373" y="125686"/>
                      </a:cubicBezTo>
                      <a:cubicBezTo>
                        <a:pt x="178739" y="125686"/>
                        <a:pt x="157752" y="104699"/>
                        <a:pt x="157752" y="78924"/>
                      </a:cubicBezTo>
                      <a:lnTo>
                        <a:pt x="157752" y="69205"/>
                      </a:lnTo>
                      <a:cubicBezTo>
                        <a:pt x="157752" y="48359"/>
                        <a:pt x="171978" y="29908"/>
                        <a:pt x="191979" y="24274"/>
                      </a:cubicBezTo>
                      <a:cubicBezTo>
                        <a:pt x="192824" y="25260"/>
                        <a:pt x="193810" y="26105"/>
                        <a:pt x="194655" y="27091"/>
                      </a:cubicBezTo>
                      <a:cubicBezTo>
                        <a:pt x="195359" y="27795"/>
                        <a:pt x="196204" y="28640"/>
                        <a:pt x="196627" y="29626"/>
                      </a:cubicBezTo>
                      <a:cubicBezTo>
                        <a:pt x="198035" y="33147"/>
                        <a:pt x="198176" y="35823"/>
                        <a:pt x="196627" y="38922"/>
                      </a:cubicBezTo>
                      <a:lnTo>
                        <a:pt x="196627" y="38922"/>
                      </a:lnTo>
                      <a:cubicBezTo>
                        <a:pt x="195782" y="40612"/>
                        <a:pt x="193950" y="44556"/>
                        <a:pt x="196486" y="47373"/>
                      </a:cubicBezTo>
                      <a:cubicBezTo>
                        <a:pt x="197753" y="48782"/>
                        <a:pt x="199303" y="49345"/>
                        <a:pt x="201275" y="49345"/>
                      </a:cubicBezTo>
                      <a:cubicBezTo>
                        <a:pt x="203106" y="49345"/>
                        <a:pt x="205218" y="48782"/>
                        <a:pt x="207331" y="48218"/>
                      </a:cubicBezTo>
                      <a:cubicBezTo>
                        <a:pt x="218177" y="45120"/>
                        <a:pt x="224797" y="37232"/>
                        <a:pt x="227473" y="28922"/>
                      </a:cubicBezTo>
                      <a:cubicBezTo>
                        <a:pt x="241839" y="37232"/>
                        <a:pt x="250995" y="52585"/>
                        <a:pt x="250995" y="69487"/>
                      </a:cubicBezTo>
                      <a:lnTo>
                        <a:pt x="250995" y="78924"/>
                      </a:lnTo>
                      <a:cubicBezTo>
                        <a:pt x="250995" y="86107"/>
                        <a:pt x="249305" y="93149"/>
                        <a:pt x="246206" y="99628"/>
                      </a:cubicBezTo>
                      <a:cubicBezTo>
                        <a:pt x="245220" y="101600"/>
                        <a:pt x="246065" y="104136"/>
                        <a:pt x="248037" y="105122"/>
                      </a:cubicBezTo>
                      <a:cubicBezTo>
                        <a:pt x="248600" y="105403"/>
                        <a:pt x="249164" y="105544"/>
                        <a:pt x="249868" y="105544"/>
                      </a:cubicBezTo>
                      <a:cubicBezTo>
                        <a:pt x="251417" y="105544"/>
                        <a:pt x="252826" y="104699"/>
                        <a:pt x="253530" y="103291"/>
                      </a:cubicBezTo>
                      <a:cubicBezTo>
                        <a:pt x="256347" y="97657"/>
                        <a:pt x="258178" y="91741"/>
                        <a:pt x="258882" y="85543"/>
                      </a:cubicBezTo>
                      <a:cubicBezTo>
                        <a:pt x="268319" y="85403"/>
                        <a:pt x="275925" y="77797"/>
                        <a:pt x="275925" y="68219"/>
                      </a:cubicBezTo>
                      <a:cubicBezTo>
                        <a:pt x="275362" y="58641"/>
                        <a:pt x="267615" y="50894"/>
                        <a:pt x="258178" y="50894"/>
                      </a:cubicBezTo>
                      <a:close/>
                    </a:path>
                  </a:pathLst>
                </a:custGeom>
                <a:solidFill>
                  <a:schemeClr val="accent1"/>
                </a:solidFill>
                <a:ln w="1408" cap="flat">
                  <a:noFill/>
                  <a:prstDash val="solid"/>
                  <a:miter/>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sp>
              <p:nvSpPr>
                <p:cNvPr id="695" name="Freeform 126">
                  <a:extLst>
                    <a:ext uri="{FF2B5EF4-FFF2-40B4-BE49-F238E27FC236}">
                      <a16:creationId xmlns:a16="http://schemas.microsoft.com/office/drawing/2014/main" id="{131F4411-AA5A-A724-0D65-632CEDBA3BC8}"/>
                    </a:ext>
                  </a:extLst>
                </p:cNvPr>
                <p:cNvSpPr/>
                <p:nvPr/>
              </p:nvSpPr>
              <p:spPr>
                <a:xfrm>
                  <a:off x="7195446" y="1629473"/>
                  <a:ext cx="583546" cy="795941"/>
                </a:xfrm>
                <a:custGeom>
                  <a:avLst/>
                  <a:gdLst>
                    <a:gd name="connsiteX0" fmla="*/ 196384 w 227739"/>
                    <a:gd name="connsiteY0" fmla="*/ 124158 h 323179"/>
                    <a:gd name="connsiteX1" fmla="*/ 199201 w 227739"/>
                    <a:gd name="connsiteY1" fmla="*/ 111622 h 323179"/>
                    <a:gd name="connsiteX2" fmla="*/ 175538 w 227739"/>
                    <a:gd name="connsiteY2" fmla="*/ 20915 h 323179"/>
                    <a:gd name="connsiteX3" fmla="*/ 169059 w 227739"/>
                    <a:gd name="connsiteY3" fmla="*/ 27817 h 323179"/>
                    <a:gd name="connsiteX4" fmla="*/ 189764 w 227739"/>
                    <a:gd name="connsiteY4" fmla="*/ 97537 h 323179"/>
                    <a:gd name="connsiteX5" fmla="*/ 180327 w 227739"/>
                    <a:gd name="connsiteY5" fmla="*/ 95143 h 323179"/>
                    <a:gd name="connsiteX6" fmla="*/ 180327 w 227739"/>
                    <a:gd name="connsiteY6" fmla="*/ 76269 h 323179"/>
                    <a:gd name="connsiteX7" fmla="*/ 139199 w 227739"/>
                    <a:gd name="connsiteY7" fmla="*/ 76269 h 323179"/>
                    <a:gd name="connsiteX8" fmla="*/ 118634 w 227739"/>
                    <a:gd name="connsiteY8" fmla="*/ 55705 h 323179"/>
                    <a:gd name="connsiteX9" fmla="*/ 118634 w 227739"/>
                    <a:gd name="connsiteY9" fmla="*/ 42888 h 323179"/>
                    <a:gd name="connsiteX10" fmla="*/ 109197 w 227739"/>
                    <a:gd name="connsiteY10" fmla="*/ 42888 h 323179"/>
                    <a:gd name="connsiteX11" fmla="*/ 109197 w 227739"/>
                    <a:gd name="connsiteY11" fmla="*/ 55705 h 323179"/>
                    <a:gd name="connsiteX12" fmla="*/ 88633 w 227739"/>
                    <a:gd name="connsiteY12" fmla="*/ 76269 h 323179"/>
                    <a:gd name="connsiteX13" fmla="*/ 47505 w 227739"/>
                    <a:gd name="connsiteY13" fmla="*/ 76269 h 323179"/>
                    <a:gd name="connsiteX14" fmla="*/ 47505 w 227739"/>
                    <a:gd name="connsiteY14" fmla="*/ 95143 h 323179"/>
                    <a:gd name="connsiteX15" fmla="*/ 38068 w 227739"/>
                    <a:gd name="connsiteY15" fmla="*/ 97678 h 323179"/>
                    <a:gd name="connsiteX16" fmla="*/ 104127 w 227739"/>
                    <a:gd name="connsiteY16" fmla="*/ 9788 h 323179"/>
                    <a:gd name="connsiteX17" fmla="*/ 162439 w 227739"/>
                    <a:gd name="connsiteY17" fmla="*/ 22324 h 323179"/>
                    <a:gd name="connsiteX18" fmla="*/ 168073 w 227739"/>
                    <a:gd name="connsiteY18" fmla="*/ 14577 h 323179"/>
                    <a:gd name="connsiteX19" fmla="*/ 104127 w 227739"/>
                    <a:gd name="connsiteY19" fmla="*/ 210 h 323179"/>
                    <a:gd name="connsiteX20" fmla="*/ 28631 w 227739"/>
                    <a:gd name="connsiteY20" fmla="*/ 75706 h 323179"/>
                    <a:gd name="connsiteX21" fmla="*/ 28631 w 227739"/>
                    <a:gd name="connsiteY21" fmla="*/ 113876 h 323179"/>
                    <a:gd name="connsiteX22" fmla="*/ 31589 w 227739"/>
                    <a:gd name="connsiteY22" fmla="*/ 123876 h 323179"/>
                    <a:gd name="connsiteX23" fmla="*/ 320 w 227739"/>
                    <a:gd name="connsiteY23" fmla="*/ 180357 h 323179"/>
                    <a:gd name="connsiteX24" fmla="*/ 42153 w 227739"/>
                    <a:gd name="connsiteY24" fmla="*/ 172751 h 323179"/>
                    <a:gd name="connsiteX25" fmla="*/ 35674 w 227739"/>
                    <a:gd name="connsiteY25" fmla="*/ 165709 h 323179"/>
                    <a:gd name="connsiteX26" fmla="*/ 9476 w 227739"/>
                    <a:gd name="connsiteY26" fmla="*/ 171061 h 323179"/>
                    <a:gd name="connsiteX27" fmla="*/ 37927 w 227739"/>
                    <a:gd name="connsiteY27" fmla="*/ 133032 h 323179"/>
                    <a:gd name="connsiteX28" fmla="*/ 47505 w 227739"/>
                    <a:gd name="connsiteY28" fmla="*/ 133032 h 323179"/>
                    <a:gd name="connsiteX29" fmla="*/ 42153 w 227739"/>
                    <a:gd name="connsiteY29" fmla="*/ 159371 h 323179"/>
                    <a:gd name="connsiteX30" fmla="*/ 49336 w 227739"/>
                    <a:gd name="connsiteY30" fmla="*/ 165568 h 323179"/>
                    <a:gd name="connsiteX31" fmla="*/ 55393 w 227739"/>
                    <a:gd name="connsiteY31" fmla="*/ 153737 h 323179"/>
                    <a:gd name="connsiteX32" fmla="*/ 78774 w 227739"/>
                    <a:gd name="connsiteY32" fmla="*/ 175005 h 323179"/>
                    <a:gd name="connsiteX33" fmla="*/ 47364 w 227739"/>
                    <a:gd name="connsiteY33" fmla="*/ 191907 h 323179"/>
                    <a:gd name="connsiteX34" fmla="*/ 47364 w 227739"/>
                    <a:gd name="connsiteY34" fmla="*/ 191907 h 323179"/>
                    <a:gd name="connsiteX35" fmla="*/ 23702 w 227739"/>
                    <a:gd name="connsiteY35" fmla="*/ 273318 h 323179"/>
                    <a:gd name="connsiteX36" fmla="*/ 36801 w 227739"/>
                    <a:gd name="connsiteY36" fmla="*/ 308812 h 323179"/>
                    <a:gd name="connsiteX37" fmla="*/ 32575 w 227739"/>
                    <a:gd name="connsiteY37" fmla="*/ 323179 h 323179"/>
                    <a:gd name="connsiteX38" fmla="*/ 42294 w 227739"/>
                    <a:gd name="connsiteY38" fmla="*/ 323179 h 323179"/>
                    <a:gd name="connsiteX39" fmla="*/ 56801 w 227739"/>
                    <a:gd name="connsiteY39" fmla="*/ 275994 h 323179"/>
                    <a:gd name="connsiteX40" fmla="*/ 56801 w 227739"/>
                    <a:gd name="connsiteY40" fmla="*/ 197541 h 323179"/>
                    <a:gd name="connsiteX41" fmla="*/ 86380 w 227739"/>
                    <a:gd name="connsiteY41" fmla="*/ 181625 h 323179"/>
                    <a:gd name="connsiteX42" fmla="*/ 117085 w 227739"/>
                    <a:gd name="connsiteY42" fmla="*/ 199372 h 323179"/>
                    <a:gd name="connsiteX43" fmla="*/ 141170 w 227739"/>
                    <a:gd name="connsiteY43" fmla="*/ 181625 h 323179"/>
                    <a:gd name="connsiteX44" fmla="*/ 170749 w 227739"/>
                    <a:gd name="connsiteY44" fmla="*/ 197541 h 323179"/>
                    <a:gd name="connsiteX45" fmla="*/ 170749 w 227739"/>
                    <a:gd name="connsiteY45" fmla="*/ 275994 h 323179"/>
                    <a:gd name="connsiteX46" fmla="*/ 185256 w 227739"/>
                    <a:gd name="connsiteY46" fmla="*/ 323179 h 323179"/>
                    <a:gd name="connsiteX47" fmla="*/ 195679 w 227739"/>
                    <a:gd name="connsiteY47" fmla="*/ 323179 h 323179"/>
                    <a:gd name="connsiteX48" fmla="*/ 190750 w 227739"/>
                    <a:gd name="connsiteY48" fmla="*/ 308812 h 323179"/>
                    <a:gd name="connsiteX49" fmla="*/ 203849 w 227739"/>
                    <a:gd name="connsiteY49" fmla="*/ 265853 h 323179"/>
                    <a:gd name="connsiteX50" fmla="*/ 194412 w 227739"/>
                    <a:gd name="connsiteY50" fmla="*/ 265853 h 323179"/>
                    <a:gd name="connsiteX51" fmla="*/ 186947 w 227739"/>
                    <a:gd name="connsiteY51" fmla="*/ 296418 h 323179"/>
                    <a:gd name="connsiteX52" fmla="*/ 180186 w 227739"/>
                    <a:gd name="connsiteY52" fmla="*/ 274586 h 323179"/>
                    <a:gd name="connsiteX53" fmla="*/ 180186 w 227739"/>
                    <a:gd name="connsiteY53" fmla="*/ 203316 h 323179"/>
                    <a:gd name="connsiteX54" fmla="*/ 194271 w 227739"/>
                    <a:gd name="connsiteY54" fmla="*/ 237261 h 323179"/>
                    <a:gd name="connsiteX55" fmla="*/ 203708 w 227739"/>
                    <a:gd name="connsiteY55" fmla="*/ 237261 h 323179"/>
                    <a:gd name="connsiteX56" fmla="*/ 180045 w 227739"/>
                    <a:gd name="connsiteY56" fmla="*/ 191766 h 323179"/>
                    <a:gd name="connsiteX57" fmla="*/ 180045 w 227739"/>
                    <a:gd name="connsiteY57" fmla="*/ 191766 h 323179"/>
                    <a:gd name="connsiteX58" fmla="*/ 148635 w 227739"/>
                    <a:gd name="connsiteY58" fmla="*/ 174864 h 323179"/>
                    <a:gd name="connsiteX59" fmla="*/ 172017 w 227739"/>
                    <a:gd name="connsiteY59" fmla="*/ 153455 h 323179"/>
                    <a:gd name="connsiteX60" fmla="*/ 227371 w 227739"/>
                    <a:gd name="connsiteY60" fmla="*/ 180357 h 323179"/>
                    <a:gd name="connsiteX61" fmla="*/ 196384 w 227739"/>
                    <a:gd name="connsiteY61" fmla="*/ 124158 h 323179"/>
                    <a:gd name="connsiteX62" fmla="*/ 196384 w 227739"/>
                    <a:gd name="connsiteY62" fmla="*/ 124158 h 323179"/>
                    <a:gd name="connsiteX63" fmla="*/ 40604 w 227739"/>
                    <a:gd name="connsiteY63" fmla="*/ 296418 h 323179"/>
                    <a:gd name="connsiteX64" fmla="*/ 33138 w 227739"/>
                    <a:gd name="connsiteY64" fmla="*/ 273318 h 323179"/>
                    <a:gd name="connsiteX65" fmla="*/ 33138 w 227739"/>
                    <a:gd name="connsiteY65" fmla="*/ 233035 h 323179"/>
                    <a:gd name="connsiteX66" fmla="*/ 47223 w 227739"/>
                    <a:gd name="connsiteY66" fmla="*/ 203316 h 323179"/>
                    <a:gd name="connsiteX67" fmla="*/ 47223 w 227739"/>
                    <a:gd name="connsiteY67" fmla="*/ 274586 h 323179"/>
                    <a:gd name="connsiteX68" fmla="*/ 40604 w 227739"/>
                    <a:gd name="connsiteY68" fmla="*/ 296418 h 323179"/>
                    <a:gd name="connsiteX69" fmla="*/ 180327 w 227739"/>
                    <a:gd name="connsiteY69" fmla="*/ 104580 h 323179"/>
                    <a:gd name="connsiteX70" fmla="*/ 189623 w 227739"/>
                    <a:gd name="connsiteY70" fmla="*/ 114017 h 323179"/>
                    <a:gd name="connsiteX71" fmla="*/ 189764 w 227739"/>
                    <a:gd name="connsiteY71" fmla="*/ 114017 h 323179"/>
                    <a:gd name="connsiteX72" fmla="*/ 180186 w 227739"/>
                    <a:gd name="connsiteY72" fmla="*/ 123454 h 323179"/>
                    <a:gd name="connsiteX73" fmla="*/ 180186 w 227739"/>
                    <a:gd name="connsiteY73" fmla="*/ 104439 h 323179"/>
                    <a:gd name="connsiteX74" fmla="*/ 180327 w 227739"/>
                    <a:gd name="connsiteY74" fmla="*/ 104439 h 323179"/>
                    <a:gd name="connsiteX75" fmla="*/ 37927 w 227739"/>
                    <a:gd name="connsiteY75" fmla="*/ 114017 h 323179"/>
                    <a:gd name="connsiteX76" fmla="*/ 47364 w 227739"/>
                    <a:gd name="connsiteY76" fmla="*/ 104580 h 323179"/>
                    <a:gd name="connsiteX77" fmla="*/ 47364 w 227739"/>
                    <a:gd name="connsiteY77" fmla="*/ 123595 h 323179"/>
                    <a:gd name="connsiteX78" fmla="*/ 37927 w 227739"/>
                    <a:gd name="connsiteY78" fmla="*/ 114017 h 323179"/>
                    <a:gd name="connsiteX79" fmla="*/ 117085 w 227739"/>
                    <a:gd name="connsiteY79" fmla="*/ 189935 h 323179"/>
                    <a:gd name="connsiteX80" fmla="*/ 95817 w 227739"/>
                    <a:gd name="connsiteY80" fmla="*/ 180076 h 323179"/>
                    <a:gd name="connsiteX81" fmla="*/ 131593 w 227739"/>
                    <a:gd name="connsiteY81" fmla="*/ 180076 h 323179"/>
                    <a:gd name="connsiteX82" fmla="*/ 117085 w 227739"/>
                    <a:gd name="connsiteY82" fmla="*/ 189935 h 323179"/>
                    <a:gd name="connsiteX83" fmla="*/ 117085 w 227739"/>
                    <a:gd name="connsiteY83" fmla="*/ 189935 h 323179"/>
                    <a:gd name="connsiteX84" fmla="*/ 124832 w 227739"/>
                    <a:gd name="connsiteY84" fmla="*/ 170920 h 323179"/>
                    <a:gd name="connsiteX85" fmla="*/ 102718 w 227739"/>
                    <a:gd name="connsiteY85" fmla="*/ 170920 h 323179"/>
                    <a:gd name="connsiteX86" fmla="*/ 56942 w 227739"/>
                    <a:gd name="connsiteY86" fmla="*/ 123454 h 323179"/>
                    <a:gd name="connsiteX87" fmla="*/ 56801 w 227739"/>
                    <a:gd name="connsiteY87" fmla="*/ 123454 h 323179"/>
                    <a:gd name="connsiteX88" fmla="*/ 56801 w 227739"/>
                    <a:gd name="connsiteY88" fmla="*/ 85565 h 323179"/>
                    <a:gd name="connsiteX89" fmla="*/ 113705 w 227739"/>
                    <a:gd name="connsiteY89" fmla="*/ 71762 h 323179"/>
                    <a:gd name="connsiteX90" fmla="*/ 170608 w 227739"/>
                    <a:gd name="connsiteY90" fmla="*/ 85565 h 323179"/>
                    <a:gd name="connsiteX91" fmla="*/ 170608 w 227739"/>
                    <a:gd name="connsiteY91" fmla="*/ 123454 h 323179"/>
                    <a:gd name="connsiteX92" fmla="*/ 170608 w 227739"/>
                    <a:gd name="connsiteY92" fmla="*/ 123454 h 323179"/>
                    <a:gd name="connsiteX93" fmla="*/ 124832 w 227739"/>
                    <a:gd name="connsiteY93" fmla="*/ 170920 h 323179"/>
                    <a:gd name="connsiteX94" fmla="*/ 124832 w 227739"/>
                    <a:gd name="connsiteY94" fmla="*/ 170920 h 323179"/>
                    <a:gd name="connsiteX95" fmla="*/ 218075 w 227739"/>
                    <a:gd name="connsiteY95" fmla="*/ 171061 h 323179"/>
                    <a:gd name="connsiteX96" fmla="*/ 180045 w 227739"/>
                    <a:gd name="connsiteY96" fmla="*/ 142609 h 323179"/>
                    <a:gd name="connsiteX97" fmla="*/ 180045 w 227739"/>
                    <a:gd name="connsiteY97" fmla="*/ 133032 h 323179"/>
                    <a:gd name="connsiteX98" fmla="*/ 180327 w 227739"/>
                    <a:gd name="connsiteY98" fmla="*/ 133032 h 323179"/>
                    <a:gd name="connsiteX99" fmla="*/ 189764 w 227739"/>
                    <a:gd name="connsiteY99" fmla="*/ 133032 h 323179"/>
                    <a:gd name="connsiteX100" fmla="*/ 218075 w 227739"/>
                    <a:gd name="connsiteY100" fmla="*/ 171061 h 3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27739" h="323179">
                      <a:moveTo>
                        <a:pt x="196384" y="124158"/>
                      </a:moveTo>
                      <a:cubicBezTo>
                        <a:pt x="198637" y="120637"/>
                        <a:pt x="199764" y="115989"/>
                        <a:pt x="199201" y="111622"/>
                      </a:cubicBezTo>
                      <a:cubicBezTo>
                        <a:pt x="199764" y="79650"/>
                        <a:pt x="202299" y="44155"/>
                        <a:pt x="175538" y="20915"/>
                      </a:cubicBezTo>
                      <a:lnTo>
                        <a:pt x="169059" y="27817"/>
                      </a:lnTo>
                      <a:cubicBezTo>
                        <a:pt x="189482" y="45986"/>
                        <a:pt x="190890" y="72044"/>
                        <a:pt x="189764" y="97537"/>
                      </a:cubicBezTo>
                      <a:cubicBezTo>
                        <a:pt x="186947" y="95988"/>
                        <a:pt x="183707" y="95002"/>
                        <a:pt x="180327" y="95143"/>
                      </a:cubicBezTo>
                      <a:lnTo>
                        <a:pt x="180327" y="76269"/>
                      </a:lnTo>
                      <a:lnTo>
                        <a:pt x="139199" y="76269"/>
                      </a:lnTo>
                      <a:cubicBezTo>
                        <a:pt x="127931" y="76269"/>
                        <a:pt x="118634" y="67114"/>
                        <a:pt x="118634" y="55705"/>
                      </a:cubicBezTo>
                      <a:lnTo>
                        <a:pt x="118634" y="42888"/>
                      </a:lnTo>
                      <a:lnTo>
                        <a:pt x="109197" y="42888"/>
                      </a:lnTo>
                      <a:lnTo>
                        <a:pt x="109197" y="55705"/>
                      </a:lnTo>
                      <a:cubicBezTo>
                        <a:pt x="109197" y="66973"/>
                        <a:pt x="100042" y="76269"/>
                        <a:pt x="88633" y="76269"/>
                      </a:cubicBezTo>
                      <a:lnTo>
                        <a:pt x="47505" y="76269"/>
                      </a:lnTo>
                      <a:lnTo>
                        <a:pt x="47505" y="95143"/>
                      </a:lnTo>
                      <a:cubicBezTo>
                        <a:pt x="43984" y="95143"/>
                        <a:pt x="40744" y="96129"/>
                        <a:pt x="38068" y="97678"/>
                      </a:cubicBezTo>
                      <a:cubicBezTo>
                        <a:pt x="33702" y="51480"/>
                        <a:pt x="53843" y="11901"/>
                        <a:pt x="104127" y="9788"/>
                      </a:cubicBezTo>
                      <a:cubicBezTo>
                        <a:pt x="123846" y="9084"/>
                        <a:pt x="146382" y="9365"/>
                        <a:pt x="162439" y="22324"/>
                      </a:cubicBezTo>
                      <a:lnTo>
                        <a:pt x="168073" y="14577"/>
                      </a:lnTo>
                      <a:cubicBezTo>
                        <a:pt x="150185" y="492"/>
                        <a:pt x="125959" y="-635"/>
                        <a:pt x="104127" y="210"/>
                      </a:cubicBezTo>
                      <a:cubicBezTo>
                        <a:pt x="62435" y="210"/>
                        <a:pt x="28631" y="34155"/>
                        <a:pt x="28631" y="75706"/>
                      </a:cubicBezTo>
                      <a:lnTo>
                        <a:pt x="28631" y="113876"/>
                      </a:lnTo>
                      <a:cubicBezTo>
                        <a:pt x="28631" y="117538"/>
                        <a:pt x="29758" y="121059"/>
                        <a:pt x="31589" y="123876"/>
                      </a:cubicBezTo>
                      <a:cubicBezTo>
                        <a:pt x="1870" y="130637"/>
                        <a:pt x="-1229" y="153737"/>
                        <a:pt x="320" y="180357"/>
                      </a:cubicBezTo>
                      <a:cubicBezTo>
                        <a:pt x="13560" y="180357"/>
                        <a:pt x="31307" y="182188"/>
                        <a:pt x="42153" y="172751"/>
                      </a:cubicBezTo>
                      <a:lnTo>
                        <a:pt x="35674" y="165709"/>
                      </a:lnTo>
                      <a:cubicBezTo>
                        <a:pt x="28490" y="171484"/>
                        <a:pt x="18208" y="171343"/>
                        <a:pt x="9476" y="171061"/>
                      </a:cubicBezTo>
                      <a:cubicBezTo>
                        <a:pt x="7645" y="151060"/>
                        <a:pt x="16096" y="134018"/>
                        <a:pt x="37927" y="133032"/>
                      </a:cubicBezTo>
                      <a:cubicBezTo>
                        <a:pt x="38068" y="133032"/>
                        <a:pt x="47364" y="133032"/>
                        <a:pt x="47505" y="133032"/>
                      </a:cubicBezTo>
                      <a:cubicBezTo>
                        <a:pt x="47787" y="141764"/>
                        <a:pt x="47928" y="152046"/>
                        <a:pt x="42153" y="159371"/>
                      </a:cubicBezTo>
                      <a:lnTo>
                        <a:pt x="49336" y="165568"/>
                      </a:lnTo>
                      <a:cubicBezTo>
                        <a:pt x="52012" y="161906"/>
                        <a:pt x="54125" y="157962"/>
                        <a:pt x="55393" y="153737"/>
                      </a:cubicBezTo>
                      <a:cubicBezTo>
                        <a:pt x="60886" y="162892"/>
                        <a:pt x="69055" y="170357"/>
                        <a:pt x="78774" y="175005"/>
                      </a:cubicBezTo>
                      <a:cubicBezTo>
                        <a:pt x="78774" y="175005"/>
                        <a:pt x="48209" y="191484"/>
                        <a:pt x="47364" y="191907"/>
                      </a:cubicBezTo>
                      <a:lnTo>
                        <a:pt x="47364" y="191907"/>
                      </a:lnTo>
                      <a:cubicBezTo>
                        <a:pt x="16941" y="208386"/>
                        <a:pt x="24547" y="244867"/>
                        <a:pt x="23702" y="273318"/>
                      </a:cubicBezTo>
                      <a:cubicBezTo>
                        <a:pt x="23138" y="285995"/>
                        <a:pt x="30462" y="298249"/>
                        <a:pt x="36801" y="308812"/>
                      </a:cubicBezTo>
                      <a:lnTo>
                        <a:pt x="32575" y="323179"/>
                      </a:lnTo>
                      <a:lnTo>
                        <a:pt x="42294" y="323179"/>
                      </a:lnTo>
                      <a:lnTo>
                        <a:pt x="56801" y="275994"/>
                      </a:lnTo>
                      <a:lnTo>
                        <a:pt x="56801" y="197541"/>
                      </a:lnTo>
                      <a:lnTo>
                        <a:pt x="86380" y="181625"/>
                      </a:lnTo>
                      <a:cubicBezTo>
                        <a:pt x="90605" y="195287"/>
                        <a:pt x="103282" y="200640"/>
                        <a:pt x="117085" y="199372"/>
                      </a:cubicBezTo>
                      <a:cubicBezTo>
                        <a:pt x="128353" y="199372"/>
                        <a:pt x="137931" y="191907"/>
                        <a:pt x="141170" y="181625"/>
                      </a:cubicBezTo>
                      <a:lnTo>
                        <a:pt x="170749" y="197541"/>
                      </a:lnTo>
                      <a:lnTo>
                        <a:pt x="170749" y="275994"/>
                      </a:lnTo>
                      <a:lnTo>
                        <a:pt x="185256" y="323179"/>
                      </a:lnTo>
                      <a:lnTo>
                        <a:pt x="195679" y="323179"/>
                      </a:lnTo>
                      <a:lnTo>
                        <a:pt x="190750" y="308812"/>
                      </a:lnTo>
                      <a:cubicBezTo>
                        <a:pt x="200327" y="293037"/>
                        <a:pt x="204835" y="284868"/>
                        <a:pt x="203849" y="265853"/>
                      </a:cubicBezTo>
                      <a:lnTo>
                        <a:pt x="194412" y="265853"/>
                      </a:lnTo>
                      <a:cubicBezTo>
                        <a:pt x="194834" y="277825"/>
                        <a:pt x="193707" y="286276"/>
                        <a:pt x="186947" y="296418"/>
                      </a:cubicBezTo>
                      <a:lnTo>
                        <a:pt x="180186" y="274586"/>
                      </a:lnTo>
                      <a:lnTo>
                        <a:pt x="180186" y="203316"/>
                      </a:lnTo>
                      <a:cubicBezTo>
                        <a:pt x="190327" y="211344"/>
                        <a:pt x="195257" y="224302"/>
                        <a:pt x="194271" y="237261"/>
                      </a:cubicBezTo>
                      <a:lnTo>
                        <a:pt x="203708" y="237261"/>
                      </a:lnTo>
                      <a:cubicBezTo>
                        <a:pt x="204835" y="218809"/>
                        <a:pt x="196243" y="200921"/>
                        <a:pt x="180045" y="191766"/>
                      </a:cubicBezTo>
                      <a:lnTo>
                        <a:pt x="180045" y="191766"/>
                      </a:lnTo>
                      <a:cubicBezTo>
                        <a:pt x="179200" y="191344"/>
                        <a:pt x="148635" y="174864"/>
                        <a:pt x="148635" y="174864"/>
                      </a:cubicBezTo>
                      <a:cubicBezTo>
                        <a:pt x="158354" y="170216"/>
                        <a:pt x="166523" y="162751"/>
                        <a:pt x="172017" y="153455"/>
                      </a:cubicBezTo>
                      <a:cubicBezTo>
                        <a:pt x="180890" y="179794"/>
                        <a:pt x="202863" y="181625"/>
                        <a:pt x="227371" y="180357"/>
                      </a:cubicBezTo>
                      <a:cubicBezTo>
                        <a:pt x="229061" y="154018"/>
                        <a:pt x="225962" y="130919"/>
                        <a:pt x="196384" y="124158"/>
                      </a:cubicBezTo>
                      <a:lnTo>
                        <a:pt x="196384" y="124158"/>
                      </a:lnTo>
                      <a:close/>
                      <a:moveTo>
                        <a:pt x="40604" y="296418"/>
                      </a:moveTo>
                      <a:cubicBezTo>
                        <a:pt x="36237" y="289516"/>
                        <a:pt x="32998" y="281628"/>
                        <a:pt x="33138" y="273318"/>
                      </a:cubicBezTo>
                      <a:lnTo>
                        <a:pt x="33138" y="233035"/>
                      </a:lnTo>
                      <a:cubicBezTo>
                        <a:pt x="33138" y="221345"/>
                        <a:pt x="38350" y="210499"/>
                        <a:pt x="47223" y="203316"/>
                      </a:cubicBezTo>
                      <a:lnTo>
                        <a:pt x="47223" y="274586"/>
                      </a:lnTo>
                      <a:lnTo>
                        <a:pt x="40604" y="296418"/>
                      </a:lnTo>
                      <a:close/>
                      <a:moveTo>
                        <a:pt x="180327" y="104580"/>
                      </a:moveTo>
                      <a:cubicBezTo>
                        <a:pt x="185538" y="104580"/>
                        <a:pt x="190045" y="108946"/>
                        <a:pt x="189623" y="114017"/>
                      </a:cubicBezTo>
                      <a:lnTo>
                        <a:pt x="189764" y="114017"/>
                      </a:lnTo>
                      <a:cubicBezTo>
                        <a:pt x="189764" y="119228"/>
                        <a:pt x="185397" y="123595"/>
                        <a:pt x="180186" y="123454"/>
                      </a:cubicBezTo>
                      <a:lnTo>
                        <a:pt x="180186" y="104439"/>
                      </a:lnTo>
                      <a:lnTo>
                        <a:pt x="180327" y="104439"/>
                      </a:lnTo>
                      <a:close/>
                      <a:moveTo>
                        <a:pt x="37927" y="114017"/>
                      </a:moveTo>
                      <a:cubicBezTo>
                        <a:pt x="37927" y="108805"/>
                        <a:pt x="42153" y="104580"/>
                        <a:pt x="47364" y="104580"/>
                      </a:cubicBezTo>
                      <a:lnTo>
                        <a:pt x="47364" y="123595"/>
                      </a:lnTo>
                      <a:cubicBezTo>
                        <a:pt x="42153" y="123595"/>
                        <a:pt x="37927" y="119228"/>
                        <a:pt x="37927" y="114017"/>
                      </a:cubicBezTo>
                      <a:close/>
                      <a:moveTo>
                        <a:pt x="117085" y="189935"/>
                      </a:moveTo>
                      <a:cubicBezTo>
                        <a:pt x="107930" y="190498"/>
                        <a:pt x="99761" y="189372"/>
                        <a:pt x="95817" y="180076"/>
                      </a:cubicBezTo>
                      <a:cubicBezTo>
                        <a:pt x="104690" y="180780"/>
                        <a:pt x="122719" y="180780"/>
                        <a:pt x="131593" y="180076"/>
                      </a:cubicBezTo>
                      <a:cubicBezTo>
                        <a:pt x="129339" y="185850"/>
                        <a:pt x="123705" y="189935"/>
                        <a:pt x="117085" y="189935"/>
                      </a:cubicBezTo>
                      <a:lnTo>
                        <a:pt x="117085" y="189935"/>
                      </a:lnTo>
                      <a:close/>
                      <a:moveTo>
                        <a:pt x="124832" y="170920"/>
                      </a:moveTo>
                      <a:lnTo>
                        <a:pt x="102718" y="170920"/>
                      </a:lnTo>
                      <a:cubicBezTo>
                        <a:pt x="76943" y="171061"/>
                        <a:pt x="55815" y="149089"/>
                        <a:pt x="56942" y="123454"/>
                      </a:cubicBezTo>
                      <a:lnTo>
                        <a:pt x="56801" y="123454"/>
                      </a:lnTo>
                      <a:lnTo>
                        <a:pt x="56801" y="85565"/>
                      </a:lnTo>
                      <a:cubicBezTo>
                        <a:pt x="75534" y="84438"/>
                        <a:pt x="102296" y="91199"/>
                        <a:pt x="113705" y="71762"/>
                      </a:cubicBezTo>
                      <a:cubicBezTo>
                        <a:pt x="125254" y="91199"/>
                        <a:pt x="151875" y="84438"/>
                        <a:pt x="170608" y="85565"/>
                      </a:cubicBezTo>
                      <a:lnTo>
                        <a:pt x="170608" y="123454"/>
                      </a:lnTo>
                      <a:lnTo>
                        <a:pt x="170608" y="123454"/>
                      </a:lnTo>
                      <a:cubicBezTo>
                        <a:pt x="171594" y="149089"/>
                        <a:pt x="150607" y="171061"/>
                        <a:pt x="124832" y="170920"/>
                      </a:cubicBezTo>
                      <a:lnTo>
                        <a:pt x="124832" y="170920"/>
                      </a:lnTo>
                      <a:close/>
                      <a:moveTo>
                        <a:pt x="218075" y="171061"/>
                      </a:moveTo>
                      <a:cubicBezTo>
                        <a:pt x="198074" y="172892"/>
                        <a:pt x="181031" y="164441"/>
                        <a:pt x="180045" y="142609"/>
                      </a:cubicBezTo>
                      <a:lnTo>
                        <a:pt x="180045" y="133032"/>
                      </a:lnTo>
                      <a:lnTo>
                        <a:pt x="180327" y="133032"/>
                      </a:lnTo>
                      <a:lnTo>
                        <a:pt x="189764" y="133032"/>
                      </a:lnTo>
                      <a:cubicBezTo>
                        <a:pt x="211595" y="134018"/>
                        <a:pt x="219906" y="151060"/>
                        <a:pt x="218075" y="171061"/>
                      </a:cubicBezTo>
                      <a:close/>
                    </a:path>
                  </a:pathLst>
                </a:custGeom>
                <a:solidFill>
                  <a:schemeClr val="accent1"/>
                </a:solidFill>
                <a:ln w="1408" cap="flat">
                  <a:noFill/>
                  <a:prstDash val="solid"/>
                  <a:miter/>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grpSp>
              <p:nvGrpSpPr>
                <p:cNvPr id="696" name="Graphic 112">
                  <a:extLst>
                    <a:ext uri="{FF2B5EF4-FFF2-40B4-BE49-F238E27FC236}">
                      <a16:creationId xmlns:a16="http://schemas.microsoft.com/office/drawing/2014/main" id="{C02404B8-C650-1DB8-B38D-383CFB63AB3A}"/>
                    </a:ext>
                  </a:extLst>
                </p:cNvPr>
                <p:cNvGrpSpPr/>
                <p:nvPr/>
              </p:nvGrpSpPr>
              <p:grpSpPr>
                <a:xfrm>
                  <a:off x="9298619" y="1540982"/>
                  <a:ext cx="516098" cy="862026"/>
                  <a:chOff x="2025217" y="2914973"/>
                  <a:chExt cx="201415" cy="350012"/>
                </a:xfrm>
                <a:noFill/>
              </p:grpSpPr>
              <p:sp>
                <p:nvSpPr>
                  <p:cNvPr id="708" name="Freeform 139">
                    <a:extLst>
                      <a:ext uri="{FF2B5EF4-FFF2-40B4-BE49-F238E27FC236}">
                        <a16:creationId xmlns:a16="http://schemas.microsoft.com/office/drawing/2014/main" id="{B5497151-49EC-AE2A-B272-DE306FF7B4D1}"/>
                      </a:ext>
                    </a:extLst>
                  </p:cNvPr>
                  <p:cNvSpPr/>
                  <p:nvPr/>
                </p:nvSpPr>
                <p:spPr>
                  <a:xfrm>
                    <a:off x="2029160" y="2923846"/>
                    <a:ext cx="36480" cy="107891"/>
                  </a:xfrm>
                  <a:custGeom>
                    <a:avLst/>
                    <a:gdLst>
                      <a:gd name="connsiteX0" fmla="*/ 36480 w 36480"/>
                      <a:gd name="connsiteY0" fmla="*/ 0 h 107891"/>
                      <a:gd name="connsiteX1" fmla="*/ 23381 w 36480"/>
                      <a:gd name="connsiteY1" fmla="*/ 19719 h 107891"/>
                      <a:gd name="connsiteX2" fmla="*/ 0 w 36480"/>
                      <a:gd name="connsiteY2" fmla="*/ 48734 h 107891"/>
                      <a:gd name="connsiteX3" fmla="*/ 13662 w 36480"/>
                      <a:gd name="connsiteY3" fmla="*/ 73665 h 107891"/>
                      <a:gd name="connsiteX4" fmla="*/ 13662 w 36480"/>
                      <a:gd name="connsiteY4" fmla="*/ 107891 h 107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0" h="107891">
                        <a:moveTo>
                          <a:pt x="36480" y="0"/>
                        </a:moveTo>
                        <a:cubicBezTo>
                          <a:pt x="30001" y="4648"/>
                          <a:pt x="25212" y="11550"/>
                          <a:pt x="23381" y="19719"/>
                        </a:cubicBezTo>
                        <a:cubicBezTo>
                          <a:pt x="10000" y="22677"/>
                          <a:pt x="0" y="34508"/>
                          <a:pt x="0" y="48734"/>
                        </a:cubicBezTo>
                        <a:cubicBezTo>
                          <a:pt x="0" y="59157"/>
                          <a:pt x="5493" y="68453"/>
                          <a:pt x="13662" y="73665"/>
                        </a:cubicBezTo>
                        <a:lnTo>
                          <a:pt x="13662" y="107891"/>
                        </a:lnTo>
                      </a:path>
                    </a:pathLst>
                  </a:custGeom>
                  <a:noFill/>
                  <a:ln w="28575"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sp>
                <p:nvSpPr>
                  <p:cNvPr id="709" name="Freeform 140">
                    <a:extLst>
                      <a:ext uri="{FF2B5EF4-FFF2-40B4-BE49-F238E27FC236}">
                        <a16:creationId xmlns:a16="http://schemas.microsoft.com/office/drawing/2014/main" id="{8802416D-B12B-2127-C537-6D0B1E005389}"/>
                      </a:ext>
                    </a:extLst>
                  </p:cNvPr>
                  <p:cNvSpPr/>
                  <p:nvPr/>
                </p:nvSpPr>
                <p:spPr>
                  <a:xfrm>
                    <a:off x="2084937" y="2914973"/>
                    <a:ext cx="137892" cy="116623"/>
                  </a:xfrm>
                  <a:custGeom>
                    <a:avLst/>
                    <a:gdLst>
                      <a:gd name="connsiteX0" fmla="*/ 124230 w 137892"/>
                      <a:gd name="connsiteY0" fmla="*/ 116624 h 116623"/>
                      <a:gd name="connsiteX1" fmla="*/ 124230 w 137892"/>
                      <a:gd name="connsiteY1" fmla="*/ 82397 h 116623"/>
                      <a:gd name="connsiteX2" fmla="*/ 137892 w 137892"/>
                      <a:gd name="connsiteY2" fmla="*/ 57467 h 116623"/>
                      <a:gd name="connsiteX3" fmla="*/ 114511 w 137892"/>
                      <a:gd name="connsiteY3" fmla="*/ 28452 h 116623"/>
                      <a:gd name="connsiteX4" fmla="*/ 82256 w 137892"/>
                      <a:gd name="connsiteY4" fmla="*/ 2676 h 116623"/>
                      <a:gd name="connsiteX5" fmla="*/ 60706 w 137892"/>
                      <a:gd name="connsiteY5" fmla="*/ 10705 h 116623"/>
                      <a:gd name="connsiteX6" fmla="*/ 41128 w 137892"/>
                      <a:gd name="connsiteY6" fmla="*/ 0 h 116623"/>
                      <a:gd name="connsiteX7" fmla="*/ 21550 w 137892"/>
                      <a:gd name="connsiteY7" fmla="*/ 10705 h 116623"/>
                      <a:gd name="connsiteX8" fmla="*/ 0 w 137892"/>
                      <a:gd name="connsiteY8" fmla="*/ 2676 h 11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892" h="116623">
                        <a:moveTo>
                          <a:pt x="124230" y="116624"/>
                        </a:moveTo>
                        <a:lnTo>
                          <a:pt x="124230" y="82397"/>
                        </a:lnTo>
                        <a:cubicBezTo>
                          <a:pt x="132399" y="77045"/>
                          <a:pt x="137892" y="67890"/>
                          <a:pt x="137892" y="57467"/>
                        </a:cubicBezTo>
                        <a:cubicBezTo>
                          <a:pt x="137892" y="43241"/>
                          <a:pt x="127892" y="31410"/>
                          <a:pt x="114511" y="28452"/>
                        </a:cubicBezTo>
                        <a:cubicBezTo>
                          <a:pt x="111131" y="13662"/>
                          <a:pt x="98032" y="2676"/>
                          <a:pt x="82256" y="2676"/>
                        </a:cubicBezTo>
                        <a:cubicBezTo>
                          <a:pt x="73946" y="2676"/>
                          <a:pt x="66481" y="5634"/>
                          <a:pt x="60706" y="10705"/>
                        </a:cubicBezTo>
                        <a:cubicBezTo>
                          <a:pt x="56622" y="4226"/>
                          <a:pt x="49298" y="0"/>
                          <a:pt x="41128" y="0"/>
                        </a:cubicBezTo>
                        <a:cubicBezTo>
                          <a:pt x="32959" y="0"/>
                          <a:pt x="25635" y="4226"/>
                          <a:pt x="21550" y="10705"/>
                        </a:cubicBezTo>
                        <a:cubicBezTo>
                          <a:pt x="15775" y="5775"/>
                          <a:pt x="8169" y="2676"/>
                          <a:pt x="0" y="2676"/>
                        </a:cubicBezTo>
                      </a:path>
                    </a:pathLst>
                  </a:custGeom>
                  <a:noFill/>
                  <a:ln w="28575"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grpSp>
                <p:nvGrpSpPr>
                  <p:cNvPr id="710" name="Graphic 112">
                    <a:extLst>
                      <a:ext uri="{FF2B5EF4-FFF2-40B4-BE49-F238E27FC236}">
                        <a16:creationId xmlns:a16="http://schemas.microsoft.com/office/drawing/2014/main" id="{307BCA97-8216-9974-A281-4724AD3C47AD}"/>
                      </a:ext>
                    </a:extLst>
                  </p:cNvPr>
                  <p:cNvGrpSpPr/>
                  <p:nvPr/>
                </p:nvGrpSpPr>
                <p:grpSpPr>
                  <a:xfrm>
                    <a:off x="2025217" y="2994553"/>
                    <a:ext cx="201415" cy="270432"/>
                    <a:chOff x="2025217" y="2994553"/>
                    <a:chExt cx="201415" cy="270432"/>
                  </a:xfrm>
                  <a:noFill/>
                </p:grpSpPr>
                <p:sp>
                  <p:nvSpPr>
                    <p:cNvPr id="711" name="Freeform 143">
                      <a:extLst>
                        <a:ext uri="{FF2B5EF4-FFF2-40B4-BE49-F238E27FC236}">
                          <a16:creationId xmlns:a16="http://schemas.microsoft.com/office/drawing/2014/main" id="{E41ED08B-8A11-408E-6BFB-C6EF729B44AB}"/>
                        </a:ext>
                      </a:extLst>
                    </p:cNvPr>
                    <p:cNvSpPr/>
                    <p:nvPr/>
                  </p:nvSpPr>
                  <p:spPr>
                    <a:xfrm>
                      <a:off x="2025217" y="3135403"/>
                      <a:ext cx="80284" cy="129582"/>
                    </a:xfrm>
                    <a:custGeom>
                      <a:avLst/>
                      <a:gdLst>
                        <a:gd name="connsiteX0" fmla="*/ 80285 w 80284"/>
                        <a:gd name="connsiteY0" fmla="*/ 0 h 129582"/>
                        <a:gd name="connsiteX1" fmla="*/ 80285 w 80284"/>
                        <a:gd name="connsiteY1" fmla="*/ 16902 h 129582"/>
                        <a:gd name="connsiteX2" fmla="*/ 69721 w 80284"/>
                        <a:gd name="connsiteY2" fmla="*/ 27466 h 129582"/>
                        <a:gd name="connsiteX3" fmla="*/ 57044 w 80284"/>
                        <a:gd name="connsiteY3" fmla="*/ 27466 h 129582"/>
                        <a:gd name="connsiteX4" fmla="*/ 0 w 80284"/>
                        <a:gd name="connsiteY4" fmla="*/ 84510 h 129582"/>
                        <a:gd name="connsiteX5" fmla="*/ 0 w 80284"/>
                        <a:gd name="connsiteY5" fmla="*/ 129582 h 12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284" h="129581">
                          <a:moveTo>
                            <a:pt x="80285" y="0"/>
                          </a:moveTo>
                          <a:lnTo>
                            <a:pt x="80285" y="16902"/>
                          </a:lnTo>
                          <a:cubicBezTo>
                            <a:pt x="80285" y="22677"/>
                            <a:pt x="75496" y="27466"/>
                            <a:pt x="69721" y="27466"/>
                          </a:cubicBezTo>
                          <a:lnTo>
                            <a:pt x="57044" y="27466"/>
                          </a:lnTo>
                          <a:cubicBezTo>
                            <a:pt x="25494" y="27466"/>
                            <a:pt x="0" y="52960"/>
                            <a:pt x="0" y="84510"/>
                          </a:cubicBezTo>
                          <a:lnTo>
                            <a:pt x="0" y="129582"/>
                          </a:lnTo>
                        </a:path>
                      </a:pathLst>
                    </a:custGeom>
                    <a:noFill/>
                    <a:ln w="28575"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sp>
                  <p:nvSpPr>
                    <p:cNvPr id="712" name="Freeform 144">
                      <a:extLst>
                        <a:ext uri="{FF2B5EF4-FFF2-40B4-BE49-F238E27FC236}">
                          <a16:creationId xmlns:a16="http://schemas.microsoft.com/office/drawing/2014/main" id="{F168850C-3B99-608E-720A-81EEF4CF8D73}"/>
                        </a:ext>
                      </a:extLst>
                    </p:cNvPr>
                    <p:cNvSpPr/>
                    <p:nvPr/>
                  </p:nvSpPr>
                  <p:spPr>
                    <a:xfrm>
                      <a:off x="2146348" y="3135403"/>
                      <a:ext cx="80284" cy="129582"/>
                    </a:xfrm>
                    <a:custGeom>
                      <a:avLst/>
                      <a:gdLst>
                        <a:gd name="connsiteX0" fmla="*/ 80285 w 80284"/>
                        <a:gd name="connsiteY0" fmla="*/ 129582 h 129582"/>
                        <a:gd name="connsiteX1" fmla="*/ 80285 w 80284"/>
                        <a:gd name="connsiteY1" fmla="*/ 84510 h 129582"/>
                        <a:gd name="connsiteX2" fmla="*/ 23240 w 80284"/>
                        <a:gd name="connsiteY2" fmla="*/ 27466 h 129582"/>
                        <a:gd name="connsiteX3" fmla="*/ 10564 w 80284"/>
                        <a:gd name="connsiteY3" fmla="*/ 27466 h 129582"/>
                        <a:gd name="connsiteX4" fmla="*/ 0 w 80284"/>
                        <a:gd name="connsiteY4" fmla="*/ 16902 h 129582"/>
                        <a:gd name="connsiteX5" fmla="*/ 0 w 80284"/>
                        <a:gd name="connsiteY5" fmla="*/ 0 h 12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284" h="129581">
                          <a:moveTo>
                            <a:pt x="80285" y="129582"/>
                          </a:moveTo>
                          <a:lnTo>
                            <a:pt x="80285" y="84510"/>
                          </a:lnTo>
                          <a:cubicBezTo>
                            <a:pt x="80285" y="52960"/>
                            <a:pt x="54791" y="27466"/>
                            <a:pt x="23240" y="27466"/>
                          </a:cubicBezTo>
                          <a:lnTo>
                            <a:pt x="10564" y="27466"/>
                          </a:lnTo>
                          <a:cubicBezTo>
                            <a:pt x="4789" y="27466"/>
                            <a:pt x="0" y="22677"/>
                            <a:pt x="0" y="16902"/>
                          </a:cubicBezTo>
                          <a:lnTo>
                            <a:pt x="0" y="0"/>
                          </a:lnTo>
                        </a:path>
                      </a:pathLst>
                    </a:custGeom>
                    <a:noFill/>
                    <a:ln w="28575"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sp>
                  <p:nvSpPr>
                    <p:cNvPr id="713" name="Freeform 145">
                      <a:extLst>
                        <a:ext uri="{FF2B5EF4-FFF2-40B4-BE49-F238E27FC236}">
                          <a16:creationId xmlns:a16="http://schemas.microsoft.com/office/drawing/2014/main" id="{6CDEF0D6-547E-BCD1-E6EA-ABDEBDDCEBB8}"/>
                        </a:ext>
                      </a:extLst>
                    </p:cNvPr>
                    <p:cNvSpPr/>
                    <p:nvPr/>
                  </p:nvSpPr>
                  <p:spPr>
                    <a:xfrm>
                      <a:off x="2062542" y="2994553"/>
                      <a:ext cx="126765" cy="142258"/>
                    </a:xfrm>
                    <a:custGeom>
                      <a:avLst/>
                      <a:gdLst>
                        <a:gd name="connsiteX0" fmla="*/ 63383 w 126765"/>
                        <a:gd name="connsiteY0" fmla="*/ 142259 h 142258"/>
                        <a:gd name="connsiteX1" fmla="*/ 63383 w 126765"/>
                        <a:gd name="connsiteY1" fmla="*/ 142259 h 142258"/>
                        <a:gd name="connsiteX2" fmla="*/ 0 w 126765"/>
                        <a:gd name="connsiteY2" fmla="*/ 78876 h 142258"/>
                        <a:gd name="connsiteX3" fmla="*/ 0 w 126765"/>
                        <a:gd name="connsiteY3" fmla="*/ 21128 h 142258"/>
                        <a:gd name="connsiteX4" fmla="*/ 21128 w 126765"/>
                        <a:gd name="connsiteY4" fmla="*/ 0 h 142258"/>
                        <a:gd name="connsiteX5" fmla="*/ 105638 w 126765"/>
                        <a:gd name="connsiteY5" fmla="*/ 0 h 142258"/>
                        <a:gd name="connsiteX6" fmla="*/ 126765 w 126765"/>
                        <a:gd name="connsiteY6" fmla="*/ 21128 h 142258"/>
                        <a:gd name="connsiteX7" fmla="*/ 126765 w 126765"/>
                        <a:gd name="connsiteY7" fmla="*/ 78876 h 142258"/>
                        <a:gd name="connsiteX8" fmla="*/ 63383 w 126765"/>
                        <a:gd name="connsiteY8" fmla="*/ 142259 h 1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764" h="142258">
                          <a:moveTo>
                            <a:pt x="63383" y="142259"/>
                          </a:moveTo>
                          <a:lnTo>
                            <a:pt x="63383" y="142259"/>
                          </a:lnTo>
                          <a:cubicBezTo>
                            <a:pt x="28311" y="142259"/>
                            <a:pt x="0" y="113948"/>
                            <a:pt x="0" y="78876"/>
                          </a:cubicBezTo>
                          <a:lnTo>
                            <a:pt x="0" y="21128"/>
                          </a:lnTo>
                          <a:cubicBezTo>
                            <a:pt x="0" y="9437"/>
                            <a:pt x="9437" y="0"/>
                            <a:pt x="21128" y="0"/>
                          </a:cubicBezTo>
                          <a:lnTo>
                            <a:pt x="105638" y="0"/>
                          </a:lnTo>
                          <a:cubicBezTo>
                            <a:pt x="117328" y="0"/>
                            <a:pt x="126765" y="9437"/>
                            <a:pt x="126765" y="21128"/>
                          </a:cubicBezTo>
                          <a:lnTo>
                            <a:pt x="126765" y="78876"/>
                          </a:lnTo>
                          <a:cubicBezTo>
                            <a:pt x="126765" y="113807"/>
                            <a:pt x="98454" y="142259"/>
                            <a:pt x="63383" y="142259"/>
                          </a:cubicBezTo>
                          <a:close/>
                        </a:path>
                      </a:pathLst>
                    </a:custGeom>
                    <a:noFill/>
                    <a:ln w="28575"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grpSp>
                  <p:nvGrpSpPr>
                    <p:cNvPr id="714" name="Graphic 112">
                      <a:extLst>
                        <a:ext uri="{FF2B5EF4-FFF2-40B4-BE49-F238E27FC236}">
                          <a16:creationId xmlns:a16="http://schemas.microsoft.com/office/drawing/2014/main" id="{E8521017-130C-9382-4159-49A56031C679}"/>
                        </a:ext>
                      </a:extLst>
                    </p:cNvPr>
                    <p:cNvGrpSpPr/>
                    <p:nvPr/>
                  </p:nvGrpSpPr>
                  <p:grpSpPr>
                    <a:xfrm>
                      <a:off x="2039649" y="3026796"/>
                      <a:ext cx="172596" cy="45505"/>
                      <a:chOff x="2039649" y="3026796"/>
                      <a:chExt cx="172596" cy="45505"/>
                    </a:xfrm>
                    <a:noFill/>
                  </p:grpSpPr>
                  <p:sp>
                    <p:nvSpPr>
                      <p:cNvPr id="718" name="Freeform 148">
                        <a:extLst>
                          <a:ext uri="{FF2B5EF4-FFF2-40B4-BE49-F238E27FC236}">
                            <a16:creationId xmlns:a16="http://schemas.microsoft.com/office/drawing/2014/main" id="{5B8F6CC5-C878-6EB8-ECE0-2D6D40808CF4}"/>
                          </a:ext>
                        </a:extLst>
                      </p:cNvPr>
                      <p:cNvSpPr/>
                      <p:nvPr/>
                    </p:nvSpPr>
                    <p:spPr>
                      <a:xfrm>
                        <a:off x="2039649" y="3026796"/>
                        <a:ext cx="22893" cy="45505"/>
                      </a:xfrm>
                      <a:custGeom>
                        <a:avLst/>
                        <a:gdLst>
                          <a:gd name="connsiteX0" fmla="*/ 9653 w 22893"/>
                          <a:gd name="connsiteY0" fmla="*/ 152 h 45505"/>
                          <a:gd name="connsiteX1" fmla="*/ 216 w 22893"/>
                          <a:gd name="connsiteY1" fmla="*/ 25082 h 45505"/>
                          <a:gd name="connsiteX2" fmla="*/ 14442 w 22893"/>
                          <a:gd name="connsiteY2" fmla="*/ 45506 h 45505"/>
                          <a:gd name="connsiteX3" fmla="*/ 22893 w 22893"/>
                          <a:gd name="connsiteY3" fmla="*/ 39590 h 45505"/>
                          <a:gd name="connsiteX4" fmla="*/ 22893 w 22893"/>
                          <a:gd name="connsiteY4" fmla="*/ 8321 h 45505"/>
                          <a:gd name="connsiteX5" fmla="*/ 9653 w 22893"/>
                          <a:gd name="connsiteY5" fmla="*/ 152 h 45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93" h="45505">
                            <a:moveTo>
                              <a:pt x="9653" y="152"/>
                            </a:moveTo>
                            <a:cubicBezTo>
                              <a:pt x="1484" y="1420"/>
                              <a:pt x="-770" y="12547"/>
                              <a:pt x="216" y="25082"/>
                            </a:cubicBezTo>
                            <a:cubicBezTo>
                              <a:pt x="1202" y="37618"/>
                              <a:pt x="7118" y="45506"/>
                              <a:pt x="14442" y="45506"/>
                            </a:cubicBezTo>
                            <a:cubicBezTo>
                              <a:pt x="18386" y="45506"/>
                              <a:pt x="21203" y="43252"/>
                              <a:pt x="22893" y="39590"/>
                            </a:cubicBezTo>
                            <a:lnTo>
                              <a:pt x="22893" y="8321"/>
                            </a:lnTo>
                            <a:cubicBezTo>
                              <a:pt x="19935" y="1983"/>
                              <a:pt x="14865" y="-693"/>
                              <a:pt x="9653" y="152"/>
                            </a:cubicBezTo>
                            <a:close/>
                          </a:path>
                        </a:pathLst>
                      </a:custGeom>
                      <a:noFill/>
                      <a:ln w="28575"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sp>
                    <p:nvSpPr>
                      <p:cNvPr id="719" name="Freeform 149">
                        <a:extLst>
                          <a:ext uri="{FF2B5EF4-FFF2-40B4-BE49-F238E27FC236}">
                            <a16:creationId xmlns:a16="http://schemas.microsoft.com/office/drawing/2014/main" id="{C593C161-08D6-4BC7-9FE6-2A72905811EB}"/>
                          </a:ext>
                        </a:extLst>
                      </p:cNvPr>
                      <p:cNvSpPr/>
                      <p:nvPr/>
                    </p:nvSpPr>
                    <p:spPr>
                      <a:xfrm>
                        <a:off x="2189307" y="3026796"/>
                        <a:ext cx="22938" cy="45505"/>
                      </a:xfrm>
                      <a:custGeom>
                        <a:avLst/>
                        <a:gdLst>
                          <a:gd name="connsiteX0" fmla="*/ 13240 w 22938"/>
                          <a:gd name="connsiteY0" fmla="*/ 152 h 45505"/>
                          <a:gd name="connsiteX1" fmla="*/ 0 w 22938"/>
                          <a:gd name="connsiteY1" fmla="*/ 8321 h 45505"/>
                          <a:gd name="connsiteX2" fmla="*/ 0 w 22938"/>
                          <a:gd name="connsiteY2" fmla="*/ 39590 h 45505"/>
                          <a:gd name="connsiteX3" fmla="*/ 8451 w 22938"/>
                          <a:gd name="connsiteY3" fmla="*/ 45506 h 45505"/>
                          <a:gd name="connsiteX4" fmla="*/ 22677 w 22938"/>
                          <a:gd name="connsiteY4" fmla="*/ 25082 h 45505"/>
                          <a:gd name="connsiteX5" fmla="*/ 13240 w 22938"/>
                          <a:gd name="connsiteY5" fmla="*/ 152 h 45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938" h="45505">
                            <a:moveTo>
                              <a:pt x="13240" y="152"/>
                            </a:moveTo>
                            <a:cubicBezTo>
                              <a:pt x="8028" y="-693"/>
                              <a:pt x="2958" y="1983"/>
                              <a:pt x="0" y="8321"/>
                            </a:cubicBezTo>
                            <a:lnTo>
                              <a:pt x="0" y="39590"/>
                            </a:lnTo>
                            <a:cubicBezTo>
                              <a:pt x="1831" y="43252"/>
                              <a:pt x="4507" y="45506"/>
                              <a:pt x="8451" y="45506"/>
                            </a:cubicBezTo>
                            <a:cubicBezTo>
                              <a:pt x="15634" y="45506"/>
                              <a:pt x="21550" y="37618"/>
                              <a:pt x="22677" y="25082"/>
                            </a:cubicBezTo>
                            <a:cubicBezTo>
                              <a:pt x="23804" y="12547"/>
                              <a:pt x="21409" y="1420"/>
                              <a:pt x="13240" y="152"/>
                            </a:cubicBezTo>
                            <a:close/>
                          </a:path>
                        </a:pathLst>
                      </a:custGeom>
                      <a:noFill/>
                      <a:ln w="28575"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grpSp>
                <p:grpSp>
                  <p:nvGrpSpPr>
                    <p:cNvPr id="715" name="Graphic 112">
                      <a:extLst>
                        <a:ext uri="{FF2B5EF4-FFF2-40B4-BE49-F238E27FC236}">
                          <a16:creationId xmlns:a16="http://schemas.microsoft.com/office/drawing/2014/main" id="{98378377-D2AB-D644-D2FE-94EAC0616977}"/>
                        </a:ext>
                      </a:extLst>
                    </p:cNvPr>
                    <p:cNvGrpSpPr/>
                    <p:nvPr/>
                  </p:nvGrpSpPr>
                  <p:grpSpPr>
                    <a:xfrm>
                      <a:off x="2085219" y="3162728"/>
                      <a:ext cx="80988" cy="71277"/>
                      <a:chOff x="2085219" y="3162728"/>
                      <a:chExt cx="80988" cy="71277"/>
                    </a:xfrm>
                    <a:noFill/>
                  </p:grpSpPr>
                  <p:sp>
                    <p:nvSpPr>
                      <p:cNvPr id="716" name="Freeform 151">
                        <a:extLst>
                          <a:ext uri="{FF2B5EF4-FFF2-40B4-BE49-F238E27FC236}">
                            <a16:creationId xmlns:a16="http://schemas.microsoft.com/office/drawing/2014/main" id="{74199BC4-5EEE-F556-491B-762B1A6538C9}"/>
                          </a:ext>
                        </a:extLst>
                      </p:cNvPr>
                      <p:cNvSpPr/>
                      <p:nvPr/>
                    </p:nvSpPr>
                    <p:spPr>
                      <a:xfrm>
                        <a:off x="2085219" y="3162728"/>
                        <a:ext cx="61128" cy="71277"/>
                      </a:xfrm>
                      <a:custGeom>
                        <a:avLst/>
                        <a:gdLst>
                          <a:gd name="connsiteX0" fmla="*/ 61129 w 61128"/>
                          <a:gd name="connsiteY0" fmla="*/ 65918 h 71277"/>
                          <a:gd name="connsiteX1" fmla="*/ 40847 w 61128"/>
                          <a:gd name="connsiteY1" fmla="*/ 71270 h 71277"/>
                          <a:gd name="connsiteX2" fmla="*/ 39720 w 61128"/>
                          <a:gd name="connsiteY2" fmla="*/ 71270 h 71277"/>
                          <a:gd name="connsiteX3" fmla="*/ 0 w 61128"/>
                          <a:gd name="connsiteY3" fmla="*/ 31410 h 71277"/>
                          <a:gd name="connsiteX4" fmla="*/ 0 w 61128"/>
                          <a:gd name="connsiteY4" fmla="*/ 0 h 71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28" h="71277">
                            <a:moveTo>
                              <a:pt x="61129" y="65918"/>
                            </a:moveTo>
                            <a:cubicBezTo>
                              <a:pt x="55213" y="69439"/>
                              <a:pt x="48312" y="71411"/>
                              <a:pt x="40847" y="71270"/>
                            </a:cubicBezTo>
                            <a:cubicBezTo>
                              <a:pt x="40424" y="71270"/>
                              <a:pt x="40142" y="71270"/>
                              <a:pt x="39720" y="71270"/>
                            </a:cubicBezTo>
                            <a:cubicBezTo>
                              <a:pt x="17747" y="71129"/>
                              <a:pt x="0" y="53382"/>
                              <a:pt x="0" y="31410"/>
                            </a:cubicBezTo>
                            <a:lnTo>
                              <a:pt x="0" y="0"/>
                            </a:lnTo>
                          </a:path>
                        </a:pathLst>
                      </a:custGeom>
                      <a:noFill/>
                      <a:ln w="28575"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sp>
                    <p:nvSpPr>
                      <p:cNvPr id="717" name="Freeform 154">
                        <a:extLst>
                          <a:ext uri="{FF2B5EF4-FFF2-40B4-BE49-F238E27FC236}">
                            <a16:creationId xmlns:a16="http://schemas.microsoft.com/office/drawing/2014/main" id="{F3F3C40E-EA62-0325-0DDC-0A5929BD54E5}"/>
                          </a:ext>
                        </a:extLst>
                      </p:cNvPr>
                      <p:cNvSpPr/>
                      <p:nvPr/>
                    </p:nvSpPr>
                    <p:spPr>
                      <a:xfrm>
                        <a:off x="2159306" y="3162869"/>
                        <a:ext cx="6901" cy="53804"/>
                      </a:xfrm>
                      <a:custGeom>
                        <a:avLst/>
                        <a:gdLst>
                          <a:gd name="connsiteX0" fmla="*/ 6902 w 6901"/>
                          <a:gd name="connsiteY0" fmla="*/ 0 h 53804"/>
                          <a:gd name="connsiteX1" fmla="*/ 6902 w 6901"/>
                          <a:gd name="connsiteY1" fmla="*/ 31410 h 53804"/>
                          <a:gd name="connsiteX2" fmla="*/ 0 w 6901"/>
                          <a:gd name="connsiteY2" fmla="*/ 53805 h 53804"/>
                        </a:gdLst>
                        <a:ahLst/>
                        <a:cxnLst>
                          <a:cxn ang="0">
                            <a:pos x="connsiteX0" y="connsiteY0"/>
                          </a:cxn>
                          <a:cxn ang="0">
                            <a:pos x="connsiteX1" y="connsiteY1"/>
                          </a:cxn>
                          <a:cxn ang="0">
                            <a:pos x="connsiteX2" y="connsiteY2"/>
                          </a:cxn>
                        </a:cxnLst>
                        <a:rect l="l" t="t" r="r" b="b"/>
                        <a:pathLst>
                          <a:path w="6901" h="53804">
                            <a:moveTo>
                              <a:pt x="6902" y="0"/>
                            </a:moveTo>
                            <a:lnTo>
                              <a:pt x="6902" y="31410"/>
                            </a:lnTo>
                            <a:cubicBezTo>
                              <a:pt x="6902" y="39720"/>
                              <a:pt x="4366" y="47326"/>
                              <a:pt x="0" y="53805"/>
                            </a:cubicBezTo>
                          </a:path>
                        </a:pathLst>
                      </a:custGeom>
                      <a:noFill/>
                      <a:ln w="28575"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grpSp>
              </p:grpSp>
            </p:grpSp>
            <p:pic>
              <p:nvPicPr>
                <p:cNvPr id="697" name="Graphic 696" descr="Female Profile outline">
                  <a:extLst>
                    <a:ext uri="{FF2B5EF4-FFF2-40B4-BE49-F238E27FC236}">
                      <a16:creationId xmlns:a16="http://schemas.microsoft.com/office/drawing/2014/main" id="{040A6A96-290E-413A-7C68-47DC67DBA13E}"/>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7610410" y="1095281"/>
                  <a:ext cx="1132195" cy="1381716"/>
                </a:xfrm>
                <a:prstGeom prst="rect">
                  <a:avLst/>
                </a:prstGeom>
              </p:spPr>
            </p:pic>
            <p:grpSp>
              <p:nvGrpSpPr>
                <p:cNvPr id="698" name="Graphic 662" descr="Male profile outline">
                  <a:extLst>
                    <a:ext uri="{FF2B5EF4-FFF2-40B4-BE49-F238E27FC236}">
                      <a16:creationId xmlns:a16="http://schemas.microsoft.com/office/drawing/2014/main" id="{505C6657-F86E-DA87-5008-BD123274DE60}"/>
                    </a:ext>
                  </a:extLst>
                </p:cNvPr>
                <p:cNvGrpSpPr/>
                <p:nvPr/>
              </p:nvGrpSpPr>
              <p:grpSpPr>
                <a:xfrm>
                  <a:off x="8482667" y="1079758"/>
                  <a:ext cx="754796" cy="1110924"/>
                  <a:chOff x="8722009" y="1678336"/>
                  <a:chExt cx="541678" cy="804919"/>
                </a:xfrm>
                <a:solidFill>
                  <a:schemeClr val="accent1"/>
                </a:solidFill>
              </p:grpSpPr>
              <p:sp>
                <p:nvSpPr>
                  <p:cNvPr id="706" name="Freeform: Shape 665">
                    <a:extLst>
                      <a:ext uri="{FF2B5EF4-FFF2-40B4-BE49-F238E27FC236}">
                        <a16:creationId xmlns:a16="http://schemas.microsoft.com/office/drawing/2014/main" id="{68C37461-5244-775C-2B5B-21A8FBDE5C55}"/>
                      </a:ext>
                    </a:extLst>
                  </p:cNvPr>
                  <p:cNvSpPr/>
                  <p:nvPr/>
                </p:nvSpPr>
                <p:spPr>
                  <a:xfrm>
                    <a:off x="8822655" y="1678336"/>
                    <a:ext cx="305528" cy="430001"/>
                  </a:xfrm>
                  <a:custGeom>
                    <a:avLst/>
                    <a:gdLst>
                      <a:gd name="connsiteX0" fmla="*/ 8384 w 305528"/>
                      <a:gd name="connsiteY0" fmla="*/ 241824 h 430001"/>
                      <a:gd name="connsiteX1" fmla="*/ 26437 w 305528"/>
                      <a:gd name="connsiteY1" fmla="*/ 241824 h 430001"/>
                      <a:gd name="connsiteX2" fmla="*/ 164328 w 305528"/>
                      <a:gd name="connsiteY2" fmla="*/ 429966 h 430001"/>
                      <a:gd name="connsiteX3" fmla="*/ 297073 w 305528"/>
                      <a:gd name="connsiteY3" fmla="*/ 240409 h 430001"/>
                      <a:gd name="connsiteX4" fmla="*/ 296379 w 305528"/>
                      <a:gd name="connsiteY4" fmla="*/ 96683 h 430001"/>
                      <a:gd name="connsiteX5" fmla="*/ 229998 w 305528"/>
                      <a:gd name="connsiteY5" fmla="*/ 39901 h 430001"/>
                      <a:gd name="connsiteX6" fmla="*/ 76559 w 305528"/>
                      <a:gd name="connsiteY6" fmla="*/ 23525 h 430001"/>
                      <a:gd name="connsiteX7" fmla="*/ 7842 w 305528"/>
                      <a:gd name="connsiteY7" fmla="*/ 181011 h 430001"/>
                      <a:gd name="connsiteX8" fmla="*/ 225 w 305528"/>
                      <a:gd name="connsiteY8" fmla="*/ 227140 h 430001"/>
                      <a:gd name="connsiteX9" fmla="*/ 6536 w 305528"/>
                      <a:gd name="connsiteY9" fmla="*/ 241557 h 430001"/>
                      <a:gd name="connsiteX10" fmla="*/ 8367 w 305528"/>
                      <a:gd name="connsiteY10" fmla="*/ 241872 h 430001"/>
                      <a:gd name="connsiteX11" fmla="*/ 161730 w 305528"/>
                      <a:gd name="connsiteY11" fmla="*/ 406185 h 430001"/>
                      <a:gd name="connsiteX12" fmla="*/ 43339 w 305528"/>
                      <a:gd name="connsiteY12" fmla="*/ 241081 h 430001"/>
                      <a:gd name="connsiteX13" fmla="*/ 135805 w 305528"/>
                      <a:gd name="connsiteY13" fmla="*/ 217674 h 430001"/>
                      <a:gd name="connsiteX14" fmla="*/ 217599 w 305528"/>
                      <a:gd name="connsiteY14" fmla="*/ 135746 h 430001"/>
                      <a:gd name="connsiteX15" fmla="*/ 248009 w 305528"/>
                      <a:gd name="connsiteY15" fmla="*/ 168714 h 430001"/>
                      <a:gd name="connsiteX16" fmla="*/ 265901 w 305528"/>
                      <a:gd name="connsiteY16" fmla="*/ 207573 h 430001"/>
                      <a:gd name="connsiteX17" fmla="*/ 280103 w 305528"/>
                      <a:gd name="connsiteY17" fmla="*/ 241476 h 430001"/>
                      <a:gd name="connsiteX18" fmla="*/ 161730 w 305528"/>
                      <a:gd name="connsiteY18" fmla="*/ 406185 h 430001"/>
                      <a:gd name="connsiteX19" fmla="*/ 24567 w 305528"/>
                      <a:gd name="connsiteY19" fmla="*/ 184934 h 430001"/>
                      <a:gd name="connsiteX20" fmla="*/ 24787 w 305528"/>
                      <a:gd name="connsiteY20" fmla="*/ 181779 h 430001"/>
                      <a:gd name="connsiteX21" fmla="*/ 83787 w 305528"/>
                      <a:gd name="connsiteY21" fmla="*/ 45144 h 430001"/>
                      <a:gd name="connsiteX22" fmla="*/ 147020 w 305528"/>
                      <a:gd name="connsiteY22" fmla="*/ 23549 h 430001"/>
                      <a:gd name="connsiteX23" fmla="*/ 221501 w 305528"/>
                      <a:gd name="connsiteY23" fmla="*/ 60968 h 430001"/>
                      <a:gd name="connsiteX24" fmla="*/ 228703 w 305528"/>
                      <a:gd name="connsiteY24" fmla="*/ 64111 h 430001"/>
                      <a:gd name="connsiteX25" fmla="*/ 281348 w 305528"/>
                      <a:gd name="connsiteY25" fmla="*/ 107673 h 430001"/>
                      <a:gd name="connsiteX26" fmla="*/ 285156 w 305528"/>
                      <a:gd name="connsiteY26" fmla="*/ 207117 h 430001"/>
                      <a:gd name="connsiteX27" fmla="*/ 280645 w 305528"/>
                      <a:gd name="connsiteY27" fmla="*/ 195803 h 430001"/>
                      <a:gd name="connsiteX28" fmla="*/ 260755 w 305528"/>
                      <a:gd name="connsiteY28" fmla="*/ 152878 h 430001"/>
                      <a:gd name="connsiteX29" fmla="*/ 217760 w 305528"/>
                      <a:gd name="connsiteY29" fmla="*/ 110420 h 430001"/>
                      <a:gd name="connsiteX30" fmla="*/ 210142 w 305528"/>
                      <a:gd name="connsiteY30" fmla="*/ 113143 h 430001"/>
                      <a:gd name="connsiteX31" fmla="*/ 128620 w 305528"/>
                      <a:gd name="connsiteY31" fmla="*/ 195923 h 430001"/>
                      <a:gd name="connsiteX32" fmla="*/ 19175 w 305528"/>
                      <a:gd name="connsiteY32" fmla="*/ 217782 h 43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5528" h="430001">
                        <a:moveTo>
                          <a:pt x="8384" y="241824"/>
                        </a:moveTo>
                        <a:cubicBezTo>
                          <a:pt x="13750" y="241920"/>
                          <a:pt x="19878" y="241908"/>
                          <a:pt x="26437" y="241824"/>
                        </a:cubicBezTo>
                        <a:cubicBezTo>
                          <a:pt x="27863" y="347752"/>
                          <a:pt x="89599" y="431986"/>
                          <a:pt x="164328" y="429966"/>
                        </a:cubicBezTo>
                        <a:cubicBezTo>
                          <a:pt x="237438" y="427988"/>
                          <a:pt x="296218" y="344052"/>
                          <a:pt x="297073" y="240409"/>
                        </a:cubicBezTo>
                        <a:cubicBezTo>
                          <a:pt x="299536" y="228580"/>
                          <a:pt x="315211" y="147779"/>
                          <a:pt x="296379" y="96683"/>
                        </a:cubicBezTo>
                        <a:cubicBezTo>
                          <a:pt x="284255" y="60642"/>
                          <a:pt x="258145" y="38306"/>
                          <a:pt x="229998" y="39901"/>
                        </a:cubicBezTo>
                        <a:cubicBezTo>
                          <a:pt x="216160" y="24377"/>
                          <a:pt x="158141" y="-31074"/>
                          <a:pt x="76559" y="23525"/>
                        </a:cubicBezTo>
                        <a:cubicBezTo>
                          <a:pt x="9696" y="68238"/>
                          <a:pt x="7758" y="166290"/>
                          <a:pt x="7842" y="181011"/>
                        </a:cubicBezTo>
                        <a:lnTo>
                          <a:pt x="225" y="227140"/>
                        </a:lnTo>
                        <a:cubicBezTo>
                          <a:pt x="-841" y="233591"/>
                          <a:pt x="1984" y="240046"/>
                          <a:pt x="6536" y="241557"/>
                        </a:cubicBezTo>
                        <a:cubicBezTo>
                          <a:pt x="7136" y="241756"/>
                          <a:pt x="7750" y="241863"/>
                          <a:pt x="8367" y="241872"/>
                        </a:cubicBezTo>
                        <a:close/>
                        <a:moveTo>
                          <a:pt x="161730" y="406185"/>
                        </a:moveTo>
                        <a:cubicBezTo>
                          <a:pt x="97125" y="406055"/>
                          <a:pt x="44483" y="332641"/>
                          <a:pt x="43339" y="241081"/>
                        </a:cubicBezTo>
                        <a:cubicBezTo>
                          <a:pt x="74985" y="239221"/>
                          <a:pt x="112319" y="233402"/>
                          <a:pt x="135805" y="217674"/>
                        </a:cubicBezTo>
                        <a:cubicBezTo>
                          <a:pt x="166537" y="197111"/>
                          <a:pt x="205377" y="150790"/>
                          <a:pt x="217599" y="135746"/>
                        </a:cubicBezTo>
                        <a:cubicBezTo>
                          <a:pt x="229331" y="143412"/>
                          <a:pt x="239717" y="154671"/>
                          <a:pt x="248009" y="168714"/>
                        </a:cubicBezTo>
                        <a:cubicBezTo>
                          <a:pt x="254939" y="180721"/>
                          <a:pt x="260937" y="193748"/>
                          <a:pt x="265901" y="207573"/>
                        </a:cubicBezTo>
                        <a:cubicBezTo>
                          <a:pt x="269862" y="217590"/>
                          <a:pt x="274365" y="228915"/>
                          <a:pt x="280103" y="241476"/>
                        </a:cubicBezTo>
                        <a:cubicBezTo>
                          <a:pt x="278814" y="332876"/>
                          <a:pt x="226223" y="406053"/>
                          <a:pt x="161730" y="406185"/>
                        </a:cubicBezTo>
                        <a:close/>
                        <a:moveTo>
                          <a:pt x="24567" y="184934"/>
                        </a:moveTo>
                        <a:cubicBezTo>
                          <a:pt x="24737" y="183900"/>
                          <a:pt x="24811" y="182839"/>
                          <a:pt x="24787" y="181779"/>
                        </a:cubicBezTo>
                        <a:cubicBezTo>
                          <a:pt x="24702" y="177868"/>
                          <a:pt x="23246" y="85658"/>
                          <a:pt x="83787" y="45144"/>
                        </a:cubicBezTo>
                        <a:cubicBezTo>
                          <a:pt x="103466" y="31358"/>
                          <a:pt x="125071" y="23980"/>
                          <a:pt x="147020" y="23549"/>
                        </a:cubicBezTo>
                        <a:cubicBezTo>
                          <a:pt x="174199" y="23041"/>
                          <a:pt x="200613" y="36311"/>
                          <a:pt x="221501" y="60968"/>
                        </a:cubicBezTo>
                        <a:cubicBezTo>
                          <a:pt x="223426" y="63547"/>
                          <a:pt x="226088" y="64709"/>
                          <a:pt x="228703" y="64111"/>
                        </a:cubicBezTo>
                        <a:cubicBezTo>
                          <a:pt x="251003" y="61274"/>
                          <a:pt x="272126" y="78754"/>
                          <a:pt x="281348" y="107673"/>
                        </a:cubicBezTo>
                        <a:cubicBezTo>
                          <a:pt x="291910" y="136334"/>
                          <a:pt x="288863" y="179259"/>
                          <a:pt x="285156" y="207117"/>
                        </a:cubicBezTo>
                        <a:cubicBezTo>
                          <a:pt x="283565" y="203182"/>
                          <a:pt x="282075" y="199415"/>
                          <a:pt x="280645" y="195803"/>
                        </a:cubicBezTo>
                        <a:cubicBezTo>
                          <a:pt x="275131" y="180517"/>
                          <a:pt x="268462" y="166124"/>
                          <a:pt x="260755" y="152878"/>
                        </a:cubicBezTo>
                        <a:cubicBezTo>
                          <a:pt x="249600" y="133162"/>
                          <a:pt x="234673" y="118421"/>
                          <a:pt x="217760" y="110420"/>
                        </a:cubicBezTo>
                        <a:cubicBezTo>
                          <a:pt x="215059" y="109501"/>
                          <a:pt x="212212" y="110520"/>
                          <a:pt x="210142" y="113143"/>
                        </a:cubicBezTo>
                        <a:cubicBezTo>
                          <a:pt x="209668" y="113743"/>
                          <a:pt x="162585" y="173249"/>
                          <a:pt x="128620" y="195923"/>
                        </a:cubicBezTo>
                        <a:cubicBezTo>
                          <a:pt x="101053" y="214363"/>
                          <a:pt x="48756" y="217518"/>
                          <a:pt x="19175" y="217782"/>
                        </a:cubicBezTo>
                        <a:close/>
                      </a:path>
                    </a:pathLst>
                  </a:custGeom>
                  <a:grpFill/>
                  <a:ln w="8434" cap="flat">
                    <a:noFill/>
                    <a:prstDash val="solid"/>
                    <a:miter/>
                  </a:ln>
                </p:spPr>
                <p:txBody>
                  <a:bodyPr rtlCol="0" anchor="ctr"/>
                  <a:lstStyle/>
                  <a:p>
                    <a:pPr defTabSz="685800">
                      <a:spcBef>
                        <a:spcPct val="0"/>
                      </a:spcBef>
                      <a:spcAft>
                        <a:spcPct val="0"/>
                      </a:spcAft>
                      <a:defRPr/>
                    </a:pPr>
                    <a:endParaRPr lang="en-US" sz="1350" kern="0">
                      <a:solidFill>
                        <a:srgbClr val="000000"/>
                      </a:solidFill>
                      <a:latin typeface="Calibri" panose="020F0502020204030204"/>
                    </a:endParaRPr>
                  </a:p>
                </p:txBody>
              </p:sp>
              <p:sp>
                <p:nvSpPr>
                  <p:cNvPr id="707" name="Freeform: Shape 666">
                    <a:extLst>
                      <a:ext uri="{FF2B5EF4-FFF2-40B4-BE49-F238E27FC236}">
                        <a16:creationId xmlns:a16="http://schemas.microsoft.com/office/drawing/2014/main" id="{605862AA-BF26-B7C7-BB8E-EF38D6005302}"/>
                      </a:ext>
                    </a:extLst>
                  </p:cNvPr>
                  <p:cNvSpPr/>
                  <p:nvPr/>
                </p:nvSpPr>
                <p:spPr>
                  <a:xfrm>
                    <a:off x="8722009" y="2109869"/>
                    <a:ext cx="541678" cy="373386"/>
                  </a:xfrm>
                  <a:custGeom>
                    <a:avLst/>
                    <a:gdLst>
                      <a:gd name="connsiteX0" fmla="*/ 512334 w 541678"/>
                      <a:gd name="connsiteY0" fmla="*/ 103751 h 373386"/>
                      <a:gd name="connsiteX1" fmla="*/ 381502 w 541678"/>
                      <a:gd name="connsiteY1" fmla="*/ 13221 h 373386"/>
                      <a:gd name="connsiteX2" fmla="*/ 348781 w 541678"/>
                      <a:gd name="connsiteY2" fmla="*/ 1308 h 373386"/>
                      <a:gd name="connsiteX3" fmla="*/ 344490 w 541678"/>
                      <a:gd name="connsiteY3" fmla="*/ 0 h 373386"/>
                      <a:gd name="connsiteX4" fmla="*/ 341266 w 541678"/>
                      <a:gd name="connsiteY4" fmla="*/ 4235 h 373386"/>
                      <a:gd name="connsiteX5" fmla="*/ 270839 w 541678"/>
                      <a:gd name="connsiteY5" fmla="*/ 49464 h 373386"/>
                      <a:gd name="connsiteX6" fmla="*/ 200387 w 541678"/>
                      <a:gd name="connsiteY6" fmla="*/ 4835 h 373386"/>
                      <a:gd name="connsiteX7" fmla="*/ 197179 w 541678"/>
                      <a:gd name="connsiteY7" fmla="*/ 660 h 373386"/>
                      <a:gd name="connsiteX8" fmla="*/ 192947 w 541678"/>
                      <a:gd name="connsiteY8" fmla="*/ 1932 h 373386"/>
                      <a:gd name="connsiteX9" fmla="*/ 160303 w 541678"/>
                      <a:gd name="connsiteY9" fmla="*/ 13185 h 373386"/>
                      <a:gd name="connsiteX10" fmla="*/ 29445 w 541678"/>
                      <a:gd name="connsiteY10" fmla="*/ 103667 h 373386"/>
                      <a:gd name="connsiteX11" fmla="*/ 0 w 541678"/>
                      <a:gd name="connsiteY11" fmla="*/ 187431 h 373386"/>
                      <a:gd name="connsiteX12" fmla="*/ 16927 w 541678"/>
                      <a:gd name="connsiteY12" fmla="*/ 187431 h 373386"/>
                      <a:gd name="connsiteX13" fmla="*/ 39678 w 541678"/>
                      <a:gd name="connsiteY13" fmla="*/ 122743 h 373386"/>
                      <a:gd name="connsiteX14" fmla="*/ 164839 w 541678"/>
                      <a:gd name="connsiteY14" fmla="*/ 36363 h 373386"/>
                      <a:gd name="connsiteX15" fmla="*/ 192220 w 541678"/>
                      <a:gd name="connsiteY15" fmla="*/ 26766 h 373386"/>
                      <a:gd name="connsiteX16" fmla="*/ 270839 w 541678"/>
                      <a:gd name="connsiteY16" fmla="*/ 73458 h 373386"/>
                      <a:gd name="connsiteX17" fmla="*/ 349467 w 541678"/>
                      <a:gd name="connsiteY17" fmla="*/ 26082 h 373386"/>
                      <a:gd name="connsiteX18" fmla="*/ 376746 w 541678"/>
                      <a:gd name="connsiteY18" fmla="*/ 36255 h 373386"/>
                      <a:gd name="connsiteX19" fmla="*/ 501687 w 541678"/>
                      <a:gd name="connsiteY19" fmla="*/ 122407 h 373386"/>
                      <a:gd name="connsiteX20" fmla="*/ 524751 w 541678"/>
                      <a:gd name="connsiteY20" fmla="*/ 187431 h 373386"/>
                      <a:gd name="connsiteX21" fmla="*/ 524751 w 541678"/>
                      <a:gd name="connsiteY21" fmla="*/ 373386 h 373386"/>
                      <a:gd name="connsiteX22" fmla="*/ 541678 w 541678"/>
                      <a:gd name="connsiteY22" fmla="*/ 373386 h 373386"/>
                      <a:gd name="connsiteX23" fmla="*/ 541678 w 541678"/>
                      <a:gd name="connsiteY23" fmla="*/ 187431 h 373386"/>
                      <a:gd name="connsiteX24" fmla="*/ 512334 w 541678"/>
                      <a:gd name="connsiteY24" fmla="*/ 103751 h 373386"/>
                      <a:gd name="connsiteX25" fmla="*/ 512334 w 541678"/>
                      <a:gd name="connsiteY25" fmla="*/ 103751 h 373386"/>
                      <a:gd name="connsiteX26" fmla="*/ 512334 w 541678"/>
                      <a:gd name="connsiteY26" fmla="*/ 103751 h 373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1678" h="373386">
                        <a:moveTo>
                          <a:pt x="512334" y="103751"/>
                        </a:moveTo>
                        <a:cubicBezTo>
                          <a:pt x="473485" y="61357"/>
                          <a:pt x="428979" y="30561"/>
                          <a:pt x="381502" y="13221"/>
                        </a:cubicBezTo>
                        <a:cubicBezTo>
                          <a:pt x="370567" y="8578"/>
                          <a:pt x="359556" y="4571"/>
                          <a:pt x="348781" y="1308"/>
                        </a:cubicBezTo>
                        <a:lnTo>
                          <a:pt x="344490" y="0"/>
                        </a:lnTo>
                        <a:lnTo>
                          <a:pt x="341266" y="4235"/>
                        </a:lnTo>
                        <a:cubicBezTo>
                          <a:pt x="306776" y="49464"/>
                          <a:pt x="283399" y="49464"/>
                          <a:pt x="270839" y="49464"/>
                        </a:cubicBezTo>
                        <a:cubicBezTo>
                          <a:pt x="258279" y="49464"/>
                          <a:pt x="234707" y="49464"/>
                          <a:pt x="200387" y="4835"/>
                        </a:cubicBezTo>
                        <a:lnTo>
                          <a:pt x="197179" y="660"/>
                        </a:lnTo>
                        <a:lnTo>
                          <a:pt x="192947" y="1932"/>
                        </a:lnTo>
                        <a:cubicBezTo>
                          <a:pt x="182579" y="5027"/>
                          <a:pt x="171627" y="8806"/>
                          <a:pt x="160303" y="13185"/>
                        </a:cubicBezTo>
                        <a:cubicBezTo>
                          <a:pt x="113396" y="32671"/>
                          <a:pt x="69153" y="63263"/>
                          <a:pt x="29445" y="103667"/>
                        </a:cubicBezTo>
                        <a:cubicBezTo>
                          <a:pt x="11239" y="123886"/>
                          <a:pt x="424" y="154652"/>
                          <a:pt x="0" y="187431"/>
                        </a:cubicBezTo>
                        <a:lnTo>
                          <a:pt x="16927" y="187431"/>
                        </a:lnTo>
                        <a:cubicBezTo>
                          <a:pt x="17301" y="162129"/>
                          <a:pt x="25648" y="138394"/>
                          <a:pt x="39678" y="122743"/>
                        </a:cubicBezTo>
                        <a:cubicBezTo>
                          <a:pt x="77678" y="84185"/>
                          <a:pt x="119991" y="54983"/>
                          <a:pt x="164839" y="36363"/>
                        </a:cubicBezTo>
                        <a:cubicBezTo>
                          <a:pt x="174234" y="32764"/>
                          <a:pt x="183460" y="29501"/>
                          <a:pt x="192220" y="26766"/>
                        </a:cubicBezTo>
                        <a:cubicBezTo>
                          <a:pt x="225135" y="67784"/>
                          <a:pt x="250391" y="73458"/>
                          <a:pt x="270839" y="73458"/>
                        </a:cubicBezTo>
                        <a:cubicBezTo>
                          <a:pt x="291287" y="73458"/>
                          <a:pt x="316408" y="67712"/>
                          <a:pt x="349467" y="26082"/>
                        </a:cubicBezTo>
                        <a:cubicBezTo>
                          <a:pt x="358447" y="28961"/>
                          <a:pt x="367579" y="32356"/>
                          <a:pt x="376746" y="36255"/>
                        </a:cubicBezTo>
                        <a:cubicBezTo>
                          <a:pt x="422067" y="52729"/>
                          <a:pt x="464568" y="82034"/>
                          <a:pt x="501687" y="122407"/>
                        </a:cubicBezTo>
                        <a:cubicBezTo>
                          <a:pt x="515881" y="138064"/>
                          <a:pt x="524350" y="161943"/>
                          <a:pt x="524751" y="187431"/>
                        </a:cubicBezTo>
                        <a:lnTo>
                          <a:pt x="524751" y="373386"/>
                        </a:lnTo>
                        <a:lnTo>
                          <a:pt x="541678" y="373386"/>
                        </a:lnTo>
                        <a:lnTo>
                          <a:pt x="541678" y="187431"/>
                        </a:lnTo>
                        <a:cubicBezTo>
                          <a:pt x="541268" y="154703"/>
                          <a:pt x="530492" y="123973"/>
                          <a:pt x="512334" y="103751"/>
                        </a:cubicBezTo>
                        <a:close/>
                      </a:path>
                    </a:pathLst>
                  </a:custGeom>
                  <a:grpFill/>
                  <a:ln w="8434" cap="flat">
                    <a:noFill/>
                    <a:prstDash val="solid"/>
                    <a:miter/>
                  </a:ln>
                </p:spPr>
                <p:txBody>
                  <a:bodyPr rtlCol="0" anchor="ctr"/>
                  <a:lstStyle/>
                  <a:p>
                    <a:pPr defTabSz="685800">
                      <a:spcBef>
                        <a:spcPct val="0"/>
                      </a:spcBef>
                      <a:spcAft>
                        <a:spcPct val="0"/>
                      </a:spcAft>
                      <a:defRPr/>
                    </a:pPr>
                    <a:endParaRPr lang="en-US" sz="1350" kern="0">
                      <a:solidFill>
                        <a:srgbClr val="000000"/>
                      </a:solidFill>
                      <a:latin typeface="Calibri" panose="020F0502020204030204"/>
                    </a:endParaRPr>
                  </a:p>
                </p:txBody>
              </p:sp>
            </p:grpSp>
            <p:sp>
              <p:nvSpPr>
                <p:cNvPr id="700" name="Freeform 127">
                  <a:extLst>
                    <a:ext uri="{FF2B5EF4-FFF2-40B4-BE49-F238E27FC236}">
                      <a16:creationId xmlns:a16="http://schemas.microsoft.com/office/drawing/2014/main" id="{06D7B174-66A7-6F8B-47F5-B2A76F7CA436}"/>
                    </a:ext>
                  </a:extLst>
                </p:cNvPr>
                <p:cNvSpPr/>
                <p:nvPr/>
              </p:nvSpPr>
              <p:spPr>
                <a:xfrm>
                  <a:off x="8609415" y="2071673"/>
                  <a:ext cx="467132" cy="601509"/>
                </a:xfrm>
                <a:custGeom>
                  <a:avLst/>
                  <a:gdLst>
                    <a:gd name="connsiteX0" fmla="*/ 148510 w 182306"/>
                    <a:gd name="connsiteY0" fmla="*/ 141 h 244233"/>
                    <a:gd name="connsiteX1" fmla="*/ 148510 w 182306"/>
                    <a:gd name="connsiteY1" fmla="*/ 44227 h 244233"/>
                    <a:gd name="connsiteX2" fmla="*/ 102312 w 182306"/>
                    <a:gd name="connsiteY2" fmla="*/ 90426 h 244233"/>
                    <a:gd name="connsiteX3" fmla="*/ 44422 w 182306"/>
                    <a:gd name="connsiteY3" fmla="*/ 73805 h 244233"/>
                    <a:gd name="connsiteX4" fmla="*/ 37098 w 182306"/>
                    <a:gd name="connsiteY4" fmla="*/ 79862 h 244233"/>
                    <a:gd name="connsiteX5" fmla="*/ 55831 w 182306"/>
                    <a:gd name="connsiteY5" fmla="*/ 94510 h 244233"/>
                    <a:gd name="connsiteX6" fmla="*/ 26675 w 182306"/>
                    <a:gd name="connsiteY6" fmla="*/ 110145 h 244233"/>
                    <a:gd name="connsiteX7" fmla="*/ 336 w 182306"/>
                    <a:gd name="connsiteY7" fmla="*/ 193669 h 244233"/>
                    <a:gd name="connsiteX8" fmla="*/ 22027 w 182306"/>
                    <a:gd name="connsiteY8" fmla="*/ 244234 h 244233"/>
                    <a:gd name="connsiteX9" fmla="*/ 33718 w 182306"/>
                    <a:gd name="connsiteY9" fmla="*/ 244234 h 244233"/>
                    <a:gd name="connsiteX10" fmla="*/ 33718 w 182306"/>
                    <a:gd name="connsiteY10" fmla="*/ 117328 h 244233"/>
                    <a:gd name="connsiteX11" fmla="*/ 63578 w 182306"/>
                    <a:gd name="connsiteY11" fmla="*/ 101271 h 244233"/>
                    <a:gd name="connsiteX12" fmla="*/ 94565 w 182306"/>
                    <a:gd name="connsiteY12" fmla="*/ 119159 h 244233"/>
                    <a:gd name="connsiteX13" fmla="*/ 118791 w 182306"/>
                    <a:gd name="connsiteY13" fmla="*/ 101271 h 244233"/>
                    <a:gd name="connsiteX14" fmla="*/ 148651 w 182306"/>
                    <a:gd name="connsiteY14" fmla="*/ 117328 h 244233"/>
                    <a:gd name="connsiteX15" fmla="*/ 148651 w 182306"/>
                    <a:gd name="connsiteY15" fmla="*/ 176485 h 244233"/>
                    <a:gd name="connsiteX16" fmla="*/ 158229 w 182306"/>
                    <a:gd name="connsiteY16" fmla="*/ 176485 h 244233"/>
                    <a:gd name="connsiteX17" fmla="*/ 158229 w 182306"/>
                    <a:gd name="connsiteY17" fmla="*/ 157752 h 244233"/>
                    <a:gd name="connsiteX18" fmla="*/ 172737 w 182306"/>
                    <a:gd name="connsiteY18" fmla="*/ 157752 h 244233"/>
                    <a:gd name="connsiteX19" fmla="*/ 172455 w 182306"/>
                    <a:gd name="connsiteY19" fmla="*/ 193669 h 244233"/>
                    <a:gd name="connsiteX20" fmla="*/ 158229 w 182306"/>
                    <a:gd name="connsiteY20" fmla="*/ 228740 h 244233"/>
                    <a:gd name="connsiteX21" fmla="*/ 158229 w 182306"/>
                    <a:gd name="connsiteY21" fmla="*/ 205218 h 244233"/>
                    <a:gd name="connsiteX22" fmla="*/ 148651 w 182306"/>
                    <a:gd name="connsiteY22" fmla="*/ 205218 h 244233"/>
                    <a:gd name="connsiteX23" fmla="*/ 148651 w 182306"/>
                    <a:gd name="connsiteY23" fmla="*/ 244093 h 244233"/>
                    <a:gd name="connsiteX24" fmla="*/ 160342 w 182306"/>
                    <a:gd name="connsiteY24" fmla="*/ 244093 h 244233"/>
                    <a:gd name="connsiteX25" fmla="*/ 182033 w 182306"/>
                    <a:gd name="connsiteY25" fmla="*/ 193528 h 244233"/>
                    <a:gd name="connsiteX26" fmla="*/ 155694 w 182306"/>
                    <a:gd name="connsiteY26" fmla="*/ 110004 h 244233"/>
                    <a:gd name="connsiteX27" fmla="*/ 126538 w 182306"/>
                    <a:gd name="connsiteY27" fmla="*/ 94370 h 244233"/>
                    <a:gd name="connsiteX28" fmla="*/ 158370 w 182306"/>
                    <a:gd name="connsiteY28" fmla="*/ 52115 h 244233"/>
                    <a:gd name="connsiteX29" fmla="*/ 165835 w 182306"/>
                    <a:gd name="connsiteY29" fmla="*/ 15353 h 244233"/>
                    <a:gd name="connsiteX30" fmla="*/ 158229 w 182306"/>
                    <a:gd name="connsiteY30" fmla="*/ 9155 h 244233"/>
                    <a:gd name="connsiteX31" fmla="*/ 158229 w 182306"/>
                    <a:gd name="connsiteY31" fmla="*/ 0 h 244233"/>
                    <a:gd name="connsiteX32" fmla="*/ 148510 w 182306"/>
                    <a:gd name="connsiteY32" fmla="*/ 141 h 244233"/>
                    <a:gd name="connsiteX33" fmla="*/ 24140 w 182306"/>
                    <a:gd name="connsiteY33" fmla="*/ 0 h 244233"/>
                    <a:gd name="connsiteX34" fmla="*/ 24140 w 182306"/>
                    <a:gd name="connsiteY34" fmla="*/ 9155 h 244233"/>
                    <a:gd name="connsiteX35" fmla="*/ 23013 w 182306"/>
                    <a:gd name="connsiteY35" fmla="*/ 14226 h 244233"/>
                    <a:gd name="connsiteX36" fmla="*/ 16675 w 182306"/>
                    <a:gd name="connsiteY36" fmla="*/ 15494 h 244233"/>
                    <a:gd name="connsiteX37" fmla="*/ 24703 w 182306"/>
                    <a:gd name="connsiteY37" fmla="*/ 52255 h 244233"/>
                    <a:gd name="connsiteX38" fmla="*/ 30760 w 182306"/>
                    <a:gd name="connsiteY38" fmla="*/ 70566 h 244233"/>
                    <a:gd name="connsiteX39" fmla="*/ 39211 w 182306"/>
                    <a:gd name="connsiteY39" fmla="*/ 66059 h 244233"/>
                    <a:gd name="connsiteX40" fmla="*/ 33718 w 182306"/>
                    <a:gd name="connsiteY40" fmla="*/ 141 h 244233"/>
                    <a:gd name="connsiteX41" fmla="*/ 24140 w 182306"/>
                    <a:gd name="connsiteY41" fmla="*/ 0 h 244233"/>
                    <a:gd name="connsiteX42" fmla="*/ 14562 w 182306"/>
                    <a:gd name="connsiteY42" fmla="*/ 33100 h 244233"/>
                    <a:gd name="connsiteX43" fmla="*/ 24140 w 182306"/>
                    <a:gd name="connsiteY43" fmla="*/ 23522 h 244233"/>
                    <a:gd name="connsiteX44" fmla="*/ 24140 w 182306"/>
                    <a:gd name="connsiteY44" fmla="*/ 23522 h 244233"/>
                    <a:gd name="connsiteX45" fmla="*/ 24140 w 182306"/>
                    <a:gd name="connsiteY45" fmla="*/ 42678 h 244233"/>
                    <a:gd name="connsiteX46" fmla="*/ 24140 w 182306"/>
                    <a:gd name="connsiteY46" fmla="*/ 42678 h 244233"/>
                    <a:gd name="connsiteX47" fmla="*/ 14562 w 182306"/>
                    <a:gd name="connsiteY47" fmla="*/ 33100 h 244233"/>
                    <a:gd name="connsiteX48" fmla="*/ 158088 w 182306"/>
                    <a:gd name="connsiteY48" fmla="*/ 42537 h 244233"/>
                    <a:gd name="connsiteX49" fmla="*/ 158088 w 182306"/>
                    <a:gd name="connsiteY49" fmla="*/ 23381 h 244233"/>
                    <a:gd name="connsiteX50" fmla="*/ 167807 w 182306"/>
                    <a:gd name="connsiteY50" fmla="*/ 32959 h 244233"/>
                    <a:gd name="connsiteX51" fmla="*/ 158088 w 182306"/>
                    <a:gd name="connsiteY51" fmla="*/ 42537 h 244233"/>
                    <a:gd name="connsiteX52" fmla="*/ 24140 w 182306"/>
                    <a:gd name="connsiteY52" fmla="*/ 122962 h 244233"/>
                    <a:gd name="connsiteX53" fmla="*/ 24140 w 182306"/>
                    <a:gd name="connsiteY53" fmla="*/ 148315 h 244233"/>
                    <a:gd name="connsiteX54" fmla="*/ 10477 w 182306"/>
                    <a:gd name="connsiteY54" fmla="*/ 148315 h 244233"/>
                    <a:gd name="connsiteX55" fmla="*/ 24140 w 182306"/>
                    <a:gd name="connsiteY55" fmla="*/ 122962 h 244233"/>
                    <a:gd name="connsiteX56" fmla="*/ 9773 w 182306"/>
                    <a:gd name="connsiteY56" fmla="*/ 193669 h 244233"/>
                    <a:gd name="connsiteX57" fmla="*/ 9491 w 182306"/>
                    <a:gd name="connsiteY57" fmla="*/ 157752 h 244233"/>
                    <a:gd name="connsiteX58" fmla="*/ 23999 w 182306"/>
                    <a:gd name="connsiteY58" fmla="*/ 157752 h 244233"/>
                    <a:gd name="connsiteX59" fmla="*/ 23999 w 182306"/>
                    <a:gd name="connsiteY59" fmla="*/ 228740 h 244233"/>
                    <a:gd name="connsiteX60" fmla="*/ 9773 w 182306"/>
                    <a:gd name="connsiteY60" fmla="*/ 193669 h 244233"/>
                    <a:gd name="connsiteX61" fmla="*/ 9773 w 182306"/>
                    <a:gd name="connsiteY61" fmla="*/ 193669 h 244233"/>
                    <a:gd name="connsiteX62" fmla="*/ 94424 w 182306"/>
                    <a:gd name="connsiteY62" fmla="*/ 109581 h 244233"/>
                    <a:gd name="connsiteX63" fmla="*/ 72874 w 182306"/>
                    <a:gd name="connsiteY63" fmla="*/ 99299 h 244233"/>
                    <a:gd name="connsiteX64" fmla="*/ 109072 w 182306"/>
                    <a:gd name="connsiteY64" fmla="*/ 99581 h 244233"/>
                    <a:gd name="connsiteX65" fmla="*/ 94424 w 182306"/>
                    <a:gd name="connsiteY65" fmla="*/ 109581 h 244233"/>
                    <a:gd name="connsiteX66" fmla="*/ 94424 w 182306"/>
                    <a:gd name="connsiteY66" fmla="*/ 109581 h 244233"/>
                    <a:gd name="connsiteX67" fmla="*/ 158088 w 182306"/>
                    <a:gd name="connsiteY67" fmla="*/ 148174 h 244233"/>
                    <a:gd name="connsiteX68" fmla="*/ 158088 w 182306"/>
                    <a:gd name="connsiteY68" fmla="*/ 122821 h 244233"/>
                    <a:gd name="connsiteX69" fmla="*/ 171751 w 182306"/>
                    <a:gd name="connsiteY69" fmla="*/ 148174 h 244233"/>
                    <a:gd name="connsiteX70" fmla="*/ 158088 w 182306"/>
                    <a:gd name="connsiteY70" fmla="*/ 148174 h 24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2306" h="244232">
                      <a:moveTo>
                        <a:pt x="148510" y="141"/>
                      </a:moveTo>
                      <a:lnTo>
                        <a:pt x="148510" y="44227"/>
                      </a:lnTo>
                      <a:cubicBezTo>
                        <a:pt x="148510" y="69721"/>
                        <a:pt x="127805" y="90426"/>
                        <a:pt x="102312" y="90426"/>
                      </a:cubicBezTo>
                      <a:cubicBezTo>
                        <a:pt x="80902" y="90707"/>
                        <a:pt x="59352" y="92538"/>
                        <a:pt x="44422" y="73805"/>
                      </a:cubicBezTo>
                      <a:lnTo>
                        <a:pt x="37098" y="79862"/>
                      </a:lnTo>
                      <a:cubicBezTo>
                        <a:pt x="42732" y="86764"/>
                        <a:pt x="48929" y="91412"/>
                        <a:pt x="55831" y="94510"/>
                      </a:cubicBezTo>
                      <a:lnTo>
                        <a:pt x="26675" y="110145"/>
                      </a:lnTo>
                      <a:cubicBezTo>
                        <a:pt x="-6847" y="126624"/>
                        <a:pt x="1040" y="163386"/>
                        <a:pt x="336" y="193669"/>
                      </a:cubicBezTo>
                      <a:cubicBezTo>
                        <a:pt x="-931" y="210148"/>
                        <a:pt x="14703" y="230431"/>
                        <a:pt x="22027" y="244234"/>
                      </a:cubicBezTo>
                      <a:lnTo>
                        <a:pt x="33718" y="244234"/>
                      </a:lnTo>
                      <a:lnTo>
                        <a:pt x="33718" y="117328"/>
                      </a:lnTo>
                      <a:lnTo>
                        <a:pt x="63578" y="101271"/>
                      </a:lnTo>
                      <a:cubicBezTo>
                        <a:pt x="67381" y="114370"/>
                        <a:pt x="80057" y="120568"/>
                        <a:pt x="94565" y="119159"/>
                      </a:cubicBezTo>
                      <a:cubicBezTo>
                        <a:pt x="105974" y="119159"/>
                        <a:pt x="115692" y="111553"/>
                        <a:pt x="118791" y="101271"/>
                      </a:cubicBezTo>
                      <a:lnTo>
                        <a:pt x="148651" y="117328"/>
                      </a:lnTo>
                      <a:lnTo>
                        <a:pt x="148651" y="176485"/>
                      </a:lnTo>
                      <a:lnTo>
                        <a:pt x="158229" y="176485"/>
                      </a:lnTo>
                      <a:lnTo>
                        <a:pt x="158229" y="157752"/>
                      </a:lnTo>
                      <a:lnTo>
                        <a:pt x="172737" y="157752"/>
                      </a:lnTo>
                      <a:cubicBezTo>
                        <a:pt x="173300" y="169865"/>
                        <a:pt x="171891" y="182542"/>
                        <a:pt x="172455" y="193669"/>
                      </a:cubicBezTo>
                      <a:cubicBezTo>
                        <a:pt x="173300" y="203951"/>
                        <a:pt x="164990" y="217613"/>
                        <a:pt x="158229" y="228740"/>
                      </a:cubicBezTo>
                      <a:lnTo>
                        <a:pt x="158229" y="205218"/>
                      </a:lnTo>
                      <a:lnTo>
                        <a:pt x="148651" y="205218"/>
                      </a:lnTo>
                      <a:lnTo>
                        <a:pt x="148651" y="244093"/>
                      </a:lnTo>
                      <a:lnTo>
                        <a:pt x="160342" y="244093"/>
                      </a:lnTo>
                      <a:cubicBezTo>
                        <a:pt x="167525" y="230431"/>
                        <a:pt x="183300" y="209867"/>
                        <a:pt x="182033" y="193528"/>
                      </a:cubicBezTo>
                      <a:cubicBezTo>
                        <a:pt x="181188" y="163104"/>
                        <a:pt x="189216" y="126483"/>
                        <a:pt x="155694" y="110004"/>
                      </a:cubicBezTo>
                      <a:lnTo>
                        <a:pt x="126538" y="94370"/>
                      </a:lnTo>
                      <a:cubicBezTo>
                        <a:pt x="153440" y="84510"/>
                        <a:pt x="158370" y="52115"/>
                        <a:pt x="158370" y="52115"/>
                      </a:cubicBezTo>
                      <a:cubicBezTo>
                        <a:pt x="182033" y="50283"/>
                        <a:pt x="182737" y="22536"/>
                        <a:pt x="165835" y="15353"/>
                      </a:cubicBezTo>
                      <a:lnTo>
                        <a:pt x="158229" y="9155"/>
                      </a:lnTo>
                      <a:lnTo>
                        <a:pt x="158229" y="0"/>
                      </a:lnTo>
                      <a:lnTo>
                        <a:pt x="148510" y="141"/>
                      </a:lnTo>
                      <a:close/>
                      <a:moveTo>
                        <a:pt x="24140" y="0"/>
                      </a:moveTo>
                      <a:lnTo>
                        <a:pt x="24140" y="9155"/>
                      </a:lnTo>
                      <a:lnTo>
                        <a:pt x="23013" y="14226"/>
                      </a:lnTo>
                      <a:lnTo>
                        <a:pt x="16675" y="15494"/>
                      </a:lnTo>
                      <a:cubicBezTo>
                        <a:pt x="-1072" y="22818"/>
                        <a:pt x="1604" y="51410"/>
                        <a:pt x="24703" y="52255"/>
                      </a:cubicBezTo>
                      <a:cubicBezTo>
                        <a:pt x="25689" y="58734"/>
                        <a:pt x="27661" y="64932"/>
                        <a:pt x="30760" y="70566"/>
                      </a:cubicBezTo>
                      <a:lnTo>
                        <a:pt x="39211" y="66059"/>
                      </a:lnTo>
                      <a:cubicBezTo>
                        <a:pt x="30478" y="52537"/>
                        <a:pt x="34563" y="15353"/>
                        <a:pt x="33718" y="141"/>
                      </a:cubicBezTo>
                      <a:lnTo>
                        <a:pt x="24140" y="0"/>
                      </a:lnTo>
                      <a:close/>
                      <a:moveTo>
                        <a:pt x="14562" y="33100"/>
                      </a:moveTo>
                      <a:cubicBezTo>
                        <a:pt x="14562" y="27888"/>
                        <a:pt x="18788" y="23522"/>
                        <a:pt x="24140" y="23522"/>
                      </a:cubicBezTo>
                      <a:lnTo>
                        <a:pt x="24140" y="23522"/>
                      </a:lnTo>
                      <a:lnTo>
                        <a:pt x="24140" y="42678"/>
                      </a:lnTo>
                      <a:lnTo>
                        <a:pt x="24140" y="42678"/>
                      </a:lnTo>
                      <a:cubicBezTo>
                        <a:pt x="18788" y="42537"/>
                        <a:pt x="14562" y="38311"/>
                        <a:pt x="14562" y="33100"/>
                      </a:cubicBezTo>
                      <a:close/>
                      <a:moveTo>
                        <a:pt x="158088" y="42537"/>
                      </a:moveTo>
                      <a:lnTo>
                        <a:pt x="158088" y="23381"/>
                      </a:lnTo>
                      <a:cubicBezTo>
                        <a:pt x="158088" y="23381"/>
                        <a:pt x="167807" y="24930"/>
                        <a:pt x="167807" y="32959"/>
                      </a:cubicBezTo>
                      <a:cubicBezTo>
                        <a:pt x="167807" y="41551"/>
                        <a:pt x="158088" y="42537"/>
                        <a:pt x="158088" y="42537"/>
                      </a:cubicBezTo>
                      <a:close/>
                      <a:moveTo>
                        <a:pt x="24140" y="122962"/>
                      </a:moveTo>
                      <a:lnTo>
                        <a:pt x="24140" y="148315"/>
                      </a:lnTo>
                      <a:lnTo>
                        <a:pt x="10477" y="148315"/>
                      </a:lnTo>
                      <a:cubicBezTo>
                        <a:pt x="12027" y="138315"/>
                        <a:pt x="15689" y="129441"/>
                        <a:pt x="24140" y="122962"/>
                      </a:cubicBezTo>
                      <a:close/>
                      <a:moveTo>
                        <a:pt x="9773" y="193669"/>
                      </a:moveTo>
                      <a:cubicBezTo>
                        <a:pt x="10477" y="182542"/>
                        <a:pt x="9069" y="169865"/>
                        <a:pt x="9491" y="157752"/>
                      </a:cubicBezTo>
                      <a:lnTo>
                        <a:pt x="23999" y="157752"/>
                      </a:lnTo>
                      <a:lnTo>
                        <a:pt x="23999" y="228740"/>
                      </a:lnTo>
                      <a:cubicBezTo>
                        <a:pt x="17238" y="217613"/>
                        <a:pt x="8928" y="203810"/>
                        <a:pt x="9773" y="193669"/>
                      </a:cubicBezTo>
                      <a:lnTo>
                        <a:pt x="9773" y="193669"/>
                      </a:lnTo>
                      <a:close/>
                      <a:moveTo>
                        <a:pt x="94424" y="109581"/>
                      </a:moveTo>
                      <a:cubicBezTo>
                        <a:pt x="84846" y="110145"/>
                        <a:pt x="76818" y="109018"/>
                        <a:pt x="72874" y="99299"/>
                      </a:cubicBezTo>
                      <a:cubicBezTo>
                        <a:pt x="84283" y="100708"/>
                        <a:pt x="97100" y="100567"/>
                        <a:pt x="109072" y="99581"/>
                      </a:cubicBezTo>
                      <a:cubicBezTo>
                        <a:pt x="106819" y="105356"/>
                        <a:pt x="101185" y="109581"/>
                        <a:pt x="94424" y="109581"/>
                      </a:cubicBezTo>
                      <a:lnTo>
                        <a:pt x="94424" y="109581"/>
                      </a:lnTo>
                      <a:close/>
                      <a:moveTo>
                        <a:pt x="158088" y="148174"/>
                      </a:moveTo>
                      <a:lnTo>
                        <a:pt x="158088" y="122821"/>
                      </a:lnTo>
                      <a:cubicBezTo>
                        <a:pt x="166398" y="129300"/>
                        <a:pt x="170201" y="138315"/>
                        <a:pt x="171751" y="148174"/>
                      </a:cubicBezTo>
                      <a:lnTo>
                        <a:pt x="158088" y="148174"/>
                      </a:lnTo>
                      <a:close/>
                    </a:path>
                  </a:pathLst>
                </a:custGeom>
                <a:solidFill>
                  <a:schemeClr val="accent1"/>
                </a:solidFill>
                <a:ln w="1408" cap="flat">
                  <a:noFill/>
                  <a:prstDash val="solid"/>
                  <a:miter/>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grpSp>
              <p:nvGrpSpPr>
                <p:cNvPr id="701" name="Graphic 112">
                  <a:extLst>
                    <a:ext uri="{FF2B5EF4-FFF2-40B4-BE49-F238E27FC236}">
                      <a16:creationId xmlns:a16="http://schemas.microsoft.com/office/drawing/2014/main" id="{F6CA5649-02B5-552E-A9FD-5DB635028076}"/>
                    </a:ext>
                  </a:extLst>
                </p:cNvPr>
                <p:cNvGrpSpPr/>
                <p:nvPr/>
              </p:nvGrpSpPr>
              <p:grpSpPr>
                <a:xfrm>
                  <a:off x="8624199" y="1844199"/>
                  <a:ext cx="435111" cy="242576"/>
                  <a:chOff x="1815715" y="2931211"/>
                  <a:chExt cx="169809" cy="98494"/>
                </a:xfrm>
                <a:solidFill>
                  <a:srgbClr val="623296"/>
                </a:solidFill>
              </p:grpSpPr>
              <p:sp>
                <p:nvSpPr>
                  <p:cNvPr id="702" name="Freeform 132">
                    <a:extLst>
                      <a:ext uri="{FF2B5EF4-FFF2-40B4-BE49-F238E27FC236}">
                        <a16:creationId xmlns:a16="http://schemas.microsoft.com/office/drawing/2014/main" id="{4ADC2B34-ED3C-7342-17AB-2FD90CE09980}"/>
                      </a:ext>
                    </a:extLst>
                  </p:cNvPr>
                  <p:cNvSpPr/>
                  <p:nvPr/>
                </p:nvSpPr>
                <p:spPr>
                  <a:xfrm>
                    <a:off x="1815715" y="2969034"/>
                    <a:ext cx="169809" cy="60671"/>
                  </a:xfrm>
                  <a:custGeom>
                    <a:avLst/>
                    <a:gdLst>
                      <a:gd name="connsiteX0" fmla="*/ 158281 w 169809"/>
                      <a:gd name="connsiteY0" fmla="*/ 60960 h 60671"/>
                      <a:gd name="connsiteX1" fmla="*/ 150252 w 169809"/>
                      <a:gd name="connsiteY1" fmla="*/ 57861 h 60671"/>
                      <a:gd name="connsiteX2" fmla="*/ 129266 w 169809"/>
                      <a:gd name="connsiteY2" fmla="*/ 38424 h 60671"/>
                      <a:gd name="connsiteX3" fmla="*/ 113913 w 169809"/>
                      <a:gd name="connsiteY3" fmla="*/ 29691 h 60671"/>
                      <a:gd name="connsiteX4" fmla="*/ 104758 w 169809"/>
                      <a:gd name="connsiteY4" fmla="*/ 27015 h 60671"/>
                      <a:gd name="connsiteX5" fmla="*/ 65601 w 169809"/>
                      <a:gd name="connsiteY5" fmla="*/ 27015 h 60671"/>
                      <a:gd name="connsiteX6" fmla="*/ 56587 w 169809"/>
                      <a:gd name="connsiteY6" fmla="*/ 29550 h 60671"/>
                      <a:gd name="connsiteX7" fmla="*/ 41234 w 169809"/>
                      <a:gd name="connsiteY7" fmla="*/ 38283 h 60671"/>
                      <a:gd name="connsiteX8" fmla="*/ 20389 w 169809"/>
                      <a:gd name="connsiteY8" fmla="*/ 57720 h 60671"/>
                      <a:gd name="connsiteX9" fmla="*/ 3627 w 169809"/>
                      <a:gd name="connsiteY9" fmla="*/ 57157 h 60671"/>
                      <a:gd name="connsiteX10" fmla="*/ 4191 w 169809"/>
                      <a:gd name="connsiteY10" fmla="*/ 40396 h 60671"/>
                      <a:gd name="connsiteX11" fmla="*/ 25177 w 169809"/>
                      <a:gd name="connsiteY11" fmla="*/ 20958 h 60671"/>
                      <a:gd name="connsiteX12" fmla="*/ 49826 w 169809"/>
                      <a:gd name="connsiteY12" fmla="*/ 6873 h 60671"/>
                      <a:gd name="connsiteX13" fmla="*/ 58981 w 169809"/>
                      <a:gd name="connsiteY13" fmla="*/ 4197 h 60671"/>
                      <a:gd name="connsiteX14" fmla="*/ 111659 w 169809"/>
                      <a:gd name="connsiteY14" fmla="*/ 4197 h 60671"/>
                      <a:gd name="connsiteX15" fmla="*/ 120815 w 169809"/>
                      <a:gd name="connsiteY15" fmla="*/ 6873 h 60671"/>
                      <a:gd name="connsiteX16" fmla="*/ 145463 w 169809"/>
                      <a:gd name="connsiteY16" fmla="*/ 20958 h 60671"/>
                      <a:gd name="connsiteX17" fmla="*/ 166450 w 169809"/>
                      <a:gd name="connsiteY17" fmla="*/ 40396 h 60671"/>
                      <a:gd name="connsiteX18" fmla="*/ 167013 w 169809"/>
                      <a:gd name="connsiteY18" fmla="*/ 57157 h 60671"/>
                      <a:gd name="connsiteX19" fmla="*/ 158281 w 169809"/>
                      <a:gd name="connsiteY19" fmla="*/ 60960 h 60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809" h="60671">
                        <a:moveTo>
                          <a:pt x="158281" y="60960"/>
                        </a:moveTo>
                        <a:cubicBezTo>
                          <a:pt x="155323" y="60960"/>
                          <a:pt x="152506" y="59974"/>
                          <a:pt x="150252" y="57861"/>
                        </a:cubicBezTo>
                        <a:lnTo>
                          <a:pt x="129266" y="38424"/>
                        </a:lnTo>
                        <a:cubicBezTo>
                          <a:pt x="124899" y="34339"/>
                          <a:pt x="119688" y="31381"/>
                          <a:pt x="113913" y="29691"/>
                        </a:cubicBezTo>
                        <a:lnTo>
                          <a:pt x="104758" y="27015"/>
                        </a:lnTo>
                        <a:cubicBezTo>
                          <a:pt x="91940" y="23212"/>
                          <a:pt x="78419" y="23212"/>
                          <a:pt x="65601" y="27015"/>
                        </a:cubicBezTo>
                        <a:lnTo>
                          <a:pt x="56587" y="29550"/>
                        </a:lnTo>
                        <a:cubicBezTo>
                          <a:pt x="50953" y="31241"/>
                          <a:pt x="45601" y="34339"/>
                          <a:pt x="41234" y="38283"/>
                        </a:cubicBezTo>
                        <a:lnTo>
                          <a:pt x="20389" y="57720"/>
                        </a:lnTo>
                        <a:cubicBezTo>
                          <a:pt x="15600" y="62228"/>
                          <a:pt x="8135" y="61946"/>
                          <a:pt x="3627" y="57157"/>
                        </a:cubicBezTo>
                        <a:cubicBezTo>
                          <a:pt x="-880" y="52368"/>
                          <a:pt x="-598" y="44903"/>
                          <a:pt x="4191" y="40396"/>
                        </a:cubicBezTo>
                        <a:lnTo>
                          <a:pt x="25177" y="20958"/>
                        </a:lnTo>
                        <a:cubicBezTo>
                          <a:pt x="32220" y="14479"/>
                          <a:pt x="40671" y="9550"/>
                          <a:pt x="49826" y="6873"/>
                        </a:cubicBezTo>
                        <a:lnTo>
                          <a:pt x="58981" y="4197"/>
                        </a:lnTo>
                        <a:cubicBezTo>
                          <a:pt x="76165" y="-1014"/>
                          <a:pt x="94476" y="-1014"/>
                          <a:pt x="111659" y="4197"/>
                        </a:cubicBezTo>
                        <a:lnTo>
                          <a:pt x="120815" y="6873"/>
                        </a:lnTo>
                        <a:cubicBezTo>
                          <a:pt x="129970" y="9550"/>
                          <a:pt x="138421" y="14479"/>
                          <a:pt x="145463" y="20958"/>
                        </a:cubicBezTo>
                        <a:lnTo>
                          <a:pt x="166450" y="40396"/>
                        </a:lnTo>
                        <a:cubicBezTo>
                          <a:pt x="171239" y="44903"/>
                          <a:pt x="171521" y="52368"/>
                          <a:pt x="167013" y="57157"/>
                        </a:cubicBezTo>
                        <a:cubicBezTo>
                          <a:pt x="164619" y="59692"/>
                          <a:pt x="161379" y="60960"/>
                          <a:pt x="158281" y="60960"/>
                        </a:cubicBezTo>
                        <a:close/>
                      </a:path>
                    </a:pathLst>
                  </a:custGeom>
                  <a:noFill/>
                  <a:ln w="19050"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sp>
                <p:nvSpPr>
                  <p:cNvPr id="703" name="Freeform 133">
                    <a:extLst>
                      <a:ext uri="{FF2B5EF4-FFF2-40B4-BE49-F238E27FC236}">
                        <a16:creationId xmlns:a16="http://schemas.microsoft.com/office/drawing/2014/main" id="{26336C26-73AA-40D8-4A02-6F8374A12BD4}"/>
                      </a:ext>
                    </a:extLst>
                  </p:cNvPr>
                  <p:cNvSpPr/>
                  <p:nvPr/>
                </p:nvSpPr>
                <p:spPr>
                  <a:xfrm>
                    <a:off x="1823199" y="2940115"/>
                    <a:ext cx="31333" cy="65495"/>
                  </a:xfrm>
                  <a:custGeom>
                    <a:avLst/>
                    <a:gdLst>
                      <a:gd name="connsiteX0" fmla="*/ 151 w 31333"/>
                      <a:gd name="connsiteY0" fmla="*/ 65837 h 65495"/>
                      <a:gd name="connsiteX1" fmla="*/ 17335 w 31333"/>
                      <a:gd name="connsiteY1" fmla="*/ 49921 h 65495"/>
                      <a:gd name="connsiteX2" fmla="*/ 24096 w 31333"/>
                      <a:gd name="connsiteY2" fmla="*/ 44568 h 65495"/>
                      <a:gd name="connsiteX3" fmla="*/ 31420 w 31333"/>
                      <a:gd name="connsiteY3" fmla="*/ 341 h 65495"/>
                      <a:gd name="connsiteX4" fmla="*/ 31420 w 31333"/>
                      <a:gd name="connsiteY4" fmla="*/ 341 h 65495"/>
                      <a:gd name="connsiteX5" fmla="*/ 22265 w 31333"/>
                      <a:gd name="connsiteY5" fmla="*/ 5130 h 65495"/>
                      <a:gd name="connsiteX6" fmla="*/ 12405 w 31333"/>
                      <a:gd name="connsiteY6" fmla="*/ 16398 h 65495"/>
                      <a:gd name="connsiteX7" fmla="*/ 151 w 31333"/>
                      <a:gd name="connsiteY7" fmla="*/ 65837 h 65495"/>
                      <a:gd name="connsiteX8" fmla="*/ 151 w 31333"/>
                      <a:gd name="connsiteY8" fmla="*/ 65837 h 6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33" h="65495">
                        <a:moveTo>
                          <a:pt x="151" y="65837"/>
                        </a:moveTo>
                        <a:lnTo>
                          <a:pt x="17335" y="49921"/>
                        </a:lnTo>
                        <a:cubicBezTo>
                          <a:pt x="19448" y="47949"/>
                          <a:pt x="21701" y="46118"/>
                          <a:pt x="24096" y="44568"/>
                        </a:cubicBezTo>
                        <a:cubicBezTo>
                          <a:pt x="24377" y="21046"/>
                          <a:pt x="31420" y="341"/>
                          <a:pt x="31420" y="341"/>
                        </a:cubicBezTo>
                        <a:lnTo>
                          <a:pt x="31420" y="341"/>
                        </a:lnTo>
                        <a:cubicBezTo>
                          <a:pt x="27758" y="2032"/>
                          <a:pt x="24659" y="3581"/>
                          <a:pt x="22265" y="5130"/>
                        </a:cubicBezTo>
                        <a:cubicBezTo>
                          <a:pt x="17898" y="7807"/>
                          <a:pt x="14518" y="11750"/>
                          <a:pt x="12405" y="16398"/>
                        </a:cubicBezTo>
                        <a:cubicBezTo>
                          <a:pt x="-1539" y="46822"/>
                          <a:pt x="151" y="65837"/>
                          <a:pt x="151" y="65837"/>
                        </a:cubicBezTo>
                        <a:lnTo>
                          <a:pt x="151" y="65837"/>
                        </a:lnTo>
                        <a:close/>
                      </a:path>
                    </a:pathLst>
                  </a:custGeom>
                  <a:noFill/>
                  <a:ln w="19050"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sp>
                <p:nvSpPr>
                  <p:cNvPr id="704" name="Freeform 134">
                    <a:extLst>
                      <a:ext uri="{FF2B5EF4-FFF2-40B4-BE49-F238E27FC236}">
                        <a16:creationId xmlns:a16="http://schemas.microsoft.com/office/drawing/2014/main" id="{BBDBCB39-3653-B3FC-8237-895FC69273F3}"/>
                      </a:ext>
                    </a:extLst>
                  </p:cNvPr>
                  <p:cNvSpPr/>
                  <p:nvPr/>
                </p:nvSpPr>
                <p:spPr>
                  <a:xfrm>
                    <a:off x="1847141" y="2931211"/>
                    <a:ext cx="106764" cy="53100"/>
                  </a:xfrm>
                  <a:custGeom>
                    <a:avLst/>
                    <a:gdLst>
                      <a:gd name="connsiteX0" fmla="*/ 25406 w 106764"/>
                      <a:gd name="connsiteY0" fmla="*/ 3456 h 53100"/>
                      <a:gd name="connsiteX1" fmla="*/ 7518 w 106764"/>
                      <a:gd name="connsiteY1" fmla="*/ 9371 h 53100"/>
                      <a:gd name="connsiteX2" fmla="*/ 7518 w 106764"/>
                      <a:gd name="connsiteY2" fmla="*/ 9371 h 53100"/>
                      <a:gd name="connsiteX3" fmla="*/ 194 w 106764"/>
                      <a:gd name="connsiteY3" fmla="*/ 53598 h 53100"/>
                      <a:gd name="connsiteX4" fmla="*/ 18082 w 106764"/>
                      <a:gd name="connsiteY4" fmla="*/ 44866 h 53100"/>
                      <a:gd name="connsiteX5" fmla="*/ 27237 w 106764"/>
                      <a:gd name="connsiteY5" fmla="*/ 42189 h 53100"/>
                      <a:gd name="connsiteX6" fmla="*/ 79915 w 106764"/>
                      <a:gd name="connsiteY6" fmla="*/ 42189 h 53100"/>
                      <a:gd name="connsiteX7" fmla="*/ 89071 w 106764"/>
                      <a:gd name="connsiteY7" fmla="*/ 44866 h 53100"/>
                      <a:gd name="connsiteX8" fmla="*/ 106959 w 106764"/>
                      <a:gd name="connsiteY8" fmla="*/ 53598 h 53100"/>
                      <a:gd name="connsiteX9" fmla="*/ 99634 w 106764"/>
                      <a:gd name="connsiteY9" fmla="*/ 9371 h 53100"/>
                      <a:gd name="connsiteX10" fmla="*/ 99634 w 106764"/>
                      <a:gd name="connsiteY10" fmla="*/ 9371 h 53100"/>
                      <a:gd name="connsiteX11" fmla="*/ 53576 w 106764"/>
                      <a:gd name="connsiteY11" fmla="*/ 498 h 53100"/>
                      <a:gd name="connsiteX12" fmla="*/ 38505 w 106764"/>
                      <a:gd name="connsiteY12" fmla="*/ 1343 h 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764" h="53099">
                        <a:moveTo>
                          <a:pt x="25406" y="3456"/>
                        </a:moveTo>
                        <a:cubicBezTo>
                          <a:pt x="18223" y="5146"/>
                          <a:pt x="12307" y="7118"/>
                          <a:pt x="7518" y="9371"/>
                        </a:cubicBezTo>
                        <a:lnTo>
                          <a:pt x="7518" y="9371"/>
                        </a:lnTo>
                        <a:cubicBezTo>
                          <a:pt x="7518" y="9371"/>
                          <a:pt x="476" y="30076"/>
                          <a:pt x="194" y="53598"/>
                        </a:cubicBezTo>
                        <a:cubicBezTo>
                          <a:pt x="5687" y="49795"/>
                          <a:pt x="11744" y="46838"/>
                          <a:pt x="18082" y="44866"/>
                        </a:cubicBezTo>
                        <a:lnTo>
                          <a:pt x="27237" y="42189"/>
                        </a:lnTo>
                        <a:cubicBezTo>
                          <a:pt x="44421" y="36978"/>
                          <a:pt x="62732" y="36978"/>
                          <a:pt x="79915" y="42189"/>
                        </a:cubicBezTo>
                        <a:lnTo>
                          <a:pt x="89071" y="44866"/>
                        </a:lnTo>
                        <a:cubicBezTo>
                          <a:pt x="95409" y="46838"/>
                          <a:pt x="101465" y="49795"/>
                          <a:pt x="106959" y="53598"/>
                        </a:cubicBezTo>
                        <a:cubicBezTo>
                          <a:pt x="106677" y="30076"/>
                          <a:pt x="99634" y="9371"/>
                          <a:pt x="99634" y="9371"/>
                        </a:cubicBezTo>
                        <a:lnTo>
                          <a:pt x="99634" y="9371"/>
                        </a:lnTo>
                        <a:cubicBezTo>
                          <a:pt x="89493" y="4864"/>
                          <a:pt x="74281" y="498"/>
                          <a:pt x="53576" y="498"/>
                        </a:cubicBezTo>
                        <a:cubicBezTo>
                          <a:pt x="48224" y="498"/>
                          <a:pt x="43154" y="780"/>
                          <a:pt x="38505" y="1343"/>
                        </a:cubicBezTo>
                      </a:path>
                    </a:pathLst>
                  </a:custGeom>
                  <a:noFill/>
                  <a:ln w="19050"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sp>
                <p:nvSpPr>
                  <p:cNvPr id="705" name="Freeform 137">
                    <a:extLst>
                      <a:ext uri="{FF2B5EF4-FFF2-40B4-BE49-F238E27FC236}">
                        <a16:creationId xmlns:a16="http://schemas.microsoft.com/office/drawing/2014/main" id="{CBD83661-F2E6-F207-C3AF-BFA7E829509B}"/>
                      </a:ext>
                    </a:extLst>
                  </p:cNvPr>
                  <p:cNvSpPr/>
                  <p:nvPr/>
                </p:nvSpPr>
                <p:spPr>
                  <a:xfrm>
                    <a:off x="1946725" y="2940124"/>
                    <a:ext cx="31193" cy="65495"/>
                  </a:xfrm>
                  <a:custGeom>
                    <a:avLst/>
                    <a:gdLst>
                      <a:gd name="connsiteX0" fmla="*/ 14332 w 31193"/>
                      <a:gd name="connsiteY0" fmla="*/ 49956 h 65495"/>
                      <a:gd name="connsiteX1" fmla="*/ 31516 w 31193"/>
                      <a:gd name="connsiteY1" fmla="*/ 65872 h 65495"/>
                      <a:gd name="connsiteX2" fmla="*/ 31516 w 31193"/>
                      <a:gd name="connsiteY2" fmla="*/ 65872 h 65495"/>
                      <a:gd name="connsiteX3" fmla="*/ 19402 w 31193"/>
                      <a:gd name="connsiteY3" fmla="*/ 16433 h 65495"/>
                      <a:gd name="connsiteX4" fmla="*/ 9543 w 31193"/>
                      <a:gd name="connsiteY4" fmla="*/ 5165 h 65495"/>
                      <a:gd name="connsiteX5" fmla="*/ 388 w 31193"/>
                      <a:gd name="connsiteY5" fmla="*/ 376 h 65495"/>
                      <a:gd name="connsiteX6" fmla="*/ 388 w 31193"/>
                      <a:gd name="connsiteY6" fmla="*/ 376 h 65495"/>
                      <a:gd name="connsiteX7" fmla="*/ 7712 w 31193"/>
                      <a:gd name="connsiteY7" fmla="*/ 44603 h 65495"/>
                      <a:gd name="connsiteX8" fmla="*/ 14332 w 31193"/>
                      <a:gd name="connsiteY8" fmla="*/ 49956 h 6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93" h="65495">
                        <a:moveTo>
                          <a:pt x="14332" y="49956"/>
                        </a:moveTo>
                        <a:lnTo>
                          <a:pt x="31516" y="65872"/>
                        </a:lnTo>
                        <a:lnTo>
                          <a:pt x="31516" y="65872"/>
                        </a:lnTo>
                        <a:cubicBezTo>
                          <a:pt x="31516" y="65872"/>
                          <a:pt x="33206" y="46857"/>
                          <a:pt x="19402" y="16433"/>
                        </a:cubicBezTo>
                        <a:cubicBezTo>
                          <a:pt x="17290" y="11785"/>
                          <a:pt x="13909" y="7841"/>
                          <a:pt x="9543" y="5165"/>
                        </a:cubicBezTo>
                        <a:cubicBezTo>
                          <a:pt x="7148" y="3616"/>
                          <a:pt x="4050" y="2067"/>
                          <a:pt x="388" y="376"/>
                        </a:cubicBezTo>
                        <a:lnTo>
                          <a:pt x="388" y="376"/>
                        </a:lnTo>
                        <a:cubicBezTo>
                          <a:pt x="388" y="376"/>
                          <a:pt x="7430" y="21081"/>
                          <a:pt x="7712" y="44603"/>
                        </a:cubicBezTo>
                        <a:cubicBezTo>
                          <a:pt x="9965" y="46153"/>
                          <a:pt x="12219" y="47984"/>
                          <a:pt x="14332" y="49956"/>
                        </a:cubicBezTo>
                        <a:close/>
                      </a:path>
                    </a:pathLst>
                  </a:custGeom>
                  <a:noFill/>
                  <a:ln w="19050" cap="rnd">
                    <a:solidFill>
                      <a:schemeClr val="accent1"/>
                    </a:solidFill>
                    <a:prstDash val="solid"/>
                    <a:round/>
                  </a:ln>
                </p:spPr>
                <p:txBody>
                  <a:bodyPr rtlCol="0" anchor="ctr"/>
                  <a:lstStyle/>
                  <a:p>
                    <a:pPr defTabSz="685800">
                      <a:spcBef>
                        <a:spcPct val="0"/>
                      </a:spcBef>
                      <a:spcAft>
                        <a:spcPct val="0"/>
                      </a:spcAft>
                      <a:defRPr/>
                    </a:pPr>
                    <a:endParaRPr lang="en-US" sz="1350" kern="0">
                      <a:solidFill>
                        <a:srgbClr val="000000"/>
                      </a:solidFill>
                      <a:latin typeface="Times New Roman" panose="02020603050405020304" pitchFamily="18" charset="0"/>
                      <a:cs typeface="Times New Roman" panose="02020603050405020304" pitchFamily="18" charset="0"/>
                    </a:endParaRPr>
                  </a:p>
                </p:txBody>
              </p:sp>
            </p:grpSp>
          </p:grpSp>
          <p:sp>
            <p:nvSpPr>
              <p:cNvPr id="634" name="Rounded Rectangle 103">
                <a:extLst>
                  <a:ext uri="{FF2B5EF4-FFF2-40B4-BE49-F238E27FC236}">
                    <a16:creationId xmlns:a16="http://schemas.microsoft.com/office/drawing/2014/main" id="{7214E812-27ED-A371-A4B2-CD65C3D523C0}"/>
                  </a:ext>
                </a:extLst>
              </p:cNvPr>
              <p:cNvSpPr/>
              <p:nvPr/>
            </p:nvSpPr>
            <p:spPr>
              <a:xfrm>
                <a:off x="3260012" y="830857"/>
                <a:ext cx="2442328" cy="1107474"/>
              </a:xfrm>
              <a:prstGeom prst="roundRect">
                <a:avLst>
                  <a:gd name="adj" fmla="val 7447"/>
                </a:avLst>
              </a:prstGeom>
              <a:solidFill>
                <a:srgbClr val="EBF6FC">
                  <a:alpha val="50000"/>
                </a:srgbClr>
              </a:solidFill>
              <a:ln w="19050" cap="flat" cmpd="sng" algn="ctr">
                <a:solidFill>
                  <a:schemeClr val="accent1"/>
                </a:solidFill>
                <a:prstDash val="solid"/>
                <a:miter lim="800000"/>
              </a:ln>
              <a:effectLst/>
            </p:spPr>
            <p:txBody>
              <a:bodyPr rtlCol="0" anchor="ctr"/>
              <a:lstStyle/>
              <a:p>
                <a:pPr algn="ctr" defTabSz="685800">
                  <a:spcBef>
                    <a:spcPct val="0"/>
                  </a:spcBef>
                  <a:spcAft>
                    <a:spcPct val="0"/>
                  </a:spcAft>
                  <a:buClr>
                    <a:srgbClr val="0099E1"/>
                  </a:buClr>
                  <a:defRPr/>
                </a:pPr>
                <a:endParaRPr lang="en-US" sz="900" kern="0">
                  <a:solidFill>
                    <a:srgbClr val="FFFFFF"/>
                  </a:solidFill>
                  <a:latin typeface="Verdana" panose="020B0604030504040204" pitchFamily="34" charset="0"/>
                  <a:cs typeface="Verdana" panose="020B0604030504040204" pitchFamily="34" charset="0"/>
                </a:endParaRPr>
              </a:p>
            </p:txBody>
          </p:sp>
        </p:grpSp>
      </p:grpSp>
      <p:sp>
        <p:nvSpPr>
          <p:cNvPr id="663" name="Rectangle 662">
            <a:extLst>
              <a:ext uri="{FF2B5EF4-FFF2-40B4-BE49-F238E27FC236}">
                <a16:creationId xmlns:a16="http://schemas.microsoft.com/office/drawing/2014/main" id="{B2CEEF3B-99BD-BEC1-8E7C-F6D8757C4107}"/>
              </a:ext>
            </a:extLst>
          </p:cNvPr>
          <p:cNvSpPr/>
          <p:nvPr/>
        </p:nvSpPr>
        <p:spPr>
          <a:xfrm>
            <a:off x="3655656" y="2743864"/>
            <a:ext cx="1839485" cy="68580"/>
          </a:xfrm>
          <a:prstGeom prst="rect">
            <a:avLst/>
          </a:prstGeom>
          <a:solidFill>
            <a:srgbClr val="F5F3F8"/>
          </a:solidFill>
          <a:ln w="12700" cap="flat" cmpd="sng" algn="ctr">
            <a:noFill/>
            <a:prstDash val="solid"/>
            <a:miter lim="800000"/>
          </a:ln>
          <a:effectLst/>
        </p:spPr>
        <p:txBody>
          <a:bodyPr rtlCol="0" anchor="ctr"/>
          <a:lstStyle/>
          <a:p>
            <a:pPr algn="ctr" defTabSz="685800">
              <a:spcBef>
                <a:spcPct val="0"/>
              </a:spcBef>
              <a:spcAft>
                <a:spcPct val="0"/>
              </a:spcAft>
              <a:defRPr/>
            </a:pPr>
            <a:endParaRPr lang="en-US" sz="1350" kern="0">
              <a:solidFill>
                <a:srgbClr val="FFFFFF"/>
              </a:solidFill>
              <a:latin typeface="Calibri" panose="020F0502020204030204"/>
            </a:endParaRPr>
          </a:p>
        </p:txBody>
      </p:sp>
      <p:sp>
        <p:nvSpPr>
          <p:cNvPr id="669" name="Rectangle 668">
            <a:extLst>
              <a:ext uri="{FF2B5EF4-FFF2-40B4-BE49-F238E27FC236}">
                <a16:creationId xmlns:a16="http://schemas.microsoft.com/office/drawing/2014/main" id="{55CA29B9-8CA2-6438-92E8-65802D7117F6}"/>
              </a:ext>
            </a:extLst>
          </p:cNvPr>
          <p:cNvSpPr/>
          <p:nvPr/>
        </p:nvSpPr>
        <p:spPr>
          <a:xfrm>
            <a:off x="3546964" y="2914179"/>
            <a:ext cx="2079120" cy="72310"/>
          </a:xfrm>
          <a:prstGeom prst="rect">
            <a:avLst/>
          </a:prstGeom>
          <a:solidFill>
            <a:srgbClr val="F5F3F8"/>
          </a:solidFill>
          <a:ln w="12700" cap="flat" cmpd="sng" algn="ctr">
            <a:noFill/>
            <a:prstDash val="solid"/>
            <a:miter lim="800000"/>
          </a:ln>
          <a:effectLst/>
        </p:spPr>
        <p:txBody>
          <a:bodyPr rtlCol="0" anchor="ctr"/>
          <a:lstStyle/>
          <a:p>
            <a:pPr algn="ctr" defTabSz="685800">
              <a:spcBef>
                <a:spcPct val="0"/>
              </a:spcBef>
              <a:spcAft>
                <a:spcPct val="0"/>
              </a:spcAft>
              <a:defRPr/>
            </a:pPr>
            <a:endParaRPr lang="en-US" sz="1350" kern="0">
              <a:solidFill>
                <a:srgbClr val="FFFFFF"/>
              </a:solidFill>
              <a:latin typeface="Calibri" panose="020F0502020204030204"/>
            </a:endParaRPr>
          </a:p>
        </p:txBody>
      </p:sp>
    </p:spTree>
    <p:extLst>
      <p:ext uri="{BB962C8B-B14F-4D97-AF65-F5344CB8AC3E}">
        <p14:creationId xmlns:p14="http://schemas.microsoft.com/office/powerpoint/2010/main" val="105253270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wipe(right)">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25"/>
                                        </p:tgtEl>
                                        <p:attrNameLst>
                                          <p:attrName>style.visibility</p:attrName>
                                        </p:attrNameLst>
                                      </p:cBhvr>
                                      <p:to>
                                        <p:strVal val="visible"/>
                                      </p:to>
                                    </p:set>
                                    <p:animEffect transition="in" filter="wipe(left)">
                                      <p:cBhvr>
                                        <p:cTn id="17" dur="500"/>
                                        <p:tgtEl>
                                          <p:spTgt spid="25"/>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wipe(up)">
                                      <p:cBhvr>
                                        <p:cTn id="22" dur="500"/>
                                        <p:tgtEl>
                                          <p:spTgt spid="2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wipe(up)">
                                      <p:cBhvr>
                                        <p:cTn id="2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4">
            <a:extLst>
              <a:ext uri="{FF2B5EF4-FFF2-40B4-BE49-F238E27FC236}">
                <a16:creationId xmlns:a16="http://schemas.microsoft.com/office/drawing/2014/main" id="{C02937C1-9096-3C3C-A6C2-217494D0DEE5}"/>
              </a:ext>
            </a:extLst>
          </p:cNvPr>
          <p:cNvSpPr>
            <a:spLocks noGrp="1"/>
          </p:cNvSpPr>
          <p:nvPr>
            <p:ph type="body" sz="quarter" idx="17"/>
          </p:nvPr>
        </p:nvSpPr>
        <p:spPr>
          <a:xfrm>
            <a:off x="374319" y="108022"/>
            <a:ext cx="8476488" cy="463296"/>
          </a:xfrm>
        </p:spPr>
        <p:txBody>
          <a:bodyPr/>
          <a:lstStyle/>
          <a:p>
            <a:pPr>
              <a:lnSpc>
                <a:spcPct val="100000"/>
              </a:lnSpc>
            </a:pPr>
            <a:r>
              <a:rPr lang="de-DE" sz="2000" b="1">
                <a:solidFill>
                  <a:srgbClr val="7030A0"/>
                </a:solidFill>
                <a:latin typeface="+mj-lt"/>
              </a:rPr>
              <a:t>Genetik, Infektionsanamnese und andere Umweltauslöser können zum Autoimmunprozess bei T1D beitragen</a:t>
            </a:r>
            <a:r>
              <a:rPr lang="de-DE" sz="2000" b="1" baseline="30000">
                <a:solidFill>
                  <a:srgbClr val="7030A0"/>
                </a:solidFill>
                <a:latin typeface="+mj-lt"/>
              </a:rPr>
              <a:t>1,2</a:t>
            </a:r>
          </a:p>
        </p:txBody>
      </p:sp>
      <p:sp>
        <p:nvSpPr>
          <p:cNvPr id="14" name="Textfeld 13">
            <a:extLst>
              <a:ext uri="{FF2B5EF4-FFF2-40B4-BE49-F238E27FC236}">
                <a16:creationId xmlns:a16="http://schemas.microsoft.com/office/drawing/2014/main" id="{ED81BD12-72DB-B3D1-457B-C5B5D4F43EC3}"/>
              </a:ext>
            </a:extLst>
          </p:cNvPr>
          <p:cNvSpPr txBox="1"/>
          <p:nvPr/>
        </p:nvSpPr>
        <p:spPr>
          <a:xfrm>
            <a:off x="374318" y="4578951"/>
            <a:ext cx="8406969" cy="5539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 Ein Verwandter 1. Grades ist ein Elternteil, Geschwister oder eigenes Kind. T1D: Typ-1-Diabetes.</a:t>
            </a:r>
          </a:p>
          <a:p>
            <a:pPr lvl="0">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Ilonen</a:t>
            </a:r>
            <a:r>
              <a:rPr kumimoji="0" lang="de-DE" sz="600" b="0" i="0" u="none" strike="noStrike" kern="1200" cap="none" spc="0" normalizeH="0" baseline="0" noProof="0">
                <a:ln>
                  <a:noFill/>
                </a:ln>
                <a:solidFill>
                  <a:srgbClr val="404040"/>
                </a:solidFill>
                <a:effectLst/>
                <a:uLnTx/>
                <a:uFillTx/>
                <a:latin typeface="Verdana"/>
                <a:ea typeface="+mn-ea"/>
                <a:cs typeface="Arial"/>
              </a:rPr>
              <a:t> J </a:t>
            </a:r>
            <a:r>
              <a:rPr kumimoji="0" lang="de-DE" sz="600" b="0" i="1" u="none" strike="noStrike" kern="1200" cap="none" spc="0" normalizeH="0" baseline="0" noProof="0">
                <a:ln>
                  <a:noFill/>
                </a:ln>
                <a:solidFill>
                  <a:srgbClr val="404040"/>
                </a:solidFill>
                <a:effectLst/>
                <a:uLnTx/>
                <a:uFillTx/>
                <a:latin typeface="Verdana"/>
                <a:ea typeface="+mn-ea"/>
                <a:cs typeface="Arial"/>
              </a:rPr>
              <a:t>et al. Nat Rev </a:t>
            </a:r>
            <a:r>
              <a:rPr kumimoji="0" lang="de-DE" sz="600" b="0" i="1" u="none" strike="noStrike" kern="1200" cap="none" spc="0" normalizeH="0" baseline="0" noProof="0" err="1">
                <a:ln>
                  <a:noFill/>
                </a:ln>
                <a:solidFill>
                  <a:srgbClr val="404040"/>
                </a:solidFill>
                <a:effectLst/>
                <a:uLnTx/>
                <a:uFillTx/>
                <a:latin typeface="Verdana"/>
                <a:ea typeface="+mn-ea"/>
                <a:cs typeface="Arial"/>
              </a:rPr>
              <a:t>Endocrinol</a:t>
            </a:r>
            <a:r>
              <a:rPr kumimoji="0" lang="de-DE" sz="600" b="0" i="0" u="none" strike="noStrike" kern="1200" cap="none" spc="0" normalizeH="0" baseline="0" noProof="0">
                <a:ln>
                  <a:noFill/>
                </a:ln>
                <a:solidFill>
                  <a:srgbClr val="404040"/>
                </a:solidFill>
                <a:effectLst/>
                <a:uLnTx/>
                <a:uFillTx/>
                <a:latin typeface="Verdana"/>
                <a:ea typeface="+mn-ea"/>
                <a:cs typeface="Arial"/>
              </a:rPr>
              <a:t> 2019; 15: 635</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50. </a:t>
            </a:r>
            <a:r>
              <a:rPr kumimoji="0" lang="de-DE" sz="600" b="1" i="0" u="none" strike="noStrike" kern="1200" cap="none" spc="0" normalizeH="0" baseline="0" noProof="0">
                <a:ln>
                  <a:noFill/>
                </a:ln>
                <a:solidFill>
                  <a:srgbClr val="404040"/>
                </a:solidFill>
                <a:effectLst/>
                <a:uLnTx/>
                <a:uFillTx/>
                <a:latin typeface="Verdana"/>
                <a:ea typeface="+mn-ea"/>
                <a:cs typeface="Arial"/>
              </a:rPr>
              <a:t>2.</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DiMeglio</a:t>
            </a:r>
            <a:r>
              <a:rPr kumimoji="0" lang="de-DE" sz="600" b="0" i="0" u="none" strike="noStrike" kern="1200" cap="none" spc="0" normalizeH="0" baseline="0" noProof="0">
                <a:ln>
                  <a:noFill/>
                </a:ln>
                <a:solidFill>
                  <a:srgbClr val="404040"/>
                </a:solidFill>
                <a:effectLst/>
                <a:uLnTx/>
                <a:uFillTx/>
                <a:latin typeface="Verdana"/>
                <a:ea typeface="+mn-ea"/>
                <a:cs typeface="Arial"/>
              </a:rPr>
              <a:t> LA </a:t>
            </a:r>
            <a:r>
              <a:rPr kumimoji="0" lang="de-DE" sz="600" b="0" i="1" u="none" strike="noStrike" kern="1200" cap="none" spc="0" normalizeH="0" baseline="0" noProof="0">
                <a:ln>
                  <a:noFill/>
                </a:ln>
                <a:solidFill>
                  <a:srgbClr val="404040"/>
                </a:solidFill>
                <a:effectLst/>
                <a:uLnTx/>
                <a:uFillTx/>
                <a:latin typeface="Verdana"/>
                <a:ea typeface="+mn-ea"/>
                <a:cs typeface="Arial"/>
              </a:rPr>
              <a:t>et al. Lancet</a:t>
            </a:r>
            <a:r>
              <a:rPr kumimoji="0" lang="de-DE" sz="600" b="0" i="0" u="none" strike="noStrike" kern="1200" cap="none" spc="0" normalizeH="0" baseline="0" noProof="0">
                <a:ln>
                  <a:noFill/>
                </a:ln>
                <a:solidFill>
                  <a:srgbClr val="404040"/>
                </a:solidFill>
                <a:effectLst/>
                <a:uLnTx/>
                <a:uFillTx/>
                <a:latin typeface="Verdana"/>
                <a:ea typeface="+mn-ea"/>
                <a:cs typeface="Arial"/>
              </a:rPr>
              <a:t> 2018; 391: 2449</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62. </a:t>
            </a:r>
            <a:r>
              <a:rPr kumimoji="0" lang="de-DE" sz="600" b="1" i="0" u="none" strike="noStrike" kern="1200" cap="none" spc="0" normalizeH="0" baseline="0" noProof="0">
                <a:ln>
                  <a:noFill/>
                </a:ln>
                <a:solidFill>
                  <a:srgbClr val="404040"/>
                </a:solidFill>
                <a:effectLst/>
                <a:uLnTx/>
                <a:uFillTx/>
                <a:latin typeface="Verdana"/>
                <a:ea typeface="+mn-ea"/>
                <a:cs typeface="Arial"/>
              </a:rPr>
              <a:t>3.</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Smatti</a:t>
            </a:r>
            <a:r>
              <a:rPr kumimoji="0" lang="de-DE" sz="600" b="0" i="0" u="none" strike="noStrike" kern="1200" cap="none" spc="0" normalizeH="0" baseline="0" noProof="0">
                <a:ln>
                  <a:noFill/>
                </a:ln>
                <a:solidFill>
                  <a:srgbClr val="404040"/>
                </a:solidFill>
                <a:effectLst/>
                <a:uLnTx/>
                <a:uFillTx/>
                <a:latin typeface="Verdana"/>
                <a:ea typeface="+mn-ea"/>
                <a:cs typeface="Arial"/>
              </a:rPr>
              <a:t> MK </a:t>
            </a:r>
            <a:r>
              <a:rPr kumimoji="0" lang="de-DE" sz="600" b="0" i="1" u="none" strike="noStrike" kern="1200" cap="none" spc="0" normalizeH="0" baseline="0" noProof="0">
                <a:ln>
                  <a:noFill/>
                </a:ln>
                <a:solidFill>
                  <a:srgbClr val="404040"/>
                </a:solidFill>
                <a:effectLst/>
                <a:uLnTx/>
                <a:uFillTx/>
                <a:latin typeface="Verdana"/>
                <a:ea typeface="+mn-ea"/>
                <a:cs typeface="Arial"/>
              </a:rPr>
              <a:t>et al. </a:t>
            </a:r>
            <a:r>
              <a:rPr kumimoji="0" lang="de-DE" sz="600" b="0" i="1" u="none" strike="noStrike" kern="1200" cap="none" spc="0" normalizeH="0" baseline="0" noProof="0" err="1">
                <a:ln>
                  <a:noFill/>
                </a:ln>
                <a:solidFill>
                  <a:srgbClr val="404040"/>
                </a:solidFill>
                <a:effectLst/>
                <a:uLnTx/>
                <a:uFillTx/>
                <a:latin typeface="Verdana"/>
                <a:ea typeface="+mn-ea"/>
                <a:cs typeface="Arial"/>
              </a:rPr>
              <a:t>Viruses</a:t>
            </a:r>
            <a:r>
              <a:rPr kumimoji="0" lang="de-DE" sz="600" b="0" i="0" u="none" strike="noStrike" kern="1200" cap="none" spc="0" normalizeH="0" baseline="0" noProof="0">
                <a:ln>
                  <a:noFill/>
                </a:ln>
                <a:solidFill>
                  <a:srgbClr val="404040"/>
                </a:solidFill>
                <a:effectLst/>
                <a:uLnTx/>
                <a:uFillTx/>
                <a:latin typeface="Verdana"/>
                <a:ea typeface="+mn-ea"/>
                <a:cs typeface="Arial"/>
              </a:rPr>
              <a:t> 2019; 11: 1</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18. </a:t>
            </a:r>
            <a:r>
              <a:rPr kumimoji="0" lang="de-DE" sz="600" b="1" i="0" u="none" strike="noStrike" kern="1200" cap="none" spc="0" normalizeH="0" baseline="0" noProof="0">
                <a:ln>
                  <a:noFill/>
                </a:ln>
                <a:solidFill>
                  <a:srgbClr val="404040"/>
                </a:solidFill>
                <a:effectLst/>
                <a:uLnTx/>
                <a:uFillTx/>
                <a:latin typeface="Verdana"/>
                <a:ea typeface="+mn-ea"/>
                <a:cs typeface="Arial"/>
              </a:rPr>
              <a:t>4.</a:t>
            </a:r>
            <a:r>
              <a:rPr kumimoji="0" lang="de-DE" sz="600" b="0" i="0" u="none" strike="noStrike" kern="1200" cap="none" spc="0" normalizeH="0" baseline="0" noProof="0">
                <a:ln>
                  <a:noFill/>
                </a:ln>
                <a:solidFill>
                  <a:srgbClr val="404040"/>
                </a:solidFill>
                <a:effectLst/>
                <a:uLnTx/>
                <a:uFillTx/>
                <a:latin typeface="Verdana"/>
                <a:ea typeface="+mn-ea"/>
                <a:cs typeface="Arial"/>
              </a:rPr>
              <a:t> Yang JK </a:t>
            </a:r>
            <a:r>
              <a:rPr kumimoji="0" lang="de-DE" sz="600" b="0" i="1" u="none" strike="noStrike" kern="1200" cap="none" spc="0" normalizeH="0" baseline="0" noProof="0">
                <a:ln>
                  <a:noFill/>
                </a:ln>
                <a:solidFill>
                  <a:srgbClr val="404040"/>
                </a:solidFill>
                <a:effectLst/>
                <a:uLnTx/>
                <a:uFillTx/>
                <a:latin typeface="Verdana"/>
                <a:ea typeface="+mn-ea"/>
                <a:cs typeface="Arial"/>
              </a:rPr>
              <a:t>et al. Acta </a:t>
            </a:r>
            <a:r>
              <a:rPr kumimoji="0" lang="de-DE" sz="600" b="0" i="1" u="none" strike="noStrike" kern="1200" cap="none" spc="0" normalizeH="0" baseline="0" noProof="0" err="1">
                <a:ln>
                  <a:noFill/>
                </a:ln>
                <a:solidFill>
                  <a:srgbClr val="404040"/>
                </a:solidFill>
                <a:effectLst/>
                <a:uLnTx/>
                <a:uFillTx/>
                <a:latin typeface="Verdana"/>
                <a:ea typeface="+mn-ea"/>
                <a:cs typeface="Arial"/>
              </a:rPr>
              <a:t>Diabetol</a:t>
            </a:r>
            <a:r>
              <a:rPr kumimoji="0" lang="de-DE" sz="600" b="0" i="0" u="none" strike="noStrike" kern="1200" cap="none" spc="0" normalizeH="0" baseline="0" noProof="0">
                <a:ln>
                  <a:noFill/>
                </a:ln>
                <a:solidFill>
                  <a:srgbClr val="404040"/>
                </a:solidFill>
                <a:effectLst/>
                <a:uLnTx/>
                <a:uFillTx/>
                <a:latin typeface="Verdana"/>
                <a:ea typeface="+mn-ea"/>
                <a:cs typeface="Arial"/>
              </a:rPr>
              <a:t> 2019; 47: 193</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9. </a:t>
            </a:r>
            <a:r>
              <a:rPr kumimoji="0" lang="de-DE" sz="600" b="1" i="0" u="none" strike="noStrike" kern="1200" cap="none" spc="0" normalizeH="0" baseline="0" noProof="0">
                <a:ln>
                  <a:noFill/>
                </a:ln>
                <a:solidFill>
                  <a:srgbClr val="404040"/>
                </a:solidFill>
                <a:effectLst/>
                <a:uLnTx/>
                <a:uFillTx/>
                <a:latin typeface="Verdana"/>
                <a:ea typeface="+mn-ea"/>
                <a:cs typeface="Arial"/>
              </a:rPr>
              <a:t>5.</a:t>
            </a:r>
            <a:r>
              <a:rPr kumimoji="0" lang="de-DE" sz="600" b="0" i="0" u="none" strike="noStrike" kern="1200" cap="none" spc="0" normalizeH="0" baseline="0" noProof="0">
                <a:ln>
                  <a:noFill/>
                </a:ln>
                <a:solidFill>
                  <a:srgbClr val="404040"/>
                </a:solidFill>
                <a:effectLst/>
                <a:uLnTx/>
                <a:uFillTx/>
                <a:latin typeface="Verdana"/>
                <a:ea typeface="+mn-ea"/>
                <a:cs typeface="Arial"/>
              </a:rPr>
              <a:t> Rubino F </a:t>
            </a:r>
            <a:r>
              <a:rPr kumimoji="0" lang="de-DE" sz="600" b="0" i="1" u="none" strike="noStrike" kern="1200" cap="none" spc="0" normalizeH="0" baseline="0" noProof="0">
                <a:ln>
                  <a:noFill/>
                </a:ln>
                <a:solidFill>
                  <a:srgbClr val="404040"/>
                </a:solidFill>
                <a:effectLst/>
                <a:uLnTx/>
                <a:uFillTx/>
                <a:latin typeface="Verdana"/>
                <a:ea typeface="+mn-ea"/>
                <a:cs typeface="Arial"/>
              </a:rPr>
              <a:t>et al. N Engl J Med</a:t>
            </a:r>
            <a:r>
              <a:rPr kumimoji="0" lang="de-DE" sz="600" b="0" i="0" u="none" strike="noStrike" kern="1200" cap="none" spc="0" normalizeH="0" baseline="0" noProof="0">
                <a:ln>
                  <a:noFill/>
                </a:ln>
                <a:solidFill>
                  <a:srgbClr val="404040"/>
                </a:solidFill>
                <a:effectLst/>
                <a:uLnTx/>
                <a:uFillTx/>
                <a:latin typeface="Verdana"/>
                <a:ea typeface="+mn-ea"/>
                <a:cs typeface="Arial"/>
              </a:rPr>
              <a:t> 2020; 383: 789</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90. </a:t>
            </a:r>
            <a:r>
              <a:rPr kumimoji="0" lang="de-DE" sz="600" b="1" i="0" u="none" strike="noStrike" kern="1200" cap="none" spc="0" normalizeH="0" baseline="0" noProof="0">
                <a:ln>
                  <a:noFill/>
                </a:ln>
                <a:solidFill>
                  <a:srgbClr val="404040"/>
                </a:solidFill>
                <a:effectLst/>
                <a:uLnTx/>
                <a:uFillTx/>
                <a:latin typeface="Verdana"/>
                <a:ea typeface="+mn-ea"/>
                <a:cs typeface="Arial"/>
              </a:rPr>
              <a:t>6.</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Qeadan</a:t>
            </a:r>
            <a:r>
              <a:rPr kumimoji="0" lang="de-DE" sz="600" b="0" i="0" u="none" strike="noStrike" kern="1200" cap="none" spc="0" normalizeH="0" baseline="0" noProof="0">
                <a:ln>
                  <a:noFill/>
                </a:ln>
                <a:solidFill>
                  <a:srgbClr val="404040"/>
                </a:solidFill>
                <a:effectLst/>
                <a:uLnTx/>
                <a:uFillTx/>
                <a:latin typeface="Verdana"/>
                <a:ea typeface="+mn-ea"/>
                <a:cs typeface="Arial"/>
              </a:rPr>
              <a:t> F </a:t>
            </a:r>
            <a:r>
              <a:rPr kumimoji="0" lang="de-DE" sz="600" b="0" i="1" u="none" strike="noStrike" kern="1200" cap="none" spc="0" normalizeH="0" baseline="0" noProof="0">
                <a:ln>
                  <a:noFill/>
                </a:ln>
                <a:solidFill>
                  <a:srgbClr val="404040"/>
                </a:solidFill>
                <a:effectLst/>
                <a:uLnTx/>
                <a:uFillTx/>
                <a:latin typeface="Verdana"/>
                <a:ea typeface="+mn-ea"/>
                <a:cs typeface="Arial"/>
              </a:rPr>
              <a:t>et al</a:t>
            </a:r>
            <a:r>
              <a:rPr lang="de-DE" sz="600" i="1">
                <a:solidFill>
                  <a:srgbClr val="404040"/>
                </a:solidFill>
                <a:cs typeface="Arial"/>
              </a:rPr>
              <a:t>. PLoS </a:t>
            </a:r>
            <a:r>
              <a:rPr lang="de-DE" sz="600" i="1" err="1">
                <a:solidFill>
                  <a:srgbClr val="404040"/>
                </a:solidFill>
                <a:cs typeface="Arial"/>
              </a:rPr>
              <a:t>One</a:t>
            </a:r>
            <a:r>
              <a:rPr lang="de-DE" sz="600" i="1">
                <a:solidFill>
                  <a:srgbClr val="404040"/>
                </a:solidFill>
                <a:cs typeface="Arial"/>
              </a:rPr>
              <a:t> </a:t>
            </a:r>
            <a:r>
              <a:rPr lang="de-DE" sz="600">
                <a:solidFill>
                  <a:srgbClr val="404040"/>
                </a:solidFill>
                <a:cs typeface="Arial"/>
              </a:rPr>
              <a:t>2022; 17: e0266809.</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1" i="0" u="none" strike="noStrike" kern="1200" cap="none" spc="0" normalizeH="0" baseline="0" noProof="0">
                <a:ln>
                  <a:noFill/>
                </a:ln>
                <a:solidFill>
                  <a:srgbClr val="404040"/>
                </a:solidFill>
                <a:effectLst/>
                <a:uLnTx/>
                <a:uFillTx/>
                <a:latin typeface="Verdana"/>
                <a:ea typeface="+mn-ea"/>
                <a:cs typeface="Arial"/>
              </a:rPr>
              <a:t>7.</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Thakkar</a:t>
            </a:r>
            <a:r>
              <a:rPr kumimoji="0" lang="de-DE" sz="600" b="0" i="0" u="none" strike="noStrike" kern="1200" cap="none" spc="0" normalizeH="0" baseline="0" noProof="0">
                <a:ln>
                  <a:noFill/>
                </a:ln>
                <a:solidFill>
                  <a:srgbClr val="404040"/>
                </a:solidFill>
                <a:effectLst/>
                <a:uLnTx/>
                <a:uFillTx/>
                <a:latin typeface="Verdana"/>
                <a:ea typeface="+mn-ea"/>
                <a:cs typeface="Arial"/>
              </a:rPr>
              <a:t> S </a:t>
            </a:r>
            <a:r>
              <a:rPr kumimoji="0" lang="de-DE" sz="600" b="0" i="1" u="none" strike="noStrike" kern="1200" cap="none" spc="0" normalizeH="0" baseline="0" noProof="0">
                <a:ln>
                  <a:noFill/>
                </a:ln>
                <a:solidFill>
                  <a:srgbClr val="404040"/>
                </a:solidFill>
                <a:effectLst/>
                <a:uLnTx/>
                <a:uFillTx/>
                <a:latin typeface="Verdana"/>
                <a:ea typeface="+mn-ea"/>
                <a:cs typeface="Arial"/>
              </a:rPr>
              <a:t>et al. </a:t>
            </a:r>
            <a:r>
              <a:rPr kumimoji="0" lang="de-DE" sz="600" b="0" i="1" u="none" strike="noStrike" kern="1200" cap="none" spc="0" normalizeH="0" baseline="0" noProof="0" err="1">
                <a:ln>
                  <a:noFill/>
                </a:ln>
                <a:solidFill>
                  <a:srgbClr val="404040"/>
                </a:solidFill>
                <a:effectLst/>
                <a:uLnTx/>
                <a:uFillTx/>
                <a:latin typeface="Verdana"/>
                <a:ea typeface="+mn-ea"/>
                <a:cs typeface="Arial"/>
              </a:rPr>
              <a:t>touchREV</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1" u="none" strike="noStrike" kern="1200" cap="none" spc="0" normalizeH="0" baseline="0" noProof="0" err="1">
                <a:ln>
                  <a:noFill/>
                </a:ln>
                <a:solidFill>
                  <a:srgbClr val="404040"/>
                </a:solidFill>
                <a:effectLst/>
                <a:uLnTx/>
                <a:uFillTx/>
                <a:latin typeface="Verdana"/>
                <a:ea typeface="+mn-ea"/>
                <a:cs typeface="Arial"/>
              </a:rPr>
              <a:t>Endocrinol</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a:ln>
                  <a:noFill/>
                </a:ln>
                <a:solidFill>
                  <a:srgbClr val="404040"/>
                </a:solidFill>
                <a:effectLst/>
                <a:uLnTx/>
                <a:uFillTx/>
                <a:latin typeface="Verdana"/>
                <a:ea typeface="+mn-ea"/>
                <a:cs typeface="Arial"/>
              </a:rPr>
              <a:t>2023; 19: 22</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30. </a:t>
            </a:r>
            <a:r>
              <a:rPr kumimoji="0" lang="de-DE" sz="600" b="1" i="0" u="none" strike="noStrike" kern="1200" cap="none" spc="0" normalizeH="0" baseline="0" noProof="0">
                <a:ln>
                  <a:noFill/>
                </a:ln>
                <a:solidFill>
                  <a:srgbClr val="404040"/>
                </a:solidFill>
                <a:effectLst/>
                <a:uLnTx/>
                <a:uFillTx/>
                <a:latin typeface="Verdana"/>
                <a:ea typeface="+mn-ea"/>
                <a:cs typeface="Arial"/>
              </a:rPr>
              <a:t>8.</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Couper</a:t>
            </a:r>
            <a:r>
              <a:rPr kumimoji="0" lang="de-DE" sz="600" b="0" i="0" u="none" strike="noStrike" kern="1200" cap="none" spc="0" normalizeH="0" baseline="0" noProof="0">
                <a:ln>
                  <a:noFill/>
                </a:ln>
                <a:solidFill>
                  <a:srgbClr val="404040"/>
                </a:solidFill>
                <a:effectLst/>
                <a:uLnTx/>
                <a:uFillTx/>
                <a:latin typeface="Verdana"/>
                <a:ea typeface="+mn-ea"/>
                <a:cs typeface="Arial"/>
              </a:rPr>
              <a:t> JJ </a:t>
            </a:r>
            <a:r>
              <a:rPr kumimoji="0" lang="de-DE" sz="600" b="0" i="1" u="none" strike="noStrike" kern="1200" cap="none" spc="0" normalizeH="0" baseline="0" noProof="0">
                <a:ln>
                  <a:noFill/>
                </a:ln>
                <a:solidFill>
                  <a:srgbClr val="404040"/>
                </a:solidFill>
                <a:effectLst/>
                <a:uLnTx/>
                <a:uFillTx/>
                <a:latin typeface="Verdana"/>
                <a:ea typeface="+mn-ea"/>
                <a:cs typeface="Arial"/>
              </a:rPr>
              <a:t>et al. </a:t>
            </a:r>
            <a:r>
              <a:rPr kumimoji="0" lang="de-DE" sz="600" b="0" i="1" u="none" strike="noStrike" kern="1200" cap="none" spc="0" normalizeH="0" baseline="0" noProof="0" err="1">
                <a:ln>
                  <a:noFill/>
                </a:ln>
                <a:solidFill>
                  <a:srgbClr val="404040"/>
                </a:solidFill>
                <a:effectLst/>
                <a:uLnTx/>
                <a:uFillTx/>
                <a:latin typeface="Verdana"/>
                <a:ea typeface="+mn-ea"/>
                <a:cs typeface="Arial"/>
              </a:rPr>
              <a:t>Pediatr</a:t>
            </a:r>
            <a:r>
              <a:rPr kumimoji="0" lang="de-DE" sz="600" b="0" i="1" u="none" strike="noStrike" kern="1200" cap="none" spc="0" normalizeH="0" baseline="0" noProof="0">
                <a:ln>
                  <a:noFill/>
                </a:ln>
                <a:solidFill>
                  <a:srgbClr val="404040"/>
                </a:solidFill>
                <a:effectLst/>
                <a:uLnTx/>
                <a:uFillTx/>
                <a:latin typeface="Verdana"/>
                <a:ea typeface="+mn-ea"/>
                <a:cs typeface="Arial"/>
              </a:rPr>
              <a:t> Diabetes</a:t>
            </a:r>
            <a:r>
              <a:rPr kumimoji="0" lang="de-DE" sz="600" b="0" i="0" u="none" strike="noStrike" kern="1200" cap="none" spc="0" normalizeH="0" baseline="0" noProof="0">
                <a:ln>
                  <a:noFill/>
                </a:ln>
                <a:solidFill>
                  <a:srgbClr val="404040"/>
                </a:solidFill>
                <a:effectLst/>
                <a:uLnTx/>
                <a:uFillTx/>
                <a:latin typeface="Verdana"/>
                <a:ea typeface="+mn-ea"/>
                <a:cs typeface="Arial"/>
              </a:rPr>
              <a:t> 2018; 19 (</a:t>
            </a:r>
            <a:r>
              <a:rPr lang="de-DE" sz="600">
                <a:solidFill>
                  <a:srgbClr val="404040"/>
                </a:solidFill>
                <a:latin typeface="Verdana"/>
                <a:cs typeface="Arial"/>
              </a:rPr>
              <a:t>S</a:t>
            </a:r>
            <a:r>
              <a:rPr kumimoji="0" lang="de-DE" sz="600" b="0" i="0" u="none" strike="noStrike" kern="1200" cap="none" spc="0" normalizeH="0" baseline="0" noProof="0" err="1">
                <a:ln>
                  <a:noFill/>
                </a:ln>
                <a:solidFill>
                  <a:srgbClr val="404040"/>
                </a:solidFill>
                <a:effectLst/>
                <a:uLnTx/>
                <a:uFillTx/>
                <a:latin typeface="Verdana"/>
                <a:ea typeface="+mn-ea"/>
                <a:cs typeface="Arial"/>
              </a:rPr>
              <a:t>uppl</a:t>
            </a:r>
            <a:r>
              <a:rPr kumimoji="0" lang="de-DE" sz="600" b="0" i="0" u="none" strike="noStrike" kern="1200" cap="none" spc="0" normalizeH="0" baseline="0" noProof="0">
                <a:ln>
                  <a:noFill/>
                </a:ln>
                <a:solidFill>
                  <a:srgbClr val="404040"/>
                </a:solidFill>
                <a:effectLst/>
                <a:uLnTx/>
                <a:uFillTx/>
                <a:latin typeface="Verdana"/>
                <a:ea typeface="+mn-ea"/>
                <a:cs typeface="Arial"/>
              </a:rPr>
              <a:t>. 27): 20</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27. </a:t>
            </a:r>
            <a:r>
              <a:rPr kumimoji="0" lang="de-DE" sz="600" b="1" i="0" u="none" strike="noStrike" kern="1200" cap="none" spc="0" normalizeH="0" baseline="0" noProof="0">
                <a:ln>
                  <a:noFill/>
                </a:ln>
                <a:solidFill>
                  <a:srgbClr val="404040"/>
                </a:solidFill>
                <a:effectLst/>
                <a:uLnTx/>
                <a:uFillTx/>
                <a:latin typeface="Verdana"/>
                <a:ea typeface="+mn-ea"/>
                <a:cs typeface="Arial"/>
              </a:rPr>
              <a:t>9.</a:t>
            </a:r>
            <a:r>
              <a:rPr kumimoji="0" lang="de-DE" sz="600" b="0" i="0" u="none" strike="noStrike" kern="1200" cap="none" spc="0" normalizeH="0" baseline="0" noProof="0">
                <a:ln>
                  <a:noFill/>
                </a:ln>
                <a:solidFill>
                  <a:srgbClr val="404040"/>
                </a:solidFill>
                <a:effectLst/>
                <a:uLnTx/>
                <a:uFillTx/>
                <a:latin typeface="Verdana"/>
                <a:ea typeface="+mn-ea"/>
                <a:cs typeface="Arial"/>
              </a:rPr>
              <a:t> Insel RA </a:t>
            </a:r>
            <a:r>
              <a:rPr kumimoji="0" lang="de-DE" sz="600" b="0" i="1" u="none" strike="noStrike" kern="1200" cap="none" spc="0" normalizeH="0" baseline="0" noProof="0">
                <a:ln>
                  <a:noFill/>
                </a:ln>
                <a:solidFill>
                  <a:srgbClr val="404040"/>
                </a:solidFill>
                <a:effectLst/>
                <a:uLnTx/>
                <a:uFillTx/>
                <a:latin typeface="Verdana"/>
                <a:ea typeface="+mn-ea"/>
                <a:cs typeface="Arial"/>
              </a:rPr>
              <a:t>et al. Diabetes Care</a:t>
            </a:r>
            <a:r>
              <a:rPr kumimoji="0" lang="de-DE" sz="600" b="0" i="0" u="none" strike="noStrike" kern="1200" cap="none" spc="0" normalizeH="0" baseline="0" noProof="0">
                <a:ln>
                  <a:noFill/>
                </a:ln>
                <a:solidFill>
                  <a:srgbClr val="404040"/>
                </a:solidFill>
                <a:effectLst/>
                <a:uLnTx/>
                <a:uFillTx/>
                <a:latin typeface="Verdana"/>
                <a:ea typeface="+mn-ea"/>
                <a:cs typeface="Arial"/>
              </a:rPr>
              <a:t> 2015; 38: 1964</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74. </a:t>
            </a:r>
            <a:r>
              <a:rPr kumimoji="0" lang="de-DE" sz="600" b="1" i="0" u="none" strike="noStrike" kern="1200" cap="none" spc="0" normalizeH="0" baseline="0" noProof="0">
                <a:ln>
                  <a:noFill/>
                </a:ln>
                <a:solidFill>
                  <a:srgbClr val="404040"/>
                </a:solidFill>
                <a:effectLst/>
                <a:uLnTx/>
                <a:uFillTx/>
                <a:latin typeface="Verdana"/>
                <a:ea typeface="+mn-ea"/>
                <a:cs typeface="Arial"/>
              </a:rPr>
              <a:t>10.</a:t>
            </a:r>
            <a:r>
              <a:rPr kumimoji="0" lang="de-DE" sz="600" b="0" i="0" u="none" strike="noStrike" kern="1200" cap="none" spc="0" normalizeH="0" baseline="0" noProof="0">
                <a:ln>
                  <a:noFill/>
                </a:ln>
                <a:solidFill>
                  <a:srgbClr val="404040"/>
                </a:solidFill>
                <a:effectLst/>
                <a:uLnTx/>
                <a:uFillTx/>
                <a:latin typeface="Verdana"/>
                <a:ea typeface="+mn-ea"/>
                <a:cs typeface="Arial"/>
              </a:rPr>
              <a:t> American Diabetes </a:t>
            </a:r>
            <a:r>
              <a:rPr kumimoji="0" lang="de-DE" sz="600" b="0" i="0" u="none" strike="noStrike" kern="1200" cap="none" spc="0" normalizeH="0" baseline="0" noProof="0" err="1">
                <a:ln>
                  <a:noFill/>
                </a:ln>
                <a:solidFill>
                  <a:srgbClr val="404040"/>
                </a:solidFill>
                <a:effectLst/>
                <a:uLnTx/>
                <a:uFillTx/>
                <a:latin typeface="Verdana"/>
                <a:ea typeface="+mn-ea"/>
                <a:cs typeface="Arial"/>
              </a:rPr>
              <a:t>Association</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Learn</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the</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genetics</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of</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diabetes</a:t>
            </a:r>
            <a:r>
              <a:rPr kumimoji="0" lang="de-DE" sz="600" b="0" i="0" u="none" strike="noStrike" kern="1200" cap="none" spc="0" normalizeH="0" baseline="0" noProof="0">
                <a:ln>
                  <a:noFill/>
                </a:ln>
                <a:solidFill>
                  <a:srgbClr val="404040"/>
                </a:solidFill>
                <a:effectLst/>
                <a:uLnTx/>
                <a:uFillTx/>
                <a:latin typeface="Verdana"/>
                <a:ea typeface="+mn-ea"/>
                <a:cs typeface="Arial"/>
              </a:rPr>
              <a:t>. Erhältlich unter: </a:t>
            </a:r>
            <a:r>
              <a:rPr kumimoji="0" lang="de-DE" sz="600" b="0" i="0" u="none" strike="noStrike" kern="1200" cap="none" spc="0" normalizeH="0" baseline="0" noProof="0">
                <a:ln>
                  <a:noFill/>
                </a:ln>
                <a:solidFill>
                  <a:srgbClr val="404040"/>
                </a:solidFill>
                <a:effectLst/>
                <a:uLnTx/>
                <a:uFillTx/>
                <a:latin typeface="Verdana"/>
                <a:ea typeface="+mn-ea"/>
                <a:cs typeface="Arial"/>
                <a:hlinkClick r:id="rId2">
                  <a:extLst>
                    <a:ext uri="{A12FA001-AC4F-418D-AE19-62706E023703}">
                      <ahyp:hlinkClr xmlns:ahyp="http://schemas.microsoft.com/office/drawing/2018/hyperlinkcolor" val="tx"/>
                    </a:ext>
                  </a:extLst>
                </a:hlinkClick>
              </a:rPr>
              <a:t>https://www.diabetes.org/diabetes/genetics-diabetes</a:t>
            </a:r>
            <a:r>
              <a:rPr kumimoji="0" lang="de-DE" sz="600" b="0" i="0" u="none" strike="noStrike" kern="1200" cap="none" spc="0" normalizeH="0" baseline="0" noProof="0">
                <a:ln>
                  <a:noFill/>
                </a:ln>
                <a:solidFill>
                  <a:srgbClr val="404040"/>
                </a:solidFill>
                <a:effectLst/>
                <a:uLnTx/>
                <a:uFillTx/>
                <a:latin typeface="Verdana"/>
                <a:ea typeface="+mn-ea"/>
                <a:cs typeface="Arial"/>
              </a:rPr>
              <a:t>. Zuletzt abgerufen am 12.01.2026. </a:t>
            </a:r>
            <a:r>
              <a:rPr kumimoji="0" lang="de-DE" sz="600" b="1" i="0" u="none" strike="noStrike" kern="1200" cap="none" spc="0" normalizeH="0" baseline="0" noProof="0">
                <a:ln>
                  <a:noFill/>
                </a:ln>
                <a:solidFill>
                  <a:srgbClr val="404040"/>
                </a:solidFill>
                <a:effectLst/>
                <a:uLnTx/>
                <a:uFillTx/>
                <a:latin typeface="Verdana"/>
                <a:ea typeface="+mn-ea"/>
                <a:cs typeface="Arial"/>
              </a:rPr>
              <a:t>11.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lang="da-DK" sz="600">
                <a:solidFill>
                  <a:srgbClr val="404040"/>
                </a:solidFill>
                <a:cs typeface="Arial"/>
              </a:rPr>
              <a:t>Flatt AJS </a:t>
            </a:r>
            <a:r>
              <a:rPr lang="da-DK" sz="600" i="1">
                <a:solidFill>
                  <a:srgbClr val="404040"/>
                </a:solidFill>
                <a:cs typeface="Arial"/>
              </a:rPr>
              <a:t>et al. Ann NY Acad Sci</a:t>
            </a:r>
            <a:r>
              <a:rPr lang="da-DK" sz="600">
                <a:solidFill>
                  <a:srgbClr val="404040"/>
                </a:solidFill>
                <a:cs typeface="Arial"/>
              </a:rPr>
              <a:t> 2021; 1495: 40</a:t>
            </a:r>
            <a:r>
              <a:rPr lang="de" sz="600">
                <a:solidFill>
                  <a:srgbClr val="404040"/>
                </a:solidFill>
                <a:ea typeface="Arial"/>
                <a:cs typeface="Arial"/>
              </a:rPr>
              <a:t>–</a:t>
            </a:r>
            <a:r>
              <a:rPr lang="da-DK" sz="600">
                <a:solidFill>
                  <a:srgbClr val="404040"/>
                </a:solidFill>
                <a:cs typeface="Arial"/>
              </a:rPr>
              <a:t>54.</a:t>
            </a:r>
            <a:endParaRPr kumimoji="0" lang="de-DE" sz="600" b="0" i="0" u="none" strike="noStrike" kern="1200" cap="none" spc="0" normalizeH="0" baseline="0" noProof="0">
              <a:ln>
                <a:noFill/>
              </a:ln>
              <a:solidFill>
                <a:srgbClr val="404040"/>
              </a:solidFill>
              <a:effectLst/>
              <a:uLnTx/>
              <a:uFillTx/>
              <a:latin typeface="Verdana"/>
              <a:ea typeface="+mn-ea"/>
              <a:cs typeface="Arial"/>
            </a:endParaRPr>
          </a:p>
        </p:txBody>
      </p:sp>
      <p:sp>
        <p:nvSpPr>
          <p:cNvPr id="39" name="Rounded Rectangle 16">
            <a:extLst>
              <a:ext uri="{FF2B5EF4-FFF2-40B4-BE49-F238E27FC236}">
                <a16:creationId xmlns:a16="http://schemas.microsoft.com/office/drawing/2014/main" id="{76E5BE0B-FF30-A8D3-2786-0FFA9532FED7}"/>
              </a:ext>
            </a:extLst>
          </p:cNvPr>
          <p:cNvSpPr/>
          <p:nvPr/>
        </p:nvSpPr>
        <p:spPr>
          <a:xfrm>
            <a:off x="308513" y="1000903"/>
            <a:ext cx="1072210" cy="1269312"/>
          </a:xfrm>
          <a:prstGeom prst="roundRect">
            <a:avLst>
              <a:gd name="adj" fmla="val 9575"/>
            </a:avLst>
          </a:prstGeom>
          <a:solidFill>
            <a:schemeClr val="accent1"/>
          </a:solidFill>
          <a:ln w="28575" cap="sq">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228600" rIns="91440" bIns="91440" rtlCol="0" anchor="t">
            <a:noAutofit/>
          </a:bodyPr>
          <a:lstStyle/>
          <a:p>
            <a:pPr marL="0" marR="0" lvl="0" indent="0" algn="ctr" defTabSz="914400" rtl="0" eaLnBrk="1" fontAlgn="auto" latinLnBrk="0" hangingPunct="1">
              <a:lnSpc>
                <a:spcPts val="1360"/>
              </a:lnSpc>
              <a:spcBef>
                <a:spcPts val="0"/>
              </a:spcBef>
              <a:spcAft>
                <a:spcPts val="600"/>
              </a:spcAft>
              <a:buClrTx/>
              <a:buSzTx/>
              <a:buFontTx/>
              <a:buNone/>
              <a:tabLst/>
              <a:defRPr/>
            </a:pPr>
            <a:endParaRPr kumimoji="0" lang="en-US" sz="1600" b="0" i="0" u="none" strike="noStrike" kern="1200" cap="none" spc="0" normalizeH="0" baseline="0" noProof="0">
              <a:ln>
                <a:noFill/>
              </a:ln>
              <a:solidFill>
                <a:srgbClr val="C25BB8"/>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0" name="Rounded Rectangle 17">
            <a:extLst>
              <a:ext uri="{FF2B5EF4-FFF2-40B4-BE49-F238E27FC236}">
                <a16:creationId xmlns:a16="http://schemas.microsoft.com/office/drawing/2014/main" id="{74A1D607-F2BA-AE25-946D-7D68CA155C2D}"/>
              </a:ext>
            </a:extLst>
          </p:cNvPr>
          <p:cNvSpPr/>
          <p:nvPr/>
        </p:nvSpPr>
        <p:spPr>
          <a:xfrm>
            <a:off x="1878444" y="1000903"/>
            <a:ext cx="1072807" cy="1269312"/>
          </a:xfrm>
          <a:prstGeom prst="roundRect">
            <a:avLst>
              <a:gd name="adj" fmla="val 9575"/>
            </a:avLst>
          </a:prstGeom>
          <a:solidFill>
            <a:schemeClr val="accent2"/>
          </a:solidFill>
          <a:ln w="28575" cap="sq">
            <a:no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228600" rIns="91440" bIns="91440" rtlCol="0" anchor="t">
            <a:noAutofit/>
          </a:bodyPr>
          <a:lstStyle/>
          <a:p>
            <a:pPr marL="0" marR="0" lvl="0" indent="0" algn="ctr" defTabSz="914400" rtl="0" eaLnBrk="1" fontAlgn="auto" latinLnBrk="0" hangingPunct="1">
              <a:lnSpc>
                <a:spcPts val="1360"/>
              </a:lnSpc>
              <a:spcBef>
                <a:spcPts val="0"/>
              </a:spcBef>
              <a:spcAft>
                <a:spcPts val="600"/>
              </a:spcAft>
              <a:buClrTx/>
              <a:buSzTx/>
              <a:buFontTx/>
              <a:buNone/>
              <a:tabLst/>
              <a:defRPr/>
            </a:pPr>
            <a:endParaRPr kumimoji="0" lang="en-US" sz="1600" b="0" i="0" u="none" strike="noStrike" kern="1200" cap="none" spc="0" normalizeH="0" baseline="0" noProof="0">
              <a:ln>
                <a:noFill/>
              </a:ln>
              <a:solidFill>
                <a:srgbClr val="C25BB8"/>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1" name="Rounded Rectangle 19">
            <a:extLst>
              <a:ext uri="{FF2B5EF4-FFF2-40B4-BE49-F238E27FC236}">
                <a16:creationId xmlns:a16="http://schemas.microsoft.com/office/drawing/2014/main" id="{150D19FA-10D2-C965-18D4-425877556181}"/>
              </a:ext>
            </a:extLst>
          </p:cNvPr>
          <p:cNvSpPr/>
          <p:nvPr/>
        </p:nvSpPr>
        <p:spPr>
          <a:xfrm>
            <a:off x="3343013" y="1000903"/>
            <a:ext cx="1072807" cy="1268726"/>
          </a:xfrm>
          <a:prstGeom prst="roundRect">
            <a:avLst>
              <a:gd name="adj" fmla="val 9575"/>
            </a:avLst>
          </a:prstGeom>
          <a:solidFill>
            <a:schemeClr val="bg2"/>
          </a:solidFill>
          <a:ln w="3175" cap="sq">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228600" rIns="91440" bIns="91440" rtlCol="0" anchor="t">
            <a:noAutofit/>
          </a:bodyPr>
          <a:lstStyle/>
          <a:p>
            <a:pPr marL="0" marR="0" lvl="0" indent="0" algn="ctr" defTabSz="914400" rtl="0" eaLnBrk="1" fontAlgn="auto" latinLnBrk="0" hangingPunct="1">
              <a:lnSpc>
                <a:spcPts val="1360"/>
              </a:lnSpc>
              <a:spcBef>
                <a:spcPts val="0"/>
              </a:spcBef>
              <a:spcAft>
                <a:spcPts val="600"/>
              </a:spcAft>
              <a:buClrTx/>
              <a:buSzTx/>
              <a:buFontTx/>
              <a:buNone/>
              <a:tabLst/>
              <a:defRPr/>
            </a:pPr>
            <a:endParaRPr kumimoji="0" lang="en-US" sz="1600" b="0" i="0" u="none" strike="noStrike" kern="1200" cap="none" spc="0" normalizeH="0" baseline="0" noProof="0">
              <a:ln>
                <a:noFill/>
              </a:ln>
              <a:solidFill>
                <a:srgbClr val="C25BB8"/>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2" name="Rounded Rectangle 20">
            <a:extLst>
              <a:ext uri="{FF2B5EF4-FFF2-40B4-BE49-F238E27FC236}">
                <a16:creationId xmlns:a16="http://schemas.microsoft.com/office/drawing/2014/main" id="{1AAC5401-E6CC-FC1B-FF2B-1D5FD3A49CC5}"/>
              </a:ext>
            </a:extLst>
          </p:cNvPr>
          <p:cNvSpPr/>
          <p:nvPr/>
        </p:nvSpPr>
        <p:spPr>
          <a:xfrm>
            <a:off x="4807582" y="1000903"/>
            <a:ext cx="1072807" cy="1268726"/>
          </a:xfrm>
          <a:prstGeom prst="roundRect">
            <a:avLst>
              <a:gd name="adj" fmla="val 9575"/>
            </a:avLst>
          </a:prstGeom>
          <a:solidFill>
            <a:schemeClr val="bg2"/>
          </a:solidFill>
          <a:ln w="3175" cap="sq">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228600" rIns="91440" bIns="91440" rtlCol="0" anchor="t">
            <a:noAutofit/>
          </a:bodyPr>
          <a:lstStyle/>
          <a:p>
            <a:pPr marL="0" marR="0" lvl="0" indent="0" algn="ctr" defTabSz="914400" rtl="0" eaLnBrk="1" fontAlgn="auto" latinLnBrk="0" hangingPunct="1">
              <a:lnSpc>
                <a:spcPts val="1360"/>
              </a:lnSpc>
              <a:spcBef>
                <a:spcPts val="0"/>
              </a:spcBef>
              <a:spcAft>
                <a:spcPts val="600"/>
              </a:spcAft>
              <a:buClrTx/>
              <a:buSzTx/>
              <a:buFontTx/>
              <a:buNone/>
              <a:tabLst/>
              <a:defRPr/>
            </a:pPr>
            <a:endParaRPr kumimoji="0" lang="en-US" sz="1600" b="0" i="0" u="none" strike="noStrike" kern="1200" cap="none" spc="0" normalizeH="0" baseline="0" noProof="0">
              <a:ln>
                <a:noFill/>
              </a:ln>
              <a:solidFill>
                <a:srgbClr val="C25BB8"/>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3" name="TextBox 21">
            <a:extLst>
              <a:ext uri="{FF2B5EF4-FFF2-40B4-BE49-F238E27FC236}">
                <a16:creationId xmlns:a16="http://schemas.microsoft.com/office/drawing/2014/main" id="{44794BE7-8663-21DF-D4D5-7790E68B37F0}"/>
              </a:ext>
            </a:extLst>
          </p:cNvPr>
          <p:cNvSpPr txBox="1"/>
          <p:nvPr/>
        </p:nvSpPr>
        <p:spPr>
          <a:xfrm>
            <a:off x="310158" y="1822597"/>
            <a:ext cx="1068921" cy="276999"/>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
                <a:srgbClr val="FBA329"/>
              </a:buClr>
              <a:buSzTx/>
              <a:buFontTx/>
              <a:buNone/>
              <a:tabLst/>
              <a:defRPr/>
            </a:pPr>
            <a:r>
              <a:rPr kumimoji="0" lang="en-US" sz="900" b="1" i="0" u="none" strike="noStrike" kern="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Genetische</a:t>
            </a:r>
            <a:endParaRPr kumimoji="0" lang="en-US" sz="900" b="1" i="0" u="none" strike="noStrike" kern="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a:p>
            <a:pPr marL="0" marR="0" lvl="0" indent="0" algn="ctr" defTabSz="914400" rtl="0" eaLnBrk="1" fontAlgn="auto" latinLnBrk="0" hangingPunct="1">
              <a:lnSpc>
                <a:spcPct val="100000"/>
              </a:lnSpc>
              <a:spcBef>
                <a:spcPts val="0"/>
              </a:spcBef>
              <a:spcAft>
                <a:spcPts val="0"/>
              </a:spcAft>
              <a:buClr>
                <a:srgbClr val="FBA329"/>
              </a:buClr>
              <a:buSzTx/>
              <a:buFontTx/>
              <a:buNone/>
              <a:tabLst/>
              <a:defRPr/>
            </a:pPr>
            <a:r>
              <a:rPr kumimoji="0" lang="en-US" sz="900" b="1" i="0" u="none" strike="noStrike" kern="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Prädisposition</a:t>
            </a:r>
            <a:r>
              <a:rPr kumimoji="0" lang="en-US" sz="900" b="1" i="0" u="none" strike="noStrike" kern="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a:t>
            </a:r>
          </a:p>
        </p:txBody>
      </p:sp>
      <p:sp>
        <p:nvSpPr>
          <p:cNvPr id="44" name="TextBox 22">
            <a:extLst>
              <a:ext uri="{FF2B5EF4-FFF2-40B4-BE49-F238E27FC236}">
                <a16:creationId xmlns:a16="http://schemas.microsoft.com/office/drawing/2014/main" id="{839537A2-9C3B-1DD6-D23E-F5594F60CB9D}"/>
              </a:ext>
            </a:extLst>
          </p:cNvPr>
          <p:cNvSpPr txBox="1"/>
          <p:nvPr/>
        </p:nvSpPr>
        <p:spPr>
          <a:xfrm>
            <a:off x="1781644" y="1679697"/>
            <a:ext cx="1266405" cy="369332"/>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
                <a:srgbClr val="FBA329"/>
              </a:buClr>
              <a:buSzTx/>
              <a:buFontTx/>
              <a:buNone/>
              <a:tabLst/>
              <a:defRPr/>
            </a:pPr>
            <a:r>
              <a:rPr kumimoji="0" lang="en-US" sz="800" b="1" i="0" u="none" strike="noStrike" kern="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Infektionen</a:t>
            </a:r>
            <a:r>
              <a:rPr kumimoji="0" lang="en-US" sz="800" b="1" i="0" u="none" strike="noStrike" kern="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a:t>
            </a:r>
            <a:br>
              <a:rPr kumimoji="0" lang="en-US" sz="800" b="1" i="0" u="none" strike="noStrike" kern="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br>
            <a:r>
              <a:rPr kumimoji="0" lang="en-US" sz="800" b="1" i="0" u="none" strike="noStrike" kern="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oder</a:t>
            </a:r>
            <a:r>
              <a:rPr kumimoji="0" lang="en-US" sz="800" b="1" i="0" u="none" strike="noStrike" kern="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800" b="1" i="0" u="none" strike="noStrike" kern="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andere</a:t>
            </a:r>
            <a:r>
              <a:rPr kumimoji="0" lang="en-US" sz="800" b="1" i="0" u="none" strike="noStrike" kern="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Umwelt-</a:t>
            </a:r>
            <a:r>
              <a:rPr kumimoji="0" lang="en-US" sz="800" b="1" i="0" u="none" strike="noStrike" kern="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Auslöser</a:t>
            </a:r>
            <a:endParaRPr kumimoji="0" lang="en-US" sz="800" b="1" i="0" u="none" strike="noStrike" kern="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5" name="Oval 24">
            <a:extLst>
              <a:ext uri="{FF2B5EF4-FFF2-40B4-BE49-F238E27FC236}">
                <a16:creationId xmlns:a16="http://schemas.microsoft.com/office/drawing/2014/main" id="{5A82D4C6-EFCD-4443-8E0C-FCB844782A2B}"/>
              </a:ext>
            </a:extLst>
          </p:cNvPr>
          <p:cNvSpPr/>
          <p:nvPr/>
        </p:nvSpPr>
        <p:spPr>
          <a:xfrm>
            <a:off x="1518372" y="1518745"/>
            <a:ext cx="233688" cy="233687"/>
          </a:xfrm>
          <a:prstGeom prst="ellipse">
            <a:avLst/>
          </a:prstGeom>
          <a:solidFill>
            <a:srgbClr val="5500B9"/>
          </a:solidFill>
          <a:ln>
            <a:solidFill>
              <a:srgbClr val="FFFFF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pic>
        <p:nvPicPr>
          <p:cNvPr id="46" name="Graphic 26" descr="Add with solid fill">
            <a:extLst>
              <a:ext uri="{FF2B5EF4-FFF2-40B4-BE49-F238E27FC236}">
                <a16:creationId xmlns:a16="http://schemas.microsoft.com/office/drawing/2014/main" id="{E30AD2C7-35D6-B2DC-53F0-23EB385F33C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544846" y="1545219"/>
            <a:ext cx="180740" cy="180739"/>
          </a:xfrm>
          <a:prstGeom prst="rect">
            <a:avLst/>
          </a:prstGeom>
        </p:spPr>
      </p:pic>
      <p:sp>
        <p:nvSpPr>
          <p:cNvPr id="47" name="Rounded Rectangle 20">
            <a:extLst>
              <a:ext uri="{FF2B5EF4-FFF2-40B4-BE49-F238E27FC236}">
                <a16:creationId xmlns:a16="http://schemas.microsoft.com/office/drawing/2014/main" id="{DE405238-22C6-567B-829B-0C281894E396}"/>
              </a:ext>
            </a:extLst>
          </p:cNvPr>
          <p:cNvSpPr/>
          <p:nvPr/>
        </p:nvSpPr>
        <p:spPr>
          <a:xfrm>
            <a:off x="6272151" y="1000903"/>
            <a:ext cx="1072807" cy="1268726"/>
          </a:xfrm>
          <a:prstGeom prst="roundRect">
            <a:avLst>
              <a:gd name="adj" fmla="val 9575"/>
            </a:avLst>
          </a:prstGeom>
          <a:solidFill>
            <a:schemeClr val="bg2"/>
          </a:solidFill>
          <a:ln w="3175" cap="sq">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228600" rIns="91440" bIns="91440" rtlCol="0" anchor="t">
            <a:noAutofit/>
          </a:bodyPr>
          <a:lstStyle/>
          <a:p>
            <a:pPr marL="0" marR="0" lvl="0" indent="0" algn="ctr" defTabSz="914400" rtl="0" eaLnBrk="1" fontAlgn="auto" latinLnBrk="0" hangingPunct="1">
              <a:lnSpc>
                <a:spcPts val="1360"/>
              </a:lnSpc>
              <a:spcBef>
                <a:spcPts val="0"/>
              </a:spcBef>
              <a:spcAft>
                <a:spcPts val="600"/>
              </a:spcAft>
              <a:buClrTx/>
              <a:buSzTx/>
              <a:buFontTx/>
              <a:buNone/>
              <a:tabLst/>
              <a:defRPr/>
            </a:pPr>
            <a:endParaRPr kumimoji="0" lang="en-US" sz="1600" b="0" i="0" u="none" strike="noStrike" kern="1200" cap="none" spc="0" normalizeH="0" baseline="0" noProof="0">
              <a:ln>
                <a:noFill/>
              </a:ln>
              <a:solidFill>
                <a:srgbClr val="C25BB8"/>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8" name="Rounded Rectangle 21">
            <a:extLst>
              <a:ext uri="{FF2B5EF4-FFF2-40B4-BE49-F238E27FC236}">
                <a16:creationId xmlns:a16="http://schemas.microsoft.com/office/drawing/2014/main" id="{233FD718-67B3-E832-28A3-5289232D2608}"/>
              </a:ext>
            </a:extLst>
          </p:cNvPr>
          <p:cNvSpPr/>
          <p:nvPr/>
        </p:nvSpPr>
        <p:spPr>
          <a:xfrm>
            <a:off x="7736718" y="1000903"/>
            <a:ext cx="1072807" cy="1268726"/>
          </a:xfrm>
          <a:prstGeom prst="roundRect">
            <a:avLst>
              <a:gd name="adj" fmla="val 9575"/>
            </a:avLst>
          </a:prstGeom>
          <a:solidFill>
            <a:schemeClr val="bg2"/>
          </a:solidFill>
          <a:ln w="3175" cap="sq">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lIns="91440" tIns="228600" rIns="91440" bIns="91440" rtlCol="0" anchor="t">
            <a:noAutofit/>
          </a:bodyPr>
          <a:lstStyle/>
          <a:p>
            <a:pPr marL="0" marR="0" lvl="0" indent="0" algn="ctr" defTabSz="914400" rtl="0" eaLnBrk="1" fontAlgn="auto" latinLnBrk="0" hangingPunct="1">
              <a:lnSpc>
                <a:spcPts val="1360"/>
              </a:lnSpc>
              <a:spcBef>
                <a:spcPts val="0"/>
              </a:spcBef>
              <a:spcAft>
                <a:spcPts val="600"/>
              </a:spcAft>
              <a:buClrTx/>
              <a:buSzTx/>
              <a:buFontTx/>
              <a:buNone/>
              <a:tabLst/>
              <a:defRPr/>
            </a:pPr>
            <a:endParaRPr kumimoji="0" lang="en-US" sz="1600" b="0" i="0" u="none" strike="noStrike" kern="1200" cap="none" spc="0" normalizeH="0" baseline="0" noProof="0">
              <a:ln>
                <a:noFill/>
              </a:ln>
              <a:solidFill>
                <a:srgbClr val="C25BB8"/>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49" name="TextBox 30">
            <a:extLst>
              <a:ext uri="{FF2B5EF4-FFF2-40B4-BE49-F238E27FC236}">
                <a16:creationId xmlns:a16="http://schemas.microsoft.com/office/drawing/2014/main" id="{81820C1F-6179-6394-7C5D-EDD42D265DA4}"/>
              </a:ext>
            </a:extLst>
          </p:cNvPr>
          <p:cNvSpPr txBox="1"/>
          <p:nvPr/>
        </p:nvSpPr>
        <p:spPr>
          <a:xfrm>
            <a:off x="3426064" y="1433911"/>
            <a:ext cx="911621" cy="415498"/>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
                <a:srgbClr val="FBA329"/>
              </a:buClr>
              <a:buSzTx/>
              <a:buFontTx/>
              <a:buNone/>
              <a:tabLst/>
              <a:defRPr/>
            </a:pPr>
            <a:r>
              <a:rPr kumimoji="0" lang="en-US" sz="900" b="0" i="0" u="none" strike="noStrike" kern="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Autoimmunität</a:t>
            </a:r>
            <a:r>
              <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900" b="0" i="0" u="none" strike="noStrike" kern="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gegen</a:t>
            </a:r>
            <a:r>
              <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br>
              <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br>
            <a:r>
              <a:rPr kumimoji="0" lang="el-GR"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β-</a:t>
            </a:r>
            <a:r>
              <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Zell-</a:t>
            </a:r>
            <a:r>
              <a:rPr kumimoji="0" lang="en-US" sz="900" b="0" i="0" u="none" strike="noStrike" kern="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Antigene</a:t>
            </a:r>
            <a:endPar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0" name="TextBox 31">
            <a:extLst>
              <a:ext uri="{FF2B5EF4-FFF2-40B4-BE49-F238E27FC236}">
                <a16:creationId xmlns:a16="http://schemas.microsoft.com/office/drawing/2014/main" id="{53D8378C-0123-6916-C309-6DB06789DE09}"/>
              </a:ext>
            </a:extLst>
          </p:cNvPr>
          <p:cNvSpPr txBox="1"/>
          <p:nvPr/>
        </p:nvSpPr>
        <p:spPr>
          <a:xfrm>
            <a:off x="4841871" y="1497219"/>
            <a:ext cx="1010290" cy="415498"/>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
                <a:srgbClr val="FBA329"/>
              </a:buClr>
              <a:buSzTx/>
              <a:buFontTx/>
              <a:buNone/>
              <a:tabLst/>
              <a:defRPr/>
            </a:pPr>
            <a:r>
              <a:rPr kumimoji="0" lang="en-US" sz="900" b="0" i="0" u="none" strike="noStrike" kern="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Verschlechterung</a:t>
            </a:r>
            <a:r>
              <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der                  </a:t>
            </a:r>
            <a:r>
              <a:rPr kumimoji="0" lang="el-GR"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β-</a:t>
            </a:r>
            <a:r>
              <a:rPr kumimoji="0" lang="en-US" sz="900" b="0" i="0" u="none" strike="noStrike" kern="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Zellfunktion</a:t>
            </a:r>
            <a:endPar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1" name="TextBox 33">
            <a:extLst>
              <a:ext uri="{FF2B5EF4-FFF2-40B4-BE49-F238E27FC236}">
                <a16:creationId xmlns:a16="http://schemas.microsoft.com/office/drawing/2014/main" id="{DBDD9602-6D2F-81CD-B9B2-2C27E9148630}"/>
              </a:ext>
            </a:extLst>
          </p:cNvPr>
          <p:cNvSpPr txBox="1"/>
          <p:nvPr/>
        </p:nvSpPr>
        <p:spPr>
          <a:xfrm>
            <a:off x="6355083" y="1359173"/>
            <a:ext cx="906944" cy="553998"/>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
                <a:srgbClr val="FBA329"/>
              </a:buClr>
              <a:buSzTx/>
              <a:buFontTx/>
              <a:buNone/>
              <a:tabLst/>
              <a:defRPr/>
            </a:pPr>
            <a:r>
              <a:rPr kumimoji="0" lang="en-US" sz="900" b="0" i="0" u="none" strike="noStrike" kern="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Symptome</a:t>
            </a:r>
            <a:r>
              <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der </a:t>
            </a:r>
            <a:r>
              <a:rPr kumimoji="0" lang="en-US" sz="900" b="0" i="0" u="none" strike="noStrike" kern="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Dysglykämie</a:t>
            </a:r>
            <a:r>
              <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und </a:t>
            </a:r>
            <a:r>
              <a:rPr kumimoji="0" lang="en-US" sz="900" b="0" i="0" u="none" strike="noStrike" kern="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Hyperglykämie</a:t>
            </a:r>
            <a:endPar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2" name="TextBox 34">
            <a:extLst>
              <a:ext uri="{FF2B5EF4-FFF2-40B4-BE49-F238E27FC236}">
                <a16:creationId xmlns:a16="http://schemas.microsoft.com/office/drawing/2014/main" id="{76B43691-55E2-1AE5-875B-B1BCEC86B702}"/>
              </a:ext>
            </a:extLst>
          </p:cNvPr>
          <p:cNvSpPr txBox="1"/>
          <p:nvPr/>
        </p:nvSpPr>
        <p:spPr>
          <a:xfrm>
            <a:off x="7842630" y="1428196"/>
            <a:ext cx="860985" cy="415498"/>
          </a:xfrm>
          <a:prstGeom prst="rect">
            <a:avLst/>
          </a:prstGeom>
          <a:noFill/>
          <a:ln>
            <a:noFill/>
          </a:ln>
        </p:spPr>
        <p:txBody>
          <a:bodyPr wrap="square" lIns="0" tIns="0" rIns="0" bIns="0" rtlCol="0">
            <a:spAutoFit/>
          </a:bodyPr>
          <a:lstStyle/>
          <a:p>
            <a:pPr marL="0" marR="0" lvl="0" indent="0" algn="ctr" defTabSz="914400" rtl="0" eaLnBrk="1" fontAlgn="auto" latinLnBrk="0" hangingPunct="1">
              <a:lnSpc>
                <a:spcPct val="100000"/>
              </a:lnSpc>
              <a:spcBef>
                <a:spcPts val="0"/>
              </a:spcBef>
              <a:spcAft>
                <a:spcPts val="0"/>
              </a:spcAft>
              <a:buClr>
                <a:srgbClr val="FBA329"/>
              </a:buClr>
              <a:buSzTx/>
              <a:buFontTx/>
              <a:buNone/>
              <a:tabLst/>
              <a:defRPr/>
            </a:pPr>
            <a:r>
              <a:rPr kumimoji="0" lang="en-US" sz="900" b="0" i="0" u="none" strike="noStrike" kern="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Abhängigkeit</a:t>
            </a:r>
            <a:r>
              <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von </a:t>
            </a:r>
            <a:r>
              <a:rPr kumimoji="0" lang="en-US" sz="900" b="0" i="0" u="none" strike="noStrike" kern="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exogenem</a:t>
            </a:r>
            <a:r>
              <a:rPr kumimoji="0" lang="en-US" sz="900" b="0" i="0" u="none" strike="noStrike" kern="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Insulin</a:t>
            </a:r>
          </a:p>
        </p:txBody>
      </p:sp>
      <p:sp>
        <p:nvSpPr>
          <p:cNvPr id="53" name="Isosceles Triangle 34">
            <a:extLst>
              <a:ext uri="{FF2B5EF4-FFF2-40B4-BE49-F238E27FC236}">
                <a16:creationId xmlns:a16="http://schemas.microsoft.com/office/drawing/2014/main" id="{B5E70EEF-67E0-843D-BA9B-735F35DE8661}"/>
              </a:ext>
            </a:extLst>
          </p:cNvPr>
          <p:cNvSpPr/>
          <p:nvPr/>
        </p:nvSpPr>
        <p:spPr>
          <a:xfrm rot="5400000">
            <a:off x="4487332" y="1592494"/>
            <a:ext cx="248738" cy="11390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54" name="Isosceles Triangle 138">
            <a:extLst>
              <a:ext uri="{FF2B5EF4-FFF2-40B4-BE49-F238E27FC236}">
                <a16:creationId xmlns:a16="http://schemas.microsoft.com/office/drawing/2014/main" id="{D8CB099B-2C01-5E29-3911-82F4433DE20C}"/>
              </a:ext>
            </a:extLst>
          </p:cNvPr>
          <p:cNvSpPr/>
          <p:nvPr/>
        </p:nvSpPr>
        <p:spPr>
          <a:xfrm rot="5400000">
            <a:off x="5951900" y="1592495"/>
            <a:ext cx="248739" cy="11390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88" name="Isosceles Triangle 139">
            <a:extLst>
              <a:ext uri="{FF2B5EF4-FFF2-40B4-BE49-F238E27FC236}">
                <a16:creationId xmlns:a16="http://schemas.microsoft.com/office/drawing/2014/main" id="{8CBAE311-D8DF-B8B1-85AD-72AC3A9BB079}"/>
              </a:ext>
            </a:extLst>
          </p:cNvPr>
          <p:cNvSpPr/>
          <p:nvPr/>
        </p:nvSpPr>
        <p:spPr>
          <a:xfrm rot="5400000">
            <a:off x="7416470" y="1592496"/>
            <a:ext cx="248738" cy="11390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89" name="Isosceles Triangle 140">
            <a:extLst>
              <a:ext uri="{FF2B5EF4-FFF2-40B4-BE49-F238E27FC236}">
                <a16:creationId xmlns:a16="http://schemas.microsoft.com/office/drawing/2014/main" id="{B8869053-0382-0091-1165-1BCED0CCF7E1}"/>
              </a:ext>
            </a:extLst>
          </p:cNvPr>
          <p:cNvSpPr/>
          <p:nvPr/>
        </p:nvSpPr>
        <p:spPr>
          <a:xfrm rot="5400000">
            <a:off x="2978727" y="1572329"/>
            <a:ext cx="336811" cy="154233"/>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18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90" name="Rectangle 50">
            <a:extLst>
              <a:ext uri="{FF2B5EF4-FFF2-40B4-BE49-F238E27FC236}">
                <a16:creationId xmlns:a16="http://schemas.microsoft.com/office/drawing/2014/main" id="{0E6262F8-3338-2080-87DC-C1B9FE919D28}"/>
              </a:ext>
            </a:extLst>
          </p:cNvPr>
          <p:cNvSpPr/>
          <p:nvPr/>
        </p:nvSpPr>
        <p:spPr>
          <a:xfrm>
            <a:off x="339674" y="2352725"/>
            <a:ext cx="8477300" cy="96895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N" sz="900" b="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991" name="TextBox 51">
            <a:extLst>
              <a:ext uri="{FF2B5EF4-FFF2-40B4-BE49-F238E27FC236}">
                <a16:creationId xmlns:a16="http://schemas.microsoft.com/office/drawing/2014/main" id="{05B8AB64-91F8-874F-0A54-5E1A2BBBEE49}"/>
              </a:ext>
            </a:extLst>
          </p:cNvPr>
          <p:cNvSpPr txBox="1"/>
          <p:nvPr/>
        </p:nvSpPr>
        <p:spPr>
          <a:xfrm>
            <a:off x="339674" y="2465846"/>
            <a:ext cx="8485775" cy="1175706"/>
          </a:xfrm>
          <a:prstGeom prst="rect">
            <a:avLst/>
          </a:prstGeom>
          <a:noFill/>
        </p:spPr>
        <p:txBody>
          <a:bodyPr wrap="square" rtlCol="0" anchor="ctr">
            <a:spAutoFit/>
          </a:bodyPr>
          <a:lstStyle/>
          <a:p>
            <a:pPr marL="88900" marR="0" lvl="0" indent="-88900" algn="l" defTabSz="914400" rtl="0" eaLnBrk="1" fontAlgn="auto" latinLnBrk="0" hangingPunct="1">
              <a:lnSpc>
                <a:spcPct val="100000"/>
              </a:lnSpc>
              <a:spcBef>
                <a:spcPts val="400"/>
              </a:spcBef>
              <a:spcAft>
                <a:spcPts val="400"/>
              </a:spcAft>
              <a:buClr>
                <a:srgbClr val="7A00E6"/>
              </a:buClr>
              <a:buSzTx/>
              <a:buFont typeface="Arial" panose="020B0604020202020204" pitchFamily="34" charset="0"/>
              <a:buChar char="•"/>
              <a:tabLst/>
              <a:defRPr/>
            </a:pPr>
            <a:r>
              <a:rPr kumimoji="0" lang="de-DE" sz="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Natürlich vorkommende genetische Varianten verleihen eine genetische Anfälligkeit</a:t>
            </a:r>
          </a:p>
          <a:p>
            <a:pPr marL="88900" marR="0" lvl="0" indent="-88900" algn="l" defTabSz="914400" rtl="0" eaLnBrk="1" fontAlgn="auto" latinLnBrk="0" hangingPunct="1">
              <a:lnSpc>
                <a:spcPct val="100000"/>
              </a:lnSpc>
              <a:spcBef>
                <a:spcPts val="400"/>
              </a:spcBef>
              <a:spcAft>
                <a:spcPts val="400"/>
              </a:spcAft>
              <a:buClr>
                <a:srgbClr val="7A00E6"/>
              </a:buClr>
              <a:buSzTx/>
              <a:buFont typeface="Arial" panose="020B0604020202020204" pitchFamily="34" charset="0"/>
              <a:buChar char="•"/>
              <a:tabLst/>
              <a:defRPr/>
            </a:pPr>
            <a:r>
              <a:rPr kumimoji="0" lang="de-DE" sz="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Bei Personen mit genetischer Veranlagung können Umweltfaktoren den Autoimmunprozess auslösen</a:t>
            </a:r>
            <a:endParaRPr kumimoji="0" lang="en-US" sz="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177800" marR="0" lvl="1" indent="-95250" algn="l" defTabSz="914400" rtl="0" eaLnBrk="1" fontAlgn="auto" latinLnBrk="0" hangingPunct="1">
              <a:lnSpc>
                <a:spcPct val="90000"/>
              </a:lnSpc>
              <a:spcBef>
                <a:spcPts val="400"/>
              </a:spcBef>
              <a:spcAft>
                <a:spcPts val="400"/>
              </a:spcAft>
              <a:buClr>
                <a:srgbClr val="7A00E6"/>
              </a:buClr>
              <a:buSzTx/>
              <a:buFont typeface="System Font Regular"/>
              <a:buChar char="-"/>
              <a:tabLst/>
              <a:defRPr/>
            </a:pPr>
            <a:r>
              <a:rPr kumimoji="0" lang="en-US" sz="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Zu den </a:t>
            </a:r>
            <a:r>
              <a:rPr kumimoji="0" lang="en-US" sz="9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Virusinfektionen</a:t>
            </a:r>
            <a:r>
              <a:rPr kumimoji="0" lang="en-US" sz="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die </a:t>
            </a:r>
            <a:r>
              <a:rPr kumimoji="0" lang="en-US" sz="9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nachweislich</a:t>
            </a:r>
            <a:r>
              <a:rPr kumimoji="0" lang="en-US" sz="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T1D </a:t>
            </a:r>
            <a:r>
              <a:rPr kumimoji="0" lang="en-US" sz="9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auslösen</a:t>
            </a:r>
            <a:r>
              <a:rPr kumimoji="0" lang="en-US" sz="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9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können</a:t>
            </a:r>
            <a:r>
              <a:rPr kumimoji="0" lang="en-US" sz="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9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gehören</a:t>
            </a:r>
            <a:r>
              <a:rPr kumimoji="0" lang="en-US" sz="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Coxsackie-B-Virus, Enterovirus, Rotavirus, Influenza, Mumps, </a:t>
            </a:r>
            <a:r>
              <a:rPr kumimoji="0" lang="en-US" sz="900" b="0" i="0" u="none" strike="noStrike" kern="1200" cap="none" spc="0" normalizeH="0" baseline="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Röteln</a:t>
            </a:r>
            <a:r>
              <a:rPr kumimoji="0" lang="en-US" sz="9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und SARS-CoV-2</a:t>
            </a:r>
            <a:r>
              <a:rPr kumimoji="0" lang="en-US" sz="900" b="0" i="0" u="none" strike="noStrike" kern="1200" cap="none" spc="0" normalizeH="0" baseline="3000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3-6</a:t>
            </a:r>
            <a:endParaRPr kumimoji="0" lang="en-US" sz="900" b="0" i="0" u="none" strike="noStrike" kern="1200" cap="none" spc="0" normalizeH="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endParaRPr>
          </a:p>
          <a:p>
            <a:pPr marL="177800" marR="0" lvl="1" indent="-95250" algn="l" defTabSz="914400" rtl="0" eaLnBrk="1" fontAlgn="auto" latinLnBrk="0" hangingPunct="1">
              <a:lnSpc>
                <a:spcPct val="90000"/>
              </a:lnSpc>
              <a:spcBef>
                <a:spcPts val="400"/>
              </a:spcBef>
              <a:spcAft>
                <a:spcPts val="400"/>
              </a:spcAft>
              <a:buClr>
                <a:srgbClr val="7A00E6"/>
              </a:buClr>
              <a:buSzTx/>
              <a:buFont typeface="System Font Regular"/>
              <a:buChar char="-"/>
              <a:tabLst/>
              <a:defRPr/>
            </a:pPr>
            <a:r>
              <a:rPr kumimoji="0" lang="en-US" sz="900" b="0" i="0" u="none" strike="noStrike" kern="1200" cap="none" spc="0" normalizeH="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Perinatale</a:t>
            </a:r>
            <a:r>
              <a:rPr kumimoji="0" lang="en-US" sz="900" b="0" i="0" u="none" strike="noStrike" kern="1200" cap="none" spc="0" normalizeH="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900" b="0" i="0" u="none" strike="noStrike" kern="1200" cap="none" spc="0" normalizeH="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Faktoren</a:t>
            </a:r>
            <a:r>
              <a:rPr kumimoji="0" lang="en-US" sz="900" b="0" i="0" u="none" strike="noStrike" kern="1200" cap="none" spc="0" normalizeH="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900" b="0" i="0" u="none" strike="noStrike" kern="1200" cap="none" spc="0" normalizeH="0" noProof="0" err="1">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wie</a:t>
            </a:r>
            <a:r>
              <a:rPr kumimoji="0" lang="en-US" sz="900" b="0" i="0" u="none" strike="noStrike" kern="1200" cap="none" spc="0" normalizeH="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de-DE" sz="900" b="0" i="0" u="none" strike="noStrike" kern="1200" cap="none" spc="0" normalizeH="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höheres mütterliches Alter, höheres Geburtsgewicht, Präeklampsie, Atemnot beim Neugeborenen, Neugeborenengelbsucht aufgrund von AB0-Inkompatibilität</a:t>
            </a:r>
            <a:r>
              <a:rPr kumimoji="0" lang="de-DE" sz="900" b="0" i="0" u="none" strike="noStrike" kern="1200" cap="none" spc="0" normalizeH="0" baseline="3000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7</a:t>
            </a:r>
            <a:r>
              <a:rPr kumimoji="0" lang="en-US" sz="900" b="0" i="0" u="none" strike="noStrike" kern="1200" cap="none" spc="0" normalizeH="0" noProof="0">
                <a:ln>
                  <a:noFill/>
                </a:ln>
                <a:solidFill>
                  <a:prstClr val="black"/>
                </a:solidFill>
                <a:effectLst/>
                <a:uLnTx/>
                <a:uFillTx/>
                <a:latin typeface="Verdana" panose="020B0604030504040204" pitchFamily="34" charset="0"/>
                <a:ea typeface="Verdana" panose="020B0604030504040204" pitchFamily="34" charset="0"/>
                <a:cs typeface="Verdana" panose="020B0604030504040204" pitchFamily="34" charset="0"/>
              </a:rPr>
              <a:t> </a:t>
            </a:r>
          </a:p>
        </p:txBody>
      </p:sp>
      <p:sp>
        <p:nvSpPr>
          <p:cNvPr id="992" name="TextBox 55">
            <a:extLst>
              <a:ext uri="{FF2B5EF4-FFF2-40B4-BE49-F238E27FC236}">
                <a16:creationId xmlns:a16="http://schemas.microsoft.com/office/drawing/2014/main" id="{0E3E9A12-B043-B353-0942-1B7D2F32A8E9}"/>
              </a:ext>
            </a:extLst>
          </p:cNvPr>
          <p:cNvSpPr txBox="1"/>
          <p:nvPr/>
        </p:nvSpPr>
        <p:spPr>
          <a:xfrm>
            <a:off x="308513" y="3681362"/>
            <a:ext cx="8516936" cy="307614"/>
          </a:xfrm>
          <a:prstGeom prst="roundRect">
            <a:avLst>
              <a:gd name="adj" fmla="val 50000"/>
            </a:avLst>
          </a:prstGeom>
          <a:solidFill>
            <a:schemeClr val="accent1"/>
          </a:solidFill>
          <a:effectLst/>
        </p:spPr>
        <p:txBody>
          <a:bodyPr wrap="square"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ABER: </a:t>
            </a:r>
            <a:r>
              <a:rPr kumimoji="0" lang="en-US" sz="110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Nur </a:t>
            </a:r>
            <a:r>
              <a:rPr kumimoji="0" lang="de-DE" sz="1100" b="1"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10 % der Menschen mit T1D</a:t>
            </a:r>
            <a:r>
              <a:rPr kumimoji="0" lang="de-DE" sz="110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haben einen </a:t>
            </a:r>
            <a:r>
              <a:rPr kumimoji="0" lang="de-DE" sz="1100" b="1"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Verwandten ersten Grades</a:t>
            </a:r>
            <a:r>
              <a:rPr kumimoji="0" lang="de-DE" sz="110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mit T1D</a:t>
            </a:r>
            <a:r>
              <a:rPr kumimoji="0" lang="en-US" sz="1100" i="0" u="none" strike="noStrike" kern="1200" cap="none" spc="0" normalizeH="0" baseline="3000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8-10</a:t>
            </a:r>
            <a:r>
              <a:rPr kumimoji="0" lang="en-US" sz="1100" i="0" u="none" strike="noStrike" kern="1200" cap="none" spc="0" normalizeH="0" baseline="0" noProof="0">
                <a:ln>
                  <a:noFill/>
                </a:ln>
                <a:solidFill>
                  <a:srgbClr val="FFFFFF"/>
                </a:solidFill>
                <a:effectLst/>
                <a:uLnTx/>
                <a:uFillTx/>
                <a:latin typeface="Verdana" panose="020B0604030504040204" pitchFamily="34" charset="0"/>
                <a:ea typeface="Verdana" panose="020B0604030504040204" pitchFamily="34" charset="0"/>
                <a:cs typeface="Verdana" panose="020B0604030504040204" pitchFamily="34" charset="0"/>
              </a:rPr>
              <a:t> </a:t>
            </a:r>
          </a:p>
        </p:txBody>
      </p:sp>
      <p:pic>
        <p:nvPicPr>
          <p:cNvPr id="993" name="Graphic 2">
            <a:extLst>
              <a:ext uri="{FF2B5EF4-FFF2-40B4-BE49-F238E27FC236}">
                <a16:creationId xmlns:a16="http://schemas.microsoft.com/office/drawing/2014/main" id="{E6C8CB5B-8673-6326-6169-9705F182E5C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593557" y="1207609"/>
            <a:ext cx="522197" cy="522197"/>
          </a:xfrm>
          <a:prstGeom prst="rect">
            <a:avLst/>
          </a:prstGeom>
        </p:spPr>
      </p:pic>
      <p:pic>
        <p:nvPicPr>
          <p:cNvPr id="994" name="Graphic 4">
            <a:extLst>
              <a:ext uri="{FF2B5EF4-FFF2-40B4-BE49-F238E27FC236}">
                <a16:creationId xmlns:a16="http://schemas.microsoft.com/office/drawing/2014/main" id="{5E73AF33-E7A0-0A60-61FE-13E54D956F1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175850" y="1136714"/>
            <a:ext cx="495120" cy="495120"/>
          </a:xfrm>
          <a:prstGeom prst="rect">
            <a:avLst/>
          </a:prstGeom>
        </p:spPr>
      </p:pic>
      <p:sp>
        <p:nvSpPr>
          <p:cNvPr id="2" name="TextBox 55">
            <a:extLst>
              <a:ext uri="{FF2B5EF4-FFF2-40B4-BE49-F238E27FC236}">
                <a16:creationId xmlns:a16="http://schemas.microsoft.com/office/drawing/2014/main" id="{0A5EF1D7-41BE-5E14-F76C-E3FDF35F901E}"/>
              </a:ext>
            </a:extLst>
          </p:cNvPr>
          <p:cNvSpPr txBox="1"/>
          <p:nvPr/>
        </p:nvSpPr>
        <p:spPr>
          <a:xfrm>
            <a:off x="308513" y="4043983"/>
            <a:ext cx="8516936" cy="425935"/>
          </a:xfrm>
          <a:prstGeom prst="roundRect">
            <a:avLst>
              <a:gd name="adj" fmla="val 50000"/>
            </a:avLst>
          </a:prstGeom>
          <a:solidFill>
            <a:schemeClr val="accent1"/>
          </a:solidFill>
          <a:effectLst/>
        </p:spPr>
        <p:txBody>
          <a:bodyPr wrap="square" anchor="ctr">
            <a:noAutofit/>
          </a:bodyPr>
          <a:lstStyle/>
          <a:p>
            <a:pPr lvl="0" algn="ctr">
              <a:defRPr/>
            </a:pPr>
            <a:r>
              <a:rPr lang="de-DE" sz="1100" b="1">
                <a:solidFill>
                  <a:prstClr val="white"/>
                </a:solidFill>
                <a:latin typeface="Verdana" panose="020B0604030504040204" pitchFamily="34" charset="0"/>
                <a:ea typeface="Verdana" panose="020B0604030504040204" pitchFamily="34" charset="0"/>
                <a:cs typeface="Verdana" panose="020B0604030504040204" pitchFamily="34" charset="0"/>
              </a:rPr>
              <a:t>≥ 25 %  funktionelle Betazellen könnten erforderlich sein, um ein Fortschreiten zu symptomatischem T1D zu vermeiden</a:t>
            </a:r>
            <a:r>
              <a:rPr lang="en-US" sz="1100" b="1" baseline="30000">
                <a:solidFill>
                  <a:prstClr val="white"/>
                </a:solidFill>
                <a:latin typeface="Verdana" panose="020B0604030504040204" pitchFamily="34" charset="0"/>
                <a:ea typeface="Verdana" panose="020B0604030504040204" pitchFamily="34" charset="0"/>
                <a:cs typeface="Verdana" panose="020B0604030504040204" pitchFamily="34" charset="0"/>
              </a:rPr>
              <a:t>11 </a:t>
            </a:r>
          </a:p>
        </p:txBody>
      </p:sp>
    </p:spTree>
    <p:extLst>
      <p:ext uri="{BB962C8B-B14F-4D97-AF65-F5344CB8AC3E}">
        <p14:creationId xmlns:p14="http://schemas.microsoft.com/office/powerpoint/2010/main" val="290382859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D2012E7-945A-E41F-5D8B-A5AF229A2195}"/>
            </a:ext>
          </a:extLst>
        </p:cNvPr>
        <p:cNvGrpSpPr/>
        <p:nvPr/>
      </p:nvGrpSpPr>
      <p:grpSpPr>
        <a:xfrm>
          <a:off x="0" y="0"/>
          <a:ext cx="0" cy="0"/>
          <a:chOff x="0" y="0"/>
          <a:chExt cx="0" cy="0"/>
        </a:xfrm>
      </p:grpSpPr>
      <p:sp>
        <p:nvSpPr>
          <p:cNvPr id="3" name="Textplatzhalter 9">
            <a:extLst>
              <a:ext uri="{FF2B5EF4-FFF2-40B4-BE49-F238E27FC236}">
                <a16:creationId xmlns:a16="http://schemas.microsoft.com/office/drawing/2014/main" id="{B3D16C7C-BA78-F30D-ADF9-90FACE4FDB27}"/>
              </a:ext>
            </a:extLst>
          </p:cNvPr>
          <p:cNvSpPr txBox="1">
            <a:spLocks/>
          </p:cNvSpPr>
          <p:nvPr/>
        </p:nvSpPr>
        <p:spPr>
          <a:xfrm>
            <a:off x="325167" y="116921"/>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4"/>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4"/>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4"/>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T1D-Früherkennung kann die psychosoziale Belastung und Ängste sowohl verstärken als auch verringern</a:t>
            </a:r>
            <a:r>
              <a:rPr lang="de-DE" sz="2000" b="1" baseline="30000">
                <a:solidFill>
                  <a:srgbClr val="7030A0"/>
                </a:solidFill>
                <a:latin typeface="+mj-lt"/>
              </a:rPr>
              <a:t>1-3</a:t>
            </a:r>
          </a:p>
        </p:txBody>
      </p:sp>
      <p:graphicFrame>
        <p:nvGraphicFramePr>
          <p:cNvPr id="5" name="Object 4" hidden="1">
            <a:extLst>
              <a:ext uri="{FF2B5EF4-FFF2-40B4-BE49-F238E27FC236}">
                <a16:creationId xmlns:a16="http://schemas.microsoft.com/office/drawing/2014/main" id="{69215C7E-FB00-D1E8-7DB7-B3A2F97C4C3E}"/>
              </a:ext>
            </a:extLst>
          </p:cNvPr>
          <p:cNvGraphicFramePr>
            <a:graphicFrameLocks noChangeAspect="1"/>
          </p:cNvGraphicFramePr>
          <p:nvPr>
            <p:custDataLst>
              <p:tags r:id="rId1"/>
            </p:custDataLst>
          </p:nvPr>
        </p:nvGraphicFramePr>
        <p:xfrm>
          <a:off x="1191" y="1191"/>
          <a:ext cx="1191" cy="1191"/>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5" name="Object 4" hidden="1">
                        <a:extLst>
                          <a:ext uri="{FF2B5EF4-FFF2-40B4-BE49-F238E27FC236}">
                            <a16:creationId xmlns:a16="http://schemas.microsoft.com/office/drawing/2014/main" id="{69215C7E-FB00-D1E8-7DB7-B3A2F97C4C3E}"/>
                          </a:ext>
                        </a:extLst>
                      </p:cNvPr>
                      <p:cNvPicPr/>
                      <p:nvPr/>
                    </p:nvPicPr>
                    <p:blipFill>
                      <a:blip r:embed="rId6"/>
                      <a:stretch>
                        <a:fillRect/>
                      </a:stretch>
                    </p:blipFill>
                    <p:spPr>
                      <a:xfrm>
                        <a:off x="1191" y="1191"/>
                        <a:ext cx="1191" cy="1191"/>
                      </a:xfrm>
                      <a:prstGeom prst="rect">
                        <a:avLst/>
                      </a:prstGeom>
                    </p:spPr>
                  </p:pic>
                </p:oleObj>
              </mc:Fallback>
            </mc:AlternateContent>
          </a:graphicData>
        </a:graphic>
      </p:graphicFrame>
      <p:sp>
        <p:nvSpPr>
          <p:cNvPr id="9" name="TextBox 8">
            <a:extLst>
              <a:ext uri="{FF2B5EF4-FFF2-40B4-BE49-F238E27FC236}">
                <a16:creationId xmlns:a16="http://schemas.microsoft.com/office/drawing/2014/main" id="{DB6531E1-15C2-41FD-D7CD-F141A1EA4D80}"/>
              </a:ext>
            </a:extLst>
          </p:cNvPr>
          <p:cNvSpPr txBox="1"/>
          <p:nvPr/>
        </p:nvSpPr>
        <p:spPr>
          <a:xfrm>
            <a:off x="325168" y="4556141"/>
            <a:ext cx="8463365" cy="566822"/>
          </a:xfrm>
          <a:prstGeom prst="rect">
            <a:avLst/>
          </a:prstGeom>
          <a:noFill/>
        </p:spPr>
        <p:txBody>
          <a:bodyPr wrap="square" rtlCol="0" anchor="b">
            <a:spAutoFit/>
          </a:bodyPr>
          <a:lstStyle/>
          <a:p>
            <a:pPr>
              <a:spcBef>
                <a:spcPts val="75"/>
              </a:spcBef>
              <a:buClr>
                <a:srgbClr val="2198DD"/>
              </a:buClr>
              <a:defRPr/>
            </a:pPr>
            <a:r>
              <a:rPr lang="de-DE" sz="600">
                <a:solidFill>
                  <a:srgbClr val="404040"/>
                </a:solidFill>
                <a:ea typeface="Verdana"/>
                <a:cs typeface="Verdana"/>
              </a:rPr>
              <a:t>DKA: Diabetische Ketoazidose; T1D: Typ-1-Diabetes.</a:t>
            </a:r>
          </a:p>
          <a:p>
            <a:pPr>
              <a:spcBef>
                <a:spcPts val="75"/>
              </a:spcBef>
              <a:buClr>
                <a:srgbClr val="2198DD"/>
              </a:buClr>
              <a:defRPr/>
            </a:pPr>
            <a:r>
              <a:rPr lang="de-DE" sz="600" b="1">
                <a:solidFill>
                  <a:srgbClr val="404040"/>
                </a:solidFill>
                <a:ea typeface="Verdana"/>
                <a:cs typeface="Verdana"/>
              </a:rPr>
              <a:t>1.</a:t>
            </a:r>
            <a:r>
              <a:rPr lang="de-DE" sz="600">
                <a:solidFill>
                  <a:srgbClr val="404040"/>
                </a:solidFill>
                <a:ea typeface="Verdana"/>
                <a:cs typeface="Verdana"/>
              </a:rPr>
              <a:t> Bennet Johnson S.</a:t>
            </a:r>
            <a:r>
              <a:rPr lang="de-DE" sz="600" i="1">
                <a:solidFill>
                  <a:srgbClr val="404040"/>
                </a:solidFill>
                <a:ea typeface="Verdana"/>
                <a:cs typeface="Verdana"/>
              </a:rPr>
              <a:t> </a:t>
            </a:r>
            <a:r>
              <a:rPr lang="de-DE" sz="600" i="1" err="1">
                <a:solidFill>
                  <a:srgbClr val="404040"/>
                </a:solidFill>
                <a:ea typeface="Verdana"/>
                <a:cs typeface="Verdana"/>
              </a:rPr>
              <a:t>Curr</a:t>
            </a:r>
            <a:r>
              <a:rPr lang="de-DE" sz="600" i="1">
                <a:solidFill>
                  <a:srgbClr val="404040"/>
                </a:solidFill>
                <a:ea typeface="Verdana"/>
                <a:cs typeface="Verdana"/>
              </a:rPr>
              <a:t> Diab Rep </a:t>
            </a:r>
            <a:r>
              <a:rPr lang="de-DE" sz="600">
                <a:solidFill>
                  <a:srgbClr val="404040"/>
                </a:solidFill>
                <a:ea typeface="Verdana"/>
                <a:cs typeface="Verdana"/>
              </a:rPr>
              <a:t>2011; 11: 454</a:t>
            </a:r>
            <a:r>
              <a:rPr lang="de-DE" sz="600">
                <a:solidFill>
                  <a:srgbClr val="404040"/>
                </a:solidFill>
                <a:ea typeface="Arial"/>
                <a:cs typeface="Arial"/>
              </a:rPr>
              <a:t>–9</a:t>
            </a:r>
            <a:r>
              <a:rPr lang="de-DE" sz="600">
                <a:solidFill>
                  <a:srgbClr val="404040"/>
                </a:solidFill>
                <a:ea typeface="Verdana"/>
                <a:cs typeface="Verdana"/>
              </a:rPr>
              <a:t>. </a:t>
            </a:r>
            <a:r>
              <a:rPr lang="de-DE" sz="600" b="1">
                <a:solidFill>
                  <a:srgbClr val="404040"/>
                </a:solidFill>
                <a:ea typeface="Verdana"/>
                <a:cs typeface="Verdana"/>
              </a:rPr>
              <a:t>2.</a:t>
            </a:r>
            <a:r>
              <a:rPr lang="de-DE" sz="600">
                <a:solidFill>
                  <a:srgbClr val="404040"/>
                </a:solidFill>
                <a:ea typeface="Verdana"/>
                <a:cs typeface="Verdana"/>
              </a:rPr>
              <a:t> Quinn LM </a:t>
            </a:r>
            <a:r>
              <a:rPr lang="de-DE" sz="600" i="1">
                <a:solidFill>
                  <a:srgbClr val="404040"/>
                </a:solidFill>
                <a:ea typeface="Verdana"/>
                <a:cs typeface="Verdana"/>
              </a:rPr>
              <a:t>et al. </a:t>
            </a:r>
            <a:r>
              <a:rPr lang="de-DE" sz="600" i="1" err="1">
                <a:solidFill>
                  <a:srgbClr val="404040"/>
                </a:solidFill>
                <a:ea typeface="Verdana"/>
                <a:cs typeface="Verdana"/>
              </a:rPr>
              <a:t>Diabet</a:t>
            </a:r>
            <a:r>
              <a:rPr lang="de-DE" sz="600" i="1">
                <a:solidFill>
                  <a:srgbClr val="404040"/>
                </a:solidFill>
                <a:ea typeface="Verdana"/>
                <a:cs typeface="Verdana"/>
              </a:rPr>
              <a:t> Med</a:t>
            </a:r>
            <a:r>
              <a:rPr lang="de-DE" sz="600">
                <a:solidFill>
                  <a:srgbClr val="404040"/>
                </a:solidFill>
                <a:ea typeface="Verdana"/>
                <a:cs typeface="Verdana"/>
              </a:rPr>
              <a:t> 2023; 40: e15131. </a:t>
            </a:r>
            <a:r>
              <a:rPr lang="de-DE" sz="600" b="1">
                <a:solidFill>
                  <a:srgbClr val="404040"/>
                </a:solidFill>
                <a:ea typeface="Verdana"/>
                <a:cs typeface="Verdana"/>
              </a:rPr>
              <a:t>3.</a:t>
            </a:r>
            <a:r>
              <a:rPr lang="de-DE" sz="600">
                <a:solidFill>
                  <a:srgbClr val="404040"/>
                </a:solidFill>
                <a:ea typeface="Verdana"/>
                <a:cs typeface="Verdana"/>
              </a:rPr>
              <a:t> O‘Donnell H</a:t>
            </a:r>
            <a:r>
              <a:rPr lang="de-DE" sz="600" i="1">
                <a:solidFill>
                  <a:srgbClr val="404040"/>
                </a:solidFill>
                <a:ea typeface="Verdana"/>
                <a:cs typeface="Verdana"/>
              </a:rPr>
              <a:t>. </a:t>
            </a:r>
            <a:r>
              <a:rPr lang="de-DE" sz="600">
                <a:solidFill>
                  <a:srgbClr val="404040"/>
                </a:solidFill>
                <a:ea typeface="Verdana"/>
                <a:cs typeface="Verdana"/>
              </a:rPr>
              <a:t>Stakeholder‘ Engagement in Screening. Präsentiert bei: Session 3 </a:t>
            </a:r>
            <a:r>
              <a:rPr lang="de-DE" sz="600" err="1">
                <a:solidFill>
                  <a:srgbClr val="404040"/>
                </a:solidFill>
                <a:ea typeface="Verdana"/>
                <a:cs typeface="Verdana"/>
              </a:rPr>
              <a:t>Practical</a:t>
            </a:r>
            <a:r>
              <a:rPr lang="de-DE" sz="600">
                <a:solidFill>
                  <a:srgbClr val="404040"/>
                </a:solidFill>
                <a:ea typeface="Verdana"/>
                <a:cs typeface="Verdana"/>
              </a:rPr>
              <a:t> </a:t>
            </a:r>
            <a:r>
              <a:rPr lang="de-DE" sz="600" err="1">
                <a:solidFill>
                  <a:srgbClr val="404040"/>
                </a:solidFill>
                <a:ea typeface="Verdana"/>
                <a:cs typeface="Verdana"/>
              </a:rPr>
              <a:t>Aspects</a:t>
            </a:r>
            <a:r>
              <a:rPr lang="de-DE" sz="600">
                <a:solidFill>
                  <a:srgbClr val="404040"/>
                </a:solidFill>
                <a:ea typeface="Verdana"/>
                <a:cs typeface="Verdana"/>
              </a:rPr>
              <a:t> </a:t>
            </a:r>
            <a:r>
              <a:rPr lang="de-DE" sz="600" err="1">
                <a:solidFill>
                  <a:srgbClr val="404040"/>
                </a:solidFill>
                <a:ea typeface="Verdana"/>
                <a:cs typeface="Verdana"/>
              </a:rPr>
              <a:t>of</a:t>
            </a:r>
            <a:r>
              <a:rPr lang="de-DE" sz="600">
                <a:solidFill>
                  <a:srgbClr val="404040"/>
                </a:solidFill>
                <a:ea typeface="Verdana"/>
                <a:cs typeface="Verdana"/>
              </a:rPr>
              <a:t> Screening </a:t>
            </a:r>
            <a:r>
              <a:rPr lang="de-DE" sz="600" err="1">
                <a:solidFill>
                  <a:srgbClr val="404040"/>
                </a:solidFill>
                <a:ea typeface="Verdana"/>
                <a:cs typeface="Verdana"/>
              </a:rPr>
              <a:t>for</a:t>
            </a:r>
            <a:r>
              <a:rPr lang="de-DE" sz="600">
                <a:solidFill>
                  <a:srgbClr val="404040"/>
                </a:solidFill>
                <a:ea typeface="Verdana"/>
                <a:cs typeface="Verdana"/>
              </a:rPr>
              <a:t> </a:t>
            </a:r>
            <a:r>
              <a:rPr lang="de-DE" sz="600" err="1">
                <a:solidFill>
                  <a:srgbClr val="404040"/>
                </a:solidFill>
                <a:ea typeface="Verdana"/>
                <a:cs typeface="Verdana"/>
              </a:rPr>
              <a:t>Pre-Symptomatic</a:t>
            </a:r>
            <a:r>
              <a:rPr lang="de-DE" sz="600">
                <a:solidFill>
                  <a:srgbClr val="404040"/>
                </a:solidFill>
                <a:ea typeface="Verdana"/>
                <a:cs typeface="Verdana"/>
              </a:rPr>
              <a:t> T1D, 6th Annual Diabetes </a:t>
            </a:r>
            <a:r>
              <a:rPr lang="de-DE" sz="600" err="1">
                <a:solidFill>
                  <a:srgbClr val="404040"/>
                </a:solidFill>
                <a:ea typeface="Verdana"/>
                <a:cs typeface="Verdana"/>
              </a:rPr>
              <a:t>Prevention</a:t>
            </a:r>
            <a:r>
              <a:rPr lang="de-DE" sz="600">
                <a:solidFill>
                  <a:srgbClr val="404040"/>
                </a:solidFill>
                <a:ea typeface="Verdana"/>
                <a:cs typeface="Verdana"/>
              </a:rPr>
              <a:t> Symposium; 9.-10. November 2023, Barbara Davis Center, Aurora, CO, USA; Folien erhältlich unter: </a:t>
            </a:r>
            <a:r>
              <a:rPr lang="de-DE" sz="600">
                <a:solidFill>
                  <a:srgbClr val="404040"/>
                </a:solidFill>
                <a:ea typeface="Verdana"/>
                <a:cs typeface="Verdana"/>
                <a:hlinkClick r:id="rId7">
                  <a:extLst>
                    <a:ext uri="{A12FA001-AC4F-418D-AE19-62706E023703}">
                      <ahyp:hlinkClr xmlns:ahyp="http://schemas.microsoft.com/office/drawing/2018/hyperlinkcolor" val="tx"/>
                    </a:ext>
                  </a:extLst>
                </a:hlinkClick>
              </a:rPr>
              <a:t>https://medschool.cuanschutz.edu/docs/librariesprovider48/conferences-and-events/2023-diabetes-day-symposium-slides-thurs/3-2_stakeholder's-engagement-in-screening_odonnell.pdf?sfvrsn=29b711bb_2</a:t>
            </a:r>
            <a:r>
              <a:rPr lang="de-DE" sz="600">
                <a:solidFill>
                  <a:srgbClr val="404040"/>
                </a:solidFill>
                <a:ea typeface="Verdana"/>
                <a:cs typeface="Verdana"/>
              </a:rPr>
              <a:t>. Zuletzt abgerufen am 12.01.2026. </a:t>
            </a:r>
            <a:endParaRPr lang="de-DE" sz="600">
              <a:solidFill>
                <a:srgbClr val="404040"/>
              </a:solidFill>
              <a:ea typeface="Verdana" panose="020B0604030504040204" pitchFamily="34" charset="0"/>
              <a:cs typeface="Verdana" panose="020B0604030504040204" pitchFamily="34" charset="0"/>
            </a:endParaRPr>
          </a:p>
        </p:txBody>
      </p:sp>
      <p:sp>
        <p:nvSpPr>
          <p:cNvPr id="54" name="Rectangle 21">
            <a:extLst>
              <a:ext uri="{FF2B5EF4-FFF2-40B4-BE49-F238E27FC236}">
                <a16:creationId xmlns:a16="http://schemas.microsoft.com/office/drawing/2014/main" id="{F456883F-4272-FDFE-A95D-407F1DAD257D}"/>
              </a:ext>
            </a:extLst>
          </p:cNvPr>
          <p:cNvSpPr/>
          <p:nvPr/>
        </p:nvSpPr>
        <p:spPr>
          <a:xfrm>
            <a:off x="355468" y="1597807"/>
            <a:ext cx="4190202" cy="2947863"/>
          </a:xfrm>
          <a:prstGeom prst="rect">
            <a:avLst/>
          </a:prstGeom>
          <a:solidFill>
            <a:srgbClr val="D1D1D1">
              <a:alpha val="30000"/>
            </a:srgbClr>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ea typeface="+mn-ea"/>
              <a:cs typeface="+mn-cs"/>
            </a:endParaRPr>
          </a:p>
        </p:txBody>
      </p:sp>
      <p:pic>
        <p:nvPicPr>
          <p:cNvPr id="55" name="Picture 2" descr="Anxiety Vector PNG, Vector, PSD, and Clipart With ...">
            <a:extLst>
              <a:ext uri="{FF2B5EF4-FFF2-40B4-BE49-F238E27FC236}">
                <a16:creationId xmlns:a16="http://schemas.microsoft.com/office/drawing/2014/main" id="{F1E7B8A0-E5EF-3A18-D007-3351E8E915F5}"/>
              </a:ext>
            </a:extLst>
          </p:cNvPr>
          <p:cNvPicPr>
            <a:picLocks noChangeAspect="1" noChangeArrowheads="1"/>
          </p:cNvPicPr>
          <p:nvPr/>
        </p:nvPicPr>
        <p:blipFill rotWithShape="1">
          <a:blip r:embed="rId8">
            <a:clrChange>
              <a:clrFrom>
                <a:srgbClr val="FFFFFF"/>
              </a:clrFrom>
              <a:clrTo>
                <a:srgbClr val="FFFFFF">
                  <a:alpha val="0"/>
                </a:srgbClr>
              </a:clrTo>
            </a:clrChange>
            <a:extLst>
              <a:ext uri="{28A0092B-C50C-407E-A947-70E740481C1C}">
                <a14:useLocalDpi xmlns:a14="http://schemas.microsoft.com/office/drawing/2010/main" val="0"/>
              </a:ext>
            </a:extLst>
          </a:blip>
          <a:srcRect l="20989" t="14131" r="20231" b="9456"/>
          <a:stretch>
            <a:fillRect/>
          </a:stretch>
        </p:blipFill>
        <p:spPr bwMode="auto">
          <a:xfrm>
            <a:off x="452715" y="2303160"/>
            <a:ext cx="1042511" cy="1355265"/>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4" descr="Hand Drawn Doctor talking to patient at hospital in flat style 27953440  Vector Art at Vecteezy">
            <a:extLst>
              <a:ext uri="{FF2B5EF4-FFF2-40B4-BE49-F238E27FC236}">
                <a16:creationId xmlns:a16="http://schemas.microsoft.com/office/drawing/2014/main" id="{8B048001-C82B-30DC-3FEC-FE2F705992F7}"/>
              </a:ext>
            </a:extLst>
          </p:cNvPr>
          <p:cNvPicPr>
            <a:picLocks noChangeAspect="1" noChangeArrowheads="1"/>
          </p:cNvPicPr>
          <p:nvPr/>
        </p:nvPicPr>
        <p:blipFill>
          <a:blip r:embed="rId9">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a:stretch>
            <a:fillRect/>
          </a:stretch>
        </p:blipFill>
        <p:spPr bwMode="auto">
          <a:xfrm>
            <a:off x="4685702" y="2385743"/>
            <a:ext cx="1428608" cy="1344866"/>
          </a:xfrm>
          <a:prstGeom prst="rect">
            <a:avLst/>
          </a:prstGeom>
          <a:noFill/>
          <a:extLst>
            <a:ext uri="{909E8E84-426E-40DD-AFC4-6F175D3DCCD1}">
              <a14:hiddenFill xmlns:a14="http://schemas.microsoft.com/office/drawing/2010/main">
                <a:solidFill>
                  <a:srgbClr val="FFFFFF"/>
                </a:solidFill>
              </a14:hiddenFill>
            </a:ext>
          </a:extLst>
        </p:spPr>
      </p:pic>
      <p:sp>
        <p:nvSpPr>
          <p:cNvPr id="57" name="TextBox 5">
            <a:extLst>
              <a:ext uri="{FF2B5EF4-FFF2-40B4-BE49-F238E27FC236}">
                <a16:creationId xmlns:a16="http://schemas.microsoft.com/office/drawing/2014/main" id="{4987668D-E3D1-636F-1D4E-271A1665B638}"/>
              </a:ext>
            </a:extLst>
          </p:cNvPr>
          <p:cNvSpPr txBox="1"/>
          <p:nvPr/>
        </p:nvSpPr>
        <p:spPr>
          <a:xfrm>
            <a:off x="484249" y="1894440"/>
            <a:ext cx="2866820" cy="304699"/>
          </a:xfrm>
          <a:prstGeom prst="rect">
            <a:avLst/>
          </a:prstGeom>
          <a:noFill/>
        </p:spPr>
        <p:txBody>
          <a:bodyPr wrap="square" lIns="0" tIns="0" rIns="0" bIns="0" rtlCol="0">
            <a:spAutoFit/>
          </a:bodyPr>
          <a:lstStyle/>
          <a:p>
            <a:pPr defTabSz="685800">
              <a:lnSpc>
                <a:spcPct val="90000"/>
              </a:lnSpc>
            </a:pPr>
            <a:r>
              <a:rPr lang="en-US" sz="1100">
                <a:solidFill>
                  <a:srgbClr val="030F3B"/>
                </a:solidFill>
                <a:cs typeface="Poppins" pitchFamily="2" charset="77"/>
              </a:rPr>
              <a:t>Progression zu T1D Stadium 3 – Angst und Verwirrung</a:t>
            </a:r>
            <a:r>
              <a:rPr lang="en-US" sz="1100" baseline="30000">
                <a:solidFill>
                  <a:srgbClr val="030F3B"/>
                </a:solidFill>
                <a:cs typeface="Poppins" pitchFamily="2" charset="77"/>
              </a:rPr>
              <a:t>1-3</a:t>
            </a:r>
            <a:r>
              <a:rPr lang="en-US" sz="1100">
                <a:solidFill>
                  <a:srgbClr val="030F3B"/>
                </a:solidFill>
                <a:cs typeface="Poppins" pitchFamily="2" charset="77"/>
              </a:rPr>
              <a:t> </a:t>
            </a:r>
          </a:p>
        </p:txBody>
      </p:sp>
      <p:sp>
        <p:nvSpPr>
          <p:cNvPr id="58" name="TextBox 13">
            <a:extLst>
              <a:ext uri="{FF2B5EF4-FFF2-40B4-BE49-F238E27FC236}">
                <a16:creationId xmlns:a16="http://schemas.microsoft.com/office/drawing/2014/main" id="{307529FB-5E82-FBFB-669F-05BBF52642C2}"/>
              </a:ext>
            </a:extLst>
          </p:cNvPr>
          <p:cNvSpPr txBox="1"/>
          <p:nvPr/>
        </p:nvSpPr>
        <p:spPr>
          <a:xfrm>
            <a:off x="484249" y="1684735"/>
            <a:ext cx="1248740" cy="152349"/>
          </a:xfrm>
          <a:prstGeom prst="rect">
            <a:avLst/>
          </a:prstGeom>
          <a:noFill/>
        </p:spPr>
        <p:txBody>
          <a:bodyPr wrap="none" lIns="0" tIns="0" rIns="0" bIns="0" rtlCol="0">
            <a:spAutoFit/>
          </a:bodyPr>
          <a:lstStyle/>
          <a:p>
            <a:pPr defTabSz="685800">
              <a:lnSpc>
                <a:spcPct val="90000"/>
              </a:lnSpc>
              <a:spcBef>
                <a:spcPts val="750"/>
              </a:spcBef>
            </a:pPr>
            <a:r>
              <a:rPr lang="en-US" sz="1100" b="1" err="1">
                <a:solidFill>
                  <a:srgbClr val="030F3B"/>
                </a:solidFill>
                <a:cs typeface="Poppins" pitchFamily="2" charset="77"/>
              </a:rPr>
              <a:t>Stadien</a:t>
            </a:r>
            <a:r>
              <a:rPr lang="en-US" sz="1100" b="1">
                <a:solidFill>
                  <a:srgbClr val="030F3B"/>
                </a:solidFill>
                <a:cs typeface="Poppins" pitchFamily="2" charset="77"/>
              </a:rPr>
              <a:t> 1 und 2</a:t>
            </a:r>
          </a:p>
        </p:txBody>
      </p:sp>
      <p:sp>
        <p:nvSpPr>
          <p:cNvPr id="59" name="TextBox 14">
            <a:extLst>
              <a:ext uri="{FF2B5EF4-FFF2-40B4-BE49-F238E27FC236}">
                <a16:creationId xmlns:a16="http://schemas.microsoft.com/office/drawing/2014/main" id="{639B19F2-38FF-AEBB-0AE3-3CB049D75279}"/>
              </a:ext>
            </a:extLst>
          </p:cNvPr>
          <p:cNvSpPr txBox="1"/>
          <p:nvPr/>
        </p:nvSpPr>
        <p:spPr>
          <a:xfrm>
            <a:off x="4714200" y="1684735"/>
            <a:ext cx="806311" cy="152349"/>
          </a:xfrm>
          <a:prstGeom prst="rect">
            <a:avLst/>
          </a:prstGeom>
          <a:noFill/>
        </p:spPr>
        <p:txBody>
          <a:bodyPr wrap="none" lIns="0" tIns="0" rIns="0" bIns="0" rtlCol="0">
            <a:spAutoFit/>
          </a:bodyPr>
          <a:lstStyle/>
          <a:p>
            <a:pPr defTabSz="685800">
              <a:lnSpc>
                <a:spcPct val="90000"/>
              </a:lnSpc>
              <a:spcBef>
                <a:spcPts val="750"/>
              </a:spcBef>
            </a:pPr>
            <a:r>
              <a:rPr lang="en-US" sz="1100" b="1">
                <a:solidFill>
                  <a:srgbClr val="FFFFFF">
                    <a:lumMod val="85000"/>
                  </a:srgbClr>
                </a:solidFill>
                <a:cs typeface="Poppins" pitchFamily="2" charset="77"/>
              </a:rPr>
              <a:t>Stadium 3</a:t>
            </a:r>
          </a:p>
        </p:txBody>
      </p:sp>
      <p:sp>
        <p:nvSpPr>
          <p:cNvPr id="60" name="TextBox 16">
            <a:extLst>
              <a:ext uri="{FF2B5EF4-FFF2-40B4-BE49-F238E27FC236}">
                <a16:creationId xmlns:a16="http://schemas.microsoft.com/office/drawing/2014/main" id="{595B794C-FFC1-7ECF-4369-93033F2EA3FC}"/>
              </a:ext>
            </a:extLst>
          </p:cNvPr>
          <p:cNvSpPr txBox="1"/>
          <p:nvPr/>
        </p:nvSpPr>
        <p:spPr>
          <a:xfrm>
            <a:off x="1435300" y="2300877"/>
            <a:ext cx="3079978" cy="1836913"/>
          </a:xfrm>
          <a:prstGeom prst="rect">
            <a:avLst/>
          </a:prstGeom>
          <a:noFill/>
        </p:spPr>
        <p:txBody>
          <a:bodyPr wrap="square" lIns="0" tIns="0" rIns="0" bIns="0">
            <a:spAutoFit/>
          </a:bodyPr>
          <a:lstStyle/>
          <a:p>
            <a:pPr defTabSz="685800">
              <a:lnSpc>
                <a:spcPct val="90000"/>
              </a:lnSpc>
              <a:spcBef>
                <a:spcPts val="225"/>
              </a:spcBef>
            </a:pPr>
            <a:r>
              <a:rPr lang="en-US" sz="900" b="1" err="1">
                <a:solidFill>
                  <a:srgbClr val="030F3B"/>
                </a:solidFill>
              </a:rPr>
              <a:t>Elterliche</a:t>
            </a:r>
            <a:r>
              <a:rPr lang="en-US" sz="900" b="1">
                <a:solidFill>
                  <a:srgbClr val="030F3B"/>
                </a:solidFill>
              </a:rPr>
              <a:t> Angst:</a:t>
            </a:r>
          </a:p>
          <a:p>
            <a:pPr marL="107156" indent="-107156" defTabSz="685800">
              <a:lnSpc>
                <a:spcPct val="90000"/>
              </a:lnSpc>
              <a:spcBef>
                <a:spcPts val="225"/>
              </a:spcBef>
              <a:buFont typeface="Arial" panose="020B0604020202020204" pitchFamily="34" charset="0"/>
              <a:buChar char="•"/>
            </a:pPr>
            <a:r>
              <a:rPr lang="en-US" sz="800">
                <a:solidFill>
                  <a:srgbClr val="030F3B"/>
                </a:solidFill>
              </a:rPr>
              <a:t>Sorge um die Gesundheit des </a:t>
            </a:r>
            <a:r>
              <a:rPr lang="en-US" sz="800" err="1">
                <a:solidFill>
                  <a:srgbClr val="030F3B"/>
                </a:solidFill>
              </a:rPr>
              <a:t>Kindes</a:t>
            </a:r>
            <a:endParaRPr lang="en-US" sz="800">
              <a:solidFill>
                <a:srgbClr val="030F3B"/>
              </a:solidFill>
            </a:endParaRPr>
          </a:p>
          <a:p>
            <a:pPr marL="107156" indent="-107156" defTabSz="685800">
              <a:lnSpc>
                <a:spcPct val="90000"/>
              </a:lnSpc>
              <a:spcBef>
                <a:spcPts val="225"/>
              </a:spcBef>
              <a:buFont typeface="Arial" panose="020B0604020202020204" pitchFamily="34" charset="0"/>
              <a:buChar char="•"/>
            </a:pPr>
            <a:r>
              <a:rPr lang="en-US" sz="800" err="1">
                <a:solidFill>
                  <a:srgbClr val="030F3B"/>
                </a:solidFill>
              </a:rPr>
              <a:t>Verantwortungsgefühl</a:t>
            </a:r>
            <a:r>
              <a:rPr lang="en-US" sz="800">
                <a:solidFill>
                  <a:srgbClr val="030F3B"/>
                </a:solidFill>
              </a:rPr>
              <a:t> für die </a:t>
            </a:r>
            <a:r>
              <a:rPr lang="en-US" sz="800" err="1">
                <a:solidFill>
                  <a:srgbClr val="030F3B"/>
                </a:solidFill>
              </a:rPr>
              <a:t>Überwachung</a:t>
            </a:r>
            <a:r>
              <a:rPr lang="en-US" sz="800">
                <a:solidFill>
                  <a:srgbClr val="030F3B"/>
                </a:solidFill>
              </a:rPr>
              <a:t> und </a:t>
            </a:r>
            <a:r>
              <a:rPr lang="en-US" sz="800" err="1">
                <a:solidFill>
                  <a:srgbClr val="030F3B"/>
                </a:solidFill>
              </a:rPr>
              <a:t>Vermeidung</a:t>
            </a:r>
            <a:r>
              <a:rPr lang="en-US" sz="800">
                <a:solidFill>
                  <a:srgbClr val="030F3B"/>
                </a:solidFill>
              </a:rPr>
              <a:t> der </a:t>
            </a:r>
            <a:r>
              <a:rPr lang="en-US" sz="800" err="1">
                <a:solidFill>
                  <a:srgbClr val="030F3B"/>
                </a:solidFill>
              </a:rPr>
              <a:t>Erkrankung</a:t>
            </a:r>
            <a:endParaRPr lang="en-US" sz="800">
              <a:solidFill>
                <a:srgbClr val="030F3B"/>
              </a:solidFill>
            </a:endParaRPr>
          </a:p>
          <a:p>
            <a:pPr defTabSz="685800">
              <a:lnSpc>
                <a:spcPct val="90000"/>
              </a:lnSpc>
              <a:spcBef>
                <a:spcPts val="900"/>
              </a:spcBef>
            </a:pPr>
            <a:r>
              <a:rPr lang="en-US" sz="900" b="1">
                <a:solidFill>
                  <a:srgbClr val="030F3B"/>
                </a:solidFill>
              </a:rPr>
              <a:t>Angst </a:t>
            </a:r>
            <a:r>
              <a:rPr lang="en-US" sz="900" b="1" err="1">
                <a:solidFill>
                  <a:srgbClr val="030F3B"/>
                </a:solidFill>
              </a:rPr>
              <a:t>vor</a:t>
            </a:r>
            <a:r>
              <a:rPr lang="en-US" sz="900" b="1">
                <a:solidFill>
                  <a:srgbClr val="030F3B"/>
                </a:solidFill>
              </a:rPr>
              <a:t> dem </a:t>
            </a:r>
            <a:r>
              <a:rPr lang="en-US" sz="900" b="1" err="1">
                <a:solidFill>
                  <a:srgbClr val="030F3B"/>
                </a:solidFill>
              </a:rPr>
              <a:t>Unbekannten</a:t>
            </a:r>
            <a:r>
              <a:rPr lang="en-US" sz="900" b="1">
                <a:solidFill>
                  <a:srgbClr val="030F3B"/>
                </a:solidFill>
              </a:rPr>
              <a:t>:</a:t>
            </a:r>
          </a:p>
          <a:p>
            <a:pPr marL="100013" indent="-100013" defTabSz="685800">
              <a:lnSpc>
                <a:spcPct val="90000"/>
              </a:lnSpc>
              <a:spcBef>
                <a:spcPts val="225"/>
              </a:spcBef>
              <a:buFont typeface="Arial" panose="020B0604020202020204" pitchFamily="34" charset="0"/>
              <a:buChar char="•"/>
            </a:pPr>
            <a:r>
              <a:rPr lang="en-US" sz="800" err="1">
                <a:solidFill>
                  <a:srgbClr val="030F3B"/>
                </a:solidFill>
              </a:rPr>
              <a:t>Unsicherheit</a:t>
            </a:r>
            <a:r>
              <a:rPr lang="en-US" sz="800">
                <a:solidFill>
                  <a:srgbClr val="030F3B"/>
                </a:solidFill>
              </a:rPr>
              <a:t>; ab </a:t>
            </a:r>
            <a:r>
              <a:rPr lang="en-US" sz="800" err="1">
                <a:solidFill>
                  <a:srgbClr val="030F3B"/>
                </a:solidFill>
              </a:rPr>
              <a:t>wann</a:t>
            </a:r>
            <a:r>
              <a:rPr lang="en-US" sz="800">
                <a:solidFill>
                  <a:srgbClr val="030F3B"/>
                </a:solidFill>
              </a:rPr>
              <a:t> </a:t>
            </a:r>
            <a:r>
              <a:rPr lang="en-US" sz="800" err="1">
                <a:solidFill>
                  <a:srgbClr val="030F3B"/>
                </a:solidFill>
              </a:rPr>
              <a:t>wird</a:t>
            </a:r>
            <a:r>
              <a:rPr lang="en-US" sz="800">
                <a:solidFill>
                  <a:srgbClr val="030F3B"/>
                </a:solidFill>
              </a:rPr>
              <a:t> Insulin </a:t>
            </a:r>
            <a:r>
              <a:rPr lang="en-US" sz="800" err="1">
                <a:solidFill>
                  <a:srgbClr val="030F3B"/>
                </a:solidFill>
              </a:rPr>
              <a:t>erforderlich</a:t>
            </a:r>
            <a:r>
              <a:rPr lang="en-US" sz="800">
                <a:solidFill>
                  <a:srgbClr val="030F3B"/>
                </a:solidFill>
              </a:rPr>
              <a:t> sein?</a:t>
            </a:r>
          </a:p>
          <a:p>
            <a:pPr marL="100013" indent="-100013" defTabSz="685800">
              <a:lnSpc>
                <a:spcPct val="90000"/>
              </a:lnSpc>
              <a:spcBef>
                <a:spcPts val="225"/>
              </a:spcBef>
              <a:buFont typeface="Arial" panose="020B0604020202020204" pitchFamily="34" charset="0"/>
              <a:buChar char="•"/>
            </a:pPr>
            <a:r>
              <a:rPr lang="en-US" sz="800">
                <a:solidFill>
                  <a:srgbClr val="030F3B"/>
                </a:solidFill>
              </a:rPr>
              <a:t>Wie </a:t>
            </a:r>
            <a:r>
              <a:rPr lang="en-US" sz="800" err="1">
                <a:solidFill>
                  <a:srgbClr val="030F3B"/>
                </a:solidFill>
              </a:rPr>
              <a:t>schwerwiegend</a:t>
            </a:r>
            <a:r>
              <a:rPr lang="en-US" sz="800">
                <a:solidFill>
                  <a:srgbClr val="030F3B"/>
                </a:solidFill>
              </a:rPr>
              <a:t> </a:t>
            </a:r>
            <a:r>
              <a:rPr lang="en-US" sz="800" err="1">
                <a:solidFill>
                  <a:srgbClr val="030F3B"/>
                </a:solidFill>
              </a:rPr>
              <a:t>wird</a:t>
            </a:r>
            <a:r>
              <a:rPr lang="en-US" sz="800">
                <a:solidFill>
                  <a:srgbClr val="030F3B"/>
                </a:solidFill>
              </a:rPr>
              <a:t> es sein?</a:t>
            </a:r>
          </a:p>
          <a:p>
            <a:pPr marL="100013" indent="-100013" defTabSz="685800">
              <a:lnSpc>
                <a:spcPct val="90000"/>
              </a:lnSpc>
              <a:spcBef>
                <a:spcPts val="225"/>
              </a:spcBef>
              <a:buFont typeface="Arial" panose="020B0604020202020204" pitchFamily="34" charset="0"/>
              <a:buChar char="•"/>
            </a:pPr>
            <a:r>
              <a:rPr lang="en-US" sz="800" err="1">
                <a:solidFill>
                  <a:srgbClr val="030F3B"/>
                </a:solidFill>
              </a:rPr>
              <a:t>Potenzial</a:t>
            </a:r>
            <a:r>
              <a:rPr lang="en-US" sz="800">
                <a:solidFill>
                  <a:srgbClr val="030F3B"/>
                </a:solidFill>
              </a:rPr>
              <a:t> für </a:t>
            </a:r>
            <a:r>
              <a:rPr lang="en-US" sz="800" err="1">
                <a:solidFill>
                  <a:srgbClr val="030F3B"/>
                </a:solidFill>
              </a:rPr>
              <a:t>akute</a:t>
            </a:r>
            <a:r>
              <a:rPr lang="en-US" sz="800">
                <a:solidFill>
                  <a:srgbClr val="030F3B"/>
                </a:solidFill>
              </a:rPr>
              <a:t> </a:t>
            </a:r>
            <a:r>
              <a:rPr lang="en-US" sz="800" err="1">
                <a:solidFill>
                  <a:srgbClr val="030F3B"/>
                </a:solidFill>
              </a:rPr>
              <a:t>Komplikationen</a:t>
            </a:r>
            <a:endParaRPr lang="en-US" sz="800">
              <a:solidFill>
                <a:srgbClr val="030F3B"/>
              </a:solidFill>
            </a:endParaRPr>
          </a:p>
          <a:p>
            <a:pPr defTabSz="685800">
              <a:lnSpc>
                <a:spcPct val="90000"/>
              </a:lnSpc>
              <a:spcBef>
                <a:spcPts val="900"/>
              </a:spcBef>
            </a:pPr>
            <a:r>
              <a:rPr lang="en-US" sz="900" b="1" err="1">
                <a:solidFill>
                  <a:srgbClr val="030F3B"/>
                </a:solidFill>
              </a:rPr>
              <a:t>Vermindertes</a:t>
            </a:r>
            <a:r>
              <a:rPr lang="en-US" sz="900" b="1">
                <a:solidFill>
                  <a:srgbClr val="030F3B"/>
                </a:solidFill>
              </a:rPr>
              <a:t> Engagement:</a:t>
            </a:r>
            <a:r>
              <a:rPr lang="en-US" sz="900">
                <a:solidFill>
                  <a:srgbClr val="030F3B"/>
                </a:solidFill>
              </a:rPr>
              <a:t> </a:t>
            </a:r>
          </a:p>
          <a:p>
            <a:pPr marL="103585" indent="-103585" defTabSz="685800">
              <a:lnSpc>
                <a:spcPct val="90000"/>
              </a:lnSpc>
              <a:spcBef>
                <a:spcPts val="225"/>
              </a:spcBef>
              <a:buFont typeface="Arial" panose="020B0604020202020204" pitchFamily="34" charset="0"/>
              <a:buChar char="•"/>
            </a:pPr>
            <a:r>
              <a:rPr lang="en-US" sz="800" err="1">
                <a:solidFill>
                  <a:srgbClr val="030F3B"/>
                </a:solidFill>
              </a:rPr>
              <a:t>Bedenken</a:t>
            </a:r>
            <a:r>
              <a:rPr lang="en-US" sz="800">
                <a:solidFill>
                  <a:srgbClr val="030F3B"/>
                </a:solidFill>
              </a:rPr>
              <a:t> </a:t>
            </a:r>
            <a:r>
              <a:rPr lang="en-US" sz="800" err="1">
                <a:solidFill>
                  <a:srgbClr val="030F3B"/>
                </a:solidFill>
              </a:rPr>
              <a:t>wegen</a:t>
            </a:r>
            <a:r>
              <a:rPr lang="en-US" sz="800">
                <a:solidFill>
                  <a:srgbClr val="030F3B"/>
                </a:solidFill>
              </a:rPr>
              <a:t> </a:t>
            </a:r>
            <a:r>
              <a:rPr lang="en-US" sz="800" err="1">
                <a:solidFill>
                  <a:srgbClr val="030F3B"/>
                </a:solidFill>
              </a:rPr>
              <a:t>lebenslanger</a:t>
            </a:r>
            <a:r>
              <a:rPr lang="en-US" sz="800">
                <a:solidFill>
                  <a:srgbClr val="030F3B"/>
                </a:solidFill>
              </a:rPr>
              <a:t> </a:t>
            </a:r>
            <a:r>
              <a:rPr lang="en-US" sz="800" err="1">
                <a:solidFill>
                  <a:srgbClr val="030F3B"/>
                </a:solidFill>
              </a:rPr>
              <a:t>Behandlung</a:t>
            </a:r>
            <a:endParaRPr lang="en-US" sz="800">
              <a:solidFill>
                <a:srgbClr val="030F3B"/>
              </a:solidFill>
            </a:endParaRPr>
          </a:p>
          <a:p>
            <a:pPr marL="103585" indent="-103585" defTabSz="685800">
              <a:lnSpc>
                <a:spcPct val="90000"/>
              </a:lnSpc>
              <a:spcBef>
                <a:spcPts val="225"/>
              </a:spcBef>
              <a:buFont typeface="Arial" panose="020B0604020202020204" pitchFamily="34" charset="0"/>
              <a:buChar char="•"/>
            </a:pPr>
            <a:r>
              <a:rPr lang="en-US" sz="800" err="1">
                <a:solidFill>
                  <a:srgbClr val="030F3B"/>
                </a:solidFill>
              </a:rPr>
              <a:t>Auswirkungen</a:t>
            </a:r>
            <a:r>
              <a:rPr lang="en-US" sz="800">
                <a:solidFill>
                  <a:srgbClr val="030F3B"/>
                </a:solidFill>
              </a:rPr>
              <a:t> auf </a:t>
            </a:r>
            <a:r>
              <a:rPr lang="en-US" sz="800" err="1">
                <a:solidFill>
                  <a:srgbClr val="030F3B"/>
                </a:solidFill>
              </a:rPr>
              <a:t>Ausbildung</a:t>
            </a:r>
            <a:r>
              <a:rPr lang="en-US" sz="800">
                <a:solidFill>
                  <a:srgbClr val="030F3B"/>
                </a:solidFill>
              </a:rPr>
              <a:t>, </a:t>
            </a:r>
            <a:r>
              <a:rPr lang="en-US" sz="800" err="1">
                <a:solidFill>
                  <a:srgbClr val="030F3B"/>
                </a:solidFill>
              </a:rPr>
              <a:t>Karriere</a:t>
            </a:r>
            <a:r>
              <a:rPr lang="en-US" sz="800">
                <a:solidFill>
                  <a:srgbClr val="030F3B"/>
                </a:solidFill>
              </a:rPr>
              <a:t>, </a:t>
            </a:r>
            <a:r>
              <a:rPr lang="en-US" sz="800" err="1">
                <a:solidFill>
                  <a:srgbClr val="030F3B"/>
                </a:solidFill>
              </a:rPr>
              <a:t>Beziehungen</a:t>
            </a:r>
            <a:r>
              <a:rPr lang="en-US" sz="800">
                <a:solidFill>
                  <a:srgbClr val="030F3B"/>
                </a:solidFill>
              </a:rPr>
              <a:t>, </a:t>
            </a:r>
            <a:r>
              <a:rPr lang="en-US" sz="800" err="1">
                <a:solidFill>
                  <a:srgbClr val="030F3B"/>
                </a:solidFill>
              </a:rPr>
              <a:t>Versicherbarkeit</a:t>
            </a:r>
            <a:endParaRPr lang="en-US" sz="800" b="1">
              <a:solidFill>
                <a:srgbClr val="030F3B"/>
              </a:solidFill>
            </a:endParaRPr>
          </a:p>
        </p:txBody>
      </p:sp>
      <p:sp>
        <p:nvSpPr>
          <p:cNvPr id="61" name="TextBox 18">
            <a:extLst>
              <a:ext uri="{FF2B5EF4-FFF2-40B4-BE49-F238E27FC236}">
                <a16:creationId xmlns:a16="http://schemas.microsoft.com/office/drawing/2014/main" id="{A7CF1C2F-16E6-FE50-F18D-C62457CEE1B5}"/>
              </a:ext>
            </a:extLst>
          </p:cNvPr>
          <p:cNvSpPr txBox="1"/>
          <p:nvPr/>
        </p:nvSpPr>
        <p:spPr>
          <a:xfrm>
            <a:off x="4714198" y="1947706"/>
            <a:ext cx="3286801" cy="152349"/>
          </a:xfrm>
          <a:prstGeom prst="rect">
            <a:avLst/>
          </a:prstGeom>
          <a:noFill/>
        </p:spPr>
        <p:txBody>
          <a:bodyPr wrap="square" lIns="0" tIns="0" rIns="0" bIns="0" rtlCol="0">
            <a:spAutoFit/>
          </a:bodyPr>
          <a:lstStyle/>
          <a:p>
            <a:pPr defTabSz="685800">
              <a:lnSpc>
                <a:spcPct val="90000"/>
              </a:lnSpc>
            </a:pPr>
            <a:r>
              <a:rPr lang="en-US" sz="1100" err="1">
                <a:solidFill>
                  <a:srgbClr val="FFFFFF">
                    <a:lumMod val="85000"/>
                  </a:srgbClr>
                </a:solidFill>
                <a:cs typeface="Poppins" pitchFamily="2" charset="77"/>
              </a:rPr>
              <a:t>Früherkennung</a:t>
            </a:r>
            <a:r>
              <a:rPr lang="en-US" sz="1100">
                <a:solidFill>
                  <a:srgbClr val="FFFFFF">
                    <a:lumMod val="85000"/>
                  </a:srgbClr>
                </a:solidFill>
                <a:cs typeface="Poppins" pitchFamily="2" charset="77"/>
              </a:rPr>
              <a:t> </a:t>
            </a:r>
            <a:r>
              <a:rPr lang="en-US" sz="1100" err="1">
                <a:solidFill>
                  <a:srgbClr val="FFFFFF">
                    <a:lumMod val="85000"/>
                  </a:srgbClr>
                </a:solidFill>
                <a:cs typeface="Poppins" pitchFamily="2" charset="77"/>
              </a:rPr>
              <a:t>erlaubt</a:t>
            </a:r>
            <a:r>
              <a:rPr lang="en-US" sz="1100">
                <a:solidFill>
                  <a:srgbClr val="FFFFFF">
                    <a:lumMod val="85000"/>
                  </a:srgbClr>
                </a:solidFill>
                <a:cs typeface="Poppins" pitchFamily="2" charset="77"/>
              </a:rPr>
              <a:t> Vorbereitung</a:t>
            </a:r>
            <a:r>
              <a:rPr lang="en-US" sz="1100" baseline="30000">
                <a:solidFill>
                  <a:srgbClr val="FFFFFF">
                    <a:lumMod val="85000"/>
                  </a:srgbClr>
                </a:solidFill>
                <a:cs typeface="Poppins" pitchFamily="2" charset="77"/>
              </a:rPr>
              <a:t>1-3</a:t>
            </a:r>
          </a:p>
        </p:txBody>
      </p:sp>
      <p:sp>
        <p:nvSpPr>
          <p:cNvPr id="62" name="Arrow: Right 26">
            <a:extLst>
              <a:ext uri="{FF2B5EF4-FFF2-40B4-BE49-F238E27FC236}">
                <a16:creationId xmlns:a16="http://schemas.microsoft.com/office/drawing/2014/main" id="{399C49BD-12E4-21D6-48D9-D3722135DE38}"/>
              </a:ext>
            </a:extLst>
          </p:cNvPr>
          <p:cNvSpPr/>
          <p:nvPr/>
        </p:nvSpPr>
        <p:spPr>
          <a:xfrm>
            <a:off x="478058" y="1003713"/>
            <a:ext cx="4153786" cy="662315"/>
          </a:xfrm>
          <a:prstGeom prst="rightArrow">
            <a:avLst>
              <a:gd name="adj1" fmla="val 67090"/>
              <a:gd name="adj2" fmla="val 50000"/>
            </a:avLst>
          </a:prstGeom>
          <a:gradFill flip="none" rotWithShape="1">
            <a:gsLst>
              <a:gs pos="0">
                <a:srgbClr val="119693"/>
              </a:gs>
              <a:gs pos="100000">
                <a:srgbClr val="00D1CC">
                  <a:alpha val="0"/>
                </a:srgbClr>
              </a:gs>
            </a:gsLst>
            <a:lin ang="10800000" scaled="1"/>
            <a:tileRect/>
          </a:gradFill>
          <a:ln w="3175" cap="flat" cmpd="sng" algn="ctr">
            <a:noFill/>
            <a:prstDash val="solid"/>
            <a:miter lim="800000"/>
          </a:ln>
          <a:effectLst/>
        </p:spPr>
        <p:txBody>
          <a:bodyPr wrap="square"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ea typeface="+mn-ea"/>
              <a:cs typeface="+mn-cs"/>
            </a:endParaRPr>
          </a:p>
        </p:txBody>
      </p:sp>
      <p:sp>
        <p:nvSpPr>
          <p:cNvPr id="63" name="TextBox 11">
            <a:extLst>
              <a:ext uri="{FF2B5EF4-FFF2-40B4-BE49-F238E27FC236}">
                <a16:creationId xmlns:a16="http://schemas.microsoft.com/office/drawing/2014/main" id="{6136F7FD-9C2F-87A5-4259-6DD4B6F5996C}"/>
              </a:ext>
            </a:extLst>
          </p:cNvPr>
          <p:cNvSpPr txBox="1"/>
          <p:nvPr/>
        </p:nvSpPr>
        <p:spPr>
          <a:xfrm>
            <a:off x="4714199" y="1039511"/>
            <a:ext cx="2424356" cy="290178"/>
          </a:xfrm>
          <a:prstGeom prst="roundRect">
            <a:avLst/>
          </a:prstGeom>
          <a:solidFill>
            <a:srgbClr val="81879D">
              <a:lumMod val="40000"/>
              <a:lumOff val="60000"/>
            </a:srgbClr>
          </a:solidFill>
          <a:ln w="19050">
            <a:noFill/>
          </a:ln>
        </p:spPr>
        <p:txBody>
          <a:bodyPr wrap="square" lIns="81000" tIns="40500" rIns="27000" bIns="27000" rtlCol="0" anchor="ctr" anchorCtr="0">
            <a:noAutofit/>
          </a:bodyPr>
          <a:lstStyle/>
          <a:p>
            <a:pPr marL="0" marR="0" lvl="0" indent="0" defTabSz="685800" eaLnBrk="1" fontAlgn="auto" latinLnBrk="0" hangingPunct="1">
              <a:lnSpc>
                <a:spcPct val="100000"/>
              </a:lnSpc>
              <a:spcBef>
                <a:spcPts val="750"/>
              </a:spcBef>
              <a:spcAft>
                <a:spcPts val="0"/>
              </a:spcAft>
              <a:buClrTx/>
              <a:buSzTx/>
              <a:buFontTx/>
              <a:buNone/>
              <a:tabLst/>
              <a:defRPr/>
            </a:pPr>
            <a:r>
              <a:rPr kumimoji="0" lang="en-US" sz="1100" b="1" i="0" u="none" strike="noStrike" kern="0" cap="none" spc="0" normalizeH="0" baseline="0" noProof="0" err="1">
                <a:ln>
                  <a:noFill/>
                </a:ln>
                <a:solidFill>
                  <a:srgbClr val="FFFFFF">
                    <a:lumMod val="95000"/>
                  </a:srgbClr>
                </a:solidFill>
                <a:effectLst/>
                <a:uLnTx/>
                <a:uFillTx/>
                <a:cs typeface="Poppins" pitchFamily="2" charset="77"/>
              </a:rPr>
              <a:t>Klinische</a:t>
            </a:r>
            <a:r>
              <a:rPr kumimoji="0" lang="en-US" sz="1100" b="1" i="0" u="none" strike="noStrike" kern="0" cap="none" spc="0" normalizeH="0" baseline="0" noProof="0">
                <a:ln>
                  <a:noFill/>
                </a:ln>
                <a:solidFill>
                  <a:srgbClr val="FFFFFF">
                    <a:lumMod val="95000"/>
                  </a:srgbClr>
                </a:solidFill>
                <a:effectLst/>
                <a:uLnTx/>
                <a:uFillTx/>
                <a:cs typeface="Poppins" pitchFamily="2" charset="77"/>
              </a:rPr>
              <a:t> T1D-Manifestation</a:t>
            </a:r>
          </a:p>
        </p:txBody>
      </p:sp>
      <p:sp>
        <p:nvSpPr>
          <p:cNvPr id="576" name="TextBox 28">
            <a:extLst>
              <a:ext uri="{FF2B5EF4-FFF2-40B4-BE49-F238E27FC236}">
                <a16:creationId xmlns:a16="http://schemas.microsoft.com/office/drawing/2014/main" id="{C8A15AC3-ECF4-CA96-9CE7-5AD526E32C9D}"/>
              </a:ext>
            </a:extLst>
          </p:cNvPr>
          <p:cNvSpPr txBox="1"/>
          <p:nvPr/>
        </p:nvSpPr>
        <p:spPr>
          <a:xfrm>
            <a:off x="484249" y="1039511"/>
            <a:ext cx="1953500" cy="290178"/>
          </a:xfrm>
          <a:prstGeom prst="roundRect">
            <a:avLst/>
          </a:prstGeom>
          <a:solidFill>
            <a:srgbClr val="FFFFFF"/>
          </a:solidFill>
          <a:ln w="19050">
            <a:solidFill>
              <a:srgbClr val="030F3B"/>
            </a:solidFill>
          </a:ln>
        </p:spPr>
        <p:txBody>
          <a:bodyPr wrap="square" lIns="81000" tIns="40500" rIns="27000" bIns="27000" rtlCol="0" anchor="ctr" anchorCtr="0">
            <a:noAutofit/>
          </a:bodyPr>
          <a:lstStyle/>
          <a:p>
            <a:pPr marL="0" marR="0" lvl="0" indent="0" defTabSz="685800" eaLnBrk="1" fontAlgn="auto" latinLnBrk="0" hangingPunct="1">
              <a:lnSpc>
                <a:spcPct val="90000"/>
              </a:lnSpc>
              <a:spcBef>
                <a:spcPts val="750"/>
              </a:spcBef>
              <a:spcAft>
                <a:spcPts val="0"/>
              </a:spcAft>
              <a:buClrTx/>
              <a:buSzTx/>
              <a:buFontTx/>
              <a:buNone/>
              <a:tabLst/>
              <a:defRPr/>
            </a:pPr>
            <a:r>
              <a:rPr kumimoji="0" lang="en-US" sz="1100" b="1" i="0" u="none" strike="noStrike" kern="0" cap="none" spc="0" normalizeH="0" baseline="0" noProof="0">
                <a:ln>
                  <a:noFill/>
                </a:ln>
                <a:solidFill>
                  <a:srgbClr val="030F3B"/>
                </a:solidFill>
                <a:effectLst/>
                <a:uLnTx/>
                <a:uFillTx/>
                <a:cs typeface="Poppins" pitchFamily="2" charset="77"/>
              </a:rPr>
              <a:t>T1D-Früherkennung</a:t>
            </a:r>
          </a:p>
        </p:txBody>
      </p:sp>
      <p:sp>
        <p:nvSpPr>
          <p:cNvPr id="577" name="TextBox 31">
            <a:extLst>
              <a:ext uri="{FF2B5EF4-FFF2-40B4-BE49-F238E27FC236}">
                <a16:creationId xmlns:a16="http://schemas.microsoft.com/office/drawing/2014/main" id="{D7C108E5-FA5F-F6F2-D0A3-86E7D0F76FC9}"/>
              </a:ext>
            </a:extLst>
          </p:cNvPr>
          <p:cNvSpPr txBox="1"/>
          <p:nvPr/>
        </p:nvSpPr>
        <p:spPr>
          <a:xfrm>
            <a:off x="6284735" y="2300877"/>
            <a:ext cx="2503798" cy="2112373"/>
          </a:xfrm>
          <a:prstGeom prst="rect">
            <a:avLst/>
          </a:prstGeom>
          <a:noFill/>
        </p:spPr>
        <p:txBody>
          <a:bodyPr wrap="square" lIns="0" tIns="0" rIns="0" bIns="0">
            <a:spAutoFit/>
          </a:bodyPr>
          <a:lstStyle/>
          <a:p>
            <a:pPr defTabSz="685800">
              <a:lnSpc>
                <a:spcPct val="90000"/>
              </a:lnSpc>
              <a:spcBef>
                <a:spcPts val="225"/>
              </a:spcBef>
            </a:pPr>
            <a:r>
              <a:rPr lang="en-US" sz="900" b="1" err="1">
                <a:solidFill>
                  <a:srgbClr val="FFFFFF">
                    <a:lumMod val="85000"/>
                  </a:srgbClr>
                </a:solidFill>
              </a:rPr>
              <a:t>Antizipation</a:t>
            </a:r>
            <a:r>
              <a:rPr lang="en-US" sz="900" b="1">
                <a:solidFill>
                  <a:srgbClr val="FFFFFF">
                    <a:lumMod val="85000"/>
                  </a:srgbClr>
                </a:solidFill>
              </a:rPr>
              <a:t> vs. </a:t>
            </a:r>
            <a:r>
              <a:rPr lang="en-US" sz="900" b="1" err="1">
                <a:solidFill>
                  <a:srgbClr val="FFFFFF">
                    <a:lumMod val="85000"/>
                  </a:srgbClr>
                </a:solidFill>
              </a:rPr>
              <a:t>unerwartete</a:t>
            </a:r>
            <a:r>
              <a:rPr lang="en-US" sz="900" b="1">
                <a:solidFill>
                  <a:srgbClr val="FFFFFF">
                    <a:lumMod val="85000"/>
                  </a:srgbClr>
                </a:solidFill>
              </a:rPr>
              <a:t> Krise:</a:t>
            </a:r>
          </a:p>
          <a:p>
            <a:pPr marL="100013" indent="-100013" defTabSz="685800">
              <a:lnSpc>
                <a:spcPct val="90000"/>
              </a:lnSpc>
              <a:spcBef>
                <a:spcPts val="225"/>
              </a:spcBef>
              <a:buFont typeface="Arial" panose="020B0604020202020204" pitchFamily="34" charset="0"/>
              <a:buChar char="•"/>
            </a:pPr>
            <a:r>
              <a:rPr lang="en-US" sz="800">
                <a:solidFill>
                  <a:srgbClr val="FFFFFF">
                    <a:lumMod val="85000"/>
                  </a:srgbClr>
                </a:solidFill>
              </a:rPr>
              <a:t>Die Diagnose </a:t>
            </a:r>
            <a:r>
              <a:rPr lang="en-US" sz="800" err="1">
                <a:solidFill>
                  <a:srgbClr val="FFFFFF">
                    <a:lumMod val="85000"/>
                  </a:srgbClr>
                </a:solidFill>
              </a:rPr>
              <a:t>kann</a:t>
            </a:r>
            <a:r>
              <a:rPr lang="en-US" sz="800">
                <a:solidFill>
                  <a:srgbClr val="FFFFFF">
                    <a:lumMod val="85000"/>
                  </a:srgbClr>
                </a:solidFill>
              </a:rPr>
              <a:t> </a:t>
            </a:r>
            <a:r>
              <a:rPr lang="en-US" sz="800" err="1">
                <a:solidFill>
                  <a:srgbClr val="FFFFFF">
                    <a:lumMod val="85000"/>
                  </a:srgbClr>
                </a:solidFill>
              </a:rPr>
              <a:t>ein</a:t>
            </a:r>
            <a:r>
              <a:rPr lang="en-US" sz="800">
                <a:solidFill>
                  <a:srgbClr val="FFFFFF">
                    <a:lumMod val="85000"/>
                  </a:srgbClr>
                </a:solidFill>
              </a:rPr>
              <a:t> </a:t>
            </a:r>
            <a:r>
              <a:rPr lang="en-US" sz="800" err="1">
                <a:solidFill>
                  <a:srgbClr val="FFFFFF">
                    <a:lumMod val="85000"/>
                  </a:srgbClr>
                </a:solidFill>
              </a:rPr>
              <a:t>plötzlicher</a:t>
            </a:r>
            <a:r>
              <a:rPr lang="en-US" sz="800">
                <a:solidFill>
                  <a:srgbClr val="FFFFFF">
                    <a:lumMod val="85000"/>
                  </a:srgbClr>
                </a:solidFill>
              </a:rPr>
              <a:t> Schock sein</a:t>
            </a:r>
          </a:p>
          <a:p>
            <a:pPr marL="100013" indent="-100013" defTabSz="685800">
              <a:lnSpc>
                <a:spcPct val="90000"/>
              </a:lnSpc>
              <a:spcBef>
                <a:spcPts val="225"/>
              </a:spcBef>
              <a:buFont typeface="Arial" panose="020B0604020202020204" pitchFamily="34" charset="0"/>
              <a:buChar char="•"/>
            </a:pPr>
            <a:r>
              <a:rPr lang="de-DE" sz="800">
                <a:solidFill>
                  <a:srgbClr val="FFFFFF">
                    <a:lumMod val="85000"/>
                  </a:srgbClr>
                </a:solidFill>
              </a:rPr>
              <a:t>Schrittweise psychologische Anpassung kann die „Überraschung“ im Zusammenhang mit der Diagnose von </a:t>
            </a:r>
            <a:r>
              <a:rPr lang="en-US" sz="800">
                <a:solidFill>
                  <a:srgbClr val="FFFFFF">
                    <a:lumMod val="85000"/>
                  </a:srgbClr>
                </a:solidFill>
              </a:rPr>
              <a:t>T1D Stadium 3 </a:t>
            </a:r>
            <a:r>
              <a:rPr lang="en-US" sz="800" err="1">
                <a:solidFill>
                  <a:srgbClr val="FFFFFF">
                    <a:lumMod val="85000"/>
                  </a:srgbClr>
                </a:solidFill>
              </a:rPr>
              <a:t>verringern</a:t>
            </a:r>
            <a:endParaRPr lang="en-US" sz="800">
              <a:solidFill>
                <a:srgbClr val="FFFFFF">
                  <a:lumMod val="85000"/>
                </a:srgbClr>
              </a:solidFill>
            </a:endParaRPr>
          </a:p>
          <a:p>
            <a:pPr defTabSz="685800">
              <a:lnSpc>
                <a:spcPct val="90000"/>
              </a:lnSpc>
              <a:spcBef>
                <a:spcPts val="900"/>
              </a:spcBef>
            </a:pPr>
            <a:r>
              <a:rPr lang="en-US" sz="900" b="1" err="1">
                <a:solidFill>
                  <a:srgbClr val="FFFFFF">
                    <a:lumMod val="85000"/>
                  </a:srgbClr>
                </a:solidFill>
              </a:rPr>
              <a:t>Verbesserte</a:t>
            </a:r>
            <a:r>
              <a:rPr lang="en-US" sz="900" b="1">
                <a:solidFill>
                  <a:srgbClr val="FFFFFF">
                    <a:lumMod val="85000"/>
                  </a:srgbClr>
                </a:solidFill>
              </a:rPr>
              <a:t> Aufklärung/Selbst-</a:t>
            </a:r>
            <a:r>
              <a:rPr lang="en-US" sz="900" b="1" err="1">
                <a:solidFill>
                  <a:srgbClr val="FFFFFF">
                    <a:lumMod val="85000"/>
                  </a:srgbClr>
                </a:solidFill>
              </a:rPr>
              <a:t>kontrolle</a:t>
            </a:r>
            <a:r>
              <a:rPr lang="en-US" sz="900" b="1">
                <a:solidFill>
                  <a:srgbClr val="FFFFFF">
                    <a:lumMod val="85000"/>
                  </a:srgbClr>
                </a:solidFill>
              </a:rPr>
              <a:t>:</a:t>
            </a:r>
            <a:r>
              <a:rPr lang="en-US" sz="900">
                <a:solidFill>
                  <a:srgbClr val="FFFFFF">
                    <a:lumMod val="85000"/>
                  </a:srgbClr>
                </a:solidFill>
              </a:rPr>
              <a:t> </a:t>
            </a:r>
          </a:p>
          <a:p>
            <a:pPr marL="103585" indent="-103585" defTabSz="685800">
              <a:buFont typeface="Arial" panose="020B0604020202020204" pitchFamily="34" charset="0"/>
              <a:buChar char="•"/>
            </a:pPr>
            <a:r>
              <a:rPr lang="de-DE" sz="800">
                <a:solidFill>
                  <a:srgbClr val="FFFFFF">
                    <a:lumMod val="85000"/>
                  </a:srgbClr>
                </a:solidFill>
              </a:rPr>
              <a:t>Proaktive Suche nach Informationen zu Insulin, Ernährung, Lebensstil und Behandlungen </a:t>
            </a:r>
          </a:p>
          <a:p>
            <a:pPr marL="103585" indent="-103585" defTabSz="685800">
              <a:buFont typeface="Arial" panose="020B0604020202020204" pitchFamily="34" charset="0"/>
              <a:buChar char="•"/>
            </a:pPr>
            <a:r>
              <a:rPr lang="en-US" sz="800" err="1">
                <a:solidFill>
                  <a:srgbClr val="FFFFFF">
                    <a:lumMod val="85000"/>
                  </a:srgbClr>
                </a:solidFill>
              </a:rPr>
              <a:t>Fundiertere</a:t>
            </a:r>
            <a:r>
              <a:rPr lang="en-US" sz="800">
                <a:solidFill>
                  <a:srgbClr val="FFFFFF">
                    <a:lumMod val="85000"/>
                  </a:srgbClr>
                </a:solidFill>
              </a:rPr>
              <a:t> </a:t>
            </a:r>
            <a:r>
              <a:rPr lang="en-US" sz="800" err="1">
                <a:solidFill>
                  <a:srgbClr val="FFFFFF">
                    <a:lumMod val="85000"/>
                  </a:srgbClr>
                </a:solidFill>
              </a:rPr>
              <a:t>Entscheidungen</a:t>
            </a:r>
            <a:r>
              <a:rPr lang="en-US" sz="800">
                <a:solidFill>
                  <a:srgbClr val="FFFFFF">
                    <a:lumMod val="85000"/>
                  </a:srgbClr>
                </a:solidFill>
              </a:rPr>
              <a:t> </a:t>
            </a:r>
          </a:p>
          <a:p>
            <a:pPr marL="103585" indent="-103585" defTabSz="685800">
              <a:buFont typeface="Arial" panose="020B0604020202020204" pitchFamily="34" charset="0"/>
              <a:buChar char="•"/>
            </a:pPr>
            <a:r>
              <a:rPr lang="de-DE" sz="800">
                <a:solidFill>
                  <a:srgbClr val="FFFFFF">
                    <a:lumMod val="85000"/>
                  </a:srgbClr>
                </a:solidFill>
              </a:rPr>
              <a:t>Das Gefühl, mehr „Kontrolle“ zu haben</a:t>
            </a:r>
            <a:endParaRPr lang="en-US" sz="800">
              <a:solidFill>
                <a:srgbClr val="FFFFFF">
                  <a:lumMod val="85000"/>
                </a:srgbClr>
              </a:solidFill>
            </a:endParaRPr>
          </a:p>
          <a:p>
            <a:pPr defTabSz="685800">
              <a:lnSpc>
                <a:spcPct val="90000"/>
              </a:lnSpc>
              <a:spcBef>
                <a:spcPts val="900"/>
              </a:spcBef>
            </a:pPr>
            <a:r>
              <a:rPr lang="en-US" sz="900" b="1">
                <a:solidFill>
                  <a:srgbClr val="FFFFFF">
                    <a:lumMod val="85000"/>
                  </a:srgbClr>
                </a:solidFill>
              </a:rPr>
              <a:t>Weniger DKA:</a:t>
            </a:r>
          </a:p>
          <a:p>
            <a:pPr marL="100013" indent="-100013" defTabSz="685800">
              <a:lnSpc>
                <a:spcPct val="90000"/>
              </a:lnSpc>
              <a:spcBef>
                <a:spcPts val="225"/>
              </a:spcBef>
              <a:buFont typeface="Arial" panose="020B0604020202020204" pitchFamily="34" charset="0"/>
              <a:buChar char="•"/>
            </a:pPr>
            <a:r>
              <a:rPr lang="en-US" sz="800">
                <a:solidFill>
                  <a:srgbClr val="FFFFFF">
                    <a:lumMod val="85000"/>
                  </a:srgbClr>
                </a:solidFill>
              </a:rPr>
              <a:t>Weniger DKA </a:t>
            </a:r>
            <a:r>
              <a:rPr lang="en-US" sz="800" err="1">
                <a:solidFill>
                  <a:srgbClr val="FFFFFF">
                    <a:lumMod val="85000"/>
                  </a:srgbClr>
                </a:solidFill>
              </a:rPr>
              <a:t>bei</a:t>
            </a:r>
            <a:r>
              <a:rPr lang="en-US" sz="800">
                <a:solidFill>
                  <a:srgbClr val="FFFFFF">
                    <a:lumMod val="85000"/>
                  </a:srgbClr>
                </a:solidFill>
              </a:rPr>
              <a:t> Diagnose</a:t>
            </a:r>
          </a:p>
          <a:p>
            <a:pPr marL="100013" indent="-100013" defTabSz="685800">
              <a:lnSpc>
                <a:spcPct val="90000"/>
              </a:lnSpc>
              <a:spcBef>
                <a:spcPts val="225"/>
              </a:spcBef>
              <a:buFont typeface="Arial" panose="020B0604020202020204" pitchFamily="34" charset="0"/>
              <a:buChar char="•"/>
            </a:pPr>
            <a:r>
              <a:rPr lang="en-US" sz="800" err="1">
                <a:solidFill>
                  <a:srgbClr val="FFFFFF">
                    <a:lumMod val="85000"/>
                  </a:srgbClr>
                </a:solidFill>
              </a:rPr>
              <a:t>Verbesserter</a:t>
            </a:r>
            <a:r>
              <a:rPr lang="en-US" sz="800">
                <a:solidFill>
                  <a:srgbClr val="FFFFFF">
                    <a:lumMod val="85000"/>
                  </a:srgbClr>
                </a:solidFill>
              </a:rPr>
              <a:t> </a:t>
            </a:r>
            <a:r>
              <a:rPr lang="en-US" sz="800" err="1">
                <a:solidFill>
                  <a:srgbClr val="FFFFFF">
                    <a:lumMod val="85000"/>
                  </a:srgbClr>
                </a:solidFill>
              </a:rPr>
              <a:t>psychischer</a:t>
            </a:r>
            <a:r>
              <a:rPr lang="en-US" sz="800">
                <a:solidFill>
                  <a:srgbClr val="FFFFFF">
                    <a:lumMod val="85000"/>
                  </a:srgbClr>
                </a:solidFill>
              </a:rPr>
              <a:t> </a:t>
            </a:r>
            <a:r>
              <a:rPr lang="en-US" sz="800" err="1">
                <a:solidFill>
                  <a:srgbClr val="FFFFFF">
                    <a:lumMod val="85000"/>
                  </a:srgbClr>
                </a:solidFill>
              </a:rPr>
              <a:t>Zustand</a:t>
            </a:r>
            <a:endParaRPr lang="en-US" sz="800">
              <a:solidFill>
                <a:srgbClr val="FFFFFF">
                  <a:lumMod val="85000"/>
                </a:srgbClr>
              </a:solidFill>
            </a:endParaRPr>
          </a:p>
        </p:txBody>
      </p:sp>
    </p:spTree>
    <p:extLst>
      <p:ext uri="{BB962C8B-B14F-4D97-AF65-F5344CB8AC3E}">
        <p14:creationId xmlns:p14="http://schemas.microsoft.com/office/powerpoint/2010/main" val="28014754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ADD18BD-C3B1-F9FB-1946-5E1F356F0DBB}"/>
            </a:ext>
          </a:extLst>
        </p:cNvPr>
        <p:cNvGrpSpPr/>
        <p:nvPr/>
      </p:nvGrpSpPr>
      <p:grpSpPr>
        <a:xfrm>
          <a:off x="0" y="0"/>
          <a:ext cx="0" cy="0"/>
          <a:chOff x="0" y="0"/>
          <a:chExt cx="0" cy="0"/>
        </a:xfrm>
      </p:grpSpPr>
      <p:sp>
        <p:nvSpPr>
          <p:cNvPr id="3" name="Textplatzhalter 9">
            <a:extLst>
              <a:ext uri="{FF2B5EF4-FFF2-40B4-BE49-F238E27FC236}">
                <a16:creationId xmlns:a16="http://schemas.microsoft.com/office/drawing/2014/main" id="{6D1B1F6D-5515-CE2B-C5C0-187325F199E2}"/>
              </a:ext>
            </a:extLst>
          </p:cNvPr>
          <p:cNvSpPr txBox="1">
            <a:spLocks/>
          </p:cNvSpPr>
          <p:nvPr/>
        </p:nvSpPr>
        <p:spPr>
          <a:xfrm>
            <a:off x="325167" y="116921"/>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4"/>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4"/>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4"/>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T1D-Früherkennung kann die psychosoziale Belastung und Ängste sowohl verstärken als auch verringern</a:t>
            </a:r>
            <a:r>
              <a:rPr lang="de-DE" sz="2000" b="1" baseline="30000">
                <a:solidFill>
                  <a:srgbClr val="7030A0"/>
                </a:solidFill>
                <a:latin typeface="+mj-lt"/>
              </a:rPr>
              <a:t>1-3</a:t>
            </a:r>
          </a:p>
        </p:txBody>
      </p:sp>
      <p:graphicFrame>
        <p:nvGraphicFramePr>
          <p:cNvPr id="5" name="Object 4" hidden="1">
            <a:extLst>
              <a:ext uri="{FF2B5EF4-FFF2-40B4-BE49-F238E27FC236}">
                <a16:creationId xmlns:a16="http://schemas.microsoft.com/office/drawing/2014/main" id="{23CDA60C-95E7-8A1F-361C-61FB973BBC18}"/>
              </a:ext>
            </a:extLst>
          </p:cNvPr>
          <p:cNvGraphicFramePr>
            <a:graphicFrameLocks noChangeAspect="1"/>
          </p:cNvGraphicFramePr>
          <p:nvPr>
            <p:custDataLst>
              <p:tags r:id="rId1"/>
            </p:custDataLst>
          </p:nvPr>
        </p:nvGraphicFramePr>
        <p:xfrm>
          <a:off x="1191" y="1191"/>
          <a:ext cx="1191" cy="1191"/>
        </p:xfrm>
        <a:graphic>
          <a:graphicData uri="http://schemas.openxmlformats.org/presentationml/2006/ole">
            <mc:AlternateContent xmlns:mc="http://schemas.openxmlformats.org/markup-compatibility/2006">
              <mc:Choice xmlns:v="urn:schemas-microsoft-com:vml" Requires="v">
                <p:oleObj name="think-cell Slide" r:id="rId5" imgW="395" imgH="394" progId="TCLayout.ActiveDocument.1">
                  <p:embed/>
                </p:oleObj>
              </mc:Choice>
              <mc:Fallback>
                <p:oleObj name="think-cell Slide" r:id="rId5" imgW="395" imgH="394" progId="TCLayout.ActiveDocument.1">
                  <p:embed/>
                  <p:pic>
                    <p:nvPicPr>
                      <p:cNvPr id="5" name="Object 4" hidden="1">
                        <a:extLst>
                          <a:ext uri="{FF2B5EF4-FFF2-40B4-BE49-F238E27FC236}">
                            <a16:creationId xmlns:a16="http://schemas.microsoft.com/office/drawing/2014/main" id="{23CDA60C-95E7-8A1F-361C-61FB973BBC18}"/>
                          </a:ext>
                        </a:extLst>
                      </p:cNvPr>
                      <p:cNvPicPr/>
                      <p:nvPr/>
                    </p:nvPicPr>
                    <p:blipFill>
                      <a:blip r:embed="rId6"/>
                      <a:stretch>
                        <a:fillRect/>
                      </a:stretch>
                    </p:blipFill>
                    <p:spPr>
                      <a:xfrm>
                        <a:off x="1191" y="1191"/>
                        <a:ext cx="1191" cy="1191"/>
                      </a:xfrm>
                      <a:prstGeom prst="rect">
                        <a:avLst/>
                      </a:prstGeom>
                    </p:spPr>
                  </p:pic>
                </p:oleObj>
              </mc:Fallback>
            </mc:AlternateContent>
          </a:graphicData>
        </a:graphic>
      </p:graphicFrame>
      <p:sp>
        <p:nvSpPr>
          <p:cNvPr id="9" name="TextBox 8">
            <a:extLst>
              <a:ext uri="{FF2B5EF4-FFF2-40B4-BE49-F238E27FC236}">
                <a16:creationId xmlns:a16="http://schemas.microsoft.com/office/drawing/2014/main" id="{03AD2ED7-503F-F25A-16CE-53B548A7387E}"/>
              </a:ext>
            </a:extLst>
          </p:cNvPr>
          <p:cNvSpPr txBox="1"/>
          <p:nvPr/>
        </p:nvSpPr>
        <p:spPr>
          <a:xfrm>
            <a:off x="325168" y="4556141"/>
            <a:ext cx="8459264" cy="566822"/>
          </a:xfrm>
          <a:prstGeom prst="rect">
            <a:avLst/>
          </a:prstGeom>
          <a:noFill/>
        </p:spPr>
        <p:txBody>
          <a:bodyPr wrap="square" rtlCol="0" anchor="b">
            <a:spAutoFit/>
          </a:bodyPr>
          <a:lstStyle/>
          <a:p>
            <a:pPr>
              <a:spcBef>
                <a:spcPts val="75"/>
              </a:spcBef>
              <a:buClr>
                <a:srgbClr val="2198DD"/>
              </a:buClr>
              <a:defRPr/>
            </a:pPr>
            <a:r>
              <a:rPr lang="de-DE" sz="600">
                <a:solidFill>
                  <a:srgbClr val="404040"/>
                </a:solidFill>
                <a:ea typeface="Verdana"/>
                <a:cs typeface="Verdana"/>
              </a:rPr>
              <a:t>DKA: Diabetische Ketoazidose; T1D: Typ-1-Diabetes.</a:t>
            </a:r>
          </a:p>
          <a:p>
            <a:pPr>
              <a:spcBef>
                <a:spcPts val="75"/>
              </a:spcBef>
              <a:buClr>
                <a:srgbClr val="2198DD"/>
              </a:buClr>
              <a:defRPr/>
            </a:pPr>
            <a:r>
              <a:rPr lang="de-DE" sz="600" b="1">
                <a:solidFill>
                  <a:srgbClr val="404040"/>
                </a:solidFill>
                <a:ea typeface="Verdana"/>
                <a:cs typeface="Verdana"/>
              </a:rPr>
              <a:t>1.</a:t>
            </a:r>
            <a:r>
              <a:rPr lang="de-DE" sz="600">
                <a:solidFill>
                  <a:srgbClr val="404040"/>
                </a:solidFill>
                <a:ea typeface="Verdana"/>
                <a:cs typeface="Verdana"/>
              </a:rPr>
              <a:t> Bennet Johnson S.</a:t>
            </a:r>
            <a:r>
              <a:rPr lang="de-DE" sz="600" i="1">
                <a:solidFill>
                  <a:srgbClr val="404040"/>
                </a:solidFill>
                <a:ea typeface="Verdana"/>
                <a:cs typeface="Verdana"/>
              </a:rPr>
              <a:t> </a:t>
            </a:r>
            <a:r>
              <a:rPr lang="de-DE" sz="600" i="1" err="1">
                <a:solidFill>
                  <a:srgbClr val="404040"/>
                </a:solidFill>
                <a:ea typeface="Verdana"/>
                <a:cs typeface="Verdana"/>
              </a:rPr>
              <a:t>Curr</a:t>
            </a:r>
            <a:r>
              <a:rPr lang="de-DE" sz="600" i="1">
                <a:solidFill>
                  <a:srgbClr val="404040"/>
                </a:solidFill>
                <a:ea typeface="Verdana"/>
                <a:cs typeface="Verdana"/>
              </a:rPr>
              <a:t> Diab Rep </a:t>
            </a:r>
            <a:r>
              <a:rPr lang="de-DE" sz="600">
                <a:solidFill>
                  <a:srgbClr val="404040"/>
                </a:solidFill>
                <a:ea typeface="Verdana"/>
                <a:cs typeface="Verdana"/>
              </a:rPr>
              <a:t>2011; 11: 454</a:t>
            </a:r>
            <a:r>
              <a:rPr lang="de-DE" sz="600">
                <a:solidFill>
                  <a:srgbClr val="404040"/>
                </a:solidFill>
                <a:ea typeface="Arial"/>
                <a:cs typeface="Arial"/>
              </a:rPr>
              <a:t>–9</a:t>
            </a:r>
            <a:r>
              <a:rPr lang="de-DE" sz="600">
                <a:solidFill>
                  <a:srgbClr val="404040"/>
                </a:solidFill>
                <a:ea typeface="Verdana"/>
                <a:cs typeface="Verdana"/>
              </a:rPr>
              <a:t>. </a:t>
            </a:r>
            <a:r>
              <a:rPr lang="de-DE" sz="600" b="1">
                <a:solidFill>
                  <a:srgbClr val="404040"/>
                </a:solidFill>
                <a:ea typeface="Verdana"/>
                <a:cs typeface="Verdana"/>
              </a:rPr>
              <a:t>2.</a:t>
            </a:r>
            <a:r>
              <a:rPr lang="de-DE" sz="600">
                <a:solidFill>
                  <a:srgbClr val="404040"/>
                </a:solidFill>
                <a:ea typeface="Verdana"/>
                <a:cs typeface="Verdana"/>
              </a:rPr>
              <a:t> Quinn LM </a:t>
            </a:r>
            <a:r>
              <a:rPr lang="de-DE" sz="600" i="1">
                <a:solidFill>
                  <a:srgbClr val="404040"/>
                </a:solidFill>
                <a:ea typeface="Verdana"/>
                <a:cs typeface="Verdana"/>
              </a:rPr>
              <a:t>et al. </a:t>
            </a:r>
            <a:r>
              <a:rPr lang="de-DE" sz="600" i="1" err="1">
                <a:solidFill>
                  <a:srgbClr val="404040"/>
                </a:solidFill>
                <a:ea typeface="Verdana"/>
                <a:cs typeface="Verdana"/>
              </a:rPr>
              <a:t>Diabet</a:t>
            </a:r>
            <a:r>
              <a:rPr lang="de-DE" sz="600" i="1">
                <a:solidFill>
                  <a:srgbClr val="404040"/>
                </a:solidFill>
                <a:ea typeface="Verdana"/>
                <a:cs typeface="Verdana"/>
              </a:rPr>
              <a:t> Med</a:t>
            </a:r>
            <a:r>
              <a:rPr lang="de-DE" sz="600">
                <a:solidFill>
                  <a:srgbClr val="404040"/>
                </a:solidFill>
                <a:ea typeface="Verdana"/>
                <a:cs typeface="Verdana"/>
              </a:rPr>
              <a:t> 2023; 40: e15131. </a:t>
            </a:r>
            <a:r>
              <a:rPr lang="de-DE" sz="600" b="1">
                <a:solidFill>
                  <a:srgbClr val="404040"/>
                </a:solidFill>
                <a:ea typeface="Verdana"/>
                <a:cs typeface="Verdana"/>
              </a:rPr>
              <a:t>3.</a:t>
            </a:r>
            <a:r>
              <a:rPr lang="de-DE" sz="600">
                <a:solidFill>
                  <a:srgbClr val="404040"/>
                </a:solidFill>
                <a:ea typeface="Verdana"/>
                <a:cs typeface="Verdana"/>
              </a:rPr>
              <a:t> O‘Donnell H</a:t>
            </a:r>
            <a:r>
              <a:rPr lang="de-DE" sz="600" i="1">
                <a:solidFill>
                  <a:srgbClr val="404040"/>
                </a:solidFill>
                <a:ea typeface="Verdana"/>
                <a:cs typeface="Verdana"/>
              </a:rPr>
              <a:t>. </a:t>
            </a:r>
            <a:r>
              <a:rPr lang="de-DE" sz="600">
                <a:solidFill>
                  <a:srgbClr val="404040"/>
                </a:solidFill>
                <a:ea typeface="Verdana"/>
                <a:cs typeface="Verdana"/>
              </a:rPr>
              <a:t>Stakeholder‘ Engagement in Screening. Präsentiert bei: Session 3 </a:t>
            </a:r>
            <a:r>
              <a:rPr lang="de-DE" sz="600" err="1">
                <a:solidFill>
                  <a:srgbClr val="404040"/>
                </a:solidFill>
                <a:ea typeface="Verdana"/>
                <a:cs typeface="Verdana"/>
              </a:rPr>
              <a:t>Practical</a:t>
            </a:r>
            <a:r>
              <a:rPr lang="de-DE" sz="600">
                <a:solidFill>
                  <a:srgbClr val="404040"/>
                </a:solidFill>
                <a:ea typeface="Verdana"/>
                <a:cs typeface="Verdana"/>
              </a:rPr>
              <a:t> </a:t>
            </a:r>
            <a:r>
              <a:rPr lang="de-DE" sz="600" err="1">
                <a:solidFill>
                  <a:srgbClr val="404040"/>
                </a:solidFill>
                <a:ea typeface="Verdana"/>
                <a:cs typeface="Verdana"/>
              </a:rPr>
              <a:t>Aspects</a:t>
            </a:r>
            <a:r>
              <a:rPr lang="de-DE" sz="600">
                <a:solidFill>
                  <a:srgbClr val="404040"/>
                </a:solidFill>
                <a:ea typeface="Verdana"/>
                <a:cs typeface="Verdana"/>
              </a:rPr>
              <a:t> </a:t>
            </a:r>
            <a:r>
              <a:rPr lang="de-DE" sz="600" err="1">
                <a:solidFill>
                  <a:srgbClr val="404040"/>
                </a:solidFill>
                <a:ea typeface="Verdana"/>
                <a:cs typeface="Verdana"/>
              </a:rPr>
              <a:t>of</a:t>
            </a:r>
            <a:r>
              <a:rPr lang="de-DE" sz="600">
                <a:solidFill>
                  <a:srgbClr val="404040"/>
                </a:solidFill>
                <a:ea typeface="Verdana"/>
                <a:cs typeface="Verdana"/>
              </a:rPr>
              <a:t> Screening </a:t>
            </a:r>
            <a:r>
              <a:rPr lang="de-DE" sz="600" err="1">
                <a:solidFill>
                  <a:srgbClr val="404040"/>
                </a:solidFill>
                <a:ea typeface="Verdana"/>
                <a:cs typeface="Verdana"/>
              </a:rPr>
              <a:t>for</a:t>
            </a:r>
            <a:r>
              <a:rPr lang="de-DE" sz="600">
                <a:solidFill>
                  <a:srgbClr val="404040"/>
                </a:solidFill>
                <a:ea typeface="Verdana"/>
                <a:cs typeface="Verdana"/>
              </a:rPr>
              <a:t> </a:t>
            </a:r>
            <a:r>
              <a:rPr lang="de-DE" sz="600" err="1">
                <a:solidFill>
                  <a:srgbClr val="404040"/>
                </a:solidFill>
                <a:ea typeface="Verdana"/>
                <a:cs typeface="Verdana"/>
              </a:rPr>
              <a:t>Pre-Symptomatic</a:t>
            </a:r>
            <a:r>
              <a:rPr lang="de-DE" sz="600">
                <a:solidFill>
                  <a:srgbClr val="404040"/>
                </a:solidFill>
                <a:ea typeface="Verdana"/>
                <a:cs typeface="Verdana"/>
              </a:rPr>
              <a:t> T1D, 6th Annual Diabetes </a:t>
            </a:r>
            <a:r>
              <a:rPr lang="de-DE" sz="600" err="1">
                <a:solidFill>
                  <a:srgbClr val="404040"/>
                </a:solidFill>
                <a:ea typeface="Verdana"/>
                <a:cs typeface="Verdana"/>
              </a:rPr>
              <a:t>Prevention</a:t>
            </a:r>
            <a:r>
              <a:rPr lang="de-DE" sz="600">
                <a:solidFill>
                  <a:srgbClr val="404040"/>
                </a:solidFill>
                <a:ea typeface="Verdana"/>
                <a:cs typeface="Verdana"/>
              </a:rPr>
              <a:t> Symposium; 9.-10. November 2023, Barbara Davis Center, Aurora, CO, USA; Folien erhältlich unter: </a:t>
            </a:r>
            <a:r>
              <a:rPr lang="de-DE" sz="600">
                <a:solidFill>
                  <a:srgbClr val="404040"/>
                </a:solidFill>
                <a:ea typeface="Verdana"/>
                <a:cs typeface="Verdana"/>
                <a:hlinkClick r:id="rId7">
                  <a:extLst>
                    <a:ext uri="{A12FA001-AC4F-418D-AE19-62706E023703}">
                      <ahyp:hlinkClr xmlns:ahyp="http://schemas.microsoft.com/office/drawing/2018/hyperlinkcolor" val="tx"/>
                    </a:ext>
                  </a:extLst>
                </a:hlinkClick>
              </a:rPr>
              <a:t>https://medschool.cuanschutz.edu/docs/librariesprovider48/conferences-and-events/2023-diabetes-day-symposium-slides-thurs/3-2_stakeholder's-engagement-in-screening_odonnell.pdf?sfvrsn=29b711bb_2</a:t>
            </a:r>
            <a:r>
              <a:rPr lang="de-DE" sz="600">
                <a:solidFill>
                  <a:srgbClr val="404040"/>
                </a:solidFill>
                <a:ea typeface="Verdana"/>
                <a:cs typeface="Verdana"/>
              </a:rPr>
              <a:t>. Zuletzt abgerufen am 12.01.2026. </a:t>
            </a:r>
            <a:endParaRPr lang="de-DE" sz="600">
              <a:solidFill>
                <a:srgbClr val="404040"/>
              </a:solidFill>
              <a:ea typeface="Verdana" panose="020B0604030504040204" pitchFamily="34" charset="0"/>
              <a:cs typeface="Verdana" panose="020B0604030504040204" pitchFamily="34" charset="0"/>
            </a:endParaRPr>
          </a:p>
        </p:txBody>
      </p:sp>
      <p:sp>
        <p:nvSpPr>
          <p:cNvPr id="18" name="Rectangle 7">
            <a:extLst>
              <a:ext uri="{FF2B5EF4-FFF2-40B4-BE49-F238E27FC236}">
                <a16:creationId xmlns:a16="http://schemas.microsoft.com/office/drawing/2014/main" id="{659D2260-9BF6-6257-DAD4-CEBE85E742FA}"/>
              </a:ext>
            </a:extLst>
          </p:cNvPr>
          <p:cNvSpPr/>
          <p:nvPr/>
        </p:nvSpPr>
        <p:spPr>
          <a:xfrm>
            <a:off x="4588757" y="1597807"/>
            <a:ext cx="4195675" cy="2947863"/>
          </a:xfrm>
          <a:prstGeom prst="rect">
            <a:avLst/>
          </a:prstGeom>
          <a:solidFill>
            <a:srgbClr val="D1D1D1">
              <a:alpha val="30000"/>
            </a:srgbClr>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ea typeface="+mn-ea"/>
              <a:cs typeface="+mn-cs"/>
            </a:endParaRPr>
          </a:p>
        </p:txBody>
      </p:sp>
      <p:pic>
        <p:nvPicPr>
          <p:cNvPr id="19" name="Picture 2" descr="Anxiety Vector PNG, Vector, PSD, and Clipart With ...">
            <a:extLst>
              <a:ext uri="{FF2B5EF4-FFF2-40B4-BE49-F238E27FC236}">
                <a16:creationId xmlns:a16="http://schemas.microsoft.com/office/drawing/2014/main" id="{2BA4FF2E-DF9B-EDDD-143D-FBC8BEC8AA0A}"/>
              </a:ext>
            </a:extLst>
          </p:cNvPr>
          <p:cNvPicPr>
            <a:picLocks noChangeAspect="1" noChangeArrowheads="1"/>
          </p:cNvPicPr>
          <p:nvPr/>
        </p:nvPicPr>
        <p:blipFill rotWithShape="1">
          <a:blip r:embed="rId8">
            <a:clrChange>
              <a:clrFrom>
                <a:srgbClr val="FFFFFF"/>
              </a:clrFrom>
              <a:clrTo>
                <a:srgbClr val="FFFFFF">
                  <a:alpha val="0"/>
                </a:srgbClr>
              </a:clrTo>
            </a:clrChange>
            <a:lum bright="70000" contrast="-70000"/>
            <a:extLst>
              <a:ext uri="{28A0092B-C50C-407E-A947-70E740481C1C}">
                <a14:useLocalDpi xmlns:a14="http://schemas.microsoft.com/office/drawing/2010/main" val="0"/>
              </a:ext>
            </a:extLst>
          </a:blip>
          <a:srcRect l="20989" t="14131" r="20231" b="9456"/>
          <a:stretch>
            <a:fillRect/>
          </a:stretch>
        </p:blipFill>
        <p:spPr bwMode="auto">
          <a:xfrm>
            <a:off x="452715" y="2303160"/>
            <a:ext cx="1042511" cy="1355265"/>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4" descr="Hand Drawn Doctor talking to patient at hospital in flat style 27953440  Vector Art at Vecteezy">
            <a:extLst>
              <a:ext uri="{FF2B5EF4-FFF2-40B4-BE49-F238E27FC236}">
                <a16:creationId xmlns:a16="http://schemas.microsoft.com/office/drawing/2014/main" id="{2ECE3E3F-0CF3-6359-1225-549A4E3E8FCF}"/>
              </a:ext>
            </a:extLst>
          </p:cNvPr>
          <p:cNvPicPr>
            <a:picLocks noChangeAspect="1" noChangeArrowheads="1"/>
          </p:cNvPicPr>
          <p:nvPr/>
        </p:nvPicPr>
        <p:blipFill>
          <a:blip r:embed="rId9">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4685702" y="2385743"/>
            <a:ext cx="1428608" cy="1344866"/>
          </a:xfrm>
          <a:prstGeom prst="rect">
            <a:avLst/>
          </a:prstGeom>
          <a:noFill/>
          <a:extLst>
            <a:ext uri="{909E8E84-426E-40DD-AFC4-6F175D3DCCD1}">
              <a14:hiddenFill xmlns:a14="http://schemas.microsoft.com/office/drawing/2010/main">
                <a:solidFill>
                  <a:srgbClr val="FFFFFF"/>
                </a:solidFill>
              </a14:hiddenFill>
            </a:ext>
          </a:extLst>
        </p:spPr>
      </p:pic>
      <p:sp>
        <p:nvSpPr>
          <p:cNvPr id="26" name="Arrow: Right 28">
            <a:extLst>
              <a:ext uri="{FF2B5EF4-FFF2-40B4-BE49-F238E27FC236}">
                <a16:creationId xmlns:a16="http://schemas.microsoft.com/office/drawing/2014/main" id="{20C04B94-5698-9124-9FC3-488BC3653183}"/>
              </a:ext>
            </a:extLst>
          </p:cNvPr>
          <p:cNvSpPr/>
          <p:nvPr/>
        </p:nvSpPr>
        <p:spPr>
          <a:xfrm>
            <a:off x="4362550" y="1003713"/>
            <a:ext cx="4667748" cy="662315"/>
          </a:xfrm>
          <a:prstGeom prst="rightArrow">
            <a:avLst>
              <a:gd name="adj1" fmla="val 67090"/>
              <a:gd name="adj2" fmla="val 50000"/>
            </a:avLst>
          </a:prstGeom>
          <a:gradFill flip="none" rotWithShape="1">
            <a:gsLst>
              <a:gs pos="0">
                <a:srgbClr val="119693"/>
              </a:gs>
              <a:gs pos="100000">
                <a:srgbClr val="00D1CC">
                  <a:alpha val="0"/>
                </a:srgbClr>
              </a:gs>
            </a:gsLst>
            <a:lin ang="10800000" scaled="1"/>
            <a:tileRect/>
          </a:gradFill>
          <a:ln w="3175" cap="flat" cmpd="sng" algn="ctr">
            <a:noFill/>
            <a:prstDash val="solid"/>
            <a:miter lim="800000"/>
          </a:ln>
          <a:effectLst/>
        </p:spPr>
        <p:txBody>
          <a:bodyPr wrap="square"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FFFFFF"/>
              </a:solidFill>
              <a:effectLst/>
              <a:uLnTx/>
              <a:uFillTx/>
              <a:ea typeface="+mn-ea"/>
              <a:cs typeface="+mn-cs"/>
            </a:endParaRPr>
          </a:p>
        </p:txBody>
      </p:sp>
      <p:sp>
        <p:nvSpPr>
          <p:cNvPr id="27" name="TextBox 30">
            <a:extLst>
              <a:ext uri="{FF2B5EF4-FFF2-40B4-BE49-F238E27FC236}">
                <a16:creationId xmlns:a16="http://schemas.microsoft.com/office/drawing/2014/main" id="{CD008906-9D8A-5E44-F1DF-DD4086BD5920}"/>
              </a:ext>
            </a:extLst>
          </p:cNvPr>
          <p:cNvSpPr txBox="1"/>
          <p:nvPr/>
        </p:nvSpPr>
        <p:spPr>
          <a:xfrm>
            <a:off x="4714199" y="1039511"/>
            <a:ext cx="2403573" cy="290178"/>
          </a:xfrm>
          <a:prstGeom prst="roundRect">
            <a:avLst/>
          </a:prstGeom>
          <a:solidFill>
            <a:srgbClr val="030F3B"/>
          </a:solidFill>
          <a:ln w="19050">
            <a:solidFill>
              <a:srgbClr val="030F3B"/>
            </a:solidFill>
          </a:ln>
        </p:spPr>
        <p:txBody>
          <a:bodyPr wrap="square" lIns="81000" tIns="40500" rIns="27000" bIns="27000" rtlCol="0" anchor="ctr" anchorCtr="0">
            <a:noAutofit/>
          </a:bodyPr>
          <a:lstStyle/>
          <a:p>
            <a:pPr marL="0" marR="0" lvl="0" indent="0" defTabSz="685800" eaLnBrk="1" fontAlgn="auto" latinLnBrk="0" hangingPunct="1">
              <a:lnSpc>
                <a:spcPct val="100000"/>
              </a:lnSpc>
              <a:spcBef>
                <a:spcPts val="750"/>
              </a:spcBef>
              <a:spcAft>
                <a:spcPts val="0"/>
              </a:spcAft>
              <a:buClrTx/>
              <a:buSzTx/>
              <a:buFontTx/>
              <a:buNone/>
              <a:tabLst/>
              <a:defRPr/>
            </a:pPr>
            <a:r>
              <a:rPr kumimoji="0" lang="en-US" sz="1100" b="1" i="0" u="none" strike="noStrike" kern="0" cap="none" spc="0" normalizeH="0" baseline="0" noProof="0" err="1">
                <a:ln>
                  <a:noFill/>
                </a:ln>
                <a:solidFill>
                  <a:srgbClr val="FFFFFF">
                    <a:lumMod val="95000"/>
                  </a:srgbClr>
                </a:solidFill>
                <a:effectLst/>
                <a:uLnTx/>
                <a:uFillTx/>
                <a:cs typeface="Poppins" pitchFamily="2" charset="77"/>
              </a:rPr>
              <a:t>Klinische</a:t>
            </a:r>
            <a:r>
              <a:rPr kumimoji="0" lang="en-US" sz="1100" b="1" i="0" u="none" strike="noStrike" kern="0" cap="none" spc="0" normalizeH="0" baseline="0" noProof="0">
                <a:ln>
                  <a:noFill/>
                </a:ln>
                <a:solidFill>
                  <a:srgbClr val="FFFFFF">
                    <a:lumMod val="95000"/>
                  </a:srgbClr>
                </a:solidFill>
                <a:effectLst/>
                <a:uLnTx/>
                <a:uFillTx/>
                <a:cs typeface="Poppins" pitchFamily="2" charset="77"/>
              </a:rPr>
              <a:t> T1D-Manifestation</a:t>
            </a:r>
          </a:p>
        </p:txBody>
      </p:sp>
      <p:sp>
        <p:nvSpPr>
          <p:cNvPr id="28" name="TextBox 31">
            <a:extLst>
              <a:ext uri="{FF2B5EF4-FFF2-40B4-BE49-F238E27FC236}">
                <a16:creationId xmlns:a16="http://schemas.microsoft.com/office/drawing/2014/main" id="{E63AAF25-8330-3697-F28F-9767344D7475}"/>
              </a:ext>
            </a:extLst>
          </p:cNvPr>
          <p:cNvSpPr txBox="1"/>
          <p:nvPr/>
        </p:nvSpPr>
        <p:spPr>
          <a:xfrm>
            <a:off x="484249" y="1039511"/>
            <a:ext cx="1953500" cy="290178"/>
          </a:xfrm>
          <a:prstGeom prst="roundRect">
            <a:avLst/>
          </a:prstGeom>
          <a:solidFill>
            <a:srgbClr val="81879D">
              <a:lumMod val="40000"/>
              <a:lumOff val="60000"/>
            </a:srgbClr>
          </a:solidFill>
          <a:ln w="19050">
            <a:noFill/>
          </a:ln>
        </p:spPr>
        <p:txBody>
          <a:bodyPr wrap="square" lIns="81000" tIns="40500" rIns="27000" bIns="27000" rtlCol="0" anchor="ctr" anchorCtr="0">
            <a:noAutofit/>
          </a:bodyPr>
          <a:lstStyle>
            <a:defPPr>
              <a:defRPr lang="en-US"/>
            </a:defPPr>
            <a:lvl1pPr marR="0" indent="0" fontAlgn="auto">
              <a:spcBef>
                <a:spcPts val="1000"/>
              </a:spcBef>
              <a:spcAft>
                <a:spcPts val="0"/>
              </a:spcAft>
              <a:buClrTx/>
              <a:buSzTx/>
              <a:buFont typeface="Arial" panose="020B0604020202020204" pitchFamily="34" charset="0"/>
              <a:buNone/>
              <a:tabLst/>
              <a:defRPr b="1">
                <a:solidFill>
                  <a:schemeClr val="bg1">
                    <a:lumMod val="95000"/>
                  </a:schemeClr>
                </a:solidFill>
                <a:latin typeface="Poppins" pitchFamily="2" charset="77"/>
                <a:cs typeface="Poppins" pitchFamily="2" charset="77"/>
              </a:defRPr>
            </a:lvl1pPr>
          </a:lstStyle>
          <a:p>
            <a:pPr marL="0" marR="0" lvl="0" indent="0" defTabSz="685800" eaLnBrk="1" fontAlgn="auto" latinLnBrk="0" hangingPunct="1">
              <a:lnSpc>
                <a:spcPct val="100000"/>
              </a:lnSpc>
              <a:spcBef>
                <a:spcPts val="750"/>
              </a:spcBef>
              <a:spcAft>
                <a:spcPts val="0"/>
              </a:spcAft>
              <a:buClrTx/>
              <a:buSzTx/>
              <a:buFont typeface="Arial" panose="020B0604020202020204" pitchFamily="34" charset="0"/>
              <a:buNone/>
              <a:tabLst/>
              <a:defRPr/>
            </a:pPr>
            <a:r>
              <a:rPr kumimoji="0" lang="en-US" sz="1100" b="1" i="0" u="none" strike="noStrike" kern="0" cap="none" spc="0" normalizeH="0" baseline="0" noProof="0">
                <a:ln>
                  <a:noFill/>
                </a:ln>
                <a:solidFill>
                  <a:srgbClr val="FFFFFF">
                    <a:lumMod val="95000"/>
                  </a:srgbClr>
                </a:solidFill>
                <a:effectLst/>
                <a:uLnTx/>
                <a:uFillTx/>
                <a:latin typeface="+mn-lt"/>
                <a:cs typeface="Poppins" pitchFamily="2" charset="77"/>
              </a:rPr>
              <a:t>T1D-Früherkennung </a:t>
            </a:r>
          </a:p>
        </p:txBody>
      </p:sp>
      <p:sp>
        <p:nvSpPr>
          <p:cNvPr id="29" name="TextBox 5">
            <a:extLst>
              <a:ext uri="{FF2B5EF4-FFF2-40B4-BE49-F238E27FC236}">
                <a16:creationId xmlns:a16="http://schemas.microsoft.com/office/drawing/2014/main" id="{F2939BA8-530D-02E6-CA3A-F1F2CAC2072F}"/>
              </a:ext>
            </a:extLst>
          </p:cNvPr>
          <p:cNvSpPr txBox="1"/>
          <p:nvPr/>
        </p:nvSpPr>
        <p:spPr>
          <a:xfrm>
            <a:off x="484249" y="1894440"/>
            <a:ext cx="2866820" cy="304699"/>
          </a:xfrm>
          <a:prstGeom prst="rect">
            <a:avLst/>
          </a:prstGeom>
          <a:noFill/>
        </p:spPr>
        <p:txBody>
          <a:bodyPr wrap="square" lIns="0" tIns="0" rIns="0" bIns="0" rtlCol="0">
            <a:spAutoFit/>
          </a:bodyPr>
          <a:lstStyle/>
          <a:p>
            <a:pPr defTabSz="685800">
              <a:lnSpc>
                <a:spcPct val="90000"/>
              </a:lnSpc>
            </a:pPr>
            <a:r>
              <a:rPr lang="en-US" sz="1100">
                <a:solidFill>
                  <a:srgbClr val="D9D9D9"/>
                </a:solidFill>
                <a:cs typeface="Poppins" pitchFamily="2" charset="77"/>
              </a:rPr>
              <a:t>Progression zu T1D Stadium 3 – Angst und Verwirrung</a:t>
            </a:r>
            <a:r>
              <a:rPr lang="en-US" sz="1100" baseline="30000">
                <a:solidFill>
                  <a:srgbClr val="D9D9D9"/>
                </a:solidFill>
                <a:cs typeface="Poppins" pitchFamily="2" charset="77"/>
              </a:rPr>
              <a:t>1-3</a:t>
            </a:r>
            <a:r>
              <a:rPr lang="en-US" sz="1100">
                <a:solidFill>
                  <a:srgbClr val="D9D9D9"/>
                </a:solidFill>
                <a:cs typeface="Poppins" pitchFamily="2" charset="77"/>
              </a:rPr>
              <a:t> </a:t>
            </a:r>
          </a:p>
        </p:txBody>
      </p:sp>
      <p:sp>
        <p:nvSpPr>
          <p:cNvPr id="30" name="TextBox 13">
            <a:extLst>
              <a:ext uri="{FF2B5EF4-FFF2-40B4-BE49-F238E27FC236}">
                <a16:creationId xmlns:a16="http://schemas.microsoft.com/office/drawing/2014/main" id="{C129CB62-7298-C26C-130A-20025E604B04}"/>
              </a:ext>
            </a:extLst>
          </p:cNvPr>
          <p:cNvSpPr txBox="1"/>
          <p:nvPr/>
        </p:nvSpPr>
        <p:spPr>
          <a:xfrm>
            <a:off x="484249" y="1684735"/>
            <a:ext cx="1248740" cy="152349"/>
          </a:xfrm>
          <a:prstGeom prst="rect">
            <a:avLst/>
          </a:prstGeom>
          <a:noFill/>
        </p:spPr>
        <p:txBody>
          <a:bodyPr wrap="none" lIns="0" tIns="0" rIns="0" bIns="0" rtlCol="0">
            <a:spAutoFit/>
          </a:bodyPr>
          <a:lstStyle/>
          <a:p>
            <a:pPr defTabSz="685800">
              <a:lnSpc>
                <a:spcPct val="90000"/>
              </a:lnSpc>
              <a:spcBef>
                <a:spcPts val="750"/>
              </a:spcBef>
            </a:pPr>
            <a:r>
              <a:rPr lang="en-US" sz="1100" b="1" err="1">
                <a:solidFill>
                  <a:srgbClr val="D9D9D9"/>
                </a:solidFill>
                <a:cs typeface="Poppins" pitchFamily="2" charset="77"/>
              </a:rPr>
              <a:t>Stadien</a:t>
            </a:r>
            <a:r>
              <a:rPr lang="en-US" sz="1100" b="1">
                <a:solidFill>
                  <a:srgbClr val="D9D9D9"/>
                </a:solidFill>
                <a:cs typeface="Poppins" pitchFamily="2" charset="77"/>
              </a:rPr>
              <a:t> 1 und 2</a:t>
            </a:r>
          </a:p>
        </p:txBody>
      </p:sp>
      <p:sp>
        <p:nvSpPr>
          <p:cNvPr id="31" name="TextBox 16">
            <a:extLst>
              <a:ext uri="{FF2B5EF4-FFF2-40B4-BE49-F238E27FC236}">
                <a16:creationId xmlns:a16="http://schemas.microsoft.com/office/drawing/2014/main" id="{BC0DB899-8055-9721-1565-89C5584DFCAA}"/>
              </a:ext>
            </a:extLst>
          </p:cNvPr>
          <p:cNvSpPr txBox="1"/>
          <p:nvPr/>
        </p:nvSpPr>
        <p:spPr>
          <a:xfrm>
            <a:off x="1435300" y="2300877"/>
            <a:ext cx="3079978" cy="1836913"/>
          </a:xfrm>
          <a:prstGeom prst="rect">
            <a:avLst/>
          </a:prstGeom>
          <a:noFill/>
        </p:spPr>
        <p:txBody>
          <a:bodyPr wrap="square" lIns="0" tIns="0" rIns="0" bIns="0">
            <a:spAutoFit/>
          </a:bodyPr>
          <a:lstStyle/>
          <a:p>
            <a:pPr defTabSz="685800">
              <a:lnSpc>
                <a:spcPct val="90000"/>
              </a:lnSpc>
              <a:spcBef>
                <a:spcPts val="225"/>
              </a:spcBef>
            </a:pPr>
            <a:r>
              <a:rPr lang="en-US" sz="900" b="1" err="1">
                <a:solidFill>
                  <a:srgbClr val="D9D9D9"/>
                </a:solidFill>
              </a:rPr>
              <a:t>Elterliche</a:t>
            </a:r>
            <a:r>
              <a:rPr lang="en-US" sz="900" b="1">
                <a:solidFill>
                  <a:srgbClr val="D9D9D9"/>
                </a:solidFill>
              </a:rPr>
              <a:t> Angst:</a:t>
            </a:r>
          </a:p>
          <a:p>
            <a:pPr marL="107156" indent="-107156" defTabSz="685800">
              <a:lnSpc>
                <a:spcPct val="90000"/>
              </a:lnSpc>
              <a:spcBef>
                <a:spcPts val="225"/>
              </a:spcBef>
              <a:buFont typeface="Arial" panose="020B0604020202020204" pitchFamily="34" charset="0"/>
              <a:buChar char="•"/>
            </a:pPr>
            <a:r>
              <a:rPr lang="en-US" sz="800">
                <a:solidFill>
                  <a:srgbClr val="D9D9D9"/>
                </a:solidFill>
              </a:rPr>
              <a:t>Sorge um die Gesundheit des </a:t>
            </a:r>
            <a:r>
              <a:rPr lang="en-US" sz="800" err="1">
                <a:solidFill>
                  <a:srgbClr val="D9D9D9"/>
                </a:solidFill>
              </a:rPr>
              <a:t>Kindes</a:t>
            </a:r>
            <a:endParaRPr lang="en-US" sz="800">
              <a:solidFill>
                <a:srgbClr val="D9D9D9"/>
              </a:solidFill>
            </a:endParaRPr>
          </a:p>
          <a:p>
            <a:pPr marL="107156" indent="-107156" defTabSz="685800">
              <a:lnSpc>
                <a:spcPct val="90000"/>
              </a:lnSpc>
              <a:spcBef>
                <a:spcPts val="225"/>
              </a:spcBef>
              <a:buFont typeface="Arial" panose="020B0604020202020204" pitchFamily="34" charset="0"/>
              <a:buChar char="•"/>
            </a:pPr>
            <a:r>
              <a:rPr lang="en-US" sz="800" err="1">
                <a:solidFill>
                  <a:srgbClr val="D9D9D9"/>
                </a:solidFill>
              </a:rPr>
              <a:t>Verantwortungsgefühl</a:t>
            </a:r>
            <a:r>
              <a:rPr lang="en-US" sz="800">
                <a:solidFill>
                  <a:srgbClr val="D9D9D9"/>
                </a:solidFill>
              </a:rPr>
              <a:t> für die </a:t>
            </a:r>
            <a:r>
              <a:rPr lang="en-US" sz="800" err="1">
                <a:solidFill>
                  <a:srgbClr val="D9D9D9"/>
                </a:solidFill>
              </a:rPr>
              <a:t>Überwachung</a:t>
            </a:r>
            <a:r>
              <a:rPr lang="en-US" sz="800">
                <a:solidFill>
                  <a:srgbClr val="D9D9D9"/>
                </a:solidFill>
              </a:rPr>
              <a:t> und </a:t>
            </a:r>
            <a:r>
              <a:rPr lang="en-US" sz="800" err="1">
                <a:solidFill>
                  <a:srgbClr val="D9D9D9"/>
                </a:solidFill>
              </a:rPr>
              <a:t>Vermeidung</a:t>
            </a:r>
            <a:r>
              <a:rPr lang="en-US" sz="800">
                <a:solidFill>
                  <a:srgbClr val="D9D9D9"/>
                </a:solidFill>
              </a:rPr>
              <a:t> der </a:t>
            </a:r>
            <a:r>
              <a:rPr lang="en-US" sz="800" err="1">
                <a:solidFill>
                  <a:srgbClr val="D9D9D9"/>
                </a:solidFill>
              </a:rPr>
              <a:t>Erkrankung</a:t>
            </a:r>
            <a:endParaRPr lang="en-US" sz="800">
              <a:solidFill>
                <a:srgbClr val="D9D9D9"/>
              </a:solidFill>
            </a:endParaRPr>
          </a:p>
          <a:p>
            <a:pPr defTabSz="685800">
              <a:lnSpc>
                <a:spcPct val="90000"/>
              </a:lnSpc>
              <a:spcBef>
                <a:spcPts val="900"/>
              </a:spcBef>
            </a:pPr>
            <a:r>
              <a:rPr lang="en-US" sz="900" b="1">
                <a:solidFill>
                  <a:srgbClr val="D9D9D9"/>
                </a:solidFill>
              </a:rPr>
              <a:t>Angst </a:t>
            </a:r>
            <a:r>
              <a:rPr lang="en-US" sz="900" b="1" err="1">
                <a:solidFill>
                  <a:srgbClr val="D9D9D9"/>
                </a:solidFill>
              </a:rPr>
              <a:t>vor</a:t>
            </a:r>
            <a:r>
              <a:rPr lang="en-US" sz="900" b="1">
                <a:solidFill>
                  <a:srgbClr val="D9D9D9"/>
                </a:solidFill>
              </a:rPr>
              <a:t> dem </a:t>
            </a:r>
            <a:r>
              <a:rPr lang="en-US" sz="900" b="1" err="1">
                <a:solidFill>
                  <a:srgbClr val="D9D9D9"/>
                </a:solidFill>
              </a:rPr>
              <a:t>Unbekannten</a:t>
            </a:r>
            <a:r>
              <a:rPr lang="en-US" sz="900" b="1">
                <a:solidFill>
                  <a:srgbClr val="D9D9D9"/>
                </a:solidFill>
              </a:rPr>
              <a:t>:</a:t>
            </a:r>
          </a:p>
          <a:p>
            <a:pPr marL="100013" indent="-100013" defTabSz="685800">
              <a:lnSpc>
                <a:spcPct val="90000"/>
              </a:lnSpc>
              <a:spcBef>
                <a:spcPts val="225"/>
              </a:spcBef>
              <a:buFont typeface="Arial" panose="020B0604020202020204" pitchFamily="34" charset="0"/>
              <a:buChar char="•"/>
            </a:pPr>
            <a:r>
              <a:rPr lang="en-US" sz="800" err="1">
                <a:solidFill>
                  <a:srgbClr val="D9D9D9"/>
                </a:solidFill>
              </a:rPr>
              <a:t>Unsicherheit</a:t>
            </a:r>
            <a:r>
              <a:rPr lang="en-US" sz="800">
                <a:solidFill>
                  <a:srgbClr val="D9D9D9"/>
                </a:solidFill>
              </a:rPr>
              <a:t>; ab </a:t>
            </a:r>
            <a:r>
              <a:rPr lang="en-US" sz="800" err="1">
                <a:solidFill>
                  <a:srgbClr val="D9D9D9"/>
                </a:solidFill>
              </a:rPr>
              <a:t>wann</a:t>
            </a:r>
            <a:r>
              <a:rPr lang="en-US" sz="800">
                <a:solidFill>
                  <a:srgbClr val="D9D9D9"/>
                </a:solidFill>
              </a:rPr>
              <a:t> </a:t>
            </a:r>
            <a:r>
              <a:rPr lang="en-US" sz="800" err="1">
                <a:solidFill>
                  <a:srgbClr val="D9D9D9"/>
                </a:solidFill>
              </a:rPr>
              <a:t>wird</a:t>
            </a:r>
            <a:r>
              <a:rPr lang="en-US" sz="800">
                <a:solidFill>
                  <a:srgbClr val="D9D9D9"/>
                </a:solidFill>
              </a:rPr>
              <a:t> Insulin </a:t>
            </a:r>
            <a:r>
              <a:rPr lang="en-US" sz="800" err="1">
                <a:solidFill>
                  <a:srgbClr val="D9D9D9"/>
                </a:solidFill>
              </a:rPr>
              <a:t>erforderlich</a:t>
            </a:r>
            <a:r>
              <a:rPr lang="en-US" sz="800">
                <a:solidFill>
                  <a:srgbClr val="D9D9D9"/>
                </a:solidFill>
              </a:rPr>
              <a:t> sein?</a:t>
            </a:r>
          </a:p>
          <a:p>
            <a:pPr marL="100013" indent="-100013" defTabSz="685800">
              <a:lnSpc>
                <a:spcPct val="90000"/>
              </a:lnSpc>
              <a:spcBef>
                <a:spcPts val="225"/>
              </a:spcBef>
              <a:buFont typeface="Arial" panose="020B0604020202020204" pitchFamily="34" charset="0"/>
              <a:buChar char="•"/>
            </a:pPr>
            <a:r>
              <a:rPr lang="en-US" sz="800">
                <a:solidFill>
                  <a:srgbClr val="D9D9D9"/>
                </a:solidFill>
              </a:rPr>
              <a:t>Wie </a:t>
            </a:r>
            <a:r>
              <a:rPr lang="en-US" sz="800" err="1">
                <a:solidFill>
                  <a:srgbClr val="D9D9D9"/>
                </a:solidFill>
              </a:rPr>
              <a:t>schwerwiegend</a:t>
            </a:r>
            <a:r>
              <a:rPr lang="en-US" sz="800">
                <a:solidFill>
                  <a:srgbClr val="D9D9D9"/>
                </a:solidFill>
              </a:rPr>
              <a:t> </a:t>
            </a:r>
            <a:r>
              <a:rPr lang="en-US" sz="800" err="1">
                <a:solidFill>
                  <a:srgbClr val="D9D9D9"/>
                </a:solidFill>
              </a:rPr>
              <a:t>wird</a:t>
            </a:r>
            <a:r>
              <a:rPr lang="en-US" sz="800">
                <a:solidFill>
                  <a:srgbClr val="D9D9D9"/>
                </a:solidFill>
              </a:rPr>
              <a:t> es sein?</a:t>
            </a:r>
          </a:p>
          <a:p>
            <a:pPr marL="100013" indent="-100013" defTabSz="685800">
              <a:lnSpc>
                <a:spcPct val="90000"/>
              </a:lnSpc>
              <a:spcBef>
                <a:spcPts val="225"/>
              </a:spcBef>
              <a:buFont typeface="Arial" panose="020B0604020202020204" pitchFamily="34" charset="0"/>
              <a:buChar char="•"/>
            </a:pPr>
            <a:r>
              <a:rPr lang="en-US" sz="800" err="1">
                <a:solidFill>
                  <a:srgbClr val="D9D9D9"/>
                </a:solidFill>
              </a:rPr>
              <a:t>Potenzial</a:t>
            </a:r>
            <a:r>
              <a:rPr lang="en-US" sz="800">
                <a:solidFill>
                  <a:srgbClr val="D9D9D9"/>
                </a:solidFill>
              </a:rPr>
              <a:t> für </a:t>
            </a:r>
            <a:r>
              <a:rPr lang="en-US" sz="800" err="1">
                <a:solidFill>
                  <a:srgbClr val="D9D9D9"/>
                </a:solidFill>
              </a:rPr>
              <a:t>akute</a:t>
            </a:r>
            <a:r>
              <a:rPr lang="en-US" sz="800">
                <a:solidFill>
                  <a:srgbClr val="D9D9D9"/>
                </a:solidFill>
              </a:rPr>
              <a:t> </a:t>
            </a:r>
            <a:r>
              <a:rPr lang="en-US" sz="800" err="1">
                <a:solidFill>
                  <a:srgbClr val="D9D9D9"/>
                </a:solidFill>
              </a:rPr>
              <a:t>Komplikationen</a:t>
            </a:r>
            <a:endParaRPr lang="en-US" sz="800">
              <a:solidFill>
                <a:srgbClr val="D9D9D9"/>
              </a:solidFill>
            </a:endParaRPr>
          </a:p>
          <a:p>
            <a:pPr defTabSz="685800">
              <a:lnSpc>
                <a:spcPct val="90000"/>
              </a:lnSpc>
              <a:spcBef>
                <a:spcPts val="900"/>
              </a:spcBef>
            </a:pPr>
            <a:r>
              <a:rPr lang="en-US" sz="900" b="1" err="1">
                <a:solidFill>
                  <a:srgbClr val="D9D9D9"/>
                </a:solidFill>
              </a:rPr>
              <a:t>Vermindertes</a:t>
            </a:r>
            <a:r>
              <a:rPr lang="en-US" sz="900" b="1">
                <a:solidFill>
                  <a:srgbClr val="D9D9D9"/>
                </a:solidFill>
              </a:rPr>
              <a:t> Engagement:</a:t>
            </a:r>
            <a:r>
              <a:rPr lang="en-US" sz="900">
                <a:solidFill>
                  <a:srgbClr val="D9D9D9"/>
                </a:solidFill>
              </a:rPr>
              <a:t> </a:t>
            </a:r>
          </a:p>
          <a:p>
            <a:pPr marL="103585" indent="-103585" defTabSz="685800">
              <a:lnSpc>
                <a:spcPct val="90000"/>
              </a:lnSpc>
              <a:spcBef>
                <a:spcPts val="225"/>
              </a:spcBef>
              <a:buFont typeface="Arial" panose="020B0604020202020204" pitchFamily="34" charset="0"/>
              <a:buChar char="•"/>
            </a:pPr>
            <a:r>
              <a:rPr lang="en-US" sz="800" err="1">
                <a:solidFill>
                  <a:srgbClr val="D9D9D9"/>
                </a:solidFill>
              </a:rPr>
              <a:t>Bedenken</a:t>
            </a:r>
            <a:r>
              <a:rPr lang="en-US" sz="800">
                <a:solidFill>
                  <a:srgbClr val="D9D9D9"/>
                </a:solidFill>
              </a:rPr>
              <a:t> </a:t>
            </a:r>
            <a:r>
              <a:rPr lang="en-US" sz="800" err="1">
                <a:solidFill>
                  <a:srgbClr val="D9D9D9"/>
                </a:solidFill>
              </a:rPr>
              <a:t>wegen</a:t>
            </a:r>
            <a:r>
              <a:rPr lang="en-US" sz="800">
                <a:solidFill>
                  <a:srgbClr val="D9D9D9"/>
                </a:solidFill>
              </a:rPr>
              <a:t> </a:t>
            </a:r>
            <a:r>
              <a:rPr lang="en-US" sz="800" err="1">
                <a:solidFill>
                  <a:srgbClr val="D9D9D9"/>
                </a:solidFill>
              </a:rPr>
              <a:t>lebenslanger</a:t>
            </a:r>
            <a:r>
              <a:rPr lang="en-US" sz="800">
                <a:solidFill>
                  <a:srgbClr val="D9D9D9"/>
                </a:solidFill>
              </a:rPr>
              <a:t> </a:t>
            </a:r>
            <a:r>
              <a:rPr lang="en-US" sz="800" err="1">
                <a:solidFill>
                  <a:srgbClr val="D9D9D9"/>
                </a:solidFill>
              </a:rPr>
              <a:t>Behandlung</a:t>
            </a:r>
            <a:endParaRPr lang="en-US" sz="800">
              <a:solidFill>
                <a:srgbClr val="D9D9D9"/>
              </a:solidFill>
            </a:endParaRPr>
          </a:p>
          <a:p>
            <a:pPr marL="103585" indent="-103585" defTabSz="685800">
              <a:lnSpc>
                <a:spcPct val="90000"/>
              </a:lnSpc>
              <a:spcBef>
                <a:spcPts val="225"/>
              </a:spcBef>
              <a:buFont typeface="Arial" panose="020B0604020202020204" pitchFamily="34" charset="0"/>
              <a:buChar char="•"/>
            </a:pPr>
            <a:r>
              <a:rPr lang="en-US" sz="800" err="1">
                <a:solidFill>
                  <a:srgbClr val="D9D9D9"/>
                </a:solidFill>
              </a:rPr>
              <a:t>Auswirkungen</a:t>
            </a:r>
            <a:r>
              <a:rPr lang="en-US" sz="800">
                <a:solidFill>
                  <a:srgbClr val="D9D9D9"/>
                </a:solidFill>
              </a:rPr>
              <a:t> auf </a:t>
            </a:r>
            <a:r>
              <a:rPr lang="en-US" sz="800" err="1">
                <a:solidFill>
                  <a:srgbClr val="D9D9D9"/>
                </a:solidFill>
              </a:rPr>
              <a:t>Ausbildung</a:t>
            </a:r>
            <a:r>
              <a:rPr lang="en-US" sz="800">
                <a:solidFill>
                  <a:srgbClr val="D9D9D9"/>
                </a:solidFill>
              </a:rPr>
              <a:t>, </a:t>
            </a:r>
            <a:r>
              <a:rPr lang="en-US" sz="800" err="1">
                <a:solidFill>
                  <a:srgbClr val="D9D9D9"/>
                </a:solidFill>
              </a:rPr>
              <a:t>Karriere</a:t>
            </a:r>
            <a:r>
              <a:rPr lang="en-US" sz="800">
                <a:solidFill>
                  <a:srgbClr val="D9D9D9"/>
                </a:solidFill>
              </a:rPr>
              <a:t>, </a:t>
            </a:r>
            <a:r>
              <a:rPr lang="en-US" sz="800" err="1">
                <a:solidFill>
                  <a:srgbClr val="D9D9D9"/>
                </a:solidFill>
              </a:rPr>
              <a:t>Beziehungen</a:t>
            </a:r>
            <a:r>
              <a:rPr lang="en-US" sz="800">
                <a:solidFill>
                  <a:srgbClr val="D9D9D9"/>
                </a:solidFill>
              </a:rPr>
              <a:t>, </a:t>
            </a:r>
            <a:r>
              <a:rPr lang="en-US" sz="800" err="1">
                <a:solidFill>
                  <a:srgbClr val="D9D9D9"/>
                </a:solidFill>
              </a:rPr>
              <a:t>Versicherbarkeit</a:t>
            </a:r>
            <a:endParaRPr lang="en-US" sz="800" b="1">
              <a:solidFill>
                <a:srgbClr val="D9D9D9"/>
              </a:solidFill>
            </a:endParaRPr>
          </a:p>
        </p:txBody>
      </p:sp>
      <p:sp>
        <p:nvSpPr>
          <p:cNvPr id="32" name="TextBox 14">
            <a:extLst>
              <a:ext uri="{FF2B5EF4-FFF2-40B4-BE49-F238E27FC236}">
                <a16:creationId xmlns:a16="http://schemas.microsoft.com/office/drawing/2014/main" id="{A0FCE2C9-ACC7-A1D6-B7FD-E7D6EA2B3ED4}"/>
              </a:ext>
            </a:extLst>
          </p:cNvPr>
          <p:cNvSpPr txBox="1"/>
          <p:nvPr/>
        </p:nvSpPr>
        <p:spPr>
          <a:xfrm>
            <a:off x="4714200" y="1684735"/>
            <a:ext cx="806311" cy="152349"/>
          </a:xfrm>
          <a:prstGeom prst="rect">
            <a:avLst/>
          </a:prstGeom>
          <a:noFill/>
        </p:spPr>
        <p:txBody>
          <a:bodyPr wrap="none" lIns="0" tIns="0" rIns="0" bIns="0" rtlCol="0">
            <a:spAutoFit/>
          </a:bodyPr>
          <a:lstStyle/>
          <a:p>
            <a:pPr defTabSz="685800">
              <a:lnSpc>
                <a:spcPct val="90000"/>
              </a:lnSpc>
              <a:spcBef>
                <a:spcPts val="750"/>
              </a:spcBef>
            </a:pPr>
            <a:r>
              <a:rPr lang="en-US" sz="1100" b="1">
                <a:solidFill>
                  <a:srgbClr val="030F3B"/>
                </a:solidFill>
                <a:cs typeface="Poppins" pitchFamily="2" charset="77"/>
              </a:rPr>
              <a:t>Stadium 3</a:t>
            </a:r>
          </a:p>
        </p:txBody>
      </p:sp>
      <p:sp>
        <p:nvSpPr>
          <p:cNvPr id="33" name="TextBox 18">
            <a:extLst>
              <a:ext uri="{FF2B5EF4-FFF2-40B4-BE49-F238E27FC236}">
                <a16:creationId xmlns:a16="http://schemas.microsoft.com/office/drawing/2014/main" id="{A63FF545-658C-3746-494C-90349B7E57A0}"/>
              </a:ext>
            </a:extLst>
          </p:cNvPr>
          <p:cNvSpPr txBox="1"/>
          <p:nvPr/>
        </p:nvSpPr>
        <p:spPr>
          <a:xfrm>
            <a:off x="4714198" y="1947706"/>
            <a:ext cx="3286801" cy="152349"/>
          </a:xfrm>
          <a:prstGeom prst="rect">
            <a:avLst/>
          </a:prstGeom>
          <a:noFill/>
        </p:spPr>
        <p:txBody>
          <a:bodyPr wrap="square" lIns="0" tIns="0" rIns="0" bIns="0" rtlCol="0">
            <a:spAutoFit/>
          </a:bodyPr>
          <a:lstStyle/>
          <a:p>
            <a:pPr defTabSz="685800">
              <a:lnSpc>
                <a:spcPct val="90000"/>
              </a:lnSpc>
            </a:pPr>
            <a:r>
              <a:rPr lang="en-US" sz="1100" err="1">
                <a:solidFill>
                  <a:srgbClr val="030F3B"/>
                </a:solidFill>
                <a:cs typeface="Poppins" pitchFamily="2" charset="77"/>
              </a:rPr>
              <a:t>Früherkennung</a:t>
            </a:r>
            <a:r>
              <a:rPr lang="en-US" sz="1100">
                <a:solidFill>
                  <a:srgbClr val="030F3B"/>
                </a:solidFill>
                <a:cs typeface="Poppins" pitchFamily="2" charset="77"/>
              </a:rPr>
              <a:t> </a:t>
            </a:r>
            <a:r>
              <a:rPr lang="en-US" sz="1100" err="1">
                <a:solidFill>
                  <a:srgbClr val="030F3B"/>
                </a:solidFill>
                <a:cs typeface="Poppins" pitchFamily="2" charset="77"/>
              </a:rPr>
              <a:t>erlaubt</a:t>
            </a:r>
            <a:r>
              <a:rPr lang="en-US" sz="1100">
                <a:solidFill>
                  <a:srgbClr val="030F3B"/>
                </a:solidFill>
                <a:cs typeface="Poppins" pitchFamily="2" charset="77"/>
              </a:rPr>
              <a:t> Vorbereitung</a:t>
            </a:r>
            <a:r>
              <a:rPr lang="en-US" sz="1100" baseline="30000">
                <a:solidFill>
                  <a:srgbClr val="030F3B"/>
                </a:solidFill>
                <a:cs typeface="Poppins" pitchFamily="2" charset="77"/>
              </a:rPr>
              <a:t>1-3</a:t>
            </a:r>
          </a:p>
        </p:txBody>
      </p:sp>
      <p:sp>
        <p:nvSpPr>
          <p:cNvPr id="34" name="TextBox 31">
            <a:extLst>
              <a:ext uri="{FF2B5EF4-FFF2-40B4-BE49-F238E27FC236}">
                <a16:creationId xmlns:a16="http://schemas.microsoft.com/office/drawing/2014/main" id="{97A4A719-75B1-8735-D6B9-E9C9FEF3CF48}"/>
              </a:ext>
            </a:extLst>
          </p:cNvPr>
          <p:cNvSpPr txBox="1"/>
          <p:nvPr/>
        </p:nvSpPr>
        <p:spPr>
          <a:xfrm>
            <a:off x="6284735" y="2300877"/>
            <a:ext cx="2503798" cy="2112373"/>
          </a:xfrm>
          <a:prstGeom prst="rect">
            <a:avLst/>
          </a:prstGeom>
          <a:noFill/>
        </p:spPr>
        <p:txBody>
          <a:bodyPr wrap="square" lIns="0" tIns="0" rIns="0" bIns="0">
            <a:spAutoFit/>
          </a:bodyPr>
          <a:lstStyle/>
          <a:p>
            <a:pPr defTabSz="685800">
              <a:lnSpc>
                <a:spcPct val="90000"/>
              </a:lnSpc>
              <a:spcBef>
                <a:spcPts val="225"/>
              </a:spcBef>
            </a:pPr>
            <a:r>
              <a:rPr lang="en-US" sz="900" b="1" err="1">
                <a:solidFill>
                  <a:srgbClr val="030F3B"/>
                </a:solidFill>
              </a:rPr>
              <a:t>Antizipation</a:t>
            </a:r>
            <a:r>
              <a:rPr lang="en-US" sz="900" b="1">
                <a:solidFill>
                  <a:srgbClr val="030F3B"/>
                </a:solidFill>
              </a:rPr>
              <a:t> vs. </a:t>
            </a:r>
            <a:r>
              <a:rPr lang="en-US" sz="900" b="1" err="1">
                <a:solidFill>
                  <a:srgbClr val="030F3B"/>
                </a:solidFill>
              </a:rPr>
              <a:t>unerwartete</a:t>
            </a:r>
            <a:r>
              <a:rPr lang="en-US" sz="900" b="1">
                <a:solidFill>
                  <a:srgbClr val="030F3B"/>
                </a:solidFill>
              </a:rPr>
              <a:t> Krise:</a:t>
            </a:r>
          </a:p>
          <a:p>
            <a:pPr marL="100013" indent="-100013" defTabSz="685800">
              <a:lnSpc>
                <a:spcPct val="90000"/>
              </a:lnSpc>
              <a:spcBef>
                <a:spcPts val="225"/>
              </a:spcBef>
              <a:buFont typeface="Arial" panose="020B0604020202020204" pitchFamily="34" charset="0"/>
              <a:buChar char="•"/>
            </a:pPr>
            <a:r>
              <a:rPr lang="en-US" sz="800">
                <a:solidFill>
                  <a:srgbClr val="030F3B"/>
                </a:solidFill>
              </a:rPr>
              <a:t>Die Diagnose </a:t>
            </a:r>
            <a:r>
              <a:rPr lang="en-US" sz="800" err="1">
                <a:solidFill>
                  <a:srgbClr val="030F3B"/>
                </a:solidFill>
              </a:rPr>
              <a:t>kann</a:t>
            </a:r>
            <a:r>
              <a:rPr lang="en-US" sz="800">
                <a:solidFill>
                  <a:srgbClr val="030F3B"/>
                </a:solidFill>
              </a:rPr>
              <a:t> </a:t>
            </a:r>
            <a:r>
              <a:rPr lang="en-US" sz="800" err="1">
                <a:solidFill>
                  <a:srgbClr val="030F3B"/>
                </a:solidFill>
              </a:rPr>
              <a:t>ein</a:t>
            </a:r>
            <a:r>
              <a:rPr lang="en-US" sz="800">
                <a:solidFill>
                  <a:srgbClr val="030F3B"/>
                </a:solidFill>
              </a:rPr>
              <a:t> </a:t>
            </a:r>
            <a:r>
              <a:rPr lang="en-US" sz="800" err="1">
                <a:solidFill>
                  <a:srgbClr val="030F3B"/>
                </a:solidFill>
              </a:rPr>
              <a:t>plötzlicher</a:t>
            </a:r>
            <a:r>
              <a:rPr lang="en-US" sz="800">
                <a:solidFill>
                  <a:srgbClr val="030F3B"/>
                </a:solidFill>
              </a:rPr>
              <a:t> Schock sein</a:t>
            </a:r>
          </a:p>
          <a:p>
            <a:pPr marL="100013" indent="-100013" defTabSz="685800">
              <a:lnSpc>
                <a:spcPct val="90000"/>
              </a:lnSpc>
              <a:spcBef>
                <a:spcPts val="225"/>
              </a:spcBef>
              <a:buFont typeface="Arial" panose="020B0604020202020204" pitchFamily="34" charset="0"/>
              <a:buChar char="•"/>
            </a:pPr>
            <a:r>
              <a:rPr lang="de-DE" sz="800">
                <a:solidFill>
                  <a:srgbClr val="030F3B"/>
                </a:solidFill>
              </a:rPr>
              <a:t>Schrittweise psychologische Anpassung kann die „Überraschung“ im Zusammenhang mit der Diagnose von </a:t>
            </a:r>
            <a:r>
              <a:rPr lang="en-US" sz="800">
                <a:solidFill>
                  <a:srgbClr val="030F3B"/>
                </a:solidFill>
              </a:rPr>
              <a:t>T1D Stadium 3 </a:t>
            </a:r>
            <a:r>
              <a:rPr lang="en-US" sz="800" err="1">
                <a:solidFill>
                  <a:srgbClr val="030F3B"/>
                </a:solidFill>
              </a:rPr>
              <a:t>verringern</a:t>
            </a:r>
            <a:endParaRPr lang="en-US" sz="800">
              <a:solidFill>
                <a:srgbClr val="030F3B"/>
              </a:solidFill>
            </a:endParaRPr>
          </a:p>
          <a:p>
            <a:pPr defTabSz="685800">
              <a:lnSpc>
                <a:spcPct val="90000"/>
              </a:lnSpc>
              <a:spcBef>
                <a:spcPts val="900"/>
              </a:spcBef>
            </a:pPr>
            <a:r>
              <a:rPr lang="en-US" sz="900" b="1" err="1">
                <a:solidFill>
                  <a:srgbClr val="030F3B"/>
                </a:solidFill>
              </a:rPr>
              <a:t>Verbesserte</a:t>
            </a:r>
            <a:r>
              <a:rPr lang="en-US" sz="900" b="1">
                <a:solidFill>
                  <a:srgbClr val="030F3B"/>
                </a:solidFill>
              </a:rPr>
              <a:t> Aufklärung/Selbst-</a:t>
            </a:r>
            <a:r>
              <a:rPr lang="en-US" sz="900" b="1" err="1">
                <a:solidFill>
                  <a:srgbClr val="030F3B"/>
                </a:solidFill>
              </a:rPr>
              <a:t>kontrolle</a:t>
            </a:r>
            <a:r>
              <a:rPr lang="en-US" sz="900" b="1">
                <a:solidFill>
                  <a:srgbClr val="030F3B"/>
                </a:solidFill>
              </a:rPr>
              <a:t>:</a:t>
            </a:r>
            <a:r>
              <a:rPr lang="en-US" sz="900">
                <a:solidFill>
                  <a:srgbClr val="030F3B"/>
                </a:solidFill>
              </a:rPr>
              <a:t> </a:t>
            </a:r>
          </a:p>
          <a:p>
            <a:pPr marL="103585" indent="-103585" defTabSz="685800">
              <a:buFont typeface="Arial" panose="020B0604020202020204" pitchFamily="34" charset="0"/>
              <a:buChar char="•"/>
            </a:pPr>
            <a:r>
              <a:rPr lang="de-DE" sz="800">
                <a:solidFill>
                  <a:srgbClr val="030F3B"/>
                </a:solidFill>
              </a:rPr>
              <a:t>Proaktive Suche nach Informationen zu Insulin, Ernährung, Lebensstil und Behandlungen </a:t>
            </a:r>
          </a:p>
          <a:p>
            <a:pPr marL="103585" indent="-103585" defTabSz="685800">
              <a:buFont typeface="Arial" panose="020B0604020202020204" pitchFamily="34" charset="0"/>
              <a:buChar char="•"/>
            </a:pPr>
            <a:r>
              <a:rPr lang="en-US" sz="800" err="1">
                <a:solidFill>
                  <a:srgbClr val="030F3B"/>
                </a:solidFill>
              </a:rPr>
              <a:t>Fundiertere</a:t>
            </a:r>
            <a:r>
              <a:rPr lang="en-US" sz="800">
                <a:solidFill>
                  <a:srgbClr val="030F3B"/>
                </a:solidFill>
              </a:rPr>
              <a:t> </a:t>
            </a:r>
            <a:r>
              <a:rPr lang="en-US" sz="800" err="1">
                <a:solidFill>
                  <a:srgbClr val="030F3B"/>
                </a:solidFill>
              </a:rPr>
              <a:t>Entscheidungen</a:t>
            </a:r>
            <a:r>
              <a:rPr lang="en-US" sz="800">
                <a:solidFill>
                  <a:srgbClr val="030F3B"/>
                </a:solidFill>
              </a:rPr>
              <a:t> </a:t>
            </a:r>
          </a:p>
          <a:p>
            <a:pPr marL="103585" indent="-103585" defTabSz="685800">
              <a:buFont typeface="Arial" panose="020B0604020202020204" pitchFamily="34" charset="0"/>
              <a:buChar char="•"/>
            </a:pPr>
            <a:r>
              <a:rPr lang="de-DE" sz="800">
                <a:solidFill>
                  <a:srgbClr val="030F3B"/>
                </a:solidFill>
              </a:rPr>
              <a:t>Das Gefühl, mehr „Kontrolle“ zu haben</a:t>
            </a:r>
            <a:endParaRPr lang="en-US" sz="800">
              <a:solidFill>
                <a:srgbClr val="030F3B"/>
              </a:solidFill>
            </a:endParaRPr>
          </a:p>
          <a:p>
            <a:pPr defTabSz="685800">
              <a:lnSpc>
                <a:spcPct val="90000"/>
              </a:lnSpc>
              <a:spcBef>
                <a:spcPts val="900"/>
              </a:spcBef>
            </a:pPr>
            <a:r>
              <a:rPr lang="en-US" sz="900" b="1">
                <a:solidFill>
                  <a:srgbClr val="030F3B"/>
                </a:solidFill>
              </a:rPr>
              <a:t>Weniger DKA:</a:t>
            </a:r>
          </a:p>
          <a:p>
            <a:pPr marL="100013" indent="-100013" defTabSz="685800">
              <a:lnSpc>
                <a:spcPct val="90000"/>
              </a:lnSpc>
              <a:spcBef>
                <a:spcPts val="225"/>
              </a:spcBef>
              <a:buFont typeface="Arial" panose="020B0604020202020204" pitchFamily="34" charset="0"/>
              <a:buChar char="•"/>
            </a:pPr>
            <a:r>
              <a:rPr lang="en-US" sz="800">
                <a:solidFill>
                  <a:srgbClr val="030F3B"/>
                </a:solidFill>
              </a:rPr>
              <a:t>Weniger DKA </a:t>
            </a:r>
            <a:r>
              <a:rPr lang="en-US" sz="800" err="1">
                <a:solidFill>
                  <a:srgbClr val="030F3B"/>
                </a:solidFill>
              </a:rPr>
              <a:t>bei</a:t>
            </a:r>
            <a:r>
              <a:rPr lang="en-US" sz="800">
                <a:solidFill>
                  <a:srgbClr val="030F3B"/>
                </a:solidFill>
              </a:rPr>
              <a:t> Diagnose</a:t>
            </a:r>
          </a:p>
          <a:p>
            <a:pPr marL="100013" indent="-100013" defTabSz="685800">
              <a:lnSpc>
                <a:spcPct val="90000"/>
              </a:lnSpc>
              <a:spcBef>
                <a:spcPts val="225"/>
              </a:spcBef>
              <a:buFont typeface="Arial" panose="020B0604020202020204" pitchFamily="34" charset="0"/>
              <a:buChar char="•"/>
            </a:pPr>
            <a:r>
              <a:rPr lang="en-US" sz="800" err="1">
                <a:solidFill>
                  <a:srgbClr val="030F3B"/>
                </a:solidFill>
              </a:rPr>
              <a:t>Verbesserter</a:t>
            </a:r>
            <a:r>
              <a:rPr lang="en-US" sz="800">
                <a:solidFill>
                  <a:srgbClr val="030F3B"/>
                </a:solidFill>
              </a:rPr>
              <a:t> </a:t>
            </a:r>
            <a:r>
              <a:rPr lang="en-US" sz="800" err="1">
                <a:solidFill>
                  <a:srgbClr val="030F3B"/>
                </a:solidFill>
              </a:rPr>
              <a:t>psychischer</a:t>
            </a:r>
            <a:r>
              <a:rPr lang="en-US" sz="800">
                <a:solidFill>
                  <a:srgbClr val="030F3B"/>
                </a:solidFill>
              </a:rPr>
              <a:t> </a:t>
            </a:r>
            <a:r>
              <a:rPr lang="en-US" sz="800" err="1">
                <a:solidFill>
                  <a:srgbClr val="030F3B"/>
                </a:solidFill>
              </a:rPr>
              <a:t>Zustand</a:t>
            </a:r>
            <a:endParaRPr lang="en-US" sz="800">
              <a:solidFill>
                <a:srgbClr val="030F3B"/>
              </a:solidFill>
            </a:endParaRPr>
          </a:p>
        </p:txBody>
      </p:sp>
    </p:spTree>
    <p:extLst>
      <p:ext uri="{BB962C8B-B14F-4D97-AF65-F5344CB8AC3E}">
        <p14:creationId xmlns:p14="http://schemas.microsoft.com/office/powerpoint/2010/main" val="13594761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2FF97796-A493-EC63-F298-BF0AA203B5CC}"/>
              </a:ext>
            </a:extLst>
          </p:cNvPr>
          <p:cNvSpPr txBox="1">
            <a:spLocks/>
          </p:cNvSpPr>
          <p:nvPr/>
        </p:nvSpPr>
        <p:spPr>
          <a:xfrm>
            <a:off x="314409" y="11692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Fr1da-Studie – derzeit weltweit größte bevölkerungs-weite Studie zur Früherkennung des Typ-1-Diabetes </a:t>
            </a:r>
            <a:endParaRPr lang="de-DE" sz="2000" b="1" baseline="30000">
              <a:solidFill>
                <a:srgbClr val="7030A0"/>
              </a:solidFill>
              <a:latin typeface="+mj-lt"/>
            </a:endParaRPr>
          </a:p>
        </p:txBody>
      </p:sp>
      <p:sp>
        <p:nvSpPr>
          <p:cNvPr id="8" name="TextBox 3037">
            <a:extLst>
              <a:ext uri="{FF2B5EF4-FFF2-40B4-BE49-F238E27FC236}">
                <a16:creationId xmlns:a16="http://schemas.microsoft.com/office/drawing/2014/main" id="{DB8EE2F2-1716-C1D6-7660-C9C45A2B16F9}"/>
              </a:ext>
            </a:extLst>
          </p:cNvPr>
          <p:cNvSpPr txBox="1"/>
          <p:nvPr/>
        </p:nvSpPr>
        <p:spPr>
          <a:xfrm>
            <a:off x="314410" y="4751258"/>
            <a:ext cx="8431092" cy="369332"/>
          </a:xfrm>
          <a:prstGeom prst="rect">
            <a:avLst/>
          </a:prstGeom>
          <a:noFill/>
        </p:spPr>
        <p:txBody>
          <a:bodyPr wrap="square" rtlCol="0" anchor="b">
            <a:spAutoFit/>
          </a:bodyPr>
          <a:lstStyle/>
          <a:p>
            <a:r>
              <a:rPr lang="de-DE" sz="600" b="1">
                <a:solidFill>
                  <a:srgbClr val="404040"/>
                </a:solidFill>
              </a:rPr>
              <a:t>1. </a:t>
            </a:r>
            <a:r>
              <a:rPr lang="de-DE" sz="600">
                <a:solidFill>
                  <a:srgbClr val="404040"/>
                </a:solidFill>
              </a:rPr>
              <a:t>Fr1da. Typ-1-Diabetes: Früh erkennen – Früh gut behandeln. Abrufbar unter: </a:t>
            </a:r>
            <a:r>
              <a:rPr lang="de-DE" sz="600">
                <a:solidFill>
                  <a:srgbClr val="404040"/>
                </a:solidFill>
                <a:hlinkClick r:id="rId4">
                  <a:extLst>
                    <a:ext uri="{A12FA001-AC4F-418D-AE19-62706E023703}">
                      <ahyp:hlinkClr xmlns:ahyp="http://schemas.microsoft.com/office/drawing/2018/hyperlinkcolor" val="tx"/>
                    </a:ext>
                  </a:extLst>
                </a:hlinkClick>
              </a:rPr>
              <a:t>https://www.typ1diabetes-frueherkennung.de/fr1dade/index.html</a:t>
            </a:r>
            <a:r>
              <a:rPr lang="de-DE" sz="600">
                <a:solidFill>
                  <a:srgbClr val="404040"/>
                </a:solidFill>
              </a:rPr>
              <a:t>. Zuletzt abgerufen am 12.01.2026. </a:t>
            </a:r>
            <a:r>
              <a:rPr lang="de-DE" sz="600" b="1">
                <a:solidFill>
                  <a:srgbClr val="404040"/>
                </a:solidFill>
              </a:rPr>
              <a:t>2</a:t>
            </a:r>
            <a:r>
              <a:rPr lang="da-DK" sz="600" b="1">
                <a:solidFill>
                  <a:srgbClr val="404040"/>
                </a:solidFill>
                <a:ea typeface="Arial"/>
                <a:cs typeface="Arial"/>
              </a:rPr>
              <a:t>.</a:t>
            </a:r>
            <a:r>
              <a:rPr lang="da-DK" sz="600">
                <a:solidFill>
                  <a:srgbClr val="404040"/>
                </a:solidFill>
                <a:ea typeface="Arial"/>
                <a:cs typeface="Arial"/>
              </a:rPr>
              <a:t> Informationsmaterial Fr1da-Studie. Fr1da-Hintergrundinformationen. Abrufbar unter: </a:t>
            </a:r>
            <a:r>
              <a:rPr lang="da-DK" sz="600">
                <a:solidFill>
                  <a:srgbClr val="404040"/>
                </a:solidFill>
                <a:ea typeface="Arial"/>
                <a:cs typeface="Arial"/>
                <a:hlinkClick r:id="rId5">
                  <a:extLst>
                    <a:ext uri="{A12FA001-AC4F-418D-AE19-62706E023703}">
                      <ahyp:hlinkClr xmlns:ahyp="http://schemas.microsoft.com/office/drawing/2018/hyperlinkcolor" val="tx"/>
                    </a:ext>
                  </a:extLst>
                </a:hlinkClick>
              </a:rPr>
              <a:t>https://www.typ1diabetes-frueherkennung.de/fileadmin/FRIEDA/PDF/Flyer_Poster_Formulare/Fr1da_Info_25.07.2025_final.pdf</a:t>
            </a:r>
            <a:r>
              <a:rPr lang="da-DK" sz="600">
                <a:solidFill>
                  <a:srgbClr val="404040"/>
                </a:solidFill>
                <a:ea typeface="Arial"/>
                <a:cs typeface="Arial"/>
              </a:rPr>
              <a:t>. Z</a:t>
            </a:r>
            <a:r>
              <a:rPr lang="de-DE" sz="600" err="1">
                <a:solidFill>
                  <a:srgbClr val="404040"/>
                </a:solidFill>
              </a:rPr>
              <a:t>uletzt</a:t>
            </a:r>
            <a:r>
              <a:rPr lang="de-DE" sz="600">
                <a:solidFill>
                  <a:srgbClr val="404040"/>
                </a:solidFill>
              </a:rPr>
              <a:t> abgerufen am 12.01.2026.</a:t>
            </a:r>
            <a:r>
              <a:rPr lang="da-DK" sz="600">
                <a:solidFill>
                  <a:srgbClr val="404040"/>
                </a:solidFill>
                <a:ea typeface="Arial"/>
                <a:cs typeface="Arial"/>
              </a:rPr>
              <a:t> </a:t>
            </a:r>
            <a:r>
              <a:rPr lang="da-DK" sz="600" b="1">
                <a:solidFill>
                  <a:srgbClr val="404040"/>
                </a:solidFill>
                <a:ea typeface="Arial"/>
                <a:cs typeface="Arial"/>
              </a:rPr>
              <a:t>3.</a:t>
            </a:r>
            <a:r>
              <a:rPr lang="da-DK" sz="600">
                <a:solidFill>
                  <a:srgbClr val="404040"/>
                </a:solidFill>
                <a:ea typeface="Arial"/>
                <a:cs typeface="Arial"/>
              </a:rPr>
              <a:t> Fr1da dashboard. Abrufbar unter: </a:t>
            </a:r>
            <a:r>
              <a:rPr lang="da-DK" sz="600">
                <a:solidFill>
                  <a:srgbClr val="404040"/>
                </a:solidFill>
                <a:ea typeface="Arial"/>
                <a:cs typeface="Arial"/>
                <a:hlinkClick r:id="rId6">
                  <a:extLst>
                    <a:ext uri="{A12FA001-AC4F-418D-AE19-62706E023703}">
                      <ahyp:hlinkClr xmlns:ahyp="http://schemas.microsoft.com/office/drawing/2018/hyperlinkcolor" val="tx"/>
                    </a:ext>
                  </a:extLst>
                </a:hlinkClick>
              </a:rPr>
              <a:t>https://dashboard.typ1diabetes-frueherkennung.de/app/fr1da-progression-dashboard?sp_hide_navbar=true</a:t>
            </a:r>
            <a:r>
              <a:rPr lang="da-DK" sz="600">
                <a:solidFill>
                  <a:srgbClr val="404040"/>
                </a:solidFill>
                <a:ea typeface="Arial"/>
                <a:cs typeface="Arial"/>
              </a:rPr>
              <a:t>. </a:t>
            </a:r>
            <a:r>
              <a:rPr lang="de-DE" sz="600">
                <a:solidFill>
                  <a:srgbClr val="404040"/>
                </a:solidFill>
              </a:rPr>
              <a:t>Zuletzt abgerufen am 12.01.2026. </a:t>
            </a:r>
          </a:p>
        </p:txBody>
      </p:sp>
      <p:sp>
        <p:nvSpPr>
          <p:cNvPr id="6" name="Textfeld 5">
            <a:extLst>
              <a:ext uri="{FF2B5EF4-FFF2-40B4-BE49-F238E27FC236}">
                <a16:creationId xmlns:a16="http://schemas.microsoft.com/office/drawing/2014/main" id="{3BD259FA-3FED-B7CB-7E42-962C69160C07}"/>
              </a:ext>
            </a:extLst>
          </p:cNvPr>
          <p:cNvSpPr txBox="1"/>
          <p:nvPr/>
        </p:nvSpPr>
        <p:spPr>
          <a:xfrm>
            <a:off x="398498" y="3949608"/>
            <a:ext cx="8347003" cy="846386"/>
          </a:xfrm>
          <a:prstGeom prst="rect">
            <a:avLst/>
          </a:prstGeom>
          <a:noFill/>
        </p:spPr>
        <p:txBody>
          <a:bodyPr wrap="square" rtlCol="0" anchor="ctr">
            <a:spAutoFit/>
          </a:bodyPr>
          <a:lstStyle/>
          <a:p>
            <a:pPr marL="171450" indent="-171450" algn="l">
              <a:spcAft>
                <a:spcPts val="600"/>
              </a:spcAft>
              <a:buClr>
                <a:schemeClr val="accent2"/>
              </a:buClr>
              <a:buSzPct val="120000"/>
              <a:buFont typeface="Arial" panose="020B0604020202020204" pitchFamily="34" charset="0"/>
              <a:buChar char="•"/>
            </a:pPr>
            <a:r>
              <a:rPr lang="de-DE" sz="1100">
                <a:solidFill>
                  <a:srgbClr val="404040"/>
                </a:solidFill>
              </a:rPr>
              <a:t>Alle Informationen zur Teilnahme in </a:t>
            </a:r>
            <a:r>
              <a:rPr lang="de-DE" sz="1100" b="1">
                <a:solidFill>
                  <a:srgbClr val="404040"/>
                </a:solidFill>
              </a:rPr>
              <a:t>Bayern</a:t>
            </a:r>
            <a:r>
              <a:rPr lang="de-DE" sz="1100">
                <a:solidFill>
                  <a:srgbClr val="404040"/>
                </a:solidFill>
              </a:rPr>
              <a:t>, </a:t>
            </a:r>
            <a:r>
              <a:rPr lang="de-DE" sz="1100" b="1">
                <a:solidFill>
                  <a:srgbClr val="404040"/>
                </a:solidFill>
              </a:rPr>
              <a:t>Rheinland-Pfalz</a:t>
            </a:r>
            <a:r>
              <a:rPr lang="de-DE" sz="1100">
                <a:solidFill>
                  <a:srgbClr val="404040"/>
                </a:solidFill>
              </a:rPr>
              <a:t>, </a:t>
            </a:r>
            <a:r>
              <a:rPr lang="de-DE" sz="1100" b="1">
                <a:solidFill>
                  <a:srgbClr val="404040"/>
                </a:solidFill>
              </a:rPr>
              <a:t>Hessen</a:t>
            </a:r>
            <a:r>
              <a:rPr lang="de-DE" sz="1100">
                <a:solidFill>
                  <a:srgbClr val="404040"/>
                </a:solidFill>
              </a:rPr>
              <a:t>, </a:t>
            </a:r>
            <a:r>
              <a:rPr lang="de-DE" sz="1100" b="1">
                <a:solidFill>
                  <a:srgbClr val="404040"/>
                </a:solidFill>
              </a:rPr>
              <a:t>Niedersachsen</a:t>
            </a:r>
            <a:r>
              <a:rPr lang="de-DE" sz="1100">
                <a:solidFill>
                  <a:srgbClr val="404040"/>
                </a:solidFill>
              </a:rPr>
              <a:t>, </a:t>
            </a:r>
            <a:r>
              <a:rPr lang="de-DE" sz="1100" b="1">
                <a:solidFill>
                  <a:srgbClr val="404040"/>
                </a:solidFill>
              </a:rPr>
              <a:t>Hamburg</a:t>
            </a:r>
            <a:r>
              <a:rPr lang="de-DE" sz="1100">
                <a:solidFill>
                  <a:srgbClr val="404040"/>
                </a:solidFill>
              </a:rPr>
              <a:t> oder </a:t>
            </a:r>
            <a:r>
              <a:rPr lang="de-DE" sz="1100" b="1">
                <a:solidFill>
                  <a:srgbClr val="404040"/>
                </a:solidFill>
              </a:rPr>
              <a:t>Sachsen</a:t>
            </a:r>
            <a:r>
              <a:rPr lang="de-DE" sz="1100">
                <a:solidFill>
                  <a:srgbClr val="404040"/>
                </a:solidFill>
              </a:rPr>
              <a:t> erhalten Sie hier: </a:t>
            </a:r>
            <a:r>
              <a:rPr lang="de-DE" sz="1100">
                <a:solidFill>
                  <a:srgbClr val="404040"/>
                </a:solidFill>
                <a:hlinkClick r:id="rId4">
                  <a:extLst>
                    <a:ext uri="{A12FA001-AC4F-418D-AE19-62706E023703}">
                      <ahyp:hlinkClr xmlns:ahyp="http://schemas.microsoft.com/office/drawing/2018/hyperlinkcolor" val="tx"/>
                    </a:ext>
                  </a:extLst>
                </a:hlinkClick>
              </a:rPr>
              <a:t>https://www.typ1diabetes-frueherkennung.de/fr1dade/index.html</a:t>
            </a:r>
            <a:r>
              <a:rPr lang="de-DE" sz="1100">
                <a:solidFill>
                  <a:srgbClr val="404040"/>
                </a:solidFill>
              </a:rPr>
              <a:t> </a:t>
            </a:r>
          </a:p>
          <a:p>
            <a:pPr marL="171450" indent="-171450" algn="l">
              <a:spcAft>
                <a:spcPts val="600"/>
              </a:spcAft>
              <a:buClr>
                <a:schemeClr val="accent2"/>
              </a:buClr>
              <a:buSzPct val="120000"/>
              <a:buFont typeface="Arial" panose="020B0604020202020204" pitchFamily="34" charset="0"/>
              <a:buChar char="•"/>
            </a:pPr>
            <a:r>
              <a:rPr lang="de-DE" sz="1100">
                <a:solidFill>
                  <a:srgbClr val="404040"/>
                </a:solidFill>
              </a:rPr>
              <a:t>Aktuelle Informationen zur Fr1da-Studie erhalten Sie hier: </a:t>
            </a:r>
            <a:r>
              <a:rPr lang="de-DE" sz="1100">
                <a:solidFill>
                  <a:srgbClr val="404040"/>
                </a:solidFill>
                <a:hlinkClick r:id="rId6">
                  <a:extLst>
                    <a:ext uri="{A12FA001-AC4F-418D-AE19-62706E023703}">
                      <ahyp:hlinkClr xmlns:ahyp="http://schemas.microsoft.com/office/drawing/2018/hyperlinkcolor" val="tx"/>
                    </a:ext>
                  </a:extLst>
                </a:hlinkClick>
              </a:rPr>
              <a:t>https://dashboard.typ1diabetes-frueherkennung.de/app/fr1da-progression-dashboard?sp_hide_navbar=true</a:t>
            </a:r>
            <a:r>
              <a:rPr lang="de-DE" sz="1100">
                <a:solidFill>
                  <a:srgbClr val="404040"/>
                </a:solidFill>
              </a:rPr>
              <a:t> </a:t>
            </a:r>
          </a:p>
        </p:txBody>
      </p:sp>
      <p:grpSp>
        <p:nvGrpSpPr>
          <p:cNvPr id="36" name="Gruppieren 35">
            <a:extLst>
              <a:ext uri="{FF2B5EF4-FFF2-40B4-BE49-F238E27FC236}">
                <a16:creationId xmlns:a16="http://schemas.microsoft.com/office/drawing/2014/main" id="{EC01C8F6-6321-A0FD-50E6-18D241FEB946}"/>
              </a:ext>
            </a:extLst>
          </p:cNvPr>
          <p:cNvGrpSpPr/>
          <p:nvPr/>
        </p:nvGrpSpPr>
        <p:grpSpPr>
          <a:xfrm>
            <a:off x="6389831" y="911526"/>
            <a:ext cx="2355670" cy="2990484"/>
            <a:chOff x="961597" y="1084524"/>
            <a:chExt cx="4274335" cy="5789116"/>
          </a:xfrm>
        </p:grpSpPr>
        <p:sp>
          <p:nvSpPr>
            <p:cNvPr id="37" name="Freeform 443">
              <a:extLst>
                <a:ext uri="{FF2B5EF4-FFF2-40B4-BE49-F238E27FC236}">
                  <a16:creationId xmlns:a16="http://schemas.microsoft.com/office/drawing/2014/main" id="{1A4E1398-0387-437D-D76A-717FBBF9BF5F}"/>
                </a:ext>
              </a:extLst>
            </p:cNvPr>
            <p:cNvSpPr>
              <a:spLocks/>
            </p:cNvSpPr>
            <p:nvPr/>
          </p:nvSpPr>
          <p:spPr bwMode="auto">
            <a:xfrm>
              <a:off x="1147906" y="5107744"/>
              <a:ext cx="507628" cy="394222"/>
            </a:xfrm>
            <a:custGeom>
              <a:avLst/>
              <a:gdLst>
                <a:gd name="T0" fmla="*/ 557 w 581"/>
                <a:gd name="T1" fmla="*/ 235 h 452"/>
                <a:gd name="T2" fmla="*/ 524 w 581"/>
                <a:gd name="T3" fmla="*/ 216 h 452"/>
                <a:gd name="T4" fmla="*/ 505 w 581"/>
                <a:gd name="T5" fmla="*/ 185 h 452"/>
                <a:gd name="T6" fmla="*/ 518 w 581"/>
                <a:gd name="T7" fmla="*/ 159 h 452"/>
                <a:gd name="T8" fmla="*/ 516 w 581"/>
                <a:gd name="T9" fmla="*/ 118 h 452"/>
                <a:gd name="T10" fmla="*/ 522 w 581"/>
                <a:gd name="T11" fmla="*/ 85 h 452"/>
                <a:gd name="T12" fmla="*/ 496 w 581"/>
                <a:gd name="T13" fmla="*/ 67 h 452"/>
                <a:gd name="T14" fmla="*/ 461 w 581"/>
                <a:gd name="T15" fmla="*/ 52 h 452"/>
                <a:gd name="T16" fmla="*/ 439 w 581"/>
                <a:gd name="T17" fmla="*/ 46 h 452"/>
                <a:gd name="T18" fmla="*/ 407 w 581"/>
                <a:gd name="T19" fmla="*/ 28 h 452"/>
                <a:gd name="T20" fmla="*/ 374 w 581"/>
                <a:gd name="T21" fmla="*/ 2 h 452"/>
                <a:gd name="T22" fmla="*/ 315 w 581"/>
                <a:gd name="T23" fmla="*/ 15 h 452"/>
                <a:gd name="T24" fmla="*/ 265 w 581"/>
                <a:gd name="T25" fmla="*/ 41 h 452"/>
                <a:gd name="T26" fmla="*/ 226 w 581"/>
                <a:gd name="T27" fmla="*/ 61 h 452"/>
                <a:gd name="T28" fmla="*/ 193 w 581"/>
                <a:gd name="T29" fmla="*/ 76 h 452"/>
                <a:gd name="T30" fmla="*/ 156 w 581"/>
                <a:gd name="T31" fmla="*/ 81 h 452"/>
                <a:gd name="T32" fmla="*/ 128 w 581"/>
                <a:gd name="T33" fmla="*/ 96 h 452"/>
                <a:gd name="T34" fmla="*/ 100 w 581"/>
                <a:gd name="T35" fmla="*/ 83 h 452"/>
                <a:gd name="T36" fmla="*/ 34 w 581"/>
                <a:gd name="T37" fmla="*/ 70 h 452"/>
                <a:gd name="T38" fmla="*/ 2 w 581"/>
                <a:gd name="T39" fmla="*/ 76 h 452"/>
                <a:gd name="T40" fmla="*/ 3 w 581"/>
                <a:gd name="T41" fmla="*/ 92 h 452"/>
                <a:gd name="T42" fmla="*/ 34 w 581"/>
                <a:gd name="T43" fmla="*/ 136 h 452"/>
                <a:gd name="T44" fmla="*/ 72 w 581"/>
                <a:gd name="T45" fmla="*/ 150 h 452"/>
                <a:gd name="T46" fmla="*/ 107 w 581"/>
                <a:gd name="T47" fmla="*/ 182 h 452"/>
                <a:gd name="T48" fmla="*/ 122 w 581"/>
                <a:gd name="T49" fmla="*/ 214 h 452"/>
                <a:gd name="T50" fmla="*/ 122 w 581"/>
                <a:gd name="T51" fmla="*/ 231 h 452"/>
                <a:gd name="T52" fmla="*/ 133 w 581"/>
                <a:gd name="T53" fmla="*/ 266 h 452"/>
                <a:gd name="T54" fmla="*/ 174 w 581"/>
                <a:gd name="T55" fmla="*/ 319 h 452"/>
                <a:gd name="T56" fmla="*/ 197 w 581"/>
                <a:gd name="T57" fmla="*/ 350 h 452"/>
                <a:gd name="T58" fmla="*/ 194 w 581"/>
                <a:gd name="T59" fmla="*/ 374 h 452"/>
                <a:gd name="T60" fmla="*/ 220 w 581"/>
                <a:gd name="T61" fmla="*/ 400 h 452"/>
                <a:gd name="T62" fmla="*/ 249 w 581"/>
                <a:gd name="T63" fmla="*/ 414 h 452"/>
                <a:gd name="T64" fmla="*/ 272 w 581"/>
                <a:gd name="T65" fmla="*/ 382 h 452"/>
                <a:gd name="T66" fmla="*/ 267 w 581"/>
                <a:gd name="T67" fmla="*/ 356 h 452"/>
                <a:gd name="T68" fmla="*/ 316 w 581"/>
                <a:gd name="T69" fmla="*/ 353 h 452"/>
                <a:gd name="T70" fmla="*/ 360 w 581"/>
                <a:gd name="T71" fmla="*/ 377 h 452"/>
                <a:gd name="T72" fmla="*/ 374 w 581"/>
                <a:gd name="T73" fmla="*/ 423 h 452"/>
                <a:gd name="T74" fmla="*/ 400 w 581"/>
                <a:gd name="T75" fmla="*/ 426 h 452"/>
                <a:gd name="T76" fmla="*/ 426 w 581"/>
                <a:gd name="T77" fmla="*/ 426 h 452"/>
                <a:gd name="T78" fmla="*/ 490 w 581"/>
                <a:gd name="T79" fmla="*/ 443 h 452"/>
                <a:gd name="T80" fmla="*/ 522 w 581"/>
                <a:gd name="T81" fmla="*/ 438 h 452"/>
                <a:gd name="T82" fmla="*/ 545 w 581"/>
                <a:gd name="T83" fmla="*/ 413 h 452"/>
                <a:gd name="T84" fmla="*/ 542 w 581"/>
                <a:gd name="T85" fmla="*/ 394 h 452"/>
                <a:gd name="T86" fmla="*/ 516 w 581"/>
                <a:gd name="T87" fmla="*/ 368 h 452"/>
                <a:gd name="T88" fmla="*/ 522 w 581"/>
                <a:gd name="T89" fmla="*/ 335 h 452"/>
                <a:gd name="T90" fmla="*/ 546 w 581"/>
                <a:gd name="T91" fmla="*/ 309 h 452"/>
                <a:gd name="T92" fmla="*/ 566 w 581"/>
                <a:gd name="T93" fmla="*/ 298 h 452"/>
                <a:gd name="T94" fmla="*/ 579 w 581"/>
                <a:gd name="T95" fmla="*/ 257 h 452"/>
                <a:gd name="T96" fmla="*/ 557 w 581"/>
                <a:gd name="T97" fmla="*/ 23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81" h="452">
                  <a:moveTo>
                    <a:pt x="557" y="235"/>
                  </a:moveTo>
                  <a:cubicBezTo>
                    <a:pt x="542" y="237"/>
                    <a:pt x="526" y="222"/>
                    <a:pt x="524" y="216"/>
                  </a:cubicBezTo>
                  <a:cubicBezTo>
                    <a:pt x="522" y="209"/>
                    <a:pt x="518" y="198"/>
                    <a:pt x="505" y="185"/>
                  </a:cubicBezTo>
                  <a:cubicBezTo>
                    <a:pt x="492" y="172"/>
                    <a:pt x="500" y="165"/>
                    <a:pt x="518" y="159"/>
                  </a:cubicBezTo>
                  <a:cubicBezTo>
                    <a:pt x="535" y="152"/>
                    <a:pt x="511" y="131"/>
                    <a:pt x="516" y="118"/>
                  </a:cubicBezTo>
                  <a:cubicBezTo>
                    <a:pt x="520" y="104"/>
                    <a:pt x="524" y="96"/>
                    <a:pt x="522" y="85"/>
                  </a:cubicBezTo>
                  <a:cubicBezTo>
                    <a:pt x="520" y="74"/>
                    <a:pt x="505" y="63"/>
                    <a:pt x="496" y="67"/>
                  </a:cubicBezTo>
                  <a:cubicBezTo>
                    <a:pt x="487" y="72"/>
                    <a:pt x="470" y="65"/>
                    <a:pt x="461" y="52"/>
                  </a:cubicBezTo>
                  <a:cubicBezTo>
                    <a:pt x="452" y="39"/>
                    <a:pt x="448" y="33"/>
                    <a:pt x="439" y="46"/>
                  </a:cubicBezTo>
                  <a:cubicBezTo>
                    <a:pt x="431" y="59"/>
                    <a:pt x="418" y="35"/>
                    <a:pt x="407" y="28"/>
                  </a:cubicBezTo>
                  <a:cubicBezTo>
                    <a:pt x="396" y="22"/>
                    <a:pt x="387" y="4"/>
                    <a:pt x="374" y="2"/>
                  </a:cubicBezTo>
                  <a:cubicBezTo>
                    <a:pt x="361" y="0"/>
                    <a:pt x="337" y="4"/>
                    <a:pt x="315" y="15"/>
                  </a:cubicBezTo>
                  <a:cubicBezTo>
                    <a:pt x="293" y="26"/>
                    <a:pt x="280" y="33"/>
                    <a:pt x="265" y="41"/>
                  </a:cubicBezTo>
                  <a:cubicBezTo>
                    <a:pt x="250" y="50"/>
                    <a:pt x="237" y="59"/>
                    <a:pt x="226" y="61"/>
                  </a:cubicBezTo>
                  <a:cubicBezTo>
                    <a:pt x="215" y="63"/>
                    <a:pt x="206" y="67"/>
                    <a:pt x="193" y="76"/>
                  </a:cubicBezTo>
                  <a:cubicBezTo>
                    <a:pt x="180" y="85"/>
                    <a:pt x="167" y="67"/>
                    <a:pt x="156" y="81"/>
                  </a:cubicBezTo>
                  <a:cubicBezTo>
                    <a:pt x="145" y="94"/>
                    <a:pt x="135" y="96"/>
                    <a:pt x="128" y="96"/>
                  </a:cubicBezTo>
                  <a:cubicBezTo>
                    <a:pt x="122" y="96"/>
                    <a:pt x="115" y="81"/>
                    <a:pt x="100" y="83"/>
                  </a:cubicBezTo>
                  <a:cubicBezTo>
                    <a:pt x="85" y="85"/>
                    <a:pt x="54" y="78"/>
                    <a:pt x="34" y="70"/>
                  </a:cubicBezTo>
                  <a:cubicBezTo>
                    <a:pt x="23" y="65"/>
                    <a:pt x="11" y="70"/>
                    <a:pt x="2" y="76"/>
                  </a:cubicBezTo>
                  <a:cubicBezTo>
                    <a:pt x="1" y="81"/>
                    <a:pt x="0" y="87"/>
                    <a:pt x="3" y="92"/>
                  </a:cubicBezTo>
                  <a:cubicBezTo>
                    <a:pt x="8" y="107"/>
                    <a:pt x="8" y="150"/>
                    <a:pt x="34" y="136"/>
                  </a:cubicBezTo>
                  <a:cubicBezTo>
                    <a:pt x="61" y="121"/>
                    <a:pt x="61" y="144"/>
                    <a:pt x="72" y="150"/>
                  </a:cubicBezTo>
                  <a:cubicBezTo>
                    <a:pt x="84" y="156"/>
                    <a:pt x="113" y="168"/>
                    <a:pt x="107" y="182"/>
                  </a:cubicBezTo>
                  <a:cubicBezTo>
                    <a:pt x="101" y="197"/>
                    <a:pt x="110" y="208"/>
                    <a:pt x="122" y="214"/>
                  </a:cubicBezTo>
                  <a:cubicBezTo>
                    <a:pt x="133" y="220"/>
                    <a:pt x="130" y="223"/>
                    <a:pt x="122" y="231"/>
                  </a:cubicBezTo>
                  <a:cubicBezTo>
                    <a:pt x="113" y="240"/>
                    <a:pt x="119" y="249"/>
                    <a:pt x="133" y="266"/>
                  </a:cubicBezTo>
                  <a:cubicBezTo>
                    <a:pt x="148" y="284"/>
                    <a:pt x="174" y="301"/>
                    <a:pt x="174" y="319"/>
                  </a:cubicBezTo>
                  <a:cubicBezTo>
                    <a:pt x="174" y="336"/>
                    <a:pt x="182" y="356"/>
                    <a:pt x="197" y="350"/>
                  </a:cubicBezTo>
                  <a:cubicBezTo>
                    <a:pt x="212" y="345"/>
                    <a:pt x="197" y="356"/>
                    <a:pt x="194" y="374"/>
                  </a:cubicBezTo>
                  <a:cubicBezTo>
                    <a:pt x="191" y="391"/>
                    <a:pt x="200" y="397"/>
                    <a:pt x="220" y="400"/>
                  </a:cubicBezTo>
                  <a:cubicBezTo>
                    <a:pt x="241" y="403"/>
                    <a:pt x="238" y="414"/>
                    <a:pt x="249" y="414"/>
                  </a:cubicBezTo>
                  <a:cubicBezTo>
                    <a:pt x="261" y="414"/>
                    <a:pt x="275" y="394"/>
                    <a:pt x="272" y="382"/>
                  </a:cubicBezTo>
                  <a:cubicBezTo>
                    <a:pt x="270" y="371"/>
                    <a:pt x="255" y="359"/>
                    <a:pt x="267" y="356"/>
                  </a:cubicBezTo>
                  <a:cubicBezTo>
                    <a:pt x="278" y="353"/>
                    <a:pt x="301" y="345"/>
                    <a:pt x="316" y="353"/>
                  </a:cubicBezTo>
                  <a:cubicBezTo>
                    <a:pt x="330" y="362"/>
                    <a:pt x="351" y="356"/>
                    <a:pt x="360" y="377"/>
                  </a:cubicBezTo>
                  <a:cubicBezTo>
                    <a:pt x="368" y="397"/>
                    <a:pt x="368" y="406"/>
                    <a:pt x="374" y="423"/>
                  </a:cubicBezTo>
                  <a:cubicBezTo>
                    <a:pt x="380" y="440"/>
                    <a:pt x="400" y="440"/>
                    <a:pt x="400" y="426"/>
                  </a:cubicBezTo>
                  <a:cubicBezTo>
                    <a:pt x="400" y="411"/>
                    <a:pt x="412" y="414"/>
                    <a:pt x="426" y="426"/>
                  </a:cubicBezTo>
                  <a:cubicBezTo>
                    <a:pt x="441" y="438"/>
                    <a:pt x="476" y="452"/>
                    <a:pt x="490" y="443"/>
                  </a:cubicBezTo>
                  <a:cubicBezTo>
                    <a:pt x="505" y="435"/>
                    <a:pt x="508" y="452"/>
                    <a:pt x="522" y="438"/>
                  </a:cubicBezTo>
                  <a:cubicBezTo>
                    <a:pt x="531" y="429"/>
                    <a:pt x="539" y="420"/>
                    <a:pt x="545" y="413"/>
                  </a:cubicBezTo>
                  <a:cubicBezTo>
                    <a:pt x="544" y="405"/>
                    <a:pt x="542" y="398"/>
                    <a:pt x="542" y="394"/>
                  </a:cubicBezTo>
                  <a:cubicBezTo>
                    <a:pt x="539" y="383"/>
                    <a:pt x="526" y="381"/>
                    <a:pt x="516" y="368"/>
                  </a:cubicBezTo>
                  <a:cubicBezTo>
                    <a:pt x="505" y="355"/>
                    <a:pt x="511" y="350"/>
                    <a:pt x="522" y="335"/>
                  </a:cubicBezTo>
                  <a:cubicBezTo>
                    <a:pt x="533" y="320"/>
                    <a:pt x="535" y="318"/>
                    <a:pt x="546" y="309"/>
                  </a:cubicBezTo>
                  <a:cubicBezTo>
                    <a:pt x="557" y="300"/>
                    <a:pt x="557" y="307"/>
                    <a:pt x="566" y="298"/>
                  </a:cubicBezTo>
                  <a:cubicBezTo>
                    <a:pt x="574" y="289"/>
                    <a:pt x="576" y="270"/>
                    <a:pt x="579" y="257"/>
                  </a:cubicBezTo>
                  <a:cubicBezTo>
                    <a:pt x="581" y="244"/>
                    <a:pt x="572" y="233"/>
                    <a:pt x="557" y="235"/>
                  </a:cubicBezTo>
                  <a:close/>
                </a:path>
              </a:pathLst>
            </a:custGeom>
            <a:solidFill>
              <a:srgbClr val="FFA880">
                <a:lumMod val="20000"/>
                <a:lumOff val="80000"/>
              </a:srgbClr>
            </a:solidFill>
            <a:ln w="3175" cap="flat" cmpd="sng">
              <a:solidFill>
                <a:srgbClr val="FFFFFF"/>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38" name="Freeform 444">
              <a:extLst>
                <a:ext uri="{FF2B5EF4-FFF2-40B4-BE49-F238E27FC236}">
                  <a16:creationId xmlns:a16="http://schemas.microsoft.com/office/drawing/2014/main" id="{9DD530B4-E520-B45A-3D6C-844C20209525}"/>
                </a:ext>
              </a:extLst>
            </p:cNvPr>
            <p:cNvSpPr>
              <a:spLocks/>
            </p:cNvSpPr>
            <p:nvPr/>
          </p:nvSpPr>
          <p:spPr bwMode="auto">
            <a:xfrm>
              <a:off x="1674436" y="4999738"/>
              <a:ext cx="1487782" cy="1711894"/>
            </a:xfrm>
            <a:custGeom>
              <a:avLst/>
              <a:gdLst>
                <a:gd name="T0" fmla="*/ 898 w 1704"/>
                <a:gd name="T1" fmla="*/ 1808 h 1960"/>
                <a:gd name="T2" fmla="*/ 761 w 1704"/>
                <a:gd name="T3" fmla="*/ 1776 h 1960"/>
                <a:gd name="T4" fmla="*/ 731 w 1704"/>
                <a:gd name="T5" fmla="*/ 1803 h 1960"/>
                <a:gd name="T6" fmla="*/ 695 w 1704"/>
                <a:gd name="T7" fmla="*/ 1756 h 1960"/>
                <a:gd name="T8" fmla="*/ 628 w 1704"/>
                <a:gd name="T9" fmla="*/ 1704 h 1960"/>
                <a:gd name="T10" fmla="*/ 531 w 1704"/>
                <a:gd name="T11" fmla="*/ 1783 h 1960"/>
                <a:gd name="T12" fmla="*/ 634 w 1704"/>
                <a:gd name="T13" fmla="*/ 1801 h 1960"/>
                <a:gd name="T14" fmla="*/ 614 w 1704"/>
                <a:gd name="T15" fmla="*/ 1866 h 1960"/>
                <a:gd name="T16" fmla="*/ 504 w 1704"/>
                <a:gd name="T17" fmla="*/ 1898 h 1960"/>
                <a:gd name="T18" fmla="*/ 224 w 1704"/>
                <a:gd name="T19" fmla="*/ 1892 h 1960"/>
                <a:gd name="T20" fmla="*/ 86 w 1704"/>
                <a:gd name="T21" fmla="*/ 1896 h 1960"/>
                <a:gd name="T22" fmla="*/ 48 w 1704"/>
                <a:gd name="T23" fmla="*/ 1876 h 1960"/>
                <a:gd name="T24" fmla="*/ 25 w 1704"/>
                <a:gd name="T25" fmla="*/ 1686 h 1960"/>
                <a:gd name="T26" fmla="*/ 63 w 1704"/>
                <a:gd name="T27" fmla="*/ 1524 h 1960"/>
                <a:gd name="T28" fmla="*/ 112 w 1704"/>
                <a:gd name="T29" fmla="*/ 1293 h 1960"/>
                <a:gd name="T30" fmla="*/ 162 w 1704"/>
                <a:gd name="T31" fmla="*/ 1105 h 1960"/>
                <a:gd name="T32" fmla="*/ 338 w 1704"/>
                <a:gd name="T33" fmla="*/ 846 h 1960"/>
                <a:gd name="T34" fmla="*/ 428 w 1704"/>
                <a:gd name="T35" fmla="*/ 700 h 1960"/>
                <a:gd name="T36" fmla="*/ 504 w 1704"/>
                <a:gd name="T37" fmla="*/ 534 h 1960"/>
                <a:gd name="T38" fmla="*/ 559 w 1704"/>
                <a:gd name="T39" fmla="*/ 411 h 1960"/>
                <a:gd name="T40" fmla="*/ 575 w 1704"/>
                <a:gd name="T41" fmla="*/ 311 h 1960"/>
                <a:gd name="T42" fmla="*/ 537 w 1704"/>
                <a:gd name="T43" fmla="*/ 177 h 1960"/>
                <a:gd name="T44" fmla="*/ 590 w 1704"/>
                <a:gd name="T45" fmla="*/ 199 h 1960"/>
                <a:gd name="T46" fmla="*/ 664 w 1704"/>
                <a:gd name="T47" fmla="*/ 143 h 1960"/>
                <a:gd name="T48" fmla="*/ 765 w 1704"/>
                <a:gd name="T49" fmla="*/ 223 h 1960"/>
                <a:gd name="T50" fmla="*/ 773 w 1704"/>
                <a:gd name="T51" fmla="*/ 301 h 1960"/>
                <a:gd name="T52" fmla="*/ 822 w 1704"/>
                <a:gd name="T53" fmla="*/ 286 h 1960"/>
                <a:gd name="T54" fmla="*/ 887 w 1704"/>
                <a:gd name="T55" fmla="*/ 232 h 1960"/>
                <a:gd name="T56" fmla="*/ 918 w 1704"/>
                <a:gd name="T57" fmla="*/ 190 h 1960"/>
                <a:gd name="T58" fmla="*/ 973 w 1704"/>
                <a:gd name="T59" fmla="*/ 187 h 1960"/>
                <a:gd name="T60" fmla="*/ 1084 w 1704"/>
                <a:gd name="T61" fmla="*/ 102 h 1960"/>
                <a:gd name="T62" fmla="*/ 1026 w 1704"/>
                <a:gd name="T63" fmla="*/ 52 h 1960"/>
                <a:gd name="T64" fmla="*/ 1112 w 1704"/>
                <a:gd name="T65" fmla="*/ 16 h 1960"/>
                <a:gd name="T66" fmla="*/ 1157 w 1704"/>
                <a:gd name="T67" fmla="*/ 26 h 1960"/>
                <a:gd name="T68" fmla="*/ 1216 w 1704"/>
                <a:gd name="T69" fmla="*/ 61 h 1960"/>
                <a:gd name="T70" fmla="*/ 1265 w 1704"/>
                <a:gd name="T71" fmla="*/ 83 h 1960"/>
                <a:gd name="T72" fmla="*/ 1336 w 1704"/>
                <a:gd name="T73" fmla="*/ 123 h 1960"/>
                <a:gd name="T74" fmla="*/ 1349 w 1704"/>
                <a:gd name="T75" fmla="*/ 174 h 1960"/>
                <a:gd name="T76" fmla="*/ 1428 w 1704"/>
                <a:gd name="T77" fmla="*/ 240 h 1960"/>
                <a:gd name="T78" fmla="*/ 1491 w 1704"/>
                <a:gd name="T79" fmla="*/ 297 h 1960"/>
                <a:gd name="T80" fmla="*/ 1483 w 1704"/>
                <a:gd name="T81" fmla="*/ 355 h 1960"/>
                <a:gd name="T82" fmla="*/ 1555 w 1704"/>
                <a:gd name="T83" fmla="*/ 568 h 1960"/>
                <a:gd name="T84" fmla="*/ 1648 w 1704"/>
                <a:gd name="T85" fmla="*/ 682 h 1960"/>
                <a:gd name="T86" fmla="*/ 1678 w 1704"/>
                <a:gd name="T87" fmla="*/ 900 h 1960"/>
                <a:gd name="T88" fmla="*/ 1648 w 1704"/>
                <a:gd name="T89" fmla="*/ 960 h 1960"/>
                <a:gd name="T90" fmla="*/ 1609 w 1704"/>
                <a:gd name="T91" fmla="*/ 997 h 1960"/>
                <a:gd name="T92" fmla="*/ 1592 w 1704"/>
                <a:gd name="T93" fmla="*/ 1090 h 1960"/>
                <a:gd name="T94" fmla="*/ 1571 w 1704"/>
                <a:gd name="T95" fmla="*/ 1109 h 1960"/>
                <a:gd name="T96" fmla="*/ 1440 w 1704"/>
                <a:gd name="T97" fmla="*/ 1179 h 1960"/>
                <a:gd name="T98" fmla="*/ 1475 w 1704"/>
                <a:gd name="T99" fmla="*/ 1284 h 1960"/>
                <a:gd name="T100" fmla="*/ 1487 w 1704"/>
                <a:gd name="T101" fmla="*/ 1566 h 1960"/>
                <a:gd name="T102" fmla="*/ 1491 w 1704"/>
                <a:gd name="T103" fmla="*/ 1695 h 1960"/>
                <a:gd name="T104" fmla="*/ 1457 w 1704"/>
                <a:gd name="T105" fmla="*/ 1799 h 1960"/>
                <a:gd name="T106" fmla="*/ 1329 w 1704"/>
                <a:gd name="T107" fmla="*/ 1833 h 1960"/>
                <a:gd name="T108" fmla="*/ 1241 w 1704"/>
                <a:gd name="T109" fmla="*/ 1900 h 1960"/>
                <a:gd name="T110" fmla="*/ 1248 w 1704"/>
                <a:gd name="T111" fmla="*/ 1940 h 1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04" h="1960">
                  <a:moveTo>
                    <a:pt x="1142" y="1960"/>
                  </a:moveTo>
                  <a:cubicBezTo>
                    <a:pt x="1139" y="1960"/>
                    <a:pt x="1137" y="1960"/>
                    <a:pt x="1134" y="1959"/>
                  </a:cubicBezTo>
                  <a:cubicBezTo>
                    <a:pt x="1118" y="1957"/>
                    <a:pt x="1100" y="1932"/>
                    <a:pt x="1078" y="1882"/>
                  </a:cubicBezTo>
                  <a:cubicBezTo>
                    <a:pt x="1073" y="1869"/>
                    <a:pt x="1033" y="1856"/>
                    <a:pt x="1006" y="1847"/>
                  </a:cubicBezTo>
                  <a:cubicBezTo>
                    <a:pt x="994" y="1843"/>
                    <a:pt x="984" y="1840"/>
                    <a:pt x="979" y="1837"/>
                  </a:cubicBezTo>
                  <a:cubicBezTo>
                    <a:pt x="963" y="1829"/>
                    <a:pt x="925" y="1814"/>
                    <a:pt x="898" y="1808"/>
                  </a:cubicBezTo>
                  <a:cubicBezTo>
                    <a:pt x="893" y="1807"/>
                    <a:pt x="888" y="1807"/>
                    <a:pt x="882" y="1807"/>
                  </a:cubicBezTo>
                  <a:cubicBezTo>
                    <a:pt x="865" y="1807"/>
                    <a:pt x="846" y="1813"/>
                    <a:pt x="826" y="1825"/>
                  </a:cubicBezTo>
                  <a:cubicBezTo>
                    <a:pt x="817" y="1831"/>
                    <a:pt x="809" y="1833"/>
                    <a:pt x="801" y="1833"/>
                  </a:cubicBezTo>
                  <a:cubicBezTo>
                    <a:pt x="795" y="1833"/>
                    <a:pt x="789" y="1831"/>
                    <a:pt x="785" y="1827"/>
                  </a:cubicBezTo>
                  <a:cubicBezTo>
                    <a:pt x="782" y="1823"/>
                    <a:pt x="781" y="1818"/>
                    <a:pt x="782" y="1813"/>
                  </a:cubicBezTo>
                  <a:cubicBezTo>
                    <a:pt x="785" y="1799"/>
                    <a:pt x="782" y="1789"/>
                    <a:pt x="761" y="1776"/>
                  </a:cubicBezTo>
                  <a:cubicBezTo>
                    <a:pt x="751" y="1770"/>
                    <a:pt x="745" y="1769"/>
                    <a:pt x="743" y="1769"/>
                  </a:cubicBezTo>
                  <a:cubicBezTo>
                    <a:pt x="742" y="1769"/>
                    <a:pt x="741" y="1769"/>
                    <a:pt x="741" y="1769"/>
                  </a:cubicBezTo>
                  <a:cubicBezTo>
                    <a:pt x="741" y="1770"/>
                    <a:pt x="741" y="1772"/>
                    <a:pt x="745" y="1776"/>
                  </a:cubicBezTo>
                  <a:cubicBezTo>
                    <a:pt x="754" y="1784"/>
                    <a:pt x="757" y="1795"/>
                    <a:pt x="754" y="1803"/>
                  </a:cubicBezTo>
                  <a:cubicBezTo>
                    <a:pt x="753" y="1806"/>
                    <a:pt x="749" y="1809"/>
                    <a:pt x="745" y="1809"/>
                  </a:cubicBezTo>
                  <a:cubicBezTo>
                    <a:pt x="741" y="1809"/>
                    <a:pt x="736" y="1806"/>
                    <a:pt x="731" y="1803"/>
                  </a:cubicBezTo>
                  <a:cubicBezTo>
                    <a:pt x="726" y="1800"/>
                    <a:pt x="721" y="1797"/>
                    <a:pt x="717" y="1797"/>
                  </a:cubicBezTo>
                  <a:cubicBezTo>
                    <a:pt x="716" y="1797"/>
                    <a:pt x="715" y="1797"/>
                    <a:pt x="714" y="1797"/>
                  </a:cubicBezTo>
                  <a:cubicBezTo>
                    <a:pt x="711" y="1798"/>
                    <a:pt x="708" y="1798"/>
                    <a:pt x="704" y="1798"/>
                  </a:cubicBezTo>
                  <a:cubicBezTo>
                    <a:pt x="699" y="1798"/>
                    <a:pt x="683" y="1797"/>
                    <a:pt x="676" y="1788"/>
                  </a:cubicBezTo>
                  <a:cubicBezTo>
                    <a:pt x="675" y="1785"/>
                    <a:pt x="673" y="1781"/>
                    <a:pt x="675" y="1774"/>
                  </a:cubicBezTo>
                  <a:cubicBezTo>
                    <a:pt x="678" y="1764"/>
                    <a:pt x="687" y="1760"/>
                    <a:pt x="695" y="1756"/>
                  </a:cubicBezTo>
                  <a:cubicBezTo>
                    <a:pt x="701" y="1752"/>
                    <a:pt x="708" y="1749"/>
                    <a:pt x="713" y="1742"/>
                  </a:cubicBezTo>
                  <a:cubicBezTo>
                    <a:pt x="714" y="1740"/>
                    <a:pt x="714" y="1739"/>
                    <a:pt x="714" y="1738"/>
                  </a:cubicBezTo>
                  <a:cubicBezTo>
                    <a:pt x="710" y="1729"/>
                    <a:pt x="687" y="1718"/>
                    <a:pt x="670" y="1711"/>
                  </a:cubicBezTo>
                  <a:cubicBezTo>
                    <a:pt x="669" y="1726"/>
                    <a:pt x="660" y="1735"/>
                    <a:pt x="652" y="1735"/>
                  </a:cubicBezTo>
                  <a:cubicBezTo>
                    <a:pt x="649" y="1735"/>
                    <a:pt x="642" y="1734"/>
                    <a:pt x="640" y="1721"/>
                  </a:cubicBezTo>
                  <a:cubicBezTo>
                    <a:pt x="639" y="1713"/>
                    <a:pt x="636" y="1704"/>
                    <a:pt x="628" y="1704"/>
                  </a:cubicBezTo>
                  <a:cubicBezTo>
                    <a:pt x="624" y="1704"/>
                    <a:pt x="619" y="1706"/>
                    <a:pt x="614" y="1709"/>
                  </a:cubicBezTo>
                  <a:cubicBezTo>
                    <a:pt x="605" y="1715"/>
                    <a:pt x="594" y="1717"/>
                    <a:pt x="584" y="1719"/>
                  </a:cubicBezTo>
                  <a:cubicBezTo>
                    <a:pt x="574" y="1721"/>
                    <a:pt x="564" y="1723"/>
                    <a:pt x="563" y="1727"/>
                  </a:cubicBezTo>
                  <a:cubicBezTo>
                    <a:pt x="563" y="1729"/>
                    <a:pt x="562" y="1732"/>
                    <a:pt x="562" y="1734"/>
                  </a:cubicBezTo>
                  <a:cubicBezTo>
                    <a:pt x="560" y="1745"/>
                    <a:pt x="557" y="1759"/>
                    <a:pt x="544" y="1765"/>
                  </a:cubicBezTo>
                  <a:cubicBezTo>
                    <a:pt x="538" y="1767"/>
                    <a:pt x="533" y="1774"/>
                    <a:pt x="531" y="1783"/>
                  </a:cubicBezTo>
                  <a:cubicBezTo>
                    <a:pt x="528" y="1793"/>
                    <a:pt x="530" y="1804"/>
                    <a:pt x="536" y="1811"/>
                  </a:cubicBezTo>
                  <a:cubicBezTo>
                    <a:pt x="544" y="1820"/>
                    <a:pt x="555" y="1822"/>
                    <a:pt x="563" y="1822"/>
                  </a:cubicBezTo>
                  <a:cubicBezTo>
                    <a:pt x="571" y="1822"/>
                    <a:pt x="580" y="1820"/>
                    <a:pt x="587" y="1816"/>
                  </a:cubicBezTo>
                  <a:cubicBezTo>
                    <a:pt x="590" y="1814"/>
                    <a:pt x="593" y="1811"/>
                    <a:pt x="595" y="1807"/>
                  </a:cubicBezTo>
                  <a:cubicBezTo>
                    <a:pt x="599" y="1802"/>
                    <a:pt x="604" y="1796"/>
                    <a:pt x="614" y="1796"/>
                  </a:cubicBezTo>
                  <a:cubicBezTo>
                    <a:pt x="619" y="1796"/>
                    <a:pt x="626" y="1797"/>
                    <a:pt x="634" y="1801"/>
                  </a:cubicBezTo>
                  <a:cubicBezTo>
                    <a:pt x="645" y="1806"/>
                    <a:pt x="651" y="1811"/>
                    <a:pt x="652" y="1816"/>
                  </a:cubicBezTo>
                  <a:cubicBezTo>
                    <a:pt x="654" y="1822"/>
                    <a:pt x="651" y="1826"/>
                    <a:pt x="648" y="1831"/>
                  </a:cubicBezTo>
                  <a:cubicBezTo>
                    <a:pt x="645" y="1835"/>
                    <a:pt x="643" y="1840"/>
                    <a:pt x="642" y="1846"/>
                  </a:cubicBezTo>
                  <a:cubicBezTo>
                    <a:pt x="639" y="1865"/>
                    <a:pt x="625" y="1869"/>
                    <a:pt x="618" y="1869"/>
                  </a:cubicBezTo>
                  <a:lnTo>
                    <a:pt x="614" y="1869"/>
                  </a:lnTo>
                  <a:lnTo>
                    <a:pt x="614" y="1866"/>
                  </a:lnTo>
                  <a:cubicBezTo>
                    <a:pt x="613" y="1863"/>
                    <a:pt x="601" y="1852"/>
                    <a:pt x="584" y="1852"/>
                  </a:cubicBezTo>
                  <a:cubicBezTo>
                    <a:pt x="579" y="1852"/>
                    <a:pt x="575" y="1853"/>
                    <a:pt x="570" y="1855"/>
                  </a:cubicBezTo>
                  <a:cubicBezTo>
                    <a:pt x="547" y="1865"/>
                    <a:pt x="552" y="1887"/>
                    <a:pt x="552" y="1888"/>
                  </a:cubicBezTo>
                  <a:lnTo>
                    <a:pt x="553" y="1892"/>
                  </a:lnTo>
                  <a:lnTo>
                    <a:pt x="549" y="1893"/>
                  </a:lnTo>
                  <a:cubicBezTo>
                    <a:pt x="529" y="1896"/>
                    <a:pt x="516" y="1898"/>
                    <a:pt x="504" y="1898"/>
                  </a:cubicBezTo>
                  <a:cubicBezTo>
                    <a:pt x="475" y="1898"/>
                    <a:pt x="458" y="1887"/>
                    <a:pt x="449" y="1864"/>
                  </a:cubicBezTo>
                  <a:cubicBezTo>
                    <a:pt x="446" y="1859"/>
                    <a:pt x="440" y="1856"/>
                    <a:pt x="431" y="1856"/>
                  </a:cubicBezTo>
                  <a:cubicBezTo>
                    <a:pt x="407" y="1856"/>
                    <a:pt x="366" y="1876"/>
                    <a:pt x="350" y="1892"/>
                  </a:cubicBezTo>
                  <a:cubicBezTo>
                    <a:pt x="329" y="1913"/>
                    <a:pt x="269" y="1914"/>
                    <a:pt x="257" y="1914"/>
                  </a:cubicBezTo>
                  <a:cubicBezTo>
                    <a:pt x="248" y="1914"/>
                    <a:pt x="240" y="1914"/>
                    <a:pt x="236" y="1913"/>
                  </a:cubicBezTo>
                  <a:cubicBezTo>
                    <a:pt x="229" y="1911"/>
                    <a:pt x="226" y="1902"/>
                    <a:pt x="224" y="1892"/>
                  </a:cubicBezTo>
                  <a:cubicBezTo>
                    <a:pt x="221" y="1882"/>
                    <a:pt x="219" y="1875"/>
                    <a:pt x="214" y="1875"/>
                  </a:cubicBezTo>
                  <a:cubicBezTo>
                    <a:pt x="206" y="1875"/>
                    <a:pt x="185" y="1888"/>
                    <a:pt x="165" y="1899"/>
                  </a:cubicBezTo>
                  <a:cubicBezTo>
                    <a:pt x="152" y="1906"/>
                    <a:pt x="139" y="1914"/>
                    <a:pt x="129" y="1919"/>
                  </a:cubicBezTo>
                  <a:cubicBezTo>
                    <a:pt x="122" y="1921"/>
                    <a:pt x="116" y="1923"/>
                    <a:pt x="110" y="1923"/>
                  </a:cubicBezTo>
                  <a:cubicBezTo>
                    <a:pt x="100" y="1923"/>
                    <a:pt x="91" y="1918"/>
                    <a:pt x="87" y="1911"/>
                  </a:cubicBezTo>
                  <a:cubicBezTo>
                    <a:pt x="84" y="1906"/>
                    <a:pt x="83" y="1901"/>
                    <a:pt x="86" y="1896"/>
                  </a:cubicBezTo>
                  <a:cubicBezTo>
                    <a:pt x="88" y="1891"/>
                    <a:pt x="92" y="1887"/>
                    <a:pt x="95" y="1883"/>
                  </a:cubicBezTo>
                  <a:cubicBezTo>
                    <a:pt x="99" y="1877"/>
                    <a:pt x="104" y="1870"/>
                    <a:pt x="103" y="1867"/>
                  </a:cubicBezTo>
                  <a:cubicBezTo>
                    <a:pt x="102" y="1865"/>
                    <a:pt x="101" y="1864"/>
                    <a:pt x="100" y="1864"/>
                  </a:cubicBezTo>
                  <a:cubicBezTo>
                    <a:pt x="100" y="1864"/>
                    <a:pt x="95" y="1864"/>
                    <a:pt x="87" y="1877"/>
                  </a:cubicBezTo>
                  <a:cubicBezTo>
                    <a:pt x="82" y="1884"/>
                    <a:pt x="75" y="1888"/>
                    <a:pt x="67" y="1888"/>
                  </a:cubicBezTo>
                  <a:cubicBezTo>
                    <a:pt x="58" y="1888"/>
                    <a:pt x="50" y="1882"/>
                    <a:pt x="48" y="1876"/>
                  </a:cubicBezTo>
                  <a:cubicBezTo>
                    <a:pt x="47" y="1873"/>
                    <a:pt x="47" y="1870"/>
                    <a:pt x="47" y="1867"/>
                  </a:cubicBezTo>
                  <a:cubicBezTo>
                    <a:pt x="46" y="1858"/>
                    <a:pt x="45" y="1845"/>
                    <a:pt x="29" y="1831"/>
                  </a:cubicBezTo>
                  <a:cubicBezTo>
                    <a:pt x="6" y="1811"/>
                    <a:pt x="0" y="1789"/>
                    <a:pt x="10" y="1768"/>
                  </a:cubicBezTo>
                  <a:cubicBezTo>
                    <a:pt x="12" y="1764"/>
                    <a:pt x="14" y="1761"/>
                    <a:pt x="16" y="1758"/>
                  </a:cubicBezTo>
                  <a:cubicBezTo>
                    <a:pt x="21" y="1749"/>
                    <a:pt x="23" y="1746"/>
                    <a:pt x="19" y="1736"/>
                  </a:cubicBezTo>
                  <a:cubicBezTo>
                    <a:pt x="12" y="1719"/>
                    <a:pt x="14" y="1703"/>
                    <a:pt x="25" y="1686"/>
                  </a:cubicBezTo>
                  <a:lnTo>
                    <a:pt x="29" y="1681"/>
                  </a:lnTo>
                  <a:cubicBezTo>
                    <a:pt x="37" y="1669"/>
                    <a:pt x="38" y="1668"/>
                    <a:pt x="33" y="1652"/>
                  </a:cubicBezTo>
                  <a:cubicBezTo>
                    <a:pt x="28" y="1633"/>
                    <a:pt x="40" y="1615"/>
                    <a:pt x="44" y="1609"/>
                  </a:cubicBezTo>
                  <a:cubicBezTo>
                    <a:pt x="42" y="1596"/>
                    <a:pt x="49" y="1579"/>
                    <a:pt x="60" y="1567"/>
                  </a:cubicBezTo>
                  <a:cubicBezTo>
                    <a:pt x="71" y="1557"/>
                    <a:pt x="74" y="1544"/>
                    <a:pt x="68" y="1534"/>
                  </a:cubicBezTo>
                  <a:cubicBezTo>
                    <a:pt x="67" y="1531"/>
                    <a:pt x="65" y="1528"/>
                    <a:pt x="63" y="1524"/>
                  </a:cubicBezTo>
                  <a:cubicBezTo>
                    <a:pt x="56" y="1512"/>
                    <a:pt x="47" y="1495"/>
                    <a:pt x="42" y="1475"/>
                  </a:cubicBezTo>
                  <a:cubicBezTo>
                    <a:pt x="36" y="1446"/>
                    <a:pt x="46" y="1419"/>
                    <a:pt x="54" y="1408"/>
                  </a:cubicBezTo>
                  <a:cubicBezTo>
                    <a:pt x="58" y="1402"/>
                    <a:pt x="61" y="1395"/>
                    <a:pt x="65" y="1387"/>
                  </a:cubicBezTo>
                  <a:cubicBezTo>
                    <a:pt x="68" y="1377"/>
                    <a:pt x="73" y="1366"/>
                    <a:pt x="80" y="1353"/>
                  </a:cubicBezTo>
                  <a:cubicBezTo>
                    <a:pt x="85" y="1344"/>
                    <a:pt x="89" y="1337"/>
                    <a:pt x="93" y="1331"/>
                  </a:cubicBezTo>
                  <a:cubicBezTo>
                    <a:pt x="101" y="1318"/>
                    <a:pt x="108" y="1308"/>
                    <a:pt x="112" y="1293"/>
                  </a:cubicBezTo>
                  <a:cubicBezTo>
                    <a:pt x="118" y="1269"/>
                    <a:pt x="127" y="1263"/>
                    <a:pt x="138" y="1254"/>
                  </a:cubicBezTo>
                  <a:lnTo>
                    <a:pt x="139" y="1253"/>
                  </a:lnTo>
                  <a:cubicBezTo>
                    <a:pt x="145" y="1249"/>
                    <a:pt x="145" y="1220"/>
                    <a:pt x="146" y="1201"/>
                  </a:cubicBezTo>
                  <a:cubicBezTo>
                    <a:pt x="146" y="1184"/>
                    <a:pt x="147" y="1168"/>
                    <a:pt x="149" y="1159"/>
                  </a:cubicBezTo>
                  <a:cubicBezTo>
                    <a:pt x="151" y="1152"/>
                    <a:pt x="151" y="1145"/>
                    <a:pt x="151" y="1139"/>
                  </a:cubicBezTo>
                  <a:cubicBezTo>
                    <a:pt x="150" y="1127"/>
                    <a:pt x="150" y="1115"/>
                    <a:pt x="162" y="1105"/>
                  </a:cubicBezTo>
                  <a:cubicBezTo>
                    <a:pt x="179" y="1091"/>
                    <a:pt x="187" y="1071"/>
                    <a:pt x="187" y="1041"/>
                  </a:cubicBezTo>
                  <a:cubicBezTo>
                    <a:pt x="187" y="1009"/>
                    <a:pt x="210" y="976"/>
                    <a:pt x="226" y="963"/>
                  </a:cubicBezTo>
                  <a:cubicBezTo>
                    <a:pt x="240" y="952"/>
                    <a:pt x="260" y="932"/>
                    <a:pt x="266" y="923"/>
                  </a:cubicBezTo>
                  <a:cubicBezTo>
                    <a:pt x="268" y="920"/>
                    <a:pt x="271" y="915"/>
                    <a:pt x="274" y="909"/>
                  </a:cubicBezTo>
                  <a:cubicBezTo>
                    <a:pt x="280" y="898"/>
                    <a:pt x="288" y="883"/>
                    <a:pt x="295" y="873"/>
                  </a:cubicBezTo>
                  <a:cubicBezTo>
                    <a:pt x="308" y="858"/>
                    <a:pt x="317" y="852"/>
                    <a:pt x="338" y="846"/>
                  </a:cubicBezTo>
                  <a:cubicBezTo>
                    <a:pt x="350" y="842"/>
                    <a:pt x="356" y="821"/>
                    <a:pt x="361" y="802"/>
                  </a:cubicBezTo>
                  <a:cubicBezTo>
                    <a:pt x="363" y="793"/>
                    <a:pt x="365" y="785"/>
                    <a:pt x="367" y="779"/>
                  </a:cubicBezTo>
                  <a:cubicBezTo>
                    <a:pt x="375" y="759"/>
                    <a:pt x="401" y="730"/>
                    <a:pt x="409" y="720"/>
                  </a:cubicBezTo>
                  <a:lnTo>
                    <a:pt x="415" y="714"/>
                  </a:lnTo>
                  <a:lnTo>
                    <a:pt x="411" y="710"/>
                  </a:lnTo>
                  <a:lnTo>
                    <a:pt x="428" y="700"/>
                  </a:lnTo>
                  <a:lnTo>
                    <a:pt x="429" y="700"/>
                  </a:lnTo>
                  <a:cubicBezTo>
                    <a:pt x="429" y="700"/>
                    <a:pt x="443" y="700"/>
                    <a:pt x="457" y="665"/>
                  </a:cubicBezTo>
                  <a:cubicBezTo>
                    <a:pt x="467" y="643"/>
                    <a:pt x="477" y="627"/>
                    <a:pt x="485" y="614"/>
                  </a:cubicBezTo>
                  <a:cubicBezTo>
                    <a:pt x="493" y="601"/>
                    <a:pt x="499" y="592"/>
                    <a:pt x="501" y="582"/>
                  </a:cubicBezTo>
                  <a:cubicBezTo>
                    <a:pt x="502" y="574"/>
                    <a:pt x="501" y="565"/>
                    <a:pt x="501" y="558"/>
                  </a:cubicBezTo>
                  <a:cubicBezTo>
                    <a:pt x="500" y="549"/>
                    <a:pt x="500" y="540"/>
                    <a:pt x="504" y="534"/>
                  </a:cubicBezTo>
                  <a:cubicBezTo>
                    <a:pt x="506" y="532"/>
                    <a:pt x="508" y="529"/>
                    <a:pt x="511" y="526"/>
                  </a:cubicBezTo>
                  <a:cubicBezTo>
                    <a:pt x="518" y="520"/>
                    <a:pt x="525" y="513"/>
                    <a:pt x="521" y="503"/>
                  </a:cubicBezTo>
                  <a:cubicBezTo>
                    <a:pt x="517" y="490"/>
                    <a:pt x="517" y="472"/>
                    <a:pt x="543" y="455"/>
                  </a:cubicBezTo>
                  <a:cubicBezTo>
                    <a:pt x="547" y="452"/>
                    <a:pt x="550" y="450"/>
                    <a:pt x="553" y="449"/>
                  </a:cubicBezTo>
                  <a:cubicBezTo>
                    <a:pt x="562" y="443"/>
                    <a:pt x="564" y="442"/>
                    <a:pt x="564" y="426"/>
                  </a:cubicBezTo>
                  <a:cubicBezTo>
                    <a:pt x="564" y="416"/>
                    <a:pt x="562" y="413"/>
                    <a:pt x="559" y="411"/>
                  </a:cubicBezTo>
                  <a:cubicBezTo>
                    <a:pt x="555" y="407"/>
                    <a:pt x="552" y="403"/>
                    <a:pt x="556" y="393"/>
                  </a:cubicBezTo>
                  <a:cubicBezTo>
                    <a:pt x="559" y="384"/>
                    <a:pt x="564" y="379"/>
                    <a:pt x="568" y="374"/>
                  </a:cubicBezTo>
                  <a:cubicBezTo>
                    <a:pt x="573" y="369"/>
                    <a:pt x="576" y="365"/>
                    <a:pt x="576" y="359"/>
                  </a:cubicBezTo>
                  <a:cubicBezTo>
                    <a:pt x="576" y="354"/>
                    <a:pt x="577" y="347"/>
                    <a:pt x="579" y="339"/>
                  </a:cubicBezTo>
                  <a:cubicBezTo>
                    <a:pt x="581" y="331"/>
                    <a:pt x="584" y="313"/>
                    <a:pt x="581" y="311"/>
                  </a:cubicBezTo>
                  <a:cubicBezTo>
                    <a:pt x="579" y="311"/>
                    <a:pt x="577" y="311"/>
                    <a:pt x="575" y="311"/>
                  </a:cubicBezTo>
                  <a:cubicBezTo>
                    <a:pt x="566" y="311"/>
                    <a:pt x="557" y="307"/>
                    <a:pt x="553" y="300"/>
                  </a:cubicBezTo>
                  <a:cubicBezTo>
                    <a:pt x="552" y="296"/>
                    <a:pt x="550" y="290"/>
                    <a:pt x="556" y="281"/>
                  </a:cubicBezTo>
                  <a:cubicBezTo>
                    <a:pt x="563" y="274"/>
                    <a:pt x="560" y="271"/>
                    <a:pt x="552" y="261"/>
                  </a:cubicBezTo>
                  <a:cubicBezTo>
                    <a:pt x="549" y="257"/>
                    <a:pt x="545" y="253"/>
                    <a:pt x="542" y="248"/>
                  </a:cubicBezTo>
                  <a:cubicBezTo>
                    <a:pt x="530" y="231"/>
                    <a:pt x="537" y="186"/>
                    <a:pt x="538" y="179"/>
                  </a:cubicBezTo>
                  <a:lnTo>
                    <a:pt x="537" y="177"/>
                  </a:lnTo>
                  <a:lnTo>
                    <a:pt x="539" y="177"/>
                  </a:lnTo>
                  <a:lnTo>
                    <a:pt x="539" y="176"/>
                  </a:lnTo>
                  <a:lnTo>
                    <a:pt x="541" y="176"/>
                  </a:lnTo>
                  <a:lnTo>
                    <a:pt x="555" y="170"/>
                  </a:lnTo>
                  <a:cubicBezTo>
                    <a:pt x="556" y="169"/>
                    <a:pt x="558" y="169"/>
                    <a:pt x="559" y="169"/>
                  </a:cubicBezTo>
                  <a:cubicBezTo>
                    <a:pt x="569" y="169"/>
                    <a:pt x="579" y="183"/>
                    <a:pt x="590" y="199"/>
                  </a:cubicBezTo>
                  <a:cubicBezTo>
                    <a:pt x="599" y="211"/>
                    <a:pt x="608" y="223"/>
                    <a:pt x="617" y="228"/>
                  </a:cubicBezTo>
                  <a:cubicBezTo>
                    <a:pt x="619" y="230"/>
                    <a:pt x="622" y="231"/>
                    <a:pt x="624" y="231"/>
                  </a:cubicBezTo>
                  <a:cubicBezTo>
                    <a:pt x="627" y="231"/>
                    <a:pt x="630" y="229"/>
                    <a:pt x="633" y="226"/>
                  </a:cubicBezTo>
                  <a:cubicBezTo>
                    <a:pt x="638" y="219"/>
                    <a:pt x="640" y="206"/>
                    <a:pt x="637" y="195"/>
                  </a:cubicBezTo>
                  <a:cubicBezTo>
                    <a:pt x="633" y="179"/>
                    <a:pt x="634" y="166"/>
                    <a:pt x="641" y="156"/>
                  </a:cubicBezTo>
                  <a:cubicBezTo>
                    <a:pt x="646" y="149"/>
                    <a:pt x="653" y="145"/>
                    <a:pt x="664" y="143"/>
                  </a:cubicBezTo>
                  <a:cubicBezTo>
                    <a:pt x="666" y="143"/>
                    <a:pt x="668" y="143"/>
                    <a:pt x="670" y="143"/>
                  </a:cubicBezTo>
                  <a:cubicBezTo>
                    <a:pt x="687" y="143"/>
                    <a:pt x="689" y="155"/>
                    <a:pt x="693" y="185"/>
                  </a:cubicBezTo>
                  <a:cubicBezTo>
                    <a:pt x="694" y="192"/>
                    <a:pt x="695" y="199"/>
                    <a:pt x="697" y="208"/>
                  </a:cubicBezTo>
                  <a:cubicBezTo>
                    <a:pt x="700" y="226"/>
                    <a:pt x="709" y="234"/>
                    <a:pt x="726" y="234"/>
                  </a:cubicBezTo>
                  <a:cubicBezTo>
                    <a:pt x="743" y="234"/>
                    <a:pt x="761" y="225"/>
                    <a:pt x="761" y="225"/>
                  </a:cubicBezTo>
                  <a:lnTo>
                    <a:pt x="765" y="223"/>
                  </a:lnTo>
                  <a:lnTo>
                    <a:pt x="767" y="228"/>
                  </a:lnTo>
                  <a:cubicBezTo>
                    <a:pt x="769" y="239"/>
                    <a:pt x="772" y="242"/>
                    <a:pt x="795" y="242"/>
                  </a:cubicBezTo>
                  <a:cubicBezTo>
                    <a:pt x="809" y="242"/>
                    <a:pt x="810" y="251"/>
                    <a:pt x="811" y="253"/>
                  </a:cubicBezTo>
                  <a:cubicBezTo>
                    <a:pt x="811" y="264"/>
                    <a:pt x="799" y="277"/>
                    <a:pt x="787" y="279"/>
                  </a:cubicBezTo>
                  <a:cubicBezTo>
                    <a:pt x="785" y="279"/>
                    <a:pt x="783" y="280"/>
                    <a:pt x="781" y="280"/>
                  </a:cubicBezTo>
                  <a:cubicBezTo>
                    <a:pt x="774" y="281"/>
                    <a:pt x="774" y="281"/>
                    <a:pt x="773" y="301"/>
                  </a:cubicBezTo>
                  <a:lnTo>
                    <a:pt x="772" y="316"/>
                  </a:lnTo>
                  <a:cubicBezTo>
                    <a:pt x="772" y="325"/>
                    <a:pt x="773" y="328"/>
                    <a:pt x="774" y="329"/>
                  </a:cubicBezTo>
                  <a:lnTo>
                    <a:pt x="774" y="329"/>
                  </a:lnTo>
                  <a:cubicBezTo>
                    <a:pt x="781" y="329"/>
                    <a:pt x="793" y="317"/>
                    <a:pt x="802" y="310"/>
                  </a:cubicBezTo>
                  <a:cubicBezTo>
                    <a:pt x="808" y="304"/>
                    <a:pt x="813" y="300"/>
                    <a:pt x="816" y="298"/>
                  </a:cubicBezTo>
                  <a:cubicBezTo>
                    <a:pt x="822" y="295"/>
                    <a:pt x="822" y="293"/>
                    <a:pt x="822" y="286"/>
                  </a:cubicBezTo>
                  <a:cubicBezTo>
                    <a:pt x="823" y="282"/>
                    <a:pt x="824" y="276"/>
                    <a:pt x="826" y="268"/>
                  </a:cubicBezTo>
                  <a:cubicBezTo>
                    <a:pt x="829" y="256"/>
                    <a:pt x="834" y="244"/>
                    <a:pt x="845" y="244"/>
                  </a:cubicBezTo>
                  <a:cubicBezTo>
                    <a:pt x="850" y="244"/>
                    <a:pt x="856" y="246"/>
                    <a:pt x="864" y="252"/>
                  </a:cubicBezTo>
                  <a:cubicBezTo>
                    <a:pt x="869" y="255"/>
                    <a:pt x="871" y="256"/>
                    <a:pt x="873" y="256"/>
                  </a:cubicBezTo>
                  <a:cubicBezTo>
                    <a:pt x="876" y="256"/>
                    <a:pt x="879" y="251"/>
                    <a:pt x="882" y="244"/>
                  </a:cubicBezTo>
                  <a:cubicBezTo>
                    <a:pt x="883" y="240"/>
                    <a:pt x="885" y="236"/>
                    <a:pt x="887" y="232"/>
                  </a:cubicBezTo>
                  <a:cubicBezTo>
                    <a:pt x="889" y="229"/>
                    <a:pt x="893" y="225"/>
                    <a:pt x="901" y="225"/>
                  </a:cubicBezTo>
                  <a:cubicBezTo>
                    <a:pt x="906" y="225"/>
                    <a:pt x="911" y="227"/>
                    <a:pt x="916" y="229"/>
                  </a:cubicBezTo>
                  <a:lnTo>
                    <a:pt x="900" y="205"/>
                  </a:lnTo>
                  <a:lnTo>
                    <a:pt x="916" y="192"/>
                  </a:lnTo>
                  <a:lnTo>
                    <a:pt x="916" y="192"/>
                  </a:lnTo>
                  <a:lnTo>
                    <a:pt x="918" y="190"/>
                  </a:lnTo>
                  <a:lnTo>
                    <a:pt x="923" y="186"/>
                  </a:lnTo>
                  <a:lnTo>
                    <a:pt x="923" y="187"/>
                  </a:lnTo>
                  <a:cubicBezTo>
                    <a:pt x="926" y="186"/>
                    <a:pt x="929" y="186"/>
                    <a:pt x="933" y="186"/>
                  </a:cubicBezTo>
                  <a:cubicBezTo>
                    <a:pt x="938" y="186"/>
                    <a:pt x="943" y="187"/>
                    <a:pt x="948" y="188"/>
                  </a:cubicBezTo>
                  <a:cubicBezTo>
                    <a:pt x="953" y="189"/>
                    <a:pt x="958" y="190"/>
                    <a:pt x="963" y="190"/>
                  </a:cubicBezTo>
                  <a:cubicBezTo>
                    <a:pt x="967" y="190"/>
                    <a:pt x="970" y="189"/>
                    <a:pt x="973" y="187"/>
                  </a:cubicBezTo>
                  <a:cubicBezTo>
                    <a:pt x="977" y="185"/>
                    <a:pt x="981" y="184"/>
                    <a:pt x="985" y="182"/>
                  </a:cubicBezTo>
                  <a:cubicBezTo>
                    <a:pt x="998" y="178"/>
                    <a:pt x="1006" y="176"/>
                    <a:pt x="1006" y="156"/>
                  </a:cubicBezTo>
                  <a:cubicBezTo>
                    <a:pt x="1006" y="128"/>
                    <a:pt x="1031" y="126"/>
                    <a:pt x="1055" y="124"/>
                  </a:cubicBezTo>
                  <a:cubicBezTo>
                    <a:pt x="1059" y="124"/>
                    <a:pt x="1063" y="124"/>
                    <a:pt x="1067" y="123"/>
                  </a:cubicBezTo>
                  <a:cubicBezTo>
                    <a:pt x="1083" y="122"/>
                    <a:pt x="1083" y="119"/>
                    <a:pt x="1082" y="114"/>
                  </a:cubicBezTo>
                  <a:cubicBezTo>
                    <a:pt x="1082" y="111"/>
                    <a:pt x="1082" y="107"/>
                    <a:pt x="1084" y="102"/>
                  </a:cubicBezTo>
                  <a:cubicBezTo>
                    <a:pt x="1087" y="96"/>
                    <a:pt x="1092" y="82"/>
                    <a:pt x="1079" y="69"/>
                  </a:cubicBezTo>
                  <a:cubicBezTo>
                    <a:pt x="1076" y="65"/>
                    <a:pt x="1072" y="64"/>
                    <a:pt x="1067" y="64"/>
                  </a:cubicBezTo>
                  <a:cubicBezTo>
                    <a:pt x="1064" y="64"/>
                    <a:pt x="1062" y="64"/>
                    <a:pt x="1060" y="64"/>
                  </a:cubicBezTo>
                  <a:cubicBezTo>
                    <a:pt x="1057" y="65"/>
                    <a:pt x="1054" y="65"/>
                    <a:pt x="1051" y="65"/>
                  </a:cubicBezTo>
                  <a:cubicBezTo>
                    <a:pt x="1049" y="65"/>
                    <a:pt x="1046" y="65"/>
                    <a:pt x="1043" y="64"/>
                  </a:cubicBezTo>
                  <a:cubicBezTo>
                    <a:pt x="1027" y="61"/>
                    <a:pt x="1026" y="53"/>
                    <a:pt x="1026" y="52"/>
                  </a:cubicBezTo>
                  <a:cubicBezTo>
                    <a:pt x="1026" y="50"/>
                    <a:pt x="1032" y="32"/>
                    <a:pt x="1045" y="22"/>
                  </a:cubicBezTo>
                  <a:cubicBezTo>
                    <a:pt x="1057" y="13"/>
                    <a:pt x="1072" y="10"/>
                    <a:pt x="1087" y="7"/>
                  </a:cubicBezTo>
                  <a:cubicBezTo>
                    <a:pt x="1088" y="7"/>
                    <a:pt x="1090" y="7"/>
                    <a:pt x="1091" y="7"/>
                  </a:cubicBezTo>
                  <a:cubicBezTo>
                    <a:pt x="1098" y="7"/>
                    <a:pt x="1102" y="11"/>
                    <a:pt x="1105" y="14"/>
                  </a:cubicBezTo>
                  <a:cubicBezTo>
                    <a:pt x="1107" y="16"/>
                    <a:pt x="1108" y="17"/>
                    <a:pt x="1110" y="17"/>
                  </a:cubicBezTo>
                  <a:cubicBezTo>
                    <a:pt x="1110" y="17"/>
                    <a:pt x="1111" y="17"/>
                    <a:pt x="1112" y="16"/>
                  </a:cubicBezTo>
                  <a:cubicBezTo>
                    <a:pt x="1116" y="14"/>
                    <a:pt x="1119" y="12"/>
                    <a:pt x="1121" y="9"/>
                  </a:cubicBezTo>
                  <a:cubicBezTo>
                    <a:pt x="1124" y="6"/>
                    <a:pt x="1126" y="4"/>
                    <a:pt x="1131" y="4"/>
                  </a:cubicBezTo>
                  <a:cubicBezTo>
                    <a:pt x="1132" y="4"/>
                    <a:pt x="1134" y="4"/>
                    <a:pt x="1135" y="4"/>
                  </a:cubicBezTo>
                  <a:cubicBezTo>
                    <a:pt x="1142" y="6"/>
                    <a:pt x="1144" y="12"/>
                    <a:pt x="1147" y="16"/>
                  </a:cubicBezTo>
                  <a:cubicBezTo>
                    <a:pt x="1149" y="20"/>
                    <a:pt x="1151" y="23"/>
                    <a:pt x="1154" y="25"/>
                  </a:cubicBezTo>
                  <a:cubicBezTo>
                    <a:pt x="1155" y="26"/>
                    <a:pt x="1156" y="26"/>
                    <a:pt x="1157" y="26"/>
                  </a:cubicBezTo>
                  <a:cubicBezTo>
                    <a:pt x="1160" y="26"/>
                    <a:pt x="1164" y="23"/>
                    <a:pt x="1170" y="19"/>
                  </a:cubicBezTo>
                  <a:cubicBezTo>
                    <a:pt x="1173" y="16"/>
                    <a:pt x="1177" y="13"/>
                    <a:pt x="1182" y="11"/>
                  </a:cubicBezTo>
                  <a:lnTo>
                    <a:pt x="1186" y="8"/>
                  </a:lnTo>
                  <a:cubicBezTo>
                    <a:pt x="1194" y="3"/>
                    <a:pt x="1199" y="0"/>
                    <a:pt x="1204" y="0"/>
                  </a:cubicBezTo>
                  <a:cubicBezTo>
                    <a:pt x="1206" y="0"/>
                    <a:pt x="1208" y="1"/>
                    <a:pt x="1211" y="1"/>
                  </a:cubicBezTo>
                  <a:cubicBezTo>
                    <a:pt x="1221" y="5"/>
                    <a:pt x="1221" y="27"/>
                    <a:pt x="1216" y="61"/>
                  </a:cubicBezTo>
                  <a:cubicBezTo>
                    <a:pt x="1214" y="83"/>
                    <a:pt x="1215" y="89"/>
                    <a:pt x="1216" y="90"/>
                  </a:cubicBezTo>
                  <a:cubicBezTo>
                    <a:pt x="1216" y="90"/>
                    <a:pt x="1218" y="88"/>
                    <a:pt x="1221" y="84"/>
                  </a:cubicBezTo>
                  <a:cubicBezTo>
                    <a:pt x="1224" y="80"/>
                    <a:pt x="1226" y="76"/>
                    <a:pt x="1228" y="73"/>
                  </a:cubicBezTo>
                  <a:cubicBezTo>
                    <a:pt x="1231" y="68"/>
                    <a:pt x="1233" y="64"/>
                    <a:pt x="1238" y="64"/>
                  </a:cubicBezTo>
                  <a:cubicBezTo>
                    <a:pt x="1242" y="64"/>
                    <a:pt x="1246" y="68"/>
                    <a:pt x="1256" y="78"/>
                  </a:cubicBezTo>
                  <a:cubicBezTo>
                    <a:pt x="1259" y="81"/>
                    <a:pt x="1262" y="83"/>
                    <a:pt x="1265" y="83"/>
                  </a:cubicBezTo>
                  <a:cubicBezTo>
                    <a:pt x="1269" y="83"/>
                    <a:pt x="1273" y="78"/>
                    <a:pt x="1278" y="72"/>
                  </a:cubicBezTo>
                  <a:cubicBezTo>
                    <a:pt x="1282" y="66"/>
                    <a:pt x="1288" y="59"/>
                    <a:pt x="1296" y="57"/>
                  </a:cubicBezTo>
                  <a:cubicBezTo>
                    <a:pt x="1297" y="56"/>
                    <a:pt x="1299" y="56"/>
                    <a:pt x="1301" y="56"/>
                  </a:cubicBezTo>
                  <a:cubicBezTo>
                    <a:pt x="1306" y="56"/>
                    <a:pt x="1310" y="58"/>
                    <a:pt x="1314" y="63"/>
                  </a:cubicBezTo>
                  <a:cubicBezTo>
                    <a:pt x="1322" y="74"/>
                    <a:pt x="1326" y="93"/>
                    <a:pt x="1324" y="102"/>
                  </a:cubicBezTo>
                  <a:cubicBezTo>
                    <a:pt x="1321" y="111"/>
                    <a:pt x="1323" y="118"/>
                    <a:pt x="1336" y="123"/>
                  </a:cubicBezTo>
                  <a:cubicBezTo>
                    <a:pt x="1338" y="124"/>
                    <a:pt x="1339" y="125"/>
                    <a:pt x="1340" y="125"/>
                  </a:cubicBezTo>
                  <a:cubicBezTo>
                    <a:pt x="1343" y="126"/>
                    <a:pt x="1346" y="127"/>
                    <a:pt x="1347" y="129"/>
                  </a:cubicBezTo>
                  <a:cubicBezTo>
                    <a:pt x="1349" y="133"/>
                    <a:pt x="1347" y="137"/>
                    <a:pt x="1343" y="147"/>
                  </a:cubicBezTo>
                  <a:cubicBezTo>
                    <a:pt x="1341" y="154"/>
                    <a:pt x="1337" y="164"/>
                    <a:pt x="1332" y="178"/>
                  </a:cubicBezTo>
                  <a:cubicBezTo>
                    <a:pt x="1328" y="191"/>
                    <a:pt x="1327" y="197"/>
                    <a:pt x="1327" y="199"/>
                  </a:cubicBezTo>
                  <a:cubicBezTo>
                    <a:pt x="1332" y="196"/>
                    <a:pt x="1343" y="184"/>
                    <a:pt x="1349" y="174"/>
                  </a:cubicBezTo>
                  <a:cubicBezTo>
                    <a:pt x="1351" y="170"/>
                    <a:pt x="1354" y="169"/>
                    <a:pt x="1356" y="169"/>
                  </a:cubicBezTo>
                  <a:cubicBezTo>
                    <a:pt x="1369" y="169"/>
                    <a:pt x="1376" y="210"/>
                    <a:pt x="1376" y="223"/>
                  </a:cubicBezTo>
                  <a:cubicBezTo>
                    <a:pt x="1376" y="233"/>
                    <a:pt x="1378" y="240"/>
                    <a:pt x="1381" y="246"/>
                  </a:cubicBezTo>
                  <a:cubicBezTo>
                    <a:pt x="1384" y="252"/>
                    <a:pt x="1390" y="255"/>
                    <a:pt x="1398" y="255"/>
                  </a:cubicBezTo>
                  <a:cubicBezTo>
                    <a:pt x="1400" y="255"/>
                    <a:pt x="1403" y="254"/>
                    <a:pt x="1406" y="254"/>
                  </a:cubicBezTo>
                  <a:cubicBezTo>
                    <a:pt x="1425" y="250"/>
                    <a:pt x="1426" y="247"/>
                    <a:pt x="1428" y="240"/>
                  </a:cubicBezTo>
                  <a:cubicBezTo>
                    <a:pt x="1429" y="236"/>
                    <a:pt x="1430" y="232"/>
                    <a:pt x="1433" y="227"/>
                  </a:cubicBezTo>
                  <a:cubicBezTo>
                    <a:pt x="1438" y="215"/>
                    <a:pt x="1447" y="208"/>
                    <a:pt x="1455" y="208"/>
                  </a:cubicBezTo>
                  <a:cubicBezTo>
                    <a:pt x="1459" y="208"/>
                    <a:pt x="1467" y="210"/>
                    <a:pt x="1469" y="225"/>
                  </a:cubicBezTo>
                  <a:cubicBezTo>
                    <a:pt x="1470" y="235"/>
                    <a:pt x="1472" y="241"/>
                    <a:pt x="1474" y="246"/>
                  </a:cubicBezTo>
                  <a:cubicBezTo>
                    <a:pt x="1477" y="253"/>
                    <a:pt x="1479" y="260"/>
                    <a:pt x="1478" y="273"/>
                  </a:cubicBezTo>
                  <a:cubicBezTo>
                    <a:pt x="1475" y="289"/>
                    <a:pt x="1480" y="292"/>
                    <a:pt x="1491" y="297"/>
                  </a:cubicBezTo>
                  <a:lnTo>
                    <a:pt x="1493" y="298"/>
                  </a:lnTo>
                  <a:cubicBezTo>
                    <a:pt x="1506" y="304"/>
                    <a:pt x="1509" y="335"/>
                    <a:pt x="1510" y="339"/>
                  </a:cubicBezTo>
                  <a:lnTo>
                    <a:pt x="1510" y="344"/>
                  </a:lnTo>
                  <a:lnTo>
                    <a:pt x="1505" y="343"/>
                  </a:lnTo>
                  <a:cubicBezTo>
                    <a:pt x="1505" y="343"/>
                    <a:pt x="1504" y="343"/>
                    <a:pt x="1503" y="343"/>
                  </a:cubicBezTo>
                  <a:cubicBezTo>
                    <a:pt x="1498" y="343"/>
                    <a:pt x="1489" y="344"/>
                    <a:pt x="1483" y="355"/>
                  </a:cubicBezTo>
                  <a:cubicBezTo>
                    <a:pt x="1475" y="371"/>
                    <a:pt x="1486" y="401"/>
                    <a:pt x="1497" y="412"/>
                  </a:cubicBezTo>
                  <a:cubicBezTo>
                    <a:pt x="1505" y="420"/>
                    <a:pt x="1502" y="432"/>
                    <a:pt x="1498" y="444"/>
                  </a:cubicBezTo>
                  <a:cubicBezTo>
                    <a:pt x="1495" y="452"/>
                    <a:pt x="1492" y="462"/>
                    <a:pt x="1492" y="472"/>
                  </a:cubicBezTo>
                  <a:cubicBezTo>
                    <a:pt x="1492" y="497"/>
                    <a:pt x="1527" y="525"/>
                    <a:pt x="1545" y="533"/>
                  </a:cubicBezTo>
                  <a:cubicBezTo>
                    <a:pt x="1557" y="538"/>
                    <a:pt x="1563" y="544"/>
                    <a:pt x="1564" y="551"/>
                  </a:cubicBezTo>
                  <a:cubicBezTo>
                    <a:pt x="1564" y="556"/>
                    <a:pt x="1563" y="562"/>
                    <a:pt x="1555" y="568"/>
                  </a:cubicBezTo>
                  <a:cubicBezTo>
                    <a:pt x="1538" y="581"/>
                    <a:pt x="1538" y="586"/>
                    <a:pt x="1541" y="589"/>
                  </a:cubicBezTo>
                  <a:cubicBezTo>
                    <a:pt x="1543" y="592"/>
                    <a:pt x="1546" y="593"/>
                    <a:pt x="1550" y="595"/>
                  </a:cubicBezTo>
                  <a:cubicBezTo>
                    <a:pt x="1556" y="597"/>
                    <a:pt x="1563" y="599"/>
                    <a:pt x="1565" y="608"/>
                  </a:cubicBezTo>
                  <a:cubicBezTo>
                    <a:pt x="1566" y="612"/>
                    <a:pt x="1565" y="616"/>
                    <a:pt x="1565" y="619"/>
                  </a:cubicBezTo>
                  <a:cubicBezTo>
                    <a:pt x="1565" y="627"/>
                    <a:pt x="1565" y="631"/>
                    <a:pt x="1576" y="634"/>
                  </a:cubicBezTo>
                  <a:cubicBezTo>
                    <a:pt x="1598" y="640"/>
                    <a:pt x="1616" y="650"/>
                    <a:pt x="1648" y="682"/>
                  </a:cubicBezTo>
                  <a:cubicBezTo>
                    <a:pt x="1681" y="714"/>
                    <a:pt x="1684" y="771"/>
                    <a:pt x="1681" y="784"/>
                  </a:cubicBezTo>
                  <a:cubicBezTo>
                    <a:pt x="1679" y="792"/>
                    <a:pt x="1673" y="794"/>
                    <a:pt x="1669" y="795"/>
                  </a:cubicBezTo>
                  <a:cubicBezTo>
                    <a:pt x="1669" y="795"/>
                    <a:pt x="1669" y="795"/>
                    <a:pt x="1669" y="795"/>
                  </a:cubicBezTo>
                  <a:cubicBezTo>
                    <a:pt x="1678" y="811"/>
                    <a:pt x="1678" y="826"/>
                    <a:pt x="1669" y="840"/>
                  </a:cubicBezTo>
                  <a:cubicBezTo>
                    <a:pt x="1658" y="856"/>
                    <a:pt x="1657" y="874"/>
                    <a:pt x="1666" y="892"/>
                  </a:cubicBezTo>
                  <a:cubicBezTo>
                    <a:pt x="1669" y="898"/>
                    <a:pt x="1673" y="899"/>
                    <a:pt x="1678" y="900"/>
                  </a:cubicBezTo>
                  <a:cubicBezTo>
                    <a:pt x="1684" y="901"/>
                    <a:pt x="1691" y="903"/>
                    <a:pt x="1698" y="915"/>
                  </a:cubicBezTo>
                  <a:cubicBezTo>
                    <a:pt x="1703" y="924"/>
                    <a:pt x="1704" y="934"/>
                    <a:pt x="1699" y="943"/>
                  </a:cubicBezTo>
                  <a:cubicBezTo>
                    <a:pt x="1694" y="951"/>
                    <a:pt x="1686" y="955"/>
                    <a:pt x="1680" y="955"/>
                  </a:cubicBezTo>
                  <a:cubicBezTo>
                    <a:pt x="1678" y="955"/>
                    <a:pt x="1676" y="955"/>
                    <a:pt x="1674" y="955"/>
                  </a:cubicBezTo>
                  <a:cubicBezTo>
                    <a:pt x="1672" y="955"/>
                    <a:pt x="1669" y="955"/>
                    <a:pt x="1666" y="955"/>
                  </a:cubicBezTo>
                  <a:cubicBezTo>
                    <a:pt x="1657" y="955"/>
                    <a:pt x="1651" y="956"/>
                    <a:pt x="1648" y="960"/>
                  </a:cubicBezTo>
                  <a:cubicBezTo>
                    <a:pt x="1646" y="962"/>
                    <a:pt x="1644" y="963"/>
                    <a:pt x="1641" y="963"/>
                  </a:cubicBezTo>
                  <a:cubicBezTo>
                    <a:pt x="1637" y="963"/>
                    <a:pt x="1633" y="959"/>
                    <a:pt x="1628" y="954"/>
                  </a:cubicBezTo>
                  <a:cubicBezTo>
                    <a:pt x="1621" y="948"/>
                    <a:pt x="1613" y="941"/>
                    <a:pt x="1601" y="938"/>
                  </a:cubicBezTo>
                  <a:cubicBezTo>
                    <a:pt x="1593" y="936"/>
                    <a:pt x="1588" y="935"/>
                    <a:pt x="1584" y="935"/>
                  </a:cubicBezTo>
                  <a:cubicBezTo>
                    <a:pt x="1577" y="935"/>
                    <a:pt x="1575" y="938"/>
                    <a:pt x="1570" y="955"/>
                  </a:cubicBezTo>
                  <a:cubicBezTo>
                    <a:pt x="1566" y="972"/>
                    <a:pt x="1597" y="991"/>
                    <a:pt x="1609" y="997"/>
                  </a:cubicBezTo>
                  <a:lnTo>
                    <a:pt x="1607" y="1005"/>
                  </a:lnTo>
                  <a:cubicBezTo>
                    <a:pt x="1604" y="1004"/>
                    <a:pt x="1602" y="1004"/>
                    <a:pt x="1600" y="1004"/>
                  </a:cubicBezTo>
                  <a:cubicBezTo>
                    <a:pt x="1596" y="1004"/>
                    <a:pt x="1594" y="1005"/>
                    <a:pt x="1593" y="1006"/>
                  </a:cubicBezTo>
                  <a:cubicBezTo>
                    <a:pt x="1593" y="1006"/>
                    <a:pt x="1592" y="1010"/>
                    <a:pt x="1602" y="1021"/>
                  </a:cubicBezTo>
                  <a:cubicBezTo>
                    <a:pt x="1614" y="1036"/>
                    <a:pt x="1610" y="1064"/>
                    <a:pt x="1604" y="1079"/>
                  </a:cubicBezTo>
                  <a:cubicBezTo>
                    <a:pt x="1600" y="1086"/>
                    <a:pt x="1596" y="1090"/>
                    <a:pt x="1592" y="1090"/>
                  </a:cubicBezTo>
                  <a:cubicBezTo>
                    <a:pt x="1591" y="1090"/>
                    <a:pt x="1589" y="1089"/>
                    <a:pt x="1587" y="1088"/>
                  </a:cubicBezTo>
                  <a:cubicBezTo>
                    <a:pt x="1583" y="1084"/>
                    <a:pt x="1578" y="1081"/>
                    <a:pt x="1574" y="1081"/>
                  </a:cubicBezTo>
                  <a:cubicBezTo>
                    <a:pt x="1570" y="1081"/>
                    <a:pt x="1568" y="1083"/>
                    <a:pt x="1568" y="1086"/>
                  </a:cubicBezTo>
                  <a:cubicBezTo>
                    <a:pt x="1567" y="1089"/>
                    <a:pt x="1569" y="1092"/>
                    <a:pt x="1573" y="1096"/>
                  </a:cubicBezTo>
                  <a:cubicBezTo>
                    <a:pt x="1575" y="1098"/>
                    <a:pt x="1578" y="1101"/>
                    <a:pt x="1577" y="1104"/>
                  </a:cubicBezTo>
                  <a:cubicBezTo>
                    <a:pt x="1576" y="1108"/>
                    <a:pt x="1572" y="1109"/>
                    <a:pt x="1571" y="1109"/>
                  </a:cubicBezTo>
                  <a:cubicBezTo>
                    <a:pt x="1561" y="1111"/>
                    <a:pt x="1547" y="1116"/>
                    <a:pt x="1529" y="1131"/>
                  </a:cubicBezTo>
                  <a:cubicBezTo>
                    <a:pt x="1523" y="1136"/>
                    <a:pt x="1518" y="1138"/>
                    <a:pt x="1513" y="1138"/>
                  </a:cubicBezTo>
                  <a:cubicBezTo>
                    <a:pt x="1506" y="1138"/>
                    <a:pt x="1500" y="1133"/>
                    <a:pt x="1495" y="1129"/>
                  </a:cubicBezTo>
                  <a:cubicBezTo>
                    <a:pt x="1492" y="1127"/>
                    <a:pt x="1489" y="1125"/>
                    <a:pt x="1487" y="1123"/>
                  </a:cubicBezTo>
                  <a:lnTo>
                    <a:pt x="1486" y="1123"/>
                  </a:lnTo>
                  <a:cubicBezTo>
                    <a:pt x="1476" y="1123"/>
                    <a:pt x="1454" y="1148"/>
                    <a:pt x="1440" y="1179"/>
                  </a:cubicBezTo>
                  <a:cubicBezTo>
                    <a:pt x="1433" y="1194"/>
                    <a:pt x="1425" y="1202"/>
                    <a:pt x="1420" y="1207"/>
                  </a:cubicBezTo>
                  <a:cubicBezTo>
                    <a:pt x="1418" y="1208"/>
                    <a:pt x="1416" y="1210"/>
                    <a:pt x="1416" y="1211"/>
                  </a:cubicBezTo>
                  <a:lnTo>
                    <a:pt x="1416" y="1211"/>
                  </a:lnTo>
                  <a:cubicBezTo>
                    <a:pt x="1416" y="1211"/>
                    <a:pt x="1417" y="1212"/>
                    <a:pt x="1421" y="1215"/>
                  </a:cubicBezTo>
                  <a:cubicBezTo>
                    <a:pt x="1439" y="1227"/>
                    <a:pt x="1473" y="1281"/>
                    <a:pt x="1474" y="1283"/>
                  </a:cubicBezTo>
                  <a:lnTo>
                    <a:pt x="1475" y="1284"/>
                  </a:lnTo>
                  <a:lnTo>
                    <a:pt x="1475" y="1286"/>
                  </a:lnTo>
                  <a:cubicBezTo>
                    <a:pt x="1475" y="1286"/>
                    <a:pt x="1472" y="1298"/>
                    <a:pt x="1475" y="1337"/>
                  </a:cubicBezTo>
                  <a:cubicBezTo>
                    <a:pt x="1476" y="1358"/>
                    <a:pt x="1489" y="1385"/>
                    <a:pt x="1501" y="1408"/>
                  </a:cubicBezTo>
                  <a:cubicBezTo>
                    <a:pt x="1512" y="1430"/>
                    <a:pt x="1521" y="1449"/>
                    <a:pt x="1521" y="1462"/>
                  </a:cubicBezTo>
                  <a:cubicBezTo>
                    <a:pt x="1521" y="1490"/>
                    <a:pt x="1503" y="1534"/>
                    <a:pt x="1485" y="1549"/>
                  </a:cubicBezTo>
                  <a:cubicBezTo>
                    <a:pt x="1479" y="1554"/>
                    <a:pt x="1481" y="1557"/>
                    <a:pt x="1487" y="1566"/>
                  </a:cubicBezTo>
                  <a:cubicBezTo>
                    <a:pt x="1492" y="1575"/>
                    <a:pt x="1500" y="1586"/>
                    <a:pt x="1495" y="1603"/>
                  </a:cubicBezTo>
                  <a:cubicBezTo>
                    <a:pt x="1493" y="1607"/>
                    <a:pt x="1492" y="1612"/>
                    <a:pt x="1491" y="1615"/>
                  </a:cubicBezTo>
                  <a:cubicBezTo>
                    <a:pt x="1484" y="1634"/>
                    <a:pt x="1483" y="1639"/>
                    <a:pt x="1503" y="1657"/>
                  </a:cubicBezTo>
                  <a:cubicBezTo>
                    <a:pt x="1513" y="1666"/>
                    <a:pt x="1517" y="1672"/>
                    <a:pt x="1516" y="1677"/>
                  </a:cubicBezTo>
                  <a:cubicBezTo>
                    <a:pt x="1515" y="1683"/>
                    <a:pt x="1510" y="1685"/>
                    <a:pt x="1503" y="1688"/>
                  </a:cubicBezTo>
                  <a:cubicBezTo>
                    <a:pt x="1499" y="1690"/>
                    <a:pt x="1495" y="1692"/>
                    <a:pt x="1491" y="1695"/>
                  </a:cubicBezTo>
                  <a:cubicBezTo>
                    <a:pt x="1483" y="1700"/>
                    <a:pt x="1484" y="1705"/>
                    <a:pt x="1494" y="1722"/>
                  </a:cubicBezTo>
                  <a:cubicBezTo>
                    <a:pt x="1499" y="1730"/>
                    <a:pt x="1504" y="1739"/>
                    <a:pt x="1509" y="1751"/>
                  </a:cubicBezTo>
                  <a:cubicBezTo>
                    <a:pt x="1520" y="1776"/>
                    <a:pt x="1508" y="1797"/>
                    <a:pt x="1504" y="1803"/>
                  </a:cubicBezTo>
                  <a:cubicBezTo>
                    <a:pt x="1498" y="1812"/>
                    <a:pt x="1491" y="1817"/>
                    <a:pt x="1486" y="1817"/>
                  </a:cubicBezTo>
                  <a:cubicBezTo>
                    <a:pt x="1483" y="1817"/>
                    <a:pt x="1480" y="1815"/>
                    <a:pt x="1479" y="1812"/>
                  </a:cubicBezTo>
                  <a:cubicBezTo>
                    <a:pt x="1476" y="1806"/>
                    <a:pt x="1467" y="1799"/>
                    <a:pt x="1457" y="1799"/>
                  </a:cubicBezTo>
                  <a:cubicBezTo>
                    <a:pt x="1451" y="1799"/>
                    <a:pt x="1446" y="1801"/>
                    <a:pt x="1441" y="1805"/>
                  </a:cubicBezTo>
                  <a:cubicBezTo>
                    <a:pt x="1431" y="1814"/>
                    <a:pt x="1416" y="1824"/>
                    <a:pt x="1399" y="1824"/>
                  </a:cubicBezTo>
                  <a:cubicBezTo>
                    <a:pt x="1390" y="1824"/>
                    <a:pt x="1382" y="1822"/>
                    <a:pt x="1373" y="1817"/>
                  </a:cubicBezTo>
                  <a:cubicBezTo>
                    <a:pt x="1367" y="1813"/>
                    <a:pt x="1362" y="1812"/>
                    <a:pt x="1357" y="1812"/>
                  </a:cubicBezTo>
                  <a:cubicBezTo>
                    <a:pt x="1346" y="1812"/>
                    <a:pt x="1339" y="1821"/>
                    <a:pt x="1331" y="1831"/>
                  </a:cubicBezTo>
                  <a:lnTo>
                    <a:pt x="1329" y="1833"/>
                  </a:lnTo>
                  <a:cubicBezTo>
                    <a:pt x="1317" y="1848"/>
                    <a:pt x="1296" y="1861"/>
                    <a:pt x="1277" y="1864"/>
                  </a:cubicBezTo>
                  <a:lnTo>
                    <a:pt x="1269" y="1865"/>
                  </a:lnTo>
                  <a:cubicBezTo>
                    <a:pt x="1253" y="1867"/>
                    <a:pt x="1230" y="1871"/>
                    <a:pt x="1221" y="1880"/>
                  </a:cubicBezTo>
                  <a:cubicBezTo>
                    <a:pt x="1218" y="1883"/>
                    <a:pt x="1218" y="1884"/>
                    <a:pt x="1218" y="1885"/>
                  </a:cubicBezTo>
                  <a:cubicBezTo>
                    <a:pt x="1218" y="1887"/>
                    <a:pt x="1224" y="1890"/>
                    <a:pt x="1230" y="1893"/>
                  </a:cubicBezTo>
                  <a:cubicBezTo>
                    <a:pt x="1233" y="1895"/>
                    <a:pt x="1237" y="1897"/>
                    <a:pt x="1241" y="1900"/>
                  </a:cubicBezTo>
                  <a:cubicBezTo>
                    <a:pt x="1252" y="1908"/>
                    <a:pt x="1276" y="1912"/>
                    <a:pt x="1289" y="1913"/>
                  </a:cubicBezTo>
                  <a:lnTo>
                    <a:pt x="1292" y="1913"/>
                  </a:lnTo>
                  <a:lnTo>
                    <a:pt x="1292" y="1916"/>
                  </a:lnTo>
                  <a:cubicBezTo>
                    <a:pt x="1293" y="1921"/>
                    <a:pt x="1294" y="1932"/>
                    <a:pt x="1288" y="1940"/>
                  </a:cubicBezTo>
                  <a:cubicBezTo>
                    <a:pt x="1286" y="1944"/>
                    <a:pt x="1282" y="1945"/>
                    <a:pt x="1276" y="1945"/>
                  </a:cubicBezTo>
                  <a:cubicBezTo>
                    <a:pt x="1266" y="1945"/>
                    <a:pt x="1253" y="1941"/>
                    <a:pt x="1248" y="1940"/>
                  </a:cubicBezTo>
                  <a:lnTo>
                    <a:pt x="1223" y="1955"/>
                  </a:lnTo>
                  <a:lnTo>
                    <a:pt x="1221" y="1952"/>
                  </a:lnTo>
                  <a:cubicBezTo>
                    <a:pt x="1221" y="1952"/>
                    <a:pt x="1209" y="1939"/>
                    <a:pt x="1197" y="1939"/>
                  </a:cubicBezTo>
                  <a:cubicBezTo>
                    <a:pt x="1194" y="1939"/>
                    <a:pt x="1191" y="1940"/>
                    <a:pt x="1189" y="1941"/>
                  </a:cubicBezTo>
                  <a:cubicBezTo>
                    <a:pt x="1173" y="1952"/>
                    <a:pt x="1159" y="1960"/>
                    <a:pt x="1142" y="1960"/>
                  </a:cubicBezTo>
                  <a:close/>
                </a:path>
              </a:pathLst>
            </a:custGeom>
            <a:solidFill>
              <a:srgbClr val="FFA880">
                <a:lumMod val="20000"/>
                <a:lumOff val="80000"/>
              </a:srgbClr>
            </a:solidFill>
            <a:ln w="3175" cap="flat" cmpd="sng">
              <a:solidFill>
                <a:srgbClr val="7030A0"/>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39" name="Freeform 446">
              <a:extLst>
                <a:ext uri="{FF2B5EF4-FFF2-40B4-BE49-F238E27FC236}">
                  <a16:creationId xmlns:a16="http://schemas.microsoft.com/office/drawing/2014/main" id="{03A273E2-3C29-1A39-4A70-A1480FB8AD60}"/>
                </a:ext>
              </a:extLst>
            </p:cNvPr>
            <p:cNvSpPr>
              <a:spLocks/>
            </p:cNvSpPr>
            <p:nvPr/>
          </p:nvSpPr>
          <p:spPr bwMode="auto">
            <a:xfrm>
              <a:off x="2411575" y="4432707"/>
              <a:ext cx="2395032" cy="2440933"/>
            </a:xfrm>
            <a:custGeom>
              <a:avLst/>
              <a:gdLst>
                <a:gd name="T0" fmla="*/ 648 w 2747"/>
                <a:gd name="T1" fmla="*/ 2714 h 2797"/>
                <a:gd name="T2" fmla="*/ 524 w 2747"/>
                <a:gd name="T3" fmla="*/ 2574 h 2797"/>
                <a:gd name="T4" fmla="*/ 444 w 2747"/>
                <a:gd name="T5" fmla="*/ 2572 h 2797"/>
                <a:gd name="T6" fmla="*/ 533 w 2747"/>
                <a:gd name="T7" fmla="*/ 2461 h 2797"/>
                <a:gd name="T8" fmla="*/ 656 w 2747"/>
                <a:gd name="T9" fmla="*/ 2332 h 2797"/>
                <a:gd name="T10" fmla="*/ 623 w 2747"/>
                <a:gd name="T11" fmla="*/ 1937 h 2797"/>
                <a:gd name="T12" fmla="*/ 724 w 2747"/>
                <a:gd name="T13" fmla="*/ 1753 h 2797"/>
                <a:gd name="T14" fmla="*/ 740 w 2747"/>
                <a:gd name="T15" fmla="*/ 1578 h 2797"/>
                <a:gd name="T16" fmla="*/ 815 w 2747"/>
                <a:gd name="T17" fmla="*/ 1546 h 2797"/>
                <a:gd name="T18" fmla="*/ 703 w 2747"/>
                <a:gd name="T19" fmla="*/ 1253 h 2797"/>
                <a:gd name="T20" fmla="*/ 645 w 2747"/>
                <a:gd name="T21" fmla="*/ 956 h 2797"/>
                <a:gd name="T22" fmla="*/ 524 w 2747"/>
                <a:gd name="T23" fmla="*/ 874 h 2797"/>
                <a:gd name="T24" fmla="*/ 489 w 2747"/>
                <a:gd name="T25" fmla="*/ 782 h 2797"/>
                <a:gd name="T26" fmla="*/ 383 w 2747"/>
                <a:gd name="T27" fmla="*/ 740 h 2797"/>
                <a:gd name="T28" fmla="*/ 305 w 2747"/>
                <a:gd name="T29" fmla="*/ 683 h 2797"/>
                <a:gd name="T30" fmla="*/ 205 w 2747"/>
                <a:gd name="T31" fmla="*/ 680 h 2797"/>
                <a:gd name="T32" fmla="*/ 211 w 2747"/>
                <a:gd name="T33" fmla="*/ 783 h 2797"/>
                <a:gd name="T34" fmla="*/ 69 w 2747"/>
                <a:gd name="T35" fmla="*/ 832 h 2797"/>
                <a:gd name="T36" fmla="*/ 83 w 2747"/>
                <a:gd name="T37" fmla="*/ 722 h 2797"/>
                <a:gd name="T38" fmla="*/ 48 w 2747"/>
                <a:gd name="T39" fmla="*/ 371 h 2797"/>
                <a:gd name="T40" fmla="*/ 193 w 2747"/>
                <a:gd name="T41" fmla="*/ 354 h 2797"/>
                <a:gd name="T42" fmla="*/ 286 w 2747"/>
                <a:gd name="T43" fmla="*/ 269 h 2797"/>
                <a:gd name="T44" fmla="*/ 420 w 2747"/>
                <a:gd name="T45" fmla="*/ 195 h 2797"/>
                <a:gd name="T46" fmla="*/ 572 w 2747"/>
                <a:gd name="T47" fmla="*/ 57 h 2797"/>
                <a:gd name="T48" fmla="*/ 655 w 2747"/>
                <a:gd name="T49" fmla="*/ 4 h 2797"/>
                <a:gd name="T50" fmla="*/ 797 w 2747"/>
                <a:gd name="T51" fmla="*/ 139 h 2797"/>
                <a:gd name="T52" fmla="*/ 935 w 2747"/>
                <a:gd name="T53" fmla="*/ 281 h 2797"/>
                <a:gd name="T54" fmla="*/ 1010 w 2747"/>
                <a:gd name="T55" fmla="*/ 260 h 2797"/>
                <a:gd name="T56" fmla="*/ 1038 w 2747"/>
                <a:gd name="T57" fmla="*/ 132 h 2797"/>
                <a:gd name="T58" fmla="*/ 1188 w 2747"/>
                <a:gd name="T59" fmla="*/ 196 h 2797"/>
                <a:gd name="T60" fmla="*/ 1253 w 2747"/>
                <a:gd name="T61" fmla="*/ 201 h 2797"/>
                <a:gd name="T62" fmla="*/ 1321 w 2747"/>
                <a:gd name="T63" fmla="*/ 14 h 2797"/>
                <a:gd name="T64" fmla="*/ 1430 w 2747"/>
                <a:gd name="T65" fmla="*/ 107 h 2797"/>
                <a:gd name="T66" fmla="*/ 1626 w 2747"/>
                <a:gd name="T67" fmla="*/ 100 h 2797"/>
                <a:gd name="T68" fmla="*/ 1722 w 2747"/>
                <a:gd name="T69" fmla="*/ 246 h 2797"/>
                <a:gd name="T70" fmla="*/ 1857 w 2747"/>
                <a:gd name="T71" fmla="*/ 412 h 2797"/>
                <a:gd name="T72" fmla="*/ 1928 w 2747"/>
                <a:gd name="T73" fmla="*/ 591 h 2797"/>
                <a:gd name="T74" fmla="*/ 1983 w 2747"/>
                <a:gd name="T75" fmla="*/ 756 h 2797"/>
                <a:gd name="T76" fmla="*/ 2183 w 2747"/>
                <a:gd name="T77" fmla="*/ 973 h 2797"/>
                <a:gd name="T78" fmla="*/ 2483 w 2747"/>
                <a:gd name="T79" fmla="*/ 1254 h 2797"/>
                <a:gd name="T80" fmla="*/ 2650 w 2747"/>
                <a:gd name="T81" fmla="*/ 1344 h 2797"/>
                <a:gd name="T82" fmla="*/ 2740 w 2747"/>
                <a:gd name="T83" fmla="*/ 1516 h 2797"/>
                <a:gd name="T84" fmla="*/ 2616 w 2747"/>
                <a:gd name="T85" fmla="*/ 1626 h 2797"/>
                <a:gd name="T86" fmla="*/ 2537 w 2747"/>
                <a:gd name="T87" fmla="*/ 1688 h 2797"/>
                <a:gd name="T88" fmla="*/ 2256 w 2747"/>
                <a:gd name="T89" fmla="*/ 1947 h 2797"/>
                <a:gd name="T90" fmla="*/ 2192 w 2747"/>
                <a:gd name="T91" fmla="*/ 2085 h 2797"/>
                <a:gd name="T92" fmla="*/ 2272 w 2747"/>
                <a:gd name="T93" fmla="*/ 2368 h 2797"/>
                <a:gd name="T94" fmla="*/ 2351 w 2747"/>
                <a:gd name="T95" fmla="*/ 2551 h 2797"/>
                <a:gd name="T96" fmla="*/ 2204 w 2747"/>
                <a:gd name="T97" fmla="*/ 2454 h 2797"/>
                <a:gd name="T98" fmla="*/ 2030 w 2747"/>
                <a:gd name="T99" fmla="*/ 2451 h 2797"/>
                <a:gd name="T100" fmla="*/ 1863 w 2747"/>
                <a:gd name="T101" fmla="*/ 2378 h 2797"/>
                <a:gd name="T102" fmla="*/ 1743 w 2747"/>
                <a:gd name="T103" fmla="*/ 2471 h 2797"/>
                <a:gd name="T104" fmla="*/ 1467 w 2747"/>
                <a:gd name="T105" fmla="*/ 2580 h 2797"/>
                <a:gd name="T106" fmla="*/ 1377 w 2747"/>
                <a:gd name="T107" fmla="*/ 2633 h 2797"/>
                <a:gd name="T108" fmla="*/ 1192 w 2747"/>
                <a:gd name="T109" fmla="*/ 2678 h 2797"/>
                <a:gd name="T110" fmla="*/ 1049 w 2747"/>
                <a:gd name="T111" fmla="*/ 2579 h 2797"/>
                <a:gd name="T112" fmla="*/ 864 w 2747"/>
                <a:gd name="T113" fmla="*/ 2600 h 27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47" h="2797">
                  <a:moveTo>
                    <a:pt x="712" y="2797"/>
                  </a:moveTo>
                  <a:cubicBezTo>
                    <a:pt x="705" y="2797"/>
                    <a:pt x="700" y="2794"/>
                    <a:pt x="698" y="2788"/>
                  </a:cubicBezTo>
                  <a:cubicBezTo>
                    <a:pt x="696" y="2782"/>
                    <a:pt x="699" y="2774"/>
                    <a:pt x="706" y="2769"/>
                  </a:cubicBezTo>
                  <a:cubicBezTo>
                    <a:pt x="713" y="2763"/>
                    <a:pt x="715" y="2753"/>
                    <a:pt x="718" y="2737"/>
                  </a:cubicBezTo>
                  <a:cubicBezTo>
                    <a:pt x="719" y="2731"/>
                    <a:pt x="720" y="2725"/>
                    <a:pt x="722" y="2719"/>
                  </a:cubicBezTo>
                  <a:cubicBezTo>
                    <a:pt x="724" y="2709"/>
                    <a:pt x="721" y="2703"/>
                    <a:pt x="718" y="2700"/>
                  </a:cubicBezTo>
                  <a:cubicBezTo>
                    <a:pt x="716" y="2697"/>
                    <a:pt x="713" y="2695"/>
                    <a:pt x="710" y="2695"/>
                  </a:cubicBezTo>
                  <a:cubicBezTo>
                    <a:pt x="707" y="2695"/>
                    <a:pt x="704" y="2697"/>
                    <a:pt x="703" y="2701"/>
                  </a:cubicBezTo>
                  <a:cubicBezTo>
                    <a:pt x="699" y="2712"/>
                    <a:pt x="686" y="2720"/>
                    <a:pt x="670" y="2720"/>
                  </a:cubicBezTo>
                  <a:cubicBezTo>
                    <a:pt x="661" y="2720"/>
                    <a:pt x="654" y="2718"/>
                    <a:pt x="648" y="2714"/>
                  </a:cubicBezTo>
                  <a:cubicBezTo>
                    <a:pt x="641" y="2710"/>
                    <a:pt x="636" y="2704"/>
                    <a:pt x="636" y="2696"/>
                  </a:cubicBezTo>
                  <a:cubicBezTo>
                    <a:pt x="634" y="2687"/>
                    <a:pt x="639" y="2677"/>
                    <a:pt x="647" y="2668"/>
                  </a:cubicBezTo>
                  <a:cubicBezTo>
                    <a:pt x="654" y="2661"/>
                    <a:pt x="650" y="2649"/>
                    <a:pt x="648" y="2644"/>
                  </a:cubicBezTo>
                  <a:cubicBezTo>
                    <a:pt x="643" y="2633"/>
                    <a:pt x="636" y="2625"/>
                    <a:pt x="634" y="2625"/>
                  </a:cubicBezTo>
                  <a:cubicBezTo>
                    <a:pt x="632" y="2625"/>
                    <a:pt x="630" y="2626"/>
                    <a:pt x="627" y="2626"/>
                  </a:cubicBezTo>
                  <a:cubicBezTo>
                    <a:pt x="617" y="2626"/>
                    <a:pt x="600" y="2620"/>
                    <a:pt x="589" y="2609"/>
                  </a:cubicBezTo>
                  <a:cubicBezTo>
                    <a:pt x="581" y="2601"/>
                    <a:pt x="577" y="2591"/>
                    <a:pt x="574" y="2583"/>
                  </a:cubicBezTo>
                  <a:cubicBezTo>
                    <a:pt x="572" y="2578"/>
                    <a:pt x="570" y="2574"/>
                    <a:pt x="569" y="2571"/>
                  </a:cubicBezTo>
                  <a:cubicBezTo>
                    <a:pt x="568" y="2571"/>
                    <a:pt x="567" y="2569"/>
                    <a:pt x="559" y="2569"/>
                  </a:cubicBezTo>
                  <a:cubicBezTo>
                    <a:pt x="549" y="2569"/>
                    <a:pt x="536" y="2572"/>
                    <a:pt x="524" y="2574"/>
                  </a:cubicBezTo>
                  <a:cubicBezTo>
                    <a:pt x="521" y="2574"/>
                    <a:pt x="517" y="2575"/>
                    <a:pt x="514" y="2576"/>
                  </a:cubicBezTo>
                  <a:cubicBezTo>
                    <a:pt x="512" y="2576"/>
                    <a:pt x="510" y="2576"/>
                    <a:pt x="509" y="2576"/>
                  </a:cubicBezTo>
                  <a:cubicBezTo>
                    <a:pt x="501" y="2576"/>
                    <a:pt x="496" y="2574"/>
                    <a:pt x="492" y="2569"/>
                  </a:cubicBezTo>
                  <a:cubicBezTo>
                    <a:pt x="487" y="2562"/>
                    <a:pt x="486" y="2553"/>
                    <a:pt x="490" y="2542"/>
                  </a:cubicBezTo>
                  <a:cubicBezTo>
                    <a:pt x="491" y="2537"/>
                    <a:pt x="490" y="2534"/>
                    <a:pt x="488" y="2531"/>
                  </a:cubicBezTo>
                  <a:cubicBezTo>
                    <a:pt x="486" y="2527"/>
                    <a:pt x="480" y="2525"/>
                    <a:pt x="475" y="2525"/>
                  </a:cubicBezTo>
                  <a:cubicBezTo>
                    <a:pt x="470" y="2525"/>
                    <a:pt x="466" y="2526"/>
                    <a:pt x="464" y="2528"/>
                  </a:cubicBezTo>
                  <a:cubicBezTo>
                    <a:pt x="455" y="2535"/>
                    <a:pt x="450" y="2557"/>
                    <a:pt x="448" y="2566"/>
                  </a:cubicBezTo>
                  <a:cubicBezTo>
                    <a:pt x="448" y="2566"/>
                    <a:pt x="449" y="2572"/>
                    <a:pt x="449" y="2572"/>
                  </a:cubicBezTo>
                  <a:lnTo>
                    <a:pt x="444" y="2572"/>
                  </a:lnTo>
                  <a:cubicBezTo>
                    <a:pt x="430" y="2570"/>
                    <a:pt x="405" y="2566"/>
                    <a:pt x="393" y="2558"/>
                  </a:cubicBezTo>
                  <a:cubicBezTo>
                    <a:pt x="389" y="2555"/>
                    <a:pt x="385" y="2553"/>
                    <a:pt x="382" y="2551"/>
                  </a:cubicBezTo>
                  <a:cubicBezTo>
                    <a:pt x="373" y="2546"/>
                    <a:pt x="367" y="2543"/>
                    <a:pt x="366" y="2537"/>
                  </a:cubicBezTo>
                  <a:cubicBezTo>
                    <a:pt x="366" y="2532"/>
                    <a:pt x="369" y="2528"/>
                    <a:pt x="372" y="2525"/>
                  </a:cubicBezTo>
                  <a:cubicBezTo>
                    <a:pt x="383" y="2515"/>
                    <a:pt x="406" y="2511"/>
                    <a:pt x="424" y="2508"/>
                  </a:cubicBezTo>
                  <a:lnTo>
                    <a:pt x="432" y="2507"/>
                  </a:lnTo>
                  <a:cubicBezTo>
                    <a:pt x="449" y="2504"/>
                    <a:pt x="468" y="2493"/>
                    <a:pt x="479" y="2479"/>
                  </a:cubicBezTo>
                  <a:lnTo>
                    <a:pt x="481" y="2477"/>
                  </a:lnTo>
                  <a:cubicBezTo>
                    <a:pt x="489" y="2467"/>
                    <a:pt x="498" y="2455"/>
                    <a:pt x="513" y="2455"/>
                  </a:cubicBezTo>
                  <a:cubicBezTo>
                    <a:pt x="519" y="2455"/>
                    <a:pt x="526" y="2457"/>
                    <a:pt x="533" y="2461"/>
                  </a:cubicBezTo>
                  <a:cubicBezTo>
                    <a:pt x="541" y="2465"/>
                    <a:pt x="548" y="2467"/>
                    <a:pt x="555" y="2467"/>
                  </a:cubicBezTo>
                  <a:cubicBezTo>
                    <a:pt x="570" y="2467"/>
                    <a:pt x="583" y="2458"/>
                    <a:pt x="592" y="2450"/>
                  </a:cubicBezTo>
                  <a:cubicBezTo>
                    <a:pt x="598" y="2445"/>
                    <a:pt x="606" y="2442"/>
                    <a:pt x="613" y="2442"/>
                  </a:cubicBezTo>
                  <a:cubicBezTo>
                    <a:pt x="626" y="2442"/>
                    <a:pt x="638" y="2451"/>
                    <a:pt x="642" y="2460"/>
                  </a:cubicBezTo>
                  <a:lnTo>
                    <a:pt x="642" y="2460"/>
                  </a:lnTo>
                  <a:cubicBezTo>
                    <a:pt x="644" y="2460"/>
                    <a:pt x="649" y="2457"/>
                    <a:pt x="653" y="2450"/>
                  </a:cubicBezTo>
                  <a:cubicBezTo>
                    <a:pt x="660" y="2439"/>
                    <a:pt x="665" y="2422"/>
                    <a:pt x="658" y="2405"/>
                  </a:cubicBezTo>
                  <a:cubicBezTo>
                    <a:pt x="653" y="2394"/>
                    <a:pt x="648" y="2385"/>
                    <a:pt x="644" y="2377"/>
                  </a:cubicBezTo>
                  <a:cubicBezTo>
                    <a:pt x="635" y="2361"/>
                    <a:pt x="627" y="2349"/>
                    <a:pt x="642" y="2339"/>
                  </a:cubicBezTo>
                  <a:cubicBezTo>
                    <a:pt x="647" y="2336"/>
                    <a:pt x="652" y="2334"/>
                    <a:pt x="656" y="2332"/>
                  </a:cubicBezTo>
                  <a:cubicBezTo>
                    <a:pt x="659" y="2331"/>
                    <a:pt x="664" y="2329"/>
                    <a:pt x="665" y="2327"/>
                  </a:cubicBezTo>
                  <a:cubicBezTo>
                    <a:pt x="665" y="2326"/>
                    <a:pt x="664" y="2323"/>
                    <a:pt x="653" y="2314"/>
                  </a:cubicBezTo>
                  <a:cubicBezTo>
                    <a:pt x="630" y="2293"/>
                    <a:pt x="632" y="2284"/>
                    <a:pt x="639" y="2264"/>
                  </a:cubicBezTo>
                  <a:cubicBezTo>
                    <a:pt x="641" y="2260"/>
                    <a:pt x="642" y="2256"/>
                    <a:pt x="643" y="2251"/>
                  </a:cubicBezTo>
                  <a:cubicBezTo>
                    <a:pt x="647" y="2239"/>
                    <a:pt x="641" y="2229"/>
                    <a:pt x="636" y="2221"/>
                  </a:cubicBezTo>
                  <a:cubicBezTo>
                    <a:pt x="631" y="2213"/>
                    <a:pt x="625" y="2204"/>
                    <a:pt x="636" y="2194"/>
                  </a:cubicBezTo>
                  <a:cubicBezTo>
                    <a:pt x="652" y="2181"/>
                    <a:pt x="669" y="2139"/>
                    <a:pt x="669" y="2113"/>
                  </a:cubicBezTo>
                  <a:cubicBezTo>
                    <a:pt x="669" y="2102"/>
                    <a:pt x="660" y="2083"/>
                    <a:pt x="650" y="2063"/>
                  </a:cubicBezTo>
                  <a:cubicBezTo>
                    <a:pt x="638" y="2039"/>
                    <a:pt x="625" y="2011"/>
                    <a:pt x="623" y="1989"/>
                  </a:cubicBezTo>
                  <a:cubicBezTo>
                    <a:pt x="621" y="1956"/>
                    <a:pt x="622" y="1942"/>
                    <a:pt x="623" y="1937"/>
                  </a:cubicBezTo>
                  <a:cubicBezTo>
                    <a:pt x="617" y="1929"/>
                    <a:pt x="588" y="1883"/>
                    <a:pt x="573" y="1873"/>
                  </a:cubicBezTo>
                  <a:cubicBezTo>
                    <a:pt x="568" y="1869"/>
                    <a:pt x="564" y="1867"/>
                    <a:pt x="564" y="1863"/>
                  </a:cubicBezTo>
                  <a:cubicBezTo>
                    <a:pt x="564" y="1859"/>
                    <a:pt x="567" y="1856"/>
                    <a:pt x="570" y="1852"/>
                  </a:cubicBezTo>
                  <a:cubicBezTo>
                    <a:pt x="575" y="1848"/>
                    <a:pt x="582" y="1841"/>
                    <a:pt x="589" y="1827"/>
                  </a:cubicBezTo>
                  <a:cubicBezTo>
                    <a:pt x="602" y="1798"/>
                    <a:pt x="626" y="1766"/>
                    <a:pt x="641" y="1766"/>
                  </a:cubicBezTo>
                  <a:cubicBezTo>
                    <a:pt x="643" y="1766"/>
                    <a:pt x="645" y="1767"/>
                    <a:pt x="646" y="1767"/>
                  </a:cubicBezTo>
                  <a:cubicBezTo>
                    <a:pt x="650" y="1769"/>
                    <a:pt x="653" y="1771"/>
                    <a:pt x="656" y="1774"/>
                  </a:cubicBezTo>
                  <a:cubicBezTo>
                    <a:pt x="660" y="1778"/>
                    <a:pt x="664" y="1781"/>
                    <a:pt x="669" y="1781"/>
                  </a:cubicBezTo>
                  <a:cubicBezTo>
                    <a:pt x="672" y="1781"/>
                    <a:pt x="676" y="1780"/>
                    <a:pt x="680" y="1776"/>
                  </a:cubicBezTo>
                  <a:cubicBezTo>
                    <a:pt x="694" y="1764"/>
                    <a:pt x="708" y="1757"/>
                    <a:pt x="724" y="1753"/>
                  </a:cubicBezTo>
                  <a:lnTo>
                    <a:pt x="723" y="1752"/>
                  </a:lnTo>
                  <a:cubicBezTo>
                    <a:pt x="720" y="1749"/>
                    <a:pt x="714" y="1743"/>
                    <a:pt x="716" y="1735"/>
                  </a:cubicBezTo>
                  <a:cubicBezTo>
                    <a:pt x="718" y="1728"/>
                    <a:pt x="723" y="1724"/>
                    <a:pt x="730" y="1724"/>
                  </a:cubicBezTo>
                  <a:cubicBezTo>
                    <a:pt x="736" y="1724"/>
                    <a:pt x="743" y="1728"/>
                    <a:pt x="749" y="1733"/>
                  </a:cubicBezTo>
                  <a:cubicBezTo>
                    <a:pt x="749" y="1733"/>
                    <a:pt x="753" y="1728"/>
                    <a:pt x="756" y="1718"/>
                  </a:cubicBezTo>
                  <a:cubicBezTo>
                    <a:pt x="759" y="1705"/>
                    <a:pt x="760" y="1687"/>
                    <a:pt x="752" y="1677"/>
                  </a:cubicBezTo>
                  <a:cubicBezTo>
                    <a:pt x="743" y="1667"/>
                    <a:pt x="740" y="1659"/>
                    <a:pt x="742" y="1653"/>
                  </a:cubicBezTo>
                  <a:cubicBezTo>
                    <a:pt x="743" y="1651"/>
                    <a:pt x="745" y="1649"/>
                    <a:pt x="749" y="1648"/>
                  </a:cubicBezTo>
                  <a:cubicBezTo>
                    <a:pt x="735" y="1639"/>
                    <a:pt x="714" y="1622"/>
                    <a:pt x="719" y="1604"/>
                  </a:cubicBezTo>
                  <a:cubicBezTo>
                    <a:pt x="723" y="1588"/>
                    <a:pt x="726" y="1578"/>
                    <a:pt x="740" y="1578"/>
                  </a:cubicBezTo>
                  <a:cubicBezTo>
                    <a:pt x="745" y="1578"/>
                    <a:pt x="750" y="1579"/>
                    <a:pt x="758" y="1581"/>
                  </a:cubicBezTo>
                  <a:cubicBezTo>
                    <a:pt x="773" y="1584"/>
                    <a:pt x="782" y="1593"/>
                    <a:pt x="789" y="1600"/>
                  </a:cubicBezTo>
                  <a:cubicBezTo>
                    <a:pt x="792" y="1603"/>
                    <a:pt x="796" y="1606"/>
                    <a:pt x="797" y="1606"/>
                  </a:cubicBezTo>
                  <a:cubicBezTo>
                    <a:pt x="805" y="1599"/>
                    <a:pt x="815" y="1598"/>
                    <a:pt x="822" y="1598"/>
                  </a:cubicBezTo>
                  <a:cubicBezTo>
                    <a:pt x="825" y="1598"/>
                    <a:pt x="828" y="1598"/>
                    <a:pt x="831" y="1598"/>
                  </a:cubicBezTo>
                  <a:cubicBezTo>
                    <a:pt x="833" y="1598"/>
                    <a:pt x="834" y="1598"/>
                    <a:pt x="836" y="1598"/>
                  </a:cubicBezTo>
                  <a:cubicBezTo>
                    <a:pt x="839" y="1598"/>
                    <a:pt x="845" y="1595"/>
                    <a:pt x="848" y="1590"/>
                  </a:cubicBezTo>
                  <a:cubicBezTo>
                    <a:pt x="850" y="1585"/>
                    <a:pt x="852" y="1579"/>
                    <a:pt x="847" y="1570"/>
                  </a:cubicBezTo>
                  <a:cubicBezTo>
                    <a:pt x="842" y="1561"/>
                    <a:pt x="837" y="1560"/>
                    <a:pt x="832" y="1559"/>
                  </a:cubicBezTo>
                  <a:cubicBezTo>
                    <a:pt x="826" y="1557"/>
                    <a:pt x="820" y="1556"/>
                    <a:pt x="815" y="1546"/>
                  </a:cubicBezTo>
                  <a:cubicBezTo>
                    <a:pt x="805" y="1526"/>
                    <a:pt x="806" y="1505"/>
                    <a:pt x="818" y="1487"/>
                  </a:cubicBezTo>
                  <a:cubicBezTo>
                    <a:pt x="826" y="1475"/>
                    <a:pt x="826" y="1463"/>
                    <a:pt x="818" y="1451"/>
                  </a:cubicBezTo>
                  <a:cubicBezTo>
                    <a:pt x="817" y="1449"/>
                    <a:pt x="815" y="1446"/>
                    <a:pt x="816" y="1443"/>
                  </a:cubicBezTo>
                  <a:cubicBezTo>
                    <a:pt x="817" y="1440"/>
                    <a:pt x="820" y="1439"/>
                    <a:pt x="823" y="1439"/>
                  </a:cubicBezTo>
                  <a:cubicBezTo>
                    <a:pt x="826" y="1438"/>
                    <a:pt x="828" y="1437"/>
                    <a:pt x="829" y="1433"/>
                  </a:cubicBezTo>
                  <a:cubicBezTo>
                    <a:pt x="832" y="1421"/>
                    <a:pt x="828" y="1368"/>
                    <a:pt x="798" y="1338"/>
                  </a:cubicBezTo>
                  <a:cubicBezTo>
                    <a:pt x="768" y="1307"/>
                    <a:pt x="751" y="1298"/>
                    <a:pt x="730" y="1293"/>
                  </a:cubicBezTo>
                  <a:cubicBezTo>
                    <a:pt x="713" y="1288"/>
                    <a:pt x="713" y="1278"/>
                    <a:pt x="714" y="1270"/>
                  </a:cubicBezTo>
                  <a:cubicBezTo>
                    <a:pt x="714" y="1266"/>
                    <a:pt x="714" y="1264"/>
                    <a:pt x="713" y="1261"/>
                  </a:cubicBezTo>
                  <a:cubicBezTo>
                    <a:pt x="712" y="1257"/>
                    <a:pt x="709" y="1255"/>
                    <a:pt x="703" y="1253"/>
                  </a:cubicBezTo>
                  <a:cubicBezTo>
                    <a:pt x="699" y="1251"/>
                    <a:pt x="694" y="1250"/>
                    <a:pt x="690" y="1245"/>
                  </a:cubicBezTo>
                  <a:cubicBezTo>
                    <a:pt x="682" y="1231"/>
                    <a:pt x="698" y="1219"/>
                    <a:pt x="706" y="1213"/>
                  </a:cubicBezTo>
                  <a:cubicBezTo>
                    <a:pt x="708" y="1211"/>
                    <a:pt x="713" y="1207"/>
                    <a:pt x="712" y="1203"/>
                  </a:cubicBezTo>
                  <a:cubicBezTo>
                    <a:pt x="712" y="1199"/>
                    <a:pt x="707" y="1195"/>
                    <a:pt x="698" y="1191"/>
                  </a:cubicBezTo>
                  <a:cubicBezTo>
                    <a:pt x="677" y="1182"/>
                    <a:pt x="640" y="1152"/>
                    <a:pt x="640" y="1123"/>
                  </a:cubicBezTo>
                  <a:cubicBezTo>
                    <a:pt x="640" y="1112"/>
                    <a:pt x="644" y="1102"/>
                    <a:pt x="646" y="1093"/>
                  </a:cubicBezTo>
                  <a:cubicBezTo>
                    <a:pt x="650" y="1080"/>
                    <a:pt x="652" y="1073"/>
                    <a:pt x="647" y="1068"/>
                  </a:cubicBezTo>
                  <a:cubicBezTo>
                    <a:pt x="635" y="1056"/>
                    <a:pt x="623" y="1022"/>
                    <a:pt x="632" y="1003"/>
                  </a:cubicBezTo>
                  <a:cubicBezTo>
                    <a:pt x="639" y="989"/>
                    <a:pt x="651" y="986"/>
                    <a:pt x="657" y="986"/>
                  </a:cubicBezTo>
                  <a:cubicBezTo>
                    <a:pt x="656" y="974"/>
                    <a:pt x="652" y="959"/>
                    <a:pt x="645" y="956"/>
                  </a:cubicBezTo>
                  <a:lnTo>
                    <a:pt x="643" y="955"/>
                  </a:lnTo>
                  <a:cubicBezTo>
                    <a:pt x="633" y="949"/>
                    <a:pt x="623" y="944"/>
                    <a:pt x="626" y="923"/>
                  </a:cubicBezTo>
                  <a:cubicBezTo>
                    <a:pt x="627" y="912"/>
                    <a:pt x="626" y="907"/>
                    <a:pt x="623" y="900"/>
                  </a:cubicBezTo>
                  <a:cubicBezTo>
                    <a:pt x="621" y="894"/>
                    <a:pt x="618" y="888"/>
                    <a:pt x="617" y="877"/>
                  </a:cubicBezTo>
                  <a:cubicBezTo>
                    <a:pt x="617" y="873"/>
                    <a:pt x="615" y="867"/>
                    <a:pt x="611" y="867"/>
                  </a:cubicBezTo>
                  <a:cubicBezTo>
                    <a:pt x="607" y="867"/>
                    <a:pt x="600" y="872"/>
                    <a:pt x="596" y="881"/>
                  </a:cubicBezTo>
                  <a:cubicBezTo>
                    <a:pt x="593" y="886"/>
                    <a:pt x="592" y="889"/>
                    <a:pt x="591" y="893"/>
                  </a:cubicBezTo>
                  <a:cubicBezTo>
                    <a:pt x="589" y="903"/>
                    <a:pt x="586" y="908"/>
                    <a:pt x="564" y="912"/>
                  </a:cubicBezTo>
                  <a:cubicBezTo>
                    <a:pt x="560" y="913"/>
                    <a:pt x="557" y="914"/>
                    <a:pt x="554" y="914"/>
                  </a:cubicBezTo>
                  <a:cubicBezTo>
                    <a:pt x="534" y="914"/>
                    <a:pt x="524" y="900"/>
                    <a:pt x="524" y="874"/>
                  </a:cubicBezTo>
                  <a:cubicBezTo>
                    <a:pt x="524" y="856"/>
                    <a:pt x="516" y="831"/>
                    <a:pt x="512" y="828"/>
                  </a:cubicBezTo>
                  <a:cubicBezTo>
                    <a:pt x="512" y="828"/>
                    <a:pt x="512" y="829"/>
                    <a:pt x="511" y="829"/>
                  </a:cubicBezTo>
                  <a:cubicBezTo>
                    <a:pt x="511" y="830"/>
                    <a:pt x="493" y="858"/>
                    <a:pt x="482" y="858"/>
                  </a:cubicBezTo>
                  <a:cubicBezTo>
                    <a:pt x="480" y="858"/>
                    <a:pt x="478" y="857"/>
                    <a:pt x="477" y="856"/>
                  </a:cubicBezTo>
                  <a:cubicBezTo>
                    <a:pt x="475" y="853"/>
                    <a:pt x="474" y="847"/>
                    <a:pt x="481" y="826"/>
                  </a:cubicBezTo>
                  <a:cubicBezTo>
                    <a:pt x="486" y="812"/>
                    <a:pt x="489" y="802"/>
                    <a:pt x="492" y="796"/>
                  </a:cubicBezTo>
                  <a:cubicBezTo>
                    <a:pt x="494" y="790"/>
                    <a:pt x="496" y="785"/>
                    <a:pt x="496" y="784"/>
                  </a:cubicBezTo>
                  <a:cubicBezTo>
                    <a:pt x="496" y="784"/>
                    <a:pt x="496" y="784"/>
                    <a:pt x="496" y="784"/>
                  </a:cubicBezTo>
                  <a:cubicBezTo>
                    <a:pt x="495" y="784"/>
                    <a:pt x="494" y="784"/>
                    <a:pt x="494" y="783"/>
                  </a:cubicBezTo>
                  <a:cubicBezTo>
                    <a:pt x="492" y="783"/>
                    <a:pt x="491" y="782"/>
                    <a:pt x="489" y="782"/>
                  </a:cubicBezTo>
                  <a:cubicBezTo>
                    <a:pt x="474" y="776"/>
                    <a:pt x="469" y="766"/>
                    <a:pt x="472" y="751"/>
                  </a:cubicBezTo>
                  <a:cubicBezTo>
                    <a:pt x="474" y="745"/>
                    <a:pt x="471" y="728"/>
                    <a:pt x="464" y="719"/>
                  </a:cubicBezTo>
                  <a:cubicBezTo>
                    <a:pt x="462" y="716"/>
                    <a:pt x="459" y="715"/>
                    <a:pt x="457" y="715"/>
                  </a:cubicBezTo>
                  <a:cubicBezTo>
                    <a:pt x="456" y="715"/>
                    <a:pt x="455" y="715"/>
                    <a:pt x="454" y="715"/>
                  </a:cubicBezTo>
                  <a:cubicBezTo>
                    <a:pt x="449" y="717"/>
                    <a:pt x="444" y="722"/>
                    <a:pt x="440" y="728"/>
                  </a:cubicBezTo>
                  <a:cubicBezTo>
                    <a:pt x="434" y="735"/>
                    <a:pt x="429" y="742"/>
                    <a:pt x="421" y="742"/>
                  </a:cubicBezTo>
                  <a:cubicBezTo>
                    <a:pt x="416" y="742"/>
                    <a:pt x="411" y="739"/>
                    <a:pt x="406" y="734"/>
                  </a:cubicBezTo>
                  <a:cubicBezTo>
                    <a:pt x="400" y="728"/>
                    <a:pt x="395" y="723"/>
                    <a:pt x="394" y="723"/>
                  </a:cubicBezTo>
                  <a:cubicBezTo>
                    <a:pt x="394" y="723"/>
                    <a:pt x="392" y="726"/>
                    <a:pt x="391" y="728"/>
                  </a:cubicBezTo>
                  <a:cubicBezTo>
                    <a:pt x="389" y="731"/>
                    <a:pt x="387" y="735"/>
                    <a:pt x="383" y="740"/>
                  </a:cubicBezTo>
                  <a:cubicBezTo>
                    <a:pt x="379" y="746"/>
                    <a:pt x="375" y="749"/>
                    <a:pt x="371" y="749"/>
                  </a:cubicBezTo>
                  <a:cubicBezTo>
                    <a:pt x="370" y="749"/>
                    <a:pt x="368" y="748"/>
                    <a:pt x="366" y="747"/>
                  </a:cubicBezTo>
                  <a:cubicBezTo>
                    <a:pt x="365" y="745"/>
                    <a:pt x="361" y="741"/>
                    <a:pt x="365" y="711"/>
                  </a:cubicBezTo>
                  <a:cubicBezTo>
                    <a:pt x="370" y="667"/>
                    <a:pt x="366" y="661"/>
                    <a:pt x="364" y="660"/>
                  </a:cubicBezTo>
                  <a:cubicBezTo>
                    <a:pt x="363" y="659"/>
                    <a:pt x="361" y="659"/>
                    <a:pt x="360" y="659"/>
                  </a:cubicBezTo>
                  <a:cubicBezTo>
                    <a:pt x="357" y="659"/>
                    <a:pt x="354" y="661"/>
                    <a:pt x="346" y="665"/>
                  </a:cubicBezTo>
                  <a:lnTo>
                    <a:pt x="342" y="668"/>
                  </a:lnTo>
                  <a:cubicBezTo>
                    <a:pt x="337" y="671"/>
                    <a:pt x="334" y="673"/>
                    <a:pt x="330" y="676"/>
                  </a:cubicBezTo>
                  <a:cubicBezTo>
                    <a:pt x="324" y="681"/>
                    <a:pt x="318" y="685"/>
                    <a:pt x="313" y="685"/>
                  </a:cubicBezTo>
                  <a:cubicBezTo>
                    <a:pt x="310" y="685"/>
                    <a:pt x="308" y="684"/>
                    <a:pt x="305" y="683"/>
                  </a:cubicBezTo>
                  <a:cubicBezTo>
                    <a:pt x="301" y="679"/>
                    <a:pt x="298" y="675"/>
                    <a:pt x="296" y="671"/>
                  </a:cubicBezTo>
                  <a:cubicBezTo>
                    <a:pt x="294" y="666"/>
                    <a:pt x="292" y="664"/>
                    <a:pt x="289" y="663"/>
                  </a:cubicBezTo>
                  <a:cubicBezTo>
                    <a:pt x="288" y="663"/>
                    <a:pt x="288" y="662"/>
                    <a:pt x="287" y="662"/>
                  </a:cubicBezTo>
                  <a:cubicBezTo>
                    <a:pt x="286" y="662"/>
                    <a:pt x="285" y="663"/>
                    <a:pt x="283" y="666"/>
                  </a:cubicBezTo>
                  <a:cubicBezTo>
                    <a:pt x="280" y="668"/>
                    <a:pt x="277" y="671"/>
                    <a:pt x="272" y="674"/>
                  </a:cubicBezTo>
                  <a:cubicBezTo>
                    <a:pt x="269" y="675"/>
                    <a:pt x="267" y="676"/>
                    <a:pt x="266" y="676"/>
                  </a:cubicBezTo>
                  <a:cubicBezTo>
                    <a:pt x="261" y="676"/>
                    <a:pt x="258" y="673"/>
                    <a:pt x="255" y="670"/>
                  </a:cubicBezTo>
                  <a:cubicBezTo>
                    <a:pt x="252" y="667"/>
                    <a:pt x="250" y="666"/>
                    <a:pt x="247" y="666"/>
                  </a:cubicBezTo>
                  <a:cubicBezTo>
                    <a:pt x="246" y="666"/>
                    <a:pt x="245" y="666"/>
                    <a:pt x="245" y="666"/>
                  </a:cubicBezTo>
                  <a:cubicBezTo>
                    <a:pt x="230" y="669"/>
                    <a:pt x="216" y="671"/>
                    <a:pt x="205" y="680"/>
                  </a:cubicBezTo>
                  <a:cubicBezTo>
                    <a:pt x="197" y="686"/>
                    <a:pt x="191" y="699"/>
                    <a:pt x="190" y="703"/>
                  </a:cubicBezTo>
                  <a:cubicBezTo>
                    <a:pt x="191" y="704"/>
                    <a:pt x="194" y="706"/>
                    <a:pt x="201" y="707"/>
                  </a:cubicBezTo>
                  <a:cubicBezTo>
                    <a:pt x="203" y="708"/>
                    <a:pt x="205" y="708"/>
                    <a:pt x="207" y="708"/>
                  </a:cubicBezTo>
                  <a:cubicBezTo>
                    <a:pt x="210" y="708"/>
                    <a:pt x="212" y="708"/>
                    <a:pt x="215" y="708"/>
                  </a:cubicBezTo>
                  <a:cubicBezTo>
                    <a:pt x="218" y="707"/>
                    <a:pt x="220" y="707"/>
                    <a:pt x="223" y="707"/>
                  </a:cubicBezTo>
                  <a:cubicBezTo>
                    <a:pt x="228" y="707"/>
                    <a:pt x="234" y="708"/>
                    <a:pt x="241" y="714"/>
                  </a:cubicBezTo>
                  <a:cubicBezTo>
                    <a:pt x="252" y="726"/>
                    <a:pt x="255" y="742"/>
                    <a:pt x="247" y="757"/>
                  </a:cubicBezTo>
                  <a:cubicBezTo>
                    <a:pt x="246" y="759"/>
                    <a:pt x="246" y="762"/>
                    <a:pt x="246" y="765"/>
                  </a:cubicBezTo>
                  <a:cubicBezTo>
                    <a:pt x="247" y="775"/>
                    <a:pt x="244" y="780"/>
                    <a:pt x="224" y="782"/>
                  </a:cubicBezTo>
                  <a:cubicBezTo>
                    <a:pt x="220" y="782"/>
                    <a:pt x="215" y="783"/>
                    <a:pt x="211" y="783"/>
                  </a:cubicBezTo>
                  <a:cubicBezTo>
                    <a:pt x="185" y="785"/>
                    <a:pt x="169" y="787"/>
                    <a:pt x="169" y="807"/>
                  </a:cubicBezTo>
                  <a:cubicBezTo>
                    <a:pt x="169" y="832"/>
                    <a:pt x="156" y="837"/>
                    <a:pt x="144" y="841"/>
                  </a:cubicBezTo>
                  <a:cubicBezTo>
                    <a:pt x="140" y="842"/>
                    <a:pt x="136" y="843"/>
                    <a:pt x="132" y="845"/>
                  </a:cubicBezTo>
                  <a:cubicBezTo>
                    <a:pt x="128" y="847"/>
                    <a:pt x="124" y="848"/>
                    <a:pt x="119" y="848"/>
                  </a:cubicBezTo>
                  <a:cubicBezTo>
                    <a:pt x="113" y="848"/>
                    <a:pt x="108" y="847"/>
                    <a:pt x="103" y="846"/>
                  </a:cubicBezTo>
                  <a:cubicBezTo>
                    <a:pt x="98" y="845"/>
                    <a:pt x="93" y="845"/>
                    <a:pt x="89" y="845"/>
                  </a:cubicBezTo>
                  <a:cubicBezTo>
                    <a:pt x="84" y="845"/>
                    <a:pt x="81" y="846"/>
                    <a:pt x="78" y="848"/>
                  </a:cubicBezTo>
                  <a:lnTo>
                    <a:pt x="72" y="852"/>
                  </a:lnTo>
                  <a:lnTo>
                    <a:pt x="72" y="845"/>
                  </a:lnTo>
                  <a:cubicBezTo>
                    <a:pt x="72" y="838"/>
                    <a:pt x="70" y="834"/>
                    <a:pt x="69" y="832"/>
                  </a:cubicBezTo>
                  <a:cubicBezTo>
                    <a:pt x="69" y="832"/>
                    <a:pt x="68" y="831"/>
                    <a:pt x="66" y="831"/>
                  </a:cubicBezTo>
                  <a:cubicBezTo>
                    <a:pt x="65" y="831"/>
                    <a:pt x="61" y="831"/>
                    <a:pt x="61" y="831"/>
                  </a:cubicBezTo>
                  <a:cubicBezTo>
                    <a:pt x="58" y="831"/>
                    <a:pt x="55" y="831"/>
                    <a:pt x="53" y="828"/>
                  </a:cubicBezTo>
                  <a:cubicBezTo>
                    <a:pt x="51" y="826"/>
                    <a:pt x="50" y="822"/>
                    <a:pt x="51" y="815"/>
                  </a:cubicBezTo>
                  <a:cubicBezTo>
                    <a:pt x="53" y="803"/>
                    <a:pt x="57" y="801"/>
                    <a:pt x="62" y="799"/>
                  </a:cubicBezTo>
                  <a:cubicBezTo>
                    <a:pt x="65" y="798"/>
                    <a:pt x="67" y="798"/>
                    <a:pt x="69" y="791"/>
                  </a:cubicBezTo>
                  <a:cubicBezTo>
                    <a:pt x="72" y="781"/>
                    <a:pt x="71" y="776"/>
                    <a:pt x="70" y="768"/>
                  </a:cubicBezTo>
                  <a:cubicBezTo>
                    <a:pt x="69" y="764"/>
                    <a:pt x="69" y="759"/>
                    <a:pt x="69" y="752"/>
                  </a:cubicBezTo>
                  <a:cubicBezTo>
                    <a:pt x="69" y="742"/>
                    <a:pt x="71" y="739"/>
                    <a:pt x="75" y="735"/>
                  </a:cubicBezTo>
                  <a:cubicBezTo>
                    <a:pt x="78" y="733"/>
                    <a:pt x="81" y="731"/>
                    <a:pt x="83" y="722"/>
                  </a:cubicBezTo>
                  <a:cubicBezTo>
                    <a:pt x="87" y="709"/>
                    <a:pt x="86" y="702"/>
                    <a:pt x="83" y="692"/>
                  </a:cubicBezTo>
                  <a:cubicBezTo>
                    <a:pt x="82" y="688"/>
                    <a:pt x="81" y="683"/>
                    <a:pt x="80" y="677"/>
                  </a:cubicBezTo>
                  <a:cubicBezTo>
                    <a:pt x="78" y="660"/>
                    <a:pt x="71" y="650"/>
                    <a:pt x="64" y="638"/>
                  </a:cubicBezTo>
                  <a:lnTo>
                    <a:pt x="57" y="626"/>
                  </a:lnTo>
                  <a:cubicBezTo>
                    <a:pt x="48" y="611"/>
                    <a:pt x="33" y="588"/>
                    <a:pt x="28" y="564"/>
                  </a:cubicBezTo>
                  <a:cubicBezTo>
                    <a:pt x="22" y="537"/>
                    <a:pt x="22" y="504"/>
                    <a:pt x="28" y="492"/>
                  </a:cubicBezTo>
                  <a:cubicBezTo>
                    <a:pt x="32" y="485"/>
                    <a:pt x="43" y="461"/>
                    <a:pt x="30" y="453"/>
                  </a:cubicBezTo>
                  <a:cubicBezTo>
                    <a:pt x="18" y="446"/>
                    <a:pt x="0" y="436"/>
                    <a:pt x="11" y="411"/>
                  </a:cubicBezTo>
                  <a:lnTo>
                    <a:pt x="12" y="409"/>
                  </a:lnTo>
                  <a:cubicBezTo>
                    <a:pt x="20" y="390"/>
                    <a:pt x="24" y="380"/>
                    <a:pt x="48" y="371"/>
                  </a:cubicBezTo>
                  <a:cubicBezTo>
                    <a:pt x="53" y="369"/>
                    <a:pt x="59" y="368"/>
                    <a:pt x="64" y="368"/>
                  </a:cubicBezTo>
                  <a:cubicBezTo>
                    <a:pt x="72" y="368"/>
                    <a:pt x="77" y="370"/>
                    <a:pt x="83" y="372"/>
                  </a:cubicBezTo>
                  <a:cubicBezTo>
                    <a:pt x="86" y="373"/>
                    <a:pt x="90" y="374"/>
                    <a:pt x="92" y="374"/>
                  </a:cubicBezTo>
                  <a:cubicBezTo>
                    <a:pt x="93" y="374"/>
                    <a:pt x="94" y="374"/>
                    <a:pt x="95" y="374"/>
                  </a:cubicBezTo>
                  <a:cubicBezTo>
                    <a:pt x="96" y="373"/>
                    <a:pt x="97" y="373"/>
                    <a:pt x="98" y="373"/>
                  </a:cubicBezTo>
                  <a:cubicBezTo>
                    <a:pt x="101" y="373"/>
                    <a:pt x="103" y="375"/>
                    <a:pt x="104" y="377"/>
                  </a:cubicBezTo>
                  <a:cubicBezTo>
                    <a:pt x="104" y="377"/>
                    <a:pt x="104" y="377"/>
                    <a:pt x="104" y="377"/>
                  </a:cubicBezTo>
                  <a:cubicBezTo>
                    <a:pt x="112" y="367"/>
                    <a:pt x="124" y="355"/>
                    <a:pt x="133" y="353"/>
                  </a:cubicBezTo>
                  <a:cubicBezTo>
                    <a:pt x="141" y="352"/>
                    <a:pt x="156" y="350"/>
                    <a:pt x="169" y="350"/>
                  </a:cubicBezTo>
                  <a:cubicBezTo>
                    <a:pt x="180" y="350"/>
                    <a:pt x="188" y="351"/>
                    <a:pt x="193" y="354"/>
                  </a:cubicBezTo>
                  <a:cubicBezTo>
                    <a:pt x="203" y="358"/>
                    <a:pt x="216" y="367"/>
                    <a:pt x="227" y="381"/>
                  </a:cubicBezTo>
                  <a:cubicBezTo>
                    <a:pt x="233" y="390"/>
                    <a:pt x="247" y="398"/>
                    <a:pt x="260" y="398"/>
                  </a:cubicBezTo>
                  <a:cubicBezTo>
                    <a:pt x="263" y="398"/>
                    <a:pt x="266" y="398"/>
                    <a:pt x="269" y="397"/>
                  </a:cubicBezTo>
                  <a:cubicBezTo>
                    <a:pt x="285" y="392"/>
                    <a:pt x="292" y="384"/>
                    <a:pt x="292" y="372"/>
                  </a:cubicBezTo>
                  <a:cubicBezTo>
                    <a:pt x="292" y="363"/>
                    <a:pt x="297" y="357"/>
                    <a:pt x="301" y="351"/>
                  </a:cubicBezTo>
                  <a:cubicBezTo>
                    <a:pt x="304" y="347"/>
                    <a:pt x="307" y="344"/>
                    <a:pt x="307" y="340"/>
                  </a:cubicBezTo>
                  <a:cubicBezTo>
                    <a:pt x="307" y="337"/>
                    <a:pt x="305" y="336"/>
                    <a:pt x="301" y="333"/>
                  </a:cubicBezTo>
                  <a:cubicBezTo>
                    <a:pt x="296" y="330"/>
                    <a:pt x="289" y="326"/>
                    <a:pt x="289" y="317"/>
                  </a:cubicBezTo>
                  <a:cubicBezTo>
                    <a:pt x="289" y="302"/>
                    <a:pt x="286" y="274"/>
                    <a:pt x="286" y="273"/>
                  </a:cubicBezTo>
                  <a:lnTo>
                    <a:pt x="286" y="269"/>
                  </a:lnTo>
                  <a:lnTo>
                    <a:pt x="290" y="269"/>
                  </a:lnTo>
                  <a:cubicBezTo>
                    <a:pt x="293" y="269"/>
                    <a:pt x="321" y="269"/>
                    <a:pt x="331" y="279"/>
                  </a:cubicBezTo>
                  <a:cubicBezTo>
                    <a:pt x="331" y="279"/>
                    <a:pt x="333" y="281"/>
                    <a:pt x="339" y="281"/>
                  </a:cubicBezTo>
                  <a:cubicBezTo>
                    <a:pt x="347" y="281"/>
                    <a:pt x="359" y="278"/>
                    <a:pt x="367" y="276"/>
                  </a:cubicBezTo>
                  <a:cubicBezTo>
                    <a:pt x="363" y="274"/>
                    <a:pt x="359" y="270"/>
                    <a:pt x="358" y="266"/>
                  </a:cubicBezTo>
                  <a:cubicBezTo>
                    <a:pt x="357" y="263"/>
                    <a:pt x="357" y="258"/>
                    <a:pt x="363" y="253"/>
                  </a:cubicBezTo>
                  <a:cubicBezTo>
                    <a:pt x="371" y="245"/>
                    <a:pt x="378" y="243"/>
                    <a:pt x="384" y="242"/>
                  </a:cubicBezTo>
                  <a:cubicBezTo>
                    <a:pt x="391" y="240"/>
                    <a:pt x="395" y="239"/>
                    <a:pt x="400" y="233"/>
                  </a:cubicBezTo>
                  <a:cubicBezTo>
                    <a:pt x="402" y="230"/>
                    <a:pt x="404" y="228"/>
                    <a:pt x="406" y="226"/>
                  </a:cubicBezTo>
                  <a:cubicBezTo>
                    <a:pt x="415" y="216"/>
                    <a:pt x="420" y="210"/>
                    <a:pt x="420" y="195"/>
                  </a:cubicBezTo>
                  <a:cubicBezTo>
                    <a:pt x="420" y="188"/>
                    <a:pt x="417" y="182"/>
                    <a:pt x="415" y="176"/>
                  </a:cubicBezTo>
                  <a:cubicBezTo>
                    <a:pt x="410" y="164"/>
                    <a:pt x="405" y="151"/>
                    <a:pt x="418" y="134"/>
                  </a:cubicBezTo>
                  <a:cubicBezTo>
                    <a:pt x="428" y="121"/>
                    <a:pt x="433" y="116"/>
                    <a:pt x="440" y="116"/>
                  </a:cubicBezTo>
                  <a:cubicBezTo>
                    <a:pt x="445" y="116"/>
                    <a:pt x="449" y="119"/>
                    <a:pt x="454" y="122"/>
                  </a:cubicBezTo>
                  <a:lnTo>
                    <a:pt x="458" y="125"/>
                  </a:lnTo>
                  <a:cubicBezTo>
                    <a:pt x="462" y="127"/>
                    <a:pt x="470" y="129"/>
                    <a:pt x="478" y="129"/>
                  </a:cubicBezTo>
                  <a:cubicBezTo>
                    <a:pt x="492" y="129"/>
                    <a:pt x="511" y="125"/>
                    <a:pt x="523" y="114"/>
                  </a:cubicBezTo>
                  <a:cubicBezTo>
                    <a:pt x="530" y="106"/>
                    <a:pt x="539" y="100"/>
                    <a:pt x="546" y="94"/>
                  </a:cubicBezTo>
                  <a:cubicBezTo>
                    <a:pt x="556" y="87"/>
                    <a:pt x="564" y="81"/>
                    <a:pt x="568" y="74"/>
                  </a:cubicBezTo>
                  <a:cubicBezTo>
                    <a:pt x="572" y="68"/>
                    <a:pt x="572" y="62"/>
                    <a:pt x="572" y="57"/>
                  </a:cubicBezTo>
                  <a:cubicBezTo>
                    <a:pt x="573" y="49"/>
                    <a:pt x="573" y="41"/>
                    <a:pt x="580" y="33"/>
                  </a:cubicBezTo>
                  <a:cubicBezTo>
                    <a:pt x="584" y="28"/>
                    <a:pt x="588" y="23"/>
                    <a:pt x="594" y="19"/>
                  </a:cubicBezTo>
                  <a:lnTo>
                    <a:pt x="594" y="19"/>
                  </a:lnTo>
                  <a:lnTo>
                    <a:pt x="600" y="14"/>
                  </a:lnTo>
                  <a:lnTo>
                    <a:pt x="600" y="14"/>
                  </a:lnTo>
                  <a:cubicBezTo>
                    <a:pt x="607" y="8"/>
                    <a:pt x="615" y="4"/>
                    <a:pt x="620" y="2"/>
                  </a:cubicBezTo>
                  <a:cubicBezTo>
                    <a:pt x="622" y="2"/>
                    <a:pt x="623" y="2"/>
                    <a:pt x="624" y="2"/>
                  </a:cubicBezTo>
                  <a:cubicBezTo>
                    <a:pt x="627" y="2"/>
                    <a:pt x="629" y="3"/>
                    <a:pt x="630" y="5"/>
                  </a:cubicBezTo>
                  <a:cubicBezTo>
                    <a:pt x="632" y="6"/>
                    <a:pt x="633" y="8"/>
                    <a:pt x="641" y="8"/>
                  </a:cubicBezTo>
                  <a:cubicBezTo>
                    <a:pt x="647" y="8"/>
                    <a:pt x="651" y="6"/>
                    <a:pt x="655" y="4"/>
                  </a:cubicBezTo>
                  <a:cubicBezTo>
                    <a:pt x="658" y="2"/>
                    <a:pt x="661" y="0"/>
                    <a:pt x="665" y="0"/>
                  </a:cubicBezTo>
                  <a:cubicBezTo>
                    <a:pt x="669" y="0"/>
                    <a:pt x="674" y="3"/>
                    <a:pt x="679" y="9"/>
                  </a:cubicBezTo>
                  <a:cubicBezTo>
                    <a:pt x="683" y="14"/>
                    <a:pt x="687" y="20"/>
                    <a:pt x="691" y="25"/>
                  </a:cubicBezTo>
                  <a:cubicBezTo>
                    <a:pt x="700" y="38"/>
                    <a:pt x="707" y="50"/>
                    <a:pt x="720" y="51"/>
                  </a:cubicBezTo>
                  <a:cubicBezTo>
                    <a:pt x="734" y="53"/>
                    <a:pt x="737" y="58"/>
                    <a:pt x="740" y="66"/>
                  </a:cubicBezTo>
                  <a:cubicBezTo>
                    <a:pt x="742" y="71"/>
                    <a:pt x="744" y="76"/>
                    <a:pt x="749" y="82"/>
                  </a:cubicBezTo>
                  <a:cubicBezTo>
                    <a:pt x="762" y="98"/>
                    <a:pt x="766" y="104"/>
                    <a:pt x="773" y="116"/>
                  </a:cubicBezTo>
                  <a:lnTo>
                    <a:pt x="778" y="125"/>
                  </a:lnTo>
                  <a:cubicBezTo>
                    <a:pt x="784" y="135"/>
                    <a:pt x="787" y="139"/>
                    <a:pt x="793" y="139"/>
                  </a:cubicBezTo>
                  <a:cubicBezTo>
                    <a:pt x="794" y="139"/>
                    <a:pt x="796" y="139"/>
                    <a:pt x="797" y="139"/>
                  </a:cubicBezTo>
                  <a:cubicBezTo>
                    <a:pt x="799" y="138"/>
                    <a:pt x="800" y="138"/>
                    <a:pt x="801" y="138"/>
                  </a:cubicBezTo>
                  <a:cubicBezTo>
                    <a:pt x="810" y="138"/>
                    <a:pt x="814" y="145"/>
                    <a:pt x="818" y="151"/>
                  </a:cubicBezTo>
                  <a:cubicBezTo>
                    <a:pt x="820" y="155"/>
                    <a:pt x="823" y="160"/>
                    <a:pt x="827" y="163"/>
                  </a:cubicBezTo>
                  <a:cubicBezTo>
                    <a:pt x="831" y="166"/>
                    <a:pt x="840" y="168"/>
                    <a:pt x="852" y="168"/>
                  </a:cubicBezTo>
                  <a:cubicBezTo>
                    <a:pt x="857" y="168"/>
                    <a:pt x="861" y="168"/>
                    <a:pt x="862" y="168"/>
                  </a:cubicBezTo>
                  <a:cubicBezTo>
                    <a:pt x="870" y="169"/>
                    <a:pt x="883" y="175"/>
                    <a:pt x="883" y="192"/>
                  </a:cubicBezTo>
                  <a:cubicBezTo>
                    <a:pt x="883" y="199"/>
                    <a:pt x="885" y="204"/>
                    <a:pt x="888" y="209"/>
                  </a:cubicBezTo>
                  <a:cubicBezTo>
                    <a:pt x="891" y="216"/>
                    <a:pt x="894" y="222"/>
                    <a:pt x="892" y="233"/>
                  </a:cubicBezTo>
                  <a:cubicBezTo>
                    <a:pt x="889" y="252"/>
                    <a:pt x="887" y="268"/>
                    <a:pt x="901" y="272"/>
                  </a:cubicBezTo>
                  <a:cubicBezTo>
                    <a:pt x="918" y="278"/>
                    <a:pt x="935" y="281"/>
                    <a:pt x="935" y="281"/>
                  </a:cubicBezTo>
                  <a:cubicBezTo>
                    <a:pt x="936" y="281"/>
                    <a:pt x="941" y="283"/>
                    <a:pt x="945" y="283"/>
                  </a:cubicBezTo>
                  <a:cubicBezTo>
                    <a:pt x="949" y="283"/>
                    <a:pt x="951" y="282"/>
                    <a:pt x="952" y="280"/>
                  </a:cubicBezTo>
                  <a:cubicBezTo>
                    <a:pt x="955" y="277"/>
                    <a:pt x="955" y="272"/>
                    <a:pt x="954" y="265"/>
                  </a:cubicBezTo>
                  <a:lnTo>
                    <a:pt x="952" y="256"/>
                  </a:lnTo>
                  <a:lnTo>
                    <a:pt x="960" y="261"/>
                  </a:lnTo>
                  <a:cubicBezTo>
                    <a:pt x="960" y="261"/>
                    <a:pt x="971" y="268"/>
                    <a:pt x="980" y="268"/>
                  </a:cubicBezTo>
                  <a:cubicBezTo>
                    <a:pt x="983" y="268"/>
                    <a:pt x="985" y="267"/>
                    <a:pt x="987" y="265"/>
                  </a:cubicBezTo>
                  <a:cubicBezTo>
                    <a:pt x="990" y="260"/>
                    <a:pt x="993" y="257"/>
                    <a:pt x="997" y="257"/>
                  </a:cubicBezTo>
                  <a:cubicBezTo>
                    <a:pt x="999" y="257"/>
                    <a:pt x="1001" y="258"/>
                    <a:pt x="1003" y="259"/>
                  </a:cubicBezTo>
                  <a:cubicBezTo>
                    <a:pt x="1005" y="260"/>
                    <a:pt x="1007" y="260"/>
                    <a:pt x="1010" y="260"/>
                  </a:cubicBezTo>
                  <a:cubicBezTo>
                    <a:pt x="1014" y="260"/>
                    <a:pt x="1018" y="256"/>
                    <a:pt x="1020" y="252"/>
                  </a:cubicBezTo>
                  <a:cubicBezTo>
                    <a:pt x="1021" y="245"/>
                    <a:pt x="1018" y="240"/>
                    <a:pt x="1011" y="236"/>
                  </a:cubicBezTo>
                  <a:cubicBezTo>
                    <a:pt x="1005" y="232"/>
                    <a:pt x="997" y="229"/>
                    <a:pt x="991" y="227"/>
                  </a:cubicBezTo>
                  <a:cubicBezTo>
                    <a:pt x="976" y="221"/>
                    <a:pt x="961" y="215"/>
                    <a:pt x="957" y="202"/>
                  </a:cubicBezTo>
                  <a:lnTo>
                    <a:pt x="955" y="197"/>
                  </a:lnTo>
                  <a:cubicBezTo>
                    <a:pt x="950" y="183"/>
                    <a:pt x="946" y="171"/>
                    <a:pt x="967" y="157"/>
                  </a:cubicBezTo>
                  <a:lnTo>
                    <a:pt x="973" y="152"/>
                  </a:lnTo>
                  <a:cubicBezTo>
                    <a:pt x="988" y="141"/>
                    <a:pt x="993" y="138"/>
                    <a:pt x="1009" y="133"/>
                  </a:cubicBezTo>
                  <a:cubicBezTo>
                    <a:pt x="1014" y="131"/>
                    <a:pt x="1020" y="130"/>
                    <a:pt x="1025" y="130"/>
                  </a:cubicBezTo>
                  <a:cubicBezTo>
                    <a:pt x="1030" y="130"/>
                    <a:pt x="1034" y="131"/>
                    <a:pt x="1038" y="132"/>
                  </a:cubicBezTo>
                  <a:cubicBezTo>
                    <a:pt x="1041" y="132"/>
                    <a:pt x="1044" y="133"/>
                    <a:pt x="1048" y="133"/>
                  </a:cubicBezTo>
                  <a:cubicBezTo>
                    <a:pt x="1053" y="133"/>
                    <a:pt x="1081" y="134"/>
                    <a:pt x="1089" y="149"/>
                  </a:cubicBezTo>
                  <a:cubicBezTo>
                    <a:pt x="1092" y="156"/>
                    <a:pt x="1098" y="160"/>
                    <a:pt x="1100" y="160"/>
                  </a:cubicBezTo>
                  <a:cubicBezTo>
                    <a:pt x="1099" y="155"/>
                    <a:pt x="1102" y="152"/>
                    <a:pt x="1106" y="152"/>
                  </a:cubicBezTo>
                  <a:cubicBezTo>
                    <a:pt x="1111" y="152"/>
                    <a:pt x="1118" y="155"/>
                    <a:pt x="1128" y="162"/>
                  </a:cubicBezTo>
                  <a:cubicBezTo>
                    <a:pt x="1129" y="163"/>
                    <a:pt x="1130" y="163"/>
                    <a:pt x="1132" y="163"/>
                  </a:cubicBezTo>
                  <a:cubicBezTo>
                    <a:pt x="1139" y="163"/>
                    <a:pt x="1152" y="156"/>
                    <a:pt x="1156" y="154"/>
                  </a:cubicBezTo>
                  <a:cubicBezTo>
                    <a:pt x="1157" y="153"/>
                    <a:pt x="1160" y="153"/>
                    <a:pt x="1164" y="153"/>
                  </a:cubicBezTo>
                  <a:cubicBezTo>
                    <a:pt x="1170" y="153"/>
                    <a:pt x="1178" y="154"/>
                    <a:pt x="1184" y="160"/>
                  </a:cubicBezTo>
                  <a:cubicBezTo>
                    <a:pt x="1194" y="170"/>
                    <a:pt x="1189" y="193"/>
                    <a:pt x="1188" y="196"/>
                  </a:cubicBezTo>
                  <a:cubicBezTo>
                    <a:pt x="1188" y="196"/>
                    <a:pt x="1183" y="208"/>
                    <a:pt x="1190" y="215"/>
                  </a:cubicBezTo>
                  <a:cubicBezTo>
                    <a:pt x="1197" y="223"/>
                    <a:pt x="1203" y="226"/>
                    <a:pt x="1208" y="226"/>
                  </a:cubicBezTo>
                  <a:cubicBezTo>
                    <a:pt x="1210" y="226"/>
                    <a:pt x="1212" y="226"/>
                    <a:pt x="1213" y="224"/>
                  </a:cubicBezTo>
                  <a:cubicBezTo>
                    <a:pt x="1216" y="221"/>
                    <a:pt x="1219" y="219"/>
                    <a:pt x="1222" y="219"/>
                  </a:cubicBezTo>
                  <a:cubicBezTo>
                    <a:pt x="1226" y="219"/>
                    <a:pt x="1228" y="221"/>
                    <a:pt x="1230" y="223"/>
                  </a:cubicBezTo>
                  <a:cubicBezTo>
                    <a:pt x="1232" y="224"/>
                    <a:pt x="1234" y="226"/>
                    <a:pt x="1236" y="226"/>
                  </a:cubicBezTo>
                  <a:cubicBezTo>
                    <a:pt x="1238" y="226"/>
                    <a:pt x="1239" y="226"/>
                    <a:pt x="1240" y="226"/>
                  </a:cubicBezTo>
                  <a:cubicBezTo>
                    <a:pt x="1241" y="226"/>
                    <a:pt x="1242" y="226"/>
                    <a:pt x="1244" y="226"/>
                  </a:cubicBezTo>
                  <a:cubicBezTo>
                    <a:pt x="1247" y="226"/>
                    <a:pt x="1248" y="225"/>
                    <a:pt x="1250" y="224"/>
                  </a:cubicBezTo>
                  <a:cubicBezTo>
                    <a:pt x="1252" y="222"/>
                    <a:pt x="1254" y="216"/>
                    <a:pt x="1253" y="201"/>
                  </a:cubicBezTo>
                  <a:cubicBezTo>
                    <a:pt x="1252" y="187"/>
                    <a:pt x="1252" y="175"/>
                    <a:pt x="1253" y="165"/>
                  </a:cubicBezTo>
                  <a:cubicBezTo>
                    <a:pt x="1254" y="147"/>
                    <a:pt x="1254" y="133"/>
                    <a:pt x="1248" y="121"/>
                  </a:cubicBezTo>
                  <a:cubicBezTo>
                    <a:pt x="1236" y="100"/>
                    <a:pt x="1233" y="66"/>
                    <a:pt x="1233" y="64"/>
                  </a:cubicBezTo>
                  <a:lnTo>
                    <a:pt x="1232" y="62"/>
                  </a:lnTo>
                  <a:lnTo>
                    <a:pt x="1234" y="61"/>
                  </a:lnTo>
                  <a:cubicBezTo>
                    <a:pt x="1235" y="61"/>
                    <a:pt x="1246" y="52"/>
                    <a:pt x="1261" y="43"/>
                  </a:cubicBezTo>
                  <a:cubicBezTo>
                    <a:pt x="1274" y="35"/>
                    <a:pt x="1282" y="30"/>
                    <a:pt x="1285" y="22"/>
                  </a:cubicBezTo>
                  <a:cubicBezTo>
                    <a:pt x="1288" y="13"/>
                    <a:pt x="1299" y="13"/>
                    <a:pt x="1304" y="13"/>
                  </a:cubicBezTo>
                  <a:cubicBezTo>
                    <a:pt x="1307" y="13"/>
                    <a:pt x="1309" y="13"/>
                    <a:pt x="1312" y="13"/>
                  </a:cubicBezTo>
                  <a:cubicBezTo>
                    <a:pt x="1315" y="14"/>
                    <a:pt x="1318" y="14"/>
                    <a:pt x="1321" y="14"/>
                  </a:cubicBezTo>
                  <a:cubicBezTo>
                    <a:pt x="1325" y="14"/>
                    <a:pt x="1329" y="16"/>
                    <a:pt x="1332" y="20"/>
                  </a:cubicBezTo>
                  <a:cubicBezTo>
                    <a:pt x="1339" y="29"/>
                    <a:pt x="1338" y="47"/>
                    <a:pt x="1336" y="54"/>
                  </a:cubicBezTo>
                  <a:cubicBezTo>
                    <a:pt x="1334" y="58"/>
                    <a:pt x="1336" y="68"/>
                    <a:pt x="1340" y="75"/>
                  </a:cubicBezTo>
                  <a:cubicBezTo>
                    <a:pt x="1342" y="78"/>
                    <a:pt x="1345" y="82"/>
                    <a:pt x="1350" y="83"/>
                  </a:cubicBezTo>
                  <a:cubicBezTo>
                    <a:pt x="1368" y="87"/>
                    <a:pt x="1371" y="99"/>
                    <a:pt x="1374" y="110"/>
                  </a:cubicBezTo>
                  <a:cubicBezTo>
                    <a:pt x="1376" y="119"/>
                    <a:pt x="1384" y="133"/>
                    <a:pt x="1391" y="133"/>
                  </a:cubicBezTo>
                  <a:cubicBezTo>
                    <a:pt x="1393" y="133"/>
                    <a:pt x="1395" y="132"/>
                    <a:pt x="1397" y="131"/>
                  </a:cubicBezTo>
                  <a:cubicBezTo>
                    <a:pt x="1402" y="127"/>
                    <a:pt x="1405" y="122"/>
                    <a:pt x="1408" y="117"/>
                  </a:cubicBezTo>
                  <a:cubicBezTo>
                    <a:pt x="1413" y="111"/>
                    <a:pt x="1417" y="105"/>
                    <a:pt x="1424" y="105"/>
                  </a:cubicBezTo>
                  <a:cubicBezTo>
                    <a:pt x="1426" y="105"/>
                    <a:pt x="1428" y="106"/>
                    <a:pt x="1430" y="107"/>
                  </a:cubicBezTo>
                  <a:cubicBezTo>
                    <a:pt x="1434" y="109"/>
                    <a:pt x="1437" y="112"/>
                    <a:pt x="1440" y="115"/>
                  </a:cubicBezTo>
                  <a:cubicBezTo>
                    <a:pt x="1444" y="119"/>
                    <a:pt x="1446" y="121"/>
                    <a:pt x="1450" y="121"/>
                  </a:cubicBezTo>
                  <a:cubicBezTo>
                    <a:pt x="1452" y="121"/>
                    <a:pt x="1455" y="120"/>
                    <a:pt x="1458" y="119"/>
                  </a:cubicBezTo>
                  <a:cubicBezTo>
                    <a:pt x="1477" y="109"/>
                    <a:pt x="1506" y="98"/>
                    <a:pt x="1524" y="98"/>
                  </a:cubicBezTo>
                  <a:cubicBezTo>
                    <a:pt x="1532" y="98"/>
                    <a:pt x="1535" y="100"/>
                    <a:pt x="1537" y="104"/>
                  </a:cubicBezTo>
                  <a:cubicBezTo>
                    <a:pt x="1537" y="105"/>
                    <a:pt x="1538" y="107"/>
                    <a:pt x="1547" y="107"/>
                  </a:cubicBezTo>
                  <a:cubicBezTo>
                    <a:pt x="1570" y="107"/>
                    <a:pt x="1572" y="107"/>
                    <a:pt x="1586" y="98"/>
                  </a:cubicBezTo>
                  <a:cubicBezTo>
                    <a:pt x="1592" y="94"/>
                    <a:pt x="1599" y="92"/>
                    <a:pt x="1606" y="92"/>
                  </a:cubicBezTo>
                  <a:cubicBezTo>
                    <a:pt x="1606" y="92"/>
                    <a:pt x="1607" y="91"/>
                    <a:pt x="1608" y="91"/>
                  </a:cubicBezTo>
                  <a:cubicBezTo>
                    <a:pt x="1616" y="91"/>
                    <a:pt x="1622" y="94"/>
                    <a:pt x="1626" y="100"/>
                  </a:cubicBezTo>
                  <a:cubicBezTo>
                    <a:pt x="1628" y="104"/>
                    <a:pt x="1629" y="110"/>
                    <a:pt x="1630" y="119"/>
                  </a:cubicBezTo>
                  <a:cubicBezTo>
                    <a:pt x="1632" y="130"/>
                    <a:pt x="1634" y="145"/>
                    <a:pt x="1641" y="147"/>
                  </a:cubicBezTo>
                  <a:cubicBezTo>
                    <a:pt x="1655" y="153"/>
                    <a:pt x="1670" y="159"/>
                    <a:pt x="1681" y="159"/>
                  </a:cubicBezTo>
                  <a:cubicBezTo>
                    <a:pt x="1683" y="159"/>
                    <a:pt x="1690" y="159"/>
                    <a:pt x="1721" y="175"/>
                  </a:cubicBezTo>
                  <a:lnTo>
                    <a:pt x="1722" y="176"/>
                  </a:lnTo>
                  <a:lnTo>
                    <a:pt x="1722" y="177"/>
                  </a:lnTo>
                  <a:cubicBezTo>
                    <a:pt x="1725" y="182"/>
                    <a:pt x="1732" y="197"/>
                    <a:pt x="1729" y="208"/>
                  </a:cubicBezTo>
                  <a:cubicBezTo>
                    <a:pt x="1727" y="213"/>
                    <a:pt x="1724" y="216"/>
                    <a:pt x="1720" y="218"/>
                  </a:cubicBezTo>
                  <a:cubicBezTo>
                    <a:pt x="1714" y="222"/>
                    <a:pt x="1710" y="227"/>
                    <a:pt x="1710" y="233"/>
                  </a:cubicBezTo>
                  <a:cubicBezTo>
                    <a:pt x="1711" y="239"/>
                    <a:pt x="1715" y="244"/>
                    <a:pt x="1722" y="246"/>
                  </a:cubicBezTo>
                  <a:cubicBezTo>
                    <a:pt x="1730" y="249"/>
                    <a:pt x="1735" y="252"/>
                    <a:pt x="1739" y="255"/>
                  </a:cubicBezTo>
                  <a:cubicBezTo>
                    <a:pt x="1744" y="259"/>
                    <a:pt x="1749" y="262"/>
                    <a:pt x="1759" y="263"/>
                  </a:cubicBezTo>
                  <a:cubicBezTo>
                    <a:pt x="1768" y="265"/>
                    <a:pt x="1774" y="270"/>
                    <a:pt x="1777" y="277"/>
                  </a:cubicBezTo>
                  <a:cubicBezTo>
                    <a:pt x="1780" y="287"/>
                    <a:pt x="1777" y="301"/>
                    <a:pt x="1770" y="308"/>
                  </a:cubicBezTo>
                  <a:cubicBezTo>
                    <a:pt x="1766" y="312"/>
                    <a:pt x="1763" y="322"/>
                    <a:pt x="1764" y="331"/>
                  </a:cubicBezTo>
                  <a:cubicBezTo>
                    <a:pt x="1764" y="338"/>
                    <a:pt x="1767" y="343"/>
                    <a:pt x="1770" y="345"/>
                  </a:cubicBezTo>
                  <a:cubicBezTo>
                    <a:pt x="1773" y="348"/>
                    <a:pt x="1777" y="350"/>
                    <a:pt x="1780" y="351"/>
                  </a:cubicBezTo>
                  <a:cubicBezTo>
                    <a:pt x="1789" y="356"/>
                    <a:pt x="1799" y="360"/>
                    <a:pt x="1806" y="376"/>
                  </a:cubicBezTo>
                  <a:cubicBezTo>
                    <a:pt x="1811" y="387"/>
                    <a:pt x="1820" y="391"/>
                    <a:pt x="1832" y="397"/>
                  </a:cubicBezTo>
                  <a:cubicBezTo>
                    <a:pt x="1839" y="401"/>
                    <a:pt x="1848" y="405"/>
                    <a:pt x="1857" y="412"/>
                  </a:cubicBezTo>
                  <a:cubicBezTo>
                    <a:pt x="1862" y="416"/>
                    <a:pt x="1866" y="419"/>
                    <a:pt x="1869" y="422"/>
                  </a:cubicBezTo>
                  <a:cubicBezTo>
                    <a:pt x="1882" y="432"/>
                    <a:pt x="1887" y="435"/>
                    <a:pt x="1902" y="438"/>
                  </a:cubicBezTo>
                  <a:cubicBezTo>
                    <a:pt x="1917" y="440"/>
                    <a:pt x="1931" y="448"/>
                    <a:pt x="1934" y="458"/>
                  </a:cubicBezTo>
                  <a:cubicBezTo>
                    <a:pt x="1936" y="463"/>
                    <a:pt x="1934" y="469"/>
                    <a:pt x="1930" y="473"/>
                  </a:cubicBezTo>
                  <a:cubicBezTo>
                    <a:pt x="1927" y="476"/>
                    <a:pt x="1926" y="479"/>
                    <a:pt x="1926" y="481"/>
                  </a:cubicBezTo>
                  <a:cubicBezTo>
                    <a:pt x="1927" y="484"/>
                    <a:pt x="1931" y="489"/>
                    <a:pt x="1949" y="496"/>
                  </a:cubicBezTo>
                  <a:cubicBezTo>
                    <a:pt x="1959" y="500"/>
                    <a:pt x="1965" y="505"/>
                    <a:pt x="1966" y="511"/>
                  </a:cubicBezTo>
                  <a:cubicBezTo>
                    <a:pt x="1969" y="522"/>
                    <a:pt x="1961" y="533"/>
                    <a:pt x="1953" y="543"/>
                  </a:cubicBezTo>
                  <a:cubicBezTo>
                    <a:pt x="1940" y="559"/>
                    <a:pt x="1937" y="567"/>
                    <a:pt x="1929" y="588"/>
                  </a:cubicBezTo>
                  <a:lnTo>
                    <a:pt x="1928" y="591"/>
                  </a:lnTo>
                  <a:cubicBezTo>
                    <a:pt x="1925" y="598"/>
                    <a:pt x="1925" y="603"/>
                    <a:pt x="1927" y="606"/>
                  </a:cubicBezTo>
                  <a:cubicBezTo>
                    <a:pt x="1929" y="609"/>
                    <a:pt x="1933" y="609"/>
                    <a:pt x="1933" y="609"/>
                  </a:cubicBezTo>
                  <a:lnTo>
                    <a:pt x="1947" y="609"/>
                  </a:lnTo>
                  <a:lnTo>
                    <a:pt x="1935" y="616"/>
                  </a:lnTo>
                  <a:cubicBezTo>
                    <a:pt x="1935" y="616"/>
                    <a:pt x="1915" y="627"/>
                    <a:pt x="1904" y="641"/>
                  </a:cubicBezTo>
                  <a:cubicBezTo>
                    <a:pt x="1894" y="653"/>
                    <a:pt x="1898" y="659"/>
                    <a:pt x="1907" y="671"/>
                  </a:cubicBezTo>
                  <a:cubicBezTo>
                    <a:pt x="1914" y="681"/>
                    <a:pt x="1938" y="690"/>
                    <a:pt x="1951" y="693"/>
                  </a:cubicBezTo>
                  <a:cubicBezTo>
                    <a:pt x="1968" y="697"/>
                    <a:pt x="1962" y="724"/>
                    <a:pt x="1960" y="735"/>
                  </a:cubicBezTo>
                  <a:cubicBezTo>
                    <a:pt x="1959" y="741"/>
                    <a:pt x="1962" y="743"/>
                    <a:pt x="1970" y="747"/>
                  </a:cubicBezTo>
                  <a:cubicBezTo>
                    <a:pt x="1975" y="749"/>
                    <a:pt x="1980" y="751"/>
                    <a:pt x="1983" y="756"/>
                  </a:cubicBezTo>
                  <a:cubicBezTo>
                    <a:pt x="1988" y="764"/>
                    <a:pt x="2005" y="813"/>
                    <a:pt x="2009" y="824"/>
                  </a:cubicBezTo>
                  <a:cubicBezTo>
                    <a:pt x="2015" y="826"/>
                    <a:pt x="2033" y="833"/>
                    <a:pt x="2035" y="850"/>
                  </a:cubicBezTo>
                  <a:cubicBezTo>
                    <a:pt x="2036" y="855"/>
                    <a:pt x="2036" y="862"/>
                    <a:pt x="2036" y="870"/>
                  </a:cubicBezTo>
                  <a:cubicBezTo>
                    <a:pt x="2036" y="885"/>
                    <a:pt x="2036" y="904"/>
                    <a:pt x="2043" y="911"/>
                  </a:cubicBezTo>
                  <a:cubicBezTo>
                    <a:pt x="2045" y="913"/>
                    <a:pt x="2047" y="913"/>
                    <a:pt x="2049" y="913"/>
                  </a:cubicBezTo>
                  <a:cubicBezTo>
                    <a:pt x="2074" y="913"/>
                    <a:pt x="2104" y="943"/>
                    <a:pt x="2114" y="968"/>
                  </a:cubicBezTo>
                  <a:cubicBezTo>
                    <a:pt x="2118" y="980"/>
                    <a:pt x="2124" y="982"/>
                    <a:pt x="2132" y="982"/>
                  </a:cubicBezTo>
                  <a:cubicBezTo>
                    <a:pt x="2140" y="982"/>
                    <a:pt x="2151" y="979"/>
                    <a:pt x="2165" y="976"/>
                  </a:cubicBezTo>
                  <a:lnTo>
                    <a:pt x="2170" y="975"/>
                  </a:lnTo>
                  <a:cubicBezTo>
                    <a:pt x="2174" y="973"/>
                    <a:pt x="2179" y="973"/>
                    <a:pt x="2183" y="973"/>
                  </a:cubicBezTo>
                  <a:cubicBezTo>
                    <a:pt x="2212" y="973"/>
                    <a:pt x="2235" y="997"/>
                    <a:pt x="2249" y="1011"/>
                  </a:cubicBezTo>
                  <a:lnTo>
                    <a:pt x="2252" y="1013"/>
                  </a:lnTo>
                  <a:cubicBezTo>
                    <a:pt x="2264" y="1025"/>
                    <a:pt x="2276" y="1039"/>
                    <a:pt x="2287" y="1054"/>
                  </a:cubicBezTo>
                  <a:cubicBezTo>
                    <a:pt x="2291" y="1059"/>
                    <a:pt x="2293" y="1064"/>
                    <a:pt x="2295" y="1069"/>
                  </a:cubicBezTo>
                  <a:cubicBezTo>
                    <a:pt x="2298" y="1077"/>
                    <a:pt x="2301" y="1083"/>
                    <a:pt x="2309" y="1088"/>
                  </a:cubicBezTo>
                  <a:cubicBezTo>
                    <a:pt x="2322" y="1096"/>
                    <a:pt x="2346" y="1114"/>
                    <a:pt x="2349" y="1131"/>
                  </a:cubicBezTo>
                  <a:cubicBezTo>
                    <a:pt x="2351" y="1142"/>
                    <a:pt x="2363" y="1154"/>
                    <a:pt x="2367" y="1157"/>
                  </a:cubicBezTo>
                  <a:cubicBezTo>
                    <a:pt x="2375" y="1157"/>
                    <a:pt x="2411" y="1158"/>
                    <a:pt x="2424" y="1160"/>
                  </a:cubicBezTo>
                  <a:cubicBezTo>
                    <a:pt x="2441" y="1164"/>
                    <a:pt x="2479" y="1209"/>
                    <a:pt x="2485" y="1224"/>
                  </a:cubicBezTo>
                  <a:cubicBezTo>
                    <a:pt x="2489" y="1232"/>
                    <a:pt x="2486" y="1244"/>
                    <a:pt x="2483" y="1254"/>
                  </a:cubicBezTo>
                  <a:cubicBezTo>
                    <a:pt x="2481" y="1259"/>
                    <a:pt x="2479" y="1266"/>
                    <a:pt x="2480" y="1268"/>
                  </a:cubicBezTo>
                  <a:lnTo>
                    <a:pt x="2482" y="1269"/>
                  </a:lnTo>
                  <a:cubicBezTo>
                    <a:pt x="2492" y="1272"/>
                    <a:pt x="2511" y="1278"/>
                    <a:pt x="2531" y="1295"/>
                  </a:cubicBezTo>
                  <a:cubicBezTo>
                    <a:pt x="2534" y="1298"/>
                    <a:pt x="2536" y="1298"/>
                    <a:pt x="2536" y="1298"/>
                  </a:cubicBezTo>
                  <a:cubicBezTo>
                    <a:pt x="2538" y="1298"/>
                    <a:pt x="2540" y="1294"/>
                    <a:pt x="2541" y="1291"/>
                  </a:cubicBezTo>
                  <a:cubicBezTo>
                    <a:pt x="2543" y="1284"/>
                    <a:pt x="2547" y="1276"/>
                    <a:pt x="2556" y="1276"/>
                  </a:cubicBezTo>
                  <a:cubicBezTo>
                    <a:pt x="2558" y="1276"/>
                    <a:pt x="2559" y="1276"/>
                    <a:pt x="2561" y="1276"/>
                  </a:cubicBezTo>
                  <a:cubicBezTo>
                    <a:pt x="2582" y="1282"/>
                    <a:pt x="2603" y="1289"/>
                    <a:pt x="2613" y="1311"/>
                  </a:cubicBezTo>
                  <a:cubicBezTo>
                    <a:pt x="2622" y="1332"/>
                    <a:pt x="2631" y="1341"/>
                    <a:pt x="2645" y="1343"/>
                  </a:cubicBezTo>
                  <a:cubicBezTo>
                    <a:pt x="2647" y="1343"/>
                    <a:pt x="2648" y="1344"/>
                    <a:pt x="2650" y="1344"/>
                  </a:cubicBezTo>
                  <a:cubicBezTo>
                    <a:pt x="2656" y="1344"/>
                    <a:pt x="2660" y="1342"/>
                    <a:pt x="2665" y="1341"/>
                  </a:cubicBezTo>
                  <a:cubicBezTo>
                    <a:pt x="2668" y="1340"/>
                    <a:pt x="2671" y="1340"/>
                    <a:pt x="2674" y="1340"/>
                  </a:cubicBezTo>
                  <a:cubicBezTo>
                    <a:pt x="2680" y="1340"/>
                    <a:pt x="2682" y="1343"/>
                    <a:pt x="2683" y="1346"/>
                  </a:cubicBezTo>
                  <a:cubicBezTo>
                    <a:pt x="2685" y="1354"/>
                    <a:pt x="2699" y="1376"/>
                    <a:pt x="2708" y="1388"/>
                  </a:cubicBezTo>
                  <a:cubicBezTo>
                    <a:pt x="2715" y="1397"/>
                    <a:pt x="2718" y="1404"/>
                    <a:pt x="2723" y="1414"/>
                  </a:cubicBezTo>
                  <a:cubicBezTo>
                    <a:pt x="2725" y="1418"/>
                    <a:pt x="2727" y="1422"/>
                    <a:pt x="2729" y="1426"/>
                  </a:cubicBezTo>
                  <a:cubicBezTo>
                    <a:pt x="2736" y="1440"/>
                    <a:pt x="2734" y="1449"/>
                    <a:pt x="2732" y="1463"/>
                  </a:cubicBezTo>
                  <a:cubicBezTo>
                    <a:pt x="2731" y="1468"/>
                    <a:pt x="2730" y="1474"/>
                    <a:pt x="2729" y="1481"/>
                  </a:cubicBezTo>
                  <a:cubicBezTo>
                    <a:pt x="2727" y="1499"/>
                    <a:pt x="2729" y="1501"/>
                    <a:pt x="2734" y="1507"/>
                  </a:cubicBezTo>
                  <a:cubicBezTo>
                    <a:pt x="2736" y="1510"/>
                    <a:pt x="2738" y="1512"/>
                    <a:pt x="2740" y="1516"/>
                  </a:cubicBezTo>
                  <a:cubicBezTo>
                    <a:pt x="2747" y="1528"/>
                    <a:pt x="2743" y="1541"/>
                    <a:pt x="2738" y="1559"/>
                  </a:cubicBezTo>
                  <a:cubicBezTo>
                    <a:pt x="2736" y="1566"/>
                    <a:pt x="2734" y="1574"/>
                    <a:pt x="2732" y="1583"/>
                  </a:cubicBezTo>
                  <a:cubicBezTo>
                    <a:pt x="2728" y="1602"/>
                    <a:pt x="2723" y="1606"/>
                    <a:pt x="2716" y="1611"/>
                  </a:cubicBezTo>
                  <a:cubicBezTo>
                    <a:pt x="2713" y="1613"/>
                    <a:pt x="2709" y="1616"/>
                    <a:pt x="2705" y="1622"/>
                  </a:cubicBezTo>
                  <a:cubicBezTo>
                    <a:pt x="2701" y="1629"/>
                    <a:pt x="2698" y="1636"/>
                    <a:pt x="2696" y="1641"/>
                  </a:cubicBezTo>
                  <a:cubicBezTo>
                    <a:pt x="2694" y="1649"/>
                    <a:pt x="2692" y="1655"/>
                    <a:pt x="2684" y="1661"/>
                  </a:cubicBezTo>
                  <a:cubicBezTo>
                    <a:pt x="2682" y="1662"/>
                    <a:pt x="2679" y="1663"/>
                    <a:pt x="2677" y="1663"/>
                  </a:cubicBezTo>
                  <a:cubicBezTo>
                    <a:pt x="2668" y="1663"/>
                    <a:pt x="2660" y="1654"/>
                    <a:pt x="2653" y="1646"/>
                  </a:cubicBezTo>
                  <a:cubicBezTo>
                    <a:pt x="2649" y="1641"/>
                    <a:pt x="2645" y="1637"/>
                    <a:pt x="2642" y="1634"/>
                  </a:cubicBezTo>
                  <a:cubicBezTo>
                    <a:pt x="2636" y="1630"/>
                    <a:pt x="2627" y="1628"/>
                    <a:pt x="2616" y="1626"/>
                  </a:cubicBezTo>
                  <a:cubicBezTo>
                    <a:pt x="2607" y="1624"/>
                    <a:pt x="2598" y="1621"/>
                    <a:pt x="2588" y="1618"/>
                  </a:cubicBezTo>
                  <a:cubicBezTo>
                    <a:pt x="2576" y="1613"/>
                    <a:pt x="2571" y="1607"/>
                    <a:pt x="2568" y="1604"/>
                  </a:cubicBezTo>
                  <a:cubicBezTo>
                    <a:pt x="2567" y="1603"/>
                    <a:pt x="2566" y="1602"/>
                    <a:pt x="2566" y="1602"/>
                  </a:cubicBezTo>
                  <a:cubicBezTo>
                    <a:pt x="2566" y="1602"/>
                    <a:pt x="2565" y="1603"/>
                    <a:pt x="2563" y="1605"/>
                  </a:cubicBezTo>
                  <a:cubicBezTo>
                    <a:pt x="2558" y="1609"/>
                    <a:pt x="2557" y="1612"/>
                    <a:pt x="2556" y="1614"/>
                  </a:cubicBezTo>
                  <a:cubicBezTo>
                    <a:pt x="2554" y="1619"/>
                    <a:pt x="2552" y="1622"/>
                    <a:pt x="2542" y="1629"/>
                  </a:cubicBezTo>
                  <a:cubicBezTo>
                    <a:pt x="2535" y="1633"/>
                    <a:pt x="2530" y="1635"/>
                    <a:pt x="2528" y="1636"/>
                  </a:cubicBezTo>
                  <a:cubicBezTo>
                    <a:pt x="2527" y="1636"/>
                    <a:pt x="2526" y="1637"/>
                    <a:pt x="2526" y="1637"/>
                  </a:cubicBezTo>
                  <a:cubicBezTo>
                    <a:pt x="2526" y="1637"/>
                    <a:pt x="2526" y="1640"/>
                    <a:pt x="2526" y="1643"/>
                  </a:cubicBezTo>
                  <a:cubicBezTo>
                    <a:pt x="2526" y="1657"/>
                    <a:pt x="2537" y="1688"/>
                    <a:pt x="2537" y="1688"/>
                  </a:cubicBezTo>
                  <a:lnTo>
                    <a:pt x="2538" y="1689"/>
                  </a:lnTo>
                  <a:lnTo>
                    <a:pt x="2538" y="1691"/>
                  </a:lnTo>
                  <a:cubicBezTo>
                    <a:pt x="2538" y="1691"/>
                    <a:pt x="2532" y="1708"/>
                    <a:pt x="2526" y="1728"/>
                  </a:cubicBezTo>
                  <a:cubicBezTo>
                    <a:pt x="2523" y="1738"/>
                    <a:pt x="2523" y="1746"/>
                    <a:pt x="2523" y="1755"/>
                  </a:cubicBezTo>
                  <a:cubicBezTo>
                    <a:pt x="2523" y="1765"/>
                    <a:pt x="2523" y="1775"/>
                    <a:pt x="2520" y="1789"/>
                  </a:cubicBezTo>
                  <a:cubicBezTo>
                    <a:pt x="2514" y="1818"/>
                    <a:pt x="2432" y="1865"/>
                    <a:pt x="2410" y="1870"/>
                  </a:cubicBezTo>
                  <a:cubicBezTo>
                    <a:pt x="2403" y="1872"/>
                    <a:pt x="2394" y="1874"/>
                    <a:pt x="2385" y="1876"/>
                  </a:cubicBezTo>
                  <a:cubicBezTo>
                    <a:pt x="2366" y="1880"/>
                    <a:pt x="2345" y="1885"/>
                    <a:pt x="2329" y="1891"/>
                  </a:cubicBezTo>
                  <a:cubicBezTo>
                    <a:pt x="2306" y="1899"/>
                    <a:pt x="2275" y="1934"/>
                    <a:pt x="2270" y="1941"/>
                  </a:cubicBezTo>
                  <a:cubicBezTo>
                    <a:pt x="2267" y="1946"/>
                    <a:pt x="2261" y="1947"/>
                    <a:pt x="2256" y="1947"/>
                  </a:cubicBezTo>
                  <a:cubicBezTo>
                    <a:pt x="2254" y="1947"/>
                    <a:pt x="2251" y="1947"/>
                    <a:pt x="2249" y="1947"/>
                  </a:cubicBezTo>
                  <a:cubicBezTo>
                    <a:pt x="2247" y="1947"/>
                    <a:pt x="2244" y="1947"/>
                    <a:pt x="2241" y="1947"/>
                  </a:cubicBezTo>
                  <a:cubicBezTo>
                    <a:pt x="2236" y="1947"/>
                    <a:pt x="2231" y="1947"/>
                    <a:pt x="2227" y="1949"/>
                  </a:cubicBezTo>
                  <a:cubicBezTo>
                    <a:pt x="2220" y="1951"/>
                    <a:pt x="2218" y="1955"/>
                    <a:pt x="2216" y="1964"/>
                  </a:cubicBezTo>
                  <a:cubicBezTo>
                    <a:pt x="2215" y="1971"/>
                    <a:pt x="2213" y="1980"/>
                    <a:pt x="2206" y="1990"/>
                  </a:cubicBezTo>
                  <a:cubicBezTo>
                    <a:pt x="2198" y="2003"/>
                    <a:pt x="2189" y="2009"/>
                    <a:pt x="2180" y="2013"/>
                  </a:cubicBezTo>
                  <a:cubicBezTo>
                    <a:pt x="2172" y="2018"/>
                    <a:pt x="2165" y="2022"/>
                    <a:pt x="2160" y="2031"/>
                  </a:cubicBezTo>
                  <a:cubicBezTo>
                    <a:pt x="2155" y="2040"/>
                    <a:pt x="2153" y="2049"/>
                    <a:pt x="2156" y="2057"/>
                  </a:cubicBezTo>
                  <a:cubicBezTo>
                    <a:pt x="2158" y="2065"/>
                    <a:pt x="2165" y="2073"/>
                    <a:pt x="2176" y="2078"/>
                  </a:cubicBezTo>
                  <a:cubicBezTo>
                    <a:pt x="2182" y="2081"/>
                    <a:pt x="2187" y="2083"/>
                    <a:pt x="2192" y="2085"/>
                  </a:cubicBezTo>
                  <a:cubicBezTo>
                    <a:pt x="2207" y="2091"/>
                    <a:pt x="2219" y="2095"/>
                    <a:pt x="2221" y="2113"/>
                  </a:cubicBezTo>
                  <a:cubicBezTo>
                    <a:pt x="2224" y="2131"/>
                    <a:pt x="2237" y="2148"/>
                    <a:pt x="2254" y="2153"/>
                  </a:cubicBezTo>
                  <a:cubicBezTo>
                    <a:pt x="2266" y="2157"/>
                    <a:pt x="2273" y="2171"/>
                    <a:pt x="2282" y="2189"/>
                  </a:cubicBezTo>
                  <a:cubicBezTo>
                    <a:pt x="2286" y="2199"/>
                    <a:pt x="2292" y="2210"/>
                    <a:pt x="2299" y="2221"/>
                  </a:cubicBezTo>
                  <a:cubicBezTo>
                    <a:pt x="2315" y="2246"/>
                    <a:pt x="2300" y="2268"/>
                    <a:pt x="2288" y="2286"/>
                  </a:cubicBezTo>
                  <a:cubicBezTo>
                    <a:pt x="2283" y="2293"/>
                    <a:pt x="2279" y="2300"/>
                    <a:pt x="2276" y="2306"/>
                  </a:cubicBezTo>
                  <a:cubicBezTo>
                    <a:pt x="2273" y="2315"/>
                    <a:pt x="2269" y="2321"/>
                    <a:pt x="2265" y="2325"/>
                  </a:cubicBezTo>
                  <a:cubicBezTo>
                    <a:pt x="2260" y="2333"/>
                    <a:pt x="2257" y="2337"/>
                    <a:pt x="2262" y="2350"/>
                  </a:cubicBezTo>
                  <a:lnTo>
                    <a:pt x="2263" y="2353"/>
                  </a:lnTo>
                  <a:cubicBezTo>
                    <a:pt x="2267" y="2364"/>
                    <a:pt x="2269" y="2368"/>
                    <a:pt x="2272" y="2368"/>
                  </a:cubicBezTo>
                  <a:cubicBezTo>
                    <a:pt x="2278" y="2368"/>
                    <a:pt x="2288" y="2361"/>
                    <a:pt x="2299" y="2354"/>
                  </a:cubicBezTo>
                  <a:cubicBezTo>
                    <a:pt x="2306" y="2349"/>
                    <a:pt x="2312" y="2347"/>
                    <a:pt x="2318" y="2347"/>
                  </a:cubicBezTo>
                  <a:cubicBezTo>
                    <a:pt x="2338" y="2347"/>
                    <a:pt x="2350" y="2371"/>
                    <a:pt x="2360" y="2391"/>
                  </a:cubicBezTo>
                  <a:cubicBezTo>
                    <a:pt x="2363" y="2397"/>
                    <a:pt x="2366" y="2403"/>
                    <a:pt x="2369" y="2407"/>
                  </a:cubicBezTo>
                  <a:cubicBezTo>
                    <a:pt x="2383" y="2430"/>
                    <a:pt x="2371" y="2444"/>
                    <a:pt x="2356" y="2461"/>
                  </a:cubicBezTo>
                  <a:lnTo>
                    <a:pt x="2351" y="2467"/>
                  </a:lnTo>
                  <a:cubicBezTo>
                    <a:pt x="2340" y="2480"/>
                    <a:pt x="2342" y="2490"/>
                    <a:pt x="2344" y="2501"/>
                  </a:cubicBezTo>
                  <a:cubicBezTo>
                    <a:pt x="2345" y="2505"/>
                    <a:pt x="2346" y="2509"/>
                    <a:pt x="2346" y="2514"/>
                  </a:cubicBezTo>
                  <a:cubicBezTo>
                    <a:pt x="2346" y="2519"/>
                    <a:pt x="2349" y="2523"/>
                    <a:pt x="2351" y="2527"/>
                  </a:cubicBezTo>
                  <a:cubicBezTo>
                    <a:pt x="2355" y="2534"/>
                    <a:pt x="2360" y="2542"/>
                    <a:pt x="2351" y="2551"/>
                  </a:cubicBezTo>
                  <a:cubicBezTo>
                    <a:pt x="2347" y="2555"/>
                    <a:pt x="2345" y="2558"/>
                    <a:pt x="2343" y="2562"/>
                  </a:cubicBezTo>
                  <a:cubicBezTo>
                    <a:pt x="2339" y="2568"/>
                    <a:pt x="2335" y="2573"/>
                    <a:pt x="2326" y="2573"/>
                  </a:cubicBezTo>
                  <a:cubicBezTo>
                    <a:pt x="2325" y="2573"/>
                    <a:pt x="2323" y="2573"/>
                    <a:pt x="2321" y="2573"/>
                  </a:cubicBezTo>
                  <a:cubicBezTo>
                    <a:pt x="2307" y="2570"/>
                    <a:pt x="2307" y="2570"/>
                    <a:pt x="2283" y="2564"/>
                  </a:cubicBezTo>
                  <a:cubicBezTo>
                    <a:pt x="2270" y="2561"/>
                    <a:pt x="2260" y="2550"/>
                    <a:pt x="2250" y="2540"/>
                  </a:cubicBezTo>
                  <a:cubicBezTo>
                    <a:pt x="2241" y="2531"/>
                    <a:pt x="2232" y="2521"/>
                    <a:pt x="2222" y="2517"/>
                  </a:cubicBezTo>
                  <a:cubicBezTo>
                    <a:pt x="2205" y="2511"/>
                    <a:pt x="2190" y="2497"/>
                    <a:pt x="2187" y="2484"/>
                  </a:cubicBezTo>
                  <a:cubicBezTo>
                    <a:pt x="2186" y="2477"/>
                    <a:pt x="2187" y="2472"/>
                    <a:pt x="2192" y="2467"/>
                  </a:cubicBezTo>
                  <a:cubicBezTo>
                    <a:pt x="2193" y="2466"/>
                    <a:pt x="2195" y="2464"/>
                    <a:pt x="2197" y="2462"/>
                  </a:cubicBezTo>
                  <a:cubicBezTo>
                    <a:pt x="2200" y="2459"/>
                    <a:pt x="2205" y="2455"/>
                    <a:pt x="2204" y="2454"/>
                  </a:cubicBezTo>
                  <a:cubicBezTo>
                    <a:pt x="2204" y="2453"/>
                    <a:pt x="2204" y="2451"/>
                    <a:pt x="2196" y="2448"/>
                  </a:cubicBezTo>
                  <a:cubicBezTo>
                    <a:pt x="2182" y="2442"/>
                    <a:pt x="2177" y="2432"/>
                    <a:pt x="2174" y="2423"/>
                  </a:cubicBezTo>
                  <a:cubicBezTo>
                    <a:pt x="2171" y="2418"/>
                    <a:pt x="2169" y="2413"/>
                    <a:pt x="2165" y="2409"/>
                  </a:cubicBezTo>
                  <a:cubicBezTo>
                    <a:pt x="2160" y="2404"/>
                    <a:pt x="2154" y="2402"/>
                    <a:pt x="2145" y="2402"/>
                  </a:cubicBezTo>
                  <a:cubicBezTo>
                    <a:pt x="2139" y="2402"/>
                    <a:pt x="2131" y="2403"/>
                    <a:pt x="2123" y="2404"/>
                  </a:cubicBezTo>
                  <a:lnTo>
                    <a:pt x="2116" y="2404"/>
                  </a:lnTo>
                  <a:cubicBezTo>
                    <a:pt x="2097" y="2407"/>
                    <a:pt x="2090" y="2415"/>
                    <a:pt x="2079" y="2430"/>
                  </a:cubicBezTo>
                  <a:cubicBezTo>
                    <a:pt x="2076" y="2433"/>
                    <a:pt x="2073" y="2437"/>
                    <a:pt x="2069" y="2441"/>
                  </a:cubicBezTo>
                  <a:cubicBezTo>
                    <a:pt x="2061" y="2451"/>
                    <a:pt x="2054" y="2455"/>
                    <a:pt x="2046" y="2455"/>
                  </a:cubicBezTo>
                  <a:cubicBezTo>
                    <a:pt x="2040" y="2455"/>
                    <a:pt x="2035" y="2453"/>
                    <a:pt x="2030" y="2451"/>
                  </a:cubicBezTo>
                  <a:cubicBezTo>
                    <a:pt x="2027" y="2450"/>
                    <a:pt x="2025" y="2449"/>
                    <a:pt x="2022" y="2448"/>
                  </a:cubicBezTo>
                  <a:cubicBezTo>
                    <a:pt x="2007" y="2443"/>
                    <a:pt x="1998" y="2425"/>
                    <a:pt x="1991" y="2411"/>
                  </a:cubicBezTo>
                  <a:cubicBezTo>
                    <a:pt x="1989" y="2407"/>
                    <a:pt x="1987" y="2403"/>
                    <a:pt x="1985" y="2400"/>
                  </a:cubicBezTo>
                  <a:cubicBezTo>
                    <a:pt x="1982" y="2395"/>
                    <a:pt x="1973" y="2392"/>
                    <a:pt x="1960" y="2392"/>
                  </a:cubicBezTo>
                  <a:cubicBezTo>
                    <a:pt x="1946" y="2392"/>
                    <a:pt x="1929" y="2395"/>
                    <a:pt x="1914" y="2401"/>
                  </a:cubicBezTo>
                  <a:cubicBezTo>
                    <a:pt x="1899" y="2407"/>
                    <a:pt x="1889" y="2410"/>
                    <a:pt x="1884" y="2410"/>
                  </a:cubicBezTo>
                  <a:cubicBezTo>
                    <a:pt x="1880" y="2410"/>
                    <a:pt x="1878" y="2409"/>
                    <a:pt x="1876" y="2407"/>
                  </a:cubicBezTo>
                  <a:cubicBezTo>
                    <a:pt x="1874" y="2403"/>
                    <a:pt x="1876" y="2399"/>
                    <a:pt x="1877" y="2396"/>
                  </a:cubicBezTo>
                  <a:cubicBezTo>
                    <a:pt x="1883" y="2385"/>
                    <a:pt x="1885" y="2363"/>
                    <a:pt x="1882" y="2361"/>
                  </a:cubicBezTo>
                  <a:cubicBezTo>
                    <a:pt x="1876" y="2362"/>
                    <a:pt x="1870" y="2369"/>
                    <a:pt x="1863" y="2378"/>
                  </a:cubicBezTo>
                  <a:cubicBezTo>
                    <a:pt x="1858" y="2384"/>
                    <a:pt x="1852" y="2391"/>
                    <a:pt x="1846" y="2397"/>
                  </a:cubicBezTo>
                  <a:cubicBezTo>
                    <a:pt x="1832" y="2411"/>
                    <a:pt x="1838" y="2421"/>
                    <a:pt x="1852" y="2443"/>
                  </a:cubicBezTo>
                  <a:lnTo>
                    <a:pt x="1855" y="2448"/>
                  </a:lnTo>
                  <a:cubicBezTo>
                    <a:pt x="1863" y="2461"/>
                    <a:pt x="1866" y="2467"/>
                    <a:pt x="1864" y="2472"/>
                  </a:cubicBezTo>
                  <a:cubicBezTo>
                    <a:pt x="1862" y="2477"/>
                    <a:pt x="1857" y="2478"/>
                    <a:pt x="1848" y="2480"/>
                  </a:cubicBezTo>
                  <a:cubicBezTo>
                    <a:pt x="1838" y="2481"/>
                    <a:pt x="1832" y="2482"/>
                    <a:pt x="1826" y="2482"/>
                  </a:cubicBezTo>
                  <a:cubicBezTo>
                    <a:pt x="1819" y="2482"/>
                    <a:pt x="1813" y="2481"/>
                    <a:pt x="1805" y="2480"/>
                  </a:cubicBezTo>
                  <a:cubicBezTo>
                    <a:pt x="1796" y="2478"/>
                    <a:pt x="1786" y="2477"/>
                    <a:pt x="1775" y="2475"/>
                  </a:cubicBezTo>
                  <a:cubicBezTo>
                    <a:pt x="1765" y="2474"/>
                    <a:pt x="1755" y="2473"/>
                    <a:pt x="1747" y="2471"/>
                  </a:cubicBezTo>
                  <a:cubicBezTo>
                    <a:pt x="1745" y="2471"/>
                    <a:pt x="1744" y="2471"/>
                    <a:pt x="1743" y="2471"/>
                  </a:cubicBezTo>
                  <a:cubicBezTo>
                    <a:pt x="1721" y="2471"/>
                    <a:pt x="1672" y="2487"/>
                    <a:pt x="1654" y="2502"/>
                  </a:cubicBezTo>
                  <a:cubicBezTo>
                    <a:pt x="1646" y="2509"/>
                    <a:pt x="1635" y="2512"/>
                    <a:pt x="1620" y="2512"/>
                  </a:cubicBezTo>
                  <a:cubicBezTo>
                    <a:pt x="1611" y="2512"/>
                    <a:pt x="1602" y="2511"/>
                    <a:pt x="1593" y="2510"/>
                  </a:cubicBezTo>
                  <a:cubicBezTo>
                    <a:pt x="1586" y="2509"/>
                    <a:pt x="1578" y="2509"/>
                    <a:pt x="1572" y="2509"/>
                  </a:cubicBezTo>
                  <a:cubicBezTo>
                    <a:pt x="1569" y="2509"/>
                    <a:pt x="1567" y="2509"/>
                    <a:pt x="1565" y="2509"/>
                  </a:cubicBezTo>
                  <a:lnTo>
                    <a:pt x="1559" y="2510"/>
                  </a:lnTo>
                  <a:cubicBezTo>
                    <a:pt x="1539" y="2512"/>
                    <a:pt x="1524" y="2514"/>
                    <a:pt x="1509" y="2533"/>
                  </a:cubicBezTo>
                  <a:cubicBezTo>
                    <a:pt x="1501" y="2544"/>
                    <a:pt x="1503" y="2549"/>
                    <a:pt x="1505" y="2554"/>
                  </a:cubicBezTo>
                  <a:cubicBezTo>
                    <a:pt x="1507" y="2559"/>
                    <a:pt x="1509" y="2565"/>
                    <a:pt x="1500" y="2572"/>
                  </a:cubicBezTo>
                  <a:cubicBezTo>
                    <a:pt x="1491" y="2579"/>
                    <a:pt x="1478" y="2580"/>
                    <a:pt x="1467" y="2580"/>
                  </a:cubicBezTo>
                  <a:cubicBezTo>
                    <a:pt x="1461" y="2580"/>
                    <a:pt x="1455" y="2580"/>
                    <a:pt x="1449" y="2579"/>
                  </a:cubicBezTo>
                  <a:cubicBezTo>
                    <a:pt x="1443" y="2579"/>
                    <a:pt x="1437" y="2579"/>
                    <a:pt x="1431" y="2579"/>
                  </a:cubicBezTo>
                  <a:cubicBezTo>
                    <a:pt x="1411" y="2579"/>
                    <a:pt x="1409" y="2584"/>
                    <a:pt x="1406" y="2610"/>
                  </a:cubicBezTo>
                  <a:cubicBezTo>
                    <a:pt x="1405" y="2619"/>
                    <a:pt x="1406" y="2620"/>
                    <a:pt x="1406" y="2620"/>
                  </a:cubicBezTo>
                  <a:cubicBezTo>
                    <a:pt x="1406" y="2620"/>
                    <a:pt x="1409" y="2618"/>
                    <a:pt x="1410" y="2616"/>
                  </a:cubicBezTo>
                  <a:lnTo>
                    <a:pt x="1417" y="2607"/>
                  </a:lnTo>
                  <a:lnTo>
                    <a:pt x="1417" y="2641"/>
                  </a:lnTo>
                  <a:lnTo>
                    <a:pt x="1413" y="2639"/>
                  </a:lnTo>
                  <a:cubicBezTo>
                    <a:pt x="1412" y="2639"/>
                    <a:pt x="1401" y="2637"/>
                    <a:pt x="1381" y="2634"/>
                  </a:cubicBezTo>
                  <a:cubicBezTo>
                    <a:pt x="1379" y="2633"/>
                    <a:pt x="1378" y="2633"/>
                    <a:pt x="1377" y="2633"/>
                  </a:cubicBezTo>
                  <a:cubicBezTo>
                    <a:pt x="1363" y="2633"/>
                    <a:pt x="1355" y="2644"/>
                    <a:pt x="1344" y="2660"/>
                  </a:cubicBezTo>
                  <a:lnTo>
                    <a:pt x="1341" y="2664"/>
                  </a:lnTo>
                  <a:cubicBezTo>
                    <a:pt x="1333" y="2675"/>
                    <a:pt x="1329" y="2681"/>
                    <a:pt x="1322" y="2681"/>
                  </a:cubicBezTo>
                  <a:cubicBezTo>
                    <a:pt x="1318" y="2681"/>
                    <a:pt x="1314" y="2679"/>
                    <a:pt x="1309" y="2676"/>
                  </a:cubicBezTo>
                  <a:lnTo>
                    <a:pt x="1304" y="2674"/>
                  </a:lnTo>
                  <a:cubicBezTo>
                    <a:pt x="1298" y="2671"/>
                    <a:pt x="1296" y="2666"/>
                    <a:pt x="1296" y="2663"/>
                  </a:cubicBezTo>
                  <a:cubicBezTo>
                    <a:pt x="1295" y="2658"/>
                    <a:pt x="1298" y="2653"/>
                    <a:pt x="1301" y="2648"/>
                  </a:cubicBezTo>
                  <a:cubicBezTo>
                    <a:pt x="1294" y="2650"/>
                    <a:pt x="1286" y="2653"/>
                    <a:pt x="1277" y="2656"/>
                  </a:cubicBezTo>
                  <a:cubicBezTo>
                    <a:pt x="1253" y="2665"/>
                    <a:pt x="1223" y="2675"/>
                    <a:pt x="1199" y="2677"/>
                  </a:cubicBezTo>
                  <a:cubicBezTo>
                    <a:pt x="1196" y="2677"/>
                    <a:pt x="1194" y="2678"/>
                    <a:pt x="1192" y="2678"/>
                  </a:cubicBezTo>
                  <a:cubicBezTo>
                    <a:pt x="1161" y="2678"/>
                    <a:pt x="1157" y="2660"/>
                    <a:pt x="1155" y="2649"/>
                  </a:cubicBezTo>
                  <a:lnTo>
                    <a:pt x="1154" y="2645"/>
                  </a:lnTo>
                  <a:cubicBezTo>
                    <a:pt x="1152" y="2634"/>
                    <a:pt x="1141" y="2610"/>
                    <a:pt x="1126" y="2610"/>
                  </a:cubicBezTo>
                  <a:lnTo>
                    <a:pt x="1111" y="2611"/>
                  </a:lnTo>
                  <a:cubicBezTo>
                    <a:pt x="1099" y="2611"/>
                    <a:pt x="1090" y="2610"/>
                    <a:pt x="1088" y="2604"/>
                  </a:cubicBezTo>
                  <a:cubicBezTo>
                    <a:pt x="1086" y="2598"/>
                    <a:pt x="1092" y="2593"/>
                    <a:pt x="1098" y="2589"/>
                  </a:cubicBezTo>
                  <a:cubicBezTo>
                    <a:pt x="1104" y="2584"/>
                    <a:pt x="1106" y="2580"/>
                    <a:pt x="1105" y="2575"/>
                  </a:cubicBezTo>
                  <a:cubicBezTo>
                    <a:pt x="1103" y="2570"/>
                    <a:pt x="1097" y="2566"/>
                    <a:pt x="1090" y="2566"/>
                  </a:cubicBezTo>
                  <a:cubicBezTo>
                    <a:pt x="1086" y="2566"/>
                    <a:pt x="1082" y="2567"/>
                    <a:pt x="1079" y="2569"/>
                  </a:cubicBezTo>
                  <a:cubicBezTo>
                    <a:pt x="1067" y="2576"/>
                    <a:pt x="1058" y="2579"/>
                    <a:pt x="1049" y="2579"/>
                  </a:cubicBezTo>
                  <a:cubicBezTo>
                    <a:pt x="1041" y="2579"/>
                    <a:pt x="1034" y="2577"/>
                    <a:pt x="1028" y="2572"/>
                  </a:cubicBezTo>
                  <a:cubicBezTo>
                    <a:pt x="1022" y="2568"/>
                    <a:pt x="1010" y="2563"/>
                    <a:pt x="998" y="2558"/>
                  </a:cubicBezTo>
                  <a:cubicBezTo>
                    <a:pt x="988" y="2554"/>
                    <a:pt x="977" y="2550"/>
                    <a:pt x="970" y="2546"/>
                  </a:cubicBezTo>
                  <a:cubicBezTo>
                    <a:pt x="964" y="2542"/>
                    <a:pt x="956" y="2540"/>
                    <a:pt x="950" y="2540"/>
                  </a:cubicBezTo>
                  <a:cubicBezTo>
                    <a:pt x="942" y="2540"/>
                    <a:pt x="938" y="2543"/>
                    <a:pt x="935" y="2550"/>
                  </a:cubicBezTo>
                  <a:cubicBezTo>
                    <a:pt x="930" y="2567"/>
                    <a:pt x="904" y="2568"/>
                    <a:pt x="893" y="2568"/>
                  </a:cubicBezTo>
                  <a:cubicBezTo>
                    <a:pt x="887" y="2568"/>
                    <a:pt x="881" y="2568"/>
                    <a:pt x="876" y="2567"/>
                  </a:cubicBezTo>
                  <a:cubicBezTo>
                    <a:pt x="868" y="2565"/>
                    <a:pt x="862" y="2557"/>
                    <a:pt x="858" y="2550"/>
                  </a:cubicBezTo>
                  <a:cubicBezTo>
                    <a:pt x="858" y="2556"/>
                    <a:pt x="857" y="2563"/>
                    <a:pt x="854" y="2573"/>
                  </a:cubicBezTo>
                  <a:cubicBezTo>
                    <a:pt x="849" y="2592"/>
                    <a:pt x="854" y="2595"/>
                    <a:pt x="864" y="2600"/>
                  </a:cubicBezTo>
                  <a:cubicBezTo>
                    <a:pt x="868" y="2602"/>
                    <a:pt x="871" y="2607"/>
                    <a:pt x="873" y="2613"/>
                  </a:cubicBezTo>
                  <a:cubicBezTo>
                    <a:pt x="877" y="2628"/>
                    <a:pt x="875" y="2650"/>
                    <a:pt x="868" y="2661"/>
                  </a:cubicBezTo>
                  <a:cubicBezTo>
                    <a:pt x="865" y="2666"/>
                    <a:pt x="863" y="2671"/>
                    <a:pt x="861" y="2676"/>
                  </a:cubicBezTo>
                  <a:cubicBezTo>
                    <a:pt x="857" y="2687"/>
                    <a:pt x="852" y="2698"/>
                    <a:pt x="843" y="2700"/>
                  </a:cubicBezTo>
                  <a:cubicBezTo>
                    <a:pt x="833" y="2703"/>
                    <a:pt x="810" y="2722"/>
                    <a:pt x="799" y="2750"/>
                  </a:cubicBezTo>
                  <a:cubicBezTo>
                    <a:pt x="788" y="2778"/>
                    <a:pt x="750" y="2788"/>
                    <a:pt x="728" y="2794"/>
                  </a:cubicBezTo>
                  <a:lnTo>
                    <a:pt x="721" y="2796"/>
                  </a:lnTo>
                  <a:cubicBezTo>
                    <a:pt x="718" y="2797"/>
                    <a:pt x="715" y="2797"/>
                    <a:pt x="712" y="2797"/>
                  </a:cubicBezTo>
                  <a:close/>
                </a:path>
              </a:pathLst>
            </a:custGeom>
            <a:solidFill>
              <a:srgbClr val="7030A0"/>
            </a:solidFill>
            <a:ln w="3175" cap="flat" cmpd="sng">
              <a:solidFill>
                <a:srgbClr val="FFFFFF"/>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40" name="Freeform 448">
              <a:extLst>
                <a:ext uri="{FF2B5EF4-FFF2-40B4-BE49-F238E27FC236}">
                  <a16:creationId xmlns:a16="http://schemas.microsoft.com/office/drawing/2014/main" id="{31261438-F570-C941-503B-AD90C84702B0}"/>
                </a:ext>
              </a:extLst>
            </p:cNvPr>
            <p:cNvSpPr>
              <a:spLocks/>
            </p:cNvSpPr>
            <p:nvPr/>
          </p:nvSpPr>
          <p:spPr bwMode="auto">
            <a:xfrm>
              <a:off x="1037201" y="4141091"/>
              <a:ext cx="1152964" cy="1485082"/>
            </a:xfrm>
            <a:custGeom>
              <a:avLst/>
              <a:gdLst>
                <a:gd name="T0" fmla="*/ 1014 w 1322"/>
                <a:gd name="T1" fmla="*/ 1628 h 1700"/>
                <a:gd name="T2" fmla="*/ 928 w 1322"/>
                <a:gd name="T3" fmla="*/ 1613 h 1700"/>
                <a:gd name="T4" fmla="*/ 875 w 1322"/>
                <a:gd name="T5" fmla="*/ 1617 h 1700"/>
                <a:gd name="T6" fmla="*/ 805 w 1322"/>
                <a:gd name="T7" fmla="*/ 1592 h 1700"/>
                <a:gd name="T8" fmla="*/ 731 w 1322"/>
                <a:gd name="T9" fmla="*/ 1513 h 1700"/>
                <a:gd name="T10" fmla="*/ 664 w 1322"/>
                <a:gd name="T11" fmla="*/ 1501 h 1700"/>
                <a:gd name="T12" fmla="*/ 682 w 1322"/>
                <a:gd name="T13" fmla="*/ 1406 h 1700"/>
                <a:gd name="T14" fmla="*/ 683 w 1322"/>
                <a:gd name="T15" fmla="*/ 1345 h 1700"/>
                <a:gd name="T16" fmla="*/ 646 w 1322"/>
                <a:gd name="T17" fmla="*/ 1258 h 1700"/>
                <a:gd name="T18" fmla="*/ 624 w 1322"/>
                <a:gd name="T19" fmla="*/ 1177 h 1700"/>
                <a:gd name="T20" fmla="*/ 541 w 1322"/>
                <a:gd name="T21" fmla="*/ 1147 h 1700"/>
                <a:gd name="T22" fmla="*/ 393 w 1322"/>
                <a:gd name="T23" fmla="*/ 1151 h 1700"/>
                <a:gd name="T24" fmla="*/ 292 w 1322"/>
                <a:gd name="T25" fmla="*/ 1185 h 1700"/>
                <a:gd name="T26" fmla="*/ 219 w 1322"/>
                <a:gd name="T27" fmla="*/ 1193 h 1700"/>
                <a:gd name="T28" fmla="*/ 129 w 1322"/>
                <a:gd name="T29" fmla="*/ 1168 h 1700"/>
                <a:gd name="T30" fmla="*/ 208 w 1322"/>
                <a:gd name="T31" fmla="*/ 1035 h 1700"/>
                <a:gd name="T32" fmla="*/ 151 w 1322"/>
                <a:gd name="T33" fmla="*/ 916 h 1700"/>
                <a:gd name="T34" fmla="*/ 47 w 1322"/>
                <a:gd name="T35" fmla="*/ 810 h 1700"/>
                <a:gd name="T36" fmla="*/ 28 w 1322"/>
                <a:gd name="T37" fmla="*/ 649 h 1700"/>
                <a:gd name="T38" fmla="*/ 79 w 1322"/>
                <a:gd name="T39" fmla="*/ 560 h 1700"/>
                <a:gd name="T40" fmla="*/ 180 w 1322"/>
                <a:gd name="T41" fmla="*/ 500 h 1700"/>
                <a:gd name="T42" fmla="*/ 183 w 1322"/>
                <a:gd name="T43" fmla="*/ 457 h 1700"/>
                <a:gd name="T44" fmla="*/ 275 w 1322"/>
                <a:gd name="T45" fmla="*/ 463 h 1700"/>
                <a:gd name="T46" fmla="*/ 342 w 1322"/>
                <a:gd name="T47" fmla="*/ 494 h 1700"/>
                <a:gd name="T48" fmla="*/ 379 w 1322"/>
                <a:gd name="T49" fmla="*/ 435 h 1700"/>
                <a:gd name="T50" fmla="*/ 409 w 1322"/>
                <a:gd name="T51" fmla="*/ 394 h 1700"/>
                <a:gd name="T52" fmla="*/ 469 w 1322"/>
                <a:gd name="T53" fmla="*/ 331 h 1700"/>
                <a:gd name="T54" fmla="*/ 534 w 1322"/>
                <a:gd name="T55" fmla="*/ 287 h 1700"/>
                <a:gd name="T56" fmla="*/ 639 w 1322"/>
                <a:gd name="T57" fmla="*/ 262 h 1700"/>
                <a:gd name="T58" fmla="*/ 710 w 1322"/>
                <a:gd name="T59" fmla="*/ 220 h 1700"/>
                <a:gd name="T60" fmla="*/ 819 w 1322"/>
                <a:gd name="T61" fmla="*/ 171 h 1700"/>
                <a:gd name="T62" fmla="*/ 869 w 1322"/>
                <a:gd name="T63" fmla="*/ 147 h 1700"/>
                <a:gd name="T64" fmla="*/ 917 w 1322"/>
                <a:gd name="T65" fmla="*/ 61 h 1700"/>
                <a:gd name="T66" fmla="*/ 969 w 1322"/>
                <a:gd name="T67" fmla="*/ 44 h 1700"/>
                <a:gd name="T68" fmla="*/ 1022 w 1322"/>
                <a:gd name="T69" fmla="*/ 86 h 1700"/>
                <a:gd name="T70" fmla="*/ 1065 w 1322"/>
                <a:gd name="T71" fmla="*/ 178 h 1700"/>
                <a:gd name="T72" fmla="*/ 1101 w 1322"/>
                <a:gd name="T73" fmla="*/ 211 h 1700"/>
                <a:gd name="T74" fmla="*/ 1126 w 1322"/>
                <a:gd name="T75" fmla="*/ 262 h 1700"/>
                <a:gd name="T76" fmla="*/ 1078 w 1322"/>
                <a:gd name="T77" fmla="*/ 344 h 1700"/>
                <a:gd name="T78" fmla="*/ 1050 w 1322"/>
                <a:gd name="T79" fmla="*/ 423 h 1700"/>
                <a:gd name="T80" fmla="*/ 1038 w 1322"/>
                <a:gd name="T81" fmla="*/ 464 h 1700"/>
                <a:gd name="T82" fmla="*/ 1104 w 1322"/>
                <a:gd name="T83" fmla="*/ 533 h 1700"/>
                <a:gd name="T84" fmla="*/ 1063 w 1322"/>
                <a:gd name="T85" fmla="*/ 591 h 1700"/>
                <a:gd name="T86" fmla="*/ 1045 w 1322"/>
                <a:gd name="T87" fmla="*/ 621 h 1700"/>
                <a:gd name="T88" fmla="*/ 979 w 1322"/>
                <a:gd name="T89" fmla="*/ 664 h 1700"/>
                <a:gd name="T90" fmla="*/ 993 w 1322"/>
                <a:gd name="T91" fmla="*/ 716 h 1700"/>
                <a:gd name="T92" fmla="*/ 950 w 1322"/>
                <a:gd name="T93" fmla="*/ 739 h 1700"/>
                <a:gd name="T94" fmla="*/ 980 w 1322"/>
                <a:gd name="T95" fmla="*/ 830 h 1700"/>
                <a:gd name="T96" fmla="*/ 1099 w 1322"/>
                <a:gd name="T97" fmla="*/ 792 h 1700"/>
                <a:gd name="T98" fmla="*/ 1211 w 1322"/>
                <a:gd name="T99" fmla="*/ 814 h 1700"/>
                <a:gd name="T100" fmla="*/ 1254 w 1322"/>
                <a:gd name="T101" fmla="*/ 948 h 1700"/>
                <a:gd name="T102" fmla="*/ 1297 w 1322"/>
                <a:gd name="T103" fmla="*/ 1005 h 1700"/>
                <a:gd name="T104" fmla="*/ 1249 w 1322"/>
                <a:gd name="T105" fmla="*/ 1109 h 1700"/>
                <a:gd name="T106" fmla="*/ 1288 w 1322"/>
                <a:gd name="T107" fmla="*/ 1240 h 1700"/>
                <a:gd name="T108" fmla="*/ 1318 w 1322"/>
                <a:gd name="T109" fmla="*/ 1290 h 1700"/>
                <a:gd name="T110" fmla="*/ 1302 w 1322"/>
                <a:gd name="T111" fmla="*/ 1410 h 1700"/>
                <a:gd name="T112" fmla="*/ 1239 w 1322"/>
                <a:gd name="T113" fmla="*/ 1542 h 1700"/>
                <a:gd name="T114" fmla="*/ 1145 w 1322"/>
                <a:gd name="T115" fmla="*/ 1698 h 1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22" h="1700">
                  <a:moveTo>
                    <a:pt x="1145" y="1698"/>
                  </a:moveTo>
                  <a:cubicBezTo>
                    <a:pt x="1140" y="1693"/>
                    <a:pt x="1122" y="1678"/>
                    <a:pt x="1110" y="1678"/>
                  </a:cubicBezTo>
                  <a:cubicBezTo>
                    <a:pt x="1093" y="1678"/>
                    <a:pt x="1082" y="1669"/>
                    <a:pt x="1072" y="1661"/>
                  </a:cubicBezTo>
                  <a:cubicBezTo>
                    <a:pt x="1070" y="1660"/>
                    <a:pt x="1068" y="1658"/>
                    <a:pt x="1067" y="1657"/>
                  </a:cubicBezTo>
                  <a:cubicBezTo>
                    <a:pt x="1062" y="1653"/>
                    <a:pt x="1054" y="1649"/>
                    <a:pt x="1045" y="1645"/>
                  </a:cubicBezTo>
                  <a:cubicBezTo>
                    <a:pt x="1034" y="1640"/>
                    <a:pt x="1023" y="1634"/>
                    <a:pt x="1014" y="1628"/>
                  </a:cubicBezTo>
                  <a:cubicBezTo>
                    <a:pt x="1006" y="1621"/>
                    <a:pt x="1002" y="1618"/>
                    <a:pt x="997" y="1618"/>
                  </a:cubicBezTo>
                  <a:cubicBezTo>
                    <a:pt x="994" y="1618"/>
                    <a:pt x="990" y="1620"/>
                    <a:pt x="984" y="1625"/>
                  </a:cubicBezTo>
                  <a:cubicBezTo>
                    <a:pt x="978" y="1630"/>
                    <a:pt x="972" y="1632"/>
                    <a:pt x="966" y="1632"/>
                  </a:cubicBezTo>
                  <a:cubicBezTo>
                    <a:pt x="959" y="1632"/>
                    <a:pt x="954" y="1630"/>
                    <a:pt x="947" y="1627"/>
                  </a:cubicBezTo>
                  <a:lnTo>
                    <a:pt x="943" y="1626"/>
                  </a:lnTo>
                  <a:cubicBezTo>
                    <a:pt x="935" y="1623"/>
                    <a:pt x="931" y="1617"/>
                    <a:pt x="928" y="1613"/>
                  </a:cubicBezTo>
                  <a:cubicBezTo>
                    <a:pt x="925" y="1609"/>
                    <a:pt x="924" y="1607"/>
                    <a:pt x="922" y="1607"/>
                  </a:cubicBezTo>
                  <a:cubicBezTo>
                    <a:pt x="922" y="1607"/>
                    <a:pt x="921" y="1607"/>
                    <a:pt x="920" y="1608"/>
                  </a:cubicBezTo>
                  <a:cubicBezTo>
                    <a:pt x="917" y="1609"/>
                    <a:pt x="914" y="1611"/>
                    <a:pt x="911" y="1613"/>
                  </a:cubicBezTo>
                  <a:cubicBezTo>
                    <a:pt x="905" y="1617"/>
                    <a:pt x="899" y="1622"/>
                    <a:pt x="891" y="1622"/>
                  </a:cubicBezTo>
                  <a:cubicBezTo>
                    <a:pt x="888" y="1622"/>
                    <a:pt x="885" y="1621"/>
                    <a:pt x="882" y="1620"/>
                  </a:cubicBezTo>
                  <a:cubicBezTo>
                    <a:pt x="879" y="1619"/>
                    <a:pt x="877" y="1618"/>
                    <a:pt x="875" y="1617"/>
                  </a:cubicBezTo>
                  <a:cubicBezTo>
                    <a:pt x="873" y="1616"/>
                    <a:pt x="871" y="1615"/>
                    <a:pt x="870" y="1615"/>
                  </a:cubicBezTo>
                  <a:cubicBezTo>
                    <a:pt x="868" y="1615"/>
                    <a:pt x="865" y="1618"/>
                    <a:pt x="859" y="1622"/>
                  </a:cubicBezTo>
                  <a:cubicBezTo>
                    <a:pt x="857" y="1624"/>
                    <a:pt x="853" y="1626"/>
                    <a:pt x="850" y="1626"/>
                  </a:cubicBezTo>
                  <a:cubicBezTo>
                    <a:pt x="834" y="1626"/>
                    <a:pt x="821" y="1601"/>
                    <a:pt x="818" y="1594"/>
                  </a:cubicBezTo>
                  <a:cubicBezTo>
                    <a:pt x="817" y="1591"/>
                    <a:pt x="814" y="1589"/>
                    <a:pt x="811" y="1589"/>
                  </a:cubicBezTo>
                  <a:cubicBezTo>
                    <a:pt x="809" y="1589"/>
                    <a:pt x="807" y="1589"/>
                    <a:pt x="805" y="1592"/>
                  </a:cubicBezTo>
                  <a:cubicBezTo>
                    <a:pt x="803" y="1595"/>
                    <a:pt x="800" y="1596"/>
                    <a:pt x="798" y="1596"/>
                  </a:cubicBezTo>
                  <a:cubicBezTo>
                    <a:pt x="793" y="1596"/>
                    <a:pt x="788" y="1592"/>
                    <a:pt x="780" y="1585"/>
                  </a:cubicBezTo>
                  <a:cubicBezTo>
                    <a:pt x="776" y="1581"/>
                    <a:pt x="771" y="1577"/>
                    <a:pt x="765" y="1573"/>
                  </a:cubicBezTo>
                  <a:cubicBezTo>
                    <a:pt x="751" y="1564"/>
                    <a:pt x="752" y="1551"/>
                    <a:pt x="752" y="1539"/>
                  </a:cubicBezTo>
                  <a:cubicBezTo>
                    <a:pt x="752" y="1534"/>
                    <a:pt x="752" y="1529"/>
                    <a:pt x="752" y="1524"/>
                  </a:cubicBezTo>
                  <a:cubicBezTo>
                    <a:pt x="750" y="1516"/>
                    <a:pt x="743" y="1514"/>
                    <a:pt x="731" y="1513"/>
                  </a:cubicBezTo>
                  <a:cubicBezTo>
                    <a:pt x="725" y="1512"/>
                    <a:pt x="719" y="1512"/>
                    <a:pt x="716" y="1509"/>
                  </a:cubicBezTo>
                  <a:cubicBezTo>
                    <a:pt x="715" y="1509"/>
                    <a:pt x="714" y="1508"/>
                    <a:pt x="710" y="1508"/>
                  </a:cubicBezTo>
                  <a:cubicBezTo>
                    <a:pt x="700" y="1508"/>
                    <a:pt x="684" y="1514"/>
                    <a:pt x="679" y="1515"/>
                  </a:cubicBezTo>
                  <a:cubicBezTo>
                    <a:pt x="678" y="1516"/>
                    <a:pt x="668" y="1528"/>
                    <a:pt x="668" y="1528"/>
                  </a:cubicBezTo>
                  <a:lnTo>
                    <a:pt x="667" y="1520"/>
                  </a:lnTo>
                  <a:cubicBezTo>
                    <a:pt x="666" y="1512"/>
                    <a:pt x="665" y="1505"/>
                    <a:pt x="664" y="1501"/>
                  </a:cubicBezTo>
                  <a:cubicBezTo>
                    <a:pt x="663" y="1496"/>
                    <a:pt x="660" y="1494"/>
                    <a:pt x="654" y="1489"/>
                  </a:cubicBezTo>
                  <a:cubicBezTo>
                    <a:pt x="649" y="1486"/>
                    <a:pt x="644" y="1482"/>
                    <a:pt x="639" y="1476"/>
                  </a:cubicBezTo>
                  <a:cubicBezTo>
                    <a:pt x="627" y="1463"/>
                    <a:pt x="633" y="1456"/>
                    <a:pt x="641" y="1445"/>
                  </a:cubicBezTo>
                  <a:cubicBezTo>
                    <a:pt x="642" y="1443"/>
                    <a:pt x="643" y="1441"/>
                    <a:pt x="645" y="1439"/>
                  </a:cubicBezTo>
                  <a:cubicBezTo>
                    <a:pt x="656" y="1423"/>
                    <a:pt x="658" y="1421"/>
                    <a:pt x="670" y="1412"/>
                  </a:cubicBezTo>
                  <a:cubicBezTo>
                    <a:pt x="676" y="1407"/>
                    <a:pt x="679" y="1406"/>
                    <a:pt x="682" y="1406"/>
                  </a:cubicBezTo>
                  <a:cubicBezTo>
                    <a:pt x="684" y="1405"/>
                    <a:pt x="685" y="1405"/>
                    <a:pt x="689" y="1401"/>
                  </a:cubicBezTo>
                  <a:cubicBezTo>
                    <a:pt x="696" y="1395"/>
                    <a:pt x="698" y="1379"/>
                    <a:pt x="700" y="1367"/>
                  </a:cubicBezTo>
                  <a:lnTo>
                    <a:pt x="701" y="1362"/>
                  </a:lnTo>
                  <a:cubicBezTo>
                    <a:pt x="702" y="1357"/>
                    <a:pt x="701" y="1353"/>
                    <a:pt x="698" y="1349"/>
                  </a:cubicBezTo>
                  <a:cubicBezTo>
                    <a:pt x="695" y="1346"/>
                    <a:pt x="691" y="1345"/>
                    <a:pt x="687" y="1345"/>
                  </a:cubicBezTo>
                  <a:cubicBezTo>
                    <a:pt x="686" y="1345"/>
                    <a:pt x="685" y="1345"/>
                    <a:pt x="683" y="1345"/>
                  </a:cubicBezTo>
                  <a:cubicBezTo>
                    <a:pt x="682" y="1345"/>
                    <a:pt x="681" y="1345"/>
                    <a:pt x="680" y="1345"/>
                  </a:cubicBezTo>
                  <a:cubicBezTo>
                    <a:pt x="664" y="1345"/>
                    <a:pt x="649" y="1330"/>
                    <a:pt x="647" y="1323"/>
                  </a:cubicBezTo>
                  <a:cubicBezTo>
                    <a:pt x="644" y="1316"/>
                    <a:pt x="640" y="1306"/>
                    <a:pt x="628" y="1294"/>
                  </a:cubicBezTo>
                  <a:cubicBezTo>
                    <a:pt x="622" y="1288"/>
                    <a:pt x="620" y="1283"/>
                    <a:pt x="621" y="1278"/>
                  </a:cubicBezTo>
                  <a:cubicBezTo>
                    <a:pt x="622" y="1270"/>
                    <a:pt x="631" y="1266"/>
                    <a:pt x="642" y="1261"/>
                  </a:cubicBezTo>
                  <a:cubicBezTo>
                    <a:pt x="645" y="1260"/>
                    <a:pt x="646" y="1259"/>
                    <a:pt x="646" y="1258"/>
                  </a:cubicBezTo>
                  <a:cubicBezTo>
                    <a:pt x="647" y="1255"/>
                    <a:pt x="645" y="1249"/>
                    <a:pt x="642" y="1244"/>
                  </a:cubicBezTo>
                  <a:cubicBezTo>
                    <a:pt x="639" y="1237"/>
                    <a:pt x="636" y="1229"/>
                    <a:pt x="638" y="1222"/>
                  </a:cubicBezTo>
                  <a:lnTo>
                    <a:pt x="640" y="1216"/>
                  </a:lnTo>
                  <a:cubicBezTo>
                    <a:pt x="643" y="1206"/>
                    <a:pt x="646" y="1200"/>
                    <a:pt x="644" y="1192"/>
                  </a:cubicBezTo>
                  <a:cubicBezTo>
                    <a:pt x="643" y="1185"/>
                    <a:pt x="633" y="1176"/>
                    <a:pt x="626" y="1176"/>
                  </a:cubicBezTo>
                  <a:cubicBezTo>
                    <a:pt x="625" y="1176"/>
                    <a:pt x="624" y="1177"/>
                    <a:pt x="624" y="1177"/>
                  </a:cubicBezTo>
                  <a:cubicBezTo>
                    <a:pt x="621" y="1178"/>
                    <a:pt x="619" y="1179"/>
                    <a:pt x="616" y="1179"/>
                  </a:cubicBezTo>
                  <a:cubicBezTo>
                    <a:pt x="604" y="1179"/>
                    <a:pt x="591" y="1171"/>
                    <a:pt x="584" y="1160"/>
                  </a:cubicBezTo>
                  <a:cubicBezTo>
                    <a:pt x="580" y="1155"/>
                    <a:pt x="576" y="1148"/>
                    <a:pt x="574" y="1148"/>
                  </a:cubicBezTo>
                  <a:cubicBezTo>
                    <a:pt x="574" y="1148"/>
                    <a:pt x="572" y="1149"/>
                    <a:pt x="569" y="1154"/>
                  </a:cubicBezTo>
                  <a:cubicBezTo>
                    <a:pt x="566" y="1158"/>
                    <a:pt x="562" y="1159"/>
                    <a:pt x="559" y="1159"/>
                  </a:cubicBezTo>
                  <a:cubicBezTo>
                    <a:pt x="553" y="1159"/>
                    <a:pt x="547" y="1153"/>
                    <a:pt x="541" y="1147"/>
                  </a:cubicBezTo>
                  <a:cubicBezTo>
                    <a:pt x="537" y="1143"/>
                    <a:pt x="534" y="1139"/>
                    <a:pt x="531" y="1138"/>
                  </a:cubicBezTo>
                  <a:cubicBezTo>
                    <a:pt x="526" y="1135"/>
                    <a:pt x="522" y="1130"/>
                    <a:pt x="517" y="1126"/>
                  </a:cubicBezTo>
                  <a:cubicBezTo>
                    <a:pt x="512" y="1119"/>
                    <a:pt x="506" y="1113"/>
                    <a:pt x="499" y="1112"/>
                  </a:cubicBezTo>
                  <a:cubicBezTo>
                    <a:pt x="497" y="1112"/>
                    <a:pt x="495" y="1112"/>
                    <a:pt x="493" y="1112"/>
                  </a:cubicBezTo>
                  <a:cubicBezTo>
                    <a:pt x="481" y="1112"/>
                    <a:pt x="462" y="1115"/>
                    <a:pt x="443" y="1125"/>
                  </a:cubicBezTo>
                  <a:cubicBezTo>
                    <a:pt x="420" y="1136"/>
                    <a:pt x="408" y="1142"/>
                    <a:pt x="393" y="1151"/>
                  </a:cubicBezTo>
                  <a:lnTo>
                    <a:pt x="384" y="1156"/>
                  </a:lnTo>
                  <a:cubicBezTo>
                    <a:pt x="372" y="1163"/>
                    <a:pt x="362" y="1169"/>
                    <a:pt x="353" y="1171"/>
                  </a:cubicBezTo>
                  <a:cubicBezTo>
                    <a:pt x="343" y="1173"/>
                    <a:pt x="335" y="1177"/>
                    <a:pt x="321" y="1185"/>
                  </a:cubicBezTo>
                  <a:cubicBezTo>
                    <a:pt x="318" y="1188"/>
                    <a:pt x="315" y="1189"/>
                    <a:pt x="311" y="1189"/>
                  </a:cubicBezTo>
                  <a:cubicBezTo>
                    <a:pt x="307" y="1189"/>
                    <a:pt x="304" y="1188"/>
                    <a:pt x="300" y="1187"/>
                  </a:cubicBezTo>
                  <a:cubicBezTo>
                    <a:pt x="297" y="1186"/>
                    <a:pt x="295" y="1185"/>
                    <a:pt x="292" y="1185"/>
                  </a:cubicBezTo>
                  <a:cubicBezTo>
                    <a:pt x="290" y="1185"/>
                    <a:pt x="288" y="1186"/>
                    <a:pt x="285" y="1189"/>
                  </a:cubicBezTo>
                  <a:cubicBezTo>
                    <a:pt x="274" y="1203"/>
                    <a:pt x="262" y="1206"/>
                    <a:pt x="254" y="1206"/>
                  </a:cubicBezTo>
                  <a:cubicBezTo>
                    <a:pt x="250" y="1206"/>
                    <a:pt x="247" y="1203"/>
                    <a:pt x="244" y="1200"/>
                  </a:cubicBezTo>
                  <a:cubicBezTo>
                    <a:pt x="240" y="1196"/>
                    <a:pt x="235" y="1192"/>
                    <a:pt x="229" y="1192"/>
                  </a:cubicBezTo>
                  <a:cubicBezTo>
                    <a:pt x="228" y="1192"/>
                    <a:pt x="227" y="1192"/>
                    <a:pt x="226" y="1193"/>
                  </a:cubicBezTo>
                  <a:cubicBezTo>
                    <a:pt x="224" y="1193"/>
                    <a:pt x="222" y="1193"/>
                    <a:pt x="219" y="1193"/>
                  </a:cubicBezTo>
                  <a:cubicBezTo>
                    <a:pt x="202" y="1193"/>
                    <a:pt x="177" y="1187"/>
                    <a:pt x="159" y="1179"/>
                  </a:cubicBezTo>
                  <a:cubicBezTo>
                    <a:pt x="157" y="1178"/>
                    <a:pt x="154" y="1178"/>
                    <a:pt x="151" y="1178"/>
                  </a:cubicBezTo>
                  <a:cubicBezTo>
                    <a:pt x="145" y="1178"/>
                    <a:pt x="138" y="1180"/>
                    <a:pt x="130" y="1185"/>
                  </a:cubicBezTo>
                  <a:lnTo>
                    <a:pt x="122" y="1191"/>
                  </a:lnTo>
                  <a:lnTo>
                    <a:pt x="124" y="1181"/>
                  </a:lnTo>
                  <a:cubicBezTo>
                    <a:pt x="125" y="1177"/>
                    <a:pt x="127" y="1172"/>
                    <a:pt x="129" y="1168"/>
                  </a:cubicBezTo>
                  <a:cubicBezTo>
                    <a:pt x="131" y="1163"/>
                    <a:pt x="133" y="1158"/>
                    <a:pt x="133" y="1154"/>
                  </a:cubicBezTo>
                  <a:cubicBezTo>
                    <a:pt x="137" y="1138"/>
                    <a:pt x="147" y="1125"/>
                    <a:pt x="161" y="1111"/>
                  </a:cubicBezTo>
                  <a:cubicBezTo>
                    <a:pt x="171" y="1101"/>
                    <a:pt x="172" y="1094"/>
                    <a:pt x="173" y="1082"/>
                  </a:cubicBezTo>
                  <a:cubicBezTo>
                    <a:pt x="173" y="1078"/>
                    <a:pt x="173" y="1074"/>
                    <a:pt x="174" y="1070"/>
                  </a:cubicBezTo>
                  <a:cubicBezTo>
                    <a:pt x="177" y="1052"/>
                    <a:pt x="184" y="1047"/>
                    <a:pt x="197" y="1041"/>
                  </a:cubicBezTo>
                  <a:cubicBezTo>
                    <a:pt x="201" y="1039"/>
                    <a:pt x="204" y="1037"/>
                    <a:pt x="208" y="1035"/>
                  </a:cubicBezTo>
                  <a:cubicBezTo>
                    <a:pt x="217" y="1030"/>
                    <a:pt x="218" y="1021"/>
                    <a:pt x="217" y="1006"/>
                  </a:cubicBezTo>
                  <a:cubicBezTo>
                    <a:pt x="217" y="997"/>
                    <a:pt x="217" y="988"/>
                    <a:pt x="221" y="979"/>
                  </a:cubicBezTo>
                  <a:cubicBezTo>
                    <a:pt x="223" y="973"/>
                    <a:pt x="223" y="968"/>
                    <a:pt x="221" y="964"/>
                  </a:cubicBezTo>
                  <a:cubicBezTo>
                    <a:pt x="217" y="959"/>
                    <a:pt x="209" y="955"/>
                    <a:pt x="198" y="955"/>
                  </a:cubicBezTo>
                  <a:cubicBezTo>
                    <a:pt x="178" y="955"/>
                    <a:pt x="157" y="948"/>
                    <a:pt x="157" y="928"/>
                  </a:cubicBezTo>
                  <a:cubicBezTo>
                    <a:pt x="157" y="916"/>
                    <a:pt x="155" y="916"/>
                    <a:pt x="151" y="916"/>
                  </a:cubicBezTo>
                  <a:cubicBezTo>
                    <a:pt x="148" y="916"/>
                    <a:pt x="143" y="917"/>
                    <a:pt x="138" y="918"/>
                  </a:cubicBezTo>
                  <a:cubicBezTo>
                    <a:pt x="136" y="918"/>
                    <a:pt x="134" y="918"/>
                    <a:pt x="133" y="918"/>
                  </a:cubicBezTo>
                  <a:cubicBezTo>
                    <a:pt x="120" y="918"/>
                    <a:pt x="113" y="911"/>
                    <a:pt x="106" y="904"/>
                  </a:cubicBezTo>
                  <a:cubicBezTo>
                    <a:pt x="103" y="900"/>
                    <a:pt x="99" y="896"/>
                    <a:pt x="95" y="894"/>
                  </a:cubicBezTo>
                  <a:cubicBezTo>
                    <a:pt x="76" y="883"/>
                    <a:pt x="66" y="866"/>
                    <a:pt x="64" y="842"/>
                  </a:cubicBezTo>
                  <a:cubicBezTo>
                    <a:pt x="62" y="823"/>
                    <a:pt x="55" y="817"/>
                    <a:pt x="47" y="810"/>
                  </a:cubicBezTo>
                  <a:cubicBezTo>
                    <a:pt x="44" y="808"/>
                    <a:pt x="41" y="806"/>
                    <a:pt x="39" y="803"/>
                  </a:cubicBezTo>
                  <a:cubicBezTo>
                    <a:pt x="31" y="796"/>
                    <a:pt x="26" y="783"/>
                    <a:pt x="21" y="769"/>
                  </a:cubicBezTo>
                  <a:cubicBezTo>
                    <a:pt x="18" y="760"/>
                    <a:pt x="14" y="750"/>
                    <a:pt x="9" y="741"/>
                  </a:cubicBezTo>
                  <a:cubicBezTo>
                    <a:pt x="0" y="725"/>
                    <a:pt x="7" y="707"/>
                    <a:pt x="15" y="688"/>
                  </a:cubicBezTo>
                  <a:cubicBezTo>
                    <a:pt x="18" y="682"/>
                    <a:pt x="21" y="675"/>
                    <a:pt x="23" y="669"/>
                  </a:cubicBezTo>
                  <a:cubicBezTo>
                    <a:pt x="27" y="659"/>
                    <a:pt x="27" y="653"/>
                    <a:pt x="28" y="649"/>
                  </a:cubicBezTo>
                  <a:cubicBezTo>
                    <a:pt x="29" y="642"/>
                    <a:pt x="29" y="640"/>
                    <a:pt x="39" y="632"/>
                  </a:cubicBezTo>
                  <a:cubicBezTo>
                    <a:pt x="44" y="628"/>
                    <a:pt x="49" y="626"/>
                    <a:pt x="52" y="625"/>
                  </a:cubicBezTo>
                  <a:cubicBezTo>
                    <a:pt x="53" y="624"/>
                    <a:pt x="54" y="624"/>
                    <a:pt x="54" y="624"/>
                  </a:cubicBezTo>
                  <a:cubicBezTo>
                    <a:pt x="53" y="624"/>
                    <a:pt x="51" y="619"/>
                    <a:pt x="50" y="616"/>
                  </a:cubicBezTo>
                  <a:cubicBezTo>
                    <a:pt x="40" y="597"/>
                    <a:pt x="49" y="578"/>
                    <a:pt x="62" y="568"/>
                  </a:cubicBezTo>
                  <a:cubicBezTo>
                    <a:pt x="67" y="565"/>
                    <a:pt x="73" y="563"/>
                    <a:pt x="79" y="560"/>
                  </a:cubicBezTo>
                  <a:cubicBezTo>
                    <a:pt x="91" y="556"/>
                    <a:pt x="102" y="552"/>
                    <a:pt x="108" y="541"/>
                  </a:cubicBezTo>
                  <a:cubicBezTo>
                    <a:pt x="114" y="525"/>
                    <a:pt x="123" y="517"/>
                    <a:pt x="134" y="517"/>
                  </a:cubicBezTo>
                  <a:cubicBezTo>
                    <a:pt x="138" y="517"/>
                    <a:pt x="143" y="518"/>
                    <a:pt x="148" y="521"/>
                  </a:cubicBezTo>
                  <a:cubicBezTo>
                    <a:pt x="151" y="523"/>
                    <a:pt x="153" y="524"/>
                    <a:pt x="155" y="524"/>
                  </a:cubicBezTo>
                  <a:cubicBezTo>
                    <a:pt x="163" y="524"/>
                    <a:pt x="169" y="516"/>
                    <a:pt x="177" y="506"/>
                  </a:cubicBezTo>
                  <a:cubicBezTo>
                    <a:pt x="179" y="503"/>
                    <a:pt x="180" y="501"/>
                    <a:pt x="180" y="500"/>
                  </a:cubicBezTo>
                  <a:cubicBezTo>
                    <a:pt x="180" y="497"/>
                    <a:pt x="176" y="494"/>
                    <a:pt x="171" y="491"/>
                  </a:cubicBezTo>
                  <a:cubicBezTo>
                    <a:pt x="169" y="490"/>
                    <a:pt x="167" y="488"/>
                    <a:pt x="164" y="486"/>
                  </a:cubicBezTo>
                  <a:lnTo>
                    <a:pt x="163" y="484"/>
                  </a:lnTo>
                  <a:lnTo>
                    <a:pt x="164" y="480"/>
                  </a:lnTo>
                  <a:cubicBezTo>
                    <a:pt x="166" y="470"/>
                    <a:pt x="168" y="460"/>
                    <a:pt x="177" y="458"/>
                  </a:cubicBezTo>
                  <a:cubicBezTo>
                    <a:pt x="179" y="457"/>
                    <a:pt x="181" y="457"/>
                    <a:pt x="183" y="457"/>
                  </a:cubicBezTo>
                  <a:cubicBezTo>
                    <a:pt x="193" y="457"/>
                    <a:pt x="198" y="464"/>
                    <a:pt x="203" y="473"/>
                  </a:cubicBezTo>
                  <a:cubicBezTo>
                    <a:pt x="204" y="475"/>
                    <a:pt x="206" y="478"/>
                    <a:pt x="207" y="482"/>
                  </a:cubicBezTo>
                  <a:cubicBezTo>
                    <a:pt x="211" y="489"/>
                    <a:pt x="215" y="499"/>
                    <a:pt x="220" y="499"/>
                  </a:cubicBezTo>
                  <a:cubicBezTo>
                    <a:pt x="222" y="499"/>
                    <a:pt x="224" y="497"/>
                    <a:pt x="227" y="494"/>
                  </a:cubicBezTo>
                  <a:cubicBezTo>
                    <a:pt x="245" y="474"/>
                    <a:pt x="252" y="469"/>
                    <a:pt x="268" y="464"/>
                  </a:cubicBezTo>
                  <a:cubicBezTo>
                    <a:pt x="271" y="464"/>
                    <a:pt x="273" y="463"/>
                    <a:pt x="275" y="463"/>
                  </a:cubicBezTo>
                  <a:cubicBezTo>
                    <a:pt x="290" y="463"/>
                    <a:pt x="301" y="477"/>
                    <a:pt x="305" y="483"/>
                  </a:cubicBezTo>
                  <a:cubicBezTo>
                    <a:pt x="308" y="487"/>
                    <a:pt x="313" y="490"/>
                    <a:pt x="316" y="490"/>
                  </a:cubicBezTo>
                  <a:cubicBezTo>
                    <a:pt x="318" y="490"/>
                    <a:pt x="319" y="490"/>
                    <a:pt x="320" y="487"/>
                  </a:cubicBezTo>
                  <a:cubicBezTo>
                    <a:pt x="321" y="481"/>
                    <a:pt x="324" y="480"/>
                    <a:pt x="326" y="480"/>
                  </a:cubicBezTo>
                  <a:cubicBezTo>
                    <a:pt x="330" y="480"/>
                    <a:pt x="333" y="483"/>
                    <a:pt x="337" y="488"/>
                  </a:cubicBezTo>
                  <a:cubicBezTo>
                    <a:pt x="338" y="490"/>
                    <a:pt x="340" y="492"/>
                    <a:pt x="342" y="494"/>
                  </a:cubicBezTo>
                  <a:cubicBezTo>
                    <a:pt x="344" y="496"/>
                    <a:pt x="347" y="497"/>
                    <a:pt x="351" y="497"/>
                  </a:cubicBezTo>
                  <a:cubicBezTo>
                    <a:pt x="357" y="497"/>
                    <a:pt x="364" y="494"/>
                    <a:pt x="370" y="491"/>
                  </a:cubicBezTo>
                  <a:cubicBezTo>
                    <a:pt x="378" y="486"/>
                    <a:pt x="381" y="479"/>
                    <a:pt x="379" y="469"/>
                  </a:cubicBezTo>
                  <a:cubicBezTo>
                    <a:pt x="377" y="463"/>
                    <a:pt x="381" y="457"/>
                    <a:pt x="384" y="452"/>
                  </a:cubicBezTo>
                  <a:cubicBezTo>
                    <a:pt x="388" y="445"/>
                    <a:pt x="389" y="443"/>
                    <a:pt x="386" y="440"/>
                  </a:cubicBezTo>
                  <a:cubicBezTo>
                    <a:pt x="384" y="438"/>
                    <a:pt x="381" y="436"/>
                    <a:pt x="379" y="435"/>
                  </a:cubicBezTo>
                  <a:cubicBezTo>
                    <a:pt x="373" y="432"/>
                    <a:pt x="368" y="428"/>
                    <a:pt x="368" y="416"/>
                  </a:cubicBezTo>
                  <a:cubicBezTo>
                    <a:pt x="368" y="414"/>
                    <a:pt x="368" y="411"/>
                    <a:pt x="368" y="410"/>
                  </a:cubicBezTo>
                  <a:cubicBezTo>
                    <a:pt x="367" y="399"/>
                    <a:pt x="367" y="393"/>
                    <a:pt x="378" y="383"/>
                  </a:cubicBezTo>
                  <a:cubicBezTo>
                    <a:pt x="381" y="379"/>
                    <a:pt x="384" y="378"/>
                    <a:pt x="388" y="378"/>
                  </a:cubicBezTo>
                  <a:cubicBezTo>
                    <a:pt x="395" y="378"/>
                    <a:pt x="401" y="384"/>
                    <a:pt x="406" y="390"/>
                  </a:cubicBezTo>
                  <a:cubicBezTo>
                    <a:pt x="407" y="391"/>
                    <a:pt x="408" y="392"/>
                    <a:pt x="409" y="394"/>
                  </a:cubicBezTo>
                  <a:cubicBezTo>
                    <a:pt x="413" y="398"/>
                    <a:pt x="422" y="406"/>
                    <a:pt x="429" y="406"/>
                  </a:cubicBezTo>
                  <a:cubicBezTo>
                    <a:pt x="432" y="406"/>
                    <a:pt x="434" y="405"/>
                    <a:pt x="436" y="403"/>
                  </a:cubicBezTo>
                  <a:cubicBezTo>
                    <a:pt x="447" y="389"/>
                    <a:pt x="452" y="378"/>
                    <a:pt x="449" y="372"/>
                  </a:cubicBezTo>
                  <a:cubicBezTo>
                    <a:pt x="446" y="366"/>
                    <a:pt x="444" y="356"/>
                    <a:pt x="448" y="349"/>
                  </a:cubicBezTo>
                  <a:cubicBezTo>
                    <a:pt x="450" y="344"/>
                    <a:pt x="455" y="341"/>
                    <a:pt x="460" y="340"/>
                  </a:cubicBezTo>
                  <a:cubicBezTo>
                    <a:pt x="468" y="339"/>
                    <a:pt x="468" y="337"/>
                    <a:pt x="469" y="331"/>
                  </a:cubicBezTo>
                  <a:cubicBezTo>
                    <a:pt x="469" y="329"/>
                    <a:pt x="470" y="328"/>
                    <a:pt x="470" y="326"/>
                  </a:cubicBezTo>
                  <a:cubicBezTo>
                    <a:pt x="472" y="317"/>
                    <a:pt x="486" y="316"/>
                    <a:pt x="496" y="315"/>
                  </a:cubicBezTo>
                  <a:cubicBezTo>
                    <a:pt x="500" y="315"/>
                    <a:pt x="504" y="315"/>
                    <a:pt x="505" y="314"/>
                  </a:cubicBezTo>
                  <a:cubicBezTo>
                    <a:pt x="508" y="313"/>
                    <a:pt x="510" y="311"/>
                    <a:pt x="513" y="305"/>
                  </a:cubicBezTo>
                  <a:cubicBezTo>
                    <a:pt x="515" y="302"/>
                    <a:pt x="517" y="298"/>
                    <a:pt x="521" y="294"/>
                  </a:cubicBezTo>
                  <a:cubicBezTo>
                    <a:pt x="524" y="290"/>
                    <a:pt x="529" y="287"/>
                    <a:pt x="534" y="287"/>
                  </a:cubicBezTo>
                  <a:cubicBezTo>
                    <a:pt x="538" y="287"/>
                    <a:pt x="542" y="289"/>
                    <a:pt x="546" y="290"/>
                  </a:cubicBezTo>
                  <a:cubicBezTo>
                    <a:pt x="550" y="291"/>
                    <a:pt x="554" y="292"/>
                    <a:pt x="557" y="292"/>
                  </a:cubicBezTo>
                  <a:cubicBezTo>
                    <a:pt x="566" y="292"/>
                    <a:pt x="574" y="289"/>
                    <a:pt x="585" y="280"/>
                  </a:cubicBezTo>
                  <a:cubicBezTo>
                    <a:pt x="587" y="278"/>
                    <a:pt x="590" y="275"/>
                    <a:pt x="593" y="273"/>
                  </a:cubicBezTo>
                  <a:cubicBezTo>
                    <a:pt x="603" y="264"/>
                    <a:pt x="612" y="255"/>
                    <a:pt x="622" y="255"/>
                  </a:cubicBezTo>
                  <a:cubicBezTo>
                    <a:pt x="627" y="255"/>
                    <a:pt x="633" y="258"/>
                    <a:pt x="639" y="262"/>
                  </a:cubicBezTo>
                  <a:cubicBezTo>
                    <a:pt x="645" y="265"/>
                    <a:pt x="651" y="268"/>
                    <a:pt x="656" y="268"/>
                  </a:cubicBezTo>
                  <a:cubicBezTo>
                    <a:pt x="657" y="268"/>
                    <a:pt x="658" y="267"/>
                    <a:pt x="659" y="267"/>
                  </a:cubicBezTo>
                  <a:cubicBezTo>
                    <a:pt x="663" y="265"/>
                    <a:pt x="667" y="262"/>
                    <a:pt x="672" y="260"/>
                  </a:cubicBezTo>
                  <a:cubicBezTo>
                    <a:pt x="681" y="256"/>
                    <a:pt x="691" y="251"/>
                    <a:pt x="695" y="246"/>
                  </a:cubicBezTo>
                  <a:cubicBezTo>
                    <a:pt x="699" y="241"/>
                    <a:pt x="700" y="238"/>
                    <a:pt x="703" y="233"/>
                  </a:cubicBezTo>
                  <a:cubicBezTo>
                    <a:pt x="705" y="230"/>
                    <a:pt x="707" y="226"/>
                    <a:pt x="710" y="220"/>
                  </a:cubicBezTo>
                  <a:cubicBezTo>
                    <a:pt x="719" y="204"/>
                    <a:pt x="737" y="195"/>
                    <a:pt x="747" y="192"/>
                  </a:cubicBezTo>
                  <a:cubicBezTo>
                    <a:pt x="749" y="192"/>
                    <a:pt x="752" y="191"/>
                    <a:pt x="755" y="191"/>
                  </a:cubicBezTo>
                  <a:cubicBezTo>
                    <a:pt x="763" y="189"/>
                    <a:pt x="774" y="188"/>
                    <a:pt x="785" y="180"/>
                  </a:cubicBezTo>
                  <a:cubicBezTo>
                    <a:pt x="788" y="178"/>
                    <a:pt x="790" y="176"/>
                    <a:pt x="793" y="174"/>
                  </a:cubicBezTo>
                  <a:cubicBezTo>
                    <a:pt x="801" y="168"/>
                    <a:pt x="807" y="164"/>
                    <a:pt x="812" y="164"/>
                  </a:cubicBezTo>
                  <a:cubicBezTo>
                    <a:pt x="814" y="164"/>
                    <a:pt x="818" y="164"/>
                    <a:pt x="819" y="171"/>
                  </a:cubicBezTo>
                  <a:cubicBezTo>
                    <a:pt x="820" y="173"/>
                    <a:pt x="820" y="173"/>
                    <a:pt x="820" y="173"/>
                  </a:cubicBezTo>
                  <a:cubicBezTo>
                    <a:pt x="821" y="173"/>
                    <a:pt x="826" y="169"/>
                    <a:pt x="827" y="163"/>
                  </a:cubicBezTo>
                  <a:cubicBezTo>
                    <a:pt x="829" y="153"/>
                    <a:pt x="836" y="152"/>
                    <a:pt x="844" y="151"/>
                  </a:cubicBezTo>
                  <a:cubicBezTo>
                    <a:pt x="848" y="151"/>
                    <a:pt x="853" y="150"/>
                    <a:pt x="858" y="149"/>
                  </a:cubicBezTo>
                  <a:cubicBezTo>
                    <a:pt x="863" y="147"/>
                    <a:pt x="867" y="147"/>
                    <a:pt x="869" y="147"/>
                  </a:cubicBezTo>
                  <a:cubicBezTo>
                    <a:pt x="869" y="147"/>
                    <a:pt x="869" y="147"/>
                    <a:pt x="869" y="147"/>
                  </a:cubicBezTo>
                  <a:cubicBezTo>
                    <a:pt x="869" y="144"/>
                    <a:pt x="870" y="142"/>
                    <a:pt x="871" y="138"/>
                  </a:cubicBezTo>
                  <a:cubicBezTo>
                    <a:pt x="872" y="135"/>
                    <a:pt x="872" y="132"/>
                    <a:pt x="873" y="130"/>
                  </a:cubicBezTo>
                  <a:cubicBezTo>
                    <a:pt x="876" y="120"/>
                    <a:pt x="877" y="114"/>
                    <a:pt x="884" y="104"/>
                  </a:cubicBezTo>
                  <a:cubicBezTo>
                    <a:pt x="890" y="97"/>
                    <a:pt x="896" y="93"/>
                    <a:pt x="902" y="89"/>
                  </a:cubicBezTo>
                  <a:cubicBezTo>
                    <a:pt x="906" y="87"/>
                    <a:pt x="909" y="85"/>
                    <a:pt x="911" y="82"/>
                  </a:cubicBezTo>
                  <a:cubicBezTo>
                    <a:pt x="915" y="78"/>
                    <a:pt x="916" y="69"/>
                    <a:pt x="917" y="61"/>
                  </a:cubicBezTo>
                  <a:cubicBezTo>
                    <a:pt x="917" y="58"/>
                    <a:pt x="918" y="55"/>
                    <a:pt x="919" y="52"/>
                  </a:cubicBezTo>
                  <a:cubicBezTo>
                    <a:pt x="919" y="49"/>
                    <a:pt x="919" y="46"/>
                    <a:pt x="919" y="42"/>
                  </a:cubicBezTo>
                  <a:cubicBezTo>
                    <a:pt x="919" y="33"/>
                    <a:pt x="918" y="21"/>
                    <a:pt x="931" y="12"/>
                  </a:cubicBezTo>
                  <a:cubicBezTo>
                    <a:pt x="943" y="4"/>
                    <a:pt x="950" y="0"/>
                    <a:pt x="957" y="0"/>
                  </a:cubicBezTo>
                  <a:cubicBezTo>
                    <a:pt x="962" y="0"/>
                    <a:pt x="966" y="2"/>
                    <a:pt x="969" y="6"/>
                  </a:cubicBezTo>
                  <a:cubicBezTo>
                    <a:pt x="976" y="16"/>
                    <a:pt x="977" y="31"/>
                    <a:pt x="969" y="44"/>
                  </a:cubicBezTo>
                  <a:cubicBezTo>
                    <a:pt x="968" y="46"/>
                    <a:pt x="968" y="47"/>
                    <a:pt x="968" y="48"/>
                  </a:cubicBezTo>
                  <a:cubicBezTo>
                    <a:pt x="970" y="52"/>
                    <a:pt x="978" y="56"/>
                    <a:pt x="983" y="59"/>
                  </a:cubicBezTo>
                  <a:lnTo>
                    <a:pt x="985" y="60"/>
                  </a:lnTo>
                  <a:cubicBezTo>
                    <a:pt x="994" y="64"/>
                    <a:pt x="1002" y="72"/>
                    <a:pt x="1006" y="81"/>
                  </a:cubicBezTo>
                  <a:cubicBezTo>
                    <a:pt x="1008" y="85"/>
                    <a:pt x="1015" y="86"/>
                    <a:pt x="1018" y="86"/>
                  </a:cubicBezTo>
                  <a:cubicBezTo>
                    <a:pt x="1020" y="86"/>
                    <a:pt x="1022" y="86"/>
                    <a:pt x="1022" y="86"/>
                  </a:cubicBezTo>
                  <a:cubicBezTo>
                    <a:pt x="1025" y="86"/>
                    <a:pt x="1041" y="88"/>
                    <a:pt x="1044" y="99"/>
                  </a:cubicBezTo>
                  <a:cubicBezTo>
                    <a:pt x="1046" y="107"/>
                    <a:pt x="1042" y="118"/>
                    <a:pt x="1039" y="125"/>
                  </a:cubicBezTo>
                  <a:cubicBezTo>
                    <a:pt x="1038" y="127"/>
                    <a:pt x="1037" y="129"/>
                    <a:pt x="1037" y="130"/>
                  </a:cubicBezTo>
                  <a:cubicBezTo>
                    <a:pt x="1035" y="136"/>
                    <a:pt x="1035" y="151"/>
                    <a:pt x="1040" y="156"/>
                  </a:cubicBezTo>
                  <a:cubicBezTo>
                    <a:pt x="1043" y="159"/>
                    <a:pt x="1046" y="161"/>
                    <a:pt x="1049" y="164"/>
                  </a:cubicBezTo>
                  <a:cubicBezTo>
                    <a:pt x="1054" y="168"/>
                    <a:pt x="1060" y="173"/>
                    <a:pt x="1065" y="178"/>
                  </a:cubicBezTo>
                  <a:cubicBezTo>
                    <a:pt x="1067" y="181"/>
                    <a:pt x="1069" y="183"/>
                    <a:pt x="1072" y="186"/>
                  </a:cubicBezTo>
                  <a:cubicBezTo>
                    <a:pt x="1078" y="190"/>
                    <a:pt x="1085" y="196"/>
                    <a:pt x="1083" y="206"/>
                  </a:cubicBezTo>
                  <a:cubicBezTo>
                    <a:pt x="1083" y="207"/>
                    <a:pt x="1082" y="209"/>
                    <a:pt x="1083" y="211"/>
                  </a:cubicBezTo>
                  <a:cubicBezTo>
                    <a:pt x="1084" y="212"/>
                    <a:pt x="1087" y="213"/>
                    <a:pt x="1090" y="213"/>
                  </a:cubicBezTo>
                  <a:cubicBezTo>
                    <a:pt x="1091" y="213"/>
                    <a:pt x="1094" y="212"/>
                    <a:pt x="1096" y="212"/>
                  </a:cubicBezTo>
                  <a:cubicBezTo>
                    <a:pt x="1098" y="211"/>
                    <a:pt x="1099" y="211"/>
                    <a:pt x="1101" y="211"/>
                  </a:cubicBezTo>
                  <a:cubicBezTo>
                    <a:pt x="1104" y="210"/>
                    <a:pt x="1108" y="209"/>
                    <a:pt x="1110" y="209"/>
                  </a:cubicBezTo>
                  <a:cubicBezTo>
                    <a:pt x="1114" y="209"/>
                    <a:pt x="1119" y="210"/>
                    <a:pt x="1120" y="217"/>
                  </a:cubicBezTo>
                  <a:lnTo>
                    <a:pt x="1120" y="217"/>
                  </a:lnTo>
                  <a:cubicBezTo>
                    <a:pt x="1120" y="217"/>
                    <a:pt x="1120" y="219"/>
                    <a:pt x="1120" y="220"/>
                  </a:cubicBezTo>
                  <a:lnTo>
                    <a:pt x="1120" y="232"/>
                  </a:lnTo>
                  <a:cubicBezTo>
                    <a:pt x="1120" y="241"/>
                    <a:pt x="1121" y="252"/>
                    <a:pt x="1126" y="262"/>
                  </a:cubicBezTo>
                  <a:cubicBezTo>
                    <a:pt x="1134" y="276"/>
                    <a:pt x="1145" y="304"/>
                    <a:pt x="1135" y="322"/>
                  </a:cubicBezTo>
                  <a:cubicBezTo>
                    <a:pt x="1133" y="325"/>
                    <a:pt x="1131" y="329"/>
                    <a:pt x="1129" y="333"/>
                  </a:cubicBezTo>
                  <a:cubicBezTo>
                    <a:pt x="1122" y="348"/>
                    <a:pt x="1115" y="361"/>
                    <a:pt x="1104" y="361"/>
                  </a:cubicBezTo>
                  <a:lnTo>
                    <a:pt x="1102" y="361"/>
                  </a:lnTo>
                  <a:cubicBezTo>
                    <a:pt x="1096" y="360"/>
                    <a:pt x="1092" y="355"/>
                    <a:pt x="1088" y="351"/>
                  </a:cubicBezTo>
                  <a:cubicBezTo>
                    <a:pt x="1085" y="347"/>
                    <a:pt x="1082" y="344"/>
                    <a:pt x="1078" y="344"/>
                  </a:cubicBezTo>
                  <a:cubicBezTo>
                    <a:pt x="1077" y="343"/>
                    <a:pt x="1077" y="343"/>
                    <a:pt x="1076" y="343"/>
                  </a:cubicBezTo>
                  <a:cubicBezTo>
                    <a:pt x="1069" y="343"/>
                    <a:pt x="1064" y="350"/>
                    <a:pt x="1058" y="357"/>
                  </a:cubicBezTo>
                  <a:cubicBezTo>
                    <a:pt x="1056" y="360"/>
                    <a:pt x="1054" y="362"/>
                    <a:pt x="1052" y="364"/>
                  </a:cubicBezTo>
                  <a:cubicBezTo>
                    <a:pt x="1046" y="371"/>
                    <a:pt x="1040" y="377"/>
                    <a:pt x="1042" y="385"/>
                  </a:cubicBezTo>
                  <a:cubicBezTo>
                    <a:pt x="1042" y="389"/>
                    <a:pt x="1044" y="394"/>
                    <a:pt x="1046" y="398"/>
                  </a:cubicBezTo>
                  <a:cubicBezTo>
                    <a:pt x="1049" y="406"/>
                    <a:pt x="1052" y="414"/>
                    <a:pt x="1050" y="423"/>
                  </a:cubicBezTo>
                  <a:cubicBezTo>
                    <a:pt x="1050" y="426"/>
                    <a:pt x="1050" y="428"/>
                    <a:pt x="1049" y="430"/>
                  </a:cubicBezTo>
                  <a:cubicBezTo>
                    <a:pt x="1048" y="438"/>
                    <a:pt x="1048" y="444"/>
                    <a:pt x="1038" y="454"/>
                  </a:cubicBezTo>
                  <a:lnTo>
                    <a:pt x="1036" y="456"/>
                  </a:lnTo>
                  <a:cubicBezTo>
                    <a:pt x="1033" y="459"/>
                    <a:pt x="1030" y="462"/>
                    <a:pt x="1029" y="463"/>
                  </a:cubicBezTo>
                  <a:cubicBezTo>
                    <a:pt x="1029" y="463"/>
                    <a:pt x="1029" y="463"/>
                    <a:pt x="1030" y="463"/>
                  </a:cubicBezTo>
                  <a:cubicBezTo>
                    <a:pt x="1030" y="463"/>
                    <a:pt x="1033" y="464"/>
                    <a:pt x="1038" y="464"/>
                  </a:cubicBezTo>
                  <a:cubicBezTo>
                    <a:pt x="1057" y="466"/>
                    <a:pt x="1067" y="477"/>
                    <a:pt x="1075" y="485"/>
                  </a:cubicBezTo>
                  <a:lnTo>
                    <a:pt x="1077" y="487"/>
                  </a:lnTo>
                  <a:cubicBezTo>
                    <a:pt x="1084" y="494"/>
                    <a:pt x="1085" y="499"/>
                    <a:pt x="1086" y="505"/>
                  </a:cubicBezTo>
                  <a:cubicBezTo>
                    <a:pt x="1087" y="508"/>
                    <a:pt x="1088" y="511"/>
                    <a:pt x="1089" y="515"/>
                  </a:cubicBezTo>
                  <a:cubicBezTo>
                    <a:pt x="1092" y="521"/>
                    <a:pt x="1094" y="523"/>
                    <a:pt x="1097" y="526"/>
                  </a:cubicBezTo>
                  <a:cubicBezTo>
                    <a:pt x="1099" y="528"/>
                    <a:pt x="1101" y="530"/>
                    <a:pt x="1104" y="533"/>
                  </a:cubicBezTo>
                  <a:cubicBezTo>
                    <a:pt x="1112" y="544"/>
                    <a:pt x="1116" y="558"/>
                    <a:pt x="1113" y="571"/>
                  </a:cubicBezTo>
                  <a:cubicBezTo>
                    <a:pt x="1112" y="577"/>
                    <a:pt x="1110" y="593"/>
                    <a:pt x="1098" y="593"/>
                  </a:cubicBezTo>
                  <a:cubicBezTo>
                    <a:pt x="1095" y="593"/>
                    <a:pt x="1092" y="591"/>
                    <a:pt x="1088" y="589"/>
                  </a:cubicBezTo>
                  <a:cubicBezTo>
                    <a:pt x="1084" y="586"/>
                    <a:pt x="1079" y="585"/>
                    <a:pt x="1076" y="585"/>
                  </a:cubicBezTo>
                  <a:cubicBezTo>
                    <a:pt x="1070" y="585"/>
                    <a:pt x="1065" y="588"/>
                    <a:pt x="1064" y="590"/>
                  </a:cubicBezTo>
                  <a:cubicBezTo>
                    <a:pt x="1063" y="590"/>
                    <a:pt x="1063" y="591"/>
                    <a:pt x="1063" y="591"/>
                  </a:cubicBezTo>
                  <a:cubicBezTo>
                    <a:pt x="1064" y="593"/>
                    <a:pt x="1064" y="593"/>
                    <a:pt x="1068" y="594"/>
                  </a:cubicBezTo>
                  <a:cubicBezTo>
                    <a:pt x="1073" y="595"/>
                    <a:pt x="1079" y="596"/>
                    <a:pt x="1081" y="605"/>
                  </a:cubicBezTo>
                  <a:cubicBezTo>
                    <a:pt x="1082" y="612"/>
                    <a:pt x="1080" y="621"/>
                    <a:pt x="1076" y="626"/>
                  </a:cubicBezTo>
                  <a:cubicBezTo>
                    <a:pt x="1073" y="629"/>
                    <a:pt x="1069" y="631"/>
                    <a:pt x="1065" y="631"/>
                  </a:cubicBezTo>
                  <a:cubicBezTo>
                    <a:pt x="1062" y="631"/>
                    <a:pt x="1059" y="630"/>
                    <a:pt x="1055" y="628"/>
                  </a:cubicBezTo>
                  <a:cubicBezTo>
                    <a:pt x="1051" y="626"/>
                    <a:pt x="1048" y="623"/>
                    <a:pt x="1045" y="621"/>
                  </a:cubicBezTo>
                  <a:cubicBezTo>
                    <a:pt x="1040" y="618"/>
                    <a:pt x="1037" y="616"/>
                    <a:pt x="1034" y="616"/>
                  </a:cubicBezTo>
                  <a:cubicBezTo>
                    <a:pt x="1034" y="616"/>
                    <a:pt x="1032" y="616"/>
                    <a:pt x="1030" y="619"/>
                  </a:cubicBezTo>
                  <a:cubicBezTo>
                    <a:pt x="1025" y="625"/>
                    <a:pt x="1019" y="630"/>
                    <a:pt x="1013" y="634"/>
                  </a:cubicBezTo>
                  <a:cubicBezTo>
                    <a:pt x="1009" y="637"/>
                    <a:pt x="1005" y="639"/>
                    <a:pt x="1001" y="643"/>
                  </a:cubicBezTo>
                  <a:cubicBezTo>
                    <a:pt x="999" y="645"/>
                    <a:pt x="995" y="648"/>
                    <a:pt x="992" y="651"/>
                  </a:cubicBezTo>
                  <a:cubicBezTo>
                    <a:pt x="986" y="655"/>
                    <a:pt x="979" y="661"/>
                    <a:pt x="979" y="664"/>
                  </a:cubicBezTo>
                  <a:cubicBezTo>
                    <a:pt x="979" y="664"/>
                    <a:pt x="979" y="665"/>
                    <a:pt x="980" y="666"/>
                  </a:cubicBezTo>
                  <a:cubicBezTo>
                    <a:pt x="987" y="673"/>
                    <a:pt x="994" y="675"/>
                    <a:pt x="1000" y="677"/>
                  </a:cubicBezTo>
                  <a:lnTo>
                    <a:pt x="1002" y="678"/>
                  </a:lnTo>
                  <a:cubicBezTo>
                    <a:pt x="1011" y="681"/>
                    <a:pt x="1016" y="692"/>
                    <a:pt x="1013" y="704"/>
                  </a:cubicBezTo>
                  <a:cubicBezTo>
                    <a:pt x="1012" y="712"/>
                    <a:pt x="1010" y="718"/>
                    <a:pt x="1003" y="718"/>
                  </a:cubicBezTo>
                  <a:cubicBezTo>
                    <a:pt x="1001" y="718"/>
                    <a:pt x="998" y="717"/>
                    <a:pt x="993" y="716"/>
                  </a:cubicBezTo>
                  <a:cubicBezTo>
                    <a:pt x="989" y="714"/>
                    <a:pt x="986" y="713"/>
                    <a:pt x="982" y="711"/>
                  </a:cubicBezTo>
                  <a:cubicBezTo>
                    <a:pt x="977" y="709"/>
                    <a:pt x="972" y="707"/>
                    <a:pt x="969" y="707"/>
                  </a:cubicBezTo>
                  <a:cubicBezTo>
                    <a:pt x="967" y="707"/>
                    <a:pt x="967" y="707"/>
                    <a:pt x="967" y="708"/>
                  </a:cubicBezTo>
                  <a:cubicBezTo>
                    <a:pt x="964" y="712"/>
                    <a:pt x="962" y="719"/>
                    <a:pt x="961" y="725"/>
                  </a:cubicBezTo>
                  <a:cubicBezTo>
                    <a:pt x="960" y="728"/>
                    <a:pt x="959" y="731"/>
                    <a:pt x="959" y="733"/>
                  </a:cubicBezTo>
                  <a:cubicBezTo>
                    <a:pt x="957" y="738"/>
                    <a:pt x="952" y="739"/>
                    <a:pt x="950" y="739"/>
                  </a:cubicBezTo>
                  <a:cubicBezTo>
                    <a:pt x="947" y="739"/>
                    <a:pt x="944" y="739"/>
                    <a:pt x="940" y="743"/>
                  </a:cubicBezTo>
                  <a:cubicBezTo>
                    <a:pt x="934" y="749"/>
                    <a:pt x="928" y="759"/>
                    <a:pt x="929" y="765"/>
                  </a:cubicBezTo>
                  <a:cubicBezTo>
                    <a:pt x="929" y="766"/>
                    <a:pt x="930" y="768"/>
                    <a:pt x="933" y="769"/>
                  </a:cubicBezTo>
                  <a:cubicBezTo>
                    <a:pt x="936" y="771"/>
                    <a:pt x="938" y="772"/>
                    <a:pt x="941" y="773"/>
                  </a:cubicBezTo>
                  <a:cubicBezTo>
                    <a:pt x="950" y="777"/>
                    <a:pt x="959" y="780"/>
                    <a:pt x="963" y="796"/>
                  </a:cubicBezTo>
                  <a:cubicBezTo>
                    <a:pt x="967" y="813"/>
                    <a:pt x="972" y="827"/>
                    <a:pt x="980" y="830"/>
                  </a:cubicBezTo>
                  <a:cubicBezTo>
                    <a:pt x="982" y="831"/>
                    <a:pt x="986" y="832"/>
                    <a:pt x="994" y="832"/>
                  </a:cubicBezTo>
                  <a:cubicBezTo>
                    <a:pt x="1003" y="832"/>
                    <a:pt x="1013" y="831"/>
                    <a:pt x="1017" y="830"/>
                  </a:cubicBezTo>
                  <a:cubicBezTo>
                    <a:pt x="1024" y="824"/>
                    <a:pt x="1030" y="822"/>
                    <a:pt x="1036" y="820"/>
                  </a:cubicBezTo>
                  <a:cubicBezTo>
                    <a:pt x="1041" y="819"/>
                    <a:pt x="1046" y="817"/>
                    <a:pt x="1051" y="813"/>
                  </a:cubicBezTo>
                  <a:cubicBezTo>
                    <a:pt x="1060" y="806"/>
                    <a:pt x="1068" y="803"/>
                    <a:pt x="1081" y="798"/>
                  </a:cubicBezTo>
                  <a:lnTo>
                    <a:pt x="1099" y="792"/>
                  </a:lnTo>
                  <a:cubicBezTo>
                    <a:pt x="1114" y="786"/>
                    <a:pt x="1130" y="780"/>
                    <a:pt x="1139" y="778"/>
                  </a:cubicBezTo>
                  <a:lnTo>
                    <a:pt x="1141" y="777"/>
                  </a:lnTo>
                  <a:cubicBezTo>
                    <a:pt x="1146" y="776"/>
                    <a:pt x="1153" y="775"/>
                    <a:pt x="1160" y="775"/>
                  </a:cubicBezTo>
                  <a:cubicBezTo>
                    <a:pt x="1169" y="775"/>
                    <a:pt x="1177" y="778"/>
                    <a:pt x="1182" y="783"/>
                  </a:cubicBezTo>
                  <a:cubicBezTo>
                    <a:pt x="1185" y="786"/>
                    <a:pt x="1188" y="789"/>
                    <a:pt x="1190" y="791"/>
                  </a:cubicBezTo>
                  <a:cubicBezTo>
                    <a:pt x="1197" y="798"/>
                    <a:pt x="1204" y="804"/>
                    <a:pt x="1211" y="814"/>
                  </a:cubicBezTo>
                  <a:cubicBezTo>
                    <a:pt x="1213" y="818"/>
                    <a:pt x="1217" y="822"/>
                    <a:pt x="1220" y="825"/>
                  </a:cubicBezTo>
                  <a:cubicBezTo>
                    <a:pt x="1228" y="833"/>
                    <a:pt x="1237" y="842"/>
                    <a:pt x="1235" y="856"/>
                  </a:cubicBezTo>
                  <a:cubicBezTo>
                    <a:pt x="1234" y="866"/>
                    <a:pt x="1230" y="895"/>
                    <a:pt x="1235" y="909"/>
                  </a:cubicBezTo>
                  <a:cubicBezTo>
                    <a:pt x="1237" y="915"/>
                    <a:pt x="1238" y="915"/>
                    <a:pt x="1241" y="916"/>
                  </a:cubicBezTo>
                  <a:cubicBezTo>
                    <a:pt x="1243" y="917"/>
                    <a:pt x="1246" y="918"/>
                    <a:pt x="1250" y="923"/>
                  </a:cubicBezTo>
                  <a:cubicBezTo>
                    <a:pt x="1255" y="929"/>
                    <a:pt x="1255" y="939"/>
                    <a:pt x="1254" y="948"/>
                  </a:cubicBezTo>
                  <a:cubicBezTo>
                    <a:pt x="1254" y="953"/>
                    <a:pt x="1254" y="958"/>
                    <a:pt x="1255" y="962"/>
                  </a:cubicBezTo>
                  <a:cubicBezTo>
                    <a:pt x="1255" y="964"/>
                    <a:pt x="1256" y="966"/>
                    <a:pt x="1256" y="969"/>
                  </a:cubicBezTo>
                  <a:cubicBezTo>
                    <a:pt x="1257" y="978"/>
                    <a:pt x="1259" y="990"/>
                    <a:pt x="1265" y="991"/>
                  </a:cubicBezTo>
                  <a:cubicBezTo>
                    <a:pt x="1271" y="992"/>
                    <a:pt x="1275" y="995"/>
                    <a:pt x="1279" y="998"/>
                  </a:cubicBezTo>
                  <a:cubicBezTo>
                    <a:pt x="1283" y="1001"/>
                    <a:pt x="1287" y="1003"/>
                    <a:pt x="1293" y="1004"/>
                  </a:cubicBezTo>
                  <a:lnTo>
                    <a:pt x="1297" y="1005"/>
                  </a:lnTo>
                  <a:cubicBezTo>
                    <a:pt x="1302" y="1005"/>
                    <a:pt x="1305" y="1006"/>
                    <a:pt x="1307" y="1009"/>
                  </a:cubicBezTo>
                  <a:cubicBezTo>
                    <a:pt x="1308" y="1013"/>
                    <a:pt x="1305" y="1017"/>
                    <a:pt x="1295" y="1028"/>
                  </a:cubicBezTo>
                  <a:cubicBezTo>
                    <a:pt x="1290" y="1034"/>
                    <a:pt x="1287" y="1040"/>
                    <a:pt x="1285" y="1045"/>
                  </a:cubicBezTo>
                  <a:cubicBezTo>
                    <a:pt x="1282" y="1052"/>
                    <a:pt x="1279" y="1059"/>
                    <a:pt x="1265" y="1062"/>
                  </a:cubicBezTo>
                  <a:cubicBezTo>
                    <a:pt x="1245" y="1066"/>
                    <a:pt x="1241" y="1070"/>
                    <a:pt x="1240" y="1081"/>
                  </a:cubicBezTo>
                  <a:cubicBezTo>
                    <a:pt x="1237" y="1094"/>
                    <a:pt x="1240" y="1102"/>
                    <a:pt x="1249" y="1109"/>
                  </a:cubicBezTo>
                  <a:cubicBezTo>
                    <a:pt x="1261" y="1119"/>
                    <a:pt x="1268" y="1136"/>
                    <a:pt x="1270" y="1147"/>
                  </a:cubicBezTo>
                  <a:cubicBezTo>
                    <a:pt x="1271" y="1152"/>
                    <a:pt x="1274" y="1158"/>
                    <a:pt x="1276" y="1161"/>
                  </a:cubicBezTo>
                  <a:lnTo>
                    <a:pt x="1278" y="1166"/>
                  </a:lnTo>
                  <a:lnTo>
                    <a:pt x="1275" y="1166"/>
                  </a:lnTo>
                  <a:cubicBezTo>
                    <a:pt x="1273" y="1180"/>
                    <a:pt x="1270" y="1215"/>
                    <a:pt x="1278" y="1228"/>
                  </a:cubicBezTo>
                  <a:cubicBezTo>
                    <a:pt x="1281" y="1233"/>
                    <a:pt x="1285" y="1236"/>
                    <a:pt x="1288" y="1240"/>
                  </a:cubicBezTo>
                  <a:cubicBezTo>
                    <a:pt x="1296" y="1249"/>
                    <a:pt x="1303" y="1257"/>
                    <a:pt x="1293" y="1270"/>
                  </a:cubicBezTo>
                  <a:cubicBezTo>
                    <a:pt x="1290" y="1274"/>
                    <a:pt x="1289" y="1277"/>
                    <a:pt x="1290" y="1280"/>
                  </a:cubicBezTo>
                  <a:cubicBezTo>
                    <a:pt x="1292" y="1284"/>
                    <a:pt x="1299" y="1288"/>
                    <a:pt x="1305" y="1288"/>
                  </a:cubicBezTo>
                  <a:cubicBezTo>
                    <a:pt x="1307" y="1288"/>
                    <a:pt x="1308" y="1287"/>
                    <a:pt x="1309" y="1287"/>
                  </a:cubicBezTo>
                  <a:lnTo>
                    <a:pt x="1311" y="1287"/>
                  </a:lnTo>
                  <a:cubicBezTo>
                    <a:pt x="1314" y="1287"/>
                    <a:pt x="1316" y="1288"/>
                    <a:pt x="1318" y="1290"/>
                  </a:cubicBezTo>
                  <a:cubicBezTo>
                    <a:pt x="1322" y="1295"/>
                    <a:pt x="1320" y="1307"/>
                    <a:pt x="1317" y="1325"/>
                  </a:cubicBezTo>
                  <a:cubicBezTo>
                    <a:pt x="1315" y="1332"/>
                    <a:pt x="1314" y="1339"/>
                    <a:pt x="1314" y="1343"/>
                  </a:cubicBezTo>
                  <a:cubicBezTo>
                    <a:pt x="1314" y="1353"/>
                    <a:pt x="1309" y="1358"/>
                    <a:pt x="1304" y="1363"/>
                  </a:cubicBezTo>
                  <a:cubicBezTo>
                    <a:pt x="1300" y="1368"/>
                    <a:pt x="1296" y="1372"/>
                    <a:pt x="1293" y="1379"/>
                  </a:cubicBezTo>
                  <a:cubicBezTo>
                    <a:pt x="1291" y="1386"/>
                    <a:pt x="1292" y="1387"/>
                    <a:pt x="1294" y="1389"/>
                  </a:cubicBezTo>
                  <a:cubicBezTo>
                    <a:pt x="1298" y="1392"/>
                    <a:pt x="1302" y="1397"/>
                    <a:pt x="1302" y="1410"/>
                  </a:cubicBezTo>
                  <a:cubicBezTo>
                    <a:pt x="1302" y="1430"/>
                    <a:pt x="1298" y="1433"/>
                    <a:pt x="1286" y="1440"/>
                  </a:cubicBezTo>
                  <a:cubicBezTo>
                    <a:pt x="1284" y="1441"/>
                    <a:pt x="1281" y="1443"/>
                    <a:pt x="1277" y="1445"/>
                  </a:cubicBezTo>
                  <a:cubicBezTo>
                    <a:pt x="1260" y="1457"/>
                    <a:pt x="1254" y="1470"/>
                    <a:pt x="1258" y="1484"/>
                  </a:cubicBezTo>
                  <a:cubicBezTo>
                    <a:pt x="1263" y="1499"/>
                    <a:pt x="1254" y="1509"/>
                    <a:pt x="1246" y="1516"/>
                  </a:cubicBezTo>
                  <a:cubicBezTo>
                    <a:pt x="1244" y="1518"/>
                    <a:pt x="1242" y="1521"/>
                    <a:pt x="1241" y="1522"/>
                  </a:cubicBezTo>
                  <a:cubicBezTo>
                    <a:pt x="1238" y="1526"/>
                    <a:pt x="1238" y="1533"/>
                    <a:pt x="1239" y="1542"/>
                  </a:cubicBezTo>
                  <a:cubicBezTo>
                    <a:pt x="1239" y="1549"/>
                    <a:pt x="1240" y="1558"/>
                    <a:pt x="1238" y="1567"/>
                  </a:cubicBezTo>
                  <a:cubicBezTo>
                    <a:pt x="1237" y="1578"/>
                    <a:pt x="1230" y="1589"/>
                    <a:pt x="1222" y="1602"/>
                  </a:cubicBezTo>
                  <a:cubicBezTo>
                    <a:pt x="1213" y="1615"/>
                    <a:pt x="1203" y="1631"/>
                    <a:pt x="1194" y="1652"/>
                  </a:cubicBezTo>
                  <a:cubicBezTo>
                    <a:pt x="1180" y="1687"/>
                    <a:pt x="1164" y="1692"/>
                    <a:pt x="1160" y="1692"/>
                  </a:cubicBezTo>
                  <a:lnTo>
                    <a:pt x="1147" y="1700"/>
                  </a:lnTo>
                  <a:lnTo>
                    <a:pt x="1145" y="1698"/>
                  </a:lnTo>
                  <a:close/>
                </a:path>
              </a:pathLst>
            </a:custGeom>
            <a:solidFill>
              <a:srgbClr val="7030A0"/>
            </a:solidFill>
            <a:ln w="3175" cap="flat" cmpd="sng">
              <a:solidFill>
                <a:srgbClr val="FFFFFF"/>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41" name="Freeform 450">
              <a:extLst>
                <a:ext uri="{FF2B5EF4-FFF2-40B4-BE49-F238E27FC236}">
                  <a16:creationId xmlns:a16="http://schemas.microsoft.com/office/drawing/2014/main" id="{974BEA42-C94B-E917-CECF-05AC4F8764B4}"/>
                </a:ext>
              </a:extLst>
            </p:cNvPr>
            <p:cNvSpPr>
              <a:spLocks/>
            </p:cNvSpPr>
            <p:nvPr/>
          </p:nvSpPr>
          <p:spPr bwMode="auto">
            <a:xfrm>
              <a:off x="1841845" y="3625362"/>
              <a:ext cx="1161064" cy="1668691"/>
            </a:xfrm>
            <a:custGeom>
              <a:avLst/>
              <a:gdLst>
                <a:gd name="T0" fmla="*/ 613 w 1332"/>
                <a:gd name="T1" fmla="*/ 1832 h 1915"/>
                <a:gd name="T2" fmla="*/ 475 w 1332"/>
                <a:gd name="T3" fmla="*/ 1729 h 1915"/>
                <a:gd name="T4" fmla="*/ 369 w 1332"/>
                <a:gd name="T5" fmla="*/ 1755 h 1915"/>
                <a:gd name="T6" fmla="*/ 358 w 1332"/>
                <a:gd name="T7" fmla="*/ 1635 h 1915"/>
                <a:gd name="T8" fmla="*/ 327 w 1332"/>
                <a:gd name="T9" fmla="*/ 1557 h 1915"/>
                <a:gd name="T10" fmla="*/ 284 w 1332"/>
                <a:gd name="T11" fmla="*/ 1413 h 1915"/>
                <a:gd name="T12" fmla="*/ 164 w 1332"/>
                <a:gd name="T13" fmla="*/ 1400 h 1915"/>
                <a:gd name="T14" fmla="*/ 57 w 1332"/>
                <a:gd name="T15" fmla="*/ 1432 h 1915"/>
                <a:gd name="T16" fmla="*/ 31 w 1332"/>
                <a:gd name="T17" fmla="*/ 1325 h 1915"/>
                <a:gd name="T18" fmla="*/ 85 w 1332"/>
                <a:gd name="T19" fmla="*/ 1297 h 1915"/>
                <a:gd name="T20" fmla="*/ 88 w 1332"/>
                <a:gd name="T21" fmla="*/ 1221 h 1915"/>
                <a:gd name="T22" fmla="*/ 153 w 1332"/>
                <a:gd name="T23" fmla="*/ 1200 h 1915"/>
                <a:gd name="T24" fmla="*/ 186 w 1332"/>
                <a:gd name="T25" fmla="*/ 1164 h 1915"/>
                <a:gd name="T26" fmla="*/ 117 w 1332"/>
                <a:gd name="T27" fmla="*/ 1066 h 1915"/>
                <a:gd name="T28" fmla="*/ 114 w 1332"/>
                <a:gd name="T29" fmla="*/ 980 h 1915"/>
                <a:gd name="T30" fmla="*/ 184 w 1332"/>
                <a:gd name="T31" fmla="*/ 947 h 1915"/>
                <a:gd name="T32" fmla="*/ 206 w 1332"/>
                <a:gd name="T33" fmla="*/ 803 h 1915"/>
                <a:gd name="T34" fmla="*/ 246 w 1332"/>
                <a:gd name="T35" fmla="*/ 687 h 1915"/>
                <a:gd name="T36" fmla="*/ 326 w 1332"/>
                <a:gd name="T37" fmla="*/ 667 h 1915"/>
                <a:gd name="T38" fmla="*/ 375 w 1332"/>
                <a:gd name="T39" fmla="*/ 601 h 1915"/>
                <a:gd name="T40" fmla="*/ 403 w 1332"/>
                <a:gd name="T41" fmla="*/ 499 h 1915"/>
                <a:gd name="T42" fmla="*/ 509 w 1332"/>
                <a:gd name="T43" fmla="*/ 460 h 1915"/>
                <a:gd name="T44" fmla="*/ 539 w 1332"/>
                <a:gd name="T45" fmla="*/ 380 h 1915"/>
                <a:gd name="T46" fmla="*/ 451 w 1332"/>
                <a:gd name="T47" fmla="*/ 349 h 1915"/>
                <a:gd name="T48" fmla="*/ 493 w 1332"/>
                <a:gd name="T49" fmla="*/ 241 h 1915"/>
                <a:gd name="T50" fmla="*/ 592 w 1332"/>
                <a:gd name="T51" fmla="*/ 228 h 1915"/>
                <a:gd name="T52" fmla="*/ 605 w 1332"/>
                <a:gd name="T53" fmla="*/ 152 h 1915"/>
                <a:gd name="T54" fmla="*/ 729 w 1332"/>
                <a:gd name="T55" fmla="*/ 140 h 1915"/>
                <a:gd name="T56" fmla="*/ 831 w 1332"/>
                <a:gd name="T57" fmla="*/ 106 h 1915"/>
                <a:gd name="T58" fmla="*/ 896 w 1332"/>
                <a:gd name="T59" fmla="*/ 11 h 1915"/>
                <a:gd name="T60" fmla="*/ 971 w 1332"/>
                <a:gd name="T61" fmla="*/ 18 h 1915"/>
                <a:gd name="T62" fmla="*/ 1006 w 1332"/>
                <a:gd name="T63" fmla="*/ 70 h 1915"/>
                <a:gd name="T64" fmla="*/ 997 w 1332"/>
                <a:gd name="T65" fmla="*/ 112 h 1915"/>
                <a:gd name="T66" fmla="*/ 991 w 1332"/>
                <a:gd name="T67" fmla="*/ 219 h 1915"/>
                <a:gd name="T68" fmla="*/ 1064 w 1332"/>
                <a:gd name="T69" fmla="*/ 300 h 1915"/>
                <a:gd name="T70" fmla="*/ 1073 w 1332"/>
                <a:gd name="T71" fmla="*/ 232 h 1915"/>
                <a:gd name="T72" fmla="*/ 1170 w 1332"/>
                <a:gd name="T73" fmla="*/ 223 h 1915"/>
                <a:gd name="T74" fmla="*/ 1186 w 1332"/>
                <a:gd name="T75" fmla="*/ 294 h 1915"/>
                <a:gd name="T76" fmla="*/ 1321 w 1332"/>
                <a:gd name="T77" fmla="*/ 415 h 1915"/>
                <a:gd name="T78" fmla="*/ 1275 w 1332"/>
                <a:gd name="T79" fmla="*/ 439 h 1915"/>
                <a:gd name="T80" fmla="*/ 1292 w 1332"/>
                <a:gd name="T81" fmla="*/ 486 h 1915"/>
                <a:gd name="T82" fmla="*/ 1301 w 1332"/>
                <a:gd name="T83" fmla="*/ 562 h 1915"/>
                <a:gd name="T84" fmla="*/ 1226 w 1332"/>
                <a:gd name="T85" fmla="*/ 545 h 1915"/>
                <a:gd name="T86" fmla="*/ 1187 w 1332"/>
                <a:gd name="T87" fmla="*/ 606 h 1915"/>
                <a:gd name="T88" fmla="*/ 1237 w 1332"/>
                <a:gd name="T89" fmla="*/ 663 h 1915"/>
                <a:gd name="T90" fmla="*/ 1185 w 1332"/>
                <a:gd name="T91" fmla="*/ 752 h 1915"/>
                <a:gd name="T92" fmla="*/ 1151 w 1332"/>
                <a:gd name="T93" fmla="*/ 829 h 1915"/>
                <a:gd name="T94" fmla="*/ 1202 w 1332"/>
                <a:gd name="T95" fmla="*/ 826 h 1915"/>
                <a:gd name="T96" fmla="*/ 1251 w 1332"/>
                <a:gd name="T97" fmla="*/ 880 h 1915"/>
                <a:gd name="T98" fmla="*/ 1255 w 1332"/>
                <a:gd name="T99" fmla="*/ 950 h 1915"/>
                <a:gd name="T100" fmla="*/ 1108 w 1332"/>
                <a:gd name="T101" fmla="*/ 1058 h 1915"/>
                <a:gd name="T102" fmla="*/ 1060 w 1332"/>
                <a:gd name="T103" fmla="*/ 1165 h 1915"/>
                <a:gd name="T104" fmla="*/ 993 w 1332"/>
                <a:gd name="T105" fmla="*/ 1215 h 1915"/>
                <a:gd name="T106" fmla="*/ 954 w 1332"/>
                <a:gd name="T107" fmla="*/ 1299 h 1915"/>
                <a:gd name="T108" fmla="*/ 753 w 1332"/>
                <a:gd name="T109" fmla="*/ 1324 h 1915"/>
                <a:gd name="T110" fmla="*/ 673 w 1332"/>
                <a:gd name="T111" fmla="*/ 1339 h 1915"/>
                <a:gd name="T112" fmla="*/ 742 w 1332"/>
                <a:gd name="T113" fmla="*/ 1603 h 1915"/>
                <a:gd name="T114" fmla="*/ 718 w 1332"/>
                <a:gd name="T115" fmla="*/ 1734 h 1915"/>
                <a:gd name="T116" fmla="*/ 734 w 1332"/>
                <a:gd name="T117" fmla="*/ 1773 h 1915"/>
                <a:gd name="T118" fmla="*/ 683 w 1332"/>
                <a:gd name="T119" fmla="*/ 1842 h 1915"/>
                <a:gd name="T120" fmla="*/ 585 w 1332"/>
                <a:gd name="T121" fmla="*/ 1915 h 19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32" h="1915">
                  <a:moveTo>
                    <a:pt x="585" y="1915"/>
                  </a:moveTo>
                  <a:cubicBezTo>
                    <a:pt x="582" y="1915"/>
                    <a:pt x="580" y="1914"/>
                    <a:pt x="578" y="1912"/>
                  </a:cubicBezTo>
                  <a:cubicBezTo>
                    <a:pt x="575" y="1909"/>
                    <a:pt x="574" y="1903"/>
                    <a:pt x="575" y="1893"/>
                  </a:cubicBezTo>
                  <a:lnTo>
                    <a:pt x="576" y="1879"/>
                  </a:lnTo>
                  <a:cubicBezTo>
                    <a:pt x="577" y="1855"/>
                    <a:pt x="577" y="1852"/>
                    <a:pt x="590" y="1850"/>
                  </a:cubicBezTo>
                  <a:cubicBezTo>
                    <a:pt x="592" y="1850"/>
                    <a:pt x="593" y="1850"/>
                    <a:pt x="595" y="1849"/>
                  </a:cubicBezTo>
                  <a:cubicBezTo>
                    <a:pt x="605" y="1848"/>
                    <a:pt x="613" y="1837"/>
                    <a:pt x="613" y="1832"/>
                  </a:cubicBezTo>
                  <a:cubicBezTo>
                    <a:pt x="612" y="1829"/>
                    <a:pt x="608" y="1828"/>
                    <a:pt x="605" y="1828"/>
                  </a:cubicBezTo>
                  <a:cubicBezTo>
                    <a:pt x="584" y="1828"/>
                    <a:pt x="574" y="1825"/>
                    <a:pt x="570" y="1812"/>
                  </a:cubicBezTo>
                  <a:cubicBezTo>
                    <a:pt x="563" y="1815"/>
                    <a:pt x="550" y="1820"/>
                    <a:pt x="536" y="1820"/>
                  </a:cubicBezTo>
                  <a:cubicBezTo>
                    <a:pt x="522" y="1820"/>
                    <a:pt x="504" y="1814"/>
                    <a:pt x="499" y="1787"/>
                  </a:cubicBezTo>
                  <a:cubicBezTo>
                    <a:pt x="498" y="1778"/>
                    <a:pt x="497" y="1771"/>
                    <a:pt x="496" y="1764"/>
                  </a:cubicBezTo>
                  <a:cubicBezTo>
                    <a:pt x="491" y="1733"/>
                    <a:pt x="490" y="1729"/>
                    <a:pt x="480" y="1729"/>
                  </a:cubicBezTo>
                  <a:cubicBezTo>
                    <a:pt x="478" y="1729"/>
                    <a:pt x="476" y="1729"/>
                    <a:pt x="475" y="1729"/>
                  </a:cubicBezTo>
                  <a:cubicBezTo>
                    <a:pt x="467" y="1730"/>
                    <a:pt x="461" y="1733"/>
                    <a:pt x="457" y="1739"/>
                  </a:cubicBezTo>
                  <a:cubicBezTo>
                    <a:pt x="452" y="1746"/>
                    <a:pt x="451" y="1757"/>
                    <a:pt x="455" y="1771"/>
                  </a:cubicBezTo>
                  <a:cubicBezTo>
                    <a:pt x="458" y="1785"/>
                    <a:pt x="456" y="1800"/>
                    <a:pt x="449" y="1809"/>
                  </a:cubicBezTo>
                  <a:cubicBezTo>
                    <a:pt x="445" y="1814"/>
                    <a:pt x="440" y="1816"/>
                    <a:pt x="434" y="1816"/>
                  </a:cubicBezTo>
                  <a:cubicBezTo>
                    <a:pt x="430" y="1816"/>
                    <a:pt x="427" y="1815"/>
                    <a:pt x="423" y="1813"/>
                  </a:cubicBezTo>
                  <a:cubicBezTo>
                    <a:pt x="413" y="1807"/>
                    <a:pt x="403" y="1794"/>
                    <a:pt x="394" y="1781"/>
                  </a:cubicBezTo>
                  <a:cubicBezTo>
                    <a:pt x="385" y="1769"/>
                    <a:pt x="375" y="1755"/>
                    <a:pt x="369" y="1755"/>
                  </a:cubicBezTo>
                  <a:lnTo>
                    <a:pt x="351" y="1762"/>
                  </a:lnTo>
                  <a:lnTo>
                    <a:pt x="349" y="1759"/>
                  </a:lnTo>
                  <a:cubicBezTo>
                    <a:pt x="347" y="1755"/>
                    <a:pt x="344" y="1749"/>
                    <a:pt x="342" y="1742"/>
                  </a:cubicBezTo>
                  <a:cubicBezTo>
                    <a:pt x="340" y="1732"/>
                    <a:pt x="334" y="1717"/>
                    <a:pt x="324" y="1710"/>
                  </a:cubicBezTo>
                  <a:cubicBezTo>
                    <a:pt x="313" y="1701"/>
                    <a:pt x="309" y="1689"/>
                    <a:pt x="312" y="1673"/>
                  </a:cubicBezTo>
                  <a:cubicBezTo>
                    <a:pt x="315" y="1657"/>
                    <a:pt x="324" y="1653"/>
                    <a:pt x="343" y="1648"/>
                  </a:cubicBezTo>
                  <a:cubicBezTo>
                    <a:pt x="353" y="1646"/>
                    <a:pt x="355" y="1643"/>
                    <a:pt x="358" y="1635"/>
                  </a:cubicBezTo>
                  <a:cubicBezTo>
                    <a:pt x="360" y="1630"/>
                    <a:pt x="363" y="1624"/>
                    <a:pt x="370" y="1617"/>
                  </a:cubicBezTo>
                  <a:cubicBezTo>
                    <a:pt x="373" y="1613"/>
                    <a:pt x="376" y="1609"/>
                    <a:pt x="378" y="1607"/>
                  </a:cubicBezTo>
                  <a:cubicBezTo>
                    <a:pt x="377" y="1607"/>
                    <a:pt x="372" y="1606"/>
                    <a:pt x="372" y="1606"/>
                  </a:cubicBezTo>
                  <a:cubicBezTo>
                    <a:pt x="364" y="1605"/>
                    <a:pt x="359" y="1601"/>
                    <a:pt x="354" y="1598"/>
                  </a:cubicBezTo>
                  <a:cubicBezTo>
                    <a:pt x="351" y="1596"/>
                    <a:pt x="348" y="1594"/>
                    <a:pt x="343" y="1593"/>
                  </a:cubicBezTo>
                  <a:cubicBezTo>
                    <a:pt x="332" y="1590"/>
                    <a:pt x="330" y="1576"/>
                    <a:pt x="328" y="1564"/>
                  </a:cubicBezTo>
                  <a:cubicBezTo>
                    <a:pt x="328" y="1562"/>
                    <a:pt x="328" y="1559"/>
                    <a:pt x="327" y="1557"/>
                  </a:cubicBezTo>
                  <a:cubicBezTo>
                    <a:pt x="326" y="1553"/>
                    <a:pt x="326" y="1547"/>
                    <a:pt x="327" y="1542"/>
                  </a:cubicBezTo>
                  <a:cubicBezTo>
                    <a:pt x="327" y="1534"/>
                    <a:pt x="327" y="1526"/>
                    <a:pt x="324" y="1522"/>
                  </a:cubicBezTo>
                  <a:cubicBezTo>
                    <a:pt x="322" y="1519"/>
                    <a:pt x="320" y="1518"/>
                    <a:pt x="318" y="1517"/>
                  </a:cubicBezTo>
                  <a:cubicBezTo>
                    <a:pt x="314" y="1516"/>
                    <a:pt x="311" y="1514"/>
                    <a:pt x="308" y="1505"/>
                  </a:cubicBezTo>
                  <a:cubicBezTo>
                    <a:pt x="303" y="1491"/>
                    <a:pt x="305" y="1467"/>
                    <a:pt x="308" y="1449"/>
                  </a:cubicBezTo>
                  <a:cubicBezTo>
                    <a:pt x="309" y="1439"/>
                    <a:pt x="302" y="1432"/>
                    <a:pt x="295" y="1425"/>
                  </a:cubicBezTo>
                  <a:cubicBezTo>
                    <a:pt x="291" y="1421"/>
                    <a:pt x="287" y="1417"/>
                    <a:pt x="284" y="1413"/>
                  </a:cubicBezTo>
                  <a:cubicBezTo>
                    <a:pt x="278" y="1403"/>
                    <a:pt x="272" y="1398"/>
                    <a:pt x="265" y="1391"/>
                  </a:cubicBezTo>
                  <a:cubicBezTo>
                    <a:pt x="262" y="1388"/>
                    <a:pt x="259" y="1386"/>
                    <a:pt x="256" y="1383"/>
                  </a:cubicBezTo>
                  <a:cubicBezTo>
                    <a:pt x="253" y="1379"/>
                    <a:pt x="247" y="1377"/>
                    <a:pt x="240" y="1377"/>
                  </a:cubicBezTo>
                  <a:cubicBezTo>
                    <a:pt x="234" y="1377"/>
                    <a:pt x="228" y="1378"/>
                    <a:pt x="223" y="1379"/>
                  </a:cubicBezTo>
                  <a:lnTo>
                    <a:pt x="221" y="1379"/>
                  </a:lnTo>
                  <a:cubicBezTo>
                    <a:pt x="212" y="1381"/>
                    <a:pt x="196" y="1387"/>
                    <a:pt x="182" y="1393"/>
                  </a:cubicBezTo>
                  <a:lnTo>
                    <a:pt x="164" y="1400"/>
                  </a:lnTo>
                  <a:cubicBezTo>
                    <a:pt x="151" y="1404"/>
                    <a:pt x="144" y="1407"/>
                    <a:pt x="135" y="1414"/>
                  </a:cubicBezTo>
                  <a:cubicBezTo>
                    <a:pt x="130" y="1418"/>
                    <a:pt x="124" y="1420"/>
                    <a:pt x="119" y="1422"/>
                  </a:cubicBezTo>
                  <a:cubicBezTo>
                    <a:pt x="113" y="1424"/>
                    <a:pt x="107" y="1426"/>
                    <a:pt x="101" y="1431"/>
                  </a:cubicBezTo>
                  <a:lnTo>
                    <a:pt x="100" y="1432"/>
                  </a:lnTo>
                  <a:lnTo>
                    <a:pt x="99" y="1432"/>
                  </a:lnTo>
                  <a:cubicBezTo>
                    <a:pt x="98" y="1432"/>
                    <a:pt x="86" y="1434"/>
                    <a:pt x="74" y="1434"/>
                  </a:cubicBezTo>
                  <a:cubicBezTo>
                    <a:pt x="67" y="1434"/>
                    <a:pt x="61" y="1433"/>
                    <a:pt x="57" y="1432"/>
                  </a:cubicBezTo>
                  <a:cubicBezTo>
                    <a:pt x="44" y="1426"/>
                    <a:pt x="40" y="1408"/>
                    <a:pt x="36" y="1392"/>
                  </a:cubicBezTo>
                  <a:cubicBezTo>
                    <a:pt x="33" y="1380"/>
                    <a:pt x="27" y="1378"/>
                    <a:pt x="18" y="1374"/>
                  </a:cubicBezTo>
                  <a:cubicBezTo>
                    <a:pt x="15" y="1373"/>
                    <a:pt x="12" y="1372"/>
                    <a:pt x="9" y="1370"/>
                  </a:cubicBezTo>
                  <a:cubicBezTo>
                    <a:pt x="5" y="1368"/>
                    <a:pt x="2" y="1365"/>
                    <a:pt x="1" y="1360"/>
                  </a:cubicBezTo>
                  <a:cubicBezTo>
                    <a:pt x="0" y="1350"/>
                    <a:pt x="8" y="1339"/>
                    <a:pt x="15" y="1332"/>
                  </a:cubicBezTo>
                  <a:cubicBezTo>
                    <a:pt x="20" y="1326"/>
                    <a:pt x="26" y="1325"/>
                    <a:pt x="29" y="1325"/>
                  </a:cubicBezTo>
                  <a:cubicBezTo>
                    <a:pt x="30" y="1325"/>
                    <a:pt x="31" y="1325"/>
                    <a:pt x="31" y="1325"/>
                  </a:cubicBezTo>
                  <a:cubicBezTo>
                    <a:pt x="32" y="1322"/>
                    <a:pt x="33" y="1320"/>
                    <a:pt x="33" y="1317"/>
                  </a:cubicBezTo>
                  <a:cubicBezTo>
                    <a:pt x="35" y="1310"/>
                    <a:pt x="37" y="1302"/>
                    <a:pt x="41" y="1297"/>
                  </a:cubicBezTo>
                  <a:cubicBezTo>
                    <a:pt x="42" y="1295"/>
                    <a:pt x="44" y="1293"/>
                    <a:pt x="49" y="1293"/>
                  </a:cubicBezTo>
                  <a:cubicBezTo>
                    <a:pt x="53" y="1293"/>
                    <a:pt x="59" y="1296"/>
                    <a:pt x="65" y="1298"/>
                  </a:cubicBezTo>
                  <a:cubicBezTo>
                    <a:pt x="68" y="1300"/>
                    <a:pt x="72" y="1301"/>
                    <a:pt x="75" y="1302"/>
                  </a:cubicBezTo>
                  <a:cubicBezTo>
                    <a:pt x="78" y="1303"/>
                    <a:pt x="81" y="1304"/>
                    <a:pt x="83" y="1304"/>
                  </a:cubicBezTo>
                  <a:cubicBezTo>
                    <a:pt x="84" y="1304"/>
                    <a:pt x="85" y="1300"/>
                    <a:pt x="85" y="1297"/>
                  </a:cubicBezTo>
                  <a:cubicBezTo>
                    <a:pt x="87" y="1287"/>
                    <a:pt x="84" y="1281"/>
                    <a:pt x="80" y="1279"/>
                  </a:cubicBezTo>
                  <a:lnTo>
                    <a:pt x="77" y="1278"/>
                  </a:lnTo>
                  <a:cubicBezTo>
                    <a:pt x="71" y="1276"/>
                    <a:pt x="63" y="1274"/>
                    <a:pt x="54" y="1265"/>
                  </a:cubicBezTo>
                  <a:cubicBezTo>
                    <a:pt x="51" y="1262"/>
                    <a:pt x="51" y="1259"/>
                    <a:pt x="51" y="1257"/>
                  </a:cubicBezTo>
                  <a:cubicBezTo>
                    <a:pt x="51" y="1250"/>
                    <a:pt x="59" y="1244"/>
                    <a:pt x="67" y="1238"/>
                  </a:cubicBezTo>
                  <a:cubicBezTo>
                    <a:pt x="70" y="1236"/>
                    <a:pt x="74" y="1234"/>
                    <a:pt x="76" y="1231"/>
                  </a:cubicBezTo>
                  <a:cubicBezTo>
                    <a:pt x="80" y="1227"/>
                    <a:pt x="84" y="1224"/>
                    <a:pt x="88" y="1221"/>
                  </a:cubicBezTo>
                  <a:cubicBezTo>
                    <a:pt x="94" y="1217"/>
                    <a:pt x="99" y="1214"/>
                    <a:pt x="104" y="1208"/>
                  </a:cubicBezTo>
                  <a:cubicBezTo>
                    <a:pt x="107" y="1204"/>
                    <a:pt x="111" y="1202"/>
                    <a:pt x="114" y="1202"/>
                  </a:cubicBezTo>
                  <a:cubicBezTo>
                    <a:pt x="119" y="1202"/>
                    <a:pt x="124" y="1205"/>
                    <a:pt x="129" y="1209"/>
                  </a:cubicBezTo>
                  <a:cubicBezTo>
                    <a:pt x="132" y="1211"/>
                    <a:pt x="135" y="1213"/>
                    <a:pt x="139" y="1216"/>
                  </a:cubicBezTo>
                  <a:cubicBezTo>
                    <a:pt x="141" y="1217"/>
                    <a:pt x="143" y="1217"/>
                    <a:pt x="145" y="1217"/>
                  </a:cubicBezTo>
                  <a:cubicBezTo>
                    <a:pt x="147" y="1217"/>
                    <a:pt x="149" y="1217"/>
                    <a:pt x="150" y="1215"/>
                  </a:cubicBezTo>
                  <a:cubicBezTo>
                    <a:pt x="153" y="1211"/>
                    <a:pt x="154" y="1205"/>
                    <a:pt x="153" y="1200"/>
                  </a:cubicBezTo>
                  <a:cubicBezTo>
                    <a:pt x="152" y="1197"/>
                    <a:pt x="151" y="1197"/>
                    <a:pt x="147" y="1196"/>
                  </a:cubicBezTo>
                  <a:cubicBezTo>
                    <a:pt x="143" y="1195"/>
                    <a:pt x="137" y="1194"/>
                    <a:pt x="136" y="1187"/>
                  </a:cubicBezTo>
                  <a:cubicBezTo>
                    <a:pt x="135" y="1184"/>
                    <a:pt x="136" y="1181"/>
                    <a:pt x="138" y="1179"/>
                  </a:cubicBezTo>
                  <a:cubicBezTo>
                    <a:pt x="141" y="1174"/>
                    <a:pt x="148" y="1172"/>
                    <a:pt x="156" y="1172"/>
                  </a:cubicBezTo>
                  <a:cubicBezTo>
                    <a:pt x="160" y="1172"/>
                    <a:pt x="166" y="1172"/>
                    <a:pt x="172" y="1176"/>
                  </a:cubicBezTo>
                  <a:cubicBezTo>
                    <a:pt x="175" y="1179"/>
                    <a:pt x="177" y="1179"/>
                    <a:pt x="178" y="1179"/>
                  </a:cubicBezTo>
                  <a:cubicBezTo>
                    <a:pt x="182" y="1179"/>
                    <a:pt x="184" y="1174"/>
                    <a:pt x="186" y="1164"/>
                  </a:cubicBezTo>
                  <a:cubicBezTo>
                    <a:pt x="188" y="1151"/>
                    <a:pt x="183" y="1139"/>
                    <a:pt x="178" y="1132"/>
                  </a:cubicBezTo>
                  <a:cubicBezTo>
                    <a:pt x="175" y="1129"/>
                    <a:pt x="173" y="1127"/>
                    <a:pt x="172" y="1125"/>
                  </a:cubicBezTo>
                  <a:cubicBezTo>
                    <a:pt x="168" y="1122"/>
                    <a:pt x="165" y="1119"/>
                    <a:pt x="162" y="1112"/>
                  </a:cubicBezTo>
                  <a:cubicBezTo>
                    <a:pt x="160" y="1108"/>
                    <a:pt x="160" y="1104"/>
                    <a:pt x="159" y="1101"/>
                  </a:cubicBezTo>
                  <a:cubicBezTo>
                    <a:pt x="158" y="1095"/>
                    <a:pt x="157" y="1092"/>
                    <a:pt x="152" y="1087"/>
                  </a:cubicBezTo>
                  <a:lnTo>
                    <a:pt x="149" y="1084"/>
                  </a:lnTo>
                  <a:cubicBezTo>
                    <a:pt x="142" y="1076"/>
                    <a:pt x="134" y="1068"/>
                    <a:pt x="117" y="1066"/>
                  </a:cubicBezTo>
                  <a:cubicBezTo>
                    <a:pt x="109" y="1065"/>
                    <a:pt x="103" y="1064"/>
                    <a:pt x="102" y="1059"/>
                  </a:cubicBezTo>
                  <a:cubicBezTo>
                    <a:pt x="100" y="1055"/>
                    <a:pt x="104" y="1051"/>
                    <a:pt x="110" y="1045"/>
                  </a:cubicBezTo>
                  <a:lnTo>
                    <a:pt x="113" y="1042"/>
                  </a:lnTo>
                  <a:cubicBezTo>
                    <a:pt x="120" y="1034"/>
                    <a:pt x="121" y="1031"/>
                    <a:pt x="122" y="1023"/>
                  </a:cubicBezTo>
                  <a:cubicBezTo>
                    <a:pt x="122" y="1021"/>
                    <a:pt x="122" y="1019"/>
                    <a:pt x="123" y="1016"/>
                  </a:cubicBezTo>
                  <a:cubicBezTo>
                    <a:pt x="124" y="1009"/>
                    <a:pt x="121" y="1002"/>
                    <a:pt x="118" y="995"/>
                  </a:cubicBezTo>
                  <a:cubicBezTo>
                    <a:pt x="117" y="990"/>
                    <a:pt x="115" y="986"/>
                    <a:pt x="114" y="980"/>
                  </a:cubicBezTo>
                  <a:cubicBezTo>
                    <a:pt x="112" y="968"/>
                    <a:pt x="120" y="960"/>
                    <a:pt x="126" y="953"/>
                  </a:cubicBezTo>
                  <a:cubicBezTo>
                    <a:pt x="128" y="951"/>
                    <a:pt x="130" y="949"/>
                    <a:pt x="132" y="947"/>
                  </a:cubicBezTo>
                  <a:cubicBezTo>
                    <a:pt x="138" y="938"/>
                    <a:pt x="145" y="929"/>
                    <a:pt x="156" y="929"/>
                  </a:cubicBezTo>
                  <a:cubicBezTo>
                    <a:pt x="157" y="929"/>
                    <a:pt x="158" y="930"/>
                    <a:pt x="160" y="930"/>
                  </a:cubicBezTo>
                  <a:cubicBezTo>
                    <a:pt x="167" y="931"/>
                    <a:pt x="171" y="936"/>
                    <a:pt x="174" y="940"/>
                  </a:cubicBezTo>
                  <a:cubicBezTo>
                    <a:pt x="177" y="943"/>
                    <a:pt x="180" y="946"/>
                    <a:pt x="184" y="947"/>
                  </a:cubicBezTo>
                  <a:lnTo>
                    <a:pt x="184" y="947"/>
                  </a:lnTo>
                  <a:cubicBezTo>
                    <a:pt x="190" y="947"/>
                    <a:pt x="197" y="934"/>
                    <a:pt x="202" y="924"/>
                  </a:cubicBezTo>
                  <a:cubicBezTo>
                    <a:pt x="204" y="920"/>
                    <a:pt x="206" y="916"/>
                    <a:pt x="208" y="912"/>
                  </a:cubicBezTo>
                  <a:cubicBezTo>
                    <a:pt x="216" y="898"/>
                    <a:pt x="207" y="873"/>
                    <a:pt x="199" y="859"/>
                  </a:cubicBezTo>
                  <a:cubicBezTo>
                    <a:pt x="193" y="848"/>
                    <a:pt x="192" y="835"/>
                    <a:pt x="192" y="825"/>
                  </a:cubicBezTo>
                  <a:lnTo>
                    <a:pt x="192" y="824"/>
                  </a:lnTo>
                  <a:lnTo>
                    <a:pt x="193" y="823"/>
                  </a:lnTo>
                  <a:cubicBezTo>
                    <a:pt x="197" y="816"/>
                    <a:pt x="201" y="809"/>
                    <a:pt x="206" y="803"/>
                  </a:cubicBezTo>
                  <a:cubicBezTo>
                    <a:pt x="215" y="791"/>
                    <a:pt x="214" y="786"/>
                    <a:pt x="212" y="775"/>
                  </a:cubicBezTo>
                  <a:cubicBezTo>
                    <a:pt x="211" y="771"/>
                    <a:pt x="210" y="767"/>
                    <a:pt x="210" y="762"/>
                  </a:cubicBezTo>
                  <a:cubicBezTo>
                    <a:pt x="209" y="753"/>
                    <a:pt x="207" y="751"/>
                    <a:pt x="205" y="749"/>
                  </a:cubicBezTo>
                  <a:cubicBezTo>
                    <a:pt x="202" y="747"/>
                    <a:pt x="200" y="744"/>
                    <a:pt x="199" y="736"/>
                  </a:cubicBezTo>
                  <a:cubicBezTo>
                    <a:pt x="197" y="725"/>
                    <a:pt x="204" y="721"/>
                    <a:pt x="209" y="718"/>
                  </a:cubicBezTo>
                  <a:cubicBezTo>
                    <a:pt x="213" y="716"/>
                    <a:pt x="216" y="715"/>
                    <a:pt x="219" y="710"/>
                  </a:cubicBezTo>
                  <a:cubicBezTo>
                    <a:pt x="225" y="697"/>
                    <a:pt x="232" y="694"/>
                    <a:pt x="246" y="687"/>
                  </a:cubicBezTo>
                  <a:lnTo>
                    <a:pt x="251" y="684"/>
                  </a:lnTo>
                  <a:cubicBezTo>
                    <a:pt x="263" y="678"/>
                    <a:pt x="264" y="674"/>
                    <a:pt x="267" y="665"/>
                  </a:cubicBezTo>
                  <a:cubicBezTo>
                    <a:pt x="268" y="663"/>
                    <a:pt x="269" y="659"/>
                    <a:pt x="271" y="656"/>
                  </a:cubicBezTo>
                  <a:cubicBezTo>
                    <a:pt x="273" y="650"/>
                    <a:pt x="276" y="644"/>
                    <a:pt x="282" y="644"/>
                  </a:cubicBezTo>
                  <a:cubicBezTo>
                    <a:pt x="287" y="644"/>
                    <a:pt x="291" y="650"/>
                    <a:pt x="295" y="657"/>
                  </a:cubicBezTo>
                  <a:cubicBezTo>
                    <a:pt x="300" y="665"/>
                    <a:pt x="303" y="669"/>
                    <a:pt x="311" y="669"/>
                  </a:cubicBezTo>
                  <a:cubicBezTo>
                    <a:pt x="315" y="669"/>
                    <a:pt x="320" y="668"/>
                    <a:pt x="326" y="667"/>
                  </a:cubicBezTo>
                  <a:cubicBezTo>
                    <a:pt x="342" y="662"/>
                    <a:pt x="342" y="661"/>
                    <a:pt x="345" y="654"/>
                  </a:cubicBezTo>
                  <a:cubicBezTo>
                    <a:pt x="346" y="652"/>
                    <a:pt x="347" y="649"/>
                    <a:pt x="349" y="644"/>
                  </a:cubicBezTo>
                  <a:cubicBezTo>
                    <a:pt x="357" y="632"/>
                    <a:pt x="359" y="630"/>
                    <a:pt x="367" y="625"/>
                  </a:cubicBezTo>
                  <a:cubicBezTo>
                    <a:pt x="368" y="624"/>
                    <a:pt x="370" y="623"/>
                    <a:pt x="372" y="621"/>
                  </a:cubicBezTo>
                  <a:cubicBezTo>
                    <a:pt x="377" y="618"/>
                    <a:pt x="378" y="617"/>
                    <a:pt x="378" y="617"/>
                  </a:cubicBezTo>
                  <a:cubicBezTo>
                    <a:pt x="378" y="617"/>
                    <a:pt x="378" y="616"/>
                    <a:pt x="377" y="615"/>
                  </a:cubicBezTo>
                  <a:cubicBezTo>
                    <a:pt x="376" y="612"/>
                    <a:pt x="375" y="608"/>
                    <a:pt x="375" y="601"/>
                  </a:cubicBezTo>
                  <a:cubicBezTo>
                    <a:pt x="375" y="588"/>
                    <a:pt x="379" y="584"/>
                    <a:pt x="384" y="579"/>
                  </a:cubicBezTo>
                  <a:cubicBezTo>
                    <a:pt x="387" y="577"/>
                    <a:pt x="390" y="574"/>
                    <a:pt x="393" y="568"/>
                  </a:cubicBezTo>
                  <a:cubicBezTo>
                    <a:pt x="399" y="558"/>
                    <a:pt x="403" y="555"/>
                    <a:pt x="408" y="551"/>
                  </a:cubicBezTo>
                  <a:cubicBezTo>
                    <a:pt x="411" y="549"/>
                    <a:pt x="414" y="547"/>
                    <a:pt x="418" y="543"/>
                  </a:cubicBezTo>
                  <a:cubicBezTo>
                    <a:pt x="418" y="543"/>
                    <a:pt x="422" y="539"/>
                    <a:pt x="423" y="539"/>
                  </a:cubicBezTo>
                  <a:cubicBezTo>
                    <a:pt x="422" y="538"/>
                    <a:pt x="421" y="537"/>
                    <a:pt x="420" y="536"/>
                  </a:cubicBezTo>
                  <a:cubicBezTo>
                    <a:pt x="412" y="528"/>
                    <a:pt x="408" y="518"/>
                    <a:pt x="403" y="499"/>
                  </a:cubicBezTo>
                  <a:cubicBezTo>
                    <a:pt x="400" y="485"/>
                    <a:pt x="404" y="481"/>
                    <a:pt x="412" y="477"/>
                  </a:cubicBezTo>
                  <a:cubicBezTo>
                    <a:pt x="416" y="475"/>
                    <a:pt x="420" y="473"/>
                    <a:pt x="424" y="469"/>
                  </a:cubicBezTo>
                  <a:cubicBezTo>
                    <a:pt x="430" y="465"/>
                    <a:pt x="436" y="463"/>
                    <a:pt x="444" y="463"/>
                  </a:cubicBezTo>
                  <a:cubicBezTo>
                    <a:pt x="451" y="463"/>
                    <a:pt x="457" y="464"/>
                    <a:pt x="464" y="466"/>
                  </a:cubicBezTo>
                  <a:cubicBezTo>
                    <a:pt x="469" y="467"/>
                    <a:pt x="475" y="468"/>
                    <a:pt x="479" y="468"/>
                  </a:cubicBezTo>
                  <a:cubicBezTo>
                    <a:pt x="484" y="468"/>
                    <a:pt x="487" y="470"/>
                    <a:pt x="489" y="472"/>
                  </a:cubicBezTo>
                  <a:cubicBezTo>
                    <a:pt x="494" y="467"/>
                    <a:pt x="500" y="461"/>
                    <a:pt x="509" y="460"/>
                  </a:cubicBezTo>
                  <a:cubicBezTo>
                    <a:pt x="510" y="459"/>
                    <a:pt x="512" y="459"/>
                    <a:pt x="513" y="459"/>
                  </a:cubicBezTo>
                  <a:cubicBezTo>
                    <a:pt x="512" y="458"/>
                    <a:pt x="510" y="457"/>
                    <a:pt x="509" y="455"/>
                  </a:cubicBezTo>
                  <a:cubicBezTo>
                    <a:pt x="498" y="444"/>
                    <a:pt x="504" y="437"/>
                    <a:pt x="511" y="429"/>
                  </a:cubicBezTo>
                  <a:cubicBezTo>
                    <a:pt x="512" y="428"/>
                    <a:pt x="514" y="426"/>
                    <a:pt x="515" y="424"/>
                  </a:cubicBezTo>
                  <a:cubicBezTo>
                    <a:pt x="519" y="419"/>
                    <a:pt x="523" y="416"/>
                    <a:pt x="526" y="414"/>
                  </a:cubicBezTo>
                  <a:cubicBezTo>
                    <a:pt x="530" y="411"/>
                    <a:pt x="533" y="408"/>
                    <a:pt x="537" y="401"/>
                  </a:cubicBezTo>
                  <a:cubicBezTo>
                    <a:pt x="543" y="388"/>
                    <a:pt x="542" y="388"/>
                    <a:pt x="539" y="380"/>
                  </a:cubicBezTo>
                  <a:cubicBezTo>
                    <a:pt x="534" y="372"/>
                    <a:pt x="532" y="365"/>
                    <a:pt x="528" y="347"/>
                  </a:cubicBezTo>
                  <a:cubicBezTo>
                    <a:pt x="526" y="342"/>
                    <a:pt x="526" y="338"/>
                    <a:pt x="525" y="335"/>
                  </a:cubicBezTo>
                  <a:cubicBezTo>
                    <a:pt x="524" y="328"/>
                    <a:pt x="524" y="328"/>
                    <a:pt x="521" y="328"/>
                  </a:cubicBezTo>
                  <a:cubicBezTo>
                    <a:pt x="520" y="328"/>
                    <a:pt x="518" y="328"/>
                    <a:pt x="517" y="328"/>
                  </a:cubicBezTo>
                  <a:cubicBezTo>
                    <a:pt x="501" y="330"/>
                    <a:pt x="493" y="335"/>
                    <a:pt x="484" y="342"/>
                  </a:cubicBezTo>
                  <a:cubicBezTo>
                    <a:pt x="477" y="348"/>
                    <a:pt x="470" y="353"/>
                    <a:pt x="462" y="353"/>
                  </a:cubicBezTo>
                  <a:cubicBezTo>
                    <a:pt x="458" y="353"/>
                    <a:pt x="454" y="352"/>
                    <a:pt x="451" y="349"/>
                  </a:cubicBezTo>
                  <a:cubicBezTo>
                    <a:pt x="445" y="345"/>
                    <a:pt x="444" y="341"/>
                    <a:pt x="443" y="337"/>
                  </a:cubicBezTo>
                  <a:cubicBezTo>
                    <a:pt x="442" y="334"/>
                    <a:pt x="441" y="331"/>
                    <a:pt x="437" y="327"/>
                  </a:cubicBezTo>
                  <a:cubicBezTo>
                    <a:pt x="429" y="317"/>
                    <a:pt x="434" y="309"/>
                    <a:pt x="441" y="299"/>
                  </a:cubicBezTo>
                  <a:cubicBezTo>
                    <a:pt x="444" y="295"/>
                    <a:pt x="447" y="291"/>
                    <a:pt x="450" y="285"/>
                  </a:cubicBezTo>
                  <a:cubicBezTo>
                    <a:pt x="458" y="269"/>
                    <a:pt x="462" y="267"/>
                    <a:pt x="471" y="261"/>
                  </a:cubicBezTo>
                  <a:cubicBezTo>
                    <a:pt x="474" y="259"/>
                    <a:pt x="477" y="257"/>
                    <a:pt x="481" y="254"/>
                  </a:cubicBezTo>
                  <a:cubicBezTo>
                    <a:pt x="488" y="248"/>
                    <a:pt x="491" y="244"/>
                    <a:pt x="493" y="241"/>
                  </a:cubicBezTo>
                  <a:cubicBezTo>
                    <a:pt x="496" y="236"/>
                    <a:pt x="499" y="233"/>
                    <a:pt x="507" y="233"/>
                  </a:cubicBezTo>
                  <a:cubicBezTo>
                    <a:pt x="510" y="233"/>
                    <a:pt x="513" y="234"/>
                    <a:pt x="516" y="234"/>
                  </a:cubicBezTo>
                  <a:cubicBezTo>
                    <a:pt x="519" y="234"/>
                    <a:pt x="522" y="234"/>
                    <a:pt x="525" y="234"/>
                  </a:cubicBezTo>
                  <a:cubicBezTo>
                    <a:pt x="532" y="234"/>
                    <a:pt x="537" y="232"/>
                    <a:pt x="542" y="228"/>
                  </a:cubicBezTo>
                  <a:cubicBezTo>
                    <a:pt x="548" y="221"/>
                    <a:pt x="555" y="218"/>
                    <a:pt x="562" y="218"/>
                  </a:cubicBezTo>
                  <a:cubicBezTo>
                    <a:pt x="568" y="218"/>
                    <a:pt x="574" y="221"/>
                    <a:pt x="581" y="225"/>
                  </a:cubicBezTo>
                  <a:cubicBezTo>
                    <a:pt x="584" y="227"/>
                    <a:pt x="588" y="228"/>
                    <a:pt x="592" y="228"/>
                  </a:cubicBezTo>
                  <a:cubicBezTo>
                    <a:pt x="600" y="228"/>
                    <a:pt x="610" y="225"/>
                    <a:pt x="620" y="222"/>
                  </a:cubicBezTo>
                  <a:cubicBezTo>
                    <a:pt x="625" y="221"/>
                    <a:pt x="630" y="219"/>
                    <a:pt x="635" y="218"/>
                  </a:cubicBezTo>
                  <a:cubicBezTo>
                    <a:pt x="641" y="217"/>
                    <a:pt x="644" y="215"/>
                    <a:pt x="646" y="212"/>
                  </a:cubicBezTo>
                  <a:cubicBezTo>
                    <a:pt x="648" y="208"/>
                    <a:pt x="645" y="202"/>
                    <a:pt x="643" y="197"/>
                  </a:cubicBezTo>
                  <a:cubicBezTo>
                    <a:pt x="641" y="194"/>
                    <a:pt x="637" y="191"/>
                    <a:pt x="632" y="187"/>
                  </a:cubicBezTo>
                  <a:cubicBezTo>
                    <a:pt x="627" y="183"/>
                    <a:pt x="621" y="179"/>
                    <a:pt x="615" y="172"/>
                  </a:cubicBezTo>
                  <a:cubicBezTo>
                    <a:pt x="608" y="164"/>
                    <a:pt x="604" y="158"/>
                    <a:pt x="605" y="152"/>
                  </a:cubicBezTo>
                  <a:cubicBezTo>
                    <a:pt x="605" y="148"/>
                    <a:pt x="609" y="143"/>
                    <a:pt x="616" y="138"/>
                  </a:cubicBezTo>
                  <a:cubicBezTo>
                    <a:pt x="627" y="130"/>
                    <a:pt x="642" y="125"/>
                    <a:pt x="656" y="120"/>
                  </a:cubicBezTo>
                  <a:cubicBezTo>
                    <a:pt x="662" y="118"/>
                    <a:pt x="667" y="116"/>
                    <a:pt x="671" y="114"/>
                  </a:cubicBezTo>
                  <a:cubicBezTo>
                    <a:pt x="674" y="113"/>
                    <a:pt x="677" y="112"/>
                    <a:pt x="679" y="112"/>
                  </a:cubicBezTo>
                  <a:cubicBezTo>
                    <a:pt x="687" y="112"/>
                    <a:pt x="693" y="117"/>
                    <a:pt x="699" y="122"/>
                  </a:cubicBezTo>
                  <a:cubicBezTo>
                    <a:pt x="703" y="125"/>
                    <a:pt x="707" y="128"/>
                    <a:pt x="711" y="129"/>
                  </a:cubicBezTo>
                  <a:cubicBezTo>
                    <a:pt x="720" y="132"/>
                    <a:pt x="726" y="134"/>
                    <a:pt x="729" y="140"/>
                  </a:cubicBezTo>
                  <a:cubicBezTo>
                    <a:pt x="731" y="145"/>
                    <a:pt x="728" y="150"/>
                    <a:pt x="726" y="154"/>
                  </a:cubicBezTo>
                  <a:cubicBezTo>
                    <a:pt x="724" y="159"/>
                    <a:pt x="724" y="164"/>
                    <a:pt x="726" y="168"/>
                  </a:cubicBezTo>
                  <a:cubicBezTo>
                    <a:pt x="730" y="174"/>
                    <a:pt x="736" y="178"/>
                    <a:pt x="745" y="179"/>
                  </a:cubicBezTo>
                  <a:cubicBezTo>
                    <a:pt x="746" y="179"/>
                    <a:pt x="747" y="179"/>
                    <a:pt x="748" y="179"/>
                  </a:cubicBezTo>
                  <a:cubicBezTo>
                    <a:pt x="758" y="179"/>
                    <a:pt x="764" y="172"/>
                    <a:pt x="770" y="165"/>
                  </a:cubicBezTo>
                  <a:cubicBezTo>
                    <a:pt x="773" y="162"/>
                    <a:pt x="776" y="158"/>
                    <a:pt x="779" y="156"/>
                  </a:cubicBezTo>
                  <a:cubicBezTo>
                    <a:pt x="787" y="150"/>
                    <a:pt x="804" y="133"/>
                    <a:pt x="831" y="106"/>
                  </a:cubicBezTo>
                  <a:cubicBezTo>
                    <a:pt x="842" y="95"/>
                    <a:pt x="853" y="72"/>
                    <a:pt x="859" y="61"/>
                  </a:cubicBezTo>
                  <a:cubicBezTo>
                    <a:pt x="861" y="57"/>
                    <a:pt x="860" y="57"/>
                    <a:pt x="856" y="55"/>
                  </a:cubicBezTo>
                  <a:cubicBezTo>
                    <a:pt x="853" y="53"/>
                    <a:pt x="847" y="51"/>
                    <a:pt x="847" y="43"/>
                  </a:cubicBezTo>
                  <a:cubicBezTo>
                    <a:pt x="847" y="31"/>
                    <a:pt x="859" y="24"/>
                    <a:pt x="880" y="24"/>
                  </a:cubicBezTo>
                  <a:cubicBezTo>
                    <a:pt x="886" y="24"/>
                    <a:pt x="891" y="21"/>
                    <a:pt x="895" y="18"/>
                  </a:cubicBezTo>
                  <a:lnTo>
                    <a:pt x="885" y="19"/>
                  </a:lnTo>
                  <a:lnTo>
                    <a:pt x="896" y="11"/>
                  </a:lnTo>
                  <a:cubicBezTo>
                    <a:pt x="904" y="4"/>
                    <a:pt x="912" y="0"/>
                    <a:pt x="918" y="0"/>
                  </a:cubicBezTo>
                  <a:cubicBezTo>
                    <a:pt x="919" y="0"/>
                    <a:pt x="919" y="0"/>
                    <a:pt x="920" y="0"/>
                  </a:cubicBezTo>
                  <a:cubicBezTo>
                    <a:pt x="927" y="2"/>
                    <a:pt x="931" y="8"/>
                    <a:pt x="933" y="14"/>
                  </a:cubicBezTo>
                  <a:cubicBezTo>
                    <a:pt x="936" y="19"/>
                    <a:pt x="938" y="22"/>
                    <a:pt x="941" y="22"/>
                  </a:cubicBezTo>
                  <a:cubicBezTo>
                    <a:pt x="943" y="22"/>
                    <a:pt x="945" y="22"/>
                    <a:pt x="947" y="22"/>
                  </a:cubicBezTo>
                  <a:cubicBezTo>
                    <a:pt x="949" y="22"/>
                    <a:pt x="951" y="22"/>
                    <a:pt x="953" y="22"/>
                  </a:cubicBezTo>
                  <a:cubicBezTo>
                    <a:pt x="958" y="22"/>
                    <a:pt x="964" y="22"/>
                    <a:pt x="971" y="18"/>
                  </a:cubicBezTo>
                  <a:cubicBezTo>
                    <a:pt x="979" y="14"/>
                    <a:pt x="987" y="12"/>
                    <a:pt x="994" y="12"/>
                  </a:cubicBezTo>
                  <a:cubicBezTo>
                    <a:pt x="1002" y="12"/>
                    <a:pt x="1008" y="16"/>
                    <a:pt x="1010" y="23"/>
                  </a:cubicBezTo>
                  <a:cubicBezTo>
                    <a:pt x="1011" y="31"/>
                    <a:pt x="1023" y="42"/>
                    <a:pt x="1034" y="49"/>
                  </a:cubicBezTo>
                  <a:cubicBezTo>
                    <a:pt x="1039" y="52"/>
                    <a:pt x="1040" y="60"/>
                    <a:pt x="1039" y="65"/>
                  </a:cubicBezTo>
                  <a:cubicBezTo>
                    <a:pt x="1037" y="71"/>
                    <a:pt x="1032" y="75"/>
                    <a:pt x="1027" y="75"/>
                  </a:cubicBezTo>
                  <a:cubicBezTo>
                    <a:pt x="1025" y="75"/>
                    <a:pt x="1022" y="74"/>
                    <a:pt x="1020" y="73"/>
                  </a:cubicBezTo>
                  <a:cubicBezTo>
                    <a:pt x="1014" y="71"/>
                    <a:pt x="1009" y="70"/>
                    <a:pt x="1006" y="70"/>
                  </a:cubicBezTo>
                  <a:cubicBezTo>
                    <a:pt x="1005" y="70"/>
                    <a:pt x="1004" y="70"/>
                    <a:pt x="1004" y="70"/>
                  </a:cubicBezTo>
                  <a:cubicBezTo>
                    <a:pt x="1004" y="70"/>
                    <a:pt x="1004" y="71"/>
                    <a:pt x="1005" y="72"/>
                  </a:cubicBezTo>
                  <a:cubicBezTo>
                    <a:pt x="1010" y="79"/>
                    <a:pt x="1015" y="85"/>
                    <a:pt x="1012" y="90"/>
                  </a:cubicBezTo>
                  <a:cubicBezTo>
                    <a:pt x="1011" y="91"/>
                    <a:pt x="1010" y="93"/>
                    <a:pt x="1005" y="93"/>
                  </a:cubicBezTo>
                  <a:cubicBezTo>
                    <a:pt x="1004" y="93"/>
                    <a:pt x="1003" y="93"/>
                    <a:pt x="1001" y="93"/>
                  </a:cubicBezTo>
                  <a:cubicBezTo>
                    <a:pt x="1001" y="93"/>
                    <a:pt x="1001" y="93"/>
                    <a:pt x="1001" y="93"/>
                  </a:cubicBezTo>
                  <a:cubicBezTo>
                    <a:pt x="1002" y="98"/>
                    <a:pt x="1005" y="106"/>
                    <a:pt x="997" y="112"/>
                  </a:cubicBezTo>
                  <a:cubicBezTo>
                    <a:pt x="994" y="115"/>
                    <a:pt x="991" y="118"/>
                    <a:pt x="991" y="122"/>
                  </a:cubicBezTo>
                  <a:cubicBezTo>
                    <a:pt x="991" y="126"/>
                    <a:pt x="993" y="129"/>
                    <a:pt x="996" y="132"/>
                  </a:cubicBezTo>
                  <a:cubicBezTo>
                    <a:pt x="1003" y="139"/>
                    <a:pt x="1012" y="162"/>
                    <a:pt x="1010" y="173"/>
                  </a:cubicBezTo>
                  <a:cubicBezTo>
                    <a:pt x="1009" y="175"/>
                    <a:pt x="1010" y="176"/>
                    <a:pt x="1012" y="179"/>
                  </a:cubicBezTo>
                  <a:cubicBezTo>
                    <a:pt x="1015" y="184"/>
                    <a:pt x="1019" y="190"/>
                    <a:pt x="1014" y="200"/>
                  </a:cubicBezTo>
                  <a:cubicBezTo>
                    <a:pt x="1013" y="202"/>
                    <a:pt x="1012" y="204"/>
                    <a:pt x="1011" y="206"/>
                  </a:cubicBezTo>
                  <a:cubicBezTo>
                    <a:pt x="1007" y="215"/>
                    <a:pt x="1005" y="217"/>
                    <a:pt x="991" y="219"/>
                  </a:cubicBezTo>
                  <a:cubicBezTo>
                    <a:pt x="978" y="221"/>
                    <a:pt x="977" y="226"/>
                    <a:pt x="975" y="236"/>
                  </a:cubicBezTo>
                  <a:lnTo>
                    <a:pt x="974" y="239"/>
                  </a:lnTo>
                  <a:cubicBezTo>
                    <a:pt x="972" y="249"/>
                    <a:pt x="971" y="256"/>
                    <a:pt x="982" y="262"/>
                  </a:cubicBezTo>
                  <a:cubicBezTo>
                    <a:pt x="987" y="265"/>
                    <a:pt x="997" y="269"/>
                    <a:pt x="1006" y="273"/>
                  </a:cubicBezTo>
                  <a:cubicBezTo>
                    <a:pt x="1022" y="279"/>
                    <a:pt x="1037" y="285"/>
                    <a:pt x="1042" y="291"/>
                  </a:cubicBezTo>
                  <a:cubicBezTo>
                    <a:pt x="1049" y="301"/>
                    <a:pt x="1054" y="303"/>
                    <a:pt x="1057" y="303"/>
                  </a:cubicBezTo>
                  <a:cubicBezTo>
                    <a:pt x="1060" y="303"/>
                    <a:pt x="1062" y="302"/>
                    <a:pt x="1064" y="300"/>
                  </a:cubicBezTo>
                  <a:lnTo>
                    <a:pt x="1067" y="297"/>
                  </a:lnTo>
                  <a:cubicBezTo>
                    <a:pt x="1071" y="293"/>
                    <a:pt x="1076" y="288"/>
                    <a:pt x="1075" y="286"/>
                  </a:cubicBezTo>
                  <a:cubicBezTo>
                    <a:pt x="1075" y="286"/>
                    <a:pt x="1075" y="284"/>
                    <a:pt x="1070" y="282"/>
                  </a:cubicBezTo>
                  <a:cubicBezTo>
                    <a:pt x="1053" y="275"/>
                    <a:pt x="1046" y="260"/>
                    <a:pt x="1046" y="252"/>
                  </a:cubicBezTo>
                  <a:cubicBezTo>
                    <a:pt x="1046" y="246"/>
                    <a:pt x="1048" y="245"/>
                    <a:pt x="1052" y="244"/>
                  </a:cubicBezTo>
                  <a:cubicBezTo>
                    <a:pt x="1054" y="243"/>
                    <a:pt x="1057" y="242"/>
                    <a:pt x="1063" y="238"/>
                  </a:cubicBezTo>
                  <a:cubicBezTo>
                    <a:pt x="1066" y="236"/>
                    <a:pt x="1070" y="234"/>
                    <a:pt x="1073" y="232"/>
                  </a:cubicBezTo>
                  <a:cubicBezTo>
                    <a:pt x="1082" y="227"/>
                    <a:pt x="1089" y="223"/>
                    <a:pt x="1092" y="216"/>
                  </a:cubicBezTo>
                  <a:cubicBezTo>
                    <a:pt x="1095" y="208"/>
                    <a:pt x="1104" y="201"/>
                    <a:pt x="1112" y="201"/>
                  </a:cubicBezTo>
                  <a:cubicBezTo>
                    <a:pt x="1116" y="201"/>
                    <a:pt x="1119" y="203"/>
                    <a:pt x="1120" y="206"/>
                  </a:cubicBezTo>
                  <a:cubicBezTo>
                    <a:pt x="1122" y="202"/>
                    <a:pt x="1124" y="198"/>
                    <a:pt x="1129" y="197"/>
                  </a:cubicBezTo>
                  <a:cubicBezTo>
                    <a:pt x="1133" y="195"/>
                    <a:pt x="1136" y="194"/>
                    <a:pt x="1140" y="194"/>
                  </a:cubicBezTo>
                  <a:cubicBezTo>
                    <a:pt x="1146" y="194"/>
                    <a:pt x="1151" y="197"/>
                    <a:pt x="1156" y="201"/>
                  </a:cubicBezTo>
                  <a:cubicBezTo>
                    <a:pt x="1163" y="206"/>
                    <a:pt x="1168" y="214"/>
                    <a:pt x="1170" y="223"/>
                  </a:cubicBezTo>
                  <a:lnTo>
                    <a:pt x="1170" y="223"/>
                  </a:lnTo>
                  <a:cubicBezTo>
                    <a:pt x="1170" y="223"/>
                    <a:pt x="1171" y="228"/>
                    <a:pt x="1171" y="228"/>
                  </a:cubicBezTo>
                  <a:cubicBezTo>
                    <a:pt x="1171" y="229"/>
                    <a:pt x="1171" y="230"/>
                    <a:pt x="1171" y="231"/>
                  </a:cubicBezTo>
                  <a:cubicBezTo>
                    <a:pt x="1171" y="233"/>
                    <a:pt x="1171" y="235"/>
                    <a:pt x="1170" y="238"/>
                  </a:cubicBezTo>
                  <a:cubicBezTo>
                    <a:pt x="1170" y="247"/>
                    <a:pt x="1169" y="263"/>
                    <a:pt x="1174" y="267"/>
                  </a:cubicBezTo>
                  <a:cubicBezTo>
                    <a:pt x="1180" y="271"/>
                    <a:pt x="1181" y="277"/>
                    <a:pt x="1182" y="282"/>
                  </a:cubicBezTo>
                  <a:cubicBezTo>
                    <a:pt x="1182" y="286"/>
                    <a:pt x="1183" y="290"/>
                    <a:pt x="1186" y="294"/>
                  </a:cubicBezTo>
                  <a:cubicBezTo>
                    <a:pt x="1192" y="304"/>
                    <a:pt x="1197" y="309"/>
                    <a:pt x="1211" y="309"/>
                  </a:cubicBezTo>
                  <a:cubicBezTo>
                    <a:pt x="1226" y="309"/>
                    <a:pt x="1229" y="318"/>
                    <a:pt x="1232" y="329"/>
                  </a:cubicBezTo>
                  <a:cubicBezTo>
                    <a:pt x="1233" y="330"/>
                    <a:pt x="1233" y="332"/>
                    <a:pt x="1234" y="334"/>
                  </a:cubicBezTo>
                  <a:cubicBezTo>
                    <a:pt x="1238" y="345"/>
                    <a:pt x="1258" y="360"/>
                    <a:pt x="1272" y="362"/>
                  </a:cubicBezTo>
                  <a:cubicBezTo>
                    <a:pt x="1288" y="364"/>
                    <a:pt x="1319" y="382"/>
                    <a:pt x="1326" y="386"/>
                  </a:cubicBezTo>
                  <a:cubicBezTo>
                    <a:pt x="1330" y="389"/>
                    <a:pt x="1332" y="393"/>
                    <a:pt x="1332" y="398"/>
                  </a:cubicBezTo>
                  <a:cubicBezTo>
                    <a:pt x="1332" y="405"/>
                    <a:pt x="1328" y="411"/>
                    <a:pt x="1321" y="415"/>
                  </a:cubicBezTo>
                  <a:cubicBezTo>
                    <a:pt x="1317" y="417"/>
                    <a:pt x="1317" y="420"/>
                    <a:pt x="1318" y="428"/>
                  </a:cubicBezTo>
                  <a:cubicBezTo>
                    <a:pt x="1319" y="432"/>
                    <a:pt x="1320" y="437"/>
                    <a:pt x="1319" y="442"/>
                  </a:cubicBezTo>
                  <a:cubicBezTo>
                    <a:pt x="1318" y="446"/>
                    <a:pt x="1317" y="454"/>
                    <a:pt x="1311" y="454"/>
                  </a:cubicBezTo>
                  <a:cubicBezTo>
                    <a:pt x="1307" y="454"/>
                    <a:pt x="1303" y="450"/>
                    <a:pt x="1298" y="439"/>
                  </a:cubicBezTo>
                  <a:cubicBezTo>
                    <a:pt x="1293" y="427"/>
                    <a:pt x="1290" y="427"/>
                    <a:pt x="1289" y="427"/>
                  </a:cubicBezTo>
                  <a:cubicBezTo>
                    <a:pt x="1287" y="427"/>
                    <a:pt x="1284" y="429"/>
                    <a:pt x="1280" y="432"/>
                  </a:cubicBezTo>
                  <a:cubicBezTo>
                    <a:pt x="1277" y="435"/>
                    <a:pt x="1275" y="437"/>
                    <a:pt x="1275" y="439"/>
                  </a:cubicBezTo>
                  <a:cubicBezTo>
                    <a:pt x="1275" y="440"/>
                    <a:pt x="1276" y="443"/>
                    <a:pt x="1284" y="447"/>
                  </a:cubicBezTo>
                  <a:cubicBezTo>
                    <a:pt x="1297" y="453"/>
                    <a:pt x="1310" y="458"/>
                    <a:pt x="1310" y="458"/>
                  </a:cubicBezTo>
                  <a:lnTo>
                    <a:pt x="1314" y="459"/>
                  </a:lnTo>
                  <a:lnTo>
                    <a:pt x="1312" y="463"/>
                  </a:lnTo>
                  <a:cubicBezTo>
                    <a:pt x="1312" y="464"/>
                    <a:pt x="1309" y="468"/>
                    <a:pt x="1300" y="477"/>
                  </a:cubicBezTo>
                  <a:lnTo>
                    <a:pt x="1298" y="480"/>
                  </a:lnTo>
                  <a:cubicBezTo>
                    <a:pt x="1295" y="482"/>
                    <a:pt x="1292" y="485"/>
                    <a:pt x="1292" y="486"/>
                  </a:cubicBezTo>
                  <a:cubicBezTo>
                    <a:pt x="1292" y="487"/>
                    <a:pt x="1293" y="488"/>
                    <a:pt x="1296" y="491"/>
                  </a:cubicBezTo>
                  <a:cubicBezTo>
                    <a:pt x="1300" y="495"/>
                    <a:pt x="1303" y="497"/>
                    <a:pt x="1306" y="499"/>
                  </a:cubicBezTo>
                  <a:cubicBezTo>
                    <a:pt x="1310" y="501"/>
                    <a:pt x="1313" y="503"/>
                    <a:pt x="1316" y="507"/>
                  </a:cubicBezTo>
                  <a:cubicBezTo>
                    <a:pt x="1317" y="508"/>
                    <a:pt x="1318" y="509"/>
                    <a:pt x="1319" y="510"/>
                  </a:cubicBezTo>
                  <a:cubicBezTo>
                    <a:pt x="1323" y="515"/>
                    <a:pt x="1329" y="523"/>
                    <a:pt x="1321" y="537"/>
                  </a:cubicBezTo>
                  <a:cubicBezTo>
                    <a:pt x="1318" y="541"/>
                    <a:pt x="1317" y="545"/>
                    <a:pt x="1315" y="548"/>
                  </a:cubicBezTo>
                  <a:cubicBezTo>
                    <a:pt x="1313" y="555"/>
                    <a:pt x="1310" y="562"/>
                    <a:pt x="1301" y="562"/>
                  </a:cubicBezTo>
                  <a:cubicBezTo>
                    <a:pt x="1299" y="562"/>
                    <a:pt x="1297" y="562"/>
                    <a:pt x="1294" y="561"/>
                  </a:cubicBezTo>
                  <a:cubicBezTo>
                    <a:pt x="1286" y="558"/>
                    <a:pt x="1281" y="553"/>
                    <a:pt x="1278" y="549"/>
                  </a:cubicBezTo>
                  <a:cubicBezTo>
                    <a:pt x="1276" y="547"/>
                    <a:pt x="1274" y="544"/>
                    <a:pt x="1273" y="544"/>
                  </a:cubicBezTo>
                  <a:cubicBezTo>
                    <a:pt x="1266" y="549"/>
                    <a:pt x="1258" y="554"/>
                    <a:pt x="1251" y="554"/>
                  </a:cubicBezTo>
                  <a:cubicBezTo>
                    <a:pt x="1247" y="554"/>
                    <a:pt x="1243" y="552"/>
                    <a:pt x="1240" y="549"/>
                  </a:cubicBezTo>
                  <a:cubicBezTo>
                    <a:pt x="1238" y="546"/>
                    <a:pt x="1233" y="543"/>
                    <a:pt x="1230" y="543"/>
                  </a:cubicBezTo>
                  <a:cubicBezTo>
                    <a:pt x="1229" y="543"/>
                    <a:pt x="1227" y="544"/>
                    <a:pt x="1226" y="545"/>
                  </a:cubicBezTo>
                  <a:cubicBezTo>
                    <a:pt x="1225" y="546"/>
                    <a:pt x="1225" y="548"/>
                    <a:pt x="1225" y="550"/>
                  </a:cubicBezTo>
                  <a:cubicBezTo>
                    <a:pt x="1229" y="574"/>
                    <a:pt x="1235" y="583"/>
                    <a:pt x="1239" y="587"/>
                  </a:cubicBezTo>
                  <a:cubicBezTo>
                    <a:pt x="1245" y="591"/>
                    <a:pt x="1252" y="597"/>
                    <a:pt x="1250" y="603"/>
                  </a:cubicBezTo>
                  <a:cubicBezTo>
                    <a:pt x="1249" y="608"/>
                    <a:pt x="1240" y="609"/>
                    <a:pt x="1232" y="609"/>
                  </a:cubicBezTo>
                  <a:cubicBezTo>
                    <a:pt x="1208" y="609"/>
                    <a:pt x="1201" y="607"/>
                    <a:pt x="1194" y="604"/>
                  </a:cubicBezTo>
                  <a:cubicBezTo>
                    <a:pt x="1194" y="604"/>
                    <a:pt x="1193" y="604"/>
                    <a:pt x="1192" y="604"/>
                  </a:cubicBezTo>
                  <a:cubicBezTo>
                    <a:pt x="1190" y="604"/>
                    <a:pt x="1187" y="606"/>
                    <a:pt x="1187" y="606"/>
                  </a:cubicBezTo>
                  <a:cubicBezTo>
                    <a:pt x="1187" y="607"/>
                    <a:pt x="1187" y="607"/>
                    <a:pt x="1189" y="608"/>
                  </a:cubicBezTo>
                  <a:cubicBezTo>
                    <a:pt x="1193" y="612"/>
                    <a:pt x="1197" y="612"/>
                    <a:pt x="1201" y="613"/>
                  </a:cubicBezTo>
                  <a:cubicBezTo>
                    <a:pt x="1204" y="614"/>
                    <a:pt x="1208" y="615"/>
                    <a:pt x="1212" y="617"/>
                  </a:cubicBezTo>
                  <a:cubicBezTo>
                    <a:pt x="1221" y="621"/>
                    <a:pt x="1228" y="625"/>
                    <a:pt x="1237" y="635"/>
                  </a:cubicBezTo>
                  <a:lnTo>
                    <a:pt x="1241" y="638"/>
                  </a:lnTo>
                  <a:cubicBezTo>
                    <a:pt x="1247" y="644"/>
                    <a:pt x="1253" y="650"/>
                    <a:pt x="1251" y="656"/>
                  </a:cubicBezTo>
                  <a:cubicBezTo>
                    <a:pt x="1250" y="661"/>
                    <a:pt x="1242" y="663"/>
                    <a:pt x="1237" y="663"/>
                  </a:cubicBezTo>
                  <a:cubicBezTo>
                    <a:pt x="1226" y="664"/>
                    <a:pt x="1224" y="667"/>
                    <a:pt x="1224" y="668"/>
                  </a:cubicBezTo>
                  <a:cubicBezTo>
                    <a:pt x="1223" y="669"/>
                    <a:pt x="1226" y="673"/>
                    <a:pt x="1227" y="675"/>
                  </a:cubicBezTo>
                  <a:cubicBezTo>
                    <a:pt x="1231" y="681"/>
                    <a:pt x="1235" y="689"/>
                    <a:pt x="1231" y="695"/>
                  </a:cubicBezTo>
                  <a:cubicBezTo>
                    <a:pt x="1229" y="698"/>
                    <a:pt x="1225" y="700"/>
                    <a:pt x="1219" y="700"/>
                  </a:cubicBezTo>
                  <a:cubicBezTo>
                    <a:pt x="1207" y="700"/>
                    <a:pt x="1192" y="705"/>
                    <a:pt x="1188" y="717"/>
                  </a:cubicBezTo>
                  <a:cubicBezTo>
                    <a:pt x="1187" y="722"/>
                    <a:pt x="1188" y="726"/>
                    <a:pt x="1189" y="731"/>
                  </a:cubicBezTo>
                  <a:cubicBezTo>
                    <a:pt x="1191" y="737"/>
                    <a:pt x="1193" y="745"/>
                    <a:pt x="1185" y="752"/>
                  </a:cubicBezTo>
                  <a:cubicBezTo>
                    <a:pt x="1181" y="755"/>
                    <a:pt x="1177" y="757"/>
                    <a:pt x="1175" y="758"/>
                  </a:cubicBezTo>
                  <a:cubicBezTo>
                    <a:pt x="1174" y="758"/>
                    <a:pt x="1174" y="758"/>
                    <a:pt x="1173" y="759"/>
                  </a:cubicBezTo>
                  <a:cubicBezTo>
                    <a:pt x="1174" y="759"/>
                    <a:pt x="1175" y="760"/>
                    <a:pt x="1176" y="761"/>
                  </a:cubicBezTo>
                  <a:cubicBezTo>
                    <a:pt x="1187" y="770"/>
                    <a:pt x="1188" y="782"/>
                    <a:pt x="1179" y="795"/>
                  </a:cubicBezTo>
                  <a:cubicBezTo>
                    <a:pt x="1177" y="797"/>
                    <a:pt x="1175" y="802"/>
                    <a:pt x="1173" y="806"/>
                  </a:cubicBezTo>
                  <a:cubicBezTo>
                    <a:pt x="1169" y="817"/>
                    <a:pt x="1164" y="829"/>
                    <a:pt x="1154" y="829"/>
                  </a:cubicBezTo>
                  <a:cubicBezTo>
                    <a:pt x="1153" y="829"/>
                    <a:pt x="1151" y="829"/>
                    <a:pt x="1151" y="829"/>
                  </a:cubicBezTo>
                  <a:cubicBezTo>
                    <a:pt x="1150" y="831"/>
                    <a:pt x="1151" y="837"/>
                    <a:pt x="1152" y="841"/>
                  </a:cubicBezTo>
                  <a:lnTo>
                    <a:pt x="1153" y="846"/>
                  </a:lnTo>
                  <a:cubicBezTo>
                    <a:pt x="1156" y="858"/>
                    <a:pt x="1160" y="862"/>
                    <a:pt x="1169" y="862"/>
                  </a:cubicBezTo>
                  <a:cubicBezTo>
                    <a:pt x="1176" y="862"/>
                    <a:pt x="1190" y="862"/>
                    <a:pt x="1192" y="859"/>
                  </a:cubicBezTo>
                  <a:cubicBezTo>
                    <a:pt x="1193" y="858"/>
                    <a:pt x="1192" y="856"/>
                    <a:pt x="1192" y="855"/>
                  </a:cubicBezTo>
                  <a:cubicBezTo>
                    <a:pt x="1189" y="849"/>
                    <a:pt x="1187" y="843"/>
                    <a:pt x="1188" y="838"/>
                  </a:cubicBezTo>
                  <a:cubicBezTo>
                    <a:pt x="1190" y="833"/>
                    <a:pt x="1195" y="829"/>
                    <a:pt x="1202" y="826"/>
                  </a:cubicBezTo>
                  <a:cubicBezTo>
                    <a:pt x="1205" y="824"/>
                    <a:pt x="1207" y="823"/>
                    <a:pt x="1209" y="822"/>
                  </a:cubicBezTo>
                  <a:cubicBezTo>
                    <a:pt x="1216" y="819"/>
                    <a:pt x="1220" y="816"/>
                    <a:pt x="1227" y="816"/>
                  </a:cubicBezTo>
                  <a:cubicBezTo>
                    <a:pt x="1229" y="816"/>
                    <a:pt x="1231" y="816"/>
                    <a:pt x="1233" y="817"/>
                  </a:cubicBezTo>
                  <a:cubicBezTo>
                    <a:pt x="1242" y="818"/>
                    <a:pt x="1244" y="825"/>
                    <a:pt x="1247" y="831"/>
                  </a:cubicBezTo>
                  <a:cubicBezTo>
                    <a:pt x="1248" y="834"/>
                    <a:pt x="1250" y="838"/>
                    <a:pt x="1253" y="842"/>
                  </a:cubicBezTo>
                  <a:cubicBezTo>
                    <a:pt x="1263" y="855"/>
                    <a:pt x="1258" y="870"/>
                    <a:pt x="1256" y="876"/>
                  </a:cubicBezTo>
                  <a:cubicBezTo>
                    <a:pt x="1255" y="879"/>
                    <a:pt x="1253" y="880"/>
                    <a:pt x="1251" y="880"/>
                  </a:cubicBezTo>
                  <a:cubicBezTo>
                    <a:pt x="1249" y="880"/>
                    <a:pt x="1248" y="879"/>
                    <a:pt x="1247" y="878"/>
                  </a:cubicBezTo>
                  <a:cubicBezTo>
                    <a:pt x="1247" y="878"/>
                    <a:pt x="1247" y="879"/>
                    <a:pt x="1247" y="879"/>
                  </a:cubicBezTo>
                  <a:cubicBezTo>
                    <a:pt x="1242" y="887"/>
                    <a:pt x="1243" y="891"/>
                    <a:pt x="1245" y="899"/>
                  </a:cubicBezTo>
                  <a:cubicBezTo>
                    <a:pt x="1246" y="902"/>
                    <a:pt x="1246" y="905"/>
                    <a:pt x="1247" y="909"/>
                  </a:cubicBezTo>
                  <a:cubicBezTo>
                    <a:pt x="1249" y="922"/>
                    <a:pt x="1252" y="937"/>
                    <a:pt x="1253" y="941"/>
                  </a:cubicBezTo>
                  <a:lnTo>
                    <a:pt x="1258" y="947"/>
                  </a:lnTo>
                  <a:lnTo>
                    <a:pt x="1255" y="950"/>
                  </a:lnTo>
                  <a:cubicBezTo>
                    <a:pt x="1250" y="954"/>
                    <a:pt x="1244" y="959"/>
                    <a:pt x="1240" y="964"/>
                  </a:cubicBezTo>
                  <a:cubicBezTo>
                    <a:pt x="1235" y="971"/>
                    <a:pt x="1235" y="977"/>
                    <a:pt x="1234" y="984"/>
                  </a:cubicBezTo>
                  <a:cubicBezTo>
                    <a:pt x="1234" y="990"/>
                    <a:pt x="1234" y="997"/>
                    <a:pt x="1229" y="1005"/>
                  </a:cubicBezTo>
                  <a:cubicBezTo>
                    <a:pt x="1224" y="1014"/>
                    <a:pt x="1214" y="1020"/>
                    <a:pt x="1205" y="1028"/>
                  </a:cubicBezTo>
                  <a:cubicBezTo>
                    <a:pt x="1197" y="1033"/>
                    <a:pt x="1189" y="1039"/>
                    <a:pt x="1182" y="1046"/>
                  </a:cubicBezTo>
                  <a:cubicBezTo>
                    <a:pt x="1169" y="1059"/>
                    <a:pt x="1148" y="1064"/>
                    <a:pt x="1132" y="1064"/>
                  </a:cubicBezTo>
                  <a:cubicBezTo>
                    <a:pt x="1122" y="1064"/>
                    <a:pt x="1113" y="1062"/>
                    <a:pt x="1108" y="1058"/>
                  </a:cubicBezTo>
                  <a:lnTo>
                    <a:pt x="1103" y="1056"/>
                  </a:lnTo>
                  <a:cubicBezTo>
                    <a:pt x="1099" y="1053"/>
                    <a:pt x="1096" y="1051"/>
                    <a:pt x="1094" y="1051"/>
                  </a:cubicBezTo>
                  <a:cubicBezTo>
                    <a:pt x="1091" y="1051"/>
                    <a:pt x="1086" y="1056"/>
                    <a:pt x="1078" y="1066"/>
                  </a:cubicBezTo>
                  <a:cubicBezTo>
                    <a:pt x="1068" y="1079"/>
                    <a:pt x="1072" y="1089"/>
                    <a:pt x="1076" y="1100"/>
                  </a:cubicBezTo>
                  <a:cubicBezTo>
                    <a:pt x="1079" y="1107"/>
                    <a:pt x="1082" y="1114"/>
                    <a:pt x="1082" y="1122"/>
                  </a:cubicBezTo>
                  <a:cubicBezTo>
                    <a:pt x="1082" y="1140"/>
                    <a:pt x="1075" y="1148"/>
                    <a:pt x="1066" y="1158"/>
                  </a:cubicBezTo>
                  <a:cubicBezTo>
                    <a:pt x="1064" y="1160"/>
                    <a:pt x="1062" y="1162"/>
                    <a:pt x="1060" y="1165"/>
                  </a:cubicBezTo>
                  <a:cubicBezTo>
                    <a:pt x="1054" y="1173"/>
                    <a:pt x="1047" y="1175"/>
                    <a:pt x="1040" y="1176"/>
                  </a:cubicBezTo>
                  <a:cubicBezTo>
                    <a:pt x="1034" y="1178"/>
                    <a:pt x="1029" y="1179"/>
                    <a:pt x="1022" y="1185"/>
                  </a:cubicBezTo>
                  <a:cubicBezTo>
                    <a:pt x="1021" y="1187"/>
                    <a:pt x="1019" y="1189"/>
                    <a:pt x="1020" y="1191"/>
                  </a:cubicBezTo>
                  <a:cubicBezTo>
                    <a:pt x="1021" y="1195"/>
                    <a:pt x="1029" y="1198"/>
                    <a:pt x="1035" y="1199"/>
                  </a:cubicBezTo>
                  <a:lnTo>
                    <a:pt x="1049" y="1202"/>
                  </a:lnTo>
                  <a:lnTo>
                    <a:pt x="1035" y="1207"/>
                  </a:lnTo>
                  <a:cubicBezTo>
                    <a:pt x="1034" y="1207"/>
                    <a:pt x="1009" y="1215"/>
                    <a:pt x="993" y="1215"/>
                  </a:cubicBezTo>
                  <a:cubicBezTo>
                    <a:pt x="986" y="1215"/>
                    <a:pt x="982" y="1214"/>
                    <a:pt x="979" y="1211"/>
                  </a:cubicBezTo>
                  <a:cubicBezTo>
                    <a:pt x="974" y="1207"/>
                    <a:pt x="959" y="1204"/>
                    <a:pt x="949" y="1204"/>
                  </a:cubicBezTo>
                  <a:cubicBezTo>
                    <a:pt x="949" y="1213"/>
                    <a:pt x="951" y="1232"/>
                    <a:pt x="951" y="1244"/>
                  </a:cubicBezTo>
                  <a:cubicBezTo>
                    <a:pt x="951" y="1249"/>
                    <a:pt x="954" y="1251"/>
                    <a:pt x="958" y="1253"/>
                  </a:cubicBezTo>
                  <a:cubicBezTo>
                    <a:pt x="963" y="1256"/>
                    <a:pt x="968" y="1259"/>
                    <a:pt x="968" y="1267"/>
                  </a:cubicBezTo>
                  <a:cubicBezTo>
                    <a:pt x="968" y="1274"/>
                    <a:pt x="965" y="1278"/>
                    <a:pt x="961" y="1283"/>
                  </a:cubicBezTo>
                  <a:cubicBezTo>
                    <a:pt x="957" y="1288"/>
                    <a:pt x="954" y="1292"/>
                    <a:pt x="954" y="1299"/>
                  </a:cubicBezTo>
                  <a:cubicBezTo>
                    <a:pt x="954" y="1314"/>
                    <a:pt x="945" y="1325"/>
                    <a:pt x="925" y="1331"/>
                  </a:cubicBezTo>
                  <a:cubicBezTo>
                    <a:pt x="922" y="1333"/>
                    <a:pt x="918" y="1333"/>
                    <a:pt x="914" y="1333"/>
                  </a:cubicBezTo>
                  <a:cubicBezTo>
                    <a:pt x="897" y="1333"/>
                    <a:pt x="882" y="1323"/>
                    <a:pt x="874" y="1313"/>
                  </a:cubicBezTo>
                  <a:cubicBezTo>
                    <a:pt x="865" y="1300"/>
                    <a:pt x="852" y="1292"/>
                    <a:pt x="844" y="1288"/>
                  </a:cubicBezTo>
                  <a:cubicBezTo>
                    <a:pt x="840" y="1286"/>
                    <a:pt x="833" y="1285"/>
                    <a:pt x="823" y="1285"/>
                  </a:cubicBezTo>
                  <a:cubicBezTo>
                    <a:pt x="810" y="1285"/>
                    <a:pt x="796" y="1286"/>
                    <a:pt x="788" y="1288"/>
                  </a:cubicBezTo>
                  <a:cubicBezTo>
                    <a:pt x="779" y="1290"/>
                    <a:pt x="762" y="1311"/>
                    <a:pt x="753" y="1324"/>
                  </a:cubicBezTo>
                  <a:lnTo>
                    <a:pt x="746" y="1320"/>
                  </a:lnTo>
                  <a:cubicBezTo>
                    <a:pt x="749" y="1315"/>
                    <a:pt x="751" y="1309"/>
                    <a:pt x="751" y="1307"/>
                  </a:cubicBezTo>
                  <a:cubicBezTo>
                    <a:pt x="749" y="1309"/>
                    <a:pt x="748" y="1309"/>
                    <a:pt x="746" y="1309"/>
                  </a:cubicBezTo>
                  <a:cubicBezTo>
                    <a:pt x="742" y="1309"/>
                    <a:pt x="738" y="1307"/>
                    <a:pt x="734" y="1306"/>
                  </a:cubicBezTo>
                  <a:cubicBezTo>
                    <a:pt x="729" y="1304"/>
                    <a:pt x="724" y="1303"/>
                    <a:pt x="718" y="1303"/>
                  </a:cubicBezTo>
                  <a:cubicBezTo>
                    <a:pt x="714" y="1303"/>
                    <a:pt x="709" y="1304"/>
                    <a:pt x="705" y="1305"/>
                  </a:cubicBezTo>
                  <a:cubicBezTo>
                    <a:pt x="684" y="1313"/>
                    <a:pt x="681" y="1320"/>
                    <a:pt x="673" y="1339"/>
                  </a:cubicBezTo>
                  <a:lnTo>
                    <a:pt x="672" y="1341"/>
                  </a:lnTo>
                  <a:cubicBezTo>
                    <a:pt x="665" y="1358"/>
                    <a:pt x="674" y="1365"/>
                    <a:pt x="688" y="1374"/>
                  </a:cubicBezTo>
                  <a:cubicBezTo>
                    <a:pt x="706" y="1385"/>
                    <a:pt x="695" y="1411"/>
                    <a:pt x="689" y="1422"/>
                  </a:cubicBezTo>
                  <a:cubicBezTo>
                    <a:pt x="684" y="1433"/>
                    <a:pt x="684" y="1464"/>
                    <a:pt x="690" y="1489"/>
                  </a:cubicBezTo>
                  <a:cubicBezTo>
                    <a:pt x="695" y="1512"/>
                    <a:pt x="709" y="1534"/>
                    <a:pt x="718" y="1549"/>
                  </a:cubicBezTo>
                  <a:lnTo>
                    <a:pt x="725" y="1561"/>
                  </a:lnTo>
                  <a:cubicBezTo>
                    <a:pt x="732" y="1573"/>
                    <a:pt x="739" y="1585"/>
                    <a:pt x="742" y="1603"/>
                  </a:cubicBezTo>
                  <a:cubicBezTo>
                    <a:pt x="743" y="1609"/>
                    <a:pt x="744" y="1613"/>
                    <a:pt x="745" y="1618"/>
                  </a:cubicBezTo>
                  <a:cubicBezTo>
                    <a:pt x="747" y="1628"/>
                    <a:pt x="749" y="1636"/>
                    <a:pt x="745" y="1651"/>
                  </a:cubicBezTo>
                  <a:cubicBezTo>
                    <a:pt x="742" y="1662"/>
                    <a:pt x="738" y="1666"/>
                    <a:pt x="734" y="1668"/>
                  </a:cubicBezTo>
                  <a:cubicBezTo>
                    <a:pt x="732" y="1671"/>
                    <a:pt x="730" y="1672"/>
                    <a:pt x="730" y="1679"/>
                  </a:cubicBezTo>
                  <a:cubicBezTo>
                    <a:pt x="730" y="1685"/>
                    <a:pt x="731" y="1689"/>
                    <a:pt x="732" y="1694"/>
                  </a:cubicBezTo>
                  <a:cubicBezTo>
                    <a:pt x="733" y="1702"/>
                    <a:pt x="734" y="1709"/>
                    <a:pt x="730" y="1721"/>
                  </a:cubicBezTo>
                  <a:cubicBezTo>
                    <a:pt x="727" y="1730"/>
                    <a:pt x="723" y="1732"/>
                    <a:pt x="718" y="1734"/>
                  </a:cubicBezTo>
                  <a:cubicBezTo>
                    <a:pt x="716" y="1734"/>
                    <a:pt x="714" y="1735"/>
                    <a:pt x="713" y="1743"/>
                  </a:cubicBezTo>
                  <a:cubicBezTo>
                    <a:pt x="712" y="1749"/>
                    <a:pt x="713" y="1750"/>
                    <a:pt x="713" y="1750"/>
                  </a:cubicBezTo>
                  <a:lnTo>
                    <a:pt x="717" y="1750"/>
                  </a:lnTo>
                  <a:cubicBezTo>
                    <a:pt x="718" y="1750"/>
                    <a:pt x="719" y="1750"/>
                    <a:pt x="720" y="1750"/>
                  </a:cubicBezTo>
                  <a:cubicBezTo>
                    <a:pt x="721" y="1750"/>
                    <a:pt x="727" y="1750"/>
                    <a:pt x="730" y="1755"/>
                  </a:cubicBezTo>
                  <a:cubicBezTo>
                    <a:pt x="732" y="1759"/>
                    <a:pt x="734" y="1764"/>
                    <a:pt x="734" y="1771"/>
                  </a:cubicBezTo>
                  <a:lnTo>
                    <a:pt x="734" y="1773"/>
                  </a:lnTo>
                  <a:lnTo>
                    <a:pt x="720" y="1784"/>
                  </a:lnTo>
                  <a:lnTo>
                    <a:pt x="741" y="1816"/>
                  </a:lnTo>
                  <a:lnTo>
                    <a:pt x="736" y="1821"/>
                  </a:lnTo>
                  <a:cubicBezTo>
                    <a:pt x="732" y="1819"/>
                    <a:pt x="719" y="1811"/>
                    <a:pt x="711" y="1811"/>
                  </a:cubicBezTo>
                  <a:cubicBezTo>
                    <a:pt x="706" y="1811"/>
                    <a:pt x="705" y="1813"/>
                    <a:pt x="704" y="1814"/>
                  </a:cubicBezTo>
                  <a:cubicBezTo>
                    <a:pt x="702" y="1818"/>
                    <a:pt x="700" y="1822"/>
                    <a:pt x="699" y="1825"/>
                  </a:cubicBezTo>
                  <a:cubicBezTo>
                    <a:pt x="695" y="1833"/>
                    <a:pt x="692" y="1842"/>
                    <a:pt x="683" y="1842"/>
                  </a:cubicBezTo>
                  <a:cubicBezTo>
                    <a:pt x="679" y="1842"/>
                    <a:pt x="674" y="1840"/>
                    <a:pt x="669" y="1836"/>
                  </a:cubicBezTo>
                  <a:cubicBezTo>
                    <a:pt x="663" y="1832"/>
                    <a:pt x="658" y="1829"/>
                    <a:pt x="655" y="1829"/>
                  </a:cubicBezTo>
                  <a:cubicBezTo>
                    <a:pt x="650" y="1829"/>
                    <a:pt x="647" y="1835"/>
                    <a:pt x="643" y="1848"/>
                  </a:cubicBezTo>
                  <a:cubicBezTo>
                    <a:pt x="641" y="1856"/>
                    <a:pt x="641" y="1861"/>
                    <a:pt x="640" y="1865"/>
                  </a:cubicBezTo>
                  <a:cubicBezTo>
                    <a:pt x="639" y="1873"/>
                    <a:pt x="639" y="1878"/>
                    <a:pt x="630" y="1883"/>
                  </a:cubicBezTo>
                  <a:cubicBezTo>
                    <a:pt x="627" y="1884"/>
                    <a:pt x="622" y="1889"/>
                    <a:pt x="617" y="1894"/>
                  </a:cubicBezTo>
                  <a:cubicBezTo>
                    <a:pt x="603" y="1906"/>
                    <a:pt x="593" y="1915"/>
                    <a:pt x="585" y="1915"/>
                  </a:cubicBezTo>
                  <a:close/>
                </a:path>
              </a:pathLst>
            </a:custGeom>
            <a:solidFill>
              <a:srgbClr val="7030A0"/>
            </a:solidFill>
            <a:ln w="3175" cap="flat" cmpd="sng">
              <a:solidFill>
                <a:srgbClr val="FFFFFF"/>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42" name="Freeform 452">
              <a:extLst>
                <a:ext uri="{FF2B5EF4-FFF2-40B4-BE49-F238E27FC236}">
                  <a16:creationId xmlns:a16="http://schemas.microsoft.com/office/drawing/2014/main" id="{38CAD4B3-BE1D-9DB8-6AA5-591513816E63}"/>
                </a:ext>
              </a:extLst>
            </p:cNvPr>
            <p:cNvSpPr>
              <a:spLocks/>
            </p:cNvSpPr>
            <p:nvPr/>
          </p:nvSpPr>
          <p:spPr bwMode="auto">
            <a:xfrm>
              <a:off x="2838199" y="3617263"/>
              <a:ext cx="1304172" cy="1069259"/>
            </a:xfrm>
            <a:custGeom>
              <a:avLst/>
              <a:gdLst>
                <a:gd name="T0" fmla="*/ 373 w 1495"/>
                <a:gd name="T1" fmla="*/ 1111 h 1227"/>
                <a:gd name="T2" fmla="*/ 284 w 1495"/>
                <a:gd name="T3" fmla="*/ 1065 h 1227"/>
                <a:gd name="T4" fmla="*/ 177 w 1495"/>
                <a:gd name="T5" fmla="*/ 944 h 1227"/>
                <a:gd name="T6" fmla="*/ 110 w 1495"/>
                <a:gd name="T7" fmla="*/ 961 h 1227"/>
                <a:gd name="T8" fmla="*/ 108 w 1495"/>
                <a:gd name="T9" fmla="*/ 878 h 1227"/>
                <a:gd name="T10" fmla="*/ 54 w 1495"/>
                <a:gd name="T11" fmla="*/ 849 h 1227"/>
                <a:gd name="T12" fmla="*/ 12 w 1495"/>
                <a:gd name="T13" fmla="*/ 830 h 1227"/>
                <a:gd name="T14" fmla="*/ 39 w 1495"/>
                <a:gd name="T15" fmla="*/ 742 h 1227"/>
                <a:gd name="T16" fmla="*/ 102 w 1495"/>
                <a:gd name="T17" fmla="*/ 663 h 1227"/>
                <a:gd name="T18" fmla="*/ 50 w 1495"/>
                <a:gd name="T19" fmla="*/ 605 h 1227"/>
                <a:gd name="T20" fmla="*/ 88 w 1495"/>
                <a:gd name="T21" fmla="*/ 545 h 1227"/>
                <a:gd name="T22" fmla="*/ 159 w 1495"/>
                <a:gd name="T23" fmla="*/ 563 h 1227"/>
                <a:gd name="T24" fmla="*/ 143 w 1495"/>
                <a:gd name="T25" fmla="*/ 495 h 1227"/>
                <a:gd name="T26" fmla="*/ 147 w 1495"/>
                <a:gd name="T27" fmla="*/ 429 h 1227"/>
                <a:gd name="T28" fmla="*/ 180 w 1495"/>
                <a:gd name="T29" fmla="*/ 402 h 1227"/>
                <a:gd name="T30" fmla="*/ 27 w 1495"/>
                <a:gd name="T31" fmla="*/ 282 h 1227"/>
                <a:gd name="T32" fmla="*/ 105 w 1495"/>
                <a:gd name="T33" fmla="*/ 190 h 1227"/>
                <a:gd name="T34" fmla="*/ 174 w 1495"/>
                <a:gd name="T35" fmla="*/ 151 h 1227"/>
                <a:gd name="T36" fmla="*/ 250 w 1495"/>
                <a:gd name="T37" fmla="*/ 89 h 1227"/>
                <a:gd name="T38" fmla="*/ 369 w 1495"/>
                <a:gd name="T39" fmla="*/ 63 h 1227"/>
                <a:gd name="T40" fmla="*/ 392 w 1495"/>
                <a:gd name="T41" fmla="*/ 40 h 1227"/>
                <a:gd name="T42" fmla="*/ 428 w 1495"/>
                <a:gd name="T43" fmla="*/ 3 h 1227"/>
                <a:gd name="T44" fmla="*/ 507 w 1495"/>
                <a:gd name="T45" fmla="*/ 10 h 1227"/>
                <a:gd name="T46" fmla="*/ 544 w 1495"/>
                <a:gd name="T47" fmla="*/ 56 h 1227"/>
                <a:gd name="T48" fmla="*/ 575 w 1495"/>
                <a:gd name="T49" fmla="*/ 141 h 1227"/>
                <a:gd name="T50" fmla="*/ 633 w 1495"/>
                <a:gd name="T51" fmla="*/ 182 h 1227"/>
                <a:gd name="T52" fmla="*/ 696 w 1495"/>
                <a:gd name="T53" fmla="*/ 202 h 1227"/>
                <a:gd name="T54" fmla="*/ 747 w 1495"/>
                <a:gd name="T55" fmla="*/ 198 h 1227"/>
                <a:gd name="T56" fmla="*/ 807 w 1495"/>
                <a:gd name="T57" fmla="*/ 236 h 1227"/>
                <a:gd name="T58" fmla="*/ 846 w 1495"/>
                <a:gd name="T59" fmla="*/ 303 h 1227"/>
                <a:gd name="T60" fmla="*/ 800 w 1495"/>
                <a:gd name="T61" fmla="*/ 350 h 1227"/>
                <a:gd name="T62" fmla="*/ 854 w 1495"/>
                <a:gd name="T63" fmla="*/ 437 h 1227"/>
                <a:gd name="T64" fmla="*/ 960 w 1495"/>
                <a:gd name="T65" fmla="*/ 445 h 1227"/>
                <a:gd name="T66" fmla="*/ 1012 w 1495"/>
                <a:gd name="T67" fmla="*/ 493 h 1227"/>
                <a:gd name="T68" fmla="*/ 1104 w 1495"/>
                <a:gd name="T69" fmla="*/ 507 h 1227"/>
                <a:gd name="T70" fmla="*/ 1205 w 1495"/>
                <a:gd name="T71" fmla="*/ 550 h 1227"/>
                <a:gd name="T72" fmla="*/ 1264 w 1495"/>
                <a:gd name="T73" fmla="*/ 560 h 1227"/>
                <a:gd name="T74" fmla="*/ 1273 w 1495"/>
                <a:gd name="T75" fmla="*/ 490 h 1227"/>
                <a:gd name="T76" fmla="*/ 1346 w 1495"/>
                <a:gd name="T77" fmla="*/ 459 h 1227"/>
                <a:gd name="T78" fmla="*/ 1426 w 1495"/>
                <a:gd name="T79" fmla="*/ 503 h 1227"/>
                <a:gd name="T80" fmla="*/ 1476 w 1495"/>
                <a:gd name="T81" fmla="*/ 536 h 1227"/>
                <a:gd name="T82" fmla="*/ 1442 w 1495"/>
                <a:gd name="T83" fmla="*/ 610 h 1227"/>
                <a:gd name="T84" fmla="*/ 1373 w 1495"/>
                <a:gd name="T85" fmla="*/ 668 h 1227"/>
                <a:gd name="T86" fmla="*/ 1324 w 1495"/>
                <a:gd name="T87" fmla="*/ 682 h 1227"/>
                <a:gd name="T88" fmla="*/ 1277 w 1495"/>
                <a:gd name="T89" fmla="*/ 698 h 1227"/>
                <a:gd name="T90" fmla="*/ 1274 w 1495"/>
                <a:gd name="T91" fmla="*/ 750 h 1227"/>
                <a:gd name="T92" fmla="*/ 1295 w 1495"/>
                <a:gd name="T93" fmla="*/ 772 h 1227"/>
                <a:gd name="T94" fmla="*/ 1300 w 1495"/>
                <a:gd name="T95" fmla="*/ 837 h 1227"/>
                <a:gd name="T96" fmla="*/ 1234 w 1495"/>
                <a:gd name="T97" fmla="*/ 878 h 1227"/>
                <a:gd name="T98" fmla="*/ 1186 w 1495"/>
                <a:gd name="T99" fmla="*/ 918 h 1227"/>
                <a:gd name="T100" fmla="*/ 1143 w 1495"/>
                <a:gd name="T101" fmla="*/ 869 h 1227"/>
                <a:gd name="T102" fmla="*/ 1099 w 1495"/>
                <a:gd name="T103" fmla="*/ 945 h 1227"/>
                <a:gd name="T104" fmla="*/ 1118 w 1495"/>
                <a:gd name="T105" fmla="*/ 1035 h 1227"/>
                <a:gd name="T106" fmla="*/ 946 w 1495"/>
                <a:gd name="T107" fmla="*/ 1056 h 1227"/>
                <a:gd name="T108" fmla="*/ 861 w 1495"/>
                <a:gd name="T109" fmla="*/ 1027 h 1227"/>
                <a:gd name="T110" fmla="*/ 804 w 1495"/>
                <a:gd name="T111" fmla="*/ 961 h 1227"/>
                <a:gd name="T112" fmla="*/ 756 w 1495"/>
                <a:gd name="T113" fmla="*/ 1170 h 1227"/>
                <a:gd name="T114" fmla="*/ 696 w 1495"/>
                <a:gd name="T115" fmla="*/ 1157 h 1227"/>
                <a:gd name="T116" fmla="*/ 618 w 1495"/>
                <a:gd name="T117" fmla="*/ 1096 h 1227"/>
                <a:gd name="T118" fmla="*/ 490 w 1495"/>
                <a:gd name="T119" fmla="*/ 1095 h 1227"/>
                <a:gd name="T120" fmla="*/ 522 w 1495"/>
                <a:gd name="T121" fmla="*/ 1204 h 1227"/>
                <a:gd name="T122" fmla="*/ 457 w 1495"/>
                <a:gd name="T123" fmla="*/ 1227 h 1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5" h="1227">
                  <a:moveTo>
                    <a:pt x="457" y="1227"/>
                  </a:moveTo>
                  <a:cubicBezTo>
                    <a:pt x="451" y="1227"/>
                    <a:pt x="445" y="1224"/>
                    <a:pt x="445" y="1224"/>
                  </a:cubicBezTo>
                  <a:cubicBezTo>
                    <a:pt x="445" y="1224"/>
                    <a:pt x="428" y="1221"/>
                    <a:pt x="410" y="1216"/>
                  </a:cubicBezTo>
                  <a:cubicBezTo>
                    <a:pt x="390" y="1209"/>
                    <a:pt x="394" y="1184"/>
                    <a:pt x="396" y="1168"/>
                  </a:cubicBezTo>
                  <a:cubicBezTo>
                    <a:pt x="398" y="1159"/>
                    <a:pt x="395" y="1154"/>
                    <a:pt x="393" y="1148"/>
                  </a:cubicBezTo>
                  <a:cubicBezTo>
                    <a:pt x="390" y="1143"/>
                    <a:pt x="387" y="1137"/>
                    <a:pt x="387" y="1128"/>
                  </a:cubicBezTo>
                  <a:cubicBezTo>
                    <a:pt x="387" y="1114"/>
                    <a:pt x="375" y="1112"/>
                    <a:pt x="373" y="1111"/>
                  </a:cubicBezTo>
                  <a:cubicBezTo>
                    <a:pt x="373" y="1111"/>
                    <a:pt x="369" y="1112"/>
                    <a:pt x="364" y="1112"/>
                  </a:cubicBezTo>
                  <a:cubicBezTo>
                    <a:pt x="355" y="1112"/>
                    <a:pt x="342" y="1111"/>
                    <a:pt x="334" y="1105"/>
                  </a:cubicBezTo>
                  <a:cubicBezTo>
                    <a:pt x="329" y="1101"/>
                    <a:pt x="326" y="1096"/>
                    <a:pt x="323" y="1091"/>
                  </a:cubicBezTo>
                  <a:cubicBezTo>
                    <a:pt x="320" y="1085"/>
                    <a:pt x="317" y="1082"/>
                    <a:pt x="313" y="1082"/>
                  </a:cubicBezTo>
                  <a:cubicBezTo>
                    <a:pt x="313" y="1082"/>
                    <a:pt x="312" y="1082"/>
                    <a:pt x="311" y="1082"/>
                  </a:cubicBezTo>
                  <a:cubicBezTo>
                    <a:pt x="309" y="1083"/>
                    <a:pt x="307" y="1083"/>
                    <a:pt x="305" y="1083"/>
                  </a:cubicBezTo>
                  <a:cubicBezTo>
                    <a:pt x="294" y="1083"/>
                    <a:pt x="289" y="1075"/>
                    <a:pt x="284" y="1065"/>
                  </a:cubicBezTo>
                  <a:lnTo>
                    <a:pt x="278" y="1056"/>
                  </a:lnTo>
                  <a:cubicBezTo>
                    <a:pt x="271" y="1044"/>
                    <a:pt x="268" y="1038"/>
                    <a:pt x="255" y="1023"/>
                  </a:cubicBezTo>
                  <a:cubicBezTo>
                    <a:pt x="249" y="1016"/>
                    <a:pt x="247" y="1010"/>
                    <a:pt x="245" y="1005"/>
                  </a:cubicBezTo>
                  <a:cubicBezTo>
                    <a:pt x="242" y="999"/>
                    <a:pt x="241" y="997"/>
                    <a:pt x="231" y="995"/>
                  </a:cubicBezTo>
                  <a:cubicBezTo>
                    <a:pt x="215" y="993"/>
                    <a:pt x="205" y="979"/>
                    <a:pt x="196" y="965"/>
                  </a:cubicBezTo>
                  <a:cubicBezTo>
                    <a:pt x="193" y="960"/>
                    <a:pt x="189" y="955"/>
                    <a:pt x="185" y="950"/>
                  </a:cubicBezTo>
                  <a:cubicBezTo>
                    <a:pt x="182" y="946"/>
                    <a:pt x="179" y="944"/>
                    <a:pt x="177" y="944"/>
                  </a:cubicBezTo>
                  <a:cubicBezTo>
                    <a:pt x="175" y="944"/>
                    <a:pt x="173" y="945"/>
                    <a:pt x="170" y="946"/>
                  </a:cubicBezTo>
                  <a:cubicBezTo>
                    <a:pt x="166" y="949"/>
                    <a:pt x="161" y="952"/>
                    <a:pt x="153" y="952"/>
                  </a:cubicBezTo>
                  <a:cubicBezTo>
                    <a:pt x="143" y="952"/>
                    <a:pt x="139" y="949"/>
                    <a:pt x="137" y="946"/>
                  </a:cubicBezTo>
                  <a:cubicBezTo>
                    <a:pt x="136" y="946"/>
                    <a:pt x="136" y="945"/>
                    <a:pt x="136" y="945"/>
                  </a:cubicBezTo>
                  <a:cubicBezTo>
                    <a:pt x="135" y="945"/>
                    <a:pt x="135" y="946"/>
                    <a:pt x="134" y="946"/>
                  </a:cubicBezTo>
                  <a:cubicBezTo>
                    <a:pt x="129" y="947"/>
                    <a:pt x="121" y="952"/>
                    <a:pt x="113" y="959"/>
                  </a:cubicBezTo>
                  <a:lnTo>
                    <a:pt x="110" y="961"/>
                  </a:lnTo>
                  <a:lnTo>
                    <a:pt x="104" y="953"/>
                  </a:lnTo>
                  <a:lnTo>
                    <a:pt x="104" y="952"/>
                  </a:lnTo>
                  <a:cubicBezTo>
                    <a:pt x="104" y="952"/>
                    <a:pt x="99" y="935"/>
                    <a:pt x="97" y="919"/>
                  </a:cubicBezTo>
                  <a:cubicBezTo>
                    <a:pt x="97" y="915"/>
                    <a:pt x="96" y="912"/>
                    <a:pt x="95" y="910"/>
                  </a:cubicBezTo>
                  <a:cubicBezTo>
                    <a:pt x="94" y="901"/>
                    <a:pt x="92" y="895"/>
                    <a:pt x="98" y="884"/>
                  </a:cubicBezTo>
                  <a:cubicBezTo>
                    <a:pt x="99" y="881"/>
                    <a:pt x="102" y="877"/>
                    <a:pt x="105" y="877"/>
                  </a:cubicBezTo>
                  <a:cubicBezTo>
                    <a:pt x="106" y="877"/>
                    <a:pt x="107" y="877"/>
                    <a:pt x="108" y="878"/>
                  </a:cubicBezTo>
                  <a:cubicBezTo>
                    <a:pt x="109" y="871"/>
                    <a:pt x="110" y="863"/>
                    <a:pt x="105" y="856"/>
                  </a:cubicBezTo>
                  <a:cubicBezTo>
                    <a:pt x="101" y="851"/>
                    <a:pt x="99" y="846"/>
                    <a:pt x="97" y="843"/>
                  </a:cubicBezTo>
                  <a:cubicBezTo>
                    <a:pt x="95" y="837"/>
                    <a:pt x="94" y="834"/>
                    <a:pt x="90" y="833"/>
                  </a:cubicBezTo>
                  <a:cubicBezTo>
                    <a:pt x="88" y="833"/>
                    <a:pt x="86" y="833"/>
                    <a:pt x="85" y="833"/>
                  </a:cubicBezTo>
                  <a:cubicBezTo>
                    <a:pt x="80" y="833"/>
                    <a:pt x="77" y="835"/>
                    <a:pt x="71" y="838"/>
                  </a:cubicBezTo>
                  <a:cubicBezTo>
                    <a:pt x="69" y="839"/>
                    <a:pt x="66" y="840"/>
                    <a:pt x="64" y="842"/>
                  </a:cubicBezTo>
                  <a:cubicBezTo>
                    <a:pt x="58" y="845"/>
                    <a:pt x="55" y="847"/>
                    <a:pt x="54" y="849"/>
                  </a:cubicBezTo>
                  <a:cubicBezTo>
                    <a:pt x="53" y="852"/>
                    <a:pt x="54" y="855"/>
                    <a:pt x="57" y="860"/>
                  </a:cubicBezTo>
                  <a:cubicBezTo>
                    <a:pt x="59" y="866"/>
                    <a:pt x="58" y="870"/>
                    <a:pt x="57" y="872"/>
                  </a:cubicBezTo>
                  <a:cubicBezTo>
                    <a:pt x="53" y="879"/>
                    <a:pt x="38" y="879"/>
                    <a:pt x="27" y="879"/>
                  </a:cubicBezTo>
                  <a:cubicBezTo>
                    <a:pt x="10" y="879"/>
                    <a:pt x="6" y="866"/>
                    <a:pt x="4" y="856"/>
                  </a:cubicBezTo>
                  <a:lnTo>
                    <a:pt x="3" y="852"/>
                  </a:lnTo>
                  <a:cubicBezTo>
                    <a:pt x="1" y="845"/>
                    <a:pt x="0" y="838"/>
                    <a:pt x="3" y="834"/>
                  </a:cubicBezTo>
                  <a:cubicBezTo>
                    <a:pt x="5" y="831"/>
                    <a:pt x="8" y="830"/>
                    <a:pt x="12" y="830"/>
                  </a:cubicBezTo>
                  <a:cubicBezTo>
                    <a:pt x="17" y="830"/>
                    <a:pt x="21" y="820"/>
                    <a:pt x="24" y="812"/>
                  </a:cubicBezTo>
                  <a:cubicBezTo>
                    <a:pt x="26" y="807"/>
                    <a:pt x="28" y="802"/>
                    <a:pt x="31" y="799"/>
                  </a:cubicBezTo>
                  <a:cubicBezTo>
                    <a:pt x="35" y="793"/>
                    <a:pt x="39" y="784"/>
                    <a:pt x="29" y="776"/>
                  </a:cubicBezTo>
                  <a:cubicBezTo>
                    <a:pt x="25" y="773"/>
                    <a:pt x="22" y="770"/>
                    <a:pt x="23" y="767"/>
                  </a:cubicBezTo>
                  <a:cubicBezTo>
                    <a:pt x="23" y="763"/>
                    <a:pt x="26" y="762"/>
                    <a:pt x="29" y="760"/>
                  </a:cubicBezTo>
                  <a:cubicBezTo>
                    <a:pt x="32" y="759"/>
                    <a:pt x="35" y="757"/>
                    <a:pt x="38" y="755"/>
                  </a:cubicBezTo>
                  <a:cubicBezTo>
                    <a:pt x="42" y="751"/>
                    <a:pt x="41" y="748"/>
                    <a:pt x="39" y="742"/>
                  </a:cubicBezTo>
                  <a:cubicBezTo>
                    <a:pt x="38" y="737"/>
                    <a:pt x="36" y="731"/>
                    <a:pt x="39" y="724"/>
                  </a:cubicBezTo>
                  <a:cubicBezTo>
                    <a:pt x="43" y="710"/>
                    <a:pt x="58" y="702"/>
                    <a:pt x="77" y="702"/>
                  </a:cubicBezTo>
                  <a:cubicBezTo>
                    <a:pt x="80" y="702"/>
                    <a:pt x="82" y="701"/>
                    <a:pt x="83" y="700"/>
                  </a:cubicBezTo>
                  <a:cubicBezTo>
                    <a:pt x="83" y="699"/>
                    <a:pt x="82" y="694"/>
                    <a:pt x="78" y="688"/>
                  </a:cubicBezTo>
                  <a:cubicBezTo>
                    <a:pt x="76" y="685"/>
                    <a:pt x="72" y="679"/>
                    <a:pt x="75" y="673"/>
                  </a:cubicBezTo>
                  <a:cubicBezTo>
                    <a:pt x="77" y="668"/>
                    <a:pt x="83" y="666"/>
                    <a:pt x="94" y="665"/>
                  </a:cubicBezTo>
                  <a:cubicBezTo>
                    <a:pt x="101" y="664"/>
                    <a:pt x="102" y="663"/>
                    <a:pt x="102" y="663"/>
                  </a:cubicBezTo>
                  <a:cubicBezTo>
                    <a:pt x="102" y="661"/>
                    <a:pt x="96" y="656"/>
                    <a:pt x="93" y="653"/>
                  </a:cubicBezTo>
                  <a:lnTo>
                    <a:pt x="90" y="649"/>
                  </a:lnTo>
                  <a:cubicBezTo>
                    <a:pt x="81" y="641"/>
                    <a:pt x="75" y="637"/>
                    <a:pt x="67" y="633"/>
                  </a:cubicBezTo>
                  <a:cubicBezTo>
                    <a:pt x="64" y="631"/>
                    <a:pt x="61" y="631"/>
                    <a:pt x="58" y="630"/>
                  </a:cubicBezTo>
                  <a:cubicBezTo>
                    <a:pt x="53" y="629"/>
                    <a:pt x="48" y="628"/>
                    <a:pt x="42" y="624"/>
                  </a:cubicBezTo>
                  <a:cubicBezTo>
                    <a:pt x="36" y="619"/>
                    <a:pt x="37" y="615"/>
                    <a:pt x="38" y="613"/>
                  </a:cubicBezTo>
                  <a:cubicBezTo>
                    <a:pt x="39" y="608"/>
                    <a:pt x="46" y="605"/>
                    <a:pt x="50" y="605"/>
                  </a:cubicBezTo>
                  <a:cubicBezTo>
                    <a:pt x="52" y="605"/>
                    <a:pt x="53" y="606"/>
                    <a:pt x="55" y="606"/>
                  </a:cubicBezTo>
                  <a:cubicBezTo>
                    <a:pt x="61" y="608"/>
                    <a:pt x="67" y="610"/>
                    <a:pt x="90" y="610"/>
                  </a:cubicBezTo>
                  <a:cubicBezTo>
                    <a:pt x="99" y="610"/>
                    <a:pt x="101" y="609"/>
                    <a:pt x="101" y="609"/>
                  </a:cubicBezTo>
                  <a:cubicBezTo>
                    <a:pt x="100" y="608"/>
                    <a:pt x="94" y="603"/>
                    <a:pt x="92" y="602"/>
                  </a:cubicBezTo>
                  <a:cubicBezTo>
                    <a:pt x="84" y="596"/>
                    <a:pt x="79" y="582"/>
                    <a:pt x="76" y="560"/>
                  </a:cubicBezTo>
                  <a:cubicBezTo>
                    <a:pt x="75" y="554"/>
                    <a:pt x="77" y="550"/>
                    <a:pt x="78" y="548"/>
                  </a:cubicBezTo>
                  <a:cubicBezTo>
                    <a:pt x="80" y="546"/>
                    <a:pt x="84" y="545"/>
                    <a:pt x="88" y="545"/>
                  </a:cubicBezTo>
                  <a:cubicBezTo>
                    <a:pt x="94" y="545"/>
                    <a:pt x="101" y="548"/>
                    <a:pt x="104" y="553"/>
                  </a:cubicBezTo>
                  <a:cubicBezTo>
                    <a:pt x="106" y="555"/>
                    <a:pt x="107" y="556"/>
                    <a:pt x="109" y="556"/>
                  </a:cubicBezTo>
                  <a:cubicBezTo>
                    <a:pt x="114" y="556"/>
                    <a:pt x="121" y="551"/>
                    <a:pt x="125" y="548"/>
                  </a:cubicBezTo>
                  <a:cubicBezTo>
                    <a:pt x="127" y="546"/>
                    <a:pt x="129" y="546"/>
                    <a:pt x="131" y="546"/>
                  </a:cubicBezTo>
                  <a:cubicBezTo>
                    <a:pt x="135" y="546"/>
                    <a:pt x="138" y="549"/>
                    <a:pt x="141" y="553"/>
                  </a:cubicBezTo>
                  <a:cubicBezTo>
                    <a:pt x="145" y="556"/>
                    <a:pt x="148" y="561"/>
                    <a:pt x="155" y="562"/>
                  </a:cubicBezTo>
                  <a:cubicBezTo>
                    <a:pt x="156" y="563"/>
                    <a:pt x="158" y="563"/>
                    <a:pt x="159" y="563"/>
                  </a:cubicBezTo>
                  <a:cubicBezTo>
                    <a:pt x="162" y="563"/>
                    <a:pt x="163" y="562"/>
                    <a:pt x="166" y="554"/>
                  </a:cubicBezTo>
                  <a:cubicBezTo>
                    <a:pt x="168" y="551"/>
                    <a:pt x="169" y="547"/>
                    <a:pt x="172" y="542"/>
                  </a:cubicBezTo>
                  <a:cubicBezTo>
                    <a:pt x="177" y="532"/>
                    <a:pt x="175" y="529"/>
                    <a:pt x="171" y="524"/>
                  </a:cubicBezTo>
                  <a:cubicBezTo>
                    <a:pt x="170" y="523"/>
                    <a:pt x="168" y="522"/>
                    <a:pt x="168" y="520"/>
                  </a:cubicBezTo>
                  <a:cubicBezTo>
                    <a:pt x="166" y="518"/>
                    <a:pt x="164" y="517"/>
                    <a:pt x="160" y="515"/>
                  </a:cubicBezTo>
                  <a:cubicBezTo>
                    <a:pt x="157" y="513"/>
                    <a:pt x="153" y="510"/>
                    <a:pt x="148" y="506"/>
                  </a:cubicBezTo>
                  <a:cubicBezTo>
                    <a:pt x="146" y="503"/>
                    <a:pt x="143" y="499"/>
                    <a:pt x="143" y="495"/>
                  </a:cubicBezTo>
                  <a:cubicBezTo>
                    <a:pt x="143" y="491"/>
                    <a:pt x="146" y="488"/>
                    <a:pt x="150" y="483"/>
                  </a:cubicBezTo>
                  <a:lnTo>
                    <a:pt x="153" y="481"/>
                  </a:lnTo>
                  <a:cubicBezTo>
                    <a:pt x="156" y="477"/>
                    <a:pt x="159" y="474"/>
                    <a:pt x="160" y="472"/>
                  </a:cubicBezTo>
                  <a:cubicBezTo>
                    <a:pt x="155" y="470"/>
                    <a:pt x="147" y="467"/>
                    <a:pt x="139" y="463"/>
                  </a:cubicBezTo>
                  <a:cubicBezTo>
                    <a:pt x="133" y="460"/>
                    <a:pt x="126" y="456"/>
                    <a:pt x="125" y="449"/>
                  </a:cubicBezTo>
                  <a:cubicBezTo>
                    <a:pt x="125" y="444"/>
                    <a:pt x="127" y="440"/>
                    <a:pt x="134" y="435"/>
                  </a:cubicBezTo>
                  <a:cubicBezTo>
                    <a:pt x="139" y="431"/>
                    <a:pt x="143" y="429"/>
                    <a:pt x="147" y="429"/>
                  </a:cubicBezTo>
                  <a:cubicBezTo>
                    <a:pt x="156" y="429"/>
                    <a:pt x="160" y="437"/>
                    <a:pt x="164" y="445"/>
                  </a:cubicBezTo>
                  <a:cubicBezTo>
                    <a:pt x="166" y="450"/>
                    <a:pt x="167" y="453"/>
                    <a:pt x="168" y="454"/>
                  </a:cubicBezTo>
                  <a:cubicBezTo>
                    <a:pt x="169" y="453"/>
                    <a:pt x="169" y="452"/>
                    <a:pt x="169" y="450"/>
                  </a:cubicBezTo>
                  <a:cubicBezTo>
                    <a:pt x="170" y="446"/>
                    <a:pt x="169" y="442"/>
                    <a:pt x="169" y="438"/>
                  </a:cubicBezTo>
                  <a:cubicBezTo>
                    <a:pt x="168" y="431"/>
                    <a:pt x="166" y="422"/>
                    <a:pt x="175" y="417"/>
                  </a:cubicBezTo>
                  <a:cubicBezTo>
                    <a:pt x="180" y="414"/>
                    <a:pt x="182" y="411"/>
                    <a:pt x="182" y="407"/>
                  </a:cubicBezTo>
                  <a:cubicBezTo>
                    <a:pt x="182" y="405"/>
                    <a:pt x="181" y="403"/>
                    <a:pt x="180" y="402"/>
                  </a:cubicBezTo>
                  <a:cubicBezTo>
                    <a:pt x="172" y="397"/>
                    <a:pt x="143" y="380"/>
                    <a:pt x="129" y="378"/>
                  </a:cubicBezTo>
                  <a:cubicBezTo>
                    <a:pt x="113" y="376"/>
                    <a:pt x="89" y="360"/>
                    <a:pt x="84" y="345"/>
                  </a:cubicBezTo>
                  <a:cubicBezTo>
                    <a:pt x="84" y="343"/>
                    <a:pt x="83" y="342"/>
                    <a:pt x="83" y="340"/>
                  </a:cubicBezTo>
                  <a:cubicBezTo>
                    <a:pt x="80" y="330"/>
                    <a:pt x="79" y="326"/>
                    <a:pt x="68" y="326"/>
                  </a:cubicBezTo>
                  <a:cubicBezTo>
                    <a:pt x="52" y="326"/>
                    <a:pt x="44" y="319"/>
                    <a:pt x="37" y="307"/>
                  </a:cubicBezTo>
                  <a:cubicBezTo>
                    <a:pt x="34" y="302"/>
                    <a:pt x="33" y="297"/>
                    <a:pt x="32" y="293"/>
                  </a:cubicBezTo>
                  <a:cubicBezTo>
                    <a:pt x="31" y="288"/>
                    <a:pt x="31" y="285"/>
                    <a:pt x="27" y="282"/>
                  </a:cubicBezTo>
                  <a:cubicBezTo>
                    <a:pt x="18" y="275"/>
                    <a:pt x="20" y="259"/>
                    <a:pt x="21" y="247"/>
                  </a:cubicBezTo>
                  <a:cubicBezTo>
                    <a:pt x="21" y="244"/>
                    <a:pt x="21" y="241"/>
                    <a:pt x="21" y="240"/>
                  </a:cubicBezTo>
                  <a:lnTo>
                    <a:pt x="20" y="234"/>
                  </a:lnTo>
                  <a:lnTo>
                    <a:pt x="23" y="233"/>
                  </a:lnTo>
                  <a:cubicBezTo>
                    <a:pt x="45" y="226"/>
                    <a:pt x="55" y="220"/>
                    <a:pt x="57" y="217"/>
                  </a:cubicBezTo>
                  <a:cubicBezTo>
                    <a:pt x="64" y="208"/>
                    <a:pt x="80" y="193"/>
                    <a:pt x="90" y="191"/>
                  </a:cubicBezTo>
                  <a:cubicBezTo>
                    <a:pt x="95" y="190"/>
                    <a:pt x="100" y="190"/>
                    <a:pt x="105" y="190"/>
                  </a:cubicBezTo>
                  <a:cubicBezTo>
                    <a:pt x="110" y="190"/>
                    <a:pt x="115" y="190"/>
                    <a:pt x="121" y="191"/>
                  </a:cubicBezTo>
                  <a:cubicBezTo>
                    <a:pt x="121" y="191"/>
                    <a:pt x="122" y="191"/>
                    <a:pt x="123" y="191"/>
                  </a:cubicBezTo>
                  <a:cubicBezTo>
                    <a:pt x="133" y="191"/>
                    <a:pt x="147" y="186"/>
                    <a:pt x="150" y="179"/>
                  </a:cubicBezTo>
                  <a:cubicBezTo>
                    <a:pt x="151" y="175"/>
                    <a:pt x="152" y="171"/>
                    <a:pt x="153" y="166"/>
                  </a:cubicBezTo>
                  <a:cubicBezTo>
                    <a:pt x="154" y="158"/>
                    <a:pt x="156" y="150"/>
                    <a:pt x="162" y="147"/>
                  </a:cubicBezTo>
                  <a:cubicBezTo>
                    <a:pt x="163" y="147"/>
                    <a:pt x="164" y="147"/>
                    <a:pt x="165" y="147"/>
                  </a:cubicBezTo>
                  <a:cubicBezTo>
                    <a:pt x="169" y="147"/>
                    <a:pt x="172" y="149"/>
                    <a:pt x="174" y="151"/>
                  </a:cubicBezTo>
                  <a:cubicBezTo>
                    <a:pt x="177" y="153"/>
                    <a:pt x="179" y="154"/>
                    <a:pt x="181" y="154"/>
                  </a:cubicBezTo>
                  <a:cubicBezTo>
                    <a:pt x="183" y="154"/>
                    <a:pt x="184" y="154"/>
                    <a:pt x="186" y="152"/>
                  </a:cubicBezTo>
                  <a:cubicBezTo>
                    <a:pt x="189" y="150"/>
                    <a:pt x="191" y="148"/>
                    <a:pt x="194" y="146"/>
                  </a:cubicBezTo>
                  <a:cubicBezTo>
                    <a:pt x="203" y="140"/>
                    <a:pt x="211" y="135"/>
                    <a:pt x="216" y="128"/>
                  </a:cubicBezTo>
                  <a:cubicBezTo>
                    <a:pt x="223" y="119"/>
                    <a:pt x="226" y="116"/>
                    <a:pt x="237" y="110"/>
                  </a:cubicBezTo>
                  <a:cubicBezTo>
                    <a:pt x="247" y="104"/>
                    <a:pt x="248" y="103"/>
                    <a:pt x="250" y="94"/>
                  </a:cubicBezTo>
                  <a:lnTo>
                    <a:pt x="250" y="89"/>
                  </a:lnTo>
                  <a:cubicBezTo>
                    <a:pt x="251" y="78"/>
                    <a:pt x="253" y="65"/>
                    <a:pt x="262" y="61"/>
                  </a:cubicBezTo>
                  <a:cubicBezTo>
                    <a:pt x="271" y="56"/>
                    <a:pt x="285" y="56"/>
                    <a:pt x="293" y="56"/>
                  </a:cubicBezTo>
                  <a:cubicBezTo>
                    <a:pt x="301" y="56"/>
                    <a:pt x="319" y="60"/>
                    <a:pt x="326" y="69"/>
                  </a:cubicBezTo>
                  <a:cubicBezTo>
                    <a:pt x="333" y="77"/>
                    <a:pt x="342" y="85"/>
                    <a:pt x="349" y="85"/>
                  </a:cubicBezTo>
                  <a:cubicBezTo>
                    <a:pt x="350" y="85"/>
                    <a:pt x="351" y="84"/>
                    <a:pt x="352" y="84"/>
                  </a:cubicBezTo>
                  <a:cubicBezTo>
                    <a:pt x="356" y="81"/>
                    <a:pt x="358" y="78"/>
                    <a:pt x="360" y="74"/>
                  </a:cubicBezTo>
                  <a:cubicBezTo>
                    <a:pt x="362" y="71"/>
                    <a:pt x="364" y="66"/>
                    <a:pt x="369" y="63"/>
                  </a:cubicBezTo>
                  <a:cubicBezTo>
                    <a:pt x="373" y="62"/>
                    <a:pt x="377" y="60"/>
                    <a:pt x="381" y="60"/>
                  </a:cubicBezTo>
                  <a:cubicBezTo>
                    <a:pt x="385" y="60"/>
                    <a:pt x="389" y="62"/>
                    <a:pt x="394" y="67"/>
                  </a:cubicBezTo>
                  <a:cubicBezTo>
                    <a:pt x="395" y="68"/>
                    <a:pt x="398" y="69"/>
                    <a:pt x="401" y="69"/>
                  </a:cubicBezTo>
                  <a:cubicBezTo>
                    <a:pt x="405" y="69"/>
                    <a:pt x="408" y="67"/>
                    <a:pt x="408" y="66"/>
                  </a:cubicBezTo>
                  <a:cubicBezTo>
                    <a:pt x="409" y="65"/>
                    <a:pt x="408" y="64"/>
                    <a:pt x="407" y="64"/>
                  </a:cubicBezTo>
                  <a:cubicBezTo>
                    <a:pt x="405" y="60"/>
                    <a:pt x="402" y="58"/>
                    <a:pt x="400" y="56"/>
                  </a:cubicBezTo>
                  <a:cubicBezTo>
                    <a:pt x="395" y="53"/>
                    <a:pt x="391" y="49"/>
                    <a:pt x="392" y="40"/>
                  </a:cubicBezTo>
                  <a:cubicBezTo>
                    <a:pt x="394" y="28"/>
                    <a:pt x="399" y="25"/>
                    <a:pt x="410" y="19"/>
                  </a:cubicBezTo>
                  <a:cubicBezTo>
                    <a:pt x="413" y="17"/>
                    <a:pt x="414" y="14"/>
                    <a:pt x="416" y="12"/>
                  </a:cubicBezTo>
                  <a:cubicBezTo>
                    <a:pt x="416" y="11"/>
                    <a:pt x="416" y="11"/>
                    <a:pt x="416" y="10"/>
                  </a:cubicBezTo>
                  <a:lnTo>
                    <a:pt x="416" y="10"/>
                  </a:lnTo>
                  <a:lnTo>
                    <a:pt x="422" y="2"/>
                  </a:lnTo>
                  <a:lnTo>
                    <a:pt x="423" y="4"/>
                  </a:lnTo>
                  <a:cubicBezTo>
                    <a:pt x="424" y="4"/>
                    <a:pt x="426" y="3"/>
                    <a:pt x="428" y="3"/>
                  </a:cubicBezTo>
                  <a:cubicBezTo>
                    <a:pt x="429" y="3"/>
                    <a:pt x="430" y="3"/>
                    <a:pt x="431" y="4"/>
                  </a:cubicBezTo>
                  <a:cubicBezTo>
                    <a:pt x="432" y="4"/>
                    <a:pt x="433" y="4"/>
                    <a:pt x="434" y="4"/>
                  </a:cubicBezTo>
                  <a:cubicBezTo>
                    <a:pt x="440" y="4"/>
                    <a:pt x="446" y="3"/>
                    <a:pt x="452" y="2"/>
                  </a:cubicBezTo>
                  <a:cubicBezTo>
                    <a:pt x="458" y="1"/>
                    <a:pt x="464" y="0"/>
                    <a:pt x="470" y="0"/>
                  </a:cubicBezTo>
                  <a:cubicBezTo>
                    <a:pt x="472" y="0"/>
                    <a:pt x="475" y="0"/>
                    <a:pt x="477" y="1"/>
                  </a:cubicBezTo>
                  <a:cubicBezTo>
                    <a:pt x="480" y="2"/>
                    <a:pt x="483" y="2"/>
                    <a:pt x="486" y="3"/>
                  </a:cubicBezTo>
                  <a:cubicBezTo>
                    <a:pt x="494" y="4"/>
                    <a:pt x="501" y="6"/>
                    <a:pt x="507" y="10"/>
                  </a:cubicBezTo>
                  <a:cubicBezTo>
                    <a:pt x="509" y="12"/>
                    <a:pt x="512" y="15"/>
                    <a:pt x="514" y="17"/>
                  </a:cubicBezTo>
                  <a:cubicBezTo>
                    <a:pt x="518" y="21"/>
                    <a:pt x="521" y="25"/>
                    <a:pt x="525" y="25"/>
                  </a:cubicBezTo>
                  <a:cubicBezTo>
                    <a:pt x="528" y="25"/>
                    <a:pt x="529" y="25"/>
                    <a:pt x="531" y="25"/>
                  </a:cubicBezTo>
                  <a:cubicBezTo>
                    <a:pt x="534" y="25"/>
                    <a:pt x="536" y="25"/>
                    <a:pt x="538" y="26"/>
                  </a:cubicBezTo>
                  <a:cubicBezTo>
                    <a:pt x="540" y="26"/>
                    <a:pt x="541" y="27"/>
                    <a:pt x="544" y="27"/>
                  </a:cubicBezTo>
                  <a:cubicBezTo>
                    <a:pt x="551" y="27"/>
                    <a:pt x="556" y="35"/>
                    <a:pt x="557" y="43"/>
                  </a:cubicBezTo>
                  <a:cubicBezTo>
                    <a:pt x="557" y="49"/>
                    <a:pt x="554" y="55"/>
                    <a:pt x="544" y="56"/>
                  </a:cubicBezTo>
                  <a:cubicBezTo>
                    <a:pt x="536" y="57"/>
                    <a:pt x="535" y="59"/>
                    <a:pt x="535" y="59"/>
                  </a:cubicBezTo>
                  <a:cubicBezTo>
                    <a:pt x="535" y="59"/>
                    <a:pt x="534" y="61"/>
                    <a:pt x="538" y="66"/>
                  </a:cubicBezTo>
                  <a:cubicBezTo>
                    <a:pt x="541" y="70"/>
                    <a:pt x="545" y="74"/>
                    <a:pt x="549" y="78"/>
                  </a:cubicBezTo>
                  <a:cubicBezTo>
                    <a:pt x="556" y="84"/>
                    <a:pt x="560" y="88"/>
                    <a:pt x="561" y="92"/>
                  </a:cubicBezTo>
                  <a:cubicBezTo>
                    <a:pt x="561" y="95"/>
                    <a:pt x="561" y="99"/>
                    <a:pt x="560" y="102"/>
                  </a:cubicBezTo>
                  <a:cubicBezTo>
                    <a:pt x="558" y="107"/>
                    <a:pt x="558" y="110"/>
                    <a:pt x="560" y="112"/>
                  </a:cubicBezTo>
                  <a:cubicBezTo>
                    <a:pt x="565" y="117"/>
                    <a:pt x="575" y="132"/>
                    <a:pt x="575" y="141"/>
                  </a:cubicBezTo>
                  <a:lnTo>
                    <a:pt x="575" y="170"/>
                  </a:lnTo>
                  <a:cubicBezTo>
                    <a:pt x="575" y="179"/>
                    <a:pt x="579" y="186"/>
                    <a:pt x="584" y="188"/>
                  </a:cubicBezTo>
                  <a:cubicBezTo>
                    <a:pt x="587" y="189"/>
                    <a:pt x="590" y="190"/>
                    <a:pt x="593" y="190"/>
                  </a:cubicBezTo>
                  <a:cubicBezTo>
                    <a:pt x="597" y="190"/>
                    <a:pt x="602" y="189"/>
                    <a:pt x="608" y="187"/>
                  </a:cubicBezTo>
                  <a:cubicBezTo>
                    <a:pt x="611" y="185"/>
                    <a:pt x="613" y="184"/>
                    <a:pt x="615" y="183"/>
                  </a:cubicBezTo>
                  <a:cubicBezTo>
                    <a:pt x="619" y="182"/>
                    <a:pt x="621" y="180"/>
                    <a:pt x="625" y="180"/>
                  </a:cubicBezTo>
                  <a:cubicBezTo>
                    <a:pt x="627" y="180"/>
                    <a:pt x="630" y="181"/>
                    <a:pt x="633" y="182"/>
                  </a:cubicBezTo>
                  <a:cubicBezTo>
                    <a:pt x="636" y="184"/>
                    <a:pt x="641" y="187"/>
                    <a:pt x="646" y="190"/>
                  </a:cubicBezTo>
                  <a:cubicBezTo>
                    <a:pt x="653" y="194"/>
                    <a:pt x="660" y="198"/>
                    <a:pt x="664" y="200"/>
                  </a:cubicBezTo>
                  <a:cubicBezTo>
                    <a:pt x="668" y="201"/>
                    <a:pt x="671" y="202"/>
                    <a:pt x="674" y="202"/>
                  </a:cubicBezTo>
                  <a:cubicBezTo>
                    <a:pt x="676" y="202"/>
                    <a:pt x="679" y="201"/>
                    <a:pt x="681" y="200"/>
                  </a:cubicBezTo>
                  <a:cubicBezTo>
                    <a:pt x="683" y="199"/>
                    <a:pt x="685" y="198"/>
                    <a:pt x="687" y="198"/>
                  </a:cubicBezTo>
                  <a:cubicBezTo>
                    <a:pt x="690" y="198"/>
                    <a:pt x="692" y="200"/>
                    <a:pt x="693" y="201"/>
                  </a:cubicBezTo>
                  <a:cubicBezTo>
                    <a:pt x="695" y="202"/>
                    <a:pt x="695" y="202"/>
                    <a:pt x="696" y="202"/>
                  </a:cubicBezTo>
                  <a:cubicBezTo>
                    <a:pt x="699" y="202"/>
                    <a:pt x="700" y="201"/>
                    <a:pt x="701" y="200"/>
                  </a:cubicBezTo>
                  <a:cubicBezTo>
                    <a:pt x="704" y="197"/>
                    <a:pt x="707" y="195"/>
                    <a:pt x="713" y="195"/>
                  </a:cubicBezTo>
                  <a:cubicBezTo>
                    <a:pt x="713" y="195"/>
                    <a:pt x="714" y="195"/>
                    <a:pt x="716" y="195"/>
                  </a:cubicBezTo>
                  <a:cubicBezTo>
                    <a:pt x="721" y="196"/>
                    <a:pt x="724" y="198"/>
                    <a:pt x="727" y="200"/>
                  </a:cubicBezTo>
                  <a:cubicBezTo>
                    <a:pt x="729" y="202"/>
                    <a:pt x="731" y="203"/>
                    <a:pt x="734" y="203"/>
                  </a:cubicBezTo>
                  <a:cubicBezTo>
                    <a:pt x="735" y="203"/>
                    <a:pt x="736" y="203"/>
                    <a:pt x="737" y="202"/>
                  </a:cubicBezTo>
                  <a:cubicBezTo>
                    <a:pt x="742" y="201"/>
                    <a:pt x="745" y="200"/>
                    <a:pt x="747" y="198"/>
                  </a:cubicBezTo>
                  <a:cubicBezTo>
                    <a:pt x="750" y="197"/>
                    <a:pt x="752" y="195"/>
                    <a:pt x="757" y="195"/>
                  </a:cubicBezTo>
                  <a:cubicBezTo>
                    <a:pt x="763" y="195"/>
                    <a:pt x="765" y="200"/>
                    <a:pt x="765" y="203"/>
                  </a:cubicBezTo>
                  <a:cubicBezTo>
                    <a:pt x="766" y="205"/>
                    <a:pt x="766" y="206"/>
                    <a:pt x="769" y="207"/>
                  </a:cubicBezTo>
                  <a:cubicBezTo>
                    <a:pt x="774" y="207"/>
                    <a:pt x="778" y="208"/>
                    <a:pt x="781" y="209"/>
                  </a:cubicBezTo>
                  <a:cubicBezTo>
                    <a:pt x="785" y="210"/>
                    <a:pt x="789" y="210"/>
                    <a:pt x="795" y="211"/>
                  </a:cubicBezTo>
                  <a:cubicBezTo>
                    <a:pt x="801" y="212"/>
                    <a:pt x="806" y="215"/>
                    <a:pt x="808" y="219"/>
                  </a:cubicBezTo>
                  <a:cubicBezTo>
                    <a:pt x="811" y="224"/>
                    <a:pt x="810" y="231"/>
                    <a:pt x="807" y="236"/>
                  </a:cubicBezTo>
                  <a:cubicBezTo>
                    <a:pt x="805" y="238"/>
                    <a:pt x="805" y="240"/>
                    <a:pt x="805" y="241"/>
                  </a:cubicBezTo>
                  <a:cubicBezTo>
                    <a:pt x="806" y="242"/>
                    <a:pt x="807" y="244"/>
                    <a:pt x="812" y="246"/>
                  </a:cubicBezTo>
                  <a:cubicBezTo>
                    <a:pt x="823" y="251"/>
                    <a:pt x="825" y="253"/>
                    <a:pt x="830" y="262"/>
                  </a:cubicBezTo>
                  <a:cubicBezTo>
                    <a:pt x="834" y="270"/>
                    <a:pt x="836" y="273"/>
                    <a:pt x="845" y="278"/>
                  </a:cubicBezTo>
                  <a:lnTo>
                    <a:pt x="847" y="280"/>
                  </a:lnTo>
                  <a:cubicBezTo>
                    <a:pt x="851" y="282"/>
                    <a:pt x="854" y="284"/>
                    <a:pt x="854" y="288"/>
                  </a:cubicBezTo>
                  <a:cubicBezTo>
                    <a:pt x="855" y="292"/>
                    <a:pt x="852" y="296"/>
                    <a:pt x="846" y="303"/>
                  </a:cubicBezTo>
                  <a:cubicBezTo>
                    <a:pt x="841" y="309"/>
                    <a:pt x="837" y="316"/>
                    <a:pt x="834" y="322"/>
                  </a:cubicBezTo>
                  <a:cubicBezTo>
                    <a:pt x="830" y="331"/>
                    <a:pt x="827" y="338"/>
                    <a:pt x="821" y="338"/>
                  </a:cubicBezTo>
                  <a:cubicBezTo>
                    <a:pt x="819" y="338"/>
                    <a:pt x="817" y="338"/>
                    <a:pt x="815" y="337"/>
                  </a:cubicBezTo>
                  <a:cubicBezTo>
                    <a:pt x="814" y="337"/>
                    <a:pt x="813" y="337"/>
                    <a:pt x="811" y="337"/>
                  </a:cubicBezTo>
                  <a:cubicBezTo>
                    <a:pt x="809" y="337"/>
                    <a:pt x="807" y="337"/>
                    <a:pt x="803" y="340"/>
                  </a:cubicBezTo>
                  <a:cubicBezTo>
                    <a:pt x="801" y="341"/>
                    <a:pt x="797" y="344"/>
                    <a:pt x="796" y="345"/>
                  </a:cubicBezTo>
                  <a:cubicBezTo>
                    <a:pt x="796" y="345"/>
                    <a:pt x="796" y="347"/>
                    <a:pt x="800" y="350"/>
                  </a:cubicBezTo>
                  <a:cubicBezTo>
                    <a:pt x="809" y="357"/>
                    <a:pt x="820" y="359"/>
                    <a:pt x="827" y="361"/>
                  </a:cubicBezTo>
                  <a:cubicBezTo>
                    <a:pt x="838" y="362"/>
                    <a:pt x="850" y="369"/>
                    <a:pt x="854" y="379"/>
                  </a:cubicBezTo>
                  <a:cubicBezTo>
                    <a:pt x="854" y="381"/>
                    <a:pt x="855" y="383"/>
                    <a:pt x="856" y="386"/>
                  </a:cubicBezTo>
                  <a:cubicBezTo>
                    <a:pt x="860" y="393"/>
                    <a:pt x="865" y="403"/>
                    <a:pt x="857" y="410"/>
                  </a:cubicBezTo>
                  <a:cubicBezTo>
                    <a:pt x="855" y="411"/>
                    <a:pt x="852" y="413"/>
                    <a:pt x="850" y="414"/>
                  </a:cubicBezTo>
                  <a:cubicBezTo>
                    <a:pt x="845" y="417"/>
                    <a:pt x="843" y="419"/>
                    <a:pt x="844" y="422"/>
                  </a:cubicBezTo>
                  <a:cubicBezTo>
                    <a:pt x="845" y="429"/>
                    <a:pt x="848" y="433"/>
                    <a:pt x="854" y="437"/>
                  </a:cubicBezTo>
                  <a:cubicBezTo>
                    <a:pt x="862" y="443"/>
                    <a:pt x="870" y="447"/>
                    <a:pt x="875" y="447"/>
                  </a:cubicBezTo>
                  <a:cubicBezTo>
                    <a:pt x="876" y="447"/>
                    <a:pt x="877" y="447"/>
                    <a:pt x="878" y="446"/>
                  </a:cubicBezTo>
                  <a:cubicBezTo>
                    <a:pt x="887" y="443"/>
                    <a:pt x="905" y="437"/>
                    <a:pt x="914" y="437"/>
                  </a:cubicBezTo>
                  <a:cubicBezTo>
                    <a:pt x="920" y="437"/>
                    <a:pt x="924" y="441"/>
                    <a:pt x="927" y="443"/>
                  </a:cubicBezTo>
                  <a:cubicBezTo>
                    <a:pt x="930" y="446"/>
                    <a:pt x="933" y="448"/>
                    <a:pt x="936" y="448"/>
                  </a:cubicBezTo>
                  <a:cubicBezTo>
                    <a:pt x="944" y="448"/>
                    <a:pt x="954" y="446"/>
                    <a:pt x="959" y="445"/>
                  </a:cubicBezTo>
                  <a:lnTo>
                    <a:pt x="960" y="445"/>
                  </a:lnTo>
                  <a:lnTo>
                    <a:pt x="961" y="445"/>
                  </a:lnTo>
                  <a:cubicBezTo>
                    <a:pt x="967" y="445"/>
                    <a:pt x="970" y="451"/>
                    <a:pt x="973" y="458"/>
                  </a:cubicBezTo>
                  <a:cubicBezTo>
                    <a:pt x="974" y="461"/>
                    <a:pt x="975" y="463"/>
                    <a:pt x="976" y="465"/>
                  </a:cubicBezTo>
                  <a:cubicBezTo>
                    <a:pt x="983" y="474"/>
                    <a:pt x="989" y="479"/>
                    <a:pt x="995" y="481"/>
                  </a:cubicBezTo>
                  <a:cubicBezTo>
                    <a:pt x="1000" y="483"/>
                    <a:pt x="1002" y="486"/>
                    <a:pt x="1004" y="489"/>
                  </a:cubicBezTo>
                  <a:cubicBezTo>
                    <a:pt x="1006" y="492"/>
                    <a:pt x="1007" y="493"/>
                    <a:pt x="1010" y="493"/>
                  </a:cubicBezTo>
                  <a:cubicBezTo>
                    <a:pt x="1011" y="493"/>
                    <a:pt x="1012" y="493"/>
                    <a:pt x="1012" y="493"/>
                  </a:cubicBezTo>
                  <a:cubicBezTo>
                    <a:pt x="1016" y="492"/>
                    <a:pt x="1021" y="492"/>
                    <a:pt x="1027" y="492"/>
                  </a:cubicBezTo>
                  <a:cubicBezTo>
                    <a:pt x="1036" y="492"/>
                    <a:pt x="1047" y="491"/>
                    <a:pt x="1051" y="489"/>
                  </a:cubicBezTo>
                  <a:lnTo>
                    <a:pt x="1054" y="487"/>
                  </a:lnTo>
                  <a:cubicBezTo>
                    <a:pt x="1059" y="484"/>
                    <a:pt x="1064" y="480"/>
                    <a:pt x="1070" y="480"/>
                  </a:cubicBezTo>
                  <a:cubicBezTo>
                    <a:pt x="1073" y="480"/>
                    <a:pt x="1076" y="481"/>
                    <a:pt x="1079" y="483"/>
                  </a:cubicBezTo>
                  <a:cubicBezTo>
                    <a:pt x="1082" y="486"/>
                    <a:pt x="1084" y="489"/>
                    <a:pt x="1087" y="493"/>
                  </a:cubicBezTo>
                  <a:cubicBezTo>
                    <a:pt x="1092" y="500"/>
                    <a:pt x="1097" y="507"/>
                    <a:pt x="1104" y="507"/>
                  </a:cubicBezTo>
                  <a:cubicBezTo>
                    <a:pt x="1118" y="507"/>
                    <a:pt x="1126" y="512"/>
                    <a:pt x="1131" y="524"/>
                  </a:cubicBezTo>
                  <a:cubicBezTo>
                    <a:pt x="1135" y="534"/>
                    <a:pt x="1140" y="547"/>
                    <a:pt x="1149" y="548"/>
                  </a:cubicBezTo>
                  <a:cubicBezTo>
                    <a:pt x="1153" y="548"/>
                    <a:pt x="1156" y="549"/>
                    <a:pt x="1158" y="549"/>
                  </a:cubicBezTo>
                  <a:cubicBezTo>
                    <a:pt x="1161" y="550"/>
                    <a:pt x="1164" y="551"/>
                    <a:pt x="1166" y="551"/>
                  </a:cubicBezTo>
                  <a:cubicBezTo>
                    <a:pt x="1169" y="551"/>
                    <a:pt x="1172" y="550"/>
                    <a:pt x="1175" y="548"/>
                  </a:cubicBezTo>
                  <a:cubicBezTo>
                    <a:pt x="1181" y="545"/>
                    <a:pt x="1187" y="543"/>
                    <a:pt x="1192" y="543"/>
                  </a:cubicBezTo>
                  <a:cubicBezTo>
                    <a:pt x="1197" y="543"/>
                    <a:pt x="1202" y="545"/>
                    <a:pt x="1205" y="550"/>
                  </a:cubicBezTo>
                  <a:cubicBezTo>
                    <a:pt x="1209" y="557"/>
                    <a:pt x="1212" y="561"/>
                    <a:pt x="1214" y="561"/>
                  </a:cubicBezTo>
                  <a:cubicBezTo>
                    <a:pt x="1217" y="559"/>
                    <a:pt x="1219" y="556"/>
                    <a:pt x="1220" y="554"/>
                  </a:cubicBezTo>
                  <a:cubicBezTo>
                    <a:pt x="1224" y="550"/>
                    <a:pt x="1228" y="545"/>
                    <a:pt x="1233" y="545"/>
                  </a:cubicBezTo>
                  <a:cubicBezTo>
                    <a:pt x="1241" y="545"/>
                    <a:pt x="1246" y="551"/>
                    <a:pt x="1248" y="558"/>
                  </a:cubicBezTo>
                  <a:cubicBezTo>
                    <a:pt x="1249" y="560"/>
                    <a:pt x="1252" y="568"/>
                    <a:pt x="1256" y="568"/>
                  </a:cubicBezTo>
                  <a:cubicBezTo>
                    <a:pt x="1257" y="568"/>
                    <a:pt x="1258" y="568"/>
                    <a:pt x="1259" y="567"/>
                  </a:cubicBezTo>
                  <a:cubicBezTo>
                    <a:pt x="1263" y="565"/>
                    <a:pt x="1263" y="564"/>
                    <a:pt x="1264" y="560"/>
                  </a:cubicBezTo>
                  <a:cubicBezTo>
                    <a:pt x="1264" y="558"/>
                    <a:pt x="1264" y="555"/>
                    <a:pt x="1266" y="550"/>
                  </a:cubicBezTo>
                  <a:lnTo>
                    <a:pt x="1267" y="547"/>
                  </a:lnTo>
                  <a:cubicBezTo>
                    <a:pt x="1271" y="539"/>
                    <a:pt x="1272" y="537"/>
                    <a:pt x="1280" y="530"/>
                  </a:cubicBezTo>
                  <a:cubicBezTo>
                    <a:pt x="1285" y="526"/>
                    <a:pt x="1293" y="517"/>
                    <a:pt x="1292" y="509"/>
                  </a:cubicBezTo>
                  <a:cubicBezTo>
                    <a:pt x="1291" y="506"/>
                    <a:pt x="1289" y="505"/>
                    <a:pt x="1285" y="503"/>
                  </a:cubicBezTo>
                  <a:cubicBezTo>
                    <a:pt x="1281" y="502"/>
                    <a:pt x="1276" y="499"/>
                    <a:pt x="1274" y="493"/>
                  </a:cubicBezTo>
                  <a:lnTo>
                    <a:pt x="1273" y="490"/>
                  </a:lnTo>
                  <a:cubicBezTo>
                    <a:pt x="1271" y="483"/>
                    <a:pt x="1267" y="473"/>
                    <a:pt x="1275" y="464"/>
                  </a:cubicBezTo>
                  <a:cubicBezTo>
                    <a:pt x="1278" y="460"/>
                    <a:pt x="1283" y="452"/>
                    <a:pt x="1288" y="442"/>
                  </a:cubicBezTo>
                  <a:lnTo>
                    <a:pt x="1289" y="441"/>
                  </a:lnTo>
                  <a:lnTo>
                    <a:pt x="1290" y="441"/>
                  </a:lnTo>
                  <a:cubicBezTo>
                    <a:pt x="1295" y="440"/>
                    <a:pt x="1298" y="440"/>
                    <a:pt x="1301" y="440"/>
                  </a:cubicBezTo>
                  <a:cubicBezTo>
                    <a:pt x="1311" y="440"/>
                    <a:pt x="1317" y="443"/>
                    <a:pt x="1323" y="451"/>
                  </a:cubicBezTo>
                  <a:cubicBezTo>
                    <a:pt x="1327" y="456"/>
                    <a:pt x="1335" y="459"/>
                    <a:pt x="1346" y="459"/>
                  </a:cubicBezTo>
                  <a:cubicBezTo>
                    <a:pt x="1349" y="459"/>
                    <a:pt x="1353" y="458"/>
                    <a:pt x="1357" y="458"/>
                  </a:cubicBezTo>
                  <a:cubicBezTo>
                    <a:pt x="1366" y="457"/>
                    <a:pt x="1370" y="455"/>
                    <a:pt x="1372" y="455"/>
                  </a:cubicBezTo>
                  <a:cubicBezTo>
                    <a:pt x="1374" y="454"/>
                    <a:pt x="1375" y="453"/>
                    <a:pt x="1379" y="453"/>
                  </a:cubicBezTo>
                  <a:cubicBezTo>
                    <a:pt x="1384" y="453"/>
                    <a:pt x="1386" y="457"/>
                    <a:pt x="1388" y="459"/>
                  </a:cubicBezTo>
                  <a:cubicBezTo>
                    <a:pt x="1389" y="461"/>
                    <a:pt x="1391" y="463"/>
                    <a:pt x="1395" y="464"/>
                  </a:cubicBezTo>
                  <a:cubicBezTo>
                    <a:pt x="1406" y="467"/>
                    <a:pt x="1414" y="471"/>
                    <a:pt x="1422" y="488"/>
                  </a:cubicBezTo>
                  <a:cubicBezTo>
                    <a:pt x="1424" y="494"/>
                    <a:pt x="1425" y="499"/>
                    <a:pt x="1426" y="503"/>
                  </a:cubicBezTo>
                  <a:cubicBezTo>
                    <a:pt x="1427" y="511"/>
                    <a:pt x="1427" y="514"/>
                    <a:pt x="1437" y="517"/>
                  </a:cubicBezTo>
                  <a:cubicBezTo>
                    <a:pt x="1443" y="518"/>
                    <a:pt x="1446" y="520"/>
                    <a:pt x="1448" y="520"/>
                  </a:cubicBezTo>
                  <a:cubicBezTo>
                    <a:pt x="1449" y="521"/>
                    <a:pt x="1450" y="521"/>
                    <a:pt x="1450" y="521"/>
                  </a:cubicBezTo>
                  <a:cubicBezTo>
                    <a:pt x="1451" y="521"/>
                    <a:pt x="1453" y="520"/>
                    <a:pt x="1455" y="519"/>
                  </a:cubicBezTo>
                  <a:cubicBezTo>
                    <a:pt x="1458" y="518"/>
                    <a:pt x="1460" y="518"/>
                    <a:pt x="1462" y="518"/>
                  </a:cubicBezTo>
                  <a:cubicBezTo>
                    <a:pt x="1470" y="518"/>
                    <a:pt x="1472" y="524"/>
                    <a:pt x="1474" y="531"/>
                  </a:cubicBezTo>
                  <a:cubicBezTo>
                    <a:pt x="1475" y="532"/>
                    <a:pt x="1475" y="534"/>
                    <a:pt x="1476" y="536"/>
                  </a:cubicBezTo>
                  <a:lnTo>
                    <a:pt x="1479" y="543"/>
                  </a:lnTo>
                  <a:cubicBezTo>
                    <a:pt x="1482" y="551"/>
                    <a:pt x="1486" y="560"/>
                    <a:pt x="1489" y="574"/>
                  </a:cubicBezTo>
                  <a:lnTo>
                    <a:pt x="1491" y="579"/>
                  </a:lnTo>
                  <a:cubicBezTo>
                    <a:pt x="1494" y="593"/>
                    <a:pt x="1495" y="597"/>
                    <a:pt x="1484" y="606"/>
                  </a:cubicBezTo>
                  <a:cubicBezTo>
                    <a:pt x="1480" y="609"/>
                    <a:pt x="1473" y="611"/>
                    <a:pt x="1461" y="611"/>
                  </a:cubicBezTo>
                  <a:lnTo>
                    <a:pt x="1461" y="611"/>
                  </a:lnTo>
                  <a:cubicBezTo>
                    <a:pt x="1455" y="611"/>
                    <a:pt x="1449" y="610"/>
                    <a:pt x="1442" y="610"/>
                  </a:cubicBezTo>
                  <a:cubicBezTo>
                    <a:pt x="1435" y="610"/>
                    <a:pt x="1429" y="609"/>
                    <a:pt x="1423" y="609"/>
                  </a:cubicBezTo>
                  <a:cubicBezTo>
                    <a:pt x="1415" y="609"/>
                    <a:pt x="1410" y="610"/>
                    <a:pt x="1407" y="611"/>
                  </a:cubicBezTo>
                  <a:cubicBezTo>
                    <a:pt x="1396" y="616"/>
                    <a:pt x="1393" y="622"/>
                    <a:pt x="1389" y="630"/>
                  </a:cubicBezTo>
                  <a:cubicBezTo>
                    <a:pt x="1387" y="633"/>
                    <a:pt x="1386" y="635"/>
                    <a:pt x="1384" y="638"/>
                  </a:cubicBezTo>
                  <a:cubicBezTo>
                    <a:pt x="1381" y="643"/>
                    <a:pt x="1380" y="649"/>
                    <a:pt x="1380" y="655"/>
                  </a:cubicBezTo>
                  <a:cubicBezTo>
                    <a:pt x="1379" y="661"/>
                    <a:pt x="1378" y="666"/>
                    <a:pt x="1374" y="668"/>
                  </a:cubicBezTo>
                  <a:lnTo>
                    <a:pt x="1373" y="668"/>
                  </a:lnTo>
                  <a:lnTo>
                    <a:pt x="1372" y="668"/>
                  </a:lnTo>
                  <a:cubicBezTo>
                    <a:pt x="1370" y="668"/>
                    <a:pt x="1366" y="668"/>
                    <a:pt x="1363" y="653"/>
                  </a:cubicBezTo>
                  <a:cubicBezTo>
                    <a:pt x="1361" y="655"/>
                    <a:pt x="1358" y="657"/>
                    <a:pt x="1354" y="659"/>
                  </a:cubicBezTo>
                  <a:cubicBezTo>
                    <a:pt x="1351" y="661"/>
                    <a:pt x="1347" y="661"/>
                    <a:pt x="1344" y="662"/>
                  </a:cubicBezTo>
                  <a:cubicBezTo>
                    <a:pt x="1337" y="663"/>
                    <a:pt x="1336" y="664"/>
                    <a:pt x="1335" y="667"/>
                  </a:cubicBezTo>
                  <a:lnTo>
                    <a:pt x="1334" y="670"/>
                  </a:lnTo>
                  <a:cubicBezTo>
                    <a:pt x="1333" y="676"/>
                    <a:pt x="1331" y="682"/>
                    <a:pt x="1324" y="682"/>
                  </a:cubicBezTo>
                  <a:cubicBezTo>
                    <a:pt x="1323" y="682"/>
                    <a:pt x="1321" y="681"/>
                    <a:pt x="1319" y="681"/>
                  </a:cubicBezTo>
                  <a:lnTo>
                    <a:pt x="1315" y="680"/>
                  </a:lnTo>
                  <a:cubicBezTo>
                    <a:pt x="1312" y="679"/>
                    <a:pt x="1309" y="678"/>
                    <a:pt x="1306" y="678"/>
                  </a:cubicBezTo>
                  <a:cubicBezTo>
                    <a:pt x="1303" y="678"/>
                    <a:pt x="1301" y="679"/>
                    <a:pt x="1299" y="682"/>
                  </a:cubicBezTo>
                  <a:cubicBezTo>
                    <a:pt x="1298" y="683"/>
                    <a:pt x="1297" y="684"/>
                    <a:pt x="1297" y="685"/>
                  </a:cubicBezTo>
                  <a:cubicBezTo>
                    <a:pt x="1293" y="691"/>
                    <a:pt x="1291" y="692"/>
                    <a:pt x="1280" y="696"/>
                  </a:cubicBezTo>
                  <a:cubicBezTo>
                    <a:pt x="1278" y="697"/>
                    <a:pt x="1277" y="698"/>
                    <a:pt x="1277" y="698"/>
                  </a:cubicBezTo>
                  <a:cubicBezTo>
                    <a:pt x="1278" y="699"/>
                    <a:pt x="1283" y="702"/>
                    <a:pt x="1290" y="704"/>
                  </a:cubicBezTo>
                  <a:lnTo>
                    <a:pt x="1293" y="704"/>
                  </a:lnTo>
                  <a:cubicBezTo>
                    <a:pt x="1300" y="706"/>
                    <a:pt x="1305" y="706"/>
                    <a:pt x="1306" y="711"/>
                  </a:cubicBezTo>
                  <a:cubicBezTo>
                    <a:pt x="1308" y="715"/>
                    <a:pt x="1306" y="719"/>
                    <a:pt x="1304" y="723"/>
                  </a:cubicBezTo>
                  <a:cubicBezTo>
                    <a:pt x="1298" y="732"/>
                    <a:pt x="1290" y="733"/>
                    <a:pt x="1285" y="734"/>
                  </a:cubicBezTo>
                  <a:cubicBezTo>
                    <a:pt x="1283" y="735"/>
                    <a:pt x="1282" y="735"/>
                    <a:pt x="1280" y="735"/>
                  </a:cubicBezTo>
                  <a:cubicBezTo>
                    <a:pt x="1275" y="737"/>
                    <a:pt x="1272" y="743"/>
                    <a:pt x="1274" y="750"/>
                  </a:cubicBezTo>
                  <a:cubicBezTo>
                    <a:pt x="1274" y="752"/>
                    <a:pt x="1275" y="753"/>
                    <a:pt x="1275" y="753"/>
                  </a:cubicBezTo>
                  <a:cubicBezTo>
                    <a:pt x="1276" y="753"/>
                    <a:pt x="1280" y="750"/>
                    <a:pt x="1282" y="748"/>
                  </a:cubicBezTo>
                  <a:cubicBezTo>
                    <a:pt x="1283" y="747"/>
                    <a:pt x="1284" y="746"/>
                    <a:pt x="1285" y="746"/>
                  </a:cubicBezTo>
                  <a:cubicBezTo>
                    <a:pt x="1287" y="745"/>
                    <a:pt x="1289" y="744"/>
                    <a:pt x="1291" y="744"/>
                  </a:cubicBezTo>
                  <a:cubicBezTo>
                    <a:pt x="1294" y="744"/>
                    <a:pt x="1296" y="745"/>
                    <a:pt x="1298" y="747"/>
                  </a:cubicBezTo>
                  <a:cubicBezTo>
                    <a:pt x="1301" y="751"/>
                    <a:pt x="1301" y="757"/>
                    <a:pt x="1300" y="763"/>
                  </a:cubicBezTo>
                  <a:cubicBezTo>
                    <a:pt x="1299" y="767"/>
                    <a:pt x="1297" y="770"/>
                    <a:pt x="1295" y="772"/>
                  </a:cubicBezTo>
                  <a:cubicBezTo>
                    <a:pt x="1293" y="774"/>
                    <a:pt x="1293" y="775"/>
                    <a:pt x="1293" y="779"/>
                  </a:cubicBezTo>
                  <a:cubicBezTo>
                    <a:pt x="1295" y="784"/>
                    <a:pt x="1299" y="789"/>
                    <a:pt x="1314" y="791"/>
                  </a:cubicBezTo>
                  <a:cubicBezTo>
                    <a:pt x="1321" y="792"/>
                    <a:pt x="1325" y="796"/>
                    <a:pt x="1327" y="802"/>
                  </a:cubicBezTo>
                  <a:cubicBezTo>
                    <a:pt x="1328" y="810"/>
                    <a:pt x="1323" y="821"/>
                    <a:pt x="1315" y="824"/>
                  </a:cubicBezTo>
                  <a:lnTo>
                    <a:pt x="1311" y="826"/>
                  </a:lnTo>
                  <a:cubicBezTo>
                    <a:pt x="1306" y="829"/>
                    <a:pt x="1305" y="829"/>
                    <a:pt x="1302" y="834"/>
                  </a:cubicBezTo>
                  <a:lnTo>
                    <a:pt x="1300" y="837"/>
                  </a:lnTo>
                  <a:cubicBezTo>
                    <a:pt x="1297" y="842"/>
                    <a:pt x="1295" y="844"/>
                    <a:pt x="1286" y="846"/>
                  </a:cubicBezTo>
                  <a:cubicBezTo>
                    <a:pt x="1283" y="847"/>
                    <a:pt x="1280" y="847"/>
                    <a:pt x="1276" y="847"/>
                  </a:cubicBezTo>
                  <a:cubicBezTo>
                    <a:pt x="1273" y="847"/>
                    <a:pt x="1269" y="847"/>
                    <a:pt x="1267" y="847"/>
                  </a:cubicBezTo>
                  <a:cubicBezTo>
                    <a:pt x="1264" y="849"/>
                    <a:pt x="1255" y="856"/>
                    <a:pt x="1240" y="857"/>
                  </a:cubicBezTo>
                  <a:cubicBezTo>
                    <a:pt x="1240" y="857"/>
                    <a:pt x="1239" y="857"/>
                    <a:pt x="1239" y="858"/>
                  </a:cubicBezTo>
                  <a:cubicBezTo>
                    <a:pt x="1239" y="860"/>
                    <a:pt x="1238" y="862"/>
                    <a:pt x="1236" y="865"/>
                  </a:cubicBezTo>
                  <a:cubicBezTo>
                    <a:pt x="1231" y="871"/>
                    <a:pt x="1231" y="871"/>
                    <a:pt x="1234" y="878"/>
                  </a:cubicBezTo>
                  <a:cubicBezTo>
                    <a:pt x="1237" y="882"/>
                    <a:pt x="1240" y="894"/>
                    <a:pt x="1222" y="903"/>
                  </a:cubicBezTo>
                  <a:cubicBezTo>
                    <a:pt x="1220" y="903"/>
                    <a:pt x="1219" y="904"/>
                    <a:pt x="1217" y="904"/>
                  </a:cubicBezTo>
                  <a:cubicBezTo>
                    <a:pt x="1212" y="904"/>
                    <a:pt x="1210" y="899"/>
                    <a:pt x="1209" y="896"/>
                  </a:cubicBezTo>
                  <a:cubicBezTo>
                    <a:pt x="1208" y="894"/>
                    <a:pt x="1207" y="893"/>
                    <a:pt x="1207" y="892"/>
                  </a:cubicBezTo>
                  <a:cubicBezTo>
                    <a:pt x="1207" y="892"/>
                    <a:pt x="1206" y="894"/>
                    <a:pt x="1206" y="895"/>
                  </a:cubicBezTo>
                  <a:cubicBezTo>
                    <a:pt x="1205" y="900"/>
                    <a:pt x="1203" y="906"/>
                    <a:pt x="1197" y="913"/>
                  </a:cubicBezTo>
                  <a:cubicBezTo>
                    <a:pt x="1193" y="916"/>
                    <a:pt x="1190" y="918"/>
                    <a:pt x="1186" y="918"/>
                  </a:cubicBezTo>
                  <a:cubicBezTo>
                    <a:pt x="1175" y="918"/>
                    <a:pt x="1166" y="907"/>
                    <a:pt x="1164" y="900"/>
                  </a:cubicBezTo>
                  <a:cubicBezTo>
                    <a:pt x="1162" y="894"/>
                    <a:pt x="1165" y="886"/>
                    <a:pt x="1167" y="882"/>
                  </a:cubicBezTo>
                  <a:cubicBezTo>
                    <a:pt x="1164" y="879"/>
                    <a:pt x="1158" y="871"/>
                    <a:pt x="1158" y="864"/>
                  </a:cubicBezTo>
                  <a:cubicBezTo>
                    <a:pt x="1158" y="861"/>
                    <a:pt x="1159" y="859"/>
                    <a:pt x="1161" y="857"/>
                  </a:cubicBezTo>
                  <a:cubicBezTo>
                    <a:pt x="1161" y="856"/>
                    <a:pt x="1160" y="855"/>
                    <a:pt x="1157" y="855"/>
                  </a:cubicBezTo>
                  <a:cubicBezTo>
                    <a:pt x="1156" y="855"/>
                    <a:pt x="1155" y="856"/>
                    <a:pt x="1154" y="857"/>
                  </a:cubicBezTo>
                  <a:cubicBezTo>
                    <a:pt x="1150" y="865"/>
                    <a:pt x="1149" y="866"/>
                    <a:pt x="1143" y="869"/>
                  </a:cubicBezTo>
                  <a:cubicBezTo>
                    <a:pt x="1142" y="869"/>
                    <a:pt x="1140" y="870"/>
                    <a:pt x="1137" y="872"/>
                  </a:cubicBezTo>
                  <a:cubicBezTo>
                    <a:pt x="1126" y="879"/>
                    <a:pt x="1123" y="881"/>
                    <a:pt x="1119" y="892"/>
                  </a:cubicBezTo>
                  <a:lnTo>
                    <a:pt x="1118" y="894"/>
                  </a:lnTo>
                  <a:cubicBezTo>
                    <a:pt x="1114" y="906"/>
                    <a:pt x="1111" y="916"/>
                    <a:pt x="1099" y="918"/>
                  </a:cubicBezTo>
                  <a:cubicBezTo>
                    <a:pt x="1096" y="919"/>
                    <a:pt x="1095" y="920"/>
                    <a:pt x="1094" y="921"/>
                  </a:cubicBezTo>
                  <a:cubicBezTo>
                    <a:pt x="1093" y="924"/>
                    <a:pt x="1092" y="929"/>
                    <a:pt x="1095" y="939"/>
                  </a:cubicBezTo>
                  <a:cubicBezTo>
                    <a:pt x="1097" y="944"/>
                    <a:pt x="1098" y="945"/>
                    <a:pt x="1099" y="945"/>
                  </a:cubicBezTo>
                  <a:cubicBezTo>
                    <a:pt x="1100" y="945"/>
                    <a:pt x="1102" y="944"/>
                    <a:pt x="1106" y="940"/>
                  </a:cubicBezTo>
                  <a:cubicBezTo>
                    <a:pt x="1108" y="938"/>
                    <a:pt x="1111" y="937"/>
                    <a:pt x="1113" y="937"/>
                  </a:cubicBezTo>
                  <a:cubicBezTo>
                    <a:pt x="1123" y="937"/>
                    <a:pt x="1131" y="949"/>
                    <a:pt x="1135" y="961"/>
                  </a:cubicBezTo>
                  <a:cubicBezTo>
                    <a:pt x="1139" y="978"/>
                    <a:pt x="1137" y="984"/>
                    <a:pt x="1120" y="994"/>
                  </a:cubicBezTo>
                  <a:cubicBezTo>
                    <a:pt x="1105" y="1002"/>
                    <a:pt x="1103" y="1004"/>
                    <a:pt x="1097" y="1014"/>
                  </a:cubicBezTo>
                  <a:cubicBezTo>
                    <a:pt x="1098" y="1019"/>
                    <a:pt x="1107" y="1024"/>
                    <a:pt x="1119" y="1028"/>
                  </a:cubicBezTo>
                  <a:lnTo>
                    <a:pt x="1118" y="1035"/>
                  </a:lnTo>
                  <a:cubicBezTo>
                    <a:pt x="1113" y="1036"/>
                    <a:pt x="1107" y="1038"/>
                    <a:pt x="1102" y="1041"/>
                  </a:cubicBezTo>
                  <a:cubicBezTo>
                    <a:pt x="1086" y="1050"/>
                    <a:pt x="1083" y="1050"/>
                    <a:pt x="1059" y="1050"/>
                  </a:cubicBezTo>
                  <a:cubicBezTo>
                    <a:pt x="1048" y="1050"/>
                    <a:pt x="1043" y="1048"/>
                    <a:pt x="1041" y="1043"/>
                  </a:cubicBezTo>
                  <a:cubicBezTo>
                    <a:pt x="1041" y="1042"/>
                    <a:pt x="1040" y="1042"/>
                    <a:pt x="1036" y="1042"/>
                  </a:cubicBezTo>
                  <a:cubicBezTo>
                    <a:pt x="1020" y="1042"/>
                    <a:pt x="993" y="1052"/>
                    <a:pt x="974" y="1062"/>
                  </a:cubicBezTo>
                  <a:cubicBezTo>
                    <a:pt x="969" y="1064"/>
                    <a:pt x="966" y="1065"/>
                    <a:pt x="962" y="1065"/>
                  </a:cubicBezTo>
                  <a:cubicBezTo>
                    <a:pt x="955" y="1065"/>
                    <a:pt x="950" y="1060"/>
                    <a:pt x="946" y="1056"/>
                  </a:cubicBezTo>
                  <a:cubicBezTo>
                    <a:pt x="944" y="1054"/>
                    <a:pt x="941" y="1052"/>
                    <a:pt x="938" y="1050"/>
                  </a:cubicBezTo>
                  <a:cubicBezTo>
                    <a:pt x="937" y="1049"/>
                    <a:pt x="936" y="1049"/>
                    <a:pt x="936" y="1049"/>
                  </a:cubicBezTo>
                  <a:cubicBezTo>
                    <a:pt x="933" y="1049"/>
                    <a:pt x="930" y="1053"/>
                    <a:pt x="927" y="1058"/>
                  </a:cubicBezTo>
                  <a:cubicBezTo>
                    <a:pt x="923" y="1062"/>
                    <a:pt x="919" y="1068"/>
                    <a:pt x="913" y="1073"/>
                  </a:cubicBezTo>
                  <a:cubicBezTo>
                    <a:pt x="910" y="1075"/>
                    <a:pt x="907" y="1077"/>
                    <a:pt x="903" y="1077"/>
                  </a:cubicBezTo>
                  <a:cubicBezTo>
                    <a:pt x="889" y="1077"/>
                    <a:pt x="880" y="1056"/>
                    <a:pt x="878" y="1047"/>
                  </a:cubicBezTo>
                  <a:cubicBezTo>
                    <a:pt x="875" y="1036"/>
                    <a:pt x="873" y="1030"/>
                    <a:pt x="861" y="1027"/>
                  </a:cubicBezTo>
                  <a:cubicBezTo>
                    <a:pt x="855" y="1026"/>
                    <a:pt x="849" y="1022"/>
                    <a:pt x="845" y="1015"/>
                  </a:cubicBezTo>
                  <a:cubicBezTo>
                    <a:pt x="840" y="1006"/>
                    <a:pt x="838" y="994"/>
                    <a:pt x="841" y="987"/>
                  </a:cubicBezTo>
                  <a:cubicBezTo>
                    <a:pt x="842" y="982"/>
                    <a:pt x="843" y="967"/>
                    <a:pt x="838" y="960"/>
                  </a:cubicBezTo>
                  <a:cubicBezTo>
                    <a:pt x="837" y="958"/>
                    <a:pt x="835" y="957"/>
                    <a:pt x="833" y="957"/>
                  </a:cubicBezTo>
                  <a:cubicBezTo>
                    <a:pt x="830" y="957"/>
                    <a:pt x="827" y="957"/>
                    <a:pt x="824" y="957"/>
                  </a:cubicBezTo>
                  <a:cubicBezTo>
                    <a:pt x="821" y="957"/>
                    <a:pt x="818" y="957"/>
                    <a:pt x="816" y="957"/>
                  </a:cubicBezTo>
                  <a:cubicBezTo>
                    <a:pt x="807" y="957"/>
                    <a:pt x="805" y="959"/>
                    <a:pt x="804" y="961"/>
                  </a:cubicBezTo>
                  <a:cubicBezTo>
                    <a:pt x="801" y="971"/>
                    <a:pt x="792" y="977"/>
                    <a:pt x="777" y="986"/>
                  </a:cubicBezTo>
                  <a:cubicBezTo>
                    <a:pt x="766" y="993"/>
                    <a:pt x="756" y="999"/>
                    <a:pt x="753" y="1002"/>
                  </a:cubicBezTo>
                  <a:cubicBezTo>
                    <a:pt x="753" y="1010"/>
                    <a:pt x="757" y="1037"/>
                    <a:pt x="766" y="1053"/>
                  </a:cubicBezTo>
                  <a:cubicBezTo>
                    <a:pt x="774" y="1067"/>
                    <a:pt x="773" y="1083"/>
                    <a:pt x="773" y="1101"/>
                  </a:cubicBezTo>
                  <a:cubicBezTo>
                    <a:pt x="772" y="1111"/>
                    <a:pt x="772" y="1123"/>
                    <a:pt x="773" y="1136"/>
                  </a:cubicBezTo>
                  <a:cubicBezTo>
                    <a:pt x="774" y="1151"/>
                    <a:pt x="772" y="1160"/>
                    <a:pt x="768" y="1165"/>
                  </a:cubicBezTo>
                  <a:cubicBezTo>
                    <a:pt x="764" y="1169"/>
                    <a:pt x="759" y="1170"/>
                    <a:pt x="756" y="1170"/>
                  </a:cubicBezTo>
                  <a:cubicBezTo>
                    <a:pt x="754" y="1170"/>
                    <a:pt x="753" y="1170"/>
                    <a:pt x="751" y="1170"/>
                  </a:cubicBezTo>
                  <a:cubicBezTo>
                    <a:pt x="750" y="1169"/>
                    <a:pt x="749" y="1169"/>
                    <a:pt x="748" y="1169"/>
                  </a:cubicBezTo>
                  <a:cubicBezTo>
                    <a:pt x="744" y="1169"/>
                    <a:pt x="741" y="1167"/>
                    <a:pt x="738" y="1165"/>
                  </a:cubicBezTo>
                  <a:cubicBezTo>
                    <a:pt x="736" y="1164"/>
                    <a:pt x="735" y="1163"/>
                    <a:pt x="734" y="1163"/>
                  </a:cubicBezTo>
                  <a:cubicBezTo>
                    <a:pt x="733" y="1163"/>
                    <a:pt x="732" y="1164"/>
                    <a:pt x="731" y="1165"/>
                  </a:cubicBezTo>
                  <a:cubicBezTo>
                    <a:pt x="728" y="1168"/>
                    <a:pt x="724" y="1170"/>
                    <a:pt x="720" y="1170"/>
                  </a:cubicBezTo>
                  <a:cubicBezTo>
                    <a:pt x="713" y="1170"/>
                    <a:pt x="705" y="1166"/>
                    <a:pt x="696" y="1157"/>
                  </a:cubicBezTo>
                  <a:cubicBezTo>
                    <a:pt x="686" y="1146"/>
                    <a:pt x="692" y="1130"/>
                    <a:pt x="693" y="1129"/>
                  </a:cubicBezTo>
                  <a:cubicBezTo>
                    <a:pt x="694" y="1124"/>
                    <a:pt x="696" y="1107"/>
                    <a:pt x="691" y="1101"/>
                  </a:cubicBezTo>
                  <a:cubicBezTo>
                    <a:pt x="686" y="1097"/>
                    <a:pt x="680" y="1096"/>
                    <a:pt x="676" y="1096"/>
                  </a:cubicBezTo>
                  <a:cubicBezTo>
                    <a:pt x="673" y="1096"/>
                    <a:pt x="671" y="1097"/>
                    <a:pt x="671" y="1097"/>
                  </a:cubicBezTo>
                  <a:cubicBezTo>
                    <a:pt x="671" y="1097"/>
                    <a:pt x="655" y="1107"/>
                    <a:pt x="644" y="1107"/>
                  </a:cubicBezTo>
                  <a:cubicBezTo>
                    <a:pt x="641" y="1107"/>
                    <a:pt x="638" y="1106"/>
                    <a:pt x="636" y="1105"/>
                  </a:cubicBezTo>
                  <a:cubicBezTo>
                    <a:pt x="624" y="1097"/>
                    <a:pt x="620" y="1096"/>
                    <a:pt x="618" y="1096"/>
                  </a:cubicBezTo>
                  <a:cubicBezTo>
                    <a:pt x="619" y="1101"/>
                    <a:pt x="615" y="1104"/>
                    <a:pt x="612" y="1104"/>
                  </a:cubicBezTo>
                  <a:cubicBezTo>
                    <a:pt x="606" y="1104"/>
                    <a:pt x="598" y="1097"/>
                    <a:pt x="594" y="1089"/>
                  </a:cubicBezTo>
                  <a:cubicBezTo>
                    <a:pt x="589" y="1079"/>
                    <a:pt x="570" y="1077"/>
                    <a:pt x="560" y="1077"/>
                  </a:cubicBezTo>
                  <a:cubicBezTo>
                    <a:pt x="556" y="1077"/>
                    <a:pt x="552" y="1076"/>
                    <a:pt x="548" y="1075"/>
                  </a:cubicBezTo>
                  <a:cubicBezTo>
                    <a:pt x="545" y="1075"/>
                    <a:pt x="541" y="1074"/>
                    <a:pt x="537" y="1074"/>
                  </a:cubicBezTo>
                  <a:cubicBezTo>
                    <a:pt x="533" y="1074"/>
                    <a:pt x="528" y="1075"/>
                    <a:pt x="523" y="1076"/>
                  </a:cubicBezTo>
                  <a:cubicBezTo>
                    <a:pt x="508" y="1081"/>
                    <a:pt x="505" y="1084"/>
                    <a:pt x="490" y="1095"/>
                  </a:cubicBezTo>
                  <a:lnTo>
                    <a:pt x="484" y="1099"/>
                  </a:lnTo>
                  <a:cubicBezTo>
                    <a:pt x="468" y="1110"/>
                    <a:pt x="470" y="1116"/>
                    <a:pt x="475" y="1130"/>
                  </a:cubicBezTo>
                  <a:lnTo>
                    <a:pt x="476" y="1135"/>
                  </a:lnTo>
                  <a:cubicBezTo>
                    <a:pt x="480" y="1145"/>
                    <a:pt x="492" y="1150"/>
                    <a:pt x="505" y="1155"/>
                  </a:cubicBezTo>
                  <a:cubicBezTo>
                    <a:pt x="513" y="1158"/>
                    <a:pt x="520" y="1161"/>
                    <a:pt x="527" y="1165"/>
                  </a:cubicBezTo>
                  <a:cubicBezTo>
                    <a:pt x="537" y="1171"/>
                    <a:pt x="542" y="1180"/>
                    <a:pt x="539" y="1190"/>
                  </a:cubicBezTo>
                  <a:cubicBezTo>
                    <a:pt x="537" y="1198"/>
                    <a:pt x="530" y="1204"/>
                    <a:pt x="522" y="1204"/>
                  </a:cubicBezTo>
                  <a:cubicBezTo>
                    <a:pt x="517" y="1204"/>
                    <a:pt x="514" y="1203"/>
                    <a:pt x="512" y="1202"/>
                  </a:cubicBezTo>
                  <a:cubicBezTo>
                    <a:pt x="511" y="1201"/>
                    <a:pt x="510" y="1201"/>
                    <a:pt x="509" y="1201"/>
                  </a:cubicBezTo>
                  <a:cubicBezTo>
                    <a:pt x="509" y="1201"/>
                    <a:pt x="508" y="1201"/>
                    <a:pt x="505" y="1206"/>
                  </a:cubicBezTo>
                  <a:cubicBezTo>
                    <a:pt x="502" y="1210"/>
                    <a:pt x="497" y="1212"/>
                    <a:pt x="492" y="1212"/>
                  </a:cubicBezTo>
                  <a:cubicBezTo>
                    <a:pt x="486" y="1212"/>
                    <a:pt x="479" y="1209"/>
                    <a:pt x="474" y="1207"/>
                  </a:cubicBezTo>
                  <a:cubicBezTo>
                    <a:pt x="475" y="1213"/>
                    <a:pt x="473" y="1218"/>
                    <a:pt x="470" y="1221"/>
                  </a:cubicBezTo>
                  <a:cubicBezTo>
                    <a:pt x="467" y="1225"/>
                    <a:pt x="463" y="1227"/>
                    <a:pt x="457" y="1227"/>
                  </a:cubicBezTo>
                  <a:close/>
                </a:path>
              </a:pathLst>
            </a:custGeom>
            <a:solidFill>
              <a:srgbClr val="FFA880">
                <a:lumMod val="20000"/>
                <a:lumOff val="80000"/>
              </a:srgbClr>
            </a:solidFill>
            <a:ln w="3175" cap="flat" cmpd="sng">
              <a:solidFill>
                <a:srgbClr val="7030A0"/>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43" name="Freeform 454">
              <a:extLst>
                <a:ext uri="{FF2B5EF4-FFF2-40B4-BE49-F238E27FC236}">
                  <a16:creationId xmlns:a16="http://schemas.microsoft.com/office/drawing/2014/main" id="{3F73D3D3-E6A7-1569-56FA-371D4CB82552}"/>
                </a:ext>
              </a:extLst>
            </p:cNvPr>
            <p:cNvSpPr>
              <a:spLocks/>
            </p:cNvSpPr>
            <p:nvPr/>
          </p:nvSpPr>
          <p:spPr bwMode="auto">
            <a:xfrm>
              <a:off x="3135215" y="2572304"/>
              <a:ext cx="1223167" cy="1547185"/>
            </a:xfrm>
            <a:custGeom>
              <a:avLst/>
              <a:gdLst>
                <a:gd name="T0" fmla="*/ 466 w 1404"/>
                <a:gd name="T1" fmla="*/ 93 h 1773"/>
                <a:gd name="T2" fmla="*/ 348 w 1404"/>
                <a:gd name="T3" fmla="*/ 152 h 1773"/>
                <a:gd name="T4" fmla="*/ 219 w 1404"/>
                <a:gd name="T5" fmla="*/ 128 h 1773"/>
                <a:gd name="T6" fmla="*/ 93 w 1404"/>
                <a:gd name="T7" fmla="*/ 218 h 1773"/>
                <a:gd name="T8" fmla="*/ 191 w 1404"/>
                <a:gd name="T9" fmla="*/ 372 h 1773"/>
                <a:gd name="T10" fmla="*/ 235 w 1404"/>
                <a:gd name="T11" fmla="*/ 477 h 1773"/>
                <a:gd name="T12" fmla="*/ 265 w 1404"/>
                <a:gd name="T13" fmla="*/ 572 h 1773"/>
                <a:gd name="T14" fmla="*/ 261 w 1404"/>
                <a:gd name="T15" fmla="*/ 690 h 1773"/>
                <a:gd name="T16" fmla="*/ 256 w 1404"/>
                <a:gd name="T17" fmla="*/ 786 h 1773"/>
                <a:gd name="T18" fmla="*/ 163 w 1404"/>
                <a:gd name="T19" fmla="*/ 860 h 1773"/>
                <a:gd name="T20" fmla="*/ 4 w 1404"/>
                <a:gd name="T21" fmla="*/ 903 h 1773"/>
                <a:gd name="T22" fmla="*/ 43 w 1404"/>
                <a:gd name="T23" fmla="*/ 1016 h 1773"/>
                <a:gd name="T24" fmla="*/ 74 w 1404"/>
                <a:gd name="T25" fmla="*/ 1188 h 1773"/>
                <a:gd name="T26" fmla="*/ 164 w 1404"/>
                <a:gd name="T27" fmla="*/ 1210 h 1773"/>
                <a:gd name="T28" fmla="*/ 194 w 1404"/>
                <a:gd name="T29" fmla="*/ 1265 h 1773"/>
                <a:gd name="T30" fmla="*/ 230 w 1404"/>
                <a:gd name="T31" fmla="*/ 1367 h 1773"/>
                <a:gd name="T32" fmla="*/ 322 w 1404"/>
                <a:gd name="T33" fmla="*/ 1400 h 1773"/>
                <a:gd name="T34" fmla="*/ 397 w 1404"/>
                <a:gd name="T35" fmla="*/ 1403 h 1773"/>
                <a:gd name="T36" fmla="*/ 463 w 1404"/>
                <a:gd name="T37" fmla="*/ 1431 h 1773"/>
                <a:gd name="T38" fmla="*/ 502 w 1404"/>
                <a:gd name="T39" fmla="*/ 1498 h 1773"/>
                <a:gd name="T40" fmla="*/ 486 w 1404"/>
                <a:gd name="T41" fmla="*/ 1561 h 1773"/>
                <a:gd name="T42" fmla="*/ 510 w 1404"/>
                <a:gd name="T43" fmla="*/ 1637 h 1773"/>
                <a:gd name="T44" fmla="*/ 619 w 1404"/>
                <a:gd name="T45" fmla="*/ 1646 h 1773"/>
                <a:gd name="T46" fmla="*/ 712 w 1404"/>
                <a:gd name="T47" fmla="*/ 1689 h 1773"/>
                <a:gd name="T48" fmla="*/ 808 w 1404"/>
                <a:gd name="T49" fmla="*/ 1749 h 1773"/>
                <a:gd name="T50" fmla="*/ 892 w 1404"/>
                <a:gd name="T51" fmla="*/ 1746 h 1773"/>
                <a:gd name="T52" fmla="*/ 941 w 1404"/>
                <a:gd name="T53" fmla="*/ 1730 h 1773"/>
                <a:gd name="T54" fmla="*/ 951 w 1404"/>
                <a:gd name="T55" fmla="*/ 1641 h 1773"/>
                <a:gd name="T56" fmla="*/ 899 w 1404"/>
                <a:gd name="T57" fmla="*/ 1543 h 1773"/>
                <a:gd name="T58" fmla="*/ 890 w 1404"/>
                <a:gd name="T59" fmla="*/ 1428 h 1773"/>
                <a:gd name="T60" fmla="*/ 883 w 1404"/>
                <a:gd name="T61" fmla="*/ 1317 h 1773"/>
                <a:gd name="T62" fmla="*/ 925 w 1404"/>
                <a:gd name="T63" fmla="*/ 1249 h 1773"/>
                <a:gd name="T64" fmla="*/ 1023 w 1404"/>
                <a:gd name="T65" fmla="*/ 1206 h 1773"/>
                <a:gd name="T66" fmla="*/ 1105 w 1404"/>
                <a:gd name="T67" fmla="*/ 1193 h 1773"/>
                <a:gd name="T68" fmla="*/ 1201 w 1404"/>
                <a:gd name="T69" fmla="*/ 1143 h 1773"/>
                <a:gd name="T70" fmla="*/ 1304 w 1404"/>
                <a:gd name="T71" fmla="*/ 1132 h 1773"/>
                <a:gd name="T72" fmla="*/ 1388 w 1404"/>
                <a:gd name="T73" fmla="*/ 1114 h 1773"/>
                <a:gd name="T74" fmla="*/ 1365 w 1404"/>
                <a:gd name="T75" fmla="*/ 988 h 1773"/>
                <a:gd name="T76" fmla="*/ 1269 w 1404"/>
                <a:gd name="T77" fmla="*/ 921 h 1773"/>
                <a:gd name="T78" fmla="*/ 1160 w 1404"/>
                <a:gd name="T79" fmla="*/ 875 h 1773"/>
                <a:gd name="T80" fmla="*/ 1047 w 1404"/>
                <a:gd name="T81" fmla="*/ 879 h 1773"/>
                <a:gd name="T82" fmla="*/ 947 w 1404"/>
                <a:gd name="T83" fmla="*/ 829 h 1773"/>
                <a:gd name="T84" fmla="*/ 883 w 1404"/>
                <a:gd name="T85" fmla="*/ 705 h 1773"/>
                <a:gd name="T86" fmla="*/ 910 w 1404"/>
                <a:gd name="T87" fmla="*/ 592 h 1773"/>
                <a:gd name="T88" fmla="*/ 890 w 1404"/>
                <a:gd name="T89" fmla="*/ 461 h 1773"/>
                <a:gd name="T90" fmla="*/ 842 w 1404"/>
                <a:gd name="T91" fmla="*/ 427 h 1773"/>
                <a:gd name="T92" fmla="*/ 857 w 1404"/>
                <a:gd name="T93" fmla="*/ 339 h 1773"/>
                <a:gd name="T94" fmla="*/ 859 w 1404"/>
                <a:gd name="T95" fmla="*/ 202 h 1773"/>
                <a:gd name="T96" fmla="*/ 796 w 1404"/>
                <a:gd name="T97" fmla="*/ 130 h 1773"/>
                <a:gd name="T98" fmla="*/ 646 w 1404"/>
                <a:gd name="T99" fmla="*/ 104 h 1773"/>
                <a:gd name="T100" fmla="*/ 587 w 1404"/>
                <a:gd name="T101" fmla="*/ 46 h 1773"/>
                <a:gd name="T102" fmla="*/ 531 w 1404"/>
                <a:gd name="T103" fmla="*/ 0 h 17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04" h="1773">
                  <a:moveTo>
                    <a:pt x="500" y="39"/>
                  </a:moveTo>
                  <a:cubicBezTo>
                    <a:pt x="494" y="43"/>
                    <a:pt x="483" y="33"/>
                    <a:pt x="483" y="33"/>
                  </a:cubicBezTo>
                  <a:cubicBezTo>
                    <a:pt x="483" y="33"/>
                    <a:pt x="476" y="56"/>
                    <a:pt x="468" y="70"/>
                  </a:cubicBezTo>
                  <a:cubicBezTo>
                    <a:pt x="459" y="83"/>
                    <a:pt x="476" y="91"/>
                    <a:pt x="466" y="93"/>
                  </a:cubicBezTo>
                  <a:cubicBezTo>
                    <a:pt x="455" y="96"/>
                    <a:pt x="448" y="102"/>
                    <a:pt x="437" y="111"/>
                  </a:cubicBezTo>
                  <a:cubicBezTo>
                    <a:pt x="426" y="120"/>
                    <a:pt x="413" y="126"/>
                    <a:pt x="405" y="135"/>
                  </a:cubicBezTo>
                  <a:cubicBezTo>
                    <a:pt x="396" y="144"/>
                    <a:pt x="385" y="144"/>
                    <a:pt x="370" y="148"/>
                  </a:cubicBezTo>
                  <a:cubicBezTo>
                    <a:pt x="354" y="152"/>
                    <a:pt x="357" y="150"/>
                    <a:pt x="348" y="152"/>
                  </a:cubicBezTo>
                  <a:cubicBezTo>
                    <a:pt x="339" y="154"/>
                    <a:pt x="322" y="137"/>
                    <a:pt x="309" y="130"/>
                  </a:cubicBezTo>
                  <a:cubicBezTo>
                    <a:pt x="296" y="124"/>
                    <a:pt x="294" y="130"/>
                    <a:pt x="287" y="135"/>
                  </a:cubicBezTo>
                  <a:cubicBezTo>
                    <a:pt x="280" y="139"/>
                    <a:pt x="265" y="122"/>
                    <a:pt x="265" y="122"/>
                  </a:cubicBezTo>
                  <a:cubicBezTo>
                    <a:pt x="265" y="122"/>
                    <a:pt x="235" y="126"/>
                    <a:pt x="219" y="128"/>
                  </a:cubicBezTo>
                  <a:cubicBezTo>
                    <a:pt x="204" y="130"/>
                    <a:pt x="206" y="148"/>
                    <a:pt x="200" y="159"/>
                  </a:cubicBezTo>
                  <a:cubicBezTo>
                    <a:pt x="193" y="170"/>
                    <a:pt x="189" y="172"/>
                    <a:pt x="174" y="178"/>
                  </a:cubicBezTo>
                  <a:cubicBezTo>
                    <a:pt x="159" y="185"/>
                    <a:pt x="139" y="178"/>
                    <a:pt x="117" y="181"/>
                  </a:cubicBezTo>
                  <a:cubicBezTo>
                    <a:pt x="95" y="183"/>
                    <a:pt x="95" y="200"/>
                    <a:pt x="93" y="218"/>
                  </a:cubicBezTo>
                  <a:cubicBezTo>
                    <a:pt x="91" y="235"/>
                    <a:pt x="106" y="268"/>
                    <a:pt x="108" y="278"/>
                  </a:cubicBezTo>
                  <a:cubicBezTo>
                    <a:pt x="111" y="289"/>
                    <a:pt x="135" y="302"/>
                    <a:pt x="137" y="311"/>
                  </a:cubicBezTo>
                  <a:cubicBezTo>
                    <a:pt x="137" y="311"/>
                    <a:pt x="159" y="331"/>
                    <a:pt x="165" y="344"/>
                  </a:cubicBezTo>
                  <a:cubicBezTo>
                    <a:pt x="172" y="357"/>
                    <a:pt x="176" y="381"/>
                    <a:pt x="191" y="372"/>
                  </a:cubicBezTo>
                  <a:cubicBezTo>
                    <a:pt x="206" y="363"/>
                    <a:pt x="219" y="370"/>
                    <a:pt x="215" y="376"/>
                  </a:cubicBezTo>
                  <a:cubicBezTo>
                    <a:pt x="211" y="383"/>
                    <a:pt x="202" y="400"/>
                    <a:pt x="200" y="411"/>
                  </a:cubicBezTo>
                  <a:cubicBezTo>
                    <a:pt x="198" y="422"/>
                    <a:pt x="202" y="435"/>
                    <a:pt x="209" y="450"/>
                  </a:cubicBezTo>
                  <a:cubicBezTo>
                    <a:pt x="215" y="466"/>
                    <a:pt x="235" y="477"/>
                    <a:pt x="235" y="477"/>
                  </a:cubicBezTo>
                  <a:cubicBezTo>
                    <a:pt x="235" y="477"/>
                    <a:pt x="226" y="477"/>
                    <a:pt x="211" y="479"/>
                  </a:cubicBezTo>
                  <a:cubicBezTo>
                    <a:pt x="196" y="481"/>
                    <a:pt x="198" y="483"/>
                    <a:pt x="196" y="501"/>
                  </a:cubicBezTo>
                  <a:cubicBezTo>
                    <a:pt x="193" y="518"/>
                    <a:pt x="211" y="535"/>
                    <a:pt x="226" y="544"/>
                  </a:cubicBezTo>
                  <a:cubicBezTo>
                    <a:pt x="241" y="553"/>
                    <a:pt x="250" y="564"/>
                    <a:pt x="265" y="572"/>
                  </a:cubicBezTo>
                  <a:cubicBezTo>
                    <a:pt x="280" y="581"/>
                    <a:pt x="265" y="603"/>
                    <a:pt x="246" y="607"/>
                  </a:cubicBezTo>
                  <a:cubicBezTo>
                    <a:pt x="226" y="612"/>
                    <a:pt x="224" y="616"/>
                    <a:pt x="237" y="622"/>
                  </a:cubicBezTo>
                  <a:cubicBezTo>
                    <a:pt x="250" y="629"/>
                    <a:pt x="243" y="649"/>
                    <a:pt x="241" y="659"/>
                  </a:cubicBezTo>
                  <a:cubicBezTo>
                    <a:pt x="239" y="670"/>
                    <a:pt x="248" y="679"/>
                    <a:pt x="261" y="690"/>
                  </a:cubicBezTo>
                  <a:cubicBezTo>
                    <a:pt x="274" y="701"/>
                    <a:pt x="278" y="705"/>
                    <a:pt x="276" y="712"/>
                  </a:cubicBezTo>
                  <a:cubicBezTo>
                    <a:pt x="274" y="718"/>
                    <a:pt x="254" y="718"/>
                    <a:pt x="248" y="725"/>
                  </a:cubicBezTo>
                  <a:cubicBezTo>
                    <a:pt x="241" y="731"/>
                    <a:pt x="237" y="747"/>
                    <a:pt x="256" y="751"/>
                  </a:cubicBezTo>
                  <a:cubicBezTo>
                    <a:pt x="276" y="755"/>
                    <a:pt x="265" y="773"/>
                    <a:pt x="256" y="786"/>
                  </a:cubicBezTo>
                  <a:cubicBezTo>
                    <a:pt x="248" y="799"/>
                    <a:pt x="243" y="803"/>
                    <a:pt x="226" y="805"/>
                  </a:cubicBezTo>
                  <a:cubicBezTo>
                    <a:pt x="209" y="807"/>
                    <a:pt x="204" y="816"/>
                    <a:pt x="215" y="827"/>
                  </a:cubicBezTo>
                  <a:cubicBezTo>
                    <a:pt x="226" y="838"/>
                    <a:pt x="226" y="844"/>
                    <a:pt x="209" y="853"/>
                  </a:cubicBezTo>
                  <a:cubicBezTo>
                    <a:pt x="191" y="862"/>
                    <a:pt x="180" y="855"/>
                    <a:pt x="163" y="860"/>
                  </a:cubicBezTo>
                  <a:cubicBezTo>
                    <a:pt x="145" y="864"/>
                    <a:pt x="108" y="862"/>
                    <a:pt x="89" y="864"/>
                  </a:cubicBezTo>
                  <a:cubicBezTo>
                    <a:pt x="69" y="866"/>
                    <a:pt x="63" y="871"/>
                    <a:pt x="52" y="886"/>
                  </a:cubicBezTo>
                  <a:cubicBezTo>
                    <a:pt x="41" y="901"/>
                    <a:pt x="41" y="897"/>
                    <a:pt x="24" y="897"/>
                  </a:cubicBezTo>
                  <a:cubicBezTo>
                    <a:pt x="6" y="897"/>
                    <a:pt x="8" y="888"/>
                    <a:pt x="4" y="903"/>
                  </a:cubicBezTo>
                  <a:cubicBezTo>
                    <a:pt x="0" y="919"/>
                    <a:pt x="21" y="925"/>
                    <a:pt x="37" y="932"/>
                  </a:cubicBezTo>
                  <a:cubicBezTo>
                    <a:pt x="52" y="938"/>
                    <a:pt x="50" y="942"/>
                    <a:pt x="41" y="953"/>
                  </a:cubicBezTo>
                  <a:cubicBezTo>
                    <a:pt x="32" y="964"/>
                    <a:pt x="41" y="966"/>
                    <a:pt x="54" y="977"/>
                  </a:cubicBezTo>
                  <a:cubicBezTo>
                    <a:pt x="67" y="988"/>
                    <a:pt x="56" y="1003"/>
                    <a:pt x="43" y="1016"/>
                  </a:cubicBezTo>
                  <a:cubicBezTo>
                    <a:pt x="30" y="1030"/>
                    <a:pt x="28" y="1030"/>
                    <a:pt x="21" y="1047"/>
                  </a:cubicBezTo>
                  <a:cubicBezTo>
                    <a:pt x="15" y="1064"/>
                    <a:pt x="26" y="1088"/>
                    <a:pt x="30" y="1101"/>
                  </a:cubicBezTo>
                  <a:cubicBezTo>
                    <a:pt x="34" y="1114"/>
                    <a:pt x="48" y="1127"/>
                    <a:pt x="61" y="1138"/>
                  </a:cubicBezTo>
                  <a:cubicBezTo>
                    <a:pt x="74" y="1149"/>
                    <a:pt x="71" y="1169"/>
                    <a:pt x="74" y="1188"/>
                  </a:cubicBezTo>
                  <a:lnTo>
                    <a:pt x="80" y="1208"/>
                  </a:lnTo>
                  <a:cubicBezTo>
                    <a:pt x="81" y="1205"/>
                    <a:pt x="84" y="1204"/>
                    <a:pt x="90" y="1204"/>
                  </a:cubicBezTo>
                  <a:cubicBezTo>
                    <a:pt x="103" y="1206"/>
                    <a:pt x="124" y="1199"/>
                    <a:pt x="135" y="1202"/>
                  </a:cubicBezTo>
                  <a:cubicBezTo>
                    <a:pt x="145" y="1204"/>
                    <a:pt x="156" y="1204"/>
                    <a:pt x="164" y="1210"/>
                  </a:cubicBezTo>
                  <a:cubicBezTo>
                    <a:pt x="171" y="1216"/>
                    <a:pt x="177" y="1228"/>
                    <a:pt x="185" y="1226"/>
                  </a:cubicBezTo>
                  <a:cubicBezTo>
                    <a:pt x="194" y="1225"/>
                    <a:pt x="196" y="1228"/>
                    <a:pt x="203" y="1228"/>
                  </a:cubicBezTo>
                  <a:cubicBezTo>
                    <a:pt x="210" y="1228"/>
                    <a:pt x="219" y="1248"/>
                    <a:pt x="203" y="1249"/>
                  </a:cubicBezTo>
                  <a:cubicBezTo>
                    <a:pt x="187" y="1251"/>
                    <a:pt x="188" y="1257"/>
                    <a:pt x="194" y="1265"/>
                  </a:cubicBezTo>
                  <a:cubicBezTo>
                    <a:pt x="200" y="1274"/>
                    <a:pt x="214" y="1284"/>
                    <a:pt x="216" y="1290"/>
                  </a:cubicBezTo>
                  <a:cubicBezTo>
                    <a:pt x="217" y="1296"/>
                    <a:pt x="210" y="1306"/>
                    <a:pt x="216" y="1312"/>
                  </a:cubicBezTo>
                  <a:cubicBezTo>
                    <a:pt x="222" y="1318"/>
                    <a:pt x="230" y="1331"/>
                    <a:pt x="230" y="1338"/>
                  </a:cubicBezTo>
                  <a:lnTo>
                    <a:pt x="230" y="1367"/>
                  </a:lnTo>
                  <a:cubicBezTo>
                    <a:pt x="230" y="1377"/>
                    <a:pt x="235" y="1386"/>
                    <a:pt x="242" y="1389"/>
                  </a:cubicBezTo>
                  <a:cubicBezTo>
                    <a:pt x="249" y="1392"/>
                    <a:pt x="256" y="1392"/>
                    <a:pt x="268" y="1387"/>
                  </a:cubicBezTo>
                  <a:cubicBezTo>
                    <a:pt x="280" y="1383"/>
                    <a:pt x="281" y="1379"/>
                    <a:pt x="290" y="1383"/>
                  </a:cubicBezTo>
                  <a:cubicBezTo>
                    <a:pt x="299" y="1387"/>
                    <a:pt x="315" y="1397"/>
                    <a:pt x="322" y="1400"/>
                  </a:cubicBezTo>
                  <a:cubicBezTo>
                    <a:pt x="329" y="1403"/>
                    <a:pt x="335" y="1405"/>
                    <a:pt x="342" y="1400"/>
                  </a:cubicBezTo>
                  <a:cubicBezTo>
                    <a:pt x="349" y="1396"/>
                    <a:pt x="349" y="1405"/>
                    <a:pt x="357" y="1403"/>
                  </a:cubicBezTo>
                  <a:cubicBezTo>
                    <a:pt x="364" y="1402"/>
                    <a:pt x="364" y="1394"/>
                    <a:pt x="374" y="1396"/>
                  </a:cubicBezTo>
                  <a:cubicBezTo>
                    <a:pt x="384" y="1397"/>
                    <a:pt x="386" y="1406"/>
                    <a:pt x="397" y="1403"/>
                  </a:cubicBezTo>
                  <a:cubicBezTo>
                    <a:pt x="409" y="1400"/>
                    <a:pt x="409" y="1396"/>
                    <a:pt x="416" y="1396"/>
                  </a:cubicBezTo>
                  <a:cubicBezTo>
                    <a:pt x="423" y="1396"/>
                    <a:pt x="418" y="1406"/>
                    <a:pt x="428" y="1408"/>
                  </a:cubicBezTo>
                  <a:cubicBezTo>
                    <a:pt x="438" y="1409"/>
                    <a:pt x="442" y="1410"/>
                    <a:pt x="454" y="1412"/>
                  </a:cubicBezTo>
                  <a:cubicBezTo>
                    <a:pt x="466" y="1413"/>
                    <a:pt x="467" y="1424"/>
                    <a:pt x="463" y="1431"/>
                  </a:cubicBezTo>
                  <a:cubicBezTo>
                    <a:pt x="458" y="1438"/>
                    <a:pt x="460" y="1442"/>
                    <a:pt x="470" y="1447"/>
                  </a:cubicBezTo>
                  <a:cubicBezTo>
                    <a:pt x="480" y="1451"/>
                    <a:pt x="481" y="1453"/>
                    <a:pt x="486" y="1461"/>
                  </a:cubicBezTo>
                  <a:cubicBezTo>
                    <a:pt x="490" y="1470"/>
                    <a:pt x="493" y="1473"/>
                    <a:pt x="502" y="1479"/>
                  </a:cubicBezTo>
                  <a:cubicBezTo>
                    <a:pt x="510" y="1485"/>
                    <a:pt x="513" y="1485"/>
                    <a:pt x="502" y="1498"/>
                  </a:cubicBezTo>
                  <a:cubicBezTo>
                    <a:pt x="490" y="1511"/>
                    <a:pt x="487" y="1531"/>
                    <a:pt x="480" y="1531"/>
                  </a:cubicBezTo>
                  <a:cubicBezTo>
                    <a:pt x="473" y="1531"/>
                    <a:pt x="468" y="1528"/>
                    <a:pt x="460" y="1534"/>
                  </a:cubicBezTo>
                  <a:cubicBezTo>
                    <a:pt x="451" y="1540"/>
                    <a:pt x="448" y="1543"/>
                    <a:pt x="457" y="1550"/>
                  </a:cubicBezTo>
                  <a:cubicBezTo>
                    <a:pt x="466" y="1557"/>
                    <a:pt x="477" y="1560"/>
                    <a:pt x="486" y="1561"/>
                  </a:cubicBezTo>
                  <a:cubicBezTo>
                    <a:pt x="494" y="1563"/>
                    <a:pt x="506" y="1569"/>
                    <a:pt x="509" y="1577"/>
                  </a:cubicBezTo>
                  <a:cubicBezTo>
                    <a:pt x="512" y="1586"/>
                    <a:pt x="521" y="1598"/>
                    <a:pt x="513" y="1603"/>
                  </a:cubicBezTo>
                  <a:cubicBezTo>
                    <a:pt x="506" y="1609"/>
                    <a:pt x="497" y="1611"/>
                    <a:pt x="499" y="1619"/>
                  </a:cubicBezTo>
                  <a:cubicBezTo>
                    <a:pt x="500" y="1628"/>
                    <a:pt x="505" y="1632"/>
                    <a:pt x="510" y="1637"/>
                  </a:cubicBezTo>
                  <a:cubicBezTo>
                    <a:pt x="516" y="1641"/>
                    <a:pt x="529" y="1650"/>
                    <a:pt x="538" y="1647"/>
                  </a:cubicBezTo>
                  <a:cubicBezTo>
                    <a:pt x="547" y="1644"/>
                    <a:pt x="564" y="1638"/>
                    <a:pt x="573" y="1638"/>
                  </a:cubicBezTo>
                  <a:cubicBezTo>
                    <a:pt x="582" y="1638"/>
                    <a:pt x="586" y="1648"/>
                    <a:pt x="595" y="1648"/>
                  </a:cubicBezTo>
                  <a:cubicBezTo>
                    <a:pt x="603" y="1648"/>
                    <a:pt x="614" y="1647"/>
                    <a:pt x="619" y="1646"/>
                  </a:cubicBezTo>
                  <a:cubicBezTo>
                    <a:pt x="625" y="1644"/>
                    <a:pt x="628" y="1659"/>
                    <a:pt x="632" y="1664"/>
                  </a:cubicBezTo>
                  <a:cubicBezTo>
                    <a:pt x="637" y="1670"/>
                    <a:pt x="644" y="1679"/>
                    <a:pt x="653" y="1682"/>
                  </a:cubicBezTo>
                  <a:cubicBezTo>
                    <a:pt x="661" y="1685"/>
                    <a:pt x="660" y="1695"/>
                    <a:pt x="672" y="1694"/>
                  </a:cubicBezTo>
                  <a:cubicBezTo>
                    <a:pt x="683" y="1692"/>
                    <a:pt x="705" y="1694"/>
                    <a:pt x="712" y="1689"/>
                  </a:cubicBezTo>
                  <a:cubicBezTo>
                    <a:pt x="719" y="1685"/>
                    <a:pt x="728" y="1677"/>
                    <a:pt x="735" y="1683"/>
                  </a:cubicBezTo>
                  <a:cubicBezTo>
                    <a:pt x="743" y="1689"/>
                    <a:pt x="750" y="1708"/>
                    <a:pt x="763" y="1708"/>
                  </a:cubicBezTo>
                  <a:cubicBezTo>
                    <a:pt x="776" y="1708"/>
                    <a:pt x="782" y="1712"/>
                    <a:pt x="786" y="1723"/>
                  </a:cubicBezTo>
                  <a:cubicBezTo>
                    <a:pt x="791" y="1733"/>
                    <a:pt x="796" y="1747"/>
                    <a:pt x="808" y="1749"/>
                  </a:cubicBezTo>
                  <a:cubicBezTo>
                    <a:pt x="820" y="1750"/>
                    <a:pt x="825" y="1754"/>
                    <a:pt x="836" y="1749"/>
                  </a:cubicBezTo>
                  <a:cubicBezTo>
                    <a:pt x="846" y="1743"/>
                    <a:pt x="856" y="1741"/>
                    <a:pt x="860" y="1749"/>
                  </a:cubicBezTo>
                  <a:cubicBezTo>
                    <a:pt x="865" y="1756"/>
                    <a:pt x="870" y="1765"/>
                    <a:pt x="876" y="1760"/>
                  </a:cubicBezTo>
                  <a:cubicBezTo>
                    <a:pt x="882" y="1756"/>
                    <a:pt x="886" y="1746"/>
                    <a:pt x="892" y="1746"/>
                  </a:cubicBezTo>
                  <a:cubicBezTo>
                    <a:pt x="898" y="1746"/>
                    <a:pt x="902" y="1752"/>
                    <a:pt x="904" y="1756"/>
                  </a:cubicBezTo>
                  <a:cubicBezTo>
                    <a:pt x="905" y="1760"/>
                    <a:pt x="910" y="1773"/>
                    <a:pt x="920" y="1767"/>
                  </a:cubicBezTo>
                  <a:cubicBezTo>
                    <a:pt x="930" y="1762"/>
                    <a:pt x="924" y="1759"/>
                    <a:pt x="928" y="1749"/>
                  </a:cubicBezTo>
                  <a:cubicBezTo>
                    <a:pt x="933" y="1738"/>
                    <a:pt x="933" y="1737"/>
                    <a:pt x="941" y="1730"/>
                  </a:cubicBezTo>
                  <a:cubicBezTo>
                    <a:pt x="950" y="1723"/>
                    <a:pt x="956" y="1714"/>
                    <a:pt x="955" y="1705"/>
                  </a:cubicBezTo>
                  <a:cubicBezTo>
                    <a:pt x="953" y="1696"/>
                    <a:pt x="940" y="1698"/>
                    <a:pt x="937" y="1689"/>
                  </a:cubicBezTo>
                  <a:cubicBezTo>
                    <a:pt x="934" y="1680"/>
                    <a:pt x="930" y="1672"/>
                    <a:pt x="937" y="1663"/>
                  </a:cubicBezTo>
                  <a:cubicBezTo>
                    <a:pt x="941" y="1658"/>
                    <a:pt x="947" y="1649"/>
                    <a:pt x="951" y="1641"/>
                  </a:cubicBezTo>
                  <a:cubicBezTo>
                    <a:pt x="935" y="1643"/>
                    <a:pt x="907" y="1637"/>
                    <a:pt x="914" y="1628"/>
                  </a:cubicBezTo>
                  <a:cubicBezTo>
                    <a:pt x="920" y="1619"/>
                    <a:pt x="914" y="1609"/>
                    <a:pt x="905" y="1609"/>
                  </a:cubicBezTo>
                  <a:cubicBezTo>
                    <a:pt x="897" y="1609"/>
                    <a:pt x="912" y="1585"/>
                    <a:pt x="901" y="1572"/>
                  </a:cubicBezTo>
                  <a:cubicBezTo>
                    <a:pt x="890" y="1559"/>
                    <a:pt x="892" y="1550"/>
                    <a:pt x="899" y="1543"/>
                  </a:cubicBezTo>
                  <a:cubicBezTo>
                    <a:pt x="905" y="1537"/>
                    <a:pt x="901" y="1528"/>
                    <a:pt x="897" y="1519"/>
                  </a:cubicBezTo>
                  <a:cubicBezTo>
                    <a:pt x="892" y="1511"/>
                    <a:pt x="881" y="1519"/>
                    <a:pt x="877" y="1498"/>
                  </a:cubicBezTo>
                  <a:cubicBezTo>
                    <a:pt x="873" y="1476"/>
                    <a:pt x="859" y="1463"/>
                    <a:pt x="873" y="1456"/>
                  </a:cubicBezTo>
                  <a:cubicBezTo>
                    <a:pt x="886" y="1450"/>
                    <a:pt x="897" y="1448"/>
                    <a:pt x="890" y="1428"/>
                  </a:cubicBezTo>
                  <a:cubicBezTo>
                    <a:pt x="883" y="1408"/>
                    <a:pt x="870" y="1391"/>
                    <a:pt x="879" y="1382"/>
                  </a:cubicBezTo>
                  <a:cubicBezTo>
                    <a:pt x="888" y="1373"/>
                    <a:pt x="883" y="1360"/>
                    <a:pt x="873" y="1360"/>
                  </a:cubicBezTo>
                  <a:cubicBezTo>
                    <a:pt x="862" y="1360"/>
                    <a:pt x="862" y="1354"/>
                    <a:pt x="868" y="1339"/>
                  </a:cubicBezTo>
                  <a:cubicBezTo>
                    <a:pt x="875" y="1323"/>
                    <a:pt x="879" y="1323"/>
                    <a:pt x="883" y="1317"/>
                  </a:cubicBezTo>
                  <a:cubicBezTo>
                    <a:pt x="888" y="1310"/>
                    <a:pt x="890" y="1293"/>
                    <a:pt x="888" y="1284"/>
                  </a:cubicBezTo>
                  <a:cubicBezTo>
                    <a:pt x="886" y="1276"/>
                    <a:pt x="901" y="1269"/>
                    <a:pt x="903" y="1262"/>
                  </a:cubicBezTo>
                  <a:cubicBezTo>
                    <a:pt x="905" y="1256"/>
                    <a:pt x="905" y="1245"/>
                    <a:pt x="912" y="1241"/>
                  </a:cubicBezTo>
                  <a:cubicBezTo>
                    <a:pt x="918" y="1236"/>
                    <a:pt x="914" y="1252"/>
                    <a:pt x="925" y="1249"/>
                  </a:cubicBezTo>
                  <a:cubicBezTo>
                    <a:pt x="936" y="1247"/>
                    <a:pt x="936" y="1243"/>
                    <a:pt x="942" y="1236"/>
                  </a:cubicBezTo>
                  <a:cubicBezTo>
                    <a:pt x="949" y="1230"/>
                    <a:pt x="953" y="1219"/>
                    <a:pt x="968" y="1219"/>
                  </a:cubicBezTo>
                  <a:cubicBezTo>
                    <a:pt x="984" y="1219"/>
                    <a:pt x="1005" y="1215"/>
                    <a:pt x="1005" y="1215"/>
                  </a:cubicBezTo>
                  <a:cubicBezTo>
                    <a:pt x="1005" y="1215"/>
                    <a:pt x="1010" y="1206"/>
                    <a:pt x="1023" y="1206"/>
                  </a:cubicBezTo>
                  <a:cubicBezTo>
                    <a:pt x="1036" y="1206"/>
                    <a:pt x="1036" y="1215"/>
                    <a:pt x="1042" y="1215"/>
                  </a:cubicBezTo>
                  <a:cubicBezTo>
                    <a:pt x="1049" y="1215"/>
                    <a:pt x="1053" y="1210"/>
                    <a:pt x="1062" y="1204"/>
                  </a:cubicBezTo>
                  <a:cubicBezTo>
                    <a:pt x="1071" y="1197"/>
                    <a:pt x="1073" y="1197"/>
                    <a:pt x="1082" y="1195"/>
                  </a:cubicBezTo>
                  <a:cubicBezTo>
                    <a:pt x="1090" y="1193"/>
                    <a:pt x="1097" y="1193"/>
                    <a:pt x="1105" y="1193"/>
                  </a:cubicBezTo>
                  <a:cubicBezTo>
                    <a:pt x="1114" y="1193"/>
                    <a:pt x="1119" y="1193"/>
                    <a:pt x="1127" y="1180"/>
                  </a:cubicBezTo>
                  <a:cubicBezTo>
                    <a:pt x="1136" y="1167"/>
                    <a:pt x="1140" y="1154"/>
                    <a:pt x="1151" y="1151"/>
                  </a:cubicBezTo>
                  <a:cubicBezTo>
                    <a:pt x="1162" y="1149"/>
                    <a:pt x="1162" y="1160"/>
                    <a:pt x="1175" y="1158"/>
                  </a:cubicBezTo>
                  <a:cubicBezTo>
                    <a:pt x="1188" y="1156"/>
                    <a:pt x="1193" y="1154"/>
                    <a:pt x="1201" y="1143"/>
                  </a:cubicBezTo>
                  <a:cubicBezTo>
                    <a:pt x="1210" y="1132"/>
                    <a:pt x="1221" y="1127"/>
                    <a:pt x="1232" y="1132"/>
                  </a:cubicBezTo>
                  <a:cubicBezTo>
                    <a:pt x="1243" y="1136"/>
                    <a:pt x="1236" y="1154"/>
                    <a:pt x="1247" y="1154"/>
                  </a:cubicBezTo>
                  <a:cubicBezTo>
                    <a:pt x="1258" y="1154"/>
                    <a:pt x="1269" y="1162"/>
                    <a:pt x="1280" y="1151"/>
                  </a:cubicBezTo>
                  <a:cubicBezTo>
                    <a:pt x="1290" y="1141"/>
                    <a:pt x="1297" y="1130"/>
                    <a:pt x="1304" y="1132"/>
                  </a:cubicBezTo>
                  <a:cubicBezTo>
                    <a:pt x="1310" y="1134"/>
                    <a:pt x="1308" y="1154"/>
                    <a:pt x="1317" y="1154"/>
                  </a:cubicBezTo>
                  <a:cubicBezTo>
                    <a:pt x="1324" y="1154"/>
                    <a:pt x="1327" y="1152"/>
                    <a:pt x="1332" y="1156"/>
                  </a:cubicBezTo>
                  <a:cubicBezTo>
                    <a:pt x="1337" y="1152"/>
                    <a:pt x="1343" y="1146"/>
                    <a:pt x="1351" y="1141"/>
                  </a:cubicBezTo>
                  <a:cubicBezTo>
                    <a:pt x="1369" y="1130"/>
                    <a:pt x="1380" y="1127"/>
                    <a:pt x="1388" y="1114"/>
                  </a:cubicBezTo>
                  <a:cubicBezTo>
                    <a:pt x="1397" y="1101"/>
                    <a:pt x="1404" y="1084"/>
                    <a:pt x="1393" y="1077"/>
                  </a:cubicBezTo>
                  <a:cubicBezTo>
                    <a:pt x="1382" y="1071"/>
                    <a:pt x="1375" y="1058"/>
                    <a:pt x="1382" y="1045"/>
                  </a:cubicBezTo>
                  <a:cubicBezTo>
                    <a:pt x="1388" y="1032"/>
                    <a:pt x="1391" y="1019"/>
                    <a:pt x="1382" y="1012"/>
                  </a:cubicBezTo>
                  <a:cubicBezTo>
                    <a:pt x="1373" y="1006"/>
                    <a:pt x="1362" y="999"/>
                    <a:pt x="1365" y="988"/>
                  </a:cubicBezTo>
                  <a:cubicBezTo>
                    <a:pt x="1367" y="977"/>
                    <a:pt x="1371" y="949"/>
                    <a:pt x="1343" y="958"/>
                  </a:cubicBezTo>
                  <a:cubicBezTo>
                    <a:pt x="1314" y="966"/>
                    <a:pt x="1295" y="953"/>
                    <a:pt x="1304" y="945"/>
                  </a:cubicBezTo>
                  <a:cubicBezTo>
                    <a:pt x="1312" y="936"/>
                    <a:pt x="1301" y="934"/>
                    <a:pt x="1288" y="934"/>
                  </a:cubicBezTo>
                  <a:cubicBezTo>
                    <a:pt x="1275" y="934"/>
                    <a:pt x="1271" y="932"/>
                    <a:pt x="1269" y="921"/>
                  </a:cubicBezTo>
                  <a:cubicBezTo>
                    <a:pt x="1267" y="910"/>
                    <a:pt x="1262" y="899"/>
                    <a:pt x="1251" y="908"/>
                  </a:cubicBezTo>
                  <a:cubicBezTo>
                    <a:pt x="1240" y="916"/>
                    <a:pt x="1221" y="925"/>
                    <a:pt x="1214" y="905"/>
                  </a:cubicBezTo>
                  <a:cubicBezTo>
                    <a:pt x="1208" y="886"/>
                    <a:pt x="1201" y="888"/>
                    <a:pt x="1190" y="890"/>
                  </a:cubicBezTo>
                  <a:cubicBezTo>
                    <a:pt x="1179" y="892"/>
                    <a:pt x="1166" y="884"/>
                    <a:pt x="1160" y="875"/>
                  </a:cubicBezTo>
                  <a:cubicBezTo>
                    <a:pt x="1153" y="866"/>
                    <a:pt x="1145" y="877"/>
                    <a:pt x="1138" y="868"/>
                  </a:cubicBezTo>
                  <a:cubicBezTo>
                    <a:pt x="1132" y="860"/>
                    <a:pt x="1140" y="849"/>
                    <a:pt x="1127" y="853"/>
                  </a:cubicBezTo>
                  <a:cubicBezTo>
                    <a:pt x="1114" y="858"/>
                    <a:pt x="1103" y="868"/>
                    <a:pt x="1086" y="877"/>
                  </a:cubicBezTo>
                  <a:cubicBezTo>
                    <a:pt x="1068" y="886"/>
                    <a:pt x="1058" y="895"/>
                    <a:pt x="1047" y="879"/>
                  </a:cubicBezTo>
                  <a:cubicBezTo>
                    <a:pt x="1036" y="864"/>
                    <a:pt x="1025" y="855"/>
                    <a:pt x="1021" y="847"/>
                  </a:cubicBezTo>
                  <a:cubicBezTo>
                    <a:pt x="1016" y="838"/>
                    <a:pt x="1003" y="842"/>
                    <a:pt x="1003" y="842"/>
                  </a:cubicBezTo>
                  <a:cubicBezTo>
                    <a:pt x="1003" y="842"/>
                    <a:pt x="1001" y="862"/>
                    <a:pt x="992" y="858"/>
                  </a:cubicBezTo>
                  <a:cubicBezTo>
                    <a:pt x="984" y="853"/>
                    <a:pt x="947" y="829"/>
                    <a:pt x="947" y="829"/>
                  </a:cubicBezTo>
                  <a:cubicBezTo>
                    <a:pt x="947" y="829"/>
                    <a:pt x="938" y="827"/>
                    <a:pt x="931" y="810"/>
                  </a:cubicBezTo>
                  <a:cubicBezTo>
                    <a:pt x="925" y="792"/>
                    <a:pt x="910" y="790"/>
                    <a:pt x="903" y="781"/>
                  </a:cubicBezTo>
                  <a:cubicBezTo>
                    <a:pt x="897" y="773"/>
                    <a:pt x="881" y="760"/>
                    <a:pt x="877" y="744"/>
                  </a:cubicBezTo>
                  <a:cubicBezTo>
                    <a:pt x="873" y="729"/>
                    <a:pt x="873" y="718"/>
                    <a:pt x="883" y="705"/>
                  </a:cubicBezTo>
                  <a:cubicBezTo>
                    <a:pt x="894" y="692"/>
                    <a:pt x="897" y="699"/>
                    <a:pt x="905" y="692"/>
                  </a:cubicBezTo>
                  <a:cubicBezTo>
                    <a:pt x="914" y="686"/>
                    <a:pt x="899" y="679"/>
                    <a:pt x="890" y="670"/>
                  </a:cubicBezTo>
                  <a:cubicBezTo>
                    <a:pt x="881" y="662"/>
                    <a:pt x="883" y="653"/>
                    <a:pt x="888" y="631"/>
                  </a:cubicBezTo>
                  <a:cubicBezTo>
                    <a:pt x="892" y="609"/>
                    <a:pt x="907" y="603"/>
                    <a:pt x="910" y="592"/>
                  </a:cubicBezTo>
                  <a:cubicBezTo>
                    <a:pt x="912" y="581"/>
                    <a:pt x="905" y="572"/>
                    <a:pt x="903" y="559"/>
                  </a:cubicBezTo>
                  <a:cubicBezTo>
                    <a:pt x="901" y="546"/>
                    <a:pt x="899" y="509"/>
                    <a:pt x="907" y="498"/>
                  </a:cubicBezTo>
                  <a:cubicBezTo>
                    <a:pt x="916" y="487"/>
                    <a:pt x="927" y="474"/>
                    <a:pt x="918" y="466"/>
                  </a:cubicBezTo>
                  <a:cubicBezTo>
                    <a:pt x="910" y="457"/>
                    <a:pt x="901" y="468"/>
                    <a:pt x="890" y="461"/>
                  </a:cubicBezTo>
                  <a:cubicBezTo>
                    <a:pt x="879" y="455"/>
                    <a:pt x="883" y="433"/>
                    <a:pt x="877" y="431"/>
                  </a:cubicBezTo>
                  <a:cubicBezTo>
                    <a:pt x="870" y="429"/>
                    <a:pt x="870" y="429"/>
                    <a:pt x="862" y="437"/>
                  </a:cubicBezTo>
                  <a:cubicBezTo>
                    <a:pt x="853" y="446"/>
                    <a:pt x="838" y="459"/>
                    <a:pt x="836" y="446"/>
                  </a:cubicBezTo>
                  <a:cubicBezTo>
                    <a:pt x="833" y="433"/>
                    <a:pt x="838" y="433"/>
                    <a:pt x="842" y="427"/>
                  </a:cubicBezTo>
                  <a:cubicBezTo>
                    <a:pt x="846" y="420"/>
                    <a:pt x="825" y="418"/>
                    <a:pt x="825" y="418"/>
                  </a:cubicBezTo>
                  <a:cubicBezTo>
                    <a:pt x="825" y="418"/>
                    <a:pt x="827" y="409"/>
                    <a:pt x="831" y="396"/>
                  </a:cubicBezTo>
                  <a:cubicBezTo>
                    <a:pt x="836" y="383"/>
                    <a:pt x="831" y="361"/>
                    <a:pt x="836" y="355"/>
                  </a:cubicBezTo>
                  <a:cubicBezTo>
                    <a:pt x="840" y="348"/>
                    <a:pt x="853" y="346"/>
                    <a:pt x="857" y="339"/>
                  </a:cubicBezTo>
                  <a:cubicBezTo>
                    <a:pt x="862" y="333"/>
                    <a:pt x="868" y="316"/>
                    <a:pt x="857" y="294"/>
                  </a:cubicBezTo>
                  <a:cubicBezTo>
                    <a:pt x="846" y="272"/>
                    <a:pt x="838" y="263"/>
                    <a:pt x="844" y="252"/>
                  </a:cubicBezTo>
                  <a:cubicBezTo>
                    <a:pt x="851" y="241"/>
                    <a:pt x="844" y="235"/>
                    <a:pt x="842" y="226"/>
                  </a:cubicBezTo>
                  <a:cubicBezTo>
                    <a:pt x="840" y="218"/>
                    <a:pt x="849" y="209"/>
                    <a:pt x="859" y="202"/>
                  </a:cubicBezTo>
                  <a:cubicBezTo>
                    <a:pt x="870" y="196"/>
                    <a:pt x="866" y="183"/>
                    <a:pt x="862" y="172"/>
                  </a:cubicBezTo>
                  <a:cubicBezTo>
                    <a:pt x="857" y="161"/>
                    <a:pt x="838" y="137"/>
                    <a:pt x="829" y="135"/>
                  </a:cubicBezTo>
                  <a:cubicBezTo>
                    <a:pt x="820" y="133"/>
                    <a:pt x="820" y="146"/>
                    <a:pt x="809" y="150"/>
                  </a:cubicBezTo>
                  <a:cubicBezTo>
                    <a:pt x="799" y="154"/>
                    <a:pt x="801" y="139"/>
                    <a:pt x="796" y="130"/>
                  </a:cubicBezTo>
                  <a:cubicBezTo>
                    <a:pt x="792" y="122"/>
                    <a:pt x="792" y="135"/>
                    <a:pt x="779" y="133"/>
                  </a:cubicBezTo>
                  <a:cubicBezTo>
                    <a:pt x="766" y="130"/>
                    <a:pt x="746" y="126"/>
                    <a:pt x="740" y="128"/>
                  </a:cubicBezTo>
                  <a:cubicBezTo>
                    <a:pt x="733" y="130"/>
                    <a:pt x="705" y="133"/>
                    <a:pt x="688" y="124"/>
                  </a:cubicBezTo>
                  <a:cubicBezTo>
                    <a:pt x="670" y="115"/>
                    <a:pt x="650" y="111"/>
                    <a:pt x="646" y="104"/>
                  </a:cubicBezTo>
                  <a:cubicBezTo>
                    <a:pt x="642" y="98"/>
                    <a:pt x="646" y="89"/>
                    <a:pt x="650" y="80"/>
                  </a:cubicBezTo>
                  <a:cubicBezTo>
                    <a:pt x="655" y="72"/>
                    <a:pt x="642" y="65"/>
                    <a:pt x="631" y="72"/>
                  </a:cubicBezTo>
                  <a:cubicBezTo>
                    <a:pt x="620" y="78"/>
                    <a:pt x="613" y="54"/>
                    <a:pt x="613" y="54"/>
                  </a:cubicBezTo>
                  <a:cubicBezTo>
                    <a:pt x="603" y="41"/>
                    <a:pt x="598" y="39"/>
                    <a:pt x="587" y="46"/>
                  </a:cubicBezTo>
                  <a:cubicBezTo>
                    <a:pt x="576" y="52"/>
                    <a:pt x="568" y="59"/>
                    <a:pt x="566" y="46"/>
                  </a:cubicBezTo>
                  <a:cubicBezTo>
                    <a:pt x="563" y="33"/>
                    <a:pt x="561" y="33"/>
                    <a:pt x="550" y="30"/>
                  </a:cubicBezTo>
                  <a:cubicBezTo>
                    <a:pt x="539" y="28"/>
                    <a:pt x="539" y="22"/>
                    <a:pt x="544" y="13"/>
                  </a:cubicBezTo>
                  <a:cubicBezTo>
                    <a:pt x="548" y="5"/>
                    <a:pt x="542" y="0"/>
                    <a:pt x="531" y="0"/>
                  </a:cubicBezTo>
                  <a:cubicBezTo>
                    <a:pt x="525" y="6"/>
                    <a:pt x="518" y="15"/>
                    <a:pt x="518" y="19"/>
                  </a:cubicBezTo>
                  <a:cubicBezTo>
                    <a:pt x="518" y="28"/>
                    <a:pt x="507" y="35"/>
                    <a:pt x="500" y="39"/>
                  </a:cubicBezTo>
                  <a:close/>
                </a:path>
              </a:pathLst>
            </a:custGeom>
            <a:solidFill>
              <a:srgbClr val="FFA880">
                <a:lumMod val="20000"/>
                <a:lumOff val="80000"/>
              </a:srgbClr>
            </a:solidFill>
            <a:ln w="3175" cap="flat" cmpd="sng">
              <a:solidFill>
                <a:srgbClr val="FFFFFF"/>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44" name="Freeform 456">
              <a:extLst>
                <a:ext uri="{FF2B5EF4-FFF2-40B4-BE49-F238E27FC236}">
                  <a16:creationId xmlns:a16="http://schemas.microsoft.com/office/drawing/2014/main" id="{09050E16-C40C-C9BF-DF81-D25BA052EB94}"/>
                </a:ext>
              </a:extLst>
            </p:cNvPr>
            <p:cNvSpPr>
              <a:spLocks/>
            </p:cNvSpPr>
            <p:nvPr/>
          </p:nvSpPr>
          <p:spPr bwMode="auto">
            <a:xfrm>
              <a:off x="1382820" y="1951271"/>
              <a:ext cx="2214122" cy="1946808"/>
            </a:xfrm>
            <a:custGeom>
              <a:avLst/>
              <a:gdLst>
                <a:gd name="T0" fmla="*/ 2381 w 2538"/>
                <a:gd name="T1" fmla="*/ 691 h 2230"/>
                <a:gd name="T2" fmla="*/ 2242 w 2538"/>
                <a:gd name="T3" fmla="*/ 545 h 2230"/>
                <a:gd name="T4" fmla="*/ 2076 w 2538"/>
                <a:gd name="T5" fmla="*/ 463 h 2230"/>
                <a:gd name="T6" fmla="*/ 1928 w 2538"/>
                <a:gd name="T7" fmla="*/ 428 h 2230"/>
                <a:gd name="T8" fmla="*/ 1750 w 2538"/>
                <a:gd name="T9" fmla="*/ 395 h 2230"/>
                <a:gd name="T10" fmla="*/ 1630 w 2538"/>
                <a:gd name="T11" fmla="*/ 402 h 2230"/>
                <a:gd name="T12" fmla="*/ 1460 w 2538"/>
                <a:gd name="T13" fmla="*/ 199 h 2230"/>
                <a:gd name="T14" fmla="*/ 1282 w 2538"/>
                <a:gd name="T15" fmla="*/ 40 h 2230"/>
                <a:gd name="T16" fmla="*/ 966 w 2538"/>
                <a:gd name="T17" fmla="*/ 81 h 2230"/>
                <a:gd name="T18" fmla="*/ 946 w 2538"/>
                <a:gd name="T19" fmla="*/ 305 h 2230"/>
                <a:gd name="T20" fmla="*/ 804 w 2538"/>
                <a:gd name="T21" fmla="*/ 325 h 2230"/>
                <a:gd name="T22" fmla="*/ 743 w 2538"/>
                <a:gd name="T23" fmla="*/ 383 h 2230"/>
                <a:gd name="T24" fmla="*/ 708 w 2538"/>
                <a:gd name="T25" fmla="*/ 203 h 2230"/>
                <a:gd name="T26" fmla="*/ 447 w 2538"/>
                <a:gd name="T27" fmla="*/ 197 h 2230"/>
                <a:gd name="T28" fmla="*/ 229 w 2538"/>
                <a:gd name="T29" fmla="*/ 319 h 2230"/>
                <a:gd name="T30" fmla="*/ 296 w 2538"/>
                <a:gd name="T31" fmla="*/ 505 h 2230"/>
                <a:gd name="T32" fmla="*/ 272 w 2538"/>
                <a:gd name="T33" fmla="*/ 781 h 2230"/>
                <a:gd name="T34" fmla="*/ 113 w 2538"/>
                <a:gd name="T35" fmla="*/ 1062 h 2230"/>
                <a:gd name="T36" fmla="*/ 0 w 2538"/>
                <a:gd name="T37" fmla="*/ 1155 h 2230"/>
                <a:gd name="T38" fmla="*/ 185 w 2538"/>
                <a:gd name="T39" fmla="*/ 1277 h 2230"/>
                <a:gd name="T40" fmla="*/ 209 w 2538"/>
                <a:gd name="T41" fmla="*/ 1401 h 2230"/>
                <a:gd name="T42" fmla="*/ 461 w 2538"/>
                <a:gd name="T43" fmla="*/ 1279 h 2230"/>
                <a:gd name="T44" fmla="*/ 522 w 2538"/>
                <a:gd name="T45" fmla="*/ 1268 h 2230"/>
                <a:gd name="T46" fmla="*/ 655 w 2538"/>
                <a:gd name="T47" fmla="*/ 1342 h 2230"/>
                <a:gd name="T48" fmla="*/ 629 w 2538"/>
                <a:gd name="T49" fmla="*/ 1462 h 2230"/>
                <a:gd name="T50" fmla="*/ 624 w 2538"/>
                <a:gd name="T51" fmla="*/ 1566 h 2230"/>
                <a:gd name="T52" fmla="*/ 783 w 2538"/>
                <a:gd name="T53" fmla="*/ 1534 h 2230"/>
                <a:gd name="T54" fmla="*/ 938 w 2538"/>
                <a:gd name="T55" fmla="*/ 1471 h 2230"/>
                <a:gd name="T56" fmla="*/ 872 w 2538"/>
                <a:gd name="T57" fmla="*/ 1292 h 2230"/>
                <a:gd name="T58" fmla="*/ 916 w 2538"/>
                <a:gd name="T59" fmla="*/ 1201 h 2230"/>
                <a:gd name="T60" fmla="*/ 1040 w 2538"/>
                <a:gd name="T61" fmla="*/ 1214 h 2230"/>
                <a:gd name="T62" fmla="*/ 1199 w 2538"/>
                <a:gd name="T63" fmla="*/ 1231 h 2230"/>
                <a:gd name="T64" fmla="*/ 1256 w 2538"/>
                <a:gd name="T65" fmla="*/ 1288 h 2230"/>
                <a:gd name="T66" fmla="*/ 1234 w 2538"/>
                <a:gd name="T67" fmla="*/ 1429 h 2230"/>
                <a:gd name="T68" fmla="*/ 1273 w 2538"/>
                <a:gd name="T69" fmla="*/ 1514 h 2230"/>
                <a:gd name="T70" fmla="*/ 1314 w 2538"/>
                <a:gd name="T71" fmla="*/ 1651 h 2230"/>
                <a:gd name="T72" fmla="*/ 1423 w 2538"/>
                <a:gd name="T73" fmla="*/ 1773 h 2230"/>
                <a:gd name="T74" fmla="*/ 1395 w 2538"/>
                <a:gd name="T75" fmla="*/ 1923 h 2230"/>
                <a:gd name="T76" fmla="*/ 1530 w 2538"/>
                <a:gd name="T77" fmla="*/ 1941 h 2230"/>
                <a:gd name="T78" fmla="*/ 1519 w 2538"/>
                <a:gd name="T79" fmla="*/ 2026 h 2230"/>
                <a:gd name="T80" fmla="*/ 1495 w 2538"/>
                <a:gd name="T81" fmla="*/ 2152 h 2230"/>
                <a:gd name="T82" fmla="*/ 1573 w 2538"/>
                <a:gd name="T83" fmla="*/ 2169 h 2230"/>
                <a:gd name="T84" fmla="*/ 1654 w 2538"/>
                <a:gd name="T85" fmla="*/ 2117 h 2230"/>
                <a:gd name="T86" fmla="*/ 1786 w 2538"/>
                <a:gd name="T87" fmla="*/ 2103 h 2230"/>
                <a:gd name="T88" fmla="*/ 1905 w 2538"/>
                <a:gd name="T89" fmla="*/ 2021 h 2230"/>
                <a:gd name="T90" fmla="*/ 2020 w 2538"/>
                <a:gd name="T91" fmla="*/ 1995 h 2230"/>
                <a:gd name="T92" fmla="*/ 2078 w 2538"/>
                <a:gd name="T93" fmla="*/ 1930 h 2230"/>
                <a:gd name="T94" fmla="*/ 2028 w 2538"/>
                <a:gd name="T95" fmla="*/ 1758 h 2230"/>
                <a:gd name="T96" fmla="*/ 2011 w 2538"/>
                <a:gd name="T97" fmla="*/ 1614 h 2230"/>
                <a:gd name="T98" fmla="*/ 2216 w 2538"/>
                <a:gd name="T99" fmla="*/ 1564 h 2230"/>
                <a:gd name="T100" fmla="*/ 2255 w 2538"/>
                <a:gd name="T101" fmla="*/ 1436 h 2230"/>
                <a:gd name="T102" fmla="*/ 2253 w 2538"/>
                <a:gd name="T103" fmla="*/ 1318 h 2230"/>
                <a:gd name="T104" fmla="*/ 2242 w 2538"/>
                <a:gd name="T105" fmla="*/ 1188 h 2230"/>
                <a:gd name="T106" fmla="*/ 2172 w 2538"/>
                <a:gd name="T107" fmla="*/ 1055 h 2230"/>
                <a:gd name="T108" fmla="*/ 2181 w 2538"/>
                <a:gd name="T109" fmla="*/ 889 h 2230"/>
                <a:gd name="T110" fmla="*/ 2316 w 2538"/>
                <a:gd name="T111" fmla="*/ 841 h 2230"/>
                <a:gd name="T112" fmla="*/ 2472 w 2538"/>
                <a:gd name="T113" fmla="*/ 804 h 2230"/>
                <a:gd name="T114" fmla="*/ 2538 w 2538"/>
                <a:gd name="T115" fmla="*/ 711 h 2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38" h="2230">
                  <a:moveTo>
                    <a:pt x="2536" y="711"/>
                  </a:moveTo>
                  <a:cubicBezTo>
                    <a:pt x="2523" y="711"/>
                    <a:pt x="2516" y="715"/>
                    <a:pt x="2501" y="713"/>
                  </a:cubicBezTo>
                  <a:cubicBezTo>
                    <a:pt x="2486" y="711"/>
                    <a:pt x="2475" y="698"/>
                    <a:pt x="2457" y="691"/>
                  </a:cubicBezTo>
                  <a:cubicBezTo>
                    <a:pt x="2440" y="685"/>
                    <a:pt x="2425" y="696"/>
                    <a:pt x="2414" y="700"/>
                  </a:cubicBezTo>
                  <a:cubicBezTo>
                    <a:pt x="2403" y="704"/>
                    <a:pt x="2392" y="704"/>
                    <a:pt x="2381" y="691"/>
                  </a:cubicBezTo>
                  <a:cubicBezTo>
                    <a:pt x="2370" y="679"/>
                    <a:pt x="2354" y="656"/>
                    <a:pt x="2365" y="654"/>
                  </a:cubicBezTo>
                  <a:cubicBezTo>
                    <a:pt x="2353" y="644"/>
                    <a:pt x="2334" y="638"/>
                    <a:pt x="2318" y="641"/>
                  </a:cubicBezTo>
                  <a:cubicBezTo>
                    <a:pt x="2298" y="646"/>
                    <a:pt x="2298" y="626"/>
                    <a:pt x="2311" y="617"/>
                  </a:cubicBezTo>
                  <a:cubicBezTo>
                    <a:pt x="2324" y="609"/>
                    <a:pt x="2296" y="595"/>
                    <a:pt x="2283" y="591"/>
                  </a:cubicBezTo>
                  <a:cubicBezTo>
                    <a:pt x="2270" y="587"/>
                    <a:pt x="2246" y="556"/>
                    <a:pt x="2242" y="545"/>
                  </a:cubicBezTo>
                  <a:cubicBezTo>
                    <a:pt x="2237" y="535"/>
                    <a:pt x="2222" y="515"/>
                    <a:pt x="2211" y="495"/>
                  </a:cubicBezTo>
                  <a:cubicBezTo>
                    <a:pt x="2200" y="476"/>
                    <a:pt x="2194" y="471"/>
                    <a:pt x="2176" y="469"/>
                  </a:cubicBezTo>
                  <a:cubicBezTo>
                    <a:pt x="2159" y="467"/>
                    <a:pt x="2157" y="478"/>
                    <a:pt x="2146" y="491"/>
                  </a:cubicBezTo>
                  <a:cubicBezTo>
                    <a:pt x="2135" y="504"/>
                    <a:pt x="2122" y="504"/>
                    <a:pt x="2111" y="500"/>
                  </a:cubicBezTo>
                  <a:cubicBezTo>
                    <a:pt x="2100" y="495"/>
                    <a:pt x="2083" y="474"/>
                    <a:pt x="2076" y="463"/>
                  </a:cubicBezTo>
                  <a:cubicBezTo>
                    <a:pt x="2070" y="452"/>
                    <a:pt x="2063" y="450"/>
                    <a:pt x="2052" y="454"/>
                  </a:cubicBezTo>
                  <a:cubicBezTo>
                    <a:pt x="2045" y="457"/>
                    <a:pt x="2031" y="450"/>
                    <a:pt x="2024" y="446"/>
                  </a:cubicBezTo>
                  <a:cubicBezTo>
                    <a:pt x="2019" y="448"/>
                    <a:pt x="2014" y="450"/>
                    <a:pt x="2011" y="452"/>
                  </a:cubicBezTo>
                  <a:cubicBezTo>
                    <a:pt x="2000" y="458"/>
                    <a:pt x="1985" y="450"/>
                    <a:pt x="1972" y="447"/>
                  </a:cubicBezTo>
                  <a:cubicBezTo>
                    <a:pt x="1959" y="445"/>
                    <a:pt x="1937" y="432"/>
                    <a:pt x="1928" y="428"/>
                  </a:cubicBezTo>
                  <a:cubicBezTo>
                    <a:pt x="1920" y="423"/>
                    <a:pt x="1896" y="408"/>
                    <a:pt x="1885" y="402"/>
                  </a:cubicBezTo>
                  <a:cubicBezTo>
                    <a:pt x="1874" y="395"/>
                    <a:pt x="1865" y="404"/>
                    <a:pt x="1852" y="406"/>
                  </a:cubicBezTo>
                  <a:cubicBezTo>
                    <a:pt x="1839" y="408"/>
                    <a:pt x="1837" y="413"/>
                    <a:pt x="1828" y="421"/>
                  </a:cubicBezTo>
                  <a:cubicBezTo>
                    <a:pt x="1819" y="430"/>
                    <a:pt x="1811" y="428"/>
                    <a:pt x="1795" y="430"/>
                  </a:cubicBezTo>
                  <a:cubicBezTo>
                    <a:pt x="1780" y="432"/>
                    <a:pt x="1761" y="408"/>
                    <a:pt x="1750" y="395"/>
                  </a:cubicBezTo>
                  <a:cubicBezTo>
                    <a:pt x="1739" y="382"/>
                    <a:pt x="1735" y="387"/>
                    <a:pt x="1721" y="393"/>
                  </a:cubicBezTo>
                  <a:cubicBezTo>
                    <a:pt x="1708" y="400"/>
                    <a:pt x="1706" y="408"/>
                    <a:pt x="1695" y="417"/>
                  </a:cubicBezTo>
                  <a:cubicBezTo>
                    <a:pt x="1684" y="426"/>
                    <a:pt x="1669" y="417"/>
                    <a:pt x="1665" y="408"/>
                  </a:cubicBezTo>
                  <a:cubicBezTo>
                    <a:pt x="1661" y="400"/>
                    <a:pt x="1665" y="389"/>
                    <a:pt x="1656" y="387"/>
                  </a:cubicBezTo>
                  <a:cubicBezTo>
                    <a:pt x="1647" y="384"/>
                    <a:pt x="1641" y="393"/>
                    <a:pt x="1630" y="402"/>
                  </a:cubicBezTo>
                  <a:cubicBezTo>
                    <a:pt x="1619" y="410"/>
                    <a:pt x="1613" y="384"/>
                    <a:pt x="1604" y="376"/>
                  </a:cubicBezTo>
                  <a:cubicBezTo>
                    <a:pt x="1595" y="367"/>
                    <a:pt x="1597" y="347"/>
                    <a:pt x="1600" y="334"/>
                  </a:cubicBezTo>
                  <a:cubicBezTo>
                    <a:pt x="1602" y="321"/>
                    <a:pt x="1591" y="310"/>
                    <a:pt x="1580" y="302"/>
                  </a:cubicBezTo>
                  <a:cubicBezTo>
                    <a:pt x="1569" y="293"/>
                    <a:pt x="1534" y="286"/>
                    <a:pt x="1515" y="278"/>
                  </a:cubicBezTo>
                  <a:cubicBezTo>
                    <a:pt x="1495" y="269"/>
                    <a:pt x="1467" y="223"/>
                    <a:pt x="1460" y="199"/>
                  </a:cubicBezTo>
                  <a:cubicBezTo>
                    <a:pt x="1454" y="175"/>
                    <a:pt x="1428" y="164"/>
                    <a:pt x="1417" y="151"/>
                  </a:cubicBezTo>
                  <a:cubicBezTo>
                    <a:pt x="1411" y="144"/>
                    <a:pt x="1397" y="120"/>
                    <a:pt x="1384" y="99"/>
                  </a:cubicBezTo>
                  <a:cubicBezTo>
                    <a:pt x="1386" y="104"/>
                    <a:pt x="1387" y="107"/>
                    <a:pt x="1387" y="107"/>
                  </a:cubicBezTo>
                  <a:cubicBezTo>
                    <a:pt x="1387" y="107"/>
                    <a:pt x="1367" y="78"/>
                    <a:pt x="1346" y="64"/>
                  </a:cubicBezTo>
                  <a:cubicBezTo>
                    <a:pt x="1326" y="49"/>
                    <a:pt x="1306" y="37"/>
                    <a:pt x="1282" y="40"/>
                  </a:cubicBezTo>
                  <a:cubicBezTo>
                    <a:pt x="1259" y="43"/>
                    <a:pt x="1236" y="40"/>
                    <a:pt x="1216" y="55"/>
                  </a:cubicBezTo>
                  <a:cubicBezTo>
                    <a:pt x="1195" y="69"/>
                    <a:pt x="1169" y="75"/>
                    <a:pt x="1137" y="69"/>
                  </a:cubicBezTo>
                  <a:cubicBezTo>
                    <a:pt x="1105" y="64"/>
                    <a:pt x="1085" y="78"/>
                    <a:pt x="1068" y="58"/>
                  </a:cubicBezTo>
                  <a:cubicBezTo>
                    <a:pt x="1050" y="37"/>
                    <a:pt x="1024" y="0"/>
                    <a:pt x="1004" y="23"/>
                  </a:cubicBezTo>
                  <a:cubicBezTo>
                    <a:pt x="983" y="46"/>
                    <a:pt x="969" y="64"/>
                    <a:pt x="966" y="81"/>
                  </a:cubicBezTo>
                  <a:cubicBezTo>
                    <a:pt x="963" y="98"/>
                    <a:pt x="952" y="148"/>
                    <a:pt x="940" y="168"/>
                  </a:cubicBezTo>
                  <a:cubicBezTo>
                    <a:pt x="928" y="188"/>
                    <a:pt x="937" y="229"/>
                    <a:pt x="949" y="246"/>
                  </a:cubicBezTo>
                  <a:cubicBezTo>
                    <a:pt x="960" y="264"/>
                    <a:pt x="966" y="270"/>
                    <a:pt x="966" y="293"/>
                  </a:cubicBezTo>
                  <a:lnTo>
                    <a:pt x="966" y="339"/>
                  </a:lnTo>
                  <a:cubicBezTo>
                    <a:pt x="966" y="339"/>
                    <a:pt x="957" y="316"/>
                    <a:pt x="946" y="305"/>
                  </a:cubicBezTo>
                  <a:cubicBezTo>
                    <a:pt x="934" y="293"/>
                    <a:pt x="946" y="305"/>
                    <a:pt x="923" y="299"/>
                  </a:cubicBezTo>
                  <a:cubicBezTo>
                    <a:pt x="899" y="293"/>
                    <a:pt x="899" y="299"/>
                    <a:pt x="885" y="278"/>
                  </a:cubicBezTo>
                  <a:cubicBezTo>
                    <a:pt x="870" y="258"/>
                    <a:pt x="859" y="229"/>
                    <a:pt x="838" y="244"/>
                  </a:cubicBezTo>
                  <a:cubicBezTo>
                    <a:pt x="818" y="258"/>
                    <a:pt x="809" y="255"/>
                    <a:pt x="809" y="276"/>
                  </a:cubicBezTo>
                  <a:cubicBezTo>
                    <a:pt x="809" y="296"/>
                    <a:pt x="809" y="310"/>
                    <a:pt x="804" y="325"/>
                  </a:cubicBezTo>
                  <a:cubicBezTo>
                    <a:pt x="798" y="339"/>
                    <a:pt x="815" y="354"/>
                    <a:pt x="827" y="336"/>
                  </a:cubicBezTo>
                  <a:cubicBezTo>
                    <a:pt x="838" y="319"/>
                    <a:pt x="844" y="334"/>
                    <a:pt x="847" y="360"/>
                  </a:cubicBezTo>
                  <a:cubicBezTo>
                    <a:pt x="850" y="386"/>
                    <a:pt x="847" y="397"/>
                    <a:pt x="833" y="415"/>
                  </a:cubicBezTo>
                  <a:cubicBezTo>
                    <a:pt x="818" y="432"/>
                    <a:pt x="804" y="444"/>
                    <a:pt x="783" y="423"/>
                  </a:cubicBezTo>
                  <a:cubicBezTo>
                    <a:pt x="763" y="403"/>
                    <a:pt x="769" y="383"/>
                    <a:pt x="743" y="383"/>
                  </a:cubicBezTo>
                  <a:cubicBezTo>
                    <a:pt x="716" y="383"/>
                    <a:pt x="702" y="348"/>
                    <a:pt x="719" y="342"/>
                  </a:cubicBezTo>
                  <a:cubicBezTo>
                    <a:pt x="737" y="336"/>
                    <a:pt x="757" y="354"/>
                    <a:pt x="766" y="336"/>
                  </a:cubicBezTo>
                  <a:cubicBezTo>
                    <a:pt x="775" y="319"/>
                    <a:pt x="777" y="307"/>
                    <a:pt x="766" y="287"/>
                  </a:cubicBezTo>
                  <a:cubicBezTo>
                    <a:pt x="754" y="267"/>
                    <a:pt x="748" y="241"/>
                    <a:pt x="740" y="229"/>
                  </a:cubicBezTo>
                  <a:cubicBezTo>
                    <a:pt x="731" y="217"/>
                    <a:pt x="708" y="229"/>
                    <a:pt x="708" y="203"/>
                  </a:cubicBezTo>
                  <a:cubicBezTo>
                    <a:pt x="708" y="177"/>
                    <a:pt x="714" y="171"/>
                    <a:pt x="693" y="165"/>
                  </a:cubicBezTo>
                  <a:cubicBezTo>
                    <a:pt x="693" y="165"/>
                    <a:pt x="670" y="157"/>
                    <a:pt x="653" y="157"/>
                  </a:cubicBezTo>
                  <a:cubicBezTo>
                    <a:pt x="635" y="157"/>
                    <a:pt x="618" y="148"/>
                    <a:pt x="606" y="159"/>
                  </a:cubicBezTo>
                  <a:cubicBezTo>
                    <a:pt x="595" y="171"/>
                    <a:pt x="554" y="165"/>
                    <a:pt x="536" y="174"/>
                  </a:cubicBezTo>
                  <a:cubicBezTo>
                    <a:pt x="519" y="183"/>
                    <a:pt x="464" y="206"/>
                    <a:pt x="447" y="197"/>
                  </a:cubicBezTo>
                  <a:cubicBezTo>
                    <a:pt x="429" y="188"/>
                    <a:pt x="397" y="180"/>
                    <a:pt x="377" y="186"/>
                  </a:cubicBezTo>
                  <a:cubicBezTo>
                    <a:pt x="357" y="191"/>
                    <a:pt x="313" y="186"/>
                    <a:pt x="296" y="203"/>
                  </a:cubicBezTo>
                  <a:cubicBezTo>
                    <a:pt x="278" y="220"/>
                    <a:pt x="246" y="244"/>
                    <a:pt x="235" y="261"/>
                  </a:cubicBezTo>
                  <a:cubicBezTo>
                    <a:pt x="223" y="278"/>
                    <a:pt x="226" y="287"/>
                    <a:pt x="243" y="299"/>
                  </a:cubicBezTo>
                  <a:cubicBezTo>
                    <a:pt x="261" y="310"/>
                    <a:pt x="255" y="322"/>
                    <a:pt x="229" y="319"/>
                  </a:cubicBezTo>
                  <a:cubicBezTo>
                    <a:pt x="203" y="316"/>
                    <a:pt x="203" y="319"/>
                    <a:pt x="197" y="342"/>
                  </a:cubicBezTo>
                  <a:cubicBezTo>
                    <a:pt x="191" y="365"/>
                    <a:pt x="191" y="389"/>
                    <a:pt x="182" y="412"/>
                  </a:cubicBezTo>
                  <a:cubicBezTo>
                    <a:pt x="174" y="435"/>
                    <a:pt x="168" y="473"/>
                    <a:pt x="200" y="479"/>
                  </a:cubicBezTo>
                  <a:cubicBezTo>
                    <a:pt x="232" y="484"/>
                    <a:pt x="281" y="476"/>
                    <a:pt x="296" y="482"/>
                  </a:cubicBezTo>
                  <a:cubicBezTo>
                    <a:pt x="310" y="487"/>
                    <a:pt x="298" y="482"/>
                    <a:pt x="296" y="505"/>
                  </a:cubicBezTo>
                  <a:cubicBezTo>
                    <a:pt x="293" y="528"/>
                    <a:pt x="296" y="545"/>
                    <a:pt x="284" y="557"/>
                  </a:cubicBezTo>
                  <a:cubicBezTo>
                    <a:pt x="272" y="569"/>
                    <a:pt x="290" y="572"/>
                    <a:pt x="287" y="595"/>
                  </a:cubicBezTo>
                  <a:cubicBezTo>
                    <a:pt x="284" y="618"/>
                    <a:pt x="275" y="603"/>
                    <a:pt x="269" y="624"/>
                  </a:cubicBezTo>
                  <a:cubicBezTo>
                    <a:pt x="264" y="644"/>
                    <a:pt x="267" y="653"/>
                    <a:pt x="272" y="682"/>
                  </a:cubicBezTo>
                  <a:cubicBezTo>
                    <a:pt x="278" y="711"/>
                    <a:pt x="287" y="754"/>
                    <a:pt x="272" y="781"/>
                  </a:cubicBezTo>
                  <a:cubicBezTo>
                    <a:pt x="258" y="807"/>
                    <a:pt x="238" y="856"/>
                    <a:pt x="220" y="876"/>
                  </a:cubicBezTo>
                  <a:cubicBezTo>
                    <a:pt x="203" y="897"/>
                    <a:pt x="194" y="934"/>
                    <a:pt x="197" y="960"/>
                  </a:cubicBezTo>
                  <a:cubicBezTo>
                    <a:pt x="200" y="987"/>
                    <a:pt x="188" y="1027"/>
                    <a:pt x="188" y="1039"/>
                  </a:cubicBezTo>
                  <a:cubicBezTo>
                    <a:pt x="188" y="1050"/>
                    <a:pt x="188" y="1085"/>
                    <a:pt x="168" y="1074"/>
                  </a:cubicBezTo>
                  <a:cubicBezTo>
                    <a:pt x="148" y="1062"/>
                    <a:pt x="133" y="1068"/>
                    <a:pt x="113" y="1062"/>
                  </a:cubicBezTo>
                  <a:cubicBezTo>
                    <a:pt x="92" y="1056"/>
                    <a:pt x="78" y="1045"/>
                    <a:pt x="63" y="1050"/>
                  </a:cubicBezTo>
                  <a:cubicBezTo>
                    <a:pt x="49" y="1056"/>
                    <a:pt x="11" y="1048"/>
                    <a:pt x="11" y="1068"/>
                  </a:cubicBezTo>
                  <a:cubicBezTo>
                    <a:pt x="11" y="1088"/>
                    <a:pt x="8" y="1106"/>
                    <a:pt x="17" y="1111"/>
                  </a:cubicBezTo>
                  <a:cubicBezTo>
                    <a:pt x="26" y="1117"/>
                    <a:pt x="37" y="1123"/>
                    <a:pt x="20" y="1132"/>
                  </a:cubicBezTo>
                  <a:cubicBezTo>
                    <a:pt x="2" y="1140"/>
                    <a:pt x="0" y="1138"/>
                    <a:pt x="0" y="1155"/>
                  </a:cubicBezTo>
                  <a:cubicBezTo>
                    <a:pt x="0" y="1172"/>
                    <a:pt x="0" y="1198"/>
                    <a:pt x="14" y="1204"/>
                  </a:cubicBezTo>
                  <a:cubicBezTo>
                    <a:pt x="29" y="1210"/>
                    <a:pt x="66" y="1225"/>
                    <a:pt x="84" y="1230"/>
                  </a:cubicBezTo>
                  <a:cubicBezTo>
                    <a:pt x="101" y="1236"/>
                    <a:pt x="130" y="1245"/>
                    <a:pt x="133" y="1233"/>
                  </a:cubicBezTo>
                  <a:cubicBezTo>
                    <a:pt x="136" y="1222"/>
                    <a:pt x="153" y="1196"/>
                    <a:pt x="156" y="1219"/>
                  </a:cubicBezTo>
                  <a:cubicBezTo>
                    <a:pt x="159" y="1242"/>
                    <a:pt x="177" y="1271"/>
                    <a:pt x="185" y="1277"/>
                  </a:cubicBezTo>
                  <a:cubicBezTo>
                    <a:pt x="194" y="1283"/>
                    <a:pt x="197" y="1312"/>
                    <a:pt x="185" y="1326"/>
                  </a:cubicBezTo>
                  <a:cubicBezTo>
                    <a:pt x="174" y="1341"/>
                    <a:pt x="159" y="1381"/>
                    <a:pt x="165" y="1390"/>
                  </a:cubicBezTo>
                  <a:cubicBezTo>
                    <a:pt x="171" y="1399"/>
                    <a:pt x="185" y="1407"/>
                    <a:pt x="185" y="1407"/>
                  </a:cubicBezTo>
                  <a:cubicBezTo>
                    <a:pt x="185" y="1407"/>
                    <a:pt x="185" y="1408"/>
                    <a:pt x="183" y="1409"/>
                  </a:cubicBezTo>
                  <a:cubicBezTo>
                    <a:pt x="193" y="1409"/>
                    <a:pt x="204" y="1408"/>
                    <a:pt x="209" y="1401"/>
                  </a:cubicBezTo>
                  <a:cubicBezTo>
                    <a:pt x="217" y="1388"/>
                    <a:pt x="256" y="1390"/>
                    <a:pt x="269" y="1388"/>
                  </a:cubicBezTo>
                  <a:cubicBezTo>
                    <a:pt x="283" y="1386"/>
                    <a:pt x="326" y="1381"/>
                    <a:pt x="341" y="1366"/>
                  </a:cubicBezTo>
                  <a:cubicBezTo>
                    <a:pt x="357" y="1351"/>
                    <a:pt x="391" y="1331"/>
                    <a:pt x="404" y="1323"/>
                  </a:cubicBezTo>
                  <a:cubicBezTo>
                    <a:pt x="418" y="1314"/>
                    <a:pt x="428" y="1307"/>
                    <a:pt x="444" y="1299"/>
                  </a:cubicBezTo>
                  <a:cubicBezTo>
                    <a:pt x="459" y="1290"/>
                    <a:pt x="457" y="1288"/>
                    <a:pt x="461" y="1279"/>
                  </a:cubicBezTo>
                  <a:cubicBezTo>
                    <a:pt x="465" y="1270"/>
                    <a:pt x="472" y="1266"/>
                    <a:pt x="457" y="1255"/>
                  </a:cubicBezTo>
                  <a:cubicBezTo>
                    <a:pt x="441" y="1244"/>
                    <a:pt x="457" y="1240"/>
                    <a:pt x="461" y="1229"/>
                  </a:cubicBezTo>
                  <a:cubicBezTo>
                    <a:pt x="465" y="1218"/>
                    <a:pt x="472" y="1207"/>
                    <a:pt x="485" y="1216"/>
                  </a:cubicBezTo>
                  <a:cubicBezTo>
                    <a:pt x="498" y="1225"/>
                    <a:pt x="502" y="1233"/>
                    <a:pt x="513" y="1238"/>
                  </a:cubicBezTo>
                  <a:cubicBezTo>
                    <a:pt x="524" y="1242"/>
                    <a:pt x="518" y="1255"/>
                    <a:pt x="522" y="1268"/>
                  </a:cubicBezTo>
                  <a:cubicBezTo>
                    <a:pt x="526" y="1281"/>
                    <a:pt x="537" y="1283"/>
                    <a:pt x="548" y="1286"/>
                  </a:cubicBezTo>
                  <a:cubicBezTo>
                    <a:pt x="559" y="1288"/>
                    <a:pt x="563" y="1294"/>
                    <a:pt x="572" y="1301"/>
                  </a:cubicBezTo>
                  <a:cubicBezTo>
                    <a:pt x="581" y="1307"/>
                    <a:pt x="594" y="1307"/>
                    <a:pt x="603" y="1301"/>
                  </a:cubicBezTo>
                  <a:cubicBezTo>
                    <a:pt x="611" y="1294"/>
                    <a:pt x="631" y="1296"/>
                    <a:pt x="637" y="1307"/>
                  </a:cubicBezTo>
                  <a:cubicBezTo>
                    <a:pt x="644" y="1318"/>
                    <a:pt x="642" y="1338"/>
                    <a:pt x="655" y="1342"/>
                  </a:cubicBezTo>
                  <a:cubicBezTo>
                    <a:pt x="668" y="1347"/>
                    <a:pt x="670" y="1360"/>
                    <a:pt x="650" y="1362"/>
                  </a:cubicBezTo>
                  <a:cubicBezTo>
                    <a:pt x="631" y="1364"/>
                    <a:pt x="635" y="1375"/>
                    <a:pt x="640" y="1384"/>
                  </a:cubicBezTo>
                  <a:cubicBezTo>
                    <a:pt x="644" y="1392"/>
                    <a:pt x="646" y="1392"/>
                    <a:pt x="640" y="1405"/>
                  </a:cubicBezTo>
                  <a:cubicBezTo>
                    <a:pt x="633" y="1418"/>
                    <a:pt x="642" y="1431"/>
                    <a:pt x="629" y="1438"/>
                  </a:cubicBezTo>
                  <a:cubicBezTo>
                    <a:pt x="616" y="1444"/>
                    <a:pt x="611" y="1451"/>
                    <a:pt x="629" y="1462"/>
                  </a:cubicBezTo>
                  <a:cubicBezTo>
                    <a:pt x="646" y="1473"/>
                    <a:pt x="657" y="1477"/>
                    <a:pt x="670" y="1475"/>
                  </a:cubicBezTo>
                  <a:cubicBezTo>
                    <a:pt x="683" y="1473"/>
                    <a:pt x="681" y="1482"/>
                    <a:pt x="677" y="1497"/>
                  </a:cubicBezTo>
                  <a:cubicBezTo>
                    <a:pt x="672" y="1512"/>
                    <a:pt x="679" y="1521"/>
                    <a:pt x="659" y="1527"/>
                  </a:cubicBezTo>
                  <a:cubicBezTo>
                    <a:pt x="640" y="1534"/>
                    <a:pt x="637" y="1534"/>
                    <a:pt x="624" y="1545"/>
                  </a:cubicBezTo>
                  <a:cubicBezTo>
                    <a:pt x="611" y="1555"/>
                    <a:pt x="609" y="1558"/>
                    <a:pt x="624" y="1566"/>
                  </a:cubicBezTo>
                  <a:cubicBezTo>
                    <a:pt x="640" y="1575"/>
                    <a:pt x="637" y="1593"/>
                    <a:pt x="653" y="1588"/>
                  </a:cubicBezTo>
                  <a:cubicBezTo>
                    <a:pt x="668" y="1584"/>
                    <a:pt x="677" y="1579"/>
                    <a:pt x="683" y="1571"/>
                  </a:cubicBezTo>
                  <a:cubicBezTo>
                    <a:pt x="690" y="1562"/>
                    <a:pt x="701" y="1562"/>
                    <a:pt x="718" y="1564"/>
                  </a:cubicBezTo>
                  <a:cubicBezTo>
                    <a:pt x="735" y="1566"/>
                    <a:pt x="748" y="1566"/>
                    <a:pt x="761" y="1560"/>
                  </a:cubicBezTo>
                  <a:cubicBezTo>
                    <a:pt x="775" y="1553"/>
                    <a:pt x="772" y="1547"/>
                    <a:pt x="783" y="1534"/>
                  </a:cubicBezTo>
                  <a:cubicBezTo>
                    <a:pt x="794" y="1521"/>
                    <a:pt x="796" y="1510"/>
                    <a:pt x="812" y="1512"/>
                  </a:cubicBezTo>
                  <a:cubicBezTo>
                    <a:pt x="827" y="1514"/>
                    <a:pt x="842" y="1508"/>
                    <a:pt x="849" y="1516"/>
                  </a:cubicBezTo>
                  <a:cubicBezTo>
                    <a:pt x="855" y="1525"/>
                    <a:pt x="875" y="1538"/>
                    <a:pt x="879" y="1525"/>
                  </a:cubicBezTo>
                  <a:cubicBezTo>
                    <a:pt x="883" y="1512"/>
                    <a:pt x="888" y="1503"/>
                    <a:pt x="903" y="1497"/>
                  </a:cubicBezTo>
                  <a:cubicBezTo>
                    <a:pt x="918" y="1490"/>
                    <a:pt x="942" y="1482"/>
                    <a:pt x="938" y="1471"/>
                  </a:cubicBezTo>
                  <a:cubicBezTo>
                    <a:pt x="933" y="1460"/>
                    <a:pt x="923" y="1460"/>
                    <a:pt x="914" y="1453"/>
                  </a:cubicBezTo>
                  <a:cubicBezTo>
                    <a:pt x="905" y="1447"/>
                    <a:pt x="909" y="1449"/>
                    <a:pt x="914" y="1431"/>
                  </a:cubicBezTo>
                  <a:cubicBezTo>
                    <a:pt x="918" y="1414"/>
                    <a:pt x="927" y="1360"/>
                    <a:pt x="918" y="1351"/>
                  </a:cubicBezTo>
                  <a:cubicBezTo>
                    <a:pt x="909" y="1342"/>
                    <a:pt x="907" y="1338"/>
                    <a:pt x="905" y="1323"/>
                  </a:cubicBezTo>
                  <a:cubicBezTo>
                    <a:pt x="903" y="1307"/>
                    <a:pt x="888" y="1296"/>
                    <a:pt x="872" y="1292"/>
                  </a:cubicBezTo>
                  <a:cubicBezTo>
                    <a:pt x="857" y="1288"/>
                    <a:pt x="844" y="1279"/>
                    <a:pt x="840" y="1268"/>
                  </a:cubicBezTo>
                  <a:cubicBezTo>
                    <a:pt x="835" y="1257"/>
                    <a:pt x="822" y="1238"/>
                    <a:pt x="840" y="1238"/>
                  </a:cubicBezTo>
                  <a:cubicBezTo>
                    <a:pt x="857" y="1238"/>
                    <a:pt x="862" y="1244"/>
                    <a:pt x="879" y="1242"/>
                  </a:cubicBezTo>
                  <a:cubicBezTo>
                    <a:pt x="896" y="1240"/>
                    <a:pt x="909" y="1246"/>
                    <a:pt x="914" y="1231"/>
                  </a:cubicBezTo>
                  <a:cubicBezTo>
                    <a:pt x="918" y="1216"/>
                    <a:pt x="903" y="1209"/>
                    <a:pt x="916" y="1201"/>
                  </a:cubicBezTo>
                  <a:cubicBezTo>
                    <a:pt x="929" y="1192"/>
                    <a:pt x="929" y="1181"/>
                    <a:pt x="940" y="1181"/>
                  </a:cubicBezTo>
                  <a:cubicBezTo>
                    <a:pt x="951" y="1181"/>
                    <a:pt x="942" y="1196"/>
                    <a:pt x="962" y="1192"/>
                  </a:cubicBezTo>
                  <a:cubicBezTo>
                    <a:pt x="981" y="1188"/>
                    <a:pt x="986" y="1188"/>
                    <a:pt x="999" y="1179"/>
                  </a:cubicBezTo>
                  <a:cubicBezTo>
                    <a:pt x="1012" y="1170"/>
                    <a:pt x="1018" y="1170"/>
                    <a:pt x="1029" y="1179"/>
                  </a:cubicBezTo>
                  <a:cubicBezTo>
                    <a:pt x="1040" y="1188"/>
                    <a:pt x="1031" y="1201"/>
                    <a:pt x="1040" y="1214"/>
                  </a:cubicBezTo>
                  <a:cubicBezTo>
                    <a:pt x="1049" y="1227"/>
                    <a:pt x="1051" y="1246"/>
                    <a:pt x="1047" y="1255"/>
                  </a:cubicBezTo>
                  <a:cubicBezTo>
                    <a:pt x="1042" y="1264"/>
                    <a:pt x="1036" y="1277"/>
                    <a:pt x="1055" y="1283"/>
                  </a:cubicBezTo>
                  <a:cubicBezTo>
                    <a:pt x="1075" y="1290"/>
                    <a:pt x="1108" y="1296"/>
                    <a:pt x="1125" y="1288"/>
                  </a:cubicBezTo>
                  <a:cubicBezTo>
                    <a:pt x="1142" y="1279"/>
                    <a:pt x="1175" y="1286"/>
                    <a:pt x="1177" y="1268"/>
                  </a:cubicBezTo>
                  <a:cubicBezTo>
                    <a:pt x="1179" y="1251"/>
                    <a:pt x="1192" y="1249"/>
                    <a:pt x="1199" y="1231"/>
                  </a:cubicBezTo>
                  <a:cubicBezTo>
                    <a:pt x="1206" y="1214"/>
                    <a:pt x="1210" y="1205"/>
                    <a:pt x="1223" y="1203"/>
                  </a:cubicBezTo>
                  <a:cubicBezTo>
                    <a:pt x="1236" y="1201"/>
                    <a:pt x="1249" y="1194"/>
                    <a:pt x="1260" y="1205"/>
                  </a:cubicBezTo>
                  <a:cubicBezTo>
                    <a:pt x="1271" y="1216"/>
                    <a:pt x="1262" y="1227"/>
                    <a:pt x="1251" y="1233"/>
                  </a:cubicBezTo>
                  <a:cubicBezTo>
                    <a:pt x="1240" y="1240"/>
                    <a:pt x="1243" y="1253"/>
                    <a:pt x="1253" y="1259"/>
                  </a:cubicBezTo>
                  <a:cubicBezTo>
                    <a:pt x="1264" y="1266"/>
                    <a:pt x="1264" y="1277"/>
                    <a:pt x="1256" y="1288"/>
                  </a:cubicBezTo>
                  <a:cubicBezTo>
                    <a:pt x="1247" y="1299"/>
                    <a:pt x="1243" y="1329"/>
                    <a:pt x="1225" y="1331"/>
                  </a:cubicBezTo>
                  <a:cubicBezTo>
                    <a:pt x="1208" y="1333"/>
                    <a:pt x="1199" y="1336"/>
                    <a:pt x="1192" y="1351"/>
                  </a:cubicBezTo>
                  <a:cubicBezTo>
                    <a:pt x="1186" y="1366"/>
                    <a:pt x="1177" y="1377"/>
                    <a:pt x="1186" y="1386"/>
                  </a:cubicBezTo>
                  <a:cubicBezTo>
                    <a:pt x="1195" y="1394"/>
                    <a:pt x="1195" y="1405"/>
                    <a:pt x="1210" y="1412"/>
                  </a:cubicBezTo>
                  <a:cubicBezTo>
                    <a:pt x="1225" y="1418"/>
                    <a:pt x="1243" y="1423"/>
                    <a:pt x="1234" y="1429"/>
                  </a:cubicBezTo>
                  <a:cubicBezTo>
                    <a:pt x="1225" y="1436"/>
                    <a:pt x="1214" y="1438"/>
                    <a:pt x="1216" y="1447"/>
                  </a:cubicBezTo>
                  <a:cubicBezTo>
                    <a:pt x="1219" y="1455"/>
                    <a:pt x="1216" y="1462"/>
                    <a:pt x="1208" y="1466"/>
                  </a:cubicBezTo>
                  <a:cubicBezTo>
                    <a:pt x="1199" y="1471"/>
                    <a:pt x="1199" y="1486"/>
                    <a:pt x="1201" y="1492"/>
                  </a:cubicBezTo>
                  <a:cubicBezTo>
                    <a:pt x="1203" y="1499"/>
                    <a:pt x="1210" y="1505"/>
                    <a:pt x="1232" y="1505"/>
                  </a:cubicBezTo>
                  <a:cubicBezTo>
                    <a:pt x="1253" y="1505"/>
                    <a:pt x="1269" y="1503"/>
                    <a:pt x="1273" y="1514"/>
                  </a:cubicBezTo>
                  <a:cubicBezTo>
                    <a:pt x="1277" y="1525"/>
                    <a:pt x="1271" y="1532"/>
                    <a:pt x="1273" y="1540"/>
                  </a:cubicBezTo>
                  <a:cubicBezTo>
                    <a:pt x="1275" y="1549"/>
                    <a:pt x="1290" y="1558"/>
                    <a:pt x="1290" y="1558"/>
                  </a:cubicBezTo>
                  <a:cubicBezTo>
                    <a:pt x="1290" y="1558"/>
                    <a:pt x="1293" y="1582"/>
                    <a:pt x="1295" y="1595"/>
                  </a:cubicBezTo>
                  <a:cubicBezTo>
                    <a:pt x="1297" y="1608"/>
                    <a:pt x="1299" y="1623"/>
                    <a:pt x="1293" y="1634"/>
                  </a:cubicBezTo>
                  <a:cubicBezTo>
                    <a:pt x="1286" y="1645"/>
                    <a:pt x="1297" y="1664"/>
                    <a:pt x="1314" y="1651"/>
                  </a:cubicBezTo>
                  <a:cubicBezTo>
                    <a:pt x="1332" y="1638"/>
                    <a:pt x="1345" y="1651"/>
                    <a:pt x="1345" y="1667"/>
                  </a:cubicBezTo>
                  <a:cubicBezTo>
                    <a:pt x="1345" y="1682"/>
                    <a:pt x="1351" y="1695"/>
                    <a:pt x="1362" y="1695"/>
                  </a:cubicBezTo>
                  <a:cubicBezTo>
                    <a:pt x="1373" y="1695"/>
                    <a:pt x="1377" y="1710"/>
                    <a:pt x="1377" y="1727"/>
                  </a:cubicBezTo>
                  <a:cubicBezTo>
                    <a:pt x="1377" y="1745"/>
                    <a:pt x="1393" y="1745"/>
                    <a:pt x="1415" y="1743"/>
                  </a:cubicBezTo>
                  <a:cubicBezTo>
                    <a:pt x="1436" y="1741"/>
                    <a:pt x="1432" y="1760"/>
                    <a:pt x="1423" y="1773"/>
                  </a:cubicBezTo>
                  <a:cubicBezTo>
                    <a:pt x="1415" y="1786"/>
                    <a:pt x="1428" y="1782"/>
                    <a:pt x="1428" y="1795"/>
                  </a:cubicBezTo>
                  <a:cubicBezTo>
                    <a:pt x="1428" y="1808"/>
                    <a:pt x="1417" y="1819"/>
                    <a:pt x="1408" y="1825"/>
                  </a:cubicBezTo>
                  <a:cubicBezTo>
                    <a:pt x="1399" y="1832"/>
                    <a:pt x="1399" y="1841"/>
                    <a:pt x="1401" y="1856"/>
                  </a:cubicBezTo>
                  <a:cubicBezTo>
                    <a:pt x="1404" y="1871"/>
                    <a:pt x="1417" y="1882"/>
                    <a:pt x="1406" y="1893"/>
                  </a:cubicBezTo>
                  <a:cubicBezTo>
                    <a:pt x="1395" y="1904"/>
                    <a:pt x="1382" y="1913"/>
                    <a:pt x="1395" y="1923"/>
                  </a:cubicBezTo>
                  <a:cubicBezTo>
                    <a:pt x="1404" y="1931"/>
                    <a:pt x="1415" y="1931"/>
                    <a:pt x="1422" y="1931"/>
                  </a:cubicBezTo>
                  <a:cubicBezTo>
                    <a:pt x="1428" y="1926"/>
                    <a:pt x="1437" y="1920"/>
                    <a:pt x="1444" y="1921"/>
                  </a:cubicBezTo>
                  <a:cubicBezTo>
                    <a:pt x="1454" y="1923"/>
                    <a:pt x="1454" y="1943"/>
                    <a:pt x="1465" y="1943"/>
                  </a:cubicBezTo>
                  <a:cubicBezTo>
                    <a:pt x="1475" y="1943"/>
                    <a:pt x="1484" y="1945"/>
                    <a:pt x="1497" y="1939"/>
                  </a:cubicBezTo>
                  <a:cubicBezTo>
                    <a:pt x="1510" y="1932"/>
                    <a:pt x="1528" y="1930"/>
                    <a:pt x="1530" y="1941"/>
                  </a:cubicBezTo>
                  <a:cubicBezTo>
                    <a:pt x="1532" y="1952"/>
                    <a:pt x="1549" y="1965"/>
                    <a:pt x="1556" y="1969"/>
                  </a:cubicBezTo>
                  <a:cubicBezTo>
                    <a:pt x="1563" y="1973"/>
                    <a:pt x="1560" y="1993"/>
                    <a:pt x="1545" y="1987"/>
                  </a:cubicBezTo>
                  <a:cubicBezTo>
                    <a:pt x="1530" y="1980"/>
                    <a:pt x="1519" y="1982"/>
                    <a:pt x="1526" y="1991"/>
                  </a:cubicBezTo>
                  <a:cubicBezTo>
                    <a:pt x="1532" y="2000"/>
                    <a:pt x="1539" y="2008"/>
                    <a:pt x="1526" y="2006"/>
                  </a:cubicBezTo>
                  <a:cubicBezTo>
                    <a:pt x="1512" y="2004"/>
                    <a:pt x="1530" y="2017"/>
                    <a:pt x="1519" y="2026"/>
                  </a:cubicBezTo>
                  <a:cubicBezTo>
                    <a:pt x="1508" y="2034"/>
                    <a:pt x="1510" y="2045"/>
                    <a:pt x="1517" y="2052"/>
                  </a:cubicBezTo>
                  <a:cubicBezTo>
                    <a:pt x="1523" y="2058"/>
                    <a:pt x="1532" y="2080"/>
                    <a:pt x="1530" y="2089"/>
                  </a:cubicBezTo>
                  <a:cubicBezTo>
                    <a:pt x="1528" y="2098"/>
                    <a:pt x="1541" y="2102"/>
                    <a:pt x="1534" y="2115"/>
                  </a:cubicBezTo>
                  <a:cubicBezTo>
                    <a:pt x="1528" y="2128"/>
                    <a:pt x="1530" y="2130"/>
                    <a:pt x="1515" y="2132"/>
                  </a:cubicBezTo>
                  <a:cubicBezTo>
                    <a:pt x="1499" y="2135"/>
                    <a:pt x="1497" y="2141"/>
                    <a:pt x="1495" y="2152"/>
                  </a:cubicBezTo>
                  <a:cubicBezTo>
                    <a:pt x="1493" y="2163"/>
                    <a:pt x="1489" y="2174"/>
                    <a:pt x="1504" y="2182"/>
                  </a:cubicBezTo>
                  <a:cubicBezTo>
                    <a:pt x="1519" y="2191"/>
                    <a:pt x="1556" y="2202"/>
                    <a:pt x="1563" y="2211"/>
                  </a:cubicBezTo>
                  <a:cubicBezTo>
                    <a:pt x="1569" y="2219"/>
                    <a:pt x="1580" y="2230"/>
                    <a:pt x="1591" y="2219"/>
                  </a:cubicBezTo>
                  <a:cubicBezTo>
                    <a:pt x="1602" y="2209"/>
                    <a:pt x="1610" y="2202"/>
                    <a:pt x="1595" y="2196"/>
                  </a:cubicBezTo>
                  <a:cubicBezTo>
                    <a:pt x="1580" y="2189"/>
                    <a:pt x="1573" y="2176"/>
                    <a:pt x="1573" y="2169"/>
                  </a:cubicBezTo>
                  <a:cubicBezTo>
                    <a:pt x="1573" y="2163"/>
                    <a:pt x="1576" y="2167"/>
                    <a:pt x="1589" y="2159"/>
                  </a:cubicBezTo>
                  <a:cubicBezTo>
                    <a:pt x="1602" y="2150"/>
                    <a:pt x="1615" y="2145"/>
                    <a:pt x="1619" y="2135"/>
                  </a:cubicBezTo>
                  <a:cubicBezTo>
                    <a:pt x="1623" y="2124"/>
                    <a:pt x="1639" y="2117"/>
                    <a:pt x="1641" y="2126"/>
                  </a:cubicBezTo>
                  <a:cubicBezTo>
                    <a:pt x="1643" y="2135"/>
                    <a:pt x="1647" y="2143"/>
                    <a:pt x="1647" y="2143"/>
                  </a:cubicBezTo>
                  <a:cubicBezTo>
                    <a:pt x="1647" y="2143"/>
                    <a:pt x="1643" y="2121"/>
                    <a:pt x="1654" y="2117"/>
                  </a:cubicBezTo>
                  <a:cubicBezTo>
                    <a:pt x="1665" y="2113"/>
                    <a:pt x="1669" y="2115"/>
                    <a:pt x="1678" y="2121"/>
                  </a:cubicBezTo>
                  <a:cubicBezTo>
                    <a:pt x="1686" y="2127"/>
                    <a:pt x="1690" y="2137"/>
                    <a:pt x="1691" y="2145"/>
                  </a:cubicBezTo>
                  <a:cubicBezTo>
                    <a:pt x="1702" y="2141"/>
                    <a:pt x="1722" y="2134"/>
                    <a:pt x="1727" y="2127"/>
                  </a:cubicBezTo>
                  <a:cubicBezTo>
                    <a:pt x="1732" y="2119"/>
                    <a:pt x="1748" y="2104"/>
                    <a:pt x="1757" y="2103"/>
                  </a:cubicBezTo>
                  <a:cubicBezTo>
                    <a:pt x="1766" y="2101"/>
                    <a:pt x="1776" y="2101"/>
                    <a:pt x="1786" y="2103"/>
                  </a:cubicBezTo>
                  <a:cubicBezTo>
                    <a:pt x="1796" y="2104"/>
                    <a:pt x="1815" y="2098"/>
                    <a:pt x="1819" y="2088"/>
                  </a:cubicBezTo>
                  <a:cubicBezTo>
                    <a:pt x="1824" y="2078"/>
                    <a:pt x="1822" y="2062"/>
                    <a:pt x="1830" y="2059"/>
                  </a:cubicBezTo>
                  <a:cubicBezTo>
                    <a:pt x="1837" y="2056"/>
                    <a:pt x="1843" y="2072"/>
                    <a:pt x="1854" y="2063"/>
                  </a:cubicBezTo>
                  <a:cubicBezTo>
                    <a:pt x="1866" y="2055"/>
                    <a:pt x="1877" y="2047"/>
                    <a:pt x="1885" y="2039"/>
                  </a:cubicBezTo>
                  <a:cubicBezTo>
                    <a:pt x="1892" y="2030"/>
                    <a:pt x="1895" y="2027"/>
                    <a:pt x="1905" y="2021"/>
                  </a:cubicBezTo>
                  <a:cubicBezTo>
                    <a:pt x="1915" y="2016"/>
                    <a:pt x="1918" y="2014"/>
                    <a:pt x="1920" y="2002"/>
                  </a:cubicBezTo>
                  <a:cubicBezTo>
                    <a:pt x="1921" y="1991"/>
                    <a:pt x="1921" y="1976"/>
                    <a:pt x="1930" y="1972"/>
                  </a:cubicBezTo>
                  <a:cubicBezTo>
                    <a:pt x="1938" y="1968"/>
                    <a:pt x="1951" y="1968"/>
                    <a:pt x="1959" y="1968"/>
                  </a:cubicBezTo>
                  <a:cubicBezTo>
                    <a:pt x="1966" y="1968"/>
                    <a:pt x="1983" y="1972"/>
                    <a:pt x="1989" y="1979"/>
                  </a:cubicBezTo>
                  <a:cubicBezTo>
                    <a:pt x="1995" y="1987"/>
                    <a:pt x="2010" y="2001"/>
                    <a:pt x="2020" y="1995"/>
                  </a:cubicBezTo>
                  <a:cubicBezTo>
                    <a:pt x="2030" y="1989"/>
                    <a:pt x="2028" y="1979"/>
                    <a:pt x="2037" y="1975"/>
                  </a:cubicBezTo>
                  <a:cubicBezTo>
                    <a:pt x="2046" y="1971"/>
                    <a:pt x="2050" y="1971"/>
                    <a:pt x="2057" y="1978"/>
                  </a:cubicBezTo>
                  <a:cubicBezTo>
                    <a:pt x="2065" y="1985"/>
                    <a:pt x="2085" y="1979"/>
                    <a:pt x="2076" y="1969"/>
                  </a:cubicBezTo>
                  <a:cubicBezTo>
                    <a:pt x="2068" y="1959"/>
                    <a:pt x="2060" y="1959"/>
                    <a:pt x="2062" y="1949"/>
                  </a:cubicBezTo>
                  <a:cubicBezTo>
                    <a:pt x="2063" y="1939"/>
                    <a:pt x="2068" y="1936"/>
                    <a:pt x="2078" y="1930"/>
                  </a:cubicBezTo>
                  <a:cubicBezTo>
                    <a:pt x="2083" y="1927"/>
                    <a:pt x="2085" y="1922"/>
                    <a:pt x="2087" y="1919"/>
                  </a:cubicBezTo>
                  <a:lnTo>
                    <a:pt x="2081" y="1899"/>
                  </a:lnTo>
                  <a:cubicBezTo>
                    <a:pt x="2078" y="1880"/>
                    <a:pt x="2081" y="1860"/>
                    <a:pt x="2068" y="1849"/>
                  </a:cubicBezTo>
                  <a:cubicBezTo>
                    <a:pt x="2055" y="1838"/>
                    <a:pt x="2041" y="1825"/>
                    <a:pt x="2037" y="1812"/>
                  </a:cubicBezTo>
                  <a:cubicBezTo>
                    <a:pt x="2033" y="1799"/>
                    <a:pt x="2022" y="1775"/>
                    <a:pt x="2028" y="1758"/>
                  </a:cubicBezTo>
                  <a:cubicBezTo>
                    <a:pt x="2035" y="1741"/>
                    <a:pt x="2037" y="1741"/>
                    <a:pt x="2050" y="1727"/>
                  </a:cubicBezTo>
                  <a:cubicBezTo>
                    <a:pt x="2063" y="1714"/>
                    <a:pt x="2074" y="1699"/>
                    <a:pt x="2061" y="1688"/>
                  </a:cubicBezTo>
                  <a:cubicBezTo>
                    <a:pt x="2048" y="1677"/>
                    <a:pt x="2039" y="1675"/>
                    <a:pt x="2048" y="1664"/>
                  </a:cubicBezTo>
                  <a:cubicBezTo>
                    <a:pt x="2057" y="1653"/>
                    <a:pt x="2059" y="1649"/>
                    <a:pt x="2044" y="1643"/>
                  </a:cubicBezTo>
                  <a:cubicBezTo>
                    <a:pt x="2028" y="1636"/>
                    <a:pt x="2007" y="1630"/>
                    <a:pt x="2011" y="1614"/>
                  </a:cubicBezTo>
                  <a:cubicBezTo>
                    <a:pt x="2015" y="1599"/>
                    <a:pt x="2013" y="1608"/>
                    <a:pt x="2031" y="1608"/>
                  </a:cubicBezTo>
                  <a:cubicBezTo>
                    <a:pt x="2048" y="1608"/>
                    <a:pt x="2048" y="1612"/>
                    <a:pt x="2059" y="1597"/>
                  </a:cubicBezTo>
                  <a:cubicBezTo>
                    <a:pt x="2070" y="1582"/>
                    <a:pt x="2076" y="1577"/>
                    <a:pt x="2096" y="1575"/>
                  </a:cubicBezTo>
                  <a:cubicBezTo>
                    <a:pt x="2115" y="1573"/>
                    <a:pt x="2152" y="1575"/>
                    <a:pt x="2170" y="1571"/>
                  </a:cubicBezTo>
                  <a:cubicBezTo>
                    <a:pt x="2187" y="1566"/>
                    <a:pt x="2198" y="1573"/>
                    <a:pt x="2216" y="1564"/>
                  </a:cubicBezTo>
                  <a:cubicBezTo>
                    <a:pt x="2233" y="1555"/>
                    <a:pt x="2233" y="1549"/>
                    <a:pt x="2222" y="1538"/>
                  </a:cubicBezTo>
                  <a:cubicBezTo>
                    <a:pt x="2211" y="1527"/>
                    <a:pt x="2216" y="1518"/>
                    <a:pt x="2233" y="1516"/>
                  </a:cubicBezTo>
                  <a:cubicBezTo>
                    <a:pt x="2250" y="1514"/>
                    <a:pt x="2255" y="1510"/>
                    <a:pt x="2263" y="1497"/>
                  </a:cubicBezTo>
                  <a:cubicBezTo>
                    <a:pt x="2272" y="1484"/>
                    <a:pt x="2283" y="1466"/>
                    <a:pt x="2263" y="1462"/>
                  </a:cubicBezTo>
                  <a:cubicBezTo>
                    <a:pt x="2244" y="1458"/>
                    <a:pt x="2248" y="1442"/>
                    <a:pt x="2255" y="1436"/>
                  </a:cubicBezTo>
                  <a:cubicBezTo>
                    <a:pt x="2261" y="1429"/>
                    <a:pt x="2281" y="1429"/>
                    <a:pt x="2283" y="1423"/>
                  </a:cubicBezTo>
                  <a:cubicBezTo>
                    <a:pt x="2285" y="1416"/>
                    <a:pt x="2281" y="1412"/>
                    <a:pt x="2268" y="1401"/>
                  </a:cubicBezTo>
                  <a:cubicBezTo>
                    <a:pt x="2255" y="1390"/>
                    <a:pt x="2246" y="1381"/>
                    <a:pt x="2248" y="1370"/>
                  </a:cubicBezTo>
                  <a:cubicBezTo>
                    <a:pt x="2250" y="1360"/>
                    <a:pt x="2257" y="1340"/>
                    <a:pt x="2244" y="1333"/>
                  </a:cubicBezTo>
                  <a:cubicBezTo>
                    <a:pt x="2231" y="1327"/>
                    <a:pt x="2233" y="1323"/>
                    <a:pt x="2253" y="1318"/>
                  </a:cubicBezTo>
                  <a:cubicBezTo>
                    <a:pt x="2272" y="1314"/>
                    <a:pt x="2287" y="1292"/>
                    <a:pt x="2272" y="1283"/>
                  </a:cubicBezTo>
                  <a:cubicBezTo>
                    <a:pt x="2257" y="1275"/>
                    <a:pt x="2248" y="1264"/>
                    <a:pt x="2233" y="1255"/>
                  </a:cubicBezTo>
                  <a:cubicBezTo>
                    <a:pt x="2218" y="1246"/>
                    <a:pt x="2200" y="1229"/>
                    <a:pt x="2203" y="1212"/>
                  </a:cubicBezTo>
                  <a:cubicBezTo>
                    <a:pt x="2205" y="1194"/>
                    <a:pt x="2203" y="1192"/>
                    <a:pt x="2218" y="1190"/>
                  </a:cubicBezTo>
                  <a:cubicBezTo>
                    <a:pt x="2233" y="1188"/>
                    <a:pt x="2242" y="1188"/>
                    <a:pt x="2242" y="1188"/>
                  </a:cubicBezTo>
                  <a:cubicBezTo>
                    <a:pt x="2242" y="1188"/>
                    <a:pt x="2222" y="1177"/>
                    <a:pt x="2216" y="1161"/>
                  </a:cubicBezTo>
                  <a:cubicBezTo>
                    <a:pt x="2209" y="1146"/>
                    <a:pt x="2205" y="1133"/>
                    <a:pt x="2207" y="1122"/>
                  </a:cubicBezTo>
                  <a:cubicBezTo>
                    <a:pt x="2209" y="1111"/>
                    <a:pt x="2218" y="1094"/>
                    <a:pt x="2222" y="1087"/>
                  </a:cubicBezTo>
                  <a:cubicBezTo>
                    <a:pt x="2226" y="1081"/>
                    <a:pt x="2213" y="1074"/>
                    <a:pt x="2198" y="1083"/>
                  </a:cubicBezTo>
                  <a:cubicBezTo>
                    <a:pt x="2183" y="1092"/>
                    <a:pt x="2179" y="1068"/>
                    <a:pt x="2172" y="1055"/>
                  </a:cubicBezTo>
                  <a:cubicBezTo>
                    <a:pt x="2166" y="1042"/>
                    <a:pt x="2144" y="1022"/>
                    <a:pt x="2144" y="1022"/>
                  </a:cubicBezTo>
                  <a:cubicBezTo>
                    <a:pt x="2142" y="1013"/>
                    <a:pt x="2118" y="1000"/>
                    <a:pt x="2115" y="989"/>
                  </a:cubicBezTo>
                  <a:cubicBezTo>
                    <a:pt x="2113" y="979"/>
                    <a:pt x="2098" y="946"/>
                    <a:pt x="2100" y="929"/>
                  </a:cubicBezTo>
                  <a:cubicBezTo>
                    <a:pt x="2102" y="911"/>
                    <a:pt x="2102" y="894"/>
                    <a:pt x="2124" y="892"/>
                  </a:cubicBezTo>
                  <a:cubicBezTo>
                    <a:pt x="2146" y="889"/>
                    <a:pt x="2166" y="896"/>
                    <a:pt x="2181" y="889"/>
                  </a:cubicBezTo>
                  <a:cubicBezTo>
                    <a:pt x="2196" y="883"/>
                    <a:pt x="2200" y="881"/>
                    <a:pt x="2207" y="870"/>
                  </a:cubicBezTo>
                  <a:cubicBezTo>
                    <a:pt x="2213" y="859"/>
                    <a:pt x="2211" y="841"/>
                    <a:pt x="2226" y="839"/>
                  </a:cubicBezTo>
                  <a:cubicBezTo>
                    <a:pt x="2242" y="837"/>
                    <a:pt x="2272" y="833"/>
                    <a:pt x="2272" y="833"/>
                  </a:cubicBezTo>
                  <a:cubicBezTo>
                    <a:pt x="2272" y="833"/>
                    <a:pt x="2287" y="850"/>
                    <a:pt x="2294" y="846"/>
                  </a:cubicBezTo>
                  <a:cubicBezTo>
                    <a:pt x="2301" y="841"/>
                    <a:pt x="2303" y="835"/>
                    <a:pt x="2316" y="841"/>
                  </a:cubicBezTo>
                  <a:cubicBezTo>
                    <a:pt x="2329" y="848"/>
                    <a:pt x="2346" y="865"/>
                    <a:pt x="2355" y="863"/>
                  </a:cubicBezTo>
                  <a:cubicBezTo>
                    <a:pt x="2364" y="861"/>
                    <a:pt x="2361" y="863"/>
                    <a:pt x="2377" y="859"/>
                  </a:cubicBezTo>
                  <a:cubicBezTo>
                    <a:pt x="2392" y="855"/>
                    <a:pt x="2403" y="855"/>
                    <a:pt x="2412" y="846"/>
                  </a:cubicBezTo>
                  <a:cubicBezTo>
                    <a:pt x="2420" y="837"/>
                    <a:pt x="2433" y="831"/>
                    <a:pt x="2444" y="822"/>
                  </a:cubicBezTo>
                  <a:cubicBezTo>
                    <a:pt x="2455" y="813"/>
                    <a:pt x="2462" y="807"/>
                    <a:pt x="2472" y="804"/>
                  </a:cubicBezTo>
                  <a:cubicBezTo>
                    <a:pt x="2483" y="802"/>
                    <a:pt x="2466" y="794"/>
                    <a:pt x="2475" y="781"/>
                  </a:cubicBezTo>
                  <a:cubicBezTo>
                    <a:pt x="2483" y="767"/>
                    <a:pt x="2490" y="744"/>
                    <a:pt x="2490" y="744"/>
                  </a:cubicBezTo>
                  <a:cubicBezTo>
                    <a:pt x="2490" y="744"/>
                    <a:pt x="2501" y="754"/>
                    <a:pt x="2507" y="750"/>
                  </a:cubicBezTo>
                  <a:cubicBezTo>
                    <a:pt x="2514" y="746"/>
                    <a:pt x="2525" y="739"/>
                    <a:pt x="2525" y="730"/>
                  </a:cubicBezTo>
                  <a:cubicBezTo>
                    <a:pt x="2525" y="726"/>
                    <a:pt x="2532" y="717"/>
                    <a:pt x="2538" y="711"/>
                  </a:cubicBezTo>
                  <a:cubicBezTo>
                    <a:pt x="2537" y="711"/>
                    <a:pt x="2536" y="711"/>
                    <a:pt x="2536" y="711"/>
                  </a:cubicBezTo>
                  <a:close/>
                </a:path>
              </a:pathLst>
            </a:custGeom>
            <a:solidFill>
              <a:srgbClr val="7030A0"/>
            </a:solidFill>
            <a:ln w="3175" cap="flat" cmpd="sng">
              <a:solidFill>
                <a:srgbClr val="FFFFFF"/>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45" name="Freeform 458">
              <a:extLst>
                <a:ext uri="{FF2B5EF4-FFF2-40B4-BE49-F238E27FC236}">
                  <a16:creationId xmlns:a16="http://schemas.microsoft.com/office/drawing/2014/main" id="{86A6ADCA-7221-4D61-7C96-CF63F13E18A7}"/>
                </a:ext>
              </a:extLst>
            </p:cNvPr>
            <p:cNvSpPr>
              <a:spLocks/>
            </p:cNvSpPr>
            <p:nvPr/>
          </p:nvSpPr>
          <p:spPr bwMode="auto">
            <a:xfrm>
              <a:off x="961597" y="2971926"/>
              <a:ext cx="1676792" cy="1611989"/>
            </a:xfrm>
            <a:custGeom>
              <a:avLst/>
              <a:gdLst>
                <a:gd name="T0" fmla="*/ 243 w 1919"/>
                <a:gd name="T1" fmla="*/ 1820 h 1850"/>
                <a:gd name="T2" fmla="*/ 157 w 1919"/>
                <a:gd name="T3" fmla="*/ 1687 h 1850"/>
                <a:gd name="T4" fmla="*/ 180 w 1919"/>
                <a:gd name="T5" fmla="*/ 1591 h 1850"/>
                <a:gd name="T6" fmla="*/ 91 w 1919"/>
                <a:gd name="T7" fmla="*/ 1518 h 1850"/>
                <a:gd name="T8" fmla="*/ 79 w 1919"/>
                <a:gd name="T9" fmla="*/ 1395 h 1850"/>
                <a:gd name="T10" fmla="*/ 75 w 1919"/>
                <a:gd name="T11" fmla="*/ 1308 h 1850"/>
                <a:gd name="T12" fmla="*/ 10 w 1919"/>
                <a:gd name="T13" fmla="*/ 1261 h 1850"/>
                <a:gd name="T14" fmla="*/ 76 w 1919"/>
                <a:gd name="T15" fmla="*/ 1197 h 1850"/>
                <a:gd name="T16" fmla="*/ 145 w 1919"/>
                <a:gd name="T17" fmla="*/ 1130 h 1850"/>
                <a:gd name="T18" fmla="*/ 159 w 1919"/>
                <a:gd name="T19" fmla="*/ 1006 h 1850"/>
                <a:gd name="T20" fmla="*/ 145 w 1919"/>
                <a:gd name="T21" fmla="*/ 768 h 1850"/>
                <a:gd name="T22" fmla="*/ 67 w 1919"/>
                <a:gd name="T23" fmla="*/ 647 h 1850"/>
                <a:gd name="T24" fmla="*/ 133 w 1919"/>
                <a:gd name="T25" fmla="*/ 534 h 1850"/>
                <a:gd name="T26" fmla="*/ 201 w 1919"/>
                <a:gd name="T27" fmla="*/ 534 h 1850"/>
                <a:gd name="T28" fmla="*/ 305 w 1919"/>
                <a:gd name="T29" fmla="*/ 530 h 1850"/>
                <a:gd name="T30" fmla="*/ 523 w 1919"/>
                <a:gd name="T31" fmla="*/ 475 h 1850"/>
                <a:gd name="T32" fmla="*/ 484 w 1919"/>
                <a:gd name="T33" fmla="*/ 371 h 1850"/>
                <a:gd name="T34" fmla="*/ 609 w 1919"/>
                <a:gd name="T35" fmla="*/ 272 h 1850"/>
                <a:gd name="T36" fmla="*/ 821 w 1919"/>
                <a:gd name="T37" fmla="*/ 195 h 1850"/>
                <a:gd name="T38" fmla="*/ 934 w 1919"/>
                <a:gd name="T39" fmla="*/ 67 h 1850"/>
                <a:gd name="T40" fmla="*/ 1050 w 1919"/>
                <a:gd name="T41" fmla="*/ 125 h 1850"/>
                <a:gd name="T42" fmla="*/ 1133 w 1919"/>
                <a:gd name="T43" fmla="*/ 198 h 1850"/>
                <a:gd name="T44" fmla="*/ 1146 w 1919"/>
                <a:gd name="T45" fmla="*/ 304 h 1850"/>
                <a:gd name="T46" fmla="*/ 1100 w 1919"/>
                <a:gd name="T47" fmla="*/ 389 h 1850"/>
                <a:gd name="T48" fmla="*/ 1242 w 1919"/>
                <a:gd name="T49" fmla="*/ 388 h 1850"/>
                <a:gd name="T50" fmla="*/ 1334 w 1919"/>
                <a:gd name="T51" fmla="*/ 346 h 1850"/>
                <a:gd name="T52" fmla="*/ 1392 w 1919"/>
                <a:gd name="T53" fmla="*/ 262 h 1850"/>
                <a:gd name="T54" fmla="*/ 1354 w 1919"/>
                <a:gd name="T55" fmla="*/ 71 h 1850"/>
                <a:gd name="T56" fmla="*/ 1432 w 1919"/>
                <a:gd name="T57" fmla="*/ 17 h 1850"/>
                <a:gd name="T58" fmla="*/ 1532 w 1919"/>
                <a:gd name="T59" fmla="*/ 89 h 1850"/>
                <a:gd name="T60" fmla="*/ 1704 w 1919"/>
                <a:gd name="T61" fmla="*/ 31 h 1850"/>
                <a:gd name="T62" fmla="*/ 1741 w 1919"/>
                <a:gd name="T63" fmla="*/ 122 h 1850"/>
                <a:gd name="T64" fmla="*/ 1722 w 1919"/>
                <a:gd name="T65" fmla="*/ 257 h 1850"/>
                <a:gd name="T66" fmla="*/ 1759 w 1919"/>
                <a:gd name="T67" fmla="*/ 362 h 1850"/>
                <a:gd name="T68" fmla="*/ 1794 w 1919"/>
                <a:gd name="T69" fmla="*/ 480 h 1850"/>
                <a:gd name="T70" fmla="*/ 1915 w 1919"/>
                <a:gd name="T71" fmla="*/ 578 h 1850"/>
                <a:gd name="T72" fmla="*/ 1875 w 1919"/>
                <a:gd name="T73" fmla="*/ 746 h 1850"/>
                <a:gd name="T74" fmla="*/ 1866 w 1919"/>
                <a:gd name="T75" fmla="*/ 797 h 1850"/>
                <a:gd name="T76" fmla="*/ 1727 w 1919"/>
                <a:gd name="T77" fmla="*/ 892 h 1850"/>
                <a:gd name="T78" fmla="*/ 1643 w 1919"/>
                <a:gd name="T79" fmla="*/ 930 h 1850"/>
                <a:gd name="T80" fmla="*/ 1531 w 1919"/>
                <a:gd name="T81" fmla="*/ 991 h 1850"/>
                <a:gd name="T82" fmla="*/ 1456 w 1919"/>
                <a:gd name="T83" fmla="*/ 1084 h 1850"/>
                <a:gd name="T84" fmla="*/ 1549 w 1919"/>
                <a:gd name="T85" fmla="*/ 1153 h 1850"/>
                <a:gd name="T86" fmla="*/ 1493 w 1919"/>
                <a:gd name="T87" fmla="*/ 1235 h 1850"/>
                <a:gd name="T88" fmla="*/ 1422 w 1919"/>
                <a:gd name="T89" fmla="*/ 1233 h 1850"/>
                <a:gd name="T90" fmla="*/ 1396 w 1919"/>
                <a:gd name="T91" fmla="*/ 1334 h 1850"/>
                <a:gd name="T92" fmla="*/ 1295 w 1919"/>
                <a:gd name="T93" fmla="*/ 1410 h 1850"/>
                <a:gd name="T94" fmla="*/ 1216 w 1919"/>
                <a:gd name="T95" fmla="*/ 1493 h 1850"/>
                <a:gd name="T96" fmla="*/ 1183 w 1919"/>
                <a:gd name="T97" fmla="*/ 1562 h 1850"/>
                <a:gd name="T98" fmla="*/ 1117 w 1919"/>
                <a:gd name="T99" fmla="*/ 1466 h 1850"/>
                <a:gd name="T100" fmla="*/ 1049 w 1919"/>
                <a:gd name="T101" fmla="*/ 1354 h 1850"/>
                <a:gd name="T102" fmla="*/ 967 w 1919"/>
                <a:gd name="T103" fmla="*/ 1475 h 1850"/>
                <a:gd name="T104" fmla="*/ 897 w 1919"/>
                <a:gd name="T105" fmla="*/ 1514 h 1850"/>
                <a:gd name="T106" fmla="*/ 749 w 1919"/>
                <a:gd name="T107" fmla="*/ 1616 h 1850"/>
                <a:gd name="T108" fmla="*/ 613 w 1919"/>
                <a:gd name="T109" fmla="*/ 1642 h 1850"/>
                <a:gd name="T110" fmla="*/ 528 w 1919"/>
                <a:gd name="T111" fmla="*/ 1751 h 1850"/>
                <a:gd name="T112" fmla="*/ 478 w 1919"/>
                <a:gd name="T113" fmla="*/ 1778 h 1850"/>
                <a:gd name="T114" fmla="*/ 385 w 1919"/>
                <a:gd name="T115" fmla="*/ 1831 h 1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919" h="1850">
                  <a:moveTo>
                    <a:pt x="306" y="1850"/>
                  </a:moveTo>
                  <a:cubicBezTo>
                    <a:pt x="296" y="1850"/>
                    <a:pt x="290" y="1838"/>
                    <a:pt x="286" y="1828"/>
                  </a:cubicBezTo>
                  <a:cubicBezTo>
                    <a:pt x="285" y="1825"/>
                    <a:pt x="284" y="1822"/>
                    <a:pt x="282" y="1820"/>
                  </a:cubicBezTo>
                  <a:cubicBezTo>
                    <a:pt x="277" y="1811"/>
                    <a:pt x="274" y="1808"/>
                    <a:pt x="269" y="1808"/>
                  </a:cubicBezTo>
                  <a:cubicBezTo>
                    <a:pt x="268" y="1808"/>
                    <a:pt x="266" y="1808"/>
                    <a:pt x="265" y="1808"/>
                  </a:cubicBezTo>
                  <a:cubicBezTo>
                    <a:pt x="261" y="1809"/>
                    <a:pt x="259" y="1815"/>
                    <a:pt x="257" y="1824"/>
                  </a:cubicBezTo>
                  <a:lnTo>
                    <a:pt x="255" y="1833"/>
                  </a:lnTo>
                  <a:lnTo>
                    <a:pt x="250" y="1829"/>
                  </a:lnTo>
                  <a:cubicBezTo>
                    <a:pt x="247" y="1826"/>
                    <a:pt x="245" y="1823"/>
                    <a:pt x="243" y="1820"/>
                  </a:cubicBezTo>
                  <a:cubicBezTo>
                    <a:pt x="233" y="1804"/>
                    <a:pt x="237" y="1794"/>
                    <a:pt x="249" y="1770"/>
                  </a:cubicBezTo>
                  <a:cubicBezTo>
                    <a:pt x="256" y="1757"/>
                    <a:pt x="253" y="1753"/>
                    <a:pt x="247" y="1746"/>
                  </a:cubicBezTo>
                  <a:cubicBezTo>
                    <a:pt x="244" y="1743"/>
                    <a:pt x="240" y="1739"/>
                    <a:pt x="237" y="1733"/>
                  </a:cubicBezTo>
                  <a:cubicBezTo>
                    <a:pt x="229" y="1716"/>
                    <a:pt x="220" y="1705"/>
                    <a:pt x="204" y="1705"/>
                  </a:cubicBezTo>
                  <a:cubicBezTo>
                    <a:pt x="201" y="1705"/>
                    <a:pt x="198" y="1705"/>
                    <a:pt x="195" y="1706"/>
                  </a:cubicBezTo>
                  <a:cubicBezTo>
                    <a:pt x="188" y="1708"/>
                    <a:pt x="183" y="1709"/>
                    <a:pt x="179" y="1709"/>
                  </a:cubicBezTo>
                  <a:cubicBezTo>
                    <a:pt x="171" y="1709"/>
                    <a:pt x="168" y="1704"/>
                    <a:pt x="166" y="1700"/>
                  </a:cubicBezTo>
                  <a:cubicBezTo>
                    <a:pt x="165" y="1698"/>
                    <a:pt x="164" y="1696"/>
                    <a:pt x="162" y="1693"/>
                  </a:cubicBezTo>
                  <a:cubicBezTo>
                    <a:pt x="160" y="1691"/>
                    <a:pt x="159" y="1689"/>
                    <a:pt x="157" y="1687"/>
                  </a:cubicBezTo>
                  <a:cubicBezTo>
                    <a:pt x="150" y="1680"/>
                    <a:pt x="145" y="1673"/>
                    <a:pt x="150" y="1652"/>
                  </a:cubicBezTo>
                  <a:cubicBezTo>
                    <a:pt x="153" y="1638"/>
                    <a:pt x="156" y="1636"/>
                    <a:pt x="164" y="1633"/>
                  </a:cubicBezTo>
                  <a:cubicBezTo>
                    <a:pt x="168" y="1631"/>
                    <a:pt x="174" y="1629"/>
                    <a:pt x="183" y="1621"/>
                  </a:cubicBezTo>
                  <a:cubicBezTo>
                    <a:pt x="188" y="1617"/>
                    <a:pt x="195" y="1611"/>
                    <a:pt x="195" y="1609"/>
                  </a:cubicBezTo>
                  <a:cubicBezTo>
                    <a:pt x="195" y="1609"/>
                    <a:pt x="195" y="1609"/>
                    <a:pt x="195" y="1609"/>
                  </a:cubicBezTo>
                  <a:cubicBezTo>
                    <a:pt x="195" y="1609"/>
                    <a:pt x="195" y="1608"/>
                    <a:pt x="194" y="1608"/>
                  </a:cubicBezTo>
                  <a:cubicBezTo>
                    <a:pt x="192" y="1606"/>
                    <a:pt x="190" y="1602"/>
                    <a:pt x="188" y="1596"/>
                  </a:cubicBezTo>
                  <a:cubicBezTo>
                    <a:pt x="186" y="1591"/>
                    <a:pt x="185" y="1591"/>
                    <a:pt x="184" y="1591"/>
                  </a:cubicBezTo>
                  <a:cubicBezTo>
                    <a:pt x="183" y="1591"/>
                    <a:pt x="182" y="1591"/>
                    <a:pt x="180" y="1591"/>
                  </a:cubicBezTo>
                  <a:cubicBezTo>
                    <a:pt x="177" y="1592"/>
                    <a:pt x="174" y="1593"/>
                    <a:pt x="170" y="1593"/>
                  </a:cubicBezTo>
                  <a:cubicBezTo>
                    <a:pt x="165" y="1593"/>
                    <a:pt x="160" y="1592"/>
                    <a:pt x="155" y="1590"/>
                  </a:cubicBezTo>
                  <a:cubicBezTo>
                    <a:pt x="140" y="1584"/>
                    <a:pt x="138" y="1580"/>
                    <a:pt x="138" y="1571"/>
                  </a:cubicBezTo>
                  <a:cubicBezTo>
                    <a:pt x="138" y="1566"/>
                    <a:pt x="138" y="1561"/>
                    <a:pt x="135" y="1553"/>
                  </a:cubicBezTo>
                  <a:cubicBezTo>
                    <a:pt x="132" y="1545"/>
                    <a:pt x="131" y="1540"/>
                    <a:pt x="130" y="1536"/>
                  </a:cubicBezTo>
                  <a:cubicBezTo>
                    <a:pt x="127" y="1529"/>
                    <a:pt x="127" y="1528"/>
                    <a:pt x="121" y="1519"/>
                  </a:cubicBezTo>
                  <a:cubicBezTo>
                    <a:pt x="119" y="1514"/>
                    <a:pt x="116" y="1514"/>
                    <a:pt x="114" y="1514"/>
                  </a:cubicBezTo>
                  <a:cubicBezTo>
                    <a:pt x="111" y="1514"/>
                    <a:pt x="108" y="1515"/>
                    <a:pt x="104" y="1516"/>
                  </a:cubicBezTo>
                  <a:cubicBezTo>
                    <a:pt x="100" y="1517"/>
                    <a:pt x="96" y="1518"/>
                    <a:pt x="91" y="1518"/>
                  </a:cubicBezTo>
                  <a:cubicBezTo>
                    <a:pt x="89" y="1518"/>
                    <a:pt x="88" y="1518"/>
                    <a:pt x="86" y="1517"/>
                  </a:cubicBezTo>
                  <a:cubicBezTo>
                    <a:pt x="79" y="1516"/>
                    <a:pt x="74" y="1513"/>
                    <a:pt x="71" y="1509"/>
                  </a:cubicBezTo>
                  <a:cubicBezTo>
                    <a:pt x="68" y="1503"/>
                    <a:pt x="68" y="1494"/>
                    <a:pt x="72" y="1481"/>
                  </a:cubicBezTo>
                  <a:cubicBezTo>
                    <a:pt x="75" y="1468"/>
                    <a:pt x="73" y="1468"/>
                    <a:pt x="66" y="1465"/>
                  </a:cubicBezTo>
                  <a:cubicBezTo>
                    <a:pt x="64" y="1464"/>
                    <a:pt x="62" y="1463"/>
                    <a:pt x="59" y="1462"/>
                  </a:cubicBezTo>
                  <a:cubicBezTo>
                    <a:pt x="53" y="1459"/>
                    <a:pt x="42" y="1453"/>
                    <a:pt x="43" y="1445"/>
                  </a:cubicBezTo>
                  <a:cubicBezTo>
                    <a:pt x="44" y="1441"/>
                    <a:pt x="48" y="1439"/>
                    <a:pt x="54" y="1437"/>
                  </a:cubicBezTo>
                  <a:cubicBezTo>
                    <a:pt x="65" y="1435"/>
                    <a:pt x="66" y="1428"/>
                    <a:pt x="66" y="1409"/>
                  </a:cubicBezTo>
                  <a:cubicBezTo>
                    <a:pt x="66" y="1400"/>
                    <a:pt x="70" y="1395"/>
                    <a:pt x="79" y="1395"/>
                  </a:cubicBezTo>
                  <a:cubicBezTo>
                    <a:pt x="81" y="1395"/>
                    <a:pt x="84" y="1396"/>
                    <a:pt x="87" y="1396"/>
                  </a:cubicBezTo>
                  <a:cubicBezTo>
                    <a:pt x="90" y="1397"/>
                    <a:pt x="94" y="1397"/>
                    <a:pt x="98" y="1397"/>
                  </a:cubicBezTo>
                  <a:cubicBezTo>
                    <a:pt x="100" y="1397"/>
                    <a:pt x="102" y="1397"/>
                    <a:pt x="104" y="1397"/>
                  </a:cubicBezTo>
                  <a:cubicBezTo>
                    <a:pt x="106" y="1396"/>
                    <a:pt x="108" y="1395"/>
                    <a:pt x="109" y="1394"/>
                  </a:cubicBezTo>
                  <a:cubicBezTo>
                    <a:pt x="111" y="1391"/>
                    <a:pt x="110" y="1384"/>
                    <a:pt x="108" y="1376"/>
                  </a:cubicBezTo>
                  <a:cubicBezTo>
                    <a:pt x="107" y="1371"/>
                    <a:pt x="106" y="1365"/>
                    <a:pt x="106" y="1360"/>
                  </a:cubicBezTo>
                  <a:cubicBezTo>
                    <a:pt x="106" y="1342"/>
                    <a:pt x="106" y="1340"/>
                    <a:pt x="96" y="1340"/>
                  </a:cubicBezTo>
                  <a:cubicBezTo>
                    <a:pt x="87" y="1340"/>
                    <a:pt x="76" y="1338"/>
                    <a:pt x="72" y="1329"/>
                  </a:cubicBezTo>
                  <a:cubicBezTo>
                    <a:pt x="70" y="1325"/>
                    <a:pt x="68" y="1318"/>
                    <a:pt x="75" y="1308"/>
                  </a:cubicBezTo>
                  <a:cubicBezTo>
                    <a:pt x="79" y="1303"/>
                    <a:pt x="80" y="1298"/>
                    <a:pt x="79" y="1296"/>
                  </a:cubicBezTo>
                  <a:cubicBezTo>
                    <a:pt x="78" y="1294"/>
                    <a:pt x="75" y="1293"/>
                    <a:pt x="74" y="1293"/>
                  </a:cubicBezTo>
                  <a:cubicBezTo>
                    <a:pt x="73" y="1293"/>
                    <a:pt x="72" y="1294"/>
                    <a:pt x="71" y="1294"/>
                  </a:cubicBezTo>
                  <a:cubicBezTo>
                    <a:pt x="66" y="1295"/>
                    <a:pt x="62" y="1295"/>
                    <a:pt x="57" y="1296"/>
                  </a:cubicBezTo>
                  <a:cubicBezTo>
                    <a:pt x="51" y="1296"/>
                    <a:pt x="43" y="1296"/>
                    <a:pt x="30" y="1300"/>
                  </a:cubicBezTo>
                  <a:cubicBezTo>
                    <a:pt x="27" y="1301"/>
                    <a:pt x="24" y="1301"/>
                    <a:pt x="22" y="1301"/>
                  </a:cubicBezTo>
                  <a:cubicBezTo>
                    <a:pt x="18" y="1301"/>
                    <a:pt x="14" y="1300"/>
                    <a:pt x="12" y="1297"/>
                  </a:cubicBezTo>
                  <a:cubicBezTo>
                    <a:pt x="8" y="1292"/>
                    <a:pt x="9" y="1284"/>
                    <a:pt x="9" y="1274"/>
                  </a:cubicBezTo>
                  <a:cubicBezTo>
                    <a:pt x="10" y="1270"/>
                    <a:pt x="10" y="1266"/>
                    <a:pt x="10" y="1261"/>
                  </a:cubicBezTo>
                  <a:cubicBezTo>
                    <a:pt x="10" y="1253"/>
                    <a:pt x="8" y="1247"/>
                    <a:pt x="6" y="1241"/>
                  </a:cubicBezTo>
                  <a:cubicBezTo>
                    <a:pt x="3" y="1233"/>
                    <a:pt x="0" y="1224"/>
                    <a:pt x="9" y="1217"/>
                  </a:cubicBezTo>
                  <a:cubicBezTo>
                    <a:pt x="15" y="1213"/>
                    <a:pt x="20" y="1210"/>
                    <a:pt x="24" y="1210"/>
                  </a:cubicBezTo>
                  <a:cubicBezTo>
                    <a:pt x="27" y="1210"/>
                    <a:pt x="33" y="1212"/>
                    <a:pt x="33" y="1223"/>
                  </a:cubicBezTo>
                  <a:cubicBezTo>
                    <a:pt x="33" y="1227"/>
                    <a:pt x="35" y="1231"/>
                    <a:pt x="38" y="1234"/>
                  </a:cubicBezTo>
                  <a:cubicBezTo>
                    <a:pt x="41" y="1238"/>
                    <a:pt x="45" y="1240"/>
                    <a:pt x="47" y="1240"/>
                  </a:cubicBezTo>
                  <a:cubicBezTo>
                    <a:pt x="48" y="1240"/>
                    <a:pt x="48" y="1239"/>
                    <a:pt x="49" y="1239"/>
                  </a:cubicBezTo>
                  <a:cubicBezTo>
                    <a:pt x="50" y="1236"/>
                    <a:pt x="52" y="1233"/>
                    <a:pt x="54" y="1229"/>
                  </a:cubicBezTo>
                  <a:cubicBezTo>
                    <a:pt x="59" y="1219"/>
                    <a:pt x="65" y="1206"/>
                    <a:pt x="76" y="1197"/>
                  </a:cubicBezTo>
                  <a:cubicBezTo>
                    <a:pt x="82" y="1192"/>
                    <a:pt x="85" y="1191"/>
                    <a:pt x="88" y="1190"/>
                  </a:cubicBezTo>
                  <a:cubicBezTo>
                    <a:pt x="92" y="1188"/>
                    <a:pt x="93" y="1187"/>
                    <a:pt x="98" y="1178"/>
                  </a:cubicBezTo>
                  <a:cubicBezTo>
                    <a:pt x="106" y="1161"/>
                    <a:pt x="118" y="1157"/>
                    <a:pt x="130" y="1152"/>
                  </a:cubicBezTo>
                  <a:lnTo>
                    <a:pt x="135" y="1150"/>
                  </a:lnTo>
                  <a:cubicBezTo>
                    <a:pt x="141" y="1147"/>
                    <a:pt x="146" y="1147"/>
                    <a:pt x="150" y="1147"/>
                  </a:cubicBezTo>
                  <a:cubicBezTo>
                    <a:pt x="151" y="1147"/>
                    <a:pt x="152" y="1147"/>
                    <a:pt x="153" y="1146"/>
                  </a:cubicBezTo>
                  <a:cubicBezTo>
                    <a:pt x="152" y="1146"/>
                    <a:pt x="153" y="1146"/>
                    <a:pt x="153" y="1145"/>
                  </a:cubicBezTo>
                  <a:cubicBezTo>
                    <a:pt x="153" y="1138"/>
                    <a:pt x="148" y="1133"/>
                    <a:pt x="148" y="1133"/>
                  </a:cubicBezTo>
                  <a:lnTo>
                    <a:pt x="145" y="1130"/>
                  </a:lnTo>
                  <a:lnTo>
                    <a:pt x="166" y="1115"/>
                  </a:lnTo>
                  <a:cubicBezTo>
                    <a:pt x="165" y="1114"/>
                    <a:pt x="164" y="1114"/>
                    <a:pt x="163" y="1114"/>
                  </a:cubicBezTo>
                  <a:cubicBezTo>
                    <a:pt x="162" y="1114"/>
                    <a:pt x="159" y="1114"/>
                    <a:pt x="156" y="1116"/>
                  </a:cubicBezTo>
                  <a:cubicBezTo>
                    <a:pt x="147" y="1122"/>
                    <a:pt x="136" y="1127"/>
                    <a:pt x="125" y="1127"/>
                  </a:cubicBezTo>
                  <a:cubicBezTo>
                    <a:pt x="119" y="1127"/>
                    <a:pt x="113" y="1125"/>
                    <a:pt x="108" y="1122"/>
                  </a:cubicBezTo>
                  <a:cubicBezTo>
                    <a:pt x="104" y="1120"/>
                    <a:pt x="102" y="1116"/>
                    <a:pt x="101" y="1112"/>
                  </a:cubicBezTo>
                  <a:cubicBezTo>
                    <a:pt x="98" y="1094"/>
                    <a:pt x="119" y="1067"/>
                    <a:pt x="122" y="1064"/>
                  </a:cubicBezTo>
                  <a:cubicBezTo>
                    <a:pt x="127" y="1058"/>
                    <a:pt x="131" y="1050"/>
                    <a:pt x="137" y="1041"/>
                  </a:cubicBezTo>
                  <a:cubicBezTo>
                    <a:pt x="143" y="1030"/>
                    <a:pt x="150" y="1019"/>
                    <a:pt x="159" y="1006"/>
                  </a:cubicBezTo>
                  <a:cubicBezTo>
                    <a:pt x="168" y="995"/>
                    <a:pt x="175" y="990"/>
                    <a:pt x="180" y="986"/>
                  </a:cubicBezTo>
                  <a:cubicBezTo>
                    <a:pt x="185" y="983"/>
                    <a:pt x="188" y="981"/>
                    <a:pt x="191" y="973"/>
                  </a:cubicBezTo>
                  <a:cubicBezTo>
                    <a:pt x="193" y="966"/>
                    <a:pt x="192" y="959"/>
                    <a:pt x="191" y="952"/>
                  </a:cubicBezTo>
                  <a:cubicBezTo>
                    <a:pt x="190" y="941"/>
                    <a:pt x="189" y="928"/>
                    <a:pt x="197" y="914"/>
                  </a:cubicBezTo>
                  <a:cubicBezTo>
                    <a:pt x="205" y="897"/>
                    <a:pt x="200" y="882"/>
                    <a:pt x="195" y="865"/>
                  </a:cubicBezTo>
                  <a:cubicBezTo>
                    <a:pt x="193" y="860"/>
                    <a:pt x="192" y="855"/>
                    <a:pt x="190" y="850"/>
                  </a:cubicBezTo>
                  <a:cubicBezTo>
                    <a:pt x="187" y="838"/>
                    <a:pt x="184" y="832"/>
                    <a:pt x="180" y="826"/>
                  </a:cubicBezTo>
                  <a:cubicBezTo>
                    <a:pt x="177" y="821"/>
                    <a:pt x="174" y="816"/>
                    <a:pt x="173" y="809"/>
                  </a:cubicBezTo>
                  <a:cubicBezTo>
                    <a:pt x="170" y="796"/>
                    <a:pt x="163" y="786"/>
                    <a:pt x="145" y="768"/>
                  </a:cubicBezTo>
                  <a:cubicBezTo>
                    <a:pt x="136" y="759"/>
                    <a:pt x="132" y="753"/>
                    <a:pt x="132" y="747"/>
                  </a:cubicBezTo>
                  <a:cubicBezTo>
                    <a:pt x="132" y="740"/>
                    <a:pt x="138" y="736"/>
                    <a:pt x="145" y="730"/>
                  </a:cubicBezTo>
                  <a:cubicBezTo>
                    <a:pt x="148" y="728"/>
                    <a:pt x="149" y="726"/>
                    <a:pt x="149" y="725"/>
                  </a:cubicBezTo>
                  <a:cubicBezTo>
                    <a:pt x="148" y="722"/>
                    <a:pt x="137" y="718"/>
                    <a:pt x="131" y="715"/>
                  </a:cubicBezTo>
                  <a:lnTo>
                    <a:pt x="126" y="713"/>
                  </a:lnTo>
                  <a:cubicBezTo>
                    <a:pt x="109" y="706"/>
                    <a:pt x="106" y="698"/>
                    <a:pt x="106" y="681"/>
                  </a:cubicBezTo>
                  <a:cubicBezTo>
                    <a:pt x="106" y="662"/>
                    <a:pt x="106" y="654"/>
                    <a:pt x="94" y="649"/>
                  </a:cubicBezTo>
                  <a:cubicBezTo>
                    <a:pt x="87" y="647"/>
                    <a:pt x="80" y="646"/>
                    <a:pt x="76" y="646"/>
                  </a:cubicBezTo>
                  <a:cubicBezTo>
                    <a:pt x="71" y="646"/>
                    <a:pt x="67" y="647"/>
                    <a:pt x="67" y="647"/>
                  </a:cubicBezTo>
                  <a:lnTo>
                    <a:pt x="58" y="648"/>
                  </a:lnTo>
                  <a:lnTo>
                    <a:pt x="63" y="641"/>
                  </a:lnTo>
                  <a:cubicBezTo>
                    <a:pt x="64" y="640"/>
                    <a:pt x="70" y="631"/>
                    <a:pt x="85" y="625"/>
                  </a:cubicBezTo>
                  <a:cubicBezTo>
                    <a:pt x="91" y="623"/>
                    <a:pt x="91" y="620"/>
                    <a:pt x="91" y="619"/>
                  </a:cubicBezTo>
                  <a:cubicBezTo>
                    <a:pt x="92" y="614"/>
                    <a:pt x="87" y="606"/>
                    <a:pt x="79" y="600"/>
                  </a:cubicBezTo>
                  <a:cubicBezTo>
                    <a:pt x="69" y="592"/>
                    <a:pt x="65" y="583"/>
                    <a:pt x="67" y="576"/>
                  </a:cubicBezTo>
                  <a:cubicBezTo>
                    <a:pt x="68" y="572"/>
                    <a:pt x="71" y="566"/>
                    <a:pt x="83" y="564"/>
                  </a:cubicBezTo>
                  <a:cubicBezTo>
                    <a:pt x="102" y="561"/>
                    <a:pt x="111" y="558"/>
                    <a:pt x="115" y="548"/>
                  </a:cubicBezTo>
                  <a:cubicBezTo>
                    <a:pt x="120" y="540"/>
                    <a:pt x="127" y="534"/>
                    <a:pt x="133" y="534"/>
                  </a:cubicBezTo>
                  <a:cubicBezTo>
                    <a:pt x="136" y="534"/>
                    <a:pt x="142" y="535"/>
                    <a:pt x="145" y="542"/>
                  </a:cubicBezTo>
                  <a:cubicBezTo>
                    <a:pt x="150" y="552"/>
                    <a:pt x="157" y="555"/>
                    <a:pt x="177" y="555"/>
                  </a:cubicBezTo>
                  <a:cubicBezTo>
                    <a:pt x="180" y="555"/>
                    <a:pt x="180" y="554"/>
                    <a:pt x="180" y="554"/>
                  </a:cubicBezTo>
                  <a:cubicBezTo>
                    <a:pt x="182" y="551"/>
                    <a:pt x="170" y="536"/>
                    <a:pt x="165" y="531"/>
                  </a:cubicBezTo>
                  <a:cubicBezTo>
                    <a:pt x="163" y="528"/>
                    <a:pt x="161" y="525"/>
                    <a:pt x="159" y="523"/>
                  </a:cubicBezTo>
                  <a:cubicBezTo>
                    <a:pt x="155" y="518"/>
                    <a:pt x="156" y="514"/>
                    <a:pt x="157" y="511"/>
                  </a:cubicBezTo>
                  <a:cubicBezTo>
                    <a:pt x="161" y="503"/>
                    <a:pt x="177" y="503"/>
                    <a:pt x="180" y="503"/>
                  </a:cubicBezTo>
                  <a:cubicBezTo>
                    <a:pt x="189" y="503"/>
                    <a:pt x="192" y="513"/>
                    <a:pt x="196" y="523"/>
                  </a:cubicBezTo>
                  <a:cubicBezTo>
                    <a:pt x="198" y="527"/>
                    <a:pt x="199" y="531"/>
                    <a:pt x="201" y="534"/>
                  </a:cubicBezTo>
                  <a:cubicBezTo>
                    <a:pt x="203" y="539"/>
                    <a:pt x="210" y="542"/>
                    <a:pt x="221" y="542"/>
                  </a:cubicBezTo>
                  <a:cubicBezTo>
                    <a:pt x="225" y="542"/>
                    <a:pt x="231" y="541"/>
                    <a:pt x="237" y="540"/>
                  </a:cubicBezTo>
                  <a:cubicBezTo>
                    <a:pt x="239" y="540"/>
                    <a:pt x="241" y="540"/>
                    <a:pt x="243" y="540"/>
                  </a:cubicBezTo>
                  <a:cubicBezTo>
                    <a:pt x="260" y="540"/>
                    <a:pt x="277" y="551"/>
                    <a:pt x="290" y="562"/>
                  </a:cubicBezTo>
                  <a:cubicBezTo>
                    <a:pt x="297" y="568"/>
                    <a:pt x="303" y="571"/>
                    <a:pt x="306" y="571"/>
                  </a:cubicBezTo>
                  <a:cubicBezTo>
                    <a:pt x="307" y="571"/>
                    <a:pt x="308" y="571"/>
                    <a:pt x="309" y="566"/>
                  </a:cubicBezTo>
                  <a:cubicBezTo>
                    <a:pt x="310" y="562"/>
                    <a:pt x="306" y="558"/>
                    <a:pt x="302" y="554"/>
                  </a:cubicBezTo>
                  <a:cubicBezTo>
                    <a:pt x="298" y="549"/>
                    <a:pt x="293" y="543"/>
                    <a:pt x="295" y="537"/>
                  </a:cubicBezTo>
                  <a:cubicBezTo>
                    <a:pt x="296" y="533"/>
                    <a:pt x="300" y="530"/>
                    <a:pt x="305" y="530"/>
                  </a:cubicBezTo>
                  <a:cubicBezTo>
                    <a:pt x="314" y="530"/>
                    <a:pt x="326" y="537"/>
                    <a:pt x="334" y="548"/>
                  </a:cubicBezTo>
                  <a:cubicBezTo>
                    <a:pt x="336" y="551"/>
                    <a:pt x="340" y="552"/>
                    <a:pt x="344" y="552"/>
                  </a:cubicBezTo>
                  <a:cubicBezTo>
                    <a:pt x="354" y="552"/>
                    <a:pt x="366" y="544"/>
                    <a:pt x="371" y="539"/>
                  </a:cubicBezTo>
                  <a:cubicBezTo>
                    <a:pt x="381" y="529"/>
                    <a:pt x="426" y="511"/>
                    <a:pt x="443" y="506"/>
                  </a:cubicBezTo>
                  <a:cubicBezTo>
                    <a:pt x="447" y="504"/>
                    <a:pt x="452" y="503"/>
                    <a:pt x="456" y="503"/>
                  </a:cubicBezTo>
                  <a:cubicBezTo>
                    <a:pt x="463" y="503"/>
                    <a:pt x="473" y="507"/>
                    <a:pt x="477" y="523"/>
                  </a:cubicBezTo>
                  <a:cubicBezTo>
                    <a:pt x="477" y="525"/>
                    <a:pt x="477" y="525"/>
                    <a:pt x="479" y="525"/>
                  </a:cubicBezTo>
                  <a:cubicBezTo>
                    <a:pt x="486" y="525"/>
                    <a:pt x="504" y="511"/>
                    <a:pt x="510" y="499"/>
                  </a:cubicBezTo>
                  <a:cubicBezTo>
                    <a:pt x="516" y="487"/>
                    <a:pt x="519" y="482"/>
                    <a:pt x="523" y="475"/>
                  </a:cubicBezTo>
                  <a:cubicBezTo>
                    <a:pt x="525" y="472"/>
                    <a:pt x="528" y="469"/>
                    <a:pt x="530" y="464"/>
                  </a:cubicBezTo>
                  <a:cubicBezTo>
                    <a:pt x="536" y="455"/>
                    <a:pt x="535" y="454"/>
                    <a:pt x="530" y="448"/>
                  </a:cubicBezTo>
                  <a:cubicBezTo>
                    <a:pt x="529" y="447"/>
                    <a:pt x="527" y="445"/>
                    <a:pt x="525" y="442"/>
                  </a:cubicBezTo>
                  <a:cubicBezTo>
                    <a:pt x="518" y="432"/>
                    <a:pt x="506" y="425"/>
                    <a:pt x="491" y="415"/>
                  </a:cubicBezTo>
                  <a:lnTo>
                    <a:pt x="485" y="411"/>
                  </a:lnTo>
                  <a:cubicBezTo>
                    <a:pt x="474" y="404"/>
                    <a:pt x="466" y="398"/>
                    <a:pt x="465" y="390"/>
                  </a:cubicBezTo>
                  <a:cubicBezTo>
                    <a:pt x="464" y="386"/>
                    <a:pt x="466" y="382"/>
                    <a:pt x="470" y="376"/>
                  </a:cubicBezTo>
                  <a:cubicBezTo>
                    <a:pt x="473" y="372"/>
                    <a:pt x="476" y="370"/>
                    <a:pt x="480" y="370"/>
                  </a:cubicBezTo>
                  <a:cubicBezTo>
                    <a:pt x="482" y="370"/>
                    <a:pt x="483" y="370"/>
                    <a:pt x="484" y="371"/>
                  </a:cubicBezTo>
                  <a:cubicBezTo>
                    <a:pt x="484" y="371"/>
                    <a:pt x="484" y="371"/>
                    <a:pt x="484" y="371"/>
                  </a:cubicBezTo>
                  <a:cubicBezTo>
                    <a:pt x="485" y="371"/>
                    <a:pt x="486" y="370"/>
                    <a:pt x="487" y="368"/>
                  </a:cubicBezTo>
                  <a:cubicBezTo>
                    <a:pt x="491" y="360"/>
                    <a:pt x="501" y="340"/>
                    <a:pt x="522" y="340"/>
                  </a:cubicBezTo>
                  <a:cubicBezTo>
                    <a:pt x="539" y="340"/>
                    <a:pt x="547" y="340"/>
                    <a:pt x="554" y="332"/>
                  </a:cubicBezTo>
                  <a:cubicBezTo>
                    <a:pt x="558" y="329"/>
                    <a:pt x="560" y="322"/>
                    <a:pt x="563" y="315"/>
                  </a:cubicBezTo>
                  <a:cubicBezTo>
                    <a:pt x="567" y="305"/>
                    <a:pt x="571" y="294"/>
                    <a:pt x="578" y="289"/>
                  </a:cubicBezTo>
                  <a:cubicBezTo>
                    <a:pt x="584" y="284"/>
                    <a:pt x="590" y="283"/>
                    <a:pt x="595" y="283"/>
                  </a:cubicBezTo>
                  <a:cubicBezTo>
                    <a:pt x="601" y="283"/>
                    <a:pt x="604" y="282"/>
                    <a:pt x="606" y="278"/>
                  </a:cubicBezTo>
                  <a:cubicBezTo>
                    <a:pt x="607" y="276"/>
                    <a:pt x="608" y="274"/>
                    <a:pt x="609" y="272"/>
                  </a:cubicBezTo>
                  <a:cubicBezTo>
                    <a:pt x="612" y="262"/>
                    <a:pt x="616" y="253"/>
                    <a:pt x="635" y="250"/>
                  </a:cubicBezTo>
                  <a:cubicBezTo>
                    <a:pt x="648" y="248"/>
                    <a:pt x="657" y="243"/>
                    <a:pt x="663" y="238"/>
                  </a:cubicBezTo>
                  <a:lnTo>
                    <a:pt x="664" y="237"/>
                  </a:lnTo>
                  <a:lnTo>
                    <a:pt x="666" y="237"/>
                  </a:lnTo>
                  <a:cubicBezTo>
                    <a:pt x="677" y="237"/>
                    <a:pt x="684" y="235"/>
                    <a:pt x="687" y="231"/>
                  </a:cubicBezTo>
                  <a:cubicBezTo>
                    <a:pt x="695" y="219"/>
                    <a:pt x="718" y="218"/>
                    <a:pt x="737" y="217"/>
                  </a:cubicBezTo>
                  <a:cubicBezTo>
                    <a:pt x="743" y="217"/>
                    <a:pt x="748" y="217"/>
                    <a:pt x="751" y="216"/>
                  </a:cubicBezTo>
                  <a:cubicBezTo>
                    <a:pt x="753" y="216"/>
                    <a:pt x="755" y="215"/>
                    <a:pt x="758" y="215"/>
                  </a:cubicBezTo>
                  <a:cubicBezTo>
                    <a:pt x="774" y="213"/>
                    <a:pt x="808" y="208"/>
                    <a:pt x="821" y="195"/>
                  </a:cubicBezTo>
                  <a:cubicBezTo>
                    <a:pt x="832" y="183"/>
                    <a:pt x="855" y="169"/>
                    <a:pt x="872" y="159"/>
                  </a:cubicBezTo>
                  <a:cubicBezTo>
                    <a:pt x="877" y="156"/>
                    <a:pt x="881" y="153"/>
                    <a:pt x="884" y="151"/>
                  </a:cubicBezTo>
                  <a:cubicBezTo>
                    <a:pt x="898" y="142"/>
                    <a:pt x="909" y="136"/>
                    <a:pt x="924" y="127"/>
                  </a:cubicBezTo>
                  <a:cubicBezTo>
                    <a:pt x="935" y="121"/>
                    <a:pt x="935" y="119"/>
                    <a:pt x="937" y="114"/>
                  </a:cubicBezTo>
                  <a:cubicBezTo>
                    <a:pt x="938" y="113"/>
                    <a:pt x="939" y="111"/>
                    <a:pt x="940" y="109"/>
                  </a:cubicBezTo>
                  <a:cubicBezTo>
                    <a:pt x="940" y="108"/>
                    <a:pt x="941" y="107"/>
                    <a:pt x="942" y="105"/>
                  </a:cubicBezTo>
                  <a:cubicBezTo>
                    <a:pt x="945" y="99"/>
                    <a:pt x="946" y="97"/>
                    <a:pt x="936" y="90"/>
                  </a:cubicBezTo>
                  <a:cubicBezTo>
                    <a:pt x="931" y="87"/>
                    <a:pt x="929" y="83"/>
                    <a:pt x="928" y="79"/>
                  </a:cubicBezTo>
                  <a:cubicBezTo>
                    <a:pt x="928" y="74"/>
                    <a:pt x="931" y="71"/>
                    <a:pt x="934" y="67"/>
                  </a:cubicBezTo>
                  <a:cubicBezTo>
                    <a:pt x="936" y="65"/>
                    <a:pt x="938" y="62"/>
                    <a:pt x="939" y="60"/>
                  </a:cubicBezTo>
                  <a:cubicBezTo>
                    <a:pt x="943" y="51"/>
                    <a:pt x="948" y="41"/>
                    <a:pt x="958" y="41"/>
                  </a:cubicBezTo>
                  <a:cubicBezTo>
                    <a:pt x="962" y="41"/>
                    <a:pt x="965" y="42"/>
                    <a:pt x="969" y="45"/>
                  </a:cubicBezTo>
                  <a:cubicBezTo>
                    <a:pt x="975" y="49"/>
                    <a:pt x="979" y="53"/>
                    <a:pt x="983" y="56"/>
                  </a:cubicBezTo>
                  <a:cubicBezTo>
                    <a:pt x="988" y="60"/>
                    <a:pt x="991" y="64"/>
                    <a:pt x="997" y="66"/>
                  </a:cubicBezTo>
                  <a:cubicBezTo>
                    <a:pt x="1006" y="70"/>
                    <a:pt x="1006" y="78"/>
                    <a:pt x="1006" y="86"/>
                  </a:cubicBezTo>
                  <a:cubicBezTo>
                    <a:pt x="1006" y="90"/>
                    <a:pt x="1006" y="94"/>
                    <a:pt x="1008" y="99"/>
                  </a:cubicBezTo>
                  <a:cubicBezTo>
                    <a:pt x="1011" y="110"/>
                    <a:pt x="1020" y="112"/>
                    <a:pt x="1031" y="114"/>
                  </a:cubicBezTo>
                  <a:cubicBezTo>
                    <a:pt x="1040" y="115"/>
                    <a:pt x="1045" y="120"/>
                    <a:pt x="1050" y="125"/>
                  </a:cubicBezTo>
                  <a:cubicBezTo>
                    <a:pt x="1052" y="126"/>
                    <a:pt x="1054" y="128"/>
                    <a:pt x="1056" y="130"/>
                  </a:cubicBezTo>
                  <a:cubicBezTo>
                    <a:pt x="1060" y="132"/>
                    <a:pt x="1065" y="134"/>
                    <a:pt x="1069" y="134"/>
                  </a:cubicBezTo>
                  <a:cubicBezTo>
                    <a:pt x="1074" y="134"/>
                    <a:pt x="1079" y="132"/>
                    <a:pt x="1082" y="130"/>
                  </a:cubicBezTo>
                  <a:cubicBezTo>
                    <a:pt x="1086" y="127"/>
                    <a:pt x="1092" y="125"/>
                    <a:pt x="1098" y="125"/>
                  </a:cubicBezTo>
                  <a:cubicBezTo>
                    <a:pt x="1108" y="125"/>
                    <a:pt x="1118" y="130"/>
                    <a:pt x="1123" y="137"/>
                  </a:cubicBezTo>
                  <a:cubicBezTo>
                    <a:pt x="1125" y="142"/>
                    <a:pt x="1127" y="147"/>
                    <a:pt x="1128" y="153"/>
                  </a:cubicBezTo>
                  <a:cubicBezTo>
                    <a:pt x="1130" y="162"/>
                    <a:pt x="1132" y="169"/>
                    <a:pt x="1138" y="170"/>
                  </a:cubicBezTo>
                  <a:cubicBezTo>
                    <a:pt x="1146" y="173"/>
                    <a:pt x="1151" y="179"/>
                    <a:pt x="1151" y="185"/>
                  </a:cubicBezTo>
                  <a:cubicBezTo>
                    <a:pt x="1150" y="189"/>
                    <a:pt x="1148" y="196"/>
                    <a:pt x="1133" y="198"/>
                  </a:cubicBezTo>
                  <a:cubicBezTo>
                    <a:pt x="1127" y="198"/>
                    <a:pt x="1123" y="200"/>
                    <a:pt x="1122" y="202"/>
                  </a:cubicBezTo>
                  <a:cubicBezTo>
                    <a:pt x="1121" y="205"/>
                    <a:pt x="1123" y="211"/>
                    <a:pt x="1125" y="214"/>
                  </a:cubicBezTo>
                  <a:lnTo>
                    <a:pt x="1127" y="217"/>
                  </a:lnTo>
                  <a:cubicBezTo>
                    <a:pt x="1131" y="224"/>
                    <a:pt x="1131" y="227"/>
                    <a:pt x="1125" y="239"/>
                  </a:cubicBezTo>
                  <a:cubicBezTo>
                    <a:pt x="1123" y="244"/>
                    <a:pt x="1123" y="248"/>
                    <a:pt x="1123" y="253"/>
                  </a:cubicBezTo>
                  <a:cubicBezTo>
                    <a:pt x="1122" y="260"/>
                    <a:pt x="1122" y="269"/>
                    <a:pt x="1112" y="273"/>
                  </a:cubicBezTo>
                  <a:cubicBezTo>
                    <a:pt x="1104" y="277"/>
                    <a:pt x="1103" y="280"/>
                    <a:pt x="1103" y="281"/>
                  </a:cubicBezTo>
                  <a:cubicBezTo>
                    <a:pt x="1103" y="282"/>
                    <a:pt x="1104" y="285"/>
                    <a:pt x="1113" y="291"/>
                  </a:cubicBezTo>
                  <a:cubicBezTo>
                    <a:pt x="1128" y="300"/>
                    <a:pt x="1137" y="304"/>
                    <a:pt x="1146" y="304"/>
                  </a:cubicBezTo>
                  <a:cubicBezTo>
                    <a:pt x="1148" y="304"/>
                    <a:pt x="1149" y="303"/>
                    <a:pt x="1151" y="303"/>
                  </a:cubicBezTo>
                  <a:cubicBezTo>
                    <a:pt x="1153" y="303"/>
                    <a:pt x="1154" y="303"/>
                    <a:pt x="1156" y="303"/>
                  </a:cubicBezTo>
                  <a:cubicBezTo>
                    <a:pt x="1159" y="303"/>
                    <a:pt x="1162" y="304"/>
                    <a:pt x="1164" y="306"/>
                  </a:cubicBezTo>
                  <a:cubicBezTo>
                    <a:pt x="1168" y="311"/>
                    <a:pt x="1165" y="319"/>
                    <a:pt x="1162" y="330"/>
                  </a:cubicBezTo>
                  <a:cubicBezTo>
                    <a:pt x="1161" y="334"/>
                    <a:pt x="1161" y="337"/>
                    <a:pt x="1160" y="340"/>
                  </a:cubicBezTo>
                  <a:cubicBezTo>
                    <a:pt x="1160" y="350"/>
                    <a:pt x="1159" y="357"/>
                    <a:pt x="1142" y="363"/>
                  </a:cubicBezTo>
                  <a:lnTo>
                    <a:pt x="1137" y="365"/>
                  </a:lnTo>
                  <a:cubicBezTo>
                    <a:pt x="1123" y="369"/>
                    <a:pt x="1120" y="370"/>
                    <a:pt x="1109" y="380"/>
                  </a:cubicBezTo>
                  <a:cubicBezTo>
                    <a:pt x="1105" y="383"/>
                    <a:pt x="1100" y="387"/>
                    <a:pt x="1100" y="389"/>
                  </a:cubicBezTo>
                  <a:cubicBezTo>
                    <a:pt x="1100" y="389"/>
                    <a:pt x="1101" y="391"/>
                    <a:pt x="1108" y="395"/>
                  </a:cubicBezTo>
                  <a:cubicBezTo>
                    <a:pt x="1116" y="399"/>
                    <a:pt x="1119" y="405"/>
                    <a:pt x="1122" y="410"/>
                  </a:cubicBezTo>
                  <a:cubicBezTo>
                    <a:pt x="1126" y="415"/>
                    <a:pt x="1127" y="417"/>
                    <a:pt x="1130" y="417"/>
                  </a:cubicBezTo>
                  <a:cubicBezTo>
                    <a:pt x="1131" y="417"/>
                    <a:pt x="1132" y="417"/>
                    <a:pt x="1134" y="416"/>
                  </a:cubicBezTo>
                  <a:cubicBezTo>
                    <a:pt x="1149" y="412"/>
                    <a:pt x="1156" y="408"/>
                    <a:pt x="1162" y="400"/>
                  </a:cubicBezTo>
                  <a:cubicBezTo>
                    <a:pt x="1168" y="392"/>
                    <a:pt x="1177" y="391"/>
                    <a:pt x="1185" y="391"/>
                  </a:cubicBezTo>
                  <a:cubicBezTo>
                    <a:pt x="1189" y="391"/>
                    <a:pt x="1194" y="392"/>
                    <a:pt x="1200" y="392"/>
                  </a:cubicBezTo>
                  <a:cubicBezTo>
                    <a:pt x="1207" y="393"/>
                    <a:pt x="1213" y="394"/>
                    <a:pt x="1218" y="394"/>
                  </a:cubicBezTo>
                  <a:cubicBezTo>
                    <a:pt x="1227" y="394"/>
                    <a:pt x="1234" y="392"/>
                    <a:pt x="1242" y="388"/>
                  </a:cubicBezTo>
                  <a:cubicBezTo>
                    <a:pt x="1249" y="385"/>
                    <a:pt x="1251" y="382"/>
                    <a:pt x="1254" y="376"/>
                  </a:cubicBezTo>
                  <a:cubicBezTo>
                    <a:pt x="1255" y="373"/>
                    <a:pt x="1258" y="369"/>
                    <a:pt x="1262" y="363"/>
                  </a:cubicBezTo>
                  <a:cubicBezTo>
                    <a:pt x="1265" y="360"/>
                    <a:pt x="1267" y="357"/>
                    <a:pt x="1269" y="355"/>
                  </a:cubicBezTo>
                  <a:cubicBezTo>
                    <a:pt x="1274" y="347"/>
                    <a:pt x="1279" y="340"/>
                    <a:pt x="1290" y="340"/>
                  </a:cubicBezTo>
                  <a:cubicBezTo>
                    <a:pt x="1291" y="340"/>
                    <a:pt x="1293" y="340"/>
                    <a:pt x="1294" y="340"/>
                  </a:cubicBezTo>
                  <a:cubicBezTo>
                    <a:pt x="1296" y="340"/>
                    <a:pt x="1299" y="341"/>
                    <a:pt x="1301" y="340"/>
                  </a:cubicBezTo>
                  <a:cubicBezTo>
                    <a:pt x="1304" y="340"/>
                    <a:pt x="1307" y="340"/>
                    <a:pt x="1310" y="340"/>
                  </a:cubicBezTo>
                  <a:cubicBezTo>
                    <a:pt x="1313" y="340"/>
                    <a:pt x="1315" y="340"/>
                    <a:pt x="1318" y="340"/>
                  </a:cubicBezTo>
                  <a:cubicBezTo>
                    <a:pt x="1323" y="340"/>
                    <a:pt x="1329" y="340"/>
                    <a:pt x="1334" y="346"/>
                  </a:cubicBezTo>
                  <a:cubicBezTo>
                    <a:pt x="1338" y="352"/>
                    <a:pt x="1348" y="359"/>
                    <a:pt x="1354" y="359"/>
                  </a:cubicBezTo>
                  <a:cubicBezTo>
                    <a:pt x="1355" y="359"/>
                    <a:pt x="1357" y="358"/>
                    <a:pt x="1357" y="356"/>
                  </a:cubicBezTo>
                  <a:cubicBezTo>
                    <a:pt x="1362" y="343"/>
                    <a:pt x="1366" y="332"/>
                    <a:pt x="1383" y="325"/>
                  </a:cubicBezTo>
                  <a:lnTo>
                    <a:pt x="1388" y="323"/>
                  </a:lnTo>
                  <a:cubicBezTo>
                    <a:pt x="1399" y="319"/>
                    <a:pt x="1419" y="310"/>
                    <a:pt x="1416" y="304"/>
                  </a:cubicBezTo>
                  <a:cubicBezTo>
                    <a:pt x="1414" y="298"/>
                    <a:pt x="1409" y="296"/>
                    <a:pt x="1404" y="294"/>
                  </a:cubicBezTo>
                  <a:cubicBezTo>
                    <a:pt x="1401" y="292"/>
                    <a:pt x="1397" y="291"/>
                    <a:pt x="1393" y="288"/>
                  </a:cubicBezTo>
                  <a:cubicBezTo>
                    <a:pt x="1386" y="283"/>
                    <a:pt x="1386" y="281"/>
                    <a:pt x="1388" y="274"/>
                  </a:cubicBezTo>
                  <a:cubicBezTo>
                    <a:pt x="1389" y="271"/>
                    <a:pt x="1391" y="268"/>
                    <a:pt x="1392" y="262"/>
                  </a:cubicBezTo>
                  <a:cubicBezTo>
                    <a:pt x="1398" y="238"/>
                    <a:pt x="1403" y="192"/>
                    <a:pt x="1397" y="186"/>
                  </a:cubicBezTo>
                  <a:cubicBezTo>
                    <a:pt x="1388" y="176"/>
                    <a:pt x="1385" y="171"/>
                    <a:pt x="1383" y="155"/>
                  </a:cubicBezTo>
                  <a:cubicBezTo>
                    <a:pt x="1381" y="141"/>
                    <a:pt x="1366" y="131"/>
                    <a:pt x="1353" y="128"/>
                  </a:cubicBezTo>
                  <a:cubicBezTo>
                    <a:pt x="1336" y="123"/>
                    <a:pt x="1323" y="113"/>
                    <a:pt x="1318" y="102"/>
                  </a:cubicBezTo>
                  <a:cubicBezTo>
                    <a:pt x="1317" y="100"/>
                    <a:pt x="1316" y="98"/>
                    <a:pt x="1315" y="95"/>
                  </a:cubicBezTo>
                  <a:cubicBezTo>
                    <a:pt x="1311" y="87"/>
                    <a:pt x="1307" y="77"/>
                    <a:pt x="1311" y="71"/>
                  </a:cubicBezTo>
                  <a:cubicBezTo>
                    <a:pt x="1313" y="67"/>
                    <a:pt x="1316" y="66"/>
                    <a:pt x="1322" y="66"/>
                  </a:cubicBezTo>
                  <a:cubicBezTo>
                    <a:pt x="1330" y="66"/>
                    <a:pt x="1336" y="67"/>
                    <a:pt x="1341" y="68"/>
                  </a:cubicBezTo>
                  <a:cubicBezTo>
                    <a:pt x="1345" y="70"/>
                    <a:pt x="1349" y="71"/>
                    <a:pt x="1354" y="71"/>
                  </a:cubicBezTo>
                  <a:cubicBezTo>
                    <a:pt x="1356" y="71"/>
                    <a:pt x="1358" y="70"/>
                    <a:pt x="1361" y="70"/>
                  </a:cubicBezTo>
                  <a:cubicBezTo>
                    <a:pt x="1364" y="70"/>
                    <a:pt x="1367" y="70"/>
                    <a:pt x="1370" y="70"/>
                  </a:cubicBezTo>
                  <a:lnTo>
                    <a:pt x="1379" y="70"/>
                  </a:lnTo>
                  <a:cubicBezTo>
                    <a:pt x="1387" y="70"/>
                    <a:pt x="1390" y="69"/>
                    <a:pt x="1392" y="62"/>
                  </a:cubicBezTo>
                  <a:cubicBezTo>
                    <a:pt x="1394" y="57"/>
                    <a:pt x="1392" y="52"/>
                    <a:pt x="1391" y="48"/>
                  </a:cubicBezTo>
                  <a:cubicBezTo>
                    <a:pt x="1389" y="43"/>
                    <a:pt x="1386" y="36"/>
                    <a:pt x="1396" y="29"/>
                  </a:cubicBezTo>
                  <a:cubicBezTo>
                    <a:pt x="1401" y="26"/>
                    <a:pt x="1404" y="22"/>
                    <a:pt x="1406" y="19"/>
                  </a:cubicBezTo>
                  <a:cubicBezTo>
                    <a:pt x="1410" y="14"/>
                    <a:pt x="1414" y="9"/>
                    <a:pt x="1422" y="9"/>
                  </a:cubicBezTo>
                  <a:cubicBezTo>
                    <a:pt x="1429" y="9"/>
                    <a:pt x="1431" y="14"/>
                    <a:pt x="1432" y="17"/>
                  </a:cubicBezTo>
                  <a:cubicBezTo>
                    <a:pt x="1434" y="20"/>
                    <a:pt x="1434" y="21"/>
                    <a:pt x="1438" y="21"/>
                  </a:cubicBezTo>
                  <a:cubicBezTo>
                    <a:pt x="1439" y="21"/>
                    <a:pt x="1441" y="21"/>
                    <a:pt x="1443" y="20"/>
                  </a:cubicBezTo>
                  <a:lnTo>
                    <a:pt x="1450" y="19"/>
                  </a:lnTo>
                  <a:cubicBezTo>
                    <a:pt x="1464" y="16"/>
                    <a:pt x="1468" y="15"/>
                    <a:pt x="1479" y="8"/>
                  </a:cubicBezTo>
                  <a:cubicBezTo>
                    <a:pt x="1486" y="3"/>
                    <a:pt x="1492" y="0"/>
                    <a:pt x="1497" y="0"/>
                  </a:cubicBezTo>
                  <a:cubicBezTo>
                    <a:pt x="1502" y="0"/>
                    <a:pt x="1507" y="3"/>
                    <a:pt x="1514" y="8"/>
                  </a:cubicBezTo>
                  <a:cubicBezTo>
                    <a:pt x="1521" y="14"/>
                    <a:pt x="1521" y="21"/>
                    <a:pt x="1521" y="28"/>
                  </a:cubicBezTo>
                  <a:cubicBezTo>
                    <a:pt x="1522" y="33"/>
                    <a:pt x="1522" y="38"/>
                    <a:pt x="1525" y="44"/>
                  </a:cubicBezTo>
                  <a:cubicBezTo>
                    <a:pt x="1534" y="57"/>
                    <a:pt x="1537" y="78"/>
                    <a:pt x="1532" y="89"/>
                  </a:cubicBezTo>
                  <a:cubicBezTo>
                    <a:pt x="1530" y="93"/>
                    <a:pt x="1527" y="100"/>
                    <a:pt x="1528" y="104"/>
                  </a:cubicBezTo>
                  <a:cubicBezTo>
                    <a:pt x="1530" y="107"/>
                    <a:pt x="1533" y="110"/>
                    <a:pt x="1539" y="112"/>
                  </a:cubicBezTo>
                  <a:cubicBezTo>
                    <a:pt x="1544" y="114"/>
                    <a:pt x="1565" y="120"/>
                    <a:pt x="1585" y="120"/>
                  </a:cubicBezTo>
                  <a:cubicBezTo>
                    <a:pt x="1593" y="120"/>
                    <a:pt x="1600" y="119"/>
                    <a:pt x="1605" y="116"/>
                  </a:cubicBezTo>
                  <a:cubicBezTo>
                    <a:pt x="1612" y="113"/>
                    <a:pt x="1622" y="111"/>
                    <a:pt x="1631" y="110"/>
                  </a:cubicBezTo>
                  <a:cubicBezTo>
                    <a:pt x="1645" y="109"/>
                    <a:pt x="1654" y="107"/>
                    <a:pt x="1655" y="100"/>
                  </a:cubicBezTo>
                  <a:cubicBezTo>
                    <a:pt x="1657" y="89"/>
                    <a:pt x="1662" y="83"/>
                    <a:pt x="1667" y="78"/>
                  </a:cubicBezTo>
                  <a:cubicBezTo>
                    <a:pt x="1671" y="73"/>
                    <a:pt x="1675" y="69"/>
                    <a:pt x="1677" y="62"/>
                  </a:cubicBezTo>
                  <a:cubicBezTo>
                    <a:pt x="1684" y="44"/>
                    <a:pt x="1689" y="34"/>
                    <a:pt x="1704" y="31"/>
                  </a:cubicBezTo>
                  <a:cubicBezTo>
                    <a:pt x="1707" y="31"/>
                    <a:pt x="1709" y="30"/>
                    <a:pt x="1712" y="29"/>
                  </a:cubicBezTo>
                  <a:cubicBezTo>
                    <a:pt x="1717" y="28"/>
                    <a:pt x="1722" y="27"/>
                    <a:pt x="1727" y="27"/>
                  </a:cubicBezTo>
                  <a:cubicBezTo>
                    <a:pt x="1734" y="27"/>
                    <a:pt x="1740" y="29"/>
                    <a:pt x="1745" y="34"/>
                  </a:cubicBezTo>
                  <a:cubicBezTo>
                    <a:pt x="1751" y="40"/>
                    <a:pt x="1751" y="46"/>
                    <a:pt x="1751" y="49"/>
                  </a:cubicBezTo>
                  <a:cubicBezTo>
                    <a:pt x="1750" y="59"/>
                    <a:pt x="1741" y="65"/>
                    <a:pt x="1735" y="69"/>
                  </a:cubicBezTo>
                  <a:cubicBezTo>
                    <a:pt x="1732" y="71"/>
                    <a:pt x="1730" y="74"/>
                    <a:pt x="1730" y="77"/>
                  </a:cubicBezTo>
                  <a:cubicBezTo>
                    <a:pt x="1730" y="81"/>
                    <a:pt x="1733" y="85"/>
                    <a:pt x="1737" y="88"/>
                  </a:cubicBezTo>
                  <a:cubicBezTo>
                    <a:pt x="1743" y="91"/>
                    <a:pt x="1747" y="96"/>
                    <a:pt x="1748" y="101"/>
                  </a:cubicBezTo>
                  <a:cubicBezTo>
                    <a:pt x="1749" y="108"/>
                    <a:pt x="1746" y="115"/>
                    <a:pt x="1741" y="122"/>
                  </a:cubicBezTo>
                  <a:cubicBezTo>
                    <a:pt x="1738" y="125"/>
                    <a:pt x="1736" y="131"/>
                    <a:pt x="1733" y="137"/>
                  </a:cubicBezTo>
                  <a:cubicBezTo>
                    <a:pt x="1728" y="150"/>
                    <a:pt x="1721" y="165"/>
                    <a:pt x="1708" y="167"/>
                  </a:cubicBezTo>
                  <a:cubicBezTo>
                    <a:pt x="1690" y="169"/>
                    <a:pt x="1684" y="171"/>
                    <a:pt x="1678" y="184"/>
                  </a:cubicBezTo>
                  <a:cubicBezTo>
                    <a:pt x="1677" y="188"/>
                    <a:pt x="1675" y="191"/>
                    <a:pt x="1674" y="194"/>
                  </a:cubicBezTo>
                  <a:cubicBezTo>
                    <a:pt x="1668" y="205"/>
                    <a:pt x="1666" y="210"/>
                    <a:pt x="1671" y="215"/>
                  </a:cubicBezTo>
                  <a:cubicBezTo>
                    <a:pt x="1674" y="218"/>
                    <a:pt x="1676" y="222"/>
                    <a:pt x="1678" y="226"/>
                  </a:cubicBezTo>
                  <a:cubicBezTo>
                    <a:pt x="1682" y="231"/>
                    <a:pt x="1685" y="237"/>
                    <a:pt x="1693" y="240"/>
                  </a:cubicBezTo>
                  <a:cubicBezTo>
                    <a:pt x="1696" y="241"/>
                    <a:pt x="1699" y="243"/>
                    <a:pt x="1702" y="244"/>
                  </a:cubicBezTo>
                  <a:cubicBezTo>
                    <a:pt x="1713" y="248"/>
                    <a:pt x="1721" y="251"/>
                    <a:pt x="1722" y="257"/>
                  </a:cubicBezTo>
                  <a:cubicBezTo>
                    <a:pt x="1722" y="259"/>
                    <a:pt x="1722" y="262"/>
                    <a:pt x="1718" y="264"/>
                  </a:cubicBezTo>
                  <a:cubicBezTo>
                    <a:pt x="1716" y="266"/>
                    <a:pt x="1713" y="268"/>
                    <a:pt x="1710" y="269"/>
                  </a:cubicBezTo>
                  <a:cubicBezTo>
                    <a:pt x="1703" y="273"/>
                    <a:pt x="1701" y="275"/>
                    <a:pt x="1702" y="278"/>
                  </a:cubicBezTo>
                  <a:cubicBezTo>
                    <a:pt x="1705" y="289"/>
                    <a:pt x="1701" y="297"/>
                    <a:pt x="1691" y="302"/>
                  </a:cubicBezTo>
                  <a:cubicBezTo>
                    <a:pt x="1685" y="305"/>
                    <a:pt x="1685" y="318"/>
                    <a:pt x="1687" y="323"/>
                  </a:cubicBezTo>
                  <a:cubicBezTo>
                    <a:pt x="1688" y="326"/>
                    <a:pt x="1690" y="333"/>
                    <a:pt x="1714" y="333"/>
                  </a:cubicBezTo>
                  <a:lnTo>
                    <a:pt x="1730" y="333"/>
                  </a:lnTo>
                  <a:cubicBezTo>
                    <a:pt x="1743" y="333"/>
                    <a:pt x="1754" y="334"/>
                    <a:pt x="1759" y="345"/>
                  </a:cubicBezTo>
                  <a:cubicBezTo>
                    <a:pt x="1762" y="352"/>
                    <a:pt x="1760" y="358"/>
                    <a:pt x="1759" y="362"/>
                  </a:cubicBezTo>
                  <a:cubicBezTo>
                    <a:pt x="1759" y="366"/>
                    <a:pt x="1758" y="368"/>
                    <a:pt x="1759" y="371"/>
                  </a:cubicBezTo>
                  <a:cubicBezTo>
                    <a:pt x="1760" y="376"/>
                    <a:pt x="1769" y="383"/>
                    <a:pt x="1774" y="386"/>
                  </a:cubicBezTo>
                  <a:lnTo>
                    <a:pt x="1776" y="387"/>
                  </a:lnTo>
                  <a:lnTo>
                    <a:pt x="1776" y="389"/>
                  </a:lnTo>
                  <a:cubicBezTo>
                    <a:pt x="1776" y="390"/>
                    <a:pt x="1779" y="413"/>
                    <a:pt x="1781" y="426"/>
                  </a:cubicBezTo>
                  <a:cubicBezTo>
                    <a:pt x="1783" y="438"/>
                    <a:pt x="1785" y="455"/>
                    <a:pt x="1778" y="468"/>
                  </a:cubicBezTo>
                  <a:cubicBezTo>
                    <a:pt x="1776" y="471"/>
                    <a:pt x="1776" y="476"/>
                    <a:pt x="1778" y="479"/>
                  </a:cubicBezTo>
                  <a:cubicBezTo>
                    <a:pt x="1779" y="481"/>
                    <a:pt x="1781" y="484"/>
                    <a:pt x="1785" y="484"/>
                  </a:cubicBezTo>
                  <a:cubicBezTo>
                    <a:pt x="1788" y="484"/>
                    <a:pt x="1791" y="482"/>
                    <a:pt x="1794" y="480"/>
                  </a:cubicBezTo>
                  <a:cubicBezTo>
                    <a:pt x="1799" y="476"/>
                    <a:pt x="1805" y="474"/>
                    <a:pt x="1810" y="474"/>
                  </a:cubicBezTo>
                  <a:cubicBezTo>
                    <a:pt x="1822" y="474"/>
                    <a:pt x="1831" y="485"/>
                    <a:pt x="1831" y="498"/>
                  </a:cubicBezTo>
                  <a:cubicBezTo>
                    <a:pt x="1831" y="510"/>
                    <a:pt x="1835" y="523"/>
                    <a:pt x="1844" y="523"/>
                  </a:cubicBezTo>
                  <a:cubicBezTo>
                    <a:pt x="1856" y="523"/>
                    <a:pt x="1863" y="536"/>
                    <a:pt x="1863" y="559"/>
                  </a:cubicBezTo>
                  <a:cubicBezTo>
                    <a:pt x="1863" y="566"/>
                    <a:pt x="1866" y="568"/>
                    <a:pt x="1867" y="569"/>
                  </a:cubicBezTo>
                  <a:cubicBezTo>
                    <a:pt x="1870" y="571"/>
                    <a:pt x="1875" y="572"/>
                    <a:pt x="1881" y="572"/>
                  </a:cubicBezTo>
                  <a:cubicBezTo>
                    <a:pt x="1885" y="572"/>
                    <a:pt x="1891" y="571"/>
                    <a:pt x="1896" y="571"/>
                  </a:cubicBezTo>
                  <a:cubicBezTo>
                    <a:pt x="1897" y="571"/>
                    <a:pt x="1899" y="571"/>
                    <a:pt x="1900" y="571"/>
                  </a:cubicBezTo>
                  <a:cubicBezTo>
                    <a:pt x="1909" y="571"/>
                    <a:pt x="1913" y="575"/>
                    <a:pt x="1915" y="578"/>
                  </a:cubicBezTo>
                  <a:cubicBezTo>
                    <a:pt x="1919" y="586"/>
                    <a:pt x="1914" y="599"/>
                    <a:pt x="1908" y="607"/>
                  </a:cubicBezTo>
                  <a:cubicBezTo>
                    <a:pt x="1905" y="612"/>
                    <a:pt x="1906" y="612"/>
                    <a:pt x="1908" y="614"/>
                  </a:cubicBezTo>
                  <a:cubicBezTo>
                    <a:pt x="1910" y="616"/>
                    <a:pt x="1913" y="620"/>
                    <a:pt x="1913" y="627"/>
                  </a:cubicBezTo>
                  <a:cubicBezTo>
                    <a:pt x="1913" y="642"/>
                    <a:pt x="1902" y="653"/>
                    <a:pt x="1892" y="660"/>
                  </a:cubicBezTo>
                  <a:cubicBezTo>
                    <a:pt x="1886" y="666"/>
                    <a:pt x="1885" y="672"/>
                    <a:pt x="1887" y="687"/>
                  </a:cubicBezTo>
                  <a:cubicBezTo>
                    <a:pt x="1888" y="692"/>
                    <a:pt x="1890" y="697"/>
                    <a:pt x="1892" y="701"/>
                  </a:cubicBezTo>
                  <a:cubicBezTo>
                    <a:pt x="1895" y="709"/>
                    <a:pt x="1900" y="719"/>
                    <a:pt x="1891" y="728"/>
                  </a:cubicBezTo>
                  <a:cubicBezTo>
                    <a:pt x="1889" y="729"/>
                    <a:pt x="1888" y="731"/>
                    <a:pt x="1886" y="732"/>
                  </a:cubicBezTo>
                  <a:cubicBezTo>
                    <a:pt x="1881" y="737"/>
                    <a:pt x="1875" y="742"/>
                    <a:pt x="1875" y="746"/>
                  </a:cubicBezTo>
                  <a:cubicBezTo>
                    <a:pt x="1875" y="748"/>
                    <a:pt x="1877" y="750"/>
                    <a:pt x="1879" y="752"/>
                  </a:cubicBezTo>
                  <a:cubicBezTo>
                    <a:pt x="1886" y="758"/>
                    <a:pt x="1894" y="759"/>
                    <a:pt x="1900" y="759"/>
                  </a:cubicBezTo>
                  <a:cubicBezTo>
                    <a:pt x="1901" y="759"/>
                    <a:pt x="1903" y="759"/>
                    <a:pt x="1904" y="759"/>
                  </a:cubicBezTo>
                  <a:cubicBezTo>
                    <a:pt x="1907" y="758"/>
                    <a:pt x="1909" y="758"/>
                    <a:pt x="1909" y="758"/>
                  </a:cubicBezTo>
                  <a:lnTo>
                    <a:pt x="1917" y="757"/>
                  </a:lnTo>
                  <a:lnTo>
                    <a:pt x="1913" y="764"/>
                  </a:lnTo>
                  <a:cubicBezTo>
                    <a:pt x="1913" y="765"/>
                    <a:pt x="1903" y="781"/>
                    <a:pt x="1886" y="781"/>
                  </a:cubicBezTo>
                  <a:cubicBezTo>
                    <a:pt x="1874" y="781"/>
                    <a:pt x="1861" y="784"/>
                    <a:pt x="1861" y="792"/>
                  </a:cubicBezTo>
                  <a:cubicBezTo>
                    <a:pt x="1861" y="795"/>
                    <a:pt x="1862" y="795"/>
                    <a:pt x="1866" y="797"/>
                  </a:cubicBezTo>
                  <a:cubicBezTo>
                    <a:pt x="1870" y="799"/>
                    <a:pt x="1877" y="803"/>
                    <a:pt x="1872" y="814"/>
                  </a:cubicBezTo>
                  <a:cubicBezTo>
                    <a:pt x="1866" y="826"/>
                    <a:pt x="1854" y="849"/>
                    <a:pt x="1843" y="860"/>
                  </a:cubicBezTo>
                  <a:cubicBezTo>
                    <a:pt x="1815" y="888"/>
                    <a:pt x="1798" y="905"/>
                    <a:pt x="1790" y="911"/>
                  </a:cubicBezTo>
                  <a:cubicBezTo>
                    <a:pt x="1787" y="913"/>
                    <a:pt x="1785" y="916"/>
                    <a:pt x="1782" y="919"/>
                  </a:cubicBezTo>
                  <a:cubicBezTo>
                    <a:pt x="1775" y="927"/>
                    <a:pt x="1768" y="936"/>
                    <a:pt x="1754" y="936"/>
                  </a:cubicBezTo>
                  <a:cubicBezTo>
                    <a:pt x="1753" y="936"/>
                    <a:pt x="1751" y="936"/>
                    <a:pt x="1750" y="936"/>
                  </a:cubicBezTo>
                  <a:cubicBezTo>
                    <a:pt x="1739" y="934"/>
                    <a:pt x="1730" y="929"/>
                    <a:pt x="1726" y="921"/>
                  </a:cubicBezTo>
                  <a:cubicBezTo>
                    <a:pt x="1722" y="914"/>
                    <a:pt x="1722" y="906"/>
                    <a:pt x="1725" y="899"/>
                  </a:cubicBezTo>
                  <a:cubicBezTo>
                    <a:pt x="1727" y="896"/>
                    <a:pt x="1728" y="893"/>
                    <a:pt x="1727" y="892"/>
                  </a:cubicBezTo>
                  <a:cubicBezTo>
                    <a:pt x="1726" y="889"/>
                    <a:pt x="1721" y="887"/>
                    <a:pt x="1715" y="885"/>
                  </a:cubicBezTo>
                  <a:cubicBezTo>
                    <a:pt x="1709" y="884"/>
                    <a:pt x="1705" y="880"/>
                    <a:pt x="1700" y="877"/>
                  </a:cubicBezTo>
                  <a:cubicBezTo>
                    <a:pt x="1695" y="873"/>
                    <a:pt x="1691" y="869"/>
                    <a:pt x="1685" y="869"/>
                  </a:cubicBezTo>
                  <a:cubicBezTo>
                    <a:pt x="1684" y="869"/>
                    <a:pt x="1682" y="869"/>
                    <a:pt x="1680" y="870"/>
                  </a:cubicBezTo>
                  <a:cubicBezTo>
                    <a:pt x="1676" y="872"/>
                    <a:pt x="1670" y="874"/>
                    <a:pt x="1665" y="876"/>
                  </a:cubicBezTo>
                  <a:cubicBezTo>
                    <a:pt x="1652" y="881"/>
                    <a:pt x="1637" y="886"/>
                    <a:pt x="1627" y="894"/>
                  </a:cubicBezTo>
                  <a:cubicBezTo>
                    <a:pt x="1621" y="897"/>
                    <a:pt x="1619" y="900"/>
                    <a:pt x="1618" y="902"/>
                  </a:cubicBezTo>
                  <a:cubicBezTo>
                    <a:pt x="1618" y="905"/>
                    <a:pt x="1622" y="909"/>
                    <a:pt x="1627" y="915"/>
                  </a:cubicBezTo>
                  <a:cubicBezTo>
                    <a:pt x="1632" y="922"/>
                    <a:pt x="1638" y="926"/>
                    <a:pt x="1643" y="930"/>
                  </a:cubicBezTo>
                  <a:cubicBezTo>
                    <a:pt x="1649" y="934"/>
                    <a:pt x="1654" y="938"/>
                    <a:pt x="1656" y="943"/>
                  </a:cubicBezTo>
                  <a:cubicBezTo>
                    <a:pt x="1659" y="949"/>
                    <a:pt x="1662" y="957"/>
                    <a:pt x="1659" y="964"/>
                  </a:cubicBezTo>
                  <a:cubicBezTo>
                    <a:pt x="1656" y="969"/>
                    <a:pt x="1651" y="973"/>
                    <a:pt x="1643" y="975"/>
                  </a:cubicBezTo>
                  <a:cubicBezTo>
                    <a:pt x="1638" y="976"/>
                    <a:pt x="1633" y="977"/>
                    <a:pt x="1628" y="979"/>
                  </a:cubicBezTo>
                  <a:cubicBezTo>
                    <a:pt x="1618" y="982"/>
                    <a:pt x="1607" y="985"/>
                    <a:pt x="1598" y="985"/>
                  </a:cubicBezTo>
                  <a:cubicBezTo>
                    <a:pt x="1592" y="985"/>
                    <a:pt x="1587" y="983"/>
                    <a:pt x="1583" y="981"/>
                  </a:cubicBezTo>
                  <a:cubicBezTo>
                    <a:pt x="1577" y="977"/>
                    <a:pt x="1572" y="975"/>
                    <a:pt x="1568" y="975"/>
                  </a:cubicBezTo>
                  <a:cubicBezTo>
                    <a:pt x="1563" y="975"/>
                    <a:pt x="1558" y="977"/>
                    <a:pt x="1553" y="982"/>
                  </a:cubicBezTo>
                  <a:cubicBezTo>
                    <a:pt x="1546" y="990"/>
                    <a:pt x="1537" y="991"/>
                    <a:pt x="1531" y="991"/>
                  </a:cubicBezTo>
                  <a:cubicBezTo>
                    <a:pt x="1528" y="991"/>
                    <a:pt x="1525" y="991"/>
                    <a:pt x="1522" y="990"/>
                  </a:cubicBezTo>
                  <a:cubicBezTo>
                    <a:pt x="1519" y="990"/>
                    <a:pt x="1516" y="990"/>
                    <a:pt x="1513" y="990"/>
                  </a:cubicBezTo>
                  <a:cubicBezTo>
                    <a:pt x="1508" y="990"/>
                    <a:pt x="1508" y="991"/>
                    <a:pt x="1506" y="994"/>
                  </a:cubicBezTo>
                  <a:cubicBezTo>
                    <a:pt x="1503" y="997"/>
                    <a:pt x="1500" y="1003"/>
                    <a:pt x="1492" y="1009"/>
                  </a:cubicBezTo>
                  <a:cubicBezTo>
                    <a:pt x="1488" y="1012"/>
                    <a:pt x="1484" y="1014"/>
                    <a:pt x="1482" y="1016"/>
                  </a:cubicBezTo>
                  <a:cubicBezTo>
                    <a:pt x="1473" y="1022"/>
                    <a:pt x="1470" y="1024"/>
                    <a:pt x="1462" y="1038"/>
                  </a:cubicBezTo>
                  <a:cubicBezTo>
                    <a:pt x="1459" y="1044"/>
                    <a:pt x="1456" y="1048"/>
                    <a:pt x="1453" y="1052"/>
                  </a:cubicBezTo>
                  <a:cubicBezTo>
                    <a:pt x="1447" y="1062"/>
                    <a:pt x="1445" y="1065"/>
                    <a:pt x="1449" y="1071"/>
                  </a:cubicBezTo>
                  <a:cubicBezTo>
                    <a:pt x="1453" y="1076"/>
                    <a:pt x="1455" y="1081"/>
                    <a:pt x="1456" y="1084"/>
                  </a:cubicBezTo>
                  <a:cubicBezTo>
                    <a:pt x="1457" y="1087"/>
                    <a:pt x="1458" y="1089"/>
                    <a:pt x="1461" y="1092"/>
                  </a:cubicBezTo>
                  <a:cubicBezTo>
                    <a:pt x="1463" y="1093"/>
                    <a:pt x="1466" y="1094"/>
                    <a:pt x="1468" y="1094"/>
                  </a:cubicBezTo>
                  <a:cubicBezTo>
                    <a:pt x="1472" y="1094"/>
                    <a:pt x="1477" y="1092"/>
                    <a:pt x="1485" y="1085"/>
                  </a:cubicBezTo>
                  <a:cubicBezTo>
                    <a:pt x="1497" y="1076"/>
                    <a:pt x="1507" y="1071"/>
                    <a:pt x="1522" y="1069"/>
                  </a:cubicBezTo>
                  <a:cubicBezTo>
                    <a:pt x="1524" y="1069"/>
                    <a:pt x="1525" y="1069"/>
                    <a:pt x="1527" y="1069"/>
                  </a:cubicBezTo>
                  <a:cubicBezTo>
                    <a:pt x="1537" y="1069"/>
                    <a:pt x="1538" y="1076"/>
                    <a:pt x="1539" y="1083"/>
                  </a:cubicBezTo>
                  <a:cubicBezTo>
                    <a:pt x="1540" y="1086"/>
                    <a:pt x="1540" y="1090"/>
                    <a:pt x="1541" y="1094"/>
                  </a:cubicBezTo>
                  <a:cubicBezTo>
                    <a:pt x="1545" y="1111"/>
                    <a:pt x="1548" y="1118"/>
                    <a:pt x="1552" y="1126"/>
                  </a:cubicBezTo>
                  <a:cubicBezTo>
                    <a:pt x="1557" y="1136"/>
                    <a:pt x="1557" y="1139"/>
                    <a:pt x="1549" y="1153"/>
                  </a:cubicBezTo>
                  <a:cubicBezTo>
                    <a:pt x="1545" y="1162"/>
                    <a:pt x="1541" y="1165"/>
                    <a:pt x="1536" y="1169"/>
                  </a:cubicBezTo>
                  <a:cubicBezTo>
                    <a:pt x="1534" y="1171"/>
                    <a:pt x="1531" y="1174"/>
                    <a:pt x="1527" y="1178"/>
                  </a:cubicBezTo>
                  <a:cubicBezTo>
                    <a:pt x="1526" y="1180"/>
                    <a:pt x="1524" y="1182"/>
                    <a:pt x="1522" y="1184"/>
                  </a:cubicBezTo>
                  <a:cubicBezTo>
                    <a:pt x="1516" y="1191"/>
                    <a:pt x="1514" y="1193"/>
                    <a:pt x="1521" y="1199"/>
                  </a:cubicBezTo>
                  <a:cubicBezTo>
                    <a:pt x="1528" y="1206"/>
                    <a:pt x="1530" y="1208"/>
                    <a:pt x="1529" y="1211"/>
                  </a:cubicBezTo>
                  <a:cubicBezTo>
                    <a:pt x="1528" y="1215"/>
                    <a:pt x="1525" y="1215"/>
                    <a:pt x="1521" y="1216"/>
                  </a:cubicBezTo>
                  <a:cubicBezTo>
                    <a:pt x="1520" y="1216"/>
                    <a:pt x="1518" y="1216"/>
                    <a:pt x="1516" y="1216"/>
                  </a:cubicBezTo>
                  <a:cubicBezTo>
                    <a:pt x="1507" y="1218"/>
                    <a:pt x="1502" y="1225"/>
                    <a:pt x="1497" y="1232"/>
                  </a:cubicBezTo>
                  <a:cubicBezTo>
                    <a:pt x="1496" y="1234"/>
                    <a:pt x="1495" y="1235"/>
                    <a:pt x="1493" y="1235"/>
                  </a:cubicBezTo>
                  <a:lnTo>
                    <a:pt x="1491" y="1235"/>
                  </a:lnTo>
                  <a:lnTo>
                    <a:pt x="1488" y="1232"/>
                  </a:lnTo>
                  <a:lnTo>
                    <a:pt x="1489" y="1230"/>
                  </a:lnTo>
                  <a:cubicBezTo>
                    <a:pt x="1490" y="1227"/>
                    <a:pt x="1490" y="1227"/>
                    <a:pt x="1489" y="1226"/>
                  </a:cubicBezTo>
                  <a:cubicBezTo>
                    <a:pt x="1489" y="1226"/>
                    <a:pt x="1488" y="1225"/>
                    <a:pt x="1485" y="1225"/>
                  </a:cubicBezTo>
                  <a:cubicBezTo>
                    <a:pt x="1480" y="1225"/>
                    <a:pt x="1474" y="1224"/>
                    <a:pt x="1468" y="1222"/>
                  </a:cubicBezTo>
                  <a:cubicBezTo>
                    <a:pt x="1462" y="1221"/>
                    <a:pt x="1456" y="1219"/>
                    <a:pt x="1450" y="1219"/>
                  </a:cubicBezTo>
                  <a:cubicBezTo>
                    <a:pt x="1444" y="1219"/>
                    <a:pt x="1439" y="1221"/>
                    <a:pt x="1435" y="1224"/>
                  </a:cubicBezTo>
                  <a:cubicBezTo>
                    <a:pt x="1430" y="1229"/>
                    <a:pt x="1425" y="1231"/>
                    <a:pt x="1422" y="1233"/>
                  </a:cubicBezTo>
                  <a:cubicBezTo>
                    <a:pt x="1416" y="1236"/>
                    <a:pt x="1415" y="1236"/>
                    <a:pt x="1417" y="1246"/>
                  </a:cubicBezTo>
                  <a:cubicBezTo>
                    <a:pt x="1421" y="1267"/>
                    <a:pt x="1426" y="1274"/>
                    <a:pt x="1431" y="1279"/>
                  </a:cubicBezTo>
                  <a:cubicBezTo>
                    <a:pt x="1433" y="1281"/>
                    <a:pt x="1434" y="1282"/>
                    <a:pt x="1435" y="1282"/>
                  </a:cubicBezTo>
                  <a:cubicBezTo>
                    <a:pt x="1436" y="1283"/>
                    <a:pt x="1438" y="1284"/>
                    <a:pt x="1438" y="1287"/>
                  </a:cubicBezTo>
                  <a:cubicBezTo>
                    <a:pt x="1438" y="1289"/>
                    <a:pt x="1436" y="1291"/>
                    <a:pt x="1433" y="1294"/>
                  </a:cubicBezTo>
                  <a:lnTo>
                    <a:pt x="1429" y="1298"/>
                  </a:lnTo>
                  <a:cubicBezTo>
                    <a:pt x="1425" y="1302"/>
                    <a:pt x="1422" y="1305"/>
                    <a:pt x="1419" y="1307"/>
                  </a:cubicBezTo>
                  <a:cubicBezTo>
                    <a:pt x="1414" y="1310"/>
                    <a:pt x="1411" y="1312"/>
                    <a:pt x="1406" y="1321"/>
                  </a:cubicBezTo>
                  <a:cubicBezTo>
                    <a:pt x="1402" y="1327"/>
                    <a:pt x="1399" y="1331"/>
                    <a:pt x="1396" y="1334"/>
                  </a:cubicBezTo>
                  <a:cubicBezTo>
                    <a:pt x="1391" y="1338"/>
                    <a:pt x="1389" y="1341"/>
                    <a:pt x="1389" y="1350"/>
                  </a:cubicBezTo>
                  <a:cubicBezTo>
                    <a:pt x="1389" y="1356"/>
                    <a:pt x="1390" y="1359"/>
                    <a:pt x="1391" y="1361"/>
                  </a:cubicBezTo>
                  <a:cubicBezTo>
                    <a:pt x="1393" y="1368"/>
                    <a:pt x="1392" y="1371"/>
                    <a:pt x="1383" y="1377"/>
                  </a:cubicBezTo>
                  <a:cubicBezTo>
                    <a:pt x="1380" y="1378"/>
                    <a:pt x="1378" y="1380"/>
                    <a:pt x="1377" y="1381"/>
                  </a:cubicBezTo>
                  <a:cubicBezTo>
                    <a:pt x="1370" y="1385"/>
                    <a:pt x="1369" y="1386"/>
                    <a:pt x="1362" y="1397"/>
                  </a:cubicBezTo>
                  <a:cubicBezTo>
                    <a:pt x="1360" y="1401"/>
                    <a:pt x="1359" y="1404"/>
                    <a:pt x="1358" y="1406"/>
                  </a:cubicBezTo>
                  <a:cubicBezTo>
                    <a:pt x="1355" y="1415"/>
                    <a:pt x="1352" y="1418"/>
                    <a:pt x="1334" y="1423"/>
                  </a:cubicBezTo>
                  <a:cubicBezTo>
                    <a:pt x="1327" y="1425"/>
                    <a:pt x="1321" y="1426"/>
                    <a:pt x="1317" y="1426"/>
                  </a:cubicBezTo>
                  <a:cubicBezTo>
                    <a:pt x="1304" y="1426"/>
                    <a:pt x="1299" y="1418"/>
                    <a:pt x="1295" y="1410"/>
                  </a:cubicBezTo>
                  <a:cubicBezTo>
                    <a:pt x="1293" y="1408"/>
                    <a:pt x="1289" y="1402"/>
                    <a:pt x="1288" y="1401"/>
                  </a:cubicBezTo>
                  <a:cubicBezTo>
                    <a:pt x="1288" y="1401"/>
                    <a:pt x="1286" y="1402"/>
                    <a:pt x="1284" y="1408"/>
                  </a:cubicBezTo>
                  <a:cubicBezTo>
                    <a:pt x="1283" y="1411"/>
                    <a:pt x="1282" y="1414"/>
                    <a:pt x="1281" y="1417"/>
                  </a:cubicBezTo>
                  <a:cubicBezTo>
                    <a:pt x="1278" y="1426"/>
                    <a:pt x="1275" y="1433"/>
                    <a:pt x="1260" y="1440"/>
                  </a:cubicBezTo>
                  <a:lnTo>
                    <a:pt x="1256" y="1443"/>
                  </a:lnTo>
                  <a:cubicBezTo>
                    <a:pt x="1242" y="1449"/>
                    <a:pt x="1237" y="1452"/>
                    <a:pt x="1232" y="1462"/>
                  </a:cubicBezTo>
                  <a:cubicBezTo>
                    <a:pt x="1228" y="1469"/>
                    <a:pt x="1223" y="1472"/>
                    <a:pt x="1219" y="1474"/>
                  </a:cubicBezTo>
                  <a:cubicBezTo>
                    <a:pt x="1214" y="1477"/>
                    <a:pt x="1212" y="1478"/>
                    <a:pt x="1212" y="1484"/>
                  </a:cubicBezTo>
                  <a:cubicBezTo>
                    <a:pt x="1213" y="1490"/>
                    <a:pt x="1215" y="1491"/>
                    <a:pt x="1216" y="1493"/>
                  </a:cubicBezTo>
                  <a:cubicBezTo>
                    <a:pt x="1220" y="1496"/>
                    <a:pt x="1222" y="1499"/>
                    <a:pt x="1223" y="1510"/>
                  </a:cubicBezTo>
                  <a:cubicBezTo>
                    <a:pt x="1224" y="1515"/>
                    <a:pt x="1225" y="1519"/>
                    <a:pt x="1225" y="1522"/>
                  </a:cubicBezTo>
                  <a:cubicBezTo>
                    <a:pt x="1228" y="1534"/>
                    <a:pt x="1229" y="1542"/>
                    <a:pt x="1218" y="1557"/>
                  </a:cubicBezTo>
                  <a:cubicBezTo>
                    <a:pt x="1214" y="1563"/>
                    <a:pt x="1209" y="1570"/>
                    <a:pt x="1205" y="1576"/>
                  </a:cubicBezTo>
                  <a:lnTo>
                    <a:pt x="1198" y="1588"/>
                  </a:lnTo>
                  <a:lnTo>
                    <a:pt x="1198" y="1563"/>
                  </a:lnTo>
                  <a:cubicBezTo>
                    <a:pt x="1198" y="1560"/>
                    <a:pt x="1198" y="1560"/>
                    <a:pt x="1196" y="1560"/>
                  </a:cubicBezTo>
                  <a:cubicBezTo>
                    <a:pt x="1195" y="1560"/>
                    <a:pt x="1192" y="1561"/>
                    <a:pt x="1189" y="1561"/>
                  </a:cubicBezTo>
                  <a:cubicBezTo>
                    <a:pt x="1187" y="1562"/>
                    <a:pt x="1185" y="1562"/>
                    <a:pt x="1183" y="1562"/>
                  </a:cubicBezTo>
                  <a:cubicBezTo>
                    <a:pt x="1181" y="1563"/>
                    <a:pt x="1178" y="1563"/>
                    <a:pt x="1176" y="1563"/>
                  </a:cubicBezTo>
                  <a:cubicBezTo>
                    <a:pt x="1170" y="1563"/>
                    <a:pt x="1166" y="1562"/>
                    <a:pt x="1163" y="1559"/>
                  </a:cubicBezTo>
                  <a:cubicBezTo>
                    <a:pt x="1161" y="1556"/>
                    <a:pt x="1160" y="1552"/>
                    <a:pt x="1161" y="1547"/>
                  </a:cubicBezTo>
                  <a:cubicBezTo>
                    <a:pt x="1162" y="1542"/>
                    <a:pt x="1159" y="1539"/>
                    <a:pt x="1153" y="1535"/>
                  </a:cubicBezTo>
                  <a:cubicBezTo>
                    <a:pt x="1150" y="1532"/>
                    <a:pt x="1147" y="1529"/>
                    <a:pt x="1145" y="1526"/>
                  </a:cubicBezTo>
                  <a:cubicBezTo>
                    <a:pt x="1141" y="1521"/>
                    <a:pt x="1135" y="1517"/>
                    <a:pt x="1130" y="1513"/>
                  </a:cubicBezTo>
                  <a:cubicBezTo>
                    <a:pt x="1127" y="1510"/>
                    <a:pt x="1124" y="1507"/>
                    <a:pt x="1121" y="1505"/>
                  </a:cubicBezTo>
                  <a:cubicBezTo>
                    <a:pt x="1113" y="1497"/>
                    <a:pt x="1113" y="1478"/>
                    <a:pt x="1116" y="1470"/>
                  </a:cubicBezTo>
                  <a:cubicBezTo>
                    <a:pt x="1116" y="1469"/>
                    <a:pt x="1117" y="1467"/>
                    <a:pt x="1117" y="1466"/>
                  </a:cubicBezTo>
                  <a:cubicBezTo>
                    <a:pt x="1120" y="1459"/>
                    <a:pt x="1124" y="1450"/>
                    <a:pt x="1122" y="1444"/>
                  </a:cubicBezTo>
                  <a:cubicBezTo>
                    <a:pt x="1121" y="1440"/>
                    <a:pt x="1112" y="1437"/>
                    <a:pt x="1108" y="1436"/>
                  </a:cubicBezTo>
                  <a:cubicBezTo>
                    <a:pt x="1108" y="1436"/>
                    <a:pt x="1106" y="1437"/>
                    <a:pt x="1104" y="1437"/>
                  </a:cubicBezTo>
                  <a:cubicBezTo>
                    <a:pt x="1095" y="1437"/>
                    <a:pt x="1088" y="1433"/>
                    <a:pt x="1085" y="1428"/>
                  </a:cubicBezTo>
                  <a:cubicBezTo>
                    <a:pt x="1081" y="1420"/>
                    <a:pt x="1075" y="1414"/>
                    <a:pt x="1068" y="1410"/>
                  </a:cubicBezTo>
                  <a:lnTo>
                    <a:pt x="1066" y="1409"/>
                  </a:lnTo>
                  <a:cubicBezTo>
                    <a:pt x="1059" y="1405"/>
                    <a:pt x="1049" y="1401"/>
                    <a:pt x="1047" y="1393"/>
                  </a:cubicBezTo>
                  <a:cubicBezTo>
                    <a:pt x="1046" y="1390"/>
                    <a:pt x="1046" y="1386"/>
                    <a:pt x="1049" y="1382"/>
                  </a:cubicBezTo>
                  <a:cubicBezTo>
                    <a:pt x="1054" y="1373"/>
                    <a:pt x="1054" y="1362"/>
                    <a:pt x="1049" y="1354"/>
                  </a:cubicBezTo>
                  <a:cubicBezTo>
                    <a:pt x="1047" y="1352"/>
                    <a:pt x="1045" y="1351"/>
                    <a:pt x="1043" y="1351"/>
                  </a:cubicBezTo>
                  <a:cubicBezTo>
                    <a:pt x="1037" y="1351"/>
                    <a:pt x="1028" y="1357"/>
                    <a:pt x="1022" y="1362"/>
                  </a:cubicBezTo>
                  <a:cubicBezTo>
                    <a:pt x="1012" y="1368"/>
                    <a:pt x="1012" y="1376"/>
                    <a:pt x="1013" y="1385"/>
                  </a:cubicBezTo>
                  <a:cubicBezTo>
                    <a:pt x="1013" y="1389"/>
                    <a:pt x="1013" y="1393"/>
                    <a:pt x="1012" y="1396"/>
                  </a:cubicBezTo>
                  <a:cubicBezTo>
                    <a:pt x="1012" y="1399"/>
                    <a:pt x="1011" y="1402"/>
                    <a:pt x="1011" y="1405"/>
                  </a:cubicBezTo>
                  <a:cubicBezTo>
                    <a:pt x="1009" y="1415"/>
                    <a:pt x="1008" y="1425"/>
                    <a:pt x="1002" y="1431"/>
                  </a:cubicBezTo>
                  <a:cubicBezTo>
                    <a:pt x="1000" y="1434"/>
                    <a:pt x="996" y="1436"/>
                    <a:pt x="992" y="1439"/>
                  </a:cubicBezTo>
                  <a:cubicBezTo>
                    <a:pt x="987" y="1442"/>
                    <a:pt x="981" y="1446"/>
                    <a:pt x="977" y="1452"/>
                  </a:cubicBezTo>
                  <a:cubicBezTo>
                    <a:pt x="970" y="1460"/>
                    <a:pt x="969" y="1465"/>
                    <a:pt x="967" y="1475"/>
                  </a:cubicBezTo>
                  <a:cubicBezTo>
                    <a:pt x="966" y="1477"/>
                    <a:pt x="965" y="1480"/>
                    <a:pt x="964" y="1484"/>
                  </a:cubicBezTo>
                  <a:cubicBezTo>
                    <a:pt x="963" y="1487"/>
                    <a:pt x="963" y="1489"/>
                    <a:pt x="963" y="1491"/>
                  </a:cubicBezTo>
                  <a:cubicBezTo>
                    <a:pt x="962" y="1496"/>
                    <a:pt x="960" y="1497"/>
                    <a:pt x="955" y="1498"/>
                  </a:cubicBezTo>
                  <a:cubicBezTo>
                    <a:pt x="954" y="1498"/>
                    <a:pt x="951" y="1498"/>
                    <a:pt x="946" y="1499"/>
                  </a:cubicBezTo>
                  <a:cubicBezTo>
                    <a:pt x="940" y="1501"/>
                    <a:pt x="935" y="1501"/>
                    <a:pt x="931" y="1502"/>
                  </a:cubicBezTo>
                  <a:cubicBezTo>
                    <a:pt x="923" y="1503"/>
                    <a:pt x="922" y="1503"/>
                    <a:pt x="921" y="1507"/>
                  </a:cubicBezTo>
                  <a:cubicBezTo>
                    <a:pt x="919" y="1515"/>
                    <a:pt x="913" y="1524"/>
                    <a:pt x="906" y="1524"/>
                  </a:cubicBezTo>
                  <a:cubicBezTo>
                    <a:pt x="904" y="1524"/>
                    <a:pt x="899" y="1523"/>
                    <a:pt x="898" y="1516"/>
                  </a:cubicBezTo>
                  <a:cubicBezTo>
                    <a:pt x="898" y="1515"/>
                    <a:pt x="897" y="1514"/>
                    <a:pt x="897" y="1514"/>
                  </a:cubicBezTo>
                  <a:cubicBezTo>
                    <a:pt x="895" y="1514"/>
                    <a:pt x="889" y="1519"/>
                    <a:pt x="883" y="1524"/>
                  </a:cubicBezTo>
                  <a:cubicBezTo>
                    <a:pt x="881" y="1525"/>
                    <a:pt x="878" y="1527"/>
                    <a:pt x="876" y="1529"/>
                  </a:cubicBezTo>
                  <a:cubicBezTo>
                    <a:pt x="863" y="1538"/>
                    <a:pt x="851" y="1540"/>
                    <a:pt x="842" y="1542"/>
                  </a:cubicBezTo>
                  <a:cubicBezTo>
                    <a:pt x="839" y="1542"/>
                    <a:pt x="837" y="1542"/>
                    <a:pt x="835" y="1543"/>
                  </a:cubicBezTo>
                  <a:cubicBezTo>
                    <a:pt x="827" y="1545"/>
                    <a:pt x="811" y="1553"/>
                    <a:pt x="803" y="1567"/>
                  </a:cubicBezTo>
                  <a:cubicBezTo>
                    <a:pt x="800" y="1573"/>
                    <a:pt x="798" y="1577"/>
                    <a:pt x="796" y="1580"/>
                  </a:cubicBezTo>
                  <a:cubicBezTo>
                    <a:pt x="793" y="1585"/>
                    <a:pt x="792" y="1588"/>
                    <a:pt x="787" y="1594"/>
                  </a:cubicBezTo>
                  <a:cubicBezTo>
                    <a:pt x="782" y="1600"/>
                    <a:pt x="772" y="1605"/>
                    <a:pt x="762" y="1610"/>
                  </a:cubicBezTo>
                  <a:cubicBezTo>
                    <a:pt x="757" y="1612"/>
                    <a:pt x="753" y="1614"/>
                    <a:pt x="749" y="1616"/>
                  </a:cubicBezTo>
                  <a:cubicBezTo>
                    <a:pt x="747" y="1618"/>
                    <a:pt x="744" y="1618"/>
                    <a:pt x="742" y="1618"/>
                  </a:cubicBezTo>
                  <a:cubicBezTo>
                    <a:pt x="735" y="1618"/>
                    <a:pt x="728" y="1615"/>
                    <a:pt x="722" y="1611"/>
                  </a:cubicBezTo>
                  <a:cubicBezTo>
                    <a:pt x="717" y="1609"/>
                    <a:pt x="711" y="1606"/>
                    <a:pt x="708" y="1606"/>
                  </a:cubicBezTo>
                  <a:cubicBezTo>
                    <a:pt x="701" y="1606"/>
                    <a:pt x="692" y="1614"/>
                    <a:pt x="685" y="1621"/>
                  </a:cubicBezTo>
                  <a:cubicBezTo>
                    <a:pt x="681" y="1624"/>
                    <a:pt x="678" y="1627"/>
                    <a:pt x="676" y="1629"/>
                  </a:cubicBezTo>
                  <a:cubicBezTo>
                    <a:pt x="665" y="1638"/>
                    <a:pt x="655" y="1643"/>
                    <a:pt x="643" y="1643"/>
                  </a:cubicBezTo>
                  <a:cubicBezTo>
                    <a:pt x="638" y="1643"/>
                    <a:pt x="634" y="1642"/>
                    <a:pt x="630" y="1640"/>
                  </a:cubicBezTo>
                  <a:cubicBezTo>
                    <a:pt x="626" y="1639"/>
                    <a:pt x="623" y="1638"/>
                    <a:pt x="620" y="1638"/>
                  </a:cubicBezTo>
                  <a:cubicBezTo>
                    <a:pt x="617" y="1638"/>
                    <a:pt x="615" y="1639"/>
                    <a:pt x="613" y="1642"/>
                  </a:cubicBezTo>
                  <a:cubicBezTo>
                    <a:pt x="610" y="1646"/>
                    <a:pt x="608" y="1649"/>
                    <a:pt x="606" y="1653"/>
                  </a:cubicBezTo>
                  <a:cubicBezTo>
                    <a:pt x="602" y="1658"/>
                    <a:pt x="599" y="1663"/>
                    <a:pt x="594" y="1665"/>
                  </a:cubicBezTo>
                  <a:cubicBezTo>
                    <a:pt x="591" y="1665"/>
                    <a:pt x="588" y="1666"/>
                    <a:pt x="583" y="1666"/>
                  </a:cubicBezTo>
                  <a:cubicBezTo>
                    <a:pt x="577" y="1666"/>
                    <a:pt x="565" y="1667"/>
                    <a:pt x="564" y="1671"/>
                  </a:cubicBezTo>
                  <a:cubicBezTo>
                    <a:pt x="563" y="1672"/>
                    <a:pt x="563" y="1674"/>
                    <a:pt x="563" y="1675"/>
                  </a:cubicBezTo>
                  <a:cubicBezTo>
                    <a:pt x="562" y="1682"/>
                    <a:pt x="561" y="1689"/>
                    <a:pt x="547" y="1691"/>
                  </a:cubicBezTo>
                  <a:cubicBezTo>
                    <a:pt x="544" y="1691"/>
                    <a:pt x="542" y="1693"/>
                    <a:pt x="541" y="1696"/>
                  </a:cubicBezTo>
                  <a:cubicBezTo>
                    <a:pt x="538" y="1700"/>
                    <a:pt x="539" y="1707"/>
                    <a:pt x="542" y="1711"/>
                  </a:cubicBezTo>
                  <a:cubicBezTo>
                    <a:pt x="546" y="1721"/>
                    <a:pt x="542" y="1734"/>
                    <a:pt x="528" y="1751"/>
                  </a:cubicBezTo>
                  <a:cubicBezTo>
                    <a:pt x="524" y="1755"/>
                    <a:pt x="520" y="1757"/>
                    <a:pt x="515" y="1757"/>
                  </a:cubicBezTo>
                  <a:cubicBezTo>
                    <a:pt x="505" y="1757"/>
                    <a:pt x="495" y="1747"/>
                    <a:pt x="490" y="1742"/>
                  </a:cubicBezTo>
                  <a:cubicBezTo>
                    <a:pt x="488" y="1741"/>
                    <a:pt x="487" y="1739"/>
                    <a:pt x="486" y="1738"/>
                  </a:cubicBezTo>
                  <a:cubicBezTo>
                    <a:pt x="482" y="1734"/>
                    <a:pt x="478" y="1729"/>
                    <a:pt x="474" y="1729"/>
                  </a:cubicBezTo>
                  <a:cubicBezTo>
                    <a:pt x="473" y="1729"/>
                    <a:pt x="471" y="1729"/>
                    <a:pt x="469" y="1731"/>
                  </a:cubicBezTo>
                  <a:cubicBezTo>
                    <a:pt x="461" y="1739"/>
                    <a:pt x="461" y="1742"/>
                    <a:pt x="461" y="1752"/>
                  </a:cubicBezTo>
                  <a:cubicBezTo>
                    <a:pt x="461" y="1754"/>
                    <a:pt x="461" y="1756"/>
                    <a:pt x="461" y="1759"/>
                  </a:cubicBezTo>
                  <a:cubicBezTo>
                    <a:pt x="461" y="1767"/>
                    <a:pt x="464" y="1768"/>
                    <a:pt x="469" y="1771"/>
                  </a:cubicBezTo>
                  <a:cubicBezTo>
                    <a:pt x="471" y="1773"/>
                    <a:pt x="475" y="1775"/>
                    <a:pt x="478" y="1778"/>
                  </a:cubicBezTo>
                  <a:cubicBezTo>
                    <a:pt x="485" y="1785"/>
                    <a:pt x="480" y="1793"/>
                    <a:pt x="476" y="1799"/>
                  </a:cubicBezTo>
                  <a:cubicBezTo>
                    <a:pt x="474" y="1803"/>
                    <a:pt x="472" y="1807"/>
                    <a:pt x="472" y="1810"/>
                  </a:cubicBezTo>
                  <a:cubicBezTo>
                    <a:pt x="475" y="1824"/>
                    <a:pt x="471" y="1834"/>
                    <a:pt x="460" y="1841"/>
                  </a:cubicBezTo>
                  <a:cubicBezTo>
                    <a:pt x="453" y="1845"/>
                    <a:pt x="444" y="1847"/>
                    <a:pt x="437" y="1847"/>
                  </a:cubicBezTo>
                  <a:cubicBezTo>
                    <a:pt x="431" y="1847"/>
                    <a:pt x="426" y="1846"/>
                    <a:pt x="422" y="1842"/>
                  </a:cubicBezTo>
                  <a:cubicBezTo>
                    <a:pt x="420" y="1840"/>
                    <a:pt x="419" y="1838"/>
                    <a:pt x="417" y="1836"/>
                  </a:cubicBezTo>
                  <a:cubicBezTo>
                    <a:pt x="416" y="1835"/>
                    <a:pt x="415" y="1833"/>
                    <a:pt x="413" y="1832"/>
                  </a:cubicBezTo>
                  <a:cubicBezTo>
                    <a:pt x="412" y="1838"/>
                    <a:pt x="408" y="1841"/>
                    <a:pt x="402" y="1841"/>
                  </a:cubicBezTo>
                  <a:cubicBezTo>
                    <a:pt x="396" y="1841"/>
                    <a:pt x="389" y="1837"/>
                    <a:pt x="385" y="1831"/>
                  </a:cubicBezTo>
                  <a:cubicBezTo>
                    <a:pt x="379" y="1823"/>
                    <a:pt x="371" y="1814"/>
                    <a:pt x="361" y="1814"/>
                  </a:cubicBezTo>
                  <a:cubicBezTo>
                    <a:pt x="360" y="1814"/>
                    <a:pt x="358" y="1814"/>
                    <a:pt x="356" y="1815"/>
                  </a:cubicBezTo>
                  <a:cubicBezTo>
                    <a:pt x="342" y="1819"/>
                    <a:pt x="336" y="1823"/>
                    <a:pt x="319" y="1842"/>
                  </a:cubicBezTo>
                  <a:cubicBezTo>
                    <a:pt x="314" y="1847"/>
                    <a:pt x="310" y="1850"/>
                    <a:pt x="306" y="1850"/>
                  </a:cubicBezTo>
                  <a:close/>
                </a:path>
              </a:pathLst>
            </a:custGeom>
            <a:solidFill>
              <a:srgbClr val="FFA880">
                <a:lumMod val="20000"/>
                <a:lumOff val="80000"/>
              </a:srgbClr>
            </a:solidFill>
            <a:ln w="3175" cap="flat" cmpd="sng">
              <a:solidFill>
                <a:srgbClr val="7030A0"/>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46" name="Freeform 465">
              <a:extLst>
                <a:ext uri="{FF2B5EF4-FFF2-40B4-BE49-F238E27FC236}">
                  <a16:creationId xmlns:a16="http://schemas.microsoft.com/office/drawing/2014/main" id="{3E72F9A5-571D-488E-C344-2262F43FB842}"/>
                </a:ext>
              </a:extLst>
            </p:cNvPr>
            <p:cNvSpPr>
              <a:spLocks noEditPoints="1"/>
            </p:cNvSpPr>
            <p:nvPr/>
          </p:nvSpPr>
          <p:spPr bwMode="auto">
            <a:xfrm>
              <a:off x="2114559" y="1084524"/>
              <a:ext cx="1320374" cy="1266370"/>
            </a:xfrm>
            <a:custGeom>
              <a:avLst/>
              <a:gdLst>
                <a:gd name="T0" fmla="*/ 81 w 1513"/>
                <a:gd name="T1" fmla="*/ 276 h 1451"/>
                <a:gd name="T2" fmla="*/ 156 w 1513"/>
                <a:gd name="T3" fmla="*/ 315 h 1451"/>
                <a:gd name="T4" fmla="*/ 127 w 1513"/>
                <a:gd name="T5" fmla="*/ 374 h 1451"/>
                <a:gd name="T6" fmla="*/ 191 w 1513"/>
                <a:gd name="T7" fmla="*/ 384 h 1451"/>
                <a:gd name="T8" fmla="*/ 26 w 1513"/>
                <a:gd name="T9" fmla="*/ 313 h 1451"/>
                <a:gd name="T10" fmla="*/ 66 w 1513"/>
                <a:gd name="T11" fmla="*/ 389 h 1451"/>
                <a:gd name="T12" fmla="*/ 119 w 1513"/>
                <a:gd name="T13" fmla="*/ 413 h 1451"/>
                <a:gd name="T14" fmla="*/ 149 w 1513"/>
                <a:gd name="T15" fmla="*/ 481 h 1451"/>
                <a:gd name="T16" fmla="*/ 200 w 1513"/>
                <a:gd name="T17" fmla="*/ 506 h 1451"/>
                <a:gd name="T18" fmla="*/ 90 w 1513"/>
                <a:gd name="T19" fmla="*/ 561 h 1451"/>
                <a:gd name="T20" fmla="*/ 124 w 1513"/>
                <a:gd name="T21" fmla="*/ 550 h 1451"/>
                <a:gd name="T22" fmla="*/ 948 w 1513"/>
                <a:gd name="T23" fmla="*/ 578 h 1451"/>
                <a:gd name="T24" fmla="*/ 1046 w 1513"/>
                <a:gd name="T25" fmla="*/ 1398 h 1451"/>
                <a:gd name="T26" fmla="*/ 959 w 1513"/>
                <a:gd name="T27" fmla="*/ 1427 h 1451"/>
                <a:gd name="T28" fmla="*/ 872 w 1513"/>
                <a:gd name="T29" fmla="*/ 1402 h 1451"/>
                <a:gd name="T30" fmla="*/ 802 w 1513"/>
                <a:gd name="T31" fmla="*/ 1392 h 1451"/>
                <a:gd name="T32" fmla="*/ 706 w 1513"/>
                <a:gd name="T33" fmla="*/ 1285 h 1451"/>
                <a:gd name="T34" fmla="*/ 502 w 1513"/>
                <a:gd name="T35" fmla="*/ 1025 h 1451"/>
                <a:gd name="T36" fmla="*/ 356 w 1513"/>
                <a:gd name="T37" fmla="*/ 1010 h 1451"/>
                <a:gd name="T38" fmla="*/ 287 w 1513"/>
                <a:gd name="T39" fmla="*/ 876 h 1451"/>
                <a:gd name="T40" fmla="*/ 332 w 1513"/>
                <a:gd name="T41" fmla="*/ 832 h 1451"/>
                <a:gd name="T42" fmla="*/ 267 w 1513"/>
                <a:gd name="T43" fmla="*/ 791 h 1451"/>
                <a:gd name="T44" fmla="*/ 221 w 1513"/>
                <a:gd name="T45" fmla="*/ 674 h 1451"/>
                <a:gd name="T46" fmla="*/ 162 w 1513"/>
                <a:gd name="T47" fmla="*/ 623 h 1451"/>
                <a:gd name="T48" fmla="*/ 230 w 1513"/>
                <a:gd name="T49" fmla="*/ 563 h 1451"/>
                <a:gd name="T50" fmla="*/ 317 w 1513"/>
                <a:gd name="T51" fmla="*/ 552 h 1451"/>
                <a:gd name="T52" fmla="*/ 312 w 1513"/>
                <a:gd name="T53" fmla="*/ 532 h 1451"/>
                <a:gd name="T54" fmla="*/ 276 w 1513"/>
                <a:gd name="T55" fmla="*/ 475 h 1451"/>
                <a:gd name="T56" fmla="*/ 286 w 1513"/>
                <a:gd name="T57" fmla="*/ 420 h 1451"/>
                <a:gd name="T58" fmla="*/ 224 w 1513"/>
                <a:gd name="T59" fmla="*/ 312 h 1451"/>
                <a:gd name="T60" fmla="*/ 144 w 1513"/>
                <a:gd name="T61" fmla="*/ 171 h 1451"/>
                <a:gd name="T62" fmla="*/ 44 w 1513"/>
                <a:gd name="T63" fmla="*/ 170 h 1451"/>
                <a:gd name="T64" fmla="*/ 19 w 1513"/>
                <a:gd name="T65" fmla="*/ 275 h 1451"/>
                <a:gd name="T66" fmla="*/ 41 w 1513"/>
                <a:gd name="T67" fmla="*/ 46 h 1451"/>
                <a:gd name="T68" fmla="*/ 96 w 1513"/>
                <a:gd name="T69" fmla="*/ 42 h 1451"/>
                <a:gd name="T70" fmla="*/ 55 w 1513"/>
                <a:gd name="T71" fmla="*/ 132 h 1451"/>
                <a:gd name="T72" fmla="*/ 228 w 1513"/>
                <a:gd name="T73" fmla="*/ 152 h 1451"/>
                <a:gd name="T74" fmla="*/ 480 w 1513"/>
                <a:gd name="T75" fmla="*/ 189 h 1451"/>
                <a:gd name="T76" fmla="*/ 568 w 1513"/>
                <a:gd name="T77" fmla="*/ 203 h 1451"/>
                <a:gd name="T78" fmla="*/ 705 w 1513"/>
                <a:gd name="T79" fmla="*/ 223 h 1451"/>
                <a:gd name="T80" fmla="*/ 838 w 1513"/>
                <a:gd name="T81" fmla="*/ 259 h 1451"/>
                <a:gd name="T82" fmla="*/ 871 w 1513"/>
                <a:gd name="T83" fmla="*/ 378 h 1451"/>
                <a:gd name="T84" fmla="*/ 796 w 1513"/>
                <a:gd name="T85" fmla="*/ 530 h 1451"/>
                <a:gd name="T86" fmla="*/ 952 w 1513"/>
                <a:gd name="T87" fmla="*/ 532 h 1451"/>
                <a:gd name="T88" fmla="*/ 1054 w 1513"/>
                <a:gd name="T89" fmla="*/ 551 h 1451"/>
                <a:gd name="T90" fmla="*/ 1274 w 1513"/>
                <a:gd name="T91" fmla="*/ 611 h 1451"/>
                <a:gd name="T92" fmla="*/ 1388 w 1513"/>
                <a:gd name="T93" fmla="*/ 564 h 1451"/>
                <a:gd name="T94" fmla="*/ 1350 w 1513"/>
                <a:gd name="T95" fmla="*/ 532 h 1451"/>
                <a:gd name="T96" fmla="*/ 1388 w 1513"/>
                <a:gd name="T97" fmla="*/ 439 h 1451"/>
                <a:gd name="T98" fmla="*/ 1511 w 1513"/>
                <a:gd name="T99" fmla="*/ 563 h 1451"/>
                <a:gd name="T100" fmla="*/ 1437 w 1513"/>
                <a:gd name="T101" fmla="*/ 549 h 1451"/>
                <a:gd name="T102" fmla="*/ 1396 w 1513"/>
                <a:gd name="T103" fmla="*/ 615 h 1451"/>
                <a:gd name="T104" fmla="*/ 1281 w 1513"/>
                <a:gd name="T105" fmla="*/ 831 h 1451"/>
                <a:gd name="T106" fmla="*/ 1316 w 1513"/>
                <a:gd name="T107" fmla="*/ 935 h 1451"/>
                <a:gd name="T108" fmla="*/ 1256 w 1513"/>
                <a:gd name="T109" fmla="*/ 1085 h 1451"/>
                <a:gd name="T110" fmla="*/ 1349 w 1513"/>
                <a:gd name="T111" fmla="*/ 1190 h 1451"/>
                <a:gd name="T112" fmla="*/ 1285 w 1513"/>
                <a:gd name="T113" fmla="*/ 1273 h 1451"/>
                <a:gd name="T114" fmla="*/ 1187 w 1513"/>
                <a:gd name="T115" fmla="*/ 1390 h 1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13" h="1451">
                  <a:moveTo>
                    <a:pt x="135" y="348"/>
                  </a:moveTo>
                  <a:cubicBezTo>
                    <a:pt x="132" y="348"/>
                    <a:pt x="129" y="347"/>
                    <a:pt x="125" y="346"/>
                  </a:cubicBezTo>
                  <a:cubicBezTo>
                    <a:pt x="119" y="345"/>
                    <a:pt x="112" y="344"/>
                    <a:pt x="106" y="343"/>
                  </a:cubicBezTo>
                  <a:cubicBezTo>
                    <a:pt x="88" y="341"/>
                    <a:pt x="72" y="338"/>
                    <a:pt x="65" y="324"/>
                  </a:cubicBezTo>
                  <a:cubicBezTo>
                    <a:pt x="55" y="305"/>
                    <a:pt x="61" y="290"/>
                    <a:pt x="62" y="289"/>
                  </a:cubicBezTo>
                  <a:cubicBezTo>
                    <a:pt x="68" y="279"/>
                    <a:pt x="72" y="276"/>
                    <a:pt x="78" y="276"/>
                  </a:cubicBezTo>
                  <a:cubicBezTo>
                    <a:pt x="79" y="276"/>
                    <a:pt x="79" y="276"/>
                    <a:pt x="81" y="276"/>
                  </a:cubicBezTo>
                  <a:cubicBezTo>
                    <a:pt x="82" y="277"/>
                    <a:pt x="83" y="277"/>
                    <a:pt x="84" y="277"/>
                  </a:cubicBezTo>
                  <a:cubicBezTo>
                    <a:pt x="87" y="277"/>
                    <a:pt x="90" y="276"/>
                    <a:pt x="93" y="275"/>
                  </a:cubicBezTo>
                  <a:cubicBezTo>
                    <a:pt x="111" y="269"/>
                    <a:pt x="111" y="269"/>
                    <a:pt x="125" y="266"/>
                  </a:cubicBezTo>
                  <a:cubicBezTo>
                    <a:pt x="130" y="265"/>
                    <a:pt x="133" y="265"/>
                    <a:pt x="136" y="265"/>
                  </a:cubicBezTo>
                  <a:cubicBezTo>
                    <a:pt x="144" y="265"/>
                    <a:pt x="147" y="269"/>
                    <a:pt x="153" y="280"/>
                  </a:cubicBezTo>
                  <a:cubicBezTo>
                    <a:pt x="154" y="282"/>
                    <a:pt x="156" y="284"/>
                    <a:pt x="157" y="286"/>
                  </a:cubicBezTo>
                  <a:cubicBezTo>
                    <a:pt x="163" y="295"/>
                    <a:pt x="163" y="298"/>
                    <a:pt x="156" y="315"/>
                  </a:cubicBezTo>
                  <a:cubicBezTo>
                    <a:pt x="154" y="320"/>
                    <a:pt x="152" y="325"/>
                    <a:pt x="151" y="330"/>
                  </a:cubicBezTo>
                  <a:cubicBezTo>
                    <a:pt x="149" y="339"/>
                    <a:pt x="147" y="348"/>
                    <a:pt x="135" y="348"/>
                  </a:cubicBezTo>
                  <a:close/>
                  <a:moveTo>
                    <a:pt x="153" y="395"/>
                  </a:moveTo>
                  <a:cubicBezTo>
                    <a:pt x="149" y="395"/>
                    <a:pt x="145" y="394"/>
                    <a:pt x="142" y="393"/>
                  </a:cubicBezTo>
                  <a:cubicBezTo>
                    <a:pt x="129" y="386"/>
                    <a:pt x="126" y="380"/>
                    <a:pt x="126" y="379"/>
                  </a:cubicBezTo>
                  <a:lnTo>
                    <a:pt x="124" y="376"/>
                  </a:lnTo>
                  <a:lnTo>
                    <a:pt x="127" y="374"/>
                  </a:lnTo>
                  <a:cubicBezTo>
                    <a:pt x="135" y="370"/>
                    <a:pt x="143" y="369"/>
                    <a:pt x="150" y="369"/>
                  </a:cubicBezTo>
                  <a:cubicBezTo>
                    <a:pt x="161" y="368"/>
                    <a:pt x="171" y="367"/>
                    <a:pt x="178" y="358"/>
                  </a:cubicBezTo>
                  <a:cubicBezTo>
                    <a:pt x="184" y="351"/>
                    <a:pt x="187" y="348"/>
                    <a:pt x="189" y="346"/>
                  </a:cubicBezTo>
                  <a:cubicBezTo>
                    <a:pt x="193" y="341"/>
                    <a:pt x="194" y="340"/>
                    <a:pt x="201" y="329"/>
                  </a:cubicBezTo>
                  <a:lnTo>
                    <a:pt x="208" y="319"/>
                  </a:lnTo>
                  <a:lnTo>
                    <a:pt x="208" y="331"/>
                  </a:lnTo>
                  <a:cubicBezTo>
                    <a:pt x="209" y="335"/>
                    <a:pt x="211" y="377"/>
                    <a:pt x="191" y="384"/>
                  </a:cubicBezTo>
                  <a:cubicBezTo>
                    <a:pt x="188" y="385"/>
                    <a:pt x="185" y="386"/>
                    <a:pt x="182" y="387"/>
                  </a:cubicBezTo>
                  <a:cubicBezTo>
                    <a:pt x="171" y="391"/>
                    <a:pt x="161" y="395"/>
                    <a:pt x="153" y="395"/>
                  </a:cubicBezTo>
                  <a:close/>
                  <a:moveTo>
                    <a:pt x="55" y="404"/>
                  </a:moveTo>
                  <a:cubicBezTo>
                    <a:pt x="49" y="404"/>
                    <a:pt x="41" y="400"/>
                    <a:pt x="32" y="395"/>
                  </a:cubicBezTo>
                  <a:cubicBezTo>
                    <a:pt x="15" y="387"/>
                    <a:pt x="15" y="377"/>
                    <a:pt x="13" y="357"/>
                  </a:cubicBezTo>
                  <a:cubicBezTo>
                    <a:pt x="13" y="353"/>
                    <a:pt x="13" y="348"/>
                    <a:pt x="12" y="343"/>
                  </a:cubicBezTo>
                  <a:cubicBezTo>
                    <a:pt x="10" y="321"/>
                    <a:pt x="16" y="318"/>
                    <a:pt x="26" y="313"/>
                  </a:cubicBezTo>
                  <a:cubicBezTo>
                    <a:pt x="30" y="311"/>
                    <a:pt x="34" y="309"/>
                    <a:pt x="40" y="305"/>
                  </a:cubicBezTo>
                  <a:lnTo>
                    <a:pt x="48" y="298"/>
                  </a:lnTo>
                  <a:lnTo>
                    <a:pt x="46" y="309"/>
                  </a:lnTo>
                  <a:cubicBezTo>
                    <a:pt x="46" y="309"/>
                    <a:pt x="41" y="336"/>
                    <a:pt x="54" y="355"/>
                  </a:cubicBezTo>
                  <a:lnTo>
                    <a:pt x="57" y="360"/>
                  </a:lnTo>
                  <a:cubicBezTo>
                    <a:pt x="66" y="372"/>
                    <a:pt x="67" y="373"/>
                    <a:pt x="66" y="382"/>
                  </a:cubicBezTo>
                  <a:cubicBezTo>
                    <a:pt x="66" y="384"/>
                    <a:pt x="66" y="386"/>
                    <a:pt x="66" y="389"/>
                  </a:cubicBezTo>
                  <a:cubicBezTo>
                    <a:pt x="66" y="394"/>
                    <a:pt x="65" y="397"/>
                    <a:pt x="64" y="400"/>
                  </a:cubicBezTo>
                  <a:cubicBezTo>
                    <a:pt x="62" y="402"/>
                    <a:pt x="60" y="404"/>
                    <a:pt x="55" y="404"/>
                  </a:cubicBezTo>
                  <a:close/>
                  <a:moveTo>
                    <a:pt x="128" y="452"/>
                  </a:moveTo>
                  <a:cubicBezTo>
                    <a:pt x="122" y="452"/>
                    <a:pt x="120" y="445"/>
                    <a:pt x="119" y="439"/>
                  </a:cubicBezTo>
                  <a:cubicBezTo>
                    <a:pt x="118" y="435"/>
                    <a:pt x="117" y="430"/>
                    <a:pt x="114" y="426"/>
                  </a:cubicBezTo>
                  <a:cubicBezTo>
                    <a:pt x="113" y="425"/>
                    <a:pt x="110" y="421"/>
                    <a:pt x="112" y="417"/>
                  </a:cubicBezTo>
                  <a:cubicBezTo>
                    <a:pt x="113" y="416"/>
                    <a:pt x="114" y="413"/>
                    <a:pt x="119" y="413"/>
                  </a:cubicBezTo>
                  <a:cubicBezTo>
                    <a:pt x="125" y="413"/>
                    <a:pt x="135" y="418"/>
                    <a:pt x="143" y="424"/>
                  </a:cubicBezTo>
                  <a:cubicBezTo>
                    <a:pt x="143" y="424"/>
                    <a:pt x="147" y="426"/>
                    <a:pt x="147" y="431"/>
                  </a:cubicBezTo>
                  <a:cubicBezTo>
                    <a:pt x="147" y="437"/>
                    <a:pt x="144" y="442"/>
                    <a:pt x="137" y="447"/>
                  </a:cubicBezTo>
                  <a:cubicBezTo>
                    <a:pt x="134" y="450"/>
                    <a:pt x="131" y="452"/>
                    <a:pt x="128" y="452"/>
                  </a:cubicBezTo>
                  <a:close/>
                  <a:moveTo>
                    <a:pt x="171" y="508"/>
                  </a:moveTo>
                  <a:cubicBezTo>
                    <a:pt x="161" y="508"/>
                    <a:pt x="157" y="500"/>
                    <a:pt x="153" y="490"/>
                  </a:cubicBezTo>
                  <a:cubicBezTo>
                    <a:pt x="152" y="487"/>
                    <a:pt x="151" y="484"/>
                    <a:pt x="149" y="481"/>
                  </a:cubicBezTo>
                  <a:cubicBezTo>
                    <a:pt x="145" y="474"/>
                    <a:pt x="145" y="468"/>
                    <a:pt x="147" y="464"/>
                  </a:cubicBezTo>
                  <a:cubicBezTo>
                    <a:pt x="151" y="458"/>
                    <a:pt x="161" y="458"/>
                    <a:pt x="171" y="458"/>
                  </a:cubicBezTo>
                  <a:cubicBezTo>
                    <a:pt x="176" y="452"/>
                    <a:pt x="193" y="435"/>
                    <a:pt x="208" y="435"/>
                  </a:cubicBezTo>
                  <a:cubicBezTo>
                    <a:pt x="212" y="435"/>
                    <a:pt x="215" y="436"/>
                    <a:pt x="217" y="438"/>
                  </a:cubicBezTo>
                  <a:cubicBezTo>
                    <a:pt x="221" y="443"/>
                    <a:pt x="220" y="451"/>
                    <a:pt x="217" y="464"/>
                  </a:cubicBezTo>
                  <a:cubicBezTo>
                    <a:pt x="216" y="470"/>
                    <a:pt x="215" y="477"/>
                    <a:pt x="214" y="485"/>
                  </a:cubicBezTo>
                  <a:cubicBezTo>
                    <a:pt x="213" y="496"/>
                    <a:pt x="211" y="506"/>
                    <a:pt x="200" y="506"/>
                  </a:cubicBezTo>
                  <a:cubicBezTo>
                    <a:pt x="198" y="506"/>
                    <a:pt x="196" y="506"/>
                    <a:pt x="194" y="506"/>
                  </a:cubicBezTo>
                  <a:cubicBezTo>
                    <a:pt x="192" y="505"/>
                    <a:pt x="189" y="505"/>
                    <a:pt x="187" y="505"/>
                  </a:cubicBezTo>
                  <a:cubicBezTo>
                    <a:pt x="184" y="505"/>
                    <a:pt x="182" y="505"/>
                    <a:pt x="180" y="506"/>
                  </a:cubicBezTo>
                  <a:cubicBezTo>
                    <a:pt x="176" y="507"/>
                    <a:pt x="173" y="508"/>
                    <a:pt x="171" y="508"/>
                  </a:cubicBezTo>
                  <a:close/>
                  <a:moveTo>
                    <a:pt x="110" y="566"/>
                  </a:moveTo>
                  <a:cubicBezTo>
                    <a:pt x="106" y="566"/>
                    <a:pt x="102" y="565"/>
                    <a:pt x="96" y="563"/>
                  </a:cubicBezTo>
                  <a:lnTo>
                    <a:pt x="90" y="561"/>
                  </a:lnTo>
                  <a:cubicBezTo>
                    <a:pt x="73" y="556"/>
                    <a:pt x="76" y="546"/>
                    <a:pt x="79" y="536"/>
                  </a:cubicBezTo>
                  <a:cubicBezTo>
                    <a:pt x="80" y="531"/>
                    <a:pt x="82" y="526"/>
                    <a:pt x="82" y="520"/>
                  </a:cubicBezTo>
                  <a:cubicBezTo>
                    <a:pt x="82" y="514"/>
                    <a:pt x="82" y="505"/>
                    <a:pt x="88" y="505"/>
                  </a:cubicBezTo>
                  <a:cubicBezTo>
                    <a:pt x="92" y="505"/>
                    <a:pt x="96" y="509"/>
                    <a:pt x="103" y="519"/>
                  </a:cubicBezTo>
                  <a:cubicBezTo>
                    <a:pt x="106" y="521"/>
                    <a:pt x="108" y="524"/>
                    <a:pt x="111" y="528"/>
                  </a:cubicBezTo>
                  <a:cubicBezTo>
                    <a:pt x="114" y="528"/>
                    <a:pt x="119" y="529"/>
                    <a:pt x="123" y="534"/>
                  </a:cubicBezTo>
                  <a:cubicBezTo>
                    <a:pt x="126" y="538"/>
                    <a:pt x="126" y="543"/>
                    <a:pt x="124" y="550"/>
                  </a:cubicBezTo>
                  <a:cubicBezTo>
                    <a:pt x="121" y="559"/>
                    <a:pt x="118" y="566"/>
                    <a:pt x="110" y="566"/>
                  </a:cubicBezTo>
                  <a:close/>
                  <a:moveTo>
                    <a:pt x="948" y="578"/>
                  </a:moveTo>
                  <a:cubicBezTo>
                    <a:pt x="946" y="580"/>
                    <a:pt x="944" y="581"/>
                    <a:pt x="942" y="582"/>
                  </a:cubicBezTo>
                  <a:cubicBezTo>
                    <a:pt x="939" y="584"/>
                    <a:pt x="934" y="586"/>
                    <a:pt x="934" y="588"/>
                  </a:cubicBezTo>
                  <a:cubicBezTo>
                    <a:pt x="932" y="592"/>
                    <a:pt x="931" y="610"/>
                    <a:pt x="929" y="627"/>
                  </a:cubicBezTo>
                  <a:lnTo>
                    <a:pt x="935" y="616"/>
                  </a:lnTo>
                  <a:cubicBezTo>
                    <a:pt x="936" y="616"/>
                    <a:pt x="942" y="594"/>
                    <a:pt x="948" y="578"/>
                  </a:cubicBezTo>
                  <a:close/>
                  <a:moveTo>
                    <a:pt x="1165" y="1451"/>
                  </a:moveTo>
                  <a:cubicBezTo>
                    <a:pt x="1158" y="1451"/>
                    <a:pt x="1152" y="1449"/>
                    <a:pt x="1146" y="1447"/>
                  </a:cubicBezTo>
                  <a:cubicBezTo>
                    <a:pt x="1142" y="1446"/>
                    <a:pt x="1138" y="1445"/>
                    <a:pt x="1134" y="1444"/>
                  </a:cubicBezTo>
                  <a:cubicBezTo>
                    <a:pt x="1123" y="1442"/>
                    <a:pt x="1107" y="1434"/>
                    <a:pt x="1096" y="1428"/>
                  </a:cubicBezTo>
                  <a:cubicBezTo>
                    <a:pt x="1094" y="1426"/>
                    <a:pt x="1091" y="1425"/>
                    <a:pt x="1089" y="1424"/>
                  </a:cubicBezTo>
                  <a:cubicBezTo>
                    <a:pt x="1083" y="1421"/>
                    <a:pt x="1070" y="1413"/>
                    <a:pt x="1059" y="1406"/>
                  </a:cubicBezTo>
                  <a:cubicBezTo>
                    <a:pt x="1054" y="1403"/>
                    <a:pt x="1049" y="1400"/>
                    <a:pt x="1046" y="1398"/>
                  </a:cubicBezTo>
                  <a:cubicBezTo>
                    <a:pt x="1044" y="1397"/>
                    <a:pt x="1042" y="1396"/>
                    <a:pt x="1039" y="1396"/>
                  </a:cubicBezTo>
                  <a:cubicBezTo>
                    <a:pt x="1036" y="1396"/>
                    <a:pt x="1033" y="1398"/>
                    <a:pt x="1028" y="1399"/>
                  </a:cubicBezTo>
                  <a:cubicBezTo>
                    <a:pt x="1025" y="1401"/>
                    <a:pt x="1021" y="1402"/>
                    <a:pt x="1016" y="1403"/>
                  </a:cubicBezTo>
                  <a:cubicBezTo>
                    <a:pt x="1006" y="1405"/>
                    <a:pt x="1003" y="1407"/>
                    <a:pt x="997" y="1413"/>
                  </a:cubicBezTo>
                  <a:lnTo>
                    <a:pt x="994" y="1417"/>
                  </a:lnTo>
                  <a:cubicBezTo>
                    <a:pt x="986" y="1425"/>
                    <a:pt x="979" y="1425"/>
                    <a:pt x="970" y="1426"/>
                  </a:cubicBezTo>
                  <a:cubicBezTo>
                    <a:pt x="966" y="1426"/>
                    <a:pt x="963" y="1426"/>
                    <a:pt x="959" y="1427"/>
                  </a:cubicBezTo>
                  <a:cubicBezTo>
                    <a:pt x="958" y="1427"/>
                    <a:pt x="957" y="1427"/>
                    <a:pt x="956" y="1427"/>
                  </a:cubicBezTo>
                  <a:cubicBezTo>
                    <a:pt x="940" y="1427"/>
                    <a:pt x="923" y="1406"/>
                    <a:pt x="911" y="1392"/>
                  </a:cubicBezTo>
                  <a:lnTo>
                    <a:pt x="910" y="1391"/>
                  </a:lnTo>
                  <a:cubicBezTo>
                    <a:pt x="905" y="1384"/>
                    <a:pt x="902" y="1384"/>
                    <a:pt x="900" y="1384"/>
                  </a:cubicBezTo>
                  <a:cubicBezTo>
                    <a:pt x="898" y="1384"/>
                    <a:pt x="894" y="1385"/>
                    <a:pt x="890" y="1388"/>
                  </a:cubicBezTo>
                  <a:lnTo>
                    <a:pt x="886" y="1390"/>
                  </a:lnTo>
                  <a:cubicBezTo>
                    <a:pt x="879" y="1393"/>
                    <a:pt x="876" y="1397"/>
                    <a:pt x="872" y="1402"/>
                  </a:cubicBezTo>
                  <a:cubicBezTo>
                    <a:pt x="869" y="1405"/>
                    <a:pt x="865" y="1409"/>
                    <a:pt x="861" y="1413"/>
                  </a:cubicBezTo>
                  <a:cubicBezTo>
                    <a:pt x="857" y="1416"/>
                    <a:pt x="853" y="1417"/>
                    <a:pt x="848" y="1417"/>
                  </a:cubicBezTo>
                  <a:cubicBezTo>
                    <a:pt x="838" y="1417"/>
                    <a:pt x="828" y="1410"/>
                    <a:pt x="824" y="1403"/>
                  </a:cubicBezTo>
                  <a:cubicBezTo>
                    <a:pt x="822" y="1399"/>
                    <a:pt x="822" y="1395"/>
                    <a:pt x="822" y="1391"/>
                  </a:cubicBezTo>
                  <a:cubicBezTo>
                    <a:pt x="821" y="1385"/>
                    <a:pt x="820" y="1384"/>
                    <a:pt x="818" y="1383"/>
                  </a:cubicBezTo>
                  <a:cubicBezTo>
                    <a:pt x="818" y="1383"/>
                    <a:pt x="817" y="1383"/>
                    <a:pt x="816" y="1383"/>
                  </a:cubicBezTo>
                  <a:cubicBezTo>
                    <a:pt x="812" y="1383"/>
                    <a:pt x="808" y="1387"/>
                    <a:pt x="802" y="1392"/>
                  </a:cubicBezTo>
                  <a:cubicBezTo>
                    <a:pt x="800" y="1394"/>
                    <a:pt x="798" y="1396"/>
                    <a:pt x="795" y="1398"/>
                  </a:cubicBezTo>
                  <a:cubicBezTo>
                    <a:pt x="793" y="1400"/>
                    <a:pt x="791" y="1400"/>
                    <a:pt x="789" y="1400"/>
                  </a:cubicBezTo>
                  <a:cubicBezTo>
                    <a:pt x="781" y="1400"/>
                    <a:pt x="777" y="1392"/>
                    <a:pt x="772" y="1383"/>
                  </a:cubicBezTo>
                  <a:cubicBezTo>
                    <a:pt x="769" y="1379"/>
                    <a:pt x="767" y="1374"/>
                    <a:pt x="764" y="1371"/>
                  </a:cubicBezTo>
                  <a:cubicBezTo>
                    <a:pt x="754" y="1361"/>
                    <a:pt x="756" y="1341"/>
                    <a:pt x="759" y="1327"/>
                  </a:cubicBezTo>
                  <a:cubicBezTo>
                    <a:pt x="761" y="1315"/>
                    <a:pt x="750" y="1305"/>
                    <a:pt x="741" y="1298"/>
                  </a:cubicBezTo>
                  <a:cubicBezTo>
                    <a:pt x="735" y="1293"/>
                    <a:pt x="720" y="1289"/>
                    <a:pt x="706" y="1285"/>
                  </a:cubicBezTo>
                  <a:cubicBezTo>
                    <a:pt x="696" y="1281"/>
                    <a:pt x="685" y="1278"/>
                    <a:pt x="676" y="1274"/>
                  </a:cubicBezTo>
                  <a:cubicBezTo>
                    <a:pt x="655" y="1265"/>
                    <a:pt x="626" y="1218"/>
                    <a:pt x="619" y="1193"/>
                  </a:cubicBezTo>
                  <a:cubicBezTo>
                    <a:pt x="615" y="1179"/>
                    <a:pt x="603" y="1169"/>
                    <a:pt x="592" y="1160"/>
                  </a:cubicBezTo>
                  <a:cubicBezTo>
                    <a:pt x="586" y="1156"/>
                    <a:pt x="581" y="1152"/>
                    <a:pt x="577" y="1147"/>
                  </a:cubicBezTo>
                  <a:cubicBezTo>
                    <a:pt x="572" y="1141"/>
                    <a:pt x="562" y="1124"/>
                    <a:pt x="544" y="1094"/>
                  </a:cubicBezTo>
                  <a:cubicBezTo>
                    <a:pt x="541" y="1086"/>
                    <a:pt x="537" y="1073"/>
                    <a:pt x="532" y="1055"/>
                  </a:cubicBezTo>
                  <a:cubicBezTo>
                    <a:pt x="526" y="1035"/>
                    <a:pt x="514" y="1030"/>
                    <a:pt x="502" y="1025"/>
                  </a:cubicBezTo>
                  <a:cubicBezTo>
                    <a:pt x="498" y="1023"/>
                    <a:pt x="494" y="1022"/>
                    <a:pt x="490" y="1019"/>
                  </a:cubicBezTo>
                  <a:cubicBezTo>
                    <a:pt x="479" y="1013"/>
                    <a:pt x="444" y="1011"/>
                    <a:pt x="431" y="1011"/>
                  </a:cubicBezTo>
                  <a:cubicBezTo>
                    <a:pt x="429" y="1011"/>
                    <a:pt x="426" y="1012"/>
                    <a:pt x="424" y="1012"/>
                  </a:cubicBezTo>
                  <a:cubicBezTo>
                    <a:pt x="416" y="1012"/>
                    <a:pt x="408" y="1010"/>
                    <a:pt x="400" y="1009"/>
                  </a:cubicBezTo>
                  <a:cubicBezTo>
                    <a:pt x="393" y="1008"/>
                    <a:pt x="385" y="1007"/>
                    <a:pt x="379" y="1007"/>
                  </a:cubicBezTo>
                  <a:cubicBezTo>
                    <a:pt x="375" y="1007"/>
                    <a:pt x="371" y="1007"/>
                    <a:pt x="368" y="1008"/>
                  </a:cubicBezTo>
                  <a:cubicBezTo>
                    <a:pt x="364" y="1009"/>
                    <a:pt x="360" y="1010"/>
                    <a:pt x="356" y="1010"/>
                  </a:cubicBezTo>
                  <a:cubicBezTo>
                    <a:pt x="342" y="1010"/>
                    <a:pt x="332" y="1001"/>
                    <a:pt x="324" y="993"/>
                  </a:cubicBezTo>
                  <a:cubicBezTo>
                    <a:pt x="314" y="983"/>
                    <a:pt x="310" y="973"/>
                    <a:pt x="304" y="960"/>
                  </a:cubicBezTo>
                  <a:cubicBezTo>
                    <a:pt x="303" y="956"/>
                    <a:pt x="301" y="952"/>
                    <a:pt x="300" y="948"/>
                  </a:cubicBezTo>
                  <a:cubicBezTo>
                    <a:pt x="291" y="928"/>
                    <a:pt x="283" y="917"/>
                    <a:pt x="271" y="902"/>
                  </a:cubicBezTo>
                  <a:cubicBezTo>
                    <a:pt x="268" y="899"/>
                    <a:pt x="265" y="894"/>
                    <a:pt x="266" y="889"/>
                  </a:cubicBezTo>
                  <a:cubicBezTo>
                    <a:pt x="268" y="883"/>
                    <a:pt x="273" y="881"/>
                    <a:pt x="280" y="879"/>
                  </a:cubicBezTo>
                  <a:cubicBezTo>
                    <a:pt x="282" y="878"/>
                    <a:pt x="285" y="877"/>
                    <a:pt x="287" y="876"/>
                  </a:cubicBezTo>
                  <a:cubicBezTo>
                    <a:pt x="291" y="874"/>
                    <a:pt x="294" y="873"/>
                    <a:pt x="298" y="873"/>
                  </a:cubicBezTo>
                  <a:cubicBezTo>
                    <a:pt x="305" y="873"/>
                    <a:pt x="312" y="876"/>
                    <a:pt x="322" y="880"/>
                  </a:cubicBezTo>
                  <a:cubicBezTo>
                    <a:pt x="326" y="881"/>
                    <a:pt x="329" y="883"/>
                    <a:pt x="334" y="885"/>
                  </a:cubicBezTo>
                  <a:cubicBezTo>
                    <a:pt x="336" y="885"/>
                    <a:pt x="338" y="886"/>
                    <a:pt x="339" y="886"/>
                  </a:cubicBezTo>
                  <a:cubicBezTo>
                    <a:pt x="341" y="886"/>
                    <a:pt x="342" y="885"/>
                    <a:pt x="343" y="884"/>
                  </a:cubicBezTo>
                  <a:cubicBezTo>
                    <a:pt x="347" y="880"/>
                    <a:pt x="346" y="868"/>
                    <a:pt x="343" y="854"/>
                  </a:cubicBezTo>
                  <a:cubicBezTo>
                    <a:pt x="341" y="847"/>
                    <a:pt x="337" y="839"/>
                    <a:pt x="332" y="832"/>
                  </a:cubicBezTo>
                  <a:cubicBezTo>
                    <a:pt x="330" y="828"/>
                    <a:pt x="328" y="824"/>
                    <a:pt x="326" y="820"/>
                  </a:cubicBezTo>
                  <a:cubicBezTo>
                    <a:pt x="325" y="819"/>
                    <a:pt x="324" y="817"/>
                    <a:pt x="323" y="815"/>
                  </a:cubicBezTo>
                  <a:cubicBezTo>
                    <a:pt x="321" y="809"/>
                    <a:pt x="318" y="804"/>
                    <a:pt x="315" y="804"/>
                  </a:cubicBezTo>
                  <a:cubicBezTo>
                    <a:pt x="314" y="804"/>
                    <a:pt x="312" y="804"/>
                    <a:pt x="309" y="807"/>
                  </a:cubicBezTo>
                  <a:cubicBezTo>
                    <a:pt x="302" y="813"/>
                    <a:pt x="295" y="815"/>
                    <a:pt x="289" y="815"/>
                  </a:cubicBezTo>
                  <a:cubicBezTo>
                    <a:pt x="281" y="815"/>
                    <a:pt x="275" y="811"/>
                    <a:pt x="271" y="803"/>
                  </a:cubicBezTo>
                  <a:cubicBezTo>
                    <a:pt x="268" y="797"/>
                    <a:pt x="267" y="794"/>
                    <a:pt x="267" y="791"/>
                  </a:cubicBezTo>
                  <a:cubicBezTo>
                    <a:pt x="267" y="788"/>
                    <a:pt x="267" y="786"/>
                    <a:pt x="262" y="780"/>
                  </a:cubicBezTo>
                  <a:cubicBezTo>
                    <a:pt x="253" y="767"/>
                    <a:pt x="253" y="760"/>
                    <a:pt x="262" y="741"/>
                  </a:cubicBezTo>
                  <a:cubicBezTo>
                    <a:pt x="265" y="736"/>
                    <a:pt x="267" y="732"/>
                    <a:pt x="269" y="730"/>
                  </a:cubicBezTo>
                  <a:cubicBezTo>
                    <a:pt x="273" y="724"/>
                    <a:pt x="274" y="722"/>
                    <a:pt x="276" y="705"/>
                  </a:cubicBezTo>
                  <a:cubicBezTo>
                    <a:pt x="278" y="686"/>
                    <a:pt x="274" y="677"/>
                    <a:pt x="272" y="674"/>
                  </a:cubicBezTo>
                  <a:cubicBezTo>
                    <a:pt x="268" y="673"/>
                    <a:pt x="255" y="671"/>
                    <a:pt x="242" y="671"/>
                  </a:cubicBezTo>
                  <a:cubicBezTo>
                    <a:pt x="233" y="671"/>
                    <a:pt x="226" y="672"/>
                    <a:pt x="221" y="674"/>
                  </a:cubicBezTo>
                  <a:cubicBezTo>
                    <a:pt x="211" y="678"/>
                    <a:pt x="205" y="684"/>
                    <a:pt x="201" y="689"/>
                  </a:cubicBezTo>
                  <a:cubicBezTo>
                    <a:pt x="197" y="692"/>
                    <a:pt x="195" y="694"/>
                    <a:pt x="192" y="694"/>
                  </a:cubicBezTo>
                  <a:cubicBezTo>
                    <a:pt x="190" y="694"/>
                    <a:pt x="188" y="693"/>
                    <a:pt x="186" y="689"/>
                  </a:cubicBezTo>
                  <a:cubicBezTo>
                    <a:pt x="184" y="683"/>
                    <a:pt x="181" y="680"/>
                    <a:pt x="168" y="673"/>
                  </a:cubicBezTo>
                  <a:lnTo>
                    <a:pt x="165" y="671"/>
                  </a:lnTo>
                  <a:cubicBezTo>
                    <a:pt x="161" y="668"/>
                    <a:pt x="136" y="645"/>
                    <a:pt x="146" y="631"/>
                  </a:cubicBezTo>
                  <a:cubicBezTo>
                    <a:pt x="152" y="624"/>
                    <a:pt x="157" y="623"/>
                    <a:pt x="162" y="623"/>
                  </a:cubicBezTo>
                  <a:cubicBezTo>
                    <a:pt x="167" y="622"/>
                    <a:pt x="172" y="622"/>
                    <a:pt x="182" y="615"/>
                  </a:cubicBezTo>
                  <a:cubicBezTo>
                    <a:pt x="189" y="610"/>
                    <a:pt x="193" y="607"/>
                    <a:pt x="195" y="605"/>
                  </a:cubicBezTo>
                  <a:cubicBezTo>
                    <a:pt x="195" y="605"/>
                    <a:pt x="194" y="605"/>
                    <a:pt x="193" y="605"/>
                  </a:cubicBezTo>
                  <a:cubicBezTo>
                    <a:pt x="181" y="605"/>
                    <a:pt x="160" y="596"/>
                    <a:pt x="159" y="596"/>
                  </a:cubicBezTo>
                  <a:lnTo>
                    <a:pt x="153" y="593"/>
                  </a:lnTo>
                  <a:lnTo>
                    <a:pt x="179" y="575"/>
                  </a:lnTo>
                  <a:cubicBezTo>
                    <a:pt x="194" y="564"/>
                    <a:pt x="214" y="563"/>
                    <a:pt x="230" y="563"/>
                  </a:cubicBezTo>
                  <a:cubicBezTo>
                    <a:pt x="236" y="563"/>
                    <a:pt x="242" y="563"/>
                    <a:pt x="247" y="562"/>
                  </a:cubicBezTo>
                  <a:cubicBezTo>
                    <a:pt x="253" y="561"/>
                    <a:pt x="260" y="561"/>
                    <a:pt x="268" y="561"/>
                  </a:cubicBezTo>
                  <a:cubicBezTo>
                    <a:pt x="277" y="561"/>
                    <a:pt x="286" y="561"/>
                    <a:pt x="293" y="562"/>
                  </a:cubicBezTo>
                  <a:cubicBezTo>
                    <a:pt x="297" y="562"/>
                    <a:pt x="301" y="562"/>
                    <a:pt x="303" y="562"/>
                  </a:cubicBezTo>
                  <a:cubicBezTo>
                    <a:pt x="305" y="562"/>
                    <a:pt x="306" y="562"/>
                    <a:pt x="307" y="562"/>
                  </a:cubicBezTo>
                  <a:lnTo>
                    <a:pt x="309" y="562"/>
                  </a:lnTo>
                  <a:cubicBezTo>
                    <a:pt x="310" y="562"/>
                    <a:pt x="311" y="562"/>
                    <a:pt x="317" y="552"/>
                  </a:cubicBezTo>
                  <a:lnTo>
                    <a:pt x="319" y="550"/>
                  </a:lnTo>
                  <a:cubicBezTo>
                    <a:pt x="326" y="537"/>
                    <a:pt x="330" y="531"/>
                    <a:pt x="345" y="522"/>
                  </a:cubicBezTo>
                  <a:cubicBezTo>
                    <a:pt x="358" y="514"/>
                    <a:pt x="363" y="504"/>
                    <a:pt x="358" y="492"/>
                  </a:cubicBezTo>
                  <a:cubicBezTo>
                    <a:pt x="352" y="478"/>
                    <a:pt x="349" y="475"/>
                    <a:pt x="348" y="474"/>
                  </a:cubicBezTo>
                  <a:cubicBezTo>
                    <a:pt x="348" y="474"/>
                    <a:pt x="348" y="475"/>
                    <a:pt x="347" y="475"/>
                  </a:cubicBezTo>
                  <a:cubicBezTo>
                    <a:pt x="341" y="484"/>
                    <a:pt x="336" y="498"/>
                    <a:pt x="330" y="518"/>
                  </a:cubicBezTo>
                  <a:cubicBezTo>
                    <a:pt x="328" y="527"/>
                    <a:pt x="322" y="532"/>
                    <a:pt x="312" y="532"/>
                  </a:cubicBezTo>
                  <a:cubicBezTo>
                    <a:pt x="308" y="532"/>
                    <a:pt x="304" y="531"/>
                    <a:pt x="300" y="530"/>
                  </a:cubicBezTo>
                  <a:cubicBezTo>
                    <a:pt x="295" y="530"/>
                    <a:pt x="291" y="529"/>
                    <a:pt x="286" y="529"/>
                  </a:cubicBezTo>
                  <a:cubicBezTo>
                    <a:pt x="284" y="529"/>
                    <a:pt x="282" y="529"/>
                    <a:pt x="281" y="529"/>
                  </a:cubicBezTo>
                  <a:cubicBezTo>
                    <a:pt x="279" y="530"/>
                    <a:pt x="277" y="530"/>
                    <a:pt x="276" y="530"/>
                  </a:cubicBezTo>
                  <a:cubicBezTo>
                    <a:pt x="268" y="530"/>
                    <a:pt x="264" y="526"/>
                    <a:pt x="262" y="523"/>
                  </a:cubicBezTo>
                  <a:cubicBezTo>
                    <a:pt x="256" y="515"/>
                    <a:pt x="259" y="502"/>
                    <a:pt x="262" y="492"/>
                  </a:cubicBezTo>
                  <a:cubicBezTo>
                    <a:pt x="266" y="481"/>
                    <a:pt x="271" y="478"/>
                    <a:pt x="276" y="475"/>
                  </a:cubicBezTo>
                  <a:cubicBezTo>
                    <a:pt x="280" y="473"/>
                    <a:pt x="284" y="471"/>
                    <a:pt x="289" y="465"/>
                  </a:cubicBezTo>
                  <a:cubicBezTo>
                    <a:pt x="294" y="459"/>
                    <a:pt x="293" y="453"/>
                    <a:pt x="292" y="447"/>
                  </a:cubicBezTo>
                  <a:cubicBezTo>
                    <a:pt x="290" y="441"/>
                    <a:pt x="289" y="434"/>
                    <a:pt x="294" y="427"/>
                  </a:cubicBezTo>
                  <a:cubicBezTo>
                    <a:pt x="298" y="422"/>
                    <a:pt x="299" y="419"/>
                    <a:pt x="299" y="418"/>
                  </a:cubicBezTo>
                  <a:cubicBezTo>
                    <a:pt x="299" y="418"/>
                    <a:pt x="299" y="418"/>
                    <a:pt x="298" y="418"/>
                  </a:cubicBezTo>
                  <a:cubicBezTo>
                    <a:pt x="296" y="418"/>
                    <a:pt x="295" y="419"/>
                    <a:pt x="292" y="419"/>
                  </a:cubicBezTo>
                  <a:cubicBezTo>
                    <a:pt x="290" y="419"/>
                    <a:pt x="288" y="420"/>
                    <a:pt x="286" y="420"/>
                  </a:cubicBezTo>
                  <a:cubicBezTo>
                    <a:pt x="277" y="420"/>
                    <a:pt x="270" y="416"/>
                    <a:pt x="267" y="410"/>
                  </a:cubicBezTo>
                  <a:cubicBezTo>
                    <a:pt x="266" y="407"/>
                    <a:pt x="264" y="401"/>
                    <a:pt x="271" y="392"/>
                  </a:cubicBezTo>
                  <a:cubicBezTo>
                    <a:pt x="278" y="383"/>
                    <a:pt x="277" y="381"/>
                    <a:pt x="272" y="376"/>
                  </a:cubicBezTo>
                  <a:cubicBezTo>
                    <a:pt x="271" y="374"/>
                    <a:pt x="269" y="373"/>
                    <a:pt x="268" y="371"/>
                  </a:cubicBezTo>
                  <a:cubicBezTo>
                    <a:pt x="266" y="368"/>
                    <a:pt x="260" y="363"/>
                    <a:pt x="255" y="359"/>
                  </a:cubicBezTo>
                  <a:cubicBezTo>
                    <a:pt x="244" y="351"/>
                    <a:pt x="235" y="344"/>
                    <a:pt x="235" y="337"/>
                  </a:cubicBezTo>
                  <a:cubicBezTo>
                    <a:pt x="235" y="328"/>
                    <a:pt x="232" y="314"/>
                    <a:pt x="224" y="312"/>
                  </a:cubicBezTo>
                  <a:cubicBezTo>
                    <a:pt x="210" y="308"/>
                    <a:pt x="203" y="290"/>
                    <a:pt x="207" y="267"/>
                  </a:cubicBezTo>
                  <a:cubicBezTo>
                    <a:pt x="208" y="253"/>
                    <a:pt x="207" y="253"/>
                    <a:pt x="199" y="248"/>
                  </a:cubicBezTo>
                  <a:cubicBezTo>
                    <a:pt x="197" y="246"/>
                    <a:pt x="194" y="244"/>
                    <a:pt x="190" y="241"/>
                  </a:cubicBezTo>
                  <a:cubicBezTo>
                    <a:pt x="174" y="228"/>
                    <a:pt x="165" y="206"/>
                    <a:pt x="160" y="190"/>
                  </a:cubicBezTo>
                  <a:cubicBezTo>
                    <a:pt x="159" y="185"/>
                    <a:pt x="159" y="179"/>
                    <a:pt x="160" y="173"/>
                  </a:cubicBezTo>
                  <a:cubicBezTo>
                    <a:pt x="159" y="172"/>
                    <a:pt x="157" y="172"/>
                    <a:pt x="155" y="172"/>
                  </a:cubicBezTo>
                  <a:cubicBezTo>
                    <a:pt x="152" y="172"/>
                    <a:pt x="148" y="172"/>
                    <a:pt x="144" y="171"/>
                  </a:cubicBezTo>
                  <a:cubicBezTo>
                    <a:pt x="140" y="171"/>
                    <a:pt x="136" y="170"/>
                    <a:pt x="131" y="170"/>
                  </a:cubicBezTo>
                  <a:cubicBezTo>
                    <a:pt x="124" y="170"/>
                    <a:pt x="118" y="172"/>
                    <a:pt x="114" y="175"/>
                  </a:cubicBezTo>
                  <a:cubicBezTo>
                    <a:pt x="110" y="177"/>
                    <a:pt x="108" y="178"/>
                    <a:pt x="106" y="179"/>
                  </a:cubicBezTo>
                  <a:cubicBezTo>
                    <a:pt x="99" y="184"/>
                    <a:pt x="96" y="186"/>
                    <a:pt x="78" y="192"/>
                  </a:cubicBezTo>
                  <a:cubicBezTo>
                    <a:pt x="73" y="194"/>
                    <a:pt x="69" y="195"/>
                    <a:pt x="65" y="195"/>
                  </a:cubicBezTo>
                  <a:cubicBezTo>
                    <a:pt x="53" y="195"/>
                    <a:pt x="50" y="185"/>
                    <a:pt x="47" y="176"/>
                  </a:cubicBezTo>
                  <a:cubicBezTo>
                    <a:pt x="46" y="174"/>
                    <a:pt x="45" y="172"/>
                    <a:pt x="44" y="170"/>
                  </a:cubicBezTo>
                  <a:cubicBezTo>
                    <a:pt x="43" y="167"/>
                    <a:pt x="42" y="166"/>
                    <a:pt x="42" y="166"/>
                  </a:cubicBezTo>
                  <a:cubicBezTo>
                    <a:pt x="41" y="168"/>
                    <a:pt x="36" y="179"/>
                    <a:pt x="32" y="188"/>
                  </a:cubicBezTo>
                  <a:lnTo>
                    <a:pt x="30" y="194"/>
                  </a:lnTo>
                  <a:cubicBezTo>
                    <a:pt x="23" y="209"/>
                    <a:pt x="23" y="209"/>
                    <a:pt x="28" y="234"/>
                  </a:cubicBezTo>
                  <a:lnTo>
                    <a:pt x="28" y="237"/>
                  </a:lnTo>
                  <a:cubicBezTo>
                    <a:pt x="32" y="256"/>
                    <a:pt x="32" y="266"/>
                    <a:pt x="27" y="271"/>
                  </a:cubicBezTo>
                  <a:cubicBezTo>
                    <a:pt x="25" y="274"/>
                    <a:pt x="22" y="275"/>
                    <a:pt x="19" y="275"/>
                  </a:cubicBezTo>
                  <a:cubicBezTo>
                    <a:pt x="17" y="275"/>
                    <a:pt x="15" y="274"/>
                    <a:pt x="12" y="274"/>
                  </a:cubicBezTo>
                  <a:cubicBezTo>
                    <a:pt x="0" y="271"/>
                    <a:pt x="1" y="256"/>
                    <a:pt x="3" y="239"/>
                  </a:cubicBezTo>
                  <a:cubicBezTo>
                    <a:pt x="3" y="234"/>
                    <a:pt x="3" y="229"/>
                    <a:pt x="3" y="224"/>
                  </a:cubicBezTo>
                  <a:cubicBezTo>
                    <a:pt x="3" y="219"/>
                    <a:pt x="3" y="214"/>
                    <a:pt x="3" y="209"/>
                  </a:cubicBezTo>
                  <a:cubicBezTo>
                    <a:pt x="2" y="191"/>
                    <a:pt x="2" y="169"/>
                    <a:pt x="6" y="145"/>
                  </a:cubicBezTo>
                  <a:cubicBezTo>
                    <a:pt x="12" y="112"/>
                    <a:pt x="22" y="90"/>
                    <a:pt x="36" y="65"/>
                  </a:cubicBezTo>
                  <a:lnTo>
                    <a:pt x="41" y="46"/>
                  </a:lnTo>
                  <a:lnTo>
                    <a:pt x="41" y="46"/>
                  </a:lnTo>
                  <a:cubicBezTo>
                    <a:pt x="41" y="46"/>
                    <a:pt x="41" y="28"/>
                    <a:pt x="53" y="10"/>
                  </a:cubicBezTo>
                  <a:cubicBezTo>
                    <a:pt x="57" y="3"/>
                    <a:pt x="62" y="0"/>
                    <a:pt x="67" y="0"/>
                  </a:cubicBezTo>
                  <a:cubicBezTo>
                    <a:pt x="74" y="0"/>
                    <a:pt x="80" y="4"/>
                    <a:pt x="87" y="9"/>
                  </a:cubicBezTo>
                  <a:cubicBezTo>
                    <a:pt x="90" y="12"/>
                    <a:pt x="94" y="15"/>
                    <a:pt x="99" y="17"/>
                  </a:cubicBezTo>
                  <a:cubicBezTo>
                    <a:pt x="101" y="18"/>
                    <a:pt x="106" y="21"/>
                    <a:pt x="107" y="26"/>
                  </a:cubicBezTo>
                  <a:cubicBezTo>
                    <a:pt x="108" y="32"/>
                    <a:pt x="102" y="36"/>
                    <a:pt x="96" y="42"/>
                  </a:cubicBezTo>
                  <a:cubicBezTo>
                    <a:pt x="91" y="45"/>
                    <a:pt x="86" y="50"/>
                    <a:pt x="83" y="54"/>
                  </a:cubicBezTo>
                  <a:cubicBezTo>
                    <a:pt x="77" y="64"/>
                    <a:pt x="70" y="65"/>
                    <a:pt x="65" y="65"/>
                  </a:cubicBezTo>
                  <a:cubicBezTo>
                    <a:pt x="63" y="65"/>
                    <a:pt x="62" y="65"/>
                    <a:pt x="60" y="65"/>
                  </a:cubicBezTo>
                  <a:cubicBezTo>
                    <a:pt x="58" y="64"/>
                    <a:pt x="57" y="64"/>
                    <a:pt x="55" y="64"/>
                  </a:cubicBezTo>
                  <a:cubicBezTo>
                    <a:pt x="54" y="64"/>
                    <a:pt x="53" y="64"/>
                    <a:pt x="52" y="65"/>
                  </a:cubicBezTo>
                  <a:cubicBezTo>
                    <a:pt x="46" y="67"/>
                    <a:pt x="46" y="80"/>
                    <a:pt x="52" y="104"/>
                  </a:cubicBezTo>
                  <a:cubicBezTo>
                    <a:pt x="55" y="117"/>
                    <a:pt x="55" y="126"/>
                    <a:pt x="55" y="132"/>
                  </a:cubicBezTo>
                  <a:cubicBezTo>
                    <a:pt x="55" y="138"/>
                    <a:pt x="55" y="141"/>
                    <a:pt x="57" y="146"/>
                  </a:cubicBezTo>
                  <a:cubicBezTo>
                    <a:pt x="61" y="154"/>
                    <a:pt x="75" y="156"/>
                    <a:pt x="80" y="156"/>
                  </a:cubicBezTo>
                  <a:lnTo>
                    <a:pt x="166" y="158"/>
                  </a:lnTo>
                  <a:cubicBezTo>
                    <a:pt x="170" y="150"/>
                    <a:pt x="175" y="143"/>
                    <a:pt x="175" y="143"/>
                  </a:cubicBezTo>
                  <a:cubicBezTo>
                    <a:pt x="177" y="142"/>
                    <a:pt x="184" y="137"/>
                    <a:pt x="193" y="137"/>
                  </a:cubicBezTo>
                  <a:cubicBezTo>
                    <a:pt x="200" y="137"/>
                    <a:pt x="206" y="140"/>
                    <a:pt x="211" y="146"/>
                  </a:cubicBezTo>
                  <a:cubicBezTo>
                    <a:pt x="214" y="150"/>
                    <a:pt x="219" y="152"/>
                    <a:pt x="228" y="152"/>
                  </a:cubicBezTo>
                  <a:cubicBezTo>
                    <a:pt x="235" y="152"/>
                    <a:pt x="242" y="150"/>
                    <a:pt x="249" y="149"/>
                  </a:cubicBezTo>
                  <a:cubicBezTo>
                    <a:pt x="255" y="148"/>
                    <a:pt x="259" y="147"/>
                    <a:pt x="263" y="147"/>
                  </a:cubicBezTo>
                  <a:lnTo>
                    <a:pt x="335" y="147"/>
                  </a:lnTo>
                  <a:cubicBezTo>
                    <a:pt x="351" y="147"/>
                    <a:pt x="358" y="152"/>
                    <a:pt x="368" y="158"/>
                  </a:cubicBezTo>
                  <a:lnTo>
                    <a:pt x="375" y="162"/>
                  </a:lnTo>
                  <a:cubicBezTo>
                    <a:pt x="388" y="170"/>
                    <a:pt x="417" y="170"/>
                    <a:pt x="434" y="170"/>
                  </a:cubicBezTo>
                  <a:cubicBezTo>
                    <a:pt x="453" y="170"/>
                    <a:pt x="471" y="180"/>
                    <a:pt x="480" y="189"/>
                  </a:cubicBezTo>
                  <a:cubicBezTo>
                    <a:pt x="485" y="194"/>
                    <a:pt x="485" y="200"/>
                    <a:pt x="485" y="206"/>
                  </a:cubicBezTo>
                  <a:cubicBezTo>
                    <a:pt x="484" y="212"/>
                    <a:pt x="484" y="219"/>
                    <a:pt x="489" y="227"/>
                  </a:cubicBezTo>
                  <a:cubicBezTo>
                    <a:pt x="493" y="232"/>
                    <a:pt x="497" y="235"/>
                    <a:pt x="502" y="235"/>
                  </a:cubicBezTo>
                  <a:cubicBezTo>
                    <a:pt x="511" y="235"/>
                    <a:pt x="521" y="229"/>
                    <a:pt x="530" y="218"/>
                  </a:cubicBezTo>
                  <a:cubicBezTo>
                    <a:pt x="545" y="200"/>
                    <a:pt x="564" y="199"/>
                    <a:pt x="564" y="199"/>
                  </a:cubicBezTo>
                  <a:lnTo>
                    <a:pt x="568" y="199"/>
                  </a:lnTo>
                  <a:lnTo>
                    <a:pt x="568" y="203"/>
                  </a:lnTo>
                  <a:cubicBezTo>
                    <a:pt x="569" y="209"/>
                    <a:pt x="572" y="227"/>
                    <a:pt x="576" y="233"/>
                  </a:cubicBezTo>
                  <a:cubicBezTo>
                    <a:pt x="577" y="233"/>
                    <a:pt x="580" y="229"/>
                    <a:pt x="582" y="226"/>
                  </a:cubicBezTo>
                  <a:cubicBezTo>
                    <a:pt x="586" y="221"/>
                    <a:pt x="590" y="214"/>
                    <a:pt x="597" y="209"/>
                  </a:cubicBezTo>
                  <a:cubicBezTo>
                    <a:pt x="611" y="197"/>
                    <a:pt x="645" y="178"/>
                    <a:pt x="647" y="177"/>
                  </a:cubicBezTo>
                  <a:lnTo>
                    <a:pt x="653" y="173"/>
                  </a:lnTo>
                  <a:lnTo>
                    <a:pt x="653" y="198"/>
                  </a:lnTo>
                  <a:cubicBezTo>
                    <a:pt x="660" y="202"/>
                    <a:pt x="688" y="218"/>
                    <a:pt x="705" y="223"/>
                  </a:cubicBezTo>
                  <a:lnTo>
                    <a:pt x="708" y="224"/>
                  </a:lnTo>
                  <a:cubicBezTo>
                    <a:pt x="727" y="229"/>
                    <a:pt x="738" y="232"/>
                    <a:pt x="750" y="244"/>
                  </a:cubicBezTo>
                  <a:cubicBezTo>
                    <a:pt x="761" y="255"/>
                    <a:pt x="774" y="260"/>
                    <a:pt x="791" y="260"/>
                  </a:cubicBezTo>
                  <a:cubicBezTo>
                    <a:pt x="804" y="260"/>
                    <a:pt x="804" y="235"/>
                    <a:pt x="804" y="235"/>
                  </a:cubicBezTo>
                  <a:lnTo>
                    <a:pt x="804" y="228"/>
                  </a:lnTo>
                  <a:lnTo>
                    <a:pt x="810" y="232"/>
                  </a:lnTo>
                  <a:cubicBezTo>
                    <a:pt x="811" y="232"/>
                    <a:pt x="829" y="244"/>
                    <a:pt x="838" y="259"/>
                  </a:cubicBezTo>
                  <a:cubicBezTo>
                    <a:pt x="847" y="275"/>
                    <a:pt x="850" y="291"/>
                    <a:pt x="847" y="311"/>
                  </a:cubicBezTo>
                  <a:cubicBezTo>
                    <a:pt x="845" y="324"/>
                    <a:pt x="839" y="332"/>
                    <a:pt x="834" y="337"/>
                  </a:cubicBezTo>
                  <a:cubicBezTo>
                    <a:pt x="840" y="338"/>
                    <a:pt x="848" y="340"/>
                    <a:pt x="853" y="342"/>
                  </a:cubicBezTo>
                  <a:cubicBezTo>
                    <a:pt x="855" y="342"/>
                    <a:pt x="857" y="343"/>
                    <a:pt x="859" y="343"/>
                  </a:cubicBezTo>
                  <a:cubicBezTo>
                    <a:pt x="863" y="343"/>
                    <a:pt x="868" y="343"/>
                    <a:pt x="871" y="347"/>
                  </a:cubicBezTo>
                  <a:cubicBezTo>
                    <a:pt x="873" y="351"/>
                    <a:pt x="874" y="356"/>
                    <a:pt x="873" y="363"/>
                  </a:cubicBezTo>
                  <a:cubicBezTo>
                    <a:pt x="872" y="369"/>
                    <a:pt x="871" y="374"/>
                    <a:pt x="871" y="378"/>
                  </a:cubicBezTo>
                  <a:cubicBezTo>
                    <a:pt x="869" y="390"/>
                    <a:pt x="867" y="398"/>
                    <a:pt x="867" y="412"/>
                  </a:cubicBezTo>
                  <a:cubicBezTo>
                    <a:pt x="867" y="439"/>
                    <a:pt x="862" y="460"/>
                    <a:pt x="852" y="478"/>
                  </a:cubicBezTo>
                  <a:cubicBezTo>
                    <a:pt x="841" y="498"/>
                    <a:pt x="818" y="503"/>
                    <a:pt x="804" y="505"/>
                  </a:cubicBezTo>
                  <a:lnTo>
                    <a:pt x="800" y="506"/>
                  </a:lnTo>
                  <a:cubicBezTo>
                    <a:pt x="792" y="508"/>
                    <a:pt x="782" y="515"/>
                    <a:pt x="782" y="521"/>
                  </a:cubicBezTo>
                  <a:cubicBezTo>
                    <a:pt x="782" y="522"/>
                    <a:pt x="781" y="525"/>
                    <a:pt x="787" y="528"/>
                  </a:cubicBezTo>
                  <a:cubicBezTo>
                    <a:pt x="789" y="529"/>
                    <a:pt x="793" y="530"/>
                    <a:pt x="796" y="530"/>
                  </a:cubicBezTo>
                  <a:cubicBezTo>
                    <a:pt x="813" y="530"/>
                    <a:pt x="834" y="517"/>
                    <a:pt x="843" y="508"/>
                  </a:cubicBezTo>
                  <a:cubicBezTo>
                    <a:pt x="855" y="497"/>
                    <a:pt x="885" y="496"/>
                    <a:pt x="891" y="495"/>
                  </a:cubicBezTo>
                  <a:cubicBezTo>
                    <a:pt x="896" y="493"/>
                    <a:pt x="900" y="492"/>
                    <a:pt x="905" y="492"/>
                  </a:cubicBezTo>
                  <a:cubicBezTo>
                    <a:pt x="913" y="492"/>
                    <a:pt x="920" y="495"/>
                    <a:pt x="927" y="498"/>
                  </a:cubicBezTo>
                  <a:cubicBezTo>
                    <a:pt x="929" y="499"/>
                    <a:pt x="932" y="500"/>
                    <a:pt x="935" y="502"/>
                  </a:cubicBezTo>
                  <a:cubicBezTo>
                    <a:pt x="946" y="506"/>
                    <a:pt x="958" y="516"/>
                    <a:pt x="957" y="525"/>
                  </a:cubicBezTo>
                  <a:cubicBezTo>
                    <a:pt x="957" y="528"/>
                    <a:pt x="955" y="531"/>
                    <a:pt x="952" y="532"/>
                  </a:cubicBezTo>
                  <a:cubicBezTo>
                    <a:pt x="949" y="533"/>
                    <a:pt x="948" y="534"/>
                    <a:pt x="947" y="536"/>
                  </a:cubicBezTo>
                  <a:cubicBezTo>
                    <a:pt x="946" y="538"/>
                    <a:pt x="946" y="544"/>
                    <a:pt x="954" y="555"/>
                  </a:cubicBezTo>
                  <a:cubicBezTo>
                    <a:pt x="955" y="558"/>
                    <a:pt x="956" y="560"/>
                    <a:pt x="957" y="562"/>
                  </a:cubicBezTo>
                  <a:cubicBezTo>
                    <a:pt x="961" y="558"/>
                    <a:pt x="968" y="555"/>
                    <a:pt x="975" y="552"/>
                  </a:cubicBezTo>
                  <a:cubicBezTo>
                    <a:pt x="982" y="549"/>
                    <a:pt x="990" y="545"/>
                    <a:pt x="994" y="541"/>
                  </a:cubicBezTo>
                  <a:cubicBezTo>
                    <a:pt x="997" y="537"/>
                    <a:pt x="1002" y="535"/>
                    <a:pt x="1008" y="535"/>
                  </a:cubicBezTo>
                  <a:cubicBezTo>
                    <a:pt x="1023" y="535"/>
                    <a:pt x="1044" y="545"/>
                    <a:pt x="1054" y="551"/>
                  </a:cubicBezTo>
                  <a:cubicBezTo>
                    <a:pt x="1058" y="554"/>
                    <a:pt x="1062" y="556"/>
                    <a:pt x="1066" y="559"/>
                  </a:cubicBezTo>
                  <a:cubicBezTo>
                    <a:pt x="1077" y="567"/>
                    <a:pt x="1088" y="575"/>
                    <a:pt x="1102" y="577"/>
                  </a:cubicBezTo>
                  <a:cubicBezTo>
                    <a:pt x="1122" y="580"/>
                    <a:pt x="1167" y="597"/>
                    <a:pt x="1177" y="607"/>
                  </a:cubicBezTo>
                  <a:cubicBezTo>
                    <a:pt x="1178" y="608"/>
                    <a:pt x="1180" y="610"/>
                    <a:pt x="1182" y="612"/>
                  </a:cubicBezTo>
                  <a:cubicBezTo>
                    <a:pt x="1191" y="623"/>
                    <a:pt x="1204" y="638"/>
                    <a:pt x="1229" y="641"/>
                  </a:cubicBezTo>
                  <a:cubicBezTo>
                    <a:pt x="1231" y="641"/>
                    <a:pt x="1232" y="641"/>
                    <a:pt x="1233" y="641"/>
                  </a:cubicBezTo>
                  <a:cubicBezTo>
                    <a:pt x="1251" y="641"/>
                    <a:pt x="1263" y="625"/>
                    <a:pt x="1274" y="611"/>
                  </a:cubicBezTo>
                  <a:cubicBezTo>
                    <a:pt x="1279" y="605"/>
                    <a:pt x="1283" y="599"/>
                    <a:pt x="1288" y="595"/>
                  </a:cubicBezTo>
                  <a:cubicBezTo>
                    <a:pt x="1300" y="585"/>
                    <a:pt x="1319" y="578"/>
                    <a:pt x="1342" y="574"/>
                  </a:cubicBezTo>
                  <a:cubicBezTo>
                    <a:pt x="1347" y="573"/>
                    <a:pt x="1352" y="573"/>
                    <a:pt x="1357" y="573"/>
                  </a:cubicBezTo>
                  <a:cubicBezTo>
                    <a:pt x="1362" y="573"/>
                    <a:pt x="1366" y="573"/>
                    <a:pt x="1370" y="573"/>
                  </a:cubicBezTo>
                  <a:cubicBezTo>
                    <a:pt x="1374" y="573"/>
                    <a:pt x="1378" y="574"/>
                    <a:pt x="1383" y="574"/>
                  </a:cubicBezTo>
                  <a:cubicBezTo>
                    <a:pt x="1384" y="574"/>
                    <a:pt x="1385" y="574"/>
                    <a:pt x="1386" y="574"/>
                  </a:cubicBezTo>
                  <a:cubicBezTo>
                    <a:pt x="1386" y="571"/>
                    <a:pt x="1386" y="567"/>
                    <a:pt x="1388" y="564"/>
                  </a:cubicBezTo>
                  <a:lnTo>
                    <a:pt x="1391" y="560"/>
                  </a:lnTo>
                  <a:cubicBezTo>
                    <a:pt x="1397" y="552"/>
                    <a:pt x="1406" y="539"/>
                    <a:pt x="1400" y="531"/>
                  </a:cubicBezTo>
                  <a:cubicBezTo>
                    <a:pt x="1398" y="527"/>
                    <a:pt x="1396" y="524"/>
                    <a:pt x="1395" y="522"/>
                  </a:cubicBezTo>
                  <a:cubicBezTo>
                    <a:pt x="1394" y="520"/>
                    <a:pt x="1393" y="518"/>
                    <a:pt x="1392" y="518"/>
                  </a:cubicBezTo>
                  <a:cubicBezTo>
                    <a:pt x="1392" y="518"/>
                    <a:pt x="1391" y="518"/>
                    <a:pt x="1385" y="523"/>
                  </a:cubicBezTo>
                  <a:cubicBezTo>
                    <a:pt x="1375" y="531"/>
                    <a:pt x="1362" y="533"/>
                    <a:pt x="1356" y="533"/>
                  </a:cubicBezTo>
                  <a:cubicBezTo>
                    <a:pt x="1353" y="533"/>
                    <a:pt x="1350" y="532"/>
                    <a:pt x="1350" y="532"/>
                  </a:cubicBezTo>
                  <a:lnTo>
                    <a:pt x="1347" y="532"/>
                  </a:lnTo>
                  <a:lnTo>
                    <a:pt x="1347" y="528"/>
                  </a:lnTo>
                  <a:cubicBezTo>
                    <a:pt x="1347" y="524"/>
                    <a:pt x="1346" y="521"/>
                    <a:pt x="1345" y="518"/>
                  </a:cubicBezTo>
                  <a:cubicBezTo>
                    <a:pt x="1343" y="511"/>
                    <a:pt x="1342" y="506"/>
                    <a:pt x="1348" y="495"/>
                  </a:cubicBezTo>
                  <a:cubicBezTo>
                    <a:pt x="1351" y="488"/>
                    <a:pt x="1351" y="485"/>
                    <a:pt x="1351" y="482"/>
                  </a:cubicBezTo>
                  <a:cubicBezTo>
                    <a:pt x="1351" y="476"/>
                    <a:pt x="1352" y="471"/>
                    <a:pt x="1363" y="459"/>
                  </a:cubicBezTo>
                  <a:cubicBezTo>
                    <a:pt x="1374" y="446"/>
                    <a:pt x="1380" y="439"/>
                    <a:pt x="1388" y="439"/>
                  </a:cubicBezTo>
                  <a:cubicBezTo>
                    <a:pt x="1393" y="439"/>
                    <a:pt x="1397" y="441"/>
                    <a:pt x="1402" y="444"/>
                  </a:cubicBezTo>
                  <a:cubicBezTo>
                    <a:pt x="1416" y="452"/>
                    <a:pt x="1425" y="455"/>
                    <a:pt x="1448" y="461"/>
                  </a:cubicBezTo>
                  <a:cubicBezTo>
                    <a:pt x="1466" y="465"/>
                    <a:pt x="1470" y="476"/>
                    <a:pt x="1474" y="486"/>
                  </a:cubicBezTo>
                  <a:cubicBezTo>
                    <a:pt x="1475" y="490"/>
                    <a:pt x="1477" y="494"/>
                    <a:pt x="1479" y="497"/>
                  </a:cubicBezTo>
                  <a:cubicBezTo>
                    <a:pt x="1483" y="502"/>
                    <a:pt x="1485" y="508"/>
                    <a:pt x="1487" y="514"/>
                  </a:cubicBezTo>
                  <a:cubicBezTo>
                    <a:pt x="1490" y="522"/>
                    <a:pt x="1494" y="531"/>
                    <a:pt x="1502" y="537"/>
                  </a:cubicBezTo>
                  <a:cubicBezTo>
                    <a:pt x="1511" y="544"/>
                    <a:pt x="1513" y="556"/>
                    <a:pt x="1511" y="563"/>
                  </a:cubicBezTo>
                  <a:cubicBezTo>
                    <a:pt x="1509" y="568"/>
                    <a:pt x="1506" y="570"/>
                    <a:pt x="1502" y="570"/>
                  </a:cubicBezTo>
                  <a:cubicBezTo>
                    <a:pt x="1499" y="570"/>
                    <a:pt x="1496" y="569"/>
                    <a:pt x="1493" y="566"/>
                  </a:cubicBezTo>
                  <a:cubicBezTo>
                    <a:pt x="1486" y="559"/>
                    <a:pt x="1480" y="558"/>
                    <a:pt x="1473" y="557"/>
                  </a:cubicBezTo>
                  <a:cubicBezTo>
                    <a:pt x="1470" y="557"/>
                    <a:pt x="1467" y="556"/>
                    <a:pt x="1463" y="555"/>
                  </a:cubicBezTo>
                  <a:cubicBezTo>
                    <a:pt x="1458" y="554"/>
                    <a:pt x="1455" y="551"/>
                    <a:pt x="1453" y="549"/>
                  </a:cubicBezTo>
                  <a:cubicBezTo>
                    <a:pt x="1450" y="546"/>
                    <a:pt x="1448" y="545"/>
                    <a:pt x="1446" y="545"/>
                  </a:cubicBezTo>
                  <a:cubicBezTo>
                    <a:pt x="1444" y="545"/>
                    <a:pt x="1441" y="546"/>
                    <a:pt x="1437" y="549"/>
                  </a:cubicBezTo>
                  <a:cubicBezTo>
                    <a:pt x="1422" y="560"/>
                    <a:pt x="1422" y="561"/>
                    <a:pt x="1425" y="574"/>
                  </a:cubicBezTo>
                  <a:cubicBezTo>
                    <a:pt x="1426" y="581"/>
                    <a:pt x="1424" y="589"/>
                    <a:pt x="1420" y="594"/>
                  </a:cubicBezTo>
                  <a:cubicBezTo>
                    <a:pt x="1417" y="597"/>
                    <a:pt x="1414" y="599"/>
                    <a:pt x="1410" y="599"/>
                  </a:cubicBezTo>
                  <a:cubicBezTo>
                    <a:pt x="1406" y="599"/>
                    <a:pt x="1403" y="598"/>
                    <a:pt x="1401" y="595"/>
                  </a:cubicBezTo>
                  <a:cubicBezTo>
                    <a:pt x="1399" y="594"/>
                    <a:pt x="1398" y="592"/>
                    <a:pt x="1397" y="591"/>
                  </a:cubicBezTo>
                  <a:cubicBezTo>
                    <a:pt x="1397" y="596"/>
                    <a:pt x="1396" y="601"/>
                    <a:pt x="1396" y="605"/>
                  </a:cubicBezTo>
                  <a:cubicBezTo>
                    <a:pt x="1396" y="609"/>
                    <a:pt x="1396" y="612"/>
                    <a:pt x="1396" y="615"/>
                  </a:cubicBezTo>
                  <a:cubicBezTo>
                    <a:pt x="1396" y="630"/>
                    <a:pt x="1396" y="667"/>
                    <a:pt x="1398" y="678"/>
                  </a:cubicBezTo>
                  <a:cubicBezTo>
                    <a:pt x="1399" y="680"/>
                    <a:pt x="1400" y="683"/>
                    <a:pt x="1400" y="685"/>
                  </a:cubicBezTo>
                  <a:cubicBezTo>
                    <a:pt x="1404" y="699"/>
                    <a:pt x="1410" y="720"/>
                    <a:pt x="1407" y="735"/>
                  </a:cubicBezTo>
                  <a:cubicBezTo>
                    <a:pt x="1404" y="751"/>
                    <a:pt x="1380" y="765"/>
                    <a:pt x="1356" y="777"/>
                  </a:cubicBezTo>
                  <a:lnTo>
                    <a:pt x="1353" y="779"/>
                  </a:lnTo>
                  <a:cubicBezTo>
                    <a:pt x="1342" y="784"/>
                    <a:pt x="1331" y="789"/>
                    <a:pt x="1329" y="802"/>
                  </a:cubicBezTo>
                  <a:cubicBezTo>
                    <a:pt x="1325" y="818"/>
                    <a:pt x="1301" y="831"/>
                    <a:pt x="1281" y="831"/>
                  </a:cubicBezTo>
                  <a:cubicBezTo>
                    <a:pt x="1266" y="831"/>
                    <a:pt x="1256" y="838"/>
                    <a:pt x="1244" y="856"/>
                  </a:cubicBezTo>
                  <a:cubicBezTo>
                    <a:pt x="1239" y="862"/>
                    <a:pt x="1241" y="871"/>
                    <a:pt x="1242" y="877"/>
                  </a:cubicBezTo>
                  <a:cubicBezTo>
                    <a:pt x="1246" y="888"/>
                    <a:pt x="1255" y="899"/>
                    <a:pt x="1262" y="902"/>
                  </a:cubicBezTo>
                  <a:cubicBezTo>
                    <a:pt x="1267" y="904"/>
                    <a:pt x="1271" y="905"/>
                    <a:pt x="1276" y="906"/>
                  </a:cubicBezTo>
                  <a:cubicBezTo>
                    <a:pt x="1288" y="909"/>
                    <a:pt x="1301" y="912"/>
                    <a:pt x="1308" y="924"/>
                  </a:cubicBezTo>
                  <a:cubicBezTo>
                    <a:pt x="1311" y="929"/>
                    <a:pt x="1313" y="932"/>
                    <a:pt x="1314" y="934"/>
                  </a:cubicBezTo>
                  <a:lnTo>
                    <a:pt x="1316" y="935"/>
                  </a:lnTo>
                  <a:lnTo>
                    <a:pt x="1316" y="937"/>
                  </a:lnTo>
                  <a:cubicBezTo>
                    <a:pt x="1313" y="951"/>
                    <a:pt x="1310" y="966"/>
                    <a:pt x="1301" y="973"/>
                  </a:cubicBezTo>
                  <a:cubicBezTo>
                    <a:pt x="1296" y="977"/>
                    <a:pt x="1293" y="980"/>
                    <a:pt x="1290" y="984"/>
                  </a:cubicBezTo>
                  <a:cubicBezTo>
                    <a:pt x="1286" y="989"/>
                    <a:pt x="1281" y="994"/>
                    <a:pt x="1268" y="1004"/>
                  </a:cubicBezTo>
                  <a:cubicBezTo>
                    <a:pt x="1246" y="1019"/>
                    <a:pt x="1243" y="1022"/>
                    <a:pt x="1245" y="1037"/>
                  </a:cubicBezTo>
                  <a:cubicBezTo>
                    <a:pt x="1246" y="1044"/>
                    <a:pt x="1249" y="1050"/>
                    <a:pt x="1252" y="1055"/>
                  </a:cubicBezTo>
                  <a:cubicBezTo>
                    <a:pt x="1256" y="1065"/>
                    <a:pt x="1261" y="1074"/>
                    <a:pt x="1256" y="1085"/>
                  </a:cubicBezTo>
                  <a:cubicBezTo>
                    <a:pt x="1247" y="1106"/>
                    <a:pt x="1252" y="1112"/>
                    <a:pt x="1257" y="1115"/>
                  </a:cubicBezTo>
                  <a:cubicBezTo>
                    <a:pt x="1262" y="1118"/>
                    <a:pt x="1265" y="1125"/>
                    <a:pt x="1267" y="1132"/>
                  </a:cubicBezTo>
                  <a:cubicBezTo>
                    <a:pt x="1269" y="1139"/>
                    <a:pt x="1272" y="1146"/>
                    <a:pt x="1280" y="1149"/>
                  </a:cubicBezTo>
                  <a:cubicBezTo>
                    <a:pt x="1295" y="1155"/>
                    <a:pt x="1312" y="1160"/>
                    <a:pt x="1327" y="1162"/>
                  </a:cubicBezTo>
                  <a:cubicBezTo>
                    <a:pt x="1329" y="1163"/>
                    <a:pt x="1331" y="1163"/>
                    <a:pt x="1333" y="1163"/>
                  </a:cubicBezTo>
                  <a:cubicBezTo>
                    <a:pt x="1341" y="1164"/>
                    <a:pt x="1349" y="1165"/>
                    <a:pt x="1352" y="1171"/>
                  </a:cubicBezTo>
                  <a:cubicBezTo>
                    <a:pt x="1354" y="1176"/>
                    <a:pt x="1354" y="1181"/>
                    <a:pt x="1349" y="1190"/>
                  </a:cubicBezTo>
                  <a:cubicBezTo>
                    <a:pt x="1343" y="1203"/>
                    <a:pt x="1342" y="1212"/>
                    <a:pt x="1341" y="1222"/>
                  </a:cubicBezTo>
                  <a:cubicBezTo>
                    <a:pt x="1341" y="1228"/>
                    <a:pt x="1341" y="1234"/>
                    <a:pt x="1339" y="1241"/>
                  </a:cubicBezTo>
                  <a:cubicBezTo>
                    <a:pt x="1336" y="1252"/>
                    <a:pt x="1330" y="1275"/>
                    <a:pt x="1312" y="1275"/>
                  </a:cubicBezTo>
                  <a:cubicBezTo>
                    <a:pt x="1310" y="1275"/>
                    <a:pt x="1308" y="1275"/>
                    <a:pt x="1306" y="1274"/>
                  </a:cubicBezTo>
                  <a:cubicBezTo>
                    <a:pt x="1300" y="1273"/>
                    <a:pt x="1295" y="1271"/>
                    <a:pt x="1291" y="1269"/>
                  </a:cubicBezTo>
                  <a:cubicBezTo>
                    <a:pt x="1289" y="1268"/>
                    <a:pt x="1286" y="1266"/>
                    <a:pt x="1285" y="1266"/>
                  </a:cubicBezTo>
                  <a:cubicBezTo>
                    <a:pt x="1285" y="1266"/>
                    <a:pt x="1285" y="1268"/>
                    <a:pt x="1285" y="1273"/>
                  </a:cubicBezTo>
                  <a:cubicBezTo>
                    <a:pt x="1285" y="1279"/>
                    <a:pt x="1286" y="1284"/>
                    <a:pt x="1287" y="1290"/>
                  </a:cubicBezTo>
                  <a:cubicBezTo>
                    <a:pt x="1289" y="1300"/>
                    <a:pt x="1291" y="1309"/>
                    <a:pt x="1281" y="1319"/>
                  </a:cubicBezTo>
                  <a:cubicBezTo>
                    <a:pt x="1277" y="1323"/>
                    <a:pt x="1274" y="1327"/>
                    <a:pt x="1271" y="1331"/>
                  </a:cubicBezTo>
                  <a:cubicBezTo>
                    <a:pt x="1264" y="1340"/>
                    <a:pt x="1258" y="1349"/>
                    <a:pt x="1244" y="1351"/>
                  </a:cubicBezTo>
                  <a:cubicBezTo>
                    <a:pt x="1228" y="1353"/>
                    <a:pt x="1221" y="1355"/>
                    <a:pt x="1207" y="1365"/>
                  </a:cubicBezTo>
                  <a:cubicBezTo>
                    <a:pt x="1203" y="1368"/>
                    <a:pt x="1199" y="1370"/>
                    <a:pt x="1196" y="1372"/>
                  </a:cubicBezTo>
                  <a:cubicBezTo>
                    <a:pt x="1188" y="1376"/>
                    <a:pt x="1185" y="1378"/>
                    <a:pt x="1187" y="1390"/>
                  </a:cubicBezTo>
                  <a:cubicBezTo>
                    <a:pt x="1188" y="1407"/>
                    <a:pt x="1187" y="1427"/>
                    <a:pt x="1187" y="1434"/>
                  </a:cubicBezTo>
                  <a:cubicBezTo>
                    <a:pt x="1187" y="1435"/>
                    <a:pt x="1196" y="1440"/>
                    <a:pt x="1196" y="1440"/>
                  </a:cubicBezTo>
                  <a:lnTo>
                    <a:pt x="1189" y="1443"/>
                  </a:lnTo>
                  <a:cubicBezTo>
                    <a:pt x="1183" y="1445"/>
                    <a:pt x="1178" y="1447"/>
                    <a:pt x="1176" y="1448"/>
                  </a:cubicBezTo>
                  <a:cubicBezTo>
                    <a:pt x="1173" y="1450"/>
                    <a:pt x="1169" y="1451"/>
                    <a:pt x="1165" y="1451"/>
                  </a:cubicBezTo>
                </a:path>
              </a:pathLst>
            </a:custGeom>
            <a:solidFill>
              <a:srgbClr val="FFA880">
                <a:lumMod val="20000"/>
                <a:lumOff val="80000"/>
              </a:srgbClr>
            </a:solidFill>
            <a:ln w="3175" cap="flat" cmpd="sng">
              <a:solidFill>
                <a:srgbClr val="7030A0"/>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47" name="Freeform 467">
              <a:extLst>
                <a:ext uri="{FF2B5EF4-FFF2-40B4-BE49-F238E27FC236}">
                  <a16:creationId xmlns:a16="http://schemas.microsoft.com/office/drawing/2014/main" id="{B62359E0-5D25-1385-37E4-37915D67C7BC}"/>
                </a:ext>
              </a:extLst>
            </p:cNvPr>
            <p:cNvSpPr>
              <a:spLocks noEditPoints="1"/>
            </p:cNvSpPr>
            <p:nvPr/>
          </p:nvSpPr>
          <p:spPr bwMode="auto">
            <a:xfrm>
              <a:off x="3140615" y="1311336"/>
              <a:ext cx="1690292" cy="1215066"/>
            </a:xfrm>
            <a:custGeom>
              <a:avLst/>
              <a:gdLst>
                <a:gd name="T0" fmla="*/ 1358 w 1937"/>
                <a:gd name="T1" fmla="*/ 0 h 1391"/>
                <a:gd name="T2" fmla="*/ 1288 w 1937"/>
                <a:gd name="T3" fmla="*/ 109 h 1391"/>
                <a:gd name="T4" fmla="*/ 1471 w 1937"/>
                <a:gd name="T5" fmla="*/ 69 h 1391"/>
                <a:gd name="T6" fmla="*/ 1266 w 1937"/>
                <a:gd name="T7" fmla="*/ 182 h 1391"/>
                <a:gd name="T8" fmla="*/ 1296 w 1937"/>
                <a:gd name="T9" fmla="*/ 181 h 1391"/>
                <a:gd name="T10" fmla="*/ 1302 w 1937"/>
                <a:gd name="T11" fmla="*/ 370 h 1391"/>
                <a:gd name="T12" fmla="*/ 1268 w 1937"/>
                <a:gd name="T13" fmla="*/ 240 h 1391"/>
                <a:gd name="T14" fmla="*/ 1253 w 1937"/>
                <a:gd name="T15" fmla="*/ 114 h 1391"/>
                <a:gd name="T16" fmla="*/ 1317 w 1937"/>
                <a:gd name="T17" fmla="*/ 149 h 1391"/>
                <a:gd name="T18" fmla="*/ 1358 w 1937"/>
                <a:gd name="T19" fmla="*/ 136 h 1391"/>
                <a:gd name="T20" fmla="*/ 1455 w 1937"/>
                <a:gd name="T21" fmla="*/ 216 h 1391"/>
                <a:gd name="T22" fmla="*/ 1499 w 1937"/>
                <a:gd name="T23" fmla="*/ 237 h 1391"/>
                <a:gd name="T24" fmla="*/ 1507 w 1937"/>
                <a:gd name="T25" fmla="*/ 309 h 1391"/>
                <a:gd name="T26" fmla="*/ 1427 w 1937"/>
                <a:gd name="T27" fmla="*/ 311 h 1391"/>
                <a:gd name="T28" fmla="*/ 1352 w 1937"/>
                <a:gd name="T29" fmla="*/ 349 h 1391"/>
                <a:gd name="T30" fmla="*/ 1373 w 1937"/>
                <a:gd name="T31" fmla="*/ 357 h 1391"/>
                <a:gd name="T32" fmla="*/ 455 w 1937"/>
                <a:gd name="T33" fmla="*/ 552 h 1391"/>
                <a:gd name="T34" fmla="*/ 1563 w 1937"/>
                <a:gd name="T35" fmla="*/ 556 h 1391"/>
                <a:gd name="T36" fmla="*/ 1622 w 1937"/>
                <a:gd name="T37" fmla="*/ 663 h 1391"/>
                <a:gd name="T38" fmla="*/ 1629 w 1937"/>
                <a:gd name="T39" fmla="*/ 585 h 1391"/>
                <a:gd name="T40" fmla="*/ 1704 w 1937"/>
                <a:gd name="T41" fmla="*/ 607 h 1391"/>
                <a:gd name="T42" fmla="*/ 1658 w 1937"/>
                <a:gd name="T43" fmla="*/ 547 h 1391"/>
                <a:gd name="T44" fmla="*/ 1612 w 1937"/>
                <a:gd name="T45" fmla="*/ 536 h 1391"/>
                <a:gd name="T46" fmla="*/ 268 w 1937"/>
                <a:gd name="T47" fmla="*/ 1328 h 1391"/>
                <a:gd name="T48" fmla="*/ 48 w 1937"/>
                <a:gd name="T49" fmla="*/ 1189 h 1391"/>
                <a:gd name="T50" fmla="*/ 88 w 1937"/>
                <a:gd name="T51" fmla="*/ 1066 h 1391"/>
                <a:gd name="T52" fmla="*/ 168 w 1937"/>
                <a:gd name="T53" fmla="*/ 915 h 1391"/>
                <a:gd name="T54" fmla="*/ 119 w 1937"/>
                <a:gd name="T55" fmla="*/ 707 h 1391"/>
                <a:gd name="T56" fmla="*/ 313 w 1937"/>
                <a:gd name="T57" fmla="*/ 654 h 1391"/>
                <a:gd name="T58" fmla="*/ 420 w 1937"/>
                <a:gd name="T59" fmla="*/ 678 h 1391"/>
                <a:gd name="T60" fmla="*/ 451 w 1937"/>
                <a:gd name="T61" fmla="*/ 610 h 1391"/>
                <a:gd name="T62" fmla="*/ 550 w 1937"/>
                <a:gd name="T63" fmla="*/ 491 h 1391"/>
                <a:gd name="T64" fmla="*/ 785 w 1937"/>
                <a:gd name="T65" fmla="*/ 398 h 1391"/>
                <a:gd name="T66" fmla="*/ 976 w 1937"/>
                <a:gd name="T67" fmla="*/ 229 h 1391"/>
                <a:gd name="T68" fmla="*/ 1062 w 1937"/>
                <a:gd name="T69" fmla="*/ 255 h 1391"/>
                <a:gd name="T70" fmla="*/ 911 w 1937"/>
                <a:gd name="T71" fmla="*/ 287 h 1391"/>
                <a:gd name="T72" fmla="*/ 899 w 1937"/>
                <a:gd name="T73" fmla="*/ 399 h 1391"/>
                <a:gd name="T74" fmla="*/ 1016 w 1937"/>
                <a:gd name="T75" fmla="*/ 280 h 1391"/>
                <a:gd name="T76" fmla="*/ 1126 w 1937"/>
                <a:gd name="T77" fmla="*/ 248 h 1391"/>
                <a:gd name="T78" fmla="*/ 1210 w 1937"/>
                <a:gd name="T79" fmla="*/ 314 h 1391"/>
                <a:gd name="T80" fmla="*/ 1380 w 1937"/>
                <a:gd name="T81" fmla="*/ 443 h 1391"/>
                <a:gd name="T82" fmla="*/ 1555 w 1937"/>
                <a:gd name="T83" fmla="*/ 457 h 1391"/>
                <a:gd name="T84" fmla="*/ 1755 w 1937"/>
                <a:gd name="T85" fmla="*/ 570 h 1391"/>
                <a:gd name="T86" fmla="*/ 1695 w 1937"/>
                <a:gd name="T87" fmla="*/ 698 h 1391"/>
                <a:gd name="T88" fmla="*/ 1781 w 1937"/>
                <a:gd name="T89" fmla="*/ 780 h 1391"/>
                <a:gd name="T90" fmla="*/ 1884 w 1937"/>
                <a:gd name="T91" fmla="*/ 964 h 1391"/>
                <a:gd name="T92" fmla="*/ 1852 w 1937"/>
                <a:gd name="T93" fmla="*/ 1197 h 1391"/>
                <a:gd name="T94" fmla="*/ 1835 w 1937"/>
                <a:gd name="T95" fmla="*/ 1049 h 1391"/>
                <a:gd name="T96" fmla="*/ 1715 w 1937"/>
                <a:gd name="T97" fmla="*/ 1055 h 1391"/>
                <a:gd name="T98" fmla="*/ 1601 w 1937"/>
                <a:gd name="T99" fmla="*/ 964 h 1391"/>
                <a:gd name="T100" fmla="*/ 1497 w 1937"/>
                <a:gd name="T101" fmla="*/ 1096 h 1391"/>
                <a:gd name="T102" fmla="*/ 1421 w 1937"/>
                <a:gd name="T103" fmla="*/ 1232 h 1391"/>
                <a:gd name="T104" fmla="*/ 1307 w 1937"/>
                <a:gd name="T105" fmla="*/ 1231 h 1391"/>
                <a:gd name="T106" fmla="*/ 1206 w 1937"/>
                <a:gd name="T107" fmla="*/ 1284 h 1391"/>
                <a:gd name="T108" fmla="*/ 1076 w 1937"/>
                <a:gd name="T109" fmla="*/ 1271 h 1391"/>
                <a:gd name="T110" fmla="*/ 967 w 1937"/>
                <a:gd name="T111" fmla="*/ 1246 h 1391"/>
                <a:gd name="T112" fmla="*/ 785 w 1937"/>
                <a:gd name="T113" fmla="*/ 1179 h 1391"/>
                <a:gd name="T114" fmla="*/ 676 w 1937"/>
                <a:gd name="T115" fmla="*/ 1240 h 1391"/>
                <a:gd name="T116" fmla="*/ 545 w 1937"/>
                <a:gd name="T117" fmla="*/ 1274 h 1391"/>
                <a:gd name="T118" fmla="*/ 432 w 1937"/>
                <a:gd name="T119" fmla="*/ 1369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37" h="1391">
                  <a:moveTo>
                    <a:pt x="1279" y="105"/>
                  </a:moveTo>
                  <a:lnTo>
                    <a:pt x="1283" y="107"/>
                  </a:lnTo>
                  <a:lnTo>
                    <a:pt x="1279" y="105"/>
                  </a:lnTo>
                  <a:cubicBezTo>
                    <a:pt x="1281" y="99"/>
                    <a:pt x="1284" y="92"/>
                    <a:pt x="1288" y="84"/>
                  </a:cubicBezTo>
                  <a:cubicBezTo>
                    <a:pt x="1296" y="68"/>
                    <a:pt x="1294" y="58"/>
                    <a:pt x="1292" y="53"/>
                  </a:cubicBezTo>
                  <a:lnTo>
                    <a:pt x="1257" y="66"/>
                  </a:lnTo>
                  <a:lnTo>
                    <a:pt x="1259" y="58"/>
                  </a:lnTo>
                  <a:cubicBezTo>
                    <a:pt x="1259" y="57"/>
                    <a:pt x="1265" y="37"/>
                    <a:pt x="1278" y="27"/>
                  </a:cubicBezTo>
                  <a:cubicBezTo>
                    <a:pt x="1285" y="22"/>
                    <a:pt x="1294" y="19"/>
                    <a:pt x="1303" y="15"/>
                  </a:cubicBezTo>
                  <a:cubicBezTo>
                    <a:pt x="1310" y="13"/>
                    <a:pt x="1317" y="10"/>
                    <a:pt x="1325" y="7"/>
                  </a:cubicBezTo>
                  <a:cubicBezTo>
                    <a:pt x="1336" y="1"/>
                    <a:pt x="1349" y="0"/>
                    <a:pt x="1358" y="0"/>
                  </a:cubicBezTo>
                  <a:cubicBezTo>
                    <a:pt x="1364" y="0"/>
                    <a:pt x="1367" y="0"/>
                    <a:pt x="1367" y="0"/>
                  </a:cubicBezTo>
                  <a:lnTo>
                    <a:pt x="1370" y="1"/>
                  </a:lnTo>
                  <a:lnTo>
                    <a:pt x="1371" y="3"/>
                  </a:lnTo>
                  <a:cubicBezTo>
                    <a:pt x="1371" y="4"/>
                    <a:pt x="1374" y="20"/>
                    <a:pt x="1361" y="33"/>
                  </a:cubicBezTo>
                  <a:cubicBezTo>
                    <a:pt x="1353" y="41"/>
                    <a:pt x="1349" y="49"/>
                    <a:pt x="1350" y="59"/>
                  </a:cubicBezTo>
                  <a:lnTo>
                    <a:pt x="1350" y="60"/>
                  </a:lnTo>
                  <a:lnTo>
                    <a:pt x="1349" y="61"/>
                  </a:lnTo>
                  <a:cubicBezTo>
                    <a:pt x="1332" y="82"/>
                    <a:pt x="1328" y="84"/>
                    <a:pt x="1326" y="85"/>
                  </a:cubicBezTo>
                  <a:cubicBezTo>
                    <a:pt x="1323" y="86"/>
                    <a:pt x="1320" y="89"/>
                    <a:pt x="1317" y="93"/>
                  </a:cubicBezTo>
                  <a:cubicBezTo>
                    <a:pt x="1312" y="97"/>
                    <a:pt x="1308" y="101"/>
                    <a:pt x="1303" y="103"/>
                  </a:cubicBezTo>
                  <a:cubicBezTo>
                    <a:pt x="1297" y="107"/>
                    <a:pt x="1293" y="108"/>
                    <a:pt x="1288" y="109"/>
                  </a:cubicBezTo>
                  <a:lnTo>
                    <a:pt x="1276" y="112"/>
                  </a:lnTo>
                  <a:lnTo>
                    <a:pt x="1279" y="105"/>
                  </a:lnTo>
                  <a:close/>
                  <a:moveTo>
                    <a:pt x="1424" y="178"/>
                  </a:moveTo>
                  <a:cubicBezTo>
                    <a:pt x="1418" y="178"/>
                    <a:pt x="1414" y="177"/>
                    <a:pt x="1412" y="174"/>
                  </a:cubicBezTo>
                  <a:cubicBezTo>
                    <a:pt x="1410" y="172"/>
                    <a:pt x="1409" y="171"/>
                    <a:pt x="1408" y="170"/>
                  </a:cubicBezTo>
                  <a:cubicBezTo>
                    <a:pt x="1403" y="166"/>
                    <a:pt x="1402" y="163"/>
                    <a:pt x="1405" y="151"/>
                  </a:cubicBezTo>
                  <a:cubicBezTo>
                    <a:pt x="1409" y="136"/>
                    <a:pt x="1411" y="129"/>
                    <a:pt x="1408" y="120"/>
                  </a:cubicBezTo>
                  <a:cubicBezTo>
                    <a:pt x="1405" y="109"/>
                    <a:pt x="1405" y="101"/>
                    <a:pt x="1409" y="94"/>
                  </a:cubicBezTo>
                  <a:cubicBezTo>
                    <a:pt x="1415" y="84"/>
                    <a:pt x="1428" y="81"/>
                    <a:pt x="1441" y="78"/>
                  </a:cubicBezTo>
                  <a:cubicBezTo>
                    <a:pt x="1449" y="76"/>
                    <a:pt x="1457" y="74"/>
                    <a:pt x="1464" y="70"/>
                  </a:cubicBezTo>
                  <a:cubicBezTo>
                    <a:pt x="1466" y="69"/>
                    <a:pt x="1469" y="69"/>
                    <a:pt x="1471" y="69"/>
                  </a:cubicBezTo>
                  <a:cubicBezTo>
                    <a:pt x="1485" y="69"/>
                    <a:pt x="1492" y="87"/>
                    <a:pt x="1497" y="101"/>
                  </a:cubicBezTo>
                  <a:cubicBezTo>
                    <a:pt x="1499" y="105"/>
                    <a:pt x="1500" y="108"/>
                    <a:pt x="1501" y="110"/>
                  </a:cubicBezTo>
                  <a:cubicBezTo>
                    <a:pt x="1510" y="127"/>
                    <a:pt x="1485" y="142"/>
                    <a:pt x="1476" y="147"/>
                  </a:cubicBezTo>
                  <a:cubicBezTo>
                    <a:pt x="1465" y="154"/>
                    <a:pt x="1461" y="158"/>
                    <a:pt x="1453" y="169"/>
                  </a:cubicBezTo>
                  <a:lnTo>
                    <a:pt x="1448" y="174"/>
                  </a:lnTo>
                  <a:lnTo>
                    <a:pt x="1446" y="174"/>
                  </a:lnTo>
                  <a:cubicBezTo>
                    <a:pt x="1445" y="173"/>
                    <a:pt x="1445" y="173"/>
                    <a:pt x="1445" y="173"/>
                  </a:cubicBezTo>
                  <a:cubicBezTo>
                    <a:pt x="1443" y="174"/>
                    <a:pt x="1433" y="178"/>
                    <a:pt x="1424" y="178"/>
                  </a:cubicBezTo>
                  <a:close/>
                  <a:moveTo>
                    <a:pt x="1256" y="166"/>
                  </a:moveTo>
                  <a:cubicBezTo>
                    <a:pt x="1266" y="173"/>
                    <a:pt x="1268" y="174"/>
                    <a:pt x="1266" y="179"/>
                  </a:cubicBezTo>
                  <a:cubicBezTo>
                    <a:pt x="1266" y="179"/>
                    <a:pt x="1266" y="180"/>
                    <a:pt x="1266" y="182"/>
                  </a:cubicBezTo>
                  <a:cubicBezTo>
                    <a:pt x="1268" y="191"/>
                    <a:pt x="1260" y="198"/>
                    <a:pt x="1252" y="204"/>
                  </a:cubicBezTo>
                  <a:cubicBezTo>
                    <a:pt x="1250" y="206"/>
                    <a:pt x="1248" y="207"/>
                    <a:pt x="1246" y="209"/>
                  </a:cubicBezTo>
                  <a:cubicBezTo>
                    <a:pt x="1241" y="213"/>
                    <a:pt x="1239" y="219"/>
                    <a:pt x="1238" y="224"/>
                  </a:cubicBezTo>
                  <a:lnTo>
                    <a:pt x="1241" y="222"/>
                  </a:lnTo>
                  <a:cubicBezTo>
                    <a:pt x="1246" y="218"/>
                    <a:pt x="1250" y="214"/>
                    <a:pt x="1254" y="210"/>
                  </a:cubicBezTo>
                  <a:cubicBezTo>
                    <a:pt x="1261" y="203"/>
                    <a:pt x="1272" y="199"/>
                    <a:pt x="1283" y="193"/>
                  </a:cubicBezTo>
                  <a:cubicBezTo>
                    <a:pt x="1286" y="192"/>
                    <a:pt x="1290" y="191"/>
                    <a:pt x="1293" y="189"/>
                  </a:cubicBezTo>
                  <a:cubicBezTo>
                    <a:pt x="1299" y="186"/>
                    <a:pt x="1300" y="185"/>
                    <a:pt x="1300" y="185"/>
                  </a:cubicBezTo>
                  <a:cubicBezTo>
                    <a:pt x="1300" y="185"/>
                    <a:pt x="1300" y="185"/>
                    <a:pt x="1300" y="185"/>
                  </a:cubicBezTo>
                  <a:cubicBezTo>
                    <a:pt x="1300" y="185"/>
                    <a:pt x="1299" y="184"/>
                    <a:pt x="1298" y="183"/>
                  </a:cubicBezTo>
                  <a:cubicBezTo>
                    <a:pt x="1297" y="182"/>
                    <a:pt x="1297" y="182"/>
                    <a:pt x="1296" y="181"/>
                  </a:cubicBezTo>
                  <a:cubicBezTo>
                    <a:pt x="1295" y="180"/>
                    <a:pt x="1293" y="179"/>
                    <a:pt x="1292" y="178"/>
                  </a:cubicBezTo>
                  <a:cubicBezTo>
                    <a:pt x="1290" y="175"/>
                    <a:pt x="1287" y="173"/>
                    <a:pt x="1283" y="168"/>
                  </a:cubicBezTo>
                  <a:cubicBezTo>
                    <a:pt x="1280" y="165"/>
                    <a:pt x="1279" y="162"/>
                    <a:pt x="1278" y="160"/>
                  </a:cubicBezTo>
                  <a:cubicBezTo>
                    <a:pt x="1278" y="159"/>
                    <a:pt x="1277" y="158"/>
                    <a:pt x="1277" y="157"/>
                  </a:cubicBezTo>
                  <a:lnTo>
                    <a:pt x="1277" y="157"/>
                  </a:lnTo>
                  <a:cubicBezTo>
                    <a:pt x="1276" y="157"/>
                    <a:pt x="1275" y="158"/>
                    <a:pt x="1275" y="158"/>
                  </a:cubicBezTo>
                  <a:cubicBezTo>
                    <a:pt x="1266" y="159"/>
                    <a:pt x="1264" y="160"/>
                    <a:pt x="1256" y="164"/>
                  </a:cubicBezTo>
                  <a:cubicBezTo>
                    <a:pt x="1255" y="165"/>
                    <a:pt x="1254" y="165"/>
                    <a:pt x="1254" y="165"/>
                  </a:cubicBezTo>
                  <a:cubicBezTo>
                    <a:pt x="1254" y="166"/>
                    <a:pt x="1255" y="166"/>
                    <a:pt x="1256" y="166"/>
                  </a:cubicBezTo>
                  <a:close/>
                  <a:moveTo>
                    <a:pt x="1313" y="374"/>
                  </a:moveTo>
                  <a:cubicBezTo>
                    <a:pt x="1309" y="374"/>
                    <a:pt x="1306" y="373"/>
                    <a:pt x="1302" y="370"/>
                  </a:cubicBezTo>
                  <a:cubicBezTo>
                    <a:pt x="1298" y="367"/>
                    <a:pt x="1295" y="365"/>
                    <a:pt x="1292" y="363"/>
                  </a:cubicBezTo>
                  <a:cubicBezTo>
                    <a:pt x="1285" y="358"/>
                    <a:pt x="1279" y="354"/>
                    <a:pt x="1274" y="346"/>
                  </a:cubicBezTo>
                  <a:cubicBezTo>
                    <a:pt x="1268" y="338"/>
                    <a:pt x="1261" y="334"/>
                    <a:pt x="1252" y="330"/>
                  </a:cubicBezTo>
                  <a:lnTo>
                    <a:pt x="1245" y="325"/>
                  </a:lnTo>
                  <a:cubicBezTo>
                    <a:pt x="1236" y="320"/>
                    <a:pt x="1225" y="314"/>
                    <a:pt x="1225" y="299"/>
                  </a:cubicBezTo>
                  <a:cubicBezTo>
                    <a:pt x="1225" y="294"/>
                    <a:pt x="1226" y="288"/>
                    <a:pt x="1226" y="283"/>
                  </a:cubicBezTo>
                  <a:lnTo>
                    <a:pt x="1226" y="279"/>
                  </a:lnTo>
                  <a:lnTo>
                    <a:pt x="1230" y="279"/>
                  </a:lnTo>
                  <a:cubicBezTo>
                    <a:pt x="1230" y="279"/>
                    <a:pt x="1245" y="276"/>
                    <a:pt x="1277" y="276"/>
                  </a:cubicBezTo>
                  <a:cubicBezTo>
                    <a:pt x="1286" y="276"/>
                    <a:pt x="1290" y="273"/>
                    <a:pt x="1290" y="266"/>
                  </a:cubicBezTo>
                  <a:cubicBezTo>
                    <a:pt x="1290" y="255"/>
                    <a:pt x="1279" y="240"/>
                    <a:pt x="1268" y="240"/>
                  </a:cubicBezTo>
                  <a:cubicBezTo>
                    <a:pt x="1255" y="240"/>
                    <a:pt x="1249" y="235"/>
                    <a:pt x="1245" y="231"/>
                  </a:cubicBezTo>
                  <a:cubicBezTo>
                    <a:pt x="1244" y="230"/>
                    <a:pt x="1243" y="229"/>
                    <a:pt x="1242" y="229"/>
                  </a:cubicBezTo>
                  <a:lnTo>
                    <a:pt x="1237" y="227"/>
                  </a:lnTo>
                  <a:lnTo>
                    <a:pt x="1236" y="230"/>
                  </a:lnTo>
                  <a:lnTo>
                    <a:pt x="1233" y="229"/>
                  </a:lnTo>
                  <a:cubicBezTo>
                    <a:pt x="1224" y="228"/>
                    <a:pt x="1218" y="220"/>
                    <a:pt x="1218" y="210"/>
                  </a:cubicBezTo>
                  <a:cubicBezTo>
                    <a:pt x="1218" y="196"/>
                    <a:pt x="1226" y="186"/>
                    <a:pt x="1234" y="179"/>
                  </a:cubicBezTo>
                  <a:cubicBezTo>
                    <a:pt x="1237" y="176"/>
                    <a:pt x="1237" y="169"/>
                    <a:pt x="1238" y="162"/>
                  </a:cubicBezTo>
                  <a:lnTo>
                    <a:pt x="1238" y="157"/>
                  </a:lnTo>
                  <a:cubicBezTo>
                    <a:pt x="1238" y="148"/>
                    <a:pt x="1239" y="138"/>
                    <a:pt x="1241" y="128"/>
                  </a:cubicBezTo>
                  <a:cubicBezTo>
                    <a:pt x="1243" y="121"/>
                    <a:pt x="1246" y="114"/>
                    <a:pt x="1253" y="114"/>
                  </a:cubicBezTo>
                  <a:cubicBezTo>
                    <a:pt x="1255" y="114"/>
                    <a:pt x="1258" y="115"/>
                    <a:pt x="1260" y="117"/>
                  </a:cubicBezTo>
                  <a:cubicBezTo>
                    <a:pt x="1263" y="118"/>
                    <a:pt x="1265" y="119"/>
                    <a:pt x="1268" y="119"/>
                  </a:cubicBezTo>
                  <a:cubicBezTo>
                    <a:pt x="1270" y="119"/>
                    <a:pt x="1272" y="119"/>
                    <a:pt x="1273" y="117"/>
                  </a:cubicBezTo>
                  <a:lnTo>
                    <a:pt x="1276" y="114"/>
                  </a:lnTo>
                  <a:lnTo>
                    <a:pt x="1281" y="120"/>
                  </a:lnTo>
                  <a:cubicBezTo>
                    <a:pt x="1283" y="120"/>
                    <a:pt x="1285" y="120"/>
                    <a:pt x="1287" y="120"/>
                  </a:cubicBezTo>
                  <a:cubicBezTo>
                    <a:pt x="1294" y="120"/>
                    <a:pt x="1299" y="123"/>
                    <a:pt x="1301" y="129"/>
                  </a:cubicBezTo>
                  <a:lnTo>
                    <a:pt x="1302" y="135"/>
                  </a:lnTo>
                  <a:cubicBezTo>
                    <a:pt x="1304" y="141"/>
                    <a:pt x="1305" y="143"/>
                    <a:pt x="1308" y="144"/>
                  </a:cubicBezTo>
                  <a:cubicBezTo>
                    <a:pt x="1309" y="145"/>
                    <a:pt x="1310" y="146"/>
                    <a:pt x="1311" y="146"/>
                  </a:cubicBezTo>
                  <a:cubicBezTo>
                    <a:pt x="1313" y="147"/>
                    <a:pt x="1315" y="149"/>
                    <a:pt x="1317" y="149"/>
                  </a:cubicBezTo>
                  <a:cubicBezTo>
                    <a:pt x="1317" y="149"/>
                    <a:pt x="1317" y="148"/>
                    <a:pt x="1317" y="148"/>
                  </a:cubicBezTo>
                  <a:cubicBezTo>
                    <a:pt x="1317" y="144"/>
                    <a:pt x="1317" y="142"/>
                    <a:pt x="1317" y="140"/>
                  </a:cubicBezTo>
                  <a:cubicBezTo>
                    <a:pt x="1318" y="136"/>
                    <a:pt x="1318" y="133"/>
                    <a:pt x="1315" y="126"/>
                  </a:cubicBezTo>
                  <a:cubicBezTo>
                    <a:pt x="1314" y="123"/>
                    <a:pt x="1313" y="121"/>
                    <a:pt x="1313" y="120"/>
                  </a:cubicBezTo>
                  <a:cubicBezTo>
                    <a:pt x="1311" y="116"/>
                    <a:pt x="1309" y="113"/>
                    <a:pt x="1311" y="109"/>
                  </a:cubicBezTo>
                  <a:cubicBezTo>
                    <a:pt x="1312" y="106"/>
                    <a:pt x="1316" y="105"/>
                    <a:pt x="1321" y="103"/>
                  </a:cubicBezTo>
                  <a:lnTo>
                    <a:pt x="1326" y="102"/>
                  </a:lnTo>
                  <a:cubicBezTo>
                    <a:pt x="1329" y="102"/>
                    <a:pt x="1331" y="101"/>
                    <a:pt x="1333" y="101"/>
                  </a:cubicBezTo>
                  <a:cubicBezTo>
                    <a:pt x="1340" y="101"/>
                    <a:pt x="1341" y="108"/>
                    <a:pt x="1342" y="116"/>
                  </a:cubicBezTo>
                  <a:cubicBezTo>
                    <a:pt x="1343" y="128"/>
                    <a:pt x="1348" y="137"/>
                    <a:pt x="1354" y="137"/>
                  </a:cubicBezTo>
                  <a:cubicBezTo>
                    <a:pt x="1356" y="137"/>
                    <a:pt x="1357" y="136"/>
                    <a:pt x="1358" y="136"/>
                  </a:cubicBezTo>
                  <a:cubicBezTo>
                    <a:pt x="1360" y="136"/>
                    <a:pt x="1361" y="135"/>
                    <a:pt x="1362" y="135"/>
                  </a:cubicBezTo>
                  <a:cubicBezTo>
                    <a:pt x="1368" y="135"/>
                    <a:pt x="1370" y="141"/>
                    <a:pt x="1372" y="150"/>
                  </a:cubicBezTo>
                  <a:cubicBezTo>
                    <a:pt x="1376" y="166"/>
                    <a:pt x="1381" y="168"/>
                    <a:pt x="1389" y="170"/>
                  </a:cubicBezTo>
                  <a:cubicBezTo>
                    <a:pt x="1390" y="171"/>
                    <a:pt x="1392" y="171"/>
                    <a:pt x="1393" y="172"/>
                  </a:cubicBezTo>
                  <a:cubicBezTo>
                    <a:pt x="1401" y="173"/>
                    <a:pt x="1406" y="175"/>
                    <a:pt x="1404" y="189"/>
                  </a:cubicBezTo>
                  <a:cubicBezTo>
                    <a:pt x="1403" y="204"/>
                    <a:pt x="1402" y="213"/>
                    <a:pt x="1410" y="217"/>
                  </a:cubicBezTo>
                  <a:cubicBezTo>
                    <a:pt x="1413" y="219"/>
                    <a:pt x="1415" y="221"/>
                    <a:pt x="1418" y="223"/>
                  </a:cubicBezTo>
                  <a:cubicBezTo>
                    <a:pt x="1421" y="226"/>
                    <a:pt x="1424" y="228"/>
                    <a:pt x="1428" y="228"/>
                  </a:cubicBezTo>
                  <a:cubicBezTo>
                    <a:pt x="1429" y="228"/>
                    <a:pt x="1431" y="228"/>
                    <a:pt x="1432" y="227"/>
                  </a:cubicBezTo>
                  <a:cubicBezTo>
                    <a:pt x="1436" y="226"/>
                    <a:pt x="1439" y="224"/>
                    <a:pt x="1442" y="222"/>
                  </a:cubicBezTo>
                  <a:cubicBezTo>
                    <a:pt x="1446" y="219"/>
                    <a:pt x="1450" y="216"/>
                    <a:pt x="1455" y="216"/>
                  </a:cubicBezTo>
                  <a:cubicBezTo>
                    <a:pt x="1458" y="216"/>
                    <a:pt x="1461" y="217"/>
                    <a:pt x="1463" y="218"/>
                  </a:cubicBezTo>
                  <a:cubicBezTo>
                    <a:pt x="1464" y="219"/>
                    <a:pt x="1465" y="220"/>
                    <a:pt x="1466" y="220"/>
                  </a:cubicBezTo>
                  <a:lnTo>
                    <a:pt x="1466" y="220"/>
                  </a:lnTo>
                  <a:lnTo>
                    <a:pt x="1467" y="221"/>
                  </a:lnTo>
                  <a:cubicBezTo>
                    <a:pt x="1471" y="226"/>
                    <a:pt x="1474" y="229"/>
                    <a:pt x="1478" y="230"/>
                  </a:cubicBezTo>
                  <a:lnTo>
                    <a:pt x="1480" y="230"/>
                  </a:lnTo>
                  <a:lnTo>
                    <a:pt x="1481" y="232"/>
                  </a:lnTo>
                  <a:cubicBezTo>
                    <a:pt x="1484" y="237"/>
                    <a:pt x="1485" y="239"/>
                    <a:pt x="1489" y="239"/>
                  </a:cubicBezTo>
                  <a:cubicBezTo>
                    <a:pt x="1491" y="239"/>
                    <a:pt x="1493" y="238"/>
                    <a:pt x="1496" y="237"/>
                  </a:cubicBezTo>
                  <a:lnTo>
                    <a:pt x="1498" y="237"/>
                  </a:lnTo>
                  <a:lnTo>
                    <a:pt x="1499" y="237"/>
                  </a:lnTo>
                  <a:cubicBezTo>
                    <a:pt x="1507" y="241"/>
                    <a:pt x="1514" y="246"/>
                    <a:pt x="1520" y="251"/>
                  </a:cubicBezTo>
                  <a:cubicBezTo>
                    <a:pt x="1523" y="253"/>
                    <a:pt x="1526" y="255"/>
                    <a:pt x="1528" y="257"/>
                  </a:cubicBezTo>
                  <a:cubicBezTo>
                    <a:pt x="1542" y="267"/>
                    <a:pt x="1557" y="278"/>
                    <a:pt x="1550" y="290"/>
                  </a:cubicBezTo>
                  <a:cubicBezTo>
                    <a:pt x="1547" y="297"/>
                    <a:pt x="1543" y="299"/>
                    <a:pt x="1541" y="301"/>
                  </a:cubicBezTo>
                  <a:cubicBezTo>
                    <a:pt x="1538" y="303"/>
                    <a:pt x="1538" y="303"/>
                    <a:pt x="1539" y="305"/>
                  </a:cubicBezTo>
                  <a:cubicBezTo>
                    <a:pt x="1542" y="314"/>
                    <a:pt x="1542" y="329"/>
                    <a:pt x="1539" y="342"/>
                  </a:cubicBezTo>
                  <a:cubicBezTo>
                    <a:pt x="1539" y="344"/>
                    <a:pt x="1536" y="349"/>
                    <a:pt x="1528" y="349"/>
                  </a:cubicBezTo>
                  <a:cubicBezTo>
                    <a:pt x="1519" y="349"/>
                    <a:pt x="1506" y="342"/>
                    <a:pt x="1504" y="341"/>
                  </a:cubicBezTo>
                  <a:lnTo>
                    <a:pt x="1503" y="341"/>
                  </a:lnTo>
                  <a:lnTo>
                    <a:pt x="1503" y="339"/>
                  </a:lnTo>
                  <a:cubicBezTo>
                    <a:pt x="1502" y="337"/>
                    <a:pt x="1496" y="316"/>
                    <a:pt x="1507" y="309"/>
                  </a:cubicBezTo>
                  <a:cubicBezTo>
                    <a:pt x="1508" y="304"/>
                    <a:pt x="1504" y="295"/>
                    <a:pt x="1500" y="289"/>
                  </a:cubicBezTo>
                  <a:cubicBezTo>
                    <a:pt x="1495" y="294"/>
                    <a:pt x="1484" y="302"/>
                    <a:pt x="1477" y="302"/>
                  </a:cubicBezTo>
                  <a:cubicBezTo>
                    <a:pt x="1475" y="302"/>
                    <a:pt x="1474" y="301"/>
                    <a:pt x="1473" y="301"/>
                  </a:cubicBezTo>
                  <a:cubicBezTo>
                    <a:pt x="1469" y="300"/>
                    <a:pt x="1466" y="296"/>
                    <a:pt x="1464" y="293"/>
                  </a:cubicBezTo>
                  <a:cubicBezTo>
                    <a:pt x="1462" y="291"/>
                    <a:pt x="1461" y="290"/>
                    <a:pt x="1460" y="290"/>
                  </a:cubicBezTo>
                  <a:cubicBezTo>
                    <a:pt x="1460" y="290"/>
                    <a:pt x="1459" y="290"/>
                    <a:pt x="1456" y="292"/>
                  </a:cubicBezTo>
                  <a:cubicBezTo>
                    <a:pt x="1451" y="296"/>
                    <a:pt x="1445" y="304"/>
                    <a:pt x="1441" y="309"/>
                  </a:cubicBezTo>
                  <a:cubicBezTo>
                    <a:pt x="1435" y="317"/>
                    <a:pt x="1434" y="319"/>
                    <a:pt x="1431" y="319"/>
                  </a:cubicBezTo>
                  <a:lnTo>
                    <a:pt x="1429" y="319"/>
                  </a:lnTo>
                  <a:lnTo>
                    <a:pt x="1428" y="317"/>
                  </a:lnTo>
                  <a:cubicBezTo>
                    <a:pt x="1426" y="315"/>
                    <a:pt x="1426" y="313"/>
                    <a:pt x="1427" y="311"/>
                  </a:cubicBezTo>
                  <a:cubicBezTo>
                    <a:pt x="1428" y="307"/>
                    <a:pt x="1429" y="305"/>
                    <a:pt x="1430" y="302"/>
                  </a:cubicBezTo>
                  <a:cubicBezTo>
                    <a:pt x="1430" y="302"/>
                    <a:pt x="1430" y="302"/>
                    <a:pt x="1430" y="301"/>
                  </a:cubicBezTo>
                  <a:cubicBezTo>
                    <a:pt x="1430" y="301"/>
                    <a:pt x="1429" y="301"/>
                    <a:pt x="1428" y="301"/>
                  </a:cubicBezTo>
                  <a:cubicBezTo>
                    <a:pt x="1421" y="301"/>
                    <a:pt x="1419" y="302"/>
                    <a:pt x="1413" y="306"/>
                  </a:cubicBezTo>
                  <a:cubicBezTo>
                    <a:pt x="1410" y="308"/>
                    <a:pt x="1406" y="310"/>
                    <a:pt x="1401" y="312"/>
                  </a:cubicBezTo>
                  <a:cubicBezTo>
                    <a:pt x="1388" y="319"/>
                    <a:pt x="1388" y="321"/>
                    <a:pt x="1385" y="329"/>
                  </a:cubicBezTo>
                  <a:cubicBezTo>
                    <a:pt x="1384" y="331"/>
                    <a:pt x="1383" y="333"/>
                    <a:pt x="1382" y="337"/>
                  </a:cubicBezTo>
                  <a:lnTo>
                    <a:pt x="1382" y="338"/>
                  </a:lnTo>
                  <a:lnTo>
                    <a:pt x="1379" y="341"/>
                  </a:lnTo>
                  <a:cubicBezTo>
                    <a:pt x="1368" y="346"/>
                    <a:pt x="1359" y="349"/>
                    <a:pt x="1354" y="349"/>
                  </a:cubicBezTo>
                  <a:cubicBezTo>
                    <a:pt x="1353" y="349"/>
                    <a:pt x="1353" y="349"/>
                    <a:pt x="1352" y="349"/>
                  </a:cubicBezTo>
                  <a:cubicBezTo>
                    <a:pt x="1348" y="349"/>
                    <a:pt x="1345" y="348"/>
                    <a:pt x="1343" y="347"/>
                  </a:cubicBezTo>
                  <a:cubicBezTo>
                    <a:pt x="1343" y="347"/>
                    <a:pt x="1342" y="347"/>
                    <a:pt x="1342" y="347"/>
                  </a:cubicBezTo>
                  <a:cubicBezTo>
                    <a:pt x="1342" y="347"/>
                    <a:pt x="1340" y="347"/>
                    <a:pt x="1337" y="352"/>
                  </a:cubicBezTo>
                  <a:cubicBezTo>
                    <a:pt x="1335" y="354"/>
                    <a:pt x="1333" y="357"/>
                    <a:pt x="1332" y="359"/>
                  </a:cubicBezTo>
                  <a:cubicBezTo>
                    <a:pt x="1326" y="367"/>
                    <a:pt x="1321" y="374"/>
                    <a:pt x="1313" y="374"/>
                  </a:cubicBezTo>
                  <a:moveTo>
                    <a:pt x="1360" y="404"/>
                  </a:moveTo>
                  <a:cubicBezTo>
                    <a:pt x="1353" y="404"/>
                    <a:pt x="1346" y="400"/>
                    <a:pt x="1339" y="396"/>
                  </a:cubicBezTo>
                  <a:cubicBezTo>
                    <a:pt x="1336" y="394"/>
                    <a:pt x="1333" y="392"/>
                    <a:pt x="1330" y="391"/>
                  </a:cubicBezTo>
                  <a:lnTo>
                    <a:pt x="1321" y="386"/>
                  </a:lnTo>
                  <a:lnTo>
                    <a:pt x="1331" y="384"/>
                  </a:lnTo>
                  <a:cubicBezTo>
                    <a:pt x="1336" y="382"/>
                    <a:pt x="1357" y="374"/>
                    <a:pt x="1373" y="357"/>
                  </a:cubicBezTo>
                  <a:lnTo>
                    <a:pt x="1379" y="350"/>
                  </a:lnTo>
                  <a:lnTo>
                    <a:pt x="1382" y="355"/>
                  </a:lnTo>
                  <a:cubicBezTo>
                    <a:pt x="1383" y="357"/>
                    <a:pt x="1384" y="359"/>
                    <a:pt x="1387" y="361"/>
                  </a:cubicBezTo>
                  <a:cubicBezTo>
                    <a:pt x="1390" y="365"/>
                    <a:pt x="1392" y="369"/>
                    <a:pt x="1391" y="374"/>
                  </a:cubicBezTo>
                  <a:cubicBezTo>
                    <a:pt x="1389" y="385"/>
                    <a:pt x="1378" y="398"/>
                    <a:pt x="1369" y="402"/>
                  </a:cubicBezTo>
                  <a:cubicBezTo>
                    <a:pt x="1366" y="404"/>
                    <a:pt x="1363" y="404"/>
                    <a:pt x="1360" y="404"/>
                  </a:cubicBezTo>
                  <a:close/>
                  <a:moveTo>
                    <a:pt x="443" y="586"/>
                  </a:moveTo>
                  <a:lnTo>
                    <a:pt x="443" y="585"/>
                  </a:lnTo>
                  <a:cubicBezTo>
                    <a:pt x="443" y="583"/>
                    <a:pt x="443" y="581"/>
                    <a:pt x="443" y="579"/>
                  </a:cubicBezTo>
                  <a:cubicBezTo>
                    <a:pt x="442" y="572"/>
                    <a:pt x="442" y="564"/>
                    <a:pt x="450" y="557"/>
                  </a:cubicBezTo>
                  <a:cubicBezTo>
                    <a:pt x="452" y="555"/>
                    <a:pt x="454" y="554"/>
                    <a:pt x="455" y="552"/>
                  </a:cubicBezTo>
                  <a:cubicBezTo>
                    <a:pt x="458" y="550"/>
                    <a:pt x="460" y="547"/>
                    <a:pt x="465" y="547"/>
                  </a:cubicBezTo>
                  <a:cubicBezTo>
                    <a:pt x="467" y="547"/>
                    <a:pt x="469" y="548"/>
                    <a:pt x="472" y="549"/>
                  </a:cubicBezTo>
                  <a:cubicBezTo>
                    <a:pt x="477" y="552"/>
                    <a:pt x="482" y="555"/>
                    <a:pt x="483" y="560"/>
                  </a:cubicBezTo>
                  <a:cubicBezTo>
                    <a:pt x="484" y="564"/>
                    <a:pt x="483" y="568"/>
                    <a:pt x="479" y="573"/>
                  </a:cubicBezTo>
                  <a:cubicBezTo>
                    <a:pt x="471" y="582"/>
                    <a:pt x="454" y="592"/>
                    <a:pt x="453" y="592"/>
                  </a:cubicBezTo>
                  <a:lnTo>
                    <a:pt x="451" y="594"/>
                  </a:lnTo>
                  <a:lnTo>
                    <a:pt x="443" y="586"/>
                  </a:lnTo>
                  <a:close/>
                  <a:moveTo>
                    <a:pt x="1562" y="546"/>
                  </a:moveTo>
                  <a:cubicBezTo>
                    <a:pt x="1562" y="547"/>
                    <a:pt x="1561" y="548"/>
                    <a:pt x="1560" y="549"/>
                  </a:cubicBezTo>
                  <a:cubicBezTo>
                    <a:pt x="1560" y="550"/>
                    <a:pt x="1560" y="551"/>
                    <a:pt x="1560" y="552"/>
                  </a:cubicBezTo>
                  <a:cubicBezTo>
                    <a:pt x="1561" y="554"/>
                    <a:pt x="1562" y="555"/>
                    <a:pt x="1563" y="556"/>
                  </a:cubicBezTo>
                  <a:cubicBezTo>
                    <a:pt x="1563" y="556"/>
                    <a:pt x="1563" y="556"/>
                    <a:pt x="1563" y="555"/>
                  </a:cubicBezTo>
                  <a:cubicBezTo>
                    <a:pt x="1562" y="553"/>
                    <a:pt x="1561" y="550"/>
                    <a:pt x="1562" y="546"/>
                  </a:cubicBezTo>
                  <a:close/>
                  <a:moveTo>
                    <a:pt x="1570" y="561"/>
                  </a:moveTo>
                  <a:cubicBezTo>
                    <a:pt x="1573" y="563"/>
                    <a:pt x="1578" y="565"/>
                    <a:pt x="1583" y="567"/>
                  </a:cubicBezTo>
                  <a:cubicBezTo>
                    <a:pt x="1594" y="570"/>
                    <a:pt x="1599" y="576"/>
                    <a:pt x="1606" y="584"/>
                  </a:cubicBezTo>
                  <a:cubicBezTo>
                    <a:pt x="1608" y="586"/>
                    <a:pt x="1610" y="589"/>
                    <a:pt x="1614" y="592"/>
                  </a:cubicBezTo>
                  <a:cubicBezTo>
                    <a:pt x="1625" y="604"/>
                    <a:pt x="1631" y="609"/>
                    <a:pt x="1642" y="616"/>
                  </a:cubicBezTo>
                  <a:cubicBezTo>
                    <a:pt x="1652" y="623"/>
                    <a:pt x="1652" y="627"/>
                    <a:pt x="1648" y="634"/>
                  </a:cubicBezTo>
                  <a:cubicBezTo>
                    <a:pt x="1647" y="636"/>
                    <a:pt x="1646" y="638"/>
                    <a:pt x="1645" y="640"/>
                  </a:cubicBezTo>
                  <a:cubicBezTo>
                    <a:pt x="1642" y="647"/>
                    <a:pt x="1639" y="649"/>
                    <a:pt x="1635" y="652"/>
                  </a:cubicBezTo>
                  <a:cubicBezTo>
                    <a:pt x="1632" y="654"/>
                    <a:pt x="1628" y="657"/>
                    <a:pt x="1622" y="663"/>
                  </a:cubicBezTo>
                  <a:cubicBezTo>
                    <a:pt x="1615" y="670"/>
                    <a:pt x="1612" y="676"/>
                    <a:pt x="1612" y="678"/>
                  </a:cubicBezTo>
                  <a:cubicBezTo>
                    <a:pt x="1618" y="678"/>
                    <a:pt x="1627" y="674"/>
                    <a:pt x="1640" y="669"/>
                  </a:cubicBezTo>
                  <a:lnTo>
                    <a:pt x="1641" y="668"/>
                  </a:lnTo>
                  <a:cubicBezTo>
                    <a:pt x="1654" y="663"/>
                    <a:pt x="1655" y="659"/>
                    <a:pt x="1657" y="649"/>
                  </a:cubicBezTo>
                  <a:cubicBezTo>
                    <a:pt x="1657" y="647"/>
                    <a:pt x="1657" y="645"/>
                    <a:pt x="1658" y="643"/>
                  </a:cubicBezTo>
                  <a:cubicBezTo>
                    <a:pt x="1659" y="636"/>
                    <a:pt x="1659" y="635"/>
                    <a:pt x="1657" y="632"/>
                  </a:cubicBezTo>
                  <a:cubicBezTo>
                    <a:pt x="1656" y="630"/>
                    <a:pt x="1654" y="628"/>
                    <a:pt x="1652" y="624"/>
                  </a:cubicBezTo>
                  <a:cubicBezTo>
                    <a:pt x="1651" y="621"/>
                    <a:pt x="1650" y="619"/>
                    <a:pt x="1649" y="617"/>
                  </a:cubicBezTo>
                  <a:cubicBezTo>
                    <a:pt x="1647" y="613"/>
                    <a:pt x="1647" y="612"/>
                    <a:pt x="1639" y="609"/>
                  </a:cubicBezTo>
                  <a:cubicBezTo>
                    <a:pt x="1628" y="603"/>
                    <a:pt x="1628" y="598"/>
                    <a:pt x="1628" y="590"/>
                  </a:cubicBezTo>
                  <a:cubicBezTo>
                    <a:pt x="1629" y="589"/>
                    <a:pt x="1629" y="587"/>
                    <a:pt x="1629" y="585"/>
                  </a:cubicBezTo>
                  <a:cubicBezTo>
                    <a:pt x="1629" y="571"/>
                    <a:pt x="1641" y="571"/>
                    <a:pt x="1650" y="571"/>
                  </a:cubicBezTo>
                  <a:lnTo>
                    <a:pt x="1659" y="571"/>
                  </a:lnTo>
                  <a:cubicBezTo>
                    <a:pt x="1665" y="571"/>
                    <a:pt x="1669" y="572"/>
                    <a:pt x="1671" y="575"/>
                  </a:cubicBezTo>
                  <a:cubicBezTo>
                    <a:pt x="1675" y="580"/>
                    <a:pt x="1673" y="588"/>
                    <a:pt x="1670" y="598"/>
                  </a:cubicBezTo>
                  <a:cubicBezTo>
                    <a:pt x="1669" y="600"/>
                    <a:pt x="1669" y="602"/>
                    <a:pt x="1668" y="605"/>
                  </a:cubicBezTo>
                  <a:cubicBezTo>
                    <a:pt x="1667" y="608"/>
                    <a:pt x="1667" y="610"/>
                    <a:pt x="1667" y="611"/>
                  </a:cubicBezTo>
                  <a:cubicBezTo>
                    <a:pt x="1669" y="610"/>
                    <a:pt x="1671" y="608"/>
                    <a:pt x="1675" y="604"/>
                  </a:cubicBezTo>
                  <a:cubicBezTo>
                    <a:pt x="1679" y="599"/>
                    <a:pt x="1682" y="596"/>
                    <a:pt x="1686" y="596"/>
                  </a:cubicBezTo>
                  <a:cubicBezTo>
                    <a:pt x="1689" y="596"/>
                    <a:pt x="1692" y="598"/>
                    <a:pt x="1696" y="602"/>
                  </a:cubicBezTo>
                  <a:lnTo>
                    <a:pt x="1700" y="605"/>
                  </a:lnTo>
                  <a:cubicBezTo>
                    <a:pt x="1702" y="606"/>
                    <a:pt x="1703" y="607"/>
                    <a:pt x="1704" y="607"/>
                  </a:cubicBezTo>
                  <a:cubicBezTo>
                    <a:pt x="1704" y="607"/>
                    <a:pt x="1704" y="606"/>
                    <a:pt x="1704" y="605"/>
                  </a:cubicBezTo>
                  <a:cubicBezTo>
                    <a:pt x="1705" y="602"/>
                    <a:pt x="1707" y="597"/>
                    <a:pt x="1709" y="592"/>
                  </a:cubicBezTo>
                  <a:cubicBezTo>
                    <a:pt x="1713" y="582"/>
                    <a:pt x="1709" y="577"/>
                    <a:pt x="1703" y="569"/>
                  </a:cubicBezTo>
                  <a:cubicBezTo>
                    <a:pt x="1700" y="565"/>
                    <a:pt x="1697" y="561"/>
                    <a:pt x="1694" y="556"/>
                  </a:cubicBezTo>
                  <a:cubicBezTo>
                    <a:pt x="1690" y="548"/>
                    <a:pt x="1687" y="546"/>
                    <a:pt x="1684" y="545"/>
                  </a:cubicBezTo>
                  <a:cubicBezTo>
                    <a:pt x="1681" y="543"/>
                    <a:pt x="1678" y="541"/>
                    <a:pt x="1674" y="536"/>
                  </a:cubicBezTo>
                  <a:cubicBezTo>
                    <a:pt x="1667" y="525"/>
                    <a:pt x="1662" y="522"/>
                    <a:pt x="1656" y="522"/>
                  </a:cubicBezTo>
                  <a:cubicBezTo>
                    <a:pt x="1653" y="522"/>
                    <a:pt x="1651" y="522"/>
                    <a:pt x="1650" y="522"/>
                  </a:cubicBezTo>
                  <a:cubicBezTo>
                    <a:pt x="1650" y="522"/>
                    <a:pt x="1650" y="524"/>
                    <a:pt x="1651" y="529"/>
                  </a:cubicBezTo>
                  <a:cubicBezTo>
                    <a:pt x="1652" y="534"/>
                    <a:pt x="1653" y="535"/>
                    <a:pt x="1654" y="537"/>
                  </a:cubicBezTo>
                  <a:cubicBezTo>
                    <a:pt x="1656" y="539"/>
                    <a:pt x="1658" y="541"/>
                    <a:pt x="1658" y="547"/>
                  </a:cubicBezTo>
                  <a:cubicBezTo>
                    <a:pt x="1658" y="554"/>
                    <a:pt x="1651" y="557"/>
                    <a:pt x="1644" y="559"/>
                  </a:cubicBezTo>
                  <a:cubicBezTo>
                    <a:pt x="1638" y="560"/>
                    <a:pt x="1631" y="562"/>
                    <a:pt x="1625" y="567"/>
                  </a:cubicBezTo>
                  <a:cubicBezTo>
                    <a:pt x="1616" y="574"/>
                    <a:pt x="1614" y="576"/>
                    <a:pt x="1611" y="576"/>
                  </a:cubicBezTo>
                  <a:cubicBezTo>
                    <a:pt x="1609" y="576"/>
                    <a:pt x="1607" y="574"/>
                    <a:pt x="1606" y="573"/>
                  </a:cubicBezTo>
                  <a:cubicBezTo>
                    <a:pt x="1606" y="572"/>
                    <a:pt x="1605" y="571"/>
                    <a:pt x="1604" y="570"/>
                  </a:cubicBezTo>
                  <a:cubicBezTo>
                    <a:pt x="1602" y="569"/>
                    <a:pt x="1601" y="566"/>
                    <a:pt x="1601" y="565"/>
                  </a:cubicBezTo>
                  <a:cubicBezTo>
                    <a:pt x="1601" y="560"/>
                    <a:pt x="1604" y="557"/>
                    <a:pt x="1609" y="552"/>
                  </a:cubicBezTo>
                  <a:cubicBezTo>
                    <a:pt x="1611" y="550"/>
                    <a:pt x="1613" y="548"/>
                    <a:pt x="1615" y="546"/>
                  </a:cubicBezTo>
                  <a:cubicBezTo>
                    <a:pt x="1618" y="542"/>
                    <a:pt x="1619" y="539"/>
                    <a:pt x="1618" y="537"/>
                  </a:cubicBezTo>
                  <a:cubicBezTo>
                    <a:pt x="1617" y="536"/>
                    <a:pt x="1616" y="536"/>
                    <a:pt x="1615" y="536"/>
                  </a:cubicBezTo>
                  <a:cubicBezTo>
                    <a:pt x="1614" y="536"/>
                    <a:pt x="1613" y="536"/>
                    <a:pt x="1612" y="536"/>
                  </a:cubicBezTo>
                  <a:cubicBezTo>
                    <a:pt x="1601" y="539"/>
                    <a:pt x="1601" y="540"/>
                    <a:pt x="1597" y="549"/>
                  </a:cubicBezTo>
                  <a:cubicBezTo>
                    <a:pt x="1592" y="561"/>
                    <a:pt x="1582" y="561"/>
                    <a:pt x="1572" y="561"/>
                  </a:cubicBezTo>
                  <a:cubicBezTo>
                    <a:pt x="1571" y="561"/>
                    <a:pt x="1570" y="561"/>
                    <a:pt x="1570" y="561"/>
                  </a:cubicBezTo>
                  <a:moveTo>
                    <a:pt x="348" y="1390"/>
                  </a:moveTo>
                  <a:cubicBezTo>
                    <a:pt x="339" y="1382"/>
                    <a:pt x="325" y="1377"/>
                    <a:pt x="313" y="1377"/>
                  </a:cubicBezTo>
                  <a:cubicBezTo>
                    <a:pt x="310" y="1377"/>
                    <a:pt x="307" y="1377"/>
                    <a:pt x="305" y="1378"/>
                  </a:cubicBezTo>
                  <a:cubicBezTo>
                    <a:pt x="303" y="1378"/>
                    <a:pt x="301" y="1379"/>
                    <a:pt x="299" y="1379"/>
                  </a:cubicBezTo>
                  <a:cubicBezTo>
                    <a:pt x="292" y="1379"/>
                    <a:pt x="287" y="1375"/>
                    <a:pt x="285" y="1370"/>
                  </a:cubicBezTo>
                  <a:cubicBezTo>
                    <a:pt x="283" y="1362"/>
                    <a:pt x="287" y="1353"/>
                    <a:pt x="295" y="1347"/>
                  </a:cubicBezTo>
                  <a:cubicBezTo>
                    <a:pt x="296" y="1347"/>
                    <a:pt x="297" y="1346"/>
                    <a:pt x="297" y="1345"/>
                  </a:cubicBezTo>
                  <a:cubicBezTo>
                    <a:pt x="296" y="1341"/>
                    <a:pt x="282" y="1333"/>
                    <a:pt x="268" y="1328"/>
                  </a:cubicBezTo>
                  <a:cubicBezTo>
                    <a:pt x="253" y="1323"/>
                    <a:pt x="228" y="1291"/>
                    <a:pt x="224" y="1280"/>
                  </a:cubicBezTo>
                  <a:cubicBezTo>
                    <a:pt x="222" y="1274"/>
                    <a:pt x="217" y="1266"/>
                    <a:pt x="210" y="1257"/>
                  </a:cubicBezTo>
                  <a:cubicBezTo>
                    <a:pt x="205" y="1249"/>
                    <a:pt x="199" y="1239"/>
                    <a:pt x="194" y="1230"/>
                  </a:cubicBezTo>
                  <a:cubicBezTo>
                    <a:pt x="183" y="1211"/>
                    <a:pt x="178" y="1208"/>
                    <a:pt x="162" y="1206"/>
                  </a:cubicBezTo>
                  <a:cubicBezTo>
                    <a:pt x="161" y="1206"/>
                    <a:pt x="159" y="1206"/>
                    <a:pt x="158" y="1206"/>
                  </a:cubicBezTo>
                  <a:cubicBezTo>
                    <a:pt x="150" y="1206"/>
                    <a:pt x="147" y="1210"/>
                    <a:pt x="141" y="1218"/>
                  </a:cubicBezTo>
                  <a:cubicBezTo>
                    <a:pt x="140" y="1221"/>
                    <a:pt x="137" y="1223"/>
                    <a:pt x="135" y="1226"/>
                  </a:cubicBezTo>
                  <a:cubicBezTo>
                    <a:pt x="128" y="1235"/>
                    <a:pt x="119" y="1239"/>
                    <a:pt x="110" y="1239"/>
                  </a:cubicBezTo>
                  <a:cubicBezTo>
                    <a:pt x="105" y="1239"/>
                    <a:pt x="100" y="1238"/>
                    <a:pt x="96" y="1236"/>
                  </a:cubicBezTo>
                  <a:cubicBezTo>
                    <a:pt x="83" y="1231"/>
                    <a:pt x="65" y="1208"/>
                    <a:pt x="59" y="1198"/>
                  </a:cubicBezTo>
                  <a:cubicBezTo>
                    <a:pt x="54" y="1190"/>
                    <a:pt x="51" y="1189"/>
                    <a:pt x="48" y="1189"/>
                  </a:cubicBezTo>
                  <a:cubicBezTo>
                    <a:pt x="45" y="1189"/>
                    <a:pt x="43" y="1189"/>
                    <a:pt x="40" y="1191"/>
                  </a:cubicBezTo>
                  <a:cubicBezTo>
                    <a:pt x="38" y="1191"/>
                    <a:pt x="36" y="1192"/>
                    <a:pt x="34" y="1192"/>
                  </a:cubicBezTo>
                  <a:cubicBezTo>
                    <a:pt x="26" y="1192"/>
                    <a:pt x="15" y="1187"/>
                    <a:pt x="8" y="1182"/>
                  </a:cubicBezTo>
                  <a:cubicBezTo>
                    <a:pt x="5" y="1181"/>
                    <a:pt x="3" y="1179"/>
                    <a:pt x="3" y="1179"/>
                  </a:cubicBezTo>
                  <a:lnTo>
                    <a:pt x="2" y="1178"/>
                  </a:lnTo>
                  <a:lnTo>
                    <a:pt x="2" y="1176"/>
                  </a:lnTo>
                  <a:cubicBezTo>
                    <a:pt x="2" y="1176"/>
                    <a:pt x="4" y="1150"/>
                    <a:pt x="2" y="1131"/>
                  </a:cubicBezTo>
                  <a:cubicBezTo>
                    <a:pt x="0" y="1114"/>
                    <a:pt x="5" y="1110"/>
                    <a:pt x="15" y="1105"/>
                  </a:cubicBezTo>
                  <a:cubicBezTo>
                    <a:pt x="18" y="1103"/>
                    <a:pt x="21" y="1102"/>
                    <a:pt x="25" y="1099"/>
                  </a:cubicBezTo>
                  <a:cubicBezTo>
                    <a:pt x="41" y="1087"/>
                    <a:pt x="48" y="1085"/>
                    <a:pt x="66" y="1083"/>
                  </a:cubicBezTo>
                  <a:cubicBezTo>
                    <a:pt x="77" y="1082"/>
                    <a:pt x="82" y="1075"/>
                    <a:pt x="88" y="1066"/>
                  </a:cubicBezTo>
                  <a:cubicBezTo>
                    <a:pt x="91" y="1062"/>
                    <a:pt x="94" y="1058"/>
                    <a:pt x="99" y="1054"/>
                  </a:cubicBezTo>
                  <a:cubicBezTo>
                    <a:pt x="106" y="1047"/>
                    <a:pt x="104" y="1041"/>
                    <a:pt x="102" y="1031"/>
                  </a:cubicBezTo>
                  <a:cubicBezTo>
                    <a:pt x="101" y="1026"/>
                    <a:pt x="100" y="1020"/>
                    <a:pt x="100" y="1013"/>
                  </a:cubicBezTo>
                  <a:cubicBezTo>
                    <a:pt x="100" y="1009"/>
                    <a:pt x="100" y="998"/>
                    <a:pt x="108" y="998"/>
                  </a:cubicBezTo>
                  <a:cubicBezTo>
                    <a:pt x="111" y="998"/>
                    <a:pt x="114" y="1000"/>
                    <a:pt x="118" y="1002"/>
                  </a:cubicBezTo>
                  <a:cubicBezTo>
                    <a:pt x="121" y="1004"/>
                    <a:pt x="126" y="1006"/>
                    <a:pt x="131" y="1007"/>
                  </a:cubicBezTo>
                  <a:cubicBezTo>
                    <a:pt x="132" y="1007"/>
                    <a:pt x="134" y="1007"/>
                    <a:pt x="135" y="1007"/>
                  </a:cubicBezTo>
                  <a:cubicBezTo>
                    <a:pt x="144" y="1007"/>
                    <a:pt x="149" y="999"/>
                    <a:pt x="154" y="979"/>
                  </a:cubicBezTo>
                  <a:cubicBezTo>
                    <a:pt x="156" y="973"/>
                    <a:pt x="156" y="968"/>
                    <a:pt x="157" y="962"/>
                  </a:cubicBezTo>
                  <a:cubicBezTo>
                    <a:pt x="157" y="951"/>
                    <a:pt x="158" y="941"/>
                    <a:pt x="165" y="926"/>
                  </a:cubicBezTo>
                  <a:cubicBezTo>
                    <a:pt x="169" y="919"/>
                    <a:pt x="169" y="916"/>
                    <a:pt x="168" y="915"/>
                  </a:cubicBezTo>
                  <a:cubicBezTo>
                    <a:pt x="167" y="912"/>
                    <a:pt x="161" y="911"/>
                    <a:pt x="155" y="911"/>
                  </a:cubicBezTo>
                  <a:cubicBezTo>
                    <a:pt x="153" y="911"/>
                    <a:pt x="151" y="910"/>
                    <a:pt x="149" y="910"/>
                  </a:cubicBezTo>
                  <a:cubicBezTo>
                    <a:pt x="134" y="908"/>
                    <a:pt x="116" y="903"/>
                    <a:pt x="100" y="897"/>
                  </a:cubicBezTo>
                  <a:cubicBezTo>
                    <a:pt x="88" y="892"/>
                    <a:pt x="85" y="882"/>
                    <a:pt x="82" y="874"/>
                  </a:cubicBezTo>
                  <a:cubicBezTo>
                    <a:pt x="81" y="868"/>
                    <a:pt x="79" y="864"/>
                    <a:pt x="76" y="862"/>
                  </a:cubicBezTo>
                  <a:cubicBezTo>
                    <a:pt x="59" y="852"/>
                    <a:pt x="68" y="830"/>
                    <a:pt x="72" y="822"/>
                  </a:cubicBezTo>
                  <a:cubicBezTo>
                    <a:pt x="75" y="814"/>
                    <a:pt x="72" y="807"/>
                    <a:pt x="68" y="799"/>
                  </a:cubicBezTo>
                  <a:cubicBezTo>
                    <a:pt x="65" y="792"/>
                    <a:pt x="62" y="786"/>
                    <a:pt x="61" y="778"/>
                  </a:cubicBezTo>
                  <a:cubicBezTo>
                    <a:pt x="58" y="758"/>
                    <a:pt x="65" y="753"/>
                    <a:pt x="86" y="738"/>
                  </a:cubicBezTo>
                  <a:cubicBezTo>
                    <a:pt x="99" y="729"/>
                    <a:pt x="103" y="724"/>
                    <a:pt x="107" y="719"/>
                  </a:cubicBezTo>
                  <a:cubicBezTo>
                    <a:pt x="110" y="715"/>
                    <a:pt x="113" y="712"/>
                    <a:pt x="119" y="707"/>
                  </a:cubicBezTo>
                  <a:cubicBezTo>
                    <a:pt x="126" y="701"/>
                    <a:pt x="129" y="685"/>
                    <a:pt x="131" y="676"/>
                  </a:cubicBezTo>
                  <a:lnTo>
                    <a:pt x="132" y="669"/>
                  </a:lnTo>
                  <a:lnTo>
                    <a:pt x="137" y="674"/>
                  </a:lnTo>
                  <a:cubicBezTo>
                    <a:pt x="138" y="674"/>
                    <a:pt x="139" y="674"/>
                    <a:pt x="139" y="674"/>
                  </a:cubicBezTo>
                  <a:cubicBezTo>
                    <a:pt x="141" y="674"/>
                    <a:pt x="145" y="673"/>
                    <a:pt x="149" y="671"/>
                  </a:cubicBezTo>
                  <a:cubicBezTo>
                    <a:pt x="163" y="666"/>
                    <a:pt x="203" y="637"/>
                    <a:pt x="215" y="625"/>
                  </a:cubicBezTo>
                  <a:cubicBezTo>
                    <a:pt x="221" y="619"/>
                    <a:pt x="234" y="618"/>
                    <a:pt x="241" y="618"/>
                  </a:cubicBezTo>
                  <a:cubicBezTo>
                    <a:pt x="254" y="618"/>
                    <a:pt x="277" y="622"/>
                    <a:pt x="279" y="633"/>
                  </a:cubicBezTo>
                  <a:cubicBezTo>
                    <a:pt x="281" y="639"/>
                    <a:pt x="299" y="645"/>
                    <a:pt x="311" y="648"/>
                  </a:cubicBezTo>
                  <a:lnTo>
                    <a:pt x="318" y="649"/>
                  </a:lnTo>
                  <a:lnTo>
                    <a:pt x="313" y="654"/>
                  </a:lnTo>
                  <a:cubicBezTo>
                    <a:pt x="313" y="655"/>
                    <a:pt x="301" y="667"/>
                    <a:pt x="311" y="687"/>
                  </a:cubicBezTo>
                  <a:cubicBezTo>
                    <a:pt x="314" y="694"/>
                    <a:pt x="318" y="694"/>
                    <a:pt x="319" y="694"/>
                  </a:cubicBezTo>
                  <a:cubicBezTo>
                    <a:pt x="326" y="694"/>
                    <a:pt x="336" y="682"/>
                    <a:pt x="339" y="678"/>
                  </a:cubicBezTo>
                  <a:lnTo>
                    <a:pt x="341" y="676"/>
                  </a:lnTo>
                  <a:lnTo>
                    <a:pt x="358" y="683"/>
                  </a:lnTo>
                  <a:cubicBezTo>
                    <a:pt x="366" y="686"/>
                    <a:pt x="372" y="690"/>
                    <a:pt x="379" y="694"/>
                  </a:cubicBezTo>
                  <a:cubicBezTo>
                    <a:pt x="386" y="698"/>
                    <a:pt x="394" y="703"/>
                    <a:pt x="405" y="709"/>
                  </a:cubicBezTo>
                  <a:cubicBezTo>
                    <a:pt x="409" y="711"/>
                    <a:pt x="412" y="712"/>
                    <a:pt x="414" y="712"/>
                  </a:cubicBezTo>
                  <a:cubicBezTo>
                    <a:pt x="415" y="712"/>
                    <a:pt x="416" y="711"/>
                    <a:pt x="417" y="711"/>
                  </a:cubicBezTo>
                  <a:cubicBezTo>
                    <a:pt x="420" y="707"/>
                    <a:pt x="420" y="696"/>
                    <a:pt x="420" y="685"/>
                  </a:cubicBezTo>
                  <a:lnTo>
                    <a:pt x="420" y="678"/>
                  </a:lnTo>
                  <a:cubicBezTo>
                    <a:pt x="420" y="670"/>
                    <a:pt x="420" y="664"/>
                    <a:pt x="421" y="660"/>
                  </a:cubicBezTo>
                  <a:cubicBezTo>
                    <a:pt x="421" y="658"/>
                    <a:pt x="421" y="655"/>
                    <a:pt x="421" y="654"/>
                  </a:cubicBezTo>
                  <a:cubicBezTo>
                    <a:pt x="421" y="655"/>
                    <a:pt x="420" y="655"/>
                    <a:pt x="419" y="655"/>
                  </a:cubicBezTo>
                  <a:cubicBezTo>
                    <a:pt x="413" y="657"/>
                    <a:pt x="413" y="657"/>
                    <a:pt x="412" y="657"/>
                  </a:cubicBezTo>
                  <a:cubicBezTo>
                    <a:pt x="411" y="658"/>
                    <a:pt x="408" y="659"/>
                    <a:pt x="396" y="664"/>
                  </a:cubicBezTo>
                  <a:cubicBezTo>
                    <a:pt x="392" y="665"/>
                    <a:pt x="388" y="666"/>
                    <a:pt x="385" y="666"/>
                  </a:cubicBezTo>
                  <a:cubicBezTo>
                    <a:pt x="379" y="666"/>
                    <a:pt x="376" y="662"/>
                    <a:pt x="375" y="660"/>
                  </a:cubicBezTo>
                  <a:cubicBezTo>
                    <a:pt x="371" y="652"/>
                    <a:pt x="378" y="638"/>
                    <a:pt x="386" y="629"/>
                  </a:cubicBezTo>
                  <a:cubicBezTo>
                    <a:pt x="401" y="610"/>
                    <a:pt x="418" y="610"/>
                    <a:pt x="438" y="610"/>
                  </a:cubicBezTo>
                  <a:cubicBezTo>
                    <a:pt x="442" y="610"/>
                    <a:pt x="444" y="610"/>
                    <a:pt x="447" y="610"/>
                  </a:cubicBezTo>
                  <a:lnTo>
                    <a:pt x="451" y="610"/>
                  </a:lnTo>
                  <a:cubicBezTo>
                    <a:pt x="455" y="610"/>
                    <a:pt x="455" y="610"/>
                    <a:pt x="460" y="602"/>
                  </a:cubicBezTo>
                  <a:lnTo>
                    <a:pt x="461" y="600"/>
                  </a:lnTo>
                  <a:cubicBezTo>
                    <a:pt x="465" y="594"/>
                    <a:pt x="469" y="590"/>
                    <a:pt x="474" y="586"/>
                  </a:cubicBezTo>
                  <a:cubicBezTo>
                    <a:pt x="480" y="580"/>
                    <a:pt x="486" y="574"/>
                    <a:pt x="490" y="563"/>
                  </a:cubicBezTo>
                  <a:cubicBezTo>
                    <a:pt x="493" y="552"/>
                    <a:pt x="490" y="541"/>
                    <a:pt x="487" y="534"/>
                  </a:cubicBezTo>
                  <a:lnTo>
                    <a:pt x="487" y="533"/>
                  </a:lnTo>
                  <a:lnTo>
                    <a:pt x="487" y="532"/>
                  </a:lnTo>
                  <a:cubicBezTo>
                    <a:pt x="489" y="526"/>
                    <a:pt x="493" y="522"/>
                    <a:pt x="498" y="518"/>
                  </a:cubicBezTo>
                  <a:cubicBezTo>
                    <a:pt x="502" y="514"/>
                    <a:pt x="507" y="510"/>
                    <a:pt x="510" y="504"/>
                  </a:cubicBezTo>
                  <a:cubicBezTo>
                    <a:pt x="517" y="494"/>
                    <a:pt x="521" y="493"/>
                    <a:pt x="530" y="493"/>
                  </a:cubicBezTo>
                  <a:cubicBezTo>
                    <a:pt x="535" y="493"/>
                    <a:pt x="541" y="493"/>
                    <a:pt x="550" y="491"/>
                  </a:cubicBezTo>
                  <a:cubicBezTo>
                    <a:pt x="554" y="490"/>
                    <a:pt x="558" y="490"/>
                    <a:pt x="561" y="490"/>
                  </a:cubicBezTo>
                  <a:cubicBezTo>
                    <a:pt x="573" y="490"/>
                    <a:pt x="579" y="495"/>
                    <a:pt x="585" y="500"/>
                  </a:cubicBezTo>
                  <a:cubicBezTo>
                    <a:pt x="590" y="503"/>
                    <a:pt x="593" y="507"/>
                    <a:pt x="599" y="508"/>
                  </a:cubicBezTo>
                  <a:cubicBezTo>
                    <a:pt x="601" y="509"/>
                    <a:pt x="603" y="510"/>
                    <a:pt x="605" y="510"/>
                  </a:cubicBezTo>
                  <a:cubicBezTo>
                    <a:pt x="613" y="510"/>
                    <a:pt x="620" y="503"/>
                    <a:pt x="630" y="494"/>
                  </a:cubicBezTo>
                  <a:cubicBezTo>
                    <a:pt x="633" y="491"/>
                    <a:pt x="637" y="487"/>
                    <a:pt x="642" y="483"/>
                  </a:cubicBezTo>
                  <a:cubicBezTo>
                    <a:pt x="658" y="470"/>
                    <a:pt x="678" y="469"/>
                    <a:pt x="697" y="469"/>
                  </a:cubicBezTo>
                  <a:cubicBezTo>
                    <a:pt x="704" y="469"/>
                    <a:pt x="710" y="468"/>
                    <a:pt x="716" y="468"/>
                  </a:cubicBezTo>
                  <a:cubicBezTo>
                    <a:pt x="736" y="465"/>
                    <a:pt x="737" y="464"/>
                    <a:pt x="739" y="457"/>
                  </a:cubicBezTo>
                  <a:cubicBezTo>
                    <a:pt x="743" y="446"/>
                    <a:pt x="755" y="422"/>
                    <a:pt x="769" y="410"/>
                  </a:cubicBezTo>
                  <a:lnTo>
                    <a:pt x="785" y="398"/>
                  </a:lnTo>
                  <a:cubicBezTo>
                    <a:pt x="800" y="386"/>
                    <a:pt x="819" y="370"/>
                    <a:pt x="828" y="364"/>
                  </a:cubicBezTo>
                  <a:lnTo>
                    <a:pt x="833" y="360"/>
                  </a:lnTo>
                  <a:cubicBezTo>
                    <a:pt x="842" y="354"/>
                    <a:pt x="849" y="348"/>
                    <a:pt x="849" y="338"/>
                  </a:cubicBezTo>
                  <a:cubicBezTo>
                    <a:pt x="849" y="322"/>
                    <a:pt x="861" y="305"/>
                    <a:pt x="873" y="287"/>
                  </a:cubicBezTo>
                  <a:lnTo>
                    <a:pt x="879" y="278"/>
                  </a:lnTo>
                  <a:cubicBezTo>
                    <a:pt x="887" y="267"/>
                    <a:pt x="891" y="260"/>
                    <a:pt x="896" y="244"/>
                  </a:cubicBezTo>
                  <a:cubicBezTo>
                    <a:pt x="902" y="222"/>
                    <a:pt x="912" y="207"/>
                    <a:pt x="924" y="201"/>
                  </a:cubicBezTo>
                  <a:cubicBezTo>
                    <a:pt x="926" y="200"/>
                    <a:pt x="927" y="200"/>
                    <a:pt x="929" y="200"/>
                  </a:cubicBezTo>
                  <a:cubicBezTo>
                    <a:pt x="936" y="200"/>
                    <a:pt x="941" y="207"/>
                    <a:pt x="946" y="214"/>
                  </a:cubicBezTo>
                  <a:cubicBezTo>
                    <a:pt x="949" y="220"/>
                    <a:pt x="953" y="225"/>
                    <a:pt x="957" y="227"/>
                  </a:cubicBezTo>
                  <a:cubicBezTo>
                    <a:pt x="958" y="228"/>
                    <a:pt x="964" y="229"/>
                    <a:pt x="976" y="229"/>
                  </a:cubicBezTo>
                  <a:cubicBezTo>
                    <a:pt x="987" y="229"/>
                    <a:pt x="1000" y="228"/>
                    <a:pt x="1011" y="228"/>
                  </a:cubicBezTo>
                  <a:cubicBezTo>
                    <a:pt x="1020" y="227"/>
                    <a:pt x="1028" y="227"/>
                    <a:pt x="1033" y="227"/>
                  </a:cubicBezTo>
                  <a:cubicBezTo>
                    <a:pt x="1050" y="227"/>
                    <a:pt x="1094" y="224"/>
                    <a:pt x="1114" y="221"/>
                  </a:cubicBezTo>
                  <a:cubicBezTo>
                    <a:pt x="1117" y="221"/>
                    <a:pt x="1120" y="220"/>
                    <a:pt x="1123" y="220"/>
                  </a:cubicBezTo>
                  <a:cubicBezTo>
                    <a:pt x="1130" y="220"/>
                    <a:pt x="1136" y="222"/>
                    <a:pt x="1142" y="224"/>
                  </a:cubicBezTo>
                  <a:lnTo>
                    <a:pt x="1147" y="226"/>
                  </a:lnTo>
                  <a:lnTo>
                    <a:pt x="1144" y="230"/>
                  </a:lnTo>
                  <a:cubicBezTo>
                    <a:pt x="1140" y="234"/>
                    <a:pt x="1137" y="238"/>
                    <a:pt x="1133" y="241"/>
                  </a:cubicBezTo>
                  <a:cubicBezTo>
                    <a:pt x="1126" y="246"/>
                    <a:pt x="1118" y="247"/>
                    <a:pt x="1107" y="249"/>
                  </a:cubicBezTo>
                  <a:cubicBezTo>
                    <a:pt x="1102" y="250"/>
                    <a:pt x="1097" y="251"/>
                    <a:pt x="1091" y="252"/>
                  </a:cubicBezTo>
                  <a:cubicBezTo>
                    <a:pt x="1081" y="254"/>
                    <a:pt x="1072" y="255"/>
                    <a:pt x="1062" y="255"/>
                  </a:cubicBezTo>
                  <a:cubicBezTo>
                    <a:pt x="1055" y="255"/>
                    <a:pt x="1047" y="254"/>
                    <a:pt x="1039" y="254"/>
                  </a:cubicBezTo>
                  <a:lnTo>
                    <a:pt x="1034" y="253"/>
                  </a:lnTo>
                  <a:cubicBezTo>
                    <a:pt x="1029" y="253"/>
                    <a:pt x="1024" y="252"/>
                    <a:pt x="1020" y="252"/>
                  </a:cubicBezTo>
                  <a:cubicBezTo>
                    <a:pt x="1016" y="251"/>
                    <a:pt x="1013" y="251"/>
                    <a:pt x="1009" y="251"/>
                  </a:cubicBezTo>
                  <a:cubicBezTo>
                    <a:pt x="1005" y="251"/>
                    <a:pt x="1001" y="252"/>
                    <a:pt x="995" y="253"/>
                  </a:cubicBezTo>
                  <a:cubicBezTo>
                    <a:pt x="982" y="257"/>
                    <a:pt x="976" y="263"/>
                    <a:pt x="963" y="276"/>
                  </a:cubicBezTo>
                  <a:lnTo>
                    <a:pt x="958" y="281"/>
                  </a:lnTo>
                  <a:cubicBezTo>
                    <a:pt x="949" y="289"/>
                    <a:pt x="944" y="293"/>
                    <a:pt x="938" y="293"/>
                  </a:cubicBezTo>
                  <a:cubicBezTo>
                    <a:pt x="935" y="293"/>
                    <a:pt x="933" y="293"/>
                    <a:pt x="930" y="291"/>
                  </a:cubicBezTo>
                  <a:cubicBezTo>
                    <a:pt x="927" y="290"/>
                    <a:pt x="924" y="289"/>
                    <a:pt x="919" y="288"/>
                  </a:cubicBezTo>
                  <a:cubicBezTo>
                    <a:pt x="916" y="287"/>
                    <a:pt x="913" y="287"/>
                    <a:pt x="911" y="287"/>
                  </a:cubicBezTo>
                  <a:cubicBezTo>
                    <a:pt x="905" y="287"/>
                    <a:pt x="903" y="289"/>
                    <a:pt x="898" y="295"/>
                  </a:cubicBezTo>
                  <a:cubicBezTo>
                    <a:pt x="896" y="297"/>
                    <a:pt x="894" y="300"/>
                    <a:pt x="891" y="303"/>
                  </a:cubicBezTo>
                  <a:cubicBezTo>
                    <a:pt x="883" y="311"/>
                    <a:pt x="882" y="317"/>
                    <a:pt x="881" y="325"/>
                  </a:cubicBezTo>
                  <a:cubicBezTo>
                    <a:pt x="881" y="329"/>
                    <a:pt x="880" y="333"/>
                    <a:pt x="879" y="338"/>
                  </a:cubicBezTo>
                  <a:cubicBezTo>
                    <a:pt x="876" y="346"/>
                    <a:pt x="871" y="351"/>
                    <a:pt x="866" y="356"/>
                  </a:cubicBezTo>
                  <a:cubicBezTo>
                    <a:pt x="864" y="359"/>
                    <a:pt x="862" y="361"/>
                    <a:pt x="860" y="364"/>
                  </a:cubicBezTo>
                  <a:cubicBezTo>
                    <a:pt x="860" y="366"/>
                    <a:pt x="859" y="372"/>
                    <a:pt x="857" y="382"/>
                  </a:cubicBezTo>
                  <a:cubicBezTo>
                    <a:pt x="856" y="387"/>
                    <a:pt x="856" y="387"/>
                    <a:pt x="861" y="388"/>
                  </a:cubicBezTo>
                  <a:cubicBezTo>
                    <a:pt x="864" y="389"/>
                    <a:pt x="869" y="391"/>
                    <a:pt x="873" y="395"/>
                  </a:cubicBezTo>
                  <a:cubicBezTo>
                    <a:pt x="875" y="396"/>
                    <a:pt x="880" y="399"/>
                    <a:pt x="893" y="399"/>
                  </a:cubicBezTo>
                  <a:cubicBezTo>
                    <a:pt x="895" y="399"/>
                    <a:pt x="897" y="399"/>
                    <a:pt x="899" y="399"/>
                  </a:cubicBezTo>
                  <a:cubicBezTo>
                    <a:pt x="894" y="395"/>
                    <a:pt x="889" y="390"/>
                    <a:pt x="883" y="386"/>
                  </a:cubicBezTo>
                  <a:cubicBezTo>
                    <a:pt x="880" y="384"/>
                    <a:pt x="877" y="381"/>
                    <a:pt x="877" y="378"/>
                  </a:cubicBezTo>
                  <a:cubicBezTo>
                    <a:pt x="877" y="374"/>
                    <a:pt x="879" y="372"/>
                    <a:pt x="882" y="370"/>
                  </a:cubicBezTo>
                  <a:cubicBezTo>
                    <a:pt x="885" y="367"/>
                    <a:pt x="890" y="363"/>
                    <a:pt x="893" y="355"/>
                  </a:cubicBezTo>
                  <a:cubicBezTo>
                    <a:pt x="899" y="343"/>
                    <a:pt x="904" y="340"/>
                    <a:pt x="911" y="337"/>
                  </a:cubicBezTo>
                  <a:cubicBezTo>
                    <a:pt x="915" y="335"/>
                    <a:pt x="921" y="332"/>
                    <a:pt x="929" y="325"/>
                  </a:cubicBezTo>
                  <a:cubicBezTo>
                    <a:pt x="949" y="308"/>
                    <a:pt x="964" y="299"/>
                    <a:pt x="989" y="284"/>
                  </a:cubicBezTo>
                  <a:cubicBezTo>
                    <a:pt x="994" y="281"/>
                    <a:pt x="997" y="279"/>
                    <a:pt x="999" y="278"/>
                  </a:cubicBezTo>
                  <a:cubicBezTo>
                    <a:pt x="1005" y="274"/>
                    <a:pt x="1006" y="274"/>
                    <a:pt x="1008" y="274"/>
                  </a:cubicBezTo>
                  <a:cubicBezTo>
                    <a:pt x="1011" y="274"/>
                    <a:pt x="1012" y="275"/>
                    <a:pt x="1013" y="276"/>
                  </a:cubicBezTo>
                  <a:cubicBezTo>
                    <a:pt x="1013" y="277"/>
                    <a:pt x="1014" y="278"/>
                    <a:pt x="1016" y="280"/>
                  </a:cubicBezTo>
                  <a:cubicBezTo>
                    <a:pt x="1026" y="285"/>
                    <a:pt x="1031" y="288"/>
                    <a:pt x="1046" y="288"/>
                  </a:cubicBezTo>
                  <a:cubicBezTo>
                    <a:pt x="1051" y="288"/>
                    <a:pt x="1054" y="287"/>
                    <a:pt x="1057" y="286"/>
                  </a:cubicBezTo>
                  <a:cubicBezTo>
                    <a:pt x="1058" y="286"/>
                    <a:pt x="1060" y="285"/>
                    <a:pt x="1061" y="285"/>
                  </a:cubicBezTo>
                  <a:cubicBezTo>
                    <a:pt x="1066" y="285"/>
                    <a:pt x="1069" y="288"/>
                    <a:pt x="1075" y="293"/>
                  </a:cubicBezTo>
                  <a:cubicBezTo>
                    <a:pt x="1083" y="300"/>
                    <a:pt x="1084" y="301"/>
                    <a:pt x="1086" y="301"/>
                  </a:cubicBezTo>
                  <a:cubicBezTo>
                    <a:pt x="1087" y="301"/>
                    <a:pt x="1089" y="301"/>
                    <a:pt x="1090" y="300"/>
                  </a:cubicBezTo>
                  <a:cubicBezTo>
                    <a:pt x="1092" y="300"/>
                    <a:pt x="1095" y="300"/>
                    <a:pt x="1098" y="299"/>
                  </a:cubicBezTo>
                  <a:cubicBezTo>
                    <a:pt x="1107" y="299"/>
                    <a:pt x="1107" y="297"/>
                    <a:pt x="1110" y="285"/>
                  </a:cubicBezTo>
                  <a:cubicBezTo>
                    <a:pt x="1111" y="281"/>
                    <a:pt x="1113" y="275"/>
                    <a:pt x="1115" y="267"/>
                  </a:cubicBezTo>
                  <a:lnTo>
                    <a:pt x="1116" y="264"/>
                  </a:lnTo>
                  <a:cubicBezTo>
                    <a:pt x="1121" y="250"/>
                    <a:pt x="1121" y="248"/>
                    <a:pt x="1126" y="248"/>
                  </a:cubicBezTo>
                  <a:cubicBezTo>
                    <a:pt x="1128" y="248"/>
                    <a:pt x="1129" y="248"/>
                    <a:pt x="1134" y="245"/>
                  </a:cubicBezTo>
                  <a:cubicBezTo>
                    <a:pt x="1145" y="237"/>
                    <a:pt x="1148" y="234"/>
                    <a:pt x="1153" y="227"/>
                  </a:cubicBezTo>
                  <a:lnTo>
                    <a:pt x="1154" y="226"/>
                  </a:lnTo>
                  <a:lnTo>
                    <a:pt x="1156" y="226"/>
                  </a:lnTo>
                  <a:cubicBezTo>
                    <a:pt x="1165" y="226"/>
                    <a:pt x="1171" y="228"/>
                    <a:pt x="1175" y="233"/>
                  </a:cubicBezTo>
                  <a:cubicBezTo>
                    <a:pt x="1177" y="236"/>
                    <a:pt x="1178" y="241"/>
                    <a:pt x="1176" y="246"/>
                  </a:cubicBezTo>
                  <a:cubicBezTo>
                    <a:pt x="1174" y="255"/>
                    <a:pt x="1183" y="258"/>
                    <a:pt x="1197" y="263"/>
                  </a:cubicBezTo>
                  <a:cubicBezTo>
                    <a:pt x="1205" y="266"/>
                    <a:pt x="1212" y="268"/>
                    <a:pt x="1214" y="273"/>
                  </a:cubicBezTo>
                  <a:lnTo>
                    <a:pt x="1215" y="275"/>
                  </a:lnTo>
                  <a:lnTo>
                    <a:pt x="1215" y="278"/>
                  </a:lnTo>
                  <a:cubicBezTo>
                    <a:pt x="1208" y="299"/>
                    <a:pt x="1208" y="311"/>
                    <a:pt x="1210" y="314"/>
                  </a:cubicBezTo>
                  <a:cubicBezTo>
                    <a:pt x="1219" y="325"/>
                    <a:pt x="1230" y="347"/>
                    <a:pt x="1233" y="354"/>
                  </a:cubicBezTo>
                  <a:cubicBezTo>
                    <a:pt x="1236" y="362"/>
                    <a:pt x="1250" y="371"/>
                    <a:pt x="1271" y="378"/>
                  </a:cubicBezTo>
                  <a:cubicBezTo>
                    <a:pt x="1275" y="379"/>
                    <a:pt x="1284" y="381"/>
                    <a:pt x="1294" y="382"/>
                  </a:cubicBezTo>
                  <a:lnTo>
                    <a:pt x="1294" y="383"/>
                  </a:lnTo>
                  <a:cubicBezTo>
                    <a:pt x="1308" y="384"/>
                    <a:pt x="1321" y="385"/>
                    <a:pt x="1327" y="397"/>
                  </a:cubicBezTo>
                  <a:cubicBezTo>
                    <a:pt x="1328" y="400"/>
                    <a:pt x="1330" y="403"/>
                    <a:pt x="1331" y="406"/>
                  </a:cubicBezTo>
                  <a:cubicBezTo>
                    <a:pt x="1335" y="415"/>
                    <a:pt x="1343" y="431"/>
                    <a:pt x="1348" y="433"/>
                  </a:cubicBezTo>
                  <a:cubicBezTo>
                    <a:pt x="1349" y="433"/>
                    <a:pt x="1350" y="433"/>
                    <a:pt x="1352" y="433"/>
                  </a:cubicBezTo>
                  <a:cubicBezTo>
                    <a:pt x="1354" y="433"/>
                    <a:pt x="1356" y="433"/>
                    <a:pt x="1359" y="433"/>
                  </a:cubicBezTo>
                  <a:cubicBezTo>
                    <a:pt x="1362" y="433"/>
                    <a:pt x="1364" y="432"/>
                    <a:pt x="1367" y="432"/>
                  </a:cubicBezTo>
                  <a:cubicBezTo>
                    <a:pt x="1378" y="432"/>
                    <a:pt x="1380" y="439"/>
                    <a:pt x="1380" y="443"/>
                  </a:cubicBezTo>
                  <a:cubicBezTo>
                    <a:pt x="1380" y="454"/>
                    <a:pt x="1383" y="467"/>
                    <a:pt x="1405" y="489"/>
                  </a:cubicBezTo>
                  <a:cubicBezTo>
                    <a:pt x="1419" y="503"/>
                    <a:pt x="1428" y="507"/>
                    <a:pt x="1431" y="507"/>
                  </a:cubicBezTo>
                  <a:cubicBezTo>
                    <a:pt x="1431" y="507"/>
                    <a:pt x="1431" y="506"/>
                    <a:pt x="1430" y="505"/>
                  </a:cubicBezTo>
                  <a:lnTo>
                    <a:pt x="1429" y="502"/>
                  </a:lnTo>
                  <a:cubicBezTo>
                    <a:pt x="1424" y="492"/>
                    <a:pt x="1419" y="483"/>
                    <a:pt x="1422" y="477"/>
                  </a:cubicBezTo>
                  <a:cubicBezTo>
                    <a:pt x="1424" y="476"/>
                    <a:pt x="1426" y="473"/>
                    <a:pt x="1431" y="473"/>
                  </a:cubicBezTo>
                  <a:cubicBezTo>
                    <a:pt x="1444" y="473"/>
                    <a:pt x="1471" y="470"/>
                    <a:pt x="1486" y="457"/>
                  </a:cubicBezTo>
                  <a:cubicBezTo>
                    <a:pt x="1498" y="447"/>
                    <a:pt x="1507" y="443"/>
                    <a:pt x="1516" y="443"/>
                  </a:cubicBezTo>
                  <a:cubicBezTo>
                    <a:pt x="1523" y="443"/>
                    <a:pt x="1529" y="446"/>
                    <a:pt x="1537" y="451"/>
                  </a:cubicBezTo>
                  <a:cubicBezTo>
                    <a:pt x="1546" y="456"/>
                    <a:pt x="1551" y="457"/>
                    <a:pt x="1553" y="457"/>
                  </a:cubicBezTo>
                  <a:cubicBezTo>
                    <a:pt x="1554" y="457"/>
                    <a:pt x="1555" y="457"/>
                    <a:pt x="1555" y="457"/>
                  </a:cubicBezTo>
                  <a:cubicBezTo>
                    <a:pt x="1557" y="448"/>
                    <a:pt x="1562" y="425"/>
                    <a:pt x="1572" y="421"/>
                  </a:cubicBezTo>
                  <a:lnTo>
                    <a:pt x="1572" y="421"/>
                  </a:lnTo>
                  <a:lnTo>
                    <a:pt x="1574" y="421"/>
                  </a:lnTo>
                  <a:cubicBezTo>
                    <a:pt x="1581" y="421"/>
                    <a:pt x="1585" y="429"/>
                    <a:pt x="1592" y="443"/>
                  </a:cubicBezTo>
                  <a:cubicBezTo>
                    <a:pt x="1596" y="451"/>
                    <a:pt x="1601" y="462"/>
                    <a:pt x="1608" y="472"/>
                  </a:cubicBezTo>
                  <a:cubicBezTo>
                    <a:pt x="1621" y="492"/>
                    <a:pt x="1623" y="492"/>
                    <a:pt x="1638" y="494"/>
                  </a:cubicBezTo>
                  <a:cubicBezTo>
                    <a:pt x="1642" y="495"/>
                    <a:pt x="1646" y="496"/>
                    <a:pt x="1652" y="497"/>
                  </a:cubicBezTo>
                  <a:cubicBezTo>
                    <a:pt x="1675" y="501"/>
                    <a:pt x="1686" y="510"/>
                    <a:pt x="1698" y="518"/>
                  </a:cubicBezTo>
                  <a:cubicBezTo>
                    <a:pt x="1701" y="521"/>
                    <a:pt x="1705" y="524"/>
                    <a:pt x="1709" y="526"/>
                  </a:cubicBezTo>
                  <a:cubicBezTo>
                    <a:pt x="1719" y="533"/>
                    <a:pt x="1730" y="544"/>
                    <a:pt x="1739" y="554"/>
                  </a:cubicBezTo>
                  <a:cubicBezTo>
                    <a:pt x="1745" y="560"/>
                    <a:pt x="1751" y="567"/>
                    <a:pt x="1755" y="570"/>
                  </a:cubicBezTo>
                  <a:cubicBezTo>
                    <a:pt x="1767" y="579"/>
                    <a:pt x="1801" y="615"/>
                    <a:pt x="1802" y="617"/>
                  </a:cubicBezTo>
                  <a:lnTo>
                    <a:pt x="1803" y="618"/>
                  </a:lnTo>
                  <a:lnTo>
                    <a:pt x="1806" y="675"/>
                  </a:lnTo>
                  <a:lnTo>
                    <a:pt x="1802" y="675"/>
                  </a:lnTo>
                  <a:cubicBezTo>
                    <a:pt x="1798" y="675"/>
                    <a:pt x="1792" y="675"/>
                    <a:pt x="1787" y="675"/>
                  </a:cubicBezTo>
                  <a:cubicBezTo>
                    <a:pt x="1779" y="675"/>
                    <a:pt x="1770" y="675"/>
                    <a:pt x="1763" y="676"/>
                  </a:cubicBezTo>
                  <a:cubicBezTo>
                    <a:pt x="1753" y="676"/>
                    <a:pt x="1745" y="676"/>
                    <a:pt x="1738" y="676"/>
                  </a:cubicBezTo>
                  <a:lnTo>
                    <a:pt x="1737" y="676"/>
                  </a:lnTo>
                  <a:cubicBezTo>
                    <a:pt x="1730" y="676"/>
                    <a:pt x="1723" y="676"/>
                    <a:pt x="1716" y="677"/>
                  </a:cubicBezTo>
                  <a:cubicBezTo>
                    <a:pt x="1707" y="678"/>
                    <a:pt x="1706" y="681"/>
                    <a:pt x="1703" y="686"/>
                  </a:cubicBezTo>
                  <a:cubicBezTo>
                    <a:pt x="1701" y="690"/>
                    <a:pt x="1699" y="694"/>
                    <a:pt x="1695" y="698"/>
                  </a:cubicBezTo>
                  <a:cubicBezTo>
                    <a:pt x="1686" y="707"/>
                    <a:pt x="1680" y="708"/>
                    <a:pt x="1670" y="708"/>
                  </a:cubicBezTo>
                  <a:lnTo>
                    <a:pt x="1660" y="708"/>
                  </a:lnTo>
                  <a:cubicBezTo>
                    <a:pt x="1647" y="708"/>
                    <a:pt x="1646" y="708"/>
                    <a:pt x="1641" y="712"/>
                  </a:cubicBezTo>
                  <a:lnTo>
                    <a:pt x="1639" y="714"/>
                  </a:lnTo>
                  <a:cubicBezTo>
                    <a:pt x="1639" y="717"/>
                    <a:pt x="1639" y="726"/>
                    <a:pt x="1649" y="734"/>
                  </a:cubicBezTo>
                  <a:cubicBezTo>
                    <a:pt x="1656" y="740"/>
                    <a:pt x="1663" y="743"/>
                    <a:pt x="1670" y="746"/>
                  </a:cubicBezTo>
                  <a:cubicBezTo>
                    <a:pt x="1676" y="749"/>
                    <a:pt x="1683" y="752"/>
                    <a:pt x="1689" y="757"/>
                  </a:cubicBezTo>
                  <a:cubicBezTo>
                    <a:pt x="1697" y="764"/>
                    <a:pt x="1709" y="768"/>
                    <a:pt x="1722" y="771"/>
                  </a:cubicBezTo>
                  <a:cubicBezTo>
                    <a:pt x="1726" y="773"/>
                    <a:pt x="1731" y="774"/>
                    <a:pt x="1735" y="775"/>
                  </a:cubicBezTo>
                  <a:cubicBezTo>
                    <a:pt x="1747" y="779"/>
                    <a:pt x="1757" y="781"/>
                    <a:pt x="1767" y="781"/>
                  </a:cubicBezTo>
                  <a:cubicBezTo>
                    <a:pt x="1772" y="781"/>
                    <a:pt x="1777" y="781"/>
                    <a:pt x="1781" y="780"/>
                  </a:cubicBezTo>
                  <a:cubicBezTo>
                    <a:pt x="1793" y="777"/>
                    <a:pt x="1795" y="775"/>
                    <a:pt x="1799" y="768"/>
                  </a:cubicBezTo>
                  <a:lnTo>
                    <a:pt x="1801" y="765"/>
                  </a:lnTo>
                  <a:cubicBezTo>
                    <a:pt x="1805" y="759"/>
                    <a:pt x="1811" y="756"/>
                    <a:pt x="1819" y="756"/>
                  </a:cubicBezTo>
                  <a:cubicBezTo>
                    <a:pt x="1822" y="756"/>
                    <a:pt x="1824" y="756"/>
                    <a:pt x="1826" y="756"/>
                  </a:cubicBezTo>
                  <a:lnTo>
                    <a:pt x="1828" y="756"/>
                  </a:lnTo>
                  <a:lnTo>
                    <a:pt x="1830" y="758"/>
                  </a:lnTo>
                  <a:cubicBezTo>
                    <a:pt x="1834" y="764"/>
                    <a:pt x="1839" y="772"/>
                    <a:pt x="1840" y="785"/>
                  </a:cubicBezTo>
                  <a:cubicBezTo>
                    <a:pt x="1841" y="804"/>
                    <a:pt x="1852" y="830"/>
                    <a:pt x="1852" y="830"/>
                  </a:cubicBezTo>
                  <a:cubicBezTo>
                    <a:pt x="1853" y="833"/>
                    <a:pt x="1855" y="837"/>
                    <a:pt x="1857" y="843"/>
                  </a:cubicBezTo>
                  <a:cubicBezTo>
                    <a:pt x="1863" y="861"/>
                    <a:pt x="1875" y="892"/>
                    <a:pt x="1870" y="911"/>
                  </a:cubicBezTo>
                  <a:cubicBezTo>
                    <a:pt x="1866" y="928"/>
                    <a:pt x="1875" y="947"/>
                    <a:pt x="1884" y="964"/>
                  </a:cubicBezTo>
                  <a:cubicBezTo>
                    <a:pt x="1886" y="969"/>
                    <a:pt x="1888" y="974"/>
                    <a:pt x="1890" y="978"/>
                  </a:cubicBezTo>
                  <a:cubicBezTo>
                    <a:pt x="1894" y="987"/>
                    <a:pt x="1898" y="1000"/>
                    <a:pt x="1902" y="1011"/>
                  </a:cubicBezTo>
                  <a:cubicBezTo>
                    <a:pt x="1906" y="1024"/>
                    <a:pt x="1910" y="1037"/>
                    <a:pt x="1913" y="1041"/>
                  </a:cubicBezTo>
                  <a:cubicBezTo>
                    <a:pt x="1919" y="1051"/>
                    <a:pt x="1937" y="1110"/>
                    <a:pt x="1937" y="1122"/>
                  </a:cubicBezTo>
                  <a:lnTo>
                    <a:pt x="1937" y="1126"/>
                  </a:lnTo>
                  <a:lnTo>
                    <a:pt x="1933" y="1126"/>
                  </a:lnTo>
                  <a:cubicBezTo>
                    <a:pt x="1921" y="1126"/>
                    <a:pt x="1920" y="1128"/>
                    <a:pt x="1917" y="1134"/>
                  </a:cubicBezTo>
                  <a:cubicBezTo>
                    <a:pt x="1914" y="1138"/>
                    <a:pt x="1910" y="1144"/>
                    <a:pt x="1902" y="1151"/>
                  </a:cubicBezTo>
                  <a:cubicBezTo>
                    <a:pt x="1883" y="1166"/>
                    <a:pt x="1883" y="1166"/>
                    <a:pt x="1870" y="1181"/>
                  </a:cubicBezTo>
                  <a:cubicBezTo>
                    <a:pt x="1867" y="1184"/>
                    <a:pt x="1865" y="1187"/>
                    <a:pt x="1863" y="1190"/>
                  </a:cubicBezTo>
                  <a:cubicBezTo>
                    <a:pt x="1860" y="1194"/>
                    <a:pt x="1857" y="1197"/>
                    <a:pt x="1852" y="1197"/>
                  </a:cubicBezTo>
                  <a:cubicBezTo>
                    <a:pt x="1850" y="1197"/>
                    <a:pt x="1847" y="1197"/>
                    <a:pt x="1842" y="1195"/>
                  </a:cubicBezTo>
                  <a:cubicBezTo>
                    <a:pt x="1833" y="1193"/>
                    <a:pt x="1827" y="1192"/>
                    <a:pt x="1819" y="1192"/>
                  </a:cubicBezTo>
                  <a:cubicBezTo>
                    <a:pt x="1814" y="1192"/>
                    <a:pt x="1807" y="1192"/>
                    <a:pt x="1799" y="1191"/>
                  </a:cubicBezTo>
                  <a:cubicBezTo>
                    <a:pt x="1790" y="1190"/>
                    <a:pt x="1784" y="1187"/>
                    <a:pt x="1782" y="1182"/>
                  </a:cubicBezTo>
                  <a:cubicBezTo>
                    <a:pt x="1778" y="1175"/>
                    <a:pt x="1783" y="1166"/>
                    <a:pt x="1787" y="1159"/>
                  </a:cubicBezTo>
                  <a:cubicBezTo>
                    <a:pt x="1793" y="1149"/>
                    <a:pt x="1811" y="1126"/>
                    <a:pt x="1834" y="1110"/>
                  </a:cubicBezTo>
                  <a:cubicBezTo>
                    <a:pt x="1847" y="1101"/>
                    <a:pt x="1844" y="1093"/>
                    <a:pt x="1841" y="1082"/>
                  </a:cubicBezTo>
                  <a:cubicBezTo>
                    <a:pt x="1840" y="1076"/>
                    <a:pt x="1838" y="1070"/>
                    <a:pt x="1839" y="1065"/>
                  </a:cubicBezTo>
                  <a:cubicBezTo>
                    <a:pt x="1840" y="1056"/>
                    <a:pt x="1839" y="1051"/>
                    <a:pt x="1838" y="1050"/>
                  </a:cubicBezTo>
                  <a:lnTo>
                    <a:pt x="1834" y="1045"/>
                  </a:lnTo>
                  <a:lnTo>
                    <a:pt x="1835" y="1049"/>
                  </a:lnTo>
                  <a:cubicBezTo>
                    <a:pt x="1832" y="1050"/>
                    <a:pt x="1825" y="1052"/>
                    <a:pt x="1817" y="1052"/>
                  </a:cubicBezTo>
                  <a:cubicBezTo>
                    <a:pt x="1811" y="1052"/>
                    <a:pt x="1802" y="1051"/>
                    <a:pt x="1795" y="1047"/>
                  </a:cubicBezTo>
                  <a:cubicBezTo>
                    <a:pt x="1792" y="1045"/>
                    <a:pt x="1790" y="1043"/>
                    <a:pt x="1788" y="1043"/>
                  </a:cubicBezTo>
                  <a:cubicBezTo>
                    <a:pt x="1787" y="1043"/>
                    <a:pt x="1785" y="1045"/>
                    <a:pt x="1782" y="1048"/>
                  </a:cubicBezTo>
                  <a:lnTo>
                    <a:pt x="1778" y="1051"/>
                  </a:lnTo>
                  <a:cubicBezTo>
                    <a:pt x="1767" y="1060"/>
                    <a:pt x="1766" y="1060"/>
                    <a:pt x="1753" y="1064"/>
                  </a:cubicBezTo>
                  <a:cubicBezTo>
                    <a:pt x="1750" y="1065"/>
                    <a:pt x="1748" y="1066"/>
                    <a:pt x="1746" y="1066"/>
                  </a:cubicBezTo>
                  <a:cubicBezTo>
                    <a:pt x="1739" y="1066"/>
                    <a:pt x="1736" y="1061"/>
                    <a:pt x="1733" y="1057"/>
                  </a:cubicBezTo>
                  <a:cubicBezTo>
                    <a:pt x="1732" y="1055"/>
                    <a:pt x="1730" y="1053"/>
                    <a:pt x="1727" y="1051"/>
                  </a:cubicBezTo>
                  <a:cubicBezTo>
                    <a:pt x="1726" y="1050"/>
                    <a:pt x="1725" y="1050"/>
                    <a:pt x="1724" y="1050"/>
                  </a:cubicBezTo>
                  <a:cubicBezTo>
                    <a:pt x="1722" y="1050"/>
                    <a:pt x="1719" y="1052"/>
                    <a:pt x="1715" y="1055"/>
                  </a:cubicBezTo>
                  <a:cubicBezTo>
                    <a:pt x="1711" y="1057"/>
                    <a:pt x="1708" y="1060"/>
                    <a:pt x="1703" y="1062"/>
                  </a:cubicBezTo>
                  <a:cubicBezTo>
                    <a:pt x="1700" y="1064"/>
                    <a:pt x="1696" y="1065"/>
                    <a:pt x="1693" y="1065"/>
                  </a:cubicBezTo>
                  <a:cubicBezTo>
                    <a:pt x="1683" y="1065"/>
                    <a:pt x="1677" y="1056"/>
                    <a:pt x="1674" y="1049"/>
                  </a:cubicBezTo>
                  <a:cubicBezTo>
                    <a:pt x="1672" y="1046"/>
                    <a:pt x="1671" y="1041"/>
                    <a:pt x="1669" y="1036"/>
                  </a:cubicBezTo>
                  <a:cubicBezTo>
                    <a:pt x="1666" y="1029"/>
                    <a:pt x="1663" y="1020"/>
                    <a:pt x="1659" y="1015"/>
                  </a:cubicBezTo>
                  <a:cubicBezTo>
                    <a:pt x="1657" y="1012"/>
                    <a:pt x="1655" y="1008"/>
                    <a:pt x="1654" y="1004"/>
                  </a:cubicBezTo>
                  <a:cubicBezTo>
                    <a:pt x="1652" y="997"/>
                    <a:pt x="1650" y="994"/>
                    <a:pt x="1644" y="993"/>
                  </a:cubicBezTo>
                  <a:cubicBezTo>
                    <a:pt x="1630" y="990"/>
                    <a:pt x="1627" y="985"/>
                    <a:pt x="1619" y="973"/>
                  </a:cubicBezTo>
                  <a:lnTo>
                    <a:pt x="1618" y="971"/>
                  </a:lnTo>
                  <a:cubicBezTo>
                    <a:pt x="1610" y="960"/>
                    <a:pt x="1607" y="959"/>
                    <a:pt x="1605" y="959"/>
                  </a:cubicBezTo>
                  <a:cubicBezTo>
                    <a:pt x="1604" y="959"/>
                    <a:pt x="1602" y="961"/>
                    <a:pt x="1601" y="964"/>
                  </a:cubicBezTo>
                  <a:cubicBezTo>
                    <a:pt x="1595" y="978"/>
                    <a:pt x="1596" y="983"/>
                    <a:pt x="1604" y="990"/>
                  </a:cubicBezTo>
                  <a:cubicBezTo>
                    <a:pt x="1606" y="993"/>
                    <a:pt x="1609" y="995"/>
                    <a:pt x="1611" y="996"/>
                  </a:cubicBezTo>
                  <a:cubicBezTo>
                    <a:pt x="1615" y="999"/>
                    <a:pt x="1619" y="1002"/>
                    <a:pt x="1619" y="1007"/>
                  </a:cubicBezTo>
                  <a:cubicBezTo>
                    <a:pt x="1620" y="1010"/>
                    <a:pt x="1617" y="1014"/>
                    <a:pt x="1615" y="1016"/>
                  </a:cubicBezTo>
                  <a:cubicBezTo>
                    <a:pt x="1607" y="1024"/>
                    <a:pt x="1597" y="1025"/>
                    <a:pt x="1585" y="1027"/>
                  </a:cubicBezTo>
                  <a:lnTo>
                    <a:pt x="1574" y="1028"/>
                  </a:lnTo>
                  <a:cubicBezTo>
                    <a:pt x="1563" y="1029"/>
                    <a:pt x="1562" y="1030"/>
                    <a:pt x="1548" y="1048"/>
                  </a:cubicBezTo>
                  <a:cubicBezTo>
                    <a:pt x="1541" y="1056"/>
                    <a:pt x="1537" y="1062"/>
                    <a:pt x="1535" y="1066"/>
                  </a:cubicBezTo>
                  <a:cubicBezTo>
                    <a:pt x="1530" y="1073"/>
                    <a:pt x="1528" y="1076"/>
                    <a:pt x="1520" y="1080"/>
                  </a:cubicBezTo>
                  <a:cubicBezTo>
                    <a:pt x="1513" y="1082"/>
                    <a:pt x="1510" y="1085"/>
                    <a:pt x="1505" y="1089"/>
                  </a:cubicBezTo>
                  <a:cubicBezTo>
                    <a:pt x="1503" y="1091"/>
                    <a:pt x="1501" y="1094"/>
                    <a:pt x="1497" y="1096"/>
                  </a:cubicBezTo>
                  <a:cubicBezTo>
                    <a:pt x="1489" y="1103"/>
                    <a:pt x="1490" y="1118"/>
                    <a:pt x="1492" y="1132"/>
                  </a:cubicBezTo>
                  <a:cubicBezTo>
                    <a:pt x="1494" y="1143"/>
                    <a:pt x="1488" y="1154"/>
                    <a:pt x="1482" y="1166"/>
                  </a:cubicBezTo>
                  <a:cubicBezTo>
                    <a:pt x="1480" y="1170"/>
                    <a:pt x="1478" y="1174"/>
                    <a:pt x="1476" y="1178"/>
                  </a:cubicBezTo>
                  <a:cubicBezTo>
                    <a:pt x="1473" y="1185"/>
                    <a:pt x="1470" y="1190"/>
                    <a:pt x="1464" y="1190"/>
                  </a:cubicBezTo>
                  <a:cubicBezTo>
                    <a:pt x="1462" y="1190"/>
                    <a:pt x="1460" y="1189"/>
                    <a:pt x="1458" y="1188"/>
                  </a:cubicBezTo>
                  <a:cubicBezTo>
                    <a:pt x="1456" y="1188"/>
                    <a:pt x="1454" y="1187"/>
                    <a:pt x="1451" y="1187"/>
                  </a:cubicBezTo>
                  <a:cubicBezTo>
                    <a:pt x="1450" y="1186"/>
                    <a:pt x="1449" y="1186"/>
                    <a:pt x="1448" y="1186"/>
                  </a:cubicBezTo>
                  <a:cubicBezTo>
                    <a:pt x="1446" y="1186"/>
                    <a:pt x="1446" y="1186"/>
                    <a:pt x="1445" y="1193"/>
                  </a:cubicBezTo>
                  <a:cubicBezTo>
                    <a:pt x="1444" y="1197"/>
                    <a:pt x="1443" y="1203"/>
                    <a:pt x="1439" y="1211"/>
                  </a:cubicBezTo>
                  <a:cubicBezTo>
                    <a:pt x="1437" y="1216"/>
                    <a:pt x="1435" y="1219"/>
                    <a:pt x="1434" y="1222"/>
                  </a:cubicBezTo>
                  <a:cubicBezTo>
                    <a:pt x="1432" y="1229"/>
                    <a:pt x="1430" y="1230"/>
                    <a:pt x="1421" y="1232"/>
                  </a:cubicBezTo>
                  <a:cubicBezTo>
                    <a:pt x="1421" y="1232"/>
                    <a:pt x="1420" y="1232"/>
                    <a:pt x="1419" y="1232"/>
                  </a:cubicBezTo>
                  <a:cubicBezTo>
                    <a:pt x="1411" y="1232"/>
                    <a:pt x="1407" y="1224"/>
                    <a:pt x="1403" y="1217"/>
                  </a:cubicBezTo>
                  <a:cubicBezTo>
                    <a:pt x="1401" y="1212"/>
                    <a:pt x="1399" y="1208"/>
                    <a:pt x="1396" y="1205"/>
                  </a:cubicBezTo>
                  <a:cubicBezTo>
                    <a:pt x="1394" y="1202"/>
                    <a:pt x="1392" y="1202"/>
                    <a:pt x="1391" y="1202"/>
                  </a:cubicBezTo>
                  <a:cubicBezTo>
                    <a:pt x="1388" y="1202"/>
                    <a:pt x="1384" y="1204"/>
                    <a:pt x="1379" y="1206"/>
                  </a:cubicBezTo>
                  <a:cubicBezTo>
                    <a:pt x="1376" y="1208"/>
                    <a:pt x="1372" y="1211"/>
                    <a:pt x="1368" y="1212"/>
                  </a:cubicBezTo>
                  <a:cubicBezTo>
                    <a:pt x="1354" y="1218"/>
                    <a:pt x="1353" y="1221"/>
                    <a:pt x="1351" y="1238"/>
                  </a:cubicBezTo>
                  <a:cubicBezTo>
                    <a:pt x="1349" y="1252"/>
                    <a:pt x="1345" y="1256"/>
                    <a:pt x="1335" y="1256"/>
                  </a:cubicBezTo>
                  <a:lnTo>
                    <a:pt x="1329" y="1256"/>
                  </a:lnTo>
                  <a:cubicBezTo>
                    <a:pt x="1320" y="1256"/>
                    <a:pt x="1317" y="1248"/>
                    <a:pt x="1314" y="1242"/>
                  </a:cubicBezTo>
                  <a:cubicBezTo>
                    <a:pt x="1312" y="1238"/>
                    <a:pt x="1310" y="1234"/>
                    <a:pt x="1307" y="1231"/>
                  </a:cubicBezTo>
                  <a:cubicBezTo>
                    <a:pt x="1307" y="1231"/>
                    <a:pt x="1306" y="1231"/>
                    <a:pt x="1305" y="1231"/>
                  </a:cubicBezTo>
                  <a:cubicBezTo>
                    <a:pt x="1300" y="1231"/>
                    <a:pt x="1291" y="1239"/>
                    <a:pt x="1285" y="1250"/>
                  </a:cubicBezTo>
                  <a:cubicBezTo>
                    <a:pt x="1283" y="1253"/>
                    <a:pt x="1282" y="1256"/>
                    <a:pt x="1280" y="1259"/>
                  </a:cubicBezTo>
                  <a:cubicBezTo>
                    <a:pt x="1278" y="1265"/>
                    <a:pt x="1276" y="1271"/>
                    <a:pt x="1266" y="1277"/>
                  </a:cubicBezTo>
                  <a:cubicBezTo>
                    <a:pt x="1261" y="1280"/>
                    <a:pt x="1258" y="1282"/>
                    <a:pt x="1255" y="1283"/>
                  </a:cubicBezTo>
                  <a:cubicBezTo>
                    <a:pt x="1250" y="1285"/>
                    <a:pt x="1248" y="1287"/>
                    <a:pt x="1241" y="1296"/>
                  </a:cubicBezTo>
                  <a:lnTo>
                    <a:pt x="1237" y="1301"/>
                  </a:lnTo>
                  <a:cubicBezTo>
                    <a:pt x="1230" y="1312"/>
                    <a:pt x="1228" y="1313"/>
                    <a:pt x="1214" y="1313"/>
                  </a:cubicBezTo>
                  <a:cubicBezTo>
                    <a:pt x="1210" y="1313"/>
                    <a:pt x="1207" y="1312"/>
                    <a:pt x="1205" y="1309"/>
                  </a:cubicBezTo>
                  <a:cubicBezTo>
                    <a:pt x="1201" y="1304"/>
                    <a:pt x="1203" y="1297"/>
                    <a:pt x="1204" y="1290"/>
                  </a:cubicBezTo>
                  <a:cubicBezTo>
                    <a:pt x="1205" y="1288"/>
                    <a:pt x="1205" y="1286"/>
                    <a:pt x="1206" y="1284"/>
                  </a:cubicBezTo>
                  <a:cubicBezTo>
                    <a:pt x="1204" y="1285"/>
                    <a:pt x="1203" y="1286"/>
                    <a:pt x="1202" y="1287"/>
                  </a:cubicBezTo>
                  <a:cubicBezTo>
                    <a:pt x="1197" y="1291"/>
                    <a:pt x="1191" y="1295"/>
                    <a:pt x="1185" y="1297"/>
                  </a:cubicBezTo>
                  <a:cubicBezTo>
                    <a:pt x="1181" y="1299"/>
                    <a:pt x="1177" y="1299"/>
                    <a:pt x="1173" y="1299"/>
                  </a:cubicBezTo>
                  <a:cubicBezTo>
                    <a:pt x="1166" y="1299"/>
                    <a:pt x="1161" y="1296"/>
                    <a:pt x="1156" y="1293"/>
                  </a:cubicBezTo>
                  <a:cubicBezTo>
                    <a:pt x="1149" y="1294"/>
                    <a:pt x="1133" y="1296"/>
                    <a:pt x="1126" y="1299"/>
                  </a:cubicBezTo>
                  <a:cubicBezTo>
                    <a:pt x="1123" y="1301"/>
                    <a:pt x="1121" y="1302"/>
                    <a:pt x="1118" y="1302"/>
                  </a:cubicBezTo>
                  <a:cubicBezTo>
                    <a:pt x="1113" y="1302"/>
                    <a:pt x="1109" y="1299"/>
                    <a:pt x="1103" y="1295"/>
                  </a:cubicBezTo>
                  <a:lnTo>
                    <a:pt x="1099" y="1293"/>
                  </a:lnTo>
                  <a:cubicBezTo>
                    <a:pt x="1094" y="1290"/>
                    <a:pt x="1091" y="1284"/>
                    <a:pt x="1088" y="1280"/>
                  </a:cubicBezTo>
                  <a:cubicBezTo>
                    <a:pt x="1085" y="1274"/>
                    <a:pt x="1083" y="1271"/>
                    <a:pt x="1079" y="1271"/>
                  </a:cubicBezTo>
                  <a:cubicBezTo>
                    <a:pt x="1078" y="1271"/>
                    <a:pt x="1077" y="1271"/>
                    <a:pt x="1076" y="1271"/>
                  </a:cubicBezTo>
                  <a:cubicBezTo>
                    <a:pt x="1072" y="1272"/>
                    <a:pt x="1069" y="1273"/>
                    <a:pt x="1066" y="1273"/>
                  </a:cubicBezTo>
                  <a:cubicBezTo>
                    <a:pt x="1058" y="1273"/>
                    <a:pt x="1054" y="1270"/>
                    <a:pt x="1052" y="1267"/>
                  </a:cubicBezTo>
                  <a:cubicBezTo>
                    <a:pt x="1049" y="1264"/>
                    <a:pt x="1048" y="1259"/>
                    <a:pt x="1049" y="1254"/>
                  </a:cubicBezTo>
                  <a:cubicBezTo>
                    <a:pt x="1049" y="1251"/>
                    <a:pt x="1049" y="1248"/>
                    <a:pt x="1047" y="1247"/>
                  </a:cubicBezTo>
                  <a:cubicBezTo>
                    <a:pt x="1046" y="1244"/>
                    <a:pt x="1042" y="1243"/>
                    <a:pt x="1039" y="1243"/>
                  </a:cubicBezTo>
                  <a:cubicBezTo>
                    <a:pt x="1036" y="1243"/>
                    <a:pt x="1033" y="1244"/>
                    <a:pt x="1030" y="1245"/>
                  </a:cubicBezTo>
                  <a:cubicBezTo>
                    <a:pt x="1024" y="1248"/>
                    <a:pt x="1020" y="1249"/>
                    <a:pt x="1015" y="1249"/>
                  </a:cubicBezTo>
                  <a:cubicBezTo>
                    <a:pt x="1010" y="1249"/>
                    <a:pt x="1006" y="1247"/>
                    <a:pt x="1001" y="1245"/>
                  </a:cubicBezTo>
                  <a:cubicBezTo>
                    <a:pt x="998" y="1245"/>
                    <a:pt x="996" y="1244"/>
                    <a:pt x="993" y="1243"/>
                  </a:cubicBezTo>
                  <a:cubicBezTo>
                    <a:pt x="990" y="1242"/>
                    <a:pt x="987" y="1242"/>
                    <a:pt x="985" y="1242"/>
                  </a:cubicBezTo>
                  <a:cubicBezTo>
                    <a:pt x="979" y="1242"/>
                    <a:pt x="974" y="1244"/>
                    <a:pt x="967" y="1246"/>
                  </a:cubicBezTo>
                  <a:cubicBezTo>
                    <a:pt x="963" y="1248"/>
                    <a:pt x="958" y="1250"/>
                    <a:pt x="952" y="1252"/>
                  </a:cubicBezTo>
                  <a:cubicBezTo>
                    <a:pt x="949" y="1253"/>
                    <a:pt x="946" y="1253"/>
                    <a:pt x="944" y="1253"/>
                  </a:cubicBezTo>
                  <a:cubicBezTo>
                    <a:pt x="931" y="1253"/>
                    <a:pt x="925" y="1242"/>
                    <a:pt x="921" y="1234"/>
                  </a:cubicBezTo>
                  <a:cubicBezTo>
                    <a:pt x="919" y="1230"/>
                    <a:pt x="917" y="1227"/>
                    <a:pt x="915" y="1225"/>
                  </a:cubicBezTo>
                  <a:cubicBezTo>
                    <a:pt x="904" y="1214"/>
                    <a:pt x="880" y="1193"/>
                    <a:pt x="867" y="1191"/>
                  </a:cubicBezTo>
                  <a:cubicBezTo>
                    <a:pt x="861" y="1190"/>
                    <a:pt x="857" y="1190"/>
                    <a:pt x="852" y="1190"/>
                  </a:cubicBezTo>
                  <a:cubicBezTo>
                    <a:pt x="845" y="1189"/>
                    <a:pt x="839" y="1189"/>
                    <a:pt x="833" y="1186"/>
                  </a:cubicBezTo>
                  <a:cubicBezTo>
                    <a:pt x="829" y="1184"/>
                    <a:pt x="826" y="1180"/>
                    <a:pt x="824" y="1177"/>
                  </a:cubicBezTo>
                  <a:cubicBezTo>
                    <a:pt x="821" y="1173"/>
                    <a:pt x="819" y="1170"/>
                    <a:pt x="815" y="1169"/>
                  </a:cubicBezTo>
                  <a:cubicBezTo>
                    <a:pt x="813" y="1169"/>
                    <a:pt x="812" y="1169"/>
                    <a:pt x="811" y="1169"/>
                  </a:cubicBezTo>
                  <a:cubicBezTo>
                    <a:pt x="804" y="1169"/>
                    <a:pt x="794" y="1173"/>
                    <a:pt x="785" y="1179"/>
                  </a:cubicBezTo>
                  <a:cubicBezTo>
                    <a:pt x="780" y="1183"/>
                    <a:pt x="774" y="1187"/>
                    <a:pt x="768" y="1187"/>
                  </a:cubicBezTo>
                  <a:cubicBezTo>
                    <a:pt x="762" y="1187"/>
                    <a:pt x="757" y="1184"/>
                    <a:pt x="752" y="1179"/>
                  </a:cubicBezTo>
                  <a:cubicBezTo>
                    <a:pt x="749" y="1176"/>
                    <a:pt x="747" y="1174"/>
                    <a:pt x="746" y="1173"/>
                  </a:cubicBezTo>
                  <a:cubicBezTo>
                    <a:pt x="745" y="1172"/>
                    <a:pt x="744" y="1171"/>
                    <a:pt x="744" y="1170"/>
                  </a:cubicBezTo>
                  <a:cubicBezTo>
                    <a:pt x="743" y="1171"/>
                    <a:pt x="743" y="1171"/>
                    <a:pt x="743" y="1172"/>
                  </a:cubicBezTo>
                  <a:cubicBezTo>
                    <a:pt x="741" y="1184"/>
                    <a:pt x="731" y="1188"/>
                    <a:pt x="726" y="1190"/>
                  </a:cubicBezTo>
                  <a:cubicBezTo>
                    <a:pt x="726" y="1199"/>
                    <a:pt x="725" y="1221"/>
                    <a:pt x="709" y="1223"/>
                  </a:cubicBezTo>
                  <a:cubicBezTo>
                    <a:pt x="702" y="1225"/>
                    <a:pt x="701" y="1225"/>
                    <a:pt x="701" y="1226"/>
                  </a:cubicBezTo>
                  <a:cubicBezTo>
                    <a:pt x="700" y="1228"/>
                    <a:pt x="700" y="1230"/>
                    <a:pt x="699" y="1232"/>
                  </a:cubicBezTo>
                  <a:cubicBezTo>
                    <a:pt x="698" y="1237"/>
                    <a:pt x="693" y="1244"/>
                    <a:pt x="685" y="1244"/>
                  </a:cubicBezTo>
                  <a:cubicBezTo>
                    <a:pt x="682" y="1244"/>
                    <a:pt x="679" y="1243"/>
                    <a:pt x="676" y="1240"/>
                  </a:cubicBezTo>
                  <a:cubicBezTo>
                    <a:pt x="674" y="1239"/>
                    <a:pt x="673" y="1239"/>
                    <a:pt x="672" y="1239"/>
                  </a:cubicBezTo>
                  <a:cubicBezTo>
                    <a:pt x="669" y="1239"/>
                    <a:pt x="665" y="1243"/>
                    <a:pt x="659" y="1248"/>
                  </a:cubicBezTo>
                  <a:cubicBezTo>
                    <a:pt x="657" y="1249"/>
                    <a:pt x="655" y="1251"/>
                    <a:pt x="653" y="1253"/>
                  </a:cubicBezTo>
                  <a:cubicBezTo>
                    <a:pt x="648" y="1257"/>
                    <a:pt x="645" y="1259"/>
                    <a:pt x="642" y="1262"/>
                  </a:cubicBezTo>
                  <a:cubicBezTo>
                    <a:pt x="636" y="1266"/>
                    <a:pt x="632" y="1269"/>
                    <a:pt x="630" y="1274"/>
                  </a:cubicBezTo>
                  <a:cubicBezTo>
                    <a:pt x="626" y="1280"/>
                    <a:pt x="619" y="1283"/>
                    <a:pt x="612" y="1285"/>
                  </a:cubicBezTo>
                  <a:cubicBezTo>
                    <a:pt x="608" y="1287"/>
                    <a:pt x="604" y="1288"/>
                    <a:pt x="600" y="1290"/>
                  </a:cubicBezTo>
                  <a:cubicBezTo>
                    <a:pt x="597" y="1292"/>
                    <a:pt x="595" y="1293"/>
                    <a:pt x="592" y="1293"/>
                  </a:cubicBezTo>
                  <a:cubicBezTo>
                    <a:pt x="583" y="1293"/>
                    <a:pt x="573" y="1287"/>
                    <a:pt x="563" y="1282"/>
                  </a:cubicBezTo>
                  <a:cubicBezTo>
                    <a:pt x="559" y="1280"/>
                    <a:pt x="555" y="1277"/>
                    <a:pt x="551" y="1275"/>
                  </a:cubicBezTo>
                  <a:cubicBezTo>
                    <a:pt x="549" y="1275"/>
                    <a:pt x="547" y="1274"/>
                    <a:pt x="545" y="1274"/>
                  </a:cubicBezTo>
                  <a:cubicBezTo>
                    <a:pt x="539" y="1274"/>
                    <a:pt x="534" y="1279"/>
                    <a:pt x="529" y="1283"/>
                  </a:cubicBezTo>
                  <a:cubicBezTo>
                    <a:pt x="526" y="1286"/>
                    <a:pt x="523" y="1288"/>
                    <a:pt x="519" y="1290"/>
                  </a:cubicBezTo>
                  <a:cubicBezTo>
                    <a:pt x="508" y="1297"/>
                    <a:pt x="500" y="1304"/>
                    <a:pt x="490" y="1318"/>
                  </a:cubicBezTo>
                  <a:cubicBezTo>
                    <a:pt x="485" y="1325"/>
                    <a:pt x="487" y="1329"/>
                    <a:pt x="489" y="1335"/>
                  </a:cubicBezTo>
                  <a:cubicBezTo>
                    <a:pt x="491" y="1340"/>
                    <a:pt x="494" y="1346"/>
                    <a:pt x="493" y="1353"/>
                  </a:cubicBezTo>
                  <a:lnTo>
                    <a:pt x="492" y="1357"/>
                  </a:lnTo>
                  <a:cubicBezTo>
                    <a:pt x="491" y="1369"/>
                    <a:pt x="490" y="1372"/>
                    <a:pt x="486" y="1380"/>
                  </a:cubicBezTo>
                  <a:cubicBezTo>
                    <a:pt x="485" y="1383"/>
                    <a:pt x="482" y="1385"/>
                    <a:pt x="479" y="1385"/>
                  </a:cubicBezTo>
                  <a:cubicBezTo>
                    <a:pt x="475" y="1385"/>
                    <a:pt x="470" y="1382"/>
                    <a:pt x="464" y="1379"/>
                  </a:cubicBezTo>
                  <a:cubicBezTo>
                    <a:pt x="457" y="1375"/>
                    <a:pt x="449" y="1370"/>
                    <a:pt x="441" y="1369"/>
                  </a:cubicBezTo>
                  <a:cubicBezTo>
                    <a:pt x="437" y="1369"/>
                    <a:pt x="435" y="1369"/>
                    <a:pt x="432" y="1369"/>
                  </a:cubicBezTo>
                  <a:cubicBezTo>
                    <a:pt x="416" y="1369"/>
                    <a:pt x="415" y="1375"/>
                    <a:pt x="414" y="1377"/>
                  </a:cubicBezTo>
                  <a:cubicBezTo>
                    <a:pt x="411" y="1389"/>
                    <a:pt x="405" y="1391"/>
                    <a:pt x="395" y="1391"/>
                  </a:cubicBezTo>
                  <a:lnTo>
                    <a:pt x="352" y="1391"/>
                  </a:lnTo>
                  <a:lnTo>
                    <a:pt x="350" y="1391"/>
                  </a:lnTo>
                  <a:lnTo>
                    <a:pt x="348" y="1390"/>
                  </a:lnTo>
                  <a:close/>
                </a:path>
              </a:pathLst>
            </a:custGeom>
            <a:solidFill>
              <a:srgbClr val="FFA880">
                <a:lumMod val="20000"/>
                <a:lumOff val="80000"/>
              </a:srgbClr>
            </a:solidFill>
            <a:ln w="3175" cap="flat" cmpd="sng">
              <a:solidFill>
                <a:srgbClr val="7030A0"/>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48" name="Freeform 469">
              <a:extLst>
                <a:ext uri="{FF2B5EF4-FFF2-40B4-BE49-F238E27FC236}">
                  <a16:creationId xmlns:a16="http://schemas.microsoft.com/office/drawing/2014/main" id="{E0FCA0B9-9A9B-4583-9475-51D20490EAAF}"/>
                </a:ext>
              </a:extLst>
            </p:cNvPr>
            <p:cNvSpPr>
              <a:spLocks/>
            </p:cNvSpPr>
            <p:nvPr/>
          </p:nvSpPr>
          <p:spPr bwMode="auto">
            <a:xfrm>
              <a:off x="2746394" y="2070077"/>
              <a:ext cx="264615" cy="259214"/>
            </a:xfrm>
            <a:custGeom>
              <a:avLst/>
              <a:gdLst>
                <a:gd name="T0" fmla="*/ 187 w 306"/>
                <a:gd name="T1" fmla="*/ 263 h 298"/>
                <a:gd name="T2" fmla="*/ 176 w 306"/>
                <a:gd name="T3" fmla="*/ 255 h 298"/>
                <a:gd name="T4" fmla="*/ 162 w 306"/>
                <a:gd name="T5" fmla="*/ 261 h 298"/>
                <a:gd name="T6" fmla="*/ 137 w 306"/>
                <a:gd name="T7" fmla="*/ 284 h 298"/>
                <a:gd name="T8" fmla="*/ 100 w 306"/>
                <a:gd name="T9" fmla="*/ 274 h 298"/>
                <a:gd name="T10" fmla="*/ 94 w 306"/>
                <a:gd name="T11" fmla="*/ 254 h 298"/>
                <a:gd name="T12" fmla="*/ 78 w 306"/>
                <a:gd name="T13" fmla="*/ 263 h 298"/>
                <a:gd name="T14" fmla="*/ 65 w 306"/>
                <a:gd name="T15" fmla="*/ 271 h 298"/>
                <a:gd name="T16" fmla="*/ 40 w 306"/>
                <a:gd name="T17" fmla="*/ 242 h 298"/>
                <a:gd name="T18" fmla="*/ 16 w 306"/>
                <a:gd name="T19" fmla="*/ 169 h 298"/>
                <a:gd name="T20" fmla="*/ 8 w 306"/>
                <a:gd name="T21" fmla="*/ 165 h 298"/>
                <a:gd name="T22" fmla="*/ 4 w 306"/>
                <a:gd name="T23" fmla="*/ 160 h 298"/>
                <a:gd name="T24" fmla="*/ 14 w 306"/>
                <a:gd name="T25" fmla="*/ 113 h 298"/>
                <a:gd name="T26" fmla="*/ 26 w 306"/>
                <a:gd name="T27" fmla="*/ 97 h 298"/>
                <a:gd name="T28" fmla="*/ 41 w 306"/>
                <a:gd name="T29" fmla="*/ 121 h 298"/>
                <a:gd name="T30" fmla="*/ 51 w 306"/>
                <a:gd name="T31" fmla="*/ 132 h 298"/>
                <a:gd name="T32" fmla="*/ 76 w 306"/>
                <a:gd name="T33" fmla="*/ 110 h 298"/>
                <a:gd name="T34" fmla="*/ 100 w 306"/>
                <a:gd name="T35" fmla="*/ 81 h 298"/>
                <a:gd name="T36" fmla="*/ 134 w 306"/>
                <a:gd name="T37" fmla="*/ 67 h 298"/>
                <a:gd name="T38" fmla="*/ 153 w 306"/>
                <a:gd name="T39" fmla="*/ 53 h 298"/>
                <a:gd name="T40" fmla="*/ 164 w 306"/>
                <a:gd name="T41" fmla="*/ 53 h 298"/>
                <a:gd name="T42" fmla="*/ 190 w 306"/>
                <a:gd name="T43" fmla="*/ 20 h 298"/>
                <a:gd name="T44" fmla="*/ 210 w 306"/>
                <a:gd name="T45" fmla="*/ 13 h 298"/>
                <a:gd name="T46" fmla="*/ 234 w 306"/>
                <a:gd name="T47" fmla="*/ 0 h 298"/>
                <a:gd name="T48" fmla="*/ 237 w 306"/>
                <a:gd name="T49" fmla="*/ 32 h 298"/>
                <a:gd name="T50" fmla="*/ 234 w 306"/>
                <a:gd name="T51" fmla="*/ 75 h 298"/>
                <a:gd name="T52" fmla="*/ 261 w 306"/>
                <a:gd name="T53" fmla="*/ 93 h 298"/>
                <a:gd name="T54" fmla="*/ 246 w 306"/>
                <a:gd name="T55" fmla="*/ 120 h 298"/>
                <a:gd name="T56" fmla="*/ 244 w 306"/>
                <a:gd name="T57" fmla="*/ 137 h 298"/>
                <a:gd name="T58" fmla="*/ 243 w 306"/>
                <a:gd name="T59" fmla="*/ 143 h 298"/>
                <a:gd name="T60" fmla="*/ 220 w 306"/>
                <a:gd name="T61" fmla="*/ 150 h 298"/>
                <a:gd name="T62" fmla="*/ 234 w 306"/>
                <a:gd name="T63" fmla="*/ 192 h 298"/>
                <a:gd name="T64" fmla="*/ 279 w 306"/>
                <a:gd name="T65" fmla="*/ 229 h 298"/>
                <a:gd name="T66" fmla="*/ 303 w 306"/>
                <a:gd name="T67" fmla="*/ 253 h 298"/>
                <a:gd name="T68" fmla="*/ 299 w 306"/>
                <a:gd name="T69" fmla="*/ 272 h 298"/>
                <a:gd name="T70" fmla="*/ 273 w 306"/>
                <a:gd name="T71" fmla="*/ 284 h 298"/>
                <a:gd name="T72" fmla="*/ 246 w 306"/>
                <a:gd name="T73" fmla="*/ 297 h 298"/>
                <a:gd name="T74" fmla="*/ 232 w 306"/>
                <a:gd name="T75"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298">
                  <a:moveTo>
                    <a:pt x="232" y="298"/>
                  </a:moveTo>
                  <a:cubicBezTo>
                    <a:pt x="216" y="298"/>
                    <a:pt x="199" y="277"/>
                    <a:pt x="187" y="263"/>
                  </a:cubicBezTo>
                  <a:lnTo>
                    <a:pt x="186" y="262"/>
                  </a:lnTo>
                  <a:cubicBezTo>
                    <a:pt x="181" y="255"/>
                    <a:pt x="178" y="255"/>
                    <a:pt x="176" y="255"/>
                  </a:cubicBezTo>
                  <a:cubicBezTo>
                    <a:pt x="174" y="255"/>
                    <a:pt x="170" y="256"/>
                    <a:pt x="166" y="259"/>
                  </a:cubicBezTo>
                  <a:lnTo>
                    <a:pt x="162" y="261"/>
                  </a:lnTo>
                  <a:cubicBezTo>
                    <a:pt x="155" y="264"/>
                    <a:pt x="152" y="268"/>
                    <a:pt x="148" y="273"/>
                  </a:cubicBezTo>
                  <a:cubicBezTo>
                    <a:pt x="145" y="276"/>
                    <a:pt x="141" y="280"/>
                    <a:pt x="137" y="284"/>
                  </a:cubicBezTo>
                  <a:cubicBezTo>
                    <a:pt x="133" y="287"/>
                    <a:pt x="129" y="288"/>
                    <a:pt x="124" y="288"/>
                  </a:cubicBezTo>
                  <a:cubicBezTo>
                    <a:pt x="114" y="288"/>
                    <a:pt x="104" y="281"/>
                    <a:pt x="100" y="274"/>
                  </a:cubicBezTo>
                  <a:cubicBezTo>
                    <a:pt x="98" y="270"/>
                    <a:pt x="98" y="266"/>
                    <a:pt x="98" y="262"/>
                  </a:cubicBezTo>
                  <a:cubicBezTo>
                    <a:pt x="97" y="256"/>
                    <a:pt x="96" y="255"/>
                    <a:pt x="94" y="254"/>
                  </a:cubicBezTo>
                  <a:cubicBezTo>
                    <a:pt x="94" y="254"/>
                    <a:pt x="93" y="254"/>
                    <a:pt x="92" y="254"/>
                  </a:cubicBezTo>
                  <a:cubicBezTo>
                    <a:pt x="88" y="254"/>
                    <a:pt x="84" y="258"/>
                    <a:pt x="78" y="263"/>
                  </a:cubicBezTo>
                  <a:cubicBezTo>
                    <a:pt x="76" y="265"/>
                    <a:pt x="74" y="267"/>
                    <a:pt x="71" y="269"/>
                  </a:cubicBezTo>
                  <a:cubicBezTo>
                    <a:pt x="69" y="271"/>
                    <a:pt x="67" y="271"/>
                    <a:pt x="65" y="271"/>
                  </a:cubicBezTo>
                  <a:cubicBezTo>
                    <a:pt x="57" y="271"/>
                    <a:pt x="53" y="263"/>
                    <a:pt x="48" y="254"/>
                  </a:cubicBezTo>
                  <a:cubicBezTo>
                    <a:pt x="45" y="250"/>
                    <a:pt x="43" y="245"/>
                    <a:pt x="40" y="242"/>
                  </a:cubicBezTo>
                  <a:cubicBezTo>
                    <a:pt x="30" y="232"/>
                    <a:pt x="32" y="212"/>
                    <a:pt x="35" y="198"/>
                  </a:cubicBezTo>
                  <a:cubicBezTo>
                    <a:pt x="37" y="186"/>
                    <a:pt x="26" y="176"/>
                    <a:pt x="16" y="169"/>
                  </a:cubicBezTo>
                  <a:cubicBezTo>
                    <a:pt x="15" y="167"/>
                    <a:pt x="15" y="167"/>
                    <a:pt x="12" y="167"/>
                  </a:cubicBezTo>
                  <a:cubicBezTo>
                    <a:pt x="11" y="166"/>
                    <a:pt x="10" y="166"/>
                    <a:pt x="8" y="165"/>
                  </a:cubicBezTo>
                  <a:lnTo>
                    <a:pt x="6" y="164"/>
                  </a:lnTo>
                  <a:lnTo>
                    <a:pt x="4" y="160"/>
                  </a:lnTo>
                  <a:cubicBezTo>
                    <a:pt x="4" y="159"/>
                    <a:pt x="0" y="141"/>
                    <a:pt x="7" y="129"/>
                  </a:cubicBezTo>
                  <a:cubicBezTo>
                    <a:pt x="10" y="123"/>
                    <a:pt x="12" y="118"/>
                    <a:pt x="14" y="113"/>
                  </a:cubicBezTo>
                  <a:cubicBezTo>
                    <a:pt x="16" y="108"/>
                    <a:pt x="18" y="104"/>
                    <a:pt x="20" y="100"/>
                  </a:cubicBezTo>
                  <a:cubicBezTo>
                    <a:pt x="22" y="97"/>
                    <a:pt x="25" y="97"/>
                    <a:pt x="26" y="97"/>
                  </a:cubicBezTo>
                  <a:cubicBezTo>
                    <a:pt x="36" y="97"/>
                    <a:pt x="40" y="119"/>
                    <a:pt x="40" y="119"/>
                  </a:cubicBezTo>
                  <a:lnTo>
                    <a:pt x="41" y="121"/>
                  </a:lnTo>
                  <a:cubicBezTo>
                    <a:pt x="41" y="126"/>
                    <a:pt x="43" y="135"/>
                    <a:pt x="46" y="135"/>
                  </a:cubicBezTo>
                  <a:cubicBezTo>
                    <a:pt x="47" y="135"/>
                    <a:pt x="48" y="135"/>
                    <a:pt x="51" y="132"/>
                  </a:cubicBezTo>
                  <a:cubicBezTo>
                    <a:pt x="56" y="128"/>
                    <a:pt x="60" y="126"/>
                    <a:pt x="64" y="124"/>
                  </a:cubicBezTo>
                  <a:cubicBezTo>
                    <a:pt x="69" y="121"/>
                    <a:pt x="73" y="120"/>
                    <a:pt x="76" y="110"/>
                  </a:cubicBezTo>
                  <a:lnTo>
                    <a:pt x="78" y="106"/>
                  </a:lnTo>
                  <a:cubicBezTo>
                    <a:pt x="83" y="91"/>
                    <a:pt x="87" y="81"/>
                    <a:pt x="100" y="81"/>
                  </a:cubicBezTo>
                  <a:cubicBezTo>
                    <a:pt x="110" y="81"/>
                    <a:pt x="120" y="81"/>
                    <a:pt x="128" y="75"/>
                  </a:cubicBezTo>
                  <a:cubicBezTo>
                    <a:pt x="132" y="72"/>
                    <a:pt x="133" y="70"/>
                    <a:pt x="134" y="67"/>
                  </a:cubicBezTo>
                  <a:cubicBezTo>
                    <a:pt x="136" y="65"/>
                    <a:pt x="137" y="62"/>
                    <a:pt x="140" y="58"/>
                  </a:cubicBezTo>
                  <a:cubicBezTo>
                    <a:pt x="145" y="54"/>
                    <a:pt x="149" y="53"/>
                    <a:pt x="153" y="53"/>
                  </a:cubicBezTo>
                  <a:lnTo>
                    <a:pt x="159" y="54"/>
                  </a:lnTo>
                  <a:cubicBezTo>
                    <a:pt x="161" y="54"/>
                    <a:pt x="162" y="53"/>
                    <a:pt x="164" y="53"/>
                  </a:cubicBezTo>
                  <a:cubicBezTo>
                    <a:pt x="170" y="51"/>
                    <a:pt x="172" y="47"/>
                    <a:pt x="174" y="38"/>
                  </a:cubicBezTo>
                  <a:cubicBezTo>
                    <a:pt x="176" y="30"/>
                    <a:pt x="179" y="23"/>
                    <a:pt x="190" y="20"/>
                  </a:cubicBezTo>
                  <a:cubicBezTo>
                    <a:pt x="192" y="20"/>
                    <a:pt x="195" y="19"/>
                    <a:pt x="197" y="19"/>
                  </a:cubicBezTo>
                  <a:cubicBezTo>
                    <a:pt x="202" y="19"/>
                    <a:pt x="204" y="18"/>
                    <a:pt x="210" y="13"/>
                  </a:cubicBezTo>
                  <a:cubicBezTo>
                    <a:pt x="219" y="3"/>
                    <a:pt x="231" y="1"/>
                    <a:pt x="232" y="1"/>
                  </a:cubicBezTo>
                  <a:lnTo>
                    <a:pt x="234" y="0"/>
                  </a:lnTo>
                  <a:lnTo>
                    <a:pt x="236" y="2"/>
                  </a:lnTo>
                  <a:cubicBezTo>
                    <a:pt x="237" y="5"/>
                    <a:pt x="248" y="23"/>
                    <a:pt x="237" y="32"/>
                  </a:cubicBezTo>
                  <a:cubicBezTo>
                    <a:pt x="227" y="39"/>
                    <a:pt x="217" y="51"/>
                    <a:pt x="217" y="55"/>
                  </a:cubicBezTo>
                  <a:cubicBezTo>
                    <a:pt x="217" y="59"/>
                    <a:pt x="226" y="71"/>
                    <a:pt x="234" y="75"/>
                  </a:cubicBezTo>
                  <a:cubicBezTo>
                    <a:pt x="236" y="76"/>
                    <a:pt x="237" y="77"/>
                    <a:pt x="240" y="77"/>
                  </a:cubicBezTo>
                  <a:cubicBezTo>
                    <a:pt x="249" y="81"/>
                    <a:pt x="259" y="86"/>
                    <a:pt x="261" y="93"/>
                  </a:cubicBezTo>
                  <a:cubicBezTo>
                    <a:pt x="261" y="95"/>
                    <a:pt x="261" y="99"/>
                    <a:pt x="257" y="103"/>
                  </a:cubicBezTo>
                  <a:cubicBezTo>
                    <a:pt x="250" y="110"/>
                    <a:pt x="248" y="115"/>
                    <a:pt x="246" y="120"/>
                  </a:cubicBezTo>
                  <a:cubicBezTo>
                    <a:pt x="245" y="123"/>
                    <a:pt x="244" y="126"/>
                    <a:pt x="242" y="129"/>
                  </a:cubicBezTo>
                  <a:cubicBezTo>
                    <a:pt x="240" y="132"/>
                    <a:pt x="244" y="137"/>
                    <a:pt x="244" y="137"/>
                  </a:cubicBezTo>
                  <a:lnTo>
                    <a:pt x="247" y="140"/>
                  </a:lnTo>
                  <a:lnTo>
                    <a:pt x="243" y="143"/>
                  </a:lnTo>
                  <a:cubicBezTo>
                    <a:pt x="242" y="144"/>
                    <a:pt x="230" y="150"/>
                    <a:pt x="222" y="150"/>
                  </a:cubicBezTo>
                  <a:cubicBezTo>
                    <a:pt x="221" y="150"/>
                    <a:pt x="221" y="150"/>
                    <a:pt x="220" y="150"/>
                  </a:cubicBezTo>
                  <a:cubicBezTo>
                    <a:pt x="220" y="153"/>
                    <a:pt x="221" y="159"/>
                    <a:pt x="223" y="165"/>
                  </a:cubicBezTo>
                  <a:cubicBezTo>
                    <a:pt x="224" y="176"/>
                    <a:pt x="228" y="192"/>
                    <a:pt x="234" y="192"/>
                  </a:cubicBezTo>
                  <a:cubicBezTo>
                    <a:pt x="250" y="192"/>
                    <a:pt x="262" y="203"/>
                    <a:pt x="264" y="213"/>
                  </a:cubicBezTo>
                  <a:cubicBezTo>
                    <a:pt x="266" y="219"/>
                    <a:pt x="271" y="227"/>
                    <a:pt x="279" y="229"/>
                  </a:cubicBezTo>
                  <a:cubicBezTo>
                    <a:pt x="289" y="232"/>
                    <a:pt x="301" y="249"/>
                    <a:pt x="303" y="253"/>
                  </a:cubicBezTo>
                  <a:lnTo>
                    <a:pt x="303" y="253"/>
                  </a:lnTo>
                  <a:lnTo>
                    <a:pt x="306" y="272"/>
                  </a:lnTo>
                  <a:lnTo>
                    <a:pt x="299" y="272"/>
                  </a:lnTo>
                  <a:cubicBezTo>
                    <a:pt x="297" y="273"/>
                    <a:pt x="294" y="274"/>
                    <a:pt x="292" y="274"/>
                  </a:cubicBezTo>
                  <a:cubicBezTo>
                    <a:pt x="282" y="276"/>
                    <a:pt x="279" y="278"/>
                    <a:pt x="273" y="284"/>
                  </a:cubicBezTo>
                  <a:lnTo>
                    <a:pt x="270" y="288"/>
                  </a:lnTo>
                  <a:cubicBezTo>
                    <a:pt x="262" y="296"/>
                    <a:pt x="255" y="296"/>
                    <a:pt x="246" y="297"/>
                  </a:cubicBezTo>
                  <a:cubicBezTo>
                    <a:pt x="242" y="297"/>
                    <a:pt x="239" y="297"/>
                    <a:pt x="235" y="298"/>
                  </a:cubicBezTo>
                  <a:cubicBezTo>
                    <a:pt x="234" y="298"/>
                    <a:pt x="233" y="298"/>
                    <a:pt x="232" y="298"/>
                  </a:cubicBezTo>
                  <a:close/>
                </a:path>
              </a:pathLst>
            </a:custGeom>
            <a:solidFill>
              <a:srgbClr val="7030A0"/>
            </a:solidFill>
            <a:ln w="3175" cap="flat" cmpd="sng">
              <a:solidFill>
                <a:srgbClr val="FFFFFF"/>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49" name="Freeform 460">
              <a:extLst>
                <a:ext uri="{FF2B5EF4-FFF2-40B4-BE49-F238E27FC236}">
                  <a16:creationId xmlns:a16="http://schemas.microsoft.com/office/drawing/2014/main" id="{E27CC237-95F5-C2F1-480A-0D1F37A3A65C}"/>
                </a:ext>
              </a:extLst>
            </p:cNvPr>
            <p:cNvSpPr>
              <a:spLocks/>
            </p:cNvSpPr>
            <p:nvPr/>
          </p:nvSpPr>
          <p:spPr bwMode="auto">
            <a:xfrm>
              <a:off x="3437632" y="2137582"/>
              <a:ext cx="1657891" cy="1628190"/>
            </a:xfrm>
            <a:custGeom>
              <a:avLst/>
              <a:gdLst>
                <a:gd name="T0" fmla="*/ 1241 w 1901"/>
                <a:gd name="T1" fmla="*/ 1842 h 1869"/>
                <a:gd name="T2" fmla="*/ 1154 w 1901"/>
                <a:gd name="T3" fmla="*/ 1822 h 1869"/>
                <a:gd name="T4" fmla="*/ 1080 w 1901"/>
                <a:gd name="T5" fmla="*/ 1854 h 1869"/>
                <a:gd name="T6" fmla="*/ 1068 w 1901"/>
                <a:gd name="T7" fmla="*/ 1762 h 1869"/>
                <a:gd name="T8" fmla="*/ 1035 w 1901"/>
                <a:gd name="T9" fmla="*/ 1712 h 1869"/>
                <a:gd name="T10" fmla="*/ 987 w 1901"/>
                <a:gd name="T11" fmla="*/ 1661 h 1869"/>
                <a:gd name="T12" fmla="*/ 1046 w 1901"/>
                <a:gd name="T13" fmla="*/ 1579 h 1869"/>
                <a:gd name="T14" fmla="*/ 1004 w 1901"/>
                <a:gd name="T15" fmla="*/ 1453 h 1869"/>
                <a:gd name="T16" fmla="*/ 940 w 1901"/>
                <a:gd name="T17" fmla="*/ 1431 h 1869"/>
                <a:gd name="T18" fmla="*/ 844 w 1901"/>
                <a:gd name="T19" fmla="*/ 1387 h 1869"/>
                <a:gd name="T20" fmla="*/ 783 w 1901"/>
                <a:gd name="T21" fmla="*/ 1351 h 1869"/>
                <a:gd name="T22" fmla="*/ 696 w 1901"/>
                <a:gd name="T23" fmla="*/ 1375 h 1869"/>
                <a:gd name="T24" fmla="*/ 596 w 1901"/>
                <a:gd name="T25" fmla="*/ 1326 h 1869"/>
                <a:gd name="T26" fmla="*/ 532 w 1901"/>
                <a:gd name="T27" fmla="*/ 1196 h 1869"/>
                <a:gd name="T28" fmla="*/ 551 w 1901"/>
                <a:gd name="T29" fmla="*/ 1095 h 1869"/>
                <a:gd name="T30" fmla="*/ 557 w 1901"/>
                <a:gd name="T31" fmla="*/ 960 h 1869"/>
                <a:gd name="T32" fmla="*/ 493 w 1901"/>
                <a:gd name="T33" fmla="*/ 949 h 1869"/>
                <a:gd name="T34" fmla="*/ 480 w 1901"/>
                <a:gd name="T35" fmla="*/ 888 h 1869"/>
                <a:gd name="T36" fmla="*/ 493 w 1901"/>
                <a:gd name="T37" fmla="*/ 743 h 1869"/>
                <a:gd name="T38" fmla="*/ 475 w 1901"/>
                <a:gd name="T39" fmla="*/ 636 h 1869"/>
                <a:gd name="T40" fmla="*/ 430 w 1901"/>
                <a:gd name="T41" fmla="*/ 629 h 1869"/>
                <a:gd name="T42" fmla="*/ 295 w 1901"/>
                <a:gd name="T43" fmla="*/ 600 h 1869"/>
                <a:gd name="T44" fmla="*/ 249 w 1901"/>
                <a:gd name="T45" fmla="*/ 539 h 1869"/>
                <a:gd name="T46" fmla="*/ 192 w 1901"/>
                <a:gd name="T47" fmla="*/ 504 h 1869"/>
                <a:gd name="T48" fmla="*/ 120 w 1901"/>
                <a:gd name="T49" fmla="*/ 487 h 1869"/>
                <a:gd name="T50" fmla="*/ 3 w 1901"/>
                <a:gd name="T51" fmla="*/ 437 h 1869"/>
                <a:gd name="T52" fmla="*/ 91 w 1901"/>
                <a:gd name="T53" fmla="*/ 410 h 1869"/>
                <a:gd name="T54" fmla="*/ 143 w 1901"/>
                <a:gd name="T55" fmla="*/ 362 h 1869"/>
                <a:gd name="T56" fmla="*/ 255 w 1901"/>
                <a:gd name="T57" fmla="*/ 333 h 1869"/>
                <a:gd name="T58" fmla="*/ 340 w 1901"/>
                <a:gd name="T59" fmla="*/ 283 h 1869"/>
                <a:gd name="T60" fmla="*/ 380 w 1901"/>
                <a:gd name="T61" fmla="*/ 232 h 1869"/>
                <a:gd name="T62" fmla="*/ 470 w 1901"/>
                <a:gd name="T63" fmla="*/ 210 h 1869"/>
                <a:gd name="T64" fmla="*/ 587 w 1901"/>
                <a:gd name="T65" fmla="*/ 279 h 1869"/>
                <a:gd name="T66" fmla="*/ 674 w 1901"/>
                <a:gd name="T67" fmla="*/ 290 h 1869"/>
                <a:gd name="T68" fmla="*/ 732 w 1901"/>
                <a:gd name="T69" fmla="*/ 313 h 1869"/>
                <a:gd name="T70" fmla="*/ 816 w 1901"/>
                <a:gd name="T71" fmla="*/ 334 h 1869"/>
                <a:gd name="T72" fmla="*/ 872 w 1901"/>
                <a:gd name="T73" fmla="*/ 328 h 1869"/>
                <a:gd name="T74" fmla="*/ 921 w 1901"/>
                <a:gd name="T75" fmla="*/ 320 h 1869"/>
                <a:gd name="T76" fmla="*/ 994 w 1901"/>
                <a:gd name="T77" fmla="*/ 298 h 1869"/>
                <a:gd name="T78" fmla="*/ 1078 w 1901"/>
                <a:gd name="T79" fmla="*/ 274 h 1869"/>
                <a:gd name="T80" fmla="*/ 1123 w 1901"/>
                <a:gd name="T81" fmla="*/ 231 h 1869"/>
                <a:gd name="T82" fmla="*/ 1187 w 1901"/>
                <a:gd name="T83" fmla="*/ 111 h 1869"/>
                <a:gd name="T84" fmla="*/ 1258 w 1901"/>
                <a:gd name="T85" fmla="*/ 45 h 1869"/>
                <a:gd name="T86" fmla="*/ 1324 w 1901"/>
                <a:gd name="T87" fmla="*/ 60 h 1869"/>
                <a:gd name="T88" fmla="*/ 1391 w 1901"/>
                <a:gd name="T89" fmla="*/ 94 h 1869"/>
                <a:gd name="T90" fmla="*/ 1458 w 1901"/>
                <a:gd name="T91" fmla="*/ 89 h 1869"/>
                <a:gd name="T92" fmla="*/ 1498 w 1901"/>
                <a:gd name="T93" fmla="*/ 165 h 1869"/>
                <a:gd name="T94" fmla="*/ 1516 w 1901"/>
                <a:gd name="T95" fmla="*/ 234 h 1869"/>
                <a:gd name="T96" fmla="*/ 1612 w 1901"/>
                <a:gd name="T97" fmla="*/ 208 h 1869"/>
                <a:gd name="T98" fmla="*/ 1498 w 1901"/>
                <a:gd name="T99" fmla="*/ 490 h 1869"/>
                <a:gd name="T100" fmla="*/ 1527 w 1901"/>
                <a:gd name="T101" fmla="*/ 605 h 1869"/>
                <a:gd name="T102" fmla="*/ 1704 w 1901"/>
                <a:gd name="T103" fmla="*/ 753 h 1869"/>
                <a:gd name="T104" fmla="*/ 1742 w 1901"/>
                <a:gd name="T105" fmla="*/ 916 h 1869"/>
                <a:gd name="T106" fmla="*/ 1804 w 1901"/>
                <a:gd name="T107" fmla="*/ 1067 h 1869"/>
                <a:gd name="T108" fmla="*/ 1833 w 1901"/>
                <a:gd name="T109" fmla="*/ 1136 h 1869"/>
                <a:gd name="T110" fmla="*/ 1809 w 1901"/>
                <a:gd name="T111" fmla="*/ 1407 h 1869"/>
                <a:gd name="T112" fmla="*/ 1892 w 1901"/>
                <a:gd name="T113" fmla="*/ 1589 h 1869"/>
                <a:gd name="T114" fmla="*/ 1801 w 1901"/>
                <a:gd name="T115" fmla="*/ 1652 h 1869"/>
                <a:gd name="T116" fmla="*/ 1734 w 1901"/>
                <a:gd name="T117" fmla="*/ 1676 h 1869"/>
                <a:gd name="T118" fmla="*/ 1662 w 1901"/>
                <a:gd name="T119" fmla="*/ 1725 h 1869"/>
                <a:gd name="T120" fmla="*/ 1553 w 1901"/>
                <a:gd name="T121" fmla="*/ 1721 h 1869"/>
                <a:gd name="T122" fmla="*/ 1514 w 1901"/>
                <a:gd name="T123" fmla="*/ 1838 h 1869"/>
                <a:gd name="T124" fmla="*/ 1406 w 1901"/>
                <a:gd name="T125" fmla="*/ 1855 h 18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01" h="1869">
                  <a:moveTo>
                    <a:pt x="1351" y="1869"/>
                  </a:moveTo>
                  <a:cubicBezTo>
                    <a:pt x="1337" y="1869"/>
                    <a:pt x="1321" y="1866"/>
                    <a:pt x="1308" y="1863"/>
                  </a:cubicBezTo>
                  <a:cubicBezTo>
                    <a:pt x="1300" y="1861"/>
                    <a:pt x="1293" y="1860"/>
                    <a:pt x="1288" y="1859"/>
                  </a:cubicBezTo>
                  <a:cubicBezTo>
                    <a:pt x="1279" y="1858"/>
                    <a:pt x="1271" y="1858"/>
                    <a:pt x="1264" y="1858"/>
                  </a:cubicBezTo>
                  <a:cubicBezTo>
                    <a:pt x="1257" y="1858"/>
                    <a:pt x="1251" y="1858"/>
                    <a:pt x="1246" y="1857"/>
                  </a:cubicBezTo>
                  <a:cubicBezTo>
                    <a:pt x="1239" y="1855"/>
                    <a:pt x="1240" y="1849"/>
                    <a:pt x="1241" y="1846"/>
                  </a:cubicBezTo>
                  <a:cubicBezTo>
                    <a:pt x="1241" y="1844"/>
                    <a:pt x="1242" y="1842"/>
                    <a:pt x="1241" y="1842"/>
                  </a:cubicBezTo>
                  <a:cubicBezTo>
                    <a:pt x="1241" y="1841"/>
                    <a:pt x="1240" y="1840"/>
                    <a:pt x="1236" y="1840"/>
                  </a:cubicBezTo>
                  <a:cubicBezTo>
                    <a:pt x="1224" y="1838"/>
                    <a:pt x="1214" y="1832"/>
                    <a:pt x="1206" y="1826"/>
                  </a:cubicBezTo>
                  <a:cubicBezTo>
                    <a:pt x="1202" y="1823"/>
                    <a:pt x="1198" y="1820"/>
                    <a:pt x="1193" y="1818"/>
                  </a:cubicBezTo>
                  <a:cubicBezTo>
                    <a:pt x="1186" y="1814"/>
                    <a:pt x="1185" y="1808"/>
                    <a:pt x="1185" y="1804"/>
                  </a:cubicBezTo>
                  <a:cubicBezTo>
                    <a:pt x="1184" y="1804"/>
                    <a:pt x="1184" y="1804"/>
                    <a:pt x="1184" y="1804"/>
                  </a:cubicBezTo>
                  <a:cubicBezTo>
                    <a:pt x="1180" y="1807"/>
                    <a:pt x="1177" y="1810"/>
                    <a:pt x="1175" y="1812"/>
                  </a:cubicBezTo>
                  <a:cubicBezTo>
                    <a:pt x="1170" y="1817"/>
                    <a:pt x="1165" y="1821"/>
                    <a:pt x="1154" y="1822"/>
                  </a:cubicBezTo>
                  <a:cubicBezTo>
                    <a:pt x="1152" y="1823"/>
                    <a:pt x="1150" y="1823"/>
                    <a:pt x="1149" y="1823"/>
                  </a:cubicBezTo>
                  <a:cubicBezTo>
                    <a:pt x="1146" y="1823"/>
                    <a:pt x="1144" y="1822"/>
                    <a:pt x="1143" y="1822"/>
                  </a:cubicBezTo>
                  <a:cubicBezTo>
                    <a:pt x="1142" y="1823"/>
                    <a:pt x="1139" y="1827"/>
                    <a:pt x="1139" y="1827"/>
                  </a:cubicBezTo>
                  <a:cubicBezTo>
                    <a:pt x="1134" y="1835"/>
                    <a:pt x="1130" y="1839"/>
                    <a:pt x="1125" y="1844"/>
                  </a:cubicBezTo>
                  <a:cubicBezTo>
                    <a:pt x="1121" y="1847"/>
                    <a:pt x="1117" y="1852"/>
                    <a:pt x="1111" y="1858"/>
                  </a:cubicBezTo>
                  <a:cubicBezTo>
                    <a:pt x="1107" y="1863"/>
                    <a:pt x="1103" y="1865"/>
                    <a:pt x="1098" y="1865"/>
                  </a:cubicBezTo>
                  <a:cubicBezTo>
                    <a:pt x="1091" y="1865"/>
                    <a:pt x="1086" y="1859"/>
                    <a:pt x="1080" y="1854"/>
                  </a:cubicBezTo>
                  <a:cubicBezTo>
                    <a:pt x="1078" y="1852"/>
                    <a:pt x="1075" y="1849"/>
                    <a:pt x="1074" y="1848"/>
                  </a:cubicBezTo>
                  <a:cubicBezTo>
                    <a:pt x="1064" y="1843"/>
                    <a:pt x="1062" y="1832"/>
                    <a:pt x="1067" y="1817"/>
                  </a:cubicBezTo>
                  <a:cubicBezTo>
                    <a:pt x="1070" y="1809"/>
                    <a:pt x="1070" y="1807"/>
                    <a:pt x="1068" y="1802"/>
                  </a:cubicBezTo>
                  <a:lnTo>
                    <a:pt x="1067" y="1798"/>
                  </a:lnTo>
                  <a:cubicBezTo>
                    <a:pt x="1066" y="1795"/>
                    <a:pt x="1065" y="1792"/>
                    <a:pt x="1063" y="1789"/>
                  </a:cubicBezTo>
                  <a:cubicBezTo>
                    <a:pt x="1061" y="1785"/>
                    <a:pt x="1058" y="1781"/>
                    <a:pt x="1058" y="1775"/>
                  </a:cubicBezTo>
                  <a:cubicBezTo>
                    <a:pt x="1058" y="1767"/>
                    <a:pt x="1064" y="1764"/>
                    <a:pt x="1068" y="1762"/>
                  </a:cubicBezTo>
                  <a:cubicBezTo>
                    <a:pt x="1070" y="1760"/>
                    <a:pt x="1073" y="1759"/>
                    <a:pt x="1075" y="1757"/>
                  </a:cubicBezTo>
                  <a:cubicBezTo>
                    <a:pt x="1075" y="1757"/>
                    <a:pt x="1076" y="1756"/>
                    <a:pt x="1075" y="1753"/>
                  </a:cubicBezTo>
                  <a:cubicBezTo>
                    <a:pt x="1075" y="1748"/>
                    <a:pt x="1068" y="1740"/>
                    <a:pt x="1063" y="1737"/>
                  </a:cubicBezTo>
                  <a:cubicBezTo>
                    <a:pt x="1056" y="1734"/>
                    <a:pt x="1057" y="1727"/>
                    <a:pt x="1057" y="1723"/>
                  </a:cubicBezTo>
                  <a:cubicBezTo>
                    <a:pt x="1057" y="1722"/>
                    <a:pt x="1057" y="1720"/>
                    <a:pt x="1057" y="1719"/>
                  </a:cubicBezTo>
                  <a:cubicBezTo>
                    <a:pt x="1055" y="1720"/>
                    <a:pt x="1054" y="1721"/>
                    <a:pt x="1052" y="1721"/>
                  </a:cubicBezTo>
                  <a:cubicBezTo>
                    <a:pt x="1042" y="1721"/>
                    <a:pt x="1035" y="1712"/>
                    <a:pt x="1035" y="1712"/>
                  </a:cubicBezTo>
                  <a:lnTo>
                    <a:pt x="1034" y="1711"/>
                  </a:lnTo>
                  <a:lnTo>
                    <a:pt x="1035" y="1709"/>
                  </a:lnTo>
                  <a:cubicBezTo>
                    <a:pt x="1036" y="1703"/>
                    <a:pt x="1037" y="1688"/>
                    <a:pt x="1031" y="1682"/>
                  </a:cubicBezTo>
                  <a:cubicBezTo>
                    <a:pt x="1026" y="1677"/>
                    <a:pt x="1024" y="1675"/>
                    <a:pt x="1019" y="1675"/>
                  </a:cubicBezTo>
                  <a:cubicBezTo>
                    <a:pt x="1017" y="1675"/>
                    <a:pt x="1013" y="1676"/>
                    <a:pt x="1008" y="1677"/>
                  </a:cubicBezTo>
                  <a:cubicBezTo>
                    <a:pt x="1007" y="1677"/>
                    <a:pt x="1006" y="1677"/>
                    <a:pt x="1005" y="1677"/>
                  </a:cubicBezTo>
                  <a:cubicBezTo>
                    <a:pt x="994" y="1677"/>
                    <a:pt x="990" y="1668"/>
                    <a:pt x="987" y="1661"/>
                  </a:cubicBezTo>
                  <a:cubicBezTo>
                    <a:pt x="986" y="1658"/>
                    <a:pt x="985" y="1655"/>
                    <a:pt x="983" y="1654"/>
                  </a:cubicBezTo>
                  <a:lnTo>
                    <a:pt x="981" y="1651"/>
                  </a:lnTo>
                  <a:lnTo>
                    <a:pt x="981" y="1647"/>
                  </a:lnTo>
                  <a:cubicBezTo>
                    <a:pt x="987" y="1640"/>
                    <a:pt x="994" y="1635"/>
                    <a:pt x="1001" y="1630"/>
                  </a:cubicBezTo>
                  <a:cubicBezTo>
                    <a:pt x="1007" y="1627"/>
                    <a:pt x="1011" y="1624"/>
                    <a:pt x="1016" y="1622"/>
                  </a:cubicBezTo>
                  <a:cubicBezTo>
                    <a:pt x="1025" y="1617"/>
                    <a:pt x="1032" y="1614"/>
                    <a:pt x="1037" y="1605"/>
                  </a:cubicBezTo>
                  <a:cubicBezTo>
                    <a:pt x="1044" y="1595"/>
                    <a:pt x="1048" y="1585"/>
                    <a:pt x="1046" y="1579"/>
                  </a:cubicBezTo>
                  <a:cubicBezTo>
                    <a:pt x="1046" y="1576"/>
                    <a:pt x="1045" y="1575"/>
                    <a:pt x="1043" y="1574"/>
                  </a:cubicBezTo>
                  <a:cubicBezTo>
                    <a:pt x="1031" y="1567"/>
                    <a:pt x="1023" y="1551"/>
                    <a:pt x="1030" y="1536"/>
                  </a:cubicBezTo>
                  <a:cubicBezTo>
                    <a:pt x="1034" y="1528"/>
                    <a:pt x="1040" y="1514"/>
                    <a:pt x="1032" y="1508"/>
                  </a:cubicBezTo>
                  <a:lnTo>
                    <a:pt x="1029" y="1506"/>
                  </a:lnTo>
                  <a:cubicBezTo>
                    <a:pt x="1021" y="1500"/>
                    <a:pt x="1010" y="1493"/>
                    <a:pt x="1013" y="1480"/>
                  </a:cubicBezTo>
                  <a:cubicBezTo>
                    <a:pt x="1015" y="1468"/>
                    <a:pt x="1015" y="1460"/>
                    <a:pt x="1011" y="1456"/>
                  </a:cubicBezTo>
                  <a:cubicBezTo>
                    <a:pt x="1010" y="1454"/>
                    <a:pt x="1007" y="1453"/>
                    <a:pt x="1004" y="1453"/>
                  </a:cubicBezTo>
                  <a:cubicBezTo>
                    <a:pt x="1002" y="1453"/>
                    <a:pt x="999" y="1453"/>
                    <a:pt x="996" y="1454"/>
                  </a:cubicBezTo>
                  <a:cubicBezTo>
                    <a:pt x="989" y="1456"/>
                    <a:pt x="983" y="1457"/>
                    <a:pt x="977" y="1457"/>
                  </a:cubicBezTo>
                  <a:cubicBezTo>
                    <a:pt x="964" y="1457"/>
                    <a:pt x="953" y="1453"/>
                    <a:pt x="950" y="1446"/>
                  </a:cubicBezTo>
                  <a:cubicBezTo>
                    <a:pt x="949" y="1442"/>
                    <a:pt x="950" y="1438"/>
                    <a:pt x="953" y="1435"/>
                  </a:cubicBezTo>
                  <a:cubicBezTo>
                    <a:pt x="954" y="1433"/>
                    <a:pt x="955" y="1433"/>
                    <a:pt x="955" y="1432"/>
                  </a:cubicBezTo>
                  <a:lnTo>
                    <a:pt x="955" y="1432"/>
                  </a:lnTo>
                  <a:cubicBezTo>
                    <a:pt x="954" y="1432"/>
                    <a:pt x="951" y="1431"/>
                    <a:pt x="940" y="1431"/>
                  </a:cubicBezTo>
                  <a:cubicBezTo>
                    <a:pt x="927" y="1431"/>
                    <a:pt x="920" y="1428"/>
                    <a:pt x="917" y="1414"/>
                  </a:cubicBezTo>
                  <a:cubicBezTo>
                    <a:pt x="914" y="1402"/>
                    <a:pt x="911" y="1401"/>
                    <a:pt x="910" y="1401"/>
                  </a:cubicBezTo>
                  <a:cubicBezTo>
                    <a:pt x="910" y="1401"/>
                    <a:pt x="908" y="1402"/>
                    <a:pt x="906" y="1404"/>
                  </a:cubicBezTo>
                  <a:cubicBezTo>
                    <a:pt x="902" y="1407"/>
                    <a:pt x="891" y="1414"/>
                    <a:pt x="881" y="1414"/>
                  </a:cubicBezTo>
                  <a:cubicBezTo>
                    <a:pt x="872" y="1414"/>
                    <a:pt x="866" y="1409"/>
                    <a:pt x="863" y="1400"/>
                  </a:cubicBezTo>
                  <a:cubicBezTo>
                    <a:pt x="858" y="1386"/>
                    <a:pt x="854" y="1386"/>
                    <a:pt x="852" y="1386"/>
                  </a:cubicBezTo>
                  <a:cubicBezTo>
                    <a:pt x="850" y="1386"/>
                    <a:pt x="847" y="1386"/>
                    <a:pt x="844" y="1387"/>
                  </a:cubicBezTo>
                  <a:cubicBezTo>
                    <a:pt x="842" y="1387"/>
                    <a:pt x="840" y="1387"/>
                    <a:pt x="839" y="1387"/>
                  </a:cubicBezTo>
                  <a:cubicBezTo>
                    <a:pt x="827" y="1387"/>
                    <a:pt x="815" y="1379"/>
                    <a:pt x="809" y="1370"/>
                  </a:cubicBezTo>
                  <a:cubicBezTo>
                    <a:pt x="807" y="1369"/>
                    <a:pt x="806" y="1368"/>
                    <a:pt x="805" y="1368"/>
                  </a:cubicBezTo>
                  <a:cubicBezTo>
                    <a:pt x="804" y="1368"/>
                    <a:pt x="803" y="1368"/>
                    <a:pt x="802" y="1369"/>
                  </a:cubicBezTo>
                  <a:cubicBezTo>
                    <a:pt x="800" y="1369"/>
                    <a:pt x="799" y="1369"/>
                    <a:pt x="797" y="1369"/>
                  </a:cubicBezTo>
                  <a:cubicBezTo>
                    <a:pt x="793" y="1369"/>
                    <a:pt x="790" y="1367"/>
                    <a:pt x="787" y="1364"/>
                  </a:cubicBezTo>
                  <a:cubicBezTo>
                    <a:pt x="784" y="1359"/>
                    <a:pt x="783" y="1354"/>
                    <a:pt x="783" y="1351"/>
                  </a:cubicBezTo>
                  <a:cubicBezTo>
                    <a:pt x="783" y="1350"/>
                    <a:pt x="783" y="1349"/>
                    <a:pt x="783" y="1349"/>
                  </a:cubicBezTo>
                  <a:cubicBezTo>
                    <a:pt x="783" y="1349"/>
                    <a:pt x="782" y="1349"/>
                    <a:pt x="780" y="1350"/>
                  </a:cubicBezTo>
                  <a:cubicBezTo>
                    <a:pt x="774" y="1352"/>
                    <a:pt x="768" y="1356"/>
                    <a:pt x="761" y="1361"/>
                  </a:cubicBezTo>
                  <a:cubicBezTo>
                    <a:pt x="755" y="1365"/>
                    <a:pt x="748" y="1370"/>
                    <a:pt x="740" y="1374"/>
                  </a:cubicBezTo>
                  <a:lnTo>
                    <a:pt x="733" y="1377"/>
                  </a:lnTo>
                  <a:cubicBezTo>
                    <a:pt x="726" y="1381"/>
                    <a:pt x="719" y="1385"/>
                    <a:pt x="712" y="1385"/>
                  </a:cubicBezTo>
                  <a:cubicBezTo>
                    <a:pt x="706" y="1385"/>
                    <a:pt x="700" y="1381"/>
                    <a:pt x="696" y="1375"/>
                  </a:cubicBezTo>
                  <a:cubicBezTo>
                    <a:pt x="690" y="1368"/>
                    <a:pt x="685" y="1362"/>
                    <a:pt x="681" y="1357"/>
                  </a:cubicBezTo>
                  <a:cubicBezTo>
                    <a:pt x="676" y="1351"/>
                    <a:pt x="672" y="1346"/>
                    <a:pt x="669" y="1341"/>
                  </a:cubicBezTo>
                  <a:cubicBezTo>
                    <a:pt x="669" y="1341"/>
                    <a:pt x="667" y="1338"/>
                    <a:pt x="662" y="1338"/>
                  </a:cubicBezTo>
                  <a:cubicBezTo>
                    <a:pt x="661" y="1338"/>
                    <a:pt x="660" y="1338"/>
                    <a:pt x="659" y="1338"/>
                  </a:cubicBezTo>
                  <a:cubicBezTo>
                    <a:pt x="658" y="1344"/>
                    <a:pt x="655" y="1355"/>
                    <a:pt x="647" y="1355"/>
                  </a:cubicBezTo>
                  <a:cubicBezTo>
                    <a:pt x="645" y="1355"/>
                    <a:pt x="644" y="1355"/>
                    <a:pt x="643" y="1354"/>
                  </a:cubicBezTo>
                  <a:cubicBezTo>
                    <a:pt x="634" y="1350"/>
                    <a:pt x="598" y="1327"/>
                    <a:pt x="596" y="1326"/>
                  </a:cubicBezTo>
                  <a:cubicBezTo>
                    <a:pt x="596" y="1326"/>
                    <a:pt x="596" y="1326"/>
                    <a:pt x="596" y="1326"/>
                  </a:cubicBezTo>
                  <a:cubicBezTo>
                    <a:pt x="596" y="1326"/>
                    <a:pt x="586" y="1322"/>
                    <a:pt x="580" y="1304"/>
                  </a:cubicBezTo>
                  <a:cubicBezTo>
                    <a:pt x="576" y="1294"/>
                    <a:pt x="569" y="1290"/>
                    <a:pt x="563" y="1286"/>
                  </a:cubicBezTo>
                  <a:cubicBezTo>
                    <a:pt x="559" y="1283"/>
                    <a:pt x="555" y="1280"/>
                    <a:pt x="552" y="1277"/>
                  </a:cubicBezTo>
                  <a:cubicBezTo>
                    <a:pt x="550" y="1274"/>
                    <a:pt x="548" y="1272"/>
                    <a:pt x="545" y="1269"/>
                  </a:cubicBezTo>
                  <a:cubicBezTo>
                    <a:pt x="538" y="1261"/>
                    <a:pt x="529" y="1250"/>
                    <a:pt x="525" y="1238"/>
                  </a:cubicBezTo>
                  <a:cubicBezTo>
                    <a:pt x="521" y="1223"/>
                    <a:pt x="520" y="1210"/>
                    <a:pt x="532" y="1196"/>
                  </a:cubicBezTo>
                  <a:cubicBezTo>
                    <a:pt x="539" y="1187"/>
                    <a:pt x="543" y="1186"/>
                    <a:pt x="548" y="1185"/>
                  </a:cubicBezTo>
                  <a:cubicBezTo>
                    <a:pt x="550" y="1184"/>
                    <a:pt x="552" y="1184"/>
                    <a:pt x="555" y="1182"/>
                  </a:cubicBezTo>
                  <a:cubicBezTo>
                    <a:pt x="556" y="1179"/>
                    <a:pt x="551" y="1176"/>
                    <a:pt x="548" y="1173"/>
                  </a:cubicBezTo>
                  <a:cubicBezTo>
                    <a:pt x="545" y="1171"/>
                    <a:pt x="542" y="1169"/>
                    <a:pt x="539" y="1166"/>
                  </a:cubicBezTo>
                  <a:cubicBezTo>
                    <a:pt x="529" y="1156"/>
                    <a:pt x="531" y="1146"/>
                    <a:pt x="536" y="1125"/>
                  </a:cubicBezTo>
                  <a:lnTo>
                    <a:pt x="536" y="1123"/>
                  </a:lnTo>
                  <a:cubicBezTo>
                    <a:pt x="539" y="1110"/>
                    <a:pt x="545" y="1102"/>
                    <a:pt x="551" y="1095"/>
                  </a:cubicBezTo>
                  <a:cubicBezTo>
                    <a:pt x="554" y="1091"/>
                    <a:pt x="557" y="1088"/>
                    <a:pt x="558" y="1084"/>
                  </a:cubicBezTo>
                  <a:cubicBezTo>
                    <a:pt x="559" y="1078"/>
                    <a:pt x="557" y="1073"/>
                    <a:pt x="555" y="1067"/>
                  </a:cubicBezTo>
                  <a:cubicBezTo>
                    <a:pt x="554" y="1063"/>
                    <a:pt x="552" y="1058"/>
                    <a:pt x="551" y="1053"/>
                  </a:cubicBezTo>
                  <a:cubicBezTo>
                    <a:pt x="549" y="1040"/>
                    <a:pt x="546" y="1001"/>
                    <a:pt x="556" y="989"/>
                  </a:cubicBezTo>
                  <a:cubicBezTo>
                    <a:pt x="566" y="976"/>
                    <a:pt x="573" y="967"/>
                    <a:pt x="567" y="961"/>
                  </a:cubicBezTo>
                  <a:cubicBezTo>
                    <a:pt x="566" y="960"/>
                    <a:pt x="564" y="959"/>
                    <a:pt x="562" y="959"/>
                  </a:cubicBezTo>
                  <a:cubicBezTo>
                    <a:pt x="560" y="959"/>
                    <a:pt x="559" y="959"/>
                    <a:pt x="557" y="960"/>
                  </a:cubicBezTo>
                  <a:cubicBezTo>
                    <a:pt x="555" y="960"/>
                    <a:pt x="552" y="960"/>
                    <a:pt x="550" y="960"/>
                  </a:cubicBezTo>
                  <a:cubicBezTo>
                    <a:pt x="546" y="960"/>
                    <a:pt x="543" y="960"/>
                    <a:pt x="540" y="958"/>
                  </a:cubicBezTo>
                  <a:cubicBezTo>
                    <a:pt x="532" y="953"/>
                    <a:pt x="531" y="944"/>
                    <a:pt x="530" y="936"/>
                  </a:cubicBezTo>
                  <a:cubicBezTo>
                    <a:pt x="529" y="933"/>
                    <a:pt x="528" y="928"/>
                    <a:pt x="527" y="927"/>
                  </a:cubicBezTo>
                  <a:cubicBezTo>
                    <a:pt x="526" y="927"/>
                    <a:pt x="525" y="927"/>
                    <a:pt x="524" y="927"/>
                  </a:cubicBezTo>
                  <a:cubicBezTo>
                    <a:pt x="523" y="927"/>
                    <a:pt x="520" y="929"/>
                    <a:pt x="516" y="933"/>
                  </a:cubicBezTo>
                  <a:cubicBezTo>
                    <a:pt x="501" y="949"/>
                    <a:pt x="495" y="949"/>
                    <a:pt x="493" y="949"/>
                  </a:cubicBezTo>
                  <a:cubicBezTo>
                    <a:pt x="490" y="949"/>
                    <a:pt x="485" y="948"/>
                    <a:pt x="484" y="940"/>
                  </a:cubicBezTo>
                  <a:cubicBezTo>
                    <a:pt x="482" y="929"/>
                    <a:pt x="484" y="925"/>
                    <a:pt x="488" y="921"/>
                  </a:cubicBezTo>
                  <a:cubicBezTo>
                    <a:pt x="489" y="920"/>
                    <a:pt x="490" y="919"/>
                    <a:pt x="491" y="917"/>
                  </a:cubicBezTo>
                  <a:cubicBezTo>
                    <a:pt x="490" y="917"/>
                    <a:pt x="483" y="915"/>
                    <a:pt x="476" y="915"/>
                  </a:cubicBezTo>
                  <a:lnTo>
                    <a:pt x="472" y="914"/>
                  </a:lnTo>
                  <a:lnTo>
                    <a:pt x="473" y="910"/>
                  </a:lnTo>
                  <a:cubicBezTo>
                    <a:pt x="473" y="910"/>
                    <a:pt x="475" y="901"/>
                    <a:pt x="480" y="888"/>
                  </a:cubicBezTo>
                  <a:cubicBezTo>
                    <a:pt x="481" y="882"/>
                    <a:pt x="481" y="873"/>
                    <a:pt x="481" y="866"/>
                  </a:cubicBezTo>
                  <a:cubicBezTo>
                    <a:pt x="481" y="857"/>
                    <a:pt x="481" y="850"/>
                    <a:pt x="484" y="846"/>
                  </a:cubicBezTo>
                  <a:cubicBezTo>
                    <a:pt x="487" y="841"/>
                    <a:pt x="492" y="839"/>
                    <a:pt x="497" y="837"/>
                  </a:cubicBezTo>
                  <a:cubicBezTo>
                    <a:pt x="500" y="835"/>
                    <a:pt x="504" y="833"/>
                    <a:pt x="506" y="830"/>
                  </a:cubicBezTo>
                  <a:cubicBezTo>
                    <a:pt x="507" y="828"/>
                    <a:pt x="518" y="812"/>
                    <a:pt x="506" y="788"/>
                  </a:cubicBezTo>
                  <a:cubicBezTo>
                    <a:pt x="503" y="783"/>
                    <a:pt x="501" y="779"/>
                    <a:pt x="499" y="775"/>
                  </a:cubicBezTo>
                  <a:cubicBezTo>
                    <a:pt x="492" y="762"/>
                    <a:pt x="487" y="754"/>
                    <a:pt x="493" y="743"/>
                  </a:cubicBezTo>
                  <a:cubicBezTo>
                    <a:pt x="497" y="737"/>
                    <a:pt x="495" y="733"/>
                    <a:pt x="493" y="727"/>
                  </a:cubicBezTo>
                  <a:cubicBezTo>
                    <a:pt x="492" y="725"/>
                    <a:pt x="491" y="723"/>
                    <a:pt x="490" y="720"/>
                  </a:cubicBezTo>
                  <a:cubicBezTo>
                    <a:pt x="488" y="711"/>
                    <a:pt x="495" y="701"/>
                    <a:pt x="509" y="692"/>
                  </a:cubicBezTo>
                  <a:cubicBezTo>
                    <a:pt x="517" y="688"/>
                    <a:pt x="515" y="679"/>
                    <a:pt x="510" y="666"/>
                  </a:cubicBezTo>
                  <a:cubicBezTo>
                    <a:pt x="506" y="655"/>
                    <a:pt x="487" y="633"/>
                    <a:pt x="480" y="632"/>
                  </a:cubicBezTo>
                  <a:lnTo>
                    <a:pt x="480" y="632"/>
                  </a:lnTo>
                  <a:cubicBezTo>
                    <a:pt x="478" y="632"/>
                    <a:pt x="477" y="633"/>
                    <a:pt x="475" y="636"/>
                  </a:cubicBezTo>
                  <a:cubicBezTo>
                    <a:pt x="472" y="640"/>
                    <a:pt x="469" y="644"/>
                    <a:pt x="463" y="647"/>
                  </a:cubicBezTo>
                  <a:cubicBezTo>
                    <a:pt x="461" y="647"/>
                    <a:pt x="460" y="648"/>
                    <a:pt x="458" y="648"/>
                  </a:cubicBezTo>
                  <a:cubicBezTo>
                    <a:pt x="450" y="648"/>
                    <a:pt x="449" y="640"/>
                    <a:pt x="447" y="634"/>
                  </a:cubicBezTo>
                  <a:cubicBezTo>
                    <a:pt x="447" y="631"/>
                    <a:pt x="446" y="628"/>
                    <a:pt x="445" y="625"/>
                  </a:cubicBezTo>
                  <a:lnTo>
                    <a:pt x="445" y="625"/>
                  </a:lnTo>
                  <a:cubicBezTo>
                    <a:pt x="443" y="627"/>
                    <a:pt x="439" y="630"/>
                    <a:pt x="434" y="630"/>
                  </a:cubicBezTo>
                  <a:cubicBezTo>
                    <a:pt x="433" y="630"/>
                    <a:pt x="432" y="630"/>
                    <a:pt x="430" y="629"/>
                  </a:cubicBezTo>
                  <a:lnTo>
                    <a:pt x="422" y="628"/>
                  </a:lnTo>
                  <a:cubicBezTo>
                    <a:pt x="413" y="626"/>
                    <a:pt x="403" y="625"/>
                    <a:pt x="397" y="625"/>
                  </a:cubicBezTo>
                  <a:cubicBezTo>
                    <a:pt x="395" y="625"/>
                    <a:pt x="393" y="625"/>
                    <a:pt x="393" y="625"/>
                  </a:cubicBezTo>
                  <a:cubicBezTo>
                    <a:pt x="389" y="626"/>
                    <a:pt x="381" y="627"/>
                    <a:pt x="373" y="627"/>
                  </a:cubicBezTo>
                  <a:cubicBezTo>
                    <a:pt x="365" y="627"/>
                    <a:pt x="349" y="626"/>
                    <a:pt x="338" y="620"/>
                  </a:cubicBezTo>
                  <a:cubicBezTo>
                    <a:pt x="331" y="617"/>
                    <a:pt x="324" y="614"/>
                    <a:pt x="317" y="612"/>
                  </a:cubicBezTo>
                  <a:cubicBezTo>
                    <a:pt x="307" y="608"/>
                    <a:pt x="298" y="604"/>
                    <a:pt x="295" y="600"/>
                  </a:cubicBezTo>
                  <a:cubicBezTo>
                    <a:pt x="289" y="591"/>
                    <a:pt x="294" y="581"/>
                    <a:pt x="299" y="572"/>
                  </a:cubicBezTo>
                  <a:cubicBezTo>
                    <a:pt x="300" y="570"/>
                    <a:pt x="299" y="569"/>
                    <a:pt x="299" y="569"/>
                  </a:cubicBezTo>
                  <a:cubicBezTo>
                    <a:pt x="298" y="567"/>
                    <a:pt x="296" y="566"/>
                    <a:pt x="292" y="566"/>
                  </a:cubicBezTo>
                  <a:cubicBezTo>
                    <a:pt x="290" y="566"/>
                    <a:pt x="287" y="567"/>
                    <a:pt x="285" y="568"/>
                  </a:cubicBezTo>
                  <a:cubicBezTo>
                    <a:pt x="283" y="569"/>
                    <a:pt x="281" y="570"/>
                    <a:pt x="279" y="570"/>
                  </a:cubicBezTo>
                  <a:cubicBezTo>
                    <a:pt x="269" y="570"/>
                    <a:pt x="263" y="554"/>
                    <a:pt x="262" y="549"/>
                  </a:cubicBezTo>
                  <a:cubicBezTo>
                    <a:pt x="256" y="542"/>
                    <a:pt x="252" y="539"/>
                    <a:pt x="249" y="539"/>
                  </a:cubicBezTo>
                  <a:cubicBezTo>
                    <a:pt x="247" y="539"/>
                    <a:pt x="245" y="540"/>
                    <a:pt x="241" y="542"/>
                  </a:cubicBezTo>
                  <a:lnTo>
                    <a:pt x="239" y="544"/>
                  </a:lnTo>
                  <a:cubicBezTo>
                    <a:pt x="233" y="547"/>
                    <a:pt x="228" y="550"/>
                    <a:pt x="224" y="550"/>
                  </a:cubicBezTo>
                  <a:cubicBezTo>
                    <a:pt x="220" y="550"/>
                    <a:pt x="215" y="548"/>
                    <a:pt x="214" y="539"/>
                  </a:cubicBezTo>
                  <a:cubicBezTo>
                    <a:pt x="212" y="529"/>
                    <a:pt x="212" y="529"/>
                    <a:pt x="203" y="527"/>
                  </a:cubicBezTo>
                  <a:cubicBezTo>
                    <a:pt x="196" y="526"/>
                    <a:pt x="192" y="524"/>
                    <a:pt x="190" y="520"/>
                  </a:cubicBezTo>
                  <a:cubicBezTo>
                    <a:pt x="188" y="515"/>
                    <a:pt x="190" y="508"/>
                    <a:pt x="192" y="504"/>
                  </a:cubicBezTo>
                  <a:cubicBezTo>
                    <a:pt x="193" y="503"/>
                    <a:pt x="194" y="501"/>
                    <a:pt x="193" y="500"/>
                  </a:cubicBezTo>
                  <a:cubicBezTo>
                    <a:pt x="192" y="499"/>
                    <a:pt x="189" y="497"/>
                    <a:pt x="182" y="497"/>
                  </a:cubicBezTo>
                  <a:lnTo>
                    <a:pt x="180" y="497"/>
                  </a:lnTo>
                  <a:cubicBezTo>
                    <a:pt x="175" y="497"/>
                    <a:pt x="171" y="497"/>
                    <a:pt x="168" y="498"/>
                  </a:cubicBezTo>
                  <a:cubicBezTo>
                    <a:pt x="163" y="499"/>
                    <a:pt x="159" y="500"/>
                    <a:pt x="154" y="500"/>
                  </a:cubicBezTo>
                  <a:cubicBezTo>
                    <a:pt x="151" y="500"/>
                    <a:pt x="148" y="499"/>
                    <a:pt x="145" y="499"/>
                  </a:cubicBezTo>
                  <a:cubicBezTo>
                    <a:pt x="136" y="498"/>
                    <a:pt x="128" y="493"/>
                    <a:pt x="120" y="487"/>
                  </a:cubicBezTo>
                  <a:cubicBezTo>
                    <a:pt x="114" y="484"/>
                    <a:pt x="108" y="480"/>
                    <a:pt x="101" y="477"/>
                  </a:cubicBezTo>
                  <a:cubicBezTo>
                    <a:pt x="98" y="476"/>
                    <a:pt x="94" y="475"/>
                    <a:pt x="91" y="475"/>
                  </a:cubicBezTo>
                  <a:cubicBezTo>
                    <a:pt x="82" y="475"/>
                    <a:pt x="74" y="479"/>
                    <a:pt x="67" y="482"/>
                  </a:cubicBezTo>
                  <a:cubicBezTo>
                    <a:pt x="65" y="484"/>
                    <a:pt x="62" y="485"/>
                    <a:pt x="60" y="486"/>
                  </a:cubicBezTo>
                  <a:cubicBezTo>
                    <a:pt x="55" y="488"/>
                    <a:pt x="51" y="488"/>
                    <a:pt x="47" y="488"/>
                  </a:cubicBezTo>
                  <a:cubicBezTo>
                    <a:pt x="38" y="488"/>
                    <a:pt x="30" y="484"/>
                    <a:pt x="23" y="476"/>
                  </a:cubicBezTo>
                  <a:cubicBezTo>
                    <a:pt x="7" y="457"/>
                    <a:pt x="0" y="444"/>
                    <a:pt x="3" y="437"/>
                  </a:cubicBezTo>
                  <a:cubicBezTo>
                    <a:pt x="3" y="437"/>
                    <a:pt x="3" y="436"/>
                    <a:pt x="4" y="436"/>
                  </a:cubicBezTo>
                  <a:lnTo>
                    <a:pt x="1" y="433"/>
                  </a:lnTo>
                  <a:lnTo>
                    <a:pt x="11" y="432"/>
                  </a:lnTo>
                  <a:lnTo>
                    <a:pt x="11" y="432"/>
                  </a:lnTo>
                  <a:lnTo>
                    <a:pt x="54" y="432"/>
                  </a:lnTo>
                  <a:cubicBezTo>
                    <a:pt x="62" y="432"/>
                    <a:pt x="64" y="431"/>
                    <a:pt x="66" y="424"/>
                  </a:cubicBezTo>
                  <a:cubicBezTo>
                    <a:pt x="68" y="415"/>
                    <a:pt x="77" y="410"/>
                    <a:pt x="91" y="410"/>
                  </a:cubicBezTo>
                  <a:cubicBezTo>
                    <a:pt x="94" y="410"/>
                    <a:pt x="97" y="410"/>
                    <a:pt x="100" y="411"/>
                  </a:cubicBezTo>
                  <a:cubicBezTo>
                    <a:pt x="110" y="412"/>
                    <a:pt x="120" y="417"/>
                    <a:pt x="127" y="421"/>
                  </a:cubicBezTo>
                  <a:cubicBezTo>
                    <a:pt x="131" y="423"/>
                    <a:pt x="136" y="426"/>
                    <a:pt x="138" y="426"/>
                  </a:cubicBezTo>
                  <a:cubicBezTo>
                    <a:pt x="142" y="418"/>
                    <a:pt x="142" y="416"/>
                    <a:pt x="144" y="405"/>
                  </a:cubicBezTo>
                  <a:lnTo>
                    <a:pt x="144" y="401"/>
                  </a:lnTo>
                  <a:cubicBezTo>
                    <a:pt x="145" y="396"/>
                    <a:pt x="143" y="392"/>
                    <a:pt x="141" y="387"/>
                  </a:cubicBezTo>
                  <a:cubicBezTo>
                    <a:pt x="138" y="380"/>
                    <a:pt x="135" y="373"/>
                    <a:pt x="143" y="362"/>
                  </a:cubicBezTo>
                  <a:cubicBezTo>
                    <a:pt x="153" y="347"/>
                    <a:pt x="162" y="340"/>
                    <a:pt x="174" y="333"/>
                  </a:cubicBezTo>
                  <a:cubicBezTo>
                    <a:pt x="177" y="331"/>
                    <a:pt x="180" y="329"/>
                    <a:pt x="182" y="326"/>
                  </a:cubicBezTo>
                  <a:cubicBezTo>
                    <a:pt x="188" y="321"/>
                    <a:pt x="195" y="315"/>
                    <a:pt x="204" y="315"/>
                  </a:cubicBezTo>
                  <a:cubicBezTo>
                    <a:pt x="207" y="315"/>
                    <a:pt x="210" y="316"/>
                    <a:pt x="213" y="317"/>
                  </a:cubicBezTo>
                  <a:cubicBezTo>
                    <a:pt x="217" y="319"/>
                    <a:pt x="221" y="322"/>
                    <a:pt x="226" y="324"/>
                  </a:cubicBezTo>
                  <a:cubicBezTo>
                    <a:pt x="235" y="329"/>
                    <a:pt x="244" y="334"/>
                    <a:pt x="251" y="334"/>
                  </a:cubicBezTo>
                  <a:cubicBezTo>
                    <a:pt x="252" y="334"/>
                    <a:pt x="254" y="333"/>
                    <a:pt x="255" y="333"/>
                  </a:cubicBezTo>
                  <a:cubicBezTo>
                    <a:pt x="259" y="330"/>
                    <a:pt x="264" y="328"/>
                    <a:pt x="268" y="327"/>
                  </a:cubicBezTo>
                  <a:cubicBezTo>
                    <a:pt x="275" y="325"/>
                    <a:pt x="280" y="323"/>
                    <a:pt x="282" y="319"/>
                  </a:cubicBezTo>
                  <a:cubicBezTo>
                    <a:pt x="285" y="312"/>
                    <a:pt x="290" y="309"/>
                    <a:pt x="296" y="304"/>
                  </a:cubicBezTo>
                  <a:cubicBezTo>
                    <a:pt x="299" y="302"/>
                    <a:pt x="302" y="300"/>
                    <a:pt x="307" y="296"/>
                  </a:cubicBezTo>
                  <a:cubicBezTo>
                    <a:pt x="309" y="294"/>
                    <a:pt x="311" y="292"/>
                    <a:pt x="313" y="291"/>
                  </a:cubicBezTo>
                  <a:cubicBezTo>
                    <a:pt x="320" y="285"/>
                    <a:pt x="325" y="280"/>
                    <a:pt x="331" y="280"/>
                  </a:cubicBezTo>
                  <a:cubicBezTo>
                    <a:pt x="334" y="280"/>
                    <a:pt x="337" y="281"/>
                    <a:pt x="340" y="283"/>
                  </a:cubicBezTo>
                  <a:cubicBezTo>
                    <a:pt x="341" y="284"/>
                    <a:pt x="343" y="285"/>
                    <a:pt x="344" y="285"/>
                  </a:cubicBezTo>
                  <a:cubicBezTo>
                    <a:pt x="347" y="285"/>
                    <a:pt x="350" y="282"/>
                    <a:pt x="351" y="278"/>
                  </a:cubicBezTo>
                  <a:cubicBezTo>
                    <a:pt x="351" y="277"/>
                    <a:pt x="352" y="276"/>
                    <a:pt x="352" y="275"/>
                  </a:cubicBezTo>
                  <a:cubicBezTo>
                    <a:pt x="352" y="268"/>
                    <a:pt x="356" y="266"/>
                    <a:pt x="367" y="265"/>
                  </a:cubicBezTo>
                  <a:cubicBezTo>
                    <a:pt x="377" y="263"/>
                    <a:pt x="378" y="243"/>
                    <a:pt x="377" y="236"/>
                  </a:cubicBezTo>
                  <a:lnTo>
                    <a:pt x="377" y="233"/>
                  </a:lnTo>
                  <a:lnTo>
                    <a:pt x="380" y="232"/>
                  </a:lnTo>
                  <a:cubicBezTo>
                    <a:pt x="381" y="232"/>
                    <a:pt x="393" y="230"/>
                    <a:pt x="394" y="220"/>
                  </a:cubicBezTo>
                  <a:cubicBezTo>
                    <a:pt x="395" y="216"/>
                    <a:pt x="396" y="210"/>
                    <a:pt x="401" y="210"/>
                  </a:cubicBezTo>
                  <a:cubicBezTo>
                    <a:pt x="404" y="210"/>
                    <a:pt x="407" y="212"/>
                    <a:pt x="411" y="216"/>
                  </a:cubicBezTo>
                  <a:cubicBezTo>
                    <a:pt x="412" y="218"/>
                    <a:pt x="414" y="220"/>
                    <a:pt x="416" y="222"/>
                  </a:cubicBezTo>
                  <a:cubicBezTo>
                    <a:pt x="420" y="226"/>
                    <a:pt x="423" y="228"/>
                    <a:pt x="427" y="228"/>
                  </a:cubicBezTo>
                  <a:cubicBezTo>
                    <a:pt x="431" y="228"/>
                    <a:pt x="435" y="225"/>
                    <a:pt x="439" y="222"/>
                  </a:cubicBezTo>
                  <a:cubicBezTo>
                    <a:pt x="444" y="218"/>
                    <a:pt x="457" y="210"/>
                    <a:pt x="470" y="210"/>
                  </a:cubicBezTo>
                  <a:cubicBezTo>
                    <a:pt x="472" y="210"/>
                    <a:pt x="474" y="210"/>
                    <a:pt x="475" y="210"/>
                  </a:cubicBezTo>
                  <a:cubicBezTo>
                    <a:pt x="483" y="212"/>
                    <a:pt x="486" y="217"/>
                    <a:pt x="489" y="221"/>
                  </a:cubicBezTo>
                  <a:cubicBezTo>
                    <a:pt x="491" y="224"/>
                    <a:pt x="493" y="227"/>
                    <a:pt x="496" y="228"/>
                  </a:cubicBezTo>
                  <a:cubicBezTo>
                    <a:pt x="500" y="230"/>
                    <a:pt x="505" y="231"/>
                    <a:pt x="512" y="231"/>
                  </a:cubicBezTo>
                  <a:cubicBezTo>
                    <a:pt x="516" y="231"/>
                    <a:pt x="521" y="231"/>
                    <a:pt x="527" y="232"/>
                  </a:cubicBezTo>
                  <a:cubicBezTo>
                    <a:pt x="546" y="235"/>
                    <a:pt x="576" y="265"/>
                    <a:pt x="580" y="268"/>
                  </a:cubicBezTo>
                  <a:cubicBezTo>
                    <a:pt x="582" y="271"/>
                    <a:pt x="585" y="275"/>
                    <a:pt x="587" y="279"/>
                  </a:cubicBezTo>
                  <a:cubicBezTo>
                    <a:pt x="591" y="288"/>
                    <a:pt x="595" y="294"/>
                    <a:pt x="603" y="294"/>
                  </a:cubicBezTo>
                  <a:cubicBezTo>
                    <a:pt x="604" y="294"/>
                    <a:pt x="606" y="294"/>
                    <a:pt x="608" y="293"/>
                  </a:cubicBezTo>
                  <a:cubicBezTo>
                    <a:pt x="614" y="291"/>
                    <a:pt x="619" y="290"/>
                    <a:pt x="624" y="288"/>
                  </a:cubicBezTo>
                  <a:cubicBezTo>
                    <a:pt x="631" y="285"/>
                    <a:pt x="637" y="283"/>
                    <a:pt x="644" y="283"/>
                  </a:cubicBezTo>
                  <a:cubicBezTo>
                    <a:pt x="647" y="283"/>
                    <a:pt x="650" y="283"/>
                    <a:pt x="654" y="285"/>
                  </a:cubicBezTo>
                  <a:cubicBezTo>
                    <a:pt x="657" y="285"/>
                    <a:pt x="660" y="286"/>
                    <a:pt x="662" y="287"/>
                  </a:cubicBezTo>
                  <a:cubicBezTo>
                    <a:pt x="667" y="289"/>
                    <a:pt x="671" y="290"/>
                    <a:pt x="674" y="290"/>
                  </a:cubicBezTo>
                  <a:cubicBezTo>
                    <a:pt x="678" y="290"/>
                    <a:pt x="681" y="289"/>
                    <a:pt x="686" y="287"/>
                  </a:cubicBezTo>
                  <a:cubicBezTo>
                    <a:pt x="690" y="285"/>
                    <a:pt x="694" y="284"/>
                    <a:pt x="698" y="284"/>
                  </a:cubicBezTo>
                  <a:cubicBezTo>
                    <a:pt x="704" y="284"/>
                    <a:pt x="709" y="287"/>
                    <a:pt x="712" y="291"/>
                  </a:cubicBezTo>
                  <a:cubicBezTo>
                    <a:pt x="715" y="294"/>
                    <a:pt x="717" y="299"/>
                    <a:pt x="716" y="304"/>
                  </a:cubicBezTo>
                  <a:cubicBezTo>
                    <a:pt x="715" y="306"/>
                    <a:pt x="715" y="309"/>
                    <a:pt x="717" y="311"/>
                  </a:cubicBezTo>
                  <a:cubicBezTo>
                    <a:pt x="718" y="313"/>
                    <a:pt x="721" y="314"/>
                    <a:pt x="725" y="314"/>
                  </a:cubicBezTo>
                  <a:cubicBezTo>
                    <a:pt x="727" y="314"/>
                    <a:pt x="730" y="314"/>
                    <a:pt x="732" y="313"/>
                  </a:cubicBezTo>
                  <a:cubicBezTo>
                    <a:pt x="734" y="312"/>
                    <a:pt x="736" y="312"/>
                    <a:pt x="738" y="312"/>
                  </a:cubicBezTo>
                  <a:cubicBezTo>
                    <a:pt x="746" y="312"/>
                    <a:pt x="750" y="319"/>
                    <a:pt x="754" y="325"/>
                  </a:cubicBezTo>
                  <a:cubicBezTo>
                    <a:pt x="756" y="329"/>
                    <a:pt x="758" y="333"/>
                    <a:pt x="762" y="335"/>
                  </a:cubicBezTo>
                  <a:lnTo>
                    <a:pt x="766" y="338"/>
                  </a:lnTo>
                  <a:cubicBezTo>
                    <a:pt x="771" y="341"/>
                    <a:pt x="774" y="343"/>
                    <a:pt x="777" y="343"/>
                  </a:cubicBezTo>
                  <a:cubicBezTo>
                    <a:pt x="778" y="343"/>
                    <a:pt x="780" y="342"/>
                    <a:pt x="782" y="341"/>
                  </a:cubicBezTo>
                  <a:cubicBezTo>
                    <a:pt x="791" y="337"/>
                    <a:pt x="815" y="335"/>
                    <a:pt x="816" y="334"/>
                  </a:cubicBezTo>
                  <a:lnTo>
                    <a:pt x="817" y="334"/>
                  </a:lnTo>
                  <a:lnTo>
                    <a:pt x="818" y="335"/>
                  </a:lnTo>
                  <a:cubicBezTo>
                    <a:pt x="823" y="338"/>
                    <a:pt x="827" y="341"/>
                    <a:pt x="832" y="341"/>
                  </a:cubicBezTo>
                  <a:cubicBezTo>
                    <a:pt x="835" y="341"/>
                    <a:pt x="838" y="340"/>
                    <a:pt x="841" y="339"/>
                  </a:cubicBezTo>
                  <a:cubicBezTo>
                    <a:pt x="846" y="337"/>
                    <a:pt x="852" y="333"/>
                    <a:pt x="856" y="330"/>
                  </a:cubicBezTo>
                  <a:cubicBezTo>
                    <a:pt x="860" y="327"/>
                    <a:pt x="863" y="324"/>
                    <a:pt x="867" y="324"/>
                  </a:cubicBezTo>
                  <a:cubicBezTo>
                    <a:pt x="869" y="324"/>
                    <a:pt x="871" y="326"/>
                    <a:pt x="872" y="328"/>
                  </a:cubicBezTo>
                  <a:cubicBezTo>
                    <a:pt x="873" y="332"/>
                    <a:pt x="872" y="336"/>
                    <a:pt x="871" y="341"/>
                  </a:cubicBezTo>
                  <a:cubicBezTo>
                    <a:pt x="870" y="345"/>
                    <a:pt x="868" y="351"/>
                    <a:pt x="870" y="353"/>
                  </a:cubicBezTo>
                  <a:cubicBezTo>
                    <a:pt x="870" y="354"/>
                    <a:pt x="872" y="354"/>
                    <a:pt x="873" y="354"/>
                  </a:cubicBezTo>
                  <a:cubicBezTo>
                    <a:pt x="884" y="354"/>
                    <a:pt x="884" y="354"/>
                    <a:pt x="890" y="345"/>
                  </a:cubicBezTo>
                  <a:lnTo>
                    <a:pt x="894" y="340"/>
                  </a:lnTo>
                  <a:cubicBezTo>
                    <a:pt x="901" y="330"/>
                    <a:pt x="905" y="328"/>
                    <a:pt x="911" y="325"/>
                  </a:cubicBezTo>
                  <a:cubicBezTo>
                    <a:pt x="913" y="324"/>
                    <a:pt x="917" y="323"/>
                    <a:pt x="921" y="320"/>
                  </a:cubicBezTo>
                  <a:cubicBezTo>
                    <a:pt x="929" y="315"/>
                    <a:pt x="930" y="311"/>
                    <a:pt x="932" y="305"/>
                  </a:cubicBezTo>
                  <a:cubicBezTo>
                    <a:pt x="933" y="302"/>
                    <a:pt x="935" y="299"/>
                    <a:pt x="937" y="295"/>
                  </a:cubicBezTo>
                  <a:cubicBezTo>
                    <a:pt x="939" y="291"/>
                    <a:pt x="951" y="272"/>
                    <a:pt x="964" y="272"/>
                  </a:cubicBezTo>
                  <a:cubicBezTo>
                    <a:pt x="967" y="272"/>
                    <a:pt x="969" y="273"/>
                    <a:pt x="971" y="274"/>
                  </a:cubicBezTo>
                  <a:cubicBezTo>
                    <a:pt x="975" y="278"/>
                    <a:pt x="978" y="283"/>
                    <a:pt x="980" y="288"/>
                  </a:cubicBezTo>
                  <a:cubicBezTo>
                    <a:pt x="983" y="294"/>
                    <a:pt x="985" y="297"/>
                    <a:pt x="988" y="297"/>
                  </a:cubicBezTo>
                  <a:lnTo>
                    <a:pt x="994" y="298"/>
                  </a:lnTo>
                  <a:cubicBezTo>
                    <a:pt x="999" y="298"/>
                    <a:pt x="1000" y="298"/>
                    <a:pt x="1002" y="286"/>
                  </a:cubicBezTo>
                  <a:cubicBezTo>
                    <a:pt x="1004" y="267"/>
                    <a:pt x="1007" y="261"/>
                    <a:pt x="1024" y="254"/>
                  </a:cubicBezTo>
                  <a:cubicBezTo>
                    <a:pt x="1028" y="252"/>
                    <a:pt x="1031" y="250"/>
                    <a:pt x="1034" y="249"/>
                  </a:cubicBezTo>
                  <a:cubicBezTo>
                    <a:pt x="1040" y="245"/>
                    <a:pt x="1045" y="243"/>
                    <a:pt x="1050" y="243"/>
                  </a:cubicBezTo>
                  <a:cubicBezTo>
                    <a:pt x="1054" y="243"/>
                    <a:pt x="1058" y="245"/>
                    <a:pt x="1061" y="249"/>
                  </a:cubicBezTo>
                  <a:cubicBezTo>
                    <a:pt x="1064" y="253"/>
                    <a:pt x="1067" y="258"/>
                    <a:pt x="1069" y="262"/>
                  </a:cubicBezTo>
                  <a:cubicBezTo>
                    <a:pt x="1072" y="269"/>
                    <a:pt x="1075" y="274"/>
                    <a:pt x="1078" y="274"/>
                  </a:cubicBezTo>
                  <a:cubicBezTo>
                    <a:pt x="1084" y="272"/>
                    <a:pt x="1084" y="272"/>
                    <a:pt x="1086" y="268"/>
                  </a:cubicBezTo>
                  <a:cubicBezTo>
                    <a:pt x="1087" y="265"/>
                    <a:pt x="1089" y="261"/>
                    <a:pt x="1091" y="256"/>
                  </a:cubicBezTo>
                  <a:cubicBezTo>
                    <a:pt x="1095" y="250"/>
                    <a:pt x="1096" y="244"/>
                    <a:pt x="1096" y="240"/>
                  </a:cubicBezTo>
                  <a:cubicBezTo>
                    <a:pt x="1097" y="234"/>
                    <a:pt x="1099" y="227"/>
                    <a:pt x="1107" y="227"/>
                  </a:cubicBezTo>
                  <a:cubicBezTo>
                    <a:pt x="1108" y="227"/>
                    <a:pt x="1109" y="228"/>
                    <a:pt x="1111" y="228"/>
                  </a:cubicBezTo>
                  <a:cubicBezTo>
                    <a:pt x="1114" y="228"/>
                    <a:pt x="1117" y="229"/>
                    <a:pt x="1119" y="230"/>
                  </a:cubicBezTo>
                  <a:cubicBezTo>
                    <a:pt x="1121" y="231"/>
                    <a:pt x="1123" y="231"/>
                    <a:pt x="1123" y="231"/>
                  </a:cubicBezTo>
                  <a:cubicBezTo>
                    <a:pt x="1125" y="231"/>
                    <a:pt x="1126" y="229"/>
                    <a:pt x="1128" y="224"/>
                  </a:cubicBezTo>
                  <a:cubicBezTo>
                    <a:pt x="1130" y="219"/>
                    <a:pt x="1132" y="215"/>
                    <a:pt x="1134" y="211"/>
                  </a:cubicBezTo>
                  <a:cubicBezTo>
                    <a:pt x="1140" y="200"/>
                    <a:pt x="1145" y="190"/>
                    <a:pt x="1143" y="182"/>
                  </a:cubicBezTo>
                  <a:cubicBezTo>
                    <a:pt x="1141" y="171"/>
                    <a:pt x="1138" y="150"/>
                    <a:pt x="1151" y="139"/>
                  </a:cubicBezTo>
                  <a:cubicBezTo>
                    <a:pt x="1155" y="137"/>
                    <a:pt x="1157" y="134"/>
                    <a:pt x="1159" y="133"/>
                  </a:cubicBezTo>
                  <a:cubicBezTo>
                    <a:pt x="1164" y="128"/>
                    <a:pt x="1168" y="125"/>
                    <a:pt x="1176" y="121"/>
                  </a:cubicBezTo>
                  <a:cubicBezTo>
                    <a:pt x="1182" y="119"/>
                    <a:pt x="1183" y="117"/>
                    <a:pt x="1187" y="111"/>
                  </a:cubicBezTo>
                  <a:cubicBezTo>
                    <a:pt x="1190" y="106"/>
                    <a:pt x="1194" y="101"/>
                    <a:pt x="1201" y="92"/>
                  </a:cubicBezTo>
                  <a:cubicBezTo>
                    <a:pt x="1217" y="72"/>
                    <a:pt x="1219" y="71"/>
                    <a:pt x="1232" y="69"/>
                  </a:cubicBezTo>
                  <a:lnTo>
                    <a:pt x="1243" y="68"/>
                  </a:lnTo>
                  <a:cubicBezTo>
                    <a:pt x="1254" y="67"/>
                    <a:pt x="1262" y="66"/>
                    <a:pt x="1268" y="59"/>
                  </a:cubicBezTo>
                  <a:cubicBezTo>
                    <a:pt x="1271" y="57"/>
                    <a:pt x="1271" y="56"/>
                    <a:pt x="1271" y="56"/>
                  </a:cubicBezTo>
                  <a:cubicBezTo>
                    <a:pt x="1270" y="55"/>
                    <a:pt x="1267" y="53"/>
                    <a:pt x="1265" y="51"/>
                  </a:cubicBezTo>
                  <a:cubicBezTo>
                    <a:pt x="1263" y="50"/>
                    <a:pt x="1260" y="48"/>
                    <a:pt x="1258" y="45"/>
                  </a:cubicBezTo>
                  <a:cubicBezTo>
                    <a:pt x="1247" y="34"/>
                    <a:pt x="1246" y="26"/>
                    <a:pt x="1252" y="10"/>
                  </a:cubicBezTo>
                  <a:cubicBezTo>
                    <a:pt x="1255" y="3"/>
                    <a:pt x="1259" y="0"/>
                    <a:pt x="1264" y="0"/>
                  </a:cubicBezTo>
                  <a:cubicBezTo>
                    <a:pt x="1271" y="0"/>
                    <a:pt x="1277" y="8"/>
                    <a:pt x="1283" y="16"/>
                  </a:cubicBezTo>
                  <a:lnTo>
                    <a:pt x="1284" y="18"/>
                  </a:lnTo>
                  <a:cubicBezTo>
                    <a:pt x="1292" y="30"/>
                    <a:pt x="1294" y="32"/>
                    <a:pt x="1305" y="34"/>
                  </a:cubicBezTo>
                  <a:cubicBezTo>
                    <a:pt x="1315" y="36"/>
                    <a:pt x="1318" y="44"/>
                    <a:pt x="1320" y="51"/>
                  </a:cubicBezTo>
                  <a:cubicBezTo>
                    <a:pt x="1321" y="54"/>
                    <a:pt x="1322" y="57"/>
                    <a:pt x="1324" y="60"/>
                  </a:cubicBezTo>
                  <a:cubicBezTo>
                    <a:pt x="1329" y="65"/>
                    <a:pt x="1332" y="75"/>
                    <a:pt x="1335" y="83"/>
                  </a:cubicBezTo>
                  <a:cubicBezTo>
                    <a:pt x="1337" y="87"/>
                    <a:pt x="1338" y="92"/>
                    <a:pt x="1340" y="95"/>
                  </a:cubicBezTo>
                  <a:cubicBezTo>
                    <a:pt x="1344" y="103"/>
                    <a:pt x="1347" y="106"/>
                    <a:pt x="1352" y="106"/>
                  </a:cubicBezTo>
                  <a:cubicBezTo>
                    <a:pt x="1354" y="106"/>
                    <a:pt x="1356" y="105"/>
                    <a:pt x="1359" y="104"/>
                  </a:cubicBezTo>
                  <a:cubicBezTo>
                    <a:pt x="1363" y="102"/>
                    <a:pt x="1366" y="100"/>
                    <a:pt x="1369" y="97"/>
                  </a:cubicBezTo>
                  <a:cubicBezTo>
                    <a:pt x="1374" y="94"/>
                    <a:pt x="1378" y="91"/>
                    <a:pt x="1383" y="91"/>
                  </a:cubicBezTo>
                  <a:cubicBezTo>
                    <a:pt x="1386" y="91"/>
                    <a:pt x="1389" y="92"/>
                    <a:pt x="1391" y="94"/>
                  </a:cubicBezTo>
                  <a:cubicBezTo>
                    <a:pt x="1394" y="96"/>
                    <a:pt x="1397" y="99"/>
                    <a:pt x="1398" y="102"/>
                  </a:cubicBezTo>
                  <a:cubicBezTo>
                    <a:pt x="1401" y="105"/>
                    <a:pt x="1403" y="107"/>
                    <a:pt x="1405" y="107"/>
                  </a:cubicBezTo>
                  <a:cubicBezTo>
                    <a:pt x="1406" y="107"/>
                    <a:pt x="1408" y="107"/>
                    <a:pt x="1409" y="106"/>
                  </a:cubicBezTo>
                  <a:cubicBezTo>
                    <a:pt x="1422" y="102"/>
                    <a:pt x="1422" y="102"/>
                    <a:pt x="1432" y="94"/>
                  </a:cubicBezTo>
                  <a:lnTo>
                    <a:pt x="1436" y="91"/>
                  </a:lnTo>
                  <a:cubicBezTo>
                    <a:pt x="1440" y="87"/>
                    <a:pt x="1443" y="85"/>
                    <a:pt x="1447" y="85"/>
                  </a:cubicBezTo>
                  <a:cubicBezTo>
                    <a:pt x="1450" y="85"/>
                    <a:pt x="1454" y="86"/>
                    <a:pt x="1458" y="89"/>
                  </a:cubicBezTo>
                  <a:cubicBezTo>
                    <a:pt x="1462" y="91"/>
                    <a:pt x="1469" y="93"/>
                    <a:pt x="1476" y="93"/>
                  </a:cubicBezTo>
                  <a:cubicBezTo>
                    <a:pt x="1483" y="93"/>
                    <a:pt x="1489" y="92"/>
                    <a:pt x="1492" y="91"/>
                  </a:cubicBezTo>
                  <a:cubicBezTo>
                    <a:pt x="1493" y="90"/>
                    <a:pt x="1494" y="90"/>
                    <a:pt x="1496" y="90"/>
                  </a:cubicBezTo>
                  <a:cubicBezTo>
                    <a:pt x="1498" y="90"/>
                    <a:pt x="1501" y="91"/>
                    <a:pt x="1503" y="93"/>
                  </a:cubicBezTo>
                  <a:cubicBezTo>
                    <a:pt x="1506" y="97"/>
                    <a:pt x="1507" y="105"/>
                    <a:pt x="1506" y="115"/>
                  </a:cubicBezTo>
                  <a:cubicBezTo>
                    <a:pt x="1505" y="119"/>
                    <a:pt x="1506" y="124"/>
                    <a:pt x="1508" y="129"/>
                  </a:cubicBezTo>
                  <a:cubicBezTo>
                    <a:pt x="1511" y="140"/>
                    <a:pt x="1514" y="153"/>
                    <a:pt x="1498" y="165"/>
                  </a:cubicBezTo>
                  <a:cubicBezTo>
                    <a:pt x="1477" y="180"/>
                    <a:pt x="1460" y="201"/>
                    <a:pt x="1453" y="212"/>
                  </a:cubicBezTo>
                  <a:cubicBezTo>
                    <a:pt x="1451" y="216"/>
                    <a:pt x="1446" y="224"/>
                    <a:pt x="1448" y="228"/>
                  </a:cubicBezTo>
                  <a:cubicBezTo>
                    <a:pt x="1449" y="230"/>
                    <a:pt x="1453" y="232"/>
                    <a:pt x="1459" y="232"/>
                  </a:cubicBezTo>
                  <a:cubicBezTo>
                    <a:pt x="1467" y="233"/>
                    <a:pt x="1473" y="233"/>
                    <a:pt x="1478" y="233"/>
                  </a:cubicBezTo>
                  <a:cubicBezTo>
                    <a:pt x="1486" y="234"/>
                    <a:pt x="1493" y="234"/>
                    <a:pt x="1503" y="237"/>
                  </a:cubicBezTo>
                  <a:cubicBezTo>
                    <a:pt x="1506" y="238"/>
                    <a:pt x="1510" y="238"/>
                    <a:pt x="1511" y="238"/>
                  </a:cubicBezTo>
                  <a:cubicBezTo>
                    <a:pt x="1512" y="238"/>
                    <a:pt x="1513" y="238"/>
                    <a:pt x="1516" y="234"/>
                  </a:cubicBezTo>
                  <a:cubicBezTo>
                    <a:pt x="1517" y="232"/>
                    <a:pt x="1520" y="229"/>
                    <a:pt x="1523" y="225"/>
                  </a:cubicBezTo>
                  <a:cubicBezTo>
                    <a:pt x="1536" y="209"/>
                    <a:pt x="1536" y="209"/>
                    <a:pt x="1556" y="194"/>
                  </a:cubicBezTo>
                  <a:cubicBezTo>
                    <a:pt x="1563" y="188"/>
                    <a:pt x="1566" y="183"/>
                    <a:pt x="1569" y="179"/>
                  </a:cubicBezTo>
                  <a:cubicBezTo>
                    <a:pt x="1573" y="171"/>
                    <a:pt x="1577" y="167"/>
                    <a:pt x="1592" y="167"/>
                  </a:cubicBezTo>
                  <a:lnTo>
                    <a:pt x="1596" y="167"/>
                  </a:lnTo>
                  <a:lnTo>
                    <a:pt x="1596" y="171"/>
                  </a:lnTo>
                  <a:cubicBezTo>
                    <a:pt x="1596" y="182"/>
                    <a:pt x="1599" y="198"/>
                    <a:pt x="1612" y="208"/>
                  </a:cubicBezTo>
                  <a:cubicBezTo>
                    <a:pt x="1617" y="212"/>
                    <a:pt x="1620" y="218"/>
                    <a:pt x="1621" y="224"/>
                  </a:cubicBezTo>
                  <a:cubicBezTo>
                    <a:pt x="1622" y="238"/>
                    <a:pt x="1612" y="253"/>
                    <a:pt x="1604" y="263"/>
                  </a:cubicBezTo>
                  <a:cubicBezTo>
                    <a:pt x="1590" y="280"/>
                    <a:pt x="1587" y="287"/>
                    <a:pt x="1590" y="304"/>
                  </a:cubicBezTo>
                  <a:cubicBezTo>
                    <a:pt x="1593" y="321"/>
                    <a:pt x="1596" y="362"/>
                    <a:pt x="1596" y="380"/>
                  </a:cubicBezTo>
                  <a:cubicBezTo>
                    <a:pt x="1596" y="396"/>
                    <a:pt x="1576" y="420"/>
                    <a:pt x="1563" y="436"/>
                  </a:cubicBezTo>
                  <a:lnTo>
                    <a:pt x="1557" y="443"/>
                  </a:lnTo>
                  <a:cubicBezTo>
                    <a:pt x="1548" y="454"/>
                    <a:pt x="1528" y="470"/>
                    <a:pt x="1498" y="490"/>
                  </a:cubicBezTo>
                  <a:cubicBezTo>
                    <a:pt x="1486" y="498"/>
                    <a:pt x="1486" y="512"/>
                    <a:pt x="1497" y="535"/>
                  </a:cubicBezTo>
                  <a:cubicBezTo>
                    <a:pt x="1503" y="547"/>
                    <a:pt x="1500" y="555"/>
                    <a:pt x="1495" y="565"/>
                  </a:cubicBezTo>
                  <a:cubicBezTo>
                    <a:pt x="1493" y="571"/>
                    <a:pt x="1490" y="577"/>
                    <a:pt x="1488" y="587"/>
                  </a:cubicBezTo>
                  <a:cubicBezTo>
                    <a:pt x="1487" y="591"/>
                    <a:pt x="1488" y="594"/>
                    <a:pt x="1490" y="596"/>
                  </a:cubicBezTo>
                  <a:cubicBezTo>
                    <a:pt x="1494" y="602"/>
                    <a:pt x="1506" y="605"/>
                    <a:pt x="1521" y="605"/>
                  </a:cubicBezTo>
                  <a:cubicBezTo>
                    <a:pt x="1523" y="605"/>
                    <a:pt x="1525" y="605"/>
                    <a:pt x="1525" y="605"/>
                  </a:cubicBezTo>
                  <a:lnTo>
                    <a:pt x="1527" y="605"/>
                  </a:lnTo>
                  <a:lnTo>
                    <a:pt x="1528" y="607"/>
                  </a:lnTo>
                  <a:cubicBezTo>
                    <a:pt x="1528" y="607"/>
                    <a:pt x="1545" y="629"/>
                    <a:pt x="1568" y="640"/>
                  </a:cubicBezTo>
                  <a:cubicBezTo>
                    <a:pt x="1578" y="646"/>
                    <a:pt x="1585" y="651"/>
                    <a:pt x="1591" y="655"/>
                  </a:cubicBezTo>
                  <a:cubicBezTo>
                    <a:pt x="1599" y="661"/>
                    <a:pt x="1605" y="666"/>
                    <a:pt x="1616" y="669"/>
                  </a:cubicBezTo>
                  <a:cubicBezTo>
                    <a:pt x="1632" y="673"/>
                    <a:pt x="1635" y="684"/>
                    <a:pt x="1640" y="697"/>
                  </a:cubicBezTo>
                  <a:cubicBezTo>
                    <a:pt x="1643" y="704"/>
                    <a:pt x="1646" y="712"/>
                    <a:pt x="1651" y="720"/>
                  </a:cubicBezTo>
                  <a:cubicBezTo>
                    <a:pt x="1659" y="736"/>
                    <a:pt x="1684" y="745"/>
                    <a:pt x="1704" y="753"/>
                  </a:cubicBezTo>
                  <a:cubicBezTo>
                    <a:pt x="1715" y="757"/>
                    <a:pt x="1725" y="761"/>
                    <a:pt x="1731" y="766"/>
                  </a:cubicBezTo>
                  <a:cubicBezTo>
                    <a:pt x="1742" y="774"/>
                    <a:pt x="1767" y="796"/>
                    <a:pt x="1767" y="810"/>
                  </a:cubicBezTo>
                  <a:cubicBezTo>
                    <a:pt x="1767" y="813"/>
                    <a:pt x="1765" y="816"/>
                    <a:pt x="1763" y="818"/>
                  </a:cubicBezTo>
                  <a:cubicBezTo>
                    <a:pt x="1753" y="825"/>
                    <a:pt x="1750" y="844"/>
                    <a:pt x="1755" y="860"/>
                  </a:cubicBezTo>
                  <a:cubicBezTo>
                    <a:pt x="1756" y="863"/>
                    <a:pt x="1757" y="865"/>
                    <a:pt x="1758" y="867"/>
                  </a:cubicBezTo>
                  <a:cubicBezTo>
                    <a:pt x="1762" y="880"/>
                    <a:pt x="1765" y="888"/>
                    <a:pt x="1752" y="905"/>
                  </a:cubicBezTo>
                  <a:cubicBezTo>
                    <a:pt x="1748" y="909"/>
                    <a:pt x="1745" y="913"/>
                    <a:pt x="1742" y="916"/>
                  </a:cubicBezTo>
                  <a:cubicBezTo>
                    <a:pt x="1734" y="925"/>
                    <a:pt x="1729" y="931"/>
                    <a:pt x="1720" y="947"/>
                  </a:cubicBezTo>
                  <a:cubicBezTo>
                    <a:pt x="1715" y="959"/>
                    <a:pt x="1718" y="964"/>
                    <a:pt x="1724" y="971"/>
                  </a:cubicBezTo>
                  <a:cubicBezTo>
                    <a:pt x="1728" y="977"/>
                    <a:pt x="1734" y="984"/>
                    <a:pt x="1735" y="995"/>
                  </a:cubicBezTo>
                  <a:cubicBezTo>
                    <a:pt x="1737" y="1008"/>
                    <a:pt x="1741" y="1019"/>
                    <a:pt x="1746" y="1029"/>
                  </a:cubicBezTo>
                  <a:cubicBezTo>
                    <a:pt x="1749" y="1036"/>
                    <a:pt x="1751" y="1043"/>
                    <a:pt x="1752" y="1049"/>
                  </a:cubicBezTo>
                  <a:cubicBezTo>
                    <a:pt x="1754" y="1059"/>
                    <a:pt x="1781" y="1063"/>
                    <a:pt x="1796" y="1065"/>
                  </a:cubicBezTo>
                  <a:cubicBezTo>
                    <a:pt x="1799" y="1066"/>
                    <a:pt x="1802" y="1066"/>
                    <a:pt x="1804" y="1067"/>
                  </a:cubicBezTo>
                  <a:cubicBezTo>
                    <a:pt x="1814" y="1068"/>
                    <a:pt x="1822" y="1076"/>
                    <a:pt x="1827" y="1086"/>
                  </a:cubicBezTo>
                  <a:cubicBezTo>
                    <a:pt x="1831" y="1096"/>
                    <a:pt x="1831" y="1105"/>
                    <a:pt x="1827" y="1110"/>
                  </a:cubicBezTo>
                  <a:cubicBezTo>
                    <a:pt x="1825" y="1114"/>
                    <a:pt x="1822" y="1117"/>
                    <a:pt x="1819" y="1118"/>
                  </a:cubicBezTo>
                  <a:cubicBezTo>
                    <a:pt x="1816" y="1121"/>
                    <a:pt x="1815" y="1122"/>
                    <a:pt x="1816" y="1124"/>
                  </a:cubicBezTo>
                  <a:cubicBezTo>
                    <a:pt x="1818" y="1129"/>
                    <a:pt x="1824" y="1132"/>
                    <a:pt x="1827" y="1133"/>
                  </a:cubicBezTo>
                  <a:lnTo>
                    <a:pt x="1828" y="1133"/>
                  </a:lnTo>
                  <a:cubicBezTo>
                    <a:pt x="1830" y="1133"/>
                    <a:pt x="1832" y="1134"/>
                    <a:pt x="1833" y="1136"/>
                  </a:cubicBezTo>
                  <a:cubicBezTo>
                    <a:pt x="1834" y="1139"/>
                    <a:pt x="1834" y="1144"/>
                    <a:pt x="1824" y="1157"/>
                  </a:cubicBezTo>
                  <a:cubicBezTo>
                    <a:pt x="1814" y="1171"/>
                    <a:pt x="1824" y="1189"/>
                    <a:pt x="1855" y="1212"/>
                  </a:cubicBezTo>
                  <a:cubicBezTo>
                    <a:pt x="1878" y="1229"/>
                    <a:pt x="1860" y="1262"/>
                    <a:pt x="1850" y="1282"/>
                  </a:cubicBezTo>
                  <a:cubicBezTo>
                    <a:pt x="1848" y="1285"/>
                    <a:pt x="1846" y="1287"/>
                    <a:pt x="1845" y="1290"/>
                  </a:cubicBezTo>
                  <a:cubicBezTo>
                    <a:pt x="1839" y="1302"/>
                    <a:pt x="1841" y="1309"/>
                    <a:pt x="1843" y="1321"/>
                  </a:cubicBezTo>
                  <a:cubicBezTo>
                    <a:pt x="1844" y="1325"/>
                    <a:pt x="1845" y="1329"/>
                    <a:pt x="1845" y="1334"/>
                  </a:cubicBezTo>
                  <a:cubicBezTo>
                    <a:pt x="1849" y="1358"/>
                    <a:pt x="1825" y="1391"/>
                    <a:pt x="1809" y="1407"/>
                  </a:cubicBezTo>
                  <a:cubicBezTo>
                    <a:pt x="1792" y="1424"/>
                    <a:pt x="1788" y="1428"/>
                    <a:pt x="1798" y="1446"/>
                  </a:cubicBezTo>
                  <a:cubicBezTo>
                    <a:pt x="1803" y="1454"/>
                    <a:pt x="1809" y="1459"/>
                    <a:pt x="1814" y="1465"/>
                  </a:cubicBezTo>
                  <a:cubicBezTo>
                    <a:pt x="1822" y="1473"/>
                    <a:pt x="1830" y="1481"/>
                    <a:pt x="1834" y="1496"/>
                  </a:cubicBezTo>
                  <a:lnTo>
                    <a:pt x="1834" y="1498"/>
                  </a:lnTo>
                  <a:cubicBezTo>
                    <a:pt x="1840" y="1520"/>
                    <a:pt x="1843" y="1532"/>
                    <a:pt x="1863" y="1537"/>
                  </a:cubicBezTo>
                  <a:cubicBezTo>
                    <a:pt x="1882" y="1542"/>
                    <a:pt x="1884" y="1554"/>
                    <a:pt x="1887" y="1569"/>
                  </a:cubicBezTo>
                  <a:cubicBezTo>
                    <a:pt x="1888" y="1575"/>
                    <a:pt x="1889" y="1581"/>
                    <a:pt x="1892" y="1589"/>
                  </a:cubicBezTo>
                  <a:cubicBezTo>
                    <a:pt x="1900" y="1615"/>
                    <a:pt x="1901" y="1620"/>
                    <a:pt x="1891" y="1633"/>
                  </a:cubicBezTo>
                  <a:cubicBezTo>
                    <a:pt x="1885" y="1642"/>
                    <a:pt x="1873" y="1652"/>
                    <a:pt x="1868" y="1657"/>
                  </a:cubicBezTo>
                  <a:lnTo>
                    <a:pt x="1875" y="1663"/>
                  </a:lnTo>
                  <a:lnTo>
                    <a:pt x="1869" y="1666"/>
                  </a:lnTo>
                  <a:cubicBezTo>
                    <a:pt x="1854" y="1670"/>
                    <a:pt x="1844" y="1674"/>
                    <a:pt x="1841" y="1676"/>
                  </a:cubicBezTo>
                  <a:cubicBezTo>
                    <a:pt x="1840" y="1677"/>
                    <a:pt x="1838" y="1677"/>
                    <a:pt x="1836" y="1677"/>
                  </a:cubicBezTo>
                  <a:cubicBezTo>
                    <a:pt x="1825" y="1677"/>
                    <a:pt x="1805" y="1663"/>
                    <a:pt x="1801" y="1652"/>
                  </a:cubicBezTo>
                  <a:cubicBezTo>
                    <a:pt x="1799" y="1648"/>
                    <a:pt x="1797" y="1646"/>
                    <a:pt x="1794" y="1646"/>
                  </a:cubicBezTo>
                  <a:cubicBezTo>
                    <a:pt x="1790" y="1646"/>
                    <a:pt x="1787" y="1649"/>
                    <a:pt x="1784" y="1653"/>
                  </a:cubicBezTo>
                  <a:cubicBezTo>
                    <a:pt x="1780" y="1658"/>
                    <a:pt x="1780" y="1661"/>
                    <a:pt x="1780" y="1664"/>
                  </a:cubicBezTo>
                  <a:cubicBezTo>
                    <a:pt x="1780" y="1666"/>
                    <a:pt x="1779" y="1671"/>
                    <a:pt x="1774" y="1671"/>
                  </a:cubicBezTo>
                  <a:cubicBezTo>
                    <a:pt x="1773" y="1671"/>
                    <a:pt x="1771" y="1670"/>
                    <a:pt x="1769" y="1670"/>
                  </a:cubicBezTo>
                  <a:cubicBezTo>
                    <a:pt x="1766" y="1669"/>
                    <a:pt x="1763" y="1669"/>
                    <a:pt x="1760" y="1669"/>
                  </a:cubicBezTo>
                  <a:cubicBezTo>
                    <a:pt x="1755" y="1669"/>
                    <a:pt x="1748" y="1671"/>
                    <a:pt x="1734" y="1676"/>
                  </a:cubicBezTo>
                  <a:cubicBezTo>
                    <a:pt x="1726" y="1680"/>
                    <a:pt x="1723" y="1681"/>
                    <a:pt x="1720" y="1682"/>
                  </a:cubicBezTo>
                  <a:cubicBezTo>
                    <a:pt x="1716" y="1684"/>
                    <a:pt x="1715" y="1685"/>
                    <a:pt x="1703" y="1687"/>
                  </a:cubicBezTo>
                  <a:cubicBezTo>
                    <a:pt x="1694" y="1689"/>
                    <a:pt x="1693" y="1692"/>
                    <a:pt x="1692" y="1696"/>
                  </a:cubicBezTo>
                  <a:cubicBezTo>
                    <a:pt x="1690" y="1701"/>
                    <a:pt x="1688" y="1706"/>
                    <a:pt x="1681" y="1713"/>
                  </a:cubicBezTo>
                  <a:cubicBezTo>
                    <a:pt x="1674" y="1718"/>
                    <a:pt x="1672" y="1722"/>
                    <a:pt x="1671" y="1724"/>
                  </a:cubicBezTo>
                  <a:cubicBezTo>
                    <a:pt x="1670" y="1725"/>
                    <a:pt x="1669" y="1728"/>
                    <a:pt x="1666" y="1728"/>
                  </a:cubicBezTo>
                  <a:cubicBezTo>
                    <a:pt x="1664" y="1728"/>
                    <a:pt x="1663" y="1726"/>
                    <a:pt x="1662" y="1725"/>
                  </a:cubicBezTo>
                  <a:lnTo>
                    <a:pt x="1660" y="1723"/>
                  </a:lnTo>
                  <a:cubicBezTo>
                    <a:pt x="1657" y="1720"/>
                    <a:pt x="1656" y="1717"/>
                    <a:pt x="1655" y="1715"/>
                  </a:cubicBezTo>
                  <a:cubicBezTo>
                    <a:pt x="1654" y="1711"/>
                    <a:pt x="1653" y="1709"/>
                    <a:pt x="1648" y="1709"/>
                  </a:cubicBezTo>
                  <a:cubicBezTo>
                    <a:pt x="1634" y="1709"/>
                    <a:pt x="1618" y="1709"/>
                    <a:pt x="1608" y="1699"/>
                  </a:cubicBezTo>
                  <a:cubicBezTo>
                    <a:pt x="1606" y="1698"/>
                    <a:pt x="1603" y="1697"/>
                    <a:pt x="1599" y="1697"/>
                  </a:cubicBezTo>
                  <a:cubicBezTo>
                    <a:pt x="1588" y="1697"/>
                    <a:pt x="1573" y="1702"/>
                    <a:pt x="1564" y="1705"/>
                  </a:cubicBezTo>
                  <a:cubicBezTo>
                    <a:pt x="1558" y="1707"/>
                    <a:pt x="1556" y="1711"/>
                    <a:pt x="1553" y="1721"/>
                  </a:cubicBezTo>
                  <a:cubicBezTo>
                    <a:pt x="1552" y="1726"/>
                    <a:pt x="1550" y="1731"/>
                    <a:pt x="1547" y="1738"/>
                  </a:cubicBezTo>
                  <a:cubicBezTo>
                    <a:pt x="1544" y="1743"/>
                    <a:pt x="1543" y="1747"/>
                    <a:pt x="1542" y="1750"/>
                  </a:cubicBezTo>
                  <a:cubicBezTo>
                    <a:pt x="1539" y="1757"/>
                    <a:pt x="1537" y="1760"/>
                    <a:pt x="1527" y="1763"/>
                  </a:cubicBezTo>
                  <a:cubicBezTo>
                    <a:pt x="1523" y="1765"/>
                    <a:pt x="1522" y="1767"/>
                    <a:pt x="1526" y="1778"/>
                  </a:cubicBezTo>
                  <a:cubicBezTo>
                    <a:pt x="1527" y="1783"/>
                    <a:pt x="1529" y="1788"/>
                    <a:pt x="1530" y="1794"/>
                  </a:cubicBezTo>
                  <a:cubicBezTo>
                    <a:pt x="1531" y="1808"/>
                    <a:pt x="1527" y="1816"/>
                    <a:pt x="1521" y="1826"/>
                  </a:cubicBezTo>
                  <a:cubicBezTo>
                    <a:pt x="1519" y="1829"/>
                    <a:pt x="1516" y="1833"/>
                    <a:pt x="1514" y="1838"/>
                  </a:cubicBezTo>
                  <a:cubicBezTo>
                    <a:pt x="1508" y="1849"/>
                    <a:pt x="1502" y="1851"/>
                    <a:pt x="1499" y="1851"/>
                  </a:cubicBezTo>
                  <a:cubicBezTo>
                    <a:pt x="1492" y="1851"/>
                    <a:pt x="1487" y="1844"/>
                    <a:pt x="1487" y="1836"/>
                  </a:cubicBezTo>
                  <a:cubicBezTo>
                    <a:pt x="1487" y="1831"/>
                    <a:pt x="1486" y="1831"/>
                    <a:pt x="1484" y="1831"/>
                  </a:cubicBezTo>
                  <a:cubicBezTo>
                    <a:pt x="1483" y="1831"/>
                    <a:pt x="1479" y="1832"/>
                    <a:pt x="1471" y="1837"/>
                  </a:cubicBezTo>
                  <a:cubicBezTo>
                    <a:pt x="1462" y="1843"/>
                    <a:pt x="1456" y="1844"/>
                    <a:pt x="1445" y="1846"/>
                  </a:cubicBezTo>
                  <a:cubicBezTo>
                    <a:pt x="1440" y="1847"/>
                    <a:pt x="1433" y="1848"/>
                    <a:pt x="1425" y="1851"/>
                  </a:cubicBezTo>
                  <a:cubicBezTo>
                    <a:pt x="1417" y="1853"/>
                    <a:pt x="1411" y="1854"/>
                    <a:pt x="1406" y="1855"/>
                  </a:cubicBezTo>
                  <a:cubicBezTo>
                    <a:pt x="1394" y="1858"/>
                    <a:pt x="1386" y="1860"/>
                    <a:pt x="1371" y="1866"/>
                  </a:cubicBezTo>
                  <a:cubicBezTo>
                    <a:pt x="1365" y="1868"/>
                    <a:pt x="1359" y="1869"/>
                    <a:pt x="1351" y="1869"/>
                  </a:cubicBezTo>
                  <a:close/>
                </a:path>
              </a:pathLst>
            </a:custGeom>
            <a:solidFill>
              <a:srgbClr val="FFA880">
                <a:lumMod val="20000"/>
                <a:lumOff val="80000"/>
              </a:srgbClr>
            </a:solidFill>
            <a:ln w="3175" cap="flat" cmpd="sng">
              <a:solidFill>
                <a:srgbClr val="7030A0"/>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50" name="Freeform 669">
              <a:extLst>
                <a:ext uri="{FF2B5EF4-FFF2-40B4-BE49-F238E27FC236}">
                  <a16:creationId xmlns:a16="http://schemas.microsoft.com/office/drawing/2014/main" id="{E329D086-C36B-9492-A18B-44AED2675008}"/>
                </a:ext>
              </a:extLst>
            </p:cNvPr>
            <p:cNvSpPr>
              <a:spLocks/>
            </p:cNvSpPr>
            <p:nvPr/>
          </p:nvSpPr>
          <p:spPr bwMode="auto">
            <a:xfrm>
              <a:off x="4066766" y="2545303"/>
              <a:ext cx="766842" cy="631835"/>
            </a:xfrm>
            <a:custGeom>
              <a:avLst/>
              <a:gdLst>
                <a:gd name="T0" fmla="*/ 845 w 879"/>
                <a:gd name="T1" fmla="*/ 483 h 725"/>
                <a:gd name="T2" fmla="*/ 803 w 879"/>
                <a:gd name="T3" fmla="*/ 455 h 725"/>
                <a:gd name="T4" fmla="*/ 772 w 879"/>
                <a:gd name="T5" fmla="*/ 444 h 725"/>
                <a:gd name="T6" fmla="*/ 707 w 879"/>
                <a:gd name="T7" fmla="*/ 432 h 725"/>
                <a:gd name="T8" fmla="*/ 695 w 879"/>
                <a:gd name="T9" fmla="*/ 440 h 725"/>
                <a:gd name="T10" fmla="*/ 698 w 879"/>
                <a:gd name="T11" fmla="*/ 389 h 725"/>
                <a:gd name="T12" fmla="*/ 700 w 879"/>
                <a:gd name="T13" fmla="*/ 313 h 725"/>
                <a:gd name="T14" fmla="*/ 648 w 879"/>
                <a:gd name="T15" fmla="*/ 251 h 725"/>
                <a:gd name="T16" fmla="*/ 610 w 879"/>
                <a:gd name="T17" fmla="*/ 198 h 725"/>
                <a:gd name="T18" fmla="*/ 539 w 879"/>
                <a:gd name="T19" fmla="*/ 122 h 725"/>
                <a:gd name="T20" fmla="*/ 530 w 879"/>
                <a:gd name="T21" fmla="*/ 49 h 725"/>
                <a:gd name="T22" fmla="*/ 509 w 879"/>
                <a:gd name="T23" fmla="*/ 3 h 725"/>
                <a:gd name="T24" fmla="*/ 495 w 879"/>
                <a:gd name="T25" fmla="*/ 41 h 725"/>
                <a:gd name="T26" fmla="*/ 461 w 879"/>
                <a:gd name="T27" fmla="*/ 57 h 725"/>
                <a:gd name="T28" fmla="*/ 435 w 879"/>
                <a:gd name="T29" fmla="*/ 87 h 725"/>
                <a:gd name="T30" fmla="*/ 394 w 879"/>
                <a:gd name="T31" fmla="*/ 66 h 725"/>
                <a:gd name="T32" fmla="*/ 374 w 879"/>
                <a:gd name="T33" fmla="*/ 98 h 725"/>
                <a:gd name="T34" fmla="*/ 353 w 879"/>
                <a:gd name="T35" fmla="*/ 111 h 725"/>
                <a:gd name="T36" fmla="*/ 321 w 879"/>
                <a:gd name="T37" fmla="*/ 114 h 725"/>
                <a:gd name="T38" fmla="*/ 281 w 879"/>
                <a:gd name="T39" fmla="*/ 85 h 725"/>
                <a:gd name="T40" fmla="*/ 250 w 879"/>
                <a:gd name="T41" fmla="*/ 51 h 725"/>
                <a:gd name="T42" fmla="*/ 229 w 879"/>
                <a:gd name="T43" fmla="*/ 93 h 725"/>
                <a:gd name="T44" fmla="*/ 180 w 879"/>
                <a:gd name="T45" fmla="*/ 103 h 725"/>
                <a:gd name="T46" fmla="*/ 152 w 879"/>
                <a:gd name="T47" fmla="*/ 158 h 725"/>
                <a:gd name="T48" fmla="*/ 125 w 879"/>
                <a:gd name="T49" fmla="*/ 175 h 725"/>
                <a:gd name="T50" fmla="*/ 88 w 879"/>
                <a:gd name="T51" fmla="*/ 174 h 725"/>
                <a:gd name="T52" fmla="*/ 54 w 879"/>
                <a:gd name="T53" fmla="*/ 189 h 725"/>
                <a:gd name="T54" fmla="*/ 71 w 879"/>
                <a:gd name="T55" fmla="*/ 201 h 725"/>
                <a:gd name="T56" fmla="*/ 74 w 879"/>
                <a:gd name="T57" fmla="*/ 191 h 725"/>
                <a:gd name="T58" fmla="*/ 77 w 879"/>
                <a:gd name="T59" fmla="*/ 240 h 725"/>
                <a:gd name="T60" fmla="*/ 49 w 879"/>
                <a:gd name="T61" fmla="*/ 292 h 725"/>
                <a:gd name="T62" fmla="*/ 97 w 879"/>
                <a:gd name="T63" fmla="*/ 352 h 725"/>
                <a:gd name="T64" fmla="*/ 32 w 879"/>
                <a:gd name="T65" fmla="*/ 462 h 725"/>
                <a:gd name="T66" fmla="*/ 41 w 879"/>
                <a:gd name="T67" fmla="*/ 513 h 725"/>
                <a:gd name="T68" fmla="*/ 16 w 879"/>
                <a:gd name="T69" fmla="*/ 537 h 725"/>
                <a:gd name="T70" fmla="*/ 18 w 879"/>
                <a:gd name="T71" fmla="*/ 569 h 725"/>
                <a:gd name="T72" fmla="*/ 28 w 879"/>
                <a:gd name="T73" fmla="*/ 572 h 725"/>
                <a:gd name="T74" fmla="*/ 49 w 879"/>
                <a:gd name="T75" fmla="*/ 598 h 725"/>
                <a:gd name="T76" fmla="*/ 51 w 879"/>
                <a:gd name="T77" fmla="*/ 610 h 725"/>
                <a:gd name="T78" fmla="*/ 80 w 879"/>
                <a:gd name="T79" fmla="*/ 600 h 725"/>
                <a:gd name="T80" fmla="*/ 94 w 879"/>
                <a:gd name="T81" fmla="*/ 590 h 725"/>
                <a:gd name="T82" fmla="*/ 186 w 879"/>
                <a:gd name="T83" fmla="*/ 548 h 725"/>
                <a:gd name="T84" fmla="*/ 221 w 879"/>
                <a:gd name="T85" fmla="*/ 578 h 725"/>
                <a:gd name="T86" fmla="*/ 298 w 879"/>
                <a:gd name="T87" fmla="*/ 590 h 725"/>
                <a:gd name="T88" fmla="*/ 392 w 879"/>
                <a:gd name="T89" fmla="*/ 617 h 725"/>
                <a:gd name="T90" fmla="*/ 432 w 879"/>
                <a:gd name="T91" fmla="*/ 569 h 725"/>
                <a:gd name="T92" fmla="*/ 505 w 879"/>
                <a:gd name="T93" fmla="*/ 575 h 725"/>
                <a:gd name="T94" fmla="*/ 588 w 879"/>
                <a:gd name="T95" fmla="*/ 592 h 725"/>
                <a:gd name="T96" fmla="*/ 663 w 879"/>
                <a:gd name="T97" fmla="*/ 621 h 725"/>
                <a:gd name="T98" fmla="*/ 725 w 879"/>
                <a:gd name="T99" fmla="*/ 640 h 725"/>
                <a:gd name="T100" fmla="*/ 726 w 879"/>
                <a:gd name="T101" fmla="*/ 720 h 725"/>
                <a:gd name="T102" fmla="*/ 746 w 879"/>
                <a:gd name="T103" fmla="*/ 695 h 725"/>
                <a:gd name="T104" fmla="*/ 764 w 879"/>
                <a:gd name="T105" fmla="*/ 663 h 725"/>
                <a:gd name="T106" fmla="*/ 795 w 879"/>
                <a:gd name="T107" fmla="*/ 653 h 725"/>
                <a:gd name="T108" fmla="*/ 789 w 879"/>
                <a:gd name="T109" fmla="*/ 629 h 725"/>
                <a:gd name="T110" fmla="*/ 799 w 879"/>
                <a:gd name="T111" fmla="*/ 610 h 725"/>
                <a:gd name="T112" fmla="*/ 833 w 879"/>
                <a:gd name="T113" fmla="*/ 594 h 725"/>
                <a:gd name="T114" fmla="*/ 840 w 879"/>
                <a:gd name="T115" fmla="*/ 553 h 725"/>
                <a:gd name="T116" fmla="*/ 851 w 879"/>
                <a:gd name="T117" fmla="*/ 523 h 725"/>
                <a:gd name="T118" fmla="*/ 855 w 879"/>
                <a:gd name="T119" fmla="*/ 517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9" h="725">
                  <a:moveTo>
                    <a:pt x="879" y="510"/>
                  </a:moveTo>
                  <a:lnTo>
                    <a:pt x="873" y="509"/>
                  </a:lnTo>
                  <a:cubicBezTo>
                    <a:pt x="873" y="505"/>
                    <a:pt x="874" y="500"/>
                    <a:pt x="874" y="500"/>
                  </a:cubicBezTo>
                  <a:cubicBezTo>
                    <a:pt x="872" y="500"/>
                    <a:pt x="869" y="499"/>
                    <a:pt x="869" y="499"/>
                  </a:cubicBezTo>
                  <a:cubicBezTo>
                    <a:pt x="870" y="496"/>
                    <a:pt x="872" y="491"/>
                    <a:pt x="872" y="491"/>
                  </a:cubicBezTo>
                  <a:cubicBezTo>
                    <a:pt x="872" y="491"/>
                    <a:pt x="871" y="491"/>
                    <a:pt x="869" y="490"/>
                  </a:cubicBezTo>
                  <a:cubicBezTo>
                    <a:pt x="868" y="489"/>
                    <a:pt x="867" y="488"/>
                    <a:pt x="863" y="487"/>
                  </a:cubicBezTo>
                  <a:cubicBezTo>
                    <a:pt x="859" y="486"/>
                    <a:pt x="855" y="485"/>
                    <a:pt x="851" y="485"/>
                  </a:cubicBezTo>
                  <a:cubicBezTo>
                    <a:pt x="847" y="484"/>
                    <a:pt x="845" y="483"/>
                    <a:pt x="845" y="483"/>
                  </a:cubicBezTo>
                  <a:lnTo>
                    <a:pt x="844" y="483"/>
                  </a:lnTo>
                  <a:cubicBezTo>
                    <a:pt x="843" y="484"/>
                    <a:pt x="841" y="484"/>
                    <a:pt x="838" y="483"/>
                  </a:cubicBezTo>
                  <a:cubicBezTo>
                    <a:pt x="836" y="482"/>
                    <a:pt x="831" y="477"/>
                    <a:pt x="828" y="471"/>
                  </a:cubicBezTo>
                  <a:cubicBezTo>
                    <a:pt x="824" y="466"/>
                    <a:pt x="819" y="457"/>
                    <a:pt x="819" y="457"/>
                  </a:cubicBezTo>
                  <a:cubicBezTo>
                    <a:pt x="816" y="457"/>
                    <a:pt x="813" y="456"/>
                    <a:pt x="810" y="454"/>
                  </a:cubicBezTo>
                  <a:cubicBezTo>
                    <a:pt x="808" y="452"/>
                    <a:pt x="807" y="451"/>
                    <a:pt x="804" y="450"/>
                  </a:cubicBezTo>
                  <a:cubicBezTo>
                    <a:pt x="802" y="448"/>
                    <a:pt x="799" y="445"/>
                    <a:pt x="799" y="445"/>
                  </a:cubicBezTo>
                  <a:lnTo>
                    <a:pt x="798" y="445"/>
                  </a:lnTo>
                  <a:lnTo>
                    <a:pt x="803" y="455"/>
                  </a:lnTo>
                  <a:lnTo>
                    <a:pt x="803" y="462"/>
                  </a:lnTo>
                  <a:cubicBezTo>
                    <a:pt x="805" y="462"/>
                    <a:pt x="805" y="463"/>
                    <a:pt x="805" y="466"/>
                  </a:cubicBezTo>
                  <a:cubicBezTo>
                    <a:pt x="805" y="469"/>
                    <a:pt x="805" y="473"/>
                    <a:pt x="805" y="473"/>
                  </a:cubicBezTo>
                  <a:cubicBezTo>
                    <a:pt x="805" y="473"/>
                    <a:pt x="804" y="474"/>
                    <a:pt x="801" y="474"/>
                  </a:cubicBezTo>
                  <a:cubicBezTo>
                    <a:pt x="798" y="474"/>
                    <a:pt x="797" y="472"/>
                    <a:pt x="797" y="472"/>
                  </a:cubicBezTo>
                  <a:cubicBezTo>
                    <a:pt x="797" y="472"/>
                    <a:pt x="797" y="471"/>
                    <a:pt x="797" y="468"/>
                  </a:cubicBezTo>
                  <a:cubicBezTo>
                    <a:pt x="796" y="464"/>
                    <a:pt x="795" y="457"/>
                    <a:pt x="793" y="454"/>
                  </a:cubicBezTo>
                  <a:cubicBezTo>
                    <a:pt x="791" y="452"/>
                    <a:pt x="788" y="452"/>
                    <a:pt x="782" y="452"/>
                  </a:cubicBezTo>
                  <a:cubicBezTo>
                    <a:pt x="776" y="451"/>
                    <a:pt x="774" y="447"/>
                    <a:pt x="772" y="444"/>
                  </a:cubicBezTo>
                  <a:cubicBezTo>
                    <a:pt x="769" y="441"/>
                    <a:pt x="763" y="437"/>
                    <a:pt x="761" y="435"/>
                  </a:cubicBezTo>
                  <a:cubicBezTo>
                    <a:pt x="759" y="434"/>
                    <a:pt x="757" y="434"/>
                    <a:pt x="756" y="433"/>
                  </a:cubicBezTo>
                  <a:cubicBezTo>
                    <a:pt x="755" y="432"/>
                    <a:pt x="755" y="432"/>
                    <a:pt x="753" y="434"/>
                  </a:cubicBezTo>
                  <a:cubicBezTo>
                    <a:pt x="751" y="435"/>
                    <a:pt x="748" y="433"/>
                    <a:pt x="745" y="432"/>
                  </a:cubicBezTo>
                  <a:cubicBezTo>
                    <a:pt x="741" y="430"/>
                    <a:pt x="740" y="428"/>
                    <a:pt x="737" y="426"/>
                  </a:cubicBezTo>
                  <a:cubicBezTo>
                    <a:pt x="733" y="423"/>
                    <a:pt x="730" y="422"/>
                    <a:pt x="730" y="422"/>
                  </a:cubicBezTo>
                  <a:cubicBezTo>
                    <a:pt x="728" y="423"/>
                    <a:pt x="723" y="423"/>
                    <a:pt x="723" y="423"/>
                  </a:cubicBezTo>
                  <a:cubicBezTo>
                    <a:pt x="723" y="423"/>
                    <a:pt x="719" y="427"/>
                    <a:pt x="716" y="428"/>
                  </a:cubicBezTo>
                  <a:cubicBezTo>
                    <a:pt x="712" y="429"/>
                    <a:pt x="709" y="430"/>
                    <a:pt x="707" y="432"/>
                  </a:cubicBezTo>
                  <a:cubicBezTo>
                    <a:pt x="705" y="433"/>
                    <a:pt x="705" y="435"/>
                    <a:pt x="703" y="434"/>
                  </a:cubicBezTo>
                  <a:cubicBezTo>
                    <a:pt x="701" y="434"/>
                    <a:pt x="701" y="435"/>
                    <a:pt x="700" y="438"/>
                  </a:cubicBezTo>
                  <a:cubicBezTo>
                    <a:pt x="700" y="441"/>
                    <a:pt x="700" y="444"/>
                    <a:pt x="700" y="444"/>
                  </a:cubicBezTo>
                  <a:lnTo>
                    <a:pt x="698" y="445"/>
                  </a:lnTo>
                  <a:lnTo>
                    <a:pt x="698" y="448"/>
                  </a:lnTo>
                  <a:lnTo>
                    <a:pt x="696" y="448"/>
                  </a:lnTo>
                  <a:lnTo>
                    <a:pt x="696" y="446"/>
                  </a:lnTo>
                  <a:lnTo>
                    <a:pt x="695" y="446"/>
                  </a:lnTo>
                  <a:lnTo>
                    <a:pt x="695" y="440"/>
                  </a:lnTo>
                  <a:lnTo>
                    <a:pt x="690" y="439"/>
                  </a:lnTo>
                  <a:lnTo>
                    <a:pt x="687" y="442"/>
                  </a:lnTo>
                  <a:lnTo>
                    <a:pt x="682" y="440"/>
                  </a:lnTo>
                  <a:lnTo>
                    <a:pt x="682" y="440"/>
                  </a:lnTo>
                  <a:cubicBezTo>
                    <a:pt x="683" y="440"/>
                    <a:pt x="684" y="439"/>
                    <a:pt x="686" y="435"/>
                  </a:cubicBezTo>
                  <a:cubicBezTo>
                    <a:pt x="689" y="430"/>
                    <a:pt x="685" y="430"/>
                    <a:pt x="685" y="430"/>
                  </a:cubicBezTo>
                  <a:lnTo>
                    <a:pt x="687" y="418"/>
                  </a:lnTo>
                  <a:lnTo>
                    <a:pt x="706" y="392"/>
                  </a:lnTo>
                  <a:lnTo>
                    <a:pt x="698" y="389"/>
                  </a:lnTo>
                  <a:cubicBezTo>
                    <a:pt x="701" y="385"/>
                    <a:pt x="701" y="379"/>
                    <a:pt x="703" y="370"/>
                  </a:cubicBezTo>
                  <a:cubicBezTo>
                    <a:pt x="705" y="361"/>
                    <a:pt x="710" y="353"/>
                    <a:pt x="714" y="346"/>
                  </a:cubicBezTo>
                  <a:cubicBezTo>
                    <a:pt x="718" y="339"/>
                    <a:pt x="732" y="331"/>
                    <a:pt x="735" y="328"/>
                  </a:cubicBezTo>
                  <a:cubicBezTo>
                    <a:pt x="739" y="326"/>
                    <a:pt x="743" y="321"/>
                    <a:pt x="743" y="321"/>
                  </a:cubicBezTo>
                  <a:cubicBezTo>
                    <a:pt x="741" y="319"/>
                    <a:pt x="741" y="314"/>
                    <a:pt x="741" y="314"/>
                  </a:cubicBezTo>
                  <a:cubicBezTo>
                    <a:pt x="741" y="314"/>
                    <a:pt x="740" y="314"/>
                    <a:pt x="737" y="314"/>
                  </a:cubicBezTo>
                  <a:cubicBezTo>
                    <a:pt x="733" y="314"/>
                    <a:pt x="727" y="314"/>
                    <a:pt x="724" y="313"/>
                  </a:cubicBezTo>
                  <a:cubicBezTo>
                    <a:pt x="722" y="312"/>
                    <a:pt x="720" y="311"/>
                    <a:pt x="716" y="312"/>
                  </a:cubicBezTo>
                  <a:cubicBezTo>
                    <a:pt x="711" y="312"/>
                    <a:pt x="700" y="313"/>
                    <a:pt x="700" y="313"/>
                  </a:cubicBezTo>
                  <a:lnTo>
                    <a:pt x="699" y="306"/>
                  </a:lnTo>
                  <a:cubicBezTo>
                    <a:pt x="699" y="303"/>
                    <a:pt x="699" y="297"/>
                    <a:pt x="699" y="296"/>
                  </a:cubicBezTo>
                  <a:cubicBezTo>
                    <a:pt x="699" y="295"/>
                    <a:pt x="709" y="297"/>
                    <a:pt x="711" y="296"/>
                  </a:cubicBezTo>
                  <a:cubicBezTo>
                    <a:pt x="714" y="294"/>
                    <a:pt x="717" y="290"/>
                    <a:pt x="716" y="288"/>
                  </a:cubicBezTo>
                  <a:cubicBezTo>
                    <a:pt x="713" y="282"/>
                    <a:pt x="693" y="285"/>
                    <a:pt x="680" y="280"/>
                  </a:cubicBezTo>
                  <a:cubicBezTo>
                    <a:pt x="666" y="275"/>
                    <a:pt x="648" y="272"/>
                    <a:pt x="648" y="272"/>
                  </a:cubicBezTo>
                  <a:cubicBezTo>
                    <a:pt x="648" y="272"/>
                    <a:pt x="649" y="270"/>
                    <a:pt x="650" y="268"/>
                  </a:cubicBezTo>
                  <a:cubicBezTo>
                    <a:pt x="651" y="265"/>
                    <a:pt x="651" y="262"/>
                    <a:pt x="651" y="259"/>
                  </a:cubicBezTo>
                  <a:cubicBezTo>
                    <a:pt x="650" y="256"/>
                    <a:pt x="650" y="254"/>
                    <a:pt x="648" y="251"/>
                  </a:cubicBezTo>
                  <a:cubicBezTo>
                    <a:pt x="646" y="248"/>
                    <a:pt x="646" y="247"/>
                    <a:pt x="646" y="244"/>
                  </a:cubicBezTo>
                  <a:cubicBezTo>
                    <a:pt x="646" y="242"/>
                    <a:pt x="646" y="240"/>
                    <a:pt x="645" y="237"/>
                  </a:cubicBezTo>
                  <a:cubicBezTo>
                    <a:pt x="644" y="235"/>
                    <a:pt x="645" y="232"/>
                    <a:pt x="645" y="232"/>
                  </a:cubicBezTo>
                  <a:lnTo>
                    <a:pt x="644" y="226"/>
                  </a:lnTo>
                  <a:lnTo>
                    <a:pt x="638" y="226"/>
                  </a:lnTo>
                  <a:lnTo>
                    <a:pt x="636" y="220"/>
                  </a:lnTo>
                  <a:cubicBezTo>
                    <a:pt x="636" y="220"/>
                    <a:pt x="632" y="219"/>
                    <a:pt x="625" y="221"/>
                  </a:cubicBezTo>
                  <a:cubicBezTo>
                    <a:pt x="625" y="220"/>
                    <a:pt x="625" y="219"/>
                    <a:pt x="625" y="219"/>
                  </a:cubicBezTo>
                  <a:cubicBezTo>
                    <a:pt x="624" y="212"/>
                    <a:pt x="614" y="202"/>
                    <a:pt x="610" y="198"/>
                  </a:cubicBezTo>
                  <a:cubicBezTo>
                    <a:pt x="606" y="194"/>
                    <a:pt x="599" y="191"/>
                    <a:pt x="593" y="189"/>
                  </a:cubicBezTo>
                  <a:cubicBezTo>
                    <a:pt x="587" y="187"/>
                    <a:pt x="576" y="182"/>
                    <a:pt x="568" y="180"/>
                  </a:cubicBezTo>
                  <a:cubicBezTo>
                    <a:pt x="560" y="178"/>
                    <a:pt x="547" y="180"/>
                    <a:pt x="547" y="180"/>
                  </a:cubicBezTo>
                  <a:lnTo>
                    <a:pt x="543" y="172"/>
                  </a:lnTo>
                  <a:lnTo>
                    <a:pt x="534" y="152"/>
                  </a:lnTo>
                  <a:lnTo>
                    <a:pt x="532" y="152"/>
                  </a:lnTo>
                  <a:lnTo>
                    <a:pt x="532" y="152"/>
                  </a:lnTo>
                  <a:cubicBezTo>
                    <a:pt x="532" y="152"/>
                    <a:pt x="532" y="147"/>
                    <a:pt x="533" y="141"/>
                  </a:cubicBezTo>
                  <a:cubicBezTo>
                    <a:pt x="535" y="134"/>
                    <a:pt x="539" y="122"/>
                    <a:pt x="539" y="122"/>
                  </a:cubicBezTo>
                  <a:lnTo>
                    <a:pt x="543" y="120"/>
                  </a:lnTo>
                  <a:lnTo>
                    <a:pt x="542" y="108"/>
                  </a:lnTo>
                  <a:lnTo>
                    <a:pt x="558" y="99"/>
                  </a:lnTo>
                  <a:cubicBezTo>
                    <a:pt x="558" y="99"/>
                    <a:pt x="561" y="88"/>
                    <a:pt x="563" y="81"/>
                  </a:cubicBezTo>
                  <a:cubicBezTo>
                    <a:pt x="565" y="75"/>
                    <a:pt x="564" y="67"/>
                    <a:pt x="564" y="67"/>
                  </a:cubicBezTo>
                  <a:lnTo>
                    <a:pt x="562" y="67"/>
                  </a:lnTo>
                  <a:lnTo>
                    <a:pt x="560" y="63"/>
                  </a:lnTo>
                  <a:lnTo>
                    <a:pt x="551" y="65"/>
                  </a:lnTo>
                  <a:cubicBezTo>
                    <a:pt x="548" y="62"/>
                    <a:pt x="537" y="54"/>
                    <a:pt x="530" y="49"/>
                  </a:cubicBezTo>
                  <a:cubicBezTo>
                    <a:pt x="524" y="45"/>
                    <a:pt x="518" y="40"/>
                    <a:pt x="517" y="38"/>
                  </a:cubicBezTo>
                  <a:cubicBezTo>
                    <a:pt x="515" y="36"/>
                    <a:pt x="516" y="32"/>
                    <a:pt x="516" y="28"/>
                  </a:cubicBezTo>
                  <a:cubicBezTo>
                    <a:pt x="517" y="24"/>
                    <a:pt x="519" y="10"/>
                    <a:pt x="519" y="10"/>
                  </a:cubicBezTo>
                  <a:cubicBezTo>
                    <a:pt x="519" y="10"/>
                    <a:pt x="517" y="11"/>
                    <a:pt x="514" y="13"/>
                  </a:cubicBezTo>
                  <a:cubicBezTo>
                    <a:pt x="510" y="15"/>
                    <a:pt x="503" y="20"/>
                    <a:pt x="503" y="20"/>
                  </a:cubicBezTo>
                  <a:cubicBezTo>
                    <a:pt x="503" y="20"/>
                    <a:pt x="503" y="17"/>
                    <a:pt x="502" y="16"/>
                  </a:cubicBezTo>
                  <a:cubicBezTo>
                    <a:pt x="501" y="15"/>
                    <a:pt x="502" y="13"/>
                    <a:pt x="503" y="10"/>
                  </a:cubicBezTo>
                  <a:cubicBezTo>
                    <a:pt x="504" y="8"/>
                    <a:pt x="505" y="7"/>
                    <a:pt x="506" y="6"/>
                  </a:cubicBezTo>
                  <a:cubicBezTo>
                    <a:pt x="507" y="4"/>
                    <a:pt x="509" y="3"/>
                    <a:pt x="509" y="3"/>
                  </a:cubicBezTo>
                  <a:lnTo>
                    <a:pt x="508" y="0"/>
                  </a:lnTo>
                  <a:lnTo>
                    <a:pt x="504" y="5"/>
                  </a:lnTo>
                  <a:lnTo>
                    <a:pt x="501" y="3"/>
                  </a:lnTo>
                  <a:lnTo>
                    <a:pt x="489" y="19"/>
                  </a:lnTo>
                  <a:lnTo>
                    <a:pt x="481" y="15"/>
                  </a:lnTo>
                  <a:lnTo>
                    <a:pt x="470" y="29"/>
                  </a:lnTo>
                  <a:cubicBezTo>
                    <a:pt x="470" y="29"/>
                    <a:pt x="473" y="30"/>
                    <a:pt x="477" y="33"/>
                  </a:cubicBezTo>
                  <a:cubicBezTo>
                    <a:pt x="480" y="35"/>
                    <a:pt x="485" y="40"/>
                    <a:pt x="485" y="40"/>
                  </a:cubicBezTo>
                  <a:cubicBezTo>
                    <a:pt x="485" y="40"/>
                    <a:pt x="493" y="41"/>
                    <a:pt x="495" y="41"/>
                  </a:cubicBezTo>
                  <a:cubicBezTo>
                    <a:pt x="497" y="42"/>
                    <a:pt x="500" y="42"/>
                    <a:pt x="500" y="43"/>
                  </a:cubicBezTo>
                  <a:cubicBezTo>
                    <a:pt x="500" y="44"/>
                    <a:pt x="500" y="46"/>
                    <a:pt x="498" y="49"/>
                  </a:cubicBezTo>
                  <a:cubicBezTo>
                    <a:pt x="496" y="51"/>
                    <a:pt x="494" y="52"/>
                    <a:pt x="492" y="52"/>
                  </a:cubicBezTo>
                  <a:cubicBezTo>
                    <a:pt x="489" y="52"/>
                    <a:pt x="489" y="53"/>
                    <a:pt x="488" y="54"/>
                  </a:cubicBezTo>
                  <a:cubicBezTo>
                    <a:pt x="487" y="55"/>
                    <a:pt x="486" y="55"/>
                    <a:pt x="485" y="56"/>
                  </a:cubicBezTo>
                  <a:cubicBezTo>
                    <a:pt x="485" y="58"/>
                    <a:pt x="481" y="59"/>
                    <a:pt x="478" y="59"/>
                  </a:cubicBezTo>
                  <a:cubicBezTo>
                    <a:pt x="475" y="58"/>
                    <a:pt x="470" y="58"/>
                    <a:pt x="470" y="58"/>
                  </a:cubicBezTo>
                  <a:cubicBezTo>
                    <a:pt x="471" y="55"/>
                    <a:pt x="469" y="56"/>
                    <a:pt x="466" y="56"/>
                  </a:cubicBezTo>
                  <a:cubicBezTo>
                    <a:pt x="463" y="56"/>
                    <a:pt x="463" y="57"/>
                    <a:pt x="461" y="57"/>
                  </a:cubicBezTo>
                  <a:cubicBezTo>
                    <a:pt x="459" y="57"/>
                    <a:pt x="459" y="58"/>
                    <a:pt x="458" y="57"/>
                  </a:cubicBezTo>
                  <a:cubicBezTo>
                    <a:pt x="457" y="56"/>
                    <a:pt x="456" y="59"/>
                    <a:pt x="456" y="63"/>
                  </a:cubicBezTo>
                  <a:cubicBezTo>
                    <a:pt x="456" y="66"/>
                    <a:pt x="454" y="66"/>
                    <a:pt x="452" y="67"/>
                  </a:cubicBezTo>
                  <a:cubicBezTo>
                    <a:pt x="450" y="67"/>
                    <a:pt x="448" y="69"/>
                    <a:pt x="448" y="71"/>
                  </a:cubicBezTo>
                  <a:cubicBezTo>
                    <a:pt x="447" y="73"/>
                    <a:pt x="447" y="75"/>
                    <a:pt x="447" y="77"/>
                  </a:cubicBezTo>
                  <a:cubicBezTo>
                    <a:pt x="448" y="78"/>
                    <a:pt x="448" y="79"/>
                    <a:pt x="448" y="81"/>
                  </a:cubicBezTo>
                  <a:cubicBezTo>
                    <a:pt x="448" y="84"/>
                    <a:pt x="446" y="83"/>
                    <a:pt x="443" y="83"/>
                  </a:cubicBezTo>
                  <a:cubicBezTo>
                    <a:pt x="439" y="82"/>
                    <a:pt x="440" y="84"/>
                    <a:pt x="439" y="85"/>
                  </a:cubicBezTo>
                  <a:cubicBezTo>
                    <a:pt x="437" y="86"/>
                    <a:pt x="435" y="87"/>
                    <a:pt x="435" y="87"/>
                  </a:cubicBezTo>
                  <a:cubicBezTo>
                    <a:pt x="435" y="87"/>
                    <a:pt x="432" y="83"/>
                    <a:pt x="429" y="80"/>
                  </a:cubicBezTo>
                  <a:cubicBezTo>
                    <a:pt x="426" y="78"/>
                    <a:pt x="423" y="75"/>
                    <a:pt x="423" y="74"/>
                  </a:cubicBezTo>
                  <a:cubicBezTo>
                    <a:pt x="424" y="73"/>
                    <a:pt x="423" y="72"/>
                    <a:pt x="422" y="72"/>
                  </a:cubicBezTo>
                  <a:cubicBezTo>
                    <a:pt x="421" y="72"/>
                    <a:pt x="420" y="70"/>
                    <a:pt x="419" y="71"/>
                  </a:cubicBezTo>
                  <a:cubicBezTo>
                    <a:pt x="419" y="71"/>
                    <a:pt x="415" y="72"/>
                    <a:pt x="415" y="72"/>
                  </a:cubicBezTo>
                  <a:cubicBezTo>
                    <a:pt x="415" y="72"/>
                    <a:pt x="413" y="70"/>
                    <a:pt x="409" y="66"/>
                  </a:cubicBezTo>
                  <a:cubicBezTo>
                    <a:pt x="406" y="62"/>
                    <a:pt x="402" y="59"/>
                    <a:pt x="402" y="60"/>
                  </a:cubicBezTo>
                  <a:cubicBezTo>
                    <a:pt x="401" y="61"/>
                    <a:pt x="400" y="62"/>
                    <a:pt x="398" y="62"/>
                  </a:cubicBezTo>
                  <a:cubicBezTo>
                    <a:pt x="396" y="62"/>
                    <a:pt x="395" y="64"/>
                    <a:pt x="394" y="66"/>
                  </a:cubicBezTo>
                  <a:cubicBezTo>
                    <a:pt x="393" y="68"/>
                    <a:pt x="393" y="69"/>
                    <a:pt x="393" y="71"/>
                  </a:cubicBezTo>
                  <a:cubicBezTo>
                    <a:pt x="392" y="72"/>
                    <a:pt x="391" y="73"/>
                    <a:pt x="391" y="75"/>
                  </a:cubicBezTo>
                  <a:cubicBezTo>
                    <a:pt x="390" y="78"/>
                    <a:pt x="391" y="80"/>
                    <a:pt x="391" y="81"/>
                  </a:cubicBezTo>
                  <a:cubicBezTo>
                    <a:pt x="390" y="82"/>
                    <a:pt x="389" y="83"/>
                    <a:pt x="387" y="83"/>
                  </a:cubicBezTo>
                  <a:cubicBezTo>
                    <a:pt x="385" y="84"/>
                    <a:pt x="384" y="86"/>
                    <a:pt x="383" y="85"/>
                  </a:cubicBezTo>
                  <a:cubicBezTo>
                    <a:pt x="381" y="84"/>
                    <a:pt x="381" y="85"/>
                    <a:pt x="379" y="87"/>
                  </a:cubicBezTo>
                  <a:cubicBezTo>
                    <a:pt x="377" y="89"/>
                    <a:pt x="376" y="89"/>
                    <a:pt x="375" y="92"/>
                  </a:cubicBezTo>
                  <a:cubicBezTo>
                    <a:pt x="374" y="94"/>
                    <a:pt x="374" y="95"/>
                    <a:pt x="373" y="96"/>
                  </a:cubicBezTo>
                  <a:cubicBezTo>
                    <a:pt x="372" y="97"/>
                    <a:pt x="372" y="97"/>
                    <a:pt x="374" y="98"/>
                  </a:cubicBezTo>
                  <a:cubicBezTo>
                    <a:pt x="375" y="99"/>
                    <a:pt x="375" y="101"/>
                    <a:pt x="374" y="101"/>
                  </a:cubicBezTo>
                  <a:cubicBezTo>
                    <a:pt x="372" y="101"/>
                    <a:pt x="373" y="101"/>
                    <a:pt x="371" y="102"/>
                  </a:cubicBezTo>
                  <a:cubicBezTo>
                    <a:pt x="369" y="103"/>
                    <a:pt x="368" y="104"/>
                    <a:pt x="368" y="104"/>
                  </a:cubicBezTo>
                  <a:cubicBezTo>
                    <a:pt x="368" y="104"/>
                    <a:pt x="365" y="105"/>
                    <a:pt x="365" y="106"/>
                  </a:cubicBezTo>
                  <a:cubicBezTo>
                    <a:pt x="364" y="108"/>
                    <a:pt x="364" y="108"/>
                    <a:pt x="363" y="108"/>
                  </a:cubicBezTo>
                  <a:cubicBezTo>
                    <a:pt x="362" y="107"/>
                    <a:pt x="361" y="107"/>
                    <a:pt x="360" y="108"/>
                  </a:cubicBezTo>
                  <a:cubicBezTo>
                    <a:pt x="360" y="108"/>
                    <a:pt x="360" y="108"/>
                    <a:pt x="360" y="108"/>
                  </a:cubicBezTo>
                  <a:cubicBezTo>
                    <a:pt x="359" y="109"/>
                    <a:pt x="358" y="108"/>
                    <a:pt x="358" y="109"/>
                  </a:cubicBezTo>
                  <a:cubicBezTo>
                    <a:pt x="358" y="110"/>
                    <a:pt x="356" y="110"/>
                    <a:pt x="353" y="111"/>
                  </a:cubicBezTo>
                  <a:cubicBezTo>
                    <a:pt x="351" y="112"/>
                    <a:pt x="351" y="111"/>
                    <a:pt x="350" y="112"/>
                  </a:cubicBezTo>
                  <a:cubicBezTo>
                    <a:pt x="350" y="114"/>
                    <a:pt x="348" y="114"/>
                    <a:pt x="347" y="113"/>
                  </a:cubicBezTo>
                  <a:cubicBezTo>
                    <a:pt x="345" y="113"/>
                    <a:pt x="344" y="112"/>
                    <a:pt x="343" y="113"/>
                  </a:cubicBezTo>
                  <a:cubicBezTo>
                    <a:pt x="342" y="114"/>
                    <a:pt x="340" y="114"/>
                    <a:pt x="340" y="114"/>
                  </a:cubicBezTo>
                  <a:lnTo>
                    <a:pt x="340" y="112"/>
                  </a:lnTo>
                  <a:cubicBezTo>
                    <a:pt x="340" y="112"/>
                    <a:pt x="337" y="112"/>
                    <a:pt x="334" y="112"/>
                  </a:cubicBezTo>
                  <a:cubicBezTo>
                    <a:pt x="331" y="112"/>
                    <a:pt x="331" y="113"/>
                    <a:pt x="329" y="113"/>
                  </a:cubicBezTo>
                  <a:cubicBezTo>
                    <a:pt x="328" y="114"/>
                    <a:pt x="326" y="113"/>
                    <a:pt x="325" y="114"/>
                  </a:cubicBezTo>
                  <a:cubicBezTo>
                    <a:pt x="324" y="115"/>
                    <a:pt x="322" y="115"/>
                    <a:pt x="321" y="114"/>
                  </a:cubicBezTo>
                  <a:cubicBezTo>
                    <a:pt x="320" y="112"/>
                    <a:pt x="319" y="111"/>
                    <a:pt x="319" y="111"/>
                  </a:cubicBezTo>
                  <a:cubicBezTo>
                    <a:pt x="319" y="111"/>
                    <a:pt x="317" y="112"/>
                    <a:pt x="315" y="110"/>
                  </a:cubicBezTo>
                  <a:cubicBezTo>
                    <a:pt x="314" y="109"/>
                    <a:pt x="311" y="109"/>
                    <a:pt x="308" y="107"/>
                  </a:cubicBezTo>
                  <a:cubicBezTo>
                    <a:pt x="305" y="106"/>
                    <a:pt x="303" y="106"/>
                    <a:pt x="301" y="105"/>
                  </a:cubicBezTo>
                  <a:cubicBezTo>
                    <a:pt x="298" y="104"/>
                    <a:pt x="295" y="104"/>
                    <a:pt x="293" y="103"/>
                  </a:cubicBezTo>
                  <a:cubicBezTo>
                    <a:pt x="291" y="103"/>
                    <a:pt x="286" y="104"/>
                    <a:pt x="281" y="105"/>
                  </a:cubicBezTo>
                  <a:cubicBezTo>
                    <a:pt x="277" y="105"/>
                    <a:pt x="278" y="104"/>
                    <a:pt x="281" y="103"/>
                  </a:cubicBezTo>
                  <a:cubicBezTo>
                    <a:pt x="284" y="101"/>
                    <a:pt x="288" y="100"/>
                    <a:pt x="288" y="100"/>
                  </a:cubicBezTo>
                  <a:cubicBezTo>
                    <a:pt x="286" y="90"/>
                    <a:pt x="281" y="85"/>
                    <a:pt x="281" y="85"/>
                  </a:cubicBezTo>
                  <a:cubicBezTo>
                    <a:pt x="283" y="84"/>
                    <a:pt x="284" y="84"/>
                    <a:pt x="284" y="82"/>
                  </a:cubicBezTo>
                  <a:cubicBezTo>
                    <a:pt x="284" y="80"/>
                    <a:pt x="285" y="79"/>
                    <a:pt x="286" y="77"/>
                  </a:cubicBezTo>
                  <a:cubicBezTo>
                    <a:pt x="287" y="75"/>
                    <a:pt x="287" y="72"/>
                    <a:pt x="285" y="67"/>
                  </a:cubicBezTo>
                  <a:cubicBezTo>
                    <a:pt x="283" y="63"/>
                    <a:pt x="275" y="48"/>
                    <a:pt x="275" y="48"/>
                  </a:cubicBezTo>
                  <a:lnTo>
                    <a:pt x="288" y="40"/>
                  </a:lnTo>
                  <a:lnTo>
                    <a:pt x="285" y="35"/>
                  </a:lnTo>
                  <a:cubicBezTo>
                    <a:pt x="278" y="36"/>
                    <a:pt x="266" y="35"/>
                    <a:pt x="261" y="34"/>
                  </a:cubicBezTo>
                  <a:cubicBezTo>
                    <a:pt x="256" y="32"/>
                    <a:pt x="251" y="32"/>
                    <a:pt x="251" y="32"/>
                  </a:cubicBezTo>
                  <a:lnTo>
                    <a:pt x="250" y="51"/>
                  </a:lnTo>
                  <a:lnTo>
                    <a:pt x="253" y="51"/>
                  </a:lnTo>
                  <a:lnTo>
                    <a:pt x="253" y="73"/>
                  </a:lnTo>
                  <a:cubicBezTo>
                    <a:pt x="253" y="73"/>
                    <a:pt x="251" y="74"/>
                    <a:pt x="249" y="74"/>
                  </a:cubicBezTo>
                  <a:cubicBezTo>
                    <a:pt x="247" y="75"/>
                    <a:pt x="243" y="75"/>
                    <a:pt x="241" y="76"/>
                  </a:cubicBezTo>
                  <a:cubicBezTo>
                    <a:pt x="238" y="77"/>
                    <a:pt x="233" y="77"/>
                    <a:pt x="231" y="77"/>
                  </a:cubicBezTo>
                  <a:cubicBezTo>
                    <a:pt x="229" y="76"/>
                    <a:pt x="226" y="76"/>
                    <a:pt x="226" y="76"/>
                  </a:cubicBezTo>
                  <a:cubicBezTo>
                    <a:pt x="226" y="76"/>
                    <a:pt x="226" y="77"/>
                    <a:pt x="225" y="79"/>
                  </a:cubicBezTo>
                  <a:cubicBezTo>
                    <a:pt x="225" y="80"/>
                    <a:pt x="226" y="82"/>
                    <a:pt x="227" y="85"/>
                  </a:cubicBezTo>
                  <a:cubicBezTo>
                    <a:pt x="228" y="88"/>
                    <a:pt x="229" y="90"/>
                    <a:pt x="229" y="93"/>
                  </a:cubicBezTo>
                  <a:cubicBezTo>
                    <a:pt x="229" y="96"/>
                    <a:pt x="228" y="105"/>
                    <a:pt x="228" y="105"/>
                  </a:cubicBezTo>
                  <a:cubicBezTo>
                    <a:pt x="228" y="105"/>
                    <a:pt x="227" y="104"/>
                    <a:pt x="225" y="104"/>
                  </a:cubicBezTo>
                  <a:cubicBezTo>
                    <a:pt x="224" y="104"/>
                    <a:pt x="221" y="103"/>
                    <a:pt x="219" y="104"/>
                  </a:cubicBezTo>
                  <a:cubicBezTo>
                    <a:pt x="217" y="104"/>
                    <a:pt x="215" y="104"/>
                    <a:pt x="211" y="104"/>
                  </a:cubicBezTo>
                  <a:cubicBezTo>
                    <a:pt x="206" y="104"/>
                    <a:pt x="204" y="103"/>
                    <a:pt x="202" y="102"/>
                  </a:cubicBezTo>
                  <a:cubicBezTo>
                    <a:pt x="200" y="102"/>
                    <a:pt x="199" y="102"/>
                    <a:pt x="198" y="103"/>
                  </a:cubicBezTo>
                  <a:cubicBezTo>
                    <a:pt x="197" y="103"/>
                    <a:pt x="195" y="104"/>
                    <a:pt x="193" y="103"/>
                  </a:cubicBezTo>
                  <a:cubicBezTo>
                    <a:pt x="191" y="103"/>
                    <a:pt x="188" y="103"/>
                    <a:pt x="186" y="104"/>
                  </a:cubicBezTo>
                  <a:cubicBezTo>
                    <a:pt x="185" y="104"/>
                    <a:pt x="182" y="103"/>
                    <a:pt x="180" y="103"/>
                  </a:cubicBezTo>
                  <a:cubicBezTo>
                    <a:pt x="179" y="103"/>
                    <a:pt x="176" y="102"/>
                    <a:pt x="175" y="102"/>
                  </a:cubicBezTo>
                  <a:cubicBezTo>
                    <a:pt x="174" y="103"/>
                    <a:pt x="173" y="102"/>
                    <a:pt x="172" y="102"/>
                  </a:cubicBezTo>
                  <a:cubicBezTo>
                    <a:pt x="171" y="103"/>
                    <a:pt x="171" y="105"/>
                    <a:pt x="171" y="108"/>
                  </a:cubicBezTo>
                  <a:cubicBezTo>
                    <a:pt x="170" y="111"/>
                    <a:pt x="169" y="114"/>
                    <a:pt x="169" y="116"/>
                  </a:cubicBezTo>
                  <a:cubicBezTo>
                    <a:pt x="169" y="117"/>
                    <a:pt x="166" y="120"/>
                    <a:pt x="165" y="122"/>
                  </a:cubicBezTo>
                  <a:cubicBezTo>
                    <a:pt x="164" y="124"/>
                    <a:pt x="160" y="131"/>
                    <a:pt x="157" y="137"/>
                  </a:cubicBezTo>
                  <a:cubicBezTo>
                    <a:pt x="154" y="143"/>
                    <a:pt x="152" y="145"/>
                    <a:pt x="151" y="146"/>
                  </a:cubicBezTo>
                  <a:cubicBezTo>
                    <a:pt x="149" y="147"/>
                    <a:pt x="148" y="148"/>
                    <a:pt x="147" y="150"/>
                  </a:cubicBezTo>
                  <a:cubicBezTo>
                    <a:pt x="147" y="153"/>
                    <a:pt x="149" y="156"/>
                    <a:pt x="152" y="158"/>
                  </a:cubicBezTo>
                  <a:cubicBezTo>
                    <a:pt x="154" y="161"/>
                    <a:pt x="167" y="173"/>
                    <a:pt x="169" y="176"/>
                  </a:cubicBezTo>
                  <a:cubicBezTo>
                    <a:pt x="171" y="179"/>
                    <a:pt x="171" y="180"/>
                    <a:pt x="170" y="182"/>
                  </a:cubicBezTo>
                  <a:cubicBezTo>
                    <a:pt x="169" y="184"/>
                    <a:pt x="169" y="185"/>
                    <a:pt x="169" y="187"/>
                  </a:cubicBezTo>
                  <a:cubicBezTo>
                    <a:pt x="169" y="189"/>
                    <a:pt x="169" y="192"/>
                    <a:pt x="169" y="192"/>
                  </a:cubicBezTo>
                  <a:cubicBezTo>
                    <a:pt x="167" y="192"/>
                    <a:pt x="160" y="191"/>
                    <a:pt x="156" y="191"/>
                  </a:cubicBezTo>
                  <a:cubicBezTo>
                    <a:pt x="152" y="190"/>
                    <a:pt x="150" y="188"/>
                    <a:pt x="149" y="187"/>
                  </a:cubicBezTo>
                  <a:cubicBezTo>
                    <a:pt x="147" y="186"/>
                    <a:pt x="142" y="184"/>
                    <a:pt x="138" y="183"/>
                  </a:cubicBezTo>
                  <a:cubicBezTo>
                    <a:pt x="135" y="182"/>
                    <a:pt x="130" y="179"/>
                    <a:pt x="128" y="177"/>
                  </a:cubicBezTo>
                  <a:cubicBezTo>
                    <a:pt x="127" y="176"/>
                    <a:pt x="126" y="175"/>
                    <a:pt x="125" y="175"/>
                  </a:cubicBezTo>
                  <a:cubicBezTo>
                    <a:pt x="123" y="175"/>
                    <a:pt x="121" y="174"/>
                    <a:pt x="119" y="173"/>
                  </a:cubicBezTo>
                  <a:cubicBezTo>
                    <a:pt x="117" y="172"/>
                    <a:pt x="117" y="172"/>
                    <a:pt x="115" y="172"/>
                  </a:cubicBezTo>
                  <a:cubicBezTo>
                    <a:pt x="114" y="172"/>
                    <a:pt x="114" y="172"/>
                    <a:pt x="112" y="171"/>
                  </a:cubicBezTo>
                  <a:cubicBezTo>
                    <a:pt x="111" y="170"/>
                    <a:pt x="109" y="169"/>
                    <a:pt x="107" y="168"/>
                  </a:cubicBezTo>
                  <a:cubicBezTo>
                    <a:pt x="104" y="167"/>
                    <a:pt x="100" y="167"/>
                    <a:pt x="100" y="167"/>
                  </a:cubicBezTo>
                  <a:lnTo>
                    <a:pt x="100" y="163"/>
                  </a:lnTo>
                  <a:lnTo>
                    <a:pt x="90" y="167"/>
                  </a:lnTo>
                  <a:lnTo>
                    <a:pt x="91" y="174"/>
                  </a:lnTo>
                  <a:lnTo>
                    <a:pt x="88" y="174"/>
                  </a:lnTo>
                  <a:lnTo>
                    <a:pt x="88" y="171"/>
                  </a:lnTo>
                  <a:lnTo>
                    <a:pt x="86" y="172"/>
                  </a:lnTo>
                  <a:lnTo>
                    <a:pt x="80" y="179"/>
                  </a:lnTo>
                  <a:cubicBezTo>
                    <a:pt x="80" y="179"/>
                    <a:pt x="78" y="180"/>
                    <a:pt x="77" y="181"/>
                  </a:cubicBezTo>
                  <a:cubicBezTo>
                    <a:pt x="75" y="182"/>
                    <a:pt x="73" y="184"/>
                    <a:pt x="71" y="185"/>
                  </a:cubicBezTo>
                  <a:cubicBezTo>
                    <a:pt x="69" y="186"/>
                    <a:pt x="65" y="186"/>
                    <a:pt x="65" y="186"/>
                  </a:cubicBezTo>
                  <a:cubicBezTo>
                    <a:pt x="65" y="186"/>
                    <a:pt x="64" y="187"/>
                    <a:pt x="64" y="188"/>
                  </a:cubicBezTo>
                  <a:cubicBezTo>
                    <a:pt x="63" y="190"/>
                    <a:pt x="60" y="190"/>
                    <a:pt x="57" y="190"/>
                  </a:cubicBezTo>
                  <a:cubicBezTo>
                    <a:pt x="55" y="190"/>
                    <a:pt x="54" y="189"/>
                    <a:pt x="54" y="189"/>
                  </a:cubicBezTo>
                  <a:lnTo>
                    <a:pt x="53" y="190"/>
                  </a:lnTo>
                  <a:lnTo>
                    <a:pt x="54" y="191"/>
                  </a:lnTo>
                  <a:lnTo>
                    <a:pt x="52" y="197"/>
                  </a:lnTo>
                  <a:lnTo>
                    <a:pt x="56" y="197"/>
                  </a:lnTo>
                  <a:cubicBezTo>
                    <a:pt x="56" y="197"/>
                    <a:pt x="56" y="201"/>
                    <a:pt x="57" y="202"/>
                  </a:cubicBezTo>
                  <a:cubicBezTo>
                    <a:pt x="58" y="204"/>
                    <a:pt x="57" y="204"/>
                    <a:pt x="59" y="203"/>
                  </a:cubicBezTo>
                  <a:cubicBezTo>
                    <a:pt x="60" y="203"/>
                    <a:pt x="64" y="203"/>
                    <a:pt x="66" y="203"/>
                  </a:cubicBezTo>
                  <a:cubicBezTo>
                    <a:pt x="67" y="203"/>
                    <a:pt x="67" y="203"/>
                    <a:pt x="68" y="202"/>
                  </a:cubicBezTo>
                  <a:cubicBezTo>
                    <a:pt x="69" y="202"/>
                    <a:pt x="70" y="201"/>
                    <a:pt x="71" y="201"/>
                  </a:cubicBezTo>
                  <a:cubicBezTo>
                    <a:pt x="72" y="201"/>
                    <a:pt x="73" y="200"/>
                    <a:pt x="73" y="200"/>
                  </a:cubicBezTo>
                  <a:lnTo>
                    <a:pt x="72" y="197"/>
                  </a:lnTo>
                  <a:lnTo>
                    <a:pt x="76" y="195"/>
                  </a:lnTo>
                  <a:lnTo>
                    <a:pt x="71" y="195"/>
                  </a:lnTo>
                  <a:cubicBezTo>
                    <a:pt x="71" y="195"/>
                    <a:pt x="70" y="195"/>
                    <a:pt x="69" y="196"/>
                  </a:cubicBezTo>
                  <a:cubicBezTo>
                    <a:pt x="67" y="197"/>
                    <a:pt x="66" y="196"/>
                    <a:pt x="63" y="195"/>
                  </a:cubicBezTo>
                  <a:cubicBezTo>
                    <a:pt x="61" y="194"/>
                    <a:pt x="63" y="192"/>
                    <a:pt x="65" y="191"/>
                  </a:cubicBezTo>
                  <a:cubicBezTo>
                    <a:pt x="66" y="191"/>
                    <a:pt x="67" y="191"/>
                    <a:pt x="69" y="189"/>
                  </a:cubicBezTo>
                  <a:cubicBezTo>
                    <a:pt x="73" y="187"/>
                    <a:pt x="74" y="191"/>
                    <a:pt x="74" y="191"/>
                  </a:cubicBezTo>
                  <a:lnTo>
                    <a:pt x="80" y="191"/>
                  </a:lnTo>
                  <a:cubicBezTo>
                    <a:pt x="81" y="193"/>
                    <a:pt x="81" y="193"/>
                    <a:pt x="81" y="195"/>
                  </a:cubicBezTo>
                  <a:cubicBezTo>
                    <a:pt x="81" y="196"/>
                    <a:pt x="81" y="197"/>
                    <a:pt x="81" y="197"/>
                  </a:cubicBezTo>
                  <a:cubicBezTo>
                    <a:pt x="82" y="198"/>
                    <a:pt x="83" y="199"/>
                    <a:pt x="83" y="200"/>
                  </a:cubicBezTo>
                  <a:cubicBezTo>
                    <a:pt x="83" y="202"/>
                    <a:pt x="83" y="202"/>
                    <a:pt x="84" y="204"/>
                  </a:cubicBezTo>
                  <a:cubicBezTo>
                    <a:pt x="85" y="205"/>
                    <a:pt x="85" y="210"/>
                    <a:pt x="85" y="216"/>
                  </a:cubicBezTo>
                  <a:cubicBezTo>
                    <a:pt x="84" y="223"/>
                    <a:pt x="82" y="228"/>
                    <a:pt x="81" y="231"/>
                  </a:cubicBezTo>
                  <a:cubicBezTo>
                    <a:pt x="80" y="233"/>
                    <a:pt x="79" y="235"/>
                    <a:pt x="78" y="237"/>
                  </a:cubicBezTo>
                  <a:cubicBezTo>
                    <a:pt x="77" y="238"/>
                    <a:pt x="76" y="238"/>
                    <a:pt x="77" y="240"/>
                  </a:cubicBezTo>
                  <a:cubicBezTo>
                    <a:pt x="77" y="241"/>
                    <a:pt x="77" y="242"/>
                    <a:pt x="76" y="244"/>
                  </a:cubicBezTo>
                  <a:cubicBezTo>
                    <a:pt x="75" y="247"/>
                    <a:pt x="75" y="247"/>
                    <a:pt x="75" y="249"/>
                  </a:cubicBezTo>
                  <a:cubicBezTo>
                    <a:pt x="76" y="250"/>
                    <a:pt x="77" y="251"/>
                    <a:pt x="77" y="253"/>
                  </a:cubicBezTo>
                  <a:cubicBezTo>
                    <a:pt x="77" y="255"/>
                    <a:pt x="77" y="257"/>
                    <a:pt x="77" y="258"/>
                  </a:cubicBezTo>
                  <a:cubicBezTo>
                    <a:pt x="76" y="260"/>
                    <a:pt x="75" y="265"/>
                    <a:pt x="75" y="265"/>
                  </a:cubicBezTo>
                  <a:lnTo>
                    <a:pt x="66" y="265"/>
                  </a:lnTo>
                  <a:cubicBezTo>
                    <a:pt x="66" y="265"/>
                    <a:pt x="62" y="265"/>
                    <a:pt x="56" y="257"/>
                  </a:cubicBezTo>
                  <a:cubicBezTo>
                    <a:pt x="57" y="260"/>
                    <a:pt x="51" y="277"/>
                    <a:pt x="50" y="280"/>
                  </a:cubicBezTo>
                  <a:cubicBezTo>
                    <a:pt x="50" y="283"/>
                    <a:pt x="49" y="292"/>
                    <a:pt x="49" y="292"/>
                  </a:cubicBezTo>
                  <a:cubicBezTo>
                    <a:pt x="51" y="294"/>
                    <a:pt x="43" y="308"/>
                    <a:pt x="43" y="308"/>
                  </a:cubicBezTo>
                  <a:cubicBezTo>
                    <a:pt x="43" y="308"/>
                    <a:pt x="39" y="338"/>
                    <a:pt x="39" y="340"/>
                  </a:cubicBezTo>
                  <a:cubicBezTo>
                    <a:pt x="39" y="342"/>
                    <a:pt x="58" y="339"/>
                    <a:pt x="66" y="337"/>
                  </a:cubicBezTo>
                  <a:cubicBezTo>
                    <a:pt x="69" y="336"/>
                    <a:pt x="71" y="334"/>
                    <a:pt x="73" y="335"/>
                  </a:cubicBezTo>
                  <a:cubicBezTo>
                    <a:pt x="74" y="336"/>
                    <a:pt x="74" y="338"/>
                    <a:pt x="75" y="339"/>
                  </a:cubicBezTo>
                  <a:cubicBezTo>
                    <a:pt x="77" y="340"/>
                    <a:pt x="79" y="339"/>
                    <a:pt x="79" y="339"/>
                  </a:cubicBezTo>
                  <a:cubicBezTo>
                    <a:pt x="80" y="341"/>
                    <a:pt x="82" y="343"/>
                    <a:pt x="85" y="344"/>
                  </a:cubicBezTo>
                  <a:cubicBezTo>
                    <a:pt x="88" y="345"/>
                    <a:pt x="88" y="347"/>
                    <a:pt x="89" y="348"/>
                  </a:cubicBezTo>
                  <a:cubicBezTo>
                    <a:pt x="91" y="349"/>
                    <a:pt x="95" y="350"/>
                    <a:pt x="97" y="352"/>
                  </a:cubicBezTo>
                  <a:cubicBezTo>
                    <a:pt x="99" y="353"/>
                    <a:pt x="104" y="357"/>
                    <a:pt x="104" y="357"/>
                  </a:cubicBezTo>
                  <a:cubicBezTo>
                    <a:pt x="104" y="357"/>
                    <a:pt x="93" y="369"/>
                    <a:pt x="89" y="373"/>
                  </a:cubicBezTo>
                  <a:cubicBezTo>
                    <a:pt x="86" y="377"/>
                    <a:pt x="81" y="382"/>
                    <a:pt x="79" y="385"/>
                  </a:cubicBezTo>
                  <a:cubicBezTo>
                    <a:pt x="77" y="387"/>
                    <a:pt x="56" y="414"/>
                    <a:pt x="53" y="418"/>
                  </a:cubicBezTo>
                  <a:cubicBezTo>
                    <a:pt x="49" y="422"/>
                    <a:pt x="46" y="422"/>
                    <a:pt x="44" y="422"/>
                  </a:cubicBezTo>
                  <a:cubicBezTo>
                    <a:pt x="42" y="423"/>
                    <a:pt x="38" y="424"/>
                    <a:pt x="38" y="424"/>
                  </a:cubicBezTo>
                  <a:cubicBezTo>
                    <a:pt x="39" y="429"/>
                    <a:pt x="38" y="436"/>
                    <a:pt x="36" y="439"/>
                  </a:cubicBezTo>
                  <a:cubicBezTo>
                    <a:pt x="35" y="442"/>
                    <a:pt x="31" y="448"/>
                    <a:pt x="30" y="451"/>
                  </a:cubicBezTo>
                  <a:cubicBezTo>
                    <a:pt x="29" y="454"/>
                    <a:pt x="31" y="460"/>
                    <a:pt x="32" y="462"/>
                  </a:cubicBezTo>
                  <a:cubicBezTo>
                    <a:pt x="33" y="464"/>
                    <a:pt x="33" y="469"/>
                    <a:pt x="33" y="473"/>
                  </a:cubicBezTo>
                  <a:cubicBezTo>
                    <a:pt x="32" y="477"/>
                    <a:pt x="28" y="482"/>
                    <a:pt x="28" y="482"/>
                  </a:cubicBezTo>
                  <a:cubicBezTo>
                    <a:pt x="28" y="482"/>
                    <a:pt x="32" y="486"/>
                    <a:pt x="33" y="487"/>
                  </a:cubicBezTo>
                  <a:cubicBezTo>
                    <a:pt x="33" y="488"/>
                    <a:pt x="34" y="489"/>
                    <a:pt x="35" y="489"/>
                  </a:cubicBezTo>
                  <a:cubicBezTo>
                    <a:pt x="37" y="490"/>
                    <a:pt x="37" y="490"/>
                    <a:pt x="38" y="492"/>
                  </a:cubicBezTo>
                  <a:cubicBezTo>
                    <a:pt x="39" y="493"/>
                    <a:pt x="47" y="503"/>
                    <a:pt x="47" y="504"/>
                  </a:cubicBezTo>
                  <a:cubicBezTo>
                    <a:pt x="47" y="504"/>
                    <a:pt x="47" y="504"/>
                    <a:pt x="47" y="504"/>
                  </a:cubicBezTo>
                  <a:cubicBezTo>
                    <a:pt x="46" y="505"/>
                    <a:pt x="46" y="509"/>
                    <a:pt x="46" y="509"/>
                  </a:cubicBezTo>
                  <a:cubicBezTo>
                    <a:pt x="46" y="509"/>
                    <a:pt x="43" y="512"/>
                    <a:pt x="41" y="513"/>
                  </a:cubicBezTo>
                  <a:cubicBezTo>
                    <a:pt x="38" y="514"/>
                    <a:pt x="37" y="516"/>
                    <a:pt x="35" y="518"/>
                  </a:cubicBezTo>
                  <a:cubicBezTo>
                    <a:pt x="34" y="521"/>
                    <a:pt x="31" y="522"/>
                    <a:pt x="31" y="522"/>
                  </a:cubicBezTo>
                  <a:cubicBezTo>
                    <a:pt x="31" y="522"/>
                    <a:pt x="32" y="526"/>
                    <a:pt x="33" y="528"/>
                  </a:cubicBezTo>
                  <a:cubicBezTo>
                    <a:pt x="33" y="530"/>
                    <a:pt x="33" y="529"/>
                    <a:pt x="31" y="530"/>
                  </a:cubicBezTo>
                  <a:cubicBezTo>
                    <a:pt x="30" y="531"/>
                    <a:pt x="27" y="533"/>
                    <a:pt x="27" y="534"/>
                  </a:cubicBezTo>
                  <a:cubicBezTo>
                    <a:pt x="26" y="535"/>
                    <a:pt x="25" y="536"/>
                    <a:pt x="24" y="537"/>
                  </a:cubicBezTo>
                  <a:cubicBezTo>
                    <a:pt x="23" y="537"/>
                    <a:pt x="23" y="537"/>
                    <a:pt x="22" y="539"/>
                  </a:cubicBezTo>
                  <a:cubicBezTo>
                    <a:pt x="22" y="540"/>
                    <a:pt x="21" y="540"/>
                    <a:pt x="19" y="539"/>
                  </a:cubicBezTo>
                  <a:cubicBezTo>
                    <a:pt x="18" y="538"/>
                    <a:pt x="17" y="538"/>
                    <a:pt x="16" y="537"/>
                  </a:cubicBezTo>
                  <a:cubicBezTo>
                    <a:pt x="15" y="536"/>
                    <a:pt x="13" y="538"/>
                    <a:pt x="13" y="539"/>
                  </a:cubicBezTo>
                  <a:cubicBezTo>
                    <a:pt x="12" y="540"/>
                    <a:pt x="12" y="542"/>
                    <a:pt x="12" y="542"/>
                  </a:cubicBezTo>
                  <a:lnTo>
                    <a:pt x="0" y="550"/>
                  </a:lnTo>
                  <a:lnTo>
                    <a:pt x="4" y="567"/>
                  </a:lnTo>
                  <a:lnTo>
                    <a:pt x="12" y="571"/>
                  </a:lnTo>
                  <a:lnTo>
                    <a:pt x="14" y="568"/>
                  </a:lnTo>
                  <a:cubicBezTo>
                    <a:pt x="13" y="567"/>
                    <a:pt x="12" y="564"/>
                    <a:pt x="12" y="564"/>
                  </a:cubicBezTo>
                  <a:cubicBezTo>
                    <a:pt x="14" y="563"/>
                    <a:pt x="17" y="562"/>
                    <a:pt x="17" y="562"/>
                  </a:cubicBezTo>
                  <a:lnTo>
                    <a:pt x="18" y="569"/>
                  </a:lnTo>
                  <a:lnTo>
                    <a:pt x="24" y="570"/>
                  </a:lnTo>
                  <a:cubicBezTo>
                    <a:pt x="26" y="567"/>
                    <a:pt x="25" y="563"/>
                    <a:pt x="25" y="563"/>
                  </a:cubicBezTo>
                  <a:lnTo>
                    <a:pt x="30" y="564"/>
                  </a:lnTo>
                  <a:lnTo>
                    <a:pt x="30" y="568"/>
                  </a:lnTo>
                  <a:lnTo>
                    <a:pt x="32" y="568"/>
                  </a:lnTo>
                  <a:lnTo>
                    <a:pt x="33" y="569"/>
                  </a:lnTo>
                  <a:lnTo>
                    <a:pt x="31" y="569"/>
                  </a:lnTo>
                  <a:lnTo>
                    <a:pt x="32" y="571"/>
                  </a:lnTo>
                  <a:cubicBezTo>
                    <a:pt x="32" y="571"/>
                    <a:pt x="29" y="572"/>
                    <a:pt x="28" y="572"/>
                  </a:cubicBezTo>
                  <a:cubicBezTo>
                    <a:pt x="27" y="572"/>
                    <a:pt x="25" y="571"/>
                    <a:pt x="25" y="571"/>
                  </a:cubicBezTo>
                  <a:lnTo>
                    <a:pt x="25" y="573"/>
                  </a:lnTo>
                  <a:lnTo>
                    <a:pt x="27" y="574"/>
                  </a:lnTo>
                  <a:lnTo>
                    <a:pt x="27" y="576"/>
                  </a:lnTo>
                  <a:cubicBezTo>
                    <a:pt x="27" y="576"/>
                    <a:pt x="29" y="577"/>
                    <a:pt x="30" y="580"/>
                  </a:cubicBezTo>
                  <a:cubicBezTo>
                    <a:pt x="32" y="584"/>
                    <a:pt x="34" y="584"/>
                    <a:pt x="36" y="585"/>
                  </a:cubicBezTo>
                  <a:cubicBezTo>
                    <a:pt x="38" y="586"/>
                    <a:pt x="41" y="588"/>
                    <a:pt x="42" y="589"/>
                  </a:cubicBezTo>
                  <a:cubicBezTo>
                    <a:pt x="42" y="590"/>
                    <a:pt x="44" y="593"/>
                    <a:pt x="45" y="594"/>
                  </a:cubicBezTo>
                  <a:cubicBezTo>
                    <a:pt x="46" y="595"/>
                    <a:pt x="47" y="597"/>
                    <a:pt x="49" y="598"/>
                  </a:cubicBezTo>
                  <a:cubicBezTo>
                    <a:pt x="51" y="599"/>
                    <a:pt x="51" y="599"/>
                    <a:pt x="54" y="598"/>
                  </a:cubicBezTo>
                  <a:cubicBezTo>
                    <a:pt x="56" y="596"/>
                    <a:pt x="60" y="593"/>
                    <a:pt x="60" y="593"/>
                  </a:cubicBezTo>
                  <a:lnTo>
                    <a:pt x="63" y="595"/>
                  </a:lnTo>
                  <a:cubicBezTo>
                    <a:pt x="65" y="597"/>
                    <a:pt x="64" y="597"/>
                    <a:pt x="64" y="597"/>
                  </a:cubicBezTo>
                  <a:cubicBezTo>
                    <a:pt x="63" y="597"/>
                    <a:pt x="62" y="597"/>
                    <a:pt x="62" y="597"/>
                  </a:cubicBezTo>
                  <a:lnTo>
                    <a:pt x="62" y="599"/>
                  </a:lnTo>
                  <a:lnTo>
                    <a:pt x="64" y="600"/>
                  </a:lnTo>
                  <a:lnTo>
                    <a:pt x="55" y="610"/>
                  </a:lnTo>
                  <a:lnTo>
                    <a:pt x="51" y="610"/>
                  </a:lnTo>
                  <a:lnTo>
                    <a:pt x="51" y="613"/>
                  </a:lnTo>
                  <a:lnTo>
                    <a:pt x="56" y="618"/>
                  </a:lnTo>
                  <a:cubicBezTo>
                    <a:pt x="58" y="617"/>
                    <a:pt x="60" y="618"/>
                    <a:pt x="60" y="618"/>
                  </a:cubicBezTo>
                  <a:lnTo>
                    <a:pt x="60" y="615"/>
                  </a:lnTo>
                  <a:lnTo>
                    <a:pt x="57" y="613"/>
                  </a:lnTo>
                  <a:cubicBezTo>
                    <a:pt x="63" y="604"/>
                    <a:pt x="70" y="598"/>
                    <a:pt x="71" y="598"/>
                  </a:cubicBezTo>
                  <a:cubicBezTo>
                    <a:pt x="73" y="597"/>
                    <a:pt x="73" y="599"/>
                    <a:pt x="74" y="599"/>
                  </a:cubicBezTo>
                  <a:cubicBezTo>
                    <a:pt x="75" y="599"/>
                    <a:pt x="76" y="599"/>
                    <a:pt x="77" y="599"/>
                  </a:cubicBezTo>
                  <a:cubicBezTo>
                    <a:pt x="77" y="600"/>
                    <a:pt x="78" y="600"/>
                    <a:pt x="80" y="600"/>
                  </a:cubicBezTo>
                  <a:cubicBezTo>
                    <a:pt x="82" y="600"/>
                    <a:pt x="85" y="600"/>
                    <a:pt x="88" y="601"/>
                  </a:cubicBezTo>
                  <a:cubicBezTo>
                    <a:pt x="90" y="601"/>
                    <a:pt x="94" y="603"/>
                    <a:pt x="94" y="603"/>
                  </a:cubicBezTo>
                  <a:lnTo>
                    <a:pt x="109" y="600"/>
                  </a:lnTo>
                  <a:cubicBezTo>
                    <a:pt x="109" y="600"/>
                    <a:pt x="110" y="599"/>
                    <a:pt x="109" y="597"/>
                  </a:cubicBezTo>
                  <a:cubicBezTo>
                    <a:pt x="109" y="596"/>
                    <a:pt x="109" y="597"/>
                    <a:pt x="107" y="598"/>
                  </a:cubicBezTo>
                  <a:cubicBezTo>
                    <a:pt x="105" y="599"/>
                    <a:pt x="102" y="599"/>
                    <a:pt x="99" y="599"/>
                  </a:cubicBezTo>
                  <a:cubicBezTo>
                    <a:pt x="96" y="599"/>
                    <a:pt x="92" y="600"/>
                    <a:pt x="92" y="600"/>
                  </a:cubicBezTo>
                  <a:cubicBezTo>
                    <a:pt x="92" y="600"/>
                    <a:pt x="91" y="597"/>
                    <a:pt x="92" y="595"/>
                  </a:cubicBezTo>
                  <a:cubicBezTo>
                    <a:pt x="94" y="593"/>
                    <a:pt x="94" y="593"/>
                    <a:pt x="94" y="590"/>
                  </a:cubicBezTo>
                  <a:cubicBezTo>
                    <a:pt x="94" y="588"/>
                    <a:pt x="94" y="585"/>
                    <a:pt x="94" y="585"/>
                  </a:cubicBezTo>
                  <a:cubicBezTo>
                    <a:pt x="94" y="585"/>
                    <a:pt x="135" y="563"/>
                    <a:pt x="139" y="560"/>
                  </a:cubicBezTo>
                  <a:cubicBezTo>
                    <a:pt x="143" y="558"/>
                    <a:pt x="144" y="558"/>
                    <a:pt x="147" y="558"/>
                  </a:cubicBezTo>
                  <a:cubicBezTo>
                    <a:pt x="150" y="559"/>
                    <a:pt x="152" y="558"/>
                    <a:pt x="154" y="557"/>
                  </a:cubicBezTo>
                  <a:cubicBezTo>
                    <a:pt x="157" y="556"/>
                    <a:pt x="164" y="553"/>
                    <a:pt x="166" y="553"/>
                  </a:cubicBezTo>
                  <a:cubicBezTo>
                    <a:pt x="168" y="552"/>
                    <a:pt x="169" y="551"/>
                    <a:pt x="170" y="551"/>
                  </a:cubicBezTo>
                  <a:cubicBezTo>
                    <a:pt x="171" y="551"/>
                    <a:pt x="172" y="551"/>
                    <a:pt x="175" y="549"/>
                  </a:cubicBezTo>
                  <a:cubicBezTo>
                    <a:pt x="178" y="548"/>
                    <a:pt x="179" y="547"/>
                    <a:pt x="180" y="547"/>
                  </a:cubicBezTo>
                  <a:cubicBezTo>
                    <a:pt x="181" y="547"/>
                    <a:pt x="183" y="548"/>
                    <a:pt x="186" y="548"/>
                  </a:cubicBezTo>
                  <a:cubicBezTo>
                    <a:pt x="189" y="549"/>
                    <a:pt x="190" y="549"/>
                    <a:pt x="191" y="548"/>
                  </a:cubicBezTo>
                  <a:cubicBezTo>
                    <a:pt x="192" y="548"/>
                    <a:pt x="194" y="547"/>
                    <a:pt x="197" y="547"/>
                  </a:cubicBezTo>
                  <a:cubicBezTo>
                    <a:pt x="200" y="547"/>
                    <a:pt x="207" y="547"/>
                    <a:pt x="207" y="547"/>
                  </a:cubicBezTo>
                  <a:cubicBezTo>
                    <a:pt x="207" y="547"/>
                    <a:pt x="208" y="552"/>
                    <a:pt x="210" y="556"/>
                  </a:cubicBezTo>
                  <a:cubicBezTo>
                    <a:pt x="211" y="561"/>
                    <a:pt x="210" y="566"/>
                    <a:pt x="210" y="567"/>
                  </a:cubicBezTo>
                  <a:cubicBezTo>
                    <a:pt x="209" y="569"/>
                    <a:pt x="210" y="570"/>
                    <a:pt x="210" y="571"/>
                  </a:cubicBezTo>
                  <a:cubicBezTo>
                    <a:pt x="211" y="572"/>
                    <a:pt x="211" y="574"/>
                    <a:pt x="211" y="576"/>
                  </a:cubicBezTo>
                  <a:cubicBezTo>
                    <a:pt x="211" y="579"/>
                    <a:pt x="212" y="581"/>
                    <a:pt x="212" y="581"/>
                  </a:cubicBezTo>
                  <a:cubicBezTo>
                    <a:pt x="212" y="581"/>
                    <a:pt x="217" y="579"/>
                    <a:pt x="221" y="578"/>
                  </a:cubicBezTo>
                  <a:cubicBezTo>
                    <a:pt x="224" y="577"/>
                    <a:pt x="226" y="579"/>
                    <a:pt x="229" y="580"/>
                  </a:cubicBezTo>
                  <a:cubicBezTo>
                    <a:pt x="231" y="581"/>
                    <a:pt x="233" y="582"/>
                    <a:pt x="236" y="582"/>
                  </a:cubicBezTo>
                  <a:cubicBezTo>
                    <a:pt x="238" y="583"/>
                    <a:pt x="239" y="583"/>
                    <a:pt x="241" y="583"/>
                  </a:cubicBezTo>
                  <a:cubicBezTo>
                    <a:pt x="245" y="582"/>
                    <a:pt x="249" y="579"/>
                    <a:pt x="253" y="575"/>
                  </a:cubicBezTo>
                  <a:cubicBezTo>
                    <a:pt x="257" y="571"/>
                    <a:pt x="273" y="557"/>
                    <a:pt x="273" y="557"/>
                  </a:cubicBezTo>
                  <a:cubicBezTo>
                    <a:pt x="274" y="558"/>
                    <a:pt x="273" y="559"/>
                    <a:pt x="273" y="560"/>
                  </a:cubicBezTo>
                  <a:cubicBezTo>
                    <a:pt x="273" y="562"/>
                    <a:pt x="272" y="562"/>
                    <a:pt x="273" y="564"/>
                  </a:cubicBezTo>
                  <a:cubicBezTo>
                    <a:pt x="275" y="566"/>
                    <a:pt x="294" y="594"/>
                    <a:pt x="294" y="594"/>
                  </a:cubicBezTo>
                  <a:cubicBezTo>
                    <a:pt x="294" y="594"/>
                    <a:pt x="294" y="593"/>
                    <a:pt x="298" y="590"/>
                  </a:cubicBezTo>
                  <a:cubicBezTo>
                    <a:pt x="300" y="587"/>
                    <a:pt x="310" y="582"/>
                    <a:pt x="315" y="580"/>
                  </a:cubicBezTo>
                  <a:cubicBezTo>
                    <a:pt x="319" y="577"/>
                    <a:pt x="321" y="574"/>
                    <a:pt x="324" y="572"/>
                  </a:cubicBezTo>
                  <a:cubicBezTo>
                    <a:pt x="327" y="571"/>
                    <a:pt x="331" y="568"/>
                    <a:pt x="331" y="568"/>
                  </a:cubicBezTo>
                  <a:lnTo>
                    <a:pt x="332" y="575"/>
                  </a:lnTo>
                  <a:cubicBezTo>
                    <a:pt x="332" y="575"/>
                    <a:pt x="344" y="587"/>
                    <a:pt x="349" y="591"/>
                  </a:cubicBezTo>
                  <a:cubicBezTo>
                    <a:pt x="353" y="595"/>
                    <a:pt x="357" y="597"/>
                    <a:pt x="361" y="599"/>
                  </a:cubicBezTo>
                  <a:cubicBezTo>
                    <a:pt x="365" y="601"/>
                    <a:pt x="371" y="606"/>
                    <a:pt x="371" y="606"/>
                  </a:cubicBezTo>
                  <a:lnTo>
                    <a:pt x="370" y="617"/>
                  </a:lnTo>
                  <a:cubicBezTo>
                    <a:pt x="379" y="618"/>
                    <a:pt x="392" y="617"/>
                    <a:pt x="392" y="617"/>
                  </a:cubicBezTo>
                  <a:cubicBezTo>
                    <a:pt x="392" y="617"/>
                    <a:pt x="393" y="624"/>
                    <a:pt x="393" y="629"/>
                  </a:cubicBezTo>
                  <a:cubicBezTo>
                    <a:pt x="393" y="634"/>
                    <a:pt x="393" y="640"/>
                    <a:pt x="393" y="640"/>
                  </a:cubicBezTo>
                  <a:lnTo>
                    <a:pt x="435" y="643"/>
                  </a:lnTo>
                  <a:cubicBezTo>
                    <a:pt x="435" y="643"/>
                    <a:pt x="440" y="630"/>
                    <a:pt x="442" y="626"/>
                  </a:cubicBezTo>
                  <a:cubicBezTo>
                    <a:pt x="444" y="621"/>
                    <a:pt x="444" y="620"/>
                    <a:pt x="443" y="618"/>
                  </a:cubicBezTo>
                  <a:cubicBezTo>
                    <a:pt x="442" y="616"/>
                    <a:pt x="440" y="605"/>
                    <a:pt x="439" y="601"/>
                  </a:cubicBezTo>
                  <a:cubicBezTo>
                    <a:pt x="437" y="596"/>
                    <a:pt x="435" y="588"/>
                    <a:pt x="433" y="582"/>
                  </a:cubicBezTo>
                  <a:cubicBezTo>
                    <a:pt x="432" y="577"/>
                    <a:pt x="431" y="573"/>
                    <a:pt x="431" y="572"/>
                  </a:cubicBezTo>
                  <a:cubicBezTo>
                    <a:pt x="432" y="571"/>
                    <a:pt x="432" y="570"/>
                    <a:pt x="432" y="569"/>
                  </a:cubicBezTo>
                  <a:cubicBezTo>
                    <a:pt x="432" y="569"/>
                    <a:pt x="432" y="569"/>
                    <a:pt x="432" y="569"/>
                  </a:cubicBezTo>
                  <a:cubicBezTo>
                    <a:pt x="432" y="569"/>
                    <a:pt x="439" y="567"/>
                    <a:pt x="448" y="565"/>
                  </a:cubicBezTo>
                  <a:cubicBezTo>
                    <a:pt x="457" y="562"/>
                    <a:pt x="464" y="559"/>
                    <a:pt x="467" y="557"/>
                  </a:cubicBezTo>
                  <a:cubicBezTo>
                    <a:pt x="470" y="556"/>
                    <a:pt x="476" y="553"/>
                    <a:pt x="478" y="551"/>
                  </a:cubicBezTo>
                  <a:cubicBezTo>
                    <a:pt x="480" y="550"/>
                    <a:pt x="482" y="549"/>
                    <a:pt x="483" y="549"/>
                  </a:cubicBezTo>
                  <a:cubicBezTo>
                    <a:pt x="485" y="549"/>
                    <a:pt x="487" y="548"/>
                    <a:pt x="490" y="547"/>
                  </a:cubicBezTo>
                  <a:cubicBezTo>
                    <a:pt x="493" y="546"/>
                    <a:pt x="495" y="547"/>
                    <a:pt x="495" y="548"/>
                  </a:cubicBezTo>
                  <a:cubicBezTo>
                    <a:pt x="496" y="549"/>
                    <a:pt x="498" y="554"/>
                    <a:pt x="499" y="558"/>
                  </a:cubicBezTo>
                  <a:cubicBezTo>
                    <a:pt x="500" y="562"/>
                    <a:pt x="503" y="570"/>
                    <a:pt x="505" y="575"/>
                  </a:cubicBezTo>
                  <a:cubicBezTo>
                    <a:pt x="507" y="579"/>
                    <a:pt x="510" y="587"/>
                    <a:pt x="511" y="589"/>
                  </a:cubicBezTo>
                  <a:cubicBezTo>
                    <a:pt x="511" y="592"/>
                    <a:pt x="512" y="600"/>
                    <a:pt x="512" y="600"/>
                  </a:cubicBezTo>
                  <a:cubicBezTo>
                    <a:pt x="512" y="600"/>
                    <a:pt x="521" y="597"/>
                    <a:pt x="524" y="597"/>
                  </a:cubicBezTo>
                  <a:cubicBezTo>
                    <a:pt x="528" y="597"/>
                    <a:pt x="533" y="595"/>
                    <a:pt x="538" y="594"/>
                  </a:cubicBezTo>
                  <a:cubicBezTo>
                    <a:pt x="544" y="594"/>
                    <a:pt x="552" y="591"/>
                    <a:pt x="556" y="590"/>
                  </a:cubicBezTo>
                  <a:cubicBezTo>
                    <a:pt x="557" y="589"/>
                    <a:pt x="559" y="589"/>
                    <a:pt x="560" y="589"/>
                  </a:cubicBezTo>
                  <a:cubicBezTo>
                    <a:pt x="563" y="589"/>
                    <a:pt x="567" y="590"/>
                    <a:pt x="570" y="592"/>
                  </a:cubicBezTo>
                  <a:cubicBezTo>
                    <a:pt x="573" y="594"/>
                    <a:pt x="579" y="598"/>
                    <a:pt x="579" y="598"/>
                  </a:cubicBezTo>
                  <a:lnTo>
                    <a:pt x="588" y="592"/>
                  </a:lnTo>
                  <a:cubicBezTo>
                    <a:pt x="586" y="598"/>
                    <a:pt x="585" y="608"/>
                    <a:pt x="585" y="613"/>
                  </a:cubicBezTo>
                  <a:cubicBezTo>
                    <a:pt x="585" y="617"/>
                    <a:pt x="589" y="616"/>
                    <a:pt x="596" y="616"/>
                  </a:cubicBezTo>
                  <a:cubicBezTo>
                    <a:pt x="603" y="616"/>
                    <a:pt x="613" y="618"/>
                    <a:pt x="623" y="617"/>
                  </a:cubicBezTo>
                  <a:cubicBezTo>
                    <a:pt x="634" y="617"/>
                    <a:pt x="633" y="615"/>
                    <a:pt x="641" y="613"/>
                  </a:cubicBezTo>
                  <a:cubicBezTo>
                    <a:pt x="649" y="611"/>
                    <a:pt x="659" y="607"/>
                    <a:pt x="659" y="607"/>
                  </a:cubicBezTo>
                  <a:cubicBezTo>
                    <a:pt x="659" y="607"/>
                    <a:pt x="659" y="607"/>
                    <a:pt x="659" y="608"/>
                  </a:cubicBezTo>
                  <a:cubicBezTo>
                    <a:pt x="659" y="608"/>
                    <a:pt x="661" y="611"/>
                    <a:pt x="661" y="612"/>
                  </a:cubicBezTo>
                  <a:cubicBezTo>
                    <a:pt x="660" y="614"/>
                    <a:pt x="661" y="616"/>
                    <a:pt x="662" y="617"/>
                  </a:cubicBezTo>
                  <a:cubicBezTo>
                    <a:pt x="662" y="619"/>
                    <a:pt x="663" y="619"/>
                    <a:pt x="663" y="621"/>
                  </a:cubicBezTo>
                  <a:cubicBezTo>
                    <a:pt x="664" y="623"/>
                    <a:pt x="665" y="625"/>
                    <a:pt x="666" y="626"/>
                  </a:cubicBezTo>
                  <a:cubicBezTo>
                    <a:pt x="668" y="627"/>
                    <a:pt x="671" y="627"/>
                    <a:pt x="671" y="629"/>
                  </a:cubicBezTo>
                  <a:cubicBezTo>
                    <a:pt x="671" y="630"/>
                    <a:pt x="673" y="632"/>
                    <a:pt x="674" y="633"/>
                  </a:cubicBezTo>
                  <a:cubicBezTo>
                    <a:pt x="675" y="635"/>
                    <a:pt x="676" y="636"/>
                    <a:pt x="676" y="638"/>
                  </a:cubicBezTo>
                  <a:cubicBezTo>
                    <a:pt x="676" y="641"/>
                    <a:pt x="677" y="642"/>
                    <a:pt x="677" y="644"/>
                  </a:cubicBezTo>
                  <a:cubicBezTo>
                    <a:pt x="678" y="646"/>
                    <a:pt x="676" y="650"/>
                    <a:pt x="676" y="650"/>
                  </a:cubicBezTo>
                  <a:lnTo>
                    <a:pt x="706" y="633"/>
                  </a:lnTo>
                  <a:lnTo>
                    <a:pt x="713" y="643"/>
                  </a:lnTo>
                  <a:lnTo>
                    <a:pt x="725" y="640"/>
                  </a:lnTo>
                  <a:cubicBezTo>
                    <a:pt x="725" y="640"/>
                    <a:pt x="725" y="644"/>
                    <a:pt x="726" y="649"/>
                  </a:cubicBezTo>
                  <a:cubicBezTo>
                    <a:pt x="726" y="653"/>
                    <a:pt x="724" y="655"/>
                    <a:pt x="724" y="655"/>
                  </a:cubicBezTo>
                  <a:cubicBezTo>
                    <a:pt x="724" y="655"/>
                    <a:pt x="730" y="656"/>
                    <a:pt x="730" y="656"/>
                  </a:cubicBezTo>
                  <a:cubicBezTo>
                    <a:pt x="730" y="655"/>
                    <a:pt x="731" y="661"/>
                    <a:pt x="730" y="664"/>
                  </a:cubicBezTo>
                  <a:cubicBezTo>
                    <a:pt x="730" y="667"/>
                    <a:pt x="726" y="671"/>
                    <a:pt x="723" y="674"/>
                  </a:cubicBezTo>
                  <a:cubicBezTo>
                    <a:pt x="721" y="676"/>
                    <a:pt x="718" y="681"/>
                    <a:pt x="717" y="684"/>
                  </a:cubicBezTo>
                  <a:cubicBezTo>
                    <a:pt x="717" y="687"/>
                    <a:pt x="716" y="696"/>
                    <a:pt x="716" y="704"/>
                  </a:cubicBezTo>
                  <a:cubicBezTo>
                    <a:pt x="717" y="711"/>
                    <a:pt x="719" y="714"/>
                    <a:pt x="721" y="716"/>
                  </a:cubicBezTo>
                  <a:cubicBezTo>
                    <a:pt x="723" y="717"/>
                    <a:pt x="725" y="719"/>
                    <a:pt x="726" y="720"/>
                  </a:cubicBezTo>
                  <a:cubicBezTo>
                    <a:pt x="726" y="721"/>
                    <a:pt x="726" y="721"/>
                    <a:pt x="728" y="722"/>
                  </a:cubicBezTo>
                  <a:cubicBezTo>
                    <a:pt x="729" y="722"/>
                    <a:pt x="729" y="723"/>
                    <a:pt x="730" y="724"/>
                  </a:cubicBezTo>
                  <a:cubicBezTo>
                    <a:pt x="731" y="725"/>
                    <a:pt x="733" y="725"/>
                    <a:pt x="735" y="724"/>
                  </a:cubicBezTo>
                  <a:cubicBezTo>
                    <a:pt x="736" y="723"/>
                    <a:pt x="738" y="722"/>
                    <a:pt x="738" y="722"/>
                  </a:cubicBezTo>
                  <a:lnTo>
                    <a:pt x="737" y="720"/>
                  </a:lnTo>
                  <a:cubicBezTo>
                    <a:pt x="737" y="719"/>
                    <a:pt x="737" y="716"/>
                    <a:pt x="738" y="714"/>
                  </a:cubicBezTo>
                  <a:cubicBezTo>
                    <a:pt x="739" y="712"/>
                    <a:pt x="741" y="708"/>
                    <a:pt x="743" y="706"/>
                  </a:cubicBezTo>
                  <a:cubicBezTo>
                    <a:pt x="744" y="704"/>
                    <a:pt x="745" y="700"/>
                    <a:pt x="745" y="699"/>
                  </a:cubicBezTo>
                  <a:cubicBezTo>
                    <a:pt x="745" y="697"/>
                    <a:pt x="745" y="696"/>
                    <a:pt x="746" y="695"/>
                  </a:cubicBezTo>
                  <a:cubicBezTo>
                    <a:pt x="746" y="695"/>
                    <a:pt x="747" y="694"/>
                    <a:pt x="748" y="693"/>
                  </a:cubicBezTo>
                  <a:cubicBezTo>
                    <a:pt x="749" y="691"/>
                    <a:pt x="749" y="691"/>
                    <a:pt x="751" y="691"/>
                  </a:cubicBezTo>
                  <a:cubicBezTo>
                    <a:pt x="752" y="691"/>
                    <a:pt x="752" y="687"/>
                    <a:pt x="753" y="685"/>
                  </a:cubicBezTo>
                  <a:cubicBezTo>
                    <a:pt x="754" y="683"/>
                    <a:pt x="755" y="683"/>
                    <a:pt x="757" y="682"/>
                  </a:cubicBezTo>
                  <a:cubicBezTo>
                    <a:pt x="758" y="681"/>
                    <a:pt x="758" y="681"/>
                    <a:pt x="757" y="679"/>
                  </a:cubicBezTo>
                  <a:cubicBezTo>
                    <a:pt x="756" y="678"/>
                    <a:pt x="756" y="677"/>
                    <a:pt x="757" y="674"/>
                  </a:cubicBezTo>
                  <a:cubicBezTo>
                    <a:pt x="757" y="671"/>
                    <a:pt x="757" y="670"/>
                    <a:pt x="759" y="669"/>
                  </a:cubicBezTo>
                  <a:cubicBezTo>
                    <a:pt x="761" y="667"/>
                    <a:pt x="762" y="666"/>
                    <a:pt x="762" y="665"/>
                  </a:cubicBezTo>
                  <a:cubicBezTo>
                    <a:pt x="762" y="664"/>
                    <a:pt x="763" y="663"/>
                    <a:pt x="764" y="663"/>
                  </a:cubicBezTo>
                  <a:cubicBezTo>
                    <a:pt x="765" y="663"/>
                    <a:pt x="766" y="664"/>
                    <a:pt x="769" y="661"/>
                  </a:cubicBezTo>
                  <a:cubicBezTo>
                    <a:pt x="771" y="658"/>
                    <a:pt x="774" y="658"/>
                    <a:pt x="776" y="657"/>
                  </a:cubicBezTo>
                  <a:cubicBezTo>
                    <a:pt x="778" y="657"/>
                    <a:pt x="779" y="658"/>
                    <a:pt x="782" y="660"/>
                  </a:cubicBezTo>
                  <a:cubicBezTo>
                    <a:pt x="784" y="662"/>
                    <a:pt x="784" y="662"/>
                    <a:pt x="786" y="662"/>
                  </a:cubicBezTo>
                  <a:cubicBezTo>
                    <a:pt x="787" y="662"/>
                    <a:pt x="788" y="661"/>
                    <a:pt x="789" y="661"/>
                  </a:cubicBezTo>
                  <a:cubicBezTo>
                    <a:pt x="790" y="661"/>
                    <a:pt x="790" y="661"/>
                    <a:pt x="791" y="661"/>
                  </a:cubicBezTo>
                  <a:cubicBezTo>
                    <a:pt x="791" y="661"/>
                    <a:pt x="791" y="660"/>
                    <a:pt x="791" y="659"/>
                  </a:cubicBezTo>
                  <a:cubicBezTo>
                    <a:pt x="791" y="657"/>
                    <a:pt x="792" y="657"/>
                    <a:pt x="793" y="656"/>
                  </a:cubicBezTo>
                  <a:cubicBezTo>
                    <a:pt x="793" y="655"/>
                    <a:pt x="794" y="654"/>
                    <a:pt x="795" y="653"/>
                  </a:cubicBezTo>
                  <a:cubicBezTo>
                    <a:pt x="796" y="652"/>
                    <a:pt x="796" y="652"/>
                    <a:pt x="797" y="650"/>
                  </a:cubicBezTo>
                  <a:cubicBezTo>
                    <a:pt x="799" y="649"/>
                    <a:pt x="799" y="649"/>
                    <a:pt x="799" y="647"/>
                  </a:cubicBezTo>
                  <a:cubicBezTo>
                    <a:pt x="799" y="646"/>
                    <a:pt x="800" y="645"/>
                    <a:pt x="801" y="643"/>
                  </a:cubicBezTo>
                  <a:cubicBezTo>
                    <a:pt x="802" y="641"/>
                    <a:pt x="800" y="640"/>
                    <a:pt x="799" y="640"/>
                  </a:cubicBezTo>
                  <a:cubicBezTo>
                    <a:pt x="799" y="640"/>
                    <a:pt x="797" y="640"/>
                    <a:pt x="797" y="640"/>
                  </a:cubicBezTo>
                  <a:cubicBezTo>
                    <a:pt x="797" y="638"/>
                    <a:pt x="797" y="637"/>
                    <a:pt x="798" y="635"/>
                  </a:cubicBezTo>
                  <a:cubicBezTo>
                    <a:pt x="798" y="633"/>
                    <a:pt x="798" y="632"/>
                    <a:pt x="798" y="632"/>
                  </a:cubicBezTo>
                  <a:cubicBezTo>
                    <a:pt x="798" y="632"/>
                    <a:pt x="797" y="632"/>
                    <a:pt x="794" y="632"/>
                  </a:cubicBezTo>
                  <a:cubicBezTo>
                    <a:pt x="791" y="631"/>
                    <a:pt x="790" y="630"/>
                    <a:pt x="789" y="629"/>
                  </a:cubicBezTo>
                  <a:cubicBezTo>
                    <a:pt x="787" y="628"/>
                    <a:pt x="786" y="628"/>
                    <a:pt x="785" y="628"/>
                  </a:cubicBezTo>
                  <a:cubicBezTo>
                    <a:pt x="784" y="628"/>
                    <a:pt x="783" y="628"/>
                    <a:pt x="783" y="627"/>
                  </a:cubicBezTo>
                  <a:cubicBezTo>
                    <a:pt x="782" y="626"/>
                    <a:pt x="782" y="624"/>
                    <a:pt x="783" y="623"/>
                  </a:cubicBezTo>
                  <a:cubicBezTo>
                    <a:pt x="784" y="621"/>
                    <a:pt x="785" y="621"/>
                    <a:pt x="786" y="623"/>
                  </a:cubicBezTo>
                  <a:cubicBezTo>
                    <a:pt x="787" y="624"/>
                    <a:pt x="787" y="624"/>
                    <a:pt x="788" y="622"/>
                  </a:cubicBezTo>
                  <a:cubicBezTo>
                    <a:pt x="789" y="621"/>
                    <a:pt x="791" y="618"/>
                    <a:pt x="793" y="617"/>
                  </a:cubicBezTo>
                  <a:cubicBezTo>
                    <a:pt x="794" y="616"/>
                    <a:pt x="796" y="614"/>
                    <a:pt x="796" y="614"/>
                  </a:cubicBezTo>
                  <a:cubicBezTo>
                    <a:pt x="796" y="614"/>
                    <a:pt x="796" y="612"/>
                    <a:pt x="797" y="611"/>
                  </a:cubicBezTo>
                  <a:cubicBezTo>
                    <a:pt x="798" y="610"/>
                    <a:pt x="799" y="609"/>
                    <a:pt x="799" y="610"/>
                  </a:cubicBezTo>
                  <a:cubicBezTo>
                    <a:pt x="799" y="611"/>
                    <a:pt x="799" y="611"/>
                    <a:pt x="800" y="609"/>
                  </a:cubicBezTo>
                  <a:cubicBezTo>
                    <a:pt x="802" y="607"/>
                    <a:pt x="804" y="607"/>
                    <a:pt x="805" y="607"/>
                  </a:cubicBezTo>
                  <a:cubicBezTo>
                    <a:pt x="805" y="607"/>
                    <a:pt x="807" y="605"/>
                    <a:pt x="808" y="604"/>
                  </a:cubicBezTo>
                  <a:cubicBezTo>
                    <a:pt x="809" y="603"/>
                    <a:pt x="810" y="603"/>
                    <a:pt x="812" y="601"/>
                  </a:cubicBezTo>
                  <a:cubicBezTo>
                    <a:pt x="814" y="599"/>
                    <a:pt x="817" y="597"/>
                    <a:pt x="819" y="595"/>
                  </a:cubicBezTo>
                  <a:cubicBezTo>
                    <a:pt x="821" y="594"/>
                    <a:pt x="822" y="592"/>
                    <a:pt x="822" y="592"/>
                  </a:cubicBezTo>
                  <a:cubicBezTo>
                    <a:pt x="822" y="592"/>
                    <a:pt x="824" y="594"/>
                    <a:pt x="825" y="594"/>
                  </a:cubicBezTo>
                  <a:cubicBezTo>
                    <a:pt x="827" y="595"/>
                    <a:pt x="828" y="596"/>
                    <a:pt x="830" y="596"/>
                  </a:cubicBezTo>
                  <a:cubicBezTo>
                    <a:pt x="831" y="596"/>
                    <a:pt x="832" y="596"/>
                    <a:pt x="833" y="594"/>
                  </a:cubicBezTo>
                  <a:cubicBezTo>
                    <a:pt x="833" y="592"/>
                    <a:pt x="836" y="592"/>
                    <a:pt x="839" y="592"/>
                  </a:cubicBezTo>
                  <a:cubicBezTo>
                    <a:pt x="842" y="592"/>
                    <a:pt x="842" y="591"/>
                    <a:pt x="843" y="589"/>
                  </a:cubicBezTo>
                  <a:cubicBezTo>
                    <a:pt x="845" y="586"/>
                    <a:pt x="845" y="586"/>
                    <a:pt x="845" y="583"/>
                  </a:cubicBezTo>
                  <a:cubicBezTo>
                    <a:pt x="845" y="580"/>
                    <a:pt x="848" y="578"/>
                    <a:pt x="850" y="576"/>
                  </a:cubicBezTo>
                  <a:cubicBezTo>
                    <a:pt x="851" y="574"/>
                    <a:pt x="850" y="575"/>
                    <a:pt x="849" y="573"/>
                  </a:cubicBezTo>
                  <a:cubicBezTo>
                    <a:pt x="849" y="572"/>
                    <a:pt x="848" y="570"/>
                    <a:pt x="847" y="569"/>
                  </a:cubicBezTo>
                  <a:cubicBezTo>
                    <a:pt x="845" y="568"/>
                    <a:pt x="845" y="568"/>
                    <a:pt x="844" y="566"/>
                  </a:cubicBezTo>
                  <a:cubicBezTo>
                    <a:pt x="843" y="564"/>
                    <a:pt x="842" y="562"/>
                    <a:pt x="840" y="559"/>
                  </a:cubicBezTo>
                  <a:cubicBezTo>
                    <a:pt x="838" y="557"/>
                    <a:pt x="839" y="555"/>
                    <a:pt x="840" y="553"/>
                  </a:cubicBezTo>
                  <a:cubicBezTo>
                    <a:pt x="841" y="550"/>
                    <a:pt x="841" y="550"/>
                    <a:pt x="840" y="549"/>
                  </a:cubicBezTo>
                  <a:cubicBezTo>
                    <a:pt x="839" y="548"/>
                    <a:pt x="841" y="546"/>
                    <a:pt x="843" y="542"/>
                  </a:cubicBezTo>
                  <a:cubicBezTo>
                    <a:pt x="846" y="539"/>
                    <a:pt x="848" y="534"/>
                    <a:pt x="848" y="534"/>
                  </a:cubicBezTo>
                  <a:lnTo>
                    <a:pt x="850" y="534"/>
                  </a:lnTo>
                  <a:lnTo>
                    <a:pt x="851" y="534"/>
                  </a:lnTo>
                  <a:lnTo>
                    <a:pt x="854" y="533"/>
                  </a:lnTo>
                  <a:lnTo>
                    <a:pt x="854" y="530"/>
                  </a:lnTo>
                  <a:lnTo>
                    <a:pt x="850" y="528"/>
                  </a:lnTo>
                  <a:lnTo>
                    <a:pt x="851" y="523"/>
                  </a:lnTo>
                  <a:cubicBezTo>
                    <a:pt x="847" y="522"/>
                    <a:pt x="844" y="522"/>
                    <a:pt x="838" y="520"/>
                  </a:cubicBezTo>
                  <a:cubicBezTo>
                    <a:pt x="833" y="518"/>
                    <a:pt x="829" y="513"/>
                    <a:pt x="829" y="513"/>
                  </a:cubicBezTo>
                  <a:lnTo>
                    <a:pt x="830" y="513"/>
                  </a:lnTo>
                  <a:cubicBezTo>
                    <a:pt x="830" y="513"/>
                    <a:pt x="831" y="514"/>
                    <a:pt x="835" y="516"/>
                  </a:cubicBezTo>
                  <a:cubicBezTo>
                    <a:pt x="839" y="519"/>
                    <a:pt x="845" y="520"/>
                    <a:pt x="848" y="521"/>
                  </a:cubicBezTo>
                  <a:cubicBezTo>
                    <a:pt x="851" y="522"/>
                    <a:pt x="851" y="520"/>
                    <a:pt x="851" y="520"/>
                  </a:cubicBezTo>
                  <a:cubicBezTo>
                    <a:pt x="851" y="520"/>
                    <a:pt x="853" y="520"/>
                    <a:pt x="854" y="521"/>
                  </a:cubicBezTo>
                  <a:cubicBezTo>
                    <a:pt x="856" y="521"/>
                    <a:pt x="856" y="521"/>
                    <a:pt x="856" y="520"/>
                  </a:cubicBezTo>
                  <a:cubicBezTo>
                    <a:pt x="856" y="519"/>
                    <a:pt x="855" y="517"/>
                    <a:pt x="855" y="517"/>
                  </a:cubicBezTo>
                  <a:lnTo>
                    <a:pt x="855" y="515"/>
                  </a:lnTo>
                  <a:cubicBezTo>
                    <a:pt x="855" y="512"/>
                    <a:pt x="856" y="510"/>
                    <a:pt x="858" y="507"/>
                  </a:cubicBezTo>
                  <a:cubicBezTo>
                    <a:pt x="861" y="504"/>
                    <a:pt x="865" y="501"/>
                    <a:pt x="865" y="501"/>
                  </a:cubicBezTo>
                  <a:lnTo>
                    <a:pt x="871" y="502"/>
                  </a:lnTo>
                  <a:lnTo>
                    <a:pt x="869" y="512"/>
                  </a:lnTo>
                  <a:cubicBezTo>
                    <a:pt x="869" y="512"/>
                    <a:pt x="871" y="513"/>
                    <a:pt x="875" y="513"/>
                  </a:cubicBezTo>
                  <a:cubicBezTo>
                    <a:pt x="878" y="514"/>
                    <a:pt x="878" y="513"/>
                    <a:pt x="879" y="512"/>
                  </a:cubicBezTo>
                  <a:cubicBezTo>
                    <a:pt x="879" y="511"/>
                    <a:pt x="879" y="510"/>
                    <a:pt x="879" y="510"/>
                  </a:cubicBezTo>
                  <a:close/>
                </a:path>
              </a:pathLst>
            </a:custGeom>
            <a:solidFill>
              <a:srgbClr val="FFA880">
                <a:lumMod val="20000"/>
                <a:lumOff val="80000"/>
              </a:srgbClr>
            </a:solidFill>
            <a:ln w="3175" cap="flat" cmpd="sng">
              <a:solidFill>
                <a:srgbClr val="7030A0"/>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51" name="Freeform 462">
              <a:extLst>
                <a:ext uri="{FF2B5EF4-FFF2-40B4-BE49-F238E27FC236}">
                  <a16:creationId xmlns:a16="http://schemas.microsoft.com/office/drawing/2014/main" id="{74349F0E-F1F6-525A-7337-3F325E869091}"/>
                </a:ext>
              </a:extLst>
            </p:cNvPr>
            <p:cNvSpPr>
              <a:spLocks/>
            </p:cNvSpPr>
            <p:nvPr/>
          </p:nvSpPr>
          <p:spPr bwMode="auto">
            <a:xfrm>
              <a:off x="3785952" y="3549758"/>
              <a:ext cx="1449980" cy="1147563"/>
            </a:xfrm>
            <a:custGeom>
              <a:avLst/>
              <a:gdLst>
                <a:gd name="T0" fmla="*/ 1513 w 1664"/>
                <a:gd name="T1" fmla="*/ 75 h 1314"/>
                <a:gd name="T2" fmla="*/ 1383 w 1664"/>
                <a:gd name="T3" fmla="*/ 31 h 1314"/>
                <a:gd name="T4" fmla="*/ 1280 w 1664"/>
                <a:gd name="T5" fmla="*/ 90 h 1314"/>
                <a:gd name="T6" fmla="*/ 1165 w 1664"/>
                <a:gd name="T7" fmla="*/ 81 h 1314"/>
                <a:gd name="T8" fmla="*/ 1113 w 1664"/>
                <a:gd name="T9" fmla="*/ 216 h 1314"/>
                <a:gd name="T10" fmla="*/ 971 w 1664"/>
                <a:gd name="T11" fmla="*/ 242 h 1314"/>
                <a:gd name="T12" fmla="*/ 797 w 1664"/>
                <a:gd name="T13" fmla="*/ 194 h 1314"/>
                <a:gd name="T14" fmla="*/ 710 w 1664"/>
                <a:gd name="T15" fmla="*/ 236 h 1314"/>
                <a:gd name="T16" fmla="*/ 664 w 1664"/>
                <a:gd name="T17" fmla="*/ 155 h 1314"/>
                <a:gd name="T18" fmla="*/ 640 w 1664"/>
                <a:gd name="T19" fmla="*/ 90 h 1314"/>
                <a:gd name="T20" fmla="*/ 586 w 1664"/>
                <a:gd name="T21" fmla="*/ 29 h 1314"/>
                <a:gd name="T22" fmla="*/ 558 w 1664"/>
                <a:gd name="T23" fmla="*/ 5 h 1314"/>
                <a:gd name="T24" fmla="*/ 455 w 1664"/>
                <a:gd name="T25" fmla="*/ 16 h 1314"/>
                <a:gd name="T26" fmla="*/ 359 w 1664"/>
                <a:gd name="T27" fmla="*/ 66 h 1314"/>
                <a:gd name="T28" fmla="*/ 277 w 1664"/>
                <a:gd name="T29" fmla="*/ 79 h 1314"/>
                <a:gd name="T30" fmla="*/ 179 w 1664"/>
                <a:gd name="T31" fmla="*/ 122 h 1314"/>
                <a:gd name="T32" fmla="*/ 137 w 1664"/>
                <a:gd name="T33" fmla="*/ 190 h 1314"/>
                <a:gd name="T34" fmla="*/ 144 w 1664"/>
                <a:gd name="T35" fmla="*/ 301 h 1314"/>
                <a:gd name="T36" fmla="*/ 153 w 1664"/>
                <a:gd name="T37" fmla="*/ 416 h 1314"/>
                <a:gd name="T38" fmla="*/ 205 w 1664"/>
                <a:gd name="T39" fmla="*/ 514 h 1314"/>
                <a:gd name="T40" fmla="*/ 233 w 1664"/>
                <a:gd name="T41" fmla="*/ 523 h 1314"/>
                <a:gd name="T42" fmla="*/ 331 w 1664"/>
                <a:gd name="T43" fmla="*/ 560 h 1314"/>
                <a:gd name="T44" fmla="*/ 399 w 1664"/>
                <a:gd name="T45" fmla="*/ 645 h 1314"/>
                <a:gd name="T46" fmla="*/ 285 w 1664"/>
                <a:gd name="T47" fmla="*/ 734 h 1314"/>
                <a:gd name="T48" fmla="*/ 233 w 1664"/>
                <a:gd name="T49" fmla="*/ 747 h 1314"/>
                <a:gd name="T50" fmla="*/ 214 w 1664"/>
                <a:gd name="T51" fmla="*/ 791 h 1314"/>
                <a:gd name="T52" fmla="*/ 209 w 1664"/>
                <a:gd name="T53" fmla="*/ 832 h 1314"/>
                <a:gd name="T54" fmla="*/ 211 w 1664"/>
                <a:gd name="T55" fmla="*/ 902 h 1314"/>
                <a:gd name="T56" fmla="*/ 146 w 1664"/>
                <a:gd name="T57" fmla="*/ 932 h 1314"/>
                <a:gd name="T58" fmla="*/ 107 w 1664"/>
                <a:gd name="T59" fmla="*/ 980 h 1314"/>
                <a:gd name="T60" fmla="*/ 63 w 1664"/>
                <a:gd name="T61" fmla="*/ 926 h 1314"/>
                <a:gd name="T62" fmla="*/ 5 w 1664"/>
                <a:gd name="T63" fmla="*/ 1011 h 1314"/>
                <a:gd name="T64" fmla="*/ 7 w 1664"/>
                <a:gd name="T65" fmla="*/ 1082 h 1314"/>
                <a:gd name="T66" fmla="*/ 106 w 1664"/>
                <a:gd name="T67" fmla="*/ 1169 h 1314"/>
                <a:gd name="T68" fmla="*/ 187 w 1664"/>
                <a:gd name="T69" fmla="*/ 1206 h 1314"/>
                <a:gd name="T70" fmla="*/ 262 w 1664"/>
                <a:gd name="T71" fmla="*/ 1270 h 1314"/>
                <a:gd name="T72" fmla="*/ 355 w 1664"/>
                <a:gd name="T73" fmla="*/ 1108 h 1314"/>
                <a:gd name="T74" fmla="*/ 582 w 1664"/>
                <a:gd name="T75" fmla="*/ 1085 h 1314"/>
                <a:gd name="T76" fmla="*/ 698 w 1664"/>
                <a:gd name="T77" fmla="*/ 992 h 1314"/>
                <a:gd name="T78" fmla="*/ 799 w 1664"/>
                <a:gd name="T79" fmla="*/ 887 h 1314"/>
                <a:gd name="T80" fmla="*/ 880 w 1664"/>
                <a:gd name="T81" fmla="*/ 873 h 1314"/>
                <a:gd name="T82" fmla="*/ 985 w 1664"/>
                <a:gd name="T83" fmla="*/ 794 h 1314"/>
                <a:gd name="T84" fmla="*/ 1121 w 1664"/>
                <a:gd name="T85" fmla="*/ 710 h 1314"/>
                <a:gd name="T86" fmla="*/ 1316 w 1664"/>
                <a:gd name="T87" fmla="*/ 617 h 1314"/>
                <a:gd name="T88" fmla="*/ 1269 w 1664"/>
                <a:gd name="T89" fmla="*/ 510 h 1314"/>
                <a:gd name="T90" fmla="*/ 1394 w 1664"/>
                <a:gd name="T91" fmla="*/ 498 h 1314"/>
                <a:gd name="T92" fmla="*/ 1473 w 1664"/>
                <a:gd name="T93" fmla="*/ 617 h 1314"/>
                <a:gd name="T94" fmla="*/ 1597 w 1664"/>
                <a:gd name="T95" fmla="*/ 580 h 1314"/>
                <a:gd name="T96" fmla="*/ 1635 w 1664"/>
                <a:gd name="T97" fmla="*/ 234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64" h="1314">
                  <a:moveTo>
                    <a:pt x="1635" y="234"/>
                  </a:moveTo>
                  <a:cubicBezTo>
                    <a:pt x="1624" y="211"/>
                    <a:pt x="1600" y="170"/>
                    <a:pt x="1612" y="147"/>
                  </a:cubicBezTo>
                  <a:cubicBezTo>
                    <a:pt x="1624" y="124"/>
                    <a:pt x="1612" y="86"/>
                    <a:pt x="1583" y="95"/>
                  </a:cubicBezTo>
                  <a:cubicBezTo>
                    <a:pt x="1554" y="104"/>
                    <a:pt x="1531" y="83"/>
                    <a:pt x="1513" y="75"/>
                  </a:cubicBezTo>
                  <a:cubicBezTo>
                    <a:pt x="1500" y="68"/>
                    <a:pt x="1479" y="51"/>
                    <a:pt x="1470" y="42"/>
                  </a:cubicBezTo>
                  <a:cubicBezTo>
                    <a:pt x="1458" y="46"/>
                    <a:pt x="1445" y="50"/>
                    <a:pt x="1441" y="53"/>
                  </a:cubicBezTo>
                  <a:cubicBezTo>
                    <a:pt x="1435" y="57"/>
                    <a:pt x="1411" y="42"/>
                    <a:pt x="1407" y="31"/>
                  </a:cubicBezTo>
                  <a:cubicBezTo>
                    <a:pt x="1402" y="20"/>
                    <a:pt x="1391" y="18"/>
                    <a:pt x="1383" y="31"/>
                  </a:cubicBezTo>
                  <a:cubicBezTo>
                    <a:pt x="1374" y="44"/>
                    <a:pt x="1383" y="48"/>
                    <a:pt x="1372" y="46"/>
                  </a:cubicBezTo>
                  <a:cubicBezTo>
                    <a:pt x="1361" y="44"/>
                    <a:pt x="1356" y="44"/>
                    <a:pt x="1335" y="53"/>
                  </a:cubicBezTo>
                  <a:cubicBezTo>
                    <a:pt x="1313" y="61"/>
                    <a:pt x="1324" y="59"/>
                    <a:pt x="1304" y="64"/>
                  </a:cubicBezTo>
                  <a:cubicBezTo>
                    <a:pt x="1285" y="68"/>
                    <a:pt x="1295" y="77"/>
                    <a:pt x="1280" y="90"/>
                  </a:cubicBezTo>
                  <a:cubicBezTo>
                    <a:pt x="1265" y="103"/>
                    <a:pt x="1272" y="107"/>
                    <a:pt x="1265" y="101"/>
                  </a:cubicBezTo>
                  <a:cubicBezTo>
                    <a:pt x="1259" y="94"/>
                    <a:pt x="1263" y="85"/>
                    <a:pt x="1250" y="85"/>
                  </a:cubicBezTo>
                  <a:cubicBezTo>
                    <a:pt x="1237" y="85"/>
                    <a:pt x="1221" y="85"/>
                    <a:pt x="1213" y="77"/>
                  </a:cubicBezTo>
                  <a:cubicBezTo>
                    <a:pt x="1204" y="68"/>
                    <a:pt x="1178" y="77"/>
                    <a:pt x="1165" y="81"/>
                  </a:cubicBezTo>
                  <a:cubicBezTo>
                    <a:pt x="1152" y="85"/>
                    <a:pt x="1154" y="98"/>
                    <a:pt x="1145" y="116"/>
                  </a:cubicBezTo>
                  <a:cubicBezTo>
                    <a:pt x="1137" y="133"/>
                    <a:pt x="1141" y="135"/>
                    <a:pt x="1128" y="140"/>
                  </a:cubicBezTo>
                  <a:cubicBezTo>
                    <a:pt x="1115" y="144"/>
                    <a:pt x="1126" y="157"/>
                    <a:pt x="1128" y="175"/>
                  </a:cubicBezTo>
                  <a:cubicBezTo>
                    <a:pt x="1130" y="192"/>
                    <a:pt x="1121" y="199"/>
                    <a:pt x="1113" y="216"/>
                  </a:cubicBezTo>
                  <a:cubicBezTo>
                    <a:pt x="1104" y="233"/>
                    <a:pt x="1093" y="227"/>
                    <a:pt x="1093" y="216"/>
                  </a:cubicBezTo>
                  <a:cubicBezTo>
                    <a:pt x="1093" y="205"/>
                    <a:pt x="1084" y="205"/>
                    <a:pt x="1071" y="214"/>
                  </a:cubicBezTo>
                  <a:cubicBezTo>
                    <a:pt x="1058" y="223"/>
                    <a:pt x="1052" y="220"/>
                    <a:pt x="1026" y="227"/>
                  </a:cubicBezTo>
                  <a:cubicBezTo>
                    <a:pt x="999" y="233"/>
                    <a:pt x="993" y="233"/>
                    <a:pt x="971" y="242"/>
                  </a:cubicBezTo>
                  <a:cubicBezTo>
                    <a:pt x="949" y="251"/>
                    <a:pt x="910" y="238"/>
                    <a:pt x="891" y="236"/>
                  </a:cubicBezTo>
                  <a:cubicBezTo>
                    <a:pt x="871" y="233"/>
                    <a:pt x="858" y="236"/>
                    <a:pt x="849" y="233"/>
                  </a:cubicBezTo>
                  <a:cubicBezTo>
                    <a:pt x="841" y="231"/>
                    <a:pt x="856" y="218"/>
                    <a:pt x="838" y="216"/>
                  </a:cubicBezTo>
                  <a:cubicBezTo>
                    <a:pt x="821" y="214"/>
                    <a:pt x="810" y="201"/>
                    <a:pt x="797" y="194"/>
                  </a:cubicBezTo>
                  <a:cubicBezTo>
                    <a:pt x="784" y="188"/>
                    <a:pt x="797" y="172"/>
                    <a:pt x="784" y="181"/>
                  </a:cubicBezTo>
                  <a:cubicBezTo>
                    <a:pt x="771" y="190"/>
                    <a:pt x="771" y="196"/>
                    <a:pt x="756" y="199"/>
                  </a:cubicBezTo>
                  <a:cubicBezTo>
                    <a:pt x="740" y="201"/>
                    <a:pt x="747" y="192"/>
                    <a:pt x="738" y="205"/>
                  </a:cubicBezTo>
                  <a:cubicBezTo>
                    <a:pt x="730" y="218"/>
                    <a:pt x="723" y="220"/>
                    <a:pt x="710" y="236"/>
                  </a:cubicBezTo>
                  <a:cubicBezTo>
                    <a:pt x="697" y="251"/>
                    <a:pt x="686" y="229"/>
                    <a:pt x="677" y="225"/>
                  </a:cubicBezTo>
                  <a:cubicBezTo>
                    <a:pt x="669" y="220"/>
                    <a:pt x="669" y="209"/>
                    <a:pt x="673" y="199"/>
                  </a:cubicBezTo>
                  <a:cubicBezTo>
                    <a:pt x="677" y="188"/>
                    <a:pt x="675" y="186"/>
                    <a:pt x="673" y="177"/>
                  </a:cubicBezTo>
                  <a:cubicBezTo>
                    <a:pt x="671" y="168"/>
                    <a:pt x="664" y="164"/>
                    <a:pt x="664" y="155"/>
                  </a:cubicBezTo>
                  <a:cubicBezTo>
                    <a:pt x="664" y="146"/>
                    <a:pt x="673" y="146"/>
                    <a:pt x="680" y="140"/>
                  </a:cubicBezTo>
                  <a:cubicBezTo>
                    <a:pt x="686" y="133"/>
                    <a:pt x="675" y="118"/>
                    <a:pt x="666" y="114"/>
                  </a:cubicBezTo>
                  <a:cubicBezTo>
                    <a:pt x="658" y="109"/>
                    <a:pt x="669" y="94"/>
                    <a:pt x="658" y="96"/>
                  </a:cubicBezTo>
                  <a:cubicBezTo>
                    <a:pt x="647" y="98"/>
                    <a:pt x="640" y="90"/>
                    <a:pt x="640" y="90"/>
                  </a:cubicBezTo>
                  <a:cubicBezTo>
                    <a:pt x="640" y="90"/>
                    <a:pt x="645" y="68"/>
                    <a:pt x="636" y="59"/>
                  </a:cubicBezTo>
                  <a:cubicBezTo>
                    <a:pt x="627" y="51"/>
                    <a:pt x="625" y="51"/>
                    <a:pt x="610" y="53"/>
                  </a:cubicBezTo>
                  <a:cubicBezTo>
                    <a:pt x="595" y="55"/>
                    <a:pt x="595" y="37"/>
                    <a:pt x="588" y="31"/>
                  </a:cubicBezTo>
                  <a:cubicBezTo>
                    <a:pt x="587" y="30"/>
                    <a:pt x="587" y="30"/>
                    <a:pt x="586" y="29"/>
                  </a:cubicBezTo>
                  <a:cubicBezTo>
                    <a:pt x="582" y="34"/>
                    <a:pt x="579" y="37"/>
                    <a:pt x="579" y="37"/>
                  </a:cubicBezTo>
                  <a:cubicBezTo>
                    <a:pt x="579" y="37"/>
                    <a:pt x="582" y="34"/>
                    <a:pt x="586" y="29"/>
                  </a:cubicBezTo>
                  <a:cubicBezTo>
                    <a:pt x="581" y="25"/>
                    <a:pt x="578" y="27"/>
                    <a:pt x="571" y="27"/>
                  </a:cubicBezTo>
                  <a:cubicBezTo>
                    <a:pt x="562" y="27"/>
                    <a:pt x="564" y="7"/>
                    <a:pt x="558" y="5"/>
                  </a:cubicBezTo>
                  <a:cubicBezTo>
                    <a:pt x="551" y="3"/>
                    <a:pt x="544" y="14"/>
                    <a:pt x="534" y="24"/>
                  </a:cubicBezTo>
                  <a:cubicBezTo>
                    <a:pt x="523" y="35"/>
                    <a:pt x="512" y="27"/>
                    <a:pt x="501" y="27"/>
                  </a:cubicBezTo>
                  <a:cubicBezTo>
                    <a:pt x="490" y="27"/>
                    <a:pt x="497" y="9"/>
                    <a:pt x="486" y="5"/>
                  </a:cubicBezTo>
                  <a:cubicBezTo>
                    <a:pt x="475" y="0"/>
                    <a:pt x="464" y="5"/>
                    <a:pt x="455" y="16"/>
                  </a:cubicBezTo>
                  <a:cubicBezTo>
                    <a:pt x="447" y="27"/>
                    <a:pt x="442" y="29"/>
                    <a:pt x="429" y="31"/>
                  </a:cubicBezTo>
                  <a:cubicBezTo>
                    <a:pt x="416" y="33"/>
                    <a:pt x="416" y="22"/>
                    <a:pt x="405" y="24"/>
                  </a:cubicBezTo>
                  <a:cubicBezTo>
                    <a:pt x="394" y="27"/>
                    <a:pt x="390" y="40"/>
                    <a:pt x="381" y="53"/>
                  </a:cubicBezTo>
                  <a:cubicBezTo>
                    <a:pt x="373" y="66"/>
                    <a:pt x="368" y="66"/>
                    <a:pt x="359" y="66"/>
                  </a:cubicBezTo>
                  <a:cubicBezTo>
                    <a:pt x="351" y="66"/>
                    <a:pt x="344" y="66"/>
                    <a:pt x="336" y="68"/>
                  </a:cubicBezTo>
                  <a:cubicBezTo>
                    <a:pt x="327" y="70"/>
                    <a:pt x="325" y="70"/>
                    <a:pt x="316" y="77"/>
                  </a:cubicBezTo>
                  <a:cubicBezTo>
                    <a:pt x="307" y="83"/>
                    <a:pt x="303" y="88"/>
                    <a:pt x="296" y="88"/>
                  </a:cubicBezTo>
                  <a:cubicBezTo>
                    <a:pt x="290" y="88"/>
                    <a:pt x="290" y="79"/>
                    <a:pt x="277" y="79"/>
                  </a:cubicBezTo>
                  <a:cubicBezTo>
                    <a:pt x="264" y="79"/>
                    <a:pt x="259" y="88"/>
                    <a:pt x="259" y="88"/>
                  </a:cubicBezTo>
                  <a:cubicBezTo>
                    <a:pt x="259" y="88"/>
                    <a:pt x="238" y="92"/>
                    <a:pt x="222" y="92"/>
                  </a:cubicBezTo>
                  <a:cubicBezTo>
                    <a:pt x="207" y="92"/>
                    <a:pt x="203" y="103"/>
                    <a:pt x="196" y="109"/>
                  </a:cubicBezTo>
                  <a:cubicBezTo>
                    <a:pt x="190" y="116"/>
                    <a:pt x="190" y="120"/>
                    <a:pt x="179" y="122"/>
                  </a:cubicBezTo>
                  <a:cubicBezTo>
                    <a:pt x="168" y="125"/>
                    <a:pt x="172" y="109"/>
                    <a:pt x="166" y="114"/>
                  </a:cubicBezTo>
                  <a:cubicBezTo>
                    <a:pt x="159" y="118"/>
                    <a:pt x="159" y="129"/>
                    <a:pt x="157" y="135"/>
                  </a:cubicBezTo>
                  <a:cubicBezTo>
                    <a:pt x="155" y="142"/>
                    <a:pt x="140" y="149"/>
                    <a:pt x="142" y="157"/>
                  </a:cubicBezTo>
                  <a:cubicBezTo>
                    <a:pt x="144" y="166"/>
                    <a:pt x="142" y="183"/>
                    <a:pt x="137" y="190"/>
                  </a:cubicBezTo>
                  <a:cubicBezTo>
                    <a:pt x="133" y="196"/>
                    <a:pt x="129" y="196"/>
                    <a:pt x="122" y="212"/>
                  </a:cubicBezTo>
                  <a:cubicBezTo>
                    <a:pt x="116" y="227"/>
                    <a:pt x="116" y="233"/>
                    <a:pt x="127" y="233"/>
                  </a:cubicBezTo>
                  <a:cubicBezTo>
                    <a:pt x="137" y="233"/>
                    <a:pt x="142" y="246"/>
                    <a:pt x="133" y="255"/>
                  </a:cubicBezTo>
                  <a:cubicBezTo>
                    <a:pt x="124" y="264"/>
                    <a:pt x="137" y="281"/>
                    <a:pt x="144" y="301"/>
                  </a:cubicBezTo>
                  <a:cubicBezTo>
                    <a:pt x="151" y="321"/>
                    <a:pt x="140" y="323"/>
                    <a:pt x="127" y="329"/>
                  </a:cubicBezTo>
                  <a:cubicBezTo>
                    <a:pt x="113" y="336"/>
                    <a:pt x="127" y="349"/>
                    <a:pt x="131" y="371"/>
                  </a:cubicBezTo>
                  <a:cubicBezTo>
                    <a:pt x="135" y="392"/>
                    <a:pt x="146" y="384"/>
                    <a:pt x="151" y="392"/>
                  </a:cubicBezTo>
                  <a:cubicBezTo>
                    <a:pt x="155" y="401"/>
                    <a:pt x="159" y="410"/>
                    <a:pt x="153" y="416"/>
                  </a:cubicBezTo>
                  <a:cubicBezTo>
                    <a:pt x="146" y="423"/>
                    <a:pt x="144" y="432"/>
                    <a:pt x="155" y="445"/>
                  </a:cubicBezTo>
                  <a:cubicBezTo>
                    <a:pt x="166" y="458"/>
                    <a:pt x="151" y="482"/>
                    <a:pt x="159" y="482"/>
                  </a:cubicBezTo>
                  <a:cubicBezTo>
                    <a:pt x="168" y="482"/>
                    <a:pt x="174" y="492"/>
                    <a:pt x="168" y="501"/>
                  </a:cubicBezTo>
                  <a:cubicBezTo>
                    <a:pt x="161" y="510"/>
                    <a:pt x="189" y="516"/>
                    <a:pt x="205" y="514"/>
                  </a:cubicBezTo>
                  <a:cubicBezTo>
                    <a:pt x="208" y="509"/>
                    <a:pt x="210" y="504"/>
                    <a:pt x="210" y="504"/>
                  </a:cubicBezTo>
                  <a:cubicBezTo>
                    <a:pt x="210" y="504"/>
                    <a:pt x="208" y="509"/>
                    <a:pt x="205" y="514"/>
                  </a:cubicBezTo>
                  <a:cubicBezTo>
                    <a:pt x="205" y="514"/>
                    <a:pt x="205" y="514"/>
                    <a:pt x="205" y="514"/>
                  </a:cubicBezTo>
                  <a:cubicBezTo>
                    <a:pt x="220" y="512"/>
                    <a:pt x="227" y="514"/>
                    <a:pt x="233" y="523"/>
                  </a:cubicBezTo>
                  <a:cubicBezTo>
                    <a:pt x="240" y="532"/>
                    <a:pt x="253" y="534"/>
                    <a:pt x="270" y="532"/>
                  </a:cubicBezTo>
                  <a:cubicBezTo>
                    <a:pt x="288" y="529"/>
                    <a:pt x="285" y="527"/>
                    <a:pt x="292" y="527"/>
                  </a:cubicBezTo>
                  <a:cubicBezTo>
                    <a:pt x="299" y="527"/>
                    <a:pt x="296" y="536"/>
                    <a:pt x="307" y="538"/>
                  </a:cubicBezTo>
                  <a:cubicBezTo>
                    <a:pt x="318" y="540"/>
                    <a:pt x="325" y="545"/>
                    <a:pt x="331" y="560"/>
                  </a:cubicBezTo>
                  <a:cubicBezTo>
                    <a:pt x="338" y="575"/>
                    <a:pt x="331" y="586"/>
                    <a:pt x="349" y="590"/>
                  </a:cubicBezTo>
                  <a:cubicBezTo>
                    <a:pt x="366" y="595"/>
                    <a:pt x="359" y="597"/>
                    <a:pt x="370" y="593"/>
                  </a:cubicBezTo>
                  <a:cubicBezTo>
                    <a:pt x="381" y="588"/>
                    <a:pt x="381" y="597"/>
                    <a:pt x="386" y="608"/>
                  </a:cubicBezTo>
                  <a:cubicBezTo>
                    <a:pt x="390" y="619"/>
                    <a:pt x="394" y="627"/>
                    <a:pt x="399" y="645"/>
                  </a:cubicBezTo>
                  <a:cubicBezTo>
                    <a:pt x="403" y="662"/>
                    <a:pt x="405" y="664"/>
                    <a:pt x="394" y="673"/>
                  </a:cubicBezTo>
                  <a:cubicBezTo>
                    <a:pt x="383" y="682"/>
                    <a:pt x="333" y="671"/>
                    <a:pt x="318" y="678"/>
                  </a:cubicBezTo>
                  <a:cubicBezTo>
                    <a:pt x="303" y="684"/>
                    <a:pt x="301" y="695"/>
                    <a:pt x="294" y="706"/>
                  </a:cubicBezTo>
                  <a:cubicBezTo>
                    <a:pt x="288" y="717"/>
                    <a:pt x="290" y="732"/>
                    <a:pt x="285" y="734"/>
                  </a:cubicBezTo>
                  <a:cubicBezTo>
                    <a:pt x="281" y="736"/>
                    <a:pt x="279" y="710"/>
                    <a:pt x="279" y="710"/>
                  </a:cubicBezTo>
                  <a:cubicBezTo>
                    <a:pt x="279" y="710"/>
                    <a:pt x="277" y="721"/>
                    <a:pt x="266" y="725"/>
                  </a:cubicBezTo>
                  <a:cubicBezTo>
                    <a:pt x="255" y="730"/>
                    <a:pt x="246" y="728"/>
                    <a:pt x="244" y="736"/>
                  </a:cubicBezTo>
                  <a:cubicBezTo>
                    <a:pt x="242" y="745"/>
                    <a:pt x="242" y="749"/>
                    <a:pt x="233" y="747"/>
                  </a:cubicBezTo>
                  <a:cubicBezTo>
                    <a:pt x="225" y="745"/>
                    <a:pt x="216" y="741"/>
                    <a:pt x="209" y="749"/>
                  </a:cubicBezTo>
                  <a:cubicBezTo>
                    <a:pt x="203" y="758"/>
                    <a:pt x="205" y="758"/>
                    <a:pt x="192" y="762"/>
                  </a:cubicBezTo>
                  <a:cubicBezTo>
                    <a:pt x="179" y="767"/>
                    <a:pt x="192" y="775"/>
                    <a:pt x="203" y="778"/>
                  </a:cubicBezTo>
                  <a:cubicBezTo>
                    <a:pt x="214" y="780"/>
                    <a:pt x="220" y="780"/>
                    <a:pt x="214" y="791"/>
                  </a:cubicBezTo>
                  <a:cubicBezTo>
                    <a:pt x="207" y="802"/>
                    <a:pt x="198" y="799"/>
                    <a:pt x="192" y="802"/>
                  </a:cubicBezTo>
                  <a:cubicBezTo>
                    <a:pt x="185" y="804"/>
                    <a:pt x="181" y="810"/>
                    <a:pt x="183" y="821"/>
                  </a:cubicBezTo>
                  <a:cubicBezTo>
                    <a:pt x="185" y="832"/>
                    <a:pt x="194" y="823"/>
                    <a:pt x="201" y="819"/>
                  </a:cubicBezTo>
                  <a:cubicBezTo>
                    <a:pt x="207" y="815"/>
                    <a:pt x="211" y="823"/>
                    <a:pt x="209" y="832"/>
                  </a:cubicBezTo>
                  <a:cubicBezTo>
                    <a:pt x="207" y="841"/>
                    <a:pt x="201" y="841"/>
                    <a:pt x="203" y="849"/>
                  </a:cubicBezTo>
                  <a:cubicBezTo>
                    <a:pt x="205" y="858"/>
                    <a:pt x="211" y="862"/>
                    <a:pt x="227" y="865"/>
                  </a:cubicBezTo>
                  <a:cubicBezTo>
                    <a:pt x="242" y="867"/>
                    <a:pt x="235" y="886"/>
                    <a:pt x="227" y="891"/>
                  </a:cubicBezTo>
                  <a:cubicBezTo>
                    <a:pt x="218" y="895"/>
                    <a:pt x="216" y="895"/>
                    <a:pt x="211" y="902"/>
                  </a:cubicBezTo>
                  <a:cubicBezTo>
                    <a:pt x="207" y="908"/>
                    <a:pt x="207" y="910"/>
                    <a:pt x="198" y="913"/>
                  </a:cubicBezTo>
                  <a:cubicBezTo>
                    <a:pt x="190" y="915"/>
                    <a:pt x="179" y="913"/>
                    <a:pt x="179" y="913"/>
                  </a:cubicBezTo>
                  <a:cubicBezTo>
                    <a:pt x="179" y="913"/>
                    <a:pt x="170" y="921"/>
                    <a:pt x="153" y="923"/>
                  </a:cubicBezTo>
                  <a:cubicBezTo>
                    <a:pt x="135" y="926"/>
                    <a:pt x="153" y="923"/>
                    <a:pt x="146" y="932"/>
                  </a:cubicBezTo>
                  <a:cubicBezTo>
                    <a:pt x="140" y="941"/>
                    <a:pt x="140" y="941"/>
                    <a:pt x="144" y="950"/>
                  </a:cubicBezTo>
                  <a:cubicBezTo>
                    <a:pt x="148" y="958"/>
                    <a:pt x="142" y="965"/>
                    <a:pt x="133" y="969"/>
                  </a:cubicBezTo>
                  <a:cubicBezTo>
                    <a:pt x="124" y="974"/>
                    <a:pt x="127" y="958"/>
                    <a:pt x="120" y="958"/>
                  </a:cubicBezTo>
                  <a:cubicBezTo>
                    <a:pt x="113" y="958"/>
                    <a:pt x="118" y="969"/>
                    <a:pt x="107" y="980"/>
                  </a:cubicBezTo>
                  <a:cubicBezTo>
                    <a:pt x="96" y="991"/>
                    <a:pt x="83" y="976"/>
                    <a:pt x="81" y="969"/>
                  </a:cubicBezTo>
                  <a:cubicBezTo>
                    <a:pt x="79" y="963"/>
                    <a:pt x="85" y="952"/>
                    <a:pt x="85" y="952"/>
                  </a:cubicBezTo>
                  <a:cubicBezTo>
                    <a:pt x="85" y="952"/>
                    <a:pt x="70" y="937"/>
                    <a:pt x="76" y="930"/>
                  </a:cubicBezTo>
                  <a:cubicBezTo>
                    <a:pt x="83" y="923"/>
                    <a:pt x="68" y="917"/>
                    <a:pt x="63" y="926"/>
                  </a:cubicBezTo>
                  <a:cubicBezTo>
                    <a:pt x="59" y="934"/>
                    <a:pt x="59" y="932"/>
                    <a:pt x="48" y="939"/>
                  </a:cubicBezTo>
                  <a:cubicBezTo>
                    <a:pt x="37" y="945"/>
                    <a:pt x="33" y="947"/>
                    <a:pt x="29" y="960"/>
                  </a:cubicBezTo>
                  <a:cubicBezTo>
                    <a:pt x="24" y="974"/>
                    <a:pt x="22" y="982"/>
                    <a:pt x="11" y="984"/>
                  </a:cubicBezTo>
                  <a:cubicBezTo>
                    <a:pt x="0" y="987"/>
                    <a:pt x="0" y="997"/>
                    <a:pt x="5" y="1011"/>
                  </a:cubicBezTo>
                  <a:cubicBezTo>
                    <a:pt x="9" y="1024"/>
                    <a:pt x="16" y="1019"/>
                    <a:pt x="22" y="1013"/>
                  </a:cubicBezTo>
                  <a:cubicBezTo>
                    <a:pt x="29" y="1006"/>
                    <a:pt x="39" y="1017"/>
                    <a:pt x="44" y="1032"/>
                  </a:cubicBezTo>
                  <a:cubicBezTo>
                    <a:pt x="48" y="1048"/>
                    <a:pt x="46" y="1052"/>
                    <a:pt x="31" y="1061"/>
                  </a:cubicBezTo>
                  <a:cubicBezTo>
                    <a:pt x="16" y="1069"/>
                    <a:pt x="13" y="1072"/>
                    <a:pt x="7" y="1082"/>
                  </a:cubicBezTo>
                  <a:cubicBezTo>
                    <a:pt x="1" y="1092"/>
                    <a:pt x="24" y="1099"/>
                    <a:pt x="31" y="1101"/>
                  </a:cubicBezTo>
                  <a:cubicBezTo>
                    <a:pt x="38" y="1101"/>
                    <a:pt x="44" y="1103"/>
                    <a:pt x="47" y="1108"/>
                  </a:cubicBezTo>
                  <a:cubicBezTo>
                    <a:pt x="53" y="1116"/>
                    <a:pt x="50" y="1151"/>
                    <a:pt x="65" y="1157"/>
                  </a:cubicBezTo>
                  <a:cubicBezTo>
                    <a:pt x="79" y="1163"/>
                    <a:pt x="94" y="1169"/>
                    <a:pt x="106" y="1169"/>
                  </a:cubicBezTo>
                  <a:cubicBezTo>
                    <a:pt x="113" y="1169"/>
                    <a:pt x="131" y="1178"/>
                    <a:pt x="144" y="1184"/>
                  </a:cubicBezTo>
                  <a:cubicBezTo>
                    <a:pt x="144" y="1184"/>
                    <a:pt x="143" y="1183"/>
                    <a:pt x="143" y="1183"/>
                  </a:cubicBezTo>
                  <a:cubicBezTo>
                    <a:pt x="143" y="1183"/>
                    <a:pt x="158" y="1172"/>
                    <a:pt x="169" y="1172"/>
                  </a:cubicBezTo>
                  <a:cubicBezTo>
                    <a:pt x="181" y="1172"/>
                    <a:pt x="178" y="1195"/>
                    <a:pt x="187" y="1206"/>
                  </a:cubicBezTo>
                  <a:cubicBezTo>
                    <a:pt x="195" y="1218"/>
                    <a:pt x="213" y="1212"/>
                    <a:pt x="222" y="1221"/>
                  </a:cubicBezTo>
                  <a:cubicBezTo>
                    <a:pt x="230" y="1230"/>
                    <a:pt x="225" y="1235"/>
                    <a:pt x="222" y="1244"/>
                  </a:cubicBezTo>
                  <a:cubicBezTo>
                    <a:pt x="219" y="1253"/>
                    <a:pt x="230" y="1247"/>
                    <a:pt x="233" y="1259"/>
                  </a:cubicBezTo>
                  <a:cubicBezTo>
                    <a:pt x="236" y="1270"/>
                    <a:pt x="248" y="1314"/>
                    <a:pt x="262" y="1270"/>
                  </a:cubicBezTo>
                  <a:cubicBezTo>
                    <a:pt x="277" y="1227"/>
                    <a:pt x="280" y="1204"/>
                    <a:pt x="288" y="1198"/>
                  </a:cubicBezTo>
                  <a:cubicBezTo>
                    <a:pt x="297" y="1192"/>
                    <a:pt x="303" y="1175"/>
                    <a:pt x="303" y="1163"/>
                  </a:cubicBezTo>
                  <a:cubicBezTo>
                    <a:pt x="303" y="1151"/>
                    <a:pt x="326" y="1143"/>
                    <a:pt x="335" y="1140"/>
                  </a:cubicBezTo>
                  <a:cubicBezTo>
                    <a:pt x="343" y="1137"/>
                    <a:pt x="349" y="1119"/>
                    <a:pt x="355" y="1108"/>
                  </a:cubicBezTo>
                  <a:cubicBezTo>
                    <a:pt x="361" y="1096"/>
                    <a:pt x="433" y="1082"/>
                    <a:pt x="445" y="1085"/>
                  </a:cubicBezTo>
                  <a:cubicBezTo>
                    <a:pt x="457" y="1087"/>
                    <a:pt x="457" y="1085"/>
                    <a:pt x="480" y="1067"/>
                  </a:cubicBezTo>
                  <a:cubicBezTo>
                    <a:pt x="503" y="1050"/>
                    <a:pt x="526" y="1047"/>
                    <a:pt x="558" y="1064"/>
                  </a:cubicBezTo>
                  <a:cubicBezTo>
                    <a:pt x="590" y="1082"/>
                    <a:pt x="582" y="1085"/>
                    <a:pt x="582" y="1085"/>
                  </a:cubicBezTo>
                  <a:cubicBezTo>
                    <a:pt x="582" y="1085"/>
                    <a:pt x="613" y="1079"/>
                    <a:pt x="622" y="1053"/>
                  </a:cubicBezTo>
                  <a:cubicBezTo>
                    <a:pt x="631" y="1027"/>
                    <a:pt x="619" y="1021"/>
                    <a:pt x="625" y="1003"/>
                  </a:cubicBezTo>
                  <a:cubicBezTo>
                    <a:pt x="631" y="986"/>
                    <a:pt x="642" y="1003"/>
                    <a:pt x="657" y="997"/>
                  </a:cubicBezTo>
                  <a:cubicBezTo>
                    <a:pt x="671" y="992"/>
                    <a:pt x="680" y="986"/>
                    <a:pt x="698" y="992"/>
                  </a:cubicBezTo>
                  <a:cubicBezTo>
                    <a:pt x="715" y="997"/>
                    <a:pt x="730" y="989"/>
                    <a:pt x="730" y="963"/>
                  </a:cubicBezTo>
                  <a:cubicBezTo>
                    <a:pt x="730" y="937"/>
                    <a:pt x="741" y="910"/>
                    <a:pt x="753" y="916"/>
                  </a:cubicBezTo>
                  <a:cubicBezTo>
                    <a:pt x="764" y="922"/>
                    <a:pt x="782" y="939"/>
                    <a:pt x="785" y="925"/>
                  </a:cubicBezTo>
                  <a:cubicBezTo>
                    <a:pt x="788" y="910"/>
                    <a:pt x="788" y="902"/>
                    <a:pt x="799" y="887"/>
                  </a:cubicBezTo>
                  <a:cubicBezTo>
                    <a:pt x="811" y="873"/>
                    <a:pt x="814" y="855"/>
                    <a:pt x="814" y="855"/>
                  </a:cubicBezTo>
                  <a:cubicBezTo>
                    <a:pt x="814" y="855"/>
                    <a:pt x="811" y="873"/>
                    <a:pt x="825" y="884"/>
                  </a:cubicBezTo>
                  <a:cubicBezTo>
                    <a:pt x="840" y="896"/>
                    <a:pt x="849" y="905"/>
                    <a:pt x="857" y="896"/>
                  </a:cubicBezTo>
                  <a:cubicBezTo>
                    <a:pt x="866" y="887"/>
                    <a:pt x="869" y="890"/>
                    <a:pt x="880" y="873"/>
                  </a:cubicBezTo>
                  <a:cubicBezTo>
                    <a:pt x="892" y="855"/>
                    <a:pt x="892" y="849"/>
                    <a:pt x="892" y="835"/>
                  </a:cubicBezTo>
                  <a:cubicBezTo>
                    <a:pt x="892" y="820"/>
                    <a:pt x="883" y="800"/>
                    <a:pt x="898" y="803"/>
                  </a:cubicBezTo>
                  <a:cubicBezTo>
                    <a:pt x="912" y="806"/>
                    <a:pt x="921" y="809"/>
                    <a:pt x="941" y="797"/>
                  </a:cubicBezTo>
                  <a:cubicBezTo>
                    <a:pt x="962" y="786"/>
                    <a:pt x="970" y="794"/>
                    <a:pt x="985" y="794"/>
                  </a:cubicBezTo>
                  <a:cubicBezTo>
                    <a:pt x="999" y="794"/>
                    <a:pt x="1002" y="786"/>
                    <a:pt x="1023" y="780"/>
                  </a:cubicBezTo>
                  <a:cubicBezTo>
                    <a:pt x="1043" y="774"/>
                    <a:pt x="1046" y="786"/>
                    <a:pt x="1063" y="780"/>
                  </a:cubicBezTo>
                  <a:cubicBezTo>
                    <a:pt x="1081" y="774"/>
                    <a:pt x="1092" y="774"/>
                    <a:pt x="1087" y="759"/>
                  </a:cubicBezTo>
                  <a:cubicBezTo>
                    <a:pt x="1081" y="745"/>
                    <a:pt x="1087" y="719"/>
                    <a:pt x="1121" y="710"/>
                  </a:cubicBezTo>
                  <a:cubicBezTo>
                    <a:pt x="1156" y="701"/>
                    <a:pt x="1159" y="716"/>
                    <a:pt x="1185" y="699"/>
                  </a:cubicBezTo>
                  <a:cubicBezTo>
                    <a:pt x="1211" y="681"/>
                    <a:pt x="1235" y="667"/>
                    <a:pt x="1252" y="658"/>
                  </a:cubicBezTo>
                  <a:cubicBezTo>
                    <a:pt x="1269" y="649"/>
                    <a:pt x="1246" y="652"/>
                    <a:pt x="1267" y="635"/>
                  </a:cubicBezTo>
                  <a:cubicBezTo>
                    <a:pt x="1287" y="617"/>
                    <a:pt x="1293" y="623"/>
                    <a:pt x="1316" y="617"/>
                  </a:cubicBezTo>
                  <a:cubicBezTo>
                    <a:pt x="1339" y="611"/>
                    <a:pt x="1362" y="594"/>
                    <a:pt x="1330" y="582"/>
                  </a:cubicBezTo>
                  <a:cubicBezTo>
                    <a:pt x="1298" y="571"/>
                    <a:pt x="1293" y="568"/>
                    <a:pt x="1293" y="556"/>
                  </a:cubicBezTo>
                  <a:cubicBezTo>
                    <a:pt x="1293" y="545"/>
                    <a:pt x="1275" y="548"/>
                    <a:pt x="1269" y="539"/>
                  </a:cubicBezTo>
                  <a:cubicBezTo>
                    <a:pt x="1264" y="530"/>
                    <a:pt x="1264" y="530"/>
                    <a:pt x="1269" y="510"/>
                  </a:cubicBezTo>
                  <a:cubicBezTo>
                    <a:pt x="1275" y="490"/>
                    <a:pt x="1272" y="490"/>
                    <a:pt x="1295" y="492"/>
                  </a:cubicBezTo>
                  <a:cubicBezTo>
                    <a:pt x="1319" y="495"/>
                    <a:pt x="1319" y="495"/>
                    <a:pt x="1330" y="507"/>
                  </a:cubicBezTo>
                  <a:cubicBezTo>
                    <a:pt x="1342" y="519"/>
                    <a:pt x="1348" y="522"/>
                    <a:pt x="1359" y="504"/>
                  </a:cubicBezTo>
                  <a:cubicBezTo>
                    <a:pt x="1371" y="487"/>
                    <a:pt x="1383" y="487"/>
                    <a:pt x="1394" y="498"/>
                  </a:cubicBezTo>
                  <a:cubicBezTo>
                    <a:pt x="1406" y="510"/>
                    <a:pt x="1435" y="519"/>
                    <a:pt x="1441" y="530"/>
                  </a:cubicBezTo>
                  <a:cubicBezTo>
                    <a:pt x="1446" y="542"/>
                    <a:pt x="1446" y="559"/>
                    <a:pt x="1438" y="571"/>
                  </a:cubicBezTo>
                  <a:cubicBezTo>
                    <a:pt x="1429" y="582"/>
                    <a:pt x="1438" y="600"/>
                    <a:pt x="1458" y="588"/>
                  </a:cubicBezTo>
                  <a:cubicBezTo>
                    <a:pt x="1478" y="577"/>
                    <a:pt x="1484" y="603"/>
                    <a:pt x="1473" y="617"/>
                  </a:cubicBezTo>
                  <a:cubicBezTo>
                    <a:pt x="1461" y="632"/>
                    <a:pt x="1467" y="643"/>
                    <a:pt x="1487" y="646"/>
                  </a:cubicBezTo>
                  <a:cubicBezTo>
                    <a:pt x="1507" y="649"/>
                    <a:pt x="1534" y="658"/>
                    <a:pt x="1539" y="667"/>
                  </a:cubicBezTo>
                  <a:cubicBezTo>
                    <a:pt x="1545" y="675"/>
                    <a:pt x="1574" y="670"/>
                    <a:pt x="1577" y="643"/>
                  </a:cubicBezTo>
                  <a:cubicBezTo>
                    <a:pt x="1580" y="617"/>
                    <a:pt x="1580" y="600"/>
                    <a:pt x="1597" y="580"/>
                  </a:cubicBezTo>
                  <a:cubicBezTo>
                    <a:pt x="1615" y="559"/>
                    <a:pt x="1612" y="524"/>
                    <a:pt x="1621" y="504"/>
                  </a:cubicBezTo>
                  <a:cubicBezTo>
                    <a:pt x="1629" y="484"/>
                    <a:pt x="1661" y="388"/>
                    <a:pt x="1652" y="371"/>
                  </a:cubicBezTo>
                  <a:cubicBezTo>
                    <a:pt x="1644" y="353"/>
                    <a:pt x="1652" y="330"/>
                    <a:pt x="1658" y="310"/>
                  </a:cubicBezTo>
                  <a:cubicBezTo>
                    <a:pt x="1664" y="289"/>
                    <a:pt x="1647" y="257"/>
                    <a:pt x="1635" y="234"/>
                  </a:cubicBezTo>
                  <a:close/>
                </a:path>
              </a:pathLst>
            </a:custGeom>
            <a:solidFill>
              <a:srgbClr val="7030A0"/>
            </a:solidFill>
            <a:ln w="3175" cap="flat" cmpd="sng">
              <a:solidFill>
                <a:srgbClr val="FFFFFF"/>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sp>
          <p:nvSpPr>
            <p:cNvPr id="52" name="Freeform 471">
              <a:extLst>
                <a:ext uri="{FF2B5EF4-FFF2-40B4-BE49-F238E27FC236}">
                  <a16:creationId xmlns:a16="http://schemas.microsoft.com/office/drawing/2014/main" id="{EC7E7072-0D40-4094-5EBE-49BD31C23B51}"/>
                </a:ext>
              </a:extLst>
            </p:cNvPr>
            <p:cNvSpPr>
              <a:spLocks/>
            </p:cNvSpPr>
            <p:nvPr/>
          </p:nvSpPr>
          <p:spPr bwMode="auto">
            <a:xfrm>
              <a:off x="4282779" y="2804518"/>
              <a:ext cx="305117" cy="245714"/>
            </a:xfrm>
            <a:custGeom>
              <a:avLst/>
              <a:gdLst>
                <a:gd name="T0" fmla="*/ 20 w 350"/>
                <a:gd name="T1" fmla="*/ 78 h 281"/>
                <a:gd name="T2" fmla="*/ 42 w 350"/>
                <a:gd name="T3" fmla="*/ 78 h 281"/>
                <a:gd name="T4" fmla="*/ 61 w 350"/>
                <a:gd name="T5" fmla="*/ 75 h 281"/>
                <a:gd name="T6" fmla="*/ 65 w 350"/>
                <a:gd name="T7" fmla="*/ 48 h 281"/>
                <a:gd name="T8" fmla="*/ 87 w 350"/>
                <a:gd name="T9" fmla="*/ 30 h 281"/>
                <a:gd name="T10" fmla="*/ 101 w 350"/>
                <a:gd name="T11" fmla="*/ 17 h 281"/>
                <a:gd name="T12" fmla="*/ 125 w 350"/>
                <a:gd name="T13" fmla="*/ 48 h 281"/>
                <a:gd name="T14" fmla="*/ 160 w 350"/>
                <a:gd name="T15" fmla="*/ 22 h 281"/>
                <a:gd name="T16" fmla="*/ 183 w 350"/>
                <a:gd name="T17" fmla="*/ 14 h 281"/>
                <a:gd name="T18" fmla="*/ 200 w 350"/>
                <a:gd name="T19" fmla="*/ 11 h 281"/>
                <a:gd name="T20" fmla="*/ 212 w 350"/>
                <a:gd name="T21" fmla="*/ 32 h 281"/>
                <a:gd name="T22" fmla="*/ 205 w 350"/>
                <a:gd name="T23" fmla="*/ 54 h 281"/>
                <a:gd name="T24" fmla="*/ 232 w 350"/>
                <a:gd name="T25" fmla="*/ 72 h 281"/>
                <a:gd name="T26" fmla="*/ 247 w 350"/>
                <a:gd name="T27" fmla="*/ 86 h 281"/>
                <a:gd name="T28" fmla="*/ 264 w 350"/>
                <a:gd name="T29" fmla="*/ 103 h 281"/>
                <a:gd name="T30" fmla="*/ 283 w 350"/>
                <a:gd name="T31" fmla="*/ 115 h 281"/>
                <a:gd name="T32" fmla="*/ 283 w 350"/>
                <a:gd name="T33" fmla="*/ 128 h 281"/>
                <a:gd name="T34" fmla="*/ 277 w 350"/>
                <a:gd name="T35" fmla="*/ 151 h 281"/>
                <a:gd name="T36" fmla="*/ 305 w 350"/>
                <a:gd name="T37" fmla="*/ 167 h 281"/>
                <a:gd name="T38" fmla="*/ 328 w 350"/>
                <a:gd name="T39" fmla="*/ 180 h 281"/>
                <a:gd name="T40" fmla="*/ 342 w 350"/>
                <a:gd name="T41" fmla="*/ 193 h 281"/>
                <a:gd name="T42" fmla="*/ 335 w 350"/>
                <a:gd name="T43" fmla="*/ 218 h 281"/>
                <a:gd name="T44" fmla="*/ 318 w 350"/>
                <a:gd name="T45" fmla="*/ 232 h 281"/>
                <a:gd name="T46" fmla="*/ 315 w 350"/>
                <a:gd name="T47" fmla="*/ 252 h 281"/>
                <a:gd name="T48" fmla="*/ 302 w 350"/>
                <a:gd name="T49" fmla="*/ 261 h 281"/>
                <a:gd name="T50" fmla="*/ 289 w 350"/>
                <a:gd name="T51" fmla="*/ 274 h 281"/>
                <a:gd name="T52" fmla="*/ 286 w 350"/>
                <a:gd name="T53" fmla="*/ 255 h 281"/>
                <a:gd name="T54" fmla="*/ 273 w 350"/>
                <a:gd name="T55" fmla="*/ 248 h 281"/>
                <a:gd name="T56" fmla="*/ 234 w 350"/>
                <a:gd name="T57" fmla="*/ 238 h 281"/>
                <a:gd name="T58" fmla="*/ 206 w 350"/>
                <a:gd name="T59" fmla="*/ 226 h 281"/>
                <a:gd name="T60" fmla="*/ 193 w 350"/>
                <a:gd name="T61" fmla="*/ 216 h 281"/>
                <a:gd name="T62" fmla="*/ 178 w 350"/>
                <a:gd name="T63" fmla="*/ 219 h 281"/>
                <a:gd name="T64" fmla="*/ 171 w 350"/>
                <a:gd name="T65" fmla="*/ 231 h 281"/>
                <a:gd name="T66" fmla="*/ 177 w 350"/>
                <a:gd name="T67" fmla="*/ 251 h 281"/>
                <a:gd name="T68" fmla="*/ 149 w 350"/>
                <a:gd name="T69" fmla="*/ 251 h 281"/>
                <a:gd name="T70" fmla="*/ 128 w 350"/>
                <a:gd name="T71" fmla="*/ 232 h 281"/>
                <a:gd name="T72" fmla="*/ 112 w 350"/>
                <a:gd name="T73" fmla="*/ 236 h 281"/>
                <a:gd name="T74" fmla="*/ 99 w 350"/>
                <a:gd name="T75" fmla="*/ 231 h 281"/>
                <a:gd name="T76" fmla="*/ 80 w 350"/>
                <a:gd name="T77" fmla="*/ 226 h 281"/>
                <a:gd name="T78" fmla="*/ 54 w 350"/>
                <a:gd name="T79" fmla="*/ 232 h 281"/>
                <a:gd name="T80" fmla="*/ 30 w 350"/>
                <a:gd name="T81" fmla="*/ 252 h 281"/>
                <a:gd name="T82" fmla="*/ 9 w 350"/>
                <a:gd name="T83" fmla="*/ 241 h 281"/>
                <a:gd name="T84" fmla="*/ 6 w 350"/>
                <a:gd name="T85" fmla="*/ 219 h 281"/>
                <a:gd name="T86" fmla="*/ 10 w 350"/>
                <a:gd name="T87" fmla="*/ 191 h 281"/>
                <a:gd name="T88" fmla="*/ 20 w 350"/>
                <a:gd name="T89" fmla="*/ 174 h 281"/>
                <a:gd name="T90" fmla="*/ 25 w 350"/>
                <a:gd name="T91" fmla="*/ 146 h 281"/>
                <a:gd name="T92" fmla="*/ 14 w 350"/>
                <a:gd name="T93" fmla="*/ 122 h 281"/>
                <a:gd name="T94" fmla="*/ 23 w 350"/>
                <a:gd name="T95" fmla="*/ 94 h 281"/>
                <a:gd name="T96" fmla="*/ 17 w 350"/>
                <a:gd name="T97" fmla="*/ 80 h 281"/>
                <a:gd name="T98" fmla="*/ 20 w 350"/>
                <a:gd name="T99" fmla="*/ 78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50" h="281">
                  <a:moveTo>
                    <a:pt x="20" y="78"/>
                  </a:moveTo>
                  <a:cubicBezTo>
                    <a:pt x="20" y="78"/>
                    <a:pt x="39" y="72"/>
                    <a:pt x="42" y="78"/>
                  </a:cubicBezTo>
                  <a:cubicBezTo>
                    <a:pt x="45" y="84"/>
                    <a:pt x="67" y="90"/>
                    <a:pt x="61" y="75"/>
                  </a:cubicBezTo>
                  <a:cubicBezTo>
                    <a:pt x="55" y="61"/>
                    <a:pt x="54" y="51"/>
                    <a:pt x="65" y="48"/>
                  </a:cubicBezTo>
                  <a:cubicBezTo>
                    <a:pt x="77" y="45"/>
                    <a:pt x="86" y="46"/>
                    <a:pt x="87" y="30"/>
                  </a:cubicBezTo>
                  <a:cubicBezTo>
                    <a:pt x="88" y="14"/>
                    <a:pt x="97" y="4"/>
                    <a:pt x="101" y="17"/>
                  </a:cubicBezTo>
                  <a:cubicBezTo>
                    <a:pt x="106" y="30"/>
                    <a:pt x="113" y="58"/>
                    <a:pt x="125" y="48"/>
                  </a:cubicBezTo>
                  <a:cubicBezTo>
                    <a:pt x="136" y="38"/>
                    <a:pt x="148" y="22"/>
                    <a:pt x="160" y="22"/>
                  </a:cubicBezTo>
                  <a:cubicBezTo>
                    <a:pt x="171" y="22"/>
                    <a:pt x="174" y="29"/>
                    <a:pt x="183" y="14"/>
                  </a:cubicBezTo>
                  <a:cubicBezTo>
                    <a:pt x="191" y="0"/>
                    <a:pt x="194" y="1"/>
                    <a:pt x="200" y="11"/>
                  </a:cubicBezTo>
                  <a:cubicBezTo>
                    <a:pt x="206" y="22"/>
                    <a:pt x="219" y="23"/>
                    <a:pt x="212" y="32"/>
                  </a:cubicBezTo>
                  <a:cubicBezTo>
                    <a:pt x="205" y="41"/>
                    <a:pt x="197" y="43"/>
                    <a:pt x="205" y="54"/>
                  </a:cubicBezTo>
                  <a:cubicBezTo>
                    <a:pt x="212" y="64"/>
                    <a:pt x="223" y="70"/>
                    <a:pt x="232" y="72"/>
                  </a:cubicBezTo>
                  <a:cubicBezTo>
                    <a:pt x="241" y="75"/>
                    <a:pt x="244" y="75"/>
                    <a:pt x="247" y="86"/>
                  </a:cubicBezTo>
                  <a:cubicBezTo>
                    <a:pt x="249" y="96"/>
                    <a:pt x="257" y="97"/>
                    <a:pt x="264" y="103"/>
                  </a:cubicBezTo>
                  <a:cubicBezTo>
                    <a:pt x="271" y="109"/>
                    <a:pt x="277" y="106"/>
                    <a:pt x="283" y="115"/>
                  </a:cubicBezTo>
                  <a:cubicBezTo>
                    <a:pt x="289" y="123"/>
                    <a:pt x="290" y="117"/>
                    <a:pt x="283" y="128"/>
                  </a:cubicBezTo>
                  <a:cubicBezTo>
                    <a:pt x="276" y="138"/>
                    <a:pt x="274" y="141"/>
                    <a:pt x="277" y="151"/>
                  </a:cubicBezTo>
                  <a:cubicBezTo>
                    <a:pt x="280" y="161"/>
                    <a:pt x="293" y="165"/>
                    <a:pt x="305" y="167"/>
                  </a:cubicBezTo>
                  <a:cubicBezTo>
                    <a:pt x="316" y="168"/>
                    <a:pt x="311" y="180"/>
                    <a:pt x="328" y="180"/>
                  </a:cubicBezTo>
                  <a:cubicBezTo>
                    <a:pt x="345" y="180"/>
                    <a:pt x="350" y="180"/>
                    <a:pt x="342" y="193"/>
                  </a:cubicBezTo>
                  <a:cubicBezTo>
                    <a:pt x="335" y="206"/>
                    <a:pt x="342" y="212"/>
                    <a:pt x="335" y="218"/>
                  </a:cubicBezTo>
                  <a:cubicBezTo>
                    <a:pt x="328" y="223"/>
                    <a:pt x="321" y="220"/>
                    <a:pt x="318" y="232"/>
                  </a:cubicBezTo>
                  <a:cubicBezTo>
                    <a:pt x="315" y="244"/>
                    <a:pt x="331" y="252"/>
                    <a:pt x="315" y="252"/>
                  </a:cubicBezTo>
                  <a:cubicBezTo>
                    <a:pt x="299" y="252"/>
                    <a:pt x="302" y="251"/>
                    <a:pt x="302" y="261"/>
                  </a:cubicBezTo>
                  <a:cubicBezTo>
                    <a:pt x="302" y="271"/>
                    <a:pt x="296" y="281"/>
                    <a:pt x="289" y="274"/>
                  </a:cubicBezTo>
                  <a:cubicBezTo>
                    <a:pt x="281" y="267"/>
                    <a:pt x="284" y="264"/>
                    <a:pt x="286" y="255"/>
                  </a:cubicBezTo>
                  <a:cubicBezTo>
                    <a:pt x="287" y="247"/>
                    <a:pt x="289" y="255"/>
                    <a:pt x="273" y="248"/>
                  </a:cubicBezTo>
                  <a:cubicBezTo>
                    <a:pt x="257" y="241"/>
                    <a:pt x="242" y="238"/>
                    <a:pt x="234" y="238"/>
                  </a:cubicBezTo>
                  <a:cubicBezTo>
                    <a:pt x="225" y="238"/>
                    <a:pt x="212" y="231"/>
                    <a:pt x="206" y="226"/>
                  </a:cubicBezTo>
                  <a:cubicBezTo>
                    <a:pt x="200" y="222"/>
                    <a:pt x="202" y="219"/>
                    <a:pt x="193" y="216"/>
                  </a:cubicBezTo>
                  <a:cubicBezTo>
                    <a:pt x="184" y="213"/>
                    <a:pt x="187" y="215"/>
                    <a:pt x="178" y="219"/>
                  </a:cubicBezTo>
                  <a:cubicBezTo>
                    <a:pt x="170" y="223"/>
                    <a:pt x="171" y="231"/>
                    <a:pt x="171" y="231"/>
                  </a:cubicBezTo>
                  <a:cubicBezTo>
                    <a:pt x="178" y="244"/>
                    <a:pt x="184" y="244"/>
                    <a:pt x="177" y="251"/>
                  </a:cubicBezTo>
                  <a:cubicBezTo>
                    <a:pt x="170" y="258"/>
                    <a:pt x="158" y="261"/>
                    <a:pt x="149" y="251"/>
                  </a:cubicBezTo>
                  <a:cubicBezTo>
                    <a:pt x="141" y="241"/>
                    <a:pt x="132" y="225"/>
                    <a:pt x="128" y="232"/>
                  </a:cubicBezTo>
                  <a:cubicBezTo>
                    <a:pt x="123" y="239"/>
                    <a:pt x="115" y="242"/>
                    <a:pt x="112" y="236"/>
                  </a:cubicBezTo>
                  <a:cubicBezTo>
                    <a:pt x="109" y="231"/>
                    <a:pt x="109" y="228"/>
                    <a:pt x="99" y="231"/>
                  </a:cubicBezTo>
                  <a:cubicBezTo>
                    <a:pt x="88" y="234"/>
                    <a:pt x="88" y="228"/>
                    <a:pt x="80" y="226"/>
                  </a:cubicBezTo>
                  <a:cubicBezTo>
                    <a:pt x="71" y="225"/>
                    <a:pt x="64" y="223"/>
                    <a:pt x="54" y="232"/>
                  </a:cubicBezTo>
                  <a:cubicBezTo>
                    <a:pt x="43" y="241"/>
                    <a:pt x="43" y="254"/>
                    <a:pt x="30" y="252"/>
                  </a:cubicBezTo>
                  <a:cubicBezTo>
                    <a:pt x="17" y="251"/>
                    <a:pt x="16" y="252"/>
                    <a:pt x="9" y="241"/>
                  </a:cubicBezTo>
                  <a:cubicBezTo>
                    <a:pt x="1" y="229"/>
                    <a:pt x="0" y="232"/>
                    <a:pt x="6" y="219"/>
                  </a:cubicBezTo>
                  <a:cubicBezTo>
                    <a:pt x="12" y="206"/>
                    <a:pt x="14" y="203"/>
                    <a:pt x="10" y="191"/>
                  </a:cubicBezTo>
                  <a:cubicBezTo>
                    <a:pt x="6" y="180"/>
                    <a:pt x="12" y="187"/>
                    <a:pt x="20" y="174"/>
                  </a:cubicBezTo>
                  <a:cubicBezTo>
                    <a:pt x="29" y="161"/>
                    <a:pt x="36" y="149"/>
                    <a:pt x="25" y="146"/>
                  </a:cubicBezTo>
                  <a:cubicBezTo>
                    <a:pt x="13" y="144"/>
                    <a:pt x="6" y="135"/>
                    <a:pt x="14" y="122"/>
                  </a:cubicBezTo>
                  <a:cubicBezTo>
                    <a:pt x="23" y="109"/>
                    <a:pt x="26" y="102"/>
                    <a:pt x="23" y="94"/>
                  </a:cubicBezTo>
                  <a:cubicBezTo>
                    <a:pt x="20" y="87"/>
                    <a:pt x="17" y="80"/>
                    <a:pt x="17" y="80"/>
                  </a:cubicBezTo>
                  <a:lnTo>
                    <a:pt x="20" y="78"/>
                  </a:lnTo>
                  <a:close/>
                </a:path>
              </a:pathLst>
            </a:custGeom>
            <a:solidFill>
              <a:srgbClr val="FFA880">
                <a:lumMod val="20000"/>
                <a:lumOff val="80000"/>
              </a:srgbClr>
            </a:solidFill>
            <a:ln w="3175" cap="flat" cmpd="sng">
              <a:solidFill>
                <a:srgbClr val="7030A0"/>
              </a:solidFill>
              <a:prstDash val="solid"/>
              <a:miter/>
              <a:headEnd type="none" w="med" len="med"/>
              <a:tailEnd type="none" w="med" len="med"/>
            </a:ln>
          </p:spPr>
          <p:txBody>
            <a:bodyPr lIns="60951" tIns="30467" rIns="60951" bIns="30467" anchor="t" anchorCtr="0">
              <a:noAutofit/>
            </a:bodyPr>
            <a:lstStyle/>
            <a:p>
              <a:pPr marL="0" marR="0" lvl="0" indent="0" defTabSz="609570" eaLnBrk="1" fontAlgn="auto" latinLnBrk="0" hangingPunct="1">
                <a:lnSpc>
                  <a:spcPct val="100000"/>
                </a:lnSpc>
                <a:spcBef>
                  <a:spcPts val="0"/>
                </a:spcBef>
                <a:spcAft>
                  <a:spcPts val="0"/>
                </a:spcAft>
                <a:buClrTx/>
                <a:buSzTx/>
                <a:buFontTx/>
                <a:buNone/>
                <a:tabLst/>
                <a:defRPr/>
              </a:pPr>
              <a:endParaRPr kumimoji="0" lang="en-US" sz="2400" b="0" i="0" u="none" strike="noStrike" kern="0" cap="none" spc="0" normalizeH="0" baseline="0" noProof="0">
                <a:ln>
                  <a:noFill/>
                </a:ln>
                <a:solidFill>
                  <a:srgbClr val="7F7F7F"/>
                </a:solidFill>
                <a:effectLst/>
                <a:uLnTx/>
                <a:uFillTx/>
                <a:latin typeface="Calibri" panose="020F0502020204030204" pitchFamily="34" charset="0"/>
                <a:cs typeface="Calibri" panose="020F0502020204030204" pitchFamily="34" charset="0"/>
              </a:endParaRPr>
            </a:p>
          </p:txBody>
        </p:sp>
      </p:grpSp>
      <p:sp>
        <p:nvSpPr>
          <p:cNvPr id="53" name="Inhaltsplatzhalter 4">
            <a:extLst>
              <a:ext uri="{FF2B5EF4-FFF2-40B4-BE49-F238E27FC236}">
                <a16:creationId xmlns:a16="http://schemas.microsoft.com/office/drawing/2014/main" id="{071D4496-0735-CA34-F2F4-4E6C765BB174}"/>
              </a:ext>
            </a:extLst>
          </p:cNvPr>
          <p:cNvSpPr>
            <a:spLocks noGrp="1"/>
          </p:cNvSpPr>
          <p:nvPr>
            <p:ph type="body" sz="quarter" idx="21"/>
          </p:nvPr>
        </p:nvSpPr>
        <p:spPr>
          <a:xfrm>
            <a:off x="475881" y="1018104"/>
            <a:ext cx="5866332" cy="2741284"/>
          </a:xfrm>
        </p:spPr>
        <p:txBody>
          <a:bodyPr/>
          <a:lstStyle/>
          <a:p>
            <a:pPr marL="180975" indent="-180975">
              <a:lnSpc>
                <a:spcPct val="107000"/>
              </a:lnSpc>
              <a:spcAft>
                <a:spcPts val="600"/>
              </a:spcAft>
              <a:buClr>
                <a:schemeClr val="accent2"/>
              </a:buClr>
              <a:buSzPct val="120000"/>
              <a:buFont typeface="Arial" panose="020B0604020202020204" pitchFamily="34" charset="0"/>
              <a:buChar char="•"/>
            </a:pPr>
            <a:r>
              <a:rPr lang="de-DE" sz="1200">
                <a:solidFill>
                  <a:srgbClr val="404040"/>
                </a:solidFill>
              </a:rPr>
              <a:t>Alle Kinder im Alter von </a:t>
            </a:r>
            <a:r>
              <a:rPr lang="de-DE" sz="1200" b="1">
                <a:solidFill>
                  <a:schemeClr val="accent2"/>
                </a:solidFill>
              </a:rPr>
              <a:t>2-10 Jahren</a:t>
            </a:r>
            <a:r>
              <a:rPr lang="de-DE" sz="1200">
                <a:solidFill>
                  <a:srgbClr val="404040"/>
                </a:solidFill>
              </a:rPr>
              <a:t>, die in </a:t>
            </a:r>
            <a:r>
              <a:rPr lang="de-DE" sz="1200" b="1">
                <a:solidFill>
                  <a:srgbClr val="404040"/>
                </a:solidFill>
              </a:rPr>
              <a:t>Bayern</a:t>
            </a:r>
            <a:r>
              <a:rPr lang="de-DE" sz="1200">
                <a:solidFill>
                  <a:srgbClr val="404040"/>
                </a:solidFill>
              </a:rPr>
              <a:t>, </a:t>
            </a:r>
            <a:r>
              <a:rPr lang="de-DE" sz="1200" b="1">
                <a:solidFill>
                  <a:srgbClr val="404040"/>
                </a:solidFill>
              </a:rPr>
              <a:t>Niedersachsen</a:t>
            </a:r>
            <a:r>
              <a:rPr lang="de-DE" sz="1200">
                <a:solidFill>
                  <a:srgbClr val="404040"/>
                </a:solidFill>
              </a:rPr>
              <a:t>, </a:t>
            </a:r>
            <a:r>
              <a:rPr lang="de-DE" sz="1200" b="1">
                <a:solidFill>
                  <a:srgbClr val="404040"/>
                </a:solidFill>
              </a:rPr>
              <a:t>Hamburg</a:t>
            </a:r>
            <a:r>
              <a:rPr lang="de-DE" sz="1200">
                <a:solidFill>
                  <a:srgbClr val="404040"/>
                </a:solidFill>
              </a:rPr>
              <a:t>, </a:t>
            </a:r>
            <a:r>
              <a:rPr lang="de-DE" sz="1200" b="1">
                <a:solidFill>
                  <a:srgbClr val="404040"/>
                </a:solidFill>
              </a:rPr>
              <a:t>Sachsen</a:t>
            </a:r>
            <a:r>
              <a:rPr lang="de-DE" sz="1200">
                <a:solidFill>
                  <a:srgbClr val="404040"/>
                </a:solidFill>
              </a:rPr>
              <a:t>, </a:t>
            </a:r>
            <a:r>
              <a:rPr lang="de-DE" sz="1200" b="1">
                <a:solidFill>
                  <a:srgbClr val="404040"/>
                </a:solidFill>
              </a:rPr>
              <a:t>Hessen</a:t>
            </a:r>
            <a:r>
              <a:rPr lang="de-DE" sz="1200">
                <a:solidFill>
                  <a:srgbClr val="404040"/>
                </a:solidFill>
              </a:rPr>
              <a:t> oder </a:t>
            </a:r>
            <a:r>
              <a:rPr lang="de-DE" sz="1200" b="1">
                <a:solidFill>
                  <a:srgbClr val="404040"/>
                </a:solidFill>
              </a:rPr>
              <a:t>Rheinland-Pfalz</a:t>
            </a:r>
            <a:r>
              <a:rPr lang="de-DE" sz="1200">
                <a:solidFill>
                  <a:srgbClr val="404040"/>
                </a:solidFill>
              </a:rPr>
              <a:t> leben, können sich auf T1D-assoziierte Autoantikörper testen lassen, um festzustellen, ob ein T1D im Frühstadium vorliegt</a:t>
            </a:r>
            <a:r>
              <a:rPr lang="de-DE" sz="1200" baseline="30000">
                <a:solidFill>
                  <a:srgbClr val="404040"/>
                </a:solidFill>
              </a:rPr>
              <a:t>1</a:t>
            </a:r>
          </a:p>
          <a:p>
            <a:pPr marL="180975" indent="-180975">
              <a:lnSpc>
                <a:spcPct val="107000"/>
              </a:lnSpc>
              <a:spcAft>
                <a:spcPts val="600"/>
              </a:spcAft>
              <a:buClr>
                <a:schemeClr val="accent2"/>
              </a:buClr>
              <a:buSzPct val="120000"/>
              <a:buFont typeface="Arial" panose="020B0604020202020204" pitchFamily="34" charset="0"/>
              <a:buChar char="•"/>
            </a:pPr>
            <a:r>
              <a:rPr lang="de-DE" sz="1200">
                <a:solidFill>
                  <a:srgbClr val="404040"/>
                </a:solidFill>
              </a:rPr>
              <a:t>Hierfür werden </a:t>
            </a:r>
            <a:r>
              <a:rPr lang="de-DE" sz="1200" b="1">
                <a:solidFill>
                  <a:srgbClr val="404040"/>
                </a:solidFill>
              </a:rPr>
              <a:t>200 µl Kapillarblut </a:t>
            </a:r>
            <a:r>
              <a:rPr lang="de-DE" sz="1200">
                <a:solidFill>
                  <a:srgbClr val="404040"/>
                </a:solidFill>
              </a:rPr>
              <a:t>entnommen</a:t>
            </a:r>
            <a:r>
              <a:rPr lang="de-DE" sz="1200" baseline="30000">
                <a:solidFill>
                  <a:srgbClr val="404040"/>
                </a:solidFill>
              </a:rPr>
              <a:t>2</a:t>
            </a:r>
            <a:endParaRPr lang="de-DE" sz="1200" b="0" baseline="30000">
              <a:solidFill>
                <a:srgbClr val="404040"/>
              </a:solidFill>
            </a:endParaRPr>
          </a:p>
          <a:p>
            <a:pPr marL="180975" indent="-180975">
              <a:lnSpc>
                <a:spcPct val="107000"/>
              </a:lnSpc>
              <a:spcAft>
                <a:spcPts val="600"/>
              </a:spcAft>
              <a:buClr>
                <a:schemeClr val="accent2"/>
              </a:buClr>
              <a:buSzPct val="120000"/>
              <a:buFont typeface="Arial" panose="020B0604020202020204" pitchFamily="34" charset="0"/>
              <a:buChar char="•"/>
            </a:pPr>
            <a:r>
              <a:rPr lang="de-DE" sz="1200">
                <a:solidFill>
                  <a:srgbClr val="404040"/>
                </a:solidFill>
              </a:rPr>
              <a:t>Mit Stand 21. November 2025 wurden</a:t>
            </a:r>
            <a:r>
              <a:rPr lang="de-DE" sz="1200" baseline="30000">
                <a:solidFill>
                  <a:srgbClr val="404040"/>
                </a:solidFill>
              </a:rPr>
              <a:t>3</a:t>
            </a:r>
            <a:r>
              <a:rPr lang="de-DE" sz="1200">
                <a:solidFill>
                  <a:srgbClr val="404040"/>
                </a:solidFill>
              </a:rPr>
              <a:t>:</a:t>
            </a:r>
          </a:p>
          <a:p>
            <a:pPr marL="407769" lvl="1" indent="-180975">
              <a:lnSpc>
                <a:spcPct val="107000"/>
              </a:lnSpc>
              <a:spcAft>
                <a:spcPts val="600"/>
              </a:spcAft>
              <a:buClr>
                <a:schemeClr val="accent2"/>
              </a:buClr>
              <a:buSzPct val="120000"/>
            </a:pPr>
            <a:r>
              <a:rPr lang="de-DE" sz="1200">
                <a:solidFill>
                  <a:srgbClr val="404040"/>
                </a:solidFill>
              </a:rPr>
              <a:t>249.118</a:t>
            </a:r>
            <a:r>
              <a:rPr lang="de-DE" sz="1200" b="0">
                <a:solidFill>
                  <a:srgbClr val="404040"/>
                </a:solidFill>
              </a:rPr>
              <a:t> </a:t>
            </a:r>
            <a:r>
              <a:rPr lang="de-DE" sz="1200">
                <a:solidFill>
                  <a:srgbClr val="404040"/>
                </a:solidFill>
              </a:rPr>
              <a:t>Kinder untersucht</a:t>
            </a:r>
            <a:r>
              <a:rPr lang="de-DE" sz="1200" b="0">
                <a:solidFill>
                  <a:srgbClr val="404040"/>
                </a:solidFill>
              </a:rPr>
              <a:t>, davon waren</a:t>
            </a:r>
          </a:p>
          <a:p>
            <a:pPr marL="407769" lvl="1" indent="-180975">
              <a:lnSpc>
                <a:spcPct val="107000"/>
              </a:lnSpc>
              <a:spcAft>
                <a:spcPts val="600"/>
              </a:spcAft>
              <a:buClr>
                <a:schemeClr val="accent2"/>
              </a:buClr>
              <a:buSzPct val="120000"/>
            </a:pPr>
            <a:r>
              <a:rPr lang="de-DE" sz="1200" b="0">
                <a:solidFill>
                  <a:srgbClr val="404040"/>
                </a:solidFill>
              </a:rPr>
              <a:t> </a:t>
            </a:r>
            <a:r>
              <a:rPr lang="de-DE" sz="1200">
                <a:solidFill>
                  <a:srgbClr val="404040"/>
                </a:solidFill>
              </a:rPr>
              <a:t>732 Kinder Inselautoantikörper-positiv </a:t>
            </a:r>
            <a:r>
              <a:rPr lang="de-DE" sz="1200" b="0">
                <a:solidFill>
                  <a:srgbClr val="404040"/>
                </a:solidFill>
              </a:rPr>
              <a:t>(≥ 2 </a:t>
            </a:r>
            <a:r>
              <a:rPr lang="de-DE" sz="1200" b="0" err="1">
                <a:solidFill>
                  <a:srgbClr val="404040"/>
                </a:solidFill>
              </a:rPr>
              <a:t>IAk</a:t>
            </a:r>
            <a:r>
              <a:rPr lang="de-DE" sz="1200" b="0">
                <a:solidFill>
                  <a:srgbClr val="404040"/>
                </a:solidFill>
              </a:rPr>
              <a:t>, bestätigt durch zweimalige Testung), was einer</a:t>
            </a:r>
          </a:p>
          <a:p>
            <a:pPr marL="407769" lvl="1" indent="-180975">
              <a:lnSpc>
                <a:spcPct val="107000"/>
              </a:lnSpc>
              <a:spcAft>
                <a:spcPts val="600"/>
              </a:spcAft>
              <a:buClr>
                <a:schemeClr val="accent2"/>
              </a:buClr>
              <a:buSzPct val="120000"/>
            </a:pPr>
            <a:r>
              <a:rPr lang="de-DE" sz="1200">
                <a:solidFill>
                  <a:srgbClr val="404040"/>
                </a:solidFill>
              </a:rPr>
              <a:t>Prävalenz von 0,29 % </a:t>
            </a:r>
            <a:r>
              <a:rPr lang="de-DE" sz="1200" b="0">
                <a:solidFill>
                  <a:srgbClr val="404040"/>
                </a:solidFill>
              </a:rPr>
              <a:t>entspricht</a:t>
            </a:r>
          </a:p>
        </p:txBody>
      </p:sp>
    </p:spTree>
    <p:extLst>
      <p:ext uri="{BB962C8B-B14F-4D97-AF65-F5344CB8AC3E}">
        <p14:creationId xmlns:p14="http://schemas.microsoft.com/office/powerpoint/2010/main" val="681128891"/>
      </p:ext>
    </p:extLst>
  </p:cSld>
  <p:clrMapOvr>
    <a:masterClrMapping/>
  </p:clrMapOvr>
  <p:transition>
    <p:fade/>
  </p:transition>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9">
            <a:extLst>
              <a:ext uri="{FF2B5EF4-FFF2-40B4-BE49-F238E27FC236}">
                <a16:creationId xmlns:a16="http://schemas.microsoft.com/office/drawing/2014/main" id="{4CAFF60F-6ACD-9690-33AE-F65B34ED7C7D}"/>
              </a:ext>
            </a:extLst>
          </p:cNvPr>
          <p:cNvSpPr txBox="1">
            <a:spLocks/>
          </p:cNvSpPr>
          <p:nvPr/>
        </p:nvSpPr>
        <p:spPr>
          <a:xfrm>
            <a:off x="314409" y="116916"/>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Fr1da-Studie für Verwandte deutschlandweit</a:t>
            </a:r>
            <a:r>
              <a:rPr lang="de-DE" sz="2000" b="1" baseline="30000">
                <a:solidFill>
                  <a:srgbClr val="7030A0"/>
                </a:solidFill>
                <a:latin typeface="+mj-lt"/>
              </a:rPr>
              <a:t>1</a:t>
            </a:r>
          </a:p>
        </p:txBody>
      </p:sp>
      <p:sp>
        <p:nvSpPr>
          <p:cNvPr id="5" name="Inhaltsplatzhalter 4">
            <a:extLst>
              <a:ext uri="{FF2B5EF4-FFF2-40B4-BE49-F238E27FC236}">
                <a16:creationId xmlns:a16="http://schemas.microsoft.com/office/drawing/2014/main" id="{F775DFC0-D432-CE92-76A5-8FA4C2CC5333}"/>
              </a:ext>
            </a:extLst>
          </p:cNvPr>
          <p:cNvSpPr>
            <a:spLocks noGrp="1"/>
          </p:cNvSpPr>
          <p:nvPr>
            <p:ph type="body" sz="quarter" idx="21"/>
          </p:nvPr>
        </p:nvSpPr>
        <p:spPr>
          <a:xfrm>
            <a:off x="620972" y="1180531"/>
            <a:ext cx="7949821" cy="2741284"/>
          </a:xfrm>
        </p:spPr>
        <p:txBody>
          <a:bodyPr/>
          <a:lstStyle/>
          <a:p>
            <a:pPr marL="285750" indent="-285750">
              <a:lnSpc>
                <a:spcPct val="107000"/>
              </a:lnSpc>
              <a:spcAft>
                <a:spcPts val="600"/>
              </a:spcAft>
              <a:buClr>
                <a:schemeClr val="accent2"/>
              </a:buClr>
              <a:buSzPct val="120000"/>
              <a:buFont typeface="Arial" panose="020B0604020202020204" pitchFamily="34" charset="0"/>
              <a:buChar char="•"/>
            </a:pPr>
            <a:r>
              <a:rPr lang="de-DE">
                <a:solidFill>
                  <a:srgbClr val="404040"/>
                </a:solidFill>
              </a:rPr>
              <a:t>Für Kinder/Jugendliche/Erwachsene mit </a:t>
            </a:r>
            <a:r>
              <a:rPr lang="de-DE" b="1">
                <a:solidFill>
                  <a:srgbClr val="404040"/>
                </a:solidFill>
              </a:rPr>
              <a:t>Verwandten 1. und 2. Grades </a:t>
            </a:r>
            <a:r>
              <a:rPr lang="de-DE">
                <a:solidFill>
                  <a:srgbClr val="404040"/>
                </a:solidFill>
              </a:rPr>
              <a:t>mit T1D      </a:t>
            </a:r>
            <a:r>
              <a:rPr lang="de-DE" b="1">
                <a:solidFill>
                  <a:schemeClr val="accent2"/>
                </a:solidFill>
              </a:rPr>
              <a:t>1-21 Jahre</a:t>
            </a:r>
            <a:r>
              <a:rPr lang="de-DE">
                <a:solidFill>
                  <a:srgbClr val="404040"/>
                </a:solidFill>
              </a:rPr>
              <a:t>: Fr1da-Studie für Verwandte deutschlandweit</a:t>
            </a:r>
          </a:p>
          <a:p>
            <a:pPr marL="285750" indent="-285750">
              <a:lnSpc>
                <a:spcPct val="107000"/>
              </a:lnSpc>
              <a:spcAft>
                <a:spcPts val="600"/>
              </a:spcAft>
              <a:buClr>
                <a:schemeClr val="accent2"/>
              </a:buClr>
              <a:buSzPct val="120000"/>
              <a:buFont typeface="Arial" panose="020B0604020202020204" pitchFamily="34" charset="0"/>
              <a:buChar char="•"/>
            </a:pPr>
            <a:r>
              <a:rPr lang="de-DE">
                <a:solidFill>
                  <a:srgbClr val="404040"/>
                </a:solidFill>
              </a:rPr>
              <a:t>Voraussetzungen:</a:t>
            </a:r>
          </a:p>
          <a:p>
            <a:pPr marL="569643" lvl="1" indent="-342884">
              <a:lnSpc>
                <a:spcPct val="107000"/>
              </a:lnSpc>
              <a:spcAft>
                <a:spcPts val="600"/>
              </a:spcAft>
              <a:buClr>
                <a:schemeClr val="accent2"/>
              </a:buClr>
              <a:buSzPct val="120000"/>
            </a:pPr>
            <a:r>
              <a:rPr lang="de-DE" b="0">
                <a:solidFill>
                  <a:srgbClr val="404040"/>
                </a:solidFill>
              </a:rPr>
              <a:t>Die Person ist zwischen </a:t>
            </a:r>
            <a:r>
              <a:rPr lang="de-DE">
                <a:solidFill>
                  <a:srgbClr val="404040"/>
                </a:solidFill>
              </a:rPr>
              <a:t>1 und 21 Jahre alt </a:t>
            </a:r>
            <a:r>
              <a:rPr lang="de-DE" b="0">
                <a:solidFill>
                  <a:srgbClr val="404040"/>
                </a:solidFill>
              </a:rPr>
              <a:t>und </a:t>
            </a:r>
            <a:r>
              <a:rPr lang="de-DE">
                <a:solidFill>
                  <a:srgbClr val="404040"/>
                </a:solidFill>
              </a:rPr>
              <a:t>lebt in Deutschland</a:t>
            </a:r>
            <a:r>
              <a:rPr lang="de-DE" b="0">
                <a:solidFill>
                  <a:srgbClr val="404040"/>
                </a:solidFill>
              </a:rPr>
              <a:t>.</a:t>
            </a:r>
          </a:p>
          <a:p>
            <a:pPr marL="569643" lvl="1" indent="-342884">
              <a:lnSpc>
                <a:spcPct val="107000"/>
              </a:lnSpc>
              <a:spcAft>
                <a:spcPts val="600"/>
              </a:spcAft>
              <a:buClr>
                <a:schemeClr val="accent2"/>
              </a:buClr>
              <a:buSzPct val="120000"/>
            </a:pPr>
            <a:r>
              <a:rPr lang="de-DE" b="0">
                <a:solidFill>
                  <a:srgbClr val="404040"/>
                </a:solidFill>
              </a:rPr>
              <a:t>Ein Elternteil, Kind, (Halb-)Schwester, (Halb-)Bruder, Tante, Onkel, Cousin, Cousine, Nichte oder Neffe hat Typ-1-Diabetes.</a:t>
            </a:r>
          </a:p>
          <a:p>
            <a:pPr marL="569643" lvl="1" indent="-342884">
              <a:lnSpc>
                <a:spcPct val="107000"/>
              </a:lnSpc>
              <a:spcAft>
                <a:spcPts val="600"/>
              </a:spcAft>
              <a:buClr>
                <a:schemeClr val="accent2"/>
              </a:buClr>
              <a:buSzPct val="120000"/>
            </a:pPr>
            <a:r>
              <a:rPr lang="de-DE" b="0">
                <a:solidFill>
                  <a:srgbClr val="404040"/>
                </a:solidFill>
              </a:rPr>
              <a:t>Bei der Person selbst wurde bislang kein Typ-1-Diabetes diagnostiziert.</a:t>
            </a:r>
          </a:p>
          <a:p>
            <a:pPr marL="342849" indent="-342884">
              <a:lnSpc>
                <a:spcPct val="107000"/>
              </a:lnSpc>
              <a:spcAft>
                <a:spcPts val="600"/>
              </a:spcAft>
              <a:buClr>
                <a:schemeClr val="accent2"/>
              </a:buClr>
              <a:buSzPct val="120000"/>
              <a:buFont typeface="Arial" panose="020B0604020202020204" pitchFamily="34" charset="0"/>
              <a:buChar char="•"/>
            </a:pPr>
            <a:r>
              <a:rPr lang="de-DE">
                <a:solidFill>
                  <a:srgbClr val="404040"/>
                </a:solidFill>
              </a:rPr>
              <a:t>Weitere Informationen erhältlich unter: </a:t>
            </a:r>
            <a:r>
              <a:rPr lang="de-DE">
                <a:solidFill>
                  <a:srgbClr val="404040"/>
                </a:solidFill>
                <a:hlinkClick r:id="rId3">
                  <a:extLst>
                    <a:ext uri="{A12FA001-AC4F-418D-AE19-62706E023703}">
                      <ahyp:hlinkClr xmlns:ahyp="http://schemas.microsoft.com/office/drawing/2018/hyperlinkcolor" val="tx"/>
                    </a:ext>
                  </a:extLst>
                </a:hlinkClick>
              </a:rPr>
              <a:t>https://www.typ1diabetes-frueherkennung.de/teilnahme-fr1da-studie/teilnahme-fr1da-studie-fuer-verwandte-deutschlandweit.html</a:t>
            </a:r>
            <a:r>
              <a:rPr lang="de-DE">
                <a:solidFill>
                  <a:srgbClr val="404040"/>
                </a:solidFill>
              </a:rPr>
              <a:t> </a:t>
            </a:r>
            <a:endParaRPr lang="de-DE" b="0">
              <a:solidFill>
                <a:srgbClr val="404040"/>
              </a:solidFill>
            </a:endParaRPr>
          </a:p>
        </p:txBody>
      </p:sp>
      <p:sp>
        <p:nvSpPr>
          <p:cNvPr id="13" name="TextBox 3037">
            <a:extLst>
              <a:ext uri="{FF2B5EF4-FFF2-40B4-BE49-F238E27FC236}">
                <a16:creationId xmlns:a16="http://schemas.microsoft.com/office/drawing/2014/main" id="{A815D102-736B-4D73-9703-AEE3B0E1FC78}"/>
              </a:ext>
            </a:extLst>
          </p:cNvPr>
          <p:cNvSpPr txBox="1"/>
          <p:nvPr/>
        </p:nvSpPr>
        <p:spPr>
          <a:xfrm>
            <a:off x="314409" y="4835583"/>
            <a:ext cx="8315241" cy="276999"/>
          </a:xfrm>
          <a:prstGeom prst="rect">
            <a:avLst/>
          </a:prstGeom>
          <a:noFill/>
        </p:spPr>
        <p:txBody>
          <a:bodyPr wrap="square" rtlCol="0" anchor="b">
            <a:spAutoFit/>
          </a:bodyPr>
          <a:lstStyle/>
          <a:p>
            <a:r>
              <a:rPr lang="de-DE" sz="600" b="1">
                <a:solidFill>
                  <a:srgbClr val="404040"/>
                </a:solidFill>
                <a:ea typeface="Verdana"/>
                <a:cs typeface="Verdana"/>
              </a:rPr>
              <a:t>1.</a:t>
            </a:r>
            <a:r>
              <a:rPr lang="de-DE" sz="600">
                <a:solidFill>
                  <a:srgbClr val="404040"/>
                </a:solidFill>
                <a:ea typeface="Verdana"/>
                <a:cs typeface="Verdana"/>
              </a:rPr>
              <a:t> Fr1da. Teilnahme Fr1da-Studie für Verwandte deutschlandweit. Abrufbar unter: </a:t>
            </a:r>
            <a:r>
              <a:rPr lang="de-DE" sz="600">
                <a:solidFill>
                  <a:srgbClr val="404040"/>
                </a:solidFill>
                <a:ea typeface="Verdana"/>
                <a:cs typeface="Verdana"/>
                <a:hlinkClick r:id="rId3">
                  <a:extLst>
                    <a:ext uri="{A12FA001-AC4F-418D-AE19-62706E023703}">
                      <ahyp:hlinkClr xmlns:ahyp="http://schemas.microsoft.com/office/drawing/2018/hyperlinkcolor" val="tx"/>
                    </a:ext>
                  </a:extLst>
                </a:hlinkClick>
              </a:rPr>
              <a:t>https://www.typ1diabetes-frueherkennung.de/teilnahme-fr1da-studie/teilnahme-fr1da-studie-fuer-verwandte-deutschlandweit.html</a:t>
            </a:r>
            <a:r>
              <a:rPr lang="de-DE" sz="600">
                <a:solidFill>
                  <a:srgbClr val="404040"/>
                </a:solidFill>
                <a:ea typeface="Verdana"/>
                <a:cs typeface="Verdana"/>
              </a:rPr>
              <a:t>.</a:t>
            </a:r>
            <a:r>
              <a:rPr lang="de-DE" sz="600">
                <a:solidFill>
                  <a:srgbClr val="404040"/>
                </a:solidFill>
              </a:rPr>
              <a:t> Zuletzt abgerufen am 12.01.2026. </a:t>
            </a:r>
          </a:p>
        </p:txBody>
      </p:sp>
    </p:spTree>
    <p:extLst>
      <p:ext uri="{BB962C8B-B14F-4D97-AF65-F5344CB8AC3E}">
        <p14:creationId xmlns:p14="http://schemas.microsoft.com/office/powerpoint/2010/main" val="34338702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platzhalter 9">
            <a:extLst>
              <a:ext uri="{FF2B5EF4-FFF2-40B4-BE49-F238E27FC236}">
                <a16:creationId xmlns:a16="http://schemas.microsoft.com/office/drawing/2014/main" id="{761BA7B5-C796-DA68-DEF9-5A1CB3A5440B}"/>
              </a:ext>
            </a:extLst>
          </p:cNvPr>
          <p:cNvSpPr txBox="1">
            <a:spLocks/>
          </p:cNvSpPr>
          <p:nvPr/>
        </p:nvSpPr>
        <p:spPr>
          <a:xfrm>
            <a:off x="314410" y="116459"/>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EDENT1FI – Ein europaweites Projekt</a:t>
            </a:r>
          </a:p>
        </p:txBody>
      </p:sp>
      <p:pic>
        <p:nvPicPr>
          <p:cNvPr id="12" name="Grafik 11">
            <a:extLst>
              <a:ext uri="{FF2B5EF4-FFF2-40B4-BE49-F238E27FC236}">
                <a16:creationId xmlns:a16="http://schemas.microsoft.com/office/drawing/2014/main" id="{F19407D3-1043-EAE0-FA28-91B4C4B84144}"/>
              </a:ext>
            </a:extLst>
          </p:cNvPr>
          <p:cNvPicPr>
            <a:picLocks noChangeAspect="1"/>
          </p:cNvPicPr>
          <p:nvPr/>
        </p:nvPicPr>
        <p:blipFill>
          <a:blip r:embed="rId3"/>
          <a:stretch>
            <a:fillRect/>
          </a:stretch>
        </p:blipFill>
        <p:spPr>
          <a:xfrm>
            <a:off x="506629" y="740744"/>
            <a:ext cx="3875773" cy="3734290"/>
          </a:xfrm>
          <a:prstGeom prst="rect">
            <a:avLst/>
          </a:prstGeom>
          <a:ln>
            <a:noFill/>
          </a:ln>
          <a:effectLst>
            <a:outerShdw blurRad="292100" dist="139700" dir="2700000" algn="tl" rotWithShape="0">
              <a:srgbClr val="333333">
                <a:alpha val="65000"/>
              </a:srgbClr>
            </a:outerShdw>
          </a:effectLst>
        </p:spPr>
      </p:pic>
      <p:pic>
        <p:nvPicPr>
          <p:cNvPr id="5" name="Grafik 4">
            <a:extLst>
              <a:ext uri="{FF2B5EF4-FFF2-40B4-BE49-F238E27FC236}">
                <a16:creationId xmlns:a16="http://schemas.microsoft.com/office/drawing/2014/main" id="{7ED7F553-1CE7-718C-9E2E-C505C7FDAC30}"/>
              </a:ext>
            </a:extLst>
          </p:cNvPr>
          <p:cNvPicPr>
            <a:picLocks noChangeAspect="1"/>
          </p:cNvPicPr>
          <p:nvPr/>
        </p:nvPicPr>
        <p:blipFill>
          <a:blip r:embed="rId4"/>
          <a:stretch>
            <a:fillRect/>
          </a:stretch>
        </p:blipFill>
        <p:spPr>
          <a:xfrm>
            <a:off x="5117910" y="657226"/>
            <a:ext cx="2501107" cy="3943606"/>
          </a:xfrm>
          <a:prstGeom prst="rect">
            <a:avLst/>
          </a:prstGeom>
        </p:spPr>
      </p:pic>
      <p:sp>
        <p:nvSpPr>
          <p:cNvPr id="8" name="Rechteck: abgerundete Ecken 7">
            <a:extLst>
              <a:ext uri="{FF2B5EF4-FFF2-40B4-BE49-F238E27FC236}">
                <a16:creationId xmlns:a16="http://schemas.microsoft.com/office/drawing/2014/main" id="{2C3672EC-C380-2D01-404C-FFF31E89FB3A}"/>
              </a:ext>
            </a:extLst>
          </p:cNvPr>
          <p:cNvSpPr/>
          <p:nvPr/>
        </p:nvSpPr>
        <p:spPr>
          <a:xfrm>
            <a:off x="3026683" y="1023684"/>
            <a:ext cx="1338842" cy="145198"/>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e-DE">
              <a:solidFill>
                <a:prstClr val="white"/>
              </a:solidFill>
              <a:latin typeface="Verdana"/>
            </a:endParaRPr>
          </a:p>
        </p:txBody>
      </p:sp>
      <p:sp>
        <p:nvSpPr>
          <p:cNvPr id="9" name="Rechteck: abgerundete Ecken 8">
            <a:extLst>
              <a:ext uri="{FF2B5EF4-FFF2-40B4-BE49-F238E27FC236}">
                <a16:creationId xmlns:a16="http://schemas.microsoft.com/office/drawing/2014/main" id="{EBB1B705-2BCB-9CBF-EC5F-185AA534C75C}"/>
              </a:ext>
            </a:extLst>
          </p:cNvPr>
          <p:cNvSpPr/>
          <p:nvPr/>
        </p:nvSpPr>
        <p:spPr>
          <a:xfrm>
            <a:off x="593886" y="1162866"/>
            <a:ext cx="3684382" cy="144331"/>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e-DE">
              <a:solidFill>
                <a:prstClr val="white"/>
              </a:solidFill>
              <a:latin typeface="Verdana"/>
            </a:endParaRPr>
          </a:p>
        </p:txBody>
      </p:sp>
      <p:sp>
        <p:nvSpPr>
          <p:cNvPr id="14" name="Rechteck: abgerundete Ecken 13">
            <a:extLst>
              <a:ext uri="{FF2B5EF4-FFF2-40B4-BE49-F238E27FC236}">
                <a16:creationId xmlns:a16="http://schemas.microsoft.com/office/drawing/2014/main" id="{913434F6-33C5-5520-A067-4B2FBEBE3F08}"/>
              </a:ext>
            </a:extLst>
          </p:cNvPr>
          <p:cNvSpPr/>
          <p:nvPr/>
        </p:nvSpPr>
        <p:spPr>
          <a:xfrm>
            <a:off x="593885" y="1307511"/>
            <a:ext cx="374657" cy="138868"/>
          </a:xfrm>
          <a:prstGeom prst="roundRect">
            <a:avLst/>
          </a:prstGeom>
          <a:noFill/>
          <a:ln w="1905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e-DE">
              <a:solidFill>
                <a:prstClr val="white"/>
              </a:solidFill>
              <a:latin typeface="Verdana"/>
            </a:endParaRPr>
          </a:p>
        </p:txBody>
      </p:sp>
      <p:sp>
        <p:nvSpPr>
          <p:cNvPr id="20" name="TextBox 3037">
            <a:extLst>
              <a:ext uri="{FF2B5EF4-FFF2-40B4-BE49-F238E27FC236}">
                <a16:creationId xmlns:a16="http://schemas.microsoft.com/office/drawing/2014/main" id="{FB87086F-14CC-7AB2-0710-9101D7EC1EC2}"/>
              </a:ext>
            </a:extLst>
          </p:cNvPr>
          <p:cNvSpPr txBox="1"/>
          <p:nvPr/>
        </p:nvSpPr>
        <p:spPr>
          <a:xfrm>
            <a:off x="314411" y="4744302"/>
            <a:ext cx="8477999" cy="369332"/>
          </a:xfrm>
          <a:prstGeom prst="rect">
            <a:avLst/>
          </a:prstGeom>
          <a:noFill/>
        </p:spPr>
        <p:txBody>
          <a:bodyPr wrap="square" rtlCol="0" anchor="b">
            <a:spAutoFit/>
          </a:bodyPr>
          <a:lstStyle/>
          <a:p>
            <a:r>
              <a:rPr lang="de-DE" sz="600" b="1">
                <a:solidFill>
                  <a:srgbClr val="404040"/>
                </a:solidFill>
                <a:ea typeface="Verdana"/>
                <a:cs typeface="Verdana"/>
              </a:rPr>
              <a:t>1.</a:t>
            </a:r>
            <a:r>
              <a:rPr lang="de-DE" sz="600">
                <a:solidFill>
                  <a:srgbClr val="404040"/>
                </a:solidFill>
                <a:ea typeface="Verdana"/>
                <a:cs typeface="Verdana"/>
              </a:rPr>
              <a:t> Helmholtz-Zentrum Newsroom. </a:t>
            </a:r>
            <a:r>
              <a:rPr lang="de-DE" sz="600" b="0" i="0">
                <a:solidFill>
                  <a:srgbClr val="404040"/>
                </a:solidFill>
                <a:effectLst/>
              </a:rPr>
              <a:t>Europa vereint gegen Typ-1-Diabetes bei Kindern und Jugendlichen - EDENT1FI Projekt gestartet. Abrufbar unter </a:t>
            </a:r>
            <a:r>
              <a:rPr lang="de-DE" sz="600">
                <a:solidFill>
                  <a:srgbClr val="404040"/>
                </a:solidFill>
                <a:hlinkClick r:id="rId5">
                  <a:extLst>
                    <a:ext uri="{A12FA001-AC4F-418D-AE19-62706E023703}">
                      <ahyp:hlinkClr xmlns:ahyp="http://schemas.microsoft.com/office/drawing/2018/hyperlinkcolor" val="tx"/>
                    </a:ext>
                  </a:extLst>
                </a:hlinkClick>
              </a:rPr>
              <a:t>Europa vereint gegen Typ-1-Diabetes bei Kindern und Jugendlichen - EDENT1FI Projekt gestartet - Helmholtz Munich (helmholtz-munich.de)</a:t>
            </a:r>
            <a:r>
              <a:rPr lang="de-DE" sz="600">
                <a:solidFill>
                  <a:srgbClr val="404040"/>
                </a:solidFill>
              </a:rPr>
              <a:t>.</a:t>
            </a:r>
            <a:r>
              <a:rPr lang="de-DE" sz="600">
                <a:solidFill>
                  <a:srgbClr val="404040"/>
                </a:solidFill>
                <a:ea typeface="Verdana"/>
                <a:cs typeface="Verdana"/>
              </a:rPr>
              <a:t> Z</a:t>
            </a:r>
            <a:r>
              <a:rPr lang="de-DE" sz="600">
                <a:solidFill>
                  <a:srgbClr val="404040"/>
                </a:solidFill>
              </a:rPr>
              <a:t>uletzt abgerufen am 12.01.2026.</a:t>
            </a:r>
            <a:r>
              <a:rPr lang="de-DE" sz="600" b="0" i="0">
                <a:solidFill>
                  <a:srgbClr val="404040"/>
                </a:solidFill>
                <a:effectLst/>
              </a:rPr>
              <a:t> </a:t>
            </a:r>
            <a:r>
              <a:rPr lang="de-DE" sz="600" b="1">
                <a:solidFill>
                  <a:srgbClr val="404040"/>
                </a:solidFill>
                <a:ea typeface="Verdana"/>
                <a:cs typeface="Verdana"/>
              </a:rPr>
              <a:t>2. </a:t>
            </a:r>
            <a:r>
              <a:rPr lang="de-DE" sz="600">
                <a:solidFill>
                  <a:srgbClr val="404040"/>
                </a:solidFill>
                <a:ea typeface="Verdana"/>
                <a:cs typeface="Verdana"/>
              </a:rPr>
              <a:t>EDENT1FI. European </a:t>
            </a:r>
            <a:r>
              <a:rPr lang="de-DE" sz="600" err="1">
                <a:solidFill>
                  <a:srgbClr val="404040"/>
                </a:solidFill>
                <a:ea typeface="Verdana"/>
                <a:cs typeface="Verdana"/>
              </a:rPr>
              <a:t>action</a:t>
            </a:r>
            <a:r>
              <a:rPr lang="de-DE" sz="600">
                <a:solidFill>
                  <a:srgbClr val="404040"/>
                </a:solidFill>
                <a:ea typeface="Verdana"/>
                <a:cs typeface="Verdana"/>
              </a:rPr>
              <a:t> </a:t>
            </a:r>
            <a:r>
              <a:rPr lang="de-DE" sz="600" err="1">
                <a:solidFill>
                  <a:srgbClr val="404040"/>
                </a:solidFill>
                <a:ea typeface="Verdana"/>
                <a:cs typeface="Verdana"/>
              </a:rPr>
              <a:t>for</a:t>
            </a:r>
            <a:r>
              <a:rPr lang="de-DE" sz="600">
                <a:solidFill>
                  <a:srgbClr val="404040"/>
                </a:solidFill>
                <a:ea typeface="Verdana"/>
                <a:cs typeface="Verdana"/>
              </a:rPr>
              <a:t> </a:t>
            </a:r>
            <a:r>
              <a:rPr lang="de-DE" sz="600" err="1">
                <a:solidFill>
                  <a:srgbClr val="404040"/>
                </a:solidFill>
                <a:ea typeface="Verdana"/>
                <a:cs typeface="Verdana"/>
              </a:rPr>
              <a:t>the</a:t>
            </a:r>
            <a:r>
              <a:rPr lang="de-DE" sz="600">
                <a:solidFill>
                  <a:srgbClr val="404040"/>
                </a:solidFill>
                <a:ea typeface="Verdana"/>
                <a:cs typeface="Verdana"/>
              </a:rPr>
              <a:t> </a:t>
            </a:r>
            <a:r>
              <a:rPr lang="de-DE" sz="600" err="1">
                <a:solidFill>
                  <a:srgbClr val="404040"/>
                </a:solidFill>
                <a:ea typeface="Verdana"/>
                <a:cs typeface="Verdana"/>
              </a:rPr>
              <a:t>diagnosis</a:t>
            </a:r>
            <a:r>
              <a:rPr lang="de-DE" sz="600">
                <a:solidFill>
                  <a:srgbClr val="404040"/>
                </a:solidFill>
                <a:ea typeface="Verdana"/>
                <a:cs typeface="Verdana"/>
              </a:rPr>
              <a:t> </a:t>
            </a:r>
            <a:r>
              <a:rPr lang="de-DE" sz="600" err="1">
                <a:solidFill>
                  <a:srgbClr val="404040"/>
                </a:solidFill>
                <a:ea typeface="Verdana"/>
                <a:cs typeface="Verdana"/>
              </a:rPr>
              <a:t>of</a:t>
            </a:r>
            <a:r>
              <a:rPr lang="de-DE" sz="600">
                <a:solidFill>
                  <a:srgbClr val="404040"/>
                </a:solidFill>
                <a:ea typeface="Verdana"/>
                <a:cs typeface="Verdana"/>
              </a:rPr>
              <a:t> </a:t>
            </a:r>
            <a:r>
              <a:rPr lang="de-DE" sz="600" err="1">
                <a:solidFill>
                  <a:srgbClr val="404040"/>
                </a:solidFill>
                <a:ea typeface="Verdana"/>
                <a:cs typeface="Verdana"/>
              </a:rPr>
              <a:t>early</a:t>
            </a:r>
            <a:r>
              <a:rPr lang="de-DE" sz="600">
                <a:solidFill>
                  <a:srgbClr val="404040"/>
                </a:solidFill>
                <a:ea typeface="Verdana"/>
                <a:cs typeface="Verdana"/>
              </a:rPr>
              <a:t> non-</a:t>
            </a:r>
            <a:r>
              <a:rPr lang="de-DE" sz="600" err="1">
                <a:solidFill>
                  <a:srgbClr val="404040"/>
                </a:solidFill>
                <a:ea typeface="Verdana"/>
                <a:cs typeface="Verdana"/>
              </a:rPr>
              <a:t>symptomatic</a:t>
            </a:r>
            <a:r>
              <a:rPr lang="de-DE" sz="600">
                <a:solidFill>
                  <a:srgbClr val="404040"/>
                </a:solidFill>
                <a:ea typeface="Verdana"/>
                <a:cs typeface="Verdana"/>
              </a:rPr>
              <a:t> type 1 </a:t>
            </a:r>
            <a:r>
              <a:rPr lang="de-DE" sz="600" err="1">
                <a:solidFill>
                  <a:srgbClr val="404040"/>
                </a:solidFill>
                <a:ea typeface="Verdana"/>
                <a:cs typeface="Verdana"/>
              </a:rPr>
              <a:t>diabetes</a:t>
            </a:r>
            <a:r>
              <a:rPr lang="de-DE" sz="600">
                <a:solidFill>
                  <a:srgbClr val="404040"/>
                </a:solidFill>
                <a:ea typeface="Verdana"/>
                <a:cs typeface="Verdana"/>
              </a:rPr>
              <a:t> </a:t>
            </a:r>
            <a:r>
              <a:rPr lang="de-DE" sz="600" err="1">
                <a:solidFill>
                  <a:srgbClr val="404040"/>
                </a:solidFill>
                <a:ea typeface="Verdana"/>
                <a:cs typeface="Verdana"/>
              </a:rPr>
              <a:t>for</a:t>
            </a:r>
            <a:r>
              <a:rPr lang="de-DE" sz="600">
                <a:solidFill>
                  <a:srgbClr val="404040"/>
                </a:solidFill>
                <a:ea typeface="Verdana"/>
                <a:cs typeface="Verdana"/>
              </a:rPr>
              <a:t> </a:t>
            </a:r>
            <a:r>
              <a:rPr lang="de-DE" sz="600" err="1">
                <a:solidFill>
                  <a:srgbClr val="404040"/>
                </a:solidFill>
                <a:ea typeface="Verdana"/>
                <a:cs typeface="Verdana"/>
              </a:rPr>
              <a:t>intervention</a:t>
            </a:r>
            <a:r>
              <a:rPr lang="de-DE" sz="600">
                <a:solidFill>
                  <a:srgbClr val="404040"/>
                </a:solidFill>
                <a:ea typeface="Verdana"/>
                <a:cs typeface="Verdana"/>
              </a:rPr>
              <a:t>. Abrufbar unter: </a:t>
            </a:r>
            <a:r>
              <a:rPr lang="de-DE" sz="600">
                <a:solidFill>
                  <a:srgbClr val="404040"/>
                </a:solidFill>
                <a:ea typeface="Verdana"/>
                <a:cs typeface="Verdana"/>
                <a:hlinkClick r:id="rId6">
                  <a:extLst>
                    <a:ext uri="{A12FA001-AC4F-418D-AE19-62706E023703}">
                      <ahyp:hlinkClr xmlns:ahyp="http://schemas.microsoft.com/office/drawing/2018/hyperlinkcolor" val="tx"/>
                    </a:ext>
                  </a:extLst>
                </a:hlinkClick>
              </a:rPr>
              <a:t>https://www.ihi.europa.eu/projects-results/project-factsheets/edent1fi</a:t>
            </a:r>
            <a:r>
              <a:rPr lang="de-DE" sz="600">
                <a:solidFill>
                  <a:srgbClr val="404040"/>
                </a:solidFill>
                <a:ea typeface="Verdana"/>
                <a:cs typeface="Verdana"/>
              </a:rPr>
              <a:t>.</a:t>
            </a:r>
            <a:r>
              <a:rPr lang="de-DE" sz="600">
                <a:solidFill>
                  <a:srgbClr val="404040"/>
                </a:solidFill>
              </a:rPr>
              <a:t> Zuletzt abgerufen am 12.01.2026. </a:t>
            </a:r>
          </a:p>
        </p:txBody>
      </p:sp>
      <p:sp>
        <p:nvSpPr>
          <p:cNvPr id="24" name="Textfeld 23">
            <a:extLst>
              <a:ext uri="{FF2B5EF4-FFF2-40B4-BE49-F238E27FC236}">
                <a16:creationId xmlns:a16="http://schemas.microsoft.com/office/drawing/2014/main" id="{57AE8349-B459-F9C9-4949-F8478E6829E3}"/>
              </a:ext>
            </a:extLst>
          </p:cNvPr>
          <p:cNvSpPr txBox="1"/>
          <p:nvPr/>
        </p:nvSpPr>
        <p:spPr>
          <a:xfrm>
            <a:off x="3364175" y="4318224"/>
            <a:ext cx="1018227" cy="184666"/>
          </a:xfrm>
          <a:prstGeom prst="rect">
            <a:avLst/>
          </a:prstGeom>
          <a:noFill/>
        </p:spPr>
        <p:txBody>
          <a:bodyPr wrap="none" rtlCol="0" anchor="ctr">
            <a:spAutoFit/>
          </a:bodyPr>
          <a:lstStyle/>
          <a:p>
            <a:pPr algn="r"/>
            <a:r>
              <a:rPr lang="de-DE" sz="600">
                <a:solidFill>
                  <a:schemeClr val="bg1"/>
                </a:solidFill>
              </a:rPr>
              <a:t>Modifiziert nach </a:t>
            </a:r>
            <a:r>
              <a:rPr lang="de-DE" sz="600" err="1">
                <a:solidFill>
                  <a:schemeClr val="bg1"/>
                </a:solidFill>
              </a:rPr>
              <a:t>Lit</a:t>
            </a:r>
            <a:r>
              <a:rPr lang="de-DE" sz="600">
                <a:solidFill>
                  <a:schemeClr val="bg1"/>
                </a:solidFill>
              </a:rPr>
              <a:t>. 1</a:t>
            </a:r>
          </a:p>
        </p:txBody>
      </p:sp>
      <p:sp>
        <p:nvSpPr>
          <p:cNvPr id="25" name="Textfeld 24">
            <a:extLst>
              <a:ext uri="{FF2B5EF4-FFF2-40B4-BE49-F238E27FC236}">
                <a16:creationId xmlns:a16="http://schemas.microsoft.com/office/drawing/2014/main" id="{A35F972C-9544-1EDB-638F-CA4FCA71CF4E}"/>
              </a:ext>
            </a:extLst>
          </p:cNvPr>
          <p:cNvSpPr txBox="1"/>
          <p:nvPr/>
        </p:nvSpPr>
        <p:spPr>
          <a:xfrm>
            <a:off x="6542981" y="4462808"/>
            <a:ext cx="1018227" cy="184666"/>
          </a:xfrm>
          <a:prstGeom prst="rect">
            <a:avLst/>
          </a:prstGeom>
          <a:noFill/>
        </p:spPr>
        <p:txBody>
          <a:bodyPr wrap="none" rtlCol="0" anchor="ctr">
            <a:spAutoFit/>
          </a:bodyPr>
          <a:lstStyle/>
          <a:p>
            <a:pPr algn="r"/>
            <a:r>
              <a:rPr lang="de-DE" sz="600">
                <a:solidFill>
                  <a:srgbClr val="404040"/>
                </a:solidFill>
              </a:rPr>
              <a:t>Modifiziert nach </a:t>
            </a:r>
            <a:r>
              <a:rPr lang="de-DE" sz="600" err="1">
                <a:solidFill>
                  <a:srgbClr val="404040"/>
                </a:solidFill>
              </a:rPr>
              <a:t>Lit</a:t>
            </a:r>
            <a:r>
              <a:rPr lang="de-DE" sz="600">
                <a:solidFill>
                  <a:srgbClr val="404040"/>
                </a:solidFill>
              </a:rPr>
              <a:t>. 2</a:t>
            </a:r>
          </a:p>
        </p:txBody>
      </p:sp>
      <p:pic>
        <p:nvPicPr>
          <p:cNvPr id="6" name="Grafik 5">
            <a:extLst>
              <a:ext uri="{FF2B5EF4-FFF2-40B4-BE49-F238E27FC236}">
                <a16:creationId xmlns:a16="http://schemas.microsoft.com/office/drawing/2014/main" id="{4F1F11B5-42E8-A8B3-E234-456B2985A44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34705" y="777506"/>
            <a:ext cx="642543" cy="217224"/>
          </a:xfrm>
          <a:prstGeom prst="rect">
            <a:avLst/>
          </a:prstGeom>
        </p:spPr>
      </p:pic>
    </p:spTree>
    <p:extLst>
      <p:ext uri="{BB962C8B-B14F-4D97-AF65-F5344CB8AC3E}">
        <p14:creationId xmlns:p14="http://schemas.microsoft.com/office/powerpoint/2010/main" val="15195872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EA07DA53-20A0-8D31-52B8-807BA6BC6FCA}"/>
              </a:ext>
            </a:extLst>
          </p:cNvPr>
          <p:cNvSpPr txBox="1">
            <a:spLocks/>
          </p:cNvSpPr>
          <p:nvPr/>
        </p:nvSpPr>
        <p:spPr>
          <a:xfrm>
            <a:off x="309031" y="11573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Weitere internationale Beispiele für T1D-Früherken-nungs-Programme (auf </a:t>
            </a:r>
            <a:r>
              <a:rPr kumimoji="0" lang="de-DE" sz="2000" b="1" i="0" u="none" strike="noStrike" kern="1200" cap="none" spc="0" normalizeH="0" baseline="0" noProof="0" err="1">
                <a:ln>
                  <a:noFill/>
                </a:ln>
                <a:solidFill>
                  <a:srgbClr val="7030A0"/>
                </a:solidFill>
                <a:effectLst/>
                <a:uLnTx/>
                <a:uFillTx/>
                <a:latin typeface="Verdana"/>
                <a:ea typeface="+mn-ea"/>
                <a:cs typeface="+mn-cs"/>
              </a:rPr>
              <a:t>IAk</a:t>
            </a:r>
            <a:r>
              <a:rPr kumimoji="0" lang="de-DE" sz="2000" b="1" i="0" u="none" strike="noStrike" kern="1200" cap="none" spc="0" normalizeH="0" baseline="0" noProof="0">
                <a:ln>
                  <a:noFill/>
                </a:ln>
                <a:solidFill>
                  <a:srgbClr val="7030A0"/>
                </a:solidFill>
                <a:effectLst/>
                <a:uLnTx/>
                <a:uFillTx/>
                <a:latin typeface="Verdana"/>
                <a:ea typeface="+mn-ea"/>
                <a:cs typeface="+mn-cs"/>
              </a:rPr>
              <a:t> fokussiert)</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graphicFrame>
        <p:nvGraphicFramePr>
          <p:cNvPr id="35" name="Table 1">
            <a:extLst>
              <a:ext uri="{FF2B5EF4-FFF2-40B4-BE49-F238E27FC236}">
                <a16:creationId xmlns:a16="http://schemas.microsoft.com/office/drawing/2014/main" id="{DD2114AF-E70E-3232-968E-683485150C14}"/>
              </a:ext>
            </a:extLst>
          </p:cNvPr>
          <p:cNvGraphicFramePr>
            <a:graphicFrameLocks noGrp="1"/>
          </p:cNvGraphicFramePr>
          <p:nvPr>
            <p:extLst>
              <p:ext uri="{D42A27DB-BD31-4B8C-83A1-F6EECF244321}">
                <p14:modId xmlns:p14="http://schemas.microsoft.com/office/powerpoint/2010/main" val="418232160"/>
              </p:ext>
            </p:extLst>
          </p:nvPr>
        </p:nvGraphicFramePr>
        <p:xfrm>
          <a:off x="722957" y="1193467"/>
          <a:ext cx="7992965" cy="3195007"/>
        </p:xfrm>
        <a:graphic>
          <a:graphicData uri="http://schemas.openxmlformats.org/drawingml/2006/table">
            <a:tbl>
              <a:tblPr firstRow="1" firstCol="1" bandRow="1"/>
              <a:tblGrid>
                <a:gridCol w="243239">
                  <a:extLst>
                    <a:ext uri="{9D8B030D-6E8A-4147-A177-3AD203B41FA5}">
                      <a16:colId xmlns:a16="http://schemas.microsoft.com/office/drawing/2014/main" val="1050945137"/>
                    </a:ext>
                  </a:extLst>
                </a:gridCol>
                <a:gridCol w="1144026">
                  <a:extLst>
                    <a:ext uri="{9D8B030D-6E8A-4147-A177-3AD203B41FA5}">
                      <a16:colId xmlns:a16="http://schemas.microsoft.com/office/drawing/2014/main" val="1318859549"/>
                    </a:ext>
                  </a:extLst>
                </a:gridCol>
                <a:gridCol w="1321140">
                  <a:extLst>
                    <a:ext uri="{9D8B030D-6E8A-4147-A177-3AD203B41FA5}">
                      <a16:colId xmlns:a16="http://schemas.microsoft.com/office/drawing/2014/main" val="3582208527"/>
                    </a:ext>
                  </a:extLst>
                </a:gridCol>
                <a:gridCol w="1321140">
                  <a:extLst>
                    <a:ext uri="{9D8B030D-6E8A-4147-A177-3AD203B41FA5}">
                      <a16:colId xmlns:a16="http://schemas.microsoft.com/office/drawing/2014/main" val="4133983276"/>
                    </a:ext>
                  </a:extLst>
                </a:gridCol>
                <a:gridCol w="1321140">
                  <a:extLst>
                    <a:ext uri="{9D8B030D-6E8A-4147-A177-3AD203B41FA5}">
                      <a16:colId xmlns:a16="http://schemas.microsoft.com/office/drawing/2014/main" val="941757351"/>
                    </a:ext>
                  </a:extLst>
                </a:gridCol>
                <a:gridCol w="1321140">
                  <a:extLst>
                    <a:ext uri="{9D8B030D-6E8A-4147-A177-3AD203B41FA5}">
                      <a16:colId xmlns:a16="http://schemas.microsoft.com/office/drawing/2014/main" val="1652941093"/>
                    </a:ext>
                  </a:extLst>
                </a:gridCol>
                <a:gridCol w="1321140">
                  <a:extLst>
                    <a:ext uri="{9D8B030D-6E8A-4147-A177-3AD203B41FA5}">
                      <a16:colId xmlns:a16="http://schemas.microsoft.com/office/drawing/2014/main" val="1398617171"/>
                    </a:ext>
                  </a:extLst>
                </a:gridCol>
              </a:tblGrid>
              <a:tr h="488017">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360363" marR="0" lvl="1" indent="0" algn="l">
                        <a:spcBef>
                          <a:spcPct val="0"/>
                        </a:spcBef>
                        <a:spcAft>
                          <a:spcPct val="0"/>
                        </a:spcAft>
                      </a:pPr>
                      <a:endParaRPr lang="en-US" sz="1050" b="1">
                        <a:solidFill>
                          <a:schemeClr val="tx1"/>
                        </a:solidFill>
                        <a:effectLst/>
                        <a:latin typeface="+mn-lt"/>
                        <a:cs typeface="Arial" panose="020B0604020202020204" pitchFamily="34" charset="0"/>
                      </a:endParaRPr>
                    </a:p>
                  </a:txBody>
                  <a:tcPr marL="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75000"/>
                        </a:sysClr>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0" marR="0" lvl="1" indent="0" algn="l">
                        <a:spcBef>
                          <a:spcPct val="0"/>
                        </a:spcBef>
                        <a:spcAft>
                          <a:spcPct val="0"/>
                        </a:spcAft>
                      </a:pPr>
                      <a:r>
                        <a:rPr lang="de" sz="1050" b="1" i="0" strike="noStrike" cap="none" spc="0" baseline="0">
                          <a:solidFill>
                            <a:srgbClr val="000000"/>
                          </a:solidFill>
                          <a:effectLst/>
                          <a:latin typeface="+mn-lt"/>
                          <a:ea typeface="Arial"/>
                          <a:cs typeface="Arial"/>
                        </a:rPr>
                        <a:t>Standort</a:t>
                      </a:r>
                    </a:p>
                  </a:txBody>
                  <a:tcPr marL="8100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lnSpc>
                          <a:spcPct val="90000"/>
                        </a:lnSpc>
                        <a:spcBef>
                          <a:spcPts val="600"/>
                        </a:spcBef>
                      </a:pPr>
                      <a:r>
                        <a:rPr lang="de" sz="1000" b="1" i="0" strike="noStrike" cap="none" spc="0" baseline="0">
                          <a:solidFill>
                            <a:srgbClr val="000000"/>
                          </a:solidFill>
                          <a:effectLst/>
                          <a:latin typeface="+mn-lt"/>
                          <a:ea typeface="Arial"/>
                          <a:cs typeface="Arial"/>
                        </a:rPr>
                        <a:t>USA, Kanada, Europa, Australien</a:t>
                      </a:r>
                      <a:endParaRPr lang="en-US" sz="100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7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lnSpc>
                          <a:spcPct val="90000"/>
                        </a:lnSpc>
                        <a:spcBef>
                          <a:spcPts val="600"/>
                        </a:spcBef>
                      </a:pPr>
                      <a:r>
                        <a:rPr lang="de" sz="1000" b="1" i="0" strike="noStrike" cap="none" spc="0" baseline="0">
                          <a:solidFill>
                            <a:srgbClr val="000000"/>
                          </a:solidFill>
                          <a:effectLst/>
                          <a:latin typeface="+mn-lt"/>
                          <a:ea typeface="Arial"/>
                          <a:cs typeface="Arial"/>
                        </a:rPr>
                        <a:t>Europa</a:t>
                      </a:r>
                      <a:endParaRPr lang="en-US" sz="100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D0EAEA">
                        <a:alpha val="80000"/>
                      </a:srgbClr>
                    </a:solid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lnSpc>
                          <a:spcPct val="90000"/>
                        </a:lnSpc>
                        <a:spcBef>
                          <a:spcPts val="600"/>
                        </a:spcBef>
                      </a:pPr>
                      <a:r>
                        <a:rPr lang="de" sz="1000" b="1" i="0" strike="noStrike" cap="none" spc="0" baseline="0">
                          <a:solidFill>
                            <a:srgbClr val="000000"/>
                          </a:solidFill>
                          <a:effectLst/>
                          <a:latin typeface="+mn-lt"/>
                          <a:ea typeface="Arial"/>
                          <a:cs typeface="Arial"/>
                        </a:rPr>
                        <a:t>Colorado, USA</a:t>
                      </a:r>
                    </a:p>
                  </a:txBody>
                  <a:tcPr marL="68580" marR="68580"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CC9C50">
                        <a:lumMod val="20000"/>
                        <a:lumOff val="80000"/>
                      </a:srgbClr>
                    </a:solid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lnSpc>
                          <a:spcPct val="90000"/>
                        </a:lnSpc>
                        <a:spcBef>
                          <a:spcPts val="600"/>
                        </a:spcBef>
                      </a:pPr>
                      <a:r>
                        <a:rPr lang="de" sz="1000" b="1" i="0" strike="noStrike" cap="none" spc="0" baseline="0">
                          <a:solidFill>
                            <a:srgbClr val="000000"/>
                          </a:solidFill>
                          <a:effectLst/>
                          <a:latin typeface="+mn-lt"/>
                          <a:ea typeface="Arial"/>
                          <a:cs typeface="Arial"/>
                        </a:rPr>
                        <a:t>UK</a:t>
                      </a:r>
                      <a:endParaRPr lang="en-US" sz="1000">
                        <a:solidFill>
                          <a:schemeClr val="tx1"/>
                        </a:solidFill>
                        <a:latin typeface="+mn-lt"/>
                      </a:endParaRPr>
                    </a:p>
                  </a:txBody>
                  <a:tcPr marL="68580" marR="68580"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AFDDD9">
                        <a:lumMod val="20000"/>
                        <a:lumOff val="80000"/>
                      </a:srgbClr>
                    </a:solidFill>
                  </a:tcPr>
                </a:tc>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algn="ctr">
                        <a:lnSpc>
                          <a:spcPct val="90000"/>
                        </a:lnSpc>
                        <a:spcBef>
                          <a:spcPts val="600"/>
                        </a:spcBef>
                      </a:pPr>
                      <a:r>
                        <a:rPr lang="de" sz="1000" b="1" i="0" strike="noStrike" cap="none" spc="0" baseline="0">
                          <a:solidFill>
                            <a:srgbClr val="000000"/>
                          </a:solidFill>
                          <a:effectLst/>
                          <a:latin typeface="+mn-lt"/>
                          <a:ea typeface="Arial"/>
                          <a:cs typeface="Arial"/>
                        </a:rPr>
                        <a:t>UK</a:t>
                      </a:r>
                      <a:endParaRPr lang="en-US" sz="100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7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2F3651">
                        <a:lumMod val="20000"/>
                        <a:lumOff val="80000"/>
                      </a:srgbClr>
                    </a:solidFill>
                  </a:tcPr>
                </a:tc>
                <a:extLst>
                  <a:ext uri="{0D108BD9-81ED-4DB2-BD59-A6C34878D82A}">
                    <a16:rowId xmlns:a16="http://schemas.microsoft.com/office/drawing/2014/main" val="3481193704"/>
                  </a:ext>
                </a:extLst>
              </a:tr>
              <a:tr h="498447">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360363" marR="0" lvl="1" indent="0" algn="l" defTabSz="914400" rtl="0" eaLnBrk="1" latinLnBrk="0" hangingPunct="1">
                        <a:spcBef>
                          <a:spcPct val="0"/>
                        </a:spcBef>
                        <a:spcAft>
                          <a:spcPct val="0"/>
                        </a:spcAft>
                      </a:pPr>
                      <a:endParaRPr lang="en-US" sz="1050" b="1" kern="1200" baseline="30000">
                        <a:solidFill>
                          <a:schemeClr val="tx1"/>
                        </a:solidFill>
                        <a:effectLst/>
                        <a:latin typeface="+mn-lt"/>
                        <a:ea typeface="+mn-ea"/>
                        <a:cs typeface="Arial" panose="020B0604020202020204" pitchFamily="34" charset="0"/>
                      </a:endParaRPr>
                    </a:p>
                  </a:txBody>
                  <a:tcPr marL="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1" indent="0" algn="l" defTabSz="914400" rtl="0" eaLnBrk="1" latinLnBrk="0" hangingPunct="1">
                        <a:spcBef>
                          <a:spcPct val="0"/>
                        </a:spcBef>
                        <a:spcAft>
                          <a:spcPct val="0"/>
                        </a:spcAft>
                      </a:pPr>
                      <a:r>
                        <a:rPr lang="de" sz="1050" b="1" i="0" strike="noStrike" cap="none" spc="0" baseline="0">
                          <a:solidFill>
                            <a:srgbClr val="000000"/>
                          </a:solidFill>
                          <a:effectLst/>
                          <a:latin typeface="+mn-lt"/>
                          <a:ea typeface="Arial"/>
                          <a:cs typeface="Arial"/>
                        </a:rPr>
                        <a:t>Population</a:t>
                      </a:r>
                    </a:p>
                  </a:txBody>
                  <a:tcPr marL="8100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6858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Verwandte</a:t>
                      </a:r>
                      <a:endParaRPr lang="en-US" sz="1000">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lnSpc>
                          <a:spcPct val="90000"/>
                        </a:lnSpc>
                        <a:spcBef>
                          <a:spcPts val="600"/>
                        </a:spcBef>
                      </a:pPr>
                      <a:r>
                        <a:rPr lang="de" sz="1000" b="0" i="0" strike="noStrike" cap="none" spc="0" baseline="0">
                          <a:solidFill>
                            <a:srgbClr val="000000"/>
                          </a:solidFill>
                          <a:effectLst/>
                          <a:latin typeface="+mn-lt"/>
                          <a:ea typeface="Arial"/>
                          <a:cs typeface="Arial"/>
                        </a:rPr>
                        <a:t>Verwandte und Allgemein-bevölkerung</a:t>
                      </a:r>
                      <a:endParaRPr lang="en-US" sz="1000">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D0EAEA">
                        <a:alpha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lnSpc>
                          <a:spcPct val="90000"/>
                        </a:lnSpc>
                        <a:spcBef>
                          <a:spcPts val="600"/>
                        </a:spcBef>
                      </a:pPr>
                      <a:r>
                        <a:rPr lang="de" sz="1000" b="0" i="0" strike="noStrike" cap="none" spc="0" baseline="0">
                          <a:solidFill>
                            <a:srgbClr val="000000"/>
                          </a:solidFill>
                          <a:effectLst/>
                          <a:latin typeface="+mn-lt"/>
                          <a:ea typeface="Arial"/>
                          <a:cs typeface="Arial"/>
                        </a:rPr>
                        <a:t>Allgemein-bevölkerung</a:t>
                      </a:r>
                    </a:p>
                  </a:txBody>
                  <a:tcPr marL="68580" marR="68580"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CC9C50">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685800" rtl="0" eaLnBrk="1" fontAlgn="auto" latinLnBrk="0" hangingPunct="1">
                        <a:lnSpc>
                          <a:spcPct val="90000"/>
                        </a:lnSpc>
                        <a:spcBef>
                          <a:spcPts val="600"/>
                        </a:spcBef>
                        <a:spcAft>
                          <a:spcPts val="0"/>
                        </a:spcAft>
                        <a:buClrTx/>
                        <a:buSzTx/>
                        <a:buFontTx/>
                        <a:buNone/>
                        <a:tabLst/>
                        <a:defRPr/>
                      </a:pPr>
                      <a:r>
                        <a:rPr kumimoji="0" lang="de" sz="1000" b="0" i="0" u="none" strike="noStrike" kern="1200" cap="none" spc="0" normalizeH="0" baseline="0" noProof="0">
                          <a:ln>
                            <a:noFill/>
                          </a:ln>
                          <a:solidFill>
                            <a:srgbClr val="000000"/>
                          </a:solidFill>
                          <a:effectLst/>
                          <a:uLnTx/>
                          <a:uFillTx/>
                          <a:latin typeface="+mn-lt"/>
                          <a:ea typeface="Arial"/>
                          <a:cs typeface="Arial"/>
                        </a:rPr>
                        <a:t>Allgemein-bevölkerung</a:t>
                      </a:r>
                    </a:p>
                  </a:txBody>
                  <a:tcPr marL="68580" marR="68580"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AFDDD9">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685800" rtl="0" eaLnBrk="1" fontAlgn="auto" latinLnBrk="0" hangingPunct="1">
                        <a:lnSpc>
                          <a:spcPct val="90000"/>
                        </a:lnSpc>
                        <a:spcBef>
                          <a:spcPts val="600"/>
                        </a:spcBef>
                        <a:spcAft>
                          <a:spcPts val="0"/>
                        </a:spcAft>
                        <a:buClrTx/>
                        <a:buSzTx/>
                        <a:buFontTx/>
                        <a:buNone/>
                        <a:tabLst/>
                        <a:defRPr/>
                      </a:pPr>
                      <a:r>
                        <a:rPr kumimoji="0" lang="de" sz="1000" b="0" i="0" u="none" strike="noStrike" kern="1200" cap="none" spc="0" normalizeH="0" baseline="0" noProof="0">
                          <a:ln>
                            <a:noFill/>
                          </a:ln>
                          <a:solidFill>
                            <a:srgbClr val="000000"/>
                          </a:solidFill>
                          <a:effectLst/>
                          <a:uLnTx/>
                          <a:uFillTx/>
                          <a:latin typeface="+mn-lt"/>
                          <a:ea typeface="Arial"/>
                          <a:cs typeface="Arial"/>
                        </a:rPr>
                        <a:t>Allgemein-bevölkerung</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2F3651">
                        <a:lumMod val="20000"/>
                        <a:lumOff val="80000"/>
                      </a:srgbClr>
                    </a:solidFill>
                  </a:tcPr>
                </a:tc>
                <a:extLst>
                  <a:ext uri="{0D108BD9-81ED-4DB2-BD59-A6C34878D82A}">
                    <a16:rowId xmlns:a16="http://schemas.microsoft.com/office/drawing/2014/main" val="1646754069"/>
                  </a:ext>
                </a:extLst>
              </a:tr>
              <a:tr h="537179">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360363" marR="0" lvl="1" indent="0" algn="l" defTabSz="914400" rtl="0" eaLnBrk="1" latinLnBrk="0" hangingPunct="1">
                        <a:spcBef>
                          <a:spcPct val="0"/>
                        </a:spcBef>
                        <a:spcAft>
                          <a:spcPct val="0"/>
                        </a:spcAft>
                      </a:pPr>
                      <a:endParaRPr lang="en-US" sz="1050" b="1" kern="1200">
                        <a:solidFill>
                          <a:schemeClr val="tx1"/>
                        </a:solidFill>
                        <a:effectLst/>
                        <a:latin typeface="+mn-lt"/>
                        <a:ea typeface="+mn-ea"/>
                        <a:cs typeface="Arial" panose="020B0604020202020204" pitchFamily="34" charset="0"/>
                      </a:endParaRPr>
                    </a:p>
                  </a:txBody>
                  <a:tcPr marL="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1" indent="0" algn="l" defTabSz="914400" rtl="0" eaLnBrk="1" latinLnBrk="0" hangingPunct="1">
                        <a:spcBef>
                          <a:spcPct val="0"/>
                        </a:spcBef>
                        <a:spcAft>
                          <a:spcPct val="0"/>
                        </a:spcAft>
                      </a:pPr>
                      <a:r>
                        <a:rPr lang="de" sz="1050" b="1" i="0" strike="noStrike" cap="none" spc="0" baseline="0">
                          <a:solidFill>
                            <a:srgbClr val="000000"/>
                          </a:solidFill>
                          <a:effectLst/>
                          <a:latin typeface="+mn-lt"/>
                          <a:ea typeface="Arial"/>
                          <a:cs typeface="Arial"/>
                        </a:rPr>
                        <a:t>Alter beim Test</a:t>
                      </a:r>
                    </a:p>
                  </a:txBody>
                  <a:tcPr marL="8100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indent="0" algn="ctr">
                        <a:lnSpc>
                          <a:spcPct val="90000"/>
                        </a:lnSpc>
                        <a:spcBef>
                          <a:spcPts val="600"/>
                        </a:spcBef>
                        <a:buFont typeface="+mj-lt"/>
                        <a:buNone/>
                      </a:pPr>
                      <a:r>
                        <a:rPr lang="de" sz="1000" b="0" i="0" strike="noStrike" cap="none" spc="0" baseline="0">
                          <a:solidFill>
                            <a:srgbClr val="000000"/>
                          </a:solidFill>
                          <a:effectLst/>
                          <a:latin typeface="+mn-lt"/>
                          <a:ea typeface="Arial"/>
                          <a:cs typeface="Arial"/>
                        </a:rPr>
                        <a:t>3–45 Jahre</a:t>
                      </a:r>
                      <a:endParaRPr lang="en-US" sz="1000">
                        <a:latin typeface="+mn-lt"/>
                      </a:endParaRPr>
                    </a:p>
                  </a:txBody>
                  <a:tcPr marL="8100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1–45 Jahre*</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D0EAEA">
                        <a:alpha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300"/>
                        </a:spcBef>
                        <a:spcAft>
                          <a:spcPct val="0"/>
                        </a:spcAft>
                        <a:buClrTx/>
                        <a:buSzTx/>
                        <a:buFont typeface="+mj-lt"/>
                        <a:buNone/>
                        <a:defRPr/>
                      </a:pPr>
                      <a:r>
                        <a:rPr lang="de" sz="1000" b="0" i="0" strike="noStrike" cap="none" spc="0" baseline="0">
                          <a:solidFill>
                            <a:srgbClr val="000000"/>
                          </a:solidFill>
                          <a:effectLst/>
                          <a:latin typeface="+mn-lt"/>
                          <a:ea typeface="Arial"/>
                          <a:cs typeface="Arial"/>
                        </a:rPr>
                        <a:t>Kinder</a:t>
                      </a:r>
                      <a:br>
                        <a:rPr sz="1000">
                          <a:latin typeface="+mn-lt"/>
                        </a:rPr>
                      </a:br>
                      <a:r>
                        <a:rPr lang="de" sz="1000" b="0" i="0" strike="noStrike" cap="none" spc="0" baseline="0">
                          <a:solidFill>
                            <a:srgbClr val="000000"/>
                          </a:solidFill>
                          <a:effectLst/>
                          <a:latin typeface="+mn-lt"/>
                          <a:ea typeface="Arial"/>
                          <a:cs typeface="Arial"/>
                        </a:rPr>
                        <a:t>(1–17 Jahre)</a:t>
                      </a:r>
                    </a:p>
                  </a:txBody>
                  <a:tcPr marL="68580" marR="68580"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CC9C50">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300"/>
                        </a:spcBef>
                        <a:spcAft>
                          <a:spcPct val="0"/>
                        </a:spcAft>
                        <a:buClrTx/>
                        <a:buSzTx/>
                        <a:buFont typeface="+mj-lt"/>
                        <a:buNone/>
                        <a:defRPr/>
                      </a:pPr>
                      <a:r>
                        <a:rPr lang="de" sz="1000" b="0" i="0" strike="noStrike" cap="none" spc="0" baseline="0">
                          <a:solidFill>
                            <a:srgbClr val="000000"/>
                          </a:solidFill>
                          <a:effectLst/>
                          <a:latin typeface="+mn-lt"/>
                          <a:ea typeface="Arial"/>
                          <a:cs typeface="Arial"/>
                        </a:rPr>
                        <a:t>Kinder</a:t>
                      </a:r>
                    </a:p>
                    <a:p>
                      <a:pPr marL="0" marR="0" lvl="0" indent="0" algn="ctr" defTabSz="914400" rtl="0" eaLnBrk="1" fontAlgn="auto" latinLnBrk="0" hangingPunct="1">
                        <a:lnSpc>
                          <a:spcPct val="90000"/>
                        </a:lnSpc>
                        <a:spcBef>
                          <a:spcPts val="300"/>
                        </a:spcBef>
                        <a:spcAft>
                          <a:spcPct val="0"/>
                        </a:spcAft>
                        <a:buClrTx/>
                        <a:buSzTx/>
                        <a:buFont typeface="+mj-lt"/>
                        <a:buNone/>
                        <a:defRPr/>
                      </a:pPr>
                      <a:r>
                        <a:rPr lang="de" sz="1000" b="0" i="0" strike="noStrike" cap="none" spc="0" baseline="0">
                          <a:solidFill>
                            <a:srgbClr val="000000"/>
                          </a:solidFill>
                          <a:effectLst/>
                          <a:latin typeface="+mn-lt"/>
                          <a:ea typeface="Arial"/>
                          <a:cs typeface="Arial"/>
                        </a:rPr>
                        <a:t>(3–13 Jahre)</a:t>
                      </a:r>
                    </a:p>
                  </a:txBody>
                  <a:tcPr marL="68580" marR="68580" marT="108000" marB="108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AFDDD9">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6858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Erwachsene </a:t>
                      </a:r>
                      <a:br>
                        <a:rPr sz="1000">
                          <a:latin typeface="+mn-lt"/>
                        </a:rPr>
                      </a:br>
                      <a:r>
                        <a:rPr lang="de" sz="1000" b="0" i="0" strike="noStrike" cap="none" spc="0" baseline="0">
                          <a:solidFill>
                            <a:srgbClr val="000000"/>
                          </a:solidFill>
                          <a:effectLst/>
                          <a:latin typeface="+mn-lt"/>
                          <a:ea typeface="Arial"/>
                          <a:cs typeface="Arial"/>
                        </a:rPr>
                        <a:t>(18–70 Jahre)</a:t>
                      </a:r>
                    </a:p>
                  </a:txBody>
                  <a:tcPr marL="81000" marR="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2F3651">
                        <a:lumMod val="20000"/>
                        <a:lumOff val="80000"/>
                      </a:srgbClr>
                    </a:solidFill>
                  </a:tcPr>
                </a:tc>
                <a:extLst>
                  <a:ext uri="{0D108BD9-81ED-4DB2-BD59-A6C34878D82A}">
                    <a16:rowId xmlns:a16="http://schemas.microsoft.com/office/drawing/2014/main" val="3629706674"/>
                  </a:ext>
                </a:extLst>
              </a:tr>
              <a:tr h="417841">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361950" marR="0" lvl="1" indent="0" algn="l" defTabSz="914400" rtl="0" eaLnBrk="1" latinLnBrk="0" hangingPunct="1">
                        <a:spcBef>
                          <a:spcPct val="0"/>
                        </a:spcBef>
                        <a:spcAft>
                          <a:spcPct val="0"/>
                        </a:spcAft>
                      </a:pPr>
                      <a:endParaRPr lang="en-US" sz="1050" b="1" kern="1200">
                        <a:solidFill>
                          <a:schemeClr val="tx1"/>
                        </a:solidFill>
                        <a:effectLst/>
                        <a:latin typeface="+mn-lt"/>
                        <a:ea typeface="+mn-ea"/>
                        <a:cs typeface="Arial" panose="020B0604020202020204" pitchFamily="34" charset="0"/>
                      </a:endParaRPr>
                    </a:p>
                  </a:txBody>
                  <a:tcPr marL="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1" indent="0" algn="l" defTabSz="914400" rtl="0" eaLnBrk="1" latinLnBrk="0" hangingPunct="1">
                        <a:spcBef>
                          <a:spcPct val="0"/>
                        </a:spcBef>
                        <a:spcAft>
                          <a:spcPct val="0"/>
                        </a:spcAft>
                      </a:pPr>
                      <a:r>
                        <a:rPr lang="de" sz="1050" b="1" i="0" strike="noStrike" cap="none" spc="0" baseline="0">
                          <a:solidFill>
                            <a:srgbClr val="000000"/>
                          </a:solidFill>
                          <a:effectLst/>
                          <a:latin typeface="+mn-lt"/>
                          <a:ea typeface="Arial"/>
                          <a:cs typeface="Arial"/>
                        </a:rPr>
                        <a:t>Anzahl untersucht</a:t>
                      </a:r>
                    </a:p>
                  </a:txBody>
                  <a:tcPr marL="8100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lnSpc>
                          <a:spcPct val="90000"/>
                        </a:lnSpc>
                        <a:spcBef>
                          <a:spcPts val="600"/>
                        </a:spcBef>
                      </a:pPr>
                      <a:r>
                        <a:rPr lang="de" sz="1000" b="0" i="0" strike="noStrike" cap="none" spc="0" baseline="0">
                          <a:solidFill>
                            <a:srgbClr val="000000"/>
                          </a:solidFill>
                          <a:effectLst/>
                          <a:latin typeface="+mn-lt"/>
                          <a:ea typeface="Arial"/>
                          <a:cs typeface="Arial"/>
                        </a:rPr>
                        <a:t>&gt; 250.000</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&gt; 4.400</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D0EAEA">
                        <a:alpha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25,738</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CC9C50">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20.000 </a:t>
                      </a:r>
                      <a:r>
                        <a:rPr lang="de" sz="1000" b="0" i="1" strike="noStrike" cap="none" spc="0" baseline="0">
                          <a:solidFill>
                            <a:srgbClr val="000000"/>
                          </a:solidFill>
                          <a:effectLst/>
                          <a:latin typeface="+mn-lt"/>
                          <a:ea typeface="Arial"/>
                          <a:cs typeface="Arial"/>
                        </a:rPr>
                        <a:t>(Soll)</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AFDDD9">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20.000 </a:t>
                      </a:r>
                      <a:r>
                        <a:rPr lang="de" sz="1000" b="0" i="1" strike="noStrike" cap="none" spc="0" baseline="0">
                          <a:solidFill>
                            <a:srgbClr val="000000"/>
                          </a:solidFill>
                          <a:effectLst/>
                          <a:latin typeface="+mn-lt"/>
                          <a:ea typeface="Arial"/>
                          <a:cs typeface="Arial"/>
                        </a:rPr>
                        <a:t>(Soll)</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2F3651">
                        <a:lumMod val="20000"/>
                        <a:lumOff val="80000"/>
                      </a:srgbClr>
                    </a:solidFill>
                  </a:tcPr>
                </a:tc>
                <a:extLst>
                  <a:ext uri="{0D108BD9-81ED-4DB2-BD59-A6C34878D82A}">
                    <a16:rowId xmlns:a16="http://schemas.microsoft.com/office/drawing/2014/main" val="1341897620"/>
                  </a:ext>
                </a:extLst>
              </a:tr>
              <a:tr h="417841">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361950" marR="0" lvl="1" indent="0" algn="l" defTabSz="914400" rtl="0" eaLnBrk="1" latinLnBrk="0" hangingPunct="1">
                        <a:spcBef>
                          <a:spcPct val="0"/>
                        </a:spcBef>
                        <a:spcAft>
                          <a:spcPct val="0"/>
                        </a:spcAft>
                      </a:pPr>
                      <a:endParaRPr lang="en-US" sz="1050" b="1" kern="1200">
                        <a:solidFill>
                          <a:schemeClr val="tx1"/>
                        </a:solidFill>
                        <a:effectLst/>
                        <a:latin typeface="+mn-lt"/>
                        <a:ea typeface="+mn-ea"/>
                        <a:cs typeface="Arial" panose="020B0604020202020204" pitchFamily="34" charset="0"/>
                      </a:endParaRPr>
                    </a:p>
                  </a:txBody>
                  <a:tcPr marL="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1" indent="0" algn="l" defTabSz="914400" rtl="0" eaLnBrk="1" latinLnBrk="0" hangingPunct="1">
                        <a:spcBef>
                          <a:spcPct val="0"/>
                        </a:spcBef>
                        <a:spcAft>
                          <a:spcPct val="0"/>
                        </a:spcAft>
                      </a:pPr>
                      <a:r>
                        <a:rPr lang="de" sz="1050" b="1" i="0" strike="noStrike" cap="none" spc="0" baseline="0">
                          <a:solidFill>
                            <a:srgbClr val="000000"/>
                          </a:solidFill>
                          <a:effectLst/>
                          <a:latin typeface="+mn-lt"/>
                          <a:ea typeface="Arial"/>
                          <a:cs typeface="Arial"/>
                        </a:rPr>
                        <a:t>Früherken-nungs-Tools</a:t>
                      </a:r>
                    </a:p>
                  </a:txBody>
                  <a:tcPr marL="8100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lnSpc>
                          <a:spcPct val="90000"/>
                        </a:lnSpc>
                        <a:spcBef>
                          <a:spcPts val="600"/>
                        </a:spcBef>
                      </a:pPr>
                      <a:r>
                        <a:rPr lang="de" sz="1000" b="0" i="0" strike="noStrike" cap="none" spc="0" baseline="0">
                          <a:solidFill>
                            <a:srgbClr val="000000"/>
                          </a:solidFill>
                          <a:effectLst/>
                          <a:latin typeface="+mn-lt"/>
                          <a:ea typeface="Arial"/>
                          <a:cs typeface="Arial"/>
                        </a:rPr>
                        <a:t>IAk</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685800" rtl="0" eaLnBrk="1" fontAlgn="auto" latinLnBrk="0" hangingPunct="1">
                        <a:lnSpc>
                          <a:spcPct val="90000"/>
                        </a:lnSpc>
                        <a:spcBef>
                          <a:spcPts val="600"/>
                        </a:spcBef>
                        <a:spcAft>
                          <a:spcPts val="0"/>
                        </a:spcAft>
                        <a:buClrTx/>
                        <a:buSzTx/>
                        <a:buFontTx/>
                        <a:buNone/>
                        <a:tabLst/>
                        <a:defRPr/>
                      </a:pPr>
                      <a:r>
                        <a:rPr kumimoji="0" lang="de" sz="1000" b="0" i="0" u="none" strike="noStrike" kern="1200" cap="none" spc="0" normalizeH="0" baseline="0" noProof="0">
                          <a:ln>
                            <a:noFill/>
                          </a:ln>
                          <a:solidFill>
                            <a:srgbClr val="000000"/>
                          </a:solidFill>
                          <a:effectLst/>
                          <a:uLnTx/>
                          <a:uFillTx/>
                          <a:latin typeface="+mn-lt"/>
                          <a:ea typeface="Arial"/>
                          <a:cs typeface="Arial"/>
                        </a:rPr>
                        <a:t>IAk</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D0EAEA">
                        <a:alpha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685800" rtl="0" eaLnBrk="1" fontAlgn="auto" latinLnBrk="0" hangingPunct="1">
                        <a:lnSpc>
                          <a:spcPct val="90000"/>
                        </a:lnSpc>
                        <a:spcBef>
                          <a:spcPts val="600"/>
                        </a:spcBef>
                        <a:spcAft>
                          <a:spcPts val="0"/>
                        </a:spcAft>
                        <a:buClrTx/>
                        <a:buSzTx/>
                        <a:buFontTx/>
                        <a:buNone/>
                        <a:tabLst/>
                        <a:defRPr/>
                      </a:pPr>
                      <a:r>
                        <a:rPr kumimoji="0" lang="de" sz="1000" b="0" i="0" u="none" strike="noStrike" kern="1200" cap="none" spc="0" normalizeH="0" baseline="0" noProof="0">
                          <a:ln>
                            <a:noFill/>
                          </a:ln>
                          <a:solidFill>
                            <a:srgbClr val="000000"/>
                          </a:solidFill>
                          <a:effectLst/>
                          <a:uLnTx/>
                          <a:uFillTx/>
                          <a:latin typeface="+mn-lt"/>
                          <a:ea typeface="Arial"/>
                          <a:cs typeface="Arial"/>
                        </a:rPr>
                        <a:t>IAk</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CC9C50">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685800" rtl="0" eaLnBrk="1" fontAlgn="auto" latinLnBrk="0" hangingPunct="1">
                        <a:lnSpc>
                          <a:spcPct val="90000"/>
                        </a:lnSpc>
                        <a:spcBef>
                          <a:spcPts val="600"/>
                        </a:spcBef>
                        <a:spcAft>
                          <a:spcPts val="0"/>
                        </a:spcAft>
                        <a:buClrTx/>
                        <a:buSzTx/>
                        <a:buFontTx/>
                        <a:buNone/>
                        <a:tabLst/>
                        <a:defRPr/>
                      </a:pPr>
                      <a:r>
                        <a:rPr kumimoji="0" lang="de" sz="1000" b="0" i="0" u="none" strike="noStrike" kern="1200" cap="none" spc="0" normalizeH="0" baseline="0" noProof="0">
                          <a:ln>
                            <a:noFill/>
                          </a:ln>
                          <a:solidFill>
                            <a:srgbClr val="000000"/>
                          </a:solidFill>
                          <a:effectLst/>
                          <a:uLnTx/>
                          <a:uFillTx/>
                          <a:latin typeface="+mn-lt"/>
                          <a:ea typeface="Arial"/>
                          <a:cs typeface="Arial"/>
                        </a:rPr>
                        <a:t>IAk</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AFDDD9">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685800" rtl="0" eaLnBrk="1" fontAlgn="auto" latinLnBrk="0" hangingPunct="1">
                        <a:lnSpc>
                          <a:spcPct val="90000"/>
                        </a:lnSpc>
                        <a:spcBef>
                          <a:spcPts val="600"/>
                        </a:spcBef>
                        <a:spcAft>
                          <a:spcPts val="0"/>
                        </a:spcAft>
                        <a:buClrTx/>
                        <a:buSzTx/>
                        <a:buFontTx/>
                        <a:buNone/>
                        <a:tabLst/>
                        <a:defRPr/>
                      </a:pPr>
                      <a:r>
                        <a:rPr kumimoji="0" lang="de" sz="1000" b="0" i="0" u="none" strike="noStrike" kern="1200" cap="none" spc="0" normalizeH="0" baseline="0" noProof="0">
                          <a:ln>
                            <a:noFill/>
                          </a:ln>
                          <a:solidFill>
                            <a:srgbClr val="000000"/>
                          </a:solidFill>
                          <a:effectLst/>
                          <a:uLnTx/>
                          <a:uFillTx/>
                          <a:latin typeface="+mn-lt"/>
                          <a:ea typeface="Arial"/>
                          <a:cs typeface="Arial"/>
                        </a:rPr>
                        <a:t>IAk</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2F3651">
                        <a:lumMod val="20000"/>
                        <a:lumOff val="80000"/>
                      </a:srgbClr>
                    </a:solidFill>
                  </a:tcPr>
                </a:tc>
                <a:extLst>
                  <a:ext uri="{0D108BD9-81ED-4DB2-BD59-A6C34878D82A}">
                    <a16:rowId xmlns:a16="http://schemas.microsoft.com/office/drawing/2014/main" val="1684111670"/>
                  </a:ext>
                </a:extLst>
              </a:tr>
              <a:tr h="417841">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361950" marR="0" lvl="1" indent="0" algn="l" defTabSz="914400" rtl="0" eaLnBrk="1" latinLnBrk="0" hangingPunct="1">
                        <a:spcBef>
                          <a:spcPct val="0"/>
                        </a:spcBef>
                        <a:spcAft>
                          <a:spcPct val="0"/>
                        </a:spcAft>
                      </a:pPr>
                      <a:endParaRPr lang="en-US" sz="1050" b="1" kern="1200">
                        <a:solidFill>
                          <a:schemeClr val="tx1"/>
                        </a:solidFill>
                        <a:effectLst/>
                        <a:latin typeface="+mn-lt"/>
                        <a:ea typeface="+mn-ea"/>
                        <a:cs typeface="Arial" panose="020B0604020202020204" pitchFamily="34" charset="0"/>
                      </a:endParaRPr>
                    </a:p>
                  </a:txBody>
                  <a:tcPr marL="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1" indent="0" algn="l" defTabSz="914400" rtl="0" eaLnBrk="1" latinLnBrk="0" hangingPunct="1">
                        <a:spcBef>
                          <a:spcPct val="0"/>
                        </a:spcBef>
                        <a:spcAft>
                          <a:spcPct val="0"/>
                        </a:spcAft>
                      </a:pPr>
                      <a:r>
                        <a:rPr lang="de" sz="1050" b="1" i="0" strike="noStrike" cap="none" spc="0" baseline="0">
                          <a:solidFill>
                            <a:srgbClr val="000000"/>
                          </a:solidFill>
                          <a:effectLst/>
                          <a:latin typeface="+mn-lt"/>
                          <a:ea typeface="Arial"/>
                          <a:cs typeface="Arial"/>
                        </a:rPr>
                        <a:t>untersuchte IAk</a:t>
                      </a:r>
                    </a:p>
                  </a:txBody>
                  <a:tcPr marL="8100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lnSpc>
                          <a:spcPct val="90000"/>
                        </a:lnSpc>
                        <a:spcBef>
                          <a:spcPts val="600"/>
                        </a:spcBef>
                      </a:pPr>
                      <a:r>
                        <a:rPr lang="de" sz="1000" b="0" i="0" strike="noStrike" cap="none" spc="0" baseline="0">
                          <a:solidFill>
                            <a:srgbClr val="000000"/>
                          </a:solidFill>
                          <a:effectLst/>
                          <a:latin typeface="+mn-lt"/>
                          <a:ea typeface="Arial"/>
                          <a:cs typeface="Arial"/>
                        </a:rPr>
                        <a:t>ICA, IA-2A, GADA, IAA</a:t>
                      </a:r>
                      <a:r>
                        <a:rPr lang="de" sz="1000" b="0" i="0" strike="noStrike" cap="none" spc="0" baseline="30000">
                          <a:solidFill>
                            <a:srgbClr val="000000"/>
                          </a:solidFill>
                          <a:effectLst/>
                          <a:latin typeface="+mn-lt"/>
                          <a:ea typeface="Times New Roman"/>
                          <a:cs typeface="Times New Roman"/>
                        </a:rPr>
                        <a:t>†</a:t>
                      </a:r>
                      <a:endParaRPr lang="en-US" sz="1000" baseline="30000">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IAA, GADA, IA-2A, ZnT8A</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D0EAEA">
                        <a:alpha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IAA, GADA, IA-2A, ZnT8A, tTGA</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CC9C50">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IAA, GADA, IA-2A, ZnT8A</a:t>
                      </a:r>
                      <a:endParaRPr lang="en-US" sz="1000" i="1">
                        <a:latin typeface="+mn-lt"/>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AFDDD9">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0" strike="noStrike" kern="1200" cap="none" spc="0" baseline="0">
                          <a:solidFill>
                            <a:srgbClr val="000000"/>
                          </a:solidFill>
                          <a:effectLst/>
                          <a:latin typeface="Arial"/>
                          <a:ea typeface="Arial"/>
                          <a:cs typeface="Arial"/>
                        </a:rPr>
                        <a:t>IAA, GADA, IA-2A, ZnT8A</a:t>
                      </a:r>
                      <a:endParaRPr lang="en-US" sz="1000" i="1" kern="1200">
                        <a:solidFill>
                          <a:schemeClr val="dk1"/>
                        </a:solidFill>
                        <a:latin typeface="Arial"/>
                        <a:ea typeface="Arial"/>
                        <a:cs typeface="Arial"/>
                      </a:endParaRP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6350" cap="flat" cmpd="sng" algn="ctr">
                      <a:solidFill>
                        <a:sysClr val="window" lastClr="FFFFFF">
                          <a:lumMod val="85000"/>
                        </a:sysClr>
                      </a:solidFill>
                      <a:prstDash val="solid"/>
                      <a:round/>
                      <a:headEnd type="none" w="med" len="med"/>
                      <a:tailEnd type="none" w="med" len="med"/>
                    </a:lnB>
                    <a:lnTlToBr w="12700" cmpd="sng">
                      <a:noFill/>
                      <a:prstDash val="solid"/>
                    </a:lnTlToBr>
                    <a:lnBlToTr w="12700" cmpd="sng">
                      <a:noFill/>
                      <a:prstDash val="solid"/>
                    </a:lnBlToTr>
                    <a:solidFill>
                      <a:srgbClr val="2F3651">
                        <a:lumMod val="20000"/>
                        <a:lumOff val="80000"/>
                      </a:srgbClr>
                    </a:solidFill>
                  </a:tcPr>
                </a:tc>
                <a:extLst>
                  <a:ext uri="{0D108BD9-81ED-4DB2-BD59-A6C34878D82A}">
                    <a16:rowId xmlns:a16="http://schemas.microsoft.com/office/drawing/2014/main" val="2126095574"/>
                  </a:ext>
                </a:extLst>
              </a:tr>
              <a:tr h="417841">
                <a:tc>
                  <a:txBody>
                    <a:bodyPr/>
                    <a:lstStyle>
                      <a:lvl1pPr marL="0" algn="l" defTabSz="685800" rtl="0" eaLnBrk="1" latinLnBrk="0" hangingPunct="1">
                        <a:defRPr sz="1350" b="1" kern="1200">
                          <a:solidFill>
                            <a:schemeClr val="lt1"/>
                          </a:solidFill>
                          <a:latin typeface="Arial"/>
                          <a:ea typeface="Arial"/>
                          <a:cs typeface="Arial"/>
                        </a:defRPr>
                      </a:lvl1pPr>
                      <a:lvl2pPr marL="342900" algn="l" defTabSz="685800" rtl="0" eaLnBrk="1" latinLnBrk="0" hangingPunct="1">
                        <a:defRPr sz="1350" b="1" kern="1200">
                          <a:solidFill>
                            <a:schemeClr val="lt1"/>
                          </a:solidFill>
                          <a:latin typeface="Arial"/>
                          <a:ea typeface="Arial"/>
                          <a:cs typeface="Arial"/>
                        </a:defRPr>
                      </a:lvl2pPr>
                      <a:lvl3pPr marL="685800" algn="l" defTabSz="685800" rtl="0" eaLnBrk="1" latinLnBrk="0" hangingPunct="1">
                        <a:defRPr sz="1350" b="1" kern="1200">
                          <a:solidFill>
                            <a:schemeClr val="lt1"/>
                          </a:solidFill>
                          <a:latin typeface="Arial"/>
                          <a:ea typeface="Arial"/>
                          <a:cs typeface="Arial"/>
                        </a:defRPr>
                      </a:lvl3pPr>
                      <a:lvl4pPr marL="1028700" algn="l" defTabSz="685800" rtl="0" eaLnBrk="1" latinLnBrk="0" hangingPunct="1">
                        <a:defRPr sz="1350" b="1" kern="1200">
                          <a:solidFill>
                            <a:schemeClr val="lt1"/>
                          </a:solidFill>
                          <a:latin typeface="Arial"/>
                          <a:ea typeface="Arial"/>
                          <a:cs typeface="Arial"/>
                        </a:defRPr>
                      </a:lvl4pPr>
                      <a:lvl5pPr marL="1371600" algn="l" defTabSz="685800" rtl="0" eaLnBrk="1" latinLnBrk="0" hangingPunct="1">
                        <a:defRPr sz="1350" b="1" kern="1200">
                          <a:solidFill>
                            <a:schemeClr val="lt1"/>
                          </a:solidFill>
                          <a:latin typeface="Arial"/>
                          <a:ea typeface="Arial"/>
                          <a:cs typeface="Arial"/>
                        </a:defRPr>
                      </a:lvl5pPr>
                      <a:lvl6pPr marL="1714500" algn="l" defTabSz="685800" rtl="0" eaLnBrk="1" latinLnBrk="0" hangingPunct="1">
                        <a:defRPr sz="1350" b="1" kern="1200">
                          <a:solidFill>
                            <a:schemeClr val="lt1"/>
                          </a:solidFill>
                          <a:latin typeface="Arial"/>
                          <a:ea typeface="Arial"/>
                          <a:cs typeface="Arial"/>
                        </a:defRPr>
                      </a:lvl6pPr>
                      <a:lvl7pPr marL="2057400" algn="l" defTabSz="685800" rtl="0" eaLnBrk="1" latinLnBrk="0" hangingPunct="1">
                        <a:defRPr sz="1350" b="1" kern="1200">
                          <a:solidFill>
                            <a:schemeClr val="lt1"/>
                          </a:solidFill>
                          <a:latin typeface="Arial"/>
                          <a:ea typeface="Arial"/>
                          <a:cs typeface="Arial"/>
                        </a:defRPr>
                      </a:lvl7pPr>
                      <a:lvl8pPr marL="2400300" algn="l" defTabSz="685800" rtl="0" eaLnBrk="1" latinLnBrk="0" hangingPunct="1">
                        <a:defRPr sz="1350" b="1" kern="1200">
                          <a:solidFill>
                            <a:schemeClr val="lt1"/>
                          </a:solidFill>
                          <a:latin typeface="Arial"/>
                          <a:ea typeface="Arial"/>
                          <a:cs typeface="Arial"/>
                        </a:defRPr>
                      </a:lvl8pPr>
                      <a:lvl9pPr marL="2743200" algn="l" defTabSz="685800" rtl="0" eaLnBrk="1" latinLnBrk="0" hangingPunct="1">
                        <a:defRPr sz="1350" b="1" kern="1200">
                          <a:solidFill>
                            <a:schemeClr val="lt1"/>
                          </a:solidFill>
                          <a:latin typeface="Arial"/>
                          <a:ea typeface="Arial"/>
                          <a:cs typeface="Arial"/>
                        </a:defRPr>
                      </a:lvl9pPr>
                    </a:lstStyle>
                    <a:p>
                      <a:pPr marL="361950" marR="0" lvl="1" indent="0" algn="l" defTabSz="914400" rtl="0" eaLnBrk="1" latinLnBrk="0" hangingPunct="1">
                        <a:spcBef>
                          <a:spcPct val="0"/>
                        </a:spcBef>
                        <a:spcAft>
                          <a:spcPct val="0"/>
                        </a:spcAft>
                      </a:pPr>
                      <a:endParaRPr lang="en-US" sz="1050" b="1" kern="1200">
                        <a:solidFill>
                          <a:schemeClr val="tx1"/>
                        </a:solidFill>
                        <a:effectLst/>
                        <a:latin typeface="+mn-lt"/>
                        <a:ea typeface="+mn-ea"/>
                        <a:cs typeface="Arial" panose="020B0604020202020204" pitchFamily="34" charset="0"/>
                      </a:endParaRPr>
                    </a:p>
                  </a:txBody>
                  <a:tcPr marL="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1" indent="0" algn="l" defTabSz="914400" rtl="0" eaLnBrk="1" latinLnBrk="0" hangingPunct="1">
                        <a:spcBef>
                          <a:spcPct val="0"/>
                        </a:spcBef>
                        <a:spcAft>
                          <a:spcPct val="0"/>
                        </a:spcAft>
                      </a:pPr>
                      <a:r>
                        <a:rPr lang="de" sz="1050" b="1" i="0" strike="noStrike" cap="none" spc="0" baseline="0">
                          <a:solidFill>
                            <a:srgbClr val="000000"/>
                          </a:solidFill>
                          <a:effectLst/>
                          <a:latin typeface="+mn-lt"/>
                          <a:ea typeface="Arial"/>
                          <a:cs typeface="Arial"/>
                        </a:rPr>
                        <a:t>Positiv getestet</a:t>
                      </a:r>
                    </a:p>
                  </a:txBody>
                  <a:tcPr marL="81000" marR="38576" marT="27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algn="ctr">
                        <a:lnSpc>
                          <a:spcPct val="90000"/>
                        </a:lnSpc>
                        <a:spcBef>
                          <a:spcPts val="600"/>
                        </a:spcBef>
                      </a:pPr>
                      <a:r>
                        <a:rPr lang="de" sz="1000" b="0" i="0" strike="noStrike" cap="none" spc="0" baseline="0">
                          <a:solidFill>
                            <a:srgbClr val="000000"/>
                          </a:solidFill>
                          <a:effectLst/>
                          <a:latin typeface="+mn-lt"/>
                          <a:ea typeface="Arial"/>
                          <a:cs typeface="Arial"/>
                        </a:rPr>
                        <a:t>≥ 2 AA+: 2.5 %</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FFFFFF">
                        <a:lumMod val="95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 2 AA+: 2.6 %</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D0EAEA">
                        <a:alpha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0" strike="noStrike" cap="none" spc="0" baseline="0">
                          <a:solidFill>
                            <a:srgbClr val="000000"/>
                          </a:solidFill>
                          <a:effectLst/>
                          <a:latin typeface="+mn-lt"/>
                          <a:ea typeface="Arial"/>
                          <a:cs typeface="Arial"/>
                        </a:rPr>
                        <a:t>≥ 2 AA+: 0.52 %</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CC9C50">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1" strike="noStrike" cap="none" spc="0" baseline="0">
                          <a:solidFill>
                            <a:srgbClr val="000000"/>
                          </a:solidFill>
                          <a:effectLst/>
                          <a:latin typeface="+mn-lt"/>
                          <a:ea typeface="Arial"/>
                          <a:cs typeface="Arial"/>
                        </a:rPr>
                        <a:t>N/A</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AFDDD9">
                        <a:lumMod val="20000"/>
                        <a:lumOff val="80000"/>
                      </a:srgbClr>
                    </a:solidFill>
                  </a:tcPr>
                </a:tc>
                <a:tc>
                  <a:txBody>
                    <a:bodyPr/>
                    <a:lstStyle>
                      <a:lvl1pPr marL="0" algn="l" defTabSz="685800" rtl="0" eaLnBrk="1" latinLnBrk="0" hangingPunct="1">
                        <a:defRPr sz="1350" kern="1200">
                          <a:solidFill>
                            <a:schemeClr val="dk1"/>
                          </a:solidFill>
                          <a:latin typeface="Arial"/>
                          <a:ea typeface="Arial"/>
                          <a:cs typeface="Arial"/>
                        </a:defRPr>
                      </a:lvl1pPr>
                      <a:lvl2pPr marL="342900" algn="l" defTabSz="685800" rtl="0" eaLnBrk="1" latinLnBrk="0" hangingPunct="1">
                        <a:defRPr sz="1350" kern="1200">
                          <a:solidFill>
                            <a:schemeClr val="dk1"/>
                          </a:solidFill>
                          <a:latin typeface="Arial"/>
                          <a:ea typeface="Arial"/>
                          <a:cs typeface="Arial"/>
                        </a:defRPr>
                      </a:lvl2pPr>
                      <a:lvl3pPr marL="685800" algn="l" defTabSz="685800" rtl="0" eaLnBrk="1" latinLnBrk="0" hangingPunct="1">
                        <a:defRPr sz="1350" kern="1200">
                          <a:solidFill>
                            <a:schemeClr val="dk1"/>
                          </a:solidFill>
                          <a:latin typeface="Arial"/>
                          <a:ea typeface="Arial"/>
                          <a:cs typeface="Arial"/>
                        </a:defRPr>
                      </a:lvl3pPr>
                      <a:lvl4pPr marL="1028700" algn="l" defTabSz="685800" rtl="0" eaLnBrk="1" latinLnBrk="0" hangingPunct="1">
                        <a:defRPr sz="1350" kern="1200">
                          <a:solidFill>
                            <a:schemeClr val="dk1"/>
                          </a:solidFill>
                          <a:latin typeface="Arial"/>
                          <a:ea typeface="Arial"/>
                          <a:cs typeface="Arial"/>
                        </a:defRPr>
                      </a:lvl4pPr>
                      <a:lvl5pPr marL="1371600" algn="l" defTabSz="685800" rtl="0" eaLnBrk="1" latinLnBrk="0" hangingPunct="1">
                        <a:defRPr sz="1350" kern="1200">
                          <a:solidFill>
                            <a:schemeClr val="dk1"/>
                          </a:solidFill>
                          <a:latin typeface="Arial"/>
                          <a:ea typeface="Arial"/>
                          <a:cs typeface="Arial"/>
                        </a:defRPr>
                      </a:lvl5pPr>
                      <a:lvl6pPr marL="1714500" algn="l" defTabSz="685800" rtl="0" eaLnBrk="1" latinLnBrk="0" hangingPunct="1">
                        <a:defRPr sz="1350" kern="1200">
                          <a:solidFill>
                            <a:schemeClr val="dk1"/>
                          </a:solidFill>
                          <a:latin typeface="Arial"/>
                          <a:ea typeface="Arial"/>
                          <a:cs typeface="Arial"/>
                        </a:defRPr>
                      </a:lvl6pPr>
                      <a:lvl7pPr marL="2057400" algn="l" defTabSz="685800" rtl="0" eaLnBrk="1" latinLnBrk="0" hangingPunct="1">
                        <a:defRPr sz="1350" kern="1200">
                          <a:solidFill>
                            <a:schemeClr val="dk1"/>
                          </a:solidFill>
                          <a:latin typeface="Arial"/>
                          <a:ea typeface="Arial"/>
                          <a:cs typeface="Arial"/>
                        </a:defRPr>
                      </a:lvl7pPr>
                      <a:lvl8pPr marL="2400300" algn="l" defTabSz="685800" rtl="0" eaLnBrk="1" latinLnBrk="0" hangingPunct="1">
                        <a:defRPr sz="1350" kern="1200">
                          <a:solidFill>
                            <a:schemeClr val="dk1"/>
                          </a:solidFill>
                          <a:latin typeface="Arial"/>
                          <a:ea typeface="Arial"/>
                          <a:cs typeface="Arial"/>
                        </a:defRPr>
                      </a:lvl8pPr>
                      <a:lvl9pPr marL="2743200" algn="l" defTabSz="685800" rtl="0" eaLnBrk="1" latinLnBrk="0" hangingPunct="1">
                        <a:defRPr sz="1350" kern="1200">
                          <a:solidFill>
                            <a:schemeClr val="dk1"/>
                          </a:solidFill>
                          <a:latin typeface="Arial"/>
                          <a:ea typeface="Arial"/>
                          <a:cs typeface="Arial"/>
                        </a:defRPr>
                      </a:lvl9pPr>
                    </a:lstStyle>
                    <a:p>
                      <a:pPr marL="0" marR="0" lvl="0" indent="0" algn="ctr" defTabSz="914400" rtl="0" eaLnBrk="1" fontAlgn="auto" latinLnBrk="0" hangingPunct="1">
                        <a:lnSpc>
                          <a:spcPct val="90000"/>
                        </a:lnSpc>
                        <a:spcBef>
                          <a:spcPts val="600"/>
                        </a:spcBef>
                        <a:spcAft>
                          <a:spcPct val="0"/>
                        </a:spcAft>
                        <a:buClrTx/>
                        <a:buSzTx/>
                        <a:buFontTx/>
                        <a:buNone/>
                        <a:defRPr/>
                      </a:pPr>
                      <a:r>
                        <a:rPr lang="de" sz="1000" b="0" i="1" strike="noStrike" cap="none" spc="0" baseline="0">
                          <a:solidFill>
                            <a:srgbClr val="000000"/>
                          </a:solidFill>
                          <a:effectLst/>
                          <a:latin typeface="+mn-lt"/>
                          <a:ea typeface="Arial"/>
                          <a:cs typeface="Arial"/>
                        </a:rPr>
                        <a:t>N/A</a:t>
                      </a:r>
                    </a:p>
                  </a:txBody>
                  <a:tcPr marL="68580" marR="68580" marT="34290" marB="3429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6350" cap="flat" cmpd="sng" algn="ctr">
                      <a:solidFill>
                        <a:sysClr val="window" lastClr="FFFFFF">
                          <a:lumMod val="85000"/>
                        </a:sysClr>
                      </a:solidFill>
                      <a:prstDash val="solid"/>
                      <a:round/>
                      <a:headEnd type="none" w="med" len="med"/>
                      <a:tailEnd type="none" w="med" len="med"/>
                    </a:lnT>
                    <a:lnB w="12700" cap="flat" cmpd="sng" algn="ctr">
                      <a:solidFill>
                        <a:sysClr val="window" lastClr="FFFFFF">
                          <a:lumMod val="75000"/>
                        </a:sysClr>
                      </a:solidFill>
                      <a:prstDash val="solid"/>
                      <a:round/>
                      <a:headEnd type="none" w="med" len="med"/>
                      <a:tailEnd type="none" w="med" len="med"/>
                    </a:lnB>
                    <a:lnTlToBr w="12700" cmpd="sng">
                      <a:noFill/>
                      <a:prstDash val="solid"/>
                    </a:lnTlToBr>
                    <a:lnBlToTr w="12700" cmpd="sng">
                      <a:noFill/>
                      <a:prstDash val="solid"/>
                    </a:lnBlToTr>
                    <a:solidFill>
                      <a:srgbClr val="2F3651">
                        <a:lumMod val="20000"/>
                        <a:lumOff val="80000"/>
                      </a:srgbClr>
                    </a:solidFill>
                  </a:tcPr>
                </a:tc>
                <a:extLst>
                  <a:ext uri="{0D108BD9-81ED-4DB2-BD59-A6C34878D82A}">
                    <a16:rowId xmlns:a16="http://schemas.microsoft.com/office/drawing/2014/main" val="4186804719"/>
                  </a:ext>
                </a:extLst>
              </a:tr>
            </a:tbl>
          </a:graphicData>
        </a:graphic>
      </p:graphicFrame>
      <p:sp>
        <p:nvSpPr>
          <p:cNvPr id="36" name="Rectangle: Rounded Corners 5">
            <a:extLst>
              <a:ext uri="{FF2B5EF4-FFF2-40B4-BE49-F238E27FC236}">
                <a16:creationId xmlns:a16="http://schemas.microsoft.com/office/drawing/2014/main" id="{1598BB38-1C21-E9B8-9BC8-0C6027DBFA10}"/>
              </a:ext>
            </a:extLst>
          </p:cNvPr>
          <p:cNvSpPr/>
          <p:nvPr/>
        </p:nvSpPr>
        <p:spPr>
          <a:xfrm>
            <a:off x="2216750" y="896338"/>
            <a:ext cx="1161000" cy="243000"/>
          </a:xfrm>
          <a:prstGeom prst="roundRect">
            <a:avLst>
              <a:gd name="adj" fmla="val 50000"/>
            </a:avLst>
          </a:prstGeom>
          <a:solidFill>
            <a:sysClr val="window" lastClr="FFFFFF">
              <a:lumMod val="65000"/>
            </a:sysClr>
          </a:solidFill>
          <a:ln w="25400" cap="flat" cmpd="sng" algn="ctr">
            <a:noFill/>
            <a:prstDash val="solid"/>
          </a:ln>
          <a:effectLst/>
        </p:spPr>
        <p:txBody>
          <a:bodyPr lIns="0" rIns="0" rtlCol="0" anchor="ctr"/>
          <a:lstStyle/>
          <a:p>
            <a:pPr marL="0" marR="0" lvl="0" indent="0" algn="ctr" defTabSz="514337" rtl="0" eaLnBrk="1" fontAlgn="auto" latinLnBrk="0" hangingPunct="1">
              <a:lnSpc>
                <a:spcPct val="90000"/>
              </a:lnSpc>
              <a:spcBef>
                <a:spcPct val="0"/>
              </a:spcBef>
              <a:spcAft>
                <a:spcPct val="0"/>
              </a:spcAft>
              <a:buClrTx/>
              <a:buSzTx/>
              <a:buFontTx/>
              <a:buNone/>
              <a:tabLst/>
              <a:defRPr/>
            </a:pPr>
            <a:r>
              <a:rPr kumimoji="0" lang="de" sz="1000" b="0" i="0" u="none" strike="noStrike" kern="0" cap="none" spc="0" normalizeH="0" baseline="0" noProof="0">
                <a:ln>
                  <a:noFill/>
                </a:ln>
                <a:solidFill>
                  <a:srgbClr val="FFFFFF"/>
                </a:solidFill>
                <a:effectLst/>
                <a:uLnTx/>
                <a:uFillTx/>
                <a:ea typeface="Arial"/>
                <a:cs typeface="Arial"/>
              </a:rPr>
              <a:t>Trialnet TN01</a:t>
            </a:r>
            <a:r>
              <a:rPr kumimoji="0" lang="de" sz="1000" b="0" i="0" u="none" strike="noStrike" kern="0" cap="none" spc="0" normalizeH="0" baseline="30000" noProof="0">
                <a:ln>
                  <a:noFill/>
                </a:ln>
                <a:solidFill>
                  <a:srgbClr val="FFFFFF"/>
                </a:solidFill>
                <a:effectLst/>
                <a:uLnTx/>
                <a:uFillTx/>
                <a:ea typeface="Arial"/>
                <a:cs typeface="Arial"/>
              </a:rPr>
              <a:t>1</a:t>
            </a:r>
          </a:p>
        </p:txBody>
      </p:sp>
      <p:sp>
        <p:nvSpPr>
          <p:cNvPr id="37" name="Rectangle: Rounded Corners 5">
            <a:extLst>
              <a:ext uri="{FF2B5EF4-FFF2-40B4-BE49-F238E27FC236}">
                <a16:creationId xmlns:a16="http://schemas.microsoft.com/office/drawing/2014/main" id="{89310BFB-7B8D-C20C-7266-C46119B61C67}"/>
              </a:ext>
            </a:extLst>
          </p:cNvPr>
          <p:cNvSpPr/>
          <p:nvPr/>
        </p:nvSpPr>
        <p:spPr>
          <a:xfrm>
            <a:off x="3530932" y="896338"/>
            <a:ext cx="1161000" cy="243000"/>
          </a:xfrm>
          <a:prstGeom prst="roundRect">
            <a:avLst>
              <a:gd name="adj" fmla="val 50000"/>
            </a:avLst>
          </a:prstGeom>
          <a:solidFill>
            <a:srgbClr val="347475"/>
          </a:solidFill>
          <a:ln w="25400" cap="flat" cmpd="sng" algn="ctr">
            <a:noFill/>
            <a:prstDash val="solid"/>
          </a:ln>
          <a:effectLst/>
        </p:spPr>
        <p:txBody>
          <a:bodyPr lIns="0" rIns="0" rtlCol="0" anchor="ctr"/>
          <a:lstStyle/>
          <a:p>
            <a:pPr marL="0" marR="0" lvl="0" indent="0" algn="ctr" defTabSz="514337" rtl="0" eaLnBrk="1" fontAlgn="auto" latinLnBrk="0" hangingPunct="1">
              <a:lnSpc>
                <a:spcPct val="90000"/>
              </a:lnSpc>
              <a:spcBef>
                <a:spcPct val="0"/>
              </a:spcBef>
              <a:spcAft>
                <a:spcPct val="0"/>
              </a:spcAft>
              <a:buClrTx/>
              <a:buSzTx/>
              <a:buFontTx/>
              <a:buNone/>
              <a:tabLst/>
              <a:defRPr/>
            </a:pPr>
            <a:r>
              <a:rPr kumimoji="0" lang="de" sz="1000" b="0" i="0" u="none" strike="noStrike" kern="0" cap="none" spc="0" normalizeH="0" baseline="0" noProof="0">
                <a:ln>
                  <a:noFill/>
                </a:ln>
                <a:solidFill>
                  <a:srgbClr val="FFFFFF"/>
                </a:solidFill>
                <a:effectLst/>
                <a:uLnTx/>
                <a:uFillTx/>
                <a:ea typeface="Arial"/>
                <a:cs typeface="Arial"/>
              </a:rPr>
              <a:t>INNODIA</a:t>
            </a:r>
            <a:r>
              <a:rPr kumimoji="0" lang="de" sz="1000" b="0" i="0" u="none" strike="noStrike" kern="0" cap="none" spc="0" normalizeH="0" baseline="30000" noProof="0">
                <a:ln>
                  <a:noFill/>
                </a:ln>
                <a:solidFill>
                  <a:srgbClr val="FFFFFF"/>
                </a:solidFill>
                <a:effectLst/>
                <a:uLnTx/>
                <a:uFillTx/>
                <a:ea typeface="Arial"/>
                <a:cs typeface="Arial"/>
              </a:rPr>
              <a:t>1,2</a:t>
            </a:r>
          </a:p>
        </p:txBody>
      </p:sp>
      <p:sp>
        <p:nvSpPr>
          <p:cNvPr id="38" name="Rectangle: Rounded Corners 20">
            <a:extLst>
              <a:ext uri="{FF2B5EF4-FFF2-40B4-BE49-F238E27FC236}">
                <a16:creationId xmlns:a16="http://schemas.microsoft.com/office/drawing/2014/main" id="{36C55D53-CFD3-7967-1BA6-EED32A34FAA0}"/>
              </a:ext>
            </a:extLst>
          </p:cNvPr>
          <p:cNvSpPr/>
          <p:nvPr/>
        </p:nvSpPr>
        <p:spPr>
          <a:xfrm>
            <a:off x="486897" y="1196381"/>
            <a:ext cx="396900" cy="3211034"/>
          </a:xfrm>
          <a:prstGeom prst="roundRect">
            <a:avLst>
              <a:gd name="adj" fmla="val 50000"/>
            </a:avLst>
          </a:prstGeom>
          <a:solidFill>
            <a:srgbClr val="AFDDD9">
              <a:lumMod val="60000"/>
              <a:lumOff val="40000"/>
            </a:srgbClr>
          </a:soli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Arial"/>
            </a:endParaRPr>
          </a:p>
        </p:txBody>
      </p:sp>
      <p:grpSp>
        <p:nvGrpSpPr>
          <p:cNvPr id="39" name="Group 2">
            <a:extLst>
              <a:ext uri="{FF2B5EF4-FFF2-40B4-BE49-F238E27FC236}">
                <a16:creationId xmlns:a16="http://schemas.microsoft.com/office/drawing/2014/main" id="{310B80E6-250A-B4B1-367D-24808B175637}"/>
              </a:ext>
            </a:extLst>
          </p:cNvPr>
          <p:cNvGrpSpPr/>
          <p:nvPr/>
        </p:nvGrpSpPr>
        <p:grpSpPr>
          <a:xfrm>
            <a:off x="480929" y="1246815"/>
            <a:ext cx="396107" cy="396107"/>
            <a:chOff x="352425" y="2263199"/>
            <a:chExt cx="528143" cy="528143"/>
          </a:xfrm>
        </p:grpSpPr>
        <p:sp>
          <p:nvSpPr>
            <p:cNvPr id="40" name="Oval 12">
              <a:extLst>
                <a:ext uri="{FF2B5EF4-FFF2-40B4-BE49-F238E27FC236}">
                  <a16:creationId xmlns:a16="http://schemas.microsoft.com/office/drawing/2014/main" id="{338A4962-A0EB-E295-4FED-BC3AE5CCB9BE}"/>
                </a:ext>
              </a:extLst>
            </p:cNvPr>
            <p:cNvSpPr>
              <a:spLocks noChangeAspect="1"/>
            </p:cNvSpPr>
            <p:nvPr/>
          </p:nvSpPr>
          <p:spPr>
            <a:xfrm>
              <a:off x="352425" y="2263199"/>
              <a:ext cx="528143" cy="528143"/>
            </a:xfrm>
            <a:prstGeom prst="ellipse">
              <a:avLst/>
            </a:prstGeom>
            <a:solidFill>
              <a:srgbClr val="2F3651"/>
            </a:soli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Arial"/>
              </a:endParaRPr>
            </a:p>
          </p:txBody>
        </p:sp>
        <p:pic>
          <p:nvPicPr>
            <p:cNvPr id="41" name="Graphic 4" descr="Map with pin outline">
              <a:extLst>
                <a:ext uri="{FF2B5EF4-FFF2-40B4-BE49-F238E27FC236}">
                  <a16:creationId xmlns:a16="http://schemas.microsoft.com/office/drawing/2014/main" id="{F4B94315-4106-7AC2-24A6-61BF5F14628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12470" y="2323244"/>
              <a:ext cx="408053" cy="408053"/>
            </a:xfrm>
            <a:prstGeom prst="rect">
              <a:avLst/>
            </a:prstGeom>
          </p:spPr>
        </p:pic>
      </p:grpSp>
      <p:grpSp>
        <p:nvGrpSpPr>
          <p:cNvPr id="42" name="Group 5">
            <a:extLst>
              <a:ext uri="{FF2B5EF4-FFF2-40B4-BE49-F238E27FC236}">
                <a16:creationId xmlns:a16="http://schemas.microsoft.com/office/drawing/2014/main" id="{9C78F874-9FAB-0910-B6A5-3C03BB8070E6}"/>
              </a:ext>
            </a:extLst>
          </p:cNvPr>
          <p:cNvGrpSpPr/>
          <p:nvPr/>
        </p:nvGrpSpPr>
        <p:grpSpPr>
          <a:xfrm>
            <a:off x="486638" y="1730541"/>
            <a:ext cx="396107" cy="396107"/>
            <a:chOff x="352425" y="3017579"/>
            <a:chExt cx="528143" cy="528143"/>
          </a:xfrm>
        </p:grpSpPr>
        <p:sp>
          <p:nvSpPr>
            <p:cNvPr id="43" name="Oval 12">
              <a:extLst>
                <a:ext uri="{FF2B5EF4-FFF2-40B4-BE49-F238E27FC236}">
                  <a16:creationId xmlns:a16="http://schemas.microsoft.com/office/drawing/2014/main" id="{64F4B261-1B76-F2DF-F4C1-242B4F7A632C}"/>
                </a:ext>
              </a:extLst>
            </p:cNvPr>
            <p:cNvSpPr>
              <a:spLocks noChangeAspect="1"/>
            </p:cNvSpPr>
            <p:nvPr/>
          </p:nvSpPr>
          <p:spPr>
            <a:xfrm>
              <a:off x="352425" y="3017579"/>
              <a:ext cx="528143" cy="528143"/>
            </a:xfrm>
            <a:prstGeom prst="ellipse">
              <a:avLst/>
            </a:prstGeom>
            <a:solidFill>
              <a:srgbClr val="2F3651"/>
            </a:soli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Arial"/>
              </a:endParaRPr>
            </a:p>
          </p:txBody>
        </p:sp>
        <p:pic>
          <p:nvPicPr>
            <p:cNvPr id="44" name="Graphic 7" descr="Group outline">
              <a:extLst>
                <a:ext uri="{FF2B5EF4-FFF2-40B4-BE49-F238E27FC236}">
                  <a16:creationId xmlns:a16="http://schemas.microsoft.com/office/drawing/2014/main" id="{053F3E5A-19D3-FC86-5638-3010FB0F4C4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0786" y="3075940"/>
              <a:ext cx="411421" cy="411421"/>
            </a:xfrm>
            <a:prstGeom prst="rect">
              <a:avLst/>
            </a:prstGeom>
          </p:spPr>
        </p:pic>
      </p:grpSp>
      <p:sp>
        <p:nvSpPr>
          <p:cNvPr id="45" name="Oval 12">
            <a:extLst>
              <a:ext uri="{FF2B5EF4-FFF2-40B4-BE49-F238E27FC236}">
                <a16:creationId xmlns:a16="http://schemas.microsoft.com/office/drawing/2014/main" id="{5CA624AD-C6F7-C508-5122-67A520B085B0}"/>
              </a:ext>
            </a:extLst>
          </p:cNvPr>
          <p:cNvSpPr>
            <a:spLocks noChangeAspect="1"/>
          </p:cNvSpPr>
          <p:nvPr/>
        </p:nvSpPr>
        <p:spPr>
          <a:xfrm>
            <a:off x="484124" y="2705839"/>
            <a:ext cx="396107" cy="396107"/>
          </a:xfrm>
          <a:prstGeom prst="ellipse">
            <a:avLst/>
          </a:prstGeom>
          <a:solidFill>
            <a:srgbClr val="2F3651"/>
          </a:soli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Arial"/>
            </a:endParaRPr>
          </a:p>
        </p:txBody>
      </p:sp>
      <p:sp>
        <p:nvSpPr>
          <p:cNvPr id="46" name="Rectangle: Rounded Corners 5">
            <a:extLst>
              <a:ext uri="{FF2B5EF4-FFF2-40B4-BE49-F238E27FC236}">
                <a16:creationId xmlns:a16="http://schemas.microsoft.com/office/drawing/2014/main" id="{9CE9BF30-98E7-9B93-6C82-05A7D57FF1FD}"/>
              </a:ext>
            </a:extLst>
          </p:cNvPr>
          <p:cNvSpPr/>
          <p:nvPr/>
        </p:nvSpPr>
        <p:spPr>
          <a:xfrm>
            <a:off x="4845114" y="896338"/>
            <a:ext cx="1161000" cy="243000"/>
          </a:xfrm>
          <a:prstGeom prst="roundRect">
            <a:avLst>
              <a:gd name="adj" fmla="val 50000"/>
            </a:avLst>
          </a:prstGeom>
          <a:solidFill>
            <a:srgbClr val="CC9C50"/>
          </a:solidFill>
          <a:ln w="25400" cap="flat" cmpd="sng" algn="ctr">
            <a:noFill/>
            <a:prstDash val="solid"/>
          </a:ln>
          <a:effectLst/>
        </p:spPr>
        <p:txBody>
          <a:bodyPr lIns="0" rIns="0" rtlCol="0" anchor="ctr"/>
          <a:lstStyle/>
          <a:p>
            <a:pPr marL="0" marR="0" lvl="0" indent="0" algn="ctr" defTabSz="514337" rtl="0" eaLnBrk="1" fontAlgn="auto" latinLnBrk="0" hangingPunct="1">
              <a:lnSpc>
                <a:spcPct val="90000"/>
              </a:lnSpc>
              <a:spcBef>
                <a:spcPct val="0"/>
              </a:spcBef>
              <a:spcAft>
                <a:spcPct val="0"/>
              </a:spcAft>
              <a:buClrTx/>
              <a:buSzTx/>
              <a:buFontTx/>
              <a:buNone/>
              <a:tabLst/>
              <a:defRPr/>
            </a:pPr>
            <a:r>
              <a:rPr kumimoji="0" lang="de" sz="1000" b="0" i="0" u="none" strike="noStrike" kern="0" cap="none" spc="0" normalizeH="0" baseline="0" noProof="0">
                <a:ln>
                  <a:noFill/>
                </a:ln>
                <a:solidFill>
                  <a:srgbClr val="FFFFFF"/>
                </a:solidFill>
                <a:effectLst/>
                <a:uLnTx/>
                <a:uFillTx/>
                <a:ea typeface="Arial"/>
                <a:cs typeface="Arial"/>
              </a:rPr>
              <a:t>ASK</a:t>
            </a:r>
            <a:r>
              <a:rPr kumimoji="0" lang="de" sz="1000" b="0" i="0" u="none" strike="noStrike" kern="0" cap="none" spc="0" normalizeH="0" baseline="30000" noProof="0">
                <a:ln>
                  <a:noFill/>
                </a:ln>
                <a:solidFill>
                  <a:srgbClr val="FFFFFF"/>
                </a:solidFill>
                <a:effectLst/>
                <a:uLnTx/>
                <a:uFillTx/>
                <a:ea typeface="Arial"/>
                <a:cs typeface="Arial"/>
              </a:rPr>
              <a:t>1</a:t>
            </a:r>
          </a:p>
        </p:txBody>
      </p:sp>
      <p:sp>
        <p:nvSpPr>
          <p:cNvPr id="47" name="Rectangle: Rounded Corners 5">
            <a:extLst>
              <a:ext uri="{FF2B5EF4-FFF2-40B4-BE49-F238E27FC236}">
                <a16:creationId xmlns:a16="http://schemas.microsoft.com/office/drawing/2014/main" id="{863105CE-04D2-35DA-5D20-15831134C142}"/>
              </a:ext>
            </a:extLst>
          </p:cNvPr>
          <p:cNvSpPr/>
          <p:nvPr/>
        </p:nvSpPr>
        <p:spPr>
          <a:xfrm>
            <a:off x="6159297" y="896338"/>
            <a:ext cx="1161000" cy="243000"/>
          </a:xfrm>
          <a:prstGeom prst="roundRect">
            <a:avLst>
              <a:gd name="adj" fmla="val 50000"/>
            </a:avLst>
          </a:prstGeom>
          <a:solidFill>
            <a:srgbClr val="AFDDD9">
              <a:lumMod val="75000"/>
            </a:srgbClr>
          </a:solidFill>
          <a:ln w="25400" cap="flat" cmpd="sng" algn="ctr">
            <a:noFill/>
            <a:prstDash val="solid"/>
          </a:ln>
          <a:effectLst/>
        </p:spPr>
        <p:txBody>
          <a:bodyPr lIns="0" rIns="0" rtlCol="0" anchor="ctr"/>
          <a:lstStyle/>
          <a:p>
            <a:pPr marL="0" marR="0" lvl="0" indent="0" algn="ctr" defTabSz="514337" rtl="0" eaLnBrk="1" fontAlgn="auto" latinLnBrk="0" hangingPunct="1">
              <a:lnSpc>
                <a:spcPct val="90000"/>
              </a:lnSpc>
              <a:spcBef>
                <a:spcPct val="0"/>
              </a:spcBef>
              <a:spcAft>
                <a:spcPct val="0"/>
              </a:spcAft>
              <a:buClrTx/>
              <a:buSzTx/>
              <a:buFontTx/>
              <a:buNone/>
              <a:tabLst/>
              <a:defRPr/>
            </a:pPr>
            <a:r>
              <a:rPr kumimoji="0" lang="de" sz="1000" b="0" i="0" u="none" strike="noStrike" kern="0" cap="none" spc="0" normalizeH="0" baseline="0" noProof="0">
                <a:ln>
                  <a:noFill/>
                </a:ln>
                <a:solidFill>
                  <a:srgbClr val="FFFFFF"/>
                </a:solidFill>
                <a:effectLst/>
                <a:uLnTx/>
                <a:uFillTx/>
                <a:ea typeface="Arial"/>
                <a:cs typeface="Arial"/>
              </a:rPr>
              <a:t>ELSA</a:t>
            </a:r>
            <a:r>
              <a:rPr kumimoji="0" lang="de" sz="1000" b="0" i="0" u="none" strike="noStrike" kern="0" cap="none" spc="0" normalizeH="0" baseline="30000" noProof="0">
                <a:ln>
                  <a:noFill/>
                </a:ln>
                <a:solidFill>
                  <a:srgbClr val="FFFFFF"/>
                </a:solidFill>
                <a:effectLst/>
                <a:uLnTx/>
                <a:uFillTx/>
                <a:ea typeface="Arial"/>
                <a:cs typeface="Arial"/>
              </a:rPr>
              <a:t>3</a:t>
            </a:r>
          </a:p>
        </p:txBody>
      </p:sp>
      <p:sp>
        <p:nvSpPr>
          <p:cNvPr id="48" name="Rectangle: Rounded Corners 5">
            <a:extLst>
              <a:ext uri="{FF2B5EF4-FFF2-40B4-BE49-F238E27FC236}">
                <a16:creationId xmlns:a16="http://schemas.microsoft.com/office/drawing/2014/main" id="{C648A319-08E7-5750-66B6-917C6F71B772}"/>
              </a:ext>
            </a:extLst>
          </p:cNvPr>
          <p:cNvSpPr/>
          <p:nvPr/>
        </p:nvSpPr>
        <p:spPr>
          <a:xfrm>
            <a:off x="7473480" y="896338"/>
            <a:ext cx="1161000" cy="243000"/>
          </a:xfrm>
          <a:prstGeom prst="roundRect">
            <a:avLst>
              <a:gd name="adj" fmla="val 50000"/>
            </a:avLst>
          </a:prstGeom>
          <a:solidFill>
            <a:srgbClr val="2F3651"/>
          </a:solidFill>
          <a:ln w="25400" cap="flat" cmpd="sng" algn="ctr">
            <a:noFill/>
            <a:prstDash val="solid"/>
          </a:ln>
          <a:effectLst/>
        </p:spPr>
        <p:txBody>
          <a:bodyPr lIns="0" rIns="0" rtlCol="0" anchor="ctr"/>
          <a:lstStyle/>
          <a:p>
            <a:pPr marL="0" marR="0" lvl="0" indent="0" algn="ctr" defTabSz="514337" rtl="0" eaLnBrk="1" fontAlgn="auto" latinLnBrk="0" hangingPunct="1">
              <a:lnSpc>
                <a:spcPct val="90000"/>
              </a:lnSpc>
              <a:spcBef>
                <a:spcPct val="0"/>
              </a:spcBef>
              <a:spcAft>
                <a:spcPct val="0"/>
              </a:spcAft>
              <a:buClrTx/>
              <a:buSzTx/>
              <a:buFontTx/>
              <a:buNone/>
              <a:tabLst/>
              <a:defRPr/>
            </a:pPr>
            <a:r>
              <a:rPr kumimoji="0" lang="de" sz="1000" b="0" i="0" u="none" strike="noStrike" kern="0" cap="none" spc="0" normalizeH="0" baseline="0" noProof="0">
                <a:ln>
                  <a:noFill/>
                </a:ln>
                <a:solidFill>
                  <a:srgbClr val="FFFFFF"/>
                </a:solidFill>
                <a:effectLst/>
                <a:uLnTx/>
                <a:uFillTx/>
                <a:ea typeface="Arial"/>
                <a:cs typeface="Arial"/>
              </a:rPr>
              <a:t>T1DRA</a:t>
            </a:r>
            <a:r>
              <a:rPr kumimoji="0" lang="de" sz="1000" b="0" i="0" u="none" strike="noStrike" kern="0" cap="none" spc="0" normalizeH="0" baseline="30000" noProof="0">
                <a:ln>
                  <a:noFill/>
                </a:ln>
                <a:solidFill>
                  <a:srgbClr val="FFFFFF"/>
                </a:solidFill>
                <a:effectLst/>
                <a:uLnTx/>
                <a:uFillTx/>
                <a:ea typeface="Arial"/>
                <a:cs typeface="Arial"/>
              </a:rPr>
              <a:t>4</a:t>
            </a:r>
          </a:p>
        </p:txBody>
      </p:sp>
      <p:sp>
        <p:nvSpPr>
          <p:cNvPr id="49" name="Oval 12">
            <a:extLst>
              <a:ext uri="{FF2B5EF4-FFF2-40B4-BE49-F238E27FC236}">
                <a16:creationId xmlns:a16="http://schemas.microsoft.com/office/drawing/2014/main" id="{CBD84854-AEFC-2876-A8CE-D35D910A9C14}"/>
              </a:ext>
            </a:extLst>
          </p:cNvPr>
          <p:cNvSpPr>
            <a:spLocks noChangeAspect="1"/>
          </p:cNvSpPr>
          <p:nvPr/>
        </p:nvSpPr>
        <p:spPr>
          <a:xfrm>
            <a:off x="475915" y="3959876"/>
            <a:ext cx="396107" cy="396107"/>
          </a:xfrm>
          <a:prstGeom prst="ellipse">
            <a:avLst/>
          </a:prstGeom>
          <a:solidFill>
            <a:srgbClr val="2F3651"/>
          </a:soli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Arial"/>
            </a:endParaRPr>
          </a:p>
        </p:txBody>
      </p:sp>
      <p:sp>
        <p:nvSpPr>
          <p:cNvPr id="50" name="Oval 12">
            <a:extLst>
              <a:ext uri="{FF2B5EF4-FFF2-40B4-BE49-F238E27FC236}">
                <a16:creationId xmlns:a16="http://schemas.microsoft.com/office/drawing/2014/main" id="{2E1F4CB6-220A-E2D4-622A-CF069F4C30C7}"/>
              </a:ext>
            </a:extLst>
          </p:cNvPr>
          <p:cNvSpPr>
            <a:spLocks noChangeAspect="1"/>
          </p:cNvSpPr>
          <p:nvPr/>
        </p:nvSpPr>
        <p:spPr>
          <a:xfrm>
            <a:off x="478621" y="3125741"/>
            <a:ext cx="396107" cy="396107"/>
          </a:xfrm>
          <a:prstGeom prst="ellipse">
            <a:avLst/>
          </a:prstGeom>
          <a:solidFill>
            <a:srgbClr val="2F3651"/>
          </a:soli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Arial"/>
            </a:endParaRPr>
          </a:p>
        </p:txBody>
      </p:sp>
      <p:pic>
        <p:nvPicPr>
          <p:cNvPr id="51" name="Graphic 27" descr="Test tubes outline">
            <a:extLst>
              <a:ext uri="{FF2B5EF4-FFF2-40B4-BE49-F238E27FC236}">
                <a16:creationId xmlns:a16="http://schemas.microsoft.com/office/drawing/2014/main" id="{4856A64A-8C36-6176-A703-50E7604D3ADE}"/>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36039" y="3183160"/>
            <a:ext cx="281270" cy="281270"/>
          </a:xfrm>
          <a:prstGeom prst="rect">
            <a:avLst/>
          </a:prstGeom>
        </p:spPr>
      </p:pic>
      <p:sp>
        <p:nvSpPr>
          <p:cNvPr id="52" name="Oval 12">
            <a:extLst>
              <a:ext uri="{FF2B5EF4-FFF2-40B4-BE49-F238E27FC236}">
                <a16:creationId xmlns:a16="http://schemas.microsoft.com/office/drawing/2014/main" id="{33C62554-6C45-FE74-EE7E-A60AB30EA20A}"/>
              </a:ext>
            </a:extLst>
          </p:cNvPr>
          <p:cNvSpPr>
            <a:spLocks noChangeAspect="1"/>
          </p:cNvSpPr>
          <p:nvPr/>
        </p:nvSpPr>
        <p:spPr>
          <a:xfrm>
            <a:off x="475358" y="2227110"/>
            <a:ext cx="396107" cy="396107"/>
          </a:xfrm>
          <a:prstGeom prst="ellipse">
            <a:avLst/>
          </a:prstGeom>
          <a:solidFill>
            <a:srgbClr val="2F3651"/>
          </a:soli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Arial"/>
            </a:endParaRPr>
          </a:p>
        </p:txBody>
      </p:sp>
      <p:pic>
        <p:nvPicPr>
          <p:cNvPr id="53" name="Graphic 30" descr="Badge Follow outline">
            <a:extLst>
              <a:ext uri="{FF2B5EF4-FFF2-40B4-BE49-F238E27FC236}">
                <a16:creationId xmlns:a16="http://schemas.microsoft.com/office/drawing/2014/main" id="{577C7754-677F-3EA0-5749-94A6F205C9E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03318" y="3989760"/>
            <a:ext cx="351000" cy="351000"/>
          </a:xfrm>
          <a:prstGeom prst="rect">
            <a:avLst/>
          </a:prstGeom>
        </p:spPr>
      </p:pic>
      <p:pic>
        <p:nvPicPr>
          <p:cNvPr id="54" name="Graphic 32" descr="Clipboard Checked outline">
            <a:extLst>
              <a:ext uri="{FF2B5EF4-FFF2-40B4-BE49-F238E27FC236}">
                <a16:creationId xmlns:a16="http://schemas.microsoft.com/office/drawing/2014/main" id="{C8787067-77D9-8319-CD0C-AD6723797682}"/>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21622" y="2746408"/>
            <a:ext cx="303576" cy="303576"/>
          </a:xfrm>
          <a:prstGeom prst="rect">
            <a:avLst/>
          </a:prstGeom>
        </p:spPr>
      </p:pic>
      <p:pic>
        <p:nvPicPr>
          <p:cNvPr id="55" name="Graphic 36" descr="Refresh outline">
            <a:extLst>
              <a:ext uri="{FF2B5EF4-FFF2-40B4-BE49-F238E27FC236}">
                <a16:creationId xmlns:a16="http://schemas.microsoft.com/office/drawing/2014/main" id="{C0491043-6F70-BC9E-7B64-32AFB79B3325}"/>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457502" y="2232607"/>
            <a:ext cx="405000" cy="405000"/>
          </a:xfrm>
          <a:prstGeom prst="rect">
            <a:avLst/>
          </a:prstGeom>
        </p:spPr>
      </p:pic>
      <p:sp>
        <p:nvSpPr>
          <p:cNvPr id="56" name="TextBox 37">
            <a:extLst>
              <a:ext uri="{FF2B5EF4-FFF2-40B4-BE49-F238E27FC236}">
                <a16:creationId xmlns:a16="http://schemas.microsoft.com/office/drawing/2014/main" id="{55437B43-2241-4842-D24A-BB6BC3485065}"/>
              </a:ext>
            </a:extLst>
          </p:cNvPr>
          <p:cNvSpPr txBox="1"/>
          <p:nvPr/>
        </p:nvSpPr>
        <p:spPr>
          <a:xfrm>
            <a:off x="495364" y="2360514"/>
            <a:ext cx="367138" cy="138499"/>
          </a:xfrm>
          <a:prstGeom prst="rect">
            <a:avLst/>
          </a:prstGeom>
          <a:noFill/>
        </p:spPr>
        <p:txBody>
          <a:bodyPr wrap="square" rtlCol="0">
            <a:spAutoFit/>
          </a:bodyPr>
          <a:lstStyle/>
          <a:p>
            <a:pPr marL="0" marR="0" lvl="0" indent="0" algn="l" defTabSz="685800" rtl="0" eaLnBrk="1" fontAlgn="auto" latinLnBrk="0" hangingPunct="1">
              <a:lnSpc>
                <a:spcPct val="100000"/>
              </a:lnSpc>
              <a:spcBef>
                <a:spcPct val="0"/>
              </a:spcBef>
              <a:spcAft>
                <a:spcPct val="0"/>
              </a:spcAft>
              <a:buClrTx/>
              <a:buSzTx/>
              <a:buFontTx/>
              <a:buNone/>
              <a:tabLst/>
              <a:defRPr/>
            </a:pPr>
            <a:r>
              <a:rPr kumimoji="0" lang="de" sz="300" b="0" i="0" u="none" strike="noStrike" kern="1200" cap="none" spc="0" normalizeH="0" baseline="0" noProof="0">
                <a:ln>
                  <a:noFill/>
                </a:ln>
                <a:solidFill>
                  <a:srgbClr val="FFFFFF"/>
                </a:solidFill>
                <a:effectLst/>
                <a:uLnTx/>
                <a:uFillTx/>
                <a:ea typeface="Arial"/>
                <a:cs typeface="Arial"/>
              </a:rPr>
              <a:t>ALTER</a:t>
            </a:r>
            <a:endParaRPr kumimoji="0" lang="en-NZ" sz="300" b="0" i="0" u="none" strike="noStrike" kern="1200" cap="none" spc="0" normalizeH="0" baseline="0" noProof="0">
              <a:ln>
                <a:noFill/>
              </a:ln>
              <a:solidFill>
                <a:prstClr val="white"/>
              </a:solidFill>
              <a:effectLst/>
              <a:uLnTx/>
              <a:uFillTx/>
              <a:ea typeface="+mn-ea"/>
              <a:cs typeface="Arial"/>
            </a:endParaRPr>
          </a:p>
        </p:txBody>
      </p:sp>
      <p:sp>
        <p:nvSpPr>
          <p:cNvPr id="57" name="Rectangle 8">
            <a:extLst>
              <a:ext uri="{FF2B5EF4-FFF2-40B4-BE49-F238E27FC236}">
                <a16:creationId xmlns:a16="http://schemas.microsoft.com/office/drawing/2014/main" id="{18F6F765-FADE-31F4-31EE-49F2F83F6BB4}"/>
              </a:ext>
            </a:extLst>
          </p:cNvPr>
          <p:cNvSpPr/>
          <p:nvPr/>
        </p:nvSpPr>
        <p:spPr>
          <a:xfrm>
            <a:off x="484124" y="3113607"/>
            <a:ext cx="8231798" cy="1293808"/>
          </a:xfrm>
          <a:prstGeom prst="rect">
            <a:avLst/>
          </a:prstGeom>
          <a:noFill/>
          <a:ln w="25400" cap="flat" cmpd="sng" algn="ctr">
            <a:solidFill>
              <a:srgbClr val="347475"/>
            </a:solidFill>
            <a:prstDash val="solid"/>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GB" sz="1200" b="0" i="0" u="none" strike="noStrike" kern="0" cap="none" spc="0" normalizeH="0" baseline="0" noProof="0">
              <a:ln>
                <a:noFill/>
              </a:ln>
              <a:solidFill>
                <a:prstClr val="white"/>
              </a:solidFill>
              <a:effectLst/>
              <a:uLnTx/>
              <a:uFillTx/>
              <a:ea typeface="+mn-ea"/>
              <a:cs typeface="Arial"/>
            </a:endParaRPr>
          </a:p>
        </p:txBody>
      </p:sp>
      <p:sp>
        <p:nvSpPr>
          <p:cNvPr id="58" name="Oval 12">
            <a:extLst>
              <a:ext uri="{FF2B5EF4-FFF2-40B4-BE49-F238E27FC236}">
                <a16:creationId xmlns:a16="http://schemas.microsoft.com/office/drawing/2014/main" id="{23585A37-1E58-C23F-75CA-94A15E94C04E}"/>
              </a:ext>
            </a:extLst>
          </p:cNvPr>
          <p:cNvSpPr>
            <a:spLocks noChangeAspect="1"/>
          </p:cNvSpPr>
          <p:nvPr/>
        </p:nvSpPr>
        <p:spPr>
          <a:xfrm>
            <a:off x="490340" y="3546291"/>
            <a:ext cx="396107" cy="396107"/>
          </a:xfrm>
          <a:prstGeom prst="ellipse">
            <a:avLst/>
          </a:prstGeom>
          <a:solidFill>
            <a:srgbClr val="2F3651"/>
          </a:solidFill>
          <a:ln w="25400" cap="flat" cmpd="sng" algn="ctr">
            <a:noFill/>
            <a:prstDash val="solid"/>
          </a:ln>
          <a:effectLst/>
        </p:spPr>
        <p:txBody>
          <a:bodyPr rtlCol="0" anchor="ctr"/>
          <a:lstStyle/>
          <a:p>
            <a:pPr marL="0" marR="0" lvl="0" indent="0" algn="ctr" defTabSz="685783" rtl="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Arial"/>
            </a:endParaRPr>
          </a:p>
        </p:txBody>
      </p:sp>
      <p:pic>
        <p:nvPicPr>
          <p:cNvPr id="59" name="Picture 12">
            <a:extLst>
              <a:ext uri="{FF2B5EF4-FFF2-40B4-BE49-F238E27FC236}">
                <a16:creationId xmlns:a16="http://schemas.microsoft.com/office/drawing/2014/main" id="{CD74D98B-9877-AB2A-CAD7-49C882385693}"/>
              </a:ext>
            </a:extLst>
          </p:cNvPr>
          <p:cNvPicPr>
            <a:picLocks noChangeAspect="1"/>
          </p:cNvPicPr>
          <p:nvPr/>
        </p:nvPicPr>
        <p:blipFill>
          <a:blip r:embed="rId15"/>
          <a:stretch>
            <a:fillRect/>
          </a:stretch>
        </p:blipFill>
        <p:spPr>
          <a:xfrm>
            <a:off x="546657" y="3622241"/>
            <a:ext cx="276068" cy="272336"/>
          </a:xfrm>
          <a:prstGeom prst="rect">
            <a:avLst/>
          </a:prstGeom>
        </p:spPr>
      </p:pic>
      <p:sp>
        <p:nvSpPr>
          <p:cNvPr id="61" name="Segnaposto testo 11">
            <a:extLst>
              <a:ext uri="{FF2B5EF4-FFF2-40B4-BE49-F238E27FC236}">
                <a16:creationId xmlns:a16="http://schemas.microsoft.com/office/drawing/2014/main" id="{6B121896-DBD7-5A83-FBCF-00869E85B2F6}"/>
              </a:ext>
            </a:extLst>
          </p:cNvPr>
          <p:cNvSpPr txBox="1">
            <a:spLocks/>
          </p:cNvSpPr>
          <p:nvPr/>
        </p:nvSpPr>
        <p:spPr>
          <a:xfrm>
            <a:off x="428078" y="4297157"/>
            <a:ext cx="8358953" cy="755027"/>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lvl="0">
              <a:defRPr/>
            </a:pPr>
            <a:r>
              <a:rPr kumimoji="0" lang="de-DE" sz="600" b="0" i="0" u="none" strike="noStrike" kern="1200" cap="none" spc="0" normalizeH="0" baseline="0" noProof="0">
                <a:ln>
                  <a:noFill/>
                </a:ln>
                <a:solidFill>
                  <a:srgbClr val="404040"/>
                </a:solidFill>
                <a:effectLst/>
                <a:uLnTx/>
                <a:uFillTx/>
                <a:latin typeface="+mn-lt"/>
                <a:ea typeface="Arial"/>
                <a:cs typeface="Arial"/>
              </a:rPr>
              <a:t>* Unbetroffene Familienmitglieder waren zwischen 1 und &lt; 45 Jahre alt und hatten einen FDR im Alter von &lt; 45 Jahren diagnostiziert.</a:t>
            </a:r>
            <a:r>
              <a:rPr kumimoji="0" lang="de-DE" sz="600" b="0" i="0" u="none" strike="noStrike" kern="1200" cap="none" spc="0" normalizeH="0" baseline="30000" noProof="0">
                <a:ln>
                  <a:noFill/>
                </a:ln>
                <a:solidFill>
                  <a:srgbClr val="404040"/>
                </a:solidFill>
                <a:effectLst/>
                <a:uLnTx/>
                <a:uFillTx/>
                <a:latin typeface="+mn-lt"/>
                <a:ea typeface="Arial"/>
                <a:cs typeface="Arial"/>
              </a:rPr>
              <a:t>2</a:t>
            </a:r>
            <a:r>
              <a:rPr kumimoji="0" lang="de-DE" sz="600" b="0" i="0" u="none" strike="noStrike" kern="1200" cap="none" spc="0" normalizeH="0" baseline="0" noProof="0">
                <a:ln>
                  <a:noFill/>
                </a:ln>
                <a:solidFill>
                  <a:srgbClr val="404040"/>
                </a:solidFill>
                <a:effectLst/>
                <a:uLnTx/>
                <a:uFillTx/>
                <a:latin typeface="+mn-lt"/>
                <a:ea typeface="Arial"/>
                <a:cs typeface="Arial"/>
              </a:rPr>
              <a:t> † Ab 2019 wurde die Früherkennung auf GADA und IAA geändert. Personen, die positiv auf einen der beiden </a:t>
            </a:r>
            <a:r>
              <a:rPr kumimoji="0" lang="de-DE" sz="600" b="0" i="0" u="none" strike="noStrike" kern="1200" cap="none" spc="0" normalizeH="0" baseline="0" noProof="0" err="1">
                <a:ln>
                  <a:noFill/>
                </a:ln>
                <a:solidFill>
                  <a:srgbClr val="404040"/>
                </a:solidFill>
                <a:effectLst/>
                <a:uLnTx/>
                <a:uFillTx/>
                <a:latin typeface="+mn-lt"/>
                <a:ea typeface="Arial"/>
                <a:cs typeface="Arial"/>
              </a:rPr>
              <a:t>IAk</a:t>
            </a:r>
            <a:r>
              <a:rPr kumimoji="0" lang="de-DE" sz="600" b="0" i="0" u="none" strike="noStrike" kern="1200" cap="none" spc="0" normalizeH="0" baseline="0" noProof="0">
                <a:ln>
                  <a:noFill/>
                </a:ln>
                <a:solidFill>
                  <a:srgbClr val="404040"/>
                </a:solidFill>
                <a:effectLst/>
                <a:uLnTx/>
                <a:uFillTx/>
                <a:latin typeface="+mn-lt"/>
                <a:ea typeface="Arial"/>
                <a:cs typeface="Arial"/>
              </a:rPr>
              <a:t> getestet wurden, wurden dann auf ZnT8A, IA-2A und ICA getestet. FDR: Verwandte/r ersten Grades; GADA: Glutaminsäure-Decarboxylase-Antikörper; IA-2A: Insulinoma-assoziiertes Antigen 2-Antikörper; IAA: Insulin-Autoantikörper; </a:t>
            </a:r>
            <a:r>
              <a:rPr lang="de-DE" sz="600" err="1">
                <a:solidFill>
                  <a:srgbClr val="404040"/>
                </a:solidFill>
                <a:latin typeface="+mn-lt"/>
                <a:ea typeface="Arial"/>
                <a:cs typeface="Arial"/>
              </a:rPr>
              <a:t>IAk</a:t>
            </a:r>
            <a:r>
              <a:rPr lang="de-DE" sz="600">
                <a:solidFill>
                  <a:srgbClr val="404040"/>
                </a:solidFill>
                <a:latin typeface="+mn-lt"/>
                <a:ea typeface="Arial"/>
                <a:cs typeface="Arial"/>
              </a:rPr>
              <a:t>: Inselautoantikörper; </a:t>
            </a:r>
            <a:r>
              <a:rPr kumimoji="0" lang="de-DE" sz="600" b="0" i="0" u="none" strike="noStrike" kern="1200" cap="none" spc="0" normalizeH="0" baseline="0" noProof="0">
                <a:ln>
                  <a:noFill/>
                </a:ln>
                <a:solidFill>
                  <a:srgbClr val="404040"/>
                </a:solidFill>
                <a:effectLst/>
                <a:uLnTx/>
                <a:uFillTx/>
                <a:latin typeface="+mn-lt"/>
                <a:ea typeface="Arial"/>
                <a:cs typeface="Arial"/>
              </a:rPr>
              <a:t>N/A: Ergebnisse noch nicht verfügbar; T1DRA: Type 1 Diabetes Risk in </a:t>
            </a:r>
            <a:r>
              <a:rPr kumimoji="0" lang="de-DE" sz="600" b="0" i="0" u="none" strike="noStrike" kern="1200" cap="none" spc="0" normalizeH="0" baseline="0" noProof="0" err="1">
                <a:ln>
                  <a:noFill/>
                </a:ln>
                <a:solidFill>
                  <a:srgbClr val="404040"/>
                </a:solidFill>
                <a:effectLst/>
                <a:uLnTx/>
                <a:uFillTx/>
                <a:latin typeface="+mn-lt"/>
                <a:ea typeface="Arial"/>
                <a:cs typeface="Arial"/>
              </a:rPr>
              <a:t>Adults</a:t>
            </a:r>
            <a:r>
              <a:rPr kumimoji="0" lang="de-DE" sz="600" b="0" i="0" u="none" strike="noStrike" kern="1200" cap="none" spc="0" normalizeH="0" baseline="0" noProof="0">
                <a:ln>
                  <a:noFill/>
                </a:ln>
                <a:solidFill>
                  <a:srgbClr val="404040"/>
                </a:solidFill>
                <a:effectLst/>
                <a:uLnTx/>
                <a:uFillTx/>
                <a:latin typeface="+mn-lt"/>
                <a:ea typeface="Arial"/>
                <a:cs typeface="Arial"/>
              </a:rPr>
              <a:t>; T1D: Typ-1-Diabetes; TN01: </a:t>
            </a:r>
            <a:r>
              <a:rPr kumimoji="0" lang="de-DE" sz="600" b="0" i="0" u="none" strike="noStrike" kern="1200" cap="none" spc="0" normalizeH="0" baseline="0" noProof="0" err="1">
                <a:ln>
                  <a:noFill/>
                </a:ln>
                <a:solidFill>
                  <a:srgbClr val="404040"/>
                </a:solidFill>
                <a:effectLst/>
                <a:uLnTx/>
                <a:uFillTx/>
                <a:latin typeface="+mn-lt"/>
                <a:ea typeface="Arial"/>
                <a:cs typeface="Arial"/>
              </a:rPr>
              <a:t>TrialNet</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Pathway</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to</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Prevention</a:t>
            </a:r>
            <a:r>
              <a:rPr kumimoji="0" lang="de-DE" sz="600" b="0" i="0" u="none" strike="noStrike" kern="1200" cap="none" spc="0" normalizeH="0" baseline="0" noProof="0">
                <a:ln>
                  <a:noFill/>
                </a:ln>
                <a:solidFill>
                  <a:srgbClr val="404040"/>
                </a:solidFill>
                <a:effectLst/>
                <a:uLnTx/>
                <a:uFillTx/>
                <a:latin typeface="+mn-lt"/>
                <a:ea typeface="Arial"/>
                <a:cs typeface="Arial"/>
              </a:rPr>
              <a:t> 01; </a:t>
            </a:r>
            <a:r>
              <a:rPr kumimoji="0" lang="de-DE" sz="600" b="0" i="0" u="none" strike="noStrike" kern="1200" cap="none" spc="0" normalizeH="0" baseline="0" noProof="0" err="1">
                <a:ln>
                  <a:noFill/>
                </a:ln>
                <a:solidFill>
                  <a:srgbClr val="404040"/>
                </a:solidFill>
                <a:effectLst/>
                <a:uLnTx/>
                <a:uFillTx/>
                <a:latin typeface="+mn-lt"/>
                <a:ea typeface="Arial"/>
                <a:cs typeface="Arial"/>
              </a:rPr>
              <a:t>tTGA</a:t>
            </a:r>
            <a:r>
              <a:rPr kumimoji="0" lang="de-DE" sz="600" b="0" i="0" u="none" strike="noStrike" kern="1200" cap="none" spc="0" normalizeH="0" baseline="0" noProof="0">
                <a:ln>
                  <a:noFill/>
                </a:ln>
                <a:solidFill>
                  <a:srgbClr val="404040"/>
                </a:solidFill>
                <a:effectLst/>
                <a:uLnTx/>
                <a:uFillTx/>
                <a:latin typeface="+mn-lt"/>
                <a:ea typeface="Arial"/>
                <a:cs typeface="Arial"/>
              </a:rPr>
              <a:t>: Gewebetransglutaminase-Antikörper, UK: United </a:t>
            </a:r>
            <a:r>
              <a:rPr kumimoji="0" lang="de-DE" sz="600" b="0" i="0" u="none" strike="noStrike" kern="1200" cap="none" spc="0" normalizeH="0" baseline="0" noProof="0" err="1">
                <a:ln>
                  <a:noFill/>
                </a:ln>
                <a:solidFill>
                  <a:srgbClr val="404040"/>
                </a:solidFill>
                <a:effectLst/>
                <a:uLnTx/>
                <a:uFillTx/>
                <a:latin typeface="+mn-lt"/>
                <a:ea typeface="Arial"/>
                <a:cs typeface="Arial"/>
              </a:rPr>
              <a:t>Kongdom</a:t>
            </a:r>
            <a:r>
              <a:rPr kumimoji="0" lang="de-DE" sz="600" b="0" i="0" u="none" strike="noStrike" kern="1200" cap="none" spc="0" normalizeH="0" baseline="0" noProof="0">
                <a:ln>
                  <a:noFill/>
                </a:ln>
                <a:solidFill>
                  <a:srgbClr val="404040"/>
                </a:solidFill>
                <a:effectLst/>
                <a:uLnTx/>
                <a:uFillTx/>
                <a:latin typeface="+mn-lt"/>
                <a:ea typeface="Arial"/>
                <a:cs typeface="Arial"/>
              </a:rPr>
              <a:t>, Vereinigtes </a:t>
            </a:r>
            <a:r>
              <a:rPr kumimoji="0" lang="de-DE" sz="600" b="0" i="0" u="none" strike="noStrike" kern="1200" cap="none" spc="0" normalizeH="0" baseline="0" noProof="0" err="1">
                <a:ln>
                  <a:noFill/>
                </a:ln>
                <a:solidFill>
                  <a:srgbClr val="404040"/>
                </a:solidFill>
                <a:effectLst/>
                <a:uLnTx/>
                <a:uFillTx/>
                <a:latin typeface="+mn-lt"/>
                <a:ea typeface="Arial"/>
                <a:cs typeface="Arial"/>
              </a:rPr>
              <a:t>Königkreich</a:t>
            </a:r>
            <a:r>
              <a:rPr kumimoji="0" lang="de-DE" sz="600" b="0" i="0" u="none" strike="noStrike" kern="1200" cap="none" spc="0" normalizeH="0" baseline="0" noProof="0">
                <a:ln>
                  <a:noFill/>
                </a:ln>
                <a:solidFill>
                  <a:srgbClr val="404040"/>
                </a:solidFill>
                <a:effectLst/>
                <a:uLnTx/>
                <a:uFillTx/>
                <a:latin typeface="+mn-lt"/>
                <a:ea typeface="Arial"/>
                <a:cs typeface="Arial"/>
              </a:rPr>
              <a:t>; ZnT8A: Zinktransporter 8-Antikörper.</a:t>
            </a:r>
            <a:endParaRPr kumimoji="0" lang="de-DE"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en-US" sz="600" b="1" i="0" u="none" strike="noStrike" kern="1200" cap="none" spc="0" normalizeH="0" baseline="0" noProof="0">
                <a:ln>
                  <a:noFill/>
                </a:ln>
                <a:solidFill>
                  <a:srgbClr val="404040"/>
                </a:solidFill>
                <a:effectLst/>
                <a:uLnTx/>
                <a:uFillTx/>
                <a:latin typeface="+mn-lt"/>
                <a:ea typeface="Arial"/>
                <a:cs typeface="Arial"/>
              </a:rPr>
              <a:t>1. </a:t>
            </a:r>
            <a:r>
              <a:rPr kumimoji="0" lang="en-US" sz="600" b="0" i="0" u="none" strike="noStrike" kern="1200" cap="none" spc="0" normalizeH="0" baseline="0" noProof="0">
                <a:ln>
                  <a:noFill/>
                </a:ln>
                <a:solidFill>
                  <a:srgbClr val="404040"/>
                </a:solidFill>
                <a:effectLst/>
                <a:uLnTx/>
                <a:uFillTx/>
                <a:latin typeface="+mn-lt"/>
                <a:ea typeface="Arial"/>
                <a:cs typeface="Arial"/>
              </a:rPr>
              <a:t>Sims EK </a:t>
            </a:r>
            <a:r>
              <a:rPr kumimoji="0" lang="en-US" sz="600" b="0" i="1" u="none" strike="noStrike" kern="1200" cap="none" spc="0" normalizeH="0" baseline="0" noProof="0">
                <a:ln>
                  <a:noFill/>
                </a:ln>
                <a:solidFill>
                  <a:srgbClr val="404040"/>
                </a:solidFill>
                <a:effectLst/>
                <a:uLnTx/>
                <a:uFillTx/>
                <a:latin typeface="+mn-lt"/>
                <a:ea typeface="Arial"/>
                <a:cs typeface="Arial"/>
              </a:rPr>
              <a:t>et al. Diabetes </a:t>
            </a:r>
            <a:r>
              <a:rPr kumimoji="0" lang="en-US" sz="600" b="0" i="0" u="none" strike="noStrike" kern="1200" cap="none" spc="0" normalizeH="0" baseline="0" noProof="0">
                <a:ln>
                  <a:noFill/>
                </a:ln>
                <a:solidFill>
                  <a:srgbClr val="404040"/>
                </a:solidFill>
                <a:effectLst/>
                <a:uLnTx/>
                <a:uFillTx/>
                <a:latin typeface="+mn-lt"/>
                <a:ea typeface="Arial"/>
                <a:cs typeface="Arial"/>
              </a:rPr>
              <a:t>2022; 71: 610</a:t>
            </a:r>
            <a:r>
              <a:rPr lang="de-DE" sz="600">
                <a:solidFill>
                  <a:srgbClr val="404040"/>
                </a:solidFill>
                <a:latin typeface="+mn-lt"/>
              </a:rPr>
              <a:t>–</a:t>
            </a:r>
            <a:r>
              <a:rPr kumimoji="0" lang="en-US" sz="600" b="0" i="0" u="none" strike="noStrike" kern="1200" cap="none" spc="0" normalizeH="0" baseline="0" noProof="0">
                <a:ln>
                  <a:noFill/>
                </a:ln>
                <a:solidFill>
                  <a:srgbClr val="404040"/>
                </a:solidFill>
                <a:effectLst/>
                <a:uLnTx/>
                <a:uFillTx/>
                <a:latin typeface="+mn-lt"/>
                <a:ea typeface="Arial"/>
                <a:cs typeface="Arial"/>
              </a:rPr>
              <a:t>23. </a:t>
            </a:r>
            <a:r>
              <a:rPr kumimoji="0" lang="en-US" sz="600" b="1" i="0" u="none" strike="noStrike" kern="1200" cap="none" spc="0" normalizeH="0" baseline="0" noProof="0">
                <a:ln>
                  <a:noFill/>
                </a:ln>
                <a:solidFill>
                  <a:srgbClr val="404040"/>
                </a:solidFill>
                <a:effectLst/>
                <a:uLnTx/>
                <a:uFillTx/>
                <a:latin typeface="+mn-lt"/>
                <a:ea typeface="Arial"/>
                <a:cs typeface="Arial"/>
              </a:rPr>
              <a:t>2.</a:t>
            </a:r>
            <a:r>
              <a:rPr kumimoji="0" lang="en-US" sz="600" b="0" i="0" u="none" strike="noStrike" kern="1200" cap="none" spc="0" normalizeH="0" baseline="0" noProof="0">
                <a:ln>
                  <a:noFill/>
                </a:ln>
                <a:solidFill>
                  <a:srgbClr val="404040"/>
                </a:solidFill>
                <a:effectLst/>
                <a:uLnTx/>
                <a:uFillTx/>
                <a:latin typeface="+mn-lt"/>
                <a:ea typeface="Arial"/>
                <a:cs typeface="Arial"/>
              </a:rPr>
              <a:t> INNODIA. </a:t>
            </a:r>
            <a:r>
              <a:rPr kumimoji="0" lang="en-US" sz="600" b="0" i="0" u="none" strike="noStrike" kern="1200" cap="none" spc="0" normalizeH="0" baseline="0" noProof="0">
                <a:ln>
                  <a:noFill/>
                </a:ln>
                <a:solidFill>
                  <a:srgbClr val="404040"/>
                </a:solidFill>
                <a:effectLst/>
                <a:uLnTx/>
                <a:uFillTx/>
                <a:latin typeface="+mn-lt"/>
                <a:ea typeface="Arial"/>
                <a:cs typeface="Arial"/>
                <a:hlinkClick r:id="rId16">
                  <a:extLst>
                    <a:ext uri="{A12FA001-AC4F-418D-AE19-62706E023703}">
                      <ahyp:hlinkClr xmlns:ahyp="http://schemas.microsoft.com/office/drawing/2018/hyperlinkcolor" val="tx"/>
                    </a:ext>
                  </a:extLst>
                </a:hlinkClick>
              </a:rPr>
              <a:t>https://bepartofresearch.nihr.ac.uk/trial-details/trial-detail?trialId=19033&amp;location=&amp;distance=</a:t>
            </a:r>
            <a:r>
              <a:rPr kumimoji="0" lang="en-US" sz="600" b="0" i="0" u="none" strike="noStrike" kern="1200" cap="none" spc="0" normalizeH="0" baseline="0" noProof="0">
                <a:ln>
                  <a:noFill/>
                </a:ln>
                <a:solidFill>
                  <a:srgbClr val="404040"/>
                </a:solidFill>
                <a:effectLst/>
                <a:uLnTx/>
                <a:uFillTx/>
                <a:latin typeface="+mn-lt"/>
                <a:ea typeface="Arial"/>
                <a:cs typeface="Arial"/>
              </a:rPr>
              <a:t>. Zuletzt </a:t>
            </a:r>
            <a:r>
              <a:rPr kumimoji="0" lang="en-US" sz="600" b="0" i="0" u="none" strike="noStrike" kern="1200" cap="none" spc="0" normalizeH="0" baseline="0" noProof="0" err="1">
                <a:ln>
                  <a:noFill/>
                </a:ln>
                <a:solidFill>
                  <a:srgbClr val="404040"/>
                </a:solidFill>
                <a:effectLst/>
                <a:uLnTx/>
                <a:uFillTx/>
                <a:latin typeface="+mn-lt"/>
                <a:ea typeface="Arial"/>
                <a:cs typeface="Arial"/>
              </a:rPr>
              <a:t>abgerufen</a:t>
            </a:r>
            <a:r>
              <a:rPr kumimoji="0" lang="en-US" sz="600" b="0" i="0" u="none" strike="noStrike" kern="1200" cap="none" spc="0" normalizeH="0" baseline="0" noProof="0">
                <a:ln>
                  <a:noFill/>
                </a:ln>
                <a:solidFill>
                  <a:srgbClr val="404040"/>
                </a:solidFill>
                <a:effectLst/>
                <a:uLnTx/>
                <a:uFillTx/>
                <a:latin typeface="+mn-lt"/>
                <a:ea typeface="Arial"/>
                <a:cs typeface="Arial"/>
              </a:rPr>
              <a:t> am 12.01.2026.                                      </a:t>
            </a:r>
            <a:r>
              <a:rPr kumimoji="0" lang="en-US" sz="600" b="1" i="0" u="none" strike="noStrike" kern="1200" cap="none" spc="0" normalizeH="0" baseline="0" noProof="0">
                <a:ln>
                  <a:noFill/>
                </a:ln>
                <a:solidFill>
                  <a:srgbClr val="404040"/>
                </a:solidFill>
                <a:effectLst/>
                <a:uLnTx/>
                <a:uFillTx/>
                <a:latin typeface="+mn-lt"/>
                <a:ea typeface="Arial"/>
                <a:cs typeface="Arial"/>
              </a:rPr>
              <a:t>3.</a:t>
            </a:r>
            <a:r>
              <a:rPr kumimoji="0" lang="en-US" sz="600" b="0" i="0" u="none" strike="noStrike" kern="1200" cap="none" spc="0" normalizeH="0" baseline="0" noProof="0">
                <a:ln>
                  <a:noFill/>
                </a:ln>
                <a:solidFill>
                  <a:srgbClr val="404040"/>
                </a:solidFill>
                <a:effectLst/>
                <a:uLnTx/>
                <a:uFillTx/>
                <a:latin typeface="+mn-lt"/>
                <a:ea typeface="Arial"/>
                <a:cs typeface="Arial"/>
              </a:rPr>
              <a:t> ELSA. </a:t>
            </a:r>
            <a:r>
              <a:rPr kumimoji="0" lang="en-US" sz="600" b="0" i="0" u="none" strike="noStrike" kern="1200" cap="none" spc="0" normalizeH="0" baseline="0" noProof="0">
                <a:ln>
                  <a:noFill/>
                </a:ln>
                <a:solidFill>
                  <a:srgbClr val="404040"/>
                </a:solidFill>
                <a:effectLst/>
                <a:uLnTx/>
                <a:uFillTx/>
                <a:latin typeface="+mn-lt"/>
                <a:ea typeface="Arial"/>
                <a:cs typeface="Arial"/>
                <a:hlinkClick r:id="rId17">
                  <a:extLst>
                    <a:ext uri="{A12FA001-AC4F-418D-AE19-62706E023703}">
                      <ahyp:hlinkClr xmlns:ahyp="http://schemas.microsoft.com/office/drawing/2018/hyperlinkcolor" val="tx"/>
                    </a:ext>
                  </a:extLst>
                </a:hlinkClick>
              </a:rPr>
              <a:t>https://www.elsadiabetes.nhs.uk/about/</a:t>
            </a:r>
            <a:r>
              <a:rPr kumimoji="0" lang="en-US" sz="600" b="0" i="0" u="none" strike="noStrike" kern="1200" cap="none" spc="0" normalizeH="0" baseline="0" noProof="0">
                <a:ln>
                  <a:noFill/>
                </a:ln>
                <a:solidFill>
                  <a:srgbClr val="404040"/>
                </a:solidFill>
                <a:effectLst/>
                <a:uLnTx/>
                <a:uFillTx/>
                <a:latin typeface="+mn-lt"/>
                <a:ea typeface="Arial"/>
                <a:cs typeface="Arial"/>
              </a:rPr>
              <a:t>. Zuletzt </a:t>
            </a:r>
            <a:r>
              <a:rPr kumimoji="0" lang="en-US" sz="600" b="0" i="0" u="none" strike="noStrike" kern="1200" cap="none" spc="0" normalizeH="0" baseline="0" noProof="0" err="1">
                <a:ln>
                  <a:noFill/>
                </a:ln>
                <a:solidFill>
                  <a:srgbClr val="404040"/>
                </a:solidFill>
                <a:effectLst/>
                <a:uLnTx/>
                <a:uFillTx/>
                <a:latin typeface="+mn-lt"/>
                <a:ea typeface="Arial"/>
                <a:cs typeface="Arial"/>
              </a:rPr>
              <a:t>abgerufen</a:t>
            </a:r>
            <a:r>
              <a:rPr kumimoji="0" lang="en-US" sz="600" b="0" i="0" u="none" strike="noStrike" kern="1200" cap="none" spc="0" normalizeH="0" baseline="0" noProof="0">
                <a:ln>
                  <a:noFill/>
                </a:ln>
                <a:solidFill>
                  <a:srgbClr val="404040"/>
                </a:solidFill>
                <a:effectLst/>
                <a:uLnTx/>
                <a:uFillTx/>
                <a:latin typeface="+mn-lt"/>
                <a:ea typeface="Arial"/>
                <a:cs typeface="Arial"/>
              </a:rPr>
              <a:t> am 12.01.2026. </a:t>
            </a:r>
            <a:r>
              <a:rPr kumimoji="0" lang="en-US" sz="600" b="1" i="0" u="none" strike="noStrike" kern="1200" cap="none" spc="0" normalizeH="0" baseline="0" noProof="0">
                <a:ln>
                  <a:noFill/>
                </a:ln>
                <a:solidFill>
                  <a:srgbClr val="404040"/>
                </a:solidFill>
                <a:effectLst/>
                <a:uLnTx/>
                <a:uFillTx/>
                <a:latin typeface="+mn-lt"/>
                <a:ea typeface="Arial"/>
                <a:cs typeface="Arial"/>
              </a:rPr>
              <a:t>4.</a:t>
            </a:r>
            <a:r>
              <a:rPr kumimoji="0" lang="en-US" sz="600" b="0" i="0" u="none" strike="noStrike" kern="1200" cap="none" spc="0" normalizeH="0" baseline="0" noProof="0">
                <a:ln>
                  <a:noFill/>
                </a:ln>
                <a:solidFill>
                  <a:srgbClr val="404040"/>
                </a:solidFill>
                <a:effectLst/>
                <a:uLnTx/>
                <a:uFillTx/>
                <a:latin typeface="+mn-lt"/>
                <a:ea typeface="Arial"/>
                <a:cs typeface="Arial"/>
              </a:rPr>
              <a:t> T1DRA. </a:t>
            </a:r>
            <a:r>
              <a:rPr kumimoji="0" lang="en-US" sz="600" b="0" i="0" u="none" strike="noStrike" kern="1200" cap="none" spc="0" normalizeH="0" baseline="0" noProof="0">
                <a:ln>
                  <a:noFill/>
                </a:ln>
                <a:solidFill>
                  <a:srgbClr val="404040"/>
                </a:solidFill>
                <a:effectLst/>
                <a:uLnTx/>
                <a:uFillTx/>
                <a:latin typeface="+mn-lt"/>
                <a:ea typeface="Arial"/>
                <a:cs typeface="Arial"/>
                <a:hlinkClick r:id="rId18">
                  <a:extLst>
                    <a:ext uri="{A12FA001-AC4F-418D-AE19-62706E023703}">
                      <ahyp:hlinkClr xmlns:ahyp="http://schemas.microsoft.com/office/drawing/2018/hyperlinkcolor" val="tx"/>
                    </a:ext>
                  </a:extLst>
                </a:hlinkClick>
              </a:rPr>
              <a:t>https://t1dra.bristol.ac.uk/</a:t>
            </a:r>
            <a:r>
              <a:rPr kumimoji="0" lang="en-US" sz="600" b="0" i="0" u="none" strike="noStrike" kern="1200" cap="none" spc="0" normalizeH="0" baseline="0" noProof="0">
                <a:ln>
                  <a:noFill/>
                </a:ln>
                <a:solidFill>
                  <a:srgbClr val="404040"/>
                </a:solidFill>
                <a:effectLst/>
                <a:uLnTx/>
                <a:uFillTx/>
                <a:latin typeface="+mn-lt"/>
                <a:ea typeface="Arial"/>
                <a:cs typeface="Arial"/>
              </a:rPr>
              <a:t>. Zuletzt </a:t>
            </a:r>
            <a:r>
              <a:rPr kumimoji="0" lang="en-US" sz="600" b="0" i="0" u="none" strike="noStrike" kern="1200" cap="none" spc="0" normalizeH="0" baseline="0" noProof="0" err="1">
                <a:ln>
                  <a:noFill/>
                </a:ln>
                <a:solidFill>
                  <a:srgbClr val="404040"/>
                </a:solidFill>
                <a:effectLst/>
                <a:uLnTx/>
                <a:uFillTx/>
                <a:latin typeface="+mn-lt"/>
                <a:ea typeface="Arial"/>
                <a:cs typeface="Arial"/>
              </a:rPr>
              <a:t>abgerufen</a:t>
            </a:r>
            <a:r>
              <a:rPr kumimoji="0" lang="en-US" sz="600" b="0" i="0" u="none" strike="noStrike" kern="1200" cap="none" spc="0" normalizeH="0" baseline="0" noProof="0">
                <a:ln>
                  <a:noFill/>
                </a:ln>
                <a:solidFill>
                  <a:srgbClr val="404040"/>
                </a:solidFill>
                <a:effectLst/>
                <a:uLnTx/>
                <a:uFillTx/>
                <a:latin typeface="+mn-lt"/>
                <a:ea typeface="Arial"/>
                <a:cs typeface="Arial"/>
              </a:rPr>
              <a:t> am 12.01.2026.</a:t>
            </a:r>
          </a:p>
        </p:txBody>
      </p:sp>
    </p:spTree>
    <p:extLst>
      <p:ext uri="{BB962C8B-B14F-4D97-AF65-F5344CB8AC3E}">
        <p14:creationId xmlns:p14="http://schemas.microsoft.com/office/powerpoint/2010/main" val="3438921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platzhalter 9">
            <a:extLst>
              <a:ext uri="{FF2B5EF4-FFF2-40B4-BE49-F238E27FC236}">
                <a16:creationId xmlns:a16="http://schemas.microsoft.com/office/drawing/2014/main" id="{649D7C1C-7711-3D7B-84FF-4C243B4C556C}"/>
              </a:ext>
            </a:extLst>
          </p:cNvPr>
          <p:cNvSpPr txBox="1">
            <a:spLocks/>
          </p:cNvSpPr>
          <p:nvPr/>
        </p:nvSpPr>
        <p:spPr>
          <a:xfrm>
            <a:off x="314409" y="12297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Reduktion von DKA bei der klinischen Diagnose des T1D durch öffentliche Kampagne  +  Antikörperbestimmung?</a:t>
            </a:r>
          </a:p>
        </p:txBody>
      </p:sp>
      <p:graphicFrame>
        <p:nvGraphicFramePr>
          <p:cNvPr id="10" name="Diagramm 9">
            <a:extLst>
              <a:ext uri="{FF2B5EF4-FFF2-40B4-BE49-F238E27FC236}">
                <a16:creationId xmlns:a16="http://schemas.microsoft.com/office/drawing/2014/main" id="{28DE6B33-464D-6450-5272-76E6723CBECA}"/>
              </a:ext>
            </a:extLst>
          </p:cNvPr>
          <p:cNvGraphicFramePr/>
          <p:nvPr>
            <p:extLst>
              <p:ext uri="{D42A27DB-BD31-4B8C-83A1-F6EECF244321}">
                <p14:modId xmlns:p14="http://schemas.microsoft.com/office/powerpoint/2010/main" val="1573444861"/>
              </p:ext>
            </p:extLst>
          </p:nvPr>
        </p:nvGraphicFramePr>
        <p:xfrm>
          <a:off x="2167673" y="1778176"/>
          <a:ext cx="1722684" cy="2374325"/>
        </p:xfrm>
        <a:graphic>
          <a:graphicData uri="http://schemas.openxmlformats.org/drawingml/2006/chart">
            <c:chart xmlns:c="http://schemas.openxmlformats.org/drawingml/2006/chart" xmlns:r="http://schemas.openxmlformats.org/officeDocument/2006/relationships" r:id="rId4"/>
          </a:graphicData>
        </a:graphic>
      </p:graphicFrame>
      <p:sp>
        <p:nvSpPr>
          <p:cNvPr id="4" name="Textplatzhalter 3">
            <a:extLst>
              <a:ext uri="{FF2B5EF4-FFF2-40B4-BE49-F238E27FC236}">
                <a16:creationId xmlns:a16="http://schemas.microsoft.com/office/drawing/2014/main" id="{85855401-DE01-3295-08CB-43EF7B28B8B3}"/>
              </a:ext>
            </a:extLst>
          </p:cNvPr>
          <p:cNvSpPr>
            <a:spLocks noGrp="1"/>
          </p:cNvSpPr>
          <p:nvPr>
            <p:ph type="body" sz="quarter" idx="21"/>
          </p:nvPr>
        </p:nvSpPr>
        <p:spPr>
          <a:xfrm>
            <a:off x="235918" y="4194127"/>
            <a:ext cx="3810280" cy="273388"/>
          </a:xfrm>
        </p:spPr>
        <p:txBody>
          <a:bodyPr/>
          <a:lstStyle/>
          <a:p>
            <a:pPr algn="ctr"/>
            <a:r>
              <a:rPr lang="de-DE" sz="900">
                <a:solidFill>
                  <a:srgbClr val="404040"/>
                </a:solidFill>
              </a:rPr>
              <a:t>2015-2017, ca. 17.000 Kinder/Eltern informiert</a:t>
            </a:r>
            <a:endParaRPr lang="en-AU" sz="900">
              <a:solidFill>
                <a:srgbClr val="404040"/>
              </a:solidFill>
            </a:endParaRPr>
          </a:p>
        </p:txBody>
      </p:sp>
      <p:cxnSp>
        <p:nvCxnSpPr>
          <p:cNvPr id="15" name="Gerade Verbindung mit Pfeil 14">
            <a:extLst>
              <a:ext uri="{FF2B5EF4-FFF2-40B4-BE49-F238E27FC236}">
                <a16:creationId xmlns:a16="http://schemas.microsoft.com/office/drawing/2014/main" id="{E3ABFC71-D705-29C0-0047-8189075A76CD}"/>
              </a:ext>
            </a:extLst>
          </p:cNvPr>
          <p:cNvCxnSpPr>
            <a:cxnSpLocks/>
          </p:cNvCxnSpPr>
          <p:nvPr/>
        </p:nvCxnSpPr>
        <p:spPr>
          <a:xfrm>
            <a:off x="3206009" y="2263257"/>
            <a:ext cx="260521" cy="490887"/>
          </a:xfrm>
          <a:prstGeom prst="straightConnector1">
            <a:avLst/>
          </a:prstGeom>
          <a:ln w="22225">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19" name="Textfeld 18">
            <a:extLst>
              <a:ext uri="{FF2B5EF4-FFF2-40B4-BE49-F238E27FC236}">
                <a16:creationId xmlns:a16="http://schemas.microsoft.com/office/drawing/2014/main" id="{2A98E333-2084-05B0-25A7-BF17995CFCFF}"/>
              </a:ext>
            </a:extLst>
          </p:cNvPr>
          <p:cNvSpPr txBox="1"/>
          <p:nvPr/>
        </p:nvSpPr>
        <p:spPr>
          <a:xfrm>
            <a:off x="461007" y="1222314"/>
            <a:ext cx="3360103" cy="430887"/>
          </a:xfrm>
          <a:prstGeom prst="rect">
            <a:avLst/>
          </a:prstGeom>
          <a:noFill/>
        </p:spPr>
        <p:txBody>
          <a:bodyPr wrap="square">
            <a:spAutoFit/>
          </a:bodyPr>
          <a:lstStyle/>
          <a:p>
            <a:pPr algn="ctr" defTabSz="685800"/>
            <a:r>
              <a:rPr lang="de-DE" sz="1050" b="1">
                <a:solidFill>
                  <a:srgbClr val="404040"/>
                </a:solidFill>
              </a:rPr>
              <a:t>Die Stuttgarter </a:t>
            </a:r>
          </a:p>
          <a:p>
            <a:pPr algn="ctr" defTabSz="685800"/>
            <a:r>
              <a:rPr lang="de-DE" sz="1050" b="1">
                <a:solidFill>
                  <a:srgbClr val="404040"/>
                </a:solidFill>
              </a:rPr>
              <a:t>Diabetes-Aufklärungskampagne</a:t>
            </a:r>
            <a:r>
              <a:rPr lang="de-DE" sz="1050" b="1" baseline="30000">
                <a:solidFill>
                  <a:srgbClr val="404040"/>
                </a:solidFill>
              </a:rPr>
              <a:t>1</a:t>
            </a:r>
            <a:endParaRPr lang="de-DE" sz="1050" b="1" baseline="30000">
              <a:solidFill>
                <a:srgbClr val="404040"/>
              </a:solidFill>
              <a:latin typeface="Verdana"/>
            </a:endParaRPr>
          </a:p>
        </p:txBody>
      </p:sp>
      <p:pic>
        <p:nvPicPr>
          <p:cNvPr id="5" name="Grafik 4">
            <a:extLst>
              <a:ext uri="{FF2B5EF4-FFF2-40B4-BE49-F238E27FC236}">
                <a16:creationId xmlns:a16="http://schemas.microsoft.com/office/drawing/2014/main" id="{2FEC8E5D-BAA7-6186-5C48-4168CF478BA9}"/>
              </a:ext>
            </a:extLst>
          </p:cNvPr>
          <p:cNvPicPr>
            <a:picLocks noChangeAspect="1"/>
          </p:cNvPicPr>
          <p:nvPr/>
        </p:nvPicPr>
        <p:blipFill>
          <a:blip r:embed="rId5"/>
          <a:stretch>
            <a:fillRect/>
          </a:stretch>
        </p:blipFill>
        <p:spPr>
          <a:xfrm>
            <a:off x="455866" y="1901008"/>
            <a:ext cx="1565163" cy="1526158"/>
          </a:xfrm>
          <a:prstGeom prst="rect">
            <a:avLst/>
          </a:prstGeom>
          <a:ln w="15875">
            <a:solidFill>
              <a:schemeClr val="accent6">
                <a:lumMod val="75000"/>
              </a:schemeClr>
            </a:solidFill>
          </a:ln>
        </p:spPr>
      </p:pic>
      <p:graphicFrame>
        <p:nvGraphicFramePr>
          <p:cNvPr id="9" name="Diagramm 8">
            <a:extLst>
              <a:ext uri="{FF2B5EF4-FFF2-40B4-BE49-F238E27FC236}">
                <a16:creationId xmlns:a16="http://schemas.microsoft.com/office/drawing/2014/main" id="{1DC7C8A5-E5C6-71FE-54E7-77B76307969C}"/>
              </a:ext>
            </a:extLst>
          </p:cNvPr>
          <p:cNvGraphicFramePr/>
          <p:nvPr>
            <p:extLst>
              <p:ext uri="{D42A27DB-BD31-4B8C-83A1-F6EECF244321}">
                <p14:modId xmlns:p14="http://schemas.microsoft.com/office/powerpoint/2010/main" val="3581486474"/>
              </p:ext>
            </p:extLst>
          </p:nvPr>
        </p:nvGraphicFramePr>
        <p:xfrm>
          <a:off x="5913274" y="1778176"/>
          <a:ext cx="2910607" cy="2739234"/>
        </p:xfrm>
        <a:graphic>
          <a:graphicData uri="http://schemas.openxmlformats.org/drawingml/2006/chart">
            <c:chart xmlns:c="http://schemas.openxmlformats.org/drawingml/2006/chart" xmlns:r="http://schemas.openxmlformats.org/officeDocument/2006/relationships" r:id="rId6"/>
          </a:graphicData>
        </a:graphic>
      </p:graphicFrame>
      <p:cxnSp>
        <p:nvCxnSpPr>
          <p:cNvPr id="11" name="Gerade Verbindung mit Pfeil 10">
            <a:extLst>
              <a:ext uri="{FF2B5EF4-FFF2-40B4-BE49-F238E27FC236}">
                <a16:creationId xmlns:a16="http://schemas.microsoft.com/office/drawing/2014/main" id="{7844CD37-0A05-2DDE-A767-C8DE6F7E36FF}"/>
              </a:ext>
            </a:extLst>
          </p:cNvPr>
          <p:cNvCxnSpPr>
            <a:cxnSpLocks/>
          </p:cNvCxnSpPr>
          <p:nvPr/>
        </p:nvCxnSpPr>
        <p:spPr>
          <a:xfrm>
            <a:off x="8120417" y="2333768"/>
            <a:ext cx="204028" cy="1219923"/>
          </a:xfrm>
          <a:prstGeom prst="straightConnector1">
            <a:avLst/>
          </a:prstGeom>
          <a:ln w="53975">
            <a:solidFill>
              <a:srgbClr val="FF0000"/>
            </a:solidFill>
            <a:tailEnd type="triangle"/>
          </a:ln>
        </p:spPr>
        <p:style>
          <a:lnRef idx="1">
            <a:schemeClr val="accent1"/>
          </a:lnRef>
          <a:fillRef idx="0">
            <a:schemeClr val="accent1"/>
          </a:fillRef>
          <a:effectRef idx="0">
            <a:schemeClr val="accent1"/>
          </a:effectRef>
          <a:fontRef idx="minor">
            <a:schemeClr val="tx1"/>
          </a:fontRef>
        </p:style>
      </p:cxnSp>
      <p:pic>
        <p:nvPicPr>
          <p:cNvPr id="2050" name="Picture 2" descr="antibody png 20 free Cliparts | Download images on Clipground 2023">
            <a:extLst>
              <a:ext uri="{FF2B5EF4-FFF2-40B4-BE49-F238E27FC236}">
                <a16:creationId xmlns:a16="http://schemas.microsoft.com/office/drawing/2014/main" id="{2256C7B7-04A7-420F-4D5A-2924457592A4}"/>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340990" y="1901008"/>
            <a:ext cx="1417615" cy="1531616"/>
          </a:xfrm>
          <a:prstGeom prst="rect">
            <a:avLst/>
          </a:prstGeom>
          <a:noFill/>
          <a:ln w="15875">
            <a:solidFill>
              <a:schemeClr val="accent6">
                <a:lumMod val="75000"/>
              </a:schemeClr>
            </a:solidFill>
          </a:ln>
          <a:extLst>
            <a:ext uri="{909E8E84-426E-40DD-AFC4-6F175D3DCCD1}">
              <a14:hiddenFill xmlns:a14="http://schemas.microsoft.com/office/drawing/2010/main">
                <a:solidFill>
                  <a:srgbClr val="FFFFFF"/>
                </a:solidFill>
              </a14:hiddenFill>
            </a:ext>
          </a:extLst>
        </p:spPr>
      </p:pic>
      <p:sp>
        <p:nvSpPr>
          <p:cNvPr id="24" name="Textfeld 23">
            <a:extLst>
              <a:ext uri="{FF2B5EF4-FFF2-40B4-BE49-F238E27FC236}">
                <a16:creationId xmlns:a16="http://schemas.microsoft.com/office/drawing/2014/main" id="{BA6ED0DE-3B9D-DE89-0F8B-DB675E796E60}"/>
              </a:ext>
            </a:extLst>
          </p:cNvPr>
          <p:cNvSpPr txBox="1"/>
          <p:nvPr/>
        </p:nvSpPr>
        <p:spPr>
          <a:xfrm>
            <a:off x="4858648" y="1237703"/>
            <a:ext cx="3465797" cy="415498"/>
          </a:xfrm>
          <a:prstGeom prst="rect">
            <a:avLst/>
          </a:prstGeom>
          <a:noFill/>
        </p:spPr>
        <p:txBody>
          <a:bodyPr wrap="square">
            <a:spAutoFit/>
          </a:bodyPr>
          <a:lstStyle/>
          <a:p>
            <a:pPr algn="ctr" defTabSz="685800"/>
            <a:r>
              <a:rPr lang="de-DE" sz="1050" b="1">
                <a:solidFill>
                  <a:srgbClr val="404040"/>
                </a:solidFill>
              </a:rPr>
              <a:t>DPV-Raten ohne Screening</a:t>
            </a:r>
            <a:r>
              <a:rPr lang="de-DE" sz="1050" b="1" baseline="30000">
                <a:solidFill>
                  <a:srgbClr val="404040"/>
                </a:solidFill>
              </a:rPr>
              <a:t>2</a:t>
            </a:r>
            <a:r>
              <a:rPr lang="de-DE" sz="1050" b="1">
                <a:solidFill>
                  <a:srgbClr val="404040"/>
                </a:solidFill>
              </a:rPr>
              <a:t> </a:t>
            </a:r>
          </a:p>
          <a:p>
            <a:pPr algn="ctr" defTabSz="685800"/>
            <a:r>
              <a:rPr lang="de-DE" sz="1050" b="1">
                <a:solidFill>
                  <a:srgbClr val="404040"/>
                </a:solidFill>
              </a:rPr>
              <a:t>vs. Fr1da-Studie</a:t>
            </a:r>
            <a:r>
              <a:rPr lang="de-DE" sz="1050" b="1" baseline="30000">
                <a:solidFill>
                  <a:srgbClr val="404040"/>
                </a:solidFill>
              </a:rPr>
              <a:t>3</a:t>
            </a:r>
            <a:endParaRPr lang="en-AU" sz="1050" b="1" baseline="30000">
              <a:solidFill>
                <a:srgbClr val="404040"/>
              </a:solidFill>
              <a:latin typeface="Verdana"/>
            </a:endParaRPr>
          </a:p>
        </p:txBody>
      </p:sp>
      <p:sp>
        <p:nvSpPr>
          <p:cNvPr id="17" name="TextBox 3037">
            <a:extLst>
              <a:ext uri="{FF2B5EF4-FFF2-40B4-BE49-F238E27FC236}">
                <a16:creationId xmlns:a16="http://schemas.microsoft.com/office/drawing/2014/main" id="{002A37CE-4972-64D5-4A04-F0B353BD1806}"/>
              </a:ext>
            </a:extLst>
          </p:cNvPr>
          <p:cNvSpPr txBox="1"/>
          <p:nvPr/>
        </p:nvSpPr>
        <p:spPr>
          <a:xfrm>
            <a:off x="314409" y="4925350"/>
            <a:ext cx="7469564"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Holder M &amp; </a:t>
            </a:r>
            <a:r>
              <a:rPr lang="de-DE" sz="600" err="1">
                <a:solidFill>
                  <a:srgbClr val="404040"/>
                </a:solidFill>
              </a:rPr>
              <a:t>Ehehalt</a:t>
            </a:r>
            <a:r>
              <a:rPr lang="de-DE" sz="600">
                <a:solidFill>
                  <a:srgbClr val="404040"/>
                </a:solidFill>
              </a:rPr>
              <a:t> S. </a:t>
            </a:r>
            <a:r>
              <a:rPr lang="de-DE" sz="600" i="1" err="1">
                <a:solidFill>
                  <a:srgbClr val="404040"/>
                </a:solidFill>
              </a:rPr>
              <a:t>Pediatr</a:t>
            </a:r>
            <a:r>
              <a:rPr lang="de-DE" sz="600" i="1">
                <a:solidFill>
                  <a:srgbClr val="404040"/>
                </a:solidFill>
              </a:rPr>
              <a:t> Diabetes </a:t>
            </a:r>
            <a:r>
              <a:rPr lang="de-DE" sz="600">
                <a:solidFill>
                  <a:srgbClr val="404040"/>
                </a:solidFill>
              </a:rPr>
              <a:t>2020; 21: 1227–31. </a:t>
            </a:r>
            <a:r>
              <a:rPr lang="de-DE" sz="600" b="1">
                <a:solidFill>
                  <a:srgbClr val="404040"/>
                </a:solidFill>
              </a:rPr>
              <a:t>2.</a:t>
            </a:r>
            <a:r>
              <a:rPr lang="de-DE" sz="600">
                <a:solidFill>
                  <a:srgbClr val="404040"/>
                </a:solidFill>
              </a:rPr>
              <a:t> </a:t>
            </a:r>
            <a:r>
              <a:rPr lang="da-DK" sz="600">
                <a:solidFill>
                  <a:srgbClr val="404040"/>
                </a:solidFill>
                <a:ea typeface="Arial"/>
                <a:cs typeface="Arial"/>
              </a:rPr>
              <a:t>Baechle C </a:t>
            </a:r>
            <a:r>
              <a:rPr lang="da-DK" sz="600" i="1">
                <a:solidFill>
                  <a:srgbClr val="404040"/>
                </a:solidFill>
                <a:ea typeface="Arial"/>
                <a:cs typeface="Arial"/>
              </a:rPr>
              <a:t>et al. Diabetes Res Clin Pract </a:t>
            </a:r>
            <a:r>
              <a:rPr lang="da-DK" sz="600">
                <a:solidFill>
                  <a:srgbClr val="404040"/>
                </a:solidFill>
                <a:ea typeface="Arial"/>
                <a:cs typeface="Arial"/>
              </a:rPr>
              <a:t>2023; 197: 110559. </a:t>
            </a:r>
            <a:r>
              <a:rPr lang="de-DE" sz="600" b="1">
                <a:solidFill>
                  <a:srgbClr val="404040"/>
                </a:solidFill>
              </a:rPr>
              <a:t>3.</a:t>
            </a:r>
            <a:r>
              <a:rPr lang="de-DE" sz="600">
                <a:solidFill>
                  <a:srgbClr val="404040"/>
                </a:solidFill>
              </a:rPr>
              <a:t> </a:t>
            </a:r>
            <a:r>
              <a:rPr lang="da-DK" sz="600">
                <a:solidFill>
                  <a:srgbClr val="404040"/>
                </a:solidFill>
                <a:ea typeface="Arial"/>
                <a:cs typeface="Arial"/>
              </a:rPr>
              <a:t>Hummel S </a:t>
            </a:r>
            <a:r>
              <a:rPr lang="da-DK" sz="600" i="1">
                <a:solidFill>
                  <a:srgbClr val="404040"/>
                </a:solidFill>
                <a:ea typeface="Arial"/>
                <a:cs typeface="Arial"/>
              </a:rPr>
              <a:t>et al. Diabetologia </a:t>
            </a:r>
            <a:r>
              <a:rPr lang="da-DK" sz="600">
                <a:solidFill>
                  <a:srgbClr val="404040"/>
                </a:solidFill>
                <a:ea typeface="Arial"/>
                <a:cs typeface="Arial"/>
              </a:rPr>
              <a:t>2023; 66: 1633–42.</a:t>
            </a:r>
            <a:r>
              <a:rPr lang="de-DE" sz="600">
                <a:solidFill>
                  <a:srgbClr val="404040"/>
                </a:solidFill>
              </a:rPr>
              <a:t>   </a:t>
            </a:r>
          </a:p>
        </p:txBody>
      </p:sp>
      <p:sp>
        <p:nvSpPr>
          <p:cNvPr id="25" name="Ellipse 24">
            <a:extLst>
              <a:ext uri="{FF2B5EF4-FFF2-40B4-BE49-F238E27FC236}">
                <a16:creationId xmlns:a16="http://schemas.microsoft.com/office/drawing/2014/main" id="{E99294D9-6597-6178-9112-C83C8A00D271}"/>
              </a:ext>
            </a:extLst>
          </p:cNvPr>
          <p:cNvSpPr/>
          <p:nvPr/>
        </p:nvSpPr>
        <p:spPr>
          <a:xfrm>
            <a:off x="4570612" y="497752"/>
            <a:ext cx="293427" cy="286688"/>
          </a:xfrm>
          <a:prstGeom prst="ellipse">
            <a:avLst/>
          </a:prstGeom>
          <a:noFill/>
          <a:ln w="381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2887207744"/>
      </p:ext>
    </p:extLst>
  </p:cSld>
  <p:clrMapOvr>
    <a:masterClrMapping/>
  </p:clrMapOvr>
  <p:transition>
    <p:fade/>
  </p:transition>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platzhalter 9">
            <a:extLst>
              <a:ext uri="{FF2B5EF4-FFF2-40B4-BE49-F238E27FC236}">
                <a16:creationId xmlns:a16="http://schemas.microsoft.com/office/drawing/2014/main" id="{4F1FA67D-09B1-3D5F-187C-EEC2BE4C9783}"/>
              </a:ext>
            </a:extLst>
          </p:cNvPr>
          <p:cNvSpPr txBox="1">
            <a:spLocks/>
          </p:cNvSpPr>
          <p:nvPr/>
        </p:nvSpPr>
        <p:spPr>
          <a:xfrm>
            <a:off x="314409" y="114296"/>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Geschätzte Kosten für die Früherkennung durch Inselzell-Antikörperbestimmung</a:t>
            </a:r>
            <a:r>
              <a:rPr lang="de-DE" sz="2000" b="1" baseline="30000">
                <a:solidFill>
                  <a:srgbClr val="7030A0"/>
                </a:solidFill>
                <a:latin typeface="+mj-lt"/>
              </a:rPr>
              <a:t>1</a:t>
            </a:r>
          </a:p>
        </p:txBody>
      </p:sp>
      <p:sp>
        <p:nvSpPr>
          <p:cNvPr id="14" name="TextBox 3037">
            <a:extLst>
              <a:ext uri="{FF2B5EF4-FFF2-40B4-BE49-F238E27FC236}">
                <a16:creationId xmlns:a16="http://schemas.microsoft.com/office/drawing/2014/main" id="{7E29AE2B-8275-0D21-4DA9-C8778881A3A2}"/>
              </a:ext>
            </a:extLst>
          </p:cNvPr>
          <p:cNvSpPr txBox="1"/>
          <p:nvPr/>
        </p:nvSpPr>
        <p:spPr>
          <a:xfrm>
            <a:off x="314409" y="4926508"/>
            <a:ext cx="7469564"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Karl FM </a:t>
            </a:r>
            <a:r>
              <a:rPr lang="da-DK" sz="600" i="1">
                <a:solidFill>
                  <a:srgbClr val="404040"/>
                </a:solidFill>
                <a:ea typeface="Arial"/>
                <a:cs typeface="Arial"/>
              </a:rPr>
              <a:t>et al. Diabetes Care </a:t>
            </a:r>
            <a:r>
              <a:rPr lang="da-DK" sz="600">
                <a:solidFill>
                  <a:srgbClr val="404040"/>
                </a:solidFill>
                <a:ea typeface="Arial"/>
                <a:cs typeface="Arial"/>
              </a:rPr>
              <a:t>2022; 45: 837–44</a:t>
            </a:r>
            <a:r>
              <a:rPr lang="de-DE" sz="600">
                <a:solidFill>
                  <a:srgbClr val="404040"/>
                </a:solidFill>
              </a:rPr>
              <a:t>.  </a:t>
            </a:r>
          </a:p>
        </p:txBody>
      </p:sp>
      <p:grpSp>
        <p:nvGrpSpPr>
          <p:cNvPr id="58" name="Gruppieren 57">
            <a:extLst>
              <a:ext uri="{FF2B5EF4-FFF2-40B4-BE49-F238E27FC236}">
                <a16:creationId xmlns:a16="http://schemas.microsoft.com/office/drawing/2014/main" id="{896C6063-2DA5-94B5-2E9B-B784839BE4DF}"/>
              </a:ext>
            </a:extLst>
          </p:cNvPr>
          <p:cNvGrpSpPr/>
          <p:nvPr/>
        </p:nvGrpSpPr>
        <p:grpSpPr>
          <a:xfrm>
            <a:off x="457411" y="1316965"/>
            <a:ext cx="8229177" cy="2846393"/>
            <a:chOff x="400473" y="1148553"/>
            <a:chExt cx="8229177" cy="2846393"/>
          </a:xfrm>
        </p:grpSpPr>
        <p:pic>
          <p:nvPicPr>
            <p:cNvPr id="17" name="Grafik 16" descr="Ein Bild, das Text, Screenshot, Schrift, Zahl enthält.&#10;&#10;Automatisch generierte Beschreibung">
              <a:extLst>
                <a:ext uri="{FF2B5EF4-FFF2-40B4-BE49-F238E27FC236}">
                  <a16:creationId xmlns:a16="http://schemas.microsoft.com/office/drawing/2014/main" id="{5382CFC0-2820-0540-59E3-A2FDBC6774B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0473" y="1148553"/>
              <a:ext cx="8229177" cy="2846393"/>
            </a:xfrm>
            <a:prstGeom prst="rect">
              <a:avLst/>
            </a:prstGeom>
          </p:spPr>
        </p:pic>
        <p:sp>
          <p:nvSpPr>
            <p:cNvPr id="25" name="Textfeld 24">
              <a:extLst>
                <a:ext uri="{FF2B5EF4-FFF2-40B4-BE49-F238E27FC236}">
                  <a16:creationId xmlns:a16="http://schemas.microsoft.com/office/drawing/2014/main" id="{9A4E9386-0442-BA72-C593-15E074EBAE8B}"/>
                </a:ext>
              </a:extLst>
            </p:cNvPr>
            <p:cNvSpPr txBox="1"/>
            <p:nvPr/>
          </p:nvSpPr>
          <p:spPr>
            <a:xfrm>
              <a:off x="473406" y="1257372"/>
              <a:ext cx="7554435" cy="161583"/>
            </a:xfrm>
            <a:prstGeom prst="rect">
              <a:avLst/>
            </a:prstGeom>
            <a:solidFill>
              <a:srgbClr val="E7E8E9"/>
            </a:solidFill>
          </p:spPr>
          <p:txBody>
            <a:bodyPr wrap="none" lIns="36000" tIns="0" rIns="0" bIns="0" rtlCol="0" anchor="ctr">
              <a:spAutoFit/>
            </a:bodyPr>
            <a:lstStyle/>
            <a:p>
              <a:pPr algn="l"/>
              <a:r>
                <a:rPr lang="de-DE" sz="1050" b="1">
                  <a:latin typeface="Kalinga" panose="020B0502040204020203" pitchFamily="34" charset="0"/>
                  <a:cs typeface="Kalinga" panose="020B0502040204020203" pitchFamily="34" charset="0"/>
                </a:rPr>
                <a:t>Kosten der Früherkennung für präsymptomatischen T1D geschätzt für den Behandlungsstandard in Deutschland</a:t>
              </a:r>
            </a:p>
          </p:txBody>
        </p:sp>
        <p:sp>
          <p:nvSpPr>
            <p:cNvPr id="26" name="Textfeld 25">
              <a:extLst>
                <a:ext uri="{FF2B5EF4-FFF2-40B4-BE49-F238E27FC236}">
                  <a16:creationId xmlns:a16="http://schemas.microsoft.com/office/drawing/2014/main" id="{F98B84D4-9A7D-9AC5-2414-D000AF3770D0}"/>
                </a:ext>
              </a:extLst>
            </p:cNvPr>
            <p:cNvSpPr txBox="1"/>
            <p:nvPr/>
          </p:nvSpPr>
          <p:spPr>
            <a:xfrm>
              <a:off x="473406" y="1611309"/>
              <a:ext cx="2529022" cy="174851"/>
            </a:xfrm>
            <a:prstGeom prst="rect">
              <a:avLst/>
            </a:prstGeom>
            <a:solidFill>
              <a:srgbClr val="E7E8E9"/>
            </a:solidFill>
          </p:spPr>
          <p:txBody>
            <a:bodyPr wrap="none" lIns="36000" tIns="36000" rIns="0" bIns="0" rtlCol="0" anchor="ctr">
              <a:spAutoFit/>
            </a:bodyPr>
            <a:lstStyle/>
            <a:p>
              <a:pPr algn="l"/>
              <a:r>
                <a:rPr lang="de-DE" sz="900" b="1">
                  <a:latin typeface="Kalinga" panose="020B0502040204020203" pitchFamily="34" charset="0"/>
                  <a:cs typeface="Kalinga" panose="020B0502040204020203" pitchFamily="34" charset="0"/>
                </a:rPr>
                <a:t>Simulierte Behandlungsstandard-Szenarios</a:t>
              </a:r>
            </a:p>
          </p:txBody>
        </p:sp>
        <p:sp>
          <p:nvSpPr>
            <p:cNvPr id="27" name="Textfeld 26">
              <a:extLst>
                <a:ext uri="{FF2B5EF4-FFF2-40B4-BE49-F238E27FC236}">
                  <a16:creationId xmlns:a16="http://schemas.microsoft.com/office/drawing/2014/main" id="{3FB0F829-1F43-A3D0-DD75-DCF8EA8732F1}"/>
                </a:ext>
              </a:extLst>
            </p:cNvPr>
            <p:cNvSpPr txBox="1"/>
            <p:nvPr/>
          </p:nvSpPr>
          <p:spPr>
            <a:xfrm>
              <a:off x="4280448" y="1611308"/>
              <a:ext cx="869913" cy="174851"/>
            </a:xfrm>
            <a:prstGeom prst="rect">
              <a:avLst/>
            </a:prstGeom>
            <a:solidFill>
              <a:srgbClr val="E7E8E9"/>
            </a:solidFill>
          </p:spPr>
          <p:txBody>
            <a:bodyPr wrap="none" lIns="36000" tIns="36000" rIns="0" bIns="0" rtlCol="0" anchor="ctr">
              <a:spAutoFit/>
            </a:bodyPr>
            <a:lstStyle/>
            <a:p>
              <a:pPr algn="ctr"/>
              <a:r>
                <a:rPr lang="de-DE" sz="900" b="1">
                  <a:latin typeface="Kalinga" panose="020B0502040204020203" pitchFamily="34" charset="0"/>
                  <a:cs typeface="Kalinga" panose="020B0502040204020203" pitchFamily="34" charset="0"/>
                </a:rPr>
                <a:t>Gesamtkosten</a:t>
              </a:r>
            </a:p>
          </p:txBody>
        </p:sp>
        <p:sp>
          <p:nvSpPr>
            <p:cNvPr id="28" name="Textfeld 27">
              <a:extLst>
                <a:ext uri="{FF2B5EF4-FFF2-40B4-BE49-F238E27FC236}">
                  <a16:creationId xmlns:a16="http://schemas.microsoft.com/office/drawing/2014/main" id="{CDF1F6BA-BECA-3E4C-6C4F-54F057184E3B}"/>
                </a:ext>
              </a:extLst>
            </p:cNvPr>
            <p:cNvSpPr txBox="1"/>
            <p:nvPr/>
          </p:nvSpPr>
          <p:spPr>
            <a:xfrm>
              <a:off x="5821401" y="1649955"/>
              <a:ext cx="1046294" cy="138499"/>
            </a:xfrm>
            <a:prstGeom prst="rect">
              <a:avLst/>
            </a:prstGeom>
            <a:solidFill>
              <a:srgbClr val="E7E8E9"/>
            </a:solidFill>
          </p:spPr>
          <p:txBody>
            <a:bodyPr wrap="none" lIns="72000" tIns="0" rIns="72000" bIns="0" rtlCol="0" anchor="ctr">
              <a:spAutoFit/>
            </a:bodyPr>
            <a:lstStyle/>
            <a:p>
              <a:pPr algn="ctr"/>
              <a:r>
                <a:rPr lang="de-DE" sz="900" b="1">
                  <a:latin typeface="Kalinga" panose="020B0502040204020203" pitchFamily="34" charset="0"/>
                  <a:cs typeface="Kalinga" panose="020B0502040204020203" pitchFamily="34" charset="0"/>
                </a:rPr>
                <a:t>Pädiatrie-Praxis</a:t>
              </a:r>
            </a:p>
          </p:txBody>
        </p:sp>
        <p:sp>
          <p:nvSpPr>
            <p:cNvPr id="29" name="Textfeld 28">
              <a:extLst>
                <a:ext uri="{FF2B5EF4-FFF2-40B4-BE49-F238E27FC236}">
                  <a16:creationId xmlns:a16="http://schemas.microsoft.com/office/drawing/2014/main" id="{FA887B8D-3D70-7139-B600-37023B146AD1}"/>
                </a:ext>
              </a:extLst>
            </p:cNvPr>
            <p:cNvSpPr txBox="1"/>
            <p:nvPr/>
          </p:nvSpPr>
          <p:spPr>
            <a:xfrm>
              <a:off x="7228631" y="1474026"/>
              <a:ext cx="1310738" cy="313350"/>
            </a:xfrm>
            <a:prstGeom prst="rect">
              <a:avLst/>
            </a:prstGeom>
            <a:solidFill>
              <a:srgbClr val="E7E8E9"/>
            </a:solidFill>
          </p:spPr>
          <p:txBody>
            <a:bodyPr wrap="none" lIns="36000" tIns="36000" rIns="0" bIns="0" rtlCol="0" anchor="ctr">
              <a:spAutoFit/>
            </a:bodyPr>
            <a:lstStyle/>
            <a:p>
              <a:pPr algn="ctr"/>
              <a:r>
                <a:rPr lang="de-DE" sz="900" b="1">
                  <a:latin typeface="Kalinga" panose="020B0502040204020203" pitchFamily="34" charset="0"/>
                  <a:cs typeface="Kalinga" panose="020B0502040204020203" pitchFamily="34" charset="0"/>
                </a:rPr>
                <a:t>Koordinationszentrum</a:t>
              </a:r>
            </a:p>
            <a:p>
              <a:pPr algn="ctr"/>
              <a:r>
                <a:rPr lang="de-DE" sz="900" b="1">
                  <a:latin typeface="Kalinga" panose="020B0502040204020203" pitchFamily="34" charset="0"/>
                  <a:cs typeface="Kalinga" panose="020B0502040204020203" pitchFamily="34" charset="0"/>
                </a:rPr>
                <a:t>und Labor</a:t>
              </a:r>
            </a:p>
          </p:txBody>
        </p:sp>
        <p:sp>
          <p:nvSpPr>
            <p:cNvPr id="30" name="Textfeld 29">
              <a:extLst>
                <a:ext uri="{FF2B5EF4-FFF2-40B4-BE49-F238E27FC236}">
                  <a16:creationId xmlns:a16="http://schemas.microsoft.com/office/drawing/2014/main" id="{686D23AB-5B40-6C17-DC7C-6AF19207FD84}"/>
                </a:ext>
              </a:extLst>
            </p:cNvPr>
            <p:cNvSpPr txBox="1"/>
            <p:nvPr/>
          </p:nvSpPr>
          <p:spPr>
            <a:xfrm>
              <a:off x="473406" y="1843449"/>
              <a:ext cx="2476122" cy="174851"/>
            </a:xfrm>
            <a:prstGeom prst="rect">
              <a:avLst/>
            </a:prstGeom>
            <a:solidFill>
              <a:srgbClr val="E7E8E9"/>
            </a:solidFill>
          </p:spPr>
          <p:txBody>
            <a:bodyPr wrap="none" lIns="36000" tIns="36000" rIns="0" bIns="0" rtlCol="0" anchor="ctr">
              <a:spAutoFit/>
            </a:bodyPr>
            <a:lstStyle/>
            <a:p>
              <a:pPr algn="l"/>
              <a:r>
                <a:rPr lang="de-DE" sz="900" b="1">
                  <a:solidFill>
                    <a:schemeClr val="accent2"/>
                  </a:solidFill>
                  <a:latin typeface="Kalinga" panose="020B0502040204020203" pitchFamily="34" charset="0"/>
                  <a:cs typeface="Kalinga" panose="020B0502040204020203" pitchFamily="34" charset="0"/>
                </a:rPr>
                <a:t>Kosten pro untersuchtem Kind (Modell A) *</a:t>
              </a:r>
            </a:p>
          </p:txBody>
        </p:sp>
        <p:sp>
          <p:nvSpPr>
            <p:cNvPr id="31" name="Textfeld 30">
              <a:extLst>
                <a:ext uri="{FF2B5EF4-FFF2-40B4-BE49-F238E27FC236}">
                  <a16:creationId xmlns:a16="http://schemas.microsoft.com/office/drawing/2014/main" id="{EB87D626-0310-82DF-06C9-E1C257F790DD}"/>
                </a:ext>
              </a:extLst>
            </p:cNvPr>
            <p:cNvSpPr txBox="1"/>
            <p:nvPr/>
          </p:nvSpPr>
          <p:spPr>
            <a:xfrm>
              <a:off x="473406" y="2100419"/>
              <a:ext cx="1977589" cy="174851"/>
            </a:xfrm>
            <a:prstGeom prst="rect">
              <a:avLst/>
            </a:prstGeom>
            <a:solidFill>
              <a:srgbClr val="E7E8E9"/>
            </a:solidFill>
          </p:spPr>
          <p:txBody>
            <a:bodyPr wrap="none" lIns="36000" tIns="36000" rIns="0" bIns="0" rtlCol="0" anchor="ctr">
              <a:spAutoFit/>
            </a:bodyPr>
            <a:lstStyle/>
            <a:p>
              <a:pPr algn="l"/>
              <a:r>
                <a:rPr lang="de-DE" sz="900" b="1">
                  <a:solidFill>
                    <a:schemeClr val="accent2"/>
                  </a:solidFill>
                  <a:latin typeface="Kalinga" panose="020B0502040204020203" pitchFamily="34" charset="0"/>
                  <a:cs typeface="Kalinga" panose="020B0502040204020203" pitchFamily="34" charset="0"/>
                </a:rPr>
                <a:t>Kosten pro diagnostiziertem Fall </a:t>
              </a:r>
              <a:r>
                <a:rPr lang="de-DE" sz="900" b="1" baseline="30000">
                  <a:solidFill>
                    <a:schemeClr val="accent2"/>
                  </a:solidFill>
                  <a:latin typeface="Kalinga" panose="020B0502040204020203" pitchFamily="34" charset="0"/>
                  <a:cs typeface="Kalinga" panose="020B0502040204020203" pitchFamily="34" charset="0"/>
                </a:rPr>
                <a:t>#</a:t>
              </a:r>
            </a:p>
          </p:txBody>
        </p:sp>
        <p:sp>
          <p:nvSpPr>
            <p:cNvPr id="32" name="Textfeld 31">
              <a:extLst>
                <a:ext uri="{FF2B5EF4-FFF2-40B4-BE49-F238E27FC236}">
                  <a16:creationId xmlns:a16="http://schemas.microsoft.com/office/drawing/2014/main" id="{33DD2F09-E0D6-4724-1262-51E91B131639}"/>
                </a:ext>
              </a:extLst>
            </p:cNvPr>
            <p:cNvSpPr txBox="1"/>
            <p:nvPr/>
          </p:nvSpPr>
          <p:spPr>
            <a:xfrm>
              <a:off x="473406" y="2355993"/>
              <a:ext cx="2849622" cy="174851"/>
            </a:xfrm>
            <a:prstGeom prst="rect">
              <a:avLst/>
            </a:prstGeom>
            <a:solidFill>
              <a:srgbClr val="E7E8E9"/>
            </a:solidFill>
          </p:spPr>
          <p:txBody>
            <a:bodyPr wrap="none" lIns="36000" tIns="36000" rIns="0" bIns="0" rtlCol="0" anchor="ctr">
              <a:spAutoFit/>
            </a:bodyPr>
            <a:lstStyle/>
            <a:p>
              <a:pPr algn="l"/>
              <a:r>
                <a:rPr lang="de-DE" sz="900" b="1">
                  <a:latin typeface="Kalinga" panose="020B0502040204020203" pitchFamily="34" charset="0"/>
                  <a:cs typeface="Kalinga" panose="020B0502040204020203" pitchFamily="34" charset="0"/>
                </a:rPr>
                <a:t>Modell A plus 100 % Kosten für Zeit des Pädiaters</a:t>
              </a:r>
              <a:endParaRPr lang="de-DE" sz="900" b="1" baseline="30000">
                <a:latin typeface="Kalinga" panose="020B0502040204020203" pitchFamily="34" charset="0"/>
                <a:cs typeface="Kalinga" panose="020B0502040204020203" pitchFamily="34" charset="0"/>
              </a:endParaRPr>
            </a:p>
          </p:txBody>
        </p:sp>
        <p:sp>
          <p:nvSpPr>
            <p:cNvPr id="33" name="Textfeld 32">
              <a:extLst>
                <a:ext uri="{FF2B5EF4-FFF2-40B4-BE49-F238E27FC236}">
                  <a16:creationId xmlns:a16="http://schemas.microsoft.com/office/drawing/2014/main" id="{ED604CA3-FE5E-8075-0FF1-95E1FD3F0C0B}"/>
                </a:ext>
              </a:extLst>
            </p:cNvPr>
            <p:cNvSpPr txBox="1"/>
            <p:nvPr/>
          </p:nvSpPr>
          <p:spPr>
            <a:xfrm>
              <a:off x="473406" y="2606800"/>
              <a:ext cx="2963435" cy="174851"/>
            </a:xfrm>
            <a:prstGeom prst="rect">
              <a:avLst/>
            </a:prstGeom>
            <a:solidFill>
              <a:srgbClr val="E7E8E9"/>
            </a:solidFill>
          </p:spPr>
          <p:txBody>
            <a:bodyPr wrap="none" lIns="36000" tIns="36000" rIns="0" bIns="0" rtlCol="0" anchor="ctr">
              <a:spAutoFit/>
            </a:bodyPr>
            <a:lstStyle/>
            <a:p>
              <a:pPr algn="l"/>
              <a:r>
                <a:rPr lang="de-DE" sz="900" b="1">
                  <a:latin typeface="Kalinga" panose="020B0502040204020203" pitchFamily="34" charset="0"/>
                  <a:cs typeface="Kalinga" panose="020B0502040204020203" pitchFamily="34" charset="0"/>
                </a:rPr>
                <a:t>Modell A minus 50 % Kosten für Zeit des Pädiaters</a:t>
              </a:r>
              <a:endParaRPr lang="de-DE" sz="900" b="1" baseline="30000">
                <a:latin typeface="Kalinga" panose="020B0502040204020203" pitchFamily="34" charset="0"/>
                <a:cs typeface="Kalinga" panose="020B0502040204020203" pitchFamily="34" charset="0"/>
              </a:endParaRPr>
            </a:p>
          </p:txBody>
        </p:sp>
        <p:sp>
          <p:nvSpPr>
            <p:cNvPr id="34" name="Textfeld 33">
              <a:extLst>
                <a:ext uri="{FF2B5EF4-FFF2-40B4-BE49-F238E27FC236}">
                  <a16:creationId xmlns:a16="http://schemas.microsoft.com/office/drawing/2014/main" id="{1B6F4ACF-3EFB-5848-D11F-8FF2BE7A6431}"/>
                </a:ext>
              </a:extLst>
            </p:cNvPr>
            <p:cNvSpPr txBox="1"/>
            <p:nvPr/>
          </p:nvSpPr>
          <p:spPr>
            <a:xfrm>
              <a:off x="473406" y="2854743"/>
              <a:ext cx="3508456" cy="174851"/>
            </a:xfrm>
            <a:prstGeom prst="rect">
              <a:avLst/>
            </a:prstGeom>
            <a:solidFill>
              <a:srgbClr val="E7E8E9"/>
            </a:solidFill>
          </p:spPr>
          <p:txBody>
            <a:bodyPr wrap="none" lIns="36000" tIns="36000" rIns="0" bIns="0" rtlCol="0" anchor="ctr">
              <a:spAutoFit/>
            </a:bodyPr>
            <a:lstStyle/>
            <a:p>
              <a:pPr algn="l"/>
              <a:r>
                <a:rPr lang="de-DE" sz="900" b="1">
                  <a:latin typeface="Kalinga" panose="020B0502040204020203" pitchFamily="34" charset="0"/>
                  <a:cs typeface="Kalinga" panose="020B0502040204020203" pitchFamily="34" charset="0"/>
                </a:rPr>
                <a:t>Modell A mit niedrigeren 3-Test-ELISA-Kosten (€ 1,4 pro Test)</a:t>
              </a:r>
              <a:endParaRPr lang="de-DE" sz="900" b="1" baseline="30000">
                <a:latin typeface="Kalinga" panose="020B0502040204020203" pitchFamily="34" charset="0"/>
                <a:cs typeface="Kalinga" panose="020B0502040204020203" pitchFamily="34" charset="0"/>
              </a:endParaRPr>
            </a:p>
          </p:txBody>
        </p:sp>
        <p:sp>
          <p:nvSpPr>
            <p:cNvPr id="35" name="Textfeld 34">
              <a:extLst>
                <a:ext uri="{FF2B5EF4-FFF2-40B4-BE49-F238E27FC236}">
                  <a16:creationId xmlns:a16="http://schemas.microsoft.com/office/drawing/2014/main" id="{5364E6AB-8832-2947-AE2A-A70ADF2FFA04}"/>
                </a:ext>
              </a:extLst>
            </p:cNvPr>
            <p:cNvSpPr txBox="1"/>
            <p:nvPr/>
          </p:nvSpPr>
          <p:spPr>
            <a:xfrm>
              <a:off x="473406" y="3111713"/>
              <a:ext cx="3327317" cy="174851"/>
            </a:xfrm>
            <a:prstGeom prst="rect">
              <a:avLst/>
            </a:prstGeom>
            <a:solidFill>
              <a:srgbClr val="E7E8E9"/>
            </a:solidFill>
          </p:spPr>
          <p:txBody>
            <a:bodyPr wrap="none" lIns="36000" tIns="36000" rIns="0" bIns="0" rtlCol="0" anchor="ctr">
              <a:spAutoFit/>
            </a:bodyPr>
            <a:lstStyle/>
            <a:p>
              <a:pPr algn="l"/>
              <a:r>
                <a:rPr lang="de-DE" sz="900" b="1">
                  <a:latin typeface="Kalinga" panose="020B0502040204020203" pitchFamily="34" charset="0"/>
                  <a:cs typeface="Kalinga" panose="020B0502040204020203" pitchFamily="34" charset="0"/>
                </a:rPr>
                <a:t>Modell A mit höheren 3-Test-ELISA-Kosten (€ 3,6 pro Test)</a:t>
              </a:r>
              <a:endParaRPr lang="de-DE" sz="900" b="1" baseline="30000">
                <a:latin typeface="Kalinga" panose="020B0502040204020203" pitchFamily="34" charset="0"/>
                <a:cs typeface="Kalinga" panose="020B0502040204020203" pitchFamily="34" charset="0"/>
              </a:endParaRPr>
            </a:p>
          </p:txBody>
        </p:sp>
        <p:sp>
          <p:nvSpPr>
            <p:cNvPr id="36" name="Textfeld 35">
              <a:extLst>
                <a:ext uri="{FF2B5EF4-FFF2-40B4-BE49-F238E27FC236}">
                  <a16:creationId xmlns:a16="http://schemas.microsoft.com/office/drawing/2014/main" id="{09AF80FB-7150-6959-B6C6-F309B3A195BB}"/>
                </a:ext>
              </a:extLst>
            </p:cNvPr>
            <p:cNvSpPr txBox="1"/>
            <p:nvPr/>
          </p:nvSpPr>
          <p:spPr>
            <a:xfrm>
              <a:off x="4064818" y="1862778"/>
              <a:ext cx="1301171" cy="174851"/>
            </a:xfrm>
            <a:prstGeom prst="rect">
              <a:avLst/>
            </a:prstGeom>
            <a:solidFill>
              <a:srgbClr val="E7E8E9"/>
            </a:solidFill>
          </p:spPr>
          <p:txBody>
            <a:bodyPr wrap="none" lIns="72000" tIns="36000" rIns="72000" bIns="0" rtlCol="0" anchor="ctr" anchorCtr="1">
              <a:spAutoFit/>
            </a:bodyPr>
            <a:lstStyle/>
            <a:p>
              <a:pPr algn="ctr"/>
              <a:r>
                <a:rPr lang="de-DE" sz="900" b="1">
                  <a:solidFill>
                    <a:schemeClr val="accent2"/>
                  </a:solidFill>
                  <a:latin typeface="Kalinga" panose="020B0502040204020203" pitchFamily="34" charset="0"/>
                  <a:cs typeface="Kalinga" panose="020B0502040204020203" pitchFamily="34" charset="0"/>
                </a:rPr>
                <a:t>€ 21,73 [16,76; 28,19]</a:t>
              </a:r>
            </a:p>
          </p:txBody>
        </p:sp>
        <p:sp>
          <p:nvSpPr>
            <p:cNvPr id="38" name="Textfeld 37">
              <a:extLst>
                <a:ext uri="{FF2B5EF4-FFF2-40B4-BE49-F238E27FC236}">
                  <a16:creationId xmlns:a16="http://schemas.microsoft.com/office/drawing/2014/main" id="{AF788147-7541-79A3-DA43-D69E6946CE2F}"/>
                </a:ext>
              </a:extLst>
            </p:cNvPr>
            <p:cNvSpPr txBox="1"/>
            <p:nvPr/>
          </p:nvSpPr>
          <p:spPr>
            <a:xfrm>
              <a:off x="5727625" y="1862779"/>
              <a:ext cx="1233845" cy="174851"/>
            </a:xfrm>
            <a:prstGeom prst="rect">
              <a:avLst/>
            </a:prstGeom>
            <a:solidFill>
              <a:srgbClr val="E7E8E9"/>
            </a:solidFill>
          </p:spPr>
          <p:txBody>
            <a:bodyPr wrap="none" lIns="72000" tIns="36000" rIns="72000" bIns="0" rtlCol="0" anchor="ctr">
              <a:spAutoFit/>
            </a:bodyPr>
            <a:lstStyle/>
            <a:p>
              <a:pPr algn="ctr"/>
              <a:r>
                <a:rPr lang="de-DE" sz="900" b="1">
                  <a:solidFill>
                    <a:schemeClr val="accent2"/>
                  </a:solidFill>
                  <a:latin typeface="Kalinga" panose="020B0502040204020203" pitchFamily="34" charset="0"/>
                  <a:cs typeface="Kalinga" panose="020B0502040204020203" pitchFamily="34" charset="0"/>
                </a:rPr>
                <a:t>€ 12,25 [7,24; 18,52]</a:t>
              </a:r>
            </a:p>
          </p:txBody>
        </p:sp>
        <p:sp>
          <p:nvSpPr>
            <p:cNvPr id="39" name="Textfeld 38">
              <a:extLst>
                <a:ext uri="{FF2B5EF4-FFF2-40B4-BE49-F238E27FC236}">
                  <a16:creationId xmlns:a16="http://schemas.microsoft.com/office/drawing/2014/main" id="{9E22CE5D-959C-190C-489A-676E47FBA7EE}"/>
                </a:ext>
              </a:extLst>
            </p:cNvPr>
            <p:cNvSpPr txBox="1"/>
            <p:nvPr/>
          </p:nvSpPr>
          <p:spPr>
            <a:xfrm>
              <a:off x="7300740" y="1863634"/>
              <a:ext cx="1166519" cy="174851"/>
            </a:xfrm>
            <a:prstGeom prst="rect">
              <a:avLst/>
            </a:prstGeom>
            <a:solidFill>
              <a:srgbClr val="E7E8E9"/>
            </a:solidFill>
          </p:spPr>
          <p:txBody>
            <a:bodyPr wrap="none" lIns="72000" tIns="36000" rIns="72000" bIns="0" rtlCol="0" anchor="ctr">
              <a:spAutoFit/>
            </a:bodyPr>
            <a:lstStyle/>
            <a:p>
              <a:pPr algn="ctr"/>
              <a:r>
                <a:rPr lang="de-DE" sz="900" b="1">
                  <a:solidFill>
                    <a:schemeClr val="accent2"/>
                  </a:solidFill>
                  <a:latin typeface="Kalinga" panose="020B0502040204020203" pitchFamily="34" charset="0"/>
                  <a:cs typeface="Kalinga" panose="020B0502040204020203" pitchFamily="34" charset="0"/>
                </a:rPr>
                <a:t>€ 9,34 [8,29; 10,42]</a:t>
              </a:r>
            </a:p>
          </p:txBody>
        </p:sp>
        <p:sp>
          <p:nvSpPr>
            <p:cNvPr id="40" name="Textfeld 39">
              <a:extLst>
                <a:ext uri="{FF2B5EF4-FFF2-40B4-BE49-F238E27FC236}">
                  <a16:creationId xmlns:a16="http://schemas.microsoft.com/office/drawing/2014/main" id="{953351A1-E3C1-9BE5-96E5-257E4BA9F9D7}"/>
                </a:ext>
              </a:extLst>
            </p:cNvPr>
            <p:cNvSpPr txBox="1"/>
            <p:nvPr/>
          </p:nvSpPr>
          <p:spPr>
            <a:xfrm>
              <a:off x="4064818" y="2099081"/>
              <a:ext cx="1301171" cy="174851"/>
            </a:xfrm>
            <a:prstGeom prst="rect">
              <a:avLst/>
            </a:prstGeom>
            <a:solidFill>
              <a:srgbClr val="E7E8E9"/>
            </a:solidFill>
          </p:spPr>
          <p:txBody>
            <a:bodyPr wrap="none" lIns="72000" tIns="36000" rIns="72000" bIns="0" rtlCol="0" anchor="ctr" anchorCtr="1">
              <a:spAutoFit/>
            </a:bodyPr>
            <a:lstStyle/>
            <a:p>
              <a:pPr algn="ctr"/>
              <a:r>
                <a:rPr lang="de-DE" sz="900" b="1">
                  <a:solidFill>
                    <a:schemeClr val="accent2"/>
                  </a:solidFill>
                  <a:latin typeface="Kalinga" panose="020B0502040204020203" pitchFamily="34" charset="0"/>
                  <a:cs typeface="Kalinga" panose="020B0502040204020203" pitchFamily="34" charset="0"/>
                </a:rPr>
                <a:t>€ 7.035 [5.426; 9.124]</a:t>
              </a:r>
            </a:p>
          </p:txBody>
        </p:sp>
        <p:sp>
          <p:nvSpPr>
            <p:cNvPr id="41" name="Textfeld 40">
              <a:extLst>
                <a:ext uri="{FF2B5EF4-FFF2-40B4-BE49-F238E27FC236}">
                  <a16:creationId xmlns:a16="http://schemas.microsoft.com/office/drawing/2014/main" id="{7CE17E89-6381-3CF5-1D81-B06289523B21}"/>
                </a:ext>
              </a:extLst>
            </p:cNvPr>
            <p:cNvSpPr txBox="1"/>
            <p:nvPr/>
          </p:nvSpPr>
          <p:spPr>
            <a:xfrm>
              <a:off x="5693961" y="2092101"/>
              <a:ext cx="1301171" cy="174851"/>
            </a:xfrm>
            <a:prstGeom prst="rect">
              <a:avLst/>
            </a:prstGeom>
            <a:solidFill>
              <a:srgbClr val="E7E8E9"/>
            </a:solidFill>
          </p:spPr>
          <p:txBody>
            <a:bodyPr wrap="none" lIns="72000" tIns="36000" rIns="72000" bIns="0" rtlCol="0" anchor="ctr">
              <a:spAutoFit/>
            </a:bodyPr>
            <a:lstStyle/>
            <a:p>
              <a:pPr algn="ctr"/>
              <a:r>
                <a:rPr lang="de-DE" sz="900" b="1">
                  <a:solidFill>
                    <a:schemeClr val="accent2"/>
                  </a:solidFill>
                  <a:latin typeface="Kalinga" panose="020B0502040204020203" pitchFamily="34" charset="0"/>
                  <a:cs typeface="Kalinga" panose="020B0502040204020203" pitchFamily="34" charset="0"/>
                </a:rPr>
                <a:t>€ 3.967 [2.344; 5.996]</a:t>
              </a:r>
            </a:p>
          </p:txBody>
        </p:sp>
        <p:sp>
          <p:nvSpPr>
            <p:cNvPr id="42" name="Textfeld 41">
              <a:extLst>
                <a:ext uri="{FF2B5EF4-FFF2-40B4-BE49-F238E27FC236}">
                  <a16:creationId xmlns:a16="http://schemas.microsoft.com/office/drawing/2014/main" id="{D8FBCF41-3A23-40DA-1AFC-75E3F9B93AE2}"/>
                </a:ext>
              </a:extLst>
            </p:cNvPr>
            <p:cNvSpPr txBox="1"/>
            <p:nvPr/>
          </p:nvSpPr>
          <p:spPr>
            <a:xfrm>
              <a:off x="7240237" y="2100418"/>
              <a:ext cx="1301171" cy="174851"/>
            </a:xfrm>
            <a:prstGeom prst="rect">
              <a:avLst/>
            </a:prstGeom>
            <a:solidFill>
              <a:srgbClr val="E7E8E9"/>
            </a:solidFill>
          </p:spPr>
          <p:txBody>
            <a:bodyPr wrap="none" lIns="72000" tIns="36000" rIns="72000" bIns="0" rtlCol="0" anchor="ctr">
              <a:spAutoFit/>
            </a:bodyPr>
            <a:lstStyle/>
            <a:p>
              <a:pPr algn="ctr"/>
              <a:r>
                <a:rPr lang="de-DE" sz="900" b="1">
                  <a:solidFill>
                    <a:schemeClr val="accent2"/>
                  </a:solidFill>
                  <a:latin typeface="Kalinga" panose="020B0502040204020203" pitchFamily="34" charset="0"/>
                  <a:cs typeface="Kalinga" panose="020B0502040204020203" pitchFamily="34" charset="0"/>
                </a:rPr>
                <a:t>€ 3.024 [2.684; 3.373]</a:t>
              </a:r>
            </a:p>
          </p:txBody>
        </p:sp>
        <p:sp>
          <p:nvSpPr>
            <p:cNvPr id="43" name="Textfeld 42">
              <a:extLst>
                <a:ext uri="{FF2B5EF4-FFF2-40B4-BE49-F238E27FC236}">
                  <a16:creationId xmlns:a16="http://schemas.microsoft.com/office/drawing/2014/main" id="{630A2059-7AC8-C802-A12A-733850970E70}"/>
                </a:ext>
              </a:extLst>
            </p:cNvPr>
            <p:cNvSpPr txBox="1"/>
            <p:nvPr/>
          </p:nvSpPr>
          <p:spPr>
            <a:xfrm>
              <a:off x="4064817" y="2355993"/>
              <a:ext cx="1301172" cy="174851"/>
            </a:xfrm>
            <a:prstGeom prst="rect">
              <a:avLst/>
            </a:prstGeom>
            <a:solidFill>
              <a:srgbClr val="E7E8E9"/>
            </a:solidFill>
          </p:spPr>
          <p:txBody>
            <a:bodyPr wrap="none" lIns="72000" tIns="36000" rIns="72000" bIns="0" rtlCol="0" anchor="ctr" anchorCtr="1">
              <a:spAutoFit/>
            </a:bodyPr>
            <a:lstStyle/>
            <a:p>
              <a:pPr algn="ctr"/>
              <a:r>
                <a:rPr lang="de-DE" sz="900" b="1">
                  <a:latin typeface="Kalinga" panose="020B0502040204020203" pitchFamily="34" charset="0"/>
                  <a:cs typeface="Kalinga" panose="020B0502040204020203" pitchFamily="34" charset="0"/>
                </a:rPr>
                <a:t>€ 33,80 [23,72; 47,43]</a:t>
              </a:r>
            </a:p>
          </p:txBody>
        </p:sp>
        <p:sp>
          <p:nvSpPr>
            <p:cNvPr id="44" name="Textfeld 43">
              <a:extLst>
                <a:ext uri="{FF2B5EF4-FFF2-40B4-BE49-F238E27FC236}">
                  <a16:creationId xmlns:a16="http://schemas.microsoft.com/office/drawing/2014/main" id="{5E951A9A-D53A-8D74-A59E-7A5381D575DB}"/>
                </a:ext>
              </a:extLst>
            </p:cNvPr>
            <p:cNvSpPr txBox="1"/>
            <p:nvPr/>
          </p:nvSpPr>
          <p:spPr>
            <a:xfrm>
              <a:off x="5699170" y="2355993"/>
              <a:ext cx="1301172" cy="174851"/>
            </a:xfrm>
            <a:prstGeom prst="rect">
              <a:avLst/>
            </a:prstGeom>
            <a:solidFill>
              <a:srgbClr val="E7E8E9"/>
            </a:solidFill>
          </p:spPr>
          <p:txBody>
            <a:bodyPr wrap="none" lIns="72000" tIns="36000" rIns="72000" bIns="0" rtlCol="0" anchor="ctr">
              <a:spAutoFit/>
            </a:bodyPr>
            <a:lstStyle/>
            <a:p>
              <a:pPr algn="ctr"/>
              <a:r>
                <a:rPr lang="de-DE" sz="900" b="1">
                  <a:latin typeface="Kalinga" panose="020B0502040204020203" pitchFamily="34" charset="0"/>
                  <a:cs typeface="Kalinga" panose="020B0502040204020203" pitchFamily="34" charset="0"/>
                </a:rPr>
                <a:t>€ 24,21 [14,61; 37,28]</a:t>
              </a:r>
            </a:p>
          </p:txBody>
        </p:sp>
        <p:sp>
          <p:nvSpPr>
            <p:cNvPr id="45" name="Textfeld 44">
              <a:extLst>
                <a:ext uri="{FF2B5EF4-FFF2-40B4-BE49-F238E27FC236}">
                  <a16:creationId xmlns:a16="http://schemas.microsoft.com/office/drawing/2014/main" id="{AC36714B-B054-ED75-5510-A7CC77AA193D}"/>
                </a:ext>
              </a:extLst>
            </p:cNvPr>
            <p:cNvSpPr txBox="1"/>
            <p:nvPr/>
          </p:nvSpPr>
          <p:spPr>
            <a:xfrm>
              <a:off x="7300739" y="2355993"/>
              <a:ext cx="1166520" cy="174851"/>
            </a:xfrm>
            <a:prstGeom prst="rect">
              <a:avLst/>
            </a:prstGeom>
            <a:solidFill>
              <a:srgbClr val="E7E8E9"/>
            </a:solidFill>
          </p:spPr>
          <p:txBody>
            <a:bodyPr wrap="none" lIns="72000" tIns="36000" rIns="72000" bIns="0" rtlCol="0" anchor="ctr">
              <a:spAutoFit/>
            </a:bodyPr>
            <a:lstStyle/>
            <a:p>
              <a:pPr algn="ctr"/>
              <a:r>
                <a:rPr lang="de-DE" sz="900" b="1">
                  <a:latin typeface="Kalinga" panose="020B0502040204020203" pitchFamily="34" charset="0"/>
                  <a:cs typeface="Kalinga" panose="020B0502040204020203" pitchFamily="34" charset="0"/>
                </a:rPr>
                <a:t>€ 9,45 [8,41; 10,53]</a:t>
              </a:r>
            </a:p>
          </p:txBody>
        </p:sp>
        <p:sp>
          <p:nvSpPr>
            <p:cNvPr id="46" name="Textfeld 45">
              <a:extLst>
                <a:ext uri="{FF2B5EF4-FFF2-40B4-BE49-F238E27FC236}">
                  <a16:creationId xmlns:a16="http://schemas.microsoft.com/office/drawing/2014/main" id="{C7338EC2-2824-317D-FA2B-7D0155B240E0}"/>
                </a:ext>
              </a:extLst>
            </p:cNvPr>
            <p:cNvSpPr txBox="1"/>
            <p:nvPr/>
          </p:nvSpPr>
          <p:spPr>
            <a:xfrm>
              <a:off x="4064817" y="2602611"/>
              <a:ext cx="1301172" cy="174851"/>
            </a:xfrm>
            <a:prstGeom prst="rect">
              <a:avLst/>
            </a:prstGeom>
            <a:solidFill>
              <a:srgbClr val="E7E8E9"/>
            </a:solidFill>
          </p:spPr>
          <p:txBody>
            <a:bodyPr wrap="none" lIns="72000" tIns="36000" rIns="72000" bIns="0" rtlCol="0" anchor="ctr" anchorCtr="1">
              <a:spAutoFit/>
            </a:bodyPr>
            <a:lstStyle/>
            <a:p>
              <a:pPr algn="ctr"/>
              <a:r>
                <a:rPr lang="de-DE" sz="900" b="1">
                  <a:latin typeface="Kalinga" panose="020B0502040204020203" pitchFamily="34" charset="0"/>
                  <a:cs typeface="Kalinga" panose="020B0502040204020203" pitchFamily="34" charset="0"/>
                </a:rPr>
                <a:t>€ 15,70 [13,28; 18,51]</a:t>
              </a:r>
            </a:p>
          </p:txBody>
        </p:sp>
        <p:sp>
          <p:nvSpPr>
            <p:cNvPr id="47" name="Textfeld 46">
              <a:extLst>
                <a:ext uri="{FF2B5EF4-FFF2-40B4-BE49-F238E27FC236}">
                  <a16:creationId xmlns:a16="http://schemas.microsoft.com/office/drawing/2014/main" id="{CEC7FE27-6F77-40AC-124D-1132341A0AB3}"/>
                </a:ext>
              </a:extLst>
            </p:cNvPr>
            <p:cNvSpPr txBox="1"/>
            <p:nvPr/>
          </p:nvSpPr>
          <p:spPr>
            <a:xfrm>
              <a:off x="5794953" y="2602612"/>
              <a:ext cx="1099193" cy="174851"/>
            </a:xfrm>
            <a:prstGeom prst="rect">
              <a:avLst/>
            </a:prstGeom>
            <a:solidFill>
              <a:srgbClr val="E7E8E9"/>
            </a:solidFill>
          </p:spPr>
          <p:txBody>
            <a:bodyPr wrap="none" lIns="72000" tIns="36000" rIns="72000" bIns="0" rtlCol="0" anchor="ctr">
              <a:spAutoFit/>
            </a:bodyPr>
            <a:lstStyle/>
            <a:p>
              <a:pPr algn="ctr"/>
              <a:r>
                <a:rPr lang="de-DE" sz="900" b="1">
                  <a:latin typeface="Kalinga" panose="020B0502040204020203" pitchFamily="34" charset="0"/>
                  <a:cs typeface="Kalinga" panose="020B0502040204020203" pitchFamily="34" charset="0"/>
                </a:rPr>
                <a:t>€ 6,27 [4,07; 8,87]</a:t>
              </a:r>
            </a:p>
          </p:txBody>
        </p:sp>
        <p:sp>
          <p:nvSpPr>
            <p:cNvPr id="48" name="Textfeld 47">
              <a:extLst>
                <a:ext uri="{FF2B5EF4-FFF2-40B4-BE49-F238E27FC236}">
                  <a16:creationId xmlns:a16="http://schemas.microsoft.com/office/drawing/2014/main" id="{AF54696A-58CA-0D2B-CDDC-E64C4B49A2F5}"/>
                </a:ext>
              </a:extLst>
            </p:cNvPr>
            <p:cNvSpPr txBox="1"/>
            <p:nvPr/>
          </p:nvSpPr>
          <p:spPr>
            <a:xfrm>
              <a:off x="7300740" y="2603467"/>
              <a:ext cx="1166520" cy="174851"/>
            </a:xfrm>
            <a:prstGeom prst="rect">
              <a:avLst/>
            </a:prstGeom>
            <a:solidFill>
              <a:srgbClr val="E7E8E9"/>
            </a:solidFill>
          </p:spPr>
          <p:txBody>
            <a:bodyPr wrap="none" lIns="72000" tIns="36000" rIns="72000" bIns="0" rtlCol="0" anchor="ctr">
              <a:spAutoFit/>
            </a:bodyPr>
            <a:lstStyle/>
            <a:p>
              <a:pPr algn="ctr"/>
              <a:r>
                <a:rPr lang="de-DE" sz="900" b="1">
                  <a:latin typeface="Kalinga" panose="020B0502040204020203" pitchFamily="34" charset="0"/>
                  <a:cs typeface="Kalinga" panose="020B0502040204020203" pitchFamily="34" charset="0"/>
                </a:rPr>
                <a:t>€ 9,29 [8,26; 10,38]</a:t>
              </a:r>
            </a:p>
          </p:txBody>
        </p:sp>
        <p:sp>
          <p:nvSpPr>
            <p:cNvPr id="49" name="Textfeld 48">
              <a:extLst>
                <a:ext uri="{FF2B5EF4-FFF2-40B4-BE49-F238E27FC236}">
                  <a16:creationId xmlns:a16="http://schemas.microsoft.com/office/drawing/2014/main" id="{BDF8B87A-F37E-7B2C-CD72-3AC9C719033D}"/>
                </a:ext>
              </a:extLst>
            </p:cNvPr>
            <p:cNvSpPr txBox="1"/>
            <p:nvPr/>
          </p:nvSpPr>
          <p:spPr>
            <a:xfrm>
              <a:off x="4064816" y="2850713"/>
              <a:ext cx="1301172" cy="174851"/>
            </a:xfrm>
            <a:prstGeom prst="rect">
              <a:avLst/>
            </a:prstGeom>
            <a:solidFill>
              <a:srgbClr val="E7E8E9"/>
            </a:solidFill>
          </p:spPr>
          <p:txBody>
            <a:bodyPr wrap="none" lIns="72000" tIns="36000" rIns="72000" bIns="0" rtlCol="0" anchor="ctr" anchorCtr="1">
              <a:spAutoFit/>
            </a:bodyPr>
            <a:lstStyle/>
            <a:p>
              <a:pPr algn="ctr"/>
              <a:r>
                <a:rPr lang="de-DE" sz="900" b="1">
                  <a:latin typeface="Kalinga" panose="020B0502040204020203" pitchFamily="34" charset="0"/>
                  <a:cs typeface="Kalinga" panose="020B0502040204020203" pitchFamily="34" charset="0"/>
                </a:rPr>
                <a:t>€ 21,93 [19,96; 28,39]</a:t>
              </a:r>
            </a:p>
          </p:txBody>
        </p:sp>
        <p:sp>
          <p:nvSpPr>
            <p:cNvPr id="50" name="Textfeld 49">
              <a:extLst>
                <a:ext uri="{FF2B5EF4-FFF2-40B4-BE49-F238E27FC236}">
                  <a16:creationId xmlns:a16="http://schemas.microsoft.com/office/drawing/2014/main" id="{4647CC23-FB63-F984-A875-C128425BE14E}"/>
                </a:ext>
              </a:extLst>
            </p:cNvPr>
            <p:cNvSpPr txBox="1"/>
            <p:nvPr/>
          </p:nvSpPr>
          <p:spPr>
            <a:xfrm>
              <a:off x="5727624" y="2850714"/>
              <a:ext cx="1233845" cy="174851"/>
            </a:xfrm>
            <a:prstGeom prst="rect">
              <a:avLst/>
            </a:prstGeom>
            <a:solidFill>
              <a:srgbClr val="E7E8E9"/>
            </a:solidFill>
          </p:spPr>
          <p:txBody>
            <a:bodyPr wrap="none" lIns="72000" tIns="36000" rIns="72000" bIns="0" rtlCol="0" anchor="ctr">
              <a:spAutoFit/>
            </a:bodyPr>
            <a:lstStyle/>
            <a:p>
              <a:pPr algn="ctr"/>
              <a:r>
                <a:rPr lang="de-DE" sz="900" b="1">
                  <a:latin typeface="Kalinga" panose="020B0502040204020203" pitchFamily="34" charset="0"/>
                  <a:cs typeface="Kalinga" panose="020B0502040204020203" pitchFamily="34" charset="0"/>
                </a:rPr>
                <a:t>€ 12,25 [7,24; 18,52]</a:t>
              </a:r>
            </a:p>
          </p:txBody>
        </p:sp>
        <p:sp>
          <p:nvSpPr>
            <p:cNvPr id="51" name="Textfeld 50">
              <a:extLst>
                <a:ext uri="{FF2B5EF4-FFF2-40B4-BE49-F238E27FC236}">
                  <a16:creationId xmlns:a16="http://schemas.microsoft.com/office/drawing/2014/main" id="{E1A23A5C-267A-17CF-2A78-0FDB326D8A19}"/>
                </a:ext>
              </a:extLst>
            </p:cNvPr>
            <p:cNvSpPr txBox="1"/>
            <p:nvPr/>
          </p:nvSpPr>
          <p:spPr>
            <a:xfrm>
              <a:off x="7300739" y="2851569"/>
              <a:ext cx="1166520" cy="174851"/>
            </a:xfrm>
            <a:prstGeom prst="rect">
              <a:avLst/>
            </a:prstGeom>
            <a:solidFill>
              <a:srgbClr val="E7E8E9"/>
            </a:solidFill>
          </p:spPr>
          <p:txBody>
            <a:bodyPr wrap="none" lIns="72000" tIns="36000" rIns="72000" bIns="0" rtlCol="0" anchor="ctr">
              <a:spAutoFit/>
            </a:bodyPr>
            <a:lstStyle/>
            <a:p>
              <a:pPr algn="ctr"/>
              <a:r>
                <a:rPr lang="de-DE" sz="900" b="1">
                  <a:latin typeface="Kalinga" panose="020B0502040204020203" pitchFamily="34" charset="0"/>
                  <a:cs typeface="Kalinga" panose="020B0502040204020203" pitchFamily="34" charset="0"/>
                </a:rPr>
                <a:t>€ 9,54 [8,49; 10,62]</a:t>
              </a:r>
            </a:p>
          </p:txBody>
        </p:sp>
        <p:sp>
          <p:nvSpPr>
            <p:cNvPr id="52" name="Textfeld 51">
              <a:extLst>
                <a:ext uri="{FF2B5EF4-FFF2-40B4-BE49-F238E27FC236}">
                  <a16:creationId xmlns:a16="http://schemas.microsoft.com/office/drawing/2014/main" id="{F9761950-6EA2-3EEB-0AF4-6D9323F9B5F2}"/>
                </a:ext>
              </a:extLst>
            </p:cNvPr>
            <p:cNvSpPr txBox="1"/>
            <p:nvPr/>
          </p:nvSpPr>
          <p:spPr>
            <a:xfrm>
              <a:off x="4064816" y="3107435"/>
              <a:ext cx="1301172" cy="174851"/>
            </a:xfrm>
            <a:prstGeom prst="rect">
              <a:avLst/>
            </a:prstGeom>
            <a:solidFill>
              <a:srgbClr val="E7E8E9"/>
            </a:solidFill>
          </p:spPr>
          <p:txBody>
            <a:bodyPr wrap="none" lIns="72000" tIns="36000" rIns="72000" bIns="0" rtlCol="0" anchor="ctr" anchorCtr="1">
              <a:spAutoFit/>
            </a:bodyPr>
            <a:lstStyle/>
            <a:p>
              <a:pPr algn="ctr"/>
              <a:r>
                <a:rPr lang="de-DE" sz="900" b="1">
                  <a:latin typeface="Kalinga" panose="020B0502040204020203" pitchFamily="34" charset="0"/>
                  <a:cs typeface="Kalinga" panose="020B0502040204020203" pitchFamily="34" charset="0"/>
                </a:rPr>
                <a:t>€ 24,13 [19,16; 30,59]</a:t>
              </a:r>
            </a:p>
          </p:txBody>
        </p:sp>
        <p:sp>
          <p:nvSpPr>
            <p:cNvPr id="53" name="Textfeld 52">
              <a:extLst>
                <a:ext uri="{FF2B5EF4-FFF2-40B4-BE49-F238E27FC236}">
                  <a16:creationId xmlns:a16="http://schemas.microsoft.com/office/drawing/2014/main" id="{009CD0AB-8AB4-8E2E-4390-AF4EAE554BAF}"/>
                </a:ext>
              </a:extLst>
            </p:cNvPr>
            <p:cNvSpPr txBox="1"/>
            <p:nvPr/>
          </p:nvSpPr>
          <p:spPr>
            <a:xfrm>
              <a:off x="5727624" y="3107436"/>
              <a:ext cx="1233845" cy="174851"/>
            </a:xfrm>
            <a:prstGeom prst="rect">
              <a:avLst/>
            </a:prstGeom>
            <a:solidFill>
              <a:srgbClr val="E7E8E9"/>
            </a:solidFill>
          </p:spPr>
          <p:txBody>
            <a:bodyPr wrap="none" lIns="72000" tIns="36000" rIns="72000" bIns="0" rtlCol="0" anchor="ctr">
              <a:spAutoFit/>
            </a:bodyPr>
            <a:lstStyle/>
            <a:p>
              <a:pPr algn="ctr"/>
              <a:r>
                <a:rPr lang="de-DE" sz="900" b="1">
                  <a:latin typeface="Kalinga" panose="020B0502040204020203" pitchFamily="34" charset="0"/>
                  <a:cs typeface="Kalinga" panose="020B0502040204020203" pitchFamily="34" charset="0"/>
                </a:rPr>
                <a:t>€ 12,25 [7,24; 18,52]</a:t>
              </a:r>
            </a:p>
          </p:txBody>
        </p:sp>
        <p:sp>
          <p:nvSpPr>
            <p:cNvPr id="54" name="Textfeld 53">
              <a:extLst>
                <a:ext uri="{FF2B5EF4-FFF2-40B4-BE49-F238E27FC236}">
                  <a16:creationId xmlns:a16="http://schemas.microsoft.com/office/drawing/2014/main" id="{D88F5E65-8B04-B815-F1B9-98B2C6A2E788}"/>
                </a:ext>
              </a:extLst>
            </p:cNvPr>
            <p:cNvSpPr txBox="1"/>
            <p:nvPr/>
          </p:nvSpPr>
          <p:spPr>
            <a:xfrm>
              <a:off x="7233413" y="3108291"/>
              <a:ext cx="1301172" cy="174851"/>
            </a:xfrm>
            <a:prstGeom prst="rect">
              <a:avLst/>
            </a:prstGeom>
            <a:solidFill>
              <a:srgbClr val="E7E8E9"/>
            </a:solidFill>
          </p:spPr>
          <p:txBody>
            <a:bodyPr wrap="none" lIns="72000" tIns="36000" rIns="72000" bIns="0" rtlCol="0" anchor="ctr">
              <a:spAutoFit/>
            </a:bodyPr>
            <a:lstStyle/>
            <a:p>
              <a:pPr algn="ctr"/>
              <a:r>
                <a:rPr lang="de-DE" sz="900" b="1">
                  <a:latin typeface="Kalinga" panose="020B0502040204020203" pitchFamily="34" charset="0"/>
                  <a:cs typeface="Kalinga" panose="020B0502040204020203" pitchFamily="34" charset="0"/>
                </a:rPr>
                <a:t>€ 11,74 [10,69; 12,82]</a:t>
              </a:r>
            </a:p>
          </p:txBody>
        </p:sp>
        <p:sp>
          <p:nvSpPr>
            <p:cNvPr id="57" name="Textfeld 56">
              <a:extLst>
                <a:ext uri="{FF2B5EF4-FFF2-40B4-BE49-F238E27FC236}">
                  <a16:creationId xmlns:a16="http://schemas.microsoft.com/office/drawing/2014/main" id="{27C5C622-AF99-BF67-DA89-181AD946F273}"/>
                </a:ext>
              </a:extLst>
            </p:cNvPr>
            <p:cNvSpPr txBox="1"/>
            <p:nvPr/>
          </p:nvSpPr>
          <p:spPr>
            <a:xfrm>
              <a:off x="473406" y="3365013"/>
              <a:ext cx="8156244" cy="590349"/>
            </a:xfrm>
            <a:prstGeom prst="rect">
              <a:avLst/>
            </a:prstGeom>
            <a:solidFill>
              <a:srgbClr val="E7E8E9"/>
            </a:solidFill>
          </p:spPr>
          <p:txBody>
            <a:bodyPr wrap="square" lIns="36000" tIns="36000" rIns="0" bIns="0" rtlCol="0" anchor="ctr">
              <a:spAutoFit/>
            </a:bodyPr>
            <a:lstStyle>
              <a:defPPr>
                <a:defRPr lang="en-US"/>
              </a:defPPr>
              <a:lvl1pPr>
                <a:defRPr sz="900" b="1">
                  <a:latin typeface="Kalinga" panose="020B0502040204020203" pitchFamily="34" charset="0"/>
                  <a:cs typeface="Kalinga" panose="020B0502040204020203" pitchFamily="34" charset="0"/>
                </a:defRPr>
              </a:lvl1pPr>
            </a:lstStyle>
            <a:p>
              <a:r>
                <a:rPr lang="de-DE"/>
                <a:t>Die Daten sind Mittelwerte [95%-KI]. 3-Test-ELISA, 3-Test-Inselzell-Antikörper-ELISA zur Messung von GADA, IA-2A und ZnT8A. *Die </a:t>
              </a:r>
              <a:r>
                <a:rPr lang="de-DE" err="1"/>
                <a:t>probabilisti-schen</a:t>
              </a:r>
              <a:r>
                <a:rPr lang="de-DE"/>
                <a:t> Kosten für metabolische Stadieneinteilung und Schulung betrugen € 0,14 [0,12; 0,15] im simulierten Standardversorgungsszenario und wurden vollständig als Kosten für die lokalen Diabeteskliniken berücksichtigt. # Die Kosten pro diagnostiziertem Fall für die lokale Diabetes-klinik betrugen € 44,02 [38,19; 49,80].</a:t>
              </a:r>
            </a:p>
          </p:txBody>
        </p:sp>
      </p:grpSp>
      <p:sp>
        <p:nvSpPr>
          <p:cNvPr id="59" name="Rechteck 58">
            <a:extLst>
              <a:ext uri="{FF2B5EF4-FFF2-40B4-BE49-F238E27FC236}">
                <a16:creationId xmlns:a16="http://schemas.microsoft.com/office/drawing/2014/main" id="{6CC48A8D-7755-2FF8-D9E3-99267E2569D9}"/>
              </a:ext>
            </a:extLst>
          </p:cNvPr>
          <p:cNvSpPr/>
          <p:nvPr/>
        </p:nvSpPr>
        <p:spPr>
          <a:xfrm>
            <a:off x="457411" y="1316965"/>
            <a:ext cx="8230528" cy="2846392"/>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530627527"/>
      </p:ext>
    </p:extLst>
  </p:cSld>
  <p:clrMapOvr>
    <a:masterClrMapping/>
  </p:clrMapOvr>
  <p:transition>
    <p:fade/>
  </p:transition>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D24DE5C-43A6-17F1-C85A-D02AB96F4639}"/>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C478AB0B-D5F6-BEE3-038E-68800FE54EBE}"/>
              </a:ext>
            </a:extLst>
          </p:cNvPr>
          <p:cNvSpPr txBox="1">
            <a:spLocks/>
          </p:cNvSpPr>
          <p:nvPr/>
        </p:nvSpPr>
        <p:spPr>
          <a:xfrm>
            <a:off x="314410"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Diverse Möglichkeiten zum Monitoring der T1D-Progression stehen zur Verfügung</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EE7645C5-CE0B-377B-1454-46DB478982C6}"/>
              </a:ext>
            </a:extLst>
          </p:cNvPr>
          <p:cNvSpPr txBox="1">
            <a:spLocks/>
          </p:cNvSpPr>
          <p:nvPr/>
        </p:nvSpPr>
        <p:spPr>
          <a:xfrm>
            <a:off x="435685" y="4765255"/>
            <a:ext cx="8219366"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C-Peptid: connecting peptide, Verbindungspeptid; CGM: continuous glucose monitoring, kontinuierliche Glukosemessung; HbA</a:t>
            </a:r>
            <a:r>
              <a:rPr kumimoji="0" lang="de" sz="600" b="0" i="0" u="none" strike="noStrike" kern="1200" cap="none" spc="0" normalizeH="0" baseline="-25000" noProof="0">
                <a:ln>
                  <a:noFill/>
                </a:ln>
                <a:solidFill>
                  <a:srgbClr val="404040"/>
                </a:solidFill>
                <a:effectLst/>
                <a:uLnTx/>
                <a:uFillTx/>
                <a:latin typeface="+mn-lt"/>
                <a:ea typeface="Arial"/>
                <a:cs typeface="Arial"/>
              </a:rPr>
              <a:t>1c</a:t>
            </a:r>
            <a:r>
              <a:rPr kumimoji="0" lang="de" sz="600" b="0" i="0" u="none" strike="noStrike" kern="1200" cap="none" spc="0" normalizeH="0" baseline="0" noProof="0">
                <a:ln>
                  <a:noFill/>
                </a:ln>
                <a:solidFill>
                  <a:srgbClr val="404040"/>
                </a:solidFill>
                <a:effectLst/>
                <a:uLnTx/>
                <a:uFillTx/>
                <a:latin typeface="+mn-lt"/>
                <a:ea typeface="Arial"/>
                <a:cs typeface="Arial"/>
              </a:rPr>
              <a:t>: glykiertes Hämoglobin A</a:t>
            </a:r>
            <a:r>
              <a:rPr kumimoji="0" lang="de" sz="600" b="0" i="0" u="none" strike="noStrike" kern="1200" cap="none" spc="0" normalizeH="0" baseline="-25000" noProof="0">
                <a:ln>
                  <a:noFill/>
                </a:ln>
                <a:solidFill>
                  <a:srgbClr val="404040"/>
                </a:solidFill>
                <a:effectLst/>
                <a:uLnTx/>
                <a:uFillTx/>
                <a:latin typeface="+mn-lt"/>
                <a:ea typeface="Arial"/>
                <a:cs typeface="Arial"/>
              </a:rPr>
              <a:t>1c</a:t>
            </a:r>
            <a:r>
              <a:rPr kumimoji="0" lang="de" sz="600" b="0" i="0" u="none" strike="noStrike" kern="1200" cap="none" spc="0" normalizeH="0" baseline="0" noProof="0">
                <a:ln>
                  <a:noFill/>
                </a:ln>
                <a:solidFill>
                  <a:srgbClr val="404040"/>
                </a:solidFill>
                <a:effectLst/>
                <a:uLnTx/>
                <a:uFillTx/>
                <a:latin typeface="+mn-lt"/>
                <a:ea typeface="Arial"/>
                <a:cs typeface="Arial"/>
              </a:rPr>
              <a:t>; IAk: Inselautoantikörper; OGTT: Oraler Glukosetoleranztest; SMBG: Self-monitoring of blood glucose, Blutzucker-Selbstmessung; T1D: Typ-1-Diabetes; </a:t>
            </a:r>
            <a:r>
              <a:rPr kumimoji="0" lang="de-DE" sz="600" b="0" i="0" u="none" strike="noStrike" kern="1200" cap="none" spc="0" normalizeH="0" baseline="0" noProof="0">
                <a:ln>
                  <a:noFill/>
                </a:ln>
                <a:solidFill>
                  <a:srgbClr val="404040"/>
                </a:solidFill>
                <a:effectLst/>
                <a:uLnTx/>
                <a:uFillTx/>
                <a:latin typeface="+mn-lt"/>
                <a:ea typeface="Arial"/>
                <a:cs typeface="Arial"/>
              </a:rPr>
              <a:t>Zufalls-PG: Zufalls-Plasmaglukose</a:t>
            </a:r>
            <a:r>
              <a:rPr kumimoji="0" lang="de" sz="600" b="0" i="0" u="none" strike="noStrike" kern="1200" cap="none" spc="0" normalizeH="0" baseline="0" noProof="0">
                <a:ln>
                  <a:noFill/>
                </a:ln>
                <a:solidFill>
                  <a:srgbClr val="404040"/>
                </a:solidFill>
                <a:effectLst/>
                <a:uLnTx/>
                <a:uFillTx/>
                <a:latin typeface="+mn-lt"/>
                <a:ea typeface="Arial"/>
                <a:cs typeface="Arial"/>
              </a:rPr>
              <a:t>.</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Phillip M </a:t>
            </a:r>
            <a:r>
              <a:rPr kumimoji="0" lang="de" sz="600" b="0" i="1" u="none" strike="noStrike" kern="1200" cap="none" spc="0" normalizeH="0" baseline="0" noProof="0">
                <a:ln>
                  <a:noFill/>
                </a:ln>
                <a:solidFill>
                  <a:srgbClr val="404040"/>
                </a:solidFill>
                <a:effectLst/>
                <a:uLnTx/>
                <a:uFillTx/>
                <a:latin typeface="+mn-lt"/>
                <a:ea typeface="Arial"/>
                <a:cs typeface="Arial"/>
              </a:rPr>
              <a:t>et al. </a:t>
            </a:r>
            <a:r>
              <a:rPr lang="de-DE" sz="600" i="1">
                <a:solidFill>
                  <a:srgbClr val="404040"/>
                </a:solidFill>
                <a:latin typeface="+mn-lt"/>
              </a:rPr>
              <a:t>Diabetes Care </a:t>
            </a:r>
            <a:r>
              <a:rPr lang="de-DE" sz="600">
                <a:solidFill>
                  <a:srgbClr val="404040"/>
                </a:solidFill>
                <a:latin typeface="+mn-lt"/>
              </a:rPr>
              <a:t>2024; 47: 1276–98</a:t>
            </a:r>
            <a:r>
              <a:rPr kumimoji="0" lang="de" sz="600" b="0" i="0" u="none" strike="noStrike" kern="1200" cap="none" spc="0" normalizeH="0" baseline="0" noProof="0">
                <a:ln>
                  <a:noFill/>
                </a:ln>
                <a:solidFill>
                  <a:srgbClr val="404040"/>
                </a:solidFill>
                <a:effectLst/>
                <a:uLnTx/>
                <a:uFillTx/>
                <a:latin typeface="+mn-lt"/>
                <a:ea typeface="Arial"/>
                <a:cs typeface="Arial"/>
              </a:rPr>
              <a:t>.</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557" name="Text Placeholder 14">
            <a:extLst>
              <a:ext uri="{FF2B5EF4-FFF2-40B4-BE49-F238E27FC236}">
                <a16:creationId xmlns:a16="http://schemas.microsoft.com/office/drawing/2014/main" id="{C6486795-74F9-0C65-4C21-073FB0CC5BF7}"/>
              </a:ext>
            </a:extLst>
          </p:cNvPr>
          <p:cNvSpPr txBox="1">
            <a:spLocks/>
          </p:cNvSpPr>
          <p:nvPr/>
        </p:nvSpPr>
        <p:spPr>
          <a:xfrm>
            <a:off x="365760" y="841773"/>
            <a:ext cx="8408670" cy="179308"/>
          </a:xfrm>
          <a:prstGeom prst="rect">
            <a:avLst/>
          </a:prstGeom>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350" b="0" i="1" kern="1200">
                <a:solidFill>
                  <a:schemeClr val="accent5"/>
                </a:solidFill>
                <a:latin typeface="Tinos" panose="02020603050405020304" pitchFamily="18" charset="0"/>
                <a:ea typeface="Tinos" panose="02020603050405020304" pitchFamily="18" charset="0"/>
                <a:cs typeface="Tinos" panose="02020603050405020304" pitchFamily="18" charset="0"/>
              </a:defRPr>
            </a:lvl1pPr>
            <a:lvl2pPr marL="0" indent="0" algn="l" defTabSz="685800" rtl="0" eaLnBrk="1" latinLnBrk="0" hangingPunct="1">
              <a:lnSpc>
                <a:spcPct val="90000"/>
              </a:lnSpc>
              <a:spcBef>
                <a:spcPts val="900"/>
              </a:spcBef>
              <a:buFont typeface="Arial" panose="020B0604020202020204" pitchFamily="34" charset="0"/>
              <a:buNone/>
              <a:defRPr sz="1050" kern="1200">
                <a:solidFill>
                  <a:schemeClr val="tx2"/>
                </a:solidFill>
                <a:latin typeface="Poppins" panose="00000500000000000000" pitchFamily="2" charset="0"/>
                <a:ea typeface="+mn-ea"/>
                <a:cs typeface="Poppins" panose="00000500000000000000" pitchFamily="2" charset="0"/>
              </a:defRPr>
            </a:lvl2pPr>
            <a:lvl3pPr marL="270272" indent="-133350" algn="l" defTabSz="685800" rtl="0" eaLnBrk="1" latinLnBrk="0" hangingPunct="1">
              <a:lnSpc>
                <a:spcPct val="90000"/>
              </a:lnSpc>
              <a:spcBef>
                <a:spcPts val="450"/>
              </a:spcBef>
              <a:buFont typeface="Arial" panose="020B0604020202020204" pitchFamily="34" charset="0"/>
              <a:buChar char="–"/>
              <a:defRPr sz="900" kern="1200">
                <a:solidFill>
                  <a:schemeClr val="tx2"/>
                </a:solidFill>
                <a:latin typeface="Poppins" panose="00000500000000000000" pitchFamily="2" charset="0"/>
                <a:ea typeface="+mn-ea"/>
                <a:cs typeface="Poppins" panose="00000500000000000000" pitchFamily="2" charset="0"/>
              </a:defRPr>
            </a:lvl3pPr>
            <a:lvl4pPr marL="407194" indent="-105966" algn="l" defTabSz="685800" rtl="0" eaLnBrk="1" latinLnBrk="0" hangingPunct="1">
              <a:lnSpc>
                <a:spcPct val="90000"/>
              </a:lnSpc>
              <a:spcBef>
                <a:spcPts val="450"/>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4pPr>
            <a:lvl5pPr marL="1543050" indent="-171450" algn="l" defTabSz="685800" rtl="0" eaLnBrk="1" latinLnBrk="0" hangingPunct="1">
              <a:lnSpc>
                <a:spcPct val="90000"/>
              </a:lnSpc>
              <a:spcBef>
                <a:spcPts val="375"/>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1100" b="0" i="1" u="none" strike="noStrike" kern="1200" cap="none" spc="0" normalizeH="0" baseline="0" noProof="0">
                <a:ln>
                  <a:noFill/>
                </a:ln>
                <a:solidFill>
                  <a:srgbClr val="119693"/>
                </a:solidFill>
                <a:effectLst/>
                <a:uLnTx/>
                <a:uFillTx/>
                <a:latin typeface="+mn-lt"/>
              </a:rPr>
              <a:t>Monitoring-</a:t>
            </a:r>
            <a:r>
              <a:rPr kumimoji="0" lang="en-US" sz="1100" b="0" i="1" u="none" strike="noStrike" kern="1200" cap="none" spc="0" normalizeH="0" baseline="0" noProof="0" err="1">
                <a:ln>
                  <a:noFill/>
                </a:ln>
                <a:solidFill>
                  <a:srgbClr val="119693"/>
                </a:solidFill>
                <a:effectLst/>
                <a:uLnTx/>
                <a:uFillTx/>
                <a:latin typeface="+mn-lt"/>
              </a:rPr>
              <a:t>Konsensleitfaden</a:t>
            </a:r>
            <a:endParaRPr kumimoji="0" lang="en-US" sz="1100" b="0" i="1" u="none" strike="noStrike" kern="1200" cap="none" spc="0" normalizeH="0" baseline="0" noProof="0">
              <a:ln>
                <a:noFill/>
              </a:ln>
              <a:solidFill>
                <a:srgbClr val="119693"/>
              </a:solidFill>
              <a:effectLst/>
              <a:uLnTx/>
              <a:uFillTx/>
              <a:latin typeface="+mn-lt"/>
            </a:endParaRPr>
          </a:p>
        </p:txBody>
      </p:sp>
      <p:sp>
        <p:nvSpPr>
          <p:cNvPr id="558" name="TextBox 42">
            <a:extLst>
              <a:ext uri="{FF2B5EF4-FFF2-40B4-BE49-F238E27FC236}">
                <a16:creationId xmlns:a16="http://schemas.microsoft.com/office/drawing/2014/main" id="{23A99DE6-1483-5531-6C81-30A97607C531}"/>
              </a:ext>
            </a:extLst>
          </p:cNvPr>
          <p:cNvSpPr txBox="1"/>
          <p:nvPr/>
        </p:nvSpPr>
        <p:spPr>
          <a:xfrm>
            <a:off x="4469054" y="3965110"/>
            <a:ext cx="1287541" cy="290849"/>
          </a:xfrm>
          <a:prstGeom prst="rect">
            <a:avLst/>
          </a:prstGeom>
          <a:noFill/>
        </p:spPr>
        <p:txBody>
          <a:bodyPr wrap="square" lIns="0" tIns="0" rIns="0" bIns="0" rtlCol="0" anchor="t" anchorCtr="0">
            <a:spAutoFit/>
          </a:bodyPr>
          <a:lstStyle>
            <a:defPPr>
              <a:defRPr lang="it-IT"/>
            </a:defPPr>
            <a:lvl1pPr marR="0" lvl="0" indent="0" fontAlgn="auto">
              <a:lnSpc>
                <a:spcPct val="90000"/>
              </a:lnSpc>
              <a:spcBef>
                <a:spcPts val="0"/>
              </a:spcBef>
              <a:spcAft>
                <a:spcPts val="0"/>
              </a:spcAft>
              <a:buClrTx/>
              <a:buSzTx/>
              <a:buFontTx/>
              <a:buNone/>
              <a:tabLst/>
              <a:defRPr kumimoji="0" sz="1600" b="0" i="0" u="none" strike="noStrike" cap="none" spc="0" normalizeH="0" baseline="0">
                <a:ln>
                  <a:noFill/>
                </a:ln>
                <a:solidFill>
                  <a:srgbClr val="000000"/>
                </a:solidFill>
                <a:effectLst/>
                <a:uLnTx/>
                <a:uFillTx/>
              </a:defRPr>
            </a:lvl1pPr>
          </a:lstStyle>
          <a:p>
            <a:pPr defTabSz="685800">
              <a:defRPr/>
            </a:pPr>
            <a:r>
              <a:rPr lang="en-US" sz="1050"/>
              <a:t>Repeat </a:t>
            </a:r>
            <a:r>
              <a:rPr lang="en-US" sz="1050" err="1"/>
              <a:t>IAb</a:t>
            </a:r>
            <a:r>
              <a:rPr lang="en-US" sz="1050"/>
              <a:t> monitoring</a:t>
            </a:r>
          </a:p>
        </p:txBody>
      </p:sp>
      <p:sp>
        <p:nvSpPr>
          <p:cNvPr id="559" name="Freeform: Shape 2">
            <a:extLst>
              <a:ext uri="{FF2B5EF4-FFF2-40B4-BE49-F238E27FC236}">
                <a16:creationId xmlns:a16="http://schemas.microsoft.com/office/drawing/2014/main" id="{ABA7AA39-7D3C-A825-9186-BC81C326A571}"/>
              </a:ext>
            </a:extLst>
          </p:cNvPr>
          <p:cNvSpPr/>
          <p:nvPr/>
        </p:nvSpPr>
        <p:spPr>
          <a:xfrm>
            <a:off x="2674318" y="1984230"/>
            <a:ext cx="3795365" cy="2402408"/>
          </a:xfrm>
          <a:custGeom>
            <a:avLst/>
            <a:gdLst>
              <a:gd name="connsiteX0" fmla="*/ 2527015 w 5060486"/>
              <a:gd name="connsiteY0" fmla="*/ 2 h 2863783"/>
              <a:gd name="connsiteX1" fmla="*/ 3932889 w 5060486"/>
              <a:gd name="connsiteY1" fmla="*/ 438837 h 2863783"/>
              <a:gd name="connsiteX2" fmla="*/ 5053949 w 5060486"/>
              <a:gd name="connsiteY2" fmla="*/ 2803727 h 2863783"/>
              <a:gd name="connsiteX3" fmla="*/ 5047664 w 5060486"/>
              <a:gd name="connsiteY3" fmla="*/ 2863783 h 2863783"/>
              <a:gd name="connsiteX4" fmla="*/ 4358256 w 5060486"/>
              <a:gd name="connsiteY4" fmla="*/ 2863783 h 2863783"/>
              <a:gd name="connsiteX5" fmla="*/ 4369631 w 5060486"/>
              <a:gd name="connsiteY5" fmla="*/ 2752225 h 2863783"/>
              <a:gd name="connsiteX6" fmla="*/ 3561097 w 5060486"/>
              <a:gd name="connsiteY6" fmla="*/ 1016027 h 2863783"/>
              <a:gd name="connsiteX7" fmla="*/ 1495475 w 5060486"/>
              <a:gd name="connsiteY7" fmla="*/ 1018799 h 2863783"/>
              <a:gd name="connsiteX8" fmla="*/ 691178 w 5060486"/>
              <a:gd name="connsiteY8" fmla="*/ 2756887 h 2863783"/>
              <a:gd name="connsiteX9" fmla="*/ 702327 w 5060486"/>
              <a:gd name="connsiteY9" fmla="*/ 2863783 h 2863783"/>
              <a:gd name="connsiteX10" fmla="*/ 12734 w 5060486"/>
              <a:gd name="connsiteY10" fmla="*/ 2863783 h 2863783"/>
              <a:gd name="connsiteX11" fmla="*/ 6989 w 5060486"/>
              <a:gd name="connsiteY11" fmla="*/ 2810113 h 2863783"/>
              <a:gd name="connsiteX12" fmla="*/ 1122228 w 5060486"/>
              <a:gd name="connsiteY12" fmla="*/ 442547 h 2863783"/>
              <a:gd name="connsiteX13" fmla="*/ 2527015 w 5060486"/>
              <a:gd name="connsiteY13" fmla="*/ 2 h 286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60486" h="2863783">
                <a:moveTo>
                  <a:pt x="2527015" y="2"/>
                </a:moveTo>
                <a:cubicBezTo>
                  <a:pt x="3016998" y="-645"/>
                  <a:pt x="3507163" y="145605"/>
                  <a:pt x="3932889" y="438837"/>
                </a:cubicBezTo>
                <a:cubicBezTo>
                  <a:pt x="4694675" y="963541"/>
                  <a:pt x="5119039" y="1869253"/>
                  <a:pt x="5053949" y="2803727"/>
                </a:cubicBezTo>
                <a:lnTo>
                  <a:pt x="5047664" y="2863783"/>
                </a:lnTo>
                <a:lnTo>
                  <a:pt x="4358256" y="2863783"/>
                </a:lnTo>
                <a:lnTo>
                  <a:pt x="4369631" y="2752225"/>
                </a:lnTo>
                <a:cubicBezTo>
                  <a:pt x="4415940" y="2067433"/>
                  <a:pt x="4110374" y="1403693"/>
                  <a:pt x="3561097" y="1016027"/>
                </a:cubicBezTo>
                <a:cubicBezTo>
                  <a:pt x="2936630" y="575294"/>
                  <a:pt x="2118861" y="576392"/>
                  <a:pt x="1495475" y="1018799"/>
                </a:cubicBezTo>
                <a:cubicBezTo>
                  <a:pt x="947229" y="1407881"/>
                  <a:pt x="643292" y="2072311"/>
                  <a:pt x="691178" y="2756887"/>
                </a:cubicBezTo>
                <a:lnTo>
                  <a:pt x="702327" y="2863783"/>
                </a:lnTo>
                <a:lnTo>
                  <a:pt x="12734" y="2863783"/>
                </a:lnTo>
                <a:lnTo>
                  <a:pt x="6989" y="2810113"/>
                </a:lnTo>
                <a:cubicBezTo>
                  <a:pt x="-60304" y="1875904"/>
                  <a:pt x="361820" y="969204"/>
                  <a:pt x="1122228" y="442547"/>
                </a:cubicBezTo>
                <a:cubicBezTo>
                  <a:pt x="1547230" y="148192"/>
                  <a:pt x="2037032" y="649"/>
                  <a:pt x="2527015" y="2"/>
                </a:cubicBezTo>
                <a:close/>
              </a:path>
            </a:pathLst>
          </a:custGeom>
          <a:solidFill>
            <a:srgbClr val="80E8E6">
              <a:lumMod val="60000"/>
              <a:lumOff val="40000"/>
              <a:alpha val="69804"/>
            </a:srgbClr>
          </a:solidFill>
          <a:ln w="25400" cap="flat" cmpd="sng" algn="ctr">
            <a:noFill/>
            <a:prstDash val="solid"/>
          </a:ln>
          <a:effectLst/>
        </p:spPr>
        <p:txBody>
          <a:bodyPr wrap="square"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0000"/>
              </a:solidFill>
              <a:effectLst/>
              <a:uLnTx/>
              <a:uFillTx/>
            </a:endParaRPr>
          </a:p>
        </p:txBody>
      </p:sp>
      <p:sp>
        <p:nvSpPr>
          <p:cNvPr id="560" name="Oval 112">
            <a:extLst>
              <a:ext uri="{FF2B5EF4-FFF2-40B4-BE49-F238E27FC236}">
                <a16:creationId xmlns:a16="http://schemas.microsoft.com/office/drawing/2014/main" id="{BBAC1C45-E8BF-DB42-66E3-411669771A65}"/>
              </a:ext>
            </a:extLst>
          </p:cNvPr>
          <p:cNvSpPr/>
          <p:nvPr/>
        </p:nvSpPr>
        <p:spPr>
          <a:xfrm>
            <a:off x="5496911" y="2513190"/>
            <a:ext cx="675000" cy="675000"/>
          </a:xfrm>
          <a:prstGeom prst="ellipse">
            <a:avLst/>
          </a:prstGeom>
          <a:solidFill>
            <a:srgbClr val="FFFFFF"/>
          </a:solidFill>
          <a:ln w="19050" cap="flat" cmpd="sng" algn="ctr">
            <a:solidFill>
              <a:srgbClr val="030F3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ndParaRPr>
          </a:p>
        </p:txBody>
      </p:sp>
      <p:sp>
        <p:nvSpPr>
          <p:cNvPr id="561" name="Oval 112">
            <a:extLst>
              <a:ext uri="{FF2B5EF4-FFF2-40B4-BE49-F238E27FC236}">
                <a16:creationId xmlns:a16="http://schemas.microsoft.com/office/drawing/2014/main" id="{7FD616DC-B75C-D11D-47A1-DAB432C2D90E}"/>
              </a:ext>
            </a:extLst>
          </p:cNvPr>
          <p:cNvSpPr/>
          <p:nvPr/>
        </p:nvSpPr>
        <p:spPr>
          <a:xfrm>
            <a:off x="4773744" y="1963082"/>
            <a:ext cx="675000" cy="675000"/>
          </a:xfrm>
          <a:prstGeom prst="ellipse">
            <a:avLst/>
          </a:prstGeom>
          <a:solidFill>
            <a:srgbClr val="FFFFFF"/>
          </a:solidFill>
          <a:ln w="19050" cap="flat" cmpd="sng" algn="ctr">
            <a:solidFill>
              <a:srgbClr val="030F3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ndParaRPr>
          </a:p>
        </p:txBody>
      </p:sp>
      <p:sp>
        <p:nvSpPr>
          <p:cNvPr id="562" name="TextBox 13">
            <a:extLst>
              <a:ext uri="{FF2B5EF4-FFF2-40B4-BE49-F238E27FC236}">
                <a16:creationId xmlns:a16="http://schemas.microsoft.com/office/drawing/2014/main" id="{4EB428B2-926C-5926-9D40-D61DA25AF914}"/>
              </a:ext>
            </a:extLst>
          </p:cNvPr>
          <p:cNvSpPr txBox="1"/>
          <p:nvPr/>
        </p:nvSpPr>
        <p:spPr>
          <a:xfrm>
            <a:off x="780410" y="3637884"/>
            <a:ext cx="1551161" cy="161583"/>
          </a:xfrm>
          <a:prstGeom prst="rect">
            <a:avLst/>
          </a:prstGeom>
          <a:noFill/>
        </p:spPr>
        <p:txBody>
          <a:bodyPr wrap="square" lIns="0" tIns="0" rIns="0" bIns="0" rtlCol="0" anchor="t" anchorCtr="0">
            <a:spAutoFit/>
          </a:bodyPr>
          <a:lstStyle>
            <a:defPPr>
              <a:defRPr lang="it-IT"/>
            </a:defPPr>
            <a:lvl1pPr marL="179705" marR="0" lvl="0" indent="0" algn="r" fontAlgn="auto">
              <a:lnSpc>
                <a:spcPct val="100000"/>
              </a:lnSpc>
              <a:spcBef>
                <a:spcPts val="600"/>
              </a:spcBef>
              <a:spcAft>
                <a:spcPts val="0"/>
              </a:spcAft>
              <a:buClrTx/>
              <a:buSzTx/>
              <a:buFontTx/>
              <a:buNone/>
              <a:tabLst/>
              <a:defRPr kumimoji="0" sz="1600" b="0" i="0" u="none" strike="noStrike" cap="none" spc="0" normalizeH="0" baseline="0">
                <a:ln>
                  <a:noFill/>
                </a:ln>
                <a:solidFill>
                  <a:srgbClr val="000000"/>
                </a:solidFill>
                <a:effectLst/>
                <a:uLnTx/>
                <a:uFillTx/>
              </a:defRPr>
            </a:lvl1pPr>
          </a:lstStyle>
          <a:p>
            <a:pPr marL="134779" defTabSz="685800">
              <a:spcBef>
                <a:spcPts val="450"/>
              </a:spcBef>
              <a:defRPr/>
            </a:pPr>
            <a:r>
              <a:rPr lang="en-US" sz="1050"/>
              <a:t>OGTT</a:t>
            </a:r>
          </a:p>
        </p:txBody>
      </p:sp>
      <p:sp>
        <p:nvSpPr>
          <p:cNvPr id="563" name="TextBox 17">
            <a:extLst>
              <a:ext uri="{FF2B5EF4-FFF2-40B4-BE49-F238E27FC236}">
                <a16:creationId xmlns:a16="http://schemas.microsoft.com/office/drawing/2014/main" id="{67B24086-B8F6-0770-051C-6F3F9003F240}"/>
              </a:ext>
            </a:extLst>
          </p:cNvPr>
          <p:cNvSpPr txBox="1"/>
          <p:nvPr/>
        </p:nvSpPr>
        <p:spPr>
          <a:xfrm>
            <a:off x="2671321" y="2116020"/>
            <a:ext cx="766772" cy="161583"/>
          </a:xfrm>
          <a:prstGeom prst="rect">
            <a:avLst/>
          </a:prstGeom>
          <a:noFill/>
        </p:spPr>
        <p:txBody>
          <a:bodyPr wrap="square" lIns="0" tIns="0" rIns="0" bIns="0" rtlCol="0" anchor="t" anchorCtr="0">
            <a:spAutoFit/>
          </a:bodyPr>
          <a:lstStyle>
            <a:defPPr>
              <a:defRPr lang="it-IT"/>
            </a:defPPr>
            <a:lvl1pPr marL="179705" marR="0" lvl="0" indent="0" algn="r" fontAlgn="auto">
              <a:lnSpc>
                <a:spcPct val="100000"/>
              </a:lnSpc>
              <a:spcBef>
                <a:spcPts val="600"/>
              </a:spcBef>
              <a:spcAft>
                <a:spcPts val="0"/>
              </a:spcAft>
              <a:buClrTx/>
              <a:buSzTx/>
              <a:buFontTx/>
              <a:buNone/>
              <a:tabLst/>
              <a:defRPr kumimoji="0" sz="1600" b="0" i="0" u="none" strike="noStrike" cap="none" spc="0" normalizeH="0" baseline="0">
                <a:ln>
                  <a:noFill/>
                </a:ln>
                <a:solidFill>
                  <a:srgbClr val="000000"/>
                </a:solidFill>
                <a:effectLst/>
                <a:uLnTx/>
                <a:uFillTx/>
              </a:defRPr>
            </a:lvl1pPr>
          </a:lstStyle>
          <a:p>
            <a:pPr marL="134779" defTabSz="685800">
              <a:spcBef>
                <a:spcPts val="450"/>
              </a:spcBef>
              <a:defRPr/>
            </a:pPr>
            <a:r>
              <a:rPr lang="en-US" sz="1050"/>
              <a:t>HbA1c</a:t>
            </a:r>
          </a:p>
        </p:txBody>
      </p:sp>
      <p:sp>
        <p:nvSpPr>
          <p:cNvPr id="564" name="TextBox 20">
            <a:extLst>
              <a:ext uri="{FF2B5EF4-FFF2-40B4-BE49-F238E27FC236}">
                <a16:creationId xmlns:a16="http://schemas.microsoft.com/office/drawing/2014/main" id="{B7F8A9B9-7952-E309-2C25-3FB58F36289B}"/>
              </a:ext>
            </a:extLst>
          </p:cNvPr>
          <p:cNvSpPr txBox="1"/>
          <p:nvPr/>
        </p:nvSpPr>
        <p:spPr>
          <a:xfrm>
            <a:off x="5750287" y="2125913"/>
            <a:ext cx="1635434" cy="161583"/>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defTabSz="685800">
              <a:defRPr/>
            </a:pPr>
            <a:r>
              <a:rPr lang="en-US" sz="1050">
                <a:solidFill>
                  <a:srgbClr val="030F3B"/>
                </a:solidFill>
                <a:latin typeface="+mn-lt"/>
              </a:rPr>
              <a:t>CGM</a:t>
            </a:r>
            <a:endParaRPr lang="en-US" sz="1050" baseline="30000">
              <a:solidFill>
                <a:srgbClr val="030F3B"/>
              </a:solidFill>
              <a:latin typeface="+mn-lt"/>
            </a:endParaRPr>
          </a:p>
        </p:txBody>
      </p:sp>
      <p:sp>
        <p:nvSpPr>
          <p:cNvPr id="565" name="TextBox 23">
            <a:extLst>
              <a:ext uri="{FF2B5EF4-FFF2-40B4-BE49-F238E27FC236}">
                <a16:creationId xmlns:a16="http://schemas.microsoft.com/office/drawing/2014/main" id="{E384BB8C-54ED-B0C3-9E8F-CA492701EA28}"/>
              </a:ext>
            </a:extLst>
          </p:cNvPr>
          <p:cNvSpPr txBox="1"/>
          <p:nvPr/>
        </p:nvSpPr>
        <p:spPr>
          <a:xfrm>
            <a:off x="6768821" y="3634849"/>
            <a:ext cx="1282273" cy="145424"/>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defTabSz="685800">
              <a:lnSpc>
                <a:spcPct val="90000"/>
              </a:lnSpc>
              <a:defRPr/>
            </a:pPr>
            <a:r>
              <a:rPr lang="en-US" sz="1050">
                <a:solidFill>
                  <a:srgbClr val="030F3B"/>
                </a:solidFill>
                <a:latin typeface="+mn-lt"/>
              </a:rPr>
              <a:t>C-</a:t>
            </a:r>
            <a:r>
              <a:rPr lang="en-US" sz="1050" err="1">
                <a:solidFill>
                  <a:srgbClr val="030F3B"/>
                </a:solidFill>
                <a:latin typeface="+mn-lt"/>
              </a:rPr>
              <a:t>Peptid</a:t>
            </a:r>
            <a:endParaRPr lang="en-US" sz="1050">
              <a:solidFill>
                <a:srgbClr val="030F3B"/>
              </a:solidFill>
              <a:latin typeface="+mn-lt"/>
            </a:endParaRPr>
          </a:p>
        </p:txBody>
      </p:sp>
      <p:sp>
        <p:nvSpPr>
          <p:cNvPr id="566" name="TextBox 31">
            <a:extLst>
              <a:ext uri="{FF2B5EF4-FFF2-40B4-BE49-F238E27FC236}">
                <a16:creationId xmlns:a16="http://schemas.microsoft.com/office/drawing/2014/main" id="{FB4462BB-38B7-B7C4-BA80-2BD8BADB0C97}"/>
              </a:ext>
            </a:extLst>
          </p:cNvPr>
          <p:cNvSpPr txBox="1"/>
          <p:nvPr/>
        </p:nvSpPr>
        <p:spPr>
          <a:xfrm>
            <a:off x="884606" y="2736528"/>
            <a:ext cx="1787036" cy="290849"/>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marL="134779" algn="r" defTabSz="685800">
              <a:lnSpc>
                <a:spcPct val="90000"/>
              </a:lnSpc>
              <a:spcBef>
                <a:spcPts val="450"/>
              </a:spcBef>
              <a:defRPr/>
            </a:pPr>
            <a:r>
              <a:rPr lang="en-US" sz="1050" err="1">
                <a:solidFill>
                  <a:srgbClr val="030F3B"/>
                </a:solidFill>
                <a:latin typeface="+mn-lt"/>
              </a:rPr>
              <a:t>Zufalls-Plasmaglukose</a:t>
            </a:r>
            <a:r>
              <a:rPr lang="en-US" sz="1050">
                <a:solidFill>
                  <a:srgbClr val="030F3B"/>
                </a:solidFill>
                <a:latin typeface="+mn-lt"/>
              </a:rPr>
              <a:t> (</a:t>
            </a:r>
            <a:r>
              <a:rPr lang="en-US" sz="1050" err="1">
                <a:solidFill>
                  <a:srgbClr val="030F3B"/>
                </a:solidFill>
                <a:latin typeface="+mn-lt"/>
              </a:rPr>
              <a:t>Zufalls</a:t>
            </a:r>
            <a:r>
              <a:rPr lang="en-US" sz="1050">
                <a:solidFill>
                  <a:srgbClr val="030F3B"/>
                </a:solidFill>
                <a:latin typeface="+mn-lt"/>
              </a:rPr>
              <a:t>-PG)</a:t>
            </a:r>
            <a:endParaRPr lang="en-US" sz="1050" baseline="30000">
              <a:solidFill>
                <a:srgbClr val="030F3B"/>
              </a:solidFill>
              <a:latin typeface="+mn-lt"/>
            </a:endParaRPr>
          </a:p>
        </p:txBody>
      </p:sp>
      <p:sp>
        <p:nvSpPr>
          <p:cNvPr id="567" name="TextBox 32">
            <a:extLst>
              <a:ext uri="{FF2B5EF4-FFF2-40B4-BE49-F238E27FC236}">
                <a16:creationId xmlns:a16="http://schemas.microsoft.com/office/drawing/2014/main" id="{5A596082-3E8A-7B33-269A-AFBB3C834F96}"/>
              </a:ext>
            </a:extLst>
          </p:cNvPr>
          <p:cNvSpPr txBox="1"/>
          <p:nvPr/>
        </p:nvSpPr>
        <p:spPr>
          <a:xfrm>
            <a:off x="6419074" y="2739605"/>
            <a:ext cx="1631884" cy="290849"/>
          </a:xfrm>
          <a:prstGeom prst="rect">
            <a:avLst/>
          </a:prstGeom>
          <a:noFill/>
        </p:spPr>
        <p:txBody>
          <a:bodyPr wrap="square" lIns="0" tIns="0" rIns="0" bIns="0" rtlCol="0" anchor="t" anchorCtr="0">
            <a:spAutoFit/>
          </a:bodyPr>
          <a:lstStyle>
            <a:defPPr>
              <a:defRPr lang="en-US"/>
            </a:defPPr>
            <a:lvl1pPr marR="0" lvl="0" indent="0" fontAlgn="auto">
              <a:lnSpc>
                <a:spcPct val="100000"/>
              </a:lnSpc>
              <a:spcBef>
                <a:spcPts val="0"/>
              </a:spcBef>
              <a:spcAft>
                <a:spcPts val="0"/>
              </a:spcAft>
              <a:buClrTx/>
              <a:buSzTx/>
              <a:buFontTx/>
              <a:buNone/>
              <a:tabLst/>
              <a:defRPr kumimoji="0" sz="1400" b="0" i="0" u="none" strike="noStrike" cap="none" spc="0" normalizeH="0" baseline="0">
                <a:ln>
                  <a:noFill/>
                </a:ln>
                <a:solidFill>
                  <a:schemeClr val="accent1"/>
                </a:solidFill>
                <a:effectLst/>
                <a:uLnTx/>
                <a:uFillTx/>
                <a:latin typeface="Verdana"/>
              </a:defRPr>
            </a:lvl1pPr>
          </a:lstStyle>
          <a:p>
            <a:pPr defTabSz="685800">
              <a:lnSpc>
                <a:spcPct val="90000"/>
              </a:lnSpc>
              <a:defRPr/>
            </a:pPr>
            <a:r>
              <a:rPr lang="en-US" sz="1050" err="1">
                <a:solidFill>
                  <a:srgbClr val="030F3B"/>
                </a:solidFill>
                <a:latin typeface="+mn-lt"/>
              </a:rPr>
              <a:t>Blutzucker-Selbstmessung</a:t>
            </a:r>
            <a:r>
              <a:rPr lang="en-US" sz="1050">
                <a:solidFill>
                  <a:srgbClr val="030F3B"/>
                </a:solidFill>
                <a:latin typeface="+mn-lt"/>
              </a:rPr>
              <a:t> (SMBG)</a:t>
            </a:r>
            <a:endParaRPr lang="en-US" sz="1050" baseline="30000">
              <a:solidFill>
                <a:srgbClr val="030F3B"/>
              </a:solidFill>
              <a:latin typeface="+mn-lt"/>
            </a:endParaRPr>
          </a:p>
        </p:txBody>
      </p:sp>
      <p:sp>
        <p:nvSpPr>
          <p:cNvPr id="568" name="TextBox 33">
            <a:extLst>
              <a:ext uri="{FF2B5EF4-FFF2-40B4-BE49-F238E27FC236}">
                <a16:creationId xmlns:a16="http://schemas.microsoft.com/office/drawing/2014/main" id="{B4D12485-5A92-08D0-AD8F-BC670F3B72DD}"/>
              </a:ext>
            </a:extLst>
          </p:cNvPr>
          <p:cNvSpPr txBox="1"/>
          <p:nvPr/>
        </p:nvSpPr>
        <p:spPr>
          <a:xfrm>
            <a:off x="3850981" y="3160786"/>
            <a:ext cx="1575752" cy="332399"/>
          </a:xfrm>
          <a:prstGeom prst="rect">
            <a:avLst/>
          </a:prstGeom>
          <a:noFill/>
        </p:spPr>
        <p:txBody>
          <a:bodyPr wrap="none" lIns="0" tIns="0" rIns="0" bIns="0" rtlCol="0">
            <a:spAutoFit/>
          </a:bodyPr>
          <a:lstStyle/>
          <a:p>
            <a:pPr algn="ctr" defTabSz="685800">
              <a:lnSpc>
                <a:spcPct val="90000"/>
              </a:lnSpc>
              <a:defRPr/>
            </a:pPr>
            <a:r>
              <a:rPr lang="en-US" sz="1200" b="1" err="1">
                <a:solidFill>
                  <a:srgbClr val="030F3B"/>
                </a:solidFill>
              </a:rPr>
              <a:t>Metabolische</a:t>
            </a:r>
            <a:br>
              <a:rPr lang="en-US" sz="1200" b="1">
                <a:solidFill>
                  <a:srgbClr val="030F3B"/>
                </a:solidFill>
              </a:rPr>
            </a:br>
            <a:r>
              <a:rPr lang="en-US" sz="1200" b="1">
                <a:solidFill>
                  <a:srgbClr val="030F3B"/>
                </a:solidFill>
              </a:rPr>
              <a:t>Monitoring-Tools </a:t>
            </a:r>
          </a:p>
        </p:txBody>
      </p:sp>
      <p:pic>
        <p:nvPicPr>
          <p:cNvPr id="569" name="Graphic 34">
            <a:extLst>
              <a:ext uri="{FF2B5EF4-FFF2-40B4-BE49-F238E27FC236}">
                <a16:creationId xmlns:a16="http://schemas.microsoft.com/office/drawing/2014/main" id="{DBEED35B-69E8-483D-7F4C-5B8511AC9A5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05860" y="2680253"/>
            <a:ext cx="266517" cy="379461"/>
          </a:xfrm>
          <a:prstGeom prst="rect">
            <a:avLst/>
          </a:prstGeom>
        </p:spPr>
      </p:pic>
      <p:sp>
        <p:nvSpPr>
          <p:cNvPr id="570" name="Oval 35">
            <a:extLst>
              <a:ext uri="{FF2B5EF4-FFF2-40B4-BE49-F238E27FC236}">
                <a16:creationId xmlns:a16="http://schemas.microsoft.com/office/drawing/2014/main" id="{569B6EFD-D44E-E6B7-FD62-941F56B322A1}"/>
              </a:ext>
            </a:extLst>
          </p:cNvPr>
          <p:cNvSpPr/>
          <p:nvPr/>
        </p:nvSpPr>
        <p:spPr>
          <a:xfrm>
            <a:off x="2942864" y="2519342"/>
            <a:ext cx="675000" cy="675000"/>
          </a:xfrm>
          <a:prstGeom prst="ellipse">
            <a:avLst/>
          </a:prstGeom>
          <a:solidFill>
            <a:srgbClr val="FFFFFF"/>
          </a:solidFill>
          <a:ln w="19050" cap="flat" cmpd="sng" algn="ctr">
            <a:solidFill>
              <a:srgbClr val="030F3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ndParaRPr>
          </a:p>
        </p:txBody>
      </p:sp>
      <p:grpSp>
        <p:nvGrpSpPr>
          <p:cNvPr id="571" name="Gruppo 22">
            <a:extLst>
              <a:ext uri="{FF2B5EF4-FFF2-40B4-BE49-F238E27FC236}">
                <a16:creationId xmlns:a16="http://schemas.microsoft.com/office/drawing/2014/main" id="{2718630A-A7B8-4CB3-BB79-AA7D8EEA45B7}"/>
              </a:ext>
            </a:extLst>
          </p:cNvPr>
          <p:cNvGrpSpPr/>
          <p:nvPr/>
        </p:nvGrpSpPr>
        <p:grpSpPr>
          <a:xfrm>
            <a:off x="3106311" y="2675469"/>
            <a:ext cx="407751" cy="420004"/>
            <a:chOff x="4345531" y="2708798"/>
            <a:chExt cx="480041" cy="494468"/>
          </a:xfrm>
          <a:solidFill>
            <a:srgbClr val="030F3B"/>
          </a:solidFill>
        </p:grpSpPr>
        <p:pic>
          <p:nvPicPr>
            <p:cNvPr id="572" name="Graphic 40" descr="Needle outline">
              <a:extLst>
                <a:ext uri="{FF2B5EF4-FFF2-40B4-BE49-F238E27FC236}">
                  <a16:creationId xmlns:a16="http://schemas.microsoft.com/office/drawing/2014/main" id="{BECC3E05-DCB8-63B4-6DD1-BF1E33BE194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477288" y="2854982"/>
              <a:ext cx="348284" cy="348284"/>
            </a:xfrm>
            <a:prstGeom prst="rect">
              <a:avLst/>
            </a:prstGeom>
          </p:spPr>
        </p:pic>
        <p:pic>
          <p:nvPicPr>
            <p:cNvPr id="573" name="Graphic 41">
              <a:extLst>
                <a:ext uri="{FF2B5EF4-FFF2-40B4-BE49-F238E27FC236}">
                  <a16:creationId xmlns:a16="http://schemas.microsoft.com/office/drawing/2014/main" id="{79D8FAB7-6CE7-8E97-D8D5-BF57A57E552B}"/>
                </a:ext>
              </a:extLst>
            </p:cNvPr>
            <p:cNvPicPr>
              <a:picLocks noChangeAspect="1"/>
            </p:cNvPicPr>
            <p:nvPr/>
          </p:nvPicPr>
          <p:blipFill>
            <a:blip r:embed="rId4">
              <a:extLst>
                <a:ext uri="{96DAC541-7B7A-43D3-8B79-37D633B846F1}">
                  <asvg:svgBlip xmlns:asvg="http://schemas.microsoft.com/office/drawing/2016/SVG/main" r:embed="rId8"/>
                </a:ext>
              </a:extLst>
            </a:blip>
            <a:stretch>
              <a:fillRect/>
            </a:stretch>
          </p:blipFill>
          <p:spPr>
            <a:xfrm>
              <a:off x="4345531" y="2708798"/>
              <a:ext cx="260541" cy="370952"/>
            </a:xfrm>
            <a:prstGeom prst="rect">
              <a:avLst/>
            </a:prstGeom>
          </p:spPr>
        </p:pic>
      </p:grpSp>
      <p:sp>
        <p:nvSpPr>
          <p:cNvPr id="574" name="AutoShape 2">
            <a:extLst>
              <a:ext uri="{FF2B5EF4-FFF2-40B4-BE49-F238E27FC236}">
                <a16:creationId xmlns:a16="http://schemas.microsoft.com/office/drawing/2014/main" id="{AC37C34D-A207-AD9F-2E28-33902C86706B}"/>
              </a:ext>
            </a:extLst>
          </p:cNvPr>
          <p:cNvSpPr>
            <a:spLocks noChangeAspect="1" noChangeArrowheads="1"/>
          </p:cNvSpPr>
          <p:nvPr/>
        </p:nvSpPr>
        <p:spPr bwMode="auto">
          <a:xfrm>
            <a:off x="3583723" y="4231742"/>
            <a:ext cx="228600" cy="2286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defRPr/>
            </a:pPr>
            <a:endParaRPr lang="en-US" sz="1100">
              <a:solidFill>
                <a:srgbClr val="000000"/>
              </a:solidFill>
            </a:endParaRPr>
          </a:p>
        </p:txBody>
      </p:sp>
      <p:pic>
        <p:nvPicPr>
          <p:cNvPr id="575" name="Graphic 44">
            <a:extLst>
              <a:ext uri="{FF2B5EF4-FFF2-40B4-BE49-F238E27FC236}">
                <a16:creationId xmlns:a16="http://schemas.microsoft.com/office/drawing/2014/main" id="{0D5CC4F2-8DDE-507E-59B0-FCD899A9CB6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4987474" y="2102085"/>
            <a:ext cx="330491" cy="358762"/>
          </a:xfrm>
          <a:prstGeom prst="rect">
            <a:avLst/>
          </a:prstGeom>
        </p:spPr>
      </p:pic>
      <p:sp>
        <p:nvSpPr>
          <p:cNvPr id="384" name="Oval 112">
            <a:extLst>
              <a:ext uri="{FF2B5EF4-FFF2-40B4-BE49-F238E27FC236}">
                <a16:creationId xmlns:a16="http://schemas.microsoft.com/office/drawing/2014/main" id="{9B6DBE61-2582-D0D5-D9FE-41DD5111319C}"/>
              </a:ext>
            </a:extLst>
          </p:cNvPr>
          <p:cNvSpPr/>
          <p:nvPr/>
        </p:nvSpPr>
        <p:spPr>
          <a:xfrm>
            <a:off x="3670748" y="1980227"/>
            <a:ext cx="675000" cy="675000"/>
          </a:xfrm>
          <a:prstGeom prst="ellipse">
            <a:avLst/>
          </a:prstGeom>
          <a:solidFill>
            <a:srgbClr val="FFFFFF"/>
          </a:solidFill>
          <a:ln w="19050" cap="flat" cmpd="sng" algn="ctr">
            <a:solidFill>
              <a:srgbClr val="030F3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ndParaRPr>
          </a:p>
        </p:txBody>
      </p:sp>
      <p:pic>
        <p:nvPicPr>
          <p:cNvPr id="385" name="Graphic 108" descr="Water outline">
            <a:extLst>
              <a:ext uri="{FF2B5EF4-FFF2-40B4-BE49-F238E27FC236}">
                <a16:creationId xmlns:a16="http://schemas.microsoft.com/office/drawing/2014/main" id="{8C7C150D-08BA-975D-0D1A-54A94792EBD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3791443" y="2088787"/>
            <a:ext cx="435881" cy="435881"/>
          </a:xfrm>
          <a:prstGeom prst="rect">
            <a:avLst/>
          </a:prstGeom>
        </p:spPr>
      </p:pic>
      <p:sp>
        <p:nvSpPr>
          <p:cNvPr id="386" name="Oval 112">
            <a:extLst>
              <a:ext uri="{FF2B5EF4-FFF2-40B4-BE49-F238E27FC236}">
                <a16:creationId xmlns:a16="http://schemas.microsoft.com/office/drawing/2014/main" id="{C5EF5171-99AC-1F66-FC5B-7F2D15664413}"/>
              </a:ext>
            </a:extLst>
          </p:cNvPr>
          <p:cNvSpPr/>
          <p:nvPr/>
        </p:nvSpPr>
        <p:spPr>
          <a:xfrm>
            <a:off x="2606558" y="3298194"/>
            <a:ext cx="675000" cy="675000"/>
          </a:xfrm>
          <a:prstGeom prst="ellipse">
            <a:avLst/>
          </a:prstGeom>
          <a:solidFill>
            <a:srgbClr val="FFFFFF"/>
          </a:solidFill>
          <a:ln w="19050" cap="flat" cmpd="sng" algn="ctr">
            <a:solidFill>
              <a:srgbClr val="030F3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ndParaRPr>
          </a:p>
        </p:txBody>
      </p:sp>
      <p:grpSp>
        <p:nvGrpSpPr>
          <p:cNvPr id="387" name="Gruppo 29">
            <a:extLst>
              <a:ext uri="{FF2B5EF4-FFF2-40B4-BE49-F238E27FC236}">
                <a16:creationId xmlns:a16="http://schemas.microsoft.com/office/drawing/2014/main" id="{76629632-498F-0E82-D723-3DE192670C46}"/>
              </a:ext>
            </a:extLst>
          </p:cNvPr>
          <p:cNvGrpSpPr/>
          <p:nvPr/>
        </p:nvGrpSpPr>
        <p:grpSpPr>
          <a:xfrm>
            <a:off x="2677509" y="3412375"/>
            <a:ext cx="469255" cy="414338"/>
            <a:chOff x="3705568" y="3700462"/>
            <a:chExt cx="625673" cy="552451"/>
          </a:xfrm>
          <a:solidFill>
            <a:srgbClr val="030F3B"/>
          </a:solidFill>
        </p:grpSpPr>
        <p:pic>
          <p:nvPicPr>
            <p:cNvPr id="388" name="Graphic 120" descr="Needle outline">
              <a:extLst>
                <a:ext uri="{FF2B5EF4-FFF2-40B4-BE49-F238E27FC236}">
                  <a16:creationId xmlns:a16="http://schemas.microsoft.com/office/drawing/2014/main" id="{5203BF31-E226-09CE-57A1-0EB812F14112}"/>
                </a:ext>
              </a:extLst>
            </p:cNvPr>
            <p:cNvPicPr>
              <a:picLocks noChangeAspect="1"/>
            </p:cNvPicPr>
            <p:nvPr/>
          </p:nvPicPr>
          <p:blipFill>
            <a:blip r:embed="rId6">
              <a:extLst>
                <a:ext uri="{96DAC541-7B7A-43D3-8B79-37D633B846F1}">
                  <asvg:svgBlip xmlns:asvg="http://schemas.microsoft.com/office/drawing/2016/SVG/main" r:embed="rId13"/>
                </a:ext>
              </a:extLst>
            </a:blip>
            <a:stretch>
              <a:fillRect/>
            </a:stretch>
          </p:blipFill>
          <p:spPr>
            <a:xfrm>
              <a:off x="3705568" y="3700462"/>
              <a:ext cx="392568" cy="392568"/>
            </a:xfrm>
            <a:prstGeom prst="rect">
              <a:avLst/>
            </a:prstGeom>
          </p:spPr>
        </p:pic>
        <p:pic>
          <p:nvPicPr>
            <p:cNvPr id="389" name="Graphic 121">
              <a:extLst>
                <a:ext uri="{FF2B5EF4-FFF2-40B4-BE49-F238E27FC236}">
                  <a16:creationId xmlns:a16="http://schemas.microsoft.com/office/drawing/2014/main" id="{8BCB7A47-ADEF-F7E8-BD91-83C0241C5106}"/>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3929062" y="3951074"/>
              <a:ext cx="402179" cy="301839"/>
            </a:xfrm>
            <a:prstGeom prst="rect">
              <a:avLst/>
            </a:prstGeom>
          </p:spPr>
        </p:pic>
      </p:grpSp>
      <p:sp>
        <p:nvSpPr>
          <p:cNvPr id="390" name="Oval 112">
            <a:extLst>
              <a:ext uri="{FF2B5EF4-FFF2-40B4-BE49-F238E27FC236}">
                <a16:creationId xmlns:a16="http://schemas.microsoft.com/office/drawing/2014/main" id="{C09BCA18-FAD2-F49C-D02B-64FE180885B8}"/>
              </a:ext>
            </a:extLst>
          </p:cNvPr>
          <p:cNvSpPr/>
          <p:nvPr/>
        </p:nvSpPr>
        <p:spPr>
          <a:xfrm>
            <a:off x="5852999" y="3297903"/>
            <a:ext cx="675000" cy="675000"/>
          </a:xfrm>
          <a:prstGeom prst="ellipse">
            <a:avLst/>
          </a:prstGeom>
          <a:solidFill>
            <a:srgbClr val="FFFFFF"/>
          </a:solidFill>
          <a:ln w="19050" cap="flat" cmpd="sng" algn="ctr">
            <a:solidFill>
              <a:srgbClr val="030F3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ndParaRPr>
          </a:p>
        </p:txBody>
      </p:sp>
      <p:pic>
        <p:nvPicPr>
          <p:cNvPr id="391" name="Graphic 117" descr="Test tubes outline">
            <a:extLst>
              <a:ext uri="{FF2B5EF4-FFF2-40B4-BE49-F238E27FC236}">
                <a16:creationId xmlns:a16="http://schemas.microsoft.com/office/drawing/2014/main" id="{6ADE1FDB-9D4B-2590-9D35-67BC9BF6725C}"/>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968900" y="3443984"/>
            <a:ext cx="430328" cy="390874"/>
          </a:xfrm>
          <a:prstGeom prst="rect">
            <a:avLst/>
          </a:prstGeom>
        </p:spPr>
      </p:pic>
      <p:sp>
        <p:nvSpPr>
          <p:cNvPr id="392" name="Oval 78">
            <a:extLst>
              <a:ext uri="{FF2B5EF4-FFF2-40B4-BE49-F238E27FC236}">
                <a16:creationId xmlns:a16="http://schemas.microsoft.com/office/drawing/2014/main" id="{EDE15E7C-3A87-FE14-3183-7CA70D34EA8D}"/>
              </a:ext>
            </a:extLst>
          </p:cNvPr>
          <p:cNvSpPr/>
          <p:nvPr/>
        </p:nvSpPr>
        <p:spPr>
          <a:xfrm>
            <a:off x="3815006" y="3846638"/>
            <a:ext cx="540000" cy="540000"/>
          </a:xfrm>
          <a:prstGeom prst="ellipse">
            <a:avLst/>
          </a:prstGeom>
          <a:solidFill>
            <a:srgbClr val="00D1CC"/>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sp>
        <p:nvSpPr>
          <p:cNvPr id="393" name="AutoShape 2">
            <a:extLst>
              <a:ext uri="{FF2B5EF4-FFF2-40B4-BE49-F238E27FC236}">
                <a16:creationId xmlns:a16="http://schemas.microsoft.com/office/drawing/2014/main" id="{09E3F845-B636-AB3C-3AC9-80FD633CE0D8}"/>
              </a:ext>
            </a:extLst>
          </p:cNvPr>
          <p:cNvSpPr>
            <a:spLocks noChangeAspect="1" noChangeArrowheads="1"/>
          </p:cNvSpPr>
          <p:nvPr/>
        </p:nvSpPr>
        <p:spPr bwMode="auto">
          <a:xfrm>
            <a:off x="4005548" y="4035122"/>
            <a:ext cx="228600" cy="2286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defRPr/>
            </a:pPr>
            <a:endParaRPr lang="en-US" sz="1100">
              <a:solidFill>
                <a:srgbClr val="000000"/>
              </a:solidFill>
            </a:endParaRPr>
          </a:p>
        </p:txBody>
      </p:sp>
      <p:pic>
        <p:nvPicPr>
          <p:cNvPr id="576" name="Graphic 80">
            <a:extLst>
              <a:ext uri="{FF2B5EF4-FFF2-40B4-BE49-F238E27FC236}">
                <a16:creationId xmlns:a16="http://schemas.microsoft.com/office/drawing/2014/main" id="{72A5DAF8-1183-8219-8A66-41ECFAFF7DC4}"/>
              </a:ext>
            </a:extLst>
          </p:cNvPr>
          <p:cNvPicPr>
            <a:picLocks noChangeAspect="1"/>
          </p:cNvPicPr>
          <p:nvPr/>
        </p:nvPicPr>
        <p:blipFill>
          <a:blip r:embed="rId18" cstate="print">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rot="19745087">
            <a:off x="3896428" y="3935977"/>
            <a:ext cx="187724" cy="182856"/>
          </a:xfrm>
          <a:prstGeom prst="rect">
            <a:avLst/>
          </a:prstGeom>
        </p:spPr>
      </p:pic>
      <p:pic>
        <p:nvPicPr>
          <p:cNvPr id="577" name="Graphic 81">
            <a:extLst>
              <a:ext uri="{FF2B5EF4-FFF2-40B4-BE49-F238E27FC236}">
                <a16:creationId xmlns:a16="http://schemas.microsoft.com/office/drawing/2014/main" id="{1DC4E7DB-9005-EDE8-ED34-91B1FF166785}"/>
              </a:ext>
            </a:extLst>
          </p:cNvPr>
          <p:cNvPicPr>
            <a:picLocks noChangeAspect="1"/>
          </p:cNvPicPr>
          <p:nvPr/>
        </p:nvPicPr>
        <p:blipFill>
          <a:blip r:embed="rId18" cstate="print">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rot="2631428">
            <a:off x="4042106" y="4075927"/>
            <a:ext cx="187724" cy="182856"/>
          </a:xfrm>
          <a:prstGeom prst="rect">
            <a:avLst/>
          </a:prstGeom>
        </p:spPr>
      </p:pic>
      <p:sp>
        <p:nvSpPr>
          <p:cNvPr id="578" name="Plus Sign 82">
            <a:extLst>
              <a:ext uri="{FF2B5EF4-FFF2-40B4-BE49-F238E27FC236}">
                <a16:creationId xmlns:a16="http://schemas.microsoft.com/office/drawing/2014/main" id="{ADE2A2D7-7577-E04F-C8FF-6512AE000246}"/>
              </a:ext>
            </a:extLst>
          </p:cNvPr>
          <p:cNvSpPr/>
          <p:nvPr/>
        </p:nvSpPr>
        <p:spPr>
          <a:xfrm>
            <a:off x="3481631" y="3992893"/>
            <a:ext cx="255311" cy="247491"/>
          </a:xfrm>
          <a:prstGeom prst="mathPlus">
            <a:avLst>
              <a:gd name="adj1" fmla="val 18703"/>
            </a:avLst>
          </a:prstGeom>
          <a:solidFill>
            <a:srgbClr val="81879D">
              <a:lumMod val="60000"/>
              <a:lumOff val="40000"/>
            </a:srgbClr>
          </a:solidFill>
          <a:ln w="2540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mn-ea"/>
              <a:cs typeface="+mn-cs"/>
            </a:endParaRPr>
          </a:p>
        </p:txBody>
      </p:sp>
      <p:cxnSp>
        <p:nvCxnSpPr>
          <p:cNvPr id="579" name="Straight Connector 67">
            <a:extLst>
              <a:ext uri="{FF2B5EF4-FFF2-40B4-BE49-F238E27FC236}">
                <a16:creationId xmlns:a16="http://schemas.microsoft.com/office/drawing/2014/main" id="{D0E6A295-1FF3-DABF-532C-F1AD6A9BDAA0}"/>
              </a:ext>
            </a:extLst>
          </p:cNvPr>
          <p:cNvCxnSpPr>
            <a:cxnSpLocks/>
          </p:cNvCxnSpPr>
          <p:nvPr/>
        </p:nvCxnSpPr>
        <p:spPr>
          <a:xfrm>
            <a:off x="2068831" y="2074395"/>
            <a:ext cx="1468226" cy="0"/>
          </a:xfrm>
          <a:prstGeom prst="line">
            <a:avLst/>
          </a:prstGeom>
          <a:noFill/>
          <a:ln w="9525" cap="rnd" cmpd="sng" algn="ctr">
            <a:solidFill>
              <a:srgbClr val="030F3B"/>
            </a:solidFill>
            <a:prstDash val="solid"/>
            <a:round/>
            <a:tailEnd type="oval" w="med" len="med"/>
          </a:ln>
          <a:effectLst/>
        </p:spPr>
      </p:cxnSp>
      <p:cxnSp>
        <p:nvCxnSpPr>
          <p:cNvPr id="580" name="Straight Connector 67">
            <a:extLst>
              <a:ext uri="{FF2B5EF4-FFF2-40B4-BE49-F238E27FC236}">
                <a16:creationId xmlns:a16="http://schemas.microsoft.com/office/drawing/2014/main" id="{C4FF2228-6193-24DB-10A4-14C945C0026E}"/>
              </a:ext>
            </a:extLst>
          </p:cNvPr>
          <p:cNvCxnSpPr>
            <a:cxnSpLocks/>
          </p:cNvCxnSpPr>
          <p:nvPr/>
        </p:nvCxnSpPr>
        <p:spPr>
          <a:xfrm>
            <a:off x="831852" y="2688501"/>
            <a:ext cx="1950680" cy="0"/>
          </a:xfrm>
          <a:prstGeom prst="line">
            <a:avLst/>
          </a:prstGeom>
          <a:noFill/>
          <a:ln w="9525" cap="rnd" cmpd="sng" algn="ctr">
            <a:solidFill>
              <a:srgbClr val="030F3B"/>
            </a:solidFill>
            <a:prstDash val="solid"/>
            <a:round/>
            <a:tailEnd type="oval" w="med" len="med"/>
          </a:ln>
          <a:effectLst/>
        </p:spPr>
      </p:cxnSp>
      <p:cxnSp>
        <p:nvCxnSpPr>
          <p:cNvPr id="581" name="Straight Connector 67">
            <a:extLst>
              <a:ext uri="{FF2B5EF4-FFF2-40B4-BE49-F238E27FC236}">
                <a16:creationId xmlns:a16="http://schemas.microsoft.com/office/drawing/2014/main" id="{31C8CDAF-5325-07EF-283E-D20A970EA315}"/>
              </a:ext>
            </a:extLst>
          </p:cNvPr>
          <p:cNvCxnSpPr>
            <a:cxnSpLocks/>
          </p:cNvCxnSpPr>
          <p:nvPr/>
        </p:nvCxnSpPr>
        <p:spPr>
          <a:xfrm>
            <a:off x="878012" y="3585317"/>
            <a:ext cx="1533594" cy="0"/>
          </a:xfrm>
          <a:prstGeom prst="line">
            <a:avLst/>
          </a:prstGeom>
          <a:noFill/>
          <a:ln w="9525" cap="rnd" cmpd="sng" algn="ctr">
            <a:solidFill>
              <a:srgbClr val="030F3B"/>
            </a:solidFill>
            <a:prstDash val="solid"/>
            <a:round/>
            <a:tailEnd type="oval" w="med" len="med"/>
          </a:ln>
          <a:effectLst/>
        </p:spPr>
      </p:cxnSp>
      <p:cxnSp>
        <p:nvCxnSpPr>
          <p:cNvPr id="582" name="Straight Connector 67">
            <a:extLst>
              <a:ext uri="{FF2B5EF4-FFF2-40B4-BE49-F238E27FC236}">
                <a16:creationId xmlns:a16="http://schemas.microsoft.com/office/drawing/2014/main" id="{B2626518-8218-E64B-037D-FEFD7CBCA9A1}"/>
              </a:ext>
            </a:extLst>
          </p:cNvPr>
          <p:cNvCxnSpPr>
            <a:cxnSpLocks/>
          </p:cNvCxnSpPr>
          <p:nvPr/>
        </p:nvCxnSpPr>
        <p:spPr>
          <a:xfrm flipH="1">
            <a:off x="5554807" y="2074395"/>
            <a:ext cx="1714940" cy="0"/>
          </a:xfrm>
          <a:prstGeom prst="line">
            <a:avLst/>
          </a:prstGeom>
          <a:noFill/>
          <a:ln w="9525" cap="rnd" cmpd="sng" algn="ctr">
            <a:solidFill>
              <a:srgbClr val="030F3B"/>
            </a:solidFill>
            <a:prstDash val="solid"/>
            <a:round/>
            <a:tailEnd type="oval" w="med" len="med"/>
          </a:ln>
          <a:effectLst/>
        </p:spPr>
      </p:cxnSp>
      <p:cxnSp>
        <p:nvCxnSpPr>
          <p:cNvPr id="583" name="Straight Connector 67">
            <a:extLst>
              <a:ext uri="{FF2B5EF4-FFF2-40B4-BE49-F238E27FC236}">
                <a16:creationId xmlns:a16="http://schemas.microsoft.com/office/drawing/2014/main" id="{0EC2D188-DDB1-49E2-E22A-DDE289C563D0}"/>
              </a:ext>
            </a:extLst>
          </p:cNvPr>
          <p:cNvCxnSpPr>
            <a:cxnSpLocks/>
          </p:cNvCxnSpPr>
          <p:nvPr/>
        </p:nvCxnSpPr>
        <p:spPr>
          <a:xfrm flipH="1">
            <a:off x="6293457" y="2688501"/>
            <a:ext cx="2242405" cy="0"/>
          </a:xfrm>
          <a:prstGeom prst="line">
            <a:avLst/>
          </a:prstGeom>
          <a:noFill/>
          <a:ln w="9525" cap="rnd" cmpd="sng" algn="ctr">
            <a:solidFill>
              <a:srgbClr val="030F3B"/>
            </a:solidFill>
            <a:prstDash val="solid"/>
            <a:round/>
            <a:tailEnd type="oval" w="med" len="med"/>
          </a:ln>
          <a:effectLst/>
        </p:spPr>
      </p:cxnSp>
      <p:cxnSp>
        <p:nvCxnSpPr>
          <p:cNvPr id="584" name="Straight Connector 65">
            <a:extLst>
              <a:ext uri="{FF2B5EF4-FFF2-40B4-BE49-F238E27FC236}">
                <a16:creationId xmlns:a16="http://schemas.microsoft.com/office/drawing/2014/main" id="{21D06F1A-D0DF-B59C-BC53-7605CCE23B81}"/>
              </a:ext>
            </a:extLst>
          </p:cNvPr>
          <p:cNvCxnSpPr>
            <a:cxnSpLocks/>
          </p:cNvCxnSpPr>
          <p:nvPr/>
        </p:nvCxnSpPr>
        <p:spPr>
          <a:xfrm flipH="1">
            <a:off x="6687497" y="3585317"/>
            <a:ext cx="1445507" cy="0"/>
          </a:xfrm>
          <a:prstGeom prst="line">
            <a:avLst/>
          </a:prstGeom>
          <a:noFill/>
          <a:ln w="9525" cap="rnd" cmpd="sng" algn="ctr">
            <a:solidFill>
              <a:srgbClr val="030F3B"/>
            </a:solidFill>
            <a:prstDash val="solid"/>
            <a:round/>
            <a:tailEnd type="oval" w="med" len="med"/>
          </a:ln>
          <a:effectLst/>
        </p:spPr>
      </p:cxnSp>
      <p:sp>
        <p:nvSpPr>
          <p:cNvPr id="585" name="TextBox 13">
            <a:extLst>
              <a:ext uri="{FF2B5EF4-FFF2-40B4-BE49-F238E27FC236}">
                <a16:creationId xmlns:a16="http://schemas.microsoft.com/office/drawing/2014/main" id="{925584BC-E1C5-EA4A-3EC2-2CBE6C466567}"/>
              </a:ext>
            </a:extLst>
          </p:cNvPr>
          <p:cNvSpPr txBox="1"/>
          <p:nvPr/>
        </p:nvSpPr>
        <p:spPr>
          <a:xfrm>
            <a:off x="878012" y="3637884"/>
            <a:ext cx="1460703" cy="161583"/>
          </a:xfrm>
          <a:prstGeom prst="rect">
            <a:avLst/>
          </a:prstGeom>
          <a:solidFill>
            <a:srgbClr val="030F3B"/>
          </a:solidFill>
        </p:spPr>
        <p:txBody>
          <a:bodyPr wrap="square" lIns="0" tIns="0" rIns="27000" bIns="0" rtlCol="0" anchor="t" anchorCtr="0">
            <a:spAutoFit/>
          </a:bodyPr>
          <a:lstStyle>
            <a:defPPr>
              <a:defRPr lang="it-IT"/>
            </a:defPPr>
            <a:lvl1pPr marL="179705" marR="0" lvl="0" indent="0" algn="r" fontAlgn="auto">
              <a:lnSpc>
                <a:spcPct val="100000"/>
              </a:lnSpc>
              <a:spcBef>
                <a:spcPts val="600"/>
              </a:spcBef>
              <a:spcAft>
                <a:spcPts val="0"/>
              </a:spcAft>
              <a:buClrTx/>
              <a:buSzTx/>
              <a:buFontTx/>
              <a:buNone/>
              <a:tabLst/>
              <a:defRPr kumimoji="0" sz="1600" b="0" i="0" u="none" strike="noStrike" cap="none" spc="0" normalizeH="0" baseline="0">
                <a:ln>
                  <a:noFill/>
                </a:ln>
                <a:solidFill>
                  <a:srgbClr val="000000"/>
                </a:solidFill>
                <a:effectLst/>
                <a:uLnTx/>
                <a:uFillTx/>
              </a:defRPr>
            </a:lvl1pPr>
          </a:lstStyle>
          <a:p>
            <a:pPr marL="134779" marR="0" lvl="0" indent="0" algn="r" defTabSz="685800" eaLnBrk="1" fontAlgn="auto" latinLnBrk="0" hangingPunct="1">
              <a:lnSpc>
                <a:spcPct val="100000"/>
              </a:lnSpc>
              <a:spcBef>
                <a:spcPts val="450"/>
              </a:spcBef>
              <a:spcAft>
                <a:spcPts val="0"/>
              </a:spcAft>
              <a:buClrTx/>
              <a:buSzTx/>
              <a:buFontTx/>
              <a:buNone/>
              <a:tabLst/>
              <a:defRPr/>
            </a:pPr>
            <a:r>
              <a:rPr kumimoji="0" lang="en-US" sz="1050" b="1" i="0" u="none" strike="noStrike" kern="0" cap="none" spc="0" normalizeH="0" baseline="0" noProof="0">
                <a:ln>
                  <a:noFill/>
                </a:ln>
                <a:solidFill>
                  <a:srgbClr val="FFFFFF"/>
                </a:solidFill>
                <a:effectLst/>
                <a:uLnTx/>
                <a:uFillTx/>
              </a:rPr>
              <a:t>OGTT</a:t>
            </a:r>
          </a:p>
        </p:txBody>
      </p:sp>
      <p:sp>
        <p:nvSpPr>
          <p:cNvPr id="586" name="TextBox 17">
            <a:extLst>
              <a:ext uri="{FF2B5EF4-FFF2-40B4-BE49-F238E27FC236}">
                <a16:creationId xmlns:a16="http://schemas.microsoft.com/office/drawing/2014/main" id="{D9145231-6584-1616-520D-5808AF8807A6}"/>
              </a:ext>
            </a:extLst>
          </p:cNvPr>
          <p:cNvSpPr txBox="1"/>
          <p:nvPr/>
        </p:nvSpPr>
        <p:spPr>
          <a:xfrm>
            <a:off x="2068690" y="2116020"/>
            <a:ext cx="1376546" cy="161583"/>
          </a:xfrm>
          <a:prstGeom prst="rect">
            <a:avLst/>
          </a:prstGeom>
          <a:solidFill>
            <a:srgbClr val="030F3B"/>
          </a:solidFill>
        </p:spPr>
        <p:txBody>
          <a:bodyPr wrap="square" lIns="0" tIns="0" rIns="27000" bIns="0" rtlCol="0" anchor="t" anchorCtr="0">
            <a:spAutoFit/>
          </a:bodyPr>
          <a:lstStyle>
            <a:defPPr>
              <a:defRPr lang="it-IT"/>
            </a:defPPr>
            <a:lvl1pPr marL="179705" marR="0" lvl="0" indent="0" algn="r" fontAlgn="auto">
              <a:lnSpc>
                <a:spcPct val="100000"/>
              </a:lnSpc>
              <a:spcBef>
                <a:spcPts val="600"/>
              </a:spcBef>
              <a:spcAft>
                <a:spcPts val="0"/>
              </a:spcAft>
              <a:buClrTx/>
              <a:buSzTx/>
              <a:buFontTx/>
              <a:buNone/>
              <a:tabLst/>
              <a:defRPr kumimoji="0" sz="1600" b="0" i="0" u="none" strike="noStrike" cap="none" spc="0" normalizeH="0" baseline="0">
                <a:ln>
                  <a:noFill/>
                </a:ln>
                <a:solidFill>
                  <a:srgbClr val="000000"/>
                </a:solidFill>
                <a:effectLst/>
                <a:uLnTx/>
                <a:uFillTx/>
              </a:defRPr>
            </a:lvl1pPr>
          </a:lstStyle>
          <a:p>
            <a:pPr marL="134779" marR="0" lvl="0" indent="0" algn="r" defTabSz="685800" eaLnBrk="1" fontAlgn="auto" latinLnBrk="0" hangingPunct="1">
              <a:lnSpc>
                <a:spcPct val="100000"/>
              </a:lnSpc>
              <a:spcBef>
                <a:spcPts val="450"/>
              </a:spcBef>
              <a:spcAft>
                <a:spcPts val="0"/>
              </a:spcAft>
              <a:buClrTx/>
              <a:buSzTx/>
              <a:buFontTx/>
              <a:buNone/>
              <a:tabLst/>
              <a:defRPr/>
            </a:pPr>
            <a:r>
              <a:rPr kumimoji="0" lang="en-US" sz="1050" b="1" i="0" u="none" strike="noStrike" kern="0" cap="none" spc="0" normalizeH="0" baseline="0" noProof="0">
                <a:ln>
                  <a:noFill/>
                </a:ln>
                <a:solidFill>
                  <a:srgbClr val="FFFFFF"/>
                </a:solidFill>
                <a:effectLst/>
                <a:uLnTx/>
                <a:uFillTx/>
              </a:rPr>
              <a:t>HbA</a:t>
            </a:r>
            <a:r>
              <a:rPr kumimoji="0" lang="en-US" sz="1050" b="1" i="0" u="none" strike="noStrike" kern="0" cap="none" spc="0" normalizeH="0" baseline="-25000" noProof="0">
                <a:ln>
                  <a:noFill/>
                </a:ln>
                <a:solidFill>
                  <a:srgbClr val="FFFFFF"/>
                </a:solidFill>
                <a:effectLst/>
                <a:uLnTx/>
                <a:uFillTx/>
              </a:rPr>
              <a:t>1c</a:t>
            </a:r>
          </a:p>
        </p:txBody>
      </p:sp>
      <p:sp>
        <p:nvSpPr>
          <p:cNvPr id="587" name="TextBox 42">
            <a:extLst>
              <a:ext uri="{FF2B5EF4-FFF2-40B4-BE49-F238E27FC236}">
                <a16:creationId xmlns:a16="http://schemas.microsoft.com/office/drawing/2014/main" id="{797C4492-82CF-1C06-20C3-26AF86441C3B}"/>
              </a:ext>
            </a:extLst>
          </p:cNvPr>
          <p:cNvSpPr txBox="1"/>
          <p:nvPr/>
        </p:nvSpPr>
        <p:spPr>
          <a:xfrm>
            <a:off x="4454773" y="3926205"/>
            <a:ext cx="1140212" cy="415022"/>
          </a:xfrm>
          <a:prstGeom prst="rect">
            <a:avLst/>
          </a:prstGeom>
          <a:solidFill>
            <a:srgbClr val="030F3B"/>
          </a:solidFill>
          <a:ln>
            <a:noFill/>
          </a:ln>
        </p:spPr>
        <p:txBody>
          <a:bodyPr wrap="square" lIns="54000" tIns="0" rIns="0" bIns="0" rtlCol="0" anchor="ctr">
            <a:noAutofit/>
          </a:bodyP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1050" b="1" i="0" u="none" strike="noStrike" kern="0" cap="none" spc="0" normalizeH="0" baseline="0" noProof="0" err="1">
                <a:ln>
                  <a:noFill/>
                </a:ln>
                <a:solidFill>
                  <a:srgbClr val="FFFFFF"/>
                </a:solidFill>
                <a:effectLst/>
                <a:uLnTx/>
                <a:uFillTx/>
              </a:rPr>
              <a:t>IAk-Messung</a:t>
            </a:r>
            <a:r>
              <a:rPr kumimoji="0" lang="en-US" sz="1050" b="1" i="0" u="none" strike="noStrike" kern="0" cap="none" spc="0" normalizeH="0" baseline="0" noProof="0">
                <a:ln>
                  <a:noFill/>
                </a:ln>
                <a:solidFill>
                  <a:srgbClr val="FFFFFF"/>
                </a:solidFill>
                <a:effectLst/>
                <a:uLnTx/>
                <a:uFillTx/>
              </a:rPr>
              <a:t> </a:t>
            </a:r>
            <a:r>
              <a:rPr kumimoji="0" lang="en-US" sz="1050" b="1" i="0" u="none" strike="noStrike" kern="0" cap="none" spc="0" normalizeH="0" baseline="0" noProof="0" err="1">
                <a:ln>
                  <a:noFill/>
                </a:ln>
                <a:solidFill>
                  <a:srgbClr val="FFFFFF"/>
                </a:solidFill>
                <a:effectLst/>
                <a:uLnTx/>
                <a:uFillTx/>
              </a:rPr>
              <a:t>wiederholen</a:t>
            </a:r>
            <a:endParaRPr kumimoji="0" lang="en-US" sz="1050" b="1" i="0" u="none" strike="noStrike" kern="0" cap="none" spc="0" normalizeH="0" baseline="0" noProof="0">
              <a:ln>
                <a:noFill/>
              </a:ln>
              <a:solidFill>
                <a:srgbClr val="FFFFFF"/>
              </a:solidFill>
              <a:effectLst/>
              <a:uLnTx/>
              <a:uFillTx/>
            </a:endParaRPr>
          </a:p>
        </p:txBody>
      </p:sp>
      <p:sp>
        <p:nvSpPr>
          <p:cNvPr id="588" name="Round Same-side Corner of Rectangle 35">
            <a:extLst>
              <a:ext uri="{FF2B5EF4-FFF2-40B4-BE49-F238E27FC236}">
                <a16:creationId xmlns:a16="http://schemas.microsoft.com/office/drawing/2014/main" id="{F728FE31-1A66-8817-D4A5-DEE56E73DA92}"/>
              </a:ext>
            </a:extLst>
          </p:cNvPr>
          <p:cNvSpPr/>
          <p:nvPr/>
        </p:nvSpPr>
        <p:spPr>
          <a:xfrm rot="5400000">
            <a:off x="1371006" y="-176809"/>
            <a:ext cx="305990" cy="3048003"/>
          </a:xfrm>
          <a:prstGeom prst="round2SameRect">
            <a:avLst>
              <a:gd name="adj1" fmla="val 17315"/>
              <a:gd name="adj2" fmla="val 0"/>
            </a:avLst>
          </a:prstGeom>
          <a:solidFill>
            <a:srgbClr val="00D1CC"/>
          </a:solidFill>
          <a:ln w="19050" cap="flat" cmpd="sng" algn="ctr">
            <a:noFill/>
            <a:prstDash val="solid"/>
            <a:miter lim="800000"/>
          </a:ln>
          <a:effectLst/>
        </p:spPr>
        <p:txBody>
          <a:bodyPr vert="vert270" tIns="108000" bIns="378000" rtlCol="0" anchor="ctr"/>
          <a:lstStyle/>
          <a:p>
            <a:pPr marL="0" marR="0" lvl="0" indent="0" defTabSz="685800" eaLnBrk="1" fontAlgn="auto" latinLnBrk="0" hangingPunct="1">
              <a:lnSpc>
                <a:spcPct val="100000"/>
              </a:lnSpc>
              <a:spcBef>
                <a:spcPts val="0"/>
              </a:spcBef>
              <a:spcAft>
                <a:spcPts val="0"/>
              </a:spcAft>
              <a:buClrTx/>
              <a:buSzTx/>
              <a:buFontTx/>
              <a:buNone/>
              <a:tabLst/>
              <a:defRPr/>
            </a:pPr>
            <a:r>
              <a:rPr kumimoji="0" lang="en-US" sz="1400" b="1" i="0" u="none" strike="noStrike" kern="0" cap="none" spc="225" normalizeH="0" baseline="0" noProof="0">
                <a:ln>
                  <a:noFill/>
                </a:ln>
                <a:solidFill>
                  <a:srgbClr val="FFFFFF"/>
                </a:solidFill>
                <a:effectLst/>
                <a:uLnTx/>
                <a:uFillTx/>
                <a:ea typeface="+mn-ea"/>
                <a:cs typeface="+mn-cs"/>
              </a:rPr>
              <a:t>WIE</a:t>
            </a:r>
            <a:r>
              <a:rPr kumimoji="0" lang="en-US" sz="1200" b="0" i="0" u="none" strike="noStrike" kern="0" cap="none" spc="0" normalizeH="0" baseline="0" noProof="0">
                <a:ln>
                  <a:noFill/>
                </a:ln>
                <a:solidFill>
                  <a:srgbClr val="FFFFFF"/>
                </a:solidFill>
                <a:effectLst/>
                <a:uLnTx/>
                <a:uFillTx/>
                <a:ea typeface="+mn-ea"/>
                <a:cs typeface="+mn-cs"/>
              </a:rPr>
              <a:t> Monitoring </a:t>
            </a:r>
            <a:r>
              <a:rPr kumimoji="0" lang="en-US" sz="1200" b="0" i="0" u="none" strike="noStrike" kern="0" cap="none" spc="0" normalizeH="0" baseline="0" noProof="0" err="1">
                <a:ln>
                  <a:noFill/>
                </a:ln>
                <a:solidFill>
                  <a:srgbClr val="FFFFFF"/>
                </a:solidFill>
                <a:effectLst/>
                <a:uLnTx/>
                <a:uFillTx/>
                <a:ea typeface="+mn-ea"/>
                <a:cs typeface="+mn-cs"/>
              </a:rPr>
              <a:t>durchführen</a:t>
            </a:r>
            <a:r>
              <a:rPr kumimoji="0" lang="en-US" sz="1200" b="0" i="0" u="none" strike="noStrike" kern="0" cap="none" spc="0" normalizeH="0" baseline="0" noProof="0">
                <a:ln>
                  <a:noFill/>
                </a:ln>
                <a:solidFill>
                  <a:srgbClr val="FFFFFF"/>
                </a:solidFill>
                <a:effectLst/>
                <a:uLnTx/>
                <a:uFillTx/>
                <a:ea typeface="+mn-ea"/>
                <a:cs typeface="+mn-cs"/>
              </a:rPr>
              <a:t>? </a:t>
            </a:r>
          </a:p>
        </p:txBody>
      </p:sp>
      <p:sp>
        <p:nvSpPr>
          <p:cNvPr id="589" name="Round Same-side Corner of Rectangle 35">
            <a:extLst>
              <a:ext uri="{FF2B5EF4-FFF2-40B4-BE49-F238E27FC236}">
                <a16:creationId xmlns:a16="http://schemas.microsoft.com/office/drawing/2014/main" id="{05E720E4-B523-3672-74CE-863156257A06}"/>
              </a:ext>
            </a:extLst>
          </p:cNvPr>
          <p:cNvSpPr/>
          <p:nvPr/>
        </p:nvSpPr>
        <p:spPr>
          <a:xfrm rot="5400000">
            <a:off x="6453679" y="-1190133"/>
            <a:ext cx="305988" cy="5074652"/>
          </a:xfrm>
          <a:prstGeom prst="round2SameRect">
            <a:avLst>
              <a:gd name="adj1" fmla="val 0"/>
              <a:gd name="adj2" fmla="val 18871"/>
            </a:avLst>
          </a:prstGeom>
          <a:solidFill>
            <a:srgbClr val="030F3B"/>
          </a:solidFill>
          <a:ln w="19050" cap="flat" cmpd="sng" algn="ctr">
            <a:noFill/>
            <a:prstDash val="solid"/>
            <a:miter lim="800000"/>
          </a:ln>
          <a:effectLst/>
        </p:spPr>
        <p:txBody>
          <a:bodyPr vert="vert270" tIns="108000" bIns="378000" rtlCol="0" anchor="ctr"/>
          <a:lstStyle/>
          <a:p>
            <a:pPr marL="0" marR="0" lvl="0" indent="0" defTabSz="6858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noFill/>
                </a:ln>
                <a:solidFill>
                  <a:srgbClr val="FFFFFF"/>
                </a:solidFill>
                <a:effectLst/>
                <a:uLnTx/>
                <a:uFillTx/>
                <a:ea typeface="+mn-ea"/>
                <a:cs typeface="+mn-cs"/>
              </a:rPr>
              <a:t>Auch </a:t>
            </a:r>
            <a:r>
              <a:rPr kumimoji="0" lang="en-US" sz="1200" b="0" i="0" u="none" strike="noStrike" kern="0" cap="none" spc="0" normalizeH="0" baseline="0" noProof="0" err="1">
                <a:ln>
                  <a:noFill/>
                </a:ln>
                <a:solidFill>
                  <a:srgbClr val="FFFFFF"/>
                </a:solidFill>
                <a:effectLst/>
                <a:uLnTx/>
                <a:uFillTx/>
                <a:ea typeface="+mn-ea"/>
                <a:cs typeface="+mn-cs"/>
              </a:rPr>
              <a:t>verwendet</a:t>
            </a:r>
            <a:r>
              <a:rPr kumimoji="0" lang="en-US" sz="1200" b="0" i="0" u="none" strike="noStrike" kern="0" cap="none" spc="0" normalizeH="0" baseline="0" noProof="0">
                <a:ln>
                  <a:noFill/>
                </a:ln>
                <a:solidFill>
                  <a:srgbClr val="FFFFFF"/>
                </a:solidFill>
                <a:effectLst/>
                <a:uLnTx/>
                <a:uFillTx/>
                <a:ea typeface="+mn-ea"/>
                <a:cs typeface="+mn-cs"/>
              </a:rPr>
              <a:t> </a:t>
            </a:r>
            <a:r>
              <a:rPr kumimoji="0" lang="en-US" sz="1200" b="0" i="0" u="none" strike="noStrike" kern="0" cap="none" spc="0" normalizeH="0" baseline="0" noProof="0" err="1">
                <a:ln>
                  <a:noFill/>
                </a:ln>
                <a:solidFill>
                  <a:srgbClr val="FFFFFF"/>
                </a:solidFill>
                <a:effectLst/>
                <a:uLnTx/>
                <a:uFillTx/>
                <a:ea typeface="+mn-ea"/>
                <a:cs typeface="+mn-cs"/>
              </a:rPr>
              <a:t>zur</a:t>
            </a:r>
            <a:r>
              <a:rPr kumimoji="0" lang="en-US" sz="1200" b="0" i="0" u="none" strike="noStrike" kern="0" cap="none" spc="0" normalizeH="0" baseline="0" noProof="0">
                <a:ln>
                  <a:noFill/>
                </a:ln>
                <a:solidFill>
                  <a:srgbClr val="FFFFFF"/>
                </a:solidFill>
                <a:effectLst/>
                <a:uLnTx/>
                <a:uFillTx/>
                <a:ea typeface="+mn-ea"/>
                <a:cs typeface="+mn-cs"/>
              </a:rPr>
              <a:t> </a:t>
            </a:r>
            <a:r>
              <a:rPr kumimoji="0" lang="en-US" sz="1200" b="0" i="0" u="none" strike="noStrike" kern="0" cap="none" spc="0" normalizeH="0" baseline="0" noProof="0" err="1">
                <a:ln>
                  <a:noFill/>
                </a:ln>
                <a:solidFill>
                  <a:srgbClr val="FFFFFF"/>
                </a:solidFill>
                <a:effectLst/>
                <a:uLnTx/>
                <a:uFillTx/>
                <a:ea typeface="+mn-ea"/>
                <a:cs typeface="+mn-cs"/>
              </a:rPr>
              <a:t>Stadienbestimmung</a:t>
            </a:r>
            <a:r>
              <a:rPr kumimoji="0" lang="en-US" sz="1200" b="0" i="0" u="none" strike="noStrike" kern="0" cap="none" spc="0" normalizeH="0" noProof="0">
                <a:ln>
                  <a:noFill/>
                </a:ln>
                <a:solidFill>
                  <a:srgbClr val="FFFFFF"/>
                </a:solidFill>
                <a:effectLst/>
                <a:uLnTx/>
                <a:uFillTx/>
                <a:ea typeface="+mn-ea"/>
                <a:cs typeface="+mn-cs"/>
              </a:rPr>
              <a:t> der </a:t>
            </a:r>
            <a:r>
              <a:rPr kumimoji="0" lang="en-US" sz="1200" b="0" i="0" u="none" strike="noStrike" kern="0" cap="none" spc="0" normalizeH="0" noProof="0" err="1">
                <a:ln>
                  <a:noFill/>
                </a:ln>
                <a:solidFill>
                  <a:srgbClr val="FFFFFF"/>
                </a:solidFill>
                <a:effectLst/>
                <a:uLnTx/>
                <a:uFillTx/>
                <a:ea typeface="+mn-ea"/>
                <a:cs typeface="+mn-cs"/>
              </a:rPr>
              <a:t>Erkrankung</a:t>
            </a:r>
            <a:endParaRPr kumimoji="0" lang="en-US" sz="1200" b="0" i="0" u="none" strike="noStrike" kern="0" cap="none" spc="0" normalizeH="0" baseline="0" noProof="0">
              <a:ln>
                <a:noFill/>
              </a:ln>
              <a:solidFill>
                <a:srgbClr val="FFFFFF"/>
              </a:solidFill>
              <a:effectLst/>
              <a:uLnTx/>
              <a:uFillTx/>
              <a:ea typeface="+mn-ea"/>
              <a:cs typeface="+mn-cs"/>
            </a:endParaRPr>
          </a:p>
        </p:txBody>
      </p:sp>
    </p:spTree>
    <p:extLst>
      <p:ext uri="{BB962C8B-B14F-4D97-AF65-F5344CB8AC3E}">
        <p14:creationId xmlns:p14="http://schemas.microsoft.com/office/powerpoint/2010/main" val="115301054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500"/>
                                        <p:tgtEl>
                                          <p:spTgt spid="558"/>
                                        </p:tgtEl>
                                      </p:cBhvr>
                                    </p:animEffect>
                                    <p:set>
                                      <p:cBhvr>
                                        <p:cTn id="7" dur="1" fill="hold">
                                          <p:stCondLst>
                                            <p:cond delay="499"/>
                                          </p:stCondLst>
                                        </p:cTn>
                                        <p:tgtEl>
                                          <p:spTgt spid="558"/>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500"/>
                                        <p:tgtEl>
                                          <p:spTgt spid="562"/>
                                        </p:tgtEl>
                                      </p:cBhvr>
                                    </p:animEffect>
                                    <p:set>
                                      <p:cBhvr>
                                        <p:cTn id="10" dur="1" fill="hold">
                                          <p:stCondLst>
                                            <p:cond delay="499"/>
                                          </p:stCondLst>
                                        </p:cTn>
                                        <p:tgtEl>
                                          <p:spTgt spid="562"/>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500"/>
                                        <p:tgtEl>
                                          <p:spTgt spid="563"/>
                                        </p:tgtEl>
                                      </p:cBhvr>
                                    </p:animEffect>
                                    <p:set>
                                      <p:cBhvr>
                                        <p:cTn id="13" dur="1" fill="hold">
                                          <p:stCondLst>
                                            <p:cond delay="499"/>
                                          </p:stCondLst>
                                        </p:cTn>
                                        <p:tgtEl>
                                          <p:spTgt spid="563"/>
                                        </p:tgtEl>
                                        <p:attrNameLst>
                                          <p:attrName>style.visibility</p:attrName>
                                        </p:attrNameLst>
                                      </p:cBhvr>
                                      <p:to>
                                        <p:strVal val="hidden"/>
                                      </p:to>
                                    </p:set>
                                  </p:childTnLst>
                                </p:cTn>
                              </p:par>
                            </p:childTnLst>
                          </p:cTn>
                        </p:par>
                        <p:par>
                          <p:cTn id="14" fill="hold">
                            <p:stCondLst>
                              <p:cond delay="500"/>
                            </p:stCondLst>
                            <p:childTnLst>
                              <p:par>
                                <p:cTn id="15" presetID="22" presetClass="entr" presetSubtype="1" fill="hold" grpId="0" nodeType="afterEffect">
                                  <p:stCondLst>
                                    <p:cond delay="0"/>
                                  </p:stCondLst>
                                  <p:childTnLst>
                                    <p:set>
                                      <p:cBhvr>
                                        <p:cTn id="16" dur="1" fill="hold">
                                          <p:stCondLst>
                                            <p:cond delay="0"/>
                                          </p:stCondLst>
                                        </p:cTn>
                                        <p:tgtEl>
                                          <p:spTgt spid="589"/>
                                        </p:tgtEl>
                                        <p:attrNameLst>
                                          <p:attrName>style.visibility</p:attrName>
                                        </p:attrNameLst>
                                      </p:cBhvr>
                                      <p:to>
                                        <p:strVal val="visible"/>
                                      </p:to>
                                    </p:set>
                                    <p:animEffect transition="in" filter="wipe(up)">
                                      <p:cBhvr>
                                        <p:cTn id="17" dur="500"/>
                                        <p:tgtEl>
                                          <p:spTgt spid="589"/>
                                        </p:tgtEl>
                                      </p:cBhvr>
                                    </p:animEffect>
                                  </p:childTnLst>
                                </p:cTn>
                              </p:par>
                              <p:par>
                                <p:cTn id="18" presetID="22" presetClass="entr" presetSubtype="1" fill="hold" grpId="0" nodeType="withEffect">
                                  <p:stCondLst>
                                    <p:cond delay="0"/>
                                  </p:stCondLst>
                                  <p:childTnLst>
                                    <p:set>
                                      <p:cBhvr>
                                        <p:cTn id="19" dur="1" fill="hold">
                                          <p:stCondLst>
                                            <p:cond delay="0"/>
                                          </p:stCondLst>
                                        </p:cTn>
                                        <p:tgtEl>
                                          <p:spTgt spid="586"/>
                                        </p:tgtEl>
                                        <p:attrNameLst>
                                          <p:attrName>style.visibility</p:attrName>
                                        </p:attrNameLst>
                                      </p:cBhvr>
                                      <p:to>
                                        <p:strVal val="visible"/>
                                      </p:to>
                                    </p:set>
                                    <p:animEffect transition="in" filter="wipe(up)">
                                      <p:cBhvr>
                                        <p:cTn id="20" dur="500"/>
                                        <p:tgtEl>
                                          <p:spTgt spid="586"/>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585"/>
                                        </p:tgtEl>
                                        <p:attrNameLst>
                                          <p:attrName>style.visibility</p:attrName>
                                        </p:attrNameLst>
                                      </p:cBhvr>
                                      <p:to>
                                        <p:strVal val="visible"/>
                                      </p:to>
                                    </p:set>
                                    <p:animEffect transition="in" filter="wipe(up)">
                                      <p:cBhvr>
                                        <p:cTn id="23" dur="500"/>
                                        <p:tgtEl>
                                          <p:spTgt spid="585"/>
                                        </p:tgtEl>
                                      </p:cBhvr>
                                    </p:animEffect>
                                  </p:childTnLst>
                                </p:cTn>
                              </p:par>
                              <p:par>
                                <p:cTn id="24" presetID="22" presetClass="entr" presetSubtype="1" fill="hold" grpId="0" nodeType="withEffect">
                                  <p:stCondLst>
                                    <p:cond delay="0"/>
                                  </p:stCondLst>
                                  <p:childTnLst>
                                    <p:set>
                                      <p:cBhvr>
                                        <p:cTn id="25" dur="1" fill="hold">
                                          <p:stCondLst>
                                            <p:cond delay="0"/>
                                          </p:stCondLst>
                                        </p:cTn>
                                        <p:tgtEl>
                                          <p:spTgt spid="587"/>
                                        </p:tgtEl>
                                        <p:attrNameLst>
                                          <p:attrName>style.visibility</p:attrName>
                                        </p:attrNameLst>
                                      </p:cBhvr>
                                      <p:to>
                                        <p:strVal val="visible"/>
                                      </p:to>
                                    </p:set>
                                    <p:animEffect transition="in" filter="wipe(up)">
                                      <p:cBhvr>
                                        <p:cTn id="26" dur="500"/>
                                        <p:tgtEl>
                                          <p:spTgt spid="58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 grpId="0"/>
      <p:bldP spid="562" grpId="0"/>
      <p:bldP spid="563" grpId="0"/>
      <p:bldP spid="585" grpId="0" animBg="1"/>
      <p:bldP spid="586" grpId="0" animBg="1"/>
      <p:bldP spid="587" grpId="0" animBg="1"/>
      <p:bldP spid="589" grpId="0" animBg="1"/>
    </p:bld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695137-A19C-328F-B601-34298F90A43B}"/>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CF15C337-05CD-2609-44E4-2BA6B52344B0}"/>
              </a:ext>
            </a:extLst>
          </p:cNvPr>
          <p:cNvSpPr txBox="1">
            <a:spLocks/>
          </p:cNvSpPr>
          <p:nvPr/>
        </p:nvSpPr>
        <p:spPr>
          <a:xfrm>
            <a:off x="335924"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Jedes T1D-Monitoring-Tool hat seine Vorteile</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3B581E46-EA18-D23E-8B1F-A48774A5F6BF}"/>
              </a:ext>
            </a:extLst>
          </p:cNvPr>
          <p:cNvSpPr txBox="1">
            <a:spLocks/>
          </p:cNvSpPr>
          <p:nvPr/>
        </p:nvSpPr>
        <p:spPr>
          <a:xfrm>
            <a:off x="435686" y="4765256"/>
            <a:ext cx="8348748"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C-Peptid: connecting peptide, Verbindungspeptid; CGM: continuous glucose monitoring, kontinuierliche Glukosemessung; HbA</a:t>
            </a:r>
            <a:r>
              <a:rPr kumimoji="0" lang="de" sz="600" b="0" i="0" u="none" strike="noStrike" kern="1200" cap="none" spc="0" normalizeH="0" baseline="-25000" noProof="0">
                <a:ln>
                  <a:noFill/>
                </a:ln>
                <a:solidFill>
                  <a:srgbClr val="404040"/>
                </a:solidFill>
                <a:effectLst/>
                <a:uLnTx/>
                <a:uFillTx/>
                <a:latin typeface="+mn-lt"/>
                <a:ea typeface="Arial"/>
                <a:cs typeface="Arial"/>
              </a:rPr>
              <a:t>1c</a:t>
            </a:r>
            <a:r>
              <a:rPr kumimoji="0" lang="de" sz="600" b="0" i="0" u="none" strike="noStrike" kern="1200" cap="none" spc="0" normalizeH="0" baseline="0" noProof="0">
                <a:ln>
                  <a:noFill/>
                </a:ln>
                <a:solidFill>
                  <a:srgbClr val="404040"/>
                </a:solidFill>
                <a:effectLst/>
                <a:uLnTx/>
                <a:uFillTx/>
                <a:latin typeface="+mn-lt"/>
                <a:ea typeface="Arial"/>
                <a:cs typeface="Arial"/>
              </a:rPr>
              <a:t>: glykiertes Hämoglobin A</a:t>
            </a:r>
            <a:r>
              <a:rPr kumimoji="0" lang="de" sz="600" b="0" i="0" u="none" strike="noStrike" kern="1200" cap="none" spc="0" normalizeH="0" baseline="-25000" noProof="0">
                <a:ln>
                  <a:noFill/>
                </a:ln>
                <a:solidFill>
                  <a:srgbClr val="404040"/>
                </a:solidFill>
                <a:effectLst/>
                <a:uLnTx/>
                <a:uFillTx/>
                <a:latin typeface="+mn-lt"/>
                <a:ea typeface="Arial"/>
                <a:cs typeface="Arial"/>
              </a:rPr>
              <a:t>1c</a:t>
            </a:r>
            <a:r>
              <a:rPr kumimoji="0" lang="de" sz="600" b="0" i="0" u="none" strike="noStrike" kern="1200" cap="none" spc="0" normalizeH="0" baseline="0" noProof="0">
                <a:ln>
                  <a:noFill/>
                </a:ln>
                <a:solidFill>
                  <a:srgbClr val="404040"/>
                </a:solidFill>
                <a:effectLst/>
                <a:uLnTx/>
                <a:uFillTx/>
                <a:latin typeface="+mn-lt"/>
                <a:ea typeface="Arial"/>
                <a:cs typeface="Arial"/>
              </a:rPr>
              <a:t>; OGTT: Oraler Glukosetoleranztest; </a:t>
            </a:r>
            <a:r>
              <a:rPr kumimoji="0" lang="de-DE" sz="600" b="0" i="0" u="none" strike="noStrike" kern="1200" cap="none" spc="0" normalizeH="0" baseline="0" noProof="0">
                <a:ln>
                  <a:noFill/>
                </a:ln>
                <a:solidFill>
                  <a:srgbClr val="404040"/>
                </a:solidFill>
                <a:effectLst/>
                <a:uLnTx/>
                <a:uFillTx/>
                <a:latin typeface="+mn-lt"/>
                <a:ea typeface="Arial"/>
                <a:cs typeface="Arial"/>
              </a:rPr>
              <a:t>SMBG: Self-monitoring </a:t>
            </a:r>
            <a:r>
              <a:rPr kumimoji="0" lang="de-DE" sz="600" b="0" i="0" u="none" strike="noStrike" kern="1200" cap="none" spc="0" normalizeH="0" baseline="0" noProof="0" err="1">
                <a:ln>
                  <a:noFill/>
                </a:ln>
                <a:solidFill>
                  <a:srgbClr val="404040"/>
                </a:solidFill>
                <a:effectLst/>
                <a:uLnTx/>
                <a:uFillTx/>
                <a:latin typeface="+mn-lt"/>
                <a:ea typeface="Arial"/>
                <a:cs typeface="Arial"/>
              </a:rPr>
              <a:t>of</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blood</a:t>
            </a:r>
            <a:r>
              <a:rPr kumimoji="0" lang="de-DE" sz="600" b="0" i="0" u="none" strike="noStrike" kern="1200" cap="none" spc="0" normalizeH="0" baseline="0" noProof="0">
                <a:ln>
                  <a:noFill/>
                </a:ln>
                <a:solidFill>
                  <a:srgbClr val="404040"/>
                </a:solidFill>
                <a:effectLst/>
                <a:uLnTx/>
                <a:uFillTx/>
                <a:latin typeface="+mn-lt"/>
                <a:ea typeface="Arial"/>
                <a:cs typeface="Arial"/>
              </a:rPr>
              <a:t> </a:t>
            </a:r>
            <a:r>
              <a:rPr kumimoji="0" lang="de-DE" sz="600" b="0" i="0" u="none" strike="noStrike" kern="1200" cap="none" spc="0" normalizeH="0" baseline="0" noProof="0" err="1">
                <a:ln>
                  <a:noFill/>
                </a:ln>
                <a:solidFill>
                  <a:srgbClr val="404040"/>
                </a:solidFill>
                <a:effectLst/>
                <a:uLnTx/>
                <a:uFillTx/>
                <a:latin typeface="+mn-lt"/>
                <a:ea typeface="Arial"/>
                <a:cs typeface="Arial"/>
              </a:rPr>
              <a:t>glucose</a:t>
            </a:r>
            <a:r>
              <a:rPr kumimoji="0" lang="de-DE" sz="600" b="0" i="0" u="none" strike="noStrike" kern="1200" cap="none" spc="0" normalizeH="0" baseline="0" noProof="0">
                <a:ln>
                  <a:noFill/>
                </a:ln>
                <a:solidFill>
                  <a:srgbClr val="404040"/>
                </a:solidFill>
                <a:effectLst/>
                <a:uLnTx/>
                <a:uFillTx/>
                <a:latin typeface="+mn-lt"/>
                <a:ea typeface="Arial"/>
                <a:cs typeface="Arial"/>
              </a:rPr>
              <a:t>, Blutzucker-Selbstmessung; </a:t>
            </a:r>
            <a:r>
              <a:rPr kumimoji="0" lang="de" sz="600" b="0" i="0" u="none" strike="noStrike" kern="1200" cap="none" spc="0" normalizeH="0" baseline="0" noProof="0">
                <a:ln>
                  <a:noFill/>
                </a:ln>
                <a:solidFill>
                  <a:srgbClr val="404040"/>
                </a:solidFill>
                <a:effectLst/>
                <a:uLnTx/>
                <a:uFillTx/>
                <a:latin typeface="+mn-lt"/>
                <a:ea typeface="Arial"/>
                <a:cs typeface="Arial"/>
              </a:rPr>
              <a:t>T1D: Typ-1-Diabetes; Zufalls-PG: Zufalls-Plasmaglukose.</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Phillip M </a:t>
            </a:r>
            <a:r>
              <a:rPr kumimoji="0" lang="de" sz="600" b="0" i="1" u="none" strike="noStrike" kern="1200" cap="none" spc="0" normalizeH="0" baseline="0" noProof="0">
                <a:ln>
                  <a:noFill/>
                </a:ln>
                <a:solidFill>
                  <a:srgbClr val="404040"/>
                </a:solidFill>
                <a:effectLst/>
                <a:uLnTx/>
                <a:uFillTx/>
                <a:latin typeface="+mn-lt"/>
                <a:ea typeface="Arial"/>
                <a:cs typeface="Arial"/>
              </a:rPr>
              <a:t>et al. </a:t>
            </a:r>
            <a:r>
              <a:rPr lang="de-DE" sz="600" i="1">
                <a:solidFill>
                  <a:srgbClr val="404040"/>
                </a:solidFill>
                <a:latin typeface="+mn-lt"/>
              </a:rPr>
              <a:t>Diabetes Care </a:t>
            </a:r>
            <a:r>
              <a:rPr lang="de-DE" sz="600">
                <a:solidFill>
                  <a:srgbClr val="404040"/>
                </a:solidFill>
                <a:latin typeface="+mn-lt"/>
              </a:rPr>
              <a:t>2024; 47: 1276–98</a:t>
            </a:r>
            <a:r>
              <a:rPr kumimoji="0" lang="de" sz="600" b="0" i="0" u="none" strike="noStrike" kern="1200" cap="none" spc="0" normalizeH="0" baseline="0" noProof="0">
                <a:ln>
                  <a:noFill/>
                </a:ln>
                <a:solidFill>
                  <a:srgbClr val="404040"/>
                </a:solidFill>
                <a:effectLst/>
                <a:uLnTx/>
                <a:uFillTx/>
                <a:latin typeface="+mn-lt"/>
                <a:ea typeface="Arial"/>
                <a:cs typeface="Arial"/>
              </a:rPr>
              <a:t>.</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574" name="AutoShape 2">
            <a:extLst>
              <a:ext uri="{FF2B5EF4-FFF2-40B4-BE49-F238E27FC236}">
                <a16:creationId xmlns:a16="http://schemas.microsoft.com/office/drawing/2014/main" id="{DF14EACB-5826-F5E4-4888-DAD5B69A94DA}"/>
              </a:ext>
            </a:extLst>
          </p:cNvPr>
          <p:cNvSpPr>
            <a:spLocks noChangeAspect="1" noChangeArrowheads="1"/>
          </p:cNvSpPr>
          <p:nvPr/>
        </p:nvSpPr>
        <p:spPr bwMode="auto">
          <a:xfrm>
            <a:off x="3583723" y="4231742"/>
            <a:ext cx="228600" cy="2286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pPr defTabSz="685800">
              <a:defRPr/>
            </a:pPr>
            <a:endParaRPr lang="en-US" sz="1100">
              <a:solidFill>
                <a:srgbClr val="000000"/>
              </a:solidFill>
            </a:endParaRPr>
          </a:p>
        </p:txBody>
      </p:sp>
      <p:graphicFrame>
        <p:nvGraphicFramePr>
          <p:cNvPr id="8" name="Table 18">
            <a:extLst>
              <a:ext uri="{FF2B5EF4-FFF2-40B4-BE49-F238E27FC236}">
                <a16:creationId xmlns:a16="http://schemas.microsoft.com/office/drawing/2014/main" id="{9E923285-9C32-3E3D-5A0B-472D41F2C4E4}"/>
              </a:ext>
            </a:extLst>
          </p:cNvPr>
          <p:cNvGraphicFramePr>
            <a:graphicFrameLocks noGrp="1"/>
          </p:cNvGraphicFramePr>
          <p:nvPr>
            <p:extLst>
              <p:ext uri="{D42A27DB-BD31-4B8C-83A1-F6EECF244321}">
                <p14:modId xmlns:p14="http://schemas.microsoft.com/office/powerpoint/2010/main" val="4159761126"/>
              </p:ext>
            </p:extLst>
          </p:nvPr>
        </p:nvGraphicFramePr>
        <p:xfrm>
          <a:off x="359569" y="808442"/>
          <a:ext cx="8424864" cy="3574232"/>
        </p:xfrm>
        <a:graphic>
          <a:graphicData uri="http://schemas.openxmlformats.org/drawingml/2006/table">
            <a:tbl>
              <a:tblPr firstRow="1" firstCol="1" bandRow="1"/>
              <a:tblGrid>
                <a:gridCol w="1270128">
                  <a:extLst>
                    <a:ext uri="{9D8B030D-6E8A-4147-A177-3AD203B41FA5}">
                      <a16:colId xmlns:a16="http://schemas.microsoft.com/office/drawing/2014/main" val="1050945137"/>
                    </a:ext>
                  </a:extLst>
                </a:gridCol>
                <a:gridCol w="3577368">
                  <a:extLst>
                    <a:ext uri="{9D8B030D-6E8A-4147-A177-3AD203B41FA5}">
                      <a16:colId xmlns:a16="http://schemas.microsoft.com/office/drawing/2014/main" val="3582208527"/>
                    </a:ext>
                  </a:extLst>
                </a:gridCol>
                <a:gridCol w="3577368">
                  <a:extLst>
                    <a:ext uri="{9D8B030D-6E8A-4147-A177-3AD203B41FA5}">
                      <a16:colId xmlns:a16="http://schemas.microsoft.com/office/drawing/2014/main" val="4133983276"/>
                    </a:ext>
                  </a:extLst>
                </a:gridCol>
              </a:tblGrid>
              <a:tr h="220351">
                <a:tc>
                  <a:txBody>
                    <a:bodyPr/>
                    <a:lstStyle>
                      <a:lvl1pPr marL="0" algn="l" defTabSz="685800" rtl="0" eaLnBrk="1" latinLnBrk="0" hangingPunct="1">
                        <a:defRPr sz="1350" b="1" kern="1200">
                          <a:solidFill>
                            <a:schemeClr val="lt1"/>
                          </a:solidFill>
                          <a:latin typeface="Poppins"/>
                        </a:defRPr>
                      </a:lvl1pPr>
                      <a:lvl2pPr marL="342900" algn="l" defTabSz="685800" rtl="0" eaLnBrk="1" latinLnBrk="0" hangingPunct="1">
                        <a:defRPr sz="1350" b="1" kern="1200">
                          <a:solidFill>
                            <a:schemeClr val="lt1"/>
                          </a:solidFill>
                          <a:latin typeface="Poppins"/>
                        </a:defRPr>
                      </a:lvl2pPr>
                      <a:lvl3pPr marL="685800" algn="l" defTabSz="685800" rtl="0" eaLnBrk="1" latinLnBrk="0" hangingPunct="1">
                        <a:defRPr sz="1350" b="1" kern="1200">
                          <a:solidFill>
                            <a:schemeClr val="lt1"/>
                          </a:solidFill>
                          <a:latin typeface="Poppins"/>
                        </a:defRPr>
                      </a:lvl3pPr>
                      <a:lvl4pPr marL="1028700" algn="l" defTabSz="685800" rtl="0" eaLnBrk="1" latinLnBrk="0" hangingPunct="1">
                        <a:defRPr sz="1350" b="1" kern="1200">
                          <a:solidFill>
                            <a:schemeClr val="lt1"/>
                          </a:solidFill>
                          <a:latin typeface="Poppins"/>
                        </a:defRPr>
                      </a:lvl4pPr>
                      <a:lvl5pPr marL="1371600" algn="l" defTabSz="685800" rtl="0" eaLnBrk="1" latinLnBrk="0" hangingPunct="1">
                        <a:defRPr sz="1350" b="1" kern="1200">
                          <a:solidFill>
                            <a:schemeClr val="lt1"/>
                          </a:solidFill>
                          <a:latin typeface="Poppins"/>
                        </a:defRPr>
                      </a:lvl5pPr>
                      <a:lvl6pPr marL="1714500" algn="l" defTabSz="685800" rtl="0" eaLnBrk="1" latinLnBrk="0" hangingPunct="1">
                        <a:defRPr sz="1350" b="1" kern="1200">
                          <a:solidFill>
                            <a:schemeClr val="lt1"/>
                          </a:solidFill>
                          <a:latin typeface="Poppins"/>
                        </a:defRPr>
                      </a:lvl6pPr>
                      <a:lvl7pPr marL="2057400" algn="l" defTabSz="685800" rtl="0" eaLnBrk="1" latinLnBrk="0" hangingPunct="1">
                        <a:defRPr sz="1350" b="1" kern="1200">
                          <a:solidFill>
                            <a:schemeClr val="lt1"/>
                          </a:solidFill>
                          <a:latin typeface="Poppins"/>
                        </a:defRPr>
                      </a:lvl7pPr>
                      <a:lvl8pPr marL="2400300" algn="l" defTabSz="685800" rtl="0" eaLnBrk="1" latinLnBrk="0" hangingPunct="1">
                        <a:defRPr sz="1350" b="1" kern="1200">
                          <a:solidFill>
                            <a:schemeClr val="lt1"/>
                          </a:solidFill>
                          <a:latin typeface="Poppins"/>
                        </a:defRPr>
                      </a:lvl8pPr>
                      <a:lvl9pPr marL="2743200" algn="l" defTabSz="685800" rtl="0" eaLnBrk="1" latinLnBrk="0" hangingPunct="1">
                        <a:defRPr sz="1350" b="1" kern="1200">
                          <a:solidFill>
                            <a:schemeClr val="lt1"/>
                          </a:solidFill>
                          <a:latin typeface="Poppins"/>
                        </a:defRPr>
                      </a:lvl9pPr>
                    </a:lstStyle>
                    <a:p>
                      <a:pPr marL="0" marR="0" lvl="1" indent="0" algn="l" defTabSz="914400" rtl="0" eaLnBrk="1" latinLnBrk="0" hangingPunct="1">
                        <a:lnSpc>
                          <a:spcPct val="85000"/>
                        </a:lnSpc>
                        <a:spcBef>
                          <a:spcPts val="0"/>
                        </a:spcBef>
                        <a:spcAft>
                          <a:spcPts val="0"/>
                        </a:spcAft>
                        <a:tabLst/>
                      </a:pPr>
                      <a:endParaRPr lang="en-US" sz="900" b="0" i="0" kern="1200" baseline="30000" noProof="0">
                        <a:solidFill>
                          <a:schemeClr val="bg1"/>
                        </a:solidFill>
                        <a:latin typeface="+mn-lt"/>
                        <a:ea typeface="+mn-ea"/>
                        <a:cs typeface="Arial"/>
                      </a:endParaRPr>
                    </a:p>
                  </a:txBody>
                  <a:tcPr marL="67500" marR="37800" marT="54000" marB="27000" anchor="ctr">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b="1" kern="1200">
                          <a:solidFill>
                            <a:schemeClr val="lt1"/>
                          </a:solidFill>
                          <a:latin typeface="Poppins"/>
                        </a:defRPr>
                      </a:lvl1pPr>
                      <a:lvl2pPr marL="342900" algn="l" defTabSz="685800" rtl="0" eaLnBrk="1" latinLnBrk="0" hangingPunct="1">
                        <a:defRPr sz="1350" b="1" kern="1200">
                          <a:solidFill>
                            <a:schemeClr val="lt1"/>
                          </a:solidFill>
                          <a:latin typeface="Poppins"/>
                        </a:defRPr>
                      </a:lvl2pPr>
                      <a:lvl3pPr marL="685800" algn="l" defTabSz="685800" rtl="0" eaLnBrk="1" latinLnBrk="0" hangingPunct="1">
                        <a:defRPr sz="1350" b="1" kern="1200">
                          <a:solidFill>
                            <a:schemeClr val="lt1"/>
                          </a:solidFill>
                          <a:latin typeface="Poppins"/>
                        </a:defRPr>
                      </a:lvl3pPr>
                      <a:lvl4pPr marL="1028700" algn="l" defTabSz="685800" rtl="0" eaLnBrk="1" latinLnBrk="0" hangingPunct="1">
                        <a:defRPr sz="1350" b="1" kern="1200">
                          <a:solidFill>
                            <a:schemeClr val="lt1"/>
                          </a:solidFill>
                          <a:latin typeface="Poppins"/>
                        </a:defRPr>
                      </a:lvl4pPr>
                      <a:lvl5pPr marL="1371600" algn="l" defTabSz="685800" rtl="0" eaLnBrk="1" latinLnBrk="0" hangingPunct="1">
                        <a:defRPr sz="1350" b="1" kern="1200">
                          <a:solidFill>
                            <a:schemeClr val="lt1"/>
                          </a:solidFill>
                          <a:latin typeface="Poppins"/>
                        </a:defRPr>
                      </a:lvl5pPr>
                      <a:lvl6pPr marL="1714500" algn="l" defTabSz="685800" rtl="0" eaLnBrk="1" latinLnBrk="0" hangingPunct="1">
                        <a:defRPr sz="1350" b="1" kern="1200">
                          <a:solidFill>
                            <a:schemeClr val="lt1"/>
                          </a:solidFill>
                          <a:latin typeface="Poppins"/>
                        </a:defRPr>
                      </a:lvl6pPr>
                      <a:lvl7pPr marL="2057400" algn="l" defTabSz="685800" rtl="0" eaLnBrk="1" latinLnBrk="0" hangingPunct="1">
                        <a:defRPr sz="1350" b="1" kern="1200">
                          <a:solidFill>
                            <a:schemeClr val="lt1"/>
                          </a:solidFill>
                          <a:latin typeface="Poppins"/>
                        </a:defRPr>
                      </a:lvl7pPr>
                      <a:lvl8pPr marL="2400300" algn="l" defTabSz="685800" rtl="0" eaLnBrk="1" latinLnBrk="0" hangingPunct="1">
                        <a:defRPr sz="1350" b="1" kern="1200">
                          <a:solidFill>
                            <a:schemeClr val="lt1"/>
                          </a:solidFill>
                          <a:latin typeface="Poppins"/>
                        </a:defRPr>
                      </a:lvl8pPr>
                      <a:lvl9pPr marL="2743200" algn="l" defTabSz="685800" rtl="0" eaLnBrk="1" latinLnBrk="0" hangingPunct="1">
                        <a:defRPr sz="1350" b="1" kern="1200">
                          <a:solidFill>
                            <a:schemeClr val="lt1"/>
                          </a:solidFill>
                          <a:latin typeface="Poppins"/>
                        </a:defRPr>
                      </a:lvl9pPr>
                    </a:lstStyle>
                    <a:p>
                      <a:pPr algn="l">
                        <a:lnSpc>
                          <a:spcPct val="85000"/>
                        </a:lnSpc>
                      </a:pPr>
                      <a:r>
                        <a:rPr lang="en-US" sz="1100" b="1" kern="1200" baseline="0" noProof="0">
                          <a:solidFill>
                            <a:schemeClr val="bg1"/>
                          </a:solidFill>
                          <a:latin typeface="+mn-lt"/>
                          <a:ea typeface="+mn-ea"/>
                          <a:cs typeface="Arial"/>
                        </a:rPr>
                        <a:t>PRO</a:t>
                      </a:r>
                    </a:p>
                  </a:txBody>
                  <a:tcPr marL="54000" marR="37800" marT="54000" marB="27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30F3B"/>
                    </a:solidFill>
                  </a:tcPr>
                </a:tc>
                <a:tc>
                  <a:txBody>
                    <a:bodyPr/>
                    <a:lstStyle>
                      <a:lvl1pPr marL="0" algn="l" defTabSz="685800" rtl="0" eaLnBrk="1" latinLnBrk="0" hangingPunct="1">
                        <a:defRPr sz="1350" b="1" kern="1200">
                          <a:solidFill>
                            <a:schemeClr val="lt1"/>
                          </a:solidFill>
                          <a:latin typeface="Poppins"/>
                        </a:defRPr>
                      </a:lvl1pPr>
                      <a:lvl2pPr marL="342900" algn="l" defTabSz="685800" rtl="0" eaLnBrk="1" latinLnBrk="0" hangingPunct="1">
                        <a:defRPr sz="1350" b="1" kern="1200">
                          <a:solidFill>
                            <a:schemeClr val="lt1"/>
                          </a:solidFill>
                          <a:latin typeface="Poppins"/>
                        </a:defRPr>
                      </a:lvl2pPr>
                      <a:lvl3pPr marL="685800" algn="l" defTabSz="685800" rtl="0" eaLnBrk="1" latinLnBrk="0" hangingPunct="1">
                        <a:defRPr sz="1350" b="1" kern="1200">
                          <a:solidFill>
                            <a:schemeClr val="lt1"/>
                          </a:solidFill>
                          <a:latin typeface="Poppins"/>
                        </a:defRPr>
                      </a:lvl3pPr>
                      <a:lvl4pPr marL="1028700" algn="l" defTabSz="685800" rtl="0" eaLnBrk="1" latinLnBrk="0" hangingPunct="1">
                        <a:defRPr sz="1350" b="1" kern="1200">
                          <a:solidFill>
                            <a:schemeClr val="lt1"/>
                          </a:solidFill>
                          <a:latin typeface="Poppins"/>
                        </a:defRPr>
                      </a:lvl4pPr>
                      <a:lvl5pPr marL="1371600" algn="l" defTabSz="685800" rtl="0" eaLnBrk="1" latinLnBrk="0" hangingPunct="1">
                        <a:defRPr sz="1350" b="1" kern="1200">
                          <a:solidFill>
                            <a:schemeClr val="lt1"/>
                          </a:solidFill>
                          <a:latin typeface="Poppins"/>
                        </a:defRPr>
                      </a:lvl5pPr>
                      <a:lvl6pPr marL="1714500" algn="l" defTabSz="685800" rtl="0" eaLnBrk="1" latinLnBrk="0" hangingPunct="1">
                        <a:defRPr sz="1350" b="1" kern="1200">
                          <a:solidFill>
                            <a:schemeClr val="lt1"/>
                          </a:solidFill>
                          <a:latin typeface="Poppins"/>
                        </a:defRPr>
                      </a:lvl6pPr>
                      <a:lvl7pPr marL="2057400" algn="l" defTabSz="685800" rtl="0" eaLnBrk="1" latinLnBrk="0" hangingPunct="1">
                        <a:defRPr sz="1350" b="1" kern="1200">
                          <a:solidFill>
                            <a:schemeClr val="lt1"/>
                          </a:solidFill>
                          <a:latin typeface="Poppins"/>
                        </a:defRPr>
                      </a:lvl7pPr>
                      <a:lvl8pPr marL="2400300" algn="l" defTabSz="685800" rtl="0" eaLnBrk="1" latinLnBrk="0" hangingPunct="1">
                        <a:defRPr sz="1350" b="1" kern="1200">
                          <a:solidFill>
                            <a:schemeClr val="lt1"/>
                          </a:solidFill>
                          <a:latin typeface="Poppins"/>
                        </a:defRPr>
                      </a:lvl8pPr>
                      <a:lvl9pPr marL="2743200" algn="l" defTabSz="685800" rtl="0" eaLnBrk="1" latinLnBrk="0" hangingPunct="1">
                        <a:defRPr sz="1350" b="1" kern="1200">
                          <a:solidFill>
                            <a:schemeClr val="lt1"/>
                          </a:solidFill>
                          <a:latin typeface="Poppins"/>
                        </a:defRPr>
                      </a:lvl9pPr>
                    </a:lstStyle>
                    <a:p>
                      <a:pPr algn="l">
                        <a:lnSpc>
                          <a:spcPct val="85000"/>
                        </a:lnSpc>
                      </a:pPr>
                      <a:r>
                        <a:rPr lang="en-US" sz="1100" b="1" kern="1200" baseline="0" noProof="0">
                          <a:solidFill>
                            <a:schemeClr val="bg1"/>
                          </a:solidFill>
                          <a:latin typeface="+mn-lt"/>
                          <a:ea typeface="+mn-ea"/>
                          <a:cs typeface="Arial"/>
                        </a:rPr>
                        <a:t>CONTRA</a:t>
                      </a:r>
                    </a:p>
                  </a:txBody>
                  <a:tcPr marL="54000" marR="37800" marT="54000" marB="2700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30F3B"/>
                    </a:solidFill>
                  </a:tcPr>
                </a:tc>
                <a:extLst>
                  <a:ext uri="{0D108BD9-81ED-4DB2-BD59-A6C34878D82A}">
                    <a16:rowId xmlns:a16="http://schemas.microsoft.com/office/drawing/2014/main" val="3534843205"/>
                  </a:ext>
                </a:extLst>
              </a:tr>
              <a:tr h="384530">
                <a:tc>
                  <a:txBody>
                    <a:bodyPr/>
                    <a:lstStyle>
                      <a:lvl1pPr marL="0" algn="l" defTabSz="685800" rtl="0" eaLnBrk="1" latinLnBrk="0" hangingPunct="1">
                        <a:defRPr sz="1350" b="1" kern="1200">
                          <a:solidFill>
                            <a:schemeClr val="lt1"/>
                          </a:solidFill>
                          <a:latin typeface="Poppins"/>
                        </a:defRPr>
                      </a:lvl1pPr>
                      <a:lvl2pPr marL="342900" algn="l" defTabSz="685800" rtl="0" eaLnBrk="1" latinLnBrk="0" hangingPunct="1">
                        <a:defRPr sz="1350" b="1" kern="1200">
                          <a:solidFill>
                            <a:schemeClr val="lt1"/>
                          </a:solidFill>
                          <a:latin typeface="Poppins"/>
                        </a:defRPr>
                      </a:lvl2pPr>
                      <a:lvl3pPr marL="685800" algn="l" defTabSz="685800" rtl="0" eaLnBrk="1" latinLnBrk="0" hangingPunct="1">
                        <a:defRPr sz="1350" b="1" kern="1200">
                          <a:solidFill>
                            <a:schemeClr val="lt1"/>
                          </a:solidFill>
                          <a:latin typeface="Poppins"/>
                        </a:defRPr>
                      </a:lvl3pPr>
                      <a:lvl4pPr marL="1028700" algn="l" defTabSz="685800" rtl="0" eaLnBrk="1" latinLnBrk="0" hangingPunct="1">
                        <a:defRPr sz="1350" b="1" kern="1200">
                          <a:solidFill>
                            <a:schemeClr val="lt1"/>
                          </a:solidFill>
                          <a:latin typeface="Poppins"/>
                        </a:defRPr>
                      </a:lvl4pPr>
                      <a:lvl5pPr marL="1371600" algn="l" defTabSz="685800" rtl="0" eaLnBrk="1" latinLnBrk="0" hangingPunct="1">
                        <a:defRPr sz="1350" b="1" kern="1200">
                          <a:solidFill>
                            <a:schemeClr val="lt1"/>
                          </a:solidFill>
                          <a:latin typeface="Poppins"/>
                        </a:defRPr>
                      </a:lvl5pPr>
                      <a:lvl6pPr marL="1714500" algn="l" defTabSz="685800" rtl="0" eaLnBrk="1" latinLnBrk="0" hangingPunct="1">
                        <a:defRPr sz="1350" b="1" kern="1200">
                          <a:solidFill>
                            <a:schemeClr val="lt1"/>
                          </a:solidFill>
                          <a:latin typeface="Poppins"/>
                        </a:defRPr>
                      </a:lvl6pPr>
                      <a:lvl7pPr marL="2057400" algn="l" defTabSz="685800" rtl="0" eaLnBrk="1" latinLnBrk="0" hangingPunct="1">
                        <a:defRPr sz="1350" b="1" kern="1200">
                          <a:solidFill>
                            <a:schemeClr val="lt1"/>
                          </a:solidFill>
                          <a:latin typeface="Poppins"/>
                        </a:defRPr>
                      </a:lvl7pPr>
                      <a:lvl8pPr marL="2400300" algn="l" defTabSz="685800" rtl="0" eaLnBrk="1" latinLnBrk="0" hangingPunct="1">
                        <a:defRPr sz="1350" b="1" kern="1200">
                          <a:solidFill>
                            <a:schemeClr val="lt1"/>
                          </a:solidFill>
                          <a:latin typeface="Poppins"/>
                        </a:defRPr>
                      </a:lvl8pPr>
                      <a:lvl9pPr marL="2743200" algn="l" defTabSz="685800" rtl="0" eaLnBrk="1" latinLnBrk="0" hangingPunct="1">
                        <a:defRPr sz="1350" b="1" kern="1200">
                          <a:solidFill>
                            <a:schemeClr val="lt1"/>
                          </a:solidFill>
                          <a:latin typeface="Poppins"/>
                        </a:defRPr>
                      </a:lvl9pPr>
                    </a:lstStyle>
                    <a:p>
                      <a:pPr marL="0" marR="0" lvl="1" indent="0" algn="l" defTabSz="914400" rtl="0" eaLnBrk="1" latinLnBrk="0" hangingPunct="1">
                        <a:lnSpc>
                          <a:spcPct val="85000"/>
                        </a:lnSpc>
                        <a:spcBef>
                          <a:spcPts val="0"/>
                        </a:spcBef>
                        <a:spcAft>
                          <a:spcPts val="0"/>
                        </a:spcAft>
                        <a:tabLst/>
                      </a:pPr>
                      <a:r>
                        <a:rPr lang="en-US" sz="1100" b="1" i="0" kern="1200" noProof="0">
                          <a:solidFill>
                            <a:schemeClr val="bg1"/>
                          </a:solidFill>
                          <a:latin typeface="+mn-lt"/>
                          <a:ea typeface="+mn-ea"/>
                          <a:cs typeface="Arial"/>
                        </a:rPr>
                        <a:t>OGTT</a:t>
                      </a:r>
                    </a:p>
                  </a:txBody>
                  <a:tcPr marL="67500" marR="37800" marT="81000" marB="67500">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D1CC"/>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Goldstandard</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verwendet</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zur</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Stadienbestimmung</a:t>
                      </a:r>
                      <a:r>
                        <a:rPr lang="en-US" sz="900" b="0" kern="1200" baseline="0" noProof="0">
                          <a:solidFill>
                            <a:schemeClr val="tx1"/>
                          </a:solidFill>
                          <a:latin typeface="+mn-lt"/>
                          <a:ea typeface="+mn-ea"/>
                          <a:cs typeface="Arial"/>
                        </a:rPr>
                        <a:t> und </a:t>
                      </a:r>
                      <a:r>
                        <a:rPr lang="en-US" sz="900" b="0" kern="1200" baseline="0" noProof="0" err="1">
                          <a:solidFill>
                            <a:schemeClr val="tx1"/>
                          </a:solidFill>
                          <a:latin typeface="+mn-lt"/>
                          <a:ea typeface="+mn-ea"/>
                          <a:cs typeface="Arial"/>
                        </a:rPr>
                        <a:t>Vorhersage</a:t>
                      </a:r>
                      <a:r>
                        <a:rPr lang="en-US" sz="900" b="0" kern="1200" baseline="0" noProof="0">
                          <a:solidFill>
                            <a:schemeClr val="tx1"/>
                          </a:solidFill>
                          <a:latin typeface="+mn-lt"/>
                          <a:ea typeface="+mn-ea"/>
                          <a:cs typeface="Arial"/>
                        </a:rPr>
                        <a:t> der Progression</a:t>
                      </a: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EAFFF5"/>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defTabSz="914400" rtl="0" eaLnBrk="1" latinLnBrk="0" hangingPunct="1">
                        <a:lnSpc>
                          <a:spcPct val="85000"/>
                        </a:lnSpc>
                        <a:buFont typeface="Arial" panose="020B0604020202020204" pitchFamily="34" charset="0"/>
                        <a:buChar char="•"/>
                      </a:pPr>
                      <a:r>
                        <a:rPr lang="de-DE" sz="900" b="0" kern="1200" baseline="0" noProof="0">
                          <a:solidFill>
                            <a:schemeClr val="tx1"/>
                          </a:solidFill>
                          <a:latin typeface="+mn-lt"/>
                          <a:ea typeface="+mn-ea"/>
                          <a:cs typeface="Arial"/>
                        </a:rPr>
                        <a:t>Erfordert Glukosebelastung und 2-5 Blutabnahmen über einen Zeitraum von zwei Stunden</a:t>
                      </a:r>
                      <a:endParaRPr lang="en-US" sz="900" b="0" kern="1200" baseline="0" noProof="0">
                        <a:solidFill>
                          <a:schemeClr val="tx1"/>
                        </a:solidFill>
                        <a:latin typeface="+mn-lt"/>
                        <a:ea typeface="+mn-ea"/>
                        <a:cs typeface="Arial"/>
                      </a:endParaRP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EAFFF5"/>
                    </a:solidFill>
                  </a:tcPr>
                </a:tc>
                <a:extLst>
                  <a:ext uri="{0D108BD9-81ED-4DB2-BD59-A6C34878D82A}">
                    <a16:rowId xmlns:a16="http://schemas.microsoft.com/office/drawing/2014/main" val="2133994521"/>
                  </a:ext>
                </a:extLst>
              </a:tr>
              <a:tr h="384530">
                <a:tc>
                  <a:txBody>
                    <a:bodyPr/>
                    <a:lstStyle>
                      <a:lvl1pPr marL="0" algn="l" defTabSz="685800" rtl="0" eaLnBrk="1" latinLnBrk="0" hangingPunct="1">
                        <a:defRPr sz="1350" b="1" kern="1200">
                          <a:solidFill>
                            <a:schemeClr val="lt1"/>
                          </a:solidFill>
                          <a:latin typeface="Poppins"/>
                        </a:defRPr>
                      </a:lvl1pPr>
                      <a:lvl2pPr marL="342900" algn="l" defTabSz="685800" rtl="0" eaLnBrk="1" latinLnBrk="0" hangingPunct="1">
                        <a:defRPr sz="1350" b="1" kern="1200">
                          <a:solidFill>
                            <a:schemeClr val="lt1"/>
                          </a:solidFill>
                          <a:latin typeface="Poppins"/>
                        </a:defRPr>
                      </a:lvl2pPr>
                      <a:lvl3pPr marL="685800" algn="l" defTabSz="685800" rtl="0" eaLnBrk="1" latinLnBrk="0" hangingPunct="1">
                        <a:defRPr sz="1350" b="1" kern="1200">
                          <a:solidFill>
                            <a:schemeClr val="lt1"/>
                          </a:solidFill>
                          <a:latin typeface="Poppins"/>
                        </a:defRPr>
                      </a:lvl3pPr>
                      <a:lvl4pPr marL="1028700" algn="l" defTabSz="685800" rtl="0" eaLnBrk="1" latinLnBrk="0" hangingPunct="1">
                        <a:defRPr sz="1350" b="1" kern="1200">
                          <a:solidFill>
                            <a:schemeClr val="lt1"/>
                          </a:solidFill>
                          <a:latin typeface="Poppins"/>
                        </a:defRPr>
                      </a:lvl4pPr>
                      <a:lvl5pPr marL="1371600" algn="l" defTabSz="685800" rtl="0" eaLnBrk="1" latinLnBrk="0" hangingPunct="1">
                        <a:defRPr sz="1350" b="1" kern="1200">
                          <a:solidFill>
                            <a:schemeClr val="lt1"/>
                          </a:solidFill>
                          <a:latin typeface="Poppins"/>
                        </a:defRPr>
                      </a:lvl5pPr>
                      <a:lvl6pPr marL="1714500" algn="l" defTabSz="685800" rtl="0" eaLnBrk="1" latinLnBrk="0" hangingPunct="1">
                        <a:defRPr sz="1350" b="1" kern="1200">
                          <a:solidFill>
                            <a:schemeClr val="lt1"/>
                          </a:solidFill>
                          <a:latin typeface="Poppins"/>
                        </a:defRPr>
                      </a:lvl6pPr>
                      <a:lvl7pPr marL="2057400" algn="l" defTabSz="685800" rtl="0" eaLnBrk="1" latinLnBrk="0" hangingPunct="1">
                        <a:defRPr sz="1350" b="1" kern="1200">
                          <a:solidFill>
                            <a:schemeClr val="lt1"/>
                          </a:solidFill>
                          <a:latin typeface="Poppins"/>
                        </a:defRPr>
                      </a:lvl7pPr>
                      <a:lvl8pPr marL="2400300" algn="l" defTabSz="685800" rtl="0" eaLnBrk="1" latinLnBrk="0" hangingPunct="1">
                        <a:defRPr sz="1350" b="1" kern="1200">
                          <a:solidFill>
                            <a:schemeClr val="lt1"/>
                          </a:solidFill>
                          <a:latin typeface="Poppins"/>
                        </a:defRPr>
                      </a:lvl8pPr>
                      <a:lvl9pPr marL="2743200" algn="l" defTabSz="685800" rtl="0" eaLnBrk="1" latinLnBrk="0" hangingPunct="1">
                        <a:defRPr sz="1350" b="1" kern="1200">
                          <a:solidFill>
                            <a:schemeClr val="lt1"/>
                          </a:solidFill>
                          <a:latin typeface="Poppins"/>
                        </a:defRPr>
                      </a:lvl9pPr>
                    </a:lstStyle>
                    <a:p>
                      <a:pPr marL="0" marR="0" lvl="1" indent="0" algn="l" defTabSz="914400" rtl="0" eaLnBrk="1" latinLnBrk="0" hangingPunct="1">
                        <a:lnSpc>
                          <a:spcPct val="85000"/>
                        </a:lnSpc>
                        <a:spcBef>
                          <a:spcPts val="0"/>
                        </a:spcBef>
                        <a:spcAft>
                          <a:spcPts val="0"/>
                        </a:spcAft>
                        <a:tabLst/>
                      </a:pPr>
                      <a:r>
                        <a:rPr lang="en-US" sz="1100" b="1" i="0" kern="1200" noProof="0" err="1">
                          <a:solidFill>
                            <a:schemeClr val="bg1"/>
                          </a:solidFill>
                          <a:latin typeface="+mn-lt"/>
                          <a:ea typeface="+mn-ea"/>
                          <a:cs typeface="Arial"/>
                        </a:rPr>
                        <a:t>Zufalls</a:t>
                      </a:r>
                      <a:r>
                        <a:rPr lang="en-US" sz="1100" b="1" i="0" kern="1200" noProof="0">
                          <a:solidFill>
                            <a:schemeClr val="bg1"/>
                          </a:solidFill>
                          <a:latin typeface="+mn-lt"/>
                          <a:ea typeface="+mn-ea"/>
                          <a:cs typeface="Arial"/>
                        </a:rPr>
                        <a:t>-PG</a:t>
                      </a:r>
                    </a:p>
                  </a:txBody>
                  <a:tcPr marL="67500" marR="37800" marT="81000" marB="67500">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mpd="sng">
                      <a:solidFill>
                        <a:srgbClr val="FFFFFF"/>
                      </a:solidFill>
                    </a:lnB>
                    <a:lnTlToBr w="12700" cmpd="sng">
                      <a:noFill/>
                      <a:prstDash val="solid"/>
                    </a:lnTlToBr>
                    <a:lnBlToTr w="12700" cmpd="sng">
                      <a:noFill/>
                      <a:prstDash val="solid"/>
                    </a:lnBlToTr>
                    <a:solidFill>
                      <a:srgbClr val="00D1CC"/>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Einmalige</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Probennahme</a:t>
                      </a:r>
                      <a:endParaRPr lang="en-US" sz="900" b="0" kern="1200" baseline="0" noProof="0">
                        <a:solidFill>
                          <a:schemeClr val="tx1"/>
                        </a:solidFill>
                        <a:latin typeface="+mn-lt"/>
                        <a:ea typeface="+mn-ea"/>
                        <a:cs typeface="Arial"/>
                      </a:endParaRPr>
                    </a:p>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Niedrige</a:t>
                      </a:r>
                      <a:r>
                        <a:rPr lang="en-US" sz="900" b="0" kern="1200" baseline="0" noProof="0">
                          <a:solidFill>
                            <a:schemeClr val="tx1"/>
                          </a:solidFill>
                          <a:latin typeface="+mn-lt"/>
                          <a:ea typeface="+mn-ea"/>
                          <a:cs typeface="Arial"/>
                        </a:rPr>
                        <a:t> Kosten</a:t>
                      </a: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D1CC"/>
                      </a:solid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D2FFEA"/>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Erfordert</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eine</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Blutabnahme</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oder</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einen</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Fingerstich</a:t>
                      </a:r>
                      <a:r>
                        <a:rPr lang="en-US" sz="900" b="0" kern="1200" baseline="0" noProof="0">
                          <a:solidFill>
                            <a:schemeClr val="tx1"/>
                          </a:solidFill>
                          <a:latin typeface="+mn-lt"/>
                          <a:ea typeface="+mn-ea"/>
                          <a:cs typeface="Arial"/>
                        </a:rPr>
                        <a:t>-Test</a:t>
                      </a: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D1CC"/>
                      </a:solid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D2FFEA"/>
                    </a:solidFill>
                  </a:tcPr>
                </a:tc>
                <a:extLst>
                  <a:ext uri="{0D108BD9-81ED-4DB2-BD59-A6C34878D82A}">
                    <a16:rowId xmlns:a16="http://schemas.microsoft.com/office/drawing/2014/main" val="1046433983"/>
                  </a:ext>
                </a:extLst>
              </a:tr>
              <a:tr h="501116">
                <a:tc>
                  <a:txBody>
                    <a:bodyPr/>
                    <a:lstStyle>
                      <a:lvl1pPr marL="0" algn="l" defTabSz="685800" rtl="0" eaLnBrk="1" latinLnBrk="0" hangingPunct="1">
                        <a:defRPr sz="1350" b="1" kern="1200">
                          <a:solidFill>
                            <a:schemeClr val="lt1"/>
                          </a:solidFill>
                          <a:latin typeface="Poppins"/>
                        </a:defRPr>
                      </a:lvl1pPr>
                      <a:lvl2pPr marL="342900" algn="l" defTabSz="685800" rtl="0" eaLnBrk="1" latinLnBrk="0" hangingPunct="1">
                        <a:defRPr sz="1350" b="1" kern="1200">
                          <a:solidFill>
                            <a:schemeClr val="lt1"/>
                          </a:solidFill>
                          <a:latin typeface="Poppins"/>
                        </a:defRPr>
                      </a:lvl2pPr>
                      <a:lvl3pPr marL="685800" algn="l" defTabSz="685800" rtl="0" eaLnBrk="1" latinLnBrk="0" hangingPunct="1">
                        <a:defRPr sz="1350" b="1" kern="1200">
                          <a:solidFill>
                            <a:schemeClr val="lt1"/>
                          </a:solidFill>
                          <a:latin typeface="Poppins"/>
                        </a:defRPr>
                      </a:lvl3pPr>
                      <a:lvl4pPr marL="1028700" algn="l" defTabSz="685800" rtl="0" eaLnBrk="1" latinLnBrk="0" hangingPunct="1">
                        <a:defRPr sz="1350" b="1" kern="1200">
                          <a:solidFill>
                            <a:schemeClr val="lt1"/>
                          </a:solidFill>
                          <a:latin typeface="Poppins"/>
                        </a:defRPr>
                      </a:lvl4pPr>
                      <a:lvl5pPr marL="1371600" algn="l" defTabSz="685800" rtl="0" eaLnBrk="1" latinLnBrk="0" hangingPunct="1">
                        <a:defRPr sz="1350" b="1" kern="1200">
                          <a:solidFill>
                            <a:schemeClr val="lt1"/>
                          </a:solidFill>
                          <a:latin typeface="Poppins"/>
                        </a:defRPr>
                      </a:lvl5pPr>
                      <a:lvl6pPr marL="1714500" algn="l" defTabSz="685800" rtl="0" eaLnBrk="1" latinLnBrk="0" hangingPunct="1">
                        <a:defRPr sz="1350" b="1" kern="1200">
                          <a:solidFill>
                            <a:schemeClr val="lt1"/>
                          </a:solidFill>
                          <a:latin typeface="Poppins"/>
                        </a:defRPr>
                      </a:lvl6pPr>
                      <a:lvl7pPr marL="2057400" algn="l" defTabSz="685800" rtl="0" eaLnBrk="1" latinLnBrk="0" hangingPunct="1">
                        <a:defRPr sz="1350" b="1" kern="1200">
                          <a:solidFill>
                            <a:schemeClr val="lt1"/>
                          </a:solidFill>
                          <a:latin typeface="Poppins"/>
                        </a:defRPr>
                      </a:lvl7pPr>
                      <a:lvl8pPr marL="2400300" algn="l" defTabSz="685800" rtl="0" eaLnBrk="1" latinLnBrk="0" hangingPunct="1">
                        <a:defRPr sz="1350" b="1" kern="1200">
                          <a:solidFill>
                            <a:schemeClr val="lt1"/>
                          </a:solidFill>
                          <a:latin typeface="Poppins"/>
                        </a:defRPr>
                      </a:lvl8pPr>
                      <a:lvl9pPr marL="2743200" algn="l" defTabSz="685800" rtl="0" eaLnBrk="1" latinLnBrk="0" hangingPunct="1">
                        <a:defRPr sz="1350" b="1" kern="1200">
                          <a:solidFill>
                            <a:schemeClr val="lt1"/>
                          </a:solidFill>
                          <a:latin typeface="Poppins"/>
                        </a:defRPr>
                      </a:lvl9pPr>
                    </a:lstStyle>
                    <a:p>
                      <a:pPr marL="0" marR="0" lvl="1" indent="0" algn="l" defTabSz="914400" rtl="0" eaLnBrk="1" latinLnBrk="0" hangingPunct="1">
                        <a:lnSpc>
                          <a:spcPct val="85000"/>
                        </a:lnSpc>
                        <a:spcBef>
                          <a:spcPts val="0"/>
                        </a:spcBef>
                        <a:spcAft>
                          <a:spcPts val="0"/>
                        </a:spcAft>
                        <a:tabLst/>
                      </a:pPr>
                      <a:r>
                        <a:rPr lang="en-US" sz="1100" b="1" i="0" kern="1200" noProof="0">
                          <a:solidFill>
                            <a:schemeClr val="bg1"/>
                          </a:solidFill>
                          <a:latin typeface="+mn-lt"/>
                          <a:ea typeface="+mn-ea"/>
                          <a:cs typeface="Arial"/>
                        </a:rPr>
                        <a:t>HbA</a:t>
                      </a:r>
                      <a:r>
                        <a:rPr lang="en-US" sz="1100" b="1" i="0" kern="1200" baseline="-25000" noProof="0">
                          <a:solidFill>
                            <a:schemeClr val="bg1"/>
                          </a:solidFill>
                          <a:latin typeface="+mn-lt"/>
                          <a:ea typeface="+mn-ea"/>
                          <a:cs typeface="Arial"/>
                        </a:rPr>
                        <a:t>1c</a:t>
                      </a:r>
                    </a:p>
                  </a:txBody>
                  <a:tcPr marL="67500" marR="37800" marT="81000" marB="67500">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mpd="sng">
                      <a:solidFill>
                        <a:srgbClr val="FFFFFF"/>
                      </a:solidFill>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D1CC"/>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Spezifisch</a:t>
                      </a:r>
                      <a:r>
                        <a:rPr lang="en-US" sz="900" b="0" kern="1200" baseline="0" noProof="0">
                          <a:solidFill>
                            <a:schemeClr val="tx1"/>
                          </a:solidFill>
                          <a:latin typeface="+mn-lt"/>
                          <a:ea typeface="+mn-ea"/>
                          <a:cs typeface="Arial"/>
                        </a:rPr>
                        <a:t> für die Diagnose von T1D Stadium 3</a:t>
                      </a:r>
                    </a:p>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Longitudinaler</a:t>
                      </a:r>
                      <a:r>
                        <a:rPr lang="en-US" sz="900" b="0" kern="1200" baseline="0" noProof="0">
                          <a:solidFill>
                            <a:schemeClr val="tx1"/>
                          </a:solidFill>
                          <a:latin typeface="+mn-lt"/>
                          <a:ea typeface="+mn-ea"/>
                          <a:cs typeface="Arial"/>
                        </a:rPr>
                        <a:t> HbA</a:t>
                      </a:r>
                      <a:r>
                        <a:rPr lang="en-US" sz="900" b="0" kern="1200" baseline="-25000" noProof="0">
                          <a:solidFill>
                            <a:schemeClr val="tx1"/>
                          </a:solidFill>
                          <a:latin typeface="+mn-lt"/>
                          <a:ea typeface="+mn-ea"/>
                          <a:cs typeface="Arial"/>
                        </a:rPr>
                        <a:t>1c</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kann</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ebenso</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aussagekräftig</a:t>
                      </a:r>
                      <a:r>
                        <a:rPr lang="en-US" sz="900" b="0" kern="1200" baseline="0" noProof="0">
                          <a:solidFill>
                            <a:schemeClr val="tx1"/>
                          </a:solidFill>
                          <a:latin typeface="+mn-lt"/>
                          <a:ea typeface="+mn-ea"/>
                          <a:cs typeface="Arial"/>
                        </a:rPr>
                        <a:t> sein </a:t>
                      </a:r>
                      <a:r>
                        <a:rPr lang="en-US" sz="900" b="0" kern="1200" baseline="0" noProof="0" err="1">
                          <a:solidFill>
                            <a:schemeClr val="tx1"/>
                          </a:solidFill>
                          <a:latin typeface="+mn-lt"/>
                          <a:ea typeface="+mn-ea"/>
                          <a:cs typeface="Arial"/>
                        </a:rPr>
                        <a:t>wie</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ein</a:t>
                      </a:r>
                      <a:r>
                        <a:rPr lang="en-US" sz="900" b="0" kern="1200" baseline="0" noProof="0">
                          <a:solidFill>
                            <a:schemeClr val="tx1"/>
                          </a:solidFill>
                          <a:latin typeface="+mn-lt"/>
                          <a:ea typeface="+mn-ea"/>
                          <a:cs typeface="Arial"/>
                        </a:rPr>
                        <a:t> OGTT</a:t>
                      </a: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D1CC"/>
                      </a:solid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EAFFF5"/>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Zeigt</a:t>
                      </a:r>
                      <a:r>
                        <a:rPr lang="en-US" sz="900" b="0" kern="1200" baseline="0" noProof="0">
                          <a:solidFill>
                            <a:schemeClr val="tx1"/>
                          </a:solidFill>
                          <a:latin typeface="+mn-lt"/>
                          <a:ea typeface="+mn-ea"/>
                          <a:cs typeface="Arial"/>
                        </a:rPr>
                        <a:t> den </a:t>
                      </a:r>
                      <a:r>
                        <a:rPr lang="en-US" sz="900" b="0" kern="1200" baseline="0" noProof="0" err="1">
                          <a:solidFill>
                            <a:schemeClr val="tx1"/>
                          </a:solidFill>
                          <a:latin typeface="+mn-lt"/>
                          <a:ea typeface="+mn-ea"/>
                          <a:cs typeface="Arial"/>
                        </a:rPr>
                        <a:t>mittleren</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Glukosewert</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über</a:t>
                      </a:r>
                      <a:r>
                        <a:rPr lang="en-US" sz="900" b="0" kern="1200" baseline="0" noProof="0">
                          <a:solidFill>
                            <a:schemeClr val="tx1"/>
                          </a:solidFill>
                          <a:latin typeface="+mn-lt"/>
                          <a:ea typeface="+mn-ea"/>
                          <a:cs typeface="Arial"/>
                        </a:rPr>
                        <a:t> 3 </a:t>
                      </a:r>
                      <a:r>
                        <a:rPr lang="en-US" sz="900" b="0" kern="1200" baseline="0" noProof="0" err="1">
                          <a:solidFill>
                            <a:schemeClr val="tx1"/>
                          </a:solidFill>
                          <a:latin typeface="+mn-lt"/>
                          <a:ea typeface="+mn-ea"/>
                          <a:cs typeface="Arial"/>
                        </a:rPr>
                        <a:t>Monate</a:t>
                      </a:r>
                      <a:r>
                        <a:rPr lang="en-US" sz="900" b="0" kern="1200" baseline="0" noProof="0">
                          <a:solidFill>
                            <a:schemeClr val="tx1"/>
                          </a:solidFill>
                          <a:latin typeface="+mn-lt"/>
                          <a:ea typeface="+mn-ea"/>
                          <a:cs typeface="Arial"/>
                        </a:rPr>
                        <a:t> an</a:t>
                      </a:r>
                    </a:p>
                    <a:p>
                      <a:pPr marL="114300" indent="-114300" algn="l" defTabSz="914400" rtl="0" eaLnBrk="1" latinLnBrk="0" hangingPunct="1">
                        <a:lnSpc>
                          <a:spcPct val="85000"/>
                        </a:lnSpc>
                        <a:buFont typeface="Arial" panose="020B0604020202020204" pitchFamily="34" charset="0"/>
                        <a:buChar char="•"/>
                      </a:pPr>
                      <a:r>
                        <a:rPr lang="de-DE" sz="900" b="0" kern="1200" baseline="0" noProof="0">
                          <a:solidFill>
                            <a:schemeClr val="tx1"/>
                          </a:solidFill>
                          <a:latin typeface="+mn-lt"/>
                          <a:ea typeface="+mn-ea"/>
                          <a:cs typeface="Arial"/>
                        </a:rPr>
                        <a:t>Kann durch Alter und andere Erkrankungen beeinflusst werden</a:t>
                      </a:r>
                    </a:p>
                    <a:p>
                      <a:pPr marL="114300" indent="-114300" algn="l" defTabSz="914400" rtl="0" eaLnBrk="1" latinLnBrk="0" hangingPunct="1">
                        <a:lnSpc>
                          <a:spcPct val="85000"/>
                        </a:lnSpc>
                        <a:buFont typeface="Arial" panose="020B0604020202020204" pitchFamily="34" charset="0"/>
                        <a:buChar char="•"/>
                      </a:pPr>
                      <a:r>
                        <a:rPr lang="en-US" sz="900" b="0" kern="1200" baseline="0" noProof="0">
                          <a:solidFill>
                            <a:schemeClr val="tx1"/>
                          </a:solidFill>
                          <a:latin typeface="+mn-lt"/>
                          <a:ea typeface="+mn-ea"/>
                          <a:cs typeface="Arial"/>
                        </a:rPr>
                        <a:t>Nicht für die </a:t>
                      </a:r>
                      <a:r>
                        <a:rPr lang="en-US" sz="900" b="0" kern="1200" baseline="0" noProof="0" err="1">
                          <a:solidFill>
                            <a:schemeClr val="tx1"/>
                          </a:solidFill>
                          <a:latin typeface="+mn-lt"/>
                          <a:ea typeface="+mn-ea"/>
                          <a:cs typeface="Arial"/>
                        </a:rPr>
                        <a:t>Verwendung</a:t>
                      </a:r>
                      <a:r>
                        <a:rPr lang="en-US" sz="900" b="0" kern="1200" baseline="0" noProof="0">
                          <a:solidFill>
                            <a:schemeClr val="tx1"/>
                          </a:solidFill>
                          <a:latin typeface="+mn-lt"/>
                          <a:ea typeface="+mn-ea"/>
                          <a:cs typeface="Arial"/>
                        </a:rPr>
                        <a:t> zu Hause </a:t>
                      </a:r>
                      <a:r>
                        <a:rPr lang="en-US" sz="900" b="0" kern="1200" baseline="0" noProof="0" err="1">
                          <a:solidFill>
                            <a:schemeClr val="tx1"/>
                          </a:solidFill>
                          <a:latin typeface="+mn-lt"/>
                          <a:ea typeface="+mn-ea"/>
                          <a:cs typeface="Arial"/>
                        </a:rPr>
                        <a:t>geeignet</a:t>
                      </a:r>
                      <a:endParaRPr lang="en-US" sz="900" b="0" kern="1200" baseline="0" noProof="0">
                        <a:solidFill>
                          <a:schemeClr val="tx1"/>
                        </a:solidFill>
                        <a:latin typeface="+mn-lt"/>
                        <a:ea typeface="+mn-ea"/>
                        <a:cs typeface="Arial"/>
                      </a:endParaRP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D1CC"/>
                      </a:solid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EAFFF5"/>
                    </a:solidFill>
                  </a:tcPr>
                </a:tc>
                <a:extLst>
                  <a:ext uri="{0D108BD9-81ED-4DB2-BD59-A6C34878D82A}">
                    <a16:rowId xmlns:a16="http://schemas.microsoft.com/office/drawing/2014/main" val="3816914455"/>
                  </a:ext>
                </a:extLst>
              </a:tr>
              <a:tr h="734288">
                <a:tc>
                  <a:txBody>
                    <a:bodyPr/>
                    <a:lstStyle>
                      <a:lvl1pPr marL="0" algn="l" defTabSz="685800" rtl="0" eaLnBrk="1" latinLnBrk="0" hangingPunct="1">
                        <a:defRPr sz="1350" b="1" kern="1200">
                          <a:solidFill>
                            <a:schemeClr val="lt1"/>
                          </a:solidFill>
                          <a:latin typeface="Poppins"/>
                        </a:defRPr>
                      </a:lvl1pPr>
                      <a:lvl2pPr marL="342900" algn="l" defTabSz="685800" rtl="0" eaLnBrk="1" latinLnBrk="0" hangingPunct="1">
                        <a:defRPr sz="1350" b="1" kern="1200">
                          <a:solidFill>
                            <a:schemeClr val="lt1"/>
                          </a:solidFill>
                          <a:latin typeface="Poppins"/>
                        </a:defRPr>
                      </a:lvl2pPr>
                      <a:lvl3pPr marL="685800" algn="l" defTabSz="685800" rtl="0" eaLnBrk="1" latinLnBrk="0" hangingPunct="1">
                        <a:defRPr sz="1350" b="1" kern="1200">
                          <a:solidFill>
                            <a:schemeClr val="lt1"/>
                          </a:solidFill>
                          <a:latin typeface="Poppins"/>
                        </a:defRPr>
                      </a:lvl3pPr>
                      <a:lvl4pPr marL="1028700" algn="l" defTabSz="685800" rtl="0" eaLnBrk="1" latinLnBrk="0" hangingPunct="1">
                        <a:defRPr sz="1350" b="1" kern="1200">
                          <a:solidFill>
                            <a:schemeClr val="lt1"/>
                          </a:solidFill>
                          <a:latin typeface="Poppins"/>
                        </a:defRPr>
                      </a:lvl4pPr>
                      <a:lvl5pPr marL="1371600" algn="l" defTabSz="685800" rtl="0" eaLnBrk="1" latinLnBrk="0" hangingPunct="1">
                        <a:defRPr sz="1350" b="1" kern="1200">
                          <a:solidFill>
                            <a:schemeClr val="lt1"/>
                          </a:solidFill>
                          <a:latin typeface="Poppins"/>
                        </a:defRPr>
                      </a:lvl5pPr>
                      <a:lvl6pPr marL="1714500" algn="l" defTabSz="685800" rtl="0" eaLnBrk="1" latinLnBrk="0" hangingPunct="1">
                        <a:defRPr sz="1350" b="1" kern="1200">
                          <a:solidFill>
                            <a:schemeClr val="lt1"/>
                          </a:solidFill>
                          <a:latin typeface="Poppins"/>
                        </a:defRPr>
                      </a:lvl6pPr>
                      <a:lvl7pPr marL="2057400" algn="l" defTabSz="685800" rtl="0" eaLnBrk="1" latinLnBrk="0" hangingPunct="1">
                        <a:defRPr sz="1350" b="1" kern="1200">
                          <a:solidFill>
                            <a:schemeClr val="lt1"/>
                          </a:solidFill>
                          <a:latin typeface="Poppins"/>
                        </a:defRPr>
                      </a:lvl7pPr>
                      <a:lvl8pPr marL="2400300" algn="l" defTabSz="685800" rtl="0" eaLnBrk="1" latinLnBrk="0" hangingPunct="1">
                        <a:defRPr sz="1350" b="1" kern="1200">
                          <a:solidFill>
                            <a:schemeClr val="lt1"/>
                          </a:solidFill>
                          <a:latin typeface="Poppins"/>
                        </a:defRPr>
                      </a:lvl8pPr>
                      <a:lvl9pPr marL="2743200" algn="l" defTabSz="685800" rtl="0" eaLnBrk="1" latinLnBrk="0" hangingPunct="1">
                        <a:defRPr sz="1350" b="1" kern="1200">
                          <a:solidFill>
                            <a:schemeClr val="lt1"/>
                          </a:solidFill>
                          <a:latin typeface="Poppins"/>
                        </a:defRPr>
                      </a:lvl9pPr>
                    </a:lstStyle>
                    <a:p>
                      <a:pPr marL="0" marR="0" lvl="1" indent="0" algn="l" defTabSz="914400" rtl="0" eaLnBrk="1" latinLnBrk="0" hangingPunct="1">
                        <a:lnSpc>
                          <a:spcPct val="85000"/>
                        </a:lnSpc>
                        <a:spcBef>
                          <a:spcPts val="0"/>
                        </a:spcBef>
                        <a:spcAft>
                          <a:spcPts val="0"/>
                        </a:spcAft>
                        <a:tabLst/>
                      </a:pPr>
                      <a:r>
                        <a:rPr lang="en-US" sz="1100" b="1" i="0" kern="1200" noProof="0">
                          <a:solidFill>
                            <a:schemeClr val="bg1"/>
                          </a:solidFill>
                          <a:latin typeface="+mn-lt"/>
                          <a:ea typeface="+mn-ea"/>
                          <a:cs typeface="Arial"/>
                        </a:rPr>
                        <a:t>CGM</a:t>
                      </a:r>
                    </a:p>
                  </a:txBody>
                  <a:tcPr marL="67500" marR="37800" marT="81000" marB="67500">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D1CC"/>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defTabSz="914400" rtl="0" eaLnBrk="1" latinLnBrk="0" hangingPunct="1">
                        <a:lnSpc>
                          <a:spcPct val="85000"/>
                        </a:lnSpc>
                        <a:buFont typeface="Arial" panose="020B0604020202020204" pitchFamily="34" charset="0"/>
                        <a:buChar char="•"/>
                      </a:pPr>
                      <a:r>
                        <a:rPr lang="en-US" sz="900" b="0" kern="1200" baseline="0" noProof="0">
                          <a:solidFill>
                            <a:schemeClr val="tx1"/>
                          </a:solidFill>
                          <a:latin typeface="+mn-lt"/>
                          <a:ea typeface="+mn-ea"/>
                          <a:cs typeface="Arial"/>
                        </a:rPr>
                        <a:t>Kann zu Hause </a:t>
                      </a:r>
                      <a:r>
                        <a:rPr lang="en-US" sz="900" b="0" kern="1200" baseline="0" noProof="0" err="1">
                          <a:solidFill>
                            <a:schemeClr val="tx1"/>
                          </a:solidFill>
                          <a:latin typeface="+mn-lt"/>
                          <a:ea typeface="+mn-ea"/>
                          <a:cs typeface="Arial"/>
                        </a:rPr>
                        <a:t>verwendet</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werden</a:t>
                      </a:r>
                      <a:endParaRPr lang="en-US" sz="900" b="0" kern="1200" baseline="0" noProof="0">
                        <a:solidFill>
                          <a:schemeClr val="tx1"/>
                        </a:solidFill>
                        <a:latin typeface="+mn-lt"/>
                        <a:ea typeface="+mn-ea"/>
                        <a:cs typeface="Arial"/>
                      </a:endParaRPr>
                    </a:p>
                    <a:p>
                      <a:pPr marL="114300" indent="-114300" algn="l" defTabSz="914400" rtl="0" eaLnBrk="1" latinLnBrk="0" hangingPunct="1">
                        <a:lnSpc>
                          <a:spcPct val="85000"/>
                        </a:lnSpc>
                        <a:buFont typeface="Arial" panose="020B0604020202020204" pitchFamily="34" charset="0"/>
                        <a:buChar char="•"/>
                      </a:pPr>
                      <a:r>
                        <a:rPr lang="en-US" sz="900" b="0" kern="1200" baseline="0" noProof="0">
                          <a:solidFill>
                            <a:schemeClr val="tx1"/>
                          </a:solidFill>
                          <a:latin typeface="+mn-lt"/>
                          <a:ea typeface="+mn-ea"/>
                          <a:cs typeface="Arial"/>
                        </a:rPr>
                        <a:t>Kann in </a:t>
                      </a:r>
                      <a:r>
                        <a:rPr lang="en-US" sz="900" b="0" kern="1200" baseline="0" noProof="0" err="1">
                          <a:solidFill>
                            <a:schemeClr val="tx1"/>
                          </a:solidFill>
                          <a:latin typeface="+mn-lt"/>
                          <a:ea typeface="+mn-ea"/>
                          <a:cs typeface="Arial"/>
                        </a:rPr>
                        <a:t>einigen</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Regionen</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zur</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Überprüfung</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nur</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durch</a:t>
                      </a:r>
                      <a:r>
                        <a:rPr lang="en-US" sz="900" b="0" kern="1200" baseline="0" noProof="0">
                          <a:solidFill>
                            <a:schemeClr val="tx1"/>
                          </a:solidFill>
                          <a:latin typeface="+mn-lt"/>
                          <a:ea typeface="+mn-ea"/>
                          <a:cs typeface="Arial"/>
                        </a:rPr>
                        <a:t> den Arzt </a:t>
                      </a:r>
                      <a:r>
                        <a:rPr lang="en-US" sz="900" b="0" kern="1200" baseline="0" noProof="0" err="1">
                          <a:solidFill>
                            <a:schemeClr val="tx1"/>
                          </a:solidFill>
                          <a:latin typeface="+mn-lt"/>
                          <a:ea typeface="+mn-ea"/>
                          <a:cs typeface="Arial"/>
                        </a:rPr>
                        <a:t>ausgeblendet</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werden</a:t>
                      </a:r>
                      <a:endParaRPr lang="en-US" sz="900" b="0" kern="1200" baseline="0" noProof="0">
                        <a:solidFill>
                          <a:schemeClr val="tx1"/>
                        </a:solidFill>
                        <a:latin typeface="+mn-lt"/>
                        <a:ea typeface="+mn-ea"/>
                        <a:cs typeface="Arial"/>
                      </a:endParaRPr>
                    </a:p>
                    <a:p>
                      <a:pPr marL="114300" indent="-114300" algn="l" defTabSz="914400" rtl="0" eaLnBrk="1" latinLnBrk="0" hangingPunct="1">
                        <a:lnSpc>
                          <a:spcPct val="85000"/>
                        </a:lnSpc>
                        <a:buFont typeface="Arial" panose="020B0604020202020204" pitchFamily="34" charset="0"/>
                        <a:buChar char="•"/>
                      </a:pPr>
                      <a:r>
                        <a:rPr lang="de-DE" sz="900" b="0" kern="1200" baseline="0" noProof="0">
                          <a:solidFill>
                            <a:schemeClr val="tx1"/>
                          </a:solidFill>
                          <a:latin typeface="+mn-lt"/>
                          <a:ea typeface="+mn-ea"/>
                          <a:cs typeface="Arial"/>
                        </a:rPr>
                        <a:t>Optimale Tragedauer eines CGM-Geräts wurde für Menschen mit T1D validiert</a:t>
                      </a:r>
                      <a:endParaRPr lang="en-US" sz="900" b="0" kern="1200" baseline="0" noProof="0">
                        <a:solidFill>
                          <a:schemeClr val="tx1"/>
                        </a:solidFill>
                        <a:latin typeface="+mn-lt"/>
                        <a:ea typeface="+mn-ea"/>
                        <a:cs typeface="Arial"/>
                      </a:endParaRP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D1CC"/>
                      </a:solid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D2FFEA"/>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Risiko</a:t>
                      </a:r>
                      <a:r>
                        <a:rPr lang="en-US" sz="900" b="0" kern="1200" baseline="0" noProof="0">
                          <a:solidFill>
                            <a:schemeClr val="tx1"/>
                          </a:solidFill>
                          <a:latin typeface="+mn-lt"/>
                          <a:ea typeface="+mn-ea"/>
                          <a:cs typeface="Arial"/>
                        </a:rPr>
                        <a:t> von </a:t>
                      </a:r>
                      <a:r>
                        <a:rPr lang="en-US" sz="900" b="0" kern="1200" baseline="0" noProof="0" err="1">
                          <a:solidFill>
                            <a:schemeClr val="tx1"/>
                          </a:solidFill>
                          <a:latin typeface="+mn-lt"/>
                          <a:ea typeface="+mn-ea"/>
                          <a:cs typeface="Arial"/>
                        </a:rPr>
                        <a:t>Ängsten</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bei</a:t>
                      </a:r>
                      <a:r>
                        <a:rPr lang="en-US" sz="900" b="0" kern="1200" baseline="0" noProof="0">
                          <a:solidFill>
                            <a:schemeClr val="tx1"/>
                          </a:solidFill>
                          <a:latin typeface="+mn-lt"/>
                          <a:ea typeface="+mn-ea"/>
                          <a:cs typeface="Arial"/>
                        </a:rPr>
                        <a:t> nicht-</a:t>
                      </a:r>
                      <a:r>
                        <a:rPr lang="en-US" sz="900" b="0" kern="1200" baseline="0" noProof="0" err="1">
                          <a:solidFill>
                            <a:schemeClr val="tx1"/>
                          </a:solidFill>
                          <a:latin typeface="+mn-lt"/>
                          <a:ea typeface="+mn-ea"/>
                          <a:cs typeface="Arial"/>
                        </a:rPr>
                        <a:t>verblindeten</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Anwendern</a:t>
                      </a:r>
                      <a:endParaRPr lang="en-US" sz="900" b="0" kern="1200" baseline="0" noProof="0">
                        <a:solidFill>
                          <a:schemeClr val="tx1"/>
                        </a:solidFill>
                        <a:latin typeface="+mn-lt"/>
                        <a:ea typeface="+mn-ea"/>
                        <a:cs typeface="Arial"/>
                      </a:endParaRPr>
                    </a:p>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Erfordert</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Schulung</a:t>
                      </a:r>
                      <a:endParaRPr lang="en-US" sz="900" b="0" kern="1200" baseline="0" noProof="0">
                        <a:solidFill>
                          <a:schemeClr val="tx1"/>
                        </a:solidFill>
                        <a:latin typeface="+mn-lt"/>
                        <a:ea typeface="+mn-ea"/>
                        <a:cs typeface="Arial"/>
                      </a:endParaRPr>
                    </a:p>
                    <a:p>
                      <a:pPr marL="114300" indent="-114300" algn="l" defTabSz="914400" rtl="0" eaLnBrk="1" latinLnBrk="0" hangingPunct="1">
                        <a:lnSpc>
                          <a:spcPct val="85000"/>
                        </a:lnSpc>
                        <a:buFont typeface="Arial" panose="020B0604020202020204" pitchFamily="34" charset="0"/>
                        <a:buChar char="•"/>
                      </a:pPr>
                      <a:r>
                        <a:rPr lang="de-DE" sz="900" b="0" kern="1200" baseline="0" noProof="0">
                          <a:solidFill>
                            <a:schemeClr val="tx1"/>
                          </a:solidFill>
                          <a:latin typeface="+mn-lt"/>
                          <a:ea typeface="+mn-ea"/>
                          <a:cs typeface="Arial"/>
                        </a:rPr>
                        <a:t>Viele Hausärzte sind mit der Interpretation nicht vertraut</a:t>
                      </a:r>
                    </a:p>
                    <a:p>
                      <a:pPr marL="114300" indent="-114300" algn="l" defTabSz="914400" rtl="0" eaLnBrk="1" latinLnBrk="0" hangingPunct="1">
                        <a:lnSpc>
                          <a:spcPct val="85000"/>
                        </a:lnSpc>
                        <a:buFont typeface="Arial" panose="020B0604020202020204" pitchFamily="34" charset="0"/>
                        <a:buChar char="•"/>
                      </a:pPr>
                      <a:r>
                        <a:rPr lang="en-US" sz="900" b="0" kern="1200" baseline="0" noProof="0">
                          <a:solidFill>
                            <a:schemeClr val="tx1"/>
                          </a:solidFill>
                          <a:latin typeface="+mn-lt"/>
                          <a:ea typeface="+mn-ea"/>
                          <a:cs typeface="Arial"/>
                        </a:rPr>
                        <a:t>Kosten- und </a:t>
                      </a:r>
                      <a:r>
                        <a:rPr lang="en-US" sz="900" b="0" kern="1200" baseline="0" noProof="0" err="1">
                          <a:solidFill>
                            <a:schemeClr val="tx1"/>
                          </a:solidFill>
                          <a:latin typeface="+mn-lt"/>
                          <a:ea typeface="+mn-ea"/>
                          <a:cs typeface="Arial"/>
                        </a:rPr>
                        <a:t>Zugangsprobleme</a:t>
                      </a:r>
                      <a:endParaRPr lang="en-US" sz="900" b="0" kern="1200" baseline="0" noProof="0">
                        <a:solidFill>
                          <a:schemeClr val="tx1"/>
                        </a:solidFill>
                        <a:latin typeface="+mn-lt"/>
                        <a:ea typeface="+mn-ea"/>
                        <a:cs typeface="Arial"/>
                      </a:endParaRPr>
                    </a:p>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Tragedauer</a:t>
                      </a:r>
                      <a:r>
                        <a:rPr lang="en-US" sz="900" b="0" kern="1200" baseline="0" noProof="0">
                          <a:solidFill>
                            <a:schemeClr val="tx1"/>
                          </a:solidFill>
                          <a:latin typeface="+mn-lt"/>
                          <a:ea typeface="+mn-ea"/>
                          <a:cs typeface="Arial"/>
                        </a:rPr>
                        <a:t> für T1D-Frühstadien nicht </a:t>
                      </a:r>
                      <a:r>
                        <a:rPr lang="en-US" sz="900" b="0" kern="1200" baseline="0" noProof="0" err="1">
                          <a:solidFill>
                            <a:schemeClr val="tx1"/>
                          </a:solidFill>
                          <a:latin typeface="+mn-lt"/>
                          <a:ea typeface="+mn-ea"/>
                          <a:cs typeface="Arial"/>
                        </a:rPr>
                        <a:t>validiert</a:t>
                      </a:r>
                      <a:endParaRPr lang="en-US" sz="900" b="0" kern="1200" baseline="0" noProof="0">
                        <a:solidFill>
                          <a:schemeClr val="tx1"/>
                        </a:solidFill>
                        <a:latin typeface="+mn-lt"/>
                        <a:ea typeface="+mn-ea"/>
                        <a:cs typeface="Arial"/>
                      </a:endParaRP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D1CC"/>
                      </a:solid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D2FFEA"/>
                    </a:solidFill>
                  </a:tcPr>
                </a:tc>
                <a:extLst>
                  <a:ext uri="{0D108BD9-81ED-4DB2-BD59-A6C34878D82A}">
                    <a16:rowId xmlns:a16="http://schemas.microsoft.com/office/drawing/2014/main" val="4083950430"/>
                  </a:ext>
                </a:extLst>
              </a:tr>
              <a:tr h="501116">
                <a:tc>
                  <a:txBody>
                    <a:bodyPr/>
                    <a:lstStyle>
                      <a:lvl1pPr marL="0" algn="l" defTabSz="685800" rtl="0" eaLnBrk="1" latinLnBrk="0" hangingPunct="1">
                        <a:defRPr sz="1350" b="1" kern="1200">
                          <a:solidFill>
                            <a:schemeClr val="lt1"/>
                          </a:solidFill>
                          <a:latin typeface="Poppins"/>
                        </a:defRPr>
                      </a:lvl1pPr>
                      <a:lvl2pPr marL="342900" algn="l" defTabSz="685800" rtl="0" eaLnBrk="1" latinLnBrk="0" hangingPunct="1">
                        <a:defRPr sz="1350" b="1" kern="1200">
                          <a:solidFill>
                            <a:schemeClr val="lt1"/>
                          </a:solidFill>
                          <a:latin typeface="Poppins"/>
                        </a:defRPr>
                      </a:lvl2pPr>
                      <a:lvl3pPr marL="685800" algn="l" defTabSz="685800" rtl="0" eaLnBrk="1" latinLnBrk="0" hangingPunct="1">
                        <a:defRPr sz="1350" b="1" kern="1200">
                          <a:solidFill>
                            <a:schemeClr val="lt1"/>
                          </a:solidFill>
                          <a:latin typeface="Poppins"/>
                        </a:defRPr>
                      </a:lvl3pPr>
                      <a:lvl4pPr marL="1028700" algn="l" defTabSz="685800" rtl="0" eaLnBrk="1" latinLnBrk="0" hangingPunct="1">
                        <a:defRPr sz="1350" b="1" kern="1200">
                          <a:solidFill>
                            <a:schemeClr val="lt1"/>
                          </a:solidFill>
                          <a:latin typeface="Poppins"/>
                        </a:defRPr>
                      </a:lvl4pPr>
                      <a:lvl5pPr marL="1371600" algn="l" defTabSz="685800" rtl="0" eaLnBrk="1" latinLnBrk="0" hangingPunct="1">
                        <a:defRPr sz="1350" b="1" kern="1200">
                          <a:solidFill>
                            <a:schemeClr val="lt1"/>
                          </a:solidFill>
                          <a:latin typeface="Poppins"/>
                        </a:defRPr>
                      </a:lvl5pPr>
                      <a:lvl6pPr marL="1714500" algn="l" defTabSz="685800" rtl="0" eaLnBrk="1" latinLnBrk="0" hangingPunct="1">
                        <a:defRPr sz="1350" b="1" kern="1200">
                          <a:solidFill>
                            <a:schemeClr val="lt1"/>
                          </a:solidFill>
                          <a:latin typeface="Poppins"/>
                        </a:defRPr>
                      </a:lvl6pPr>
                      <a:lvl7pPr marL="2057400" algn="l" defTabSz="685800" rtl="0" eaLnBrk="1" latinLnBrk="0" hangingPunct="1">
                        <a:defRPr sz="1350" b="1" kern="1200">
                          <a:solidFill>
                            <a:schemeClr val="lt1"/>
                          </a:solidFill>
                          <a:latin typeface="Poppins"/>
                        </a:defRPr>
                      </a:lvl7pPr>
                      <a:lvl8pPr marL="2400300" algn="l" defTabSz="685800" rtl="0" eaLnBrk="1" latinLnBrk="0" hangingPunct="1">
                        <a:defRPr sz="1350" b="1" kern="1200">
                          <a:solidFill>
                            <a:schemeClr val="lt1"/>
                          </a:solidFill>
                          <a:latin typeface="Poppins"/>
                        </a:defRPr>
                      </a:lvl8pPr>
                      <a:lvl9pPr marL="2743200" algn="l" defTabSz="685800" rtl="0" eaLnBrk="1" latinLnBrk="0" hangingPunct="1">
                        <a:defRPr sz="1350" b="1" kern="1200">
                          <a:solidFill>
                            <a:schemeClr val="lt1"/>
                          </a:solidFill>
                          <a:latin typeface="Poppins"/>
                        </a:defRPr>
                      </a:lvl9pPr>
                    </a:lstStyle>
                    <a:p>
                      <a:pPr marL="0" marR="0" lvl="1" indent="0" algn="l" defTabSz="914400" rtl="0" eaLnBrk="1" latinLnBrk="0" hangingPunct="1">
                        <a:lnSpc>
                          <a:spcPct val="85000"/>
                        </a:lnSpc>
                        <a:spcBef>
                          <a:spcPts val="0"/>
                        </a:spcBef>
                        <a:spcAft>
                          <a:spcPts val="0"/>
                        </a:spcAft>
                        <a:tabLst/>
                      </a:pPr>
                      <a:r>
                        <a:rPr lang="en-US" sz="1100" b="1" i="0" kern="1200" noProof="0">
                          <a:solidFill>
                            <a:schemeClr val="bg1"/>
                          </a:solidFill>
                          <a:latin typeface="+mn-lt"/>
                          <a:ea typeface="+mn-ea"/>
                          <a:cs typeface="Arial"/>
                        </a:rPr>
                        <a:t>SMBG</a:t>
                      </a:r>
                    </a:p>
                  </a:txBody>
                  <a:tcPr marL="67500" marR="37800" marT="81000" marB="67500">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FFFFFF"/>
                      </a:solidFill>
                      <a:prstDash val="solid"/>
                      <a:round/>
                      <a:headEnd type="none" w="med" len="med"/>
                      <a:tailEnd type="none" w="med" len="med"/>
                    </a:lnB>
                    <a:lnTlToBr w="12700" cmpd="sng">
                      <a:noFill/>
                      <a:prstDash val="solid"/>
                    </a:lnTlToBr>
                    <a:lnBlToTr w="12700" cmpd="sng">
                      <a:noFill/>
                      <a:prstDash val="solid"/>
                    </a:lnBlToTr>
                    <a:solidFill>
                      <a:srgbClr val="00D1CC"/>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Einfach</a:t>
                      </a:r>
                      <a:r>
                        <a:rPr lang="en-US" sz="900" b="0" kern="1200" baseline="0" noProof="0">
                          <a:solidFill>
                            <a:schemeClr val="tx1"/>
                          </a:solidFill>
                          <a:latin typeface="+mn-lt"/>
                          <a:ea typeface="+mn-ea"/>
                          <a:cs typeface="Arial"/>
                        </a:rPr>
                        <a:t> zu Hause </a:t>
                      </a:r>
                      <a:r>
                        <a:rPr lang="en-US" sz="900" b="0" kern="1200" baseline="0" noProof="0" err="1">
                          <a:solidFill>
                            <a:schemeClr val="tx1"/>
                          </a:solidFill>
                          <a:latin typeface="+mn-lt"/>
                          <a:ea typeface="+mn-ea"/>
                          <a:cs typeface="Arial"/>
                        </a:rPr>
                        <a:t>anzuwenden</a:t>
                      </a:r>
                      <a:endParaRPr lang="en-US" sz="900" b="0" kern="1200" baseline="0" noProof="0">
                        <a:solidFill>
                          <a:schemeClr val="tx1"/>
                        </a:solidFill>
                        <a:latin typeface="+mn-lt"/>
                        <a:ea typeface="+mn-ea"/>
                        <a:cs typeface="Arial"/>
                      </a:endParaRPr>
                    </a:p>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Vergleichsweise</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kostengünstig</a:t>
                      </a:r>
                      <a:endParaRPr lang="en-US" sz="900" b="0" kern="1200" baseline="0" noProof="0">
                        <a:solidFill>
                          <a:schemeClr val="tx1"/>
                        </a:solidFill>
                        <a:latin typeface="+mn-lt"/>
                        <a:ea typeface="+mn-ea"/>
                        <a:cs typeface="Arial"/>
                      </a:endParaRP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D1CC"/>
                      </a:solid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Unangenehm</a:t>
                      </a:r>
                      <a:r>
                        <a:rPr lang="en-US" sz="900" b="0" kern="1200" baseline="0" noProof="0">
                          <a:solidFill>
                            <a:schemeClr val="tx1"/>
                          </a:solidFill>
                          <a:latin typeface="+mn-lt"/>
                          <a:ea typeface="+mn-ea"/>
                          <a:cs typeface="Arial"/>
                        </a:rPr>
                        <a:t> für </a:t>
                      </a:r>
                      <a:r>
                        <a:rPr lang="en-US" sz="900" b="0" kern="1200" baseline="0" noProof="0" err="1">
                          <a:solidFill>
                            <a:schemeClr val="tx1"/>
                          </a:solidFill>
                          <a:latin typeface="+mn-lt"/>
                          <a:ea typeface="+mn-ea"/>
                          <a:cs typeface="Arial"/>
                        </a:rPr>
                        <a:t>Anwender</a:t>
                      </a:r>
                      <a:endParaRPr lang="en-US" sz="900" b="0" kern="1200" baseline="0" noProof="0">
                        <a:solidFill>
                          <a:schemeClr val="tx1"/>
                        </a:solidFill>
                        <a:latin typeface="+mn-lt"/>
                        <a:ea typeface="+mn-ea"/>
                        <a:cs typeface="Arial"/>
                      </a:endParaRPr>
                    </a:p>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Optimales</a:t>
                      </a:r>
                      <a:r>
                        <a:rPr lang="en-US" sz="900" b="0" kern="1200" baseline="0" noProof="0">
                          <a:solidFill>
                            <a:schemeClr val="tx1"/>
                          </a:solidFill>
                          <a:latin typeface="+mn-lt"/>
                          <a:ea typeface="+mn-ea"/>
                          <a:cs typeface="Arial"/>
                        </a:rPr>
                        <a:t> Timing und </a:t>
                      </a:r>
                      <a:r>
                        <a:rPr lang="en-US" sz="900" b="0" kern="1200" baseline="0" noProof="0" err="1">
                          <a:solidFill>
                            <a:schemeClr val="tx1"/>
                          </a:solidFill>
                          <a:latin typeface="+mn-lt"/>
                          <a:ea typeface="+mn-ea"/>
                          <a:cs typeface="Arial"/>
                        </a:rPr>
                        <a:t>optimale</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Häufigkeit</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sind</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noch</a:t>
                      </a:r>
                      <a:r>
                        <a:rPr lang="en-US" sz="900" b="0" kern="1200" baseline="0" noProof="0">
                          <a:solidFill>
                            <a:schemeClr val="tx1"/>
                          </a:solidFill>
                          <a:latin typeface="+mn-lt"/>
                          <a:ea typeface="+mn-ea"/>
                          <a:cs typeface="Arial"/>
                        </a:rPr>
                        <a:t> nicht </a:t>
                      </a:r>
                      <a:r>
                        <a:rPr lang="en-US" sz="900" b="0" kern="1200" baseline="0" noProof="0" err="1">
                          <a:solidFill>
                            <a:schemeClr val="tx1"/>
                          </a:solidFill>
                          <a:latin typeface="+mn-lt"/>
                          <a:ea typeface="+mn-ea"/>
                          <a:cs typeface="Arial"/>
                        </a:rPr>
                        <a:t>festgelegt</a:t>
                      </a:r>
                      <a:endParaRPr lang="en-US" sz="900" b="0" kern="1200" baseline="0" noProof="0">
                        <a:solidFill>
                          <a:schemeClr val="tx1"/>
                        </a:solidFill>
                        <a:latin typeface="+mn-lt"/>
                        <a:ea typeface="+mn-ea"/>
                        <a:cs typeface="Arial"/>
                      </a:endParaRPr>
                    </a:p>
                    <a:p>
                      <a:pPr marL="114300" indent="-114300" algn="l" defTabSz="914400" rtl="0" eaLnBrk="1" latinLnBrk="0" hangingPunct="1">
                        <a:lnSpc>
                          <a:spcPct val="85000"/>
                        </a:lnSpc>
                        <a:buFont typeface="Arial" panose="020B0604020202020204" pitchFamily="34" charset="0"/>
                        <a:buChar char="•"/>
                      </a:pPr>
                      <a:r>
                        <a:rPr lang="en-US" sz="900" b="0" kern="1200" baseline="0" noProof="0">
                          <a:solidFill>
                            <a:schemeClr val="tx1"/>
                          </a:solidFill>
                          <a:latin typeface="+mn-lt"/>
                          <a:ea typeface="+mn-ea"/>
                          <a:cs typeface="Arial"/>
                        </a:rPr>
                        <a:t>Weniger </a:t>
                      </a:r>
                      <a:r>
                        <a:rPr lang="en-US" sz="900" b="0" kern="1200" baseline="0" noProof="0" err="1">
                          <a:solidFill>
                            <a:schemeClr val="tx1"/>
                          </a:solidFill>
                          <a:latin typeface="+mn-lt"/>
                          <a:ea typeface="+mn-ea"/>
                          <a:cs typeface="Arial"/>
                        </a:rPr>
                        <a:t>zuverlässig</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bei</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extremen</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Blutzuckerwerten</a:t>
                      </a:r>
                      <a:endParaRPr lang="en-US" sz="900" b="0" kern="1200" baseline="0" noProof="0">
                        <a:solidFill>
                          <a:schemeClr val="tx1"/>
                        </a:solidFill>
                        <a:latin typeface="+mn-lt"/>
                        <a:ea typeface="+mn-ea"/>
                        <a:cs typeface="Arial"/>
                      </a:endParaRP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D1CC"/>
                      </a:solid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410011723"/>
                  </a:ext>
                </a:extLst>
              </a:tr>
              <a:tr h="617702">
                <a:tc>
                  <a:txBody>
                    <a:bodyPr/>
                    <a:lstStyle>
                      <a:lvl1pPr marL="0" algn="l" defTabSz="685800" rtl="0" eaLnBrk="1" latinLnBrk="0" hangingPunct="1">
                        <a:defRPr sz="1350" b="1" kern="1200">
                          <a:solidFill>
                            <a:schemeClr val="lt1"/>
                          </a:solidFill>
                          <a:latin typeface="Poppins"/>
                        </a:defRPr>
                      </a:lvl1pPr>
                      <a:lvl2pPr marL="342900" algn="l" defTabSz="685800" rtl="0" eaLnBrk="1" latinLnBrk="0" hangingPunct="1">
                        <a:defRPr sz="1350" b="1" kern="1200">
                          <a:solidFill>
                            <a:schemeClr val="lt1"/>
                          </a:solidFill>
                          <a:latin typeface="Poppins"/>
                        </a:defRPr>
                      </a:lvl2pPr>
                      <a:lvl3pPr marL="685800" algn="l" defTabSz="685800" rtl="0" eaLnBrk="1" latinLnBrk="0" hangingPunct="1">
                        <a:defRPr sz="1350" b="1" kern="1200">
                          <a:solidFill>
                            <a:schemeClr val="lt1"/>
                          </a:solidFill>
                          <a:latin typeface="Poppins"/>
                        </a:defRPr>
                      </a:lvl3pPr>
                      <a:lvl4pPr marL="1028700" algn="l" defTabSz="685800" rtl="0" eaLnBrk="1" latinLnBrk="0" hangingPunct="1">
                        <a:defRPr sz="1350" b="1" kern="1200">
                          <a:solidFill>
                            <a:schemeClr val="lt1"/>
                          </a:solidFill>
                          <a:latin typeface="Poppins"/>
                        </a:defRPr>
                      </a:lvl4pPr>
                      <a:lvl5pPr marL="1371600" algn="l" defTabSz="685800" rtl="0" eaLnBrk="1" latinLnBrk="0" hangingPunct="1">
                        <a:defRPr sz="1350" b="1" kern="1200">
                          <a:solidFill>
                            <a:schemeClr val="lt1"/>
                          </a:solidFill>
                          <a:latin typeface="Poppins"/>
                        </a:defRPr>
                      </a:lvl5pPr>
                      <a:lvl6pPr marL="1714500" algn="l" defTabSz="685800" rtl="0" eaLnBrk="1" latinLnBrk="0" hangingPunct="1">
                        <a:defRPr sz="1350" b="1" kern="1200">
                          <a:solidFill>
                            <a:schemeClr val="lt1"/>
                          </a:solidFill>
                          <a:latin typeface="Poppins"/>
                        </a:defRPr>
                      </a:lvl6pPr>
                      <a:lvl7pPr marL="2057400" algn="l" defTabSz="685800" rtl="0" eaLnBrk="1" latinLnBrk="0" hangingPunct="1">
                        <a:defRPr sz="1350" b="1" kern="1200">
                          <a:solidFill>
                            <a:schemeClr val="lt1"/>
                          </a:solidFill>
                          <a:latin typeface="Poppins"/>
                        </a:defRPr>
                      </a:lvl7pPr>
                      <a:lvl8pPr marL="2400300" algn="l" defTabSz="685800" rtl="0" eaLnBrk="1" latinLnBrk="0" hangingPunct="1">
                        <a:defRPr sz="1350" b="1" kern="1200">
                          <a:solidFill>
                            <a:schemeClr val="lt1"/>
                          </a:solidFill>
                          <a:latin typeface="Poppins"/>
                        </a:defRPr>
                      </a:lvl8pPr>
                      <a:lvl9pPr marL="2743200" algn="l" defTabSz="685800" rtl="0" eaLnBrk="1" latinLnBrk="0" hangingPunct="1">
                        <a:defRPr sz="1350" b="1" kern="1200">
                          <a:solidFill>
                            <a:schemeClr val="lt1"/>
                          </a:solidFill>
                          <a:latin typeface="Poppins"/>
                        </a:defRPr>
                      </a:lvl9pPr>
                    </a:lstStyle>
                    <a:p>
                      <a:pPr marL="0" marR="0" lvl="1" indent="0" algn="l" defTabSz="914400" rtl="0" eaLnBrk="1" latinLnBrk="0" hangingPunct="1">
                        <a:lnSpc>
                          <a:spcPct val="85000"/>
                        </a:lnSpc>
                        <a:spcBef>
                          <a:spcPts val="0"/>
                        </a:spcBef>
                        <a:spcAft>
                          <a:spcPts val="0"/>
                        </a:spcAft>
                        <a:tabLst/>
                      </a:pPr>
                      <a:r>
                        <a:rPr lang="en-US" sz="1100" b="1" i="0" kern="1200" noProof="0">
                          <a:solidFill>
                            <a:schemeClr val="bg1"/>
                          </a:solidFill>
                          <a:latin typeface="+mn-lt"/>
                          <a:ea typeface="+mn-ea"/>
                          <a:cs typeface="Arial"/>
                        </a:rPr>
                        <a:t>C-</a:t>
                      </a:r>
                      <a:r>
                        <a:rPr lang="en-US" sz="1100" b="1" i="0" kern="1200" noProof="0" err="1">
                          <a:solidFill>
                            <a:schemeClr val="bg1"/>
                          </a:solidFill>
                          <a:latin typeface="+mn-lt"/>
                          <a:ea typeface="+mn-ea"/>
                          <a:cs typeface="Arial"/>
                        </a:rPr>
                        <a:t>Peptid</a:t>
                      </a:r>
                      <a:endParaRPr lang="en-US" sz="1100" b="1" i="0" kern="1200" noProof="0">
                        <a:solidFill>
                          <a:schemeClr val="bg1"/>
                        </a:solidFill>
                        <a:latin typeface="+mn-lt"/>
                        <a:ea typeface="+mn-ea"/>
                        <a:cs typeface="Arial"/>
                      </a:endParaRPr>
                    </a:p>
                  </a:txBody>
                  <a:tcPr marL="67500" marR="37800" marT="81000" marB="67500">
                    <a:lnL w="635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FFFFFF"/>
                      </a:solid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00D1CC"/>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defTabSz="914400" rtl="0" eaLnBrk="1" latinLnBrk="0" hangingPunct="1">
                        <a:lnSpc>
                          <a:spcPct val="85000"/>
                        </a:lnSpc>
                        <a:buFont typeface="Arial" panose="020B0604020202020204" pitchFamily="34" charset="0"/>
                        <a:buChar char="•"/>
                      </a:pPr>
                      <a:r>
                        <a:rPr lang="en-US" sz="900" b="0" kern="1200" baseline="0" noProof="0" err="1">
                          <a:solidFill>
                            <a:schemeClr val="tx1"/>
                          </a:solidFill>
                          <a:latin typeface="+mn-lt"/>
                          <a:ea typeface="+mn-ea"/>
                          <a:cs typeface="Arial"/>
                        </a:rPr>
                        <a:t>Validiertes</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Maß</a:t>
                      </a:r>
                      <a:r>
                        <a:rPr lang="en-US" sz="900" b="0" kern="1200" baseline="0" noProof="0">
                          <a:solidFill>
                            <a:schemeClr val="tx1"/>
                          </a:solidFill>
                          <a:latin typeface="+mn-lt"/>
                          <a:ea typeface="+mn-ea"/>
                          <a:cs typeface="Arial"/>
                        </a:rPr>
                        <a:t> für die </a:t>
                      </a:r>
                      <a:r>
                        <a:rPr lang="en-US" sz="900" b="0" kern="1200" baseline="0" noProof="0" err="1">
                          <a:solidFill>
                            <a:schemeClr val="tx1"/>
                          </a:solidFill>
                          <a:latin typeface="+mn-lt"/>
                          <a:ea typeface="+mn-ea"/>
                          <a:cs typeface="Arial"/>
                        </a:rPr>
                        <a:t>Betazellfunktion</a:t>
                      </a:r>
                      <a:endParaRPr lang="en-US" sz="900" b="0" kern="1200" baseline="0" noProof="0">
                        <a:solidFill>
                          <a:schemeClr val="tx1"/>
                        </a:solidFill>
                        <a:latin typeface="+mn-lt"/>
                        <a:ea typeface="+mn-ea"/>
                        <a:cs typeface="Arial"/>
                      </a:endParaRPr>
                    </a:p>
                    <a:p>
                      <a:pPr marL="114300" indent="-114300" algn="l" defTabSz="914400" rtl="0" eaLnBrk="1" latinLnBrk="0" hangingPunct="1">
                        <a:lnSpc>
                          <a:spcPct val="85000"/>
                        </a:lnSpc>
                        <a:buFont typeface="Arial" panose="020B0604020202020204" pitchFamily="34" charset="0"/>
                        <a:buChar char="•"/>
                      </a:pPr>
                      <a:r>
                        <a:rPr lang="de-DE" sz="900" b="0" kern="1200" baseline="0" noProof="0">
                          <a:solidFill>
                            <a:schemeClr val="tx1"/>
                          </a:solidFill>
                          <a:latin typeface="+mn-lt"/>
                          <a:ea typeface="+mn-ea"/>
                          <a:cs typeface="Arial"/>
                        </a:rPr>
                        <a:t>Wertvoll für die Beurteilung der Insulinproduktion in wissenschaftlichen Studien</a:t>
                      </a:r>
                      <a:endParaRPr lang="en-US" sz="900" b="0" kern="1200" baseline="0" noProof="0">
                        <a:solidFill>
                          <a:schemeClr val="tx1"/>
                        </a:solidFill>
                        <a:latin typeface="+mn-lt"/>
                        <a:ea typeface="+mn-ea"/>
                        <a:cs typeface="Arial"/>
                      </a:endParaRP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D1CC"/>
                      </a:solid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D2FFEA"/>
                    </a:solidFill>
                  </a:tcPr>
                </a:tc>
                <a:tc>
                  <a:txBody>
                    <a:bodyPr/>
                    <a:lstStyle>
                      <a:lvl1pPr marL="0" algn="l" defTabSz="685800" rtl="0" eaLnBrk="1" latinLnBrk="0" hangingPunct="1">
                        <a:defRPr sz="1350" kern="1200">
                          <a:solidFill>
                            <a:schemeClr val="dk1"/>
                          </a:solidFill>
                          <a:latin typeface="Poppins"/>
                        </a:defRPr>
                      </a:lvl1pPr>
                      <a:lvl2pPr marL="342900" algn="l" defTabSz="685800" rtl="0" eaLnBrk="1" latinLnBrk="0" hangingPunct="1">
                        <a:defRPr sz="1350" kern="1200">
                          <a:solidFill>
                            <a:schemeClr val="dk1"/>
                          </a:solidFill>
                          <a:latin typeface="Poppins"/>
                        </a:defRPr>
                      </a:lvl2pPr>
                      <a:lvl3pPr marL="685800" algn="l" defTabSz="685800" rtl="0" eaLnBrk="1" latinLnBrk="0" hangingPunct="1">
                        <a:defRPr sz="1350" kern="1200">
                          <a:solidFill>
                            <a:schemeClr val="dk1"/>
                          </a:solidFill>
                          <a:latin typeface="Poppins"/>
                        </a:defRPr>
                      </a:lvl3pPr>
                      <a:lvl4pPr marL="1028700" algn="l" defTabSz="685800" rtl="0" eaLnBrk="1" latinLnBrk="0" hangingPunct="1">
                        <a:defRPr sz="1350" kern="1200">
                          <a:solidFill>
                            <a:schemeClr val="dk1"/>
                          </a:solidFill>
                          <a:latin typeface="Poppins"/>
                        </a:defRPr>
                      </a:lvl4pPr>
                      <a:lvl5pPr marL="1371600" algn="l" defTabSz="685800" rtl="0" eaLnBrk="1" latinLnBrk="0" hangingPunct="1">
                        <a:defRPr sz="1350" kern="1200">
                          <a:solidFill>
                            <a:schemeClr val="dk1"/>
                          </a:solidFill>
                          <a:latin typeface="Poppins"/>
                        </a:defRPr>
                      </a:lvl5pPr>
                      <a:lvl6pPr marL="1714500" algn="l" defTabSz="685800" rtl="0" eaLnBrk="1" latinLnBrk="0" hangingPunct="1">
                        <a:defRPr sz="1350" kern="1200">
                          <a:solidFill>
                            <a:schemeClr val="dk1"/>
                          </a:solidFill>
                          <a:latin typeface="Poppins"/>
                        </a:defRPr>
                      </a:lvl6pPr>
                      <a:lvl7pPr marL="2057400" algn="l" defTabSz="685800" rtl="0" eaLnBrk="1" latinLnBrk="0" hangingPunct="1">
                        <a:defRPr sz="1350" kern="1200">
                          <a:solidFill>
                            <a:schemeClr val="dk1"/>
                          </a:solidFill>
                          <a:latin typeface="Poppins"/>
                        </a:defRPr>
                      </a:lvl7pPr>
                      <a:lvl8pPr marL="2400300" algn="l" defTabSz="685800" rtl="0" eaLnBrk="1" latinLnBrk="0" hangingPunct="1">
                        <a:defRPr sz="1350" kern="1200">
                          <a:solidFill>
                            <a:schemeClr val="dk1"/>
                          </a:solidFill>
                          <a:latin typeface="Poppins"/>
                        </a:defRPr>
                      </a:lvl8pPr>
                      <a:lvl9pPr marL="2743200" algn="l" defTabSz="685800" rtl="0" eaLnBrk="1" latinLnBrk="0" hangingPunct="1">
                        <a:defRPr sz="1350" kern="1200">
                          <a:solidFill>
                            <a:schemeClr val="dk1"/>
                          </a:solidFill>
                          <a:latin typeface="Poppins"/>
                        </a:defRPr>
                      </a:lvl9pPr>
                    </a:lstStyle>
                    <a:p>
                      <a:pPr marL="114300" indent="-114300" algn="l" defTabSz="914400" rtl="0" eaLnBrk="1" latinLnBrk="0" hangingPunct="1">
                        <a:lnSpc>
                          <a:spcPct val="85000"/>
                        </a:lnSpc>
                        <a:buFont typeface="Arial" panose="020B0604020202020204" pitchFamily="34" charset="0"/>
                        <a:buChar char="•"/>
                      </a:pPr>
                      <a:r>
                        <a:rPr lang="en-US" sz="900" b="0" kern="1200" baseline="0" noProof="0">
                          <a:solidFill>
                            <a:schemeClr val="tx1"/>
                          </a:solidFill>
                          <a:latin typeface="+mn-lt"/>
                          <a:ea typeface="+mn-ea"/>
                          <a:cs typeface="Arial"/>
                        </a:rPr>
                        <a:t>Weniger </a:t>
                      </a:r>
                      <a:r>
                        <a:rPr lang="en-US" sz="900" b="0" kern="1200" baseline="0" noProof="0" err="1">
                          <a:solidFill>
                            <a:schemeClr val="tx1"/>
                          </a:solidFill>
                          <a:latin typeface="+mn-lt"/>
                          <a:ea typeface="+mn-ea"/>
                          <a:cs typeface="Arial"/>
                        </a:rPr>
                        <a:t>zuverlässig</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bei</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extremen</a:t>
                      </a:r>
                      <a:r>
                        <a:rPr lang="en-US" sz="900" b="0" kern="1200" baseline="0" noProof="0">
                          <a:solidFill>
                            <a:schemeClr val="tx1"/>
                          </a:solidFill>
                          <a:latin typeface="+mn-lt"/>
                          <a:ea typeface="+mn-ea"/>
                          <a:cs typeface="Arial"/>
                        </a:rPr>
                        <a:t> </a:t>
                      </a:r>
                      <a:r>
                        <a:rPr lang="en-US" sz="900" b="0" kern="1200" baseline="0" noProof="0" err="1">
                          <a:solidFill>
                            <a:schemeClr val="tx1"/>
                          </a:solidFill>
                          <a:latin typeface="+mn-lt"/>
                          <a:ea typeface="+mn-ea"/>
                          <a:cs typeface="Arial"/>
                        </a:rPr>
                        <a:t>Blutzuckerwerten</a:t>
                      </a:r>
                      <a:endParaRPr lang="en-US" sz="900" b="0" kern="1200" baseline="0" noProof="0">
                        <a:solidFill>
                          <a:schemeClr val="tx1"/>
                        </a:solidFill>
                        <a:latin typeface="+mn-lt"/>
                        <a:ea typeface="+mn-ea"/>
                        <a:cs typeface="Arial"/>
                      </a:endParaRPr>
                    </a:p>
                    <a:p>
                      <a:pPr marL="114300" indent="-114300" algn="l" defTabSz="914400" rtl="0" eaLnBrk="1" latinLnBrk="0" hangingPunct="1">
                        <a:lnSpc>
                          <a:spcPct val="85000"/>
                        </a:lnSpc>
                        <a:buFont typeface="Arial" panose="020B0604020202020204" pitchFamily="34" charset="0"/>
                        <a:buChar char="•"/>
                      </a:pPr>
                      <a:r>
                        <a:rPr lang="de-DE" sz="900" b="0" kern="1200" baseline="0" noProof="0">
                          <a:solidFill>
                            <a:schemeClr val="tx1"/>
                          </a:solidFill>
                          <a:latin typeface="+mn-lt"/>
                          <a:ea typeface="+mn-ea"/>
                          <a:cs typeface="Arial"/>
                        </a:rPr>
                        <a:t>Großer Streubereich der Werte bei der Diagnose</a:t>
                      </a:r>
                    </a:p>
                    <a:p>
                      <a:pPr marL="114300" indent="-114300" algn="l" defTabSz="914400" rtl="0" eaLnBrk="1" latinLnBrk="0" hangingPunct="1">
                        <a:lnSpc>
                          <a:spcPct val="85000"/>
                        </a:lnSpc>
                        <a:buFont typeface="Arial" panose="020B0604020202020204" pitchFamily="34" charset="0"/>
                        <a:buChar char="•"/>
                      </a:pPr>
                      <a:r>
                        <a:rPr lang="de-DE" sz="900" b="0" kern="1200" baseline="0" noProof="0">
                          <a:solidFill>
                            <a:schemeClr val="tx1"/>
                          </a:solidFill>
                          <a:latin typeface="+mn-lt"/>
                          <a:ea typeface="+mn-ea"/>
                          <a:cs typeface="Arial"/>
                        </a:rPr>
                        <a:t>Das Vorhandensein von C-Peptid allein schließt T1D nicht aus und ist nicht hilfreich für die Stadieneinteilung</a:t>
                      </a:r>
                      <a:endParaRPr lang="en-US" sz="900" b="0" kern="1200" baseline="0" noProof="0">
                        <a:solidFill>
                          <a:schemeClr val="tx1"/>
                        </a:solidFill>
                        <a:latin typeface="+mn-lt"/>
                        <a:ea typeface="+mn-ea"/>
                        <a:cs typeface="Arial"/>
                      </a:endParaRPr>
                    </a:p>
                  </a:txBody>
                  <a:tcPr marL="54000" marR="37800" marT="81000" marB="6750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rgbClr val="00D1CC"/>
                      </a:solidFill>
                      <a:prstDash val="solid"/>
                      <a:round/>
                      <a:headEnd type="none" w="med" len="med"/>
                      <a:tailEnd type="none" w="med" len="med"/>
                    </a:lnT>
                    <a:lnB w="12700" cap="flat" cmpd="sng" algn="ctr">
                      <a:solidFill>
                        <a:srgbClr val="00D1CC"/>
                      </a:solidFill>
                      <a:prstDash val="solid"/>
                      <a:round/>
                      <a:headEnd type="none" w="med" len="med"/>
                      <a:tailEnd type="none" w="med" len="med"/>
                    </a:lnB>
                    <a:lnTlToBr w="12700" cmpd="sng">
                      <a:noFill/>
                      <a:prstDash val="solid"/>
                    </a:lnTlToBr>
                    <a:lnBlToTr w="12700" cmpd="sng">
                      <a:noFill/>
                      <a:prstDash val="solid"/>
                    </a:lnBlToTr>
                    <a:solidFill>
                      <a:srgbClr val="D2FFEA"/>
                    </a:solidFill>
                  </a:tcPr>
                </a:tc>
                <a:extLst>
                  <a:ext uri="{0D108BD9-81ED-4DB2-BD59-A6C34878D82A}">
                    <a16:rowId xmlns:a16="http://schemas.microsoft.com/office/drawing/2014/main" val="2372269896"/>
                  </a:ext>
                </a:extLst>
              </a:tr>
            </a:tbl>
          </a:graphicData>
        </a:graphic>
      </p:graphicFrame>
    </p:spTree>
    <p:extLst>
      <p:ext uri="{BB962C8B-B14F-4D97-AF65-F5344CB8AC3E}">
        <p14:creationId xmlns:p14="http://schemas.microsoft.com/office/powerpoint/2010/main" val="21210544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platzhalter 9">
            <a:extLst>
              <a:ext uri="{FF2B5EF4-FFF2-40B4-BE49-F238E27FC236}">
                <a16:creationId xmlns:a16="http://schemas.microsoft.com/office/drawing/2014/main" id="{79B2C0AA-904A-2DD9-A274-4223D3E095A7}"/>
              </a:ext>
            </a:extLst>
          </p:cNvPr>
          <p:cNvSpPr txBox="1">
            <a:spLocks/>
          </p:cNvSpPr>
          <p:nvPr/>
        </p:nvSpPr>
        <p:spPr>
          <a:xfrm>
            <a:off x="314921" y="11660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Die genetische Komponente des Typ-1-Diabetes</a:t>
            </a:r>
          </a:p>
        </p:txBody>
      </p:sp>
      <p:sp>
        <p:nvSpPr>
          <p:cNvPr id="11" name="Rectangle: Rounded Corners 78">
            <a:extLst>
              <a:ext uri="{FF2B5EF4-FFF2-40B4-BE49-F238E27FC236}">
                <a16:creationId xmlns:a16="http://schemas.microsoft.com/office/drawing/2014/main" id="{97553DDE-1D6A-DB3A-52A9-768ED3D77711}"/>
              </a:ext>
            </a:extLst>
          </p:cNvPr>
          <p:cNvSpPr/>
          <p:nvPr/>
        </p:nvSpPr>
        <p:spPr>
          <a:xfrm>
            <a:off x="416545" y="1370689"/>
            <a:ext cx="8310909" cy="403482"/>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525" lvl="1" algn="ctr" defTabSz="914400">
              <a:spcBef>
                <a:spcPts val="600"/>
              </a:spcBef>
              <a:buClr>
                <a:srgbClr val="FBA329"/>
              </a:buClr>
              <a:defRPr/>
            </a:pPr>
            <a:r>
              <a:rPr lang="de-DE" sz="1400" b="1">
                <a:solidFill>
                  <a:schemeClr val="bg1"/>
                </a:solidFill>
                <a:cs typeface="Arial" panose="020B0604020202020204" pitchFamily="34" charset="0"/>
              </a:rPr>
              <a:t>~ 85 % der T1D-Fälle treten bei Personen </a:t>
            </a:r>
            <a:r>
              <a:rPr lang="de-DE" sz="1400" b="1">
                <a:solidFill>
                  <a:srgbClr val="F6C243"/>
                </a:solidFill>
                <a:cs typeface="Arial" panose="020B0604020202020204" pitchFamily="34" charset="0"/>
              </a:rPr>
              <a:t>ohne </a:t>
            </a:r>
            <a:r>
              <a:rPr lang="de-DE" sz="1400" b="1">
                <a:solidFill>
                  <a:schemeClr val="bg1"/>
                </a:solidFill>
                <a:cs typeface="Arial" panose="020B0604020202020204" pitchFamily="34" charset="0"/>
              </a:rPr>
              <a:t>Familienanamnese auf</a:t>
            </a:r>
            <a:r>
              <a:rPr lang="de-DE" sz="1400" b="1" baseline="30000">
                <a:solidFill>
                  <a:schemeClr val="bg1"/>
                </a:solidFill>
                <a:cs typeface="Arial" panose="020B0604020202020204" pitchFamily="34" charset="0"/>
              </a:rPr>
              <a:t>1</a:t>
            </a:r>
          </a:p>
        </p:txBody>
      </p:sp>
      <p:sp>
        <p:nvSpPr>
          <p:cNvPr id="12" name="Textplatzhalter 8">
            <a:extLst>
              <a:ext uri="{FF2B5EF4-FFF2-40B4-BE49-F238E27FC236}">
                <a16:creationId xmlns:a16="http://schemas.microsoft.com/office/drawing/2014/main" id="{C29E038A-5C5D-A1AE-B52F-5164C0F2CFDF}"/>
              </a:ext>
            </a:extLst>
          </p:cNvPr>
          <p:cNvSpPr txBox="1">
            <a:spLocks/>
          </p:cNvSpPr>
          <p:nvPr/>
        </p:nvSpPr>
        <p:spPr>
          <a:xfrm>
            <a:off x="671945" y="1915045"/>
            <a:ext cx="7912376" cy="2611289"/>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61950" lvl="2" indent="-269875" defTabSz="914400">
              <a:buClr>
                <a:srgbClr val="7A00E6"/>
              </a:buClr>
              <a:buSzPct val="120000"/>
              <a:buFont typeface="Arial" panose="020B0604020202020204" pitchFamily="34" charset="0"/>
              <a:buChar char="•"/>
              <a:defRPr/>
            </a:pPr>
            <a:r>
              <a:rPr lang="de-DE" sz="1050">
                <a:solidFill>
                  <a:srgbClr val="404040"/>
                </a:solidFill>
                <a:latin typeface="Verdana"/>
                <a:cs typeface="Arial" panose="020B0604020202020204" pitchFamily="34" charset="0"/>
              </a:rPr>
              <a:t>Gene des humanen Leukozyten-Antigens (HLA), die für die MHC-Klasse-II-Proteine kodieren, sind für ~ 50 % des genetischen T1D-Risikos verantwortlich; das größte Risiko tritt beim heterozygoten DR3/DR4-Genotyp auf</a:t>
            </a:r>
            <a:r>
              <a:rPr lang="de-DE" sz="1050" baseline="30000">
                <a:solidFill>
                  <a:srgbClr val="404040"/>
                </a:solidFill>
                <a:latin typeface="Verdana"/>
                <a:cs typeface="Arial" panose="020B0604020202020204" pitchFamily="34" charset="0"/>
              </a:rPr>
              <a:t>1,2,3</a:t>
            </a:r>
            <a:r>
              <a:rPr lang="de-DE" sz="1050">
                <a:solidFill>
                  <a:srgbClr val="404040"/>
                </a:solidFill>
                <a:latin typeface="Verdana"/>
                <a:cs typeface="Arial" panose="020B0604020202020204" pitchFamily="34" charset="0"/>
              </a:rPr>
              <a:t>
Betroffene mit familiärem vs. sporadischem T1D weisen vergleichbare Autoantikörperprofile auf, was auf ähnliche immunologische Krankheitsmechanismen hindeutet</a:t>
            </a:r>
            <a:r>
              <a:rPr lang="de-DE" sz="1050" baseline="30000">
                <a:solidFill>
                  <a:srgbClr val="404040"/>
                </a:solidFill>
                <a:latin typeface="Verdana"/>
                <a:cs typeface="Arial" panose="020B0604020202020204" pitchFamily="34" charset="0"/>
              </a:rPr>
              <a:t>5</a:t>
            </a:r>
            <a:r>
              <a:rPr lang="de-DE" sz="1050">
                <a:solidFill>
                  <a:srgbClr val="404040"/>
                </a:solidFill>
                <a:latin typeface="Verdana"/>
                <a:cs typeface="Arial" panose="020B0604020202020204" pitchFamily="34" charset="0"/>
              </a:rPr>
              <a:t>; allerdings war bei langsamer Progression das Auftreten des Insulinom-assoziierten Antigen-2-Autoantikörper</a:t>
            </a:r>
            <a:r>
              <a:rPr lang="de-DE" sz="1050" i="1">
                <a:solidFill>
                  <a:srgbClr val="404040"/>
                </a:solidFill>
                <a:latin typeface="Verdana"/>
                <a:cs typeface="Arial" panose="020B0604020202020204" pitchFamily="34" charset="0"/>
              </a:rPr>
              <a:t> </a:t>
            </a:r>
            <a:r>
              <a:rPr lang="de-DE" sz="1050">
                <a:solidFill>
                  <a:srgbClr val="404040"/>
                </a:solidFill>
                <a:latin typeface="Verdana"/>
                <a:cs typeface="Arial" panose="020B0604020202020204" pitchFamily="34" charset="0"/>
              </a:rPr>
              <a:t>(IA-2A) verspätet</a:t>
            </a:r>
            <a:r>
              <a:rPr lang="de-DE" sz="1050" baseline="30000">
                <a:solidFill>
                  <a:srgbClr val="404040"/>
                </a:solidFill>
                <a:latin typeface="Verdana"/>
                <a:cs typeface="Arial" panose="020B0604020202020204" pitchFamily="34" charset="0"/>
              </a:rPr>
              <a:t>6</a:t>
            </a:r>
            <a:r>
              <a:rPr lang="de-DE" sz="1050">
                <a:solidFill>
                  <a:srgbClr val="404040"/>
                </a:solidFill>
                <a:latin typeface="Verdana"/>
                <a:cs typeface="Arial" panose="020B0604020202020204" pitchFamily="34" charset="0"/>
              </a:rPr>
              <a:t> 
Groß angelegte Populationsstudien haben keinen signifikanten Unterschied in der zugrunde liegenden Pathophysiologie zwischen familiärem vs. sporadischem T1D gezeigt.</a:t>
            </a:r>
            <a:r>
              <a:rPr lang="de-DE" sz="1050" baseline="30000">
                <a:solidFill>
                  <a:srgbClr val="404040"/>
                </a:solidFill>
                <a:latin typeface="Verdana"/>
                <a:cs typeface="Arial" panose="020B0604020202020204" pitchFamily="34" charset="0"/>
              </a:rPr>
              <a:t>3,4,5,6</a:t>
            </a:r>
            <a:r>
              <a:rPr lang="de-DE" sz="1050">
                <a:solidFill>
                  <a:srgbClr val="404040"/>
                </a:solidFill>
                <a:latin typeface="Verdana"/>
                <a:cs typeface="Arial" panose="020B0604020202020204" pitchFamily="34" charset="0"/>
              </a:rPr>
              <a:t> 
Mehrere T1D-Anfälligkeitsallele des Nicht-HLA-Typs, die alle in die Regulation der Immunantwort involviert sind, beeinflussen das rasche vs. langsame Fortschreiten der Krankheit: IL2, CD25, IL10, IFIH1, INSVNTR, IL18RAP und PTPN22</a:t>
            </a:r>
            <a:r>
              <a:rPr lang="de-DE" sz="1050" baseline="30000">
                <a:solidFill>
                  <a:srgbClr val="404040"/>
                </a:solidFill>
                <a:latin typeface="Verdana"/>
                <a:cs typeface="Arial" panose="020B0604020202020204" pitchFamily="34" charset="0"/>
              </a:rPr>
              <a:t>6</a:t>
            </a:r>
            <a:r>
              <a:rPr lang="de-DE" sz="1050">
                <a:solidFill>
                  <a:srgbClr val="404040"/>
                </a:solidFill>
                <a:latin typeface="Verdana"/>
                <a:cs typeface="Arial" panose="020B0604020202020204" pitchFamily="34" charset="0"/>
              </a:rPr>
              <a:t> 
Neben der Genetik werden Umweltfaktoren als zur Pathogenese von T1D beitragend angesehen, u. a. mütterliche und intrauterine Umgebung, Art der Entbindung, Viren, Mikrobiom, Antibiotika und Nahrungsmittel/Ernährung</a:t>
            </a:r>
            <a:r>
              <a:rPr lang="de-DE" sz="1050" baseline="30000">
                <a:solidFill>
                  <a:srgbClr val="404040"/>
                </a:solidFill>
                <a:latin typeface="Verdana"/>
                <a:cs typeface="Arial" panose="020B0604020202020204" pitchFamily="34" charset="0"/>
              </a:rPr>
              <a:t>1</a:t>
            </a:r>
          </a:p>
          <a:p>
            <a:endParaRPr lang="de-DE"/>
          </a:p>
        </p:txBody>
      </p:sp>
      <p:pic>
        <p:nvPicPr>
          <p:cNvPr id="13" name="Graphic 10">
            <a:extLst>
              <a:ext uri="{FF2B5EF4-FFF2-40B4-BE49-F238E27FC236}">
                <a16:creationId xmlns:a16="http://schemas.microsoft.com/office/drawing/2014/main" id="{C17BCB51-133C-AD1B-9CB6-17BB80DE16A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63963" y="813452"/>
            <a:ext cx="520261" cy="520261"/>
          </a:xfrm>
          <a:prstGeom prst="rect">
            <a:avLst/>
          </a:prstGeom>
        </p:spPr>
      </p:pic>
      <p:grpSp>
        <p:nvGrpSpPr>
          <p:cNvPr id="14" name="Group 11">
            <a:extLst>
              <a:ext uri="{FF2B5EF4-FFF2-40B4-BE49-F238E27FC236}">
                <a16:creationId xmlns:a16="http://schemas.microsoft.com/office/drawing/2014/main" id="{D05CA29B-4E51-EE02-5A6D-5A4A2F32320F}"/>
              </a:ext>
            </a:extLst>
          </p:cNvPr>
          <p:cNvGrpSpPr/>
          <p:nvPr/>
        </p:nvGrpSpPr>
        <p:grpSpPr>
          <a:xfrm>
            <a:off x="4338171" y="820337"/>
            <a:ext cx="678168" cy="491328"/>
            <a:chOff x="2148411" y="3825164"/>
            <a:chExt cx="778611" cy="656384"/>
          </a:xfrm>
        </p:grpSpPr>
        <p:sp>
          <p:nvSpPr>
            <p:cNvPr id="15" name="Freeform 226">
              <a:extLst>
                <a:ext uri="{FF2B5EF4-FFF2-40B4-BE49-F238E27FC236}">
                  <a16:creationId xmlns:a16="http://schemas.microsoft.com/office/drawing/2014/main" id="{C8016400-78DB-0390-F478-1A66786AEE14}"/>
                </a:ext>
              </a:extLst>
            </p:cNvPr>
            <p:cNvSpPr/>
            <p:nvPr/>
          </p:nvSpPr>
          <p:spPr>
            <a:xfrm>
              <a:off x="2273456" y="3847451"/>
              <a:ext cx="242694" cy="625405"/>
            </a:xfrm>
            <a:custGeom>
              <a:avLst/>
              <a:gdLst>
                <a:gd name="connsiteX0" fmla="*/ 662806 w 675409"/>
                <a:gd name="connsiteY0" fmla="*/ 781792 h 1740477"/>
                <a:gd name="connsiteX1" fmla="*/ 634837 w 675409"/>
                <a:gd name="connsiteY1" fmla="*/ 708277 h 1740477"/>
                <a:gd name="connsiteX2" fmla="*/ 604704 w 675409"/>
                <a:gd name="connsiteY2" fmla="*/ 589907 h 1740477"/>
                <a:gd name="connsiteX3" fmla="*/ 582623 w 675409"/>
                <a:gd name="connsiteY3" fmla="*/ 489895 h 1740477"/>
                <a:gd name="connsiteX4" fmla="*/ 577514 w 675409"/>
                <a:gd name="connsiteY4" fmla="*/ 414127 h 1740477"/>
                <a:gd name="connsiteX5" fmla="*/ 548853 w 675409"/>
                <a:gd name="connsiteY5" fmla="*/ 341305 h 1740477"/>
                <a:gd name="connsiteX6" fmla="*/ 526079 w 675409"/>
                <a:gd name="connsiteY6" fmla="*/ 312643 h 1740477"/>
                <a:gd name="connsiteX7" fmla="*/ 488585 w 675409"/>
                <a:gd name="connsiteY7" fmla="*/ 294286 h 1740477"/>
                <a:gd name="connsiteX8" fmla="*/ 503999 w 675409"/>
                <a:gd name="connsiteY8" fmla="*/ 289869 h 1740477"/>
                <a:gd name="connsiteX9" fmla="*/ 518719 w 675409"/>
                <a:gd name="connsiteY9" fmla="*/ 281817 h 1740477"/>
                <a:gd name="connsiteX10" fmla="*/ 501834 w 675409"/>
                <a:gd name="connsiteY10" fmla="*/ 284761 h 1740477"/>
                <a:gd name="connsiteX11" fmla="*/ 480532 w 675409"/>
                <a:gd name="connsiteY11" fmla="*/ 284761 h 1740477"/>
                <a:gd name="connsiteX12" fmla="*/ 502613 w 675409"/>
                <a:gd name="connsiteY12" fmla="*/ 277400 h 1740477"/>
                <a:gd name="connsiteX13" fmla="*/ 516554 w 675409"/>
                <a:gd name="connsiteY13" fmla="*/ 264152 h 1740477"/>
                <a:gd name="connsiteX14" fmla="*/ 490837 w 675409"/>
                <a:gd name="connsiteY14" fmla="*/ 270040 h 1740477"/>
                <a:gd name="connsiteX15" fmla="*/ 471007 w 675409"/>
                <a:gd name="connsiteY15" fmla="*/ 251683 h 1740477"/>
                <a:gd name="connsiteX16" fmla="*/ 481312 w 675409"/>
                <a:gd name="connsiteY16" fmla="*/ 192888 h 1740477"/>
                <a:gd name="connsiteX17" fmla="*/ 471787 w 675409"/>
                <a:gd name="connsiteY17" fmla="*/ 150285 h 1740477"/>
                <a:gd name="connsiteX18" fmla="*/ 448234 w 675409"/>
                <a:gd name="connsiteY18" fmla="*/ 83350 h 1740477"/>
                <a:gd name="connsiteX19" fmla="*/ 387967 w 675409"/>
                <a:gd name="connsiteY19" fmla="*/ 26027 h 1740477"/>
                <a:gd name="connsiteX20" fmla="*/ 335060 w 675409"/>
                <a:gd name="connsiteY20" fmla="*/ 2474 h 1740477"/>
                <a:gd name="connsiteX21" fmla="*/ 272541 w 675409"/>
                <a:gd name="connsiteY21" fmla="*/ 15723 h 1740477"/>
                <a:gd name="connsiteX22" fmla="*/ 243100 w 675409"/>
                <a:gd name="connsiteY22" fmla="*/ 64993 h 1740477"/>
                <a:gd name="connsiteX23" fmla="*/ 243879 w 675409"/>
                <a:gd name="connsiteY23" fmla="*/ 81185 h 1740477"/>
                <a:gd name="connsiteX24" fmla="*/ 237991 w 675409"/>
                <a:gd name="connsiteY24" fmla="*/ 113571 h 1740477"/>
                <a:gd name="connsiteX25" fmla="*/ 245351 w 675409"/>
                <a:gd name="connsiteY25" fmla="*/ 131928 h 1740477"/>
                <a:gd name="connsiteX26" fmla="*/ 235827 w 675409"/>
                <a:gd name="connsiteY26" fmla="*/ 150285 h 1740477"/>
                <a:gd name="connsiteX27" fmla="*/ 235827 w 675409"/>
                <a:gd name="connsiteY27" fmla="*/ 175310 h 1740477"/>
                <a:gd name="connsiteX28" fmla="*/ 241715 w 675409"/>
                <a:gd name="connsiteY28" fmla="*/ 227524 h 1740477"/>
                <a:gd name="connsiteX29" fmla="*/ 270376 w 675409"/>
                <a:gd name="connsiteY29" fmla="*/ 248825 h 1740477"/>
                <a:gd name="connsiteX30" fmla="*/ 251240 w 675409"/>
                <a:gd name="connsiteY30" fmla="*/ 262074 h 1740477"/>
                <a:gd name="connsiteX31" fmla="*/ 211494 w 675409"/>
                <a:gd name="connsiteY31" fmla="*/ 272378 h 1740477"/>
                <a:gd name="connsiteX32" fmla="*/ 156336 w 675409"/>
                <a:gd name="connsiteY32" fmla="*/ 292207 h 1740477"/>
                <a:gd name="connsiteX33" fmla="*/ 114426 w 675409"/>
                <a:gd name="connsiteY33" fmla="*/ 345894 h 1740477"/>
                <a:gd name="connsiteX34" fmla="*/ 96762 w 675409"/>
                <a:gd name="connsiteY34" fmla="*/ 430493 h 1740477"/>
                <a:gd name="connsiteX35" fmla="*/ 65848 w 675409"/>
                <a:gd name="connsiteY35" fmla="*/ 531978 h 1740477"/>
                <a:gd name="connsiteX36" fmla="*/ 36408 w 675409"/>
                <a:gd name="connsiteY36" fmla="*/ 660652 h 1740477"/>
                <a:gd name="connsiteX37" fmla="*/ 23159 w 675409"/>
                <a:gd name="connsiteY37" fmla="*/ 751139 h 1740477"/>
                <a:gd name="connsiteX38" fmla="*/ 15106 w 675409"/>
                <a:gd name="connsiteY38" fmla="*/ 851844 h 1740477"/>
                <a:gd name="connsiteX39" fmla="*/ 1858 w 675409"/>
                <a:gd name="connsiteY39" fmla="*/ 865786 h 1740477"/>
                <a:gd name="connsiteX40" fmla="*/ 11383 w 675409"/>
                <a:gd name="connsiteY40" fmla="*/ 878255 h 1740477"/>
                <a:gd name="connsiteX41" fmla="*/ 11383 w 675409"/>
                <a:gd name="connsiteY41" fmla="*/ 909168 h 1740477"/>
                <a:gd name="connsiteX42" fmla="*/ 4802 w 675409"/>
                <a:gd name="connsiteY42" fmla="*/ 941553 h 1740477"/>
                <a:gd name="connsiteX43" fmla="*/ 14413 w 675409"/>
                <a:gd name="connsiteY43" fmla="*/ 965798 h 1740477"/>
                <a:gd name="connsiteX44" fmla="*/ 17358 w 675409"/>
                <a:gd name="connsiteY44" fmla="*/ 995932 h 1740477"/>
                <a:gd name="connsiteX45" fmla="*/ 55631 w 675409"/>
                <a:gd name="connsiteY45" fmla="*/ 1006929 h 1740477"/>
                <a:gd name="connsiteX46" fmla="*/ 69572 w 675409"/>
                <a:gd name="connsiteY46" fmla="*/ 995932 h 1740477"/>
                <a:gd name="connsiteX47" fmla="*/ 81348 w 675409"/>
                <a:gd name="connsiteY47" fmla="*/ 988572 h 1740477"/>
                <a:gd name="connsiteX48" fmla="*/ 73295 w 675409"/>
                <a:gd name="connsiteY48" fmla="*/ 952550 h 1740477"/>
                <a:gd name="connsiteX49" fmla="*/ 73295 w 675409"/>
                <a:gd name="connsiteY49" fmla="*/ 934192 h 1740477"/>
                <a:gd name="connsiteX50" fmla="*/ 71131 w 675409"/>
                <a:gd name="connsiteY50" fmla="*/ 909947 h 1740477"/>
                <a:gd name="connsiteX51" fmla="*/ 104208 w 675409"/>
                <a:gd name="connsiteY51" fmla="*/ 886394 h 1740477"/>
                <a:gd name="connsiteX52" fmla="*/ 113733 w 675409"/>
                <a:gd name="connsiteY52" fmla="*/ 836431 h 1740477"/>
                <a:gd name="connsiteX53" fmla="*/ 128454 w 675409"/>
                <a:gd name="connsiteY53" fmla="*/ 843012 h 1740477"/>
                <a:gd name="connsiteX54" fmla="*/ 124817 w 675409"/>
                <a:gd name="connsiteY54" fmla="*/ 926053 h 1740477"/>
                <a:gd name="connsiteX55" fmla="*/ 185864 w 675409"/>
                <a:gd name="connsiteY55" fmla="*/ 1054727 h 1740477"/>
                <a:gd name="connsiteX56" fmla="*/ 203528 w 675409"/>
                <a:gd name="connsiteY56" fmla="*/ 1145907 h 1740477"/>
                <a:gd name="connsiteX57" fmla="*/ 213832 w 675409"/>
                <a:gd name="connsiteY57" fmla="*/ 1179764 h 1740477"/>
                <a:gd name="connsiteX58" fmla="*/ 213140 w 675409"/>
                <a:gd name="connsiteY58" fmla="*/ 1213621 h 1740477"/>
                <a:gd name="connsiteX59" fmla="*/ 227860 w 675409"/>
                <a:gd name="connsiteY59" fmla="*/ 1250422 h 1740477"/>
                <a:gd name="connsiteX60" fmla="*/ 226388 w 675409"/>
                <a:gd name="connsiteY60" fmla="*/ 1287224 h 1740477"/>
                <a:gd name="connsiteX61" fmla="*/ 231497 w 675409"/>
                <a:gd name="connsiteY61" fmla="*/ 1310776 h 1740477"/>
                <a:gd name="connsiteX62" fmla="*/ 231497 w 675409"/>
                <a:gd name="connsiteY62" fmla="*/ 1340217 h 1740477"/>
                <a:gd name="connsiteX63" fmla="*/ 238078 w 675409"/>
                <a:gd name="connsiteY63" fmla="*/ 1424037 h 1740477"/>
                <a:gd name="connsiteX64" fmla="*/ 243966 w 675409"/>
                <a:gd name="connsiteY64" fmla="*/ 1482832 h 1740477"/>
                <a:gd name="connsiteX65" fmla="*/ 239550 w 675409"/>
                <a:gd name="connsiteY65" fmla="*/ 1583538 h 1740477"/>
                <a:gd name="connsiteX66" fmla="*/ 267519 w 675409"/>
                <a:gd name="connsiteY66" fmla="*/ 1659998 h 1740477"/>
                <a:gd name="connsiteX67" fmla="*/ 264575 w 675409"/>
                <a:gd name="connsiteY67" fmla="*/ 1685022 h 1740477"/>
                <a:gd name="connsiteX68" fmla="*/ 255742 w 675409"/>
                <a:gd name="connsiteY68" fmla="*/ 1727625 h 1740477"/>
                <a:gd name="connsiteX69" fmla="*/ 355755 w 675409"/>
                <a:gd name="connsiteY69" fmla="*/ 1736457 h 1740477"/>
                <a:gd name="connsiteX70" fmla="*/ 363115 w 675409"/>
                <a:gd name="connsiteY70" fmla="*/ 1702600 h 1740477"/>
                <a:gd name="connsiteX71" fmla="*/ 363808 w 675409"/>
                <a:gd name="connsiteY71" fmla="*/ 1674631 h 1740477"/>
                <a:gd name="connsiteX72" fmla="*/ 374805 w 675409"/>
                <a:gd name="connsiteY72" fmla="*/ 1671687 h 1740477"/>
                <a:gd name="connsiteX73" fmla="*/ 381386 w 675409"/>
                <a:gd name="connsiteY73" fmla="*/ 1659218 h 1740477"/>
                <a:gd name="connsiteX74" fmla="*/ 391690 w 675409"/>
                <a:gd name="connsiteY74" fmla="*/ 1701908 h 1740477"/>
                <a:gd name="connsiteX75" fmla="*/ 398271 w 675409"/>
                <a:gd name="connsiteY75" fmla="*/ 1736457 h 1740477"/>
                <a:gd name="connsiteX76" fmla="*/ 479840 w 675409"/>
                <a:gd name="connsiteY76" fmla="*/ 1739401 h 1740477"/>
                <a:gd name="connsiteX77" fmla="*/ 500448 w 675409"/>
                <a:gd name="connsiteY77" fmla="*/ 1716628 h 1740477"/>
                <a:gd name="connsiteX78" fmla="*/ 485728 w 675409"/>
                <a:gd name="connsiteY78" fmla="*/ 1680606 h 1740477"/>
                <a:gd name="connsiteX79" fmla="*/ 472480 w 675409"/>
                <a:gd name="connsiteY79" fmla="*/ 1654109 h 1740477"/>
                <a:gd name="connsiteX80" fmla="*/ 485728 w 675409"/>
                <a:gd name="connsiteY80" fmla="*/ 1618088 h 1740477"/>
                <a:gd name="connsiteX81" fmla="*/ 482784 w 675409"/>
                <a:gd name="connsiteY81" fmla="*/ 1559292 h 1740477"/>
                <a:gd name="connsiteX82" fmla="*/ 474731 w 675409"/>
                <a:gd name="connsiteY82" fmla="*/ 1488721 h 1740477"/>
                <a:gd name="connsiteX83" fmla="*/ 472480 w 675409"/>
                <a:gd name="connsiteY83" fmla="*/ 1446811 h 1740477"/>
                <a:gd name="connsiteX84" fmla="*/ 465899 w 675409"/>
                <a:gd name="connsiteY84" fmla="*/ 1354938 h 1740477"/>
                <a:gd name="connsiteX85" fmla="*/ 458538 w 675409"/>
                <a:gd name="connsiteY85" fmla="*/ 1274754 h 1740477"/>
                <a:gd name="connsiteX86" fmla="*/ 464426 w 675409"/>
                <a:gd name="connsiteY86" fmla="*/ 1246786 h 1740477"/>
                <a:gd name="connsiteX87" fmla="*/ 459318 w 675409"/>
                <a:gd name="connsiteY87" fmla="*/ 1227649 h 1740477"/>
                <a:gd name="connsiteX88" fmla="*/ 461482 w 675409"/>
                <a:gd name="connsiteY88" fmla="*/ 1209985 h 1740477"/>
                <a:gd name="connsiteX89" fmla="*/ 460790 w 675409"/>
                <a:gd name="connsiteY89" fmla="*/ 1198208 h 1740477"/>
                <a:gd name="connsiteX90" fmla="*/ 457066 w 675409"/>
                <a:gd name="connsiteY90" fmla="*/ 1176907 h 1740477"/>
                <a:gd name="connsiteX91" fmla="*/ 460010 w 675409"/>
                <a:gd name="connsiteY91" fmla="*/ 1154826 h 1740477"/>
                <a:gd name="connsiteX92" fmla="*/ 477675 w 675409"/>
                <a:gd name="connsiteY92" fmla="*/ 1078366 h 1740477"/>
                <a:gd name="connsiteX93" fmla="*/ 508588 w 675409"/>
                <a:gd name="connsiteY93" fmla="*/ 951944 h 1740477"/>
                <a:gd name="connsiteX94" fmla="*/ 506423 w 675409"/>
                <a:gd name="connsiteY94" fmla="*/ 857127 h 1740477"/>
                <a:gd name="connsiteX95" fmla="*/ 510060 w 675409"/>
                <a:gd name="connsiteY95" fmla="*/ 818161 h 1740477"/>
                <a:gd name="connsiteX96" fmla="*/ 521836 w 675409"/>
                <a:gd name="connsiteY96" fmla="*/ 801275 h 1740477"/>
                <a:gd name="connsiteX97" fmla="*/ 502700 w 675409"/>
                <a:gd name="connsiteY97" fmla="*/ 769670 h 1740477"/>
                <a:gd name="connsiteX98" fmla="*/ 513004 w 675409"/>
                <a:gd name="connsiteY98" fmla="*/ 744645 h 1740477"/>
                <a:gd name="connsiteX99" fmla="*/ 514476 w 675409"/>
                <a:gd name="connsiteY99" fmla="*/ 726288 h 1740477"/>
                <a:gd name="connsiteX100" fmla="*/ 510060 w 675409"/>
                <a:gd name="connsiteY100" fmla="*/ 702735 h 1740477"/>
                <a:gd name="connsiteX101" fmla="*/ 522529 w 675409"/>
                <a:gd name="connsiteY101" fmla="*/ 738757 h 1740477"/>
                <a:gd name="connsiteX102" fmla="*/ 527638 w 675409"/>
                <a:gd name="connsiteY102" fmla="*/ 780667 h 1740477"/>
                <a:gd name="connsiteX103" fmla="*/ 524001 w 675409"/>
                <a:gd name="connsiteY103" fmla="*/ 827686 h 1740477"/>
                <a:gd name="connsiteX104" fmla="*/ 526166 w 675409"/>
                <a:gd name="connsiteY104" fmla="*/ 863015 h 1740477"/>
                <a:gd name="connsiteX105" fmla="*/ 557079 w 675409"/>
                <a:gd name="connsiteY105" fmla="*/ 913757 h 1740477"/>
                <a:gd name="connsiteX106" fmla="*/ 584268 w 675409"/>
                <a:gd name="connsiteY106" fmla="*/ 925533 h 1740477"/>
                <a:gd name="connsiteX107" fmla="*/ 582104 w 675409"/>
                <a:gd name="connsiteY107" fmla="*/ 949779 h 1740477"/>
                <a:gd name="connsiteX108" fmla="*/ 590936 w 675409"/>
                <a:gd name="connsiteY108" fmla="*/ 975496 h 1740477"/>
                <a:gd name="connsiteX109" fmla="*/ 590936 w 675409"/>
                <a:gd name="connsiteY109" fmla="*/ 1010046 h 1740477"/>
                <a:gd name="connsiteX110" fmla="*/ 604184 w 675409"/>
                <a:gd name="connsiteY110" fmla="*/ 997577 h 1740477"/>
                <a:gd name="connsiteX111" fmla="*/ 609293 w 675409"/>
                <a:gd name="connsiteY111" fmla="*/ 969608 h 1740477"/>
                <a:gd name="connsiteX112" fmla="*/ 622542 w 675409"/>
                <a:gd name="connsiteY112" fmla="*/ 965192 h 1740477"/>
                <a:gd name="connsiteX113" fmla="*/ 626178 w 675409"/>
                <a:gd name="connsiteY113" fmla="*/ 985021 h 1740477"/>
                <a:gd name="connsiteX114" fmla="*/ 612930 w 675409"/>
                <a:gd name="connsiteY114" fmla="*/ 1007795 h 1740477"/>
                <a:gd name="connsiteX115" fmla="*/ 602626 w 675409"/>
                <a:gd name="connsiteY115" fmla="*/ 1031347 h 1740477"/>
                <a:gd name="connsiteX116" fmla="*/ 646700 w 675409"/>
                <a:gd name="connsiteY116" fmla="*/ 1009267 h 1740477"/>
                <a:gd name="connsiteX117" fmla="*/ 657697 w 675409"/>
                <a:gd name="connsiteY117" fmla="*/ 968136 h 1740477"/>
                <a:gd name="connsiteX118" fmla="*/ 650337 w 675409"/>
                <a:gd name="connsiteY118" fmla="*/ 927698 h 1740477"/>
                <a:gd name="connsiteX119" fmla="*/ 654753 w 675409"/>
                <a:gd name="connsiteY119" fmla="*/ 906397 h 1740477"/>
                <a:gd name="connsiteX120" fmla="*/ 673890 w 675409"/>
                <a:gd name="connsiteY120" fmla="*/ 899816 h 1740477"/>
                <a:gd name="connsiteX121" fmla="*/ 668781 w 675409"/>
                <a:gd name="connsiteY121" fmla="*/ 871154 h 1740477"/>
                <a:gd name="connsiteX122" fmla="*/ 679085 w 675409"/>
                <a:gd name="connsiteY122" fmla="*/ 823356 h 1740477"/>
                <a:gd name="connsiteX123" fmla="*/ 662806 w 675409"/>
                <a:gd name="connsiteY123" fmla="*/ 781792 h 1740477"/>
                <a:gd name="connsiteX124" fmla="*/ 39352 w 675409"/>
                <a:gd name="connsiteY124" fmla="*/ 964066 h 1740477"/>
                <a:gd name="connsiteX125" fmla="*/ 44461 w 675409"/>
                <a:gd name="connsiteY125" fmla="*/ 947181 h 1740477"/>
                <a:gd name="connsiteX126" fmla="*/ 53293 w 675409"/>
                <a:gd name="connsiteY126" fmla="*/ 949346 h 1740477"/>
                <a:gd name="connsiteX127" fmla="*/ 54765 w 675409"/>
                <a:gd name="connsiteY127" fmla="*/ 959650 h 1740477"/>
                <a:gd name="connsiteX128" fmla="*/ 57709 w 675409"/>
                <a:gd name="connsiteY128" fmla="*/ 974371 h 1740477"/>
                <a:gd name="connsiteX129" fmla="*/ 39352 w 675409"/>
                <a:gd name="connsiteY129" fmla="*/ 964066 h 1740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675409" h="1740477">
                  <a:moveTo>
                    <a:pt x="662806" y="781792"/>
                  </a:moveTo>
                  <a:cubicBezTo>
                    <a:pt x="651809" y="768544"/>
                    <a:pt x="641505" y="738410"/>
                    <a:pt x="634837" y="708277"/>
                  </a:cubicBezTo>
                  <a:cubicBezTo>
                    <a:pt x="628257" y="678143"/>
                    <a:pt x="615008" y="636926"/>
                    <a:pt x="604704" y="589907"/>
                  </a:cubicBezTo>
                  <a:cubicBezTo>
                    <a:pt x="594400" y="542888"/>
                    <a:pt x="583402" y="528860"/>
                    <a:pt x="582623" y="489895"/>
                  </a:cubicBezTo>
                  <a:cubicBezTo>
                    <a:pt x="581930" y="450929"/>
                    <a:pt x="584788" y="442789"/>
                    <a:pt x="577514" y="414127"/>
                  </a:cubicBezTo>
                  <a:cubicBezTo>
                    <a:pt x="570154" y="385466"/>
                    <a:pt x="551017" y="350916"/>
                    <a:pt x="548853" y="341305"/>
                  </a:cubicBezTo>
                  <a:cubicBezTo>
                    <a:pt x="546688" y="331779"/>
                    <a:pt x="536384" y="322947"/>
                    <a:pt x="526079" y="312643"/>
                  </a:cubicBezTo>
                  <a:cubicBezTo>
                    <a:pt x="515775" y="302339"/>
                    <a:pt x="488585" y="294286"/>
                    <a:pt x="488585" y="294286"/>
                  </a:cubicBezTo>
                  <a:cubicBezTo>
                    <a:pt x="488585" y="294286"/>
                    <a:pt x="498890" y="291342"/>
                    <a:pt x="503999" y="289869"/>
                  </a:cubicBezTo>
                  <a:cubicBezTo>
                    <a:pt x="509107" y="288397"/>
                    <a:pt x="518719" y="281817"/>
                    <a:pt x="518719" y="281817"/>
                  </a:cubicBezTo>
                  <a:cubicBezTo>
                    <a:pt x="518719" y="281817"/>
                    <a:pt x="505471" y="284068"/>
                    <a:pt x="501834" y="284761"/>
                  </a:cubicBezTo>
                  <a:cubicBezTo>
                    <a:pt x="498110" y="285540"/>
                    <a:pt x="480532" y="284761"/>
                    <a:pt x="480532" y="284761"/>
                  </a:cubicBezTo>
                  <a:cubicBezTo>
                    <a:pt x="480532" y="284761"/>
                    <a:pt x="495946" y="282596"/>
                    <a:pt x="502613" y="277400"/>
                  </a:cubicBezTo>
                  <a:cubicBezTo>
                    <a:pt x="509194" y="272292"/>
                    <a:pt x="516554" y="264152"/>
                    <a:pt x="516554" y="264152"/>
                  </a:cubicBezTo>
                  <a:cubicBezTo>
                    <a:pt x="516554" y="264152"/>
                    <a:pt x="500362" y="270733"/>
                    <a:pt x="490837" y="270040"/>
                  </a:cubicBezTo>
                  <a:cubicBezTo>
                    <a:pt x="481312" y="269347"/>
                    <a:pt x="476896" y="265624"/>
                    <a:pt x="471007" y="251683"/>
                  </a:cubicBezTo>
                  <a:cubicBezTo>
                    <a:pt x="465119" y="237742"/>
                    <a:pt x="475424" y="217133"/>
                    <a:pt x="481312" y="192888"/>
                  </a:cubicBezTo>
                  <a:cubicBezTo>
                    <a:pt x="487200" y="168642"/>
                    <a:pt x="479840" y="170807"/>
                    <a:pt x="471787" y="150285"/>
                  </a:cubicBezTo>
                  <a:cubicBezTo>
                    <a:pt x="463734" y="129676"/>
                    <a:pt x="460010" y="117900"/>
                    <a:pt x="448234" y="83350"/>
                  </a:cubicBezTo>
                  <a:cubicBezTo>
                    <a:pt x="436458" y="48800"/>
                    <a:pt x="403380" y="29664"/>
                    <a:pt x="387967" y="26027"/>
                  </a:cubicBezTo>
                  <a:cubicBezTo>
                    <a:pt x="372554" y="22390"/>
                    <a:pt x="356361" y="9142"/>
                    <a:pt x="335060" y="2474"/>
                  </a:cubicBezTo>
                  <a:cubicBezTo>
                    <a:pt x="313758" y="-4107"/>
                    <a:pt x="298258" y="3167"/>
                    <a:pt x="272541" y="15723"/>
                  </a:cubicBezTo>
                  <a:cubicBezTo>
                    <a:pt x="246823" y="28192"/>
                    <a:pt x="251932" y="48800"/>
                    <a:pt x="243100" y="64993"/>
                  </a:cubicBezTo>
                  <a:cubicBezTo>
                    <a:pt x="234268" y="81185"/>
                    <a:pt x="243879" y="81185"/>
                    <a:pt x="243879" y="81185"/>
                  </a:cubicBezTo>
                  <a:cubicBezTo>
                    <a:pt x="243879" y="81185"/>
                    <a:pt x="240243" y="99543"/>
                    <a:pt x="237991" y="113571"/>
                  </a:cubicBezTo>
                  <a:cubicBezTo>
                    <a:pt x="235827" y="127512"/>
                    <a:pt x="239463" y="126819"/>
                    <a:pt x="245351" y="131928"/>
                  </a:cubicBezTo>
                  <a:cubicBezTo>
                    <a:pt x="251240" y="137037"/>
                    <a:pt x="240935" y="144397"/>
                    <a:pt x="235827" y="150285"/>
                  </a:cubicBezTo>
                  <a:cubicBezTo>
                    <a:pt x="230718" y="156173"/>
                    <a:pt x="235134" y="162754"/>
                    <a:pt x="235827" y="175310"/>
                  </a:cubicBezTo>
                  <a:cubicBezTo>
                    <a:pt x="236519" y="187779"/>
                    <a:pt x="235134" y="204751"/>
                    <a:pt x="241715" y="227524"/>
                  </a:cubicBezTo>
                  <a:cubicBezTo>
                    <a:pt x="248296" y="250297"/>
                    <a:pt x="270376" y="248825"/>
                    <a:pt x="270376" y="248825"/>
                  </a:cubicBezTo>
                  <a:cubicBezTo>
                    <a:pt x="270376" y="248825"/>
                    <a:pt x="257907" y="258351"/>
                    <a:pt x="251240" y="262074"/>
                  </a:cubicBezTo>
                  <a:cubicBezTo>
                    <a:pt x="244659" y="265711"/>
                    <a:pt x="221799" y="262766"/>
                    <a:pt x="211494" y="272378"/>
                  </a:cubicBezTo>
                  <a:cubicBezTo>
                    <a:pt x="201190" y="281903"/>
                    <a:pt x="171836" y="284847"/>
                    <a:pt x="156336" y="292207"/>
                  </a:cubicBezTo>
                  <a:cubicBezTo>
                    <a:pt x="140923" y="299568"/>
                    <a:pt x="127674" y="312037"/>
                    <a:pt x="114426" y="345894"/>
                  </a:cubicBezTo>
                  <a:cubicBezTo>
                    <a:pt x="101178" y="379751"/>
                    <a:pt x="108538" y="400273"/>
                    <a:pt x="96762" y="430493"/>
                  </a:cubicBezTo>
                  <a:cubicBezTo>
                    <a:pt x="84985" y="460627"/>
                    <a:pt x="72516" y="502537"/>
                    <a:pt x="65848" y="531978"/>
                  </a:cubicBezTo>
                  <a:cubicBezTo>
                    <a:pt x="59268" y="561419"/>
                    <a:pt x="45240" y="626795"/>
                    <a:pt x="36408" y="660652"/>
                  </a:cubicBezTo>
                  <a:cubicBezTo>
                    <a:pt x="27575" y="694509"/>
                    <a:pt x="27575" y="709922"/>
                    <a:pt x="23159" y="751139"/>
                  </a:cubicBezTo>
                  <a:cubicBezTo>
                    <a:pt x="18743" y="792270"/>
                    <a:pt x="15106" y="851844"/>
                    <a:pt x="15106" y="851844"/>
                  </a:cubicBezTo>
                  <a:cubicBezTo>
                    <a:pt x="15106" y="851844"/>
                    <a:pt x="9218" y="859897"/>
                    <a:pt x="1858" y="865786"/>
                  </a:cubicBezTo>
                  <a:cubicBezTo>
                    <a:pt x="-5502" y="871674"/>
                    <a:pt x="11383" y="878255"/>
                    <a:pt x="11383" y="878255"/>
                  </a:cubicBezTo>
                  <a:cubicBezTo>
                    <a:pt x="11383" y="878255"/>
                    <a:pt x="4802" y="903279"/>
                    <a:pt x="11383" y="909168"/>
                  </a:cubicBezTo>
                  <a:cubicBezTo>
                    <a:pt x="11383" y="909168"/>
                    <a:pt x="8439" y="928997"/>
                    <a:pt x="4802" y="941553"/>
                  </a:cubicBezTo>
                  <a:cubicBezTo>
                    <a:pt x="1165" y="954022"/>
                    <a:pt x="7746" y="954801"/>
                    <a:pt x="14413" y="965798"/>
                  </a:cubicBezTo>
                  <a:cubicBezTo>
                    <a:pt x="20994" y="976795"/>
                    <a:pt x="18830" y="982683"/>
                    <a:pt x="17358" y="995932"/>
                  </a:cubicBezTo>
                  <a:cubicBezTo>
                    <a:pt x="15885" y="1009180"/>
                    <a:pt x="40131" y="1003292"/>
                    <a:pt x="55631" y="1006929"/>
                  </a:cubicBezTo>
                  <a:cubicBezTo>
                    <a:pt x="71044" y="1010566"/>
                    <a:pt x="69572" y="995932"/>
                    <a:pt x="69572" y="995932"/>
                  </a:cubicBezTo>
                  <a:cubicBezTo>
                    <a:pt x="69572" y="995932"/>
                    <a:pt x="79097" y="998097"/>
                    <a:pt x="81348" y="988572"/>
                  </a:cubicBezTo>
                  <a:cubicBezTo>
                    <a:pt x="83513" y="979047"/>
                    <a:pt x="77711" y="962854"/>
                    <a:pt x="73295" y="952550"/>
                  </a:cubicBezTo>
                  <a:cubicBezTo>
                    <a:pt x="68879" y="942245"/>
                    <a:pt x="71131" y="938609"/>
                    <a:pt x="73295" y="934192"/>
                  </a:cubicBezTo>
                  <a:cubicBezTo>
                    <a:pt x="75547" y="929776"/>
                    <a:pt x="71131" y="909947"/>
                    <a:pt x="71131" y="909947"/>
                  </a:cubicBezTo>
                  <a:cubicBezTo>
                    <a:pt x="71131" y="909947"/>
                    <a:pt x="88795" y="907003"/>
                    <a:pt x="104208" y="886394"/>
                  </a:cubicBezTo>
                  <a:cubicBezTo>
                    <a:pt x="119622" y="865786"/>
                    <a:pt x="113733" y="836431"/>
                    <a:pt x="113733" y="836431"/>
                  </a:cubicBezTo>
                  <a:lnTo>
                    <a:pt x="128454" y="843012"/>
                  </a:lnTo>
                  <a:cubicBezTo>
                    <a:pt x="128454" y="843012"/>
                    <a:pt x="122566" y="882671"/>
                    <a:pt x="124817" y="926053"/>
                  </a:cubicBezTo>
                  <a:cubicBezTo>
                    <a:pt x="126982" y="969435"/>
                    <a:pt x="164562" y="1020870"/>
                    <a:pt x="185864" y="1054727"/>
                  </a:cubicBezTo>
                  <a:cubicBezTo>
                    <a:pt x="207165" y="1088584"/>
                    <a:pt x="202749" y="1129715"/>
                    <a:pt x="203528" y="1145907"/>
                  </a:cubicBezTo>
                  <a:cubicBezTo>
                    <a:pt x="204221" y="1162100"/>
                    <a:pt x="210109" y="1173097"/>
                    <a:pt x="213832" y="1179764"/>
                  </a:cubicBezTo>
                  <a:cubicBezTo>
                    <a:pt x="217469" y="1186345"/>
                    <a:pt x="217469" y="1193013"/>
                    <a:pt x="213140" y="1213621"/>
                  </a:cubicBezTo>
                  <a:cubicBezTo>
                    <a:pt x="208724" y="1234230"/>
                    <a:pt x="221193" y="1239339"/>
                    <a:pt x="227860" y="1250422"/>
                  </a:cubicBezTo>
                  <a:cubicBezTo>
                    <a:pt x="234441" y="1261420"/>
                    <a:pt x="232276" y="1277612"/>
                    <a:pt x="226388" y="1287224"/>
                  </a:cubicBezTo>
                  <a:cubicBezTo>
                    <a:pt x="220500" y="1296749"/>
                    <a:pt x="227081" y="1304109"/>
                    <a:pt x="231497" y="1310776"/>
                  </a:cubicBezTo>
                  <a:cubicBezTo>
                    <a:pt x="235913" y="1317357"/>
                    <a:pt x="233662" y="1326189"/>
                    <a:pt x="231497" y="1340217"/>
                  </a:cubicBezTo>
                  <a:cubicBezTo>
                    <a:pt x="229332" y="1354158"/>
                    <a:pt x="230025" y="1390180"/>
                    <a:pt x="238078" y="1424037"/>
                  </a:cubicBezTo>
                  <a:cubicBezTo>
                    <a:pt x="246131" y="1457894"/>
                    <a:pt x="245438" y="1465947"/>
                    <a:pt x="243966" y="1482832"/>
                  </a:cubicBezTo>
                  <a:cubicBezTo>
                    <a:pt x="242494" y="1499718"/>
                    <a:pt x="237385" y="1550460"/>
                    <a:pt x="239550" y="1583538"/>
                  </a:cubicBezTo>
                  <a:cubicBezTo>
                    <a:pt x="241715" y="1616615"/>
                    <a:pt x="267519" y="1659998"/>
                    <a:pt x="267519" y="1659998"/>
                  </a:cubicBezTo>
                  <a:cubicBezTo>
                    <a:pt x="267519" y="1659998"/>
                    <a:pt x="267519" y="1673939"/>
                    <a:pt x="264575" y="1685022"/>
                  </a:cubicBezTo>
                  <a:cubicBezTo>
                    <a:pt x="261631" y="1696019"/>
                    <a:pt x="253578" y="1712212"/>
                    <a:pt x="255742" y="1727625"/>
                  </a:cubicBezTo>
                  <a:cubicBezTo>
                    <a:pt x="257907" y="1743038"/>
                    <a:pt x="345451" y="1740873"/>
                    <a:pt x="355755" y="1736457"/>
                  </a:cubicBezTo>
                  <a:cubicBezTo>
                    <a:pt x="366059" y="1732041"/>
                    <a:pt x="362336" y="1718793"/>
                    <a:pt x="363115" y="1702600"/>
                  </a:cubicBezTo>
                  <a:cubicBezTo>
                    <a:pt x="363894" y="1686408"/>
                    <a:pt x="363808" y="1674631"/>
                    <a:pt x="363808" y="1674631"/>
                  </a:cubicBezTo>
                  <a:lnTo>
                    <a:pt x="374805" y="1671687"/>
                  </a:lnTo>
                  <a:lnTo>
                    <a:pt x="381386" y="1659218"/>
                  </a:lnTo>
                  <a:cubicBezTo>
                    <a:pt x="381386" y="1659218"/>
                    <a:pt x="387967" y="1681299"/>
                    <a:pt x="391690" y="1701908"/>
                  </a:cubicBezTo>
                  <a:cubicBezTo>
                    <a:pt x="395327" y="1722516"/>
                    <a:pt x="390997" y="1729876"/>
                    <a:pt x="398271" y="1736457"/>
                  </a:cubicBezTo>
                  <a:cubicBezTo>
                    <a:pt x="405631" y="1743038"/>
                    <a:pt x="457066" y="1744597"/>
                    <a:pt x="479840" y="1739401"/>
                  </a:cubicBezTo>
                  <a:cubicBezTo>
                    <a:pt x="502613" y="1734292"/>
                    <a:pt x="501920" y="1734292"/>
                    <a:pt x="500448" y="1716628"/>
                  </a:cubicBezTo>
                  <a:cubicBezTo>
                    <a:pt x="498976" y="1698963"/>
                    <a:pt x="498284" y="1696019"/>
                    <a:pt x="485728" y="1680606"/>
                  </a:cubicBezTo>
                  <a:cubicBezTo>
                    <a:pt x="473259" y="1665193"/>
                    <a:pt x="472480" y="1654109"/>
                    <a:pt x="472480" y="1654109"/>
                  </a:cubicBezTo>
                  <a:cubicBezTo>
                    <a:pt x="472480" y="1654109"/>
                    <a:pt x="483476" y="1637224"/>
                    <a:pt x="485728" y="1618088"/>
                  </a:cubicBezTo>
                  <a:cubicBezTo>
                    <a:pt x="487893" y="1598951"/>
                    <a:pt x="487200" y="1586482"/>
                    <a:pt x="482784" y="1559292"/>
                  </a:cubicBezTo>
                  <a:cubicBezTo>
                    <a:pt x="478368" y="1532103"/>
                    <a:pt x="482784" y="1505606"/>
                    <a:pt x="474731" y="1488721"/>
                  </a:cubicBezTo>
                  <a:cubicBezTo>
                    <a:pt x="466591" y="1471835"/>
                    <a:pt x="470315" y="1465168"/>
                    <a:pt x="472480" y="1446811"/>
                  </a:cubicBezTo>
                  <a:cubicBezTo>
                    <a:pt x="474731" y="1428453"/>
                    <a:pt x="468063" y="1397541"/>
                    <a:pt x="465899" y="1354938"/>
                  </a:cubicBezTo>
                  <a:cubicBezTo>
                    <a:pt x="463734" y="1312335"/>
                    <a:pt x="462954" y="1287310"/>
                    <a:pt x="458538" y="1274754"/>
                  </a:cubicBezTo>
                  <a:cubicBezTo>
                    <a:pt x="454122" y="1262285"/>
                    <a:pt x="461482" y="1254925"/>
                    <a:pt x="464426" y="1246786"/>
                  </a:cubicBezTo>
                  <a:cubicBezTo>
                    <a:pt x="467371" y="1238733"/>
                    <a:pt x="465899" y="1235009"/>
                    <a:pt x="459318" y="1227649"/>
                  </a:cubicBezTo>
                  <a:cubicBezTo>
                    <a:pt x="452737" y="1220289"/>
                    <a:pt x="455681" y="1218817"/>
                    <a:pt x="461482" y="1209985"/>
                  </a:cubicBezTo>
                  <a:cubicBezTo>
                    <a:pt x="467371" y="1201152"/>
                    <a:pt x="464426" y="1201152"/>
                    <a:pt x="460790" y="1198208"/>
                  </a:cubicBezTo>
                  <a:cubicBezTo>
                    <a:pt x="457153" y="1195264"/>
                    <a:pt x="453429" y="1182795"/>
                    <a:pt x="457066" y="1176907"/>
                  </a:cubicBezTo>
                  <a:cubicBezTo>
                    <a:pt x="460790" y="1171019"/>
                    <a:pt x="463647" y="1165910"/>
                    <a:pt x="460010" y="1154826"/>
                  </a:cubicBezTo>
                  <a:cubicBezTo>
                    <a:pt x="456374" y="1143829"/>
                    <a:pt x="461482" y="1129109"/>
                    <a:pt x="477675" y="1078366"/>
                  </a:cubicBezTo>
                  <a:cubicBezTo>
                    <a:pt x="493867" y="1027624"/>
                    <a:pt x="503392" y="998963"/>
                    <a:pt x="508588" y="951944"/>
                  </a:cubicBezTo>
                  <a:cubicBezTo>
                    <a:pt x="513697" y="904925"/>
                    <a:pt x="509281" y="872540"/>
                    <a:pt x="506423" y="857127"/>
                  </a:cubicBezTo>
                  <a:cubicBezTo>
                    <a:pt x="503479" y="841713"/>
                    <a:pt x="506423" y="820325"/>
                    <a:pt x="510060" y="818161"/>
                  </a:cubicBezTo>
                  <a:cubicBezTo>
                    <a:pt x="513697" y="815996"/>
                    <a:pt x="521836" y="811580"/>
                    <a:pt x="521836" y="801275"/>
                  </a:cubicBezTo>
                  <a:cubicBezTo>
                    <a:pt x="521836" y="790971"/>
                    <a:pt x="512311" y="781446"/>
                    <a:pt x="502700" y="769670"/>
                  </a:cubicBezTo>
                  <a:cubicBezTo>
                    <a:pt x="493175" y="757893"/>
                    <a:pt x="503392" y="750533"/>
                    <a:pt x="513004" y="744645"/>
                  </a:cubicBezTo>
                  <a:cubicBezTo>
                    <a:pt x="522529" y="738757"/>
                    <a:pt x="514476" y="726288"/>
                    <a:pt x="514476" y="726288"/>
                  </a:cubicBezTo>
                  <a:lnTo>
                    <a:pt x="510060" y="702735"/>
                  </a:lnTo>
                  <a:cubicBezTo>
                    <a:pt x="510060" y="702735"/>
                    <a:pt x="519585" y="721092"/>
                    <a:pt x="522529" y="738757"/>
                  </a:cubicBezTo>
                  <a:cubicBezTo>
                    <a:pt x="525473" y="756421"/>
                    <a:pt x="523222" y="761530"/>
                    <a:pt x="527638" y="780667"/>
                  </a:cubicBezTo>
                  <a:cubicBezTo>
                    <a:pt x="532054" y="799803"/>
                    <a:pt x="527638" y="815217"/>
                    <a:pt x="524001" y="827686"/>
                  </a:cubicBezTo>
                  <a:cubicBezTo>
                    <a:pt x="520278" y="840155"/>
                    <a:pt x="520364" y="848294"/>
                    <a:pt x="526166" y="863015"/>
                  </a:cubicBezTo>
                  <a:cubicBezTo>
                    <a:pt x="532054" y="877735"/>
                    <a:pt x="544523" y="899037"/>
                    <a:pt x="557079" y="913757"/>
                  </a:cubicBezTo>
                  <a:cubicBezTo>
                    <a:pt x="569548" y="928477"/>
                    <a:pt x="584268" y="925533"/>
                    <a:pt x="584268" y="925533"/>
                  </a:cubicBezTo>
                  <a:cubicBezTo>
                    <a:pt x="584268" y="925533"/>
                    <a:pt x="582104" y="940947"/>
                    <a:pt x="582104" y="949779"/>
                  </a:cubicBezTo>
                  <a:cubicBezTo>
                    <a:pt x="582104" y="958611"/>
                    <a:pt x="587212" y="963027"/>
                    <a:pt x="590936" y="975496"/>
                  </a:cubicBezTo>
                  <a:cubicBezTo>
                    <a:pt x="594573" y="987965"/>
                    <a:pt x="586520" y="1001993"/>
                    <a:pt x="590936" y="1010046"/>
                  </a:cubicBezTo>
                  <a:cubicBezTo>
                    <a:pt x="595352" y="1018099"/>
                    <a:pt x="599768" y="1007881"/>
                    <a:pt x="604184" y="997577"/>
                  </a:cubicBezTo>
                  <a:cubicBezTo>
                    <a:pt x="608600" y="987273"/>
                    <a:pt x="608600" y="977748"/>
                    <a:pt x="609293" y="969608"/>
                  </a:cubicBezTo>
                  <a:cubicBezTo>
                    <a:pt x="610072" y="961469"/>
                    <a:pt x="616653" y="964499"/>
                    <a:pt x="622542" y="965192"/>
                  </a:cubicBezTo>
                  <a:cubicBezTo>
                    <a:pt x="628430" y="965971"/>
                    <a:pt x="626178" y="976189"/>
                    <a:pt x="626178" y="985021"/>
                  </a:cubicBezTo>
                  <a:cubicBezTo>
                    <a:pt x="626178" y="993853"/>
                    <a:pt x="620290" y="1001214"/>
                    <a:pt x="612930" y="1007795"/>
                  </a:cubicBezTo>
                  <a:cubicBezTo>
                    <a:pt x="605570" y="1014376"/>
                    <a:pt x="595266" y="1027624"/>
                    <a:pt x="602626" y="1031347"/>
                  </a:cubicBezTo>
                  <a:cubicBezTo>
                    <a:pt x="609986" y="1035071"/>
                    <a:pt x="634231" y="1013683"/>
                    <a:pt x="646700" y="1009267"/>
                  </a:cubicBezTo>
                  <a:cubicBezTo>
                    <a:pt x="659169" y="1004851"/>
                    <a:pt x="653368" y="988658"/>
                    <a:pt x="657697" y="968136"/>
                  </a:cubicBezTo>
                  <a:cubicBezTo>
                    <a:pt x="662114" y="947528"/>
                    <a:pt x="653281" y="943111"/>
                    <a:pt x="650337" y="927698"/>
                  </a:cubicBezTo>
                  <a:cubicBezTo>
                    <a:pt x="647393" y="912285"/>
                    <a:pt x="654753" y="906397"/>
                    <a:pt x="654753" y="906397"/>
                  </a:cubicBezTo>
                  <a:cubicBezTo>
                    <a:pt x="654753" y="906397"/>
                    <a:pt x="666530" y="901981"/>
                    <a:pt x="673890" y="899816"/>
                  </a:cubicBezTo>
                  <a:cubicBezTo>
                    <a:pt x="681250" y="897651"/>
                    <a:pt x="675362" y="884403"/>
                    <a:pt x="668781" y="871154"/>
                  </a:cubicBezTo>
                  <a:cubicBezTo>
                    <a:pt x="662200" y="857906"/>
                    <a:pt x="674669" y="843965"/>
                    <a:pt x="679085" y="823356"/>
                  </a:cubicBezTo>
                  <a:cubicBezTo>
                    <a:pt x="683415" y="802401"/>
                    <a:pt x="673803" y="795041"/>
                    <a:pt x="662806" y="781792"/>
                  </a:cubicBezTo>
                  <a:close/>
                  <a:moveTo>
                    <a:pt x="39352" y="964066"/>
                  </a:moveTo>
                  <a:cubicBezTo>
                    <a:pt x="39352" y="957485"/>
                    <a:pt x="40044" y="948653"/>
                    <a:pt x="44461" y="947181"/>
                  </a:cubicBezTo>
                  <a:cubicBezTo>
                    <a:pt x="48877" y="945709"/>
                    <a:pt x="53293" y="949346"/>
                    <a:pt x="53293" y="949346"/>
                  </a:cubicBezTo>
                  <a:lnTo>
                    <a:pt x="54765" y="959650"/>
                  </a:lnTo>
                  <a:lnTo>
                    <a:pt x="57709" y="974371"/>
                  </a:lnTo>
                  <a:cubicBezTo>
                    <a:pt x="57709" y="974371"/>
                    <a:pt x="39352" y="970734"/>
                    <a:pt x="39352" y="964066"/>
                  </a:cubicBezTo>
                  <a:close/>
                </a:path>
              </a:pathLst>
            </a:custGeom>
            <a:solidFill>
              <a:srgbClr val="FBA329"/>
            </a:solidFill>
            <a:ln w="865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16" name="Freeform 227">
              <a:extLst>
                <a:ext uri="{FF2B5EF4-FFF2-40B4-BE49-F238E27FC236}">
                  <a16:creationId xmlns:a16="http://schemas.microsoft.com/office/drawing/2014/main" id="{8C72B836-4B18-328E-EA99-FFA6313CB6E8}"/>
                </a:ext>
              </a:extLst>
            </p:cNvPr>
            <p:cNvSpPr/>
            <p:nvPr/>
          </p:nvSpPr>
          <p:spPr>
            <a:xfrm>
              <a:off x="2510085" y="3825164"/>
              <a:ext cx="416937" cy="647186"/>
            </a:xfrm>
            <a:custGeom>
              <a:avLst/>
              <a:gdLst>
                <a:gd name="connsiteX0" fmla="*/ 1147104 w 1160318"/>
                <a:gd name="connsiteY0" fmla="*/ 898194 h 1801090"/>
                <a:gd name="connsiteX1" fmla="*/ 1160959 w 1160318"/>
                <a:gd name="connsiteY1" fmla="*/ 866588 h 1801090"/>
                <a:gd name="connsiteX2" fmla="*/ 1136626 w 1160318"/>
                <a:gd name="connsiteY2" fmla="*/ 819829 h 1801090"/>
                <a:gd name="connsiteX3" fmla="*/ 1132037 w 1160318"/>
                <a:gd name="connsiteY3" fmla="*/ 778352 h 1801090"/>
                <a:gd name="connsiteX4" fmla="*/ 1125456 w 1160318"/>
                <a:gd name="connsiteY4" fmla="*/ 761207 h 1801090"/>
                <a:gd name="connsiteX5" fmla="*/ 1125456 w 1160318"/>
                <a:gd name="connsiteY5" fmla="*/ 734884 h 1801090"/>
                <a:gd name="connsiteX6" fmla="*/ 1114286 w 1160318"/>
                <a:gd name="connsiteY6" fmla="*/ 713149 h 1801090"/>
                <a:gd name="connsiteX7" fmla="*/ 1105714 w 1160318"/>
                <a:gd name="connsiteY7" fmla="*/ 659809 h 1801090"/>
                <a:gd name="connsiteX8" fmla="*/ 1082681 w 1160318"/>
                <a:gd name="connsiteY8" fmla="*/ 578154 h 1801090"/>
                <a:gd name="connsiteX9" fmla="*/ 1064929 w 1160318"/>
                <a:gd name="connsiteY9" fmla="*/ 512258 h 1801090"/>
                <a:gd name="connsiteX10" fmla="*/ 1044494 w 1160318"/>
                <a:gd name="connsiteY10" fmla="*/ 438483 h 1801090"/>
                <a:gd name="connsiteX11" fmla="*/ 1026743 w 1160318"/>
                <a:gd name="connsiteY11" fmla="*/ 371981 h 1801090"/>
                <a:gd name="connsiteX12" fmla="*/ 988556 w 1160318"/>
                <a:gd name="connsiteY12" fmla="*/ 313359 h 1801090"/>
                <a:gd name="connsiteX13" fmla="*/ 947079 w 1160318"/>
                <a:gd name="connsiteY13" fmla="*/ 289027 h 1801090"/>
                <a:gd name="connsiteX14" fmla="*/ 868108 w 1160318"/>
                <a:gd name="connsiteY14" fmla="*/ 258720 h 1801090"/>
                <a:gd name="connsiteX15" fmla="*/ 863519 w 1160318"/>
                <a:gd name="connsiteY15" fmla="*/ 248156 h 1801090"/>
                <a:gd name="connsiteX16" fmla="*/ 851050 w 1160318"/>
                <a:gd name="connsiteY16" fmla="*/ 236986 h 1801090"/>
                <a:gd name="connsiteX17" fmla="*/ 840486 w 1160318"/>
                <a:gd name="connsiteY17" fmla="*/ 214645 h 1801090"/>
                <a:gd name="connsiteX18" fmla="*/ 817452 w 1160318"/>
                <a:gd name="connsiteY18" fmla="*/ 213346 h 1801090"/>
                <a:gd name="connsiteX19" fmla="*/ 816154 w 1160318"/>
                <a:gd name="connsiteY19" fmla="*/ 195595 h 1801090"/>
                <a:gd name="connsiteX20" fmla="*/ 821436 w 1160318"/>
                <a:gd name="connsiteY20" fmla="*/ 180442 h 1801090"/>
                <a:gd name="connsiteX21" fmla="*/ 841871 w 1160318"/>
                <a:gd name="connsiteY21" fmla="*/ 170571 h 1801090"/>
                <a:gd name="connsiteX22" fmla="*/ 845854 w 1160318"/>
                <a:gd name="connsiteY22" fmla="*/ 150828 h 1801090"/>
                <a:gd name="connsiteX23" fmla="*/ 845854 w 1160318"/>
                <a:gd name="connsiteY23" fmla="*/ 124504 h 1801090"/>
                <a:gd name="connsiteX24" fmla="*/ 835290 w 1160318"/>
                <a:gd name="connsiteY24" fmla="*/ 107359 h 1801090"/>
                <a:gd name="connsiteX25" fmla="*/ 833991 w 1160318"/>
                <a:gd name="connsiteY25" fmla="*/ 89608 h 1801090"/>
                <a:gd name="connsiteX26" fmla="*/ 823427 w 1160318"/>
                <a:gd name="connsiteY26" fmla="*/ 39558 h 1801090"/>
                <a:gd name="connsiteX27" fmla="*/ 739174 w 1160318"/>
                <a:gd name="connsiteY27" fmla="*/ 73 h 1801090"/>
                <a:gd name="connsiteX28" fmla="*/ 660117 w 1160318"/>
                <a:gd name="connsiteY28" fmla="*/ 48131 h 1801090"/>
                <a:gd name="connsiteX29" fmla="*/ 647648 w 1160318"/>
                <a:gd name="connsiteY29" fmla="*/ 107359 h 1801090"/>
                <a:gd name="connsiteX30" fmla="*/ 637776 w 1160318"/>
                <a:gd name="connsiteY30" fmla="*/ 113940 h 1801090"/>
                <a:gd name="connsiteX31" fmla="*/ 642366 w 1160318"/>
                <a:gd name="connsiteY31" fmla="*/ 130392 h 1801090"/>
                <a:gd name="connsiteX32" fmla="*/ 642366 w 1160318"/>
                <a:gd name="connsiteY32" fmla="*/ 171869 h 1801090"/>
                <a:gd name="connsiteX33" fmla="*/ 660810 w 1160318"/>
                <a:gd name="connsiteY33" fmla="*/ 186330 h 1801090"/>
                <a:gd name="connsiteX34" fmla="*/ 671374 w 1160318"/>
                <a:gd name="connsiteY34" fmla="*/ 213346 h 1801090"/>
                <a:gd name="connsiteX35" fmla="*/ 687220 w 1160318"/>
                <a:gd name="connsiteY35" fmla="*/ 239670 h 1801090"/>
                <a:gd name="connsiteX36" fmla="*/ 682630 w 1160318"/>
                <a:gd name="connsiteY36" fmla="*/ 250840 h 1801090"/>
                <a:gd name="connsiteX37" fmla="*/ 657606 w 1160318"/>
                <a:gd name="connsiteY37" fmla="*/ 262703 h 1801090"/>
                <a:gd name="connsiteX38" fmla="*/ 612838 w 1160318"/>
                <a:gd name="connsiteY38" fmla="*/ 287035 h 1801090"/>
                <a:gd name="connsiteX39" fmla="*/ 580540 w 1160318"/>
                <a:gd name="connsiteY39" fmla="*/ 296907 h 1801090"/>
                <a:gd name="connsiteX40" fmla="*/ 546943 w 1160318"/>
                <a:gd name="connsiteY40" fmla="*/ 324529 h 1801090"/>
                <a:gd name="connsiteX41" fmla="*/ 508063 w 1160318"/>
                <a:gd name="connsiteY41" fmla="*/ 399604 h 1801090"/>
                <a:gd name="connsiteX42" fmla="*/ 461304 w 1160318"/>
                <a:gd name="connsiteY42" fmla="*/ 534599 h 1801090"/>
                <a:gd name="connsiteX43" fmla="*/ 435673 w 1160318"/>
                <a:gd name="connsiteY43" fmla="*/ 658424 h 1801090"/>
                <a:gd name="connsiteX44" fmla="*/ 440955 w 1160318"/>
                <a:gd name="connsiteY44" fmla="*/ 736096 h 1801090"/>
                <a:gd name="connsiteX45" fmla="*/ 433075 w 1160318"/>
                <a:gd name="connsiteY45" fmla="*/ 770992 h 1801090"/>
                <a:gd name="connsiteX46" fmla="*/ 433768 w 1160318"/>
                <a:gd name="connsiteY46" fmla="*/ 806581 h 1801090"/>
                <a:gd name="connsiteX47" fmla="*/ 431170 w 1160318"/>
                <a:gd name="connsiteY47" fmla="*/ 828315 h 1801090"/>
                <a:gd name="connsiteX48" fmla="*/ 430478 w 1160318"/>
                <a:gd name="connsiteY48" fmla="*/ 859315 h 1801090"/>
                <a:gd name="connsiteX49" fmla="*/ 421905 w 1160318"/>
                <a:gd name="connsiteY49" fmla="*/ 888323 h 1801090"/>
                <a:gd name="connsiteX50" fmla="*/ 415324 w 1160318"/>
                <a:gd name="connsiteY50" fmla="*/ 856024 h 1801090"/>
                <a:gd name="connsiteX51" fmla="*/ 392291 w 1160318"/>
                <a:gd name="connsiteY51" fmla="*/ 794112 h 1801090"/>
                <a:gd name="connsiteX52" fmla="*/ 384411 w 1160318"/>
                <a:gd name="connsiteY52" fmla="*/ 739473 h 1801090"/>
                <a:gd name="connsiteX53" fmla="*/ 373241 w 1160318"/>
                <a:gd name="connsiteY53" fmla="*/ 682842 h 1801090"/>
                <a:gd name="connsiteX54" fmla="*/ 331071 w 1160318"/>
                <a:gd name="connsiteY54" fmla="*/ 634785 h 1801090"/>
                <a:gd name="connsiteX55" fmla="*/ 287603 w 1160318"/>
                <a:gd name="connsiteY55" fmla="*/ 611058 h 1801090"/>
                <a:gd name="connsiteX56" fmla="*/ 279030 w 1160318"/>
                <a:gd name="connsiteY56" fmla="*/ 584042 h 1801090"/>
                <a:gd name="connsiteX57" fmla="*/ 263184 w 1160318"/>
                <a:gd name="connsiteY57" fmla="*/ 578154 h 1801090"/>
                <a:gd name="connsiteX58" fmla="*/ 281628 w 1160318"/>
                <a:gd name="connsiteY58" fmla="*/ 551138 h 1801090"/>
                <a:gd name="connsiteX59" fmla="*/ 300764 w 1160318"/>
                <a:gd name="connsiteY59" fmla="*/ 507669 h 1801090"/>
                <a:gd name="connsiteX60" fmla="*/ 300764 w 1160318"/>
                <a:gd name="connsiteY60" fmla="*/ 443765 h 1801090"/>
                <a:gd name="connsiteX61" fmla="*/ 234263 w 1160318"/>
                <a:gd name="connsiteY61" fmla="*/ 375272 h 1801090"/>
                <a:gd name="connsiteX62" fmla="*/ 140745 w 1160318"/>
                <a:gd name="connsiteY62" fmla="*/ 375964 h 1801090"/>
                <a:gd name="connsiteX63" fmla="*/ 71645 w 1160318"/>
                <a:gd name="connsiteY63" fmla="*/ 435192 h 1801090"/>
                <a:gd name="connsiteX64" fmla="*/ 76234 w 1160318"/>
                <a:gd name="connsiteY64" fmla="*/ 469482 h 1801090"/>
                <a:gd name="connsiteX65" fmla="*/ 82209 w 1160318"/>
                <a:gd name="connsiteY65" fmla="*/ 503080 h 1801090"/>
                <a:gd name="connsiteX66" fmla="*/ 95371 w 1160318"/>
                <a:gd name="connsiteY66" fmla="*/ 512951 h 1801090"/>
                <a:gd name="connsiteX67" fmla="*/ 75628 w 1160318"/>
                <a:gd name="connsiteY67" fmla="*/ 544557 h 1801090"/>
                <a:gd name="connsiteX68" fmla="*/ 93379 w 1160318"/>
                <a:gd name="connsiteY68" fmla="*/ 555727 h 1801090"/>
                <a:gd name="connsiteX69" fmla="*/ 92080 w 1160318"/>
                <a:gd name="connsiteY69" fmla="*/ 567590 h 1801090"/>
                <a:gd name="connsiteX70" fmla="*/ 94072 w 1160318"/>
                <a:gd name="connsiteY70" fmla="*/ 576769 h 1801090"/>
                <a:gd name="connsiteX71" fmla="*/ 100653 w 1160318"/>
                <a:gd name="connsiteY71" fmla="*/ 579366 h 1801090"/>
                <a:gd name="connsiteX72" fmla="*/ 99960 w 1160318"/>
                <a:gd name="connsiteY72" fmla="*/ 587246 h 1801090"/>
                <a:gd name="connsiteX73" fmla="*/ 105242 w 1160318"/>
                <a:gd name="connsiteY73" fmla="*/ 589238 h 1801090"/>
                <a:gd name="connsiteX74" fmla="*/ 102644 w 1160318"/>
                <a:gd name="connsiteY74" fmla="*/ 599802 h 1801090"/>
                <a:gd name="connsiteX75" fmla="*/ 105935 w 1160318"/>
                <a:gd name="connsiteY75" fmla="*/ 609673 h 1801090"/>
                <a:gd name="connsiteX76" fmla="*/ 71732 w 1160318"/>
                <a:gd name="connsiteY76" fmla="*/ 624134 h 1801090"/>
                <a:gd name="connsiteX77" fmla="*/ 58570 w 1160318"/>
                <a:gd name="connsiteY77" fmla="*/ 692627 h 1801090"/>
                <a:gd name="connsiteX78" fmla="*/ 52681 w 1160318"/>
                <a:gd name="connsiteY78" fmla="*/ 748565 h 1801090"/>
                <a:gd name="connsiteX79" fmla="*/ 51383 w 1160318"/>
                <a:gd name="connsiteY79" fmla="*/ 796623 h 1801090"/>
                <a:gd name="connsiteX80" fmla="*/ 35536 w 1160318"/>
                <a:gd name="connsiteY80" fmla="*/ 817058 h 1801090"/>
                <a:gd name="connsiteX81" fmla="*/ 48698 w 1160318"/>
                <a:gd name="connsiteY81" fmla="*/ 834203 h 1801090"/>
                <a:gd name="connsiteX82" fmla="*/ 24972 w 1160318"/>
                <a:gd name="connsiteY82" fmla="*/ 842776 h 1801090"/>
                <a:gd name="connsiteX83" fmla="*/ 17699 w 1160318"/>
                <a:gd name="connsiteY83" fmla="*/ 863817 h 1801090"/>
                <a:gd name="connsiteX84" fmla="*/ 9819 w 1160318"/>
                <a:gd name="connsiteY84" fmla="*/ 888842 h 1801090"/>
                <a:gd name="connsiteX85" fmla="*/ 5230 w 1160318"/>
                <a:gd name="connsiteY85" fmla="*/ 915166 h 1801090"/>
                <a:gd name="connsiteX86" fmla="*/ 640 w 1160318"/>
                <a:gd name="connsiteY86" fmla="*/ 940883 h 1801090"/>
                <a:gd name="connsiteX87" fmla="*/ 1939 w 1160318"/>
                <a:gd name="connsiteY87" fmla="*/ 957336 h 1801090"/>
                <a:gd name="connsiteX88" fmla="*/ 9213 w 1160318"/>
                <a:gd name="connsiteY88" fmla="*/ 988941 h 1801090"/>
                <a:gd name="connsiteX89" fmla="*/ 18391 w 1160318"/>
                <a:gd name="connsiteY89" fmla="*/ 1023231 h 1801090"/>
                <a:gd name="connsiteX90" fmla="*/ 33545 w 1160318"/>
                <a:gd name="connsiteY90" fmla="*/ 1035787 h 1801090"/>
                <a:gd name="connsiteX91" fmla="*/ 44715 w 1160318"/>
                <a:gd name="connsiteY91" fmla="*/ 1053538 h 1801090"/>
                <a:gd name="connsiteX92" fmla="*/ 68441 w 1160318"/>
                <a:gd name="connsiteY92" fmla="*/ 1048949 h 1801090"/>
                <a:gd name="connsiteX93" fmla="*/ 80304 w 1160318"/>
                <a:gd name="connsiteY93" fmla="*/ 1051546 h 1801090"/>
                <a:gd name="connsiteX94" fmla="*/ 65843 w 1160318"/>
                <a:gd name="connsiteY94" fmla="*/ 1097007 h 1801090"/>
                <a:gd name="connsiteX95" fmla="*/ 67835 w 1160318"/>
                <a:gd name="connsiteY95" fmla="*/ 1166799 h 1801090"/>
                <a:gd name="connsiteX96" fmla="*/ 61947 w 1160318"/>
                <a:gd name="connsiteY96" fmla="*/ 1261010 h 1801090"/>
                <a:gd name="connsiteX97" fmla="*/ 51383 w 1160318"/>
                <a:gd name="connsiteY97" fmla="*/ 1332794 h 1801090"/>
                <a:gd name="connsiteX98" fmla="*/ 53980 w 1160318"/>
                <a:gd name="connsiteY98" fmla="*/ 1357819 h 1801090"/>
                <a:gd name="connsiteX99" fmla="*/ 49997 w 1160318"/>
                <a:gd name="connsiteY99" fmla="*/ 1390723 h 1801090"/>
                <a:gd name="connsiteX100" fmla="*/ 55885 w 1160318"/>
                <a:gd name="connsiteY100" fmla="*/ 1464498 h 1801090"/>
                <a:gd name="connsiteX101" fmla="*/ 75022 w 1160318"/>
                <a:gd name="connsiteY101" fmla="*/ 1593606 h 1801090"/>
                <a:gd name="connsiteX102" fmla="*/ 75022 w 1160318"/>
                <a:gd name="connsiteY102" fmla="*/ 1640365 h 1801090"/>
                <a:gd name="connsiteX103" fmla="*/ 88876 w 1160318"/>
                <a:gd name="connsiteY103" fmla="*/ 1679850 h 1801090"/>
                <a:gd name="connsiteX104" fmla="*/ 54673 w 1160318"/>
                <a:gd name="connsiteY104" fmla="*/ 1730592 h 1801090"/>
                <a:gd name="connsiteX105" fmla="*/ 46100 w 1160318"/>
                <a:gd name="connsiteY105" fmla="*/ 1766787 h 1801090"/>
                <a:gd name="connsiteX106" fmla="*/ 93552 w 1160318"/>
                <a:gd name="connsiteY106" fmla="*/ 1773368 h 1801090"/>
                <a:gd name="connsiteX107" fmla="*/ 146892 w 1160318"/>
                <a:gd name="connsiteY107" fmla="*/ 1751634 h 1801090"/>
                <a:gd name="connsiteX108" fmla="*/ 196249 w 1160318"/>
                <a:gd name="connsiteY108" fmla="*/ 1728601 h 1801090"/>
                <a:gd name="connsiteX109" fmla="*/ 192959 w 1160318"/>
                <a:gd name="connsiteY109" fmla="*/ 1683833 h 1801090"/>
                <a:gd name="connsiteX110" fmla="*/ 200232 w 1160318"/>
                <a:gd name="connsiteY110" fmla="*/ 1660800 h 1801090"/>
                <a:gd name="connsiteX111" fmla="*/ 186378 w 1160318"/>
                <a:gd name="connsiteY111" fmla="*/ 1610058 h 1801090"/>
                <a:gd name="connsiteX112" fmla="*/ 167241 w 1160318"/>
                <a:gd name="connsiteY112" fmla="*/ 1525112 h 1801090"/>
                <a:gd name="connsiteX113" fmla="*/ 160660 w 1160318"/>
                <a:gd name="connsiteY113" fmla="*/ 1456619 h 1801090"/>
                <a:gd name="connsiteX114" fmla="*/ 160660 w 1160318"/>
                <a:gd name="connsiteY114" fmla="*/ 1424320 h 1801090"/>
                <a:gd name="connsiteX115" fmla="*/ 152088 w 1160318"/>
                <a:gd name="connsiteY115" fmla="*/ 1402586 h 1801090"/>
                <a:gd name="connsiteX116" fmla="*/ 157976 w 1160318"/>
                <a:gd name="connsiteY116" fmla="*/ 1376868 h 1801090"/>
                <a:gd name="connsiteX117" fmla="*/ 152694 w 1160318"/>
                <a:gd name="connsiteY117" fmla="*/ 1354441 h 1801090"/>
                <a:gd name="connsiteX118" fmla="*/ 167847 w 1160318"/>
                <a:gd name="connsiteY118" fmla="*/ 1316255 h 1801090"/>
                <a:gd name="connsiteX119" fmla="*/ 163258 w 1160318"/>
                <a:gd name="connsiteY119" fmla="*/ 1284649 h 1801090"/>
                <a:gd name="connsiteX120" fmla="*/ 177719 w 1160318"/>
                <a:gd name="connsiteY120" fmla="*/ 1241181 h 1801090"/>
                <a:gd name="connsiteX121" fmla="*/ 198154 w 1160318"/>
                <a:gd name="connsiteY121" fmla="*/ 1199011 h 1801090"/>
                <a:gd name="connsiteX122" fmla="*/ 210017 w 1160318"/>
                <a:gd name="connsiteY122" fmla="*/ 1241181 h 1801090"/>
                <a:gd name="connsiteX123" fmla="*/ 227162 w 1160318"/>
                <a:gd name="connsiteY123" fmla="*/ 1320844 h 1801090"/>
                <a:gd name="connsiteX124" fmla="*/ 250195 w 1160318"/>
                <a:gd name="connsiteY124" fmla="*/ 1391935 h 1801090"/>
                <a:gd name="connsiteX125" fmla="*/ 246905 w 1160318"/>
                <a:gd name="connsiteY125" fmla="*/ 1438695 h 1801090"/>
                <a:gd name="connsiteX126" fmla="*/ 252793 w 1160318"/>
                <a:gd name="connsiteY126" fmla="*/ 1455839 h 1801090"/>
                <a:gd name="connsiteX127" fmla="*/ 246905 w 1160318"/>
                <a:gd name="connsiteY127" fmla="*/ 1486146 h 1801090"/>
                <a:gd name="connsiteX128" fmla="*/ 248204 w 1160318"/>
                <a:gd name="connsiteY128" fmla="*/ 1553341 h 1801090"/>
                <a:gd name="connsiteX129" fmla="*/ 256776 w 1160318"/>
                <a:gd name="connsiteY129" fmla="*/ 1649457 h 1801090"/>
                <a:gd name="connsiteX130" fmla="*/ 240930 w 1160318"/>
                <a:gd name="connsiteY130" fmla="*/ 1675780 h 1801090"/>
                <a:gd name="connsiteX131" fmla="*/ 260067 w 1160318"/>
                <a:gd name="connsiteY131" fmla="*/ 1709378 h 1801090"/>
                <a:gd name="connsiteX132" fmla="*/ 260067 w 1160318"/>
                <a:gd name="connsiteY132" fmla="*/ 1735095 h 1801090"/>
                <a:gd name="connsiteX133" fmla="*/ 276519 w 1160318"/>
                <a:gd name="connsiteY133" fmla="*/ 1752240 h 1801090"/>
                <a:gd name="connsiteX134" fmla="*/ 290980 w 1160318"/>
                <a:gd name="connsiteY134" fmla="*/ 1781854 h 1801090"/>
                <a:gd name="connsiteX135" fmla="*/ 368652 w 1160318"/>
                <a:gd name="connsiteY135" fmla="*/ 1779256 h 1801090"/>
                <a:gd name="connsiteX136" fmla="*/ 376531 w 1160318"/>
                <a:gd name="connsiteY136" fmla="*/ 1745053 h 1801090"/>
                <a:gd name="connsiteX137" fmla="*/ 356789 w 1160318"/>
                <a:gd name="connsiteY137" fmla="*/ 1722626 h 1801090"/>
                <a:gd name="connsiteX138" fmla="*/ 346917 w 1160318"/>
                <a:gd name="connsiteY138" fmla="*/ 1693012 h 1801090"/>
                <a:gd name="connsiteX139" fmla="*/ 363370 w 1160318"/>
                <a:gd name="connsiteY139" fmla="*/ 1667294 h 1801090"/>
                <a:gd name="connsiteX140" fmla="*/ 341635 w 1160318"/>
                <a:gd name="connsiteY140" fmla="*/ 1645560 h 1801090"/>
                <a:gd name="connsiteX141" fmla="*/ 352199 w 1160318"/>
                <a:gd name="connsiteY141" fmla="*/ 1601485 h 1801090"/>
                <a:gd name="connsiteX142" fmla="*/ 356789 w 1160318"/>
                <a:gd name="connsiteY142" fmla="*/ 1535676 h 1801090"/>
                <a:gd name="connsiteX143" fmla="*/ 348216 w 1160318"/>
                <a:gd name="connsiteY143" fmla="*/ 1470473 h 1801090"/>
                <a:gd name="connsiteX144" fmla="*/ 346917 w 1160318"/>
                <a:gd name="connsiteY144" fmla="*/ 1434278 h 1801090"/>
                <a:gd name="connsiteX145" fmla="*/ 347610 w 1160318"/>
                <a:gd name="connsiteY145" fmla="*/ 1396092 h 1801090"/>
                <a:gd name="connsiteX146" fmla="*/ 356182 w 1160318"/>
                <a:gd name="connsiteY146" fmla="*/ 1304565 h 1801090"/>
                <a:gd name="connsiteX147" fmla="*/ 357482 w 1160318"/>
                <a:gd name="connsiteY147" fmla="*/ 1230183 h 1801090"/>
                <a:gd name="connsiteX148" fmla="*/ 360772 w 1160318"/>
                <a:gd name="connsiteY148" fmla="*/ 1132076 h 1801090"/>
                <a:gd name="connsiteX149" fmla="*/ 354191 w 1160318"/>
                <a:gd name="connsiteY149" fmla="*/ 1103068 h 1801090"/>
                <a:gd name="connsiteX150" fmla="*/ 354884 w 1160318"/>
                <a:gd name="connsiteY150" fmla="*/ 1074060 h 1801090"/>
                <a:gd name="connsiteX151" fmla="*/ 355577 w 1160318"/>
                <a:gd name="connsiteY151" fmla="*/ 1039857 h 1801090"/>
                <a:gd name="connsiteX152" fmla="*/ 368132 w 1160318"/>
                <a:gd name="connsiteY152" fmla="*/ 1056309 h 1801090"/>
                <a:gd name="connsiteX153" fmla="*/ 370730 w 1160318"/>
                <a:gd name="connsiteY153" fmla="*/ 1071462 h 1801090"/>
                <a:gd name="connsiteX154" fmla="*/ 384585 w 1160318"/>
                <a:gd name="connsiteY154" fmla="*/ 1084624 h 1801090"/>
                <a:gd name="connsiteX155" fmla="*/ 394456 w 1160318"/>
                <a:gd name="connsiteY155" fmla="*/ 1103674 h 1801090"/>
                <a:gd name="connsiteX156" fmla="*/ 406319 w 1160318"/>
                <a:gd name="connsiteY156" fmla="*/ 1107657 h 1801090"/>
                <a:gd name="connsiteX157" fmla="*/ 419481 w 1160318"/>
                <a:gd name="connsiteY157" fmla="*/ 1123504 h 1801090"/>
                <a:gd name="connsiteX158" fmla="*/ 459659 w 1160318"/>
                <a:gd name="connsiteY158" fmla="*/ 1103068 h 1801090"/>
                <a:gd name="connsiteX159" fmla="*/ 458966 w 1160318"/>
                <a:gd name="connsiteY159" fmla="*/ 1082027 h 1801090"/>
                <a:gd name="connsiteX160" fmla="*/ 441215 w 1160318"/>
                <a:gd name="connsiteY160" fmla="*/ 1064275 h 1801090"/>
                <a:gd name="connsiteX161" fmla="*/ 430651 w 1160318"/>
                <a:gd name="connsiteY161" fmla="*/ 1046524 h 1801090"/>
                <a:gd name="connsiteX162" fmla="*/ 443207 w 1160318"/>
                <a:gd name="connsiteY162" fmla="*/ 1018902 h 1801090"/>
                <a:gd name="connsiteX163" fmla="*/ 441215 w 1160318"/>
                <a:gd name="connsiteY163" fmla="*/ 997860 h 1801090"/>
                <a:gd name="connsiteX164" fmla="*/ 476804 w 1160318"/>
                <a:gd name="connsiteY164" fmla="*/ 1006433 h 1801090"/>
                <a:gd name="connsiteX165" fmla="*/ 478795 w 1160318"/>
                <a:gd name="connsiteY165" fmla="*/ 990587 h 1801090"/>
                <a:gd name="connsiteX166" fmla="*/ 459053 w 1160318"/>
                <a:gd name="connsiteY166" fmla="*/ 978724 h 1801090"/>
                <a:gd name="connsiteX167" fmla="*/ 458360 w 1160318"/>
                <a:gd name="connsiteY167" fmla="*/ 954998 h 1801090"/>
                <a:gd name="connsiteX168" fmla="*/ 476111 w 1160318"/>
                <a:gd name="connsiteY168" fmla="*/ 946425 h 1801090"/>
                <a:gd name="connsiteX169" fmla="*/ 487974 w 1160318"/>
                <a:gd name="connsiteY169" fmla="*/ 970757 h 1801090"/>
                <a:gd name="connsiteX170" fmla="*/ 503820 w 1160318"/>
                <a:gd name="connsiteY170" fmla="*/ 960193 h 1801090"/>
                <a:gd name="connsiteX171" fmla="*/ 503127 w 1160318"/>
                <a:gd name="connsiteY171" fmla="*/ 945040 h 1801090"/>
                <a:gd name="connsiteX172" fmla="*/ 509016 w 1160318"/>
                <a:gd name="connsiteY172" fmla="*/ 929886 h 1801090"/>
                <a:gd name="connsiteX173" fmla="*/ 507024 w 1160318"/>
                <a:gd name="connsiteY173" fmla="*/ 906853 h 1801090"/>
                <a:gd name="connsiteX174" fmla="*/ 493169 w 1160318"/>
                <a:gd name="connsiteY174" fmla="*/ 883820 h 1801090"/>
                <a:gd name="connsiteX175" fmla="*/ 509016 w 1160318"/>
                <a:gd name="connsiteY175" fmla="*/ 852214 h 1801090"/>
                <a:gd name="connsiteX176" fmla="*/ 542613 w 1160318"/>
                <a:gd name="connsiteY176" fmla="*/ 792293 h 1801090"/>
                <a:gd name="connsiteX177" fmla="*/ 559758 w 1160318"/>
                <a:gd name="connsiteY177" fmla="*/ 744928 h 1801090"/>
                <a:gd name="connsiteX178" fmla="*/ 574911 w 1160318"/>
                <a:gd name="connsiteY178" fmla="*/ 765364 h 1801090"/>
                <a:gd name="connsiteX179" fmla="*/ 595953 w 1160318"/>
                <a:gd name="connsiteY179" fmla="*/ 772637 h 1801090"/>
                <a:gd name="connsiteX180" fmla="*/ 571621 w 1160318"/>
                <a:gd name="connsiteY180" fmla="*/ 815413 h 1801090"/>
                <a:gd name="connsiteX181" fmla="*/ 570928 w 1160318"/>
                <a:gd name="connsiteY181" fmla="*/ 893778 h 1801090"/>
                <a:gd name="connsiteX182" fmla="*/ 583397 w 1160318"/>
                <a:gd name="connsiteY182" fmla="*/ 1018209 h 1801090"/>
                <a:gd name="connsiteX183" fmla="*/ 609115 w 1160318"/>
                <a:gd name="connsiteY183" fmla="*/ 1156495 h 1801090"/>
                <a:gd name="connsiteX184" fmla="*/ 619679 w 1160318"/>
                <a:gd name="connsiteY184" fmla="*/ 1267764 h 1801090"/>
                <a:gd name="connsiteX185" fmla="*/ 638815 w 1160318"/>
                <a:gd name="connsiteY185" fmla="*/ 1353402 h 1801090"/>
                <a:gd name="connsiteX186" fmla="*/ 649986 w 1160318"/>
                <a:gd name="connsiteY186" fmla="*/ 1434365 h 1801090"/>
                <a:gd name="connsiteX187" fmla="*/ 660550 w 1160318"/>
                <a:gd name="connsiteY187" fmla="*/ 1545028 h 1801090"/>
                <a:gd name="connsiteX188" fmla="*/ 678301 w 1160318"/>
                <a:gd name="connsiteY188" fmla="*/ 1666169 h 1801090"/>
                <a:gd name="connsiteX189" fmla="*/ 721769 w 1160318"/>
                <a:gd name="connsiteY189" fmla="*/ 1735355 h 1801090"/>
                <a:gd name="connsiteX190" fmla="*/ 695446 w 1160318"/>
                <a:gd name="connsiteY190" fmla="*/ 1762977 h 1801090"/>
                <a:gd name="connsiteX191" fmla="*/ 701334 w 1160318"/>
                <a:gd name="connsiteY191" fmla="*/ 1799173 h 1801090"/>
                <a:gd name="connsiteX192" fmla="*/ 777707 w 1160318"/>
                <a:gd name="connsiteY192" fmla="*/ 1798480 h 1801090"/>
                <a:gd name="connsiteX193" fmla="*/ 823773 w 1160318"/>
                <a:gd name="connsiteY193" fmla="*/ 1766874 h 1801090"/>
                <a:gd name="connsiteX194" fmla="*/ 847500 w 1160318"/>
                <a:gd name="connsiteY194" fmla="*/ 1726090 h 1801090"/>
                <a:gd name="connsiteX195" fmla="*/ 846893 w 1160318"/>
                <a:gd name="connsiteY195" fmla="*/ 1673442 h 1801090"/>
                <a:gd name="connsiteX196" fmla="*/ 869234 w 1160318"/>
                <a:gd name="connsiteY196" fmla="*/ 1692579 h 1801090"/>
                <a:gd name="connsiteX197" fmla="*/ 865943 w 1160318"/>
                <a:gd name="connsiteY197" fmla="*/ 1734056 h 1801090"/>
                <a:gd name="connsiteX198" fmla="*/ 907420 w 1160318"/>
                <a:gd name="connsiteY198" fmla="*/ 1786097 h 1801090"/>
                <a:gd name="connsiteX199" fmla="*/ 972623 w 1160318"/>
                <a:gd name="connsiteY199" fmla="*/ 1750508 h 1801090"/>
                <a:gd name="connsiteX200" fmla="*/ 966043 w 1160318"/>
                <a:gd name="connsiteY200" fmla="*/ 1697861 h 1801090"/>
                <a:gd name="connsiteX201" fmla="*/ 941710 w 1160318"/>
                <a:gd name="connsiteY201" fmla="*/ 1651102 h 1801090"/>
                <a:gd name="connsiteX202" fmla="*/ 954180 w 1160318"/>
                <a:gd name="connsiteY202" fmla="*/ 1642529 h 1801090"/>
                <a:gd name="connsiteX203" fmla="*/ 950196 w 1160318"/>
                <a:gd name="connsiteY203" fmla="*/ 1605642 h 1801090"/>
                <a:gd name="connsiteX204" fmla="*/ 942316 w 1160318"/>
                <a:gd name="connsiteY204" fmla="*/ 1547712 h 1801090"/>
                <a:gd name="connsiteX205" fmla="*/ 950889 w 1160318"/>
                <a:gd name="connsiteY205" fmla="*/ 1513509 h 1801090"/>
                <a:gd name="connsiteX206" fmla="*/ 946906 w 1160318"/>
                <a:gd name="connsiteY206" fmla="*/ 1485194 h 1801090"/>
                <a:gd name="connsiteX207" fmla="*/ 949504 w 1160318"/>
                <a:gd name="connsiteY207" fmla="*/ 1402240 h 1801090"/>
                <a:gd name="connsiteX208" fmla="*/ 956085 w 1160318"/>
                <a:gd name="connsiteY208" fmla="*/ 1308721 h 1801090"/>
                <a:gd name="connsiteX209" fmla="*/ 946213 w 1160318"/>
                <a:gd name="connsiteY209" fmla="*/ 1282398 h 1801090"/>
                <a:gd name="connsiteX210" fmla="*/ 951495 w 1160318"/>
                <a:gd name="connsiteY210" fmla="*/ 1261962 h 1801090"/>
                <a:gd name="connsiteX211" fmla="*/ 940931 w 1160318"/>
                <a:gd name="connsiteY211" fmla="*/ 1249493 h 1801090"/>
                <a:gd name="connsiteX212" fmla="*/ 941624 w 1160318"/>
                <a:gd name="connsiteY212" fmla="*/ 1224468 h 1801090"/>
                <a:gd name="connsiteX213" fmla="*/ 935649 w 1160318"/>
                <a:gd name="connsiteY213" fmla="*/ 1206025 h 1801090"/>
                <a:gd name="connsiteX214" fmla="*/ 946213 w 1160318"/>
                <a:gd name="connsiteY214" fmla="*/ 1178316 h 1801090"/>
                <a:gd name="connsiteX215" fmla="*/ 944914 w 1160318"/>
                <a:gd name="connsiteY215" fmla="*/ 1136838 h 1801090"/>
                <a:gd name="connsiteX216" fmla="*/ 954093 w 1160318"/>
                <a:gd name="connsiteY216" fmla="*/ 1098652 h 1801090"/>
                <a:gd name="connsiteX217" fmla="*/ 959981 w 1160318"/>
                <a:gd name="connsiteY217" fmla="*/ 1059166 h 1801090"/>
                <a:gd name="connsiteX218" fmla="*/ 963964 w 1160318"/>
                <a:gd name="connsiteY218" fmla="*/ 985391 h 1801090"/>
                <a:gd name="connsiteX219" fmla="*/ 961973 w 1160318"/>
                <a:gd name="connsiteY219" fmla="*/ 937333 h 1801090"/>
                <a:gd name="connsiteX220" fmla="*/ 972537 w 1160318"/>
                <a:gd name="connsiteY220" fmla="*/ 908325 h 1801090"/>
                <a:gd name="connsiteX221" fmla="*/ 967255 w 1160318"/>
                <a:gd name="connsiteY221" fmla="*/ 839226 h 1801090"/>
                <a:gd name="connsiteX222" fmla="*/ 958682 w 1160318"/>
                <a:gd name="connsiteY222" fmla="*/ 801645 h 1801090"/>
                <a:gd name="connsiteX223" fmla="*/ 952101 w 1160318"/>
                <a:gd name="connsiteY223" fmla="*/ 772031 h 1801090"/>
                <a:gd name="connsiteX224" fmla="*/ 986997 w 1160318"/>
                <a:gd name="connsiteY224" fmla="*/ 745707 h 1801090"/>
                <a:gd name="connsiteX225" fmla="*/ 977732 w 1160318"/>
                <a:gd name="connsiteY225" fmla="*/ 711504 h 1801090"/>
                <a:gd name="connsiteX226" fmla="*/ 972450 w 1160318"/>
                <a:gd name="connsiteY226" fmla="*/ 675309 h 1801090"/>
                <a:gd name="connsiteX227" fmla="*/ 996176 w 1160318"/>
                <a:gd name="connsiteY227" fmla="*/ 719384 h 1801090"/>
                <a:gd name="connsiteX228" fmla="*/ 1018517 w 1160318"/>
                <a:gd name="connsiteY228" fmla="*/ 749691 h 1801090"/>
                <a:gd name="connsiteX229" fmla="*/ 1035661 w 1160318"/>
                <a:gd name="connsiteY229" fmla="*/ 777313 h 1801090"/>
                <a:gd name="connsiteX230" fmla="*/ 1031072 w 1160318"/>
                <a:gd name="connsiteY230" fmla="*/ 809612 h 1801090"/>
                <a:gd name="connsiteX231" fmla="*/ 1042242 w 1160318"/>
                <a:gd name="connsiteY231" fmla="*/ 831346 h 1801090"/>
                <a:gd name="connsiteX232" fmla="*/ 1054798 w 1160318"/>
                <a:gd name="connsiteY232" fmla="*/ 862951 h 1801090"/>
                <a:gd name="connsiteX233" fmla="*/ 1063977 w 1160318"/>
                <a:gd name="connsiteY233" fmla="*/ 880096 h 1801090"/>
                <a:gd name="connsiteX234" fmla="*/ 1060686 w 1160318"/>
                <a:gd name="connsiteY234" fmla="*/ 916291 h 1801090"/>
                <a:gd name="connsiteX235" fmla="*/ 1052114 w 1160318"/>
                <a:gd name="connsiteY235" fmla="*/ 938026 h 1801090"/>
                <a:gd name="connsiteX236" fmla="*/ 1048131 w 1160318"/>
                <a:gd name="connsiteY236" fmla="*/ 968333 h 1801090"/>
                <a:gd name="connsiteX237" fmla="*/ 1050728 w 1160318"/>
                <a:gd name="connsiteY237" fmla="*/ 1003921 h 1801090"/>
                <a:gd name="connsiteX238" fmla="*/ 1048131 w 1160318"/>
                <a:gd name="connsiteY238" fmla="*/ 1029639 h 1801090"/>
                <a:gd name="connsiteX239" fmla="*/ 1061985 w 1160318"/>
                <a:gd name="connsiteY239" fmla="*/ 1027041 h 1801090"/>
                <a:gd name="connsiteX240" fmla="*/ 1066574 w 1160318"/>
                <a:gd name="connsiteY240" fmla="*/ 1009896 h 1801090"/>
                <a:gd name="connsiteX241" fmla="*/ 1065276 w 1160318"/>
                <a:gd name="connsiteY241" fmla="*/ 990153 h 1801090"/>
                <a:gd name="connsiteX242" fmla="*/ 1073848 w 1160318"/>
                <a:gd name="connsiteY242" fmla="*/ 980282 h 1801090"/>
                <a:gd name="connsiteX243" fmla="*/ 1083113 w 1160318"/>
                <a:gd name="connsiteY243" fmla="*/ 989547 h 1801090"/>
                <a:gd name="connsiteX244" fmla="*/ 1083720 w 1160318"/>
                <a:gd name="connsiteY244" fmla="*/ 1009290 h 1801090"/>
                <a:gd name="connsiteX245" fmla="*/ 1087010 w 1160318"/>
                <a:gd name="connsiteY245" fmla="*/ 1023751 h 1801090"/>
                <a:gd name="connsiteX246" fmla="*/ 1087010 w 1160318"/>
                <a:gd name="connsiteY246" fmla="*/ 1035614 h 1801090"/>
                <a:gd name="connsiteX247" fmla="*/ 1076446 w 1160318"/>
                <a:gd name="connsiteY247" fmla="*/ 1061937 h 1801090"/>
                <a:gd name="connsiteX248" fmla="*/ 1089001 w 1160318"/>
                <a:gd name="connsiteY248" fmla="*/ 1066527 h 1801090"/>
                <a:gd name="connsiteX249" fmla="*/ 1119915 w 1160318"/>
                <a:gd name="connsiteY249" fmla="*/ 1041502 h 1801090"/>
                <a:gd name="connsiteX250" fmla="*/ 1144939 w 1160318"/>
                <a:gd name="connsiteY250" fmla="*/ 1015178 h 1801090"/>
                <a:gd name="connsiteX251" fmla="*/ 1150221 w 1160318"/>
                <a:gd name="connsiteY251" fmla="*/ 964436 h 1801090"/>
                <a:gd name="connsiteX252" fmla="*/ 1137060 w 1160318"/>
                <a:gd name="connsiteY252" fmla="*/ 926942 h 1801090"/>
                <a:gd name="connsiteX253" fmla="*/ 1146931 w 1160318"/>
                <a:gd name="connsiteY253" fmla="*/ 924950 h 1801090"/>
                <a:gd name="connsiteX254" fmla="*/ 1147104 w 1160318"/>
                <a:gd name="connsiteY254" fmla="*/ 898194 h 1801090"/>
                <a:gd name="connsiteX255" fmla="*/ 104203 w 1160318"/>
                <a:gd name="connsiteY255" fmla="*/ 981841 h 1801090"/>
                <a:gd name="connsiteX256" fmla="*/ 100220 w 1160318"/>
                <a:gd name="connsiteY256" fmla="*/ 996302 h 1801090"/>
                <a:gd name="connsiteX257" fmla="*/ 96237 w 1160318"/>
                <a:gd name="connsiteY257" fmla="*/ 989721 h 1801090"/>
                <a:gd name="connsiteX258" fmla="*/ 91647 w 1160318"/>
                <a:gd name="connsiteY258" fmla="*/ 973268 h 1801090"/>
                <a:gd name="connsiteX259" fmla="*/ 75195 w 1160318"/>
                <a:gd name="connsiteY259" fmla="*/ 957422 h 1801090"/>
                <a:gd name="connsiteX260" fmla="*/ 89656 w 1160318"/>
                <a:gd name="connsiteY260" fmla="*/ 939671 h 1801090"/>
                <a:gd name="connsiteX261" fmla="*/ 104116 w 1160318"/>
                <a:gd name="connsiteY261" fmla="*/ 915945 h 1801090"/>
                <a:gd name="connsiteX262" fmla="*/ 101519 w 1160318"/>
                <a:gd name="connsiteY262" fmla="*/ 942962 h 1801090"/>
                <a:gd name="connsiteX263" fmla="*/ 107407 w 1160318"/>
                <a:gd name="connsiteY263" fmla="*/ 967986 h 1801090"/>
                <a:gd name="connsiteX264" fmla="*/ 104203 w 1160318"/>
                <a:gd name="connsiteY264" fmla="*/ 981841 h 1801090"/>
                <a:gd name="connsiteX265" fmla="*/ 827064 w 1160318"/>
                <a:gd name="connsiteY265" fmla="*/ 1564684 h 1801090"/>
                <a:gd name="connsiteX266" fmla="*/ 804637 w 1160318"/>
                <a:gd name="connsiteY266" fmla="*/ 1475149 h 1801090"/>
                <a:gd name="connsiteX267" fmla="*/ 790782 w 1160318"/>
                <a:gd name="connsiteY267" fmla="*/ 1394187 h 1801090"/>
                <a:gd name="connsiteX268" fmla="*/ 776322 w 1160318"/>
                <a:gd name="connsiteY268" fmla="*/ 1346129 h 1801090"/>
                <a:gd name="connsiteX269" fmla="*/ 783595 w 1160318"/>
                <a:gd name="connsiteY269" fmla="*/ 1315822 h 1801090"/>
                <a:gd name="connsiteX270" fmla="*/ 772425 w 1160318"/>
                <a:gd name="connsiteY270" fmla="*/ 1295386 h 1801090"/>
                <a:gd name="connsiteX271" fmla="*/ 779006 w 1160318"/>
                <a:gd name="connsiteY271" fmla="*/ 1274345 h 1801090"/>
                <a:gd name="connsiteX272" fmla="*/ 792861 w 1160318"/>
                <a:gd name="connsiteY272" fmla="*/ 1293395 h 1801090"/>
                <a:gd name="connsiteX273" fmla="*/ 793553 w 1160318"/>
                <a:gd name="connsiteY273" fmla="*/ 1313138 h 1801090"/>
                <a:gd name="connsiteX274" fmla="*/ 801433 w 1160318"/>
                <a:gd name="connsiteY274" fmla="*/ 1331582 h 1801090"/>
                <a:gd name="connsiteX275" fmla="*/ 802732 w 1160318"/>
                <a:gd name="connsiteY275" fmla="*/ 1359897 h 1801090"/>
                <a:gd name="connsiteX276" fmla="*/ 810612 w 1160318"/>
                <a:gd name="connsiteY276" fmla="*/ 1398083 h 1801090"/>
                <a:gd name="connsiteX277" fmla="*/ 812603 w 1160318"/>
                <a:gd name="connsiteY277" fmla="*/ 1444842 h 1801090"/>
                <a:gd name="connsiteX278" fmla="*/ 826458 w 1160318"/>
                <a:gd name="connsiteY278" fmla="*/ 1511344 h 1801090"/>
                <a:gd name="connsiteX279" fmla="*/ 827064 w 1160318"/>
                <a:gd name="connsiteY279" fmla="*/ 1564684 h 180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Lst>
              <a:rect l="l" t="t" r="r" b="b"/>
              <a:pathLst>
                <a:path w="1160318" h="1801090">
                  <a:moveTo>
                    <a:pt x="1147104" y="898194"/>
                  </a:moveTo>
                  <a:cubicBezTo>
                    <a:pt x="1147797" y="884339"/>
                    <a:pt x="1152386" y="879750"/>
                    <a:pt x="1160959" y="866588"/>
                  </a:cubicBezTo>
                  <a:cubicBezTo>
                    <a:pt x="1169531" y="853427"/>
                    <a:pt x="1144506" y="829700"/>
                    <a:pt x="1136626" y="819829"/>
                  </a:cubicBezTo>
                  <a:cubicBezTo>
                    <a:pt x="1128747" y="809958"/>
                    <a:pt x="1131345" y="791514"/>
                    <a:pt x="1132037" y="778352"/>
                  </a:cubicBezTo>
                  <a:cubicBezTo>
                    <a:pt x="1132730" y="765190"/>
                    <a:pt x="1128747" y="765190"/>
                    <a:pt x="1125456" y="761207"/>
                  </a:cubicBezTo>
                  <a:cubicBezTo>
                    <a:pt x="1122166" y="757224"/>
                    <a:pt x="1123465" y="744062"/>
                    <a:pt x="1125456" y="734884"/>
                  </a:cubicBezTo>
                  <a:cubicBezTo>
                    <a:pt x="1127448" y="725705"/>
                    <a:pt x="1124764" y="725705"/>
                    <a:pt x="1114286" y="713149"/>
                  </a:cubicBezTo>
                  <a:cubicBezTo>
                    <a:pt x="1103722" y="700593"/>
                    <a:pt x="1109697" y="684141"/>
                    <a:pt x="1105714" y="659809"/>
                  </a:cubicBezTo>
                  <a:cubicBezTo>
                    <a:pt x="1101730" y="635390"/>
                    <a:pt x="1090560" y="601187"/>
                    <a:pt x="1082681" y="578154"/>
                  </a:cubicBezTo>
                  <a:cubicBezTo>
                    <a:pt x="1074801" y="555121"/>
                    <a:pt x="1071510" y="533993"/>
                    <a:pt x="1064929" y="512258"/>
                  </a:cubicBezTo>
                  <a:cubicBezTo>
                    <a:pt x="1058348" y="490524"/>
                    <a:pt x="1051768" y="470781"/>
                    <a:pt x="1044494" y="438483"/>
                  </a:cubicBezTo>
                  <a:cubicBezTo>
                    <a:pt x="1037220" y="406184"/>
                    <a:pt x="1033324" y="387741"/>
                    <a:pt x="1026743" y="371981"/>
                  </a:cubicBezTo>
                  <a:cubicBezTo>
                    <a:pt x="1020162" y="356135"/>
                    <a:pt x="1001718" y="331197"/>
                    <a:pt x="988556" y="313359"/>
                  </a:cubicBezTo>
                  <a:cubicBezTo>
                    <a:pt x="975394" y="295608"/>
                    <a:pt x="960241" y="292924"/>
                    <a:pt x="947079" y="289027"/>
                  </a:cubicBezTo>
                  <a:cubicBezTo>
                    <a:pt x="933917" y="285044"/>
                    <a:pt x="868108" y="258720"/>
                    <a:pt x="868108" y="258720"/>
                  </a:cubicBezTo>
                  <a:lnTo>
                    <a:pt x="863519" y="248156"/>
                  </a:lnTo>
                  <a:cubicBezTo>
                    <a:pt x="863519" y="248156"/>
                    <a:pt x="856938" y="244173"/>
                    <a:pt x="851050" y="236986"/>
                  </a:cubicBezTo>
                  <a:cubicBezTo>
                    <a:pt x="845075" y="229712"/>
                    <a:pt x="845768" y="226422"/>
                    <a:pt x="840486" y="214645"/>
                  </a:cubicBezTo>
                  <a:cubicBezTo>
                    <a:pt x="835204" y="202782"/>
                    <a:pt x="817452" y="213346"/>
                    <a:pt x="817452" y="213346"/>
                  </a:cubicBezTo>
                  <a:cubicBezTo>
                    <a:pt x="817452" y="213346"/>
                    <a:pt x="816154" y="204168"/>
                    <a:pt x="816154" y="195595"/>
                  </a:cubicBezTo>
                  <a:cubicBezTo>
                    <a:pt x="816154" y="187023"/>
                    <a:pt x="821436" y="180442"/>
                    <a:pt x="821436" y="180442"/>
                  </a:cubicBezTo>
                  <a:cubicBezTo>
                    <a:pt x="821436" y="180442"/>
                    <a:pt x="833905" y="177844"/>
                    <a:pt x="841871" y="170571"/>
                  </a:cubicBezTo>
                  <a:cubicBezTo>
                    <a:pt x="849751" y="163297"/>
                    <a:pt x="847759" y="161998"/>
                    <a:pt x="845854" y="150828"/>
                  </a:cubicBezTo>
                  <a:cubicBezTo>
                    <a:pt x="843863" y="139657"/>
                    <a:pt x="843863" y="138359"/>
                    <a:pt x="845854" y="124504"/>
                  </a:cubicBezTo>
                  <a:cubicBezTo>
                    <a:pt x="847846" y="110650"/>
                    <a:pt x="835290" y="107359"/>
                    <a:pt x="835290" y="107359"/>
                  </a:cubicBezTo>
                  <a:cubicBezTo>
                    <a:pt x="835290" y="107359"/>
                    <a:pt x="833991" y="97488"/>
                    <a:pt x="833991" y="89608"/>
                  </a:cubicBezTo>
                  <a:cubicBezTo>
                    <a:pt x="833991" y="81728"/>
                    <a:pt x="837974" y="61899"/>
                    <a:pt x="823427" y="39558"/>
                  </a:cubicBezTo>
                  <a:cubicBezTo>
                    <a:pt x="808966" y="17218"/>
                    <a:pt x="768096" y="-1313"/>
                    <a:pt x="739174" y="73"/>
                  </a:cubicBezTo>
                  <a:cubicBezTo>
                    <a:pt x="710166" y="1372"/>
                    <a:pt x="675963" y="25790"/>
                    <a:pt x="660117" y="48131"/>
                  </a:cubicBezTo>
                  <a:cubicBezTo>
                    <a:pt x="644271" y="70471"/>
                    <a:pt x="647648" y="107359"/>
                    <a:pt x="647648" y="107359"/>
                  </a:cubicBezTo>
                  <a:cubicBezTo>
                    <a:pt x="647648" y="107359"/>
                    <a:pt x="639768" y="110650"/>
                    <a:pt x="637776" y="113940"/>
                  </a:cubicBezTo>
                  <a:cubicBezTo>
                    <a:pt x="635785" y="117230"/>
                    <a:pt x="637776" y="121214"/>
                    <a:pt x="642366" y="130392"/>
                  </a:cubicBezTo>
                  <a:cubicBezTo>
                    <a:pt x="646955" y="139657"/>
                    <a:pt x="636478" y="154118"/>
                    <a:pt x="642366" y="171869"/>
                  </a:cubicBezTo>
                  <a:cubicBezTo>
                    <a:pt x="648254" y="189621"/>
                    <a:pt x="660810" y="186330"/>
                    <a:pt x="660810" y="186330"/>
                  </a:cubicBezTo>
                  <a:cubicBezTo>
                    <a:pt x="660810" y="186330"/>
                    <a:pt x="665399" y="198799"/>
                    <a:pt x="671374" y="213346"/>
                  </a:cubicBezTo>
                  <a:cubicBezTo>
                    <a:pt x="677262" y="227807"/>
                    <a:pt x="687220" y="239670"/>
                    <a:pt x="687220" y="239670"/>
                  </a:cubicBezTo>
                  <a:lnTo>
                    <a:pt x="682630" y="250840"/>
                  </a:lnTo>
                  <a:cubicBezTo>
                    <a:pt x="682630" y="250840"/>
                    <a:pt x="671460" y="256729"/>
                    <a:pt x="657606" y="262703"/>
                  </a:cubicBezTo>
                  <a:cubicBezTo>
                    <a:pt x="643751" y="268591"/>
                    <a:pt x="624701" y="277164"/>
                    <a:pt x="612838" y="287035"/>
                  </a:cubicBezTo>
                  <a:cubicBezTo>
                    <a:pt x="600975" y="296907"/>
                    <a:pt x="589805" y="295608"/>
                    <a:pt x="580540" y="296907"/>
                  </a:cubicBezTo>
                  <a:cubicBezTo>
                    <a:pt x="571361" y="298205"/>
                    <a:pt x="554822" y="314052"/>
                    <a:pt x="546943" y="324529"/>
                  </a:cubicBezTo>
                  <a:cubicBezTo>
                    <a:pt x="539063" y="335093"/>
                    <a:pt x="525901" y="359425"/>
                    <a:pt x="508063" y="399604"/>
                  </a:cubicBezTo>
                  <a:cubicBezTo>
                    <a:pt x="490312" y="439782"/>
                    <a:pt x="475159" y="489139"/>
                    <a:pt x="461304" y="534599"/>
                  </a:cubicBezTo>
                  <a:cubicBezTo>
                    <a:pt x="447449" y="580059"/>
                    <a:pt x="438877" y="626125"/>
                    <a:pt x="435673" y="658424"/>
                  </a:cubicBezTo>
                  <a:cubicBezTo>
                    <a:pt x="432383" y="690722"/>
                    <a:pt x="435673" y="723627"/>
                    <a:pt x="440955" y="736096"/>
                  </a:cubicBezTo>
                  <a:cubicBezTo>
                    <a:pt x="446237" y="748652"/>
                    <a:pt x="437665" y="755232"/>
                    <a:pt x="433075" y="770992"/>
                  </a:cubicBezTo>
                  <a:cubicBezTo>
                    <a:pt x="428486" y="786838"/>
                    <a:pt x="432383" y="794025"/>
                    <a:pt x="433768" y="806581"/>
                  </a:cubicBezTo>
                  <a:cubicBezTo>
                    <a:pt x="435067" y="819136"/>
                    <a:pt x="431776" y="823033"/>
                    <a:pt x="431170" y="828315"/>
                  </a:cubicBezTo>
                  <a:cubicBezTo>
                    <a:pt x="430478" y="833597"/>
                    <a:pt x="429871" y="846066"/>
                    <a:pt x="430478" y="859315"/>
                  </a:cubicBezTo>
                  <a:cubicBezTo>
                    <a:pt x="431170" y="872476"/>
                    <a:pt x="421905" y="888323"/>
                    <a:pt x="421905" y="888323"/>
                  </a:cubicBezTo>
                  <a:cubicBezTo>
                    <a:pt x="421905" y="888323"/>
                    <a:pt x="418615" y="869273"/>
                    <a:pt x="415324" y="856024"/>
                  </a:cubicBezTo>
                  <a:cubicBezTo>
                    <a:pt x="412034" y="842862"/>
                    <a:pt x="400171" y="813854"/>
                    <a:pt x="392291" y="794112"/>
                  </a:cubicBezTo>
                  <a:cubicBezTo>
                    <a:pt x="384411" y="774369"/>
                    <a:pt x="386403" y="763112"/>
                    <a:pt x="384411" y="739473"/>
                  </a:cubicBezTo>
                  <a:cubicBezTo>
                    <a:pt x="382420" y="715747"/>
                    <a:pt x="380428" y="701892"/>
                    <a:pt x="373241" y="682842"/>
                  </a:cubicBezTo>
                  <a:cubicBezTo>
                    <a:pt x="365967" y="663706"/>
                    <a:pt x="348216" y="648552"/>
                    <a:pt x="331071" y="634785"/>
                  </a:cubicBezTo>
                  <a:cubicBezTo>
                    <a:pt x="313926" y="620930"/>
                    <a:pt x="287603" y="611058"/>
                    <a:pt x="287603" y="611058"/>
                  </a:cubicBezTo>
                  <a:cubicBezTo>
                    <a:pt x="287603" y="611058"/>
                    <a:pt x="283620" y="596598"/>
                    <a:pt x="279030" y="584042"/>
                  </a:cubicBezTo>
                  <a:cubicBezTo>
                    <a:pt x="274441" y="571487"/>
                    <a:pt x="263184" y="578154"/>
                    <a:pt x="263184" y="578154"/>
                  </a:cubicBezTo>
                  <a:cubicBezTo>
                    <a:pt x="263184" y="578154"/>
                    <a:pt x="269072" y="568283"/>
                    <a:pt x="281628" y="551138"/>
                  </a:cubicBezTo>
                  <a:cubicBezTo>
                    <a:pt x="294184" y="533993"/>
                    <a:pt x="289508" y="538669"/>
                    <a:pt x="300764" y="507669"/>
                  </a:cubicBezTo>
                  <a:cubicBezTo>
                    <a:pt x="311935" y="476669"/>
                    <a:pt x="307345" y="470781"/>
                    <a:pt x="300764" y="443765"/>
                  </a:cubicBezTo>
                  <a:cubicBezTo>
                    <a:pt x="294184" y="416748"/>
                    <a:pt x="259893" y="390425"/>
                    <a:pt x="234263" y="375272"/>
                  </a:cubicBezTo>
                  <a:cubicBezTo>
                    <a:pt x="208545" y="360118"/>
                    <a:pt x="173043" y="362110"/>
                    <a:pt x="140745" y="375964"/>
                  </a:cubicBezTo>
                  <a:cubicBezTo>
                    <a:pt x="108446" y="389819"/>
                    <a:pt x="78226" y="418134"/>
                    <a:pt x="71645" y="435192"/>
                  </a:cubicBezTo>
                  <a:cubicBezTo>
                    <a:pt x="65064" y="452337"/>
                    <a:pt x="76234" y="469482"/>
                    <a:pt x="76234" y="469482"/>
                  </a:cubicBezTo>
                  <a:cubicBezTo>
                    <a:pt x="76234" y="469482"/>
                    <a:pt x="80217" y="494507"/>
                    <a:pt x="82209" y="503080"/>
                  </a:cubicBezTo>
                  <a:cubicBezTo>
                    <a:pt x="84201" y="511652"/>
                    <a:pt x="91388" y="508362"/>
                    <a:pt x="95371" y="512951"/>
                  </a:cubicBezTo>
                  <a:cubicBezTo>
                    <a:pt x="99354" y="517540"/>
                    <a:pt x="79525" y="539275"/>
                    <a:pt x="75628" y="544557"/>
                  </a:cubicBezTo>
                  <a:cubicBezTo>
                    <a:pt x="71732" y="549839"/>
                    <a:pt x="93379" y="555727"/>
                    <a:pt x="93379" y="555727"/>
                  </a:cubicBezTo>
                  <a:lnTo>
                    <a:pt x="92080" y="567590"/>
                  </a:lnTo>
                  <a:lnTo>
                    <a:pt x="94072" y="576769"/>
                  </a:lnTo>
                  <a:lnTo>
                    <a:pt x="100653" y="579366"/>
                  </a:lnTo>
                  <a:lnTo>
                    <a:pt x="99960" y="587246"/>
                  </a:lnTo>
                  <a:lnTo>
                    <a:pt x="105242" y="589238"/>
                  </a:lnTo>
                  <a:lnTo>
                    <a:pt x="102644" y="599802"/>
                  </a:lnTo>
                  <a:lnTo>
                    <a:pt x="105935" y="609673"/>
                  </a:lnTo>
                  <a:cubicBezTo>
                    <a:pt x="105935" y="609673"/>
                    <a:pt x="85499" y="614262"/>
                    <a:pt x="71732" y="624134"/>
                  </a:cubicBezTo>
                  <a:cubicBezTo>
                    <a:pt x="57877" y="634005"/>
                    <a:pt x="57877" y="666910"/>
                    <a:pt x="58570" y="692627"/>
                  </a:cubicBezTo>
                  <a:cubicBezTo>
                    <a:pt x="59262" y="718258"/>
                    <a:pt x="53980" y="732805"/>
                    <a:pt x="52681" y="748565"/>
                  </a:cubicBezTo>
                  <a:cubicBezTo>
                    <a:pt x="51383" y="764411"/>
                    <a:pt x="52681" y="787444"/>
                    <a:pt x="51383" y="796623"/>
                  </a:cubicBezTo>
                  <a:cubicBezTo>
                    <a:pt x="50084" y="805802"/>
                    <a:pt x="37528" y="807793"/>
                    <a:pt x="35536" y="817058"/>
                  </a:cubicBezTo>
                  <a:cubicBezTo>
                    <a:pt x="33545" y="826237"/>
                    <a:pt x="41425" y="826324"/>
                    <a:pt x="48698" y="834203"/>
                  </a:cubicBezTo>
                  <a:cubicBezTo>
                    <a:pt x="55972" y="842083"/>
                    <a:pt x="29562" y="838186"/>
                    <a:pt x="24972" y="842776"/>
                  </a:cubicBezTo>
                  <a:cubicBezTo>
                    <a:pt x="20383" y="847365"/>
                    <a:pt x="18391" y="855938"/>
                    <a:pt x="17699" y="863817"/>
                  </a:cubicBezTo>
                  <a:cubicBezTo>
                    <a:pt x="17006" y="871697"/>
                    <a:pt x="13716" y="878971"/>
                    <a:pt x="9819" y="888842"/>
                  </a:cubicBezTo>
                  <a:cubicBezTo>
                    <a:pt x="5836" y="898713"/>
                    <a:pt x="5230" y="915166"/>
                    <a:pt x="5230" y="915166"/>
                  </a:cubicBezTo>
                  <a:cubicBezTo>
                    <a:pt x="5230" y="915166"/>
                    <a:pt x="2632" y="929626"/>
                    <a:pt x="640" y="940883"/>
                  </a:cubicBezTo>
                  <a:cubicBezTo>
                    <a:pt x="-1351" y="952053"/>
                    <a:pt x="1939" y="957336"/>
                    <a:pt x="1939" y="957336"/>
                  </a:cubicBezTo>
                  <a:cubicBezTo>
                    <a:pt x="1939" y="957336"/>
                    <a:pt x="3931" y="974481"/>
                    <a:pt x="9213" y="988941"/>
                  </a:cubicBezTo>
                  <a:cubicBezTo>
                    <a:pt x="14495" y="1003402"/>
                    <a:pt x="17093" y="1013273"/>
                    <a:pt x="18391" y="1023231"/>
                  </a:cubicBezTo>
                  <a:cubicBezTo>
                    <a:pt x="19690" y="1033103"/>
                    <a:pt x="28956" y="1032410"/>
                    <a:pt x="33545" y="1035787"/>
                  </a:cubicBezTo>
                  <a:cubicBezTo>
                    <a:pt x="38134" y="1039078"/>
                    <a:pt x="39520" y="1047650"/>
                    <a:pt x="44715" y="1053538"/>
                  </a:cubicBezTo>
                  <a:cubicBezTo>
                    <a:pt x="49997" y="1059426"/>
                    <a:pt x="59176" y="1049555"/>
                    <a:pt x="68441" y="1048949"/>
                  </a:cubicBezTo>
                  <a:cubicBezTo>
                    <a:pt x="77620" y="1048256"/>
                    <a:pt x="80304" y="1051546"/>
                    <a:pt x="80304" y="1051546"/>
                  </a:cubicBezTo>
                  <a:cubicBezTo>
                    <a:pt x="80304" y="1051546"/>
                    <a:pt x="73030" y="1076571"/>
                    <a:pt x="65843" y="1097007"/>
                  </a:cubicBezTo>
                  <a:cubicBezTo>
                    <a:pt x="58570" y="1117442"/>
                    <a:pt x="70432" y="1145757"/>
                    <a:pt x="67835" y="1166799"/>
                  </a:cubicBezTo>
                  <a:cubicBezTo>
                    <a:pt x="65237" y="1187841"/>
                    <a:pt x="59955" y="1230010"/>
                    <a:pt x="61947" y="1261010"/>
                  </a:cubicBezTo>
                  <a:cubicBezTo>
                    <a:pt x="63938" y="1292010"/>
                    <a:pt x="55366" y="1317640"/>
                    <a:pt x="51383" y="1332794"/>
                  </a:cubicBezTo>
                  <a:cubicBezTo>
                    <a:pt x="47400" y="1347947"/>
                    <a:pt x="50690" y="1351238"/>
                    <a:pt x="53980" y="1357819"/>
                  </a:cubicBezTo>
                  <a:cubicBezTo>
                    <a:pt x="57271" y="1364399"/>
                    <a:pt x="53980" y="1376262"/>
                    <a:pt x="49997" y="1390723"/>
                  </a:cubicBezTo>
                  <a:cubicBezTo>
                    <a:pt x="46014" y="1405184"/>
                    <a:pt x="56578" y="1422329"/>
                    <a:pt x="55885" y="1464498"/>
                  </a:cubicBezTo>
                  <a:cubicBezTo>
                    <a:pt x="55193" y="1506668"/>
                    <a:pt x="68441" y="1565897"/>
                    <a:pt x="75022" y="1593606"/>
                  </a:cubicBezTo>
                  <a:cubicBezTo>
                    <a:pt x="81603" y="1621228"/>
                    <a:pt x="79005" y="1625211"/>
                    <a:pt x="75022" y="1640365"/>
                  </a:cubicBezTo>
                  <a:cubicBezTo>
                    <a:pt x="71039" y="1655518"/>
                    <a:pt x="87578" y="1667381"/>
                    <a:pt x="88876" y="1679850"/>
                  </a:cubicBezTo>
                  <a:cubicBezTo>
                    <a:pt x="90175" y="1692406"/>
                    <a:pt x="68441" y="1718730"/>
                    <a:pt x="54673" y="1730592"/>
                  </a:cubicBezTo>
                  <a:cubicBezTo>
                    <a:pt x="40819" y="1742455"/>
                    <a:pt x="42810" y="1753626"/>
                    <a:pt x="46100" y="1766787"/>
                  </a:cubicBezTo>
                  <a:cubicBezTo>
                    <a:pt x="49391" y="1779949"/>
                    <a:pt x="69827" y="1774061"/>
                    <a:pt x="93552" y="1773368"/>
                  </a:cubicBezTo>
                  <a:cubicBezTo>
                    <a:pt x="117278" y="1772675"/>
                    <a:pt x="141004" y="1770078"/>
                    <a:pt x="146892" y="1751634"/>
                  </a:cubicBezTo>
                  <a:cubicBezTo>
                    <a:pt x="152781" y="1733190"/>
                    <a:pt x="181182" y="1737779"/>
                    <a:pt x="196249" y="1728601"/>
                  </a:cubicBezTo>
                  <a:cubicBezTo>
                    <a:pt x="211403" y="1719422"/>
                    <a:pt x="192959" y="1683833"/>
                    <a:pt x="192959" y="1683833"/>
                  </a:cubicBezTo>
                  <a:cubicBezTo>
                    <a:pt x="192959" y="1683833"/>
                    <a:pt x="200232" y="1669979"/>
                    <a:pt x="200232" y="1660800"/>
                  </a:cubicBezTo>
                  <a:cubicBezTo>
                    <a:pt x="200232" y="1651622"/>
                    <a:pt x="198934" y="1638460"/>
                    <a:pt x="186378" y="1610058"/>
                  </a:cubicBezTo>
                  <a:cubicBezTo>
                    <a:pt x="173909" y="1581743"/>
                    <a:pt x="168627" y="1552735"/>
                    <a:pt x="167241" y="1525112"/>
                  </a:cubicBezTo>
                  <a:cubicBezTo>
                    <a:pt x="165942" y="1497490"/>
                    <a:pt x="166548" y="1473764"/>
                    <a:pt x="160660" y="1456619"/>
                  </a:cubicBezTo>
                  <a:cubicBezTo>
                    <a:pt x="154772" y="1439474"/>
                    <a:pt x="157370" y="1435577"/>
                    <a:pt x="160660" y="1424320"/>
                  </a:cubicBezTo>
                  <a:cubicBezTo>
                    <a:pt x="163951" y="1413150"/>
                    <a:pt x="161353" y="1414449"/>
                    <a:pt x="152088" y="1402586"/>
                  </a:cubicBezTo>
                  <a:cubicBezTo>
                    <a:pt x="142823" y="1390723"/>
                    <a:pt x="150789" y="1389424"/>
                    <a:pt x="157976" y="1376868"/>
                  </a:cubicBezTo>
                  <a:cubicBezTo>
                    <a:pt x="165250" y="1364313"/>
                    <a:pt x="159275" y="1363707"/>
                    <a:pt x="152694" y="1354441"/>
                  </a:cubicBezTo>
                  <a:cubicBezTo>
                    <a:pt x="146113" y="1345263"/>
                    <a:pt x="157283" y="1337989"/>
                    <a:pt x="167847" y="1316255"/>
                  </a:cubicBezTo>
                  <a:cubicBezTo>
                    <a:pt x="178411" y="1294521"/>
                    <a:pt x="169146" y="1295820"/>
                    <a:pt x="163258" y="1284649"/>
                  </a:cubicBezTo>
                  <a:cubicBezTo>
                    <a:pt x="157370" y="1273479"/>
                    <a:pt x="168540" y="1266205"/>
                    <a:pt x="177719" y="1241181"/>
                  </a:cubicBezTo>
                  <a:cubicBezTo>
                    <a:pt x="186984" y="1216156"/>
                    <a:pt x="198154" y="1199011"/>
                    <a:pt x="198154" y="1199011"/>
                  </a:cubicBezTo>
                  <a:cubicBezTo>
                    <a:pt x="198154" y="1199011"/>
                    <a:pt x="206034" y="1220745"/>
                    <a:pt x="210017" y="1241181"/>
                  </a:cubicBezTo>
                  <a:cubicBezTo>
                    <a:pt x="214000" y="1261616"/>
                    <a:pt x="217897" y="1282658"/>
                    <a:pt x="227162" y="1320844"/>
                  </a:cubicBezTo>
                  <a:cubicBezTo>
                    <a:pt x="236341" y="1359031"/>
                    <a:pt x="244913" y="1376782"/>
                    <a:pt x="250195" y="1391935"/>
                  </a:cubicBezTo>
                  <a:cubicBezTo>
                    <a:pt x="255477" y="1407089"/>
                    <a:pt x="248896" y="1429429"/>
                    <a:pt x="246905" y="1438695"/>
                  </a:cubicBezTo>
                  <a:cubicBezTo>
                    <a:pt x="244913" y="1447873"/>
                    <a:pt x="248204" y="1451856"/>
                    <a:pt x="252793" y="1455839"/>
                  </a:cubicBezTo>
                  <a:cubicBezTo>
                    <a:pt x="257382" y="1459823"/>
                    <a:pt x="252100" y="1470993"/>
                    <a:pt x="246905" y="1486146"/>
                  </a:cubicBezTo>
                  <a:cubicBezTo>
                    <a:pt x="241623" y="1501300"/>
                    <a:pt x="249503" y="1513855"/>
                    <a:pt x="248204" y="1553341"/>
                  </a:cubicBezTo>
                  <a:cubicBezTo>
                    <a:pt x="246905" y="1592826"/>
                    <a:pt x="252187" y="1625817"/>
                    <a:pt x="256776" y="1649457"/>
                  </a:cubicBezTo>
                  <a:cubicBezTo>
                    <a:pt x="261366" y="1673183"/>
                    <a:pt x="245606" y="1662618"/>
                    <a:pt x="240930" y="1675780"/>
                  </a:cubicBezTo>
                  <a:cubicBezTo>
                    <a:pt x="236341" y="1688942"/>
                    <a:pt x="260067" y="1709378"/>
                    <a:pt x="260067" y="1709378"/>
                  </a:cubicBezTo>
                  <a:cubicBezTo>
                    <a:pt x="260067" y="1709378"/>
                    <a:pt x="259374" y="1725224"/>
                    <a:pt x="260067" y="1735095"/>
                  </a:cubicBezTo>
                  <a:cubicBezTo>
                    <a:pt x="260759" y="1744967"/>
                    <a:pt x="267947" y="1748257"/>
                    <a:pt x="276519" y="1752240"/>
                  </a:cubicBezTo>
                  <a:cubicBezTo>
                    <a:pt x="285091" y="1756223"/>
                    <a:pt x="279117" y="1773975"/>
                    <a:pt x="290980" y="1781854"/>
                  </a:cubicBezTo>
                  <a:cubicBezTo>
                    <a:pt x="302843" y="1789734"/>
                    <a:pt x="358174" y="1784539"/>
                    <a:pt x="368652" y="1779256"/>
                  </a:cubicBezTo>
                  <a:cubicBezTo>
                    <a:pt x="379216" y="1773975"/>
                    <a:pt x="378523" y="1752933"/>
                    <a:pt x="376531" y="1745053"/>
                  </a:cubicBezTo>
                  <a:cubicBezTo>
                    <a:pt x="374540" y="1737173"/>
                    <a:pt x="368652" y="1733190"/>
                    <a:pt x="356789" y="1722626"/>
                  </a:cubicBezTo>
                  <a:cubicBezTo>
                    <a:pt x="344926" y="1712062"/>
                    <a:pt x="346917" y="1693012"/>
                    <a:pt x="346917" y="1693012"/>
                  </a:cubicBezTo>
                  <a:cubicBezTo>
                    <a:pt x="346917" y="1693012"/>
                    <a:pt x="363370" y="1683833"/>
                    <a:pt x="363370" y="1667294"/>
                  </a:cubicBezTo>
                  <a:cubicBezTo>
                    <a:pt x="363370" y="1650842"/>
                    <a:pt x="349515" y="1649543"/>
                    <a:pt x="341635" y="1645560"/>
                  </a:cubicBezTo>
                  <a:cubicBezTo>
                    <a:pt x="333755" y="1641577"/>
                    <a:pt x="345619" y="1620535"/>
                    <a:pt x="352199" y="1601485"/>
                  </a:cubicBezTo>
                  <a:cubicBezTo>
                    <a:pt x="358780" y="1582349"/>
                    <a:pt x="356789" y="1560008"/>
                    <a:pt x="356789" y="1535676"/>
                  </a:cubicBezTo>
                  <a:cubicBezTo>
                    <a:pt x="356789" y="1511344"/>
                    <a:pt x="352806" y="1488225"/>
                    <a:pt x="348216" y="1470473"/>
                  </a:cubicBezTo>
                  <a:cubicBezTo>
                    <a:pt x="343627" y="1452722"/>
                    <a:pt x="350814" y="1451337"/>
                    <a:pt x="346917" y="1434278"/>
                  </a:cubicBezTo>
                  <a:cubicBezTo>
                    <a:pt x="342934" y="1417133"/>
                    <a:pt x="344926" y="1403971"/>
                    <a:pt x="347610" y="1396092"/>
                  </a:cubicBezTo>
                  <a:cubicBezTo>
                    <a:pt x="350208" y="1388212"/>
                    <a:pt x="349602" y="1355307"/>
                    <a:pt x="356182" y="1304565"/>
                  </a:cubicBezTo>
                  <a:cubicBezTo>
                    <a:pt x="362763" y="1253823"/>
                    <a:pt x="357482" y="1250532"/>
                    <a:pt x="357482" y="1230183"/>
                  </a:cubicBezTo>
                  <a:cubicBezTo>
                    <a:pt x="357482" y="1209835"/>
                    <a:pt x="360079" y="1151126"/>
                    <a:pt x="360772" y="1132076"/>
                  </a:cubicBezTo>
                  <a:cubicBezTo>
                    <a:pt x="361465" y="1112940"/>
                    <a:pt x="356789" y="1109649"/>
                    <a:pt x="354191" y="1103068"/>
                  </a:cubicBezTo>
                  <a:cubicBezTo>
                    <a:pt x="351593" y="1096487"/>
                    <a:pt x="356789" y="1084624"/>
                    <a:pt x="354884" y="1074060"/>
                  </a:cubicBezTo>
                  <a:cubicBezTo>
                    <a:pt x="352892" y="1063496"/>
                    <a:pt x="355577" y="1041762"/>
                    <a:pt x="355577" y="1039857"/>
                  </a:cubicBezTo>
                  <a:cubicBezTo>
                    <a:pt x="355577" y="1037865"/>
                    <a:pt x="368132" y="1056309"/>
                    <a:pt x="368132" y="1056309"/>
                  </a:cubicBezTo>
                  <a:cubicBezTo>
                    <a:pt x="368132" y="1056309"/>
                    <a:pt x="368132" y="1065488"/>
                    <a:pt x="370730" y="1071462"/>
                  </a:cubicBezTo>
                  <a:cubicBezTo>
                    <a:pt x="373328" y="1077351"/>
                    <a:pt x="376618" y="1080728"/>
                    <a:pt x="384585" y="1084624"/>
                  </a:cubicBezTo>
                  <a:cubicBezTo>
                    <a:pt x="392464" y="1088607"/>
                    <a:pt x="391858" y="1095188"/>
                    <a:pt x="394456" y="1103674"/>
                  </a:cubicBezTo>
                  <a:cubicBezTo>
                    <a:pt x="397053" y="1112247"/>
                    <a:pt x="406319" y="1107657"/>
                    <a:pt x="406319" y="1107657"/>
                  </a:cubicBezTo>
                  <a:cubicBezTo>
                    <a:pt x="406319" y="1107657"/>
                    <a:pt x="410302" y="1122811"/>
                    <a:pt x="419481" y="1123504"/>
                  </a:cubicBezTo>
                  <a:cubicBezTo>
                    <a:pt x="428659" y="1124196"/>
                    <a:pt x="443813" y="1113632"/>
                    <a:pt x="459659" y="1103068"/>
                  </a:cubicBezTo>
                  <a:cubicBezTo>
                    <a:pt x="475505" y="1092504"/>
                    <a:pt x="462949" y="1089213"/>
                    <a:pt x="458966" y="1082027"/>
                  </a:cubicBezTo>
                  <a:cubicBezTo>
                    <a:pt x="454983" y="1074753"/>
                    <a:pt x="447796" y="1068865"/>
                    <a:pt x="441215" y="1064275"/>
                  </a:cubicBezTo>
                  <a:cubicBezTo>
                    <a:pt x="434634" y="1059686"/>
                    <a:pt x="430651" y="1046524"/>
                    <a:pt x="430651" y="1046524"/>
                  </a:cubicBezTo>
                  <a:cubicBezTo>
                    <a:pt x="430651" y="1046524"/>
                    <a:pt x="441821" y="1034661"/>
                    <a:pt x="443207" y="1018902"/>
                  </a:cubicBezTo>
                  <a:cubicBezTo>
                    <a:pt x="444505" y="1003056"/>
                    <a:pt x="441215" y="997860"/>
                    <a:pt x="441215" y="997860"/>
                  </a:cubicBezTo>
                  <a:cubicBezTo>
                    <a:pt x="441215" y="997860"/>
                    <a:pt x="466932" y="1005047"/>
                    <a:pt x="476804" y="1006433"/>
                  </a:cubicBezTo>
                  <a:cubicBezTo>
                    <a:pt x="486675" y="1007731"/>
                    <a:pt x="479401" y="1001151"/>
                    <a:pt x="478795" y="990587"/>
                  </a:cubicBezTo>
                  <a:cubicBezTo>
                    <a:pt x="478103" y="980022"/>
                    <a:pt x="464335" y="981321"/>
                    <a:pt x="459053" y="978724"/>
                  </a:cubicBezTo>
                  <a:cubicBezTo>
                    <a:pt x="453771" y="976126"/>
                    <a:pt x="456455" y="965562"/>
                    <a:pt x="458360" y="954998"/>
                  </a:cubicBezTo>
                  <a:cubicBezTo>
                    <a:pt x="460352" y="944433"/>
                    <a:pt x="465634" y="941836"/>
                    <a:pt x="476111" y="946425"/>
                  </a:cubicBezTo>
                  <a:cubicBezTo>
                    <a:pt x="486675" y="951014"/>
                    <a:pt x="480094" y="966168"/>
                    <a:pt x="487974" y="970757"/>
                  </a:cubicBezTo>
                  <a:cubicBezTo>
                    <a:pt x="495854" y="975346"/>
                    <a:pt x="501828" y="966168"/>
                    <a:pt x="503820" y="960193"/>
                  </a:cubicBezTo>
                  <a:cubicBezTo>
                    <a:pt x="505812" y="954218"/>
                    <a:pt x="505812" y="954218"/>
                    <a:pt x="503127" y="945040"/>
                  </a:cubicBezTo>
                  <a:cubicBezTo>
                    <a:pt x="500530" y="935774"/>
                    <a:pt x="505119" y="937160"/>
                    <a:pt x="509016" y="929886"/>
                  </a:cubicBezTo>
                  <a:cubicBezTo>
                    <a:pt x="512999" y="922613"/>
                    <a:pt x="511007" y="921314"/>
                    <a:pt x="507024" y="906853"/>
                  </a:cubicBezTo>
                  <a:cubicBezTo>
                    <a:pt x="503041" y="892392"/>
                    <a:pt x="495161" y="892392"/>
                    <a:pt x="493169" y="883820"/>
                  </a:cubicBezTo>
                  <a:cubicBezTo>
                    <a:pt x="491178" y="875247"/>
                    <a:pt x="497153" y="867368"/>
                    <a:pt x="509016" y="852214"/>
                  </a:cubicBezTo>
                  <a:cubicBezTo>
                    <a:pt x="520879" y="837061"/>
                    <a:pt x="524169" y="813335"/>
                    <a:pt x="542613" y="792293"/>
                  </a:cubicBezTo>
                  <a:cubicBezTo>
                    <a:pt x="561057" y="771252"/>
                    <a:pt x="559758" y="744928"/>
                    <a:pt x="559758" y="744928"/>
                  </a:cubicBezTo>
                  <a:cubicBezTo>
                    <a:pt x="559758" y="744928"/>
                    <a:pt x="567031" y="758090"/>
                    <a:pt x="574911" y="765364"/>
                  </a:cubicBezTo>
                  <a:cubicBezTo>
                    <a:pt x="582791" y="772637"/>
                    <a:pt x="595953" y="772637"/>
                    <a:pt x="595953" y="772637"/>
                  </a:cubicBezTo>
                  <a:cubicBezTo>
                    <a:pt x="595953" y="772637"/>
                    <a:pt x="578202" y="795670"/>
                    <a:pt x="571621" y="815413"/>
                  </a:cubicBezTo>
                  <a:cubicBezTo>
                    <a:pt x="565040" y="835156"/>
                    <a:pt x="564347" y="855591"/>
                    <a:pt x="570928" y="893778"/>
                  </a:cubicBezTo>
                  <a:cubicBezTo>
                    <a:pt x="577509" y="931964"/>
                    <a:pt x="575517" y="973441"/>
                    <a:pt x="583397" y="1018209"/>
                  </a:cubicBezTo>
                  <a:cubicBezTo>
                    <a:pt x="591277" y="1062976"/>
                    <a:pt x="599849" y="1128179"/>
                    <a:pt x="609115" y="1156495"/>
                  </a:cubicBezTo>
                  <a:cubicBezTo>
                    <a:pt x="618293" y="1184810"/>
                    <a:pt x="618293" y="1234167"/>
                    <a:pt x="619679" y="1267764"/>
                  </a:cubicBezTo>
                  <a:cubicBezTo>
                    <a:pt x="620978" y="1301361"/>
                    <a:pt x="632234" y="1333660"/>
                    <a:pt x="638815" y="1353402"/>
                  </a:cubicBezTo>
                  <a:cubicBezTo>
                    <a:pt x="645396" y="1373145"/>
                    <a:pt x="650678" y="1414622"/>
                    <a:pt x="649986" y="1434365"/>
                  </a:cubicBezTo>
                  <a:cubicBezTo>
                    <a:pt x="649293" y="1454108"/>
                    <a:pt x="649986" y="1502858"/>
                    <a:pt x="660550" y="1545028"/>
                  </a:cubicBezTo>
                  <a:cubicBezTo>
                    <a:pt x="671114" y="1587198"/>
                    <a:pt x="671720" y="1635949"/>
                    <a:pt x="678301" y="1666169"/>
                  </a:cubicBezTo>
                  <a:cubicBezTo>
                    <a:pt x="684882" y="1696476"/>
                    <a:pt x="721769" y="1735355"/>
                    <a:pt x="721769" y="1735355"/>
                  </a:cubicBezTo>
                  <a:cubicBezTo>
                    <a:pt x="721769" y="1735355"/>
                    <a:pt x="708608" y="1754405"/>
                    <a:pt x="695446" y="1762977"/>
                  </a:cubicBezTo>
                  <a:cubicBezTo>
                    <a:pt x="682284" y="1771550"/>
                    <a:pt x="686181" y="1786011"/>
                    <a:pt x="701334" y="1799173"/>
                  </a:cubicBezTo>
                  <a:cubicBezTo>
                    <a:pt x="716487" y="1812334"/>
                    <a:pt x="740819" y="1795189"/>
                    <a:pt x="777707" y="1798480"/>
                  </a:cubicBezTo>
                  <a:cubicBezTo>
                    <a:pt x="814595" y="1801770"/>
                    <a:pt x="815894" y="1786011"/>
                    <a:pt x="823773" y="1766874"/>
                  </a:cubicBezTo>
                  <a:cubicBezTo>
                    <a:pt x="831653" y="1747738"/>
                    <a:pt x="838234" y="1756310"/>
                    <a:pt x="847500" y="1726090"/>
                  </a:cubicBezTo>
                  <a:cubicBezTo>
                    <a:pt x="856765" y="1695783"/>
                    <a:pt x="846893" y="1673442"/>
                    <a:pt x="846893" y="1673442"/>
                  </a:cubicBezTo>
                  <a:cubicBezTo>
                    <a:pt x="846893" y="1673442"/>
                    <a:pt x="861354" y="1679330"/>
                    <a:pt x="869234" y="1692579"/>
                  </a:cubicBezTo>
                  <a:cubicBezTo>
                    <a:pt x="877113" y="1705741"/>
                    <a:pt x="865943" y="1720201"/>
                    <a:pt x="865943" y="1734056"/>
                  </a:cubicBezTo>
                  <a:cubicBezTo>
                    <a:pt x="865943" y="1747911"/>
                    <a:pt x="882396" y="1783413"/>
                    <a:pt x="907420" y="1786097"/>
                  </a:cubicBezTo>
                  <a:cubicBezTo>
                    <a:pt x="932445" y="1788695"/>
                    <a:pt x="964744" y="1766961"/>
                    <a:pt x="972623" y="1750508"/>
                  </a:cubicBezTo>
                  <a:cubicBezTo>
                    <a:pt x="980503" y="1734056"/>
                    <a:pt x="975914" y="1718210"/>
                    <a:pt x="966043" y="1697861"/>
                  </a:cubicBezTo>
                  <a:cubicBezTo>
                    <a:pt x="956171" y="1677425"/>
                    <a:pt x="941710" y="1651102"/>
                    <a:pt x="941710" y="1651102"/>
                  </a:cubicBezTo>
                  <a:cubicBezTo>
                    <a:pt x="941710" y="1651102"/>
                    <a:pt x="950889" y="1649110"/>
                    <a:pt x="954180" y="1642529"/>
                  </a:cubicBezTo>
                  <a:cubicBezTo>
                    <a:pt x="957470" y="1635949"/>
                    <a:pt x="955478" y="1628675"/>
                    <a:pt x="950196" y="1605642"/>
                  </a:cubicBezTo>
                  <a:cubicBezTo>
                    <a:pt x="944914" y="1582609"/>
                    <a:pt x="945607" y="1567455"/>
                    <a:pt x="942316" y="1547712"/>
                  </a:cubicBezTo>
                  <a:cubicBezTo>
                    <a:pt x="939026" y="1527970"/>
                    <a:pt x="947599" y="1522688"/>
                    <a:pt x="950889" y="1513509"/>
                  </a:cubicBezTo>
                  <a:cubicBezTo>
                    <a:pt x="954180" y="1504330"/>
                    <a:pt x="950196" y="1495758"/>
                    <a:pt x="946906" y="1485194"/>
                  </a:cubicBezTo>
                  <a:cubicBezTo>
                    <a:pt x="943616" y="1474630"/>
                    <a:pt x="948205" y="1440426"/>
                    <a:pt x="949504" y="1402240"/>
                  </a:cubicBezTo>
                  <a:cubicBezTo>
                    <a:pt x="950802" y="1364053"/>
                    <a:pt x="952101" y="1333140"/>
                    <a:pt x="956085" y="1308721"/>
                  </a:cubicBezTo>
                  <a:cubicBezTo>
                    <a:pt x="960068" y="1284389"/>
                    <a:pt x="946213" y="1282398"/>
                    <a:pt x="946213" y="1282398"/>
                  </a:cubicBezTo>
                  <a:cubicBezTo>
                    <a:pt x="946213" y="1282398"/>
                    <a:pt x="950196" y="1271228"/>
                    <a:pt x="951495" y="1261962"/>
                  </a:cubicBezTo>
                  <a:cubicBezTo>
                    <a:pt x="952794" y="1252697"/>
                    <a:pt x="946213" y="1251398"/>
                    <a:pt x="940931" y="1249493"/>
                  </a:cubicBezTo>
                  <a:cubicBezTo>
                    <a:pt x="935649" y="1247502"/>
                    <a:pt x="941624" y="1236332"/>
                    <a:pt x="941624" y="1224468"/>
                  </a:cubicBezTo>
                  <a:cubicBezTo>
                    <a:pt x="941624" y="1212606"/>
                    <a:pt x="935649" y="1206025"/>
                    <a:pt x="935649" y="1206025"/>
                  </a:cubicBezTo>
                  <a:cubicBezTo>
                    <a:pt x="935649" y="1206025"/>
                    <a:pt x="941624" y="1194855"/>
                    <a:pt x="946213" y="1178316"/>
                  </a:cubicBezTo>
                  <a:cubicBezTo>
                    <a:pt x="950802" y="1161863"/>
                    <a:pt x="949504" y="1157274"/>
                    <a:pt x="944914" y="1136838"/>
                  </a:cubicBezTo>
                  <a:cubicBezTo>
                    <a:pt x="940325" y="1116403"/>
                    <a:pt x="947512" y="1110515"/>
                    <a:pt x="954093" y="1098652"/>
                  </a:cubicBezTo>
                  <a:cubicBezTo>
                    <a:pt x="960674" y="1086789"/>
                    <a:pt x="959375" y="1084191"/>
                    <a:pt x="959981" y="1059166"/>
                  </a:cubicBezTo>
                  <a:cubicBezTo>
                    <a:pt x="960674" y="1034142"/>
                    <a:pt x="958682" y="1015698"/>
                    <a:pt x="963964" y="985391"/>
                  </a:cubicBezTo>
                  <a:cubicBezTo>
                    <a:pt x="969246" y="955084"/>
                    <a:pt x="963964" y="953785"/>
                    <a:pt x="961973" y="937333"/>
                  </a:cubicBezTo>
                  <a:cubicBezTo>
                    <a:pt x="959981" y="920881"/>
                    <a:pt x="969246" y="922872"/>
                    <a:pt x="972537" y="908325"/>
                  </a:cubicBezTo>
                  <a:cubicBezTo>
                    <a:pt x="975827" y="893864"/>
                    <a:pt x="971238" y="854292"/>
                    <a:pt x="967255" y="839226"/>
                  </a:cubicBezTo>
                  <a:cubicBezTo>
                    <a:pt x="963272" y="824072"/>
                    <a:pt x="966562" y="812902"/>
                    <a:pt x="958682" y="801645"/>
                  </a:cubicBezTo>
                  <a:cubicBezTo>
                    <a:pt x="950802" y="790475"/>
                    <a:pt x="952101" y="772031"/>
                    <a:pt x="952101" y="772031"/>
                  </a:cubicBezTo>
                  <a:cubicBezTo>
                    <a:pt x="952101" y="772031"/>
                    <a:pt x="977819" y="752288"/>
                    <a:pt x="986997" y="745707"/>
                  </a:cubicBezTo>
                  <a:cubicBezTo>
                    <a:pt x="996263" y="739126"/>
                    <a:pt x="983014" y="722674"/>
                    <a:pt x="977732" y="711504"/>
                  </a:cubicBezTo>
                  <a:cubicBezTo>
                    <a:pt x="972450" y="700334"/>
                    <a:pt x="972450" y="675309"/>
                    <a:pt x="972450" y="675309"/>
                  </a:cubicBezTo>
                  <a:cubicBezTo>
                    <a:pt x="972450" y="675309"/>
                    <a:pt x="988296" y="704317"/>
                    <a:pt x="996176" y="719384"/>
                  </a:cubicBezTo>
                  <a:cubicBezTo>
                    <a:pt x="1004056" y="734537"/>
                    <a:pt x="1006740" y="738520"/>
                    <a:pt x="1018517" y="749691"/>
                  </a:cubicBezTo>
                  <a:cubicBezTo>
                    <a:pt x="1030380" y="760861"/>
                    <a:pt x="1027089" y="762852"/>
                    <a:pt x="1035661" y="777313"/>
                  </a:cubicBezTo>
                  <a:cubicBezTo>
                    <a:pt x="1044234" y="791774"/>
                    <a:pt x="1031678" y="795757"/>
                    <a:pt x="1031072" y="809612"/>
                  </a:cubicBezTo>
                  <a:cubicBezTo>
                    <a:pt x="1030380" y="823466"/>
                    <a:pt x="1034363" y="822773"/>
                    <a:pt x="1042242" y="831346"/>
                  </a:cubicBezTo>
                  <a:cubicBezTo>
                    <a:pt x="1050122" y="839918"/>
                    <a:pt x="1051508" y="856371"/>
                    <a:pt x="1054798" y="862951"/>
                  </a:cubicBezTo>
                  <a:cubicBezTo>
                    <a:pt x="1058089" y="869532"/>
                    <a:pt x="1063977" y="880096"/>
                    <a:pt x="1063977" y="880096"/>
                  </a:cubicBezTo>
                  <a:lnTo>
                    <a:pt x="1060686" y="916291"/>
                  </a:lnTo>
                  <a:cubicBezTo>
                    <a:pt x="1060686" y="916291"/>
                    <a:pt x="1053413" y="931445"/>
                    <a:pt x="1052114" y="938026"/>
                  </a:cubicBezTo>
                  <a:cubicBezTo>
                    <a:pt x="1050815" y="944607"/>
                    <a:pt x="1048131" y="958461"/>
                    <a:pt x="1048131" y="968333"/>
                  </a:cubicBezTo>
                  <a:cubicBezTo>
                    <a:pt x="1048131" y="978204"/>
                    <a:pt x="1049430" y="994050"/>
                    <a:pt x="1050728" y="1003921"/>
                  </a:cubicBezTo>
                  <a:cubicBezTo>
                    <a:pt x="1052027" y="1013793"/>
                    <a:pt x="1047438" y="1019768"/>
                    <a:pt x="1048131" y="1029639"/>
                  </a:cubicBezTo>
                  <a:cubicBezTo>
                    <a:pt x="1048737" y="1039510"/>
                    <a:pt x="1056010" y="1030332"/>
                    <a:pt x="1061985" y="1027041"/>
                  </a:cubicBezTo>
                  <a:cubicBezTo>
                    <a:pt x="1067960" y="1023751"/>
                    <a:pt x="1064583" y="1017776"/>
                    <a:pt x="1066574" y="1009896"/>
                  </a:cubicBezTo>
                  <a:cubicBezTo>
                    <a:pt x="1068566" y="1002016"/>
                    <a:pt x="1065882" y="994743"/>
                    <a:pt x="1065276" y="990153"/>
                  </a:cubicBezTo>
                  <a:cubicBezTo>
                    <a:pt x="1064583" y="985564"/>
                    <a:pt x="1065968" y="982880"/>
                    <a:pt x="1073848" y="980282"/>
                  </a:cubicBezTo>
                  <a:cubicBezTo>
                    <a:pt x="1081728" y="977684"/>
                    <a:pt x="1080429" y="986170"/>
                    <a:pt x="1083113" y="989547"/>
                  </a:cubicBezTo>
                  <a:cubicBezTo>
                    <a:pt x="1085711" y="992838"/>
                    <a:pt x="1083720" y="1001410"/>
                    <a:pt x="1083720" y="1009290"/>
                  </a:cubicBezTo>
                  <a:cubicBezTo>
                    <a:pt x="1083720" y="1017170"/>
                    <a:pt x="1087010" y="1023751"/>
                    <a:pt x="1087010" y="1023751"/>
                  </a:cubicBezTo>
                  <a:lnTo>
                    <a:pt x="1087010" y="1035614"/>
                  </a:lnTo>
                  <a:cubicBezTo>
                    <a:pt x="1087010" y="1035614"/>
                    <a:pt x="1077745" y="1054750"/>
                    <a:pt x="1076446" y="1061937"/>
                  </a:cubicBezTo>
                  <a:cubicBezTo>
                    <a:pt x="1075147" y="1069211"/>
                    <a:pt x="1083027" y="1068518"/>
                    <a:pt x="1089001" y="1066527"/>
                  </a:cubicBezTo>
                  <a:cubicBezTo>
                    <a:pt x="1094890" y="1064535"/>
                    <a:pt x="1100172" y="1060639"/>
                    <a:pt x="1119915" y="1041502"/>
                  </a:cubicBezTo>
                  <a:cubicBezTo>
                    <a:pt x="1139657" y="1022365"/>
                    <a:pt x="1139051" y="1032929"/>
                    <a:pt x="1144939" y="1015178"/>
                  </a:cubicBezTo>
                  <a:cubicBezTo>
                    <a:pt x="1150828" y="997427"/>
                    <a:pt x="1156802" y="989461"/>
                    <a:pt x="1150221" y="964436"/>
                  </a:cubicBezTo>
                  <a:cubicBezTo>
                    <a:pt x="1143640" y="939411"/>
                    <a:pt x="1137060" y="926942"/>
                    <a:pt x="1137060" y="926942"/>
                  </a:cubicBezTo>
                  <a:lnTo>
                    <a:pt x="1146931" y="924950"/>
                  </a:lnTo>
                  <a:cubicBezTo>
                    <a:pt x="1146411" y="924604"/>
                    <a:pt x="1146411" y="912049"/>
                    <a:pt x="1147104" y="898194"/>
                  </a:cubicBezTo>
                  <a:close/>
                  <a:moveTo>
                    <a:pt x="104203" y="981841"/>
                  </a:moveTo>
                  <a:cubicBezTo>
                    <a:pt x="101605" y="992405"/>
                    <a:pt x="100220" y="996302"/>
                    <a:pt x="100220" y="996302"/>
                  </a:cubicBezTo>
                  <a:lnTo>
                    <a:pt x="96237" y="989721"/>
                  </a:lnTo>
                  <a:cubicBezTo>
                    <a:pt x="96237" y="989721"/>
                    <a:pt x="99527" y="980455"/>
                    <a:pt x="91647" y="973268"/>
                  </a:cubicBezTo>
                  <a:cubicBezTo>
                    <a:pt x="83768" y="965995"/>
                    <a:pt x="75195" y="957422"/>
                    <a:pt x="75195" y="957422"/>
                  </a:cubicBezTo>
                  <a:cubicBezTo>
                    <a:pt x="75195" y="957422"/>
                    <a:pt x="83768" y="946858"/>
                    <a:pt x="89656" y="939671"/>
                  </a:cubicBezTo>
                  <a:cubicBezTo>
                    <a:pt x="95544" y="932397"/>
                    <a:pt x="104116" y="915945"/>
                    <a:pt x="104116" y="915945"/>
                  </a:cubicBezTo>
                  <a:cubicBezTo>
                    <a:pt x="104116" y="915945"/>
                    <a:pt x="98835" y="930406"/>
                    <a:pt x="101519" y="942962"/>
                  </a:cubicBezTo>
                  <a:cubicBezTo>
                    <a:pt x="104116" y="955517"/>
                    <a:pt x="107407" y="967986"/>
                    <a:pt x="107407" y="967986"/>
                  </a:cubicBezTo>
                  <a:cubicBezTo>
                    <a:pt x="107407" y="967986"/>
                    <a:pt x="106801" y="971363"/>
                    <a:pt x="104203" y="981841"/>
                  </a:cubicBezTo>
                  <a:close/>
                  <a:moveTo>
                    <a:pt x="827064" y="1564684"/>
                  </a:moveTo>
                  <a:cubicBezTo>
                    <a:pt x="827064" y="1564684"/>
                    <a:pt x="809919" y="1496884"/>
                    <a:pt x="804637" y="1475149"/>
                  </a:cubicBezTo>
                  <a:cubicBezTo>
                    <a:pt x="799355" y="1453415"/>
                    <a:pt x="791475" y="1411245"/>
                    <a:pt x="790782" y="1394187"/>
                  </a:cubicBezTo>
                  <a:cubicBezTo>
                    <a:pt x="790176" y="1377042"/>
                    <a:pt x="773031" y="1357299"/>
                    <a:pt x="776322" y="1346129"/>
                  </a:cubicBezTo>
                  <a:cubicBezTo>
                    <a:pt x="779612" y="1334959"/>
                    <a:pt x="786886" y="1325087"/>
                    <a:pt x="783595" y="1315822"/>
                  </a:cubicBezTo>
                  <a:cubicBezTo>
                    <a:pt x="780305" y="1306643"/>
                    <a:pt x="770434" y="1303959"/>
                    <a:pt x="772425" y="1295386"/>
                  </a:cubicBezTo>
                  <a:cubicBezTo>
                    <a:pt x="774417" y="1286814"/>
                    <a:pt x="779006" y="1274345"/>
                    <a:pt x="779006" y="1274345"/>
                  </a:cubicBezTo>
                  <a:cubicBezTo>
                    <a:pt x="779006" y="1274345"/>
                    <a:pt x="794852" y="1286208"/>
                    <a:pt x="792861" y="1293395"/>
                  </a:cubicBezTo>
                  <a:cubicBezTo>
                    <a:pt x="790869" y="1300669"/>
                    <a:pt x="788271" y="1311146"/>
                    <a:pt x="793553" y="1313138"/>
                  </a:cubicBezTo>
                  <a:cubicBezTo>
                    <a:pt x="798835" y="1315129"/>
                    <a:pt x="803425" y="1321710"/>
                    <a:pt x="801433" y="1331582"/>
                  </a:cubicBezTo>
                  <a:cubicBezTo>
                    <a:pt x="799441" y="1341453"/>
                    <a:pt x="799441" y="1352623"/>
                    <a:pt x="802732" y="1359897"/>
                  </a:cubicBezTo>
                  <a:cubicBezTo>
                    <a:pt x="806022" y="1367170"/>
                    <a:pt x="810612" y="1382930"/>
                    <a:pt x="810612" y="1398083"/>
                  </a:cubicBezTo>
                  <a:cubicBezTo>
                    <a:pt x="810612" y="1413237"/>
                    <a:pt x="806022" y="1422415"/>
                    <a:pt x="812603" y="1444842"/>
                  </a:cubicBezTo>
                  <a:cubicBezTo>
                    <a:pt x="819184" y="1467269"/>
                    <a:pt x="824466" y="1490909"/>
                    <a:pt x="826458" y="1511344"/>
                  </a:cubicBezTo>
                  <a:cubicBezTo>
                    <a:pt x="828363" y="1531693"/>
                    <a:pt x="827064" y="1564684"/>
                    <a:pt x="827064" y="1564684"/>
                  </a:cubicBezTo>
                  <a:close/>
                </a:path>
              </a:pathLst>
            </a:custGeom>
            <a:solidFill>
              <a:srgbClr val="FBA329"/>
            </a:solidFill>
            <a:ln w="865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17" name="Freeform 228">
              <a:extLst>
                <a:ext uri="{FF2B5EF4-FFF2-40B4-BE49-F238E27FC236}">
                  <a16:creationId xmlns:a16="http://schemas.microsoft.com/office/drawing/2014/main" id="{CEF4A427-ECB2-FFBD-C8B3-4FA7FF3CB0D5}"/>
                </a:ext>
              </a:extLst>
            </p:cNvPr>
            <p:cNvSpPr/>
            <p:nvPr/>
          </p:nvSpPr>
          <p:spPr>
            <a:xfrm>
              <a:off x="2148411" y="3989936"/>
              <a:ext cx="149350" cy="491612"/>
            </a:xfrm>
            <a:custGeom>
              <a:avLst/>
              <a:gdLst>
                <a:gd name="connsiteX0" fmla="*/ 420945 w 415636"/>
                <a:gd name="connsiteY0" fmla="*/ 485015 h 1368136"/>
                <a:gd name="connsiteX1" fmla="*/ 393496 w 415636"/>
                <a:gd name="connsiteY1" fmla="*/ 419812 h 1368136"/>
                <a:gd name="connsiteX2" fmla="*/ 381546 w 415636"/>
                <a:gd name="connsiteY2" fmla="*/ 378595 h 1368136"/>
                <a:gd name="connsiteX3" fmla="*/ 388906 w 415636"/>
                <a:gd name="connsiteY3" fmla="*/ 367771 h 1368136"/>
                <a:gd name="connsiteX4" fmla="*/ 379208 w 415636"/>
                <a:gd name="connsiteY4" fmla="*/ 355128 h 1368136"/>
                <a:gd name="connsiteX5" fmla="*/ 388906 w 415636"/>
                <a:gd name="connsiteY5" fmla="*/ 359112 h 1368136"/>
                <a:gd name="connsiteX6" fmla="*/ 392283 w 415636"/>
                <a:gd name="connsiteY6" fmla="*/ 353397 h 1368136"/>
                <a:gd name="connsiteX7" fmla="*/ 376351 w 415636"/>
                <a:gd name="connsiteY7" fmla="*/ 339023 h 1368136"/>
                <a:gd name="connsiteX8" fmla="*/ 352798 w 415636"/>
                <a:gd name="connsiteY8" fmla="*/ 321358 h 1368136"/>
                <a:gd name="connsiteX9" fmla="*/ 352192 w 415636"/>
                <a:gd name="connsiteY9" fmla="*/ 306464 h 1368136"/>
                <a:gd name="connsiteX10" fmla="*/ 339117 w 415636"/>
                <a:gd name="connsiteY10" fmla="*/ 305945 h 1368136"/>
                <a:gd name="connsiteX11" fmla="*/ 327687 w 415636"/>
                <a:gd name="connsiteY11" fmla="*/ 295034 h 1368136"/>
                <a:gd name="connsiteX12" fmla="*/ 293397 w 415636"/>
                <a:gd name="connsiteY12" fmla="*/ 284211 h 1368136"/>
                <a:gd name="connsiteX13" fmla="*/ 265341 w 415636"/>
                <a:gd name="connsiteY13" fmla="*/ 268191 h 1368136"/>
                <a:gd name="connsiteX14" fmla="*/ 273914 w 415636"/>
                <a:gd name="connsiteY14" fmla="*/ 236152 h 1368136"/>
                <a:gd name="connsiteX15" fmla="*/ 287076 w 415636"/>
                <a:gd name="connsiteY15" fmla="*/ 221865 h 1368136"/>
                <a:gd name="connsiteX16" fmla="*/ 294522 w 415636"/>
                <a:gd name="connsiteY16" fmla="*/ 209309 h 1368136"/>
                <a:gd name="connsiteX17" fmla="*/ 304220 w 415636"/>
                <a:gd name="connsiteY17" fmla="*/ 208703 h 1368136"/>
                <a:gd name="connsiteX18" fmla="*/ 304827 w 415636"/>
                <a:gd name="connsiteY18" fmla="*/ 190952 h 1368136"/>
                <a:gd name="connsiteX19" fmla="*/ 313399 w 415636"/>
                <a:gd name="connsiteY19" fmla="*/ 157788 h 1368136"/>
                <a:gd name="connsiteX20" fmla="*/ 312187 w 415636"/>
                <a:gd name="connsiteY20" fmla="*/ 140643 h 1368136"/>
                <a:gd name="connsiteX21" fmla="*/ 312187 w 415636"/>
                <a:gd name="connsiteY21" fmla="*/ 82281 h 1368136"/>
                <a:gd name="connsiteX22" fmla="*/ 267593 w 415636"/>
                <a:gd name="connsiteY22" fmla="*/ 26776 h 1368136"/>
                <a:gd name="connsiteX23" fmla="*/ 225250 w 415636"/>
                <a:gd name="connsiteY23" fmla="*/ 1578 h 1368136"/>
                <a:gd name="connsiteX24" fmla="*/ 157709 w 415636"/>
                <a:gd name="connsiteY24" fmla="*/ 26170 h 1368136"/>
                <a:gd name="connsiteX25" fmla="*/ 125151 w 415636"/>
                <a:gd name="connsiteY25" fmla="*/ 73621 h 1368136"/>
                <a:gd name="connsiteX26" fmla="*/ 106880 w 415636"/>
                <a:gd name="connsiteY26" fmla="*/ 78211 h 1368136"/>
                <a:gd name="connsiteX27" fmla="*/ 91467 w 415636"/>
                <a:gd name="connsiteY27" fmla="*/ 112501 h 1368136"/>
                <a:gd name="connsiteX28" fmla="*/ 64623 w 415636"/>
                <a:gd name="connsiteY28" fmla="*/ 141682 h 1368136"/>
                <a:gd name="connsiteX29" fmla="*/ 54839 w 415636"/>
                <a:gd name="connsiteY29" fmla="*/ 190866 h 1368136"/>
                <a:gd name="connsiteX30" fmla="*/ 49643 w 415636"/>
                <a:gd name="connsiteY30" fmla="*/ 216583 h 1368136"/>
                <a:gd name="connsiteX31" fmla="*/ 30247 w 415636"/>
                <a:gd name="connsiteY31" fmla="*/ 260658 h 1368136"/>
                <a:gd name="connsiteX32" fmla="*/ 31979 w 415636"/>
                <a:gd name="connsiteY32" fmla="*/ 304733 h 1368136"/>
                <a:gd name="connsiteX33" fmla="*/ 34836 w 415636"/>
                <a:gd name="connsiteY33" fmla="*/ 277889 h 1368136"/>
                <a:gd name="connsiteX34" fmla="*/ 42802 w 415636"/>
                <a:gd name="connsiteY34" fmla="*/ 264728 h 1368136"/>
                <a:gd name="connsiteX35" fmla="*/ 43928 w 415636"/>
                <a:gd name="connsiteY35" fmla="*/ 292177 h 1368136"/>
                <a:gd name="connsiteX36" fmla="*/ 48258 w 415636"/>
                <a:gd name="connsiteY36" fmla="*/ 306378 h 1368136"/>
                <a:gd name="connsiteX37" fmla="*/ 36568 w 415636"/>
                <a:gd name="connsiteY37" fmla="*/ 324735 h 1368136"/>
                <a:gd name="connsiteX38" fmla="*/ 26783 w 415636"/>
                <a:gd name="connsiteY38" fmla="*/ 347595 h 1368136"/>
                <a:gd name="connsiteX39" fmla="*/ 30766 w 415636"/>
                <a:gd name="connsiteY39" fmla="*/ 352790 h 1368136"/>
                <a:gd name="connsiteX40" fmla="*/ 38213 w 415636"/>
                <a:gd name="connsiteY40" fmla="*/ 337897 h 1368136"/>
                <a:gd name="connsiteX41" fmla="*/ 43928 w 415636"/>
                <a:gd name="connsiteY41" fmla="*/ 334433 h 1368136"/>
                <a:gd name="connsiteX42" fmla="*/ 31373 w 415636"/>
                <a:gd name="connsiteY42" fmla="*/ 369936 h 1368136"/>
                <a:gd name="connsiteX43" fmla="*/ 11890 w 415636"/>
                <a:gd name="connsiteY43" fmla="*/ 439122 h 1368136"/>
                <a:gd name="connsiteX44" fmla="*/ 9638 w 415636"/>
                <a:gd name="connsiteY44" fmla="*/ 561475 h 1368136"/>
                <a:gd name="connsiteX45" fmla="*/ 4443 w 415636"/>
                <a:gd name="connsiteY45" fmla="*/ 621569 h 1368136"/>
                <a:gd name="connsiteX46" fmla="*/ 2191 w 415636"/>
                <a:gd name="connsiteY46" fmla="*/ 646767 h 1368136"/>
                <a:gd name="connsiteX47" fmla="*/ 1585 w 415636"/>
                <a:gd name="connsiteY47" fmla="*/ 670752 h 1368136"/>
                <a:gd name="connsiteX48" fmla="*/ 17605 w 415636"/>
                <a:gd name="connsiteY48" fmla="*/ 698808 h 1368136"/>
                <a:gd name="connsiteX49" fmla="*/ 26783 w 415636"/>
                <a:gd name="connsiteY49" fmla="*/ 695950 h 1368136"/>
                <a:gd name="connsiteX50" fmla="*/ 31892 w 415636"/>
                <a:gd name="connsiteY50" fmla="*/ 704523 h 1368136"/>
                <a:gd name="connsiteX51" fmla="*/ 41590 w 415636"/>
                <a:gd name="connsiteY51" fmla="*/ 707986 h 1368136"/>
                <a:gd name="connsiteX52" fmla="*/ 38213 w 415636"/>
                <a:gd name="connsiteY52" fmla="*/ 690841 h 1368136"/>
                <a:gd name="connsiteX53" fmla="*/ 35356 w 415636"/>
                <a:gd name="connsiteY53" fmla="*/ 672571 h 1368136"/>
                <a:gd name="connsiteX54" fmla="*/ 46786 w 415636"/>
                <a:gd name="connsiteY54" fmla="*/ 694911 h 1368136"/>
                <a:gd name="connsiteX55" fmla="*/ 55358 w 415636"/>
                <a:gd name="connsiteY55" fmla="*/ 706947 h 1368136"/>
                <a:gd name="connsiteX56" fmla="*/ 52501 w 415636"/>
                <a:gd name="connsiteY56" fmla="*/ 684607 h 1368136"/>
                <a:gd name="connsiteX57" fmla="*/ 49124 w 415636"/>
                <a:gd name="connsiteY57" fmla="*/ 670319 h 1368136"/>
                <a:gd name="connsiteX58" fmla="*/ 56571 w 415636"/>
                <a:gd name="connsiteY58" fmla="*/ 672571 h 1368136"/>
                <a:gd name="connsiteX59" fmla="*/ 59774 w 415636"/>
                <a:gd name="connsiteY59" fmla="*/ 670666 h 1368136"/>
                <a:gd name="connsiteX60" fmla="*/ 67481 w 415636"/>
                <a:gd name="connsiteY60" fmla="*/ 677766 h 1368136"/>
                <a:gd name="connsiteX61" fmla="*/ 61766 w 415636"/>
                <a:gd name="connsiteY61" fmla="*/ 714914 h 1368136"/>
                <a:gd name="connsiteX62" fmla="*/ 65230 w 415636"/>
                <a:gd name="connsiteY62" fmla="*/ 773276 h 1368136"/>
                <a:gd name="connsiteX63" fmla="*/ 69819 w 415636"/>
                <a:gd name="connsiteY63" fmla="*/ 868786 h 1368136"/>
                <a:gd name="connsiteX64" fmla="*/ 81249 w 415636"/>
                <a:gd name="connsiteY64" fmla="*/ 958061 h 1368136"/>
                <a:gd name="connsiteX65" fmla="*/ 80643 w 415636"/>
                <a:gd name="connsiteY65" fmla="*/ 991832 h 1368136"/>
                <a:gd name="connsiteX66" fmla="*/ 89821 w 415636"/>
                <a:gd name="connsiteY66" fmla="*/ 1019281 h 1368136"/>
                <a:gd name="connsiteX67" fmla="*/ 85838 w 415636"/>
                <a:gd name="connsiteY67" fmla="*/ 1062143 h 1368136"/>
                <a:gd name="connsiteX68" fmla="*/ 101858 w 415636"/>
                <a:gd name="connsiteY68" fmla="*/ 1143972 h 1368136"/>
                <a:gd name="connsiteX69" fmla="*/ 121340 w 415636"/>
                <a:gd name="connsiteY69" fmla="*/ 1234892 h 1368136"/>
                <a:gd name="connsiteX70" fmla="*/ 115625 w 415636"/>
                <a:gd name="connsiteY70" fmla="*/ 1238356 h 1368136"/>
                <a:gd name="connsiteX71" fmla="*/ 116751 w 415636"/>
                <a:gd name="connsiteY71" fmla="*/ 1250392 h 1368136"/>
                <a:gd name="connsiteX72" fmla="*/ 108785 w 415636"/>
                <a:gd name="connsiteY72" fmla="*/ 1252124 h 1368136"/>
                <a:gd name="connsiteX73" fmla="*/ 100732 w 415636"/>
                <a:gd name="connsiteY73" fmla="*/ 1263034 h 1368136"/>
                <a:gd name="connsiteX74" fmla="*/ 64710 w 415636"/>
                <a:gd name="connsiteY74" fmla="*/ 1269269 h 1368136"/>
                <a:gd name="connsiteX75" fmla="*/ 38386 w 415636"/>
                <a:gd name="connsiteY75" fmla="*/ 1289271 h 1368136"/>
                <a:gd name="connsiteX76" fmla="*/ 47565 w 415636"/>
                <a:gd name="connsiteY76" fmla="*/ 1320790 h 1368136"/>
                <a:gd name="connsiteX77" fmla="*/ 87570 w 415636"/>
                <a:gd name="connsiteY77" fmla="*/ 1336204 h 1368136"/>
                <a:gd name="connsiteX78" fmla="*/ 141343 w 415636"/>
                <a:gd name="connsiteY78" fmla="*/ 1361402 h 1368136"/>
                <a:gd name="connsiteX79" fmla="*/ 191133 w 415636"/>
                <a:gd name="connsiteY79" fmla="*/ 1361921 h 1368136"/>
                <a:gd name="connsiteX80" fmla="*/ 204901 w 415636"/>
                <a:gd name="connsiteY80" fmla="*/ 1337935 h 1368136"/>
                <a:gd name="connsiteX81" fmla="*/ 236939 w 415636"/>
                <a:gd name="connsiteY81" fmla="*/ 1336204 h 1368136"/>
                <a:gd name="connsiteX82" fmla="*/ 244992 w 415636"/>
                <a:gd name="connsiteY82" fmla="*/ 1306416 h 1368136"/>
                <a:gd name="connsiteX83" fmla="*/ 239277 w 415636"/>
                <a:gd name="connsiteY83" fmla="*/ 1261216 h 1368136"/>
                <a:gd name="connsiteX84" fmla="*/ 244386 w 415636"/>
                <a:gd name="connsiteY84" fmla="*/ 1249179 h 1368136"/>
                <a:gd name="connsiteX85" fmla="*/ 251833 w 415636"/>
                <a:gd name="connsiteY85" fmla="*/ 1260003 h 1368136"/>
                <a:gd name="connsiteX86" fmla="*/ 257028 w 415636"/>
                <a:gd name="connsiteY86" fmla="*/ 1252037 h 1368136"/>
                <a:gd name="connsiteX87" fmla="*/ 253045 w 415636"/>
                <a:gd name="connsiteY87" fmla="*/ 1224588 h 1368136"/>
                <a:gd name="connsiteX88" fmla="*/ 245599 w 415636"/>
                <a:gd name="connsiteY88" fmla="*/ 1219479 h 1368136"/>
                <a:gd name="connsiteX89" fmla="*/ 275299 w 415636"/>
                <a:gd name="connsiteY89" fmla="*/ 1131329 h 1368136"/>
                <a:gd name="connsiteX90" fmla="*/ 288981 w 415636"/>
                <a:gd name="connsiteY90" fmla="*/ 1051839 h 1368136"/>
                <a:gd name="connsiteX91" fmla="*/ 301017 w 415636"/>
                <a:gd name="connsiteY91" fmla="*/ 1028979 h 1368136"/>
                <a:gd name="connsiteX92" fmla="*/ 299891 w 415636"/>
                <a:gd name="connsiteY92" fmla="*/ 997546 h 1368136"/>
                <a:gd name="connsiteX93" fmla="*/ 308463 w 415636"/>
                <a:gd name="connsiteY93" fmla="*/ 942042 h 1368136"/>
                <a:gd name="connsiteX94" fmla="*/ 325608 w 415636"/>
                <a:gd name="connsiteY94" fmla="*/ 811636 h 1368136"/>
                <a:gd name="connsiteX95" fmla="*/ 331323 w 415636"/>
                <a:gd name="connsiteY95" fmla="*/ 692660 h 1368136"/>
                <a:gd name="connsiteX96" fmla="*/ 322751 w 415636"/>
                <a:gd name="connsiteY96" fmla="*/ 646853 h 1368136"/>
                <a:gd name="connsiteX97" fmla="*/ 334787 w 415636"/>
                <a:gd name="connsiteY97" fmla="*/ 647979 h 1368136"/>
                <a:gd name="connsiteX98" fmla="*/ 347949 w 415636"/>
                <a:gd name="connsiteY98" fmla="*/ 637069 h 1368136"/>
                <a:gd name="connsiteX99" fmla="*/ 363968 w 415636"/>
                <a:gd name="connsiteY99" fmla="*/ 625639 h 1368136"/>
                <a:gd name="connsiteX100" fmla="*/ 359985 w 415636"/>
                <a:gd name="connsiteY100" fmla="*/ 595332 h 1368136"/>
                <a:gd name="connsiteX101" fmla="*/ 397133 w 415636"/>
                <a:gd name="connsiteY101" fmla="*/ 548399 h 1368136"/>
                <a:gd name="connsiteX102" fmla="*/ 420945 w 415636"/>
                <a:gd name="connsiteY102" fmla="*/ 485015 h 1368136"/>
                <a:gd name="connsiteX103" fmla="*/ 77699 w 415636"/>
                <a:gd name="connsiteY103" fmla="*/ 230524 h 1368136"/>
                <a:gd name="connsiteX104" fmla="*/ 84020 w 415636"/>
                <a:gd name="connsiteY104" fmla="*/ 206539 h 1368136"/>
                <a:gd name="connsiteX105" fmla="*/ 93718 w 415636"/>
                <a:gd name="connsiteY105" fmla="*/ 219094 h 1368136"/>
                <a:gd name="connsiteX106" fmla="*/ 88609 w 415636"/>
                <a:gd name="connsiteY106" fmla="*/ 241954 h 1368136"/>
                <a:gd name="connsiteX107" fmla="*/ 57783 w 415636"/>
                <a:gd name="connsiteY107" fmla="*/ 257540 h 1368136"/>
                <a:gd name="connsiteX108" fmla="*/ 77699 w 415636"/>
                <a:gd name="connsiteY108" fmla="*/ 230524 h 1368136"/>
                <a:gd name="connsiteX109" fmla="*/ 44534 w 415636"/>
                <a:gd name="connsiteY109" fmla="*/ 653174 h 1368136"/>
                <a:gd name="connsiteX110" fmla="*/ 38819 w 415636"/>
                <a:gd name="connsiteY110" fmla="*/ 597150 h 1368136"/>
                <a:gd name="connsiteX111" fmla="*/ 54233 w 415636"/>
                <a:gd name="connsiteY111" fmla="*/ 658976 h 1368136"/>
                <a:gd name="connsiteX112" fmla="*/ 54666 w 415636"/>
                <a:gd name="connsiteY112" fmla="*/ 660015 h 1368136"/>
                <a:gd name="connsiteX113" fmla="*/ 44534 w 415636"/>
                <a:gd name="connsiteY113" fmla="*/ 653174 h 1368136"/>
                <a:gd name="connsiteX114" fmla="*/ 69646 w 415636"/>
                <a:gd name="connsiteY114" fmla="*/ 528570 h 1368136"/>
                <a:gd name="connsiteX115" fmla="*/ 51895 w 415636"/>
                <a:gd name="connsiteY115" fmla="*/ 547447 h 1368136"/>
                <a:gd name="connsiteX116" fmla="*/ 59948 w 415636"/>
                <a:gd name="connsiteY116" fmla="*/ 517140 h 1368136"/>
                <a:gd name="connsiteX117" fmla="*/ 67394 w 415636"/>
                <a:gd name="connsiteY117" fmla="*/ 478261 h 1368136"/>
                <a:gd name="connsiteX118" fmla="*/ 69646 w 415636"/>
                <a:gd name="connsiteY118" fmla="*/ 528570 h 1368136"/>
                <a:gd name="connsiteX119" fmla="*/ 108612 w 415636"/>
                <a:gd name="connsiteY119" fmla="*/ 239616 h 1368136"/>
                <a:gd name="connsiteX120" fmla="*/ 100126 w 415636"/>
                <a:gd name="connsiteY120" fmla="*/ 254769 h 1368136"/>
                <a:gd name="connsiteX121" fmla="*/ 70252 w 415636"/>
                <a:gd name="connsiteY121" fmla="*/ 261350 h 1368136"/>
                <a:gd name="connsiteX122" fmla="*/ 55878 w 415636"/>
                <a:gd name="connsiteY122" fmla="*/ 288800 h 1368136"/>
                <a:gd name="connsiteX123" fmla="*/ 49730 w 415636"/>
                <a:gd name="connsiteY123" fmla="*/ 303694 h 1368136"/>
                <a:gd name="connsiteX124" fmla="*/ 50163 w 415636"/>
                <a:gd name="connsiteY124" fmla="*/ 271049 h 1368136"/>
                <a:gd name="connsiteX125" fmla="*/ 57523 w 415636"/>
                <a:gd name="connsiteY125" fmla="*/ 257627 h 1368136"/>
                <a:gd name="connsiteX126" fmla="*/ 95363 w 415636"/>
                <a:gd name="connsiteY126" fmla="*/ 244119 h 1368136"/>
                <a:gd name="connsiteX127" fmla="*/ 102810 w 415636"/>
                <a:gd name="connsiteY127" fmla="*/ 219527 h 1368136"/>
                <a:gd name="connsiteX128" fmla="*/ 108612 w 415636"/>
                <a:gd name="connsiteY128" fmla="*/ 239616 h 1368136"/>
                <a:gd name="connsiteX129" fmla="*/ 152600 w 415636"/>
                <a:gd name="connsiteY129" fmla="*/ 247063 h 1368136"/>
                <a:gd name="connsiteX130" fmla="*/ 125151 w 415636"/>
                <a:gd name="connsiteY130" fmla="*/ 251046 h 1368136"/>
                <a:gd name="connsiteX131" fmla="*/ 120128 w 415636"/>
                <a:gd name="connsiteY131" fmla="*/ 251739 h 1368136"/>
                <a:gd name="connsiteX132" fmla="*/ 123419 w 415636"/>
                <a:gd name="connsiteY132" fmla="*/ 245937 h 1368136"/>
                <a:gd name="connsiteX133" fmla="*/ 134243 w 415636"/>
                <a:gd name="connsiteY133" fmla="*/ 233295 h 1368136"/>
                <a:gd name="connsiteX134" fmla="*/ 138226 w 415636"/>
                <a:gd name="connsiteY134" fmla="*/ 215024 h 1368136"/>
                <a:gd name="connsiteX135" fmla="*/ 148530 w 415636"/>
                <a:gd name="connsiteY135" fmla="*/ 233295 h 1368136"/>
                <a:gd name="connsiteX136" fmla="*/ 152600 w 415636"/>
                <a:gd name="connsiteY136" fmla="*/ 247063 h 1368136"/>
                <a:gd name="connsiteX137" fmla="*/ 201264 w 415636"/>
                <a:gd name="connsiteY137" fmla="*/ 1086822 h 1368136"/>
                <a:gd name="connsiteX138" fmla="*/ 196675 w 415636"/>
                <a:gd name="connsiteY138" fmla="*/ 1149254 h 1368136"/>
                <a:gd name="connsiteX139" fmla="*/ 192691 w 415636"/>
                <a:gd name="connsiteY139" fmla="*/ 1185882 h 1368136"/>
                <a:gd name="connsiteX140" fmla="*/ 184119 w 415636"/>
                <a:gd name="connsiteY140" fmla="*/ 1208742 h 1368136"/>
                <a:gd name="connsiteX141" fmla="*/ 184119 w 415636"/>
                <a:gd name="connsiteY141" fmla="*/ 1157220 h 1368136"/>
                <a:gd name="connsiteX142" fmla="*/ 191566 w 415636"/>
                <a:gd name="connsiteY142" fmla="*/ 1101196 h 1368136"/>
                <a:gd name="connsiteX143" fmla="*/ 187582 w 415636"/>
                <a:gd name="connsiteY143" fmla="*/ 1075998 h 1368136"/>
                <a:gd name="connsiteX144" fmla="*/ 193904 w 415636"/>
                <a:gd name="connsiteY144" fmla="*/ 1043440 h 1368136"/>
                <a:gd name="connsiteX145" fmla="*/ 201264 w 415636"/>
                <a:gd name="connsiteY145" fmla="*/ 1086822 h 1368136"/>
                <a:gd name="connsiteX146" fmla="*/ 352798 w 415636"/>
                <a:gd name="connsiteY146" fmla="*/ 489604 h 1368136"/>
                <a:gd name="connsiteX147" fmla="*/ 335653 w 415636"/>
                <a:gd name="connsiteY147" fmla="*/ 548486 h 1368136"/>
                <a:gd name="connsiteX148" fmla="*/ 322578 w 415636"/>
                <a:gd name="connsiteY148" fmla="*/ 562773 h 1368136"/>
                <a:gd name="connsiteX149" fmla="*/ 319114 w 415636"/>
                <a:gd name="connsiteY149" fmla="*/ 538182 h 1368136"/>
                <a:gd name="connsiteX150" fmla="*/ 325955 w 415636"/>
                <a:gd name="connsiteY150" fmla="*/ 500428 h 1368136"/>
                <a:gd name="connsiteX151" fmla="*/ 318508 w 415636"/>
                <a:gd name="connsiteY151" fmla="*/ 456353 h 1368136"/>
                <a:gd name="connsiteX152" fmla="*/ 320240 w 415636"/>
                <a:gd name="connsiteY152" fmla="*/ 420332 h 1368136"/>
                <a:gd name="connsiteX153" fmla="*/ 344226 w 415636"/>
                <a:gd name="connsiteY153" fmla="*/ 454621 h 1368136"/>
                <a:gd name="connsiteX154" fmla="*/ 352798 w 415636"/>
                <a:gd name="connsiteY154" fmla="*/ 489604 h 136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415636" h="1368136">
                  <a:moveTo>
                    <a:pt x="420945" y="485015"/>
                  </a:moveTo>
                  <a:cubicBezTo>
                    <a:pt x="420945" y="470121"/>
                    <a:pt x="404320" y="434705"/>
                    <a:pt x="393496" y="419812"/>
                  </a:cubicBezTo>
                  <a:cubicBezTo>
                    <a:pt x="382672" y="404918"/>
                    <a:pt x="381546" y="378595"/>
                    <a:pt x="381546" y="378595"/>
                  </a:cubicBezTo>
                  <a:lnTo>
                    <a:pt x="388906" y="367771"/>
                  </a:lnTo>
                  <a:lnTo>
                    <a:pt x="379208" y="355128"/>
                  </a:lnTo>
                  <a:lnTo>
                    <a:pt x="388906" y="359112"/>
                  </a:lnTo>
                  <a:lnTo>
                    <a:pt x="392283" y="353397"/>
                  </a:lnTo>
                  <a:cubicBezTo>
                    <a:pt x="392283" y="353397"/>
                    <a:pt x="383191" y="344218"/>
                    <a:pt x="376351" y="339023"/>
                  </a:cubicBezTo>
                  <a:cubicBezTo>
                    <a:pt x="369423" y="333914"/>
                    <a:pt x="352798" y="321358"/>
                    <a:pt x="352798" y="321358"/>
                  </a:cubicBezTo>
                  <a:cubicBezTo>
                    <a:pt x="352798" y="321358"/>
                    <a:pt x="356262" y="312179"/>
                    <a:pt x="352192" y="306464"/>
                  </a:cubicBezTo>
                  <a:cubicBezTo>
                    <a:pt x="348209" y="300749"/>
                    <a:pt x="339117" y="305945"/>
                    <a:pt x="339117" y="305945"/>
                  </a:cubicBezTo>
                  <a:cubicBezTo>
                    <a:pt x="339117" y="305945"/>
                    <a:pt x="333921" y="299624"/>
                    <a:pt x="327687" y="295034"/>
                  </a:cubicBezTo>
                  <a:cubicBezTo>
                    <a:pt x="321366" y="290445"/>
                    <a:pt x="305433" y="284730"/>
                    <a:pt x="293397" y="284211"/>
                  </a:cubicBezTo>
                  <a:cubicBezTo>
                    <a:pt x="281360" y="283691"/>
                    <a:pt x="265341" y="268191"/>
                    <a:pt x="265341" y="268191"/>
                  </a:cubicBezTo>
                  <a:cubicBezTo>
                    <a:pt x="265341" y="268191"/>
                    <a:pt x="272182" y="245937"/>
                    <a:pt x="273914" y="236152"/>
                  </a:cubicBezTo>
                  <a:cubicBezTo>
                    <a:pt x="275646" y="226368"/>
                    <a:pt x="281880" y="226974"/>
                    <a:pt x="287076" y="221865"/>
                  </a:cubicBezTo>
                  <a:cubicBezTo>
                    <a:pt x="292184" y="216756"/>
                    <a:pt x="294522" y="209309"/>
                    <a:pt x="294522" y="209309"/>
                  </a:cubicBezTo>
                  <a:cubicBezTo>
                    <a:pt x="294522" y="209309"/>
                    <a:pt x="301363" y="211561"/>
                    <a:pt x="304220" y="208703"/>
                  </a:cubicBezTo>
                  <a:cubicBezTo>
                    <a:pt x="307078" y="205846"/>
                    <a:pt x="304220" y="199005"/>
                    <a:pt x="304827" y="190952"/>
                  </a:cubicBezTo>
                  <a:cubicBezTo>
                    <a:pt x="305433" y="182986"/>
                    <a:pt x="305952" y="170950"/>
                    <a:pt x="313399" y="157788"/>
                  </a:cubicBezTo>
                  <a:cubicBezTo>
                    <a:pt x="320846" y="144626"/>
                    <a:pt x="314525" y="144106"/>
                    <a:pt x="312187" y="140643"/>
                  </a:cubicBezTo>
                  <a:cubicBezTo>
                    <a:pt x="309935" y="137179"/>
                    <a:pt x="315651" y="113713"/>
                    <a:pt x="312187" y="82281"/>
                  </a:cubicBezTo>
                  <a:cubicBezTo>
                    <a:pt x="308810" y="50848"/>
                    <a:pt x="280754" y="29633"/>
                    <a:pt x="267593" y="26776"/>
                  </a:cubicBezTo>
                  <a:cubicBezTo>
                    <a:pt x="254431" y="23918"/>
                    <a:pt x="248716" y="7899"/>
                    <a:pt x="225250" y="1578"/>
                  </a:cubicBezTo>
                  <a:cubicBezTo>
                    <a:pt x="201783" y="-4657"/>
                    <a:pt x="178837" y="8418"/>
                    <a:pt x="157709" y="26170"/>
                  </a:cubicBezTo>
                  <a:cubicBezTo>
                    <a:pt x="136580" y="43921"/>
                    <a:pt x="125151" y="73621"/>
                    <a:pt x="125151" y="73621"/>
                  </a:cubicBezTo>
                  <a:cubicBezTo>
                    <a:pt x="125151" y="73621"/>
                    <a:pt x="114846" y="75353"/>
                    <a:pt x="106880" y="78211"/>
                  </a:cubicBezTo>
                  <a:cubicBezTo>
                    <a:pt x="98913" y="81068"/>
                    <a:pt x="95450" y="98213"/>
                    <a:pt x="91467" y="112501"/>
                  </a:cubicBezTo>
                  <a:cubicBezTo>
                    <a:pt x="87483" y="126788"/>
                    <a:pt x="77179" y="134235"/>
                    <a:pt x="64623" y="141682"/>
                  </a:cubicBezTo>
                  <a:cubicBezTo>
                    <a:pt x="51981" y="149129"/>
                    <a:pt x="52587" y="183419"/>
                    <a:pt x="54839" y="190866"/>
                  </a:cubicBezTo>
                  <a:cubicBezTo>
                    <a:pt x="57090" y="198312"/>
                    <a:pt x="54233" y="205759"/>
                    <a:pt x="49643" y="216583"/>
                  </a:cubicBezTo>
                  <a:cubicBezTo>
                    <a:pt x="45054" y="227493"/>
                    <a:pt x="37088" y="249141"/>
                    <a:pt x="30247" y="260658"/>
                  </a:cubicBezTo>
                  <a:cubicBezTo>
                    <a:pt x="23406" y="272088"/>
                    <a:pt x="31979" y="304733"/>
                    <a:pt x="31979" y="304733"/>
                  </a:cubicBezTo>
                  <a:cubicBezTo>
                    <a:pt x="31979" y="304733"/>
                    <a:pt x="31979" y="288713"/>
                    <a:pt x="34836" y="277889"/>
                  </a:cubicBezTo>
                  <a:cubicBezTo>
                    <a:pt x="37694" y="267066"/>
                    <a:pt x="42802" y="264728"/>
                    <a:pt x="42802" y="264728"/>
                  </a:cubicBezTo>
                  <a:cubicBezTo>
                    <a:pt x="42802" y="264728"/>
                    <a:pt x="41677" y="283604"/>
                    <a:pt x="43928" y="292177"/>
                  </a:cubicBezTo>
                  <a:cubicBezTo>
                    <a:pt x="44967" y="296247"/>
                    <a:pt x="46699" y="301789"/>
                    <a:pt x="48258" y="306378"/>
                  </a:cubicBezTo>
                  <a:cubicBezTo>
                    <a:pt x="44621" y="312612"/>
                    <a:pt x="40378" y="318847"/>
                    <a:pt x="36568" y="324735"/>
                  </a:cubicBezTo>
                  <a:cubicBezTo>
                    <a:pt x="29121" y="336252"/>
                    <a:pt x="26783" y="347595"/>
                    <a:pt x="26783" y="347595"/>
                  </a:cubicBezTo>
                  <a:lnTo>
                    <a:pt x="30766" y="352790"/>
                  </a:lnTo>
                  <a:cubicBezTo>
                    <a:pt x="30766" y="352790"/>
                    <a:pt x="34143" y="343612"/>
                    <a:pt x="38213" y="337897"/>
                  </a:cubicBezTo>
                  <a:cubicBezTo>
                    <a:pt x="42196" y="332182"/>
                    <a:pt x="43928" y="334433"/>
                    <a:pt x="43928" y="334433"/>
                  </a:cubicBezTo>
                  <a:cubicBezTo>
                    <a:pt x="43928" y="334433"/>
                    <a:pt x="36568" y="354436"/>
                    <a:pt x="31373" y="369936"/>
                  </a:cubicBezTo>
                  <a:cubicBezTo>
                    <a:pt x="26264" y="385349"/>
                    <a:pt x="18211" y="413404"/>
                    <a:pt x="11890" y="439122"/>
                  </a:cubicBezTo>
                  <a:cubicBezTo>
                    <a:pt x="5655" y="464839"/>
                    <a:pt x="4443" y="531774"/>
                    <a:pt x="9638" y="561475"/>
                  </a:cubicBezTo>
                  <a:cubicBezTo>
                    <a:pt x="14834" y="591262"/>
                    <a:pt x="3923" y="607281"/>
                    <a:pt x="4443" y="621569"/>
                  </a:cubicBezTo>
                  <a:cubicBezTo>
                    <a:pt x="5049" y="635856"/>
                    <a:pt x="5568" y="641571"/>
                    <a:pt x="2191" y="646767"/>
                  </a:cubicBezTo>
                  <a:cubicBezTo>
                    <a:pt x="-1186" y="651876"/>
                    <a:pt x="-60" y="666769"/>
                    <a:pt x="1585" y="670752"/>
                  </a:cubicBezTo>
                  <a:cubicBezTo>
                    <a:pt x="3317" y="674735"/>
                    <a:pt x="11890" y="691361"/>
                    <a:pt x="17605" y="698808"/>
                  </a:cubicBezTo>
                  <a:cubicBezTo>
                    <a:pt x="23320" y="706255"/>
                    <a:pt x="26783" y="695950"/>
                    <a:pt x="26783" y="695950"/>
                  </a:cubicBezTo>
                  <a:cubicBezTo>
                    <a:pt x="26783" y="695950"/>
                    <a:pt x="29641" y="700540"/>
                    <a:pt x="31892" y="704523"/>
                  </a:cubicBezTo>
                  <a:cubicBezTo>
                    <a:pt x="34230" y="708592"/>
                    <a:pt x="37088" y="707986"/>
                    <a:pt x="41590" y="707986"/>
                  </a:cubicBezTo>
                  <a:cubicBezTo>
                    <a:pt x="46180" y="707986"/>
                    <a:pt x="41590" y="699414"/>
                    <a:pt x="38213" y="690841"/>
                  </a:cubicBezTo>
                  <a:cubicBezTo>
                    <a:pt x="34750" y="682269"/>
                    <a:pt x="35356" y="672571"/>
                    <a:pt x="35356" y="672571"/>
                  </a:cubicBezTo>
                  <a:cubicBezTo>
                    <a:pt x="35356" y="672571"/>
                    <a:pt x="45054" y="690841"/>
                    <a:pt x="46786" y="694911"/>
                  </a:cubicBezTo>
                  <a:cubicBezTo>
                    <a:pt x="48431" y="698894"/>
                    <a:pt x="51375" y="705216"/>
                    <a:pt x="55358" y="706947"/>
                  </a:cubicBezTo>
                  <a:cubicBezTo>
                    <a:pt x="59341" y="708679"/>
                    <a:pt x="54752" y="692660"/>
                    <a:pt x="52501" y="684607"/>
                  </a:cubicBezTo>
                  <a:cubicBezTo>
                    <a:pt x="50249" y="676640"/>
                    <a:pt x="49124" y="670319"/>
                    <a:pt x="49124" y="670319"/>
                  </a:cubicBezTo>
                  <a:cubicBezTo>
                    <a:pt x="49124" y="670319"/>
                    <a:pt x="52501" y="670319"/>
                    <a:pt x="56571" y="672571"/>
                  </a:cubicBezTo>
                  <a:cubicBezTo>
                    <a:pt x="58389" y="673610"/>
                    <a:pt x="59428" y="672484"/>
                    <a:pt x="59774" y="670666"/>
                  </a:cubicBezTo>
                  <a:cubicBezTo>
                    <a:pt x="63844" y="676814"/>
                    <a:pt x="67481" y="677766"/>
                    <a:pt x="67481" y="677766"/>
                  </a:cubicBezTo>
                  <a:cubicBezTo>
                    <a:pt x="67481" y="677766"/>
                    <a:pt x="65749" y="693786"/>
                    <a:pt x="61766" y="714914"/>
                  </a:cubicBezTo>
                  <a:cubicBezTo>
                    <a:pt x="57783" y="736128"/>
                    <a:pt x="59428" y="741237"/>
                    <a:pt x="65230" y="773276"/>
                  </a:cubicBezTo>
                  <a:cubicBezTo>
                    <a:pt x="70945" y="805315"/>
                    <a:pt x="72070" y="833370"/>
                    <a:pt x="69819" y="868786"/>
                  </a:cubicBezTo>
                  <a:cubicBezTo>
                    <a:pt x="67567" y="904288"/>
                    <a:pt x="76140" y="940310"/>
                    <a:pt x="81249" y="958061"/>
                  </a:cubicBezTo>
                  <a:cubicBezTo>
                    <a:pt x="86358" y="975812"/>
                    <a:pt x="82981" y="979795"/>
                    <a:pt x="80643" y="991832"/>
                  </a:cubicBezTo>
                  <a:cubicBezTo>
                    <a:pt x="78391" y="1003868"/>
                    <a:pt x="84626" y="1010708"/>
                    <a:pt x="89821" y="1019281"/>
                  </a:cubicBezTo>
                  <a:cubicBezTo>
                    <a:pt x="95017" y="1027853"/>
                    <a:pt x="88090" y="1044998"/>
                    <a:pt x="85838" y="1062143"/>
                  </a:cubicBezTo>
                  <a:cubicBezTo>
                    <a:pt x="83587" y="1079288"/>
                    <a:pt x="98394" y="1115916"/>
                    <a:pt x="101858" y="1143972"/>
                  </a:cubicBezTo>
                  <a:cubicBezTo>
                    <a:pt x="105321" y="1172027"/>
                    <a:pt x="121340" y="1234892"/>
                    <a:pt x="121340" y="1234892"/>
                  </a:cubicBezTo>
                  <a:lnTo>
                    <a:pt x="115625" y="1238356"/>
                  </a:lnTo>
                  <a:lnTo>
                    <a:pt x="116751" y="1250392"/>
                  </a:lnTo>
                  <a:lnTo>
                    <a:pt x="108785" y="1252124"/>
                  </a:lnTo>
                  <a:lnTo>
                    <a:pt x="100732" y="1263034"/>
                  </a:lnTo>
                  <a:cubicBezTo>
                    <a:pt x="100732" y="1263034"/>
                    <a:pt x="78998" y="1264766"/>
                    <a:pt x="64710" y="1269269"/>
                  </a:cubicBezTo>
                  <a:cubicBezTo>
                    <a:pt x="50336" y="1273858"/>
                    <a:pt x="43495" y="1276196"/>
                    <a:pt x="38386" y="1289271"/>
                  </a:cubicBezTo>
                  <a:cubicBezTo>
                    <a:pt x="33191" y="1302433"/>
                    <a:pt x="38386" y="1311612"/>
                    <a:pt x="47565" y="1320790"/>
                  </a:cubicBezTo>
                  <a:cubicBezTo>
                    <a:pt x="56657" y="1329969"/>
                    <a:pt x="67048" y="1332826"/>
                    <a:pt x="87570" y="1336204"/>
                  </a:cubicBezTo>
                  <a:cubicBezTo>
                    <a:pt x="108179" y="1339667"/>
                    <a:pt x="112162" y="1347114"/>
                    <a:pt x="141343" y="1361402"/>
                  </a:cubicBezTo>
                  <a:cubicBezTo>
                    <a:pt x="170524" y="1375689"/>
                    <a:pt x="173382" y="1367117"/>
                    <a:pt x="191133" y="1361921"/>
                  </a:cubicBezTo>
                  <a:cubicBezTo>
                    <a:pt x="208884" y="1356812"/>
                    <a:pt x="204901" y="1337935"/>
                    <a:pt x="204901" y="1337935"/>
                  </a:cubicBezTo>
                  <a:cubicBezTo>
                    <a:pt x="204901" y="1337935"/>
                    <a:pt x="222046" y="1340187"/>
                    <a:pt x="236939" y="1336204"/>
                  </a:cubicBezTo>
                  <a:cubicBezTo>
                    <a:pt x="251833" y="1332220"/>
                    <a:pt x="244992" y="1320184"/>
                    <a:pt x="244992" y="1306416"/>
                  </a:cubicBezTo>
                  <a:cubicBezTo>
                    <a:pt x="244992" y="1292735"/>
                    <a:pt x="239277" y="1261216"/>
                    <a:pt x="239277" y="1261216"/>
                  </a:cubicBezTo>
                  <a:lnTo>
                    <a:pt x="244386" y="1249179"/>
                  </a:lnTo>
                  <a:lnTo>
                    <a:pt x="251833" y="1260003"/>
                  </a:lnTo>
                  <a:lnTo>
                    <a:pt x="257028" y="1252037"/>
                  </a:lnTo>
                  <a:lnTo>
                    <a:pt x="253045" y="1224588"/>
                  </a:lnTo>
                  <a:lnTo>
                    <a:pt x="245599" y="1219479"/>
                  </a:lnTo>
                  <a:cubicBezTo>
                    <a:pt x="245599" y="1219479"/>
                    <a:pt x="261012" y="1177742"/>
                    <a:pt x="275299" y="1131329"/>
                  </a:cubicBezTo>
                  <a:cubicBezTo>
                    <a:pt x="289587" y="1085003"/>
                    <a:pt x="288981" y="1051839"/>
                    <a:pt x="288981" y="1051839"/>
                  </a:cubicBezTo>
                  <a:cubicBezTo>
                    <a:pt x="288981" y="1051839"/>
                    <a:pt x="295302" y="1039283"/>
                    <a:pt x="301017" y="1028979"/>
                  </a:cubicBezTo>
                  <a:cubicBezTo>
                    <a:pt x="306732" y="1018675"/>
                    <a:pt x="303268" y="1010708"/>
                    <a:pt x="299891" y="997546"/>
                  </a:cubicBezTo>
                  <a:cubicBezTo>
                    <a:pt x="296427" y="984385"/>
                    <a:pt x="302229" y="975206"/>
                    <a:pt x="308463" y="942042"/>
                  </a:cubicBezTo>
                  <a:cubicBezTo>
                    <a:pt x="314785" y="908877"/>
                    <a:pt x="314178" y="865409"/>
                    <a:pt x="325608" y="811636"/>
                  </a:cubicBezTo>
                  <a:cubicBezTo>
                    <a:pt x="337038" y="757863"/>
                    <a:pt x="333055" y="714394"/>
                    <a:pt x="331323" y="692660"/>
                  </a:cubicBezTo>
                  <a:cubicBezTo>
                    <a:pt x="329592" y="670925"/>
                    <a:pt x="322751" y="646853"/>
                    <a:pt x="322751" y="646853"/>
                  </a:cubicBezTo>
                  <a:cubicBezTo>
                    <a:pt x="322751" y="646853"/>
                    <a:pt x="328466" y="649105"/>
                    <a:pt x="334787" y="647979"/>
                  </a:cubicBezTo>
                  <a:cubicBezTo>
                    <a:pt x="341108" y="646853"/>
                    <a:pt x="342234" y="643390"/>
                    <a:pt x="347949" y="637069"/>
                  </a:cubicBezTo>
                  <a:cubicBezTo>
                    <a:pt x="353664" y="630747"/>
                    <a:pt x="356521" y="633085"/>
                    <a:pt x="363968" y="625639"/>
                  </a:cubicBezTo>
                  <a:cubicBezTo>
                    <a:pt x="371415" y="618192"/>
                    <a:pt x="359985" y="595332"/>
                    <a:pt x="359985" y="595332"/>
                  </a:cubicBezTo>
                  <a:cubicBezTo>
                    <a:pt x="359985" y="595332"/>
                    <a:pt x="379381" y="566670"/>
                    <a:pt x="397133" y="548399"/>
                  </a:cubicBezTo>
                  <a:cubicBezTo>
                    <a:pt x="414624" y="530215"/>
                    <a:pt x="420945" y="499908"/>
                    <a:pt x="420945" y="485015"/>
                  </a:cubicBezTo>
                  <a:close/>
                  <a:moveTo>
                    <a:pt x="77699" y="230524"/>
                  </a:moveTo>
                  <a:cubicBezTo>
                    <a:pt x="86271" y="213899"/>
                    <a:pt x="84020" y="206539"/>
                    <a:pt x="84020" y="206539"/>
                  </a:cubicBezTo>
                  <a:cubicBezTo>
                    <a:pt x="84020" y="206539"/>
                    <a:pt x="92592" y="213379"/>
                    <a:pt x="93718" y="219094"/>
                  </a:cubicBezTo>
                  <a:cubicBezTo>
                    <a:pt x="94930" y="224809"/>
                    <a:pt x="93718" y="234507"/>
                    <a:pt x="88609" y="241954"/>
                  </a:cubicBezTo>
                  <a:cubicBezTo>
                    <a:pt x="84106" y="248449"/>
                    <a:pt x="63065" y="255809"/>
                    <a:pt x="57783" y="257540"/>
                  </a:cubicBezTo>
                  <a:cubicBezTo>
                    <a:pt x="63931" y="249401"/>
                    <a:pt x="72157" y="241261"/>
                    <a:pt x="77699" y="230524"/>
                  </a:cubicBezTo>
                  <a:close/>
                  <a:moveTo>
                    <a:pt x="44534" y="653174"/>
                  </a:moveTo>
                  <a:cubicBezTo>
                    <a:pt x="41071" y="646334"/>
                    <a:pt x="38819" y="597150"/>
                    <a:pt x="38819" y="597150"/>
                  </a:cubicBezTo>
                  <a:cubicBezTo>
                    <a:pt x="38819" y="597150"/>
                    <a:pt x="48517" y="641744"/>
                    <a:pt x="54233" y="658976"/>
                  </a:cubicBezTo>
                  <a:cubicBezTo>
                    <a:pt x="54406" y="659409"/>
                    <a:pt x="54492" y="659669"/>
                    <a:pt x="54666" y="660015"/>
                  </a:cubicBezTo>
                  <a:cubicBezTo>
                    <a:pt x="51202" y="658370"/>
                    <a:pt x="47045" y="658370"/>
                    <a:pt x="44534" y="653174"/>
                  </a:cubicBezTo>
                  <a:close/>
                  <a:moveTo>
                    <a:pt x="69646" y="528570"/>
                  </a:moveTo>
                  <a:cubicBezTo>
                    <a:pt x="64537" y="540606"/>
                    <a:pt x="51895" y="547447"/>
                    <a:pt x="51895" y="547447"/>
                  </a:cubicBezTo>
                  <a:cubicBezTo>
                    <a:pt x="51895" y="547447"/>
                    <a:pt x="55358" y="532034"/>
                    <a:pt x="59948" y="517140"/>
                  </a:cubicBezTo>
                  <a:cubicBezTo>
                    <a:pt x="64537" y="502246"/>
                    <a:pt x="67394" y="478261"/>
                    <a:pt x="67394" y="478261"/>
                  </a:cubicBezTo>
                  <a:cubicBezTo>
                    <a:pt x="67394" y="478261"/>
                    <a:pt x="74841" y="516534"/>
                    <a:pt x="69646" y="528570"/>
                  </a:cubicBezTo>
                  <a:close/>
                  <a:moveTo>
                    <a:pt x="108612" y="239616"/>
                  </a:moveTo>
                  <a:cubicBezTo>
                    <a:pt x="107399" y="243599"/>
                    <a:pt x="103676" y="249661"/>
                    <a:pt x="100126" y="254769"/>
                  </a:cubicBezTo>
                  <a:cubicBezTo>
                    <a:pt x="88436" y="256588"/>
                    <a:pt x="76746" y="258753"/>
                    <a:pt x="70252" y="261350"/>
                  </a:cubicBezTo>
                  <a:cubicBezTo>
                    <a:pt x="58822" y="265940"/>
                    <a:pt x="58822" y="276764"/>
                    <a:pt x="55878" y="288800"/>
                  </a:cubicBezTo>
                  <a:cubicBezTo>
                    <a:pt x="54666" y="293735"/>
                    <a:pt x="52501" y="298758"/>
                    <a:pt x="49730" y="303694"/>
                  </a:cubicBezTo>
                  <a:cubicBezTo>
                    <a:pt x="48691" y="293476"/>
                    <a:pt x="47738" y="279188"/>
                    <a:pt x="50163" y="271049"/>
                  </a:cubicBezTo>
                  <a:cubicBezTo>
                    <a:pt x="51548" y="266286"/>
                    <a:pt x="54233" y="262043"/>
                    <a:pt x="57523" y="257627"/>
                  </a:cubicBezTo>
                  <a:cubicBezTo>
                    <a:pt x="62892" y="256588"/>
                    <a:pt x="88263" y="251306"/>
                    <a:pt x="95363" y="244119"/>
                  </a:cubicBezTo>
                  <a:cubicBezTo>
                    <a:pt x="103330" y="236152"/>
                    <a:pt x="102810" y="219527"/>
                    <a:pt x="102810" y="219527"/>
                  </a:cubicBezTo>
                  <a:cubicBezTo>
                    <a:pt x="102810" y="219527"/>
                    <a:pt x="110863" y="231650"/>
                    <a:pt x="108612" y="239616"/>
                  </a:cubicBezTo>
                  <a:close/>
                  <a:moveTo>
                    <a:pt x="152600" y="247063"/>
                  </a:moveTo>
                  <a:cubicBezTo>
                    <a:pt x="152600" y="247063"/>
                    <a:pt x="140564" y="248708"/>
                    <a:pt x="125151" y="251046"/>
                  </a:cubicBezTo>
                  <a:cubicBezTo>
                    <a:pt x="123592" y="251306"/>
                    <a:pt x="121947" y="251479"/>
                    <a:pt x="120128" y="251739"/>
                  </a:cubicBezTo>
                  <a:cubicBezTo>
                    <a:pt x="121427" y="249661"/>
                    <a:pt x="122553" y="247496"/>
                    <a:pt x="123419" y="245937"/>
                  </a:cubicBezTo>
                  <a:cubicBezTo>
                    <a:pt x="127402" y="237884"/>
                    <a:pt x="129134" y="242474"/>
                    <a:pt x="134243" y="233295"/>
                  </a:cubicBezTo>
                  <a:cubicBezTo>
                    <a:pt x="139438" y="224116"/>
                    <a:pt x="138226" y="215024"/>
                    <a:pt x="138226" y="215024"/>
                  </a:cubicBezTo>
                  <a:cubicBezTo>
                    <a:pt x="138226" y="215024"/>
                    <a:pt x="143335" y="227580"/>
                    <a:pt x="148530" y="233295"/>
                  </a:cubicBezTo>
                  <a:cubicBezTo>
                    <a:pt x="153812" y="239097"/>
                    <a:pt x="152600" y="247063"/>
                    <a:pt x="152600" y="247063"/>
                  </a:cubicBezTo>
                  <a:close/>
                  <a:moveTo>
                    <a:pt x="201264" y="1086822"/>
                  </a:moveTo>
                  <a:cubicBezTo>
                    <a:pt x="199532" y="1099984"/>
                    <a:pt x="194943" y="1130897"/>
                    <a:pt x="196675" y="1149254"/>
                  </a:cubicBezTo>
                  <a:cubicBezTo>
                    <a:pt x="198406" y="1167524"/>
                    <a:pt x="196068" y="1173239"/>
                    <a:pt x="192691" y="1185882"/>
                  </a:cubicBezTo>
                  <a:cubicBezTo>
                    <a:pt x="189314" y="1198437"/>
                    <a:pt x="184119" y="1208742"/>
                    <a:pt x="184119" y="1208742"/>
                  </a:cubicBezTo>
                  <a:cubicBezTo>
                    <a:pt x="184119" y="1208742"/>
                    <a:pt x="180136" y="1184669"/>
                    <a:pt x="184119" y="1157220"/>
                  </a:cubicBezTo>
                  <a:cubicBezTo>
                    <a:pt x="188102" y="1129771"/>
                    <a:pt x="192085" y="1112626"/>
                    <a:pt x="191566" y="1101196"/>
                  </a:cubicBezTo>
                  <a:cubicBezTo>
                    <a:pt x="190960" y="1089766"/>
                    <a:pt x="184725" y="1089160"/>
                    <a:pt x="187582" y="1075998"/>
                  </a:cubicBezTo>
                  <a:cubicBezTo>
                    <a:pt x="190440" y="1062836"/>
                    <a:pt x="193904" y="1043440"/>
                    <a:pt x="193904" y="1043440"/>
                  </a:cubicBezTo>
                  <a:cubicBezTo>
                    <a:pt x="193904" y="1043440"/>
                    <a:pt x="202996" y="1073746"/>
                    <a:pt x="201264" y="1086822"/>
                  </a:cubicBezTo>
                  <a:close/>
                  <a:moveTo>
                    <a:pt x="352798" y="489604"/>
                  </a:moveTo>
                  <a:cubicBezTo>
                    <a:pt x="348815" y="503892"/>
                    <a:pt x="342494" y="537056"/>
                    <a:pt x="335653" y="548486"/>
                  </a:cubicBezTo>
                  <a:cubicBezTo>
                    <a:pt x="328812" y="559916"/>
                    <a:pt x="322578" y="562773"/>
                    <a:pt x="322578" y="562773"/>
                  </a:cubicBezTo>
                  <a:cubicBezTo>
                    <a:pt x="322578" y="562773"/>
                    <a:pt x="315737" y="547360"/>
                    <a:pt x="319114" y="538182"/>
                  </a:cubicBezTo>
                  <a:cubicBezTo>
                    <a:pt x="322578" y="529003"/>
                    <a:pt x="331150" y="511252"/>
                    <a:pt x="325955" y="500428"/>
                  </a:cubicBezTo>
                  <a:cubicBezTo>
                    <a:pt x="320846" y="489604"/>
                    <a:pt x="319720" y="476442"/>
                    <a:pt x="318508" y="456353"/>
                  </a:cubicBezTo>
                  <a:cubicBezTo>
                    <a:pt x="317382" y="436351"/>
                    <a:pt x="320240" y="420332"/>
                    <a:pt x="320240" y="420332"/>
                  </a:cubicBezTo>
                  <a:cubicBezTo>
                    <a:pt x="320240" y="420332"/>
                    <a:pt x="336259" y="435225"/>
                    <a:pt x="344226" y="454621"/>
                  </a:cubicBezTo>
                  <a:cubicBezTo>
                    <a:pt x="352278" y="474191"/>
                    <a:pt x="356868" y="475317"/>
                    <a:pt x="352798" y="489604"/>
                  </a:cubicBezTo>
                  <a:close/>
                </a:path>
              </a:pathLst>
            </a:custGeom>
            <a:solidFill>
              <a:srgbClr val="FBA329"/>
            </a:solidFill>
            <a:ln w="8653" cap="flat">
              <a:noFill/>
              <a:prstDash val="solid"/>
              <a:miter/>
            </a:ln>
          </p:spPr>
          <p:txBody>
            <a:bodyPr rtlCol="0" anchor="ct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grpSp>
      <p:sp>
        <p:nvSpPr>
          <p:cNvPr id="19" name="TextBox 3037">
            <a:extLst>
              <a:ext uri="{FF2B5EF4-FFF2-40B4-BE49-F238E27FC236}">
                <a16:creationId xmlns:a16="http://schemas.microsoft.com/office/drawing/2014/main" id="{92FFFF9E-674A-B50B-EAF3-089D3762FD26}"/>
              </a:ext>
            </a:extLst>
          </p:cNvPr>
          <p:cNvSpPr txBox="1"/>
          <p:nvPr/>
        </p:nvSpPr>
        <p:spPr>
          <a:xfrm>
            <a:off x="314921" y="4841505"/>
            <a:ext cx="8396461" cy="276999"/>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Insel RA </a:t>
            </a:r>
            <a:r>
              <a:rPr lang="de-DE" sz="600" i="1">
                <a:solidFill>
                  <a:srgbClr val="404040"/>
                </a:solidFill>
              </a:rPr>
              <a:t>et al. Diabetes Care</a:t>
            </a:r>
            <a:r>
              <a:rPr lang="de-DE" sz="600">
                <a:solidFill>
                  <a:srgbClr val="404040"/>
                </a:solidFill>
              </a:rPr>
              <a:t> 2015; 38: 1964</a:t>
            </a:r>
            <a:r>
              <a:rPr kumimoji="0" lang="de-DE" sz="600" b="0" i="0" u="none" strike="noStrike" kern="1200" cap="none" spc="0" normalizeH="0" baseline="0" noProof="0">
                <a:ln>
                  <a:noFill/>
                </a:ln>
                <a:solidFill>
                  <a:srgbClr val="404040"/>
                </a:solidFill>
                <a:effectLst/>
                <a:uLnTx/>
                <a:uFillTx/>
                <a:ea typeface="+mn-ea"/>
                <a:cs typeface="+mn-cs"/>
              </a:rPr>
              <a:t>–</a:t>
            </a:r>
            <a:r>
              <a:rPr lang="de-DE" sz="600">
                <a:solidFill>
                  <a:srgbClr val="404040"/>
                </a:solidFill>
              </a:rPr>
              <a:t>74; </a:t>
            </a:r>
            <a:r>
              <a:rPr lang="de-DE" sz="600" b="1">
                <a:solidFill>
                  <a:srgbClr val="404040"/>
                </a:solidFill>
              </a:rPr>
              <a:t>2.</a:t>
            </a:r>
            <a:r>
              <a:rPr lang="de-DE" sz="600">
                <a:solidFill>
                  <a:srgbClr val="404040"/>
                </a:solidFill>
              </a:rPr>
              <a:t> </a:t>
            </a:r>
            <a:r>
              <a:rPr lang="de-DE" sz="600" err="1">
                <a:solidFill>
                  <a:srgbClr val="404040"/>
                </a:solidFill>
              </a:rPr>
              <a:t>DiMeglio</a:t>
            </a:r>
            <a:r>
              <a:rPr lang="de-DE" sz="600">
                <a:solidFill>
                  <a:srgbClr val="404040"/>
                </a:solidFill>
              </a:rPr>
              <a:t> LA </a:t>
            </a:r>
            <a:r>
              <a:rPr lang="de-DE" sz="600" i="1">
                <a:solidFill>
                  <a:srgbClr val="404040"/>
                </a:solidFill>
              </a:rPr>
              <a:t>et al. Lancet</a:t>
            </a:r>
            <a:r>
              <a:rPr lang="de-DE" sz="600">
                <a:solidFill>
                  <a:srgbClr val="404040"/>
                </a:solidFill>
              </a:rPr>
              <a:t> 2018; 391: 2449</a:t>
            </a:r>
            <a:r>
              <a:rPr kumimoji="0" lang="de-DE" sz="600" b="0" i="0" u="none" strike="noStrike" kern="1200" cap="none" spc="0" normalizeH="0" baseline="0" noProof="0">
                <a:ln>
                  <a:noFill/>
                </a:ln>
                <a:solidFill>
                  <a:srgbClr val="404040"/>
                </a:solidFill>
                <a:effectLst/>
                <a:uLnTx/>
                <a:uFillTx/>
                <a:ea typeface="+mn-ea"/>
                <a:cs typeface="+mn-cs"/>
              </a:rPr>
              <a:t>–</a:t>
            </a:r>
            <a:r>
              <a:rPr lang="de-DE" sz="600">
                <a:solidFill>
                  <a:srgbClr val="404040"/>
                </a:solidFill>
              </a:rPr>
              <a:t>62; </a:t>
            </a:r>
            <a:r>
              <a:rPr lang="de-DE" sz="600" b="1">
                <a:solidFill>
                  <a:srgbClr val="404040"/>
                </a:solidFill>
              </a:rPr>
              <a:t>3.</a:t>
            </a:r>
            <a:r>
              <a:rPr lang="de-DE" sz="600">
                <a:solidFill>
                  <a:srgbClr val="404040"/>
                </a:solidFill>
              </a:rPr>
              <a:t> van Belle TL </a:t>
            </a:r>
            <a:r>
              <a:rPr lang="de-DE" sz="600" i="1">
                <a:solidFill>
                  <a:srgbClr val="404040"/>
                </a:solidFill>
              </a:rPr>
              <a:t>et al. </a:t>
            </a:r>
            <a:r>
              <a:rPr lang="de-DE" sz="600" i="1" err="1">
                <a:solidFill>
                  <a:srgbClr val="404040"/>
                </a:solidFill>
              </a:rPr>
              <a:t>Physiol</a:t>
            </a:r>
            <a:r>
              <a:rPr lang="de-DE" sz="600" i="1">
                <a:solidFill>
                  <a:srgbClr val="404040"/>
                </a:solidFill>
              </a:rPr>
              <a:t> Rev </a:t>
            </a:r>
            <a:r>
              <a:rPr lang="de-DE" sz="600">
                <a:solidFill>
                  <a:srgbClr val="404040"/>
                </a:solidFill>
              </a:rPr>
              <a:t>2011; 91: 79</a:t>
            </a:r>
            <a:r>
              <a:rPr kumimoji="0" lang="de-DE" sz="600" b="0" i="0" u="none" strike="noStrike" kern="1200" cap="none" spc="0" normalizeH="0" baseline="0" noProof="0">
                <a:ln>
                  <a:noFill/>
                </a:ln>
                <a:solidFill>
                  <a:srgbClr val="404040"/>
                </a:solidFill>
                <a:effectLst/>
                <a:uLnTx/>
                <a:uFillTx/>
                <a:ea typeface="+mn-ea"/>
                <a:cs typeface="+mn-cs"/>
              </a:rPr>
              <a:t>–</a:t>
            </a:r>
            <a:r>
              <a:rPr lang="de-DE" sz="600">
                <a:solidFill>
                  <a:srgbClr val="404040"/>
                </a:solidFill>
              </a:rPr>
              <a:t>118; </a:t>
            </a:r>
            <a:r>
              <a:rPr lang="de-DE" sz="600" b="1">
                <a:solidFill>
                  <a:srgbClr val="404040"/>
                </a:solidFill>
              </a:rPr>
              <a:t>4.</a:t>
            </a:r>
            <a:r>
              <a:rPr lang="de-DE" sz="600">
                <a:solidFill>
                  <a:srgbClr val="404040"/>
                </a:solidFill>
              </a:rPr>
              <a:t> Lipponen K </a:t>
            </a:r>
            <a:r>
              <a:rPr lang="de-DE" sz="600" i="1">
                <a:solidFill>
                  <a:srgbClr val="404040"/>
                </a:solidFill>
              </a:rPr>
              <a:t>et al. Diabetes </a:t>
            </a:r>
            <a:r>
              <a:rPr lang="de-DE" sz="600">
                <a:solidFill>
                  <a:srgbClr val="404040"/>
                </a:solidFill>
              </a:rPr>
              <a:t>2010; 59: 3253</a:t>
            </a:r>
            <a:r>
              <a:rPr kumimoji="0" lang="de-DE" sz="600" b="0" i="0" u="none" strike="noStrike" kern="1200" cap="none" spc="0" normalizeH="0" baseline="0" noProof="0">
                <a:ln>
                  <a:noFill/>
                </a:ln>
                <a:solidFill>
                  <a:srgbClr val="404040"/>
                </a:solidFill>
                <a:effectLst/>
                <a:uLnTx/>
                <a:uFillTx/>
                <a:ea typeface="+mn-ea"/>
                <a:cs typeface="+mn-cs"/>
              </a:rPr>
              <a:t>–</a:t>
            </a:r>
            <a:r>
              <a:rPr lang="de-DE" sz="600">
                <a:solidFill>
                  <a:srgbClr val="404040"/>
                </a:solidFill>
              </a:rPr>
              <a:t>6;    </a:t>
            </a:r>
            <a:r>
              <a:rPr lang="de-DE" sz="600" b="1">
                <a:solidFill>
                  <a:srgbClr val="404040"/>
                </a:solidFill>
              </a:rPr>
              <a:t>5.</a:t>
            </a:r>
            <a:r>
              <a:rPr lang="de-DE" sz="600">
                <a:solidFill>
                  <a:srgbClr val="404040"/>
                </a:solidFill>
              </a:rPr>
              <a:t> </a:t>
            </a:r>
            <a:r>
              <a:rPr lang="de-DE" sz="600" err="1">
                <a:solidFill>
                  <a:srgbClr val="404040"/>
                </a:solidFill>
              </a:rPr>
              <a:t>Parkkola</a:t>
            </a:r>
            <a:r>
              <a:rPr lang="de-DE" sz="600">
                <a:solidFill>
                  <a:srgbClr val="404040"/>
                </a:solidFill>
              </a:rPr>
              <a:t> A </a:t>
            </a:r>
            <a:r>
              <a:rPr lang="de-DE" sz="600" i="1">
                <a:solidFill>
                  <a:srgbClr val="404040"/>
                </a:solidFill>
              </a:rPr>
              <a:t>et al. Diabetes Care </a:t>
            </a:r>
            <a:r>
              <a:rPr lang="de-DE" sz="600">
                <a:solidFill>
                  <a:srgbClr val="404040"/>
                </a:solidFill>
              </a:rPr>
              <a:t>2013; 36: 348</a:t>
            </a:r>
            <a:r>
              <a:rPr kumimoji="0" lang="de-DE" sz="600" b="0" i="0" u="none" strike="noStrike" kern="1200" cap="none" spc="0" normalizeH="0" baseline="0" noProof="0">
                <a:ln>
                  <a:noFill/>
                </a:ln>
                <a:solidFill>
                  <a:srgbClr val="404040"/>
                </a:solidFill>
                <a:effectLst/>
                <a:uLnTx/>
                <a:uFillTx/>
                <a:ea typeface="+mn-ea"/>
                <a:cs typeface="+mn-cs"/>
              </a:rPr>
              <a:t>–</a:t>
            </a:r>
            <a:r>
              <a:rPr lang="de-DE" sz="600">
                <a:solidFill>
                  <a:srgbClr val="404040"/>
                </a:solidFill>
              </a:rPr>
              <a:t>54; </a:t>
            </a:r>
            <a:r>
              <a:rPr lang="de-DE" sz="600" b="1">
                <a:solidFill>
                  <a:srgbClr val="404040"/>
                </a:solidFill>
              </a:rPr>
              <a:t>6.</a:t>
            </a:r>
            <a:r>
              <a:rPr lang="de-DE" sz="600">
                <a:solidFill>
                  <a:srgbClr val="404040"/>
                </a:solidFill>
              </a:rPr>
              <a:t> Achenbach P </a:t>
            </a:r>
            <a:r>
              <a:rPr lang="de-DE" sz="600" i="1">
                <a:solidFill>
                  <a:srgbClr val="404040"/>
                </a:solidFill>
              </a:rPr>
              <a:t>et al. </a:t>
            </a:r>
            <a:r>
              <a:rPr lang="de-DE" sz="600" i="1" err="1">
                <a:solidFill>
                  <a:srgbClr val="404040"/>
                </a:solidFill>
              </a:rPr>
              <a:t>Diabetologia</a:t>
            </a:r>
            <a:r>
              <a:rPr lang="de-DE" sz="600" i="1">
                <a:solidFill>
                  <a:srgbClr val="404040"/>
                </a:solidFill>
              </a:rPr>
              <a:t> </a:t>
            </a:r>
            <a:r>
              <a:rPr lang="de-DE" sz="600">
                <a:solidFill>
                  <a:srgbClr val="404040"/>
                </a:solidFill>
              </a:rPr>
              <a:t>2013; 56: 1615</a:t>
            </a:r>
            <a:r>
              <a:rPr kumimoji="0" lang="de-DE" sz="600" b="0" i="0" u="none" strike="noStrike" kern="1200" cap="none" spc="0" normalizeH="0" baseline="0" noProof="0">
                <a:ln>
                  <a:noFill/>
                </a:ln>
                <a:solidFill>
                  <a:srgbClr val="404040"/>
                </a:solidFill>
                <a:effectLst/>
                <a:uLnTx/>
                <a:uFillTx/>
                <a:ea typeface="+mn-ea"/>
                <a:cs typeface="+mn-cs"/>
              </a:rPr>
              <a:t>–</a:t>
            </a:r>
            <a:r>
              <a:rPr lang="de-DE" sz="600">
                <a:solidFill>
                  <a:srgbClr val="404040"/>
                </a:solidFill>
              </a:rPr>
              <a:t>22.</a:t>
            </a:r>
          </a:p>
        </p:txBody>
      </p:sp>
      <p:sp>
        <p:nvSpPr>
          <p:cNvPr id="20" name="TextBox 28">
            <a:extLst>
              <a:ext uri="{FF2B5EF4-FFF2-40B4-BE49-F238E27FC236}">
                <a16:creationId xmlns:a16="http://schemas.microsoft.com/office/drawing/2014/main" id="{18940DA2-A6E5-BCEB-B0BE-B298029292F8}"/>
              </a:ext>
            </a:extLst>
          </p:cNvPr>
          <p:cNvSpPr txBox="1"/>
          <p:nvPr/>
        </p:nvSpPr>
        <p:spPr>
          <a:xfrm>
            <a:off x="314922" y="4722167"/>
            <a:ext cx="7260396" cy="184666"/>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de-DE" altLang="de-DE" sz="600">
                <a:solidFill>
                  <a:srgbClr val="404040"/>
                </a:solidFill>
              </a:rPr>
              <a:t>HLA: humanes Leukozyten-Antigen; MHC: Major </a:t>
            </a:r>
            <a:r>
              <a:rPr lang="de-DE" altLang="de-DE" sz="600" err="1">
                <a:solidFill>
                  <a:srgbClr val="404040"/>
                </a:solidFill>
              </a:rPr>
              <a:t>Histocompatibility</a:t>
            </a:r>
            <a:r>
              <a:rPr lang="de-DE" altLang="de-DE" sz="600">
                <a:solidFill>
                  <a:srgbClr val="404040"/>
                </a:solidFill>
              </a:rPr>
              <a:t> </a:t>
            </a:r>
            <a:r>
              <a:rPr lang="de-DE" altLang="de-DE" sz="600" err="1">
                <a:solidFill>
                  <a:srgbClr val="404040"/>
                </a:solidFill>
              </a:rPr>
              <a:t>Complex</a:t>
            </a:r>
            <a:r>
              <a:rPr lang="de-DE" altLang="de-DE" sz="600">
                <a:solidFill>
                  <a:srgbClr val="404040"/>
                </a:solidFill>
              </a:rPr>
              <a:t>, Haupt-</a:t>
            </a:r>
            <a:r>
              <a:rPr lang="de-DE" altLang="de-DE" sz="600" err="1">
                <a:solidFill>
                  <a:srgbClr val="404040"/>
                </a:solidFill>
              </a:rPr>
              <a:t>Histokompatibilitäts</a:t>
            </a:r>
            <a:r>
              <a:rPr lang="de-DE" altLang="de-DE" sz="600">
                <a:solidFill>
                  <a:srgbClr val="404040"/>
                </a:solidFill>
              </a:rPr>
              <a:t>-Komplex; T1D: Typ-1-Diabetes.</a:t>
            </a:r>
            <a:endParaRPr lang="de-DE" altLang="de-DE" sz="600" baseline="30000">
              <a:solidFill>
                <a:srgbClr val="404040"/>
              </a:solidFill>
            </a:endParaRPr>
          </a:p>
        </p:txBody>
      </p:sp>
    </p:spTree>
    <p:extLst>
      <p:ext uri="{BB962C8B-B14F-4D97-AF65-F5344CB8AC3E}">
        <p14:creationId xmlns:p14="http://schemas.microsoft.com/office/powerpoint/2010/main" val="6302642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3EFE5B-9909-2D5F-FF8F-D78B7CBBB0D4}"/>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B2129DA6-F7B7-F3E5-6F25-1249D89C5704}"/>
              </a:ext>
            </a:extLst>
          </p:cNvPr>
          <p:cNvSpPr txBox="1">
            <a:spLocks/>
          </p:cNvSpPr>
          <p:nvPr/>
        </p:nvSpPr>
        <p:spPr>
          <a:xfrm>
            <a:off x="314408"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Die T1D-Monitoring-Häufigkeit hängt vom </a:t>
            </a:r>
            <a:r>
              <a:rPr kumimoji="0" lang="de-DE" sz="2000" b="1" i="0" u="none" strike="noStrike" kern="1200" cap="none" spc="0" normalizeH="0" baseline="0" noProof="0" err="1">
                <a:ln>
                  <a:noFill/>
                </a:ln>
                <a:solidFill>
                  <a:srgbClr val="7030A0"/>
                </a:solidFill>
                <a:effectLst/>
                <a:uLnTx/>
                <a:uFillTx/>
                <a:latin typeface="Verdana"/>
                <a:ea typeface="+mn-ea"/>
                <a:cs typeface="+mn-cs"/>
              </a:rPr>
              <a:t>IAk</a:t>
            </a:r>
            <a:r>
              <a:rPr kumimoji="0" lang="de-DE" sz="2000" b="1" i="0" u="none" strike="noStrike" kern="1200" cap="none" spc="0" normalizeH="0" baseline="0" noProof="0">
                <a:ln>
                  <a:noFill/>
                </a:ln>
                <a:solidFill>
                  <a:srgbClr val="7030A0"/>
                </a:solidFill>
                <a:effectLst/>
                <a:uLnTx/>
                <a:uFillTx/>
                <a:latin typeface="Verdana"/>
                <a:ea typeface="+mn-ea"/>
                <a:cs typeface="+mn-cs"/>
              </a:rPr>
              <a:t>-Status, dem Stoffwechsel-Status und dem Alter ab</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E86F6BC6-7800-E27F-00C4-2F32CE14C671}"/>
              </a:ext>
            </a:extLst>
          </p:cNvPr>
          <p:cNvSpPr txBox="1">
            <a:spLocks/>
          </p:cNvSpPr>
          <p:nvPr/>
        </p:nvSpPr>
        <p:spPr>
          <a:xfrm>
            <a:off x="437438" y="4765258"/>
            <a:ext cx="8336992"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IAk: Inselautoantikörper; T1D: Typ-1-Diabetes.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Phillip M </a:t>
            </a:r>
            <a:r>
              <a:rPr kumimoji="0" lang="de" sz="600" b="0" i="1" u="none" strike="noStrike" kern="1200" cap="none" spc="0" normalizeH="0" baseline="0" noProof="0">
                <a:ln>
                  <a:noFill/>
                </a:ln>
                <a:solidFill>
                  <a:srgbClr val="404040"/>
                </a:solidFill>
                <a:effectLst/>
                <a:uLnTx/>
                <a:uFillTx/>
                <a:latin typeface="+mn-lt"/>
                <a:ea typeface="Arial"/>
                <a:cs typeface="Arial"/>
              </a:rPr>
              <a:t>et al. </a:t>
            </a:r>
            <a:r>
              <a:rPr lang="de-DE" sz="600" i="1">
                <a:solidFill>
                  <a:srgbClr val="404040"/>
                </a:solidFill>
                <a:latin typeface="+mn-lt"/>
              </a:rPr>
              <a:t>Diabetes Care </a:t>
            </a:r>
            <a:r>
              <a:rPr lang="de-DE" sz="600">
                <a:solidFill>
                  <a:srgbClr val="404040"/>
                </a:solidFill>
                <a:latin typeface="+mn-lt"/>
              </a:rPr>
              <a:t>2024; 47: 1276–98</a:t>
            </a:r>
            <a:r>
              <a:rPr kumimoji="0" lang="de" sz="600" b="0" i="0" u="none" strike="noStrike" kern="1200" cap="none" spc="0" normalizeH="0" baseline="0" noProof="0">
                <a:ln>
                  <a:noFill/>
                </a:ln>
                <a:solidFill>
                  <a:srgbClr val="404040"/>
                </a:solidFill>
                <a:effectLst/>
                <a:uLnTx/>
                <a:uFillTx/>
                <a:latin typeface="+mn-lt"/>
                <a:ea typeface="Arial"/>
                <a:cs typeface="Arial"/>
              </a:rPr>
              <a:t>.</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557" name="Text Placeholder 14">
            <a:extLst>
              <a:ext uri="{FF2B5EF4-FFF2-40B4-BE49-F238E27FC236}">
                <a16:creationId xmlns:a16="http://schemas.microsoft.com/office/drawing/2014/main" id="{73EBA23E-D30F-8B42-42B9-B583D44DB871}"/>
              </a:ext>
            </a:extLst>
          </p:cNvPr>
          <p:cNvSpPr txBox="1">
            <a:spLocks/>
          </p:cNvSpPr>
          <p:nvPr/>
        </p:nvSpPr>
        <p:spPr>
          <a:xfrm>
            <a:off x="365760" y="841773"/>
            <a:ext cx="8408670" cy="179308"/>
          </a:xfrm>
          <a:prstGeom prst="rect">
            <a:avLst/>
          </a:prstGeom>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350" b="0" i="1" kern="1200">
                <a:solidFill>
                  <a:schemeClr val="accent5"/>
                </a:solidFill>
                <a:latin typeface="Tinos" panose="02020603050405020304" pitchFamily="18" charset="0"/>
                <a:ea typeface="Tinos" panose="02020603050405020304" pitchFamily="18" charset="0"/>
                <a:cs typeface="Tinos" panose="02020603050405020304" pitchFamily="18" charset="0"/>
              </a:defRPr>
            </a:lvl1pPr>
            <a:lvl2pPr marL="0" indent="0" algn="l" defTabSz="685800" rtl="0" eaLnBrk="1" latinLnBrk="0" hangingPunct="1">
              <a:lnSpc>
                <a:spcPct val="90000"/>
              </a:lnSpc>
              <a:spcBef>
                <a:spcPts val="900"/>
              </a:spcBef>
              <a:buFont typeface="Arial" panose="020B0604020202020204" pitchFamily="34" charset="0"/>
              <a:buNone/>
              <a:defRPr sz="1050" kern="1200">
                <a:solidFill>
                  <a:schemeClr val="tx2"/>
                </a:solidFill>
                <a:latin typeface="Poppins" panose="00000500000000000000" pitchFamily="2" charset="0"/>
                <a:ea typeface="+mn-ea"/>
                <a:cs typeface="Poppins" panose="00000500000000000000" pitchFamily="2" charset="0"/>
              </a:defRPr>
            </a:lvl2pPr>
            <a:lvl3pPr marL="270272" indent="-133350" algn="l" defTabSz="685800" rtl="0" eaLnBrk="1" latinLnBrk="0" hangingPunct="1">
              <a:lnSpc>
                <a:spcPct val="90000"/>
              </a:lnSpc>
              <a:spcBef>
                <a:spcPts val="450"/>
              </a:spcBef>
              <a:buFont typeface="Arial" panose="020B0604020202020204" pitchFamily="34" charset="0"/>
              <a:buChar char="–"/>
              <a:defRPr sz="900" kern="1200">
                <a:solidFill>
                  <a:schemeClr val="tx2"/>
                </a:solidFill>
                <a:latin typeface="Poppins" panose="00000500000000000000" pitchFamily="2" charset="0"/>
                <a:ea typeface="+mn-ea"/>
                <a:cs typeface="Poppins" panose="00000500000000000000" pitchFamily="2" charset="0"/>
              </a:defRPr>
            </a:lvl3pPr>
            <a:lvl4pPr marL="407194" indent="-105966" algn="l" defTabSz="685800" rtl="0" eaLnBrk="1" latinLnBrk="0" hangingPunct="1">
              <a:lnSpc>
                <a:spcPct val="90000"/>
              </a:lnSpc>
              <a:spcBef>
                <a:spcPts val="450"/>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4pPr>
            <a:lvl5pPr marL="1543050" indent="-171450" algn="l" defTabSz="685800" rtl="0" eaLnBrk="1" latinLnBrk="0" hangingPunct="1">
              <a:lnSpc>
                <a:spcPct val="90000"/>
              </a:lnSpc>
              <a:spcBef>
                <a:spcPts val="375"/>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1100" b="0" i="1" u="none" strike="noStrike" kern="1200" cap="none" spc="0" normalizeH="0" baseline="0" noProof="0">
                <a:ln>
                  <a:noFill/>
                </a:ln>
                <a:solidFill>
                  <a:srgbClr val="119693"/>
                </a:solidFill>
                <a:effectLst/>
                <a:uLnTx/>
                <a:uFillTx/>
                <a:latin typeface="+mn-lt"/>
              </a:rPr>
              <a:t>Monitoring-</a:t>
            </a:r>
            <a:r>
              <a:rPr kumimoji="0" lang="en-US" sz="1100" b="0" i="1" u="none" strike="noStrike" kern="1200" cap="none" spc="0" normalizeH="0" baseline="0" noProof="0" err="1">
                <a:ln>
                  <a:noFill/>
                </a:ln>
                <a:solidFill>
                  <a:srgbClr val="119693"/>
                </a:solidFill>
                <a:effectLst/>
                <a:uLnTx/>
                <a:uFillTx/>
                <a:latin typeface="+mn-lt"/>
              </a:rPr>
              <a:t>Konsensleitfaden</a:t>
            </a:r>
            <a:endParaRPr kumimoji="0" lang="en-US" sz="1100" b="0" i="1" u="none" strike="noStrike" kern="1200" cap="none" spc="0" normalizeH="0" baseline="0" noProof="0">
              <a:ln>
                <a:noFill/>
              </a:ln>
              <a:solidFill>
                <a:srgbClr val="119693"/>
              </a:solidFill>
              <a:effectLst/>
              <a:uLnTx/>
              <a:uFillTx/>
              <a:latin typeface="+mn-lt"/>
            </a:endParaRPr>
          </a:p>
        </p:txBody>
      </p:sp>
      <p:sp>
        <p:nvSpPr>
          <p:cNvPr id="588" name="Round Same-side Corner of Rectangle 35">
            <a:extLst>
              <a:ext uri="{FF2B5EF4-FFF2-40B4-BE49-F238E27FC236}">
                <a16:creationId xmlns:a16="http://schemas.microsoft.com/office/drawing/2014/main" id="{8D13A7B1-F0E7-5E16-3E5E-8ABD8AC1075B}"/>
              </a:ext>
            </a:extLst>
          </p:cNvPr>
          <p:cNvSpPr/>
          <p:nvPr/>
        </p:nvSpPr>
        <p:spPr>
          <a:xfrm rot="5400000">
            <a:off x="1371006" y="-176809"/>
            <a:ext cx="305990" cy="3048003"/>
          </a:xfrm>
          <a:prstGeom prst="round2SameRect">
            <a:avLst>
              <a:gd name="adj1" fmla="val 17315"/>
              <a:gd name="adj2" fmla="val 0"/>
            </a:avLst>
          </a:prstGeom>
          <a:solidFill>
            <a:srgbClr val="00D1CC"/>
          </a:solidFill>
          <a:ln w="19050" cap="flat" cmpd="sng" algn="ctr">
            <a:noFill/>
            <a:prstDash val="solid"/>
            <a:miter lim="800000"/>
          </a:ln>
          <a:effectLst/>
        </p:spPr>
        <p:txBody>
          <a:bodyPr vert="vert270" tIns="108000" bIns="378000" rtlCol="0" anchor="ctr"/>
          <a:lstStyle/>
          <a:p>
            <a:pPr marL="0" marR="0" lvl="0" indent="0" defTabSz="685800" eaLnBrk="1" fontAlgn="auto" latinLnBrk="0" hangingPunct="1">
              <a:lnSpc>
                <a:spcPct val="100000"/>
              </a:lnSpc>
              <a:spcBef>
                <a:spcPts val="0"/>
              </a:spcBef>
              <a:spcAft>
                <a:spcPts val="0"/>
              </a:spcAft>
              <a:buClrTx/>
              <a:buSzTx/>
              <a:buFontTx/>
              <a:buNone/>
              <a:tabLst/>
              <a:defRPr/>
            </a:pPr>
            <a:r>
              <a:rPr kumimoji="0" lang="en-US" sz="1400" b="1" i="0" u="none" strike="noStrike" kern="0" cap="none" spc="225" normalizeH="0" baseline="0" noProof="0">
                <a:ln>
                  <a:noFill/>
                </a:ln>
                <a:solidFill>
                  <a:srgbClr val="FFFFFF"/>
                </a:solidFill>
                <a:effectLst/>
                <a:uLnTx/>
                <a:uFillTx/>
                <a:ea typeface="+mn-ea"/>
                <a:cs typeface="+mn-cs"/>
              </a:rPr>
              <a:t>WIE</a:t>
            </a:r>
            <a:r>
              <a:rPr kumimoji="0" lang="en-US" sz="1200" b="0" i="0" u="none" strike="noStrike" kern="0" cap="none" spc="0" normalizeH="0" baseline="0" noProof="0">
                <a:ln>
                  <a:noFill/>
                </a:ln>
                <a:solidFill>
                  <a:srgbClr val="FFFFFF"/>
                </a:solidFill>
                <a:effectLst/>
                <a:uLnTx/>
                <a:uFillTx/>
                <a:ea typeface="+mn-ea"/>
                <a:cs typeface="+mn-cs"/>
              </a:rPr>
              <a:t> Monitoring </a:t>
            </a:r>
            <a:r>
              <a:rPr kumimoji="0" lang="en-US" sz="1200" b="0" i="0" u="none" strike="noStrike" kern="0" cap="none" spc="0" normalizeH="0" baseline="0" noProof="0" err="1">
                <a:ln>
                  <a:noFill/>
                </a:ln>
                <a:solidFill>
                  <a:srgbClr val="FFFFFF"/>
                </a:solidFill>
                <a:effectLst/>
                <a:uLnTx/>
                <a:uFillTx/>
                <a:ea typeface="+mn-ea"/>
                <a:cs typeface="+mn-cs"/>
              </a:rPr>
              <a:t>durchführen</a:t>
            </a:r>
            <a:r>
              <a:rPr kumimoji="0" lang="en-US" sz="1200" b="0" i="0" u="none" strike="noStrike" kern="0" cap="none" spc="0" normalizeH="0" baseline="0" noProof="0">
                <a:ln>
                  <a:noFill/>
                </a:ln>
                <a:solidFill>
                  <a:srgbClr val="FFFFFF"/>
                </a:solidFill>
                <a:effectLst/>
                <a:uLnTx/>
                <a:uFillTx/>
                <a:ea typeface="+mn-ea"/>
                <a:cs typeface="+mn-cs"/>
              </a:rPr>
              <a:t>? </a:t>
            </a:r>
          </a:p>
        </p:txBody>
      </p:sp>
      <p:sp>
        <p:nvSpPr>
          <p:cNvPr id="20" name="TextBox 5">
            <a:extLst>
              <a:ext uri="{FF2B5EF4-FFF2-40B4-BE49-F238E27FC236}">
                <a16:creationId xmlns:a16="http://schemas.microsoft.com/office/drawing/2014/main" id="{DB608D38-BF02-A7D9-E4F7-1EEE45CD71B0}"/>
              </a:ext>
            </a:extLst>
          </p:cNvPr>
          <p:cNvSpPr txBox="1"/>
          <p:nvPr/>
        </p:nvSpPr>
        <p:spPr>
          <a:xfrm>
            <a:off x="4179806" y="1734732"/>
            <a:ext cx="2200500" cy="270000"/>
          </a:xfrm>
          <a:prstGeom prst="roundRect">
            <a:avLst>
              <a:gd name="adj" fmla="val 18956"/>
            </a:avLst>
          </a:prstGeom>
          <a:solidFill>
            <a:srgbClr val="119693"/>
          </a:solidFill>
          <a:ln>
            <a:noFill/>
          </a:ln>
        </p:spPr>
        <p:txBody>
          <a:bodyPr wrap="square" lIns="27000" tIns="27000" rIns="27000" bIns="2700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cs typeface="Arial" panose="020B0604020202020204" pitchFamily="34" charset="0"/>
              </a:rPr>
              <a:t>T1D Stadium 1</a:t>
            </a:r>
            <a:endParaRPr kumimoji="0" lang="en-US" sz="1100" b="0" i="0" u="none" strike="noStrike" kern="0" cap="none" spc="0" normalizeH="0" baseline="30000" noProof="0">
              <a:ln>
                <a:noFill/>
              </a:ln>
              <a:solidFill>
                <a:srgbClr val="FFFFFF"/>
              </a:solidFill>
              <a:effectLst/>
              <a:uLnTx/>
              <a:uFillTx/>
              <a:cs typeface="Arial" panose="020B0604020202020204" pitchFamily="34" charset="0"/>
            </a:endParaRPr>
          </a:p>
        </p:txBody>
      </p:sp>
      <p:sp>
        <p:nvSpPr>
          <p:cNvPr id="21" name="TextBox 9">
            <a:extLst>
              <a:ext uri="{FF2B5EF4-FFF2-40B4-BE49-F238E27FC236}">
                <a16:creationId xmlns:a16="http://schemas.microsoft.com/office/drawing/2014/main" id="{D7A3152F-1659-6980-1DE0-DF86C21A10E4}"/>
              </a:ext>
            </a:extLst>
          </p:cNvPr>
          <p:cNvSpPr txBox="1"/>
          <p:nvPr/>
        </p:nvSpPr>
        <p:spPr>
          <a:xfrm>
            <a:off x="6539624" y="1734732"/>
            <a:ext cx="2200500" cy="270000"/>
          </a:xfrm>
          <a:prstGeom prst="roundRect">
            <a:avLst>
              <a:gd name="adj" fmla="val 16133"/>
            </a:avLst>
          </a:prstGeom>
          <a:solidFill>
            <a:srgbClr val="119693"/>
          </a:solidFill>
          <a:ln>
            <a:noFill/>
          </a:ln>
        </p:spPr>
        <p:txBody>
          <a:bodyPr wrap="square" lIns="27000" tIns="27000" rIns="27000" bIns="2700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a:ln>
                  <a:noFill/>
                </a:ln>
                <a:solidFill>
                  <a:srgbClr val="FFFFFF"/>
                </a:solidFill>
                <a:effectLst/>
                <a:uLnTx/>
                <a:uFillTx/>
                <a:cs typeface="Arial" panose="020B0604020202020204" pitchFamily="34" charset="0"/>
              </a:rPr>
              <a:t>T1D Stadium 2</a:t>
            </a:r>
            <a:endParaRPr kumimoji="0" lang="en-US" sz="1100" b="0" i="0" u="none" strike="noStrike" kern="0" cap="none" spc="0" normalizeH="0" baseline="30000" noProof="0">
              <a:ln>
                <a:noFill/>
              </a:ln>
              <a:solidFill>
                <a:srgbClr val="FFFFFF"/>
              </a:solidFill>
              <a:effectLst/>
              <a:uLnTx/>
              <a:uFillTx/>
              <a:cs typeface="Arial" panose="020B0604020202020204" pitchFamily="34" charset="0"/>
            </a:endParaRPr>
          </a:p>
        </p:txBody>
      </p:sp>
      <p:sp>
        <p:nvSpPr>
          <p:cNvPr id="22" name="TextBox 18">
            <a:extLst>
              <a:ext uri="{FF2B5EF4-FFF2-40B4-BE49-F238E27FC236}">
                <a16:creationId xmlns:a16="http://schemas.microsoft.com/office/drawing/2014/main" id="{3B9CA6DA-9236-237E-D401-E20D9B515E33}"/>
              </a:ext>
            </a:extLst>
          </p:cNvPr>
          <p:cNvSpPr txBox="1"/>
          <p:nvPr/>
        </p:nvSpPr>
        <p:spPr>
          <a:xfrm>
            <a:off x="1693790" y="1734732"/>
            <a:ext cx="2200500" cy="270000"/>
          </a:xfrm>
          <a:prstGeom prst="roundRect">
            <a:avLst>
              <a:gd name="adj" fmla="val 20367"/>
            </a:avLst>
          </a:prstGeom>
          <a:solidFill>
            <a:srgbClr val="030F3B"/>
          </a:solidFill>
          <a:ln>
            <a:noFill/>
          </a:ln>
        </p:spPr>
        <p:txBody>
          <a:bodyPr wrap="square" lIns="27000" tIns="27000" rIns="27000" bIns="27000"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FFFFFF"/>
                </a:solidFill>
                <a:effectLst/>
                <a:uLnTx/>
                <a:uFillTx/>
                <a:cs typeface="Arial" panose="020B0604020202020204" pitchFamily="34" charset="0"/>
              </a:rPr>
              <a:t>Singulär</a:t>
            </a:r>
            <a:r>
              <a:rPr kumimoji="0" lang="en-US" sz="1100" b="0" i="0" u="none" strike="noStrike" kern="0" cap="none" spc="0" normalizeH="0" baseline="0" noProof="0">
                <a:ln>
                  <a:noFill/>
                </a:ln>
                <a:solidFill>
                  <a:srgbClr val="FFFFFF"/>
                </a:solidFill>
                <a:effectLst/>
                <a:uLnTx/>
                <a:uFillTx/>
                <a:cs typeface="Arial" panose="020B0604020202020204" pitchFamily="34" charset="0"/>
              </a:rPr>
              <a:t> </a:t>
            </a:r>
            <a:r>
              <a:rPr kumimoji="0" lang="en-US" sz="1100" b="0" i="0" u="none" strike="noStrike" kern="0" cap="none" spc="0" normalizeH="0" baseline="0" noProof="0" err="1">
                <a:ln>
                  <a:noFill/>
                </a:ln>
                <a:solidFill>
                  <a:srgbClr val="FFFFFF"/>
                </a:solidFill>
                <a:effectLst/>
                <a:uLnTx/>
                <a:uFillTx/>
                <a:cs typeface="Arial" panose="020B0604020202020204" pitchFamily="34" charset="0"/>
              </a:rPr>
              <a:t>IAk-positiver</a:t>
            </a:r>
            <a:r>
              <a:rPr kumimoji="0" lang="en-US" sz="1100" b="0" i="0" u="none" strike="noStrike" kern="0" cap="none" spc="0" normalizeH="0" baseline="0" noProof="0">
                <a:ln>
                  <a:noFill/>
                </a:ln>
                <a:solidFill>
                  <a:srgbClr val="FFFFFF"/>
                </a:solidFill>
                <a:effectLst/>
                <a:uLnTx/>
                <a:uFillTx/>
                <a:cs typeface="Arial" panose="020B0604020202020204" pitchFamily="34" charset="0"/>
              </a:rPr>
              <a:t> Status</a:t>
            </a:r>
            <a:endParaRPr kumimoji="0" lang="en-US" sz="1100" b="0" i="0" u="none" strike="noStrike" kern="0" cap="none" spc="0" normalizeH="0" baseline="30000" noProof="0">
              <a:ln>
                <a:noFill/>
              </a:ln>
              <a:solidFill>
                <a:srgbClr val="FFFFFF"/>
              </a:solidFill>
              <a:effectLst/>
              <a:uLnTx/>
              <a:uFillTx/>
              <a:cs typeface="Arial" panose="020B0604020202020204" pitchFamily="34" charset="0"/>
            </a:endParaRPr>
          </a:p>
        </p:txBody>
      </p:sp>
      <p:sp>
        <p:nvSpPr>
          <p:cNvPr id="23" name="TextBox 24">
            <a:extLst>
              <a:ext uri="{FF2B5EF4-FFF2-40B4-BE49-F238E27FC236}">
                <a16:creationId xmlns:a16="http://schemas.microsoft.com/office/drawing/2014/main" id="{D749A869-1CFC-6076-EFA0-0A1042A01B76}"/>
              </a:ext>
            </a:extLst>
          </p:cNvPr>
          <p:cNvSpPr txBox="1"/>
          <p:nvPr/>
        </p:nvSpPr>
        <p:spPr>
          <a:xfrm>
            <a:off x="359569" y="4501911"/>
            <a:ext cx="1229641" cy="138499"/>
          </a:xfrm>
          <a:prstGeom prst="rect">
            <a:avLst/>
          </a:prstGeom>
          <a:noFill/>
        </p:spPr>
        <p:txBody>
          <a:bodyPr wrap="square" lIns="0" tIns="0" rIns="0" bIns="0" rtlCol="0">
            <a:spAutoFit/>
          </a:bodyPr>
          <a:lstStyle/>
          <a:p>
            <a:pPr algn="ctr" defTabSz="685800">
              <a:lnSpc>
                <a:spcPct val="90000"/>
              </a:lnSpc>
              <a:spcBef>
                <a:spcPts val="750"/>
              </a:spcBef>
              <a:defRPr/>
            </a:pPr>
            <a:r>
              <a:rPr lang="en-US" sz="1000" err="1">
                <a:solidFill>
                  <a:srgbClr val="030F3B"/>
                </a:solidFill>
                <a:cs typeface="Poppins" pitchFamily="2" charset="77"/>
              </a:rPr>
              <a:t>Erwachsene</a:t>
            </a:r>
            <a:endParaRPr lang="en-US" sz="1000">
              <a:solidFill>
                <a:srgbClr val="030F3B"/>
              </a:solidFill>
              <a:cs typeface="Poppins" pitchFamily="2" charset="77"/>
            </a:endParaRPr>
          </a:p>
        </p:txBody>
      </p:sp>
      <p:sp>
        <p:nvSpPr>
          <p:cNvPr id="24" name="TextBox 25">
            <a:extLst>
              <a:ext uri="{FF2B5EF4-FFF2-40B4-BE49-F238E27FC236}">
                <a16:creationId xmlns:a16="http://schemas.microsoft.com/office/drawing/2014/main" id="{6B3CD3A8-62F6-B934-CDFA-B71FB2525BEA}"/>
              </a:ext>
            </a:extLst>
          </p:cNvPr>
          <p:cNvSpPr txBox="1"/>
          <p:nvPr/>
        </p:nvSpPr>
        <p:spPr>
          <a:xfrm>
            <a:off x="400795" y="3103278"/>
            <a:ext cx="1147188" cy="138499"/>
          </a:xfrm>
          <a:prstGeom prst="rect">
            <a:avLst/>
          </a:prstGeom>
          <a:noFill/>
        </p:spPr>
        <p:txBody>
          <a:bodyPr wrap="square" lIns="0" tIns="0" rIns="0" bIns="0" rtlCol="0">
            <a:spAutoFit/>
          </a:bodyPr>
          <a:lstStyle/>
          <a:p>
            <a:pPr algn="ctr" defTabSz="685800">
              <a:lnSpc>
                <a:spcPct val="90000"/>
              </a:lnSpc>
              <a:spcBef>
                <a:spcPts val="750"/>
              </a:spcBef>
              <a:defRPr/>
            </a:pPr>
            <a:r>
              <a:rPr lang="en-US" sz="1000">
                <a:solidFill>
                  <a:srgbClr val="030F3B"/>
                </a:solidFill>
                <a:cs typeface="Poppins" pitchFamily="2" charset="77"/>
              </a:rPr>
              <a:t>Kinder</a:t>
            </a:r>
          </a:p>
        </p:txBody>
      </p:sp>
      <p:sp>
        <p:nvSpPr>
          <p:cNvPr id="25" name="TextBox 26">
            <a:extLst>
              <a:ext uri="{FF2B5EF4-FFF2-40B4-BE49-F238E27FC236}">
                <a16:creationId xmlns:a16="http://schemas.microsoft.com/office/drawing/2014/main" id="{6D0DCC92-5AC3-1DE4-1153-C1D214D2A1B6}"/>
              </a:ext>
            </a:extLst>
          </p:cNvPr>
          <p:cNvSpPr txBox="1"/>
          <p:nvPr/>
        </p:nvSpPr>
        <p:spPr>
          <a:xfrm>
            <a:off x="1693790" y="2404922"/>
            <a:ext cx="2246738" cy="1281542"/>
          </a:xfrm>
          <a:prstGeom prst="roundRect">
            <a:avLst>
              <a:gd name="adj" fmla="val 7811"/>
            </a:avLst>
          </a:prstGeom>
          <a:noFill/>
          <a:ln w="19050">
            <a:solidFill>
              <a:srgbClr val="030F3B"/>
            </a:solidFill>
          </a:ln>
        </p:spPr>
        <p:txBody>
          <a:bodyPr wrap="square" lIns="54000" tIns="54000" rIns="54000" bIns="54000" rtlCol="0" anchor="ctr" anchorCtr="0">
            <a:noAutofit/>
          </a:bodyPr>
          <a:lstStyle/>
          <a:p>
            <a:pPr marL="134541" marR="0" lvl="0" indent="-134541" defTabSz="685800" eaLnBrk="1" fontAlgn="auto" latinLnBrk="0" hangingPunct="1">
              <a:lnSpc>
                <a:spcPct val="90000"/>
              </a:lnSpc>
              <a:spcBef>
                <a:spcPts val="450"/>
              </a:spcBef>
              <a:spcAft>
                <a:spcPts val="0"/>
              </a:spcAft>
              <a:buClrTx/>
              <a:buSzTx/>
              <a:buFont typeface="Arial" panose="020B0604020202020204" pitchFamily="34" charset="0"/>
              <a:buChar char="•"/>
              <a:tabLst/>
              <a:defRPr/>
            </a:pPr>
            <a:r>
              <a:rPr kumimoji="0" lang="en-US" sz="1100" b="0" i="0" u="none" strike="noStrike" kern="0" cap="none" spc="0" normalizeH="0" baseline="0" noProof="0">
                <a:ln>
                  <a:noFill/>
                </a:ln>
                <a:solidFill>
                  <a:srgbClr val="030F3B"/>
                </a:solidFill>
                <a:effectLst/>
                <a:uLnTx/>
                <a:uFillTx/>
              </a:rPr>
              <a:t>&lt; 3 Jahre alt:	         </a:t>
            </a:r>
            <a:r>
              <a:rPr kumimoji="0" lang="en-US" sz="1100" b="1" i="0" u="none" strike="noStrike" kern="0" cap="none" spc="0" normalizeH="0" baseline="0" noProof="0">
                <a:ln>
                  <a:noFill/>
                </a:ln>
                <a:solidFill>
                  <a:srgbClr val="030F3B"/>
                </a:solidFill>
                <a:effectLst/>
                <a:uLnTx/>
                <a:uFillTx/>
              </a:rPr>
              <a:t>alle 6 </a:t>
            </a:r>
            <a:r>
              <a:rPr kumimoji="0" lang="en-US" sz="1100" b="1" i="0" u="none" strike="noStrike" kern="0" cap="none" spc="0" normalizeH="0" baseline="0" noProof="0" err="1">
                <a:ln>
                  <a:noFill/>
                </a:ln>
                <a:solidFill>
                  <a:srgbClr val="030F3B"/>
                </a:solidFill>
                <a:effectLst/>
                <a:uLnTx/>
                <a:uFillTx/>
              </a:rPr>
              <a:t>Monate</a:t>
            </a:r>
            <a:r>
              <a:rPr kumimoji="0" lang="en-US" sz="1100" b="1"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a:ln>
                  <a:noFill/>
                </a:ln>
                <a:solidFill>
                  <a:srgbClr val="030F3B"/>
                </a:solidFill>
                <a:effectLst/>
                <a:uLnTx/>
                <a:uFillTx/>
              </a:rPr>
              <a:t>für 3 Jahre,</a:t>
            </a:r>
            <a:br>
              <a:rPr kumimoji="0" lang="en-US" sz="1100" b="0" i="0" u="none" strike="noStrike" kern="0" cap="none" spc="0" normalizeH="0" baseline="0" noProof="0">
                <a:ln>
                  <a:noFill/>
                </a:ln>
                <a:solidFill>
                  <a:srgbClr val="030F3B"/>
                </a:solidFill>
                <a:effectLst/>
                <a:uLnTx/>
                <a:uFillTx/>
              </a:rPr>
            </a:br>
            <a:r>
              <a:rPr kumimoji="0" lang="en-US" sz="1100" b="0" i="0" u="none" strike="noStrike" kern="0" cap="none" spc="0" normalizeH="0" baseline="0" noProof="0" err="1">
                <a:ln>
                  <a:noFill/>
                </a:ln>
                <a:solidFill>
                  <a:srgbClr val="030F3B"/>
                </a:solidFill>
                <a:effectLst/>
                <a:uLnTx/>
                <a:uFillTx/>
              </a:rPr>
              <a:t>dann</a:t>
            </a:r>
            <a:r>
              <a:rPr kumimoji="0" lang="en-US" sz="1100" b="0" i="0" u="none" strike="noStrike" kern="0" cap="none" spc="0" normalizeH="0" baseline="0" noProof="0">
                <a:ln>
                  <a:noFill/>
                </a:ln>
                <a:solidFill>
                  <a:srgbClr val="030F3B"/>
                </a:solidFill>
                <a:effectLst/>
                <a:uLnTx/>
                <a:uFillTx/>
              </a:rPr>
              <a:t> </a:t>
            </a:r>
            <a:r>
              <a:rPr kumimoji="0" lang="en-US" sz="1100" b="1" i="0" u="none" strike="noStrike" kern="0" cap="none" spc="0" normalizeH="0" baseline="0" noProof="0" err="1">
                <a:ln>
                  <a:noFill/>
                </a:ln>
                <a:solidFill>
                  <a:srgbClr val="030F3B"/>
                </a:solidFill>
                <a:effectLst/>
                <a:uLnTx/>
                <a:uFillTx/>
              </a:rPr>
              <a:t>jährlich</a:t>
            </a:r>
            <a:r>
              <a:rPr kumimoji="0" lang="en-US" sz="1100" b="0" i="0" u="none" strike="noStrike" kern="0" cap="none" spc="0" normalizeH="0" baseline="0" noProof="0">
                <a:ln>
                  <a:noFill/>
                </a:ln>
                <a:solidFill>
                  <a:srgbClr val="030F3B"/>
                </a:solidFill>
                <a:effectLst/>
                <a:uLnTx/>
                <a:uFillTx/>
              </a:rPr>
              <a:t> für 3 Jahre</a:t>
            </a:r>
          </a:p>
          <a:p>
            <a:pPr marL="134541" marR="0" lvl="0" indent="-134541" defTabSz="685800" eaLnBrk="1" fontAlgn="auto" latinLnBrk="0" hangingPunct="1">
              <a:lnSpc>
                <a:spcPct val="90000"/>
              </a:lnSpc>
              <a:spcBef>
                <a:spcPts val="450"/>
              </a:spcBef>
              <a:spcAft>
                <a:spcPts val="0"/>
              </a:spcAft>
              <a:buClrTx/>
              <a:buSzTx/>
              <a:buFont typeface="Arial" panose="020B0604020202020204" pitchFamily="34" charset="0"/>
              <a:buChar char="•"/>
              <a:tabLst/>
              <a:defRPr/>
            </a:pPr>
            <a:r>
              <a:rPr kumimoji="0" lang="en-US" sz="1100" b="0" i="0" u="none" strike="noStrike" kern="0" cap="none" spc="0" normalizeH="0" baseline="0" noProof="0">
                <a:ln>
                  <a:noFill/>
                </a:ln>
                <a:solidFill>
                  <a:srgbClr val="030F3B"/>
                </a:solidFill>
                <a:effectLst/>
                <a:uLnTx/>
                <a:uFillTx/>
              </a:rPr>
              <a:t>≥ 3 Jahre alt:	   </a:t>
            </a:r>
            <a:r>
              <a:rPr kumimoji="0" lang="en-US" sz="1100" b="1" i="0" u="none" strike="noStrike" kern="0" cap="none" spc="0" normalizeH="0" baseline="0" noProof="0" err="1">
                <a:ln>
                  <a:noFill/>
                </a:ln>
                <a:solidFill>
                  <a:srgbClr val="030F3B"/>
                </a:solidFill>
                <a:effectLst/>
                <a:uLnTx/>
                <a:uFillTx/>
              </a:rPr>
              <a:t>jährlich</a:t>
            </a:r>
            <a:r>
              <a:rPr kumimoji="0" lang="en-US" sz="1100" b="1" i="0" u="none" strike="noStrike" kern="0" cap="none" spc="0" normalizeH="0" baseline="0" noProof="0">
                <a:ln>
                  <a:noFill/>
                </a:ln>
                <a:solidFill>
                  <a:srgbClr val="030F3B"/>
                </a:solidFill>
                <a:effectLst/>
                <a:uLnTx/>
                <a:uFillTx/>
              </a:rPr>
              <a:t> </a:t>
            </a:r>
            <a:r>
              <a:rPr kumimoji="0" lang="en-US" sz="1100" b="0" i="0" u="none" strike="noStrike" kern="0" cap="none" spc="0" normalizeH="0" baseline="0" noProof="0">
                <a:ln>
                  <a:noFill/>
                </a:ln>
                <a:solidFill>
                  <a:srgbClr val="030F3B"/>
                </a:solidFill>
                <a:effectLst/>
                <a:uLnTx/>
                <a:uFillTx/>
              </a:rPr>
              <a:t>für 3 Jahre</a:t>
            </a:r>
          </a:p>
        </p:txBody>
      </p:sp>
      <p:sp>
        <p:nvSpPr>
          <p:cNvPr id="26" name="TextBox 27">
            <a:extLst>
              <a:ext uri="{FF2B5EF4-FFF2-40B4-BE49-F238E27FC236}">
                <a16:creationId xmlns:a16="http://schemas.microsoft.com/office/drawing/2014/main" id="{78D6295B-8BCC-25CB-6EB4-50B20C9286FC}"/>
              </a:ext>
            </a:extLst>
          </p:cNvPr>
          <p:cNvSpPr txBox="1"/>
          <p:nvPr/>
        </p:nvSpPr>
        <p:spPr>
          <a:xfrm>
            <a:off x="4186556" y="2404922"/>
            <a:ext cx="2187000" cy="1281542"/>
          </a:xfrm>
          <a:prstGeom prst="roundRect">
            <a:avLst>
              <a:gd name="adj" fmla="val 7811"/>
            </a:avLst>
          </a:prstGeom>
          <a:noFill/>
          <a:ln w="19050">
            <a:solidFill>
              <a:srgbClr val="80E8E6">
                <a:lumMod val="75000"/>
              </a:srgbClr>
            </a:solidFill>
          </a:ln>
        </p:spPr>
        <p:txBody>
          <a:bodyPr wrap="square" lIns="54000" tIns="54000" rIns="54000" bIns="54000" rtlCol="0" anchor="t" anchorCtr="0">
            <a:noAutofit/>
          </a:bodyPr>
          <a:lstStyle/>
          <a:p>
            <a:pPr marL="134541" marR="0" lvl="0" indent="-134541" defTabSz="685800" eaLnBrk="1" fontAlgn="auto" latinLnBrk="0" hangingPunct="1">
              <a:lnSpc>
                <a:spcPct val="90000"/>
              </a:lnSpc>
              <a:spcBef>
                <a:spcPts val="450"/>
              </a:spcBef>
              <a:spcAft>
                <a:spcPts val="0"/>
              </a:spcAft>
              <a:buClrTx/>
              <a:buSzTx/>
              <a:buFont typeface="Arial" panose="020B0604020202020204" pitchFamily="34" charset="0"/>
              <a:buChar char="•"/>
              <a:tabLst/>
              <a:defRPr/>
            </a:pPr>
            <a:r>
              <a:rPr kumimoji="0" lang="en-US" sz="1100" b="0" i="0" u="none" strike="noStrike" kern="0" cap="none" spc="0" normalizeH="0" baseline="0" noProof="0">
                <a:ln>
                  <a:noFill/>
                </a:ln>
                <a:solidFill>
                  <a:srgbClr val="030F3B"/>
                </a:solidFill>
                <a:effectLst/>
                <a:uLnTx/>
                <a:uFillTx/>
              </a:rPr>
              <a:t>&lt; 3 Jahre alt: </a:t>
            </a:r>
            <a:br>
              <a:rPr kumimoji="0" lang="en-US" sz="1100" b="0" i="0" u="none" strike="noStrike" kern="0" cap="none" spc="0" normalizeH="0" baseline="0" noProof="0">
                <a:ln>
                  <a:noFill/>
                </a:ln>
                <a:solidFill>
                  <a:srgbClr val="030F3B"/>
                </a:solidFill>
                <a:effectLst/>
                <a:uLnTx/>
                <a:uFillTx/>
              </a:rPr>
            </a:br>
            <a:r>
              <a:rPr kumimoji="0" lang="en-US" sz="1100" b="1" i="0" u="none" strike="noStrike" kern="0" cap="none" spc="0" normalizeH="0" baseline="0" noProof="0">
                <a:ln>
                  <a:noFill/>
                </a:ln>
                <a:solidFill>
                  <a:srgbClr val="030F3B"/>
                </a:solidFill>
                <a:effectLst/>
                <a:uLnTx/>
                <a:uFillTx/>
              </a:rPr>
              <a:t>alle 3 </a:t>
            </a:r>
            <a:r>
              <a:rPr kumimoji="0" lang="en-US" sz="1100" b="1" i="0" u="none" strike="noStrike" kern="0" cap="none" spc="0" normalizeH="0" baseline="0" noProof="0" err="1">
                <a:ln>
                  <a:noFill/>
                </a:ln>
                <a:solidFill>
                  <a:srgbClr val="030F3B"/>
                </a:solidFill>
                <a:effectLst/>
                <a:uLnTx/>
                <a:uFillTx/>
              </a:rPr>
              <a:t>Monate</a:t>
            </a:r>
            <a:endParaRPr kumimoji="0" lang="en-US" sz="1100" b="0" i="0" u="none" strike="noStrike" kern="0" cap="none" spc="0" normalizeH="0" baseline="0" noProof="0">
              <a:ln>
                <a:noFill/>
              </a:ln>
              <a:solidFill>
                <a:srgbClr val="030F3B"/>
              </a:solidFill>
              <a:effectLst/>
              <a:uLnTx/>
              <a:uFillTx/>
            </a:endParaRPr>
          </a:p>
          <a:p>
            <a:pPr marL="134541" marR="0" lvl="0" indent="-134541" defTabSz="685800" eaLnBrk="1" fontAlgn="auto" latinLnBrk="0" hangingPunct="1">
              <a:lnSpc>
                <a:spcPct val="90000"/>
              </a:lnSpc>
              <a:spcBef>
                <a:spcPts val="450"/>
              </a:spcBef>
              <a:spcAft>
                <a:spcPts val="0"/>
              </a:spcAft>
              <a:buClrTx/>
              <a:buSzTx/>
              <a:buFont typeface="Arial" panose="020B0604020202020204" pitchFamily="34" charset="0"/>
              <a:buChar char="•"/>
              <a:tabLst/>
              <a:defRPr/>
            </a:pPr>
            <a:r>
              <a:rPr kumimoji="0" lang="en-US" sz="1100" b="0" i="0" u="none" strike="noStrike" kern="0" cap="none" spc="0" normalizeH="0" baseline="0" noProof="0">
                <a:ln>
                  <a:noFill/>
                </a:ln>
                <a:solidFill>
                  <a:srgbClr val="030F3B"/>
                </a:solidFill>
                <a:effectLst/>
                <a:uLnTx/>
                <a:uFillTx/>
              </a:rPr>
              <a:t>3-9 Jahre alt: </a:t>
            </a:r>
            <a:r>
              <a:rPr kumimoji="0" lang="en-US" sz="1100" b="0" i="0" u="none" strike="noStrike" kern="0" cap="none" spc="0" normalizeH="0" baseline="0" noProof="0" err="1">
                <a:ln>
                  <a:noFill/>
                </a:ln>
                <a:solidFill>
                  <a:srgbClr val="030F3B"/>
                </a:solidFill>
                <a:effectLst/>
                <a:uLnTx/>
                <a:uFillTx/>
              </a:rPr>
              <a:t>mindestens</a:t>
            </a:r>
            <a:r>
              <a:rPr kumimoji="0" lang="en-US" sz="1100" b="0" i="0" u="none" strike="noStrike" kern="0" cap="none" spc="0" normalizeH="0" baseline="0" noProof="0">
                <a:ln>
                  <a:noFill/>
                </a:ln>
                <a:solidFill>
                  <a:srgbClr val="030F3B"/>
                </a:solidFill>
                <a:effectLst/>
                <a:uLnTx/>
                <a:uFillTx/>
              </a:rPr>
              <a:t> </a:t>
            </a:r>
            <a:r>
              <a:rPr kumimoji="0" lang="en-US" sz="1100" b="1" i="0" u="none" strike="noStrike" kern="0" cap="none" spc="0" normalizeH="0" baseline="0" noProof="0">
                <a:ln>
                  <a:noFill/>
                </a:ln>
                <a:solidFill>
                  <a:srgbClr val="030F3B"/>
                </a:solidFill>
                <a:effectLst/>
                <a:uLnTx/>
                <a:uFillTx/>
              </a:rPr>
              <a:t>alle 6 </a:t>
            </a:r>
            <a:r>
              <a:rPr kumimoji="0" lang="en-US" sz="1100" b="1" i="0" u="none" strike="noStrike" kern="0" cap="none" spc="0" normalizeH="0" baseline="0" noProof="0" err="1">
                <a:ln>
                  <a:noFill/>
                </a:ln>
                <a:solidFill>
                  <a:srgbClr val="030F3B"/>
                </a:solidFill>
                <a:effectLst/>
                <a:uLnTx/>
                <a:uFillTx/>
              </a:rPr>
              <a:t>Monate</a:t>
            </a:r>
            <a:endParaRPr kumimoji="0" lang="en-US" sz="1100" b="0" i="0" u="none" strike="noStrike" kern="0" cap="none" spc="0" normalizeH="0" baseline="0" noProof="0">
              <a:ln>
                <a:noFill/>
              </a:ln>
              <a:solidFill>
                <a:srgbClr val="030F3B"/>
              </a:solidFill>
              <a:effectLst/>
              <a:uLnTx/>
              <a:uFillTx/>
            </a:endParaRPr>
          </a:p>
          <a:p>
            <a:pPr marL="134541" marR="0" lvl="0" indent="-134541" defTabSz="685800" eaLnBrk="1" fontAlgn="auto" latinLnBrk="0" hangingPunct="1">
              <a:lnSpc>
                <a:spcPct val="90000"/>
              </a:lnSpc>
              <a:spcBef>
                <a:spcPts val="450"/>
              </a:spcBef>
              <a:spcAft>
                <a:spcPts val="0"/>
              </a:spcAft>
              <a:buClrTx/>
              <a:buSzTx/>
              <a:buFont typeface="Arial" panose="020B0604020202020204" pitchFamily="34" charset="0"/>
              <a:buChar char="•"/>
              <a:tabLst/>
              <a:defRPr/>
            </a:pPr>
            <a:r>
              <a:rPr kumimoji="0" lang="en-US" sz="1100" b="0" i="0" u="none" strike="noStrike" kern="0" cap="none" spc="0" normalizeH="0" baseline="0" noProof="0">
                <a:ln>
                  <a:noFill/>
                </a:ln>
                <a:solidFill>
                  <a:srgbClr val="030F3B"/>
                </a:solidFill>
                <a:effectLst/>
                <a:uLnTx/>
                <a:uFillTx/>
              </a:rPr>
              <a:t>&gt; 9 Jahre alt: </a:t>
            </a:r>
            <a:r>
              <a:rPr kumimoji="0" lang="en-US" sz="1100" b="0" i="0" u="none" strike="noStrike" kern="0" cap="none" spc="0" normalizeH="0" baseline="0" noProof="0" err="1">
                <a:ln>
                  <a:noFill/>
                </a:ln>
                <a:solidFill>
                  <a:srgbClr val="030F3B"/>
                </a:solidFill>
                <a:effectLst/>
                <a:uLnTx/>
                <a:uFillTx/>
              </a:rPr>
              <a:t>mindestens</a:t>
            </a:r>
            <a:r>
              <a:rPr kumimoji="0" lang="en-US" sz="1100" b="0" i="0" u="none" strike="noStrike" kern="0" cap="none" spc="0" normalizeH="0" baseline="0" noProof="0">
                <a:ln>
                  <a:noFill/>
                </a:ln>
                <a:solidFill>
                  <a:srgbClr val="030F3B"/>
                </a:solidFill>
                <a:effectLst/>
                <a:uLnTx/>
                <a:uFillTx/>
              </a:rPr>
              <a:t> </a:t>
            </a:r>
            <a:r>
              <a:rPr kumimoji="0" lang="en-US" sz="1100" b="1" i="0" u="none" strike="noStrike" kern="0" cap="none" spc="0" normalizeH="0" baseline="0" noProof="0">
                <a:ln>
                  <a:noFill/>
                </a:ln>
                <a:solidFill>
                  <a:srgbClr val="030F3B"/>
                </a:solidFill>
                <a:effectLst/>
                <a:uLnTx/>
                <a:uFillTx/>
              </a:rPr>
              <a:t>alle 12 </a:t>
            </a:r>
            <a:r>
              <a:rPr kumimoji="0" lang="en-US" sz="1100" b="1" i="0" u="none" strike="noStrike" kern="0" cap="none" spc="0" normalizeH="0" baseline="0" noProof="0" err="1">
                <a:ln>
                  <a:noFill/>
                </a:ln>
                <a:solidFill>
                  <a:srgbClr val="030F3B"/>
                </a:solidFill>
                <a:effectLst/>
                <a:uLnTx/>
                <a:uFillTx/>
              </a:rPr>
              <a:t>Monate</a:t>
            </a:r>
            <a:endParaRPr kumimoji="0" lang="en-US" sz="1100" b="1" i="0" u="none" strike="noStrike" kern="0" cap="none" spc="0" normalizeH="0" baseline="0" noProof="0">
              <a:ln>
                <a:noFill/>
              </a:ln>
              <a:solidFill>
                <a:srgbClr val="030F3B"/>
              </a:solidFill>
              <a:effectLst/>
              <a:uLnTx/>
              <a:uFillTx/>
            </a:endParaRPr>
          </a:p>
        </p:txBody>
      </p:sp>
      <p:sp>
        <p:nvSpPr>
          <p:cNvPr id="27" name="TextBox 15">
            <a:extLst>
              <a:ext uri="{FF2B5EF4-FFF2-40B4-BE49-F238E27FC236}">
                <a16:creationId xmlns:a16="http://schemas.microsoft.com/office/drawing/2014/main" id="{00A254CA-0040-5809-092A-B23BA0B62766}"/>
              </a:ext>
            </a:extLst>
          </p:cNvPr>
          <p:cNvSpPr txBox="1"/>
          <p:nvPr/>
        </p:nvSpPr>
        <p:spPr>
          <a:xfrm>
            <a:off x="6546374" y="2404922"/>
            <a:ext cx="2187000" cy="1281542"/>
          </a:xfrm>
          <a:prstGeom prst="roundRect">
            <a:avLst>
              <a:gd name="adj" fmla="val 8001"/>
            </a:avLst>
          </a:prstGeom>
          <a:noFill/>
          <a:ln w="19050">
            <a:solidFill>
              <a:srgbClr val="80E8E6">
                <a:lumMod val="75000"/>
              </a:srgbClr>
            </a:solidFill>
          </a:ln>
        </p:spPr>
        <p:txBody>
          <a:bodyPr wrap="square" lIns="54000" tIns="54000" rIns="54000" bIns="54000" rtlCol="0" anchor="ctr" anchorCtr="0">
            <a:noAutofit/>
          </a:bodyPr>
          <a:lstStyle/>
          <a:p>
            <a:pPr marL="0" marR="0" lvl="0" indent="0" algn="ctr" defTabSz="685800" eaLnBrk="1" fontAlgn="auto" latinLnBrk="0" hangingPunct="1">
              <a:lnSpc>
                <a:spcPct val="90000"/>
              </a:lnSpc>
              <a:spcBef>
                <a:spcPts val="450"/>
              </a:spcBef>
              <a:spcAft>
                <a:spcPts val="0"/>
              </a:spcAft>
              <a:buClrTx/>
              <a:buSzTx/>
              <a:buFontTx/>
              <a:buNone/>
              <a:tabLst/>
              <a:defRPr/>
            </a:pPr>
            <a:r>
              <a:rPr kumimoji="0" lang="en-US" sz="1100" b="1" i="0" u="none" strike="noStrike" kern="0" cap="none" spc="0" normalizeH="0" baseline="0" noProof="0">
                <a:ln>
                  <a:noFill/>
                </a:ln>
                <a:solidFill>
                  <a:srgbClr val="030F3B"/>
                </a:solidFill>
                <a:effectLst/>
                <a:uLnTx/>
                <a:uFillTx/>
              </a:rPr>
              <a:t>Alle 3 </a:t>
            </a:r>
            <a:r>
              <a:rPr kumimoji="0" lang="en-US" sz="1100" b="1" i="0" u="none" strike="noStrike" kern="0" cap="none" spc="0" normalizeH="0" baseline="0" noProof="0" err="1">
                <a:ln>
                  <a:noFill/>
                </a:ln>
                <a:solidFill>
                  <a:srgbClr val="030F3B"/>
                </a:solidFill>
                <a:effectLst/>
                <a:uLnTx/>
                <a:uFillTx/>
              </a:rPr>
              <a:t>Monate</a:t>
            </a:r>
            <a:endParaRPr kumimoji="0" lang="en-US" sz="1100" b="1" i="0" u="none" strike="noStrike" kern="0" cap="none" spc="0" normalizeH="0" baseline="0" noProof="0">
              <a:ln>
                <a:noFill/>
              </a:ln>
              <a:solidFill>
                <a:srgbClr val="030F3B"/>
              </a:solidFill>
              <a:effectLst/>
              <a:uLnTx/>
              <a:uFillTx/>
            </a:endParaRPr>
          </a:p>
        </p:txBody>
      </p:sp>
      <p:pic>
        <p:nvPicPr>
          <p:cNvPr id="28" name="Immagine 8">
            <a:extLst>
              <a:ext uri="{FF2B5EF4-FFF2-40B4-BE49-F238E27FC236}">
                <a16:creationId xmlns:a16="http://schemas.microsoft.com/office/drawing/2014/main" id="{CEB31BA8-35C8-B186-DAB0-BCA1F3C16CD4}"/>
              </a:ext>
            </a:extLst>
          </p:cNvPr>
          <p:cNvPicPr>
            <a:picLocks noChangeAspect="1"/>
          </p:cNvPicPr>
          <p:nvPr/>
        </p:nvPicPr>
        <p:blipFill>
          <a:blip r:embed="rId4"/>
          <a:stretch>
            <a:fillRect/>
          </a:stretch>
        </p:blipFill>
        <p:spPr>
          <a:xfrm>
            <a:off x="646822" y="2403346"/>
            <a:ext cx="655133" cy="655133"/>
          </a:xfrm>
          <a:prstGeom prst="rect">
            <a:avLst/>
          </a:prstGeom>
        </p:spPr>
      </p:pic>
      <p:pic>
        <p:nvPicPr>
          <p:cNvPr id="29" name="Immagine 12" descr="Immagine che contiene Viso umano, clipart, mascella, vestiti&#10;&#10;Descrizione generata automaticamente">
            <a:extLst>
              <a:ext uri="{FF2B5EF4-FFF2-40B4-BE49-F238E27FC236}">
                <a16:creationId xmlns:a16="http://schemas.microsoft.com/office/drawing/2014/main" id="{0CE34C69-BB88-74F5-7D60-95E7D2E20209}"/>
              </a:ext>
            </a:extLst>
          </p:cNvPr>
          <p:cNvPicPr>
            <a:picLocks noChangeAspect="1"/>
          </p:cNvPicPr>
          <p:nvPr/>
        </p:nvPicPr>
        <p:blipFill>
          <a:blip r:embed="rId5"/>
          <a:stretch>
            <a:fillRect/>
          </a:stretch>
        </p:blipFill>
        <p:spPr>
          <a:xfrm>
            <a:off x="646822" y="3822872"/>
            <a:ext cx="655133" cy="646722"/>
          </a:xfrm>
          <a:prstGeom prst="rect">
            <a:avLst/>
          </a:prstGeom>
        </p:spPr>
      </p:pic>
      <p:sp>
        <p:nvSpPr>
          <p:cNvPr id="30" name="TextBox 1">
            <a:extLst>
              <a:ext uri="{FF2B5EF4-FFF2-40B4-BE49-F238E27FC236}">
                <a16:creationId xmlns:a16="http://schemas.microsoft.com/office/drawing/2014/main" id="{45C85662-937B-3E9E-B0FC-EFC083D857BD}"/>
              </a:ext>
            </a:extLst>
          </p:cNvPr>
          <p:cNvSpPr txBox="1"/>
          <p:nvPr/>
        </p:nvSpPr>
        <p:spPr>
          <a:xfrm>
            <a:off x="1876555" y="2183562"/>
            <a:ext cx="1828220" cy="152349"/>
          </a:xfrm>
          <a:prstGeom prst="rect">
            <a:avLst/>
          </a:prstGeom>
          <a:noFill/>
        </p:spPr>
        <p:txBody>
          <a:bodyPr wrap="square" lIns="0" tIns="0" rIns="0" bIns="0" rtlCol="0">
            <a:spAutoFit/>
          </a:bodyPr>
          <a:lstStyle/>
          <a:p>
            <a:pPr algn="ctr" defTabSz="685800">
              <a:lnSpc>
                <a:spcPct val="90000"/>
              </a:lnSpc>
              <a:spcBef>
                <a:spcPts val="750"/>
              </a:spcBef>
              <a:defRPr/>
            </a:pPr>
            <a:r>
              <a:rPr lang="en-US" sz="1100" b="1">
                <a:solidFill>
                  <a:srgbClr val="030F3B"/>
                </a:solidFill>
                <a:cs typeface="Poppins" pitchFamily="2" charset="77"/>
              </a:rPr>
              <a:t>Test auf </a:t>
            </a:r>
            <a:r>
              <a:rPr lang="en-US" sz="1100" b="1" err="1">
                <a:solidFill>
                  <a:srgbClr val="030F3B"/>
                </a:solidFill>
                <a:cs typeface="Poppins" pitchFamily="2" charset="77"/>
              </a:rPr>
              <a:t>IAk</a:t>
            </a:r>
            <a:endParaRPr lang="en-US" sz="1100" b="1">
              <a:solidFill>
                <a:srgbClr val="030F3B"/>
              </a:solidFill>
              <a:cs typeface="Poppins" pitchFamily="2" charset="77"/>
            </a:endParaRPr>
          </a:p>
        </p:txBody>
      </p:sp>
      <p:sp>
        <p:nvSpPr>
          <p:cNvPr id="31" name="TextBox 2">
            <a:extLst>
              <a:ext uri="{FF2B5EF4-FFF2-40B4-BE49-F238E27FC236}">
                <a16:creationId xmlns:a16="http://schemas.microsoft.com/office/drawing/2014/main" id="{F5D2B182-5F77-E308-ED53-315D662FD631}"/>
              </a:ext>
            </a:extLst>
          </p:cNvPr>
          <p:cNvSpPr txBox="1"/>
          <p:nvPr/>
        </p:nvSpPr>
        <p:spPr>
          <a:xfrm>
            <a:off x="4540348" y="2183562"/>
            <a:ext cx="3849273" cy="152349"/>
          </a:xfrm>
          <a:prstGeom prst="rect">
            <a:avLst/>
          </a:prstGeom>
          <a:noFill/>
        </p:spPr>
        <p:txBody>
          <a:bodyPr wrap="square" lIns="0" tIns="0" rIns="0" bIns="0" rtlCol="0">
            <a:spAutoFit/>
          </a:bodyPr>
          <a:lstStyle/>
          <a:p>
            <a:pPr algn="ctr" defTabSz="685800">
              <a:lnSpc>
                <a:spcPct val="90000"/>
              </a:lnSpc>
              <a:spcBef>
                <a:spcPts val="750"/>
              </a:spcBef>
              <a:defRPr/>
            </a:pPr>
            <a:r>
              <a:rPr lang="en-US" sz="1100" b="1">
                <a:solidFill>
                  <a:srgbClr val="119693"/>
                </a:solidFill>
                <a:cs typeface="Poppins" pitchFamily="2" charset="77"/>
              </a:rPr>
              <a:t>HbA</a:t>
            </a:r>
            <a:r>
              <a:rPr lang="en-US" sz="1100" b="1" baseline="-25000">
                <a:solidFill>
                  <a:srgbClr val="119693"/>
                </a:solidFill>
                <a:cs typeface="Poppins" pitchFamily="2" charset="77"/>
              </a:rPr>
              <a:t>1c</a:t>
            </a:r>
          </a:p>
        </p:txBody>
      </p:sp>
      <p:sp>
        <p:nvSpPr>
          <p:cNvPr id="32" name="Parentesi quadra chiusa 16">
            <a:extLst>
              <a:ext uri="{FF2B5EF4-FFF2-40B4-BE49-F238E27FC236}">
                <a16:creationId xmlns:a16="http://schemas.microsoft.com/office/drawing/2014/main" id="{6A0EB566-BE51-6C7C-C458-702872C12A19}"/>
              </a:ext>
            </a:extLst>
          </p:cNvPr>
          <p:cNvSpPr/>
          <p:nvPr/>
        </p:nvSpPr>
        <p:spPr>
          <a:xfrm rot="16200000">
            <a:off x="6346716" y="-21941"/>
            <a:ext cx="236280" cy="4512949"/>
          </a:xfrm>
          <a:prstGeom prst="rightBracket">
            <a:avLst>
              <a:gd name="adj" fmla="val 0"/>
            </a:avLst>
          </a:prstGeom>
          <a:noFill/>
          <a:ln w="12700" cap="flat" cmpd="sng" algn="ctr">
            <a:solidFill>
              <a:srgbClr val="81879D"/>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a typeface="+mn-ea"/>
              <a:cs typeface="+mn-cs"/>
            </a:endParaRPr>
          </a:p>
        </p:txBody>
      </p:sp>
      <p:sp>
        <p:nvSpPr>
          <p:cNvPr id="33" name="TextBox 26">
            <a:extLst>
              <a:ext uri="{FF2B5EF4-FFF2-40B4-BE49-F238E27FC236}">
                <a16:creationId xmlns:a16="http://schemas.microsoft.com/office/drawing/2014/main" id="{E166898E-D35A-50E7-362C-D52239B750EA}"/>
              </a:ext>
            </a:extLst>
          </p:cNvPr>
          <p:cNvSpPr txBox="1"/>
          <p:nvPr/>
        </p:nvSpPr>
        <p:spPr>
          <a:xfrm>
            <a:off x="1700540" y="3973443"/>
            <a:ext cx="2187000" cy="288929"/>
          </a:xfrm>
          <a:prstGeom prst="roundRect">
            <a:avLst>
              <a:gd name="adj" fmla="val 22961"/>
            </a:avLst>
          </a:prstGeom>
          <a:solidFill>
            <a:srgbClr val="FFFFFF"/>
          </a:solidFill>
          <a:ln w="19050">
            <a:solidFill>
              <a:srgbClr val="030F3B"/>
            </a:solidFill>
          </a:ln>
        </p:spPr>
        <p:txBody>
          <a:bodyPr wrap="square" lIns="54000" tIns="54000" rIns="54000" bIns="54000" rtlCol="0" anchor="t" anchorCtr="0">
            <a:noAutofit/>
          </a:bodyPr>
          <a:lstStyle/>
          <a:p>
            <a:pPr marL="0" marR="0" lvl="0" indent="0" algn="ctr" defTabSz="685800" eaLnBrk="1" fontAlgn="auto" latinLnBrk="0" hangingPunct="1">
              <a:lnSpc>
                <a:spcPct val="90000"/>
              </a:lnSpc>
              <a:spcBef>
                <a:spcPts val="450"/>
              </a:spcBef>
              <a:spcAft>
                <a:spcPts val="0"/>
              </a:spcAft>
              <a:buClrTx/>
              <a:buSzTx/>
              <a:buFontTx/>
              <a:buNone/>
              <a:tabLst/>
              <a:defRPr/>
            </a:pPr>
            <a:r>
              <a:rPr kumimoji="0" lang="en-US" sz="1100" b="0" i="0" u="none" strike="noStrike" kern="0" cap="none" spc="0" normalizeH="0" baseline="0" noProof="0">
                <a:ln>
                  <a:noFill/>
                </a:ln>
                <a:solidFill>
                  <a:srgbClr val="030F3B"/>
                </a:solidFill>
                <a:effectLst/>
                <a:uLnTx/>
                <a:uFillTx/>
              </a:rPr>
              <a:t>Alle </a:t>
            </a:r>
            <a:r>
              <a:rPr kumimoji="0" lang="en-US" sz="1100" b="1" i="0" u="none" strike="noStrike" kern="0" cap="none" spc="0" normalizeH="0" baseline="0" noProof="0">
                <a:ln>
                  <a:noFill/>
                </a:ln>
                <a:solidFill>
                  <a:srgbClr val="030F3B"/>
                </a:solidFill>
                <a:effectLst/>
                <a:uLnTx/>
                <a:uFillTx/>
              </a:rPr>
              <a:t>3 Jahre </a:t>
            </a:r>
          </a:p>
        </p:txBody>
      </p:sp>
      <p:sp>
        <p:nvSpPr>
          <p:cNvPr id="34" name="TextBox 26">
            <a:extLst>
              <a:ext uri="{FF2B5EF4-FFF2-40B4-BE49-F238E27FC236}">
                <a16:creationId xmlns:a16="http://schemas.microsoft.com/office/drawing/2014/main" id="{4569351E-8099-ABD4-D262-5AEF59F75F38}"/>
              </a:ext>
            </a:extLst>
          </p:cNvPr>
          <p:cNvSpPr txBox="1"/>
          <p:nvPr/>
        </p:nvSpPr>
        <p:spPr>
          <a:xfrm>
            <a:off x="4186556" y="3973443"/>
            <a:ext cx="2187000" cy="288929"/>
          </a:xfrm>
          <a:prstGeom prst="roundRect">
            <a:avLst>
              <a:gd name="adj" fmla="val 20488"/>
            </a:avLst>
          </a:prstGeom>
          <a:solidFill>
            <a:srgbClr val="FFFFFF"/>
          </a:solidFill>
          <a:ln w="19050">
            <a:solidFill>
              <a:srgbClr val="80E8E6">
                <a:lumMod val="75000"/>
              </a:srgbClr>
            </a:solidFill>
          </a:ln>
        </p:spPr>
        <p:txBody>
          <a:bodyPr wrap="square" lIns="54000" tIns="54000" rIns="54000" bIns="54000" rtlCol="0" anchor="t" anchorCtr="0">
            <a:noAutofit/>
          </a:bodyPr>
          <a:lstStyle/>
          <a:p>
            <a:pPr marL="0" marR="0" lvl="0" indent="0" algn="ctr" defTabSz="685800" eaLnBrk="1" fontAlgn="auto" latinLnBrk="0" hangingPunct="1">
              <a:lnSpc>
                <a:spcPct val="90000"/>
              </a:lnSpc>
              <a:spcBef>
                <a:spcPts val="450"/>
              </a:spcBef>
              <a:spcAft>
                <a:spcPts val="0"/>
              </a:spcAft>
              <a:buClrTx/>
              <a:buSzTx/>
              <a:buFontTx/>
              <a:buNone/>
              <a:tabLst/>
              <a:defRPr/>
            </a:pPr>
            <a:r>
              <a:rPr kumimoji="0" lang="en-US" sz="1100" b="1" i="0" u="none" strike="noStrike" kern="0" cap="none" spc="0" normalizeH="0" baseline="0" noProof="0">
                <a:ln>
                  <a:noFill/>
                </a:ln>
                <a:solidFill>
                  <a:srgbClr val="030F3B"/>
                </a:solidFill>
                <a:effectLst/>
                <a:uLnTx/>
                <a:uFillTx/>
              </a:rPr>
              <a:t>Alle 12 </a:t>
            </a:r>
            <a:r>
              <a:rPr kumimoji="0" lang="en-US" sz="1100" b="1" i="0" u="none" strike="noStrike" kern="0" cap="none" spc="0" normalizeH="0" baseline="0" noProof="0" err="1">
                <a:ln>
                  <a:noFill/>
                </a:ln>
                <a:solidFill>
                  <a:srgbClr val="030F3B"/>
                </a:solidFill>
                <a:effectLst/>
                <a:uLnTx/>
                <a:uFillTx/>
              </a:rPr>
              <a:t>Monate</a:t>
            </a:r>
            <a:endParaRPr kumimoji="0" lang="en-US" sz="1100" b="1" i="0" u="none" strike="noStrike" kern="0" cap="none" spc="0" normalizeH="0" baseline="0" noProof="0">
              <a:ln>
                <a:noFill/>
              </a:ln>
              <a:solidFill>
                <a:srgbClr val="030F3B"/>
              </a:solidFill>
              <a:effectLst/>
              <a:uLnTx/>
              <a:uFillTx/>
            </a:endParaRPr>
          </a:p>
        </p:txBody>
      </p:sp>
      <p:sp>
        <p:nvSpPr>
          <p:cNvPr id="35" name="TextBox 26">
            <a:extLst>
              <a:ext uri="{FF2B5EF4-FFF2-40B4-BE49-F238E27FC236}">
                <a16:creationId xmlns:a16="http://schemas.microsoft.com/office/drawing/2014/main" id="{A2AA4F03-51E0-E8D4-B886-90C0EDB4FE13}"/>
              </a:ext>
            </a:extLst>
          </p:cNvPr>
          <p:cNvSpPr txBox="1"/>
          <p:nvPr/>
        </p:nvSpPr>
        <p:spPr>
          <a:xfrm>
            <a:off x="6546374" y="3973443"/>
            <a:ext cx="2187000" cy="288929"/>
          </a:xfrm>
          <a:prstGeom prst="roundRect">
            <a:avLst>
              <a:gd name="adj" fmla="val 21312"/>
            </a:avLst>
          </a:prstGeom>
          <a:solidFill>
            <a:srgbClr val="FFFFFF"/>
          </a:solidFill>
          <a:ln w="19050">
            <a:solidFill>
              <a:srgbClr val="80E8E6">
                <a:lumMod val="75000"/>
              </a:srgbClr>
            </a:solidFill>
          </a:ln>
        </p:spPr>
        <p:txBody>
          <a:bodyPr wrap="square" lIns="54000" tIns="54000" rIns="54000" bIns="54000" rtlCol="0" anchor="t" anchorCtr="0">
            <a:noAutofit/>
          </a:bodyPr>
          <a:lstStyle/>
          <a:p>
            <a:pPr marL="0" marR="0" lvl="0" indent="0" algn="ctr" defTabSz="685800" eaLnBrk="1" fontAlgn="auto" latinLnBrk="0" hangingPunct="1">
              <a:lnSpc>
                <a:spcPct val="90000"/>
              </a:lnSpc>
              <a:spcBef>
                <a:spcPts val="450"/>
              </a:spcBef>
              <a:spcAft>
                <a:spcPts val="0"/>
              </a:spcAft>
              <a:buClrTx/>
              <a:buSzTx/>
              <a:buFontTx/>
              <a:buNone/>
              <a:tabLst/>
              <a:defRPr/>
            </a:pPr>
            <a:r>
              <a:rPr kumimoji="0" lang="en-US" sz="1100" b="1" i="0" u="none" strike="noStrike" kern="0" cap="none" spc="0" normalizeH="0" baseline="0" noProof="0">
                <a:ln>
                  <a:noFill/>
                </a:ln>
                <a:solidFill>
                  <a:srgbClr val="030F3B"/>
                </a:solidFill>
                <a:effectLst/>
                <a:uLnTx/>
                <a:uFillTx/>
              </a:rPr>
              <a:t>Alle 6 </a:t>
            </a:r>
            <a:r>
              <a:rPr kumimoji="0" lang="en-US" sz="1100" b="1" i="0" u="none" strike="noStrike" kern="0" cap="none" spc="0" normalizeH="0" baseline="0" noProof="0" err="1">
                <a:ln>
                  <a:noFill/>
                </a:ln>
                <a:solidFill>
                  <a:srgbClr val="030F3B"/>
                </a:solidFill>
                <a:effectLst/>
                <a:uLnTx/>
                <a:uFillTx/>
              </a:rPr>
              <a:t>Monate</a:t>
            </a:r>
            <a:endParaRPr kumimoji="0" lang="en-US" sz="1100" b="1" i="0" u="none" strike="noStrike" kern="0" cap="none" spc="0" normalizeH="0" baseline="0" noProof="0">
              <a:ln>
                <a:noFill/>
              </a:ln>
              <a:solidFill>
                <a:srgbClr val="030F3B"/>
              </a:solidFill>
              <a:effectLst/>
              <a:uLnTx/>
              <a:uFillTx/>
            </a:endParaRPr>
          </a:p>
        </p:txBody>
      </p:sp>
      <p:cxnSp>
        <p:nvCxnSpPr>
          <p:cNvPr id="36" name="Straight Connector 7">
            <a:extLst>
              <a:ext uri="{FF2B5EF4-FFF2-40B4-BE49-F238E27FC236}">
                <a16:creationId xmlns:a16="http://schemas.microsoft.com/office/drawing/2014/main" id="{467036AF-31F3-7C45-951E-D189C2B7A815}"/>
              </a:ext>
            </a:extLst>
          </p:cNvPr>
          <p:cNvCxnSpPr>
            <a:cxnSpLocks/>
          </p:cNvCxnSpPr>
          <p:nvPr/>
        </p:nvCxnSpPr>
        <p:spPr>
          <a:xfrm>
            <a:off x="1831120" y="3859172"/>
            <a:ext cx="6722330" cy="0"/>
          </a:xfrm>
          <a:prstGeom prst="line">
            <a:avLst/>
          </a:prstGeom>
          <a:noFill/>
          <a:ln w="19050" cap="flat" cmpd="sng" algn="ctr">
            <a:solidFill>
              <a:srgbClr val="00D1CC"/>
            </a:solidFill>
            <a:prstDash val="solid"/>
            <a:miter lim="800000"/>
          </a:ln>
          <a:effectLst/>
        </p:spPr>
      </p:cxnSp>
    </p:spTree>
    <p:extLst>
      <p:ext uri="{BB962C8B-B14F-4D97-AF65-F5344CB8AC3E}">
        <p14:creationId xmlns:p14="http://schemas.microsoft.com/office/powerpoint/2010/main" val="3944891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3C3FA5-6D3A-64A5-E0F1-D5F855905C7C}"/>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A60EDF34-6B4D-80B9-4A1C-EB9291C994E9}"/>
              </a:ext>
            </a:extLst>
          </p:cNvPr>
          <p:cNvSpPr txBox="1">
            <a:spLocks/>
          </p:cNvSpPr>
          <p:nvPr/>
        </p:nvSpPr>
        <p:spPr>
          <a:xfrm>
            <a:off x="325166"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Schulung von Kindern und ihren Familien/Betreuern sollte kontinuierlich und maßgeschneidert sein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E992EA9F-7B50-6D2B-B458-3212FAF64038}"/>
              </a:ext>
            </a:extLst>
          </p:cNvPr>
          <p:cNvSpPr txBox="1">
            <a:spLocks/>
          </p:cNvSpPr>
          <p:nvPr/>
        </p:nvSpPr>
        <p:spPr>
          <a:xfrm>
            <a:off x="437438" y="4765255"/>
            <a:ext cx="8268412"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IAk: Inselautoantikörper; T1D: Typ-1-Diabetes.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Haller MJ </a:t>
            </a:r>
            <a:r>
              <a:rPr kumimoji="0" lang="de" sz="600" b="0" i="1" u="none" strike="noStrike" kern="1200" cap="none" spc="0" normalizeH="0" baseline="0" noProof="0">
                <a:ln>
                  <a:noFill/>
                </a:ln>
                <a:solidFill>
                  <a:srgbClr val="404040"/>
                </a:solidFill>
                <a:effectLst/>
                <a:uLnTx/>
                <a:uFillTx/>
                <a:latin typeface="+mn-lt"/>
                <a:ea typeface="Arial"/>
                <a:cs typeface="Arial"/>
              </a:rPr>
              <a:t>et al. </a:t>
            </a:r>
            <a:r>
              <a:rPr lang="de-DE" sz="600" i="1" err="1">
                <a:solidFill>
                  <a:srgbClr val="404040"/>
                </a:solidFill>
                <a:latin typeface="+mn-lt"/>
              </a:rPr>
              <a:t>Horm</a:t>
            </a:r>
            <a:r>
              <a:rPr lang="de-DE" sz="600" i="1">
                <a:solidFill>
                  <a:srgbClr val="404040"/>
                </a:solidFill>
                <a:latin typeface="+mn-lt"/>
              </a:rPr>
              <a:t> Res </a:t>
            </a:r>
            <a:r>
              <a:rPr lang="de-DE" sz="600" i="1" err="1">
                <a:solidFill>
                  <a:srgbClr val="404040"/>
                </a:solidFill>
                <a:latin typeface="+mn-lt"/>
              </a:rPr>
              <a:t>Paediatr</a:t>
            </a:r>
            <a:r>
              <a:rPr lang="de-DE" sz="600" i="1">
                <a:solidFill>
                  <a:srgbClr val="404040"/>
                </a:solidFill>
                <a:latin typeface="+mn-lt"/>
              </a:rPr>
              <a:t> </a:t>
            </a:r>
            <a:r>
              <a:rPr lang="de-DE" sz="600">
                <a:solidFill>
                  <a:srgbClr val="404040"/>
                </a:solidFill>
                <a:latin typeface="+mn-lt"/>
              </a:rPr>
              <a:t>2024; 97: 529–45</a:t>
            </a:r>
            <a:r>
              <a:rPr kumimoji="0" lang="de" sz="600" b="0" i="0" u="none" strike="noStrike" kern="1200" cap="none" spc="0" normalizeH="0" baseline="0" noProof="0">
                <a:ln>
                  <a:noFill/>
                </a:ln>
                <a:solidFill>
                  <a:srgbClr val="404040"/>
                </a:solidFill>
                <a:effectLst/>
                <a:uLnTx/>
                <a:uFillTx/>
                <a:latin typeface="+mn-lt"/>
                <a:ea typeface="Arial"/>
                <a:cs typeface="Arial"/>
              </a:rPr>
              <a:t>.</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grpSp>
        <p:nvGrpSpPr>
          <p:cNvPr id="63" name="Group 64">
            <a:extLst>
              <a:ext uri="{FF2B5EF4-FFF2-40B4-BE49-F238E27FC236}">
                <a16:creationId xmlns:a16="http://schemas.microsoft.com/office/drawing/2014/main" id="{82DC847A-B793-BA95-54C2-8E31D807D6F6}"/>
              </a:ext>
            </a:extLst>
          </p:cNvPr>
          <p:cNvGrpSpPr/>
          <p:nvPr/>
        </p:nvGrpSpPr>
        <p:grpSpPr>
          <a:xfrm>
            <a:off x="651883" y="1238345"/>
            <a:ext cx="8053967" cy="812848"/>
            <a:chOff x="1598299" y="2312240"/>
            <a:chExt cx="10738622" cy="1083796"/>
          </a:xfrm>
        </p:grpSpPr>
        <p:grpSp>
          <p:nvGrpSpPr>
            <p:cNvPr id="448" name="Elemento grafico 7">
              <a:extLst>
                <a:ext uri="{FF2B5EF4-FFF2-40B4-BE49-F238E27FC236}">
                  <a16:creationId xmlns:a16="http://schemas.microsoft.com/office/drawing/2014/main" id="{D306E1A3-1E47-D16E-6968-8BCAC8B20E91}"/>
                </a:ext>
              </a:extLst>
            </p:cNvPr>
            <p:cNvGrpSpPr/>
            <p:nvPr/>
          </p:nvGrpSpPr>
          <p:grpSpPr>
            <a:xfrm>
              <a:off x="1598299" y="2355556"/>
              <a:ext cx="611453" cy="662731"/>
              <a:chOff x="4679163" y="2615085"/>
              <a:chExt cx="119969" cy="131466"/>
            </a:xfrm>
            <a:solidFill>
              <a:srgbClr val="030F3B"/>
            </a:solidFill>
          </p:grpSpPr>
          <p:grpSp>
            <p:nvGrpSpPr>
              <p:cNvPr id="450" name="Elemento grafico 7">
                <a:extLst>
                  <a:ext uri="{FF2B5EF4-FFF2-40B4-BE49-F238E27FC236}">
                    <a16:creationId xmlns:a16="http://schemas.microsoft.com/office/drawing/2014/main" id="{C1A1EECA-A14A-0612-367E-B46FA63002FF}"/>
                  </a:ext>
                </a:extLst>
              </p:cNvPr>
              <p:cNvGrpSpPr/>
              <p:nvPr/>
            </p:nvGrpSpPr>
            <p:grpSpPr>
              <a:xfrm>
                <a:off x="4679163" y="2615085"/>
                <a:ext cx="119969" cy="131466"/>
                <a:chOff x="4679163" y="2615085"/>
                <a:chExt cx="119969" cy="131466"/>
              </a:xfrm>
              <a:grpFill/>
            </p:grpSpPr>
            <p:grpSp>
              <p:nvGrpSpPr>
                <p:cNvPr id="456" name="Elemento grafico 7">
                  <a:extLst>
                    <a:ext uri="{FF2B5EF4-FFF2-40B4-BE49-F238E27FC236}">
                      <a16:creationId xmlns:a16="http://schemas.microsoft.com/office/drawing/2014/main" id="{91B30D7E-9DCC-2660-4573-468249520237}"/>
                    </a:ext>
                  </a:extLst>
                </p:cNvPr>
                <p:cNvGrpSpPr/>
                <p:nvPr/>
              </p:nvGrpSpPr>
              <p:grpSpPr>
                <a:xfrm>
                  <a:off x="4679163" y="2680901"/>
                  <a:ext cx="119969" cy="65649"/>
                  <a:chOff x="4679163" y="2680901"/>
                  <a:chExt cx="119969" cy="65649"/>
                </a:xfrm>
                <a:grpFill/>
              </p:grpSpPr>
              <p:sp>
                <p:nvSpPr>
                  <p:cNvPr id="459" name="Figura a mano libera: forma 1179">
                    <a:extLst>
                      <a:ext uri="{FF2B5EF4-FFF2-40B4-BE49-F238E27FC236}">
                        <a16:creationId xmlns:a16="http://schemas.microsoft.com/office/drawing/2014/main" id="{5842122A-6D80-2397-0C55-86F8FFBD20E5}"/>
                      </a:ext>
                    </a:extLst>
                  </p:cNvPr>
                  <p:cNvSpPr/>
                  <p:nvPr/>
                </p:nvSpPr>
                <p:spPr>
                  <a:xfrm>
                    <a:off x="4679163" y="2686132"/>
                    <a:ext cx="119969" cy="60419"/>
                  </a:xfrm>
                  <a:custGeom>
                    <a:avLst/>
                    <a:gdLst>
                      <a:gd name="connsiteX0" fmla="*/ 117663 w 119969"/>
                      <a:gd name="connsiteY0" fmla="*/ 60419 h 60419"/>
                      <a:gd name="connsiteX1" fmla="*/ 115367 w 119969"/>
                      <a:gd name="connsiteY1" fmla="*/ 58336 h 60419"/>
                      <a:gd name="connsiteX2" fmla="*/ 111976 w 119969"/>
                      <a:gd name="connsiteY2" fmla="*/ 24821 h 60419"/>
                      <a:gd name="connsiteX3" fmla="*/ 96176 w 119969"/>
                      <a:gd name="connsiteY3" fmla="*/ 8018 h 60419"/>
                      <a:gd name="connsiteX4" fmla="*/ 75906 w 119969"/>
                      <a:gd name="connsiteY4" fmla="*/ 4703 h 60419"/>
                      <a:gd name="connsiteX5" fmla="*/ 61110 w 119969"/>
                      <a:gd name="connsiteY5" fmla="*/ 12945 h 60419"/>
                      <a:gd name="connsiteX6" fmla="*/ 58859 w 119969"/>
                      <a:gd name="connsiteY6" fmla="*/ 12945 h 60419"/>
                      <a:gd name="connsiteX7" fmla="*/ 44064 w 119969"/>
                      <a:gd name="connsiteY7" fmla="*/ 4703 h 60419"/>
                      <a:gd name="connsiteX8" fmla="*/ 23794 w 119969"/>
                      <a:gd name="connsiteY8" fmla="*/ 8018 h 60419"/>
                      <a:gd name="connsiteX9" fmla="*/ 7994 w 119969"/>
                      <a:gd name="connsiteY9" fmla="*/ 24821 h 60419"/>
                      <a:gd name="connsiteX10" fmla="*/ 4603 w 119969"/>
                      <a:gd name="connsiteY10" fmla="*/ 58336 h 60419"/>
                      <a:gd name="connsiteX11" fmla="*/ 2079 w 119969"/>
                      <a:gd name="connsiteY11" fmla="*/ 60404 h 60419"/>
                      <a:gd name="connsiteX12" fmla="*/ 11 w 119969"/>
                      <a:gd name="connsiteY12" fmla="*/ 57880 h 60419"/>
                      <a:gd name="connsiteX13" fmla="*/ 3402 w 119969"/>
                      <a:gd name="connsiteY13" fmla="*/ 24365 h 60419"/>
                      <a:gd name="connsiteX14" fmla="*/ 23064 w 119969"/>
                      <a:gd name="connsiteY14" fmla="*/ 3471 h 60419"/>
                      <a:gd name="connsiteX15" fmla="*/ 44125 w 119969"/>
                      <a:gd name="connsiteY15" fmla="*/ 34 h 60419"/>
                      <a:gd name="connsiteX16" fmla="*/ 45615 w 119969"/>
                      <a:gd name="connsiteY16" fmla="*/ 293 h 60419"/>
                      <a:gd name="connsiteX17" fmla="*/ 59985 w 119969"/>
                      <a:gd name="connsiteY17" fmla="*/ 8307 h 60419"/>
                      <a:gd name="connsiteX18" fmla="*/ 74355 w 119969"/>
                      <a:gd name="connsiteY18" fmla="*/ 293 h 60419"/>
                      <a:gd name="connsiteX19" fmla="*/ 75845 w 119969"/>
                      <a:gd name="connsiteY19" fmla="*/ 34 h 60419"/>
                      <a:gd name="connsiteX20" fmla="*/ 96906 w 119969"/>
                      <a:gd name="connsiteY20" fmla="*/ 3471 h 60419"/>
                      <a:gd name="connsiteX21" fmla="*/ 116568 w 119969"/>
                      <a:gd name="connsiteY21" fmla="*/ 24365 h 60419"/>
                      <a:gd name="connsiteX22" fmla="*/ 119959 w 119969"/>
                      <a:gd name="connsiteY22" fmla="*/ 57880 h 60419"/>
                      <a:gd name="connsiteX23" fmla="*/ 117891 w 119969"/>
                      <a:gd name="connsiteY23" fmla="*/ 60404 h 60419"/>
                      <a:gd name="connsiteX24" fmla="*/ 117663 w 119969"/>
                      <a:gd name="connsiteY24" fmla="*/ 60404 h 60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9969" h="60419">
                        <a:moveTo>
                          <a:pt x="117663" y="60419"/>
                        </a:moveTo>
                        <a:cubicBezTo>
                          <a:pt x="116492" y="60419"/>
                          <a:pt x="115488" y="59537"/>
                          <a:pt x="115367" y="58336"/>
                        </a:cubicBezTo>
                        <a:lnTo>
                          <a:pt x="111976" y="24821"/>
                        </a:lnTo>
                        <a:cubicBezTo>
                          <a:pt x="111109" y="16305"/>
                          <a:pt x="104616" y="9386"/>
                          <a:pt x="96176" y="8018"/>
                        </a:cubicBezTo>
                        <a:lnTo>
                          <a:pt x="75906" y="4703"/>
                        </a:lnTo>
                        <a:lnTo>
                          <a:pt x="61110" y="12945"/>
                        </a:lnTo>
                        <a:cubicBezTo>
                          <a:pt x="60411" y="13340"/>
                          <a:pt x="59559" y="13340"/>
                          <a:pt x="58859" y="12945"/>
                        </a:cubicBezTo>
                        <a:lnTo>
                          <a:pt x="44064" y="4703"/>
                        </a:lnTo>
                        <a:lnTo>
                          <a:pt x="23794" y="8018"/>
                        </a:lnTo>
                        <a:cubicBezTo>
                          <a:pt x="15354" y="9402"/>
                          <a:pt x="8846" y="16305"/>
                          <a:pt x="7994" y="24821"/>
                        </a:cubicBezTo>
                        <a:lnTo>
                          <a:pt x="4603" y="58336"/>
                        </a:lnTo>
                        <a:cubicBezTo>
                          <a:pt x="4481" y="59598"/>
                          <a:pt x="3341" y="60526"/>
                          <a:pt x="2079" y="60404"/>
                        </a:cubicBezTo>
                        <a:cubicBezTo>
                          <a:pt x="817" y="60282"/>
                          <a:pt x="-111" y="59142"/>
                          <a:pt x="11" y="57880"/>
                        </a:cubicBezTo>
                        <a:lnTo>
                          <a:pt x="3402" y="24365"/>
                        </a:lnTo>
                        <a:cubicBezTo>
                          <a:pt x="4466" y="13781"/>
                          <a:pt x="12556" y="5174"/>
                          <a:pt x="23064" y="3471"/>
                        </a:cubicBezTo>
                        <a:lnTo>
                          <a:pt x="44125" y="34"/>
                        </a:lnTo>
                        <a:cubicBezTo>
                          <a:pt x="44642" y="-42"/>
                          <a:pt x="45158" y="34"/>
                          <a:pt x="45615" y="293"/>
                        </a:cubicBezTo>
                        <a:lnTo>
                          <a:pt x="59985" y="8307"/>
                        </a:lnTo>
                        <a:lnTo>
                          <a:pt x="74355" y="293"/>
                        </a:lnTo>
                        <a:cubicBezTo>
                          <a:pt x="74811" y="34"/>
                          <a:pt x="75343" y="-57"/>
                          <a:pt x="75845" y="34"/>
                        </a:cubicBezTo>
                        <a:lnTo>
                          <a:pt x="96906" y="3471"/>
                        </a:lnTo>
                        <a:cubicBezTo>
                          <a:pt x="107414" y="5189"/>
                          <a:pt x="115488" y="13781"/>
                          <a:pt x="116568" y="24365"/>
                        </a:cubicBezTo>
                        <a:lnTo>
                          <a:pt x="119959" y="57880"/>
                        </a:lnTo>
                        <a:cubicBezTo>
                          <a:pt x="120081" y="59142"/>
                          <a:pt x="119168" y="60282"/>
                          <a:pt x="117891" y="60404"/>
                        </a:cubicBezTo>
                        <a:cubicBezTo>
                          <a:pt x="117815" y="60404"/>
                          <a:pt x="117739" y="60404"/>
                          <a:pt x="117663" y="60404"/>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60" name="Figura a mano libera: forma 1180">
                    <a:extLst>
                      <a:ext uri="{FF2B5EF4-FFF2-40B4-BE49-F238E27FC236}">
                        <a16:creationId xmlns:a16="http://schemas.microsoft.com/office/drawing/2014/main" id="{14EB33B7-CDDA-349B-0499-779AB9BB177A}"/>
                      </a:ext>
                    </a:extLst>
                  </p:cNvPr>
                  <p:cNvSpPr/>
                  <p:nvPr/>
                </p:nvSpPr>
                <p:spPr>
                  <a:xfrm>
                    <a:off x="4721353" y="2680901"/>
                    <a:ext cx="6850" cy="9827"/>
                  </a:xfrm>
                  <a:custGeom>
                    <a:avLst/>
                    <a:gdLst>
                      <a:gd name="connsiteX0" fmla="*/ 2315 w 6850"/>
                      <a:gd name="connsiteY0" fmla="*/ 9827 h 9827"/>
                      <a:gd name="connsiteX1" fmla="*/ 1403 w 6850"/>
                      <a:gd name="connsiteY1" fmla="*/ 9645 h 9827"/>
                      <a:gd name="connsiteX2" fmla="*/ 186 w 6850"/>
                      <a:gd name="connsiteY2" fmla="*/ 6619 h 9827"/>
                      <a:gd name="connsiteX3" fmla="*/ 2422 w 6850"/>
                      <a:gd name="connsiteY3" fmla="*/ 1403 h 9827"/>
                      <a:gd name="connsiteX4" fmla="*/ 5448 w 6850"/>
                      <a:gd name="connsiteY4" fmla="*/ 186 h 9827"/>
                      <a:gd name="connsiteX5" fmla="*/ 6664 w 6850"/>
                      <a:gd name="connsiteY5" fmla="*/ 3212 h 9827"/>
                      <a:gd name="connsiteX6" fmla="*/ 4429 w 6850"/>
                      <a:gd name="connsiteY6" fmla="*/ 8428 h 9827"/>
                      <a:gd name="connsiteX7" fmla="*/ 2300 w 6850"/>
                      <a:gd name="connsiteY7" fmla="*/ 9827 h 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0" h="9827">
                        <a:moveTo>
                          <a:pt x="2315" y="9827"/>
                        </a:moveTo>
                        <a:cubicBezTo>
                          <a:pt x="2011" y="9827"/>
                          <a:pt x="1707" y="9766"/>
                          <a:pt x="1403" y="9645"/>
                        </a:cubicBezTo>
                        <a:cubicBezTo>
                          <a:pt x="232" y="9143"/>
                          <a:pt x="-316" y="7790"/>
                          <a:pt x="186" y="6619"/>
                        </a:cubicBezTo>
                        <a:lnTo>
                          <a:pt x="2422" y="1403"/>
                        </a:lnTo>
                        <a:cubicBezTo>
                          <a:pt x="2923" y="232"/>
                          <a:pt x="4277" y="-316"/>
                          <a:pt x="5448" y="186"/>
                        </a:cubicBezTo>
                        <a:cubicBezTo>
                          <a:pt x="6619" y="688"/>
                          <a:pt x="7166" y="2041"/>
                          <a:pt x="6664" y="3212"/>
                        </a:cubicBezTo>
                        <a:lnTo>
                          <a:pt x="4429" y="8428"/>
                        </a:lnTo>
                        <a:cubicBezTo>
                          <a:pt x="4048" y="9310"/>
                          <a:pt x="3197" y="9827"/>
                          <a:pt x="2300" y="9827"/>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61" name="Figura a mano libera: forma 1181">
                    <a:extLst>
                      <a:ext uri="{FF2B5EF4-FFF2-40B4-BE49-F238E27FC236}">
                        <a16:creationId xmlns:a16="http://schemas.microsoft.com/office/drawing/2014/main" id="{F7308A28-0E08-7D83-7F9A-64AE474C31F2}"/>
                      </a:ext>
                    </a:extLst>
                  </p:cNvPr>
                  <p:cNvSpPr/>
                  <p:nvPr/>
                </p:nvSpPr>
                <p:spPr>
                  <a:xfrm>
                    <a:off x="4750093" y="2680901"/>
                    <a:ext cx="6850" cy="9827"/>
                  </a:xfrm>
                  <a:custGeom>
                    <a:avLst/>
                    <a:gdLst>
                      <a:gd name="connsiteX0" fmla="*/ 4551 w 6850"/>
                      <a:gd name="connsiteY0" fmla="*/ 9827 h 9827"/>
                      <a:gd name="connsiteX1" fmla="*/ 2422 w 6850"/>
                      <a:gd name="connsiteY1" fmla="*/ 8428 h 9827"/>
                      <a:gd name="connsiteX2" fmla="*/ 186 w 6850"/>
                      <a:gd name="connsiteY2" fmla="*/ 3212 h 9827"/>
                      <a:gd name="connsiteX3" fmla="*/ 1403 w 6850"/>
                      <a:gd name="connsiteY3" fmla="*/ 186 h 9827"/>
                      <a:gd name="connsiteX4" fmla="*/ 4429 w 6850"/>
                      <a:gd name="connsiteY4" fmla="*/ 1403 h 9827"/>
                      <a:gd name="connsiteX5" fmla="*/ 6664 w 6850"/>
                      <a:gd name="connsiteY5" fmla="*/ 6619 h 9827"/>
                      <a:gd name="connsiteX6" fmla="*/ 5448 w 6850"/>
                      <a:gd name="connsiteY6" fmla="*/ 9645 h 9827"/>
                      <a:gd name="connsiteX7" fmla="*/ 4536 w 6850"/>
                      <a:gd name="connsiteY7" fmla="*/ 9827 h 9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0" h="9827">
                        <a:moveTo>
                          <a:pt x="4551" y="9827"/>
                        </a:moveTo>
                        <a:cubicBezTo>
                          <a:pt x="3653" y="9827"/>
                          <a:pt x="2802" y="9295"/>
                          <a:pt x="2422" y="8428"/>
                        </a:cubicBezTo>
                        <a:lnTo>
                          <a:pt x="186" y="3212"/>
                        </a:lnTo>
                        <a:cubicBezTo>
                          <a:pt x="-316" y="2041"/>
                          <a:pt x="232" y="688"/>
                          <a:pt x="1403" y="186"/>
                        </a:cubicBezTo>
                        <a:cubicBezTo>
                          <a:pt x="2574" y="-316"/>
                          <a:pt x="3927" y="232"/>
                          <a:pt x="4429" y="1403"/>
                        </a:cubicBezTo>
                        <a:lnTo>
                          <a:pt x="6664" y="6619"/>
                        </a:lnTo>
                        <a:cubicBezTo>
                          <a:pt x="7166" y="7790"/>
                          <a:pt x="6619" y="9143"/>
                          <a:pt x="5448" y="9645"/>
                        </a:cubicBezTo>
                        <a:cubicBezTo>
                          <a:pt x="5159" y="9766"/>
                          <a:pt x="4840" y="9827"/>
                          <a:pt x="4536" y="9827"/>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sp>
              <p:nvSpPr>
                <p:cNvPr id="457" name="Figura a mano libera: forma 1182">
                  <a:extLst>
                    <a:ext uri="{FF2B5EF4-FFF2-40B4-BE49-F238E27FC236}">
                      <a16:creationId xmlns:a16="http://schemas.microsoft.com/office/drawing/2014/main" id="{6DA40B25-7268-B1AD-B60A-3BB3B902633C}"/>
                    </a:ext>
                  </a:extLst>
                </p:cNvPr>
                <p:cNvSpPr/>
                <p:nvPr/>
              </p:nvSpPr>
              <p:spPr>
                <a:xfrm>
                  <a:off x="4712249" y="2615085"/>
                  <a:ext cx="53812" cy="66154"/>
                </a:xfrm>
                <a:custGeom>
                  <a:avLst/>
                  <a:gdLst>
                    <a:gd name="connsiteX0" fmla="*/ 26914 w 53812"/>
                    <a:gd name="connsiteY0" fmla="*/ 66155 h 66154"/>
                    <a:gd name="connsiteX1" fmla="*/ 3998 w 53812"/>
                    <a:gd name="connsiteY1" fmla="*/ 44775 h 66154"/>
                    <a:gd name="connsiteX2" fmla="*/ 257 w 53812"/>
                    <a:gd name="connsiteY2" fmla="*/ 37871 h 66154"/>
                    <a:gd name="connsiteX3" fmla="*/ 29 w 53812"/>
                    <a:gd name="connsiteY3" fmla="*/ 34343 h 66154"/>
                    <a:gd name="connsiteX4" fmla="*/ 2873 w 53812"/>
                    <a:gd name="connsiteY4" fmla="*/ 26998 h 66154"/>
                    <a:gd name="connsiteX5" fmla="*/ 10415 w 53812"/>
                    <a:gd name="connsiteY5" fmla="*/ 4858 h 66154"/>
                    <a:gd name="connsiteX6" fmla="*/ 10689 w 53812"/>
                    <a:gd name="connsiteY6" fmla="*/ 4463 h 66154"/>
                    <a:gd name="connsiteX7" fmla="*/ 19189 w 53812"/>
                    <a:gd name="connsiteY7" fmla="*/ 220 h 66154"/>
                    <a:gd name="connsiteX8" fmla="*/ 41953 w 53812"/>
                    <a:gd name="connsiteY8" fmla="*/ 5116 h 66154"/>
                    <a:gd name="connsiteX9" fmla="*/ 42151 w 53812"/>
                    <a:gd name="connsiteY9" fmla="*/ 5284 h 66154"/>
                    <a:gd name="connsiteX10" fmla="*/ 50925 w 53812"/>
                    <a:gd name="connsiteY10" fmla="*/ 26983 h 66154"/>
                    <a:gd name="connsiteX11" fmla="*/ 53784 w 53812"/>
                    <a:gd name="connsiteY11" fmla="*/ 34343 h 66154"/>
                    <a:gd name="connsiteX12" fmla="*/ 53556 w 53812"/>
                    <a:gd name="connsiteY12" fmla="*/ 37871 h 66154"/>
                    <a:gd name="connsiteX13" fmla="*/ 50013 w 53812"/>
                    <a:gd name="connsiteY13" fmla="*/ 44668 h 66154"/>
                    <a:gd name="connsiteX14" fmla="*/ 26899 w 53812"/>
                    <a:gd name="connsiteY14" fmla="*/ 66155 h 66154"/>
                    <a:gd name="connsiteX15" fmla="*/ 23341 w 53812"/>
                    <a:gd name="connsiteY15" fmla="*/ 4599 h 66154"/>
                    <a:gd name="connsiteX16" fmla="*/ 19706 w 53812"/>
                    <a:gd name="connsiteY16" fmla="*/ 4797 h 66154"/>
                    <a:gd name="connsiteX17" fmla="*/ 14840 w 53812"/>
                    <a:gd name="connsiteY17" fmla="*/ 6439 h 66154"/>
                    <a:gd name="connsiteX18" fmla="*/ 12422 w 53812"/>
                    <a:gd name="connsiteY18" fmla="*/ 8994 h 66154"/>
                    <a:gd name="connsiteX19" fmla="*/ 7541 w 53812"/>
                    <a:gd name="connsiteY19" fmla="*/ 28185 h 66154"/>
                    <a:gd name="connsiteX20" fmla="*/ 6096 w 53812"/>
                    <a:gd name="connsiteY20" fmla="*/ 30481 h 66154"/>
                    <a:gd name="connsiteX21" fmla="*/ 4637 w 53812"/>
                    <a:gd name="connsiteY21" fmla="*/ 34054 h 66154"/>
                    <a:gd name="connsiteX22" fmla="*/ 4865 w 53812"/>
                    <a:gd name="connsiteY22" fmla="*/ 37582 h 66154"/>
                    <a:gd name="connsiteX23" fmla="*/ 6659 w 53812"/>
                    <a:gd name="connsiteY23" fmla="*/ 40912 h 66154"/>
                    <a:gd name="connsiteX24" fmla="*/ 8165 w 53812"/>
                    <a:gd name="connsiteY24" fmla="*/ 42524 h 66154"/>
                    <a:gd name="connsiteX25" fmla="*/ 26929 w 53812"/>
                    <a:gd name="connsiteY25" fmla="*/ 61563 h 66154"/>
                    <a:gd name="connsiteX26" fmla="*/ 45831 w 53812"/>
                    <a:gd name="connsiteY26" fmla="*/ 42524 h 66154"/>
                    <a:gd name="connsiteX27" fmla="*/ 47306 w 53812"/>
                    <a:gd name="connsiteY27" fmla="*/ 40882 h 66154"/>
                    <a:gd name="connsiteX28" fmla="*/ 48994 w 53812"/>
                    <a:gd name="connsiteY28" fmla="*/ 37597 h 66154"/>
                    <a:gd name="connsiteX29" fmla="*/ 49222 w 53812"/>
                    <a:gd name="connsiteY29" fmla="*/ 34069 h 66154"/>
                    <a:gd name="connsiteX30" fmla="*/ 47762 w 53812"/>
                    <a:gd name="connsiteY30" fmla="*/ 30496 h 66154"/>
                    <a:gd name="connsiteX31" fmla="*/ 46317 w 53812"/>
                    <a:gd name="connsiteY31" fmla="*/ 28276 h 66154"/>
                    <a:gd name="connsiteX32" fmla="*/ 39277 w 53812"/>
                    <a:gd name="connsiteY32" fmla="*/ 8872 h 66154"/>
                    <a:gd name="connsiteX33" fmla="*/ 39064 w 53812"/>
                    <a:gd name="connsiteY33" fmla="*/ 8705 h 66154"/>
                    <a:gd name="connsiteX34" fmla="*/ 23371 w 53812"/>
                    <a:gd name="connsiteY34" fmla="*/ 4630 h 66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53812" h="66154">
                      <a:moveTo>
                        <a:pt x="26914" y="66155"/>
                      </a:moveTo>
                      <a:cubicBezTo>
                        <a:pt x="14566" y="66155"/>
                        <a:pt x="6948" y="54872"/>
                        <a:pt x="3998" y="44775"/>
                      </a:cubicBezTo>
                      <a:cubicBezTo>
                        <a:pt x="577" y="42965"/>
                        <a:pt x="348" y="39331"/>
                        <a:pt x="257" y="37871"/>
                      </a:cubicBezTo>
                      <a:lnTo>
                        <a:pt x="29" y="34343"/>
                      </a:lnTo>
                      <a:cubicBezTo>
                        <a:pt x="-184" y="30937"/>
                        <a:pt x="774" y="28473"/>
                        <a:pt x="2873" y="26998"/>
                      </a:cubicBezTo>
                      <a:cubicBezTo>
                        <a:pt x="2736" y="22193"/>
                        <a:pt x="3040" y="8431"/>
                        <a:pt x="10415" y="4858"/>
                      </a:cubicBezTo>
                      <a:cubicBezTo>
                        <a:pt x="10552" y="4767"/>
                        <a:pt x="10628" y="4584"/>
                        <a:pt x="10689" y="4463"/>
                      </a:cubicBezTo>
                      <a:cubicBezTo>
                        <a:pt x="11753" y="2227"/>
                        <a:pt x="13426" y="874"/>
                        <a:pt x="19189" y="220"/>
                      </a:cubicBezTo>
                      <a:cubicBezTo>
                        <a:pt x="26336" y="-601"/>
                        <a:pt x="36737" y="843"/>
                        <a:pt x="41953" y="5116"/>
                      </a:cubicBezTo>
                      <a:lnTo>
                        <a:pt x="42151" y="5284"/>
                      </a:lnTo>
                      <a:cubicBezTo>
                        <a:pt x="45526" y="8036"/>
                        <a:pt x="51092" y="12583"/>
                        <a:pt x="50925" y="26983"/>
                      </a:cubicBezTo>
                      <a:cubicBezTo>
                        <a:pt x="53039" y="28443"/>
                        <a:pt x="53997" y="30907"/>
                        <a:pt x="53784" y="34343"/>
                      </a:cubicBezTo>
                      <a:lnTo>
                        <a:pt x="53556" y="37871"/>
                      </a:lnTo>
                      <a:cubicBezTo>
                        <a:pt x="53464" y="39300"/>
                        <a:pt x="53236" y="42844"/>
                        <a:pt x="50013" y="44668"/>
                      </a:cubicBezTo>
                      <a:cubicBezTo>
                        <a:pt x="47184" y="55252"/>
                        <a:pt x="39748" y="66155"/>
                        <a:pt x="26899" y="66155"/>
                      </a:cubicBezTo>
                      <a:close/>
                      <a:moveTo>
                        <a:pt x="23341" y="4599"/>
                      </a:moveTo>
                      <a:cubicBezTo>
                        <a:pt x="22078" y="4599"/>
                        <a:pt x="20847" y="4660"/>
                        <a:pt x="19706" y="4797"/>
                      </a:cubicBezTo>
                      <a:cubicBezTo>
                        <a:pt x="15388" y="5284"/>
                        <a:pt x="15068" y="5983"/>
                        <a:pt x="14840" y="6439"/>
                      </a:cubicBezTo>
                      <a:cubicBezTo>
                        <a:pt x="14521" y="7108"/>
                        <a:pt x="13988" y="8234"/>
                        <a:pt x="12422" y="8994"/>
                      </a:cubicBezTo>
                      <a:cubicBezTo>
                        <a:pt x="8119" y="11093"/>
                        <a:pt x="7146" y="21874"/>
                        <a:pt x="7541" y="28185"/>
                      </a:cubicBezTo>
                      <a:cubicBezTo>
                        <a:pt x="7602" y="29173"/>
                        <a:pt x="7024" y="30101"/>
                        <a:pt x="6096" y="30481"/>
                      </a:cubicBezTo>
                      <a:cubicBezTo>
                        <a:pt x="5229" y="30831"/>
                        <a:pt x="4469" y="31363"/>
                        <a:pt x="4637" y="34054"/>
                      </a:cubicBezTo>
                      <a:lnTo>
                        <a:pt x="4865" y="37582"/>
                      </a:lnTo>
                      <a:cubicBezTo>
                        <a:pt x="5017" y="39939"/>
                        <a:pt x="5579" y="40547"/>
                        <a:pt x="6659" y="40912"/>
                      </a:cubicBezTo>
                      <a:cubicBezTo>
                        <a:pt x="7404" y="41156"/>
                        <a:pt x="7967" y="41764"/>
                        <a:pt x="8165" y="42524"/>
                      </a:cubicBezTo>
                      <a:cubicBezTo>
                        <a:pt x="10461" y="51298"/>
                        <a:pt x="16756" y="61563"/>
                        <a:pt x="26929" y="61563"/>
                      </a:cubicBezTo>
                      <a:cubicBezTo>
                        <a:pt x="40280" y="61563"/>
                        <a:pt x="44766" y="46995"/>
                        <a:pt x="45831" y="42524"/>
                      </a:cubicBezTo>
                      <a:cubicBezTo>
                        <a:pt x="46013" y="41764"/>
                        <a:pt x="46561" y="41140"/>
                        <a:pt x="47306" y="40882"/>
                      </a:cubicBezTo>
                      <a:cubicBezTo>
                        <a:pt x="48325" y="40517"/>
                        <a:pt x="48842" y="39939"/>
                        <a:pt x="48994" y="37597"/>
                      </a:cubicBezTo>
                      <a:lnTo>
                        <a:pt x="49222" y="34069"/>
                      </a:lnTo>
                      <a:cubicBezTo>
                        <a:pt x="49389" y="31378"/>
                        <a:pt x="48629" y="30846"/>
                        <a:pt x="47762" y="30496"/>
                      </a:cubicBezTo>
                      <a:cubicBezTo>
                        <a:pt x="46865" y="30131"/>
                        <a:pt x="46287" y="29249"/>
                        <a:pt x="46317" y="28276"/>
                      </a:cubicBezTo>
                      <a:cubicBezTo>
                        <a:pt x="46804" y="15031"/>
                        <a:pt x="42272" y="11336"/>
                        <a:pt x="39277" y="8872"/>
                      </a:cubicBezTo>
                      <a:lnTo>
                        <a:pt x="39064" y="8705"/>
                      </a:lnTo>
                      <a:cubicBezTo>
                        <a:pt x="35718" y="5968"/>
                        <a:pt x="29119" y="4630"/>
                        <a:pt x="23371" y="4630"/>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58" name="Figura a mano libera: forma 1183">
                  <a:extLst>
                    <a:ext uri="{FF2B5EF4-FFF2-40B4-BE49-F238E27FC236}">
                      <a16:creationId xmlns:a16="http://schemas.microsoft.com/office/drawing/2014/main" id="{44698AE0-212A-235C-4822-FF1EC0203666}"/>
                    </a:ext>
                  </a:extLst>
                </p:cNvPr>
                <p:cNvSpPr/>
                <p:nvPr/>
              </p:nvSpPr>
              <p:spPr>
                <a:xfrm>
                  <a:off x="4717798" y="2623470"/>
                  <a:ext cx="44555" cy="12119"/>
                </a:xfrm>
                <a:custGeom>
                  <a:avLst/>
                  <a:gdLst>
                    <a:gd name="connsiteX0" fmla="*/ 42243 w 44555"/>
                    <a:gd name="connsiteY0" fmla="*/ 12119 h 12119"/>
                    <a:gd name="connsiteX1" fmla="*/ 39993 w 44555"/>
                    <a:gd name="connsiteY1" fmla="*/ 10340 h 12119"/>
                    <a:gd name="connsiteX2" fmla="*/ 38214 w 44555"/>
                    <a:gd name="connsiteY2" fmla="*/ 7983 h 12119"/>
                    <a:gd name="connsiteX3" fmla="*/ 20209 w 44555"/>
                    <a:gd name="connsiteY3" fmla="*/ 9276 h 12119"/>
                    <a:gd name="connsiteX4" fmla="*/ 3498 w 44555"/>
                    <a:gd name="connsiteY4" fmla="*/ 8880 h 12119"/>
                    <a:gd name="connsiteX5" fmla="*/ 0 w 44555"/>
                    <a:gd name="connsiteY5" fmla="*/ 2311 h 12119"/>
                    <a:gd name="connsiteX6" fmla="*/ 2311 w 44555"/>
                    <a:gd name="connsiteY6" fmla="*/ 0 h 12119"/>
                    <a:gd name="connsiteX7" fmla="*/ 2311 w 44555"/>
                    <a:gd name="connsiteY7" fmla="*/ 0 h 12119"/>
                    <a:gd name="connsiteX8" fmla="*/ 4623 w 44555"/>
                    <a:gd name="connsiteY8" fmla="*/ 2281 h 12119"/>
                    <a:gd name="connsiteX9" fmla="*/ 6296 w 44555"/>
                    <a:gd name="connsiteY9" fmla="*/ 5201 h 12119"/>
                    <a:gd name="connsiteX10" fmla="*/ 18841 w 44555"/>
                    <a:gd name="connsiteY10" fmla="*/ 4866 h 12119"/>
                    <a:gd name="connsiteX11" fmla="*/ 40510 w 44555"/>
                    <a:gd name="connsiteY11" fmla="*/ 3969 h 12119"/>
                    <a:gd name="connsiteX12" fmla="*/ 44494 w 44555"/>
                    <a:gd name="connsiteY12" fmla="*/ 9276 h 12119"/>
                    <a:gd name="connsiteX13" fmla="*/ 42776 w 44555"/>
                    <a:gd name="connsiteY13" fmla="*/ 12059 h 12119"/>
                    <a:gd name="connsiteX14" fmla="*/ 42243 w 44555"/>
                    <a:gd name="connsiteY14" fmla="*/ 12119 h 12119"/>
                    <a:gd name="connsiteX15" fmla="*/ 4623 w 44555"/>
                    <a:gd name="connsiteY15" fmla="*/ 2311 h 12119"/>
                    <a:gd name="connsiteX16" fmla="*/ 4623 w 44555"/>
                    <a:gd name="connsiteY16" fmla="*/ 2311 h 12119"/>
                    <a:gd name="connsiteX17" fmla="*/ 4623 w 44555"/>
                    <a:gd name="connsiteY17" fmla="*/ 2311 h 12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555" h="12119">
                      <a:moveTo>
                        <a:pt x="42243" y="12119"/>
                      </a:moveTo>
                      <a:cubicBezTo>
                        <a:pt x="41194" y="12119"/>
                        <a:pt x="40252" y="11405"/>
                        <a:pt x="39993" y="10340"/>
                      </a:cubicBezTo>
                      <a:cubicBezTo>
                        <a:pt x="39735" y="9291"/>
                        <a:pt x="39172" y="8531"/>
                        <a:pt x="38214" y="7983"/>
                      </a:cubicBezTo>
                      <a:cubicBezTo>
                        <a:pt x="35142" y="6235"/>
                        <a:pt x="28406" y="6721"/>
                        <a:pt x="20209" y="9276"/>
                      </a:cubicBezTo>
                      <a:cubicBezTo>
                        <a:pt x="12667" y="11633"/>
                        <a:pt x="7041" y="11496"/>
                        <a:pt x="3498" y="8880"/>
                      </a:cubicBezTo>
                      <a:cubicBezTo>
                        <a:pt x="745" y="6858"/>
                        <a:pt x="0" y="3802"/>
                        <a:pt x="0" y="2311"/>
                      </a:cubicBezTo>
                      <a:cubicBezTo>
                        <a:pt x="0" y="1034"/>
                        <a:pt x="1034" y="0"/>
                        <a:pt x="2311" y="0"/>
                      </a:cubicBezTo>
                      <a:lnTo>
                        <a:pt x="2311" y="0"/>
                      </a:lnTo>
                      <a:cubicBezTo>
                        <a:pt x="3574" y="0"/>
                        <a:pt x="4608" y="1019"/>
                        <a:pt x="4623" y="2281"/>
                      </a:cubicBezTo>
                      <a:cubicBezTo>
                        <a:pt x="4623" y="2403"/>
                        <a:pt x="4729" y="4091"/>
                        <a:pt x="6296" y="5201"/>
                      </a:cubicBezTo>
                      <a:cubicBezTo>
                        <a:pt x="8546" y="6797"/>
                        <a:pt x="13002" y="6691"/>
                        <a:pt x="18841" y="4866"/>
                      </a:cubicBezTo>
                      <a:cubicBezTo>
                        <a:pt x="24452" y="3117"/>
                        <a:pt x="34716" y="669"/>
                        <a:pt x="40510" y="3969"/>
                      </a:cubicBezTo>
                      <a:cubicBezTo>
                        <a:pt x="42578" y="5140"/>
                        <a:pt x="43947" y="6980"/>
                        <a:pt x="44494" y="9276"/>
                      </a:cubicBezTo>
                      <a:cubicBezTo>
                        <a:pt x="44783" y="10523"/>
                        <a:pt x="44023" y="11755"/>
                        <a:pt x="42776" y="12059"/>
                      </a:cubicBezTo>
                      <a:cubicBezTo>
                        <a:pt x="42593" y="12104"/>
                        <a:pt x="42411" y="12119"/>
                        <a:pt x="42243" y="12119"/>
                      </a:cubicBezTo>
                      <a:close/>
                      <a:moveTo>
                        <a:pt x="4623" y="2311"/>
                      </a:moveTo>
                      <a:lnTo>
                        <a:pt x="4623" y="2311"/>
                      </a:lnTo>
                      <a:lnTo>
                        <a:pt x="4623" y="2311"/>
                      </a:ln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sp>
            <p:nvSpPr>
              <p:cNvPr id="451" name="Figura a mano libera: forma 1184">
                <a:extLst>
                  <a:ext uri="{FF2B5EF4-FFF2-40B4-BE49-F238E27FC236}">
                    <a16:creationId xmlns:a16="http://schemas.microsoft.com/office/drawing/2014/main" id="{9D27436F-E578-9B3A-EB9E-0C038B922702}"/>
                  </a:ext>
                </a:extLst>
              </p:cNvPr>
              <p:cNvSpPr/>
              <p:nvPr/>
            </p:nvSpPr>
            <p:spPr>
              <a:xfrm>
                <a:off x="4707750" y="2687498"/>
                <a:ext cx="10679" cy="32867"/>
              </a:xfrm>
              <a:custGeom>
                <a:avLst/>
                <a:gdLst>
                  <a:gd name="connsiteX0" fmla="*/ 2445 w 10679"/>
                  <a:gd name="connsiteY0" fmla="*/ 32868 h 32867"/>
                  <a:gd name="connsiteX1" fmla="*/ 150 w 10679"/>
                  <a:gd name="connsiteY1" fmla="*/ 30724 h 32867"/>
                  <a:gd name="connsiteX2" fmla="*/ 6491 w 10679"/>
                  <a:gd name="connsiteY2" fmla="*/ 965 h 32867"/>
                  <a:gd name="connsiteX3" fmla="*/ 9714 w 10679"/>
                  <a:gd name="connsiteY3" fmla="*/ 433 h 32867"/>
                  <a:gd name="connsiteX4" fmla="*/ 10247 w 10679"/>
                  <a:gd name="connsiteY4" fmla="*/ 3641 h 32867"/>
                  <a:gd name="connsiteX5" fmla="*/ 4757 w 10679"/>
                  <a:gd name="connsiteY5" fmla="*/ 30389 h 32867"/>
                  <a:gd name="connsiteX6" fmla="*/ 2613 w 10679"/>
                  <a:gd name="connsiteY6" fmla="*/ 32853 h 32867"/>
                  <a:gd name="connsiteX7" fmla="*/ 2461 w 10679"/>
                  <a:gd name="connsiteY7" fmla="*/ 32853 h 32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679" h="32867">
                    <a:moveTo>
                      <a:pt x="2445" y="32868"/>
                    </a:moveTo>
                    <a:cubicBezTo>
                      <a:pt x="1244" y="32868"/>
                      <a:pt x="225" y="31940"/>
                      <a:pt x="150" y="30724"/>
                    </a:cubicBezTo>
                    <a:cubicBezTo>
                      <a:pt x="-1128" y="11822"/>
                      <a:pt x="6187" y="1406"/>
                      <a:pt x="6491" y="965"/>
                    </a:cubicBezTo>
                    <a:cubicBezTo>
                      <a:pt x="7236" y="-69"/>
                      <a:pt x="8680" y="-313"/>
                      <a:pt x="9714" y="433"/>
                    </a:cubicBezTo>
                    <a:cubicBezTo>
                      <a:pt x="10748" y="1178"/>
                      <a:pt x="10992" y="2607"/>
                      <a:pt x="10247" y="3641"/>
                    </a:cubicBezTo>
                    <a:cubicBezTo>
                      <a:pt x="10155" y="3778"/>
                      <a:pt x="3601" y="13297"/>
                      <a:pt x="4757" y="30389"/>
                    </a:cubicBezTo>
                    <a:cubicBezTo>
                      <a:pt x="4848" y="31666"/>
                      <a:pt x="3875" y="32761"/>
                      <a:pt x="2613" y="32853"/>
                    </a:cubicBezTo>
                    <a:cubicBezTo>
                      <a:pt x="2552" y="32853"/>
                      <a:pt x="2506" y="32853"/>
                      <a:pt x="2461" y="32853"/>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52" name="Figura a mano libera: forma 1185">
                <a:extLst>
                  <a:ext uri="{FF2B5EF4-FFF2-40B4-BE49-F238E27FC236}">
                    <a16:creationId xmlns:a16="http://schemas.microsoft.com/office/drawing/2014/main" id="{0F75CDAD-EE0A-D0D3-DBA1-6469DB551EEA}"/>
                  </a:ext>
                </a:extLst>
              </p:cNvPr>
              <p:cNvSpPr/>
              <p:nvPr/>
            </p:nvSpPr>
            <p:spPr>
              <a:xfrm>
                <a:off x="4760662" y="2687497"/>
                <a:ext cx="9420" cy="25007"/>
              </a:xfrm>
              <a:custGeom>
                <a:avLst/>
                <a:gdLst>
                  <a:gd name="connsiteX0" fmla="*/ 7119 w 9420"/>
                  <a:gd name="connsiteY0" fmla="*/ 25007 h 25007"/>
                  <a:gd name="connsiteX1" fmla="*/ 7089 w 9420"/>
                  <a:gd name="connsiteY1" fmla="*/ 25007 h 25007"/>
                  <a:gd name="connsiteX2" fmla="*/ 4808 w 9420"/>
                  <a:gd name="connsiteY2" fmla="*/ 22665 h 25007"/>
                  <a:gd name="connsiteX3" fmla="*/ 398 w 9420"/>
                  <a:gd name="connsiteY3" fmla="*/ 3612 h 25007"/>
                  <a:gd name="connsiteX4" fmla="*/ 1006 w 9420"/>
                  <a:gd name="connsiteY4" fmla="*/ 403 h 25007"/>
                  <a:gd name="connsiteX5" fmla="*/ 4200 w 9420"/>
                  <a:gd name="connsiteY5" fmla="*/ 996 h 25007"/>
                  <a:gd name="connsiteX6" fmla="*/ 9416 w 9420"/>
                  <a:gd name="connsiteY6" fmla="*/ 22726 h 25007"/>
                  <a:gd name="connsiteX7" fmla="*/ 7104 w 9420"/>
                  <a:gd name="connsiteY7" fmla="*/ 25007 h 25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20" h="25007">
                    <a:moveTo>
                      <a:pt x="7119" y="25007"/>
                    </a:moveTo>
                    <a:lnTo>
                      <a:pt x="7089" y="25007"/>
                    </a:lnTo>
                    <a:cubicBezTo>
                      <a:pt x="5811" y="24992"/>
                      <a:pt x="4793" y="23943"/>
                      <a:pt x="4808" y="22665"/>
                    </a:cubicBezTo>
                    <a:cubicBezTo>
                      <a:pt x="4960" y="10500"/>
                      <a:pt x="444" y="3673"/>
                      <a:pt x="398" y="3612"/>
                    </a:cubicBezTo>
                    <a:cubicBezTo>
                      <a:pt x="-316" y="2562"/>
                      <a:pt x="-43" y="1118"/>
                      <a:pt x="1006" y="403"/>
                    </a:cubicBezTo>
                    <a:cubicBezTo>
                      <a:pt x="2056" y="-312"/>
                      <a:pt x="3485" y="-53"/>
                      <a:pt x="4200" y="996"/>
                    </a:cubicBezTo>
                    <a:cubicBezTo>
                      <a:pt x="4413" y="1316"/>
                      <a:pt x="9598" y="8995"/>
                      <a:pt x="9416" y="22726"/>
                    </a:cubicBezTo>
                    <a:cubicBezTo>
                      <a:pt x="9400" y="23988"/>
                      <a:pt x="8366" y="25007"/>
                      <a:pt x="7104" y="25007"/>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54" name="Figura a mano libera: forma 1186">
                <a:extLst>
                  <a:ext uri="{FF2B5EF4-FFF2-40B4-BE49-F238E27FC236}">
                    <a16:creationId xmlns:a16="http://schemas.microsoft.com/office/drawing/2014/main" id="{657AC5FD-09FF-D647-11F8-805C7B789CEF}"/>
                  </a:ext>
                </a:extLst>
              </p:cNvPr>
              <p:cNvSpPr/>
              <p:nvPr/>
            </p:nvSpPr>
            <p:spPr>
              <a:xfrm>
                <a:off x="4701968" y="2723057"/>
                <a:ext cx="16453" cy="16453"/>
              </a:xfrm>
              <a:custGeom>
                <a:avLst/>
                <a:gdLst>
                  <a:gd name="connsiteX0" fmla="*/ 8227 w 16453"/>
                  <a:gd name="connsiteY0" fmla="*/ 16453 h 16453"/>
                  <a:gd name="connsiteX1" fmla="*/ 0 w 16453"/>
                  <a:gd name="connsiteY1" fmla="*/ 8227 h 16453"/>
                  <a:gd name="connsiteX2" fmla="*/ 8227 w 16453"/>
                  <a:gd name="connsiteY2" fmla="*/ 0 h 16453"/>
                  <a:gd name="connsiteX3" fmla="*/ 16453 w 16453"/>
                  <a:gd name="connsiteY3" fmla="*/ 8227 h 16453"/>
                  <a:gd name="connsiteX4" fmla="*/ 8227 w 16453"/>
                  <a:gd name="connsiteY4" fmla="*/ 16453 h 16453"/>
                  <a:gd name="connsiteX5" fmla="*/ 8227 w 16453"/>
                  <a:gd name="connsiteY5" fmla="*/ 4623 h 16453"/>
                  <a:gd name="connsiteX6" fmla="*/ 4623 w 16453"/>
                  <a:gd name="connsiteY6" fmla="*/ 8227 h 16453"/>
                  <a:gd name="connsiteX7" fmla="*/ 8227 w 16453"/>
                  <a:gd name="connsiteY7" fmla="*/ 11831 h 16453"/>
                  <a:gd name="connsiteX8" fmla="*/ 11831 w 16453"/>
                  <a:gd name="connsiteY8" fmla="*/ 8227 h 16453"/>
                  <a:gd name="connsiteX9" fmla="*/ 8227 w 16453"/>
                  <a:gd name="connsiteY9" fmla="*/ 4623 h 1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53" h="16453">
                    <a:moveTo>
                      <a:pt x="8227" y="16453"/>
                    </a:moveTo>
                    <a:cubicBezTo>
                      <a:pt x="3695" y="16453"/>
                      <a:pt x="0" y="12758"/>
                      <a:pt x="0" y="8227"/>
                    </a:cubicBezTo>
                    <a:cubicBezTo>
                      <a:pt x="0" y="3695"/>
                      <a:pt x="3695" y="0"/>
                      <a:pt x="8227" y="0"/>
                    </a:cubicBezTo>
                    <a:cubicBezTo>
                      <a:pt x="12758" y="0"/>
                      <a:pt x="16453" y="3695"/>
                      <a:pt x="16453" y="8227"/>
                    </a:cubicBezTo>
                    <a:cubicBezTo>
                      <a:pt x="16453" y="12758"/>
                      <a:pt x="12758" y="16453"/>
                      <a:pt x="8227" y="16453"/>
                    </a:cubicBezTo>
                    <a:close/>
                    <a:moveTo>
                      <a:pt x="8227" y="4623"/>
                    </a:moveTo>
                    <a:cubicBezTo>
                      <a:pt x="6235" y="4623"/>
                      <a:pt x="4623" y="6235"/>
                      <a:pt x="4623" y="8227"/>
                    </a:cubicBezTo>
                    <a:cubicBezTo>
                      <a:pt x="4623" y="10219"/>
                      <a:pt x="6235" y="11831"/>
                      <a:pt x="8227" y="11831"/>
                    </a:cubicBezTo>
                    <a:cubicBezTo>
                      <a:pt x="10219" y="11831"/>
                      <a:pt x="11831" y="10219"/>
                      <a:pt x="11831" y="8227"/>
                    </a:cubicBezTo>
                    <a:cubicBezTo>
                      <a:pt x="11831" y="6235"/>
                      <a:pt x="10219" y="4623"/>
                      <a:pt x="8227" y="4623"/>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55" name="Figura a mano libera: forma 1187">
                <a:extLst>
                  <a:ext uri="{FF2B5EF4-FFF2-40B4-BE49-F238E27FC236}">
                    <a16:creationId xmlns:a16="http://schemas.microsoft.com/office/drawing/2014/main" id="{216F45F3-DFA6-6F54-69F4-9C40A480E18E}"/>
                  </a:ext>
                </a:extLst>
              </p:cNvPr>
              <p:cNvSpPr/>
              <p:nvPr/>
            </p:nvSpPr>
            <p:spPr>
              <a:xfrm>
                <a:off x="4750310" y="2707881"/>
                <a:ext cx="34944" cy="32921"/>
              </a:xfrm>
              <a:custGeom>
                <a:avLst/>
                <a:gdLst>
                  <a:gd name="connsiteX0" fmla="*/ 8926 w 34944"/>
                  <a:gd name="connsiteY0" fmla="*/ 32922 h 32921"/>
                  <a:gd name="connsiteX1" fmla="*/ 5261 w 34944"/>
                  <a:gd name="connsiteY1" fmla="*/ 32922 h 32921"/>
                  <a:gd name="connsiteX2" fmla="*/ 3300 w 34944"/>
                  <a:gd name="connsiteY2" fmla="*/ 31842 h 32921"/>
                  <a:gd name="connsiteX3" fmla="*/ 0 w 34944"/>
                  <a:gd name="connsiteY3" fmla="*/ 20088 h 32921"/>
                  <a:gd name="connsiteX4" fmla="*/ 17472 w 34944"/>
                  <a:gd name="connsiteY4" fmla="*/ 0 h 32921"/>
                  <a:gd name="connsiteX5" fmla="*/ 34944 w 34944"/>
                  <a:gd name="connsiteY5" fmla="*/ 20088 h 32921"/>
                  <a:gd name="connsiteX6" fmla="*/ 32040 w 34944"/>
                  <a:gd name="connsiteY6" fmla="*/ 31173 h 32921"/>
                  <a:gd name="connsiteX7" fmla="*/ 30048 w 34944"/>
                  <a:gd name="connsiteY7" fmla="*/ 32329 h 32921"/>
                  <a:gd name="connsiteX8" fmla="*/ 26444 w 34944"/>
                  <a:gd name="connsiteY8" fmla="*/ 32329 h 32921"/>
                  <a:gd name="connsiteX9" fmla="*/ 24132 w 34944"/>
                  <a:gd name="connsiteY9" fmla="*/ 30017 h 32921"/>
                  <a:gd name="connsiteX10" fmla="*/ 26444 w 34944"/>
                  <a:gd name="connsiteY10" fmla="*/ 27706 h 32921"/>
                  <a:gd name="connsiteX11" fmla="*/ 28649 w 34944"/>
                  <a:gd name="connsiteY11" fmla="*/ 27706 h 32921"/>
                  <a:gd name="connsiteX12" fmla="*/ 30322 w 34944"/>
                  <a:gd name="connsiteY12" fmla="*/ 20072 h 32921"/>
                  <a:gd name="connsiteX13" fmla="*/ 17457 w 34944"/>
                  <a:gd name="connsiteY13" fmla="*/ 4607 h 32921"/>
                  <a:gd name="connsiteX14" fmla="*/ 4592 w 34944"/>
                  <a:gd name="connsiteY14" fmla="*/ 20072 h 32921"/>
                  <a:gd name="connsiteX15" fmla="*/ 6569 w 34944"/>
                  <a:gd name="connsiteY15" fmla="*/ 28284 h 32921"/>
                  <a:gd name="connsiteX16" fmla="*/ 8911 w 34944"/>
                  <a:gd name="connsiteY16" fmla="*/ 28284 h 32921"/>
                  <a:gd name="connsiteX17" fmla="*/ 11222 w 34944"/>
                  <a:gd name="connsiteY17" fmla="*/ 30595 h 32921"/>
                  <a:gd name="connsiteX18" fmla="*/ 8911 w 34944"/>
                  <a:gd name="connsiteY18" fmla="*/ 32907 h 32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944" h="32921">
                    <a:moveTo>
                      <a:pt x="8926" y="32922"/>
                    </a:moveTo>
                    <a:lnTo>
                      <a:pt x="5261" y="32922"/>
                    </a:lnTo>
                    <a:cubicBezTo>
                      <a:pt x="4471" y="32922"/>
                      <a:pt x="3725" y="32511"/>
                      <a:pt x="3300" y="31842"/>
                    </a:cubicBezTo>
                    <a:cubicBezTo>
                      <a:pt x="1140" y="28406"/>
                      <a:pt x="0" y="24345"/>
                      <a:pt x="0" y="20088"/>
                    </a:cubicBezTo>
                    <a:cubicBezTo>
                      <a:pt x="0" y="9017"/>
                      <a:pt x="7846" y="0"/>
                      <a:pt x="17472" y="0"/>
                    </a:cubicBezTo>
                    <a:cubicBezTo>
                      <a:pt x="27098" y="0"/>
                      <a:pt x="34944" y="9002"/>
                      <a:pt x="34944" y="20088"/>
                    </a:cubicBezTo>
                    <a:cubicBezTo>
                      <a:pt x="34944" y="24056"/>
                      <a:pt x="33941" y="27889"/>
                      <a:pt x="32040" y="31173"/>
                    </a:cubicBezTo>
                    <a:cubicBezTo>
                      <a:pt x="31629" y="31888"/>
                      <a:pt x="30869" y="32329"/>
                      <a:pt x="30048" y="32329"/>
                    </a:cubicBezTo>
                    <a:lnTo>
                      <a:pt x="26444" y="32329"/>
                    </a:lnTo>
                    <a:cubicBezTo>
                      <a:pt x="25167" y="32329"/>
                      <a:pt x="24132" y="31295"/>
                      <a:pt x="24132" y="30017"/>
                    </a:cubicBezTo>
                    <a:cubicBezTo>
                      <a:pt x="24132" y="28740"/>
                      <a:pt x="25167" y="27706"/>
                      <a:pt x="26444" y="27706"/>
                    </a:cubicBezTo>
                    <a:lnTo>
                      <a:pt x="28649" y="27706"/>
                    </a:lnTo>
                    <a:cubicBezTo>
                      <a:pt x="29744" y="25395"/>
                      <a:pt x="30322" y="22779"/>
                      <a:pt x="30322" y="20072"/>
                    </a:cubicBezTo>
                    <a:cubicBezTo>
                      <a:pt x="30322" y="11542"/>
                      <a:pt x="24558" y="4607"/>
                      <a:pt x="17457" y="4607"/>
                    </a:cubicBezTo>
                    <a:cubicBezTo>
                      <a:pt x="10356" y="4607"/>
                      <a:pt x="4592" y="11542"/>
                      <a:pt x="4592" y="20072"/>
                    </a:cubicBezTo>
                    <a:cubicBezTo>
                      <a:pt x="4592" y="23022"/>
                      <a:pt x="5277" y="25836"/>
                      <a:pt x="6569" y="28284"/>
                    </a:cubicBezTo>
                    <a:lnTo>
                      <a:pt x="8911" y="28284"/>
                    </a:lnTo>
                    <a:cubicBezTo>
                      <a:pt x="10188" y="28284"/>
                      <a:pt x="11222" y="29318"/>
                      <a:pt x="11222" y="30595"/>
                    </a:cubicBezTo>
                    <a:cubicBezTo>
                      <a:pt x="11222" y="31873"/>
                      <a:pt x="10188" y="32907"/>
                      <a:pt x="8911" y="32907"/>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sp>
          <p:nvSpPr>
            <p:cNvPr id="449" name="Content Placeholder 6">
              <a:extLst>
                <a:ext uri="{FF2B5EF4-FFF2-40B4-BE49-F238E27FC236}">
                  <a16:creationId xmlns:a16="http://schemas.microsoft.com/office/drawing/2014/main" id="{6F187340-E51B-6707-54C2-11B40BF50C95}"/>
                </a:ext>
              </a:extLst>
            </p:cNvPr>
            <p:cNvSpPr txBox="1">
              <a:spLocks/>
            </p:cNvSpPr>
            <p:nvPr/>
          </p:nvSpPr>
          <p:spPr>
            <a:xfrm>
              <a:off x="2463192" y="2312240"/>
              <a:ext cx="9873729" cy="1083796"/>
            </a:xfrm>
            <a:prstGeom prst="roundRect">
              <a:avLst/>
            </a:prstGeom>
            <a:noFill/>
            <a:ln w="19050">
              <a:solidFill>
                <a:srgbClr val="00D1CC"/>
              </a:solidFill>
            </a:ln>
          </p:spPr>
          <p:txBody>
            <a:bodyPr lIns="135000" bIns="0" anchor="ctr" anchorCtr="0"/>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1" indent="0" defTabSz="685800">
                <a:spcBef>
                  <a:spcPts val="0"/>
                </a:spcBef>
                <a:buNone/>
                <a:defRPr/>
              </a:pPr>
              <a:r>
                <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T1D-Aufklärung </a:t>
              </a:r>
              <a:r>
                <a:rPr kumimoji="0" lang="en-US" sz="14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liegt</a:t>
              </a:r>
              <a:r>
                <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in der </a:t>
              </a:r>
              <a:r>
                <a:rPr kumimoji="0" lang="en-US" sz="1400" b="1"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Verantwortung</a:t>
              </a:r>
              <a:r>
                <a:rPr kumimoji="0" lang="en-US" sz="1400" b="1"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400" b="1"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aller</a:t>
              </a:r>
              <a:r>
                <a:rPr kumimoji="0" lang="en-US" sz="1400" b="1"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400" b="1"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medizinischen</a:t>
              </a:r>
              <a:r>
                <a:rPr kumimoji="0" lang="en-US" sz="1400" b="1" i="0" u="none" strike="noStrike" kern="1200" cap="none" spc="0" normalizeH="0" baseline="0" noProof="0">
                  <a:ln>
                    <a:noFill/>
                  </a:ln>
                  <a:solidFill>
                    <a:srgbClr val="030F3B"/>
                  </a:solidFill>
                  <a:effectLst/>
                  <a:uLnTx/>
                  <a:uFillTx/>
                  <a:latin typeface="+mn-lt"/>
                  <a:ea typeface="+mn-ea"/>
                  <a:cs typeface="Poppins" panose="00000500000000000000" pitchFamily="2" charset="0"/>
                </a:rPr>
                <a:t> Fach-</a:t>
              </a:r>
              <a:r>
                <a:rPr kumimoji="0" lang="en-US" sz="1400" b="1"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kräfte</a:t>
              </a:r>
              <a:r>
                <a:rPr kumimoji="0" lang="en-US" sz="1400" i="0" u="none" strike="noStrike" kern="1200" cap="none" spc="0" normalizeH="0" baseline="0" noProof="0">
                  <a:ln>
                    <a:noFill/>
                  </a:ln>
                  <a:solidFill>
                    <a:srgbClr val="030F3B"/>
                  </a:solidFill>
                  <a:effectLst/>
                  <a:uLnTx/>
                  <a:uFillTx/>
                  <a:latin typeface="+mn-lt"/>
                  <a:ea typeface="+mn-ea"/>
                  <a:cs typeface="Poppins" panose="00000500000000000000" pitchFamily="2" charset="0"/>
                </a:rPr>
                <a:t>,</a:t>
              </a:r>
              <a:r>
                <a:rPr kumimoji="0" lang="en-US" sz="1400" b="1"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lang="de-DE" sz="1400">
                  <a:solidFill>
                    <a:srgbClr val="030F3B"/>
                  </a:solidFill>
                  <a:latin typeface="+mn-lt"/>
                </a:rPr>
                <a:t>die an Monitoring und Betreuung von Kindern mit positivem </a:t>
              </a:r>
              <a:r>
                <a:rPr lang="de-DE" sz="1400" err="1">
                  <a:solidFill>
                    <a:srgbClr val="030F3B"/>
                  </a:solidFill>
                  <a:latin typeface="+mn-lt"/>
                </a:rPr>
                <a:t>IAk</a:t>
              </a:r>
              <a:r>
                <a:rPr lang="de-DE" sz="1400">
                  <a:solidFill>
                    <a:srgbClr val="030F3B"/>
                  </a:solidFill>
                  <a:latin typeface="+mn-lt"/>
                </a:rPr>
                <a:t>-Status beteiligt sind</a:t>
              </a:r>
              <a:endPar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endParaRPr>
            </a:p>
          </p:txBody>
        </p:sp>
      </p:grpSp>
      <p:grpSp>
        <p:nvGrpSpPr>
          <p:cNvPr id="462" name="Group 65">
            <a:extLst>
              <a:ext uri="{FF2B5EF4-FFF2-40B4-BE49-F238E27FC236}">
                <a16:creationId xmlns:a16="http://schemas.microsoft.com/office/drawing/2014/main" id="{18D980E1-3598-CFC3-BF33-94487E9820EC}"/>
              </a:ext>
            </a:extLst>
          </p:cNvPr>
          <p:cNvGrpSpPr/>
          <p:nvPr/>
        </p:nvGrpSpPr>
        <p:grpSpPr>
          <a:xfrm>
            <a:off x="625806" y="2315367"/>
            <a:ext cx="8070184" cy="562022"/>
            <a:chOff x="1563529" y="3287928"/>
            <a:chExt cx="10760245" cy="749362"/>
          </a:xfrm>
        </p:grpSpPr>
        <p:grpSp>
          <p:nvGrpSpPr>
            <p:cNvPr id="463" name="Elemento grafico 7">
              <a:extLst>
                <a:ext uri="{FF2B5EF4-FFF2-40B4-BE49-F238E27FC236}">
                  <a16:creationId xmlns:a16="http://schemas.microsoft.com/office/drawing/2014/main" id="{824DD37A-7921-E66A-982B-16C4E63482E9}"/>
                </a:ext>
              </a:extLst>
            </p:cNvPr>
            <p:cNvGrpSpPr/>
            <p:nvPr/>
          </p:nvGrpSpPr>
          <p:grpSpPr>
            <a:xfrm rot="21379824">
              <a:off x="1563529" y="3369852"/>
              <a:ext cx="733642" cy="585514"/>
              <a:chOff x="4292627" y="3049341"/>
              <a:chExt cx="153135" cy="138150"/>
            </a:xfrm>
            <a:solidFill>
              <a:srgbClr val="030F3B"/>
            </a:solidFill>
          </p:grpSpPr>
          <p:sp>
            <p:nvSpPr>
              <p:cNvPr id="465" name="Figura a mano libera: forma 311">
                <a:extLst>
                  <a:ext uri="{FF2B5EF4-FFF2-40B4-BE49-F238E27FC236}">
                    <a16:creationId xmlns:a16="http://schemas.microsoft.com/office/drawing/2014/main" id="{B81359B6-9155-5D20-5052-2D2C41D6146A}"/>
                  </a:ext>
                </a:extLst>
              </p:cNvPr>
              <p:cNvSpPr/>
              <p:nvPr/>
            </p:nvSpPr>
            <p:spPr>
              <a:xfrm>
                <a:off x="4292627" y="3049341"/>
                <a:ext cx="108953" cy="138150"/>
              </a:xfrm>
              <a:custGeom>
                <a:avLst/>
                <a:gdLst>
                  <a:gd name="connsiteX0" fmla="*/ 106642 w 108953"/>
                  <a:gd name="connsiteY0" fmla="*/ 138150 h 138150"/>
                  <a:gd name="connsiteX1" fmla="*/ 2311 w 108953"/>
                  <a:gd name="connsiteY1" fmla="*/ 138150 h 138150"/>
                  <a:gd name="connsiteX2" fmla="*/ 0 w 108953"/>
                  <a:gd name="connsiteY2" fmla="*/ 135839 h 138150"/>
                  <a:gd name="connsiteX3" fmla="*/ 0 w 108953"/>
                  <a:gd name="connsiteY3" fmla="*/ 2311 h 138150"/>
                  <a:gd name="connsiteX4" fmla="*/ 2311 w 108953"/>
                  <a:gd name="connsiteY4" fmla="*/ 0 h 138150"/>
                  <a:gd name="connsiteX5" fmla="*/ 106642 w 108953"/>
                  <a:gd name="connsiteY5" fmla="*/ 0 h 138150"/>
                  <a:gd name="connsiteX6" fmla="*/ 108954 w 108953"/>
                  <a:gd name="connsiteY6" fmla="*/ 2311 h 138150"/>
                  <a:gd name="connsiteX7" fmla="*/ 108954 w 108953"/>
                  <a:gd name="connsiteY7" fmla="*/ 135839 h 138150"/>
                  <a:gd name="connsiteX8" fmla="*/ 106642 w 108953"/>
                  <a:gd name="connsiteY8" fmla="*/ 138150 h 138150"/>
                  <a:gd name="connsiteX9" fmla="*/ 4623 w 108953"/>
                  <a:gd name="connsiteY9" fmla="*/ 133543 h 138150"/>
                  <a:gd name="connsiteX10" fmla="*/ 104331 w 108953"/>
                  <a:gd name="connsiteY10" fmla="*/ 133543 h 138150"/>
                  <a:gd name="connsiteX11" fmla="*/ 104331 w 108953"/>
                  <a:gd name="connsiteY11" fmla="*/ 4623 h 138150"/>
                  <a:gd name="connsiteX12" fmla="*/ 4623 w 108953"/>
                  <a:gd name="connsiteY12" fmla="*/ 4623 h 138150"/>
                  <a:gd name="connsiteX13" fmla="*/ 4623 w 108953"/>
                  <a:gd name="connsiteY13" fmla="*/ 133543 h 138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953" h="138150">
                    <a:moveTo>
                      <a:pt x="106642" y="138150"/>
                    </a:moveTo>
                    <a:lnTo>
                      <a:pt x="2311" y="138150"/>
                    </a:lnTo>
                    <a:cubicBezTo>
                      <a:pt x="1034" y="138150"/>
                      <a:pt x="0" y="137116"/>
                      <a:pt x="0" y="135839"/>
                    </a:cubicBezTo>
                    <a:lnTo>
                      <a:pt x="0" y="2311"/>
                    </a:lnTo>
                    <a:cubicBezTo>
                      <a:pt x="0" y="1034"/>
                      <a:pt x="1034" y="0"/>
                      <a:pt x="2311" y="0"/>
                    </a:cubicBezTo>
                    <a:lnTo>
                      <a:pt x="106642" y="0"/>
                    </a:lnTo>
                    <a:cubicBezTo>
                      <a:pt x="107920" y="0"/>
                      <a:pt x="108954" y="1034"/>
                      <a:pt x="108954" y="2311"/>
                    </a:cubicBezTo>
                    <a:lnTo>
                      <a:pt x="108954" y="135839"/>
                    </a:lnTo>
                    <a:cubicBezTo>
                      <a:pt x="108954" y="137116"/>
                      <a:pt x="107920" y="138150"/>
                      <a:pt x="106642" y="138150"/>
                    </a:cubicBezTo>
                    <a:close/>
                    <a:moveTo>
                      <a:pt x="4623" y="133543"/>
                    </a:moveTo>
                    <a:lnTo>
                      <a:pt x="104331" y="133543"/>
                    </a:lnTo>
                    <a:lnTo>
                      <a:pt x="104331" y="4623"/>
                    </a:lnTo>
                    <a:lnTo>
                      <a:pt x="4623" y="4623"/>
                    </a:lnTo>
                    <a:lnTo>
                      <a:pt x="4623" y="133543"/>
                    </a:ln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nvGrpSpPr>
              <p:cNvPr id="466" name="Elemento grafico 7">
                <a:extLst>
                  <a:ext uri="{FF2B5EF4-FFF2-40B4-BE49-F238E27FC236}">
                    <a16:creationId xmlns:a16="http://schemas.microsoft.com/office/drawing/2014/main" id="{126A527F-F7E8-FA12-1A82-2225B8E92FE3}"/>
                  </a:ext>
                </a:extLst>
              </p:cNvPr>
              <p:cNvGrpSpPr/>
              <p:nvPr/>
            </p:nvGrpSpPr>
            <p:grpSpPr>
              <a:xfrm>
                <a:off x="4309960" y="3065171"/>
                <a:ext cx="74285" cy="106490"/>
                <a:chOff x="4309960" y="3065171"/>
                <a:chExt cx="74285" cy="106490"/>
              </a:xfrm>
              <a:grpFill/>
            </p:grpSpPr>
            <p:grpSp>
              <p:nvGrpSpPr>
                <p:cNvPr id="468" name="Elemento grafico 7">
                  <a:extLst>
                    <a:ext uri="{FF2B5EF4-FFF2-40B4-BE49-F238E27FC236}">
                      <a16:creationId xmlns:a16="http://schemas.microsoft.com/office/drawing/2014/main" id="{DDF2F2A8-9C30-3A5F-96EC-2E7CDAF4C930}"/>
                    </a:ext>
                  </a:extLst>
                </p:cNvPr>
                <p:cNvGrpSpPr/>
                <p:nvPr/>
              </p:nvGrpSpPr>
              <p:grpSpPr>
                <a:xfrm>
                  <a:off x="4309960" y="3065171"/>
                  <a:ext cx="30835" cy="106490"/>
                  <a:chOff x="4309960" y="3065171"/>
                  <a:chExt cx="30835" cy="106490"/>
                </a:xfrm>
                <a:grpFill/>
              </p:grpSpPr>
              <p:grpSp>
                <p:nvGrpSpPr>
                  <p:cNvPr id="478" name="Elemento grafico 7">
                    <a:extLst>
                      <a:ext uri="{FF2B5EF4-FFF2-40B4-BE49-F238E27FC236}">
                        <a16:creationId xmlns:a16="http://schemas.microsoft.com/office/drawing/2014/main" id="{F5B8C303-5937-4415-F5F0-301A00F2E284}"/>
                      </a:ext>
                    </a:extLst>
                  </p:cNvPr>
                  <p:cNvGrpSpPr/>
                  <p:nvPr/>
                </p:nvGrpSpPr>
                <p:grpSpPr>
                  <a:xfrm>
                    <a:off x="4309960" y="3065171"/>
                    <a:ext cx="30835" cy="29195"/>
                    <a:chOff x="4309960" y="3065171"/>
                    <a:chExt cx="30835" cy="29195"/>
                  </a:xfrm>
                  <a:grpFill/>
                </p:grpSpPr>
                <p:sp>
                  <p:nvSpPr>
                    <p:cNvPr id="485" name="Figura a mano libera: forma 315">
                      <a:extLst>
                        <a:ext uri="{FF2B5EF4-FFF2-40B4-BE49-F238E27FC236}">
                          <a16:creationId xmlns:a16="http://schemas.microsoft.com/office/drawing/2014/main" id="{E912E9BD-8162-22A6-8FD4-D64831B518B9}"/>
                        </a:ext>
                      </a:extLst>
                    </p:cNvPr>
                    <p:cNvSpPr/>
                    <p:nvPr/>
                  </p:nvSpPr>
                  <p:spPr>
                    <a:xfrm>
                      <a:off x="4309960" y="3065171"/>
                      <a:ext cx="28407" cy="29195"/>
                    </a:xfrm>
                    <a:custGeom>
                      <a:avLst/>
                      <a:gdLst>
                        <a:gd name="connsiteX0" fmla="*/ 14585 w 28407"/>
                        <a:gd name="connsiteY0" fmla="*/ 29196 h 29195"/>
                        <a:gd name="connsiteX1" fmla="*/ 32 w 28407"/>
                        <a:gd name="connsiteY1" fmla="*/ 15556 h 29195"/>
                        <a:gd name="connsiteX2" fmla="*/ 13627 w 28407"/>
                        <a:gd name="connsiteY2" fmla="*/ 30 h 29195"/>
                        <a:gd name="connsiteX3" fmla="*/ 21169 w 28407"/>
                        <a:gd name="connsiteY3" fmla="*/ 1566 h 29195"/>
                        <a:gd name="connsiteX4" fmla="*/ 22188 w 28407"/>
                        <a:gd name="connsiteY4" fmla="*/ 4668 h 29195"/>
                        <a:gd name="connsiteX5" fmla="*/ 19086 w 28407"/>
                        <a:gd name="connsiteY5" fmla="*/ 5687 h 29195"/>
                        <a:gd name="connsiteX6" fmla="*/ 13931 w 28407"/>
                        <a:gd name="connsiteY6" fmla="*/ 4638 h 29195"/>
                        <a:gd name="connsiteX7" fmla="*/ 7088 w 28407"/>
                        <a:gd name="connsiteY7" fmla="*/ 8013 h 29195"/>
                        <a:gd name="connsiteX8" fmla="*/ 4640 w 28407"/>
                        <a:gd name="connsiteY8" fmla="*/ 15252 h 29195"/>
                        <a:gd name="connsiteX9" fmla="*/ 15254 w 28407"/>
                        <a:gd name="connsiteY9" fmla="*/ 24558 h 29195"/>
                        <a:gd name="connsiteX10" fmla="*/ 23937 w 28407"/>
                        <a:gd name="connsiteY10" fmla="*/ 18111 h 29195"/>
                        <a:gd name="connsiteX11" fmla="*/ 26917 w 28407"/>
                        <a:gd name="connsiteY11" fmla="*/ 16772 h 29195"/>
                        <a:gd name="connsiteX12" fmla="*/ 28256 w 28407"/>
                        <a:gd name="connsiteY12" fmla="*/ 19753 h 29195"/>
                        <a:gd name="connsiteX13" fmla="*/ 15558 w 28407"/>
                        <a:gd name="connsiteY13" fmla="*/ 29166 h 29195"/>
                        <a:gd name="connsiteX14" fmla="*/ 14585 w 28407"/>
                        <a:gd name="connsiteY14" fmla="*/ 29196 h 2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07" h="29195">
                          <a:moveTo>
                            <a:pt x="14585" y="29196"/>
                          </a:moveTo>
                          <a:cubicBezTo>
                            <a:pt x="6967" y="29196"/>
                            <a:pt x="534" y="23265"/>
                            <a:pt x="32" y="15556"/>
                          </a:cubicBezTo>
                          <a:cubicBezTo>
                            <a:pt x="-500" y="7527"/>
                            <a:pt x="5598" y="562"/>
                            <a:pt x="13627" y="30"/>
                          </a:cubicBezTo>
                          <a:cubicBezTo>
                            <a:pt x="16243" y="-137"/>
                            <a:pt x="18843" y="395"/>
                            <a:pt x="21169" y="1566"/>
                          </a:cubicBezTo>
                          <a:cubicBezTo>
                            <a:pt x="22310" y="2144"/>
                            <a:pt x="22766" y="3528"/>
                            <a:pt x="22188" y="4668"/>
                          </a:cubicBezTo>
                          <a:cubicBezTo>
                            <a:pt x="21610" y="5809"/>
                            <a:pt x="20226" y="6265"/>
                            <a:pt x="19086" y="5687"/>
                          </a:cubicBezTo>
                          <a:cubicBezTo>
                            <a:pt x="17504" y="4881"/>
                            <a:pt x="15710" y="4516"/>
                            <a:pt x="13931" y="4638"/>
                          </a:cubicBezTo>
                          <a:cubicBezTo>
                            <a:pt x="11270" y="4820"/>
                            <a:pt x="8837" y="6006"/>
                            <a:pt x="7088" y="8013"/>
                          </a:cubicBezTo>
                          <a:cubicBezTo>
                            <a:pt x="5324" y="10021"/>
                            <a:pt x="4458" y="12591"/>
                            <a:pt x="4640" y="15252"/>
                          </a:cubicBezTo>
                          <a:cubicBezTo>
                            <a:pt x="5005" y="20741"/>
                            <a:pt x="9765" y="24923"/>
                            <a:pt x="15254" y="24558"/>
                          </a:cubicBezTo>
                          <a:cubicBezTo>
                            <a:pt x="19147" y="24300"/>
                            <a:pt x="22553" y="21775"/>
                            <a:pt x="23937" y="18111"/>
                          </a:cubicBezTo>
                          <a:cubicBezTo>
                            <a:pt x="24393" y="16924"/>
                            <a:pt x="25716" y="16316"/>
                            <a:pt x="26917" y="16772"/>
                          </a:cubicBezTo>
                          <a:cubicBezTo>
                            <a:pt x="28103" y="17229"/>
                            <a:pt x="28712" y="18552"/>
                            <a:pt x="28256" y="19753"/>
                          </a:cubicBezTo>
                          <a:cubicBezTo>
                            <a:pt x="26233" y="25105"/>
                            <a:pt x="21260" y="28801"/>
                            <a:pt x="15558" y="29166"/>
                          </a:cubicBezTo>
                          <a:cubicBezTo>
                            <a:pt x="15239" y="29181"/>
                            <a:pt x="14904" y="29196"/>
                            <a:pt x="14585" y="29196"/>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86" name="Figura a mano libera: forma 316">
                      <a:extLst>
                        <a:ext uri="{FF2B5EF4-FFF2-40B4-BE49-F238E27FC236}">
                          <a16:creationId xmlns:a16="http://schemas.microsoft.com/office/drawing/2014/main" id="{293A5639-6E91-6976-BFF4-20D9E006F152}"/>
                        </a:ext>
                      </a:extLst>
                    </p:cNvPr>
                    <p:cNvSpPr/>
                    <p:nvPr/>
                  </p:nvSpPr>
                  <p:spPr>
                    <a:xfrm>
                      <a:off x="4317470" y="3069009"/>
                      <a:ext cx="23325" cy="16402"/>
                    </a:xfrm>
                    <a:custGeom>
                      <a:avLst/>
                      <a:gdLst>
                        <a:gd name="connsiteX0" fmla="*/ 8992 w 23325"/>
                        <a:gd name="connsiteY0" fmla="*/ 16402 h 16402"/>
                        <a:gd name="connsiteX1" fmla="*/ 7410 w 23325"/>
                        <a:gd name="connsiteY1" fmla="*/ 15763 h 16402"/>
                        <a:gd name="connsiteX2" fmla="*/ 719 w 23325"/>
                        <a:gd name="connsiteY2" fmla="*/ 9407 h 16402"/>
                        <a:gd name="connsiteX3" fmla="*/ 628 w 23325"/>
                        <a:gd name="connsiteY3" fmla="*/ 6138 h 16402"/>
                        <a:gd name="connsiteX4" fmla="*/ 3897 w 23325"/>
                        <a:gd name="connsiteY4" fmla="*/ 6047 h 16402"/>
                        <a:gd name="connsiteX5" fmla="*/ 8976 w 23325"/>
                        <a:gd name="connsiteY5" fmla="*/ 10867 h 16402"/>
                        <a:gd name="connsiteX6" fmla="*/ 19393 w 23325"/>
                        <a:gd name="connsiteY6" fmla="*/ 664 h 16402"/>
                        <a:gd name="connsiteX7" fmla="*/ 22662 w 23325"/>
                        <a:gd name="connsiteY7" fmla="*/ 694 h 16402"/>
                        <a:gd name="connsiteX8" fmla="*/ 22632 w 23325"/>
                        <a:gd name="connsiteY8" fmla="*/ 3963 h 16402"/>
                        <a:gd name="connsiteX9" fmla="*/ 10634 w 23325"/>
                        <a:gd name="connsiteY9" fmla="*/ 15733 h 16402"/>
                        <a:gd name="connsiteX10" fmla="*/ 9022 w 23325"/>
                        <a:gd name="connsiteY10" fmla="*/ 16387 h 1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5" h="16402">
                          <a:moveTo>
                            <a:pt x="8992" y="16402"/>
                          </a:moveTo>
                          <a:cubicBezTo>
                            <a:pt x="8414" y="16402"/>
                            <a:pt x="7851" y="16189"/>
                            <a:pt x="7410" y="15763"/>
                          </a:cubicBezTo>
                          <a:lnTo>
                            <a:pt x="719" y="9407"/>
                          </a:lnTo>
                          <a:cubicBezTo>
                            <a:pt x="-208" y="8525"/>
                            <a:pt x="-239" y="7065"/>
                            <a:pt x="628" y="6138"/>
                          </a:cubicBezTo>
                          <a:cubicBezTo>
                            <a:pt x="1510" y="5210"/>
                            <a:pt x="2970" y="5180"/>
                            <a:pt x="3897" y="6047"/>
                          </a:cubicBezTo>
                          <a:lnTo>
                            <a:pt x="8976" y="10867"/>
                          </a:lnTo>
                          <a:lnTo>
                            <a:pt x="19393" y="664"/>
                          </a:lnTo>
                          <a:cubicBezTo>
                            <a:pt x="20305" y="-234"/>
                            <a:pt x="21765" y="-218"/>
                            <a:pt x="22662" y="694"/>
                          </a:cubicBezTo>
                          <a:cubicBezTo>
                            <a:pt x="23559" y="1606"/>
                            <a:pt x="23544" y="3066"/>
                            <a:pt x="22632" y="3963"/>
                          </a:cubicBezTo>
                          <a:lnTo>
                            <a:pt x="10634" y="15733"/>
                          </a:lnTo>
                          <a:cubicBezTo>
                            <a:pt x="10178" y="16174"/>
                            <a:pt x="9600" y="16387"/>
                            <a:pt x="9022" y="16387"/>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nvGrpSpPr>
                  <p:cNvPr id="479" name="Elemento grafico 7">
                    <a:extLst>
                      <a:ext uri="{FF2B5EF4-FFF2-40B4-BE49-F238E27FC236}">
                        <a16:creationId xmlns:a16="http://schemas.microsoft.com/office/drawing/2014/main" id="{176ECDEB-A9EE-A4CC-EDFD-25D0FC56C334}"/>
                      </a:ext>
                    </a:extLst>
                  </p:cNvPr>
                  <p:cNvGrpSpPr/>
                  <p:nvPr/>
                </p:nvGrpSpPr>
                <p:grpSpPr>
                  <a:xfrm>
                    <a:off x="4309960" y="3103826"/>
                    <a:ext cx="30835" cy="29195"/>
                    <a:chOff x="4309960" y="3103826"/>
                    <a:chExt cx="30835" cy="29195"/>
                  </a:xfrm>
                  <a:grpFill/>
                </p:grpSpPr>
                <p:sp>
                  <p:nvSpPr>
                    <p:cNvPr id="483" name="Figura a mano libera: forma 318">
                      <a:extLst>
                        <a:ext uri="{FF2B5EF4-FFF2-40B4-BE49-F238E27FC236}">
                          <a16:creationId xmlns:a16="http://schemas.microsoft.com/office/drawing/2014/main" id="{4D8D4A6F-BAA3-35F5-6AC5-3267C7FD3262}"/>
                        </a:ext>
                      </a:extLst>
                    </p:cNvPr>
                    <p:cNvSpPr/>
                    <p:nvPr/>
                  </p:nvSpPr>
                  <p:spPr>
                    <a:xfrm>
                      <a:off x="4309960" y="3103826"/>
                      <a:ext cx="28407" cy="29195"/>
                    </a:xfrm>
                    <a:custGeom>
                      <a:avLst/>
                      <a:gdLst>
                        <a:gd name="connsiteX0" fmla="*/ 14585 w 28407"/>
                        <a:gd name="connsiteY0" fmla="*/ 29196 h 29195"/>
                        <a:gd name="connsiteX1" fmla="*/ 32 w 28407"/>
                        <a:gd name="connsiteY1" fmla="*/ 15556 h 29195"/>
                        <a:gd name="connsiteX2" fmla="*/ 13627 w 28407"/>
                        <a:gd name="connsiteY2" fmla="*/ 30 h 29195"/>
                        <a:gd name="connsiteX3" fmla="*/ 21169 w 28407"/>
                        <a:gd name="connsiteY3" fmla="*/ 1566 h 29195"/>
                        <a:gd name="connsiteX4" fmla="*/ 22188 w 28407"/>
                        <a:gd name="connsiteY4" fmla="*/ 4668 h 29195"/>
                        <a:gd name="connsiteX5" fmla="*/ 19086 w 28407"/>
                        <a:gd name="connsiteY5" fmla="*/ 5687 h 29195"/>
                        <a:gd name="connsiteX6" fmla="*/ 13931 w 28407"/>
                        <a:gd name="connsiteY6" fmla="*/ 4638 h 29195"/>
                        <a:gd name="connsiteX7" fmla="*/ 7088 w 28407"/>
                        <a:gd name="connsiteY7" fmla="*/ 8013 h 29195"/>
                        <a:gd name="connsiteX8" fmla="*/ 4640 w 28407"/>
                        <a:gd name="connsiteY8" fmla="*/ 15252 h 29195"/>
                        <a:gd name="connsiteX9" fmla="*/ 15254 w 28407"/>
                        <a:gd name="connsiteY9" fmla="*/ 24558 h 29195"/>
                        <a:gd name="connsiteX10" fmla="*/ 23937 w 28407"/>
                        <a:gd name="connsiteY10" fmla="*/ 18111 h 29195"/>
                        <a:gd name="connsiteX11" fmla="*/ 26917 w 28407"/>
                        <a:gd name="connsiteY11" fmla="*/ 16772 h 29195"/>
                        <a:gd name="connsiteX12" fmla="*/ 28256 w 28407"/>
                        <a:gd name="connsiteY12" fmla="*/ 19753 h 29195"/>
                        <a:gd name="connsiteX13" fmla="*/ 15558 w 28407"/>
                        <a:gd name="connsiteY13" fmla="*/ 29166 h 29195"/>
                        <a:gd name="connsiteX14" fmla="*/ 14585 w 28407"/>
                        <a:gd name="connsiteY14" fmla="*/ 29196 h 29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407" h="29195">
                          <a:moveTo>
                            <a:pt x="14585" y="29196"/>
                          </a:moveTo>
                          <a:cubicBezTo>
                            <a:pt x="6967" y="29196"/>
                            <a:pt x="534" y="23266"/>
                            <a:pt x="32" y="15556"/>
                          </a:cubicBezTo>
                          <a:cubicBezTo>
                            <a:pt x="-500" y="7527"/>
                            <a:pt x="5598" y="562"/>
                            <a:pt x="13627" y="30"/>
                          </a:cubicBezTo>
                          <a:cubicBezTo>
                            <a:pt x="16243" y="-137"/>
                            <a:pt x="18843" y="395"/>
                            <a:pt x="21169" y="1566"/>
                          </a:cubicBezTo>
                          <a:cubicBezTo>
                            <a:pt x="22310" y="2144"/>
                            <a:pt x="22766" y="3528"/>
                            <a:pt x="22188" y="4668"/>
                          </a:cubicBezTo>
                          <a:cubicBezTo>
                            <a:pt x="21610" y="5809"/>
                            <a:pt x="20226" y="6265"/>
                            <a:pt x="19086" y="5687"/>
                          </a:cubicBezTo>
                          <a:cubicBezTo>
                            <a:pt x="17504" y="4881"/>
                            <a:pt x="15710" y="4516"/>
                            <a:pt x="13931" y="4638"/>
                          </a:cubicBezTo>
                          <a:cubicBezTo>
                            <a:pt x="11270" y="4820"/>
                            <a:pt x="8837" y="6006"/>
                            <a:pt x="7088" y="8013"/>
                          </a:cubicBezTo>
                          <a:cubicBezTo>
                            <a:pt x="5324" y="10021"/>
                            <a:pt x="4458" y="12591"/>
                            <a:pt x="4640" y="15252"/>
                          </a:cubicBezTo>
                          <a:cubicBezTo>
                            <a:pt x="5005" y="20741"/>
                            <a:pt x="9765" y="24923"/>
                            <a:pt x="15254" y="24558"/>
                          </a:cubicBezTo>
                          <a:cubicBezTo>
                            <a:pt x="19147" y="24300"/>
                            <a:pt x="22553" y="21775"/>
                            <a:pt x="23937" y="18111"/>
                          </a:cubicBezTo>
                          <a:cubicBezTo>
                            <a:pt x="24393" y="16924"/>
                            <a:pt x="25716" y="16316"/>
                            <a:pt x="26917" y="16772"/>
                          </a:cubicBezTo>
                          <a:cubicBezTo>
                            <a:pt x="28103" y="17229"/>
                            <a:pt x="28712" y="18552"/>
                            <a:pt x="28256" y="19753"/>
                          </a:cubicBezTo>
                          <a:cubicBezTo>
                            <a:pt x="26233" y="25105"/>
                            <a:pt x="21260" y="28801"/>
                            <a:pt x="15558" y="29166"/>
                          </a:cubicBezTo>
                          <a:cubicBezTo>
                            <a:pt x="15239" y="29181"/>
                            <a:pt x="14904" y="29196"/>
                            <a:pt x="14585" y="29196"/>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84" name="Figura a mano libera: forma 319">
                      <a:extLst>
                        <a:ext uri="{FF2B5EF4-FFF2-40B4-BE49-F238E27FC236}">
                          <a16:creationId xmlns:a16="http://schemas.microsoft.com/office/drawing/2014/main" id="{72FFDB9E-E53B-B91E-FE15-906AF1DC1EC7}"/>
                        </a:ext>
                      </a:extLst>
                    </p:cNvPr>
                    <p:cNvSpPr/>
                    <p:nvPr/>
                  </p:nvSpPr>
                  <p:spPr>
                    <a:xfrm>
                      <a:off x="4317470" y="3107648"/>
                      <a:ext cx="23325" cy="16402"/>
                    </a:xfrm>
                    <a:custGeom>
                      <a:avLst/>
                      <a:gdLst>
                        <a:gd name="connsiteX0" fmla="*/ 8992 w 23325"/>
                        <a:gd name="connsiteY0" fmla="*/ 16402 h 16402"/>
                        <a:gd name="connsiteX1" fmla="*/ 7410 w 23325"/>
                        <a:gd name="connsiteY1" fmla="*/ 15763 h 16402"/>
                        <a:gd name="connsiteX2" fmla="*/ 719 w 23325"/>
                        <a:gd name="connsiteY2" fmla="*/ 9407 h 16402"/>
                        <a:gd name="connsiteX3" fmla="*/ 628 w 23325"/>
                        <a:gd name="connsiteY3" fmla="*/ 6138 h 16402"/>
                        <a:gd name="connsiteX4" fmla="*/ 3897 w 23325"/>
                        <a:gd name="connsiteY4" fmla="*/ 6047 h 16402"/>
                        <a:gd name="connsiteX5" fmla="*/ 8976 w 23325"/>
                        <a:gd name="connsiteY5" fmla="*/ 10867 h 16402"/>
                        <a:gd name="connsiteX6" fmla="*/ 19393 w 23325"/>
                        <a:gd name="connsiteY6" fmla="*/ 663 h 16402"/>
                        <a:gd name="connsiteX7" fmla="*/ 22662 w 23325"/>
                        <a:gd name="connsiteY7" fmla="*/ 694 h 16402"/>
                        <a:gd name="connsiteX8" fmla="*/ 22632 w 23325"/>
                        <a:gd name="connsiteY8" fmla="*/ 3963 h 16402"/>
                        <a:gd name="connsiteX9" fmla="*/ 10634 w 23325"/>
                        <a:gd name="connsiteY9" fmla="*/ 15733 h 16402"/>
                        <a:gd name="connsiteX10" fmla="*/ 9022 w 23325"/>
                        <a:gd name="connsiteY10" fmla="*/ 16387 h 1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5" h="16402">
                          <a:moveTo>
                            <a:pt x="8992" y="16402"/>
                          </a:moveTo>
                          <a:cubicBezTo>
                            <a:pt x="8414" y="16402"/>
                            <a:pt x="7851" y="16189"/>
                            <a:pt x="7410" y="15763"/>
                          </a:cubicBezTo>
                          <a:lnTo>
                            <a:pt x="719" y="9407"/>
                          </a:lnTo>
                          <a:cubicBezTo>
                            <a:pt x="-208" y="8525"/>
                            <a:pt x="-239" y="7065"/>
                            <a:pt x="628" y="6138"/>
                          </a:cubicBezTo>
                          <a:cubicBezTo>
                            <a:pt x="1510" y="5210"/>
                            <a:pt x="2970" y="5180"/>
                            <a:pt x="3897" y="6047"/>
                          </a:cubicBezTo>
                          <a:lnTo>
                            <a:pt x="8976" y="10867"/>
                          </a:lnTo>
                          <a:lnTo>
                            <a:pt x="19393" y="663"/>
                          </a:lnTo>
                          <a:cubicBezTo>
                            <a:pt x="20305" y="-234"/>
                            <a:pt x="21765" y="-218"/>
                            <a:pt x="22662" y="694"/>
                          </a:cubicBezTo>
                          <a:cubicBezTo>
                            <a:pt x="23559" y="1606"/>
                            <a:pt x="23544" y="3066"/>
                            <a:pt x="22632" y="3963"/>
                          </a:cubicBezTo>
                          <a:lnTo>
                            <a:pt x="10634" y="15733"/>
                          </a:lnTo>
                          <a:cubicBezTo>
                            <a:pt x="10178" y="16174"/>
                            <a:pt x="9600" y="16387"/>
                            <a:pt x="9022" y="16387"/>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nvGrpSpPr>
                  <p:cNvPr id="480" name="Elemento grafico 7">
                    <a:extLst>
                      <a:ext uri="{FF2B5EF4-FFF2-40B4-BE49-F238E27FC236}">
                        <a16:creationId xmlns:a16="http://schemas.microsoft.com/office/drawing/2014/main" id="{AC3BE2DB-233F-C1F3-F02B-BF87F64220C2}"/>
                      </a:ext>
                    </a:extLst>
                  </p:cNvPr>
                  <p:cNvGrpSpPr/>
                  <p:nvPr/>
                </p:nvGrpSpPr>
                <p:grpSpPr>
                  <a:xfrm>
                    <a:off x="4309960" y="3142466"/>
                    <a:ext cx="30835" cy="29196"/>
                    <a:chOff x="4309960" y="3142466"/>
                    <a:chExt cx="30835" cy="29196"/>
                  </a:xfrm>
                  <a:grpFill/>
                </p:grpSpPr>
                <p:sp>
                  <p:nvSpPr>
                    <p:cNvPr id="481" name="Figura a mano libera: forma 321">
                      <a:extLst>
                        <a:ext uri="{FF2B5EF4-FFF2-40B4-BE49-F238E27FC236}">
                          <a16:creationId xmlns:a16="http://schemas.microsoft.com/office/drawing/2014/main" id="{5647DCA3-F385-3088-9A4E-C1B737CA70FC}"/>
                        </a:ext>
                      </a:extLst>
                    </p:cNvPr>
                    <p:cNvSpPr/>
                    <p:nvPr/>
                  </p:nvSpPr>
                  <p:spPr>
                    <a:xfrm>
                      <a:off x="4309960" y="3142466"/>
                      <a:ext cx="28392" cy="29196"/>
                    </a:xfrm>
                    <a:custGeom>
                      <a:avLst/>
                      <a:gdLst>
                        <a:gd name="connsiteX0" fmla="*/ 14585 w 28392"/>
                        <a:gd name="connsiteY0" fmla="*/ 29196 h 29196"/>
                        <a:gd name="connsiteX1" fmla="*/ 32 w 28392"/>
                        <a:gd name="connsiteY1" fmla="*/ 15556 h 29196"/>
                        <a:gd name="connsiteX2" fmla="*/ 13627 w 28392"/>
                        <a:gd name="connsiteY2" fmla="*/ 30 h 29196"/>
                        <a:gd name="connsiteX3" fmla="*/ 21169 w 28392"/>
                        <a:gd name="connsiteY3" fmla="*/ 1566 h 29196"/>
                        <a:gd name="connsiteX4" fmla="*/ 22188 w 28392"/>
                        <a:gd name="connsiteY4" fmla="*/ 4668 h 29196"/>
                        <a:gd name="connsiteX5" fmla="*/ 19086 w 28392"/>
                        <a:gd name="connsiteY5" fmla="*/ 5687 h 29196"/>
                        <a:gd name="connsiteX6" fmla="*/ 13931 w 28392"/>
                        <a:gd name="connsiteY6" fmla="*/ 4638 h 29196"/>
                        <a:gd name="connsiteX7" fmla="*/ 4625 w 28392"/>
                        <a:gd name="connsiteY7" fmla="*/ 15252 h 29196"/>
                        <a:gd name="connsiteX8" fmla="*/ 15239 w 28392"/>
                        <a:gd name="connsiteY8" fmla="*/ 24558 h 29196"/>
                        <a:gd name="connsiteX9" fmla="*/ 23922 w 28392"/>
                        <a:gd name="connsiteY9" fmla="*/ 18110 h 29196"/>
                        <a:gd name="connsiteX10" fmla="*/ 26902 w 28392"/>
                        <a:gd name="connsiteY10" fmla="*/ 16772 h 29196"/>
                        <a:gd name="connsiteX11" fmla="*/ 28240 w 28392"/>
                        <a:gd name="connsiteY11" fmla="*/ 19753 h 29196"/>
                        <a:gd name="connsiteX12" fmla="*/ 15543 w 28392"/>
                        <a:gd name="connsiteY12" fmla="*/ 29166 h 29196"/>
                        <a:gd name="connsiteX13" fmla="*/ 14570 w 28392"/>
                        <a:gd name="connsiteY13" fmla="*/ 29196 h 29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392" h="29196">
                          <a:moveTo>
                            <a:pt x="14585" y="29196"/>
                          </a:moveTo>
                          <a:cubicBezTo>
                            <a:pt x="6967" y="29196"/>
                            <a:pt x="534" y="23265"/>
                            <a:pt x="32" y="15556"/>
                          </a:cubicBezTo>
                          <a:cubicBezTo>
                            <a:pt x="-500" y="7527"/>
                            <a:pt x="5598" y="562"/>
                            <a:pt x="13627" y="30"/>
                          </a:cubicBezTo>
                          <a:cubicBezTo>
                            <a:pt x="16227" y="-137"/>
                            <a:pt x="18843" y="395"/>
                            <a:pt x="21169" y="1566"/>
                          </a:cubicBezTo>
                          <a:cubicBezTo>
                            <a:pt x="22310" y="2144"/>
                            <a:pt x="22766" y="3528"/>
                            <a:pt x="22188" y="4668"/>
                          </a:cubicBezTo>
                          <a:cubicBezTo>
                            <a:pt x="21610" y="5809"/>
                            <a:pt x="20226" y="6265"/>
                            <a:pt x="19086" y="5687"/>
                          </a:cubicBezTo>
                          <a:cubicBezTo>
                            <a:pt x="17504" y="4881"/>
                            <a:pt x="15710" y="4531"/>
                            <a:pt x="13931" y="4638"/>
                          </a:cubicBezTo>
                          <a:cubicBezTo>
                            <a:pt x="8442" y="5003"/>
                            <a:pt x="4275" y="9762"/>
                            <a:pt x="4625" y="15252"/>
                          </a:cubicBezTo>
                          <a:cubicBezTo>
                            <a:pt x="4990" y="20741"/>
                            <a:pt x="9749" y="24923"/>
                            <a:pt x="15239" y="24558"/>
                          </a:cubicBezTo>
                          <a:cubicBezTo>
                            <a:pt x="19132" y="24300"/>
                            <a:pt x="22538" y="21775"/>
                            <a:pt x="23922" y="18110"/>
                          </a:cubicBezTo>
                          <a:cubicBezTo>
                            <a:pt x="24378" y="16924"/>
                            <a:pt x="25701" y="16316"/>
                            <a:pt x="26902" y="16772"/>
                          </a:cubicBezTo>
                          <a:cubicBezTo>
                            <a:pt x="28088" y="17229"/>
                            <a:pt x="28697" y="18552"/>
                            <a:pt x="28240" y="19753"/>
                          </a:cubicBezTo>
                          <a:cubicBezTo>
                            <a:pt x="26218" y="25105"/>
                            <a:pt x="21245" y="28801"/>
                            <a:pt x="15543" y="29166"/>
                          </a:cubicBezTo>
                          <a:cubicBezTo>
                            <a:pt x="15224" y="29181"/>
                            <a:pt x="14889" y="29196"/>
                            <a:pt x="14570" y="29196"/>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82" name="Figura a mano libera: forma 322">
                      <a:extLst>
                        <a:ext uri="{FF2B5EF4-FFF2-40B4-BE49-F238E27FC236}">
                          <a16:creationId xmlns:a16="http://schemas.microsoft.com/office/drawing/2014/main" id="{81E3288C-9987-6B6C-B520-64355C2C9FA8}"/>
                        </a:ext>
                      </a:extLst>
                    </p:cNvPr>
                    <p:cNvSpPr/>
                    <p:nvPr/>
                  </p:nvSpPr>
                  <p:spPr>
                    <a:xfrm>
                      <a:off x="4317470" y="3146288"/>
                      <a:ext cx="23325" cy="16402"/>
                    </a:xfrm>
                    <a:custGeom>
                      <a:avLst/>
                      <a:gdLst>
                        <a:gd name="connsiteX0" fmla="*/ 8992 w 23325"/>
                        <a:gd name="connsiteY0" fmla="*/ 16402 h 16402"/>
                        <a:gd name="connsiteX1" fmla="*/ 7410 w 23325"/>
                        <a:gd name="connsiteY1" fmla="*/ 15763 h 16402"/>
                        <a:gd name="connsiteX2" fmla="*/ 719 w 23325"/>
                        <a:gd name="connsiteY2" fmla="*/ 9407 h 16402"/>
                        <a:gd name="connsiteX3" fmla="*/ 628 w 23325"/>
                        <a:gd name="connsiteY3" fmla="*/ 6138 h 16402"/>
                        <a:gd name="connsiteX4" fmla="*/ 3897 w 23325"/>
                        <a:gd name="connsiteY4" fmla="*/ 6047 h 16402"/>
                        <a:gd name="connsiteX5" fmla="*/ 8976 w 23325"/>
                        <a:gd name="connsiteY5" fmla="*/ 10867 h 16402"/>
                        <a:gd name="connsiteX6" fmla="*/ 19393 w 23325"/>
                        <a:gd name="connsiteY6" fmla="*/ 664 h 16402"/>
                        <a:gd name="connsiteX7" fmla="*/ 22662 w 23325"/>
                        <a:gd name="connsiteY7" fmla="*/ 694 h 16402"/>
                        <a:gd name="connsiteX8" fmla="*/ 22632 w 23325"/>
                        <a:gd name="connsiteY8" fmla="*/ 3963 h 16402"/>
                        <a:gd name="connsiteX9" fmla="*/ 10634 w 23325"/>
                        <a:gd name="connsiteY9" fmla="*/ 15733 h 16402"/>
                        <a:gd name="connsiteX10" fmla="*/ 9022 w 23325"/>
                        <a:gd name="connsiteY10" fmla="*/ 16387 h 16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25" h="16402">
                          <a:moveTo>
                            <a:pt x="8992" y="16402"/>
                          </a:moveTo>
                          <a:cubicBezTo>
                            <a:pt x="8414" y="16402"/>
                            <a:pt x="7851" y="16189"/>
                            <a:pt x="7410" y="15763"/>
                          </a:cubicBezTo>
                          <a:lnTo>
                            <a:pt x="719" y="9407"/>
                          </a:lnTo>
                          <a:cubicBezTo>
                            <a:pt x="-208" y="8525"/>
                            <a:pt x="-239" y="7065"/>
                            <a:pt x="628" y="6138"/>
                          </a:cubicBezTo>
                          <a:cubicBezTo>
                            <a:pt x="1510" y="5210"/>
                            <a:pt x="2970" y="5180"/>
                            <a:pt x="3897" y="6047"/>
                          </a:cubicBezTo>
                          <a:lnTo>
                            <a:pt x="8976" y="10867"/>
                          </a:lnTo>
                          <a:lnTo>
                            <a:pt x="19393" y="664"/>
                          </a:lnTo>
                          <a:cubicBezTo>
                            <a:pt x="20305" y="-234"/>
                            <a:pt x="21765" y="-218"/>
                            <a:pt x="22662" y="694"/>
                          </a:cubicBezTo>
                          <a:cubicBezTo>
                            <a:pt x="23559" y="1606"/>
                            <a:pt x="23544" y="3066"/>
                            <a:pt x="22632" y="3963"/>
                          </a:cubicBezTo>
                          <a:lnTo>
                            <a:pt x="10634" y="15733"/>
                          </a:lnTo>
                          <a:cubicBezTo>
                            <a:pt x="10178" y="16174"/>
                            <a:pt x="9600" y="16387"/>
                            <a:pt x="9022" y="16387"/>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grpSp>
              <p:nvGrpSpPr>
                <p:cNvPr id="469" name="Elemento grafico 7">
                  <a:extLst>
                    <a:ext uri="{FF2B5EF4-FFF2-40B4-BE49-F238E27FC236}">
                      <a16:creationId xmlns:a16="http://schemas.microsoft.com/office/drawing/2014/main" id="{3A647FFE-7146-FADA-818E-E6D877E4D331}"/>
                    </a:ext>
                  </a:extLst>
                </p:cNvPr>
                <p:cNvGrpSpPr/>
                <p:nvPr/>
              </p:nvGrpSpPr>
              <p:grpSpPr>
                <a:xfrm>
                  <a:off x="4345986" y="3071314"/>
                  <a:ext cx="38259" cy="16909"/>
                  <a:chOff x="4345986" y="3071314"/>
                  <a:chExt cx="38259" cy="16909"/>
                </a:xfrm>
                <a:grpFill/>
              </p:grpSpPr>
              <p:sp>
                <p:nvSpPr>
                  <p:cNvPr id="476" name="Figura a mano libera: forma 324">
                    <a:extLst>
                      <a:ext uri="{FF2B5EF4-FFF2-40B4-BE49-F238E27FC236}">
                        <a16:creationId xmlns:a16="http://schemas.microsoft.com/office/drawing/2014/main" id="{7E581556-3FEF-108B-CF00-A279A9026842}"/>
                      </a:ext>
                    </a:extLst>
                  </p:cNvPr>
                  <p:cNvSpPr/>
                  <p:nvPr/>
                </p:nvSpPr>
                <p:spPr>
                  <a:xfrm>
                    <a:off x="4345986" y="3083601"/>
                    <a:ext cx="38259" cy="4622"/>
                  </a:xfrm>
                  <a:custGeom>
                    <a:avLst/>
                    <a:gdLst>
                      <a:gd name="connsiteX0" fmla="*/ 35948 w 38259"/>
                      <a:gd name="connsiteY0" fmla="*/ 4623 h 4622"/>
                      <a:gd name="connsiteX1" fmla="*/ 2311 w 38259"/>
                      <a:gd name="connsiteY1" fmla="*/ 4623 h 4622"/>
                      <a:gd name="connsiteX2" fmla="*/ 0 w 38259"/>
                      <a:gd name="connsiteY2" fmla="*/ 2311 h 4622"/>
                      <a:gd name="connsiteX3" fmla="*/ 2311 w 38259"/>
                      <a:gd name="connsiteY3" fmla="*/ 0 h 4622"/>
                      <a:gd name="connsiteX4" fmla="*/ 35948 w 38259"/>
                      <a:gd name="connsiteY4" fmla="*/ 0 h 4622"/>
                      <a:gd name="connsiteX5" fmla="*/ 38259 w 38259"/>
                      <a:gd name="connsiteY5" fmla="*/ 2311 h 4622"/>
                      <a:gd name="connsiteX6" fmla="*/ 35948 w 38259"/>
                      <a:gd name="connsiteY6" fmla="*/ 4623 h 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9" h="4622">
                        <a:moveTo>
                          <a:pt x="35948" y="4623"/>
                        </a:moveTo>
                        <a:lnTo>
                          <a:pt x="2311" y="4623"/>
                        </a:lnTo>
                        <a:cubicBezTo>
                          <a:pt x="1034" y="4623"/>
                          <a:pt x="0" y="3589"/>
                          <a:pt x="0" y="2311"/>
                        </a:cubicBezTo>
                        <a:cubicBezTo>
                          <a:pt x="0" y="1034"/>
                          <a:pt x="1034" y="0"/>
                          <a:pt x="2311" y="0"/>
                        </a:cubicBezTo>
                        <a:lnTo>
                          <a:pt x="35948" y="0"/>
                        </a:lnTo>
                        <a:cubicBezTo>
                          <a:pt x="37225" y="0"/>
                          <a:pt x="38259" y="1034"/>
                          <a:pt x="38259" y="2311"/>
                        </a:cubicBezTo>
                        <a:cubicBezTo>
                          <a:pt x="38259" y="3589"/>
                          <a:pt x="37225" y="4623"/>
                          <a:pt x="35948" y="4623"/>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77" name="Figura a mano libera: forma 325">
                    <a:extLst>
                      <a:ext uri="{FF2B5EF4-FFF2-40B4-BE49-F238E27FC236}">
                        <a16:creationId xmlns:a16="http://schemas.microsoft.com/office/drawing/2014/main" id="{09634218-BB1C-AF3E-BB34-2CD51141D125}"/>
                      </a:ext>
                    </a:extLst>
                  </p:cNvPr>
                  <p:cNvSpPr/>
                  <p:nvPr/>
                </p:nvSpPr>
                <p:spPr>
                  <a:xfrm>
                    <a:off x="4345986" y="3071314"/>
                    <a:ext cx="25303" cy="4622"/>
                  </a:xfrm>
                  <a:custGeom>
                    <a:avLst/>
                    <a:gdLst>
                      <a:gd name="connsiteX0" fmla="*/ 22992 w 25303"/>
                      <a:gd name="connsiteY0" fmla="*/ 4623 h 4622"/>
                      <a:gd name="connsiteX1" fmla="*/ 2311 w 25303"/>
                      <a:gd name="connsiteY1" fmla="*/ 4623 h 4622"/>
                      <a:gd name="connsiteX2" fmla="*/ 0 w 25303"/>
                      <a:gd name="connsiteY2" fmla="*/ 2311 h 4622"/>
                      <a:gd name="connsiteX3" fmla="*/ 2311 w 25303"/>
                      <a:gd name="connsiteY3" fmla="*/ 0 h 4622"/>
                      <a:gd name="connsiteX4" fmla="*/ 22992 w 25303"/>
                      <a:gd name="connsiteY4" fmla="*/ 0 h 4622"/>
                      <a:gd name="connsiteX5" fmla="*/ 25303 w 25303"/>
                      <a:gd name="connsiteY5" fmla="*/ 2311 h 4622"/>
                      <a:gd name="connsiteX6" fmla="*/ 22992 w 25303"/>
                      <a:gd name="connsiteY6" fmla="*/ 4623 h 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03" h="4622">
                        <a:moveTo>
                          <a:pt x="22992" y="4623"/>
                        </a:moveTo>
                        <a:lnTo>
                          <a:pt x="2311" y="4623"/>
                        </a:lnTo>
                        <a:cubicBezTo>
                          <a:pt x="1034" y="4623"/>
                          <a:pt x="0" y="3589"/>
                          <a:pt x="0" y="2311"/>
                        </a:cubicBezTo>
                        <a:cubicBezTo>
                          <a:pt x="0" y="1034"/>
                          <a:pt x="1034" y="0"/>
                          <a:pt x="2311" y="0"/>
                        </a:cubicBezTo>
                        <a:lnTo>
                          <a:pt x="22992" y="0"/>
                        </a:lnTo>
                        <a:cubicBezTo>
                          <a:pt x="24269" y="0"/>
                          <a:pt x="25303" y="1034"/>
                          <a:pt x="25303" y="2311"/>
                        </a:cubicBezTo>
                        <a:cubicBezTo>
                          <a:pt x="25303" y="3589"/>
                          <a:pt x="24269" y="4623"/>
                          <a:pt x="22992" y="4623"/>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nvGrpSpPr>
                <p:cNvPr id="470" name="Elemento grafico 7">
                  <a:extLst>
                    <a:ext uri="{FF2B5EF4-FFF2-40B4-BE49-F238E27FC236}">
                      <a16:creationId xmlns:a16="http://schemas.microsoft.com/office/drawing/2014/main" id="{A63D3D9C-FB47-464E-B64C-50FCDDE360AC}"/>
                    </a:ext>
                  </a:extLst>
                </p:cNvPr>
                <p:cNvGrpSpPr/>
                <p:nvPr/>
              </p:nvGrpSpPr>
              <p:grpSpPr>
                <a:xfrm>
                  <a:off x="4345986" y="3109969"/>
                  <a:ext cx="38259" cy="16909"/>
                  <a:chOff x="4345986" y="3109969"/>
                  <a:chExt cx="38259" cy="16909"/>
                </a:xfrm>
                <a:grpFill/>
              </p:grpSpPr>
              <p:sp>
                <p:nvSpPr>
                  <p:cNvPr id="474" name="Figura a mano libera: forma 327">
                    <a:extLst>
                      <a:ext uri="{FF2B5EF4-FFF2-40B4-BE49-F238E27FC236}">
                        <a16:creationId xmlns:a16="http://schemas.microsoft.com/office/drawing/2014/main" id="{8D6E918C-5EE2-A3CB-37E2-653BD61C9955}"/>
                      </a:ext>
                    </a:extLst>
                  </p:cNvPr>
                  <p:cNvSpPr/>
                  <p:nvPr/>
                </p:nvSpPr>
                <p:spPr>
                  <a:xfrm>
                    <a:off x="4345986" y="3122256"/>
                    <a:ext cx="38259" cy="4622"/>
                  </a:xfrm>
                  <a:custGeom>
                    <a:avLst/>
                    <a:gdLst>
                      <a:gd name="connsiteX0" fmla="*/ 35948 w 38259"/>
                      <a:gd name="connsiteY0" fmla="*/ 4623 h 4622"/>
                      <a:gd name="connsiteX1" fmla="*/ 2311 w 38259"/>
                      <a:gd name="connsiteY1" fmla="*/ 4623 h 4622"/>
                      <a:gd name="connsiteX2" fmla="*/ 0 w 38259"/>
                      <a:gd name="connsiteY2" fmla="*/ 2311 h 4622"/>
                      <a:gd name="connsiteX3" fmla="*/ 2311 w 38259"/>
                      <a:gd name="connsiteY3" fmla="*/ 0 h 4622"/>
                      <a:gd name="connsiteX4" fmla="*/ 35948 w 38259"/>
                      <a:gd name="connsiteY4" fmla="*/ 0 h 4622"/>
                      <a:gd name="connsiteX5" fmla="*/ 38259 w 38259"/>
                      <a:gd name="connsiteY5" fmla="*/ 2311 h 4622"/>
                      <a:gd name="connsiteX6" fmla="*/ 35948 w 38259"/>
                      <a:gd name="connsiteY6" fmla="*/ 4623 h 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9" h="4622">
                        <a:moveTo>
                          <a:pt x="35948" y="4623"/>
                        </a:moveTo>
                        <a:lnTo>
                          <a:pt x="2311" y="4623"/>
                        </a:lnTo>
                        <a:cubicBezTo>
                          <a:pt x="1034" y="4623"/>
                          <a:pt x="0" y="3589"/>
                          <a:pt x="0" y="2311"/>
                        </a:cubicBezTo>
                        <a:cubicBezTo>
                          <a:pt x="0" y="1034"/>
                          <a:pt x="1034" y="0"/>
                          <a:pt x="2311" y="0"/>
                        </a:cubicBezTo>
                        <a:lnTo>
                          <a:pt x="35948" y="0"/>
                        </a:lnTo>
                        <a:cubicBezTo>
                          <a:pt x="37225" y="0"/>
                          <a:pt x="38259" y="1034"/>
                          <a:pt x="38259" y="2311"/>
                        </a:cubicBezTo>
                        <a:cubicBezTo>
                          <a:pt x="38259" y="3589"/>
                          <a:pt x="37225" y="4623"/>
                          <a:pt x="35948" y="4623"/>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75" name="Figura a mano libera: forma 328">
                    <a:extLst>
                      <a:ext uri="{FF2B5EF4-FFF2-40B4-BE49-F238E27FC236}">
                        <a16:creationId xmlns:a16="http://schemas.microsoft.com/office/drawing/2014/main" id="{9F93E112-0496-6F62-B5FD-010836CD1487}"/>
                      </a:ext>
                    </a:extLst>
                  </p:cNvPr>
                  <p:cNvSpPr/>
                  <p:nvPr/>
                </p:nvSpPr>
                <p:spPr>
                  <a:xfrm>
                    <a:off x="4345986" y="3109969"/>
                    <a:ext cx="25303" cy="4622"/>
                  </a:xfrm>
                  <a:custGeom>
                    <a:avLst/>
                    <a:gdLst>
                      <a:gd name="connsiteX0" fmla="*/ 22992 w 25303"/>
                      <a:gd name="connsiteY0" fmla="*/ 4623 h 4622"/>
                      <a:gd name="connsiteX1" fmla="*/ 2311 w 25303"/>
                      <a:gd name="connsiteY1" fmla="*/ 4623 h 4622"/>
                      <a:gd name="connsiteX2" fmla="*/ 0 w 25303"/>
                      <a:gd name="connsiteY2" fmla="*/ 2311 h 4622"/>
                      <a:gd name="connsiteX3" fmla="*/ 2311 w 25303"/>
                      <a:gd name="connsiteY3" fmla="*/ 0 h 4622"/>
                      <a:gd name="connsiteX4" fmla="*/ 22992 w 25303"/>
                      <a:gd name="connsiteY4" fmla="*/ 0 h 4622"/>
                      <a:gd name="connsiteX5" fmla="*/ 25303 w 25303"/>
                      <a:gd name="connsiteY5" fmla="*/ 2311 h 4622"/>
                      <a:gd name="connsiteX6" fmla="*/ 22992 w 25303"/>
                      <a:gd name="connsiteY6" fmla="*/ 4623 h 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03" h="4622">
                        <a:moveTo>
                          <a:pt x="22992" y="4623"/>
                        </a:moveTo>
                        <a:lnTo>
                          <a:pt x="2311" y="4623"/>
                        </a:lnTo>
                        <a:cubicBezTo>
                          <a:pt x="1034" y="4623"/>
                          <a:pt x="0" y="3589"/>
                          <a:pt x="0" y="2311"/>
                        </a:cubicBezTo>
                        <a:cubicBezTo>
                          <a:pt x="0" y="1034"/>
                          <a:pt x="1034" y="0"/>
                          <a:pt x="2311" y="0"/>
                        </a:cubicBezTo>
                        <a:lnTo>
                          <a:pt x="22992" y="0"/>
                        </a:lnTo>
                        <a:cubicBezTo>
                          <a:pt x="24269" y="0"/>
                          <a:pt x="25303" y="1034"/>
                          <a:pt x="25303" y="2311"/>
                        </a:cubicBezTo>
                        <a:cubicBezTo>
                          <a:pt x="25303" y="3589"/>
                          <a:pt x="24269" y="4623"/>
                          <a:pt x="22992" y="4623"/>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nvGrpSpPr>
                <p:cNvPr id="471" name="Elemento grafico 7">
                  <a:extLst>
                    <a:ext uri="{FF2B5EF4-FFF2-40B4-BE49-F238E27FC236}">
                      <a16:creationId xmlns:a16="http://schemas.microsoft.com/office/drawing/2014/main" id="{012F46F1-56B6-23A4-1A77-3828C9D681DB}"/>
                    </a:ext>
                  </a:extLst>
                </p:cNvPr>
                <p:cNvGrpSpPr/>
                <p:nvPr/>
              </p:nvGrpSpPr>
              <p:grpSpPr>
                <a:xfrm>
                  <a:off x="4345986" y="3148609"/>
                  <a:ext cx="38259" cy="16909"/>
                  <a:chOff x="4345986" y="3148609"/>
                  <a:chExt cx="38259" cy="16909"/>
                </a:xfrm>
                <a:grpFill/>
              </p:grpSpPr>
              <p:sp>
                <p:nvSpPr>
                  <p:cNvPr id="472" name="Figura a mano libera: forma 330">
                    <a:extLst>
                      <a:ext uri="{FF2B5EF4-FFF2-40B4-BE49-F238E27FC236}">
                        <a16:creationId xmlns:a16="http://schemas.microsoft.com/office/drawing/2014/main" id="{EB087789-3768-C90B-E56D-0375ACCE442A}"/>
                      </a:ext>
                    </a:extLst>
                  </p:cNvPr>
                  <p:cNvSpPr/>
                  <p:nvPr/>
                </p:nvSpPr>
                <p:spPr>
                  <a:xfrm>
                    <a:off x="4345986" y="3160896"/>
                    <a:ext cx="38259" cy="4622"/>
                  </a:xfrm>
                  <a:custGeom>
                    <a:avLst/>
                    <a:gdLst>
                      <a:gd name="connsiteX0" fmla="*/ 35948 w 38259"/>
                      <a:gd name="connsiteY0" fmla="*/ 4623 h 4622"/>
                      <a:gd name="connsiteX1" fmla="*/ 2311 w 38259"/>
                      <a:gd name="connsiteY1" fmla="*/ 4623 h 4622"/>
                      <a:gd name="connsiteX2" fmla="*/ 0 w 38259"/>
                      <a:gd name="connsiteY2" fmla="*/ 2311 h 4622"/>
                      <a:gd name="connsiteX3" fmla="*/ 2311 w 38259"/>
                      <a:gd name="connsiteY3" fmla="*/ 0 h 4622"/>
                      <a:gd name="connsiteX4" fmla="*/ 35948 w 38259"/>
                      <a:gd name="connsiteY4" fmla="*/ 0 h 4622"/>
                      <a:gd name="connsiteX5" fmla="*/ 38259 w 38259"/>
                      <a:gd name="connsiteY5" fmla="*/ 2311 h 4622"/>
                      <a:gd name="connsiteX6" fmla="*/ 35948 w 38259"/>
                      <a:gd name="connsiteY6" fmla="*/ 4623 h 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259" h="4622">
                        <a:moveTo>
                          <a:pt x="35948" y="4623"/>
                        </a:moveTo>
                        <a:lnTo>
                          <a:pt x="2311" y="4623"/>
                        </a:lnTo>
                        <a:cubicBezTo>
                          <a:pt x="1034" y="4623"/>
                          <a:pt x="0" y="3589"/>
                          <a:pt x="0" y="2311"/>
                        </a:cubicBezTo>
                        <a:cubicBezTo>
                          <a:pt x="0" y="1034"/>
                          <a:pt x="1034" y="0"/>
                          <a:pt x="2311" y="0"/>
                        </a:cubicBezTo>
                        <a:lnTo>
                          <a:pt x="35948" y="0"/>
                        </a:lnTo>
                        <a:cubicBezTo>
                          <a:pt x="37225" y="0"/>
                          <a:pt x="38259" y="1034"/>
                          <a:pt x="38259" y="2311"/>
                        </a:cubicBezTo>
                        <a:cubicBezTo>
                          <a:pt x="38259" y="3589"/>
                          <a:pt x="37225" y="4623"/>
                          <a:pt x="35948" y="4623"/>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73" name="Figura a mano libera: forma 331">
                    <a:extLst>
                      <a:ext uri="{FF2B5EF4-FFF2-40B4-BE49-F238E27FC236}">
                        <a16:creationId xmlns:a16="http://schemas.microsoft.com/office/drawing/2014/main" id="{3C3DD47F-B82E-4D71-2517-C2F1AA0EC838}"/>
                      </a:ext>
                    </a:extLst>
                  </p:cNvPr>
                  <p:cNvSpPr/>
                  <p:nvPr/>
                </p:nvSpPr>
                <p:spPr>
                  <a:xfrm>
                    <a:off x="4345986" y="3148609"/>
                    <a:ext cx="25303" cy="4622"/>
                  </a:xfrm>
                  <a:custGeom>
                    <a:avLst/>
                    <a:gdLst>
                      <a:gd name="connsiteX0" fmla="*/ 22992 w 25303"/>
                      <a:gd name="connsiteY0" fmla="*/ 4623 h 4622"/>
                      <a:gd name="connsiteX1" fmla="*/ 2311 w 25303"/>
                      <a:gd name="connsiteY1" fmla="*/ 4623 h 4622"/>
                      <a:gd name="connsiteX2" fmla="*/ 0 w 25303"/>
                      <a:gd name="connsiteY2" fmla="*/ 2311 h 4622"/>
                      <a:gd name="connsiteX3" fmla="*/ 2311 w 25303"/>
                      <a:gd name="connsiteY3" fmla="*/ 0 h 4622"/>
                      <a:gd name="connsiteX4" fmla="*/ 22992 w 25303"/>
                      <a:gd name="connsiteY4" fmla="*/ 0 h 4622"/>
                      <a:gd name="connsiteX5" fmla="*/ 25303 w 25303"/>
                      <a:gd name="connsiteY5" fmla="*/ 2311 h 4622"/>
                      <a:gd name="connsiteX6" fmla="*/ 22992 w 25303"/>
                      <a:gd name="connsiteY6" fmla="*/ 4623 h 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03" h="4622">
                        <a:moveTo>
                          <a:pt x="22992" y="4623"/>
                        </a:moveTo>
                        <a:lnTo>
                          <a:pt x="2311" y="4623"/>
                        </a:lnTo>
                        <a:cubicBezTo>
                          <a:pt x="1034" y="4623"/>
                          <a:pt x="0" y="3589"/>
                          <a:pt x="0" y="2311"/>
                        </a:cubicBezTo>
                        <a:cubicBezTo>
                          <a:pt x="0" y="1034"/>
                          <a:pt x="1034" y="0"/>
                          <a:pt x="2311" y="0"/>
                        </a:cubicBezTo>
                        <a:lnTo>
                          <a:pt x="22992" y="0"/>
                        </a:lnTo>
                        <a:cubicBezTo>
                          <a:pt x="24269" y="0"/>
                          <a:pt x="25303" y="1034"/>
                          <a:pt x="25303" y="2311"/>
                        </a:cubicBezTo>
                        <a:cubicBezTo>
                          <a:pt x="25303" y="3589"/>
                          <a:pt x="24269" y="4623"/>
                          <a:pt x="22992" y="4623"/>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sp>
            <p:nvSpPr>
              <p:cNvPr id="467" name="Figura a mano libera: forma 332">
                <a:extLst>
                  <a:ext uri="{FF2B5EF4-FFF2-40B4-BE49-F238E27FC236}">
                    <a16:creationId xmlns:a16="http://schemas.microsoft.com/office/drawing/2014/main" id="{11836622-5054-81C5-C988-FDDDA6A07E50}"/>
                  </a:ext>
                </a:extLst>
              </p:cNvPr>
              <p:cNvSpPr/>
              <p:nvPr/>
            </p:nvSpPr>
            <p:spPr>
              <a:xfrm>
                <a:off x="4410181" y="3066246"/>
                <a:ext cx="35582" cy="95060"/>
              </a:xfrm>
              <a:custGeom>
                <a:avLst/>
                <a:gdLst>
                  <a:gd name="connsiteX0" fmla="*/ 8842 w 35582"/>
                  <a:gd name="connsiteY0" fmla="*/ 95060 h 95060"/>
                  <a:gd name="connsiteX1" fmla="*/ 8447 w 35582"/>
                  <a:gd name="connsiteY1" fmla="*/ 95030 h 95060"/>
                  <a:gd name="connsiteX2" fmla="*/ 6789 w 35582"/>
                  <a:gd name="connsiteY2" fmla="*/ 93798 h 95060"/>
                  <a:gd name="connsiteX3" fmla="*/ 250 w 35582"/>
                  <a:gd name="connsiteY3" fmla="*/ 80842 h 95060"/>
                  <a:gd name="connsiteX4" fmla="*/ 38 w 35582"/>
                  <a:gd name="connsiteY4" fmla="*/ 79398 h 95060"/>
                  <a:gd name="connsiteX5" fmla="*/ 13997 w 35582"/>
                  <a:gd name="connsiteY5" fmla="*/ 1906 h 95060"/>
                  <a:gd name="connsiteX6" fmla="*/ 14955 w 35582"/>
                  <a:gd name="connsiteY6" fmla="*/ 415 h 95060"/>
                  <a:gd name="connsiteX7" fmla="*/ 16673 w 35582"/>
                  <a:gd name="connsiteY7" fmla="*/ 35 h 95060"/>
                  <a:gd name="connsiteX8" fmla="*/ 33689 w 35582"/>
                  <a:gd name="connsiteY8" fmla="*/ 3107 h 95060"/>
                  <a:gd name="connsiteX9" fmla="*/ 35544 w 35582"/>
                  <a:gd name="connsiteY9" fmla="*/ 5783 h 95060"/>
                  <a:gd name="connsiteX10" fmla="*/ 21585 w 35582"/>
                  <a:gd name="connsiteY10" fmla="*/ 83275 h 95060"/>
                  <a:gd name="connsiteX11" fmla="*/ 20901 w 35582"/>
                  <a:gd name="connsiteY11" fmla="*/ 84537 h 95060"/>
                  <a:gd name="connsiteX12" fmla="*/ 10423 w 35582"/>
                  <a:gd name="connsiteY12" fmla="*/ 94437 h 95060"/>
                  <a:gd name="connsiteX13" fmla="*/ 8842 w 35582"/>
                  <a:gd name="connsiteY13" fmla="*/ 95060 h 95060"/>
                  <a:gd name="connsiteX14" fmla="*/ 4706 w 35582"/>
                  <a:gd name="connsiteY14" fmla="*/ 79443 h 95060"/>
                  <a:gd name="connsiteX15" fmla="*/ 9511 w 35582"/>
                  <a:gd name="connsiteY15" fmla="*/ 88947 h 95060"/>
                  <a:gd name="connsiteX16" fmla="*/ 17190 w 35582"/>
                  <a:gd name="connsiteY16" fmla="*/ 81694 h 95060"/>
                  <a:gd name="connsiteX17" fmla="*/ 30602 w 35582"/>
                  <a:gd name="connsiteY17" fmla="*/ 7213 h 95060"/>
                  <a:gd name="connsiteX18" fmla="*/ 18118 w 35582"/>
                  <a:gd name="connsiteY18" fmla="*/ 4962 h 95060"/>
                  <a:gd name="connsiteX19" fmla="*/ 4706 w 35582"/>
                  <a:gd name="connsiteY19" fmla="*/ 79428 h 9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582" h="95060">
                    <a:moveTo>
                      <a:pt x="8842" y="95060"/>
                    </a:moveTo>
                    <a:cubicBezTo>
                      <a:pt x="8705" y="95060"/>
                      <a:pt x="8583" y="95060"/>
                      <a:pt x="8447" y="95030"/>
                    </a:cubicBezTo>
                    <a:cubicBezTo>
                      <a:pt x="7732" y="94908"/>
                      <a:pt x="7109" y="94452"/>
                      <a:pt x="6789" y="93798"/>
                    </a:cubicBezTo>
                    <a:lnTo>
                      <a:pt x="250" y="80842"/>
                    </a:lnTo>
                    <a:cubicBezTo>
                      <a:pt x="22" y="80401"/>
                      <a:pt x="-54" y="79884"/>
                      <a:pt x="38" y="79398"/>
                    </a:cubicBezTo>
                    <a:lnTo>
                      <a:pt x="13997" y="1906"/>
                    </a:lnTo>
                    <a:cubicBezTo>
                      <a:pt x="14104" y="1297"/>
                      <a:pt x="14453" y="765"/>
                      <a:pt x="14955" y="415"/>
                    </a:cubicBezTo>
                    <a:cubicBezTo>
                      <a:pt x="15457" y="66"/>
                      <a:pt x="16080" y="-71"/>
                      <a:pt x="16673" y="35"/>
                    </a:cubicBezTo>
                    <a:lnTo>
                      <a:pt x="33689" y="3107"/>
                    </a:lnTo>
                    <a:cubicBezTo>
                      <a:pt x="34936" y="3335"/>
                      <a:pt x="35773" y="4536"/>
                      <a:pt x="35544" y="5783"/>
                    </a:cubicBezTo>
                    <a:lnTo>
                      <a:pt x="21585" y="83275"/>
                    </a:lnTo>
                    <a:cubicBezTo>
                      <a:pt x="21494" y="83762"/>
                      <a:pt x="21251" y="84203"/>
                      <a:pt x="20901" y="84537"/>
                    </a:cubicBezTo>
                    <a:lnTo>
                      <a:pt x="10423" y="94437"/>
                    </a:lnTo>
                    <a:cubicBezTo>
                      <a:pt x="9998" y="94847"/>
                      <a:pt x="9420" y="95060"/>
                      <a:pt x="8842" y="95060"/>
                    </a:cubicBezTo>
                    <a:close/>
                    <a:moveTo>
                      <a:pt x="4706" y="79443"/>
                    </a:moveTo>
                    <a:lnTo>
                      <a:pt x="9511" y="88947"/>
                    </a:lnTo>
                    <a:lnTo>
                      <a:pt x="17190" y="81694"/>
                    </a:lnTo>
                    <a:lnTo>
                      <a:pt x="30602" y="7213"/>
                    </a:lnTo>
                    <a:lnTo>
                      <a:pt x="18118" y="4962"/>
                    </a:lnTo>
                    <a:lnTo>
                      <a:pt x="4706" y="79428"/>
                    </a:ln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sp>
          <p:nvSpPr>
            <p:cNvPr id="464" name="Content Placeholder 6">
              <a:extLst>
                <a:ext uri="{FF2B5EF4-FFF2-40B4-BE49-F238E27FC236}">
                  <a16:creationId xmlns:a16="http://schemas.microsoft.com/office/drawing/2014/main" id="{39F4A79B-7414-B6BC-1A5B-96E8B1BBB945}"/>
                </a:ext>
              </a:extLst>
            </p:cNvPr>
            <p:cNvSpPr txBox="1">
              <a:spLocks/>
            </p:cNvSpPr>
            <p:nvPr/>
          </p:nvSpPr>
          <p:spPr>
            <a:xfrm>
              <a:off x="2463192" y="3287928"/>
              <a:ext cx="9860582" cy="749362"/>
            </a:xfrm>
            <a:prstGeom prst="roundRect">
              <a:avLst/>
            </a:prstGeom>
            <a:noFill/>
            <a:ln w="19050">
              <a:solidFill>
                <a:srgbClr val="00D1CC"/>
              </a:solidFill>
            </a:ln>
          </p:spPr>
          <p:txBody>
            <a:bodyPr lIns="135000" bIns="0" anchor="ctr" anchorCtr="0"/>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1" indent="0" defTabSz="685800">
                <a:spcBef>
                  <a:spcPts val="0"/>
                </a:spcBef>
                <a:buNone/>
                <a:defRPr/>
              </a:pPr>
              <a:r>
                <a:rPr lang="de-DE" sz="1400">
                  <a:solidFill>
                    <a:srgbClr val="030F3B"/>
                  </a:solidFill>
                  <a:latin typeface="+mn-lt"/>
                </a:rPr>
                <a:t>Aufklärung muss auf die Empfänger zugeschnitten sein und </a:t>
              </a:r>
              <a:r>
                <a:rPr lang="de-DE" sz="1400" b="1">
                  <a:solidFill>
                    <a:srgbClr val="030F3B"/>
                  </a:solidFill>
                  <a:latin typeface="+mn-lt"/>
                </a:rPr>
                <a:t>kulturelle</a:t>
              </a:r>
              <a:r>
                <a:rPr lang="de-DE" sz="1400">
                  <a:solidFill>
                    <a:srgbClr val="030F3B"/>
                  </a:solidFill>
                  <a:latin typeface="+mn-lt"/>
                </a:rPr>
                <a:t>, </a:t>
              </a:r>
              <a:r>
                <a:rPr lang="de-DE" sz="1400" b="1">
                  <a:solidFill>
                    <a:srgbClr val="030F3B"/>
                  </a:solidFill>
                  <a:latin typeface="+mn-lt"/>
                </a:rPr>
                <a:t>sprachliche</a:t>
              </a:r>
              <a:r>
                <a:rPr lang="de-DE" sz="1400">
                  <a:solidFill>
                    <a:srgbClr val="030F3B"/>
                  </a:solidFill>
                  <a:latin typeface="+mn-lt"/>
                </a:rPr>
                <a:t> und </a:t>
              </a:r>
              <a:r>
                <a:rPr lang="de-DE" sz="1400" b="1">
                  <a:solidFill>
                    <a:srgbClr val="030F3B"/>
                  </a:solidFill>
                  <a:latin typeface="+mn-lt"/>
                </a:rPr>
                <a:t>sozioökonomische Faktoren </a:t>
              </a:r>
              <a:r>
                <a:rPr lang="de-DE" sz="1400">
                  <a:solidFill>
                    <a:srgbClr val="030F3B"/>
                  </a:solidFill>
                  <a:latin typeface="+mn-lt"/>
                </a:rPr>
                <a:t>berücksichtigen</a:t>
              </a:r>
              <a:endPar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endParaRPr>
            </a:p>
          </p:txBody>
        </p:sp>
      </p:grpSp>
      <p:grpSp>
        <p:nvGrpSpPr>
          <p:cNvPr id="487" name="Group 66">
            <a:extLst>
              <a:ext uri="{FF2B5EF4-FFF2-40B4-BE49-F238E27FC236}">
                <a16:creationId xmlns:a16="http://schemas.microsoft.com/office/drawing/2014/main" id="{E1DA7E5C-A449-2886-B0D6-4D08709D6E6A}"/>
              </a:ext>
            </a:extLst>
          </p:cNvPr>
          <p:cNvGrpSpPr/>
          <p:nvPr/>
        </p:nvGrpSpPr>
        <p:grpSpPr>
          <a:xfrm>
            <a:off x="562770" y="3121695"/>
            <a:ext cx="8133219" cy="1109770"/>
            <a:chOff x="1479481" y="4273612"/>
            <a:chExt cx="10844292" cy="1339787"/>
          </a:xfrm>
        </p:grpSpPr>
        <p:pic>
          <p:nvPicPr>
            <p:cNvPr id="488" name="Graphic 69" descr="Daily calendar outline">
              <a:extLst>
                <a:ext uri="{FF2B5EF4-FFF2-40B4-BE49-F238E27FC236}">
                  <a16:creationId xmlns:a16="http://schemas.microsoft.com/office/drawing/2014/main" id="{0C625D55-2D10-DC87-640B-C09006CB1A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479481" y="4498075"/>
              <a:ext cx="868890" cy="868890"/>
            </a:xfrm>
            <a:prstGeom prst="rect">
              <a:avLst/>
            </a:prstGeom>
          </p:spPr>
        </p:pic>
        <p:sp>
          <p:nvSpPr>
            <p:cNvPr id="489" name="Content Placeholder 6">
              <a:extLst>
                <a:ext uri="{FF2B5EF4-FFF2-40B4-BE49-F238E27FC236}">
                  <a16:creationId xmlns:a16="http://schemas.microsoft.com/office/drawing/2014/main" id="{F6349BC2-CE7D-7C94-91DE-2E0BC2D1D45F}"/>
                </a:ext>
              </a:extLst>
            </p:cNvPr>
            <p:cNvSpPr txBox="1">
              <a:spLocks/>
            </p:cNvSpPr>
            <p:nvPr/>
          </p:nvSpPr>
          <p:spPr>
            <a:xfrm>
              <a:off x="2463192" y="4273612"/>
              <a:ext cx="9860581" cy="1339787"/>
            </a:xfrm>
            <a:prstGeom prst="roundRect">
              <a:avLst>
                <a:gd name="adj" fmla="val 9463"/>
              </a:avLst>
            </a:prstGeom>
            <a:noFill/>
            <a:ln w="19050">
              <a:solidFill>
                <a:srgbClr val="00D1CC"/>
              </a:solidFill>
            </a:ln>
          </p:spPr>
          <p:txBody>
            <a:bodyPr lIns="135000" bIns="0" anchor="ctr" anchorCtr="0"/>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1" indent="0" defTabSz="685800">
                <a:spcBef>
                  <a:spcPts val="0"/>
                </a:spcBef>
                <a:buNone/>
                <a:defRPr/>
              </a:pPr>
              <a:r>
                <a:rPr lang="de-DE" sz="1400">
                  <a:solidFill>
                    <a:srgbClr val="030F3B"/>
                  </a:solidFill>
                  <a:latin typeface="+mn-lt"/>
                </a:rPr>
                <a:t>Für Kinder mit T1D Stadium 2 wird eine </a:t>
              </a:r>
              <a:r>
                <a:rPr lang="de-DE" sz="1400" b="1">
                  <a:solidFill>
                    <a:srgbClr val="030F3B"/>
                  </a:solidFill>
                  <a:latin typeface="+mn-lt"/>
                </a:rPr>
                <a:t>halbjährliche Untersuchung durch einen (Kinder-)Endokrinologen/Diabetologen oder Diabetesberater </a:t>
              </a:r>
              <a:r>
                <a:rPr lang="de-DE" sz="1400">
                  <a:solidFill>
                    <a:srgbClr val="030F3B"/>
                  </a:solidFill>
                  <a:latin typeface="+mn-lt"/>
                </a:rPr>
                <a:t>empfohlen, um das Verständnis der Erkrankung und die Erwartungen hinsichtlich ihres Verlaufs zu vertiefen</a:t>
              </a:r>
              <a:endPar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endParaRPr>
            </a:p>
          </p:txBody>
        </p:sp>
      </p:grpSp>
    </p:spTree>
    <p:extLst>
      <p:ext uri="{BB962C8B-B14F-4D97-AF65-F5344CB8AC3E}">
        <p14:creationId xmlns:p14="http://schemas.microsoft.com/office/powerpoint/2010/main" val="41162473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1000"/>
                                        <p:tgtEl>
                                          <p:spTgt spid="63"/>
                                        </p:tgtEl>
                                      </p:cBhvr>
                                    </p:animEffect>
                                    <p:anim calcmode="lin" valueType="num">
                                      <p:cBhvr>
                                        <p:cTn id="8" dur="1000" fill="hold"/>
                                        <p:tgtEl>
                                          <p:spTgt spid="63"/>
                                        </p:tgtEl>
                                        <p:attrNameLst>
                                          <p:attrName>ppt_x</p:attrName>
                                        </p:attrNameLst>
                                      </p:cBhvr>
                                      <p:tavLst>
                                        <p:tav tm="0">
                                          <p:val>
                                            <p:strVal val="#ppt_x"/>
                                          </p:val>
                                        </p:tav>
                                        <p:tav tm="100000">
                                          <p:val>
                                            <p:strVal val="#ppt_x"/>
                                          </p:val>
                                        </p:tav>
                                      </p:tavLst>
                                    </p:anim>
                                    <p:anim calcmode="lin" valueType="num">
                                      <p:cBhvr>
                                        <p:cTn id="9" dur="1000" fill="hold"/>
                                        <p:tgtEl>
                                          <p:spTgt spid="6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62"/>
                                        </p:tgtEl>
                                        <p:attrNameLst>
                                          <p:attrName>style.visibility</p:attrName>
                                        </p:attrNameLst>
                                      </p:cBhvr>
                                      <p:to>
                                        <p:strVal val="visible"/>
                                      </p:to>
                                    </p:set>
                                    <p:animEffect transition="in" filter="fade">
                                      <p:cBhvr>
                                        <p:cTn id="14" dur="1000"/>
                                        <p:tgtEl>
                                          <p:spTgt spid="462"/>
                                        </p:tgtEl>
                                      </p:cBhvr>
                                    </p:animEffect>
                                    <p:anim calcmode="lin" valueType="num">
                                      <p:cBhvr>
                                        <p:cTn id="15" dur="1000" fill="hold"/>
                                        <p:tgtEl>
                                          <p:spTgt spid="462"/>
                                        </p:tgtEl>
                                        <p:attrNameLst>
                                          <p:attrName>ppt_x</p:attrName>
                                        </p:attrNameLst>
                                      </p:cBhvr>
                                      <p:tavLst>
                                        <p:tav tm="0">
                                          <p:val>
                                            <p:strVal val="#ppt_x"/>
                                          </p:val>
                                        </p:tav>
                                        <p:tav tm="100000">
                                          <p:val>
                                            <p:strVal val="#ppt_x"/>
                                          </p:val>
                                        </p:tav>
                                      </p:tavLst>
                                    </p:anim>
                                    <p:anim calcmode="lin" valueType="num">
                                      <p:cBhvr>
                                        <p:cTn id="16" dur="1000" fill="hold"/>
                                        <p:tgtEl>
                                          <p:spTgt spid="462"/>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87"/>
                                        </p:tgtEl>
                                        <p:attrNameLst>
                                          <p:attrName>style.visibility</p:attrName>
                                        </p:attrNameLst>
                                      </p:cBhvr>
                                      <p:to>
                                        <p:strVal val="visible"/>
                                      </p:to>
                                    </p:set>
                                    <p:animEffect transition="in" filter="fade">
                                      <p:cBhvr>
                                        <p:cTn id="21" dur="1000"/>
                                        <p:tgtEl>
                                          <p:spTgt spid="487"/>
                                        </p:tgtEl>
                                      </p:cBhvr>
                                    </p:animEffect>
                                    <p:anim calcmode="lin" valueType="num">
                                      <p:cBhvr>
                                        <p:cTn id="22" dur="1000" fill="hold"/>
                                        <p:tgtEl>
                                          <p:spTgt spid="487"/>
                                        </p:tgtEl>
                                        <p:attrNameLst>
                                          <p:attrName>ppt_x</p:attrName>
                                        </p:attrNameLst>
                                      </p:cBhvr>
                                      <p:tavLst>
                                        <p:tav tm="0">
                                          <p:val>
                                            <p:strVal val="#ppt_x"/>
                                          </p:val>
                                        </p:tav>
                                        <p:tav tm="100000">
                                          <p:val>
                                            <p:strVal val="#ppt_x"/>
                                          </p:val>
                                        </p:tav>
                                      </p:tavLst>
                                    </p:anim>
                                    <p:anim calcmode="lin" valueType="num">
                                      <p:cBhvr>
                                        <p:cTn id="23" dur="1000" fill="hold"/>
                                        <p:tgtEl>
                                          <p:spTgt spid="48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6DE176D-AE95-6A9A-197C-4A13EFEB9334}"/>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BF2247F5-045F-611E-B584-A7F16B44F742}"/>
              </a:ext>
            </a:extLst>
          </p:cNvPr>
          <p:cNvSpPr txBox="1">
            <a:spLocks/>
          </p:cNvSpPr>
          <p:nvPr/>
        </p:nvSpPr>
        <p:spPr>
          <a:xfrm>
            <a:off x="335924"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In der Kommunikation kommt es auf die Sprache an</a:t>
            </a:r>
            <a:r>
              <a:rPr kumimoji="0" lang="de-DE" sz="2000" b="1" i="0" u="none" strike="noStrike" kern="1200" cap="none" spc="0" normalizeH="0" baseline="30000" noProof="0">
                <a:ln>
                  <a:noFill/>
                </a:ln>
                <a:solidFill>
                  <a:srgbClr val="7030A0"/>
                </a:solidFill>
                <a:effectLst/>
                <a:uLnTx/>
                <a:uFillTx/>
                <a:latin typeface="Verdana"/>
                <a:ea typeface="+mn-ea"/>
                <a:cs typeface="+mn-cs"/>
              </a:rPr>
              <a:t>1-4</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0175C6AB-73FB-3579-2071-A59D92E8C727}"/>
              </a:ext>
            </a:extLst>
          </p:cNvPr>
          <p:cNvSpPr txBox="1">
            <a:spLocks/>
          </p:cNvSpPr>
          <p:nvPr/>
        </p:nvSpPr>
        <p:spPr>
          <a:xfrm>
            <a:off x="426680" y="4770634"/>
            <a:ext cx="8343004"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T1D: Typ-1-Diabetes.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a:t>
            </a:r>
            <a:r>
              <a:rPr lang="de" sz="600">
                <a:solidFill>
                  <a:srgbClr val="404040"/>
                </a:solidFill>
                <a:latin typeface="+mn-lt"/>
                <a:ea typeface="Arial"/>
                <a:cs typeface="Arial"/>
              </a:rPr>
              <a:t>Bell K. JDRF – Parallel Session 04 – International Consensus Monitoring Guidance for Presymptomatic (Early Stage) Type 1 Diabetes – Implications for Research and Clinical Care. Invited Speaker Abstract # ISO13 / #1235; präsentiert beim ATTD 2024 in Florenz, Italien. S. A-7 Abstractband, erhältlich unter </a:t>
            </a:r>
            <a:r>
              <a:rPr lang="de-DE" sz="600">
                <a:solidFill>
                  <a:srgbClr val="404040"/>
                </a:solidFill>
                <a:latin typeface="+mn-lt"/>
                <a:ea typeface="Arial"/>
                <a:cs typeface="Arial"/>
                <a:hlinkClick r:id="rId4">
                  <a:extLst>
                    <a:ext uri="{A12FA001-AC4F-418D-AE19-62706E023703}">
                      <ahyp:hlinkClr xmlns:ahyp="http://schemas.microsoft.com/office/drawing/2018/hyperlinkcolor" val="tx"/>
                    </a:ext>
                  </a:extLst>
                </a:hlinkClick>
              </a:rPr>
              <a:t>https://www.liebertpub.com/doi/10.1089/dia.2024.2525.abstracts</a:t>
            </a:r>
            <a:r>
              <a:rPr lang="de-DE" sz="600">
                <a:solidFill>
                  <a:srgbClr val="404040"/>
                </a:solidFill>
                <a:latin typeface="+mn-lt"/>
                <a:ea typeface="Arial"/>
                <a:cs typeface="Arial"/>
              </a:rPr>
              <a:t>. Zuletzt abgerufen am 12.01.2026. </a:t>
            </a:r>
            <a:r>
              <a:rPr lang="de-DE" sz="600" b="1">
                <a:solidFill>
                  <a:srgbClr val="404040"/>
                </a:solidFill>
                <a:latin typeface="+mn-lt"/>
                <a:ea typeface="Arial"/>
                <a:cs typeface="Arial"/>
              </a:rPr>
              <a:t>2.</a:t>
            </a:r>
            <a:r>
              <a:rPr lang="de-DE" sz="600">
                <a:solidFill>
                  <a:srgbClr val="404040"/>
                </a:solidFill>
                <a:latin typeface="+mn-lt"/>
                <a:ea typeface="Arial"/>
                <a:cs typeface="Arial"/>
              </a:rPr>
              <a:t> </a:t>
            </a:r>
            <a:r>
              <a:rPr kumimoji="0" lang="de" sz="600" b="0" i="0" u="none" strike="noStrike" kern="1200" cap="none" spc="0" normalizeH="0" baseline="0" noProof="0">
                <a:ln>
                  <a:noFill/>
                </a:ln>
                <a:solidFill>
                  <a:srgbClr val="404040"/>
                </a:solidFill>
                <a:effectLst/>
                <a:uLnTx/>
                <a:uFillTx/>
                <a:latin typeface="+mn-lt"/>
                <a:ea typeface="Arial"/>
                <a:cs typeface="Arial"/>
              </a:rPr>
              <a:t>Whyte MB </a:t>
            </a:r>
            <a:r>
              <a:rPr kumimoji="0" lang="de" sz="600" b="0" i="1" u="none" strike="noStrike" kern="1200" cap="none" spc="0" normalizeH="0" baseline="0" noProof="0">
                <a:ln>
                  <a:noFill/>
                </a:ln>
                <a:solidFill>
                  <a:srgbClr val="404040"/>
                </a:solidFill>
                <a:effectLst/>
                <a:uLnTx/>
                <a:uFillTx/>
                <a:latin typeface="+mn-lt"/>
                <a:ea typeface="Arial"/>
                <a:cs typeface="Arial"/>
              </a:rPr>
              <a:t>et al. </a:t>
            </a:r>
            <a:r>
              <a:rPr lang="de-DE" sz="600" i="1" err="1">
                <a:solidFill>
                  <a:srgbClr val="404040"/>
                </a:solidFill>
                <a:latin typeface="+mn-lt"/>
              </a:rPr>
              <a:t>Humanit</a:t>
            </a:r>
            <a:r>
              <a:rPr lang="de-DE" sz="600" i="1">
                <a:solidFill>
                  <a:srgbClr val="404040"/>
                </a:solidFill>
                <a:latin typeface="+mn-lt"/>
              </a:rPr>
              <a:t> </a:t>
            </a:r>
            <a:r>
              <a:rPr lang="de-DE" sz="600" i="1" err="1">
                <a:solidFill>
                  <a:srgbClr val="404040"/>
                </a:solidFill>
                <a:latin typeface="+mn-lt"/>
              </a:rPr>
              <a:t>Soc</a:t>
            </a:r>
            <a:r>
              <a:rPr lang="de-DE" sz="600" i="1">
                <a:solidFill>
                  <a:srgbClr val="404040"/>
                </a:solidFill>
                <a:latin typeface="+mn-lt"/>
              </a:rPr>
              <a:t> </a:t>
            </a:r>
            <a:r>
              <a:rPr lang="de-DE" sz="600" i="1" err="1">
                <a:solidFill>
                  <a:srgbClr val="404040"/>
                </a:solidFill>
                <a:latin typeface="+mn-lt"/>
              </a:rPr>
              <a:t>Sci</a:t>
            </a:r>
            <a:r>
              <a:rPr lang="de-DE" sz="600" i="1">
                <a:solidFill>
                  <a:srgbClr val="404040"/>
                </a:solidFill>
                <a:latin typeface="+mn-lt"/>
              </a:rPr>
              <a:t> Commun </a:t>
            </a:r>
            <a:r>
              <a:rPr lang="de-DE" sz="600">
                <a:solidFill>
                  <a:srgbClr val="404040"/>
                </a:solidFill>
                <a:latin typeface="+mn-lt"/>
              </a:rPr>
              <a:t>2024; 11: 357</a:t>
            </a:r>
            <a:r>
              <a:rPr kumimoji="0" lang="de" sz="600" b="0" i="0" u="none" strike="noStrike" kern="1200" cap="none" spc="0" normalizeH="0" baseline="0" noProof="0">
                <a:ln>
                  <a:noFill/>
                </a:ln>
                <a:solidFill>
                  <a:srgbClr val="404040"/>
                </a:solidFill>
                <a:effectLst/>
                <a:uLnTx/>
                <a:uFillTx/>
                <a:latin typeface="+mn-lt"/>
                <a:ea typeface="Arial"/>
                <a:cs typeface="Arial"/>
              </a:rPr>
              <a:t>. </a:t>
            </a:r>
            <a:r>
              <a:rPr kumimoji="0" lang="de" sz="600" b="1" i="0" u="none" strike="noStrike" kern="1200" cap="none" spc="0" normalizeH="0" baseline="0" noProof="0">
                <a:ln>
                  <a:noFill/>
                </a:ln>
                <a:solidFill>
                  <a:srgbClr val="404040"/>
                </a:solidFill>
                <a:effectLst/>
                <a:uLnTx/>
                <a:uFillTx/>
                <a:latin typeface="+mn-lt"/>
                <a:ea typeface="Arial"/>
                <a:cs typeface="Arial"/>
              </a:rPr>
              <a:t>3.</a:t>
            </a:r>
            <a:r>
              <a:rPr kumimoji="0" lang="de" sz="600" b="0" i="0" u="none" strike="noStrike" kern="1200" cap="none" spc="0" normalizeH="0" baseline="0" noProof="0">
                <a:ln>
                  <a:noFill/>
                </a:ln>
                <a:solidFill>
                  <a:srgbClr val="404040"/>
                </a:solidFill>
                <a:effectLst/>
                <a:uLnTx/>
                <a:uFillTx/>
                <a:latin typeface="+mn-lt"/>
                <a:ea typeface="Arial"/>
                <a:cs typeface="Arial"/>
              </a:rPr>
              <a:t> Diabetes Australia. </a:t>
            </a:r>
            <a:r>
              <a:rPr lang="de" sz="600">
                <a:solidFill>
                  <a:srgbClr val="404040"/>
                </a:solidFill>
                <a:latin typeface="+mn-lt"/>
                <a:ea typeface="Arial"/>
                <a:cs typeface="Arial"/>
              </a:rPr>
              <a:t>Position Statement. Erhältlich unter </a:t>
            </a:r>
            <a:r>
              <a:rPr lang="de-DE" sz="600">
                <a:solidFill>
                  <a:srgbClr val="404040"/>
                </a:solidFill>
                <a:latin typeface="+mn-lt"/>
                <a:ea typeface="Arial"/>
                <a:cs typeface="Arial"/>
                <a:hlinkClick r:id="rId5">
                  <a:extLst>
                    <a:ext uri="{A12FA001-AC4F-418D-AE19-62706E023703}">
                      <ahyp:hlinkClr xmlns:ahyp="http://schemas.microsoft.com/office/drawing/2018/hyperlinkcolor" val="tx"/>
                    </a:ext>
                  </a:extLst>
                </a:hlinkClick>
              </a:rPr>
              <a:t>https://diabetesaustralia.com.au/wp-content/uploads/Language-Matters-2021-Diabetes-Australia-Position-Statement-1.pdf</a:t>
            </a:r>
            <a:r>
              <a:rPr lang="de-DE" sz="600">
                <a:solidFill>
                  <a:srgbClr val="404040"/>
                </a:solidFill>
                <a:latin typeface="+mn-lt"/>
                <a:ea typeface="Arial"/>
                <a:cs typeface="Arial"/>
              </a:rPr>
              <a:t>. Zuletzt abgerufen am 12.01.2026. </a:t>
            </a:r>
            <a:r>
              <a:rPr lang="de-DE" sz="600" b="1">
                <a:solidFill>
                  <a:srgbClr val="404040"/>
                </a:solidFill>
                <a:latin typeface="+mn-lt"/>
                <a:ea typeface="Arial"/>
                <a:cs typeface="Arial"/>
              </a:rPr>
              <a:t>4.</a:t>
            </a:r>
            <a:r>
              <a:rPr lang="de-DE" sz="600">
                <a:solidFill>
                  <a:srgbClr val="404040"/>
                </a:solidFill>
                <a:latin typeface="+mn-lt"/>
                <a:ea typeface="Arial"/>
                <a:cs typeface="Arial"/>
              </a:rPr>
              <a:t> Simmons KMW </a:t>
            </a:r>
            <a:r>
              <a:rPr lang="de-DE" sz="600" i="1">
                <a:solidFill>
                  <a:srgbClr val="404040"/>
                </a:solidFill>
                <a:latin typeface="+mn-lt"/>
                <a:ea typeface="Arial"/>
                <a:cs typeface="Arial"/>
              </a:rPr>
              <a:t>et al. Diabetes </a:t>
            </a:r>
            <a:r>
              <a:rPr lang="de-DE" sz="600" i="1" err="1">
                <a:solidFill>
                  <a:srgbClr val="404040"/>
                </a:solidFill>
                <a:latin typeface="+mn-lt"/>
                <a:ea typeface="Arial"/>
                <a:cs typeface="Arial"/>
              </a:rPr>
              <a:t>Technol</a:t>
            </a:r>
            <a:r>
              <a:rPr lang="de-DE" sz="600" i="1">
                <a:solidFill>
                  <a:srgbClr val="404040"/>
                </a:solidFill>
                <a:latin typeface="+mn-lt"/>
                <a:ea typeface="Arial"/>
                <a:cs typeface="Arial"/>
              </a:rPr>
              <a:t> </a:t>
            </a:r>
            <a:r>
              <a:rPr lang="de-DE" sz="600" i="1" err="1">
                <a:solidFill>
                  <a:srgbClr val="404040"/>
                </a:solidFill>
                <a:latin typeface="+mn-lt"/>
                <a:ea typeface="Arial"/>
                <a:cs typeface="Arial"/>
              </a:rPr>
              <a:t>Ther</a:t>
            </a:r>
            <a:r>
              <a:rPr lang="de-DE" sz="600" i="1">
                <a:solidFill>
                  <a:srgbClr val="404040"/>
                </a:solidFill>
                <a:latin typeface="+mn-lt"/>
                <a:ea typeface="Arial"/>
                <a:cs typeface="Arial"/>
              </a:rPr>
              <a:t> </a:t>
            </a:r>
            <a:r>
              <a:rPr lang="de-DE" sz="600">
                <a:solidFill>
                  <a:srgbClr val="404040"/>
                </a:solidFill>
                <a:latin typeface="+mn-lt"/>
                <a:ea typeface="Arial"/>
                <a:cs typeface="Arial"/>
              </a:rPr>
              <a:t>2023; 25: 790</a:t>
            </a:r>
            <a:r>
              <a:rPr lang="de-DE" sz="600">
                <a:solidFill>
                  <a:srgbClr val="404040"/>
                </a:solidFill>
                <a:latin typeface="+mn-lt"/>
              </a:rPr>
              <a:t>–</a:t>
            </a:r>
            <a:r>
              <a:rPr lang="de-DE" sz="600">
                <a:solidFill>
                  <a:srgbClr val="404040"/>
                </a:solidFill>
                <a:latin typeface="+mn-lt"/>
                <a:ea typeface="Arial"/>
                <a:cs typeface="Arial"/>
              </a:rPr>
              <a:t>9. </a:t>
            </a:r>
            <a:r>
              <a:rPr lang="de-DE" sz="600" b="1">
                <a:solidFill>
                  <a:srgbClr val="404040"/>
                </a:solidFill>
                <a:latin typeface="+mn-lt"/>
                <a:ea typeface="Arial"/>
                <a:cs typeface="Arial"/>
              </a:rPr>
              <a:t>5.</a:t>
            </a:r>
            <a:r>
              <a:rPr lang="de-DE" sz="600">
                <a:solidFill>
                  <a:srgbClr val="404040"/>
                </a:solidFill>
                <a:latin typeface="+mn-lt"/>
                <a:ea typeface="Arial"/>
                <a:cs typeface="Arial"/>
              </a:rPr>
              <a:t> </a:t>
            </a:r>
            <a:r>
              <a:rPr lang="de" sz="600">
                <a:solidFill>
                  <a:srgbClr val="404040"/>
                </a:solidFill>
                <a:latin typeface="+mn-lt"/>
                <a:ea typeface="Arial"/>
                <a:cs typeface="Arial"/>
              </a:rPr>
              <a:t>Phillip M </a:t>
            </a:r>
            <a:r>
              <a:rPr lang="de" sz="600" i="1">
                <a:solidFill>
                  <a:srgbClr val="404040"/>
                </a:solidFill>
                <a:latin typeface="+mn-lt"/>
                <a:ea typeface="Arial"/>
                <a:cs typeface="Arial"/>
              </a:rPr>
              <a:t>et al. </a:t>
            </a:r>
            <a:r>
              <a:rPr lang="de-DE" sz="600" i="1">
                <a:solidFill>
                  <a:srgbClr val="404040"/>
                </a:solidFill>
                <a:latin typeface="+mn-lt"/>
              </a:rPr>
              <a:t>Diabetes Care </a:t>
            </a:r>
            <a:r>
              <a:rPr lang="de-DE" sz="600">
                <a:solidFill>
                  <a:srgbClr val="404040"/>
                </a:solidFill>
                <a:latin typeface="+mn-lt"/>
              </a:rPr>
              <a:t>2024; 47: 1276–98.</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grpSp>
        <p:nvGrpSpPr>
          <p:cNvPr id="29" name="Group 68">
            <a:extLst>
              <a:ext uri="{FF2B5EF4-FFF2-40B4-BE49-F238E27FC236}">
                <a16:creationId xmlns:a16="http://schemas.microsoft.com/office/drawing/2014/main" id="{41E29559-5EF7-3374-45B5-AB824125D696}"/>
              </a:ext>
            </a:extLst>
          </p:cNvPr>
          <p:cNvGrpSpPr/>
          <p:nvPr/>
        </p:nvGrpSpPr>
        <p:grpSpPr>
          <a:xfrm>
            <a:off x="434341" y="1106437"/>
            <a:ext cx="8444133" cy="562022"/>
            <a:chOff x="1214121" y="1560801"/>
            <a:chExt cx="10825479" cy="749362"/>
          </a:xfrm>
        </p:grpSpPr>
        <p:sp>
          <p:nvSpPr>
            <p:cNvPr id="30" name="Content Placeholder 6">
              <a:extLst>
                <a:ext uri="{FF2B5EF4-FFF2-40B4-BE49-F238E27FC236}">
                  <a16:creationId xmlns:a16="http://schemas.microsoft.com/office/drawing/2014/main" id="{6BA8F128-6556-C1BC-A92B-3644D899F4C5}"/>
                </a:ext>
              </a:extLst>
            </p:cNvPr>
            <p:cNvSpPr txBox="1">
              <a:spLocks/>
            </p:cNvSpPr>
            <p:nvPr/>
          </p:nvSpPr>
          <p:spPr>
            <a:xfrm>
              <a:off x="1214121" y="1560801"/>
              <a:ext cx="3515360" cy="749362"/>
            </a:xfrm>
            <a:prstGeom prst="roundRect">
              <a:avLst/>
            </a:prstGeom>
            <a:noFill/>
            <a:ln w="19050">
              <a:solidFill>
                <a:srgbClr val="00D1CC"/>
              </a:solidFill>
            </a:ln>
          </p:spPr>
          <p:txBody>
            <a:bodyPr lIns="756000" bIns="0" anchor="ctr" anchorCtr="0"/>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6858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Finden Sie die </a:t>
              </a:r>
              <a:r>
                <a:rPr kumimoji="0" lang="en-US" sz="12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richtige</a:t>
              </a:r>
              <a:r>
                <a:rPr kumimoji="0" lang="en-US" sz="12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Balance</a:t>
              </a:r>
            </a:p>
          </p:txBody>
        </p:sp>
        <p:sp>
          <p:nvSpPr>
            <p:cNvPr id="31" name="Rectangle 13">
              <a:extLst>
                <a:ext uri="{FF2B5EF4-FFF2-40B4-BE49-F238E27FC236}">
                  <a16:creationId xmlns:a16="http://schemas.microsoft.com/office/drawing/2014/main" id="{E6856B7C-4975-8044-E371-BB77078F25EA}"/>
                </a:ext>
              </a:extLst>
            </p:cNvPr>
            <p:cNvSpPr/>
            <p:nvPr/>
          </p:nvSpPr>
          <p:spPr>
            <a:xfrm>
              <a:off x="4929143" y="1633185"/>
              <a:ext cx="7110457" cy="676604"/>
            </a:xfrm>
            <a:prstGeom prst="rect">
              <a:avLst/>
            </a:prstGeom>
            <a:noFill/>
            <a:ln w="25400" cap="flat" cmpd="sng" algn="ctr">
              <a:noFill/>
              <a:prstDash val="solid"/>
            </a:ln>
            <a:effectLst/>
          </p:spPr>
          <p:txBody>
            <a:bodyPr lIns="0" tIns="0" rIns="0" bIns="0" rtlCol="0" anchor="t"/>
            <a:lstStyle/>
            <a:p>
              <a:pPr marL="107156" marR="0" lvl="1" indent="-107156" defTabSz="685800" eaLnBrk="1" fontAlgn="auto" latinLnBrk="0" hangingPunct="1">
                <a:lnSpc>
                  <a:spcPct val="90000"/>
                </a:lnSpc>
                <a:spcBef>
                  <a:spcPts val="600"/>
                </a:spcBef>
                <a:spcAft>
                  <a:spcPts val="0"/>
                </a:spcAft>
                <a:buClr>
                  <a:srgbClr val="030F3B"/>
                </a:buClr>
                <a:buSzTx/>
                <a:buFont typeface="Arial" panose="020B0604020202020204" pitchFamily="34" charset="0"/>
                <a:buChar char="•"/>
                <a:tabLst/>
                <a:defRPr/>
              </a:pPr>
              <a:r>
                <a:rPr kumimoji="0" lang="en-US" sz="1100" b="0" i="0" u="none" strike="noStrike" kern="0" cap="none" spc="0" normalizeH="0" baseline="0" noProof="0" err="1">
                  <a:ln>
                    <a:noFill/>
                  </a:ln>
                  <a:solidFill>
                    <a:srgbClr val="030F3B"/>
                  </a:solidFill>
                  <a:effectLst/>
                  <a:uLnTx/>
                  <a:uFillTx/>
                  <a:cs typeface="Poppins" panose="00000500000000000000" pitchFamily="2" charset="0"/>
                </a:rPr>
                <a:t>Streben</a:t>
              </a:r>
              <a:r>
                <a:rPr kumimoji="0" lang="en-US" sz="1100" b="0" i="0" u="none" strike="noStrike" kern="0" cap="none" spc="0" normalizeH="0" baseline="0" noProof="0">
                  <a:ln>
                    <a:noFill/>
                  </a:ln>
                  <a:solidFill>
                    <a:srgbClr val="030F3B"/>
                  </a:solidFill>
                  <a:effectLst/>
                  <a:uLnTx/>
                  <a:uFillTx/>
                  <a:cs typeface="Poppins" panose="00000500000000000000" pitchFamily="2" charset="0"/>
                </a:rPr>
                <a:t> Sie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einen</a:t>
              </a:r>
              <a:r>
                <a:rPr kumimoji="0" lang="en-US" sz="1100" b="0" i="0" u="none" strike="noStrike" kern="0" cap="none" spc="0" normalizeH="0" baseline="0" noProof="0">
                  <a:ln>
                    <a:noFill/>
                  </a:ln>
                  <a:solidFill>
                    <a:srgbClr val="030F3B"/>
                  </a:solidFill>
                  <a:effectLst/>
                  <a:uLnTx/>
                  <a:uFillTx/>
                  <a:cs typeface="Poppins" panose="00000500000000000000" pitchFamily="2" charset="0"/>
                </a:rPr>
                <a:t>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Tonfall</a:t>
              </a:r>
              <a:r>
                <a:rPr kumimoji="0" lang="en-US" sz="1100" b="0"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gesunder</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Achtsamkeit</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i="0" u="none" strike="noStrike" kern="0" cap="none" spc="0" normalizeH="0" baseline="0" noProof="0">
                  <a:ln>
                    <a:noFill/>
                  </a:ln>
                  <a:solidFill>
                    <a:srgbClr val="030F3B"/>
                  </a:solidFill>
                  <a:effectLst/>
                  <a:uLnTx/>
                  <a:uFillTx/>
                  <a:cs typeface="Poppins" panose="00000500000000000000" pitchFamily="2" charset="0"/>
                </a:rPr>
                <a:t>an</a:t>
              </a:r>
              <a:r>
                <a:rPr kumimoji="0" lang="en-US" sz="1100" b="0" i="0" u="none" strike="noStrike" kern="0" cap="none" spc="0" normalizeH="0" baseline="0" noProof="0">
                  <a:ln>
                    <a:noFill/>
                  </a:ln>
                  <a:solidFill>
                    <a:srgbClr val="030F3B"/>
                  </a:solidFill>
                  <a:effectLst/>
                  <a:uLnTx/>
                  <a:uFillTx/>
                  <a:cs typeface="Poppins" panose="00000500000000000000" pitchFamily="2" charset="0"/>
                </a:rPr>
                <a:t>,</a:t>
              </a:r>
              <a:br>
                <a:rPr kumimoji="0" lang="en-US" sz="1100" b="0" i="0" u="none" strike="noStrike" kern="0" cap="none" spc="0" normalizeH="0" baseline="0" noProof="0">
                  <a:ln>
                    <a:noFill/>
                  </a:ln>
                  <a:solidFill>
                    <a:srgbClr val="030F3B"/>
                  </a:solidFill>
                  <a:effectLst/>
                  <a:uLnTx/>
                  <a:uFillTx/>
                  <a:cs typeface="Poppins" panose="00000500000000000000" pitchFamily="2" charset="0"/>
                </a:rPr>
              </a:br>
              <a:r>
                <a:rPr kumimoji="0" lang="en-US" sz="1100" b="0" i="0" u="none" strike="noStrike" kern="0" cap="none" spc="0" normalizeH="0" baseline="0" noProof="0" err="1">
                  <a:ln>
                    <a:noFill/>
                  </a:ln>
                  <a:solidFill>
                    <a:srgbClr val="030F3B"/>
                  </a:solidFill>
                  <a:effectLst/>
                  <a:uLnTx/>
                  <a:uFillTx/>
                  <a:cs typeface="Poppins" panose="00000500000000000000" pitchFamily="2" charset="0"/>
                </a:rPr>
                <a:t>ohne</a:t>
              </a:r>
              <a:r>
                <a:rPr kumimoji="0" lang="en-US" sz="1100" b="0" i="0" u="none" strike="noStrike" kern="0" cap="none" spc="0" normalizeH="0" baseline="0" noProof="0">
                  <a:ln>
                    <a:noFill/>
                  </a:ln>
                  <a:solidFill>
                    <a:srgbClr val="030F3B"/>
                  </a:solidFill>
                  <a:effectLst/>
                  <a:uLnTx/>
                  <a:uFillTx/>
                  <a:cs typeface="Poppins" panose="00000500000000000000" pitchFamily="2" charset="0"/>
                </a:rPr>
                <a:t> zu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viel</a:t>
              </a:r>
              <a:r>
                <a:rPr kumimoji="0" lang="en-US" sz="1100" b="0" i="0" u="none" strike="noStrike" kern="0" cap="none" spc="0" normalizeH="0" baseline="0" noProof="0">
                  <a:ln>
                    <a:noFill/>
                  </a:ln>
                  <a:solidFill>
                    <a:srgbClr val="030F3B"/>
                  </a:solidFill>
                  <a:effectLst/>
                  <a:uLnTx/>
                  <a:uFillTx/>
                  <a:cs typeface="Poppins" panose="00000500000000000000" pitchFamily="2" charset="0"/>
                </a:rPr>
                <a:t> Angst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oder</a:t>
              </a:r>
              <a:r>
                <a:rPr kumimoji="0" lang="en-US" sz="1100" b="0" i="0" u="none" strike="noStrike" kern="0" cap="none" spc="0" normalizeH="0" baseline="0" noProof="0">
                  <a:ln>
                    <a:noFill/>
                  </a:ln>
                  <a:solidFill>
                    <a:srgbClr val="030F3B"/>
                  </a:solidFill>
                  <a:effectLst/>
                  <a:uLnTx/>
                  <a:uFillTx/>
                  <a:cs typeface="Poppins" panose="00000500000000000000" pitchFamily="2" charset="0"/>
                </a:rPr>
                <a:t> zu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wenig</a:t>
              </a:r>
              <a:r>
                <a:rPr kumimoji="0" lang="en-US" sz="1100" b="0" i="0" u="none" strike="noStrike" kern="0" cap="none" spc="0" normalizeH="0" baseline="0" noProof="0">
                  <a:ln>
                    <a:noFill/>
                  </a:ln>
                  <a:solidFill>
                    <a:srgbClr val="030F3B"/>
                  </a:solidFill>
                  <a:effectLst/>
                  <a:uLnTx/>
                  <a:uFillTx/>
                  <a:cs typeface="Poppins" panose="00000500000000000000" pitchFamily="2" charset="0"/>
                </a:rPr>
                <a:t>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Besorgnis</a:t>
              </a:r>
              <a:r>
                <a:rPr kumimoji="0" lang="en-US" sz="1100" b="0" i="0" u="none" strike="noStrike" kern="0" cap="none" spc="0" normalizeH="0" baseline="0" noProof="0">
                  <a:ln>
                    <a:noFill/>
                  </a:ln>
                  <a:solidFill>
                    <a:srgbClr val="030F3B"/>
                  </a:solidFill>
                  <a:effectLst/>
                  <a:uLnTx/>
                  <a:uFillTx/>
                  <a:cs typeface="Poppins" panose="00000500000000000000" pitchFamily="2" charset="0"/>
                </a:rPr>
                <a:t> auszudrücken</a:t>
              </a:r>
              <a:r>
                <a:rPr kumimoji="0" lang="en-US" sz="1100" b="0" i="0" u="none" strike="noStrike" kern="0" cap="none" spc="0" normalizeH="0" baseline="30000" noProof="0">
                  <a:ln>
                    <a:noFill/>
                  </a:ln>
                  <a:solidFill>
                    <a:srgbClr val="030F3B"/>
                  </a:solidFill>
                  <a:effectLst/>
                  <a:uLnTx/>
                  <a:uFillTx/>
                  <a:cs typeface="Poppins" panose="00000500000000000000" pitchFamily="2" charset="0"/>
                </a:rPr>
                <a:t>1</a:t>
              </a:r>
            </a:p>
            <a:p>
              <a:pPr marL="107156" marR="0" lvl="1" indent="-107156" defTabSz="685800" eaLnBrk="1" fontAlgn="auto" latinLnBrk="0" hangingPunct="1">
                <a:lnSpc>
                  <a:spcPct val="90000"/>
                </a:lnSpc>
                <a:spcBef>
                  <a:spcPts val="600"/>
                </a:spcBef>
                <a:spcAft>
                  <a:spcPts val="0"/>
                </a:spcAft>
                <a:buClr>
                  <a:srgbClr val="030F3B"/>
                </a:buClr>
                <a:buSzTx/>
                <a:buFont typeface="Arial" panose="020B0604020202020204" pitchFamily="34" charset="0"/>
                <a:buChar char="•"/>
                <a:tabLst/>
                <a:defRPr/>
              </a:pPr>
              <a:r>
                <a:rPr kumimoji="0" lang="en-US" sz="1100" b="0" i="0" u="none" strike="noStrike" kern="0" cap="none" spc="0" normalizeH="0" baseline="0" noProof="0" err="1">
                  <a:ln>
                    <a:noFill/>
                  </a:ln>
                  <a:solidFill>
                    <a:srgbClr val="030F3B"/>
                  </a:solidFill>
                  <a:effectLst/>
                  <a:uLnTx/>
                  <a:uFillTx/>
                  <a:cs typeface="Poppins" panose="00000500000000000000" pitchFamily="2" charset="0"/>
                </a:rPr>
                <a:t>Drücken</a:t>
              </a:r>
              <a:r>
                <a:rPr kumimoji="0" lang="en-US" sz="1100" b="0" i="0" u="none" strike="noStrike" kern="0" cap="none" spc="0" normalizeH="0" baseline="0" noProof="0">
                  <a:ln>
                    <a:noFill/>
                  </a:ln>
                  <a:solidFill>
                    <a:srgbClr val="030F3B"/>
                  </a:solidFill>
                  <a:effectLst/>
                  <a:uLnTx/>
                  <a:uFillTx/>
                  <a:cs typeface="Poppins" panose="00000500000000000000" pitchFamily="2" charset="0"/>
                </a:rPr>
                <a:t> Sie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Empathie</a:t>
              </a:r>
              <a:r>
                <a:rPr kumimoji="0" lang="en-US" sz="1100" b="0" i="0" u="none" strike="noStrike" kern="0" cap="none" spc="0" normalizeH="0" baseline="0" noProof="0">
                  <a:ln>
                    <a:noFill/>
                  </a:ln>
                  <a:solidFill>
                    <a:srgbClr val="030F3B"/>
                  </a:solidFill>
                  <a:effectLst/>
                  <a:uLnTx/>
                  <a:uFillTx/>
                  <a:cs typeface="Poppins" panose="00000500000000000000" pitchFamily="2" charset="0"/>
                </a:rPr>
                <a:t> aus</a:t>
              </a:r>
              <a:r>
                <a:rPr kumimoji="0" lang="en-US" sz="1100" b="0" i="0" u="none" strike="noStrike" kern="0" cap="none" spc="0" normalizeH="0" baseline="30000" noProof="0">
                  <a:ln>
                    <a:noFill/>
                  </a:ln>
                  <a:solidFill>
                    <a:srgbClr val="030F3B"/>
                  </a:solidFill>
                  <a:effectLst/>
                  <a:uLnTx/>
                  <a:uFillTx/>
                  <a:cs typeface="Poppins" panose="00000500000000000000" pitchFamily="2" charset="0"/>
                </a:rPr>
                <a:t>2</a:t>
              </a:r>
            </a:p>
            <a:p>
              <a:pPr marL="107156" marR="0" lvl="1" indent="-107156" defTabSz="685800" eaLnBrk="1" fontAlgn="auto" latinLnBrk="0" hangingPunct="1">
                <a:lnSpc>
                  <a:spcPct val="90000"/>
                </a:lnSpc>
                <a:spcBef>
                  <a:spcPts val="600"/>
                </a:spcBef>
                <a:spcAft>
                  <a:spcPts val="0"/>
                </a:spcAft>
                <a:buClr>
                  <a:srgbClr val="030F3B"/>
                </a:buClr>
                <a:buSzTx/>
                <a:buFont typeface="Arial" panose="020B0604020202020204" pitchFamily="34" charset="0"/>
                <a:buChar char="•"/>
                <a:tabLst/>
                <a:defRPr/>
              </a:pPr>
              <a:r>
                <a:rPr kumimoji="0" lang="en-US" sz="1100" b="0" i="0" u="none" strike="noStrike" kern="0" cap="none" spc="0" normalizeH="0" baseline="0" noProof="0" err="1">
                  <a:ln>
                    <a:noFill/>
                  </a:ln>
                  <a:solidFill>
                    <a:srgbClr val="030F3B"/>
                  </a:solidFill>
                  <a:effectLst/>
                  <a:uLnTx/>
                  <a:uFillTx/>
                  <a:cs typeface="Poppins" panose="00000500000000000000" pitchFamily="2" charset="0"/>
                </a:rPr>
                <a:t>Verwenden</a:t>
              </a:r>
              <a:r>
                <a:rPr kumimoji="0" lang="en-US" sz="1100" b="0" i="0" u="none" strike="noStrike" kern="0" cap="none" spc="0" normalizeH="0" baseline="0" noProof="0">
                  <a:ln>
                    <a:noFill/>
                  </a:ln>
                  <a:solidFill>
                    <a:srgbClr val="030F3B"/>
                  </a:solidFill>
                  <a:effectLst/>
                  <a:uLnTx/>
                  <a:uFillTx/>
                  <a:cs typeface="Poppins" panose="00000500000000000000" pitchFamily="2" charset="0"/>
                </a:rPr>
                <a:t> Sie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eine</a:t>
              </a:r>
              <a:r>
                <a:rPr kumimoji="0" lang="en-US" sz="1100" b="0"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respektvolle</a:t>
              </a:r>
              <a:r>
                <a:rPr kumimoji="0" lang="en-US" sz="1100" b="0"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a:ln>
                    <a:noFill/>
                  </a:ln>
                  <a:solidFill>
                    <a:srgbClr val="030F3B"/>
                  </a:solidFill>
                  <a:effectLst/>
                  <a:uLnTx/>
                  <a:uFillTx/>
                  <a:cs typeface="Poppins" panose="00000500000000000000" pitchFamily="2" charset="0"/>
                </a:rPr>
                <a:t>integrative</a:t>
              </a:r>
              <a:r>
                <a:rPr kumimoji="0" lang="en-US" sz="1100" b="0" i="0" u="none" strike="noStrike" kern="0" cap="none" spc="0" normalizeH="0" baseline="0" noProof="0">
                  <a:ln>
                    <a:noFill/>
                  </a:ln>
                  <a:solidFill>
                    <a:srgbClr val="030F3B"/>
                  </a:solidFill>
                  <a:effectLst/>
                  <a:uLnTx/>
                  <a:uFillTx/>
                  <a:cs typeface="Poppins" panose="00000500000000000000" pitchFamily="2" charset="0"/>
                </a:rPr>
                <a:t> </a:t>
              </a:r>
              <a:r>
                <a:rPr kumimoji="0" lang="en-US" sz="1100" i="0" u="none" strike="noStrike" kern="0" cap="none" spc="0" normalizeH="0" baseline="0" noProof="0">
                  <a:ln>
                    <a:noFill/>
                  </a:ln>
                  <a:solidFill>
                    <a:srgbClr val="030F3B"/>
                  </a:solidFill>
                  <a:effectLst/>
                  <a:uLnTx/>
                  <a:uFillTx/>
                  <a:cs typeface="Poppins" panose="00000500000000000000" pitchFamily="2" charset="0"/>
                </a:rPr>
                <a:t>und</a:t>
              </a:r>
              <a:r>
                <a:rPr kumimoji="0" lang="en-US" sz="1100" b="1" i="0" u="none" strike="noStrike" kern="0" cap="none" spc="0" normalizeH="0" baseline="0" noProof="0">
                  <a:ln>
                    <a:noFill/>
                  </a:ln>
                  <a:solidFill>
                    <a:srgbClr val="030F3B"/>
                  </a:solidFill>
                  <a:effectLst/>
                  <a:uLnTx/>
                  <a:uFillTx/>
                  <a:cs typeface="Poppins" panose="00000500000000000000" pitchFamily="2" charset="0"/>
                </a:rPr>
                <a:t> nicht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wertende</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b="0" i="0" u="none" strike="noStrike" kern="0" cap="none" spc="0" normalizeH="0" baseline="0" noProof="0">
                  <a:ln>
                    <a:noFill/>
                  </a:ln>
                  <a:solidFill>
                    <a:srgbClr val="030F3B"/>
                  </a:solidFill>
                  <a:effectLst/>
                  <a:uLnTx/>
                  <a:uFillTx/>
                  <a:cs typeface="Poppins" panose="00000500000000000000" pitchFamily="2" charset="0"/>
                </a:rPr>
                <a:t>Ausdrucksweise</a:t>
              </a:r>
              <a:r>
                <a:rPr kumimoji="0" lang="en-US" sz="1100" b="0" i="0" u="none" strike="noStrike" kern="0" cap="none" spc="0" normalizeH="0" baseline="30000" noProof="0">
                  <a:ln>
                    <a:noFill/>
                  </a:ln>
                  <a:solidFill>
                    <a:srgbClr val="030F3B"/>
                  </a:solidFill>
                  <a:effectLst/>
                  <a:uLnTx/>
                  <a:uFillTx/>
                  <a:cs typeface="Poppins" panose="00000500000000000000" pitchFamily="2" charset="0"/>
                </a:rPr>
                <a:t>3</a:t>
              </a:r>
            </a:p>
          </p:txBody>
        </p:sp>
        <p:pic>
          <p:nvPicPr>
            <p:cNvPr id="32" name="Graphic 24" descr="Scales of justice outline">
              <a:extLst>
                <a:ext uri="{FF2B5EF4-FFF2-40B4-BE49-F238E27FC236}">
                  <a16:creationId xmlns:a16="http://schemas.microsoft.com/office/drawing/2014/main" id="{15B344B2-084E-4DFD-DAB8-9C99D2AD90D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413783" y="1599793"/>
              <a:ext cx="634148" cy="634148"/>
            </a:xfrm>
            <a:prstGeom prst="rect">
              <a:avLst/>
            </a:prstGeom>
          </p:spPr>
        </p:pic>
      </p:grpSp>
      <p:grpSp>
        <p:nvGrpSpPr>
          <p:cNvPr id="33" name="Group 69">
            <a:extLst>
              <a:ext uri="{FF2B5EF4-FFF2-40B4-BE49-F238E27FC236}">
                <a16:creationId xmlns:a16="http://schemas.microsoft.com/office/drawing/2014/main" id="{6202B824-C04C-147C-FBCA-2154D26C6858}"/>
              </a:ext>
            </a:extLst>
          </p:cNvPr>
          <p:cNvGrpSpPr/>
          <p:nvPr/>
        </p:nvGrpSpPr>
        <p:grpSpPr>
          <a:xfrm>
            <a:off x="434341" y="2151801"/>
            <a:ext cx="8709659" cy="1077779"/>
            <a:chOff x="1214121" y="2814920"/>
            <a:chExt cx="11612879" cy="1437038"/>
          </a:xfrm>
        </p:grpSpPr>
        <p:grpSp>
          <p:nvGrpSpPr>
            <p:cNvPr id="34" name="Group 50">
              <a:extLst>
                <a:ext uri="{FF2B5EF4-FFF2-40B4-BE49-F238E27FC236}">
                  <a16:creationId xmlns:a16="http://schemas.microsoft.com/office/drawing/2014/main" id="{65292862-7384-D74E-FCEC-35295E460225}"/>
                </a:ext>
              </a:extLst>
            </p:cNvPr>
            <p:cNvGrpSpPr/>
            <p:nvPr/>
          </p:nvGrpSpPr>
          <p:grpSpPr>
            <a:xfrm>
              <a:off x="1392825" y="3103808"/>
              <a:ext cx="596666" cy="491609"/>
              <a:chOff x="274806" y="2340999"/>
              <a:chExt cx="596666" cy="491609"/>
            </a:xfrm>
          </p:grpSpPr>
          <p:sp>
            <p:nvSpPr>
              <p:cNvPr id="38" name="Freeform: Shape 38">
                <a:extLst>
                  <a:ext uri="{FF2B5EF4-FFF2-40B4-BE49-F238E27FC236}">
                    <a16:creationId xmlns:a16="http://schemas.microsoft.com/office/drawing/2014/main" id="{0FF98900-12B8-DCCD-D367-C0F793F9B108}"/>
                  </a:ext>
                </a:extLst>
              </p:cNvPr>
              <p:cNvSpPr/>
              <p:nvPr/>
            </p:nvSpPr>
            <p:spPr>
              <a:xfrm>
                <a:off x="638946" y="2340999"/>
                <a:ext cx="232526" cy="485092"/>
              </a:xfrm>
              <a:custGeom>
                <a:avLst/>
                <a:gdLst>
                  <a:gd name="connsiteX0" fmla="*/ 66458 w 232526"/>
                  <a:gd name="connsiteY0" fmla="*/ 15000 h 485092"/>
                  <a:gd name="connsiteX1" fmla="*/ 117675 w 232526"/>
                  <a:gd name="connsiteY1" fmla="*/ 63045 h 485092"/>
                  <a:gd name="connsiteX2" fmla="*/ 118380 w 232526"/>
                  <a:gd name="connsiteY2" fmla="*/ 73778 h 485092"/>
                  <a:gd name="connsiteX3" fmla="*/ 128768 w 232526"/>
                  <a:gd name="connsiteY3" fmla="*/ 76560 h 485092"/>
                  <a:gd name="connsiteX4" fmla="*/ 130065 w 232526"/>
                  <a:gd name="connsiteY4" fmla="*/ 76920 h 485092"/>
                  <a:gd name="connsiteX5" fmla="*/ 162353 w 232526"/>
                  <a:gd name="connsiteY5" fmla="*/ 136687 h 485092"/>
                  <a:gd name="connsiteX6" fmla="*/ 158738 w 232526"/>
                  <a:gd name="connsiteY6" fmla="*/ 148838 h 485092"/>
                  <a:gd name="connsiteX7" fmla="*/ 170108 w 232526"/>
                  <a:gd name="connsiteY7" fmla="*/ 154433 h 485092"/>
                  <a:gd name="connsiteX8" fmla="*/ 174608 w 232526"/>
                  <a:gd name="connsiteY8" fmla="*/ 156892 h 485092"/>
                  <a:gd name="connsiteX9" fmla="*/ 195473 w 232526"/>
                  <a:gd name="connsiteY9" fmla="*/ 240833 h 485092"/>
                  <a:gd name="connsiteX10" fmla="*/ 189323 w 232526"/>
                  <a:gd name="connsiteY10" fmla="*/ 251048 h 485092"/>
                  <a:gd name="connsiteX11" fmla="*/ 197888 w 232526"/>
                  <a:gd name="connsiteY11" fmla="*/ 259342 h 485092"/>
                  <a:gd name="connsiteX12" fmla="*/ 199262 w 232526"/>
                  <a:gd name="connsiteY12" fmla="*/ 350750 h 485092"/>
                  <a:gd name="connsiteX13" fmla="*/ 179768 w 232526"/>
                  <a:gd name="connsiteY13" fmla="*/ 364515 h 485092"/>
                  <a:gd name="connsiteX14" fmla="*/ 171008 w 232526"/>
                  <a:gd name="connsiteY14" fmla="*/ 368520 h 485092"/>
                  <a:gd name="connsiteX15" fmla="*/ 171008 w 232526"/>
                  <a:gd name="connsiteY15" fmla="*/ 378825 h 485092"/>
                  <a:gd name="connsiteX16" fmla="*/ 113273 w 232526"/>
                  <a:gd name="connsiteY16" fmla="*/ 436921 h 485092"/>
                  <a:gd name="connsiteX17" fmla="*/ 100590 w 232526"/>
                  <a:gd name="connsiteY17" fmla="*/ 435555 h 485092"/>
                  <a:gd name="connsiteX18" fmla="*/ 87180 w 232526"/>
                  <a:gd name="connsiteY18" fmla="*/ 432615 h 485092"/>
                  <a:gd name="connsiteX19" fmla="*/ 83063 w 232526"/>
                  <a:gd name="connsiteY19" fmla="*/ 445688 h 485092"/>
                  <a:gd name="connsiteX20" fmla="*/ 39403 w 232526"/>
                  <a:gd name="connsiteY20" fmla="*/ 468493 h 485092"/>
                  <a:gd name="connsiteX21" fmla="*/ 15000 w 232526"/>
                  <a:gd name="connsiteY21" fmla="*/ 435263 h 485092"/>
                  <a:gd name="connsiteX22" fmla="*/ 15000 w 232526"/>
                  <a:gd name="connsiteY22" fmla="*/ 66473 h 485092"/>
                  <a:gd name="connsiteX23" fmla="*/ 63000 w 232526"/>
                  <a:gd name="connsiteY23" fmla="*/ 15120 h 485092"/>
                  <a:gd name="connsiteX24" fmla="*/ 66428 w 232526"/>
                  <a:gd name="connsiteY24" fmla="*/ 15000 h 485092"/>
                  <a:gd name="connsiteX25" fmla="*/ 66428 w 232526"/>
                  <a:gd name="connsiteY25" fmla="*/ 0 h 485092"/>
                  <a:gd name="connsiteX26" fmla="*/ 62018 w 232526"/>
                  <a:gd name="connsiteY26" fmla="*/ 150 h 485092"/>
                  <a:gd name="connsiteX27" fmla="*/ 0 w 232526"/>
                  <a:gd name="connsiteY27" fmla="*/ 66488 h 485092"/>
                  <a:gd name="connsiteX28" fmla="*/ 0 w 232526"/>
                  <a:gd name="connsiteY28" fmla="*/ 435263 h 485092"/>
                  <a:gd name="connsiteX29" fmla="*/ 49830 w 232526"/>
                  <a:gd name="connsiteY29" fmla="*/ 485093 h 485092"/>
                  <a:gd name="connsiteX30" fmla="*/ 49830 w 232526"/>
                  <a:gd name="connsiteY30" fmla="*/ 485093 h 485092"/>
                  <a:gd name="connsiteX31" fmla="*/ 97380 w 232526"/>
                  <a:gd name="connsiteY31" fmla="*/ 450188 h 485092"/>
                  <a:gd name="connsiteX32" fmla="*/ 184310 w 232526"/>
                  <a:gd name="connsiteY32" fmla="*/ 394487 h 485092"/>
                  <a:gd name="connsiteX33" fmla="*/ 186000 w 232526"/>
                  <a:gd name="connsiteY33" fmla="*/ 378780 h 485092"/>
                  <a:gd name="connsiteX34" fmla="*/ 186000 w 232526"/>
                  <a:gd name="connsiteY34" fmla="*/ 378120 h 485092"/>
                  <a:gd name="connsiteX35" fmla="*/ 225290 w 232526"/>
                  <a:gd name="connsiteY35" fmla="*/ 272575 h 485092"/>
                  <a:gd name="connsiteX36" fmla="*/ 208313 w 232526"/>
                  <a:gd name="connsiteY36" fmla="*/ 248535 h 485092"/>
                  <a:gd name="connsiteX37" fmla="*/ 182340 w 232526"/>
                  <a:gd name="connsiteY37" fmla="*/ 144008 h 485092"/>
                  <a:gd name="connsiteX38" fmla="*/ 176723 w 232526"/>
                  <a:gd name="connsiteY38" fmla="*/ 140940 h 485092"/>
                  <a:gd name="connsiteX39" fmla="*/ 134368 w 232526"/>
                  <a:gd name="connsiteY39" fmla="*/ 62556 h 485092"/>
                  <a:gd name="connsiteX40" fmla="*/ 134348 w 232526"/>
                  <a:gd name="connsiteY40" fmla="*/ 62550 h 485092"/>
                  <a:gd name="connsiteX41" fmla="*/ 132638 w 232526"/>
                  <a:gd name="connsiteY41" fmla="*/ 62070 h 485092"/>
                  <a:gd name="connsiteX42" fmla="*/ 66450 w 232526"/>
                  <a:gd name="connsiteY42" fmla="*/ 0 h 485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2526" h="485092">
                    <a:moveTo>
                      <a:pt x="66458" y="15000"/>
                    </a:moveTo>
                    <a:cubicBezTo>
                      <a:pt x="93497" y="15081"/>
                      <a:pt x="115868" y="36065"/>
                      <a:pt x="117675" y="63045"/>
                    </a:cubicBezTo>
                    <a:lnTo>
                      <a:pt x="118380" y="73778"/>
                    </a:lnTo>
                    <a:lnTo>
                      <a:pt x="128768" y="76560"/>
                    </a:lnTo>
                    <a:lnTo>
                      <a:pt x="130065" y="76920"/>
                    </a:lnTo>
                    <a:cubicBezTo>
                      <a:pt x="155470" y="84527"/>
                      <a:pt x="169917" y="111270"/>
                      <a:pt x="162353" y="136687"/>
                    </a:cubicBezTo>
                    <a:lnTo>
                      <a:pt x="158738" y="148838"/>
                    </a:lnTo>
                    <a:lnTo>
                      <a:pt x="170108" y="154433"/>
                    </a:lnTo>
                    <a:cubicBezTo>
                      <a:pt x="171608" y="155183"/>
                      <a:pt x="173145" y="156007"/>
                      <a:pt x="174608" y="156892"/>
                    </a:cubicBezTo>
                    <a:cubicBezTo>
                      <a:pt x="203512" y="174337"/>
                      <a:pt x="212845" y="211885"/>
                      <a:pt x="195473" y="240833"/>
                    </a:cubicBezTo>
                    <a:lnTo>
                      <a:pt x="189323" y="251048"/>
                    </a:lnTo>
                    <a:lnTo>
                      <a:pt x="197888" y="259342"/>
                    </a:lnTo>
                    <a:cubicBezTo>
                      <a:pt x="223509" y="284204"/>
                      <a:pt x="224124" y="325130"/>
                      <a:pt x="199262" y="350750"/>
                    </a:cubicBezTo>
                    <a:cubicBezTo>
                      <a:pt x="193675" y="356509"/>
                      <a:pt x="187064" y="361177"/>
                      <a:pt x="179768" y="364515"/>
                    </a:cubicBezTo>
                    <a:lnTo>
                      <a:pt x="171008" y="368520"/>
                    </a:lnTo>
                    <a:lnTo>
                      <a:pt x="171008" y="378825"/>
                    </a:lnTo>
                    <a:cubicBezTo>
                      <a:pt x="171107" y="410810"/>
                      <a:pt x="145259" y="436821"/>
                      <a:pt x="113273" y="436921"/>
                    </a:cubicBezTo>
                    <a:cubicBezTo>
                      <a:pt x="109008" y="436933"/>
                      <a:pt x="104755" y="436476"/>
                      <a:pt x="100590" y="435555"/>
                    </a:cubicBezTo>
                    <a:lnTo>
                      <a:pt x="87180" y="432615"/>
                    </a:lnTo>
                    <a:lnTo>
                      <a:pt x="83063" y="445688"/>
                    </a:lnTo>
                    <a:cubicBezTo>
                      <a:pt x="77304" y="464042"/>
                      <a:pt x="57757" y="474251"/>
                      <a:pt x="39403" y="468493"/>
                    </a:cubicBezTo>
                    <a:cubicBezTo>
                      <a:pt x="24882" y="463937"/>
                      <a:pt x="15001" y="450481"/>
                      <a:pt x="15000" y="435263"/>
                    </a:cubicBezTo>
                    <a:lnTo>
                      <a:pt x="15000" y="66473"/>
                    </a:lnTo>
                    <a:cubicBezTo>
                      <a:pt x="15017" y="39400"/>
                      <a:pt x="35990" y="16961"/>
                      <a:pt x="63000" y="15120"/>
                    </a:cubicBezTo>
                    <a:cubicBezTo>
                      <a:pt x="64148" y="15037"/>
                      <a:pt x="65295" y="15000"/>
                      <a:pt x="66428" y="15000"/>
                    </a:cubicBezTo>
                    <a:moveTo>
                      <a:pt x="66428" y="0"/>
                    </a:moveTo>
                    <a:cubicBezTo>
                      <a:pt x="64967" y="0"/>
                      <a:pt x="63497" y="50"/>
                      <a:pt x="62018" y="150"/>
                    </a:cubicBezTo>
                    <a:cubicBezTo>
                      <a:pt x="27091" y="2459"/>
                      <a:pt x="-44" y="31485"/>
                      <a:pt x="0" y="66488"/>
                    </a:cubicBezTo>
                    <a:lnTo>
                      <a:pt x="0" y="435263"/>
                    </a:lnTo>
                    <a:cubicBezTo>
                      <a:pt x="5" y="462782"/>
                      <a:pt x="22311" y="485089"/>
                      <a:pt x="49830" y="485093"/>
                    </a:cubicBezTo>
                    <a:lnTo>
                      <a:pt x="49830" y="485093"/>
                    </a:lnTo>
                    <a:cubicBezTo>
                      <a:pt x="71603" y="485091"/>
                      <a:pt x="90854" y="470959"/>
                      <a:pt x="97380" y="450188"/>
                    </a:cubicBezTo>
                    <a:cubicBezTo>
                      <a:pt x="136766" y="458812"/>
                      <a:pt x="175687" y="433874"/>
                      <a:pt x="184310" y="394487"/>
                    </a:cubicBezTo>
                    <a:cubicBezTo>
                      <a:pt x="185441" y="389328"/>
                      <a:pt x="186007" y="384062"/>
                      <a:pt x="186000" y="378780"/>
                    </a:cubicBezTo>
                    <a:lnTo>
                      <a:pt x="186000" y="378120"/>
                    </a:lnTo>
                    <a:cubicBezTo>
                      <a:pt x="225995" y="359824"/>
                      <a:pt x="243586" y="312570"/>
                      <a:pt x="225290" y="272575"/>
                    </a:cubicBezTo>
                    <a:cubicBezTo>
                      <a:pt x="221174" y="263576"/>
                      <a:pt x="215416" y="255424"/>
                      <a:pt x="208313" y="248535"/>
                    </a:cubicBezTo>
                    <a:cubicBezTo>
                      <a:pt x="229999" y="212498"/>
                      <a:pt x="218372" y="165704"/>
                      <a:pt x="182340" y="144008"/>
                    </a:cubicBezTo>
                    <a:cubicBezTo>
                      <a:pt x="180510" y="142913"/>
                      <a:pt x="178635" y="141885"/>
                      <a:pt x="176723" y="140940"/>
                    </a:cubicBezTo>
                    <a:cubicBezTo>
                      <a:pt x="186672" y="107599"/>
                      <a:pt x="167709" y="72505"/>
                      <a:pt x="134368" y="62556"/>
                    </a:cubicBezTo>
                    <a:cubicBezTo>
                      <a:pt x="134361" y="62554"/>
                      <a:pt x="134354" y="62552"/>
                      <a:pt x="134348" y="62550"/>
                    </a:cubicBezTo>
                    <a:cubicBezTo>
                      <a:pt x="133778" y="62377"/>
                      <a:pt x="133208" y="62220"/>
                      <a:pt x="132638" y="62070"/>
                    </a:cubicBezTo>
                    <a:cubicBezTo>
                      <a:pt x="130355" y="27182"/>
                      <a:pt x="101412" y="40"/>
                      <a:pt x="66450" y="0"/>
                    </a:cubicBezTo>
                    <a:close/>
                  </a:path>
                </a:pathLst>
              </a:custGeom>
              <a:solidFill>
                <a:srgbClr val="030F3B"/>
              </a:solidFill>
              <a:ln w="3175"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D1CC"/>
                  </a:solidFill>
                  <a:effectLst/>
                  <a:uLnTx/>
                  <a:uFillTx/>
                </a:endParaRPr>
              </a:p>
            </p:txBody>
          </p:sp>
          <p:sp>
            <p:nvSpPr>
              <p:cNvPr id="39" name="Freeform: Shape 39">
                <a:extLst>
                  <a:ext uri="{FF2B5EF4-FFF2-40B4-BE49-F238E27FC236}">
                    <a16:creationId xmlns:a16="http://schemas.microsoft.com/office/drawing/2014/main" id="{C33988F6-6A03-E7FA-B134-F77F28219BA2}"/>
                  </a:ext>
                </a:extLst>
              </p:cNvPr>
              <p:cNvSpPr/>
              <p:nvPr/>
            </p:nvSpPr>
            <p:spPr>
              <a:xfrm>
                <a:off x="376453" y="2341029"/>
                <a:ext cx="232493" cy="485086"/>
              </a:xfrm>
              <a:custGeom>
                <a:avLst/>
                <a:gdLst>
                  <a:gd name="connsiteX0" fmla="*/ 166073 w 232493"/>
                  <a:gd name="connsiteY0" fmla="*/ 15000 h 485086"/>
                  <a:gd name="connsiteX1" fmla="*/ 217493 w 232493"/>
                  <a:gd name="connsiteY1" fmla="*/ 66458 h 485086"/>
                  <a:gd name="connsiteX2" fmla="*/ 217493 w 232493"/>
                  <a:gd name="connsiteY2" fmla="*/ 435203 h 485086"/>
                  <a:gd name="connsiteX3" fmla="*/ 182622 w 232493"/>
                  <a:gd name="connsiteY3" fmla="*/ 469976 h 485086"/>
                  <a:gd name="connsiteX4" fmla="*/ 149461 w 232493"/>
                  <a:gd name="connsiteY4" fmla="*/ 445627 h 485086"/>
                  <a:gd name="connsiteX5" fmla="*/ 145336 w 232493"/>
                  <a:gd name="connsiteY5" fmla="*/ 432563 h 485086"/>
                  <a:gd name="connsiteX6" fmla="*/ 131948 w 232493"/>
                  <a:gd name="connsiteY6" fmla="*/ 435495 h 485086"/>
                  <a:gd name="connsiteX7" fmla="*/ 119461 w 232493"/>
                  <a:gd name="connsiteY7" fmla="*/ 436845 h 485086"/>
                  <a:gd name="connsiteX8" fmla="*/ 61493 w 232493"/>
                  <a:gd name="connsiteY8" fmla="*/ 378818 h 485086"/>
                  <a:gd name="connsiteX9" fmla="*/ 61493 w 232493"/>
                  <a:gd name="connsiteY9" fmla="*/ 378750 h 485086"/>
                  <a:gd name="connsiteX10" fmla="*/ 61493 w 232493"/>
                  <a:gd name="connsiteY10" fmla="*/ 368452 h 485086"/>
                  <a:gd name="connsiteX11" fmla="*/ 52726 w 232493"/>
                  <a:gd name="connsiteY11" fmla="*/ 364448 h 485086"/>
                  <a:gd name="connsiteX12" fmla="*/ 20783 w 232493"/>
                  <a:gd name="connsiteY12" fmla="*/ 278837 h 485086"/>
                  <a:gd name="connsiteX13" fmla="*/ 34591 w 232493"/>
                  <a:gd name="connsiteY13" fmla="*/ 259275 h 485086"/>
                  <a:gd name="connsiteX14" fmla="*/ 43148 w 232493"/>
                  <a:gd name="connsiteY14" fmla="*/ 250980 h 485086"/>
                  <a:gd name="connsiteX15" fmla="*/ 36998 w 232493"/>
                  <a:gd name="connsiteY15" fmla="*/ 240772 h 485086"/>
                  <a:gd name="connsiteX16" fmla="*/ 34523 w 232493"/>
                  <a:gd name="connsiteY16" fmla="*/ 236273 h 485086"/>
                  <a:gd name="connsiteX17" fmla="*/ 62393 w 232493"/>
                  <a:gd name="connsiteY17" fmla="*/ 154373 h 485086"/>
                  <a:gd name="connsiteX18" fmla="*/ 73748 w 232493"/>
                  <a:gd name="connsiteY18" fmla="*/ 148778 h 485086"/>
                  <a:gd name="connsiteX19" fmla="*/ 70141 w 232493"/>
                  <a:gd name="connsiteY19" fmla="*/ 136657 h 485086"/>
                  <a:gd name="connsiteX20" fmla="*/ 69766 w 232493"/>
                  <a:gd name="connsiteY20" fmla="*/ 135338 h 485086"/>
                  <a:gd name="connsiteX21" fmla="*/ 103733 w 232493"/>
                  <a:gd name="connsiteY21" fmla="*/ 76538 h 485086"/>
                  <a:gd name="connsiteX22" fmla="*/ 114121 w 232493"/>
                  <a:gd name="connsiteY22" fmla="*/ 73763 h 485086"/>
                  <a:gd name="connsiteX23" fmla="*/ 114826 w 232493"/>
                  <a:gd name="connsiteY23" fmla="*/ 63038 h 485086"/>
                  <a:gd name="connsiteX24" fmla="*/ 166073 w 232493"/>
                  <a:gd name="connsiteY24" fmla="*/ 15038 h 485086"/>
                  <a:gd name="connsiteX25" fmla="*/ 166073 w 232493"/>
                  <a:gd name="connsiteY25" fmla="*/ 38 h 485086"/>
                  <a:gd name="connsiteX26" fmla="*/ 166073 w 232493"/>
                  <a:gd name="connsiteY26" fmla="*/ 38 h 485086"/>
                  <a:gd name="connsiteX27" fmla="*/ 99863 w 232493"/>
                  <a:gd name="connsiteY27" fmla="*/ 62062 h 485086"/>
                  <a:gd name="connsiteX28" fmla="*/ 55275 w 232493"/>
                  <a:gd name="connsiteY28" fmla="*/ 139198 h 485086"/>
                  <a:gd name="connsiteX29" fmla="*/ 55283 w 232493"/>
                  <a:gd name="connsiteY29" fmla="*/ 139230 h 485086"/>
                  <a:gd name="connsiteX30" fmla="*/ 55771 w 232493"/>
                  <a:gd name="connsiteY30" fmla="*/ 140948 h 485086"/>
                  <a:gd name="connsiteX31" fmla="*/ 21106 w 232493"/>
                  <a:gd name="connsiteY31" fmla="*/ 242903 h 485086"/>
                  <a:gd name="connsiteX32" fmla="*/ 24188 w 232493"/>
                  <a:gd name="connsiteY32" fmla="*/ 248543 h 485086"/>
                  <a:gd name="connsiteX33" fmla="*/ 22462 w 232493"/>
                  <a:gd name="connsiteY33" fmla="*/ 361118 h 485086"/>
                  <a:gd name="connsiteX34" fmla="*/ 46493 w 232493"/>
                  <a:gd name="connsiteY34" fmla="*/ 378090 h 485086"/>
                  <a:gd name="connsiteX35" fmla="*/ 46493 w 232493"/>
                  <a:gd name="connsiteY35" fmla="*/ 378750 h 485086"/>
                  <a:gd name="connsiteX36" fmla="*/ 119416 w 232493"/>
                  <a:gd name="connsiteY36" fmla="*/ 451845 h 485086"/>
                  <a:gd name="connsiteX37" fmla="*/ 119506 w 232493"/>
                  <a:gd name="connsiteY37" fmla="*/ 451845 h 485086"/>
                  <a:gd name="connsiteX38" fmla="*/ 135128 w 232493"/>
                  <a:gd name="connsiteY38" fmla="*/ 450150 h 485086"/>
                  <a:gd name="connsiteX39" fmla="*/ 197570 w 232493"/>
                  <a:gd name="connsiteY39" fmla="*/ 482793 h 485086"/>
                  <a:gd name="connsiteX40" fmla="*/ 232493 w 232493"/>
                  <a:gd name="connsiteY40" fmla="*/ 435233 h 485086"/>
                  <a:gd name="connsiteX41" fmla="*/ 232493 w 232493"/>
                  <a:gd name="connsiteY41" fmla="*/ 66458 h 485086"/>
                  <a:gd name="connsiteX42" fmla="*/ 166073 w 232493"/>
                  <a:gd name="connsiteY42" fmla="*/ 0 h 485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32493" h="485086">
                    <a:moveTo>
                      <a:pt x="166073" y="15000"/>
                    </a:moveTo>
                    <a:cubicBezTo>
                      <a:pt x="194467" y="15046"/>
                      <a:pt x="217468" y="38063"/>
                      <a:pt x="217493" y="66458"/>
                    </a:cubicBezTo>
                    <a:lnTo>
                      <a:pt x="217493" y="435203"/>
                    </a:lnTo>
                    <a:cubicBezTo>
                      <a:pt x="217466" y="454435"/>
                      <a:pt x="201854" y="470003"/>
                      <a:pt x="182622" y="469976"/>
                    </a:cubicBezTo>
                    <a:cubicBezTo>
                      <a:pt x="167443" y="469954"/>
                      <a:pt x="154026" y="460104"/>
                      <a:pt x="149461" y="445627"/>
                    </a:cubicBezTo>
                    <a:lnTo>
                      <a:pt x="145336" y="432563"/>
                    </a:lnTo>
                    <a:lnTo>
                      <a:pt x="131948" y="435495"/>
                    </a:lnTo>
                    <a:cubicBezTo>
                      <a:pt x="127846" y="436393"/>
                      <a:pt x="123660" y="436847"/>
                      <a:pt x="119461" y="436845"/>
                    </a:cubicBezTo>
                    <a:cubicBezTo>
                      <a:pt x="87430" y="436829"/>
                      <a:pt x="61477" y="410849"/>
                      <a:pt x="61493" y="378818"/>
                    </a:cubicBezTo>
                    <a:cubicBezTo>
                      <a:pt x="61493" y="378795"/>
                      <a:pt x="61493" y="378773"/>
                      <a:pt x="61493" y="378750"/>
                    </a:cubicBezTo>
                    <a:lnTo>
                      <a:pt x="61493" y="368452"/>
                    </a:lnTo>
                    <a:lnTo>
                      <a:pt x="52726" y="364448"/>
                    </a:lnTo>
                    <a:cubicBezTo>
                      <a:pt x="20264" y="349628"/>
                      <a:pt x="5963" y="311298"/>
                      <a:pt x="20783" y="278837"/>
                    </a:cubicBezTo>
                    <a:cubicBezTo>
                      <a:pt x="24127" y="271513"/>
                      <a:pt x="28810" y="264878"/>
                      <a:pt x="34591" y="259275"/>
                    </a:cubicBezTo>
                    <a:lnTo>
                      <a:pt x="43148" y="250980"/>
                    </a:lnTo>
                    <a:lnTo>
                      <a:pt x="36998" y="240772"/>
                    </a:lnTo>
                    <a:cubicBezTo>
                      <a:pt x="36113" y="239273"/>
                      <a:pt x="35281" y="237773"/>
                      <a:pt x="34523" y="236273"/>
                    </a:cubicBezTo>
                    <a:cubicBezTo>
                      <a:pt x="19633" y="205958"/>
                      <a:pt x="32103" y="169312"/>
                      <a:pt x="62393" y="154373"/>
                    </a:cubicBezTo>
                    <a:lnTo>
                      <a:pt x="73748" y="148778"/>
                    </a:lnTo>
                    <a:lnTo>
                      <a:pt x="70141" y="136657"/>
                    </a:lnTo>
                    <a:cubicBezTo>
                      <a:pt x="70013" y="136223"/>
                      <a:pt x="69886" y="135788"/>
                      <a:pt x="69766" y="135338"/>
                    </a:cubicBezTo>
                    <a:cubicBezTo>
                      <a:pt x="62947" y="109726"/>
                      <a:pt x="78140" y="83426"/>
                      <a:pt x="103733" y="76538"/>
                    </a:cubicBezTo>
                    <a:lnTo>
                      <a:pt x="114121" y="73763"/>
                    </a:lnTo>
                    <a:lnTo>
                      <a:pt x="114826" y="63038"/>
                    </a:lnTo>
                    <a:cubicBezTo>
                      <a:pt x="116671" y="36071"/>
                      <a:pt x="139044" y="15116"/>
                      <a:pt x="166073" y="15038"/>
                    </a:cubicBezTo>
                    <a:moveTo>
                      <a:pt x="166073" y="38"/>
                    </a:moveTo>
                    <a:lnTo>
                      <a:pt x="166073" y="38"/>
                    </a:lnTo>
                    <a:cubicBezTo>
                      <a:pt x="131116" y="57"/>
                      <a:pt x="102162" y="27181"/>
                      <a:pt x="99863" y="62062"/>
                    </a:cubicBezTo>
                    <a:cubicBezTo>
                      <a:pt x="66250" y="71050"/>
                      <a:pt x="46287" y="105585"/>
                      <a:pt x="55275" y="139198"/>
                    </a:cubicBezTo>
                    <a:cubicBezTo>
                      <a:pt x="55277" y="139208"/>
                      <a:pt x="55280" y="139220"/>
                      <a:pt x="55283" y="139230"/>
                    </a:cubicBezTo>
                    <a:cubicBezTo>
                      <a:pt x="55433" y="139808"/>
                      <a:pt x="55598" y="140378"/>
                      <a:pt x="55771" y="140948"/>
                    </a:cubicBezTo>
                    <a:cubicBezTo>
                      <a:pt x="18052" y="159535"/>
                      <a:pt x="2533" y="205175"/>
                      <a:pt x="21106" y="242903"/>
                    </a:cubicBezTo>
                    <a:cubicBezTo>
                      <a:pt x="22051" y="244832"/>
                      <a:pt x="23078" y="246712"/>
                      <a:pt x="24188" y="248543"/>
                    </a:cubicBezTo>
                    <a:cubicBezTo>
                      <a:pt x="-7376" y="279153"/>
                      <a:pt x="-8149" y="329555"/>
                      <a:pt x="22462" y="361118"/>
                    </a:cubicBezTo>
                    <a:cubicBezTo>
                      <a:pt x="29348" y="368219"/>
                      <a:pt x="37498" y="373975"/>
                      <a:pt x="46493" y="378090"/>
                    </a:cubicBezTo>
                    <a:lnTo>
                      <a:pt x="46493" y="378750"/>
                    </a:lnTo>
                    <a:cubicBezTo>
                      <a:pt x="46447" y="419071"/>
                      <a:pt x="79095" y="451796"/>
                      <a:pt x="119416" y="451845"/>
                    </a:cubicBezTo>
                    <a:lnTo>
                      <a:pt x="119506" y="451845"/>
                    </a:lnTo>
                    <a:cubicBezTo>
                      <a:pt x="124759" y="451844"/>
                      <a:pt x="129997" y="451276"/>
                      <a:pt x="135128" y="450150"/>
                    </a:cubicBezTo>
                    <a:cubicBezTo>
                      <a:pt x="143357" y="476407"/>
                      <a:pt x="171313" y="491022"/>
                      <a:pt x="197570" y="482793"/>
                    </a:cubicBezTo>
                    <a:cubicBezTo>
                      <a:pt x="218356" y="476278"/>
                      <a:pt x="232501" y="457016"/>
                      <a:pt x="232493" y="435233"/>
                    </a:cubicBezTo>
                    <a:lnTo>
                      <a:pt x="232493" y="66458"/>
                    </a:lnTo>
                    <a:cubicBezTo>
                      <a:pt x="232501" y="29765"/>
                      <a:pt x="202765" y="13"/>
                      <a:pt x="166073" y="0"/>
                    </a:cubicBezTo>
                    <a:close/>
                  </a:path>
                </a:pathLst>
              </a:custGeom>
              <a:solidFill>
                <a:srgbClr val="030F3B"/>
              </a:solidFill>
              <a:ln w="3175"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D1CC"/>
                  </a:solidFill>
                  <a:effectLst/>
                  <a:uLnTx/>
                  <a:uFillTx/>
                </a:endParaRPr>
              </a:p>
            </p:txBody>
          </p:sp>
          <p:sp>
            <p:nvSpPr>
              <p:cNvPr id="40" name="Freeform: Shape 40">
                <a:extLst>
                  <a:ext uri="{FF2B5EF4-FFF2-40B4-BE49-F238E27FC236}">
                    <a16:creationId xmlns:a16="http://schemas.microsoft.com/office/drawing/2014/main" id="{1F05BE41-EC0B-EE52-F76B-511BFB620140}"/>
                  </a:ext>
                </a:extLst>
              </p:cNvPr>
              <p:cNvSpPr/>
              <p:nvPr/>
            </p:nvSpPr>
            <p:spPr>
              <a:xfrm>
                <a:off x="364229" y="2341488"/>
                <a:ext cx="50698" cy="50421"/>
              </a:xfrm>
              <a:custGeom>
                <a:avLst/>
                <a:gdLst>
                  <a:gd name="connsiteX0" fmla="*/ 43170 w 50698"/>
                  <a:gd name="connsiteY0" fmla="*/ 50421 h 50421"/>
                  <a:gd name="connsiteX1" fmla="*/ 37920 w 50698"/>
                  <a:gd name="connsiteY1" fmla="*/ 48246 h 50421"/>
                  <a:gd name="connsiteX2" fmla="*/ 2310 w 50698"/>
                  <a:gd name="connsiteY2" fmla="*/ 12914 h 50421"/>
                  <a:gd name="connsiteX3" fmla="*/ 2086 w 50698"/>
                  <a:gd name="connsiteY3" fmla="*/ 2310 h 50421"/>
                  <a:gd name="connsiteX4" fmla="*/ 12690 w 50698"/>
                  <a:gd name="connsiteY4" fmla="*/ 2086 h 50421"/>
                  <a:gd name="connsiteX5" fmla="*/ 12870 w 50698"/>
                  <a:gd name="connsiteY5" fmla="*/ 2264 h 50421"/>
                  <a:gd name="connsiteX6" fmla="*/ 48480 w 50698"/>
                  <a:gd name="connsiteY6" fmla="*/ 37596 h 50421"/>
                  <a:gd name="connsiteX7" fmla="*/ 48523 w 50698"/>
                  <a:gd name="connsiteY7" fmla="*/ 48203 h 50421"/>
                  <a:gd name="connsiteX8" fmla="*/ 43230 w 50698"/>
                  <a:gd name="connsiteY8" fmla="*/ 50421 h 50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0698" h="50421">
                    <a:moveTo>
                      <a:pt x="43170" y="50421"/>
                    </a:moveTo>
                    <a:cubicBezTo>
                      <a:pt x="41202" y="50413"/>
                      <a:pt x="39317" y="49632"/>
                      <a:pt x="37920" y="48246"/>
                    </a:cubicBezTo>
                    <a:lnTo>
                      <a:pt x="2310" y="12914"/>
                    </a:lnTo>
                    <a:cubicBezTo>
                      <a:pt x="-681" y="10047"/>
                      <a:pt x="-780" y="5300"/>
                      <a:pt x="2086" y="2310"/>
                    </a:cubicBezTo>
                    <a:cubicBezTo>
                      <a:pt x="4953" y="-681"/>
                      <a:pt x="9700" y="-780"/>
                      <a:pt x="12690" y="2086"/>
                    </a:cubicBezTo>
                    <a:cubicBezTo>
                      <a:pt x="12751" y="2144"/>
                      <a:pt x="12811" y="2204"/>
                      <a:pt x="12870" y="2264"/>
                    </a:cubicBezTo>
                    <a:lnTo>
                      <a:pt x="48480" y="37596"/>
                    </a:lnTo>
                    <a:cubicBezTo>
                      <a:pt x="51420" y="40513"/>
                      <a:pt x="51440" y="45262"/>
                      <a:pt x="48523" y="48203"/>
                    </a:cubicBezTo>
                    <a:cubicBezTo>
                      <a:pt x="47123" y="49615"/>
                      <a:pt x="45219" y="50413"/>
                      <a:pt x="43230" y="50421"/>
                    </a:cubicBezTo>
                    <a:close/>
                  </a:path>
                </a:pathLst>
              </a:custGeom>
              <a:solidFill>
                <a:srgbClr val="030F3B"/>
              </a:solidFill>
              <a:ln w="7441"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D1CC"/>
                  </a:solidFill>
                  <a:effectLst/>
                  <a:uLnTx/>
                  <a:uFillTx/>
                </a:endParaRPr>
              </a:p>
            </p:txBody>
          </p:sp>
          <p:sp>
            <p:nvSpPr>
              <p:cNvPr id="41" name="Freeform: Shape 41">
                <a:extLst>
                  <a:ext uri="{FF2B5EF4-FFF2-40B4-BE49-F238E27FC236}">
                    <a16:creationId xmlns:a16="http://schemas.microsoft.com/office/drawing/2014/main" id="{AB4E0C05-D42B-D92C-BC37-861DECB93302}"/>
                  </a:ext>
                </a:extLst>
              </p:cNvPr>
              <p:cNvSpPr/>
              <p:nvPr/>
            </p:nvSpPr>
            <p:spPr>
              <a:xfrm>
                <a:off x="300313" y="2451186"/>
                <a:ext cx="66050" cy="36670"/>
              </a:xfrm>
              <a:custGeom>
                <a:avLst/>
                <a:gdLst>
                  <a:gd name="connsiteX0" fmla="*/ 58538 w 66050"/>
                  <a:gd name="connsiteY0" fmla="*/ 36670 h 36670"/>
                  <a:gd name="connsiteX1" fmla="*/ 55613 w 66050"/>
                  <a:gd name="connsiteY1" fmla="*/ 36070 h 36670"/>
                  <a:gd name="connsiteX2" fmla="*/ 4478 w 66050"/>
                  <a:gd name="connsiteY2" fmla="*/ 14365 h 36670"/>
                  <a:gd name="connsiteX3" fmla="*/ 638 w 66050"/>
                  <a:gd name="connsiteY3" fmla="*/ 4478 h 36670"/>
                  <a:gd name="connsiteX4" fmla="*/ 10336 w 66050"/>
                  <a:gd name="connsiteY4" fmla="*/ 558 h 36670"/>
                  <a:gd name="connsiteX5" fmla="*/ 61471 w 66050"/>
                  <a:gd name="connsiteY5" fmla="*/ 22263 h 36670"/>
                  <a:gd name="connsiteX6" fmla="*/ 65456 w 66050"/>
                  <a:gd name="connsiteY6" fmla="*/ 32092 h 36670"/>
                  <a:gd name="connsiteX7" fmla="*/ 58538 w 66050"/>
                  <a:gd name="connsiteY7" fmla="*/ 36670 h 36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050" h="36670">
                    <a:moveTo>
                      <a:pt x="58538" y="36670"/>
                    </a:moveTo>
                    <a:cubicBezTo>
                      <a:pt x="57533" y="36668"/>
                      <a:pt x="56538" y="36464"/>
                      <a:pt x="55613" y="36070"/>
                    </a:cubicBezTo>
                    <a:lnTo>
                      <a:pt x="4478" y="14365"/>
                    </a:lnTo>
                    <a:cubicBezTo>
                      <a:pt x="688" y="12695"/>
                      <a:pt x="-1032" y="8268"/>
                      <a:pt x="638" y="4478"/>
                    </a:cubicBezTo>
                    <a:cubicBezTo>
                      <a:pt x="2276" y="761"/>
                      <a:pt x="6575" y="-977"/>
                      <a:pt x="10336" y="558"/>
                    </a:cubicBezTo>
                    <a:lnTo>
                      <a:pt x="61471" y="22263"/>
                    </a:lnTo>
                    <a:cubicBezTo>
                      <a:pt x="65286" y="23876"/>
                      <a:pt x="67070" y="28277"/>
                      <a:pt x="65456" y="32092"/>
                    </a:cubicBezTo>
                    <a:cubicBezTo>
                      <a:pt x="64281" y="34871"/>
                      <a:pt x="61555" y="36675"/>
                      <a:pt x="58538" y="36670"/>
                    </a:cubicBezTo>
                    <a:close/>
                  </a:path>
                </a:pathLst>
              </a:custGeom>
              <a:solidFill>
                <a:srgbClr val="030F3B"/>
              </a:solidFill>
              <a:ln w="7441"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D1CC"/>
                  </a:solidFill>
                  <a:effectLst/>
                  <a:uLnTx/>
                  <a:uFillTx/>
                </a:endParaRPr>
              </a:p>
            </p:txBody>
          </p:sp>
          <p:sp>
            <p:nvSpPr>
              <p:cNvPr id="42" name="Freeform: Shape 42">
                <a:extLst>
                  <a:ext uri="{FF2B5EF4-FFF2-40B4-BE49-F238E27FC236}">
                    <a16:creationId xmlns:a16="http://schemas.microsoft.com/office/drawing/2014/main" id="{4823955F-6D13-3B82-7358-F645FFC02D5A}"/>
                  </a:ext>
                </a:extLst>
              </p:cNvPr>
              <p:cNvSpPr/>
              <p:nvPr/>
            </p:nvSpPr>
            <p:spPr>
              <a:xfrm>
                <a:off x="274806" y="2578532"/>
                <a:ext cx="68190" cy="15000"/>
              </a:xfrm>
              <a:custGeom>
                <a:avLst/>
                <a:gdLst>
                  <a:gd name="connsiteX0" fmla="*/ 60690 w 68190"/>
                  <a:gd name="connsiteY0" fmla="*/ 15000 h 15000"/>
                  <a:gd name="connsiteX1" fmla="*/ 7500 w 68190"/>
                  <a:gd name="connsiteY1" fmla="*/ 15000 h 15000"/>
                  <a:gd name="connsiteX2" fmla="*/ 0 w 68190"/>
                  <a:gd name="connsiteY2" fmla="*/ 7500 h 15000"/>
                  <a:gd name="connsiteX3" fmla="*/ 7500 w 68190"/>
                  <a:gd name="connsiteY3" fmla="*/ 0 h 15000"/>
                  <a:gd name="connsiteX4" fmla="*/ 60690 w 68190"/>
                  <a:gd name="connsiteY4" fmla="*/ 0 h 15000"/>
                  <a:gd name="connsiteX5" fmla="*/ 68190 w 68190"/>
                  <a:gd name="connsiteY5" fmla="*/ 7500 h 15000"/>
                  <a:gd name="connsiteX6" fmla="*/ 60690 w 68190"/>
                  <a:gd name="connsiteY6" fmla="*/ 15000 h 1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190" h="15000">
                    <a:moveTo>
                      <a:pt x="60690" y="15000"/>
                    </a:moveTo>
                    <a:lnTo>
                      <a:pt x="7500" y="15000"/>
                    </a:lnTo>
                    <a:cubicBezTo>
                      <a:pt x="3358" y="15000"/>
                      <a:pt x="0" y="11642"/>
                      <a:pt x="0" y="7500"/>
                    </a:cubicBezTo>
                    <a:cubicBezTo>
                      <a:pt x="0" y="3358"/>
                      <a:pt x="3358" y="0"/>
                      <a:pt x="7500" y="0"/>
                    </a:cubicBezTo>
                    <a:lnTo>
                      <a:pt x="60690" y="0"/>
                    </a:lnTo>
                    <a:cubicBezTo>
                      <a:pt x="64832" y="0"/>
                      <a:pt x="68190" y="3358"/>
                      <a:pt x="68190" y="7500"/>
                    </a:cubicBezTo>
                    <a:cubicBezTo>
                      <a:pt x="68190" y="11642"/>
                      <a:pt x="64832" y="15000"/>
                      <a:pt x="60690" y="15000"/>
                    </a:cubicBezTo>
                    <a:close/>
                  </a:path>
                </a:pathLst>
              </a:custGeom>
              <a:solidFill>
                <a:srgbClr val="030F3B"/>
              </a:solidFill>
              <a:ln w="7441"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D1CC"/>
                  </a:solidFill>
                  <a:effectLst/>
                  <a:uLnTx/>
                  <a:uFillTx/>
                </a:endParaRPr>
              </a:p>
            </p:txBody>
          </p:sp>
          <p:sp>
            <p:nvSpPr>
              <p:cNvPr id="43" name="Freeform: Shape 43">
                <a:extLst>
                  <a:ext uri="{FF2B5EF4-FFF2-40B4-BE49-F238E27FC236}">
                    <a16:creationId xmlns:a16="http://schemas.microsoft.com/office/drawing/2014/main" id="{D08B7570-968A-32C0-5A49-4BEE9656A51C}"/>
                  </a:ext>
                </a:extLst>
              </p:cNvPr>
              <p:cNvSpPr/>
              <p:nvPr/>
            </p:nvSpPr>
            <p:spPr>
              <a:xfrm>
                <a:off x="288863" y="2690243"/>
                <a:ext cx="58705" cy="34681"/>
              </a:xfrm>
              <a:custGeom>
                <a:avLst/>
                <a:gdLst>
                  <a:gd name="connsiteX0" fmla="*/ 7506 w 58705"/>
                  <a:gd name="connsiteY0" fmla="*/ 34681 h 34681"/>
                  <a:gd name="connsiteX1" fmla="*/ 0 w 58705"/>
                  <a:gd name="connsiteY1" fmla="*/ 27187 h 34681"/>
                  <a:gd name="connsiteX2" fmla="*/ 4424 w 58705"/>
                  <a:gd name="connsiteY2" fmla="*/ 20341 h 34681"/>
                  <a:gd name="connsiteX3" fmla="*/ 48014 w 58705"/>
                  <a:gd name="connsiteY3" fmla="*/ 714 h 34681"/>
                  <a:gd name="connsiteX4" fmla="*/ 57992 w 58705"/>
                  <a:gd name="connsiteY4" fmla="*/ 4312 h 34681"/>
                  <a:gd name="connsiteX5" fmla="*/ 54393 w 58705"/>
                  <a:gd name="connsiteY5" fmla="*/ 14290 h 34681"/>
                  <a:gd name="connsiteX6" fmla="*/ 54179 w 58705"/>
                  <a:gd name="connsiteY6" fmla="*/ 14386 h 34681"/>
                  <a:gd name="connsiteX7" fmla="*/ 10589 w 58705"/>
                  <a:gd name="connsiteY7" fmla="*/ 34014 h 34681"/>
                  <a:gd name="connsiteX8" fmla="*/ 7506 w 58705"/>
                  <a:gd name="connsiteY8" fmla="*/ 34681 h 34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705" h="34681">
                    <a:moveTo>
                      <a:pt x="7506" y="34681"/>
                    </a:moveTo>
                    <a:cubicBezTo>
                      <a:pt x="3364" y="34685"/>
                      <a:pt x="3" y="31330"/>
                      <a:pt x="0" y="27187"/>
                    </a:cubicBezTo>
                    <a:cubicBezTo>
                      <a:pt x="-2" y="24233"/>
                      <a:pt x="1730" y="21553"/>
                      <a:pt x="4424" y="20341"/>
                    </a:cubicBezTo>
                    <a:lnTo>
                      <a:pt x="48014" y="714"/>
                    </a:lnTo>
                    <a:cubicBezTo>
                      <a:pt x="51762" y="-1048"/>
                      <a:pt x="56230" y="563"/>
                      <a:pt x="57992" y="4312"/>
                    </a:cubicBezTo>
                    <a:cubicBezTo>
                      <a:pt x="59753" y="8061"/>
                      <a:pt x="58142" y="12528"/>
                      <a:pt x="54393" y="14290"/>
                    </a:cubicBezTo>
                    <a:cubicBezTo>
                      <a:pt x="54323" y="14323"/>
                      <a:pt x="54251" y="14355"/>
                      <a:pt x="54179" y="14386"/>
                    </a:cubicBezTo>
                    <a:lnTo>
                      <a:pt x="10589" y="34014"/>
                    </a:lnTo>
                    <a:cubicBezTo>
                      <a:pt x="9620" y="34453"/>
                      <a:pt x="8569" y="34680"/>
                      <a:pt x="7506" y="34681"/>
                    </a:cubicBezTo>
                    <a:close/>
                  </a:path>
                </a:pathLst>
              </a:custGeom>
              <a:solidFill>
                <a:srgbClr val="030F3B"/>
              </a:solidFill>
              <a:ln w="7441"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D1CC"/>
                  </a:solidFill>
                  <a:effectLst/>
                  <a:uLnTx/>
                  <a:uFillTx/>
                </a:endParaRPr>
              </a:p>
            </p:txBody>
          </p:sp>
          <p:sp>
            <p:nvSpPr>
              <p:cNvPr id="44" name="Freeform: Shape 44">
                <a:extLst>
                  <a:ext uri="{FF2B5EF4-FFF2-40B4-BE49-F238E27FC236}">
                    <a16:creationId xmlns:a16="http://schemas.microsoft.com/office/drawing/2014/main" id="{9DA48A1A-F251-C1CA-24D0-1B6491299DD6}"/>
                  </a:ext>
                </a:extLst>
              </p:cNvPr>
              <p:cNvSpPr/>
              <p:nvPr/>
            </p:nvSpPr>
            <p:spPr>
              <a:xfrm>
                <a:off x="361700" y="2785591"/>
                <a:ext cx="48564" cy="47017"/>
              </a:xfrm>
              <a:custGeom>
                <a:avLst/>
                <a:gdLst>
                  <a:gd name="connsiteX0" fmla="*/ 7494 w 48564"/>
                  <a:gd name="connsiteY0" fmla="*/ 47018 h 47017"/>
                  <a:gd name="connsiteX1" fmla="*/ 0 w 48564"/>
                  <a:gd name="connsiteY1" fmla="*/ 39511 h 47017"/>
                  <a:gd name="connsiteX2" fmla="*/ 2319 w 48564"/>
                  <a:gd name="connsiteY2" fmla="*/ 34095 h 47017"/>
                  <a:gd name="connsiteX3" fmla="*/ 35859 w 48564"/>
                  <a:gd name="connsiteY3" fmla="*/ 2085 h 47017"/>
                  <a:gd name="connsiteX4" fmla="*/ 46479 w 48564"/>
                  <a:gd name="connsiteY4" fmla="*/ 2318 h 47017"/>
                  <a:gd name="connsiteX5" fmla="*/ 46247 w 48564"/>
                  <a:gd name="connsiteY5" fmla="*/ 12938 h 47017"/>
                  <a:gd name="connsiteX6" fmla="*/ 12706 w 48564"/>
                  <a:gd name="connsiteY6" fmla="*/ 44948 h 47017"/>
                  <a:gd name="connsiteX7" fmla="*/ 7494 w 48564"/>
                  <a:gd name="connsiteY7" fmla="*/ 47018 h 47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564" h="47017">
                    <a:moveTo>
                      <a:pt x="7494" y="47018"/>
                    </a:moveTo>
                    <a:cubicBezTo>
                      <a:pt x="3352" y="47014"/>
                      <a:pt x="-3" y="43653"/>
                      <a:pt x="0" y="39511"/>
                    </a:cubicBezTo>
                    <a:cubicBezTo>
                      <a:pt x="2" y="37465"/>
                      <a:pt x="840" y="35509"/>
                      <a:pt x="2319" y="34095"/>
                    </a:cubicBezTo>
                    <a:lnTo>
                      <a:pt x="35859" y="2085"/>
                    </a:lnTo>
                    <a:cubicBezTo>
                      <a:pt x="38856" y="-784"/>
                      <a:pt x="43610" y="-679"/>
                      <a:pt x="46479" y="2318"/>
                    </a:cubicBezTo>
                    <a:cubicBezTo>
                      <a:pt x="49348" y="5315"/>
                      <a:pt x="49244" y="10069"/>
                      <a:pt x="46247" y="12938"/>
                    </a:cubicBezTo>
                    <a:lnTo>
                      <a:pt x="12706" y="44948"/>
                    </a:lnTo>
                    <a:cubicBezTo>
                      <a:pt x="11302" y="46286"/>
                      <a:pt x="9434" y="47027"/>
                      <a:pt x="7494" y="47018"/>
                    </a:cubicBezTo>
                    <a:close/>
                  </a:path>
                </a:pathLst>
              </a:custGeom>
              <a:solidFill>
                <a:srgbClr val="030F3B"/>
              </a:solidFill>
              <a:ln w="7441"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D1CC"/>
                  </a:solidFill>
                  <a:effectLst/>
                  <a:uLnTx/>
                  <a:uFillTx/>
                </a:endParaRPr>
              </a:p>
            </p:txBody>
          </p:sp>
          <p:grpSp>
            <p:nvGrpSpPr>
              <p:cNvPr id="45" name="Group 49">
                <a:extLst>
                  <a:ext uri="{FF2B5EF4-FFF2-40B4-BE49-F238E27FC236}">
                    <a16:creationId xmlns:a16="http://schemas.microsoft.com/office/drawing/2014/main" id="{A8DF0D3F-BC30-5803-E7EB-5DD8B8651CC0}"/>
                  </a:ext>
                </a:extLst>
              </p:cNvPr>
              <p:cNvGrpSpPr/>
              <p:nvPr/>
            </p:nvGrpSpPr>
            <p:grpSpPr>
              <a:xfrm>
                <a:off x="438832" y="2523126"/>
                <a:ext cx="140603" cy="140811"/>
                <a:chOff x="440422" y="2586631"/>
                <a:chExt cx="106852" cy="107010"/>
              </a:xfrm>
            </p:grpSpPr>
            <p:sp>
              <p:nvSpPr>
                <p:cNvPr id="46" name="Freeform: Shape 47">
                  <a:extLst>
                    <a:ext uri="{FF2B5EF4-FFF2-40B4-BE49-F238E27FC236}">
                      <a16:creationId xmlns:a16="http://schemas.microsoft.com/office/drawing/2014/main" id="{A4FE5EC3-8F9B-7817-98A3-E1A33F0B130B}"/>
                    </a:ext>
                  </a:extLst>
                </p:cNvPr>
                <p:cNvSpPr/>
                <p:nvPr/>
              </p:nvSpPr>
              <p:spPr>
                <a:xfrm>
                  <a:off x="440422" y="2586631"/>
                  <a:ext cx="106852" cy="107010"/>
                </a:xfrm>
                <a:custGeom>
                  <a:avLst/>
                  <a:gdLst>
                    <a:gd name="connsiteX0" fmla="*/ 59025 w 106852"/>
                    <a:gd name="connsiteY0" fmla="*/ 107010 h 107010"/>
                    <a:gd name="connsiteX1" fmla="*/ 50775 w 106852"/>
                    <a:gd name="connsiteY1" fmla="*/ 98273 h 107010"/>
                    <a:gd name="connsiteX2" fmla="*/ 46890 w 106852"/>
                    <a:gd name="connsiteY2" fmla="*/ 97882 h 107010"/>
                    <a:gd name="connsiteX3" fmla="*/ 37140 w 106852"/>
                    <a:gd name="connsiteY3" fmla="*/ 104783 h 107010"/>
                    <a:gd name="connsiteX4" fmla="*/ 19552 w 106852"/>
                    <a:gd name="connsiteY4" fmla="*/ 95303 h 107010"/>
                    <a:gd name="connsiteX5" fmla="*/ 19995 w 106852"/>
                    <a:gd name="connsiteY5" fmla="*/ 83220 h 107010"/>
                    <a:gd name="connsiteX6" fmla="*/ 17550 w 106852"/>
                    <a:gd name="connsiteY6" fmla="*/ 80220 h 107010"/>
                    <a:gd name="connsiteX7" fmla="*/ 5767 w 106852"/>
                    <a:gd name="connsiteY7" fmla="*/ 78225 h 107010"/>
                    <a:gd name="connsiteX8" fmla="*/ 0 w 106852"/>
                    <a:gd name="connsiteY8" fmla="*/ 59145 h 107010"/>
                    <a:gd name="connsiteX9" fmla="*/ 8730 w 106852"/>
                    <a:gd name="connsiteY9" fmla="*/ 50895 h 107010"/>
                    <a:gd name="connsiteX10" fmla="*/ 9105 w 106852"/>
                    <a:gd name="connsiteY10" fmla="*/ 47047 h 107010"/>
                    <a:gd name="connsiteX11" fmla="*/ 2025 w 106852"/>
                    <a:gd name="connsiteY11" fmla="*/ 37245 h 107010"/>
                    <a:gd name="connsiteX12" fmla="*/ 11602 w 106852"/>
                    <a:gd name="connsiteY12" fmla="*/ 19628 h 107010"/>
                    <a:gd name="connsiteX13" fmla="*/ 23602 w 106852"/>
                    <a:gd name="connsiteY13" fmla="*/ 19988 h 107010"/>
                    <a:gd name="connsiteX14" fmla="*/ 26655 w 106852"/>
                    <a:gd name="connsiteY14" fmla="*/ 17535 h 107010"/>
                    <a:gd name="connsiteX15" fmla="*/ 28702 w 106852"/>
                    <a:gd name="connsiteY15" fmla="*/ 5768 h 107010"/>
                    <a:gd name="connsiteX16" fmla="*/ 47738 w 106852"/>
                    <a:gd name="connsiteY16" fmla="*/ 0 h 107010"/>
                    <a:gd name="connsiteX17" fmla="*/ 55950 w 106852"/>
                    <a:gd name="connsiteY17" fmla="*/ 8670 h 107010"/>
                    <a:gd name="connsiteX18" fmla="*/ 59850 w 106852"/>
                    <a:gd name="connsiteY18" fmla="*/ 9060 h 107010"/>
                    <a:gd name="connsiteX19" fmla="*/ 69645 w 106852"/>
                    <a:gd name="connsiteY19" fmla="*/ 2190 h 107010"/>
                    <a:gd name="connsiteX20" fmla="*/ 87195 w 106852"/>
                    <a:gd name="connsiteY20" fmla="*/ 11640 h 107010"/>
                    <a:gd name="connsiteX21" fmla="*/ 86835 w 106852"/>
                    <a:gd name="connsiteY21" fmla="*/ 23640 h 107010"/>
                    <a:gd name="connsiteX22" fmla="*/ 89288 w 106852"/>
                    <a:gd name="connsiteY22" fmla="*/ 26640 h 107010"/>
                    <a:gd name="connsiteX23" fmla="*/ 101085 w 106852"/>
                    <a:gd name="connsiteY23" fmla="*/ 28635 h 107010"/>
                    <a:gd name="connsiteX24" fmla="*/ 106853 w 106852"/>
                    <a:gd name="connsiteY24" fmla="*/ 47722 h 107010"/>
                    <a:gd name="connsiteX25" fmla="*/ 98100 w 106852"/>
                    <a:gd name="connsiteY25" fmla="*/ 55973 h 107010"/>
                    <a:gd name="connsiteX26" fmla="*/ 97673 w 106852"/>
                    <a:gd name="connsiteY26" fmla="*/ 59978 h 107010"/>
                    <a:gd name="connsiteX27" fmla="*/ 104550 w 106852"/>
                    <a:gd name="connsiteY27" fmla="*/ 69728 h 107010"/>
                    <a:gd name="connsiteX28" fmla="*/ 95100 w 106852"/>
                    <a:gd name="connsiteY28" fmla="*/ 87300 h 107010"/>
                    <a:gd name="connsiteX29" fmla="*/ 83153 w 106852"/>
                    <a:gd name="connsiteY29" fmla="*/ 86940 h 107010"/>
                    <a:gd name="connsiteX30" fmla="*/ 80107 w 106852"/>
                    <a:gd name="connsiteY30" fmla="*/ 89437 h 107010"/>
                    <a:gd name="connsiteX31" fmla="*/ 78053 w 106852"/>
                    <a:gd name="connsiteY31" fmla="*/ 101250 h 107010"/>
                    <a:gd name="connsiteX32" fmla="*/ 57270 w 106852"/>
                    <a:gd name="connsiteY32" fmla="*/ 83258 h 107010"/>
                    <a:gd name="connsiteX33" fmla="*/ 63570 w 106852"/>
                    <a:gd name="connsiteY33" fmla="*/ 89955 h 107010"/>
                    <a:gd name="connsiteX34" fmla="*/ 64875 w 106852"/>
                    <a:gd name="connsiteY34" fmla="*/ 89558 h 107010"/>
                    <a:gd name="connsiteX35" fmla="*/ 66450 w 106852"/>
                    <a:gd name="connsiteY35" fmla="*/ 80482 h 107010"/>
                    <a:gd name="connsiteX36" fmla="*/ 69262 w 106852"/>
                    <a:gd name="connsiteY36" fmla="*/ 78705 h 107010"/>
                    <a:gd name="connsiteX37" fmla="*/ 74820 w 106852"/>
                    <a:gd name="connsiteY37" fmla="*/ 74153 h 107010"/>
                    <a:gd name="connsiteX38" fmla="*/ 77130 w 106852"/>
                    <a:gd name="connsiteY38" fmla="*/ 71738 h 107010"/>
                    <a:gd name="connsiteX39" fmla="*/ 86302 w 106852"/>
                    <a:gd name="connsiteY39" fmla="*/ 72015 h 107010"/>
                    <a:gd name="connsiteX40" fmla="*/ 86962 w 106852"/>
                    <a:gd name="connsiteY40" fmla="*/ 70785 h 107010"/>
                    <a:gd name="connsiteX41" fmla="*/ 81652 w 106852"/>
                    <a:gd name="connsiteY41" fmla="*/ 63285 h 107010"/>
                    <a:gd name="connsiteX42" fmla="*/ 82402 w 106852"/>
                    <a:gd name="connsiteY42" fmla="*/ 59993 h 107010"/>
                    <a:gd name="connsiteX43" fmla="*/ 83153 w 106852"/>
                    <a:gd name="connsiteY43" fmla="*/ 52785 h 107010"/>
                    <a:gd name="connsiteX44" fmla="*/ 83100 w 106852"/>
                    <a:gd name="connsiteY44" fmla="*/ 49478 h 107010"/>
                    <a:gd name="connsiteX45" fmla="*/ 89775 w 106852"/>
                    <a:gd name="connsiteY45" fmla="*/ 43192 h 107010"/>
                    <a:gd name="connsiteX46" fmla="*/ 89385 w 106852"/>
                    <a:gd name="connsiteY46" fmla="*/ 41895 h 107010"/>
                    <a:gd name="connsiteX47" fmla="*/ 80310 w 106852"/>
                    <a:gd name="connsiteY47" fmla="*/ 40395 h 107010"/>
                    <a:gd name="connsiteX48" fmla="*/ 78525 w 106852"/>
                    <a:gd name="connsiteY48" fmla="*/ 37523 h 107010"/>
                    <a:gd name="connsiteX49" fmla="*/ 74025 w 106852"/>
                    <a:gd name="connsiteY49" fmla="*/ 31987 h 107010"/>
                    <a:gd name="connsiteX50" fmla="*/ 71625 w 106852"/>
                    <a:gd name="connsiteY50" fmla="*/ 29678 h 107010"/>
                    <a:gd name="connsiteX51" fmla="*/ 71903 w 106852"/>
                    <a:gd name="connsiteY51" fmla="*/ 20453 h 107010"/>
                    <a:gd name="connsiteX52" fmla="*/ 70665 w 106852"/>
                    <a:gd name="connsiteY52" fmla="*/ 19785 h 107010"/>
                    <a:gd name="connsiteX53" fmla="*/ 63165 w 106852"/>
                    <a:gd name="connsiteY53" fmla="*/ 25035 h 107010"/>
                    <a:gd name="connsiteX54" fmla="*/ 59932 w 106852"/>
                    <a:gd name="connsiteY54" fmla="*/ 24285 h 107010"/>
                    <a:gd name="connsiteX55" fmla="*/ 52807 w 106852"/>
                    <a:gd name="connsiteY55" fmla="*/ 23573 h 107010"/>
                    <a:gd name="connsiteX56" fmla="*/ 49485 w 106852"/>
                    <a:gd name="connsiteY56" fmla="*/ 23640 h 107010"/>
                    <a:gd name="connsiteX57" fmla="*/ 43207 w 106852"/>
                    <a:gd name="connsiteY57" fmla="*/ 17003 h 107010"/>
                    <a:gd name="connsiteX58" fmla="*/ 41880 w 106852"/>
                    <a:gd name="connsiteY58" fmla="*/ 17407 h 107010"/>
                    <a:gd name="connsiteX59" fmla="*/ 40297 w 106852"/>
                    <a:gd name="connsiteY59" fmla="*/ 26520 h 107010"/>
                    <a:gd name="connsiteX60" fmla="*/ 37432 w 106852"/>
                    <a:gd name="connsiteY60" fmla="*/ 28297 h 107010"/>
                    <a:gd name="connsiteX61" fmla="*/ 31830 w 106852"/>
                    <a:gd name="connsiteY61" fmla="*/ 32798 h 107010"/>
                    <a:gd name="connsiteX62" fmla="*/ 29527 w 106852"/>
                    <a:gd name="connsiteY62" fmla="*/ 35145 h 107010"/>
                    <a:gd name="connsiteX63" fmla="*/ 20385 w 106852"/>
                    <a:gd name="connsiteY63" fmla="*/ 34875 h 107010"/>
                    <a:gd name="connsiteX64" fmla="*/ 19688 w 106852"/>
                    <a:gd name="connsiteY64" fmla="*/ 36143 h 107010"/>
                    <a:gd name="connsiteX65" fmla="*/ 25035 w 106852"/>
                    <a:gd name="connsiteY65" fmla="*/ 43643 h 107010"/>
                    <a:gd name="connsiteX66" fmla="*/ 24285 w 106852"/>
                    <a:gd name="connsiteY66" fmla="*/ 46898 h 107010"/>
                    <a:gd name="connsiteX67" fmla="*/ 23580 w 106852"/>
                    <a:gd name="connsiteY67" fmla="*/ 54038 h 107010"/>
                    <a:gd name="connsiteX68" fmla="*/ 23662 w 106852"/>
                    <a:gd name="connsiteY68" fmla="*/ 57375 h 107010"/>
                    <a:gd name="connsiteX69" fmla="*/ 16965 w 106852"/>
                    <a:gd name="connsiteY69" fmla="*/ 63690 h 107010"/>
                    <a:gd name="connsiteX70" fmla="*/ 17355 w 106852"/>
                    <a:gd name="connsiteY70" fmla="*/ 64980 h 107010"/>
                    <a:gd name="connsiteX71" fmla="*/ 26415 w 106852"/>
                    <a:gd name="connsiteY71" fmla="*/ 66480 h 107010"/>
                    <a:gd name="connsiteX72" fmla="*/ 28207 w 106852"/>
                    <a:gd name="connsiteY72" fmla="*/ 69323 h 107010"/>
                    <a:gd name="connsiteX73" fmla="*/ 32708 w 106852"/>
                    <a:gd name="connsiteY73" fmla="*/ 74857 h 107010"/>
                    <a:gd name="connsiteX74" fmla="*/ 35130 w 106852"/>
                    <a:gd name="connsiteY74" fmla="*/ 77190 h 107010"/>
                    <a:gd name="connsiteX75" fmla="*/ 34793 w 106852"/>
                    <a:gd name="connsiteY75" fmla="*/ 86475 h 107010"/>
                    <a:gd name="connsiteX76" fmla="*/ 35993 w 106852"/>
                    <a:gd name="connsiteY76" fmla="*/ 87120 h 107010"/>
                    <a:gd name="connsiteX77" fmla="*/ 43493 w 106852"/>
                    <a:gd name="connsiteY77" fmla="*/ 81870 h 107010"/>
                    <a:gd name="connsiteX78" fmla="*/ 46740 w 106852"/>
                    <a:gd name="connsiteY78" fmla="*/ 82620 h 107010"/>
                    <a:gd name="connsiteX79" fmla="*/ 53858 w 106852"/>
                    <a:gd name="connsiteY79" fmla="*/ 83333 h 10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06852" h="107010">
                      <a:moveTo>
                        <a:pt x="59025" y="107010"/>
                      </a:moveTo>
                      <a:lnTo>
                        <a:pt x="50775" y="98273"/>
                      </a:lnTo>
                      <a:cubicBezTo>
                        <a:pt x="49478" y="98198"/>
                        <a:pt x="48180" y="98070"/>
                        <a:pt x="46890" y="97882"/>
                      </a:cubicBezTo>
                      <a:lnTo>
                        <a:pt x="37140" y="104783"/>
                      </a:lnTo>
                      <a:lnTo>
                        <a:pt x="19552" y="95303"/>
                      </a:lnTo>
                      <a:lnTo>
                        <a:pt x="19995" y="83220"/>
                      </a:lnTo>
                      <a:cubicBezTo>
                        <a:pt x="19132" y="82260"/>
                        <a:pt x="18322" y="81255"/>
                        <a:pt x="17550" y="80220"/>
                      </a:cubicBezTo>
                      <a:lnTo>
                        <a:pt x="5767" y="78225"/>
                      </a:lnTo>
                      <a:lnTo>
                        <a:pt x="0" y="59145"/>
                      </a:lnTo>
                      <a:lnTo>
                        <a:pt x="8730" y="50895"/>
                      </a:lnTo>
                      <a:cubicBezTo>
                        <a:pt x="8797" y="49605"/>
                        <a:pt x="8925" y="48323"/>
                        <a:pt x="9105" y="47047"/>
                      </a:cubicBezTo>
                      <a:lnTo>
                        <a:pt x="2025" y="37245"/>
                      </a:lnTo>
                      <a:lnTo>
                        <a:pt x="11602" y="19628"/>
                      </a:lnTo>
                      <a:lnTo>
                        <a:pt x="23602" y="19988"/>
                      </a:lnTo>
                      <a:cubicBezTo>
                        <a:pt x="24577" y="19125"/>
                        <a:pt x="25605" y="18308"/>
                        <a:pt x="26655" y="17535"/>
                      </a:cubicBezTo>
                      <a:lnTo>
                        <a:pt x="28702" y="5768"/>
                      </a:lnTo>
                      <a:lnTo>
                        <a:pt x="47738" y="0"/>
                      </a:lnTo>
                      <a:lnTo>
                        <a:pt x="55950" y="8670"/>
                      </a:lnTo>
                      <a:cubicBezTo>
                        <a:pt x="57255" y="8745"/>
                        <a:pt x="58552" y="8880"/>
                        <a:pt x="59850" y="9060"/>
                      </a:cubicBezTo>
                      <a:lnTo>
                        <a:pt x="69645" y="2190"/>
                      </a:lnTo>
                      <a:lnTo>
                        <a:pt x="87195" y="11640"/>
                      </a:lnTo>
                      <a:lnTo>
                        <a:pt x="86835" y="23640"/>
                      </a:lnTo>
                      <a:cubicBezTo>
                        <a:pt x="87700" y="24610"/>
                        <a:pt x="88517" y="25610"/>
                        <a:pt x="89288" y="26640"/>
                      </a:cubicBezTo>
                      <a:lnTo>
                        <a:pt x="101085" y="28635"/>
                      </a:lnTo>
                      <a:lnTo>
                        <a:pt x="106853" y="47722"/>
                      </a:lnTo>
                      <a:lnTo>
                        <a:pt x="98100" y="55973"/>
                      </a:lnTo>
                      <a:cubicBezTo>
                        <a:pt x="98015" y="57317"/>
                        <a:pt x="97873" y="58652"/>
                        <a:pt x="97673" y="59978"/>
                      </a:cubicBezTo>
                      <a:lnTo>
                        <a:pt x="104550" y="69728"/>
                      </a:lnTo>
                      <a:lnTo>
                        <a:pt x="95100" y="87300"/>
                      </a:lnTo>
                      <a:lnTo>
                        <a:pt x="83153" y="86940"/>
                      </a:lnTo>
                      <a:cubicBezTo>
                        <a:pt x="82177" y="87818"/>
                        <a:pt x="81158" y="88650"/>
                        <a:pt x="80107" y="89437"/>
                      </a:cubicBezTo>
                      <a:lnTo>
                        <a:pt x="78053" y="101250"/>
                      </a:lnTo>
                      <a:close/>
                      <a:moveTo>
                        <a:pt x="57270" y="83258"/>
                      </a:moveTo>
                      <a:lnTo>
                        <a:pt x="63570" y="89955"/>
                      </a:lnTo>
                      <a:lnTo>
                        <a:pt x="64875" y="89558"/>
                      </a:lnTo>
                      <a:lnTo>
                        <a:pt x="66450" y="80482"/>
                      </a:lnTo>
                      <a:lnTo>
                        <a:pt x="69262" y="78705"/>
                      </a:lnTo>
                      <a:cubicBezTo>
                        <a:pt x="71293" y="77418"/>
                        <a:pt x="73159" y="75889"/>
                        <a:pt x="74820" y="74153"/>
                      </a:cubicBezTo>
                      <a:lnTo>
                        <a:pt x="77130" y="71738"/>
                      </a:lnTo>
                      <a:lnTo>
                        <a:pt x="86302" y="72015"/>
                      </a:lnTo>
                      <a:lnTo>
                        <a:pt x="86962" y="70785"/>
                      </a:lnTo>
                      <a:lnTo>
                        <a:pt x="81652" y="63285"/>
                      </a:lnTo>
                      <a:lnTo>
                        <a:pt x="82402" y="59993"/>
                      </a:lnTo>
                      <a:cubicBezTo>
                        <a:pt x="82949" y="57630"/>
                        <a:pt x="83201" y="55209"/>
                        <a:pt x="83153" y="52785"/>
                      </a:cubicBezTo>
                      <a:lnTo>
                        <a:pt x="83100" y="49478"/>
                      </a:lnTo>
                      <a:lnTo>
                        <a:pt x="89775" y="43192"/>
                      </a:lnTo>
                      <a:lnTo>
                        <a:pt x="89385" y="41895"/>
                      </a:lnTo>
                      <a:lnTo>
                        <a:pt x="80310" y="40395"/>
                      </a:lnTo>
                      <a:lnTo>
                        <a:pt x="78525" y="37523"/>
                      </a:lnTo>
                      <a:cubicBezTo>
                        <a:pt x="77260" y="35498"/>
                        <a:pt x="75748" y="33639"/>
                        <a:pt x="74025" y="31987"/>
                      </a:cubicBezTo>
                      <a:lnTo>
                        <a:pt x="71625" y="29678"/>
                      </a:lnTo>
                      <a:lnTo>
                        <a:pt x="71903" y="20453"/>
                      </a:lnTo>
                      <a:lnTo>
                        <a:pt x="70665" y="19785"/>
                      </a:lnTo>
                      <a:lnTo>
                        <a:pt x="63165" y="25035"/>
                      </a:lnTo>
                      <a:lnTo>
                        <a:pt x="59932" y="24285"/>
                      </a:lnTo>
                      <a:cubicBezTo>
                        <a:pt x="57599" y="23740"/>
                        <a:pt x="55203" y="23501"/>
                        <a:pt x="52807" y="23573"/>
                      </a:cubicBezTo>
                      <a:lnTo>
                        <a:pt x="49485" y="23640"/>
                      </a:lnTo>
                      <a:lnTo>
                        <a:pt x="43207" y="17003"/>
                      </a:lnTo>
                      <a:lnTo>
                        <a:pt x="41880" y="17407"/>
                      </a:lnTo>
                      <a:lnTo>
                        <a:pt x="40297" y="26520"/>
                      </a:lnTo>
                      <a:lnTo>
                        <a:pt x="37432" y="28297"/>
                      </a:lnTo>
                      <a:cubicBezTo>
                        <a:pt x="35389" y="29564"/>
                        <a:pt x="33508" y="31076"/>
                        <a:pt x="31830" y="32798"/>
                      </a:cubicBezTo>
                      <a:lnTo>
                        <a:pt x="29527" y="35145"/>
                      </a:lnTo>
                      <a:lnTo>
                        <a:pt x="20385" y="34875"/>
                      </a:lnTo>
                      <a:lnTo>
                        <a:pt x="19688" y="36143"/>
                      </a:lnTo>
                      <a:lnTo>
                        <a:pt x="25035" y="43643"/>
                      </a:lnTo>
                      <a:lnTo>
                        <a:pt x="24285" y="46898"/>
                      </a:lnTo>
                      <a:cubicBezTo>
                        <a:pt x="23770" y="49241"/>
                        <a:pt x="23533" y="51638"/>
                        <a:pt x="23580" y="54038"/>
                      </a:cubicBezTo>
                      <a:lnTo>
                        <a:pt x="23662" y="57375"/>
                      </a:lnTo>
                      <a:lnTo>
                        <a:pt x="16965" y="63690"/>
                      </a:lnTo>
                      <a:lnTo>
                        <a:pt x="17355" y="64980"/>
                      </a:lnTo>
                      <a:lnTo>
                        <a:pt x="26415" y="66480"/>
                      </a:lnTo>
                      <a:lnTo>
                        <a:pt x="28207" y="69323"/>
                      </a:lnTo>
                      <a:cubicBezTo>
                        <a:pt x="29476" y="71344"/>
                        <a:pt x="30988" y="73203"/>
                        <a:pt x="32708" y="74857"/>
                      </a:cubicBezTo>
                      <a:lnTo>
                        <a:pt x="35130" y="77190"/>
                      </a:lnTo>
                      <a:lnTo>
                        <a:pt x="34793" y="86475"/>
                      </a:lnTo>
                      <a:lnTo>
                        <a:pt x="35993" y="87120"/>
                      </a:lnTo>
                      <a:lnTo>
                        <a:pt x="43493" y="81870"/>
                      </a:lnTo>
                      <a:lnTo>
                        <a:pt x="46740" y="82620"/>
                      </a:lnTo>
                      <a:cubicBezTo>
                        <a:pt x="49070" y="83174"/>
                        <a:pt x="51463" y="83413"/>
                        <a:pt x="53858" y="83333"/>
                      </a:cubicBezTo>
                      <a:close/>
                    </a:path>
                  </a:pathLst>
                </a:custGeom>
                <a:solidFill>
                  <a:srgbClr val="030F3B"/>
                </a:solid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D1CC"/>
                    </a:solidFill>
                    <a:effectLst/>
                    <a:uLnTx/>
                    <a:uFillTx/>
                  </a:endParaRPr>
                </a:p>
              </p:txBody>
            </p:sp>
            <p:sp>
              <p:nvSpPr>
                <p:cNvPr id="47" name="Freeform: Shape 48">
                  <a:extLst>
                    <a:ext uri="{FF2B5EF4-FFF2-40B4-BE49-F238E27FC236}">
                      <a16:creationId xmlns:a16="http://schemas.microsoft.com/office/drawing/2014/main" id="{53D5506B-AE8E-5ADA-584C-372F1C02DF74}"/>
                    </a:ext>
                  </a:extLst>
                </p:cNvPr>
                <p:cNvSpPr/>
                <p:nvPr/>
              </p:nvSpPr>
              <p:spPr>
                <a:xfrm>
                  <a:off x="480170" y="2626374"/>
                  <a:ext cx="27397" cy="27393"/>
                </a:xfrm>
                <a:custGeom>
                  <a:avLst/>
                  <a:gdLst>
                    <a:gd name="connsiteX0" fmla="*/ 13666 w 27397"/>
                    <a:gd name="connsiteY0" fmla="*/ 8 h 27393"/>
                    <a:gd name="connsiteX1" fmla="*/ 9714 w 27397"/>
                    <a:gd name="connsiteY1" fmla="*/ 593 h 27393"/>
                    <a:gd name="connsiteX2" fmla="*/ 9714 w 27397"/>
                    <a:gd name="connsiteY2" fmla="*/ 593 h 27393"/>
                    <a:gd name="connsiteX3" fmla="*/ 596 w 27397"/>
                    <a:gd name="connsiteY3" fmla="*/ 17680 h 27393"/>
                    <a:gd name="connsiteX4" fmla="*/ 17683 w 27397"/>
                    <a:gd name="connsiteY4" fmla="*/ 26798 h 27393"/>
                    <a:gd name="connsiteX5" fmla="*/ 26801 w 27397"/>
                    <a:gd name="connsiteY5" fmla="*/ 9710 h 27393"/>
                    <a:gd name="connsiteX6" fmla="*/ 13674 w 27397"/>
                    <a:gd name="connsiteY6" fmla="*/ 0 h 2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397" h="27393">
                      <a:moveTo>
                        <a:pt x="13666" y="8"/>
                      </a:moveTo>
                      <a:cubicBezTo>
                        <a:pt x="12328" y="12"/>
                        <a:pt x="10996" y="209"/>
                        <a:pt x="9714" y="593"/>
                      </a:cubicBezTo>
                      <a:lnTo>
                        <a:pt x="9714" y="593"/>
                      </a:lnTo>
                      <a:cubicBezTo>
                        <a:pt x="2478" y="2793"/>
                        <a:pt x="-1604" y="10444"/>
                        <a:pt x="596" y="17680"/>
                      </a:cubicBezTo>
                      <a:cubicBezTo>
                        <a:pt x="2797" y="24916"/>
                        <a:pt x="10447" y="28998"/>
                        <a:pt x="17683" y="26798"/>
                      </a:cubicBezTo>
                      <a:cubicBezTo>
                        <a:pt x="24919" y="24597"/>
                        <a:pt x="29002" y="16946"/>
                        <a:pt x="26801" y="9710"/>
                      </a:cubicBezTo>
                      <a:cubicBezTo>
                        <a:pt x="25045" y="3934"/>
                        <a:pt x="19711" y="-11"/>
                        <a:pt x="13674" y="0"/>
                      </a:cubicBezTo>
                      <a:close/>
                    </a:path>
                  </a:pathLst>
                </a:custGeom>
                <a:solidFill>
                  <a:srgbClr val="030F3B"/>
                </a:solidFill>
                <a:ln w="7441"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100" b="0" i="0" u="none" strike="noStrike" kern="0" cap="none" spc="0" normalizeH="0" baseline="0" noProof="0">
                    <a:ln>
                      <a:noFill/>
                    </a:ln>
                    <a:solidFill>
                      <a:srgbClr val="00D1CC"/>
                    </a:solidFill>
                    <a:effectLst/>
                    <a:uLnTx/>
                    <a:uFillTx/>
                  </a:endParaRPr>
                </a:p>
              </p:txBody>
            </p:sp>
          </p:grpSp>
        </p:grpSp>
        <p:sp>
          <p:nvSpPr>
            <p:cNvPr id="35" name="Content Placeholder 6">
              <a:extLst>
                <a:ext uri="{FF2B5EF4-FFF2-40B4-BE49-F238E27FC236}">
                  <a16:creationId xmlns:a16="http://schemas.microsoft.com/office/drawing/2014/main" id="{C2F4CDA6-76F9-500E-F37B-36FF984ED424}"/>
                </a:ext>
              </a:extLst>
            </p:cNvPr>
            <p:cNvSpPr txBox="1">
              <a:spLocks/>
            </p:cNvSpPr>
            <p:nvPr/>
          </p:nvSpPr>
          <p:spPr>
            <a:xfrm>
              <a:off x="1214121" y="2974932"/>
              <a:ext cx="3515360" cy="749362"/>
            </a:xfrm>
            <a:prstGeom prst="roundRect">
              <a:avLst/>
            </a:prstGeom>
            <a:noFill/>
            <a:ln w="19050">
              <a:solidFill>
                <a:srgbClr val="00D1CC"/>
              </a:solidFill>
            </a:ln>
          </p:spPr>
          <p:txBody>
            <a:bodyPr lIns="756000" bIns="0" anchor="ctr" anchorCtr="0"/>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6858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Komplexität</a:t>
              </a:r>
              <a:r>
                <a:rPr kumimoji="0" lang="en-US" sz="12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2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reduzieren</a:t>
              </a:r>
              <a:endParaRPr kumimoji="0" lang="en-US" sz="1200" b="0" i="0" u="none" strike="noStrike" kern="1200" cap="none" spc="0" normalizeH="0" baseline="0" noProof="0">
                <a:ln>
                  <a:noFill/>
                </a:ln>
                <a:solidFill>
                  <a:srgbClr val="030F3B"/>
                </a:solidFill>
                <a:effectLst/>
                <a:uLnTx/>
                <a:uFillTx/>
                <a:latin typeface="+mn-lt"/>
                <a:ea typeface="+mn-ea"/>
                <a:cs typeface="Poppins" panose="00000500000000000000" pitchFamily="2" charset="0"/>
              </a:endParaRPr>
            </a:p>
          </p:txBody>
        </p:sp>
        <p:sp>
          <p:nvSpPr>
            <p:cNvPr id="36" name="Rectangle 35">
              <a:extLst>
                <a:ext uri="{FF2B5EF4-FFF2-40B4-BE49-F238E27FC236}">
                  <a16:creationId xmlns:a16="http://schemas.microsoft.com/office/drawing/2014/main" id="{66FCB7C7-20B8-B4EC-7759-2F70B3C6B990}"/>
                </a:ext>
              </a:extLst>
            </p:cNvPr>
            <p:cNvSpPr/>
            <p:nvPr/>
          </p:nvSpPr>
          <p:spPr>
            <a:xfrm>
              <a:off x="4929142" y="3047316"/>
              <a:ext cx="7398770" cy="1204642"/>
            </a:xfrm>
            <a:prstGeom prst="rect">
              <a:avLst/>
            </a:prstGeom>
            <a:noFill/>
            <a:ln w="25400" cap="flat" cmpd="sng" algn="ctr">
              <a:noFill/>
              <a:prstDash val="solid"/>
            </a:ln>
            <a:effectLst/>
          </p:spPr>
          <p:txBody>
            <a:bodyPr lIns="0" tIns="0" rIns="0" bIns="0" rtlCol="0" anchor="t"/>
            <a:lstStyle/>
            <a:p>
              <a:pPr marL="107156" marR="0" lvl="1" indent="-107156" defTabSz="685800" eaLnBrk="1" fontAlgn="auto" latinLnBrk="0" hangingPunct="1">
                <a:lnSpc>
                  <a:spcPct val="90000"/>
                </a:lnSpc>
                <a:spcBef>
                  <a:spcPts val="600"/>
                </a:spcBef>
                <a:spcAft>
                  <a:spcPts val="0"/>
                </a:spcAft>
                <a:buClr>
                  <a:srgbClr val="030F3B"/>
                </a:buClr>
                <a:buSzTx/>
                <a:buFont typeface="Arial" panose="020B0604020202020204" pitchFamily="34" charset="0"/>
                <a:buChar char="•"/>
                <a:tabLst/>
                <a:defRPr/>
              </a:pPr>
              <a:r>
                <a:rPr kumimoji="0" lang="en-US" sz="1100" b="0" i="0" u="none" strike="noStrike" kern="0" cap="none" spc="0" normalizeH="0" baseline="0" noProof="0" err="1">
                  <a:ln>
                    <a:noFill/>
                  </a:ln>
                  <a:solidFill>
                    <a:srgbClr val="030F3B"/>
                  </a:solidFill>
                  <a:effectLst/>
                  <a:uLnTx/>
                  <a:uFillTx/>
                  <a:cs typeface="Poppins" panose="00000500000000000000" pitchFamily="2" charset="0"/>
                </a:rPr>
                <a:t>Verwenden</a:t>
              </a:r>
              <a:r>
                <a:rPr kumimoji="0" lang="en-US" sz="1100" b="0" i="0" u="none" strike="noStrike" kern="0" cap="none" spc="0" normalizeH="0" baseline="0" noProof="0">
                  <a:ln>
                    <a:noFill/>
                  </a:ln>
                  <a:solidFill>
                    <a:srgbClr val="030F3B"/>
                  </a:solidFill>
                  <a:effectLst/>
                  <a:uLnTx/>
                  <a:uFillTx/>
                  <a:cs typeface="Poppins" panose="00000500000000000000" pitchFamily="2" charset="0"/>
                </a:rPr>
                <a:t> Sie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eine</a:t>
              </a:r>
              <a:r>
                <a:rPr kumimoji="0" lang="en-US" sz="1100" b="0"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verständliche</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Sprache</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i="0" u="none" strike="noStrike" kern="0" cap="none" spc="0" normalizeH="0" baseline="0" noProof="0">
                  <a:ln>
                    <a:noFill/>
                  </a:ln>
                  <a:solidFill>
                    <a:srgbClr val="030F3B"/>
                  </a:solidFill>
                  <a:effectLst/>
                  <a:uLnTx/>
                  <a:uFillTx/>
                  <a:cs typeface="Poppins" panose="00000500000000000000" pitchFamily="2" charset="0"/>
                </a:rPr>
                <a:t>und</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vermeiden</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i="0" u="none" strike="noStrike" kern="0" cap="none" spc="0" normalizeH="0" baseline="0" noProof="0">
                  <a:ln>
                    <a:noFill/>
                  </a:ln>
                  <a:solidFill>
                    <a:srgbClr val="030F3B"/>
                  </a:solidFill>
                  <a:effectLst/>
                  <a:uLnTx/>
                  <a:uFillTx/>
                  <a:cs typeface="Poppins" panose="00000500000000000000" pitchFamily="2" charset="0"/>
                </a:rPr>
                <a:t>Sie </a:t>
              </a:r>
              <a:r>
                <a:rPr kumimoji="0" lang="en-US" sz="1100" b="1" i="0" u="none" strike="noStrike" kern="0" cap="none" spc="0" normalizeH="0" baseline="0" noProof="0">
                  <a:ln>
                    <a:noFill/>
                  </a:ln>
                  <a:solidFill>
                    <a:srgbClr val="030F3B"/>
                  </a:solidFill>
                  <a:effectLst/>
                  <a:uLnTx/>
                  <a:uFillTx/>
                  <a:cs typeface="Poppins" panose="00000500000000000000" pitchFamily="2" charset="0"/>
                </a:rPr>
                <a:t>Fachjargon</a:t>
              </a:r>
              <a:r>
                <a:rPr kumimoji="0" lang="en-US" sz="1100" b="0" i="0" u="none" strike="noStrike" kern="0" cap="none" spc="0" normalizeH="0" baseline="30000" noProof="0">
                  <a:ln>
                    <a:noFill/>
                  </a:ln>
                  <a:solidFill>
                    <a:srgbClr val="030F3B"/>
                  </a:solidFill>
                  <a:effectLst/>
                  <a:uLnTx/>
                  <a:uFillTx/>
                  <a:cs typeface="Poppins" panose="00000500000000000000" pitchFamily="2" charset="0"/>
                </a:rPr>
                <a:t>3,4</a:t>
              </a:r>
            </a:p>
            <a:p>
              <a:pPr marL="107156" marR="0" lvl="1" indent="-107156" defTabSz="685800" eaLnBrk="1" fontAlgn="auto" latinLnBrk="0" hangingPunct="1">
                <a:lnSpc>
                  <a:spcPct val="90000"/>
                </a:lnSpc>
                <a:spcBef>
                  <a:spcPts val="600"/>
                </a:spcBef>
                <a:spcAft>
                  <a:spcPts val="0"/>
                </a:spcAft>
                <a:buClr>
                  <a:srgbClr val="030F3B"/>
                </a:buClr>
                <a:buSzTx/>
                <a:buFont typeface="Arial" panose="020B0604020202020204" pitchFamily="34" charset="0"/>
                <a:buChar char="•"/>
                <a:tabLst/>
                <a:defRPr/>
              </a:pPr>
              <a:r>
                <a:rPr kumimoji="0" lang="en-US" sz="1100" b="0" i="0" u="none" strike="noStrike" kern="0" cap="none" spc="0" normalizeH="0" baseline="0" noProof="0" err="1">
                  <a:ln>
                    <a:noFill/>
                  </a:ln>
                  <a:solidFill>
                    <a:srgbClr val="030F3B"/>
                  </a:solidFill>
                  <a:effectLst/>
                  <a:uLnTx/>
                  <a:uFillTx/>
                  <a:cs typeface="Poppins" panose="00000500000000000000" pitchFamily="2" charset="0"/>
                </a:rPr>
                <a:t>Verwenden</a:t>
              </a:r>
              <a:r>
                <a:rPr kumimoji="0" lang="en-US" sz="1100" b="0" i="0" u="none" strike="noStrike" kern="0" cap="none" spc="0" normalizeH="0" baseline="0" noProof="0">
                  <a:ln>
                    <a:noFill/>
                  </a:ln>
                  <a:solidFill>
                    <a:srgbClr val="030F3B"/>
                  </a:solidFill>
                  <a:effectLst/>
                  <a:uLnTx/>
                  <a:uFillTx/>
                  <a:cs typeface="Poppins" panose="00000500000000000000" pitchFamily="2" charset="0"/>
                </a:rPr>
                <a:t> Sie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einheitliche</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Sprache</a:t>
              </a:r>
              <a:r>
                <a:rPr kumimoji="0" lang="en-US" sz="1100" b="1" i="0" u="none" strike="noStrike" kern="0" cap="none" spc="0" normalizeH="0" baseline="0" noProof="0">
                  <a:ln>
                    <a:noFill/>
                  </a:ln>
                  <a:solidFill>
                    <a:srgbClr val="030F3B"/>
                  </a:solidFill>
                  <a:effectLst/>
                  <a:uLnTx/>
                  <a:uFillTx/>
                  <a:cs typeface="Poppins" panose="00000500000000000000" pitchFamily="2" charset="0"/>
                </a:rPr>
                <a:t> und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einheitliches</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Vokabular</a:t>
              </a:r>
              <a:r>
                <a:rPr kumimoji="0" lang="en-US" sz="1100" i="0" u="none" strike="noStrike" kern="0" cap="none" spc="0" normalizeH="0" baseline="0" noProof="0">
                  <a:ln>
                    <a:noFill/>
                  </a:ln>
                  <a:solidFill>
                    <a:srgbClr val="030F3B"/>
                  </a:solidFill>
                  <a:effectLst/>
                  <a:uLnTx/>
                  <a:uFillTx/>
                  <a:cs typeface="Poppins" panose="00000500000000000000" pitchFamily="2" charset="0"/>
                </a:rPr>
                <a:t>,</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wenn</a:t>
              </a:r>
              <a:r>
                <a:rPr kumimoji="0" lang="en-US" sz="1100" b="0" i="0" u="none" strike="noStrike" kern="0" cap="none" spc="0" normalizeH="0" baseline="0" noProof="0">
                  <a:ln>
                    <a:noFill/>
                  </a:ln>
                  <a:solidFill>
                    <a:srgbClr val="030F3B"/>
                  </a:solidFill>
                  <a:effectLst/>
                  <a:uLnTx/>
                  <a:uFillTx/>
                  <a:cs typeface="Poppins" panose="00000500000000000000" pitchFamily="2" charset="0"/>
                </a:rPr>
                <a:t> Sie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sich</a:t>
              </a:r>
              <a:r>
                <a:rPr kumimoji="0" lang="en-US" sz="1100" b="0" i="0" u="none" strike="noStrike" kern="0" cap="none" spc="0" normalizeH="0" baseline="0" noProof="0">
                  <a:ln>
                    <a:noFill/>
                  </a:ln>
                  <a:solidFill>
                    <a:srgbClr val="030F3B"/>
                  </a:solidFill>
                  <a:effectLst/>
                  <a:uLnTx/>
                  <a:uFillTx/>
                  <a:cs typeface="Poppins" panose="00000500000000000000" pitchFamily="2" charset="0"/>
                </a:rPr>
                <a:t> auf die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Stadien</a:t>
              </a:r>
              <a:r>
                <a:rPr kumimoji="0" lang="en-US" sz="1100" b="0" i="0" u="none" strike="noStrike" kern="0" cap="none" spc="0" normalizeH="0" baseline="0" noProof="0">
                  <a:ln>
                    <a:noFill/>
                  </a:ln>
                  <a:solidFill>
                    <a:srgbClr val="030F3B"/>
                  </a:solidFill>
                  <a:effectLst/>
                  <a:uLnTx/>
                  <a:uFillTx/>
                  <a:cs typeface="Poppins" panose="00000500000000000000" pitchFamily="2" charset="0"/>
                </a:rPr>
                <a:t> und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Risiken</a:t>
              </a:r>
              <a:r>
                <a:rPr kumimoji="0" lang="en-US" sz="1100" b="0" i="0" u="none" strike="noStrike" kern="0" cap="none" spc="0" normalizeH="0" baseline="0" noProof="0">
                  <a:ln>
                    <a:noFill/>
                  </a:ln>
                  <a:solidFill>
                    <a:srgbClr val="030F3B"/>
                  </a:solidFill>
                  <a:effectLst/>
                  <a:uLnTx/>
                  <a:uFillTx/>
                  <a:cs typeface="Poppins" panose="00000500000000000000" pitchFamily="2" charset="0"/>
                </a:rPr>
                <a:t> von T1D beziehen</a:t>
              </a:r>
              <a:r>
                <a:rPr kumimoji="0" lang="en-US" sz="1100" b="0" i="0" u="none" strike="noStrike" kern="0" cap="none" spc="0" normalizeH="0" baseline="30000" noProof="0">
                  <a:ln>
                    <a:noFill/>
                  </a:ln>
                  <a:solidFill>
                    <a:srgbClr val="030F3B"/>
                  </a:solidFill>
                  <a:effectLst/>
                  <a:uLnTx/>
                  <a:uFillTx/>
                  <a:cs typeface="Poppins" panose="00000500000000000000" pitchFamily="2" charset="0"/>
                </a:rPr>
                <a:t>5</a:t>
              </a:r>
            </a:p>
            <a:p>
              <a:pPr marL="107156" marR="0" lvl="1" indent="-107156" defTabSz="685800" eaLnBrk="1" fontAlgn="auto" latinLnBrk="0" hangingPunct="1">
                <a:lnSpc>
                  <a:spcPct val="90000"/>
                </a:lnSpc>
                <a:spcBef>
                  <a:spcPts val="600"/>
                </a:spcBef>
                <a:spcAft>
                  <a:spcPts val="0"/>
                </a:spcAft>
                <a:buClr>
                  <a:srgbClr val="030F3B"/>
                </a:buClr>
                <a:buSzTx/>
                <a:buFont typeface="Arial" panose="020B0604020202020204" pitchFamily="34" charset="0"/>
                <a:buChar char="•"/>
                <a:tabLst/>
                <a:defRPr/>
              </a:pPr>
              <a:r>
                <a:rPr kumimoji="0" lang="en-US" sz="1100" b="1" i="0" u="none" strike="noStrike" kern="0" cap="none" spc="0" normalizeH="0" baseline="0" noProof="0" err="1">
                  <a:ln>
                    <a:noFill/>
                  </a:ln>
                  <a:solidFill>
                    <a:srgbClr val="030F3B"/>
                  </a:solidFill>
                  <a:effectLst/>
                  <a:uLnTx/>
                  <a:uFillTx/>
                  <a:cs typeface="Poppins" panose="00000500000000000000" pitchFamily="2" charset="0"/>
                </a:rPr>
                <a:t>Führen</a:t>
              </a:r>
              <a:r>
                <a:rPr kumimoji="0" lang="en-US" sz="1100" b="1" i="0" u="none" strike="noStrike" kern="0" cap="none" spc="0" normalizeH="0" baseline="0" noProof="0">
                  <a:ln>
                    <a:noFill/>
                  </a:ln>
                  <a:solidFill>
                    <a:srgbClr val="030F3B"/>
                  </a:solidFill>
                  <a:effectLst/>
                  <a:uLnTx/>
                  <a:uFillTx/>
                  <a:cs typeface="Poppins" panose="00000500000000000000" pitchFamily="2" charset="0"/>
                </a:rPr>
                <a:t> Sie Wissen und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Fähigkeiten</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schrittweise</a:t>
              </a:r>
              <a:r>
                <a:rPr kumimoji="0" lang="en-US" sz="1100" b="1" i="0" u="none" strike="noStrike" kern="0" cap="none" spc="0" normalizeH="0" baseline="0" noProof="0">
                  <a:ln>
                    <a:noFill/>
                  </a:ln>
                  <a:solidFill>
                    <a:srgbClr val="030F3B"/>
                  </a:solidFill>
                  <a:effectLst/>
                  <a:uLnTx/>
                  <a:uFillTx/>
                  <a:cs typeface="Poppins" panose="00000500000000000000" pitchFamily="2" charset="0"/>
                </a:rPr>
                <a:t> ein</a:t>
              </a:r>
              <a:r>
                <a:rPr kumimoji="0" lang="en-US" sz="1100" b="0" i="0" u="none" strike="noStrike" kern="0" cap="none" spc="0" normalizeH="0" baseline="30000" noProof="0">
                  <a:ln>
                    <a:noFill/>
                  </a:ln>
                  <a:solidFill>
                    <a:srgbClr val="030F3B"/>
                  </a:solidFill>
                  <a:effectLst/>
                  <a:uLnTx/>
                  <a:uFillTx/>
                  <a:cs typeface="Poppins" panose="00000500000000000000" pitchFamily="2" charset="0"/>
                </a:rPr>
                <a:t>1</a:t>
              </a:r>
            </a:p>
          </p:txBody>
        </p:sp>
        <p:cxnSp>
          <p:nvCxnSpPr>
            <p:cNvPr id="37" name="Connettore diritto 41">
              <a:extLst>
                <a:ext uri="{FF2B5EF4-FFF2-40B4-BE49-F238E27FC236}">
                  <a16:creationId xmlns:a16="http://schemas.microsoft.com/office/drawing/2014/main" id="{DFBFEF82-B103-80DA-E5ED-BCD5A2060891}"/>
                </a:ext>
              </a:extLst>
            </p:cNvPr>
            <p:cNvCxnSpPr>
              <a:cxnSpLocks/>
            </p:cNvCxnSpPr>
            <p:nvPr/>
          </p:nvCxnSpPr>
          <p:spPr>
            <a:xfrm>
              <a:off x="1214121" y="2814920"/>
              <a:ext cx="11612879" cy="0"/>
            </a:xfrm>
            <a:prstGeom prst="line">
              <a:avLst/>
            </a:prstGeom>
            <a:noFill/>
            <a:ln w="15875" cap="flat" cmpd="sng" algn="ctr">
              <a:solidFill>
                <a:srgbClr val="00D1CC"/>
              </a:solidFill>
              <a:prstDash val="solid"/>
              <a:miter lim="800000"/>
            </a:ln>
            <a:effectLst/>
          </p:spPr>
        </p:cxnSp>
      </p:grpSp>
      <p:grpSp>
        <p:nvGrpSpPr>
          <p:cNvPr id="48" name="Group 70">
            <a:extLst>
              <a:ext uri="{FF2B5EF4-FFF2-40B4-BE49-F238E27FC236}">
                <a16:creationId xmlns:a16="http://schemas.microsoft.com/office/drawing/2014/main" id="{67B59660-12E9-0EE5-5971-C65C51FEE56F}"/>
              </a:ext>
            </a:extLst>
          </p:cNvPr>
          <p:cNvGrpSpPr/>
          <p:nvPr/>
        </p:nvGrpSpPr>
        <p:grpSpPr>
          <a:xfrm>
            <a:off x="434341" y="3315757"/>
            <a:ext cx="8700134" cy="1077779"/>
            <a:chOff x="1214121" y="4430360"/>
            <a:chExt cx="11600179" cy="1437039"/>
          </a:xfrm>
        </p:grpSpPr>
        <p:pic>
          <p:nvPicPr>
            <p:cNvPr id="49" name="Graphic 23" descr="Transfer outline">
              <a:extLst>
                <a:ext uri="{FF2B5EF4-FFF2-40B4-BE49-F238E27FC236}">
                  <a16:creationId xmlns:a16="http://schemas.microsoft.com/office/drawing/2014/main" id="{D81329CA-FA78-8519-1685-05691050B2A2}"/>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413783" y="4679864"/>
              <a:ext cx="596666" cy="596666"/>
            </a:xfrm>
            <a:prstGeom prst="rect">
              <a:avLst/>
            </a:prstGeom>
          </p:spPr>
        </p:pic>
        <p:sp>
          <p:nvSpPr>
            <p:cNvPr id="50" name="Content Placeholder 6">
              <a:extLst>
                <a:ext uri="{FF2B5EF4-FFF2-40B4-BE49-F238E27FC236}">
                  <a16:creationId xmlns:a16="http://schemas.microsoft.com/office/drawing/2014/main" id="{A825FBFC-1F58-3320-E72A-67B923451E11}"/>
                </a:ext>
              </a:extLst>
            </p:cNvPr>
            <p:cNvSpPr txBox="1">
              <a:spLocks/>
            </p:cNvSpPr>
            <p:nvPr/>
          </p:nvSpPr>
          <p:spPr>
            <a:xfrm>
              <a:off x="1214121" y="4587763"/>
              <a:ext cx="3515360" cy="749362"/>
            </a:xfrm>
            <a:prstGeom prst="roundRect">
              <a:avLst/>
            </a:prstGeom>
            <a:noFill/>
            <a:ln w="19050">
              <a:solidFill>
                <a:srgbClr val="00D1CC"/>
              </a:solidFill>
            </a:ln>
          </p:spPr>
          <p:txBody>
            <a:bodyPr lIns="756000" bIns="0" anchor="ctr" anchorCtr="0"/>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685800" rtl="0" eaLnBrk="1" fontAlgn="auto" latinLnBrk="0" hangingPunct="1">
                <a:lnSpc>
                  <a:spcPct val="90000"/>
                </a:lnSpc>
                <a:spcBef>
                  <a:spcPts val="0"/>
                </a:spcBef>
                <a:spcAft>
                  <a:spcPts val="0"/>
                </a:spcAft>
                <a:buClrTx/>
                <a:buSzTx/>
                <a:buFont typeface="Arial" panose="020B0604020202020204" pitchFamily="34" charset="0"/>
                <a:buNone/>
                <a:tabLst/>
                <a:defRPr/>
              </a:pPr>
              <a:r>
                <a:rPr kumimoji="0" lang="en-US" sz="12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Ein </a:t>
              </a:r>
              <a:r>
                <a:rPr kumimoji="0" lang="en-US" sz="12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wechselseitiges</a:t>
              </a:r>
              <a:r>
                <a:rPr kumimoji="0" lang="en-US" sz="12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2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Gespräch</a:t>
              </a:r>
              <a:r>
                <a:rPr kumimoji="0" lang="en-US" sz="12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2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führen</a:t>
              </a:r>
              <a:endParaRPr kumimoji="0" lang="en-US" sz="1200" b="0" i="0" u="none" strike="noStrike" kern="1200" cap="none" spc="0" normalizeH="0" baseline="0" noProof="0">
                <a:ln>
                  <a:noFill/>
                </a:ln>
                <a:solidFill>
                  <a:srgbClr val="030F3B"/>
                </a:solidFill>
                <a:effectLst/>
                <a:uLnTx/>
                <a:uFillTx/>
                <a:latin typeface="+mn-lt"/>
                <a:ea typeface="+mn-ea"/>
                <a:cs typeface="Poppins" panose="00000500000000000000" pitchFamily="2" charset="0"/>
              </a:endParaRPr>
            </a:p>
          </p:txBody>
        </p:sp>
        <p:sp>
          <p:nvSpPr>
            <p:cNvPr id="51" name="Rectangle 63">
              <a:extLst>
                <a:ext uri="{FF2B5EF4-FFF2-40B4-BE49-F238E27FC236}">
                  <a16:creationId xmlns:a16="http://schemas.microsoft.com/office/drawing/2014/main" id="{6EB4B416-46E8-AC55-F6B6-5A0EE02FE208}"/>
                </a:ext>
              </a:extLst>
            </p:cNvPr>
            <p:cNvSpPr/>
            <p:nvPr/>
          </p:nvSpPr>
          <p:spPr>
            <a:xfrm>
              <a:off x="4929144" y="4660147"/>
              <a:ext cx="7192004" cy="1207252"/>
            </a:xfrm>
            <a:prstGeom prst="rect">
              <a:avLst/>
            </a:prstGeom>
            <a:noFill/>
            <a:ln w="25400" cap="flat" cmpd="sng" algn="ctr">
              <a:noFill/>
              <a:prstDash val="solid"/>
            </a:ln>
            <a:effectLst/>
          </p:spPr>
          <p:txBody>
            <a:bodyPr lIns="0" tIns="0" rIns="0" bIns="0" rtlCol="0" anchor="t"/>
            <a:lstStyle/>
            <a:p>
              <a:pPr marL="107156" marR="0" lvl="1" indent="-107156" defTabSz="685800" eaLnBrk="1" fontAlgn="auto" latinLnBrk="0" hangingPunct="1">
                <a:lnSpc>
                  <a:spcPct val="90000"/>
                </a:lnSpc>
                <a:spcBef>
                  <a:spcPts val="600"/>
                </a:spcBef>
                <a:spcAft>
                  <a:spcPts val="0"/>
                </a:spcAft>
                <a:buClr>
                  <a:srgbClr val="030F3B"/>
                </a:buClr>
                <a:buSzTx/>
                <a:buFont typeface="Arial" panose="020B0604020202020204" pitchFamily="34" charset="0"/>
                <a:buChar char="•"/>
                <a:tabLst/>
                <a:defRPr/>
              </a:pPr>
              <a:r>
                <a:rPr kumimoji="0" lang="en-US" sz="1100" b="0" i="0" u="none" strike="noStrike" kern="0" cap="none" spc="0" normalizeH="0" baseline="0" noProof="0">
                  <a:ln>
                    <a:noFill/>
                  </a:ln>
                  <a:solidFill>
                    <a:srgbClr val="030F3B"/>
                  </a:solidFill>
                  <a:effectLst/>
                  <a:uLnTx/>
                  <a:uFillTx/>
                  <a:cs typeface="Poppins" panose="00000500000000000000" pitchFamily="2" charset="0"/>
                </a:rPr>
                <a:t>Achten Sie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darauf</a:t>
              </a:r>
              <a:r>
                <a:rPr kumimoji="0" lang="en-US" sz="1100" b="0"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aktiv</a:t>
              </a:r>
              <a:r>
                <a:rPr kumimoji="0" lang="en-US" sz="1100" b="1" i="0" u="none" strike="noStrike" kern="0" cap="none" spc="0" normalizeH="0" baseline="0" noProof="0">
                  <a:ln>
                    <a:noFill/>
                  </a:ln>
                  <a:solidFill>
                    <a:srgbClr val="030F3B"/>
                  </a:solidFill>
                  <a:effectLst/>
                  <a:uLnTx/>
                  <a:uFillTx/>
                  <a:cs typeface="Poppins" panose="00000500000000000000" pitchFamily="2" charset="0"/>
                </a:rPr>
                <a:t> zuzuhören</a:t>
              </a:r>
              <a:r>
                <a:rPr kumimoji="0" lang="en-US" sz="1100" b="0" i="0" u="none" strike="noStrike" kern="0" cap="none" spc="0" normalizeH="0" baseline="30000" noProof="0">
                  <a:ln>
                    <a:noFill/>
                  </a:ln>
                  <a:solidFill>
                    <a:srgbClr val="030F3B"/>
                  </a:solidFill>
                  <a:effectLst/>
                  <a:uLnTx/>
                  <a:uFillTx/>
                  <a:cs typeface="Poppins" panose="00000500000000000000" pitchFamily="2" charset="0"/>
                </a:rPr>
                <a:t>2</a:t>
              </a:r>
            </a:p>
            <a:p>
              <a:pPr marL="107156" marR="0" lvl="1" indent="-107156" defTabSz="685800" eaLnBrk="1" fontAlgn="auto" latinLnBrk="0" hangingPunct="1">
                <a:lnSpc>
                  <a:spcPct val="90000"/>
                </a:lnSpc>
                <a:spcBef>
                  <a:spcPts val="600"/>
                </a:spcBef>
                <a:spcAft>
                  <a:spcPts val="0"/>
                </a:spcAft>
                <a:buClr>
                  <a:srgbClr val="030F3B"/>
                </a:buClr>
                <a:buSzTx/>
                <a:buFont typeface="Arial" panose="020B0604020202020204" pitchFamily="34" charset="0"/>
                <a:buChar char="•"/>
                <a:tabLst/>
                <a:defRPr/>
              </a:pPr>
              <a:r>
                <a:rPr kumimoji="0" lang="en-US" sz="1100" b="0" i="0" u="none" strike="noStrike" kern="0" cap="none" spc="0" normalizeH="0" baseline="0" noProof="0">
                  <a:ln>
                    <a:noFill/>
                  </a:ln>
                  <a:solidFill>
                    <a:srgbClr val="030F3B"/>
                  </a:solidFill>
                  <a:effectLst/>
                  <a:uLnTx/>
                  <a:uFillTx/>
                  <a:cs typeface="Poppins" panose="00000500000000000000" pitchFamily="2" charset="0"/>
                </a:rPr>
                <a:t>Bitten Sie die Menschen,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wichtige</a:t>
              </a:r>
              <a:r>
                <a:rPr kumimoji="0" lang="en-US" sz="1100" b="1" i="0" u="none" strike="noStrike" kern="0" cap="none" spc="0" normalizeH="0" baseline="0" noProof="0">
                  <a:ln>
                    <a:noFill/>
                  </a:ln>
                  <a:solidFill>
                    <a:srgbClr val="030F3B"/>
                  </a:solidFill>
                  <a:effectLst/>
                  <a:uLnTx/>
                  <a:uFillTx/>
                  <a:cs typeface="Poppins" panose="00000500000000000000" pitchFamily="2" charset="0"/>
                </a:rPr>
                <a:t> </a:t>
              </a:r>
              <a:r>
                <a:rPr kumimoji="0" lang="en-US" sz="1100" b="1" i="0" u="none" strike="noStrike" kern="0" cap="none" spc="0" normalizeH="0" baseline="0" noProof="0" err="1">
                  <a:ln>
                    <a:noFill/>
                  </a:ln>
                  <a:solidFill>
                    <a:srgbClr val="030F3B"/>
                  </a:solidFill>
                  <a:effectLst/>
                  <a:uLnTx/>
                  <a:uFillTx/>
                  <a:cs typeface="Poppins" panose="00000500000000000000" pitchFamily="2" charset="0"/>
                </a:rPr>
                <a:t>Informationen</a:t>
              </a:r>
              <a:r>
                <a:rPr kumimoji="0" lang="en-US" sz="1100" b="1" i="0" u="none" strike="noStrike" kern="0" cap="none" spc="0" normalizeH="0" baseline="0" noProof="0">
                  <a:ln>
                    <a:noFill/>
                  </a:ln>
                  <a:solidFill>
                    <a:srgbClr val="030F3B"/>
                  </a:solidFill>
                  <a:effectLst/>
                  <a:uLnTx/>
                  <a:uFillTx/>
                  <a:cs typeface="Poppins" panose="00000500000000000000" pitchFamily="2" charset="0"/>
                </a:rPr>
                <a:t> zu wiederholen</a:t>
              </a:r>
              <a:r>
                <a:rPr kumimoji="0" lang="en-US" sz="1100" b="0" i="0" u="none" strike="noStrike" kern="0" cap="none" spc="0" normalizeH="0" baseline="30000" noProof="0">
                  <a:ln>
                    <a:noFill/>
                  </a:ln>
                  <a:solidFill>
                    <a:srgbClr val="030F3B"/>
                  </a:solidFill>
                  <a:effectLst/>
                  <a:uLnTx/>
                  <a:uFillTx/>
                  <a:cs typeface="Poppins" panose="00000500000000000000" pitchFamily="2" charset="0"/>
                </a:rPr>
                <a:t>4</a:t>
              </a:r>
            </a:p>
            <a:p>
              <a:pPr marL="107156" marR="0" lvl="1" indent="-107156" defTabSz="685800" eaLnBrk="1" fontAlgn="auto" latinLnBrk="0" hangingPunct="1">
                <a:lnSpc>
                  <a:spcPct val="90000"/>
                </a:lnSpc>
                <a:spcBef>
                  <a:spcPts val="600"/>
                </a:spcBef>
                <a:spcAft>
                  <a:spcPts val="0"/>
                </a:spcAft>
                <a:buClr>
                  <a:srgbClr val="030F3B"/>
                </a:buClr>
                <a:buSzTx/>
                <a:buFont typeface="Arial" panose="020B0604020202020204" pitchFamily="34" charset="0"/>
                <a:buChar char="•"/>
                <a:tabLst/>
                <a:defRPr/>
              </a:pPr>
              <a:r>
                <a:rPr kumimoji="0" lang="en-US" sz="1100" b="0" i="0" u="none" strike="noStrike" kern="0" cap="none" spc="0" normalizeH="0" baseline="0" noProof="0">
                  <a:ln>
                    <a:noFill/>
                  </a:ln>
                  <a:solidFill>
                    <a:srgbClr val="030F3B"/>
                  </a:solidFill>
                  <a:effectLst/>
                  <a:uLnTx/>
                  <a:uFillTx/>
                  <a:cs typeface="Poppins" panose="00000500000000000000" pitchFamily="2" charset="0"/>
                </a:rPr>
                <a:t>Geben Sie der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Familie</a:t>
              </a:r>
              <a:r>
                <a:rPr kumimoji="0" lang="en-US" sz="1100" b="0" i="0" u="none" strike="noStrike" kern="0" cap="none" spc="0" normalizeH="0" baseline="0" noProof="0">
                  <a:ln>
                    <a:noFill/>
                  </a:ln>
                  <a:solidFill>
                    <a:srgbClr val="030F3B"/>
                  </a:solidFill>
                  <a:effectLst/>
                  <a:uLnTx/>
                  <a:uFillTx/>
                  <a:cs typeface="Poppins" panose="00000500000000000000" pitchFamily="2" charset="0"/>
                </a:rPr>
                <a:t> </a:t>
              </a:r>
              <a:r>
                <a:rPr kumimoji="0" lang="en-US" sz="1100" b="0" i="0" u="none" strike="noStrike" kern="0" cap="none" spc="0" normalizeH="0" baseline="0" noProof="0" err="1">
                  <a:ln>
                    <a:noFill/>
                  </a:ln>
                  <a:solidFill>
                    <a:srgbClr val="030F3B"/>
                  </a:solidFill>
                  <a:effectLst/>
                  <a:uLnTx/>
                  <a:uFillTx/>
                  <a:cs typeface="Poppins" panose="00000500000000000000" pitchFamily="2" charset="0"/>
                </a:rPr>
                <a:t>Gelegenheit</a:t>
              </a:r>
              <a:r>
                <a:rPr kumimoji="0" lang="en-US" sz="1100" b="0" i="0" u="none" strike="noStrike" kern="0" cap="none" spc="0" normalizeH="0" baseline="0" noProof="0">
                  <a:ln>
                    <a:noFill/>
                  </a:ln>
                  <a:solidFill>
                    <a:srgbClr val="030F3B"/>
                  </a:solidFill>
                  <a:effectLst/>
                  <a:uLnTx/>
                  <a:uFillTx/>
                  <a:cs typeface="Poppins" panose="00000500000000000000" pitchFamily="2" charset="0"/>
                </a:rPr>
                <a:t>, </a:t>
              </a:r>
              <a:r>
                <a:rPr lang="en-US" sz="1100" b="1" kern="0" err="1">
                  <a:solidFill>
                    <a:srgbClr val="030F3B"/>
                  </a:solidFill>
                  <a:cs typeface="Poppins" panose="00000500000000000000" pitchFamily="2" charset="0"/>
                </a:rPr>
                <a:t>Fragen</a:t>
              </a:r>
              <a:r>
                <a:rPr lang="en-US" sz="1100" b="1" kern="0">
                  <a:solidFill>
                    <a:srgbClr val="030F3B"/>
                  </a:solidFill>
                  <a:cs typeface="Poppins" panose="00000500000000000000" pitchFamily="2" charset="0"/>
                </a:rPr>
                <a:t> zu </a:t>
              </a:r>
              <a:r>
                <a:rPr lang="en-US" sz="1100" b="1" kern="0" err="1">
                  <a:solidFill>
                    <a:srgbClr val="030F3B"/>
                  </a:solidFill>
                  <a:cs typeface="Poppins" panose="00000500000000000000" pitchFamily="2" charset="0"/>
                </a:rPr>
                <a:t>stellen</a:t>
              </a:r>
              <a:r>
                <a:rPr lang="en-US" sz="1100" b="1" kern="0">
                  <a:solidFill>
                    <a:srgbClr val="030F3B"/>
                  </a:solidFill>
                  <a:cs typeface="Poppins" panose="00000500000000000000" pitchFamily="2" charset="0"/>
                </a:rPr>
                <a:t> und um </a:t>
              </a:r>
              <a:r>
                <a:rPr lang="en-US" sz="1100" b="1" kern="0" err="1">
                  <a:solidFill>
                    <a:srgbClr val="030F3B"/>
                  </a:solidFill>
                  <a:cs typeface="Poppins" panose="00000500000000000000" pitchFamily="2" charset="0"/>
                </a:rPr>
                <a:t>Klarstellung</a:t>
              </a:r>
              <a:r>
                <a:rPr lang="en-US" sz="1100" b="1" kern="0">
                  <a:solidFill>
                    <a:srgbClr val="030F3B"/>
                  </a:solidFill>
                  <a:cs typeface="Poppins" panose="00000500000000000000" pitchFamily="2" charset="0"/>
                </a:rPr>
                <a:t> zu bitten</a:t>
              </a:r>
              <a:r>
                <a:rPr kumimoji="0" lang="en-US" sz="1100" b="0" i="0" u="none" strike="noStrike" kern="0" cap="none" spc="0" normalizeH="0" baseline="30000" noProof="0">
                  <a:ln>
                    <a:noFill/>
                  </a:ln>
                  <a:solidFill>
                    <a:srgbClr val="030F3B"/>
                  </a:solidFill>
                  <a:effectLst/>
                  <a:uLnTx/>
                  <a:uFillTx/>
                  <a:cs typeface="Poppins" panose="00000500000000000000" pitchFamily="2" charset="0"/>
                </a:rPr>
                <a:t>4</a:t>
              </a:r>
            </a:p>
          </p:txBody>
        </p:sp>
        <p:cxnSp>
          <p:nvCxnSpPr>
            <p:cNvPr id="52" name="Connettore diritto 41">
              <a:extLst>
                <a:ext uri="{FF2B5EF4-FFF2-40B4-BE49-F238E27FC236}">
                  <a16:creationId xmlns:a16="http://schemas.microsoft.com/office/drawing/2014/main" id="{4C8E64C5-ADFF-1E06-2DCE-7D51DB1FCFBB}"/>
                </a:ext>
              </a:extLst>
            </p:cNvPr>
            <p:cNvCxnSpPr>
              <a:cxnSpLocks/>
            </p:cNvCxnSpPr>
            <p:nvPr/>
          </p:nvCxnSpPr>
          <p:spPr>
            <a:xfrm>
              <a:off x="1214121" y="4430360"/>
              <a:ext cx="11600179" cy="0"/>
            </a:xfrm>
            <a:prstGeom prst="line">
              <a:avLst/>
            </a:prstGeom>
            <a:noFill/>
            <a:ln w="15875" cap="flat" cmpd="sng" algn="ctr">
              <a:solidFill>
                <a:srgbClr val="00D1CC"/>
              </a:solidFill>
              <a:prstDash val="solid"/>
              <a:miter lim="800000"/>
            </a:ln>
            <a:effectLst/>
          </p:spPr>
        </p:cxnSp>
      </p:grpSp>
    </p:spTree>
    <p:extLst>
      <p:ext uri="{BB962C8B-B14F-4D97-AF65-F5344CB8AC3E}">
        <p14:creationId xmlns:p14="http://schemas.microsoft.com/office/powerpoint/2010/main" val="36801730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33"/>
                                        </p:tgtEl>
                                        <p:attrNameLst>
                                          <p:attrName>style.visibility</p:attrName>
                                        </p:attrNameLst>
                                      </p:cBhvr>
                                      <p:to>
                                        <p:strVal val="visible"/>
                                      </p:to>
                                    </p:set>
                                    <p:animEffect transition="in" filter="fade">
                                      <p:cBhvr>
                                        <p:cTn id="14" dur="1000"/>
                                        <p:tgtEl>
                                          <p:spTgt spid="33"/>
                                        </p:tgtEl>
                                      </p:cBhvr>
                                    </p:animEffect>
                                    <p:anim calcmode="lin" valueType="num">
                                      <p:cBhvr>
                                        <p:cTn id="15" dur="1000" fill="hold"/>
                                        <p:tgtEl>
                                          <p:spTgt spid="33"/>
                                        </p:tgtEl>
                                        <p:attrNameLst>
                                          <p:attrName>ppt_x</p:attrName>
                                        </p:attrNameLst>
                                      </p:cBhvr>
                                      <p:tavLst>
                                        <p:tav tm="0">
                                          <p:val>
                                            <p:strVal val="#ppt_x"/>
                                          </p:val>
                                        </p:tav>
                                        <p:tav tm="100000">
                                          <p:val>
                                            <p:strVal val="#ppt_x"/>
                                          </p:val>
                                        </p:tav>
                                      </p:tavLst>
                                    </p:anim>
                                    <p:anim calcmode="lin" valueType="num">
                                      <p:cBhvr>
                                        <p:cTn id="16"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67E401-38F0-B471-7E6C-F82AF1B39D8C}"/>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05396828-FA9D-6022-5F2B-8992ECFE55DB}"/>
              </a:ext>
            </a:extLst>
          </p:cNvPr>
          <p:cNvSpPr txBox="1">
            <a:spLocks/>
          </p:cNvSpPr>
          <p:nvPr/>
        </p:nvSpPr>
        <p:spPr>
          <a:xfrm>
            <a:off x="314409"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Bei positivem </a:t>
            </a:r>
            <a:r>
              <a:rPr kumimoji="0" lang="de-DE" sz="2000" b="1" i="0" u="none" strike="noStrike" kern="1200" cap="none" spc="0" normalizeH="0" baseline="0" noProof="0" err="1">
                <a:ln>
                  <a:noFill/>
                </a:ln>
                <a:solidFill>
                  <a:srgbClr val="7030A0"/>
                </a:solidFill>
                <a:effectLst/>
                <a:uLnTx/>
                <a:uFillTx/>
                <a:latin typeface="Verdana"/>
                <a:ea typeface="+mn-ea"/>
                <a:cs typeface="+mn-cs"/>
              </a:rPr>
              <a:t>IAk</a:t>
            </a:r>
            <a:r>
              <a:rPr kumimoji="0" lang="de-DE" sz="2000" b="1" i="0" u="none" strike="noStrike" kern="1200" cap="none" spc="0" normalizeH="0" baseline="0" noProof="0">
                <a:ln>
                  <a:noFill/>
                </a:ln>
                <a:solidFill>
                  <a:srgbClr val="7030A0"/>
                </a:solidFill>
                <a:effectLst/>
                <a:uLnTx/>
                <a:uFillTx/>
                <a:latin typeface="Verdana"/>
                <a:ea typeface="+mn-ea"/>
                <a:cs typeface="+mn-cs"/>
              </a:rPr>
              <a:t>-Status ist eine Bestätigung anhand einer zweiten Probe erforderlich</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4EC7E29F-A419-E048-2B9D-44FABAE949BB}"/>
              </a:ext>
            </a:extLst>
          </p:cNvPr>
          <p:cNvSpPr txBox="1">
            <a:spLocks/>
          </p:cNvSpPr>
          <p:nvPr/>
        </p:nvSpPr>
        <p:spPr>
          <a:xfrm>
            <a:off x="415922" y="4770634"/>
            <a:ext cx="8368510"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DKA: Diabetische Ketoazidose; IAk: Inselautoantikörper; T1D: Typ-1-Diabetes.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a:t>
            </a:r>
            <a:r>
              <a:rPr lang="de-DE" sz="600">
                <a:solidFill>
                  <a:srgbClr val="404040"/>
                </a:solidFill>
                <a:latin typeface="+mn-lt"/>
                <a:ea typeface="Arial"/>
                <a:cs typeface="Arial"/>
              </a:rPr>
              <a:t>Phillip M </a:t>
            </a:r>
            <a:r>
              <a:rPr lang="de-DE" sz="600" i="1">
                <a:solidFill>
                  <a:srgbClr val="404040"/>
                </a:solidFill>
                <a:latin typeface="+mn-lt"/>
                <a:ea typeface="Arial"/>
                <a:cs typeface="Arial"/>
              </a:rPr>
              <a:t>et al. Diabetes Care </a:t>
            </a:r>
            <a:r>
              <a:rPr lang="de-DE" sz="600">
                <a:solidFill>
                  <a:srgbClr val="404040"/>
                </a:solidFill>
                <a:latin typeface="+mn-lt"/>
                <a:ea typeface="Arial"/>
                <a:cs typeface="Arial"/>
              </a:rPr>
              <a:t>2024; 47: 1276–98. </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24" name="Segnaposto contenuto 42">
            <a:extLst>
              <a:ext uri="{FF2B5EF4-FFF2-40B4-BE49-F238E27FC236}">
                <a16:creationId xmlns:a16="http://schemas.microsoft.com/office/drawing/2014/main" id="{F3F44BA0-1559-22DC-4960-AC7B065F371E}"/>
              </a:ext>
            </a:extLst>
          </p:cNvPr>
          <p:cNvSpPr txBox="1">
            <a:spLocks/>
          </p:cNvSpPr>
          <p:nvPr/>
        </p:nvSpPr>
        <p:spPr>
          <a:xfrm>
            <a:off x="1016794" y="2189272"/>
            <a:ext cx="3612356" cy="1276350"/>
          </a:xfrm>
          <a:prstGeom prst="rect">
            <a:avLst/>
          </a:prstGeom>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350" b="1" kern="1200">
                <a:solidFill>
                  <a:schemeClr val="tx2"/>
                </a:solidFill>
                <a:latin typeface="Poppins" panose="00000500000000000000" pitchFamily="2" charset="0"/>
                <a:ea typeface="+mn-ea"/>
                <a:cs typeface="Poppins" panose="00000500000000000000" pitchFamily="2" charset="0"/>
              </a:defRPr>
            </a:lvl1pPr>
            <a:lvl2pPr marL="107156" indent="-107156" algn="l" defTabSz="685800" rtl="0" eaLnBrk="1" latinLnBrk="0" hangingPunct="1">
              <a:lnSpc>
                <a:spcPct val="90000"/>
              </a:lnSpc>
              <a:spcBef>
                <a:spcPts val="9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2pPr>
            <a:lvl3pPr marL="270272" indent="-133350" algn="l" defTabSz="685800" rtl="0" eaLnBrk="1" latinLnBrk="0" hangingPunct="1">
              <a:lnSpc>
                <a:spcPct val="90000"/>
              </a:lnSpc>
              <a:spcBef>
                <a:spcPts val="450"/>
              </a:spcBef>
              <a:buFont typeface="Arial" panose="020B0604020202020204" pitchFamily="34" charset="0"/>
              <a:buChar char="–"/>
              <a:defRPr sz="1050" kern="1200">
                <a:solidFill>
                  <a:schemeClr val="tx2"/>
                </a:solidFill>
                <a:latin typeface="Poppins" panose="00000500000000000000" pitchFamily="2" charset="0"/>
                <a:ea typeface="+mn-ea"/>
                <a:cs typeface="Poppins" panose="00000500000000000000" pitchFamily="2" charset="0"/>
              </a:defRPr>
            </a:lvl3pPr>
            <a:lvl4pPr marL="407194" indent="-105966" algn="l" defTabSz="685800" rtl="0" eaLnBrk="1" latinLnBrk="0" hangingPunct="1">
              <a:lnSpc>
                <a:spcPct val="90000"/>
              </a:lnSpc>
              <a:spcBef>
                <a:spcPts val="450"/>
              </a:spcBef>
              <a:buFont typeface="Arial" panose="020B0604020202020204" pitchFamily="34" charset="0"/>
              <a:buChar char="–"/>
              <a:defRPr sz="900" kern="1200">
                <a:solidFill>
                  <a:schemeClr val="tx2"/>
                </a:solidFill>
                <a:latin typeface="Poppins" panose="00000500000000000000" pitchFamily="2" charset="0"/>
                <a:ea typeface="+mn-ea"/>
                <a:cs typeface="Poppins" panose="00000500000000000000" pitchFamily="2" charset="0"/>
              </a:defRPr>
            </a:lvl4pPr>
            <a:lvl5pPr marL="1543050" indent="-171450" algn="l" defTabSz="685800" rtl="0" eaLnBrk="1" latinLnBrk="0" hangingPunct="1">
              <a:lnSpc>
                <a:spcPct val="90000"/>
              </a:lnSpc>
              <a:spcBef>
                <a:spcPts val="375"/>
              </a:spcBef>
              <a:buFont typeface="Arial" panose="020B0604020202020204" pitchFamily="34" charset="0"/>
              <a:buChar char="•"/>
              <a:defRPr sz="900" kern="1200">
                <a:solidFill>
                  <a:schemeClr val="tx2"/>
                </a:solidFill>
                <a:latin typeface="Poppins" panose="00000500000000000000" pitchFamily="2" charset="0"/>
                <a:ea typeface="+mn-ea"/>
                <a:cs typeface="Poppins" panose="00000500000000000000" pitchFamily="2"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1200" b="1"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Singulär</a:t>
            </a:r>
            <a:r>
              <a:rPr kumimoji="0" lang="en-US" sz="1200" b="1"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200" b="1"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positiver</a:t>
            </a:r>
            <a:r>
              <a:rPr kumimoji="0" lang="en-US" sz="1200" b="1" i="0" u="none" strike="noStrike" kern="1200" cap="none" spc="0" normalizeH="0" baseline="0" noProof="0">
                <a:ln>
                  <a:noFill/>
                </a:ln>
                <a:solidFill>
                  <a:srgbClr val="030F3B"/>
                </a:solidFill>
                <a:effectLst/>
                <a:uLnTx/>
                <a:uFillTx/>
                <a:latin typeface="+mn-lt"/>
                <a:ea typeface="+mn-ea"/>
                <a:cs typeface="Poppins" panose="00000500000000000000" pitchFamily="2" charset="0"/>
              </a:rPr>
              <a:t> IAk</a:t>
            </a:r>
            <a:r>
              <a:rPr kumimoji="0" lang="en-US" sz="1200" b="0" i="0" u="none" strike="noStrike" kern="1200" cap="none" spc="0" normalizeH="0" baseline="30000" noProof="0">
                <a:ln>
                  <a:noFill/>
                </a:ln>
                <a:solidFill>
                  <a:srgbClr val="030F3B"/>
                </a:solidFill>
                <a:effectLst/>
                <a:uLnTx/>
                <a:uFillTx/>
                <a:latin typeface="+mn-lt"/>
                <a:ea typeface="+mn-ea"/>
                <a:cs typeface="Poppins" panose="00000500000000000000" pitchFamily="2" charset="0"/>
              </a:rPr>
              <a:t>1</a:t>
            </a:r>
          </a:p>
          <a:p>
            <a:pPr marL="107156" marR="0" lvl="1" indent="-107156" algn="l" defTabSz="685800" rtl="0" eaLnBrk="1" fontAlgn="auto" latinLnBrk="0" hangingPunct="1">
              <a:lnSpc>
                <a:spcPct val="90000"/>
              </a:lnSpc>
              <a:spcBef>
                <a:spcPts val="900"/>
              </a:spcBef>
              <a:spcAft>
                <a:spcPts val="0"/>
              </a:spcAft>
              <a:buClrTx/>
              <a:buSzTx/>
              <a:buFont typeface="Arial" panose="020B0604020202020204" pitchFamily="34" charset="0"/>
              <a:buChar char="•"/>
              <a:tabLst/>
              <a:defRPr/>
            </a:pP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Regelmäßige</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Neubewertung</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der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Autoantikörper</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Stoffwechselüberwachung</a:t>
            </a:r>
            <a:endPar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endParaRPr>
          </a:p>
          <a:p>
            <a:pPr marL="107156" marR="0" lvl="1" indent="-107156" algn="l" defTabSz="685800" rtl="0" eaLnBrk="1" fontAlgn="auto" latinLnBrk="0" hangingPunct="1">
              <a:lnSpc>
                <a:spcPct val="90000"/>
              </a:lnSpc>
              <a:spcBef>
                <a:spcPts val="900"/>
              </a:spcBef>
              <a:spcAft>
                <a:spcPts val="0"/>
              </a:spcAft>
              <a:buClrTx/>
              <a:buSzTx/>
              <a:buFont typeface="Arial" panose="020B0604020202020204" pitchFamily="34" charset="0"/>
              <a:buChar char="•"/>
              <a:tabLst/>
              <a:defRPr/>
            </a:pP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Schulung</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anbieten</a:t>
            </a:r>
            <a:endPar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endParaRPr>
          </a:p>
          <a:p>
            <a:pPr marL="107156" marR="0" lvl="1" indent="-107156" algn="l" defTabSz="685800" rtl="0" eaLnBrk="1" fontAlgn="auto" latinLnBrk="0" hangingPunct="1">
              <a:lnSpc>
                <a:spcPct val="90000"/>
              </a:lnSpc>
              <a:spcBef>
                <a:spcPts val="900"/>
              </a:spcBef>
              <a:spcAft>
                <a:spcPts val="0"/>
              </a:spcAft>
              <a:buClrTx/>
              <a:buSzTx/>
              <a:buFont typeface="Arial" panose="020B0604020202020204" pitchFamily="34" charset="0"/>
              <a:buChar char="•"/>
              <a:tabLst/>
              <a:defRPr/>
            </a:pP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Psychosoziale</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Bewertung</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Unterstützung</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bereitstellen</a:t>
            </a:r>
            <a:endPar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endParaRPr>
          </a:p>
        </p:txBody>
      </p:sp>
      <p:pic>
        <p:nvPicPr>
          <p:cNvPr id="25" name="Graphic 12" descr="CheckList with solid fill">
            <a:extLst>
              <a:ext uri="{FF2B5EF4-FFF2-40B4-BE49-F238E27FC236}">
                <a16:creationId xmlns:a16="http://schemas.microsoft.com/office/drawing/2014/main" id="{96BF5B97-297F-922D-6936-A2393C1DFA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28613" y="1753938"/>
            <a:ext cx="499666" cy="499666"/>
          </a:xfrm>
          <a:prstGeom prst="rect">
            <a:avLst/>
          </a:prstGeom>
        </p:spPr>
      </p:pic>
      <p:grpSp>
        <p:nvGrpSpPr>
          <p:cNvPr id="26" name="Gruppo 61">
            <a:extLst>
              <a:ext uri="{FF2B5EF4-FFF2-40B4-BE49-F238E27FC236}">
                <a16:creationId xmlns:a16="http://schemas.microsoft.com/office/drawing/2014/main" id="{EB2EAF3B-DD8B-CE60-0B8E-35DF34D71930}"/>
              </a:ext>
            </a:extLst>
          </p:cNvPr>
          <p:cNvGrpSpPr/>
          <p:nvPr/>
        </p:nvGrpSpPr>
        <p:grpSpPr>
          <a:xfrm>
            <a:off x="365523" y="4067175"/>
            <a:ext cx="8418909" cy="552078"/>
            <a:chOff x="487364" y="5422900"/>
            <a:chExt cx="11225212" cy="736104"/>
          </a:xfrm>
        </p:grpSpPr>
        <p:sp>
          <p:nvSpPr>
            <p:cNvPr id="27" name="Content Placeholder 6">
              <a:extLst>
                <a:ext uri="{FF2B5EF4-FFF2-40B4-BE49-F238E27FC236}">
                  <a16:creationId xmlns:a16="http://schemas.microsoft.com/office/drawing/2014/main" id="{8DF50E64-0810-BFDA-231E-55AF58AA6D09}"/>
                </a:ext>
              </a:extLst>
            </p:cNvPr>
            <p:cNvSpPr txBox="1">
              <a:spLocks/>
            </p:cNvSpPr>
            <p:nvPr/>
          </p:nvSpPr>
          <p:spPr>
            <a:xfrm>
              <a:off x="487364" y="5422900"/>
              <a:ext cx="11225212" cy="736104"/>
            </a:xfrm>
            <a:prstGeom prst="roundRect">
              <a:avLst/>
            </a:prstGeom>
            <a:solidFill>
              <a:srgbClr val="030F3B"/>
            </a:solidFill>
            <a:ln w="19050">
              <a:noFill/>
            </a:ln>
          </p:spPr>
          <p:txBody>
            <a:bodyPr lIns="648000" bIns="0" anchor="ctr" anchorCtr="0"/>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685800" rtl="0" eaLnBrk="1" fontAlgn="auto" latinLnBrk="0" hangingPunct="1">
                <a:lnSpc>
                  <a:spcPct val="90000"/>
                </a:lnSpc>
                <a:spcBef>
                  <a:spcPts val="2700"/>
                </a:spcBef>
                <a:spcAft>
                  <a:spcPts val="1800"/>
                </a:spcAft>
                <a:buClrTx/>
                <a:buSzTx/>
                <a:buFont typeface="Arial" panose="020B0604020202020204" pitchFamily="34" charset="0"/>
                <a:buNone/>
                <a:tabLst/>
                <a:defRPr/>
              </a:pPr>
              <a:r>
                <a:rPr kumimoji="0" lang="en-US" sz="1300" b="1" i="0" u="none" strike="noStrike" kern="1200" cap="none" spc="0" normalizeH="0" baseline="30000" noProof="0">
                  <a:ln>
                    <a:noFill/>
                  </a:ln>
                  <a:solidFill>
                    <a:srgbClr val="FFFFFF"/>
                  </a:solidFill>
                  <a:effectLst/>
                  <a:uLnTx/>
                  <a:uFillTx/>
                  <a:latin typeface="+mn-lt"/>
                  <a:ea typeface="+mn-ea"/>
                  <a:cs typeface="Poppins" panose="00000500000000000000" pitchFamily="2" charset="0"/>
                </a:rPr>
                <a:t>* </a:t>
              </a:r>
              <a:r>
                <a:rPr kumimoji="0" lang="en-US" sz="1300" b="1" i="0" u="none" strike="noStrike" kern="1200" cap="none" spc="0" normalizeH="0" baseline="0" noProof="0">
                  <a:ln>
                    <a:noFill/>
                  </a:ln>
                  <a:solidFill>
                    <a:srgbClr val="FFFFFF"/>
                  </a:solidFill>
                  <a:effectLst/>
                  <a:uLnTx/>
                  <a:uFillTx/>
                  <a:latin typeface="+mn-lt"/>
                  <a:ea typeface="+mn-ea"/>
                  <a:cs typeface="Poppins" panose="00000500000000000000" pitchFamily="2" charset="0"/>
                </a:rPr>
                <a:t>Die “Zweier-Regel” </a:t>
              </a:r>
              <a:r>
                <a:rPr kumimoji="0" lang="en-US" sz="1300" b="0"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sollte</a:t>
              </a:r>
              <a:r>
                <a:rPr kumimoji="0" lang="en-US" sz="1300" b="0" i="0" u="none" strike="noStrike" kern="1200" cap="none" spc="0" normalizeH="0" baseline="0" noProof="0">
                  <a:ln>
                    <a:noFill/>
                  </a:ln>
                  <a:solidFill>
                    <a:srgbClr val="FFFFFF"/>
                  </a:solidFill>
                  <a:effectLst/>
                  <a:uLnTx/>
                  <a:uFillTx/>
                  <a:latin typeface="+mn-lt"/>
                  <a:ea typeface="+mn-ea"/>
                  <a:cs typeface="Poppins" panose="00000500000000000000" pitchFamily="2" charset="0"/>
                </a:rPr>
                <a:t> </a:t>
              </a:r>
              <a:r>
                <a:rPr kumimoji="0" lang="en-US" sz="1300" b="0"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angewendet</a:t>
              </a:r>
              <a:r>
                <a:rPr kumimoji="0" lang="en-US" sz="1300" b="0" i="0" u="none" strike="noStrike" kern="1200" cap="none" spc="0" normalizeH="0" baseline="0" noProof="0">
                  <a:ln>
                    <a:noFill/>
                  </a:ln>
                  <a:solidFill>
                    <a:srgbClr val="FFFFFF"/>
                  </a:solidFill>
                  <a:effectLst/>
                  <a:uLnTx/>
                  <a:uFillTx/>
                  <a:latin typeface="+mn-lt"/>
                  <a:ea typeface="+mn-ea"/>
                  <a:cs typeface="Poppins" panose="00000500000000000000" pitchFamily="2" charset="0"/>
                </a:rPr>
                <a:t> </a:t>
              </a:r>
              <a:r>
                <a:rPr kumimoji="0" lang="en-US" sz="1300" b="0"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werden</a:t>
              </a:r>
              <a:r>
                <a:rPr kumimoji="0" lang="en-US" sz="1300" b="0" i="0" u="none" strike="noStrike" kern="1200" cap="none" spc="0" normalizeH="0" baseline="0" noProof="0">
                  <a:ln>
                    <a:noFill/>
                  </a:ln>
                  <a:solidFill>
                    <a:srgbClr val="FFFFFF"/>
                  </a:solidFill>
                  <a:effectLst/>
                  <a:uLnTx/>
                  <a:uFillTx/>
                  <a:latin typeface="+mn-lt"/>
                  <a:ea typeface="+mn-ea"/>
                  <a:cs typeface="Poppins" panose="00000500000000000000" pitchFamily="2" charset="0"/>
                </a:rPr>
                <a:t>, d. h., </a:t>
              </a:r>
              <a:r>
                <a:rPr kumimoji="0" lang="en-US" sz="1300" b="0"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Bestätigung</a:t>
              </a:r>
              <a:r>
                <a:rPr kumimoji="0" lang="en-US" sz="1300" b="0" i="0" u="none" strike="noStrike" kern="1200" cap="none" spc="0" normalizeH="0" baseline="0" noProof="0">
                  <a:ln>
                    <a:noFill/>
                  </a:ln>
                  <a:solidFill>
                    <a:srgbClr val="FFFFFF"/>
                  </a:solidFill>
                  <a:effectLst/>
                  <a:uLnTx/>
                  <a:uFillTx/>
                  <a:latin typeface="+mn-lt"/>
                  <a:ea typeface="+mn-ea"/>
                  <a:cs typeface="Poppins" panose="00000500000000000000" pitchFamily="2" charset="0"/>
                </a:rPr>
                <a:t> des </a:t>
              </a:r>
              <a:r>
                <a:rPr kumimoji="0" lang="en-US" sz="1300" b="0"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Vorhandenseins</a:t>
              </a:r>
              <a:r>
                <a:rPr kumimoji="0" lang="en-US" sz="1300" b="0" i="0" u="none" strike="noStrike" kern="1200" cap="none" spc="0" normalizeH="0" baseline="0" noProof="0">
                  <a:ln>
                    <a:noFill/>
                  </a:ln>
                  <a:solidFill>
                    <a:srgbClr val="FFFFFF"/>
                  </a:solidFill>
                  <a:effectLst/>
                  <a:uLnTx/>
                  <a:uFillTx/>
                  <a:latin typeface="+mn-lt"/>
                  <a:ea typeface="+mn-ea"/>
                  <a:cs typeface="Poppins" panose="00000500000000000000" pitchFamily="2" charset="0"/>
                </a:rPr>
                <a:t> von </a:t>
              </a:r>
              <a:r>
                <a:rPr kumimoji="0" lang="en-US" sz="1300" b="1"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zwei</a:t>
              </a:r>
              <a:r>
                <a:rPr kumimoji="0" lang="en-US" sz="1300" b="1" i="0" u="none" strike="noStrike" kern="1200" cap="none" spc="0" normalizeH="0" baseline="0" noProof="0">
                  <a:ln>
                    <a:noFill/>
                  </a:ln>
                  <a:solidFill>
                    <a:srgbClr val="FFFFFF"/>
                  </a:solidFill>
                  <a:effectLst/>
                  <a:uLnTx/>
                  <a:uFillTx/>
                  <a:latin typeface="+mn-lt"/>
                  <a:ea typeface="+mn-ea"/>
                  <a:cs typeface="Poppins" panose="00000500000000000000" pitchFamily="2" charset="0"/>
                </a:rPr>
                <a:t> </a:t>
              </a:r>
              <a:r>
                <a:rPr kumimoji="0" lang="en-US" sz="1300" b="1"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verschiedenen</a:t>
              </a:r>
              <a:r>
                <a:rPr kumimoji="0" lang="en-US" sz="1300" b="0" i="0" u="none" strike="noStrike" kern="1200" cap="none" spc="0" normalizeH="0" baseline="0" noProof="0">
                  <a:ln>
                    <a:noFill/>
                  </a:ln>
                  <a:solidFill>
                    <a:srgbClr val="FFFFFF"/>
                  </a:solidFill>
                  <a:effectLst/>
                  <a:uLnTx/>
                  <a:uFillTx/>
                  <a:latin typeface="+mn-lt"/>
                  <a:ea typeface="+mn-ea"/>
                  <a:cs typeface="Poppins" panose="00000500000000000000" pitchFamily="2" charset="0"/>
                </a:rPr>
                <a:t> </a:t>
              </a:r>
              <a:r>
                <a:rPr kumimoji="0" lang="en-US" sz="1300" b="0"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IAk</a:t>
              </a:r>
              <a:r>
                <a:rPr kumimoji="0" lang="en-US" sz="1300" b="0" i="0" u="none" strike="noStrike" kern="1200" cap="none" spc="0" normalizeH="0" baseline="0" noProof="0">
                  <a:ln>
                    <a:noFill/>
                  </a:ln>
                  <a:solidFill>
                    <a:srgbClr val="FFFFFF"/>
                  </a:solidFill>
                  <a:effectLst/>
                  <a:uLnTx/>
                  <a:uFillTx/>
                  <a:latin typeface="+mn-lt"/>
                  <a:ea typeface="+mn-ea"/>
                  <a:cs typeface="Poppins" panose="00000500000000000000" pitchFamily="2" charset="0"/>
                </a:rPr>
                <a:t> in </a:t>
              </a:r>
              <a:r>
                <a:rPr kumimoji="0" lang="en-US" sz="1300" b="1"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zwei</a:t>
              </a:r>
              <a:r>
                <a:rPr kumimoji="0" lang="en-US" sz="1300" b="1" i="0" u="none" strike="noStrike" kern="1200" cap="none" spc="0" normalizeH="0" baseline="0" noProof="0">
                  <a:ln>
                    <a:noFill/>
                  </a:ln>
                  <a:solidFill>
                    <a:srgbClr val="FFFFFF"/>
                  </a:solidFill>
                  <a:effectLst/>
                  <a:uLnTx/>
                  <a:uFillTx/>
                  <a:latin typeface="+mn-lt"/>
                  <a:ea typeface="+mn-ea"/>
                  <a:cs typeface="Poppins" panose="00000500000000000000" pitchFamily="2" charset="0"/>
                </a:rPr>
                <a:t> Tests </a:t>
              </a:r>
              <a:r>
                <a:rPr kumimoji="0" lang="en-US" sz="1300" b="0"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aus</a:t>
              </a:r>
              <a:r>
                <a:rPr kumimoji="0" lang="en-US" sz="1300" b="0" i="0" u="none" strike="noStrike" kern="1200" cap="none" spc="0" normalizeH="0" baseline="0" noProof="0">
                  <a:ln>
                    <a:noFill/>
                  </a:ln>
                  <a:solidFill>
                    <a:srgbClr val="FFFFFF"/>
                  </a:solidFill>
                  <a:effectLst/>
                  <a:uLnTx/>
                  <a:uFillTx/>
                  <a:latin typeface="+mn-lt"/>
                  <a:ea typeface="+mn-ea"/>
                  <a:cs typeface="Poppins" panose="00000500000000000000" pitchFamily="2" charset="0"/>
                </a:rPr>
                <a:t> </a:t>
              </a:r>
              <a:r>
                <a:rPr kumimoji="0" lang="en-US" sz="1300" b="1"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zwei</a:t>
              </a:r>
              <a:r>
                <a:rPr kumimoji="0" lang="en-US" sz="1300" b="1" i="0" u="none" strike="noStrike" kern="1200" cap="none" spc="0" normalizeH="0" baseline="0" noProof="0">
                  <a:ln>
                    <a:noFill/>
                  </a:ln>
                  <a:solidFill>
                    <a:srgbClr val="FFFFFF"/>
                  </a:solidFill>
                  <a:effectLst/>
                  <a:uLnTx/>
                  <a:uFillTx/>
                  <a:latin typeface="+mn-lt"/>
                  <a:ea typeface="+mn-ea"/>
                  <a:cs typeface="Poppins" panose="00000500000000000000" pitchFamily="2" charset="0"/>
                </a:rPr>
                <a:t> </a:t>
              </a:r>
              <a:r>
                <a:rPr kumimoji="0" lang="en-US" sz="1300" b="1" i="0" u="none" strike="noStrike" kern="1200" cap="none" spc="0" normalizeH="0" baseline="0" noProof="0" err="1">
                  <a:ln>
                    <a:noFill/>
                  </a:ln>
                  <a:solidFill>
                    <a:srgbClr val="FFFFFF"/>
                  </a:solidFill>
                  <a:effectLst/>
                  <a:uLnTx/>
                  <a:uFillTx/>
                  <a:latin typeface="+mn-lt"/>
                  <a:ea typeface="+mn-ea"/>
                  <a:cs typeface="Poppins" panose="00000500000000000000" pitchFamily="2" charset="0"/>
                </a:rPr>
                <a:t>separaten</a:t>
              </a:r>
              <a:r>
                <a:rPr kumimoji="0" lang="en-US" sz="1300" b="1" i="0" u="none" strike="noStrike" kern="1200" cap="none" spc="0" normalizeH="0" baseline="0" noProof="0">
                  <a:ln>
                    <a:noFill/>
                  </a:ln>
                  <a:solidFill>
                    <a:srgbClr val="FFFFFF"/>
                  </a:solidFill>
                  <a:effectLst/>
                  <a:uLnTx/>
                  <a:uFillTx/>
                  <a:latin typeface="+mn-lt"/>
                  <a:ea typeface="+mn-ea"/>
                  <a:cs typeface="Poppins" panose="00000500000000000000" pitchFamily="2" charset="0"/>
                </a:rPr>
                <a:t> Proben</a:t>
              </a:r>
              <a:r>
                <a:rPr kumimoji="0" lang="en-US" sz="1300" b="0" i="0" u="none" strike="noStrike" kern="1200" cap="none" spc="0" normalizeH="0" baseline="30000" noProof="0">
                  <a:ln>
                    <a:noFill/>
                  </a:ln>
                  <a:solidFill>
                    <a:srgbClr val="FFFFFF"/>
                  </a:solidFill>
                  <a:effectLst/>
                  <a:uLnTx/>
                  <a:uFillTx/>
                  <a:latin typeface="+mn-lt"/>
                  <a:ea typeface="+mn-ea"/>
                  <a:cs typeface="Poppins" panose="00000500000000000000" pitchFamily="2" charset="0"/>
                </a:rPr>
                <a:t>1</a:t>
              </a:r>
            </a:p>
          </p:txBody>
        </p:sp>
        <p:pic>
          <p:nvPicPr>
            <p:cNvPr id="28" name="Graphic 22" descr="Test tubes outline">
              <a:extLst>
                <a:ext uri="{FF2B5EF4-FFF2-40B4-BE49-F238E27FC236}">
                  <a16:creationId xmlns:a16="http://schemas.microsoft.com/office/drawing/2014/main" id="{EDCB6EB5-49C7-D46A-411E-A54DB61B2D0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36410" y="5500479"/>
              <a:ext cx="576440" cy="576440"/>
            </a:xfrm>
            <a:prstGeom prst="rect">
              <a:avLst/>
            </a:prstGeom>
          </p:spPr>
        </p:pic>
      </p:grpSp>
      <p:grpSp>
        <p:nvGrpSpPr>
          <p:cNvPr id="53" name="Gruppo 60">
            <a:extLst>
              <a:ext uri="{FF2B5EF4-FFF2-40B4-BE49-F238E27FC236}">
                <a16:creationId xmlns:a16="http://schemas.microsoft.com/office/drawing/2014/main" id="{D7DA3BD3-8F30-1F91-69CE-D6C59647C9BF}"/>
              </a:ext>
            </a:extLst>
          </p:cNvPr>
          <p:cNvGrpSpPr/>
          <p:nvPr/>
        </p:nvGrpSpPr>
        <p:grpSpPr>
          <a:xfrm>
            <a:off x="365523" y="1077243"/>
            <a:ext cx="8418909" cy="552078"/>
            <a:chOff x="487364" y="1321616"/>
            <a:chExt cx="11225212" cy="736104"/>
          </a:xfrm>
        </p:grpSpPr>
        <p:sp>
          <p:nvSpPr>
            <p:cNvPr id="54" name="Content Placeholder 6">
              <a:extLst>
                <a:ext uri="{FF2B5EF4-FFF2-40B4-BE49-F238E27FC236}">
                  <a16:creationId xmlns:a16="http://schemas.microsoft.com/office/drawing/2014/main" id="{02F23C3D-A8B6-3939-3291-68BA73909042}"/>
                </a:ext>
              </a:extLst>
            </p:cNvPr>
            <p:cNvSpPr txBox="1">
              <a:spLocks/>
            </p:cNvSpPr>
            <p:nvPr/>
          </p:nvSpPr>
          <p:spPr>
            <a:xfrm>
              <a:off x="487364" y="1321616"/>
              <a:ext cx="11225212" cy="736104"/>
            </a:xfrm>
            <a:prstGeom prst="roundRect">
              <a:avLst/>
            </a:prstGeom>
            <a:noFill/>
            <a:ln w="19050">
              <a:solidFill>
                <a:srgbClr val="030F3B"/>
              </a:solidFill>
            </a:ln>
          </p:spPr>
          <p:txBody>
            <a:bodyPr lIns="648000" bIns="0" anchor="ctr" anchorCtr="0"/>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1" indent="0" algn="l" defTabSz="685800" rtl="0" eaLnBrk="1" fontAlgn="auto" latinLnBrk="0" hangingPunct="1">
                <a:lnSpc>
                  <a:spcPct val="90000"/>
                </a:lnSpc>
                <a:spcBef>
                  <a:spcPts val="2700"/>
                </a:spcBef>
                <a:spcAft>
                  <a:spcPts val="1800"/>
                </a:spcAft>
                <a:buClrTx/>
                <a:buSzTx/>
                <a:buFont typeface="Arial" panose="020B0604020202020204" pitchFamily="34" charset="0"/>
                <a:buNone/>
                <a:tabLst/>
                <a:defRPr/>
              </a:pPr>
              <a:r>
                <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Ein</a:t>
              </a:r>
              <a:r>
                <a:rPr kumimoji="0" lang="en-US" sz="1400" b="1"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400" b="1"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Bestätigungstest</a:t>
              </a:r>
              <a:r>
                <a:rPr kumimoji="0" lang="en-US" sz="1400" b="1"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4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wird</a:t>
              </a:r>
              <a:r>
                <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4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nach</a:t>
              </a:r>
              <a:r>
                <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4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einem</a:t>
              </a:r>
              <a:r>
                <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4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ersten</a:t>
              </a:r>
              <a:r>
                <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4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positiven</a:t>
              </a:r>
              <a:r>
                <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4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Testergebnis</a:t>
              </a:r>
              <a:r>
                <a:rPr kumimoji="0" lang="en-US" sz="14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empfohlen</a:t>
              </a:r>
              <a:r>
                <a:rPr kumimoji="0" lang="en-US" sz="1400" b="0" i="0" u="none" strike="noStrike" kern="1200" cap="none" spc="0" normalizeH="0" baseline="30000" noProof="0">
                  <a:ln>
                    <a:noFill/>
                  </a:ln>
                  <a:solidFill>
                    <a:srgbClr val="030F3B"/>
                  </a:solidFill>
                  <a:effectLst/>
                  <a:uLnTx/>
                  <a:uFillTx/>
                  <a:latin typeface="+mn-lt"/>
                  <a:ea typeface="+mn-ea"/>
                  <a:cs typeface="Poppins" panose="00000500000000000000" pitchFamily="2" charset="0"/>
                </a:rPr>
                <a:t>1</a:t>
              </a:r>
            </a:p>
          </p:txBody>
        </p:sp>
        <p:pic>
          <p:nvPicPr>
            <p:cNvPr id="55" name="Graphic 22" descr="Test tubes outline">
              <a:extLst>
                <a:ext uri="{FF2B5EF4-FFF2-40B4-BE49-F238E27FC236}">
                  <a16:creationId xmlns:a16="http://schemas.microsoft.com/office/drawing/2014/main" id="{964E0774-686F-94C7-C53F-B454002FDF1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36410" y="1399195"/>
              <a:ext cx="576440" cy="576440"/>
            </a:xfrm>
            <a:prstGeom prst="rect">
              <a:avLst/>
            </a:prstGeom>
          </p:spPr>
        </p:pic>
      </p:grpSp>
      <p:sp>
        <p:nvSpPr>
          <p:cNvPr id="56" name="Segnaposto contenuto 42">
            <a:extLst>
              <a:ext uri="{FF2B5EF4-FFF2-40B4-BE49-F238E27FC236}">
                <a16:creationId xmlns:a16="http://schemas.microsoft.com/office/drawing/2014/main" id="{F14A9098-FCC8-9C4F-EFC7-B50C8A18B851}"/>
              </a:ext>
            </a:extLst>
          </p:cNvPr>
          <p:cNvSpPr txBox="1">
            <a:spLocks/>
          </p:cNvSpPr>
          <p:nvPr/>
        </p:nvSpPr>
        <p:spPr>
          <a:xfrm>
            <a:off x="5143501" y="2189272"/>
            <a:ext cx="3612356" cy="1276350"/>
          </a:xfrm>
          <a:prstGeom prst="rect">
            <a:avLst/>
          </a:prstGeom>
        </p:spPr>
        <p:txBody>
          <a:bodyPr vert="horz" lIns="0" tIns="0" rIns="0" bIns="0" rtlCol="0">
            <a:noAutofit/>
          </a:bodyPr>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1200" b="1" i="0" u="none" strike="noStrike" kern="1200" cap="none" spc="0" normalizeH="0" baseline="0" noProof="0">
                <a:ln>
                  <a:noFill/>
                </a:ln>
                <a:solidFill>
                  <a:srgbClr val="030F3B"/>
                </a:solidFill>
                <a:effectLst/>
                <a:uLnTx/>
                <a:uFillTx/>
                <a:latin typeface="+mn-lt"/>
                <a:ea typeface="+mn-ea"/>
                <a:cs typeface="Poppins" panose="00000500000000000000" pitchFamily="2" charset="0"/>
              </a:rPr>
              <a:t>≥ 2 positive IAk</a:t>
            </a:r>
            <a:r>
              <a:rPr kumimoji="0" lang="en-US" sz="1200" b="0" i="0" u="none" strike="noStrike" kern="1200" cap="none" spc="0" normalizeH="0" baseline="30000" noProof="0">
                <a:ln>
                  <a:noFill/>
                </a:ln>
                <a:solidFill>
                  <a:srgbClr val="030F3B"/>
                </a:solidFill>
                <a:effectLst/>
                <a:uLnTx/>
                <a:uFillTx/>
                <a:latin typeface="+mn-lt"/>
                <a:ea typeface="+mn-ea"/>
                <a:cs typeface="Poppins" panose="00000500000000000000" pitchFamily="2" charset="0"/>
              </a:rPr>
              <a:t>1,</a:t>
            </a:r>
            <a:r>
              <a:rPr kumimoji="0" lang="en-US" sz="1200" b="0" i="0" u="none" strike="noStrike" kern="1200" cap="none" spc="0" normalizeH="0" noProof="0">
                <a:ln>
                  <a:noFill/>
                </a:ln>
                <a:solidFill>
                  <a:srgbClr val="030F3B"/>
                </a:solidFill>
                <a:effectLst/>
                <a:uLnTx/>
                <a:uFillTx/>
                <a:latin typeface="+mn-lt"/>
                <a:ea typeface="+mn-ea"/>
                <a:cs typeface="Poppins" panose="00000500000000000000" pitchFamily="2" charset="0"/>
              </a:rPr>
              <a:t>*</a:t>
            </a:r>
          </a:p>
          <a:p>
            <a:pPr marL="107156" marR="0" lvl="1" indent="-107156" algn="l" defTabSz="685800" rtl="0" eaLnBrk="1" fontAlgn="auto" latinLnBrk="0" hangingPunct="1">
              <a:lnSpc>
                <a:spcPct val="90000"/>
              </a:lnSpc>
              <a:spcBef>
                <a:spcPts val="90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Diagnose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Stadieneinteilung</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des T1D-Frühstadiums</a:t>
            </a:r>
          </a:p>
          <a:p>
            <a:pPr marL="107156" marR="0" lvl="1" indent="-107156" algn="l" defTabSz="685800" rtl="0" eaLnBrk="1" fontAlgn="auto" latinLnBrk="0" hangingPunct="1">
              <a:lnSpc>
                <a:spcPct val="90000"/>
              </a:lnSpc>
              <a:spcBef>
                <a:spcPts val="900"/>
              </a:spcBef>
              <a:spcAft>
                <a:spcPts val="0"/>
              </a:spcAft>
              <a:buClrTx/>
              <a:buSzTx/>
              <a:buFont typeface="Arial" panose="020B0604020202020204" pitchFamily="34" charset="0"/>
              <a:buChar char="•"/>
              <a:tabLst/>
              <a:defRPr/>
            </a:pP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Beginn</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des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Stoffwechsel-Monitorings</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im</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Labor und zu Hause)</a:t>
            </a:r>
          </a:p>
          <a:p>
            <a:pPr marL="107156" marR="0" lvl="1" indent="-107156" algn="l" defTabSz="685800" rtl="0" eaLnBrk="1" fontAlgn="auto" latinLnBrk="0" hangingPunct="1">
              <a:lnSpc>
                <a:spcPct val="90000"/>
              </a:lnSpc>
              <a:spcBef>
                <a:spcPts val="900"/>
              </a:spcBef>
              <a:spcAft>
                <a:spcPts val="0"/>
              </a:spcAft>
              <a:buClrTx/>
              <a:buSzTx/>
              <a:buFont typeface="Arial" panose="020B0604020202020204" pitchFamily="34" charset="0"/>
              <a:buChar char="•"/>
              <a:tabLst/>
              <a:defRPr/>
            </a:pP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Aufklärung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zur</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Verringerung</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des DKA-</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Risikos</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bei</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Diagnose der </a:t>
            </a:r>
            <a:r>
              <a:rPr kumimoji="0" lang="en-US" sz="1100" b="0" i="0" u="none" strike="noStrike" kern="1200" cap="none" spc="0" normalizeH="0" baseline="0" noProof="0" err="1">
                <a:ln>
                  <a:noFill/>
                </a:ln>
                <a:solidFill>
                  <a:srgbClr val="030F3B"/>
                </a:solidFill>
                <a:effectLst/>
                <a:uLnTx/>
                <a:uFillTx/>
                <a:latin typeface="+mn-lt"/>
                <a:ea typeface="+mn-ea"/>
                <a:cs typeface="Poppins" panose="00000500000000000000" pitchFamily="2" charset="0"/>
              </a:rPr>
              <a:t>klinischen</a:t>
            </a:r>
            <a:r>
              <a:rPr kumimoji="0" lang="en-US" sz="1100" b="0" i="0" u="none" strike="noStrike" kern="1200" cap="none" spc="0" normalizeH="0" baseline="0" noProof="0">
                <a:ln>
                  <a:noFill/>
                </a:ln>
                <a:solidFill>
                  <a:srgbClr val="030F3B"/>
                </a:solidFill>
                <a:effectLst/>
                <a:uLnTx/>
                <a:uFillTx/>
                <a:latin typeface="+mn-lt"/>
                <a:ea typeface="+mn-ea"/>
                <a:cs typeface="Poppins" panose="00000500000000000000" pitchFamily="2" charset="0"/>
              </a:rPr>
              <a:t> Manifestation</a:t>
            </a:r>
          </a:p>
        </p:txBody>
      </p:sp>
      <p:sp>
        <p:nvSpPr>
          <p:cNvPr id="57" name="Segnaposto contenuto 42">
            <a:extLst>
              <a:ext uri="{FF2B5EF4-FFF2-40B4-BE49-F238E27FC236}">
                <a16:creationId xmlns:a16="http://schemas.microsoft.com/office/drawing/2014/main" id="{1E65D277-64F0-65BF-D22F-2810A15D2233}"/>
              </a:ext>
            </a:extLst>
          </p:cNvPr>
          <p:cNvSpPr txBox="1">
            <a:spLocks/>
          </p:cNvSpPr>
          <p:nvPr/>
        </p:nvSpPr>
        <p:spPr>
          <a:xfrm>
            <a:off x="845344" y="1743623"/>
            <a:ext cx="7708106" cy="312420"/>
          </a:xfrm>
          <a:prstGeom prst="rect">
            <a:avLst/>
          </a:prstGeom>
        </p:spPr>
        <p:txBody>
          <a:bodyPr vert="horz" lIns="0" tIns="0" rIns="0" bIns="0" rtlCol="0" anchor="b">
            <a:noAutofit/>
          </a:bodyPr>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en-US" sz="1200" b="1" i="0" u="none" strike="noStrike" kern="1200" cap="none" spc="0" normalizeH="0" baseline="0" noProof="0">
                <a:ln>
                  <a:noFill/>
                </a:ln>
                <a:solidFill>
                  <a:srgbClr val="119693"/>
                </a:solidFill>
                <a:effectLst/>
                <a:uLnTx/>
                <a:uFillTx/>
                <a:latin typeface="+mn-lt"/>
                <a:ea typeface="+mn-ea"/>
                <a:cs typeface="Poppins" panose="00000500000000000000" pitchFamily="2" charset="0"/>
              </a:rPr>
              <a:t>NACH BESTÄTIGUNG:</a:t>
            </a:r>
          </a:p>
        </p:txBody>
      </p:sp>
      <p:cxnSp>
        <p:nvCxnSpPr>
          <p:cNvPr id="58" name="Connettore diritto 48">
            <a:extLst>
              <a:ext uri="{FF2B5EF4-FFF2-40B4-BE49-F238E27FC236}">
                <a16:creationId xmlns:a16="http://schemas.microsoft.com/office/drawing/2014/main" id="{28A12782-DFA9-53F2-8058-E9E54475BA7D}"/>
              </a:ext>
            </a:extLst>
          </p:cNvPr>
          <p:cNvCxnSpPr/>
          <p:nvPr/>
        </p:nvCxnSpPr>
        <p:spPr>
          <a:xfrm>
            <a:off x="762000" y="2070194"/>
            <a:ext cx="7829550" cy="0"/>
          </a:xfrm>
          <a:prstGeom prst="line">
            <a:avLst/>
          </a:prstGeom>
          <a:noFill/>
          <a:ln w="12700" cap="flat" cmpd="sng" algn="ctr">
            <a:solidFill>
              <a:srgbClr val="00D1CC"/>
            </a:solidFill>
            <a:prstDash val="solid"/>
            <a:miter lim="800000"/>
          </a:ln>
          <a:effectLst/>
        </p:spPr>
      </p:cxnSp>
      <p:grpSp>
        <p:nvGrpSpPr>
          <p:cNvPr id="59" name="Gruppo 58">
            <a:extLst>
              <a:ext uri="{FF2B5EF4-FFF2-40B4-BE49-F238E27FC236}">
                <a16:creationId xmlns:a16="http://schemas.microsoft.com/office/drawing/2014/main" id="{B03FBF86-6BFA-FB0E-8AC7-EDB55CC38D74}"/>
              </a:ext>
            </a:extLst>
          </p:cNvPr>
          <p:cNvGrpSpPr/>
          <p:nvPr/>
        </p:nvGrpSpPr>
        <p:grpSpPr>
          <a:xfrm>
            <a:off x="4048952" y="2170229"/>
            <a:ext cx="466431" cy="467172"/>
            <a:chOff x="5319787" y="2649251"/>
            <a:chExt cx="621908" cy="622896"/>
          </a:xfrm>
        </p:grpSpPr>
        <p:sp>
          <p:nvSpPr>
            <p:cNvPr id="60" name="Oval 11">
              <a:extLst>
                <a:ext uri="{FF2B5EF4-FFF2-40B4-BE49-F238E27FC236}">
                  <a16:creationId xmlns:a16="http://schemas.microsoft.com/office/drawing/2014/main" id="{FC360092-A02B-3A79-F85B-65B7DB196627}"/>
                </a:ext>
              </a:extLst>
            </p:cNvPr>
            <p:cNvSpPr/>
            <p:nvPr/>
          </p:nvSpPr>
          <p:spPr>
            <a:xfrm>
              <a:off x="5319787" y="2649251"/>
              <a:ext cx="621908" cy="622896"/>
            </a:xfrm>
            <a:prstGeom prst="ellipse">
              <a:avLst/>
            </a:prstGeom>
            <a:noFill/>
            <a:ln w="19050" cap="flat" cmpd="sng" algn="ctr">
              <a:solidFill>
                <a:srgbClr val="00D1CC"/>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ndParaRPr>
            </a:p>
          </p:txBody>
        </p:sp>
        <p:sp>
          <p:nvSpPr>
            <p:cNvPr id="61" name="Figura a mano libera: forma 103">
              <a:extLst>
                <a:ext uri="{FF2B5EF4-FFF2-40B4-BE49-F238E27FC236}">
                  <a16:creationId xmlns:a16="http://schemas.microsoft.com/office/drawing/2014/main" id="{B325514F-B9CC-64C1-AEF0-7A6D1D5F6F10}"/>
                </a:ext>
              </a:extLst>
            </p:cNvPr>
            <p:cNvSpPr/>
            <p:nvPr/>
          </p:nvSpPr>
          <p:spPr>
            <a:xfrm rot="15775613">
              <a:off x="5481615" y="2856942"/>
              <a:ext cx="272326" cy="250083"/>
            </a:xfrm>
            <a:custGeom>
              <a:avLst/>
              <a:gdLst>
                <a:gd name="connsiteX0" fmla="*/ 344360 w 353448"/>
                <a:gd name="connsiteY0" fmla="*/ 324579 h 324578"/>
                <a:gd name="connsiteX1" fmla="*/ 157739 w 353448"/>
                <a:gd name="connsiteY1" fmla="*/ 244041 h 324578"/>
                <a:gd name="connsiteX2" fmla="*/ 38044 w 353448"/>
                <a:gd name="connsiteY2" fmla="*/ 278004 h 324578"/>
                <a:gd name="connsiteX3" fmla="*/ 1689 w 353448"/>
                <a:gd name="connsiteY3" fmla="*/ 248323 h 324578"/>
                <a:gd name="connsiteX4" fmla="*/ 18875 w 353448"/>
                <a:gd name="connsiteY4" fmla="*/ 203426 h 324578"/>
                <a:gd name="connsiteX5" fmla="*/ 137358 w 353448"/>
                <a:gd name="connsiteY5" fmla="*/ 169869 h 324578"/>
                <a:gd name="connsiteX6" fmla="*/ 137358 w 353448"/>
                <a:gd name="connsiteY6" fmla="*/ 169869 h 324578"/>
                <a:gd name="connsiteX7" fmla="*/ 261130 w 353448"/>
                <a:gd name="connsiteY7" fmla="*/ 0 h 324578"/>
                <a:gd name="connsiteX8" fmla="*/ 267960 w 353448"/>
                <a:gd name="connsiteY8" fmla="*/ 9026 h 324578"/>
                <a:gd name="connsiteX9" fmla="*/ 269943 w 353448"/>
                <a:gd name="connsiteY9" fmla="*/ 37260 h 324578"/>
                <a:gd name="connsiteX10" fmla="*/ 290985 w 353448"/>
                <a:gd name="connsiteY10" fmla="*/ 38996 h 324578"/>
                <a:gd name="connsiteX11" fmla="*/ 300129 w 353448"/>
                <a:gd name="connsiteY11" fmla="*/ 50972 h 324578"/>
                <a:gd name="connsiteX12" fmla="*/ 196793 w 353448"/>
                <a:gd name="connsiteY12" fmla="*/ 192433 h 324578"/>
                <a:gd name="connsiteX13" fmla="*/ 353449 w 353448"/>
                <a:gd name="connsiteY13" fmla="*/ 260357 h 324578"/>
                <a:gd name="connsiteX14" fmla="*/ 351851 w 353448"/>
                <a:gd name="connsiteY14" fmla="*/ 271929 h 324578"/>
                <a:gd name="connsiteX15" fmla="*/ 334500 w 353448"/>
                <a:gd name="connsiteY15" fmla="*/ 284541 h 324578"/>
                <a:gd name="connsiteX16" fmla="*/ 346508 w 353448"/>
                <a:gd name="connsiteY16" fmla="*/ 309883 h 32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3448" h="324578">
                  <a:moveTo>
                    <a:pt x="344360" y="324579"/>
                  </a:moveTo>
                  <a:lnTo>
                    <a:pt x="157739" y="244041"/>
                  </a:lnTo>
                  <a:lnTo>
                    <a:pt x="38044" y="278004"/>
                  </a:lnTo>
                  <a:cubicBezTo>
                    <a:pt x="23282" y="282169"/>
                    <a:pt x="7032" y="268920"/>
                    <a:pt x="1689" y="248323"/>
                  </a:cubicBezTo>
                  <a:cubicBezTo>
                    <a:pt x="-3654" y="227726"/>
                    <a:pt x="4113" y="207823"/>
                    <a:pt x="18875" y="203426"/>
                  </a:cubicBezTo>
                  <a:lnTo>
                    <a:pt x="137358" y="169869"/>
                  </a:lnTo>
                  <a:lnTo>
                    <a:pt x="137358" y="169869"/>
                  </a:lnTo>
                  <a:lnTo>
                    <a:pt x="261130" y="0"/>
                  </a:lnTo>
                  <a:lnTo>
                    <a:pt x="267960" y="9026"/>
                  </a:lnTo>
                  <a:cubicBezTo>
                    <a:pt x="262760" y="17903"/>
                    <a:pt x="263558" y="29281"/>
                    <a:pt x="269943" y="37260"/>
                  </a:cubicBezTo>
                  <a:cubicBezTo>
                    <a:pt x="276223" y="45534"/>
                    <a:pt x="285642" y="46286"/>
                    <a:pt x="290985" y="38996"/>
                  </a:cubicBezTo>
                  <a:lnTo>
                    <a:pt x="300129" y="50972"/>
                  </a:lnTo>
                  <a:lnTo>
                    <a:pt x="196793" y="192433"/>
                  </a:lnTo>
                  <a:lnTo>
                    <a:pt x="353449" y="260357"/>
                  </a:lnTo>
                  <a:lnTo>
                    <a:pt x="351851" y="271929"/>
                  </a:lnTo>
                  <a:cubicBezTo>
                    <a:pt x="343754" y="268399"/>
                    <a:pt x="335933" y="274069"/>
                    <a:pt x="334500" y="284541"/>
                  </a:cubicBezTo>
                  <a:cubicBezTo>
                    <a:pt x="332905" y="294821"/>
                    <a:pt x="337739" y="305022"/>
                    <a:pt x="346508" y="309883"/>
                  </a:cubicBezTo>
                  <a:close/>
                </a:path>
              </a:pathLst>
            </a:custGeom>
            <a:solidFill>
              <a:srgbClr val="00D1CC"/>
            </a:solidFill>
            <a:ln w="1905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nvGrpSpPr>
          <p:cNvPr id="62" name="Gruppo 59">
            <a:extLst>
              <a:ext uri="{FF2B5EF4-FFF2-40B4-BE49-F238E27FC236}">
                <a16:creationId xmlns:a16="http://schemas.microsoft.com/office/drawing/2014/main" id="{46EB96B9-3C45-53FC-1572-276ECF57BDC3}"/>
              </a:ext>
            </a:extLst>
          </p:cNvPr>
          <p:cNvGrpSpPr/>
          <p:nvPr/>
        </p:nvGrpSpPr>
        <p:grpSpPr>
          <a:xfrm>
            <a:off x="8097497" y="2170229"/>
            <a:ext cx="466431" cy="467172"/>
            <a:chOff x="10587112" y="2649251"/>
            <a:chExt cx="621908" cy="622896"/>
          </a:xfrm>
        </p:grpSpPr>
        <p:sp>
          <p:nvSpPr>
            <p:cNvPr id="63" name="Oval 11">
              <a:extLst>
                <a:ext uri="{FF2B5EF4-FFF2-40B4-BE49-F238E27FC236}">
                  <a16:creationId xmlns:a16="http://schemas.microsoft.com/office/drawing/2014/main" id="{DA108114-8B69-6A08-6A76-F25858D2709F}"/>
                </a:ext>
              </a:extLst>
            </p:cNvPr>
            <p:cNvSpPr/>
            <p:nvPr/>
          </p:nvSpPr>
          <p:spPr>
            <a:xfrm>
              <a:off x="10587112" y="2649251"/>
              <a:ext cx="621908" cy="622896"/>
            </a:xfrm>
            <a:prstGeom prst="ellipse">
              <a:avLst/>
            </a:prstGeom>
            <a:noFill/>
            <a:ln w="19050" cap="flat" cmpd="sng" algn="ctr">
              <a:solidFill>
                <a:srgbClr val="00D1CC"/>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ndParaRPr>
            </a:p>
          </p:txBody>
        </p:sp>
        <p:grpSp>
          <p:nvGrpSpPr>
            <p:cNvPr id="448" name="Gruppo 57">
              <a:extLst>
                <a:ext uri="{FF2B5EF4-FFF2-40B4-BE49-F238E27FC236}">
                  <a16:creationId xmlns:a16="http://schemas.microsoft.com/office/drawing/2014/main" id="{C250FF28-73A5-5E25-C93C-03CDB0476FE8}"/>
                </a:ext>
              </a:extLst>
            </p:cNvPr>
            <p:cNvGrpSpPr/>
            <p:nvPr/>
          </p:nvGrpSpPr>
          <p:grpSpPr>
            <a:xfrm>
              <a:off x="10647179" y="2749407"/>
              <a:ext cx="447284" cy="432685"/>
              <a:chOff x="10647179" y="2734167"/>
              <a:chExt cx="447284" cy="432685"/>
            </a:xfrm>
          </p:grpSpPr>
          <p:sp>
            <p:nvSpPr>
              <p:cNvPr id="449" name="Figura a mano libera: forma 103">
                <a:extLst>
                  <a:ext uri="{FF2B5EF4-FFF2-40B4-BE49-F238E27FC236}">
                    <a16:creationId xmlns:a16="http://schemas.microsoft.com/office/drawing/2014/main" id="{71A9EE6F-38FF-F2B1-BEB0-AAE4AF4EFDB6}"/>
                  </a:ext>
                </a:extLst>
              </p:cNvPr>
              <p:cNvSpPr/>
              <p:nvPr/>
            </p:nvSpPr>
            <p:spPr>
              <a:xfrm rot="15775613">
                <a:off x="10636058" y="2905647"/>
                <a:ext cx="272326" cy="250083"/>
              </a:xfrm>
              <a:custGeom>
                <a:avLst/>
                <a:gdLst>
                  <a:gd name="connsiteX0" fmla="*/ 344360 w 353448"/>
                  <a:gd name="connsiteY0" fmla="*/ 324579 h 324578"/>
                  <a:gd name="connsiteX1" fmla="*/ 157739 w 353448"/>
                  <a:gd name="connsiteY1" fmla="*/ 244041 h 324578"/>
                  <a:gd name="connsiteX2" fmla="*/ 38044 w 353448"/>
                  <a:gd name="connsiteY2" fmla="*/ 278004 h 324578"/>
                  <a:gd name="connsiteX3" fmla="*/ 1689 w 353448"/>
                  <a:gd name="connsiteY3" fmla="*/ 248323 h 324578"/>
                  <a:gd name="connsiteX4" fmla="*/ 18875 w 353448"/>
                  <a:gd name="connsiteY4" fmla="*/ 203426 h 324578"/>
                  <a:gd name="connsiteX5" fmla="*/ 137358 w 353448"/>
                  <a:gd name="connsiteY5" fmla="*/ 169869 h 324578"/>
                  <a:gd name="connsiteX6" fmla="*/ 137358 w 353448"/>
                  <a:gd name="connsiteY6" fmla="*/ 169869 h 324578"/>
                  <a:gd name="connsiteX7" fmla="*/ 261130 w 353448"/>
                  <a:gd name="connsiteY7" fmla="*/ 0 h 324578"/>
                  <a:gd name="connsiteX8" fmla="*/ 267960 w 353448"/>
                  <a:gd name="connsiteY8" fmla="*/ 9026 h 324578"/>
                  <a:gd name="connsiteX9" fmla="*/ 269943 w 353448"/>
                  <a:gd name="connsiteY9" fmla="*/ 37260 h 324578"/>
                  <a:gd name="connsiteX10" fmla="*/ 290985 w 353448"/>
                  <a:gd name="connsiteY10" fmla="*/ 38996 h 324578"/>
                  <a:gd name="connsiteX11" fmla="*/ 300129 w 353448"/>
                  <a:gd name="connsiteY11" fmla="*/ 50972 h 324578"/>
                  <a:gd name="connsiteX12" fmla="*/ 196793 w 353448"/>
                  <a:gd name="connsiteY12" fmla="*/ 192433 h 324578"/>
                  <a:gd name="connsiteX13" fmla="*/ 353449 w 353448"/>
                  <a:gd name="connsiteY13" fmla="*/ 260357 h 324578"/>
                  <a:gd name="connsiteX14" fmla="*/ 351851 w 353448"/>
                  <a:gd name="connsiteY14" fmla="*/ 271929 h 324578"/>
                  <a:gd name="connsiteX15" fmla="*/ 334500 w 353448"/>
                  <a:gd name="connsiteY15" fmla="*/ 284541 h 324578"/>
                  <a:gd name="connsiteX16" fmla="*/ 346508 w 353448"/>
                  <a:gd name="connsiteY16" fmla="*/ 309883 h 32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3448" h="324578">
                    <a:moveTo>
                      <a:pt x="344360" y="324579"/>
                    </a:moveTo>
                    <a:lnTo>
                      <a:pt x="157739" y="244041"/>
                    </a:lnTo>
                    <a:lnTo>
                      <a:pt x="38044" y="278004"/>
                    </a:lnTo>
                    <a:cubicBezTo>
                      <a:pt x="23282" y="282169"/>
                      <a:pt x="7032" y="268920"/>
                      <a:pt x="1689" y="248323"/>
                    </a:cubicBezTo>
                    <a:cubicBezTo>
                      <a:pt x="-3654" y="227726"/>
                      <a:pt x="4113" y="207823"/>
                      <a:pt x="18875" y="203426"/>
                    </a:cubicBezTo>
                    <a:lnTo>
                      <a:pt x="137358" y="169869"/>
                    </a:lnTo>
                    <a:lnTo>
                      <a:pt x="137358" y="169869"/>
                    </a:lnTo>
                    <a:lnTo>
                      <a:pt x="261130" y="0"/>
                    </a:lnTo>
                    <a:lnTo>
                      <a:pt x="267960" y="9026"/>
                    </a:lnTo>
                    <a:cubicBezTo>
                      <a:pt x="262760" y="17903"/>
                      <a:pt x="263558" y="29281"/>
                      <a:pt x="269943" y="37260"/>
                    </a:cubicBezTo>
                    <a:cubicBezTo>
                      <a:pt x="276223" y="45534"/>
                      <a:pt x="285642" y="46286"/>
                      <a:pt x="290985" y="38996"/>
                    </a:cubicBezTo>
                    <a:lnTo>
                      <a:pt x="300129" y="50972"/>
                    </a:lnTo>
                    <a:lnTo>
                      <a:pt x="196793" y="192433"/>
                    </a:lnTo>
                    <a:lnTo>
                      <a:pt x="353449" y="260357"/>
                    </a:lnTo>
                    <a:lnTo>
                      <a:pt x="351851" y="271929"/>
                    </a:lnTo>
                    <a:cubicBezTo>
                      <a:pt x="343754" y="268399"/>
                      <a:pt x="335933" y="274069"/>
                      <a:pt x="334500" y="284541"/>
                    </a:cubicBezTo>
                    <a:cubicBezTo>
                      <a:pt x="332905" y="294821"/>
                      <a:pt x="337739" y="305022"/>
                      <a:pt x="346508" y="309883"/>
                    </a:cubicBezTo>
                    <a:close/>
                  </a:path>
                </a:pathLst>
              </a:custGeom>
              <a:solidFill>
                <a:srgbClr val="00D1CC"/>
              </a:solidFill>
              <a:ln w="1905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50" name="Figura a mano libera: forma 104">
                <a:extLst>
                  <a:ext uri="{FF2B5EF4-FFF2-40B4-BE49-F238E27FC236}">
                    <a16:creationId xmlns:a16="http://schemas.microsoft.com/office/drawing/2014/main" id="{3B67F426-0DFA-7F82-83D7-F7835C3A3DD0}"/>
                  </a:ext>
                </a:extLst>
              </p:cNvPr>
              <p:cNvSpPr/>
              <p:nvPr/>
            </p:nvSpPr>
            <p:spPr>
              <a:xfrm rot="18790483">
                <a:off x="10833259" y="2745288"/>
                <a:ext cx="272326" cy="250083"/>
              </a:xfrm>
              <a:custGeom>
                <a:avLst/>
                <a:gdLst>
                  <a:gd name="connsiteX0" fmla="*/ 344360 w 353448"/>
                  <a:gd name="connsiteY0" fmla="*/ 324579 h 324578"/>
                  <a:gd name="connsiteX1" fmla="*/ 157739 w 353448"/>
                  <a:gd name="connsiteY1" fmla="*/ 244041 h 324578"/>
                  <a:gd name="connsiteX2" fmla="*/ 38044 w 353448"/>
                  <a:gd name="connsiteY2" fmla="*/ 278004 h 324578"/>
                  <a:gd name="connsiteX3" fmla="*/ 1689 w 353448"/>
                  <a:gd name="connsiteY3" fmla="*/ 248323 h 324578"/>
                  <a:gd name="connsiteX4" fmla="*/ 18875 w 353448"/>
                  <a:gd name="connsiteY4" fmla="*/ 203426 h 324578"/>
                  <a:gd name="connsiteX5" fmla="*/ 137358 w 353448"/>
                  <a:gd name="connsiteY5" fmla="*/ 169869 h 324578"/>
                  <a:gd name="connsiteX6" fmla="*/ 137358 w 353448"/>
                  <a:gd name="connsiteY6" fmla="*/ 169869 h 324578"/>
                  <a:gd name="connsiteX7" fmla="*/ 261130 w 353448"/>
                  <a:gd name="connsiteY7" fmla="*/ 0 h 324578"/>
                  <a:gd name="connsiteX8" fmla="*/ 267960 w 353448"/>
                  <a:gd name="connsiteY8" fmla="*/ 9026 h 324578"/>
                  <a:gd name="connsiteX9" fmla="*/ 269943 w 353448"/>
                  <a:gd name="connsiteY9" fmla="*/ 37260 h 324578"/>
                  <a:gd name="connsiteX10" fmla="*/ 290985 w 353448"/>
                  <a:gd name="connsiteY10" fmla="*/ 38996 h 324578"/>
                  <a:gd name="connsiteX11" fmla="*/ 300129 w 353448"/>
                  <a:gd name="connsiteY11" fmla="*/ 50972 h 324578"/>
                  <a:gd name="connsiteX12" fmla="*/ 196793 w 353448"/>
                  <a:gd name="connsiteY12" fmla="*/ 192433 h 324578"/>
                  <a:gd name="connsiteX13" fmla="*/ 353449 w 353448"/>
                  <a:gd name="connsiteY13" fmla="*/ 260357 h 324578"/>
                  <a:gd name="connsiteX14" fmla="*/ 351851 w 353448"/>
                  <a:gd name="connsiteY14" fmla="*/ 271929 h 324578"/>
                  <a:gd name="connsiteX15" fmla="*/ 334500 w 353448"/>
                  <a:gd name="connsiteY15" fmla="*/ 284541 h 324578"/>
                  <a:gd name="connsiteX16" fmla="*/ 346508 w 353448"/>
                  <a:gd name="connsiteY16" fmla="*/ 309883 h 324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3448" h="324578">
                    <a:moveTo>
                      <a:pt x="344360" y="324579"/>
                    </a:moveTo>
                    <a:lnTo>
                      <a:pt x="157739" y="244041"/>
                    </a:lnTo>
                    <a:lnTo>
                      <a:pt x="38044" y="278004"/>
                    </a:lnTo>
                    <a:cubicBezTo>
                      <a:pt x="23282" y="282169"/>
                      <a:pt x="7032" y="268920"/>
                      <a:pt x="1689" y="248323"/>
                    </a:cubicBezTo>
                    <a:cubicBezTo>
                      <a:pt x="-3654" y="227726"/>
                      <a:pt x="4113" y="207823"/>
                      <a:pt x="18875" y="203426"/>
                    </a:cubicBezTo>
                    <a:lnTo>
                      <a:pt x="137358" y="169869"/>
                    </a:lnTo>
                    <a:lnTo>
                      <a:pt x="137358" y="169869"/>
                    </a:lnTo>
                    <a:lnTo>
                      <a:pt x="261130" y="0"/>
                    </a:lnTo>
                    <a:lnTo>
                      <a:pt x="267960" y="9026"/>
                    </a:lnTo>
                    <a:cubicBezTo>
                      <a:pt x="262760" y="17903"/>
                      <a:pt x="263558" y="29281"/>
                      <a:pt x="269943" y="37260"/>
                    </a:cubicBezTo>
                    <a:cubicBezTo>
                      <a:pt x="276223" y="45534"/>
                      <a:pt x="285642" y="46286"/>
                      <a:pt x="290985" y="38996"/>
                    </a:cubicBezTo>
                    <a:lnTo>
                      <a:pt x="300129" y="50972"/>
                    </a:lnTo>
                    <a:lnTo>
                      <a:pt x="196793" y="192433"/>
                    </a:lnTo>
                    <a:lnTo>
                      <a:pt x="353449" y="260357"/>
                    </a:lnTo>
                    <a:lnTo>
                      <a:pt x="351851" y="271929"/>
                    </a:lnTo>
                    <a:cubicBezTo>
                      <a:pt x="343754" y="268399"/>
                      <a:pt x="335933" y="274069"/>
                      <a:pt x="334500" y="284541"/>
                    </a:cubicBezTo>
                    <a:cubicBezTo>
                      <a:pt x="332905" y="294821"/>
                      <a:pt x="337739" y="305022"/>
                      <a:pt x="346508" y="309883"/>
                    </a:cubicBezTo>
                    <a:close/>
                  </a:path>
                </a:pathLst>
              </a:custGeom>
              <a:solidFill>
                <a:srgbClr val="00D1CC"/>
              </a:solidFill>
              <a:ln w="1905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spTree>
    <p:extLst>
      <p:ext uri="{BB962C8B-B14F-4D97-AF65-F5344CB8AC3E}">
        <p14:creationId xmlns:p14="http://schemas.microsoft.com/office/powerpoint/2010/main" val="36290716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E9707DB-9210-E0BD-30A6-B6ECC0A639EF}"/>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26EB9C41-5F43-B09B-3E5D-7E3C664A2748}"/>
              </a:ext>
            </a:extLst>
          </p:cNvPr>
          <p:cNvSpPr txBox="1">
            <a:spLocks/>
          </p:cNvSpPr>
          <p:nvPr/>
        </p:nvSpPr>
        <p:spPr>
          <a:xfrm>
            <a:off x="314408"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Negative Testergebnisse schließen künftige Autoimmunität nicht aus</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3B90A709-CB16-A014-C51B-AE04D7E09821}"/>
              </a:ext>
            </a:extLst>
          </p:cNvPr>
          <p:cNvSpPr txBox="1">
            <a:spLocks/>
          </p:cNvSpPr>
          <p:nvPr/>
        </p:nvSpPr>
        <p:spPr>
          <a:xfrm>
            <a:off x="415922" y="4770634"/>
            <a:ext cx="8366128"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T1D: Typ-1-Diabetes.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a:t>
            </a:r>
            <a:r>
              <a:rPr lang="de-DE" sz="600">
                <a:solidFill>
                  <a:srgbClr val="404040"/>
                </a:solidFill>
                <a:latin typeface="+mn-lt"/>
                <a:ea typeface="Arial"/>
                <a:cs typeface="Arial"/>
              </a:rPr>
              <a:t>Moore DJ </a:t>
            </a:r>
            <a:r>
              <a:rPr lang="de-DE" sz="600" i="1">
                <a:solidFill>
                  <a:srgbClr val="404040"/>
                </a:solidFill>
                <a:latin typeface="+mn-lt"/>
                <a:ea typeface="Arial"/>
                <a:cs typeface="Arial"/>
              </a:rPr>
              <a:t>et al. </a:t>
            </a:r>
            <a:r>
              <a:rPr lang="de-DE" sz="600" i="1" err="1">
                <a:solidFill>
                  <a:srgbClr val="404040"/>
                </a:solidFill>
                <a:latin typeface="+mn-lt"/>
                <a:ea typeface="Arial"/>
                <a:cs typeface="Arial"/>
              </a:rPr>
              <a:t>Int</a:t>
            </a:r>
            <a:r>
              <a:rPr lang="de-DE" sz="600" i="1">
                <a:solidFill>
                  <a:srgbClr val="404040"/>
                </a:solidFill>
                <a:latin typeface="+mn-lt"/>
                <a:ea typeface="Arial"/>
                <a:cs typeface="Arial"/>
              </a:rPr>
              <a:t> J Med </a:t>
            </a:r>
            <a:r>
              <a:rPr lang="de-DE" sz="600">
                <a:solidFill>
                  <a:srgbClr val="404040"/>
                </a:solidFill>
                <a:latin typeface="+mn-lt"/>
                <a:ea typeface="Arial"/>
                <a:cs typeface="Arial"/>
              </a:rPr>
              <a:t>2024; 17: 3003–14. </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41" name="Segnaposto testo 27">
            <a:extLst>
              <a:ext uri="{FF2B5EF4-FFF2-40B4-BE49-F238E27FC236}">
                <a16:creationId xmlns:a16="http://schemas.microsoft.com/office/drawing/2014/main" id="{78598388-1DEA-6D1E-0D52-2AB5887C26FE}"/>
              </a:ext>
            </a:extLst>
          </p:cNvPr>
          <p:cNvSpPr txBox="1">
            <a:spLocks/>
          </p:cNvSpPr>
          <p:nvPr/>
        </p:nvSpPr>
        <p:spPr>
          <a:xfrm>
            <a:off x="404060" y="900590"/>
            <a:ext cx="8370369" cy="179308"/>
          </a:xfrm>
          <a:prstGeom prst="rect">
            <a:avLst/>
          </a:prstGeom>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350" b="0" i="1" kern="1200">
                <a:solidFill>
                  <a:schemeClr val="accent5"/>
                </a:solidFill>
                <a:latin typeface="Tinos" panose="02020603050405020304" pitchFamily="18" charset="0"/>
                <a:ea typeface="Tinos" panose="02020603050405020304" pitchFamily="18" charset="0"/>
                <a:cs typeface="Tinos" panose="02020603050405020304" pitchFamily="18" charset="0"/>
              </a:defRPr>
            </a:lvl1pPr>
            <a:lvl2pPr marL="0" indent="0" algn="l" defTabSz="685800" rtl="0" eaLnBrk="1" latinLnBrk="0" hangingPunct="1">
              <a:lnSpc>
                <a:spcPct val="90000"/>
              </a:lnSpc>
              <a:spcBef>
                <a:spcPts val="900"/>
              </a:spcBef>
              <a:buFont typeface="Arial" panose="020B0604020202020204" pitchFamily="34" charset="0"/>
              <a:buNone/>
              <a:defRPr sz="1050" kern="1200">
                <a:solidFill>
                  <a:schemeClr val="tx2"/>
                </a:solidFill>
                <a:latin typeface="Poppins" panose="00000500000000000000" pitchFamily="2" charset="0"/>
                <a:ea typeface="+mn-ea"/>
                <a:cs typeface="Poppins" panose="00000500000000000000" pitchFamily="2" charset="0"/>
              </a:defRPr>
            </a:lvl2pPr>
            <a:lvl3pPr marL="270272" indent="-133350" algn="l" defTabSz="685800" rtl="0" eaLnBrk="1" latinLnBrk="0" hangingPunct="1">
              <a:lnSpc>
                <a:spcPct val="90000"/>
              </a:lnSpc>
              <a:spcBef>
                <a:spcPts val="450"/>
              </a:spcBef>
              <a:buFont typeface="Arial" panose="020B0604020202020204" pitchFamily="34" charset="0"/>
              <a:buChar char="–"/>
              <a:defRPr sz="900" kern="1200">
                <a:solidFill>
                  <a:schemeClr val="tx2"/>
                </a:solidFill>
                <a:latin typeface="Poppins" panose="00000500000000000000" pitchFamily="2" charset="0"/>
                <a:ea typeface="+mn-ea"/>
                <a:cs typeface="Poppins" panose="00000500000000000000" pitchFamily="2" charset="0"/>
              </a:defRPr>
            </a:lvl3pPr>
            <a:lvl4pPr marL="407194" indent="-105966" algn="l" defTabSz="685800" rtl="0" eaLnBrk="1" latinLnBrk="0" hangingPunct="1">
              <a:lnSpc>
                <a:spcPct val="90000"/>
              </a:lnSpc>
              <a:spcBef>
                <a:spcPts val="450"/>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4pPr>
            <a:lvl5pPr marL="1543050" indent="-171450" algn="l" defTabSz="685800" rtl="0" eaLnBrk="1" latinLnBrk="0" hangingPunct="1">
              <a:lnSpc>
                <a:spcPct val="90000"/>
              </a:lnSpc>
              <a:spcBef>
                <a:spcPts val="375"/>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r>
              <a:rPr lang="de-DE" sz="1100">
                <a:solidFill>
                  <a:srgbClr val="119693"/>
                </a:solidFill>
                <a:latin typeface="+mn-lt"/>
              </a:rPr>
              <a:t>Ein negatives Testergebnis weist auf ein begrenztes unmittelbares Risiko für eine Progression zu T1D hin;		 dennoch wird eine erneute Untersuchung empfohlen</a:t>
            </a:r>
            <a:endParaRPr kumimoji="0" lang="en-US" sz="1100" b="0" i="1" u="none" strike="noStrike" kern="1200" cap="none" spc="0" normalizeH="0" baseline="0" noProof="0">
              <a:ln>
                <a:noFill/>
              </a:ln>
              <a:solidFill>
                <a:srgbClr val="119693"/>
              </a:solidFill>
              <a:effectLst/>
              <a:uLnTx/>
              <a:uFillTx/>
              <a:latin typeface="+mn-lt"/>
            </a:endParaRPr>
          </a:p>
        </p:txBody>
      </p:sp>
      <p:grpSp>
        <p:nvGrpSpPr>
          <p:cNvPr id="42" name="Gruppo 66">
            <a:extLst>
              <a:ext uri="{FF2B5EF4-FFF2-40B4-BE49-F238E27FC236}">
                <a16:creationId xmlns:a16="http://schemas.microsoft.com/office/drawing/2014/main" id="{58AC6195-A440-F2B1-6E89-94DB32F0773E}"/>
              </a:ext>
            </a:extLst>
          </p:cNvPr>
          <p:cNvGrpSpPr/>
          <p:nvPr/>
        </p:nvGrpSpPr>
        <p:grpSpPr>
          <a:xfrm>
            <a:off x="379056" y="1387464"/>
            <a:ext cx="8402994" cy="526491"/>
            <a:chOff x="505408" y="1878704"/>
            <a:chExt cx="11203992" cy="701988"/>
          </a:xfrm>
        </p:grpSpPr>
        <p:sp>
          <p:nvSpPr>
            <p:cNvPr id="43" name="TextBox 5">
              <a:extLst>
                <a:ext uri="{FF2B5EF4-FFF2-40B4-BE49-F238E27FC236}">
                  <a16:creationId xmlns:a16="http://schemas.microsoft.com/office/drawing/2014/main" id="{AE20BA99-511F-5BCF-3A3F-57F8FE85D10F}"/>
                </a:ext>
              </a:extLst>
            </p:cNvPr>
            <p:cNvSpPr txBox="1"/>
            <p:nvPr/>
          </p:nvSpPr>
          <p:spPr>
            <a:xfrm>
              <a:off x="1423572" y="1878704"/>
              <a:ext cx="9561928" cy="517064"/>
            </a:xfrm>
            <a:prstGeom prst="rect">
              <a:avLst/>
            </a:prstGeom>
            <a:noFill/>
          </p:spPr>
          <p:txBody>
            <a:bodyPr wrap="square" lIns="0" tIns="0" rIns="0" bIns="0" rtlCol="0" anchor="b">
              <a:spAutoFit/>
            </a:bodyPr>
            <a:lstStyle/>
            <a:p>
              <a:pPr lvl="0" defTabSz="685800">
                <a:lnSpc>
                  <a:spcPct val="90000"/>
                </a:lnSpc>
                <a:spcBef>
                  <a:spcPts val="750"/>
                </a:spcBef>
              </a:pPr>
              <a:r>
                <a:rPr lang="de-DE" sz="1400" kern="0">
                  <a:solidFill>
                    <a:srgbClr val="030F3B"/>
                  </a:solidFill>
                  <a:cs typeface="Poppins" pitchFamily="2" charset="77"/>
                </a:rPr>
                <a:t>Wenn die Erstuntersuchung im Alter von 2-6 Jahren erfolgt ist, sollte eine </a:t>
              </a:r>
              <a:r>
                <a:rPr lang="de-DE" sz="1400" b="1" kern="0">
                  <a:solidFill>
                    <a:srgbClr val="030F3B"/>
                  </a:solidFill>
                  <a:cs typeface="Poppins" pitchFamily="2" charset="77"/>
                </a:rPr>
                <a:t>erneute Untersuchung im Alter von 10 Jahren</a:t>
              </a:r>
              <a:r>
                <a:rPr lang="de-DE" sz="1400" kern="0">
                  <a:solidFill>
                    <a:srgbClr val="030F3B"/>
                  </a:solidFill>
                  <a:cs typeface="Poppins" pitchFamily="2" charset="77"/>
                </a:rPr>
                <a:t> durchgeführt werden</a:t>
              </a:r>
              <a:endParaRPr kumimoji="0" lang="en-US" sz="1400" b="1" i="0" u="none" strike="noStrike" kern="0" cap="none" spc="0" normalizeH="0" baseline="0" noProof="0">
                <a:ln>
                  <a:noFill/>
                </a:ln>
                <a:solidFill>
                  <a:srgbClr val="030F3B"/>
                </a:solidFill>
                <a:effectLst/>
                <a:uLnTx/>
                <a:uFillTx/>
                <a:cs typeface="Poppins" pitchFamily="2" charset="77"/>
              </a:endParaRPr>
            </a:p>
          </p:txBody>
        </p:sp>
        <p:cxnSp>
          <p:nvCxnSpPr>
            <p:cNvPr id="44" name="Straight Connector 26">
              <a:extLst>
                <a:ext uri="{FF2B5EF4-FFF2-40B4-BE49-F238E27FC236}">
                  <a16:creationId xmlns:a16="http://schemas.microsoft.com/office/drawing/2014/main" id="{1A6A3CC9-F584-678F-5409-F32DC7AA6C45}"/>
                </a:ext>
              </a:extLst>
            </p:cNvPr>
            <p:cNvCxnSpPr>
              <a:cxnSpLocks/>
            </p:cNvCxnSpPr>
            <p:nvPr/>
          </p:nvCxnSpPr>
          <p:spPr>
            <a:xfrm>
              <a:off x="1227396" y="2435906"/>
              <a:ext cx="10482004" cy="0"/>
            </a:xfrm>
            <a:prstGeom prst="line">
              <a:avLst/>
            </a:prstGeom>
            <a:noFill/>
            <a:ln w="12700" cap="flat" cmpd="sng" algn="ctr">
              <a:solidFill>
                <a:srgbClr val="00D1CC"/>
              </a:solidFill>
              <a:prstDash val="solid"/>
              <a:miter lim="800000"/>
              <a:tailEnd type="oval"/>
            </a:ln>
            <a:effectLst/>
          </p:spPr>
        </p:cxnSp>
        <p:grpSp>
          <p:nvGrpSpPr>
            <p:cNvPr id="45" name="Gruppo 61">
              <a:extLst>
                <a:ext uri="{FF2B5EF4-FFF2-40B4-BE49-F238E27FC236}">
                  <a16:creationId xmlns:a16="http://schemas.microsoft.com/office/drawing/2014/main" id="{59515E8D-BDEF-ABAA-918F-22F0046BB369}"/>
                </a:ext>
              </a:extLst>
            </p:cNvPr>
            <p:cNvGrpSpPr/>
            <p:nvPr/>
          </p:nvGrpSpPr>
          <p:grpSpPr>
            <a:xfrm>
              <a:off x="505408" y="1905000"/>
              <a:ext cx="675692" cy="675692"/>
              <a:chOff x="457200" y="1856792"/>
              <a:chExt cx="723900" cy="723900"/>
            </a:xfrm>
          </p:grpSpPr>
          <p:pic>
            <p:nvPicPr>
              <p:cNvPr id="46" name="Graphic 19" descr="Child with balloon outline">
                <a:extLst>
                  <a:ext uri="{FF2B5EF4-FFF2-40B4-BE49-F238E27FC236}">
                    <a16:creationId xmlns:a16="http://schemas.microsoft.com/office/drawing/2014/main" id="{17950DEA-AEE2-E786-29CE-5B3611600B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9025" y="1935978"/>
                <a:ext cx="540000" cy="540000"/>
              </a:xfrm>
              <a:prstGeom prst="rect">
                <a:avLst/>
              </a:prstGeom>
            </p:spPr>
          </p:pic>
          <p:sp>
            <p:nvSpPr>
              <p:cNvPr id="47" name="Ovale 23">
                <a:extLst>
                  <a:ext uri="{FF2B5EF4-FFF2-40B4-BE49-F238E27FC236}">
                    <a16:creationId xmlns:a16="http://schemas.microsoft.com/office/drawing/2014/main" id="{0C535588-EAB5-A64F-01B7-E1D9D354A5FE}"/>
                  </a:ext>
                </a:extLst>
              </p:cNvPr>
              <p:cNvSpPr>
                <a:spLocks noChangeAspect="1"/>
              </p:cNvSpPr>
              <p:nvPr/>
            </p:nvSpPr>
            <p:spPr>
              <a:xfrm>
                <a:off x="457200" y="1856792"/>
                <a:ext cx="723900" cy="723900"/>
              </a:xfrm>
              <a:prstGeom prst="ellipse">
                <a:avLst/>
              </a:prstGeom>
              <a:noFill/>
              <a:ln w="19050" cap="flat" cmpd="sng" algn="ctr">
                <a:solidFill>
                  <a:srgbClr val="00D1CC"/>
                </a:solidFill>
                <a:prstDash val="solid"/>
                <a:miter lim="800000"/>
              </a:ln>
              <a:effectLst/>
            </p:spPr>
            <p:txBody>
              <a:bodyPr tIns="40500" b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rgbClr val="00D1CC"/>
                  </a:solidFill>
                  <a:effectLst/>
                  <a:uLnTx/>
                  <a:uFillTx/>
                  <a:ea typeface="+mn-ea"/>
                  <a:cs typeface="+mn-cs"/>
                </a:endParaRPr>
              </a:p>
            </p:txBody>
          </p:sp>
        </p:grpSp>
      </p:grpSp>
      <p:grpSp>
        <p:nvGrpSpPr>
          <p:cNvPr id="48" name="Gruppo 67">
            <a:extLst>
              <a:ext uri="{FF2B5EF4-FFF2-40B4-BE49-F238E27FC236}">
                <a16:creationId xmlns:a16="http://schemas.microsoft.com/office/drawing/2014/main" id="{68FB955B-DB37-D840-CCDB-CC06DB9596F4}"/>
              </a:ext>
            </a:extLst>
          </p:cNvPr>
          <p:cNvGrpSpPr/>
          <p:nvPr/>
        </p:nvGrpSpPr>
        <p:grpSpPr>
          <a:xfrm>
            <a:off x="379056" y="2071555"/>
            <a:ext cx="8402994" cy="506769"/>
            <a:chOff x="505408" y="2781300"/>
            <a:chExt cx="11203992" cy="675692"/>
          </a:xfrm>
        </p:grpSpPr>
        <p:sp>
          <p:nvSpPr>
            <p:cNvPr id="49" name="TextBox 5">
              <a:extLst>
                <a:ext uri="{FF2B5EF4-FFF2-40B4-BE49-F238E27FC236}">
                  <a16:creationId xmlns:a16="http://schemas.microsoft.com/office/drawing/2014/main" id="{A7A5674E-B97C-A778-FA95-A3A0DAA5D6CE}"/>
                </a:ext>
              </a:extLst>
            </p:cNvPr>
            <p:cNvSpPr txBox="1"/>
            <p:nvPr/>
          </p:nvSpPr>
          <p:spPr>
            <a:xfrm>
              <a:off x="1423572" y="3013536"/>
              <a:ext cx="9561928" cy="258532"/>
            </a:xfrm>
            <a:prstGeom prst="rect">
              <a:avLst/>
            </a:prstGeom>
            <a:noFill/>
          </p:spPr>
          <p:txBody>
            <a:bodyPr wrap="square" lIns="0" tIns="0" rIns="0" bIns="0" rtlCol="0" anchor="b">
              <a:spAutoFit/>
            </a:bodyPr>
            <a:lstStyle/>
            <a:p>
              <a:pPr lvl="0" defTabSz="685800">
                <a:lnSpc>
                  <a:spcPct val="90000"/>
                </a:lnSpc>
                <a:spcBef>
                  <a:spcPts val="750"/>
                </a:spcBef>
              </a:pPr>
              <a:r>
                <a:rPr lang="de-DE" sz="1400" kern="0">
                  <a:solidFill>
                    <a:srgbClr val="030F3B"/>
                  </a:solidFill>
                  <a:cs typeface="Poppins" pitchFamily="2" charset="77"/>
                </a:rPr>
                <a:t>Von da an </a:t>
              </a:r>
              <a:r>
                <a:rPr lang="de-DE" sz="1400" b="1" kern="0">
                  <a:solidFill>
                    <a:srgbClr val="030F3B"/>
                  </a:solidFill>
                  <a:cs typeface="Poppins" pitchFamily="2" charset="77"/>
                </a:rPr>
                <a:t>alle 3 Jahre erneut untersuchen</a:t>
              </a:r>
              <a:r>
                <a:rPr lang="de-DE" sz="1400" kern="0">
                  <a:solidFill>
                    <a:srgbClr val="030F3B"/>
                  </a:solidFill>
                  <a:cs typeface="Poppins" pitchFamily="2" charset="77"/>
                </a:rPr>
                <a:t> bis zum Alter von 18 Jahren</a:t>
              </a:r>
              <a:endParaRPr kumimoji="0" lang="en-US" sz="1400" b="0" i="0" u="none" strike="noStrike" kern="0" cap="none" spc="0" normalizeH="0" baseline="0" noProof="0">
                <a:ln>
                  <a:noFill/>
                </a:ln>
                <a:solidFill>
                  <a:srgbClr val="030F3B"/>
                </a:solidFill>
                <a:effectLst/>
                <a:uLnTx/>
                <a:uFillTx/>
                <a:cs typeface="Poppins" pitchFamily="2" charset="77"/>
              </a:endParaRPr>
            </a:p>
          </p:txBody>
        </p:sp>
        <p:cxnSp>
          <p:nvCxnSpPr>
            <p:cNvPr id="50" name="Straight Connector 26">
              <a:extLst>
                <a:ext uri="{FF2B5EF4-FFF2-40B4-BE49-F238E27FC236}">
                  <a16:creationId xmlns:a16="http://schemas.microsoft.com/office/drawing/2014/main" id="{A649431B-8FF4-D88E-08BF-CE3833B5AF93}"/>
                </a:ext>
              </a:extLst>
            </p:cNvPr>
            <p:cNvCxnSpPr>
              <a:cxnSpLocks/>
            </p:cNvCxnSpPr>
            <p:nvPr/>
          </p:nvCxnSpPr>
          <p:spPr>
            <a:xfrm>
              <a:off x="1227396" y="3312206"/>
              <a:ext cx="10482004" cy="0"/>
            </a:xfrm>
            <a:prstGeom prst="line">
              <a:avLst/>
            </a:prstGeom>
            <a:noFill/>
            <a:ln w="12700" cap="flat" cmpd="sng" algn="ctr">
              <a:solidFill>
                <a:srgbClr val="00D1CC"/>
              </a:solidFill>
              <a:prstDash val="solid"/>
              <a:miter lim="800000"/>
              <a:tailEnd type="oval"/>
            </a:ln>
            <a:effectLst/>
          </p:spPr>
        </p:cxnSp>
        <p:grpSp>
          <p:nvGrpSpPr>
            <p:cNvPr id="51" name="Gruppo 62">
              <a:extLst>
                <a:ext uri="{FF2B5EF4-FFF2-40B4-BE49-F238E27FC236}">
                  <a16:creationId xmlns:a16="http://schemas.microsoft.com/office/drawing/2014/main" id="{F4B9A2C2-D5B4-A195-E02E-AE12C92D92C0}"/>
                </a:ext>
              </a:extLst>
            </p:cNvPr>
            <p:cNvGrpSpPr/>
            <p:nvPr/>
          </p:nvGrpSpPr>
          <p:grpSpPr>
            <a:xfrm>
              <a:off x="505408" y="2781300"/>
              <a:ext cx="675692" cy="675692"/>
              <a:chOff x="457200" y="2733092"/>
              <a:chExt cx="723900" cy="723900"/>
            </a:xfrm>
          </p:grpSpPr>
          <p:pic>
            <p:nvPicPr>
              <p:cNvPr id="52" name="Graphic 21" descr="Arrow circle outline">
                <a:extLst>
                  <a:ext uri="{FF2B5EF4-FFF2-40B4-BE49-F238E27FC236}">
                    <a16:creationId xmlns:a16="http://schemas.microsoft.com/office/drawing/2014/main" id="{B3F4D174-4AAF-5FFF-41E6-C933098A872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92919" y="2771673"/>
                <a:ext cx="640556" cy="640556"/>
              </a:xfrm>
              <a:prstGeom prst="rect">
                <a:avLst/>
              </a:prstGeom>
            </p:spPr>
          </p:pic>
          <p:sp>
            <p:nvSpPr>
              <p:cNvPr id="451" name="Ovale 23">
                <a:extLst>
                  <a:ext uri="{FF2B5EF4-FFF2-40B4-BE49-F238E27FC236}">
                    <a16:creationId xmlns:a16="http://schemas.microsoft.com/office/drawing/2014/main" id="{C479978D-91F3-D9A2-ECF5-A5E8ED83D5E4}"/>
                  </a:ext>
                </a:extLst>
              </p:cNvPr>
              <p:cNvSpPr>
                <a:spLocks noChangeAspect="1"/>
              </p:cNvSpPr>
              <p:nvPr/>
            </p:nvSpPr>
            <p:spPr>
              <a:xfrm>
                <a:off x="457200" y="2733092"/>
                <a:ext cx="723900" cy="723900"/>
              </a:xfrm>
              <a:prstGeom prst="ellipse">
                <a:avLst/>
              </a:prstGeom>
              <a:noFill/>
              <a:ln w="19050" cap="flat" cmpd="sng" algn="ctr">
                <a:solidFill>
                  <a:srgbClr val="00D1CC"/>
                </a:solidFill>
                <a:prstDash val="solid"/>
                <a:miter lim="800000"/>
              </a:ln>
              <a:effectLst/>
            </p:spPr>
            <p:txBody>
              <a:bodyPr tIns="40500" b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rgbClr val="00D1CC"/>
                  </a:solidFill>
                  <a:effectLst/>
                  <a:uLnTx/>
                  <a:uFillTx/>
                  <a:ea typeface="+mn-ea"/>
                  <a:cs typeface="+mn-cs"/>
                </a:endParaRPr>
              </a:p>
            </p:txBody>
          </p:sp>
        </p:grpSp>
      </p:grpSp>
      <p:grpSp>
        <p:nvGrpSpPr>
          <p:cNvPr id="452" name="Gruppo 68">
            <a:extLst>
              <a:ext uri="{FF2B5EF4-FFF2-40B4-BE49-F238E27FC236}">
                <a16:creationId xmlns:a16="http://schemas.microsoft.com/office/drawing/2014/main" id="{E65069A1-5DF5-1D2F-FDA9-4FEA3FBAAB38}"/>
              </a:ext>
            </a:extLst>
          </p:cNvPr>
          <p:cNvGrpSpPr/>
          <p:nvPr/>
        </p:nvGrpSpPr>
        <p:grpSpPr>
          <a:xfrm>
            <a:off x="379056" y="2735924"/>
            <a:ext cx="8402994" cy="506769"/>
            <a:chOff x="505408" y="3695700"/>
            <a:chExt cx="11203992" cy="675692"/>
          </a:xfrm>
        </p:grpSpPr>
        <p:sp>
          <p:nvSpPr>
            <p:cNvPr id="454" name="TextBox 5">
              <a:extLst>
                <a:ext uri="{FF2B5EF4-FFF2-40B4-BE49-F238E27FC236}">
                  <a16:creationId xmlns:a16="http://schemas.microsoft.com/office/drawing/2014/main" id="{FC2369B7-43CB-7AF1-AE9D-FD2D839B03FB}"/>
                </a:ext>
              </a:extLst>
            </p:cNvPr>
            <p:cNvSpPr txBox="1"/>
            <p:nvPr/>
          </p:nvSpPr>
          <p:spPr>
            <a:xfrm>
              <a:off x="1423572" y="3927936"/>
              <a:ext cx="9561928" cy="258532"/>
            </a:xfrm>
            <a:prstGeom prst="rect">
              <a:avLst/>
            </a:prstGeom>
            <a:noFill/>
          </p:spPr>
          <p:txBody>
            <a:bodyPr wrap="square" lIns="0" tIns="0" rIns="0" bIns="0" rtlCol="0" anchor="b">
              <a:spAutoFit/>
            </a:bodyPr>
            <a:lstStyle/>
            <a:p>
              <a:pPr lvl="0" defTabSz="685800">
                <a:lnSpc>
                  <a:spcPct val="90000"/>
                </a:lnSpc>
                <a:spcBef>
                  <a:spcPts val="750"/>
                </a:spcBef>
              </a:pPr>
              <a:r>
                <a:rPr lang="de-DE" sz="1400" kern="0">
                  <a:solidFill>
                    <a:srgbClr val="030F3B"/>
                  </a:solidFill>
                  <a:cs typeface="Poppins" pitchFamily="2" charset="77"/>
                </a:rPr>
                <a:t>Bei Auftreten von </a:t>
              </a:r>
              <a:r>
                <a:rPr lang="de-DE" sz="1400" b="1" kern="0">
                  <a:solidFill>
                    <a:srgbClr val="030F3B"/>
                  </a:solidFill>
                  <a:cs typeface="Poppins" pitchFamily="2" charset="77"/>
                </a:rPr>
                <a:t>Hyperglykämie</a:t>
              </a:r>
              <a:r>
                <a:rPr lang="de-DE" sz="1400" kern="0">
                  <a:solidFill>
                    <a:srgbClr val="030F3B"/>
                  </a:solidFill>
                  <a:cs typeface="Poppins" pitchFamily="2" charset="77"/>
                </a:rPr>
                <a:t> jederzeit erneut testen</a:t>
              </a:r>
              <a:endParaRPr kumimoji="0" lang="en-US" sz="1400" b="0" i="0" u="none" strike="noStrike" kern="0" cap="none" spc="0" normalizeH="0" baseline="0" noProof="0">
                <a:ln>
                  <a:noFill/>
                </a:ln>
                <a:solidFill>
                  <a:srgbClr val="030F3B"/>
                </a:solidFill>
                <a:effectLst/>
                <a:uLnTx/>
                <a:uFillTx/>
                <a:cs typeface="Poppins" pitchFamily="2" charset="77"/>
              </a:endParaRPr>
            </a:p>
          </p:txBody>
        </p:sp>
        <p:cxnSp>
          <p:nvCxnSpPr>
            <p:cNvPr id="455" name="Straight Connector 26">
              <a:extLst>
                <a:ext uri="{FF2B5EF4-FFF2-40B4-BE49-F238E27FC236}">
                  <a16:creationId xmlns:a16="http://schemas.microsoft.com/office/drawing/2014/main" id="{ABD07C59-BE1F-EC46-3A14-E3F9664E3AFA}"/>
                </a:ext>
              </a:extLst>
            </p:cNvPr>
            <p:cNvCxnSpPr>
              <a:cxnSpLocks/>
            </p:cNvCxnSpPr>
            <p:nvPr/>
          </p:nvCxnSpPr>
          <p:spPr>
            <a:xfrm>
              <a:off x="1227396" y="4226606"/>
              <a:ext cx="10482004" cy="0"/>
            </a:xfrm>
            <a:prstGeom prst="line">
              <a:avLst/>
            </a:prstGeom>
            <a:noFill/>
            <a:ln w="12700" cap="flat" cmpd="sng" algn="ctr">
              <a:solidFill>
                <a:srgbClr val="00D1CC"/>
              </a:solidFill>
              <a:prstDash val="solid"/>
              <a:miter lim="800000"/>
              <a:tailEnd type="oval"/>
            </a:ln>
            <a:effectLst/>
          </p:spPr>
        </p:cxnSp>
        <p:grpSp>
          <p:nvGrpSpPr>
            <p:cNvPr id="456" name="Gruppo 63">
              <a:extLst>
                <a:ext uri="{FF2B5EF4-FFF2-40B4-BE49-F238E27FC236}">
                  <a16:creationId xmlns:a16="http://schemas.microsoft.com/office/drawing/2014/main" id="{A7220302-265C-4C0A-6BB0-6130AE2D3D3B}"/>
                </a:ext>
              </a:extLst>
            </p:cNvPr>
            <p:cNvGrpSpPr/>
            <p:nvPr/>
          </p:nvGrpSpPr>
          <p:grpSpPr>
            <a:xfrm>
              <a:off x="505408" y="3695700"/>
              <a:ext cx="675692" cy="675692"/>
              <a:chOff x="457200" y="3647492"/>
              <a:chExt cx="723900" cy="723900"/>
            </a:xfrm>
          </p:grpSpPr>
          <p:pic>
            <p:nvPicPr>
              <p:cNvPr id="457" name="Graphic 26" descr="Water outline">
                <a:extLst>
                  <a:ext uri="{FF2B5EF4-FFF2-40B4-BE49-F238E27FC236}">
                    <a16:creationId xmlns:a16="http://schemas.microsoft.com/office/drawing/2014/main" id="{66A65A86-F990-1D04-2035-5C8B6A38792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58540" y="3735610"/>
                <a:ext cx="540000" cy="540000"/>
              </a:xfrm>
              <a:prstGeom prst="rect">
                <a:avLst/>
              </a:prstGeom>
            </p:spPr>
          </p:pic>
          <p:sp>
            <p:nvSpPr>
              <p:cNvPr id="458" name="Ovale 23">
                <a:extLst>
                  <a:ext uri="{FF2B5EF4-FFF2-40B4-BE49-F238E27FC236}">
                    <a16:creationId xmlns:a16="http://schemas.microsoft.com/office/drawing/2014/main" id="{6554C8F1-79C9-7716-CABD-7FCD5F8FB7F0}"/>
                  </a:ext>
                </a:extLst>
              </p:cNvPr>
              <p:cNvSpPr>
                <a:spLocks noChangeAspect="1"/>
              </p:cNvSpPr>
              <p:nvPr/>
            </p:nvSpPr>
            <p:spPr>
              <a:xfrm>
                <a:off x="457200" y="3647492"/>
                <a:ext cx="723900" cy="723900"/>
              </a:xfrm>
              <a:prstGeom prst="ellipse">
                <a:avLst/>
              </a:prstGeom>
              <a:noFill/>
              <a:ln w="19050" cap="flat" cmpd="sng" algn="ctr">
                <a:solidFill>
                  <a:srgbClr val="00D1CC"/>
                </a:solidFill>
                <a:prstDash val="solid"/>
                <a:miter lim="800000"/>
              </a:ln>
              <a:effectLst/>
            </p:spPr>
            <p:txBody>
              <a:bodyPr tIns="40500" b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rgbClr val="00D1CC"/>
                  </a:solidFill>
                  <a:effectLst/>
                  <a:uLnTx/>
                  <a:uFillTx/>
                  <a:ea typeface="+mn-ea"/>
                  <a:cs typeface="+mn-cs"/>
                </a:endParaRPr>
              </a:p>
            </p:txBody>
          </p:sp>
        </p:grpSp>
      </p:grpSp>
      <p:grpSp>
        <p:nvGrpSpPr>
          <p:cNvPr id="459" name="Gruppo 69">
            <a:extLst>
              <a:ext uri="{FF2B5EF4-FFF2-40B4-BE49-F238E27FC236}">
                <a16:creationId xmlns:a16="http://schemas.microsoft.com/office/drawing/2014/main" id="{97075A65-450A-3734-906A-CD0B6979E38C}"/>
              </a:ext>
            </a:extLst>
          </p:cNvPr>
          <p:cNvGrpSpPr/>
          <p:nvPr/>
        </p:nvGrpSpPr>
        <p:grpSpPr>
          <a:xfrm>
            <a:off x="379056" y="3380571"/>
            <a:ext cx="8402994" cy="526491"/>
            <a:chOff x="505408" y="4545704"/>
            <a:chExt cx="11203992" cy="701988"/>
          </a:xfrm>
        </p:grpSpPr>
        <p:sp>
          <p:nvSpPr>
            <p:cNvPr id="460" name="TextBox 5">
              <a:extLst>
                <a:ext uri="{FF2B5EF4-FFF2-40B4-BE49-F238E27FC236}">
                  <a16:creationId xmlns:a16="http://schemas.microsoft.com/office/drawing/2014/main" id="{500A5541-4F14-568A-C818-9DC4E91CF80F}"/>
                </a:ext>
              </a:extLst>
            </p:cNvPr>
            <p:cNvSpPr txBox="1"/>
            <p:nvPr/>
          </p:nvSpPr>
          <p:spPr>
            <a:xfrm>
              <a:off x="1423572" y="4545704"/>
              <a:ext cx="9561928" cy="517064"/>
            </a:xfrm>
            <a:prstGeom prst="rect">
              <a:avLst/>
            </a:prstGeom>
            <a:noFill/>
            <a:ln>
              <a:noFill/>
            </a:ln>
          </p:spPr>
          <p:txBody>
            <a:bodyPr wrap="square" lIns="0" tIns="0" rIns="0" bIns="0" rtlCol="0" anchor="b">
              <a:spAutoFit/>
            </a:bodyPr>
            <a:lstStyle/>
            <a:p>
              <a:pPr lvl="0" defTabSz="685800">
                <a:lnSpc>
                  <a:spcPct val="90000"/>
                </a:lnSpc>
                <a:spcBef>
                  <a:spcPts val="750"/>
                </a:spcBef>
              </a:pPr>
              <a:r>
                <a:rPr lang="de-DE" sz="1400" kern="0">
                  <a:solidFill>
                    <a:srgbClr val="030F3B"/>
                  </a:solidFill>
                  <a:cs typeface="Poppins" pitchFamily="2" charset="77"/>
                </a:rPr>
                <a:t>Berücksichtigen Sie </a:t>
              </a:r>
              <a:r>
                <a:rPr lang="de-DE" sz="1400" b="1" kern="0">
                  <a:solidFill>
                    <a:srgbClr val="030F3B"/>
                  </a:solidFill>
                  <a:cs typeface="Poppins" pitchFamily="2" charset="77"/>
                </a:rPr>
                <a:t>Risikofaktoren</a:t>
              </a:r>
              <a:r>
                <a:rPr lang="de-DE" sz="1400" kern="0">
                  <a:solidFill>
                    <a:srgbClr val="030F3B"/>
                  </a:solidFill>
                  <a:cs typeface="Poppins" pitchFamily="2" charset="77"/>
                </a:rPr>
                <a:t> bei der Festlegung der Intervalle für erneute Untersuchungen</a:t>
              </a:r>
              <a:endParaRPr kumimoji="0" lang="en-US" sz="1400" b="0" i="0" u="none" strike="noStrike" kern="0" cap="none" spc="0" normalizeH="0" baseline="0" noProof="0">
                <a:ln>
                  <a:noFill/>
                </a:ln>
                <a:solidFill>
                  <a:srgbClr val="030F3B"/>
                </a:solidFill>
                <a:effectLst/>
                <a:uLnTx/>
                <a:uFillTx/>
                <a:cs typeface="Poppins" pitchFamily="2" charset="77"/>
              </a:endParaRPr>
            </a:p>
          </p:txBody>
        </p:sp>
        <p:cxnSp>
          <p:nvCxnSpPr>
            <p:cNvPr id="461" name="Straight Connector 26">
              <a:extLst>
                <a:ext uri="{FF2B5EF4-FFF2-40B4-BE49-F238E27FC236}">
                  <a16:creationId xmlns:a16="http://schemas.microsoft.com/office/drawing/2014/main" id="{39210B3A-075B-BC17-D1F9-C593E839F1BC}"/>
                </a:ext>
              </a:extLst>
            </p:cNvPr>
            <p:cNvCxnSpPr>
              <a:cxnSpLocks/>
            </p:cNvCxnSpPr>
            <p:nvPr/>
          </p:nvCxnSpPr>
          <p:spPr>
            <a:xfrm>
              <a:off x="1227396" y="5102906"/>
              <a:ext cx="10482004" cy="0"/>
            </a:xfrm>
            <a:prstGeom prst="line">
              <a:avLst/>
            </a:prstGeom>
            <a:noFill/>
            <a:ln w="12700" cap="flat" cmpd="sng" algn="ctr">
              <a:solidFill>
                <a:srgbClr val="00D1CC"/>
              </a:solidFill>
              <a:prstDash val="solid"/>
              <a:miter lim="800000"/>
              <a:tailEnd type="oval"/>
            </a:ln>
            <a:effectLst/>
          </p:spPr>
        </p:cxnSp>
        <p:grpSp>
          <p:nvGrpSpPr>
            <p:cNvPr id="462" name="Gruppo 64">
              <a:extLst>
                <a:ext uri="{FF2B5EF4-FFF2-40B4-BE49-F238E27FC236}">
                  <a16:creationId xmlns:a16="http://schemas.microsoft.com/office/drawing/2014/main" id="{B5EBE900-A41B-593C-719E-61A06332913B}"/>
                </a:ext>
              </a:extLst>
            </p:cNvPr>
            <p:cNvGrpSpPr/>
            <p:nvPr/>
          </p:nvGrpSpPr>
          <p:grpSpPr>
            <a:xfrm>
              <a:off x="505408" y="4572000"/>
              <a:ext cx="675692" cy="675692"/>
              <a:chOff x="457200" y="4523792"/>
              <a:chExt cx="723900" cy="723900"/>
            </a:xfrm>
          </p:grpSpPr>
          <p:pic>
            <p:nvPicPr>
              <p:cNvPr id="463" name="Graphic 25" descr="Business Growth outline">
                <a:extLst>
                  <a:ext uri="{FF2B5EF4-FFF2-40B4-BE49-F238E27FC236}">
                    <a16:creationId xmlns:a16="http://schemas.microsoft.com/office/drawing/2014/main" id="{2D4176B6-1034-B068-D247-849BE39DD93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61975" y="4606195"/>
                <a:ext cx="571500" cy="571500"/>
              </a:xfrm>
              <a:prstGeom prst="rect">
                <a:avLst/>
              </a:prstGeom>
            </p:spPr>
          </p:pic>
          <p:sp>
            <p:nvSpPr>
              <p:cNvPr id="464" name="Ovale 23">
                <a:extLst>
                  <a:ext uri="{FF2B5EF4-FFF2-40B4-BE49-F238E27FC236}">
                    <a16:creationId xmlns:a16="http://schemas.microsoft.com/office/drawing/2014/main" id="{81967D4F-9EC8-93C7-7FC1-9383CE046149}"/>
                  </a:ext>
                </a:extLst>
              </p:cNvPr>
              <p:cNvSpPr>
                <a:spLocks noChangeAspect="1"/>
              </p:cNvSpPr>
              <p:nvPr/>
            </p:nvSpPr>
            <p:spPr>
              <a:xfrm>
                <a:off x="457200" y="4523792"/>
                <a:ext cx="723900" cy="723900"/>
              </a:xfrm>
              <a:prstGeom prst="ellipse">
                <a:avLst/>
              </a:prstGeom>
              <a:noFill/>
              <a:ln w="19050" cap="flat" cmpd="sng" algn="ctr">
                <a:solidFill>
                  <a:srgbClr val="00D1CC"/>
                </a:solidFill>
                <a:prstDash val="solid"/>
                <a:miter lim="800000"/>
              </a:ln>
              <a:effectLst/>
            </p:spPr>
            <p:txBody>
              <a:bodyPr tIns="40500" b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rgbClr val="00D1CC"/>
                  </a:solidFill>
                  <a:effectLst/>
                  <a:uLnTx/>
                  <a:uFillTx/>
                  <a:ea typeface="+mn-ea"/>
                  <a:cs typeface="+mn-cs"/>
                </a:endParaRPr>
              </a:p>
            </p:txBody>
          </p:sp>
        </p:grpSp>
      </p:grpSp>
      <p:grpSp>
        <p:nvGrpSpPr>
          <p:cNvPr id="465" name="Gruppo 70">
            <a:extLst>
              <a:ext uri="{FF2B5EF4-FFF2-40B4-BE49-F238E27FC236}">
                <a16:creationId xmlns:a16="http://schemas.microsoft.com/office/drawing/2014/main" id="{08701B3A-A786-DE9F-F59F-A4F1912DB8E2}"/>
              </a:ext>
            </a:extLst>
          </p:cNvPr>
          <p:cNvGrpSpPr/>
          <p:nvPr/>
        </p:nvGrpSpPr>
        <p:grpSpPr>
          <a:xfrm>
            <a:off x="379056" y="4064661"/>
            <a:ext cx="8402994" cy="506769"/>
            <a:chOff x="505408" y="5448300"/>
            <a:chExt cx="11203992" cy="675692"/>
          </a:xfrm>
        </p:grpSpPr>
        <p:sp>
          <p:nvSpPr>
            <p:cNvPr id="466" name="TextBox 5">
              <a:extLst>
                <a:ext uri="{FF2B5EF4-FFF2-40B4-BE49-F238E27FC236}">
                  <a16:creationId xmlns:a16="http://schemas.microsoft.com/office/drawing/2014/main" id="{E9754EF1-1004-6DF6-275F-3A3229EAB359}"/>
                </a:ext>
              </a:extLst>
            </p:cNvPr>
            <p:cNvSpPr txBox="1"/>
            <p:nvPr/>
          </p:nvSpPr>
          <p:spPr>
            <a:xfrm>
              <a:off x="1423572" y="5680536"/>
              <a:ext cx="9561928" cy="258532"/>
            </a:xfrm>
            <a:prstGeom prst="rect">
              <a:avLst/>
            </a:prstGeom>
            <a:noFill/>
            <a:ln>
              <a:noFill/>
            </a:ln>
          </p:spPr>
          <p:txBody>
            <a:bodyPr wrap="square" lIns="0" tIns="0" rIns="0" bIns="0" rtlCol="0" anchor="b">
              <a:spAutoFit/>
            </a:bodyPr>
            <a:lstStyle/>
            <a:p>
              <a:pPr lvl="0" defTabSz="685800">
                <a:lnSpc>
                  <a:spcPct val="90000"/>
                </a:lnSpc>
                <a:spcBef>
                  <a:spcPts val="750"/>
                </a:spcBef>
              </a:pPr>
              <a:r>
                <a:rPr lang="de-DE" sz="1400" b="1" kern="0">
                  <a:solidFill>
                    <a:srgbClr val="030F3B"/>
                  </a:solidFill>
                  <a:cs typeface="Poppins" pitchFamily="2" charset="77"/>
                </a:rPr>
                <a:t>Erwachsene ohne Risikofaktoren </a:t>
              </a:r>
              <a:r>
                <a:rPr lang="de-DE" sz="1400" kern="0">
                  <a:solidFill>
                    <a:srgbClr val="030F3B"/>
                  </a:solidFill>
                  <a:cs typeface="Poppins" pitchFamily="2" charset="77"/>
                </a:rPr>
                <a:t>benötigen keine erneute Untersuchung</a:t>
              </a:r>
              <a:endParaRPr kumimoji="0" lang="en-US" sz="1400" i="0" u="none" strike="noStrike" kern="0" cap="none" spc="0" normalizeH="0" baseline="0" noProof="0">
                <a:ln>
                  <a:noFill/>
                </a:ln>
                <a:solidFill>
                  <a:srgbClr val="030F3B"/>
                </a:solidFill>
                <a:effectLst/>
                <a:uLnTx/>
                <a:uFillTx/>
                <a:cs typeface="Poppins" pitchFamily="2" charset="77"/>
              </a:endParaRPr>
            </a:p>
          </p:txBody>
        </p:sp>
        <p:cxnSp>
          <p:nvCxnSpPr>
            <p:cNvPr id="467" name="Straight Connector 26">
              <a:extLst>
                <a:ext uri="{FF2B5EF4-FFF2-40B4-BE49-F238E27FC236}">
                  <a16:creationId xmlns:a16="http://schemas.microsoft.com/office/drawing/2014/main" id="{1B3AD831-C958-592B-6DB7-06E023A14081}"/>
                </a:ext>
              </a:extLst>
            </p:cNvPr>
            <p:cNvCxnSpPr>
              <a:cxnSpLocks/>
            </p:cNvCxnSpPr>
            <p:nvPr/>
          </p:nvCxnSpPr>
          <p:spPr>
            <a:xfrm>
              <a:off x="1227396" y="5979206"/>
              <a:ext cx="10482004" cy="0"/>
            </a:xfrm>
            <a:prstGeom prst="line">
              <a:avLst/>
            </a:prstGeom>
            <a:noFill/>
            <a:ln w="12700" cap="flat" cmpd="sng" algn="ctr">
              <a:solidFill>
                <a:srgbClr val="00D1CC"/>
              </a:solidFill>
              <a:prstDash val="solid"/>
              <a:miter lim="800000"/>
              <a:tailEnd type="oval"/>
            </a:ln>
            <a:effectLst/>
          </p:spPr>
        </p:cxnSp>
        <p:grpSp>
          <p:nvGrpSpPr>
            <p:cNvPr id="468" name="Gruppo 60">
              <a:extLst>
                <a:ext uri="{FF2B5EF4-FFF2-40B4-BE49-F238E27FC236}">
                  <a16:creationId xmlns:a16="http://schemas.microsoft.com/office/drawing/2014/main" id="{4A4CC5AF-0395-EBBD-CF0A-83E09AE1E6B0}"/>
                </a:ext>
              </a:extLst>
            </p:cNvPr>
            <p:cNvGrpSpPr/>
            <p:nvPr/>
          </p:nvGrpSpPr>
          <p:grpSpPr>
            <a:xfrm>
              <a:off x="505408" y="5448300"/>
              <a:ext cx="675692" cy="675692"/>
              <a:chOff x="457200" y="5400092"/>
              <a:chExt cx="723900" cy="723900"/>
            </a:xfrm>
          </p:grpSpPr>
          <p:pic>
            <p:nvPicPr>
              <p:cNvPr id="469" name="Graphic 23" descr="Man outline">
                <a:extLst>
                  <a:ext uri="{FF2B5EF4-FFF2-40B4-BE49-F238E27FC236}">
                    <a16:creationId xmlns:a16="http://schemas.microsoft.com/office/drawing/2014/main" id="{18C5E99B-6D0E-7493-F6B2-638DD774F62E}"/>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58105" y="5483272"/>
                <a:ext cx="540000" cy="540000"/>
              </a:xfrm>
              <a:prstGeom prst="rect">
                <a:avLst/>
              </a:prstGeom>
            </p:spPr>
          </p:pic>
          <p:sp>
            <p:nvSpPr>
              <p:cNvPr id="470" name="Ovale 23">
                <a:extLst>
                  <a:ext uri="{FF2B5EF4-FFF2-40B4-BE49-F238E27FC236}">
                    <a16:creationId xmlns:a16="http://schemas.microsoft.com/office/drawing/2014/main" id="{5EB1B3BE-B47F-5BAE-1C5E-CDCD6EDD3148}"/>
                  </a:ext>
                </a:extLst>
              </p:cNvPr>
              <p:cNvSpPr>
                <a:spLocks noChangeAspect="1"/>
              </p:cNvSpPr>
              <p:nvPr/>
            </p:nvSpPr>
            <p:spPr>
              <a:xfrm>
                <a:off x="457200" y="5400092"/>
                <a:ext cx="723900" cy="723900"/>
              </a:xfrm>
              <a:prstGeom prst="ellipse">
                <a:avLst/>
              </a:prstGeom>
              <a:noFill/>
              <a:ln w="19050" cap="flat" cmpd="sng" algn="ctr">
                <a:solidFill>
                  <a:srgbClr val="00D1CC"/>
                </a:solidFill>
                <a:prstDash val="solid"/>
                <a:miter lim="800000"/>
              </a:ln>
              <a:effectLst/>
            </p:spPr>
            <p:txBody>
              <a:bodyPr tIns="40500" b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400" b="1" i="0" u="none" strike="noStrike" kern="0" cap="none" spc="0" normalizeH="0" baseline="0" noProof="0">
                  <a:ln>
                    <a:noFill/>
                  </a:ln>
                  <a:solidFill>
                    <a:srgbClr val="00D1CC"/>
                  </a:solidFill>
                  <a:effectLst/>
                  <a:uLnTx/>
                  <a:uFillTx/>
                  <a:ea typeface="+mn-ea"/>
                  <a:cs typeface="+mn-cs"/>
                </a:endParaRPr>
              </a:p>
            </p:txBody>
          </p:sp>
        </p:grpSp>
      </p:grpSp>
    </p:spTree>
    <p:extLst>
      <p:ext uri="{BB962C8B-B14F-4D97-AF65-F5344CB8AC3E}">
        <p14:creationId xmlns:p14="http://schemas.microsoft.com/office/powerpoint/2010/main" val="30116015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788BB83-1AD2-DB51-2084-C2ABF0FD93C6}"/>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20554B82-2B67-E059-C86B-34A01F7C96F3}"/>
              </a:ext>
            </a:extLst>
          </p:cNvPr>
          <p:cNvSpPr txBox="1">
            <a:spLocks/>
          </p:cNvSpPr>
          <p:nvPr/>
        </p:nvSpPr>
        <p:spPr>
          <a:xfrm>
            <a:off x="314408"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Das Management von T1D im Frühstadium ist komplex und vielschichtig</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4C55280C-B383-B51E-2F29-D0722D1BDAEB}"/>
              </a:ext>
            </a:extLst>
          </p:cNvPr>
          <p:cNvSpPr txBox="1">
            <a:spLocks/>
          </p:cNvSpPr>
          <p:nvPr/>
        </p:nvSpPr>
        <p:spPr>
          <a:xfrm>
            <a:off x="414170" y="4770634"/>
            <a:ext cx="8370262"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ADA: American Diabetes Association; DKA: Diabetische Ketoazidose; IAk: Inselautoantikörper; T1D: Typ-1-Diabetes; T2D: Typ-2-Diabetes.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a:t>
            </a:r>
            <a:r>
              <a:rPr lang="de-DE" sz="600">
                <a:solidFill>
                  <a:srgbClr val="404040"/>
                </a:solidFill>
                <a:latin typeface="+mn-lt"/>
                <a:ea typeface="Arial"/>
                <a:cs typeface="Arial"/>
              </a:rPr>
              <a:t>Phillip M </a:t>
            </a:r>
            <a:r>
              <a:rPr lang="de-DE" sz="600" i="1">
                <a:solidFill>
                  <a:srgbClr val="404040"/>
                </a:solidFill>
                <a:latin typeface="+mn-lt"/>
                <a:ea typeface="Arial"/>
                <a:cs typeface="Arial"/>
              </a:rPr>
              <a:t>et al. Diabetes Care </a:t>
            </a:r>
            <a:r>
              <a:rPr lang="de-DE" sz="600">
                <a:solidFill>
                  <a:srgbClr val="404040"/>
                </a:solidFill>
                <a:latin typeface="+mn-lt"/>
                <a:ea typeface="Arial"/>
                <a:cs typeface="Arial"/>
              </a:rPr>
              <a:t>2024; 47: 1276–98. </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41" name="Segnaposto testo 27">
            <a:extLst>
              <a:ext uri="{FF2B5EF4-FFF2-40B4-BE49-F238E27FC236}">
                <a16:creationId xmlns:a16="http://schemas.microsoft.com/office/drawing/2014/main" id="{EFE47E8C-F697-7609-15D2-00A8AF8A4E26}"/>
              </a:ext>
            </a:extLst>
          </p:cNvPr>
          <p:cNvSpPr txBox="1">
            <a:spLocks/>
          </p:cNvSpPr>
          <p:nvPr/>
        </p:nvSpPr>
        <p:spPr>
          <a:xfrm>
            <a:off x="414168" y="900590"/>
            <a:ext cx="8360261" cy="179308"/>
          </a:xfrm>
          <a:prstGeom prst="rect">
            <a:avLst/>
          </a:prstGeom>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350" b="0" i="1" kern="1200">
                <a:solidFill>
                  <a:schemeClr val="accent5"/>
                </a:solidFill>
                <a:latin typeface="Tinos" panose="02020603050405020304" pitchFamily="18" charset="0"/>
                <a:ea typeface="Tinos" panose="02020603050405020304" pitchFamily="18" charset="0"/>
                <a:cs typeface="Tinos" panose="02020603050405020304" pitchFamily="18" charset="0"/>
              </a:defRPr>
            </a:lvl1pPr>
            <a:lvl2pPr marL="0" indent="0" algn="l" defTabSz="685800" rtl="0" eaLnBrk="1" latinLnBrk="0" hangingPunct="1">
              <a:lnSpc>
                <a:spcPct val="90000"/>
              </a:lnSpc>
              <a:spcBef>
                <a:spcPts val="900"/>
              </a:spcBef>
              <a:buFont typeface="Arial" panose="020B0604020202020204" pitchFamily="34" charset="0"/>
              <a:buNone/>
              <a:defRPr sz="1050" kern="1200">
                <a:solidFill>
                  <a:schemeClr val="tx2"/>
                </a:solidFill>
                <a:latin typeface="Poppins" panose="00000500000000000000" pitchFamily="2" charset="0"/>
                <a:ea typeface="+mn-ea"/>
                <a:cs typeface="Poppins" panose="00000500000000000000" pitchFamily="2" charset="0"/>
              </a:defRPr>
            </a:lvl2pPr>
            <a:lvl3pPr marL="270272" indent="-133350" algn="l" defTabSz="685800" rtl="0" eaLnBrk="1" latinLnBrk="0" hangingPunct="1">
              <a:lnSpc>
                <a:spcPct val="90000"/>
              </a:lnSpc>
              <a:spcBef>
                <a:spcPts val="450"/>
              </a:spcBef>
              <a:buFont typeface="Arial" panose="020B0604020202020204" pitchFamily="34" charset="0"/>
              <a:buChar char="–"/>
              <a:defRPr sz="900" kern="1200">
                <a:solidFill>
                  <a:schemeClr val="tx2"/>
                </a:solidFill>
                <a:latin typeface="Poppins" panose="00000500000000000000" pitchFamily="2" charset="0"/>
                <a:ea typeface="+mn-ea"/>
                <a:cs typeface="Poppins" panose="00000500000000000000" pitchFamily="2" charset="0"/>
              </a:defRPr>
            </a:lvl3pPr>
            <a:lvl4pPr marL="407194" indent="-105966" algn="l" defTabSz="685800" rtl="0" eaLnBrk="1" latinLnBrk="0" hangingPunct="1">
              <a:lnSpc>
                <a:spcPct val="90000"/>
              </a:lnSpc>
              <a:spcBef>
                <a:spcPts val="450"/>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4pPr>
            <a:lvl5pPr marL="1543050" indent="-171450" algn="l" defTabSz="685800" rtl="0" eaLnBrk="1" latinLnBrk="0" hangingPunct="1">
              <a:lnSpc>
                <a:spcPct val="90000"/>
              </a:lnSpc>
              <a:spcBef>
                <a:spcPts val="375"/>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r>
              <a:rPr lang="de-DE" sz="1100">
                <a:solidFill>
                  <a:srgbClr val="119693"/>
                </a:solidFill>
                <a:latin typeface="+mn-lt"/>
              </a:rPr>
              <a:t>Konsens-Leitfaden der ADA 2024 und anderer Fachgesellschaften zu Monitoring und Management von </a:t>
            </a:r>
            <a:r>
              <a:rPr lang="de-DE" sz="1100" err="1">
                <a:solidFill>
                  <a:srgbClr val="119693"/>
                </a:solidFill>
                <a:latin typeface="+mn-lt"/>
              </a:rPr>
              <a:t>IAk</a:t>
            </a:r>
            <a:r>
              <a:rPr lang="de-DE" sz="1100">
                <a:solidFill>
                  <a:srgbClr val="119693"/>
                </a:solidFill>
                <a:latin typeface="+mn-lt"/>
              </a:rPr>
              <a:t>-positivem T1D im Frühstadium</a:t>
            </a:r>
            <a:endParaRPr kumimoji="0" lang="en-US" sz="1100" b="0" i="1" u="none" strike="noStrike" kern="1200" cap="none" spc="0" normalizeH="0" baseline="0" noProof="0">
              <a:ln>
                <a:noFill/>
              </a:ln>
              <a:solidFill>
                <a:srgbClr val="119693"/>
              </a:solidFill>
              <a:effectLst/>
              <a:uLnTx/>
              <a:uFillTx/>
              <a:latin typeface="+mn-lt"/>
            </a:endParaRPr>
          </a:p>
        </p:txBody>
      </p:sp>
      <p:sp>
        <p:nvSpPr>
          <p:cNvPr id="22" name="TextBox 5">
            <a:extLst>
              <a:ext uri="{FF2B5EF4-FFF2-40B4-BE49-F238E27FC236}">
                <a16:creationId xmlns:a16="http://schemas.microsoft.com/office/drawing/2014/main" id="{85FE1F42-3B5A-0CF5-E56B-E5EBF1DAC2FE}"/>
              </a:ext>
            </a:extLst>
          </p:cNvPr>
          <p:cNvSpPr txBox="1"/>
          <p:nvPr/>
        </p:nvSpPr>
        <p:spPr>
          <a:xfrm>
            <a:off x="365760" y="1382417"/>
            <a:ext cx="8424863" cy="324000"/>
          </a:xfrm>
          <a:prstGeom prst="roundRect">
            <a:avLst>
              <a:gd name="adj" fmla="val 23722"/>
            </a:avLst>
          </a:prstGeom>
          <a:solidFill>
            <a:srgbClr val="030F3B"/>
          </a:solidFill>
          <a:ln w="19050" cap="flat" cmpd="sng" algn="ctr">
            <a:noFill/>
            <a:prstDash val="solid"/>
            <a:miter lim="800000"/>
          </a:ln>
          <a:effectLst/>
        </p:spPr>
        <p:txBody>
          <a:bodyPr wrap="none" lIns="0" tIns="0" rIns="0" bIns="0" rtlCol="0" anchor="ctr" anchorCtr="0">
            <a:noAutofit/>
          </a:bodyPr>
          <a:lstStyle/>
          <a:p>
            <a:pPr marL="0" marR="0" lvl="0" indent="0" algn="ctr" defTabSz="685800" eaLnBrk="1" fontAlgn="auto" latinLnBrk="0" hangingPunct="1">
              <a:lnSpc>
                <a:spcPct val="100000"/>
              </a:lnSpc>
              <a:spcBef>
                <a:spcPts val="750"/>
              </a:spcBef>
              <a:spcAft>
                <a:spcPts val="0"/>
              </a:spcAft>
              <a:buClrTx/>
              <a:buSzTx/>
              <a:buFontTx/>
              <a:buNone/>
              <a:tabLst/>
              <a:defRPr/>
            </a:pPr>
            <a:r>
              <a:rPr kumimoji="0" lang="en-US" sz="1200" b="0" i="0" u="none" strike="noStrike" kern="0" cap="none" spc="0" normalizeH="0" baseline="0" noProof="0">
                <a:ln>
                  <a:noFill/>
                </a:ln>
                <a:solidFill>
                  <a:srgbClr val="FFFFFF"/>
                </a:solidFill>
                <a:effectLst/>
                <a:uLnTx/>
                <a:uFillTx/>
                <a:ea typeface="+mn-ea"/>
                <a:cs typeface="Poppins" pitchFamily="2" charset="77"/>
              </a:rPr>
              <a:t>Bei </a:t>
            </a:r>
            <a:r>
              <a:rPr kumimoji="0" lang="en-US" sz="1200" b="0" i="0" u="none" strike="noStrike" kern="0" cap="none" spc="0" normalizeH="0" baseline="0" noProof="0" err="1">
                <a:ln>
                  <a:noFill/>
                </a:ln>
                <a:solidFill>
                  <a:srgbClr val="FFFFFF"/>
                </a:solidFill>
                <a:effectLst/>
                <a:uLnTx/>
                <a:uFillTx/>
                <a:ea typeface="+mn-ea"/>
                <a:cs typeface="Poppins" pitchFamily="2" charset="77"/>
              </a:rPr>
              <a:t>wem</a:t>
            </a:r>
            <a:r>
              <a:rPr kumimoji="0" lang="en-US" sz="1200" b="0" i="0" u="none" strike="noStrike" kern="0" cap="none" spc="0" normalizeH="0" baseline="0" noProof="0">
                <a:ln>
                  <a:noFill/>
                </a:ln>
                <a:solidFill>
                  <a:srgbClr val="FFFFFF"/>
                </a:solidFill>
                <a:effectLst/>
                <a:uLnTx/>
                <a:uFillTx/>
                <a:ea typeface="+mn-ea"/>
                <a:cs typeface="Poppins" pitchFamily="2" charset="77"/>
              </a:rPr>
              <a:t> </a:t>
            </a:r>
            <a:r>
              <a:rPr kumimoji="0" lang="en-US" sz="1200" b="0" i="0" u="none" strike="noStrike" kern="0" cap="none" spc="0" normalizeH="0" baseline="0" noProof="0" err="1">
                <a:ln>
                  <a:noFill/>
                </a:ln>
                <a:solidFill>
                  <a:srgbClr val="FFFFFF"/>
                </a:solidFill>
                <a:effectLst/>
                <a:uLnTx/>
                <a:uFillTx/>
                <a:ea typeface="+mn-ea"/>
                <a:cs typeface="Poppins" pitchFamily="2" charset="77"/>
              </a:rPr>
              <a:t>sollte</a:t>
            </a:r>
            <a:r>
              <a:rPr kumimoji="0" lang="en-US" sz="1200" b="0" i="0" u="none" strike="noStrike" kern="0" cap="none" spc="0" normalizeH="0" baseline="0" noProof="0">
                <a:ln>
                  <a:noFill/>
                </a:ln>
                <a:solidFill>
                  <a:srgbClr val="FFFFFF"/>
                </a:solidFill>
                <a:effectLst/>
                <a:uLnTx/>
                <a:uFillTx/>
                <a:ea typeface="+mn-ea"/>
                <a:cs typeface="Poppins" pitchFamily="2" charset="77"/>
              </a:rPr>
              <a:t> Monitoring und Management für T1D </a:t>
            </a:r>
            <a:r>
              <a:rPr kumimoji="0" lang="en-US" sz="1200" b="0" i="0" u="none" strike="noStrike" kern="0" cap="none" spc="0" normalizeH="0" baseline="0" noProof="0" err="1">
                <a:ln>
                  <a:noFill/>
                </a:ln>
                <a:solidFill>
                  <a:srgbClr val="FFFFFF"/>
                </a:solidFill>
                <a:effectLst/>
                <a:uLnTx/>
                <a:uFillTx/>
                <a:ea typeface="+mn-ea"/>
                <a:cs typeface="Poppins" pitchFamily="2" charset="77"/>
              </a:rPr>
              <a:t>im</a:t>
            </a:r>
            <a:r>
              <a:rPr kumimoji="0" lang="en-US" sz="1200" b="0" i="0" u="none" strike="noStrike" kern="0" cap="none" spc="0" normalizeH="0" baseline="0" noProof="0">
                <a:ln>
                  <a:noFill/>
                </a:ln>
                <a:solidFill>
                  <a:srgbClr val="FFFFFF"/>
                </a:solidFill>
                <a:effectLst/>
                <a:uLnTx/>
                <a:uFillTx/>
                <a:ea typeface="+mn-ea"/>
                <a:cs typeface="Poppins" pitchFamily="2" charset="77"/>
              </a:rPr>
              <a:t> </a:t>
            </a:r>
            <a:r>
              <a:rPr kumimoji="0" lang="en-US" sz="1200" b="0" i="0" u="none" strike="noStrike" kern="0" cap="none" spc="0" normalizeH="0" baseline="0" noProof="0" err="1">
                <a:ln>
                  <a:noFill/>
                </a:ln>
                <a:solidFill>
                  <a:srgbClr val="FFFFFF"/>
                </a:solidFill>
                <a:effectLst/>
                <a:uLnTx/>
                <a:uFillTx/>
                <a:ea typeface="+mn-ea"/>
                <a:cs typeface="Poppins" pitchFamily="2" charset="77"/>
              </a:rPr>
              <a:t>Frühstadium</a:t>
            </a:r>
            <a:r>
              <a:rPr kumimoji="0" lang="en-US" sz="1200" b="0" i="0" u="none" strike="noStrike" kern="0" cap="none" spc="0" normalizeH="0" baseline="0" noProof="0">
                <a:ln>
                  <a:noFill/>
                </a:ln>
                <a:solidFill>
                  <a:srgbClr val="FFFFFF"/>
                </a:solidFill>
                <a:effectLst/>
                <a:uLnTx/>
                <a:uFillTx/>
                <a:ea typeface="+mn-ea"/>
                <a:cs typeface="Poppins" pitchFamily="2" charset="77"/>
              </a:rPr>
              <a:t> </a:t>
            </a:r>
            <a:r>
              <a:rPr kumimoji="0" lang="en-US" sz="1200" b="0" i="0" u="none" strike="noStrike" kern="0" cap="none" spc="0" normalizeH="0" baseline="0" noProof="0" err="1">
                <a:ln>
                  <a:noFill/>
                </a:ln>
                <a:solidFill>
                  <a:srgbClr val="FFFFFF"/>
                </a:solidFill>
                <a:effectLst/>
                <a:uLnTx/>
                <a:uFillTx/>
                <a:ea typeface="+mn-ea"/>
                <a:cs typeface="Poppins" pitchFamily="2" charset="77"/>
              </a:rPr>
              <a:t>durchgeführt</a:t>
            </a:r>
            <a:r>
              <a:rPr kumimoji="0" lang="en-US" sz="1200" b="0" i="0" u="none" strike="noStrike" kern="0" cap="none" spc="0" normalizeH="0" baseline="0" noProof="0">
                <a:ln>
                  <a:noFill/>
                </a:ln>
                <a:solidFill>
                  <a:srgbClr val="FFFFFF"/>
                </a:solidFill>
                <a:effectLst/>
                <a:uLnTx/>
                <a:uFillTx/>
                <a:ea typeface="+mn-ea"/>
                <a:cs typeface="Poppins" pitchFamily="2" charset="77"/>
              </a:rPr>
              <a:t> </a:t>
            </a:r>
            <a:r>
              <a:rPr kumimoji="0" lang="en-US" sz="1200" b="0" i="0" u="none" strike="noStrike" kern="0" cap="none" spc="0" normalizeH="0" baseline="0" noProof="0" err="1">
                <a:ln>
                  <a:noFill/>
                </a:ln>
                <a:solidFill>
                  <a:srgbClr val="FFFFFF"/>
                </a:solidFill>
                <a:effectLst/>
                <a:uLnTx/>
                <a:uFillTx/>
                <a:ea typeface="+mn-ea"/>
                <a:cs typeface="Poppins" pitchFamily="2" charset="77"/>
              </a:rPr>
              <a:t>werden</a:t>
            </a:r>
            <a:r>
              <a:rPr kumimoji="0" lang="en-US" sz="1200" b="0" i="0" u="none" strike="noStrike" kern="0" cap="none" spc="0" normalizeH="0" baseline="0" noProof="0">
                <a:ln>
                  <a:noFill/>
                </a:ln>
                <a:solidFill>
                  <a:srgbClr val="FFFFFF"/>
                </a:solidFill>
                <a:effectLst/>
                <a:uLnTx/>
                <a:uFillTx/>
                <a:ea typeface="+mn-ea"/>
                <a:cs typeface="Poppins" pitchFamily="2" charset="77"/>
              </a:rPr>
              <a:t>?</a:t>
            </a:r>
          </a:p>
        </p:txBody>
      </p:sp>
      <p:sp>
        <p:nvSpPr>
          <p:cNvPr id="23" name="TextBox 10">
            <a:extLst>
              <a:ext uri="{FF2B5EF4-FFF2-40B4-BE49-F238E27FC236}">
                <a16:creationId xmlns:a16="http://schemas.microsoft.com/office/drawing/2014/main" id="{07ABDD0E-0EC4-8E93-C887-6EAEBA9AEC9E}"/>
              </a:ext>
            </a:extLst>
          </p:cNvPr>
          <p:cNvSpPr txBox="1"/>
          <p:nvPr/>
        </p:nvSpPr>
        <p:spPr>
          <a:xfrm>
            <a:off x="359569" y="1711219"/>
            <a:ext cx="8424863" cy="251068"/>
          </a:xfrm>
          <a:prstGeom prst="rect">
            <a:avLst/>
          </a:prstGeom>
          <a:noFill/>
        </p:spPr>
        <p:txBody>
          <a:bodyPr wrap="square" tIns="81000" bIns="0">
            <a:spAutoFit/>
          </a:bodyPr>
          <a:lstStyle/>
          <a:p>
            <a:pPr algn="ctr" defTabSz="685800"/>
            <a:r>
              <a:rPr lang="en-US" sz="1100">
                <a:solidFill>
                  <a:srgbClr val="030F3B"/>
                </a:solidFill>
              </a:rPr>
              <a:t>Bei </a:t>
            </a:r>
            <a:r>
              <a:rPr lang="en-US" sz="1100" err="1">
                <a:solidFill>
                  <a:srgbClr val="030F3B"/>
                </a:solidFill>
              </a:rPr>
              <a:t>jedem</a:t>
            </a:r>
            <a:r>
              <a:rPr lang="en-US" sz="1100">
                <a:solidFill>
                  <a:srgbClr val="030F3B"/>
                </a:solidFill>
              </a:rPr>
              <a:t> Kind, </a:t>
            </a:r>
            <a:r>
              <a:rPr lang="en-US" sz="1100" err="1">
                <a:solidFill>
                  <a:srgbClr val="030F3B"/>
                </a:solidFill>
              </a:rPr>
              <a:t>Jugendlichen</a:t>
            </a:r>
            <a:r>
              <a:rPr lang="en-US" sz="1100">
                <a:solidFill>
                  <a:srgbClr val="030F3B"/>
                </a:solidFill>
              </a:rPr>
              <a:t> </a:t>
            </a:r>
            <a:r>
              <a:rPr lang="en-US" sz="1100" err="1">
                <a:solidFill>
                  <a:srgbClr val="030F3B"/>
                </a:solidFill>
              </a:rPr>
              <a:t>oder</a:t>
            </a:r>
            <a:r>
              <a:rPr lang="en-US" sz="1100">
                <a:solidFill>
                  <a:srgbClr val="030F3B"/>
                </a:solidFill>
              </a:rPr>
              <a:t> </a:t>
            </a:r>
            <a:r>
              <a:rPr lang="en-US" sz="1100" err="1">
                <a:solidFill>
                  <a:srgbClr val="030F3B"/>
                </a:solidFill>
              </a:rPr>
              <a:t>Erwachsenen</a:t>
            </a:r>
            <a:r>
              <a:rPr lang="en-US" sz="1100">
                <a:solidFill>
                  <a:srgbClr val="030F3B"/>
                </a:solidFill>
              </a:rPr>
              <a:t> </a:t>
            </a:r>
            <a:r>
              <a:rPr lang="en-US" sz="1100" err="1">
                <a:solidFill>
                  <a:srgbClr val="030F3B"/>
                </a:solidFill>
              </a:rPr>
              <a:t>mit</a:t>
            </a:r>
            <a:r>
              <a:rPr lang="en-US" sz="1100">
                <a:solidFill>
                  <a:srgbClr val="030F3B"/>
                </a:solidFill>
              </a:rPr>
              <a:t> T1D </a:t>
            </a:r>
            <a:r>
              <a:rPr lang="en-US" sz="1100" err="1">
                <a:solidFill>
                  <a:srgbClr val="030F3B"/>
                </a:solidFill>
              </a:rPr>
              <a:t>im</a:t>
            </a:r>
            <a:r>
              <a:rPr lang="en-US" sz="1100">
                <a:solidFill>
                  <a:srgbClr val="030F3B"/>
                </a:solidFill>
              </a:rPr>
              <a:t> </a:t>
            </a:r>
            <a:r>
              <a:rPr lang="en-US" sz="1100" err="1">
                <a:solidFill>
                  <a:srgbClr val="030F3B"/>
                </a:solidFill>
              </a:rPr>
              <a:t>Frühstadium</a:t>
            </a:r>
            <a:r>
              <a:rPr lang="en-US" sz="1100">
                <a:solidFill>
                  <a:srgbClr val="030F3B"/>
                </a:solidFill>
              </a:rPr>
              <a:t>, </a:t>
            </a:r>
            <a:r>
              <a:rPr lang="en-US" sz="1100" err="1">
                <a:solidFill>
                  <a:srgbClr val="030F3B"/>
                </a:solidFill>
              </a:rPr>
              <a:t>nachgewiesen</a:t>
            </a:r>
            <a:r>
              <a:rPr lang="en-US" sz="1100">
                <a:solidFill>
                  <a:srgbClr val="030F3B"/>
                </a:solidFill>
              </a:rPr>
              <a:t> </a:t>
            </a:r>
            <a:r>
              <a:rPr lang="en-US" sz="1100" err="1">
                <a:solidFill>
                  <a:srgbClr val="030F3B"/>
                </a:solidFill>
              </a:rPr>
              <a:t>durch</a:t>
            </a:r>
            <a:r>
              <a:rPr lang="en-US" sz="1100">
                <a:solidFill>
                  <a:srgbClr val="030F3B"/>
                </a:solidFill>
              </a:rPr>
              <a:t> </a:t>
            </a:r>
            <a:r>
              <a:rPr lang="en-US" sz="1100" err="1">
                <a:solidFill>
                  <a:srgbClr val="030F3B"/>
                </a:solidFill>
              </a:rPr>
              <a:t>positiven</a:t>
            </a:r>
            <a:r>
              <a:rPr lang="en-US" sz="1100">
                <a:solidFill>
                  <a:srgbClr val="030F3B"/>
                </a:solidFill>
              </a:rPr>
              <a:t> </a:t>
            </a:r>
            <a:r>
              <a:rPr lang="en-US" sz="1100" err="1">
                <a:solidFill>
                  <a:srgbClr val="030F3B"/>
                </a:solidFill>
              </a:rPr>
              <a:t>IAk</a:t>
            </a:r>
            <a:r>
              <a:rPr lang="en-US" sz="1100">
                <a:solidFill>
                  <a:srgbClr val="030F3B"/>
                </a:solidFill>
              </a:rPr>
              <a:t>-Test</a:t>
            </a:r>
          </a:p>
        </p:txBody>
      </p:sp>
      <p:sp>
        <p:nvSpPr>
          <p:cNvPr id="24" name="TextBox 11">
            <a:extLst>
              <a:ext uri="{FF2B5EF4-FFF2-40B4-BE49-F238E27FC236}">
                <a16:creationId xmlns:a16="http://schemas.microsoft.com/office/drawing/2014/main" id="{C8255F25-7FB3-27A5-D4B4-61ECEE367AA2}"/>
              </a:ext>
            </a:extLst>
          </p:cNvPr>
          <p:cNvSpPr txBox="1"/>
          <p:nvPr/>
        </p:nvSpPr>
        <p:spPr>
          <a:xfrm>
            <a:off x="365761" y="2152847"/>
            <a:ext cx="4050000" cy="324000"/>
          </a:xfrm>
          <a:prstGeom prst="roundRect">
            <a:avLst>
              <a:gd name="adj" fmla="val 24214"/>
            </a:avLst>
          </a:prstGeom>
          <a:solidFill>
            <a:srgbClr val="119693"/>
          </a:solidFill>
          <a:ln w="19050" cap="flat" cmpd="sng" algn="ctr">
            <a:noFill/>
            <a:prstDash val="solid"/>
            <a:miter lim="800000"/>
          </a:ln>
          <a:effectLst/>
        </p:spPr>
        <p:txBody>
          <a:bodyPr wrap="none" lIns="0" tIns="0" rIns="0" bIns="0" rtlCol="0" anchor="ctr" anchorCtr="0">
            <a:noAutofit/>
          </a:bodyPr>
          <a:lstStyle/>
          <a:p>
            <a:pPr marL="0" marR="0" lvl="0" indent="0" algn="ctr" defTabSz="685800" eaLnBrk="1" fontAlgn="auto" latinLnBrk="0" hangingPunct="1">
              <a:lnSpc>
                <a:spcPct val="100000"/>
              </a:lnSpc>
              <a:spcBef>
                <a:spcPts val="750"/>
              </a:spcBef>
              <a:spcAft>
                <a:spcPts val="0"/>
              </a:spcAft>
              <a:buClrTx/>
              <a:buSzTx/>
              <a:buFontTx/>
              <a:buNone/>
              <a:tabLst/>
              <a:defRPr/>
            </a:pPr>
            <a:r>
              <a:rPr kumimoji="0" lang="en-US" sz="1200" b="0" i="0" u="none" strike="noStrike" kern="0" cap="none" spc="0" normalizeH="0" baseline="0" noProof="0">
                <a:ln>
                  <a:noFill/>
                </a:ln>
                <a:solidFill>
                  <a:srgbClr val="FFFFFF"/>
                </a:solidFill>
                <a:effectLst/>
                <a:uLnTx/>
                <a:uFillTx/>
                <a:ea typeface="+mn-ea"/>
                <a:cs typeface="Poppins" pitchFamily="2" charset="77"/>
              </a:rPr>
              <a:t>Was </a:t>
            </a:r>
            <a:r>
              <a:rPr kumimoji="0" lang="en-US" sz="1200" b="0" i="0" u="none" strike="noStrike" kern="0" cap="none" spc="0" normalizeH="0" baseline="0" noProof="0" err="1">
                <a:ln>
                  <a:noFill/>
                </a:ln>
                <a:solidFill>
                  <a:srgbClr val="FFFFFF"/>
                </a:solidFill>
                <a:effectLst/>
                <a:uLnTx/>
                <a:uFillTx/>
                <a:ea typeface="+mn-ea"/>
                <a:cs typeface="Poppins" pitchFamily="2" charset="77"/>
              </a:rPr>
              <a:t>ist</a:t>
            </a:r>
            <a:r>
              <a:rPr kumimoji="0" lang="en-US" sz="1200" b="0" i="0" u="none" strike="noStrike" kern="0" cap="none" spc="0" normalizeH="0" baseline="0" noProof="0">
                <a:ln>
                  <a:noFill/>
                </a:ln>
                <a:solidFill>
                  <a:srgbClr val="FFFFFF"/>
                </a:solidFill>
                <a:effectLst/>
                <a:uLnTx/>
                <a:uFillTx/>
                <a:ea typeface="+mn-ea"/>
                <a:cs typeface="Poppins" pitchFamily="2" charset="77"/>
              </a:rPr>
              <a:t> das Ziel?</a:t>
            </a:r>
          </a:p>
        </p:txBody>
      </p:sp>
      <p:sp>
        <p:nvSpPr>
          <p:cNvPr id="25" name="TextBox 12">
            <a:extLst>
              <a:ext uri="{FF2B5EF4-FFF2-40B4-BE49-F238E27FC236}">
                <a16:creationId xmlns:a16="http://schemas.microsoft.com/office/drawing/2014/main" id="{2027CF7A-57BF-668B-E62A-0352788EBE45}"/>
              </a:ext>
            </a:extLst>
          </p:cNvPr>
          <p:cNvSpPr txBox="1"/>
          <p:nvPr/>
        </p:nvSpPr>
        <p:spPr>
          <a:xfrm>
            <a:off x="4734431" y="2152847"/>
            <a:ext cx="4050000" cy="324000"/>
          </a:xfrm>
          <a:prstGeom prst="roundRect">
            <a:avLst>
              <a:gd name="adj" fmla="val 22956"/>
            </a:avLst>
          </a:prstGeom>
          <a:solidFill>
            <a:srgbClr val="00D1CC"/>
          </a:solidFill>
          <a:ln w="19050" cap="flat" cmpd="sng" algn="ctr">
            <a:noFill/>
            <a:prstDash val="solid"/>
            <a:miter lim="800000"/>
          </a:ln>
          <a:effectLst/>
        </p:spPr>
        <p:txBody>
          <a:bodyPr wrap="none" lIns="0" tIns="0" rIns="0" bIns="0" rtlCol="0" anchor="ctr" anchorCtr="0">
            <a:noAutofit/>
          </a:bodyPr>
          <a:lstStyle/>
          <a:p>
            <a:pPr marL="0" marR="0" lvl="0" indent="0" algn="ctr" defTabSz="685800" eaLnBrk="1" fontAlgn="auto" latinLnBrk="0" hangingPunct="1">
              <a:lnSpc>
                <a:spcPct val="100000"/>
              </a:lnSpc>
              <a:spcBef>
                <a:spcPts val="750"/>
              </a:spcBef>
              <a:spcAft>
                <a:spcPts val="0"/>
              </a:spcAft>
              <a:buClrTx/>
              <a:buSzTx/>
              <a:buFontTx/>
              <a:buNone/>
              <a:tabLst/>
              <a:defRPr/>
            </a:pPr>
            <a:r>
              <a:rPr kumimoji="0" lang="en-US" sz="1200" b="0" i="0" u="none" strike="noStrike" kern="0" cap="none" spc="0" normalizeH="0" baseline="0" noProof="0" err="1">
                <a:ln>
                  <a:noFill/>
                </a:ln>
                <a:solidFill>
                  <a:srgbClr val="FFFFFF"/>
                </a:solidFill>
                <a:effectLst/>
                <a:uLnTx/>
                <a:uFillTx/>
                <a:ea typeface="+mn-ea"/>
                <a:cs typeface="Poppins" pitchFamily="2" charset="77"/>
              </a:rPr>
              <a:t>Wer</a:t>
            </a:r>
            <a:r>
              <a:rPr kumimoji="0" lang="en-US" sz="1200" b="0" i="0" u="none" strike="noStrike" kern="0" cap="none" spc="0" normalizeH="0" baseline="0" noProof="0">
                <a:ln>
                  <a:noFill/>
                </a:ln>
                <a:solidFill>
                  <a:srgbClr val="FFFFFF"/>
                </a:solidFill>
                <a:effectLst/>
                <a:uLnTx/>
                <a:uFillTx/>
                <a:ea typeface="+mn-ea"/>
                <a:cs typeface="Poppins" pitchFamily="2" charset="77"/>
              </a:rPr>
              <a:t> </a:t>
            </a:r>
            <a:r>
              <a:rPr kumimoji="0" lang="en-US" sz="1200" b="0" i="0" u="none" strike="noStrike" kern="0" cap="none" spc="0" normalizeH="0" baseline="0" noProof="0" err="1">
                <a:ln>
                  <a:noFill/>
                </a:ln>
                <a:solidFill>
                  <a:srgbClr val="FFFFFF"/>
                </a:solidFill>
                <a:effectLst/>
                <a:uLnTx/>
                <a:uFillTx/>
                <a:ea typeface="+mn-ea"/>
                <a:cs typeface="Poppins" pitchFamily="2" charset="77"/>
              </a:rPr>
              <a:t>ist</a:t>
            </a:r>
            <a:r>
              <a:rPr kumimoji="0" lang="en-US" sz="1200" b="0" i="0" u="none" strike="noStrike" kern="0" cap="none" spc="0" normalizeH="0" baseline="0" noProof="0">
                <a:ln>
                  <a:noFill/>
                </a:ln>
                <a:solidFill>
                  <a:srgbClr val="FFFFFF"/>
                </a:solidFill>
                <a:effectLst/>
                <a:uLnTx/>
                <a:uFillTx/>
                <a:ea typeface="+mn-ea"/>
                <a:cs typeface="Poppins" pitchFamily="2" charset="77"/>
              </a:rPr>
              <a:t> </a:t>
            </a:r>
            <a:r>
              <a:rPr kumimoji="0" lang="en-US" sz="1200" b="0" i="0" u="none" strike="noStrike" kern="0" cap="none" spc="0" normalizeH="0" baseline="0" noProof="0" err="1">
                <a:ln>
                  <a:noFill/>
                </a:ln>
                <a:solidFill>
                  <a:srgbClr val="FFFFFF"/>
                </a:solidFill>
                <a:effectLst/>
                <a:uLnTx/>
                <a:uFillTx/>
                <a:ea typeface="+mn-ea"/>
                <a:cs typeface="Poppins" pitchFamily="2" charset="77"/>
              </a:rPr>
              <a:t>involviert</a:t>
            </a:r>
            <a:r>
              <a:rPr kumimoji="0" lang="en-US" sz="1200" b="0" i="0" u="none" strike="noStrike" kern="0" cap="none" spc="0" normalizeH="0" baseline="0" noProof="0">
                <a:ln>
                  <a:noFill/>
                </a:ln>
                <a:solidFill>
                  <a:srgbClr val="FFFFFF"/>
                </a:solidFill>
                <a:effectLst/>
                <a:uLnTx/>
                <a:uFillTx/>
                <a:ea typeface="+mn-ea"/>
                <a:cs typeface="Poppins" pitchFamily="2" charset="77"/>
              </a:rPr>
              <a:t>?</a:t>
            </a:r>
          </a:p>
        </p:txBody>
      </p:sp>
      <p:sp>
        <p:nvSpPr>
          <p:cNvPr id="26" name="TextBox 17">
            <a:extLst>
              <a:ext uri="{FF2B5EF4-FFF2-40B4-BE49-F238E27FC236}">
                <a16:creationId xmlns:a16="http://schemas.microsoft.com/office/drawing/2014/main" id="{D883AE9A-E2BF-DD65-73E9-3174470896C1}"/>
              </a:ext>
            </a:extLst>
          </p:cNvPr>
          <p:cNvSpPr txBox="1"/>
          <p:nvPr/>
        </p:nvSpPr>
        <p:spPr>
          <a:xfrm>
            <a:off x="365761" y="2478199"/>
            <a:ext cx="4050000" cy="538839"/>
          </a:xfrm>
          <a:prstGeom prst="rect">
            <a:avLst/>
          </a:prstGeom>
          <a:noFill/>
        </p:spPr>
        <p:txBody>
          <a:bodyPr wrap="square" tIns="81000" bIns="0">
            <a:spAutoFit/>
          </a:bodyPr>
          <a:lstStyle/>
          <a:p>
            <a:pPr algn="ctr" defTabSz="685800">
              <a:lnSpc>
                <a:spcPct val="90000"/>
              </a:lnSpc>
            </a:pPr>
            <a:r>
              <a:rPr lang="en-US" sz="1100">
                <a:solidFill>
                  <a:srgbClr val="030F3B"/>
                </a:solidFill>
              </a:rPr>
              <a:t>Das </a:t>
            </a:r>
            <a:r>
              <a:rPr lang="en-US" sz="1100" err="1">
                <a:solidFill>
                  <a:srgbClr val="030F3B"/>
                </a:solidFill>
              </a:rPr>
              <a:t>Hauptziel</a:t>
            </a:r>
            <a:r>
              <a:rPr lang="en-US" sz="1100">
                <a:solidFill>
                  <a:srgbClr val="030F3B"/>
                </a:solidFill>
              </a:rPr>
              <a:t> </a:t>
            </a:r>
            <a:r>
              <a:rPr lang="en-US" sz="1100" err="1">
                <a:solidFill>
                  <a:srgbClr val="030F3B"/>
                </a:solidFill>
              </a:rPr>
              <a:t>ist</a:t>
            </a:r>
            <a:r>
              <a:rPr lang="en-US" sz="1100">
                <a:solidFill>
                  <a:srgbClr val="030F3B"/>
                </a:solidFill>
              </a:rPr>
              <a:t> die </a:t>
            </a:r>
            <a:r>
              <a:rPr lang="en-US" sz="1100" err="1">
                <a:solidFill>
                  <a:srgbClr val="030F3B"/>
                </a:solidFill>
              </a:rPr>
              <a:t>Verhinderung</a:t>
            </a:r>
            <a:r>
              <a:rPr lang="en-US" sz="1100">
                <a:solidFill>
                  <a:srgbClr val="030F3B"/>
                </a:solidFill>
              </a:rPr>
              <a:t> von DKA und die </a:t>
            </a:r>
            <a:r>
              <a:rPr lang="en-US" sz="1100" err="1">
                <a:solidFill>
                  <a:srgbClr val="030F3B"/>
                </a:solidFill>
              </a:rPr>
              <a:t>Minimierung</a:t>
            </a:r>
            <a:r>
              <a:rPr lang="en-US" sz="1100">
                <a:solidFill>
                  <a:srgbClr val="030F3B"/>
                </a:solidFill>
              </a:rPr>
              <a:t> des </a:t>
            </a:r>
            <a:r>
              <a:rPr lang="en-US" sz="1100" err="1">
                <a:solidFill>
                  <a:srgbClr val="030F3B"/>
                </a:solidFill>
              </a:rPr>
              <a:t>Risikos</a:t>
            </a:r>
            <a:r>
              <a:rPr lang="en-US" sz="1100">
                <a:solidFill>
                  <a:srgbClr val="030F3B"/>
                </a:solidFill>
              </a:rPr>
              <a:t> für </a:t>
            </a:r>
            <a:r>
              <a:rPr lang="en-US" sz="1100" err="1">
                <a:solidFill>
                  <a:srgbClr val="030F3B"/>
                </a:solidFill>
              </a:rPr>
              <a:t>Notfallbehandlung</a:t>
            </a:r>
            <a:r>
              <a:rPr lang="en-US" sz="1100">
                <a:solidFill>
                  <a:srgbClr val="030F3B"/>
                </a:solidFill>
              </a:rPr>
              <a:t> </a:t>
            </a:r>
            <a:r>
              <a:rPr lang="en-US" sz="1100" err="1">
                <a:solidFill>
                  <a:srgbClr val="030F3B"/>
                </a:solidFill>
              </a:rPr>
              <a:t>oder</a:t>
            </a:r>
            <a:r>
              <a:rPr lang="en-US" sz="1100">
                <a:solidFill>
                  <a:srgbClr val="030F3B"/>
                </a:solidFill>
              </a:rPr>
              <a:t> </a:t>
            </a:r>
            <a:r>
              <a:rPr lang="en-US" sz="1100" err="1">
                <a:solidFill>
                  <a:srgbClr val="030F3B"/>
                </a:solidFill>
              </a:rPr>
              <a:t>Krankenhauseinweisung</a:t>
            </a:r>
            <a:endParaRPr lang="en-US" sz="1100">
              <a:solidFill>
                <a:srgbClr val="030F3B"/>
              </a:solidFill>
            </a:endParaRPr>
          </a:p>
        </p:txBody>
      </p:sp>
      <p:sp>
        <p:nvSpPr>
          <p:cNvPr id="27" name="TextBox 18">
            <a:extLst>
              <a:ext uri="{FF2B5EF4-FFF2-40B4-BE49-F238E27FC236}">
                <a16:creationId xmlns:a16="http://schemas.microsoft.com/office/drawing/2014/main" id="{9071E886-E175-2BFE-0469-99AE0D31D7C7}"/>
              </a:ext>
            </a:extLst>
          </p:cNvPr>
          <p:cNvSpPr txBox="1"/>
          <p:nvPr/>
        </p:nvSpPr>
        <p:spPr>
          <a:xfrm>
            <a:off x="4734431" y="2478199"/>
            <a:ext cx="4050000" cy="538839"/>
          </a:xfrm>
          <a:prstGeom prst="rect">
            <a:avLst/>
          </a:prstGeom>
          <a:noFill/>
        </p:spPr>
        <p:txBody>
          <a:bodyPr wrap="square" tIns="81000" bIns="0">
            <a:spAutoFit/>
          </a:bodyPr>
          <a:lstStyle/>
          <a:p>
            <a:pPr algn="ctr" defTabSz="685800">
              <a:lnSpc>
                <a:spcPct val="90000"/>
              </a:lnSpc>
            </a:pPr>
            <a:r>
              <a:rPr lang="de-DE" sz="1100">
                <a:solidFill>
                  <a:srgbClr val="030F3B"/>
                </a:solidFill>
              </a:rPr>
              <a:t>Das Monitoring und Management von T1D im Frühstadium umfasst ein multidisziplinäres Team von medizinischen Fachkräften</a:t>
            </a:r>
            <a:endParaRPr lang="en-US" sz="1100">
              <a:solidFill>
                <a:srgbClr val="030F3B"/>
              </a:solidFill>
            </a:endParaRPr>
          </a:p>
        </p:txBody>
      </p:sp>
      <p:sp>
        <p:nvSpPr>
          <p:cNvPr id="29" name="TextBox 6">
            <a:extLst>
              <a:ext uri="{FF2B5EF4-FFF2-40B4-BE49-F238E27FC236}">
                <a16:creationId xmlns:a16="http://schemas.microsoft.com/office/drawing/2014/main" id="{000F3054-1220-13FF-765B-8987BBC11356}"/>
              </a:ext>
            </a:extLst>
          </p:cNvPr>
          <p:cNvSpPr txBox="1"/>
          <p:nvPr/>
        </p:nvSpPr>
        <p:spPr>
          <a:xfrm>
            <a:off x="5168108" y="3336232"/>
            <a:ext cx="1211261" cy="110800"/>
          </a:xfrm>
          <a:prstGeom prst="rect">
            <a:avLst/>
          </a:prstGeom>
          <a:noFill/>
        </p:spPr>
        <p:txBody>
          <a:bodyPr wrap="square" lIns="0" tIns="0" rIns="0" bIns="0" rtlCol="0" anchor="ctr" anchorCtr="0">
            <a:spAutoFit/>
          </a:bodyPr>
          <a:lstStyle/>
          <a:p>
            <a:pPr defTabSz="685800">
              <a:lnSpc>
                <a:spcPct val="90000"/>
              </a:lnSpc>
              <a:spcBef>
                <a:spcPts val="900"/>
              </a:spcBef>
            </a:pPr>
            <a:r>
              <a:rPr lang="en-US" sz="800" err="1">
                <a:solidFill>
                  <a:srgbClr val="030F3B"/>
                </a:solidFill>
                <a:cs typeface="Poppins" pitchFamily="2" charset="77"/>
              </a:rPr>
              <a:t>Hausärzte</a:t>
            </a:r>
            <a:endParaRPr lang="en-US" sz="800">
              <a:solidFill>
                <a:srgbClr val="030F3B"/>
              </a:solidFill>
              <a:cs typeface="Poppins" pitchFamily="2" charset="77"/>
            </a:endParaRPr>
          </a:p>
        </p:txBody>
      </p:sp>
      <p:sp>
        <p:nvSpPr>
          <p:cNvPr id="30" name="TextBox 6">
            <a:extLst>
              <a:ext uri="{FF2B5EF4-FFF2-40B4-BE49-F238E27FC236}">
                <a16:creationId xmlns:a16="http://schemas.microsoft.com/office/drawing/2014/main" id="{38304CD1-B58C-C653-103D-DFA3D1D09656}"/>
              </a:ext>
            </a:extLst>
          </p:cNvPr>
          <p:cNvSpPr txBox="1"/>
          <p:nvPr/>
        </p:nvSpPr>
        <p:spPr>
          <a:xfrm>
            <a:off x="5168108" y="3688779"/>
            <a:ext cx="1589519" cy="221599"/>
          </a:xfrm>
          <a:prstGeom prst="rect">
            <a:avLst/>
          </a:prstGeom>
          <a:noFill/>
        </p:spPr>
        <p:txBody>
          <a:bodyPr wrap="square" lIns="0" tIns="0" rIns="0" bIns="0" rtlCol="0" anchor="ctr" anchorCtr="0">
            <a:spAutoFit/>
          </a:bodyPr>
          <a:lstStyle/>
          <a:p>
            <a:pPr defTabSz="685800">
              <a:lnSpc>
                <a:spcPct val="90000"/>
              </a:lnSpc>
              <a:spcBef>
                <a:spcPts val="900"/>
              </a:spcBef>
            </a:pPr>
            <a:r>
              <a:rPr lang="en-US" sz="800" err="1">
                <a:solidFill>
                  <a:srgbClr val="030F3B"/>
                </a:solidFill>
                <a:cs typeface="Poppins" pitchFamily="2" charset="77"/>
              </a:rPr>
              <a:t>Pädiatrische</a:t>
            </a:r>
            <a:r>
              <a:rPr lang="en-US" sz="800">
                <a:solidFill>
                  <a:srgbClr val="030F3B"/>
                </a:solidFill>
                <a:cs typeface="Poppins" pitchFamily="2" charset="77"/>
              </a:rPr>
              <a:t> und </a:t>
            </a:r>
            <a:r>
              <a:rPr lang="en-US" sz="800" err="1">
                <a:solidFill>
                  <a:srgbClr val="030F3B"/>
                </a:solidFill>
                <a:cs typeface="Poppins" pitchFamily="2" charset="77"/>
              </a:rPr>
              <a:t>Erwach-senen-Endokrinologen</a:t>
            </a:r>
            <a:endParaRPr lang="en-US" sz="800">
              <a:solidFill>
                <a:srgbClr val="030F3B"/>
              </a:solidFill>
              <a:cs typeface="Poppins" pitchFamily="2" charset="77"/>
            </a:endParaRPr>
          </a:p>
        </p:txBody>
      </p:sp>
      <p:sp>
        <p:nvSpPr>
          <p:cNvPr id="31" name="TextBox 6">
            <a:extLst>
              <a:ext uri="{FF2B5EF4-FFF2-40B4-BE49-F238E27FC236}">
                <a16:creationId xmlns:a16="http://schemas.microsoft.com/office/drawing/2014/main" id="{C2CA5DC4-9048-CA7A-3A94-3DFAB036AA82}"/>
              </a:ext>
            </a:extLst>
          </p:cNvPr>
          <p:cNvSpPr txBox="1"/>
          <p:nvPr/>
        </p:nvSpPr>
        <p:spPr>
          <a:xfrm>
            <a:off x="5168108" y="4119920"/>
            <a:ext cx="1589519" cy="110800"/>
          </a:xfrm>
          <a:prstGeom prst="rect">
            <a:avLst/>
          </a:prstGeom>
          <a:noFill/>
        </p:spPr>
        <p:txBody>
          <a:bodyPr wrap="square" lIns="0" tIns="0" rIns="0" bIns="0" rtlCol="0" anchor="ctr" anchorCtr="0">
            <a:spAutoFit/>
          </a:bodyPr>
          <a:lstStyle/>
          <a:p>
            <a:pPr defTabSz="685800">
              <a:lnSpc>
                <a:spcPct val="90000"/>
              </a:lnSpc>
              <a:spcBef>
                <a:spcPts val="900"/>
              </a:spcBef>
            </a:pPr>
            <a:r>
              <a:rPr lang="en-US" sz="800" err="1">
                <a:solidFill>
                  <a:srgbClr val="030F3B"/>
                </a:solidFill>
                <a:cs typeface="Poppins" pitchFamily="2" charset="77"/>
              </a:rPr>
              <a:t>Diabetologen</a:t>
            </a:r>
            <a:endParaRPr lang="en-US" sz="800">
              <a:solidFill>
                <a:srgbClr val="030F3B"/>
              </a:solidFill>
              <a:cs typeface="Poppins" pitchFamily="2" charset="77"/>
            </a:endParaRPr>
          </a:p>
        </p:txBody>
      </p:sp>
      <p:sp>
        <p:nvSpPr>
          <p:cNvPr id="32" name="TextBox 6">
            <a:extLst>
              <a:ext uri="{FF2B5EF4-FFF2-40B4-BE49-F238E27FC236}">
                <a16:creationId xmlns:a16="http://schemas.microsoft.com/office/drawing/2014/main" id="{51192E13-41BC-F3C3-DE23-F4B87B881355}"/>
              </a:ext>
            </a:extLst>
          </p:cNvPr>
          <p:cNvSpPr txBox="1"/>
          <p:nvPr/>
        </p:nvSpPr>
        <p:spPr>
          <a:xfrm>
            <a:off x="5168108" y="4357831"/>
            <a:ext cx="1589519" cy="332399"/>
          </a:xfrm>
          <a:prstGeom prst="rect">
            <a:avLst/>
          </a:prstGeom>
          <a:noFill/>
        </p:spPr>
        <p:txBody>
          <a:bodyPr wrap="square" lIns="0" tIns="0" rIns="0" bIns="0" rtlCol="0" anchor="ctr" anchorCtr="0">
            <a:spAutoFit/>
          </a:bodyPr>
          <a:lstStyle/>
          <a:p>
            <a:pPr defTabSz="685800">
              <a:lnSpc>
                <a:spcPct val="90000"/>
              </a:lnSpc>
              <a:spcBef>
                <a:spcPts val="900"/>
              </a:spcBef>
            </a:pPr>
            <a:r>
              <a:rPr lang="en-US" sz="800" err="1">
                <a:solidFill>
                  <a:srgbClr val="030F3B"/>
                </a:solidFill>
                <a:cs typeface="Poppins" pitchFamily="2" charset="77"/>
              </a:rPr>
              <a:t>Verhaltenstherapeuten</a:t>
            </a:r>
            <a:r>
              <a:rPr lang="en-US" sz="800">
                <a:solidFill>
                  <a:srgbClr val="030F3B"/>
                </a:solidFill>
                <a:cs typeface="Poppins" pitchFamily="2" charset="77"/>
              </a:rPr>
              <a:t> für Diabetes-</a:t>
            </a:r>
            <a:r>
              <a:rPr lang="en-US" sz="800" err="1">
                <a:solidFill>
                  <a:srgbClr val="030F3B"/>
                </a:solidFill>
                <a:cs typeface="Poppins" pitchFamily="2" charset="77"/>
              </a:rPr>
              <a:t>bezogene</a:t>
            </a:r>
            <a:r>
              <a:rPr lang="en-US" sz="800">
                <a:solidFill>
                  <a:srgbClr val="030F3B"/>
                </a:solidFill>
                <a:cs typeface="Poppins" pitchFamily="2" charset="77"/>
              </a:rPr>
              <a:t> Gesundheit</a:t>
            </a:r>
          </a:p>
        </p:txBody>
      </p:sp>
      <p:sp>
        <p:nvSpPr>
          <p:cNvPr id="33" name="TextBox 6">
            <a:extLst>
              <a:ext uri="{FF2B5EF4-FFF2-40B4-BE49-F238E27FC236}">
                <a16:creationId xmlns:a16="http://schemas.microsoft.com/office/drawing/2014/main" id="{45781E60-C65F-76B3-E509-D47E42D1A1F3}"/>
              </a:ext>
            </a:extLst>
          </p:cNvPr>
          <p:cNvSpPr txBox="1"/>
          <p:nvPr/>
        </p:nvSpPr>
        <p:spPr>
          <a:xfrm>
            <a:off x="7194913" y="3350627"/>
            <a:ext cx="1322822" cy="110800"/>
          </a:xfrm>
          <a:prstGeom prst="rect">
            <a:avLst/>
          </a:prstGeom>
          <a:noFill/>
        </p:spPr>
        <p:txBody>
          <a:bodyPr wrap="square" lIns="0" tIns="0" rIns="0" bIns="0" rtlCol="0" anchor="ctr" anchorCtr="0">
            <a:spAutoFit/>
          </a:bodyPr>
          <a:lstStyle/>
          <a:p>
            <a:pPr defTabSz="685800">
              <a:lnSpc>
                <a:spcPct val="90000"/>
              </a:lnSpc>
              <a:spcBef>
                <a:spcPts val="900"/>
              </a:spcBef>
            </a:pPr>
            <a:r>
              <a:rPr lang="en-US" sz="800" err="1">
                <a:solidFill>
                  <a:srgbClr val="030F3B"/>
                </a:solidFill>
                <a:cs typeface="Poppins" pitchFamily="2" charset="77"/>
              </a:rPr>
              <a:t>Pädiater</a:t>
            </a:r>
            <a:endParaRPr lang="en-US" sz="800">
              <a:solidFill>
                <a:srgbClr val="030F3B"/>
              </a:solidFill>
              <a:cs typeface="Poppins" pitchFamily="2" charset="77"/>
            </a:endParaRPr>
          </a:p>
        </p:txBody>
      </p:sp>
      <p:sp>
        <p:nvSpPr>
          <p:cNvPr id="34" name="TextBox 6">
            <a:extLst>
              <a:ext uri="{FF2B5EF4-FFF2-40B4-BE49-F238E27FC236}">
                <a16:creationId xmlns:a16="http://schemas.microsoft.com/office/drawing/2014/main" id="{6C0C5EF9-371E-7488-BFF7-BEA0D240CABB}"/>
              </a:ext>
            </a:extLst>
          </p:cNvPr>
          <p:cNvSpPr txBox="1"/>
          <p:nvPr/>
        </p:nvSpPr>
        <p:spPr>
          <a:xfrm>
            <a:off x="7194913" y="3688779"/>
            <a:ext cx="1179707" cy="221599"/>
          </a:xfrm>
          <a:prstGeom prst="rect">
            <a:avLst/>
          </a:prstGeom>
          <a:noFill/>
        </p:spPr>
        <p:txBody>
          <a:bodyPr wrap="square" lIns="0" tIns="0" rIns="0" bIns="0" rtlCol="0" anchor="ctr" anchorCtr="0">
            <a:spAutoFit/>
          </a:bodyPr>
          <a:lstStyle/>
          <a:p>
            <a:pPr defTabSz="685800">
              <a:lnSpc>
                <a:spcPct val="90000"/>
              </a:lnSpc>
              <a:spcBef>
                <a:spcPts val="900"/>
              </a:spcBef>
            </a:pPr>
            <a:r>
              <a:rPr lang="en-US" sz="800" err="1">
                <a:solidFill>
                  <a:srgbClr val="030F3B"/>
                </a:solidFill>
                <a:cs typeface="Poppins" pitchFamily="2" charset="77"/>
              </a:rPr>
              <a:t>Spezialisten</a:t>
            </a:r>
            <a:r>
              <a:rPr lang="en-US" sz="800">
                <a:solidFill>
                  <a:srgbClr val="030F3B"/>
                </a:solidFill>
                <a:cs typeface="Poppins" pitchFamily="2" charset="77"/>
              </a:rPr>
              <a:t> der </a:t>
            </a:r>
            <a:r>
              <a:rPr lang="en-US" sz="800" err="1">
                <a:solidFill>
                  <a:srgbClr val="030F3B"/>
                </a:solidFill>
                <a:cs typeface="Poppins" pitchFamily="2" charset="77"/>
              </a:rPr>
              <a:t>Diabetesschulung</a:t>
            </a:r>
            <a:endParaRPr lang="en-US" sz="800">
              <a:solidFill>
                <a:srgbClr val="030F3B"/>
              </a:solidFill>
              <a:cs typeface="Poppins" pitchFamily="2" charset="77"/>
            </a:endParaRPr>
          </a:p>
        </p:txBody>
      </p:sp>
      <p:sp>
        <p:nvSpPr>
          <p:cNvPr id="35" name="TextBox 6">
            <a:extLst>
              <a:ext uri="{FF2B5EF4-FFF2-40B4-BE49-F238E27FC236}">
                <a16:creationId xmlns:a16="http://schemas.microsoft.com/office/drawing/2014/main" id="{4D0D64D2-E9C5-F362-E6E2-9C5E14FF5F64}"/>
              </a:ext>
            </a:extLst>
          </p:cNvPr>
          <p:cNvSpPr txBox="1"/>
          <p:nvPr/>
        </p:nvSpPr>
        <p:spPr>
          <a:xfrm>
            <a:off x="7194913" y="4009120"/>
            <a:ext cx="1043315" cy="332399"/>
          </a:xfrm>
          <a:prstGeom prst="rect">
            <a:avLst/>
          </a:prstGeom>
          <a:noFill/>
        </p:spPr>
        <p:txBody>
          <a:bodyPr wrap="square" lIns="0" tIns="0" rIns="0" bIns="0" rtlCol="0" anchor="ctr" anchorCtr="0">
            <a:spAutoFit/>
          </a:bodyPr>
          <a:lstStyle/>
          <a:p>
            <a:pPr defTabSz="685800">
              <a:lnSpc>
                <a:spcPct val="90000"/>
              </a:lnSpc>
              <a:spcBef>
                <a:spcPts val="900"/>
              </a:spcBef>
            </a:pPr>
            <a:r>
              <a:rPr lang="en-US" sz="800" err="1">
                <a:solidFill>
                  <a:srgbClr val="030F3B"/>
                </a:solidFill>
                <a:cs typeface="Poppins" pitchFamily="2" charset="77"/>
              </a:rPr>
              <a:t>Zusätzliche</a:t>
            </a:r>
            <a:r>
              <a:rPr lang="en-US" sz="800">
                <a:solidFill>
                  <a:srgbClr val="030F3B"/>
                </a:solidFill>
                <a:cs typeface="Poppins" pitchFamily="2" charset="77"/>
              </a:rPr>
              <a:t> </a:t>
            </a:r>
            <a:r>
              <a:rPr lang="en-US" sz="800" err="1">
                <a:solidFill>
                  <a:srgbClr val="030F3B"/>
                </a:solidFill>
                <a:cs typeface="Poppins" pitchFamily="2" charset="77"/>
              </a:rPr>
              <a:t>Gesundheits-fachkräfte</a:t>
            </a:r>
            <a:endParaRPr lang="en-US" sz="800">
              <a:solidFill>
                <a:srgbClr val="030F3B"/>
              </a:solidFill>
              <a:cs typeface="Poppins" pitchFamily="2" charset="77"/>
            </a:endParaRPr>
          </a:p>
        </p:txBody>
      </p:sp>
      <p:sp>
        <p:nvSpPr>
          <p:cNvPr id="36" name="TextBox 6">
            <a:extLst>
              <a:ext uri="{FF2B5EF4-FFF2-40B4-BE49-F238E27FC236}">
                <a16:creationId xmlns:a16="http://schemas.microsoft.com/office/drawing/2014/main" id="{D0E19930-FE9C-9BBB-5428-3B5C27378D93}"/>
              </a:ext>
            </a:extLst>
          </p:cNvPr>
          <p:cNvSpPr txBox="1"/>
          <p:nvPr/>
        </p:nvSpPr>
        <p:spPr>
          <a:xfrm>
            <a:off x="7194913" y="4357831"/>
            <a:ext cx="1589519" cy="332399"/>
          </a:xfrm>
          <a:prstGeom prst="rect">
            <a:avLst/>
          </a:prstGeom>
          <a:noFill/>
        </p:spPr>
        <p:txBody>
          <a:bodyPr wrap="square" lIns="0" tIns="0" rIns="0" bIns="0" rtlCol="0" anchor="ctr" anchorCtr="0">
            <a:spAutoFit/>
          </a:bodyPr>
          <a:lstStyle/>
          <a:p>
            <a:pPr defTabSz="685800">
              <a:lnSpc>
                <a:spcPct val="90000"/>
              </a:lnSpc>
              <a:spcBef>
                <a:spcPts val="900"/>
              </a:spcBef>
            </a:pPr>
            <a:r>
              <a:rPr lang="en-US" sz="800">
                <a:solidFill>
                  <a:srgbClr val="030F3B"/>
                </a:solidFill>
                <a:cs typeface="Poppins" pitchFamily="2" charset="77"/>
              </a:rPr>
              <a:t>Menschen </a:t>
            </a:r>
            <a:r>
              <a:rPr lang="en-US" sz="800" err="1">
                <a:solidFill>
                  <a:srgbClr val="030F3B"/>
                </a:solidFill>
                <a:cs typeface="Poppins" pitchFamily="2" charset="77"/>
              </a:rPr>
              <a:t>mit</a:t>
            </a:r>
            <a:r>
              <a:rPr lang="en-US" sz="800">
                <a:solidFill>
                  <a:srgbClr val="030F3B"/>
                </a:solidFill>
                <a:cs typeface="Poppins" pitchFamily="2" charset="77"/>
              </a:rPr>
              <a:t> T1D </a:t>
            </a:r>
            <a:r>
              <a:rPr lang="en-US" sz="800" err="1">
                <a:solidFill>
                  <a:srgbClr val="030F3B"/>
                </a:solidFill>
                <a:cs typeface="Poppins" pitchFamily="2" charset="77"/>
              </a:rPr>
              <a:t>im</a:t>
            </a:r>
            <a:r>
              <a:rPr lang="en-US" sz="800">
                <a:solidFill>
                  <a:srgbClr val="030F3B"/>
                </a:solidFill>
                <a:cs typeface="Poppins" pitchFamily="2" charset="77"/>
              </a:rPr>
              <a:t> </a:t>
            </a:r>
            <a:r>
              <a:rPr lang="en-US" sz="800" err="1">
                <a:solidFill>
                  <a:srgbClr val="030F3B"/>
                </a:solidFill>
                <a:cs typeface="Poppins" pitchFamily="2" charset="77"/>
              </a:rPr>
              <a:t>Frühstadium</a:t>
            </a:r>
            <a:r>
              <a:rPr lang="en-US" sz="800">
                <a:solidFill>
                  <a:srgbClr val="030F3B"/>
                </a:solidFill>
                <a:cs typeface="Poppins" pitchFamily="2" charset="77"/>
              </a:rPr>
              <a:t> und </a:t>
            </a:r>
            <a:r>
              <a:rPr lang="en-US" sz="800" err="1">
                <a:solidFill>
                  <a:srgbClr val="030F3B"/>
                </a:solidFill>
                <a:cs typeface="Poppins" pitchFamily="2" charset="77"/>
              </a:rPr>
              <a:t>ihre</a:t>
            </a:r>
            <a:r>
              <a:rPr lang="en-US" sz="800">
                <a:solidFill>
                  <a:srgbClr val="030F3B"/>
                </a:solidFill>
                <a:cs typeface="Poppins" pitchFamily="2" charset="77"/>
              </a:rPr>
              <a:t> </a:t>
            </a:r>
            <a:r>
              <a:rPr lang="en-US" sz="800" err="1">
                <a:solidFill>
                  <a:srgbClr val="030F3B"/>
                </a:solidFill>
                <a:cs typeface="Poppins" pitchFamily="2" charset="77"/>
              </a:rPr>
              <a:t>Familien</a:t>
            </a:r>
            <a:r>
              <a:rPr lang="en-US" sz="800">
                <a:solidFill>
                  <a:srgbClr val="030F3B"/>
                </a:solidFill>
                <a:cs typeface="Poppins" pitchFamily="2" charset="77"/>
              </a:rPr>
              <a:t>/</a:t>
            </a:r>
            <a:r>
              <a:rPr lang="en-US" sz="800" err="1">
                <a:solidFill>
                  <a:srgbClr val="030F3B"/>
                </a:solidFill>
                <a:cs typeface="Poppins" pitchFamily="2" charset="77"/>
              </a:rPr>
              <a:t>Betreuenden</a:t>
            </a:r>
            <a:endParaRPr lang="en-US" sz="800">
              <a:solidFill>
                <a:srgbClr val="030F3B"/>
              </a:solidFill>
              <a:cs typeface="Poppins" pitchFamily="2" charset="77"/>
            </a:endParaRPr>
          </a:p>
        </p:txBody>
      </p:sp>
      <p:pic>
        <p:nvPicPr>
          <p:cNvPr id="37" name="Picture 14">
            <a:extLst>
              <a:ext uri="{FF2B5EF4-FFF2-40B4-BE49-F238E27FC236}">
                <a16:creationId xmlns:a16="http://schemas.microsoft.com/office/drawing/2014/main" id="{FD17BE28-971D-9B57-286E-5EBF2F04093C}"/>
              </a:ext>
            </a:extLst>
          </p:cNvPr>
          <p:cNvPicPr>
            <a:picLocks noChangeAspect="1"/>
          </p:cNvPicPr>
          <p:nvPr/>
        </p:nvPicPr>
        <p:blipFill>
          <a:blip r:embed="rId4">
            <a:clrChange>
              <a:clrFrom>
                <a:srgbClr val="FFFFFF"/>
              </a:clrFrom>
              <a:clrTo>
                <a:srgbClr val="FFFFFF">
                  <a:alpha val="0"/>
                </a:srgbClr>
              </a:clrTo>
            </a:clrChange>
          </a:blip>
          <a:srcRect t="2926" r="90411" b="8152"/>
          <a:stretch>
            <a:fillRect/>
          </a:stretch>
        </p:blipFill>
        <p:spPr>
          <a:xfrm>
            <a:off x="4676817" y="3164833"/>
            <a:ext cx="457003" cy="1512570"/>
          </a:xfrm>
          <a:prstGeom prst="rect">
            <a:avLst/>
          </a:prstGeom>
          <a:noFill/>
        </p:spPr>
      </p:pic>
      <p:pic>
        <p:nvPicPr>
          <p:cNvPr id="38" name="Picture 14">
            <a:extLst>
              <a:ext uri="{FF2B5EF4-FFF2-40B4-BE49-F238E27FC236}">
                <a16:creationId xmlns:a16="http://schemas.microsoft.com/office/drawing/2014/main" id="{A849C556-A3E7-3CC9-5744-76B17A1A176B}"/>
              </a:ext>
            </a:extLst>
          </p:cNvPr>
          <p:cNvPicPr>
            <a:picLocks noChangeAspect="1"/>
          </p:cNvPicPr>
          <p:nvPr/>
        </p:nvPicPr>
        <p:blipFill>
          <a:blip r:embed="rId4">
            <a:clrChange>
              <a:clrFrom>
                <a:srgbClr val="FFFFFF"/>
              </a:clrFrom>
              <a:clrTo>
                <a:srgbClr val="FFFFFF">
                  <a:alpha val="0"/>
                </a:srgbClr>
              </a:clrTo>
            </a:clrChange>
          </a:blip>
          <a:srcRect l="53325" t="3373" r="37086" b="8152"/>
          <a:stretch>
            <a:fillRect/>
          </a:stretch>
        </p:blipFill>
        <p:spPr>
          <a:xfrm>
            <a:off x="6614420" y="3172453"/>
            <a:ext cx="457003" cy="1504950"/>
          </a:xfrm>
          <a:prstGeom prst="rect">
            <a:avLst/>
          </a:prstGeom>
          <a:noFill/>
        </p:spPr>
      </p:pic>
      <p:sp>
        <p:nvSpPr>
          <p:cNvPr id="39" name="TextBox 6">
            <a:extLst>
              <a:ext uri="{FF2B5EF4-FFF2-40B4-BE49-F238E27FC236}">
                <a16:creationId xmlns:a16="http://schemas.microsoft.com/office/drawing/2014/main" id="{B1A7FD00-475C-358C-7855-670598FE5157}"/>
              </a:ext>
            </a:extLst>
          </p:cNvPr>
          <p:cNvSpPr txBox="1"/>
          <p:nvPr/>
        </p:nvSpPr>
        <p:spPr>
          <a:xfrm>
            <a:off x="769382" y="3281404"/>
            <a:ext cx="3230881" cy="1144929"/>
          </a:xfrm>
          <a:prstGeom prst="rect">
            <a:avLst/>
          </a:prstGeom>
          <a:noFill/>
        </p:spPr>
        <p:txBody>
          <a:bodyPr wrap="square" lIns="0" tIns="0" rIns="0" bIns="0" rtlCol="0">
            <a:spAutoFit/>
          </a:bodyPr>
          <a:lstStyle/>
          <a:p>
            <a:pPr marL="108000" indent="-108000" defTabSz="685800">
              <a:lnSpc>
                <a:spcPct val="90000"/>
              </a:lnSpc>
              <a:spcBef>
                <a:spcPts val="900"/>
              </a:spcBef>
              <a:buFont typeface="Arial" panose="020B0604020202020204" pitchFamily="34" charset="0"/>
              <a:buChar char="•"/>
            </a:pPr>
            <a:r>
              <a:rPr lang="en-US" sz="1100" err="1">
                <a:solidFill>
                  <a:srgbClr val="030F3B"/>
                </a:solidFill>
                <a:cs typeface="Poppins" pitchFamily="2" charset="77"/>
              </a:rPr>
              <a:t>Schulung</a:t>
            </a:r>
            <a:r>
              <a:rPr lang="en-US" sz="1100">
                <a:solidFill>
                  <a:srgbClr val="030F3B"/>
                </a:solidFill>
                <a:cs typeface="Poppins" pitchFamily="2" charset="77"/>
              </a:rPr>
              <a:t> </a:t>
            </a:r>
            <a:r>
              <a:rPr lang="en-US" sz="1100" err="1">
                <a:solidFill>
                  <a:srgbClr val="030F3B"/>
                </a:solidFill>
                <a:cs typeface="Poppins" pitchFamily="2" charset="77"/>
              </a:rPr>
              <a:t>anbieten</a:t>
            </a:r>
            <a:r>
              <a:rPr lang="en-US" sz="1100">
                <a:solidFill>
                  <a:srgbClr val="030F3B"/>
                </a:solidFill>
                <a:cs typeface="Poppins" pitchFamily="2" charset="77"/>
              </a:rPr>
              <a:t> </a:t>
            </a:r>
            <a:r>
              <a:rPr lang="en-US" sz="1100" err="1">
                <a:solidFill>
                  <a:srgbClr val="030F3B"/>
                </a:solidFill>
                <a:cs typeface="Poppins" pitchFamily="2" charset="77"/>
              </a:rPr>
              <a:t>zum</a:t>
            </a:r>
            <a:r>
              <a:rPr lang="en-US" sz="1100">
                <a:solidFill>
                  <a:srgbClr val="030F3B"/>
                </a:solidFill>
                <a:cs typeface="Poppins" pitchFamily="2" charset="77"/>
              </a:rPr>
              <a:t> </a:t>
            </a:r>
            <a:r>
              <a:rPr lang="en-US" sz="1100" err="1">
                <a:solidFill>
                  <a:srgbClr val="030F3B"/>
                </a:solidFill>
                <a:cs typeface="Poppins" pitchFamily="2" charset="77"/>
              </a:rPr>
              <a:t>Beginn</a:t>
            </a:r>
            <a:r>
              <a:rPr lang="en-US" sz="1100">
                <a:solidFill>
                  <a:srgbClr val="030F3B"/>
                </a:solidFill>
                <a:cs typeface="Poppins" pitchFamily="2" charset="77"/>
              </a:rPr>
              <a:t> </a:t>
            </a:r>
            <a:r>
              <a:rPr lang="en-US" sz="1100" err="1">
                <a:solidFill>
                  <a:srgbClr val="030F3B"/>
                </a:solidFill>
                <a:cs typeface="Poppins" pitchFamily="2" charset="77"/>
              </a:rPr>
              <a:t>einer</a:t>
            </a:r>
            <a:r>
              <a:rPr lang="en-US" sz="1100">
                <a:solidFill>
                  <a:srgbClr val="030F3B"/>
                </a:solidFill>
                <a:cs typeface="Poppins" pitchFamily="2" charset="77"/>
              </a:rPr>
              <a:t> </a:t>
            </a:r>
            <a:r>
              <a:rPr lang="en-US" sz="1100" err="1">
                <a:solidFill>
                  <a:srgbClr val="030F3B"/>
                </a:solidFill>
                <a:cs typeface="Poppins" pitchFamily="2" charset="77"/>
              </a:rPr>
              <a:t>Insulintherapie</a:t>
            </a:r>
            <a:r>
              <a:rPr lang="en-US" sz="1100">
                <a:solidFill>
                  <a:srgbClr val="030F3B"/>
                </a:solidFill>
                <a:cs typeface="Poppins" pitchFamily="2" charset="77"/>
              </a:rPr>
              <a:t>, um </a:t>
            </a:r>
            <a:r>
              <a:rPr lang="en-US" sz="1100" err="1">
                <a:solidFill>
                  <a:srgbClr val="030F3B"/>
                </a:solidFill>
                <a:cs typeface="Poppins" pitchFamily="2" charset="77"/>
              </a:rPr>
              <a:t>langfristige</a:t>
            </a:r>
            <a:r>
              <a:rPr lang="en-US" sz="1100">
                <a:solidFill>
                  <a:srgbClr val="030F3B"/>
                </a:solidFill>
                <a:cs typeface="Poppins" pitchFamily="2" charset="77"/>
              </a:rPr>
              <a:t> </a:t>
            </a:r>
            <a:r>
              <a:rPr lang="en-US" sz="1100" err="1">
                <a:solidFill>
                  <a:srgbClr val="030F3B"/>
                </a:solidFill>
                <a:cs typeface="Poppins" pitchFamily="2" charset="77"/>
              </a:rPr>
              <a:t>Folgen</a:t>
            </a:r>
            <a:r>
              <a:rPr lang="en-US" sz="1100">
                <a:solidFill>
                  <a:srgbClr val="030F3B"/>
                </a:solidFill>
                <a:cs typeface="Poppins" pitchFamily="2" charset="77"/>
              </a:rPr>
              <a:t> zu </a:t>
            </a:r>
            <a:r>
              <a:rPr lang="en-US" sz="1100" err="1">
                <a:solidFill>
                  <a:srgbClr val="030F3B"/>
                </a:solidFill>
                <a:cs typeface="Poppins" pitchFamily="2" charset="77"/>
              </a:rPr>
              <a:t>mildern</a:t>
            </a:r>
            <a:endParaRPr lang="en-US" sz="1100">
              <a:solidFill>
                <a:srgbClr val="030F3B"/>
              </a:solidFill>
              <a:cs typeface="Poppins" pitchFamily="2" charset="77"/>
            </a:endParaRPr>
          </a:p>
          <a:p>
            <a:pPr marL="108000" indent="-108000" defTabSz="685800">
              <a:lnSpc>
                <a:spcPct val="90000"/>
              </a:lnSpc>
              <a:spcBef>
                <a:spcPts val="900"/>
              </a:spcBef>
              <a:buFont typeface="Arial" panose="020B0604020202020204" pitchFamily="34" charset="0"/>
              <a:buChar char="•"/>
            </a:pPr>
            <a:r>
              <a:rPr lang="en-US" sz="1100">
                <a:solidFill>
                  <a:srgbClr val="030F3B"/>
                </a:solidFill>
                <a:cs typeface="Poppins" pitchFamily="2" charset="77"/>
              </a:rPr>
              <a:t>Um </a:t>
            </a:r>
            <a:r>
              <a:rPr lang="en-US" sz="1100" err="1">
                <a:solidFill>
                  <a:srgbClr val="030F3B"/>
                </a:solidFill>
                <a:cs typeface="Poppins" pitchFamily="2" charset="77"/>
              </a:rPr>
              <a:t>Fehldiagnosen</a:t>
            </a:r>
            <a:r>
              <a:rPr lang="en-US" sz="1100">
                <a:solidFill>
                  <a:srgbClr val="030F3B"/>
                </a:solidFill>
                <a:cs typeface="Poppins" pitchFamily="2" charset="77"/>
              </a:rPr>
              <a:t> </a:t>
            </a:r>
            <a:r>
              <a:rPr lang="en-US" sz="1100" err="1">
                <a:solidFill>
                  <a:srgbClr val="030F3B"/>
                </a:solidFill>
                <a:cs typeface="Poppins" pitchFamily="2" charset="77"/>
              </a:rPr>
              <a:t>eines</a:t>
            </a:r>
            <a:r>
              <a:rPr lang="en-US" sz="1100">
                <a:solidFill>
                  <a:srgbClr val="030F3B"/>
                </a:solidFill>
                <a:cs typeface="Poppins" pitchFamily="2" charset="77"/>
              </a:rPr>
              <a:t> T2D zu </a:t>
            </a:r>
            <a:r>
              <a:rPr lang="en-US" sz="1100" err="1">
                <a:solidFill>
                  <a:srgbClr val="030F3B"/>
                </a:solidFill>
                <a:cs typeface="Poppins" pitchFamily="2" charset="77"/>
              </a:rPr>
              <a:t>vermeiden</a:t>
            </a:r>
            <a:endParaRPr lang="en-US" sz="1100">
              <a:solidFill>
                <a:srgbClr val="030F3B"/>
              </a:solidFill>
              <a:cs typeface="Poppins" pitchFamily="2" charset="77"/>
            </a:endParaRPr>
          </a:p>
          <a:p>
            <a:pPr marL="108000" indent="-108000" defTabSz="685800">
              <a:lnSpc>
                <a:spcPct val="90000"/>
              </a:lnSpc>
              <a:spcBef>
                <a:spcPts val="900"/>
              </a:spcBef>
              <a:buFont typeface="Arial" panose="020B0604020202020204" pitchFamily="34" charset="0"/>
              <a:buChar char="•"/>
            </a:pPr>
            <a:r>
              <a:rPr lang="en-US" sz="1100">
                <a:solidFill>
                  <a:srgbClr val="030F3B"/>
                </a:solidFill>
                <a:cs typeface="Poppins" pitchFamily="2" charset="77"/>
              </a:rPr>
              <a:t>Um Menschen auf </a:t>
            </a:r>
            <a:r>
              <a:rPr lang="en-US" sz="1100" err="1">
                <a:solidFill>
                  <a:srgbClr val="030F3B"/>
                </a:solidFill>
                <a:cs typeface="Poppins" pitchFamily="2" charset="77"/>
              </a:rPr>
              <a:t>eine</a:t>
            </a:r>
            <a:r>
              <a:rPr lang="en-US" sz="1100">
                <a:solidFill>
                  <a:srgbClr val="030F3B"/>
                </a:solidFill>
                <a:cs typeface="Poppins" pitchFamily="2" charset="77"/>
              </a:rPr>
              <a:t> </a:t>
            </a:r>
            <a:r>
              <a:rPr lang="en-US" sz="1100" err="1">
                <a:solidFill>
                  <a:srgbClr val="030F3B"/>
                </a:solidFill>
                <a:cs typeface="Poppins" pitchFamily="2" charset="77"/>
              </a:rPr>
              <a:t>mögliche</a:t>
            </a:r>
            <a:r>
              <a:rPr lang="en-US" sz="1100">
                <a:solidFill>
                  <a:srgbClr val="030F3B"/>
                </a:solidFill>
                <a:cs typeface="Poppins" pitchFamily="2" charset="77"/>
              </a:rPr>
              <a:t> </a:t>
            </a:r>
            <a:r>
              <a:rPr lang="en-US" sz="1100" err="1">
                <a:solidFill>
                  <a:srgbClr val="030F3B"/>
                </a:solidFill>
                <a:cs typeface="Poppins" pitchFamily="2" charset="77"/>
              </a:rPr>
              <a:t>Teilnahme</a:t>
            </a:r>
            <a:r>
              <a:rPr lang="en-US" sz="1100">
                <a:solidFill>
                  <a:srgbClr val="030F3B"/>
                </a:solidFill>
                <a:cs typeface="Poppins" pitchFamily="2" charset="77"/>
              </a:rPr>
              <a:t> an </a:t>
            </a:r>
            <a:r>
              <a:rPr lang="en-US" sz="1100" err="1">
                <a:solidFill>
                  <a:srgbClr val="030F3B"/>
                </a:solidFill>
                <a:cs typeface="Poppins" pitchFamily="2" charset="77"/>
              </a:rPr>
              <a:t>Forschungsstudien</a:t>
            </a:r>
            <a:r>
              <a:rPr lang="en-US" sz="1100">
                <a:solidFill>
                  <a:srgbClr val="030F3B"/>
                </a:solidFill>
                <a:cs typeface="Poppins" pitchFamily="2" charset="77"/>
              </a:rPr>
              <a:t> </a:t>
            </a:r>
            <a:r>
              <a:rPr lang="en-US" sz="1100" err="1">
                <a:solidFill>
                  <a:srgbClr val="030F3B"/>
                </a:solidFill>
                <a:cs typeface="Poppins" pitchFamily="2" charset="77"/>
              </a:rPr>
              <a:t>hinzuweisen</a:t>
            </a:r>
            <a:endParaRPr lang="en-US" sz="1100">
              <a:solidFill>
                <a:srgbClr val="030F3B"/>
              </a:solidFill>
              <a:cs typeface="Poppins" pitchFamily="2" charset="77"/>
            </a:endParaRPr>
          </a:p>
        </p:txBody>
      </p:sp>
    </p:spTree>
    <p:extLst>
      <p:ext uri="{BB962C8B-B14F-4D97-AF65-F5344CB8AC3E}">
        <p14:creationId xmlns:p14="http://schemas.microsoft.com/office/powerpoint/2010/main" val="14220970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AE7FF36-3FD2-2F37-4631-65CDB31F4E04}"/>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E6149DA5-A1D9-7B55-F491-7D4B36C85401}"/>
              </a:ext>
            </a:extLst>
          </p:cNvPr>
          <p:cNvSpPr txBox="1">
            <a:spLocks/>
          </p:cNvSpPr>
          <p:nvPr/>
        </p:nvSpPr>
        <p:spPr>
          <a:xfrm>
            <a:off x="309030"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Aufklärung und Krankheitsbewusstsein sind wesentlicher Bestandteil des Managements von T1D im Frühstadium</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37418324-48D0-A6D3-17E9-8C0E0A4DF382}"/>
              </a:ext>
            </a:extLst>
          </p:cNvPr>
          <p:cNvSpPr txBox="1">
            <a:spLocks/>
          </p:cNvSpPr>
          <p:nvPr/>
        </p:nvSpPr>
        <p:spPr>
          <a:xfrm>
            <a:off x="415922" y="4770634"/>
            <a:ext cx="8369344"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DKA: Diabetische Ketoazidose; IAk: Inselautoantikörper; T1D: Typ-1-Diabetes; T2D: Typ-2-Diabetes.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a:t>
            </a:r>
            <a:r>
              <a:rPr lang="de-DE" sz="600">
                <a:solidFill>
                  <a:srgbClr val="404040"/>
                </a:solidFill>
                <a:latin typeface="+mn-lt"/>
                <a:ea typeface="Arial"/>
                <a:cs typeface="Arial"/>
              </a:rPr>
              <a:t>Phillip M </a:t>
            </a:r>
            <a:r>
              <a:rPr lang="de-DE" sz="600" i="1">
                <a:solidFill>
                  <a:srgbClr val="404040"/>
                </a:solidFill>
                <a:latin typeface="+mn-lt"/>
                <a:ea typeface="Arial"/>
                <a:cs typeface="Arial"/>
              </a:rPr>
              <a:t>et al. Diabetes Care </a:t>
            </a:r>
            <a:r>
              <a:rPr lang="de-DE" sz="600">
                <a:solidFill>
                  <a:srgbClr val="404040"/>
                </a:solidFill>
                <a:latin typeface="+mn-lt"/>
                <a:ea typeface="Arial"/>
                <a:cs typeface="Arial"/>
              </a:rPr>
              <a:t>2024; 47: 1276–98. </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41" name="Segnaposto testo 27">
            <a:extLst>
              <a:ext uri="{FF2B5EF4-FFF2-40B4-BE49-F238E27FC236}">
                <a16:creationId xmlns:a16="http://schemas.microsoft.com/office/drawing/2014/main" id="{BD84978B-70A3-9C42-8977-7CD07A1F1E4F}"/>
              </a:ext>
            </a:extLst>
          </p:cNvPr>
          <p:cNvSpPr txBox="1">
            <a:spLocks/>
          </p:cNvSpPr>
          <p:nvPr/>
        </p:nvSpPr>
        <p:spPr>
          <a:xfrm>
            <a:off x="415922" y="900590"/>
            <a:ext cx="8358508" cy="179308"/>
          </a:xfrm>
          <a:prstGeom prst="rect">
            <a:avLst/>
          </a:prstGeom>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350" b="0" i="1" kern="1200">
                <a:solidFill>
                  <a:schemeClr val="accent5"/>
                </a:solidFill>
                <a:latin typeface="Tinos" panose="02020603050405020304" pitchFamily="18" charset="0"/>
                <a:ea typeface="Tinos" panose="02020603050405020304" pitchFamily="18" charset="0"/>
                <a:cs typeface="Tinos" panose="02020603050405020304" pitchFamily="18" charset="0"/>
              </a:defRPr>
            </a:lvl1pPr>
            <a:lvl2pPr marL="0" indent="0" algn="l" defTabSz="685800" rtl="0" eaLnBrk="1" latinLnBrk="0" hangingPunct="1">
              <a:lnSpc>
                <a:spcPct val="90000"/>
              </a:lnSpc>
              <a:spcBef>
                <a:spcPts val="900"/>
              </a:spcBef>
              <a:buFont typeface="Arial" panose="020B0604020202020204" pitchFamily="34" charset="0"/>
              <a:buNone/>
              <a:defRPr sz="1050" kern="1200">
                <a:solidFill>
                  <a:schemeClr val="tx2"/>
                </a:solidFill>
                <a:latin typeface="Poppins" panose="00000500000000000000" pitchFamily="2" charset="0"/>
                <a:ea typeface="+mn-ea"/>
                <a:cs typeface="Poppins" panose="00000500000000000000" pitchFamily="2" charset="0"/>
              </a:defRPr>
            </a:lvl2pPr>
            <a:lvl3pPr marL="270272" indent="-133350" algn="l" defTabSz="685800" rtl="0" eaLnBrk="1" latinLnBrk="0" hangingPunct="1">
              <a:lnSpc>
                <a:spcPct val="90000"/>
              </a:lnSpc>
              <a:spcBef>
                <a:spcPts val="450"/>
              </a:spcBef>
              <a:buFont typeface="Arial" panose="020B0604020202020204" pitchFamily="34" charset="0"/>
              <a:buChar char="–"/>
              <a:defRPr sz="900" kern="1200">
                <a:solidFill>
                  <a:schemeClr val="tx2"/>
                </a:solidFill>
                <a:latin typeface="Poppins" panose="00000500000000000000" pitchFamily="2" charset="0"/>
                <a:ea typeface="+mn-ea"/>
                <a:cs typeface="Poppins" panose="00000500000000000000" pitchFamily="2" charset="0"/>
              </a:defRPr>
            </a:lvl3pPr>
            <a:lvl4pPr marL="407194" indent="-105966" algn="l" defTabSz="685800" rtl="0" eaLnBrk="1" latinLnBrk="0" hangingPunct="1">
              <a:lnSpc>
                <a:spcPct val="90000"/>
              </a:lnSpc>
              <a:spcBef>
                <a:spcPts val="450"/>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4pPr>
            <a:lvl5pPr marL="1543050" indent="-171450" algn="l" defTabSz="685800" rtl="0" eaLnBrk="1" latinLnBrk="0" hangingPunct="1">
              <a:lnSpc>
                <a:spcPct val="90000"/>
              </a:lnSpc>
              <a:spcBef>
                <a:spcPts val="375"/>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r>
              <a:rPr lang="de-DE" sz="1100">
                <a:solidFill>
                  <a:srgbClr val="119693"/>
                </a:solidFill>
                <a:latin typeface="+mn-lt"/>
              </a:rPr>
              <a:t>Themen, die während der Beratung angesprochen werden können, sind unter anderem:</a:t>
            </a:r>
            <a:endParaRPr kumimoji="0" lang="en-US" sz="1100" b="0" i="1" u="none" strike="noStrike" kern="1200" cap="none" spc="0" normalizeH="0" baseline="0" noProof="0">
              <a:ln>
                <a:noFill/>
              </a:ln>
              <a:solidFill>
                <a:srgbClr val="119693"/>
              </a:solidFill>
              <a:effectLst/>
              <a:uLnTx/>
              <a:uFillTx/>
              <a:latin typeface="+mn-lt"/>
            </a:endParaRPr>
          </a:p>
        </p:txBody>
      </p:sp>
      <p:grpSp>
        <p:nvGrpSpPr>
          <p:cNvPr id="457" name="Gruppo 77">
            <a:extLst>
              <a:ext uri="{FF2B5EF4-FFF2-40B4-BE49-F238E27FC236}">
                <a16:creationId xmlns:a16="http://schemas.microsoft.com/office/drawing/2014/main" id="{90E68A31-A8D3-686E-1FA6-AEFE9BAD7151}"/>
              </a:ext>
            </a:extLst>
          </p:cNvPr>
          <p:cNvGrpSpPr/>
          <p:nvPr/>
        </p:nvGrpSpPr>
        <p:grpSpPr>
          <a:xfrm>
            <a:off x="359212" y="1204824"/>
            <a:ext cx="8426054" cy="3419564"/>
            <a:chOff x="478948" y="1606431"/>
            <a:chExt cx="11234739" cy="4559419"/>
          </a:xfrm>
        </p:grpSpPr>
        <p:sp>
          <p:nvSpPr>
            <p:cNvPr id="458" name="TextBox 7">
              <a:extLst>
                <a:ext uri="{FF2B5EF4-FFF2-40B4-BE49-F238E27FC236}">
                  <a16:creationId xmlns:a16="http://schemas.microsoft.com/office/drawing/2014/main" id="{579F0F4D-83D3-6F4E-458C-EE67C45D636B}"/>
                </a:ext>
              </a:extLst>
            </p:cNvPr>
            <p:cNvSpPr txBox="1"/>
            <p:nvPr/>
          </p:nvSpPr>
          <p:spPr>
            <a:xfrm>
              <a:off x="7198106" y="1607255"/>
              <a:ext cx="3240000" cy="576000"/>
            </a:xfrm>
            <a:prstGeom prst="roundRect">
              <a:avLst/>
            </a:prstGeom>
            <a:solidFill>
              <a:srgbClr val="FFFFFF"/>
            </a:solidFill>
            <a:ln w="19050">
              <a:solidFill>
                <a:srgbClr val="00D1CC"/>
              </a:solidFill>
            </a:ln>
          </p:spPr>
          <p:txBody>
            <a:bodyPr wrap="square" lIns="0" tIns="0" rIns="0" bIns="0" rtlCol="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030F3B"/>
                  </a:solidFill>
                  <a:effectLst/>
                  <a:uLnTx/>
                  <a:uFillTx/>
                  <a:cs typeface="Poppins" pitchFamily="2" charset="77"/>
                </a:rPr>
                <a:t>Verständnis</a:t>
              </a:r>
              <a:r>
                <a:rPr kumimoji="0" lang="en-US" sz="1100" b="0" i="0" u="none" strike="noStrike" kern="0" cap="none" spc="0" normalizeH="0" baseline="0" noProof="0">
                  <a:ln>
                    <a:noFill/>
                  </a:ln>
                  <a:solidFill>
                    <a:srgbClr val="030F3B"/>
                  </a:solidFill>
                  <a:effectLst/>
                  <a:uLnTx/>
                  <a:uFillTx/>
                  <a:cs typeface="Poppins" pitchFamily="2" charset="77"/>
                </a:rPr>
                <a:t> von </a:t>
              </a:r>
              <a:r>
                <a:rPr kumimoji="0" lang="en-US" sz="1100" b="0" i="0" u="none" strike="noStrike" kern="0" cap="none" spc="0" normalizeH="0" baseline="0" noProof="0" err="1">
                  <a:ln>
                    <a:noFill/>
                  </a:ln>
                  <a:solidFill>
                    <a:srgbClr val="030F3B"/>
                  </a:solidFill>
                  <a:effectLst/>
                  <a:uLnTx/>
                  <a:uFillTx/>
                  <a:cs typeface="Poppins" pitchFamily="2" charset="77"/>
                </a:rPr>
                <a:t>Autoimmunität</a:t>
              </a:r>
              <a:r>
                <a:rPr kumimoji="0" lang="en-US" sz="1100" b="0" i="0" u="none" strike="noStrike" kern="0" cap="none" spc="0" normalizeH="0" baseline="0" noProof="0">
                  <a:ln>
                    <a:noFill/>
                  </a:ln>
                  <a:solidFill>
                    <a:srgbClr val="030F3B"/>
                  </a:solidFill>
                  <a:effectLst/>
                  <a:uLnTx/>
                  <a:uFillTx/>
                  <a:cs typeface="Poppins" pitchFamily="2" charset="77"/>
                </a:rPr>
                <a:t> und </a:t>
              </a:r>
              <a:r>
                <a:rPr kumimoji="0" lang="en-US" sz="1100" b="0" i="0" u="none" strike="noStrike" kern="0" cap="none" spc="0" normalizeH="0" baseline="0" noProof="0" err="1">
                  <a:ln>
                    <a:noFill/>
                  </a:ln>
                  <a:solidFill>
                    <a:srgbClr val="030F3B"/>
                  </a:solidFill>
                  <a:effectLst/>
                  <a:uLnTx/>
                  <a:uFillTx/>
                  <a:cs typeface="Poppins" pitchFamily="2" charset="77"/>
                </a:rPr>
                <a:t>IAk</a:t>
              </a:r>
              <a:r>
                <a:rPr kumimoji="0" lang="en-US" sz="1100" b="0" i="0" u="none" strike="noStrike" kern="0" cap="none" spc="0" normalizeH="0" baseline="0" noProof="0">
                  <a:ln>
                    <a:noFill/>
                  </a:ln>
                  <a:solidFill>
                    <a:srgbClr val="030F3B"/>
                  </a:solidFill>
                  <a:effectLst/>
                  <a:uLnTx/>
                  <a:uFillTx/>
                  <a:cs typeface="Poppins" pitchFamily="2" charset="77"/>
                </a:rPr>
                <a:t> </a:t>
              </a:r>
            </a:p>
          </p:txBody>
        </p:sp>
        <p:sp>
          <p:nvSpPr>
            <p:cNvPr id="459" name="TextBox 8">
              <a:extLst>
                <a:ext uri="{FF2B5EF4-FFF2-40B4-BE49-F238E27FC236}">
                  <a16:creationId xmlns:a16="http://schemas.microsoft.com/office/drawing/2014/main" id="{2868E749-5D88-B24F-A700-0AA9DE87120D}"/>
                </a:ext>
              </a:extLst>
            </p:cNvPr>
            <p:cNvSpPr txBox="1"/>
            <p:nvPr/>
          </p:nvSpPr>
          <p:spPr>
            <a:xfrm>
              <a:off x="1713547" y="1606431"/>
              <a:ext cx="3240000" cy="576000"/>
            </a:xfrm>
            <a:prstGeom prst="roundRect">
              <a:avLst/>
            </a:prstGeom>
            <a:solidFill>
              <a:srgbClr val="FFFFFF"/>
            </a:solidFill>
            <a:ln w="19050">
              <a:solidFill>
                <a:srgbClr val="00D1CC"/>
              </a:solidFill>
            </a:ln>
          </p:spPr>
          <p:txBody>
            <a:bodyPr wrap="square" lIns="0" tIns="0" rIns="0" bIns="0" rtlCol="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a:ln>
                    <a:noFill/>
                  </a:ln>
                  <a:solidFill>
                    <a:srgbClr val="030F3B"/>
                  </a:solidFill>
                  <a:effectLst/>
                  <a:uLnTx/>
                  <a:uFillTx/>
                  <a:cs typeface="Poppins" pitchFamily="2" charset="77"/>
                </a:rPr>
                <a:t>Definition von </a:t>
              </a:r>
              <a:r>
                <a:rPr kumimoji="0" lang="en-US" sz="1100" b="0" i="0" u="none" strike="noStrike" kern="0" cap="none" spc="0" normalizeH="0" baseline="0" noProof="0" err="1">
                  <a:ln>
                    <a:noFill/>
                  </a:ln>
                  <a:solidFill>
                    <a:srgbClr val="030F3B"/>
                  </a:solidFill>
                  <a:effectLst/>
                  <a:uLnTx/>
                  <a:uFillTx/>
                  <a:cs typeface="Poppins" pitchFamily="2" charset="77"/>
                </a:rPr>
                <a:t>Risikopatienten</a:t>
              </a:r>
              <a:r>
                <a:rPr kumimoji="0" lang="en-US" sz="1100" b="0" i="0" u="none" strike="noStrike" kern="0" cap="none" spc="0" normalizeH="0" baseline="0" noProof="0">
                  <a:ln>
                    <a:noFill/>
                  </a:ln>
                  <a:solidFill>
                    <a:srgbClr val="030F3B"/>
                  </a:solidFill>
                  <a:effectLst/>
                  <a:uLnTx/>
                  <a:uFillTx/>
                  <a:cs typeface="Poppins" pitchFamily="2" charset="77"/>
                </a:rPr>
                <a:t> </a:t>
              </a:r>
              <a:r>
                <a:rPr kumimoji="0" lang="en-US" sz="1100" b="0" i="0" u="none" strike="noStrike" kern="0" cap="none" spc="0" normalizeH="0" baseline="0" noProof="0" err="1">
                  <a:ln>
                    <a:noFill/>
                  </a:ln>
                  <a:solidFill>
                    <a:srgbClr val="030F3B"/>
                  </a:solidFill>
                  <a:effectLst/>
                  <a:uLnTx/>
                  <a:uFillTx/>
                  <a:cs typeface="Poppins" pitchFamily="2" charset="77"/>
                </a:rPr>
                <a:t>oder</a:t>
              </a:r>
              <a:r>
                <a:rPr kumimoji="0" lang="en-US" sz="1100" b="0" i="0" u="none" strike="noStrike" kern="0" cap="none" spc="0" normalizeH="0" baseline="0" noProof="0">
                  <a:ln>
                    <a:noFill/>
                  </a:ln>
                  <a:solidFill>
                    <a:srgbClr val="030F3B"/>
                  </a:solidFill>
                  <a:effectLst/>
                  <a:uLnTx/>
                  <a:uFillTx/>
                  <a:cs typeface="Poppins" pitchFamily="2" charset="77"/>
                </a:rPr>
                <a:t> T1D </a:t>
              </a:r>
              <a:r>
                <a:rPr kumimoji="0" lang="en-US" sz="1100" b="0" i="0" u="none" strike="noStrike" kern="0" cap="none" spc="0" normalizeH="0" baseline="0" noProof="0" err="1">
                  <a:ln>
                    <a:noFill/>
                  </a:ln>
                  <a:solidFill>
                    <a:srgbClr val="030F3B"/>
                  </a:solidFill>
                  <a:effectLst/>
                  <a:uLnTx/>
                  <a:uFillTx/>
                  <a:cs typeface="Poppins" pitchFamily="2" charset="77"/>
                </a:rPr>
                <a:t>im</a:t>
              </a:r>
              <a:r>
                <a:rPr kumimoji="0" lang="en-US" sz="1100" b="0" i="0" u="none" strike="noStrike" kern="0" cap="none" spc="0" normalizeH="0" baseline="0" noProof="0">
                  <a:ln>
                    <a:noFill/>
                  </a:ln>
                  <a:solidFill>
                    <a:srgbClr val="030F3B"/>
                  </a:solidFill>
                  <a:effectLst/>
                  <a:uLnTx/>
                  <a:uFillTx/>
                  <a:cs typeface="Poppins" pitchFamily="2" charset="77"/>
                </a:rPr>
                <a:t> </a:t>
              </a:r>
              <a:r>
                <a:rPr kumimoji="0" lang="en-US" sz="1100" b="0" i="0" u="none" strike="noStrike" kern="0" cap="none" spc="0" normalizeH="0" baseline="0" noProof="0" err="1">
                  <a:ln>
                    <a:noFill/>
                  </a:ln>
                  <a:solidFill>
                    <a:srgbClr val="030F3B"/>
                  </a:solidFill>
                  <a:effectLst/>
                  <a:uLnTx/>
                  <a:uFillTx/>
                  <a:cs typeface="Poppins" pitchFamily="2" charset="77"/>
                </a:rPr>
                <a:t>Frühstadium</a:t>
              </a:r>
              <a:endParaRPr kumimoji="0" lang="en-US" sz="1100" b="0" i="0" u="none" strike="noStrike" kern="0" cap="none" spc="0" normalizeH="0" baseline="0" noProof="0">
                <a:ln>
                  <a:noFill/>
                </a:ln>
                <a:solidFill>
                  <a:srgbClr val="030F3B"/>
                </a:solidFill>
                <a:effectLst/>
                <a:uLnTx/>
                <a:uFillTx/>
                <a:cs typeface="Poppins" pitchFamily="2" charset="77"/>
              </a:endParaRPr>
            </a:p>
          </p:txBody>
        </p:sp>
        <p:sp>
          <p:nvSpPr>
            <p:cNvPr id="460" name="TextBox 9">
              <a:extLst>
                <a:ext uri="{FF2B5EF4-FFF2-40B4-BE49-F238E27FC236}">
                  <a16:creationId xmlns:a16="http://schemas.microsoft.com/office/drawing/2014/main" id="{4CB3D0DD-3EAC-E7A0-38DF-E99FE38E9F96}"/>
                </a:ext>
              </a:extLst>
            </p:cNvPr>
            <p:cNvSpPr txBox="1"/>
            <p:nvPr/>
          </p:nvSpPr>
          <p:spPr>
            <a:xfrm>
              <a:off x="1100455" y="2403115"/>
              <a:ext cx="3240000" cy="576000"/>
            </a:xfrm>
            <a:prstGeom prst="roundRect">
              <a:avLst/>
            </a:prstGeom>
            <a:solidFill>
              <a:srgbClr val="FFFFFF"/>
            </a:solidFill>
            <a:ln w="19050">
              <a:solidFill>
                <a:srgbClr val="00D1CC"/>
              </a:solidFill>
            </a:ln>
          </p:spPr>
          <p:txBody>
            <a:bodyPr wrap="square" lIns="0" tIns="0" rIns="0" bIns="0" rtlCol="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030F3B"/>
                  </a:solidFill>
                  <a:effectLst/>
                  <a:uLnTx/>
                  <a:uFillTx/>
                  <a:cs typeface="Poppins" pitchFamily="2" charset="77"/>
                </a:rPr>
                <a:t>Ernährungs-Schulung</a:t>
              </a:r>
              <a:endParaRPr kumimoji="0" lang="en-US" sz="1100" b="0" i="0" u="none" strike="noStrike" kern="0" cap="none" spc="0" normalizeH="0" baseline="0" noProof="0">
                <a:ln>
                  <a:noFill/>
                </a:ln>
                <a:solidFill>
                  <a:srgbClr val="030F3B"/>
                </a:solidFill>
                <a:effectLst/>
                <a:uLnTx/>
                <a:uFillTx/>
                <a:cs typeface="Poppins" pitchFamily="2" charset="77"/>
              </a:endParaRPr>
            </a:p>
          </p:txBody>
        </p:sp>
        <p:sp>
          <p:nvSpPr>
            <p:cNvPr id="461" name="TextBox 10">
              <a:extLst>
                <a:ext uri="{FF2B5EF4-FFF2-40B4-BE49-F238E27FC236}">
                  <a16:creationId xmlns:a16="http://schemas.microsoft.com/office/drawing/2014/main" id="{496D9C0C-2F56-E4B2-B94A-7EEB96162839}"/>
                </a:ext>
              </a:extLst>
            </p:cNvPr>
            <p:cNvSpPr txBox="1"/>
            <p:nvPr/>
          </p:nvSpPr>
          <p:spPr>
            <a:xfrm>
              <a:off x="487363" y="3199799"/>
              <a:ext cx="3240000" cy="576000"/>
            </a:xfrm>
            <a:prstGeom prst="roundRect">
              <a:avLst/>
            </a:prstGeom>
            <a:solidFill>
              <a:srgbClr val="FFFFFF"/>
            </a:solidFill>
            <a:ln w="19050">
              <a:solidFill>
                <a:srgbClr val="00D1CC"/>
              </a:solidFill>
            </a:ln>
          </p:spPr>
          <p:txBody>
            <a:bodyPr wrap="square" lIns="0" tIns="0" rIns="0" bIns="0" rtlCol="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a:ln>
                    <a:noFill/>
                  </a:ln>
                  <a:solidFill>
                    <a:srgbClr val="030F3B"/>
                  </a:solidFill>
                  <a:effectLst/>
                  <a:uLnTx/>
                  <a:uFillTx/>
                  <a:cs typeface="Poppins" pitchFamily="2" charset="77"/>
                </a:rPr>
                <a:t>Monitoring des </a:t>
              </a:r>
              <a:r>
                <a:rPr kumimoji="0" lang="en-US" sz="1100" b="0" i="0" u="none" strike="noStrike" kern="0" cap="none" spc="0" normalizeH="0" baseline="0" noProof="0" err="1">
                  <a:ln>
                    <a:noFill/>
                  </a:ln>
                  <a:solidFill>
                    <a:srgbClr val="030F3B"/>
                  </a:solidFill>
                  <a:effectLst/>
                  <a:uLnTx/>
                  <a:uFillTx/>
                  <a:cs typeface="Poppins" pitchFamily="2" charset="77"/>
                </a:rPr>
                <a:t>Körpergewichts</a:t>
              </a:r>
              <a:endParaRPr kumimoji="0" lang="en-US" sz="1100" b="0" i="0" u="none" strike="noStrike" kern="0" cap="none" spc="0" normalizeH="0" baseline="0" noProof="0">
                <a:ln>
                  <a:noFill/>
                </a:ln>
                <a:solidFill>
                  <a:srgbClr val="030F3B"/>
                </a:solidFill>
                <a:effectLst/>
                <a:uLnTx/>
                <a:uFillTx/>
                <a:cs typeface="Poppins" pitchFamily="2" charset="77"/>
              </a:endParaRPr>
            </a:p>
          </p:txBody>
        </p:sp>
        <p:sp>
          <p:nvSpPr>
            <p:cNvPr id="462" name="TextBox 11">
              <a:extLst>
                <a:ext uri="{FF2B5EF4-FFF2-40B4-BE49-F238E27FC236}">
                  <a16:creationId xmlns:a16="http://schemas.microsoft.com/office/drawing/2014/main" id="{F7CC1D1A-3E39-C581-7F10-282507EF50B2}"/>
                </a:ext>
              </a:extLst>
            </p:cNvPr>
            <p:cNvSpPr txBox="1"/>
            <p:nvPr/>
          </p:nvSpPr>
          <p:spPr>
            <a:xfrm>
              <a:off x="478948" y="3996483"/>
              <a:ext cx="3240000" cy="576000"/>
            </a:xfrm>
            <a:prstGeom prst="roundRect">
              <a:avLst/>
            </a:prstGeom>
            <a:solidFill>
              <a:srgbClr val="FFFFFF"/>
            </a:solidFill>
            <a:ln w="19050">
              <a:solidFill>
                <a:srgbClr val="00D1CC"/>
              </a:solidFill>
            </a:ln>
          </p:spPr>
          <p:txBody>
            <a:bodyPr wrap="square" lIns="0" tIns="0" rIns="0" bIns="0" rtlCol="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030F3B"/>
                  </a:solidFill>
                  <a:effectLst/>
                  <a:uLnTx/>
                  <a:uFillTx/>
                  <a:cs typeface="Poppins" pitchFamily="2" charset="77"/>
                </a:rPr>
                <a:t>Strategien</a:t>
              </a:r>
              <a:r>
                <a:rPr kumimoji="0" lang="en-US" sz="1100" b="0" i="0" u="none" strike="noStrike" kern="0" cap="none" spc="0" normalizeH="0" baseline="0" noProof="0">
                  <a:ln>
                    <a:noFill/>
                  </a:ln>
                  <a:solidFill>
                    <a:srgbClr val="030F3B"/>
                  </a:solidFill>
                  <a:effectLst/>
                  <a:uLnTx/>
                  <a:uFillTx/>
                  <a:cs typeface="Poppins" pitchFamily="2" charset="77"/>
                </a:rPr>
                <a:t> für </a:t>
              </a:r>
              <a:r>
                <a:rPr kumimoji="0" lang="en-US" sz="1100" b="0" i="0" u="none" strike="noStrike" kern="0" cap="none" spc="0" normalizeH="0" baseline="0" noProof="0" err="1">
                  <a:ln>
                    <a:noFill/>
                  </a:ln>
                  <a:solidFill>
                    <a:srgbClr val="030F3B"/>
                  </a:solidFill>
                  <a:effectLst/>
                  <a:uLnTx/>
                  <a:uFillTx/>
                  <a:cs typeface="Poppins" pitchFamily="2" charset="77"/>
                </a:rPr>
                <a:t>psychosoziale</a:t>
              </a:r>
              <a:r>
                <a:rPr kumimoji="0" lang="en-US" sz="1100" b="0" i="0" u="none" strike="noStrike" kern="0" cap="none" spc="0" normalizeH="0" baseline="0" noProof="0">
                  <a:ln>
                    <a:noFill/>
                  </a:ln>
                  <a:solidFill>
                    <a:srgbClr val="030F3B"/>
                  </a:solidFill>
                  <a:effectLst/>
                  <a:uLnTx/>
                  <a:uFillTx/>
                  <a:cs typeface="Poppins" pitchFamily="2" charset="77"/>
                </a:rPr>
                <a:t> </a:t>
              </a:r>
              <a:r>
                <a:rPr kumimoji="0" lang="en-US" sz="1100" b="0" i="0" u="none" strike="noStrike" kern="0" cap="none" spc="0" normalizeH="0" baseline="0" noProof="0" err="1">
                  <a:ln>
                    <a:noFill/>
                  </a:ln>
                  <a:solidFill>
                    <a:srgbClr val="030F3B"/>
                  </a:solidFill>
                  <a:effectLst/>
                  <a:uLnTx/>
                  <a:uFillTx/>
                  <a:cs typeface="Poppins" pitchFamily="2" charset="77"/>
                </a:rPr>
                <a:t>Unterstützung</a:t>
              </a:r>
              <a:endParaRPr kumimoji="0" lang="en-US" sz="1100" b="0" i="0" u="none" strike="noStrike" kern="0" cap="none" spc="0" normalizeH="0" baseline="0" noProof="0">
                <a:ln>
                  <a:noFill/>
                </a:ln>
                <a:solidFill>
                  <a:srgbClr val="030F3B"/>
                </a:solidFill>
                <a:effectLst/>
                <a:uLnTx/>
                <a:uFillTx/>
                <a:cs typeface="Poppins" pitchFamily="2" charset="77"/>
              </a:endParaRPr>
            </a:p>
          </p:txBody>
        </p:sp>
        <p:sp>
          <p:nvSpPr>
            <p:cNvPr id="463" name="TextBox 12">
              <a:extLst>
                <a:ext uri="{FF2B5EF4-FFF2-40B4-BE49-F238E27FC236}">
                  <a16:creationId xmlns:a16="http://schemas.microsoft.com/office/drawing/2014/main" id="{0E66062A-B900-6289-AA19-88F72422D0E6}"/>
                </a:ext>
              </a:extLst>
            </p:cNvPr>
            <p:cNvSpPr txBox="1"/>
            <p:nvPr/>
          </p:nvSpPr>
          <p:spPr>
            <a:xfrm>
              <a:off x="1100455" y="4793167"/>
              <a:ext cx="3240000" cy="576000"/>
            </a:xfrm>
            <a:prstGeom prst="roundRect">
              <a:avLst/>
            </a:prstGeom>
            <a:solidFill>
              <a:srgbClr val="FFFFFF"/>
            </a:solidFill>
            <a:ln w="19050">
              <a:solidFill>
                <a:srgbClr val="00D1CC"/>
              </a:solidFill>
            </a:ln>
          </p:spPr>
          <p:txBody>
            <a:bodyPr wrap="square" lIns="0" tIns="0" rIns="0" bIns="0" rtlCol="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030F3B"/>
                  </a:solidFill>
                  <a:effectLst/>
                  <a:uLnTx/>
                  <a:uFillTx/>
                  <a:cs typeface="Poppins" pitchFamily="2" charset="77"/>
                </a:rPr>
                <a:t>Bewusstsein</a:t>
              </a:r>
              <a:r>
                <a:rPr kumimoji="0" lang="en-US" sz="1100" b="0" i="0" u="none" strike="noStrike" kern="0" cap="none" spc="0" normalizeH="0" baseline="0" noProof="0">
                  <a:ln>
                    <a:noFill/>
                  </a:ln>
                  <a:solidFill>
                    <a:srgbClr val="030F3B"/>
                  </a:solidFill>
                  <a:effectLst/>
                  <a:uLnTx/>
                  <a:uFillTx/>
                  <a:cs typeface="Poppins" pitchFamily="2" charset="77"/>
                </a:rPr>
                <a:t> für </a:t>
              </a:r>
              <a:r>
                <a:rPr kumimoji="0" lang="en-US" sz="1100" b="0" i="0" u="none" strike="noStrike" kern="0" cap="none" spc="0" normalizeH="0" baseline="0" noProof="0" err="1">
                  <a:ln>
                    <a:noFill/>
                  </a:ln>
                  <a:solidFill>
                    <a:srgbClr val="030F3B"/>
                  </a:solidFill>
                  <a:effectLst/>
                  <a:uLnTx/>
                  <a:uFillTx/>
                  <a:cs typeface="Poppins" pitchFamily="2" charset="77"/>
                </a:rPr>
                <a:t>Symptome</a:t>
              </a:r>
              <a:r>
                <a:rPr kumimoji="0" lang="en-US" sz="1100" b="0" i="0" u="none" strike="noStrike" kern="0" cap="none" spc="0" normalizeH="0" baseline="0" noProof="0">
                  <a:ln>
                    <a:noFill/>
                  </a:ln>
                  <a:solidFill>
                    <a:srgbClr val="030F3B"/>
                  </a:solidFill>
                  <a:effectLst/>
                  <a:uLnTx/>
                  <a:uFillTx/>
                  <a:cs typeface="Poppins" pitchFamily="2" charset="77"/>
                </a:rPr>
                <a:t> und das </a:t>
              </a:r>
              <a:r>
                <a:rPr kumimoji="0" lang="en-US" sz="1100" b="0" i="0" u="none" strike="noStrike" kern="0" cap="none" spc="0" normalizeH="0" baseline="0" noProof="0" err="1">
                  <a:ln>
                    <a:noFill/>
                  </a:ln>
                  <a:solidFill>
                    <a:srgbClr val="030F3B"/>
                  </a:solidFill>
                  <a:effectLst/>
                  <a:uLnTx/>
                  <a:uFillTx/>
                  <a:cs typeface="Poppins" pitchFamily="2" charset="77"/>
                </a:rPr>
                <a:t>Risiko</a:t>
              </a:r>
              <a:r>
                <a:rPr kumimoji="0" lang="en-US" sz="1100" b="0" i="0" u="none" strike="noStrike" kern="0" cap="none" spc="0" normalizeH="0" baseline="0" noProof="0">
                  <a:ln>
                    <a:noFill/>
                  </a:ln>
                  <a:solidFill>
                    <a:srgbClr val="030F3B"/>
                  </a:solidFill>
                  <a:effectLst/>
                  <a:uLnTx/>
                  <a:uFillTx/>
                  <a:cs typeface="Poppins" pitchFamily="2" charset="77"/>
                </a:rPr>
                <a:t> von DKA</a:t>
              </a:r>
            </a:p>
          </p:txBody>
        </p:sp>
        <p:sp>
          <p:nvSpPr>
            <p:cNvPr id="464" name="TextBox 13">
              <a:extLst>
                <a:ext uri="{FF2B5EF4-FFF2-40B4-BE49-F238E27FC236}">
                  <a16:creationId xmlns:a16="http://schemas.microsoft.com/office/drawing/2014/main" id="{E16E0BD2-2F11-EF7D-7A66-B30C9106F2E6}"/>
                </a:ext>
              </a:extLst>
            </p:cNvPr>
            <p:cNvSpPr txBox="1"/>
            <p:nvPr/>
          </p:nvSpPr>
          <p:spPr>
            <a:xfrm>
              <a:off x="4473619" y="5589850"/>
              <a:ext cx="3240000" cy="576000"/>
            </a:xfrm>
            <a:prstGeom prst="roundRect">
              <a:avLst/>
            </a:prstGeom>
            <a:solidFill>
              <a:srgbClr val="FFFFFF"/>
            </a:solidFill>
            <a:ln w="19050">
              <a:solidFill>
                <a:srgbClr val="00D1CC"/>
              </a:solidFill>
            </a:ln>
          </p:spPr>
          <p:txBody>
            <a:bodyPr wrap="square" lIns="0" tIns="0" rIns="0" bIns="0" rtlCol="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030F3B"/>
                  </a:solidFill>
                  <a:effectLst/>
                  <a:uLnTx/>
                  <a:uFillTx/>
                  <a:cs typeface="Poppins" pitchFamily="2" charset="77"/>
                </a:rPr>
                <a:t>Kontinuierliches</a:t>
              </a:r>
              <a:r>
                <a:rPr kumimoji="0" lang="en-US" sz="1100" b="0" i="0" u="none" strike="noStrike" kern="0" cap="none" spc="0" normalizeH="0" baseline="0" noProof="0">
                  <a:ln>
                    <a:noFill/>
                  </a:ln>
                  <a:solidFill>
                    <a:srgbClr val="030F3B"/>
                  </a:solidFill>
                  <a:effectLst/>
                  <a:uLnTx/>
                  <a:uFillTx/>
                  <a:cs typeface="Poppins" pitchFamily="2" charset="77"/>
                </a:rPr>
                <a:t> </a:t>
              </a:r>
              <a:r>
                <a:rPr kumimoji="0" lang="en-US" sz="1100" b="0" i="0" u="none" strike="noStrike" kern="0" cap="none" spc="0" normalizeH="0" baseline="0" noProof="0" err="1">
                  <a:ln>
                    <a:noFill/>
                  </a:ln>
                  <a:solidFill>
                    <a:srgbClr val="030F3B"/>
                  </a:solidFill>
                  <a:effectLst/>
                  <a:uLnTx/>
                  <a:uFillTx/>
                  <a:cs typeface="Poppins" pitchFamily="2" charset="77"/>
                </a:rPr>
                <a:t>Glukose</a:t>
              </a:r>
              <a:r>
                <a:rPr kumimoji="0" lang="en-US" sz="1100" b="0" i="0" u="none" strike="noStrike" kern="0" cap="none" spc="0" normalizeH="0" baseline="0" noProof="0">
                  <a:ln>
                    <a:noFill/>
                  </a:ln>
                  <a:solidFill>
                    <a:srgbClr val="030F3B"/>
                  </a:solidFill>
                  <a:effectLst/>
                  <a:uLnTx/>
                  <a:uFillTx/>
                  <a:cs typeface="Poppins" pitchFamily="2" charset="77"/>
                </a:rPr>
                <a:t>-Monitoring</a:t>
              </a:r>
            </a:p>
          </p:txBody>
        </p:sp>
        <p:sp>
          <p:nvSpPr>
            <p:cNvPr id="465" name="TextBox 14">
              <a:extLst>
                <a:ext uri="{FF2B5EF4-FFF2-40B4-BE49-F238E27FC236}">
                  <a16:creationId xmlns:a16="http://schemas.microsoft.com/office/drawing/2014/main" id="{15725D53-EEAE-5A27-C462-1E93A1143326}"/>
                </a:ext>
              </a:extLst>
            </p:cNvPr>
            <p:cNvSpPr txBox="1"/>
            <p:nvPr/>
          </p:nvSpPr>
          <p:spPr>
            <a:xfrm>
              <a:off x="7835897" y="2403774"/>
              <a:ext cx="3240000" cy="576000"/>
            </a:xfrm>
            <a:prstGeom prst="roundRect">
              <a:avLst/>
            </a:prstGeom>
            <a:solidFill>
              <a:srgbClr val="FFFFFF"/>
            </a:solidFill>
            <a:ln w="19050">
              <a:solidFill>
                <a:srgbClr val="00D1CC"/>
              </a:solidFill>
            </a:ln>
          </p:spPr>
          <p:txBody>
            <a:bodyPr wrap="square" lIns="0" tIns="0" rIns="0" bIns="0" rtlCol="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030F3B"/>
                  </a:solidFill>
                  <a:effectLst/>
                  <a:uLnTx/>
                  <a:uFillTx/>
                  <a:cs typeface="Poppins" pitchFamily="2" charset="77"/>
                </a:rPr>
                <a:t>Gesunde</a:t>
              </a:r>
              <a:r>
                <a:rPr kumimoji="0" lang="en-US" sz="1100" b="0" i="0" u="none" strike="noStrike" kern="0" cap="none" spc="0" normalizeH="0" baseline="0" noProof="0">
                  <a:ln>
                    <a:noFill/>
                  </a:ln>
                  <a:solidFill>
                    <a:srgbClr val="030F3B"/>
                  </a:solidFill>
                  <a:effectLst/>
                  <a:uLnTx/>
                  <a:uFillTx/>
                  <a:cs typeface="Poppins" pitchFamily="2" charset="77"/>
                </a:rPr>
                <a:t> </a:t>
              </a:r>
              <a:r>
                <a:rPr kumimoji="0" lang="en-US" sz="1100" b="0" i="0" u="none" strike="noStrike" kern="0" cap="none" spc="0" normalizeH="0" baseline="0" noProof="0" err="1">
                  <a:ln>
                    <a:noFill/>
                  </a:ln>
                  <a:solidFill>
                    <a:srgbClr val="030F3B"/>
                  </a:solidFill>
                  <a:effectLst/>
                  <a:uLnTx/>
                  <a:uFillTx/>
                  <a:cs typeface="Poppins" pitchFamily="2" charset="77"/>
                </a:rPr>
                <a:t>Verhaltensweisen</a:t>
              </a:r>
              <a:endParaRPr kumimoji="0" lang="en-US" sz="1100" b="0" i="0" u="none" strike="noStrike" kern="0" cap="none" spc="0" normalizeH="0" baseline="0" noProof="0">
                <a:ln>
                  <a:noFill/>
                </a:ln>
                <a:solidFill>
                  <a:srgbClr val="030F3B"/>
                </a:solidFill>
                <a:effectLst/>
                <a:uLnTx/>
                <a:uFillTx/>
                <a:cs typeface="Poppins" pitchFamily="2" charset="77"/>
              </a:endParaRPr>
            </a:p>
          </p:txBody>
        </p:sp>
        <p:sp>
          <p:nvSpPr>
            <p:cNvPr id="466" name="TextBox 15">
              <a:extLst>
                <a:ext uri="{FF2B5EF4-FFF2-40B4-BE49-F238E27FC236}">
                  <a16:creationId xmlns:a16="http://schemas.microsoft.com/office/drawing/2014/main" id="{BBC55DFE-4F4B-F155-F50B-30D11FBA4CA1}"/>
                </a:ext>
              </a:extLst>
            </p:cNvPr>
            <p:cNvSpPr txBox="1"/>
            <p:nvPr/>
          </p:nvSpPr>
          <p:spPr>
            <a:xfrm>
              <a:off x="8473687" y="3200293"/>
              <a:ext cx="3240000" cy="576000"/>
            </a:xfrm>
            <a:prstGeom prst="roundRect">
              <a:avLst/>
            </a:prstGeom>
            <a:solidFill>
              <a:srgbClr val="FFFFFF"/>
            </a:solidFill>
            <a:ln w="19050">
              <a:solidFill>
                <a:srgbClr val="00D1CC"/>
              </a:solidFill>
            </a:ln>
          </p:spPr>
          <p:txBody>
            <a:bodyPr wrap="square" lIns="0" tIns="0" rIns="0" bIns="0" rtlCol="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a:ln>
                    <a:noFill/>
                  </a:ln>
                  <a:solidFill>
                    <a:srgbClr val="030F3B"/>
                  </a:solidFill>
                  <a:effectLst/>
                  <a:uLnTx/>
                  <a:uFillTx/>
                  <a:cs typeface="Poppins" pitchFamily="2" charset="77"/>
                </a:rPr>
                <a:t>Management </a:t>
              </a:r>
              <a:r>
                <a:rPr kumimoji="0" lang="en-US" sz="1100" b="0" i="0" u="none" strike="noStrike" kern="0" cap="none" spc="0" normalizeH="0" baseline="0" noProof="0" err="1">
                  <a:ln>
                    <a:noFill/>
                  </a:ln>
                  <a:solidFill>
                    <a:srgbClr val="030F3B"/>
                  </a:solidFill>
                  <a:effectLst/>
                  <a:uLnTx/>
                  <a:uFillTx/>
                  <a:cs typeface="Poppins" pitchFamily="2" charset="77"/>
                </a:rPr>
                <a:t>während</a:t>
              </a:r>
              <a:r>
                <a:rPr kumimoji="0" lang="en-US" sz="1100" b="0" i="0" u="none" strike="noStrike" kern="0" cap="none" spc="0" normalizeH="0" baseline="0" noProof="0">
                  <a:ln>
                    <a:noFill/>
                  </a:ln>
                  <a:solidFill>
                    <a:srgbClr val="030F3B"/>
                  </a:solidFill>
                  <a:effectLst/>
                  <a:uLnTx/>
                  <a:uFillTx/>
                  <a:cs typeface="Poppins" pitchFamily="2" charset="77"/>
                </a:rPr>
                <a:t> der </a:t>
              </a:r>
              <a:r>
                <a:rPr kumimoji="0" lang="en-US" sz="1100" b="0" i="0" u="none" strike="noStrike" kern="0" cap="none" spc="0" normalizeH="0" baseline="0" noProof="0" err="1">
                  <a:ln>
                    <a:noFill/>
                  </a:ln>
                  <a:solidFill>
                    <a:srgbClr val="030F3B"/>
                  </a:solidFill>
                  <a:effectLst/>
                  <a:uLnTx/>
                  <a:uFillTx/>
                  <a:cs typeface="Poppins" pitchFamily="2" charset="77"/>
                </a:rPr>
                <a:t>Schwangerschaft</a:t>
              </a:r>
              <a:endParaRPr kumimoji="0" lang="en-US" sz="1100" b="0" i="0" u="none" strike="noStrike" kern="0" cap="none" spc="0" normalizeH="0" baseline="0" noProof="0">
                <a:ln>
                  <a:noFill/>
                </a:ln>
                <a:solidFill>
                  <a:srgbClr val="030F3B"/>
                </a:solidFill>
                <a:effectLst/>
                <a:uLnTx/>
                <a:uFillTx/>
                <a:cs typeface="Poppins" pitchFamily="2" charset="77"/>
              </a:endParaRPr>
            </a:p>
          </p:txBody>
        </p:sp>
        <p:sp>
          <p:nvSpPr>
            <p:cNvPr id="467" name="TextBox 16">
              <a:extLst>
                <a:ext uri="{FF2B5EF4-FFF2-40B4-BE49-F238E27FC236}">
                  <a16:creationId xmlns:a16="http://schemas.microsoft.com/office/drawing/2014/main" id="{2736EFD4-1813-71C7-8304-AD951878E0F9}"/>
                </a:ext>
              </a:extLst>
            </p:cNvPr>
            <p:cNvSpPr txBox="1"/>
            <p:nvPr/>
          </p:nvSpPr>
          <p:spPr>
            <a:xfrm>
              <a:off x="8473687" y="3996812"/>
              <a:ext cx="3240000" cy="576000"/>
            </a:xfrm>
            <a:prstGeom prst="roundRect">
              <a:avLst/>
            </a:prstGeom>
            <a:solidFill>
              <a:srgbClr val="FFFFFF"/>
            </a:solidFill>
            <a:ln w="19050">
              <a:solidFill>
                <a:srgbClr val="00D1CC"/>
              </a:solidFill>
            </a:ln>
          </p:spPr>
          <p:txBody>
            <a:bodyPr wrap="square" lIns="0" tIns="0" rIns="0" bIns="0" rtlCol="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030F3B"/>
                  </a:solidFill>
                  <a:effectLst/>
                  <a:uLnTx/>
                  <a:uFillTx/>
                  <a:cs typeface="Poppins" pitchFamily="2" charset="77"/>
                </a:rPr>
                <a:t>Spätkomplikationen</a:t>
              </a:r>
              <a:endParaRPr kumimoji="0" lang="en-US" sz="1100" b="0" i="0" u="none" strike="noStrike" kern="0" cap="none" spc="0" normalizeH="0" baseline="0" noProof="0">
                <a:ln>
                  <a:noFill/>
                </a:ln>
                <a:solidFill>
                  <a:srgbClr val="030F3B"/>
                </a:solidFill>
                <a:effectLst/>
                <a:uLnTx/>
                <a:uFillTx/>
                <a:cs typeface="Poppins" pitchFamily="2" charset="77"/>
              </a:endParaRPr>
            </a:p>
          </p:txBody>
        </p:sp>
        <p:sp>
          <p:nvSpPr>
            <p:cNvPr id="468" name="TextBox 17">
              <a:extLst>
                <a:ext uri="{FF2B5EF4-FFF2-40B4-BE49-F238E27FC236}">
                  <a16:creationId xmlns:a16="http://schemas.microsoft.com/office/drawing/2014/main" id="{151627C7-5F77-935B-0358-A48C56E19857}"/>
                </a:ext>
              </a:extLst>
            </p:cNvPr>
            <p:cNvSpPr txBox="1"/>
            <p:nvPr/>
          </p:nvSpPr>
          <p:spPr>
            <a:xfrm>
              <a:off x="7835897" y="4793331"/>
              <a:ext cx="3240000" cy="576000"/>
            </a:xfrm>
            <a:prstGeom prst="roundRect">
              <a:avLst/>
            </a:prstGeom>
            <a:solidFill>
              <a:srgbClr val="FFFFFF"/>
            </a:solidFill>
            <a:ln w="19050">
              <a:solidFill>
                <a:srgbClr val="00D1CC"/>
              </a:solidFill>
            </a:ln>
          </p:spPr>
          <p:txBody>
            <a:bodyPr wrap="square" lIns="0" tIns="0" rIns="0" bIns="0" rtlCol="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030F3B"/>
                  </a:solidFill>
                  <a:effectLst/>
                  <a:uLnTx/>
                  <a:uFillTx/>
                  <a:cs typeface="Poppins" pitchFamily="2" charset="77"/>
                </a:rPr>
                <a:t>Vorstellung</a:t>
              </a:r>
              <a:r>
                <a:rPr kumimoji="0" lang="en-US" sz="1100" b="0" i="0" u="none" strike="noStrike" kern="0" cap="none" spc="0" normalizeH="0" baseline="0" noProof="0">
                  <a:ln>
                    <a:noFill/>
                  </a:ln>
                  <a:solidFill>
                    <a:srgbClr val="030F3B"/>
                  </a:solidFill>
                  <a:effectLst/>
                  <a:uLnTx/>
                  <a:uFillTx/>
                  <a:cs typeface="Poppins" pitchFamily="2" charset="77"/>
                </a:rPr>
                <a:t> von Insulin</a:t>
              </a:r>
            </a:p>
          </p:txBody>
        </p:sp>
        <p:grpSp>
          <p:nvGrpSpPr>
            <p:cNvPr id="469" name="Gruppo 52">
              <a:extLst>
                <a:ext uri="{FF2B5EF4-FFF2-40B4-BE49-F238E27FC236}">
                  <a16:creationId xmlns:a16="http://schemas.microsoft.com/office/drawing/2014/main" id="{E593687C-6F0D-03B0-A165-D1132129527D}"/>
                </a:ext>
              </a:extLst>
            </p:cNvPr>
            <p:cNvGrpSpPr/>
            <p:nvPr/>
          </p:nvGrpSpPr>
          <p:grpSpPr>
            <a:xfrm>
              <a:off x="4836000" y="2460194"/>
              <a:ext cx="2520000" cy="2520000"/>
              <a:chOff x="4836000" y="2460194"/>
              <a:chExt cx="2520000" cy="2520000"/>
            </a:xfrm>
          </p:grpSpPr>
          <p:grpSp>
            <p:nvGrpSpPr>
              <p:cNvPr id="481" name="Elemento grafico 7">
                <a:extLst>
                  <a:ext uri="{FF2B5EF4-FFF2-40B4-BE49-F238E27FC236}">
                    <a16:creationId xmlns:a16="http://schemas.microsoft.com/office/drawing/2014/main" id="{C402ABA6-CD68-0C1E-B060-3C3326DC6CE2}"/>
                  </a:ext>
                </a:extLst>
              </p:cNvPr>
              <p:cNvGrpSpPr>
                <a:grpSpLocks noChangeAspect="1"/>
              </p:cNvGrpSpPr>
              <p:nvPr/>
            </p:nvGrpSpPr>
            <p:grpSpPr>
              <a:xfrm>
                <a:off x="5323688" y="3115462"/>
                <a:ext cx="1544624" cy="1209465"/>
                <a:chOff x="5342107" y="4352698"/>
                <a:chExt cx="170323" cy="135838"/>
              </a:xfrm>
              <a:solidFill>
                <a:srgbClr val="030F3B"/>
              </a:solidFill>
            </p:grpSpPr>
            <p:grpSp>
              <p:nvGrpSpPr>
                <p:cNvPr id="483" name="Elemento grafico 7">
                  <a:extLst>
                    <a:ext uri="{FF2B5EF4-FFF2-40B4-BE49-F238E27FC236}">
                      <a16:creationId xmlns:a16="http://schemas.microsoft.com/office/drawing/2014/main" id="{25CDD91E-90E2-6BDA-43F3-EED92603A16A}"/>
                    </a:ext>
                  </a:extLst>
                </p:cNvPr>
                <p:cNvGrpSpPr/>
                <p:nvPr/>
              </p:nvGrpSpPr>
              <p:grpSpPr>
                <a:xfrm>
                  <a:off x="5389816" y="4352698"/>
                  <a:ext cx="76305" cy="58286"/>
                  <a:chOff x="5389816" y="4352698"/>
                  <a:chExt cx="76305" cy="58286"/>
                </a:xfrm>
                <a:grpFill/>
              </p:grpSpPr>
              <p:sp>
                <p:nvSpPr>
                  <p:cNvPr id="506" name="Figura a mano libera: forma 2170">
                    <a:extLst>
                      <a:ext uri="{FF2B5EF4-FFF2-40B4-BE49-F238E27FC236}">
                        <a16:creationId xmlns:a16="http://schemas.microsoft.com/office/drawing/2014/main" id="{13920D3D-1BBC-88A5-8455-0F369B879C00}"/>
                      </a:ext>
                    </a:extLst>
                  </p:cNvPr>
                  <p:cNvSpPr/>
                  <p:nvPr/>
                </p:nvSpPr>
                <p:spPr>
                  <a:xfrm>
                    <a:off x="5389816" y="4352698"/>
                    <a:ext cx="58331" cy="47793"/>
                  </a:xfrm>
                  <a:custGeom>
                    <a:avLst/>
                    <a:gdLst>
                      <a:gd name="connsiteX0" fmla="*/ 12363 w 58331"/>
                      <a:gd name="connsiteY0" fmla="*/ 47778 h 47793"/>
                      <a:gd name="connsiteX1" fmla="*/ 10523 w 58331"/>
                      <a:gd name="connsiteY1" fmla="*/ 47368 h 47793"/>
                      <a:gd name="connsiteX2" fmla="*/ 8059 w 58331"/>
                      <a:gd name="connsiteY2" fmla="*/ 43490 h 47793"/>
                      <a:gd name="connsiteX3" fmla="*/ 8059 w 58331"/>
                      <a:gd name="connsiteY3" fmla="*/ 39050 h 47793"/>
                      <a:gd name="connsiteX4" fmla="*/ 6569 w 58331"/>
                      <a:gd name="connsiteY4" fmla="*/ 39050 h 47793"/>
                      <a:gd name="connsiteX5" fmla="*/ 0 w 58331"/>
                      <a:gd name="connsiteY5" fmla="*/ 32481 h 47793"/>
                      <a:gd name="connsiteX6" fmla="*/ 0 w 58331"/>
                      <a:gd name="connsiteY6" fmla="*/ 6569 h 47793"/>
                      <a:gd name="connsiteX7" fmla="*/ 6569 w 58331"/>
                      <a:gd name="connsiteY7" fmla="*/ 0 h 47793"/>
                      <a:gd name="connsiteX8" fmla="*/ 51763 w 58331"/>
                      <a:gd name="connsiteY8" fmla="*/ 0 h 47793"/>
                      <a:gd name="connsiteX9" fmla="*/ 58332 w 58331"/>
                      <a:gd name="connsiteY9" fmla="*/ 6569 h 47793"/>
                      <a:gd name="connsiteX10" fmla="*/ 58332 w 58331"/>
                      <a:gd name="connsiteY10" fmla="*/ 32481 h 47793"/>
                      <a:gd name="connsiteX11" fmla="*/ 51763 w 58331"/>
                      <a:gd name="connsiteY11" fmla="*/ 39050 h 47793"/>
                      <a:gd name="connsiteX12" fmla="*/ 24467 w 58331"/>
                      <a:gd name="connsiteY12" fmla="*/ 39050 h 47793"/>
                      <a:gd name="connsiteX13" fmla="*/ 15085 w 58331"/>
                      <a:gd name="connsiteY13" fmla="*/ 46805 h 47793"/>
                      <a:gd name="connsiteX14" fmla="*/ 12363 w 58331"/>
                      <a:gd name="connsiteY14" fmla="*/ 47794 h 47793"/>
                      <a:gd name="connsiteX15" fmla="*/ 6584 w 58331"/>
                      <a:gd name="connsiteY15" fmla="*/ 4607 h 47793"/>
                      <a:gd name="connsiteX16" fmla="*/ 4638 w 58331"/>
                      <a:gd name="connsiteY16" fmla="*/ 6554 h 47793"/>
                      <a:gd name="connsiteX17" fmla="*/ 4638 w 58331"/>
                      <a:gd name="connsiteY17" fmla="*/ 32466 h 47793"/>
                      <a:gd name="connsiteX18" fmla="*/ 6584 w 58331"/>
                      <a:gd name="connsiteY18" fmla="*/ 34412 h 47793"/>
                      <a:gd name="connsiteX19" fmla="*/ 10371 w 58331"/>
                      <a:gd name="connsiteY19" fmla="*/ 34412 h 47793"/>
                      <a:gd name="connsiteX20" fmla="*/ 12682 w 58331"/>
                      <a:gd name="connsiteY20" fmla="*/ 36723 h 47793"/>
                      <a:gd name="connsiteX21" fmla="*/ 12682 w 58331"/>
                      <a:gd name="connsiteY21" fmla="*/ 42791 h 47793"/>
                      <a:gd name="connsiteX22" fmla="*/ 22171 w 58331"/>
                      <a:gd name="connsiteY22" fmla="*/ 34944 h 47793"/>
                      <a:gd name="connsiteX23" fmla="*/ 23646 w 58331"/>
                      <a:gd name="connsiteY23" fmla="*/ 34412 h 47793"/>
                      <a:gd name="connsiteX24" fmla="*/ 51778 w 58331"/>
                      <a:gd name="connsiteY24" fmla="*/ 34412 h 47793"/>
                      <a:gd name="connsiteX25" fmla="*/ 53724 w 58331"/>
                      <a:gd name="connsiteY25" fmla="*/ 32466 h 47793"/>
                      <a:gd name="connsiteX26" fmla="*/ 53724 w 58331"/>
                      <a:gd name="connsiteY26" fmla="*/ 6554 h 47793"/>
                      <a:gd name="connsiteX27" fmla="*/ 51778 w 58331"/>
                      <a:gd name="connsiteY27" fmla="*/ 4607 h 47793"/>
                      <a:gd name="connsiteX28" fmla="*/ 6584 w 58331"/>
                      <a:gd name="connsiteY28" fmla="*/ 4607 h 4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331" h="47793">
                        <a:moveTo>
                          <a:pt x="12363" y="47778"/>
                        </a:moveTo>
                        <a:cubicBezTo>
                          <a:pt x="11739" y="47778"/>
                          <a:pt x="11116" y="47642"/>
                          <a:pt x="10523" y="47368"/>
                        </a:cubicBezTo>
                        <a:cubicBezTo>
                          <a:pt x="9002" y="46653"/>
                          <a:pt x="8059" y="45163"/>
                          <a:pt x="8059" y="43490"/>
                        </a:cubicBezTo>
                        <a:lnTo>
                          <a:pt x="8059" y="39050"/>
                        </a:lnTo>
                        <a:lnTo>
                          <a:pt x="6569" y="39050"/>
                        </a:lnTo>
                        <a:cubicBezTo>
                          <a:pt x="2950" y="39050"/>
                          <a:pt x="0" y="36100"/>
                          <a:pt x="0" y="32481"/>
                        </a:cubicBezTo>
                        <a:lnTo>
                          <a:pt x="0" y="6569"/>
                        </a:lnTo>
                        <a:cubicBezTo>
                          <a:pt x="0" y="2950"/>
                          <a:pt x="2950" y="0"/>
                          <a:pt x="6569" y="0"/>
                        </a:cubicBezTo>
                        <a:lnTo>
                          <a:pt x="51763" y="0"/>
                        </a:lnTo>
                        <a:cubicBezTo>
                          <a:pt x="55382" y="0"/>
                          <a:pt x="58332" y="2950"/>
                          <a:pt x="58332" y="6569"/>
                        </a:cubicBezTo>
                        <a:lnTo>
                          <a:pt x="58332" y="32481"/>
                        </a:lnTo>
                        <a:cubicBezTo>
                          <a:pt x="58332" y="36100"/>
                          <a:pt x="55382" y="39050"/>
                          <a:pt x="51763" y="39050"/>
                        </a:cubicBezTo>
                        <a:lnTo>
                          <a:pt x="24467" y="39050"/>
                        </a:lnTo>
                        <a:lnTo>
                          <a:pt x="15085" y="46805"/>
                        </a:lnTo>
                        <a:cubicBezTo>
                          <a:pt x="14294" y="47459"/>
                          <a:pt x="13336" y="47794"/>
                          <a:pt x="12363" y="47794"/>
                        </a:cubicBezTo>
                        <a:close/>
                        <a:moveTo>
                          <a:pt x="6584" y="4607"/>
                        </a:moveTo>
                        <a:cubicBezTo>
                          <a:pt x="5505" y="4607"/>
                          <a:pt x="4638" y="5489"/>
                          <a:pt x="4638" y="6554"/>
                        </a:cubicBezTo>
                        <a:lnTo>
                          <a:pt x="4638" y="32466"/>
                        </a:lnTo>
                        <a:cubicBezTo>
                          <a:pt x="4638" y="33545"/>
                          <a:pt x="5520" y="34412"/>
                          <a:pt x="6584" y="34412"/>
                        </a:cubicBezTo>
                        <a:lnTo>
                          <a:pt x="10371" y="34412"/>
                        </a:lnTo>
                        <a:cubicBezTo>
                          <a:pt x="11648" y="34412"/>
                          <a:pt x="12682" y="35446"/>
                          <a:pt x="12682" y="36723"/>
                        </a:cubicBezTo>
                        <a:lnTo>
                          <a:pt x="12682" y="42791"/>
                        </a:lnTo>
                        <a:lnTo>
                          <a:pt x="22171" y="34944"/>
                        </a:lnTo>
                        <a:cubicBezTo>
                          <a:pt x="22581" y="34610"/>
                          <a:pt x="23098" y="34412"/>
                          <a:pt x="23646" y="34412"/>
                        </a:cubicBezTo>
                        <a:lnTo>
                          <a:pt x="51778" y="34412"/>
                        </a:lnTo>
                        <a:cubicBezTo>
                          <a:pt x="52858" y="34412"/>
                          <a:pt x="53724" y="33530"/>
                          <a:pt x="53724" y="32466"/>
                        </a:cubicBezTo>
                        <a:lnTo>
                          <a:pt x="53724" y="6554"/>
                        </a:lnTo>
                        <a:cubicBezTo>
                          <a:pt x="53724" y="5474"/>
                          <a:pt x="52842" y="4607"/>
                          <a:pt x="51778" y="4607"/>
                        </a:cubicBezTo>
                        <a:lnTo>
                          <a:pt x="6584" y="4607"/>
                        </a:ln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507" name="Figura a mano libera: forma 2171">
                    <a:extLst>
                      <a:ext uri="{FF2B5EF4-FFF2-40B4-BE49-F238E27FC236}">
                        <a16:creationId xmlns:a16="http://schemas.microsoft.com/office/drawing/2014/main" id="{DD9BC8CB-0F3B-E4C8-6A6C-8C8AFB54B1DA}"/>
                      </a:ext>
                    </a:extLst>
                  </p:cNvPr>
                  <p:cNvSpPr/>
                  <p:nvPr/>
                </p:nvSpPr>
                <p:spPr>
                  <a:xfrm>
                    <a:off x="5416423" y="4363191"/>
                    <a:ext cx="49698" cy="47793"/>
                  </a:xfrm>
                  <a:custGeom>
                    <a:avLst/>
                    <a:gdLst>
                      <a:gd name="connsiteX0" fmla="*/ 37335 w 49698"/>
                      <a:gd name="connsiteY0" fmla="*/ 47794 h 47793"/>
                      <a:gd name="connsiteX1" fmla="*/ 34613 w 49698"/>
                      <a:gd name="connsiteY1" fmla="*/ 46805 h 47793"/>
                      <a:gd name="connsiteX2" fmla="*/ 25231 w 49698"/>
                      <a:gd name="connsiteY2" fmla="*/ 39050 h 47793"/>
                      <a:gd name="connsiteX3" fmla="*/ 6238 w 49698"/>
                      <a:gd name="connsiteY3" fmla="*/ 39050 h 47793"/>
                      <a:gd name="connsiteX4" fmla="*/ 186 w 49698"/>
                      <a:gd name="connsiteY4" fmla="*/ 35036 h 47793"/>
                      <a:gd name="connsiteX5" fmla="*/ 1418 w 49698"/>
                      <a:gd name="connsiteY5" fmla="*/ 32010 h 47793"/>
                      <a:gd name="connsiteX6" fmla="*/ 4444 w 49698"/>
                      <a:gd name="connsiteY6" fmla="*/ 33241 h 47793"/>
                      <a:gd name="connsiteX7" fmla="*/ 6238 w 49698"/>
                      <a:gd name="connsiteY7" fmla="*/ 34427 h 47793"/>
                      <a:gd name="connsiteX8" fmla="*/ 26067 w 49698"/>
                      <a:gd name="connsiteY8" fmla="*/ 34427 h 47793"/>
                      <a:gd name="connsiteX9" fmla="*/ 27542 w 49698"/>
                      <a:gd name="connsiteY9" fmla="*/ 34960 h 47793"/>
                      <a:gd name="connsiteX10" fmla="*/ 37031 w 49698"/>
                      <a:gd name="connsiteY10" fmla="*/ 42806 h 47793"/>
                      <a:gd name="connsiteX11" fmla="*/ 37031 w 49698"/>
                      <a:gd name="connsiteY11" fmla="*/ 36739 h 47793"/>
                      <a:gd name="connsiteX12" fmla="*/ 39342 w 49698"/>
                      <a:gd name="connsiteY12" fmla="*/ 34427 h 47793"/>
                      <a:gd name="connsiteX13" fmla="*/ 43129 w 49698"/>
                      <a:gd name="connsiteY13" fmla="*/ 34427 h 47793"/>
                      <a:gd name="connsiteX14" fmla="*/ 45075 w 49698"/>
                      <a:gd name="connsiteY14" fmla="*/ 32481 h 47793"/>
                      <a:gd name="connsiteX15" fmla="*/ 45075 w 49698"/>
                      <a:gd name="connsiteY15" fmla="*/ 6569 h 47793"/>
                      <a:gd name="connsiteX16" fmla="*/ 43129 w 49698"/>
                      <a:gd name="connsiteY16" fmla="*/ 4623 h 47793"/>
                      <a:gd name="connsiteX17" fmla="*/ 38081 w 49698"/>
                      <a:gd name="connsiteY17" fmla="*/ 4623 h 47793"/>
                      <a:gd name="connsiteX18" fmla="*/ 35769 w 49698"/>
                      <a:gd name="connsiteY18" fmla="*/ 2311 h 47793"/>
                      <a:gd name="connsiteX19" fmla="*/ 38081 w 49698"/>
                      <a:gd name="connsiteY19" fmla="*/ 0 h 47793"/>
                      <a:gd name="connsiteX20" fmla="*/ 43129 w 49698"/>
                      <a:gd name="connsiteY20" fmla="*/ 0 h 47793"/>
                      <a:gd name="connsiteX21" fmla="*/ 49698 w 49698"/>
                      <a:gd name="connsiteY21" fmla="*/ 6569 h 47793"/>
                      <a:gd name="connsiteX22" fmla="*/ 49698 w 49698"/>
                      <a:gd name="connsiteY22" fmla="*/ 32481 h 47793"/>
                      <a:gd name="connsiteX23" fmla="*/ 43129 w 49698"/>
                      <a:gd name="connsiteY23" fmla="*/ 39050 h 47793"/>
                      <a:gd name="connsiteX24" fmla="*/ 41639 w 49698"/>
                      <a:gd name="connsiteY24" fmla="*/ 39050 h 47793"/>
                      <a:gd name="connsiteX25" fmla="*/ 41639 w 49698"/>
                      <a:gd name="connsiteY25" fmla="*/ 43490 h 47793"/>
                      <a:gd name="connsiteX26" fmla="*/ 39175 w 49698"/>
                      <a:gd name="connsiteY26" fmla="*/ 47368 h 47793"/>
                      <a:gd name="connsiteX27" fmla="*/ 37335 w 49698"/>
                      <a:gd name="connsiteY27" fmla="*/ 47779 h 4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698" h="47793">
                        <a:moveTo>
                          <a:pt x="37335" y="47794"/>
                        </a:moveTo>
                        <a:cubicBezTo>
                          <a:pt x="36362" y="47794"/>
                          <a:pt x="35404" y="47459"/>
                          <a:pt x="34613" y="46805"/>
                        </a:cubicBezTo>
                        <a:lnTo>
                          <a:pt x="25231" y="39050"/>
                        </a:lnTo>
                        <a:lnTo>
                          <a:pt x="6238" y="39050"/>
                        </a:lnTo>
                        <a:cubicBezTo>
                          <a:pt x="3592" y="39050"/>
                          <a:pt x="1220" y="37469"/>
                          <a:pt x="186" y="35036"/>
                        </a:cubicBezTo>
                        <a:cubicBezTo>
                          <a:pt x="-316" y="33865"/>
                          <a:pt x="232" y="32511"/>
                          <a:pt x="1418" y="32010"/>
                        </a:cubicBezTo>
                        <a:cubicBezTo>
                          <a:pt x="2589" y="31508"/>
                          <a:pt x="3942" y="32070"/>
                          <a:pt x="4444" y="33241"/>
                        </a:cubicBezTo>
                        <a:cubicBezTo>
                          <a:pt x="4748" y="33971"/>
                          <a:pt x="5463" y="34427"/>
                          <a:pt x="6238" y="34427"/>
                        </a:cubicBezTo>
                        <a:lnTo>
                          <a:pt x="26067" y="34427"/>
                        </a:lnTo>
                        <a:cubicBezTo>
                          <a:pt x="26600" y="34427"/>
                          <a:pt x="27116" y="34610"/>
                          <a:pt x="27542" y="34960"/>
                        </a:cubicBezTo>
                        <a:lnTo>
                          <a:pt x="37031" y="42806"/>
                        </a:lnTo>
                        <a:lnTo>
                          <a:pt x="37031" y="36739"/>
                        </a:lnTo>
                        <a:cubicBezTo>
                          <a:pt x="37031" y="35461"/>
                          <a:pt x="38065" y="34427"/>
                          <a:pt x="39342" y="34427"/>
                        </a:cubicBezTo>
                        <a:lnTo>
                          <a:pt x="43129" y="34427"/>
                        </a:lnTo>
                        <a:cubicBezTo>
                          <a:pt x="44208" y="34427"/>
                          <a:pt x="45075" y="33545"/>
                          <a:pt x="45075" y="32481"/>
                        </a:cubicBezTo>
                        <a:lnTo>
                          <a:pt x="45075" y="6569"/>
                        </a:lnTo>
                        <a:cubicBezTo>
                          <a:pt x="45075" y="5489"/>
                          <a:pt x="44194" y="4623"/>
                          <a:pt x="43129" y="4623"/>
                        </a:cubicBezTo>
                        <a:lnTo>
                          <a:pt x="38081" y="4623"/>
                        </a:lnTo>
                        <a:cubicBezTo>
                          <a:pt x="36803" y="4623"/>
                          <a:pt x="35769" y="3589"/>
                          <a:pt x="35769" y="2311"/>
                        </a:cubicBezTo>
                        <a:cubicBezTo>
                          <a:pt x="35769" y="1034"/>
                          <a:pt x="36803" y="0"/>
                          <a:pt x="38081" y="0"/>
                        </a:cubicBezTo>
                        <a:lnTo>
                          <a:pt x="43129" y="0"/>
                        </a:lnTo>
                        <a:cubicBezTo>
                          <a:pt x="46748" y="0"/>
                          <a:pt x="49698" y="2950"/>
                          <a:pt x="49698" y="6569"/>
                        </a:cubicBezTo>
                        <a:lnTo>
                          <a:pt x="49698" y="32481"/>
                        </a:lnTo>
                        <a:cubicBezTo>
                          <a:pt x="49698" y="36100"/>
                          <a:pt x="46748" y="39050"/>
                          <a:pt x="43129" y="39050"/>
                        </a:cubicBezTo>
                        <a:lnTo>
                          <a:pt x="41639" y="39050"/>
                        </a:lnTo>
                        <a:lnTo>
                          <a:pt x="41639" y="43490"/>
                        </a:lnTo>
                        <a:cubicBezTo>
                          <a:pt x="41639" y="45163"/>
                          <a:pt x="40696" y="46653"/>
                          <a:pt x="39175" y="47368"/>
                        </a:cubicBezTo>
                        <a:cubicBezTo>
                          <a:pt x="38582" y="47642"/>
                          <a:pt x="37959" y="47779"/>
                          <a:pt x="37335" y="47779"/>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nvGrpSpPr>
                <p:cNvPr id="484" name="Elemento grafico 7">
                  <a:extLst>
                    <a:ext uri="{FF2B5EF4-FFF2-40B4-BE49-F238E27FC236}">
                      <a16:creationId xmlns:a16="http://schemas.microsoft.com/office/drawing/2014/main" id="{3B2F3338-9902-2274-DC1C-8B20D32DDFB9}"/>
                    </a:ext>
                  </a:extLst>
                </p:cNvPr>
                <p:cNvGrpSpPr/>
                <p:nvPr/>
              </p:nvGrpSpPr>
              <p:grpSpPr>
                <a:xfrm>
                  <a:off x="5342107" y="4369517"/>
                  <a:ext cx="170323" cy="119020"/>
                  <a:chOff x="5342107" y="4369517"/>
                  <a:chExt cx="170323" cy="119020"/>
                </a:xfrm>
                <a:grpFill/>
              </p:grpSpPr>
              <p:grpSp>
                <p:nvGrpSpPr>
                  <p:cNvPr id="485" name="Elemento grafico 7">
                    <a:extLst>
                      <a:ext uri="{FF2B5EF4-FFF2-40B4-BE49-F238E27FC236}">
                        <a16:creationId xmlns:a16="http://schemas.microsoft.com/office/drawing/2014/main" id="{A50F892D-6D0E-8D59-58EB-1920E274B7D9}"/>
                      </a:ext>
                    </a:extLst>
                  </p:cNvPr>
                  <p:cNvGrpSpPr/>
                  <p:nvPr/>
                </p:nvGrpSpPr>
                <p:grpSpPr>
                  <a:xfrm>
                    <a:off x="5342107" y="4369517"/>
                    <a:ext cx="59046" cy="119020"/>
                    <a:chOff x="5342107" y="4369517"/>
                    <a:chExt cx="59046" cy="119020"/>
                  </a:xfrm>
                  <a:grpFill/>
                </p:grpSpPr>
                <p:sp>
                  <p:nvSpPr>
                    <p:cNvPr id="499" name="Figura a mano libera: forma 2174">
                      <a:extLst>
                        <a:ext uri="{FF2B5EF4-FFF2-40B4-BE49-F238E27FC236}">
                          <a16:creationId xmlns:a16="http://schemas.microsoft.com/office/drawing/2014/main" id="{5B138335-BC11-5091-6D1E-D1510C13BE0F}"/>
                        </a:ext>
                      </a:extLst>
                    </p:cNvPr>
                    <p:cNvSpPr/>
                    <p:nvPr/>
                  </p:nvSpPr>
                  <p:spPr>
                    <a:xfrm>
                      <a:off x="5371279" y="4437748"/>
                      <a:ext cx="29874" cy="50789"/>
                    </a:xfrm>
                    <a:custGeom>
                      <a:avLst/>
                      <a:gdLst>
                        <a:gd name="connsiteX0" fmla="*/ 27569 w 29874"/>
                        <a:gd name="connsiteY0" fmla="*/ 50774 h 50789"/>
                        <a:gd name="connsiteX1" fmla="*/ 25288 w 29874"/>
                        <a:gd name="connsiteY1" fmla="*/ 48813 h 50789"/>
                        <a:gd name="connsiteX2" fmla="*/ 19358 w 29874"/>
                        <a:gd name="connsiteY2" fmla="*/ 8987 h 50789"/>
                        <a:gd name="connsiteX3" fmla="*/ 14294 w 29874"/>
                        <a:gd name="connsiteY3" fmla="*/ 4623 h 50789"/>
                        <a:gd name="connsiteX4" fmla="*/ 2311 w 29874"/>
                        <a:gd name="connsiteY4" fmla="*/ 4623 h 50789"/>
                        <a:gd name="connsiteX5" fmla="*/ 0 w 29874"/>
                        <a:gd name="connsiteY5" fmla="*/ 2311 h 50789"/>
                        <a:gd name="connsiteX6" fmla="*/ 2311 w 29874"/>
                        <a:gd name="connsiteY6" fmla="*/ 0 h 50789"/>
                        <a:gd name="connsiteX7" fmla="*/ 14294 w 29874"/>
                        <a:gd name="connsiteY7" fmla="*/ 0 h 50789"/>
                        <a:gd name="connsiteX8" fmla="*/ 23920 w 29874"/>
                        <a:gd name="connsiteY8" fmla="*/ 8303 h 50789"/>
                        <a:gd name="connsiteX9" fmla="*/ 29850 w 29874"/>
                        <a:gd name="connsiteY9" fmla="*/ 48144 h 50789"/>
                        <a:gd name="connsiteX10" fmla="*/ 27904 w 29874"/>
                        <a:gd name="connsiteY10" fmla="*/ 50759 h 50789"/>
                        <a:gd name="connsiteX11" fmla="*/ 27569 w 29874"/>
                        <a:gd name="connsiteY11" fmla="*/ 50789 h 5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74" h="50789">
                          <a:moveTo>
                            <a:pt x="27569" y="50774"/>
                          </a:moveTo>
                          <a:cubicBezTo>
                            <a:pt x="26444" y="50774"/>
                            <a:pt x="25456" y="49953"/>
                            <a:pt x="25288" y="48813"/>
                          </a:cubicBezTo>
                          <a:lnTo>
                            <a:pt x="19358" y="8987"/>
                          </a:lnTo>
                          <a:cubicBezTo>
                            <a:pt x="18993" y="6493"/>
                            <a:pt x="16803" y="4623"/>
                            <a:pt x="14294" y="4623"/>
                          </a:cubicBezTo>
                          <a:lnTo>
                            <a:pt x="2311" y="4623"/>
                          </a:lnTo>
                          <a:cubicBezTo>
                            <a:pt x="1034" y="4623"/>
                            <a:pt x="0" y="3589"/>
                            <a:pt x="0" y="2311"/>
                          </a:cubicBezTo>
                          <a:cubicBezTo>
                            <a:pt x="0" y="1034"/>
                            <a:pt x="1034" y="0"/>
                            <a:pt x="2311" y="0"/>
                          </a:cubicBezTo>
                          <a:lnTo>
                            <a:pt x="14294" y="0"/>
                          </a:lnTo>
                          <a:cubicBezTo>
                            <a:pt x="19084" y="0"/>
                            <a:pt x="23220" y="3573"/>
                            <a:pt x="23920" y="8303"/>
                          </a:cubicBezTo>
                          <a:lnTo>
                            <a:pt x="29850" y="48144"/>
                          </a:lnTo>
                          <a:cubicBezTo>
                            <a:pt x="30033" y="49406"/>
                            <a:pt x="29166" y="50577"/>
                            <a:pt x="27904" y="50759"/>
                          </a:cubicBezTo>
                          <a:cubicBezTo>
                            <a:pt x="27782" y="50774"/>
                            <a:pt x="27676" y="50789"/>
                            <a:pt x="27569" y="50789"/>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500" name="Figura a mano libera: forma 2175">
                      <a:extLst>
                        <a:ext uri="{FF2B5EF4-FFF2-40B4-BE49-F238E27FC236}">
                          <a16:creationId xmlns:a16="http://schemas.microsoft.com/office/drawing/2014/main" id="{82203241-2B9D-6A6E-F75B-A6776113E1B5}"/>
                        </a:ext>
                      </a:extLst>
                    </p:cNvPr>
                    <p:cNvSpPr/>
                    <p:nvPr/>
                  </p:nvSpPr>
                  <p:spPr>
                    <a:xfrm>
                      <a:off x="5350446" y="4395626"/>
                      <a:ext cx="48599" cy="46714"/>
                    </a:xfrm>
                    <a:custGeom>
                      <a:avLst/>
                      <a:gdLst>
                        <a:gd name="connsiteX0" fmla="*/ 40874 w 48599"/>
                        <a:gd name="connsiteY0" fmla="*/ 46714 h 46714"/>
                        <a:gd name="connsiteX1" fmla="*/ 24619 w 48599"/>
                        <a:gd name="connsiteY1" fmla="*/ 46714 h 46714"/>
                        <a:gd name="connsiteX2" fmla="*/ 15616 w 48599"/>
                        <a:gd name="connsiteY2" fmla="*/ 39643 h 46714"/>
                        <a:gd name="connsiteX3" fmla="*/ 12575 w 48599"/>
                        <a:gd name="connsiteY3" fmla="*/ 27204 h 46714"/>
                        <a:gd name="connsiteX4" fmla="*/ 14263 w 48599"/>
                        <a:gd name="connsiteY4" fmla="*/ 24406 h 46714"/>
                        <a:gd name="connsiteX5" fmla="*/ 17061 w 48599"/>
                        <a:gd name="connsiteY5" fmla="*/ 26094 h 46714"/>
                        <a:gd name="connsiteX6" fmla="*/ 20102 w 48599"/>
                        <a:gd name="connsiteY6" fmla="*/ 38533 h 46714"/>
                        <a:gd name="connsiteX7" fmla="*/ 24634 w 48599"/>
                        <a:gd name="connsiteY7" fmla="*/ 42091 h 46714"/>
                        <a:gd name="connsiteX8" fmla="*/ 40890 w 48599"/>
                        <a:gd name="connsiteY8" fmla="*/ 42091 h 46714"/>
                        <a:gd name="connsiteX9" fmla="*/ 43977 w 48599"/>
                        <a:gd name="connsiteY9" fmla="*/ 39004 h 46714"/>
                        <a:gd name="connsiteX10" fmla="*/ 40890 w 48599"/>
                        <a:gd name="connsiteY10" fmla="*/ 35918 h 46714"/>
                        <a:gd name="connsiteX11" fmla="*/ 27964 w 48599"/>
                        <a:gd name="connsiteY11" fmla="*/ 35918 h 46714"/>
                        <a:gd name="connsiteX12" fmla="*/ 25714 w 48599"/>
                        <a:gd name="connsiteY12" fmla="*/ 34123 h 46714"/>
                        <a:gd name="connsiteX13" fmla="*/ 20315 w 48599"/>
                        <a:gd name="connsiteY13" fmla="*/ 10736 h 46714"/>
                        <a:gd name="connsiteX14" fmla="*/ 12651 w 48599"/>
                        <a:gd name="connsiteY14" fmla="*/ 4638 h 46714"/>
                        <a:gd name="connsiteX15" fmla="*/ 10674 w 48599"/>
                        <a:gd name="connsiteY15" fmla="*/ 4638 h 46714"/>
                        <a:gd name="connsiteX16" fmla="*/ 6280 w 48599"/>
                        <a:gd name="connsiteY16" fmla="*/ 6523 h 46714"/>
                        <a:gd name="connsiteX17" fmla="*/ 4622 w 48599"/>
                        <a:gd name="connsiteY17" fmla="*/ 11009 h 46714"/>
                        <a:gd name="connsiteX18" fmla="*/ 2433 w 48599"/>
                        <a:gd name="connsiteY18" fmla="*/ 13427 h 46714"/>
                        <a:gd name="connsiteX19" fmla="*/ 15 w 48599"/>
                        <a:gd name="connsiteY19" fmla="*/ 11238 h 46714"/>
                        <a:gd name="connsiteX20" fmla="*/ 2935 w 48599"/>
                        <a:gd name="connsiteY20" fmla="*/ 3330 h 46714"/>
                        <a:gd name="connsiteX21" fmla="*/ 10674 w 48599"/>
                        <a:gd name="connsiteY21" fmla="*/ 0 h 46714"/>
                        <a:gd name="connsiteX22" fmla="*/ 12651 w 48599"/>
                        <a:gd name="connsiteY22" fmla="*/ 0 h 46714"/>
                        <a:gd name="connsiteX23" fmla="*/ 24816 w 48599"/>
                        <a:gd name="connsiteY23" fmla="*/ 9671 h 46714"/>
                        <a:gd name="connsiteX24" fmla="*/ 29804 w 48599"/>
                        <a:gd name="connsiteY24" fmla="*/ 31280 h 46714"/>
                        <a:gd name="connsiteX25" fmla="*/ 40890 w 48599"/>
                        <a:gd name="connsiteY25" fmla="*/ 31280 h 46714"/>
                        <a:gd name="connsiteX26" fmla="*/ 48599 w 48599"/>
                        <a:gd name="connsiteY26" fmla="*/ 38989 h 46714"/>
                        <a:gd name="connsiteX27" fmla="*/ 40890 w 48599"/>
                        <a:gd name="connsiteY27" fmla="*/ 46699 h 4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599" h="46714">
                          <a:moveTo>
                            <a:pt x="40874" y="46714"/>
                          </a:moveTo>
                          <a:lnTo>
                            <a:pt x="24619" y="46714"/>
                          </a:lnTo>
                          <a:cubicBezTo>
                            <a:pt x="20331" y="46714"/>
                            <a:pt x="16636" y="43810"/>
                            <a:pt x="15616" y="39643"/>
                          </a:cubicBezTo>
                          <a:lnTo>
                            <a:pt x="12575" y="27204"/>
                          </a:lnTo>
                          <a:cubicBezTo>
                            <a:pt x="12271" y="25972"/>
                            <a:pt x="13031" y="24710"/>
                            <a:pt x="14263" y="24406"/>
                          </a:cubicBezTo>
                          <a:cubicBezTo>
                            <a:pt x="15495" y="24102"/>
                            <a:pt x="16757" y="24862"/>
                            <a:pt x="17061" y="26094"/>
                          </a:cubicBezTo>
                          <a:lnTo>
                            <a:pt x="20102" y="38533"/>
                          </a:lnTo>
                          <a:cubicBezTo>
                            <a:pt x="20619" y="40631"/>
                            <a:pt x="22475" y="42091"/>
                            <a:pt x="24634" y="42091"/>
                          </a:cubicBezTo>
                          <a:lnTo>
                            <a:pt x="40890" y="42091"/>
                          </a:lnTo>
                          <a:cubicBezTo>
                            <a:pt x="42593" y="42091"/>
                            <a:pt x="43977" y="40708"/>
                            <a:pt x="43977" y="39004"/>
                          </a:cubicBezTo>
                          <a:cubicBezTo>
                            <a:pt x="43977" y="37301"/>
                            <a:pt x="42593" y="35918"/>
                            <a:pt x="40890" y="35918"/>
                          </a:cubicBezTo>
                          <a:lnTo>
                            <a:pt x="27964" y="35918"/>
                          </a:lnTo>
                          <a:cubicBezTo>
                            <a:pt x="26885" y="35918"/>
                            <a:pt x="25957" y="35172"/>
                            <a:pt x="25714" y="34123"/>
                          </a:cubicBezTo>
                          <a:lnTo>
                            <a:pt x="20315" y="10736"/>
                          </a:lnTo>
                          <a:cubicBezTo>
                            <a:pt x="19494" y="7147"/>
                            <a:pt x="16331" y="4638"/>
                            <a:pt x="12651" y="4638"/>
                          </a:cubicBezTo>
                          <a:lnTo>
                            <a:pt x="10674" y="4638"/>
                          </a:lnTo>
                          <a:cubicBezTo>
                            <a:pt x="9002" y="4638"/>
                            <a:pt x="7436" y="5307"/>
                            <a:pt x="6280" y="6523"/>
                          </a:cubicBezTo>
                          <a:cubicBezTo>
                            <a:pt x="5124" y="7740"/>
                            <a:pt x="4531" y="9337"/>
                            <a:pt x="4622" y="11009"/>
                          </a:cubicBezTo>
                          <a:cubicBezTo>
                            <a:pt x="4683" y="12287"/>
                            <a:pt x="3710" y="13366"/>
                            <a:pt x="2433" y="13427"/>
                          </a:cubicBezTo>
                          <a:cubicBezTo>
                            <a:pt x="1140" y="13473"/>
                            <a:pt x="76" y="12515"/>
                            <a:pt x="15" y="11238"/>
                          </a:cubicBezTo>
                          <a:cubicBezTo>
                            <a:pt x="-137" y="8287"/>
                            <a:pt x="897" y="5474"/>
                            <a:pt x="2935" y="3330"/>
                          </a:cubicBezTo>
                          <a:cubicBezTo>
                            <a:pt x="4972" y="1186"/>
                            <a:pt x="7724" y="0"/>
                            <a:pt x="10674" y="0"/>
                          </a:cubicBezTo>
                          <a:lnTo>
                            <a:pt x="12651" y="0"/>
                          </a:lnTo>
                          <a:cubicBezTo>
                            <a:pt x="18491" y="0"/>
                            <a:pt x="23494" y="3984"/>
                            <a:pt x="24816" y="9671"/>
                          </a:cubicBezTo>
                          <a:lnTo>
                            <a:pt x="29804" y="31280"/>
                          </a:lnTo>
                          <a:lnTo>
                            <a:pt x="40890" y="31280"/>
                          </a:lnTo>
                          <a:cubicBezTo>
                            <a:pt x="45132" y="31280"/>
                            <a:pt x="48599" y="34731"/>
                            <a:pt x="48599" y="38989"/>
                          </a:cubicBezTo>
                          <a:cubicBezTo>
                            <a:pt x="48599" y="43247"/>
                            <a:pt x="45148" y="46699"/>
                            <a:pt x="40890" y="46699"/>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501" name="Figura a mano libera: forma 2176">
                      <a:extLst>
                        <a:ext uri="{FF2B5EF4-FFF2-40B4-BE49-F238E27FC236}">
                          <a16:creationId xmlns:a16="http://schemas.microsoft.com/office/drawing/2014/main" id="{EB72F585-2C5E-84EF-626E-EEB623462690}"/>
                        </a:ext>
                      </a:extLst>
                    </p:cNvPr>
                    <p:cNvSpPr/>
                    <p:nvPr/>
                  </p:nvSpPr>
                  <p:spPr>
                    <a:xfrm>
                      <a:off x="5350537" y="4369517"/>
                      <a:ext cx="23265" cy="23265"/>
                    </a:xfrm>
                    <a:custGeom>
                      <a:avLst/>
                      <a:gdLst>
                        <a:gd name="connsiteX0" fmla="*/ 11633 w 23265"/>
                        <a:gd name="connsiteY0" fmla="*/ 23266 h 23265"/>
                        <a:gd name="connsiteX1" fmla="*/ 0 w 23265"/>
                        <a:gd name="connsiteY1" fmla="*/ 11633 h 23265"/>
                        <a:gd name="connsiteX2" fmla="*/ 11633 w 23265"/>
                        <a:gd name="connsiteY2" fmla="*/ 0 h 23265"/>
                        <a:gd name="connsiteX3" fmla="*/ 23266 w 23265"/>
                        <a:gd name="connsiteY3" fmla="*/ 11633 h 23265"/>
                        <a:gd name="connsiteX4" fmla="*/ 11633 w 23265"/>
                        <a:gd name="connsiteY4" fmla="*/ 23266 h 23265"/>
                        <a:gd name="connsiteX5" fmla="*/ 11633 w 23265"/>
                        <a:gd name="connsiteY5" fmla="*/ 4608 h 23265"/>
                        <a:gd name="connsiteX6" fmla="*/ 4608 w 23265"/>
                        <a:gd name="connsiteY6" fmla="*/ 11633 h 23265"/>
                        <a:gd name="connsiteX7" fmla="*/ 11633 w 23265"/>
                        <a:gd name="connsiteY7" fmla="*/ 18658 h 23265"/>
                        <a:gd name="connsiteX8" fmla="*/ 18658 w 23265"/>
                        <a:gd name="connsiteY8" fmla="*/ 11633 h 23265"/>
                        <a:gd name="connsiteX9" fmla="*/ 11633 w 23265"/>
                        <a:gd name="connsiteY9" fmla="*/ 4608 h 2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5" h="23265">
                          <a:moveTo>
                            <a:pt x="11633" y="23266"/>
                          </a:moveTo>
                          <a:cubicBezTo>
                            <a:pt x="5216" y="23266"/>
                            <a:pt x="0" y="18050"/>
                            <a:pt x="0" y="11633"/>
                          </a:cubicBezTo>
                          <a:cubicBezTo>
                            <a:pt x="0" y="5216"/>
                            <a:pt x="5216" y="0"/>
                            <a:pt x="11633" y="0"/>
                          </a:cubicBezTo>
                          <a:cubicBezTo>
                            <a:pt x="18050" y="0"/>
                            <a:pt x="23266" y="5216"/>
                            <a:pt x="23266" y="11633"/>
                          </a:cubicBezTo>
                          <a:cubicBezTo>
                            <a:pt x="23266" y="18050"/>
                            <a:pt x="18050" y="23266"/>
                            <a:pt x="11633" y="23266"/>
                          </a:cubicBezTo>
                          <a:close/>
                          <a:moveTo>
                            <a:pt x="11633" y="4608"/>
                          </a:moveTo>
                          <a:cubicBezTo>
                            <a:pt x="7755" y="4608"/>
                            <a:pt x="4608" y="7755"/>
                            <a:pt x="4608" y="11633"/>
                          </a:cubicBezTo>
                          <a:cubicBezTo>
                            <a:pt x="4608" y="15510"/>
                            <a:pt x="7755" y="18658"/>
                            <a:pt x="11633" y="18658"/>
                          </a:cubicBezTo>
                          <a:cubicBezTo>
                            <a:pt x="15510" y="18658"/>
                            <a:pt x="18658" y="15510"/>
                            <a:pt x="18658" y="11633"/>
                          </a:cubicBezTo>
                          <a:cubicBezTo>
                            <a:pt x="18658" y="7755"/>
                            <a:pt x="15510" y="4608"/>
                            <a:pt x="11633" y="4608"/>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nvGrpSpPr>
                    <p:cNvPr id="502" name="Elemento grafico 7">
                      <a:extLst>
                        <a:ext uri="{FF2B5EF4-FFF2-40B4-BE49-F238E27FC236}">
                          <a16:creationId xmlns:a16="http://schemas.microsoft.com/office/drawing/2014/main" id="{67FF8840-286E-56B8-C389-A451A4AA72FE}"/>
                        </a:ext>
                      </a:extLst>
                    </p:cNvPr>
                    <p:cNvGrpSpPr/>
                    <p:nvPr/>
                  </p:nvGrpSpPr>
                  <p:grpSpPr>
                    <a:xfrm>
                      <a:off x="5342107" y="4395650"/>
                      <a:ext cx="41641" cy="92886"/>
                      <a:chOff x="5342107" y="4395650"/>
                      <a:chExt cx="41641" cy="92886"/>
                    </a:xfrm>
                    <a:grpFill/>
                  </p:grpSpPr>
                  <p:sp>
                    <p:nvSpPr>
                      <p:cNvPr id="503" name="Figura a mano libera: forma 2178">
                        <a:extLst>
                          <a:ext uri="{FF2B5EF4-FFF2-40B4-BE49-F238E27FC236}">
                            <a16:creationId xmlns:a16="http://schemas.microsoft.com/office/drawing/2014/main" id="{69DDBA69-4854-827D-D1BC-EF152A67A1CA}"/>
                          </a:ext>
                        </a:extLst>
                      </p:cNvPr>
                      <p:cNvSpPr/>
                      <p:nvPr/>
                    </p:nvSpPr>
                    <p:spPr>
                      <a:xfrm>
                        <a:off x="5342107" y="4395650"/>
                        <a:ext cx="41641" cy="62017"/>
                      </a:xfrm>
                      <a:custGeom>
                        <a:avLst/>
                        <a:gdLst>
                          <a:gd name="connsiteX0" fmla="*/ 39330 w 41641"/>
                          <a:gd name="connsiteY0" fmla="*/ 62018 h 62017"/>
                          <a:gd name="connsiteX1" fmla="*/ 11441 w 41641"/>
                          <a:gd name="connsiteY1" fmla="*/ 62018 h 62017"/>
                          <a:gd name="connsiteX2" fmla="*/ 3884 w 41641"/>
                          <a:gd name="connsiteY2" fmla="*/ 54992 h 62017"/>
                          <a:gd name="connsiteX3" fmla="*/ 6 w 41641"/>
                          <a:gd name="connsiteY3" fmla="*/ 2484 h 62017"/>
                          <a:gd name="connsiteX4" fmla="*/ 2135 w 41641"/>
                          <a:gd name="connsiteY4" fmla="*/ 6 h 62017"/>
                          <a:gd name="connsiteX5" fmla="*/ 4614 w 41641"/>
                          <a:gd name="connsiteY5" fmla="*/ 2135 h 62017"/>
                          <a:gd name="connsiteX6" fmla="*/ 8491 w 41641"/>
                          <a:gd name="connsiteY6" fmla="*/ 54643 h 62017"/>
                          <a:gd name="connsiteX7" fmla="*/ 11441 w 41641"/>
                          <a:gd name="connsiteY7" fmla="*/ 57395 h 62017"/>
                          <a:gd name="connsiteX8" fmla="*/ 39330 w 41641"/>
                          <a:gd name="connsiteY8" fmla="*/ 57395 h 62017"/>
                          <a:gd name="connsiteX9" fmla="*/ 41641 w 41641"/>
                          <a:gd name="connsiteY9" fmla="*/ 59706 h 62017"/>
                          <a:gd name="connsiteX10" fmla="*/ 39330 w 41641"/>
                          <a:gd name="connsiteY10" fmla="*/ 62018 h 6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41" h="62017">
                            <a:moveTo>
                              <a:pt x="39330" y="62018"/>
                            </a:moveTo>
                            <a:lnTo>
                              <a:pt x="11441" y="62018"/>
                            </a:lnTo>
                            <a:cubicBezTo>
                              <a:pt x="7488" y="62018"/>
                              <a:pt x="4173" y="58931"/>
                              <a:pt x="3884" y="54992"/>
                            </a:cubicBezTo>
                            <a:lnTo>
                              <a:pt x="6" y="2484"/>
                            </a:lnTo>
                            <a:cubicBezTo>
                              <a:pt x="-85" y="1207"/>
                              <a:pt x="873" y="112"/>
                              <a:pt x="2135" y="6"/>
                            </a:cubicBezTo>
                            <a:cubicBezTo>
                              <a:pt x="3412" y="-85"/>
                              <a:pt x="4507" y="873"/>
                              <a:pt x="4614" y="2135"/>
                            </a:cubicBezTo>
                            <a:lnTo>
                              <a:pt x="8491" y="54643"/>
                            </a:lnTo>
                            <a:cubicBezTo>
                              <a:pt x="8598" y="56178"/>
                              <a:pt x="9905" y="57395"/>
                              <a:pt x="11441" y="57395"/>
                            </a:cubicBezTo>
                            <a:lnTo>
                              <a:pt x="39330" y="57395"/>
                            </a:lnTo>
                            <a:cubicBezTo>
                              <a:pt x="40607" y="57395"/>
                              <a:pt x="41641" y="58429"/>
                              <a:pt x="41641" y="59706"/>
                            </a:cubicBezTo>
                            <a:cubicBezTo>
                              <a:pt x="41641" y="60984"/>
                              <a:pt x="40607" y="62018"/>
                              <a:pt x="39330" y="62018"/>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504" name="Figura a mano libera: forma 2179">
                        <a:extLst>
                          <a:ext uri="{FF2B5EF4-FFF2-40B4-BE49-F238E27FC236}">
                            <a16:creationId xmlns:a16="http://schemas.microsoft.com/office/drawing/2014/main" id="{ACF40889-7C28-2963-D365-DBFCEF865FAB}"/>
                          </a:ext>
                        </a:extLst>
                      </p:cNvPr>
                      <p:cNvSpPr/>
                      <p:nvPr/>
                    </p:nvSpPr>
                    <p:spPr>
                      <a:xfrm>
                        <a:off x="5348410" y="4461334"/>
                        <a:ext cx="7174" cy="27202"/>
                      </a:xfrm>
                      <a:custGeom>
                        <a:avLst/>
                        <a:gdLst>
                          <a:gd name="connsiteX0" fmla="*/ 2310 w 7174"/>
                          <a:gd name="connsiteY0" fmla="*/ 27187 h 27202"/>
                          <a:gd name="connsiteX1" fmla="*/ 2051 w 7174"/>
                          <a:gd name="connsiteY1" fmla="*/ 27187 h 27202"/>
                          <a:gd name="connsiteX2" fmla="*/ 14 w 7174"/>
                          <a:gd name="connsiteY2" fmla="*/ 24633 h 27202"/>
                          <a:gd name="connsiteX3" fmla="*/ 2568 w 7174"/>
                          <a:gd name="connsiteY3" fmla="*/ 2051 h 27202"/>
                          <a:gd name="connsiteX4" fmla="*/ 5123 w 7174"/>
                          <a:gd name="connsiteY4" fmla="*/ 14 h 27202"/>
                          <a:gd name="connsiteX5" fmla="*/ 7161 w 7174"/>
                          <a:gd name="connsiteY5" fmla="*/ 2568 h 27202"/>
                          <a:gd name="connsiteX6" fmla="*/ 4606 w 7174"/>
                          <a:gd name="connsiteY6" fmla="*/ 25150 h 27202"/>
                          <a:gd name="connsiteX7" fmla="*/ 2310 w 7174"/>
                          <a:gd name="connsiteY7" fmla="*/ 27203 h 2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4" h="27202">
                            <a:moveTo>
                              <a:pt x="2310" y="27187"/>
                            </a:moveTo>
                            <a:cubicBezTo>
                              <a:pt x="2218" y="27187"/>
                              <a:pt x="2142" y="27187"/>
                              <a:pt x="2051" y="27187"/>
                            </a:cubicBezTo>
                            <a:cubicBezTo>
                              <a:pt x="789" y="27051"/>
                              <a:pt x="-123" y="25895"/>
                              <a:pt x="14" y="24633"/>
                            </a:cubicBezTo>
                            <a:lnTo>
                              <a:pt x="2568" y="2051"/>
                            </a:lnTo>
                            <a:cubicBezTo>
                              <a:pt x="2705" y="789"/>
                              <a:pt x="3846" y="-123"/>
                              <a:pt x="5123" y="14"/>
                            </a:cubicBezTo>
                            <a:cubicBezTo>
                              <a:pt x="6385" y="150"/>
                              <a:pt x="7297" y="1306"/>
                              <a:pt x="7161" y="2568"/>
                            </a:cubicBezTo>
                            <a:lnTo>
                              <a:pt x="4606" y="25150"/>
                            </a:lnTo>
                            <a:cubicBezTo>
                              <a:pt x="4469" y="26336"/>
                              <a:pt x="3481" y="27203"/>
                              <a:pt x="2310" y="27203"/>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505" name="Figura a mano libera: forma 2180">
                        <a:extLst>
                          <a:ext uri="{FF2B5EF4-FFF2-40B4-BE49-F238E27FC236}">
                            <a16:creationId xmlns:a16="http://schemas.microsoft.com/office/drawing/2014/main" id="{521F255B-4D53-F881-DDF9-65C266C5A7B7}"/>
                          </a:ext>
                        </a:extLst>
                      </p:cNvPr>
                      <p:cNvSpPr/>
                      <p:nvPr/>
                    </p:nvSpPr>
                    <p:spPr>
                      <a:xfrm>
                        <a:off x="5375234" y="4461319"/>
                        <a:ext cx="7174" cy="27202"/>
                      </a:xfrm>
                      <a:custGeom>
                        <a:avLst/>
                        <a:gdLst>
                          <a:gd name="connsiteX0" fmla="*/ 4865 w 7174"/>
                          <a:gd name="connsiteY0" fmla="*/ 27203 h 27202"/>
                          <a:gd name="connsiteX1" fmla="*/ 2568 w 7174"/>
                          <a:gd name="connsiteY1" fmla="*/ 25150 h 27202"/>
                          <a:gd name="connsiteX2" fmla="*/ 14 w 7174"/>
                          <a:gd name="connsiteY2" fmla="*/ 2569 h 27202"/>
                          <a:gd name="connsiteX3" fmla="*/ 2052 w 7174"/>
                          <a:gd name="connsiteY3" fmla="*/ 14 h 27202"/>
                          <a:gd name="connsiteX4" fmla="*/ 4606 w 7174"/>
                          <a:gd name="connsiteY4" fmla="*/ 2051 h 27202"/>
                          <a:gd name="connsiteX5" fmla="*/ 7161 w 7174"/>
                          <a:gd name="connsiteY5" fmla="*/ 24633 h 27202"/>
                          <a:gd name="connsiteX6" fmla="*/ 5123 w 7174"/>
                          <a:gd name="connsiteY6" fmla="*/ 27188 h 27202"/>
                          <a:gd name="connsiteX7" fmla="*/ 4865 w 7174"/>
                          <a:gd name="connsiteY7" fmla="*/ 27188 h 2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4" h="27202">
                            <a:moveTo>
                              <a:pt x="4865" y="27203"/>
                            </a:moveTo>
                            <a:cubicBezTo>
                              <a:pt x="3709" y="27203"/>
                              <a:pt x="2705" y="26336"/>
                              <a:pt x="2568" y="25150"/>
                            </a:cubicBezTo>
                            <a:lnTo>
                              <a:pt x="14" y="2569"/>
                            </a:lnTo>
                            <a:cubicBezTo>
                              <a:pt x="-123" y="1306"/>
                              <a:pt x="774" y="166"/>
                              <a:pt x="2052" y="14"/>
                            </a:cubicBezTo>
                            <a:cubicBezTo>
                              <a:pt x="3313" y="-123"/>
                              <a:pt x="4454" y="774"/>
                              <a:pt x="4606" y="2051"/>
                            </a:cubicBezTo>
                            <a:lnTo>
                              <a:pt x="7161" y="24633"/>
                            </a:lnTo>
                            <a:cubicBezTo>
                              <a:pt x="7298" y="25895"/>
                              <a:pt x="6400" y="27036"/>
                              <a:pt x="5123" y="27188"/>
                            </a:cubicBezTo>
                            <a:cubicBezTo>
                              <a:pt x="5032" y="27188"/>
                              <a:pt x="4941" y="27188"/>
                              <a:pt x="4865" y="27188"/>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grpSp>
                <p:nvGrpSpPr>
                  <p:cNvPr id="486" name="Elemento grafico 7">
                    <a:extLst>
                      <a:ext uri="{FF2B5EF4-FFF2-40B4-BE49-F238E27FC236}">
                        <a16:creationId xmlns:a16="http://schemas.microsoft.com/office/drawing/2014/main" id="{8EBD6FB7-13D3-0083-348C-ABD1DC064E24}"/>
                      </a:ext>
                    </a:extLst>
                  </p:cNvPr>
                  <p:cNvGrpSpPr/>
                  <p:nvPr/>
                </p:nvGrpSpPr>
                <p:grpSpPr>
                  <a:xfrm>
                    <a:off x="5453354" y="4369517"/>
                    <a:ext cx="59076" cy="119020"/>
                    <a:chOff x="5453354" y="4369517"/>
                    <a:chExt cx="59076" cy="119020"/>
                  </a:xfrm>
                  <a:grpFill/>
                </p:grpSpPr>
                <p:sp>
                  <p:nvSpPr>
                    <p:cNvPr id="492" name="Figura a mano libera: forma 2182">
                      <a:extLst>
                        <a:ext uri="{FF2B5EF4-FFF2-40B4-BE49-F238E27FC236}">
                          <a16:creationId xmlns:a16="http://schemas.microsoft.com/office/drawing/2014/main" id="{EDDBC331-D9DD-8A32-8239-747B419DEC34}"/>
                        </a:ext>
                      </a:extLst>
                    </p:cNvPr>
                    <p:cNvSpPr/>
                    <p:nvPr/>
                  </p:nvSpPr>
                  <p:spPr>
                    <a:xfrm>
                      <a:off x="5453354" y="4437748"/>
                      <a:ext cx="29874" cy="50789"/>
                    </a:xfrm>
                    <a:custGeom>
                      <a:avLst/>
                      <a:gdLst>
                        <a:gd name="connsiteX0" fmla="*/ 2320 w 29874"/>
                        <a:gd name="connsiteY0" fmla="*/ 50774 h 50789"/>
                        <a:gd name="connsiteX1" fmla="*/ 1970 w 29874"/>
                        <a:gd name="connsiteY1" fmla="*/ 50744 h 50789"/>
                        <a:gd name="connsiteX2" fmla="*/ 24 w 29874"/>
                        <a:gd name="connsiteY2" fmla="*/ 48128 h 50789"/>
                        <a:gd name="connsiteX3" fmla="*/ 5955 w 29874"/>
                        <a:gd name="connsiteY3" fmla="*/ 8303 h 50789"/>
                        <a:gd name="connsiteX4" fmla="*/ 15580 w 29874"/>
                        <a:gd name="connsiteY4" fmla="*/ 0 h 50789"/>
                        <a:gd name="connsiteX5" fmla="*/ 27563 w 29874"/>
                        <a:gd name="connsiteY5" fmla="*/ 0 h 50789"/>
                        <a:gd name="connsiteX6" fmla="*/ 29874 w 29874"/>
                        <a:gd name="connsiteY6" fmla="*/ 2311 h 50789"/>
                        <a:gd name="connsiteX7" fmla="*/ 27563 w 29874"/>
                        <a:gd name="connsiteY7" fmla="*/ 4623 h 50789"/>
                        <a:gd name="connsiteX8" fmla="*/ 15580 w 29874"/>
                        <a:gd name="connsiteY8" fmla="*/ 4623 h 50789"/>
                        <a:gd name="connsiteX9" fmla="*/ 10517 w 29874"/>
                        <a:gd name="connsiteY9" fmla="*/ 8987 h 50789"/>
                        <a:gd name="connsiteX10" fmla="*/ 4586 w 29874"/>
                        <a:gd name="connsiteY10" fmla="*/ 48828 h 50789"/>
                        <a:gd name="connsiteX11" fmla="*/ 2305 w 29874"/>
                        <a:gd name="connsiteY11" fmla="*/ 50789 h 5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74" h="50789">
                          <a:moveTo>
                            <a:pt x="2320" y="50774"/>
                          </a:moveTo>
                          <a:cubicBezTo>
                            <a:pt x="2214" y="50774"/>
                            <a:pt x="2092" y="50774"/>
                            <a:pt x="1970" y="50744"/>
                          </a:cubicBezTo>
                          <a:cubicBezTo>
                            <a:pt x="709" y="50561"/>
                            <a:pt x="-158" y="49375"/>
                            <a:pt x="24" y="48128"/>
                          </a:cubicBezTo>
                          <a:lnTo>
                            <a:pt x="5955" y="8303"/>
                          </a:lnTo>
                          <a:cubicBezTo>
                            <a:pt x="6654" y="3573"/>
                            <a:pt x="10805" y="0"/>
                            <a:pt x="15580" y="0"/>
                          </a:cubicBezTo>
                          <a:lnTo>
                            <a:pt x="27563" y="0"/>
                          </a:lnTo>
                          <a:cubicBezTo>
                            <a:pt x="28840" y="0"/>
                            <a:pt x="29874" y="1034"/>
                            <a:pt x="29874" y="2311"/>
                          </a:cubicBezTo>
                          <a:cubicBezTo>
                            <a:pt x="29874" y="3589"/>
                            <a:pt x="28840" y="4623"/>
                            <a:pt x="27563" y="4623"/>
                          </a:cubicBezTo>
                          <a:lnTo>
                            <a:pt x="15580" y="4623"/>
                          </a:lnTo>
                          <a:cubicBezTo>
                            <a:pt x="13056" y="4623"/>
                            <a:pt x="10882" y="6493"/>
                            <a:pt x="10517" y="8987"/>
                          </a:cubicBezTo>
                          <a:lnTo>
                            <a:pt x="4586" y="48828"/>
                          </a:lnTo>
                          <a:cubicBezTo>
                            <a:pt x="4419" y="49968"/>
                            <a:pt x="3431" y="50789"/>
                            <a:pt x="2305" y="50789"/>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93" name="Figura a mano libera: forma 2183">
                      <a:extLst>
                        <a:ext uri="{FF2B5EF4-FFF2-40B4-BE49-F238E27FC236}">
                          <a16:creationId xmlns:a16="http://schemas.microsoft.com/office/drawing/2014/main" id="{50420A58-016D-D3BD-B52D-5EF0C66BBBE3}"/>
                        </a:ext>
                      </a:extLst>
                    </p:cNvPr>
                    <p:cNvSpPr/>
                    <p:nvPr/>
                  </p:nvSpPr>
                  <p:spPr>
                    <a:xfrm>
                      <a:off x="5455507" y="4395641"/>
                      <a:ext cx="48599" cy="46714"/>
                    </a:xfrm>
                    <a:custGeom>
                      <a:avLst/>
                      <a:gdLst>
                        <a:gd name="connsiteX0" fmla="*/ 23965 w 48599"/>
                        <a:gd name="connsiteY0" fmla="*/ 46699 h 46714"/>
                        <a:gd name="connsiteX1" fmla="*/ 7710 w 48599"/>
                        <a:gd name="connsiteY1" fmla="*/ 46699 h 46714"/>
                        <a:gd name="connsiteX2" fmla="*/ 0 w 48599"/>
                        <a:gd name="connsiteY2" fmla="*/ 38989 h 46714"/>
                        <a:gd name="connsiteX3" fmla="*/ 7710 w 48599"/>
                        <a:gd name="connsiteY3" fmla="*/ 31280 h 46714"/>
                        <a:gd name="connsiteX4" fmla="*/ 18795 w 48599"/>
                        <a:gd name="connsiteY4" fmla="*/ 31280 h 46714"/>
                        <a:gd name="connsiteX5" fmla="*/ 23783 w 48599"/>
                        <a:gd name="connsiteY5" fmla="*/ 9671 h 46714"/>
                        <a:gd name="connsiteX6" fmla="*/ 35948 w 48599"/>
                        <a:gd name="connsiteY6" fmla="*/ 0 h 46714"/>
                        <a:gd name="connsiteX7" fmla="*/ 37925 w 48599"/>
                        <a:gd name="connsiteY7" fmla="*/ 0 h 46714"/>
                        <a:gd name="connsiteX8" fmla="*/ 45665 w 48599"/>
                        <a:gd name="connsiteY8" fmla="*/ 3330 h 46714"/>
                        <a:gd name="connsiteX9" fmla="*/ 48584 w 48599"/>
                        <a:gd name="connsiteY9" fmla="*/ 11237 h 46714"/>
                        <a:gd name="connsiteX10" fmla="*/ 46167 w 48599"/>
                        <a:gd name="connsiteY10" fmla="*/ 13427 h 46714"/>
                        <a:gd name="connsiteX11" fmla="*/ 43977 w 48599"/>
                        <a:gd name="connsiteY11" fmla="*/ 11009 h 46714"/>
                        <a:gd name="connsiteX12" fmla="*/ 42320 w 48599"/>
                        <a:gd name="connsiteY12" fmla="*/ 6523 h 46714"/>
                        <a:gd name="connsiteX13" fmla="*/ 37925 w 48599"/>
                        <a:gd name="connsiteY13" fmla="*/ 4638 h 46714"/>
                        <a:gd name="connsiteX14" fmla="*/ 35948 w 48599"/>
                        <a:gd name="connsiteY14" fmla="*/ 4638 h 46714"/>
                        <a:gd name="connsiteX15" fmla="*/ 28284 w 48599"/>
                        <a:gd name="connsiteY15" fmla="*/ 10736 h 46714"/>
                        <a:gd name="connsiteX16" fmla="*/ 22886 w 48599"/>
                        <a:gd name="connsiteY16" fmla="*/ 34123 h 46714"/>
                        <a:gd name="connsiteX17" fmla="*/ 20635 w 48599"/>
                        <a:gd name="connsiteY17" fmla="*/ 35918 h 46714"/>
                        <a:gd name="connsiteX18" fmla="*/ 7710 w 48599"/>
                        <a:gd name="connsiteY18" fmla="*/ 35918 h 46714"/>
                        <a:gd name="connsiteX19" fmla="*/ 4623 w 48599"/>
                        <a:gd name="connsiteY19" fmla="*/ 39004 h 46714"/>
                        <a:gd name="connsiteX20" fmla="*/ 7710 w 48599"/>
                        <a:gd name="connsiteY20" fmla="*/ 42091 h 46714"/>
                        <a:gd name="connsiteX21" fmla="*/ 23965 w 48599"/>
                        <a:gd name="connsiteY21" fmla="*/ 42091 h 46714"/>
                        <a:gd name="connsiteX22" fmla="*/ 28497 w 48599"/>
                        <a:gd name="connsiteY22" fmla="*/ 38533 h 46714"/>
                        <a:gd name="connsiteX23" fmla="*/ 31538 w 48599"/>
                        <a:gd name="connsiteY23" fmla="*/ 26094 h 46714"/>
                        <a:gd name="connsiteX24" fmla="*/ 34336 w 48599"/>
                        <a:gd name="connsiteY24" fmla="*/ 24406 h 46714"/>
                        <a:gd name="connsiteX25" fmla="*/ 36024 w 48599"/>
                        <a:gd name="connsiteY25" fmla="*/ 27204 h 46714"/>
                        <a:gd name="connsiteX26" fmla="*/ 32983 w 48599"/>
                        <a:gd name="connsiteY26" fmla="*/ 39643 h 46714"/>
                        <a:gd name="connsiteX27" fmla="*/ 23981 w 48599"/>
                        <a:gd name="connsiteY27" fmla="*/ 46714 h 4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599" h="46714">
                          <a:moveTo>
                            <a:pt x="23965" y="46699"/>
                          </a:moveTo>
                          <a:lnTo>
                            <a:pt x="7710" y="46699"/>
                          </a:lnTo>
                          <a:cubicBezTo>
                            <a:pt x="3467" y="46699"/>
                            <a:pt x="0" y="43247"/>
                            <a:pt x="0" y="38989"/>
                          </a:cubicBezTo>
                          <a:cubicBezTo>
                            <a:pt x="0" y="34731"/>
                            <a:pt x="3452" y="31280"/>
                            <a:pt x="7710" y="31280"/>
                          </a:cubicBezTo>
                          <a:lnTo>
                            <a:pt x="18795" y="31280"/>
                          </a:lnTo>
                          <a:lnTo>
                            <a:pt x="23783" y="9671"/>
                          </a:lnTo>
                          <a:cubicBezTo>
                            <a:pt x="25091" y="3969"/>
                            <a:pt x="30094" y="0"/>
                            <a:pt x="35948" y="0"/>
                          </a:cubicBezTo>
                          <a:lnTo>
                            <a:pt x="37925" y="0"/>
                          </a:lnTo>
                          <a:cubicBezTo>
                            <a:pt x="40875" y="0"/>
                            <a:pt x="43627" y="1186"/>
                            <a:pt x="45665" y="3330"/>
                          </a:cubicBezTo>
                          <a:cubicBezTo>
                            <a:pt x="47702" y="5474"/>
                            <a:pt x="48737" y="8287"/>
                            <a:pt x="48584" y="11237"/>
                          </a:cubicBezTo>
                          <a:cubicBezTo>
                            <a:pt x="48524" y="12515"/>
                            <a:pt x="47444" y="13488"/>
                            <a:pt x="46167" y="13427"/>
                          </a:cubicBezTo>
                          <a:cubicBezTo>
                            <a:pt x="44889" y="13366"/>
                            <a:pt x="43916" y="12271"/>
                            <a:pt x="43977" y="11009"/>
                          </a:cubicBezTo>
                          <a:cubicBezTo>
                            <a:pt x="44068" y="9337"/>
                            <a:pt x="43475" y="7740"/>
                            <a:pt x="42320" y="6523"/>
                          </a:cubicBezTo>
                          <a:cubicBezTo>
                            <a:pt x="41164" y="5307"/>
                            <a:pt x="39598" y="4638"/>
                            <a:pt x="37925" y="4638"/>
                          </a:cubicBezTo>
                          <a:lnTo>
                            <a:pt x="35948" y="4638"/>
                          </a:lnTo>
                          <a:cubicBezTo>
                            <a:pt x="32268" y="4638"/>
                            <a:pt x="29105" y="7147"/>
                            <a:pt x="28284" y="10736"/>
                          </a:cubicBezTo>
                          <a:lnTo>
                            <a:pt x="22886" y="34123"/>
                          </a:lnTo>
                          <a:cubicBezTo>
                            <a:pt x="22642" y="35172"/>
                            <a:pt x="21715" y="35918"/>
                            <a:pt x="20635" y="35918"/>
                          </a:cubicBezTo>
                          <a:lnTo>
                            <a:pt x="7710" y="35918"/>
                          </a:lnTo>
                          <a:cubicBezTo>
                            <a:pt x="6006" y="35918"/>
                            <a:pt x="4623" y="37301"/>
                            <a:pt x="4623" y="39004"/>
                          </a:cubicBezTo>
                          <a:cubicBezTo>
                            <a:pt x="4623" y="40707"/>
                            <a:pt x="6006" y="42091"/>
                            <a:pt x="7710" y="42091"/>
                          </a:cubicBezTo>
                          <a:lnTo>
                            <a:pt x="23965" y="42091"/>
                          </a:lnTo>
                          <a:cubicBezTo>
                            <a:pt x="26125" y="42091"/>
                            <a:pt x="27980" y="40631"/>
                            <a:pt x="28497" y="38533"/>
                          </a:cubicBezTo>
                          <a:lnTo>
                            <a:pt x="31538" y="26094"/>
                          </a:lnTo>
                          <a:cubicBezTo>
                            <a:pt x="31842" y="24862"/>
                            <a:pt x="33089" y="24102"/>
                            <a:pt x="34336" y="24406"/>
                          </a:cubicBezTo>
                          <a:cubicBezTo>
                            <a:pt x="35568" y="24710"/>
                            <a:pt x="36328" y="25957"/>
                            <a:pt x="36024" y="27204"/>
                          </a:cubicBezTo>
                          <a:lnTo>
                            <a:pt x="32983" y="39643"/>
                          </a:lnTo>
                          <a:cubicBezTo>
                            <a:pt x="31964" y="43810"/>
                            <a:pt x="28254" y="46714"/>
                            <a:pt x="23981" y="46714"/>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94" name="Figura a mano libera: forma 2184">
                      <a:extLst>
                        <a:ext uri="{FF2B5EF4-FFF2-40B4-BE49-F238E27FC236}">
                          <a16:creationId xmlns:a16="http://schemas.microsoft.com/office/drawing/2014/main" id="{53EB9DE6-3E9A-C8EF-CE93-EB634AE35B44}"/>
                        </a:ext>
                      </a:extLst>
                    </p:cNvPr>
                    <p:cNvSpPr/>
                    <p:nvPr/>
                  </p:nvSpPr>
                  <p:spPr>
                    <a:xfrm>
                      <a:off x="5480720" y="4369517"/>
                      <a:ext cx="23265" cy="23265"/>
                    </a:xfrm>
                    <a:custGeom>
                      <a:avLst/>
                      <a:gdLst>
                        <a:gd name="connsiteX0" fmla="*/ 11633 w 23265"/>
                        <a:gd name="connsiteY0" fmla="*/ 23266 h 23265"/>
                        <a:gd name="connsiteX1" fmla="*/ 0 w 23265"/>
                        <a:gd name="connsiteY1" fmla="*/ 11633 h 23265"/>
                        <a:gd name="connsiteX2" fmla="*/ 11633 w 23265"/>
                        <a:gd name="connsiteY2" fmla="*/ 0 h 23265"/>
                        <a:gd name="connsiteX3" fmla="*/ 23266 w 23265"/>
                        <a:gd name="connsiteY3" fmla="*/ 11633 h 23265"/>
                        <a:gd name="connsiteX4" fmla="*/ 11633 w 23265"/>
                        <a:gd name="connsiteY4" fmla="*/ 23266 h 23265"/>
                        <a:gd name="connsiteX5" fmla="*/ 11633 w 23265"/>
                        <a:gd name="connsiteY5" fmla="*/ 4608 h 23265"/>
                        <a:gd name="connsiteX6" fmla="*/ 4608 w 23265"/>
                        <a:gd name="connsiteY6" fmla="*/ 11633 h 23265"/>
                        <a:gd name="connsiteX7" fmla="*/ 11633 w 23265"/>
                        <a:gd name="connsiteY7" fmla="*/ 18658 h 23265"/>
                        <a:gd name="connsiteX8" fmla="*/ 18658 w 23265"/>
                        <a:gd name="connsiteY8" fmla="*/ 11633 h 23265"/>
                        <a:gd name="connsiteX9" fmla="*/ 11633 w 23265"/>
                        <a:gd name="connsiteY9" fmla="*/ 4608 h 2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5" h="23265">
                          <a:moveTo>
                            <a:pt x="11633" y="23266"/>
                          </a:moveTo>
                          <a:cubicBezTo>
                            <a:pt x="5216" y="23266"/>
                            <a:pt x="0" y="18050"/>
                            <a:pt x="0" y="11633"/>
                          </a:cubicBezTo>
                          <a:cubicBezTo>
                            <a:pt x="0" y="5216"/>
                            <a:pt x="5216" y="0"/>
                            <a:pt x="11633" y="0"/>
                          </a:cubicBezTo>
                          <a:cubicBezTo>
                            <a:pt x="18050" y="0"/>
                            <a:pt x="23266" y="5216"/>
                            <a:pt x="23266" y="11633"/>
                          </a:cubicBezTo>
                          <a:cubicBezTo>
                            <a:pt x="23266" y="18050"/>
                            <a:pt x="18050" y="23266"/>
                            <a:pt x="11633" y="23266"/>
                          </a:cubicBezTo>
                          <a:close/>
                          <a:moveTo>
                            <a:pt x="11633" y="4608"/>
                          </a:moveTo>
                          <a:cubicBezTo>
                            <a:pt x="7755" y="4608"/>
                            <a:pt x="4608" y="7755"/>
                            <a:pt x="4608" y="11633"/>
                          </a:cubicBezTo>
                          <a:cubicBezTo>
                            <a:pt x="4608" y="15510"/>
                            <a:pt x="7755" y="18658"/>
                            <a:pt x="11633" y="18658"/>
                          </a:cubicBezTo>
                          <a:cubicBezTo>
                            <a:pt x="15510" y="18658"/>
                            <a:pt x="18658" y="15510"/>
                            <a:pt x="18658" y="11633"/>
                          </a:cubicBezTo>
                          <a:cubicBezTo>
                            <a:pt x="18658" y="7755"/>
                            <a:pt x="15510" y="4608"/>
                            <a:pt x="11633" y="4608"/>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nvGrpSpPr>
                    <p:cNvPr id="495" name="Elemento grafico 7">
                      <a:extLst>
                        <a:ext uri="{FF2B5EF4-FFF2-40B4-BE49-F238E27FC236}">
                          <a16:creationId xmlns:a16="http://schemas.microsoft.com/office/drawing/2014/main" id="{DDB3291B-2C5E-AF8D-0694-D9814F53C1AD}"/>
                        </a:ext>
                      </a:extLst>
                    </p:cNvPr>
                    <p:cNvGrpSpPr/>
                    <p:nvPr/>
                  </p:nvGrpSpPr>
                  <p:grpSpPr>
                    <a:xfrm>
                      <a:off x="5470790" y="4395648"/>
                      <a:ext cx="41641" cy="92888"/>
                      <a:chOff x="5470790" y="4395648"/>
                      <a:chExt cx="41641" cy="92888"/>
                    </a:xfrm>
                    <a:grpFill/>
                  </p:grpSpPr>
                  <p:sp>
                    <p:nvSpPr>
                      <p:cNvPr id="496" name="Figura a mano libera: forma 2186">
                        <a:extLst>
                          <a:ext uri="{FF2B5EF4-FFF2-40B4-BE49-F238E27FC236}">
                            <a16:creationId xmlns:a16="http://schemas.microsoft.com/office/drawing/2014/main" id="{9CF06DA6-8EA7-B3B8-B660-540F7726030D}"/>
                          </a:ext>
                        </a:extLst>
                      </p:cNvPr>
                      <p:cNvSpPr/>
                      <p:nvPr/>
                    </p:nvSpPr>
                    <p:spPr>
                      <a:xfrm>
                        <a:off x="5470790" y="4395648"/>
                        <a:ext cx="41641" cy="62019"/>
                      </a:xfrm>
                      <a:custGeom>
                        <a:avLst/>
                        <a:gdLst>
                          <a:gd name="connsiteX0" fmla="*/ 30200 w 41641"/>
                          <a:gd name="connsiteY0" fmla="*/ 62020 h 62019"/>
                          <a:gd name="connsiteX1" fmla="*/ 2311 w 41641"/>
                          <a:gd name="connsiteY1" fmla="*/ 62020 h 62019"/>
                          <a:gd name="connsiteX2" fmla="*/ 0 w 41641"/>
                          <a:gd name="connsiteY2" fmla="*/ 59708 h 62019"/>
                          <a:gd name="connsiteX3" fmla="*/ 2311 w 41641"/>
                          <a:gd name="connsiteY3" fmla="*/ 57397 h 62019"/>
                          <a:gd name="connsiteX4" fmla="*/ 30200 w 41641"/>
                          <a:gd name="connsiteY4" fmla="*/ 57397 h 62019"/>
                          <a:gd name="connsiteX5" fmla="*/ 33150 w 41641"/>
                          <a:gd name="connsiteY5" fmla="*/ 54645 h 62019"/>
                          <a:gd name="connsiteX6" fmla="*/ 37027 w 41641"/>
                          <a:gd name="connsiteY6" fmla="*/ 2137 h 62019"/>
                          <a:gd name="connsiteX7" fmla="*/ 39506 w 41641"/>
                          <a:gd name="connsiteY7" fmla="*/ 8 h 62019"/>
                          <a:gd name="connsiteX8" fmla="*/ 41635 w 41641"/>
                          <a:gd name="connsiteY8" fmla="*/ 2487 h 62019"/>
                          <a:gd name="connsiteX9" fmla="*/ 37757 w 41641"/>
                          <a:gd name="connsiteY9" fmla="*/ 54994 h 62019"/>
                          <a:gd name="connsiteX10" fmla="*/ 30200 w 41641"/>
                          <a:gd name="connsiteY10" fmla="*/ 62020 h 6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41" h="62019">
                            <a:moveTo>
                              <a:pt x="30200" y="62020"/>
                            </a:moveTo>
                            <a:lnTo>
                              <a:pt x="2311" y="62020"/>
                            </a:lnTo>
                            <a:cubicBezTo>
                              <a:pt x="1034" y="62020"/>
                              <a:pt x="0" y="60986"/>
                              <a:pt x="0" y="59708"/>
                            </a:cubicBezTo>
                            <a:cubicBezTo>
                              <a:pt x="0" y="58431"/>
                              <a:pt x="1034" y="57397"/>
                              <a:pt x="2311" y="57397"/>
                            </a:cubicBezTo>
                            <a:lnTo>
                              <a:pt x="30200" y="57397"/>
                            </a:lnTo>
                            <a:cubicBezTo>
                              <a:pt x="31751" y="57397"/>
                              <a:pt x="33044" y="56196"/>
                              <a:pt x="33150" y="54645"/>
                            </a:cubicBezTo>
                            <a:lnTo>
                              <a:pt x="37027" y="2137"/>
                            </a:lnTo>
                            <a:cubicBezTo>
                              <a:pt x="37119" y="860"/>
                              <a:pt x="38229" y="-98"/>
                              <a:pt x="39506" y="8"/>
                            </a:cubicBezTo>
                            <a:cubicBezTo>
                              <a:pt x="40783" y="99"/>
                              <a:pt x="41726" y="1209"/>
                              <a:pt x="41635" y="2487"/>
                            </a:cubicBezTo>
                            <a:lnTo>
                              <a:pt x="37757" y="54994"/>
                            </a:lnTo>
                            <a:cubicBezTo>
                              <a:pt x="37468" y="58933"/>
                              <a:pt x="34138" y="62020"/>
                              <a:pt x="30200" y="62020"/>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97" name="Figura a mano libera: forma 2187">
                        <a:extLst>
                          <a:ext uri="{FF2B5EF4-FFF2-40B4-BE49-F238E27FC236}">
                            <a16:creationId xmlns:a16="http://schemas.microsoft.com/office/drawing/2014/main" id="{C38B3B0F-EC5A-9F5C-70BE-DB7A8A804787}"/>
                          </a:ext>
                        </a:extLst>
                      </p:cNvPr>
                      <p:cNvSpPr/>
                      <p:nvPr/>
                    </p:nvSpPr>
                    <p:spPr>
                      <a:xfrm>
                        <a:off x="5498938" y="4461319"/>
                        <a:ext cx="7174" cy="27202"/>
                      </a:xfrm>
                      <a:custGeom>
                        <a:avLst/>
                        <a:gdLst>
                          <a:gd name="connsiteX0" fmla="*/ 4865 w 7174"/>
                          <a:gd name="connsiteY0" fmla="*/ 27203 h 27202"/>
                          <a:gd name="connsiteX1" fmla="*/ 2568 w 7174"/>
                          <a:gd name="connsiteY1" fmla="*/ 25150 h 27202"/>
                          <a:gd name="connsiteX2" fmla="*/ 14 w 7174"/>
                          <a:gd name="connsiteY2" fmla="*/ 2569 h 27202"/>
                          <a:gd name="connsiteX3" fmla="*/ 2051 w 7174"/>
                          <a:gd name="connsiteY3" fmla="*/ 14 h 27202"/>
                          <a:gd name="connsiteX4" fmla="*/ 4606 w 7174"/>
                          <a:gd name="connsiteY4" fmla="*/ 2051 h 27202"/>
                          <a:gd name="connsiteX5" fmla="*/ 7161 w 7174"/>
                          <a:gd name="connsiteY5" fmla="*/ 24633 h 27202"/>
                          <a:gd name="connsiteX6" fmla="*/ 5123 w 7174"/>
                          <a:gd name="connsiteY6" fmla="*/ 27188 h 27202"/>
                          <a:gd name="connsiteX7" fmla="*/ 4865 w 7174"/>
                          <a:gd name="connsiteY7" fmla="*/ 27188 h 2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4" h="27202">
                            <a:moveTo>
                              <a:pt x="4865" y="27203"/>
                            </a:moveTo>
                            <a:cubicBezTo>
                              <a:pt x="3709" y="27203"/>
                              <a:pt x="2705" y="26336"/>
                              <a:pt x="2568" y="25150"/>
                            </a:cubicBezTo>
                            <a:lnTo>
                              <a:pt x="14" y="2569"/>
                            </a:lnTo>
                            <a:cubicBezTo>
                              <a:pt x="-123" y="1306"/>
                              <a:pt x="774" y="166"/>
                              <a:pt x="2051" y="14"/>
                            </a:cubicBezTo>
                            <a:cubicBezTo>
                              <a:pt x="3313" y="-123"/>
                              <a:pt x="4454" y="774"/>
                              <a:pt x="4606" y="2051"/>
                            </a:cubicBezTo>
                            <a:lnTo>
                              <a:pt x="7161" y="24633"/>
                            </a:lnTo>
                            <a:cubicBezTo>
                              <a:pt x="7298" y="25895"/>
                              <a:pt x="6400" y="27036"/>
                              <a:pt x="5123" y="27188"/>
                            </a:cubicBezTo>
                            <a:cubicBezTo>
                              <a:pt x="5032" y="27188"/>
                              <a:pt x="4941" y="27188"/>
                              <a:pt x="4865" y="27188"/>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98" name="Figura a mano libera: forma 2188">
                        <a:extLst>
                          <a:ext uri="{FF2B5EF4-FFF2-40B4-BE49-F238E27FC236}">
                            <a16:creationId xmlns:a16="http://schemas.microsoft.com/office/drawing/2014/main" id="{3D8B3AF3-3363-4DE6-BF05-A9ACFBBBC1A9}"/>
                          </a:ext>
                        </a:extLst>
                      </p:cNvPr>
                      <p:cNvSpPr/>
                      <p:nvPr/>
                    </p:nvSpPr>
                    <p:spPr>
                      <a:xfrm>
                        <a:off x="5472114" y="4461334"/>
                        <a:ext cx="7174" cy="27202"/>
                      </a:xfrm>
                      <a:custGeom>
                        <a:avLst/>
                        <a:gdLst>
                          <a:gd name="connsiteX0" fmla="*/ 2310 w 7174"/>
                          <a:gd name="connsiteY0" fmla="*/ 27187 h 27202"/>
                          <a:gd name="connsiteX1" fmla="*/ 2051 w 7174"/>
                          <a:gd name="connsiteY1" fmla="*/ 27187 h 27202"/>
                          <a:gd name="connsiteX2" fmla="*/ 14 w 7174"/>
                          <a:gd name="connsiteY2" fmla="*/ 24633 h 27202"/>
                          <a:gd name="connsiteX3" fmla="*/ 2568 w 7174"/>
                          <a:gd name="connsiteY3" fmla="*/ 2051 h 27202"/>
                          <a:gd name="connsiteX4" fmla="*/ 5123 w 7174"/>
                          <a:gd name="connsiteY4" fmla="*/ 14 h 27202"/>
                          <a:gd name="connsiteX5" fmla="*/ 7160 w 7174"/>
                          <a:gd name="connsiteY5" fmla="*/ 2568 h 27202"/>
                          <a:gd name="connsiteX6" fmla="*/ 4606 w 7174"/>
                          <a:gd name="connsiteY6" fmla="*/ 25150 h 27202"/>
                          <a:gd name="connsiteX7" fmla="*/ 2310 w 7174"/>
                          <a:gd name="connsiteY7" fmla="*/ 27203 h 2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4" h="27202">
                            <a:moveTo>
                              <a:pt x="2310" y="27187"/>
                            </a:moveTo>
                            <a:cubicBezTo>
                              <a:pt x="2218" y="27187"/>
                              <a:pt x="2143" y="27187"/>
                              <a:pt x="2051" y="27187"/>
                            </a:cubicBezTo>
                            <a:cubicBezTo>
                              <a:pt x="789" y="27051"/>
                              <a:pt x="-123" y="25895"/>
                              <a:pt x="14" y="24633"/>
                            </a:cubicBezTo>
                            <a:lnTo>
                              <a:pt x="2568" y="2051"/>
                            </a:lnTo>
                            <a:cubicBezTo>
                              <a:pt x="2705" y="789"/>
                              <a:pt x="3861" y="-123"/>
                              <a:pt x="5123" y="14"/>
                            </a:cubicBezTo>
                            <a:cubicBezTo>
                              <a:pt x="6385" y="150"/>
                              <a:pt x="7297" y="1306"/>
                              <a:pt x="7160" y="2568"/>
                            </a:cubicBezTo>
                            <a:lnTo>
                              <a:pt x="4606" y="25150"/>
                            </a:lnTo>
                            <a:cubicBezTo>
                              <a:pt x="4469" y="26321"/>
                              <a:pt x="3481" y="27203"/>
                              <a:pt x="2310" y="27203"/>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grpSp>
                <p:nvGrpSpPr>
                  <p:cNvPr id="487" name="Elemento grafico 7">
                    <a:extLst>
                      <a:ext uri="{FF2B5EF4-FFF2-40B4-BE49-F238E27FC236}">
                        <a16:creationId xmlns:a16="http://schemas.microsoft.com/office/drawing/2014/main" id="{FA78F892-B1FD-33D9-FEC6-4A62D5CC4FD7}"/>
                      </a:ext>
                    </a:extLst>
                  </p:cNvPr>
                  <p:cNvGrpSpPr/>
                  <p:nvPr/>
                </p:nvGrpSpPr>
                <p:grpSpPr>
                  <a:xfrm>
                    <a:off x="5402376" y="4427392"/>
                    <a:ext cx="49770" cy="61144"/>
                    <a:chOff x="5402376" y="4427392"/>
                    <a:chExt cx="49770" cy="61144"/>
                  </a:xfrm>
                  <a:grpFill/>
                </p:grpSpPr>
                <p:grpSp>
                  <p:nvGrpSpPr>
                    <p:cNvPr id="488" name="Elemento grafico 7">
                      <a:extLst>
                        <a:ext uri="{FF2B5EF4-FFF2-40B4-BE49-F238E27FC236}">
                          <a16:creationId xmlns:a16="http://schemas.microsoft.com/office/drawing/2014/main" id="{407A6124-C334-5813-2590-BA84B895ABED}"/>
                        </a:ext>
                      </a:extLst>
                    </p:cNvPr>
                    <p:cNvGrpSpPr/>
                    <p:nvPr/>
                  </p:nvGrpSpPr>
                  <p:grpSpPr>
                    <a:xfrm>
                      <a:off x="5411839" y="4435743"/>
                      <a:ext cx="30844" cy="52794"/>
                      <a:chOff x="5411839" y="4435743"/>
                      <a:chExt cx="30844" cy="52794"/>
                    </a:xfrm>
                    <a:grpFill/>
                  </p:grpSpPr>
                  <p:sp>
                    <p:nvSpPr>
                      <p:cNvPr id="490" name="Figura a mano libera: forma 2191">
                        <a:extLst>
                          <a:ext uri="{FF2B5EF4-FFF2-40B4-BE49-F238E27FC236}">
                            <a16:creationId xmlns:a16="http://schemas.microsoft.com/office/drawing/2014/main" id="{6727FA12-22B6-590D-99B0-9759584921B1}"/>
                          </a:ext>
                        </a:extLst>
                      </p:cNvPr>
                      <p:cNvSpPr/>
                      <p:nvPr/>
                    </p:nvSpPr>
                    <p:spPr>
                      <a:xfrm>
                        <a:off x="5411839" y="4435758"/>
                        <a:ext cx="9312" cy="52779"/>
                      </a:xfrm>
                      <a:custGeom>
                        <a:avLst/>
                        <a:gdLst>
                          <a:gd name="connsiteX0" fmla="*/ 2307 w 9312"/>
                          <a:gd name="connsiteY0" fmla="*/ 52764 h 52779"/>
                          <a:gd name="connsiteX1" fmla="*/ 2079 w 9312"/>
                          <a:gd name="connsiteY1" fmla="*/ 52764 h 52779"/>
                          <a:gd name="connsiteX2" fmla="*/ 11 w 9312"/>
                          <a:gd name="connsiteY2" fmla="*/ 50240 h 52779"/>
                          <a:gd name="connsiteX3" fmla="*/ 4709 w 9312"/>
                          <a:gd name="connsiteY3" fmla="*/ 2081 h 52779"/>
                          <a:gd name="connsiteX4" fmla="*/ 7234 w 9312"/>
                          <a:gd name="connsiteY4" fmla="*/ 13 h 52779"/>
                          <a:gd name="connsiteX5" fmla="*/ 9302 w 9312"/>
                          <a:gd name="connsiteY5" fmla="*/ 2538 h 52779"/>
                          <a:gd name="connsiteX6" fmla="*/ 4603 w 9312"/>
                          <a:gd name="connsiteY6" fmla="*/ 50696 h 52779"/>
                          <a:gd name="connsiteX7" fmla="*/ 2307 w 9312"/>
                          <a:gd name="connsiteY7" fmla="*/ 52780 h 5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2" h="52779">
                            <a:moveTo>
                              <a:pt x="2307" y="52764"/>
                            </a:moveTo>
                            <a:cubicBezTo>
                              <a:pt x="2307" y="52764"/>
                              <a:pt x="2155" y="52764"/>
                              <a:pt x="2079" y="52764"/>
                            </a:cubicBezTo>
                            <a:cubicBezTo>
                              <a:pt x="817" y="52643"/>
                              <a:pt x="-111" y="51518"/>
                              <a:pt x="11" y="50240"/>
                            </a:cubicBezTo>
                            <a:lnTo>
                              <a:pt x="4709" y="2081"/>
                            </a:lnTo>
                            <a:cubicBezTo>
                              <a:pt x="4831" y="819"/>
                              <a:pt x="5956" y="-124"/>
                              <a:pt x="7234" y="13"/>
                            </a:cubicBezTo>
                            <a:cubicBezTo>
                              <a:pt x="8496" y="135"/>
                              <a:pt x="9423" y="1260"/>
                              <a:pt x="9302" y="2538"/>
                            </a:cubicBezTo>
                            <a:lnTo>
                              <a:pt x="4603" y="50696"/>
                            </a:lnTo>
                            <a:cubicBezTo>
                              <a:pt x="4481" y="51882"/>
                              <a:pt x="3478" y="52780"/>
                              <a:pt x="2307" y="52780"/>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sp>
                    <p:nvSpPr>
                      <p:cNvPr id="491" name="Figura a mano libera: forma 2192">
                        <a:extLst>
                          <a:ext uri="{FF2B5EF4-FFF2-40B4-BE49-F238E27FC236}">
                            <a16:creationId xmlns:a16="http://schemas.microsoft.com/office/drawing/2014/main" id="{6B0075D1-2D31-A26E-9080-2CACDBE63381}"/>
                          </a:ext>
                        </a:extLst>
                      </p:cNvPr>
                      <p:cNvSpPr/>
                      <p:nvPr/>
                    </p:nvSpPr>
                    <p:spPr>
                      <a:xfrm>
                        <a:off x="5433371" y="4435743"/>
                        <a:ext cx="9312" cy="52779"/>
                      </a:xfrm>
                      <a:custGeom>
                        <a:avLst/>
                        <a:gdLst>
                          <a:gd name="connsiteX0" fmla="*/ 7006 w 9312"/>
                          <a:gd name="connsiteY0" fmla="*/ 52779 h 52779"/>
                          <a:gd name="connsiteX1" fmla="*/ 4710 w 9312"/>
                          <a:gd name="connsiteY1" fmla="*/ 50696 h 52779"/>
                          <a:gd name="connsiteX2" fmla="*/ 11 w 9312"/>
                          <a:gd name="connsiteY2" fmla="*/ 2537 h 52779"/>
                          <a:gd name="connsiteX3" fmla="*/ 2079 w 9312"/>
                          <a:gd name="connsiteY3" fmla="*/ 13 h 52779"/>
                          <a:gd name="connsiteX4" fmla="*/ 4603 w 9312"/>
                          <a:gd name="connsiteY4" fmla="*/ 2081 h 52779"/>
                          <a:gd name="connsiteX5" fmla="*/ 9302 w 9312"/>
                          <a:gd name="connsiteY5" fmla="*/ 50240 h 52779"/>
                          <a:gd name="connsiteX6" fmla="*/ 7234 w 9312"/>
                          <a:gd name="connsiteY6" fmla="*/ 52764 h 52779"/>
                          <a:gd name="connsiteX7" fmla="*/ 7006 w 9312"/>
                          <a:gd name="connsiteY7" fmla="*/ 52764 h 5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2" h="52779">
                            <a:moveTo>
                              <a:pt x="7006" y="52779"/>
                            </a:moveTo>
                            <a:cubicBezTo>
                              <a:pt x="5835" y="52779"/>
                              <a:pt x="4831" y="51882"/>
                              <a:pt x="4710" y="50696"/>
                            </a:cubicBezTo>
                            <a:lnTo>
                              <a:pt x="11" y="2537"/>
                            </a:lnTo>
                            <a:cubicBezTo>
                              <a:pt x="-111" y="1275"/>
                              <a:pt x="817" y="135"/>
                              <a:pt x="2079" y="13"/>
                            </a:cubicBezTo>
                            <a:cubicBezTo>
                              <a:pt x="3356" y="-124"/>
                              <a:pt x="4481" y="819"/>
                              <a:pt x="4603" y="2081"/>
                            </a:cubicBezTo>
                            <a:lnTo>
                              <a:pt x="9302" y="50240"/>
                            </a:lnTo>
                            <a:cubicBezTo>
                              <a:pt x="9423" y="51502"/>
                              <a:pt x="8496" y="52643"/>
                              <a:pt x="7234" y="52764"/>
                            </a:cubicBezTo>
                            <a:cubicBezTo>
                              <a:pt x="7158" y="52764"/>
                              <a:pt x="7082" y="52764"/>
                              <a:pt x="7006" y="52764"/>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sp>
                  <p:nvSpPr>
                    <p:cNvPr id="489" name="Figura a mano libera: forma 2193">
                      <a:extLst>
                        <a:ext uri="{FF2B5EF4-FFF2-40B4-BE49-F238E27FC236}">
                          <a16:creationId xmlns:a16="http://schemas.microsoft.com/office/drawing/2014/main" id="{AA1A5ED4-C79A-58A2-C82A-2E49781F2906}"/>
                        </a:ext>
                      </a:extLst>
                    </p:cNvPr>
                    <p:cNvSpPr/>
                    <p:nvPr/>
                  </p:nvSpPr>
                  <p:spPr>
                    <a:xfrm>
                      <a:off x="5402376" y="4427392"/>
                      <a:ext cx="49770" cy="4622"/>
                    </a:xfrm>
                    <a:custGeom>
                      <a:avLst/>
                      <a:gdLst>
                        <a:gd name="connsiteX0" fmla="*/ 47459 w 49770"/>
                        <a:gd name="connsiteY0" fmla="*/ 4623 h 4622"/>
                        <a:gd name="connsiteX1" fmla="*/ 2311 w 49770"/>
                        <a:gd name="connsiteY1" fmla="*/ 4623 h 4622"/>
                        <a:gd name="connsiteX2" fmla="*/ 0 w 49770"/>
                        <a:gd name="connsiteY2" fmla="*/ 2311 h 4622"/>
                        <a:gd name="connsiteX3" fmla="*/ 2311 w 49770"/>
                        <a:gd name="connsiteY3" fmla="*/ 0 h 4622"/>
                        <a:gd name="connsiteX4" fmla="*/ 47459 w 49770"/>
                        <a:gd name="connsiteY4" fmla="*/ 0 h 4622"/>
                        <a:gd name="connsiteX5" fmla="*/ 49771 w 49770"/>
                        <a:gd name="connsiteY5" fmla="*/ 2311 h 4622"/>
                        <a:gd name="connsiteX6" fmla="*/ 47459 w 49770"/>
                        <a:gd name="connsiteY6" fmla="*/ 4623 h 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770" h="4622">
                          <a:moveTo>
                            <a:pt x="47459" y="4623"/>
                          </a:moveTo>
                          <a:lnTo>
                            <a:pt x="2311" y="4623"/>
                          </a:lnTo>
                          <a:cubicBezTo>
                            <a:pt x="1034" y="4623"/>
                            <a:pt x="0" y="3589"/>
                            <a:pt x="0" y="2311"/>
                          </a:cubicBezTo>
                          <a:cubicBezTo>
                            <a:pt x="0" y="1034"/>
                            <a:pt x="1034" y="0"/>
                            <a:pt x="2311" y="0"/>
                          </a:cubicBezTo>
                          <a:lnTo>
                            <a:pt x="47459" y="0"/>
                          </a:lnTo>
                          <a:cubicBezTo>
                            <a:pt x="48737" y="0"/>
                            <a:pt x="49771" y="1034"/>
                            <a:pt x="49771" y="2311"/>
                          </a:cubicBezTo>
                          <a:cubicBezTo>
                            <a:pt x="49771" y="3589"/>
                            <a:pt x="48737" y="4623"/>
                            <a:pt x="47459" y="4623"/>
                          </a:cubicBezTo>
                          <a:close/>
                        </a:path>
                      </a:pathLst>
                    </a:custGeom>
                    <a:grpFill/>
                    <a:ln w="0" cap="flat">
                      <a:solidFill>
                        <a:srgbClr val="00D1CC"/>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D1CC"/>
                        </a:solidFill>
                        <a:effectLst/>
                        <a:uLnTx/>
                        <a:uFillTx/>
                      </a:endParaRPr>
                    </a:p>
                  </p:txBody>
                </p:sp>
              </p:grpSp>
            </p:grpSp>
          </p:grpSp>
          <p:sp>
            <p:nvSpPr>
              <p:cNvPr id="482" name="Ovale 51">
                <a:extLst>
                  <a:ext uri="{FF2B5EF4-FFF2-40B4-BE49-F238E27FC236}">
                    <a16:creationId xmlns:a16="http://schemas.microsoft.com/office/drawing/2014/main" id="{0BB3D3D0-9529-042B-ABC4-A7670563C10D}"/>
                  </a:ext>
                </a:extLst>
              </p:cNvPr>
              <p:cNvSpPr>
                <a:spLocks noChangeAspect="1"/>
              </p:cNvSpPr>
              <p:nvPr/>
            </p:nvSpPr>
            <p:spPr>
              <a:xfrm>
                <a:off x="4836000" y="2460194"/>
                <a:ext cx="2520000" cy="2520000"/>
              </a:xfrm>
              <a:prstGeom prst="ellipse">
                <a:avLst/>
              </a:prstGeom>
              <a:noFill/>
              <a:ln w="19050" cap="flat" cmpd="sng" algn="ctr">
                <a:solidFill>
                  <a:srgbClr val="00D1CC"/>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grpSp>
        <p:sp>
          <p:nvSpPr>
            <p:cNvPr id="470" name="Figura a mano libera: forma 56">
              <a:extLst>
                <a:ext uri="{FF2B5EF4-FFF2-40B4-BE49-F238E27FC236}">
                  <a16:creationId xmlns:a16="http://schemas.microsoft.com/office/drawing/2014/main" id="{46A51EBD-B4BC-EF95-FE77-82CC727E3AB7}"/>
                </a:ext>
              </a:extLst>
            </p:cNvPr>
            <p:cNvSpPr/>
            <p:nvPr/>
          </p:nvSpPr>
          <p:spPr>
            <a:xfrm>
              <a:off x="4953546" y="1889760"/>
              <a:ext cx="695413" cy="640080"/>
            </a:xfrm>
            <a:custGeom>
              <a:avLst/>
              <a:gdLst>
                <a:gd name="connsiteX0" fmla="*/ 0 w 695960"/>
                <a:gd name="connsiteY0" fmla="*/ 0 h 640080"/>
                <a:gd name="connsiteX1" fmla="*/ 695960 w 695960"/>
                <a:gd name="connsiteY1" fmla="*/ 0 h 640080"/>
                <a:gd name="connsiteX2" fmla="*/ 695960 w 695960"/>
                <a:gd name="connsiteY2" fmla="*/ 640080 h 640080"/>
              </a:gdLst>
              <a:ahLst/>
              <a:cxnLst>
                <a:cxn ang="0">
                  <a:pos x="connsiteX0" y="connsiteY0"/>
                </a:cxn>
                <a:cxn ang="0">
                  <a:pos x="connsiteX1" y="connsiteY1"/>
                </a:cxn>
                <a:cxn ang="0">
                  <a:pos x="connsiteX2" y="connsiteY2"/>
                </a:cxn>
              </a:cxnLst>
              <a:rect l="l" t="t" r="r" b="b"/>
              <a:pathLst>
                <a:path w="695960" h="640080">
                  <a:moveTo>
                    <a:pt x="0" y="0"/>
                  </a:moveTo>
                  <a:lnTo>
                    <a:pt x="695960" y="0"/>
                  </a:lnTo>
                  <a:lnTo>
                    <a:pt x="695960" y="640080"/>
                  </a:lnTo>
                </a:path>
              </a:pathLst>
            </a:custGeom>
            <a:noFill/>
            <a:ln w="12700" cap="flat" cmpd="sng" algn="ctr">
              <a:solidFill>
                <a:srgbClr val="00D1CC"/>
              </a:solidFill>
              <a:prstDash val="solid"/>
              <a:miter lim="800000"/>
              <a:tailEnd type="oval" w="lg" len="lg"/>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sp>
          <p:nvSpPr>
            <p:cNvPr id="471" name="Figura a mano libera: forma 57">
              <a:extLst>
                <a:ext uri="{FF2B5EF4-FFF2-40B4-BE49-F238E27FC236}">
                  <a16:creationId xmlns:a16="http://schemas.microsoft.com/office/drawing/2014/main" id="{5D4AEFD8-B197-AB7B-AB04-1180556774AE}"/>
                </a:ext>
              </a:extLst>
            </p:cNvPr>
            <p:cNvSpPr/>
            <p:nvPr/>
          </p:nvSpPr>
          <p:spPr>
            <a:xfrm flipH="1">
              <a:off x="6502694" y="1889760"/>
              <a:ext cx="695413" cy="640080"/>
            </a:xfrm>
            <a:custGeom>
              <a:avLst/>
              <a:gdLst>
                <a:gd name="connsiteX0" fmla="*/ 0 w 695960"/>
                <a:gd name="connsiteY0" fmla="*/ 0 h 640080"/>
                <a:gd name="connsiteX1" fmla="*/ 695960 w 695960"/>
                <a:gd name="connsiteY1" fmla="*/ 0 h 640080"/>
                <a:gd name="connsiteX2" fmla="*/ 695960 w 695960"/>
                <a:gd name="connsiteY2" fmla="*/ 640080 h 640080"/>
              </a:gdLst>
              <a:ahLst/>
              <a:cxnLst>
                <a:cxn ang="0">
                  <a:pos x="connsiteX0" y="connsiteY0"/>
                </a:cxn>
                <a:cxn ang="0">
                  <a:pos x="connsiteX1" y="connsiteY1"/>
                </a:cxn>
                <a:cxn ang="0">
                  <a:pos x="connsiteX2" y="connsiteY2"/>
                </a:cxn>
              </a:cxnLst>
              <a:rect l="l" t="t" r="r" b="b"/>
              <a:pathLst>
                <a:path w="695960" h="640080">
                  <a:moveTo>
                    <a:pt x="0" y="0"/>
                  </a:moveTo>
                  <a:lnTo>
                    <a:pt x="695960" y="0"/>
                  </a:lnTo>
                  <a:lnTo>
                    <a:pt x="695960" y="640080"/>
                  </a:lnTo>
                </a:path>
              </a:pathLst>
            </a:custGeom>
            <a:noFill/>
            <a:ln w="12700" cap="flat" cmpd="sng" algn="ctr">
              <a:solidFill>
                <a:srgbClr val="00D1CC"/>
              </a:solidFill>
              <a:prstDash val="solid"/>
              <a:miter lim="800000"/>
              <a:tailEnd type="oval" w="lg" len="lg"/>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sp>
          <p:nvSpPr>
            <p:cNvPr id="472" name="Figura a mano libera: forma 58">
              <a:extLst>
                <a:ext uri="{FF2B5EF4-FFF2-40B4-BE49-F238E27FC236}">
                  <a16:creationId xmlns:a16="http://schemas.microsoft.com/office/drawing/2014/main" id="{B1AEDC6F-98C7-6A50-2D47-2E063A10F440}"/>
                </a:ext>
              </a:extLst>
            </p:cNvPr>
            <p:cNvSpPr/>
            <p:nvPr/>
          </p:nvSpPr>
          <p:spPr>
            <a:xfrm>
              <a:off x="4329504" y="2686058"/>
              <a:ext cx="695413" cy="360000"/>
            </a:xfrm>
            <a:custGeom>
              <a:avLst/>
              <a:gdLst>
                <a:gd name="connsiteX0" fmla="*/ 0 w 695960"/>
                <a:gd name="connsiteY0" fmla="*/ 0 h 640080"/>
                <a:gd name="connsiteX1" fmla="*/ 695960 w 695960"/>
                <a:gd name="connsiteY1" fmla="*/ 0 h 640080"/>
                <a:gd name="connsiteX2" fmla="*/ 695960 w 695960"/>
                <a:gd name="connsiteY2" fmla="*/ 640080 h 640080"/>
              </a:gdLst>
              <a:ahLst/>
              <a:cxnLst>
                <a:cxn ang="0">
                  <a:pos x="connsiteX0" y="connsiteY0"/>
                </a:cxn>
                <a:cxn ang="0">
                  <a:pos x="connsiteX1" y="connsiteY1"/>
                </a:cxn>
                <a:cxn ang="0">
                  <a:pos x="connsiteX2" y="connsiteY2"/>
                </a:cxn>
              </a:cxnLst>
              <a:rect l="l" t="t" r="r" b="b"/>
              <a:pathLst>
                <a:path w="695960" h="640080">
                  <a:moveTo>
                    <a:pt x="0" y="0"/>
                  </a:moveTo>
                  <a:lnTo>
                    <a:pt x="695960" y="0"/>
                  </a:lnTo>
                  <a:lnTo>
                    <a:pt x="695960" y="640080"/>
                  </a:lnTo>
                </a:path>
              </a:pathLst>
            </a:custGeom>
            <a:noFill/>
            <a:ln w="12700" cap="flat" cmpd="sng" algn="ctr">
              <a:solidFill>
                <a:srgbClr val="00D1CC"/>
              </a:solidFill>
              <a:prstDash val="solid"/>
              <a:miter lim="800000"/>
              <a:tailEnd type="oval" w="lg" len="lg"/>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sp>
          <p:nvSpPr>
            <p:cNvPr id="473" name="Figura a mano libera: forma 60">
              <a:extLst>
                <a:ext uri="{FF2B5EF4-FFF2-40B4-BE49-F238E27FC236}">
                  <a16:creationId xmlns:a16="http://schemas.microsoft.com/office/drawing/2014/main" id="{4BD3EA08-9368-F8E0-B884-2A7F26F6CB7D}"/>
                </a:ext>
              </a:extLst>
            </p:cNvPr>
            <p:cNvSpPr/>
            <p:nvPr/>
          </p:nvSpPr>
          <p:spPr>
            <a:xfrm flipH="1">
              <a:off x="7140484" y="2686058"/>
              <a:ext cx="695413" cy="360000"/>
            </a:xfrm>
            <a:custGeom>
              <a:avLst/>
              <a:gdLst>
                <a:gd name="connsiteX0" fmla="*/ 0 w 695960"/>
                <a:gd name="connsiteY0" fmla="*/ 0 h 640080"/>
                <a:gd name="connsiteX1" fmla="*/ 695960 w 695960"/>
                <a:gd name="connsiteY1" fmla="*/ 0 h 640080"/>
                <a:gd name="connsiteX2" fmla="*/ 695960 w 695960"/>
                <a:gd name="connsiteY2" fmla="*/ 640080 h 640080"/>
              </a:gdLst>
              <a:ahLst/>
              <a:cxnLst>
                <a:cxn ang="0">
                  <a:pos x="connsiteX0" y="connsiteY0"/>
                </a:cxn>
                <a:cxn ang="0">
                  <a:pos x="connsiteX1" y="connsiteY1"/>
                </a:cxn>
                <a:cxn ang="0">
                  <a:pos x="connsiteX2" y="connsiteY2"/>
                </a:cxn>
              </a:cxnLst>
              <a:rect l="l" t="t" r="r" b="b"/>
              <a:pathLst>
                <a:path w="695960" h="640080">
                  <a:moveTo>
                    <a:pt x="0" y="0"/>
                  </a:moveTo>
                  <a:lnTo>
                    <a:pt x="695960" y="0"/>
                  </a:lnTo>
                  <a:lnTo>
                    <a:pt x="695960" y="640080"/>
                  </a:lnTo>
                </a:path>
              </a:pathLst>
            </a:custGeom>
            <a:noFill/>
            <a:ln w="12700" cap="flat" cmpd="sng" algn="ctr">
              <a:solidFill>
                <a:srgbClr val="00D1CC"/>
              </a:solidFill>
              <a:prstDash val="solid"/>
              <a:miter lim="800000"/>
              <a:tailEnd type="oval" w="lg" len="lg"/>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sp>
          <p:nvSpPr>
            <p:cNvPr id="474" name="Figura a mano libera: forma 61">
              <a:extLst>
                <a:ext uri="{FF2B5EF4-FFF2-40B4-BE49-F238E27FC236}">
                  <a16:creationId xmlns:a16="http://schemas.microsoft.com/office/drawing/2014/main" id="{0C522320-7549-2C1A-985E-D81EE638D1AA}"/>
                </a:ext>
              </a:extLst>
            </p:cNvPr>
            <p:cNvSpPr/>
            <p:nvPr/>
          </p:nvSpPr>
          <p:spPr>
            <a:xfrm flipV="1">
              <a:off x="4329504" y="4572482"/>
              <a:ext cx="841936" cy="538165"/>
            </a:xfrm>
            <a:custGeom>
              <a:avLst/>
              <a:gdLst>
                <a:gd name="connsiteX0" fmla="*/ 0 w 695960"/>
                <a:gd name="connsiteY0" fmla="*/ 0 h 640080"/>
                <a:gd name="connsiteX1" fmla="*/ 695960 w 695960"/>
                <a:gd name="connsiteY1" fmla="*/ 0 h 640080"/>
                <a:gd name="connsiteX2" fmla="*/ 695960 w 695960"/>
                <a:gd name="connsiteY2" fmla="*/ 640080 h 640080"/>
              </a:gdLst>
              <a:ahLst/>
              <a:cxnLst>
                <a:cxn ang="0">
                  <a:pos x="connsiteX0" y="connsiteY0"/>
                </a:cxn>
                <a:cxn ang="0">
                  <a:pos x="connsiteX1" y="connsiteY1"/>
                </a:cxn>
                <a:cxn ang="0">
                  <a:pos x="connsiteX2" y="connsiteY2"/>
                </a:cxn>
              </a:cxnLst>
              <a:rect l="l" t="t" r="r" b="b"/>
              <a:pathLst>
                <a:path w="695960" h="640080">
                  <a:moveTo>
                    <a:pt x="0" y="0"/>
                  </a:moveTo>
                  <a:lnTo>
                    <a:pt x="695960" y="0"/>
                  </a:lnTo>
                  <a:lnTo>
                    <a:pt x="695960" y="640080"/>
                  </a:lnTo>
                </a:path>
              </a:pathLst>
            </a:custGeom>
            <a:noFill/>
            <a:ln w="12700" cap="flat" cmpd="sng" algn="ctr">
              <a:solidFill>
                <a:srgbClr val="00D1CC"/>
              </a:solidFill>
              <a:prstDash val="solid"/>
              <a:miter lim="800000"/>
              <a:tailEnd type="oval" w="lg" len="lg"/>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sp>
          <p:nvSpPr>
            <p:cNvPr id="475" name="Figura a mano libera: forma 62">
              <a:extLst>
                <a:ext uri="{FF2B5EF4-FFF2-40B4-BE49-F238E27FC236}">
                  <a16:creationId xmlns:a16="http://schemas.microsoft.com/office/drawing/2014/main" id="{3A113A12-4603-F4CB-1AA5-B557406F340F}"/>
                </a:ext>
              </a:extLst>
            </p:cNvPr>
            <p:cNvSpPr/>
            <p:nvPr/>
          </p:nvSpPr>
          <p:spPr>
            <a:xfrm flipH="1" flipV="1">
              <a:off x="7004912" y="4572482"/>
              <a:ext cx="830984" cy="538165"/>
            </a:xfrm>
            <a:custGeom>
              <a:avLst/>
              <a:gdLst>
                <a:gd name="connsiteX0" fmla="*/ 0 w 695960"/>
                <a:gd name="connsiteY0" fmla="*/ 0 h 640080"/>
                <a:gd name="connsiteX1" fmla="*/ 695960 w 695960"/>
                <a:gd name="connsiteY1" fmla="*/ 0 h 640080"/>
                <a:gd name="connsiteX2" fmla="*/ 695960 w 695960"/>
                <a:gd name="connsiteY2" fmla="*/ 640080 h 640080"/>
              </a:gdLst>
              <a:ahLst/>
              <a:cxnLst>
                <a:cxn ang="0">
                  <a:pos x="connsiteX0" y="connsiteY0"/>
                </a:cxn>
                <a:cxn ang="0">
                  <a:pos x="connsiteX1" y="connsiteY1"/>
                </a:cxn>
                <a:cxn ang="0">
                  <a:pos x="connsiteX2" y="connsiteY2"/>
                </a:cxn>
              </a:cxnLst>
              <a:rect l="l" t="t" r="r" b="b"/>
              <a:pathLst>
                <a:path w="695960" h="640080">
                  <a:moveTo>
                    <a:pt x="0" y="0"/>
                  </a:moveTo>
                  <a:lnTo>
                    <a:pt x="695960" y="0"/>
                  </a:lnTo>
                  <a:lnTo>
                    <a:pt x="695960" y="640080"/>
                  </a:lnTo>
                </a:path>
              </a:pathLst>
            </a:custGeom>
            <a:noFill/>
            <a:ln w="12700" cap="flat" cmpd="sng" algn="ctr">
              <a:solidFill>
                <a:srgbClr val="00D1CC"/>
              </a:solidFill>
              <a:prstDash val="solid"/>
              <a:miter lim="800000"/>
              <a:tailEnd type="oval" w="lg" len="lg"/>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cxnSp>
          <p:nvCxnSpPr>
            <p:cNvPr id="476" name="Connettore 2 64">
              <a:extLst>
                <a:ext uri="{FF2B5EF4-FFF2-40B4-BE49-F238E27FC236}">
                  <a16:creationId xmlns:a16="http://schemas.microsoft.com/office/drawing/2014/main" id="{52405E52-0511-0071-8A62-B473625F0B94}"/>
                </a:ext>
              </a:extLst>
            </p:cNvPr>
            <p:cNvCxnSpPr>
              <a:stCxn id="464" idx="0"/>
              <a:endCxn id="482" idx="4"/>
            </p:cNvCxnSpPr>
            <p:nvPr/>
          </p:nvCxnSpPr>
          <p:spPr>
            <a:xfrm flipV="1">
              <a:off x="6093619" y="4980194"/>
              <a:ext cx="2381" cy="609656"/>
            </a:xfrm>
            <a:prstGeom prst="straightConnector1">
              <a:avLst/>
            </a:prstGeom>
            <a:noFill/>
            <a:ln w="12700" cap="flat" cmpd="sng" algn="ctr">
              <a:solidFill>
                <a:srgbClr val="00D1CC"/>
              </a:solidFill>
              <a:prstDash val="solid"/>
              <a:miter lim="800000"/>
              <a:tailEnd type="oval" w="lg" len="lg"/>
            </a:ln>
            <a:effectLst/>
          </p:spPr>
        </p:cxnSp>
        <p:cxnSp>
          <p:nvCxnSpPr>
            <p:cNvPr id="477" name="Connettore 2 66">
              <a:extLst>
                <a:ext uri="{FF2B5EF4-FFF2-40B4-BE49-F238E27FC236}">
                  <a16:creationId xmlns:a16="http://schemas.microsoft.com/office/drawing/2014/main" id="{F5BEE102-BC4E-5CC0-747E-D62259205CCA}"/>
                </a:ext>
              </a:extLst>
            </p:cNvPr>
            <p:cNvCxnSpPr>
              <a:cxnSpLocks/>
              <a:stCxn id="461" idx="3"/>
            </p:cNvCxnSpPr>
            <p:nvPr/>
          </p:nvCxnSpPr>
          <p:spPr>
            <a:xfrm>
              <a:off x="3727363" y="3487799"/>
              <a:ext cx="1117052" cy="0"/>
            </a:xfrm>
            <a:prstGeom prst="straightConnector1">
              <a:avLst/>
            </a:prstGeom>
            <a:noFill/>
            <a:ln w="12700" cap="flat" cmpd="sng" algn="ctr">
              <a:solidFill>
                <a:srgbClr val="00D1CC"/>
              </a:solidFill>
              <a:prstDash val="solid"/>
              <a:miter lim="800000"/>
              <a:tailEnd type="oval" w="lg" len="lg"/>
            </a:ln>
            <a:effectLst/>
          </p:spPr>
        </p:cxnSp>
        <p:cxnSp>
          <p:nvCxnSpPr>
            <p:cNvPr id="478" name="Connettore 2 70">
              <a:extLst>
                <a:ext uri="{FF2B5EF4-FFF2-40B4-BE49-F238E27FC236}">
                  <a16:creationId xmlns:a16="http://schemas.microsoft.com/office/drawing/2014/main" id="{4F92F610-DC16-8BE7-91BB-764F2BBAEDC1}"/>
                </a:ext>
              </a:extLst>
            </p:cNvPr>
            <p:cNvCxnSpPr>
              <a:cxnSpLocks/>
              <a:stCxn id="462" idx="3"/>
            </p:cNvCxnSpPr>
            <p:nvPr/>
          </p:nvCxnSpPr>
          <p:spPr>
            <a:xfrm>
              <a:off x="3718948" y="4284483"/>
              <a:ext cx="1254372" cy="0"/>
            </a:xfrm>
            <a:prstGeom prst="straightConnector1">
              <a:avLst/>
            </a:prstGeom>
            <a:noFill/>
            <a:ln w="12700" cap="flat" cmpd="sng" algn="ctr">
              <a:solidFill>
                <a:srgbClr val="00D1CC"/>
              </a:solidFill>
              <a:prstDash val="solid"/>
              <a:miter lim="800000"/>
              <a:tailEnd type="oval" w="lg" len="lg"/>
            </a:ln>
            <a:effectLst/>
          </p:spPr>
        </p:cxnSp>
        <p:cxnSp>
          <p:nvCxnSpPr>
            <p:cNvPr id="479" name="Connettore 2 73">
              <a:extLst>
                <a:ext uri="{FF2B5EF4-FFF2-40B4-BE49-F238E27FC236}">
                  <a16:creationId xmlns:a16="http://schemas.microsoft.com/office/drawing/2014/main" id="{4A528026-AEFA-0CE6-B3B6-2C40700365C5}"/>
                </a:ext>
              </a:extLst>
            </p:cNvPr>
            <p:cNvCxnSpPr>
              <a:cxnSpLocks/>
              <a:stCxn id="466" idx="1"/>
            </p:cNvCxnSpPr>
            <p:nvPr/>
          </p:nvCxnSpPr>
          <p:spPr>
            <a:xfrm flipH="1" flipV="1">
              <a:off x="7356000" y="3487799"/>
              <a:ext cx="1117687" cy="494"/>
            </a:xfrm>
            <a:prstGeom prst="straightConnector1">
              <a:avLst/>
            </a:prstGeom>
            <a:noFill/>
            <a:ln w="12700" cap="flat" cmpd="sng" algn="ctr">
              <a:solidFill>
                <a:srgbClr val="00D1CC"/>
              </a:solidFill>
              <a:prstDash val="solid"/>
              <a:miter lim="800000"/>
              <a:tailEnd type="oval" w="lg" len="lg"/>
            </a:ln>
            <a:effectLst/>
          </p:spPr>
        </p:cxnSp>
        <p:cxnSp>
          <p:nvCxnSpPr>
            <p:cNvPr id="480" name="Connettore 2 74">
              <a:extLst>
                <a:ext uri="{FF2B5EF4-FFF2-40B4-BE49-F238E27FC236}">
                  <a16:creationId xmlns:a16="http://schemas.microsoft.com/office/drawing/2014/main" id="{CA92C8FB-E827-6E89-32EE-8459CFDB999C}"/>
                </a:ext>
              </a:extLst>
            </p:cNvPr>
            <p:cNvCxnSpPr>
              <a:cxnSpLocks/>
              <a:stCxn id="467" idx="1"/>
            </p:cNvCxnSpPr>
            <p:nvPr/>
          </p:nvCxnSpPr>
          <p:spPr>
            <a:xfrm flipH="1" flipV="1">
              <a:off x="7219315" y="4284483"/>
              <a:ext cx="1254372" cy="329"/>
            </a:xfrm>
            <a:prstGeom prst="straightConnector1">
              <a:avLst/>
            </a:prstGeom>
            <a:noFill/>
            <a:ln w="12700" cap="flat" cmpd="sng" algn="ctr">
              <a:solidFill>
                <a:srgbClr val="00D1CC"/>
              </a:solidFill>
              <a:prstDash val="solid"/>
              <a:miter lim="800000"/>
              <a:tailEnd type="oval" w="lg" len="lg"/>
            </a:ln>
            <a:effectLst/>
          </p:spPr>
        </p:cxnSp>
      </p:grpSp>
    </p:spTree>
    <p:extLst>
      <p:ext uri="{BB962C8B-B14F-4D97-AF65-F5344CB8AC3E}">
        <p14:creationId xmlns:p14="http://schemas.microsoft.com/office/powerpoint/2010/main" val="42557245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FBA8C12-53D0-0099-72D3-7CF104C0C1D3}"/>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DDB61309-339E-F233-208E-4A5199D6B5B8}"/>
              </a:ext>
            </a:extLst>
          </p:cNvPr>
          <p:cNvSpPr txBox="1">
            <a:spLocks/>
          </p:cNvSpPr>
          <p:nvPr/>
        </p:nvSpPr>
        <p:spPr>
          <a:xfrm>
            <a:off x="309030"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Schulung von Hyperglykämie-Anzeichen und -Symptomen für Menschen mit präsymptomatischem T1D</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50901FCB-3449-2B42-62B1-EC020B686E36}"/>
              </a:ext>
            </a:extLst>
          </p:cNvPr>
          <p:cNvSpPr txBox="1">
            <a:spLocks/>
          </p:cNvSpPr>
          <p:nvPr/>
        </p:nvSpPr>
        <p:spPr>
          <a:xfrm>
            <a:off x="415922" y="4770634"/>
            <a:ext cx="8368508"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T1D: Typ-1-Diabetes.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a:t>
            </a:r>
            <a:r>
              <a:rPr kumimoji="0" lang="de" sz="600" b="0" i="0" u="none" strike="noStrike" kern="1200" cap="none" spc="0" normalizeH="0" baseline="0" noProof="0">
                <a:ln>
                  <a:noFill/>
                </a:ln>
                <a:solidFill>
                  <a:srgbClr val="404040"/>
                </a:solidFill>
                <a:effectLst/>
                <a:uLnTx/>
                <a:uFillTx/>
                <a:latin typeface="+mn-lt"/>
                <a:ea typeface="Arial"/>
                <a:cs typeface="Arial"/>
              </a:rPr>
              <a:t> </a:t>
            </a:r>
            <a:r>
              <a:rPr lang="de-DE" sz="600">
                <a:solidFill>
                  <a:srgbClr val="404040"/>
                </a:solidFill>
                <a:latin typeface="+mn-lt"/>
                <a:ea typeface="Arial"/>
                <a:cs typeface="Arial"/>
              </a:rPr>
              <a:t>Simmons KMW </a:t>
            </a:r>
            <a:r>
              <a:rPr lang="de-DE" sz="600" i="1">
                <a:solidFill>
                  <a:srgbClr val="404040"/>
                </a:solidFill>
                <a:latin typeface="+mn-lt"/>
                <a:ea typeface="Arial"/>
                <a:cs typeface="Arial"/>
              </a:rPr>
              <a:t>et al. Diabetes </a:t>
            </a:r>
            <a:r>
              <a:rPr lang="de-DE" sz="600" i="1" err="1">
                <a:solidFill>
                  <a:srgbClr val="404040"/>
                </a:solidFill>
                <a:latin typeface="+mn-lt"/>
                <a:ea typeface="Arial"/>
                <a:cs typeface="Arial"/>
              </a:rPr>
              <a:t>Technol</a:t>
            </a:r>
            <a:r>
              <a:rPr lang="de-DE" sz="600" i="1">
                <a:solidFill>
                  <a:srgbClr val="404040"/>
                </a:solidFill>
                <a:latin typeface="+mn-lt"/>
                <a:ea typeface="Arial"/>
                <a:cs typeface="Arial"/>
              </a:rPr>
              <a:t> </a:t>
            </a:r>
            <a:r>
              <a:rPr lang="de-DE" sz="600" i="1" err="1">
                <a:solidFill>
                  <a:srgbClr val="404040"/>
                </a:solidFill>
                <a:latin typeface="+mn-lt"/>
                <a:ea typeface="Arial"/>
                <a:cs typeface="Arial"/>
              </a:rPr>
              <a:t>Ther</a:t>
            </a:r>
            <a:r>
              <a:rPr lang="de-DE" sz="600" i="1">
                <a:solidFill>
                  <a:srgbClr val="404040"/>
                </a:solidFill>
                <a:latin typeface="+mn-lt"/>
                <a:ea typeface="Arial"/>
                <a:cs typeface="Arial"/>
              </a:rPr>
              <a:t> </a:t>
            </a:r>
            <a:r>
              <a:rPr lang="de-DE" sz="600">
                <a:solidFill>
                  <a:srgbClr val="404040"/>
                </a:solidFill>
                <a:latin typeface="+mn-lt"/>
                <a:ea typeface="Arial"/>
                <a:cs typeface="Arial"/>
              </a:rPr>
              <a:t>2023; 25: 790–9. </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15" name="TextBox 3">
            <a:extLst>
              <a:ext uri="{FF2B5EF4-FFF2-40B4-BE49-F238E27FC236}">
                <a16:creationId xmlns:a16="http://schemas.microsoft.com/office/drawing/2014/main" id="{CF0C4813-4FAA-E1B0-B080-D8C9498A6320}"/>
              </a:ext>
            </a:extLst>
          </p:cNvPr>
          <p:cNvSpPr txBox="1"/>
          <p:nvPr/>
        </p:nvSpPr>
        <p:spPr>
          <a:xfrm>
            <a:off x="359569" y="3651905"/>
            <a:ext cx="8424861" cy="504946"/>
          </a:xfrm>
          <a:prstGeom prst="roundRect">
            <a:avLst/>
          </a:prstGeom>
          <a:solidFill>
            <a:schemeClr val="accent1"/>
          </a:solidFill>
        </p:spPr>
        <p:txBody>
          <a:bodyPr wrap="square" tIns="40500">
            <a:spAutoFit/>
          </a:bodyPr>
          <a:lstStyle/>
          <a:p>
            <a:pPr lvl="0" algn="ctr" defTabSz="685800">
              <a:defRPr/>
            </a:pPr>
            <a:r>
              <a:rPr lang="de-DE" sz="1200" kern="0">
                <a:solidFill>
                  <a:srgbClr val="FFFFFF"/>
                </a:solidFill>
              </a:rPr>
              <a:t>Es ist wichtig zu wissen, dass </a:t>
            </a:r>
            <a:r>
              <a:rPr lang="de-DE" sz="1200" b="1" kern="0">
                <a:solidFill>
                  <a:srgbClr val="FFFFFF"/>
                </a:solidFill>
              </a:rPr>
              <a:t>Symptome häufig geleugnet </a:t>
            </a:r>
            <a:r>
              <a:rPr lang="de-DE" sz="1200" kern="0">
                <a:solidFill>
                  <a:srgbClr val="FFFFFF"/>
                </a:solidFill>
              </a:rPr>
              <a:t>und </a:t>
            </a:r>
            <a:r>
              <a:rPr lang="de-DE" sz="1200" b="1" kern="0">
                <a:solidFill>
                  <a:srgbClr val="FFFFFF"/>
                </a:solidFill>
              </a:rPr>
              <a:t>oft auf andere Faktoren zurückgeführt </a:t>
            </a:r>
            <a:r>
              <a:rPr lang="de-DE" sz="1200" kern="0">
                <a:solidFill>
                  <a:srgbClr val="FFFFFF"/>
                </a:solidFill>
              </a:rPr>
              <a:t>werden (z. B. Wachstumsschübe oder vermehrter Durst aufgrund heißer Witterung)</a:t>
            </a:r>
            <a:r>
              <a:rPr kumimoji="0" lang="en-US" sz="1200" b="0" i="0" u="none" strike="noStrike" kern="0" cap="none" spc="0" normalizeH="0" baseline="30000" noProof="0">
                <a:ln>
                  <a:noFill/>
                </a:ln>
                <a:solidFill>
                  <a:srgbClr val="FFFFFF"/>
                </a:solidFill>
                <a:effectLst/>
                <a:uLnTx/>
                <a:uFillTx/>
              </a:rPr>
              <a:t>1</a:t>
            </a:r>
          </a:p>
        </p:txBody>
      </p:sp>
      <p:grpSp>
        <p:nvGrpSpPr>
          <p:cNvPr id="16" name="Group 31">
            <a:extLst>
              <a:ext uri="{FF2B5EF4-FFF2-40B4-BE49-F238E27FC236}">
                <a16:creationId xmlns:a16="http://schemas.microsoft.com/office/drawing/2014/main" id="{E7AB2BEE-829E-56A9-76FB-80050A570E39}"/>
              </a:ext>
            </a:extLst>
          </p:cNvPr>
          <p:cNvGrpSpPr/>
          <p:nvPr/>
        </p:nvGrpSpPr>
        <p:grpSpPr>
          <a:xfrm>
            <a:off x="635794" y="1340636"/>
            <a:ext cx="8148636" cy="587643"/>
            <a:chOff x="1883594" y="1970564"/>
            <a:chExt cx="10864848" cy="783524"/>
          </a:xfrm>
        </p:grpSpPr>
        <p:sp>
          <p:nvSpPr>
            <p:cNvPr id="17" name="Content Placeholder 6">
              <a:extLst>
                <a:ext uri="{FF2B5EF4-FFF2-40B4-BE49-F238E27FC236}">
                  <a16:creationId xmlns:a16="http://schemas.microsoft.com/office/drawing/2014/main" id="{70C13A94-6A94-936D-4A3B-3679DB15BF90}"/>
                </a:ext>
              </a:extLst>
            </p:cNvPr>
            <p:cNvSpPr txBox="1">
              <a:spLocks/>
            </p:cNvSpPr>
            <p:nvPr/>
          </p:nvSpPr>
          <p:spPr>
            <a:xfrm>
              <a:off x="2874715" y="2004726"/>
              <a:ext cx="9873727" cy="749362"/>
            </a:xfrm>
            <a:prstGeom prst="roundRect">
              <a:avLst/>
            </a:prstGeom>
            <a:noFill/>
            <a:ln w="19050">
              <a:solidFill>
                <a:srgbClr val="00D1CC"/>
              </a:solidFill>
            </a:ln>
          </p:spPr>
          <p:txBody>
            <a:bodyPr lIns="135000" bIns="0" anchor="ctr" anchorCtr="0"/>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1" indent="0" defTabSz="685800">
                <a:spcBef>
                  <a:spcPts val="0"/>
                </a:spcBef>
                <a:buNone/>
                <a:defRPr/>
              </a:pPr>
              <a:r>
                <a:rPr lang="de-DE" sz="1400" b="1">
                  <a:solidFill>
                    <a:srgbClr val="2F3651"/>
                  </a:solidFill>
                  <a:latin typeface="+mn-lt"/>
                </a:rPr>
                <a:t>Symptome</a:t>
              </a:r>
              <a:r>
                <a:rPr lang="de-DE" sz="1400">
                  <a:solidFill>
                    <a:srgbClr val="2F3651"/>
                  </a:solidFill>
                  <a:latin typeface="+mn-lt"/>
                </a:rPr>
                <a:t>, die auf eine</a:t>
              </a:r>
              <a:r>
                <a:rPr lang="de-DE" sz="1400" b="1">
                  <a:solidFill>
                    <a:srgbClr val="2F3651"/>
                  </a:solidFill>
                  <a:latin typeface="+mn-lt"/>
                </a:rPr>
                <a:t> Entwicklung zu klinischem T1D </a:t>
              </a:r>
              <a:r>
                <a:rPr lang="de-DE" sz="1400">
                  <a:solidFill>
                    <a:srgbClr val="2F3651"/>
                  </a:solidFill>
                  <a:latin typeface="+mn-lt"/>
                </a:rPr>
                <a:t>hindeuten</a:t>
              </a:r>
              <a:r>
                <a:rPr kumimoji="0" lang="en-US" sz="1400" b="0" i="0" u="none" strike="noStrike" kern="1200" cap="none" spc="0" normalizeH="0" baseline="30000" noProof="0">
                  <a:ln>
                    <a:noFill/>
                  </a:ln>
                  <a:solidFill>
                    <a:srgbClr val="2F3651"/>
                  </a:solidFill>
                  <a:effectLst/>
                  <a:uLnTx/>
                  <a:uFillTx/>
                  <a:latin typeface="+mn-lt"/>
                  <a:ea typeface="+mn-ea"/>
                  <a:cs typeface="Poppins" panose="00000500000000000000" pitchFamily="2" charset="0"/>
                </a:rPr>
                <a:t>1</a:t>
              </a:r>
            </a:p>
          </p:txBody>
        </p:sp>
        <p:pic>
          <p:nvPicPr>
            <p:cNvPr id="18" name="Graphic 28" descr="Care outline">
              <a:extLst>
                <a:ext uri="{FF2B5EF4-FFF2-40B4-BE49-F238E27FC236}">
                  <a16:creationId xmlns:a16="http://schemas.microsoft.com/office/drawing/2014/main" id="{ABD33BFC-AFDE-96D3-1C02-2CEEC0A9B3F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883594" y="1970564"/>
              <a:ext cx="777462" cy="777462"/>
            </a:xfrm>
            <a:prstGeom prst="rect">
              <a:avLst/>
            </a:prstGeom>
          </p:spPr>
        </p:pic>
      </p:grpSp>
      <p:grpSp>
        <p:nvGrpSpPr>
          <p:cNvPr id="19" name="Group 32">
            <a:extLst>
              <a:ext uri="{FF2B5EF4-FFF2-40B4-BE49-F238E27FC236}">
                <a16:creationId xmlns:a16="http://schemas.microsoft.com/office/drawing/2014/main" id="{341C3A52-F407-8D5D-509A-A6CB9E09347B}"/>
              </a:ext>
            </a:extLst>
          </p:cNvPr>
          <p:cNvGrpSpPr/>
          <p:nvPr/>
        </p:nvGrpSpPr>
        <p:grpSpPr>
          <a:xfrm>
            <a:off x="680884" y="2080621"/>
            <a:ext cx="8103546" cy="562022"/>
            <a:chOff x="1943714" y="2957212"/>
            <a:chExt cx="10804728" cy="749362"/>
          </a:xfrm>
        </p:grpSpPr>
        <p:pic>
          <p:nvPicPr>
            <p:cNvPr id="20" name="Graphic 133" descr="Water with solid fill">
              <a:extLst>
                <a:ext uri="{FF2B5EF4-FFF2-40B4-BE49-F238E27FC236}">
                  <a16:creationId xmlns:a16="http://schemas.microsoft.com/office/drawing/2014/main" id="{C4C28B83-4A5A-3D18-0DD8-F7E599C7D45D}"/>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943714" y="2972679"/>
              <a:ext cx="717342" cy="717342"/>
            </a:xfrm>
            <a:prstGeom prst="rect">
              <a:avLst/>
            </a:prstGeom>
          </p:spPr>
        </p:pic>
        <p:sp>
          <p:nvSpPr>
            <p:cNvPr id="21" name="Content Placeholder 6">
              <a:extLst>
                <a:ext uri="{FF2B5EF4-FFF2-40B4-BE49-F238E27FC236}">
                  <a16:creationId xmlns:a16="http://schemas.microsoft.com/office/drawing/2014/main" id="{1163EACF-7C0E-A391-9B96-1E2401A4E18C}"/>
                </a:ext>
              </a:extLst>
            </p:cNvPr>
            <p:cNvSpPr txBox="1">
              <a:spLocks/>
            </p:cNvSpPr>
            <p:nvPr/>
          </p:nvSpPr>
          <p:spPr>
            <a:xfrm>
              <a:off x="2874715" y="2957212"/>
              <a:ext cx="9873727" cy="749362"/>
            </a:xfrm>
            <a:prstGeom prst="roundRect">
              <a:avLst/>
            </a:prstGeom>
            <a:noFill/>
            <a:ln w="19050">
              <a:solidFill>
                <a:srgbClr val="00D1CC"/>
              </a:solidFill>
            </a:ln>
          </p:spPr>
          <p:txBody>
            <a:bodyPr lIns="135000" bIns="0" anchor="ctr" anchorCtr="0"/>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1" indent="0" defTabSz="685800">
                <a:spcBef>
                  <a:spcPts val="0"/>
                </a:spcBef>
                <a:buNone/>
                <a:defRPr/>
              </a:pPr>
              <a:r>
                <a:rPr lang="de-DE" sz="1400">
                  <a:solidFill>
                    <a:srgbClr val="2F3651"/>
                  </a:solidFill>
                  <a:latin typeface="+mn-lt"/>
                </a:rPr>
                <a:t>Betonen Sie die </a:t>
              </a:r>
              <a:r>
                <a:rPr lang="de-DE" sz="1400" b="1">
                  <a:solidFill>
                    <a:srgbClr val="2F3651"/>
                  </a:solidFill>
                  <a:latin typeface="+mn-lt"/>
                </a:rPr>
                <a:t>Bedeutung der Blutzuckermessung</a:t>
              </a:r>
              <a:r>
                <a:rPr lang="de-DE" sz="1400">
                  <a:solidFill>
                    <a:srgbClr val="2F3651"/>
                  </a:solidFill>
                  <a:latin typeface="+mn-lt"/>
                </a:rPr>
                <a:t>, wenn entsprechende Symptome auftreten</a:t>
              </a:r>
              <a:r>
                <a:rPr kumimoji="0" lang="en-US" sz="1400" b="0" i="0" u="none" strike="noStrike" kern="1200" cap="none" spc="0" normalizeH="0" baseline="30000" noProof="0">
                  <a:ln>
                    <a:noFill/>
                  </a:ln>
                  <a:solidFill>
                    <a:srgbClr val="2F3651"/>
                  </a:solidFill>
                  <a:effectLst/>
                  <a:uLnTx/>
                  <a:uFillTx/>
                  <a:latin typeface="+mn-lt"/>
                  <a:ea typeface="+mn-ea"/>
                  <a:cs typeface="Poppins" panose="00000500000000000000" pitchFamily="2" charset="0"/>
                </a:rPr>
                <a:t>1</a:t>
              </a:r>
            </a:p>
          </p:txBody>
        </p:sp>
      </p:grpSp>
      <p:grpSp>
        <p:nvGrpSpPr>
          <p:cNvPr id="22" name="Group 33">
            <a:extLst>
              <a:ext uri="{FF2B5EF4-FFF2-40B4-BE49-F238E27FC236}">
                <a16:creationId xmlns:a16="http://schemas.microsoft.com/office/drawing/2014/main" id="{756E2972-6E5D-4CFE-6691-4A2A34CF95ED}"/>
              </a:ext>
            </a:extLst>
          </p:cNvPr>
          <p:cNvGrpSpPr/>
          <p:nvPr/>
        </p:nvGrpSpPr>
        <p:grpSpPr>
          <a:xfrm>
            <a:off x="695077" y="2794986"/>
            <a:ext cx="8089353" cy="562022"/>
            <a:chOff x="1962638" y="3909698"/>
            <a:chExt cx="10785804" cy="749362"/>
          </a:xfrm>
        </p:grpSpPr>
        <p:pic>
          <p:nvPicPr>
            <p:cNvPr id="23" name="Graphic 43" descr="Document outline">
              <a:extLst>
                <a:ext uri="{FF2B5EF4-FFF2-40B4-BE49-F238E27FC236}">
                  <a16:creationId xmlns:a16="http://schemas.microsoft.com/office/drawing/2014/main" id="{5B4CCDF9-0A82-4049-838C-A6FB68C341D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187431">
              <a:off x="1962638" y="3914507"/>
              <a:ext cx="704892" cy="704892"/>
            </a:xfrm>
            <a:prstGeom prst="rect">
              <a:avLst/>
            </a:prstGeom>
          </p:spPr>
        </p:pic>
        <p:sp>
          <p:nvSpPr>
            <p:cNvPr id="24" name="Content Placeholder 6">
              <a:extLst>
                <a:ext uri="{FF2B5EF4-FFF2-40B4-BE49-F238E27FC236}">
                  <a16:creationId xmlns:a16="http://schemas.microsoft.com/office/drawing/2014/main" id="{4CA0E2CF-A1D1-1855-E35B-CD5670345474}"/>
                </a:ext>
              </a:extLst>
            </p:cNvPr>
            <p:cNvSpPr txBox="1">
              <a:spLocks/>
            </p:cNvSpPr>
            <p:nvPr/>
          </p:nvSpPr>
          <p:spPr>
            <a:xfrm>
              <a:off x="2874715" y="3909698"/>
              <a:ext cx="9873727" cy="749362"/>
            </a:xfrm>
            <a:prstGeom prst="roundRect">
              <a:avLst/>
            </a:prstGeom>
            <a:noFill/>
            <a:ln w="19050">
              <a:solidFill>
                <a:srgbClr val="00D1CC"/>
              </a:solidFill>
            </a:ln>
          </p:spPr>
          <p:txBody>
            <a:bodyPr lIns="135000" bIns="0" anchor="ctr" anchorCtr="0"/>
            <a:lstStyle>
              <a:lvl1pPr marL="0" indent="0" algn="l" defTabSz="914400" rtl="0" eaLnBrk="1" latinLnBrk="0" hangingPunct="1">
                <a:lnSpc>
                  <a:spcPct val="90000"/>
                </a:lnSpc>
                <a:spcBef>
                  <a:spcPts val="2400"/>
                </a:spcBef>
                <a:buFont typeface="Arial" panose="020B0604020202020204" pitchFamily="34" charset="0"/>
                <a:buNone/>
                <a:defRPr sz="1800" b="1" kern="1200">
                  <a:solidFill>
                    <a:schemeClr val="tx2"/>
                  </a:solidFill>
                  <a:latin typeface="Poppins" panose="00000500000000000000" pitchFamily="2" charset="0"/>
                  <a:ea typeface="+mn-ea"/>
                  <a:cs typeface="Poppins" panose="00000500000000000000" pitchFamily="2" charset="0"/>
                </a:defRPr>
              </a:lvl1pPr>
              <a:lvl2pPr marL="142875" indent="-142875" algn="l" defTabSz="914400" rtl="0" eaLnBrk="1" latinLnBrk="0" hangingPunct="1">
                <a:lnSpc>
                  <a:spcPct val="90000"/>
                </a:lnSpc>
                <a:spcBef>
                  <a:spcPts val="1200"/>
                </a:spcBef>
                <a:buFont typeface="Arial" panose="020B0604020202020204" pitchFamily="34" charset="0"/>
                <a:buChar char="•"/>
                <a:defRPr sz="1600" kern="1200">
                  <a:solidFill>
                    <a:schemeClr val="tx2"/>
                  </a:solidFill>
                  <a:latin typeface="Poppins" panose="00000500000000000000" pitchFamily="2" charset="0"/>
                  <a:ea typeface="+mn-ea"/>
                  <a:cs typeface="Poppins" panose="00000500000000000000" pitchFamily="2" charset="0"/>
                </a:defRPr>
              </a:lvl2pPr>
              <a:lvl3pPr marL="360363" indent="-177800" algn="l" defTabSz="914400" rtl="0" eaLnBrk="1" latinLnBrk="0" hangingPunct="1">
                <a:lnSpc>
                  <a:spcPct val="90000"/>
                </a:lnSpc>
                <a:spcBef>
                  <a:spcPts val="600"/>
                </a:spcBef>
                <a:buFont typeface="Arial" panose="020B0604020202020204" pitchFamily="34" charset="0"/>
                <a:buChar char="–"/>
                <a:defRPr sz="1400" kern="1200">
                  <a:solidFill>
                    <a:schemeClr val="tx2"/>
                  </a:solidFill>
                  <a:latin typeface="Poppins" panose="00000500000000000000" pitchFamily="2" charset="0"/>
                  <a:ea typeface="+mn-ea"/>
                  <a:cs typeface="Poppins" panose="00000500000000000000" pitchFamily="2" charset="0"/>
                </a:defRPr>
              </a:lvl3pPr>
              <a:lvl4pPr marL="542925" indent="-141288" algn="l" defTabSz="914400" rtl="0" eaLnBrk="1" latinLnBrk="0" hangingPunct="1">
                <a:lnSpc>
                  <a:spcPct val="90000"/>
                </a:lnSpc>
                <a:spcBef>
                  <a:spcPts val="6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4pPr>
              <a:lvl5pPr marL="2057400" indent="-228600" algn="l" defTabSz="914400" rtl="0" eaLnBrk="1" latinLnBrk="0" hangingPunct="1">
                <a:lnSpc>
                  <a:spcPct val="90000"/>
                </a:lnSpc>
                <a:spcBef>
                  <a:spcPts val="500"/>
                </a:spcBef>
                <a:buFont typeface="Arial" panose="020B0604020202020204" pitchFamily="34" charset="0"/>
                <a:buChar char="•"/>
                <a:defRPr sz="1200" kern="1200">
                  <a:solidFill>
                    <a:schemeClr val="tx2"/>
                  </a:solidFill>
                  <a:latin typeface="Poppins" panose="00000500000000000000" pitchFamily="2" charset="0"/>
                  <a:ea typeface="+mn-ea"/>
                  <a:cs typeface="Poppins" panose="00000500000000000000" pitchFamily="2"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1" indent="0" defTabSz="685800">
                <a:lnSpc>
                  <a:spcPct val="100000"/>
                </a:lnSpc>
                <a:spcBef>
                  <a:spcPts val="0"/>
                </a:spcBef>
                <a:buNone/>
                <a:defRPr/>
              </a:pPr>
              <a:r>
                <a:rPr lang="de-DE" sz="1400">
                  <a:solidFill>
                    <a:srgbClr val="2F3651"/>
                  </a:solidFill>
                  <a:latin typeface="+mn-lt"/>
                </a:rPr>
                <a:t>Wichtige Informationen sollten </a:t>
              </a:r>
              <a:r>
                <a:rPr lang="de-DE" sz="1400" b="1">
                  <a:solidFill>
                    <a:srgbClr val="2F3651"/>
                  </a:solidFill>
                  <a:latin typeface="+mn-lt"/>
                </a:rPr>
                <a:t>schriftlich bereitgestellt </a:t>
              </a:r>
              <a:r>
                <a:rPr lang="de-DE" sz="1400">
                  <a:solidFill>
                    <a:srgbClr val="2F3651"/>
                  </a:solidFill>
                  <a:latin typeface="+mn-lt"/>
                </a:rPr>
                <a:t>werden</a:t>
              </a:r>
              <a:r>
                <a:rPr kumimoji="0" lang="en-US" sz="1400" b="0" i="0" u="none" strike="noStrike" kern="1200" cap="none" spc="0" normalizeH="0" baseline="30000" noProof="0">
                  <a:ln>
                    <a:noFill/>
                  </a:ln>
                  <a:solidFill>
                    <a:srgbClr val="2F3651"/>
                  </a:solidFill>
                  <a:effectLst/>
                  <a:uLnTx/>
                  <a:uFillTx/>
                  <a:latin typeface="+mn-lt"/>
                  <a:ea typeface="+mn-ea"/>
                  <a:cs typeface="Poppins" panose="00000500000000000000" pitchFamily="2" charset="0"/>
                </a:rPr>
                <a:t>1</a:t>
              </a:r>
            </a:p>
          </p:txBody>
        </p:sp>
      </p:grpSp>
    </p:spTree>
    <p:extLst>
      <p:ext uri="{BB962C8B-B14F-4D97-AF65-F5344CB8AC3E}">
        <p14:creationId xmlns:p14="http://schemas.microsoft.com/office/powerpoint/2010/main" val="1767871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6AFB105-66B3-2430-0EA4-83EA71280B82}"/>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5737789F-9219-AC19-FAC3-8255C0E42296}"/>
              </a:ext>
            </a:extLst>
          </p:cNvPr>
          <p:cNvSpPr txBox="1">
            <a:spLocks/>
          </p:cNvSpPr>
          <p:nvPr/>
        </p:nvSpPr>
        <p:spPr>
          <a:xfrm>
            <a:off x="309030"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Es ist wichtig, Menschen mit T1D im Frühstadium über das Progressionsrisiko der Erkrankung aufzuklären</a:t>
            </a:r>
            <a:r>
              <a:rPr kumimoji="0" lang="de-DE" sz="2000" b="1" i="0" u="none" strike="noStrike" kern="1200" cap="none" spc="0" normalizeH="0" baseline="30000" noProof="0">
                <a:ln>
                  <a:noFill/>
                </a:ln>
                <a:solidFill>
                  <a:srgbClr val="7030A0"/>
                </a:solidFill>
                <a:effectLst/>
                <a:uLnTx/>
                <a:uFillTx/>
                <a:latin typeface="Verdana"/>
                <a:ea typeface="+mn-ea"/>
                <a:cs typeface="+mn-cs"/>
              </a:rPr>
              <a:t>1,2</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124228A8-9FE4-0B70-2155-7B4AC8FBD536}"/>
              </a:ext>
            </a:extLst>
          </p:cNvPr>
          <p:cNvSpPr txBox="1">
            <a:spLocks/>
          </p:cNvSpPr>
          <p:nvPr/>
        </p:nvSpPr>
        <p:spPr>
          <a:xfrm>
            <a:off x="415922" y="4770634"/>
            <a:ext cx="8368510"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DKA: Diabetische Ketoazidose; T1D: Typ-1-Diabetes.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e-DE" sz="600" i="0" u="none" strike="noStrike" kern="1200" cap="none" spc="0" normalizeH="0" baseline="0" noProof="0">
                <a:ln>
                  <a:noFill/>
                </a:ln>
                <a:solidFill>
                  <a:srgbClr val="404040"/>
                </a:solidFill>
                <a:effectLst/>
                <a:uLnTx/>
                <a:uFillTx/>
                <a:latin typeface="+mn-lt"/>
                <a:ea typeface="Arial"/>
                <a:cs typeface="Arial"/>
              </a:rPr>
              <a:t>Phillip M </a:t>
            </a:r>
            <a:r>
              <a:rPr kumimoji="0" lang="de-DE" sz="60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i="0" u="none" strike="noStrike" kern="1200" cap="none" spc="0" normalizeH="0" baseline="0" noProof="0">
                <a:ln>
                  <a:noFill/>
                </a:ln>
                <a:solidFill>
                  <a:srgbClr val="404040"/>
                </a:solidFill>
                <a:effectLst/>
                <a:uLnTx/>
                <a:uFillTx/>
                <a:latin typeface="+mn-lt"/>
                <a:ea typeface="Arial"/>
                <a:cs typeface="Arial"/>
              </a:rPr>
              <a:t>2024; 47: 1276–98. </a:t>
            </a:r>
            <a:r>
              <a:rPr kumimoji="0" lang="de" sz="600" b="1" i="0" u="none" strike="noStrike" kern="1200" cap="none" spc="0" normalizeH="0" baseline="0" noProof="0">
                <a:ln>
                  <a:noFill/>
                </a:ln>
                <a:solidFill>
                  <a:srgbClr val="404040"/>
                </a:solidFill>
                <a:effectLst/>
                <a:uLnTx/>
                <a:uFillTx/>
                <a:latin typeface="+mn-lt"/>
                <a:ea typeface="Arial"/>
                <a:cs typeface="Arial"/>
              </a:rPr>
              <a:t>2.</a:t>
            </a:r>
            <a:r>
              <a:rPr kumimoji="0" lang="de" sz="600" b="0" i="0" u="none" strike="noStrike" kern="1200" cap="none" spc="0" normalizeH="0" baseline="0" noProof="0">
                <a:ln>
                  <a:noFill/>
                </a:ln>
                <a:solidFill>
                  <a:srgbClr val="404040"/>
                </a:solidFill>
                <a:effectLst/>
                <a:uLnTx/>
                <a:uFillTx/>
                <a:latin typeface="+mn-lt"/>
                <a:ea typeface="Arial"/>
                <a:cs typeface="Arial"/>
              </a:rPr>
              <a:t> </a:t>
            </a:r>
            <a:r>
              <a:rPr lang="de-DE" sz="600">
                <a:solidFill>
                  <a:srgbClr val="404040"/>
                </a:solidFill>
                <a:latin typeface="+mn-lt"/>
                <a:ea typeface="Arial"/>
                <a:cs typeface="Arial"/>
              </a:rPr>
              <a:t>Simmons KMW </a:t>
            </a:r>
            <a:r>
              <a:rPr lang="de-DE" sz="600" i="1">
                <a:solidFill>
                  <a:srgbClr val="404040"/>
                </a:solidFill>
                <a:latin typeface="+mn-lt"/>
                <a:ea typeface="Arial"/>
                <a:cs typeface="Arial"/>
              </a:rPr>
              <a:t>et al. Diabetes </a:t>
            </a:r>
            <a:r>
              <a:rPr lang="de-DE" sz="600" i="1" err="1">
                <a:solidFill>
                  <a:srgbClr val="404040"/>
                </a:solidFill>
                <a:latin typeface="+mn-lt"/>
                <a:ea typeface="Arial"/>
                <a:cs typeface="Arial"/>
              </a:rPr>
              <a:t>Technol</a:t>
            </a:r>
            <a:r>
              <a:rPr lang="de-DE" sz="600" i="1">
                <a:solidFill>
                  <a:srgbClr val="404040"/>
                </a:solidFill>
                <a:latin typeface="+mn-lt"/>
                <a:ea typeface="Arial"/>
                <a:cs typeface="Arial"/>
              </a:rPr>
              <a:t> </a:t>
            </a:r>
            <a:r>
              <a:rPr lang="de-DE" sz="600" i="1" err="1">
                <a:solidFill>
                  <a:srgbClr val="404040"/>
                </a:solidFill>
                <a:latin typeface="+mn-lt"/>
                <a:ea typeface="Arial"/>
                <a:cs typeface="Arial"/>
              </a:rPr>
              <a:t>Ther</a:t>
            </a:r>
            <a:r>
              <a:rPr lang="de-DE" sz="600" i="1">
                <a:solidFill>
                  <a:srgbClr val="404040"/>
                </a:solidFill>
                <a:latin typeface="+mn-lt"/>
                <a:ea typeface="Arial"/>
                <a:cs typeface="Arial"/>
              </a:rPr>
              <a:t> </a:t>
            </a:r>
            <a:r>
              <a:rPr lang="de-DE" sz="600">
                <a:solidFill>
                  <a:srgbClr val="404040"/>
                </a:solidFill>
                <a:latin typeface="+mn-lt"/>
                <a:ea typeface="Arial"/>
                <a:cs typeface="Arial"/>
              </a:rPr>
              <a:t>2023; 25: 790–9. </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47" name="Circle: Hollow 21">
            <a:extLst>
              <a:ext uri="{FF2B5EF4-FFF2-40B4-BE49-F238E27FC236}">
                <a16:creationId xmlns:a16="http://schemas.microsoft.com/office/drawing/2014/main" id="{5C434BA1-7651-FBDC-1DD5-9CD2B6251686}"/>
              </a:ext>
            </a:extLst>
          </p:cNvPr>
          <p:cNvSpPr/>
          <p:nvPr/>
        </p:nvSpPr>
        <p:spPr>
          <a:xfrm>
            <a:off x="3299461" y="1271654"/>
            <a:ext cx="2545079" cy="2545077"/>
          </a:xfrm>
          <a:prstGeom prst="donut">
            <a:avLst>
              <a:gd name="adj" fmla="val 12155"/>
            </a:avLst>
          </a:prstGeom>
          <a:solidFill>
            <a:srgbClr val="80E8E6">
              <a:lumMod val="60000"/>
              <a:lumOff val="40000"/>
              <a:alpha val="69804"/>
            </a:srgbClr>
          </a:solidFill>
          <a:ln w="25400" cap="flat" cmpd="sng" algn="ctr">
            <a:noFill/>
            <a:prstDash val="solid"/>
          </a:ln>
          <a:effectLst/>
        </p:spPr>
        <p:txBody>
          <a:bodyPr wrap="square"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ndParaRPr>
          </a:p>
        </p:txBody>
      </p:sp>
      <p:sp>
        <p:nvSpPr>
          <p:cNvPr id="48" name="TextBox 14">
            <a:extLst>
              <a:ext uri="{FF2B5EF4-FFF2-40B4-BE49-F238E27FC236}">
                <a16:creationId xmlns:a16="http://schemas.microsoft.com/office/drawing/2014/main" id="{5EC702EF-E105-EAEC-FFFF-488425E37CAE}"/>
              </a:ext>
            </a:extLst>
          </p:cNvPr>
          <p:cNvSpPr txBox="1"/>
          <p:nvPr/>
        </p:nvSpPr>
        <p:spPr>
          <a:xfrm>
            <a:off x="359569" y="4000359"/>
            <a:ext cx="8424863" cy="510778"/>
          </a:xfrm>
          <a:prstGeom prst="roundRect">
            <a:avLst/>
          </a:prstGeom>
          <a:solidFill>
            <a:schemeClr val="accent1"/>
          </a:solidFill>
        </p:spPr>
        <p:txBody>
          <a:bodyPr wrap="square">
            <a:spAutoFit/>
          </a:bodyPr>
          <a:lstStyle/>
          <a:p>
            <a:pPr lvl="0" algn="ctr" defTabSz="685800">
              <a:defRPr/>
            </a:pPr>
            <a:r>
              <a:rPr lang="de-DE" sz="1200" kern="0">
                <a:solidFill>
                  <a:srgbClr val="FFFFFF"/>
                </a:solidFill>
              </a:rPr>
              <a:t>Eine genaue Risikoeinschätzung geht einher mit kontinuierlichem Engagement </a:t>
            </a:r>
          </a:p>
          <a:p>
            <a:pPr lvl="0" algn="ctr" defTabSz="685800">
              <a:defRPr/>
            </a:pPr>
            <a:r>
              <a:rPr lang="de-DE" sz="1200" kern="0">
                <a:solidFill>
                  <a:srgbClr val="FFFFFF"/>
                </a:solidFill>
              </a:rPr>
              <a:t>für das Monitoring und die Prävention von DKA</a:t>
            </a:r>
            <a:r>
              <a:rPr kumimoji="0" lang="en-US" sz="1200" b="0" i="0" u="none" strike="noStrike" kern="0" cap="none" spc="0" normalizeH="0" baseline="30000" noProof="0">
                <a:ln>
                  <a:noFill/>
                </a:ln>
                <a:solidFill>
                  <a:srgbClr val="FFFFFF"/>
                </a:solidFill>
                <a:effectLst/>
                <a:uLnTx/>
                <a:uFillTx/>
              </a:rPr>
              <a:t>1</a:t>
            </a:r>
          </a:p>
        </p:txBody>
      </p:sp>
      <p:grpSp>
        <p:nvGrpSpPr>
          <p:cNvPr id="49" name="Group 56">
            <a:extLst>
              <a:ext uri="{FF2B5EF4-FFF2-40B4-BE49-F238E27FC236}">
                <a16:creationId xmlns:a16="http://schemas.microsoft.com/office/drawing/2014/main" id="{51A9AF8B-4774-E22C-E25E-F01110DDC74F}"/>
              </a:ext>
            </a:extLst>
          </p:cNvPr>
          <p:cNvGrpSpPr/>
          <p:nvPr/>
        </p:nvGrpSpPr>
        <p:grpSpPr>
          <a:xfrm>
            <a:off x="359569" y="1069999"/>
            <a:ext cx="4571856" cy="718850"/>
            <a:chOff x="479428" y="1558745"/>
            <a:chExt cx="6095807" cy="958467"/>
          </a:xfrm>
        </p:grpSpPr>
        <p:grpSp>
          <p:nvGrpSpPr>
            <p:cNvPr id="50" name="Group 51">
              <a:extLst>
                <a:ext uri="{FF2B5EF4-FFF2-40B4-BE49-F238E27FC236}">
                  <a16:creationId xmlns:a16="http://schemas.microsoft.com/office/drawing/2014/main" id="{B75FE5AA-D0ED-70F7-6578-20A12A7B33BA}"/>
                </a:ext>
              </a:extLst>
            </p:cNvPr>
            <p:cNvGrpSpPr/>
            <p:nvPr/>
          </p:nvGrpSpPr>
          <p:grpSpPr>
            <a:xfrm>
              <a:off x="5616768" y="1558745"/>
              <a:ext cx="958467" cy="958467"/>
              <a:chOff x="5616768" y="1558745"/>
              <a:chExt cx="958467" cy="958467"/>
            </a:xfrm>
          </p:grpSpPr>
          <p:sp>
            <p:nvSpPr>
              <p:cNvPr id="53" name="Oval 73">
                <a:extLst>
                  <a:ext uri="{FF2B5EF4-FFF2-40B4-BE49-F238E27FC236}">
                    <a16:creationId xmlns:a16="http://schemas.microsoft.com/office/drawing/2014/main" id="{950B3C3C-D71A-552B-0970-CF81F408A27E}"/>
                  </a:ext>
                </a:extLst>
              </p:cNvPr>
              <p:cNvSpPr/>
              <p:nvPr/>
            </p:nvSpPr>
            <p:spPr>
              <a:xfrm>
                <a:off x="5616768" y="1558745"/>
                <a:ext cx="958467" cy="958467"/>
              </a:xfrm>
              <a:prstGeom prst="ellipse">
                <a:avLst/>
              </a:prstGeom>
              <a:solidFill>
                <a:srgbClr val="FFFFFF"/>
              </a:solid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30F3B"/>
                  </a:solidFill>
                  <a:effectLst/>
                  <a:uLnTx/>
                  <a:uFillTx/>
                </a:endParaRPr>
              </a:p>
            </p:txBody>
          </p:sp>
          <p:pic>
            <p:nvPicPr>
              <p:cNvPr id="54" name="Graphic 50" descr="Exponential Graph with solid fill">
                <a:extLst>
                  <a:ext uri="{FF2B5EF4-FFF2-40B4-BE49-F238E27FC236}">
                    <a16:creationId xmlns:a16="http://schemas.microsoft.com/office/drawing/2014/main" id="{3C2CEA30-42A9-E069-B38E-ED1E266CE7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52776" y="1678559"/>
                <a:ext cx="719147" cy="719147"/>
              </a:xfrm>
              <a:prstGeom prst="rect">
                <a:avLst/>
              </a:prstGeom>
            </p:spPr>
          </p:pic>
        </p:grpSp>
        <p:cxnSp>
          <p:nvCxnSpPr>
            <p:cNvPr id="51" name="Straight Connector 67">
              <a:extLst>
                <a:ext uri="{FF2B5EF4-FFF2-40B4-BE49-F238E27FC236}">
                  <a16:creationId xmlns:a16="http://schemas.microsoft.com/office/drawing/2014/main" id="{30D99707-9532-F0A7-E249-9EB46A0716E0}"/>
                </a:ext>
              </a:extLst>
            </p:cNvPr>
            <p:cNvCxnSpPr>
              <a:cxnSpLocks/>
            </p:cNvCxnSpPr>
            <p:nvPr/>
          </p:nvCxnSpPr>
          <p:spPr>
            <a:xfrm>
              <a:off x="810412" y="1624716"/>
              <a:ext cx="4812010" cy="0"/>
            </a:xfrm>
            <a:prstGeom prst="line">
              <a:avLst/>
            </a:prstGeom>
            <a:noFill/>
            <a:ln w="9525" cap="rnd" cmpd="sng" algn="ctr">
              <a:solidFill>
                <a:srgbClr val="2F3651"/>
              </a:solidFill>
              <a:prstDash val="solid"/>
              <a:round/>
              <a:tailEnd type="oval" w="med" len="med"/>
            </a:ln>
            <a:effectLst/>
          </p:spPr>
        </p:cxnSp>
        <p:sp>
          <p:nvSpPr>
            <p:cNvPr id="52" name="TextBox 58">
              <a:extLst>
                <a:ext uri="{FF2B5EF4-FFF2-40B4-BE49-F238E27FC236}">
                  <a16:creationId xmlns:a16="http://schemas.microsoft.com/office/drawing/2014/main" id="{216AE8A1-1760-2F37-D852-F24D660ED854}"/>
                </a:ext>
              </a:extLst>
            </p:cNvPr>
            <p:cNvSpPr txBox="1"/>
            <p:nvPr/>
          </p:nvSpPr>
          <p:spPr>
            <a:xfrm>
              <a:off x="479428" y="1704825"/>
              <a:ext cx="4489261" cy="443199"/>
            </a:xfrm>
            <a:prstGeom prst="rect">
              <a:avLst/>
            </a:prstGeom>
            <a:noFill/>
          </p:spPr>
          <p:txBody>
            <a:bodyPr wrap="square" lIns="54000" tIns="0" rIns="0" bIns="0" rtlCol="0" anchor="t" anchorCtr="0">
              <a:spAutoFit/>
            </a:bodyPr>
            <a:lstStyle>
              <a:defPPr>
                <a:defRPr lang="en-US"/>
              </a:defPPr>
              <a:lvl1pPr marR="0" lvl="0" indent="0" fontAlgn="auto">
                <a:lnSpc>
                  <a:spcPct val="90000"/>
                </a:lnSpc>
                <a:spcBef>
                  <a:spcPts val="0"/>
                </a:spcBef>
                <a:spcAft>
                  <a:spcPts val="0"/>
                </a:spcAft>
                <a:buClrTx/>
                <a:buSzTx/>
                <a:buFontTx/>
                <a:buNone/>
                <a:tabLst/>
                <a:defRPr kumimoji="0" sz="1400" b="0" i="0" u="none" strike="noStrike" cap="none" spc="0" normalizeH="0" baseline="0">
                  <a:ln>
                    <a:noFill/>
                  </a:ln>
                  <a:solidFill>
                    <a:schemeClr val="tx2"/>
                  </a:solidFill>
                  <a:effectLst/>
                  <a:uLnTx/>
                  <a:uFillTx/>
                  <a:cs typeface="Arial" panose="020B0604020202020204" pitchFamily="34" charset="0"/>
                </a:defRPr>
              </a:lvl1pPr>
            </a:lstStyle>
            <a:p>
              <a:pPr marL="0" marR="0" lvl="0" indent="0" algn="r" defTabSz="68580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030F3B"/>
                  </a:solidFill>
                  <a:effectLst/>
                  <a:uLnTx/>
                  <a:uFillTx/>
                  <a:cs typeface="Poppins" panose="00000500000000000000" pitchFamily="2" charset="0"/>
                </a:rPr>
                <a:t>Das </a:t>
              </a:r>
              <a:r>
                <a:rPr kumimoji="0" lang="en-US" sz="1200" b="1" i="0" u="none" strike="noStrike" kern="0" cap="none" spc="0" normalizeH="0" baseline="0" noProof="0" err="1">
                  <a:ln>
                    <a:noFill/>
                  </a:ln>
                  <a:solidFill>
                    <a:srgbClr val="030F3B"/>
                  </a:solidFill>
                  <a:effectLst/>
                  <a:uLnTx/>
                  <a:uFillTx/>
                  <a:cs typeface="Poppins" panose="00000500000000000000" pitchFamily="2" charset="0"/>
                </a:rPr>
                <a:t>Risiko</a:t>
              </a:r>
              <a:r>
                <a:rPr kumimoji="0" lang="en-US" sz="1200" b="1" i="0" u="none" strike="noStrike" kern="0" cap="none" spc="0" normalizeH="0" baseline="0" noProof="0">
                  <a:ln>
                    <a:noFill/>
                  </a:ln>
                  <a:solidFill>
                    <a:srgbClr val="030F3B"/>
                  </a:solidFill>
                  <a:effectLst/>
                  <a:uLnTx/>
                  <a:uFillTx/>
                  <a:cs typeface="Poppins" panose="00000500000000000000" pitchFamily="2" charset="0"/>
                </a:rPr>
                <a:t> für Progression </a:t>
              </a:r>
              <a:r>
                <a:rPr kumimoji="0" lang="en-US" sz="1200" b="0" i="0" u="none" strike="noStrike" kern="0" cap="none" spc="0" normalizeH="0" baseline="0" noProof="0">
                  <a:ln>
                    <a:noFill/>
                  </a:ln>
                  <a:solidFill>
                    <a:srgbClr val="030F3B"/>
                  </a:solidFill>
                  <a:effectLst/>
                  <a:uLnTx/>
                  <a:uFillTx/>
                  <a:cs typeface="Poppins" panose="00000500000000000000" pitchFamily="2" charset="0"/>
                </a:rPr>
                <a:t>zu </a:t>
              </a:r>
              <a:r>
                <a:rPr kumimoji="0" lang="en-US" sz="1200" b="0" i="0" u="none" strike="noStrike" kern="0" cap="none" spc="0" normalizeH="0" baseline="0" noProof="0" err="1">
                  <a:ln>
                    <a:noFill/>
                  </a:ln>
                  <a:solidFill>
                    <a:srgbClr val="030F3B"/>
                  </a:solidFill>
                  <a:effectLst/>
                  <a:uLnTx/>
                  <a:uFillTx/>
                  <a:cs typeface="Poppins" panose="00000500000000000000" pitchFamily="2" charset="0"/>
                </a:rPr>
                <a:t>klinischem</a:t>
              </a:r>
              <a:r>
                <a:rPr kumimoji="0" lang="en-US" sz="1200" b="0" i="0" u="none" strike="noStrike" kern="0" cap="none" spc="0" normalizeH="0" baseline="0" noProof="0">
                  <a:ln>
                    <a:noFill/>
                  </a:ln>
                  <a:solidFill>
                    <a:srgbClr val="030F3B"/>
                  </a:solidFill>
                  <a:effectLst/>
                  <a:uLnTx/>
                  <a:uFillTx/>
                  <a:cs typeface="Poppins" panose="00000500000000000000" pitchFamily="2" charset="0"/>
                </a:rPr>
                <a:t> T1D (Stadium 3) erläutern</a:t>
              </a:r>
              <a:r>
                <a:rPr kumimoji="0" lang="en-US" sz="1200" b="0" i="0" u="none" strike="noStrike" kern="0" cap="none" spc="0" normalizeH="0" baseline="30000" noProof="0">
                  <a:ln>
                    <a:noFill/>
                  </a:ln>
                  <a:solidFill>
                    <a:srgbClr val="030F3B"/>
                  </a:solidFill>
                  <a:effectLst/>
                  <a:uLnTx/>
                  <a:uFillTx/>
                  <a:cs typeface="Poppins" panose="00000500000000000000" pitchFamily="2" charset="0"/>
                </a:rPr>
                <a:t>1</a:t>
              </a:r>
            </a:p>
          </p:txBody>
        </p:sp>
      </p:grpSp>
      <p:grpSp>
        <p:nvGrpSpPr>
          <p:cNvPr id="55" name="Group 57">
            <a:extLst>
              <a:ext uri="{FF2B5EF4-FFF2-40B4-BE49-F238E27FC236}">
                <a16:creationId xmlns:a16="http://schemas.microsoft.com/office/drawing/2014/main" id="{6CA59CA3-827B-A6D8-090F-7E00ECC72A36}"/>
              </a:ext>
            </a:extLst>
          </p:cNvPr>
          <p:cNvGrpSpPr/>
          <p:nvPr/>
        </p:nvGrpSpPr>
        <p:grpSpPr>
          <a:xfrm>
            <a:off x="5222826" y="1724955"/>
            <a:ext cx="3561606" cy="805020"/>
            <a:chOff x="6963766" y="2432021"/>
            <a:chExt cx="4748807" cy="1073361"/>
          </a:xfrm>
        </p:grpSpPr>
        <p:grpSp>
          <p:nvGrpSpPr>
            <p:cNvPr id="56" name="Group 53">
              <a:extLst>
                <a:ext uri="{FF2B5EF4-FFF2-40B4-BE49-F238E27FC236}">
                  <a16:creationId xmlns:a16="http://schemas.microsoft.com/office/drawing/2014/main" id="{E64BAFDF-E04B-F718-94B1-2ED09EC01290}"/>
                </a:ext>
              </a:extLst>
            </p:cNvPr>
            <p:cNvGrpSpPr/>
            <p:nvPr/>
          </p:nvGrpSpPr>
          <p:grpSpPr>
            <a:xfrm>
              <a:off x="6963766" y="2432021"/>
              <a:ext cx="958467" cy="958467"/>
              <a:chOff x="6963766" y="2432021"/>
              <a:chExt cx="958467" cy="958467"/>
            </a:xfrm>
          </p:grpSpPr>
          <p:sp>
            <p:nvSpPr>
              <p:cNvPr id="59" name="Oval 73">
                <a:extLst>
                  <a:ext uri="{FF2B5EF4-FFF2-40B4-BE49-F238E27FC236}">
                    <a16:creationId xmlns:a16="http://schemas.microsoft.com/office/drawing/2014/main" id="{BCC5550D-859B-30D4-F966-820A9FCFD893}"/>
                  </a:ext>
                </a:extLst>
              </p:cNvPr>
              <p:cNvSpPr/>
              <p:nvPr/>
            </p:nvSpPr>
            <p:spPr>
              <a:xfrm>
                <a:off x="6963766" y="2432021"/>
                <a:ext cx="958467" cy="958467"/>
              </a:xfrm>
              <a:prstGeom prst="ellipse">
                <a:avLst/>
              </a:prstGeom>
              <a:solidFill>
                <a:srgbClr val="FFFFFF"/>
              </a:solid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30F3B"/>
                  </a:solidFill>
                  <a:effectLst/>
                  <a:uLnTx/>
                  <a:uFillTx/>
                </a:endParaRPr>
              </a:p>
            </p:txBody>
          </p:sp>
          <p:sp>
            <p:nvSpPr>
              <p:cNvPr id="60" name="TextBox 46">
                <a:extLst>
                  <a:ext uri="{FF2B5EF4-FFF2-40B4-BE49-F238E27FC236}">
                    <a16:creationId xmlns:a16="http://schemas.microsoft.com/office/drawing/2014/main" id="{AC4ADD65-62A2-5AB0-54D5-1C3EEC31C2D4}"/>
                  </a:ext>
                </a:extLst>
              </p:cNvPr>
              <p:cNvSpPr txBox="1"/>
              <p:nvPr/>
            </p:nvSpPr>
            <p:spPr>
              <a:xfrm>
                <a:off x="7013554" y="2727904"/>
                <a:ext cx="858890" cy="369332"/>
              </a:xfrm>
              <a:prstGeom prst="rect">
                <a:avLst/>
              </a:prstGeom>
              <a:noFill/>
            </p:spPr>
            <p:txBody>
              <a:bodyPr wrap="square" lIns="0" tIns="0" rIns="0" bIns="0" rtlCol="0">
                <a:sp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2F3651"/>
                    </a:solidFill>
                    <a:effectLst/>
                    <a:uLnTx/>
                    <a:uFillTx/>
                  </a:rPr>
                  <a:t>1 in 50</a:t>
                </a:r>
              </a:p>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rgbClr val="2F3651"/>
                    </a:solidFill>
                    <a:effectLst/>
                    <a:uLnTx/>
                    <a:uFillTx/>
                  </a:rPr>
                  <a:t>chance</a:t>
                </a:r>
              </a:p>
            </p:txBody>
          </p:sp>
        </p:grpSp>
        <p:cxnSp>
          <p:nvCxnSpPr>
            <p:cNvPr id="57" name="Straight Connector 67">
              <a:extLst>
                <a:ext uri="{FF2B5EF4-FFF2-40B4-BE49-F238E27FC236}">
                  <a16:creationId xmlns:a16="http://schemas.microsoft.com/office/drawing/2014/main" id="{95938157-5C20-DAEB-9CE3-DC3175E1663C}"/>
                </a:ext>
              </a:extLst>
            </p:cNvPr>
            <p:cNvCxnSpPr>
              <a:cxnSpLocks/>
            </p:cNvCxnSpPr>
            <p:nvPr/>
          </p:nvCxnSpPr>
          <p:spPr>
            <a:xfrm flipH="1" flipV="1">
              <a:off x="7971120" y="2532848"/>
              <a:ext cx="3489357" cy="13435"/>
            </a:xfrm>
            <a:prstGeom prst="line">
              <a:avLst/>
            </a:prstGeom>
            <a:noFill/>
            <a:ln w="9525" cap="rnd" cmpd="sng" algn="ctr">
              <a:solidFill>
                <a:srgbClr val="2F3651"/>
              </a:solidFill>
              <a:prstDash val="solid"/>
              <a:round/>
              <a:tailEnd type="oval" w="med" len="med"/>
            </a:ln>
            <a:effectLst/>
          </p:spPr>
        </p:cxnSp>
        <p:sp>
          <p:nvSpPr>
            <p:cNvPr id="58" name="TextBox 58">
              <a:extLst>
                <a:ext uri="{FF2B5EF4-FFF2-40B4-BE49-F238E27FC236}">
                  <a16:creationId xmlns:a16="http://schemas.microsoft.com/office/drawing/2014/main" id="{627517B3-6199-E728-2CBB-73EF6A322965}"/>
                </a:ext>
              </a:extLst>
            </p:cNvPr>
            <p:cNvSpPr txBox="1"/>
            <p:nvPr/>
          </p:nvSpPr>
          <p:spPr>
            <a:xfrm flipH="1">
              <a:off x="8181251" y="2546282"/>
              <a:ext cx="3531322" cy="959100"/>
            </a:xfrm>
            <a:prstGeom prst="rect">
              <a:avLst/>
            </a:prstGeom>
            <a:noFill/>
          </p:spPr>
          <p:txBody>
            <a:bodyPr wrap="square" lIns="54000" tIns="54000" rIns="0" bIns="0" rtlCol="0" anchor="t" anchorCtr="0">
              <a:spAutoFit/>
            </a:bodyPr>
            <a:lstStyle>
              <a:defPPr>
                <a:defRPr lang="en-US"/>
              </a:defPPr>
              <a:lvl1pPr marR="0" lvl="0" indent="0" fontAlgn="auto">
                <a:lnSpc>
                  <a:spcPct val="90000"/>
                </a:lnSpc>
                <a:spcBef>
                  <a:spcPts val="0"/>
                </a:spcBef>
                <a:spcAft>
                  <a:spcPts val="0"/>
                </a:spcAft>
                <a:buClrTx/>
                <a:buSzTx/>
                <a:buFontTx/>
                <a:buNone/>
                <a:tabLst/>
                <a:defRPr kumimoji="0" sz="1400" b="0" i="0" u="none" strike="noStrike" cap="none" spc="0" normalizeH="0" baseline="0">
                  <a:ln>
                    <a:noFill/>
                  </a:ln>
                  <a:solidFill>
                    <a:schemeClr val="tx2"/>
                  </a:solidFill>
                  <a:effectLst/>
                  <a:uLnTx/>
                  <a:uFillTx/>
                  <a:cs typeface="Arial" panose="020B0604020202020204" pitchFamily="34" charset="0"/>
                </a:defRPr>
              </a:lvl1pP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cs typeface="Poppins" panose="00000500000000000000" pitchFamily="2" charset="0"/>
                </a:rPr>
                <a:t>Eindeutige</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Zahlenangaben</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verwenden</a:t>
              </a:r>
              <a:r>
                <a:rPr kumimoji="0" lang="en-US" sz="1200" i="0" u="none" strike="noStrike" kern="0" cap="none" spc="0" normalizeH="0" baseline="0" noProof="0">
                  <a:ln>
                    <a:noFill/>
                  </a:ln>
                  <a:solidFill>
                    <a:srgbClr val="2F3651"/>
                  </a:solidFill>
                  <a:effectLst/>
                  <a:uLnTx/>
                  <a:uFillTx/>
                  <a:cs typeface="Poppins" panose="00000500000000000000" pitchFamily="2" charset="0"/>
                </a:rPr>
                <a:t> und </a:t>
              </a:r>
              <a:r>
                <a:rPr kumimoji="0" lang="en-US" sz="1200" i="0" u="none" strike="noStrike" kern="0" cap="none" spc="0" normalizeH="0" baseline="0" noProof="0" err="1">
                  <a:ln>
                    <a:noFill/>
                  </a:ln>
                  <a:solidFill>
                    <a:srgbClr val="2F3651"/>
                  </a:solidFill>
                  <a:effectLst/>
                  <a:uLnTx/>
                  <a:uFillTx/>
                  <a:cs typeface="Poppins" panose="00000500000000000000" pitchFamily="2" charset="0"/>
                </a:rPr>
                <a:t>Vermischung</a:t>
              </a:r>
              <a:r>
                <a:rPr kumimoji="0" lang="en-US" sz="1200" i="0" u="none" strike="noStrike" kern="0" cap="none" spc="0" normalizeH="0" baseline="0" noProof="0">
                  <a:ln>
                    <a:noFill/>
                  </a:ln>
                  <a:solidFill>
                    <a:srgbClr val="2F3651"/>
                  </a:solidFill>
                  <a:effectLst/>
                  <a:uLnTx/>
                  <a:uFillTx/>
                  <a:cs typeface="Poppins" panose="00000500000000000000" pitchFamily="2" charset="0"/>
                </a:rPr>
                <a:t> </a:t>
              </a:r>
              <a:r>
                <a:rPr kumimoji="0" lang="en-US" sz="1200" i="0" u="none" strike="noStrike" kern="0" cap="none" spc="0" normalizeH="0" baseline="0" noProof="0" err="1">
                  <a:ln>
                    <a:noFill/>
                  </a:ln>
                  <a:solidFill>
                    <a:srgbClr val="2F3651"/>
                  </a:solidFill>
                  <a:effectLst/>
                  <a:uLnTx/>
                  <a:uFillTx/>
                  <a:cs typeface="Poppins" panose="00000500000000000000" pitchFamily="2" charset="0"/>
                </a:rPr>
                <a:t>numerischer</a:t>
              </a:r>
              <a:r>
                <a:rPr kumimoji="0" lang="en-US" sz="1200" i="0" u="none" strike="noStrike" kern="0" cap="none" spc="0" normalizeH="0" baseline="0" noProof="0">
                  <a:ln>
                    <a:noFill/>
                  </a:ln>
                  <a:solidFill>
                    <a:srgbClr val="2F3651"/>
                  </a:solidFill>
                  <a:effectLst/>
                  <a:uLnTx/>
                  <a:uFillTx/>
                  <a:cs typeface="Poppins" panose="00000500000000000000" pitchFamily="2" charset="0"/>
                </a:rPr>
                <a:t> </a:t>
              </a:r>
              <a:r>
                <a:rPr kumimoji="0" lang="en-US" sz="1200" i="0" u="none" strike="noStrike" kern="0" cap="none" spc="0" normalizeH="0" baseline="0" noProof="0" err="1">
                  <a:ln>
                    <a:noFill/>
                  </a:ln>
                  <a:solidFill>
                    <a:srgbClr val="2F3651"/>
                  </a:solidFill>
                  <a:effectLst/>
                  <a:uLnTx/>
                  <a:uFillTx/>
                  <a:cs typeface="Poppins" panose="00000500000000000000" pitchFamily="2" charset="0"/>
                </a:rPr>
                <a:t>Konzepte</a:t>
              </a:r>
              <a:r>
                <a:rPr kumimoji="0" lang="en-US" sz="1200" i="0" u="none" strike="noStrike" kern="0" cap="none" spc="0" normalizeH="0" baseline="0" noProof="0">
                  <a:ln>
                    <a:noFill/>
                  </a:ln>
                  <a:solidFill>
                    <a:srgbClr val="2F3651"/>
                  </a:solidFill>
                  <a:effectLst/>
                  <a:uLnTx/>
                  <a:uFillTx/>
                  <a:cs typeface="Poppins" panose="00000500000000000000" pitchFamily="2" charset="0"/>
                </a:rPr>
                <a:t> vermeiden</a:t>
              </a:r>
              <a:r>
                <a:rPr kumimoji="0" lang="en-US" sz="1200" i="0" u="none" strike="noStrike" kern="0" cap="none" spc="0" normalizeH="0" baseline="30000" noProof="0">
                  <a:ln>
                    <a:noFill/>
                  </a:ln>
                  <a:solidFill>
                    <a:srgbClr val="2F3651"/>
                  </a:solidFill>
                  <a:effectLst/>
                  <a:uLnTx/>
                  <a:uFillTx/>
                  <a:cs typeface="Poppins" panose="00000500000000000000" pitchFamily="2" charset="0"/>
                </a:rPr>
                <a:t>2</a:t>
              </a:r>
            </a:p>
          </p:txBody>
        </p:sp>
      </p:grpSp>
      <p:grpSp>
        <p:nvGrpSpPr>
          <p:cNvPr id="61" name="Group 58">
            <a:extLst>
              <a:ext uri="{FF2B5EF4-FFF2-40B4-BE49-F238E27FC236}">
                <a16:creationId xmlns:a16="http://schemas.microsoft.com/office/drawing/2014/main" id="{ED992952-0EF6-26DA-809A-C0EE929432D4}"/>
              </a:ext>
            </a:extLst>
          </p:cNvPr>
          <p:cNvGrpSpPr/>
          <p:nvPr/>
        </p:nvGrpSpPr>
        <p:grpSpPr>
          <a:xfrm>
            <a:off x="5125691" y="2811054"/>
            <a:ext cx="3432017" cy="718850"/>
            <a:chOff x="6834253" y="3880151"/>
            <a:chExt cx="4576021" cy="958467"/>
          </a:xfrm>
        </p:grpSpPr>
        <p:grpSp>
          <p:nvGrpSpPr>
            <p:cNvPr id="62" name="Group 54">
              <a:extLst>
                <a:ext uri="{FF2B5EF4-FFF2-40B4-BE49-F238E27FC236}">
                  <a16:creationId xmlns:a16="http://schemas.microsoft.com/office/drawing/2014/main" id="{B3A40F9C-9AF9-A9AB-7900-0A026264016F}"/>
                </a:ext>
              </a:extLst>
            </p:cNvPr>
            <p:cNvGrpSpPr/>
            <p:nvPr/>
          </p:nvGrpSpPr>
          <p:grpSpPr>
            <a:xfrm>
              <a:off x="6834253" y="3880151"/>
              <a:ext cx="958467" cy="958467"/>
              <a:chOff x="6834253" y="3880151"/>
              <a:chExt cx="958467" cy="958467"/>
            </a:xfrm>
          </p:grpSpPr>
          <p:sp>
            <p:nvSpPr>
              <p:cNvPr id="449" name="Oval 73">
                <a:extLst>
                  <a:ext uri="{FF2B5EF4-FFF2-40B4-BE49-F238E27FC236}">
                    <a16:creationId xmlns:a16="http://schemas.microsoft.com/office/drawing/2014/main" id="{01D860DA-6754-32EB-609D-116AB710088A}"/>
                  </a:ext>
                </a:extLst>
              </p:cNvPr>
              <p:cNvSpPr/>
              <p:nvPr/>
            </p:nvSpPr>
            <p:spPr>
              <a:xfrm>
                <a:off x="6834253" y="3880151"/>
                <a:ext cx="958467" cy="958467"/>
              </a:xfrm>
              <a:prstGeom prst="ellipse">
                <a:avLst/>
              </a:prstGeom>
              <a:solidFill>
                <a:srgbClr val="FFFFFF"/>
              </a:solid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30F3B"/>
                  </a:solidFill>
                  <a:effectLst/>
                  <a:uLnTx/>
                  <a:uFillTx/>
                </a:endParaRPr>
              </a:p>
            </p:txBody>
          </p:sp>
          <p:pic>
            <p:nvPicPr>
              <p:cNvPr id="450" name="Graphic 41" descr="Link outline">
                <a:extLst>
                  <a:ext uri="{FF2B5EF4-FFF2-40B4-BE49-F238E27FC236}">
                    <a16:creationId xmlns:a16="http://schemas.microsoft.com/office/drawing/2014/main" id="{0C1BA0FC-C959-E33C-48EF-C51F1D1652E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953486" y="3999384"/>
                <a:ext cx="720000" cy="720000"/>
              </a:xfrm>
              <a:prstGeom prst="rect">
                <a:avLst/>
              </a:prstGeom>
            </p:spPr>
          </p:pic>
        </p:grpSp>
        <p:cxnSp>
          <p:nvCxnSpPr>
            <p:cNvPr id="63" name="Straight Connector 67">
              <a:extLst>
                <a:ext uri="{FF2B5EF4-FFF2-40B4-BE49-F238E27FC236}">
                  <a16:creationId xmlns:a16="http://schemas.microsoft.com/office/drawing/2014/main" id="{D6210197-A1AC-55F4-B234-10EEF646214C}"/>
                </a:ext>
              </a:extLst>
            </p:cNvPr>
            <p:cNvCxnSpPr>
              <a:cxnSpLocks/>
            </p:cNvCxnSpPr>
            <p:nvPr/>
          </p:nvCxnSpPr>
          <p:spPr>
            <a:xfrm flipH="1">
              <a:off x="7894435" y="4055778"/>
              <a:ext cx="3515839" cy="0"/>
            </a:xfrm>
            <a:prstGeom prst="line">
              <a:avLst/>
            </a:prstGeom>
            <a:noFill/>
            <a:ln w="9525" cap="rnd" cmpd="sng" algn="ctr">
              <a:solidFill>
                <a:srgbClr val="2F3651"/>
              </a:solidFill>
              <a:prstDash val="solid"/>
              <a:round/>
              <a:tailEnd type="oval" w="med" len="med"/>
            </a:ln>
            <a:effectLst/>
          </p:spPr>
        </p:cxnSp>
        <p:sp>
          <p:nvSpPr>
            <p:cNvPr id="448" name="TextBox 58">
              <a:extLst>
                <a:ext uri="{FF2B5EF4-FFF2-40B4-BE49-F238E27FC236}">
                  <a16:creationId xmlns:a16="http://schemas.microsoft.com/office/drawing/2014/main" id="{9069E007-1CF1-4E4B-B88F-3BCE4CD909D2}"/>
                </a:ext>
              </a:extLst>
            </p:cNvPr>
            <p:cNvSpPr txBox="1"/>
            <p:nvPr/>
          </p:nvSpPr>
          <p:spPr>
            <a:xfrm flipH="1">
              <a:off x="8181250" y="4069212"/>
              <a:ext cx="3112522" cy="737501"/>
            </a:xfrm>
            <a:prstGeom prst="rect">
              <a:avLst/>
            </a:prstGeom>
            <a:noFill/>
          </p:spPr>
          <p:txBody>
            <a:bodyPr wrap="square" lIns="54000" tIns="54000" rIns="0" bIns="0" rtlCol="0" anchor="t" anchorCtr="0">
              <a:spAutoFit/>
            </a:bodyPr>
            <a:lstStyle>
              <a:defPPr>
                <a:defRPr lang="en-US"/>
              </a:defPPr>
              <a:lvl1pPr marR="0" lvl="0" indent="0" fontAlgn="auto">
                <a:lnSpc>
                  <a:spcPct val="90000"/>
                </a:lnSpc>
                <a:spcBef>
                  <a:spcPts val="0"/>
                </a:spcBef>
                <a:spcAft>
                  <a:spcPts val="0"/>
                </a:spcAft>
                <a:buClrTx/>
                <a:buSzTx/>
                <a:buFontTx/>
                <a:buNone/>
                <a:tabLst/>
                <a:defRPr kumimoji="0" sz="1400" b="0" i="0" u="none" strike="noStrike" cap="none" spc="0" normalizeH="0" baseline="0">
                  <a:ln>
                    <a:noFill/>
                  </a:ln>
                  <a:solidFill>
                    <a:schemeClr val="tx2"/>
                  </a:solidFill>
                  <a:effectLst/>
                  <a:uLnTx/>
                  <a:uFillTx/>
                  <a:cs typeface="Arial" panose="020B0604020202020204" pitchFamily="34" charset="0"/>
                </a:defRPr>
              </a:lvl1pP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cs typeface="Poppins" panose="00000500000000000000" pitchFamily="2" charset="0"/>
                </a:rPr>
                <a:t>Informationen</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mit</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umsetzbaren</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Maßnahmen</a:t>
              </a:r>
              <a:r>
                <a:rPr kumimoji="0" lang="en-US" sz="1200" b="1" i="0" u="none" strike="noStrike" kern="0" cap="none" spc="0" normalizeH="0" baseline="0" noProof="0">
                  <a:ln>
                    <a:noFill/>
                  </a:ln>
                  <a:solidFill>
                    <a:srgbClr val="2F3651"/>
                  </a:solidFill>
                  <a:effectLst/>
                  <a:uLnTx/>
                  <a:uFillTx/>
                  <a:cs typeface="Poppins" panose="00000500000000000000" pitchFamily="2" charset="0"/>
                </a:rPr>
                <a:t> verknüpfen</a:t>
              </a:r>
              <a:r>
                <a:rPr kumimoji="0" lang="en-US" sz="1200" b="0" i="0" u="none" strike="noStrike" kern="0" cap="none" spc="0" normalizeH="0" baseline="30000" noProof="0">
                  <a:ln>
                    <a:noFill/>
                  </a:ln>
                  <a:solidFill>
                    <a:srgbClr val="2F3651"/>
                  </a:solidFill>
                  <a:effectLst/>
                  <a:uLnTx/>
                  <a:uFillTx/>
                  <a:cs typeface="Poppins" panose="00000500000000000000" pitchFamily="2" charset="0"/>
                </a:rPr>
                <a:t>1</a:t>
              </a:r>
            </a:p>
          </p:txBody>
        </p:sp>
      </p:grpSp>
      <p:grpSp>
        <p:nvGrpSpPr>
          <p:cNvPr id="451" name="Group 59">
            <a:extLst>
              <a:ext uri="{FF2B5EF4-FFF2-40B4-BE49-F238E27FC236}">
                <a16:creationId xmlns:a16="http://schemas.microsoft.com/office/drawing/2014/main" id="{6C22E06B-0D46-F586-FC0A-162B433127E7}"/>
              </a:ext>
            </a:extLst>
          </p:cNvPr>
          <p:cNvGrpSpPr/>
          <p:nvPr/>
        </p:nvGrpSpPr>
        <p:grpSpPr>
          <a:xfrm>
            <a:off x="309028" y="2811054"/>
            <a:ext cx="3709284" cy="718850"/>
            <a:chOff x="412039" y="3880151"/>
            <a:chExt cx="4945710" cy="958467"/>
          </a:xfrm>
        </p:grpSpPr>
        <p:grpSp>
          <p:nvGrpSpPr>
            <p:cNvPr id="452" name="Group 55">
              <a:extLst>
                <a:ext uri="{FF2B5EF4-FFF2-40B4-BE49-F238E27FC236}">
                  <a16:creationId xmlns:a16="http://schemas.microsoft.com/office/drawing/2014/main" id="{97EDED49-68DF-4873-3012-428E226CEF23}"/>
                </a:ext>
              </a:extLst>
            </p:cNvPr>
            <p:cNvGrpSpPr/>
            <p:nvPr/>
          </p:nvGrpSpPr>
          <p:grpSpPr>
            <a:xfrm>
              <a:off x="4399282" y="3880151"/>
              <a:ext cx="958467" cy="958467"/>
              <a:chOff x="4399282" y="3880151"/>
              <a:chExt cx="958467" cy="958467"/>
            </a:xfrm>
          </p:grpSpPr>
          <p:sp>
            <p:nvSpPr>
              <p:cNvPr id="456" name="Oval 73">
                <a:extLst>
                  <a:ext uri="{FF2B5EF4-FFF2-40B4-BE49-F238E27FC236}">
                    <a16:creationId xmlns:a16="http://schemas.microsoft.com/office/drawing/2014/main" id="{D1AD7C4A-054B-5F40-065E-06750513952D}"/>
                  </a:ext>
                </a:extLst>
              </p:cNvPr>
              <p:cNvSpPr/>
              <p:nvPr/>
            </p:nvSpPr>
            <p:spPr>
              <a:xfrm>
                <a:off x="4399282" y="3880151"/>
                <a:ext cx="958467" cy="958467"/>
              </a:xfrm>
              <a:prstGeom prst="ellipse">
                <a:avLst/>
              </a:prstGeom>
              <a:solidFill>
                <a:srgbClr val="FFFFFF"/>
              </a:solid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30F3B"/>
                  </a:solidFill>
                  <a:effectLst/>
                  <a:uLnTx/>
                  <a:uFillTx/>
                </a:endParaRPr>
              </a:p>
            </p:txBody>
          </p:sp>
          <p:pic>
            <p:nvPicPr>
              <p:cNvPr id="457" name="Graphic 25" descr="User network outline">
                <a:extLst>
                  <a:ext uri="{FF2B5EF4-FFF2-40B4-BE49-F238E27FC236}">
                    <a16:creationId xmlns:a16="http://schemas.microsoft.com/office/drawing/2014/main" id="{2323EB4C-3A78-CF1E-1DBC-34A6D0F2E13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521281" y="3983462"/>
                <a:ext cx="735922" cy="735922"/>
              </a:xfrm>
              <a:prstGeom prst="rect">
                <a:avLst/>
              </a:prstGeom>
            </p:spPr>
          </p:pic>
        </p:grpSp>
        <p:cxnSp>
          <p:nvCxnSpPr>
            <p:cNvPr id="454" name="Straight Connector 67">
              <a:extLst>
                <a:ext uri="{FF2B5EF4-FFF2-40B4-BE49-F238E27FC236}">
                  <a16:creationId xmlns:a16="http://schemas.microsoft.com/office/drawing/2014/main" id="{D01F1FCF-F3C5-56D0-F6D2-639593F0BFF0}"/>
                </a:ext>
              </a:extLst>
            </p:cNvPr>
            <p:cNvCxnSpPr>
              <a:cxnSpLocks/>
            </p:cNvCxnSpPr>
            <p:nvPr/>
          </p:nvCxnSpPr>
          <p:spPr>
            <a:xfrm>
              <a:off x="810411" y="4055778"/>
              <a:ext cx="3485559" cy="0"/>
            </a:xfrm>
            <a:prstGeom prst="line">
              <a:avLst/>
            </a:prstGeom>
            <a:noFill/>
            <a:ln w="9525" cap="rnd" cmpd="sng" algn="ctr">
              <a:solidFill>
                <a:srgbClr val="2F3651"/>
              </a:solidFill>
              <a:prstDash val="solid"/>
              <a:round/>
              <a:tailEnd type="oval" w="med" len="med"/>
            </a:ln>
            <a:effectLst/>
          </p:spPr>
        </p:cxnSp>
        <p:sp>
          <p:nvSpPr>
            <p:cNvPr id="455" name="TextBox 58">
              <a:extLst>
                <a:ext uri="{FF2B5EF4-FFF2-40B4-BE49-F238E27FC236}">
                  <a16:creationId xmlns:a16="http://schemas.microsoft.com/office/drawing/2014/main" id="{C16C38EC-417A-7C8B-1ABF-40CB6BAF7623}"/>
                </a:ext>
              </a:extLst>
            </p:cNvPr>
            <p:cNvSpPr txBox="1"/>
            <p:nvPr/>
          </p:nvSpPr>
          <p:spPr>
            <a:xfrm flipH="1">
              <a:off x="412039" y="4069212"/>
              <a:ext cx="3571599" cy="737500"/>
            </a:xfrm>
            <a:prstGeom prst="rect">
              <a:avLst/>
            </a:prstGeom>
            <a:noFill/>
          </p:spPr>
          <p:txBody>
            <a:bodyPr wrap="square" lIns="54000" tIns="54000" rIns="0" bIns="0" rtlCol="0" anchor="t" anchorCtr="0">
              <a:spAutoFit/>
            </a:bodyPr>
            <a:lstStyle>
              <a:defPPr>
                <a:defRPr lang="en-US"/>
              </a:defPPr>
              <a:lvl1pPr marR="0" lvl="0" indent="0" fontAlgn="auto">
                <a:lnSpc>
                  <a:spcPct val="90000"/>
                </a:lnSpc>
                <a:spcBef>
                  <a:spcPts val="0"/>
                </a:spcBef>
                <a:spcAft>
                  <a:spcPts val="0"/>
                </a:spcAft>
                <a:buClrTx/>
                <a:buSzTx/>
                <a:buFontTx/>
                <a:buNone/>
                <a:tabLst/>
                <a:defRPr kumimoji="0" sz="1400" b="0" i="0" u="none" strike="noStrike" cap="none" spc="0" normalizeH="0" baseline="0">
                  <a:ln>
                    <a:noFill/>
                  </a:ln>
                  <a:solidFill>
                    <a:schemeClr val="tx2"/>
                  </a:solidFill>
                  <a:effectLst/>
                  <a:uLnTx/>
                  <a:uFillTx/>
                  <a:cs typeface="Arial" panose="020B0604020202020204" pitchFamily="34" charset="0"/>
                </a:defRPr>
              </a:lvl1pPr>
            </a:lstStyle>
            <a:p>
              <a:pPr marL="0" marR="0" lvl="0" indent="0" algn="r" defTabSz="68580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cs typeface="Poppins" panose="00000500000000000000" pitchFamily="2" charset="0"/>
                </a:rPr>
                <a:t>Verschiedene</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Kommunikationsmethoden</a:t>
              </a:r>
              <a:r>
                <a:rPr kumimoji="0" lang="en-US" sz="1200" b="1" i="0" u="none" strike="noStrike" kern="0" cap="none" spc="0" normalizeH="0" baseline="0" noProof="0">
                  <a:ln>
                    <a:noFill/>
                  </a:ln>
                  <a:solidFill>
                    <a:srgbClr val="2F3651"/>
                  </a:solidFill>
                  <a:effectLst/>
                  <a:uLnTx/>
                  <a:uFillTx/>
                  <a:cs typeface="Poppins" panose="00000500000000000000" pitchFamily="2" charset="0"/>
                </a:rPr>
                <a:t> nutzen</a:t>
              </a:r>
              <a:r>
                <a:rPr kumimoji="0" lang="en-US" sz="1200" b="0" i="0" u="none" strike="noStrike" kern="0" cap="none" spc="0" normalizeH="0" baseline="30000" noProof="0">
                  <a:ln>
                    <a:noFill/>
                  </a:ln>
                  <a:solidFill>
                    <a:srgbClr val="2F3651"/>
                  </a:solidFill>
                  <a:effectLst/>
                  <a:uLnTx/>
                  <a:uFillTx/>
                  <a:cs typeface="Poppins" panose="00000500000000000000" pitchFamily="2" charset="0"/>
                </a:rPr>
                <a:t>1,2</a:t>
              </a:r>
            </a:p>
          </p:txBody>
        </p:sp>
      </p:grpSp>
      <p:grpSp>
        <p:nvGrpSpPr>
          <p:cNvPr id="458" name="Group 60">
            <a:extLst>
              <a:ext uri="{FF2B5EF4-FFF2-40B4-BE49-F238E27FC236}">
                <a16:creationId xmlns:a16="http://schemas.microsoft.com/office/drawing/2014/main" id="{6AA825A0-05EA-D9C8-4687-406416B90369}"/>
              </a:ext>
            </a:extLst>
          </p:cNvPr>
          <p:cNvGrpSpPr/>
          <p:nvPr/>
        </p:nvGrpSpPr>
        <p:grpSpPr>
          <a:xfrm>
            <a:off x="309029" y="1724956"/>
            <a:ext cx="3631799" cy="718850"/>
            <a:chOff x="412037" y="2432021"/>
            <a:chExt cx="4842400" cy="958467"/>
          </a:xfrm>
        </p:grpSpPr>
        <p:grpSp>
          <p:nvGrpSpPr>
            <p:cNvPr id="459" name="Group 52">
              <a:extLst>
                <a:ext uri="{FF2B5EF4-FFF2-40B4-BE49-F238E27FC236}">
                  <a16:creationId xmlns:a16="http://schemas.microsoft.com/office/drawing/2014/main" id="{00CD0A57-A2F0-395D-1AAE-B1405A17D557}"/>
                </a:ext>
              </a:extLst>
            </p:cNvPr>
            <p:cNvGrpSpPr/>
            <p:nvPr/>
          </p:nvGrpSpPr>
          <p:grpSpPr>
            <a:xfrm>
              <a:off x="4295970" y="2432021"/>
              <a:ext cx="958467" cy="958467"/>
              <a:chOff x="4295970" y="2432021"/>
              <a:chExt cx="958467" cy="958467"/>
            </a:xfrm>
          </p:grpSpPr>
          <p:sp>
            <p:nvSpPr>
              <p:cNvPr id="462" name="Oval 73">
                <a:extLst>
                  <a:ext uri="{FF2B5EF4-FFF2-40B4-BE49-F238E27FC236}">
                    <a16:creationId xmlns:a16="http://schemas.microsoft.com/office/drawing/2014/main" id="{3C3F3303-39CC-B955-DDE3-09FD72BD4667}"/>
                  </a:ext>
                </a:extLst>
              </p:cNvPr>
              <p:cNvSpPr/>
              <p:nvPr/>
            </p:nvSpPr>
            <p:spPr>
              <a:xfrm>
                <a:off x="4295970" y="2432021"/>
                <a:ext cx="958467" cy="958467"/>
              </a:xfrm>
              <a:prstGeom prst="ellipse">
                <a:avLst/>
              </a:prstGeom>
              <a:solidFill>
                <a:srgbClr val="FFFFFF"/>
              </a:solid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30F3B"/>
                  </a:solidFill>
                  <a:effectLst/>
                  <a:uLnTx/>
                  <a:uFillTx/>
                </a:endParaRPr>
              </a:p>
            </p:txBody>
          </p:sp>
          <p:pic>
            <p:nvPicPr>
              <p:cNvPr id="463" name="Graphic 48" descr="Checkbox Checked outline">
                <a:extLst>
                  <a:ext uri="{FF2B5EF4-FFF2-40B4-BE49-F238E27FC236}">
                    <a16:creationId xmlns:a16="http://schemas.microsoft.com/office/drawing/2014/main" id="{CA408828-9F10-4BBB-A15C-8A98815030E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368682" y="2499776"/>
                <a:ext cx="802852" cy="801003"/>
              </a:xfrm>
              <a:prstGeom prst="rect">
                <a:avLst/>
              </a:prstGeom>
            </p:spPr>
          </p:pic>
        </p:grpSp>
        <p:sp>
          <p:nvSpPr>
            <p:cNvPr id="460" name="TextBox 58">
              <a:extLst>
                <a:ext uri="{FF2B5EF4-FFF2-40B4-BE49-F238E27FC236}">
                  <a16:creationId xmlns:a16="http://schemas.microsoft.com/office/drawing/2014/main" id="{6E7A9B9D-4EB3-5749-48E1-165F636FBC92}"/>
                </a:ext>
              </a:extLst>
            </p:cNvPr>
            <p:cNvSpPr txBox="1"/>
            <p:nvPr/>
          </p:nvSpPr>
          <p:spPr>
            <a:xfrm flipH="1">
              <a:off x="412037" y="2546282"/>
              <a:ext cx="3515977" cy="737500"/>
            </a:xfrm>
            <a:prstGeom prst="rect">
              <a:avLst/>
            </a:prstGeom>
            <a:noFill/>
          </p:spPr>
          <p:txBody>
            <a:bodyPr wrap="square" lIns="54000" tIns="54000" rIns="0" bIns="0" rtlCol="0" anchor="t" anchorCtr="0">
              <a:spAutoFit/>
            </a:bodyPr>
            <a:lstStyle>
              <a:defPPr>
                <a:defRPr lang="en-US"/>
              </a:defPPr>
              <a:lvl1pPr marR="0" lvl="0" indent="0" fontAlgn="auto">
                <a:lnSpc>
                  <a:spcPct val="90000"/>
                </a:lnSpc>
                <a:spcBef>
                  <a:spcPts val="0"/>
                </a:spcBef>
                <a:spcAft>
                  <a:spcPts val="0"/>
                </a:spcAft>
                <a:buClrTx/>
                <a:buSzTx/>
                <a:buFontTx/>
                <a:buNone/>
                <a:tabLst/>
                <a:defRPr kumimoji="0" sz="1400" b="0" i="0" u="none" strike="noStrike" cap="none" spc="0" normalizeH="0" baseline="0">
                  <a:ln>
                    <a:noFill/>
                  </a:ln>
                  <a:solidFill>
                    <a:schemeClr val="tx2"/>
                  </a:solidFill>
                  <a:effectLst/>
                  <a:uLnTx/>
                  <a:uFillTx/>
                  <a:cs typeface="Arial" panose="020B0604020202020204" pitchFamily="34" charset="0"/>
                </a:defRPr>
              </a:lvl1pPr>
            </a:lstStyle>
            <a:p>
              <a:pPr marL="0" marR="0" lvl="0" indent="0" algn="r" defTabSz="68580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a:ln>
                    <a:noFill/>
                  </a:ln>
                  <a:solidFill>
                    <a:srgbClr val="2F3651"/>
                  </a:solidFill>
                  <a:effectLst/>
                  <a:uLnTx/>
                  <a:uFillTx/>
                  <a:cs typeface="Poppins" panose="00000500000000000000" pitchFamily="2" charset="0"/>
                </a:rPr>
                <a:t>Klare,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einheitliche</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Botschaften</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verwenden</a:t>
              </a:r>
              <a:endParaRPr kumimoji="0" lang="en-US" sz="1200" b="1" i="0" u="none" strike="noStrike" kern="0" cap="none" spc="0" normalizeH="0" baseline="0" noProof="0">
                <a:ln>
                  <a:noFill/>
                </a:ln>
                <a:solidFill>
                  <a:srgbClr val="2F3651"/>
                </a:solidFill>
                <a:effectLst/>
                <a:uLnTx/>
                <a:uFillTx/>
                <a:cs typeface="Poppins" panose="00000500000000000000" pitchFamily="2" charset="0"/>
              </a:endParaRPr>
            </a:p>
            <a:p>
              <a:pPr marL="0" marR="0" lvl="0" indent="0" algn="r" defTabSz="68580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i="0" u="none" strike="noStrike" kern="0" cap="none" spc="0" normalizeH="0" baseline="0" noProof="0">
                  <a:ln>
                    <a:noFill/>
                  </a:ln>
                  <a:solidFill>
                    <a:srgbClr val="2F3651"/>
                  </a:solidFill>
                  <a:effectLst/>
                  <a:uLnTx/>
                  <a:uFillTx/>
                  <a:cs typeface="Poppins" panose="00000500000000000000" pitchFamily="2" charset="0"/>
                </a:rPr>
                <a:t>in </a:t>
              </a:r>
              <a:r>
                <a:rPr kumimoji="0" lang="en-US" sz="1200" i="0" u="none" strike="noStrike" kern="0" cap="none" spc="0" normalizeH="0" baseline="0" noProof="0" err="1">
                  <a:ln>
                    <a:noFill/>
                  </a:ln>
                  <a:solidFill>
                    <a:srgbClr val="2F3651"/>
                  </a:solidFill>
                  <a:effectLst/>
                  <a:uLnTx/>
                  <a:uFillTx/>
                  <a:cs typeface="Poppins" panose="00000500000000000000" pitchFamily="2" charset="0"/>
                </a:rPr>
                <a:t>allen</a:t>
              </a:r>
              <a:r>
                <a:rPr kumimoji="0" lang="en-US" sz="1200" i="0" u="none" strike="noStrike" kern="0" cap="none" spc="0" normalizeH="0" baseline="0" noProof="0">
                  <a:ln>
                    <a:noFill/>
                  </a:ln>
                  <a:solidFill>
                    <a:srgbClr val="2F3651"/>
                  </a:solidFill>
                  <a:effectLst/>
                  <a:uLnTx/>
                  <a:uFillTx/>
                  <a:cs typeface="Poppins" panose="00000500000000000000" pitchFamily="2" charset="0"/>
                </a:rPr>
                <a:t> Bereichen</a:t>
              </a:r>
              <a:r>
                <a:rPr kumimoji="0" lang="en-US" sz="1200" b="0" i="0" u="none" strike="noStrike" kern="0" cap="none" spc="0" normalizeH="0" baseline="30000" noProof="0">
                  <a:ln>
                    <a:noFill/>
                  </a:ln>
                  <a:solidFill>
                    <a:srgbClr val="2F3651"/>
                  </a:solidFill>
                  <a:effectLst/>
                  <a:uLnTx/>
                  <a:uFillTx/>
                  <a:cs typeface="Poppins" panose="00000500000000000000" pitchFamily="2" charset="0"/>
                </a:rPr>
                <a:t>1,2</a:t>
              </a:r>
            </a:p>
          </p:txBody>
        </p:sp>
        <p:cxnSp>
          <p:nvCxnSpPr>
            <p:cNvPr id="461" name="Straight Connector 67">
              <a:extLst>
                <a:ext uri="{FF2B5EF4-FFF2-40B4-BE49-F238E27FC236}">
                  <a16:creationId xmlns:a16="http://schemas.microsoft.com/office/drawing/2014/main" id="{9CEE58DB-2008-9183-546A-DA8067CC27BF}"/>
                </a:ext>
              </a:extLst>
            </p:cNvPr>
            <p:cNvCxnSpPr>
              <a:cxnSpLocks/>
            </p:cNvCxnSpPr>
            <p:nvPr/>
          </p:nvCxnSpPr>
          <p:spPr>
            <a:xfrm>
              <a:off x="1115949" y="2532848"/>
              <a:ext cx="3112522" cy="0"/>
            </a:xfrm>
            <a:prstGeom prst="line">
              <a:avLst/>
            </a:prstGeom>
            <a:noFill/>
            <a:ln w="9525" cap="rnd" cmpd="sng" algn="ctr">
              <a:solidFill>
                <a:srgbClr val="2F3651"/>
              </a:solidFill>
              <a:prstDash val="solid"/>
              <a:round/>
              <a:tailEnd type="oval" w="med" len="med"/>
            </a:ln>
            <a:effectLst/>
          </p:spPr>
        </p:cxnSp>
      </p:grpSp>
    </p:spTree>
    <p:extLst>
      <p:ext uri="{BB962C8B-B14F-4D97-AF65-F5344CB8AC3E}">
        <p14:creationId xmlns:p14="http://schemas.microsoft.com/office/powerpoint/2010/main" val="22733031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fade">
                                      <p:cBhvr>
                                        <p:cTn id="7" dur="1000"/>
                                        <p:tgtEl>
                                          <p:spTgt spid="55"/>
                                        </p:tgtEl>
                                      </p:cBhvr>
                                    </p:animEffect>
                                    <p:anim calcmode="lin" valueType="num">
                                      <p:cBhvr>
                                        <p:cTn id="8" dur="1000" fill="hold"/>
                                        <p:tgtEl>
                                          <p:spTgt spid="55"/>
                                        </p:tgtEl>
                                        <p:attrNameLst>
                                          <p:attrName>ppt_x</p:attrName>
                                        </p:attrNameLst>
                                      </p:cBhvr>
                                      <p:tavLst>
                                        <p:tav tm="0">
                                          <p:val>
                                            <p:strVal val="#ppt_x"/>
                                          </p:val>
                                        </p:tav>
                                        <p:tav tm="100000">
                                          <p:val>
                                            <p:strVal val="#ppt_x"/>
                                          </p:val>
                                        </p:tav>
                                      </p:tavLst>
                                    </p:anim>
                                    <p:anim calcmode="lin" valueType="num">
                                      <p:cBhvr>
                                        <p:cTn id="9"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61"/>
                                        </p:tgtEl>
                                        <p:attrNameLst>
                                          <p:attrName>style.visibility</p:attrName>
                                        </p:attrNameLst>
                                      </p:cBhvr>
                                      <p:to>
                                        <p:strVal val="visible"/>
                                      </p:to>
                                    </p:set>
                                    <p:animEffect transition="in" filter="fade">
                                      <p:cBhvr>
                                        <p:cTn id="14" dur="1000"/>
                                        <p:tgtEl>
                                          <p:spTgt spid="61"/>
                                        </p:tgtEl>
                                      </p:cBhvr>
                                    </p:animEffect>
                                    <p:anim calcmode="lin" valueType="num">
                                      <p:cBhvr>
                                        <p:cTn id="15" dur="1000" fill="hold"/>
                                        <p:tgtEl>
                                          <p:spTgt spid="61"/>
                                        </p:tgtEl>
                                        <p:attrNameLst>
                                          <p:attrName>ppt_x</p:attrName>
                                        </p:attrNameLst>
                                      </p:cBhvr>
                                      <p:tavLst>
                                        <p:tav tm="0">
                                          <p:val>
                                            <p:strVal val="#ppt_x"/>
                                          </p:val>
                                        </p:tav>
                                        <p:tav tm="100000">
                                          <p:val>
                                            <p:strVal val="#ppt_x"/>
                                          </p:val>
                                        </p:tav>
                                      </p:tavLst>
                                    </p:anim>
                                    <p:anim calcmode="lin" valueType="num">
                                      <p:cBhvr>
                                        <p:cTn id="16" dur="1000" fill="hold"/>
                                        <p:tgtEl>
                                          <p:spTgt spid="61"/>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451"/>
                                        </p:tgtEl>
                                        <p:attrNameLst>
                                          <p:attrName>style.visibility</p:attrName>
                                        </p:attrNameLst>
                                      </p:cBhvr>
                                      <p:to>
                                        <p:strVal val="visible"/>
                                      </p:to>
                                    </p:set>
                                    <p:animEffect transition="in" filter="fade">
                                      <p:cBhvr>
                                        <p:cTn id="21" dur="1000"/>
                                        <p:tgtEl>
                                          <p:spTgt spid="451"/>
                                        </p:tgtEl>
                                      </p:cBhvr>
                                    </p:animEffect>
                                    <p:anim calcmode="lin" valueType="num">
                                      <p:cBhvr>
                                        <p:cTn id="22" dur="1000" fill="hold"/>
                                        <p:tgtEl>
                                          <p:spTgt spid="451"/>
                                        </p:tgtEl>
                                        <p:attrNameLst>
                                          <p:attrName>ppt_x</p:attrName>
                                        </p:attrNameLst>
                                      </p:cBhvr>
                                      <p:tavLst>
                                        <p:tav tm="0">
                                          <p:val>
                                            <p:strVal val="#ppt_x"/>
                                          </p:val>
                                        </p:tav>
                                        <p:tav tm="100000">
                                          <p:val>
                                            <p:strVal val="#ppt_x"/>
                                          </p:val>
                                        </p:tav>
                                      </p:tavLst>
                                    </p:anim>
                                    <p:anim calcmode="lin" valueType="num">
                                      <p:cBhvr>
                                        <p:cTn id="23" dur="1000" fill="hold"/>
                                        <p:tgtEl>
                                          <p:spTgt spid="451"/>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nodeType="clickEffect">
                                  <p:stCondLst>
                                    <p:cond delay="0"/>
                                  </p:stCondLst>
                                  <p:childTnLst>
                                    <p:set>
                                      <p:cBhvr>
                                        <p:cTn id="27" dur="1" fill="hold">
                                          <p:stCondLst>
                                            <p:cond delay="0"/>
                                          </p:stCondLst>
                                        </p:cTn>
                                        <p:tgtEl>
                                          <p:spTgt spid="458"/>
                                        </p:tgtEl>
                                        <p:attrNameLst>
                                          <p:attrName>style.visibility</p:attrName>
                                        </p:attrNameLst>
                                      </p:cBhvr>
                                      <p:to>
                                        <p:strVal val="visible"/>
                                      </p:to>
                                    </p:set>
                                    <p:animEffect transition="in" filter="fade">
                                      <p:cBhvr>
                                        <p:cTn id="28" dur="1000"/>
                                        <p:tgtEl>
                                          <p:spTgt spid="458"/>
                                        </p:tgtEl>
                                      </p:cBhvr>
                                    </p:animEffect>
                                    <p:anim calcmode="lin" valueType="num">
                                      <p:cBhvr>
                                        <p:cTn id="29" dur="1000" fill="hold"/>
                                        <p:tgtEl>
                                          <p:spTgt spid="458"/>
                                        </p:tgtEl>
                                        <p:attrNameLst>
                                          <p:attrName>ppt_x</p:attrName>
                                        </p:attrNameLst>
                                      </p:cBhvr>
                                      <p:tavLst>
                                        <p:tav tm="0">
                                          <p:val>
                                            <p:strVal val="#ppt_x"/>
                                          </p:val>
                                        </p:tav>
                                        <p:tav tm="100000">
                                          <p:val>
                                            <p:strVal val="#ppt_x"/>
                                          </p:val>
                                        </p:tav>
                                      </p:tavLst>
                                    </p:anim>
                                    <p:anim calcmode="lin" valueType="num">
                                      <p:cBhvr>
                                        <p:cTn id="30" dur="1000" fill="hold"/>
                                        <p:tgtEl>
                                          <p:spTgt spid="458"/>
                                        </p:tgtEl>
                                        <p:attrNameLst>
                                          <p:attrName>ppt_y</p:attrName>
                                        </p:attrNameLst>
                                      </p:cBhvr>
                                      <p:tavLst>
                                        <p:tav tm="0">
                                          <p:val>
                                            <p:strVal val="#ppt_y+.1"/>
                                          </p:val>
                                        </p:tav>
                                        <p:tav tm="100000">
                                          <p:val>
                                            <p:strVal val="#ppt_y"/>
                                          </p:val>
                                        </p:tav>
                                      </p:tavLst>
                                    </p:anim>
                                  </p:childTnLst>
                                </p:cTn>
                              </p:par>
                            </p:childTnLst>
                          </p:cTn>
                        </p:par>
                        <p:par>
                          <p:cTn id="31" fill="hold">
                            <p:stCondLst>
                              <p:cond delay="1000"/>
                            </p:stCondLst>
                            <p:childTnLst>
                              <p:par>
                                <p:cTn id="32" presetID="53" presetClass="entr" presetSubtype="16" fill="hold" grpId="0" nodeType="afterEffect">
                                  <p:stCondLst>
                                    <p:cond delay="0"/>
                                  </p:stCondLst>
                                  <p:childTnLst>
                                    <p:set>
                                      <p:cBhvr>
                                        <p:cTn id="33" dur="1" fill="hold">
                                          <p:stCondLst>
                                            <p:cond delay="0"/>
                                          </p:stCondLst>
                                        </p:cTn>
                                        <p:tgtEl>
                                          <p:spTgt spid="48"/>
                                        </p:tgtEl>
                                        <p:attrNameLst>
                                          <p:attrName>style.visibility</p:attrName>
                                        </p:attrNameLst>
                                      </p:cBhvr>
                                      <p:to>
                                        <p:strVal val="visible"/>
                                      </p:to>
                                    </p:set>
                                    <p:anim calcmode="lin" valueType="num">
                                      <p:cBhvr>
                                        <p:cTn id="34" dur="1000" fill="hold"/>
                                        <p:tgtEl>
                                          <p:spTgt spid="48"/>
                                        </p:tgtEl>
                                        <p:attrNameLst>
                                          <p:attrName>ppt_w</p:attrName>
                                        </p:attrNameLst>
                                      </p:cBhvr>
                                      <p:tavLst>
                                        <p:tav tm="0">
                                          <p:val>
                                            <p:fltVal val="0"/>
                                          </p:val>
                                        </p:tav>
                                        <p:tav tm="100000">
                                          <p:val>
                                            <p:strVal val="#ppt_w"/>
                                          </p:val>
                                        </p:tav>
                                      </p:tavLst>
                                    </p:anim>
                                    <p:anim calcmode="lin" valueType="num">
                                      <p:cBhvr>
                                        <p:cTn id="35" dur="1000" fill="hold"/>
                                        <p:tgtEl>
                                          <p:spTgt spid="48"/>
                                        </p:tgtEl>
                                        <p:attrNameLst>
                                          <p:attrName>ppt_h</p:attrName>
                                        </p:attrNameLst>
                                      </p:cBhvr>
                                      <p:tavLst>
                                        <p:tav tm="0">
                                          <p:val>
                                            <p:fltVal val="0"/>
                                          </p:val>
                                        </p:tav>
                                        <p:tav tm="100000">
                                          <p:val>
                                            <p:strVal val="#ppt_h"/>
                                          </p:val>
                                        </p:tav>
                                      </p:tavLst>
                                    </p:anim>
                                    <p:animEffect transition="in" filter="fade">
                                      <p:cBhvr>
                                        <p:cTn id="36" dur="10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6CEA266-CAB4-26D8-DCBE-10FBF659A0E1}"/>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7D438283-FC68-5DE5-13E9-3411E1D2D5FD}"/>
              </a:ext>
            </a:extLst>
          </p:cNvPr>
          <p:cNvSpPr txBox="1">
            <a:spLocks/>
          </p:cNvSpPr>
          <p:nvPr/>
        </p:nvSpPr>
        <p:spPr>
          <a:xfrm>
            <a:off x="309030"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Es ist wichtig, Menschen mit T1D im Frühstadium über das Progressionsrisiko der Erkrankung aufzuklären</a:t>
            </a:r>
            <a:r>
              <a:rPr kumimoji="0" lang="de-DE" sz="2000" b="1" i="0" u="none" strike="noStrike" kern="1200" cap="none" spc="0" normalizeH="0" baseline="30000" noProof="0">
                <a:ln>
                  <a:noFill/>
                </a:ln>
                <a:solidFill>
                  <a:srgbClr val="7030A0"/>
                </a:solidFill>
                <a:effectLst/>
                <a:uLnTx/>
                <a:uFillTx/>
                <a:latin typeface="Verdana"/>
                <a:ea typeface="+mn-ea"/>
                <a:cs typeface="+mn-cs"/>
              </a:rPr>
              <a:t>1,2</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D8B3D013-FC13-7C8A-65A6-2F0B8911508B}"/>
              </a:ext>
            </a:extLst>
          </p:cNvPr>
          <p:cNvSpPr txBox="1">
            <a:spLocks/>
          </p:cNvSpPr>
          <p:nvPr/>
        </p:nvSpPr>
        <p:spPr>
          <a:xfrm>
            <a:off x="415922" y="4770634"/>
            <a:ext cx="8353428"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DKA: Diabetische Ketoazidose; T1D: Typ-1-Diabetes.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e-DE" sz="600" i="0" u="none" strike="noStrike" kern="1200" cap="none" spc="0" normalizeH="0" baseline="0" noProof="0">
                <a:ln>
                  <a:noFill/>
                </a:ln>
                <a:solidFill>
                  <a:srgbClr val="404040"/>
                </a:solidFill>
                <a:effectLst/>
                <a:uLnTx/>
                <a:uFillTx/>
                <a:latin typeface="+mn-lt"/>
                <a:ea typeface="Arial"/>
                <a:cs typeface="Arial"/>
              </a:rPr>
              <a:t>Phillip M </a:t>
            </a:r>
            <a:r>
              <a:rPr kumimoji="0" lang="de-DE" sz="60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i="0" u="none" strike="noStrike" kern="1200" cap="none" spc="0" normalizeH="0" baseline="0" noProof="0">
                <a:ln>
                  <a:noFill/>
                </a:ln>
                <a:solidFill>
                  <a:srgbClr val="404040"/>
                </a:solidFill>
                <a:effectLst/>
                <a:uLnTx/>
                <a:uFillTx/>
                <a:latin typeface="+mn-lt"/>
                <a:ea typeface="Arial"/>
                <a:cs typeface="Arial"/>
              </a:rPr>
              <a:t>2024; 47: 1276–98. </a:t>
            </a:r>
            <a:r>
              <a:rPr kumimoji="0" lang="de" sz="600" b="1" i="0" u="none" strike="noStrike" kern="1200" cap="none" spc="0" normalizeH="0" baseline="0" noProof="0">
                <a:ln>
                  <a:noFill/>
                </a:ln>
                <a:solidFill>
                  <a:srgbClr val="404040"/>
                </a:solidFill>
                <a:effectLst/>
                <a:uLnTx/>
                <a:uFillTx/>
                <a:latin typeface="+mn-lt"/>
                <a:ea typeface="Arial"/>
                <a:cs typeface="Arial"/>
              </a:rPr>
              <a:t>2.</a:t>
            </a:r>
            <a:r>
              <a:rPr kumimoji="0" lang="de" sz="600" b="0" i="0" u="none" strike="noStrike" kern="1200" cap="none" spc="0" normalizeH="0" baseline="0" noProof="0">
                <a:ln>
                  <a:noFill/>
                </a:ln>
                <a:solidFill>
                  <a:srgbClr val="404040"/>
                </a:solidFill>
                <a:effectLst/>
                <a:uLnTx/>
                <a:uFillTx/>
                <a:latin typeface="+mn-lt"/>
                <a:ea typeface="Arial"/>
                <a:cs typeface="Arial"/>
              </a:rPr>
              <a:t> </a:t>
            </a:r>
            <a:r>
              <a:rPr lang="de-DE" sz="600">
                <a:solidFill>
                  <a:srgbClr val="404040"/>
                </a:solidFill>
                <a:latin typeface="+mn-lt"/>
                <a:ea typeface="Arial"/>
                <a:cs typeface="Arial"/>
              </a:rPr>
              <a:t>Simmons KMW </a:t>
            </a:r>
            <a:r>
              <a:rPr lang="de-DE" sz="600" i="1">
                <a:solidFill>
                  <a:srgbClr val="404040"/>
                </a:solidFill>
                <a:latin typeface="+mn-lt"/>
                <a:ea typeface="Arial"/>
                <a:cs typeface="Arial"/>
              </a:rPr>
              <a:t>et al. Diabetes </a:t>
            </a:r>
            <a:r>
              <a:rPr lang="de-DE" sz="600" i="1" err="1">
                <a:solidFill>
                  <a:srgbClr val="404040"/>
                </a:solidFill>
                <a:latin typeface="+mn-lt"/>
                <a:ea typeface="Arial"/>
                <a:cs typeface="Arial"/>
              </a:rPr>
              <a:t>Technol</a:t>
            </a:r>
            <a:r>
              <a:rPr lang="de-DE" sz="600" i="1">
                <a:solidFill>
                  <a:srgbClr val="404040"/>
                </a:solidFill>
                <a:latin typeface="+mn-lt"/>
                <a:ea typeface="Arial"/>
                <a:cs typeface="Arial"/>
              </a:rPr>
              <a:t> </a:t>
            </a:r>
            <a:r>
              <a:rPr lang="de-DE" sz="600" i="1" err="1">
                <a:solidFill>
                  <a:srgbClr val="404040"/>
                </a:solidFill>
                <a:latin typeface="+mn-lt"/>
                <a:ea typeface="Arial"/>
                <a:cs typeface="Arial"/>
              </a:rPr>
              <a:t>Ther</a:t>
            </a:r>
            <a:r>
              <a:rPr lang="de-DE" sz="600" i="1">
                <a:solidFill>
                  <a:srgbClr val="404040"/>
                </a:solidFill>
                <a:latin typeface="+mn-lt"/>
                <a:ea typeface="Arial"/>
                <a:cs typeface="Arial"/>
              </a:rPr>
              <a:t> </a:t>
            </a:r>
            <a:r>
              <a:rPr lang="de-DE" sz="600">
                <a:solidFill>
                  <a:srgbClr val="404040"/>
                </a:solidFill>
                <a:latin typeface="+mn-lt"/>
                <a:ea typeface="Arial"/>
                <a:cs typeface="Arial"/>
              </a:rPr>
              <a:t>2023; 25: 790–9. </a:t>
            </a:r>
            <a:r>
              <a:rPr lang="de-DE" sz="600" b="1">
                <a:solidFill>
                  <a:srgbClr val="404040"/>
                </a:solidFill>
                <a:latin typeface="+mn-lt"/>
                <a:ea typeface="Arial"/>
                <a:cs typeface="Arial"/>
              </a:rPr>
              <a:t>3.</a:t>
            </a:r>
            <a:r>
              <a:rPr lang="de-DE" sz="600">
                <a:solidFill>
                  <a:srgbClr val="404040"/>
                </a:solidFill>
                <a:latin typeface="+mn-lt"/>
                <a:ea typeface="Arial"/>
                <a:cs typeface="Arial"/>
              </a:rPr>
              <a:t> </a:t>
            </a:r>
            <a:r>
              <a:rPr lang="fr-FR" sz="600">
                <a:solidFill>
                  <a:srgbClr val="404040"/>
                </a:solidFill>
                <a:latin typeface="+mn-lt"/>
                <a:ea typeface="Arial"/>
                <a:cs typeface="Arial"/>
              </a:rPr>
              <a:t>Insel RA </a:t>
            </a:r>
            <a:r>
              <a:rPr lang="fr-FR" sz="600" i="1">
                <a:solidFill>
                  <a:srgbClr val="404040"/>
                </a:solidFill>
                <a:latin typeface="+mn-lt"/>
                <a:ea typeface="Arial"/>
                <a:cs typeface="Arial"/>
              </a:rPr>
              <a:t>et al. Diabetes Care </a:t>
            </a:r>
            <a:r>
              <a:rPr lang="fr-FR" sz="600">
                <a:solidFill>
                  <a:srgbClr val="404040"/>
                </a:solidFill>
                <a:latin typeface="+mn-lt"/>
                <a:ea typeface="Arial"/>
                <a:cs typeface="Arial"/>
              </a:rPr>
              <a:t>2015; 38: 1964</a:t>
            </a:r>
            <a:r>
              <a:rPr lang="de-DE" sz="600">
                <a:solidFill>
                  <a:srgbClr val="404040"/>
                </a:solidFill>
                <a:ea typeface="Arial"/>
                <a:cs typeface="Arial"/>
              </a:rPr>
              <a:t>–</a:t>
            </a:r>
            <a:r>
              <a:rPr lang="fr-FR" sz="600">
                <a:solidFill>
                  <a:srgbClr val="404040"/>
                </a:solidFill>
                <a:latin typeface="+mn-lt"/>
                <a:ea typeface="Arial"/>
                <a:cs typeface="Arial"/>
              </a:rPr>
              <a:t>74.</a:t>
            </a:r>
            <a:r>
              <a:rPr lang="de-DE" sz="600">
                <a:solidFill>
                  <a:srgbClr val="404040"/>
                </a:solidFill>
                <a:latin typeface="+mn-lt"/>
                <a:ea typeface="Arial"/>
                <a:cs typeface="Arial"/>
              </a:rPr>
              <a:t> </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47" name="Circle: Hollow 21">
            <a:extLst>
              <a:ext uri="{FF2B5EF4-FFF2-40B4-BE49-F238E27FC236}">
                <a16:creationId xmlns:a16="http://schemas.microsoft.com/office/drawing/2014/main" id="{27BFE43D-3FB8-1C1D-6497-E4D521239EA2}"/>
              </a:ext>
            </a:extLst>
          </p:cNvPr>
          <p:cNvSpPr/>
          <p:nvPr/>
        </p:nvSpPr>
        <p:spPr>
          <a:xfrm>
            <a:off x="3299461" y="1271654"/>
            <a:ext cx="2545079" cy="2545077"/>
          </a:xfrm>
          <a:prstGeom prst="donut">
            <a:avLst>
              <a:gd name="adj" fmla="val 12155"/>
            </a:avLst>
          </a:prstGeom>
          <a:solidFill>
            <a:srgbClr val="80E8E6">
              <a:lumMod val="60000"/>
              <a:lumOff val="40000"/>
              <a:alpha val="69804"/>
            </a:srgbClr>
          </a:solidFill>
          <a:ln w="25400" cap="flat" cmpd="sng" algn="ctr">
            <a:noFill/>
            <a:prstDash val="solid"/>
          </a:ln>
          <a:effectLst/>
        </p:spPr>
        <p:txBody>
          <a:bodyPr wrap="square"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000000"/>
              </a:solidFill>
              <a:effectLst/>
              <a:uLnTx/>
              <a:uFillTx/>
            </a:endParaRPr>
          </a:p>
        </p:txBody>
      </p:sp>
      <p:grpSp>
        <p:nvGrpSpPr>
          <p:cNvPr id="49" name="Group 56">
            <a:extLst>
              <a:ext uri="{FF2B5EF4-FFF2-40B4-BE49-F238E27FC236}">
                <a16:creationId xmlns:a16="http://schemas.microsoft.com/office/drawing/2014/main" id="{D2FFA2C9-D702-E6A5-38C4-C8FB48F4E7DA}"/>
              </a:ext>
            </a:extLst>
          </p:cNvPr>
          <p:cNvGrpSpPr/>
          <p:nvPr/>
        </p:nvGrpSpPr>
        <p:grpSpPr>
          <a:xfrm>
            <a:off x="359569" y="1069999"/>
            <a:ext cx="4571856" cy="718850"/>
            <a:chOff x="479428" y="1558745"/>
            <a:chExt cx="6095807" cy="958467"/>
          </a:xfrm>
        </p:grpSpPr>
        <p:grpSp>
          <p:nvGrpSpPr>
            <p:cNvPr id="50" name="Group 51">
              <a:extLst>
                <a:ext uri="{FF2B5EF4-FFF2-40B4-BE49-F238E27FC236}">
                  <a16:creationId xmlns:a16="http://schemas.microsoft.com/office/drawing/2014/main" id="{C36C2BB1-42F0-3F3D-EA9C-653E9A07750F}"/>
                </a:ext>
              </a:extLst>
            </p:cNvPr>
            <p:cNvGrpSpPr/>
            <p:nvPr/>
          </p:nvGrpSpPr>
          <p:grpSpPr>
            <a:xfrm>
              <a:off x="5616768" y="1558745"/>
              <a:ext cx="958467" cy="958467"/>
              <a:chOff x="5616768" y="1558745"/>
              <a:chExt cx="958467" cy="958467"/>
            </a:xfrm>
          </p:grpSpPr>
          <p:sp>
            <p:nvSpPr>
              <p:cNvPr id="53" name="Oval 73">
                <a:extLst>
                  <a:ext uri="{FF2B5EF4-FFF2-40B4-BE49-F238E27FC236}">
                    <a16:creationId xmlns:a16="http://schemas.microsoft.com/office/drawing/2014/main" id="{F063F951-7A94-619F-5A7B-50D258267CB8}"/>
                  </a:ext>
                </a:extLst>
              </p:cNvPr>
              <p:cNvSpPr/>
              <p:nvPr/>
            </p:nvSpPr>
            <p:spPr>
              <a:xfrm>
                <a:off x="5616768" y="1558745"/>
                <a:ext cx="958467" cy="958467"/>
              </a:xfrm>
              <a:prstGeom prst="ellipse">
                <a:avLst/>
              </a:prstGeom>
              <a:solidFill>
                <a:srgbClr val="FFFFFF"/>
              </a:solid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30F3B"/>
                  </a:solidFill>
                  <a:effectLst/>
                  <a:uLnTx/>
                  <a:uFillTx/>
                </a:endParaRPr>
              </a:p>
            </p:txBody>
          </p:sp>
          <p:pic>
            <p:nvPicPr>
              <p:cNvPr id="54" name="Graphic 50" descr="Exponential Graph with solid fill">
                <a:extLst>
                  <a:ext uri="{FF2B5EF4-FFF2-40B4-BE49-F238E27FC236}">
                    <a16:creationId xmlns:a16="http://schemas.microsoft.com/office/drawing/2014/main" id="{68C53DD1-F83E-AD04-724F-21B2AB588C6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52776" y="1678559"/>
                <a:ext cx="719147" cy="719147"/>
              </a:xfrm>
              <a:prstGeom prst="rect">
                <a:avLst/>
              </a:prstGeom>
            </p:spPr>
          </p:pic>
        </p:grpSp>
        <p:cxnSp>
          <p:nvCxnSpPr>
            <p:cNvPr id="51" name="Straight Connector 67">
              <a:extLst>
                <a:ext uri="{FF2B5EF4-FFF2-40B4-BE49-F238E27FC236}">
                  <a16:creationId xmlns:a16="http://schemas.microsoft.com/office/drawing/2014/main" id="{4CA4B6C1-6ECF-61E3-37EE-B85077B9DDD3}"/>
                </a:ext>
              </a:extLst>
            </p:cNvPr>
            <p:cNvCxnSpPr>
              <a:cxnSpLocks/>
            </p:cNvCxnSpPr>
            <p:nvPr/>
          </p:nvCxnSpPr>
          <p:spPr>
            <a:xfrm>
              <a:off x="810412" y="1624716"/>
              <a:ext cx="4812010" cy="0"/>
            </a:xfrm>
            <a:prstGeom prst="line">
              <a:avLst/>
            </a:prstGeom>
            <a:noFill/>
            <a:ln w="9525" cap="rnd" cmpd="sng" algn="ctr">
              <a:solidFill>
                <a:srgbClr val="2F3651"/>
              </a:solidFill>
              <a:prstDash val="solid"/>
              <a:round/>
              <a:tailEnd type="oval" w="med" len="med"/>
            </a:ln>
            <a:effectLst/>
          </p:spPr>
        </p:cxnSp>
        <p:sp>
          <p:nvSpPr>
            <p:cNvPr id="52" name="TextBox 58">
              <a:extLst>
                <a:ext uri="{FF2B5EF4-FFF2-40B4-BE49-F238E27FC236}">
                  <a16:creationId xmlns:a16="http://schemas.microsoft.com/office/drawing/2014/main" id="{8F51B288-493C-D3C8-B9C0-C6BE78976602}"/>
                </a:ext>
              </a:extLst>
            </p:cNvPr>
            <p:cNvSpPr txBox="1"/>
            <p:nvPr/>
          </p:nvSpPr>
          <p:spPr>
            <a:xfrm>
              <a:off x="479428" y="1704825"/>
              <a:ext cx="4489261" cy="443199"/>
            </a:xfrm>
            <a:prstGeom prst="rect">
              <a:avLst/>
            </a:prstGeom>
            <a:noFill/>
          </p:spPr>
          <p:txBody>
            <a:bodyPr wrap="square" lIns="54000" tIns="0" rIns="0" bIns="0" rtlCol="0" anchor="t" anchorCtr="0">
              <a:spAutoFit/>
            </a:bodyPr>
            <a:lstStyle>
              <a:defPPr>
                <a:defRPr lang="en-US"/>
              </a:defPPr>
              <a:lvl1pPr marR="0" lvl="0" indent="0" fontAlgn="auto">
                <a:lnSpc>
                  <a:spcPct val="90000"/>
                </a:lnSpc>
                <a:spcBef>
                  <a:spcPts val="0"/>
                </a:spcBef>
                <a:spcAft>
                  <a:spcPts val="0"/>
                </a:spcAft>
                <a:buClrTx/>
                <a:buSzTx/>
                <a:buFontTx/>
                <a:buNone/>
                <a:tabLst/>
                <a:defRPr kumimoji="0" sz="1400" b="0" i="0" u="none" strike="noStrike" cap="none" spc="0" normalizeH="0" baseline="0">
                  <a:ln>
                    <a:noFill/>
                  </a:ln>
                  <a:solidFill>
                    <a:schemeClr val="tx2"/>
                  </a:solidFill>
                  <a:effectLst/>
                  <a:uLnTx/>
                  <a:uFillTx/>
                  <a:cs typeface="Arial" panose="020B0604020202020204" pitchFamily="34" charset="0"/>
                </a:defRPr>
              </a:lvl1pPr>
            </a:lstStyle>
            <a:p>
              <a:pPr marL="0" marR="0" lvl="0" indent="0" algn="r" defTabSz="685800" eaLnBrk="1" fontAlgn="auto" latinLnBrk="0" hangingPunct="1">
                <a:lnSpc>
                  <a:spcPct val="90000"/>
                </a:lnSpc>
                <a:spcBef>
                  <a:spcPts val="0"/>
                </a:spcBef>
                <a:spcAft>
                  <a:spcPts val="0"/>
                </a:spcAft>
                <a:buClrTx/>
                <a:buSzTx/>
                <a:buFontTx/>
                <a:buNone/>
                <a:tabLst/>
                <a:defRPr/>
              </a:pPr>
              <a:r>
                <a:rPr kumimoji="0" lang="en-US" sz="1200" b="0" i="0" u="none" strike="noStrike" kern="0" cap="none" spc="0" normalizeH="0" baseline="0" noProof="0">
                  <a:ln>
                    <a:noFill/>
                  </a:ln>
                  <a:solidFill>
                    <a:srgbClr val="030F3B"/>
                  </a:solidFill>
                  <a:effectLst/>
                  <a:uLnTx/>
                  <a:uFillTx/>
                  <a:cs typeface="Poppins" panose="00000500000000000000" pitchFamily="2" charset="0"/>
                </a:rPr>
                <a:t>Das </a:t>
              </a:r>
              <a:r>
                <a:rPr kumimoji="0" lang="en-US" sz="1200" b="1" i="0" u="none" strike="noStrike" kern="0" cap="none" spc="0" normalizeH="0" baseline="0" noProof="0" err="1">
                  <a:ln>
                    <a:noFill/>
                  </a:ln>
                  <a:solidFill>
                    <a:srgbClr val="030F3B"/>
                  </a:solidFill>
                  <a:effectLst/>
                  <a:uLnTx/>
                  <a:uFillTx/>
                  <a:cs typeface="Poppins" panose="00000500000000000000" pitchFamily="2" charset="0"/>
                </a:rPr>
                <a:t>Risiko</a:t>
              </a:r>
              <a:r>
                <a:rPr kumimoji="0" lang="en-US" sz="1200" b="1" i="0" u="none" strike="noStrike" kern="0" cap="none" spc="0" normalizeH="0" baseline="0" noProof="0">
                  <a:ln>
                    <a:noFill/>
                  </a:ln>
                  <a:solidFill>
                    <a:srgbClr val="030F3B"/>
                  </a:solidFill>
                  <a:effectLst/>
                  <a:uLnTx/>
                  <a:uFillTx/>
                  <a:cs typeface="Poppins" panose="00000500000000000000" pitchFamily="2" charset="0"/>
                </a:rPr>
                <a:t> für Progression </a:t>
              </a:r>
              <a:r>
                <a:rPr kumimoji="0" lang="en-US" sz="1200" b="0" i="0" u="none" strike="noStrike" kern="0" cap="none" spc="0" normalizeH="0" baseline="0" noProof="0">
                  <a:ln>
                    <a:noFill/>
                  </a:ln>
                  <a:solidFill>
                    <a:srgbClr val="030F3B"/>
                  </a:solidFill>
                  <a:effectLst/>
                  <a:uLnTx/>
                  <a:uFillTx/>
                  <a:cs typeface="Poppins" panose="00000500000000000000" pitchFamily="2" charset="0"/>
                </a:rPr>
                <a:t>zu </a:t>
              </a:r>
              <a:r>
                <a:rPr kumimoji="0" lang="en-US" sz="1200" b="0" i="0" u="none" strike="noStrike" kern="0" cap="none" spc="0" normalizeH="0" baseline="0" noProof="0" err="1">
                  <a:ln>
                    <a:noFill/>
                  </a:ln>
                  <a:solidFill>
                    <a:srgbClr val="030F3B"/>
                  </a:solidFill>
                  <a:effectLst/>
                  <a:uLnTx/>
                  <a:uFillTx/>
                  <a:cs typeface="Poppins" panose="00000500000000000000" pitchFamily="2" charset="0"/>
                </a:rPr>
                <a:t>klinischem</a:t>
              </a:r>
              <a:r>
                <a:rPr kumimoji="0" lang="en-US" sz="1200" b="0" i="0" u="none" strike="noStrike" kern="0" cap="none" spc="0" normalizeH="0" baseline="0" noProof="0">
                  <a:ln>
                    <a:noFill/>
                  </a:ln>
                  <a:solidFill>
                    <a:srgbClr val="030F3B"/>
                  </a:solidFill>
                  <a:effectLst/>
                  <a:uLnTx/>
                  <a:uFillTx/>
                  <a:cs typeface="Poppins" panose="00000500000000000000" pitchFamily="2" charset="0"/>
                </a:rPr>
                <a:t> T1D (Stadium 3) erläutern</a:t>
              </a:r>
              <a:r>
                <a:rPr kumimoji="0" lang="en-US" sz="1200" b="0" i="0" u="none" strike="noStrike" kern="0" cap="none" spc="0" normalizeH="0" baseline="30000" noProof="0">
                  <a:ln>
                    <a:noFill/>
                  </a:ln>
                  <a:solidFill>
                    <a:srgbClr val="030F3B"/>
                  </a:solidFill>
                  <a:effectLst/>
                  <a:uLnTx/>
                  <a:uFillTx/>
                  <a:cs typeface="Poppins" panose="00000500000000000000" pitchFamily="2" charset="0"/>
                </a:rPr>
                <a:t>1</a:t>
              </a:r>
            </a:p>
          </p:txBody>
        </p:sp>
      </p:grpSp>
      <p:grpSp>
        <p:nvGrpSpPr>
          <p:cNvPr id="56" name="Group 53">
            <a:extLst>
              <a:ext uri="{FF2B5EF4-FFF2-40B4-BE49-F238E27FC236}">
                <a16:creationId xmlns:a16="http://schemas.microsoft.com/office/drawing/2014/main" id="{18B55892-E38A-53CE-50BE-19F4432EEA4C}"/>
              </a:ext>
            </a:extLst>
          </p:cNvPr>
          <p:cNvGrpSpPr/>
          <p:nvPr/>
        </p:nvGrpSpPr>
        <p:grpSpPr>
          <a:xfrm>
            <a:off x="5222826" y="1724956"/>
            <a:ext cx="718850" cy="718850"/>
            <a:chOff x="6963766" y="2432021"/>
            <a:chExt cx="958467" cy="958467"/>
          </a:xfrm>
        </p:grpSpPr>
        <p:sp>
          <p:nvSpPr>
            <p:cNvPr id="59" name="Oval 73">
              <a:extLst>
                <a:ext uri="{FF2B5EF4-FFF2-40B4-BE49-F238E27FC236}">
                  <a16:creationId xmlns:a16="http://schemas.microsoft.com/office/drawing/2014/main" id="{58A034B5-F85F-E31A-40B1-DBBF1EAB6282}"/>
                </a:ext>
              </a:extLst>
            </p:cNvPr>
            <p:cNvSpPr/>
            <p:nvPr/>
          </p:nvSpPr>
          <p:spPr>
            <a:xfrm>
              <a:off x="6963766" y="2432021"/>
              <a:ext cx="958467" cy="958467"/>
            </a:xfrm>
            <a:prstGeom prst="ellipse">
              <a:avLst/>
            </a:prstGeom>
            <a:solidFill>
              <a:srgbClr val="FFFFFF"/>
            </a:solidFill>
            <a:ln w="19050" cap="flat" cmpd="sng" algn="ctr">
              <a:solidFill>
                <a:schemeClr val="bg1">
                  <a:lumMod val="75000"/>
                </a:schemeClr>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chemeClr val="bg1">
                    <a:lumMod val="75000"/>
                  </a:schemeClr>
                </a:solidFill>
                <a:effectLst/>
                <a:uLnTx/>
                <a:uFillTx/>
              </a:endParaRPr>
            </a:p>
          </p:txBody>
        </p:sp>
        <p:sp>
          <p:nvSpPr>
            <p:cNvPr id="60" name="TextBox 46">
              <a:extLst>
                <a:ext uri="{FF2B5EF4-FFF2-40B4-BE49-F238E27FC236}">
                  <a16:creationId xmlns:a16="http://schemas.microsoft.com/office/drawing/2014/main" id="{52F31F75-A307-4FB1-4C0D-53B6E51B9FBE}"/>
                </a:ext>
              </a:extLst>
            </p:cNvPr>
            <p:cNvSpPr txBox="1"/>
            <p:nvPr/>
          </p:nvSpPr>
          <p:spPr>
            <a:xfrm>
              <a:off x="7013554" y="2727904"/>
              <a:ext cx="858890" cy="369332"/>
            </a:xfrm>
            <a:prstGeom prst="rect">
              <a:avLst/>
            </a:prstGeom>
            <a:noFill/>
            <a:ln>
              <a:noFill/>
            </a:ln>
          </p:spPr>
          <p:txBody>
            <a:bodyPr wrap="square" lIns="0" tIns="0" rIns="0" bIns="0" rtlCol="0">
              <a:sp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chemeClr val="bg1">
                      <a:lumMod val="65000"/>
                    </a:schemeClr>
                  </a:solidFill>
                  <a:effectLst/>
                  <a:uLnTx/>
                  <a:uFillTx/>
                </a:rPr>
                <a:t>1 in 50</a:t>
              </a:r>
            </a:p>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000" b="0" i="0" u="none" strike="noStrike" kern="0" cap="none" spc="0" normalizeH="0" baseline="0" noProof="0">
                  <a:ln>
                    <a:noFill/>
                  </a:ln>
                  <a:solidFill>
                    <a:schemeClr val="bg1">
                      <a:lumMod val="65000"/>
                    </a:schemeClr>
                  </a:solidFill>
                  <a:effectLst/>
                  <a:uLnTx/>
                  <a:uFillTx/>
                </a:rPr>
                <a:t>chance</a:t>
              </a:r>
            </a:p>
          </p:txBody>
        </p:sp>
      </p:grpSp>
      <p:grpSp>
        <p:nvGrpSpPr>
          <p:cNvPr id="61" name="Group 58">
            <a:extLst>
              <a:ext uri="{FF2B5EF4-FFF2-40B4-BE49-F238E27FC236}">
                <a16:creationId xmlns:a16="http://schemas.microsoft.com/office/drawing/2014/main" id="{27A4F338-279D-FEB3-FAC7-068F0816DFE3}"/>
              </a:ext>
            </a:extLst>
          </p:cNvPr>
          <p:cNvGrpSpPr/>
          <p:nvPr/>
        </p:nvGrpSpPr>
        <p:grpSpPr>
          <a:xfrm>
            <a:off x="5125691" y="2811052"/>
            <a:ext cx="3429524" cy="861121"/>
            <a:chOff x="6834253" y="3880151"/>
            <a:chExt cx="4572698" cy="1148162"/>
          </a:xfrm>
        </p:grpSpPr>
        <p:grpSp>
          <p:nvGrpSpPr>
            <p:cNvPr id="62" name="Group 54">
              <a:extLst>
                <a:ext uri="{FF2B5EF4-FFF2-40B4-BE49-F238E27FC236}">
                  <a16:creationId xmlns:a16="http://schemas.microsoft.com/office/drawing/2014/main" id="{98130ECC-38DD-3040-9B6A-9006F0DE466D}"/>
                </a:ext>
              </a:extLst>
            </p:cNvPr>
            <p:cNvGrpSpPr/>
            <p:nvPr/>
          </p:nvGrpSpPr>
          <p:grpSpPr>
            <a:xfrm>
              <a:off x="6834253" y="3880151"/>
              <a:ext cx="958467" cy="958467"/>
              <a:chOff x="6834253" y="3880151"/>
              <a:chExt cx="958467" cy="958467"/>
            </a:xfrm>
          </p:grpSpPr>
          <p:sp>
            <p:nvSpPr>
              <p:cNvPr id="449" name="Oval 73">
                <a:extLst>
                  <a:ext uri="{FF2B5EF4-FFF2-40B4-BE49-F238E27FC236}">
                    <a16:creationId xmlns:a16="http://schemas.microsoft.com/office/drawing/2014/main" id="{C11D3F8E-0B87-D4EE-45EB-61BC654FD8FC}"/>
                  </a:ext>
                </a:extLst>
              </p:cNvPr>
              <p:cNvSpPr/>
              <p:nvPr/>
            </p:nvSpPr>
            <p:spPr>
              <a:xfrm>
                <a:off x="6834253" y="3880151"/>
                <a:ext cx="958467" cy="958467"/>
              </a:xfrm>
              <a:prstGeom prst="ellipse">
                <a:avLst/>
              </a:prstGeom>
              <a:solidFill>
                <a:srgbClr val="FFFFFF"/>
              </a:solid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30F3B"/>
                  </a:solidFill>
                  <a:effectLst/>
                  <a:uLnTx/>
                  <a:uFillTx/>
                </a:endParaRPr>
              </a:p>
            </p:txBody>
          </p:sp>
          <p:pic>
            <p:nvPicPr>
              <p:cNvPr id="450" name="Graphic 41" descr="Link outline">
                <a:extLst>
                  <a:ext uri="{FF2B5EF4-FFF2-40B4-BE49-F238E27FC236}">
                    <a16:creationId xmlns:a16="http://schemas.microsoft.com/office/drawing/2014/main" id="{267CB512-2306-0258-D7DB-BA2C8ADDA10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953486" y="3999384"/>
                <a:ext cx="720000" cy="720000"/>
              </a:xfrm>
              <a:prstGeom prst="rect">
                <a:avLst/>
              </a:prstGeom>
            </p:spPr>
          </p:pic>
        </p:grpSp>
        <p:cxnSp>
          <p:nvCxnSpPr>
            <p:cNvPr id="63" name="Straight Connector 67">
              <a:extLst>
                <a:ext uri="{FF2B5EF4-FFF2-40B4-BE49-F238E27FC236}">
                  <a16:creationId xmlns:a16="http://schemas.microsoft.com/office/drawing/2014/main" id="{0F834BF3-DB9B-82A8-B3F1-80E0F4153A72}"/>
                </a:ext>
              </a:extLst>
            </p:cNvPr>
            <p:cNvCxnSpPr>
              <a:cxnSpLocks/>
            </p:cNvCxnSpPr>
            <p:nvPr/>
          </p:nvCxnSpPr>
          <p:spPr>
            <a:xfrm flipH="1">
              <a:off x="7894436" y="4055778"/>
              <a:ext cx="3512515" cy="0"/>
            </a:xfrm>
            <a:prstGeom prst="line">
              <a:avLst/>
            </a:prstGeom>
            <a:noFill/>
            <a:ln w="9525" cap="rnd" cmpd="sng" algn="ctr">
              <a:solidFill>
                <a:srgbClr val="2F3651"/>
              </a:solidFill>
              <a:prstDash val="solid"/>
              <a:round/>
              <a:tailEnd type="oval" w="med" len="med"/>
            </a:ln>
            <a:effectLst/>
          </p:spPr>
        </p:cxnSp>
        <p:sp>
          <p:nvSpPr>
            <p:cNvPr id="448" name="TextBox 58">
              <a:extLst>
                <a:ext uri="{FF2B5EF4-FFF2-40B4-BE49-F238E27FC236}">
                  <a16:creationId xmlns:a16="http://schemas.microsoft.com/office/drawing/2014/main" id="{149A3D13-FD01-4C94-6035-FF41FE0B093E}"/>
                </a:ext>
              </a:extLst>
            </p:cNvPr>
            <p:cNvSpPr txBox="1"/>
            <p:nvPr/>
          </p:nvSpPr>
          <p:spPr>
            <a:xfrm flipH="1">
              <a:off x="8181249" y="4069212"/>
              <a:ext cx="3225702" cy="959101"/>
            </a:xfrm>
            <a:prstGeom prst="rect">
              <a:avLst/>
            </a:prstGeom>
            <a:noFill/>
          </p:spPr>
          <p:txBody>
            <a:bodyPr wrap="square" lIns="54000" tIns="54000" rIns="0" bIns="0" rtlCol="0" anchor="t" anchorCtr="0">
              <a:spAutoFit/>
            </a:bodyPr>
            <a:lstStyle>
              <a:defPPr>
                <a:defRPr lang="en-US"/>
              </a:defPPr>
              <a:lvl1pPr marR="0" lvl="0" indent="0" fontAlgn="auto">
                <a:lnSpc>
                  <a:spcPct val="90000"/>
                </a:lnSpc>
                <a:spcBef>
                  <a:spcPts val="0"/>
                </a:spcBef>
                <a:spcAft>
                  <a:spcPts val="0"/>
                </a:spcAft>
                <a:buClrTx/>
                <a:buSzTx/>
                <a:buFontTx/>
                <a:buNone/>
                <a:tabLst/>
                <a:defRPr kumimoji="0" sz="1400" b="0" i="0" u="none" strike="noStrike" cap="none" spc="0" normalizeH="0" baseline="0">
                  <a:ln>
                    <a:noFill/>
                  </a:ln>
                  <a:solidFill>
                    <a:schemeClr val="tx2"/>
                  </a:solidFill>
                  <a:effectLst/>
                  <a:uLnTx/>
                  <a:uFillTx/>
                  <a:cs typeface="Arial" panose="020B0604020202020204" pitchFamily="34" charset="0"/>
                </a:defRPr>
              </a:lvl1pPr>
            </a:lstStyle>
            <a:p>
              <a:pPr marL="0" marR="0" lvl="0" indent="0" defTabSz="68580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cs typeface="Poppins" panose="00000500000000000000" pitchFamily="2" charset="0"/>
                </a:rPr>
                <a:t>Informationen</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mit</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umsetzbaren</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Maßnahmen</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verknüpfen</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i="0" u="none" strike="noStrike" kern="0" cap="none" spc="0" normalizeH="0" baseline="0" noProof="0">
                  <a:ln>
                    <a:noFill/>
                  </a:ln>
                  <a:solidFill>
                    <a:srgbClr val="2F3651"/>
                  </a:solidFill>
                  <a:effectLst/>
                  <a:uLnTx/>
                  <a:uFillTx/>
                  <a:cs typeface="Poppins" panose="00000500000000000000" pitchFamily="2" charset="0"/>
                </a:rPr>
                <a:t>(z. B. </a:t>
              </a:r>
              <a:r>
                <a:rPr kumimoji="0" lang="en-US" sz="1200" i="0" u="none" strike="noStrike" kern="0" cap="none" spc="0" normalizeH="0" baseline="0" noProof="0" err="1">
                  <a:ln>
                    <a:noFill/>
                  </a:ln>
                  <a:solidFill>
                    <a:srgbClr val="2F3651"/>
                  </a:solidFill>
                  <a:effectLst/>
                  <a:uLnTx/>
                  <a:uFillTx/>
                  <a:cs typeface="Poppins" panose="00000500000000000000" pitchFamily="2" charset="0"/>
                </a:rPr>
                <a:t>Überwa-chung</a:t>
              </a:r>
              <a:r>
                <a:rPr kumimoji="0" lang="en-US" sz="1200" i="0" u="none" strike="noStrike" kern="0" cap="none" spc="0" normalizeH="0" baseline="0" noProof="0">
                  <a:ln>
                    <a:noFill/>
                  </a:ln>
                  <a:solidFill>
                    <a:srgbClr val="2F3651"/>
                  </a:solidFill>
                  <a:effectLst/>
                  <a:uLnTx/>
                  <a:uFillTx/>
                  <a:cs typeface="Poppins" panose="00000500000000000000" pitchFamily="2" charset="0"/>
                </a:rPr>
                <a:t> des Blutzuckerspiegels</a:t>
              </a:r>
              <a:r>
                <a:rPr kumimoji="0" lang="en-US" sz="1200" i="0" u="none" strike="noStrike" kern="0" cap="none" spc="0" normalizeH="0" baseline="30000" noProof="0">
                  <a:ln>
                    <a:noFill/>
                  </a:ln>
                  <a:solidFill>
                    <a:srgbClr val="2F3651"/>
                  </a:solidFill>
                  <a:effectLst/>
                  <a:uLnTx/>
                  <a:uFillTx/>
                  <a:cs typeface="Poppins" panose="00000500000000000000" pitchFamily="2" charset="0"/>
                </a:rPr>
                <a:t>1</a:t>
              </a:r>
            </a:p>
          </p:txBody>
        </p:sp>
      </p:grpSp>
      <p:grpSp>
        <p:nvGrpSpPr>
          <p:cNvPr id="451" name="Group 59">
            <a:extLst>
              <a:ext uri="{FF2B5EF4-FFF2-40B4-BE49-F238E27FC236}">
                <a16:creationId xmlns:a16="http://schemas.microsoft.com/office/drawing/2014/main" id="{B1C3C5E2-80D0-5FFF-A1EC-65D6CBB19F20}"/>
              </a:ext>
            </a:extLst>
          </p:cNvPr>
          <p:cNvGrpSpPr/>
          <p:nvPr/>
        </p:nvGrpSpPr>
        <p:grpSpPr>
          <a:xfrm>
            <a:off x="309028" y="2811054"/>
            <a:ext cx="3709284" cy="718850"/>
            <a:chOff x="412039" y="3880151"/>
            <a:chExt cx="4945710" cy="958467"/>
          </a:xfrm>
        </p:grpSpPr>
        <p:grpSp>
          <p:nvGrpSpPr>
            <p:cNvPr id="452" name="Group 55">
              <a:extLst>
                <a:ext uri="{FF2B5EF4-FFF2-40B4-BE49-F238E27FC236}">
                  <a16:creationId xmlns:a16="http://schemas.microsoft.com/office/drawing/2014/main" id="{CD69E302-03B5-AC09-752F-091C5331DB86}"/>
                </a:ext>
              </a:extLst>
            </p:cNvPr>
            <p:cNvGrpSpPr/>
            <p:nvPr/>
          </p:nvGrpSpPr>
          <p:grpSpPr>
            <a:xfrm>
              <a:off x="4399282" y="3880151"/>
              <a:ext cx="958467" cy="958467"/>
              <a:chOff x="4399282" y="3880151"/>
              <a:chExt cx="958467" cy="958467"/>
            </a:xfrm>
          </p:grpSpPr>
          <p:sp>
            <p:nvSpPr>
              <p:cNvPr id="456" name="Oval 73">
                <a:extLst>
                  <a:ext uri="{FF2B5EF4-FFF2-40B4-BE49-F238E27FC236}">
                    <a16:creationId xmlns:a16="http://schemas.microsoft.com/office/drawing/2014/main" id="{FB2F2AD2-DCDA-10EC-DDC5-8F784EFCD993}"/>
                  </a:ext>
                </a:extLst>
              </p:cNvPr>
              <p:cNvSpPr/>
              <p:nvPr/>
            </p:nvSpPr>
            <p:spPr>
              <a:xfrm>
                <a:off x="4399282" y="3880151"/>
                <a:ext cx="958467" cy="958467"/>
              </a:xfrm>
              <a:prstGeom prst="ellipse">
                <a:avLst/>
              </a:prstGeom>
              <a:solidFill>
                <a:srgbClr val="FFFFFF"/>
              </a:solid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30F3B"/>
                  </a:solidFill>
                  <a:effectLst/>
                  <a:uLnTx/>
                  <a:uFillTx/>
                </a:endParaRPr>
              </a:p>
            </p:txBody>
          </p:sp>
          <p:pic>
            <p:nvPicPr>
              <p:cNvPr id="457" name="Graphic 25" descr="User network outline">
                <a:extLst>
                  <a:ext uri="{FF2B5EF4-FFF2-40B4-BE49-F238E27FC236}">
                    <a16:creationId xmlns:a16="http://schemas.microsoft.com/office/drawing/2014/main" id="{AC60527C-EA8D-8E50-79A9-0A86BBD05B8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521281" y="3983462"/>
                <a:ext cx="735922" cy="735922"/>
              </a:xfrm>
              <a:prstGeom prst="rect">
                <a:avLst/>
              </a:prstGeom>
            </p:spPr>
          </p:pic>
        </p:grpSp>
        <p:cxnSp>
          <p:nvCxnSpPr>
            <p:cNvPr id="454" name="Straight Connector 67">
              <a:extLst>
                <a:ext uri="{FF2B5EF4-FFF2-40B4-BE49-F238E27FC236}">
                  <a16:creationId xmlns:a16="http://schemas.microsoft.com/office/drawing/2014/main" id="{A7D7A3F8-A460-3CD1-C18B-83175F5D8630}"/>
                </a:ext>
              </a:extLst>
            </p:cNvPr>
            <p:cNvCxnSpPr>
              <a:cxnSpLocks/>
            </p:cNvCxnSpPr>
            <p:nvPr/>
          </p:nvCxnSpPr>
          <p:spPr>
            <a:xfrm>
              <a:off x="810411" y="4055778"/>
              <a:ext cx="3485559" cy="0"/>
            </a:xfrm>
            <a:prstGeom prst="line">
              <a:avLst/>
            </a:prstGeom>
            <a:noFill/>
            <a:ln w="9525" cap="rnd" cmpd="sng" algn="ctr">
              <a:solidFill>
                <a:srgbClr val="2F3651"/>
              </a:solidFill>
              <a:prstDash val="solid"/>
              <a:round/>
              <a:tailEnd type="oval" w="med" len="med"/>
            </a:ln>
            <a:effectLst/>
          </p:spPr>
        </p:cxnSp>
        <p:sp>
          <p:nvSpPr>
            <p:cNvPr id="455" name="TextBox 58">
              <a:extLst>
                <a:ext uri="{FF2B5EF4-FFF2-40B4-BE49-F238E27FC236}">
                  <a16:creationId xmlns:a16="http://schemas.microsoft.com/office/drawing/2014/main" id="{56618BE5-BD86-3144-8319-F066C144355B}"/>
                </a:ext>
              </a:extLst>
            </p:cNvPr>
            <p:cNvSpPr txBox="1"/>
            <p:nvPr/>
          </p:nvSpPr>
          <p:spPr>
            <a:xfrm flipH="1">
              <a:off x="412039" y="4069212"/>
              <a:ext cx="3571599" cy="737500"/>
            </a:xfrm>
            <a:prstGeom prst="rect">
              <a:avLst/>
            </a:prstGeom>
            <a:noFill/>
          </p:spPr>
          <p:txBody>
            <a:bodyPr wrap="square" lIns="54000" tIns="54000" rIns="0" bIns="0" rtlCol="0" anchor="t" anchorCtr="0">
              <a:spAutoFit/>
            </a:bodyPr>
            <a:lstStyle>
              <a:defPPr>
                <a:defRPr lang="en-US"/>
              </a:defPPr>
              <a:lvl1pPr marR="0" lvl="0" indent="0" fontAlgn="auto">
                <a:lnSpc>
                  <a:spcPct val="90000"/>
                </a:lnSpc>
                <a:spcBef>
                  <a:spcPts val="0"/>
                </a:spcBef>
                <a:spcAft>
                  <a:spcPts val="0"/>
                </a:spcAft>
                <a:buClrTx/>
                <a:buSzTx/>
                <a:buFontTx/>
                <a:buNone/>
                <a:tabLst/>
                <a:defRPr kumimoji="0" sz="1400" b="0" i="0" u="none" strike="noStrike" cap="none" spc="0" normalizeH="0" baseline="0">
                  <a:ln>
                    <a:noFill/>
                  </a:ln>
                  <a:solidFill>
                    <a:schemeClr val="tx2"/>
                  </a:solidFill>
                  <a:effectLst/>
                  <a:uLnTx/>
                  <a:uFillTx/>
                  <a:cs typeface="Arial" panose="020B0604020202020204" pitchFamily="34" charset="0"/>
                </a:defRPr>
              </a:lvl1pPr>
            </a:lstStyle>
            <a:p>
              <a:pPr marL="0" marR="0" lvl="0" indent="0" algn="r" defTabSz="685800" eaLnBrk="1" fontAlgn="auto" latinLnBrk="0" hangingPunct="1">
                <a:lnSpc>
                  <a:spcPct val="90000"/>
                </a:lnSpc>
                <a:spcBef>
                  <a:spcPts val="0"/>
                </a:spcBef>
                <a:spcAft>
                  <a:spcPts val="0"/>
                </a:spcAft>
                <a:buClrTx/>
                <a:buSzTx/>
                <a:buFontTx/>
                <a:buNone/>
                <a:tabLst/>
                <a:defRPr/>
              </a:pPr>
              <a:r>
                <a:rPr kumimoji="0" lang="en-US" sz="1200" b="1" i="0" u="none" strike="noStrike" kern="0" cap="none" spc="0" normalizeH="0" baseline="0" noProof="0" err="1">
                  <a:ln>
                    <a:noFill/>
                  </a:ln>
                  <a:solidFill>
                    <a:srgbClr val="2F3651"/>
                  </a:solidFill>
                  <a:effectLst/>
                  <a:uLnTx/>
                  <a:uFillTx/>
                  <a:cs typeface="Poppins" panose="00000500000000000000" pitchFamily="2" charset="0"/>
                </a:rPr>
                <a:t>Verschiedene</a:t>
              </a:r>
              <a:r>
                <a:rPr kumimoji="0" lang="en-US" sz="1200" b="1" i="0" u="none" strike="noStrike" kern="0" cap="none" spc="0" normalizeH="0" baseline="0" noProof="0">
                  <a:ln>
                    <a:noFill/>
                  </a:ln>
                  <a:solidFill>
                    <a:srgbClr val="2F3651"/>
                  </a:solidFill>
                  <a:effectLst/>
                  <a:uLnTx/>
                  <a:uFillTx/>
                  <a:cs typeface="Poppins" panose="00000500000000000000" pitchFamily="2" charset="0"/>
                </a:rPr>
                <a:t> </a:t>
              </a:r>
              <a:r>
                <a:rPr kumimoji="0" lang="en-US" sz="1200" b="1" i="0" u="none" strike="noStrike" kern="0" cap="none" spc="0" normalizeH="0" baseline="0" noProof="0" err="1">
                  <a:ln>
                    <a:noFill/>
                  </a:ln>
                  <a:solidFill>
                    <a:srgbClr val="2F3651"/>
                  </a:solidFill>
                  <a:effectLst/>
                  <a:uLnTx/>
                  <a:uFillTx/>
                  <a:cs typeface="Poppins" panose="00000500000000000000" pitchFamily="2" charset="0"/>
                </a:rPr>
                <a:t>Kommunikationsmethoden</a:t>
              </a:r>
              <a:r>
                <a:rPr kumimoji="0" lang="en-US" sz="1200" b="1" i="0" u="none" strike="noStrike" kern="0" cap="none" spc="0" normalizeH="0" baseline="0" noProof="0">
                  <a:ln>
                    <a:noFill/>
                  </a:ln>
                  <a:solidFill>
                    <a:srgbClr val="2F3651"/>
                  </a:solidFill>
                  <a:effectLst/>
                  <a:uLnTx/>
                  <a:uFillTx/>
                  <a:cs typeface="Poppins" panose="00000500000000000000" pitchFamily="2" charset="0"/>
                </a:rPr>
                <a:t> nutzen</a:t>
              </a:r>
              <a:r>
                <a:rPr kumimoji="0" lang="en-US" sz="1200" b="0" i="0" u="none" strike="noStrike" kern="0" cap="none" spc="0" normalizeH="0" baseline="30000" noProof="0">
                  <a:ln>
                    <a:noFill/>
                  </a:ln>
                  <a:solidFill>
                    <a:srgbClr val="2F3651"/>
                  </a:solidFill>
                  <a:effectLst/>
                  <a:uLnTx/>
                  <a:uFillTx/>
                  <a:cs typeface="Poppins" panose="00000500000000000000" pitchFamily="2" charset="0"/>
                </a:rPr>
                <a:t>1,2</a:t>
              </a:r>
            </a:p>
          </p:txBody>
        </p:sp>
      </p:grpSp>
      <p:grpSp>
        <p:nvGrpSpPr>
          <p:cNvPr id="459" name="Group 52">
            <a:extLst>
              <a:ext uri="{FF2B5EF4-FFF2-40B4-BE49-F238E27FC236}">
                <a16:creationId xmlns:a16="http://schemas.microsoft.com/office/drawing/2014/main" id="{579CCA37-0C12-946B-B2FA-5D84E49F745C}"/>
              </a:ext>
            </a:extLst>
          </p:cNvPr>
          <p:cNvGrpSpPr/>
          <p:nvPr/>
        </p:nvGrpSpPr>
        <p:grpSpPr>
          <a:xfrm>
            <a:off x="3221978" y="1724956"/>
            <a:ext cx="718850" cy="718850"/>
            <a:chOff x="4295970" y="2432021"/>
            <a:chExt cx="958467" cy="958467"/>
          </a:xfrm>
        </p:grpSpPr>
        <p:sp>
          <p:nvSpPr>
            <p:cNvPr id="462" name="Oval 73">
              <a:extLst>
                <a:ext uri="{FF2B5EF4-FFF2-40B4-BE49-F238E27FC236}">
                  <a16:creationId xmlns:a16="http://schemas.microsoft.com/office/drawing/2014/main" id="{ECC9D094-FD2F-ED04-85EE-FBF96F6E5445}"/>
                </a:ext>
              </a:extLst>
            </p:cNvPr>
            <p:cNvSpPr/>
            <p:nvPr/>
          </p:nvSpPr>
          <p:spPr>
            <a:xfrm>
              <a:off x="4295970" y="2432021"/>
              <a:ext cx="958467" cy="958467"/>
            </a:xfrm>
            <a:prstGeom prst="ellipse">
              <a:avLst/>
            </a:prstGeom>
            <a:solidFill>
              <a:srgbClr val="FFFFFF"/>
            </a:solidFill>
            <a:ln w="19050" cap="flat" cmpd="sng" algn="ctr">
              <a:solidFill>
                <a:schemeClr val="bg1">
                  <a:lumMod val="75000"/>
                </a:schemeClr>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600" b="0" i="0" u="none" strike="noStrike" kern="0" cap="none" spc="0" normalizeH="0" baseline="0" noProof="0">
                <a:ln>
                  <a:noFill/>
                </a:ln>
                <a:solidFill>
                  <a:srgbClr val="030F3B"/>
                </a:solidFill>
                <a:effectLst/>
                <a:uLnTx/>
                <a:uFillTx/>
              </a:endParaRPr>
            </a:p>
          </p:txBody>
        </p:sp>
        <p:pic>
          <p:nvPicPr>
            <p:cNvPr id="463" name="Graphic 48" descr="Checkbox Checked outline">
              <a:extLst>
                <a:ext uri="{FF2B5EF4-FFF2-40B4-BE49-F238E27FC236}">
                  <a16:creationId xmlns:a16="http://schemas.microsoft.com/office/drawing/2014/main" id="{02F639C0-3432-F3B9-817F-5646943F4FE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368682" y="2499776"/>
              <a:ext cx="802852" cy="801003"/>
            </a:xfrm>
            <a:prstGeom prst="rect">
              <a:avLst/>
            </a:prstGeom>
          </p:spPr>
        </p:pic>
      </p:grpSp>
      <p:grpSp>
        <p:nvGrpSpPr>
          <p:cNvPr id="4" name="Gruppieren 3">
            <a:extLst>
              <a:ext uri="{FF2B5EF4-FFF2-40B4-BE49-F238E27FC236}">
                <a16:creationId xmlns:a16="http://schemas.microsoft.com/office/drawing/2014/main" id="{43C9A478-2ADC-19DD-D8CE-B6181A06C63A}"/>
              </a:ext>
            </a:extLst>
          </p:cNvPr>
          <p:cNvGrpSpPr/>
          <p:nvPr/>
        </p:nvGrpSpPr>
        <p:grpSpPr>
          <a:xfrm>
            <a:off x="583926" y="3570023"/>
            <a:ext cx="2419279" cy="630760"/>
            <a:chOff x="583926" y="3378295"/>
            <a:chExt cx="2419279" cy="630760"/>
          </a:xfrm>
        </p:grpSpPr>
        <p:sp>
          <p:nvSpPr>
            <p:cNvPr id="11" name="TextBox 8">
              <a:extLst>
                <a:ext uri="{FF2B5EF4-FFF2-40B4-BE49-F238E27FC236}">
                  <a16:creationId xmlns:a16="http://schemas.microsoft.com/office/drawing/2014/main" id="{A9E66457-6AED-74E4-4068-B948B49C7196}"/>
                </a:ext>
              </a:extLst>
            </p:cNvPr>
            <p:cNvSpPr txBox="1"/>
            <p:nvPr/>
          </p:nvSpPr>
          <p:spPr>
            <a:xfrm>
              <a:off x="583926" y="3676656"/>
              <a:ext cx="2419279" cy="332399"/>
            </a:xfrm>
            <a:prstGeom prst="rect">
              <a:avLst/>
            </a:prstGeom>
            <a:noFill/>
          </p:spPr>
          <p:txBody>
            <a:bodyPr wrap="square" lIns="0" tIns="0" rIns="0" bIns="0" rtlCol="0">
              <a:spAutoFit/>
            </a:bodyPr>
            <a:lstStyle/>
            <a:p>
              <a:pPr algn="r" defTabSz="685800">
                <a:lnSpc>
                  <a:spcPct val="90000"/>
                </a:lnSpc>
                <a:spcBef>
                  <a:spcPts val="750"/>
                </a:spcBef>
              </a:pPr>
              <a:r>
                <a:rPr lang="en-US" sz="1200" err="1">
                  <a:solidFill>
                    <a:srgbClr val="2F3651"/>
                  </a:solidFill>
                  <a:cs typeface="Poppins" pitchFamily="2" charset="77"/>
                </a:rPr>
                <a:t>Kommunikation</a:t>
              </a:r>
              <a:r>
                <a:rPr lang="en-US" sz="1200">
                  <a:solidFill>
                    <a:srgbClr val="2F3651"/>
                  </a:solidFill>
                  <a:cs typeface="Poppins" pitchFamily="2" charset="77"/>
                </a:rPr>
                <a:t> </a:t>
              </a:r>
              <a:r>
                <a:rPr lang="en-US" sz="1200" err="1">
                  <a:solidFill>
                    <a:srgbClr val="2F3651"/>
                  </a:solidFill>
                  <a:cs typeface="Poppins" pitchFamily="2" charset="77"/>
                </a:rPr>
                <a:t>sollte</a:t>
              </a:r>
              <a:r>
                <a:rPr lang="en-US" sz="1200">
                  <a:solidFill>
                    <a:srgbClr val="2F3651"/>
                  </a:solidFill>
                  <a:cs typeface="Poppins" pitchFamily="2" charset="77"/>
                </a:rPr>
                <a:t> </a:t>
              </a:r>
              <a:r>
                <a:rPr lang="en-US" sz="1200" err="1">
                  <a:solidFill>
                    <a:srgbClr val="2F3651"/>
                  </a:solidFill>
                  <a:cs typeface="Poppins" pitchFamily="2" charset="77"/>
                </a:rPr>
                <a:t>mündlich</a:t>
              </a:r>
              <a:r>
                <a:rPr lang="en-US" sz="1200">
                  <a:solidFill>
                    <a:srgbClr val="2F3651"/>
                  </a:solidFill>
                  <a:cs typeface="Poppins" pitchFamily="2" charset="77"/>
                </a:rPr>
                <a:t> und </a:t>
              </a:r>
              <a:r>
                <a:rPr lang="en-US" sz="1200" err="1">
                  <a:solidFill>
                    <a:srgbClr val="2F3651"/>
                  </a:solidFill>
                  <a:cs typeface="Poppins" pitchFamily="2" charset="77"/>
                </a:rPr>
                <a:t>schriftlich</a:t>
              </a:r>
              <a:r>
                <a:rPr lang="en-US" sz="1200">
                  <a:solidFill>
                    <a:srgbClr val="2F3651"/>
                  </a:solidFill>
                  <a:cs typeface="Poppins" pitchFamily="2" charset="77"/>
                </a:rPr>
                <a:t> erfolgen</a:t>
              </a:r>
              <a:r>
                <a:rPr lang="en-US" sz="1200" baseline="30000">
                  <a:solidFill>
                    <a:srgbClr val="2F3651"/>
                  </a:solidFill>
                  <a:cs typeface="Poppins" pitchFamily="2" charset="77"/>
                </a:rPr>
                <a:t>2</a:t>
              </a:r>
            </a:p>
          </p:txBody>
        </p:sp>
        <p:cxnSp>
          <p:nvCxnSpPr>
            <p:cNvPr id="12" name="Connector: Elbow 9">
              <a:extLst>
                <a:ext uri="{FF2B5EF4-FFF2-40B4-BE49-F238E27FC236}">
                  <a16:creationId xmlns:a16="http://schemas.microsoft.com/office/drawing/2014/main" id="{FB266766-F3F4-DB98-0276-1374677037B6}"/>
                </a:ext>
              </a:extLst>
            </p:cNvPr>
            <p:cNvCxnSpPr>
              <a:cxnSpLocks/>
            </p:cNvCxnSpPr>
            <p:nvPr/>
          </p:nvCxnSpPr>
          <p:spPr>
            <a:xfrm>
              <a:off x="1876835" y="3378295"/>
              <a:ext cx="1604" cy="262120"/>
            </a:xfrm>
            <a:prstGeom prst="straightConnector1">
              <a:avLst/>
            </a:prstGeom>
            <a:noFill/>
            <a:ln w="19050" cap="flat" cmpd="sng" algn="ctr">
              <a:solidFill>
                <a:srgbClr val="00D1CC"/>
              </a:solidFill>
              <a:prstDash val="solid"/>
              <a:miter lim="800000"/>
              <a:tailEnd type="arrow"/>
            </a:ln>
            <a:effectLst/>
          </p:spPr>
        </p:cxnSp>
      </p:grpSp>
      <p:grpSp>
        <p:nvGrpSpPr>
          <p:cNvPr id="5" name="Gruppieren 4">
            <a:extLst>
              <a:ext uri="{FF2B5EF4-FFF2-40B4-BE49-F238E27FC236}">
                <a16:creationId xmlns:a16="http://schemas.microsoft.com/office/drawing/2014/main" id="{DC1AFAE7-D312-569F-33A0-E46D436DD60C}"/>
              </a:ext>
            </a:extLst>
          </p:cNvPr>
          <p:cNvGrpSpPr/>
          <p:nvPr/>
        </p:nvGrpSpPr>
        <p:grpSpPr>
          <a:xfrm>
            <a:off x="6198394" y="3717967"/>
            <a:ext cx="2419279" cy="645951"/>
            <a:chOff x="6198394" y="3717967"/>
            <a:chExt cx="2419279" cy="645951"/>
          </a:xfrm>
        </p:grpSpPr>
        <p:sp>
          <p:nvSpPr>
            <p:cNvPr id="13" name="TextBox 13">
              <a:extLst>
                <a:ext uri="{FF2B5EF4-FFF2-40B4-BE49-F238E27FC236}">
                  <a16:creationId xmlns:a16="http://schemas.microsoft.com/office/drawing/2014/main" id="{F81A0316-59B5-D676-4D25-CC22025454FB}"/>
                </a:ext>
              </a:extLst>
            </p:cNvPr>
            <p:cNvSpPr txBox="1"/>
            <p:nvPr/>
          </p:nvSpPr>
          <p:spPr>
            <a:xfrm>
              <a:off x="6198394" y="4031519"/>
              <a:ext cx="2419279" cy="332399"/>
            </a:xfrm>
            <a:prstGeom prst="rect">
              <a:avLst/>
            </a:prstGeom>
            <a:noFill/>
          </p:spPr>
          <p:txBody>
            <a:bodyPr wrap="square" lIns="0" tIns="0" rIns="0" bIns="0" rtlCol="0">
              <a:spAutoFit/>
            </a:bodyPr>
            <a:lstStyle/>
            <a:p>
              <a:pPr defTabSz="685800">
                <a:lnSpc>
                  <a:spcPct val="90000"/>
                </a:lnSpc>
                <a:spcBef>
                  <a:spcPts val="750"/>
                </a:spcBef>
              </a:pPr>
              <a:r>
                <a:rPr lang="en-US" sz="1200">
                  <a:solidFill>
                    <a:srgbClr val="2F3651"/>
                  </a:solidFill>
                  <a:cs typeface="Poppins" pitchFamily="2" charset="77"/>
                </a:rPr>
                <a:t>Z.B. die Monitoring-</a:t>
              </a:r>
              <a:r>
                <a:rPr lang="en-US" sz="1200" err="1">
                  <a:solidFill>
                    <a:srgbClr val="2F3651"/>
                  </a:solidFill>
                  <a:cs typeface="Poppins" pitchFamily="2" charset="77"/>
                </a:rPr>
                <a:t>Blutzuckerspiegel</a:t>
              </a:r>
              <a:r>
                <a:rPr lang="en-US" sz="1200">
                  <a:solidFill>
                    <a:srgbClr val="2F3651"/>
                  </a:solidFill>
                  <a:cs typeface="Poppins" pitchFamily="2" charset="77"/>
                </a:rPr>
                <a:t> spezifizieren</a:t>
              </a:r>
              <a:r>
                <a:rPr lang="en-US" sz="1200" baseline="30000">
                  <a:solidFill>
                    <a:srgbClr val="2F3651"/>
                  </a:solidFill>
                  <a:cs typeface="Poppins" pitchFamily="2" charset="77"/>
                </a:rPr>
                <a:t>1</a:t>
              </a:r>
            </a:p>
          </p:txBody>
        </p:sp>
        <p:cxnSp>
          <p:nvCxnSpPr>
            <p:cNvPr id="14" name="Connector: Elbow 16">
              <a:extLst>
                <a:ext uri="{FF2B5EF4-FFF2-40B4-BE49-F238E27FC236}">
                  <a16:creationId xmlns:a16="http://schemas.microsoft.com/office/drawing/2014/main" id="{16D7577B-6771-A1DB-822A-F9F1A66D8899}"/>
                </a:ext>
              </a:extLst>
            </p:cNvPr>
            <p:cNvCxnSpPr>
              <a:cxnSpLocks/>
            </p:cNvCxnSpPr>
            <p:nvPr/>
          </p:nvCxnSpPr>
          <p:spPr>
            <a:xfrm>
              <a:off x="6941258" y="3717967"/>
              <a:ext cx="0" cy="264098"/>
            </a:xfrm>
            <a:prstGeom prst="straightConnector1">
              <a:avLst/>
            </a:prstGeom>
            <a:noFill/>
            <a:ln w="19050" cap="flat" cmpd="sng" algn="ctr">
              <a:solidFill>
                <a:srgbClr val="00D1CC"/>
              </a:solidFill>
              <a:prstDash val="solid"/>
              <a:miter lim="800000"/>
              <a:tailEnd type="arrow"/>
            </a:ln>
            <a:effectLst/>
          </p:spPr>
        </p:cxnSp>
      </p:grpSp>
      <p:grpSp>
        <p:nvGrpSpPr>
          <p:cNvPr id="3" name="Gruppieren 2">
            <a:extLst>
              <a:ext uri="{FF2B5EF4-FFF2-40B4-BE49-F238E27FC236}">
                <a16:creationId xmlns:a16="http://schemas.microsoft.com/office/drawing/2014/main" id="{A05A0E12-E80C-4589-8A0D-61C69EB15683}"/>
              </a:ext>
            </a:extLst>
          </p:cNvPr>
          <p:cNvGrpSpPr/>
          <p:nvPr/>
        </p:nvGrpSpPr>
        <p:grpSpPr>
          <a:xfrm>
            <a:off x="717221" y="1554998"/>
            <a:ext cx="2364697" cy="1059765"/>
            <a:chOff x="717221" y="1554998"/>
            <a:chExt cx="2364697" cy="1059765"/>
          </a:xfrm>
        </p:grpSpPr>
        <p:cxnSp>
          <p:nvCxnSpPr>
            <p:cNvPr id="10" name="Connector: Elbow 7">
              <a:extLst>
                <a:ext uri="{FF2B5EF4-FFF2-40B4-BE49-F238E27FC236}">
                  <a16:creationId xmlns:a16="http://schemas.microsoft.com/office/drawing/2014/main" id="{48F17FA8-F6AB-C516-D52F-CC57517B3903}"/>
                </a:ext>
              </a:extLst>
            </p:cNvPr>
            <p:cNvCxnSpPr>
              <a:cxnSpLocks/>
            </p:cNvCxnSpPr>
            <p:nvPr/>
          </p:nvCxnSpPr>
          <p:spPr>
            <a:xfrm flipH="1">
              <a:off x="2307051" y="1554998"/>
              <a:ext cx="1" cy="264278"/>
            </a:xfrm>
            <a:prstGeom prst="straightConnector1">
              <a:avLst/>
            </a:prstGeom>
            <a:noFill/>
            <a:ln w="19050" cap="flat" cmpd="sng" algn="ctr">
              <a:solidFill>
                <a:srgbClr val="00D1CC"/>
              </a:solidFill>
              <a:prstDash val="solid"/>
              <a:miter lim="800000"/>
              <a:tailEnd type="arrow"/>
            </a:ln>
            <a:effectLst/>
          </p:spPr>
        </p:cxnSp>
        <p:sp>
          <p:nvSpPr>
            <p:cNvPr id="15" name="TextBox 4">
              <a:extLst>
                <a:ext uri="{FF2B5EF4-FFF2-40B4-BE49-F238E27FC236}">
                  <a16:creationId xmlns:a16="http://schemas.microsoft.com/office/drawing/2014/main" id="{1F8FF713-1EBF-F156-BB57-8DABE0395F9B}"/>
                </a:ext>
              </a:extLst>
            </p:cNvPr>
            <p:cNvSpPr txBox="1"/>
            <p:nvPr/>
          </p:nvSpPr>
          <p:spPr>
            <a:xfrm>
              <a:off x="717221" y="1760874"/>
              <a:ext cx="507650" cy="377411"/>
            </a:xfrm>
            <a:prstGeom prst="rect">
              <a:avLst/>
            </a:prstGeom>
            <a:noFill/>
          </p:spPr>
          <p:txBody>
            <a:bodyPr wrap="square" lIns="0" tIns="0" rIns="0" bIns="0" rtlCol="0">
              <a:spAutoFit/>
            </a:bodyPr>
            <a:lstStyle/>
            <a:p>
              <a:pPr defTabSz="685800">
                <a:lnSpc>
                  <a:spcPct val="90000"/>
                </a:lnSpc>
                <a:spcBef>
                  <a:spcPts val="750"/>
                </a:spcBef>
              </a:pPr>
              <a:r>
                <a:rPr lang="en-US" sz="2700" b="1">
                  <a:solidFill>
                    <a:srgbClr val="00D1CC"/>
                  </a:solidFill>
                  <a:latin typeface="Poppins" pitchFamily="2" charset="77"/>
                  <a:cs typeface="Poppins" pitchFamily="2" charset="77"/>
                </a:rPr>
                <a:t>«</a:t>
              </a:r>
            </a:p>
          </p:txBody>
        </p:sp>
        <p:sp>
          <p:nvSpPr>
            <p:cNvPr id="16" name="TextBox 5">
              <a:extLst>
                <a:ext uri="{FF2B5EF4-FFF2-40B4-BE49-F238E27FC236}">
                  <a16:creationId xmlns:a16="http://schemas.microsoft.com/office/drawing/2014/main" id="{1359B1BA-760B-94DE-B950-F90973A5B4AC}"/>
                </a:ext>
              </a:extLst>
            </p:cNvPr>
            <p:cNvSpPr txBox="1"/>
            <p:nvPr/>
          </p:nvSpPr>
          <p:spPr>
            <a:xfrm rot="10800000">
              <a:off x="2574268" y="2237352"/>
              <a:ext cx="507650" cy="377411"/>
            </a:xfrm>
            <a:prstGeom prst="rect">
              <a:avLst/>
            </a:prstGeom>
            <a:noFill/>
          </p:spPr>
          <p:txBody>
            <a:bodyPr wrap="square" lIns="0" tIns="0" rIns="0" bIns="0" rtlCol="0">
              <a:spAutoFit/>
            </a:bodyPr>
            <a:lstStyle/>
            <a:p>
              <a:pPr defTabSz="685800">
                <a:lnSpc>
                  <a:spcPct val="90000"/>
                </a:lnSpc>
                <a:spcBef>
                  <a:spcPts val="750"/>
                </a:spcBef>
              </a:pPr>
              <a:r>
                <a:rPr lang="en-US" sz="2700" b="1">
                  <a:solidFill>
                    <a:srgbClr val="00D1CC"/>
                  </a:solidFill>
                  <a:latin typeface="Poppins" pitchFamily="2" charset="77"/>
                  <a:cs typeface="Poppins" pitchFamily="2" charset="77"/>
                </a:rPr>
                <a:t>«</a:t>
              </a:r>
            </a:p>
          </p:txBody>
        </p:sp>
        <p:sp>
          <p:nvSpPr>
            <p:cNvPr id="9" name="TextBox 2">
              <a:extLst>
                <a:ext uri="{FF2B5EF4-FFF2-40B4-BE49-F238E27FC236}">
                  <a16:creationId xmlns:a16="http://schemas.microsoft.com/office/drawing/2014/main" id="{31627683-41D0-63E3-AC32-6EE9D777948E}"/>
                </a:ext>
              </a:extLst>
            </p:cNvPr>
            <p:cNvSpPr txBox="1"/>
            <p:nvPr/>
          </p:nvSpPr>
          <p:spPr>
            <a:xfrm>
              <a:off x="817581" y="1861574"/>
              <a:ext cx="2049482" cy="664797"/>
            </a:xfrm>
            <a:prstGeom prst="rect">
              <a:avLst/>
            </a:prstGeom>
            <a:noFill/>
          </p:spPr>
          <p:txBody>
            <a:bodyPr wrap="square" lIns="0" tIns="0" rIns="0" bIns="0" rtlCol="0">
              <a:spAutoFit/>
            </a:bodyPr>
            <a:lstStyle/>
            <a:p>
              <a:pPr algn="r" defTabSz="685800">
                <a:lnSpc>
                  <a:spcPct val="90000"/>
                </a:lnSpc>
                <a:spcBef>
                  <a:spcPts val="750"/>
                </a:spcBef>
              </a:pPr>
              <a:r>
                <a:rPr lang="de-DE" sz="1200">
                  <a:solidFill>
                    <a:srgbClr val="2F3651"/>
                  </a:solidFill>
                  <a:cs typeface="Poppins" pitchFamily="2" charset="77"/>
                </a:rPr>
                <a:t>44 % der Kinder mit T1D Stadium 1 entwickeln innerhalb von 5 Jahren das Stadium 3</a:t>
              </a:r>
              <a:r>
                <a:rPr lang="en-US" sz="1200" baseline="30000">
                  <a:solidFill>
                    <a:srgbClr val="2F3651"/>
                  </a:solidFill>
                  <a:cs typeface="Poppins" pitchFamily="2" charset="77"/>
                </a:rPr>
                <a:t>3</a:t>
              </a:r>
            </a:p>
          </p:txBody>
        </p:sp>
      </p:grpSp>
    </p:spTree>
    <p:extLst>
      <p:ext uri="{BB962C8B-B14F-4D97-AF65-F5344CB8AC3E}">
        <p14:creationId xmlns:p14="http://schemas.microsoft.com/office/powerpoint/2010/main" val="27815568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1000" fill="hold"/>
                                        <p:tgtEl>
                                          <p:spTgt spid="49"/>
                                        </p:tgtEl>
                                        <p:attrNameLst>
                                          <p:attrName>ppt_x</p:attrName>
                                        </p:attrNameLst>
                                      </p:cBhvr>
                                      <p:tavLst>
                                        <p:tav tm="0">
                                          <p:val>
                                            <p:strVal val="0-#ppt_w/2"/>
                                          </p:val>
                                        </p:tav>
                                        <p:tav tm="100000">
                                          <p:val>
                                            <p:strVal val="#ppt_x"/>
                                          </p:val>
                                        </p:tav>
                                      </p:tavLst>
                                    </p:anim>
                                    <p:anim calcmode="lin" valueType="num">
                                      <p:cBhvr additive="base">
                                        <p:cTn id="8" dur="1000" fill="hold"/>
                                        <p:tgtEl>
                                          <p:spTgt spid="49"/>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47" presetClass="entr" presetSubtype="0" fill="hold" nodeType="after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42" presetClass="entr" presetSubtype="0" fill="hold" nodeType="clickEffect">
                                  <p:stCondLst>
                                    <p:cond delay="0"/>
                                  </p:stCondLst>
                                  <p:childTnLst>
                                    <p:set>
                                      <p:cBhvr>
                                        <p:cTn id="18" dur="1" fill="hold">
                                          <p:stCondLst>
                                            <p:cond delay="0"/>
                                          </p:stCondLst>
                                        </p:cTn>
                                        <p:tgtEl>
                                          <p:spTgt spid="61"/>
                                        </p:tgtEl>
                                        <p:attrNameLst>
                                          <p:attrName>style.visibility</p:attrName>
                                        </p:attrNameLst>
                                      </p:cBhvr>
                                      <p:to>
                                        <p:strVal val="visible"/>
                                      </p:to>
                                    </p:set>
                                    <p:animEffect transition="in" filter="fade">
                                      <p:cBhvr>
                                        <p:cTn id="19" dur="1000"/>
                                        <p:tgtEl>
                                          <p:spTgt spid="61"/>
                                        </p:tgtEl>
                                      </p:cBhvr>
                                    </p:animEffect>
                                    <p:anim calcmode="lin" valueType="num">
                                      <p:cBhvr>
                                        <p:cTn id="20" dur="1000" fill="hold"/>
                                        <p:tgtEl>
                                          <p:spTgt spid="61"/>
                                        </p:tgtEl>
                                        <p:attrNameLst>
                                          <p:attrName>ppt_x</p:attrName>
                                        </p:attrNameLst>
                                      </p:cBhvr>
                                      <p:tavLst>
                                        <p:tav tm="0">
                                          <p:val>
                                            <p:strVal val="#ppt_x"/>
                                          </p:val>
                                        </p:tav>
                                        <p:tav tm="100000">
                                          <p:val>
                                            <p:strVal val="#ppt_x"/>
                                          </p:val>
                                        </p:tav>
                                      </p:tavLst>
                                    </p:anim>
                                    <p:anim calcmode="lin" valueType="num">
                                      <p:cBhvr>
                                        <p:cTn id="21" dur="1000" fill="hold"/>
                                        <p:tgtEl>
                                          <p:spTgt spid="61"/>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47" presetClass="entr" presetSubtype="0" fill="hold" nodeType="after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fade">
                                      <p:cBhvr>
                                        <p:cTn id="25" dur="1000"/>
                                        <p:tgtEl>
                                          <p:spTgt spid="5"/>
                                        </p:tgtEl>
                                      </p:cBhvr>
                                    </p:animEffect>
                                    <p:anim calcmode="lin" valueType="num">
                                      <p:cBhvr>
                                        <p:cTn id="26" dur="1000" fill="hold"/>
                                        <p:tgtEl>
                                          <p:spTgt spid="5"/>
                                        </p:tgtEl>
                                        <p:attrNameLst>
                                          <p:attrName>ppt_x</p:attrName>
                                        </p:attrNameLst>
                                      </p:cBhvr>
                                      <p:tavLst>
                                        <p:tav tm="0">
                                          <p:val>
                                            <p:strVal val="#ppt_x"/>
                                          </p:val>
                                        </p:tav>
                                        <p:tav tm="100000">
                                          <p:val>
                                            <p:strVal val="#ppt_x"/>
                                          </p:val>
                                        </p:tav>
                                      </p:tavLst>
                                    </p:anim>
                                    <p:anim calcmode="lin" valueType="num">
                                      <p:cBhvr>
                                        <p:cTn id="27"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451"/>
                                        </p:tgtEl>
                                        <p:attrNameLst>
                                          <p:attrName>style.visibility</p:attrName>
                                        </p:attrNameLst>
                                      </p:cBhvr>
                                      <p:to>
                                        <p:strVal val="visible"/>
                                      </p:to>
                                    </p:set>
                                    <p:animEffect transition="in" filter="fade">
                                      <p:cBhvr>
                                        <p:cTn id="32" dur="1000"/>
                                        <p:tgtEl>
                                          <p:spTgt spid="451"/>
                                        </p:tgtEl>
                                      </p:cBhvr>
                                    </p:animEffect>
                                    <p:anim calcmode="lin" valueType="num">
                                      <p:cBhvr>
                                        <p:cTn id="33" dur="1000" fill="hold"/>
                                        <p:tgtEl>
                                          <p:spTgt spid="451"/>
                                        </p:tgtEl>
                                        <p:attrNameLst>
                                          <p:attrName>ppt_x</p:attrName>
                                        </p:attrNameLst>
                                      </p:cBhvr>
                                      <p:tavLst>
                                        <p:tav tm="0">
                                          <p:val>
                                            <p:strVal val="#ppt_x"/>
                                          </p:val>
                                        </p:tav>
                                        <p:tav tm="100000">
                                          <p:val>
                                            <p:strVal val="#ppt_x"/>
                                          </p:val>
                                        </p:tav>
                                      </p:tavLst>
                                    </p:anim>
                                    <p:anim calcmode="lin" valueType="num">
                                      <p:cBhvr>
                                        <p:cTn id="34" dur="1000" fill="hold"/>
                                        <p:tgtEl>
                                          <p:spTgt spid="451"/>
                                        </p:tgtEl>
                                        <p:attrNameLst>
                                          <p:attrName>ppt_y</p:attrName>
                                        </p:attrNameLst>
                                      </p:cBhvr>
                                      <p:tavLst>
                                        <p:tav tm="0">
                                          <p:val>
                                            <p:strVal val="#ppt_y+.1"/>
                                          </p:val>
                                        </p:tav>
                                        <p:tav tm="100000">
                                          <p:val>
                                            <p:strVal val="#ppt_y"/>
                                          </p:val>
                                        </p:tav>
                                      </p:tavLst>
                                    </p:anim>
                                  </p:childTnLst>
                                </p:cTn>
                              </p:par>
                            </p:childTnLst>
                          </p:cTn>
                        </p:par>
                        <p:par>
                          <p:cTn id="35" fill="hold">
                            <p:stCondLst>
                              <p:cond delay="1000"/>
                            </p:stCondLst>
                            <p:childTnLst>
                              <p:par>
                                <p:cTn id="36" presetID="47" presetClass="entr" presetSubtype="0" fill="hold" nodeType="afterEffect">
                                  <p:stCondLst>
                                    <p:cond delay="0"/>
                                  </p:stCondLst>
                                  <p:childTnLst>
                                    <p:set>
                                      <p:cBhvr>
                                        <p:cTn id="37" dur="1" fill="hold">
                                          <p:stCondLst>
                                            <p:cond delay="0"/>
                                          </p:stCondLst>
                                        </p:cTn>
                                        <p:tgtEl>
                                          <p:spTgt spid="4"/>
                                        </p:tgtEl>
                                        <p:attrNameLst>
                                          <p:attrName>style.visibility</p:attrName>
                                        </p:attrNameLst>
                                      </p:cBhvr>
                                      <p:to>
                                        <p:strVal val="visible"/>
                                      </p:to>
                                    </p:set>
                                    <p:animEffect transition="in" filter="fade">
                                      <p:cBhvr>
                                        <p:cTn id="38" dur="1000"/>
                                        <p:tgtEl>
                                          <p:spTgt spid="4"/>
                                        </p:tgtEl>
                                      </p:cBhvr>
                                    </p:animEffect>
                                    <p:anim calcmode="lin" valueType="num">
                                      <p:cBhvr>
                                        <p:cTn id="39" dur="1000" fill="hold"/>
                                        <p:tgtEl>
                                          <p:spTgt spid="4"/>
                                        </p:tgtEl>
                                        <p:attrNameLst>
                                          <p:attrName>ppt_x</p:attrName>
                                        </p:attrNameLst>
                                      </p:cBhvr>
                                      <p:tavLst>
                                        <p:tav tm="0">
                                          <p:val>
                                            <p:strVal val="#ppt_x"/>
                                          </p:val>
                                        </p:tav>
                                        <p:tav tm="100000">
                                          <p:val>
                                            <p:strVal val="#ppt_x"/>
                                          </p:val>
                                        </p:tav>
                                      </p:tavLst>
                                    </p:anim>
                                    <p:anim calcmode="lin" valueType="num">
                                      <p:cBhvr>
                                        <p:cTn id="40"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A302000A-6179-D240-C052-D7C100C68CA0}"/>
              </a:ext>
            </a:extLst>
          </p:cNvPr>
          <p:cNvSpPr txBox="1">
            <a:spLocks/>
          </p:cNvSpPr>
          <p:nvPr/>
        </p:nvSpPr>
        <p:spPr>
          <a:xfrm>
            <a:off x="336309" y="11637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 sz="2000" b="1" i="0" strike="noStrike" cap="none" spc="0" baseline="0">
                <a:solidFill>
                  <a:srgbClr val="7030A0"/>
                </a:solidFill>
                <a:effectLst/>
                <a:latin typeface="+mj-lt"/>
                <a:ea typeface="Arial"/>
                <a:cs typeface="Arial"/>
              </a:rPr>
              <a:t>Verwandte von Menschen mit T1D haben ein erhöhtes Risiko für die Entwicklung von T1D</a:t>
            </a:r>
            <a:endParaRPr lang="de-DE" sz="2000" b="1">
              <a:solidFill>
                <a:srgbClr val="7030A0"/>
              </a:solidFill>
              <a:latin typeface="+mj-lt"/>
            </a:endParaRPr>
          </a:p>
        </p:txBody>
      </p:sp>
      <p:cxnSp>
        <p:nvCxnSpPr>
          <p:cNvPr id="8" name="Straight Connector 38">
            <a:extLst>
              <a:ext uri="{FF2B5EF4-FFF2-40B4-BE49-F238E27FC236}">
                <a16:creationId xmlns:a16="http://schemas.microsoft.com/office/drawing/2014/main" id="{B9DBD4D9-C78A-0189-CC36-7A01559A74E5}"/>
              </a:ext>
            </a:extLst>
          </p:cNvPr>
          <p:cNvCxnSpPr/>
          <p:nvPr/>
        </p:nvCxnSpPr>
        <p:spPr>
          <a:xfrm>
            <a:off x="1951728" y="1100718"/>
            <a:ext cx="5807821" cy="0"/>
          </a:xfrm>
          <a:prstGeom prst="line">
            <a:avLst/>
          </a:prstGeom>
          <a:noFill/>
          <a:ln w="9525" cap="flat" cmpd="sng" algn="ctr">
            <a:solidFill>
              <a:srgbClr val="FFFFFF">
                <a:lumMod val="85000"/>
              </a:srgbClr>
            </a:solidFill>
            <a:prstDash val="solid"/>
            <a:miter lim="800000"/>
          </a:ln>
          <a:effectLst/>
        </p:spPr>
      </p:cxnSp>
      <p:cxnSp>
        <p:nvCxnSpPr>
          <p:cNvPr id="9" name="Straight Connector 39">
            <a:extLst>
              <a:ext uri="{FF2B5EF4-FFF2-40B4-BE49-F238E27FC236}">
                <a16:creationId xmlns:a16="http://schemas.microsoft.com/office/drawing/2014/main" id="{D1750370-DE14-6D77-8D8A-361AFDFC3256}"/>
              </a:ext>
            </a:extLst>
          </p:cNvPr>
          <p:cNvCxnSpPr/>
          <p:nvPr/>
        </p:nvCxnSpPr>
        <p:spPr>
          <a:xfrm>
            <a:off x="2100963" y="1867653"/>
            <a:ext cx="5701039" cy="0"/>
          </a:xfrm>
          <a:prstGeom prst="line">
            <a:avLst/>
          </a:prstGeom>
          <a:noFill/>
          <a:ln w="19050" cap="rnd" cmpd="sng" algn="ctr">
            <a:solidFill>
              <a:srgbClr val="FBA329"/>
            </a:solidFill>
            <a:prstDash val="dash"/>
            <a:miter lim="800000"/>
          </a:ln>
          <a:effectLst/>
        </p:spPr>
      </p:cxnSp>
      <p:cxnSp>
        <p:nvCxnSpPr>
          <p:cNvPr id="10" name="Straight Connector 40">
            <a:extLst>
              <a:ext uri="{FF2B5EF4-FFF2-40B4-BE49-F238E27FC236}">
                <a16:creationId xmlns:a16="http://schemas.microsoft.com/office/drawing/2014/main" id="{53CC5DE0-BBE0-0CE2-4BF1-00A28257B838}"/>
              </a:ext>
            </a:extLst>
          </p:cNvPr>
          <p:cNvCxnSpPr/>
          <p:nvPr/>
        </p:nvCxnSpPr>
        <p:spPr>
          <a:xfrm>
            <a:off x="2100963" y="2665875"/>
            <a:ext cx="5701039" cy="0"/>
          </a:xfrm>
          <a:prstGeom prst="line">
            <a:avLst/>
          </a:prstGeom>
          <a:noFill/>
          <a:ln w="19050" cap="rnd" cmpd="sng" algn="ctr">
            <a:solidFill>
              <a:srgbClr val="FBA329"/>
            </a:solidFill>
            <a:prstDash val="dash"/>
            <a:miter lim="800000"/>
          </a:ln>
          <a:effectLst/>
        </p:spPr>
      </p:cxnSp>
      <p:sp>
        <p:nvSpPr>
          <p:cNvPr id="11" name="TextBox 41">
            <a:extLst>
              <a:ext uri="{FF2B5EF4-FFF2-40B4-BE49-F238E27FC236}">
                <a16:creationId xmlns:a16="http://schemas.microsoft.com/office/drawing/2014/main" id="{D52AE74D-973C-64B7-E5CE-1A8123ECCAE8}"/>
              </a:ext>
            </a:extLst>
          </p:cNvPr>
          <p:cNvSpPr txBox="1"/>
          <p:nvPr/>
        </p:nvSpPr>
        <p:spPr>
          <a:xfrm>
            <a:off x="1532758" y="982221"/>
            <a:ext cx="479618" cy="230832"/>
          </a:xfrm>
          <a:prstGeom prst="rect">
            <a:avLst/>
          </a:prstGeom>
          <a:noFill/>
        </p:spPr>
        <p:txBody>
          <a:bodyPr wrap="none" rtlCol="0">
            <a:spAutoFit/>
          </a:bodyPr>
          <a:lstStyle/>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100%</a:t>
            </a:r>
          </a:p>
        </p:txBody>
      </p:sp>
      <p:sp>
        <p:nvSpPr>
          <p:cNvPr id="12" name="TextBox 42">
            <a:extLst>
              <a:ext uri="{FF2B5EF4-FFF2-40B4-BE49-F238E27FC236}">
                <a16:creationId xmlns:a16="http://schemas.microsoft.com/office/drawing/2014/main" id="{56E14B2F-FDE5-3E79-255A-9627A26D4C60}"/>
              </a:ext>
            </a:extLst>
          </p:cNvPr>
          <p:cNvSpPr txBox="1"/>
          <p:nvPr/>
        </p:nvSpPr>
        <p:spPr>
          <a:xfrm>
            <a:off x="1598003" y="1735246"/>
            <a:ext cx="415498" cy="230832"/>
          </a:xfrm>
          <a:prstGeom prst="rect">
            <a:avLst/>
          </a:prstGeom>
          <a:noFill/>
        </p:spPr>
        <p:txBody>
          <a:bodyPr wrap="none" rtlCol="0">
            <a:spAutoFit/>
          </a:bodyPr>
          <a:lstStyle/>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10%</a:t>
            </a:r>
          </a:p>
        </p:txBody>
      </p:sp>
      <p:sp>
        <p:nvSpPr>
          <p:cNvPr id="13" name="TextBox 43">
            <a:extLst>
              <a:ext uri="{FF2B5EF4-FFF2-40B4-BE49-F238E27FC236}">
                <a16:creationId xmlns:a16="http://schemas.microsoft.com/office/drawing/2014/main" id="{92488C05-6C31-0C80-707A-AD114E405468}"/>
              </a:ext>
            </a:extLst>
          </p:cNvPr>
          <p:cNvSpPr txBox="1"/>
          <p:nvPr/>
        </p:nvSpPr>
        <p:spPr>
          <a:xfrm>
            <a:off x="1662125" y="2531387"/>
            <a:ext cx="351378" cy="230832"/>
          </a:xfrm>
          <a:prstGeom prst="rect">
            <a:avLst/>
          </a:prstGeom>
          <a:noFill/>
        </p:spPr>
        <p:txBody>
          <a:bodyPr wrap="none" rtlCol="0">
            <a:spAutoFit/>
          </a:bodyPr>
          <a:lstStyle/>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1%</a:t>
            </a:r>
          </a:p>
        </p:txBody>
      </p:sp>
      <p:sp>
        <p:nvSpPr>
          <p:cNvPr id="14" name="TextBox 44">
            <a:extLst>
              <a:ext uri="{FF2B5EF4-FFF2-40B4-BE49-F238E27FC236}">
                <a16:creationId xmlns:a16="http://schemas.microsoft.com/office/drawing/2014/main" id="{FDE4E13E-EF3F-B46A-2728-1D03F018010C}"/>
              </a:ext>
            </a:extLst>
          </p:cNvPr>
          <p:cNvSpPr txBox="1"/>
          <p:nvPr/>
        </p:nvSpPr>
        <p:spPr>
          <a:xfrm>
            <a:off x="1459002" y="3313144"/>
            <a:ext cx="579006" cy="230832"/>
          </a:xfrm>
          <a:prstGeom prst="rect">
            <a:avLst/>
          </a:prstGeom>
          <a:noFill/>
        </p:spPr>
        <p:txBody>
          <a:bodyPr wrap="none" rtlCol="0">
            <a:spAutoFit/>
          </a:bodyPr>
          <a:lstStyle/>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&lt; 0,1 %</a:t>
            </a:r>
          </a:p>
        </p:txBody>
      </p:sp>
      <p:sp>
        <p:nvSpPr>
          <p:cNvPr id="15" name="TextBox 45">
            <a:extLst>
              <a:ext uri="{FF2B5EF4-FFF2-40B4-BE49-F238E27FC236}">
                <a16:creationId xmlns:a16="http://schemas.microsoft.com/office/drawing/2014/main" id="{7CDCB06C-3FEE-2C44-01F5-CBF5C1E08731}"/>
              </a:ext>
            </a:extLst>
          </p:cNvPr>
          <p:cNvSpPr txBox="1"/>
          <p:nvPr/>
        </p:nvSpPr>
        <p:spPr>
          <a:xfrm>
            <a:off x="1230915" y="1592004"/>
            <a:ext cx="323165" cy="1393971"/>
          </a:xfrm>
          <a:prstGeom prst="rect">
            <a:avLst/>
          </a:prstGeom>
          <a:noFill/>
        </p:spPr>
        <p:txBody>
          <a:bodyPr vert="vert270" wrap="none" rtlCol="0">
            <a:spAutoFit/>
          </a:bodyPr>
          <a:lstStyle/>
          <a:p>
            <a:pPr marL="0" marR="0" lvl="0" indent="0" algn="ct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Risiko für Typ-1-Diabetes</a:t>
            </a:r>
          </a:p>
        </p:txBody>
      </p:sp>
      <p:grpSp>
        <p:nvGrpSpPr>
          <p:cNvPr id="16" name="Group 46">
            <a:extLst>
              <a:ext uri="{FF2B5EF4-FFF2-40B4-BE49-F238E27FC236}">
                <a16:creationId xmlns:a16="http://schemas.microsoft.com/office/drawing/2014/main" id="{BACF0928-356F-50FD-520F-D4EC1C9A2B0A}"/>
              </a:ext>
            </a:extLst>
          </p:cNvPr>
          <p:cNvGrpSpPr/>
          <p:nvPr/>
        </p:nvGrpSpPr>
        <p:grpSpPr>
          <a:xfrm>
            <a:off x="2322206" y="1287401"/>
            <a:ext cx="5148955" cy="2165344"/>
            <a:chOff x="6818416" y="2126344"/>
            <a:chExt cx="4213365" cy="2532744"/>
          </a:xfrm>
        </p:grpSpPr>
        <p:sp>
          <p:nvSpPr>
            <p:cNvPr id="53" name="Rectangle 83">
              <a:extLst>
                <a:ext uri="{FF2B5EF4-FFF2-40B4-BE49-F238E27FC236}">
                  <a16:creationId xmlns:a16="http://schemas.microsoft.com/office/drawing/2014/main" id="{15BDCB7C-EC50-41A1-B3C5-CF4DEB3B29CC}"/>
                </a:ext>
              </a:extLst>
            </p:cNvPr>
            <p:cNvSpPr/>
            <p:nvPr/>
          </p:nvSpPr>
          <p:spPr>
            <a:xfrm>
              <a:off x="6818416" y="4194629"/>
              <a:ext cx="365760" cy="464457"/>
            </a:xfrm>
            <a:prstGeom prst="rect">
              <a:avLst/>
            </a:prstGeom>
            <a:solidFill>
              <a:schemeClr val="accent2">
                <a:lumMod val="20000"/>
                <a:lumOff val="80000"/>
              </a:schemeClr>
            </a:solidFill>
            <a:ln w="12700" cap="flat" cmpd="sng" algn="ctr">
              <a:no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801" b="0" i="0" u="none" strike="noStrike" kern="0" cap="none" spc="0" normalizeH="0" baseline="0" noProof="0">
                <a:ln>
                  <a:noFill/>
                </a:ln>
                <a:solidFill>
                  <a:srgbClr val="000000">
                    <a:lumMod val="50000"/>
                    <a:lumOff val="50000"/>
                  </a:srgbClr>
                </a:solidFill>
                <a:effectLst/>
                <a:uLnTx/>
                <a:uFillTx/>
                <a:latin typeface="Calibri" panose="020F0502020204030204"/>
                <a:cs typeface="Arial"/>
              </a:endParaRPr>
            </a:p>
          </p:txBody>
        </p:sp>
        <p:sp>
          <p:nvSpPr>
            <p:cNvPr id="54" name="Rectangle 84">
              <a:extLst>
                <a:ext uri="{FF2B5EF4-FFF2-40B4-BE49-F238E27FC236}">
                  <a16:creationId xmlns:a16="http://schemas.microsoft.com/office/drawing/2014/main" id="{B657B900-B182-DB85-CB00-FDDD6D03AC88}"/>
                </a:ext>
              </a:extLst>
            </p:cNvPr>
            <p:cNvSpPr/>
            <p:nvPr/>
          </p:nvSpPr>
          <p:spPr>
            <a:xfrm>
              <a:off x="7459684" y="3272971"/>
              <a:ext cx="365760" cy="1386115"/>
            </a:xfrm>
            <a:prstGeom prst="rect">
              <a:avLst/>
            </a:prstGeom>
            <a:solidFill>
              <a:schemeClr val="accent2">
                <a:lumMod val="40000"/>
                <a:lumOff val="60000"/>
              </a:schemeClr>
            </a:solidFill>
            <a:ln w="12700" cap="flat" cmpd="sng" algn="ctr">
              <a:no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801" b="0" i="0" u="none" strike="noStrike" kern="0" cap="none" spc="0" normalizeH="0" baseline="0" noProof="0">
                <a:ln>
                  <a:noFill/>
                </a:ln>
                <a:solidFill>
                  <a:srgbClr val="000000">
                    <a:lumMod val="50000"/>
                    <a:lumOff val="50000"/>
                  </a:srgbClr>
                </a:solidFill>
                <a:effectLst/>
                <a:uLnTx/>
                <a:uFillTx/>
                <a:latin typeface="Calibri" panose="020F0502020204030204"/>
                <a:cs typeface="Arial"/>
              </a:endParaRPr>
            </a:p>
          </p:txBody>
        </p:sp>
        <p:sp>
          <p:nvSpPr>
            <p:cNvPr id="55" name="Rectangle 85">
              <a:extLst>
                <a:ext uri="{FF2B5EF4-FFF2-40B4-BE49-F238E27FC236}">
                  <a16:creationId xmlns:a16="http://schemas.microsoft.com/office/drawing/2014/main" id="{FD4A9272-11EC-854C-264D-C7EA14A054D4}"/>
                </a:ext>
              </a:extLst>
            </p:cNvPr>
            <p:cNvSpPr/>
            <p:nvPr/>
          </p:nvSpPr>
          <p:spPr>
            <a:xfrm>
              <a:off x="8100952" y="3062515"/>
              <a:ext cx="365760" cy="1596572"/>
            </a:xfrm>
            <a:prstGeom prst="rect">
              <a:avLst/>
            </a:prstGeom>
            <a:solidFill>
              <a:schemeClr val="accent2">
                <a:lumMod val="40000"/>
                <a:lumOff val="60000"/>
              </a:schemeClr>
            </a:solidFill>
            <a:ln w="12700" cap="flat" cmpd="sng" algn="ctr">
              <a:no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801" b="0" i="0" u="none" strike="noStrike" kern="0" cap="none" spc="0" normalizeH="0" baseline="0" noProof="0">
                <a:ln>
                  <a:noFill/>
                </a:ln>
                <a:solidFill>
                  <a:srgbClr val="000000">
                    <a:lumMod val="50000"/>
                    <a:lumOff val="50000"/>
                  </a:srgbClr>
                </a:solidFill>
                <a:effectLst/>
                <a:uLnTx/>
                <a:uFillTx/>
                <a:latin typeface="Calibri" panose="020F0502020204030204"/>
                <a:cs typeface="Arial"/>
              </a:endParaRPr>
            </a:p>
          </p:txBody>
        </p:sp>
        <p:sp>
          <p:nvSpPr>
            <p:cNvPr id="56" name="Rectangle 86">
              <a:extLst>
                <a:ext uri="{FF2B5EF4-FFF2-40B4-BE49-F238E27FC236}">
                  <a16:creationId xmlns:a16="http://schemas.microsoft.com/office/drawing/2014/main" id="{F9E25473-8A41-E58E-513A-8AB1780890CB}"/>
                </a:ext>
              </a:extLst>
            </p:cNvPr>
            <p:cNvSpPr/>
            <p:nvPr/>
          </p:nvSpPr>
          <p:spPr>
            <a:xfrm>
              <a:off x="8742220" y="2982686"/>
              <a:ext cx="365760" cy="1676401"/>
            </a:xfrm>
            <a:prstGeom prst="rect">
              <a:avLst/>
            </a:prstGeom>
            <a:solidFill>
              <a:schemeClr val="accent2">
                <a:lumMod val="40000"/>
                <a:lumOff val="60000"/>
              </a:schemeClr>
            </a:solidFill>
            <a:ln w="12700" cap="flat" cmpd="sng" algn="ctr">
              <a:no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801" b="0" i="0" u="none" strike="noStrike" kern="0" cap="none" spc="0" normalizeH="0" baseline="0" noProof="0">
                <a:ln>
                  <a:noFill/>
                </a:ln>
                <a:solidFill>
                  <a:srgbClr val="000000">
                    <a:lumMod val="50000"/>
                    <a:lumOff val="50000"/>
                  </a:srgbClr>
                </a:solidFill>
                <a:effectLst/>
                <a:uLnTx/>
                <a:uFillTx/>
                <a:latin typeface="Calibri" panose="020F0502020204030204"/>
                <a:cs typeface="Arial"/>
              </a:endParaRPr>
            </a:p>
          </p:txBody>
        </p:sp>
        <p:sp>
          <p:nvSpPr>
            <p:cNvPr id="57" name="Rectangle 87">
              <a:extLst>
                <a:ext uri="{FF2B5EF4-FFF2-40B4-BE49-F238E27FC236}">
                  <a16:creationId xmlns:a16="http://schemas.microsoft.com/office/drawing/2014/main" id="{7129CB68-D2E7-C61F-9A5D-4F9A7E4644A1}"/>
                </a:ext>
              </a:extLst>
            </p:cNvPr>
            <p:cNvSpPr/>
            <p:nvPr/>
          </p:nvSpPr>
          <p:spPr>
            <a:xfrm>
              <a:off x="9383488" y="2126344"/>
              <a:ext cx="365760" cy="2532744"/>
            </a:xfrm>
            <a:prstGeom prst="rect">
              <a:avLst/>
            </a:prstGeom>
            <a:solidFill>
              <a:schemeClr val="accent2">
                <a:lumMod val="60000"/>
                <a:lumOff val="40000"/>
              </a:schemeClr>
            </a:solidFill>
            <a:ln w="12700" cap="flat" cmpd="sng" algn="ctr">
              <a:no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801" b="0" i="0" u="none" strike="noStrike" kern="0" cap="none" spc="0" normalizeH="0" baseline="0" noProof="0">
                <a:ln>
                  <a:noFill/>
                </a:ln>
                <a:solidFill>
                  <a:srgbClr val="000000">
                    <a:lumMod val="50000"/>
                    <a:lumOff val="50000"/>
                  </a:srgbClr>
                </a:solidFill>
                <a:effectLst/>
                <a:uLnTx/>
                <a:uFillTx/>
                <a:latin typeface="Calibri" panose="020F0502020204030204"/>
                <a:cs typeface="Arial"/>
              </a:endParaRPr>
            </a:p>
          </p:txBody>
        </p:sp>
        <p:sp>
          <p:nvSpPr>
            <p:cNvPr id="58" name="Rectangle 88">
              <a:extLst>
                <a:ext uri="{FF2B5EF4-FFF2-40B4-BE49-F238E27FC236}">
                  <a16:creationId xmlns:a16="http://schemas.microsoft.com/office/drawing/2014/main" id="{524DD460-ACAC-335C-B82B-F7AE3D5C25A5}"/>
                </a:ext>
              </a:extLst>
            </p:cNvPr>
            <p:cNvSpPr/>
            <p:nvPr/>
          </p:nvSpPr>
          <p:spPr>
            <a:xfrm>
              <a:off x="10024756" y="2416628"/>
              <a:ext cx="365760" cy="2242459"/>
            </a:xfrm>
            <a:prstGeom prst="rect">
              <a:avLst/>
            </a:prstGeom>
            <a:solidFill>
              <a:srgbClr val="7030A0"/>
            </a:solidFill>
            <a:ln w="12700" cap="flat" cmpd="sng" algn="ctr">
              <a:no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801" b="0" i="0" u="none" strike="noStrike" kern="0" cap="none" spc="0" normalizeH="0" baseline="0" noProof="0">
                <a:ln>
                  <a:noFill/>
                </a:ln>
                <a:solidFill>
                  <a:srgbClr val="C25BB8"/>
                </a:solidFill>
                <a:effectLst/>
                <a:uLnTx/>
                <a:uFillTx/>
                <a:latin typeface="Calibri" panose="020F0502020204030204"/>
                <a:cs typeface="Arial"/>
              </a:endParaRPr>
            </a:p>
          </p:txBody>
        </p:sp>
        <p:sp>
          <p:nvSpPr>
            <p:cNvPr id="59" name="Rectangle 89">
              <a:extLst>
                <a:ext uri="{FF2B5EF4-FFF2-40B4-BE49-F238E27FC236}">
                  <a16:creationId xmlns:a16="http://schemas.microsoft.com/office/drawing/2014/main" id="{2263FBDE-882A-6BA5-AA1C-4DD145696B0E}"/>
                </a:ext>
              </a:extLst>
            </p:cNvPr>
            <p:cNvSpPr/>
            <p:nvPr/>
          </p:nvSpPr>
          <p:spPr>
            <a:xfrm>
              <a:off x="10666021" y="2126344"/>
              <a:ext cx="365760" cy="2532744"/>
            </a:xfrm>
            <a:prstGeom prst="rect">
              <a:avLst/>
            </a:prstGeom>
            <a:solidFill>
              <a:srgbClr val="7030A0"/>
            </a:solidFill>
            <a:ln w="12700" cap="flat" cmpd="sng" algn="ctr">
              <a:no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801" b="0" i="0" u="none" strike="noStrike" kern="0" cap="none" spc="0" normalizeH="0" baseline="0" noProof="0">
                <a:ln>
                  <a:noFill/>
                </a:ln>
                <a:solidFill>
                  <a:srgbClr val="000000">
                    <a:lumMod val="50000"/>
                    <a:lumOff val="50000"/>
                  </a:srgbClr>
                </a:solidFill>
                <a:effectLst/>
                <a:uLnTx/>
                <a:uFillTx/>
                <a:latin typeface="Calibri" panose="020F0502020204030204"/>
                <a:cs typeface="Arial"/>
              </a:endParaRPr>
            </a:p>
          </p:txBody>
        </p:sp>
      </p:grpSp>
      <p:cxnSp>
        <p:nvCxnSpPr>
          <p:cNvPr id="17" name="Straight Connector 47">
            <a:extLst>
              <a:ext uri="{FF2B5EF4-FFF2-40B4-BE49-F238E27FC236}">
                <a16:creationId xmlns:a16="http://schemas.microsoft.com/office/drawing/2014/main" id="{108B5222-10A2-7CCB-0984-70697B1C2363}"/>
              </a:ext>
            </a:extLst>
          </p:cNvPr>
          <p:cNvCxnSpPr/>
          <p:nvPr/>
        </p:nvCxnSpPr>
        <p:spPr>
          <a:xfrm>
            <a:off x="1951728" y="3449040"/>
            <a:ext cx="5807821" cy="0"/>
          </a:xfrm>
          <a:prstGeom prst="line">
            <a:avLst/>
          </a:prstGeom>
          <a:noFill/>
          <a:ln w="9525" cap="flat" cmpd="sng" algn="ctr">
            <a:solidFill>
              <a:srgbClr val="FFFFFF">
                <a:lumMod val="85000"/>
              </a:srgbClr>
            </a:solidFill>
            <a:prstDash val="solid"/>
            <a:miter lim="800000"/>
          </a:ln>
          <a:effectLst/>
        </p:spPr>
      </p:cxnSp>
      <p:sp>
        <p:nvSpPr>
          <p:cNvPr id="18" name="TextBox 48">
            <a:extLst>
              <a:ext uri="{FF2B5EF4-FFF2-40B4-BE49-F238E27FC236}">
                <a16:creationId xmlns:a16="http://schemas.microsoft.com/office/drawing/2014/main" id="{F87B33EC-AA65-ADA4-28C7-F9799342ED26}"/>
              </a:ext>
            </a:extLst>
          </p:cNvPr>
          <p:cNvSpPr txBox="1"/>
          <p:nvPr/>
        </p:nvSpPr>
        <p:spPr>
          <a:xfrm rot="19258604">
            <a:off x="1255302" y="3745607"/>
            <a:ext cx="1454014" cy="400110"/>
          </a:xfrm>
          <a:prstGeom prst="rect">
            <a:avLst/>
          </a:prstGeom>
          <a:noFill/>
        </p:spPr>
        <p:txBody>
          <a:bodyPr wrap="square" rtlCol="0">
            <a:spAutoFit/>
          </a:bodyPr>
          <a:lstStyle/>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Alle</a:t>
            </a:r>
            <a:r>
              <a:rPr kumimoji="0" lang="de" sz="1100" b="0" i="0" u="none" strike="noStrike" kern="0" cap="none" spc="0" normalizeH="0" baseline="0" noProof="0">
                <a:ln>
                  <a:noFill/>
                </a:ln>
                <a:solidFill>
                  <a:srgbClr val="404040"/>
                </a:solidFill>
                <a:effectLst/>
                <a:uLnTx/>
                <a:uFillTx/>
                <a:latin typeface="Arial"/>
                <a:ea typeface="Arial"/>
                <a:cs typeface="Arial"/>
              </a:rPr>
              <a:t> </a:t>
            </a:r>
            <a:r>
              <a:rPr kumimoji="0" lang="de" sz="900" b="0" i="0" u="none" strike="noStrike" kern="0" cap="none" spc="0" normalizeH="0" baseline="0" noProof="0">
                <a:ln>
                  <a:noFill/>
                </a:ln>
                <a:solidFill>
                  <a:srgbClr val="404040"/>
                </a:solidFill>
                <a:effectLst/>
                <a:uLnTx/>
                <a:uFillTx/>
                <a:latin typeface="Arial"/>
                <a:ea typeface="Arial"/>
                <a:cs typeface="Arial"/>
              </a:rPr>
              <a:t>Neugeborenen</a:t>
            </a:r>
            <a:r>
              <a:rPr kumimoji="0" lang="de" sz="1100" b="0" i="0" u="none" strike="noStrike" kern="0" cap="none" spc="0" normalizeH="0" baseline="0" noProof="0">
                <a:ln>
                  <a:noFill/>
                </a:ln>
                <a:solidFill>
                  <a:srgbClr val="404040"/>
                </a:solidFill>
                <a:effectLst/>
                <a:uLnTx/>
                <a:uFillTx/>
                <a:latin typeface="Arial"/>
                <a:ea typeface="Arial"/>
                <a:cs typeface="Arial"/>
              </a:rPr>
              <a:t> –</a:t>
            </a:r>
          </a:p>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Baseline</a:t>
            </a:r>
          </a:p>
        </p:txBody>
      </p:sp>
      <p:sp>
        <p:nvSpPr>
          <p:cNvPr id="19" name="TextBox 49">
            <a:extLst>
              <a:ext uri="{FF2B5EF4-FFF2-40B4-BE49-F238E27FC236}">
                <a16:creationId xmlns:a16="http://schemas.microsoft.com/office/drawing/2014/main" id="{7F94C4A1-B831-BC63-105B-347D2ED08BCF}"/>
              </a:ext>
            </a:extLst>
          </p:cNvPr>
          <p:cNvSpPr txBox="1"/>
          <p:nvPr/>
        </p:nvSpPr>
        <p:spPr>
          <a:xfrm rot="19258604">
            <a:off x="2047408" y="3804372"/>
            <a:ext cx="1454014" cy="230832"/>
          </a:xfrm>
          <a:prstGeom prst="rect">
            <a:avLst/>
          </a:prstGeom>
          <a:noFill/>
        </p:spPr>
        <p:txBody>
          <a:bodyPr wrap="square" rtlCol="0">
            <a:spAutoFit/>
          </a:bodyPr>
          <a:lstStyle/>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T1D Mutter</a:t>
            </a:r>
          </a:p>
        </p:txBody>
      </p:sp>
      <p:sp>
        <p:nvSpPr>
          <p:cNvPr id="20" name="TextBox 50">
            <a:extLst>
              <a:ext uri="{FF2B5EF4-FFF2-40B4-BE49-F238E27FC236}">
                <a16:creationId xmlns:a16="http://schemas.microsoft.com/office/drawing/2014/main" id="{AFCF9159-B6EF-797F-4105-E74F880FE7F0}"/>
              </a:ext>
            </a:extLst>
          </p:cNvPr>
          <p:cNvSpPr txBox="1"/>
          <p:nvPr/>
        </p:nvSpPr>
        <p:spPr>
          <a:xfrm rot="19258604">
            <a:off x="2821277" y="3804373"/>
            <a:ext cx="1454014" cy="230832"/>
          </a:xfrm>
          <a:prstGeom prst="rect">
            <a:avLst/>
          </a:prstGeom>
          <a:noFill/>
        </p:spPr>
        <p:txBody>
          <a:bodyPr wrap="square" rtlCol="0">
            <a:spAutoFit/>
          </a:bodyPr>
          <a:lstStyle/>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T1D Vater</a:t>
            </a:r>
          </a:p>
        </p:txBody>
      </p:sp>
      <p:sp>
        <p:nvSpPr>
          <p:cNvPr id="21" name="TextBox 51">
            <a:extLst>
              <a:ext uri="{FF2B5EF4-FFF2-40B4-BE49-F238E27FC236}">
                <a16:creationId xmlns:a16="http://schemas.microsoft.com/office/drawing/2014/main" id="{0BB6323D-FEA7-F50E-9665-66526BA27619}"/>
              </a:ext>
            </a:extLst>
          </p:cNvPr>
          <p:cNvSpPr txBox="1"/>
          <p:nvPr/>
        </p:nvSpPr>
        <p:spPr>
          <a:xfrm rot="19258604">
            <a:off x="3624351" y="3804684"/>
            <a:ext cx="1454014" cy="230832"/>
          </a:xfrm>
          <a:prstGeom prst="rect">
            <a:avLst/>
          </a:prstGeom>
          <a:noFill/>
        </p:spPr>
        <p:txBody>
          <a:bodyPr wrap="square" rtlCol="0">
            <a:spAutoFit/>
          </a:bodyPr>
          <a:lstStyle/>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T1D Geschwister</a:t>
            </a:r>
          </a:p>
        </p:txBody>
      </p:sp>
      <p:sp>
        <p:nvSpPr>
          <p:cNvPr id="22" name="TextBox 52">
            <a:extLst>
              <a:ext uri="{FF2B5EF4-FFF2-40B4-BE49-F238E27FC236}">
                <a16:creationId xmlns:a16="http://schemas.microsoft.com/office/drawing/2014/main" id="{A5AC0919-A316-02F6-1D63-5D72D14BACAF}"/>
              </a:ext>
            </a:extLst>
          </p:cNvPr>
          <p:cNvSpPr txBox="1"/>
          <p:nvPr/>
        </p:nvSpPr>
        <p:spPr>
          <a:xfrm rot="19258604">
            <a:off x="4393533" y="3798244"/>
            <a:ext cx="1454014" cy="230832"/>
          </a:xfrm>
          <a:prstGeom prst="rect">
            <a:avLst/>
          </a:prstGeom>
          <a:noFill/>
        </p:spPr>
        <p:txBody>
          <a:bodyPr wrap="square" rtlCol="0">
            <a:spAutoFit/>
          </a:bodyPr>
          <a:lstStyle/>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T1D eineiiger Zwilling</a:t>
            </a:r>
          </a:p>
        </p:txBody>
      </p:sp>
      <p:sp>
        <p:nvSpPr>
          <p:cNvPr id="23" name="TextBox 53">
            <a:extLst>
              <a:ext uri="{FF2B5EF4-FFF2-40B4-BE49-F238E27FC236}">
                <a16:creationId xmlns:a16="http://schemas.microsoft.com/office/drawing/2014/main" id="{329543CD-7E7F-821B-0643-04C53266CCFC}"/>
              </a:ext>
            </a:extLst>
          </p:cNvPr>
          <p:cNvSpPr txBox="1"/>
          <p:nvPr/>
        </p:nvSpPr>
        <p:spPr>
          <a:xfrm rot="19258604">
            <a:off x="5195754" y="3765328"/>
            <a:ext cx="1442571" cy="369332"/>
          </a:xfrm>
          <a:prstGeom prst="rect">
            <a:avLst/>
          </a:prstGeom>
          <a:noFill/>
        </p:spPr>
        <p:txBody>
          <a:bodyPr wrap="square" rtlCol="0">
            <a:spAutoFit/>
          </a:bodyPr>
          <a:lstStyle/>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Mehrere Verwandte ersten Grades mit T1D</a:t>
            </a:r>
          </a:p>
        </p:txBody>
      </p:sp>
      <p:sp>
        <p:nvSpPr>
          <p:cNvPr id="24" name="TextBox 54">
            <a:extLst>
              <a:ext uri="{FF2B5EF4-FFF2-40B4-BE49-F238E27FC236}">
                <a16:creationId xmlns:a16="http://schemas.microsoft.com/office/drawing/2014/main" id="{74C12E68-A190-A0DF-BB2B-4835E71ED7CD}"/>
              </a:ext>
            </a:extLst>
          </p:cNvPr>
          <p:cNvSpPr txBox="1"/>
          <p:nvPr/>
        </p:nvSpPr>
        <p:spPr>
          <a:xfrm rot="19258604">
            <a:off x="6065332" y="3745562"/>
            <a:ext cx="1442954" cy="507831"/>
          </a:xfrm>
          <a:prstGeom prst="rect">
            <a:avLst/>
          </a:prstGeom>
          <a:noFill/>
        </p:spPr>
        <p:txBody>
          <a:bodyPr wrap="square" rtlCol="0">
            <a:spAutoFit/>
          </a:bodyPr>
          <a:lstStyle/>
          <a:p>
            <a:pPr marL="0" marR="0" lvl="0" indent="0" algn="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Mehrere Verwandte ersten Grades mit T1D &amp; HLA hohes Risiko</a:t>
            </a:r>
          </a:p>
        </p:txBody>
      </p:sp>
      <p:sp>
        <p:nvSpPr>
          <p:cNvPr id="25" name="TextBox 55">
            <a:extLst>
              <a:ext uri="{FF2B5EF4-FFF2-40B4-BE49-F238E27FC236}">
                <a16:creationId xmlns:a16="http://schemas.microsoft.com/office/drawing/2014/main" id="{495642B0-B1DF-38B0-67CC-A317D3DB5526}"/>
              </a:ext>
            </a:extLst>
          </p:cNvPr>
          <p:cNvSpPr txBox="1"/>
          <p:nvPr/>
        </p:nvSpPr>
        <p:spPr>
          <a:xfrm>
            <a:off x="2548986" y="966009"/>
            <a:ext cx="736099" cy="397032"/>
          </a:xfrm>
          <a:prstGeom prst="rect">
            <a:avLst/>
          </a:prstGeom>
          <a:noFill/>
        </p:spPr>
        <p:txBody>
          <a:bodyPr wrap="none" rtlCol="0" anchor="ctr">
            <a:spAutoFit/>
          </a:bodyPr>
          <a:lstStyle/>
          <a:p>
            <a:pPr marL="0" marR="0" lvl="0" indent="0" algn="ctr" defTabSz="914354" eaLnBrk="1" fontAlgn="auto" latinLnBrk="0" hangingPunct="1">
              <a:lnSpc>
                <a:spcPct val="90000"/>
              </a:lnSpc>
              <a:spcBef>
                <a:spcPts val="0"/>
              </a:spcBef>
              <a:spcAft>
                <a:spcPts val="0"/>
              </a:spcAft>
              <a:buClrTx/>
              <a:buSzTx/>
              <a:buFontTx/>
              <a:buNone/>
              <a:tabLst/>
              <a:defRPr/>
            </a:pPr>
            <a:r>
              <a:rPr kumimoji="0" lang="de" sz="1200" b="1" i="0" u="none" strike="noStrike" kern="0" cap="none" spc="0" normalizeH="0" baseline="0" noProof="0">
                <a:ln>
                  <a:noFill/>
                </a:ln>
                <a:solidFill>
                  <a:srgbClr val="004F72"/>
                </a:solidFill>
                <a:effectLst/>
                <a:uLnTx/>
                <a:uFillTx/>
                <a:latin typeface="Arial"/>
                <a:ea typeface="Arial"/>
                <a:cs typeface="Arial"/>
              </a:rPr>
              <a:t>~ 10x</a:t>
            </a:r>
          </a:p>
          <a:p>
            <a:pPr marL="0" marR="0" lvl="0" indent="0" algn="ctr" defTabSz="914354" eaLnBrk="1" fontAlgn="auto" latinLnBrk="0" hangingPunct="1">
              <a:lnSpc>
                <a:spcPct val="90000"/>
              </a:lnSpc>
              <a:spcBef>
                <a:spcPts val="0"/>
              </a:spcBef>
              <a:spcAft>
                <a:spcPts val="0"/>
              </a:spcAft>
              <a:buClrTx/>
              <a:buSzTx/>
              <a:buFontTx/>
              <a:buNone/>
              <a:tabLst/>
              <a:defRPr/>
            </a:pPr>
            <a:r>
              <a:rPr kumimoji="0" lang="de" sz="1000" b="0" i="0" u="none" strike="noStrike" kern="0" cap="none" spc="0" normalizeH="0" baseline="0" noProof="0">
                <a:ln>
                  <a:noFill/>
                </a:ln>
                <a:solidFill>
                  <a:srgbClr val="404040"/>
                </a:solidFill>
                <a:effectLst/>
                <a:uLnTx/>
                <a:uFillTx/>
                <a:latin typeface="Arial"/>
                <a:ea typeface="Arial"/>
                <a:cs typeface="Arial"/>
              </a:rPr>
              <a:t>Erhöhung</a:t>
            </a:r>
          </a:p>
        </p:txBody>
      </p:sp>
      <p:sp>
        <p:nvSpPr>
          <p:cNvPr id="26" name="Freeform 2">
            <a:extLst>
              <a:ext uri="{FF2B5EF4-FFF2-40B4-BE49-F238E27FC236}">
                <a16:creationId xmlns:a16="http://schemas.microsoft.com/office/drawing/2014/main" id="{6A6AE77E-183F-6D9B-C1F7-FE4713445740}"/>
              </a:ext>
            </a:extLst>
          </p:cNvPr>
          <p:cNvSpPr/>
          <p:nvPr/>
        </p:nvSpPr>
        <p:spPr>
          <a:xfrm>
            <a:off x="2548986" y="1441482"/>
            <a:ext cx="782936" cy="1256784"/>
          </a:xfrm>
          <a:custGeom>
            <a:avLst/>
            <a:gdLst>
              <a:gd name="connsiteX0" fmla="*/ 0 w 629392"/>
              <a:gd name="connsiteY0" fmla="*/ 1757548 h 1757548"/>
              <a:gd name="connsiteX1" fmla="*/ 0 w 629392"/>
              <a:gd name="connsiteY1" fmla="*/ 0 h 1757548"/>
              <a:gd name="connsiteX2" fmla="*/ 629392 w 629392"/>
              <a:gd name="connsiteY2" fmla="*/ 0 h 1757548"/>
              <a:gd name="connsiteX3" fmla="*/ 629392 w 629392"/>
              <a:gd name="connsiteY3" fmla="*/ 795646 h 1757548"/>
              <a:gd name="connsiteX0" fmla="*/ 0 w 629392"/>
              <a:gd name="connsiteY0" fmla="*/ 2051927 h 2051927"/>
              <a:gd name="connsiteX1" fmla="*/ 0 w 629392"/>
              <a:gd name="connsiteY1" fmla="*/ 0 h 2051927"/>
              <a:gd name="connsiteX2" fmla="*/ 629392 w 629392"/>
              <a:gd name="connsiteY2" fmla="*/ 0 h 2051927"/>
              <a:gd name="connsiteX3" fmla="*/ 629392 w 629392"/>
              <a:gd name="connsiteY3" fmla="*/ 795646 h 2051927"/>
            </a:gdLst>
            <a:ahLst/>
            <a:cxnLst>
              <a:cxn ang="0">
                <a:pos x="connsiteX0" y="connsiteY0"/>
              </a:cxn>
              <a:cxn ang="0">
                <a:pos x="connsiteX1" y="connsiteY1"/>
              </a:cxn>
              <a:cxn ang="0">
                <a:pos x="connsiteX2" y="connsiteY2"/>
              </a:cxn>
              <a:cxn ang="0">
                <a:pos x="connsiteX3" y="connsiteY3"/>
              </a:cxn>
            </a:cxnLst>
            <a:rect l="l" t="t" r="r" b="b"/>
            <a:pathLst>
              <a:path w="629392" h="2051927">
                <a:moveTo>
                  <a:pt x="0" y="2051927"/>
                </a:moveTo>
                <a:lnTo>
                  <a:pt x="0" y="0"/>
                </a:lnTo>
                <a:lnTo>
                  <a:pt x="629392" y="0"/>
                </a:lnTo>
                <a:lnTo>
                  <a:pt x="629392" y="795646"/>
                </a:lnTo>
              </a:path>
            </a:pathLst>
          </a:custGeom>
          <a:noFill/>
          <a:ln w="12700" cap="flat" cmpd="sng" algn="ctr">
            <a:solidFill>
              <a:srgbClr val="000000">
                <a:lumMod val="65000"/>
                <a:lumOff val="35000"/>
              </a:srgbClr>
            </a:solidFill>
            <a:prstDash val="solid"/>
            <a:miter lim="800000"/>
          </a:ln>
          <a:effectLst/>
        </p:spPr>
        <p:txBody>
          <a:bodyPr rtlCol="0" anchor="ctr"/>
          <a:lstStyle/>
          <a:p>
            <a:pPr marL="0" marR="0" lvl="0" indent="0" algn="ctr" defTabSz="914354" eaLnBrk="1" fontAlgn="auto" latinLnBrk="0" hangingPunct="1">
              <a:lnSpc>
                <a:spcPct val="100000"/>
              </a:lnSpc>
              <a:spcBef>
                <a:spcPts val="0"/>
              </a:spcBef>
              <a:spcAft>
                <a:spcPts val="0"/>
              </a:spcAft>
              <a:buClrTx/>
              <a:buSzTx/>
              <a:buFontTx/>
              <a:buNone/>
              <a:tabLst/>
              <a:defRPr/>
            </a:pPr>
            <a:endParaRPr kumimoji="0" lang="en-US" sz="1801" b="0" i="0" u="none" strike="noStrike" kern="0" cap="none" spc="0" normalizeH="0" baseline="0" noProof="0">
              <a:ln>
                <a:noFill/>
              </a:ln>
              <a:solidFill>
                <a:srgbClr val="000000">
                  <a:lumMod val="50000"/>
                  <a:lumOff val="50000"/>
                </a:srgbClr>
              </a:solidFill>
              <a:effectLst/>
              <a:uLnTx/>
              <a:uFillTx/>
              <a:latin typeface="Calibri" panose="020F0502020204030204"/>
              <a:cs typeface="Arial"/>
            </a:endParaRPr>
          </a:p>
        </p:txBody>
      </p:sp>
      <p:sp>
        <p:nvSpPr>
          <p:cNvPr id="3" name="TextBox 3037">
            <a:extLst>
              <a:ext uri="{FF2B5EF4-FFF2-40B4-BE49-F238E27FC236}">
                <a16:creationId xmlns:a16="http://schemas.microsoft.com/office/drawing/2014/main" id="{5FD00E41-016C-5B2B-CD80-95D868ABB171}"/>
              </a:ext>
            </a:extLst>
          </p:cNvPr>
          <p:cNvSpPr txBox="1"/>
          <p:nvPr/>
        </p:nvSpPr>
        <p:spPr>
          <a:xfrm>
            <a:off x="336309" y="4841783"/>
            <a:ext cx="8293341" cy="276999"/>
          </a:xfrm>
          <a:prstGeom prst="rect">
            <a:avLst/>
          </a:prstGeom>
          <a:noFill/>
        </p:spPr>
        <p:txBody>
          <a:bodyPr wrap="square" rtlCol="0" anchor="b">
            <a:spAutoFit/>
          </a:bodyPr>
          <a:lstStyle/>
          <a:p>
            <a:r>
              <a:rPr lang="de-DE" sz="600" b="1">
                <a:solidFill>
                  <a:srgbClr val="404040"/>
                </a:solidFill>
              </a:rPr>
              <a:t>1. </a:t>
            </a:r>
            <a:r>
              <a:rPr lang="de-DE" sz="600" err="1">
                <a:solidFill>
                  <a:srgbClr val="404040"/>
                </a:solidFill>
              </a:rPr>
              <a:t>Maahs</a:t>
            </a:r>
            <a:r>
              <a:rPr lang="de-DE" sz="600">
                <a:solidFill>
                  <a:srgbClr val="404040"/>
                </a:solidFill>
              </a:rPr>
              <a:t> DM </a:t>
            </a:r>
            <a:r>
              <a:rPr lang="de-DE" sz="600" i="1">
                <a:solidFill>
                  <a:srgbClr val="404040"/>
                </a:solidFill>
              </a:rPr>
              <a:t>et al. </a:t>
            </a:r>
            <a:r>
              <a:rPr lang="de-DE" sz="600" i="1" err="1">
                <a:solidFill>
                  <a:srgbClr val="404040"/>
                </a:solidFill>
              </a:rPr>
              <a:t>Endocrinol</a:t>
            </a:r>
            <a:r>
              <a:rPr lang="de-DE" sz="600" i="1">
                <a:solidFill>
                  <a:srgbClr val="404040"/>
                </a:solidFill>
              </a:rPr>
              <a:t> </a:t>
            </a:r>
            <a:r>
              <a:rPr lang="de-DE" sz="600" i="1" err="1">
                <a:solidFill>
                  <a:srgbClr val="404040"/>
                </a:solidFill>
              </a:rPr>
              <a:t>Metab</a:t>
            </a:r>
            <a:r>
              <a:rPr lang="de-DE" sz="600" i="1">
                <a:solidFill>
                  <a:srgbClr val="404040"/>
                </a:solidFill>
              </a:rPr>
              <a:t> </a:t>
            </a:r>
            <a:r>
              <a:rPr lang="de-DE" sz="600" i="1" err="1">
                <a:solidFill>
                  <a:srgbClr val="404040"/>
                </a:solidFill>
              </a:rPr>
              <a:t>Clin</a:t>
            </a:r>
            <a:r>
              <a:rPr lang="de-DE" sz="600" i="1">
                <a:solidFill>
                  <a:srgbClr val="404040"/>
                </a:solidFill>
              </a:rPr>
              <a:t> North Am</a:t>
            </a:r>
            <a:r>
              <a:rPr lang="de-DE" sz="600">
                <a:solidFill>
                  <a:srgbClr val="404040"/>
                </a:solidFill>
              </a:rPr>
              <a:t> 2010; 39: 481</a:t>
            </a:r>
            <a:r>
              <a:rPr kumimoji="0" lang="de-DE" sz="600" b="0" i="0" u="none" strike="noStrike" kern="1200" cap="none" spc="0" normalizeH="0" baseline="0" noProof="0">
                <a:ln>
                  <a:noFill/>
                </a:ln>
                <a:solidFill>
                  <a:srgbClr val="404040"/>
                </a:solidFill>
                <a:effectLst/>
                <a:uLnTx/>
                <a:uFillTx/>
                <a:ea typeface="+mn-ea"/>
                <a:cs typeface="+mn-cs"/>
              </a:rPr>
              <a:t>–97;</a:t>
            </a:r>
            <a:r>
              <a:rPr lang="de-DE" sz="600">
                <a:solidFill>
                  <a:srgbClr val="404040"/>
                </a:solidFill>
              </a:rPr>
              <a:t> </a:t>
            </a:r>
            <a:r>
              <a:rPr lang="de-DE" sz="600" b="1">
                <a:solidFill>
                  <a:srgbClr val="404040"/>
                </a:solidFill>
              </a:rPr>
              <a:t>2.</a:t>
            </a:r>
            <a:r>
              <a:rPr lang="de-DE" sz="600">
                <a:solidFill>
                  <a:srgbClr val="404040"/>
                </a:solidFill>
              </a:rPr>
              <a:t> Bonifacio E.</a:t>
            </a:r>
            <a:r>
              <a:rPr lang="de-DE" sz="600" i="1">
                <a:solidFill>
                  <a:srgbClr val="404040"/>
                </a:solidFill>
              </a:rPr>
              <a:t> Diabetes Care</a:t>
            </a:r>
            <a:r>
              <a:rPr lang="de-DE" sz="600">
                <a:solidFill>
                  <a:srgbClr val="404040"/>
                </a:solidFill>
              </a:rPr>
              <a:t> 2015; 38: 989</a:t>
            </a:r>
            <a:r>
              <a:rPr kumimoji="0" lang="de-DE" sz="600" b="0" i="0" u="none" strike="noStrike" kern="1200" cap="none" spc="0" normalizeH="0" baseline="0" noProof="0">
                <a:ln>
                  <a:noFill/>
                </a:ln>
                <a:solidFill>
                  <a:srgbClr val="404040"/>
                </a:solidFill>
                <a:effectLst/>
                <a:uLnTx/>
                <a:uFillTx/>
                <a:ea typeface="+mn-ea"/>
                <a:cs typeface="+mn-cs"/>
              </a:rPr>
              <a:t>–9</a:t>
            </a:r>
            <a:r>
              <a:rPr lang="de-DE" sz="600">
                <a:solidFill>
                  <a:srgbClr val="404040"/>
                </a:solidFill>
              </a:rPr>
              <a:t>6; </a:t>
            </a:r>
            <a:r>
              <a:rPr lang="de-DE" sz="600" b="1">
                <a:solidFill>
                  <a:srgbClr val="404040"/>
                </a:solidFill>
              </a:rPr>
              <a:t>3.</a:t>
            </a:r>
            <a:r>
              <a:rPr lang="de-DE" sz="600">
                <a:solidFill>
                  <a:srgbClr val="404040"/>
                </a:solidFill>
              </a:rPr>
              <a:t> Ziegler AG </a:t>
            </a:r>
            <a:r>
              <a:rPr lang="de-DE" sz="600" i="1">
                <a:solidFill>
                  <a:srgbClr val="404040"/>
                </a:solidFill>
              </a:rPr>
              <a:t>et al. JAMA </a:t>
            </a:r>
            <a:r>
              <a:rPr lang="de-DE" sz="600">
                <a:solidFill>
                  <a:srgbClr val="404040"/>
                </a:solidFill>
              </a:rPr>
              <a:t>2013; 309: 2473</a:t>
            </a:r>
            <a:r>
              <a:rPr kumimoji="0" lang="de-DE" sz="600" b="0" i="0" u="none" strike="noStrike" kern="1200" cap="none" spc="0" normalizeH="0" baseline="0" noProof="0">
                <a:ln>
                  <a:noFill/>
                </a:ln>
                <a:solidFill>
                  <a:srgbClr val="404040"/>
                </a:solidFill>
                <a:effectLst/>
                <a:uLnTx/>
                <a:uFillTx/>
                <a:ea typeface="+mn-ea"/>
                <a:cs typeface="+mn-cs"/>
              </a:rPr>
              <a:t>–9</a:t>
            </a:r>
            <a:r>
              <a:rPr lang="de-DE" sz="600">
                <a:solidFill>
                  <a:srgbClr val="404040"/>
                </a:solidFill>
              </a:rPr>
              <a:t>; </a:t>
            </a:r>
            <a:r>
              <a:rPr lang="de-DE" sz="600" b="1">
                <a:solidFill>
                  <a:srgbClr val="404040"/>
                </a:solidFill>
              </a:rPr>
              <a:t>4.</a:t>
            </a:r>
            <a:r>
              <a:rPr lang="de-DE" sz="600">
                <a:solidFill>
                  <a:srgbClr val="404040"/>
                </a:solidFill>
              </a:rPr>
              <a:t> </a:t>
            </a:r>
            <a:r>
              <a:rPr lang="de-DE" sz="600" err="1">
                <a:solidFill>
                  <a:srgbClr val="404040"/>
                </a:solidFill>
              </a:rPr>
              <a:t>Parkkola</a:t>
            </a:r>
            <a:r>
              <a:rPr lang="de-DE" sz="600">
                <a:solidFill>
                  <a:srgbClr val="404040"/>
                </a:solidFill>
              </a:rPr>
              <a:t> A </a:t>
            </a:r>
            <a:r>
              <a:rPr lang="de-DE" sz="600" i="1">
                <a:solidFill>
                  <a:srgbClr val="404040"/>
                </a:solidFill>
              </a:rPr>
              <a:t>et al. Diabetes Care </a:t>
            </a:r>
            <a:r>
              <a:rPr lang="de-DE" sz="600">
                <a:solidFill>
                  <a:srgbClr val="404040"/>
                </a:solidFill>
              </a:rPr>
              <a:t>2013; 36: 348</a:t>
            </a:r>
            <a:r>
              <a:rPr kumimoji="0" lang="de-DE" sz="600" b="0" i="0" u="none" strike="noStrike" kern="1200" cap="none" spc="0" normalizeH="0" baseline="0" noProof="0">
                <a:ln>
                  <a:noFill/>
                </a:ln>
                <a:solidFill>
                  <a:srgbClr val="404040"/>
                </a:solidFill>
                <a:effectLst/>
                <a:uLnTx/>
                <a:uFillTx/>
                <a:ea typeface="+mn-ea"/>
                <a:cs typeface="+mn-cs"/>
              </a:rPr>
              <a:t>–54</a:t>
            </a:r>
            <a:r>
              <a:rPr lang="de-DE" sz="600">
                <a:solidFill>
                  <a:srgbClr val="404040"/>
                </a:solidFill>
              </a:rPr>
              <a:t>. </a:t>
            </a:r>
          </a:p>
        </p:txBody>
      </p:sp>
      <p:sp>
        <p:nvSpPr>
          <p:cNvPr id="4" name="Footer Placeholder 4">
            <a:extLst>
              <a:ext uri="{FF2B5EF4-FFF2-40B4-BE49-F238E27FC236}">
                <a16:creationId xmlns:a16="http://schemas.microsoft.com/office/drawing/2014/main" id="{523CB009-60DA-453F-D930-AC4EC1414BB8}"/>
              </a:ext>
            </a:extLst>
          </p:cNvPr>
          <p:cNvSpPr txBox="1">
            <a:spLocks/>
          </p:cNvSpPr>
          <p:nvPr/>
        </p:nvSpPr>
        <p:spPr>
          <a:xfrm>
            <a:off x="357698" y="4693592"/>
            <a:ext cx="8357524" cy="19091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ts val="300"/>
              </a:spcBef>
              <a:buClrTx/>
              <a:buNone/>
              <a:defRPr/>
            </a:pP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Grafik modifiziert nach: Bonifacio 2015</a:t>
            </a:r>
            <a:r>
              <a:rPr kumimoji="0" lang="de-DE" sz="600" b="0" i="0" u="none" strike="noStrike" kern="1200" cap="none" spc="0" normalizeH="0" baseline="30000">
                <a:ln>
                  <a:noFill/>
                </a:ln>
                <a:solidFill>
                  <a:srgbClr val="404040"/>
                </a:solidFill>
                <a:effectLst/>
                <a:uLnTx/>
                <a:uFillTx/>
                <a:latin typeface="+mn-lt"/>
                <a:ea typeface="Verdana" panose="020B0604030504040204" pitchFamily="34" charset="0"/>
                <a:cs typeface="Verdana" panose="020B0604030504040204" pitchFamily="34" charset="0"/>
              </a:rPr>
              <a:t>2</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Die Prozentangaben über den Säulen sind grobe Schätzungen, abgeleitet aus der Original-Grafik. </a:t>
            </a:r>
            <a:r>
              <a:rPr lang="de-DE" altLang="de-DE" sz="600">
                <a:solidFill>
                  <a:srgbClr val="404040"/>
                </a:solidFill>
                <a:latin typeface="+mn-lt"/>
              </a:rPr>
              <a:t>HLA: humanes </a:t>
            </a:r>
            <a:r>
              <a:rPr lang="de-DE" altLang="de-DE" sz="600" err="1">
                <a:solidFill>
                  <a:srgbClr val="404040"/>
                </a:solidFill>
                <a:latin typeface="+mn-lt"/>
              </a:rPr>
              <a:t>Leukozytenantigen</a:t>
            </a:r>
            <a:r>
              <a:rPr lang="de-DE" altLang="de-DE" sz="600">
                <a:solidFill>
                  <a:srgbClr val="404040"/>
                </a:solidFill>
                <a:latin typeface="+mn-lt"/>
              </a:rPr>
              <a:t>; </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T1D: Typ-1-Diabetes</a:t>
            </a:r>
            <a:r>
              <a:rPr lang="de-DE" altLang="de-DE" sz="600">
                <a:solidFill>
                  <a:srgbClr val="404040"/>
                </a:solidFill>
                <a:latin typeface="+mn-lt"/>
              </a:rPr>
              <a:t>.</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a:t>
            </a:r>
            <a:endParaRPr kumimoji="0" lang="de-DE" sz="600" b="0" i="0" u="none" strike="noStrike" kern="1200" cap="none" spc="0" normalizeH="0" baseline="0">
              <a:ln>
                <a:noFill/>
              </a:ln>
              <a:solidFill>
                <a:srgbClr val="404040"/>
              </a:solidFill>
              <a:effectLst/>
              <a:uLnTx/>
              <a:uFillTx/>
              <a:latin typeface="+mn-lt"/>
              <a:ea typeface="+mn-ea"/>
              <a:cs typeface="Arial" panose="020B0604020202020204" pitchFamily="34" charset="0"/>
            </a:endParaRPr>
          </a:p>
        </p:txBody>
      </p:sp>
      <p:sp>
        <p:nvSpPr>
          <p:cNvPr id="5" name="TextBox 44">
            <a:extLst>
              <a:ext uri="{FF2B5EF4-FFF2-40B4-BE49-F238E27FC236}">
                <a16:creationId xmlns:a16="http://schemas.microsoft.com/office/drawing/2014/main" id="{B22088CB-BC00-E914-0167-1232F004F91B}"/>
              </a:ext>
            </a:extLst>
          </p:cNvPr>
          <p:cNvSpPr txBox="1"/>
          <p:nvPr/>
        </p:nvSpPr>
        <p:spPr>
          <a:xfrm>
            <a:off x="2297983" y="2804045"/>
            <a:ext cx="479618" cy="230832"/>
          </a:xfrm>
          <a:prstGeom prst="rect">
            <a:avLst/>
          </a:prstGeom>
          <a:noFill/>
        </p:spPr>
        <p:txBody>
          <a:bodyPr wrap="none" rtlCol="0">
            <a:spAutoFit/>
          </a:bodyPr>
          <a:lstStyle/>
          <a:p>
            <a:pPr marL="0" marR="0" lvl="0" indent="0" algn="ct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0,3 %</a:t>
            </a:r>
          </a:p>
        </p:txBody>
      </p:sp>
      <p:sp>
        <p:nvSpPr>
          <p:cNvPr id="7" name="TextBox 44">
            <a:extLst>
              <a:ext uri="{FF2B5EF4-FFF2-40B4-BE49-F238E27FC236}">
                <a16:creationId xmlns:a16="http://schemas.microsoft.com/office/drawing/2014/main" id="{D2C1D8DE-17C5-6B58-243B-893EB6CF6443}"/>
              </a:ext>
            </a:extLst>
          </p:cNvPr>
          <p:cNvSpPr txBox="1"/>
          <p:nvPr/>
        </p:nvSpPr>
        <p:spPr>
          <a:xfrm>
            <a:off x="3135625" y="2012665"/>
            <a:ext cx="383438" cy="230832"/>
          </a:xfrm>
          <a:prstGeom prst="rect">
            <a:avLst/>
          </a:prstGeom>
          <a:noFill/>
        </p:spPr>
        <p:txBody>
          <a:bodyPr wrap="none" rtlCol="0">
            <a:spAutoFit/>
          </a:bodyPr>
          <a:lstStyle/>
          <a:p>
            <a:pPr marL="0" marR="0" lvl="0" indent="0" algn="ct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3 %</a:t>
            </a:r>
          </a:p>
        </p:txBody>
      </p:sp>
      <p:sp>
        <p:nvSpPr>
          <p:cNvPr id="60" name="TextBox 44">
            <a:extLst>
              <a:ext uri="{FF2B5EF4-FFF2-40B4-BE49-F238E27FC236}">
                <a16:creationId xmlns:a16="http://schemas.microsoft.com/office/drawing/2014/main" id="{56EABEAE-F9B6-0E38-A0B8-BB0036C77138}"/>
              </a:ext>
            </a:extLst>
          </p:cNvPr>
          <p:cNvSpPr txBox="1"/>
          <p:nvPr/>
        </p:nvSpPr>
        <p:spPr>
          <a:xfrm>
            <a:off x="3920445" y="1835459"/>
            <a:ext cx="383438" cy="230832"/>
          </a:xfrm>
          <a:prstGeom prst="rect">
            <a:avLst/>
          </a:prstGeom>
          <a:noFill/>
        </p:spPr>
        <p:txBody>
          <a:bodyPr wrap="none" rtlCol="0">
            <a:spAutoFit/>
          </a:bodyPr>
          <a:lstStyle/>
          <a:p>
            <a:pPr marL="0" marR="0" lvl="0" indent="0" algn="ct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5 %</a:t>
            </a:r>
          </a:p>
        </p:txBody>
      </p:sp>
      <p:sp>
        <p:nvSpPr>
          <p:cNvPr id="61" name="TextBox 44">
            <a:extLst>
              <a:ext uri="{FF2B5EF4-FFF2-40B4-BE49-F238E27FC236}">
                <a16:creationId xmlns:a16="http://schemas.microsoft.com/office/drawing/2014/main" id="{1505A264-DDFE-9AE6-C9A4-7D0F5E51F726}"/>
              </a:ext>
            </a:extLst>
          </p:cNvPr>
          <p:cNvSpPr txBox="1"/>
          <p:nvPr/>
        </p:nvSpPr>
        <p:spPr>
          <a:xfrm>
            <a:off x="4709885" y="1767140"/>
            <a:ext cx="383438" cy="230832"/>
          </a:xfrm>
          <a:prstGeom prst="rect">
            <a:avLst/>
          </a:prstGeom>
          <a:noFill/>
        </p:spPr>
        <p:txBody>
          <a:bodyPr wrap="none" rtlCol="0">
            <a:spAutoFit/>
          </a:bodyPr>
          <a:lstStyle/>
          <a:p>
            <a:pPr marL="0" marR="0" lvl="0" indent="0" algn="ct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6 %</a:t>
            </a:r>
          </a:p>
        </p:txBody>
      </p:sp>
      <p:grpSp>
        <p:nvGrpSpPr>
          <p:cNvPr id="63" name="Gruppieren 62">
            <a:extLst>
              <a:ext uri="{FF2B5EF4-FFF2-40B4-BE49-F238E27FC236}">
                <a16:creationId xmlns:a16="http://schemas.microsoft.com/office/drawing/2014/main" id="{9A43511B-27AC-EFF8-B470-E83EA657DCF5}"/>
              </a:ext>
            </a:extLst>
          </p:cNvPr>
          <p:cNvGrpSpPr/>
          <p:nvPr/>
        </p:nvGrpSpPr>
        <p:grpSpPr>
          <a:xfrm>
            <a:off x="1951727" y="2667111"/>
            <a:ext cx="112724" cy="529438"/>
            <a:chOff x="1951727" y="2765431"/>
            <a:chExt cx="112724" cy="529438"/>
          </a:xfrm>
        </p:grpSpPr>
        <p:grpSp>
          <p:nvGrpSpPr>
            <p:cNvPr id="27" name="Group 57">
              <a:extLst>
                <a:ext uri="{FF2B5EF4-FFF2-40B4-BE49-F238E27FC236}">
                  <a16:creationId xmlns:a16="http://schemas.microsoft.com/office/drawing/2014/main" id="{41D0D92E-8949-40F8-99AF-38B6B5062465}"/>
                </a:ext>
              </a:extLst>
            </p:cNvPr>
            <p:cNvGrpSpPr/>
            <p:nvPr/>
          </p:nvGrpSpPr>
          <p:grpSpPr>
            <a:xfrm>
              <a:off x="1951728" y="2765431"/>
              <a:ext cx="112723" cy="529438"/>
              <a:chOff x="6602635" y="3749951"/>
              <a:chExt cx="92241" cy="412755"/>
            </a:xfrm>
          </p:grpSpPr>
          <p:cxnSp>
            <p:nvCxnSpPr>
              <p:cNvPr id="45" name="Straight Connector 75">
                <a:extLst>
                  <a:ext uri="{FF2B5EF4-FFF2-40B4-BE49-F238E27FC236}">
                    <a16:creationId xmlns:a16="http://schemas.microsoft.com/office/drawing/2014/main" id="{4BEE70BF-03EB-1309-46AD-163B8DFFEE28}"/>
                  </a:ext>
                </a:extLst>
              </p:cNvPr>
              <p:cNvCxnSpPr/>
              <p:nvPr/>
            </p:nvCxnSpPr>
            <p:spPr>
              <a:xfrm>
                <a:off x="6602635" y="3749951"/>
                <a:ext cx="92241" cy="0"/>
              </a:xfrm>
              <a:prstGeom prst="line">
                <a:avLst/>
              </a:prstGeom>
              <a:noFill/>
              <a:ln w="9525" cap="flat" cmpd="sng" algn="ctr">
                <a:solidFill>
                  <a:srgbClr val="FFFFFF">
                    <a:lumMod val="85000"/>
                  </a:srgbClr>
                </a:solidFill>
                <a:prstDash val="solid"/>
                <a:miter lim="800000"/>
              </a:ln>
              <a:effectLst/>
            </p:spPr>
          </p:cxnSp>
          <p:cxnSp>
            <p:nvCxnSpPr>
              <p:cNvPr id="46" name="Straight Connector 76">
                <a:extLst>
                  <a:ext uri="{FF2B5EF4-FFF2-40B4-BE49-F238E27FC236}">
                    <a16:creationId xmlns:a16="http://schemas.microsoft.com/office/drawing/2014/main" id="{B2ACFEF6-CC13-786B-3BCF-DFE3029431AC}"/>
                  </a:ext>
                </a:extLst>
              </p:cNvPr>
              <p:cNvCxnSpPr/>
              <p:nvPr/>
            </p:nvCxnSpPr>
            <p:spPr>
              <a:xfrm>
                <a:off x="6602635" y="3832316"/>
                <a:ext cx="92241" cy="0"/>
              </a:xfrm>
              <a:prstGeom prst="line">
                <a:avLst/>
              </a:prstGeom>
              <a:noFill/>
              <a:ln w="9525" cap="flat" cmpd="sng" algn="ctr">
                <a:solidFill>
                  <a:srgbClr val="FFFFFF">
                    <a:lumMod val="85000"/>
                  </a:srgbClr>
                </a:solidFill>
                <a:prstDash val="solid"/>
                <a:miter lim="800000"/>
              </a:ln>
              <a:effectLst/>
            </p:spPr>
          </p:cxnSp>
          <p:cxnSp>
            <p:nvCxnSpPr>
              <p:cNvPr id="47" name="Straight Connector 77">
                <a:extLst>
                  <a:ext uri="{FF2B5EF4-FFF2-40B4-BE49-F238E27FC236}">
                    <a16:creationId xmlns:a16="http://schemas.microsoft.com/office/drawing/2014/main" id="{52221231-EDDD-0551-9AA0-B7237303EB82}"/>
                  </a:ext>
                </a:extLst>
              </p:cNvPr>
              <p:cNvCxnSpPr/>
              <p:nvPr/>
            </p:nvCxnSpPr>
            <p:spPr>
              <a:xfrm>
                <a:off x="6602635" y="3872952"/>
                <a:ext cx="92241" cy="0"/>
              </a:xfrm>
              <a:prstGeom prst="line">
                <a:avLst/>
              </a:prstGeom>
              <a:noFill/>
              <a:ln w="9525" cap="flat" cmpd="sng" algn="ctr">
                <a:solidFill>
                  <a:srgbClr val="FFFFFF">
                    <a:lumMod val="85000"/>
                  </a:srgbClr>
                </a:solidFill>
                <a:prstDash val="solid"/>
                <a:miter lim="800000"/>
              </a:ln>
              <a:effectLst/>
            </p:spPr>
          </p:cxnSp>
          <p:cxnSp>
            <p:nvCxnSpPr>
              <p:cNvPr id="48" name="Straight Connector 78">
                <a:extLst>
                  <a:ext uri="{FF2B5EF4-FFF2-40B4-BE49-F238E27FC236}">
                    <a16:creationId xmlns:a16="http://schemas.microsoft.com/office/drawing/2014/main" id="{4AFE57A0-1D75-5F56-B918-FF469B17027C}"/>
                  </a:ext>
                </a:extLst>
              </p:cNvPr>
              <p:cNvCxnSpPr/>
              <p:nvPr/>
            </p:nvCxnSpPr>
            <p:spPr>
              <a:xfrm>
                <a:off x="6602635" y="3919932"/>
                <a:ext cx="92241" cy="0"/>
              </a:xfrm>
              <a:prstGeom prst="line">
                <a:avLst/>
              </a:prstGeom>
              <a:noFill/>
              <a:ln w="9525" cap="flat" cmpd="sng" algn="ctr">
                <a:solidFill>
                  <a:srgbClr val="FFFFFF">
                    <a:lumMod val="85000"/>
                  </a:srgbClr>
                </a:solidFill>
                <a:prstDash val="solid"/>
                <a:miter lim="800000"/>
              </a:ln>
              <a:effectLst/>
            </p:spPr>
          </p:cxnSp>
          <p:cxnSp>
            <p:nvCxnSpPr>
              <p:cNvPr id="49" name="Straight Connector 79">
                <a:extLst>
                  <a:ext uri="{FF2B5EF4-FFF2-40B4-BE49-F238E27FC236}">
                    <a16:creationId xmlns:a16="http://schemas.microsoft.com/office/drawing/2014/main" id="{956ED7B3-0B75-1EBA-5B09-8BD2C48D84E8}"/>
                  </a:ext>
                </a:extLst>
              </p:cNvPr>
              <p:cNvCxnSpPr/>
              <p:nvPr/>
            </p:nvCxnSpPr>
            <p:spPr>
              <a:xfrm>
                <a:off x="6602635" y="3975377"/>
                <a:ext cx="92241" cy="0"/>
              </a:xfrm>
              <a:prstGeom prst="line">
                <a:avLst/>
              </a:prstGeom>
              <a:noFill/>
              <a:ln w="9525" cap="flat" cmpd="sng" algn="ctr">
                <a:solidFill>
                  <a:srgbClr val="FFFFFF">
                    <a:lumMod val="85000"/>
                  </a:srgbClr>
                </a:solidFill>
                <a:prstDash val="solid"/>
                <a:miter lim="800000"/>
              </a:ln>
              <a:effectLst/>
            </p:spPr>
          </p:cxnSp>
          <p:cxnSp>
            <p:nvCxnSpPr>
              <p:cNvPr id="50" name="Straight Connector 80">
                <a:extLst>
                  <a:ext uri="{FF2B5EF4-FFF2-40B4-BE49-F238E27FC236}">
                    <a16:creationId xmlns:a16="http://schemas.microsoft.com/office/drawing/2014/main" id="{CF56A661-36A0-5822-D393-D8CC3A340AA7}"/>
                  </a:ext>
                </a:extLst>
              </p:cNvPr>
              <p:cNvCxnSpPr/>
              <p:nvPr/>
            </p:nvCxnSpPr>
            <p:spPr>
              <a:xfrm>
                <a:off x="6602635" y="4055057"/>
                <a:ext cx="92241" cy="0"/>
              </a:xfrm>
              <a:prstGeom prst="line">
                <a:avLst/>
              </a:prstGeom>
              <a:noFill/>
              <a:ln w="9525" cap="flat" cmpd="sng" algn="ctr">
                <a:solidFill>
                  <a:srgbClr val="FFFFFF">
                    <a:lumMod val="85000"/>
                  </a:srgbClr>
                </a:solidFill>
                <a:prstDash val="solid"/>
                <a:miter lim="800000"/>
              </a:ln>
              <a:effectLst/>
            </p:spPr>
          </p:cxnSp>
          <p:cxnSp>
            <p:nvCxnSpPr>
              <p:cNvPr id="51" name="Straight Connector 81">
                <a:extLst>
                  <a:ext uri="{FF2B5EF4-FFF2-40B4-BE49-F238E27FC236}">
                    <a16:creationId xmlns:a16="http://schemas.microsoft.com/office/drawing/2014/main" id="{CA7D1F15-0386-B639-E6A2-92E5F7C16484}"/>
                  </a:ext>
                </a:extLst>
              </p:cNvPr>
              <p:cNvCxnSpPr/>
              <p:nvPr/>
            </p:nvCxnSpPr>
            <p:spPr>
              <a:xfrm>
                <a:off x="6602635" y="4162706"/>
                <a:ext cx="92241" cy="0"/>
              </a:xfrm>
              <a:prstGeom prst="line">
                <a:avLst/>
              </a:prstGeom>
              <a:noFill/>
              <a:ln w="9525" cap="flat" cmpd="sng" algn="ctr">
                <a:solidFill>
                  <a:srgbClr val="FFFFFF">
                    <a:lumMod val="85000"/>
                  </a:srgbClr>
                </a:solidFill>
                <a:prstDash val="solid"/>
                <a:miter lim="800000"/>
              </a:ln>
              <a:effectLst/>
            </p:spPr>
          </p:cxnSp>
          <p:cxnSp>
            <p:nvCxnSpPr>
              <p:cNvPr id="52" name="Straight Connector 82">
                <a:extLst>
                  <a:ext uri="{FF2B5EF4-FFF2-40B4-BE49-F238E27FC236}">
                    <a16:creationId xmlns:a16="http://schemas.microsoft.com/office/drawing/2014/main" id="{71C837B3-53F4-667F-CEA4-B7C23C326220}"/>
                  </a:ext>
                </a:extLst>
              </p:cNvPr>
              <p:cNvCxnSpPr/>
              <p:nvPr/>
            </p:nvCxnSpPr>
            <p:spPr>
              <a:xfrm>
                <a:off x="6602635" y="3801012"/>
                <a:ext cx="92241" cy="0"/>
              </a:xfrm>
              <a:prstGeom prst="line">
                <a:avLst/>
              </a:prstGeom>
              <a:noFill/>
              <a:ln w="9525" cap="flat" cmpd="sng" algn="ctr">
                <a:solidFill>
                  <a:srgbClr val="FFFFFF">
                    <a:lumMod val="85000"/>
                  </a:srgbClr>
                </a:solidFill>
                <a:prstDash val="solid"/>
                <a:miter lim="800000"/>
              </a:ln>
              <a:effectLst/>
            </p:spPr>
          </p:cxnSp>
        </p:grpSp>
        <p:cxnSp>
          <p:nvCxnSpPr>
            <p:cNvPr id="62" name="Straight Connector 82">
              <a:extLst>
                <a:ext uri="{FF2B5EF4-FFF2-40B4-BE49-F238E27FC236}">
                  <a16:creationId xmlns:a16="http://schemas.microsoft.com/office/drawing/2014/main" id="{440CA238-C820-8FA2-4B16-D391B3842E62}"/>
                </a:ext>
              </a:extLst>
            </p:cNvPr>
            <p:cNvCxnSpPr/>
            <p:nvPr/>
          </p:nvCxnSpPr>
          <p:spPr>
            <a:xfrm>
              <a:off x="1951727" y="2791748"/>
              <a:ext cx="112723" cy="0"/>
            </a:xfrm>
            <a:prstGeom prst="line">
              <a:avLst/>
            </a:prstGeom>
            <a:noFill/>
            <a:ln w="9525" cap="flat" cmpd="sng" algn="ctr">
              <a:solidFill>
                <a:srgbClr val="FFFFFF">
                  <a:lumMod val="85000"/>
                </a:srgbClr>
              </a:solidFill>
              <a:prstDash val="solid"/>
              <a:miter lim="800000"/>
            </a:ln>
            <a:effectLst/>
          </p:spPr>
        </p:cxnSp>
      </p:grpSp>
      <p:grpSp>
        <p:nvGrpSpPr>
          <p:cNvPr id="64" name="Gruppieren 63">
            <a:extLst>
              <a:ext uri="{FF2B5EF4-FFF2-40B4-BE49-F238E27FC236}">
                <a16:creationId xmlns:a16="http://schemas.microsoft.com/office/drawing/2014/main" id="{B69EA28C-1165-4313-3FBE-E4A2BB31E0D5}"/>
              </a:ext>
            </a:extLst>
          </p:cNvPr>
          <p:cNvGrpSpPr/>
          <p:nvPr/>
        </p:nvGrpSpPr>
        <p:grpSpPr>
          <a:xfrm>
            <a:off x="1952892" y="1869301"/>
            <a:ext cx="112724" cy="529438"/>
            <a:chOff x="1951727" y="2765431"/>
            <a:chExt cx="112724" cy="529438"/>
          </a:xfrm>
        </p:grpSpPr>
        <p:grpSp>
          <p:nvGrpSpPr>
            <p:cNvPr id="65" name="Group 57">
              <a:extLst>
                <a:ext uri="{FF2B5EF4-FFF2-40B4-BE49-F238E27FC236}">
                  <a16:creationId xmlns:a16="http://schemas.microsoft.com/office/drawing/2014/main" id="{CB84ADE2-123B-8A8A-1B6D-C5AEB7A1362B}"/>
                </a:ext>
              </a:extLst>
            </p:cNvPr>
            <p:cNvGrpSpPr/>
            <p:nvPr/>
          </p:nvGrpSpPr>
          <p:grpSpPr>
            <a:xfrm>
              <a:off x="1951728" y="2765431"/>
              <a:ext cx="112723" cy="529438"/>
              <a:chOff x="6602635" y="3749951"/>
              <a:chExt cx="92241" cy="412755"/>
            </a:xfrm>
          </p:grpSpPr>
          <p:cxnSp>
            <p:nvCxnSpPr>
              <p:cNvPr id="67" name="Straight Connector 75">
                <a:extLst>
                  <a:ext uri="{FF2B5EF4-FFF2-40B4-BE49-F238E27FC236}">
                    <a16:creationId xmlns:a16="http://schemas.microsoft.com/office/drawing/2014/main" id="{30FF1B2E-8DE5-5B3D-86F1-16BFFBAD70CA}"/>
                  </a:ext>
                </a:extLst>
              </p:cNvPr>
              <p:cNvCxnSpPr/>
              <p:nvPr/>
            </p:nvCxnSpPr>
            <p:spPr>
              <a:xfrm>
                <a:off x="6602635" y="3749951"/>
                <a:ext cx="92241" cy="0"/>
              </a:xfrm>
              <a:prstGeom prst="line">
                <a:avLst/>
              </a:prstGeom>
              <a:noFill/>
              <a:ln w="9525" cap="flat" cmpd="sng" algn="ctr">
                <a:solidFill>
                  <a:srgbClr val="FFFFFF">
                    <a:lumMod val="85000"/>
                  </a:srgbClr>
                </a:solidFill>
                <a:prstDash val="solid"/>
                <a:miter lim="800000"/>
              </a:ln>
              <a:effectLst/>
            </p:spPr>
          </p:cxnSp>
          <p:cxnSp>
            <p:nvCxnSpPr>
              <p:cNvPr id="68" name="Straight Connector 76">
                <a:extLst>
                  <a:ext uri="{FF2B5EF4-FFF2-40B4-BE49-F238E27FC236}">
                    <a16:creationId xmlns:a16="http://schemas.microsoft.com/office/drawing/2014/main" id="{16B561E3-DD36-F5CC-669F-56C1ACEB5F85}"/>
                  </a:ext>
                </a:extLst>
              </p:cNvPr>
              <p:cNvCxnSpPr/>
              <p:nvPr/>
            </p:nvCxnSpPr>
            <p:spPr>
              <a:xfrm>
                <a:off x="6602635" y="3832316"/>
                <a:ext cx="92241" cy="0"/>
              </a:xfrm>
              <a:prstGeom prst="line">
                <a:avLst/>
              </a:prstGeom>
              <a:noFill/>
              <a:ln w="9525" cap="flat" cmpd="sng" algn="ctr">
                <a:solidFill>
                  <a:srgbClr val="FFFFFF">
                    <a:lumMod val="85000"/>
                  </a:srgbClr>
                </a:solidFill>
                <a:prstDash val="solid"/>
                <a:miter lim="800000"/>
              </a:ln>
              <a:effectLst/>
            </p:spPr>
          </p:cxnSp>
          <p:cxnSp>
            <p:nvCxnSpPr>
              <p:cNvPr id="69" name="Straight Connector 77">
                <a:extLst>
                  <a:ext uri="{FF2B5EF4-FFF2-40B4-BE49-F238E27FC236}">
                    <a16:creationId xmlns:a16="http://schemas.microsoft.com/office/drawing/2014/main" id="{E2D50C7F-3446-BCA0-C18C-EC8AC76CF495}"/>
                  </a:ext>
                </a:extLst>
              </p:cNvPr>
              <p:cNvCxnSpPr/>
              <p:nvPr/>
            </p:nvCxnSpPr>
            <p:spPr>
              <a:xfrm>
                <a:off x="6602635" y="3872952"/>
                <a:ext cx="92241" cy="0"/>
              </a:xfrm>
              <a:prstGeom prst="line">
                <a:avLst/>
              </a:prstGeom>
              <a:noFill/>
              <a:ln w="9525" cap="flat" cmpd="sng" algn="ctr">
                <a:solidFill>
                  <a:srgbClr val="FFFFFF">
                    <a:lumMod val="85000"/>
                  </a:srgbClr>
                </a:solidFill>
                <a:prstDash val="solid"/>
                <a:miter lim="800000"/>
              </a:ln>
              <a:effectLst/>
            </p:spPr>
          </p:cxnSp>
          <p:cxnSp>
            <p:nvCxnSpPr>
              <p:cNvPr id="70" name="Straight Connector 78">
                <a:extLst>
                  <a:ext uri="{FF2B5EF4-FFF2-40B4-BE49-F238E27FC236}">
                    <a16:creationId xmlns:a16="http://schemas.microsoft.com/office/drawing/2014/main" id="{557B4330-98FB-9260-29B7-A596250C041B}"/>
                  </a:ext>
                </a:extLst>
              </p:cNvPr>
              <p:cNvCxnSpPr/>
              <p:nvPr/>
            </p:nvCxnSpPr>
            <p:spPr>
              <a:xfrm>
                <a:off x="6602635" y="3919932"/>
                <a:ext cx="92241" cy="0"/>
              </a:xfrm>
              <a:prstGeom prst="line">
                <a:avLst/>
              </a:prstGeom>
              <a:noFill/>
              <a:ln w="9525" cap="flat" cmpd="sng" algn="ctr">
                <a:solidFill>
                  <a:srgbClr val="FFFFFF">
                    <a:lumMod val="85000"/>
                  </a:srgbClr>
                </a:solidFill>
                <a:prstDash val="solid"/>
                <a:miter lim="800000"/>
              </a:ln>
              <a:effectLst/>
            </p:spPr>
          </p:cxnSp>
          <p:cxnSp>
            <p:nvCxnSpPr>
              <p:cNvPr id="71" name="Straight Connector 79">
                <a:extLst>
                  <a:ext uri="{FF2B5EF4-FFF2-40B4-BE49-F238E27FC236}">
                    <a16:creationId xmlns:a16="http://schemas.microsoft.com/office/drawing/2014/main" id="{973BE9AC-17E1-EFB9-CDAC-1FED14C7688B}"/>
                  </a:ext>
                </a:extLst>
              </p:cNvPr>
              <p:cNvCxnSpPr/>
              <p:nvPr/>
            </p:nvCxnSpPr>
            <p:spPr>
              <a:xfrm>
                <a:off x="6602635" y="3975377"/>
                <a:ext cx="92241" cy="0"/>
              </a:xfrm>
              <a:prstGeom prst="line">
                <a:avLst/>
              </a:prstGeom>
              <a:noFill/>
              <a:ln w="9525" cap="flat" cmpd="sng" algn="ctr">
                <a:solidFill>
                  <a:srgbClr val="FFFFFF">
                    <a:lumMod val="85000"/>
                  </a:srgbClr>
                </a:solidFill>
                <a:prstDash val="solid"/>
                <a:miter lim="800000"/>
              </a:ln>
              <a:effectLst/>
            </p:spPr>
          </p:cxnSp>
          <p:cxnSp>
            <p:nvCxnSpPr>
              <p:cNvPr id="72" name="Straight Connector 80">
                <a:extLst>
                  <a:ext uri="{FF2B5EF4-FFF2-40B4-BE49-F238E27FC236}">
                    <a16:creationId xmlns:a16="http://schemas.microsoft.com/office/drawing/2014/main" id="{FFB378A2-1F06-339B-D0B2-EA96B5BBA935}"/>
                  </a:ext>
                </a:extLst>
              </p:cNvPr>
              <p:cNvCxnSpPr/>
              <p:nvPr/>
            </p:nvCxnSpPr>
            <p:spPr>
              <a:xfrm>
                <a:off x="6602635" y="4055057"/>
                <a:ext cx="92241" cy="0"/>
              </a:xfrm>
              <a:prstGeom prst="line">
                <a:avLst/>
              </a:prstGeom>
              <a:noFill/>
              <a:ln w="9525" cap="flat" cmpd="sng" algn="ctr">
                <a:solidFill>
                  <a:srgbClr val="FFFFFF">
                    <a:lumMod val="85000"/>
                  </a:srgbClr>
                </a:solidFill>
                <a:prstDash val="solid"/>
                <a:miter lim="800000"/>
              </a:ln>
              <a:effectLst/>
            </p:spPr>
          </p:cxnSp>
          <p:cxnSp>
            <p:nvCxnSpPr>
              <p:cNvPr id="73" name="Straight Connector 81">
                <a:extLst>
                  <a:ext uri="{FF2B5EF4-FFF2-40B4-BE49-F238E27FC236}">
                    <a16:creationId xmlns:a16="http://schemas.microsoft.com/office/drawing/2014/main" id="{2BB5643B-F5E8-0AA1-7F5A-E99618AACEE1}"/>
                  </a:ext>
                </a:extLst>
              </p:cNvPr>
              <p:cNvCxnSpPr/>
              <p:nvPr/>
            </p:nvCxnSpPr>
            <p:spPr>
              <a:xfrm>
                <a:off x="6602635" y="4162706"/>
                <a:ext cx="92241" cy="0"/>
              </a:xfrm>
              <a:prstGeom prst="line">
                <a:avLst/>
              </a:prstGeom>
              <a:noFill/>
              <a:ln w="9525" cap="flat" cmpd="sng" algn="ctr">
                <a:solidFill>
                  <a:srgbClr val="FFFFFF">
                    <a:lumMod val="85000"/>
                  </a:srgbClr>
                </a:solidFill>
                <a:prstDash val="solid"/>
                <a:miter lim="800000"/>
              </a:ln>
              <a:effectLst/>
            </p:spPr>
          </p:cxnSp>
          <p:cxnSp>
            <p:nvCxnSpPr>
              <p:cNvPr id="74" name="Straight Connector 82">
                <a:extLst>
                  <a:ext uri="{FF2B5EF4-FFF2-40B4-BE49-F238E27FC236}">
                    <a16:creationId xmlns:a16="http://schemas.microsoft.com/office/drawing/2014/main" id="{62868960-7102-089B-EDD4-43270A627E41}"/>
                  </a:ext>
                </a:extLst>
              </p:cNvPr>
              <p:cNvCxnSpPr/>
              <p:nvPr/>
            </p:nvCxnSpPr>
            <p:spPr>
              <a:xfrm>
                <a:off x="6602635" y="3801012"/>
                <a:ext cx="92241" cy="0"/>
              </a:xfrm>
              <a:prstGeom prst="line">
                <a:avLst/>
              </a:prstGeom>
              <a:noFill/>
              <a:ln w="9525" cap="flat" cmpd="sng" algn="ctr">
                <a:solidFill>
                  <a:srgbClr val="FFFFFF">
                    <a:lumMod val="85000"/>
                  </a:srgbClr>
                </a:solidFill>
                <a:prstDash val="solid"/>
                <a:miter lim="800000"/>
              </a:ln>
              <a:effectLst/>
            </p:spPr>
          </p:cxnSp>
        </p:grpSp>
        <p:cxnSp>
          <p:nvCxnSpPr>
            <p:cNvPr id="66" name="Straight Connector 82">
              <a:extLst>
                <a:ext uri="{FF2B5EF4-FFF2-40B4-BE49-F238E27FC236}">
                  <a16:creationId xmlns:a16="http://schemas.microsoft.com/office/drawing/2014/main" id="{E9122F1B-F8A2-1A07-C414-AE494D55B5CF}"/>
                </a:ext>
              </a:extLst>
            </p:cNvPr>
            <p:cNvCxnSpPr/>
            <p:nvPr/>
          </p:nvCxnSpPr>
          <p:spPr>
            <a:xfrm>
              <a:off x="1951727" y="2791748"/>
              <a:ext cx="112723" cy="0"/>
            </a:xfrm>
            <a:prstGeom prst="line">
              <a:avLst/>
            </a:prstGeom>
            <a:noFill/>
            <a:ln w="9525" cap="flat" cmpd="sng" algn="ctr">
              <a:solidFill>
                <a:srgbClr val="FFFFFF">
                  <a:lumMod val="85000"/>
                </a:srgbClr>
              </a:solidFill>
              <a:prstDash val="solid"/>
              <a:miter lim="800000"/>
            </a:ln>
            <a:effectLst/>
          </p:spPr>
        </p:cxnSp>
      </p:grpSp>
      <p:grpSp>
        <p:nvGrpSpPr>
          <p:cNvPr id="75" name="Gruppieren 74">
            <a:extLst>
              <a:ext uri="{FF2B5EF4-FFF2-40B4-BE49-F238E27FC236}">
                <a16:creationId xmlns:a16="http://schemas.microsoft.com/office/drawing/2014/main" id="{3950BA96-1EF0-56A0-E4AF-8175ADDE9E30}"/>
              </a:ext>
            </a:extLst>
          </p:cNvPr>
          <p:cNvGrpSpPr/>
          <p:nvPr/>
        </p:nvGrpSpPr>
        <p:grpSpPr>
          <a:xfrm>
            <a:off x="1957035" y="1101207"/>
            <a:ext cx="112724" cy="529438"/>
            <a:chOff x="1951727" y="2765431"/>
            <a:chExt cx="112724" cy="529438"/>
          </a:xfrm>
        </p:grpSpPr>
        <p:grpSp>
          <p:nvGrpSpPr>
            <p:cNvPr id="76" name="Group 57">
              <a:extLst>
                <a:ext uri="{FF2B5EF4-FFF2-40B4-BE49-F238E27FC236}">
                  <a16:creationId xmlns:a16="http://schemas.microsoft.com/office/drawing/2014/main" id="{6A1887BD-1F20-C449-A15B-A45D76FA1BAA}"/>
                </a:ext>
              </a:extLst>
            </p:cNvPr>
            <p:cNvGrpSpPr/>
            <p:nvPr/>
          </p:nvGrpSpPr>
          <p:grpSpPr>
            <a:xfrm>
              <a:off x="1951728" y="2765431"/>
              <a:ext cx="112723" cy="529438"/>
              <a:chOff x="6602635" y="3749951"/>
              <a:chExt cx="92241" cy="412755"/>
            </a:xfrm>
          </p:grpSpPr>
          <p:cxnSp>
            <p:nvCxnSpPr>
              <p:cNvPr id="78" name="Straight Connector 75">
                <a:extLst>
                  <a:ext uri="{FF2B5EF4-FFF2-40B4-BE49-F238E27FC236}">
                    <a16:creationId xmlns:a16="http://schemas.microsoft.com/office/drawing/2014/main" id="{2A041502-310C-DBE7-D9F3-D60C1011B0BD}"/>
                  </a:ext>
                </a:extLst>
              </p:cNvPr>
              <p:cNvCxnSpPr/>
              <p:nvPr/>
            </p:nvCxnSpPr>
            <p:spPr>
              <a:xfrm>
                <a:off x="6602635" y="3749951"/>
                <a:ext cx="92241" cy="0"/>
              </a:xfrm>
              <a:prstGeom prst="line">
                <a:avLst/>
              </a:prstGeom>
              <a:noFill/>
              <a:ln w="9525" cap="flat" cmpd="sng" algn="ctr">
                <a:solidFill>
                  <a:srgbClr val="FFFFFF">
                    <a:lumMod val="85000"/>
                  </a:srgbClr>
                </a:solidFill>
                <a:prstDash val="solid"/>
                <a:miter lim="800000"/>
              </a:ln>
              <a:effectLst/>
            </p:spPr>
          </p:cxnSp>
          <p:cxnSp>
            <p:nvCxnSpPr>
              <p:cNvPr id="79" name="Straight Connector 76">
                <a:extLst>
                  <a:ext uri="{FF2B5EF4-FFF2-40B4-BE49-F238E27FC236}">
                    <a16:creationId xmlns:a16="http://schemas.microsoft.com/office/drawing/2014/main" id="{8CE429B7-8CA7-093B-4095-55C7E0960286}"/>
                  </a:ext>
                </a:extLst>
              </p:cNvPr>
              <p:cNvCxnSpPr/>
              <p:nvPr/>
            </p:nvCxnSpPr>
            <p:spPr>
              <a:xfrm>
                <a:off x="6602635" y="3832316"/>
                <a:ext cx="92241" cy="0"/>
              </a:xfrm>
              <a:prstGeom prst="line">
                <a:avLst/>
              </a:prstGeom>
              <a:noFill/>
              <a:ln w="9525" cap="flat" cmpd="sng" algn="ctr">
                <a:solidFill>
                  <a:srgbClr val="FFFFFF">
                    <a:lumMod val="85000"/>
                  </a:srgbClr>
                </a:solidFill>
                <a:prstDash val="solid"/>
                <a:miter lim="800000"/>
              </a:ln>
              <a:effectLst/>
            </p:spPr>
          </p:cxnSp>
          <p:cxnSp>
            <p:nvCxnSpPr>
              <p:cNvPr id="80" name="Straight Connector 77">
                <a:extLst>
                  <a:ext uri="{FF2B5EF4-FFF2-40B4-BE49-F238E27FC236}">
                    <a16:creationId xmlns:a16="http://schemas.microsoft.com/office/drawing/2014/main" id="{8F298857-47AA-C9D7-E263-4778C821DD27}"/>
                  </a:ext>
                </a:extLst>
              </p:cNvPr>
              <p:cNvCxnSpPr/>
              <p:nvPr/>
            </p:nvCxnSpPr>
            <p:spPr>
              <a:xfrm>
                <a:off x="6602635" y="3872952"/>
                <a:ext cx="92241" cy="0"/>
              </a:xfrm>
              <a:prstGeom prst="line">
                <a:avLst/>
              </a:prstGeom>
              <a:noFill/>
              <a:ln w="9525" cap="flat" cmpd="sng" algn="ctr">
                <a:solidFill>
                  <a:srgbClr val="FFFFFF">
                    <a:lumMod val="85000"/>
                  </a:srgbClr>
                </a:solidFill>
                <a:prstDash val="solid"/>
                <a:miter lim="800000"/>
              </a:ln>
              <a:effectLst/>
            </p:spPr>
          </p:cxnSp>
          <p:cxnSp>
            <p:nvCxnSpPr>
              <p:cNvPr id="81" name="Straight Connector 78">
                <a:extLst>
                  <a:ext uri="{FF2B5EF4-FFF2-40B4-BE49-F238E27FC236}">
                    <a16:creationId xmlns:a16="http://schemas.microsoft.com/office/drawing/2014/main" id="{64FA144B-9AF3-2C15-F327-0C81A376AF6C}"/>
                  </a:ext>
                </a:extLst>
              </p:cNvPr>
              <p:cNvCxnSpPr/>
              <p:nvPr/>
            </p:nvCxnSpPr>
            <p:spPr>
              <a:xfrm>
                <a:off x="6602635" y="3919932"/>
                <a:ext cx="92241" cy="0"/>
              </a:xfrm>
              <a:prstGeom prst="line">
                <a:avLst/>
              </a:prstGeom>
              <a:noFill/>
              <a:ln w="9525" cap="flat" cmpd="sng" algn="ctr">
                <a:solidFill>
                  <a:srgbClr val="FFFFFF">
                    <a:lumMod val="85000"/>
                  </a:srgbClr>
                </a:solidFill>
                <a:prstDash val="solid"/>
                <a:miter lim="800000"/>
              </a:ln>
              <a:effectLst/>
            </p:spPr>
          </p:cxnSp>
          <p:cxnSp>
            <p:nvCxnSpPr>
              <p:cNvPr id="82" name="Straight Connector 79">
                <a:extLst>
                  <a:ext uri="{FF2B5EF4-FFF2-40B4-BE49-F238E27FC236}">
                    <a16:creationId xmlns:a16="http://schemas.microsoft.com/office/drawing/2014/main" id="{099C8067-E4CA-B484-F0F6-DA0229928C17}"/>
                  </a:ext>
                </a:extLst>
              </p:cNvPr>
              <p:cNvCxnSpPr/>
              <p:nvPr/>
            </p:nvCxnSpPr>
            <p:spPr>
              <a:xfrm>
                <a:off x="6602635" y="3975377"/>
                <a:ext cx="92241" cy="0"/>
              </a:xfrm>
              <a:prstGeom prst="line">
                <a:avLst/>
              </a:prstGeom>
              <a:noFill/>
              <a:ln w="9525" cap="flat" cmpd="sng" algn="ctr">
                <a:solidFill>
                  <a:srgbClr val="FFFFFF">
                    <a:lumMod val="85000"/>
                  </a:srgbClr>
                </a:solidFill>
                <a:prstDash val="solid"/>
                <a:miter lim="800000"/>
              </a:ln>
              <a:effectLst/>
            </p:spPr>
          </p:cxnSp>
          <p:cxnSp>
            <p:nvCxnSpPr>
              <p:cNvPr id="83" name="Straight Connector 80">
                <a:extLst>
                  <a:ext uri="{FF2B5EF4-FFF2-40B4-BE49-F238E27FC236}">
                    <a16:creationId xmlns:a16="http://schemas.microsoft.com/office/drawing/2014/main" id="{40AD7B7F-E987-6F41-5017-A0FD64820442}"/>
                  </a:ext>
                </a:extLst>
              </p:cNvPr>
              <p:cNvCxnSpPr/>
              <p:nvPr/>
            </p:nvCxnSpPr>
            <p:spPr>
              <a:xfrm>
                <a:off x="6602635" y="4055057"/>
                <a:ext cx="92241" cy="0"/>
              </a:xfrm>
              <a:prstGeom prst="line">
                <a:avLst/>
              </a:prstGeom>
              <a:noFill/>
              <a:ln w="9525" cap="flat" cmpd="sng" algn="ctr">
                <a:solidFill>
                  <a:srgbClr val="FFFFFF">
                    <a:lumMod val="85000"/>
                  </a:srgbClr>
                </a:solidFill>
                <a:prstDash val="solid"/>
                <a:miter lim="800000"/>
              </a:ln>
              <a:effectLst/>
            </p:spPr>
          </p:cxnSp>
          <p:cxnSp>
            <p:nvCxnSpPr>
              <p:cNvPr id="84" name="Straight Connector 81">
                <a:extLst>
                  <a:ext uri="{FF2B5EF4-FFF2-40B4-BE49-F238E27FC236}">
                    <a16:creationId xmlns:a16="http://schemas.microsoft.com/office/drawing/2014/main" id="{8ECE803E-7A60-391D-BFC3-39420A32AA04}"/>
                  </a:ext>
                </a:extLst>
              </p:cNvPr>
              <p:cNvCxnSpPr/>
              <p:nvPr/>
            </p:nvCxnSpPr>
            <p:spPr>
              <a:xfrm>
                <a:off x="6602635" y="4162706"/>
                <a:ext cx="92241" cy="0"/>
              </a:xfrm>
              <a:prstGeom prst="line">
                <a:avLst/>
              </a:prstGeom>
              <a:noFill/>
              <a:ln w="9525" cap="flat" cmpd="sng" algn="ctr">
                <a:solidFill>
                  <a:srgbClr val="FFFFFF">
                    <a:lumMod val="85000"/>
                  </a:srgbClr>
                </a:solidFill>
                <a:prstDash val="solid"/>
                <a:miter lim="800000"/>
              </a:ln>
              <a:effectLst/>
            </p:spPr>
          </p:cxnSp>
          <p:cxnSp>
            <p:nvCxnSpPr>
              <p:cNvPr id="85" name="Straight Connector 82">
                <a:extLst>
                  <a:ext uri="{FF2B5EF4-FFF2-40B4-BE49-F238E27FC236}">
                    <a16:creationId xmlns:a16="http://schemas.microsoft.com/office/drawing/2014/main" id="{AC065B90-EFB6-06C2-C00D-A50CA5D52EF8}"/>
                  </a:ext>
                </a:extLst>
              </p:cNvPr>
              <p:cNvCxnSpPr/>
              <p:nvPr/>
            </p:nvCxnSpPr>
            <p:spPr>
              <a:xfrm>
                <a:off x="6602635" y="3801012"/>
                <a:ext cx="92241" cy="0"/>
              </a:xfrm>
              <a:prstGeom prst="line">
                <a:avLst/>
              </a:prstGeom>
              <a:noFill/>
              <a:ln w="9525" cap="flat" cmpd="sng" algn="ctr">
                <a:solidFill>
                  <a:srgbClr val="FFFFFF">
                    <a:lumMod val="85000"/>
                  </a:srgbClr>
                </a:solidFill>
                <a:prstDash val="solid"/>
                <a:miter lim="800000"/>
              </a:ln>
              <a:effectLst/>
            </p:spPr>
          </p:cxnSp>
        </p:grpSp>
        <p:cxnSp>
          <p:nvCxnSpPr>
            <p:cNvPr id="77" name="Straight Connector 82">
              <a:extLst>
                <a:ext uri="{FF2B5EF4-FFF2-40B4-BE49-F238E27FC236}">
                  <a16:creationId xmlns:a16="http://schemas.microsoft.com/office/drawing/2014/main" id="{0F677C2E-ED59-A82A-DBE4-A02AC03F1C16}"/>
                </a:ext>
              </a:extLst>
            </p:cNvPr>
            <p:cNvCxnSpPr/>
            <p:nvPr/>
          </p:nvCxnSpPr>
          <p:spPr>
            <a:xfrm>
              <a:off x="1951727" y="2791748"/>
              <a:ext cx="112723" cy="0"/>
            </a:xfrm>
            <a:prstGeom prst="line">
              <a:avLst/>
            </a:prstGeom>
            <a:noFill/>
            <a:ln w="9525" cap="flat" cmpd="sng" algn="ctr">
              <a:solidFill>
                <a:srgbClr val="FFFFFF">
                  <a:lumMod val="85000"/>
                </a:srgbClr>
              </a:solidFill>
              <a:prstDash val="solid"/>
              <a:miter lim="800000"/>
            </a:ln>
            <a:effectLst/>
          </p:spPr>
        </p:cxnSp>
      </p:grpSp>
      <p:sp>
        <p:nvSpPr>
          <p:cNvPr id="86" name="TextBox 44">
            <a:extLst>
              <a:ext uri="{FF2B5EF4-FFF2-40B4-BE49-F238E27FC236}">
                <a16:creationId xmlns:a16="http://schemas.microsoft.com/office/drawing/2014/main" id="{1A3525A2-0CC6-6A86-C98D-14F42B1122B4}"/>
              </a:ext>
            </a:extLst>
          </p:cNvPr>
          <p:cNvSpPr txBox="1"/>
          <p:nvPr/>
        </p:nvSpPr>
        <p:spPr>
          <a:xfrm>
            <a:off x="5456279" y="1033689"/>
            <a:ext cx="447559" cy="230832"/>
          </a:xfrm>
          <a:prstGeom prst="rect">
            <a:avLst/>
          </a:prstGeom>
          <a:noFill/>
        </p:spPr>
        <p:txBody>
          <a:bodyPr wrap="none" rtlCol="0">
            <a:spAutoFit/>
          </a:bodyPr>
          <a:lstStyle/>
          <a:p>
            <a:pPr marL="0" marR="0" lvl="0" indent="0" algn="ct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55 %</a:t>
            </a:r>
          </a:p>
        </p:txBody>
      </p:sp>
      <p:sp>
        <p:nvSpPr>
          <p:cNvPr id="87" name="TextBox 44">
            <a:extLst>
              <a:ext uri="{FF2B5EF4-FFF2-40B4-BE49-F238E27FC236}">
                <a16:creationId xmlns:a16="http://schemas.microsoft.com/office/drawing/2014/main" id="{ACDE83C8-0CBF-8BEC-5320-0F9BA3D348D0}"/>
              </a:ext>
            </a:extLst>
          </p:cNvPr>
          <p:cNvSpPr txBox="1"/>
          <p:nvPr/>
        </p:nvSpPr>
        <p:spPr>
          <a:xfrm>
            <a:off x="6239942" y="1277569"/>
            <a:ext cx="447559" cy="230832"/>
          </a:xfrm>
          <a:prstGeom prst="rect">
            <a:avLst/>
          </a:prstGeom>
          <a:noFill/>
        </p:spPr>
        <p:txBody>
          <a:bodyPr wrap="none" rtlCol="0">
            <a:spAutoFit/>
          </a:bodyPr>
          <a:lstStyle/>
          <a:p>
            <a:pPr marL="0" marR="0" lvl="0" indent="0" algn="ct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30 %</a:t>
            </a:r>
          </a:p>
        </p:txBody>
      </p:sp>
      <p:sp>
        <p:nvSpPr>
          <p:cNvPr id="88" name="TextBox 44">
            <a:extLst>
              <a:ext uri="{FF2B5EF4-FFF2-40B4-BE49-F238E27FC236}">
                <a16:creationId xmlns:a16="http://schemas.microsoft.com/office/drawing/2014/main" id="{AE5C2727-6CBF-E6EB-C7BF-AF0EEC4F49F5}"/>
              </a:ext>
            </a:extLst>
          </p:cNvPr>
          <p:cNvSpPr txBox="1"/>
          <p:nvPr/>
        </p:nvSpPr>
        <p:spPr>
          <a:xfrm>
            <a:off x="7023892" y="1032967"/>
            <a:ext cx="447559" cy="230832"/>
          </a:xfrm>
          <a:prstGeom prst="rect">
            <a:avLst/>
          </a:prstGeom>
          <a:noFill/>
        </p:spPr>
        <p:txBody>
          <a:bodyPr wrap="none" rtlCol="0">
            <a:spAutoFit/>
          </a:bodyPr>
          <a:lstStyle/>
          <a:p>
            <a:pPr marL="0" marR="0" lvl="0" indent="0" algn="ctr" defTabSz="914354"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404040"/>
                </a:solidFill>
                <a:effectLst/>
                <a:uLnTx/>
                <a:uFillTx/>
                <a:latin typeface="Arial"/>
                <a:ea typeface="Arial"/>
                <a:cs typeface="Arial"/>
              </a:rPr>
              <a:t>55 %</a:t>
            </a:r>
          </a:p>
        </p:txBody>
      </p:sp>
    </p:spTree>
    <p:extLst>
      <p:ext uri="{BB962C8B-B14F-4D97-AF65-F5344CB8AC3E}">
        <p14:creationId xmlns:p14="http://schemas.microsoft.com/office/powerpoint/2010/main" val="46998432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C575B30F-CAC6-BF59-FBBE-ACCEB08082AF}"/>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22CC30B3-A928-5974-4882-EAB389D1C881}"/>
              </a:ext>
            </a:extLst>
          </p:cNvPr>
          <p:cNvSpPr txBox="1">
            <a:spLocks/>
          </p:cNvSpPr>
          <p:nvPr/>
        </p:nvSpPr>
        <p:spPr>
          <a:xfrm>
            <a:off x="309030"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Psychosoziale Unterstützung ist ein Schlüsselelement bei der Behandlung von T1D im Frühstadium</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524F0825-A29A-F192-2435-C57D390AD1FF}"/>
              </a:ext>
            </a:extLst>
          </p:cNvPr>
          <p:cNvSpPr txBox="1">
            <a:spLocks/>
          </p:cNvSpPr>
          <p:nvPr/>
        </p:nvSpPr>
        <p:spPr>
          <a:xfrm>
            <a:off x="415922" y="4770634"/>
            <a:ext cx="8368510"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 Singulärer oder multipler IAk-positiver Status.</a:t>
            </a: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IAk: Inselautoantikörper; T1D: Typ-1-Diabetes.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e-DE" sz="600" i="0" u="none" strike="noStrike" kern="1200" cap="none" spc="0" normalizeH="0" baseline="0" noProof="0">
                <a:ln>
                  <a:noFill/>
                </a:ln>
                <a:solidFill>
                  <a:srgbClr val="404040"/>
                </a:solidFill>
                <a:effectLst/>
                <a:uLnTx/>
                <a:uFillTx/>
                <a:latin typeface="+mn-lt"/>
                <a:ea typeface="Arial"/>
                <a:cs typeface="Arial"/>
              </a:rPr>
              <a:t>Phillip M </a:t>
            </a:r>
            <a:r>
              <a:rPr kumimoji="0" lang="de-DE" sz="60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i="0" u="none" strike="noStrike" kern="1200" cap="none" spc="0" normalizeH="0" baseline="0" noProof="0">
                <a:ln>
                  <a:noFill/>
                </a:ln>
                <a:solidFill>
                  <a:srgbClr val="404040"/>
                </a:solidFill>
                <a:effectLst/>
                <a:uLnTx/>
                <a:uFillTx/>
                <a:latin typeface="+mn-lt"/>
                <a:ea typeface="Arial"/>
                <a:cs typeface="Arial"/>
              </a:rPr>
              <a:t>2024; 47: 1276–98. </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sp>
        <p:nvSpPr>
          <p:cNvPr id="7" name="TextBox 19">
            <a:extLst>
              <a:ext uri="{FF2B5EF4-FFF2-40B4-BE49-F238E27FC236}">
                <a16:creationId xmlns:a16="http://schemas.microsoft.com/office/drawing/2014/main" id="{DCA13EF9-BA2D-06D2-DB90-06818C79B2F3}"/>
              </a:ext>
            </a:extLst>
          </p:cNvPr>
          <p:cNvSpPr txBox="1"/>
          <p:nvPr/>
        </p:nvSpPr>
        <p:spPr>
          <a:xfrm>
            <a:off x="362665" y="1339620"/>
            <a:ext cx="8421767" cy="621000"/>
          </a:xfrm>
          <a:prstGeom prst="roundRect">
            <a:avLst/>
          </a:prstGeom>
          <a:solidFill>
            <a:srgbClr val="119693">
              <a:lumMod val="20000"/>
              <a:lumOff val="80000"/>
            </a:srgbClr>
          </a:solidFill>
          <a:ln w="19050">
            <a:noFill/>
          </a:ln>
        </p:spPr>
        <p:txBody>
          <a:bodyPr wrap="square" lIns="135000" tIns="40500" rIns="135000" bIns="27000" anchor="ctr" anchorCtr="0">
            <a:noAutofit/>
          </a:bodyPr>
          <a:lstStyle/>
          <a:p>
            <a:pPr lvl="0" algn="ctr" defTabSz="685800">
              <a:lnSpc>
                <a:spcPct val="90000"/>
              </a:lnSpc>
              <a:defRPr/>
            </a:pPr>
            <a:r>
              <a:rPr kumimoji="0" lang="en-US" sz="1200" b="0" i="0" u="none" strike="noStrike" kern="0" cap="none" spc="-15" normalizeH="0" baseline="0" noProof="0" err="1">
                <a:ln>
                  <a:noFill/>
                </a:ln>
                <a:solidFill>
                  <a:srgbClr val="030F3B"/>
                </a:solidFill>
                <a:effectLst/>
                <a:uLnTx/>
                <a:uFillTx/>
              </a:rPr>
              <a:t>Medizinisches</a:t>
            </a:r>
            <a:r>
              <a:rPr kumimoji="0" lang="en-US" sz="1200" b="0" i="0" u="none" strike="noStrike" kern="0" cap="none" spc="-15" normalizeH="0" baseline="0" noProof="0">
                <a:ln>
                  <a:noFill/>
                </a:ln>
                <a:solidFill>
                  <a:srgbClr val="030F3B"/>
                </a:solidFill>
                <a:effectLst/>
                <a:uLnTx/>
                <a:uFillTx/>
              </a:rPr>
              <a:t> </a:t>
            </a:r>
            <a:r>
              <a:rPr kumimoji="0" lang="en-US" sz="1200" b="0" i="0" u="none" strike="noStrike" kern="0" cap="none" spc="-15" normalizeH="0" baseline="0" noProof="0" err="1">
                <a:ln>
                  <a:noFill/>
                </a:ln>
                <a:solidFill>
                  <a:srgbClr val="030F3B"/>
                </a:solidFill>
                <a:effectLst/>
                <a:uLnTx/>
                <a:uFillTx/>
              </a:rPr>
              <a:t>Fachpersonal</a:t>
            </a:r>
            <a:r>
              <a:rPr kumimoji="0" lang="en-US" sz="1200" b="0" i="0" u="none" strike="noStrike" kern="0" cap="none" spc="-15" normalizeH="0" baseline="0" noProof="0">
                <a:ln>
                  <a:noFill/>
                </a:ln>
                <a:solidFill>
                  <a:srgbClr val="030F3B"/>
                </a:solidFill>
                <a:effectLst/>
                <a:uLnTx/>
                <a:uFillTx/>
              </a:rPr>
              <a:t> </a:t>
            </a:r>
            <a:r>
              <a:rPr kumimoji="0" lang="en-US" sz="1200" b="0" i="0" u="none" strike="noStrike" kern="0" cap="none" spc="-15" normalizeH="0" baseline="0" noProof="0" err="1">
                <a:ln>
                  <a:noFill/>
                </a:ln>
                <a:solidFill>
                  <a:srgbClr val="030F3B"/>
                </a:solidFill>
                <a:effectLst/>
                <a:uLnTx/>
                <a:uFillTx/>
              </a:rPr>
              <a:t>sollte</a:t>
            </a:r>
            <a:r>
              <a:rPr kumimoji="0" lang="en-US" sz="1200" b="0" i="0" u="none" strike="noStrike" kern="0" cap="none" spc="-15" normalizeH="0" baseline="0" noProof="0">
                <a:ln>
                  <a:noFill/>
                </a:ln>
                <a:solidFill>
                  <a:srgbClr val="030F3B"/>
                </a:solidFill>
                <a:effectLst/>
                <a:uLnTx/>
                <a:uFillTx/>
              </a:rPr>
              <a:t> </a:t>
            </a:r>
            <a:r>
              <a:rPr lang="en-US" sz="1200" kern="0" spc="-15" noProof="0" err="1">
                <a:solidFill>
                  <a:srgbClr val="030F3B"/>
                </a:solidFill>
              </a:rPr>
              <a:t>Personen</a:t>
            </a:r>
            <a:r>
              <a:rPr lang="en-US" sz="1200" kern="0" spc="-15" noProof="0">
                <a:solidFill>
                  <a:srgbClr val="030F3B"/>
                </a:solidFill>
              </a:rPr>
              <a:t>, die </a:t>
            </a:r>
            <a:r>
              <a:rPr lang="en-US" sz="1200" kern="0" spc="-15" noProof="0" err="1">
                <a:solidFill>
                  <a:srgbClr val="030F3B"/>
                </a:solidFill>
              </a:rPr>
              <a:t>positiv</a:t>
            </a:r>
            <a:r>
              <a:rPr lang="en-US" sz="1200" kern="0" spc="-15" noProof="0">
                <a:solidFill>
                  <a:srgbClr val="030F3B"/>
                </a:solidFill>
              </a:rPr>
              <a:t> auf </a:t>
            </a:r>
            <a:r>
              <a:rPr lang="en-US" sz="1200" kern="0" spc="-15" noProof="0" err="1">
                <a:solidFill>
                  <a:srgbClr val="030F3B"/>
                </a:solidFill>
              </a:rPr>
              <a:t>IAk</a:t>
            </a:r>
            <a:r>
              <a:rPr lang="en-US" sz="1200" kern="0" spc="-15" noProof="0">
                <a:solidFill>
                  <a:srgbClr val="030F3B"/>
                </a:solidFill>
              </a:rPr>
              <a:t>* </a:t>
            </a:r>
            <a:r>
              <a:rPr lang="en-US" sz="1200" kern="0" spc="-15" noProof="0" err="1">
                <a:solidFill>
                  <a:srgbClr val="030F3B"/>
                </a:solidFill>
              </a:rPr>
              <a:t>getestet</a:t>
            </a:r>
            <a:r>
              <a:rPr lang="en-US" sz="1200" kern="0" spc="-15" noProof="0">
                <a:solidFill>
                  <a:srgbClr val="030F3B"/>
                </a:solidFill>
              </a:rPr>
              <a:t> </a:t>
            </a:r>
            <a:r>
              <a:rPr lang="en-US" sz="1200" kern="0" spc="-15" noProof="0" err="1">
                <a:solidFill>
                  <a:srgbClr val="030F3B"/>
                </a:solidFill>
              </a:rPr>
              <a:t>wurden</a:t>
            </a:r>
            <a:r>
              <a:rPr lang="en-US" sz="1200" kern="0" spc="-15" noProof="0">
                <a:solidFill>
                  <a:srgbClr val="030F3B"/>
                </a:solidFill>
              </a:rPr>
              <a:t>, </a:t>
            </a:r>
          </a:p>
          <a:p>
            <a:pPr lvl="0" algn="ctr" defTabSz="685800">
              <a:lnSpc>
                <a:spcPct val="90000"/>
              </a:lnSpc>
              <a:defRPr/>
            </a:pPr>
            <a:r>
              <a:rPr lang="en-US" sz="1200" kern="0" spc="-15" noProof="0" err="1">
                <a:solidFill>
                  <a:srgbClr val="030F3B"/>
                </a:solidFill>
              </a:rPr>
              <a:t>nach</a:t>
            </a:r>
            <a:r>
              <a:rPr lang="en-US" sz="1200" kern="0" spc="-15" noProof="0">
                <a:solidFill>
                  <a:srgbClr val="030F3B"/>
                </a:solidFill>
              </a:rPr>
              <a:t> </a:t>
            </a:r>
            <a:r>
              <a:rPr lang="en-US" sz="1400" b="1" kern="0" spc="-15" noProof="0" err="1">
                <a:solidFill>
                  <a:srgbClr val="030F3B"/>
                </a:solidFill>
              </a:rPr>
              <a:t>ihren</a:t>
            </a:r>
            <a:r>
              <a:rPr lang="en-US" sz="1400" b="1" kern="0" spc="-15" noProof="0">
                <a:solidFill>
                  <a:srgbClr val="030F3B"/>
                </a:solidFill>
              </a:rPr>
              <a:t> </a:t>
            </a:r>
            <a:r>
              <a:rPr lang="en-US" sz="1400" b="1" kern="0" spc="-15" noProof="0" err="1">
                <a:solidFill>
                  <a:srgbClr val="030F3B"/>
                </a:solidFill>
              </a:rPr>
              <a:t>Gefühlen</a:t>
            </a:r>
            <a:r>
              <a:rPr lang="en-US" sz="1400" b="1" kern="0" spc="-15" noProof="0">
                <a:solidFill>
                  <a:srgbClr val="030F3B"/>
                </a:solidFill>
              </a:rPr>
              <a:t> </a:t>
            </a:r>
            <a:r>
              <a:rPr lang="en-US" sz="1200" kern="0" spc="-15" noProof="0" err="1">
                <a:solidFill>
                  <a:srgbClr val="030F3B"/>
                </a:solidFill>
              </a:rPr>
              <a:t>fragen</a:t>
            </a:r>
            <a:r>
              <a:rPr lang="en-US" sz="1200" kern="0" spc="-15" noProof="0">
                <a:solidFill>
                  <a:srgbClr val="030F3B"/>
                </a:solidFill>
              </a:rPr>
              <a:t> </a:t>
            </a:r>
            <a:r>
              <a:rPr kumimoji="0" lang="en-US" sz="1200" b="0" i="0" u="none" strike="noStrike" kern="0" cap="none" spc="-15" normalizeH="0" baseline="30000" noProof="0">
                <a:ln>
                  <a:noFill/>
                </a:ln>
                <a:solidFill>
                  <a:srgbClr val="030F3B"/>
                </a:solidFill>
                <a:effectLst/>
                <a:uLnTx/>
                <a:uFillTx/>
              </a:rPr>
              <a:t>1</a:t>
            </a:r>
            <a:endParaRPr kumimoji="0" lang="en-US" sz="1200" b="1" i="0" u="none" strike="noStrike" kern="0" cap="none" spc="-15" normalizeH="0" baseline="30000" noProof="0">
              <a:ln>
                <a:noFill/>
              </a:ln>
              <a:solidFill>
                <a:srgbClr val="030F3B"/>
              </a:solidFill>
              <a:effectLst/>
              <a:uLnTx/>
              <a:uFillTx/>
            </a:endParaRPr>
          </a:p>
        </p:txBody>
      </p:sp>
      <p:sp>
        <p:nvSpPr>
          <p:cNvPr id="8" name="TextBox 21">
            <a:extLst>
              <a:ext uri="{FF2B5EF4-FFF2-40B4-BE49-F238E27FC236}">
                <a16:creationId xmlns:a16="http://schemas.microsoft.com/office/drawing/2014/main" id="{099E93C8-D15B-4079-C0F4-FACAD10BABEA}"/>
              </a:ext>
            </a:extLst>
          </p:cNvPr>
          <p:cNvSpPr txBox="1"/>
          <p:nvPr/>
        </p:nvSpPr>
        <p:spPr>
          <a:xfrm>
            <a:off x="362665" y="2787647"/>
            <a:ext cx="8421767" cy="621000"/>
          </a:xfrm>
          <a:prstGeom prst="roundRect">
            <a:avLst/>
          </a:prstGeom>
          <a:solidFill>
            <a:srgbClr val="00CCC7"/>
          </a:solidFill>
          <a:ln w="19050">
            <a:noFill/>
          </a:ln>
        </p:spPr>
        <p:txBody>
          <a:bodyPr wrap="square" lIns="135000" tIns="40500" rIns="135000" bIns="27000" anchor="ctr" anchorCtr="0">
            <a:noAutofit/>
          </a:bodyPr>
          <a:lstStyle/>
          <a:p>
            <a:pPr algn="ctr" defTabSz="685800">
              <a:lnSpc>
                <a:spcPct val="90000"/>
              </a:lnSpc>
              <a:defRPr/>
            </a:pPr>
            <a:r>
              <a:rPr lang="de-DE" sz="1200">
                <a:solidFill>
                  <a:srgbClr val="FFFFFF"/>
                </a:solidFill>
              </a:rPr>
              <a:t>Bei jedem Kontrollbesuch sollte nachgefragt werden, wie der </a:t>
            </a:r>
            <a:r>
              <a:rPr lang="de-DE" sz="1400" b="1">
                <a:solidFill>
                  <a:srgbClr val="FFFFFF"/>
                </a:solidFill>
              </a:rPr>
              <a:t>aktuelle Betreuungsbedarf </a:t>
            </a:r>
            <a:r>
              <a:rPr lang="de-DE" sz="1200">
                <a:solidFill>
                  <a:srgbClr val="FFFFFF"/>
                </a:solidFill>
              </a:rPr>
              <a:t>aussieht, insbesondere in Bezug auf die </a:t>
            </a:r>
            <a:r>
              <a:rPr lang="de-DE" sz="1400" b="1">
                <a:solidFill>
                  <a:srgbClr val="FFFFFF"/>
                </a:solidFill>
              </a:rPr>
              <a:t>Bewältigung der Situation</a:t>
            </a:r>
            <a:r>
              <a:rPr lang="en-US" sz="1200" baseline="30000">
                <a:solidFill>
                  <a:srgbClr val="FFFFFF"/>
                </a:solidFill>
              </a:rPr>
              <a:t>1</a:t>
            </a:r>
            <a:endParaRPr lang="en-US" sz="1200" b="1" baseline="30000">
              <a:solidFill>
                <a:srgbClr val="FFFFFF"/>
              </a:solidFill>
            </a:endParaRPr>
          </a:p>
        </p:txBody>
      </p:sp>
      <p:sp>
        <p:nvSpPr>
          <p:cNvPr id="17" name="TextBox 23">
            <a:extLst>
              <a:ext uri="{FF2B5EF4-FFF2-40B4-BE49-F238E27FC236}">
                <a16:creationId xmlns:a16="http://schemas.microsoft.com/office/drawing/2014/main" id="{CF607435-F677-2D32-E678-EC7C7D0D1C00}"/>
              </a:ext>
            </a:extLst>
          </p:cNvPr>
          <p:cNvSpPr txBox="1"/>
          <p:nvPr/>
        </p:nvSpPr>
        <p:spPr>
          <a:xfrm>
            <a:off x="362665" y="3511660"/>
            <a:ext cx="8421767" cy="621000"/>
          </a:xfrm>
          <a:prstGeom prst="roundRect">
            <a:avLst/>
          </a:prstGeom>
          <a:solidFill>
            <a:srgbClr val="119693"/>
          </a:solidFill>
          <a:ln w="19050">
            <a:noFill/>
          </a:ln>
        </p:spPr>
        <p:txBody>
          <a:bodyPr wrap="square" lIns="135000" tIns="40500" rIns="135000" bIns="27000" anchor="ctr" anchorCtr="0">
            <a:noAutofit/>
          </a:bodyPr>
          <a:lstStyle/>
          <a:p>
            <a:pPr lvl="0" algn="ctr" defTabSz="685800">
              <a:lnSpc>
                <a:spcPct val="90000"/>
              </a:lnSpc>
              <a:defRPr/>
            </a:pPr>
            <a:r>
              <a:rPr lang="de-DE" sz="1200" kern="0">
                <a:solidFill>
                  <a:srgbClr val="FFFFFF"/>
                </a:solidFill>
              </a:rPr>
              <a:t>Psychosoziale Betreuung sollte </a:t>
            </a:r>
            <a:r>
              <a:rPr lang="de-DE" sz="1400" b="1" kern="0">
                <a:solidFill>
                  <a:srgbClr val="FFFFFF"/>
                </a:solidFill>
              </a:rPr>
              <a:t>in routinemäßige Arztbesuche integriert </a:t>
            </a:r>
            <a:r>
              <a:rPr lang="de-DE" sz="1200" kern="0">
                <a:solidFill>
                  <a:srgbClr val="FFFFFF"/>
                </a:solidFill>
              </a:rPr>
              <a:t>werden und, wann immer möglich, von Anbietern mit einer speziellen Diabetesausbildung durchgeführt werden</a:t>
            </a:r>
            <a:r>
              <a:rPr kumimoji="0" lang="en-US" sz="1200" b="0" i="0" u="none" strike="noStrike" kern="0" cap="none" spc="0" normalizeH="0" baseline="30000" noProof="0">
                <a:ln>
                  <a:noFill/>
                </a:ln>
                <a:solidFill>
                  <a:srgbClr val="FFFFFF"/>
                </a:solidFill>
                <a:effectLst/>
                <a:uLnTx/>
                <a:uFillTx/>
              </a:rPr>
              <a:t>1</a:t>
            </a:r>
            <a:r>
              <a:rPr kumimoji="0" lang="en-US" sz="1200" b="0" i="0" u="none" strike="noStrike" kern="0" cap="none" spc="0" normalizeH="0" baseline="0" noProof="0">
                <a:ln>
                  <a:noFill/>
                </a:ln>
                <a:solidFill>
                  <a:srgbClr val="FFFFFF"/>
                </a:solidFill>
                <a:effectLst/>
                <a:uLnTx/>
                <a:uFillTx/>
              </a:rPr>
              <a:t> </a:t>
            </a:r>
            <a:endParaRPr kumimoji="0" lang="en-US" sz="1200" b="1" i="0" u="none" strike="noStrike" kern="0" cap="none" spc="0" normalizeH="0" baseline="0" noProof="0">
              <a:ln>
                <a:noFill/>
              </a:ln>
              <a:solidFill>
                <a:srgbClr val="FFFFFF"/>
              </a:solidFill>
              <a:effectLst/>
              <a:uLnTx/>
              <a:uFillTx/>
            </a:endParaRPr>
          </a:p>
        </p:txBody>
      </p:sp>
      <p:sp>
        <p:nvSpPr>
          <p:cNvPr id="18" name="TextBox 6">
            <a:extLst>
              <a:ext uri="{FF2B5EF4-FFF2-40B4-BE49-F238E27FC236}">
                <a16:creationId xmlns:a16="http://schemas.microsoft.com/office/drawing/2014/main" id="{654CD564-1264-5958-33F2-86C145B8E74B}"/>
              </a:ext>
            </a:extLst>
          </p:cNvPr>
          <p:cNvSpPr txBox="1"/>
          <p:nvPr/>
        </p:nvSpPr>
        <p:spPr>
          <a:xfrm>
            <a:off x="362665" y="2063633"/>
            <a:ext cx="8421767" cy="621000"/>
          </a:xfrm>
          <a:prstGeom prst="roundRect">
            <a:avLst/>
          </a:prstGeom>
          <a:solidFill>
            <a:srgbClr val="119693">
              <a:lumMod val="40000"/>
              <a:lumOff val="60000"/>
            </a:srgbClr>
          </a:solidFill>
          <a:ln w="19050">
            <a:noFill/>
          </a:ln>
        </p:spPr>
        <p:txBody>
          <a:bodyPr wrap="square" lIns="135000" tIns="40500" rIns="135000" bIns="27000" anchor="ctr" anchorCtr="0">
            <a:noAutofit/>
          </a:bodyPr>
          <a:lstStyle/>
          <a:p>
            <a:pPr marL="0" marR="0" lvl="0" indent="0" algn="ctr" defTabSz="685800" eaLnBrk="1" fontAlgn="auto" latinLnBrk="0" hangingPunct="1">
              <a:lnSpc>
                <a:spcPct val="90000"/>
              </a:lnSpc>
              <a:spcBef>
                <a:spcPts val="0"/>
              </a:spcBef>
              <a:spcAft>
                <a:spcPts val="0"/>
              </a:spcAft>
              <a:buClrTx/>
              <a:buSzTx/>
              <a:buFontTx/>
              <a:buNone/>
              <a:tabLst/>
              <a:defRPr/>
            </a:pPr>
            <a:r>
              <a:rPr kumimoji="0" lang="en-US" sz="1400" b="1" i="0" u="none" strike="noStrike" kern="0" cap="none" spc="0" normalizeH="0" baseline="0" noProof="0" err="1">
                <a:ln>
                  <a:noFill/>
                </a:ln>
                <a:solidFill>
                  <a:srgbClr val="030F3B"/>
                </a:solidFill>
                <a:effectLst/>
                <a:uLnTx/>
                <a:uFillTx/>
              </a:rPr>
              <a:t>Emotionale</a:t>
            </a:r>
            <a:r>
              <a:rPr kumimoji="0" lang="en-US" sz="1400" b="1" i="0" u="none" strike="noStrike" kern="0" cap="none" spc="0" normalizeH="0" baseline="0" noProof="0">
                <a:ln>
                  <a:noFill/>
                </a:ln>
                <a:solidFill>
                  <a:srgbClr val="030F3B"/>
                </a:solidFill>
                <a:effectLst/>
                <a:uLnTx/>
                <a:uFillTx/>
              </a:rPr>
              <a:t>, </a:t>
            </a:r>
            <a:r>
              <a:rPr kumimoji="0" lang="en-US" sz="1400" b="1" i="0" u="none" strike="noStrike" kern="0" cap="none" spc="0" normalizeH="0" baseline="0" noProof="0" err="1">
                <a:ln>
                  <a:noFill/>
                </a:ln>
                <a:solidFill>
                  <a:srgbClr val="030F3B"/>
                </a:solidFill>
                <a:effectLst/>
                <a:uLnTx/>
                <a:uFillTx/>
              </a:rPr>
              <a:t>kognitive</a:t>
            </a:r>
            <a:r>
              <a:rPr kumimoji="0" lang="en-US" sz="1400" b="1" i="0" u="none" strike="noStrike" kern="0" cap="none" spc="0" normalizeH="0" baseline="0" noProof="0">
                <a:ln>
                  <a:noFill/>
                </a:ln>
                <a:solidFill>
                  <a:srgbClr val="030F3B"/>
                </a:solidFill>
                <a:effectLst/>
                <a:uLnTx/>
                <a:uFillTx/>
              </a:rPr>
              <a:t> und </a:t>
            </a:r>
            <a:r>
              <a:rPr kumimoji="0" lang="en-US" sz="1400" b="1" i="0" u="none" strike="noStrike" kern="0" cap="none" spc="0" normalizeH="0" baseline="0" noProof="0" err="1">
                <a:ln>
                  <a:noFill/>
                </a:ln>
                <a:solidFill>
                  <a:srgbClr val="030F3B"/>
                </a:solidFill>
                <a:effectLst/>
                <a:uLnTx/>
                <a:uFillTx/>
              </a:rPr>
              <a:t>Verhaltenskompetenzen</a:t>
            </a:r>
            <a:br>
              <a:rPr kumimoji="0" lang="en-US" sz="1200" b="1" i="0" u="none" strike="noStrike" kern="0" cap="none" spc="0" normalizeH="0" baseline="0" noProof="0">
                <a:ln>
                  <a:noFill/>
                </a:ln>
                <a:solidFill>
                  <a:srgbClr val="030F3B"/>
                </a:solidFill>
                <a:effectLst/>
                <a:uLnTx/>
                <a:uFillTx/>
              </a:rPr>
            </a:br>
            <a:r>
              <a:rPr kumimoji="0" lang="en-US" sz="1200" b="0" i="0" u="none" strike="noStrike" kern="0" cap="none" spc="0" normalizeH="0" baseline="0" noProof="0" err="1">
                <a:ln>
                  <a:noFill/>
                </a:ln>
                <a:solidFill>
                  <a:srgbClr val="030F3B"/>
                </a:solidFill>
                <a:effectLst/>
                <a:uLnTx/>
                <a:uFillTx/>
              </a:rPr>
              <a:t>sollten</a:t>
            </a:r>
            <a:r>
              <a:rPr kumimoji="0" lang="en-US" sz="1200" b="0" i="0" u="none" strike="noStrike" kern="0" cap="none" spc="0" normalizeH="0" baseline="0" noProof="0">
                <a:ln>
                  <a:noFill/>
                </a:ln>
                <a:solidFill>
                  <a:srgbClr val="030F3B"/>
                </a:solidFill>
                <a:effectLst/>
                <a:uLnTx/>
                <a:uFillTx/>
              </a:rPr>
              <a:t> </a:t>
            </a:r>
            <a:r>
              <a:rPr kumimoji="0" lang="en-US" sz="1200" b="0" i="0" u="none" strike="noStrike" kern="0" cap="none" spc="0" normalizeH="0" baseline="0" noProof="0" err="1">
                <a:ln>
                  <a:noFill/>
                </a:ln>
                <a:solidFill>
                  <a:srgbClr val="030F3B"/>
                </a:solidFill>
                <a:effectLst/>
                <a:uLnTx/>
                <a:uFillTx/>
              </a:rPr>
              <a:t>bei</a:t>
            </a:r>
            <a:r>
              <a:rPr kumimoji="0" lang="en-US" sz="1200" b="0" i="0" u="none" strike="noStrike" kern="0" cap="none" spc="0" normalizeH="0" baseline="0" noProof="0">
                <a:ln>
                  <a:noFill/>
                </a:ln>
                <a:solidFill>
                  <a:srgbClr val="030F3B"/>
                </a:solidFill>
                <a:effectLst/>
                <a:uLnTx/>
                <a:uFillTx/>
              </a:rPr>
              <a:t> </a:t>
            </a:r>
            <a:r>
              <a:rPr kumimoji="0" lang="en-US" sz="1200" b="0" i="0" u="none" strike="noStrike" kern="0" cap="none" spc="0" normalizeH="0" baseline="0" noProof="0" err="1">
                <a:ln>
                  <a:noFill/>
                </a:ln>
                <a:solidFill>
                  <a:srgbClr val="030F3B"/>
                </a:solidFill>
                <a:effectLst/>
                <a:uLnTx/>
                <a:uFillTx/>
              </a:rPr>
              <a:t>Erwachsenen</a:t>
            </a:r>
            <a:r>
              <a:rPr kumimoji="0" lang="en-US" sz="1200" b="0" i="0" u="none" strike="noStrike" kern="0" cap="none" spc="0" normalizeH="0" baseline="0" noProof="0">
                <a:ln>
                  <a:noFill/>
                </a:ln>
                <a:solidFill>
                  <a:srgbClr val="030F3B"/>
                </a:solidFill>
                <a:effectLst/>
                <a:uLnTx/>
                <a:uFillTx/>
              </a:rPr>
              <a:t> </a:t>
            </a:r>
            <a:r>
              <a:rPr kumimoji="0" lang="en-US" sz="1200" b="0" i="0" u="none" strike="noStrike" kern="0" cap="none" spc="0" normalizeH="0" baseline="0" noProof="0" err="1">
                <a:ln>
                  <a:noFill/>
                </a:ln>
                <a:solidFill>
                  <a:srgbClr val="030F3B"/>
                </a:solidFill>
                <a:effectLst/>
                <a:uLnTx/>
                <a:uFillTx/>
              </a:rPr>
              <a:t>mit</a:t>
            </a:r>
            <a:r>
              <a:rPr kumimoji="0" lang="en-US" sz="1200" b="0" i="0" u="none" strike="noStrike" kern="0" cap="none" spc="0" normalizeH="0" baseline="0" noProof="0">
                <a:ln>
                  <a:noFill/>
                </a:ln>
                <a:solidFill>
                  <a:srgbClr val="030F3B"/>
                </a:solidFill>
                <a:effectLst/>
                <a:uLnTx/>
                <a:uFillTx/>
              </a:rPr>
              <a:t> positive </a:t>
            </a:r>
            <a:r>
              <a:rPr kumimoji="0" lang="en-US" sz="1200" b="0" i="0" u="none" strike="noStrike" kern="0" cap="none" spc="0" normalizeH="0" baseline="0" noProof="0" err="1">
                <a:ln>
                  <a:noFill/>
                </a:ln>
                <a:solidFill>
                  <a:srgbClr val="030F3B"/>
                </a:solidFill>
                <a:effectLst/>
                <a:uLnTx/>
                <a:uFillTx/>
              </a:rPr>
              <a:t>IAk</a:t>
            </a:r>
            <a:r>
              <a:rPr kumimoji="0" lang="en-US" sz="1200" b="0" i="0" u="none" strike="noStrike" kern="0" cap="none" spc="0" normalizeH="0" baseline="0" noProof="0">
                <a:ln>
                  <a:noFill/>
                </a:ln>
                <a:solidFill>
                  <a:srgbClr val="030F3B"/>
                </a:solidFill>
                <a:effectLst/>
                <a:uLnTx/>
                <a:uFillTx/>
              </a:rPr>
              <a:t>-Status* </a:t>
            </a:r>
            <a:r>
              <a:rPr kumimoji="0" lang="en-US" sz="1200" b="0" i="0" u="none" strike="noStrike" kern="0" cap="none" spc="0" normalizeH="0" baseline="0" noProof="0" err="1">
                <a:ln>
                  <a:noFill/>
                </a:ln>
                <a:solidFill>
                  <a:srgbClr val="030F3B"/>
                </a:solidFill>
                <a:effectLst/>
                <a:uLnTx/>
                <a:uFillTx/>
              </a:rPr>
              <a:t>bewertet</a:t>
            </a:r>
            <a:r>
              <a:rPr kumimoji="0" lang="en-US" sz="1200" b="0" i="0" u="none" strike="noStrike" kern="0" cap="none" spc="0" normalizeH="0" noProof="0">
                <a:ln>
                  <a:noFill/>
                </a:ln>
                <a:solidFill>
                  <a:srgbClr val="030F3B"/>
                </a:solidFill>
                <a:effectLst/>
                <a:uLnTx/>
                <a:uFillTx/>
              </a:rPr>
              <a:t> </a:t>
            </a:r>
            <a:r>
              <a:rPr kumimoji="0" lang="en-US" sz="1200" b="0" i="0" u="none" strike="noStrike" kern="0" cap="none" spc="0" normalizeH="0" noProof="0" err="1">
                <a:ln>
                  <a:noFill/>
                </a:ln>
                <a:solidFill>
                  <a:srgbClr val="030F3B"/>
                </a:solidFill>
                <a:effectLst/>
                <a:uLnTx/>
                <a:uFillTx/>
              </a:rPr>
              <a:t>werden</a:t>
            </a:r>
            <a:r>
              <a:rPr kumimoji="0" lang="en-US" sz="1200" b="0" i="0" u="none" strike="noStrike" kern="0" cap="none" spc="0" normalizeH="0" baseline="0" noProof="0">
                <a:ln>
                  <a:noFill/>
                </a:ln>
                <a:solidFill>
                  <a:srgbClr val="030F3B"/>
                </a:solidFill>
                <a:effectLst/>
                <a:uLnTx/>
                <a:uFillTx/>
              </a:rPr>
              <a:t>​</a:t>
            </a:r>
            <a:r>
              <a:rPr kumimoji="0" lang="en-US" sz="1200" b="0" i="0" u="none" strike="noStrike" kern="0" cap="none" spc="0" normalizeH="0" baseline="30000" noProof="0">
                <a:ln>
                  <a:noFill/>
                </a:ln>
                <a:solidFill>
                  <a:srgbClr val="030F3B"/>
                </a:solidFill>
                <a:effectLst/>
                <a:uLnTx/>
                <a:uFillTx/>
              </a:rPr>
              <a:t>1</a:t>
            </a:r>
            <a:endParaRPr kumimoji="0" lang="en-US" sz="1200" b="0" i="0" u="none" strike="noStrike" kern="0" cap="none" spc="0" normalizeH="0" baseline="0" noProof="0">
              <a:ln>
                <a:noFill/>
              </a:ln>
              <a:solidFill>
                <a:srgbClr val="030F3B"/>
              </a:solidFill>
              <a:effectLst/>
              <a:uLnTx/>
              <a:uFillTx/>
            </a:endParaRPr>
          </a:p>
        </p:txBody>
      </p:sp>
    </p:spTree>
    <p:extLst>
      <p:ext uri="{BB962C8B-B14F-4D97-AF65-F5344CB8AC3E}">
        <p14:creationId xmlns:p14="http://schemas.microsoft.com/office/powerpoint/2010/main" val="18808695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fade">
                                      <p:cBhvr>
                                        <p:cTn id="14" dur="1000"/>
                                        <p:tgtEl>
                                          <p:spTgt spid="18"/>
                                        </p:tgtEl>
                                      </p:cBhvr>
                                    </p:animEffect>
                                    <p:anim calcmode="lin" valueType="num">
                                      <p:cBhvr>
                                        <p:cTn id="15" dur="1000" fill="hold"/>
                                        <p:tgtEl>
                                          <p:spTgt spid="18"/>
                                        </p:tgtEl>
                                        <p:attrNameLst>
                                          <p:attrName>ppt_x</p:attrName>
                                        </p:attrNameLst>
                                      </p:cBhvr>
                                      <p:tavLst>
                                        <p:tav tm="0">
                                          <p:val>
                                            <p:strVal val="#ppt_x"/>
                                          </p:val>
                                        </p:tav>
                                        <p:tav tm="100000">
                                          <p:val>
                                            <p:strVal val="#ppt_x"/>
                                          </p:val>
                                        </p:tav>
                                      </p:tavLst>
                                    </p:anim>
                                    <p:anim calcmode="lin" valueType="num">
                                      <p:cBhvr>
                                        <p:cTn id="16"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 calcmode="lin" valueType="num">
                                      <p:cBhvr>
                                        <p:cTn id="22" dur="1000" fill="hold"/>
                                        <p:tgtEl>
                                          <p:spTgt spid="8"/>
                                        </p:tgtEl>
                                        <p:attrNameLst>
                                          <p:attrName>ppt_x</p:attrName>
                                        </p:attrNameLst>
                                      </p:cBhvr>
                                      <p:tavLst>
                                        <p:tav tm="0">
                                          <p:val>
                                            <p:strVal val="#ppt_x"/>
                                          </p:val>
                                        </p:tav>
                                        <p:tav tm="100000">
                                          <p:val>
                                            <p:strVal val="#ppt_x"/>
                                          </p:val>
                                        </p:tav>
                                      </p:tavLst>
                                    </p:anim>
                                    <p:anim calcmode="lin" valueType="num">
                                      <p:cBhvr>
                                        <p:cTn id="2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17"/>
                                        </p:tgtEl>
                                        <p:attrNameLst>
                                          <p:attrName>style.visibility</p:attrName>
                                        </p:attrNameLst>
                                      </p:cBhvr>
                                      <p:to>
                                        <p:strVal val="visible"/>
                                      </p:to>
                                    </p:set>
                                    <p:animEffect transition="in" filter="fade">
                                      <p:cBhvr>
                                        <p:cTn id="28" dur="1000"/>
                                        <p:tgtEl>
                                          <p:spTgt spid="17"/>
                                        </p:tgtEl>
                                      </p:cBhvr>
                                    </p:animEffect>
                                    <p:anim calcmode="lin" valueType="num">
                                      <p:cBhvr>
                                        <p:cTn id="29" dur="1000" fill="hold"/>
                                        <p:tgtEl>
                                          <p:spTgt spid="17"/>
                                        </p:tgtEl>
                                        <p:attrNameLst>
                                          <p:attrName>ppt_x</p:attrName>
                                        </p:attrNameLst>
                                      </p:cBhvr>
                                      <p:tavLst>
                                        <p:tav tm="0">
                                          <p:val>
                                            <p:strVal val="#ppt_x"/>
                                          </p:val>
                                        </p:tav>
                                        <p:tav tm="100000">
                                          <p:val>
                                            <p:strVal val="#ppt_x"/>
                                          </p:val>
                                        </p:tav>
                                      </p:tavLst>
                                    </p:anim>
                                    <p:anim calcmode="lin" valueType="num">
                                      <p:cBhvr>
                                        <p:cTn id="30"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7" grpId="0" animBg="1"/>
      <p:bldP spid="18" grpId="0" animBg="1"/>
    </p:bld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7AA673F-1A50-B471-EACB-4382F5FCA20B}"/>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07DF7AE3-8F8B-8499-0DE8-8BBA8731CAEC}"/>
              </a:ext>
            </a:extLst>
          </p:cNvPr>
          <p:cNvSpPr txBox="1">
            <a:spLocks/>
          </p:cNvSpPr>
          <p:nvPr/>
        </p:nvSpPr>
        <p:spPr>
          <a:xfrm>
            <a:off x="309030"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Psychosoziale Unterstützung ist ein Schlüsselelement bei der Behandlung von T1D im Frühstadium</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BF9D9683-8126-F026-9EDE-76BAA2EEC22B}"/>
              </a:ext>
            </a:extLst>
          </p:cNvPr>
          <p:cNvSpPr txBox="1">
            <a:spLocks/>
          </p:cNvSpPr>
          <p:nvPr/>
        </p:nvSpPr>
        <p:spPr>
          <a:xfrm>
            <a:off x="415922" y="4770634"/>
            <a:ext cx="8370056"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T1D: Typ-1-Diabetes.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e-DE" sz="600" i="0" u="none" strike="noStrike" kern="1200" cap="none" spc="0" normalizeH="0" baseline="0" noProof="0">
                <a:ln>
                  <a:noFill/>
                </a:ln>
                <a:solidFill>
                  <a:srgbClr val="404040"/>
                </a:solidFill>
                <a:effectLst/>
                <a:uLnTx/>
                <a:uFillTx/>
                <a:latin typeface="+mn-lt"/>
                <a:ea typeface="Arial"/>
                <a:cs typeface="Arial"/>
              </a:rPr>
              <a:t>Phillip M </a:t>
            </a:r>
            <a:r>
              <a:rPr kumimoji="0" lang="de-DE" sz="60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i="0" u="none" strike="noStrike" kern="1200" cap="none" spc="0" normalizeH="0" baseline="0" noProof="0">
                <a:ln>
                  <a:noFill/>
                </a:ln>
                <a:solidFill>
                  <a:srgbClr val="404040"/>
                </a:solidFill>
                <a:effectLst/>
                <a:uLnTx/>
                <a:uFillTx/>
                <a:latin typeface="+mn-lt"/>
                <a:ea typeface="Arial"/>
                <a:cs typeface="Arial"/>
              </a:rPr>
              <a:t>2024; 47: 1276–98. </a:t>
            </a:r>
            <a:r>
              <a:rPr kumimoji="0" lang="de-DE" sz="600" b="1" i="0" u="none" strike="noStrike" kern="1200" cap="none" spc="0" normalizeH="0" baseline="0" noProof="0">
                <a:ln>
                  <a:noFill/>
                </a:ln>
                <a:solidFill>
                  <a:srgbClr val="404040"/>
                </a:solidFill>
                <a:effectLst/>
                <a:uLnTx/>
                <a:uFillTx/>
                <a:latin typeface="+mn-lt"/>
                <a:ea typeface="Arial"/>
                <a:cs typeface="Arial"/>
              </a:rPr>
              <a:t>2.</a:t>
            </a:r>
            <a:r>
              <a:rPr kumimoji="0" lang="de-DE" sz="600" i="0" u="none" strike="noStrike" kern="1200" cap="none" spc="0" normalizeH="0" baseline="0" noProof="0">
                <a:ln>
                  <a:noFill/>
                </a:ln>
                <a:solidFill>
                  <a:srgbClr val="404040"/>
                </a:solidFill>
                <a:effectLst/>
                <a:uLnTx/>
                <a:uFillTx/>
                <a:latin typeface="+mn-lt"/>
                <a:ea typeface="Arial"/>
                <a:cs typeface="Arial"/>
              </a:rPr>
              <a:t> Simmons KMW </a:t>
            </a:r>
            <a:r>
              <a:rPr kumimoji="0" lang="de-DE" sz="600" i="1" u="none" strike="noStrike" kern="1200" cap="none" spc="0" normalizeH="0" baseline="0" noProof="0">
                <a:ln>
                  <a:noFill/>
                </a:ln>
                <a:solidFill>
                  <a:srgbClr val="404040"/>
                </a:solidFill>
                <a:effectLst/>
                <a:uLnTx/>
                <a:uFillTx/>
                <a:latin typeface="+mn-lt"/>
                <a:ea typeface="Arial"/>
                <a:cs typeface="Arial"/>
              </a:rPr>
              <a:t>et al. Diabetes </a:t>
            </a:r>
            <a:r>
              <a:rPr kumimoji="0" lang="de-DE" sz="600" i="1" u="none" strike="noStrike" kern="1200" cap="none" spc="0" normalizeH="0" baseline="0" noProof="0" err="1">
                <a:ln>
                  <a:noFill/>
                </a:ln>
                <a:solidFill>
                  <a:srgbClr val="404040"/>
                </a:solidFill>
                <a:effectLst/>
                <a:uLnTx/>
                <a:uFillTx/>
                <a:latin typeface="+mn-lt"/>
                <a:ea typeface="Arial"/>
                <a:cs typeface="Arial"/>
              </a:rPr>
              <a:t>Technol</a:t>
            </a:r>
            <a:r>
              <a:rPr kumimoji="0" lang="de-DE" sz="600" i="1" u="none" strike="noStrike" kern="1200" cap="none" spc="0" normalizeH="0" baseline="0" noProof="0">
                <a:ln>
                  <a:noFill/>
                </a:ln>
                <a:solidFill>
                  <a:srgbClr val="404040"/>
                </a:solidFill>
                <a:effectLst/>
                <a:uLnTx/>
                <a:uFillTx/>
                <a:latin typeface="+mn-lt"/>
                <a:ea typeface="Arial"/>
                <a:cs typeface="Arial"/>
              </a:rPr>
              <a:t> </a:t>
            </a:r>
            <a:r>
              <a:rPr kumimoji="0" lang="de-DE" sz="600" i="1" u="none" strike="noStrike" kern="1200" cap="none" spc="0" normalizeH="0" baseline="0" noProof="0" err="1">
                <a:ln>
                  <a:noFill/>
                </a:ln>
                <a:solidFill>
                  <a:srgbClr val="404040"/>
                </a:solidFill>
                <a:effectLst/>
                <a:uLnTx/>
                <a:uFillTx/>
                <a:latin typeface="+mn-lt"/>
                <a:ea typeface="Arial"/>
                <a:cs typeface="Arial"/>
              </a:rPr>
              <a:t>Ther</a:t>
            </a:r>
            <a:r>
              <a:rPr kumimoji="0" lang="de-DE" sz="600" i="1" u="none" strike="noStrike" kern="1200" cap="none" spc="0" normalizeH="0" baseline="0" noProof="0">
                <a:ln>
                  <a:noFill/>
                </a:ln>
                <a:solidFill>
                  <a:srgbClr val="404040"/>
                </a:solidFill>
                <a:effectLst/>
                <a:uLnTx/>
                <a:uFillTx/>
                <a:latin typeface="+mn-lt"/>
                <a:ea typeface="Arial"/>
                <a:cs typeface="Arial"/>
              </a:rPr>
              <a:t> </a:t>
            </a:r>
            <a:r>
              <a:rPr kumimoji="0" lang="de-DE" sz="600" i="0" u="none" strike="noStrike" kern="1200" cap="none" spc="0" normalizeH="0" baseline="0" noProof="0">
                <a:ln>
                  <a:noFill/>
                </a:ln>
                <a:solidFill>
                  <a:srgbClr val="404040"/>
                </a:solidFill>
                <a:effectLst/>
                <a:uLnTx/>
                <a:uFillTx/>
                <a:latin typeface="+mn-lt"/>
                <a:ea typeface="Arial"/>
                <a:cs typeface="Arial"/>
              </a:rPr>
              <a:t>2023; 25: 790–9.  </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cxnSp>
        <p:nvCxnSpPr>
          <p:cNvPr id="609" name="Straight Connector 67">
            <a:extLst>
              <a:ext uri="{FF2B5EF4-FFF2-40B4-BE49-F238E27FC236}">
                <a16:creationId xmlns:a16="http://schemas.microsoft.com/office/drawing/2014/main" id="{E70E58FC-4CD1-DFB4-C523-2DE59367D2E0}"/>
              </a:ext>
            </a:extLst>
          </p:cNvPr>
          <p:cNvCxnSpPr>
            <a:cxnSpLocks/>
          </p:cNvCxnSpPr>
          <p:nvPr/>
        </p:nvCxnSpPr>
        <p:spPr>
          <a:xfrm flipV="1">
            <a:off x="1366676" y="2541270"/>
            <a:ext cx="0" cy="437253"/>
          </a:xfrm>
          <a:prstGeom prst="line">
            <a:avLst/>
          </a:prstGeom>
          <a:noFill/>
          <a:ln w="9525" cap="rnd" cmpd="sng" algn="ctr">
            <a:solidFill>
              <a:srgbClr val="030F3B"/>
            </a:solidFill>
            <a:prstDash val="solid"/>
            <a:round/>
            <a:tailEnd type="oval" w="med" len="med"/>
          </a:ln>
          <a:effectLst/>
        </p:spPr>
      </p:cxnSp>
      <p:cxnSp>
        <p:nvCxnSpPr>
          <p:cNvPr id="610" name="Straight Connector 67">
            <a:extLst>
              <a:ext uri="{FF2B5EF4-FFF2-40B4-BE49-F238E27FC236}">
                <a16:creationId xmlns:a16="http://schemas.microsoft.com/office/drawing/2014/main" id="{A614BC85-344F-7F56-394E-989DC6C879E8}"/>
              </a:ext>
            </a:extLst>
          </p:cNvPr>
          <p:cNvCxnSpPr>
            <a:cxnSpLocks/>
          </p:cNvCxnSpPr>
          <p:nvPr/>
        </p:nvCxnSpPr>
        <p:spPr>
          <a:xfrm flipV="1">
            <a:off x="4701540" y="2541270"/>
            <a:ext cx="0" cy="437253"/>
          </a:xfrm>
          <a:prstGeom prst="line">
            <a:avLst/>
          </a:prstGeom>
          <a:noFill/>
          <a:ln w="9525" cap="rnd" cmpd="sng" algn="ctr">
            <a:solidFill>
              <a:srgbClr val="030F3B"/>
            </a:solidFill>
            <a:prstDash val="solid"/>
            <a:round/>
            <a:tailEnd type="oval" w="med" len="med"/>
          </a:ln>
          <a:effectLst/>
        </p:spPr>
      </p:cxnSp>
      <p:cxnSp>
        <p:nvCxnSpPr>
          <p:cNvPr id="611" name="Straight Connector 67">
            <a:extLst>
              <a:ext uri="{FF2B5EF4-FFF2-40B4-BE49-F238E27FC236}">
                <a16:creationId xmlns:a16="http://schemas.microsoft.com/office/drawing/2014/main" id="{E30E6126-9977-B1F4-6AEE-FF20E791D331}"/>
              </a:ext>
            </a:extLst>
          </p:cNvPr>
          <p:cNvCxnSpPr>
            <a:cxnSpLocks/>
          </p:cNvCxnSpPr>
          <p:nvPr/>
        </p:nvCxnSpPr>
        <p:spPr>
          <a:xfrm flipV="1">
            <a:off x="8046091" y="2541270"/>
            <a:ext cx="0" cy="437253"/>
          </a:xfrm>
          <a:prstGeom prst="line">
            <a:avLst/>
          </a:prstGeom>
          <a:noFill/>
          <a:ln w="9525" cap="rnd" cmpd="sng" algn="ctr">
            <a:solidFill>
              <a:srgbClr val="030F3B"/>
            </a:solidFill>
            <a:prstDash val="solid"/>
            <a:round/>
            <a:tailEnd type="oval" w="med" len="med"/>
          </a:ln>
          <a:effectLst/>
        </p:spPr>
      </p:cxnSp>
      <p:cxnSp>
        <p:nvCxnSpPr>
          <p:cNvPr id="612" name="Straight Connector 67">
            <a:extLst>
              <a:ext uri="{FF2B5EF4-FFF2-40B4-BE49-F238E27FC236}">
                <a16:creationId xmlns:a16="http://schemas.microsoft.com/office/drawing/2014/main" id="{E8126915-08D6-7811-7890-2FCC9F2CCF45}"/>
              </a:ext>
            </a:extLst>
          </p:cNvPr>
          <p:cNvCxnSpPr>
            <a:cxnSpLocks/>
          </p:cNvCxnSpPr>
          <p:nvPr/>
        </p:nvCxnSpPr>
        <p:spPr>
          <a:xfrm rot="10800000" flipV="1">
            <a:off x="3035456" y="3629576"/>
            <a:ext cx="0" cy="437253"/>
          </a:xfrm>
          <a:prstGeom prst="line">
            <a:avLst/>
          </a:prstGeom>
          <a:noFill/>
          <a:ln w="9525" cap="rnd" cmpd="sng" algn="ctr">
            <a:solidFill>
              <a:srgbClr val="030F3B"/>
            </a:solidFill>
            <a:prstDash val="solid"/>
            <a:round/>
            <a:tailEnd type="oval" w="med" len="med"/>
          </a:ln>
          <a:effectLst/>
        </p:spPr>
      </p:cxnSp>
      <p:cxnSp>
        <p:nvCxnSpPr>
          <p:cNvPr id="613" name="Straight Connector 67">
            <a:extLst>
              <a:ext uri="{FF2B5EF4-FFF2-40B4-BE49-F238E27FC236}">
                <a16:creationId xmlns:a16="http://schemas.microsoft.com/office/drawing/2014/main" id="{4C5071AC-27E9-A55E-30E3-F0E7E816C072}"/>
              </a:ext>
            </a:extLst>
          </p:cNvPr>
          <p:cNvCxnSpPr>
            <a:cxnSpLocks/>
          </p:cNvCxnSpPr>
          <p:nvPr/>
        </p:nvCxnSpPr>
        <p:spPr>
          <a:xfrm rot="10800000" flipV="1">
            <a:off x="6373016" y="3629576"/>
            <a:ext cx="0" cy="437253"/>
          </a:xfrm>
          <a:prstGeom prst="line">
            <a:avLst/>
          </a:prstGeom>
          <a:noFill/>
          <a:ln w="9525" cap="rnd" cmpd="sng" algn="ctr">
            <a:solidFill>
              <a:srgbClr val="030F3B"/>
            </a:solidFill>
            <a:prstDash val="solid"/>
            <a:round/>
            <a:tailEnd type="oval" w="med" len="med"/>
          </a:ln>
          <a:effectLst/>
        </p:spPr>
      </p:cxnSp>
      <p:sp>
        <p:nvSpPr>
          <p:cNvPr id="614" name="Arrow: Right 32">
            <a:extLst>
              <a:ext uri="{FF2B5EF4-FFF2-40B4-BE49-F238E27FC236}">
                <a16:creationId xmlns:a16="http://schemas.microsoft.com/office/drawing/2014/main" id="{FEA32CE3-947B-11C7-31CE-E9678E313B40}"/>
              </a:ext>
            </a:extLst>
          </p:cNvPr>
          <p:cNvSpPr/>
          <p:nvPr/>
        </p:nvSpPr>
        <p:spPr>
          <a:xfrm>
            <a:off x="511969" y="2911903"/>
            <a:ext cx="8424863" cy="786824"/>
          </a:xfrm>
          <a:prstGeom prst="rightArrow">
            <a:avLst>
              <a:gd name="adj1" fmla="val 67090"/>
              <a:gd name="adj2" fmla="val 50000"/>
            </a:avLst>
          </a:prstGeom>
          <a:gradFill flip="none" rotWithShape="1">
            <a:gsLst>
              <a:gs pos="0">
                <a:srgbClr val="119693"/>
              </a:gs>
              <a:gs pos="100000">
                <a:srgbClr val="00D1CC">
                  <a:alpha val="0"/>
                </a:srgbClr>
              </a:gs>
            </a:gsLst>
            <a:lin ang="10800000" scaled="1"/>
            <a:tileRect/>
          </a:gradFill>
          <a:ln w="3175" cap="flat" cmpd="sng" algn="ctr">
            <a:noFill/>
            <a:prstDash val="solid"/>
            <a:miter lim="800000"/>
          </a:ln>
          <a:effectLst/>
        </p:spPr>
        <p:txBody>
          <a:bodyPr wrap="square" rtlCol="0" anchor="ctr">
            <a:noAutofit/>
          </a:bodyP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grpSp>
        <p:nvGrpSpPr>
          <p:cNvPr id="615" name="Gruppo 47">
            <a:extLst>
              <a:ext uri="{FF2B5EF4-FFF2-40B4-BE49-F238E27FC236}">
                <a16:creationId xmlns:a16="http://schemas.microsoft.com/office/drawing/2014/main" id="{7ED2CB5A-B74F-611F-0254-A5B4A2EF1973}"/>
              </a:ext>
            </a:extLst>
          </p:cNvPr>
          <p:cNvGrpSpPr/>
          <p:nvPr/>
        </p:nvGrpSpPr>
        <p:grpSpPr>
          <a:xfrm>
            <a:off x="1039841" y="2981056"/>
            <a:ext cx="648520" cy="648520"/>
            <a:chOff x="1183254" y="3720741"/>
            <a:chExt cx="864693" cy="864693"/>
          </a:xfrm>
        </p:grpSpPr>
        <p:sp>
          <p:nvSpPr>
            <p:cNvPr id="616" name="Oval 7">
              <a:extLst>
                <a:ext uri="{FF2B5EF4-FFF2-40B4-BE49-F238E27FC236}">
                  <a16:creationId xmlns:a16="http://schemas.microsoft.com/office/drawing/2014/main" id="{7C5C7236-F4EF-5826-8A0E-73409AE8CF74}"/>
                </a:ext>
              </a:extLst>
            </p:cNvPr>
            <p:cNvSpPr/>
            <p:nvPr/>
          </p:nvSpPr>
          <p:spPr>
            <a:xfrm>
              <a:off x="1183254" y="3720741"/>
              <a:ext cx="864693" cy="864693"/>
            </a:xfrm>
            <a:prstGeom prst="ellipse">
              <a:avLst/>
            </a:prstGeom>
            <a:solidFill>
              <a:srgbClr val="FFFFFF"/>
            </a:solidFill>
            <a:ln w="19050" cap="flat" cmpd="sng" algn="ctr">
              <a:solidFill>
                <a:srgbClr val="030F3B"/>
              </a:solidFill>
              <a:prstDash val="solid"/>
              <a:miter lim="800000"/>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white"/>
                </a:solidFill>
                <a:effectLst/>
                <a:uLnTx/>
                <a:uFillTx/>
                <a:ea typeface="+mn-ea"/>
                <a:cs typeface="+mn-cs"/>
              </a:endParaRPr>
            </a:p>
          </p:txBody>
        </p:sp>
        <p:pic>
          <p:nvPicPr>
            <p:cNvPr id="617" name="Graphic 8" descr="Question Mark outline">
              <a:extLst>
                <a:ext uri="{FF2B5EF4-FFF2-40B4-BE49-F238E27FC236}">
                  <a16:creationId xmlns:a16="http://schemas.microsoft.com/office/drawing/2014/main" id="{7DE29FB2-4EF5-D1A2-F8E0-ED684BBCA4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237310" y="3774797"/>
              <a:ext cx="756581" cy="756581"/>
            </a:xfrm>
            <a:prstGeom prst="rect">
              <a:avLst/>
            </a:prstGeom>
          </p:spPr>
        </p:pic>
      </p:grpSp>
      <p:grpSp>
        <p:nvGrpSpPr>
          <p:cNvPr id="618" name="Gruppo 46">
            <a:extLst>
              <a:ext uri="{FF2B5EF4-FFF2-40B4-BE49-F238E27FC236}">
                <a16:creationId xmlns:a16="http://schemas.microsoft.com/office/drawing/2014/main" id="{9AF00519-F1A5-0D6B-6686-3C41D0BA723F}"/>
              </a:ext>
            </a:extLst>
          </p:cNvPr>
          <p:cNvGrpSpPr/>
          <p:nvPr/>
        </p:nvGrpSpPr>
        <p:grpSpPr>
          <a:xfrm>
            <a:off x="2710338" y="2981056"/>
            <a:ext cx="648520" cy="648520"/>
            <a:chOff x="3441940" y="3720741"/>
            <a:chExt cx="864693" cy="864693"/>
          </a:xfrm>
        </p:grpSpPr>
        <p:sp>
          <p:nvSpPr>
            <p:cNvPr id="619" name="Oval 9">
              <a:extLst>
                <a:ext uri="{FF2B5EF4-FFF2-40B4-BE49-F238E27FC236}">
                  <a16:creationId xmlns:a16="http://schemas.microsoft.com/office/drawing/2014/main" id="{ED08ED6C-6C13-9017-5E2C-ED003CCF0840}"/>
                </a:ext>
              </a:extLst>
            </p:cNvPr>
            <p:cNvSpPr/>
            <p:nvPr/>
          </p:nvSpPr>
          <p:spPr>
            <a:xfrm>
              <a:off x="3441940" y="3720741"/>
              <a:ext cx="864693" cy="864693"/>
            </a:xfrm>
            <a:prstGeom prst="ellipse">
              <a:avLst/>
            </a:prstGeom>
            <a:solidFill>
              <a:srgbClr val="FFFFFF"/>
            </a:solidFill>
            <a:ln w="19050" cap="flat" cmpd="sng" algn="ctr">
              <a:solidFill>
                <a:srgbClr val="030F3B"/>
              </a:solidFill>
              <a:prstDash val="solid"/>
              <a:miter lim="800000"/>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white"/>
                </a:solidFill>
                <a:effectLst/>
                <a:uLnTx/>
                <a:uFillTx/>
                <a:ea typeface="+mn-ea"/>
                <a:cs typeface="+mn-cs"/>
              </a:endParaRPr>
            </a:p>
          </p:txBody>
        </p:sp>
        <p:pic>
          <p:nvPicPr>
            <p:cNvPr id="620" name="Graphic 10" descr="Clipboard outline">
              <a:extLst>
                <a:ext uri="{FF2B5EF4-FFF2-40B4-BE49-F238E27FC236}">
                  <a16:creationId xmlns:a16="http://schemas.microsoft.com/office/drawing/2014/main" id="{4BE5F699-39F9-771E-518A-2F6845FA1D5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21295014">
              <a:off x="3568938" y="3847739"/>
              <a:ext cx="610696" cy="610696"/>
            </a:xfrm>
            <a:prstGeom prst="rect">
              <a:avLst/>
            </a:prstGeom>
          </p:spPr>
        </p:pic>
      </p:grpSp>
      <p:grpSp>
        <p:nvGrpSpPr>
          <p:cNvPr id="621" name="Gruppo 44">
            <a:extLst>
              <a:ext uri="{FF2B5EF4-FFF2-40B4-BE49-F238E27FC236}">
                <a16:creationId xmlns:a16="http://schemas.microsoft.com/office/drawing/2014/main" id="{4F509686-3452-007D-5CBF-F3746CAD682B}"/>
              </a:ext>
            </a:extLst>
          </p:cNvPr>
          <p:cNvGrpSpPr/>
          <p:nvPr/>
        </p:nvGrpSpPr>
        <p:grpSpPr>
          <a:xfrm>
            <a:off x="6051333" y="2981056"/>
            <a:ext cx="648520" cy="648520"/>
            <a:chOff x="7959312" y="3720741"/>
            <a:chExt cx="864693" cy="864693"/>
          </a:xfrm>
        </p:grpSpPr>
        <p:sp>
          <p:nvSpPr>
            <p:cNvPr id="622" name="Oval 17">
              <a:extLst>
                <a:ext uri="{FF2B5EF4-FFF2-40B4-BE49-F238E27FC236}">
                  <a16:creationId xmlns:a16="http://schemas.microsoft.com/office/drawing/2014/main" id="{2423D264-7846-515A-F350-3965E6E06FD0}"/>
                </a:ext>
              </a:extLst>
            </p:cNvPr>
            <p:cNvSpPr/>
            <p:nvPr/>
          </p:nvSpPr>
          <p:spPr>
            <a:xfrm>
              <a:off x="7959312" y="3720741"/>
              <a:ext cx="864693" cy="864693"/>
            </a:xfrm>
            <a:prstGeom prst="ellipse">
              <a:avLst/>
            </a:prstGeom>
            <a:solidFill>
              <a:srgbClr val="FFFFFF"/>
            </a:solidFill>
            <a:ln w="19050" cap="flat" cmpd="sng" algn="ctr">
              <a:solidFill>
                <a:srgbClr val="030F3B"/>
              </a:solidFill>
              <a:prstDash val="solid"/>
              <a:miter lim="800000"/>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white"/>
                </a:solidFill>
                <a:effectLst/>
                <a:uLnTx/>
                <a:uFillTx/>
                <a:ea typeface="+mn-ea"/>
                <a:cs typeface="+mn-cs"/>
              </a:endParaRPr>
            </a:p>
          </p:txBody>
        </p:sp>
        <p:pic>
          <p:nvPicPr>
            <p:cNvPr id="623" name="Graphic 24" descr="Graduation cap outline">
              <a:extLst>
                <a:ext uri="{FF2B5EF4-FFF2-40B4-BE49-F238E27FC236}">
                  <a16:creationId xmlns:a16="http://schemas.microsoft.com/office/drawing/2014/main" id="{A87B9528-D600-F605-51A6-65ED5E3E104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031658" y="3793087"/>
              <a:ext cx="720000" cy="720000"/>
            </a:xfrm>
            <a:prstGeom prst="rect">
              <a:avLst/>
            </a:prstGeom>
          </p:spPr>
        </p:pic>
      </p:grpSp>
      <p:grpSp>
        <p:nvGrpSpPr>
          <p:cNvPr id="624" name="Gruppo 45">
            <a:extLst>
              <a:ext uri="{FF2B5EF4-FFF2-40B4-BE49-F238E27FC236}">
                <a16:creationId xmlns:a16="http://schemas.microsoft.com/office/drawing/2014/main" id="{7ABBB04C-D7F6-4532-C4AA-CD3A7759B9E9}"/>
              </a:ext>
            </a:extLst>
          </p:cNvPr>
          <p:cNvGrpSpPr/>
          <p:nvPr/>
        </p:nvGrpSpPr>
        <p:grpSpPr>
          <a:xfrm>
            <a:off x="4380836" y="2981056"/>
            <a:ext cx="648520" cy="648520"/>
            <a:chOff x="5700626" y="3720741"/>
            <a:chExt cx="864693" cy="864693"/>
          </a:xfrm>
        </p:grpSpPr>
        <p:sp>
          <p:nvSpPr>
            <p:cNvPr id="625" name="Oval 16">
              <a:extLst>
                <a:ext uri="{FF2B5EF4-FFF2-40B4-BE49-F238E27FC236}">
                  <a16:creationId xmlns:a16="http://schemas.microsoft.com/office/drawing/2014/main" id="{2FCE6DF8-3B36-5701-EDAF-0298154E4402}"/>
                </a:ext>
              </a:extLst>
            </p:cNvPr>
            <p:cNvSpPr/>
            <p:nvPr/>
          </p:nvSpPr>
          <p:spPr>
            <a:xfrm>
              <a:off x="5700626" y="3720741"/>
              <a:ext cx="864693" cy="864693"/>
            </a:xfrm>
            <a:prstGeom prst="ellipse">
              <a:avLst/>
            </a:prstGeom>
            <a:solidFill>
              <a:srgbClr val="FFFFFF"/>
            </a:solidFill>
            <a:ln w="19050" cap="flat" cmpd="sng" algn="ctr">
              <a:solidFill>
                <a:srgbClr val="030F3B"/>
              </a:solidFill>
              <a:prstDash val="solid"/>
              <a:miter lim="800000"/>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white"/>
                </a:solidFill>
                <a:effectLst/>
                <a:uLnTx/>
                <a:uFillTx/>
                <a:ea typeface="+mn-ea"/>
                <a:cs typeface="+mn-cs"/>
              </a:endParaRPr>
            </a:p>
          </p:txBody>
        </p:sp>
        <p:pic>
          <p:nvPicPr>
            <p:cNvPr id="626" name="Graphic 25" descr="Fork In Road outline">
              <a:extLst>
                <a:ext uri="{FF2B5EF4-FFF2-40B4-BE49-F238E27FC236}">
                  <a16:creationId xmlns:a16="http://schemas.microsoft.com/office/drawing/2014/main" id="{DD01832E-5AD1-1CD5-B44D-D6C726CD7C0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772972" y="3812680"/>
              <a:ext cx="720000" cy="720000"/>
            </a:xfrm>
            <a:prstGeom prst="rect">
              <a:avLst/>
            </a:prstGeom>
          </p:spPr>
        </p:pic>
      </p:grpSp>
      <p:grpSp>
        <p:nvGrpSpPr>
          <p:cNvPr id="627" name="Gruppo 43">
            <a:extLst>
              <a:ext uri="{FF2B5EF4-FFF2-40B4-BE49-F238E27FC236}">
                <a16:creationId xmlns:a16="http://schemas.microsoft.com/office/drawing/2014/main" id="{B79E761B-3B50-0494-9188-4D759D3370AC}"/>
              </a:ext>
            </a:extLst>
          </p:cNvPr>
          <p:cNvGrpSpPr/>
          <p:nvPr/>
        </p:nvGrpSpPr>
        <p:grpSpPr>
          <a:xfrm>
            <a:off x="7721832" y="2981056"/>
            <a:ext cx="648520" cy="648520"/>
            <a:chOff x="10092575" y="3720741"/>
            <a:chExt cx="864693" cy="864693"/>
          </a:xfrm>
        </p:grpSpPr>
        <p:sp>
          <p:nvSpPr>
            <p:cNvPr id="628" name="Oval 18">
              <a:extLst>
                <a:ext uri="{FF2B5EF4-FFF2-40B4-BE49-F238E27FC236}">
                  <a16:creationId xmlns:a16="http://schemas.microsoft.com/office/drawing/2014/main" id="{9999E911-1129-9890-D38B-3AF75C54BDCB}"/>
                </a:ext>
              </a:extLst>
            </p:cNvPr>
            <p:cNvSpPr/>
            <p:nvPr/>
          </p:nvSpPr>
          <p:spPr>
            <a:xfrm>
              <a:off x="10092575" y="3720741"/>
              <a:ext cx="864693" cy="864693"/>
            </a:xfrm>
            <a:prstGeom prst="ellipse">
              <a:avLst/>
            </a:prstGeom>
            <a:solidFill>
              <a:srgbClr val="FFFFFF"/>
            </a:solidFill>
            <a:ln w="19050" cap="flat" cmpd="sng" algn="ctr">
              <a:solidFill>
                <a:srgbClr val="030F3B"/>
              </a:solidFill>
              <a:prstDash val="solid"/>
              <a:miter lim="800000"/>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a:ln>
                  <a:noFill/>
                </a:ln>
                <a:solidFill>
                  <a:prstClr val="white"/>
                </a:solidFill>
                <a:effectLst/>
                <a:uLnTx/>
                <a:uFillTx/>
                <a:ea typeface="+mn-ea"/>
                <a:cs typeface="+mn-cs"/>
              </a:endParaRPr>
            </a:p>
          </p:txBody>
        </p:sp>
        <p:grpSp>
          <p:nvGrpSpPr>
            <p:cNvPr id="629" name="Gruppo 36">
              <a:extLst>
                <a:ext uri="{FF2B5EF4-FFF2-40B4-BE49-F238E27FC236}">
                  <a16:creationId xmlns:a16="http://schemas.microsoft.com/office/drawing/2014/main" id="{D1247BF2-9967-8AE3-07EB-025E18F16CC3}"/>
                </a:ext>
              </a:extLst>
            </p:cNvPr>
            <p:cNvGrpSpPr/>
            <p:nvPr/>
          </p:nvGrpSpPr>
          <p:grpSpPr>
            <a:xfrm>
              <a:off x="10176171" y="3852599"/>
              <a:ext cx="697500" cy="696069"/>
              <a:chOff x="10280191" y="3852599"/>
              <a:chExt cx="697500" cy="696069"/>
            </a:xfrm>
          </p:grpSpPr>
          <p:pic>
            <p:nvPicPr>
              <p:cNvPr id="630" name="Graphic 26" descr="Storytelling outline">
                <a:extLst>
                  <a:ext uri="{FF2B5EF4-FFF2-40B4-BE49-F238E27FC236}">
                    <a16:creationId xmlns:a16="http://schemas.microsoft.com/office/drawing/2014/main" id="{84758CED-23FD-48BF-F8F3-51036C25BF9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0280191" y="3911351"/>
                <a:ext cx="360000" cy="360000"/>
              </a:xfrm>
              <a:prstGeom prst="rect">
                <a:avLst/>
              </a:prstGeom>
            </p:spPr>
          </p:pic>
          <p:pic>
            <p:nvPicPr>
              <p:cNvPr id="631" name="Graphic 27" descr="Internet outline">
                <a:extLst>
                  <a:ext uri="{FF2B5EF4-FFF2-40B4-BE49-F238E27FC236}">
                    <a16:creationId xmlns:a16="http://schemas.microsoft.com/office/drawing/2014/main" id="{D5DFFD12-1D4E-857C-13FF-773F22DF0F12}"/>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0512691" y="4188668"/>
                <a:ext cx="360000" cy="360000"/>
              </a:xfrm>
              <a:prstGeom prst="rect">
                <a:avLst/>
              </a:prstGeom>
            </p:spPr>
          </p:pic>
          <p:pic>
            <p:nvPicPr>
              <p:cNvPr id="632" name="Graphic 28" descr="Document outline">
                <a:extLst>
                  <a:ext uri="{FF2B5EF4-FFF2-40B4-BE49-F238E27FC236}">
                    <a16:creationId xmlns:a16="http://schemas.microsoft.com/office/drawing/2014/main" id="{CB3031B0-DE1C-01D1-E739-B6E9E27B8EAD}"/>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10617691" y="3852599"/>
                <a:ext cx="360000" cy="360000"/>
              </a:xfrm>
              <a:prstGeom prst="rect">
                <a:avLst/>
              </a:prstGeom>
            </p:spPr>
          </p:pic>
        </p:grpSp>
      </p:grpSp>
      <p:sp>
        <p:nvSpPr>
          <p:cNvPr id="633" name="TextBox 11">
            <a:extLst>
              <a:ext uri="{FF2B5EF4-FFF2-40B4-BE49-F238E27FC236}">
                <a16:creationId xmlns:a16="http://schemas.microsoft.com/office/drawing/2014/main" id="{17A4CB89-56C2-1132-38F3-D1B0DD97CE7F}"/>
              </a:ext>
            </a:extLst>
          </p:cNvPr>
          <p:cNvSpPr txBox="1"/>
          <p:nvPr/>
        </p:nvSpPr>
        <p:spPr>
          <a:xfrm>
            <a:off x="464447" y="1838330"/>
            <a:ext cx="1799307" cy="691189"/>
          </a:xfrm>
          <a:prstGeom prst="rect">
            <a:avLst/>
          </a:prstGeom>
          <a:noFill/>
        </p:spPr>
        <p:txBody>
          <a:bodyPr wrap="square" lIns="0" tIns="0" rIns="0" bIns="81000" rtlCol="0" anchor="b" anchorCtr="0">
            <a:spAutoFit/>
          </a:bodyPr>
          <a:lstStyle/>
          <a:p>
            <a:pPr algn="ctr" defTabSz="685800">
              <a:lnSpc>
                <a:spcPct val="90000"/>
              </a:lnSpc>
              <a:defRPr/>
            </a:pPr>
            <a:r>
              <a:rPr lang="de-DE" sz="1100" b="1">
                <a:solidFill>
                  <a:srgbClr val="030F3B"/>
                </a:solidFill>
              </a:rPr>
              <a:t>Fragen </a:t>
            </a:r>
            <a:r>
              <a:rPr lang="de-DE" sz="1100">
                <a:solidFill>
                  <a:srgbClr val="030F3B"/>
                </a:solidFill>
              </a:rPr>
              <a:t>Sie, wie die Person zurechtkommt und was ihre aktuellen Bedürfnisse sind</a:t>
            </a:r>
            <a:r>
              <a:rPr lang="en-US" sz="1100" baseline="30000">
                <a:solidFill>
                  <a:srgbClr val="030F3B"/>
                </a:solidFill>
              </a:rPr>
              <a:t>1</a:t>
            </a:r>
          </a:p>
        </p:txBody>
      </p:sp>
      <p:sp>
        <p:nvSpPr>
          <p:cNvPr id="634" name="TextBox 12">
            <a:extLst>
              <a:ext uri="{FF2B5EF4-FFF2-40B4-BE49-F238E27FC236}">
                <a16:creationId xmlns:a16="http://schemas.microsoft.com/office/drawing/2014/main" id="{EBCBC1FA-4D41-7BF1-9C13-8026C8EFC0C3}"/>
              </a:ext>
            </a:extLst>
          </p:cNvPr>
          <p:cNvSpPr txBox="1"/>
          <p:nvPr/>
        </p:nvSpPr>
        <p:spPr>
          <a:xfrm>
            <a:off x="1663956" y="4079572"/>
            <a:ext cx="2733016" cy="691189"/>
          </a:xfrm>
          <a:prstGeom prst="rect">
            <a:avLst/>
          </a:prstGeom>
          <a:noFill/>
        </p:spPr>
        <p:txBody>
          <a:bodyPr wrap="square" lIns="0" tIns="81000" rIns="0" bIns="0" rtlCol="0">
            <a:spAutoFit/>
          </a:bodyPr>
          <a:lstStyle/>
          <a:p>
            <a:pPr algn="ctr" defTabSz="685800">
              <a:lnSpc>
                <a:spcPct val="90000"/>
              </a:lnSpc>
              <a:defRPr/>
            </a:pPr>
            <a:r>
              <a:rPr lang="de-DE" sz="1100">
                <a:solidFill>
                  <a:srgbClr val="030F3B"/>
                </a:solidFill>
              </a:rPr>
              <a:t>Unterstützen Sie die Beurteilung bei Bedarf mit </a:t>
            </a:r>
            <a:r>
              <a:rPr lang="de-DE" sz="1100" b="1">
                <a:solidFill>
                  <a:srgbClr val="030F3B"/>
                </a:solidFill>
              </a:rPr>
              <a:t>formellen, alters-gerechten, standardisierten und validierten Fragebögen</a:t>
            </a:r>
            <a:r>
              <a:rPr lang="en-US" sz="1100" baseline="30000">
                <a:solidFill>
                  <a:srgbClr val="030F3B"/>
                </a:solidFill>
              </a:rPr>
              <a:t>1</a:t>
            </a:r>
            <a:r>
              <a:rPr lang="en-US" sz="1100" b="1">
                <a:solidFill>
                  <a:srgbClr val="030F3B"/>
                </a:solidFill>
              </a:rPr>
              <a:t> </a:t>
            </a:r>
          </a:p>
        </p:txBody>
      </p:sp>
      <p:sp>
        <p:nvSpPr>
          <p:cNvPr id="635" name="TextBox 13">
            <a:extLst>
              <a:ext uri="{FF2B5EF4-FFF2-40B4-BE49-F238E27FC236}">
                <a16:creationId xmlns:a16="http://schemas.microsoft.com/office/drawing/2014/main" id="{F7AEEFD9-1367-1F54-494B-55F1AFC5D324}"/>
              </a:ext>
            </a:extLst>
          </p:cNvPr>
          <p:cNvSpPr txBox="1"/>
          <p:nvPr/>
        </p:nvSpPr>
        <p:spPr>
          <a:xfrm>
            <a:off x="3662445" y="2142352"/>
            <a:ext cx="2078189" cy="386490"/>
          </a:xfrm>
          <a:prstGeom prst="rect">
            <a:avLst/>
          </a:prstGeom>
          <a:noFill/>
        </p:spPr>
        <p:txBody>
          <a:bodyPr wrap="square" lIns="0" tIns="0" rIns="0" bIns="81000" rtlCol="0" anchor="b" anchorCtr="0">
            <a:spAutoFit/>
          </a:bodyPr>
          <a:lstStyle/>
          <a:p>
            <a:pPr algn="ctr" defTabSz="685800">
              <a:lnSpc>
                <a:spcPct val="90000"/>
              </a:lnSpc>
              <a:defRPr/>
            </a:pPr>
            <a:r>
              <a:rPr lang="en-US" sz="1100">
                <a:solidFill>
                  <a:srgbClr val="030F3B"/>
                </a:solidFill>
              </a:rPr>
              <a:t>Legen Sie </a:t>
            </a:r>
            <a:r>
              <a:rPr lang="en-US" sz="1100" err="1">
                <a:solidFill>
                  <a:srgbClr val="030F3B"/>
                </a:solidFill>
              </a:rPr>
              <a:t>eine</a:t>
            </a:r>
            <a:r>
              <a:rPr lang="en-US" sz="1100">
                <a:solidFill>
                  <a:srgbClr val="030F3B"/>
                </a:solidFill>
              </a:rPr>
              <a:t> </a:t>
            </a:r>
            <a:r>
              <a:rPr lang="en-US" sz="1100" b="1" err="1">
                <a:solidFill>
                  <a:srgbClr val="030F3B"/>
                </a:solidFill>
              </a:rPr>
              <a:t>Richtlinie</a:t>
            </a:r>
            <a:r>
              <a:rPr lang="en-US" sz="1100">
                <a:solidFill>
                  <a:srgbClr val="030F3B"/>
                </a:solidFill>
              </a:rPr>
              <a:t> für </a:t>
            </a:r>
            <a:r>
              <a:rPr lang="en-US" sz="1100" err="1">
                <a:solidFill>
                  <a:srgbClr val="030F3B"/>
                </a:solidFill>
              </a:rPr>
              <a:t>Überweisungen</a:t>
            </a:r>
            <a:r>
              <a:rPr lang="en-US" sz="1100">
                <a:solidFill>
                  <a:srgbClr val="030F3B"/>
                </a:solidFill>
              </a:rPr>
              <a:t> fest</a:t>
            </a:r>
            <a:r>
              <a:rPr lang="en-US" sz="1100" baseline="30000">
                <a:solidFill>
                  <a:srgbClr val="030F3B"/>
                </a:solidFill>
              </a:rPr>
              <a:t>2</a:t>
            </a:r>
          </a:p>
        </p:txBody>
      </p:sp>
      <p:sp>
        <p:nvSpPr>
          <p:cNvPr id="636" name="TextBox 14">
            <a:extLst>
              <a:ext uri="{FF2B5EF4-FFF2-40B4-BE49-F238E27FC236}">
                <a16:creationId xmlns:a16="http://schemas.microsoft.com/office/drawing/2014/main" id="{40891266-2301-FFA3-10B2-2FE6F165D7B4}"/>
              </a:ext>
            </a:extLst>
          </p:cNvPr>
          <p:cNvSpPr txBox="1"/>
          <p:nvPr/>
        </p:nvSpPr>
        <p:spPr>
          <a:xfrm>
            <a:off x="5341232" y="4078768"/>
            <a:ext cx="2063566" cy="691189"/>
          </a:xfrm>
          <a:prstGeom prst="rect">
            <a:avLst/>
          </a:prstGeom>
          <a:noFill/>
        </p:spPr>
        <p:txBody>
          <a:bodyPr wrap="square" lIns="0" tIns="81000" rIns="0" bIns="0" rtlCol="0">
            <a:spAutoFit/>
          </a:bodyPr>
          <a:lstStyle/>
          <a:p>
            <a:pPr algn="ctr" defTabSz="685800">
              <a:lnSpc>
                <a:spcPct val="90000"/>
              </a:lnSpc>
              <a:defRPr/>
            </a:pPr>
            <a:r>
              <a:rPr lang="en-US" sz="1100" err="1">
                <a:solidFill>
                  <a:srgbClr val="030F3B"/>
                </a:solidFill>
              </a:rPr>
              <a:t>Überweisung</a:t>
            </a:r>
            <a:r>
              <a:rPr lang="en-US" sz="1100">
                <a:solidFill>
                  <a:srgbClr val="030F3B"/>
                </a:solidFill>
              </a:rPr>
              <a:t> </a:t>
            </a:r>
            <a:r>
              <a:rPr lang="en-US" sz="1100" err="1">
                <a:solidFill>
                  <a:srgbClr val="030F3B"/>
                </a:solidFill>
              </a:rPr>
              <a:t>nach</a:t>
            </a:r>
            <a:r>
              <a:rPr lang="en-US" sz="1100">
                <a:solidFill>
                  <a:srgbClr val="030F3B"/>
                </a:solidFill>
              </a:rPr>
              <a:t> </a:t>
            </a:r>
            <a:r>
              <a:rPr lang="en-US" sz="1100" err="1">
                <a:solidFill>
                  <a:srgbClr val="030F3B"/>
                </a:solidFill>
              </a:rPr>
              <a:t>Möglichkeit</a:t>
            </a:r>
            <a:r>
              <a:rPr lang="en-US" sz="1100">
                <a:solidFill>
                  <a:srgbClr val="030F3B"/>
                </a:solidFill>
              </a:rPr>
              <a:t> an </a:t>
            </a:r>
            <a:r>
              <a:rPr lang="en-US" sz="1100" err="1">
                <a:solidFill>
                  <a:srgbClr val="030F3B"/>
                </a:solidFill>
              </a:rPr>
              <a:t>einen</a:t>
            </a:r>
            <a:r>
              <a:rPr lang="en-US" sz="1100">
                <a:solidFill>
                  <a:srgbClr val="030F3B"/>
                </a:solidFill>
              </a:rPr>
              <a:t> auf </a:t>
            </a:r>
            <a:r>
              <a:rPr lang="en-US" sz="1100" b="1">
                <a:solidFill>
                  <a:srgbClr val="030F3B"/>
                </a:solidFill>
              </a:rPr>
              <a:t>T1D </a:t>
            </a:r>
            <a:r>
              <a:rPr lang="en-US" sz="1100" b="1" err="1">
                <a:solidFill>
                  <a:srgbClr val="030F3B"/>
                </a:solidFill>
              </a:rPr>
              <a:t>spezialisierten</a:t>
            </a:r>
            <a:r>
              <a:rPr lang="en-US" sz="1100" b="1">
                <a:solidFill>
                  <a:srgbClr val="030F3B"/>
                </a:solidFill>
              </a:rPr>
              <a:t> Psychologen</a:t>
            </a:r>
            <a:r>
              <a:rPr lang="en-US" sz="1100" baseline="30000">
                <a:solidFill>
                  <a:srgbClr val="030F3B"/>
                </a:solidFill>
              </a:rPr>
              <a:t>1</a:t>
            </a:r>
            <a:r>
              <a:rPr lang="en-US" sz="1100" baseline="30000">
                <a:solidFill>
                  <a:srgbClr val="030F3B"/>
                </a:solidFill>
                <a:cs typeface="Arial" panose="020B0604020202020204" pitchFamily="34" charset="0"/>
              </a:rPr>
              <a:t>,2</a:t>
            </a:r>
            <a:endParaRPr lang="en-US" sz="1100" baseline="30000">
              <a:solidFill>
                <a:srgbClr val="030F3B"/>
              </a:solidFill>
            </a:endParaRPr>
          </a:p>
        </p:txBody>
      </p:sp>
      <p:sp>
        <p:nvSpPr>
          <p:cNvPr id="637" name="TextBox 15">
            <a:extLst>
              <a:ext uri="{FF2B5EF4-FFF2-40B4-BE49-F238E27FC236}">
                <a16:creationId xmlns:a16="http://schemas.microsoft.com/office/drawing/2014/main" id="{27739222-BB24-ED3B-21D0-9EDE69D050DF}"/>
              </a:ext>
            </a:extLst>
          </p:cNvPr>
          <p:cNvSpPr txBox="1"/>
          <p:nvPr/>
        </p:nvSpPr>
        <p:spPr>
          <a:xfrm>
            <a:off x="7329332" y="1840791"/>
            <a:ext cx="1427401" cy="691189"/>
          </a:xfrm>
          <a:prstGeom prst="rect">
            <a:avLst/>
          </a:prstGeom>
          <a:noFill/>
        </p:spPr>
        <p:txBody>
          <a:bodyPr wrap="square" lIns="0" tIns="0" rIns="0" bIns="81000" rtlCol="0" anchor="b" anchorCtr="0">
            <a:spAutoFit/>
          </a:bodyPr>
          <a:lstStyle/>
          <a:p>
            <a:pPr algn="ctr" defTabSz="685800">
              <a:lnSpc>
                <a:spcPct val="90000"/>
              </a:lnSpc>
              <a:defRPr/>
            </a:pPr>
            <a:r>
              <a:rPr lang="en-US" sz="1100" err="1">
                <a:solidFill>
                  <a:srgbClr val="030F3B"/>
                </a:solidFill>
              </a:rPr>
              <a:t>Empfehlen</a:t>
            </a:r>
            <a:r>
              <a:rPr lang="en-US" sz="1100">
                <a:solidFill>
                  <a:srgbClr val="030F3B"/>
                </a:solidFill>
              </a:rPr>
              <a:t> Sie </a:t>
            </a:r>
            <a:r>
              <a:rPr lang="en-US" sz="1100" b="1" err="1">
                <a:solidFill>
                  <a:srgbClr val="030F3B"/>
                </a:solidFill>
              </a:rPr>
              <a:t>Hilfsmittel</a:t>
            </a:r>
            <a:r>
              <a:rPr lang="en-US" sz="1100" b="1">
                <a:solidFill>
                  <a:srgbClr val="030F3B"/>
                </a:solidFill>
              </a:rPr>
              <a:t> und </a:t>
            </a:r>
            <a:r>
              <a:rPr lang="en-US" sz="1100" b="1" err="1">
                <a:solidFill>
                  <a:srgbClr val="030F3B"/>
                </a:solidFill>
              </a:rPr>
              <a:t>Ressourcen</a:t>
            </a:r>
            <a:r>
              <a:rPr lang="en-US" sz="1100" b="1">
                <a:solidFill>
                  <a:srgbClr val="030F3B"/>
                </a:solidFill>
              </a:rPr>
              <a:t> </a:t>
            </a:r>
            <a:r>
              <a:rPr lang="en-US" sz="1100">
                <a:solidFill>
                  <a:srgbClr val="030F3B"/>
                </a:solidFill>
              </a:rPr>
              <a:t>für die Übergangsphase</a:t>
            </a:r>
            <a:r>
              <a:rPr lang="en-US" sz="1100" baseline="30000">
                <a:solidFill>
                  <a:srgbClr val="030F3B"/>
                </a:solidFill>
              </a:rPr>
              <a:t>1,2</a:t>
            </a:r>
          </a:p>
        </p:txBody>
      </p:sp>
      <p:sp>
        <p:nvSpPr>
          <p:cNvPr id="639" name="TextBox 23">
            <a:extLst>
              <a:ext uri="{FF2B5EF4-FFF2-40B4-BE49-F238E27FC236}">
                <a16:creationId xmlns:a16="http://schemas.microsoft.com/office/drawing/2014/main" id="{5D24FB6C-5BBC-1B3F-B7B7-BCDAFDE98814}"/>
              </a:ext>
            </a:extLst>
          </p:cNvPr>
          <p:cNvSpPr txBox="1"/>
          <p:nvPr/>
        </p:nvSpPr>
        <p:spPr>
          <a:xfrm>
            <a:off x="358021" y="1040625"/>
            <a:ext cx="8427957" cy="540000"/>
          </a:xfrm>
          <a:prstGeom prst="roundRect">
            <a:avLst/>
          </a:prstGeom>
          <a:solidFill>
            <a:srgbClr val="030F3B"/>
          </a:solidFill>
          <a:ln w="19050">
            <a:noFill/>
          </a:ln>
        </p:spPr>
        <p:txBody>
          <a:bodyPr wrap="square" lIns="135000" rIns="135000" anchor="ctr" anchorCtr="0">
            <a:noAutofit/>
          </a:bodyPr>
          <a:lstStyle/>
          <a:p>
            <a:pPr lvl="0" algn="ctr" defTabSz="685800">
              <a:lnSpc>
                <a:spcPct val="90000"/>
              </a:lnSpc>
              <a:defRPr/>
            </a:pPr>
            <a:r>
              <a:rPr lang="de-DE" sz="1200" kern="0">
                <a:solidFill>
                  <a:srgbClr val="FFFFFF"/>
                </a:solidFill>
              </a:rPr>
              <a:t>Psychosoziale Betreuung sollte </a:t>
            </a:r>
            <a:r>
              <a:rPr lang="de-DE" sz="1200" b="1" kern="0">
                <a:solidFill>
                  <a:srgbClr val="FFFFFF"/>
                </a:solidFill>
              </a:rPr>
              <a:t>in routinemäßige Arztbesuche integriert </a:t>
            </a:r>
            <a:r>
              <a:rPr lang="de-DE" sz="1200" kern="0">
                <a:solidFill>
                  <a:srgbClr val="FFFFFF"/>
                </a:solidFill>
              </a:rPr>
              <a:t>werden und, </a:t>
            </a:r>
          </a:p>
          <a:p>
            <a:pPr lvl="0" algn="ctr" defTabSz="685800">
              <a:lnSpc>
                <a:spcPct val="90000"/>
              </a:lnSpc>
              <a:defRPr/>
            </a:pPr>
            <a:r>
              <a:rPr lang="de-DE" sz="1200" kern="0">
                <a:solidFill>
                  <a:srgbClr val="FFFFFF"/>
                </a:solidFill>
              </a:rPr>
              <a:t>wann immer möglich, von Anbietern mit einer speziellen Diabetesausbildung durchgeführt werden</a:t>
            </a:r>
            <a:r>
              <a:rPr kumimoji="0" lang="en-US" sz="1200" b="0" i="0" u="none" strike="noStrike" kern="0" cap="none" spc="0" normalizeH="0" baseline="30000" noProof="0">
                <a:ln>
                  <a:noFill/>
                </a:ln>
                <a:solidFill>
                  <a:srgbClr val="FFFFFF"/>
                </a:solidFill>
                <a:effectLst/>
                <a:uLnTx/>
                <a:uFillTx/>
              </a:rPr>
              <a:t>1</a:t>
            </a:r>
            <a:r>
              <a:rPr kumimoji="0" lang="en-US" sz="1200" b="0" i="0" u="none" strike="noStrike" kern="0" cap="none" spc="0" normalizeH="0" baseline="0" noProof="0">
                <a:ln>
                  <a:noFill/>
                </a:ln>
                <a:solidFill>
                  <a:srgbClr val="FFFFFF"/>
                </a:solidFill>
                <a:effectLst/>
                <a:uLnTx/>
                <a:uFillTx/>
              </a:rPr>
              <a:t> </a:t>
            </a:r>
            <a:endParaRPr kumimoji="0" lang="en-US" sz="1200" b="1" i="0" u="none" strike="noStrike" kern="0" cap="none" spc="0" normalizeH="0" baseline="0" noProof="0">
              <a:ln>
                <a:noFill/>
              </a:ln>
              <a:solidFill>
                <a:srgbClr val="FFFFFF"/>
              </a:solidFill>
              <a:effectLst/>
              <a:uLnTx/>
              <a:uFillTx/>
            </a:endParaRPr>
          </a:p>
        </p:txBody>
      </p:sp>
    </p:spTree>
    <p:extLst>
      <p:ext uri="{BB962C8B-B14F-4D97-AF65-F5344CB8AC3E}">
        <p14:creationId xmlns:p14="http://schemas.microsoft.com/office/powerpoint/2010/main" val="16103299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614"/>
                                        </p:tgtEl>
                                        <p:attrNameLst>
                                          <p:attrName>style.visibility</p:attrName>
                                        </p:attrNameLst>
                                      </p:cBhvr>
                                      <p:to>
                                        <p:strVal val="visible"/>
                                      </p:to>
                                    </p:set>
                                    <p:anim calcmode="lin" valueType="num">
                                      <p:cBhvr additive="base">
                                        <p:cTn id="7" dur="1000" fill="hold"/>
                                        <p:tgtEl>
                                          <p:spTgt spid="614"/>
                                        </p:tgtEl>
                                        <p:attrNameLst>
                                          <p:attrName>ppt_x</p:attrName>
                                        </p:attrNameLst>
                                      </p:cBhvr>
                                      <p:tavLst>
                                        <p:tav tm="0">
                                          <p:val>
                                            <p:strVal val="0-#ppt_w/2"/>
                                          </p:val>
                                        </p:tav>
                                        <p:tav tm="100000">
                                          <p:val>
                                            <p:strVal val="#ppt_x"/>
                                          </p:val>
                                        </p:tav>
                                      </p:tavLst>
                                    </p:anim>
                                    <p:anim calcmode="lin" valueType="num">
                                      <p:cBhvr additive="base">
                                        <p:cTn id="8" dur="1000" fill="hold"/>
                                        <p:tgtEl>
                                          <p:spTgt spid="614"/>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0" presetClass="entr" presetSubtype="0" fill="hold" nodeType="afterEffect">
                                  <p:stCondLst>
                                    <p:cond delay="0"/>
                                  </p:stCondLst>
                                  <p:childTnLst>
                                    <p:set>
                                      <p:cBhvr>
                                        <p:cTn id="11" dur="1" fill="hold">
                                          <p:stCondLst>
                                            <p:cond delay="0"/>
                                          </p:stCondLst>
                                        </p:cTn>
                                        <p:tgtEl>
                                          <p:spTgt spid="615"/>
                                        </p:tgtEl>
                                        <p:attrNameLst>
                                          <p:attrName>style.visibility</p:attrName>
                                        </p:attrNameLst>
                                      </p:cBhvr>
                                      <p:to>
                                        <p:strVal val="visible"/>
                                      </p:to>
                                    </p:set>
                                    <p:animEffect transition="in" filter="fade">
                                      <p:cBhvr>
                                        <p:cTn id="12" dur="500"/>
                                        <p:tgtEl>
                                          <p:spTgt spid="615"/>
                                        </p:tgtEl>
                                      </p:cBhvr>
                                    </p:animEffect>
                                  </p:childTnLst>
                                </p:cTn>
                              </p:par>
                            </p:childTnLst>
                          </p:cTn>
                        </p:par>
                        <p:par>
                          <p:cTn id="13" fill="hold">
                            <p:stCondLst>
                              <p:cond delay="1500"/>
                            </p:stCondLst>
                            <p:childTnLst>
                              <p:par>
                                <p:cTn id="14" presetID="22" presetClass="entr" presetSubtype="4" fill="hold" nodeType="afterEffect">
                                  <p:stCondLst>
                                    <p:cond delay="0"/>
                                  </p:stCondLst>
                                  <p:childTnLst>
                                    <p:set>
                                      <p:cBhvr>
                                        <p:cTn id="15" dur="1" fill="hold">
                                          <p:stCondLst>
                                            <p:cond delay="0"/>
                                          </p:stCondLst>
                                        </p:cTn>
                                        <p:tgtEl>
                                          <p:spTgt spid="609"/>
                                        </p:tgtEl>
                                        <p:attrNameLst>
                                          <p:attrName>style.visibility</p:attrName>
                                        </p:attrNameLst>
                                      </p:cBhvr>
                                      <p:to>
                                        <p:strVal val="visible"/>
                                      </p:to>
                                    </p:set>
                                    <p:animEffect transition="in" filter="wipe(down)">
                                      <p:cBhvr>
                                        <p:cTn id="16" dur="500"/>
                                        <p:tgtEl>
                                          <p:spTgt spid="609"/>
                                        </p:tgtEl>
                                      </p:cBhvr>
                                    </p:animEffect>
                                  </p:childTnLst>
                                </p:cTn>
                              </p:par>
                            </p:childTnLst>
                          </p:cTn>
                        </p:par>
                        <p:par>
                          <p:cTn id="17" fill="hold">
                            <p:stCondLst>
                              <p:cond delay="2000"/>
                            </p:stCondLst>
                            <p:childTnLst>
                              <p:par>
                                <p:cTn id="18" presetID="10" presetClass="entr" presetSubtype="0" fill="hold" grpId="0" nodeType="afterEffect">
                                  <p:stCondLst>
                                    <p:cond delay="0"/>
                                  </p:stCondLst>
                                  <p:childTnLst>
                                    <p:set>
                                      <p:cBhvr>
                                        <p:cTn id="19" dur="1" fill="hold">
                                          <p:stCondLst>
                                            <p:cond delay="0"/>
                                          </p:stCondLst>
                                        </p:cTn>
                                        <p:tgtEl>
                                          <p:spTgt spid="633"/>
                                        </p:tgtEl>
                                        <p:attrNameLst>
                                          <p:attrName>style.visibility</p:attrName>
                                        </p:attrNameLst>
                                      </p:cBhvr>
                                      <p:to>
                                        <p:strVal val="visible"/>
                                      </p:to>
                                    </p:set>
                                    <p:animEffect transition="in" filter="fade">
                                      <p:cBhvr>
                                        <p:cTn id="20" dur="500"/>
                                        <p:tgtEl>
                                          <p:spTgt spid="633"/>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618"/>
                                        </p:tgtEl>
                                        <p:attrNameLst>
                                          <p:attrName>style.visibility</p:attrName>
                                        </p:attrNameLst>
                                      </p:cBhvr>
                                      <p:to>
                                        <p:strVal val="visible"/>
                                      </p:to>
                                    </p:set>
                                    <p:animEffect transition="in" filter="fade">
                                      <p:cBhvr>
                                        <p:cTn id="25" dur="500"/>
                                        <p:tgtEl>
                                          <p:spTgt spid="618"/>
                                        </p:tgtEl>
                                      </p:cBhvr>
                                    </p:animEffect>
                                  </p:childTnLst>
                                </p:cTn>
                              </p:par>
                            </p:childTnLst>
                          </p:cTn>
                        </p:par>
                        <p:par>
                          <p:cTn id="26" fill="hold">
                            <p:stCondLst>
                              <p:cond delay="500"/>
                            </p:stCondLst>
                            <p:childTnLst>
                              <p:par>
                                <p:cTn id="27" presetID="22" presetClass="entr" presetSubtype="1" fill="hold" nodeType="afterEffect">
                                  <p:stCondLst>
                                    <p:cond delay="0"/>
                                  </p:stCondLst>
                                  <p:childTnLst>
                                    <p:set>
                                      <p:cBhvr>
                                        <p:cTn id="28" dur="1" fill="hold">
                                          <p:stCondLst>
                                            <p:cond delay="0"/>
                                          </p:stCondLst>
                                        </p:cTn>
                                        <p:tgtEl>
                                          <p:spTgt spid="612"/>
                                        </p:tgtEl>
                                        <p:attrNameLst>
                                          <p:attrName>style.visibility</p:attrName>
                                        </p:attrNameLst>
                                      </p:cBhvr>
                                      <p:to>
                                        <p:strVal val="visible"/>
                                      </p:to>
                                    </p:set>
                                    <p:animEffect transition="in" filter="wipe(up)">
                                      <p:cBhvr>
                                        <p:cTn id="29" dur="500"/>
                                        <p:tgtEl>
                                          <p:spTgt spid="612"/>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634"/>
                                        </p:tgtEl>
                                        <p:attrNameLst>
                                          <p:attrName>style.visibility</p:attrName>
                                        </p:attrNameLst>
                                      </p:cBhvr>
                                      <p:to>
                                        <p:strVal val="visible"/>
                                      </p:to>
                                    </p:set>
                                    <p:animEffect transition="in" filter="fade">
                                      <p:cBhvr>
                                        <p:cTn id="33" dur="500"/>
                                        <p:tgtEl>
                                          <p:spTgt spid="634"/>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624"/>
                                        </p:tgtEl>
                                        <p:attrNameLst>
                                          <p:attrName>style.visibility</p:attrName>
                                        </p:attrNameLst>
                                      </p:cBhvr>
                                      <p:to>
                                        <p:strVal val="visible"/>
                                      </p:to>
                                    </p:set>
                                    <p:animEffect transition="in" filter="fade">
                                      <p:cBhvr>
                                        <p:cTn id="38" dur="500"/>
                                        <p:tgtEl>
                                          <p:spTgt spid="624"/>
                                        </p:tgtEl>
                                      </p:cBhvr>
                                    </p:animEffect>
                                  </p:childTnLst>
                                </p:cTn>
                              </p:par>
                            </p:childTnLst>
                          </p:cTn>
                        </p:par>
                        <p:par>
                          <p:cTn id="39" fill="hold">
                            <p:stCondLst>
                              <p:cond delay="500"/>
                            </p:stCondLst>
                            <p:childTnLst>
                              <p:par>
                                <p:cTn id="40" presetID="22" presetClass="entr" presetSubtype="4" fill="hold" nodeType="afterEffect">
                                  <p:stCondLst>
                                    <p:cond delay="0"/>
                                  </p:stCondLst>
                                  <p:childTnLst>
                                    <p:set>
                                      <p:cBhvr>
                                        <p:cTn id="41" dur="1" fill="hold">
                                          <p:stCondLst>
                                            <p:cond delay="0"/>
                                          </p:stCondLst>
                                        </p:cTn>
                                        <p:tgtEl>
                                          <p:spTgt spid="610"/>
                                        </p:tgtEl>
                                        <p:attrNameLst>
                                          <p:attrName>style.visibility</p:attrName>
                                        </p:attrNameLst>
                                      </p:cBhvr>
                                      <p:to>
                                        <p:strVal val="visible"/>
                                      </p:to>
                                    </p:set>
                                    <p:animEffect transition="in" filter="wipe(down)">
                                      <p:cBhvr>
                                        <p:cTn id="42" dur="500"/>
                                        <p:tgtEl>
                                          <p:spTgt spid="610"/>
                                        </p:tgtEl>
                                      </p:cBhvr>
                                    </p:animEffect>
                                  </p:childTnLst>
                                </p:cTn>
                              </p:par>
                            </p:childTnLst>
                          </p:cTn>
                        </p:par>
                        <p:par>
                          <p:cTn id="43" fill="hold">
                            <p:stCondLst>
                              <p:cond delay="1000"/>
                            </p:stCondLst>
                            <p:childTnLst>
                              <p:par>
                                <p:cTn id="44" presetID="10" presetClass="entr" presetSubtype="0" fill="hold" grpId="0" nodeType="afterEffect">
                                  <p:stCondLst>
                                    <p:cond delay="0"/>
                                  </p:stCondLst>
                                  <p:childTnLst>
                                    <p:set>
                                      <p:cBhvr>
                                        <p:cTn id="45" dur="1" fill="hold">
                                          <p:stCondLst>
                                            <p:cond delay="0"/>
                                          </p:stCondLst>
                                        </p:cTn>
                                        <p:tgtEl>
                                          <p:spTgt spid="635"/>
                                        </p:tgtEl>
                                        <p:attrNameLst>
                                          <p:attrName>style.visibility</p:attrName>
                                        </p:attrNameLst>
                                      </p:cBhvr>
                                      <p:to>
                                        <p:strVal val="visible"/>
                                      </p:to>
                                    </p:set>
                                    <p:animEffect transition="in" filter="fade">
                                      <p:cBhvr>
                                        <p:cTn id="46" dur="500"/>
                                        <p:tgtEl>
                                          <p:spTgt spid="635"/>
                                        </p:tgtEl>
                                      </p:cBhvr>
                                    </p:animEffect>
                                  </p:childTnLst>
                                </p:cTn>
                              </p:par>
                            </p:childTnLst>
                          </p:cTn>
                        </p:par>
                      </p:childTnLst>
                    </p:cTn>
                  </p:par>
                  <p:par>
                    <p:cTn id="47" fill="hold">
                      <p:stCondLst>
                        <p:cond delay="indefinite"/>
                      </p:stCondLst>
                      <p:childTnLst>
                        <p:par>
                          <p:cTn id="48" fill="hold">
                            <p:stCondLst>
                              <p:cond delay="0"/>
                            </p:stCondLst>
                            <p:childTnLst>
                              <p:par>
                                <p:cTn id="49" presetID="10" presetClass="entr" presetSubtype="0" fill="hold" nodeType="clickEffect">
                                  <p:stCondLst>
                                    <p:cond delay="0"/>
                                  </p:stCondLst>
                                  <p:childTnLst>
                                    <p:set>
                                      <p:cBhvr>
                                        <p:cTn id="50" dur="1" fill="hold">
                                          <p:stCondLst>
                                            <p:cond delay="0"/>
                                          </p:stCondLst>
                                        </p:cTn>
                                        <p:tgtEl>
                                          <p:spTgt spid="621"/>
                                        </p:tgtEl>
                                        <p:attrNameLst>
                                          <p:attrName>style.visibility</p:attrName>
                                        </p:attrNameLst>
                                      </p:cBhvr>
                                      <p:to>
                                        <p:strVal val="visible"/>
                                      </p:to>
                                    </p:set>
                                    <p:animEffect transition="in" filter="fade">
                                      <p:cBhvr>
                                        <p:cTn id="51" dur="500"/>
                                        <p:tgtEl>
                                          <p:spTgt spid="621"/>
                                        </p:tgtEl>
                                      </p:cBhvr>
                                    </p:animEffect>
                                  </p:childTnLst>
                                </p:cTn>
                              </p:par>
                            </p:childTnLst>
                          </p:cTn>
                        </p:par>
                        <p:par>
                          <p:cTn id="52" fill="hold">
                            <p:stCondLst>
                              <p:cond delay="500"/>
                            </p:stCondLst>
                            <p:childTnLst>
                              <p:par>
                                <p:cTn id="53" presetID="22" presetClass="entr" presetSubtype="1" fill="hold" nodeType="afterEffect">
                                  <p:stCondLst>
                                    <p:cond delay="0"/>
                                  </p:stCondLst>
                                  <p:childTnLst>
                                    <p:set>
                                      <p:cBhvr>
                                        <p:cTn id="54" dur="1" fill="hold">
                                          <p:stCondLst>
                                            <p:cond delay="0"/>
                                          </p:stCondLst>
                                        </p:cTn>
                                        <p:tgtEl>
                                          <p:spTgt spid="613"/>
                                        </p:tgtEl>
                                        <p:attrNameLst>
                                          <p:attrName>style.visibility</p:attrName>
                                        </p:attrNameLst>
                                      </p:cBhvr>
                                      <p:to>
                                        <p:strVal val="visible"/>
                                      </p:to>
                                    </p:set>
                                    <p:animEffect transition="in" filter="wipe(up)">
                                      <p:cBhvr>
                                        <p:cTn id="55" dur="500"/>
                                        <p:tgtEl>
                                          <p:spTgt spid="613"/>
                                        </p:tgtEl>
                                      </p:cBhvr>
                                    </p:animEffect>
                                  </p:childTnLst>
                                </p:cTn>
                              </p:par>
                            </p:childTnLst>
                          </p:cTn>
                        </p:par>
                        <p:par>
                          <p:cTn id="56" fill="hold">
                            <p:stCondLst>
                              <p:cond delay="1000"/>
                            </p:stCondLst>
                            <p:childTnLst>
                              <p:par>
                                <p:cTn id="57" presetID="10" presetClass="entr" presetSubtype="0" fill="hold" grpId="0" nodeType="afterEffect">
                                  <p:stCondLst>
                                    <p:cond delay="0"/>
                                  </p:stCondLst>
                                  <p:childTnLst>
                                    <p:set>
                                      <p:cBhvr>
                                        <p:cTn id="58" dur="1" fill="hold">
                                          <p:stCondLst>
                                            <p:cond delay="0"/>
                                          </p:stCondLst>
                                        </p:cTn>
                                        <p:tgtEl>
                                          <p:spTgt spid="636"/>
                                        </p:tgtEl>
                                        <p:attrNameLst>
                                          <p:attrName>style.visibility</p:attrName>
                                        </p:attrNameLst>
                                      </p:cBhvr>
                                      <p:to>
                                        <p:strVal val="visible"/>
                                      </p:to>
                                    </p:set>
                                    <p:animEffect transition="in" filter="fade">
                                      <p:cBhvr>
                                        <p:cTn id="59" dur="500"/>
                                        <p:tgtEl>
                                          <p:spTgt spid="636"/>
                                        </p:tgtEl>
                                      </p:cBhvr>
                                    </p:animEffect>
                                  </p:childTnLst>
                                </p:cTn>
                              </p:par>
                            </p:childTnLst>
                          </p:cTn>
                        </p:par>
                      </p:childTnLst>
                    </p:cTn>
                  </p:par>
                  <p:par>
                    <p:cTn id="60" fill="hold">
                      <p:stCondLst>
                        <p:cond delay="indefinite"/>
                      </p:stCondLst>
                      <p:childTnLst>
                        <p:par>
                          <p:cTn id="61" fill="hold">
                            <p:stCondLst>
                              <p:cond delay="0"/>
                            </p:stCondLst>
                            <p:childTnLst>
                              <p:par>
                                <p:cTn id="62" presetID="10" presetClass="entr" presetSubtype="0" fill="hold" nodeType="clickEffect">
                                  <p:stCondLst>
                                    <p:cond delay="0"/>
                                  </p:stCondLst>
                                  <p:childTnLst>
                                    <p:set>
                                      <p:cBhvr>
                                        <p:cTn id="63" dur="1" fill="hold">
                                          <p:stCondLst>
                                            <p:cond delay="0"/>
                                          </p:stCondLst>
                                        </p:cTn>
                                        <p:tgtEl>
                                          <p:spTgt spid="627"/>
                                        </p:tgtEl>
                                        <p:attrNameLst>
                                          <p:attrName>style.visibility</p:attrName>
                                        </p:attrNameLst>
                                      </p:cBhvr>
                                      <p:to>
                                        <p:strVal val="visible"/>
                                      </p:to>
                                    </p:set>
                                    <p:animEffect transition="in" filter="fade">
                                      <p:cBhvr>
                                        <p:cTn id="64" dur="500"/>
                                        <p:tgtEl>
                                          <p:spTgt spid="627"/>
                                        </p:tgtEl>
                                      </p:cBhvr>
                                    </p:animEffect>
                                  </p:childTnLst>
                                </p:cTn>
                              </p:par>
                            </p:childTnLst>
                          </p:cTn>
                        </p:par>
                        <p:par>
                          <p:cTn id="65" fill="hold">
                            <p:stCondLst>
                              <p:cond delay="500"/>
                            </p:stCondLst>
                            <p:childTnLst>
                              <p:par>
                                <p:cTn id="66" presetID="22" presetClass="entr" presetSubtype="4" fill="hold" nodeType="afterEffect">
                                  <p:stCondLst>
                                    <p:cond delay="0"/>
                                  </p:stCondLst>
                                  <p:childTnLst>
                                    <p:set>
                                      <p:cBhvr>
                                        <p:cTn id="67" dur="1" fill="hold">
                                          <p:stCondLst>
                                            <p:cond delay="0"/>
                                          </p:stCondLst>
                                        </p:cTn>
                                        <p:tgtEl>
                                          <p:spTgt spid="611"/>
                                        </p:tgtEl>
                                        <p:attrNameLst>
                                          <p:attrName>style.visibility</p:attrName>
                                        </p:attrNameLst>
                                      </p:cBhvr>
                                      <p:to>
                                        <p:strVal val="visible"/>
                                      </p:to>
                                    </p:set>
                                    <p:animEffect transition="in" filter="wipe(down)">
                                      <p:cBhvr>
                                        <p:cTn id="68" dur="500"/>
                                        <p:tgtEl>
                                          <p:spTgt spid="611"/>
                                        </p:tgtEl>
                                      </p:cBhvr>
                                    </p:animEffect>
                                  </p:childTnLst>
                                </p:cTn>
                              </p:par>
                            </p:childTnLst>
                          </p:cTn>
                        </p:par>
                        <p:par>
                          <p:cTn id="69" fill="hold">
                            <p:stCondLst>
                              <p:cond delay="1000"/>
                            </p:stCondLst>
                            <p:childTnLst>
                              <p:par>
                                <p:cTn id="70" presetID="10" presetClass="entr" presetSubtype="0" fill="hold" grpId="0" nodeType="afterEffect">
                                  <p:stCondLst>
                                    <p:cond delay="0"/>
                                  </p:stCondLst>
                                  <p:childTnLst>
                                    <p:set>
                                      <p:cBhvr>
                                        <p:cTn id="71" dur="1" fill="hold">
                                          <p:stCondLst>
                                            <p:cond delay="0"/>
                                          </p:stCondLst>
                                        </p:cTn>
                                        <p:tgtEl>
                                          <p:spTgt spid="637"/>
                                        </p:tgtEl>
                                        <p:attrNameLst>
                                          <p:attrName>style.visibility</p:attrName>
                                        </p:attrNameLst>
                                      </p:cBhvr>
                                      <p:to>
                                        <p:strVal val="visible"/>
                                      </p:to>
                                    </p:set>
                                    <p:animEffect transition="in" filter="fade">
                                      <p:cBhvr>
                                        <p:cTn id="72" dur="500"/>
                                        <p:tgtEl>
                                          <p:spTgt spid="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 grpId="0" animBg="1"/>
      <p:bldP spid="633" grpId="0"/>
      <p:bldP spid="634" grpId="0"/>
      <p:bldP spid="635" grpId="0"/>
      <p:bldP spid="636" grpId="0"/>
      <p:bldP spid="637" grpId="0"/>
    </p:bld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BF9AC1F-8645-2E42-5EBC-FAA5F8563810}"/>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BAE9D3ED-9949-D386-0096-44929DE3837C}"/>
              </a:ext>
            </a:extLst>
          </p:cNvPr>
          <p:cNvSpPr txBox="1">
            <a:spLocks/>
          </p:cNvSpPr>
          <p:nvPr/>
        </p:nvSpPr>
        <p:spPr>
          <a:xfrm>
            <a:off x="309030" y="114313"/>
            <a:ext cx="852713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Psychosoziale Unterstützung sollte bei jedem Folgetreffen angeboten werden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de-DE" sz="2000" b="1" i="0" u="none" strike="noStrike" kern="1200" cap="none" spc="0" normalizeH="0" noProof="0">
              <a:ln>
                <a:noFill/>
              </a:ln>
              <a:solidFill>
                <a:srgbClr val="7030A0"/>
              </a:solidFill>
              <a:effectLst/>
              <a:uLnTx/>
              <a:uFillTx/>
              <a:latin typeface="Verdana"/>
              <a:ea typeface="+mn-ea"/>
              <a:cs typeface="+mn-cs"/>
            </a:endParaRPr>
          </a:p>
        </p:txBody>
      </p:sp>
      <p:sp>
        <p:nvSpPr>
          <p:cNvPr id="453" name="Text Placeholder 9">
            <a:extLst>
              <a:ext uri="{FF2B5EF4-FFF2-40B4-BE49-F238E27FC236}">
                <a16:creationId xmlns:a16="http://schemas.microsoft.com/office/drawing/2014/main" id="{37B47460-CB48-7E38-FC0C-24855659587D}"/>
              </a:ext>
            </a:extLst>
          </p:cNvPr>
          <p:cNvSpPr txBox="1">
            <a:spLocks/>
          </p:cNvSpPr>
          <p:nvPr/>
        </p:nvSpPr>
        <p:spPr>
          <a:xfrm>
            <a:off x="415922" y="4770634"/>
            <a:ext cx="8315328" cy="292894"/>
          </a:xfrm>
          <a:prstGeom prst="rect">
            <a:avLst/>
          </a:prstGeom>
        </p:spPr>
        <p:txBody>
          <a:bodyPr vert="horz" lIns="0" tIns="0" rIns="0" bIns="0" rtlCol="0" anchor="b" anchorCtr="0">
            <a:noAutofit/>
          </a:bodyPr>
          <a:lstStyle>
            <a:lvl1pPr marL="0" indent="0" algn="l" defTabSz="685800" rtl="0" eaLnBrk="1" latinLnBrk="0" hangingPunct="1">
              <a:lnSpc>
                <a:spcPct val="90000"/>
              </a:lnSpc>
              <a:spcBef>
                <a:spcPts val="150"/>
              </a:spcBef>
              <a:buFont typeface="Arial" panose="020B0604020202020204" pitchFamily="34" charset="0"/>
              <a:buNone/>
              <a:defRPr sz="675" b="0" i="0" kern="1200">
                <a:solidFill>
                  <a:schemeClr val="tx1"/>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5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Arial"/>
                <a:cs typeface="Arial"/>
              </a:rPr>
              <a:t>IAk: Inselautoantikörper; T1D: Typ-1-Diabetes.</a:t>
            </a:r>
            <a:endParaRPr kumimoji="0" lang="en-US" sz="600" b="0" i="0" u="none" strike="noStrike" kern="1200" cap="none" spc="0" normalizeH="0" baseline="0" noProof="0">
              <a:ln>
                <a:noFill/>
              </a:ln>
              <a:solidFill>
                <a:srgbClr val="404040"/>
              </a:solidFill>
              <a:effectLst/>
              <a:uLnTx/>
              <a:uFillTx/>
              <a:latin typeface="+mn-lt"/>
              <a:ea typeface="+mn-ea"/>
              <a:cs typeface="Arial" panose="020B0604020202020204" pitchFamily="34" charset="0"/>
            </a:endParaRPr>
          </a:p>
          <a:p>
            <a:pPr lvl="0">
              <a:defRPr/>
            </a:pPr>
            <a:r>
              <a:rPr kumimoji="0" lang="de" sz="600" b="1" i="0" u="none" strike="noStrike" kern="1200" cap="none" spc="0" normalizeH="0" baseline="0" noProof="0">
                <a:ln>
                  <a:noFill/>
                </a:ln>
                <a:solidFill>
                  <a:srgbClr val="404040"/>
                </a:solidFill>
                <a:effectLst/>
                <a:uLnTx/>
                <a:uFillTx/>
                <a:latin typeface="+mn-lt"/>
                <a:ea typeface="Arial"/>
                <a:cs typeface="Arial"/>
              </a:rPr>
              <a:t>1. </a:t>
            </a:r>
            <a:r>
              <a:rPr kumimoji="0" lang="de-DE" sz="600" i="0" u="none" strike="noStrike" kern="1200" cap="none" spc="0" normalizeH="0" baseline="0" noProof="0">
                <a:ln>
                  <a:noFill/>
                </a:ln>
                <a:solidFill>
                  <a:srgbClr val="404040"/>
                </a:solidFill>
                <a:effectLst/>
                <a:uLnTx/>
                <a:uFillTx/>
                <a:latin typeface="+mn-lt"/>
                <a:ea typeface="Arial"/>
                <a:cs typeface="Arial"/>
              </a:rPr>
              <a:t>Phillip M </a:t>
            </a:r>
            <a:r>
              <a:rPr kumimoji="0" lang="de-DE" sz="600" i="1" u="none" strike="noStrike" kern="1200" cap="none" spc="0" normalizeH="0" baseline="0" noProof="0">
                <a:ln>
                  <a:noFill/>
                </a:ln>
                <a:solidFill>
                  <a:srgbClr val="404040"/>
                </a:solidFill>
                <a:effectLst/>
                <a:uLnTx/>
                <a:uFillTx/>
                <a:latin typeface="+mn-lt"/>
                <a:ea typeface="Arial"/>
                <a:cs typeface="Arial"/>
              </a:rPr>
              <a:t>et al. Diabetes Care </a:t>
            </a:r>
            <a:r>
              <a:rPr kumimoji="0" lang="de-DE" sz="600" i="0" u="none" strike="noStrike" kern="1200" cap="none" spc="0" normalizeH="0" baseline="0" noProof="0">
                <a:ln>
                  <a:noFill/>
                </a:ln>
                <a:solidFill>
                  <a:srgbClr val="404040"/>
                </a:solidFill>
                <a:effectLst/>
                <a:uLnTx/>
                <a:uFillTx/>
                <a:latin typeface="+mn-lt"/>
                <a:ea typeface="Arial"/>
                <a:cs typeface="Arial"/>
              </a:rPr>
              <a:t>2024; 47: 1276–98.  </a:t>
            </a:r>
            <a:endParaRPr kumimoji="0" lang="en-NZ" sz="600" b="0" i="0" u="none" strike="noStrike" kern="1200" cap="none" spc="0" normalizeH="0" baseline="0" noProof="0">
              <a:ln>
                <a:noFill/>
              </a:ln>
              <a:solidFill>
                <a:srgbClr val="404040"/>
              </a:solidFill>
              <a:effectLst/>
              <a:uLnTx/>
              <a:uFillTx/>
              <a:latin typeface="+mn-lt"/>
              <a:ea typeface="+mn-ea"/>
              <a:cs typeface="Arial"/>
            </a:endParaRPr>
          </a:p>
        </p:txBody>
      </p:sp>
      <p:grpSp>
        <p:nvGrpSpPr>
          <p:cNvPr id="50" name="Elemento grafico 7">
            <a:extLst>
              <a:ext uri="{FF2B5EF4-FFF2-40B4-BE49-F238E27FC236}">
                <a16:creationId xmlns:a16="http://schemas.microsoft.com/office/drawing/2014/main" id="{5A5D98D5-184D-8FBA-1186-852E4CE3D5D7}"/>
              </a:ext>
            </a:extLst>
          </p:cNvPr>
          <p:cNvGrpSpPr/>
          <p:nvPr/>
        </p:nvGrpSpPr>
        <p:grpSpPr>
          <a:xfrm>
            <a:off x="5982086" y="2056767"/>
            <a:ext cx="2642720" cy="2069291"/>
            <a:chOff x="5342107" y="4352698"/>
            <a:chExt cx="170323" cy="135838"/>
          </a:xfrm>
          <a:solidFill>
            <a:srgbClr val="00D1CC"/>
          </a:solidFill>
        </p:grpSpPr>
        <p:grpSp>
          <p:nvGrpSpPr>
            <p:cNvPr id="51" name="Elemento grafico 7">
              <a:extLst>
                <a:ext uri="{FF2B5EF4-FFF2-40B4-BE49-F238E27FC236}">
                  <a16:creationId xmlns:a16="http://schemas.microsoft.com/office/drawing/2014/main" id="{FC426606-A37D-D87E-598B-24BAA20FFD44}"/>
                </a:ext>
              </a:extLst>
            </p:cNvPr>
            <p:cNvGrpSpPr/>
            <p:nvPr/>
          </p:nvGrpSpPr>
          <p:grpSpPr>
            <a:xfrm>
              <a:off x="5389816" y="4352698"/>
              <a:ext cx="76305" cy="58286"/>
              <a:chOff x="5389816" y="4352698"/>
              <a:chExt cx="76305" cy="58286"/>
            </a:xfrm>
            <a:grpFill/>
          </p:grpSpPr>
          <p:sp>
            <p:nvSpPr>
              <p:cNvPr id="459" name="Figura a mano libera: forma 2170">
                <a:extLst>
                  <a:ext uri="{FF2B5EF4-FFF2-40B4-BE49-F238E27FC236}">
                    <a16:creationId xmlns:a16="http://schemas.microsoft.com/office/drawing/2014/main" id="{1F1D7BAE-F6A3-B993-00F4-F65914909C1D}"/>
                  </a:ext>
                </a:extLst>
              </p:cNvPr>
              <p:cNvSpPr/>
              <p:nvPr/>
            </p:nvSpPr>
            <p:spPr>
              <a:xfrm>
                <a:off x="5389816" y="4352698"/>
                <a:ext cx="58331" cy="47793"/>
              </a:xfrm>
              <a:custGeom>
                <a:avLst/>
                <a:gdLst>
                  <a:gd name="connsiteX0" fmla="*/ 12363 w 58331"/>
                  <a:gd name="connsiteY0" fmla="*/ 47778 h 47793"/>
                  <a:gd name="connsiteX1" fmla="*/ 10523 w 58331"/>
                  <a:gd name="connsiteY1" fmla="*/ 47368 h 47793"/>
                  <a:gd name="connsiteX2" fmla="*/ 8059 w 58331"/>
                  <a:gd name="connsiteY2" fmla="*/ 43490 h 47793"/>
                  <a:gd name="connsiteX3" fmla="*/ 8059 w 58331"/>
                  <a:gd name="connsiteY3" fmla="*/ 39050 h 47793"/>
                  <a:gd name="connsiteX4" fmla="*/ 6569 w 58331"/>
                  <a:gd name="connsiteY4" fmla="*/ 39050 h 47793"/>
                  <a:gd name="connsiteX5" fmla="*/ 0 w 58331"/>
                  <a:gd name="connsiteY5" fmla="*/ 32481 h 47793"/>
                  <a:gd name="connsiteX6" fmla="*/ 0 w 58331"/>
                  <a:gd name="connsiteY6" fmla="*/ 6569 h 47793"/>
                  <a:gd name="connsiteX7" fmla="*/ 6569 w 58331"/>
                  <a:gd name="connsiteY7" fmla="*/ 0 h 47793"/>
                  <a:gd name="connsiteX8" fmla="*/ 51763 w 58331"/>
                  <a:gd name="connsiteY8" fmla="*/ 0 h 47793"/>
                  <a:gd name="connsiteX9" fmla="*/ 58332 w 58331"/>
                  <a:gd name="connsiteY9" fmla="*/ 6569 h 47793"/>
                  <a:gd name="connsiteX10" fmla="*/ 58332 w 58331"/>
                  <a:gd name="connsiteY10" fmla="*/ 32481 h 47793"/>
                  <a:gd name="connsiteX11" fmla="*/ 51763 w 58331"/>
                  <a:gd name="connsiteY11" fmla="*/ 39050 h 47793"/>
                  <a:gd name="connsiteX12" fmla="*/ 24467 w 58331"/>
                  <a:gd name="connsiteY12" fmla="*/ 39050 h 47793"/>
                  <a:gd name="connsiteX13" fmla="*/ 15085 w 58331"/>
                  <a:gd name="connsiteY13" fmla="*/ 46805 h 47793"/>
                  <a:gd name="connsiteX14" fmla="*/ 12363 w 58331"/>
                  <a:gd name="connsiteY14" fmla="*/ 47794 h 47793"/>
                  <a:gd name="connsiteX15" fmla="*/ 6584 w 58331"/>
                  <a:gd name="connsiteY15" fmla="*/ 4607 h 47793"/>
                  <a:gd name="connsiteX16" fmla="*/ 4638 w 58331"/>
                  <a:gd name="connsiteY16" fmla="*/ 6554 h 47793"/>
                  <a:gd name="connsiteX17" fmla="*/ 4638 w 58331"/>
                  <a:gd name="connsiteY17" fmla="*/ 32466 h 47793"/>
                  <a:gd name="connsiteX18" fmla="*/ 6584 w 58331"/>
                  <a:gd name="connsiteY18" fmla="*/ 34412 h 47793"/>
                  <a:gd name="connsiteX19" fmla="*/ 10371 w 58331"/>
                  <a:gd name="connsiteY19" fmla="*/ 34412 h 47793"/>
                  <a:gd name="connsiteX20" fmla="*/ 12682 w 58331"/>
                  <a:gd name="connsiteY20" fmla="*/ 36723 h 47793"/>
                  <a:gd name="connsiteX21" fmla="*/ 12682 w 58331"/>
                  <a:gd name="connsiteY21" fmla="*/ 42791 h 47793"/>
                  <a:gd name="connsiteX22" fmla="*/ 22171 w 58331"/>
                  <a:gd name="connsiteY22" fmla="*/ 34944 h 47793"/>
                  <a:gd name="connsiteX23" fmla="*/ 23646 w 58331"/>
                  <a:gd name="connsiteY23" fmla="*/ 34412 h 47793"/>
                  <a:gd name="connsiteX24" fmla="*/ 51778 w 58331"/>
                  <a:gd name="connsiteY24" fmla="*/ 34412 h 47793"/>
                  <a:gd name="connsiteX25" fmla="*/ 53724 w 58331"/>
                  <a:gd name="connsiteY25" fmla="*/ 32466 h 47793"/>
                  <a:gd name="connsiteX26" fmla="*/ 53724 w 58331"/>
                  <a:gd name="connsiteY26" fmla="*/ 6554 h 47793"/>
                  <a:gd name="connsiteX27" fmla="*/ 51778 w 58331"/>
                  <a:gd name="connsiteY27" fmla="*/ 4607 h 47793"/>
                  <a:gd name="connsiteX28" fmla="*/ 6584 w 58331"/>
                  <a:gd name="connsiteY28" fmla="*/ 4607 h 4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331" h="47793">
                    <a:moveTo>
                      <a:pt x="12363" y="47778"/>
                    </a:moveTo>
                    <a:cubicBezTo>
                      <a:pt x="11739" y="47778"/>
                      <a:pt x="11116" y="47642"/>
                      <a:pt x="10523" y="47368"/>
                    </a:cubicBezTo>
                    <a:cubicBezTo>
                      <a:pt x="9002" y="46653"/>
                      <a:pt x="8059" y="45163"/>
                      <a:pt x="8059" y="43490"/>
                    </a:cubicBezTo>
                    <a:lnTo>
                      <a:pt x="8059" y="39050"/>
                    </a:lnTo>
                    <a:lnTo>
                      <a:pt x="6569" y="39050"/>
                    </a:lnTo>
                    <a:cubicBezTo>
                      <a:pt x="2950" y="39050"/>
                      <a:pt x="0" y="36100"/>
                      <a:pt x="0" y="32481"/>
                    </a:cubicBezTo>
                    <a:lnTo>
                      <a:pt x="0" y="6569"/>
                    </a:lnTo>
                    <a:cubicBezTo>
                      <a:pt x="0" y="2950"/>
                      <a:pt x="2950" y="0"/>
                      <a:pt x="6569" y="0"/>
                    </a:cubicBezTo>
                    <a:lnTo>
                      <a:pt x="51763" y="0"/>
                    </a:lnTo>
                    <a:cubicBezTo>
                      <a:pt x="55382" y="0"/>
                      <a:pt x="58332" y="2950"/>
                      <a:pt x="58332" y="6569"/>
                    </a:cubicBezTo>
                    <a:lnTo>
                      <a:pt x="58332" y="32481"/>
                    </a:lnTo>
                    <a:cubicBezTo>
                      <a:pt x="58332" y="36100"/>
                      <a:pt x="55382" y="39050"/>
                      <a:pt x="51763" y="39050"/>
                    </a:cubicBezTo>
                    <a:lnTo>
                      <a:pt x="24467" y="39050"/>
                    </a:lnTo>
                    <a:lnTo>
                      <a:pt x="15085" y="46805"/>
                    </a:lnTo>
                    <a:cubicBezTo>
                      <a:pt x="14294" y="47459"/>
                      <a:pt x="13336" y="47794"/>
                      <a:pt x="12363" y="47794"/>
                    </a:cubicBezTo>
                    <a:close/>
                    <a:moveTo>
                      <a:pt x="6584" y="4607"/>
                    </a:moveTo>
                    <a:cubicBezTo>
                      <a:pt x="5505" y="4607"/>
                      <a:pt x="4638" y="5489"/>
                      <a:pt x="4638" y="6554"/>
                    </a:cubicBezTo>
                    <a:lnTo>
                      <a:pt x="4638" y="32466"/>
                    </a:lnTo>
                    <a:cubicBezTo>
                      <a:pt x="4638" y="33545"/>
                      <a:pt x="5520" y="34412"/>
                      <a:pt x="6584" y="34412"/>
                    </a:cubicBezTo>
                    <a:lnTo>
                      <a:pt x="10371" y="34412"/>
                    </a:lnTo>
                    <a:cubicBezTo>
                      <a:pt x="11648" y="34412"/>
                      <a:pt x="12682" y="35446"/>
                      <a:pt x="12682" y="36723"/>
                    </a:cubicBezTo>
                    <a:lnTo>
                      <a:pt x="12682" y="42791"/>
                    </a:lnTo>
                    <a:lnTo>
                      <a:pt x="22171" y="34944"/>
                    </a:lnTo>
                    <a:cubicBezTo>
                      <a:pt x="22581" y="34610"/>
                      <a:pt x="23098" y="34412"/>
                      <a:pt x="23646" y="34412"/>
                    </a:cubicBezTo>
                    <a:lnTo>
                      <a:pt x="51778" y="34412"/>
                    </a:lnTo>
                    <a:cubicBezTo>
                      <a:pt x="52858" y="34412"/>
                      <a:pt x="53724" y="33530"/>
                      <a:pt x="53724" y="32466"/>
                    </a:cubicBezTo>
                    <a:lnTo>
                      <a:pt x="53724" y="6554"/>
                    </a:lnTo>
                    <a:cubicBezTo>
                      <a:pt x="53724" y="5474"/>
                      <a:pt x="52842" y="4607"/>
                      <a:pt x="51778" y="4607"/>
                    </a:cubicBezTo>
                    <a:lnTo>
                      <a:pt x="6584" y="4607"/>
                    </a:ln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sp>
            <p:nvSpPr>
              <p:cNvPr id="460" name="Figura a mano libera: forma 2171">
                <a:extLst>
                  <a:ext uri="{FF2B5EF4-FFF2-40B4-BE49-F238E27FC236}">
                    <a16:creationId xmlns:a16="http://schemas.microsoft.com/office/drawing/2014/main" id="{CAC79B3A-A7EF-557E-FAC8-0BE40EBCF902}"/>
                  </a:ext>
                </a:extLst>
              </p:cNvPr>
              <p:cNvSpPr/>
              <p:nvPr/>
            </p:nvSpPr>
            <p:spPr>
              <a:xfrm>
                <a:off x="5416423" y="4363191"/>
                <a:ext cx="49698" cy="47793"/>
              </a:xfrm>
              <a:custGeom>
                <a:avLst/>
                <a:gdLst>
                  <a:gd name="connsiteX0" fmla="*/ 37335 w 49698"/>
                  <a:gd name="connsiteY0" fmla="*/ 47794 h 47793"/>
                  <a:gd name="connsiteX1" fmla="*/ 34613 w 49698"/>
                  <a:gd name="connsiteY1" fmla="*/ 46805 h 47793"/>
                  <a:gd name="connsiteX2" fmla="*/ 25231 w 49698"/>
                  <a:gd name="connsiteY2" fmla="*/ 39050 h 47793"/>
                  <a:gd name="connsiteX3" fmla="*/ 6238 w 49698"/>
                  <a:gd name="connsiteY3" fmla="*/ 39050 h 47793"/>
                  <a:gd name="connsiteX4" fmla="*/ 186 w 49698"/>
                  <a:gd name="connsiteY4" fmla="*/ 35036 h 47793"/>
                  <a:gd name="connsiteX5" fmla="*/ 1418 w 49698"/>
                  <a:gd name="connsiteY5" fmla="*/ 32010 h 47793"/>
                  <a:gd name="connsiteX6" fmla="*/ 4444 w 49698"/>
                  <a:gd name="connsiteY6" fmla="*/ 33241 h 47793"/>
                  <a:gd name="connsiteX7" fmla="*/ 6238 w 49698"/>
                  <a:gd name="connsiteY7" fmla="*/ 34427 h 47793"/>
                  <a:gd name="connsiteX8" fmla="*/ 26067 w 49698"/>
                  <a:gd name="connsiteY8" fmla="*/ 34427 h 47793"/>
                  <a:gd name="connsiteX9" fmla="*/ 27542 w 49698"/>
                  <a:gd name="connsiteY9" fmla="*/ 34960 h 47793"/>
                  <a:gd name="connsiteX10" fmla="*/ 37031 w 49698"/>
                  <a:gd name="connsiteY10" fmla="*/ 42806 h 47793"/>
                  <a:gd name="connsiteX11" fmla="*/ 37031 w 49698"/>
                  <a:gd name="connsiteY11" fmla="*/ 36739 h 47793"/>
                  <a:gd name="connsiteX12" fmla="*/ 39342 w 49698"/>
                  <a:gd name="connsiteY12" fmla="*/ 34427 h 47793"/>
                  <a:gd name="connsiteX13" fmla="*/ 43129 w 49698"/>
                  <a:gd name="connsiteY13" fmla="*/ 34427 h 47793"/>
                  <a:gd name="connsiteX14" fmla="*/ 45075 w 49698"/>
                  <a:gd name="connsiteY14" fmla="*/ 32481 h 47793"/>
                  <a:gd name="connsiteX15" fmla="*/ 45075 w 49698"/>
                  <a:gd name="connsiteY15" fmla="*/ 6569 h 47793"/>
                  <a:gd name="connsiteX16" fmla="*/ 43129 w 49698"/>
                  <a:gd name="connsiteY16" fmla="*/ 4623 h 47793"/>
                  <a:gd name="connsiteX17" fmla="*/ 38081 w 49698"/>
                  <a:gd name="connsiteY17" fmla="*/ 4623 h 47793"/>
                  <a:gd name="connsiteX18" fmla="*/ 35769 w 49698"/>
                  <a:gd name="connsiteY18" fmla="*/ 2311 h 47793"/>
                  <a:gd name="connsiteX19" fmla="*/ 38081 w 49698"/>
                  <a:gd name="connsiteY19" fmla="*/ 0 h 47793"/>
                  <a:gd name="connsiteX20" fmla="*/ 43129 w 49698"/>
                  <a:gd name="connsiteY20" fmla="*/ 0 h 47793"/>
                  <a:gd name="connsiteX21" fmla="*/ 49698 w 49698"/>
                  <a:gd name="connsiteY21" fmla="*/ 6569 h 47793"/>
                  <a:gd name="connsiteX22" fmla="*/ 49698 w 49698"/>
                  <a:gd name="connsiteY22" fmla="*/ 32481 h 47793"/>
                  <a:gd name="connsiteX23" fmla="*/ 43129 w 49698"/>
                  <a:gd name="connsiteY23" fmla="*/ 39050 h 47793"/>
                  <a:gd name="connsiteX24" fmla="*/ 41639 w 49698"/>
                  <a:gd name="connsiteY24" fmla="*/ 39050 h 47793"/>
                  <a:gd name="connsiteX25" fmla="*/ 41639 w 49698"/>
                  <a:gd name="connsiteY25" fmla="*/ 43490 h 47793"/>
                  <a:gd name="connsiteX26" fmla="*/ 39175 w 49698"/>
                  <a:gd name="connsiteY26" fmla="*/ 47368 h 47793"/>
                  <a:gd name="connsiteX27" fmla="*/ 37335 w 49698"/>
                  <a:gd name="connsiteY27" fmla="*/ 47779 h 47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9698" h="47793">
                    <a:moveTo>
                      <a:pt x="37335" y="47794"/>
                    </a:moveTo>
                    <a:cubicBezTo>
                      <a:pt x="36362" y="47794"/>
                      <a:pt x="35404" y="47459"/>
                      <a:pt x="34613" y="46805"/>
                    </a:cubicBezTo>
                    <a:lnTo>
                      <a:pt x="25231" y="39050"/>
                    </a:lnTo>
                    <a:lnTo>
                      <a:pt x="6238" y="39050"/>
                    </a:lnTo>
                    <a:cubicBezTo>
                      <a:pt x="3592" y="39050"/>
                      <a:pt x="1220" y="37469"/>
                      <a:pt x="186" y="35036"/>
                    </a:cubicBezTo>
                    <a:cubicBezTo>
                      <a:pt x="-316" y="33865"/>
                      <a:pt x="232" y="32511"/>
                      <a:pt x="1418" y="32010"/>
                    </a:cubicBezTo>
                    <a:cubicBezTo>
                      <a:pt x="2589" y="31508"/>
                      <a:pt x="3942" y="32070"/>
                      <a:pt x="4444" y="33241"/>
                    </a:cubicBezTo>
                    <a:cubicBezTo>
                      <a:pt x="4748" y="33971"/>
                      <a:pt x="5463" y="34427"/>
                      <a:pt x="6238" y="34427"/>
                    </a:cubicBezTo>
                    <a:lnTo>
                      <a:pt x="26067" y="34427"/>
                    </a:lnTo>
                    <a:cubicBezTo>
                      <a:pt x="26600" y="34427"/>
                      <a:pt x="27116" y="34610"/>
                      <a:pt x="27542" y="34960"/>
                    </a:cubicBezTo>
                    <a:lnTo>
                      <a:pt x="37031" y="42806"/>
                    </a:lnTo>
                    <a:lnTo>
                      <a:pt x="37031" y="36739"/>
                    </a:lnTo>
                    <a:cubicBezTo>
                      <a:pt x="37031" y="35461"/>
                      <a:pt x="38065" y="34427"/>
                      <a:pt x="39342" y="34427"/>
                    </a:cubicBezTo>
                    <a:lnTo>
                      <a:pt x="43129" y="34427"/>
                    </a:lnTo>
                    <a:cubicBezTo>
                      <a:pt x="44208" y="34427"/>
                      <a:pt x="45075" y="33545"/>
                      <a:pt x="45075" y="32481"/>
                    </a:cubicBezTo>
                    <a:lnTo>
                      <a:pt x="45075" y="6569"/>
                    </a:lnTo>
                    <a:cubicBezTo>
                      <a:pt x="45075" y="5489"/>
                      <a:pt x="44194" y="4623"/>
                      <a:pt x="43129" y="4623"/>
                    </a:cubicBezTo>
                    <a:lnTo>
                      <a:pt x="38081" y="4623"/>
                    </a:lnTo>
                    <a:cubicBezTo>
                      <a:pt x="36803" y="4623"/>
                      <a:pt x="35769" y="3589"/>
                      <a:pt x="35769" y="2311"/>
                    </a:cubicBezTo>
                    <a:cubicBezTo>
                      <a:pt x="35769" y="1034"/>
                      <a:pt x="36803" y="0"/>
                      <a:pt x="38081" y="0"/>
                    </a:cubicBezTo>
                    <a:lnTo>
                      <a:pt x="43129" y="0"/>
                    </a:lnTo>
                    <a:cubicBezTo>
                      <a:pt x="46748" y="0"/>
                      <a:pt x="49698" y="2950"/>
                      <a:pt x="49698" y="6569"/>
                    </a:cubicBezTo>
                    <a:lnTo>
                      <a:pt x="49698" y="32481"/>
                    </a:lnTo>
                    <a:cubicBezTo>
                      <a:pt x="49698" y="36100"/>
                      <a:pt x="46748" y="39050"/>
                      <a:pt x="43129" y="39050"/>
                    </a:cubicBezTo>
                    <a:lnTo>
                      <a:pt x="41639" y="39050"/>
                    </a:lnTo>
                    <a:lnTo>
                      <a:pt x="41639" y="43490"/>
                    </a:lnTo>
                    <a:cubicBezTo>
                      <a:pt x="41639" y="45163"/>
                      <a:pt x="40696" y="46653"/>
                      <a:pt x="39175" y="47368"/>
                    </a:cubicBezTo>
                    <a:cubicBezTo>
                      <a:pt x="38582" y="47642"/>
                      <a:pt x="37959" y="47779"/>
                      <a:pt x="37335" y="47779"/>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grpSp>
        <p:grpSp>
          <p:nvGrpSpPr>
            <p:cNvPr id="52" name="Elemento grafico 7">
              <a:extLst>
                <a:ext uri="{FF2B5EF4-FFF2-40B4-BE49-F238E27FC236}">
                  <a16:creationId xmlns:a16="http://schemas.microsoft.com/office/drawing/2014/main" id="{D8417BFC-AFDE-B224-892A-9F421717F546}"/>
                </a:ext>
              </a:extLst>
            </p:cNvPr>
            <p:cNvGrpSpPr/>
            <p:nvPr/>
          </p:nvGrpSpPr>
          <p:grpSpPr>
            <a:xfrm>
              <a:off x="5342107" y="4369517"/>
              <a:ext cx="170323" cy="119020"/>
              <a:chOff x="5342107" y="4369517"/>
              <a:chExt cx="170323" cy="119020"/>
            </a:xfrm>
            <a:grpFill/>
          </p:grpSpPr>
          <p:grpSp>
            <p:nvGrpSpPr>
              <p:cNvPr id="53" name="Elemento grafico 7">
                <a:extLst>
                  <a:ext uri="{FF2B5EF4-FFF2-40B4-BE49-F238E27FC236}">
                    <a16:creationId xmlns:a16="http://schemas.microsoft.com/office/drawing/2014/main" id="{D3B35751-007D-42B7-A1AE-9C4DD9183E4E}"/>
                  </a:ext>
                </a:extLst>
              </p:cNvPr>
              <p:cNvGrpSpPr/>
              <p:nvPr/>
            </p:nvGrpSpPr>
            <p:grpSpPr>
              <a:xfrm>
                <a:off x="5342107" y="4369517"/>
                <a:ext cx="59046" cy="119020"/>
                <a:chOff x="5342107" y="4369517"/>
                <a:chExt cx="59046" cy="119020"/>
              </a:xfrm>
              <a:grpFill/>
            </p:grpSpPr>
            <p:sp>
              <p:nvSpPr>
                <p:cNvPr id="451" name="Figura a mano libera: forma 2174">
                  <a:extLst>
                    <a:ext uri="{FF2B5EF4-FFF2-40B4-BE49-F238E27FC236}">
                      <a16:creationId xmlns:a16="http://schemas.microsoft.com/office/drawing/2014/main" id="{634F5409-08D9-90BF-8D2F-5F744FADDCC1}"/>
                    </a:ext>
                  </a:extLst>
                </p:cNvPr>
                <p:cNvSpPr/>
                <p:nvPr/>
              </p:nvSpPr>
              <p:spPr>
                <a:xfrm>
                  <a:off x="5371279" y="4437748"/>
                  <a:ext cx="29874" cy="50789"/>
                </a:xfrm>
                <a:custGeom>
                  <a:avLst/>
                  <a:gdLst>
                    <a:gd name="connsiteX0" fmla="*/ 27569 w 29874"/>
                    <a:gd name="connsiteY0" fmla="*/ 50774 h 50789"/>
                    <a:gd name="connsiteX1" fmla="*/ 25288 w 29874"/>
                    <a:gd name="connsiteY1" fmla="*/ 48813 h 50789"/>
                    <a:gd name="connsiteX2" fmla="*/ 19358 w 29874"/>
                    <a:gd name="connsiteY2" fmla="*/ 8987 h 50789"/>
                    <a:gd name="connsiteX3" fmla="*/ 14294 w 29874"/>
                    <a:gd name="connsiteY3" fmla="*/ 4623 h 50789"/>
                    <a:gd name="connsiteX4" fmla="*/ 2311 w 29874"/>
                    <a:gd name="connsiteY4" fmla="*/ 4623 h 50789"/>
                    <a:gd name="connsiteX5" fmla="*/ 0 w 29874"/>
                    <a:gd name="connsiteY5" fmla="*/ 2311 h 50789"/>
                    <a:gd name="connsiteX6" fmla="*/ 2311 w 29874"/>
                    <a:gd name="connsiteY6" fmla="*/ 0 h 50789"/>
                    <a:gd name="connsiteX7" fmla="*/ 14294 w 29874"/>
                    <a:gd name="connsiteY7" fmla="*/ 0 h 50789"/>
                    <a:gd name="connsiteX8" fmla="*/ 23920 w 29874"/>
                    <a:gd name="connsiteY8" fmla="*/ 8303 h 50789"/>
                    <a:gd name="connsiteX9" fmla="*/ 29850 w 29874"/>
                    <a:gd name="connsiteY9" fmla="*/ 48144 h 50789"/>
                    <a:gd name="connsiteX10" fmla="*/ 27904 w 29874"/>
                    <a:gd name="connsiteY10" fmla="*/ 50759 h 50789"/>
                    <a:gd name="connsiteX11" fmla="*/ 27569 w 29874"/>
                    <a:gd name="connsiteY11" fmla="*/ 50789 h 5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74" h="50789">
                      <a:moveTo>
                        <a:pt x="27569" y="50774"/>
                      </a:moveTo>
                      <a:cubicBezTo>
                        <a:pt x="26444" y="50774"/>
                        <a:pt x="25456" y="49953"/>
                        <a:pt x="25288" y="48813"/>
                      </a:cubicBezTo>
                      <a:lnTo>
                        <a:pt x="19358" y="8987"/>
                      </a:lnTo>
                      <a:cubicBezTo>
                        <a:pt x="18993" y="6493"/>
                        <a:pt x="16803" y="4623"/>
                        <a:pt x="14294" y="4623"/>
                      </a:cubicBezTo>
                      <a:lnTo>
                        <a:pt x="2311" y="4623"/>
                      </a:lnTo>
                      <a:cubicBezTo>
                        <a:pt x="1034" y="4623"/>
                        <a:pt x="0" y="3589"/>
                        <a:pt x="0" y="2311"/>
                      </a:cubicBezTo>
                      <a:cubicBezTo>
                        <a:pt x="0" y="1034"/>
                        <a:pt x="1034" y="0"/>
                        <a:pt x="2311" y="0"/>
                      </a:cubicBezTo>
                      <a:lnTo>
                        <a:pt x="14294" y="0"/>
                      </a:lnTo>
                      <a:cubicBezTo>
                        <a:pt x="19084" y="0"/>
                        <a:pt x="23220" y="3573"/>
                        <a:pt x="23920" y="8303"/>
                      </a:cubicBezTo>
                      <a:lnTo>
                        <a:pt x="29850" y="48144"/>
                      </a:lnTo>
                      <a:cubicBezTo>
                        <a:pt x="30033" y="49406"/>
                        <a:pt x="29166" y="50577"/>
                        <a:pt x="27904" y="50759"/>
                      </a:cubicBezTo>
                      <a:cubicBezTo>
                        <a:pt x="27782" y="50774"/>
                        <a:pt x="27676" y="50789"/>
                        <a:pt x="27569" y="50789"/>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sp>
              <p:nvSpPr>
                <p:cNvPr id="452" name="Figura a mano libera: forma 2175">
                  <a:extLst>
                    <a:ext uri="{FF2B5EF4-FFF2-40B4-BE49-F238E27FC236}">
                      <a16:creationId xmlns:a16="http://schemas.microsoft.com/office/drawing/2014/main" id="{98EAD8A8-3FD7-5A73-788A-A0213C951506}"/>
                    </a:ext>
                  </a:extLst>
                </p:cNvPr>
                <p:cNvSpPr/>
                <p:nvPr/>
              </p:nvSpPr>
              <p:spPr>
                <a:xfrm>
                  <a:off x="5350446" y="4395626"/>
                  <a:ext cx="48599" cy="46714"/>
                </a:xfrm>
                <a:custGeom>
                  <a:avLst/>
                  <a:gdLst>
                    <a:gd name="connsiteX0" fmla="*/ 40874 w 48599"/>
                    <a:gd name="connsiteY0" fmla="*/ 46714 h 46714"/>
                    <a:gd name="connsiteX1" fmla="*/ 24619 w 48599"/>
                    <a:gd name="connsiteY1" fmla="*/ 46714 h 46714"/>
                    <a:gd name="connsiteX2" fmla="*/ 15616 w 48599"/>
                    <a:gd name="connsiteY2" fmla="*/ 39643 h 46714"/>
                    <a:gd name="connsiteX3" fmla="*/ 12575 w 48599"/>
                    <a:gd name="connsiteY3" fmla="*/ 27204 h 46714"/>
                    <a:gd name="connsiteX4" fmla="*/ 14263 w 48599"/>
                    <a:gd name="connsiteY4" fmla="*/ 24406 h 46714"/>
                    <a:gd name="connsiteX5" fmla="*/ 17061 w 48599"/>
                    <a:gd name="connsiteY5" fmla="*/ 26094 h 46714"/>
                    <a:gd name="connsiteX6" fmla="*/ 20102 w 48599"/>
                    <a:gd name="connsiteY6" fmla="*/ 38533 h 46714"/>
                    <a:gd name="connsiteX7" fmla="*/ 24634 w 48599"/>
                    <a:gd name="connsiteY7" fmla="*/ 42091 h 46714"/>
                    <a:gd name="connsiteX8" fmla="*/ 40890 w 48599"/>
                    <a:gd name="connsiteY8" fmla="*/ 42091 h 46714"/>
                    <a:gd name="connsiteX9" fmla="*/ 43977 w 48599"/>
                    <a:gd name="connsiteY9" fmla="*/ 39004 h 46714"/>
                    <a:gd name="connsiteX10" fmla="*/ 40890 w 48599"/>
                    <a:gd name="connsiteY10" fmla="*/ 35918 h 46714"/>
                    <a:gd name="connsiteX11" fmla="*/ 27964 w 48599"/>
                    <a:gd name="connsiteY11" fmla="*/ 35918 h 46714"/>
                    <a:gd name="connsiteX12" fmla="*/ 25714 w 48599"/>
                    <a:gd name="connsiteY12" fmla="*/ 34123 h 46714"/>
                    <a:gd name="connsiteX13" fmla="*/ 20315 w 48599"/>
                    <a:gd name="connsiteY13" fmla="*/ 10736 h 46714"/>
                    <a:gd name="connsiteX14" fmla="*/ 12651 w 48599"/>
                    <a:gd name="connsiteY14" fmla="*/ 4638 h 46714"/>
                    <a:gd name="connsiteX15" fmla="*/ 10674 w 48599"/>
                    <a:gd name="connsiteY15" fmla="*/ 4638 h 46714"/>
                    <a:gd name="connsiteX16" fmla="*/ 6280 w 48599"/>
                    <a:gd name="connsiteY16" fmla="*/ 6523 h 46714"/>
                    <a:gd name="connsiteX17" fmla="*/ 4622 w 48599"/>
                    <a:gd name="connsiteY17" fmla="*/ 11009 h 46714"/>
                    <a:gd name="connsiteX18" fmla="*/ 2433 w 48599"/>
                    <a:gd name="connsiteY18" fmla="*/ 13427 h 46714"/>
                    <a:gd name="connsiteX19" fmla="*/ 15 w 48599"/>
                    <a:gd name="connsiteY19" fmla="*/ 11238 h 46714"/>
                    <a:gd name="connsiteX20" fmla="*/ 2935 w 48599"/>
                    <a:gd name="connsiteY20" fmla="*/ 3330 h 46714"/>
                    <a:gd name="connsiteX21" fmla="*/ 10674 w 48599"/>
                    <a:gd name="connsiteY21" fmla="*/ 0 h 46714"/>
                    <a:gd name="connsiteX22" fmla="*/ 12651 w 48599"/>
                    <a:gd name="connsiteY22" fmla="*/ 0 h 46714"/>
                    <a:gd name="connsiteX23" fmla="*/ 24816 w 48599"/>
                    <a:gd name="connsiteY23" fmla="*/ 9671 h 46714"/>
                    <a:gd name="connsiteX24" fmla="*/ 29804 w 48599"/>
                    <a:gd name="connsiteY24" fmla="*/ 31280 h 46714"/>
                    <a:gd name="connsiteX25" fmla="*/ 40890 w 48599"/>
                    <a:gd name="connsiteY25" fmla="*/ 31280 h 46714"/>
                    <a:gd name="connsiteX26" fmla="*/ 48599 w 48599"/>
                    <a:gd name="connsiteY26" fmla="*/ 38989 h 46714"/>
                    <a:gd name="connsiteX27" fmla="*/ 40890 w 48599"/>
                    <a:gd name="connsiteY27" fmla="*/ 46699 h 4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599" h="46714">
                      <a:moveTo>
                        <a:pt x="40874" y="46714"/>
                      </a:moveTo>
                      <a:lnTo>
                        <a:pt x="24619" y="46714"/>
                      </a:lnTo>
                      <a:cubicBezTo>
                        <a:pt x="20331" y="46714"/>
                        <a:pt x="16636" y="43810"/>
                        <a:pt x="15616" y="39643"/>
                      </a:cubicBezTo>
                      <a:lnTo>
                        <a:pt x="12575" y="27204"/>
                      </a:lnTo>
                      <a:cubicBezTo>
                        <a:pt x="12271" y="25972"/>
                        <a:pt x="13031" y="24710"/>
                        <a:pt x="14263" y="24406"/>
                      </a:cubicBezTo>
                      <a:cubicBezTo>
                        <a:pt x="15495" y="24102"/>
                        <a:pt x="16757" y="24862"/>
                        <a:pt x="17061" y="26094"/>
                      </a:cubicBezTo>
                      <a:lnTo>
                        <a:pt x="20102" y="38533"/>
                      </a:lnTo>
                      <a:cubicBezTo>
                        <a:pt x="20619" y="40631"/>
                        <a:pt x="22475" y="42091"/>
                        <a:pt x="24634" y="42091"/>
                      </a:cubicBezTo>
                      <a:lnTo>
                        <a:pt x="40890" y="42091"/>
                      </a:lnTo>
                      <a:cubicBezTo>
                        <a:pt x="42593" y="42091"/>
                        <a:pt x="43977" y="40708"/>
                        <a:pt x="43977" y="39004"/>
                      </a:cubicBezTo>
                      <a:cubicBezTo>
                        <a:pt x="43977" y="37301"/>
                        <a:pt x="42593" y="35918"/>
                        <a:pt x="40890" y="35918"/>
                      </a:cubicBezTo>
                      <a:lnTo>
                        <a:pt x="27964" y="35918"/>
                      </a:lnTo>
                      <a:cubicBezTo>
                        <a:pt x="26885" y="35918"/>
                        <a:pt x="25957" y="35172"/>
                        <a:pt x="25714" y="34123"/>
                      </a:cubicBezTo>
                      <a:lnTo>
                        <a:pt x="20315" y="10736"/>
                      </a:lnTo>
                      <a:cubicBezTo>
                        <a:pt x="19494" y="7147"/>
                        <a:pt x="16331" y="4638"/>
                        <a:pt x="12651" y="4638"/>
                      </a:cubicBezTo>
                      <a:lnTo>
                        <a:pt x="10674" y="4638"/>
                      </a:lnTo>
                      <a:cubicBezTo>
                        <a:pt x="9002" y="4638"/>
                        <a:pt x="7436" y="5307"/>
                        <a:pt x="6280" y="6523"/>
                      </a:cubicBezTo>
                      <a:cubicBezTo>
                        <a:pt x="5124" y="7740"/>
                        <a:pt x="4531" y="9337"/>
                        <a:pt x="4622" y="11009"/>
                      </a:cubicBezTo>
                      <a:cubicBezTo>
                        <a:pt x="4683" y="12287"/>
                        <a:pt x="3710" y="13366"/>
                        <a:pt x="2433" y="13427"/>
                      </a:cubicBezTo>
                      <a:cubicBezTo>
                        <a:pt x="1140" y="13473"/>
                        <a:pt x="76" y="12515"/>
                        <a:pt x="15" y="11238"/>
                      </a:cubicBezTo>
                      <a:cubicBezTo>
                        <a:pt x="-137" y="8287"/>
                        <a:pt x="897" y="5474"/>
                        <a:pt x="2935" y="3330"/>
                      </a:cubicBezTo>
                      <a:cubicBezTo>
                        <a:pt x="4972" y="1186"/>
                        <a:pt x="7724" y="0"/>
                        <a:pt x="10674" y="0"/>
                      </a:cubicBezTo>
                      <a:lnTo>
                        <a:pt x="12651" y="0"/>
                      </a:lnTo>
                      <a:cubicBezTo>
                        <a:pt x="18491" y="0"/>
                        <a:pt x="23494" y="3984"/>
                        <a:pt x="24816" y="9671"/>
                      </a:cubicBezTo>
                      <a:lnTo>
                        <a:pt x="29804" y="31280"/>
                      </a:lnTo>
                      <a:lnTo>
                        <a:pt x="40890" y="31280"/>
                      </a:lnTo>
                      <a:cubicBezTo>
                        <a:pt x="45132" y="31280"/>
                        <a:pt x="48599" y="34731"/>
                        <a:pt x="48599" y="38989"/>
                      </a:cubicBezTo>
                      <a:cubicBezTo>
                        <a:pt x="48599" y="43247"/>
                        <a:pt x="45148" y="46699"/>
                        <a:pt x="40890" y="46699"/>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sp>
              <p:nvSpPr>
                <p:cNvPr id="454" name="Figura a mano libera: forma 2176">
                  <a:extLst>
                    <a:ext uri="{FF2B5EF4-FFF2-40B4-BE49-F238E27FC236}">
                      <a16:creationId xmlns:a16="http://schemas.microsoft.com/office/drawing/2014/main" id="{279CEF9B-34B6-82C4-EC76-ABCC3D1CEDC2}"/>
                    </a:ext>
                  </a:extLst>
                </p:cNvPr>
                <p:cNvSpPr/>
                <p:nvPr/>
              </p:nvSpPr>
              <p:spPr>
                <a:xfrm>
                  <a:off x="5350537" y="4369517"/>
                  <a:ext cx="23265" cy="23265"/>
                </a:xfrm>
                <a:custGeom>
                  <a:avLst/>
                  <a:gdLst>
                    <a:gd name="connsiteX0" fmla="*/ 11633 w 23265"/>
                    <a:gd name="connsiteY0" fmla="*/ 23266 h 23265"/>
                    <a:gd name="connsiteX1" fmla="*/ 0 w 23265"/>
                    <a:gd name="connsiteY1" fmla="*/ 11633 h 23265"/>
                    <a:gd name="connsiteX2" fmla="*/ 11633 w 23265"/>
                    <a:gd name="connsiteY2" fmla="*/ 0 h 23265"/>
                    <a:gd name="connsiteX3" fmla="*/ 23266 w 23265"/>
                    <a:gd name="connsiteY3" fmla="*/ 11633 h 23265"/>
                    <a:gd name="connsiteX4" fmla="*/ 11633 w 23265"/>
                    <a:gd name="connsiteY4" fmla="*/ 23266 h 23265"/>
                    <a:gd name="connsiteX5" fmla="*/ 11633 w 23265"/>
                    <a:gd name="connsiteY5" fmla="*/ 4608 h 23265"/>
                    <a:gd name="connsiteX6" fmla="*/ 4608 w 23265"/>
                    <a:gd name="connsiteY6" fmla="*/ 11633 h 23265"/>
                    <a:gd name="connsiteX7" fmla="*/ 11633 w 23265"/>
                    <a:gd name="connsiteY7" fmla="*/ 18658 h 23265"/>
                    <a:gd name="connsiteX8" fmla="*/ 18658 w 23265"/>
                    <a:gd name="connsiteY8" fmla="*/ 11633 h 23265"/>
                    <a:gd name="connsiteX9" fmla="*/ 11633 w 23265"/>
                    <a:gd name="connsiteY9" fmla="*/ 4608 h 2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5" h="23265">
                      <a:moveTo>
                        <a:pt x="11633" y="23266"/>
                      </a:moveTo>
                      <a:cubicBezTo>
                        <a:pt x="5216" y="23266"/>
                        <a:pt x="0" y="18050"/>
                        <a:pt x="0" y="11633"/>
                      </a:cubicBezTo>
                      <a:cubicBezTo>
                        <a:pt x="0" y="5216"/>
                        <a:pt x="5216" y="0"/>
                        <a:pt x="11633" y="0"/>
                      </a:cubicBezTo>
                      <a:cubicBezTo>
                        <a:pt x="18050" y="0"/>
                        <a:pt x="23266" y="5216"/>
                        <a:pt x="23266" y="11633"/>
                      </a:cubicBezTo>
                      <a:cubicBezTo>
                        <a:pt x="23266" y="18050"/>
                        <a:pt x="18050" y="23266"/>
                        <a:pt x="11633" y="23266"/>
                      </a:cubicBezTo>
                      <a:close/>
                      <a:moveTo>
                        <a:pt x="11633" y="4608"/>
                      </a:moveTo>
                      <a:cubicBezTo>
                        <a:pt x="7755" y="4608"/>
                        <a:pt x="4608" y="7755"/>
                        <a:pt x="4608" y="11633"/>
                      </a:cubicBezTo>
                      <a:cubicBezTo>
                        <a:pt x="4608" y="15510"/>
                        <a:pt x="7755" y="18658"/>
                        <a:pt x="11633" y="18658"/>
                      </a:cubicBezTo>
                      <a:cubicBezTo>
                        <a:pt x="15510" y="18658"/>
                        <a:pt x="18658" y="15510"/>
                        <a:pt x="18658" y="11633"/>
                      </a:cubicBezTo>
                      <a:cubicBezTo>
                        <a:pt x="18658" y="7755"/>
                        <a:pt x="15510" y="4608"/>
                        <a:pt x="11633" y="4608"/>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grpSp>
              <p:nvGrpSpPr>
                <p:cNvPr id="455" name="Elemento grafico 7">
                  <a:extLst>
                    <a:ext uri="{FF2B5EF4-FFF2-40B4-BE49-F238E27FC236}">
                      <a16:creationId xmlns:a16="http://schemas.microsoft.com/office/drawing/2014/main" id="{0900CA6F-AB48-6A3A-4F47-3290D327DA37}"/>
                    </a:ext>
                  </a:extLst>
                </p:cNvPr>
                <p:cNvGrpSpPr/>
                <p:nvPr/>
              </p:nvGrpSpPr>
              <p:grpSpPr>
                <a:xfrm>
                  <a:off x="5342107" y="4395650"/>
                  <a:ext cx="41641" cy="92886"/>
                  <a:chOff x="5342107" y="4395650"/>
                  <a:chExt cx="41641" cy="92886"/>
                </a:xfrm>
                <a:grpFill/>
              </p:grpSpPr>
              <p:sp>
                <p:nvSpPr>
                  <p:cNvPr id="456" name="Figura a mano libera: forma 2178">
                    <a:extLst>
                      <a:ext uri="{FF2B5EF4-FFF2-40B4-BE49-F238E27FC236}">
                        <a16:creationId xmlns:a16="http://schemas.microsoft.com/office/drawing/2014/main" id="{802FDF31-01DE-D615-0799-96281794E6DF}"/>
                      </a:ext>
                    </a:extLst>
                  </p:cNvPr>
                  <p:cNvSpPr/>
                  <p:nvPr/>
                </p:nvSpPr>
                <p:spPr>
                  <a:xfrm>
                    <a:off x="5342107" y="4395650"/>
                    <a:ext cx="41641" cy="62017"/>
                  </a:xfrm>
                  <a:custGeom>
                    <a:avLst/>
                    <a:gdLst>
                      <a:gd name="connsiteX0" fmla="*/ 39330 w 41641"/>
                      <a:gd name="connsiteY0" fmla="*/ 62018 h 62017"/>
                      <a:gd name="connsiteX1" fmla="*/ 11441 w 41641"/>
                      <a:gd name="connsiteY1" fmla="*/ 62018 h 62017"/>
                      <a:gd name="connsiteX2" fmla="*/ 3884 w 41641"/>
                      <a:gd name="connsiteY2" fmla="*/ 54992 h 62017"/>
                      <a:gd name="connsiteX3" fmla="*/ 6 w 41641"/>
                      <a:gd name="connsiteY3" fmla="*/ 2484 h 62017"/>
                      <a:gd name="connsiteX4" fmla="*/ 2135 w 41641"/>
                      <a:gd name="connsiteY4" fmla="*/ 6 h 62017"/>
                      <a:gd name="connsiteX5" fmla="*/ 4614 w 41641"/>
                      <a:gd name="connsiteY5" fmla="*/ 2135 h 62017"/>
                      <a:gd name="connsiteX6" fmla="*/ 8491 w 41641"/>
                      <a:gd name="connsiteY6" fmla="*/ 54643 h 62017"/>
                      <a:gd name="connsiteX7" fmla="*/ 11441 w 41641"/>
                      <a:gd name="connsiteY7" fmla="*/ 57395 h 62017"/>
                      <a:gd name="connsiteX8" fmla="*/ 39330 w 41641"/>
                      <a:gd name="connsiteY8" fmla="*/ 57395 h 62017"/>
                      <a:gd name="connsiteX9" fmla="*/ 41641 w 41641"/>
                      <a:gd name="connsiteY9" fmla="*/ 59706 h 62017"/>
                      <a:gd name="connsiteX10" fmla="*/ 39330 w 41641"/>
                      <a:gd name="connsiteY10" fmla="*/ 62018 h 6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41" h="62017">
                        <a:moveTo>
                          <a:pt x="39330" y="62018"/>
                        </a:moveTo>
                        <a:lnTo>
                          <a:pt x="11441" y="62018"/>
                        </a:lnTo>
                        <a:cubicBezTo>
                          <a:pt x="7488" y="62018"/>
                          <a:pt x="4173" y="58931"/>
                          <a:pt x="3884" y="54992"/>
                        </a:cubicBezTo>
                        <a:lnTo>
                          <a:pt x="6" y="2484"/>
                        </a:lnTo>
                        <a:cubicBezTo>
                          <a:pt x="-85" y="1207"/>
                          <a:pt x="873" y="112"/>
                          <a:pt x="2135" y="6"/>
                        </a:cubicBezTo>
                        <a:cubicBezTo>
                          <a:pt x="3412" y="-85"/>
                          <a:pt x="4507" y="873"/>
                          <a:pt x="4614" y="2135"/>
                        </a:cubicBezTo>
                        <a:lnTo>
                          <a:pt x="8491" y="54643"/>
                        </a:lnTo>
                        <a:cubicBezTo>
                          <a:pt x="8598" y="56178"/>
                          <a:pt x="9905" y="57395"/>
                          <a:pt x="11441" y="57395"/>
                        </a:cubicBezTo>
                        <a:lnTo>
                          <a:pt x="39330" y="57395"/>
                        </a:lnTo>
                        <a:cubicBezTo>
                          <a:pt x="40607" y="57395"/>
                          <a:pt x="41641" y="58429"/>
                          <a:pt x="41641" y="59706"/>
                        </a:cubicBezTo>
                        <a:cubicBezTo>
                          <a:pt x="41641" y="60984"/>
                          <a:pt x="40607" y="62018"/>
                          <a:pt x="39330" y="62018"/>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sp>
                <p:nvSpPr>
                  <p:cNvPr id="457" name="Figura a mano libera: forma 2179">
                    <a:extLst>
                      <a:ext uri="{FF2B5EF4-FFF2-40B4-BE49-F238E27FC236}">
                        <a16:creationId xmlns:a16="http://schemas.microsoft.com/office/drawing/2014/main" id="{13F30F52-2CCF-72B7-A945-988F5729D08B}"/>
                      </a:ext>
                    </a:extLst>
                  </p:cNvPr>
                  <p:cNvSpPr/>
                  <p:nvPr/>
                </p:nvSpPr>
                <p:spPr>
                  <a:xfrm>
                    <a:off x="5348410" y="4461334"/>
                    <a:ext cx="7174" cy="27202"/>
                  </a:xfrm>
                  <a:custGeom>
                    <a:avLst/>
                    <a:gdLst>
                      <a:gd name="connsiteX0" fmla="*/ 2310 w 7174"/>
                      <a:gd name="connsiteY0" fmla="*/ 27187 h 27202"/>
                      <a:gd name="connsiteX1" fmla="*/ 2051 w 7174"/>
                      <a:gd name="connsiteY1" fmla="*/ 27187 h 27202"/>
                      <a:gd name="connsiteX2" fmla="*/ 14 w 7174"/>
                      <a:gd name="connsiteY2" fmla="*/ 24633 h 27202"/>
                      <a:gd name="connsiteX3" fmla="*/ 2568 w 7174"/>
                      <a:gd name="connsiteY3" fmla="*/ 2051 h 27202"/>
                      <a:gd name="connsiteX4" fmla="*/ 5123 w 7174"/>
                      <a:gd name="connsiteY4" fmla="*/ 14 h 27202"/>
                      <a:gd name="connsiteX5" fmla="*/ 7161 w 7174"/>
                      <a:gd name="connsiteY5" fmla="*/ 2568 h 27202"/>
                      <a:gd name="connsiteX6" fmla="*/ 4606 w 7174"/>
                      <a:gd name="connsiteY6" fmla="*/ 25150 h 27202"/>
                      <a:gd name="connsiteX7" fmla="*/ 2310 w 7174"/>
                      <a:gd name="connsiteY7" fmla="*/ 27203 h 2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4" h="27202">
                        <a:moveTo>
                          <a:pt x="2310" y="27187"/>
                        </a:moveTo>
                        <a:cubicBezTo>
                          <a:pt x="2218" y="27187"/>
                          <a:pt x="2142" y="27187"/>
                          <a:pt x="2051" y="27187"/>
                        </a:cubicBezTo>
                        <a:cubicBezTo>
                          <a:pt x="789" y="27051"/>
                          <a:pt x="-123" y="25895"/>
                          <a:pt x="14" y="24633"/>
                        </a:cubicBezTo>
                        <a:lnTo>
                          <a:pt x="2568" y="2051"/>
                        </a:lnTo>
                        <a:cubicBezTo>
                          <a:pt x="2705" y="789"/>
                          <a:pt x="3846" y="-123"/>
                          <a:pt x="5123" y="14"/>
                        </a:cubicBezTo>
                        <a:cubicBezTo>
                          <a:pt x="6385" y="150"/>
                          <a:pt x="7297" y="1306"/>
                          <a:pt x="7161" y="2568"/>
                        </a:cubicBezTo>
                        <a:lnTo>
                          <a:pt x="4606" y="25150"/>
                        </a:lnTo>
                        <a:cubicBezTo>
                          <a:pt x="4469" y="26336"/>
                          <a:pt x="3481" y="27203"/>
                          <a:pt x="2310" y="27203"/>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sp>
                <p:nvSpPr>
                  <p:cNvPr id="458" name="Figura a mano libera: forma 2180">
                    <a:extLst>
                      <a:ext uri="{FF2B5EF4-FFF2-40B4-BE49-F238E27FC236}">
                        <a16:creationId xmlns:a16="http://schemas.microsoft.com/office/drawing/2014/main" id="{2ABC8B75-6B73-397D-2DF6-EF46BDDFE38F}"/>
                      </a:ext>
                    </a:extLst>
                  </p:cNvPr>
                  <p:cNvSpPr/>
                  <p:nvPr/>
                </p:nvSpPr>
                <p:spPr>
                  <a:xfrm>
                    <a:off x="5375234" y="4461319"/>
                    <a:ext cx="7174" cy="27202"/>
                  </a:xfrm>
                  <a:custGeom>
                    <a:avLst/>
                    <a:gdLst>
                      <a:gd name="connsiteX0" fmla="*/ 4865 w 7174"/>
                      <a:gd name="connsiteY0" fmla="*/ 27203 h 27202"/>
                      <a:gd name="connsiteX1" fmla="*/ 2568 w 7174"/>
                      <a:gd name="connsiteY1" fmla="*/ 25150 h 27202"/>
                      <a:gd name="connsiteX2" fmla="*/ 14 w 7174"/>
                      <a:gd name="connsiteY2" fmla="*/ 2569 h 27202"/>
                      <a:gd name="connsiteX3" fmla="*/ 2052 w 7174"/>
                      <a:gd name="connsiteY3" fmla="*/ 14 h 27202"/>
                      <a:gd name="connsiteX4" fmla="*/ 4606 w 7174"/>
                      <a:gd name="connsiteY4" fmla="*/ 2051 h 27202"/>
                      <a:gd name="connsiteX5" fmla="*/ 7161 w 7174"/>
                      <a:gd name="connsiteY5" fmla="*/ 24633 h 27202"/>
                      <a:gd name="connsiteX6" fmla="*/ 5123 w 7174"/>
                      <a:gd name="connsiteY6" fmla="*/ 27188 h 27202"/>
                      <a:gd name="connsiteX7" fmla="*/ 4865 w 7174"/>
                      <a:gd name="connsiteY7" fmla="*/ 27188 h 2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4" h="27202">
                        <a:moveTo>
                          <a:pt x="4865" y="27203"/>
                        </a:moveTo>
                        <a:cubicBezTo>
                          <a:pt x="3709" y="27203"/>
                          <a:pt x="2705" y="26336"/>
                          <a:pt x="2568" y="25150"/>
                        </a:cubicBezTo>
                        <a:lnTo>
                          <a:pt x="14" y="2569"/>
                        </a:lnTo>
                        <a:cubicBezTo>
                          <a:pt x="-123" y="1306"/>
                          <a:pt x="774" y="166"/>
                          <a:pt x="2052" y="14"/>
                        </a:cubicBezTo>
                        <a:cubicBezTo>
                          <a:pt x="3313" y="-123"/>
                          <a:pt x="4454" y="774"/>
                          <a:pt x="4606" y="2051"/>
                        </a:cubicBezTo>
                        <a:lnTo>
                          <a:pt x="7161" y="24633"/>
                        </a:lnTo>
                        <a:cubicBezTo>
                          <a:pt x="7298" y="25895"/>
                          <a:pt x="6400" y="27036"/>
                          <a:pt x="5123" y="27188"/>
                        </a:cubicBezTo>
                        <a:cubicBezTo>
                          <a:pt x="5032" y="27188"/>
                          <a:pt x="4941" y="27188"/>
                          <a:pt x="4865" y="27188"/>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grpSp>
          </p:grpSp>
          <p:grpSp>
            <p:nvGrpSpPr>
              <p:cNvPr id="54" name="Elemento grafico 7">
                <a:extLst>
                  <a:ext uri="{FF2B5EF4-FFF2-40B4-BE49-F238E27FC236}">
                    <a16:creationId xmlns:a16="http://schemas.microsoft.com/office/drawing/2014/main" id="{72D7ED49-6A32-C9A1-2141-EDCB9A9D7B83}"/>
                  </a:ext>
                </a:extLst>
              </p:cNvPr>
              <p:cNvGrpSpPr/>
              <p:nvPr/>
            </p:nvGrpSpPr>
            <p:grpSpPr>
              <a:xfrm>
                <a:off x="5453354" y="4369517"/>
                <a:ext cx="59076" cy="119020"/>
                <a:chOff x="5453354" y="4369517"/>
                <a:chExt cx="59076" cy="119020"/>
              </a:xfrm>
              <a:grpFill/>
            </p:grpSpPr>
            <p:sp>
              <p:nvSpPr>
                <p:cNvPr id="60" name="Figura a mano libera: forma 2182">
                  <a:extLst>
                    <a:ext uri="{FF2B5EF4-FFF2-40B4-BE49-F238E27FC236}">
                      <a16:creationId xmlns:a16="http://schemas.microsoft.com/office/drawing/2014/main" id="{24261D17-96E1-4E7B-6016-7F72A982D750}"/>
                    </a:ext>
                  </a:extLst>
                </p:cNvPr>
                <p:cNvSpPr/>
                <p:nvPr/>
              </p:nvSpPr>
              <p:spPr>
                <a:xfrm>
                  <a:off x="5453354" y="4437748"/>
                  <a:ext cx="29874" cy="50789"/>
                </a:xfrm>
                <a:custGeom>
                  <a:avLst/>
                  <a:gdLst>
                    <a:gd name="connsiteX0" fmla="*/ 2320 w 29874"/>
                    <a:gd name="connsiteY0" fmla="*/ 50774 h 50789"/>
                    <a:gd name="connsiteX1" fmla="*/ 1970 w 29874"/>
                    <a:gd name="connsiteY1" fmla="*/ 50744 h 50789"/>
                    <a:gd name="connsiteX2" fmla="*/ 24 w 29874"/>
                    <a:gd name="connsiteY2" fmla="*/ 48128 h 50789"/>
                    <a:gd name="connsiteX3" fmla="*/ 5955 w 29874"/>
                    <a:gd name="connsiteY3" fmla="*/ 8303 h 50789"/>
                    <a:gd name="connsiteX4" fmla="*/ 15580 w 29874"/>
                    <a:gd name="connsiteY4" fmla="*/ 0 h 50789"/>
                    <a:gd name="connsiteX5" fmla="*/ 27563 w 29874"/>
                    <a:gd name="connsiteY5" fmla="*/ 0 h 50789"/>
                    <a:gd name="connsiteX6" fmla="*/ 29874 w 29874"/>
                    <a:gd name="connsiteY6" fmla="*/ 2311 h 50789"/>
                    <a:gd name="connsiteX7" fmla="*/ 27563 w 29874"/>
                    <a:gd name="connsiteY7" fmla="*/ 4623 h 50789"/>
                    <a:gd name="connsiteX8" fmla="*/ 15580 w 29874"/>
                    <a:gd name="connsiteY8" fmla="*/ 4623 h 50789"/>
                    <a:gd name="connsiteX9" fmla="*/ 10517 w 29874"/>
                    <a:gd name="connsiteY9" fmla="*/ 8987 h 50789"/>
                    <a:gd name="connsiteX10" fmla="*/ 4586 w 29874"/>
                    <a:gd name="connsiteY10" fmla="*/ 48828 h 50789"/>
                    <a:gd name="connsiteX11" fmla="*/ 2305 w 29874"/>
                    <a:gd name="connsiteY11" fmla="*/ 50789 h 5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874" h="50789">
                      <a:moveTo>
                        <a:pt x="2320" y="50774"/>
                      </a:moveTo>
                      <a:cubicBezTo>
                        <a:pt x="2214" y="50774"/>
                        <a:pt x="2092" y="50774"/>
                        <a:pt x="1970" y="50744"/>
                      </a:cubicBezTo>
                      <a:cubicBezTo>
                        <a:pt x="709" y="50561"/>
                        <a:pt x="-158" y="49375"/>
                        <a:pt x="24" y="48128"/>
                      </a:cubicBezTo>
                      <a:lnTo>
                        <a:pt x="5955" y="8303"/>
                      </a:lnTo>
                      <a:cubicBezTo>
                        <a:pt x="6654" y="3573"/>
                        <a:pt x="10805" y="0"/>
                        <a:pt x="15580" y="0"/>
                      </a:cubicBezTo>
                      <a:lnTo>
                        <a:pt x="27563" y="0"/>
                      </a:lnTo>
                      <a:cubicBezTo>
                        <a:pt x="28840" y="0"/>
                        <a:pt x="29874" y="1034"/>
                        <a:pt x="29874" y="2311"/>
                      </a:cubicBezTo>
                      <a:cubicBezTo>
                        <a:pt x="29874" y="3589"/>
                        <a:pt x="28840" y="4623"/>
                        <a:pt x="27563" y="4623"/>
                      </a:cubicBezTo>
                      <a:lnTo>
                        <a:pt x="15580" y="4623"/>
                      </a:lnTo>
                      <a:cubicBezTo>
                        <a:pt x="13056" y="4623"/>
                        <a:pt x="10882" y="6493"/>
                        <a:pt x="10517" y="8987"/>
                      </a:cubicBezTo>
                      <a:lnTo>
                        <a:pt x="4586" y="48828"/>
                      </a:lnTo>
                      <a:cubicBezTo>
                        <a:pt x="4419" y="49968"/>
                        <a:pt x="3431" y="50789"/>
                        <a:pt x="2305" y="50789"/>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sp>
              <p:nvSpPr>
                <p:cNvPr id="61" name="Figura a mano libera: forma 2183">
                  <a:extLst>
                    <a:ext uri="{FF2B5EF4-FFF2-40B4-BE49-F238E27FC236}">
                      <a16:creationId xmlns:a16="http://schemas.microsoft.com/office/drawing/2014/main" id="{E0C68E51-E303-6E5F-8776-2BBFAB40FDBD}"/>
                    </a:ext>
                  </a:extLst>
                </p:cNvPr>
                <p:cNvSpPr/>
                <p:nvPr/>
              </p:nvSpPr>
              <p:spPr>
                <a:xfrm>
                  <a:off x="5455507" y="4395641"/>
                  <a:ext cx="48599" cy="46714"/>
                </a:xfrm>
                <a:custGeom>
                  <a:avLst/>
                  <a:gdLst>
                    <a:gd name="connsiteX0" fmla="*/ 23965 w 48599"/>
                    <a:gd name="connsiteY0" fmla="*/ 46699 h 46714"/>
                    <a:gd name="connsiteX1" fmla="*/ 7710 w 48599"/>
                    <a:gd name="connsiteY1" fmla="*/ 46699 h 46714"/>
                    <a:gd name="connsiteX2" fmla="*/ 0 w 48599"/>
                    <a:gd name="connsiteY2" fmla="*/ 38989 h 46714"/>
                    <a:gd name="connsiteX3" fmla="*/ 7710 w 48599"/>
                    <a:gd name="connsiteY3" fmla="*/ 31280 h 46714"/>
                    <a:gd name="connsiteX4" fmla="*/ 18795 w 48599"/>
                    <a:gd name="connsiteY4" fmla="*/ 31280 h 46714"/>
                    <a:gd name="connsiteX5" fmla="*/ 23783 w 48599"/>
                    <a:gd name="connsiteY5" fmla="*/ 9671 h 46714"/>
                    <a:gd name="connsiteX6" fmla="*/ 35948 w 48599"/>
                    <a:gd name="connsiteY6" fmla="*/ 0 h 46714"/>
                    <a:gd name="connsiteX7" fmla="*/ 37925 w 48599"/>
                    <a:gd name="connsiteY7" fmla="*/ 0 h 46714"/>
                    <a:gd name="connsiteX8" fmla="*/ 45665 w 48599"/>
                    <a:gd name="connsiteY8" fmla="*/ 3330 h 46714"/>
                    <a:gd name="connsiteX9" fmla="*/ 48584 w 48599"/>
                    <a:gd name="connsiteY9" fmla="*/ 11237 h 46714"/>
                    <a:gd name="connsiteX10" fmla="*/ 46167 w 48599"/>
                    <a:gd name="connsiteY10" fmla="*/ 13427 h 46714"/>
                    <a:gd name="connsiteX11" fmla="*/ 43977 w 48599"/>
                    <a:gd name="connsiteY11" fmla="*/ 11009 h 46714"/>
                    <a:gd name="connsiteX12" fmla="*/ 42320 w 48599"/>
                    <a:gd name="connsiteY12" fmla="*/ 6523 h 46714"/>
                    <a:gd name="connsiteX13" fmla="*/ 37925 w 48599"/>
                    <a:gd name="connsiteY13" fmla="*/ 4638 h 46714"/>
                    <a:gd name="connsiteX14" fmla="*/ 35948 w 48599"/>
                    <a:gd name="connsiteY14" fmla="*/ 4638 h 46714"/>
                    <a:gd name="connsiteX15" fmla="*/ 28284 w 48599"/>
                    <a:gd name="connsiteY15" fmla="*/ 10736 h 46714"/>
                    <a:gd name="connsiteX16" fmla="*/ 22886 w 48599"/>
                    <a:gd name="connsiteY16" fmla="*/ 34123 h 46714"/>
                    <a:gd name="connsiteX17" fmla="*/ 20635 w 48599"/>
                    <a:gd name="connsiteY17" fmla="*/ 35918 h 46714"/>
                    <a:gd name="connsiteX18" fmla="*/ 7710 w 48599"/>
                    <a:gd name="connsiteY18" fmla="*/ 35918 h 46714"/>
                    <a:gd name="connsiteX19" fmla="*/ 4623 w 48599"/>
                    <a:gd name="connsiteY19" fmla="*/ 39004 h 46714"/>
                    <a:gd name="connsiteX20" fmla="*/ 7710 w 48599"/>
                    <a:gd name="connsiteY20" fmla="*/ 42091 h 46714"/>
                    <a:gd name="connsiteX21" fmla="*/ 23965 w 48599"/>
                    <a:gd name="connsiteY21" fmla="*/ 42091 h 46714"/>
                    <a:gd name="connsiteX22" fmla="*/ 28497 w 48599"/>
                    <a:gd name="connsiteY22" fmla="*/ 38533 h 46714"/>
                    <a:gd name="connsiteX23" fmla="*/ 31538 w 48599"/>
                    <a:gd name="connsiteY23" fmla="*/ 26094 h 46714"/>
                    <a:gd name="connsiteX24" fmla="*/ 34336 w 48599"/>
                    <a:gd name="connsiteY24" fmla="*/ 24406 h 46714"/>
                    <a:gd name="connsiteX25" fmla="*/ 36024 w 48599"/>
                    <a:gd name="connsiteY25" fmla="*/ 27204 h 46714"/>
                    <a:gd name="connsiteX26" fmla="*/ 32983 w 48599"/>
                    <a:gd name="connsiteY26" fmla="*/ 39643 h 46714"/>
                    <a:gd name="connsiteX27" fmla="*/ 23981 w 48599"/>
                    <a:gd name="connsiteY27" fmla="*/ 46714 h 4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8599" h="46714">
                      <a:moveTo>
                        <a:pt x="23965" y="46699"/>
                      </a:moveTo>
                      <a:lnTo>
                        <a:pt x="7710" y="46699"/>
                      </a:lnTo>
                      <a:cubicBezTo>
                        <a:pt x="3467" y="46699"/>
                        <a:pt x="0" y="43247"/>
                        <a:pt x="0" y="38989"/>
                      </a:cubicBezTo>
                      <a:cubicBezTo>
                        <a:pt x="0" y="34731"/>
                        <a:pt x="3452" y="31280"/>
                        <a:pt x="7710" y="31280"/>
                      </a:cubicBezTo>
                      <a:lnTo>
                        <a:pt x="18795" y="31280"/>
                      </a:lnTo>
                      <a:lnTo>
                        <a:pt x="23783" y="9671"/>
                      </a:lnTo>
                      <a:cubicBezTo>
                        <a:pt x="25091" y="3969"/>
                        <a:pt x="30094" y="0"/>
                        <a:pt x="35948" y="0"/>
                      </a:cubicBezTo>
                      <a:lnTo>
                        <a:pt x="37925" y="0"/>
                      </a:lnTo>
                      <a:cubicBezTo>
                        <a:pt x="40875" y="0"/>
                        <a:pt x="43627" y="1186"/>
                        <a:pt x="45665" y="3330"/>
                      </a:cubicBezTo>
                      <a:cubicBezTo>
                        <a:pt x="47702" y="5474"/>
                        <a:pt x="48737" y="8287"/>
                        <a:pt x="48584" y="11237"/>
                      </a:cubicBezTo>
                      <a:cubicBezTo>
                        <a:pt x="48524" y="12515"/>
                        <a:pt x="47444" y="13488"/>
                        <a:pt x="46167" y="13427"/>
                      </a:cubicBezTo>
                      <a:cubicBezTo>
                        <a:pt x="44889" y="13366"/>
                        <a:pt x="43916" y="12271"/>
                        <a:pt x="43977" y="11009"/>
                      </a:cubicBezTo>
                      <a:cubicBezTo>
                        <a:pt x="44068" y="9337"/>
                        <a:pt x="43475" y="7740"/>
                        <a:pt x="42320" y="6523"/>
                      </a:cubicBezTo>
                      <a:cubicBezTo>
                        <a:pt x="41164" y="5307"/>
                        <a:pt x="39598" y="4638"/>
                        <a:pt x="37925" y="4638"/>
                      </a:cubicBezTo>
                      <a:lnTo>
                        <a:pt x="35948" y="4638"/>
                      </a:lnTo>
                      <a:cubicBezTo>
                        <a:pt x="32268" y="4638"/>
                        <a:pt x="29105" y="7147"/>
                        <a:pt x="28284" y="10736"/>
                      </a:cubicBezTo>
                      <a:lnTo>
                        <a:pt x="22886" y="34123"/>
                      </a:lnTo>
                      <a:cubicBezTo>
                        <a:pt x="22642" y="35172"/>
                        <a:pt x="21715" y="35918"/>
                        <a:pt x="20635" y="35918"/>
                      </a:cubicBezTo>
                      <a:lnTo>
                        <a:pt x="7710" y="35918"/>
                      </a:lnTo>
                      <a:cubicBezTo>
                        <a:pt x="6006" y="35918"/>
                        <a:pt x="4623" y="37301"/>
                        <a:pt x="4623" y="39004"/>
                      </a:cubicBezTo>
                      <a:cubicBezTo>
                        <a:pt x="4623" y="40707"/>
                        <a:pt x="6006" y="42091"/>
                        <a:pt x="7710" y="42091"/>
                      </a:cubicBezTo>
                      <a:lnTo>
                        <a:pt x="23965" y="42091"/>
                      </a:lnTo>
                      <a:cubicBezTo>
                        <a:pt x="26125" y="42091"/>
                        <a:pt x="27980" y="40631"/>
                        <a:pt x="28497" y="38533"/>
                      </a:cubicBezTo>
                      <a:lnTo>
                        <a:pt x="31538" y="26094"/>
                      </a:lnTo>
                      <a:cubicBezTo>
                        <a:pt x="31842" y="24862"/>
                        <a:pt x="33089" y="24102"/>
                        <a:pt x="34336" y="24406"/>
                      </a:cubicBezTo>
                      <a:cubicBezTo>
                        <a:pt x="35568" y="24710"/>
                        <a:pt x="36328" y="25957"/>
                        <a:pt x="36024" y="27204"/>
                      </a:cubicBezTo>
                      <a:lnTo>
                        <a:pt x="32983" y="39643"/>
                      </a:lnTo>
                      <a:cubicBezTo>
                        <a:pt x="31964" y="43810"/>
                        <a:pt x="28254" y="46714"/>
                        <a:pt x="23981" y="46714"/>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sp>
              <p:nvSpPr>
                <p:cNvPr id="62" name="Figura a mano libera: forma 2184">
                  <a:extLst>
                    <a:ext uri="{FF2B5EF4-FFF2-40B4-BE49-F238E27FC236}">
                      <a16:creationId xmlns:a16="http://schemas.microsoft.com/office/drawing/2014/main" id="{BD3E2DC1-9C4D-E365-774E-EE5D2B1F6F1A}"/>
                    </a:ext>
                  </a:extLst>
                </p:cNvPr>
                <p:cNvSpPr/>
                <p:nvPr/>
              </p:nvSpPr>
              <p:spPr>
                <a:xfrm>
                  <a:off x="5480720" y="4369517"/>
                  <a:ext cx="23265" cy="23265"/>
                </a:xfrm>
                <a:custGeom>
                  <a:avLst/>
                  <a:gdLst>
                    <a:gd name="connsiteX0" fmla="*/ 11633 w 23265"/>
                    <a:gd name="connsiteY0" fmla="*/ 23266 h 23265"/>
                    <a:gd name="connsiteX1" fmla="*/ 0 w 23265"/>
                    <a:gd name="connsiteY1" fmla="*/ 11633 h 23265"/>
                    <a:gd name="connsiteX2" fmla="*/ 11633 w 23265"/>
                    <a:gd name="connsiteY2" fmla="*/ 0 h 23265"/>
                    <a:gd name="connsiteX3" fmla="*/ 23266 w 23265"/>
                    <a:gd name="connsiteY3" fmla="*/ 11633 h 23265"/>
                    <a:gd name="connsiteX4" fmla="*/ 11633 w 23265"/>
                    <a:gd name="connsiteY4" fmla="*/ 23266 h 23265"/>
                    <a:gd name="connsiteX5" fmla="*/ 11633 w 23265"/>
                    <a:gd name="connsiteY5" fmla="*/ 4608 h 23265"/>
                    <a:gd name="connsiteX6" fmla="*/ 4608 w 23265"/>
                    <a:gd name="connsiteY6" fmla="*/ 11633 h 23265"/>
                    <a:gd name="connsiteX7" fmla="*/ 11633 w 23265"/>
                    <a:gd name="connsiteY7" fmla="*/ 18658 h 23265"/>
                    <a:gd name="connsiteX8" fmla="*/ 18658 w 23265"/>
                    <a:gd name="connsiteY8" fmla="*/ 11633 h 23265"/>
                    <a:gd name="connsiteX9" fmla="*/ 11633 w 23265"/>
                    <a:gd name="connsiteY9" fmla="*/ 4608 h 23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5" h="23265">
                      <a:moveTo>
                        <a:pt x="11633" y="23266"/>
                      </a:moveTo>
                      <a:cubicBezTo>
                        <a:pt x="5216" y="23266"/>
                        <a:pt x="0" y="18050"/>
                        <a:pt x="0" y="11633"/>
                      </a:cubicBezTo>
                      <a:cubicBezTo>
                        <a:pt x="0" y="5216"/>
                        <a:pt x="5216" y="0"/>
                        <a:pt x="11633" y="0"/>
                      </a:cubicBezTo>
                      <a:cubicBezTo>
                        <a:pt x="18050" y="0"/>
                        <a:pt x="23266" y="5216"/>
                        <a:pt x="23266" y="11633"/>
                      </a:cubicBezTo>
                      <a:cubicBezTo>
                        <a:pt x="23266" y="18050"/>
                        <a:pt x="18050" y="23266"/>
                        <a:pt x="11633" y="23266"/>
                      </a:cubicBezTo>
                      <a:close/>
                      <a:moveTo>
                        <a:pt x="11633" y="4608"/>
                      </a:moveTo>
                      <a:cubicBezTo>
                        <a:pt x="7755" y="4608"/>
                        <a:pt x="4608" y="7755"/>
                        <a:pt x="4608" y="11633"/>
                      </a:cubicBezTo>
                      <a:cubicBezTo>
                        <a:pt x="4608" y="15510"/>
                        <a:pt x="7755" y="18658"/>
                        <a:pt x="11633" y="18658"/>
                      </a:cubicBezTo>
                      <a:cubicBezTo>
                        <a:pt x="15510" y="18658"/>
                        <a:pt x="18658" y="15510"/>
                        <a:pt x="18658" y="11633"/>
                      </a:cubicBezTo>
                      <a:cubicBezTo>
                        <a:pt x="18658" y="7755"/>
                        <a:pt x="15510" y="4608"/>
                        <a:pt x="11633" y="4608"/>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grpSp>
              <p:nvGrpSpPr>
                <p:cNvPr id="63" name="Elemento grafico 7">
                  <a:extLst>
                    <a:ext uri="{FF2B5EF4-FFF2-40B4-BE49-F238E27FC236}">
                      <a16:creationId xmlns:a16="http://schemas.microsoft.com/office/drawing/2014/main" id="{06CA2148-138E-8799-A66C-B95753C213AD}"/>
                    </a:ext>
                  </a:extLst>
                </p:cNvPr>
                <p:cNvGrpSpPr/>
                <p:nvPr/>
              </p:nvGrpSpPr>
              <p:grpSpPr>
                <a:xfrm>
                  <a:off x="5470790" y="4395648"/>
                  <a:ext cx="41641" cy="92888"/>
                  <a:chOff x="5470790" y="4395648"/>
                  <a:chExt cx="41641" cy="92888"/>
                </a:xfrm>
                <a:grpFill/>
              </p:grpSpPr>
              <p:sp>
                <p:nvSpPr>
                  <p:cNvPr id="448" name="Figura a mano libera: forma 2186">
                    <a:extLst>
                      <a:ext uri="{FF2B5EF4-FFF2-40B4-BE49-F238E27FC236}">
                        <a16:creationId xmlns:a16="http://schemas.microsoft.com/office/drawing/2014/main" id="{24085724-0646-80F1-913D-DF9276D3CC22}"/>
                      </a:ext>
                    </a:extLst>
                  </p:cNvPr>
                  <p:cNvSpPr/>
                  <p:nvPr/>
                </p:nvSpPr>
                <p:spPr>
                  <a:xfrm>
                    <a:off x="5470790" y="4395648"/>
                    <a:ext cx="41641" cy="62019"/>
                  </a:xfrm>
                  <a:custGeom>
                    <a:avLst/>
                    <a:gdLst>
                      <a:gd name="connsiteX0" fmla="*/ 30200 w 41641"/>
                      <a:gd name="connsiteY0" fmla="*/ 62020 h 62019"/>
                      <a:gd name="connsiteX1" fmla="*/ 2311 w 41641"/>
                      <a:gd name="connsiteY1" fmla="*/ 62020 h 62019"/>
                      <a:gd name="connsiteX2" fmla="*/ 0 w 41641"/>
                      <a:gd name="connsiteY2" fmla="*/ 59708 h 62019"/>
                      <a:gd name="connsiteX3" fmla="*/ 2311 w 41641"/>
                      <a:gd name="connsiteY3" fmla="*/ 57397 h 62019"/>
                      <a:gd name="connsiteX4" fmla="*/ 30200 w 41641"/>
                      <a:gd name="connsiteY4" fmla="*/ 57397 h 62019"/>
                      <a:gd name="connsiteX5" fmla="*/ 33150 w 41641"/>
                      <a:gd name="connsiteY5" fmla="*/ 54645 h 62019"/>
                      <a:gd name="connsiteX6" fmla="*/ 37027 w 41641"/>
                      <a:gd name="connsiteY6" fmla="*/ 2137 h 62019"/>
                      <a:gd name="connsiteX7" fmla="*/ 39506 w 41641"/>
                      <a:gd name="connsiteY7" fmla="*/ 8 h 62019"/>
                      <a:gd name="connsiteX8" fmla="*/ 41635 w 41641"/>
                      <a:gd name="connsiteY8" fmla="*/ 2487 h 62019"/>
                      <a:gd name="connsiteX9" fmla="*/ 37757 w 41641"/>
                      <a:gd name="connsiteY9" fmla="*/ 54994 h 62019"/>
                      <a:gd name="connsiteX10" fmla="*/ 30200 w 41641"/>
                      <a:gd name="connsiteY10" fmla="*/ 62020 h 62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641" h="62019">
                        <a:moveTo>
                          <a:pt x="30200" y="62020"/>
                        </a:moveTo>
                        <a:lnTo>
                          <a:pt x="2311" y="62020"/>
                        </a:lnTo>
                        <a:cubicBezTo>
                          <a:pt x="1034" y="62020"/>
                          <a:pt x="0" y="60986"/>
                          <a:pt x="0" y="59708"/>
                        </a:cubicBezTo>
                        <a:cubicBezTo>
                          <a:pt x="0" y="58431"/>
                          <a:pt x="1034" y="57397"/>
                          <a:pt x="2311" y="57397"/>
                        </a:cubicBezTo>
                        <a:lnTo>
                          <a:pt x="30200" y="57397"/>
                        </a:lnTo>
                        <a:cubicBezTo>
                          <a:pt x="31751" y="57397"/>
                          <a:pt x="33044" y="56196"/>
                          <a:pt x="33150" y="54645"/>
                        </a:cubicBezTo>
                        <a:lnTo>
                          <a:pt x="37027" y="2137"/>
                        </a:lnTo>
                        <a:cubicBezTo>
                          <a:pt x="37119" y="860"/>
                          <a:pt x="38229" y="-98"/>
                          <a:pt x="39506" y="8"/>
                        </a:cubicBezTo>
                        <a:cubicBezTo>
                          <a:pt x="40783" y="99"/>
                          <a:pt x="41726" y="1209"/>
                          <a:pt x="41635" y="2487"/>
                        </a:cubicBezTo>
                        <a:lnTo>
                          <a:pt x="37757" y="54994"/>
                        </a:lnTo>
                        <a:cubicBezTo>
                          <a:pt x="37468" y="58933"/>
                          <a:pt x="34138" y="62020"/>
                          <a:pt x="30200" y="62020"/>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sp>
                <p:nvSpPr>
                  <p:cNvPr id="449" name="Figura a mano libera: forma 2187">
                    <a:extLst>
                      <a:ext uri="{FF2B5EF4-FFF2-40B4-BE49-F238E27FC236}">
                        <a16:creationId xmlns:a16="http://schemas.microsoft.com/office/drawing/2014/main" id="{1BA3BCC6-8392-FA59-71F5-3990441DA86C}"/>
                      </a:ext>
                    </a:extLst>
                  </p:cNvPr>
                  <p:cNvSpPr/>
                  <p:nvPr/>
                </p:nvSpPr>
                <p:spPr>
                  <a:xfrm>
                    <a:off x="5498938" y="4461319"/>
                    <a:ext cx="7174" cy="27202"/>
                  </a:xfrm>
                  <a:custGeom>
                    <a:avLst/>
                    <a:gdLst>
                      <a:gd name="connsiteX0" fmla="*/ 4865 w 7174"/>
                      <a:gd name="connsiteY0" fmla="*/ 27203 h 27202"/>
                      <a:gd name="connsiteX1" fmla="*/ 2568 w 7174"/>
                      <a:gd name="connsiteY1" fmla="*/ 25150 h 27202"/>
                      <a:gd name="connsiteX2" fmla="*/ 14 w 7174"/>
                      <a:gd name="connsiteY2" fmla="*/ 2569 h 27202"/>
                      <a:gd name="connsiteX3" fmla="*/ 2051 w 7174"/>
                      <a:gd name="connsiteY3" fmla="*/ 14 h 27202"/>
                      <a:gd name="connsiteX4" fmla="*/ 4606 w 7174"/>
                      <a:gd name="connsiteY4" fmla="*/ 2051 h 27202"/>
                      <a:gd name="connsiteX5" fmla="*/ 7161 w 7174"/>
                      <a:gd name="connsiteY5" fmla="*/ 24633 h 27202"/>
                      <a:gd name="connsiteX6" fmla="*/ 5123 w 7174"/>
                      <a:gd name="connsiteY6" fmla="*/ 27188 h 27202"/>
                      <a:gd name="connsiteX7" fmla="*/ 4865 w 7174"/>
                      <a:gd name="connsiteY7" fmla="*/ 27188 h 2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4" h="27202">
                        <a:moveTo>
                          <a:pt x="4865" y="27203"/>
                        </a:moveTo>
                        <a:cubicBezTo>
                          <a:pt x="3709" y="27203"/>
                          <a:pt x="2705" y="26336"/>
                          <a:pt x="2568" y="25150"/>
                        </a:cubicBezTo>
                        <a:lnTo>
                          <a:pt x="14" y="2569"/>
                        </a:lnTo>
                        <a:cubicBezTo>
                          <a:pt x="-123" y="1306"/>
                          <a:pt x="774" y="166"/>
                          <a:pt x="2051" y="14"/>
                        </a:cubicBezTo>
                        <a:cubicBezTo>
                          <a:pt x="3313" y="-123"/>
                          <a:pt x="4454" y="774"/>
                          <a:pt x="4606" y="2051"/>
                        </a:cubicBezTo>
                        <a:lnTo>
                          <a:pt x="7161" y="24633"/>
                        </a:lnTo>
                        <a:cubicBezTo>
                          <a:pt x="7298" y="25895"/>
                          <a:pt x="6400" y="27036"/>
                          <a:pt x="5123" y="27188"/>
                        </a:cubicBezTo>
                        <a:cubicBezTo>
                          <a:pt x="5032" y="27188"/>
                          <a:pt x="4941" y="27188"/>
                          <a:pt x="4865" y="27188"/>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sp>
                <p:nvSpPr>
                  <p:cNvPr id="450" name="Figura a mano libera: forma 2188">
                    <a:extLst>
                      <a:ext uri="{FF2B5EF4-FFF2-40B4-BE49-F238E27FC236}">
                        <a16:creationId xmlns:a16="http://schemas.microsoft.com/office/drawing/2014/main" id="{BDD42E1F-BC77-4A2F-9CD4-4157B80C2AF1}"/>
                      </a:ext>
                    </a:extLst>
                  </p:cNvPr>
                  <p:cNvSpPr/>
                  <p:nvPr/>
                </p:nvSpPr>
                <p:spPr>
                  <a:xfrm>
                    <a:off x="5472114" y="4461334"/>
                    <a:ext cx="7174" cy="27202"/>
                  </a:xfrm>
                  <a:custGeom>
                    <a:avLst/>
                    <a:gdLst>
                      <a:gd name="connsiteX0" fmla="*/ 2310 w 7174"/>
                      <a:gd name="connsiteY0" fmla="*/ 27187 h 27202"/>
                      <a:gd name="connsiteX1" fmla="*/ 2051 w 7174"/>
                      <a:gd name="connsiteY1" fmla="*/ 27187 h 27202"/>
                      <a:gd name="connsiteX2" fmla="*/ 14 w 7174"/>
                      <a:gd name="connsiteY2" fmla="*/ 24633 h 27202"/>
                      <a:gd name="connsiteX3" fmla="*/ 2568 w 7174"/>
                      <a:gd name="connsiteY3" fmla="*/ 2051 h 27202"/>
                      <a:gd name="connsiteX4" fmla="*/ 5123 w 7174"/>
                      <a:gd name="connsiteY4" fmla="*/ 14 h 27202"/>
                      <a:gd name="connsiteX5" fmla="*/ 7160 w 7174"/>
                      <a:gd name="connsiteY5" fmla="*/ 2568 h 27202"/>
                      <a:gd name="connsiteX6" fmla="*/ 4606 w 7174"/>
                      <a:gd name="connsiteY6" fmla="*/ 25150 h 27202"/>
                      <a:gd name="connsiteX7" fmla="*/ 2310 w 7174"/>
                      <a:gd name="connsiteY7" fmla="*/ 27203 h 27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74" h="27202">
                        <a:moveTo>
                          <a:pt x="2310" y="27187"/>
                        </a:moveTo>
                        <a:cubicBezTo>
                          <a:pt x="2218" y="27187"/>
                          <a:pt x="2143" y="27187"/>
                          <a:pt x="2051" y="27187"/>
                        </a:cubicBezTo>
                        <a:cubicBezTo>
                          <a:pt x="789" y="27051"/>
                          <a:pt x="-123" y="25895"/>
                          <a:pt x="14" y="24633"/>
                        </a:cubicBezTo>
                        <a:lnTo>
                          <a:pt x="2568" y="2051"/>
                        </a:lnTo>
                        <a:cubicBezTo>
                          <a:pt x="2705" y="789"/>
                          <a:pt x="3861" y="-123"/>
                          <a:pt x="5123" y="14"/>
                        </a:cubicBezTo>
                        <a:cubicBezTo>
                          <a:pt x="6385" y="150"/>
                          <a:pt x="7297" y="1306"/>
                          <a:pt x="7160" y="2568"/>
                        </a:cubicBezTo>
                        <a:lnTo>
                          <a:pt x="4606" y="25150"/>
                        </a:lnTo>
                        <a:cubicBezTo>
                          <a:pt x="4469" y="26321"/>
                          <a:pt x="3481" y="27203"/>
                          <a:pt x="2310" y="27203"/>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grpSp>
          </p:grpSp>
          <p:grpSp>
            <p:nvGrpSpPr>
              <p:cNvPr id="55" name="Elemento grafico 7">
                <a:extLst>
                  <a:ext uri="{FF2B5EF4-FFF2-40B4-BE49-F238E27FC236}">
                    <a16:creationId xmlns:a16="http://schemas.microsoft.com/office/drawing/2014/main" id="{732BE633-9A00-B483-F045-12BA1CC9067F}"/>
                  </a:ext>
                </a:extLst>
              </p:cNvPr>
              <p:cNvGrpSpPr/>
              <p:nvPr/>
            </p:nvGrpSpPr>
            <p:grpSpPr>
              <a:xfrm>
                <a:off x="5402376" y="4427392"/>
                <a:ext cx="49770" cy="61144"/>
                <a:chOff x="5402376" y="4427392"/>
                <a:chExt cx="49770" cy="61144"/>
              </a:xfrm>
              <a:grpFill/>
            </p:grpSpPr>
            <p:grpSp>
              <p:nvGrpSpPr>
                <p:cNvPr id="56" name="Elemento grafico 7">
                  <a:extLst>
                    <a:ext uri="{FF2B5EF4-FFF2-40B4-BE49-F238E27FC236}">
                      <a16:creationId xmlns:a16="http://schemas.microsoft.com/office/drawing/2014/main" id="{81E051A4-BB08-A7B9-60FA-0C58F911CF2E}"/>
                    </a:ext>
                  </a:extLst>
                </p:cNvPr>
                <p:cNvGrpSpPr/>
                <p:nvPr/>
              </p:nvGrpSpPr>
              <p:grpSpPr>
                <a:xfrm>
                  <a:off x="5411839" y="4435743"/>
                  <a:ext cx="30844" cy="52794"/>
                  <a:chOff x="5411839" y="4435743"/>
                  <a:chExt cx="30844" cy="52794"/>
                </a:xfrm>
                <a:grpFill/>
              </p:grpSpPr>
              <p:sp>
                <p:nvSpPr>
                  <p:cNvPr id="58" name="Figura a mano libera: forma 2191">
                    <a:extLst>
                      <a:ext uri="{FF2B5EF4-FFF2-40B4-BE49-F238E27FC236}">
                        <a16:creationId xmlns:a16="http://schemas.microsoft.com/office/drawing/2014/main" id="{E7590D54-47A5-86FC-7D4A-9056D0E7863A}"/>
                      </a:ext>
                    </a:extLst>
                  </p:cNvPr>
                  <p:cNvSpPr/>
                  <p:nvPr/>
                </p:nvSpPr>
                <p:spPr>
                  <a:xfrm>
                    <a:off x="5411839" y="4435758"/>
                    <a:ext cx="9312" cy="52779"/>
                  </a:xfrm>
                  <a:custGeom>
                    <a:avLst/>
                    <a:gdLst>
                      <a:gd name="connsiteX0" fmla="*/ 2307 w 9312"/>
                      <a:gd name="connsiteY0" fmla="*/ 52764 h 52779"/>
                      <a:gd name="connsiteX1" fmla="*/ 2079 w 9312"/>
                      <a:gd name="connsiteY1" fmla="*/ 52764 h 52779"/>
                      <a:gd name="connsiteX2" fmla="*/ 11 w 9312"/>
                      <a:gd name="connsiteY2" fmla="*/ 50240 h 52779"/>
                      <a:gd name="connsiteX3" fmla="*/ 4709 w 9312"/>
                      <a:gd name="connsiteY3" fmla="*/ 2081 h 52779"/>
                      <a:gd name="connsiteX4" fmla="*/ 7234 w 9312"/>
                      <a:gd name="connsiteY4" fmla="*/ 13 h 52779"/>
                      <a:gd name="connsiteX5" fmla="*/ 9302 w 9312"/>
                      <a:gd name="connsiteY5" fmla="*/ 2538 h 52779"/>
                      <a:gd name="connsiteX6" fmla="*/ 4603 w 9312"/>
                      <a:gd name="connsiteY6" fmla="*/ 50696 h 52779"/>
                      <a:gd name="connsiteX7" fmla="*/ 2307 w 9312"/>
                      <a:gd name="connsiteY7" fmla="*/ 52780 h 5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2" h="52779">
                        <a:moveTo>
                          <a:pt x="2307" y="52764"/>
                        </a:moveTo>
                        <a:cubicBezTo>
                          <a:pt x="2307" y="52764"/>
                          <a:pt x="2155" y="52764"/>
                          <a:pt x="2079" y="52764"/>
                        </a:cubicBezTo>
                        <a:cubicBezTo>
                          <a:pt x="817" y="52643"/>
                          <a:pt x="-111" y="51518"/>
                          <a:pt x="11" y="50240"/>
                        </a:cubicBezTo>
                        <a:lnTo>
                          <a:pt x="4709" y="2081"/>
                        </a:lnTo>
                        <a:cubicBezTo>
                          <a:pt x="4831" y="819"/>
                          <a:pt x="5956" y="-124"/>
                          <a:pt x="7234" y="13"/>
                        </a:cubicBezTo>
                        <a:cubicBezTo>
                          <a:pt x="8496" y="135"/>
                          <a:pt x="9423" y="1260"/>
                          <a:pt x="9302" y="2538"/>
                        </a:cubicBezTo>
                        <a:lnTo>
                          <a:pt x="4603" y="50696"/>
                        </a:lnTo>
                        <a:cubicBezTo>
                          <a:pt x="4481" y="51882"/>
                          <a:pt x="3478" y="52780"/>
                          <a:pt x="2307" y="52780"/>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sp>
                <p:nvSpPr>
                  <p:cNvPr id="59" name="Figura a mano libera: forma 2192">
                    <a:extLst>
                      <a:ext uri="{FF2B5EF4-FFF2-40B4-BE49-F238E27FC236}">
                        <a16:creationId xmlns:a16="http://schemas.microsoft.com/office/drawing/2014/main" id="{4230C5CC-1F4D-E38D-EA47-0F5FDAB186BF}"/>
                      </a:ext>
                    </a:extLst>
                  </p:cNvPr>
                  <p:cNvSpPr/>
                  <p:nvPr/>
                </p:nvSpPr>
                <p:spPr>
                  <a:xfrm>
                    <a:off x="5433371" y="4435743"/>
                    <a:ext cx="9312" cy="52779"/>
                  </a:xfrm>
                  <a:custGeom>
                    <a:avLst/>
                    <a:gdLst>
                      <a:gd name="connsiteX0" fmla="*/ 7006 w 9312"/>
                      <a:gd name="connsiteY0" fmla="*/ 52779 h 52779"/>
                      <a:gd name="connsiteX1" fmla="*/ 4710 w 9312"/>
                      <a:gd name="connsiteY1" fmla="*/ 50696 h 52779"/>
                      <a:gd name="connsiteX2" fmla="*/ 11 w 9312"/>
                      <a:gd name="connsiteY2" fmla="*/ 2537 h 52779"/>
                      <a:gd name="connsiteX3" fmla="*/ 2079 w 9312"/>
                      <a:gd name="connsiteY3" fmla="*/ 13 h 52779"/>
                      <a:gd name="connsiteX4" fmla="*/ 4603 w 9312"/>
                      <a:gd name="connsiteY4" fmla="*/ 2081 h 52779"/>
                      <a:gd name="connsiteX5" fmla="*/ 9302 w 9312"/>
                      <a:gd name="connsiteY5" fmla="*/ 50240 h 52779"/>
                      <a:gd name="connsiteX6" fmla="*/ 7234 w 9312"/>
                      <a:gd name="connsiteY6" fmla="*/ 52764 h 52779"/>
                      <a:gd name="connsiteX7" fmla="*/ 7006 w 9312"/>
                      <a:gd name="connsiteY7" fmla="*/ 52764 h 52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12" h="52779">
                        <a:moveTo>
                          <a:pt x="7006" y="52779"/>
                        </a:moveTo>
                        <a:cubicBezTo>
                          <a:pt x="5835" y="52779"/>
                          <a:pt x="4831" y="51882"/>
                          <a:pt x="4710" y="50696"/>
                        </a:cubicBezTo>
                        <a:lnTo>
                          <a:pt x="11" y="2537"/>
                        </a:lnTo>
                        <a:cubicBezTo>
                          <a:pt x="-111" y="1275"/>
                          <a:pt x="817" y="135"/>
                          <a:pt x="2079" y="13"/>
                        </a:cubicBezTo>
                        <a:cubicBezTo>
                          <a:pt x="3356" y="-124"/>
                          <a:pt x="4481" y="819"/>
                          <a:pt x="4603" y="2081"/>
                        </a:cubicBezTo>
                        <a:lnTo>
                          <a:pt x="9302" y="50240"/>
                        </a:lnTo>
                        <a:cubicBezTo>
                          <a:pt x="9423" y="51502"/>
                          <a:pt x="8496" y="52643"/>
                          <a:pt x="7234" y="52764"/>
                        </a:cubicBezTo>
                        <a:cubicBezTo>
                          <a:pt x="7158" y="52764"/>
                          <a:pt x="7082" y="52764"/>
                          <a:pt x="7006" y="52764"/>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grpSp>
            <p:sp>
              <p:nvSpPr>
                <p:cNvPr id="57" name="Figura a mano libera: forma 2193">
                  <a:extLst>
                    <a:ext uri="{FF2B5EF4-FFF2-40B4-BE49-F238E27FC236}">
                      <a16:creationId xmlns:a16="http://schemas.microsoft.com/office/drawing/2014/main" id="{27F5AED7-6309-611A-FBC1-879C937A1A62}"/>
                    </a:ext>
                  </a:extLst>
                </p:cNvPr>
                <p:cNvSpPr/>
                <p:nvPr/>
              </p:nvSpPr>
              <p:spPr>
                <a:xfrm>
                  <a:off x="5402376" y="4427392"/>
                  <a:ext cx="49770" cy="4622"/>
                </a:xfrm>
                <a:custGeom>
                  <a:avLst/>
                  <a:gdLst>
                    <a:gd name="connsiteX0" fmla="*/ 47459 w 49770"/>
                    <a:gd name="connsiteY0" fmla="*/ 4623 h 4622"/>
                    <a:gd name="connsiteX1" fmla="*/ 2311 w 49770"/>
                    <a:gd name="connsiteY1" fmla="*/ 4623 h 4622"/>
                    <a:gd name="connsiteX2" fmla="*/ 0 w 49770"/>
                    <a:gd name="connsiteY2" fmla="*/ 2311 h 4622"/>
                    <a:gd name="connsiteX3" fmla="*/ 2311 w 49770"/>
                    <a:gd name="connsiteY3" fmla="*/ 0 h 4622"/>
                    <a:gd name="connsiteX4" fmla="*/ 47459 w 49770"/>
                    <a:gd name="connsiteY4" fmla="*/ 0 h 4622"/>
                    <a:gd name="connsiteX5" fmla="*/ 49771 w 49770"/>
                    <a:gd name="connsiteY5" fmla="*/ 2311 h 4622"/>
                    <a:gd name="connsiteX6" fmla="*/ 47459 w 49770"/>
                    <a:gd name="connsiteY6" fmla="*/ 4623 h 4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770" h="4622">
                      <a:moveTo>
                        <a:pt x="47459" y="4623"/>
                      </a:moveTo>
                      <a:lnTo>
                        <a:pt x="2311" y="4623"/>
                      </a:lnTo>
                      <a:cubicBezTo>
                        <a:pt x="1034" y="4623"/>
                        <a:pt x="0" y="3589"/>
                        <a:pt x="0" y="2311"/>
                      </a:cubicBezTo>
                      <a:cubicBezTo>
                        <a:pt x="0" y="1034"/>
                        <a:pt x="1034" y="0"/>
                        <a:pt x="2311" y="0"/>
                      </a:cubicBezTo>
                      <a:lnTo>
                        <a:pt x="47459" y="0"/>
                      </a:lnTo>
                      <a:cubicBezTo>
                        <a:pt x="48737" y="0"/>
                        <a:pt x="49771" y="1034"/>
                        <a:pt x="49771" y="2311"/>
                      </a:cubicBezTo>
                      <a:cubicBezTo>
                        <a:pt x="49771" y="3589"/>
                        <a:pt x="48737" y="4623"/>
                        <a:pt x="47459" y="4623"/>
                      </a:cubicBezTo>
                      <a:close/>
                    </a:path>
                  </a:pathLst>
                </a:custGeom>
                <a:grp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latin typeface="Poppins"/>
                  </a:endParaRPr>
                </a:p>
              </p:txBody>
            </p:sp>
          </p:grpSp>
        </p:grpSp>
      </p:grpSp>
      <p:sp>
        <p:nvSpPr>
          <p:cNvPr id="461" name="TextBox 6">
            <a:extLst>
              <a:ext uri="{FF2B5EF4-FFF2-40B4-BE49-F238E27FC236}">
                <a16:creationId xmlns:a16="http://schemas.microsoft.com/office/drawing/2014/main" id="{6D0FDB90-FF3E-AB80-D515-D56186FC7103}"/>
              </a:ext>
            </a:extLst>
          </p:cNvPr>
          <p:cNvSpPr txBox="1"/>
          <p:nvPr/>
        </p:nvSpPr>
        <p:spPr>
          <a:xfrm>
            <a:off x="358781" y="1200922"/>
            <a:ext cx="5832413" cy="293639"/>
          </a:xfrm>
          <a:prstGeom prst="rect">
            <a:avLst/>
          </a:prstGeom>
          <a:noFill/>
        </p:spPr>
        <p:txBody>
          <a:bodyPr wrap="square" lIns="0" tIns="0" rIns="0" bIns="0" rtlCol="0">
            <a:noAutofit/>
          </a:bodyPr>
          <a:lstStyle/>
          <a:p>
            <a:pPr defTabSz="685800">
              <a:lnSpc>
                <a:spcPct val="90000"/>
              </a:lnSpc>
              <a:spcBef>
                <a:spcPts val="750"/>
              </a:spcBef>
            </a:pPr>
            <a:r>
              <a:rPr lang="en-US" sz="1200" b="1" err="1">
                <a:solidFill>
                  <a:srgbClr val="030F3B"/>
                </a:solidFill>
                <a:cs typeface="Poppins" pitchFamily="2" charset="77"/>
              </a:rPr>
              <a:t>Beispielfragen</a:t>
            </a:r>
            <a:r>
              <a:rPr lang="en-US" sz="1200" b="1">
                <a:solidFill>
                  <a:srgbClr val="030F3B"/>
                </a:solidFill>
                <a:cs typeface="Poppins" pitchFamily="2" charset="77"/>
              </a:rPr>
              <a:t>, die </a:t>
            </a:r>
            <a:r>
              <a:rPr lang="en-US" sz="1200" b="1" err="1">
                <a:solidFill>
                  <a:srgbClr val="030F3B"/>
                </a:solidFill>
                <a:cs typeface="Poppins" pitchFamily="2" charset="77"/>
              </a:rPr>
              <a:t>bei</a:t>
            </a:r>
            <a:r>
              <a:rPr lang="en-US" sz="1200" b="1">
                <a:solidFill>
                  <a:srgbClr val="030F3B"/>
                </a:solidFill>
                <a:cs typeface="Poppins" pitchFamily="2" charset="77"/>
              </a:rPr>
              <a:t> </a:t>
            </a:r>
            <a:r>
              <a:rPr lang="en-US" sz="1200" b="1" err="1">
                <a:solidFill>
                  <a:srgbClr val="030F3B"/>
                </a:solidFill>
                <a:cs typeface="Poppins" pitchFamily="2" charset="77"/>
              </a:rPr>
              <a:t>jedem</a:t>
            </a:r>
            <a:r>
              <a:rPr lang="en-US" sz="1200" b="1">
                <a:solidFill>
                  <a:srgbClr val="030F3B"/>
                </a:solidFill>
                <a:cs typeface="Poppins" pitchFamily="2" charset="77"/>
              </a:rPr>
              <a:t> </a:t>
            </a:r>
            <a:r>
              <a:rPr lang="en-US" sz="1200" b="1" err="1">
                <a:solidFill>
                  <a:srgbClr val="030F3B"/>
                </a:solidFill>
                <a:cs typeface="Poppins" pitchFamily="2" charset="77"/>
              </a:rPr>
              <a:t>Folgetermin</a:t>
            </a:r>
            <a:r>
              <a:rPr lang="en-US" sz="1200" b="1">
                <a:solidFill>
                  <a:srgbClr val="030F3B"/>
                </a:solidFill>
                <a:cs typeface="Poppins" pitchFamily="2" charset="77"/>
              </a:rPr>
              <a:t> </a:t>
            </a:r>
            <a:r>
              <a:rPr lang="en-US" sz="1200" b="1" err="1">
                <a:solidFill>
                  <a:srgbClr val="030F3B"/>
                </a:solidFill>
                <a:cs typeface="Poppins" pitchFamily="2" charset="77"/>
              </a:rPr>
              <a:t>gestellt</a:t>
            </a:r>
            <a:r>
              <a:rPr lang="en-US" sz="1200" b="1">
                <a:solidFill>
                  <a:srgbClr val="030F3B"/>
                </a:solidFill>
                <a:cs typeface="Poppins" pitchFamily="2" charset="77"/>
              </a:rPr>
              <a:t> </a:t>
            </a:r>
            <a:r>
              <a:rPr lang="en-US" sz="1200" b="1" err="1">
                <a:solidFill>
                  <a:srgbClr val="030F3B"/>
                </a:solidFill>
                <a:cs typeface="Poppins" pitchFamily="2" charset="77"/>
              </a:rPr>
              <a:t>werden</a:t>
            </a:r>
            <a:r>
              <a:rPr lang="en-US" sz="1200" b="1">
                <a:solidFill>
                  <a:srgbClr val="030F3B"/>
                </a:solidFill>
                <a:cs typeface="Poppins" pitchFamily="2" charset="77"/>
              </a:rPr>
              <a:t> </a:t>
            </a:r>
            <a:r>
              <a:rPr lang="en-US" sz="1200" b="1" err="1">
                <a:solidFill>
                  <a:srgbClr val="030F3B"/>
                </a:solidFill>
                <a:cs typeface="Poppins" pitchFamily="2" charset="77"/>
              </a:rPr>
              <a:t>könnten</a:t>
            </a:r>
            <a:r>
              <a:rPr lang="en-US" sz="1200" b="1">
                <a:solidFill>
                  <a:srgbClr val="030F3B"/>
                </a:solidFill>
                <a:cs typeface="Poppins" pitchFamily="2" charset="77"/>
              </a:rPr>
              <a:t>:</a:t>
            </a:r>
          </a:p>
        </p:txBody>
      </p:sp>
      <p:grpSp>
        <p:nvGrpSpPr>
          <p:cNvPr id="462" name="Gruppo 75">
            <a:extLst>
              <a:ext uri="{FF2B5EF4-FFF2-40B4-BE49-F238E27FC236}">
                <a16:creationId xmlns:a16="http://schemas.microsoft.com/office/drawing/2014/main" id="{F8A61C5A-662A-B0A2-803B-251458C6BE9C}"/>
              </a:ext>
            </a:extLst>
          </p:cNvPr>
          <p:cNvGrpSpPr/>
          <p:nvPr/>
        </p:nvGrpSpPr>
        <p:grpSpPr>
          <a:xfrm>
            <a:off x="367356" y="1534701"/>
            <a:ext cx="6567518" cy="392759"/>
            <a:chOff x="428625" y="2046267"/>
            <a:chExt cx="8756690" cy="523679"/>
          </a:xfrm>
        </p:grpSpPr>
        <p:sp>
          <p:nvSpPr>
            <p:cNvPr id="463" name="TextBox 5">
              <a:extLst>
                <a:ext uri="{FF2B5EF4-FFF2-40B4-BE49-F238E27FC236}">
                  <a16:creationId xmlns:a16="http://schemas.microsoft.com/office/drawing/2014/main" id="{B21BA0C7-8B93-8FCE-5468-811D924E21DB}"/>
                </a:ext>
              </a:extLst>
            </p:cNvPr>
            <p:cNvSpPr txBox="1"/>
            <p:nvPr/>
          </p:nvSpPr>
          <p:spPr>
            <a:xfrm>
              <a:off x="1211580" y="2294119"/>
              <a:ext cx="7973735" cy="221599"/>
            </a:xfrm>
            <a:prstGeom prst="rect">
              <a:avLst/>
            </a:prstGeom>
            <a:noFill/>
          </p:spPr>
          <p:txBody>
            <a:bodyPr wrap="square" lIns="0" tIns="0" rIns="0" bIns="0" rtlCol="0" anchor="b">
              <a:spAutoFit/>
            </a:bodyPr>
            <a:lstStyle/>
            <a:p>
              <a:pPr marL="0" marR="0" lvl="0" indent="0" defTabSz="685800" eaLnBrk="1" fontAlgn="auto" latinLnBrk="0" hangingPunct="1">
                <a:lnSpc>
                  <a:spcPct val="90000"/>
                </a:lnSpc>
                <a:spcBef>
                  <a:spcPts val="750"/>
                </a:spcBef>
                <a:spcAft>
                  <a:spcPts val="0"/>
                </a:spcAft>
                <a:buClrTx/>
                <a:buSzTx/>
                <a:buFontTx/>
                <a:buNone/>
                <a:tabLst/>
                <a:defRPr/>
              </a:pPr>
              <a:r>
                <a:rPr kumimoji="0" lang="en-US" sz="1200" b="0" i="0" u="none" strike="noStrike" kern="0" cap="none" spc="0" normalizeH="0" baseline="0" noProof="0">
                  <a:ln>
                    <a:noFill/>
                  </a:ln>
                  <a:solidFill>
                    <a:srgbClr val="030F3B"/>
                  </a:solidFill>
                  <a:effectLst/>
                  <a:uLnTx/>
                  <a:uFillTx/>
                  <a:cs typeface="Poppins" pitchFamily="2" charset="77"/>
                </a:rPr>
                <a:t>Wie </a:t>
              </a:r>
              <a:r>
                <a:rPr kumimoji="0" lang="en-US" sz="1200" b="0" i="0" u="none" strike="noStrike" kern="0" cap="none" spc="0" normalizeH="0" baseline="0" noProof="0" err="1">
                  <a:ln>
                    <a:noFill/>
                  </a:ln>
                  <a:solidFill>
                    <a:srgbClr val="030F3B"/>
                  </a:solidFill>
                  <a:effectLst/>
                  <a:uLnTx/>
                  <a:uFillTx/>
                  <a:cs typeface="Poppins" pitchFamily="2" charset="77"/>
                </a:rPr>
                <a:t>geht</a:t>
              </a:r>
              <a:r>
                <a:rPr kumimoji="0" lang="en-US" sz="1200" b="0" i="0" u="none" strike="noStrike" kern="0" cap="none" spc="0" normalizeH="0" baseline="0" noProof="0">
                  <a:ln>
                    <a:noFill/>
                  </a:ln>
                  <a:solidFill>
                    <a:srgbClr val="030F3B"/>
                  </a:solidFill>
                  <a:effectLst/>
                  <a:uLnTx/>
                  <a:uFillTx/>
                  <a:cs typeface="Poppins" pitchFamily="2" charset="77"/>
                </a:rPr>
                <a:t> es Ihnen </a:t>
              </a:r>
              <a:r>
                <a:rPr kumimoji="0" lang="en-US" sz="1200" b="0" i="0" u="none" strike="noStrike" kern="0" cap="none" spc="0" normalizeH="0" baseline="0" noProof="0" err="1">
                  <a:ln>
                    <a:noFill/>
                  </a:ln>
                  <a:solidFill>
                    <a:srgbClr val="030F3B"/>
                  </a:solidFill>
                  <a:effectLst/>
                  <a:uLnTx/>
                  <a:uFillTx/>
                  <a:cs typeface="Poppins" pitchFamily="2" charset="77"/>
                </a:rPr>
                <a:t>mit</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dieser</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Nachricht</a:t>
              </a:r>
              <a:r>
                <a:rPr kumimoji="0" lang="en-US" sz="1200" b="0" i="0" u="none" strike="noStrike" kern="0" cap="none" spc="0" normalizeH="0" baseline="0" noProof="0">
                  <a:ln>
                    <a:noFill/>
                  </a:ln>
                  <a:solidFill>
                    <a:srgbClr val="030F3B"/>
                  </a:solidFill>
                  <a:effectLst/>
                  <a:uLnTx/>
                  <a:uFillTx/>
                  <a:cs typeface="Poppins" pitchFamily="2" charset="77"/>
                </a:rPr>
                <a:t>?</a:t>
              </a:r>
            </a:p>
          </p:txBody>
        </p:sp>
        <p:cxnSp>
          <p:nvCxnSpPr>
            <p:cNvPr id="464" name="Straight Connector 26">
              <a:extLst>
                <a:ext uri="{FF2B5EF4-FFF2-40B4-BE49-F238E27FC236}">
                  <a16:creationId xmlns:a16="http://schemas.microsoft.com/office/drawing/2014/main" id="{E451F4CE-4D98-DF89-D891-8AD289307FC9}"/>
                </a:ext>
              </a:extLst>
            </p:cNvPr>
            <p:cNvCxnSpPr>
              <a:cxnSpLocks/>
            </p:cNvCxnSpPr>
            <p:nvPr/>
          </p:nvCxnSpPr>
          <p:spPr>
            <a:xfrm>
              <a:off x="987073" y="2554812"/>
              <a:ext cx="6668582" cy="0"/>
            </a:xfrm>
            <a:prstGeom prst="line">
              <a:avLst/>
            </a:prstGeom>
            <a:noFill/>
            <a:ln w="19050" cap="flat" cmpd="sng" algn="ctr">
              <a:solidFill>
                <a:srgbClr val="00D1CC"/>
              </a:solidFill>
              <a:prstDash val="solid"/>
              <a:miter lim="800000"/>
            </a:ln>
            <a:effectLst/>
          </p:spPr>
        </p:cxnSp>
        <p:sp>
          <p:nvSpPr>
            <p:cNvPr id="465" name="Ovale 23">
              <a:extLst>
                <a:ext uri="{FF2B5EF4-FFF2-40B4-BE49-F238E27FC236}">
                  <a16:creationId xmlns:a16="http://schemas.microsoft.com/office/drawing/2014/main" id="{C8CE96C4-6297-A164-140E-9494353ABD52}"/>
                </a:ext>
              </a:extLst>
            </p:cNvPr>
            <p:cNvSpPr>
              <a:spLocks noChangeAspect="1"/>
            </p:cNvSpPr>
            <p:nvPr/>
          </p:nvSpPr>
          <p:spPr>
            <a:xfrm>
              <a:off x="428625" y="2046267"/>
              <a:ext cx="523679" cy="523679"/>
            </a:xfrm>
            <a:prstGeom prst="ellipse">
              <a:avLst/>
            </a:prstGeom>
            <a:noFill/>
            <a:ln w="19050" cap="flat" cmpd="sng" algn="ctr">
              <a:solidFill>
                <a:srgbClr val="030F3B"/>
              </a:solidFill>
              <a:prstDash val="solid"/>
              <a:miter lim="800000"/>
            </a:ln>
            <a:effectLst/>
          </p:spPr>
          <p:txBody>
            <a:bodyPr tIns="40500" b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500" b="1" i="0" u="none" strike="noStrike" kern="0" cap="none" spc="0" normalizeH="0" baseline="0" noProof="0">
                  <a:ln>
                    <a:noFill/>
                  </a:ln>
                  <a:solidFill>
                    <a:srgbClr val="030F3B"/>
                  </a:solidFill>
                  <a:effectLst/>
                  <a:uLnTx/>
                  <a:uFillTx/>
                  <a:latin typeface="Poppins"/>
                  <a:ea typeface="+mn-ea"/>
                  <a:cs typeface="+mn-cs"/>
                </a:rPr>
                <a:t>1</a:t>
              </a:r>
            </a:p>
          </p:txBody>
        </p:sp>
      </p:grpSp>
      <p:grpSp>
        <p:nvGrpSpPr>
          <p:cNvPr id="466" name="Gruppo 70">
            <a:extLst>
              <a:ext uri="{FF2B5EF4-FFF2-40B4-BE49-F238E27FC236}">
                <a16:creationId xmlns:a16="http://schemas.microsoft.com/office/drawing/2014/main" id="{5A5C9B41-84AC-12AA-9603-41840F112961}"/>
              </a:ext>
            </a:extLst>
          </p:cNvPr>
          <p:cNvGrpSpPr/>
          <p:nvPr/>
        </p:nvGrpSpPr>
        <p:grpSpPr>
          <a:xfrm>
            <a:off x="367356" y="2161467"/>
            <a:ext cx="5420273" cy="392759"/>
            <a:chOff x="428625" y="2920055"/>
            <a:chExt cx="7227030" cy="523679"/>
          </a:xfrm>
        </p:grpSpPr>
        <p:sp>
          <p:nvSpPr>
            <p:cNvPr id="467" name="TextBox 5">
              <a:extLst>
                <a:ext uri="{FF2B5EF4-FFF2-40B4-BE49-F238E27FC236}">
                  <a16:creationId xmlns:a16="http://schemas.microsoft.com/office/drawing/2014/main" id="{75C21029-C8B2-147A-A7F4-DF834DCE8455}"/>
                </a:ext>
              </a:extLst>
            </p:cNvPr>
            <p:cNvSpPr txBox="1"/>
            <p:nvPr/>
          </p:nvSpPr>
          <p:spPr>
            <a:xfrm>
              <a:off x="1211580" y="2946308"/>
              <a:ext cx="6444075" cy="443199"/>
            </a:xfrm>
            <a:prstGeom prst="rect">
              <a:avLst/>
            </a:prstGeom>
            <a:noFill/>
          </p:spPr>
          <p:txBody>
            <a:bodyPr wrap="square" lIns="0" tIns="0" rIns="0" bIns="0" rtlCol="0" anchor="b">
              <a:spAutoFit/>
            </a:bodyPr>
            <a:lstStyle/>
            <a:p>
              <a:pPr marL="0" marR="0" lvl="0" indent="0" defTabSz="685800" eaLnBrk="1" fontAlgn="auto" latinLnBrk="0" hangingPunct="1">
                <a:lnSpc>
                  <a:spcPct val="90000"/>
                </a:lnSpc>
                <a:spcBef>
                  <a:spcPts val="750"/>
                </a:spcBef>
                <a:spcAft>
                  <a:spcPts val="0"/>
                </a:spcAft>
                <a:buClrTx/>
                <a:buSzTx/>
                <a:buFontTx/>
                <a:buNone/>
                <a:tabLst/>
                <a:defRPr/>
              </a:pPr>
              <a:r>
                <a:rPr kumimoji="0" lang="en-US" sz="1200" b="0" i="0" u="none" strike="noStrike" kern="0" cap="none" spc="0" normalizeH="0" baseline="0" noProof="0">
                  <a:ln>
                    <a:noFill/>
                  </a:ln>
                  <a:solidFill>
                    <a:srgbClr val="030F3B"/>
                  </a:solidFill>
                  <a:effectLst/>
                  <a:uLnTx/>
                  <a:uFillTx/>
                  <a:cs typeface="Poppins" pitchFamily="2" charset="77"/>
                </a:rPr>
                <a:t>Andere </a:t>
              </a:r>
              <a:r>
                <a:rPr kumimoji="0" lang="en-US" sz="1200" b="0" i="0" u="none" strike="noStrike" kern="0" cap="none" spc="0" normalizeH="0" baseline="0" noProof="0" err="1">
                  <a:ln>
                    <a:noFill/>
                  </a:ln>
                  <a:solidFill>
                    <a:srgbClr val="030F3B"/>
                  </a:solidFill>
                  <a:effectLst/>
                  <a:uLnTx/>
                  <a:uFillTx/>
                  <a:cs typeface="Poppins" pitchFamily="2" charset="77"/>
                </a:rPr>
                <a:t>haben</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über</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Gefühle</a:t>
              </a:r>
              <a:r>
                <a:rPr kumimoji="0" lang="en-US" sz="1200" b="0" i="0" u="none" strike="noStrike" kern="0" cap="none" spc="0" normalizeH="0" baseline="0" noProof="0">
                  <a:ln>
                    <a:noFill/>
                  </a:ln>
                  <a:solidFill>
                    <a:srgbClr val="030F3B"/>
                  </a:solidFill>
                  <a:effectLst/>
                  <a:uLnTx/>
                  <a:uFillTx/>
                  <a:cs typeface="Poppins" pitchFamily="2" charset="77"/>
                </a:rPr>
                <a:t> von </a:t>
              </a:r>
              <a:r>
                <a:rPr kumimoji="0" lang="en-US" sz="1200" b="0" i="0" u="none" strike="noStrike" kern="0" cap="none" spc="0" normalizeH="0" baseline="0" noProof="0" err="1">
                  <a:ln>
                    <a:noFill/>
                  </a:ln>
                  <a:solidFill>
                    <a:srgbClr val="030F3B"/>
                  </a:solidFill>
                  <a:effectLst/>
                  <a:uLnTx/>
                  <a:uFillTx/>
                  <a:cs typeface="Poppins" pitchFamily="2" charset="77"/>
                </a:rPr>
                <a:t>Traurigkeit</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oder</a:t>
              </a:r>
              <a:r>
                <a:rPr kumimoji="0" lang="en-US" sz="1200" b="0" i="0" u="none" strike="noStrike" kern="0" cap="none" spc="0" normalizeH="0" baseline="0" noProof="0">
                  <a:ln>
                    <a:noFill/>
                  </a:ln>
                  <a:solidFill>
                    <a:srgbClr val="030F3B"/>
                  </a:solidFill>
                  <a:effectLst/>
                  <a:uLnTx/>
                  <a:uFillTx/>
                  <a:cs typeface="Poppins" pitchFamily="2" charset="77"/>
                </a:rPr>
                <a:t> Sorge </a:t>
              </a:r>
              <a:r>
                <a:rPr kumimoji="0" lang="en-US" sz="1200" b="0" i="0" u="none" strike="noStrike" kern="0" cap="none" spc="0" normalizeH="0" baseline="0" noProof="0" err="1">
                  <a:ln>
                    <a:noFill/>
                  </a:ln>
                  <a:solidFill>
                    <a:srgbClr val="030F3B"/>
                  </a:solidFill>
                  <a:effectLst/>
                  <a:uLnTx/>
                  <a:uFillTx/>
                  <a:cs typeface="Poppins" pitchFamily="2" charset="77"/>
                </a:rPr>
                <a:t>bei</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dieser</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Nachricht</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berichtet</a:t>
              </a:r>
              <a:r>
                <a:rPr kumimoji="0" lang="en-US" sz="1200" b="0" i="0" u="none" strike="noStrike" kern="0" cap="none" spc="0" normalizeH="0" baseline="0" noProof="0">
                  <a:ln>
                    <a:noFill/>
                  </a:ln>
                  <a:solidFill>
                    <a:srgbClr val="030F3B"/>
                  </a:solidFill>
                  <a:effectLst/>
                  <a:uLnTx/>
                  <a:uFillTx/>
                  <a:cs typeface="Poppins" pitchFamily="2" charset="77"/>
                </a:rPr>
                <a:t>. Was </a:t>
              </a:r>
              <a:r>
                <a:rPr kumimoji="0" lang="en-US" sz="1200" b="0" i="0" u="none" strike="noStrike" kern="0" cap="none" spc="0" normalizeH="0" baseline="0" noProof="0" err="1">
                  <a:ln>
                    <a:noFill/>
                  </a:ln>
                  <a:solidFill>
                    <a:srgbClr val="030F3B"/>
                  </a:solidFill>
                  <a:effectLst/>
                  <a:uLnTx/>
                  <a:uFillTx/>
                  <a:cs typeface="Poppins" pitchFamily="2" charset="77"/>
                </a:rPr>
                <a:t>empfinden</a:t>
              </a:r>
              <a:r>
                <a:rPr kumimoji="0" lang="en-US" sz="1200" b="0" i="0" u="none" strike="noStrike" kern="0" cap="none" spc="0" normalizeH="0" baseline="0" noProof="0">
                  <a:ln>
                    <a:noFill/>
                  </a:ln>
                  <a:solidFill>
                    <a:srgbClr val="030F3B"/>
                  </a:solidFill>
                  <a:effectLst/>
                  <a:uLnTx/>
                  <a:uFillTx/>
                  <a:cs typeface="Poppins" pitchFamily="2" charset="77"/>
                </a:rPr>
                <a:t> Sie?</a:t>
              </a:r>
            </a:p>
          </p:txBody>
        </p:sp>
        <p:cxnSp>
          <p:nvCxnSpPr>
            <p:cNvPr id="468" name="Straight Connector 26">
              <a:extLst>
                <a:ext uri="{FF2B5EF4-FFF2-40B4-BE49-F238E27FC236}">
                  <a16:creationId xmlns:a16="http://schemas.microsoft.com/office/drawing/2014/main" id="{07D93EFA-E6B3-917C-3494-E4EB5A56D953}"/>
                </a:ext>
              </a:extLst>
            </p:cNvPr>
            <p:cNvCxnSpPr>
              <a:cxnSpLocks/>
            </p:cNvCxnSpPr>
            <p:nvPr/>
          </p:nvCxnSpPr>
          <p:spPr>
            <a:xfrm>
              <a:off x="987073" y="3428600"/>
              <a:ext cx="6668582" cy="0"/>
            </a:xfrm>
            <a:prstGeom prst="line">
              <a:avLst/>
            </a:prstGeom>
            <a:noFill/>
            <a:ln w="19050" cap="flat" cmpd="sng" algn="ctr">
              <a:solidFill>
                <a:srgbClr val="00D1CC"/>
              </a:solidFill>
              <a:prstDash val="solid"/>
              <a:miter lim="800000"/>
            </a:ln>
            <a:effectLst/>
          </p:spPr>
        </p:cxnSp>
        <p:sp>
          <p:nvSpPr>
            <p:cNvPr id="469" name="Ovale 23">
              <a:extLst>
                <a:ext uri="{FF2B5EF4-FFF2-40B4-BE49-F238E27FC236}">
                  <a16:creationId xmlns:a16="http://schemas.microsoft.com/office/drawing/2014/main" id="{90D33023-38A4-831E-0CE3-26121F4E4514}"/>
                </a:ext>
              </a:extLst>
            </p:cNvPr>
            <p:cNvSpPr>
              <a:spLocks noChangeAspect="1"/>
            </p:cNvSpPr>
            <p:nvPr/>
          </p:nvSpPr>
          <p:spPr>
            <a:xfrm>
              <a:off x="428625" y="2920055"/>
              <a:ext cx="523679" cy="523679"/>
            </a:xfrm>
            <a:prstGeom prst="ellipse">
              <a:avLst/>
            </a:prstGeom>
            <a:noFill/>
            <a:ln w="19050" cap="flat" cmpd="sng" algn="ctr">
              <a:solidFill>
                <a:srgbClr val="030F3B"/>
              </a:solidFill>
              <a:prstDash val="solid"/>
              <a:miter lim="800000"/>
            </a:ln>
            <a:effectLst/>
          </p:spPr>
          <p:txBody>
            <a:bodyPr tIns="40500" b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030F3B"/>
                  </a:solidFill>
                  <a:effectLst/>
                  <a:uLnTx/>
                  <a:uFillTx/>
                  <a:ea typeface="+mn-ea"/>
                  <a:cs typeface="+mn-cs"/>
                </a:rPr>
                <a:t>2</a:t>
              </a:r>
            </a:p>
          </p:txBody>
        </p:sp>
      </p:grpSp>
      <p:grpSp>
        <p:nvGrpSpPr>
          <p:cNvPr id="470" name="Gruppo 71">
            <a:extLst>
              <a:ext uri="{FF2B5EF4-FFF2-40B4-BE49-F238E27FC236}">
                <a16:creationId xmlns:a16="http://schemas.microsoft.com/office/drawing/2014/main" id="{0F9E954A-DCA4-8732-3787-3FF0260D1324}"/>
              </a:ext>
            </a:extLst>
          </p:cNvPr>
          <p:cNvGrpSpPr/>
          <p:nvPr/>
        </p:nvGrpSpPr>
        <p:grpSpPr>
          <a:xfrm>
            <a:off x="367356" y="2678224"/>
            <a:ext cx="5420273" cy="392759"/>
            <a:chOff x="428625" y="2920055"/>
            <a:chExt cx="7227030" cy="523679"/>
          </a:xfrm>
        </p:grpSpPr>
        <p:sp>
          <p:nvSpPr>
            <p:cNvPr id="471" name="TextBox 5">
              <a:extLst>
                <a:ext uri="{FF2B5EF4-FFF2-40B4-BE49-F238E27FC236}">
                  <a16:creationId xmlns:a16="http://schemas.microsoft.com/office/drawing/2014/main" id="{BA2A6A45-810A-92B0-BACA-5B021B833371}"/>
                </a:ext>
              </a:extLst>
            </p:cNvPr>
            <p:cNvSpPr txBox="1"/>
            <p:nvPr/>
          </p:nvSpPr>
          <p:spPr>
            <a:xfrm>
              <a:off x="1211580" y="3167907"/>
              <a:ext cx="6438051" cy="221599"/>
            </a:xfrm>
            <a:prstGeom prst="rect">
              <a:avLst/>
            </a:prstGeom>
            <a:noFill/>
          </p:spPr>
          <p:txBody>
            <a:bodyPr wrap="square" lIns="0" tIns="0" rIns="0" bIns="0" rtlCol="0" anchor="b">
              <a:spAutoFit/>
            </a:bodyPr>
            <a:lstStyle/>
            <a:p>
              <a:pPr marL="0" marR="0" lvl="0" indent="0" defTabSz="685800" eaLnBrk="1" fontAlgn="auto" latinLnBrk="0" hangingPunct="1">
                <a:lnSpc>
                  <a:spcPct val="90000"/>
                </a:lnSpc>
                <a:spcBef>
                  <a:spcPts val="750"/>
                </a:spcBef>
                <a:spcAft>
                  <a:spcPts val="0"/>
                </a:spcAft>
                <a:buClrTx/>
                <a:buSzTx/>
                <a:buFontTx/>
                <a:buNone/>
                <a:tabLst/>
                <a:defRPr/>
              </a:pPr>
              <a:r>
                <a:rPr kumimoji="0" lang="en-US" sz="1200" b="0" i="0" u="none" strike="noStrike" kern="0" cap="none" spc="0" normalizeH="0" baseline="0" noProof="0">
                  <a:ln>
                    <a:noFill/>
                  </a:ln>
                  <a:solidFill>
                    <a:srgbClr val="030F3B"/>
                  </a:solidFill>
                  <a:effectLst/>
                  <a:uLnTx/>
                  <a:uFillTx/>
                  <a:cs typeface="Poppins" pitchFamily="2" charset="77"/>
                </a:rPr>
                <a:t>Was verstehen Sie </a:t>
              </a:r>
              <a:r>
                <a:rPr kumimoji="0" lang="en-US" sz="1200" b="0" i="0" u="none" strike="noStrike" kern="0" cap="none" spc="0" normalizeH="0" baseline="0" noProof="0" err="1">
                  <a:ln>
                    <a:noFill/>
                  </a:ln>
                  <a:solidFill>
                    <a:srgbClr val="030F3B"/>
                  </a:solidFill>
                  <a:effectLst/>
                  <a:uLnTx/>
                  <a:uFillTx/>
                  <a:cs typeface="Poppins" pitchFamily="2" charset="77"/>
                </a:rPr>
                <a:t>darunter</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mehrere</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IAk</a:t>
              </a:r>
              <a:r>
                <a:rPr kumimoji="0" lang="en-US" sz="1200" b="0" i="0" u="none" strike="noStrike" kern="0" cap="none" spc="0" normalizeH="0" baseline="0" noProof="0">
                  <a:ln>
                    <a:noFill/>
                  </a:ln>
                  <a:solidFill>
                    <a:srgbClr val="030F3B"/>
                  </a:solidFill>
                  <a:effectLst/>
                  <a:uLnTx/>
                  <a:uFillTx/>
                  <a:cs typeface="Poppins" pitchFamily="2" charset="77"/>
                </a:rPr>
                <a:t> zu </a:t>
              </a:r>
              <a:r>
                <a:rPr kumimoji="0" lang="en-US" sz="1200" b="0" i="0" u="none" strike="noStrike" kern="0" cap="none" spc="0" normalizeH="0" baseline="0" noProof="0" err="1">
                  <a:ln>
                    <a:noFill/>
                  </a:ln>
                  <a:solidFill>
                    <a:srgbClr val="030F3B"/>
                  </a:solidFill>
                  <a:effectLst/>
                  <a:uLnTx/>
                  <a:uFillTx/>
                  <a:cs typeface="Poppins" pitchFamily="2" charset="77"/>
                </a:rPr>
                <a:t>haben</a:t>
              </a:r>
              <a:r>
                <a:rPr kumimoji="0" lang="en-US" sz="1200" b="0" i="0" u="none" strike="noStrike" kern="0" cap="none" spc="0" normalizeH="0" baseline="0" noProof="0">
                  <a:ln>
                    <a:noFill/>
                  </a:ln>
                  <a:solidFill>
                    <a:srgbClr val="030F3B"/>
                  </a:solidFill>
                  <a:effectLst/>
                  <a:uLnTx/>
                  <a:uFillTx/>
                  <a:cs typeface="Poppins" pitchFamily="2" charset="77"/>
                </a:rPr>
                <a:t>?</a:t>
              </a:r>
            </a:p>
          </p:txBody>
        </p:sp>
        <p:cxnSp>
          <p:nvCxnSpPr>
            <p:cNvPr id="472" name="Straight Connector 26">
              <a:extLst>
                <a:ext uri="{FF2B5EF4-FFF2-40B4-BE49-F238E27FC236}">
                  <a16:creationId xmlns:a16="http://schemas.microsoft.com/office/drawing/2014/main" id="{E4CDBB70-C0EF-A905-1FE3-668BCEDB99DF}"/>
                </a:ext>
              </a:extLst>
            </p:cNvPr>
            <p:cNvCxnSpPr>
              <a:cxnSpLocks/>
            </p:cNvCxnSpPr>
            <p:nvPr/>
          </p:nvCxnSpPr>
          <p:spPr>
            <a:xfrm>
              <a:off x="987073" y="3428600"/>
              <a:ext cx="6668582" cy="0"/>
            </a:xfrm>
            <a:prstGeom prst="line">
              <a:avLst/>
            </a:prstGeom>
            <a:noFill/>
            <a:ln w="19050" cap="flat" cmpd="sng" algn="ctr">
              <a:solidFill>
                <a:srgbClr val="00D1CC"/>
              </a:solidFill>
              <a:prstDash val="solid"/>
              <a:miter lim="800000"/>
            </a:ln>
            <a:effectLst/>
          </p:spPr>
        </p:cxnSp>
        <p:sp>
          <p:nvSpPr>
            <p:cNvPr id="473" name="Ovale 23">
              <a:extLst>
                <a:ext uri="{FF2B5EF4-FFF2-40B4-BE49-F238E27FC236}">
                  <a16:creationId xmlns:a16="http://schemas.microsoft.com/office/drawing/2014/main" id="{A7527B39-6591-1F76-4286-60F2A710C6BF}"/>
                </a:ext>
              </a:extLst>
            </p:cNvPr>
            <p:cNvSpPr>
              <a:spLocks noChangeAspect="1"/>
            </p:cNvSpPr>
            <p:nvPr/>
          </p:nvSpPr>
          <p:spPr>
            <a:xfrm>
              <a:off x="428625" y="2920055"/>
              <a:ext cx="523679" cy="523679"/>
            </a:xfrm>
            <a:prstGeom prst="ellipse">
              <a:avLst/>
            </a:prstGeom>
            <a:noFill/>
            <a:ln w="19050" cap="flat" cmpd="sng" algn="ctr">
              <a:solidFill>
                <a:srgbClr val="030F3B"/>
              </a:solidFill>
              <a:prstDash val="solid"/>
              <a:miter lim="800000"/>
            </a:ln>
            <a:effectLst/>
          </p:spPr>
          <p:txBody>
            <a:bodyPr tIns="40500" b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030F3B"/>
                  </a:solidFill>
                  <a:effectLst/>
                  <a:uLnTx/>
                  <a:uFillTx/>
                  <a:ea typeface="+mn-ea"/>
                  <a:cs typeface="+mn-cs"/>
                </a:rPr>
                <a:t>3</a:t>
              </a:r>
            </a:p>
          </p:txBody>
        </p:sp>
      </p:grpSp>
      <p:grpSp>
        <p:nvGrpSpPr>
          <p:cNvPr id="474" name="Gruppo 76">
            <a:extLst>
              <a:ext uri="{FF2B5EF4-FFF2-40B4-BE49-F238E27FC236}">
                <a16:creationId xmlns:a16="http://schemas.microsoft.com/office/drawing/2014/main" id="{A2B9DE77-D153-779B-0988-83CEDD61C9CD}"/>
              </a:ext>
            </a:extLst>
          </p:cNvPr>
          <p:cNvGrpSpPr/>
          <p:nvPr/>
        </p:nvGrpSpPr>
        <p:grpSpPr>
          <a:xfrm>
            <a:off x="367356" y="3247003"/>
            <a:ext cx="5420273" cy="392759"/>
            <a:chOff x="428625" y="2920055"/>
            <a:chExt cx="7227030" cy="523679"/>
          </a:xfrm>
        </p:grpSpPr>
        <p:sp>
          <p:nvSpPr>
            <p:cNvPr id="475" name="TextBox 5">
              <a:extLst>
                <a:ext uri="{FF2B5EF4-FFF2-40B4-BE49-F238E27FC236}">
                  <a16:creationId xmlns:a16="http://schemas.microsoft.com/office/drawing/2014/main" id="{484B484C-4B53-FC61-C71E-ECB3E1CA600D}"/>
                </a:ext>
              </a:extLst>
            </p:cNvPr>
            <p:cNvSpPr txBox="1"/>
            <p:nvPr/>
          </p:nvSpPr>
          <p:spPr>
            <a:xfrm>
              <a:off x="1211581" y="3167907"/>
              <a:ext cx="6438050" cy="221599"/>
            </a:xfrm>
            <a:prstGeom prst="rect">
              <a:avLst/>
            </a:prstGeom>
            <a:noFill/>
          </p:spPr>
          <p:txBody>
            <a:bodyPr wrap="square" lIns="0" tIns="0" rIns="0" bIns="0" rtlCol="0" anchor="b">
              <a:spAutoFit/>
            </a:bodyPr>
            <a:lstStyle/>
            <a:p>
              <a:pPr marL="0" marR="0" lvl="0" indent="0" defTabSz="685800" eaLnBrk="1" fontAlgn="auto" latinLnBrk="0" hangingPunct="1">
                <a:lnSpc>
                  <a:spcPct val="90000"/>
                </a:lnSpc>
                <a:spcBef>
                  <a:spcPts val="750"/>
                </a:spcBef>
                <a:spcAft>
                  <a:spcPts val="0"/>
                </a:spcAft>
                <a:buClrTx/>
                <a:buSzTx/>
                <a:buFontTx/>
                <a:buNone/>
                <a:tabLst/>
                <a:defRPr/>
              </a:pPr>
              <a:r>
                <a:rPr kumimoji="0" lang="en-US" sz="1200" b="0" i="0" u="none" strike="noStrike" kern="0" cap="none" spc="0" normalizeH="0" baseline="0" noProof="0">
                  <a:ln>
                    <a:noFill/>
                  </a:ln>
                  <a:solidFill>
                    <a:srgbClr val="030F3B"/>
                  </a:solidFill>
                  <a:effectLst/>
                  <a:uLnTx/>
                  <a:uFillTx/>
                  <a:cs typeface="Poppins" pitchFamily="2" charset="77"/>
                </a:rPr>
                <a:t>Was </a:t>
              </a:r>
              <a:r>
                <a:rPr kumimoji="0" lang="en-US" sz="1200" b="0" i="0" u="none" strike="noStrike" kern="0" cap="none" spc="0" normalizeH="0" baseline="0" noProof="0" err="1">
                  <a:ln>
                    <a:noFill/>
                  </a:ln>
                  <a:solidFill>
                    <a:srgbClr val="030F3B"/>
                  </a:solidFill>
                  <a:effectLst/>
                  <a:uLnTx/>
                  <a:uFillTx/>
                  <a:cs typeface="Poppins" pitchFamily="2" charset="77"/>
                </a:rPr>
                <a:t>unternehmen</a:t>
              </a:r>
              <a:r>
                <a:rPr kumimoji="0" lang="en-US" sz="1200" b="0" i="0" u="none" strike="noStrike" kern="0" cap="none" spc="0" normalizeH="0" baseline="0" noProof="0">
                  <a:ln>
                    <a:noFill/>
                  </a:ln>
                  <a:solidFill>
                    <a:srgbClr val="030F3B"/>
                  </a:solidFill>
                  <a:effectLst/>
                  <a:uLnTx/>
                  <a:uFillTx/>
                  <a:cs typeface="Poppins" pitchFamily="2" charset="77"/>
                </a:rPr>
                <a:t> Sie, um zu </a:t>
              </a:r>
              <a:r>
                <a:rPr kumimoji="0" lang="en-US" sz="1200" b="0" i="0" u="none" strike="noStrike" kern="0" cap="none" spc="0" normalizeH="0" baseline="0" noProof="0" err="1">
                  <a:ln>
                    <a:noFill/>
                  </a:ln>
                  <a:solidFill>
                    <a:srgbClr val="030F3B"/>
                  </a:solidFill>
                  <a:effectLst/>
                  <a:uLnTx/>
                  <a:uFillTx/>
                  <a:cs typeface="Poppins" pitchFamily="2" charset="77"/>
                </a:rPr>
                <a:t>versuchen</a:t>
              </a:r>
              <a:r>
                <a:rPr kumimoji="0" lang="en-US" sz="1200" b="0" i="0" u="none" strike="noStrike" kern="0" cap="none" spc="0" normalizeH="0" baseline="0" noProof="0">
                  <a:ln>
                    <a:noFill/>
                  </a:ln>
                  <a:solidFill>
                    <a:srgbClr val="030F3B"/>
                  </a:solidFill>
                  <a:effectLst/>
                  <a:uLnTx/>
                  <a:uFillTx/>
                  <a:cs typeface="Poppins" pitchFamily="2" charset="77"/>
                </a:rPr>
                <a:t>, T1D </a:t>
              </a:r>
              <a:r>
                <a:rPr kumimoji="0" lang="en-US" sz="1200" b="0" i="0" u="none" strike="noStrike" kern="0" cap="none" spc="0" normalizeH="0" baseline="0" noProof="0" err="1">
                  <a:ln>
                    <a:noFill/>
                  </a:ln>
                  <a:solidFill>
                    <a:srgbClr val="030F3B"/>
                  </a:solidFill>
                  <a:effectLst/>
                  <a:uLnTx/>
                  <a:uFillTx/>
                  <a:cs typeface="Poppins" pitchFamily="2" charset="77"/>
                </a:rPr>
                <a:t>vorzubeugen</a:t>
              </a:r>
              <a:r>
                <a:rPr kumimoji="0" lang="en-US" sz="1200" b="0" i="0" u="none" strike="noStrike" kern="0" cap="none" spc="0" normalizeH="0" baseline="0" noProof="0">
                  <a:ln>
                    <a:noFill/>
                  </a:ln>
                  <a:solidFill>
                    <a:srgbClr val="030F3B"/>
                  </a:solidFill>
                  <a:effectLst/>
                  <a:uLnTx/>
                  <a:uFillTx/>
                  <a:cs typeface="Poppins" pitchFamily="2" charset="77"/>
                </a:rPr>
                <a:t>?</a:t>
              </a:r>
            </a:p>
          </p:txBody>
        </p:sp>
        <p:cxnSp>
          <p:nvCxnSpPr>
            <p:cNvPr id="476" name="Straight Connector 26">
              <a:extLst>
                <a:ext uri="{FF2B5EF4-FFF2-40B4-BE49-F238E27FC236}">
                  <a16:creationId xmlns:a16="http://schemas.microsoft.com/office/drawing/2014/main" id="{385C00F3-4384-9924-AF17-CB3805A7C90D}"/>
                </a:ext>
              </a:extLst>
            </p:cNvPr>
            <p:cNvCxnSpPr>
              <a:cxnSpLocks/>
            </p:cNvCxnSpPr>
            <p:nvPr/>
          </p:nvCxnSpPr>
          <p:spPr>
            <a:xfrm>
              <a:off x="987073" y="3428600"/>
              <a:ext cx="6668582" cy="0"/>
            </a:xfrm>
            <a:prstGeom prst="line">
              <a:avLst/>
            </a:prstGeom>
            <a:noFill/>
            <a:ln w="19050" cap="flat" cmpd="sng" algn="ctr">
              <a:solidFill>
                <a:srgbClr val="00D1CC"/>
              </a:solidFill>
              <a:prstDash val="solid"/>
              <a:miter lim="800000"/>
            </a:ln>
            <a:effectLst/>
          </p:spPr>
        </p:cxnSp>
        <p:sp>
          <p:nvSpPr>
            <p:cNvPr id="477" name="Ovale 23">
              <a:extLst>
                <a:ext uri="{FF2B5EF4-FFF2-40B4-BE49-F238E27FC236}">
                  <a16:creationId xmlns:a16="http://schemas.microsoft.com/office/drawing/2014/main" id="{85E9C3E8-9152-799B-08AE-461C860C752C}"/>
                </a:ext>
              </a:extLst>
            </p:cNvPr>
            <p:cNvSpPr>
              <a:spLocks noChangeAspect="1"/>
            </p:cNvSpPr>
            <p:nvPr/>
          </p:nvSpPr>
          <p:spPr>
            <a:xfrm>
              <a:off x="428625" y="2920055"/>
              <a:ext cx="523679" cy="523679"/>
            </a:xfrm>
            <a:prstGeom prst="ellipse">
              <a:avLst/>
            </a:prstGeom>
            <a:noFill/>
            <a:ln w="19050" cap="flat" cmpd="sng" algn="ctr">
              <a:solidFill>
                <a:srgbClr val="030F3B"/>
              </a:solidFill>
              <a:prstDash val="solid"/>
              <a:miter lim="800000"/>
            </a:ln>
            <a:effectLst/>
          </p:spPr>
          <p:txBody>
            <a:bodyPr tIns="40500" b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030F3B"/>
                  </a:solidFill>
                  <a:effectLst/>
                  <a:uLnTx/>
                  <a:uFillTx/>
                  <a:ea typeface="+mn-ea"/>
                  <a:cs typeface="+mn-cs"/>
                </a:rPr>
                <a:t>4</a:t>
              </a:r>
            </a:p>
          </p:txBody>
        </p:sp>
      </p:grpSp>
      <p:grpSp>
        <p:nvGrpSpPr>
          <p:cNvPr id="478" name="Gruppo 80">
            <a:extLst>
              <a:ext uri="{FF2B5EF4-FFF2-40B4-BE49-F238E27FC236}">
                <a16:creationId xmlns:a16="http://schemas.microsoft.com/office/drawing/2014/main" id="{27B426DD-FD88-3D2A-514F-1E51589E58FD}"/>
              </a:ext>
            </a:extLst>
          </p:cNvPr>
          <p:cNvGrpSpPr/>
          <p:nvPr/>
        </p:nvGrpSpPr>
        <p:grpSpPr>
          <a:xfrm>
            <a:off x="367356" y="3908311"/>
            <a:ext cx="5420273" cy="392759"/>
            <a:chOff x="428625" y="2920055"/>
            <a:chExt cx="7227030" cy="523679"/>
          </a:xfrm>
        </p:grpSpPr>
        <p:sp>
          <p:nvSpPr>
            <p:cNvPr id="479" name="TextBox 5">
              <a:extLst>
                <a:ext uri="{FF2B5EF4-FFF2-40B4-BE49-F238E27FC236}">
                  <a16:creationId xmlns:a16="http://schemas.microsoft.com/office/drawing/2014/main" id="{9B03D4A3-29E2-3D18-8C3F-EFAC03502BFD}"/>
                </a:ext>
              </a:extLst>
            </p:cNvPr>
            <p:cNvSpPr txBox="1"/>
            <p:nvPr/>
          </p:nvSpPr>
          <p:spPr>
            <a:xfrm>
              <a:off x="1211580" y="2946308"/>
              <a:ext cx="6444075" cy="443199"/>
            </a:xfrm>
            <a:prstGeom prst="rect">
              <a:avLst/>
            </a:prstGeom>
            <a:noFill/>
          </p:spPr>
          <p:txBody>
            <a:bodyPr wrap="square" lIns="0" tIns="0" rIns="0" bIns="0" rtlCol="0" anchor="b">
              <a:spAutoFit/>
            </a:bodyPr>
            <a:lstStyle/>
            <a:p>
              <a:pPr marL="0" marR="0" lvl="0" indent="0" defTabSz="685800" eaLnBrk="1" fontAlgn="auto" latinLnBrk="0" hangingPunct="1">
                <a:lnSpc>
                  <a:spcPct val="90000"/>
                </a:lnSpc>
                <a:spcBef>
                  <a:spcPts val="750"/>
                </a:spcBef>
                <a:spcAft>
                  <a:spcPts val="0"/>
                </a:spcAft>
                <a:buClrTx/>
                <a:buSzTx/>
                <a:buFontTx/>
                <a:buNone/>
                <a:tabLst/>
                <a:defRPr/>
              </a:pPr>
              <a:r>
                <a:rPr kumimoji="0" lang="en-US" sz="1200" b="0" i="0" u="none" strike="noStrike" kern="0" cap="none" spc="0" normalizeH="0" baseline="0" noProof="0">
                  <a:ln>
                    <a:noFill/>
                  </a:ln>
                  <a:solidFill>
                    <a:srgbClr val="030F3B"/>
                  </a:solidFill>
                  <a:effectLst/>
                  <a:uLnTx/>
                  <a:uFillTx/>
                  <a:cs typeface="Poppins" pitchFamily="2" charset="77"/>
                </a:rPr>
                <a:t>Was </a:t>
              </a:r>
              <a:r>
                <a:rPr kumimoji="0" lang="en-US" sz="1200" b="0" i="0" u="none" strike="noStrike" kern="0" cap="none" spc="0" normalizeH="0" baseline="0" noProof="0" err="1">
                  <a:ln>
                    <a:noFill/>
                  </a:ln>
                  <a:solidFill>
                    <a:srgbClr val="030F3B"/>
                  </a:solidFill>
                  <a:effectLst/>
                  <a:uLnTx/>
                  <a:uFillTx/>
                  <a:cs typeface="Poppins" pitchFamily="2" charset="77"/>
                </a:rPr>
                <a:t>halten</a:t>
              </a:r>
              <a:r>
                <a:rPr kumimoji="0" lang="en-US" sz="1200" b="0" i="0" u="none" strike="noStrike" kern="0" cap="none" spc="0" normalizeH="0" baseline="0" noProof="0">
                  <a:ln>
                    <a:noFill/>
                  </a:ln>
                  <a:solidFill>
                    <a:srgbClr val="030F3B"/>
                  </a:solidFill>
                  <a:effectLst/>
                  <a:uLnTx/>
                  <a:uFillTx/>
                  <a:cs typeface="Poppins" pitchFamily="2" charset="77"/>
                </a:rPr>
                <a:t> Sie </a:t>
              </a:r>
              <a:r>
                <a:rPr kumimoji="0" lang="en-US" sz="1200" b="0" i="0" u="none" strike="noStrike" kern="0" cap="none" spc="0" normalizeH="0" baseline="0" noProof="0" err="1">
                  <a:ln>
                    <a:noFill/>
                  </a:ln>
                  <a:solidFill>
                    <a:srgbClr val="030F3B"/>
                  </a:solidFill>
                  <a:effectLst/>
                  <a:uLnTx/>
                  <a:uFillTx/>
                  <a:cs typeface="Poppins" pitchFamily="2" charset="77"/>
                </a:rPr>
                <a:t>davon</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mit</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einem</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Berater</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über</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Ihre</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Gefühle</a:t>
              </a:r>
              <a:r>
                <a:rPr kumimoji="0" lang="en-US" sz="1200" b="0" i="0" u="none" strike="noStrike" kern="0" cap="none" spc="0" normalizeH="0" baseline="0" noProof="0">
                  <a:ln>
                    <a:noFill/>
                  </a:ln>
                  <a:solidFill>
                    <a:srgbClr val="030F3B"/>
                  </a:solidFill>
                  <a:effectLst/>
                  <a:uLnTx/>
                  <a:uFillTx/>
                  <a:cs typeface="Poppins" pitchFamily="2" charset="77"/>
                </a:rPr>
                <a:t> zu </a:t>
              </a:r>
              <a:r>
                <a:rPr kumimoji="0" lang="en-US" sz="1200" b="0" i="0" u="none" strike="noStrike" kern="0" cap="none" spc="0" normalizeH="0" baseline="0" noProof="0" err="1">
                  <a:ln>
                    <a:noFill/>
                  </a:ln>
                  <a:solidFill>
                    <a:srgbClr val="030F3B"/>
                  </a:solidFill>
                  <a:effectLst/>
                  <a:uLnTx/>
                  <a:uFillTx/>
                  <a:cs typeface="Poppins" pitchFamily="2" charset="77"/>
                </a:rPr>
                <a:t>dieser</a:t>
              </a:r>
              <a:r>
                <a:rPr kumimoji="0" lang="en-US" sz="1200" b="0" i="0" u="none" strike="noStrike" kern="0" cap="none" spc="0" normalizeH="0" baseline="0" noProof="0">
                  <a:ln>
                    <a:noFill/>
                  </a:ln>
                  <a:solidFill>
                    <a:srgbClr val="030F3B"/>
                  </a:solidFill>
                  <a:effectLst/>
                  <a:uLnTx/>
                  <a:uFillTx/>
                  <a:cs typeface="Poppins" pitchFamily="2" charset="77"/>
                </a:rPr>
                <a:t> </a:t>
              </a:r>
              <a:r>
                <a:rPr kumimoji="0" lang="en-US" sz="1200" b="0" i="0" u="none" strike="noStrike" kern="0" cap="none" spc="0" normalizeH="0" baseline="0" noProof="0" err="1">
                  <a:ln>
                    <a:noFill/>
                  </a:ln>
                  <a:solidFill>
                    <a:srgbClr val="030F3B"/>
                  </a:solidFill>
                  <a:effectLst/>
                  <a:uLnTx/>
                  <a:uFillTx/>
                  <a:cs typeface="Poppins" pitchFamily="2" charset="77"/>
                </a:rPr>
                <a:t>Nachricht</a:t>
              </a:r>
              <a:r>
                <a:rPr kumimoji="0" lang="en-US" sz="1200" b="0" i="0" u="none" strike="noStrike" kern="0" cap="none" spc="0" normalizeH="0" baseline="0" noProof="0">
                  <a:ln>
                    <a:noFill/>
                  </a:ln>
                  <a:solidFill>
                    <a:srgbClr val="030F3B"/>
                  </a:solidFill>
                  <a:effectLst/>
                  <a:uLnTx/>
                  <a:uFillTx/>
                  <a:cs typeface="Poppins" pitchFamily="2" charset="77"/>
                </a:rPr>
                <a:t> zu </a:t>
              </a:r>
              <a:r>
                <a:rPr kumimoji="0" lang="en-US" sz="1200" b="0" i="0" u="none" strike="noStrike" kern="0" cap="none" spc="0" normalizeH="0" baseline="0" noProof="0" err="1">
                  <a:ln>
                    <a:noFill/>
                  </a:ln>
                  <a:solidFill>
                    <a:srgbClr val="030F3B"/>
                  </a:solidFill>
                  <a:effectLst/>
                  <a:uLnTx/>
                  <a:uFillTx/>
                  <a:cs typeface="Poppins" pitchFamily="2" charset="77"/>
                </a:rPr>
                <a:t>sprechen</a:t>
              </a:r>
              <a:r>
                <a:rPr kumimoji="0" lang="en-US" sz="1200" b="0" i="0" u="none" strike="noStrike" kern="0" cap="none" spc="0" normalizeH="0" baseline="0" noProof="0">
                  <a:ln>
                    <a:noFill/>
                  </a:ln>
                  <a:solidFill>
                    <a:srgbClr val="030F3B"/>
                  </a:solidFill>
                  <a:effectLst/>
                  <a:uLnTx/>
                  <a:uFillTx/>
                  <a:cs typeface="Poppins" pitchFamily="2" charset="77"/>
                </a:rPr>
                <a:t>?</a:t>
              </a:r>
            </a:p>
          </p:txBody>
        </p:sp>
        <p:cxnSp>
          <p:nvCxnSpPr>
            <p:cNvPr id="480" name="Straight Connector 26">
              <a:extLst>
                <a:ext uri="{FF2B5EF4-FFF2-40B4-BE49-F238E27FC236}">
                  <a16:creationId xmlns:a16="http://schemas.microsoft.com/office/drawing/2014/main" id="{2B28BBFE-3BF4-47B7-0798-7EBAA9107E49}"/>
                </a:ext>
              </a:extLst>
            </p:cNvPr>
            <p:cNvCxnSpPr>
              <a:cxnSpLocks/>
            </p:cNvCxnSpPr>
            <p:nvPr/>
          </p:nvCxnSpPr>
          <p:spPr>
            <a:xfrm>
              <a:off x="987073" y="3428600"/>
              <a:ext cx="6668582" cy="0"/>
            </a:xfrm>
            <a:prstGeom prst="line">
              <a:avLst/>
            </a:prstGeom>
            <a:noFill/>
            <a:ln w="19050" cap="flat" cmpd="sng" algn="ctr">
              <a:solidFill>
                <a:srgbClr val="00D1CC"/>
              </a:solidFill>
              <a:prstDash val="solid"/>
              <a:miter lim="800000"/>
            </a:ln>
            <a:effectLst/>
          </p:spPr>
        </p:cxnSp>
        <p:sp>
          <p:nvSpPr>
            <p:cNvPr id="481" name="Ovale 23">
              <a:extLst>
                <a:ext uri="{FF2B5EF4-FFF2-40B4-BE49-F238E27FC236}">
                  <a16:creationId xmlns:a16="http://schemas.microsoft.com/office/drawing/2014/main" id="{FB058035-AAB1-DD12-5B78-C901C297E51D}"/>
                </a:ext>
              </a:extLst>
            </p:cNvPr>
            <p:cNvSpPr>
              <a:spLocks noChangeAspect="1"/>
            </p:cNvSpPr>
            <p:nvPr/>
          </p:nvSpPr>
          <p:spPr>
            <a:xfrm>
              <a:off x="428625" y="2920055"/>
              <a:ext cx="523679" cy="523679"/>
            </a:xfrm>
            <a:prstGeom prst="ellipse">
              <a:avLst/>
            </a:prstGeom>
            <a:noFill/>
            <a:ln w="19050" cap="flat" cmpd="sng" algn="ctr">
              <a:solidFill>
                <a:srgbClr val="030F3B"/>
              </a:solidFill>
              <a:prstDash val="solid"/>
              <a:miter lim="800000"/>
            </a:ln>
            <a:effectLst/>
          </p:spPr>
          <p:txBody>
            <a:bodyPr tIns="40500" b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en-US" sz="1400" b="1" i="0" u="none" strike="noStrike" kern="0" cap="none" spc="0" normalizeH="0" baseline="0" noProof="0">
                  <a:ln>
                    <a:noFill/>
                  </a:ln>
                  <a:solidFill>
                    <a:srgbClr val="030F3B"/>
                  </a:solidFill>
                  <a:effectLst/>
                  <a:uLnTx/>
                  <a:uFillTx/>
                  <a:ea typeface="+mn-ea"/>
                  <a:cs typeface="+mn-cs"/>
                </a:rPr>
                <a:t>5</a:t>
              </a:r>
            </a:p>
          </p:txBody>
        </p:sp>
      </p:grpSp>
    </p:spTree>
    <p:extLst>
      <p:ext uri="{BB962C8B-B14F-4D97-AF65-F5344CB8AC3E}">
        <p14:creationId xmlns:p14="http://schemas.microsoft.com/office/powerpoint/2010/main" val="167626865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C32D915-8896-E03E-60F7-4A7A96FB5ED1}"/>
            </a:ext>
          </a:extLst>
        </p:cNvPr>
        <p:cNvGrpSpPr/>
        <p:nvPr/>
      </p:nvGrpSpPr>
      <p:grpSpPr>
        <a:xfrm>
          <a:off x="0" y="0"/>
          <a:ext cx="0" cy="0"/>
          <a:chOff x="0" y="0"/>
          <a:chExt cx="0" cy="0"/>
        </a:xfrm>
      </p:grpSpPr>
      <p:sp>
        <p:nvSpPr>
          <p:cNvPr id="9" name="Textplatzhalter 9">
            <a:extLst>
              <a:ext uri="{FF2B5EF4-FFF2-40B4-BE49-F238E27FC236}">
                <a16:creationId xmlns:a16="http://schemas.microsoft.com/office/drawing/2014/main" id="{DB7B35E7-277E-73AE-D887-0831691614E7}"/>
              </a:ext>
            </a:extLst>
          </p:cNvPr>
          <p:cNvSpPr txBox="1">
            <a:spLocks/>
          </p:cNvSpPr>
          <p:nvPr/>
        </p:nvSpPr>
        <p:spPr>
          <a:xfrm>
            <a:off x="330546" y="116922"/>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Zusammenfassung T1D-Früherkennung &amp; Monitoring</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7" name="TextBox 3037">
            <a:extLst>
              <a:ext uri="{FF2B5EF4-FFF2-40B4-BE49-F238E27FC236}">
                <a16:creationId xmlns:a16="http://schemas.microsoft.com/office/drawing/2014/main" id="{3A4CB6F9-A10E-AA49-49E6-7DBD72EFAD78}"/>
              </a:ext>
            </a:extLst>
          </p:cNvPr>
          <p:cNvSpPr txBox="1"/>
          <p:nvPr/>
        </p:nvSpPr>
        <p:spPr>
          <a:xfrm>
            <a:off x="330547" y="4294118"/>
            <a:ext cx="8418600" cy="830997"/>
          </a:xfrm>
          <a:prstGeom prst="rect">
            <a:avLst/>
          </a:prstGeom>
          <a:noFill/>
        </p:spPr>
        <p:txBody>
          <a:bodyPr wrap="square" rtlCol="0" anchor="b">
            <a:spAutoFit/>
          </a:bodyPr>
          <a:lstStyle/>
          <a:p>
            <a:pPr defTabSz="685766">
              <a:buClr>
                <a:srgbClr val="2F4B95"/>
              </a:buClr>
              <a:defRPr/>
            </a:pPr>
            <a:r>
              <a:rPr lang="en-IN" sz="600" b="1">
                <a:solidFill>
                  <a:srgbClr val="404040"/>
                </a:solidFill>
              </a:rPr>
              <a:t>1.</a:t>
            </a:r>
            <a:r>
              <a:rPr lang="en-IN" sz="600">
                <a:solidFill>
                  <a:srgbClr val="404040"/>
                </a:solidFill>
              </a:rPr>
              <a:t> Insel RA </a:t>
            </a:r>
            <a:r>
              <a:rPr lang="en-IN" sz="600" i="1">
                <a:solidFill>
                  <a:srgbClr val="404040"/>
                </a:solidFill>
              </a:rPr>
              <a:t>et al. Diabetes Care</a:t>
            </a:r>
            <a:r>
              <a:rPr lang="en-IN" sz="600">
                <a:solidFill>
                  <a:srgbClr val="404040"/>
                </a:solidFill>
              </a:rPr>
              <a:t> 2015; 38: 1964–74. </a:t>
            </a:r>
            <a:r>
              <a:rPr lang="en-IN" sz="600" b="1">
                <a:solidFill>
                  <a:srgbClr val="404040"/>
                </a:solidFill>
              </a:rPr>
              <a:t>2.</a:t>
            </a:r>
            <a:r>
              <a:rPr lang="en-IN" sz="600">
                <a:solidFill>
                  <a:srgbClr val="404040"/>
                </a:solidFill>
              </a:rPr>
              <a:t> Ziegler AG </a:t>
            </a:r>
            <a:r>
              <a:rPr lang="en-IN" sz="600" i="1">
                <a:solidFill>
                  <a:srgbClr val="404040"/>
                </a:solidFill>
              </a:rPr>
              <a:t>et al. JAMA</a:t>
            </a:r>
            <a:r>
              <a:rPr lang="en-IN" sz="600">
                <a:solidFill>
                  <a:srgbClr val="404040"/>
                </a:solidFill>
              </a:rPr>
              <a:t> 2013; 309: 2473–9. </a:t>
            </a:r>
            <a:r>
              <a:rPr lang="de-DE" sz="600" b="1">
                <a:solidFill>
                  <a:srgbClr val="404040"/>
                </a:solidFill>
              </a:rPr>
              <a:t>3.</a:t>
            </a:r>
            <a:r>
              <a:rPr lang="de-DE" sz="600">
                <a:solidFill>
                  <a:srgbClr val="404040"/>
                </a:solidFill>
              </a:rPr>
              <a:t> Peters A.</a:t>
            </a:r>
            <a:r>
              <a:rPr lang="de-DE" sz="600" i="1">
                <a:solidFill>
                  <a:srgbClr val="404040"/>
                </a:solidFill>
              </a:rPr>
              <a:t> J Fam </a:t>
            </a:r>
            <a:r>
              <a:rPr lang="de-DE" sz="600" i="1" err="1">
                <a:solidFill>
                  <a:srgbClr val="404040"/>
                </a:solidFill>
              </a:rPr>
              <a:t>Pract</a:t>
            </a:r>
            <a:r>
              <a:rPr lang="de-DE" sz="600" i="1">
                <a:solidFill>
                  <a:srgbClr val="404040"/>
                </a:solidFill>
              </a:rPr>
              <a:t> </a:t>
            </a:r>
            <a:r>
              <a:rPr lang="de-DE" sz="600">
                <a:solidFill>
                  <a:srgbClr val="404040"/>
                </a:solidFill>
              </a:rPr>
              <a:t>2021; 70 (6S): S47–S52. </a:t>
            </a:r>
            <a:r>
              <a:rPr lang="de-DE" sz="600" b="1">
                <a:solidFill>
                  <a:srgbClr val="404040"/>
                </a:solidFill>
              </a:rPr>
              <a:t>4.</a:t>
            </a:r>
            <a:r>
              <a:rPr lang="de-DE" sz="600">
                <a:solidFill>
                  <a:srgbClr val="404040"/>
                </a:solidFill>
              </a:rPr>
              <a:t> </a:t>
            </a:r>
            <a:r>
              <a:rPr lang="de-DE" sz="600" err="1">
                <a:solidFill>
                  <a:srgbClr val="404040"/>
                </a:solidFill>
              </a:rPr>
              <a:t>Pöllänen</a:t>
            </a:r>
            <a:r>
              <a:rPr lang="de-DE" sz="600">
                <a:solidFill>
                  <a:srgbClr val="404040"/>
                </a:solidFill>
              </a:rPr>
              <a:t> PM </a:t>
            </a:r>
            <a:r>
              <a:rPr lang="de-DE" sz="600" i="1">
                <a:solidFill>
                  <a:srgbClr val="404040"/>
                </a:solidFill>
              </a:rPr>
              <a:t>et al. J </a:t>
            </a:r>
            <a:r>
              <a:rPr lang="de-DE" sz="600" i="1" err="1">
                <a:solidFill>
                  <a:srgbClr val="404040"/>
                </a:solidFill>
              </a:rPr>
              <a:t>Clin</a:t>
            </a:r>
            <a:r>
              <a:rPr lang="de-DE" sz="600" i="1">
                <a:solidFill>
                  <a:srgbClr val="404040"/>
                </a:solidFill>
              </a:rPr>
              <a:t> </a:t>
            </a:r>
            <a:r>
              <a:rPr lang="de-DE" sz="600" i="1" err="1">
                <a:solidFill>
                  <a:srgbClr val="404040"/>
                </a:solidFill>
              </a:rPr>
              <a:t>Endocrinol</a:t>
            </a:r>
            <a:r>
              <a:rPr lang="de-DE" sz="600" i="1">
                <a:solidFill>
                  <a:srgbClr val="404040"/>
                </a:solidFill>
              </a:rPr>
              <a:t> </a:t>
            </a:r>
            <a:r>
              <a:rPr lang="de-DE" sz="600" i="1" err="1">
                <a:solidFill>
                  <a:srgbClr val="404040"/>
                </a:solidFill>
              </a:rPr>
              <a:t>Metab</a:t>
            </a:r>
            <a:r>
              <a:rPr lang="de-DE" sz="600">
                <a:solidFill>
                  <a:srgbClr val="404040"/>
                </a:solidFill>
              </a:rPr>
              <a:t> 2020; 105: e4638–e4651.</a:t>
            </a:r>
            <a:r>
              <a:rPr kumimoji="0" lang="da-DK" sz="600" b="0" i="0" u="none" strike="noStrike" kern="1200" cap="none" spc="0" normalizeH="0" baseline="0" noProof="0">
                <a:ln>
                  <a:noFill/>
                </a:ln>
                <a:solidFill>
                  <a:srgbClr val="404040"/>
                </a:solidFill>
                <a:effectLst/>
                <a:uLnTx/>
                <a:uFillTx/>
                <a:ea typeface="+mn-ea"/>
                <a:cs typeface="+mn-cs"/>
              </a:rPr>
              <a:t> </a:t>
            </a:r>
            <a:r>
              <a:rPr kumimoji="0" lang="de-DE" sz="600" b="1" i="0" u="none" strike="noStrike" kern="1200" cap="none" spc="0" normalizeH="0" baseline="0" noProof="0">
                <a:ln>
                  <a:noFill/>
                </a:ln>
                <a:solidFill>
                  <a:srgbClr val="404040"/>
                </a:solidFill>
                <a:effectLst/>
                <a:uLnTx/>
                <a:uFillTx/>
                <a:ea typeface="Arial"/>
                <a:cs typeface="Arial"/>
              </a:rPr>
              <a:t>5. </a:t>
            </a:r>
            <a:r>
              <a:rPr lang="de-DE" sz="600">
                <a:solidFill>
                  <a:srgbClr val="404040"/>
                </a:solidFill>
              </a:rPr>
              <a:t>Ziegler A &amp; Bonifacio E. </a:t>
            </a:r>
            <a:r>
              <a:rPr lang="de-DE" sz="600" i="1" err="1">
                <a:solidFill>
                  <a:srgbClr val="404040"/>
                </a:solidFill>
              </a:rPr>
              <a:t>Diabetologia</a:t>
            </a:r>
            <a:r>
              <a:rPr lang="de-DE" sz="600" i="1">
                <a:solidFill>
                  <a:srgbClr val="404040"/>
                </a:solidFill>
              </a:rPr>
              <a:t> </a:t>
            </a:r>
            <a:r>
              <a:rPr lang="de-DE" sz="600">
                <a:solidFill>
                  <a:srgbClr val="404040"/>
                </a:solidFill>
              </a:rPr>
              <a:t>2012; 55: 1937–43. </a:t>
            </a:r>
            <a:r>
              <a:rPr kumimoji="0" lang="de-DE" sz="600" b="0" i="0" u="none" strike="noStrike" kern="1200" cap="none" spc="0" normalizeH="0" baseline="0" noProof="0">
                <a:ln>
                  <a:noFill/>
                </a:ln>
                <a:solidFill>
                  <a:srgbClr val="404040"/>
                </a:solidFill>
                <a:effectLst/>
                <a:uLnTx/>
                <a:uFillTx/>
                <a:ea typeface="Arial"/>
                <a:cs typeface="Arial"/>
              </a:rPr>
              <a:t>Zuletzt abgerufen am 03.11.2025. </a:t>
            </a:r>
            <a:r>
              <a:rPr kumimoji="0" lang="de-DE" sz="600" b="1" i="0" u="none" strike="noStrike" kern="1200" cap="none" spc="0" normalizeH="0" baseline="0" noProof="0">
                <a:ln>
                  <a:noFill/>
                </a:ln>
                <a:solidFill>
                  <a:srgbClr val="404040"/>
                </a:solidFill>
                <a:effectLst/>
                <a:uLnTx/>
                <a:uFillTx/>
                <a:ea typeface="Arial"/>
                <a:cs typeface="Arial"/>
              </a:rPr>
              <a:t>6.</a:t>
            </a:r>
            <a:r>
              <a:rPr lang="de" sz="600" b="1">
                <a:solidFill>
                  <a:srgbClr val="404040"/>
                </a:solidFill>
                <a:ea typeface="Arial"/>
                <a:cs typeface="Arial"/>
              </a:rPr>
              <a:t> </a:t>
            </a:r>
            <a:r>
              <a:rPr lang="de" sz="600">
                <a:solidFill>
                  <a:srgbClr val="404040"/>
                </a:solidFill>
                <a:ea typeface="Arial"/>
                <a:cs typeface="Arial"/>
              </a:rPr>
              <a:t>Simmons KM &amp; Sims EK</a:t>
            </a:r>
            <a:r>
              <a:rPr lang="de" sz="600" i="1">
                <a:solidFill>
                  <a:srgbClr val="404040"/>
                </a:solidFill>
                <a:ea typeface="Arial"/>
                <a:cs typeface="Arial"/>
              </a:rPr>
              <a:t>. J Clin E</a:t>
            </a:r>
            <a:r>
              <a:rPr lang="de-DE" sz="600" i="1">
                <a:solidFill>
                  <a:srgbClr val="404040"/>
                </a:solidFill>
                <a:ea typeface="Arial"/>
                <a:cs typeface="Arial"/>
              </a:rPr>
              <a:t>n</a:t>
            </a:r>
            <a:r>
              <a:rPr lang="de" sz="600" i="1">
                <a:solidFill>
                  <a:srgbClr val="404040"/>
                </a:solidFill>
                <a:ea typeface="Arial"/>
                <a:cs typeface="Arial"/>
              </a:rPr>
              <a:t>docrinol Metab </a:t>
            </a:r>
            <a:r>
              <a:rPr lang="de" sz="600">
                <a:solidFill>
                  <a:srgbClr val="404040"/>
                </a:solidFill>
                <a:ea typeface="Arial"/>
                <a:cs typeface="Arial"/>
              </a:rPr>
              <a:t>2023; 108: 3067</a:t>
            </a:r>
            <a:r>
              <a:rPr lang="da-DK" sz="600">
                <a:solidFill>
                  <a:srgbClr val="404040"/>
                </a:solidFill>
                <a:ea typeface="Arial"/>
                <a:cs typeface="Arial"/>
              </a:rPr>
              <a:t>–7</a:t>
            </a:r>
            <a:r>
              <a:rPr lang="de" sz="600">
                <a:solidFill>
                  <a:srgbClr val="404040"/>
                </a:solidFill>
                <a:ea typeface="Arial"/>
                <a:cs typeface="Arial"/>
              </a:rPr>
              <a:t>9</a:t>
            </a:r>
            <a:r>
              <a:rPr kumimoji="0" lang="de-DE" sz="600" b="0" i="0" u="none" strike="noStrike" kern="1200" cap="none" spc="0" normalizeH="0" baseline="0" noProof="0">
                <a:ln>
                  <a:noFill/>
                </a:ln>
                <a:solidFill>
                  <a:srgbClr val="404040"/>
                </a:solidFill>
                <a:effectLst/>
                <a:uLnTx/>
                <a:uFillTx/>
                <a:ea typeface="Arial"/>
                <a:cs typeface="Arial"/>
              </a:rPr>
              <a:t>. </a:t>
            </a:r>
            <a:r>
              <a:rPr kumimoji="0" lang="de-DE" sz="600" b="1" i="0" u="none" strike="noStrike" kern="1200" cap="none" spc="0" normalizeH="0" baseline="0" noProof="0">
                <a:ln>
                  <a:noFill/>
                </a:ln>
                <a:solidFill>
                  <a:srgbClr val="404040"/>
                </a:solidFill>
                <a:effectLst/>
                <a:uLnTx/>
                <a:uFillTx/>
                <a:ea typeface="Arial"/>
                <a:cs typeface="Arial"/>
              </a:rPr>
              <a:t>7.</a:t>
            </a:r>
            <a:r>
              <a:rPr lang="da-DK" sz="600">
                <a:solidFill>
                  <a:srgbClr val="404040"/>
                </a:solidFill>
                <a:cs typeface="Arial"/>
              </a:rPr>
              <a:t> Steck AK </a:t>
            </a:r>
            <a:r>
              <a:rPr lang="da-DK" sz="600" i="1">
                <a:solidFill>
                  <a:srgbClr val="404040"/>
                </a:solidFill>
                <a:cs typeface="Arial"/>
              </a:rPr>
              <a:t>et al. Diabetes Care </a:t>
            </a:r>
            <a:r>
              <a:rPr lang="da-DK" sz="600">
                <a:solidFill>
                  <a:srgbClr val="404040"/>
                </a:solidFill>
                <a:cs typeface="Arial"/>
              </a:rPr>
              <a:t>2015; 38: 808</a:t>
            </a:r>
            <a:r>
              <a:rPr lang="da-DK" sz="600">
                <a:solidFill>
                  <a:srgbClr val="404040"/>
                </a:solidFill>
                <a:ea typeface="Arial"/>
                <a:cs typeface="Arial"/>
              </a:rPr>
              <a:t>–13. </a:t>
            </a:r>
            <a:r>
              <a:rPr lang="da-DK" sz="600" b="1">
                <a:solidFill>
                  <a:srgbClr val="404040"/>
                </a:solidFill>
                <a:ea typeface="Arial"/>
                <a:cs typeface="Arial"/>
              </a:rPr>
              <a:t>8. </a:t>
            </a:r>
            <a:r>
              <a:rPr lang="da-DK" sz="600">
                <a:solidFill>
                  <a:srgbClr val="404040"/>
                </a:solidFill>
                <a:ea typeface="Arial"/>
                <a:cs typeface="Arial"/>
              </a:rPr>
              <a:t>Felton JL </a:t>
            </a:r>
            <a:r>
              <a:rPr lang="da-DK" sz="600" i="1">
                <a:solidFill>
                  <a:srgbClr val="404040"/>
                </a:solidFill>
                <a:ea typeface="Arial"/>
                <a:cs typeface="Arial"/>
              </a:rPr>
              <a:t>et al. Commun Med (Lond)</a:t>
            </a:r>
            <a:r>
              <a:rPr lang="da-DK" sz="600">
                <a:solidFill>
                  <a:srgbClr val="404040"/>
                </a:solidFill>
                <a:ea typeface="Arial"/>
                <a:cs typeface="Arial"/>
              </a:rPr>
              <a:t> 2024; 4: 66</a:t>
            </a:r>
            <a:r>
              <a:rPr kumimoji="0" lang="de-DE" sz="600" b="0" i="0" u="none" strike="noStrike" kern="1200" cap="none" spc="0" normalizeH="0" baseline="0" noProof="0">
                <a:ln>
                  <a:noFill/>
                </a:ln>
                <a:solidFill>
                  <a:srgbClr val="404040"/>
                </a:solidFill>
                <a:effectLst/>
                <a:uLnTx/>
                <a:uFillTx/>
                <a:ea typeface="Arial"/>
                <a:cs typeface="Arial"/>
              </a:rPr>
              <a:t>.</a:t>
            </a:r>
            <a:r>
              <a:rPr kumimoji="0" lang="da-DK" sz="600" b="0" i="0" u="none" strike="noStrike" kern="1200" cap="none" spc="0" normalizeH="0" baseline="0" noProof="0">
                <a:ln>
                  <a:noFill/>
                </a:ln>
                <a:solidFill>
                  <a:srgbClr val="404040"/>
                </a:solidFill>
                <a:effectLst/>
                <a:uLnTx/>
                <a:uFillTx/>
                <a:ea typeface="+mn-ea"/>
                <a:cs typeface="+mn-cs"/>
              </a:rPr>
              <a:t> </a:t>
            </a:r>
            <a:r>
              <a:rPr lang="de-DE" sz="600" b="1">
                <a:solidFill>
                  <a:srgbClr val="404040"/>
                </a:solidFill>
              </a:rPr>
              <a:t>9.</a:t>
            </a:r>
            <a:r>
              <a:rPr lang="de-DE" sz="600">
                <a:solidFill>
                  <a:srgbClr val="404040"/>
                </a:solidFill>
              </a:rPr>
              <a:t> </a:t>
            </a:r>
            <a:r>
              <a:rPr lang="da-DK" sz="600">
                <a:solidFill>
                  <a:srgbClr val="404040"/>
                </a:solidFill>
                <a:ea typeface="Arial"/>
                <a:cs typeface="Arial"/>
              </a:rPr>
              <a:t>Hummel S </a:t>
            </a:r>
            <a:r>
              <a:rPr lang="da-DK" sz="600" i="1">
                <a:solidFill>
                  <a:srgbClr val="404040"/>
                </a:solidFill>
                <a:ea typeface="Arial"/>
                <a:cs typeface="Arial"/>
              </a:rPr>
              <a:t>et al. Diabetologia </a:t>
            </a:r>
            <a:r>
              <a:rPr lang="da-DK" sz="600">
                <a:solidFill>
                  <a:srgbClr val="404040"/>
                </a:solidFill>
                <a:ea typeface="Arial"/>
                <a:cs typeface="Arial"/>
              </a:rPr>
              <a:t>2023; 66: 1633–42.</a:t>
            </a:r>
            <a:r>
              <a:rPr lang="de-DE" sz="600">
                <a:solidFill>
                  <a:srgbClr val="404040"/>
                </a:solidFill>
              </a:rPr>
              <a:t> </a:t>
            </a:r>
            <a:r>
              <a:rPr kumimoji="0" lang="da-DK" sz="600" b="1" i="0" u="none" strike="noStrike" kern="1200" cap="none" spc="0" normalizeH="0" baseline="0" noProof="0">
                <a:ln>
                  <a:noFill/>
                </a:ln>
                <a:solidFill>
                  <a:srgbClr val="404040"/>
                </a:solidFill>
                <a:effectLst/>
                <a:uLnTx/>
                <a:uFillTx/>
                <a:ea typeface="+mn-ea"/>
                <a:cs typeface="+mn-cs"/>
              </a:rPr>
              <a:t>10.</a:t>
            </a:r>
            <a:r>
              <a:rPr lang="de-DE" sz="600">
                <a:solidFill>
                  <a:srgbClr val="404040"/>
                </a:solidFill>
              </a:rPr>
              <a:t> </a:t>
            </a:r>
            <a:r>
              <a:rPr lang="da-DK" sz="600">
                <a:solidFill>
                  <a:srgbClr val="404040"/>
                </a:solidFill>
                <a:ea typeface="Arial"/>
                <a:cs typeface="Arial"/>
              </a:rPr>
              <a:t>Baechle C </a:t>
            </a:r>
            <a:r>
              <a:rPr lang="da-DK" sz="600" i="1">
                <a:solidFill>
                  <a:srgbClr val="404040"/>
                </a:solidFill>
                <a:ea typeface="Arial"/>
                <a:cs typeface="Arial"/>
              </a:rPr>
              <a:t>et al. Diabetes Res Clin Pract </a:t>
            </a:r>
            <a:r>
              <a:rPr lang="da-DK" sz="600">
                <a:solidFill>
                  <a:srgbClr val="404040"/>
                </a:solidFill>
                <a:ea typeface="Arial"/>
                <a:cs typeface="Arial"/>
              </a:rPr>
              <a:t>2023; 197: 110559. </a:t>
            </a:r>
            <a:r>
              <a:rPr lang="de" sz="600" b="1">
                <a:solidFill>
                  <a:srgbClr val="404040"/>
                </a:solidFill>
                <a:ea typeface="Arial"/>
                <a:cs typeface="Arial"/>
              </a:rPr>
              <a:t>11.</a:t>
            </a:r>
            <a:r>
              <a:rPr lang="de" sz="600">
                <a:solidFill>
                  <a:srgbClr val="404040"/>
                </a:solidFill>
                <a:ea typeface="Arial"/>
                <a:cs typeface="Arial"/>
              </a:rPr>
              <a:t> Ziegler AG </a:t>
            </a:r>
            <a:r>
              <a:rPr lang="de" sz="600" i="1">
                <a:solidFill>
                  <a:srgbClr val="404040"/>
                </a:solidFill>
                <a:ea typeface="Arial"/>
                <a:cs typeface="Arial"/>
              </a:rPr>
              <a:t>et al. JAMA </a:t>
            </a:r>
            <a:r>
              <a:rPr lang="de" sz="600">
                <a:solidFill>
                  <a:srgbClr val="404040"/>
                </a:solidFill>
                <a:ea typeface="Arial"/>
                <a:cs typeface="Arial"/>
              </a:rPr>
              <a:t>2020; 323: 339</a:t>
            </a:r>
            <a:r>
              <a:rPr lang="da-DK" sz="600">
                <a:solidFill>
                  <a:srgbClr val="404040"/>
                </a:solidFill>
                <a:ea typeface="Arial"/>
                <a:cs typeface="Arial"/>
              </a:rPr>
              <a:t>–</a:t>
            </a:r>
            <a:r>
              <a:rPr lang="de" sz="600">
                <a:solidFill>
                  <a:srgbClr val="404040"/>
                </a:solidFill>
                <a:ea typeface="Arial"/>
                <a:cs typeface="Arial"/>
              </a:rPr>
              <a:t>51. </a:t>
            </a:r>
            <a:r>
              <a:rPr lang="de" sz="600" b="1">
                <a:solidFill>
                  <a:srgbClr val="404040"/>
                </a:solidFill>
                <a:ea typeface="Arial"/>
                <a:cs typeface="Arial"/>
              </a:rPr>
              <a:t>12.</a:t>
            </a:r>
            <a:r>
              <a:rPr lang="de" sz="600">
                <a:solidFill>
                  <a:srgbClr val="404040"/>
                </a:solidFill>
                <a:ea typeface="Arial"/>
                <a:cs typeface="Arial"/>
              </a:rPr>
              <a:t> Phillip M </a:t>
            </a:r>
            <a:r>
              <a:rPr lang="de" sz="600" i="1">
                <a:solidFill>
                  <a:srgbClr val="404040"/>
                </a:solidFill>
                <a:ea typeface="Arial"/>
                <a:cs typeface="Arial"/>
              </a:rPr>
              <a:t>et al. </a:t>
            </a:r>
            <a:r>
              <a:rPr lang="de-DE" sz="600" i="1">
                <a:solidFill>
                  <a:srgbClr val="404040"/>
                </a:solidFill>
              </a:rPr>
              <a:t>Diabetes Care </a:t>
            </a:r>
            <a:r>
              <a:rPr lang="de-DE" sz="600">
                <a:solidFill>
                  <a:srgbClr val="404040"/>
                </a:solidFill>
              </a:rPr>
              <a:t>2024; 47: 1276–98</a:t>
            </a:r>
            <a:r>
              <a:rPr lang="de" sz="600">
                <a:solidFill>
                  <a:srgbClr val="404040"/>
                </a:solidFill>
                <a:ea typeface="Arial"/>
                <a:cs typeface="Arial"/>
              </a:rPr>
              <a:t>. </a:t>
            </a:r>
            <a:r>
              <a:rPr lang="da-DK" sz="600" b="1">
                <a:solidFill>
                  <a:srgbClr val="404040"/>
                </a:solidFill>
                <a:ea typeface="Arial"/>
                <a:cs typeface="Arial"/>
              </a:rPr>
              <a:t>13.</a:t>
            </a:r>
            <a:r>
              <a:rPr lang="da-DK" sz="600">
                <a:solidFill>
                  <a:srgbClr val="404040"/>
                </a:solidFill>
                <a:ea typeface="Arial"/>
                <a:cs typeface="Arial"/>
              </a:rPr>
              <a:t> Fr1da dashboard. Abrufbar unter: </a:t>
            </a:r>
            <a:r>
              <a:rPr lang="da-DK" sz="600">
                <a:solidFill>
                  <a:srgbClr val="404040"/>
                </a:solidFill>
                <a:ea typeface="Arial"/>
                <a:cs typeface="Arial"/>
                <a:hlinkClick r:id="rId3">
                  <a:extLst>
                    <a:ext uri="{A12FA001-AC4F-418D-AE19-62706E023703}">
                      <ahyp:hlinkClr xmlns:ahyp="http://schemas.microsoft.com/office/drawing/2018/hyperlinkcolor" val="tx"/>
                    </a:ext>
                  </a:extLst>
                </a:hlinkClick>
              </a:rPr>
              <a:t>https://dashboard.typ1diabetes-frueherkennung.de/app/fr1da-progression-dashboard?sp_hide_navbar=true</a:t>
            </a:r>
            <a:r>
              <a:rPr lang="da-DK" sz="600">
                <a:solidFill>
                  <a:srgbClr val="404040"/>
                </a:solidFill>
                <a:ea typeface="Arial"/>
                <a:cs typeface="Arial"/>
              </a:rPr>
              <a:t>. Z</a:t>
            </a:r>
            <a:r>
              <a:rPr lang="de-DE" sz="600" err="1">
                <a:solidFill>
                  <a:srgbClr val="404040"/>
                </a:solidFill>
              </a:rPr>
              <a:t>uletzt</a:t>
            </a:r>
            <a:r>
              <a:rPr lang="de-DE" sz="600">
                <a:solidFill>
                  <a:srgbClr val="404040"/>
                </a:solidFill>
              </a:rPr>
              <a:t> abgerufen am 12.01.2026. </a:t>
            </a:r>
            <a:r>
              <a:rPr lang="de-DE" sz="600" b="1">
                <a:solidFill>
                  <a:srgbClr val="404040"/>
                </a:solidFill>
                <a:ea typeface="Verdana"/>
                <a:cs typeface="Verdana"/>
              </a:rPr>
              <a:t>14. </a:t>
            </a:r>
            <a:r>
              <a:rPr lang="de-DE" sz="600">
                <a:solidFill>
                  <a:srgbClr val="404040"/>
                </a:solidFill>
                <a:ea typeface="Verdana"/>
                <a:cs typeface="Verdana"/>
              </a:rPr>
              <a:t>EDENT1FI. European </a:t>
            </a:r>
            <a:r>
              <a:rPr lang="de-DE" sz="600" err="1">
                <a:solidFill>
                  <a:srgbClr val="404040"/>
                </a:solidFill>
                <a:ea typeface="Verdana"/>
                <a:cs typeface="Verdana"/>
              </a:rPr>
              <a:t>action</a:t>
            </a:r>
            <a:r>
              <a:rPr lang="de-DE" sz="600">
                <a:solidFill>
                  <a:srgbClr val="404040"/>
                </a:solidFill>
                <a:ea typeface="Verdana"/>
                <a:cs typeface="Verdana"/>
              </a:rPr>
              <a:t> </a:t>
            </a:r>
            <a:r>
              <a:rPr lang="de-DE" sz="600" err="1">
                <a:solidFill>
                  <a:srgbClr val="404040"/>
                </a:solidFill>
                <a:ea typeface="Verdana"/>
                <a:cs typeface="Verdana"/>
              </a:rPr>
              <a:t>for</a:t>
            </a:r>
            <a:r>
              <a:rPr lang="de-DE" sz="600">
                <a:solidFill>
                  <a:srgbClr val="404040"/>
                </a:solidFill>
                <a:ea typeface="Verdana"/>
                <a:cs typeface="Verdana"/>
              </a:rPr>
              <a:t> </a:t>
            </a:r>
            <a:r>
              <a:rPr lang="de-DE" sz="600" err="1">
                <a:solidFill>
                  <a:srgbClr val="404040"/>
                </a:solidFill>
                <a:ea typeface="Verdana"/>
                <a:cs typeface="Verdana"/>
              </a:rPr>
              <a:t>the</a:t>
            </a:r>
            <a:r>
              <a:rPr lang="de-DE" sz="600">
                <a:solidFill>
                  <a:srgbClr val="404040"/>
                </a:solidFill>
                <a:ea typeface="Verdana"/>
                <a:cs typeface="Verdana"/>
              </a:rPr>
              <a:t> </a:t>
            </a:r>
            <a:r>
              <a:rPr lang="de-DE" sz="600" err="1">
                <a:solidFill>
                  <a:srgbClr val="404040"/>
                </a:solidFill>
                <a:ea typeface="Verdana"/>
                <a:cs typeface="Verdana"/>
              </a:rPr>
              <a:t>diagnosis</a:t>
            </a:r>
            <a:r>
              <a:rPr lang="de-DE" sz="600">
                <a:solidFill>
                  <a:srgbClr val="404040"/>
                </a:solidFill>
                <a:ea typeface="Verdana"/>
                <a:cs typeface="Verdana"/>
              </a:rPr>
              <a:t> </a:t>
            </a:r>
            <a:r>
              <a:rPr lang="de-DE" sz="600" err="1">
                <a:solidFill>
                  <a:srgbClr val="404040"/>
                </a:solidFill>
                <a:ea typeface="Verdana"/>
                <a:cs typeface="Verdana"/>
              </a:rPr>
              <a:t>of</a:t>
            </a:r>
            <a:r>
              <a:rPr lang="de-DE" sz="600">
                <a:solidFill>
                  <a:srgbClr val="404040"/>
                </a:solidFill>
                <a:ea typeface="Verdana"/>
                <a:cs typeface="Verdana"/>
              </a:rPr>
              <a:t> </a:t>
            </a:r>
            <a:r>
              <a:rPr lang="de-DE" sz="600" err="1">
                <a:solidFill>
                  <a:srgbClr val="404040"/>
                </a:solidFill>
                <a:ea typeface="Verdana"/>
                <a:cs typeface="Verdana"/>
              </a:rPr>
              <a:t>early</a:t>
            </a:r>
            <a:r>
              <a:rPr lang="de-DE" sz="600">
                <a:solidFill>
                  <a:srgbClr val="404040"/>
                </a:solidFill>
                <a:ea typeface="Verdana"/>
                <a:cs typeface="Verdana"/>
              </a:rPr>
              <a:t> non-</a:t>
            </a:r>
            <a:r>
              <a:rPr lang="de-DE" sz="600" err="1">
                <a:solidFill>
                  <a:srgbClr val="404040"/>
                </a:solidFill>
                <a:ea typeface="Verdana"/>
                <a:cs typeface="Verdana"/>
              </a:rPr>
              <a:t>symptomatic</a:t>
            </a:r>
            <a:r>
              <a:rPr lang="de-DE" sz="600">
                <a:solidFill>
                  <a:srgbClr val="404040"/>
                </a:solidFill>
                <a:ea typeface="Verdana"/>
                <a:cs typeface="Verdana"/>
              </a:rPr>
              <a:t> type 1 </a:t>
            </a:r>
            <a:r>
              <a:rPr lang="de-DE" sz="600" err="1">
                <a:solidFill>
                  <a:srgbClr val="404040"/>
                </a:solidFill>
                <a:ea typeface="Verdana"/>
                <a:cs typeface="Verdana"/>
              </a:rPr>
              <a:t>diabetes</a:t>
            </a:r>
            <a:r>
              <a:rPr lang="de-DE" sz="600">
                <a:solidFill>
                  <a:srgbClr val="404040"/>
                </a:solidFill>
                <a:ea typeface="Verdana"/>
                <a:cs typeface="Verdana"/>
              </a:rPr>
              <a:t> </a:t>
            </a:r>
            <a:r>
              <a:rPr lang="de-DE" sz="600" err="1">
                <a:solidFill>
                  <a:srgbClr val="404040"/>
                </a:solidFill>
                <a:ea typeface="Verdana"/>
                <a:cs typeface="Verdana"/>
              </a:rPr>
              <a:t>for</a:t>
            </a:r>
            <a:r>
              <a:rPr lang="de-DE" sz="600">
                <a:solidFill>
                  <a:srgbClr val="404040"/>
                </a:solidFill>
                <a:ea typeface="Verdana"/>
                <a:cs typeface="Verdana"/>
              </a:rPr>
              <a:t> </a:t>
            </a:r>
            <a:r>
              <a:rPr lang="de-DE" sz="600" err="1">
                <a:solidFill>
                  <a:srgbClr val="404040"/>
                </a:solidFill>
                <a:ea typeface="Verdana"/>
                <a:cs typeface="Verdana"/>
              </a:rPr>
              <a:t>intervention</a:t>
            </a:r>
            <a:r>
              <a:rPr lang="de-DE" sz="600">
                <a:solidFill>
                  <a:srgbClr val="404040"/>
                </a:solidFill>
                <a:ea typeface="Verdana"/>
                <a:cs typeface="Verdana"/>
              </a:rPr>
              <a:t>. Abrufbar unter: </a:t>
            </a:r>
            <a:r>
              <a:rPr lang="de-DE" sz="600">
                <a:solidFill>
                  <a:srgbClr val="404040"/>
                </a:solidFill>
                <a:ea typeface="Verdana"/>
                <a:cs typeface="Verdana"/>
                <a:hlinkClick r:id="rId4">
                  <a:extLst>
                    <a:ext uri="{A12FA001-AC4F-418D-AE19-62706E023703}">
                      <ahyp:hlinkClr xmlns:ahyp="http://schemas.microsoft.com/office/drawing/2018/hyperlinkcolor" val="tx"/>
                    </a:ext>
                  </a:extLst>
                </a:hlinkClick>
              </a:rPr>
              <a:t>https://www.ihi.europa.eu/projects-results/project-factsheets/edent1fi</a:t>
            </a:r>
            <a:r>
              <a:rPr lang="de-DE" sz="600">
                <a:solidFill>
                  <a:srgbClr val="404040"/>
                </a:solidFill>
                <a:ea typeface="Verdana"/>
                <a:cs typeface="Verdana"/>
              </a:rPr>
              <a:t>.</a:t>
            </a:r>
            <a:r>
              <a:rPr lang="de-DE" sz="600">
                <a:solidFill>
                  <a:srgbClr val="404040"/>
                </a:solidFill>
              </a:rPr>
              <a:t> Zuletzt abgerufen am 12.01.2026. </a:t>
            </a:r>
            <a:r>
              <a:rPr lang="en-US" sz="600" b="1">
                <a:solidFill>
                  <a:srgbClr val="404040"/>
                </a:solidFill>
                <a:ea typeface="Arial"/>
                <a:cs typeface="Arial"/>
              </a:rPr>
              <a:t>15.</a:t>
            </a:r>
            <a:r>
              <a:rPr lang="en-US" sz="600">
                <a:solidFill>
                  <a:srgbClr val="404040"/>
                </a:solidFill>
                <a:ea typeface="Arial"/>
                <a:cs typeface="Arial"/>
              </a:rPr>
              <a:t> INNODIA. </a:t>
            </a:r>
            <a:r>
              <a:rPr lang="en-US" sz="600">
                <a:solidFill>
                  <a:srgbClr val="404040"/>
                </a:solidFill>
                <a:ea typeface="Arial"/>
                <a:cs typeface="Arial"/>
                <a:hlinkClick r:id="rId5">
                  <a:extLst>
                    <a:ext uri="{A12FA001-AC4F-418D-AE19-62706E023703}">
                      <ahyp:hlinkClr xmlns:ahyp="http://schemas.microsoft.com/office/drawing/2018/hyperlinkcolor" val="tx"/>
                    </a:ext>
                  </a:extLst>
                </a:hlinkClick>
              </a:rPr>
              <a:t>https://bepartofresearch.nihr.ac.uk/trial-details/trial-detail?trialId=19033&amp;location=&amp;distance=</a:t>
            </a:r>
            <a:r>
              <a:rPr lang="en-US" sz="600">
                <a:solidFill>
                  <a:srgbClr val="404040"/>
                </a:solidFill>
                <a:ea typeface="Arial"/>
                <a:cs typeface="Arial"/>
              </a:rPr>
              <a:t>. Zuletzt </a:t>
            </a:r>
            <a:r>
              <a:rPr lang="en-US" sz="600" err="1">
                <a:solidFill>
                  <a:srgbClr val="404040"/>
                </a:solidFill>
                <a:ea typeface="Arial"/>
                <a:cs typeface="Arial"/>
              </a:rPr>
              <a:t>abgerufen</a:t>
            </a:r>
            <a:r>
              <a:rPr lang="en-US" sz="600">
                <a:solidFill>
                  <a:srgbClr val="404040"/>
                </a:solidFill>
                <a:ea typeface="Arial"/>
                <a:cs typeface="Arial"/>
              </a:rPr>
              <a:t> am 12.01.2026. </a:t>
            </a:r>
            <a:r>
              <a:rPr lang="en-US" sz="600" b="1">
                <a:solidFill>
                  <a:srgbClr val="404040"/>
                </a:solidFill>
                <a:ea typeface="Arial"/>
                <a:cs typeface="Arial"/>
              </a:rPr>
              <a:t>16.</a:t>
            </a:r>
            <a:r>
              <a:rPr lang="en-US" sz="600">
                <a:solidFill>
                  <a:srgbClr val="404040"/>
                </a:solidFill>
                <a:ea typeface="Arial"/>
                <a:cs typeface="Arial"/>
              </a:rPr>
              <a:t> ELSA. </a:t>
            </a:r>
            <a:r>
              <a:rPr lang="en-US" sz="600">
                <a:solidFill>
                  <a:srgbClr val="404040"/>
                </a:solidFill>
                <a:ea typeface="Arial"/>
                <a:cs typeface="Arial"/>
                <a:hlinkClick r:id="rId6">
                  <a:extLst>
                    <a:ext uri="{A12FA001-AC4F-418D-AE19-62706E023703}">
                      <ahyp:hlinkClr xmlns:ahyp="http://schemas.microsoft.com/office/drawing/2018/hyperlinkcolor" val="tx"/>
                    </a:ext>
                  </a:extLst>
                </a:hlinkClick>
              </a:rPr>
              <a:t>https://www.elsadiabetes.nhs.uk/about/</a:t>
            </a:r>
            <a:r>
              <a:rPr lang="en-US" sz="600">
                <a:solidFill>
                  <a:srgbClr val="404040"/>
                </a:solidFill>
                <a:ea typeface="Arial"/>
                <a:cs typeface="Arial"/>
              </a:rPr>
              <a:t>. Zuletzt </a:t>
            </a:r>
            <a:r>
              <a:rPr lang="en-US" sz="600" err="1">
                <a:solidFill>
                  <a:srgbClr val="404040"/>
                </a:solidFill>
                <a:ea typeface="Arial"/>
                <a:cs typeface="Arial"/>
              </a:rPr>
              <a:t>abgerufen</a:t>
            </a:r>
            <a:r>
              <a:rPr lang="en-US" sz="600">
                <a:solidFill>
                  <a:srgbClr val="404040"/>
                </a:solidFill>
                <a:ea typeface="Arial"/>
                <a:cs typeface="Arial"/>
              </a:rPr>
              <a:t> am 12.01.2026. </a:t>
            </a:r>
            <a:r>
              <a:rPr lang="en-US" sz="600" b="1">
                <a:solidFill>
                  <a:srgbClr val="404040"/>
                </a:solidFill>
                <a:ea typeface="Arial"/>
                <a:cs typeface="Arial"/>
              </a:rPr>
              <a:t>17.</a:t>
            </a:r>
            <a:r>
              <a:rPr lang="en-US" sz="600">
                <a:solidFill>
                  <a:srgbClr val="404040"/>
                </a:solidFill>
                <a:ea typeface="Arial"/>
                <a:cs typeface="Arial"/>
              </a:rPr>
              <a:t> T1DRA. </a:t>
            </a:r>
            <a:r>
              <a:rPr lang="en-US" sz="600">
                <a:solidFill>
                  <a:srgbClr val="404040"/>
                </a:solidFill>
                <a:ea typeface="Arial"/>
                <a:cs typeface="Arial"/>
                <a:hlinkClick r:id="rId7">
                  <a:extLst>
                    <a:ext uri="{A12FA001-AC4F-418D-AE19-62706E023703}">
                      <ahyp:hlinkClr xmlns:ahyp="http://schemas.microsoft.com/office/drawing/2018/hyperlinkcolor" val="tx"/>
                    </a:ext>
                  </a:extLst>
                </a:hlinkClick>
              </a:rPr>
              <a:t>https://t1dra.bristol.ac.uk/</a:t>
            </a:r>
            <a:r>
              <a:rPr lang="en-US" sz="600">
                <a:solidFill>
                  <a:srgbClr val="404040"/>
                </a:solidFill>
                <a:ea typeface="Arial"/>
                <a:cs typeface="Arial"/>
              </a:rPr>
              <a:t>. Zuletzt </a:t>
            </a:r>
            <a:r>
              <a:rPr lang="en-US" sz="600" err="1">
                <a:solidFill>
                  <a:srgbClr val="404040"/>
                </a:solidFill>
                <a:ea typeface="Arial"/>
                <a:cs typeface="Arial"/>
              </a:rPr>
              <a:t>abgerufen</a:t>
            </a:r>
            <a:r>
              <a:rPr lang="en-US" sz="600">
                <a:solidFill>
                  <a:srgbClr val="404040"/>
                </a:solidFill>
                <a:ea typeface="Arial"/>
                <a:cs typeface="Arial"/>
              </a:rPr>
              <a:t> am 12.01.2026.</a:t>
            </a:r>
            <a:endParaRPr kumimoji="0" lang="en-US" sz="600" b="0" i="0" u="none" strike="noStrike" kern="1200" cap="none" spc="0" normalizeH="0" baseline="0" noProof="0">
              <a:ln>
                <a:noFill/>
              </a:ln>
              <a:solidFill>
                <a:srgbClr val="404040"/>
              </a:solidFill>
              <a:effectLst/>
              <a:uLnTx/>
              <a:uFillTx/>
              <a:ea typeface="+mn-ea"/>
              <a:cs typeface="+mn-cs"/>
            </a:endParaRPr>
          </a:p>
        </p:txBody>
      </p:sp>
      <p:sp>
        <p:nvSpPr>
          <p:cNvPr id="8" name="TextBox 28">
            <a:extLst>
              <a:ext uri="{FF2B5EF4-FFF2-40B4-BE49-F238E27FC236}">
                <a16:creationId xmlns:a16="http://schemas.microsoft.com/office/drawing/2014/main" id="{3C1FC018-55C3-780F-AE97-D34AF248DC16}"/>
              </a:ext>
            </a:extLst>
          </p:cNvPr>
          <p:cNvSpPr txBox="1"/>
          <p:nvPr/>
        </p:nvSpPr>
        <p:spPr>
          <a:xfrm>
            <a:off x="330547" y="4002925"/>
            <a:ext cx="8423254" cy="369332"/>
          </a:xfrm>
          <a:prstGeom prst="rect">
            <a:avLst/>
          </a:prstGeom>
          <a:noFill/>
          <a:ln w="9525" cap="flat" cmpd="sng" algn="ctr">
            <a:noFill/>
            <a:prstDash val="solid"/>
            <a:round/>
            <a:headEnd type="none" w="med" len="med"/>
            <a:tailEnd type="none" w="med" len="med"/>
          </a:ln>
        </p:spPr>
        <p:txBody>
          <a:bodyPr wrap="square" anchor="b">
            <a:spAutoFit/>
          </a:bodyPr>
          <a:lstStyle/>
          <a:p>
            <a:pPr marL="0" marR="0" lvl="0" indent="0" algn="l" defTabSz="514337" rtl="0" eaLnBrk="1" fontAlgn="auto" latinLnBrk="0" hangingPunct="1">
              <a:lnSpc>
                <a:spcPct val="100000"/>
              </a:lnSpc>
              <a:spcBef>
                <a:spcPts val="0"/>
              </a:spcBef>
              <a:spcAft>
                <a:spcPts val="338"/>
              </a:spcAft>
              <a:buClrTx/>
              <a:buSzTx/>
              <a:buFontTx/>
              <a:buNone/>
              <a:tabLst/>
              <a:defRPr/>
            </a:pP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CGM: Continuous glucose monitoring, </a:t>
            </a:r>
            <a:r>
              <a:rPr kumimoji="0" lang="en-US" altLang="de-DE" sz="6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kontinuierliche</a:t>
            </a: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a:t>
            </a:r>
            <a:r>
              <a:rPr kumimoji="0" lang="en-US" altLang="de-DE" sz="6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Glukoseüberwachung</a:t>
            </a: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C-</a:t>
            </a:r>
            <a:r>
              <a:rPr kumimoji="0" lang="en-US" altLang="de-DE" sz="6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Peptid</a:t>
            </a: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Connecting peptide, </a:t>
            </a:r>
            <a:r>
              <a:rPr kumimoji="0" lang="en-US" altLang="de-DE" sz="6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Verbindungspeptid</a:t>
            </a: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DKA: </a:t>
            </a:r>
            <a:r>
              <a:rPr kumimoji="0" lang="en-US" altLang="de-DE" sz="6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Diabetische</a:t>
            </a: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a:t>
            </a:r>
            <a:r>
              <a:rPr kumimoji="0" lang="en-US" altLang="de-DE" sz="6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Ketoazidose</a:t>
            </a: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GADA: </a:t>
            </a:r>
            <a:r>
              <a:rPr kumimoji="0" lang="en-US" altLang="de-DE" sz="6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Glutamat</a:t>
            </a:r>
            <a:r>
              <a:rPr lang="en-US" altLang="de-DE" sz="600">
                <a:solidFill>
                  <a:srgbClr val="404040"/>
                </a:solidFill>
                <a:latin typeface="Verdana" panose="020B0604030504040204" pitchFamily="34" charset="0"/>
                <a:ea typeface="Verdana" panose="020B0604030504040204" pitchFamily="34" charset="0"/>
              </a:rPr>
              <a:t>decarboxylase-</a:t>
            </a:r>
            <a:r>
              <a:rPr lang="en-US" altLang="de-DE" sz="600" err="1">
                <a:solidFill>
                  <a:srgbClr val="404040"/>
                </a:solidFill>
                <a:latin typeface="Verdana" panose="020B0604030504040204" pitchFamily="34" charset="0"/>
                <a:ea typeface="Verdana" panose="020B0604030504040204" pitchFamily="34" charset="0"/>
              </a:rPr>
              <a:t>Autoantikörper</a:t>
            </a:r>
            <a:r>
              <a:rPr lang="en-US" altLang="de-DE" sz="600">
                <a:solidFill>
                  <a:srgbClr val="404040"/>
                </a:solidFill>
                <a:latin typeface="Verdana" panose="020B0604030504040204" pitchFamily="34" charset="0"/>
                <a:ea typeface="Verdana" panose="020B0604030504040204" pitchFamily="34" charset="0"/>
              </a:rPr>
              <a:t>; HbA</a:t>
            </a:r>
            <a:r>
              <a:rPr lang="en-US" altLang="de-DE" sz="600" baseline="-25000">
                <a:solidFill>
                  <a:srgbClr val="404040"/>
                </a:solidFill>
                <a:latin typeface="Verdana" panose="020B0604030504040204" pitchFamily="34" charset="0"/>
                <a:ea typeface="Verdana" panose="020B0604030504040204" pitchFamily="34" charset="0"/>
              </a:rPr>
              <a:t>1c</a:t>
            </a:r>
            <a:r>
              <a:rPr lang="en-US" altLang="de-DE" sz="600">
                <a:solidFill>
                  <a:srgbClr val="404040"/>
                </a:solidFill>
                <a:latin typeface="Verdana" panose="020B0604030504040204" pitchFamily="34" charset="0"/>
                <a:ea typeface="Verdana" panose="020B0604030504040204" pitchFamily="34" charset="0"/>
              </a:rPr>
              <a:t>: </a:t>
            </a:r>
            <a:r>
              <a:rPr lang="en-US" altLang="de-DE" sz="600" err="1">
                <a:solidFill>
                  <a:srgbClr val="404040"/>
                </a:solidFill>
                <a:latin typeface="Verdana" panose="020B0604030504040204" pitchFamily="34" charset="0"/>
                <a:ea typeface="Verdana" panose="020B0604030504040204" pitchFamily="34" charset="0"/>
              </a:rPr>
              <a:t>glykiertes</a:t>
            </a:r>
            <a:r>
              <a:rPr lang="en-US" altLang="de-DE" sz="600">
                <a:solidFill>
                  <a:srgbClr val="404040"/>
                </a:solidFill>
                <a:latin typeface="Verdana" panose="020B0604030504040204" pitchFamily="34" charset="0"/>
                <a:ea typeface="Verdana" panose="020B0604030504040204" pitchFamily="34" charset="0"/>
              </a:rPr>
              <a:t> </a:t>
            </a:r>
            <a:r>
              <a:rPr lang="en-US" altLang="de-DE" sz="600" err="1">
                <a:solidFill>
                  <a:srgbClr val="404040"/>
                </a:solidFill>
                <a:latin typeface="Verdana" panose="020B0604030504040204" pitchFamily="34" charset="0"/>
                <a:ea typeface="Verdana" panose="020B0604030504040204" pitchFamily="34" charset="0"/>
              </a:rPr>
              <a:t>Hämoglobin</a:t>
            </a:r>
            <a:r>
              <a:rPr lang="en-US" altLang="de-DE" sz="600">
                <a:solidFill>
                  <a:srgbClr val="404040"/>
                </a:solidFill>
                <a:latin typeface="Verdana" panose="020B0604030504040204" pitchFamily="34" charset="0"/>
                <a:ea typeface="Verdana" panose="020B0604030504040204" pitchFamily="34" charset="0"/>
              </a:rPr>
              <a:t> A</a:t>
            </a:r>
            <a:r>
              <a:rPr lang="en-US" altLang="de-DE" sz="600" baseline="-25000">
                <a:solidFill>
                  <a:srgbClr val="404040"/>
                </a:solidFill>
                <a:latin typeface="Verdana" panose="020B0604030504040204" pitchFamily="34" charset="0"/>
                <a:ea typeface="Verdana" panose="020B0604030504040204" pitchFamily="34" charset="0"/>
              </a:rPr>
              <a:t>1c</a:t>
            </a:r>
            <a:r>
              <a:rPr lang="en-US" altLang="de-DE" sz="600">
                <a:solidFill>
                  <a:srgbClr val="404040"/>
                </a:solidFill>
                <a:latin typeface="Verdana" panose="020B0604030504040204" pitchFamily="34" charset="0"/>
                <a:ea typeface="Verdana" panose="020B0604030504040204" pitchFamily="34" charset="0"/>
              </a:rPr>
              <a:t>; IAA: </a:t>
            </a:r>
            <a:r>
              <a:rPr lang="en-US" altLang="de-DE" sz="600" err="1">
                <a:solidFill>
                  <a:srgbClr val="404040"/>
                </a:solidFill>
                <a:latin typeface="Verdana" panose="020B0604030504040204" pitchFamily="34" charset="0"/>
                <a:ea typeface="Verdana" panose="020B0604030504040204" pitchFamily="34" charset="0"/>
              </a:rPr>
              <a:t>Insulinautoantikörper</a:t>
            </a:r>
            <a:r>
              <a:rPr lang="en-US" altLang="de-DE" sz="600">
                <a:solidFill>
                  <a:srgbClr val="404040"/>
                </a:solidFill>
                <a:latin typeface="Verdana" panose="020B0604030504040204" pitchFamily="34" charset="0"/>
                <a:ea typeface="Verdana" panose="020B0604030504040204" pitchFamily="34" charset="0"/>
              </a:rPr>
              <a:t>; IA-2A: Insulinoma-</a:t>
            </a:r>
            <a:r>
              <a:rPr lang="en-US" altLang="de-DE" sz="600" err="1">
                <a:solidFill>
                  <a:srgbClr val="404040"/>
                </a:solidFill>
                <a:latin typeface="Verdana" panose="020B0604030504040204" pitchFamily="34" charset="0"/>
                <a:ea typeface="Verdana" panose="020B0604030504040204" pitchFamily="34" charset="0"/>
              </a:rPr>
              <a:t>assoziiertes</a:t>
            </a:r>
            <a:r>
              <a:rPr lang="en-US" altLang="de-DE" sz="600">
                <a:solidFill>
                  <a:srgbClr val="404040"/>
                </a:solidFill>
                <a:latin typeface="Verdana" panose="020B0604030504040204" pitchFamily="34" charset="0"/>
                <a:ea typeface="Verdana" panose="020B0604030504040204" pitchFamily="34" charset="0"/>
              </a:rPr>
              <a:t> Protein 2-Autoantikörper; NBZ: </a:t>
            </a:r>
            <a:r>
              <a:rPr lang="en-US" altLang="de-DE" sz="600" err="1">
                <a:solidFill>
                  <a:srgbClr val="404040"/>
                </a:solidFill>
                <a:latin typeface="Verdana" panose="020B0604030504040204" pitchFamily="34" charset="0"/>
                <a:ea typeface="Verdana" panose="020B0604030504040204" pitchFamily="34" charset="0"/>
              </a:rPr>
              <a:t>Nüchternblutzucker</a:t>
            </a:r>
            <a:r>
              <a:rPr lang="en-US" altLang="de-DE" sz="600">
                <a:solidFill>
                  <a:srgbClr val="404040"/>
                </a:solidFill>
                <a:latin typeface="Verdana" panose="020B0604030504040204" pitchFamily="34" charset="0"/>
                <a:ea typeface="Verdana" panose="020B0604030504040204" pitchFamily="34" charset="0"/>
              </a:rPr>
              <a:t>; </a:t>
            </a: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OGTT: </a:t>
            </a:r>
            <a:r>
              <a:rPr kumimoji="0" lang="en-US" altLang="de-DE" sz="6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Oraler</a:t>
            </a: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a:t>
            </a:r>
            <a:r>
              <a:rPr kumimoji="0" lang="en-US" altLang="de-DE" sz="6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Glukosetoleranztest</a:t>
            </a: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SMBG: Self-measured blood glucose, </a:t>
            </a:r>
            <a:r>
              <a:rPr kumimoji="0" lang="en-US" altLang="de-DE" sz="6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selbst-gemessener</a:t>
            </a: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a:t>
            </a:r>
            <a:r>
              <a:rPr kumimoji="0" lang="en-US" altLang="de-DE" sz="6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Blutzucker</a:t>
            </a:r>
            <a:r>
              <a:rPr kumimoji="0" lang="en-US" altLang="de-DE"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T1D: Typ-1-Diabetes.</a:t>
            </a:r>
            <a:endParaRPr kumimoji="0" lang="en-US" altLang="de-DE" sz="600" b="0"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endParaRPr>
          </a:p>
        </p:txBody>
      </p:sp>
      <p:sp>
        <p:nvSpPr>
          <p:cNvPr id="12" name="Textplatzhalter 3">
            <a:extLst>
              <a:ext uri="{FF2B5EF4-FFF2-40B4-BE49-F238E27FC236}">
                <a16:creationId xmlns:a16="http://schemas.microsoft.com/office/drawing/2014/main" id="{97F1847A-9600-E19D-46C5-88E100DFBE57}"/>
              </a:ext>
            </a:extLst>
          </p:cNvPr>
          <p:cNvSpPr txBox="1">
            <a:spLocks/>
          </p:cNvSpPr>
          <p:nvPr/>
        </p:nvSpPr>
        <p:spPr>
          <a:xfrm>
            <a:off x="448964" y="542404"/>
            <a:ext cx="8300182" cy="3460521"/>
          </a:xfrm>
          <a:prstGeom prst="rect">
            <a:avLst/>
          </a:prstGeom>
          <a:noFill/>
          <a:ln>
            <a:noFill/>
          </a:ln>
          <a:scene3d>
            <a:camera prst="orthographicFront"/>
            <a:lightRig rig="threePt" dir="t"/>
          </a:scene3d>
          <a:sp3d>
            <a:bevelT/>
          </a:sp3d>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7800" marR="0" lvl="0" indent="-177800" algn="l" defTabSz="685783" rtl="0" eaLnBrk="1" fontAlgn="auto" latinLnBrk="0" hangingPunct="1">
              <a:lnSpc>
                <a:spcPct val="120000"/>
              </a:lnSpc>
              <a:spcBef>
                <a:spcPts val="0"/>
              </a:spcBef>
              <a:spcAft>
                <a:spcPts val="0"/>
              </a:spcAft>
              <a:buClr>
                <a:srgbClr val="7A00E6"/>
              </a:buClr>
              <a:buSzPct val="120000"/>
              <a:buFont typeface="Arial" panose="020B0604020202020204" pitchFamily="34" charset="0"/>
              <a:buChar char="•"/>
              <a:tabLst/>
              <a:defRPr/>
            </a:pPr>
            <a:r>
              <a:rPr kumimoji="0" lang="de-DE" sz="1100" i="0" u="none" strike="noStrike" kern="1200" cap="none" spc="0" normalizeH="0" baseline="0" noProof="0">
                <a:ln>
                  <a:noFill/>
                </a:ln>
                <a:solidFill>
                  <a:srgbClr val="404040"/>
                </a:solidFill>
                <a:effectLst/>
                <a:uLnTx/>
                <a:uFillTx/>
                <a:latin typeface="Verdana"/>
                <a:ea typeface="+mn-ea"/>
                <a:cs typeface="+mn-cs"/>
              </a:rPr>
              <a:t>Definition &amp; Stadien</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Früherkennung = Nachweis von Inselautoantikörpern (</a:t>
            </a:r>
            <a:r>
              <a:rPr kumimoji="0" lang="de-DE" sz="900" b="0" i="0" u="none" strike="noStrike" kern="1200" cap="none" spc="0" normalizeH="0" baseline="0" noProof="0" err="1">
                <a:ln>
                  <a:noFill/>
                </a:ln>
                <a:solidFill>
                  <a:srgbClr val="404040"/>
                </a:solidFill>
                <a:effectLst/>
                <a:uLnTx/>
                <a:uFillTx/>
                <a:latin typeface="Verdana"/>
                <a:ea typeface="+mn-ea"/>
                <a:cs typeface="+mn-cs"/>
              </a:rPr>
              <a:t>IAk</a:t>
            </a:r>
            <a:r>
              <a:rPr kumimoji="0" lang="de-DE" sz="900" b="0" i="0" u="none" strike="noStrike" kern="1200" cap="none" spc="0" normalizeH="0" baseline="0" noProof="0">
                <a:ln>
                  <a:noFill/>
                </a:ln>
                <a:solidFill>
                  <a:srgbClr val="404040"/>
                </a:solidFill>
                <a:effectLst/>
                <a:uLnTx/>
                <a:uFillTx/>
                <a:latin typeface="Verdana"/>
                <a:ea typeface="+mn-ea"/>
                <a:cs typeface="+mn-cs"/>
              </a:rPr>
              <a:t>) zur Diagnosestellung</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T1D-Stadien: Stadium 1 (≥ 2 </a:t>
            </a:r>
            <a:r>
              <a:rPr kumimoji="0" lang="de-DE" sz="900" b="0" i="0" u="none" strike="noStrike" kern="1200" cap="none" spc="0" normalizeH="0" baseline="0" noProof="0" err="1">
                <a:ln>
                  <a:noFill/>
                </a:ln>
                <a:solidFill>
                  <a:srgbClr val="404040"/>
                </a:solidFill>
                <a:effectLst/>
                <a:uLnTx/>
                <a:uFillTx/>
                <a:latin typeface="Verdana"/>
                <a:ea typeface="+mn-ea"/>
                <a:cs typeface="+mn-cs"/>
              </a:rPr>
              <a:t>IAk</a:t>
            </a:r>
            <a:r>
              <a:rPr kumimoji="0" lang="de-DE" sz="900" b="0" i="0" u="none" strike="noStrike" kern="1200" cap="none" spc="0" normalizeH="0" baseline="0" noProof="0">
                <a:ln>
                  <a:noFill/>
                </a:ln>
                <a:solidFill>
                  <a:srgbClr val="404040"/>
                </a:solidFill>
                <a:effectLst/>
                <a:uLnTx/>
                <a:uFillTx/>
                <a:latin typeface="Verdana"/>
                <a:ea typeface="+mn-ea"/>
                <a:cs typeface="+mn-cs"/>
              </a:rPr>
              <a:t> + </a:t>
            </a:r>
            <a:r>
              <a:rPr kumimoji="0" lang="de-DE" sz="900" b="0" i="0" u="none" strike="noStrike" kern="1200" cap="none" spc="0" normalizeH="0" baseline="0" noProof="0" err="1">
                <a:ln>
                  <a:noFill/>
                </a:ln>
                <a:solidFill>
                  <a:srgbClr val="404040"/>
                </a:solidFill>
                <a:effectLst/>
                <a:uLnTx/>
                <a:uFillTx/>
                <a:latin typeface="Verdana"/>
                <a:ea typeface="+mn-ea"/>
                <a:cs typeface="+mn-cs"/>
              </a:rPr>
              <a:t>Normoglykämie</a:t>
            </a:r>
            <a:r>
              <a:rPr kumimoji="0" lang="de-DE" sz="900" b="0" i="0" u="none" strike="noStrike" kern="1200" cap="none" spc="0" normalizeH="0" baseline="0" noProof="0">
                <a:ln>
                  <a:noFill/>
                </a:ln>
                <a:solidFill>
                  <a:srgbClr val="404040"/>
                </a:solidFill>
                <a:effectLst/>
                <a:uLnTx/>
                <a:uFillTx/>
                <a:latin typeface="Verdana"/>
                <a:ea typeface="+mn-ea"/>
                <a:cs typeface="+mn-cs"/>
              </a:rPr>
              <a:t>) → Stadium 2 (≥ 2 </a:t>
            </a:r>
            <a:r>
              <a:rPr kumimoji="0" lang="de-DE" sz="900" b="0" i="0" u="none" strike="noStrike" kern="1200" cap="none" spc="0" normalizeH="0" baseline="0" noProof="0" err="1">
                <a:ln>
                  <a:noFill/>
                </a:ln>
                <a:solidFill>
                  <a:srgbClr val="404040"/>
                </a:solidFill>
                <a:effectLst/>
                <a:uLnTx/>
                <a:uFillTx/>
                <a:latin typeface="Verdana"/>
                <a:ea typeface="+mn-ea"/>
                <a:cs typeface="+mn-cs"/>
              </a:rPr>
              <a:t>IAk</a:t>
            </a:r>
            <a:r>
              <a:rPr kumimoji="0" lang="de-DE" sz="900" b="0" i="0" u="none" strike="noStrike" kern="1200" cap="none" spc="0" normalizeH="0" baseline="0" noProof="0">
                <a:ln>
                  <a:noFill/>
                </a:ln>
                <a:solidFill>
                  <a:srgbClr val="404040"/>
                </a:solidFill>
                <a:effectLst/>
                <a:uLnTx/>
                <a:uFillTx/>
                <a:latin typeface="Verdana"/>
                <a:ea typeface="+mn-ea"/>
                <a:cs typeface="+mn-cs"/>
              </a:rPr>
              <a:t> + </a:t>
            </a:r>
            <a:r>
              <a:rPr kumimoji="0" lang="de-DE" sz="900" b="0" i="0" u="none" strike="noStrike" kern="1200" cap="none" spc="0" normalizeH="0" baseline="0" noProof="0" err="1">
                <a:ln>
                  <a:noFill/>
                </a:ln>
                <a:solidFill>
                  <a:srgbClr val="404040"/>
                </a:solidFill>
                <a:effectLst/>
                <a:uLnTx/>
                <a:uFillTx/>
                <a:latin typeface="Verdana"/>
                <a:ea typeface="+mn-ea"/>
                <a:cs typeface="+mn-cs"/>
              </a:rPr>
              <a:t>Dysglykämie</a:t>
            </a:r>
            <a:r>
              <a:rPr kumimoji="0" lang="de-DE" sz="900" b="0" i="0" u="none" strike="noStrike" kern="1200" cap="none" spc="0" normalizeH="0" baseline="0" noProof="0">
                <a:ln>
                  <a:noFill/>
                </a:ln>
                <a:solidFill>
                  <a:srgbClr val="404040"/>
                </a:solidFill>
                <a:effectLst/>
                <a:uLnTx/>
                <a:uFillTx/>
                <a:latin typeface="Verdana"/>
                <a:ea typeface="+mn-ea"/>
                <a:cs typeface="+mn-cs"/>
              </a:rPr>
              <a:t>) → Stadium 3 (klinisch manifest)</a:t>
            </a:r>
            <a:r>
              <a:rPr kumimoji="0" lang="de-DE" sz="900" b="0" i="0" u="none" strike="noStrike" kern="1200" cap="none" spc="0" normalizeH="0" baseline="30000" noProof="0">
                <a:ln>
                  <a:noFill/>
                </a:ln>
                <a:solidFill>
                  <a:srgbClr val="404040"/>
                </a:solidFill>
                <a:effectLst/>
                <a:uLnTx/>
                <a:uFillTx/>
                <a:latin typeface="Verdana"/>
                <a:ea typeface="+mn-ea"/>
                <a:cs typeface="+mn-cs"/>
              </a:rPr>
              <a:t>1,2</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Progressionsrisiko: ≥ 2 </a:t>
            </a:r>
            <a:r>
              <a:rPr kumimoji="0" lang="de-DE" sz="900" b="0" i="0" u="none" strike="noStrike" kern="1200" cap="none" spc="0" normalizeH="0" baseline="0" noProof="0" err="1">
                <a:ln>
                  <a:noFill/>
                </a:ln>
                <a:solidFill>
                  <a:srgbClr val="404040"/>
                </a:solidFill>
                <a:effectLst/>
                <a:uLnTx/>
                <a:uFillTx/>
                <a:latin typeface="Verdana"/>
                <a:ea typeface="+mn-ea"/>
                <a:cs typeface="+mn-cs"/>
              </a:rPr>
              <a:t>IAk</a:t>
            </a:r>
            <a:r>
              <a:rPr kumimoji="0" lang="de-DE" sz="900" b="0" i="0" u="none" strike="noStrike" kern="1200" cap="none" spc="0" normalizeH="0" baseline="0" noProof="0">
                <a:ln>
                  <a:noFill/>
                </a:ln>
                <a:solidFill>
                  <a:srgbClr val="404040"/>
                </a:solidFill>
                <a:effectLst/>
                <a:uLnTx/>
                <a:uFillTx/>
                <a:latin typeface="Verdana"/>
                <a:ea typeface="+mn-ea"/>
                <a:cs typeface="+mn-cs"/>
              </a:rPr>
              <a:t> = nahezu 100 % Lebenszeitrisiko für klinischen T1D</a:t>
            </a:r>
            <a:r>
              <a:rPr kumimoji="0" lang="de-DE" sz="900" b="0" i="0" u="none" strike="noStrike" kern="1200" cap="none" spc="0" normalizeH="0" baseline="30000" noProof="0">
                <a:ln>
                  <a:noFill/>
                </a:ln>
                <a:solidFill>
                  <a:srgbClr val="404040"/>
                </a:solidFill>
                <a:effectLst/>
                <a:uLnTx/>
                <a:uFillTx/>
                <a:latin typeface="Verdana"/>
                <a:ea typeface="+mn-ea"/>
                <a:cs typeface="+mn-cs"/>
              </a:rPr>
              <a:t>1,2</a:t>
            </a:r>
          </a:p>
          <a:p>
            <a:pPr marL="177800" marR="0" lvl="0" indent="-177800" algn="l" defTabSz="685783" rtl="0" eaLnBrk="1" fontAlgn="auto" latinLnBrk="0" hangingPunct="1">
              <a:lnSpc>
                <a:spcPct val="120000"/>
              </a:lnSpc>
              <a:spcBef>
                <a:spcPts val="0"/>
              </a:spcBef>
              <a:spcAft>
                <a:spcPts val="0"/>
              </a:spcAft>
              <a:buClr>
                <a:srgbClr val="7A00E6"/>
              </a:buClr>
              <a:buSzPct val="120000"/>
              <a:buFont typeface="Arial" panose="020B0604020202020204" pitchFamily="34" charset="0"/>
              <a:buChar char="•"/>
              <a:tabLst/>
              <a:defRPr/>
            </a:pPr>
            <a:r>
              <a:rPr kumimoji="0" lang="de-DE" sz="1100" i="0" u="none" strike="noStrike" kern="1200" cap="none" spc="0" normalizeH="0" baseline="0" noProof="0">
                <a:ln>
                  <a:noFill/>
                </a:ln>
                <a:solidFill>
                  <a:srgbClr val="404040"/>
                </a:solidFill>
                <a:effectLst/>
                <a:uLnTx/>
                <a:uFillTx/>
                <a:latin typeface="Verdana"/>
                <a:ea typeface="+mn-ea"/>
                <a:cs typeface="+mn-cs"/>
              </a:rPr>
              <a:t>Biomarker &amp; Prognose</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Hauptantikörper: GADA, IA-2A, ZnT8A, IAA</a:t>
            </a:r>
            <a:r>
              <a:rPr kumimoji="0" lang="de-DE" sz="900" b="0" i="0" u="none" strike="noStrike" kern="1200" cap="none" spc="0" normalizeH="0" baseline="30000" noProof="0">
                <a:ln>
                  <a:noFill/>
                </a:ln>
                <a:solidFill>
                  <a:srgbClr val="404040"/>
                </a:solidFill>
                <a:effectLst/>
                <a:uLnTx/>
                <a:uFillTx/>
                <a:latin typeface="Verdana"/>
                <a:ea typeface="+mn-ea"/>
                <a:cs typeface="+mn-cs"/>
              </a:rPr>
              <a:t>3,4</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Altersabhängigkeit: Peak bei 2 Jahren und 6-10 Jahren</a:t>
            </a:r>
            <a:r>
              <a:rPr kumimoji="0" lang="de-DE" sz="900" b="0" i="0" u="none" strike="noStrike" kern="1200" cap="none" spc="0" normalizeH="0" baseline="30000" noProof="0">
                <a:ln>
                  <a:noFill/>
                </a:ln>
                <a:solidFill>
                  <a:srgbClr val="404040"/>
                </a:solidFill>
                <a:effectLst/>
                <a:uLnTx/>
                <a:uFillTx/>
                <a:latin typeface="Verdana"/>
                <a:ea typeface="+mn-ea"/>
                <a:cs typeface="+mn-cs"/>
              </a:rPr>
              <a:t>5</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T1D-Risikofaktoren: IA-2A (höchstes Risiko)</a:t>
            </a:r>
            <a:r>
              <a:rPr kumimoji="0" lang="de-DE" sz="900" b="0" i="0" u="none" strike="noStrike" kern="1200" cap="none" spc="0" normalizeH="0" baseline="30000" noProof="0">
                <a:ln>
                  <a:noFill/>
                </a:ln>
                <a:solidFill>
                  <a:srgbClr val="404040"/>
                </a:solidFill>
                <a:effectLst/>
                <a:uLnTx/>
                <a:uFillTx/>
                <a:latin typeface="Verdana"/>
                <a:ea typeface="+mn-ea"/>
                <a:cs typeface="+mn-cs"/>
              </a:rPr>
              <a:t>6</a:t>
            </a:r>
            <a:r>
              <a:rPr kumimoji="0" lang="de-DE" sz="900" b="0" i="0" u="none" strike="noStrike" kern="1200" cap="none" spc="0" normalizeH="0" baseline="0" noProof="0">
                <a:ln>
                  <a:noFill/>
                </a:ln>
                <a:solidFill>
                  <a:srgbClr val="404040"/>
                </a:solidFill>
                <a:effectLst/>
                <a:uLnTx/>
                <a:uFillTx/>
                <a:latin typeface="Verdana"/>
                <a:ea typeface="+mn-ea"/>
                <a:cs typeface="+mn-cs"/>
              </a:rPr>
              <a:t>, jüngeres Alter bei Serokonversion</a:t>
            </a:r>
            <a:r>
              <a:rPr kumimoji="0" lang="de-DE" sz="900" b="0" i="0" u="none" strike="noStrike" kern="1200" cap="none" spc="0" normalizeH="0" baseline="30000" noProof="0">
                <a:ln>
                  <a:noFill/>
                </a:ln>
                <a:solidFill>
                  <a:srgbClr val="404040"/>
                </a:solidFill>
                <a:effectLst/>
                <a:uLnTx/>
                <a:uFillTx/>
                <a:latin typeface="Verdana"/>
                <a:ea typeface="+mn-ea"/>
                <a:cs typeface="+mn-cs"/>
              </a:rPr>
              <a:t>6</a:t>
            </a:r>
            <a:r>
              <a:rPr kumimoji="0" lang="de-DE" sz="900" b="0" i="0" u="none" strike="noStrike" kern="1200" cap="none" spc="0" normalizeH="0" baseline="0" noProof="0">
                <a:ln>
                  <a:noFill/>
                </a:ln>
                <a:solidFill>
                  <a:srgbClr val="404040"/>
                </a:solidFill>
                <a:effectLst/>
                <a:uLnTx/>
                <a:uFillTx/>
                <a:latin typeface="Verdana"/>
                <a:ea typeface="+mn-ea"/>
                <a:cs typeface="+mn-cs"/>
              </a:rPr>
              <a:t>, höhere Titer</a:t>
            </a:r>
            <a:r>
              <a:rPr kumimoji="0" lang="de-DE" sz="900" b="0" i="0" u="none" strike="noStrike" kern="1200" cap="none" spc="0" normalizeH="0" baseline="30000" noProof="0">
                <a:ln>
                  <a:noFill/>
                </a:ln>
                <a:solidFill>
                  <a:srgbClr val="404040"/>
                </a:solidFill>
                <a:effectLst/>
                <a:uLnTx/>
                <a:uFillTx/>
                <a:latin typeface="Verdana"/>
                <a:ea typeface="+mn-ea"/>
                <a:cs typeface="+mn-cs"/>
              </a:rPr>
              <a:t>7</a:t>
            </a:r>
            <a:r>
              <a:rPr kumimoji="0" lang="de-DE" sz="900" b="0" i="0" u="none" strike="noStrike" kern="1200" cap="none" spc="0" normalizeH="0" baseline="0" noProof="0">
                <a:ln>
                  <a:noFill/>
                </a:ln>
                <a:solidFill>
                  <a:srgbClr val="404040"/>
                </a:solidFill>
                <a:effectLst/>
                <a:uLnTx/>
                <a:uFillTx/>
                <a:latin typeface="Verdana"/>
                <a:ea typeface="+mn-ea"/>
                <a:cs typeface="+mn-cs"/>
              </a:rPr>
              <a:t>/Affinität</a:t>
            </a:r>
            <a:r>
              <a:rPr kumimoji="0" lang="de-DE" sz="900" b="0" i="0" u="none" strike="noStrike" kern="1200" cap="none" spc="0" normalizeH="0" baseline="30000" noProof="0">
                <a:ln>
                  <a:noFill/>
                </a:ln>
                <a:solidFill>
                  <a:srgbClr val="404040"/>
                </a:solidFill>
                <a:effectLst/>
                <a:uLnTx/>
                <a:uFillTx/>
                <a:latin typeface="Verdana"/>
                <a:ea typeface="+mn-ea"/>
                <a:cs typeface="+mn-cs"/>
              </a:rPr>
              <a:t>8</a:t>
            </a:r>
            <a:endParaRPr kumimoji="0" lang="de-DE" sz="700" b="0" i="0" u="none" strike="noStrike" kern="1200" cap="none" spc="0" normalizeH="0" baseline="30000" noProof="0">
              <a:ln>
                <a:noFill/>
              </a:ln>
              <a:solidFill>
                <a:srgbClr val="404040"/>
              </a:solidFill>
              <a:effectLst/>
              <a:uLnTx/>
              <a:uFillTx/>
              <a:latin typeface="Verdana"/>
              <a:ea typeface="+mn-ea"/>
              <a:cs typeface="+mn-cs"/>
            </a:endParaRPr>
          </a:p>
          <a:p>
            <a:pPr marL="177800" marR="0" lvl="0" indent="-177800" algn="l" defTabSz="685783" rtl="0" eaLnBrk="1" fontAlgn="auto" latinLnBrk="0" hangingPunct="1">
              <a:lnSpc>
                <a:spcPct val="120000"/>
              </a:lnSpc>
              <a:spcBef>
                <a:spcPts val="0"/>
              </a:spcBef>
              <a:spcAft>
                <a:spcPts val="0"/>
              </a:spcAft>
              <a:buClr>
                <a:srgbClr val="7A00E6"/>
              </a:buClr>
              <a:buSzPct val="120000"/>
              <a:buFont typeface="Arial" panose="020B0604020202020204" pitchFamily="34" charset="0"/>
              <a:buChar char="•"/>
              <a:tabLst/>
              <a:defRPr/>
            </a:pPr>
            <a:r>
              <a:rPr kumimoji="0" lang="de-DE" sz="1100" i="0" u="none" strike="noStrike" kern="1200" cap="none" spc="0" normalizeH="0" baseline="0" noProof="0">
                <a:ln>
                  <a:noFill/>
                </a:ln>
                <a:solidFill>
                  <a:srgbClr val="404040"/>
                </a:solidFill>
                <a:effectLst/>
                <a:uLnTx/>
                <a:uFillTx/>
                <a:latin typeface="Verdana"/>
                <a:ea typeface="+mn-ea"/>
                <a:cs typeface="+mn-cs"/>
              </a:rPr>
              <a:t>Klinische Vorteile</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DKA-Reduktion: 2,5 % vs. 21-34 % Früherkennung</a:t>
            </a:r>
            <a:r>
              <a:rPr kumimoji="0" lang="de-DE" sz="900" b="0" i="0" u="none" strike="noStrike" kern="1200" cap="none" spc="0" normalizeH="0" baseline="30000" noProof="0">
                <a:ln>
                  <a:noFill/>
                </a:ln>
                <a:solidFill>
                  <a:srgbClr val="404040"/>
                </a:solidFill>
                <a:effectLst/>
                <a:uLnTx/>
                <a:uFillTx/>
                <a:latin typeface="Verdana"/>
                <a:ea typeface="+mn-ea"/>
                <a:cs typeface="+mn-cs"/>
              </a:rPr>
              <a:t>9</a:t>
            </a:r>
            <a:r>
              <a:rPr kumimoji="0" lang="de-DE" sz="900" b="0" i="0" u="none" strike="noStrike" kern="1200" cap="none" spc="0" normalizeH="0" baseline="0" noProof="0">
                <a:ln>
                  <a:noFill/>
                </a:ln>
                <a:solidFill>
                  <a:srgbClr val="404040"/>
                </a:solidFill>
                <a:effectLst/>
                <a:uLnTx/>
                <a:uFillTx/>
                <a:latin typeface="Verdana"/>
                <a:ea typeface="+mn-ea"/>
                <a:cs typeface="+mn-cs"/>
              </a:rPr>
              <a:t> vs. ohne Früherkennung</a:t>
            </a:r>
            <a:r>
              <a:rPr kumimoji="0" lang="de-DE" sz="900" b="0" i="0" u="none" strike="noStrike" kern="1200" cap="none" spc="0" normalizeH="0" baseline="30000" noProof="0">
                <a:ln>
                  <a:noFill/>
                </a:ln>
                <a:solidFill>
                  <a:srgbClr val="404040"/>
                </a:solidFill>
                <a:effectLst/>
                <a:uLnTx/>
                <a:uFillTx/>
                <a:latin typeface="Verdana"/>
                <a:ea typeface="+mn-ea"/>
                <a:cs typeface="+mn-cs"/>
              </a:rPr>
              <a:t>10</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Milderer Beginn bei Diagnose</a:t>
            </a:r>
            <a:r>
              <a:rPr kumimoji="0" lang="de-DE" sz="900" b="0" i="0" u="none" strike="noStrike" kern="1200" cap="none" spc="0" normalizeH="0" baseline="30000" noProof="0">
                <a:ln>
                  <a:noFill/>
                </a:ln>
                <a:solidFill>
                  <a:srgbClr val="404040"/>
                </a:solidFill>
                <a:effectLst/>
                <a:uLnTx/>
                <a:uFillTx/>
                <a:latin typeface="Verdana"/>
                <a:ea typeface="+mn-ea"/>
                <a:cs typeface="+mn-cs"/>
              </a:rPr>
              <a:t>9</a:t>
            </a:r>
            <a:r>
              <a:rPr kumimoji="0" lang="de-DE" sz="900" b="0" i="0" u="none" strike="noStrike" kern="1200" cap="none" spc="0" normalizeH="0" baseline="0" noProof="0">
                <a:ln>
                  <a:noFill/>
                </a:ln>
                <a:solidFill>
                  <a:srgbClr val="404040"/>
                </a:solidFill>
                <a:effectLst/>
                <a:uLnTx/>
                <a:uFillTx/>
                <a:latin typeface="Verdana"/>
                <a:ea typeface="+mn-ea"/>
                <a:cs typeface="+mn-cs"/>
              </a:rPr>
              <a:t>: Niedrigerer HbA</a:t>
            </a:r>
            <a:r>
              <a:rPr kumimoji="0" lang="de-DE" sz="900" b="0" i="0" u="none" strike="noStrike" kern="1200" cap="none" spc="0" normalizeH="0" baseline="-25000" noProof="0">
                <a:ln>
                  <a:noFill/>
                </a:ln>
                <a:solidFill>
                  <a:srgbClr val="404040"/>
                </a:solidFill>
                <a:effectLst/>
                <a:uLnTx/>
                <a:uFillTx/>
                <a:latin typeface="Verdana"/>
                <a:ea typeface="+mn-ea"/>
                <a:cs typeface="+mn-cs"/>
              </a:rPr>
              <a:t>1c</a:t>
            </a:r>
            <a:r>
              <a:rPr kumimoji="0" lang="de-DE" sz="900" b="0" i="0" u="none" strike="noStrike" kern="1200" cap="none" spc="0" normalizeH="0" baseline="0" noProof="0">
                <a:ln>
                  <a:noFill/>
                </a:ln>
                <a:solidFill>
                  <a:srgbClr val="404040"/>
                </a:solidFill>
                <a:effectLst/>
                <a:uLnTx/>
                <a:uFillTx/>
                <a:latin typeface="Verdana"/>
                <a:ea typeface="+mn-ea"/>
                <a:cs typeface="+mn-cs"/>
              </a:rPr>
              <a:t>, niedrigerer NBZ, höhere C-Peptid-Spiegel, weniger Gewichtsabnahme </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Psychosozial</a:t>
            </a:r>
            <a:r>
              <a:rPr kumimoji="0" lang="de-DE" sz="900" b="0" i="0" u="none" strike="noStrike" kern="1200" cap="none" spc="0" normalizeH="0" baseline="30000" noProof="0">
                <a:ln>
                  <a:noFill/>
                </a:ln>
                <a:solidFill>
                  <a:srgbClr val="404040"/>
                </a:solidFill>
                <a:effectLst/>
                <a:uLnTx/>
                <a:uFillTx/>
                <a:latin typeface="Verdana"/>
                <a:ea typeface="+mn-ea"/>
                <a:cs typeface="+mn-cs"/>
              </a:rPr>
              <a:t>11</a:t>
            </a:r>
            <a:r>
              <a:rPr kumimoji="0" lang="de-DE" sz="900" b="0" i="0" u="none" strike="noStrike" kern="1200" cap="none" spc="0" normalizeH="0" baseline="0" noProof="0">
                <a:ln>
                  <a:noFill/>
                </a:ln>
                <a:solidFill>
                  <a:srgbClr val="404040"/>
                </a:solidFill>
                <a:effectLst/>
                <a:uLnTx/>
                <a:uFillTx/>
                <a:latin typeface="Verdana"/>
                <a:ea typeface="+mn-ea"/>
                <a:cs typeface="+mn-cs"/>
              </a:rPr>
              <a:t>: Reduzierter Elternstress, verbesserte Lebensqualität</a:t>
            </a:r>
          </a:p>
          <a:p>
            <a:pPr marL="177800" marR="0" lvl="0" indent="-177800" algn="l" defTabSz="685783" rtl="0" eaLnBrk="1" fontAlgn="auto" latinLnBrk="0" hangingPunct="1">
              <a:lnSpc>
                <a:spcPct val="120000"/>
              </a:lnSpc>
              <a:spcBef>
                <a:spcPts val="0"/>
              </a:spcBef>
              <a:spcAft>
                <a:spcPts val="0"/>
              </a:spcAft>
              <a:buClr>
                <a:srgbClr val="7A00E6"/>
              </a:buClr>
              <a:buSzPct val="120000"/>
              <a:buFont typeface="Arial" panose="020B0604020202020204" pitchFamily="34" charset="0"/>
              <a:buChar char="•"/>
              <a:tabLst/>
              <a:defRPr/>
            </a:pPr>
            <a:r>
              <a:rPr kumimoji="0" lang="de-DE" sz="1100" i="0" u="none" strike="noStrike" kern="1200" cap="none" spc="0" normalizeH="0" baseline="0" noProof="0">
                <a:ln>
                  <a:noFill/>
                </a:ln>
                <a:solidFill>
                  <a:srgbClr val="404040"/>
                </a:solidFill>
                <a:effectLst/>
                <a:uLnTx/>
                <a:uFillTx/>
                <a:latin typeface="Verdana"/>
                <a:ea typeface="+mn-ea"/>
                <a:cs typeface="+mn-cs"/>
              </a:rPr>
              <a:t>Monitoring &amp; Management</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Tools</a:t>
            </a:r>
            <a:r>
              <a:rPr kumimoji="0" lang="de-DE" sz="900" b="0" i="0" u="none" strike="noStrike" kern="1200" cap="none" spc="0" normalizeH="0" baseline="30000" noProof="0">
                <a:ln>
                  <a:noFill/>
                </a:ln>
                <a:solidFill>
                  <a:srgbClr val="404040"/>
                </a:solidFill>
                <a:effectLst/>
                <a:uLnTx/>
                <a:uFillTx/>
                <a:latin typeface="Verdana"/>
                <a:ea typeface="+mn-ea"/>
                <a:cs typeface="+mn-cs"/>
              </a:rPr>
              <a:t>12</a:t>
            </a:r>
            <a:r>
              <a:rPr kumimoji="0" lang="de-DE" sz="900" b="0" i="0" u="none" strike="noStrike" kern="1200" cap="none" spc="0" normalizeH="0" baseline="0" noProof="0">
                <a:ln>
                  <a:noFill/>
                </a:ln>
                <a:solidFill>
                  <a:srgbClr val="404040"/>
                </a:solidFill>
                <a:effectLst/>
                <a:uLnTx/>
                <a:uFillTx/>
                <a:latin typeface="Verdana"/>
                <a:ea typeface="+mn-ea"/>
                <a:cs typeface="+mn-cs"/>
              </a:rPr>
              <a:t>: OGTT, HbA</a:t>
            </a:r>
            <a:r>
              <a:rPr kumimoji="0" lang="de-DE" sz="900" b="0" i="0" u="none" strike="noStrike" kern="1200" cap="none" spc="0" normalizeH="0" baseline="-25000" noProof="0">
                <a:ln>
                  <a:noFill/>
                </a:ln>
                <a:solidFill>
                  <a:srgbClr val="404040"/>
                </a:solidFill>
                <a:effectLst/>
                <a:uLnTx/>
                <a:uFillTx/>
                <a:latin typeface="Verdana"/>
                <a:ea typeface="+mn-ea"/>
                <a:cs typeface="+mn-cs"/>
              </a:rPr>
              <a:t>1c</a:t>
            </a:r>
            <a:r>
              <a:rPr kumimoji="0" lang="de-DE" sz="900" b="0" i="0" u="none" strike="noStrike" kern="1200" cap="none" spc="0" normalizeH="0" baseline="0" noProof="0">
                <a:ln>
                  <a:noFill/>
                </a:ln>
                <a:solidFill>
                  <a:srgbClr val="404040"/>
                </a:solidFill>
                <a:effectLst/>
                <a:uLnTx/>
                <a:uFillTx/>
                <a:latin typeface="Verdana"/>
                <a:ea typeface="+mn-ea"/>
                <a:cs typeface="+mn-cs"/>
              </a:rPr>
              <a:t>, CGM, SMBG, C-Peptid</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Häufigkeit</a:t>
            </a:r>
            <a:r>
              <a:rPr kumimoji="0" lang="de-DE" sz="900" b="0" i="0" u="none" strike="noStrike" kern="1200" cap="none" spc="0" normalizeH="0" baseline="30000" noProof="0">
                <a:ln>
                  <a:noFill/>
                </a:ln>
                <a:solidFill>
                  <a:srgbClr val="404040"/>
                </a:solidFill>
                <a:effectLst/>
                <a:uLnTx/>
                <a:uFillTx/>
                <a:latin typeface="Verdana"/>
                <a:ea typeface="+mn-ea"/>
                <a:cs typeface="+mn-cs"/>
              </a:rPr>
              <a:t>12</a:t>
            </a:r>
            <a:r>
              <a:rPr kumimoji="0" lang="de-DE" sz="900" b="0" i="0" u="none" strike="noStrike" kern="1200" cap="none" spc="0" normalizeH="0" baseline="0" noProof="0">
                <a:ln>
                  <a:noFill/>
                </a:ln>
                <a:solidFill>
                  <a:srgbClr val="404040"/>
                </a:solidFill>
                <a:effectLst/>
                <a:uLnTx/>
                <a:uFillTx/>
                <a:latin typeface="Verdana"/>
                <a:ea typeface="+mn-ea"/>
                <a:cs typeface="+mn-cs"/>
              </a:rPr>
              <a:t>: Stadium 1 (alle 3-12 Monate), Stadium 2 (alle 3 Monate)</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Team</a:t>
            </a:r>
            <a:r>
              <a:rPr kumimoji="0" lang="de-DE" sz="900" b="0" i="0" u="none" strike="noStrike" kern="1200" cap="none" spc="0" normalizeH="0" baseline="30000" noProof="0">
                <a:ln>
                  <a:noFill/>
                </a:ln>
                <a:solidFill>
                  <a:srgbClr val="404040"/>
                </a:solidFill>
                <a:effectLst/>
                <a:uLnTx/>
                <a:uFillTx/>
                <a:latin typeface="Verdana"/>
                <a:ea typeface="+mn-ea"/>
                <a:cs typeface="+mn-cs"/>
              </a:rPr>
              <a:t>12</a:t>
            </a:r>
            <a:r>
              <a:rPr kumimoji="0" lang="de-DE" sz="900" b="0" i="0" u="none" strike="noStrike" kern="1200" cap="none" spc="0" normalizeH="0" baseline="0" noProof="0">
                <a:ln>
                  <a:noFill/>
                </a:ln>
                <a:solidFill>
                  <a:srgbClr val="404040"/>
                </a:solidFill>
                <a:effectLst/>
                <a:uLnTx/>
                <a:uFillTx/>
                <a:latin typeface="Verdana"/>
                <a:ea typeface="+mn-ea"/>
                <a:cs typeface="+mn-cs"/>
              </a:rPr>
              <a:t>: Multidisziplinär (Hausärzte/Pädiater, Diabetologen, Psychologen)</a:t>
            </a:r>
          </a:p>
          <a:p>
            <a:pPr marL="177800" marR="0" lvl="0" indent="-177800" algn="l" defTabSz="685783" rtl="0" eaLnBrk="1" fontAlgn="auto" latinLnBrk="0" hangingPunct="1">
              <a:lnSpc>
                <a:spcPct val="120000"/>
              </a:lnSpc>
              <a:spcBef>
                <a:spcPts val="0"/>
              </a:spcBef>
              <a:spcAft>
                <a:spcPts val="0"/>
              </a:spcAft>
              <a:buClr>
                <a:srgbClr val="7A00E6"/>
              </a:buClr>
              <a:buSzPct val="120000"/>
              <a:buFont typeface="Arial" panose="020B0604020202020204" pitchFamily="34" charset="0"/>
              <a:buChar char="•"/>
              <a:tabLst/>
              <a:defRPr/>
            </a:pPr>
            <a:r>
              <a:rPr kumimoji="0" lang="de-DE" sz="1100" i="0" u="none" strike="noStrike" kern="1200" cap="none" spc="0" normalizeH="0" baseline="0" noProof="0">
                <a:ln>
                  <a:noFill/>
                </a:ln>
                <a:solidFill>
                  <a:srgbClr val="404040"/>
                </a:solidFill>
                <a:effectLst/>
                <a:uLnTx/>
                <a:uFillTx/>
                <a:latin typeface="Verdana"/>
                <a:ea typeface="+mn-ea"/>
                <a:cs typeface="+mn-cs"/>
              </a:rPr>
              <a:t>Aktuelle Früherkennungs-Programme</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Fr1da-Studie</a:t>
            </a:r>
            <a:r>
              <a:rPr kumimoji="0" lang="de-DE" sz="900" b="0" i="0" u="none" strike="noStrike" kern="1200" cap="none" spc="0" normalizeH="0" baseline="30000" noProof="0">
                <a:ln>
                  <a:noFill/>
                </a:ln>
                <a:solidFill>
                  <a:srgbClr val="404040"/>
                </a:solidFill>
                <a:effectLst/>
                <a:uLnTx/>
                <a:uFillTx/>
                <a:latin typeface="Verdana"/>
                <a:ea typeface="+mn-ea"/>
                <a:cs typeface="+mn-cs"/>
              </a:rPr>
              <a:t>13</a:t>
            </a:r>
            <a:r>
              <a:rPr kumimoji="0" lang="de-DE" sz="900" b="0" i="0" u="none" strike="noStrike" kern="1200" cap="none" spc="0" normalizeH="0" baseline="0" noProof="0">
                <a:ln>
                  <a:noFill/>
                </a:ln>
                <a:solidFill>
                  <a:srgbClr val="404040"/>
                </a:solidFill>
                <a:effectLst/>
                <a:uLnTx/>
                <a:uFillTx/>
                <a:latin typeface="Verdana"/>
                <a:ea typeface="+mn-ea"/>
                <a:cs typeface="+mn-cs"/>
              </a:rPr>
              <a:t>: 249.118 Kinder untersucht, 0,29 % Prävalenz</a:t>
            </a:r>
          </a:p>
          <a:p>
            <a:pPr marL="360363" lvl="1" indent="-182563">
              <a:lnSpc>
                <a:spcPct val="120000"/>
              </a:lnSpc>
              <a:spcBef>
                <a:spcPts val="0"/>
              </a:spcBef>
              <a:buClr>
                <a:srgbClr val="7A00E6"/>
              </a:buClr>
              <a:buSzPct val="120000"/>
              <a:buFont typeface="Arial" panose="020B0604020202020204" pitchFamily="34" charset="0"/>
              <a:buChar char="•"/>
              <a:defRPr/>
            </a:pPr>
            <a:r>
              <a:rPr kumimoji="0" lang="de-DE" sz="900" b="0" i="0" u="none" strike="noStrike" kern="1200" cap="none" spc="0" normalizeH="0" baseline="0" noProof="0">
                <a:ln>
                  <a:noFill/>
                </a:ln>
                <a:solidFill>
                  <a:srgbClr val="404040"/>
                </a:solidFill>
                <a:effectLst/>
                <a:uLnTx/>
                <a:uFillTx/>
                <a:latin typeface="Verdana"/>
                <a:ea typeface="+mn-ea"/>
                <a:cs typeface="+mn-cs"/>
              </a:rPr>
              <a:t>International: EDENT1FI</a:t>
            </a:r>
            <a:r>
              <a:rPr kumimoji="0" lang="de-DE" sz="900" b="0" i="0" u="none" strike="noStrike" kern="1200" cap="none" spc="0" normalizeH="0" baseline="30000" noProof="0">
                <a:ln>
                  <a:noFill/>
                </a:ln>
                <a:solidFill>
                  <a:srgbClr val="404040"/>
                </a:solidFill>
                <a:effectLst/>
                <a:uLnTx/>
                <a:uFillTx/>
                <a:latin typeface="Verdana"/>
                <a:ea typeface="+mn-ea"/>
                <a:cs typeface="+mn-cs"/>
              </a:rPr>
              <a:t>14</a:t>
            </a:r>
            <a:r>
              <a:rPr kumimoji="0" lang="de-DE" sz="900" b="0" i="0" u="none" strike="noStrike" kern="1200" cap="none" spc="0" normalizeH="0" baseline="0" noProof="0">
                <a:ln>
                  <a:noFill/>
                </a:ln>
                <a:solidFill>
                  <a:srgbClr val="404040"/>
                </a:solidFill>
                <a:effectLst/>
                <a:uLnTx/>
                <a:uFillTx/>
                <a:latin typeface="Verdana"/>
                <a:ea typeface="+mn-ea"/>
                <a:cs typeface="+mn-cs"/>
              </a:rPr>
              <a:t>, INNODIA</a:t>
            </a:r>
            <a:r>
              <a:rPr kumimoji="0" lang="de-DE" sz="900" b="0" i="0" u="none" strike="noStrike" kern="1200" cap="none" spc="0" normalizeH="0" baseline="30000" noProof="0">
                <a:ln>
                  <a:noFill/>
                </a:ln>
                <a:solidFill>
                  <a:srgbClr val="404040"/>
                </a:solidFill>
                <a:effectLst/>
                <a:uLnTx/>
                <a:uFillTx/>
                <a:latin typeface="Verdana"/>
                <a:ea typeface="+mn-ea"/>
                <a:cs typeface="+mn-cs"/>
              </a:rPr>
              <a:t>15</a:t>
            </a:r>
            <a:r>
              <a:rPr kumimoji="0" lang="de-DE" sz="900" b="0" i="0" u="none" strike="noStrike" kern="1200" cap="none" spc="0" normalizeH="0" baseline="0" noProof="0">
                <a:ln>
                  <a:noFill/>
                </a:ln>
                <a:solidFill>
                  <a:srgbClr val="404040"/>
                </a:solidFill>
                <a:effectLst/>
                <a:uLnTx/>
                <a:uFillTx/>
                <a:latin typeface="Verdana"/>
                <a:ea typeface="+mn-ea"/>
                <a:cs typeface="+mn-cs"/>
              </a:rPr>
              <a:t>, ELSA</a:t>
            </a:r>
            <a:r>
              <a:rPr kumimoji="0" lang="de-DE" sz="900" b="0" i="0" u="none" strike="noStrike" kern="1200" cap="none" spc="0" normalizeH="0" baseline="30000" noProof="0">
                <a:ln>
                  <a:noFill/>
                </a:ln>
                <a:solidFill>
                  <a:srgbClr val="404040"/>
                </a:solidFill>
                <a:effectLst/>
                <a:uLnTx/>
                <a:uFillTx/>
                <a:latin typeface="Verdana"/>
                <a:ea typeface="+mn-ea"/>
                <a:cs typeface="+mn-cs"/>
              </a:rPr>
              <a:t>16</a:t>
            </a:r>
            <a:r>
              <a:rPr kumimoji="0" lang="de-DE" sz="900" b="0" i="0" u="none" strike="noStrike" kern="1200" cap="none" spc="0" normalizeH="0" baseline="0" noProof="0">
                <a:ln>
                  <a:noFill/>
                </a:ln>
                <a:solidFill>
                  <a:srgbClr val="404040"/>
                </a:solidFill>
                <a:effectLst/>
                <a:uLnTx/>
                <a:uFillTx/>
                <a:latin typeface="Verdana"/>
                <a:ea typeface="+mn-ea"/>
                <a:cs typeface="+mn-cs"/>
              </a:rPr>
              <a:t>, T1DRA</a:t>
            </a:r>
            <a:r>
              <a:rPr kumimoji="0" lang="de-DE" sz="900" b="0" i="0" u="none" strike="noStrike" kern="1200" cap="none" spc="0" normalizeH="0" baseline="30000" noProof="0">
                <a:ln>
                  <a:noFill/>
                </a:ln>
                <a:solidFill>
                  <a:srgbClr val="404040"/>
                </a:solidFill>
                <a:effectLst/>
                <a:uLnTx/>
                <a:uFillTx/>
                <a:latin typeface="Verdana"/>
                <a:ea typeface="+mn-ea"/>
                <a:cs typeface="+mn-cs"/>
              </a:rPr>
              <a:t>17</a:t>
            </a:r>
          </a:p>
        </p:txBody>
      </p:sp>
    </p:spTree>
    <p:extLst>
      <p:ext uri="{BB962C8B-B14F-4D97-AF65-F5344CB8AC3E}">
        <p14:creationId xmlns:p14="http://schemas.microsoft.com/office/powerpoint/2010/main" val="10214182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8F326D2-DE97-1A16-1061-AC69897D587E}"/>
            </a:ext>
          </a:extLst>
        </p:cNvPr>
        <p:cNvGrpSpPr/>
        <p:nvPr/>
      </p:nvGrpSpPr>
      <p:grpSpPr>
        <a:xfrm>
          <a:off x="0" y="0"/>
          <a:ext cx="0" cy="0"/>
          <a:chOff x="0" y="0"/>
          <a:chExt cx="0" cy="0"/>
        </a:xfrm>
      </p:grpSpPr>
      <p:sp>
        <p:nvSpPr>
          <p:cNvPr id="4" name="SmartArt Placeholder 3">
            <a:extLst>
              <a:ext uri="{FF2B5EF4-FFF2-40B4-BE49-F238E27FC236}">
                <a16:creationId xmlns:a16="http://schemas.microsoft.com/office/drawing/2014/main" id="{C6772886-940C-6A2F-E3FB-A34A81691838}"/>
              </a:ext>
            </a:extLst>
          </p:cNvPr>
          <p:cNvSpPr>
            <a:spLocks noGrp="1"/>
          </p:cNvSpPr>
          <p:nvPr>
            <p:ph type="dgm" sz="quarter" idx="14"/>
          </p:nvPr>
        </p:nvSpPr>
        <p:spPr/>
        <p:txBody>
          <a:bodyPr/>
          <a:lstStyle/>
          <a:p>
            <a:endParaRPr lang="en-US"/>
          </a:p>
        </p:txBody>
      </p:sp>
      <p:sp>
        <p:nvSpPr>
          <p:cNvPr id="5" name="Text Placeholder 4">
            <a:extLst>
              <a:ext uri="{FF2B5EF4-FFF2-40B4-BE49-F238E27FC236}">
                <a16:creationId xmlns:a16="http://schemas.microsoft.com/office/drawing/2014/main" id="{8545CE66-54AC-60D5-6408-8D2557FDD3B1}"/>
              </a:ext>
            </a:extLst>
          </p:cNvPr>
          <p:cNvSpPr>
            <a:spLocks noGrp="1"/>
          </p:cNvSpPr>
          <p:nvPr>
            <p:ph type="body" sz="quarter" idx="21"/>
          </p:nvPr>
        </p:nvSpPr>
        <p:spPr>
          <a:xfrm>
            <a:off x="994554" y="1812889"/>
            <a:ext cx="7270198" cy="1008204"/>
          </a:xfrm>
        </p:spPr>
        <p:txBody>
          <a:bodyPr/>
          <a:lstStyle/>
          <a:p>
            <a:r>
              <a:rPr lang="de-DE" sz="2400">
                <a:latin typeface="Verdana"/>
                <a:ea typeface="Verdana"/>
              </a:rPr>
              <a:t>Klinische Empfehlungen und Leitfäden</a:t>
            </a:r>
          </a:p>
        </p:txBody>
      </p:sp>
      <p:pic>
        <p:nvPicPr>
          <p:cNvPr id="2" name="Grafik 1" descr="Start Silhouette">
            <a:hlinkClick r:id="rId2" action="ppaction://hlinksldjump"/>
            <a:extLst>
              <a:ext uri="{FF2B5EF4-FFF2-40B4-BE49-F238E27FC236}">
                <a16:creationId xmlns:a16="http://schemas.microsoft.com/office/drawing/2014/main" id="{6E85419C-728C-8088-58A8-7F1DB4DB300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1610413847"/>
      </p:ext>
    </p:extLst>
  </p:cSld>
  <p:clrMapOvr>
    <a:masterClrMapping/>
  </p:clrMapOvr>
  <p:transition>
    <p:fade/>
  </p:transition>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platzhalter 9">
            <a:extLst>
              <a:ext uri="{FF2B5EF4-FFF2-40B4-BE49-F238E27FC236}">
                <a16:creationId xmlns:a16="http://schemas.microsoft.com/office/drawing/2014/main" id="{4F1FA67D-09B1-3D5F-187C-EEC2BE4C9783}"/>
              </a:ext>
            </a:extLst>
          </p:cNvPr>
          <p:cNvSpPr txBox="1">
            <a:spLocks/>
          </p:cNvSpPr>
          <p:nvPr/>
        </p:nvSpPr>
        <p:spPr>
          <a:xfrm>
            <a:off x="314409" y="113196"/>
            <a:ext cx="8613873"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Konsens-Leitfaden zum Monitoring von Inselautoanti-körper-positiven Personen mit präsymptomatischem T1D</a:t>
            </a:r>
            <a:r>
              <a:rPr lang="de-DE" sz="2000" b="1" baseline="30000">
                <a:solidFill>
                  <a:srgbClr val="7030A0"/>
                </a:solidFill>
                <a:latin typeface="+mj-lt"/>
              </a:rPr>
              <a:t>1</a:t>
            </a:r>
          </a:p>
        </p:txBody>
      </p:sp>
      <p:sp>
        <p:nvSpPr>
          <p:cNvPr id="14" name="TextBox 3037">
            <a:extLst>
              <a:ext uri="{FF2B5EF4-FFF2-40B4-BE49-F238E27FC236}">
                <a16:creationId xmlns:a16="http://schemas.microsoft.com/office/drawing/2014/main" id="{7E29AE2B-8275-0D21-4DA9-C8778881A3A2}"/>
              </a:ext>
            </a:extLst>
          </p:cNvPr>
          <p:cNvSpPr txBox="1"/>
          <p:nvPr/>
        </p:nvSpPr>
        <p:spPr>
          <a:xfrm>
            <a:off x="314409" y="4930079"/>
            <a:ext cx="7724605"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Phillip M </a:t>
            </a:r>
            <a:r>
              <a:rPr lang="de-DE" sz="600" i="1">
                <a:solidFill>
                  <a:srgbClr val="404040"/>
                </a:solidFill>
              </a:rPr>
              <a:t>et al. Diabetes Care </a:t>
            </a:r>
            <a:r>
              <a:rPr lang="de-DE" sz="600">
                <a:solidFill>
                  <a:srgbClr val="404040"/>
                </a:solidFill>
              </a:rPr>
              <a:t>2024; 47: 1276–98.  </a:t>
            </a:r>
          </a:p>
        </p:txBody>
      </p:sp>
      <p:sp>
        <p:nvSpPr>
          <p:cNvPr id="6" name="Text Placeholder 66">
            <a:extLst>
              <a:ext uri="{FF2B5EF4-FFF2-40B4-BE49-F238E27FC236}">
                <a16:creationId xmlns:a16="http://schemas.microsoft.com/office/drawing/2014/main" id="{6B91503A-20C0-73E8-6CB4-2E0456698779}"/>
              </a:ext>
            </a:extLst>
          </p:cNvPr>
          <p:cNvSpPr txBox="1">
            <a:spLocks/>
          </p:cNvSpPr>
          <p:nvPr/>
        </p:nvSpPr>
        <p:spPr>
          <a:xfrm>
            <a:off x="424928" y="4516511"/>
            <a:ext cx="8349286" cy="438473"/>
          </a:xfrm>
          <a:prstGeom prst="rect">
            <a:avLst/>
          </a:prstGeom>
        </p:spPr>
        <p:txBody>
          <a:bodyPr vert="horz" lIns="0" tIns="0" rIns="0" bIns="0" rtlCol="0" anchor="b">
            <a:noAutofit/>
          </a:bodyPr>
          <a:lstStyle>
            <a:lvl1pPr marL="0" indent="0" algn="l" defTabSz="685783" rtl="0" eaLnBrk="1" latinLnBrk="0" hangingPunct="1">
              <a:lnSpc>
                <a:spcPct val="90000"/>
              </a:lnSpc>
              <a:spcBef>
                <a:spcPct val="0"/>
              </a:spcBef>
              <a:buFont typeface="Arial" panose="020B0604020202020204" pitchFamily="34" charset="0"/>
              <a:buNone/>
              <a:defRPr sz="6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gn="l" defTabSz="685783" rtl="0" eaLnBrk="1" latinLnBrk="0" hangingPunct="1">
              <a:lnSpc>
                <a:spcPct val="125000"/>
              </a:lnSpc>
              <a:spcBef>
                <a:spcPct val="0"/>
              </a:spcBef>
              <a:buClr>
                <a:schemeClr val="accent2"/>
              </a:buClr>
              <a:buFontTx/>
              <a:buNone/>
              <a:defRPr sz="6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FontTx/>
              <a:buBlip>
                <a:blip r:embed="rId2"/>
              </a:buBlip>
              <a:defRPr sz="6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FontTx/>
              <a:buBlip>
                <a:blip r:embed="rId2"/>
              </a:buBlip>
              <a:defRPr sz="6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783" rtl="0" eaLnBrk="1" latinLnBrk="0" hangingPunct="1">
              <a:lnSpc>
                <a:spcPct val="125000"/>
              </a:lnSpc>
              <a:spcBef>
                <a:spcPct val="0"/>
              </a:spcBef>
              <a:buFont typeface="Arial" panose="020B0604020202020204" pitchFamily="34" charset="0"/>
              <a:buNone/>
              <a:defRPr sz="600" b="1" i="0" kern="1200">
                <a:solidFill>
                  <a:schemeClr val="accent1"/>
                </a:solidFill>
                <a:latin typeface="+mj-lt"/>
                <a:ea typeface="Verdana" panose="020B0604030504040204" pitchFamily="34" charset="0"/>
                <a:cs typeface="Georgia" panose="02040502050405020303" pitchFamily="18"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de-DE" sz="600" b="0" i="0" u="none" strike="noStrike" kern="1200" cap="none" spc="0" normalizeH="0" baseline="0" noProof="0">
                <a:ln>
                  <a:noFill/>
                </a:ln>
                <a:solidFill>
                  <a:srgbClr val="404040"/>
                </a:solidFill>
                <a:effectLst/>
                <a:uLnTx/>
                <a:uFillTx/>
                <a:latin typeface="Verdana"/>
                <a:ea typeface="Verdana"/>
                <a:cs typeface="Verdana"/>
              </a:rPr>
              <a:t>Die Häufigkeit und Methodik des Monitorings hängt vom Alter, der Zeitspanne seit dem ersten Nachweis von </a:t>
            </a:r>
            <a:r>
              <a:rPr kumimoji="0" lang="de-DE" sz="600" b="0" i="0" u="none" strike="noStrike" kern="1200" cap="none" spc="0" normalizeH="0" baseline="0" noProof="0" err="1">
                <a:ln>
                  <a:noFill/>
                </a:ln>
                <a:solidFill>
                  <a:srgbClr val="404040"/>
                </a:solidFill>
                <a:effectLst/>
                <a:uLnTx/>
                <a:uFillTx/>
                <a:latin typeface="Verdana"/>
                <a:ea typeface="Verdana"/>
                <a:cs typeface="Verdana"/>
              </a:rPr>
              <a:t>IAk</a:t>
            </a:r>
            <a:r>
              <a:rPr kumimoji="0" lang="de-DE" sz="600" b="0" i="0" u="none" strike="noStrike" kern="1200" cap="none" spc="0" normalizeH="0" baseline="0" noProof="0">
                <a:ln>
                  <a:noFill/>
                </a:ln>
                <a:solidFill>
                  <a:srgbClr val="404040"/>
                </a:solidFill>
                <a:effectLst/>
                <a:uLnTx/>
                <a:uFillTx/>
                <a:latin typeface="Verdana"/>
                <a:ea typeface="Verdana"/>
                <a:cs typeface="Verdana"/>
              </a:rPr>
              <a:t>, der Anzahl der nachgewiesenen </a:t>
            </a:r>
            <a:r>
              <a:rPr kumimoji="0" lang="de-DE" sz="600" b="0" i="0" u="none" strike="noStrike" kern="1200" cap="none" spc="0" normalizeH="0" baseline="0" noProof="0" err="1">
                <a:ln>
                  <a:noFill/>
                </a:ln>
                <a:solidFill>
                  <a:srgbClr val="404040"/>
                </a:solidFill>
                <a:effectLst/>
                <a:uLnTx/>
                <a:uFillTx/>
                <a:latin typeface="Verdana"/>
                <a:ea typeface="Verdana"/>
                <a:cs typeface="Verdana"/>
              </a:rPr>
              <a:t>IAk</a:t>
            </a:r>
            <a:r>
              <a:rPr kumimoji="0" lang="de-DE" sz="600" b="0" i="0" u="none" strike="noStrike" kern="1200" cap="none" spc="0" normalizeH="0" baseline="0" noProof="0">
                <a:ln>
                  <a:noFill/>
                </a:ln>
                <a:solidFill>
                  <a:srgbClr val="404040"/>
                </a:solidFill>
                <a:effectLst/>
                <a:uLnTx/>
                <a:uFillTx/>
                <a:latin typeface="Verdana"/>
                <a:ea typeface="Verdana"/>
                <a:cs typeface="Verdana"/>
              </a:rPr>
              <a:t> und dem Vorhandensein von T1D-Symptomen ab</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de" sz="600" b="0" i="0" u="none" strike="noStrike" kern="1200" cap="none" spc="0" normalizeH="0" baseline="30000" noProof="0">
                <a:ln>
                  <a:noFill/>
                </a:ln>
                <a:solidFill>
                  <a:srgbClr val="404040"/>
                </a:solidFill>
                <a:effectLst/>
                <a:uLnTx/>
                <a:uFillTx/>
                <a:latin typeface="Verdana"/>
                <a:ea typeface="Verdana"/>
                <a:cs typeface="Verdana"/>
              </a:rPr>
              <a:t>#</a:t>
            </a:r>
            <a:r>
              <a:rPr kumimoji="0" lang="de" sz="600" b="0" i="0" u="none" strike="noStrike" kern="1200" cap="none" spc="0" normalizeH="0" baseline="0" noProof="0">
                <a:ln>
                  <a:noFill/>
                </a:ln>
                <a:solidFill>
                  <a:srgbClr val="404040"/>
                </a:solidFill>
                <a:effectLst/>
                <a:uLnTx/>
                <a:uFillTx/>
                <a:latin typeface="Verdana"/>
                <a:ea typeface="Verdana"/>
                <a:cs typeface="Verdana"/>
              </a:rPr>
              <a:t> In einigen Zentren werden Patienten, die hyperglykämisch sind, aber ohne klinische Symptome, nicht mit Insulin behandelt. </a:t>
            </a:r>
            <a:r>
              <a:rPr kumimoji="0" lang="de-DE" sz="600" b="0" i="0" u="none" strike="noStrike" kern="1200" cap="none" spc="0" normalizeH="0" baseline="0" noProof="0">
                <a:ln>
                  <a:noFill/>
                </a:ln>
                <a:solidFill>
                  <a:srgbClr val="404040"/>
                </a:solidFill>
                <a:effectLst/>
                <a:uLnTx/>
                <a:uFillTx/>
                <a:latin typeface="Verdana"/>
                <a:ea typeface="Verdana"/>
                <a:cs typeface="Verdana"/>
              </a:rPr>
              <a:t>Für diesen Aspekt der Behandlung des T1D Stadium 3 sind weitere Erkenntnisse zur Unterstützung der klinischen Praxis erforderlich. </a:t>
            </a:r>
            <a:r>
              <a:rPr kumimoji="0" lang="de" sz="600" b="0" i="0" u="none" strike="noStrike" kern="1200" cap="none" spc="0" normalizeH="0" baseline="0" noProof="0">
                <a:ln>
                  <a:noFill/>
                </a:ln>
                <a:solidFill>
                  <a:srgbClr val="404040"/>
                </a:solidFill>
                <a:effectLst/>
                <a:uLnTx/>
                <a:uFillTx/>
                <a:latin typeface="Verdana"/>
                <a:ea typeface="Verdana"/>
                <a:cs typeface="Verdana"/>
              </a:rPr>
              <a:t>American Diabetes Association. </a:t>
            </a:r>
            <a:r>
              <a:rPr kumimoji="0" lang="en-US"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Consensus Guidance for Monitoring Individuals With Islet Autoantibody–Positive Pre-Stage 3 Type 1 Diabetes, </a:t>
            </a:r>
            <a:r>
              <a:rPr kumimoji="0" lang="en-US" sz="600" b="0" i="1"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Diabetes Care</a:t>
            </a:r>
            <a:r>
              <a:rPr kumimoji="0" lang="en-US" sz="6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2024</a:t>
            </a:r>
            <a:r>
              <a:rPr kumimoji="0" lang="de" sz="600" b="0" i="0" u="none" strike="noStrike" kern="1200" cap="none" spc="0" normalizeH="0" baseline="0" noProof="0">
                <a:ln>
                  <a:noFill/>
                </a:ln>
                <a:solidFill>
                  <a:srgbClr val="404040"/>
                </a:solidFill>
                <a:effectLst/>
                <a:uLnTx/>
                <a:uFillTx/>
                <a:latin typeface="Verdana"/>
                <a:ea typeface="Verdana"/>
                <a:cs typeface="Verdana"/>
              </a:rPr>
              <a:t>. Urheberrecht und alle Rechte vorbehalten. Material aus dieser Publikation wurde mit Genehmigung der American Diabetes Association verwendet.</a:t>
            </a:r>
          </a:p>
          <a:p>
            <a:pPr marL="0" marR="0" lvl="0" indent="0" algn="l" defTabSz="685783" rtl="0" eaLnBrk="1" fontAlgn="auto" latinLnBrk="0" hangingPunct="1">
              <a:lnSpc>
                <a:spcPct val="90000"/>
              </a:lnSpc>
              <a:spcBef>
                <a:spcPct val="0"/>
              </a:spcBef>
              <a:spcAft>
                <a:spcPts val="0"/>
              </a:spcAft>
              <a:buClrTx/>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Verdana"/>
                <a:ea typeface="Verdana"/>
                <a:cs typeface="Verdana"/>
              </a:rPr>
              <a:t>IAk: Inselautoantikörper; T1D: Typ-1-Diabetes.</a:t>
            </a:r>
          </a:p>
        </p:txBody>
      </p:sp>
      <p:grpSp>
        <p:nvGrpSpPr>
          <p:cNvPr id="7" name="Gruppieren 6">
            <a:extLst>
              <a:ext uri="{FF2B5EF4-FFF2-40B4-BE49-F238E27FC236}">
                <a16:creationId xmlns:a16="http://schemas.microsoft.com/office/drawing/2014/main" id="{28F5D7DB-A332-2BFA-2554-6A4015DDD043}"/>
              </a:ext>
            </a:extLst>
          </p:cNvPr>
          <p:cNvGrpSpPr/>
          <p:nvPr/>
        </p:nvGrpSpPr>
        <p:grpSpPr>
          <a:xfrm>
            <a:off x="260819" y="800918"/>
            <a:ext cx="8628434" cy="3619700"/>
            <a:chOff x="260819" y="800918"/>
            <a:chExt cx="8628434" cy="3619700"/>
          </a:xfrm>
        </p:grpSpPr>
        <p:cxnSp>
          <p:nvCxnSpPr>
            <p:cNvPr id="8" name="Straight Arrow Connector 17">
              <a:extLst>
                <a:ext uri="{FF2B5EF4-FFF2-40B4-BE49-F238E27FC236}">
                  <a16:creationId xmlns:a16="http://schemas.microsoft.com/office/drawing/2014/main" id="{AD537518-18E1-8DD1-CE3D-8EF15ADDD362}"/>
                </a:ext>
              </a:extLst>
            </p:cNvPr>
            <p:cNvCxnSpPr/>
            <p:nvPr/>
          </p:nvCxnSpPr>
          <p:spPr>
            <a:xfrm>
              <a:off x="1436208" y="3070319"/>
              <a:ext cx="171946" cy="2955"/>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10" name="Flowchart: Process 9">
              <a:extLst>
                <a:ext uri="{FF2B5EF4-FFF2-40B4-BE49-F238E27FC236}">
                  <a16:creationId xmlns:a16="http://schemas.microsoft.com/office/drawing/2014/main" id="{4D51BA6F-4C35-2DE4-0B34-50A1CE0BE1EB}"/>
                </a:ext>
              </a:extLst>
            </p:cNvPr>
            <p:cNvSpPr/>
            <p:nvPr/>
          </p:nvSpPr>
          <p:spPr>
            <a:xfrm>
              <a:off x="881713" y="2831832"/>
              <a:ext cx="588557" cy="482346"/>
            </a:xfrm>
            <a:prstGeom prst="flowChartProcess">
              <a:avLst/>
            </a:prstGeom>
            <a:solidFill>
              <a:srgbClr val="6519C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685800">
                <a:lnSpc>
                  <a:spcPct val="90000"/>
                </a:lnSpc>
              </a:pPr>
              <a:r>
                <a:rPr lang="de" sz="700">
                  <a:solidFill>
                    <a:srgbClr val="FFFFFF"/>
                  </a:solidFill>
                  <a:latin typeface="Verdana"/>
                  <a:ea typeface="Verdana"/>
                  <a:cs typeface="Verdana"/>
                </a:rPr>
                <a:t>IAk-Test wiederholen</a:t>
              </a:r>
            </a:p>
          </p:txBody>
        </p:sp>
        <p:cxnSp>
          <p:nvCxnSpPr>
            <p:cNvPr id="11" name="Straight Arrow Connector 16">
              <a:extLst>
                <a:ext uri="{FF2B5EF4-FFF2-40B4-BE49-F238E27FC236}">
                  <a16:creationId xmlns:a16="http://schemas.microsoft.com/office/drawing/2014/main" id="{5B121507-EDFC-AE33-8626-E14B80BE0E83}"/>
                </a:ext>
              </a:extLst>
            </p:cNvPr>
            <p:cNvCxnSpPr/>
            <p:nvPr/>
          </p:nvCxnSpPr>
          <p:spPr>
            <a:xfrm flipV="1">
              <a:off x="724659" y="3071694"/>
              <a:ext cx="155399" cy="205"/>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17" name="Straight Arrow Connector 143">
              <a:extLst>
                <a:ext uri="{FF2B5EF4-FFF2-40B4-BE49-F238E27FC236}">
                  <a16:creationId xmlns:a16="http://schemas.microsoft.com/office/drawing/2014/main" id="{9FA195E2-D887-1BB5-461A-44F5AE8DBA32}"/>
                </a:ext>
              </a:extLst>
            </p:cNvPr>
            <p:cNvCxnSpPr/>
            <p:nvPr/>
          </p:nvCxnSpPr>
          <p:spPr>
            <a:xfrm flipH="1" flipV="1">
              <a:off x="8244459" y="2366113"/>
              <a:ext cx="0" cy="345797"/>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5" name="Straight Arrow Connector 144">
              <a:extLst>
                <a:ext uri="{FF2B5EF4-FFF2-40B4-BE49-F238E27FC236}">
                  <a16:creationId xmlns:a16="http://schemas.microsoft.com/office/drawing/2014/main" id="{0BC0808D-F3AC-E97A-A9FD-B3AE011FD20B}"/>
                </a:ext>
              </a:extLst>
            </p:cNvPr>
            <p:cNvCxnSpPr/>
            <p:nvPr/>
          </p:nvCxnSpPr>
          <p:spPr>
            <a:xfrm flipH="1">
              <a:off x="8244458" y="3407334"/>
              <a:ext cx="0" cy="345797"/>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26" name="Straight Arrow Connector 126">
              <a:extLst>
                <a:ext uri="{FF2B5EF4-FFF2-40B4-BE49-F238E27FC236}">
                  <a16:creationId xmlns:a16="http://schemas.microsoft.com/office/drawing/2014/main" id="{24BD009D-E9A6-87F4-90CA-9EF0B94DB03F}"/>
                </a:ext>
              </a:extLst>
            </p:cNvPr>
            <p:cNvCxnSpPr>
              <a:cxnSpLocks/>
              <a:endCxn id="73" idx="1"/>
            </p:cNvCxnSpPr>
            <p:nvPr/>
          </p:nvCxnSpPr>
          <p:spPr>
            <a:xfrm>
              <a:off x="7461026" y="3070319"/>
              <a:ext cx="233820" cy="713"/>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7" name="TextBox 127">
              <a:extLst>
                <a:ext uri="{FF2B5EF4-FFF2-40B4-BE49-F238E27FC236}">
                  <a16:creationId xmlns:a16="http://schemas.microsoft.com/office/drawing/2014/main" id="{80D314C4-E24F-A820-9BEA-4CBC498AC186}"/>
                </a:ext>
              </a:extLst>
            </p:cNvPr>
            <p:cNvSpPr txBox="1"/>
            <p:nvPr/>
          </p:nvSpPr>
          <p:spPr>
            <a:xfrm>
              <a:off x="7211637" y="2643016"/>
              <a:ext cx="786645" cy="307777"/>
            </a:xfrm>
            <a:prstGeom prst="rect">
              <a:avLst/>
            </a:prstGeom>
            <a:noFill/>
          </p:spPr>
          <p:txBody>
            <a:bodyPr wrap="square" rtlCol="0">
              <a:spAutoFit/>
            </a:bodyPr>
            <a:lstStyle/>
            <a:p>
              <a:pPr algn="ctr" defTabSz="685800"/>
              <a:r>
                <a:rPr lang="de" sz="700" b="1">
                  <a:solidFill>
                    <a:srgbClr val="23004C"/>
                  </a:solidFill>
                  <a:latin typeface="Verdana"/>
                  <a:ea typeface="Verdana"/>
                  <a:cs typeface="Verdana"/>
                </a:rPr>
                <a:t>Diagnose Stadium 3*</a:t>
              </a:r>
            </a:p>
          </p:txBody>
        </p:sp>
        <p:cxnSp>
          <p:nvCxnSpPr>
            <p:cNvPr id="28" name="Straight Arrow Connector 115">
              <a:extLst>
                <a:ext uri="{FF2B5EF4-FFF2-40B4-BE49-F238E27FC236}">
                  <a16:creationId xmlns:a16="http://schemas.microsoft.com/office/drawing/2014/main" id="{6122F505-3511-3876-8C97-6C6BAEEE8FE3}"/>
                </a:ext>
              </a:extLst>
            </p:cNvPr>
            <p:cNvCxnSpPr/>
            <p:nvPr/>
          </p:nvCxnSpPr>
          <p:spPr>
            <a:xfrm>
              <a:off x="6463524" y="3069123"/>
              <a:ext cx="171946" cy="2955"/>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29" name="Flowchart: Decision 11">
              <a:extLst>
                <a:ext uri="{FF2B5EF4-FFF2-40B4-BE49-F238E27FC236}">
                  <a16:creationId xmlns:a16="http://schemas.microsoft.com/office/drawing/2014/main" id="{E113B188-1D84-6619-724D-49F55BE22BF7}"/>
                </a:ext>
              </a:extLst>
            </p:cNvPr>
            <p:cNvSpPr>
              <a:spLocks noChangeAspect="1"/>
            </p:cNvSpPr>
            <p:nvPr/>
          </p:nvSpPr>
          <p:spPr>
            <a:xfrm>
              <a:off x="6627745" y="2806634"/>
              <a:ext cx="920459" cy="543840"/>
            </a:xfrm>
            <a:prstGeom prst="flowChartDecisi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700">
                <a:solidFill>
                  <a:prstClr val="white"/>
                </a:solidFill>
                <a:latin typeface="Verdana"/>
                <a:ea typeface="Verdana"/>
                <a:cs typeface="Arial"/>
              </a:endParaRPr>
            </a:p>
          </p:txBody>
        </p:sp>
        <p:sp>
          <p:nvSpPr>
            <p:cNvPr id="30" name="TextBox 117">
              <a:extLst>
                <a:ext uri="{FF2B5EF4-FFF2-40B4-BE49-F238E27FC236}">
                  <a16:creationId xmlns:a16="http://schemas.microsoft.com/office/drawing/2014/main" id="{065D64C9-D5FF-FC06-E8CC-AC3EC95D69C4}"/>
                </a:ext>
              </a:extLst>
            </p:cNvPr>
            <p:cNvSpPr txBox="1"/>
            <p:nvPr/>
          </p:nvSpPr>
          <p:spPr>
            <a:xfrm>
              <a:off x="6736391" y="2982081"/>
              <a:ext cx="724635" cy="286232"/>
            </a:xfrm>
            <a:prstGeom prst="rect">
              <a:avLst/>
            </a:prstGeom>
            <a:noFill/>
          </p:spPr>
          <p:txBody>
            <a:bodyPr wrap="square" lIns="0" rIns="0" rtlCol="0">
              <a:spAutoFit/>
            </a:bodyPr>
            <a:lstStyle/>
            <a:p>
              <a:pPr algn="ctr" defTabSz="685800">
                <a:lnSpc>
                  <a:spcPct val="90000"/>
                </a:lnSpc>
              </a:pPr>
              <a:r>
                <a:rPr lang="de" sz="700" b="1">
                  <a:solidFill>
                    <a:srgbClr val="000000"/>
                  </a:solidFill>
                  <a:latin typeface="Verdana"/>
                  <a:ea typeface="Verdana"/>
                  <a:cs typeface="Verdana"/>
                </a:rPr>
                <a:t>Glykämischer Status</a:t>
              </a:r>
            </a:p>
          </p:txBody>
        </p:sp>
        <p:cxnSp>
          <p:nvCxnSpPr>
            <p:cNvPr id="31" name="Straight Arrow Connector 113">
              <a:extLst>
                <a:ext uri="{FF2B5EF4-FFF2-40B4-BE49-F238E27FC236}">
                  <a16:creationId xmlns:a16="http://schemas.microsoft.com/office/drawing/2014/main" id="{0DA1AF90-49B3-ECA8-6DF3-CF4AA6497C44}"/>
                </a:ext>
              </a:extLst>
            </p:cNvPr>
            <p:cNvCxnSpPr/>
            <p:nvPr/>
          </p:nvCxnSpPr>
          <p:spPr>
            <a:xfrm>
              <a:off x="5415805" y="3076497"/>
              <a:ext cx="330707" cy="0"/>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2" name="Straight Arrow Connector 100">
              <a:extLst>
                <a:ext uri="{FF2B5EF4-FFF2-40B4-BE49-F238E27FC236}">
                  <a16:creationId xmlns:a16="http://schemas.microsoft.com/office/drawing/2014/main" id="{57916858-129D-BDE1-3BD2-F4C9B744D661}"/>
                </a:ext>
              </a:extLst>
            </p:cNvPr>
            <p:cNvCxnSpPr/>
            <p:nvPr/>
          </p:nvCxnSpPr>
          <p:spPr>
            <a:xfrm>
              <a:off x="4387104" y="3076497"/>
              <a:ext cx="330707" cy="0"/>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33" name="Straight Arrow Connector 93">
              <a:extLst>
                <a:ext uri="{FF2B5EF4-FFF2-40B4-BE49-F238E27FC236}">
                  <a16:creationId xmlns:a16="http://schemas.microsoft.com/office/drawing/2014/main" id="{B06BB462-E852-11D8-7543-A26B38A13A28}"/>
                </a:ext>
              </a:extLst>
            </p:cNvPr>
            <p:cNvCxnSpPr/>
            <p:nvPr/>
          </p:nvCxnSpPr>
          <p:spPr>
            <a:xfrm>
              <a:off x="3519141" y="3076497"/>
              <a:ext cx="171946" cy="2955"/>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4" name="Flowchart: Decision 11">
              <a:extLst>
                <a:ext uri="{FF2B5EF4-FFF2-40B4-BE49-F238E27FC236}">
                  <a16:creationId xmlns:a16="http://schemas.microsoft.com/office/drawing/2014/main" id="{C64D18F2-A314-8805-2854-B30F70592743}"/>
                </a:ext>
              </a:extLst>
            </p:cNvPr>
            <p:cNvSpPr>
              <a:spLocks noChangeAspect="1"/>
            </p:cNvSpPr>
            <p:nvPr/>
          </p:nvSpPr>
          <p:spPr>
            <a:xfrm>
              <a:off x="3675411" y="2802140"/>
              <a:ext cx="834547" cy="554513"/>
            </a:xfrm>
            <a:prstGeom prst="flowChartDecisi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700">
                <a:solidFill>
                  <a:prstClr val="white"/>
                </a:solidFill>
                <a:latin typeface="Verdana"/>
                <a:ea typeface="Verdana"/>
                <a:cs typeface="Arial"/>
              </a:endParaRPr>
            </a:p>
          </p:txBody>
        </p:sp>
        <p:sp>
          <p:nvSpPr>
            <p:cNvPr id="35" name="TextBox 95">
              <a:extLst>
                <a:ext uri="{FF2B5EF4-FFF2-40B4-BE49-F238E27FC236}">
                  <a16:creationId xmlns:a16="http://schemas.microsoft.com/office/drawing/2014/main" id="{93AA84AF-34F7-4067-7F4E-B777604F4387}"/>
                </a:ext>
              </a:extLst>
            </p:cNvPr>
            <p:cNvSpPr txBox="1"/>
            <p:nvPr/>
          </p:nvSpPr>
          <p:spPr>
            <a:xfrm>
              <a:off x="3690535" y="2993824"/>
              <a:ext cx="814493" cy="196208"/>
            </a:xfrm>
            <a:prstGeom prst="rect">
              <a:avLst/>
            </a:prstGeom>
            <a:noFill/>
          </p:spPr>
          <p:txBody>
            <a:bodyPr wrap="square" lIns="0" rIns="0" rtlCol="0">
              <a:spAutoFit/>
            </a:bodyPr>
            <a:lstStyle/>
            <a:p>
              <a:pPr algn="ctr" defTabSz="685800">
                <a:lnSpc>
                  <a:spcPct val="90000"/>
                </a:lnSpc>
              </a:pPr>
              <a:r>
                <a:rPr lang="de" sz="700" b="1">
                  <a:solidFill>
                    <a:srgbClr val="000000"/>
                  </a:solidFill>
                  <a:latin typeface="Verdana"/>
                  <a:ea typeface="Verdana"/>
                  <a:cs typeface="Verdana"/>
                </a:rPr>
                <a:t>&gt; 1 T1D-IAk?</a:t>
              </a:r>
            </a:p>
          </p:txBody>
        </p:sp>
        <p:cxnSp>
          <p:nvCxnSpPr>
            <p:cNvPr id="36" name="Straight Arrow Connector 89">
              <a:extLst>
                <a:ext uri="{FF2B5EF4-FFF2-40B4-BE49-F238E27FC236}">
                  <a16:creationId xmlns:a16="http://schemas.microsoft.com/office/drawing/2014/main" id="{1C2BA638-F88A-E9FF-6968-E95BD78A780D}"/>
                </a:ext>
              </a:extLst>
            </p:cNvPr>
            <p:cNvCxnSpPr/>
            <p:nvPr/>
          </p:nvCxnSpPr>
          <p:spPr>
            <a:xfrm flipH="1">
              <a:off x="1984189" y="3286063"/>
              <a:ext cx="0" cy="443189"/>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7" name="Flowchart: Process 12">
              <a:extLst>
                <a:ext uri="{FF2B5EF4-FFF2-40B4-BE49-F238E27FC236}">
                  <a16:creationId xmlns:a16="http://schemas.microsoft.com/office/drawing/2014/main" id="{ADEFB612-DEA5-4FA6-32BD-D3B9C8E6D22D}"/>
                </a:ext>
              </a:extLst>
            </p:cNvPr>
            <p:cNvSpPr/>
            <p:nvPr/>
          </p:nvSpPr>
          <p:spPr>
            <a:xfrm>
              <a:off x="2573855" y="2519285"/>
              <a:ext cx="1021794" cy="1106391"/>
            </a:xfrm>
            <a:prstGeom prst="flowChartProcess">
              <a:avLst/>
            </a:prstGeom>
            <a:solidFill>
              <a:srgbClr val="400C7F"/>
            </a:solidFill>
            <a:ln>
              <a:noFill/>
            </a:ln>
          </p:spPr>
          <p:style>
            <a:lnRef idx="2">
              <a:schemeClr val="accent1">
                <a:shade val="50000"/>
              </a:schemeClr>
            </a:lnRef>
            <a:fillRef idx="1">
              <a:schemeClr val="accent1"/>
            </a:fillRef>
            <a:effectRef idx="0">
              <a:schemeClr val="accent1"/>
            </a:effectRef>
            <a:fontRef idx="minor">
              <a:schemeClr val="lt1"/>
            </a:fontRef>
          </p:style>
          <p:txBody>
            <a:bodyPr lIns="34290" rIns="0" rtlCol="0" anchor="ctr"/>
            <a:lstStyle/>
            <a:p>
              <a:pPr marL="84535" indent="-84535" defTabSz="685800">
                <a:buClr>
                  <a:prstClr val="white"/>
                </a:buClr>
                <a:buFont typeface="Arial" panose="020B0604020202020204" pitchFamily="34" charset="0"/>
                <a:buChar char="•"/>
              </a:pPr>
              <a:r>
                <a:rPr lang="de" sz="700">
                  <a:solidFill>
                    <a:srgbClr val="FFFFFF"/>
                  </a:solidFill>
                  <a:latin typeface="Verdana"/>
                  <a:ea typeface="Verdana"/>
                  <a:cs typeface="Verdana"/>
                </a:rPr>
                <a:t>Regelmäßige IAk-Nachuntersuchung/metabolische Überwachung</a:t>
              </a:r>
            </a:p>
            <a:p>
              <a:pPr marL="84535" indent="-84535" defTabSz="685800">
                <a:buClr>
                  <a:prstClr val="white"/>
                </a:buClr>
                <a:buFont typeface="Arial" panose="020B0604020202020204" pitchFamily="34" charset="0"/>
                <a:buChar char="•"/>
              </a:pPr>
              <a:r>
                <a:rPr lang="de-DE" sz="700">
                  <a:solidFill>
                    <a:srgbClr val="FFFFFF"/>
                  </a:solidFill>
                  <a:latin typeface="Verdana"/>
                  <a:ea typeface="Verdana"/>
                  <a:cs typeface="Verdana"/>
                </a:rPr>
                <a:t>Schulung anbieten</a:t>
              </a:r>
            </a:p>
            <a:p>
              <a:pPr marL="84535" indent="-84535" defTabSz="685800">
                <a:buClr>
                  <a:prstClr val="white"/>
                </a:buClr>
                <a:buFont typeface="Arial" panose="020B0604020202020204" pitchFamily="34" charset="0"/>
                <a:buChar char="•"/>
              </a:pPr>
              <a:r>
                <a:rPr lang="de-DE" sz="700">
                  <a:solidFill>
                    <a:srgbClr val="FFFFFF"/>
                  </a:solidFill>
                  <a:latin typeface="Verdana"/>
                  <a:ea typeface="Verdana"/>
                  <a:cs typeface="Verdana"/>
                </a:rPr>
                <a:t>Psychosoziale Bewertung/Unter-stützung bereit-stellen</a:t>
              </a:r>
              <a:endParaRPr lang="de" sz="700">
                <a:solidFill>
                  <a:srgbClr val="FFFFFF"/>
                </a:solidFill>
                <a:latin typeface="Verdana"/>
                <a:ea typeface="Verdana"/>
                <a:cs typeface="Verdana"/>
              </a:endParaRPr>
            </a:p>
          </p:txBody>
        </p:sp>
        <p:cxnSp>
          <p:nvCxnSpPr>
            <p:cNvPr id="38" name="Straight Arrow Connector 86">
              <a:extLst>
                <a:ext uri="{FF2B5EF4-FFF2-40B4-BE49-F238E27FC236}">
                  <a16:creationId xmlns:a16="http://schemas.microsoft.com/office/drawing/2014/main" id="{F2059CA8-35C3-974F-7168-980906E35D00}"/>
                </a:ext>
              </a:extLst>
            </p:cNvPr>
            <p:cNvCxnSpPr>
              <a:cxnSpLocks/>
            </p:cNvCxnSpPr>
            <p:nvPr/>
          </p:nvCxnSpPr>
          <p:spPr>
            <a:xfrm>
              <a:off x="2258128" y="3070319"/>
              <a:ext cx="318178" cy="0"/>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39" name="Flowchart: Alternate Process 19">
              <a:extLst>
                <a:ext uri="{FF2B5EF4-FFF2-40B4-BE49-F238E27FC236}">
                  <a16:creationId xmlns:a16="http://schemas.microsoft.com/office/drawing/2014/main" id="{BDD53962-A0D6-DA46-5460-7BB2560CFD35}"/>
                </a:ext>
              </a:extLst>
            </p:cNvPr>
            <p:cNvSpPr/>
            <p:nvPr/>
          </p:nvSpPr>
          <p:spPr>
            <a:xfrm>
              <a:off x="1333638" y="3733100"/>
              <a:ext cx="1297710" cy="576480"/>
            </a:xfrm>
            <a:prstGeom prst="flowChartAlternateProcess">
              <a:avLst/>
            </a:prstGeom>
            <a:solidFill>
              <a:srgbClr val="5613A5"/>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457189">
                <a:lnSpc>
                  <a:spcPct val="90000"/>
                </a:lnSpc>
              </a:pPr>
              <a:r>
                <a:rPr lang="de" sz="700" b="1">
                  <a:solidFill>
                    <a:srgbClr val="FFFFFF"/>
                  </a:solidFill>
                  <a:latin typeface="Verdana"/>
                  <a:ea typeface="Verdana"/>
                  <a:cs typeface="Verdana"/>
                </a:rPr>
                <a:t>Verlassen: </a:t>
              </a:r>
              <a:r>
                <a:rPr lang="de-DE" sz="700">
                  <a:solidFill>
                    <a:srgbClr val="FFFFFF"/>
                  </a:solidFill>
                  <a:latin typeface="Verdana"/>
                  <a:ea typeface="Verdana"/>
                  <a:cs typeface="Verdana"/>
                </a:rPr>
                <a:t>Erneuter Test bei Bedarf basierend auf Symptomen, bei Verdacht oder nach lokalen Vorgaben</a:t>
              </a:r>
              <a:endParaRPr lang="de" sz="700">
                <a:solidFill>
                  <a:srgbClr val="FFFFFF"/>
                </a:solidFill>
                <a:latin typeface="Verdana"/>
                <a:ea typeface="Verdana"/>
                <a:cs typeface="Verdana"/>
              </a:endParaRPr>
            </a:p>
          </p:txBody>
        </p:sp>
        <p:sp>
          <p:nvSpPr>
            <p:cNvPr id="40" name="Flowchart: Decision 11">
              <a:extLst>
                <a:ext uri="{FF2B5EF4-FFF2-40B4-BE49-F238E27FC236}">
                  <a16:creationId xmlns:a16="http://schemas.microsoft.com/office/drawing/2014/main" id="{D087A835-6D05-80DB-7D32-DD1F99531324}"/>
                </a:ext>
              </a:extLst>
            </p:cNvPr>
            <p:cNvSpPr>
              <a:spLocks noChangeAspect="1"/>
            </p:cNvSpPr>
            <p:nvPr/>
          </p:nvSpPr>
          <p:spPr>
            <a:xfrm>
              <a:off x="1595797" y="2795962"/>
              <a:ext cx="791537" cy="559880"/>
            </a:xfrm>
            <a:prstGeom prst="flowChartDecisi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700">
                <a:solidFill>
                  <a:prstClr val="white"/>
                </a:solidFill>
                <a:latin typeface="Verdana"/>
                <a:ea typeface="Verdana"/>
                <a:cs typeface="Arial"/>
              </a:endParaRPr>
            </a:p>
          </p:txBody>
        </p:sp>
        <p:sp>
          <p:nvSpPr>
            <p:cNvPr id="41" name="TextBox 22">
              <a:extLst>
                <a:ext uri="{FF2B5EF4-FFF2-40B4-BE49-F238E27FC236}">
                  <a16:creationId xmlns:a16="http://schemas.microsoft.com/office/drawing/2014/main" id="{DC3FBFCF-8F9B-5C92-F90E-5563780E9199}"/>
                </a:ext>
              </a:extLst>
            </p:cNvPr>
            <p:cNvSpPr txBox="1"/>
            <p:nvPr/>
          </p:nvSpPr>
          <p:spPr>
            <a:xfrm>
              <a:off x="1612523" y="2937191"/>
              <a:ext cx="747297" cy="286232"/>
            </a:xfrm>
            <a:prstGeom prst="rect">
              <a:avLst/>
            </a:prstGeom>
            <a:noFill/>
          </p:spPr>
          <p:txBody>
            <a:bodyPr wrap="square" lIns="0" rIns="0" rtlCol="0">
              <a:spAutoFit/>
            </a:bodyPr>
            <a:lstStyle/>
            <a:p>
              <a:pPr algn="ctr" defTabSz="685800">
                <a:lnSpc>
                  <a:spcPct val="90000"/>
                </a:lnSpc>
              </a:pPr>
              <a:r>
                <a:rPr lang="de" sz="700" b="1">
                  <a:solidFill>
                    <a:srgbClr val="000000"/>
                  </a:solidFill>
                  <a:latin typeface="Verdana"/>
                  <a:ea typeface="Verdana"/>
                  <a:cs typeface="Verdana"/>
                </a:rPr>
                <a:t>Persistie-rende IAk?</a:t>
              </a:r>
            </a:p>
          </p:txBody>
        </p:sp>
        <p:sp>
          <p:nvSpPr>
            <p:cNvPr id="42" name="Arrow: Right 4">
              <a:extLst>
                <a:ext uri="{FF2B5EF4-FFF2-40B4-BE49-F238E27FC236}">
                  <a16:creationId xmlns:a16="http://schemas.microsoft.com/office/drawing/2014/main" id="{1754D2F8-3299-1F9B-EFE8-1AFB43738727}"/>
                </a:ext>
              </a:extLst>
            </p:cNvPr>
            <p:cNvSpPr/>
            <p:nvPr/>
          </p:nvSpPr>
          <p:spPr>
            <a:xfrm>
              <a:off x="271670" y="1132090"/>
              <a:ext cx="8617583" cy="559160"/>
            </a:xfrm>
            <a:prstGeom prst="rightArrow">
              <a:avLst>
                <a:gd name="adj1" fmla="val 50000"/>
                <a:gd name="adj2" fmla="val 50000"/>
              </a:avLst>
            </a:prstGeom>
            <a:gradFill flip="none" rotWithShape="1">
              <a:gsLst>
                <a:gs pos="50000">
                  <a:schemeClr val="accent1"/>
                </a:gs>
                <a:gs pos="0">
                  <a:schemeClr val="accent2"/>
                </a:gs>
                <a:gs pos="87000">
                  <a:schemeClr val="accent4">
                    <a:lumMod val="50000"/>
                  </a:schemeClr>
                </a:gs>
              </a:gsLst>
              <a:lin ang="0" scaled="1"/>
            </a:gra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57189"/>
              <a:endParaRPr lang="en-US" sz="1400">
                <a:solidFill>
                  <a:prstClr val="white"/>
                </a:solidFill>
                <a:latin typeface="Verdana"/>
                <a:ea typeface="Verdana"/>
                <a:cs typeface="Arial"/>
              </a:endParaRPr>
            </a:p>
          </p:txBody>
        </p:sp>
        <p:sp>
          <p:nvSpPr>
            <p:cNvPr id="43" name="TextBox 5">
              <a:extLst>
                <a:ext uri="{FF2B5EF4-FFF2-40B4-BE49-F238E27FC236}">
                  <a16:creationId xmlns:a16="http://schemas.microsoft.com/office/drawing/2014/main" id="{9C26D1D5-A7BE-1E89-A362-CCD008C61915}"/>
                </a:ext>
              </a:extLst>
            </p:cNvPr>
            <p:cNvSpPr txBox="1"/>
            <p:nvPr/>
          </p:nvSpPr>
          <p:spPr>
            <a:xfrm>
              <a:off x="260819" y="929423"/>
              <a:ext cx="1714500" cy="338554"/>
            </a:xfrm>
            <a:prstGeom prst="rect">
              <a:avLst/>
            </a:prstGeom>
            <a:noFill/>
          </p:spPr>
          <p:txBody>
            <a:bodyPr wrap="square" rtlCol="0">
              <a:spAutoFit/>
            </a:bodyPr>
            <a:lstStyle/>
            <a:p>
              <a:pPr algn="ctr" defTabSz="457189"/>
              <a:r>
                <a:rPr lang="de" sz="800" b="1">
                  <a:solidFill>
                    <a:srgbClr val="7A00E6"/>
                  </a:solidFill>
                  <a:latin typeface="Verdana"/>
                  <a:ea typeface="Verdana"/>
                  <a:cs typeface="Verdana"/>
                </a:rPr>
                <a:t>Primärversorgung/</a:t>
              </a:r>
            </a:p>
            <a:p>
              <a:pPr algn="ctr" defTabSz="457189"/>
              <a:r>
                <a:rPr lang="de" sz="800" b="1">
                  <a:solidFill>
                    <a:srgbClr val="7A00E6"/>
                  </a:solidFill>
                  <a:latin typeface="Verdana"/>
                  <a:ea typeface="Verdana"/>
                  <a:cs typeface="Verdana"/>
                </a:rPr>
                <a:t>Hausarzt/Pädiater</a:t>
              </a:r>
            </a:p>
          </p:txBody>
        </p:sp>
        <p:sp>
          <p:nvSpPr>
            <p:cNvPr id="44" name="TextBox 6">
              <a:extLst>
                <a:ext uri="{FF2B5EF4-FFF2-40B4-BE49-F238E27FC236}">
                  <a16:creationId xmlns:a16="http://schemas.microsoft.com/office/drawing/2014/main" id="{38AEBDA5-C69F-F9A0-E341-958197B928BC}"/>
                </a:ext>
              </a:extLst>
            </p:cNvPr>
            <p:cNvSpPr txBox="1"/>
            <p:nvPr/>
          </p:nvSpPr>
          <p:spPr>
            <a:xfrm>
              <a:off x="6580088" y="800918"/>
              <a:ext cx="1947067" cy="461665"/>
            </a:xfrm>
            <a:prstGeom prst="rect">
              <a:avLst/>
            </a:prstGeom>
            <a:noFill/>
          </p:spPr>
          <p:txBody>
            <a:bodyPr wrap="square" rtlCol="0">
              <a:spAutoFit/>
            </a:bodyPr>
            <a:lstStyle/>
            <a:p>
              <a:pPr algn="ctr" defTabSz="457189"/>
              <a:r>
                <a:rPr lang="de" sz="800" b="1">
                  <a:solidFill>
                    <a:srgbClr val="217A3F"/>
                  </a:solidFill>
                  <a:latin typeface="Verdana"/>
                  <a:ea typeface="Verdana"/>
                  <a:cs typeface="Verdana"/>
                </a:rPr>
                <a:t>Pädiatrischer oder Erwachsenen-Endokrinologe/Diabetologe</a:t>
              </a:r>
            </a:p>
          </p:txBody>
        </p:sp>
        <p:sp>
          <p:nvSpPr>
            <p:cNvPr id="45" name="TextBox 7">
              <a:extLst>
                <a:ext uri="{FF2B5EF4-FFF2-40B4-BE49-F238E27FC236}">
                  <a16:creationId xmlns:a16="http://schemas.microsoft.com/office/drawing/2014/main" id="{C8E8F42E-7ACD-2C14-D1D7-76C7997B7642}"/>
                </a:ext>
              </a:extLst>
            </p:cNvPr>
            <p:cNvSpPr txBox="1"/>
            <p:nvPr/>
          </p:nvSpPr>
          <p:spPr>
            <a:xfrm>
              <a:off x="3048660" y="929367"/>
              <a:ext cx="3211851" cy="338554"/>
            </a:xfrm>
            <a:prstGeom prst="rect">
              <a:avLst/>
            </a:prstGeom>
            <a:noFill/>
          </p:spPr>
          <p:txBody>
            <a:bodyPr wrap="square" rtlCol="0">
              <a:spAutoFit/>
            </a:bodyPr>
            <a:lstStyle/>
            <a:p>
              <a:pPr algn="ctr" defTabSz="457189"/>
              <a:r>
                <a:rPr lang="de" sz="800" b="1">
                  <a:solidFill>
                    <a:srgbClr val="23004C"/>
                  </a:solidFill>
                  <a:latin typeface="Verdana"/>
                  <a:ea typeface="Verdana"/>
                  <a:cs typeface="Verdana"/>
                </a:rPr>
                <a:t>Übergang zur spezialisierten</a:t>
              </a:r>
            </a:p>
            <a:p>
              <a:pPr algn="ctr" defTabSz="457189"/>
              <a:r>
                <a:rPr lang="de" sz="800" b="1">
                  <a:solidFill>
                    <a:srgbClr val="23004C"/>
                  </a:solidFill>
                  <a:latin typeface="Verdana"/>
                  <a:ea typeface="Verdana"/>
                  <a:cs typeface="Verdana"/>
                </a:rPr>
                <a:t>Diabetesversorgung</a:t>
              </a:r>
            </a:p>
          </p:txBody>
        </p:sp>
        <p:sp>
          <p:nvSpPr>
            <p:cNvPr id="46" name="Flowchart: Alternate Process 10">
              <a:extLst>
                <a:ext uri="{FF2B5EF4-FFF2-40B4-BE49-F238E27FC236}">
                  <a16:creationId xmlns:a16="http://schemas.microsoft.com/office/drawing/2014/main" id="{64D04F3F-9CD7-E210-5002-65C6E9DE9045}"/>
                </a:ext>
              </a:extLst>
            </p:cNvPr>
            <p:cNvSpPr/>
            <p:nvPr/>
          </p:nvSpPr>
          <p:spPr>
            <a:xfrm>
              <a:off x="271671" y="2826883"/>
              <a:ext cx="473445" cy="479888"/>
            </a:xfrm>
            <a:prstGeom prst="flowChartAlternateProcess">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457189">
                <a:lnSpc>
                  <a:spcPct val="90000"/>
                </a:lnSpc>
              </a:pPr>
              <a:r>
                <a:rPr lang="de" sz="700">
                  <a:solidFill>
                    <a:srgbClr val="FFFFFF"/>
                  </a:solidFill>
                  <a:latin typeface="Verdana"/>
                  <a:ea typeface="Verdana"/>
                  <a:cs typeface="Verdana"/>
                </a:rPr>
                <a:t>Positiver </a:t>
              </a:r>
            </a:p>
            <a:p>
              <a:pPr algn="ctr" defTabSz="457189">
                <a:lnSpc>
                  <a:spcPct val="90000"/>
                </a:lnSpc>
              </a:pPr>
              <a:r>
                <a:rPr lang="de" sz="700">
                  <a:solidFill>
                    <a:srgbClr val="FFFFFF"/>
                  </a:solidFill>
                  <a:latin typeface="Verdana"/>
                  <a:ea typeface="Verdana"/>
                  <a:cs typeface="Verdana"/>
                </a:rPr>
                <a:t>IAk-Test</a:t>
              </a:r>
            </a:p>
          </p:txBody>
        </p:sp>
        <p:sp>
          <p:nvSpPr>
            <p:cNvPr id="47" name="TextBox 14">
              <a:extLst>
                <a:ext uri="{FF2B5EF4-FFF2-40B4-BE49-F238E27FC236}">
                  <a16:creationId xmlns:a16="http://schemas.microsoft.com/office/drawing/2014/main" id="{DAE0BAC5-7E36-223A-3C17-77C828BFDB9E}"/>
                </a:ext>
              </a:extLst>
            </p:cNvPr>
            <p:cNvSpPr txBox="1"/>
            <p:nvPr/>
          </p:nvSpPr>
          <p:spPr>
            <a:xfrm>
              <a:off x="1935983" y="3408168"/>
              <a:ext cx="413896" cy="200055"/>
            </a:xfrm>
            <a:prstGeom prst="rect">
              <a:avLst/>
            </a:prstGeom>
            <a:noFill/>
            <a:ln>
              <a:noFill/>
            </a:ln>
          </p:spPr>
          <p:txBody>
            <a:bodyPr wrap="none" rtlCol="0">
              <a:spAutoFit/>
            </a:bodyPr>
            <a:lstStyle/>
            <a:p>
              <a:pPr algn="r" defTabSz="685800"/>
              <a:r>
                <a:rPr lang="de" sz="700" b="1">
                  <a:solidFill>
                    <a:srgbClr val="23004C"/>
                  </a:solidFill>
                  <a:latin typeface="Verdana"/>
                  <a:ea typeface="Verdana"/>
                  <a:cs typeface="Verdana"/>
                </a:rPr>
                <a:t>Nein</a:t>
              </a:r>
            </a:p>
          </p:txBody>
        </p:sp>
        <p:sp>
          <p:nvSpPr>
            <p:cNvPr id="48" name="TextBox 23">
              <a:extLst>
                <a:ext uri="{FF2B5EF4-FFF2-40B4-BE49-F238E27FC236}">
                  <a16:creationId xmlns:a16="http://schemas.microsoft.com/office/drawing/2014/main" id="{1C17758D-164B-CD9B-D657-D185862195B1}"/>
                </a:ext>
              </a:extLst>
            </p:cNvPr>
            <p:cNvSpPr txBox="1"/>
            <p:nvPr/>
          </p:nvSpPr>
          <p:spPr>
            <a:xfrm>
              <a:off x="4227855" y="2888535"/>
              <a:ext cx="724636" cy="207749"/>
            </a:xfrm>
            <a:prstGeom prst="rect">
              <a:avLst/>
            </a:prstGeom>
            <a:noFill/>
          </p:spPr>
          <p:txBody>
            <a:bodyPr wrap="square" rtlCol="0">
              <a:spAutoFit/>
            </a:bodyPr>
            <a:lstStyle/>
            <a:p>
              <a:pPr algn="ctr" defTabSz="685800"/>
              <a:r>
                <a:rPr lang="de" sz="700" b="1">
                  <a:solidFill>
                    <a:srgbClr val="23004C"/>
                  </a:solidFill>
                  <a:latin typeface="Verdana"/>
                  <a:ea typeface="Verdana"/>
                  <a:cs typeface="Verdana"/>
                </a:rPr>
                <a:t>Ja</a:t>
              </a:r>
            </a:p>
          </p:txBody>
        </p:sp>
        <p:cxnSp>
          <p:nvCxnSpPr>
            <p:cNvPr id="49" name="Connector: Elbow 67">
              <a:extLst>
                <a:ext uri="{FF2B5EF4-FFF2-40B4-BE49-F238E27FC236}">
                  <a16:creationId xmlns:a16="http://schemas.microsoft.com/office/drawing/2014/main" id="{E6F0E388-FEC0-E83E-AB4D-0128EB0F14B4}"/>
                </a:ext>
              </a:extLst>
            </p:cNvPr>
            <p:cNvCxnSpPr>
              <a:cxnSpLocks/>
              <a:stCxn id="34" idx="2"/>
              <a:endCxn id="39" idx="3"/>
            </p:cNvCxnSpPr>
            <p:nvPr/>
          </p:nvCxnSpPr>
          <p:spPr>
            <a:xfrm rot="5400000">
              <a:off x="3029672" y="2958329"/>
              <a:ext cx="664688" cy="1461336"/>
            </a:xfrm>
            <a:prstGeom prst="bentConnector2">
              <a:avLst/>
            </a:prstGeom>
            <a:ln w="28575">
              <a:solidFill>
                <a:schemeClr val="bg1">
                  <a:lumMod val="50000"/>
                </a:schemeClr>
              </a:solidFill>
              <a:prstDash val="sysDash"/>
              <a:tailEnd type="triangle"/>
            </a:ln>
          </p:spPr>
          <p:style>
            <a:lnRef idx="1">
              <a:schemeClr val="accent1"/>
            </a:lnRef>
            <a:fillRef idx="0">
              <a:schemeClr val="accent1"/>
            </a:fillRef>
            <a:effectRef idx="0">
              <a:schemeClr val="accent1"/>
            </a:effectRef>
            <a:fontRef idx="minor">
              <a:schemeClr val="tx1"/>
            </a:fontRef>
          </p:style>
        </p:cxnSp>
        <p:sp>
          <p:nvSpPr>
            <p:cNvPr id="50" name="Flowchart: Alternate Process 86">
              <a:extLst>
                <a:ext uri="{FF2B5EF4-FFF2-40B4-BE49-F238E27FC236}">
                  <a16:creationId xmlns:a16="http://schemas.microsoft.com/office/drawing/2014/main" id="{FE76237F-3E30-AC4B-C448-89A3D4BD0C37}"/>
                </a:ext>
              </a:extLst>
            </p:cNvPr>
            <p:cNvSpPr/>
            <p:nvPr/>
          </p:nvSpPr>
          <p:spPr>
            <a:xfrm>
              <a:off x="4723992" y="2838010"/>
              <a:ext cx="832927" cy="479888"/>
            </a:xfrm>
            <a:prstGeom prst="flowChartAlternateProcess">
              <a:avLst/>
            </a:prstGeom>
            <a:solidFill>
              <a:srgbClr val="221F49"/>
            </a:solidFill>
            <a:ln>
              <a:no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defTabSz="457189"/>
              <a:r>
                <a:rPr lang="de" sz="700">
                  <a:solidFill>
                    <a:srgbClr val="FFFFFF"/>
                  </a:solidFill>
                  <a:latin typeface="Verdana"/>
                  <a:ea typeface="Verdana"/>
                  <a:cs typeface="Verdana"/>
                </a:rPr>
                <a:t>Präsympto-matischer T1D</a:t>
              </a:r>
            </a:p>
          </p:txBody>
        </p:sp>
        <p:cxnSp>
          <p:nvCxnSpPr>
            <p:cNvPr id="51" name="Connector: Elbow 89">
              <a:extLst>
                <a:ext uri="{FF2B5EF4-FFF2-40B4-BE49-F238E27FC236}">
                  <a16:creationId xmlns:a16="http://schemas.microsoft.com/office/drawing/2014/main" id="{116A50B9-6DA3-7185-2B59-2E876EB1B7F7}"/>
                </a:ext>
              </a:extLst>
            </p:cNvPr>
            <p:cNvCxnSpPr>
              <a:cxnSpLocks/>
              <a:stCxn id="34" idx="0"/>
              <a:endCxn id="37" idx="0"/>
            </p:cNvCxnSpPr>
            <p:nvPr/>
          </p:nvCxnSpPr>
          <p:spPr>
            <a:xfrm rot="16200000" flipV="1">
              <a:off x="3447290" y="2156746"/>
              <a:ext cx="282855" cy="1007933"/>
            </a:xfrm>
            <a:prstGeom prst="bentConnector3">
              <a:avLst>
                <a:gd name="adj1" fmla="val 160614"/>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52" name="TextBox 35">
              <a:extLst>
                <a:ext uri="{FF2B5EF4-FFF2-40B4-BE49-F238E27FC236}">
                  <a16:creationId xmlns:a16="http://schemas.microsoft.com/office/drawing/2014/main" id="{18C80AF8-2C00-450E-CBE1-27BC1AA35A54}"/>
                </a:ext>
              </a:extLst>
            </p:cNvPr>
            <p:cNvSpPr txBox="1"/>
            <p:nvPr/>
          </p:nvSpPr>
          <p:spPr>
            <a:xfrm>
              <a:off x="3395261" y="2167036"/>
              <a:ext cx="478016" cy="200055"/>
            </a:xfrm>
            <a:prstGeom prst="rect">
              <a:avLst/>
            </a:prstGeom>
            <a:noFill/>
          </p:spPr>
          <p:txBody>
            <a:bodyPr wrap="none" rtlCol="0">
              <a:spAutoFit/>
            </a:bodyPr>
            <a:lstStyle/>
            <a:p>
              <a:pPr defTabSz="685800"/>
              <a:r>
                <a:rPr lang="de" sz="700" b="1">
                  <a:solidFill>
                    <a:srgbClr val="23004C"/>
                  </a:solidFill>
                  <a:latin typeface="Verdana"/>
                  <a:ea typeface="Verdana"/>
                  <a:cs typeface="Verdana"/>
                </a:rPr>
                <a:t>Nein*</a:t>
              </a:r>
            </a:p>
          </p:txBody>
        </p:sp>
        <p:sp>
          <p:nvSpPr>
            <p:cNvPr id="53" name="TextBox 36">
              <a:extLst>
                <a:ext uri="{FF2B5EF4-FFF2-40B4-BE49-F238E27FC236}">
                  <a16:creationId xmlns:a16="http://schemas.microsoft.com/office/drawing/2014/main" id="{88555C15-B8F6-AC69-592C-50718FD2A31B}"/>
                </a:ext>
              </a:extLst>
            </p:cNvPr>
            <p:cNvSpPr txBox="1"/>
            <p:nvPr/>
          </p:nvSpPr>
          <p:spPr>
            <a:xfrm>
              <a:off x="3219293" y="1904870"/>
              <a:ext cx="897348" cy="207749"/>
            </a:xfrm>
            <a:prstGeom prst="rect">
              <a:avLst/>
            </a:prstGeom>
            <a:noFill/>
          </p:spPr>
          <p:txBody>
            <a:bodyPr wrap="square" rtlCol="0">
              <a:spAutoFit/>
            </a:bodyPr>
            <a:lstStyle/>
            <a:p>
              <a:pPr algn="ctr" defTabSz="685800"/>
              <a:r>
                <a:rPr lang="de" sz="700" b="1">
                  <a:solidFill>
                    <a:srgbClr val="23004C"/>
                  </a:solidFill>
                  <a:latin typeface="Verdana"/>
                  <a:ea typeface="Verdana"/>
                  <a:cs typeface="Verdana"/>
                </a:rPr>
                <a:t>≥ 2 positiv</a:t>
              </a:r>
            </a:p>
          </p:txBody>
        </p:sp>
        <p:sp>
          <p:nvSpPr>
            <p:cNvPr id="54" name="TextBox 37">
              <a:extLst>
                <a:ext uri="{FF2B5EF4-FFF2-40B4-BE49-F238E27FC236}">
                  <a16:creationId xmlns:a16="http://schemas.microsoft.com/office/drawing/2014/main" id="{B44C1744-678B-056A-15EB-5ECBA1CC31C8}"/>
                </a:ext>
              </a:extLst>
            </p:cNvPr>
            <p:cNvSpPr txBox="1"/>
            <p:nvPr/>
          </p:nvSpPr>
          <p:spPr>
            <a:xfrm>
              <a:off x="2778344" y="4034976"/>
              <a:ext cx="1219239" cy="307777"/>
            </a:xfrm>
            <a:prstGeom prst="rect">
              <a:avLst/>
            </a:prstGeom>
            <a:noFill/>
          </p:spPr>
          <p:txBody>
            <a:bodyPr wrap="square" rtlCol="0">
              <a:spAutoFit/>
            </a:bodyPr>
            <a:lstStyle/>
            <a:p>
              <a:pPr algn="ctr" defTabSz="685800"/>
              <a:r>
                <a:rPr lang="de" sz="700" b="1">
                  <a:solidFill>
                    <a:srgbClr val="23004C"/>
                  </a:solidFill>
                  <a:latin typeface="Verdana"/>
                  <a:ea typeface="Verdana"/>
                  <a:cs typeface="Verdana"/>
                </a:rPr>
                <a:t>Stabil singulär IAk+ im Laufe der Zeit*</a:t>
              </a:r>
            </a:p>
          </p:txBody>
        </p:sp>
        <p:sp>
          <p:nvSpPr>
            <p:cNvPr id="57" name="Flowchart: Alternate Process 120">
              <a:extLst>
                <a:ext uri="{FF2B5EF4-FFF2-40B4-BE49-F238E27FC236}">
                  <a16:creationId xmlns:a16="http://schemas.microsoft.com/office/drawing/2014/main" id="{1BA04C49-344C-1125-CAFA-8374E8DEAA84}"/>
                </a:ext>
              </a:extLst>
            </p:cNvPr>
            <p:cNvSpPr/>
            <p:nvPr/>
          </p:nvSpPr>
          <p:spPr>
            <a:xfrm>
              <a:off x="5352118" y="3794344"/>
              <a:ext cx="2051105" cy="626274"/>
            </a:xfrm>
            <a:prstGeom prst="roundRect">
              <a:avLst>
                <a:gd name="adj" fmla="val 9723"/>
              </a:avLst>
            </a:prstGeom>
            <a:solidFill>
              <a:srgbClr val="214B44"/>
            </a:solidFill>
            <a:ln>
              <a:noFill/>
            </a:ln>
          </p:spPr>
          <p:style>
            <a:lnRef idx="2">
              <a:schemeClr val="accent1">
                <a:shade val="50000"/>
              </a:schemeClr>
            </a:lnRef>
            <a:fillRef idx="1">
              <a:schemeClr val="accent1"/>
            </a:fillRef>
            <a:effectRef idx="0">
              <a:schemeClr val="accent1"/>
            </a:effectRef>
            <a:fontRef idx="minor">
              <a:schemeClr val="lt1"/>
            </a:fontRef>
          </p:style>
          <p:txBody>
            <a:bodyPr lIns="34290" rIns="0" rtlCol="0" anchor="ctr"/>
            <a:lstStyle/>
            <a:p>
              <a:pPr marL="84535" indent="-84535" defTabSz="685800">
                <a:buFont typeface="Arial" panose="020B0604020202020204" pitchFamily="34" charset="0"/>
                <a:buChar char="•"/>
              </a:pPr>
              <a:r>
                <a:rPr lang="de" sz="700">
                  <a:solidFill>
                    <a:srgbClr val="FFFFFF"/>
                  </a:solidFill>
                  <a:latin typeface="Verdana"/>
                  <a:ea typeface="Verdana"/>
                  <a:cs typeface="Verdana"/>
                </a:rPr>
                <a:t>Schulung anbieten</a:t>
              </a:r>
            </a:p>
            <a:p>
              <a:pPr marL="84535" indent="-84535" defTabSz="685800">
                <a:buFont typeface="Arial" panose="020B0604020202020204" pitchFamily="34" charset="0"/>
                <a:buChar char="•"/>
              </a:pPr>
              <a:r>
                <a:rPr lang="de-DE" sz="700">
                  <a:solidFill>
                    <a:srgbClr val="FFFFFF"/>
                  </a:solidFill>
                  <a:latin typeface="Verdana"/>
                  <a:ea typeface="Verdana"/>
                  <a:cs typeface="Verdana"/>
                </a:rPr>
                <a:t>P</a:t>
              </a:r>
              <a:r>
                <a:rPr lang="de" sz="700">
                  <a:solidFill>
                    <a:srgbClr val="FFFFFF"/>
                  </a:solidFill>
                  <a:latin typeface="Verdana"/>
                  <a:ea typeface="Verdana"/>
                  <a:cs typeface="Verdana"/>
                </a:rPr>
                <a:t>sychosoziale Bewertung/Unterstützung bereitstellen</a:t>
              </a:r>
            </a:p>
            <a:p>
              <a:pPr marL="84535" indent="-84535" defTabSz="685800">
                <a:buFont typeface="Arial" panose="020B0604020202020204" pitchFamily="34" charset="0"/>
                <a:buChar char="•"/>
              </a:pPr>
              <a:r>
                <a:rPr lang="de" sz="700">
                  <a:solidFill>
                    <a:srgbClr val="FFFFFF"/>
                  </a:solidFill>
                  <a:latin typeface="Verdana"/>
                  <a:ea typeface="Verdana"/>
                  <a:cs typeface="Verdana"/>
                </a:rPr>
                <a:t>Angebot zur Teilnahme an geeigneten Studien </a:t>
              </a:r>
            </a:p>
          </p:txBody>
        </p:sp>
        <p:sp>
          <p:nvSpPr>
            <p:cNvPr id="58" name="Flowchart: Alternate Process 166">
              <a:extLst>
                <a:ext uri="{FF2B5EF4-FFF2-40B4-BE49-F238E27FC236}">
                  <a16:creationId xmlns:a16="http://schemas.microsoft.com/office/drawing/2014/main" id="{082B4AEE-0669-4A82-21CC-8ED8D103F7B0}"/>
                </a:ext>
              </a:extLst>
            </p:cNvPr>
            <p:cNvSpPr/>
            <p:nvPr/>
          </p:nvSpPr>
          <p:spPr>
            <a:xfrm>
              <a:off x="7601361" y="1829511"/>
              <a:ext cx="1287892" cy="543954"/>
            </a:xfrm>
            <a:prstGeom prst="roundRect">
              <a:avLst>
                <a:gd name="adj" fmla="val 13165"/>
              </a:avLst>
            </a:prstGeom>
            <a:solidFill>
              <a:srgbClr val="217B3F"/>
            </a:solidFill>
            <a:ln>
              <a:noFill/>
            </a:ln>
          </p:spPr>
          <p:style>
            <a:lnRef idx="2">
              <a:schemeClr val="accent1">
                <a:shade val="50000"/>
              </a:schemeClr>
            </a:lnRef>
            <a:fillRef idx="1">
              <a:schemeClr val="accent1"/>
            </a:fillRef>
            <a:effectRef idx="0">
              <a:schemeClr val="accent1"/>
            </a:effectRef>
            <a:fontRef idx="minor">
              <a:schemeClr val="lt1"/>
            </a:fontRef>
          </p:style>
          <p:txBody>
            <a:bodyPr lIns="34290" rIns="0" rtlCol="0" anchor="ctr"/>
            <a:lstStyle/>
            <a:p>
              <a:pPr marL="84535" indent="-84535" defTabSz="457189">
                <a:buFont typeface="Arial" panose="020B0604020202020204" pitchFamily="34" charset="0"/>
                <a:buChar char="•"/>
              </a:pPr>
              <a:r>
                <a:rPr lang="de" sz="700">
                  <a:solidFill>
                    <a:srgbClr val="FFFFFF"/>
                  </a:solidFill>
                  <a:latin typeface="Verdana"/>
                  <a:ea typeface="Verdana"/>
                  <a:cs typeface="Verdana"/>
                </a:rPr>
                <a:t>Beginn der Insulin-therapie</a:t>
              </a:r>
            </a:p>
            <a:p>
              <a:pPr marL="84535" indent="-84535" defTabSz="457189">
                <a:buFont typeface="Arial" panose="020B0604020202020204" pitchFamily="34" charset="0"/>
                <a:buChar char="•"/>
              </a:pPr>
              <a:r>
                <a:rPr lang="de" sz="700">
                  <a:solidFill>
                    <a:srgbClr val="FFFFFF"/>
                  </a:solidFill>
                  <a:latin typeface="Verdana"/>
                  <a:ea typeface="Verdana"/>
                  <a:cs typeface="Verdana"/>
                </a:rPr>
                <a:t>Übliche T1D-Schulung und -Management</a:t>
              </a:r>
            </a:p>
          </p:txBody>
        </p:sp>
        <p:cxnSp>
          <p:nvCxnSpPr>
            <p:cNvPr id="59" name="Connector: Elbow 89">
              <a:extLst>
                <a:ext uri="{FF2B5EF4-FFF2-40B4-BE49-F238E27FC236}">
                  <a16:creationId xmlns:a16="http://schemas.microsoft.com/office/drawing/2014/main" id="{423A0E08-D18C-F460-0CD4-AF06C6A5E9F5}"/>
                </a:ext>
              </a:extLst>
            </p:cNvPr>
            <p:cNvCxnSpPr>
              <a:cxnSpLocks/>
              <a:stCxn id="40" idx="0"/>
              <a:endCxn id="50" idx="0"/>
            </p:cNvCxnSpPr>
            <p:nvPr/>
          </p:nvCxnSpPr>
          <p:spPr>
            <a:xfrm rot="16200000" flipH="1">
              <a:off x="3544985" y="1242541"/>
              <a:ext cx="42050" cy="3148891"/>
            </a:xfrm>
            <a:prstGeom prst="bentConnector3">
              <a:avLst>
                <a:gd name="adj1" fmla="val -1686034"/>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68" name="Flowchart: Process 107">
              <a:extLst>
                <a:ext uri="{FF2B5EF4-FFF2-40B4-BE49-F238E27FC236}">
                  <a16:creationId xmlns:a16="http://schemas.microsoft.com/office/drawing/2014/main" id="{EB40CB24-5158-3374-7A6E-BC04010467CB}"/>
                </a:ext>
              </a:extLst>
            </p:cNvPr>
            <p:cNvSpPr/>
            <p:nvPr/>
          </p:nvSpPr>
          <p:spPr>
            <a:xfrm>
              <a:off x="5743795" y="2784488"/>
              <a:ext cx="743615" cy="596881"/>
            </a:xfrm>
            <a:prstGeom prst="flowChartProcess">
              <a:avLst/>
            </a:prstGeom>
            <a:solidFill>
              <a:srgbClr val="224145"/>
            </a:solidFill>
            <a:ln>
              <a:noFill/>
            </a:ln>
          </p:spPr>
          <p:style>
            <a:lnRef idx="2">
              <a:schemeClr val="accent1">
                <a:shade val="50000"/>
              </a:schemeClr>
            </a:lnRef>
            <a:fillRef idx="1">
              <a:schemeClr val="accent1"/>
            </a:fillRef>
            <a:effectRef idx="0">
              <a:schemeClr val="accent1"/>
            </a:effectRef>
            <a:fontRef idx="minor">
              <a:schemeClr val="lt1"/>
            </a:fontRef>
          </p:style>
          <p:txBody>
            <a:bodyPr lIns="34290" rIns="0" rtlCol="0" anchor="ctr"/>
            <a:lstStyle/>
            <a:p>
              <a:pPr defTabSz="457189">
                <a:spcBef>
                  <a:spcPct val="0"/>
                </a:spcBef>
                <a:spcAft>
                  <a:spcPct val="0"/>
                </a:spcAft>
                <a:buClr>
                  <a:prstClr val="white"/>
                </a:buClr>
                <a:defRPr/>
              </a:pPr>
              <a:r>
                <a:rPr lang="de" sz="700">
                  <a:solidFill>
                    <a:srgbClr val="FFFFFF"/>
                  </a:solidFill>
                  <a:latin typeface="Verdana"/>
                  <a:ea typeface="Verdana"/>
                  <a:cs typeface="Verdana"/>
                </a:rPr>
                <a:t>Metabolisches Monitoring</a:t>
              </a:r>
            </a:p>
            <a:p>
              <a:pPr marL="84535" indent="-84535" defTabSz="457189">
                <a:spcBef>
                  <a:spcPct val="0"/>
                </a:spcBef>
                <a:spcAft>
                  <a:spcPct val="0"/>
                </a:spcAft>
                <a:buClr>
                  <a:prstClr val="white"/>
                </a:buClr>
                <a:buFont typeface="Arial" panose="020B0604020202020204" pitchFamily="34" charset="0"/>
                <a:buChar char="•"/>
                <a:defRPr/>
              </a:pPr>
              <a:r>
                <a:rPr lang="de" sz="700">
                  <a:solidFill>
                    <a:srgbClr val="FFFFFF"/>
                  </a:solidFill>
                  <a:latin typeface="Verdana"/>
                  <a:ea typeface="Verdana"/>
                  <a:cs typeface="Verdana"/>
                </a:rPr>
                <a:t>Labor</a:t>
              </a:r>
            </a:p>
            <a:p>
              <a:pPr marL="84535" indent="-84535" defTabSz="457189">
                <a:spcBef>
                  <a:spcPct val="0"/>
                </a:spcBef>
                <a:spcAft>
                  <a:spcPct val="0"/>
                </a:spcAft>
                <a:buClr>
                  <a:prstClr val="white"/>
                </a:buClr>
                <a:buFont typeface="Arial" panose="020B0604020202020204" pitchFamily="34" charset="0"/>
                <a:buChar char="•"/>
                <a:defRPr/>
              </a:pPr>
              <a:r>
                <a:rPr lang="de" sz="700">
                  <a:solidFill>
                    <a:srgbClr val="FFFFFF"/>
                  </a:solidFill>
                  <a:latin typeface="Verdana"/>
                  <a:ea typeface="Verdana"/>
                  <a:cs typeface="Verdana"/>
                </a:rPr>
                <a:t>Zuhause</a:t>
              </a:r>
              <a:endParaRPr lang="en-US" sz="700">
                <a:solidFill>
                  <a:prstClr val="white"/>
                </a:solidFill>
                <a:latin typeface="Verdana"/>
                <a:ea typeface="Verdana"/>
                <a:cs typeface="Arial"/>
              </a:endParaRPr>
            </a:p>
          </p:txBody>
        </p:sp>
        <p:cxnSp>
          <p:nvCxnSpPr>
            <p:cNvPr id="69" name="Connector: Elbow 89">
              <a:extLst>
                <a:ext uri="{FF2B5EF4-FFF2-40B4-BE49-F238E27FC236}">
                  <a16:creationId xmlns:a16="http://schemas.microsoft.com/office/drawing/2014/main" id="{436B2A8B-0C0E-8488-9496-140B2ED05530}"/>
                </a:ext>
              </a:extLst>
            </p:cNvPr>
            <p:cNvCxnSpPr>
              <a:cxnSpLocks/>
              <a:stCxn id="29" idx="0"/>
              <a:endCxn id="68" idx="0"/>
            </p:cNvCxnSpPr>
            <p:nvPr/>
          </p:nvCxnSpPr>
          <p:spPr>
            <a:xfrm rot="16200000" flipV="1">
              <a:off x="6590716" y="2309375"/>
              <a:ext cx="22147" cy="972372"/>
            </a:xfrm>
            <a:prstGeom prst="bentConnector3">
              <a:avLst>
                <a:gd name="adj1" fmla="val 623915"/>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0" name="TextBox 119">
              <a:extLst>
                <a:ext uri="{FF2B5EF4-FFF2-40B4-BE49-F238E27FC236}">
                  <a16:creationId xmlns:a16="http://schemas.microsoft.com/office/drawing/2014/main" id="{A76935BE-EE16-A15F-461B-227BF0EAEB60}"/>
                </a:ext>
              </a:extLst>
            </p:cNvPr>
            <p:cNvSpPr txBox="1"/>
            <p:nvPr/>
          </p:nvSpPr>
          <p:spPr>
            <a:xfrm>
              <a:off x="5690800" y="2257382"/>
              <a:ext cx="1390124" cy="400110"/>
            </a:xfrm>
            <a:prstGeom prst="rect">
              <a:avLst/>
            </a:prstGeom>
            <a:noFill/>
          </p:spPr>
          <p:txBody>
            <a:bodyPr wrap="none" rtlCol="0">
              <a:spAutoFit/>
            </a:bodyPr>
            <a:lstStyle/>
            <a:p>
              <a:pPr algn="r" defTabSz="685800"/>
              <a:r>
                <a:rPr lang="de" sz="700" b="1">
                  <a:solidFill>
                    <a:srgbClr val="23004C"/>
                  </a:solidFill>
                  <a:latin typeface="Verdana"/>
                  <a:ea typeface="Verdana"/>
                  <a:cs typeface="Verdana"/>
                </a:rPr>
                <a:t>Dysglykämisch</a:t>
              </a:r>
            </a:p>
            <a:p>
              <a:pPr algn="r" defTabSz="685800"/>
              <a:r>
                <a:rPr lang="de" sz="700" b="1">
                  <a:solidFill>
                    <a:srgbClr val="23004C"/>
                  </a:solidFill>
                  <a:latin typeface="Verdana"/>
                  <a:ea typeface="Verdana"/>
                  <a:cs typeface="Verdana"/>
                </a:rPr>
                <a:t>Stadium 2</a:t>
              </a:r>
            </a:p>
            <a:p>
              <a:pPr algn="r" defTabSz="685800"/>
              <a:r>
                <a:rPr lang="de" sz="600">
                  <a:solidFill>
                    <a:srgbClr val="23004C"/>
                  </a:solidFill>
                  <a:latin typeface="Verdana"/>
                  <a:ea typeface="Verdana"/>
                  <a:cs typeface="Verdana"/>
                </a:rPr>
                <a:t>(Monitoringfrequenz erhöhen*)</a:t>
              </a:r>
            </a:p>
          </p:txBody>
        </p:sp>
        <p:cxnSp>
          <p:nvCxnSpPr>
            <p:cNvPr id="71" name="Connector: Elbow 89">
              <a:extLst>
                <a:ext uri="{FF2B5EF4-FFF2-40B4-BE49-F238E27FC236}">
                  <a16:creationId xmlns:a16="http://schemas.microsoft.com/office/drawing/2014/main" id="{14769613-AEB5-F88D-12F0-B72E836D2F10}"/>
                </a:ext>
              </a:extLst>
            </p:cNvPr>
            <p:cNvCxnSpPr>
              <a:cxnSpLocks/>
              <a:stCxn id="29" idx="2"/>
              <a:endCxn id="68" idx="2"/>
            </p:cNvCxnSpPr>
            <p:nvPr/>
          </p:nvCxnSpPr>
          <p:spPr>
            <a:xfrm rot="5400000">
              <a:off x="6586342" y="2879735"/>
              <a:ext cx="30894" cy="972372"/>
            </a:xfrm>
            <a:prstGeom prst="bentConnector3">
              <a:avLst>
                <a:gd name="adj1" fmla="val 475580"/>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sp>
          <p:nvSpPr>
            <p:cNvPr id="72" name="TextBox 123">
              <a:extLst>
                <a:ext uri="{FF2B5EF4-FFF2-40B4-BE49-F238E27FC236}">
                  <a16:creationId xmlns:a16="http://schemas.microsoft.com/office/drawing/2014/main" id="{ED58717E-E306-B067-6B74-F2EF9481EADA}"/>
                </a:ext>
              </a:extLst>
            </p:cNvPr>
            <p:cNvSpPr txBox="1"/>
            <p:nvPr/>
          </p:nvSpPr>
          <p:spPr>
            <a:xfrm>
              <a:off x="6320782" y="3487728"/>
              <a:ext cx="760143" cy="307777"/>
            </a:xfrm>
            <a:prstGeom prst="rect">
              <a:avLst/>
            </a:prstGeom>
            <a:noFill/>
          </p:spPr>
          <p:txBody>
            <a:bodyPr wrap="none" rtlCol="0">
              <a:spAutoFit/>
            </a:bodyPr>
            <a:lstStyle/>
            <a:p>
              <a:pPr algn="r" defTabSz="685800"/>
              <a:r>
                <a:rPr lang="de" sz="700" b="1">
                  <a:solidFill>
                    <a:srgbClr val="23004C"/>
                  </a:solidFill>
                  <a:latin typeface="Verdana"/>
                  <a:ea typeface="Verdana"/>
                  <a:cs typeface="Verdana"/>
                </a:rPr>
                <a:t>Normal</a:t>
              </a:r>
            </a:p>
            <a:p>
              <a:pPr algn="r" defTabSz="685800"/>
              <a:r>
                <a:rPr lang="de" sz="700" b="1">
                  <a:solidFill>
                    <a:srgbClr val="23004C"/>
                  </a:solidFill>
                  <a:latin typeface="Verdana"/>
                  <a:ea typeface="Verdana"/>
                  <a:cs typeface="Verdana"/>
                </a:rPr>
                <a:t>Stadium 1*</a:t>
              </a:r>
            </a:p>
          </p:txBody>
        </p:sp>
        <p:sp>
          <p:nvSpPr>
            <p:cNvPr id="73" name="Flowchart: Decision 11">
              <a:extLst>
                <a:ext uri="{FF2B5EF4-FFF2-40B4-BE49-F238E27FC236}">
                  <a16:creationId xmlns:a16="http://schemas.microsoft.com/office/drawing/2014/main" id="{E457365F-2125-99D9-9FF3-033FD73A86FE}"/>
                </a:ext>
              </a:extLst>
            </p:cNvPr>
            <p:cNvSpPr>
              <a:spLocks noChangeAspect="1"/>
            </p:cNvSpPr>
            <p:nvPr/>
          </p:nvSpPr>
          <p:spPr>
            <a:xfrm>
              <a:off x="7694845" y="2572708"/>
              <a:ext cx="1096841" cy="996647"/>
            </a:xfrm>
            <a:prstGeom prst="flowChartDecision">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700">
                <a:solidFill>
                  <a:prstClr val="white"/>
                </a:solidFill>
                <a:latin typeface="Verdana"/>
                <a:ea typeface="Verdana"/>
                <a:cs typeface="Arial"/>
              </a:endParaRPr>
            </a:p>
          </p:txBody>
        </p:sp>
        <p:sp>
          <p:nvSpPr>
            <p:cNvPr id="74" name="TextBox 135">
              <a:extLst>
                <a:ext uri="{FF2B5EF4-FFF2-40B4-BE49-F238E27FC236}">
                  <a16:creationId xmlns:a16="http://schemas.microsoft.com/office/drawing/2014/main" id="{0742D355-4B94-8C5D-CCE8-8C06A87C477A}"/>
                </a:ext>
              </a:extLst>
            </p:cNvPr>
            <p:cNvSpPr txBox="1"/>
            <p:nvPr/>
          </p:nvSpPr>
          <p:spPr>
            <a:xfrm>
              <a:off x="7838430" y="2860566"/>
              <a:ext cx="814493" cy="480131"/>
            </a:xfrm>
            <a:prstGeom prst="rect">
              <a:avLst/>
            </a:prstGeom>
            <a:noFill/>
          </p:spPr>
          <p:txBody>
            <a:bodyPr wrap="square" lIns="0" rIns="0" rtlCol="0">
              <a:spAutoFit/>
            </a:bodyPr>
            <a:lstStyle/>
            <a:p>
              <a:pPr algn="ctr" defTabSz="685800">
                <a:lnSpc>
                  <a:spcPct val="90000"/>
                </a:lnSpc>
              </a:pPr>
              <a:r>
                <a:rPr lang="de" sz="700" b="1">
                  <a:solidFill>
                    <a:srgbClr val="000000"/>
                  </a:solidFill>
                  <a:latin typeface="Verdana"/>
                  <a:ea typeface="Verdana"/>
                  <a:cs typeface="Verdana"/>
                </a:rPr>
                <a:t>Erreichen der Behandlungs-ziele ohne Symptome</a:t>
              </a:r>
              <a:r>
                <a:rPr lang="de" sz="700" b="1" baseline="30000">
                  <a:solidFill>
                    <a:srgbClr val="000000"/>
                  </a:solidFill>
                  <a:latin typeface="Verdana"/>
                  <a:ea typeface="Verdana"/>
                  <a:cs typeface="Verdana"/>
                </a:rPr>
                <a:t>#</a:t>
              </a:r>
            </a:p>
          </p:txBody>
        </p:sp>
        <p:cxnSp>
          <p:nvCxnSpPr>
            <p:cNvPr id="75" name="Straight Arrow Connector 140">
              <a:extLst>
                <a:ext uri="{FF2B5EF4-FFF2-40B4-BE49-F238E27FC236}">
                  <a16:creationId xmlns:a16="http://schemas.microsoft.com/office/drawing/2014/main" id="{7C5C34E1-0555-F034-2096-6334236D5716}"/>
                </a:ext>
              </a:extLst>
            </p:cNvPr>
            <p:cNvCxnSpPr>
              <a:cxnSpLocks/>
              <a:stCxn id="29" idx="0"/>
            </p:cNvCxnSpPr>
            <p:nvPr/>
          </p:nvCxnSpPr>
          <p:spPr>
            <a:xfrm flipH="1" flipV="1">
              <a:off x="7085648" y="2261543"/>
              <a:ext cx="2327" cy="545092"/>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6" name="Straight Arrow Connector 142">
              <a:extLst>
                <a:ext uri="{FF2B5EF4-FFF2-40B4-BE49-F238E27FC236}">
                  <a16:creationId xmlns:a16="http://schemas.microsoft.com/office/drawing/2014/main" id="{B8EAE979-A84D-21AC-86A1-E8F927CB4C3C}"/>
                </a:ext>
              </a:extLst>
            </p:cNvPr>
            <p:cNvCxnSpPr>
              <a:cxnSpLocks/>
              <a:stCxn id="29" idx="2"/>
            </p:cNvCxnSpPr>
            <p:nvPr/>
          </p:nvCxnSpPr>
          <p:spPr>
            <a:xfrm flipH="1">
              <a:off x="7085648" y="3350474"/>
              <a:ext cx="2327" cy="451485"/>
            </a:xfrm>
            <a:prstGeom prst="straightConnector1">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7" name="Connector: Elbow 89">
              <a:extLst>
                <a:ext uri="{FF2B5EF4-FFF2-40B4-BE49-F238E27FC236}">
                  <a16:creationId xmlns:a16="http://schemas.microsoft.com/office/drawing/2014/main" id="{7B4AA61A-C7B7-2A88-E01A-76F6434758F9}"/>
                </a:ext>
              </a:extLst>
            </p:cNvPr>
            <p:cNvCxnSpPr>
              <a:cxnSpLocks/>
              <a:stCxn id="81" idx="3"/>
              <a:endCxn id="73" idx="3"/>
            </p:cNvCxnSpPr>
            <p:nvPr/>
          </p:nvCxnSpPr>
          <p:spPr>
            <a:xfrm flipV="1">
              <a:off x="8676508" y="3071032"/>
              <a:ext cx="115178" cy="853486"/>
            </a:xfrm>
            <a:prstGeom prst="bentConnector3">
              <a:avLst>
                <a:gd name="adj1" fmla="val 173757"/>
              </a:avLst>
            </a:prstGeom>
            <a:ln w="28575">
              <a:solidFill>
                <a:schemeClr val="bg1">
                  <a:lumMod val="50000"/>
                </a:schemeClr>
              </a:solidFill>
              <a:tailEnd type="triangle"/>
            </a:ln>
          </p:spPr>
          <p:style>
            <a:lnRef idx="1">
              <a:schemeClr val="accent1"/>
            </a:lnRef>
            <a:fillRef idx="0">
              <a:schemeClr val="accent1"/>
            </a:fillRef>
            <a:effectRef idx="0">
              <a:schemeClr val="accent1"/>
            </a:effectRef>
            <a:fontRef idx="minor">
              <a:schemeClr val="tx1"/>
            </a:fontRef>
          </p:style>
        </p:cxnSp>
        <p:cxnSp>
          <p:nvCxnSpPr>
            <p:cNvPr id="78" name="Straight Arrow Connector 154">
              <a:extLst>
                <a:ext uri="{FF2B5EF4-FFF2-40B4-BE49-F238E27FC236}">
                  <a16:creationId xmlns:a16="http://schemas.microsoft.com/office/drawing/2014/main" id="{B69FA8E8-B095-7EF3-D1DD-2157C50570C6}"/>
                </a:ext>
              </a:extLst>
            </p:cNvPr>
            <p:cNvCxnSpPr/>
            <p:nvPr/>
          </p:nvCxnSpPr>
          <p:spPr>
            <a:xfrm flipH="1" flipV="1">
              <a:off x="7601361" y="2926606"/>
              <a:ext cx="0" cy="151267"/>
            </a:xfrm>
            <a:prstGeom prst="straightConnector1">
              <a:avLst/>
            </a:prstGeom>
            <a:ln w="28575">
              <a:solidFill>
                <a:schemeClr val="bg1">
                  <a:lumMod val="50000"/>
                </a:schemeClr>
              </a:solidFill>
              <a:tailEnd type="none"/>
            </a:ln>
          </p:spPr>
          <p:style>
            <a:lnRef idx="1">
              <a:schemeClr val="accent1"/>
            </a:lnRef>
            <a:fillRef idx="0">
              <a:schemeClr val="accent1"/>
            </a:fillRef>
            <a:effectRef idx="0">
              <a:schemeClr val="accent1"/>
            </a:effectRef>
            <a:fontRef idx="minor">
              <a:schemeClr val="tx1"/>
            </a:fontRef>
          </p:style>
        </p:cxnSp>
        <p:sp>
          <p:nvSpPr>
            <p:cNvPr id="79" name="TextBox 156">
              <a:extLst>
                <a:ext uri="{FF2B5EF4-FFF2-40B4-BE49-F238E27FC236}">
                  <a16:creationId xmlns:a16="http://schemas.microsoft.com/office/drawing/2014/main" id="{DBD5104E-CDEE-70C3-2C68-1E7C21D03682}"/>
                </a:ext>
              </a:extLst>
            </p:cNvPr>
            <p:cNvSpPr txBox="1"/>
            <p:nvPr/>
          </p:nvSpPr>
          <p:spPr>
            <a:xfrm>
              <a:off x="2034264" y="2643016"/>
              <a:ext cx="609196" cy="307777"/>
            </a:xfrm>
            <a:prstGeom prst="rect">
              <a:avLst/>
            </a:prstGeom>
            <a:noFill/>
          </p:spPr>
          <p:txBody>
            <a:bodyPr wrap="square" rtlCol="0">
              <a:spAutoFit/>
            </a:bodyPr>
            <a:lstStyle/>
            <a:p>
              <a:pPr algn="ctr" defTabSz="685800"/>
              <a:r>
                <a:rPr lang="de" sz="700" b="1">
                  <a:solidFill>
                    <a:srgbClr val="23004C"/>
                  </a:solidFill>
                  <a:latin typeface="Verdana"/>
                  <a:ea typeface="Verdana"/>
                  <a:cs typeface="Verdana"/>
                </a:rPr>
                <a:t>Singulär positiv</a:t>
              </a:r>
            </a:p>
          </p:txBody>
        </p:sp>
        <p:cxnSp>
          <p:nvCxnSpPr>
            <p:cNvPr id="80" name="Straight Arrow Connector 157">
              <a:extLst>
                <a:ext uri="{FF2B5EF4-FFF2-40B4-BE49-F238E27FC236}">
                  <a16:creationId xmlns:a16="http://schemas.microsoft.com/office/drawing/2014/main" id="{BE88AA4B-091F-1189-6043-096BEC11EBF1}"/>
                </a:ext>
              </a:extLst>
            </p:cNvPr>
            <p:cNvCxnSpPr/>
            <p:nvPr/>
          </p:nvCxnSpPr>
          <p:spPr>
            <a:xfrm flipH="1" flipV="1">
              <a:off x="2442299" y="2920428"/>
              <a:ext cx="0" cy="151267"/>
            </a:xfrm>
            <a:prstGeom prst="straightConnector1">
              <a:avLst/>
            </a:prstGeom>
            <a:ln w="28575">
              <a:solidFill>
                <a:schemeClr val="bg1">
                  <a:lumMod val="50000"/>
                </a:schemeClr>
              </a:solidFill>
              <a:tailEnd type="none"/>
            </a:ln>
          </p:spPr>
          <p:style>
            <a:lnRef idx="1">
              <a:schemeClr val="accent1"/>
            </a:lnRef>
            <a:fillRef idx="0">
              <a:schemeClr val="accent1"/>
            </a:fillRef>
            <a:effectRef idx="0">
              <a:schemeClr val="accent1"/>
            </a:effectRef>
            <a:fontRef idx="minor">
              <a:schemeClr val="tx1"/>
            </a:fontRef>
          </p:style>
        </p:cxnSp>
        <p:sp>
          <p:nvSpPr>
            <p:cNvPr id="81" name="Flowchart: Alternate Process 166">
              <a:extLst>
                <a:ext uri="{FF2B5EF4-FFF2-40B4-BE49-F238E27FC236}">
                  <a16:creationId xmlns:a16="http://schemas.microsoft.com/office/drawing/2014/main" id="{1DF4CDFA-A259-5530-2CD0-36C90D18CE06}"/>
                </a:ext>
              </a:extLst>
            </p:cNvPr>
            <p:cNvSpPr/>
            <p:nvPr/>
          </p:nvSpPr>
          <p:spPr>
            <a:xfrm>
              <a:off x="7815008" y="3751763"/>
              <a:ext cx="861500" cy="345509"/>
            </a:xfrm>
            <a:prstGeom prst="roundRect">
              <a:avLst>
                <a:gd name="adj" fmla="val 13165"/>
              </a:avLst>
            </a:prstGeom>
            <a:solidFill>
              <a:srgbClr val="217B3F"/>
            </a:solidFill>
            <a:ln>
              <a:noFill/>
            </a:ln>
          </p:spPr>
          <p:style>
            <a:lnRef idx="2">
              <a:schemeClr val="accent1">
                <a:shade val="50000"/>
              </a:schemeClr>
            </a:lnRef>
            <a:fillRef idx="1">
              <a:schemeClr val="accent1"/>
            </a:fillRef>
            <a:effectRef idx="0">
              <a:schemeClr val="accent1"/>
            </a:effectRef>
            <a:fontRef idx="minor">
              <a:schemeClr val="lt1"/>
            </a:fontRef>
          </p:style>
          <p:txBody>
            <a:bodyPr lIns="34290" rIns="0" rtlCol="0" anchor="ctr"/>
            <a:lstStyle/>
            <a:p>
              <a:pPr algn="ctr" defTabSz="457189"/>
              <a:r>
                <a:rPr lang="de" sz="700">
                  <a:solidFill>
                    <a:srgbClr val="FFFFFF"/>
                  </a:solidFill>
                  <a:latin typeface="Verdana"/>
                  <a:ea typeface="Verdana"/>
                  <a:cs typeface="Verdana"/>
                </a:rPr>
                <a:t>Regelmäßige Neubewertung*</a:t>
              </a:r>
            </a:p>
          </p:txBody>
        </p:sp>
        <p:sp>
          <p:nvSpPr>
            <p:cNvPr id="82" name="TextBox 163">
              <a:extLst>
                <a:ext uri="{FF2B5EF4-FFF2-40B4-BE49-F238E27FC236}">
                  <a16:creationId xmlns:a16="http://schemas.microsoft.com/office/drawing/2014/main" id="{D70329BF-0598-5ED2-B731-C3256C1275D3}"/>
                </a:ext>
              </a:extLst>
            </p:cNvPr>
            <p:cNvSpPr txBox="1"/>
            <p:nvPr/>
          </p:nvSpPr>
          <p:spPr>
            <a:xfrm>
              <a:off x="8230445" y="2394178"/>
              <a:ext cx="413896" cy="200055"/>
            </a:xfrm>
            <a:prstGeom prst="rect">
              <a:avLst/>
            </a:prstGeom>
            <a:noFill/>
            <a:ln>
              <a:noFill/>
            </a:ln>
          </p:spPr>
          <p:txBody>
            <a:bodyPr wrap="none" rtlCol="0">
              <a:spAutoFit/>
            </a:bodyPr>
            <a:lstStyle/>
            <a:p>
              <a:pPr defTabSz="685800"/>
              <a:r>
                <a:rPr lang="de" sz="700" b="1">
                  <a:solidFill>
                    <a:srgbClr val="23004C"/>
                  </a:solidFill>
                  <a:latin typeface="Verdana"/>
                  <a:ea typeface="Verdana"/>
                  <a:cs typeface="Verdana"/>
                </a:rPr>
                <a:t>Nein</a:t>
              </a:r>
            </a:p>
          </p:txBody>
        </p:sp>
        <p:sp>
          <p:nvSpPr>
            <p:cNvPr id="83" name="TextBox 164">
              <a:extLst>
                <a:ext uri="{FF2B5EF4-FFF2-40B4-BE49-F238E27FC236}">
                  <a16:creationId xmlns:a16="http://schemas.microsoft.com/office/drawing/2014/main" id="{6BFA425C-E7C6-7F61-2D53-115625D5BAEA}"/>
                </a:ext>
              </a:extLst>
            </p:cNvPr>
            <p:cNvSpPr txBox="1"/>
            <p:nvPr/>
          </p:nvSpPr>
          <p:spPr>
            <a:xfrm>
              <a:off x="8230446" y="3547830"/>
              <a:ext cx="300425" cy="207749"/>
            </a:xfrm>
            <a:prstGeom prst="rect">
              <a:avLst/>
            </a:prstGeom>
            <a:noFill/>
          </p:spPr>
          <p:txBody>
            <a:bodyPr wrap="square" rtlCol="0">
              <a:spAutoFit/>
            </a:bodyPr>
            <a:lstStyle/>
            <a:p>
              <a:pPr defTabSz="685800"/>
              <a:r>
                <a:rPr lang="de" sz="700" b="1">
                  <a:solidFill>
                    <a:srgbClr val="23004C"/>
                  </a:solidFill>
                  <a:latin typeface="Verdana"/>
                  <a:ea typeface="Verdana"/>
                  <a:cs typeface="Verdana"/>
                </a:rPr>
                <a:t>Ja</a:t>
              </a:r>
            </a:p>
          </p:txBody>
        </p:sp>
        <p:sp>
          <p:nvSpPr>
            <p:cNvPr id="84" name="TextBox 25">
              <a:extLst>
                <a:ext uri="{FF2B5EF4-FFF2-40B4-BE49-F238E27FC236}">
                  <a16:creationId xmlns:a16="http://schemas.microsoft.com/office/drawing/2014/main" id="{96D4D6A7-C2C3-B99D-B522-ABBB1A6BD909}"/>
                </a:ext>
              </a:extLst>
            </p:cNvPr>
            <p:cNvSpPr txBox="1"/>
            <p:nvPr/>
          </p:nvSpPr>
          <p:spPr>
            <a:xfrm>
              <a:off x="3154236" y="1273737"/>
              <a:ext cx="1577340" cy="253916"/>
            </a:xfrm>
            <a:prstGeom prst="rect">
              <a:avLst/>
            </a:prstGeom>
            <a:noFill/>
          </p:spPr>
          <p:txBody>
            <a:bodyPr wrap="square" rtlCol="0" anchor="ctr">
              <a:spAutoFit/>
            </a:bodyPr>
            <a:lstStyle>
              <a:defPPr>
                <a:defRPr lang="en-US"/>
              </a:defPPr>
              <a:lvl1pPr algn="ctr" defTabSz="609570">
                <a:defRPr sz="2000" b="1" i="1">
                  <a:solidFill>
                    <a:schemeClr val="bg1"/>
                  </a:solidFill>
                  <a:latin typeface="Georgia" panose="02040502050405020303" pitchFamily="18" charset="0"/>
                  <a:ea typeface="Verdana" panose="020B0604030504040204" pitchFamily="34" charset="0"/>
                  <a:cs typeface="Verdana" panose="020B0604030504040204" pitchFamily="34" charset="0"/>
                </a:defRPr>
              </a:lvl1pPr>
            </a:lstStyle>
            <a:p>
              <a:pPr defTabSz="457178"/>
              <a:r>
                <a:rPr lang="de" sz="1000">
                  <a:solidFill>
                    <a:srgbClr val="FFFFFF"/>
                  </a:solidFill>
                  <a:latin typeface="Georgia"/>
                  <a:ea typeface="Georgia"/>
                  <a:cs typeface="Georgia"/>
                </a:rPr>
                <a:t>T1D Stadium 1</a:t>
              </a:r>
            </a:p>
          </p:txBody>
        </p:sp>
        <p:sp>
          <p:nvSpPr>
            <p:cNvPr id="85" name="TextBox 26">
              <a:extLst>
                <a:ext uri="{FF2B5EF4-FFF2-40B4-BE49-F238E27FC236}">
                  <a16:creationId xmlns:a16="http://schemas.microsoft.com/office/drawing/2014/main" id="{0CE02A1D-6BC2-2128-403E-36F006C5B104}"/>
                </a:ext>
              </a:extLst>
            </p:cNvPr>
            <p:cNvSpPr txBox="1"/>
            <p:nvPr/>
          </p:nvSpPr>
          <p:spPr>
            <a:xfrm>
              <a:off x="4967306" y="1273737"/>
              <a:ext cx="1577340" cy="253916"/>
            </a:xfrm>
            <a:prstGeom prst="rect">
              <a:avLst/>
            </a:prstGeom>
            <a:noFill/>
          </p:spPr>
          <p:txBody>
            <a:bodyPr wrap="square" rtlCol="0" anchor="ctr">
              <a:spAutoFit/>
            </a:bodyPr>
            <a:lstStyle>
              <a:defPPr>
                <a:defRPr lang="en-US"/>
              </a:defPPr>
              <a:lvl1pPr algn="ctr" defTabSz="609570">
                <a:defRPr sz="2000" b="1" i="1">
                  <a:solidFill>
                    <a:schemeClr val="bg1"/>
                  </a:solidFill>
                  <a:latin typeface="Georgia" panose="02040502050405020303" pitchFamily="18" charset="0"/>
                  <a:ea typeface="Verdana" panose="020B0604030504040204" pitchFamily="34" charset="0"/>
                  <a:cs typeface="Verdana" panose="020B0604030504040204" pitchFamily="34" charset="0"/>
                </a:defRPr>
              </a:lvl1pPr>
            </a:lstStyle>
            <a:p>
              <a:pPr defTabSz="457178"/>
              <a:r>
                <a:rPr lang="de" sz="1000">
                  <a:solidFill>
                    <a:srgbClr val="FFFFFF"/>
                  </a:solidFill>
                  <a:latin typeface="Georgia"/>
                  <a:ea typeface="Georgia"/>
                  <a:cs typeface="Georgia"/>
                </a:rPr>
                <a:t>T1D Stadium 2</a:t>
              </a:r>
            </a:p>
          </p:txBody>
        </p:sp>
        <p:sp>
          <p:nvSpPr>
            <p:cNvPr id="86" name="TextBox 27">
              <a:extLst>
                <a:ext uri="{FF2B5EF4-FFF2-40B4-BE49-F238E27FC236}">
                  <a16:creationId xmlns:a16="http://schemas.microsoft.com/office/drawing/2014/main" id="{686E9A7E-762D-1B72-A06C-73331F243382}"/>
                </a:ext>
              </a:extLst>
            </p:cNvPr>
            <p:cNvSpPr txBox="1"/>
            <p:nvPr/>
          </p:nvSpPr>
          <p:spPr>
            <a:xfrm>
              <a:off x="331200" y="1279315"/>
              <a:ext cx="1452670" cy="246221"/>
            </a:xfrm>
            <a:prstGeom prst="rect">
              <a:avLst/>
            </a:prstGeom>
            <a:noFill/>
          </p:spPr>
          <p:txBody>
            <a:bodyPr wrap="square" rtlCol="0" anchor="ctr">
              <a:spAutoFit/>
            </a:bodyPr>
            <a:lstStyle/>
            <a:p>
              <a:pPr algn="ctr" defTabSz="457178"/>
              <a:r>
                <a:rPr lang="de" sz="1000" b="1" i="1">
                  <a:solidFill>
                    <a:srgbClr val="FFFFFF"/>
                  </a:solidFill>
                  <a:latin typeface="Georgia"/>
                  <a:ea typeface="Georgia"/>
                  <a:cs typeface="Georgia"/>
                </a:rPr>
                <a:t>Erstuntersuchung</a:t>
              </a:r>
            </a:p>
          </p:txBody>
        </p:sp>
        <p:sp>
          <p:nvSpPr>
            <p:cNvPr id="87" name="TextBox 29">
              <a:extLst>
                <a:ext uri="{FF2B5EF4-FFF2-40B4-BE49-F238E27FC236}">
                  <a16:creationId xmlns:a16="http://schemas.microsoft.com/office/drawing/2014/main" id="{AB11C4FD-F43B-BE3E-C763-DCD1ED1F436C}"/>
                </a:ext>
              </a:extLst>
            </p:cNvPr>
            <p:cNvSpPr txBox="1"/>
            <p:nvPr/>
          </p:nvSpPr>
          <p:spPr>
            <a:xfrm>
              <a:off x="6775962" y="1273737"/>
              <a:ext cx="1577340" cy="253916"/>
            </a:xfrm>
            <a:prstGeom prst="rect">
              <a:avLst/>
            </a:prstGeom>
            <a:noFill/>
          </p:spPr>
          <p:txBody>
            <a:bodyPr wrap="square" rtlCol="0" anchor="ctr">
              <a:spAutoFit/>
            </a:bodyPr>
            <a:lstStyle>
              <a:defPPr>
                <a:defRPr lang="en-US"/>
              </a:defPPr>
              <a:lvl1pPr algn="ctr" defTabSz="609570">
                <a:defRPr sz="2000" b="1" i="1">
                  <a:solidFill>
                    <a:schemeClr val="bg1"/>
                  </a:solidFill>
                  <a:latin typeface="Georgia" panose="02040502050405020303" pitchFamily="18" charset="0"/>
                  <a:ea typeface="Verdana" panose="020B0604030504040204" pitchFamily="34" charset="0"/>
                  <a:cs typeface="Verdana" panose="020B0604030504040204" pitchFamily="34" charset="0"/>
                </a:defRPr>
              </a:lvl1pPr>
            </a:lstStyle>
            <a:p>
              <a:pPr defTabSz="457178"/>
              <a:r>
                <a:rPr lang="de" sz="1000">
                  <a:solidFill>
                    <a:srgbClr val="FFFFFF"/>
                  </a:solidFill>
                  <a:latin typeface="Georgia"/>
                  <a:ea typeface="Georgia"/>
                  <a:cs typeface="Georgia"/>
                </a:rPr>
                <a:t>T1D Stadium 3</a:t>
              </a:r>
            </a:p>
          </p:txBody>
        </p:sp>
        <p:sp>
          <p:nvSpPr>
            <p:cNvPr id="88" name="TextBox 30">
              <a:extLst>
                <a:ext uri="{FF2B5EF4-FFF2-40B4-BE49-F238E27FC236}">
                  <a16:creationId xmlns:a16="http://schemas.microsoft.com/office/drawing/2014/main" id="{8BC9521D-168D-61AA-7D5E-D9B01D8DF375}"/>
                </a:ext>
              </a:extLst>
            </p:cNvPr>
            <p:cNvSpPr txBox="1"/>
            <p:nvPr/>
          </p:nvSpPr>
          <p:spPr>
            <a:xfrm>
              <a:off x="1691734" y="1273737"/>
              <a:ext cx="1714500" cy="253916"/>
            </a:xfrm>
            <a:prstGeom prst="rect">
              <a:avLst/>
            </a:prstGeom>
            <a:noFill/>
          </p:spPr>
          <p:txBody>
            <a:bodyPr wrap="square" rtlCol="0" anchor="ctr">
              <a:spAutoFit/>
            </a:bodyPr>
            <a:lstStyle/>
            <a:p>
              <a:pPr algn="ctr" defTabSz="457178"/>
              <a:r>
                <a:rPr lang="de" sz="1000" b="1" i="1">
                  <a:solidFill>
                    <a:srgbClr val="FFFFFF"/>
                  </a:solidFill>
                  <a:latin typeface="Georgia"/>
                  <a:ea typeface="Georgia"/>
                  <a:cs typeface="Georgia"/>
                </a:rPr>
                <a:t>Singulär IAk+</a:t>
              </a:r>
            </a:p>
          </p:txBody>
        </p:sp>
        <p:sp>
          <p:nvSpPr>
            <p:cNvPr id="89" name="Flowchart: Alternate Process 120">
              <a:extLst>
                <a:ext uri="{FF2B5EF4-FFF2-40B4-BE49-F238E27FC236}">
                  <a16:creationId xmlns:a16="http://schemas.microsoft.com/office/drawing/2014/main" id="{DAB24043-7082-3598-EF41-27131DE1E3A4}"/>
                </a:ext>
              </a:extLst>
            </p:cNvPr>
            <p:cNvSpPr/>
            <p:nvPr/>
          </p:nvSpPr>
          <p:spPr>
            <a:xfrm>
              <a:off x="5352118" y="1634723"/>
              <a:ext cx="2055758" cy="626274"/>
            </a:xfrm>
            <a:prstGeom prst="roundRect">
              <a:avLst>
                <a:gd name="adj" fmla="val 9723"/>
              </a:avLst>
            </a:prstGeom>
            <a:solidFill>
              <a:srgbClr val="214B44"/>
            </a:solidFill>
            <a:ln>
              <a:noFill/>
            </a:ln>
          </p:spPr>
          <p:style>
            <a:lnRef idx="2">
              <a:schemeClr val="accent1">
                <a:shade val="50000"/>
              </a:schemeClr>
            </a:lnRef>
            <a:fillRef idx="1">
              <a:schemeClr val="accent1"/>
            </a:fillRef>
            <a:effectRef idx="0">
              <a:schemeClr val="accent1"/>
            </a:effectRef>
            <a:fontRef idx="minor">
              <a:schemeClr val="lt1"/>
            </a:fontRef>
          </p:style>
          <p:txBody>
            <a:bodyPr lIns="34290" rIns="0" rtlCol="0" anchor="ctr"/>
            <a:lstStyle/>
            <a:p>
              <a:pPr marL="84535" indent="-84535" defTabSz="685800">
                <a:buFont typeface="Arial" panose="020B0604020202020204" pitchFamily="34" charset="0"/>
                <a:buChar char="•"/>
              </a:pPr>
              <a:r>
                <a:rPr lang="de" sz="700">
                  <a:solidFill>
                    <a:srgbClr val="FFFFFF"/>
                  </a:solidFill>
                  <a:latin typeface="Verdana"/>
                  <a:ea typeface="Verdana"/>
                  <a:cs typeface="Verdana"/>
                </a:rPr>
                <a:t>Schulung anbieten</a:t>
              </a:r>
            </a:p>
            <a:p>
              <a:pPr marL="84535" indent="-84535" defTabSz="685800">
                <a:buFont typeface="Arial" panose="020B0604020202020204" pitchFamily="34" charset="0"/>
                <a:buChar char="•"/>
              </a:pPr>
              <a:r>
                <a:rPr lang="de-DE" sz="700">
                  <a:solidFill>
                    <a:srgbClr val="FFFFFF"/>
                  </a:solidFill>
                  <a:latin typeface="Verdana"/>
                  <a:ea typeface="Verdana"/>
                  <a:cs typeface="Verdana"/>
                </a:rPr>
                <a:t>P</a:t>
              </a:r>
              <a:r>
                <a:rPr lang="de" sz="700">
                  <a:solidFill>
                    <a:srgbClr val="FFFFFF"/>
                  </a:solidFill>
                  <a:latin typeface="Verdana"/>
                  <a:ea typeface="Verdana"/>
                  <a:cs typeface="Verdana"/>
                </a:rPr>
                <a:t>sychosoziale Bewertung/Unterstützung bereitstellen</a:t>
              </a:r>
            </a:p>
            <a:p>
              <a:pPr marL="84535" indent="-84535" defTabSz="685800">
                <a:buFont typeface="Arial" panose="020B0604020202020204" pitchFamily="34" charset="0"/>
                <a:buChar char="•"/>
              </a:pPr>
              <a:r>
                <a:rPr lang="de" sz="700">
                  <a:solidFill>
                    <a:srgbClr val="FFFFFF"/>
                  </a:solidFill>
                  <a:latin typeface="Verdana"/>
                  <a:ea typeface="Verdana"/>
                  <a:cs typeface="Verdana"/>
                </a:rPr>
                <a:t>Angebot zur Teilnahme an geeigneten Studien</a:t>
              </a:r>
              <a:endParaRPr lang="de" sz="700" baseline="30000">
                <a:solidFill>
                  <a:srgbClr val="FFFFFF"/>
                </a:solidFill>
                <a:latin typeface="Verdana"/>
                <a:ea typeface="Verdana"/>
                <a:cs typeface="Verdana"/>
              </a:endParaRPr>
            </a:p>
          </p:txBody>
        </p:sp>
      </p:grpSp>
    </p:spTree>
    <p:extLst>
      <p:ext uri="{BB962C8B-B14F-4D97-AF65-F5344CB8AC3E}">
        <p14:creationId xmlns:p14="http://schemas.microsoft.com/office/powerpoint/2010/main" val="1647450125"/>
      </p:ext>
    </p:extLst>
  </p:cSld>
  <p:clrMapOvr>
    <a:masterClrMapping/>
  </p:clrMapOvr>
  <p:transition>
    <p:fade/>
  </p:transition>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5C4A033-FF85-BA89-E34D-256AD78B8BD0}"/>
            </a:ext>
          </a:extLst>
        </p:cNvPr>
        <p:cNvGrpSpPr/>
        <p:nvPr/>
      </p:nvGrpSpPr>
      <p:grpSpPr>
        <a:xfrm>
          <a:off x="0" y="0"/>
          <a:ext cx="0" cy="0"/>
          <a:chOff x="0" y="0"/>
          <a:chExt cx="0" cy="0"/>
        </a:xfrm>
      </p:grpSpPr>
      <p:sp>
        <p:nvSpPr>
          <p:cNvPr id="5" name="Rechteck 4">
            <a:extLst>
              <a:ext uri="{FF2B5EF4-FFF2-40B4-BE49-F238E27FC236}">
                <a16:creationId xmlns:a16="http://schemas.microsoft.com/office/drawing/2014/main" id="{3051576B-5BCC-D96E-B620-CE77E4CEAC15}"/>
              </a:ext>
            </a:extLst>
          </p:cNvPr>
          <p:cNvSpPr/>
          <p:nvPr/>
        </p:nvSpPr>
        <p:spPr>
          <a:xfrm>
            <a:off x="6315512" y="965519"/>
            <a:ext cx="79193" cy="374295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 name="Textplatzhalter 9">
            <a:extLst>
              <a:ext uri="{FF2B5EF4-FFF2-40B4-BE49-F238E27FC236}">
                <a16:creationId xmlns:a16="http://schemas.microsoft.com/office/drawing/2014/main" id="{D3BB613B-175B-15BE-2285-DEA6093BBEF4}"/>
              </a:ext>
            </a:extLst>
          </p:cNvPr>
          <p:cNvSpPr txBox="1">
            <a:spLocks/>
          </p:cNvSpPr>
          <p:nvPr/>
        </p:nvSpPr>
        <p:spPr>
          <a:xfrm>
            <a:off x="314408" y="118130"/>
            <a:ext cx="8613873"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Klinische Empfehlungen zum Monitoring von Inselauto-antikörper-positiven Personen mit präsymptomatischem T1D</a:t>
            </a:r>
            <a:r>
              <a:rPr lang="de-DE" sz="2000" b="1" baseline="30000">
                <a:solidFill>
                  <a:srgbClr val="7030A0"/>
                </a:solidFill>
                <a:latin typeface="+mj-lt"/>
              </a:rPr>
              <a:t>1</a:t>
            </a:r>
          </a:p>
        </p:txBody>
      </p:sp>
      <p:sp>
        <p:nvSpPr>
          <p:cNvPr id="14" name="TextBox 3037">
            <a:extLst>
              <a:ext uri="{FF2B5EF4-FFF2-40B4-BE49-F238E27FC236}">
                <a16:creationId xmlns:a16="http://schemas.microsoft.com/office/drawing/2014/main" id="{42C3052E-C8E5-83DB-6268-A7F09F37B8C4}"/>
              </a:ext>
            </a:extLst>
          </p:cNvPr>
          <p:cNvSpPr txBox="1"/>
          <p:nvPr/>
        </p:nvSpPr>
        <p:spPr>
          <a:xfrm>
            <a:off x="314408" y="4926228"/>
            <a:ext cx="7724607" cy="184666"/>
          </a:xfrm>
          <a:prstGeom prst="rect">
            <a:avLst/>
          </a:prstGeom>
          <a:noFill/>
        </p:spPr>
        <p:txBody>
          <a:bodyPr wrap="square" rtlCol="0" anchor="b">
            <a:spAutoFit/>
          </a:bodyPr>
          <a:lstStyle/>
          <a:p>
            <a:r>
              <a:rPr lang="de-DE" sz="600">
                <a:solidFill>
                  <a:srgbClr val="404040"/>
                </a:solidFill>
              </a:rPr>
              <a:t>1. Hendriks AEJ </a:t>
            </a:r>
            <a:r>
              <a:rPr lang="da-DK" sz="600" i="1">
                <a:solidFill>
                  <a:srgbClr val="404040"/>
                </a:solidFill>
                <a:ea typeface="Arial"/>
                <a:cs typeface="Arial"/>
              </a:rPr>
              <a:t>et al. Diabetes Metab Res Rev </a:t>
            </a:r>
            <a:r>
              <a:rPr lang="da-DK" sz="600">
                <a:solidFill>
                  <a:srgbClr val="404040"/>
                </a:solidFill>
                <a:ea typeface="Arial"/>
                <a:cs typeface="Arial"/>
              </a:rPr>
              <a:t>2024; e3777</a:t>
            </a:r>
            <a:r>
              <a:rPr lang="de-DE" sz="600">
                <a:solidFill>
                  <a:srgbClr val="404040"/>
                </a:solidFill>
              </a:rPr>
              <a:t>. </a:t>
            </a:r>
          </a:p>
        </p:txBody>
      </p:sp>
      <p:grpSp>
        <p:nvGrpSpPr>
          <p:cNvPr id="64" name="Gruppieren 63">
            <a:extLst>
              <a:ext uri="{FF2B5EF4-FFF2-40B4-BE49-F238E27FC236}">
                <a16:creationId xmlns:a16="http://schemas.microsoft.com/office/drawing/2014/main" id="{AFBEB250-1BEA-C4D3-B08C-BB2E4D7C3283}"/>
              </a:ext>
            </a:extLst>
          </p:cNvPr>
          <p:cNvGrpSpPr/>
          <p:nvPr/>
        </p:nvGrpSpPr>
        <p:grpSpPr>
          <a:xfrm>
            <a:off x="1450215" y="965519"/>
            <a:ext cx="4902176" cy="3742958"/>
            <a:chOff x="1450215" y="965519"/>
            <a:chExt cx="4902176" cy="3742958"/>
          </a:xfrm>
        </p:grpSpPr>
        <p:pic>
          <p:nvPicPr>
            <p:cNvPr id="4" name="Grafik 3" descr="Ein Bild, das Text, Screenshot, Diagramm, Schrift enthält.&#10;&#10;Automatisch generierte Beschreibung">
              <a:extLst>
                <a:ext uri="{FF2B5EF4-FFF2-40B4-BE49-F238E27FC236}">
                  <a16:creationId xmlns:a16="http://schemas.microsoft.com/office/drawing/2014/main" id="{FA94F8FF-A51A-3CA4-940E-29D8101F271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450215" y="965519"/>
              <a:ext cx="4865357" cy="3742958"/>
            </a:xfrm>
            <a:prstGeom prst="rect">
              <a:avLst/>
            </a:prstGeom>
          </p:spPr>
        </p:pic>
        <p:sp>
          <p:nvSpPr>
            <p:cNvPr id="9" name="Rechteck: abgerundete Ecken 8">
              <a:extLst>
                <a:ext uri="{FF2B5EF4-FFF2-40B4-BE49-F238E27FC236}">
                  <a16:creationId xmlns:a16="http://schemas.microsoft.com/office/drawing/2014/main" id="{BF9C6CB6-2FEC-6280-70E0-398575A6FDEB}"/>
                </a:ext>
              </a:extLst>
            </p:cNvPr>
            <p:cNvSpPr/>
            <p:nvPr/>
          </p:nvSpPr>
          <p:spPr>
            <a:xfrm>
              <a:off x="1508078" y="1026935"/>
              <a:ext cx="934872" cy="426162"/>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700">
                  <a:solidFill>
                    <a:srgbClr val="404040"/>
                  </a:solidFill>
                </a:rPr>
                <a:t>Individuum mit T1D Stadium 1 oder 2</a:t>
              </a:r>
            </a:p>
          </p:txBody>
        </p:sp>
        <p:sp>
          <p:nvSpPr>
            <p:cNvPr id="12" name="Rechteck: abgerundete Ecken 11">
              <a:extLst>
                <a:ext uri="{FF2B5EF4-FFF2-40B4-BE49-F238E27FC236}">
                  <a16:creationId xmlns:a16="http://schemas.microsoft.com/office/drawing/2014/main" id="{1A383CCB-7BBE-B850-DF6A-A676FE17768D}"/>
                </a:ext>
              </a:extLst>
            </p:cNvPr>
            <p:cNvSpPr/>
            <p:nvPr/>
          </p:nvSpPr>
          <p:spPr>
            <a:xfrm>
              <a:off x="2709081" y="1033759"/>
              <a:ext cx="1187355" cy="426162"/>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700">
                  <a:solidFill>
                    <a:srgbClr val="404040"/>
                  </a:solidFill>
                </a:rPr>
                <a:t>Individuum mit präsymptomatischem T1D Stadium unbekannt</a:t>
              </a:r>
            </a:p>
          </p:txBody>
        </p:sp>
        <p:sp>
          <p:nvSpPr>
            <p:cNvPr id="13" name="Rechteck: abgerundete Ecken 12">
              <a:extLst>
                <a:ext uri="{FF2B5EF4-FFF2-40B4-BE49-F238E27FC236}">
                  <a16:creationId xmlns:a16="http://schemas.microsoft.com/office/drawing/2014/main" id="{881C9AB0-71E3-A38B-DB8A-DF4DDDBF9181}"/>
                </a:ext>
              </a:extLst>
            </p:cNvPr>
            <p:cNvSpPr/>
            <p:nvPr/>
          </p:nvSpPr>
          <p:spPr>
            <a:xfrm>
              <a:off x="1555846" y="1715734"/>
              <a:ext cx="852985" cy="925479"/>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700" b="1">
                  <a:solidFill>
                    <a:srgbClr val="404040"/>
                  </a:solidFill>
                </a:rPr>
                <a:t>Schulung erhalten?</a:t>
              </a:r>
            </a:p>
            <a:p>
              <a:pPr defTabSz="179388"/>
              <a:r>
                <a:rPr lang="de-DE" sz="700">
                  <a:solidFill>
                    <a:srgbClr val="404040"/>
                  </a:solidFill>
                </a:rPr>
                <a:t>   -	Wenn nein: 	Schulung 	durchführen</a:t>
              </a:r>
            </a:p>
            <a:p>
              <a:pPr defTabSz="179388"/>
              <a:r>
                <a:rPr lang="de-DE" sz="700">
                  <a:solidFill>
                    <a:srgbClr val="404040"/>
                  </a:solidFill>
                </a:rPr>
                <a:t>   -	Wenn ja: 	Auffrischung 	notwendig?</a:t>
              </a:r>
            </a:p>
          </p:txBody>
        </p:sp>
        <p:sp>
          <p:nvSpPr>
            <p:cNvPr id="15" name="Rechteck: abgerundete Ecken 14">
              <a:extLst>
                <a:ext uri="{FF2B5EF4-FFF2-40B4-BE49-F238E27FC236}">
                  <a16:creationId xmlns:a16="http://schemas.microsoft.com/office/drawing/2014/main" id="{F561CD68-B044-8F4C-03F3-425E898EC47D}"/>
                </a:ext>
              </a:extLst>
            </p:cNvPr>
            <p:cNvSpPr/>
            <p:nvPr/>
          </p:nvSpPr>
          <p:spPr>
            <a:xfrm>
              <a:off x="2709186" y="1708910"/>
              <a:ext cx="1187355" cy="727215"/>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700" b="1">
                  <a:solidFill>
                    <a:srgbClr val="404040"/>
                  </a:solidFill>
                </a:rPr>
                <a:t>Schulung:</a:t>
              </a:r>
            </a:p>
            <a:p>
              <a:pPr defTabSz="179388"/>
              <a:r>
                <a:rPr lang="de-DE" sz="700">
                  <a:solidFill>
                    <a:srgbClr val="404040"/>
                  </a:solidFill>
                </a:rPr>
                <a:t>- Was ist (</a:t>
              </a:r>
              <a:r>
                <a:rPr lang="de-DE" sz="700" err="1">
                  <a:solidFill>
                    <a:srgbClr val="404040"/>
                  </a:solidFill>
                </a:rPr>
                <a:t>präsymp</a:t>
              </a:r>
              <a:r>
                <a:rPr lang="de-DE" sz="700">
                  <a:solidFill>
                    <a:srgbClr val="404040"/>
                  </a:solidFill>
                </a:rPr>
                <a:t>) T1D</a:t>
              </a:r>
            </a:p>
            <a:p>
              <a:pPr defTabSz="179388"/>
              <a:r>
                <a:rPr lang="de-DE" sz="700">
                  <a:solidFill>
                    <a:srgbClr val="404040"/>
                  </a:solidFill>
                </a:rPr>
                <a:t>- Klinische Symptome</a:t>
              </a:r>
            </a:p>
            <a:p>
              <a:pPr defTabSz="179388"/>
              <a:r>
                <a:rPr lang="de-DE" sz="700">
                  <a:solidFill>
                    <a:srgbClr val="404040"/>
                  </a:solidFill>
                </a:rPr>
                <a:t>- Ketoazidose</a:t>
              </a:r>
            </a:p>
            <a:p>
              <a:pPr defTabSz="179388"/>
              <a:r>
                <a:rPr lang="de-DE" sz="700">
                  <a:solidFill>
                    <a:srgbClr val="404040"/>
                  </a:solidFill>
                </a:rPr>
                <a:t>- Messgerätenutzung</a:t>
              </a:r>
            </a:p>
            <a:p>
              <a:pPr defTabSz="179388"/>
              <a:r>
                <a:rPr lang="de-DE" sz="700">
                  <a:solidFill>
                    <a:srgbClr val="404040"/>
                  </a:solidFill>
                </a:rPr>
                <a:t>- gesunde Ernährung</a:t>
              </a:r>
            </a:p>
          </p:txBody>
        </p:sp>
        <p:sp>
          <p:nvSpPr>
            <p:cNvPr id="16" name="Rechteck: abgerundete Ecken 15">
              <a:extLst>
                <a:ext uri="{FF2B5EF4-FFF2-40B4-BE49-F238E27FC236}">
                  <a16:creationId xmlns:a16="http://schemas.microsoft.com/office/drawing/2014/main" id="{3B504F9B-9187-510F-85B6-E6F09139C36D}"/>
                </a:ext>
              </a:extLst>
            </p:cNvPr>
            <p:cNvSpPr/>
            <p:nvPr/>
          </p:nvSpPr>
          <p:spPr>
            <a:xfrm>
              <a:off x="2709081" y="2701315"/>
              <a:ext cx="1187355" cy="400111"/>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700">
                  <a:solidFill>
                    <a:srgbClr val="404040"/>
                  </a:solidFill>
                </a:rPr>
                <a:t>Durchführung eines OGTT zur Stadieneinteilung</a:t>
              </a:r>
              <a:r>
                <a:rPr lang="de-DE" sz="700" baseline="30000">
                  <a:solidFill>
                    <a:srgbClr val="404040"/>
                  </a:solidFill>
                </a:rPr>
                <a:t>#</a:t>
              </a:r>
            </a:p>
          </p:txBody>
        </p:sp>
        <p:sp>
          <p:nvSpPr>
            <p:cNvPr id="18" name="Rechteck: abgerundete Ecken 17">
              <a:extLst>
                <a:ext uri="{FF2B5EF4-FFF2-40B4-BE49-F238E27FC236}">
                  <a16:creationId xmlns:a16="http://schemas.microsoft.com/office/drawing/2014/main" id="{23D92AAB-AF90-9F26-6BDD-979FDB9E69C4}"/>
                </a:ext>
              </a:extLst>
            </p:cNvPr>
            <p:cNvSpPr/>
            <p:nvPr/>
          </p:nvSpPr>
          <p:spPr>
            <a:xfrm>
              <a:off x="4169392" y="1067879"/>
              <a:ext cx="914400" cy="351489"/>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700">
                  <a:solidFill>
                    <a:srgbClr val="404040"/>
                  </a:solidFill>
                </a:rPr>
                <a:t>Hyperglykämie?</a:t>
              </a:r>
            </a:p>
            <a:p>
              <a:pPr algn="ctr"/>
              <a:r>
                <a:rPr lang="de-DE" sz="700">
                  <a:solidFill>
                    <a:srgbClr val="404040"/>
                  </a:solidFill>
                </a:rPr>
                <a:t>(nach ADA-Kriterien)</a:t>
              </a:r>
              <a:r>
                <a:rPr lang="de-DE" sz="700" baseline="30000">
                  <a:solidFill>
                    <a:srgbClr val="404040"/>
                  </a:solidFill>
                </a:rPr>
                <a:t>2</a:t>
              </a:r>
            </a:p>
          </p:txBody>
        </p:sp>
        <p:sp>
          <p:nvSpPr>
            <p:cNvPr id="19" name="Rechteck: abgerundete Ecken 18">
              <a:extLst>
                <a:ext uri="{FF2B5EF4-FFF2-40B4-BE49-F238E27FC236}">
                  <a16:creationId xmlns:a16="http://schemas.microsoft.com/office/drawing/2014/main" id="{F3935C56-C48D-A301-B571-A59AD4BED8FE}"/>
                </a:ext>
              </a:extLst>
            </p:cNvPr>
            <p:cNvSpPr/>
            <p:nvPr/>
          </p:nvSpPr>
          <p:spPr>
            <a:xfrm>
              <a:off x="4159331" y="1734676"/>
              <a:ext cx="914400" cy="351489"/>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700" err="1">
                  <a:solidFill>
                    <a:srgbClr val="404040"/>
                  </a:solidFill>
                </a:rPr>
                <a:t>Dysglykämie</a:t>
              </a:r>
              <a:r>
                <a:rPr lang="de-DE" sz="700">
                  <a:solidFill>
                    <a:srgbClr val="404040"/>
                  </a:solidFill>
                </a:rPr>
                <a:t>?</a:t>
              </a:r>
            </a:p>
            <a:p>
              <a:pPr algn="ctr"/>
              <a:r>
                <a:rPr lang="de-DE" sz="700">
                  <a:solidFill>
                    <a:srgbClr val="404040"/>
                  </a:solidFill>
                </a:rPr>
                <a:t>(nach ADA-Kriterien)</a:t>
              </a:r>
              <a:r>
                <a:rPr lang="de-DE" sz="700" baseline="30000">
                  <a:solidFill>
                    <a:srgbClr val="404040"/>
                  </a:solidFill>
                </a:rPr>
                <a:t>2</a:t>
              </a:r>
            </a:p>
          </p:txBody>
        </p:sp>
        <p:sp>
          <p:nvSpPr>
            <p:cNvPr id="20" name="Rechteck: abgerundete Ecken 19">
              <a:extLst>
                <a:ext uri="{FF2B5EF4-FFF2-40B4-BE49-F238E27FC236}">
                  <a16:creationId xmlns:a16="http://schemas.microsoft.com/office/drawing/2014/main" id="{F3A5D3E4-E5A3-4A76-F4FB-4E4026258ED7}"/>
                </a:ext>
              </a:extLst>
            </p:cNvPr>
            <p:cNvSpPr/>
            <p:nvPr/>
          </p:nvSpPr>
          <p:spPr>
            <a:xfrm>
              <a:off x="4127485" y="2396005"/>
              <a:ext cx="430867" cy="351489"/>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700" b="1" err="1">
                  <a:solidFill>
                    <a:srgbClr val="404040"/>
                  </a:solidFill>
                </a:rPr>
                <a:t>Stadi</a:t>
              </a:r>
              <a:r>
                <a:rPr lang="de-DE" sz="700" b="1">
                  <a:solidFill>
                    <a:srgbClr val="404040"/>
                  </a:solidFill>
                </a:rPr>
                <a:t>-um 1 T1D</a:t>
              </a:r>
              <a:endParaRPr lang="de-DE" sz="700" b="1" baseline="30000">
                <a:solidFill>
                  <a:srgbClr val="404040"/>
                </a:solidFill>
              </a:endParaRPr>
            </a:p>
          </p:txBody>
        </p:sp>
        <p:sp>
          <p:nvSpPr>
            <p:cNvPr id="21" name="Rechteck: abgerundete Ecken 20">
              <a:extLst>
                <a:ext uri="{FF2B5EF4-FFF2-40B4-BE49-F238E27FC236}">
                  <a16:creationId xmlns:a16="http://schemas.microsoft.com/office/drawing/2014/main" id="{D82ECE31-4D78-A899-36CC-AD94D829D354}"/>
                </a:ext>
              </a:extLst>
            </p:cNvPr>
            <p:cNvSpPr/>
            <p:nvPr/>
          </p:nvSpPr>
          <p:spPr>
            <a:xfrm>
              <a:off x="4642864" y="2396004"/>
              <a:ext cx="430867" cy="351489"/>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700" b="1" err="1">
                  <a:solidFill>
                    <a:srgbClr val="404040"/>
                  </a:solidFill>
                </a:rPr>
                <a:t>Stadi</a:t>
              </a:r>
              <a:r>
                <a:rPr lang="de-DE" sz="700" b="1">
                  <a:solidFill>
                    <a:srgbClr val="404040"/>
                  </a:solidFill>
                </a:rPr>
                <a:t>-um 2 T1D</a:t>
              </a:r>
              <a:endParaRPr lang="de-DE" sz="700" b="1" baseline="30000">
                <a:solidFill>
                  <a:srgbClr val="404040"/>
                </a:solidFill>
              </a:endParaRPr>
            </a:p>
          </p:txBody>
        </p:sp>
        <p:sp>
          <p:nvSpPr>
            <p:cNvPr id="22" name="Rechteck: abgerundete Ecken 21">
              <a:extLst>
                <a:ext uri="{FF2B5EF4-FFF2-40B4-BE49-F238E27FC236}">
                  <a16:creationId xmlns:a16="http://schemas.microsoft.com/office/drawing/2014/main" id="{7A2C9B6E-F134-8DE0-8EDE-96BAC42EEDAC}"/>
                </a:ext>
              </a:extLst>
            </p:cNvPr>
            <p:cNvSpPr/>
            <p:nvPr/>
          </p:nvSpPr>
          <p:spPr>
            <a:xfrm>
              <a:off x="5310769" y="1026935"/>
              <a:ext cx="1041622" cy="804541"/>
            </a:xfrm>
            <a:prstGeom prst="roundRect">
              <a:avLst>
                <a:gd name="adj" fmla="val 16906"/>
              </a:avLst>
            </a:prstGeom>
            <a:solidFill>
              <a:schemeClr val="bg1"/>
            </a:solidFill>
            <a:ln w="9525">
              <a:solidFill>
                <a:schemeClr val="tx1">
                  <a:lumMod val="65000"/>
                  <a:lumOff val="35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700" b="1">
                  <a:solidFill>
                    <a:srgbClr val="404040"/>
                  </a:solidFill>
                </a:rPr>
                <a:t>Stadium 3 T1D</a:t>
              </a:r>
            </a:p>
            <a:p>
              <a:pPr marL="88900" indent="-88900"/>
              <a:r>
                <a:rPr lang="de-DE" sz="700">
                  <a:solidFill>
                    <a:srgbClr val="404040"/>
                  </a:solidFill>
                </a:rPr>
                <a:t>- Überwachung nach lokaler T1D Stadium 3 Leitlinie</a:t>
              </a:r>
              <a:endParaRPr lang="de-DE" sz="700">
                <a:solidFill>
                  <a:srgbClr val="404040"/>
                </a:solidFill>
                <a:ea typeface="Verdana"/>
              </a:endParaRPr>
            </a:p>
            <a:p>
              <a:pPr marL="88900" indent="-88900"/>
              <a:r>
                <a:rPr lang="de-DE" sz="700">
                  <a:solidFill>
                    <a:srgbClr val="404040"/>
                  </a:solidFill>
                </a:rPr>
                <a:t>- Erwäge Insulin-therapie</a:t>
              </a:r>
            </a:p>
          </p:txBody>
        </p:sp>
        <p:sp>
          <p:nvSpPr>
            <p:cNvPr id="23" name="Rechteck: abgerundete Ecken 22">
              <a:extLst>
                <a:ext uri="{FF2B5EF4-FFF2-40B4-BE49-F238E27FC236}">
                  <a16:creationId xmlns:a16="http://schemas.microsoft.com/office/drawing/2014/main" id="{0106A039-17F1-052E-6A1E-F619C61E0904}"/>
                </a:ext>
              </a:extLst>
            </p:cNvPr>
            <p:cNvSpPr/>
            <p:nvPr/>
          </p:nvSpPr>
          <p:spPr>
            <a:xfrm>
              <a:off x="5117665" y="1259865"/>
              <a:ext cx="153852" cy="200056"/>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800">
                  <a:solidFill>
                    <a:srgbClr val="404040"/>
                  </a:solidFill>
                </a:rPr>
                <a:t>Ja</a:t>
              </a:r>
            </a:p>
          </p:txBody>
        </p:sp>
        <p:sp>
          <p:nvSpPr>
            <p:cNvPr id="24" name="Rechteck: abgerundete Ecken 23">
              <a:extLst>
                <a:ext uri="{FF2B5EF4-FFF2-40B4-BE49-F238E27FC236}">
                  <a16:creationId xmlns:a16="http://schemas.microsoft.com/office/drawing/2014/main" id="{5EA9E7EF-9E36-F467-D067-D00C82CE1076}"/>
                </a:ext>
              </a:extLst>
            </p:cNvPr>
            <p:cNvSpPr/>
            <p:nvPr/>
          </p:nvSpPr>
          <p:spPr>
            <a:xfrm>
              <a:off x="4906231" y="2176170"/>
              <a:ext cx="167500" cy="146157"/>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800">
                  <a:solidFill>
                    <a:srgbClr val="404040"/>
                  </a:solidFill>
                </a:rPr>
                <a:t>Ja</a:t>
              </a:r>
            </a:p>
          </p:txBody>
        </p:sp>
        <p:sp>
          <p:nvSpPr>
            <p:cNvPr id="55" name="Rechteck: abgerundete Ecken 54">
              <a:extLst>
                <a:ext uri="{FF2B5EF4-FFF2-40B4-BE49-F238E27FC236}">
                  <a16:creationId xmlns:a16="http://schemas.microsoft.com/office/drawing/2014/main" id="{6AE3855F-4B36-312B-58FC-F786D816FBD1}"/>
                </a:ext>
              </a:extLst>
            </p:cNvPr>
            <p:cNvSpPr/>
            <p:nvPr/>
          </p:nvSpPr>
          <p:spPr>
            <a:xfrm>
              <a:off x="4059745" y="2198471"/>
              <a:ext cx="274301" cy="101554"/>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800">
                  <a:solidFill>
                    <a:srgbClr val="404040"/>
                  </a:solidFill>
                </a:rPr>
                <a:t>Nein</a:t>
              </a:r>
            </a:p>
          </p:txBody>
        </p:sp>
        <p:sp>
          <p:nvSpPr>
            <p:cNvPr id="56" name="Rechteck: abgerundete Ecken 55">
              <a:extLst>
                <a:ext uri="{FF2B5EF4-FFF2-40B4-BE49-F238E27FC236}">
                  <a16:creationId xmlns:a16="http://schemas.microsoft.com/office/drawing/2014/main" id="{00D493B7-040E-FC2D-3513-A57BF2710D8B}"/>
                </a:ext>
              </a:extLst>
            </p:cNvPr>
            <p:cNvSpPr/>
            <p:nvPr/>
          </p:nvSpPr>
          <p:spPr>
            <a:xfrm>
              <a:off x="4649068" y="1520490"/>
              <a:ext cx="274301" cy="101554"/>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800">
                  <a:solidFill>
                    <a:srgbClr val="404040"/>
                  </a:solidFill>
                </a:rPr>
                <a:t>Nein</a:t>
              </a:r>
            </a:p>
          </p:txBody>
        </p:sp>
        <p:sp>
          <p:nvSpPr>
            <p:cNvPr id="60" name="Rechteck: abgerundete Ecken 59">
              <a:extLst>
                <a:ext uri="{FF2B5EF4-FFF2-40B4-BE49-F238E27FC236}">
                  <a16:creationId xmlns:a16="http://schemas.microsoft.com/office/drawing/2014/main" id="{B68865D8-E6D9-4552-F091-57DF661D5D66}"/>
                </a:ext>
              </a:extLst>
            </p:cNvPr>
            <p:cNvSpPr/>
            <p:nvPr/>
          </p:nvSpPr>
          <p:spPr>
            <a:xfrm>
              <a:off x="1501254" y="3312024"/>
              <a:ext cx="4752902" cy="426162"/>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700" b="1">
                  <a:solidFill>
                    <a:srgbClr val="404040"/>
                  </a:solidFill>
                </a:rPr>
                <a:t>Häufigkeit des Monitorings beim (Kinder-)Diabetologen</a:t>
              </a:r>
            </a:p>
            <a:p>
              <a:pPr marL="88900" indent="-88900"/>
              <a:r>
                <a:rPr lang="de-DE" sz="700">
                  <a:solidFill>
                    <a:srgbClr val="404040"/>
                  </a:solidFill>
                </a:rPr>
                <a:t>- BZ-Messgerät bereitstellen zum Prüfen des BZ abhängig vom Stadium und/oder bei Auftreten von Symptomen/während fieberhafter Erkrankung</a:t>
              </a:r>
            </a:p>
            <a:p>
              <a:pPr marL="88900" indent="-88900"/>
              <a:r>
                <a:rPr lang="de-DE" sz="700">
                  <a:solidFill>
                    <a:srgbClr val="404040"/>
                  </a:solidFill>
                </a:rPr>
                <a:t>- Diabetesteam kontaktieren, wenn BZ ≥ 200 mg/dl (≥ 11,1 mmol/l)</a:t>
              </a:r>
            </a:p>
          </p:txBody>
        </p:sp>
        <p:sp>
          <p:nvSpPr>
            <p:cNvPr id="61" name="Rechteck: abgerundete Ecken 60">
              <a:extLst>
                <a:ext uri="{FF2B5EF4-FFF2-40B4-BE49-F238E27FC236}">
                  <a16:creationId xmlns:a16="http://schemas.microsoft.com/office/drawing/2014/main" id="{EC956E85-20FC-6E6E-4110-F24416ED732E}"/>
                </a:ext>
              </a:extLst>
            </p:cNvPr>
            <p:cNvSpPr/>
            <p:nvPr/>
          </p:nvSpPr>
          <p:spPr>
            <a:xfrm>
              <a:off x="1514902" y="3871191"/>
              <a:ext cx="1512093" cy="661828"/>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50000"/>
                </a:lnSpc>
              </a:pPr>
              <a:r>
                <a:rPr lang="de-DE" sz="700" b="1">
                  <a:solidFill>
                    <a:srgbClr val="404040"/>
                  </a:solidFill>
                </a:rPr>
                <a:t>Glukose zuhause</a:t>
              </a:r>
              <a:r>
                <a:rPr lang="de-DE" sz="700" b="1" baseline="30000">
                  <a:solidFill>
                    <a:srgbClr val="404040"/>
                  </a:solidFill>
                </a:rPr>
                <a:t>‡</a:t>
              </a:r>
            </a:p>
            <a:p>
              <a:pPr defTabSz="179388">
                <a:lnSpc>
                  <a:spcPts val="1100"/>
                </a:lnSpc>
              </a:pPr>
              <a:r>
                <a:rPr lang="de-DE" sz="700" b="1">
                  <a:solidFill>
                    <a:srgbClr val="404040"/>
                  </a:solidFill>
                </a:rPr>
                <a:t>Stadium	Häufigkeit/Alter</a:t>
              </a:r>
              <a:r>
                <a:rPr lang="de-DE" sz="700">
                  <a:solidFill>
                    <a:srgbClr val="404040"/>
                  </a:solidFill>
                </a:rPr>
                <a:t>    			</a:t>
              </a:r>
              <a:r>
                <a:rPr lang="de-DE" sz="700" b="1">
                  <a:solidFill>
                    <a:srgbClr val="404040"/>
                  </a:solidFill>
                </a:rPr>
                <a:t>&lt; 10 J.	   ≥ 10 J.</a:t>
              </a:r>
            </a:p>
            <a:p>
              <a:pPr defTabSz="179388">
                <a:lnSpc>
                  <a:spcPts val="1100"/>
                </a:lnSpc>
              </a:pPr>
              <a:r>
                <a:rPr lang="de-DE" sz="700">
                  <a:solidFill>
                    <a:srgbClr val="404040"/>
                  </a:solidFill>
                </a:rPr>
                <a:t>	1		nur bei Symptomen</a:t>
              </a:r>
            </a:p>
            <a:p>
              <a:pPr defTabSz="179388">
                <a:lnSpc>
                  <a:spcPts val="1100"/>
                </a:lnSpc>
              </a:pPr>
              <a:r>
                <a:rPr lang="de-DE" sz="700">
                  <a:solidFill>
                    <a:srgbClr val="404040"/>
                  </a:solidFill>
                </a:rPr>
                <a:t>	2		1 Mo	   3 Mo</a:t>
              </a:r>
              <a:r>
                <a:rPr lang="de-DE" sz="700" baseline="30000">
                  <a:solidFill>
                    <a:srgbClr val="404040"/>
                  </a:solidFill>
                </a:rPr>
                <a:t>§</a:t>
              </a:r>
              <a:r>
                <a:rPr lang="de-DE" sz="700">
                  <a:solidFill>
                    <a:srgbClr val="404040"/>
                  </a:solidFill>
                </a:rPr>
                <a:t>   </a:t>
              </a:r>
            </a:p>
          </p:txBody>
        </p:sp>
        <p:sp>
          <p:nvSpPr>
            <p:cNvPr id="62" name="Rechteck: abgerundete Ecken 61">
              <a:extLst>
                <a:ext uri="{FF2B5EF4-FFF2-40B4-BE49-F238E27FC236}">
                  <a16:creationId xmlns:a16="http://schemas.microsoft.com/office/drawing/2014/main" id="{85381967-1E53-16DE-F2F8-5CF6C0C2E0EF}"/>
                </a:ext>
              </a:extLst>
            </p:cNvPr>
            <p:cNvSpPr/>
            <p:nvPr/>
          </p:nvSpPr>
          <p:spPr>
            <a:xfrm>
              <a:off x="3130771" y="3844877"/>
              <a:ext cx="1512093" cy="714456"/>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50000"/>
                </a:lnSpc>
              </a:pPr>
              <a:r>
                <a:rPr lang="de-DE" sz="700" b="1">
                  <a:solidFill>
                    <a:srgbClr val="404040"/>
                  </a:solidFill>
                </a:rPr>
                <a:t>Klinik, RPG, HbA</a:t>
              </a:r>
              <a:r>
                <a:rPr lang="de-DE" sz="700" b="1" baseline="-25000">
                  <a:solidFill>
                    <a:srgbClr val="404040"/>
                  </a:solidFill>
                </a:rPr>
                <a:t>1c</a:t>
              </a:r>
              <a:r>
                <a:rPr lang="de-DE" sz="700" b="1">
                  <a:solidFill>
                    <a:srgbClr val="404040"/>
                  </a:solidFill>
                </a:rPr>
                <a:t> &amp; CGM</a:t>
              </a:r>
              <a:r>
                <a:rPr lang="de-DE" sz="700" b="1" baseline="30000">
                  <a:solidFill>
                    <a:srgbClr val="404040"/>
                  </a:solidFill>
                </a:rPr>
                <a:t>†</a:t>
              </a:r>
            </a:p>
            <a:p>
              <a:pPr defTabSz="179388">
                <a:lnSpc>
                  <a:spcPts val="1100"/>
                </a:lnSpc>
              </a:pPr>
              <a:r>
                <a:rPr lang="de-DE" sz="700" b="1">
                  <a:solidFill>
                    <a:srgbClr val="404040"/>
                  </a:solidFill>
                </a:rPr>
                <a:t>Stadium	Häufigkeit/Alter</a:t>
              </a:r>
              <a:r>
                <a:rPr lang="de-DE" sz="700">
                  <a:solidFill>
                    <a:srgbClr val="404040"/>
                  </a:solidFill>
                </a:rPr>
                <a:t>    			</a:t>
              </a:r>
              <a:r>
                <a:rPr lang="de-DE" sz="700" b="1">
                  <a:solidFill>
                    <a:srgbClr val="404040"/>
                  </a:solidFill>
                </a:rPr>
                <a:t>&lt; 10 J.	   ≥ 10 J.</a:t>
              </a:r>
            </a:p>
            <a:p>
              <a:pPr defTabSz="179388">
                <a:lnSpc>
                  <a:spcPts val="1100"/>
                </a:lnSpc>
              </a:pPr>
              <a:r>
                <a:rPr lang="de-DE" sz="700">
                  <a:solidFill>
                    <a:srgbClr val="404040"/>
                  </a:solidFill>
                </a:rPr>
                <a:t>	1		6 Mo	   12 Mo</a:t>
              </a:r>
            </a:p>
            <a:p>
              <a:pPr defTabSz="179388">
                <a:lnSpc>
                  <a:spcPts val="1100"/>
                </a:lnSpc>
              </a:pPr>
              <a:r>
                <a:rPr lang="de-DE" sz="700">
                  <a:solidFill>
                    <a:srgbClr val="404040"/>
                  </a:solidFill>
                </a:rPr>
                <a:t>	2		3 Mo	   3 Mo   </a:t>
              </a:r>
            </a:p>
          </p:txBody>
        </p:sp>
        <p:sp>
          <p:nvSpPr>
            <p:cNvPr id="63" name="Rechteck: abgerundete Ecken 62">
              <a:extLst>
                <a:ext uri="{FF2B5EF4-FFF2-40B4-BE49-F238E27FC236}">
                  <a16:creationId xmlns:a16="http://schemas.microsoft.com/office/drawing/2014/main" id="{E7F40D90-E88B-AA2C-2275-5254FE7D08BE}"/>
                </a:ext>
              </a:extLst>
            </p:cNvPr>
            <p:cNvSpPr/>
            <p:nvPr/>
          </p:nvSpPr>
          <p:spPr>
            <a:xfrm>
              <a:off x="4743087" y="3870087"/>
              <a:ext cx="1512093" cy="714456"/>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36000" rtlCol="0" anchor="ctr"/>
            <a:lstStyle/>
            <a:p>
              <a:pPr algn="ctr">
                <a:lnSpc>
                  <a:spcPct val="150000"/>
                </a:lnSpc>
              </a:pPr>
              <a:r>
                <a:rPr lang="de-DE" sz="700" b="1">
                  <a:solidFill>
                    <a:srgbClr val="404040"/>
                  </a:solidFill>
                </a:rPr>
                <a:t>Wiederholung des OGTT</a:t>
              </a:r>
              <a:endParaRPr lang="de-DE" sz="700" b="1" baseline="30000">
                <a:solidFill>
                  <a:srgbClr val="404040"/>
                </a:solidFill>
              </a:endParaRPr>
            </a:p>
            <a:p>
              <a:pPr defTabSz="179388">
                <a:lnSpc>
                  <a:spcPts val="1100"/>
                </a:lnSpc>
              </a:pPr>
              <a:r>
                <a:rPr lang="de-DE" sz="700" b="1">
                  <a:solidFill>
                    <a:srgbClr val="404040"/>
                  </a:solidFill>
                </a:rPr>
                <a:t>Stadium	Häufigkeit/Alter</a:t>
              </a:r>
              <a:r>
                <a:rPr lang="de-DE" sz="700">
                  <a:solidFill>
                    <a:srgbClr val="404040"/>
                  </a:solidFill>
                </a:rPr>
                <a:t>    			</a:t>
              </a:r>
              <a:r>
                <a:rPr lang="de-DE" sz="700" b="1">
                  <a:solidFill>
                    <a:srgbClr val="404040"/>
                  </a:solidFill>
                </a:rPr>
                <a:t>&lt; 10 J.	   ≥ 10 J.</a:t>
              </a:r>
            </a:p>
            <a:p>
              <a:pPr defTabSz="179388">
                <a:lnSpc>
                  <a:spcPts val="1100"/>
                </a:lnSpc>
              </a:pPr>
              <a:r>
                <a:rPr lang="de-DE" sz="700">
                  <a:solidFill>
                    <a:srgbClr val="404040"/>
                  </a:solidFill>
                </a:rPr>
                <a:t>	1		12-24 Mo 24-36 Mo</a:t>
              </a:r>
            </a:p>
            <a:p>
              <a:pPr defTabSz="179388">
                <a:lnSpc>
                  <a:spcPts val="1100"/>
                </a:lnSpc>
              </a:pPr>
              <a:r>
                <a:rPr lang="de-DE" sz="700">
                  <a:solidFill>
                    <a:srgbClr val="404040"/>
                  </a:solidFill>
                </a:rPr>
                <a:t>	2		wenn HbA</a:t>
              </a:r>
              <a:r>
                <a:rPr lang="de-DE" sz="700" baseline="-25000">
                  <a:solidFill>
                    <a:srgbClr val="404040"/>
                  </a:solidFill>
                </a:rPr>
                <a:t>1c</a:t>
              </a:r>
              <a:r>
                <a:rPr lang="de-DE" sz="700">
                  <a:solidFill>
                    <a:srgbClr val="404040"/>
                  </a:solidFill>
                </a:rPr>
                <a:t> ≥ 6 %</a:t>
              </a:r>
            </a:p>
          </p:txBody>
        </p:sp>
      </p:grpSp>
      <p:sp>
        <p:nvSpPr>
          <p:cNvPr id="65" name="Text Placeholder 4">
            <a:extLst>
              <a:ext uri="{FF2B5EF4-FFF2-40B4-BE49-F238E27FC236}">
                <a16:creationId xmlns:a16="http://schemas.microsoft.com/office/drawing/2014/main" id="{378A794C-BA8C-E51D-9C2F-892DF416D944}"/>
              </a:ext>
            </a:extLst>
          </p:cNvPr>
          <p:cNvSpPr txBox="1">
            <a:spLocks/>
          </p:cNvSpPr>
          <p:nvPr/>
        </p:nvSpPr>
        <p:spPr>
          <a:xfrm>
            <a:off x="6468968" y="3382026"/>
            <a:ext cx="2337117" cy="1353747"/>
          </a:xfrm>
          <a:prstGeom prst="rect">
            <a:avLst/>
          </a:prstGeom>
        </p:spPr>
        <p:txBody>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1200"/>
              </a:spcBef>
              <a:spcAft>
                <a:spcPts val="450"/>
              </a:spcAft>
              <a:buClr>
                <a:schemeClr val="accent2"/>
              </a:buClr>
              <a:buSzPct val="120000"/>
              <a:buNone/>
              <a:defRPr/>
            </a:pPr>
            <a:r>
              <a:rPr lang="de-DE" sz="600">
                <a:solidFill>
                  <a:srgbClr val="404040"/>
                </a:solidFill>
                <a:latin typeface="+mn-lt"/>
              </a:rPr>
              <a:t># OGTT bei Kindern &lt; 2 Jahre kann herausfordernd sein, monatliches Monitoring des BZ zuhause erwägen nach einer kohlenhydratreichen Mahlzeit als Alternative, bis ein OGTT möglich ist. ‡ 1-2 Std. nach einer kohlen-hydratreichen Mahlzeit. § Zwischen Klinik-Visiten.        † CGM in Stadium 2 für 10 Tage, wenn möglich, CGM T1D-Kriterien nicht validiert, Interpretation durch den Spezialisten. </a:t>
            </a:r>
          </a:p>
          <a:p>
            <a:pPr marL="0" indent="0">
              <a:lnSpc>
                <a:spcPct val="100000"/>
              </a:lnSpc>
              <a:spcBef>
                <a:spcPts val="0"/>
              </a:spcBef>
              <a:spcAft>
                <a:spcPts val="450"/>
              </a:spcAft>
              <a:buClr>
                <a:schemeClr val="accent2"/>
              </a:buClr>
              <a:buSzPct val="120000"/>
              <a:buNone/>
              <a:defRPr/>
            </a:pPr>
            <a:r>
              <a:rPr lang="de-DE" sz="600">
                <a:solidFill>
                  <a:srgbClr val="404040"/>
                </a:solidFill>
                <a:latin typeface="+mn-lt"/>
              </a:rPr>
              <a:t>BZ: Blutzucker; CGM: </a:t>
            </a:r>
            <a:r>
              <a:rPr lang="de-DE" sz="600" err="1">
                <a:solidFill>
                  <a:srgbClr val="404040"/>
                </a:solidFill>
                <a:latin typeface="+mn-lt"/>
              </a:rPr>
              <a:t>continuous</a:t>
            </a:r>
            <a:r>
              <a:rPr lang="de-DE" sz="600">
                <a:solidFill>
                  <a:srgbClr val="404040"/>
                </a:solidFill>
                <a:latin typeface="+mn-lt"/>
              </a:rPr>
              <a:t> </a:t>
            </a:r>
            <a:r>
              <a:rPr lang="de-DE" sz="600" err="1">
                <a:solidFill>
                  <a:srgbClr val="404040"/>
                </a:solidFill>
                <a:latin typeface="+mn-lt"/>
              </a:rPr>
              <a:t>glucose</a:t>
            </a:r>
            <a:r>
              <a:rPr lang="de-DE" sz="600">
                <a:solidFill>
                  <a:srgbClr val="404040"/>
                </a:solidFill>
                <a:latin typeface="+mn-lt"/>
              </a:rPr>
              <a:t> </a:t>
            </a:r>
            <a:r>
              <a:rPr lang="de-DE" sz="600" err="1">
                <a:solidFill>
                  <a:srgbClr val="404040"/>
                </a:solidFill>
                <a:latin typeface="+mn-lt"/>
              </a:rPr>
              <a:t>monitoring</a:t>
            </a:r>
            <a:r>
              <a:rPr lang="de-DE" sz="600">
                <a:solidFill>
                  <a:srgbClr val="404040"/>
                </a:solidFill>
                <a:latin typeface="+mn-lt"/>
              </a:rPr>
              <a:t>, kontinuierliches Glukose-Monitoring; J.: Jahre; Mo: Monate; OGTT: Oraler Glukose-Toleranztest; RPG: </a:t>
            </a:r>
            <a:r>
              <a:rPr lang="de-DE" sz="600" err="1">
                <a:solidFill>
                  <a:srgbClr val="404040"/>
                </a:solidFill>
                <a:latin typeface="+mn-lt"/>
              </a:rPr>
              <a:t>random</a:t>
            </a:r>
            <a:r>
              <a:rPr lang="de-DE" sz="600">
                <a:solidFill>
                  <a:srgbClr val="404040"/>
                </a:solidFill>
                <a:latin typeface="+mn-lt"/>
              </a:rPr>
              <a:t> </a:t>
            </a:r>
            <a:r>
              <a:rPr lang="de-DE" sz="600" err="1">
                <a:solidFill>
                  <a:srgbClr val="404040"/>
                </a:solidFill>
                <a:latin typeface="+mn-lt"/>
              </a:rPr>
              <a:t>plasma</a:t>
            </a:r>
            <a:r>
              <a:rPr lang="de-DE" sz="600">
                <a:solidFill>
                  <a:srgbClr val="404040"/>
                </a:solidFill>
                <a:latin typeface="+mn-lt"/>
              </a:rPr>
              <a:t> </a:t>
            </a:r>
            <a:r>
              <a:rPr lang="de-DE" sz="600" err="1">
                <a:solidFill>
                  <a:srgbClr val="404040"/>
                </a:solidFill>
                <a:latin typeface="+mn-lt"/>
              </a:rPr>
              <a:t>glucose</a:t>
            </a:r>
            <a:r>
              <a:rPr lang="de-DE" sz="600">
                <a:solidFill>
                  <a:srgbClr val="404040"/>
                </a:solidFill>
                <a:latin typeface="+mn-lt"/>
              </a:rPr>
              <a:t>, Zufalls-Plasmaglukose-Wert; T1D: Typ-1-Diabetes.</a:t>
            </a:r>
          </a:p>
        </p:txBody>
      </p:sp>
      <p:sp>
        <p:nvSpPr>
          <p:cNvPr id="66" name="Textfeld 65">
            <a:extLst>
              <a:ext uri="{FF2B5EF4-FFF2-40B4-BE49-F238E27FC236}">
                <a16:creationId xmlns:a16="http://schemas.microsoft.com/office/drawing/2014/main" id="{44E0DD6A-9F19-EC29-3FEA-7FC97F05706B}"/>
              </a:ext>
            </a:extLst>
          </p:cNvPr>
          <p:cNvSpPr txBox="1"/>
          <p:nvPr/>
        </p:nvSpPr>
        <p:spPr>
          <a:xfrm>
            <a:off x="6468966" y="898769"/>
            <a:ext cx="2337119" cy="738664"/>
          </a:xfrm>
          <a:prstGeom prst="rect">
            <a:avLst/>
          </a:prstGeom>
          <a:noFill/>
        </p:spPr>
        <p:txBody>
          <a:bodyPr wrap="square" rtlCol="0" anchor="ctr">
            <a:spAutoFit/>
          </a:bodyPr>
          <a:lstStyle/>
          <a:p>
            <a:pPr algn="l"/>
            <a:r>
              <a:rPr lang="de-DE" sz="1050" b="1">
                <a:solidFill>
                  <a:srgbClr val="404040"/>
                </a:solidFill>
                <a:latin typeface="+mn-lt"/>
              </a:rPr>
              <a:t>Anleitung zum Follow-Up von Individuen mit prä-symptomatischem T1D beim </a:t>
            </a:r>
            <a:r>
              <a:rPr lang="de-DE" sz="1050" b="1">
                <a:solidFill>
                  <a:schemeClr val="accent2"/>
                </a:solidFill>
                <a:latin typeface="+mn-lt"/>
              </a:rPr>
              <a:t>(Kinder-)Diabetologen</a:t>
            </a:r>
            <a:endParaRPr lang="de-DE" sz="2400" b="1">
              <a:solidFill>
                <a:schemeClr val="accent2"/>
              </a:solidFill>
            </a:endParaRPr>
          </a:p>
        </p:txBody>
      </p:sp>
      <p:sp>
        <p:nvSpPr>
          <p:cNvPr id="67" name="Rechteck 66">
            <a:extLst>
              <a:ext uri="{FF2B5EF4-FFF2-40B4-BE49-F238E27FC236}">
                <a16:creationId xmlns:a16="http://schemas.microsoft.com/office/drawing/2014/main" id="{DB99226E-ADF6-2B6B-2306-24F228000083}"/>
              </a:ext>
            </a:extLst>
          </p:cNvPr>
          <p:cNvSpPr/>
          <p:nvPr/>
        </p:nvSpPr>
        <p:spPr>
          <a:xfrm>
            <a:off x="1450216" y="965519"/>
            <a:ext cx="4939618" cy="3742958"/>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1981700576"/>
      </p:ext>
    </p:extLst>
  </p:cSld>
  <p:clrMapOvr>
    <a:masterClrMapping/>
  </p:clrMapOvr>
  <p:transition>
    <p:fade/>
  </p:transition>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platzhalter 9">
            <a:extLst>
              <a:ext uri="{FF2B5EF4-FFF2-40B4-BE49-F238E27FC236}">
                <a16:creationId xmlns:a16="http://schemas.microsoft.com/office/drawing/2014/main" id="{4F1FA67D-09B1-3D5F-187C-EEC2BE4C9783}"/>
              </a:ext>
            </a:extLst>
          </p:cNvPr>
          <p:cNvSpPr txBox="1">
            <a:spLocks/>
          </p:cNvSpPr>
          <p:nvPr/>
        </p:nvSpPr>
        <p:spPr>
          <a:xfrm>
            <a:off x="319787" y="113250"/>
            <a:ext cx="8613873"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Überwachung von Inselautoantikörper-positiven Personen mit präsymptomatischem T1D – Diabetologe oder Hausarzt/Primärversorger?</a:t>
            </a:r>
            <a:r>
              <a:rPr lang="de-DE" sz="2000" b="1" baseline="30000">
                <a:solidFill>
                  <a:srgbClr val="7030A0"/>
                </a:solidFill>
                <a:latin typeface="+mj-lt"/>
              </a:rPr>
              <a:t>1</a:t>
            </a:r>
          </a:p>
        </p:txBody>
      </p:sp>
      <p:sp>
        <p:nvSpPr>
          <p:cNvPr id="14" name="TextBox 3037">
            <a:extLst>
              <a:ext uri="{FF2B5EF4-FFF2-40B4-BE49-F238E27FC236}">
                <a16:creationId xmlns:a16="http://schemas.microsoft.com/office/drawing/2014/main" id="{7E29AE2B-8275-0D21-4DA9-C8778881A3A2}"/>
              </a:ext>
            </a:extLst>
          </p:cNvPr>
          <p:cNvSpPr txBox="1"/>
          <p:nvPr/>
        </p:nvSpPr>
        <p:spPr>
          <a:xfrm>
            <a:off x="319788" y="4929477"/>
            <a:ext cx="7719228"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Hendriks AEJ </a:t>
            </a:r>
            <a:r>
              <a:rPr lang="da-DK" sz="600" i="1">
                <a:solidFill>
                  <a:srgbClr val="404040"/>
                </a:solidFill>
                <a:ea typeface="Arial"/>
                <a:cs typeface="Arial"/>
              </a:rPr>
              <a:t>et al. Diabetes Metab Res Rev </a:t>
            </a:r>
            <a:r>
              <a:rPr lang="da-DK" sz="600">
                <a:solidFill>
                  <a:srgbClr val="404040"/>
                </a:solidFill>
                <a:ea typeface="Arial"/>
                <a:cs typeface="Arial"/>
              </a:rPr>
              <a:t>2024; e3777</a:t>
            </a:r>
            <a:r>
              <a:rPr lang="de-DE" sz="600">
                <a:solidFill>
                  <a:srgbClr val="404040"/>
                </a:solidFill>
              </a:rPr>
              <a:t>. </a:t>
            </a:r>
          </a:p>
        </p:txBody>
      </p:sp>
      <p:sp>
        <p:nvSpPr>
          <p:cNvPr id="65" name="Text Placeholder 4">
            <a:extLst>
              <a:ext uri="{FF2B5EF4-FFF2-40B4-BE49-F238E27FC236}">
                <a16:creationId xmlns:a16="http://schemas.microsoft.com/office/drawing/2014/main" id="{7B457CA5-F262-4756-5E35-379736102F72}"/>
              </a:ext>
            </a:extLst>
          </p:cNvPr>
          <p:cNvSpPr txBox="1">
            <a:spLocks/>
          </p:cNvSpPr>
          <p:nvPr/>
        </p:nvSpPr>
        <p:spPr>
          <a:xfrm>
            <a:off x="330545" y="4586340"/>
            <a:ext cx="8158299" cy="454449"/>
          </a:xfrm>
          <a:prstGeom prst="rect">
            <a:avLst/>
          </a:prstGeom>
        </p:spPr>
        <p:txBody>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1200"/>
              </a:spcBef>
              <a:spcAft>
                <a:spcPts val="450"/>
              </a:spcAft>
              <a:buClr>
                <a:schemeClr val="accent2"/>
              </a:buClr>
              <a:buSzPct val="120000"/>
              <a:buNone/>
              <a:defRPr/>
            </a:pPr>
            <a:r>
              <a:rPr lang="de-DE" sz="600">
                <a:solidFill>
                  <a:srgbClr val="404040"/>
                </a:solidFill>
                <a:latin typeface="+mn-lt"/>
              </a:rPr>
              <a:t># Bestimmte Bedingungen können den klinischen Nutzen des HbA</a:t>
            </a:r>
            <a:r>
              <a:rPr lang="de-DE" sz="600" baseline="-25000">
                <a:solidFill>
                  <a:srgbClr val="404040"/>
                </a:solidFill>
                <a:latin typeface="+mn-lt"/>
              </a:rPr>
              <a:t>1c</a:t>
            </a:r>
            <a:r>
              <a:rPr lang="de-DE" sz="600">
                <a:solidFill>
                  <a:srgbClr val="404040"/>
                </a:solidFill>
                <a:latin typeface="+mn-lt"/>
              </a:rPr>
              <a:t>-Wertes beeinflussen. § Menschen mit </a:t>
            </a:r>
            <a:r>
              <a:rPr lang="de-DE" sz="600" err="1">
                <a:solidFill>
                  <a:srgbClr val="404040"/>
                </a:solidFill>
                <a:latin typeface="+mn-lt"/>
              </a:rPr>
              <a:t>Dysglykämie</a:t>
            </a:r>
            <a:r>
              <a:rPr lang="de-DE" sz="600">
                <a:solidFill>
                  <a:srgbClr val="404040"/>
                </a:solidFill>
                <a:latin typeface="+mn-lt"/>
              </a:rPr>
              <a:t> sollten vorzugsweise in fachärztlicher Betreuung überwacht werden. ‡ Vorzugsweise 1-2 Stunden nach einer kohlenhydratreichen Mahlzeit. BZ: Blutzucker; J.: Jahre; Mo: Monate; T1D: Typ-1-Diabetes; 4Ts: </a:t>
            </a:r>
            <a:r>
              <a:rPr lang="en-US" sz="600">
                <a:solidFill>
                  <a:srgbClr val="404040"/>
                </a:solidFill>
                <a:latin typeface="+mn-lt"/>
              </a:rPr>
              <a:t>toilet, thirsty, tired, thinner = synonym für die </a:t>
            </a:r>
            <a:r>
              <a:rPr lang="en-US" sz="600" err="1">
                <a:solidFill>
                  <a:srgbClr val="404040"/>
                </a:solidFill>
                <a:latin typeface="+mn-lt"/>
              </a:rPr>
              <a:t>klassischen</a:t>
            </a:r>
            <a:r>
              <a:rPr lang="en-US" sz="600">
                <a:solidFill>
                  <a:srgbClr val="404040"/>
                </a:solidFill>
                <a:latin typeface="+mn-lt"/>
              </a:rPr>
              <a:t> T1D-Symptome </a:t>
            </a:r>
            <a:r>
              <a:rPr lang="de-DE" sz="600">
                <a:solidFill>
                  <a:srgbClr val="404040"/>
                </a:solidFill>
                <a:latin typeface="+mn-lt"/>
              </a:rPr>
              <a:t>Polyurie, Polydipsie, Nykturie, Müdigkeit und Gewichtsverlust.</a:t>
            </a:r>
          </a:p>
        </p:txBody>
      </p:sp>
      <p:sp>
        <p:nvSpPr>
          <p:cNvPr id="66" name="Textfeld 65">
            <a:extLst>
              <a:ext uri="{FF2B5EF4-FFF2-40B4-BE49-F238E27FC236}">
                <a16:creationId xmlns:a16="http://schemas.microsoft.com/office/drawing/2014/main" id="{1714D79C-0306-EA1A-1196-77BA9F387719}"/>
              </a:ext>
            </a:extLst>
          </p:cNvPr>
          <p:cNvSpPr txBox="1"/>
          <p:nvPr/>
        </p:nvSpPr>
        <p:spPr>
          <a:xfrm>
            <a:off x="3052864" y="1060351"/>
            <a:ext cx="5590358" cy="415498"/>
          </a:xfrm>
          <a:prstGeom prst="rect">
            <a:avLst/>
          </a:prstGeom>
          <a:noFill/>
        </p:spPr>
        <p:txBody>
          <a:bodyPr wrap="square" rtlCol="0" anchor="ctr">
            <a:spAutoFit/>
          </a:bodyPr>
          <a:lstStyle/>
          <a:p>
            <a:pPr algn="l"/>
            <a:r>
              <a:rPr lang="de-DE" sz="1050" b="1">
                <a:solidFill>
                  <a:srgbClr val="404040"/>
                </a:solidFill>
                <a:latin typeface="+mn-lt"/>
              </a:rPr>
              <a:t>Anleitung zum Follow-Up von Individuen mit präsymptomatischem T1D beim </a:t>
            </a:r>
            <a:r>
              <a:rPr lang="de-DE" sz="1050" b="1">
                <a:solidFill>
                  <a:schemeClr val="accent2"/>
                </a:solidFill>
                <a:latin typeface="+mn-lt"/>
              </a:rPr>
              <a:t>Hausarzt/Primärversorger</a:t>
            </a:r>
            <a:endParaRPr lang="de-DE" sz="2400" b="1">
              <a:solidFill>
                <a:schemeClr val="accent2"/>
              </a:solidFill>
            </a:endParaRPr>
          </a:p>
        </p:txBody>
      </p:sp>
      <p:grpSp>
        <p:nvGrpSpPr>
          <p:cNvPr id="25" name="Gruppieren 24">
            <a:extLst>
              <a:ext uri="{FF2B5EF4-FFF2-40B4-BE49-F238E27FC236}">
                <a16:creationId xmlns:a16="http://schemas.microsoft.com/office/drawing/2014/main" id="{E9AC960C-7AA6-BDB4-700C-E51C3C01828A}"/>
              </a:ext>
            </a:extLst>
          </p:cNvPr>
          <p:cNvGrpSpPr/>
          <p:nvPr/>
        </p:nvGrpSpPr>
        <p:grpSpPr>
          <a:xfrm>
            <a:off x="498761" y="1406650"/>
            <a:ext cx="1974277" cy="2700254"/>
            <a:chOff x="498761" y="1164196"/>
            <a:chExt cx="1974277" cy="2700254"/>
          </a:xfrm>
        </p:grpSpPr>
        <p:sp>
          <p:nvSpPr>
            <p:cNvPr id="5" name="Rechteck: abgerundete Ecken 4">
              <a:extLst>
                <a:ext uri="{FF2B5EF4-FFF2-40B4-BE49-F238E27FC236}">
                  <a16:creationId xmlns:a16="http://schemas.microsoft.com/office/drawing/2014/main" id="{BEC1144D-4D3A-7D75-FFCE-DCFD6A42B585}"/>
                </a:ext>
              </a:extLst>
            </p:cNvPr>
            <p:cNvSpPr/>
            <p:nvPr/>
          </p:nvSpPr>
          <p:spPr>
            <a:xfrm>
              <a:off x="498765" y="1164196"/>
              <a:ext cx="1974272" cy="400110"/>
            </a:xfrm>
            <a:prstGeom prst="roundRect">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e-DE" sz="800">
                  <a:solidFill>
                    <a:srgbClr val="404040"/>
                  </a:solidFill>
                </a:rPr>
                <a:t>Individuum mit präsymptomatischem T1D</a:t>
              </a:r>
            </a:p>
          </p:txBody>
        </p:sp>
        <p:sp>
          <p:nvSpPr>
            <p:cNvPr id="6" name="Rechteck: abgerundete Ecken 5">
              <a:extLst>
                <a:ext uri="{FF2B5EF4-FFF2-40B4-BE49-F238E27FC236}">
                  <a16:creationId xmlns:a16="http://schemas.microsoft.com/office/drawing/2014/main" id="{2E681C57-560F-FF7A-9F0E-1E60E5DF61E9}"/>
                </a:ext>
              </a:extLst>
            </p:cNvPr>
            <p:cNvSpPr/>
            <p:nvPr/>
          </p:nvSpPr>
          <p:spPr>
            <a:xfrm>
              <a:off x="498765" y="1663051"/>
              <a:ext cx="1974273" cy="754567"/>
            </a:xfrm>
            <a:prstGeom prst="roundRect">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e-DE" sz="800" b="1">
                  <a:solidFill>
                    <a:srgbClr val="404040"/>
                  </a:solidFill>
                </a:rPr>
                <a:t>Interventionen</a:t>
              </a:r>
            </a:p>
            <a:p>
              <a:r>
                <a:rPr lang="de-DE" sz="800">
                  <a:solidFill>
                    <a:srgbClr val="404040"/>
                  </a:solidFill>
                </a:rPr>
                <a:t>Falls vor Ort verfügbar, Überweisung für </a:t>
              </a:r>
            </a:p>
            <a:p>
              <a:r>
                <a:rPr lang="de-DE" sz="800">
                  <a:solidFill>
                    <a:srgbClr val="404040"/>
                  </a:solidFill>
                </a:rPr>
                <a:t>- zugelassene Therapien</a:t>
              </a:r>
            </a:p>
            <a:p>
              <a:r>
                <a:rPr lang="de-DE" sz="800">
                  <a:solidFill>
                    <a:srgbClr val="404040"/>
                  </a:solidFill>
                </a:rPr>
                <a:t>- klinische Studien erwägen</a:t>
              </a:r>
            </a:p>
          </p:txBody>
        </p:sp>
        <p:sp>
          <p:nvSpPr>
            <p:cNvPr id="7" name="Rechteck: abgerundete Ecken 6">
              <a:extLst>
                <a:ext uri="{FF2B5EF4-FFF2-40B4-BE49-F238E27FC236}">
                  <a16:creationId xmlns:a16="http://schemas.microsoft.com/office/drawing/2014/main" id="{13BA8CEA-77DC-4263-E2E9-9A061C2D06B4}"/>
                </a:ext>
              </a:extLst>
            </p:cNvPr>
            <p:cNvSpPr/>
            <p:nvPr/>
          </p:nvSpPr>
          <p:spPr>
            <a:xfrm>
              <a:off x="498761" y="2520228"/>
              <a:ext cx="1974273" cy="562720"/>
            </a:xfrm>
            <a:prstGeom prst="roundRect">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e-DE" sz="800" b="1">
                  <a:solidFill>
                    <a:srgbClr val="404040"/>
                  </a:solidFill>
                </a:rPr>
                <a:t>Überweisung</a:t>
              </a:r>
            </a:p>
            <a:p>
              <a:r>
                <a:rPr lang="de-DE" sz="800">
                  <a:solidFill>
                    <a:srgbClr val="404040"/>
                  </a:solidFill>
                </a:rPr>
                <a:t>zur Weiterbehandlung an einen Spezialisten (bevorzugter Weg)</a:t>
              </a:r>
            </a:p>
          </p:txBody>
        </p:sp>
        <p:sp>
          <p:nvSpPr>
            <p:cNvPr id="8" name="Rechteck: abgerundete Ecken 7">
              <a:extLst>
                <a:ext uri="{FF2B5EF4-FFF2-40B4-BE49-F238E27FC236}">
                  <a16:creationId xmlns:a16="http://schemas.microsoft.com/office/drawing/2014/main" id="{A307B1C1-F9C1-CD65-E701-00E33AD46DBB}"/>
                </a:ext>
              </a:extLst>
            </p:cNvPr>
            <p:cNvSpPr/>
            <p:nvPr/>
          </p:nvSpPr>
          <p:spPr>
            <a:xfrm>
              <a:off x="498761" y="3184031"/>
              <a:ext cx="1974273" cy="680419"/>
            </a:xfrm>
            <a:prstGeom prst="roundRect">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de-DE" sz="800" b="1">
                  <a:solidFill>
                    <a:srgbClr val="404040"/>
                  </a:solidFill>
                </a:rPr>
                <a:t>Wenn Überweisung an Spezialisten nicht möglich ist</a:t>
              </a:r>
            </a:p>
            <a:p>
              <a:r>
                <a:rPr lang="de-DE" sz="800">
                  <a:solidFill>
                    <a:srgbClr val="404040"/>
                  </a:solidFill>
                </a:rPr>
                <a:t>Als Ausweg Nachsorge in der Primärversorgung anbieten</a:t>
              </a:r>
            </a:p>
          </p:txBody>
        </p:sp>
        <p:sp>
          <p:nvSpPr>
            <p:cNvPr id="10" name="Pfeil: nach unten 9">
              <a:extLst>
                <a:ext uri="{FF2B5EF4-FFF2-40B4-BE49-F238E27FC236}">
                  <a16:creationId xmlns:a16="http://schemas.microsoft.com/office/drawing/2014/main" id="{DD0333C2-8CF9-13D2-99B4-1D7968033B3A}"/>
                </a:ext>
              </a:extLst>
            </p:cNvPr>
            <p:cNvSpPr/>
            <p:nvPr/>
          </p:nvSpPr>
          <p:spPr>
            <a:xfrm>
              <a:off x="1444337" y="1571319"/>
              <a:ext cx="69273" cy="80501"/>
            </a:xfrm>
            <a:prstGeom prst="downArrow">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 name="Pfeil: nach unten 10">
              <a:extLst>
                <a:ext uri="{FF2B5EF4-FFF2-40B4-BE49-F238E27FC236}">
                  <a16:creationId xmlns:a16="http://schemas.microsoft.com/office/drawing/2014/main" id="{A23809C2-9D5B-E4ED-8ADA-5906FA83ABA7}"/>
                </a:ext>
              </a:extLst>
            </p:cNvPr>
            <p:cNvSpPr/>
            <p:nvPr/>
          </p:nvSpPr>
          <p:spPr>
            <a:xfrm>
              <a:off x="1451263" y="2421922"/>
              <a:ext cx="69273" cy="80501"/>
            </a:xfrm>
            <a:prstGeom prst="downArrow">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7" name="Pfeil: nach unten 16">
              <a:extLst>
                <a:ext uri="{FF2B5EF4-FFF2-40B4-BE49-F238E27FC236}">
                  <a16:creationId xmlns:a16="http://schemas.microsoft.com/office/drawing/2014/main" id="{C1C13ADD-4F62-E076-5445-5B65AF5D7FC2}"/>
                </a:ext>
              </a:extLst>
            </p:cNvPr>
            <p:cNvSpPr/>
            <p:nvPr/>
          </p:nvSpPr>
          <p:spPr>
            <a:xfrm>
              <a:off x="1444337" y="3084057"/>
              <a:ext cx="69273" cy="80501"/>
            </a:xfrm>
            <a:prstGeom prst="downArrow">
              <a:avLst/>
            </a:prstGeom>
            <a:solidFill>
              <a:schemeClr val="accent2"/>
            </a:solidFill>
            <a:ln w="9525">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pic>
        <p:nvPicPr>
          <p:cNvPr id="27" name="Grafik 26" descr="Ein Bild, das Text, Screenshot, Schrift, Zahl enthält.&#10;&#10;Automatisch generierte Beschreibung">
            <a:extLst>
              <a:ext uri="{FF2B5EF4-FFF2-40B4-BE49-F238E27FC236}">
                <a16:creationId xmlns:a16="http://schemas.microsoft.com/office/drawing/2014/main" id="{E5E495E6-8243-11CA-2873-D0BBD688897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066718" y="1684391"/>
            <a:ext cx="2789257" cy="2679791"/>
          </a:xfrm>
          <a:prstGeom prst="rect">
            <a:avLst/>
          </a:prstGeom>
        </p:spPr>
      </p:pic>
      <p:sp>
        <p:nvSpPr>
          <p:cNvPr id="30" name="Rechteck: abgerundete Ecken 29">
            <a:extLst>
              <a:ext uri="{FF2B5EF4-FFF2-40B4-BE49-F238E27FC236}">
                <a16:creationId xmlns:a16="http://schemas.microsoft.com/office/drawing/2014/main" id="{10133B52-881B-F0DA-383D-2B8657A503F7}"/>
              </a:ext>
            </a:extLst>
          </p:cNvPr>
          <p:cNvSpPr/>
          <p:nvPr/>
        </p:nvSpPr>
        <p:spPr>
          <a:xfrm>
            <a:off x="3220942" y="1789221"/>
            <a:ext cx="2480807" cy="313369"/>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800" b="1">
                <a:solidFill>
                  <a:srgbClr val="404040"/>
                </a:solidFill>
              </a:rPr>
              <a:t>Individuum mit präsymptomatischem T1D</a:t>
            </a:r>
          </a:p>
          <a:p>
            <a:pPr algn="ctr"/>
            <a:r>
              <a:rPr lang="de-DE" sz="800">
                <a:solidFill>
                  <a:srgbClr val="404040"/>
                </a:solidFill>
              </a:rPr>
              <a:t>Fachärztliche Überwachung nicht durchführbar</a:t>
            </a:r>
          </a:p>
        </p:txBody>
      </p:sp>
      <p:sp>
        <p:nvSpPr>
          <p:cNvPr id="31" name="Rechteck: abgerundete Ecken 30">
            <a:extLst>
              <a:ext uri="{FF2B5EF4-FFF2-40B4-BE49-F238E27FC236}">
                <a16:creationId xmlns:a16="http://schemas.microsoft.com/office/drawing/2014/main" id="{83251C59-D2E6-0D82-46B2-45619F8B523D}"/>
              </a:ext>
            </a:extLst>
          </p:cNvPr>
          <p:cNvSpPr/>
          <p:nvPr/>
        </p:nvSpPr>
        <p:spPr>
          <a:xfrm>
            <a:off x="3212859" y="2308371"/>
            <a:ext cx="2496971" cy="493942"/>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800" b="1">
                <a:solidFill>
                  <a:srgbClr val="404040"/>
                </a:solidFill>
              </a:rPr>
              <a:t>Schulung</a:t>
            </a:r>
          </a:p>
          <a:p>
            <a:pPr defTabSz="179388"/>
            <a:r>
              <a:rPr lang="de-DE" sz="800">
                <a:solidFill>
                  <a:srgbClr val="404040"/>
                </a:solidFill>
              </a:rPr>
              <a:t>   -	Beim Primärversorger bei Symptomen (4Ts)</a:t>
            </a:r>
          </a:p>
          <a:p>
            <a:pPr defTabSz="179388"/>
            <a:r>
              <a:rPr lang="de-DE" sz="800">
                <a:solidFill>
                  <a:srgbClr val="404040"/>
                </a:solidFill>
              </a:rPr>
              <a:t>   -	Weitere Schulung via Online-Quellen</a:t>
            </a:r>
          </a:p>
        </p:txBody>
      </p:sp>
      <p:sp>
        <p:nvSpPr>
          <p:cNvPr id="32" name="Rechteck: abgerundete Ecken 31">
            <a:extLst>
              <a:ext uri="{FF2B5EF4-FFF2-40B4-BE49-F238E27FC236}">
                <a16:creationId xmlns:a16="http://schemas.microsoft.com/office/drawing/2014/main" id="{9183D386-B15E-6AF9-2B65-719AEC1EE3EA}"/>
              </a:ext>
            </a:extLst>
          </p:cNvPr>
          <p:cNvSpPr/>
          <p:nvPr/>
        </p:nvSpPr>
        <p:spPr>
          <a:xfrm>
            <a:off x="3220942" y="3034751"/>
            <a:ext cx="2480807" cy="129638"/>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800" b="1">
                <a:solidFill>
                  <a:srgbClr val="404040"/>
                </a:solidFill>
              </a:rPr>
              <a:t>Messung von HbA</a:t>
            </a:r>
            <a:r>
              <a:rPr lang="de-DE" sz="800" b="1" baseline="-25000">
                <a:solidFill>
                  <a:srgbClr val="404040"/>
                </a:solidFill>
              </a:rPr>
              <a:t>1c</a:t>
            </a:r>
            <a:r>
              <a:rPr lang="de-DE" sz="800" b="1">
                <a:solidFill>
                  <a:srgbClr val="404040"/>
                </a:solidFill>
              </a:rPr>
              <a:t> &amp; Zufalls-BZ</a:t>
            </a:r>
            <a:endParaRPr lang="de-DE" sz="800">
              <a:solidFill>
                <a:srgbClr val="404040"/>
              </a:solidFill>
            </a:endParaRPr>
          </a:p>
        </p:txBody>
      </p:sp>
      <p:sp>
        <p:nvSpPr>
          <p:cNvPr id="33" name="Rechteck: abgerundete Ecken 32">
            <a:extLst>
              <a:ext uri="{FF2B5EF4-FFF2-40B4-BE49-F238E27FC236}">
                <a16:creationId xmlns:a16="http://schemas.microsoft.com/office/drawing/2014/main" id="{6C91BBE6-F4ED-BD27-2C99-535DB914CA02}"/>
              </a:ext>
            </a:extLst>
          </p:cNvPr>
          <p:cNvSpPr/>
          <p:nvPr/>
        </p:nvSpPr>
        <p:spPr>
          <a:xfrm>
            <a:off x="3205040" y="3430475"/>
            <a:ext cx="2496971" cy="800802"/>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800" b="1">
                <a:solidFill>
                  <a:srgbClr val="404040"/>
                </a:solidFill>
              </a:rPr>
              <a:t>BZ-Messgerät zur Verfügung stellen</a:t>
            </a:r>
          </a:p>
          <a:p>
            <a:pPr defTabSz="179388"/>
            <a:r>
              <a:rPr lang="de-DE" sz="800">
                <a:solidFill>
                  <a:srgbClr val="404040"/>
                </a:solidFill>
              </a:rPr>
              <a:t>   -	BZ messen bei Auftreten von Symptomen 	oder während fieberhafter Erkrankungen</a:t>
            </a:r>
          </a:p>
          <a:p>
            <a:pPr defTabSz="179388"/>
            <a:r>
              <a:rPr lang="de-DE" sz="800">
                <a:solidFill>
                  <a:srgbClr val="404040"/>
                </a:solidFill>
              </a:rPr>
              <a:t>   -	Primärversorger kontaktieren, wenn        	BZ ≥ 200 mg/dl (≥ 11,1 mmol/l) ist</a:t>
            </a:r>
          </a:p>
        </p:txBody>
      </p:sp>
      <p:sp>
        <p:nvSpPr>
          <p:cNvPr id="37" name="Rechteck 36">
            <a:extLst>
              <a:ext uri="{FF2B5EF4-FFF2-40B4-BE49-F238E27FC236}">
                <a16:creationId xmlns:a16="http://schemas.microsoft.com/office/drawing/2014/main" id="{58606EA3-4E53-630E-4835-EACE78929CCC}"/>
              </a:ext>
            </a:extLst>
          </p:cNvPr>
          <p:cNvSpPr/>
          <p:nvPr/>
        </p:nvSpPr>
        <p:spPr>
          <a:xfrm>
            <a:off x="4394257" y="4315714"/>
            <a:ext cx="122326" cy="47064"/>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40" name="Gruppieren 39">
            <a:extLst>
              <a:ext uri="{FF2B5EF4-FFF2-40B4-BE49-F238E27FC236}">
                <a16:creationId xmlns:a16="http://schemas.microsoft.com/office/drawing/2014/main" id="{E014290E-C32E-3AD4-4648-4D63CEF974CF}"/>
              </a:ext>
            </a:extLst>
          </p:cNvPr>
          <p:cNvGrpSpPr/>
          <p:nvPr/>
        </p:nvGrpSpPr>
        <p:grpSpPr>
          <a:xfrm>
            <a:off x="5855979" y="1405741"/>
            <a:ext cx="2789256" cy="2981983"/>
            <a:chOff x="5855979" y="1405741"/>
            <a:chExt cx="2789256" cy="2981983"/>
          </a:xfrm>
        </p:grpSpPr>
        <p:pic>
          <p:nvPicPr>
            <p:cNvPr id="29" name="Grafik 28" descr="Ein Bild, das Text, Screenshot, Schrift, Zahl enthält.&#10;&#10;Automatisch generierte Beschreibung">
              <a:extLst>
                <a:ext uri="{FF2B5EF4-FFF2-40B4-BE49-F238E27FC236}">
                  <a16:creationId xmlns:a16="http://schemas.microsoft.com/office/drawing/2014/main" id="{32FD312F-05CD-8BED-7E7E-DE8B2110093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855979" y="1405741"/>
              <a:ext cx="2789256" cy="2981983"/>
            </a:xfrm>
            <a:prstGeom prst="rect">
              <a:avLst/>
            </a:prstGeom>
          </p:spPr>
        </p:pic>
        <p:sp>
          <p:nvSpPr>
            <p:cNvPr id="34" name="Rechteck: abgerundete Ecken 33">
              <a:extLst>
                <a:ext uri="{FF2B5EF4-FFF2-40B4-BE49-F238E27FC236}">
                  <a16:creationId xmlns:a16="http://schemas.microsoft.com/office/drawing/2014/main" id="{4AC7DB3D-4CFE-F064-A7D5-5D72E6667E49}"/>
                </a:ext>
              </a:extLst>
            </p:cNvPr>
            <p:cNvSpPr/>
            <p:nvPr/>
          </p:nvSpPr>
          <p:spPr>
            <a:xfrm>
              <a:off x="5997279" y="1496072"/>
              <a:ext cx="2480807" cy="517129"/>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800" b="1">
                  <a:solidFill>
                    <a:srgbClr val="404040"/>
                  </a:solidFill>
                </a:rPr>
                <a:t>Überwachungsfrequenz in der Primärversorgung</a:t>
              </a:r>
            </a:p>
            <a:p>
              <a:pPr algn="ctr"/>
              <a:r>
                <a:rPr lang="de-DE" sz="800">
                  <a:solidFill>
                    <a:srgbClr val="404040"/>
                  </a:solidFill>
                </a:rPr>
                <a:t>Wenn hyperglykämisch (Stadium 3): dringend zum Spezialisten überweisen</a:t>
              </a:r>
            </a:p>
          </p:txBody>
        </p:sp>
        <p:sp>
          <p:nvSpPr>
            <p:cNvPr id="35" name="Rechteck: abgerundete Ecken 34">
              <a:extLst>
                <a:ext uri="{FF2B5EF4-FFF2-40B4-BE49-F238E27FC236}">
                  <a16:creationId xmlns:a16="http://schemas.microsoft.com/office/drawing/2014/main" id="{6D266281-2127-EE7B-94D7-6102D9C1B4EB}"/>
                </a:ext>
              </a:extLst>
            </p:cNvPr>
            <p:cNvSpPr/>
            <p:nvPr/>
          </p:nvSpPr>
          <p:spPr>
            <a:xfrm>
              <a:off x="5989328" y="2225981"/>
              <a:ext cx="2480807" cy="987208"/>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50000"/>
                </a:lnSpc>
              </a:pPr>
              <a:r>
                <a:rPr lang="de-DE" sz="800" b="1">
                  <a:solidFill>
                    <a:srgbClr val="404040"/>
                  </a:solidFill>
                </a:rPr>
                <a:t>HbA</a:t>
              </a:r>
              <a:r>
                <a:rPr lang="de-DE" sz="800" b="1" baseline="-25000">
                  <a:solidFill>
                    <a:srgbClr val="404040"/>
                  </a:solidFill>
                </a:rPr>
                <a:t>1c</a:t>
              </a:r>
              <a:r>
                <a:rPr lang="de-DE" sz="800" b="1">
                  <a:solidFill>
                    <a:srgbClr val="404040"/>
                  </a:solidFill>
                </a:rPr>
                <a:t> [%]</a:t>
              </a:r>
              <a:r>
                <a:rPr lang="de-DE" sz="800" b="1" baseline="30000">
                  <a:solidFill>
                    <a:srgbClr val="404040"/>
                  </a:solidFill>
                </a:rPr>
                <a:t>#</a:t>
              </a:r>
            </a:p>
            <a:p>
              <a:pPr algn="ctr">
                <a:lnSpc>
                  <a:spcPct val="150000"/>
                </a:lnSpc>
              </a:pPr>
              <a:r>
                <a:rPr lang="de-DE" sz="800" b="1">
                  <a:solidFill>
                    <a:srgbClr val="404040"/>
                  </a:solidFill>
                </a:rPr>
                <a:t>		Häufigkeit</a:t>
              </a:r>
            </a:p>
            <a:p>
              <a:pPr defTabSz="179388">
                <a:lnSpc>
                  <a:spcPts val="1100"/>
                </a:lnSpc>
              </a:pPr>
              <a:r>
                <a:rPr lang="de-DE" sz="800" b="1">
                  <a:solidFill>
                    <a:srgbClr val="404040"/>
                  </a:solidFill>
                </a:rPr>
                <a:t>HbA</a:t>
              </a:r>
              <a:r>
                <a:rPr lang="de-DE" sz="800" b="1" baseline="-25000">
                  <a:solidFill>
                    <a:srgbClr val="404040"/>
                  </a:solidFill>
                </a:rPr>
                <a:t>1c</a:t>
              </a:r>
              <a:r>
                <a:rPr lang="de-DE" sz="800" b="1">
                  <a:solidFill>
                    <a:srgbClr val="404040"/>
                  </a:solidFill>
                </a:rPr>
                <a:t>		Stadium	&lt; 10 J.		≥ 10 J.</a:t>
              </a:r>
            </a:p>
            <a:p>
              <a:pPr defTabSz="179388">
                <a:lnSpc>
                  <a:spcPts val="1100"/>
                </a:lnSpc>
              </a:pPr>
              <a:r>
                <a:rPr lang="de-DE" sz="800">
                  <a:solidFill>
                    <a:srgbClr val="404040"/>
                  </a:solidFill>
                </a:rPr>
                <a:t>&lt; 5,7			1		  6 Mo	      	  12 Mo</a:t>
              </a:r>
            </a:p>
            <a:p>
              <a:pPr defTabSz="179388">
                <a:lnSpc>
                  <a:spcPts val="1100"/>
                </a:lnSpc>
              </a:pPr>
              <a:r>
                <a:rPr lang="de-DE" sz="800">
                  <a:solidFill>
                    <a:srgbClr val="404040"/>
                  </a:solidFill>
                </a:rPr>
                <a:t>5,7-6,4		2</a:t>
              </a:r>
              <a:r>
                <a:rPr lang="de-DE" sz="800" baseline="30000">
                  <a:solidFill>
                    <a:srgbClr val="404040"/>
                  </a:solidFill>
                </a:rPr>
                <a:t>§</a:t>
              </a:r>
              <a:r>
                <a:rPr lang="de-DE" sz="800">
                  <a:solidFill>
                    <a:srgbClr val="404040"/>
                  </a:solidFill>
                </a:rPr>
                <a:t>		  3 Mo	      	   3 Mo   </a:t>
              </a:r>
            </a:p>
            <a:p>
              <a:pPr defTabSz="179388">
                <a:lnSpc>
                  <a:spcPts val="1100"/>
                </a:lnSpc>
              </a:pPr>
              <a:r>
                <a:rPr lang="de-DE" sz="800">
                  <a:solidFill>
                    <a:srgbClr val="404040"/>
                  </a:solidFill>
                </a:rPr>
                <a:t>≥ 6,5			3	   Überweisen	   Überweisen</a:t>
              </a:r>
            </a:p>
          </p:txBody>
        </p:sp>
        <p:sp>
          <p:nvSpPr>
            <p:cNvPr id="36" name="Rechteck: abgerundete Ecken 35">
              <a:extLst>
                <a:ext uri="{FF2B5EF4-FFF2-40B4-BE49-F238E27FC236}">
                  <a16:creationId xmlns:a16="http://schemas.microsoft.com/office/drawing/2014/main" id="{82DCE995-E755-92D0-AD9E-50B3F5C234EC}"/>
                </a:ext>
              </a:extLst>
            </p:cNvPr>
            <p:cNvSpPr/>
            <p:nvPr/>
          </p:nvSpPr>
          <p:spPr>
            <a:xfrm>
              <a:off x="5997279" y="3454462"/>
              <a:ext cx="2480807" cy="802021"/>
            </a:xfrm>
            <a:prstGeom prst="round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lnSpc>
                  <a:spcPct val="150000"/>
                </a:lnSpc>
              </a:pPr>
              <a:r>
                <a:rPr lang="de-DE" sz="800" b="1">
                  <a:solidFill>
                    <a:srgbClr val="404040"/>
                  </a:solidFill>
                </a:rPr>
                <a:t>Zufalls-BZ [mg/dl (mmol/l)]</a:t>
              </a:r>
              <a:r>
                <a:rPr lang="de-DE" sz="800" b="1" baseline="30000">
                  <a:solidFill>
                    <a:srgbClr val="404040"/>
                  </a:solidFill>
                </a:rPr>
                <a:t>‡</a:t>
              </a:r>
            </a:p>
            <a:p>
              <a:pPr algn="ctr">
                <a:lnSpc>
                  <a:spcPct val="150000"/>
                </a:lnSpc>
              </a:pPr>
              <a:r>
                <a:rPr lang="de-DE" sz="800" b="1">
                  <a:solidFill>
                    <a:srgbClr val="404040"/>
                  </a:solidFill>
                </a:rPr>
                <a:t>		Häufigkeit</a:t>
              </a:r>
            </a:p>
            <a:p>
              <a:pPr defTabSz="179388">
                <a:lnSpc>
                  <a:spcPts val="1100"/>
                </a:lnSpc>
              </a:pPr>
              <a:r>
                <a:rPr lang="de-DE" sz="800" b="1">
                  <a:solidFill>
                    <a:srgbClr val="404040"/>
                  </a:solidFill>
                </a:rPr>
                <a:t>BZ				Stadium	&lt; 10 J.	 ≥ 10 J.</a:t>
              </a:r>
            </a:p>
            <a:p>
              <a:pPr defTabSz="179388">
                <a:lnSpc>
                  <a:spcPts val="1100"/>
                </a:lnSpc>
              </a:pPr>
              <a:r>
                <a:rPr lang="de-DE" sz="800">
                  <a:solidFill>
                    <a:srgbClr val="404040"/>
                  </a:solidFill>
                </a:rPr>
                <a:t>&lt; 200 (11,1)	 1 oder 2	   6 Mo	       12 Mo</a:t>
              </a:r>
            </a:p>
            <a:p>
              <a:pPr defTabSz="179388">
                <a:lnSpc>
                  <a:spcPts val="1100"/>
                </a:lnSpc>
              </a:pPr>
              <a:r>
                <a:rPr lang="de-DE" sz="800">
                  <a:solidFill>
                    <a:srgbClr val="404040"/>
                  </a:solidFill>
                </a:rPr>
                <a:t>≥ 200 (11,1)		3	  Überweisen </a:t>
              </a:r>
              <a:r>
                <a:rPr lang="de-DE" sz="800" err="1">
                  <a:solidFill>
                    <a:srgbClr val="404040"/>
                  </a:solidFill>
                </a:rPr>
                <a:t>Überweisen</a:t>
              </a:r>
              <a:endParaRPr lang="de-DE" sz="800">
                <a:solidFill>
                  <a:srgbClr val="404040"/>
                </a:solidFill>
              </a:endParaRPr>
            </a:p>
          </p:txBody>
        </p:sp>
        <p:sp>
          <p:nvSpPr>
            <p:cNvPr id="38" name="Rechteck 37">
              <a:extLst>
                <a:ext uri="{FF2B5EF4-FFF2-40B4-BE49-F238E27FC236}">
                  <a16:creationId xmlns:a16="http://schemas.microsoft.com/office/drawing/2014/main" id="{BF307E7F-EE70-CEDD-04C4-735F03C3FFEE}"/>
                </a:ext>
              </a:extLst>
            </p:cNvPr>
            <p:cNvSpPr/>
            <p:nvPr/>
          </p:nvSpPr>
          <p:spPr>
            <a:xfrm>
              <a:off x="7170594" y="1405741"/>
              <a:ext cx="134176" cy="56688"/>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68" name="Rechteck 67">
            <a:extLst>
              <a:ext uri="{FF2B5EF4-FFF2-40B4-BE49-F238E27FC236}">
                <a16:creationId xmlns:a16="http://schemas.microsoft.com/office/drawing/2014/main" id="{40783D3B-9A1E-7C35-847C-5679E0BFAF40}"/>
              </a:ext>
            </a:extLst>
          </p:cNvPr>
          <p:cNvSpPr/>
          <p:nvPr/>
        </p:nvSpPr>
        <p:spPr>
          <a:xfrm>
            <a:off x="5627667" y="3787595"/>
            <a:ext cx="122325" cy="152401"/>
          </a:xfrm>
          <a:prstGeom prst="rect">
            <a:avLst/>
          </a:prstGeom>
          <a:solidFill>
            <a:schemeClr val="bg1"/>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9" name="Rechteck 68">
            <a:extLst>
              <a:ext uri="{FF2B5EF4-FFF2-40B4-BE49-F238E27FC236}">
                <a16:creationId xmlns:a16="http://schemas.microsoft.com/office/drawing/2014/main" id="{F6742018-4A9B-94AE-2512-2149E9BCDB90}"/>
              </a:ext>
            </a:extLst>
          </p:cNvPr>
          <p:cNvSpPr/>
          <p:nvPr/>
        </p:nvSpPr>
        <p:spPr>
          <a:xfrm>
            <a:off x="3066718" y="1684391"/>
            <a:ext cx="2777312" cy="2703333"/>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0" name="Rechteck 69">
            <a:extLst>
              <a:ext uri="{FF2B5EF4-FFF2-40B4-BE49-F238E27FC236}">
                <a16:creationId xmlns:a16="http://schemas.microsoft.com/office/drawing/2014/main" id="{7CCF5805-EE3D-482E-62FA-A6564FAEB527}"/>
              </a:ext>
            </a:extLst>
          </p:cNvPr>
          <p:cNvSpPr/>
          <p:nvPr/>
        </p:nvSpPr>
        <p:spPr>
          <a:xfrm>
            <a:off x="5847260" y="1405741"/>
            <a:ext cx="2809816" cy="2981983"/>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52" name="Verbinder: gewinkelt 51">
            <a:extLst>
              <a:ext uri="{FF2B5EF4-FFF2-40B4-BE49-F238E27FC236}">
                <a16:creationId xmlns:a16="http://schemas.microsoft.com/office/drawing/2014/main" id="{7F9BD19C-F14D-50D1-3FFF-59E205302ED0}"/>
              </a:ext>
            </a:extLst>
          </p:cNvPr>
          <p:cNvCxnSpPr>
            <a:cxnSpLocks/>
          </p:cNvCxnSpPr>
          <p:nvPr/>
        </p:nvCxnSpPr>
        <p:spPr>
          <a:xfrm flipV="1">
            <a:off x="5646595" y="1754637"/>
            <a:ext cx="295268" cy="2103947"/>
          </a:xfrm>
          <a:prstGeom prst="bentConnector3">
            <a:avLst>
              <a:gd name="adj1" fmla="val 64077"/>
            </a:avLst>
          </a:prstGeom>
          <a:ln w="19050">
            <a:solidFill>
              <a:schemeClr val="tx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8788733"/>
      </p:ext>
    </p:extLst>
  </p:cSld>
  <p:clrMapOvr>
    <a:masterClrMapping/>
  </p:clrMapOvr>
  <p:transition>
    <p:fade/>
  </p:transition>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platzhalter 9">
            <a:extLst>
              <a:ext uri="{FF2B5EF4-FFF2-40B4-BE49-F238E27FC236}">
                <a16:creationId xmlns:a16="http://schemas.microsoft.com/office/drawing/2014/main" id="{86A4AD24-F167-27E9-CA58-347A8E1F2789}"/>
              </a:ext>
            </a:extLst>
          </p:cNvPr>
          <p:cNvSpPr txBox="1">
            <a:spLocks/>
          </p:cNvSpPr>
          <p:nvPr/>
        </p:nvSpPr>
        <p:spPr>
          <a:xfrm>
            <a:off x="314408" y="117554"/>
            <a:ext cx="8613873"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Klinische Empfehlungen der ADA zur Untersuchung von vermutetem T1D bei neu diagnostizierten Erwachsenen</a:t>
            </a:r>
            <a:r>
              <a:rPr lang="de-DE" sz="2000" b="1" baseline="30000">
                <a:solidFill>
                  <a:srgbClr val="7030A0"/>
                </a:solidFill>
                <a:latin typeface="+mj-lt"/>
              </a:rPr>
              <a:t>1</a:t>
            </a:r>
          </a:p>
        </p:txBody>
      </p:sp>
      <p:sp>
        <p:nvSpPr>
          <p:cNvPr id="13" name="Footer Placeholder 4">
            <a:extLst>
              <a:ext uri="{FF2B5EF4-FFF2-40B4-BE49-F238E27FC236}">
                <a16:creationId xmlns:a16="http://schemas.microsoft.com/office/drawing/2014/main" id="{C46726B0-9BC8-12AF-950C-9C865AF4C29D}"/>
              </a:ext>
            </a:extLst>
          </p:cNvPr>
          <p:cNvSpPr txBox="1">
            <a:spLocks/>
          </p:cNvSpPr>
          <p:nvPr/>
        </p:nvSpPr>
        <p:spPr>
          <a:xfrm>
            <a:off x="343401" y="4835233"/>
            <a:ext cx="8486191" cy="19091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55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Abbildung modifiziert nach ADA Professional Practice Committee 2025</a:t>
            </a:r>
            <a:r>
              <a:rPr kumimoji="0" lang="de-DE" sz="550" b="0" i="0" u="none" strike="noStrike" kern="1200" cap="none" spc="0" normalizeH="0" baseline="30000" noProof="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55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ADA: American Diabetes </a:t>
            </a:r>
            <a:r>
              <a:rPr kumimoji="0" lang="de-DE" sz="55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Association</a:t>
            </a:r>
            <a:r>
              <a:rPr kumimoji="0" lang="de-DE" sz="55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BMI: Body-Mass-Index; C-Peptid: </a:t>
            </a:r>
            <a:r>
              <a:rPr kumimoji="0" lang="de-DE" sz="55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connecting</a:t>
            </a:r>
            <a:r>
              <a:rPr kumimoji="0" lang="de-DE" sz="55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t>
            </a:r>
            <a:r>
              <a:rPr kumimoji="0" lang="de-DE" sz="55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peptide</a:t>
            </a:r>
            <a:r>
              <a:rPr kumimoji="0" lang="de-DE" sz="55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(Verbindungspeptid); GADA: Glutaminsäure-Decarboxylase-Autoantikörper; IA-2A: Insulinoma-assoziiertes Antigen 2-Autoantikörper; IAA: Insulin-Autoantikörper; MODY: </a:t>
            </a:r>
            <a:r>
              <a:rPr kumimoji="0" lang="de-DE" sz="55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Maturity</a:t>
            </a:r>
            <a:r>
              <a:rPr kumimoji="0" lang="de-DE" sz="55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Onset Diabetes </a:t>
            </a:r>
            <a:r>
              <a:rPr kumimoji="0" lang="de-DE" sz="55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of</a:t>
            </a:r>
            <a:r>
              <a:rPr kumimoji="0" lang="de-DE" sz="55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t>
            </a:r>
            <a:r>
              <a:rPr kumimoji="0" lang="de-DE" sz="55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the</a:t>
            </a:r>
            <a:r>
              <a:rPr kumimoji="0" lang="de-DE" sz="55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Young (Erwachsenendiabetes bei Jugendlichen); T1D: Typ-1-Diabetes; T2D: Typ-2-Diabetes; ZnT8A: Zink-Transporter 8-Autoantikörper. </a:t>
            </a:r>
            <a:endParaRPr kumimoji="0" lang="en-US" sz="55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sp>
        <p:nvSpPr>
          <p:cNvPr id="14" name="TextBox 3037">
            <a:extLst>
              <a:ext uri="{FF2B5EF4-FFF2-40B4-BE49-F238E27FC236}">
                <a16:creationId xmlns:a16="http://schemas.microsoft.com/office/drawing/2014/main" id="{237A9B49-9A7F-BBC3-CFCE-52437DFDE8DD}"/>
              </a:ext>
            </a:extLst>
          </p:cNvPr>
          <p:cNvSpPr txBox="1"/>
          <p:nvPr/>
        </p:nvSpPr>
        <p:spPr>
          <a:xfrm>
            <a:off x="314408" y="4931783"/>
            <a:ext cx="7723189"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American Diabetes </a:t>
            </a:r>
            <a:r>
              <a:rPr lang="de-DE" sz="600" err="1">
                <a:solidFill>
                  <a:srgbClr val="404040"/>
                </a:solidFill>
              </a:rPr>
              <a:t>Association</a:t>
            </a:r>
            <a:r>
              <a:rPr lang="de-DE" sz="600">
                <a:solidFill>
                  <a:srgbClr val="404040"/>
                </a:solidFill>
              </a:rPr>
              <a:t> Professional Practice Committee</a:t>
            </a:r>
            <a:r>
              <a:rPr lang="de-DE" sz="600" i="1">
                <a:solidFill>
                  <a:srgbClr val="404040"/>
                </a:solidFill>
              </a:rPr>
              <a:t>. Diabetes Care </a:t>
            </a:r>
            <a:r>
              <a:rPr lang="de-DE" sz="600">
                <a:solidFill>
                  <a:srgbClr val="404040"/>
                </a:solidFill>
              </a:rPr>
              <a:t>2026; 49 (</a:t>
            </a:r>
            <a:r>
              <a:rPr lang="de-DE" sz="600" err="1">
                <a:solidFill>
                  <a:srgbClr val="404040"/>
                </a:solidFill>
              </a:rPr>
              <a:t>Suppl</a:t>
            </a:r>
            <a:r>
              <a:rPr lang="de-DE" sz="600">
                <a:solidFill>
                  <a:srgbClr val="404040"/>
                </a:solidFill>
              </a:rPr>
              <a:t>. 1): S27</a:t>
            </a:r>
            <a:r>
              <a:rPr lang="da-DK" sz="600">
                <a:solidFill>
                  <a:srgbClr val="404040"/>
                </a:solidFill>
                <a:ea typeface="Arial"/>
                <a:cs typeface="Arial"/>
              </a:rPr>
              <a:t>–</a:t>
            </a:r>
            <a:r>
              <a:rPr lang="de-DE" sz="600">
                <a:solidFill>
                  <a:srgbClr val="404040"/>
                </a:solidFill>
              </a:rPr>
              <a:t>S49.</a:t>
            </a:r>
          </a:p>
        </p:txBody>
      </p:sp>
      <p:grpSp>
        <p:nvGrpSpPr>
          <p:cNvPr id="43" name="Gruppieren 42">
            <a:extLst>
              <a:ext uri="{FF2B5EF4-FFF2-40B4-BE49-F238E27FC236}">
                <a16:creationId xmlns:a16="http://schemas.microsoft.com/office/drawing/2014/main" id="{13FD7DF9-C259-64B2-A211-0FEA69913E87}"/>
              </a:ext>
            </a:extLst>
          </p:cNvPr>
          <p:cNvGrpSpPr/>
          <p:nvPr/>
        </p:nvGrpSpPr>
        <p:grpSpPr>
          <a:xfrm>
            <a:off x="461684" y="900203"/>
            <a:ext cx="4327743" cy="3812422"/>
            <a:chOff x="399054" y="900203"/>
            <a:chExt cx="4327743" cy="3812422"/>
          </a:xfrm>
        </p:grpSpPr>
        <p:pic>
          <p:nvPicPr>
            <p:cNvPr id="11" name="Grafik 10">
              <a:extLst>
                <a:ext uri="{FF2B5EF4-FFF2-40B4-BE49-F238E27FC236}">
                  <a16:creationId xmlns:a16="http://schemas.microsoft.com/office/drawing/2014/main" id="{5F8BE70C-A025-20A9-504D-502423E1CD83}"/>
                </a:ext>
              </a:extLst>
            </p:cNvPr>
            <p:cNvPicPr>
              <a:picLocks noChangeAspect="1"/>
            </p:cNvPicPr>
            <p:nvPr/>
          </p:nvPicPr>
          <p:blipFill>
            <a:blip r:embed="rId3"/>
            <a:stretch>
              <a:fillRect/>
            </a:stretch>
          </p:blipFill>
          <p:spPr>
            <a:xfrm>
              <a:off x="399054" y="900203"/>
              <a:ext cx="4327743" cy="3812422"/>
            </a:xfrm>
            <a:prstGeom prst="rect">
              <a:avLst/>
            </a:prstGeom>
          </p:spPr>
        </p:pic>
        <p:sp>
          <p:nvSpPr>
            <p:cNvPr id="15" name="Textfeld 14">
              <a:extLst>
                <a:ext uri="{FF2B5EF4-FFF2-40B4-BE49-F238E27FC236}">
                  <a16:creationId xmlns:a16="http://schemas.microsoft.com/office/drawing/2014/main" id="{E23ACC82-7FE0-36B8-03C5-986A90CDD846}"/>
                </a:ext>
              </a:extLst>
            </p:cNvPr>
            <p:cNvSpPr txBox="1"/>
            <p:nvPr/>
          </p:nvSpPr>
          <p:spPr>
            <a:xfrm>
              <a:off x="1152395" y="1031067"/>
              <a:ext cx="1454492" cy="92333"/>
            </a:xfrm>
            <a:prstGeom prst="rect">
              <a:avLst/>
            </a:prstGeom>
            <a:solidFill>
              <a:schemeClr val="bg1"/>
            </a:solidFill>
          </p:spPr>
          <p:txBody>
            <a:bodyPr wrap="none" lIns="36000" tIns="0" rIns="36000" bIns="0" rtlCol="0" anchor="ctr">
              <a:spAutoFit/>
            </a:bodyPr>
            <a:lstStyle/>
            <a:p>
              <a:pPr algn="ctr"/>
              <a:r>
                <a:rPr lang="de-DE" sz="600"/>
                <a:t>Erwachsener mit Verdacht auf T1D</a:t>
              </a:r>
              <a:r>
                <a:rPr lang="de-DE" sz="600" baseline="30000"/>
                <a:t>1</a:t>
              </a:r>
            </a:p>
          </p:txBody>
        </p:sp>
        <p:sp>
          <p:nvSpPr>
            <p:cNvPr id="16" name="Textfeld 15">
              <a:extLst>
                <a:ext uri="{FF2B5EF4-FFF2-40B4-BE49-F238E27FC236}">
                  <a16:creationId xmlns:a16="http://schemas.microsoft.com/office/drawing/2014/main" id="{9E8760A2-54CC-F94C-59A2-398CB1773329}"/>
                </a:ext>
              </a:extLst>
            </p:cNvPr>
            <p:cNvSpPr txBox="1"/>
            <p:nvPr/>
          </p:nvSpPr>
          <p:spPr>
            <a:xfrm>
              <a:off x="1267139" y="1335242"/>
              <a:ext cx="1233277" cy="92333"/>
            </a:xfrm>
            <a:prstGeom prst="rect">
              <a:avLst/>
            </a:prstGeom>
            <a:solidFill>
              <a:schemeClr val="bg1"/>
            </a:solidFill>
          </p:spPr>
          <p:txBody>
            <a:bodyPr wrap="none" lIns="36000" tIns="0" rIns="36000" bIns="0" rtlCol="0" anchor="ctr">
              <a:spAutoFit/>
            </a:bodyPr>
            <a:lstStyle/>
            <a:p>
              <a:pPr algn="ctr"/>
              <a:r>
                <a:rPr lang="de-DE" sz="600"/>
                <a:t>Test auf Inselautoantikörper</a:t>
              </a:r>
              <a:r>
                <a:rPr lang="de-DE" sz="600" baseline="30000"/>
                <a:t>2</a:t>
              </a:r>
            </a:p>
          </p:txBody>
        </p:sp>
        <p:sp>
          <p:nvSpPr>
            <p:cNvPr id="18" name="Textfeld 17">
              <a:extLst>
                <a:ext uri="{FF2B5EF4-FFF2-40B4-BE49-F238E27FC236}">
                  <a16:creationId xmlns:a16="http://schemas.microsoft.com/office/drawing/2014/main" id="{392DE9FB-33CF-0422-AA14-B10FFD61A4A5}"/>
                </a:ext>
              </a:extLst>
            </p:cNvPr>
            <p:cNvSpPr txBox="1"/>
            <p:nvPr/>
          </p:nvSpPr>
          <p:spPr>
            <a:xfrm>
              <a:off x="653441" y="1752156"/>
              <a:ext cx="1106641" cy="92333"/>
            </a:xfrm>
            <a:prstGeom prst="rect">
              <a:avLst/>
            </a:prstGeom>
            <a:solidFill>
              <a:schemeClr val="bg1"/>
            </a:solidFill>
          </p:spPr>
          <p:txBody>
            <a:bodyPr wrap="none" lIns="36000" tIns="0" rIns="36000" bIns="0" rtlCol="0" anchor="ctr">
              <a:spAutoFit/>
            </a:bodyPr>
            <a:lstStyle/>
            <a:p>
              <a:pPr algn="ctr"/>
              <a:r>
                <a:rPr lang="de-DE" sz="600"/>
                <a:t>Inselautoantikörper positiv</a:t>
              </a:r>
              <a:endParaRPr lang="de-DE" sz="600" baseline="30000"/>
            </a:p>
          </p:txBody>
        </p:sp>
        <p:sp>
          <p:nvSpPr>
            <p:cNvPr id="19" name="Textfeld 18">
              <a:extLst>
                <a:ext uri="{FF2B5EF4-FFF2-40B4-BE49-F238E27FC236}">
                  <a16:creationId xmlns:a16="http://schemas.microsoft.com/office/drawing/2014/main" id="{F0205F05-391B-4312-5BE3-0308C13D4BE7}"/>
                </a:ext>
              </a:extLst>
            </p:cNvPr>
            <p:cNvSpPr txBox="1"/>
            <p:nvPr/>
          </p:nvSpPr>
          <p:spPr>
            <a:xfrm>
              <a:off x="1941534" y="1700711"/>
              <a:ext cx="1233277" cy="207749"/>
            </a:xfrm>
            <a:prstGeom prst="rect">
              <a:avLst/>
            </a:prstGeom>
            <a:solidFill>
              <a:schemeClr val="bg1"/>
            </a:solidFill>
          </p:spPr>
          <p:txBody>
            <a:bodyPr wrap="square" lIns="36000" tIns="0" rIns="36000" bIns="0" rtlCol="0" anchor="ctr">
              <a:spAutoFit/>
            </a:bodyPr>
            <a:lstStyle/>
            <a:p>
              <a:pPr algn="ctr">
                <a:lnSpc>
                  <a:spcPct val="75000"/>
                </a:lnSpc>
              </a:pPr>
              <a:r>
                <a:rPr lang="de-DE" sz="600"/>
                <a:t>Inselautoantikörper negativ</a:t>
              </a:r>
            </a:p>
            <a:p>
              <a:pPr algn="ctr">
                <a:lnSpc>
                  <a:spcPct val="75000"/>
                </a:lnSpc>
              </a:pPr>
              <a:r>
                <a:rPr lang="de-DE" sz="600"/>
                <a:t>(5-10 % des T1D mit Beginn im Erwachsenenalter)</a:t>
              </a:r>
            </a:p>
          </p:txBody>
        </p:sp>
        <p:sp>
          <p:nvSpPr>
            <p:cNvPr id="20" name="Textfeld 19">
              <a:extLst>
                <a:ext uri="{FF2B5EF4-FFF2-40B4-BE49-F238E27FC236}">
                  <a16:creationId xmlns:a16="http://schemas.microsoft.com/office/drawing/2014/main" id="{E9EC901D-9EBB-2B67-0893-AA805D5FD49D}"/>
                </a:ext>
              </a:extLst>
            </p:cNvPr>
            <p:cNvSpPr txBox="1"/>
            <p:nvPr/>
          </p:nvSpPr>
          <p:spPr>
            <a:xfrm>
              <a:off x="2430449" y="2070474"/>
              <a:ext cx="255446" cy="92333"/>
            </a:xfrm>
            <a:prstGeom prst="rect">
              <a:avLst/>
            </a:prstGeom>
            <a:solidFill>
              <a:schemeClr val="bg1"/>
            </a:solidFill>
          </p:spPr>
          <p:txBody>
            <a:bodyPr wrap="none" lIns="36000" tIns="0" rIns="36000" bIns="0" rtlCol="0" anchor="ctr">
              <a:spAutoFit/>
            </a:bodyPr>
            <a:lstStyle/>
            <a:p>
              <a:pPr algn="ctr"/>
              <a:r>
                <a:rPr lang="de-DE" sz="600"/>
                <a:t>Alter</a:t>
              </a:r>
              <a:endParaRPr lang="de-DE" sz="600" baseline="30000"/>
            </a:p>
          </p:txBody>
        </p:sp>
        <p:sp>
          <p:nvSpPr>
            <p:cNvPr id="21" name="Textfeld 20">
              <a:extLst>
                <a:ext uri="{FF2B5EF4-FFF2-40B4-BE49-F238E27FC236}">
                  <a16:creationId xmlns:a16="http://schemas.microsoft.com/office/drawing/2014/main" id="{63DBB499-3CA8-8DB5-B292-7A0BCAB86917}"/>
                </a:ext>
              </a:extLst>
            </p:cNvPr>
            <p:cNvSpPr txBox="1"/>
            <p:nvPr/>
          </p:nvSpPr>
          <p:spPr>
            <a:xfrm>
              <a:off x="773666" y="2056517"/>
              <a:ext cx="866190" cy="123111"/>
            </a:xfrm>
            <a:prstGeom prst="rect">
              <a:avLst/>
            </a:prstGeom>
            <a:solidFill>
              <a:srgbClr val="CC4C38"/>
            </a:solidFill>
          </p:spPr>
          <p:txBody>
            <a:bodyPr wrap="none" lIns="36000" tIns="0" rIns="36000" bIns="0" rtlCol="0" anchor="ctr">
              <a:spAutoFit/>
            </a:bodyPr>
            <a:lstStyle/>
            <a:p>
              <a:pPr algn="ctr"/>
              <a:r>
                <a:rPr lang="de-DE" sz="800">
                  <a:solidFill>
                    <a:schemeClr val="bg1"/>
                  </a:solidFill>
                </a:rPr>
                <a:t>Typ-1-Diabetes</a:t>
              </a:r>
              <a:endParaRPr lang="de-DE" sz="800" baseline="30000">
                <a:solidFill>
                  <a:schemeClr val="bg1"/>
                </a:solidFill>
              </a:endParaRPr>
            </a:p>
          </p:txBody>
        </p:sp>
        <p:sp>
          <p:nvSpPr>
            <p:cNvPr id="22" name="Textfeld 21">
              <a:extLst>
                <a:ext uri="{FF2B5EF4-FFF2-40B4-BE49-F238E27FC236}">
                  <a16:creationId xmlns:a16="http://schemas.microsoft.com/office/drawing/2014/main" id="{669CA29F-7424-EFBE-B0B0-D64561017931}"/>
                </a:ext>
              </a:extLst>
            </p:cNvPr>
            <p:cNvSpPr txBox="1"/>
            <p:nvPr/>
          </p:nvSpPr>
          <p:spPr>
            <a:xfrm>
              <a:off x="1293898" y="2473154"/>
              <a:ext cx="497499" cy="92333"/>
            </a:xfrm>
            <a:prstGeom prst="rect">
              <a:avLst/>
            </a:prstGeom>
            <a:solidFill>
              <a:schemeClr val="bg1"/>
            </a:solidFill>
          </p:spPr>
          <p:txBody>
            <a:bodyPr wrap="none" lIns="36000" tIns="0" rIns="36000" bIns="0" rtlCol="0" anchor="ctr">
              <a:spAutoFit/>
            </a:bodyPr>
            <a:lstStyle/>
            <a:p>
              <a:pPr algn="ctr"/>
              <a:r>
                <a:rPr lang="de-DE" sz="600"/>
                <a:t>&lt; 35 Jahre</a:t>
              </a:r>
              <a:endParaRPr lang="de-DE" sz="600" baseline="30000"/>
            </a:p>
          </p:txBody>
        </p:sp>
        <p:sp>
          <p:nvSpPr>
            <p:cNvPr id="23" name="Textfeld 22">
              <a:extLst>
                <a:ext uri="{FF2B5EF4-FFF2-40B4-BE49-F238E27FC236}">
                  <a16:creationId xmlns:a16="http://schemas.microsoft.com/office/drawing/2014/main" id="{9CE4BB90-6E6E-85BF-0D7C-11362202D13B}"/>
                </a:ext>
              </a:extLst>
            </p:cNvPr>
            <p:cNvSpPr txBox="1"/>
            <p:nvPr/>
          </p:nvSpPr>
          <p:spPr>
            <a:xfrm>
              <a:off x="3331386" y="2466891"/>
              <a:ext cx="497499" cy="92333"/>
            </a:xfrm>
            <a:prstGeom prst="rect">
              <a:avLst/>
            </a:prstGeom>
            <a:solidFill>
              <a:schemeClr val="bg1"/>
            </a:solidFill>
          </p:spPr>
          <p:txBody>
            <a:bodyPr wrap="none" lIns="36000" tIns="0" rIns="36000" bIns="0" rtlCol="0" anchor="ctr">
              <a:spAutoFit/>
            </a:bodyPr>
            <a:lstStyle/>
            <a:p>
              <a:pPr algn="ctr"/>
              <a:r>
                <a:rPr lang="de-DE" sz="600"/>
                <a:t>&gt; 35 Jahre</a:t>
              </a:r>
              <a:endParaRPr lang="de-DE" sz="600" baseline="30000"/>
            </a:p>
          </p:txBody>
        </p:sp>
        <p:sp>
          <p:nvSpPr>
            <p:cNvPr id="24" name="Textfeld 23">
              <a:extLst>
                <a:ext uri="{FF2B5EF4-FFF2-40B4-BE49-F238E27FC236}">
                  <a16:creationId xmlns:a16="http://schemas.microsoft.com/office/drawing/2014/main" id="{263EB314-919F-41F9-0F83-1D0C864E7865}"/>
                </a:ext>
              </a:extLst>
            </p:cNvPr>
            <p:cNvSpPr txBox="1"/>
            <p:nvPr/>
          </p:nvSpPr>
          <p:spPr>
            <a:xfrm>
              <a:off x="2654580" y="3305479"/>
              <a:ext cx="154457" cy="92333"/>
            </a:xfrm>
            <a:prstGeom prst="rect">
              <a:avLst/>
            </a:prstGeom>
            <a:solidFill>
              <a:schemeClr val="bg1"/>
            </a:solidFill>
          </p:spPr>
          <p:txBody>
            <a:bodyPr wrap="none" lIns="36000" tIns="0" rIns="36000" bIns="0" rtlCol="0" anchor="ctr">
              <a:spAutoFit/>
            </a:bodyPr>
            <a:lstStyle/>
            <a:p>
              <a:pPr algn="ctr"/>
              <a:r>
                <a:rPr lang="de-DE" sz="600"/>
                <a:t>Ja</a:t>
              </a:r>
              <a:endParaRPr lang="de-DE" sz="600" baseline="30000"/>
            </a:p>
          </p:txBody>
        </p:sp>
        <p:sp>
          <p:nvSpPr>
            <p:cNvPr id="25" name="Textfeld 24">
              <a:extLst>
                <a:ext uri="{FF2B5EF4-FFF2-40B4-BE49-F238E27FC236}">
                  <a16:creationId xmlns:a16="http://schemas.microsoft.com/office/drawing/2014/main" id="{1EFEBF19-5DE9-CF1E-C11A-A51862069980}"/>
                </a:ext>
              </a:extLst>
            </p:cNvPr>
            <p:cNvSpPr txBox="1"/>
            <p:nvPr/>
          </p:nvSpPr>
          <p:spPr>
            <a:xfrm>
              <a:off x="959391" y="3165109"/>
              <a:ext cx="154457" cy="92333"/>
            </a:xfrm>
            <a:prstGeom prst="rect">
              <a:avLst/>
            </a:prstGeom>
            <a:solidFill>
              <a:schemeClr val="bg1"/>
            </a:solidFill>
          </p:spPr>
          <p:txBody>
            <a:bodyPr wrap="none" lIns="36000" tIns="0" rIns="36000" bIns="0" rtlCol="0" anchor="ctr">
              <a:spAutoFit/>
            </a:bodyPr>
            <a:lstStyle/>
            <a:p>
              <a:pPr algn="ctr"/>
              <a:r>
                <a:rPr lang="de-DE" sz="600"/>
                <a:t>Ja</a:t>
              </a:r>
              <a:endParaRPr lang="de-DE" sz="600" baseline="30000"/>
            </a:p>
          </p:txBody>
        </p:sp>
        <p:sp>
          <p:nvSpPr>
            <p:cNvPr id="26" name="Textfeld 25">
              <a:extLst>
                <a:ext uri="{FF2B5EF4-FFF2-40B4-BE49-F238E27FC236}">
                  <a16:creationId xmlns:a16="http://schemas.microsoft.com/office/drawing/2014/main" id="{C77435C0-52D5-351E-798A-C49BE91914EF}"/>
                </a:ext>
              </a:extLst>
            </p:cNvPr>
            <p:cNvSpPr txBox="1"/>
            <p:nvPr/>
          </p:nvSpPr>
          <p:spPr>
            <a:xfrm>
              <a:off x="1929008" y="3165108"/>
              <a:ext cx="245827" cy="92333"/>
            </a:xfrm>
            <a:prstGeom prst="rect">
              <a:avLst/>
            </a:prstGeom>
            <a:solidFill>
              <a:schemeClr val="bg1"/>
            </a:solidFill>
          </p:spPr>
          <p:txBody>
            <a:bodyPr wrap="none" lIns="36000" tIns="0" rIns="36000" bIns="0" rtlCol="0" anchor="ctr">
              <a:spAutoFit/>
            </a:bodyPr>
            <a:lstStyle/>
            <a:p>
              <a:pPr algn="ctr"/>
              <a:r>
                <a:rPr lang="de-DE" sz="600"/>
                <a:t>Nein</a:t>
              </a:r>
              <a:endParaRPr lang="de-DE" sz="600" baseline="30000"/>
            </a:p>
          </p:txBody>
        </p:sp>
        <p:sp>
          <p:nvSpPr>
            <p:cNvPr id="27" name="Textfeld 26">
              <a:extLst>
                <a:ext uri="{FF2B5EF4-FFF2-40B4-BE49-F238E27FC236}">
                  <a16:creationId xmlns:a16="http://schemas.microsoft.com/office/drawing/2014/main" id="{55B3D819-D6B8-FB40-324A-9EACE43E9647}"/>
                </a:ext>
              </a:extLst>
            </p:cNvPr>
            <p:cNvSpPr txBox="1"/>
            <p:nvPr/>
          </p:nvSpPr>
          <p:spPr>
            <a:xfrm>
              <a:off x="828480" y="2741019"/>
              <a:ext cx="1429892" cy="147733"/>
            </a:xfrm>
            <a:prstGeom prst="rect">
              <a:avLst/>
            </a:prstGeom>
            <a:solidFill>
              <a:schemeClr val="bg1"/>
            </a:solidFill>
          </p:spPr>
          <p:txBody>
            <a:bodyPr wrap="square" lIns="36000" tIns="0" rIns="36000" bIns="0" rtlCol="0" anchor="ctr">
              <a:spAutoFit/>
            </a:bodyPr>
            <a:lstStyle/>
            <a:p>
              <a:pPr algn="ctr">
                <a:lnSpc>
                  <a:spcPct val="80000"/>
                </a:lnSpc>
              </a:pPr>
              <a:r>
                <a:rPr lang="de-DE" sz="600"/>
                <a:t>Liegen Anzeichen eines monogenen Diabetes vor?</a:t>
              </a:r>
              <a:r>
                <a:rPr lang="de-DE" sz="600" baseline="30000"/>
                <a:t>3</a:t>
              </a:r>
            </a:p>
          </p:txBody>
        </p:sp>
        <p:sp>
          <p:nvSpPr>
            <p:cNvPr id="28" name="Textfeld 27">
              <a:extLst>
                <a:ext uri="{FF2B5EF4-FFF2-40B4-BE49-F238E27FC236}">
                  <a16:creationId xmlns:a16="http://schemas.microsoft.com/office/drawing/2014/main" id="{4E4C4C22-BF02-6741-82E0-8FE752AF7B60}"/>
                </a:ext>
              </a:extLst>
            </p:cNvPr>
            <p:cNvSpPr txBox="1"/>
            <p:nvPr/>
          </p:nvSpPr>
          <p:spPr>
            <a:xfrm>
              <a:off x="2955292" y="2721695"/>
              <a:ext cx="1233278" cy="523220"/>
            </a:xfrm>
            <a:prstGeom prst="rect">
              <a:avLst/>
            </a:prstGeom>
            <a:solidFill>
              <a:schemeClr val="bg1"/>
            </a:solidFill>
          </p:spPr>
          <p:txBody>
            <a:bodyPr wrap="square" lIns="36000" tIns="0" rIns="36000" bIns="0" rtlCol="0" anchor="ctr">
              <a:spAutoFit/>
            </a:bodyPr>
            <a:lstStyle/>
            <a:p>
              <a:pPr algn="ctr"/>
              <a:r>
                <a:rPr lang="de-DE" sz="600"/>
                <a:t>Unklare Klassifikation</a:t>
              </a:r>
              <a:r>
                <a:rPr lang="de-DE" sz="600" baseline="30000"/>
                <a:t>7</a:t>
              </a:r>
            </a:p>
            <a:p>
              <a:pPr algn="ctr"/>
              <a:r>
                <a:rPr lang="de-DE" sz="600"/>
                <a:t>Klinisch entscheiden, wie die Person mit Diabetes behandelt werden sollte</a:t>
              </a:r>
            </a:p>
            <a:p>
              <a:pPr algn="ctr"/>
              <a:r>
                <a:rPr lang="de-DE" sz="500"/>
                <a:t>Ein Versuch mit einer Nicht-Insulin-Therapie kann angemessen sein</a:t>
              </a:r>
              <a:r>
                <a:rPr lang="de-DE" sz="500" baseline="30000"/>
                <a:t>8</a:t>
              </a:r>
            </a:p>
          </p:txBody>
        </p:sp>
        <p:sp>
          <p:nvSpPr>
            <p:cNvPr id="29" name="Textfeld 28">
              <a:extLst>
                <a:ext uri="{FF2B5EF4-FFF2-40B4-BE49-F238E27FC236}">
                  <a16:creationId xmlns:a16="http://schemas.microsoft.com/office/drawing/2014/main" id="{904BEFF0-4737-78E7-BE67-2257EE9D6288}"/>
                </a:ext>
              </a:extLst>
            </p:cNvPr>
            <p:cNvSpPr txBox="1"/>
            <p:nvPr/>
          </p:nvSpPr>
          <p:spPr>
            <a:xfrm>
              <a:off x="703545" y="3536214"/>
              <a:ext cx="652990" cy="92333"/>
            </a:xfrm>
            <a:prstGeom prst="rect">
              <a:avLst/>
            </a:prstGeom>
            <a:solidFill>
              <a:schemeClr val="bg1"/>
            </a:solidFill>
          </p:spPr>
          <p:txBody>
            <a:bodyPr wrap="none" lIns="36000" tIns="0" rIns="36000" bIns="0" rtlCol="0" anchor="ctr">
              <a:spAutoFit/>
            </a:bodyPr>
            <a:lstStyle/>
            <a:p>
              <a:pPr algn="ctr"/>
              <a:r>
                <a:rPr lang="de-DE" sz="600"/>
                <a:t>C-Peptid-Test</a:t>
              </a:r>
              <a:r>
                <a:rPr lang="de-DE" sz="600" baseline="30000"/>
                <a:t>4</a:t>
              </a:r>
            </a:p>
          </p:txBody>
        </p:sp>
        <p:sp>
          <p:nvSpPr>
            <p:cNvPr id="30" name="Textfeld 29">
              <a:extLst>
                <a:ext uri="{FF2B5EF4-FFF2-40B4-BE49-F238E27FC236}">
                  <a16:creationId xmlns:a16="http://schemas.microsoft.com/office/drawing/2014/main" id="{1CA88583-2857-AA13-C893-8730D3ADEA76}"/>
                </a:ext>
              </a:extLst>
            </p:cNvPr>
            <p:cNvSpPr txBox="1"/>
            <p:nvPr/>
          </p:nvSpPr>
          <p:spPr>
            <a:xfrm>
              <a:off x="576197" y="4327906"/>
              <a:ext cx="914400" cy="276999"/>
            </a:xfrm>
            <a:prstGeom prst="rect">
              <a:avLst/>
            </a:prstGeom>
            <a:solidFill>
              <a:schemeClr val="bg1"/>
            </a:solidFill>
          </p:spPr>
          <p:txBody>
            <a:bodyPr wrap="square" lIns="36000" tIns="0" rIns="36000" bIns="0" rtlCol="0" anchor="ctr">
              <a:spAutoFit/>
            </a:bodyPr>
            <a:lstStyle/>
            <a:p>
              <a:pPr algn="ctr"/>
              <a:r>
                <a:rPr lang="de-DE" sz="600"/>
                <a:t>Gentest auf monogenen Diabetes, wo möglich</a:t>
              </a:r>
              <a:r>
                <a:rPr lang="de-DE" sz="600" baseline="30000"/>
                <a:t>6</a:t>
              </a:r>
            </a:p>
          </p:txBody>
        </p:sp>
        <p:sp>
          <p:nvSpPr>
            <p:cNvPr id="31" name="Textfeld 30">
              <a:extLst>
                <a:ext uri="{FF2B5EF4-FFF2-40B4-BE49-F238E27FC236}">
                  <a16:creationId xmlns:a16="http://schemas.microsoft.com/office/drawing/2014/main" id="{4BB03E5F-3A27-D38B-9367-A36D4D43CECC}"/>
                </a:ext>
              </a:extLst>
            </p:cNvPr>
            <p:cNvSpPr txBox="1"/>
            <p:nvPr/>
          </p:nvSpPr>
          <p:spPr>
            <a:xfrm>
              <a:off x="2956143" y="3483784"/>
              <a:ext cx="1233277" cy="184666"/>
            </a:xfrm>
            <a:prstGeom prst="rect">
              <a:avLst/>
            </a:prstGeom>
            <a:solidFill>
              <a:schemeClr val="bg1"/>
            </a:solidFill>
          </p:spPr>
          <p:txBody>
            <a:bodyPr wrap="square" lIns="36000" tIns="0" rIns="36000" bIns="0" rtlCol="0" anchor="ctr">
              <a:spAutoFit/>
            </a:bodyPr>
            <a:lstStyle/>
            <a:p>
              <a:pPr algn="ctr"/>
              <a:r>
                <a:rPr lang="de-DE" sz="600"/>
                <a:t>C-Peptid-Test</a:t>
              </a:r>
              <a:r>
                <a:rPr lang="de-DE" sz="600" baseline="30000"/>
                <a:t>4</a:t>
              </a:r>
              <a:r>
                <a:rPr lang="de-DE" sz="600"/>
                <a:t> in Betracht ziehen bei &gt; 3 Jahren Dauer</a:t>
              </a:r>
              <a:endParaRPr lang="de-DE" sz="600" baseline="30000"/>
            </a:p>
          </p:txBody>
        </p:sp>
        <p:sp>
          <p:nvSpPr>
            <p:cNvPr id="32" name="Textfeld 31">
              <a:extLst>
                <a:ext uri="{FF2B5EF4-FFF2-40B4-BE49-F238E27FC236}">
                  <a16:creationId xmlns:a16="http://schemas.microsoft.com/office/drawing/2014/main" id="{4D530A79-4CDE-F06B-C551-45DE3F9CE69E}"/>
                </a:ext>
              </a:extLst>
            </p:cNvPr>
            <p:cNvSpPr txBox="1"/>
            <p:nvPr/>
          </p:nvSpPr>
          <p:spPr>
            <a:xfrm>
              <a:off x="2961555" y="4324857"/>
              <a:ext cx="914400" cy="295466"/>
            </a:xfrm>
            <a:prstGeom prst="rect">
              <a:avLst/>
            </a:prstGeom>
            <a:solidFill>
              <a:schemeClr val="bg1"/>
            </a:solidFill>
          </p:spPr>
          <p:txBody>
            <a:bodyPr wrap="square" lIns="36000" tIns="0" rIns="36000" bIns="0" rtlCol="0" anchor="ctr">
              <a:spAutoFit/>
            </a:bodyPr>
            <a:lstStyle/>
            <a:p>
              <a:pPr algn="ctr">
                <a:lnSpc>
                  <a:spcPct val="80000"/>
                </a:lnSpc>
              </a:pPr>
              <a:r>
                <a:rPr lang="de-DE" sz="600"/>
                <a:t>Nicht eindeutig</a:t>
              </a:r>
              <a:r>
                <a:rPr lang="de-DE" sz="600" baseline="30000"/>
                <a:t>9</a:t>
              </a:r>
              <a:r>
                <a:rPr lang="de-DE" sz="600"/>
                <a:t> </a:t>
              </a:r>
            </a:p>
            <a:p>
              <a:pPr algn="ctr">
                <a:lnSpc>
                  <a:spcPct val="80000"/>
                </a:lnSpc>
              </a:pPr>
              <a:r>
                <a:rPr lang="de-DE" sz="600"/>
                <a:t>ggf. Wiederholung des C-Peptid-Tests nach &gt; 5 Jahren</a:t>
              </a:r>
              <a:endParaRPr lang="de-DE" sz="600" baseline="30000"/>
            </a:p>
          </p:txBody>
        </p:sp>
        <p:sp>
          <p:nvSpPr>
            <p:cNvPr id="33" name="Textfeld 32">
              <a:extLst>
                <a:ext uri="{FF2B5EF4-FFF2-40B4-BE49-F238E27FC236}">
                  <a16:creationId xmlns:a16="http://schemas.microsoft.com/office/drawing/2014/main" id="{3A6DF871-D150-76AF-7868-B74529DC1AC8}"/>
                </a:ext>
              </a:extLst>
            </p:cNvPr>
            <p:cNvSpPr txBox="1"/>
            <p:nvPr/>
          </p:nvSpPr>
          <p:spPr>
            <a:xfrm>
              <a:off x="1760257" y="4349557"/>
              <a:ext cx="556009" cy="246221"/>
            </a:xfrm>
            <a:prstGeom prst="rect">
              <a:avLst/>
            </a:prstGeom>
            <a:solidFill>
              <a:srgbClr val="CC4C38"/>
            </a:solidFill>
          </p:spPr>
          <p:txBody>
            <a:bodyPr wrap="square" lIns="36000" tIns="0" rIns="36000" bIns="0" rtlCol="0" anchor="ctr">
              <a:spAutoFit/>
            </a:bodyPr>
            <a:lstStyle/>
            <a:p>
              <a:pPr algn="ctr"/>
              <a:r>
                <a:rPr lang="de-DE" sz="800">
                  <a:solidFill>
                    <a:schemeClr val="bg1"/>
                  </a:solidFill>
                </a:rPr>
                <a:t>Typ-1-Diabetes</a:t>
              </a:r>
              <a:endParaRPr lang="de-DE" sz="800" baseline="30000">
                <a:solidFill>
                  <a:schemeClr val="bg1"/>
                </a:solidFill>
              </a:endParaRPr>
            </a:p>
          </p:txBody>
        </p:sp>
        <p:sp>
          <p:nvSpPr>
            <p:cNvPr id="34" name="Textfeld 33">
              <a:extLst>
                <a:ext uri="{FF2B5EF4-FFF2-40B4-BE49-F238E27FC236}">
                  <a16:creationId xmlns:a16="http://schemas.microsoft.com/office/drawing/2014/main" id="{4DE0B505-A6DE-A2E7-262D-A0C83B70BA9B}"/>
                </a:ext>
              </a:extLst>
            </p:cNvPr>
            <p:cNvSpPr txBox="1"/>
            <p:nvPr/>
          </p:nvSpPr>
          <p:spPr>
            <a:xfrm>
              <a:off x="3965235" y="4337829"/>
              <a:ext cx="556009" cy="246221"/>
            </a:xfrm>
            <a:prstGeom prst="rect">
              <a:avLst/>
            </a:prstGeom>
            <a:solidFill>
              <a:srgbClr val="579BAA"/>
            </a:solidFill>
          </p:spPr>
          <p:txBody>
            <a:bodyPr wrap="square" lIns="36000" tIns="0" rIns="36000" bIns="0" rtlCol="0" anchor="ctr">
              <a:spAutoFit/>
            </a:bodyPr>
            <a:lstStyle/>
            <a:p>
              <a:pPr algn="ctr"/>
              <a:r>
                <a:rPr lang="de-DE" sz="800">
                  <a:solidFill>
                    <a:schemeClr val="bg1"/>
                  </a:solidFill>
                </a:rPr>
                <a:t>Typ-2-Diabetes</a:t>
              </a:r>
              <a:endParaRPr lang="de-DE" sz="800" baseline="30000">
                <a:solidFill>
                  <a:schemeClr val="bg1"/>
                </a:solidFill>
              </a:endParaRPr>
            </a:p>
          </p:txBody>
        </p:sp>
        <p:sp>
          <p:nvSpPr>
            <p:cNvPr id="35" name="Textfeld 34">
              <a:extLst>
                <a:ext uri="{FF2B5EF4-FFF2-40B4-BE49-F238E27FC236}">
                  <a16:creationId xmlns:a16="http://schemas.microsoft.com/office/drawing/2014/main" id="{564831EE-248E-186A-24ED-D85FF10B5DC5}"/>
                </a:ext>
              </a:extLst>
            </p:cNvPr>
            <p:cNvSpPr txBox="1"/>
            <p:nvPr/>
          </p:nvSpPr>
          <p:spPr>
            <a:xfrm>
              <a:off x="1597732" y="3484255"/>
              <a:ext cx="908378" cy="184666"/>
            </a:xfrm>
            <a:prstGeom prst="rect">
              <a:avLst/>
            </a:prstGeom>
            <a:solidFill>
              <a:schemeClr val="bg1"/>
            </a:solidFill>
          </p:spPr>
          <p:txBody>
            <a:bodyPr wrap="square" lIns="36000" tIns="0" rIns="36000" bIns="0" rtlCol="0" anchor="ctr">
              <a:spAutoFit/>
            </a:bodyPr>
            <a:lstStyle/>
            <a:p>
              <a:pPr algn="ctr"/>
              <a:r>
                <a:rPr lang="de-DE" sz="600"/>
                <a:t>Liegen Anzeichen eines T2D vor</a:t>
              </a:r>
              <a:r>
                <a:rPr lang="de-DE" sz="600" baseline="30000"/>
                <a:t>5</a:t>
              </a:r>
            </a:p>
          </p:txBody>
        </p:sp>
        <p:sp>
          <p:nvSpPr>
            <p:cNvPr id="37" name="Textfeld 36">
              <a:extLst>
                <a:ext uri="{FF2B5EF4-FFF2-40B4-BE49-F238E27FC236}">
                  <a16:creationId xmlns:a16="http://schemas.microsoft.com/office/drawing/2014/main" id="{FF5678E3-9C22-7005-0B43-1C82A0E5C196}"/>
                </a:ext>
              </a:extLst>
            </p:cNvPr>
            <p:cNvSpPr txBox="1"/>
            <p:nvPr/>
          </p:nvSpPr>
          <p:spPr>
            <a:xfrm>
              <a:off x="1927169" y="3950603"/>
              <a:ext cx="245827" cy="92333"/>
            </a:xfrm>
            <a:prstGeom prst="rect">
              <a:avLst/>
            </a:prstGeom>
            <a:solidFill>
              <a:schemeClr val="bg1"/>
            </a:solidFill>
          </p:spPr>
          <p:txBody>
            <a:bodyPr wrap="none" lIns="36000" tIns="0" rIns="36000" bIns="0" rtlCol="0" anchor="ctr">
              <a:spAutoFit/>
            </a:bodyPr>
            <a:lstStyle/>
            <a:p>
              <a:pPr algn="ctr"/>
              <a:r>
                <a:rPr lang="de-DE" sz="600"/>
                <a:t>Nein</a:t>
              </a:r>
              <a:endParaRPr lang="de-DE" sz="600" baseline="30000"/>
            </a:p>
          </p:txBody>
        </p:sp>
        <p:sp>
          <p:nvSpPr>
            <p:cNvPr id="38" name="Textfeld 37">
              <a:extLst>
                <a:ext uri="{FF2B5EF4-FFF2-40B4-BE49-F238E27FC236}">
                  <a16:creationId xmlns:a16="http://schemas.microsoft.com/office/drawing/2014/main" id="{593CB8B7-BB20-2AA5-7A89-690357527F5B}"/>
                </a:ext>
              </a:extLst>
            </p:cNvPr>
            <p:cNvSpPr txBox="1"/>
            <p:nvPr/>
          </p:nvSpPr>
          <p:spPr>
            <a:xfrm>
              <a:off x="577255" y="3950603"/>
              <a:ext cx="585665" cy="92333"/>
            </a:xfrm>
            <a:prstGeom prst="rect">
              <a:avLst/>
            </a:prstGeom>
            <a:solidFill>
              <a:schemeClr val="bg1"/>
            </a:solidFill>
          </p:spPr>
          <p:txBody>
            <a:bodyPr wrap="none" lIns="36000" tIns="0" rIns="36000" bIns="0" rtlCol="0" anchor="ctr">
              <a:spAutoFit/>
            </a:bodyPr>
            <a:lstStyle/>
            <a:p>
              <a:pPr algn="ctr"/>
              <a:r>
                <a:rPr lang="de-DE" sz="600"/>
                <a:t>&gt; 200 pmol/l</a:t>
              </a:r>
              <a:endParaRPr lang="de-DE" sz="600" baseline="30000"/>
            </a:p>
          </p:txBody>
        </p:sp>
        <p:sp>
          <p:nvSpPr>
            <p:cNvPr id="39" name="Textfeld 38">
              <a:extLst>
                <a:ext uri="{FF2B5EF4-FFF2-40B4-BE49-F238E27FC236}">
                  <a16:creationId xmlns:a16="http://schemas.microsoft.com/office/drawing/2014/main" id="{0963D59E-F0E3-3DF0-0F06-E1330579861A}"/>
                </a:ext>
              </a:extLst>
            </p:cNvPr>
            <p:cNvSpPr txBox="1"/>
            <p:nvPr/>
          </p:nvSpPr>
          <p:spPr>
            <a:xfrm>
              <a:off x="1253357" y="3949791"/>
              <a:ext cx="585665" cy="92333"/>
            </a:xfrm>
            <a:prstGeom prst="rect">
              <a:avLst/>
            </a:prstGeom>
            <a:solidFill>
              <a:schemeClr val="bg1"/>
            </a:solidFill>
          </p:spPr>
          <p:txBody>
            <a:bodyPr wrap="none" lIns="36000" tIns="0" rIns="36000" bIns="0" rtlCol="0" anchor="ctr">
              <a:spAutoFit/>
            </a:bodyPr>
            <a:lstStyle/>
            <a:p>
              <a:pPr algn="ctr"/>
              <a:r>
                <a:rPr lang="de-DE" sz="600"/>
                <a:t>&lt; 200 pmol/l</a:t>
              </a:r>
              <a:endParaRPr lang="de-DE" sz="600" baseline="30000"/>
            </a:p>
          </p:txBody>
        </p:sp>
        <p:sp>
          <p:nvSpPr>
            <p:cNvPr id="40" name="Textfeld 39">
              <a:extLst>
                <a:ext uri="{FF2B5EF4-FFF2-40B4-BE49-F238E27FC236}">
                  <a16:creationId xmlns:a16="http://schemas.microsoft.com/office/drawing/2014/main" id="{433429FA-4EC9-4187-45A0-A7BDEDEA5AD3}"/>
                </a:ext>
              </a:extLst>
            </p:cNvPr>
            <p:cNvSpPr txBox="1"/>
            <p:nvPr/>
          </p:nvSpPr>
          <p:spPr>
            <a:xfrm>
              <a:off x="2266597" y="3949791"/>
              <a:ext cx="585665" cy="92333"/>
            </a:xfrm>
            <a:prstGeom prst="rect">
              <a:avLst/>
            </a:prstGeom>
            <a:solidFill>
              <a:schemeClr val="bg1"/>
            </a:solidFill>
          </p:spPr>
          <p:txBody>
            <a:bodyPr wrap="none" lIns="36000" tIns="0" rIns="36000" bIns="0" rtlCol="0" anchor="ctr">
              <a:spAutoFit/>
            </a:bodyPr>
            <a:lstStyle/>
            <a:p>
              <a:pPr algn="ctr"/>
              <a:r>
                <a:rPr lang="de-DE" sz="600"/>
                <a:t>&lt; 200 pmol/l</a:t>
              </a:r>
              <a:endParaRPr lang="de-DE" sz="600" baseline="30000"/>
            </a:p>
          </p:txBody>
        </p:sp>
        <p:sp>
          <p:nvSpPr>
            <p:cNvPr id="41" name="Textfeld 40">
              <a:extLst>
                <a:ext uri="{FF2B5EF4-FFF2-40B4-BE49-F238E27FC236}">
                  <a16:creationId xmlns:a16="http://schemas.microsoft.com/office/drawing/2014/main" id="{A2B9F8DF-16C3-0541-87C8-D0EDC9FDC0C3}"/>
                </a:ext>
              </a:extLst>
            </p:cNvPr>
            <p:cNvSpPr txBox="1"/>
            <p:nvPr/>
          </p:nvSpPr>
          <p:spPr>
            <a:xfrm>
              <a:off x="3950406" y="3946542"/>
              <a:ext cx="585665" cy="92333"/>
            </a:xfrm>
            <a:prstGeom prst="rect">
              <a:avLst/>
            </a:prstGeom>
            <a:solidFill>
              <a:schemeClr val="bg1"/>
            </a:solidFill>
          </p:spPr>
          <p:txBody>
            <a:bodyPr wrap="none" lIns="36000" tIns="0" rIns="36000" bIns="0" rtlCol="0" anchor="ctr">
              <a:spAutoFit/>
            </a:bodyPr>
            <a:lstStyle/>
            <a:p>
              <a:pPr algn="ctr"/>
              <a:r>
                <a:rPr lang="de-DE" sz="600"/>
                <a:t>&gt; 600 pmol/l</a:t>
              </a:r>
              <a:endParaRPr lang="de-DE" sz="600" baseline="30000"/>
            </a:p>
          </p:txBody>
        </p:sp>
        <p:sp>
          <p:nvSpPr>
            <p:cNvPr id="42" name="Textfeld 41">
              <a:extLst>
                <a:ext uri="{FF2B5EF4-FFF2-40B4-BE49-F238E27FC236}">
                  <a16:creationId xmlns:a16="http://schemas.microsoft.com/office/drawing/2014/main" id="{A2E168C8-3C4D-7B18-5683-D4C5FCE34584}"/>
                </a:ext>
              </a:extLst>
            </p:cNvPr>
            <p:cNvSpPr txBox="1"/>
            <p:nvPr/>
          </p:nvSpPr>
          <p:spPr>
            <a:xfrm>
              <a:off x="3085701" y="3949790"/>
              <a:ext cx="680242" cy="92333"/>
            </a:xfrm>
            <a:prstGeom prst="rect">
              <a:avLst/>
            </a:prstGeom>
            <a:solidFill>
              <a:schemeClr val="bg1"/>
            </a:solidFill>
          </p:spPr>
          <p:txBody>
            <a:bodyPr wrap="none" lIns="36000" tIns="0" rIns="36000" bIns="0" rtlCol="0" anchor="ctr">
              <a:spAutoFit/>
            </a:bodyPr>
            <a:lstStyle/>
            <a:p>
              <a:pPr algn="ctr"/>
              <a:r>
                <a:rPr lang="de-DE" sz="600"/>
                <a:t>200-600 pmol/l</a:t>
              </a:r>
              <a:endParaRPr lang="de-DE" sz="600" baseline="30000"/>
            </a:p>
          </p:txBody>
        </p:sp>
      </p:grpSp>
      <p:sp>
        <p:nvSpPr>
          <p:cNvPr id="44" name="Text Placeholder 4">
            <a:extLst>
              <a:ext uri="{FF2B5EF4-FFF2-40B4-BE49-F238E27FC236}">
                <a16:creationId xmlns:a16="http://schemas.microsoft.com/office/drawing/2014/main" id="{0AB6E4DC-3C2D-6F90-9B43-B2F20947D668}"/>
              </a:ext>
            </a:extLst>
          </p:cNvPr>
          <p:cNvSpPr txBox="1">
            <a:spLocks/>
          </p:cNvSpPr>
          <p:nvPr/>
        </p:nvSpPr>
        <p:spPr>
          <a:xfrm>
            <a:off x="4885490" y="900203"/>
            <a:ext cx="3933581" cy="3812422"/>
          </a:xfrm>
          <a:prstGeom prst="rect">
            <a:avLst/>
          </a:prstGeom>
        </p:spPr>
        <p:txBody>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nSpc>
                <a:spcPct val="100000"/>
              </a:lnSpc>
              <a:spcBef>
                <a:spcPts val="0"/>
              </a:spcBef>
              <a:spcAft>
                <a:spcPts val="100"/>
              </a:spcAft>
              <a:buClr>
                <a:schemeClr val="accent2"/>
              </a:buClr>
              <a:buSzPct val="120000"/>
              <a:buNone/>
              <a:defRPr/>
            </a:pPr>
            <a:r>
              <a:rPr lang="de-DE" sz="600" baseline="30000">
                <a:solidFill>
                  <a:srgbClr val="404040"/>
                </a:solidFill>
                <a:latin typeface="+mn-lt"/>
              </a:rPr>
              <a:t>1</a:t>
            </a:r>
            <a:r>
              <a:rPr lang="de-DE" sz="600">
                <a:solidFill>
                  <a:srgbClr val="404040"/>
                </a:solidFill>
                <a:latin typeface="+mn-lt"/>
              </a:rPr>
              <a:t> Kein einzelnes klinisches Merkmal bestätigt isoliert Typ-1-Diabetes.</a:t>
            </a:r>
          </a:p>
          <a:p>
            <a:pPr marL="0" indent="0">
              <a:lnSpc>
                <a:spcPct val="100000"/>
              </a:lnSpc>
              <a:spcBef>
                <a:spcPts val="0"/>
              </a:spcBef>
              <a:spcAft>
                <a:spcPts val="100"/>
              </a:spcAft>
              <a:buClr>
                <a:schemeClr val="accent2"/>
              </a:buClr>
              <a:buSzPct val="120000"/>
              <a:buNone/>
              <a:defRPr/>
            </a:pPr>
            <a:r>
              <a:rPr lang="de-DE" sz="600" baseline="30000">
                <a:solidFill>
                  <a:srgbClr val="404040"/>
                </a:solidFill>
                <a:latin typeface="+mn-lt"/>
              </a:rPr>
              <a:t>2</a:t>
            </a:r>
            <a:r>
              <a:rPr lang="de-DE" sz="600">
                <a:solidFill>
                  <a:srgbClr val="404040"/>
                </a:solidFill>
                <a:latin typeface="+mn-lt"/>
              </a:rPr>
              <a:t> GADA sollte der primäre Antikörper sein, der gemessen wird, und wenn er negativ ist, sollte er durch IA-2A und/oder ZnT8A ergänzt werden, sofern diese Tests verfügbar sind. Bei Personen, die nicht mit Insulin behandelt wurden, kann auch IAA nützlich sein. Bei Personen, die im Alter von &lt; 35 Jahren diagnostiziert werden und keine klinischen Merkmale eines T2D oder eines monogenen Diabetes aufweisen, ändert ein negatives Ergebnis nichts an der Diagnose eines T1D, da 5-10 % der Personen mit T1D keine Autoantikörper haben.</a:t>
            </a:r>
          </a:p>
          <a:p>
            <a:pPr marL="0" indent="0">
              <a:lnSpc>
                <a:spcPct val="100000"/>
              </a:lnSpc>
              <a:spcBef>
                <a:spcPts val="0"/>
              </a:spcBef>
              <a:spcAft>
                <a:spcPts val="100"/>
              </a:spcAft>
              <a:buClr>
                <a:schemeClr val="accent2"/>
              </a:buClr>
              <a:buSzPct val="120000"/>
              <a:buNone/>
              <a:defRPr/>
            </a:pPr>
            <a:r>
              <a:rPr lang="de-DE" sz="600" baseline="30000">
                <a:solidFill>
                  <a:srgbClr val="404040"/>
                </a:solidFill>
                <a:latin typeface="+mn-lt"/>
              </a:rPr>
              <a:t>3</a:t>
            </a:r>
            <a:r>
              <a:rPr lang="de-DE" sz="600">
                <a:solidFill>
                  <a:srgbClr val="404040"/>
                </a:solidFill>
                <a:latin typeface="+mn-lt"/>
              </a:rPr>
              <a:t> Monogener Diabetes wird durch das Vorhandensein eines oder mehrerer der folgenden Merkmale angezeigt: HbA</a:t>
            </a:r>
            <a:r>
              <a:rPr lang="de-DE" sz="600" baseline="-25000">
                <a:solidFill>
                  <a:srgbClr val="404040"/>
                </a:solidFill>
                <a:latin typeface="+mn-lt"/>
              </a:rPr>
              <a:t>1c</a:t>
            </a:r>
            <a:r>
              <a:rPr lang="de-DE" sz="600">
                <a:solidFill>
                  <a:srgbClr val="404040"/>
                </a:solidFill>
                <a:latin typeface="+mn-lt"/>
              </a:rPr>
              <a:t> &lt; 58 mmol/</a:t>
            </a:r>
            <a:r>
              <a:rPr lang="de-DE" sz="600" err="1">
                <a:solidFill>
                  <a:srgbClr val="404040"/>
                </a:solidFill>
                <a:latin typeface="+mn-lt"/>
              </a:rPr>
              <a:t>mol</a:t>
            </a:r>
            <a:r>
              <a:rPr lang="de-DE" sz="600">
                <a:solidFill>
                  <a:srgbClr val="404040"/>
                </a:solidFill>
                <a:latin typeface="+mn-lt"/>
              </a:rPr>
              <a:t> (&lt; 7,5 %) bei der Diagnose, ein Elternteil mit Diabetes, Merkmale einer spezifischen monogenen Ursache (z. B. Nierenzysten, partielle Lipodystrophie, mütterlicherseits vererbte Taubheit und schwere Insulinresistenz bei fehlender Fettleibigkeit) und eine Wahrscheinlichkeit des monogenen Diabetes-Vorhersagemodells &gt; 5 % (</a:t>
            </a:r>
            <a:r>
              <a:rPr lang="de-DE" sz="600">
                <a:solidFill>
                  <a:srgbClr val="404040"/>
                </a:solidFill>
                <a:latin typeface="+mn-lt"/>
                <a:hlinkClick r:id="rId4">
                  <a:extLst>
                    <a:ext uri="{A12FA001-AC4F-418D-AE19-62706E023703}">
                      <ahyp:hlinkClr xmlns:ahyp="http://schemas.microsoft.com/office/drawing/2018/hyperlinkcolor" val="tx"/>
                    </a:ext>
                  </a:extLst>
                </a:hlinkClick>
              </a:rPr>
              <a:t>https://www.diabetesgenes.org/exeter-diabetes-app/ModyCalculator</a:t>
            </a:r>
            <a:r>
              <a:rPr lang="de-DE" sz="600">
                <a:solidFill>
                  <a:srgbClr val="404040"/>
                </a:solidFill>
                <a:latin typeface="+mn-lt"/>
              </a:rPr>
              <a:t>. Zuletzt abgerufen am 26.01.2026).</a:t>
            </a:r>
          </a:p>
          <a:p>
            <a:pPr marL="0" indent="0">
              <a:lnSpc>
                <a:spcPct val="100000"/>
              </a:lnSpc>
              <a:spcBef>
                <a:spcPts val="0"/>
              </a:spcBef>
              <a:spcAft>
                <a:spcPts val="100"/>
              </a:spcAft>
              <a:buClr>
                <a:schemeClr val="accent2"/>
              </a:buClr>
              <a:buSzPct val="120000"/>
              <a:buNone/>
              <a:defRPr/>
            </a:pPr>
            <a:r>
              <a:rPr lang="de-DE" sz="600">
                <a:solidFill>
                  <a:srgbClr val="404040"/>
                </a:solidFill>
                <a:latin typeface="+mn-lt"/>
              </a:rPr>
              <a:t> </a:t>
            </a:r>
            <a:r>
              <a:rPr lang="de-DE" sz="600" baseline="30000">
                <a:solidFill>
                  <a:srgbClr val="404040"/>
                </a:solidFill>
                <a:latin typeface="+mn-lt"/>
              </a:rPr>
              <a:t>4</a:t>
            </a:r>
            <a:r>
              <a:rPr lang="de-DE" sz="600">
                <a:solidFill>
                  <a:srgbClr val="404040"/>
                </a:solidFill>
                <a:latin typeface="+mn-lt"/>
              </a:rPr>
              <a:t> Ein C-Peptid-Test ist nur bei Personen angezeigt, die mit Insulin behandelt werden. Eine Stichprobe (mit gleichzeitiger Glukosemessung) innerhalb von 5 Stunden nach dem Essen kann im Rahmen der Klassifizierung einen formalen C-Peptid-Stimulationstest ersetzen. Liegt das Ergebnis bei ≥ 600 pmol/l (≥ 1,8 </a:t>
            </a:r>
            <a:r>
              <a:rPr lang="de-DE" sz="600" err="1">
                <a:solidFill>
                  <a:srgbClr val="404040"/>
                </a:solidFill>
                <a:latin typeface="+mn-lt"/>
              </a:rPr>
              <a:t>ng</a:t>
            </a:r>
            <a:r>
              <a:rPr lang="de-DE" sz="600">
                <a:solidFill>
                  <a:srgbClr val="404040"/>
                </a:solidFill>
                <a:latin typeface="+mn-lt"/>
              </a:rPr>
              <a:t>/ml), spielen die Umstände der Untersuchung keine Rolle. Liegt das Ergebnis bei &lt; 600 pmol/l (&lt; 1,8 </a:t>
            </a:r>
            <a:r>
              <a:rPr lang="de-DE" sz="600" err="1">
                <a:solidFill>
                  <a:srgbClr val="404040"/>
                </a:solidFill>
                <a:latin typeface="+mn-lt"/>
              </a:rPr>
              <a:t>ng</a:t>
            </a:r>
            <a:r>
              <a:rPr lang="de-DE" sz="600">
                <a:solidFill>
                  <a:srgbClr val="404040"/>
                </a:solidFill>
                <a:latin typeface="+mn-lt"/>
              </a:rPr>
              <a:t>/ml) und beträgt der gleichzeitig erhobene Blutzucker &lt; 4 mmol/l (&lt; 70 mg/dl) oder war die Person möglicherweise nüchtern, ist eine Wiederholung des Tests zu erwägen. Ergebnisse mit sehr niedrigen Werten (z. B. &lt; 80 pmol/l  [&lt; 0,24 </a:t>
            </a:r>
            <a:r>
              <a:rPr lang="de-DE" sz="600" err="1">
                <a:solidFill>
                  <a:srgbClr val="404040"/>
                </a:solidFill>
                <a:latin typeface="+mn-lt"/>
              </a:rPr>
              <a:t>ng</a:t>
            </a:r>
            <a:r>
              <a:rPr lang="de-DE" sz="600">
                <a:solidFill>
                  <a:srgbClr val="404040"/>
                </a:solidFill>
                <a:latin typeface="+mn-lt"/>
              </a:rPr>
              <a:t>/ml]) brauchen nicht wiederholt zu werden. Bei Personen, die mit Insulin behandelt werden, muss C-Peptid vor dem Absetzen des Insulins gemessen werden, um einen schweren Insulinmangel auszuschließen. C-Peptid sollte nicht innerhalb von 2 Wochen nach einem hyperglykämischen Notfall getestet werden.</a:t>
            </a:r>
          </a:p>
          <a:p>
            <a:pPr marL="0" indent="0">
              <a:lnSpc>
                <a:spcPct val="100000"/>
              </a:lnSpc>
              <a:spcBef>
                <a:spcPts val="0"/>
              </a:spcBef>
              <a:spcAft>
                <a:spcPts val="100"/>
              </a:spcAft>
              <a:buClr>
                <a:schemeClr val="accent2"/>
              </a:buClr>
              <a:buSzPct val="120000"/>
              <a:buNone/>
              <a:defRPr/>
            </a:pPr>
            <a:r>
              <a:rPr lang="de-DE" sz="600" baseline="30000">
                <a:solidFill>
                  <a:srgbClr val="404040"/>
                </a:solidFill>
                <a:latin typeface="+mn-lt"/>
              </a:rPr>
              <a:t>5</a:t>
            </a:r>
            <a:r>
              <a:rPr lang="de-DE" sz="600">
                <a:solidFill>
                  <a:srgbClr val="404040"/>
                </a:solidFill>
                <a:latin typeface="+mn-lt"/>
              </a:rPr>
              <a:t> Zu den Merkmalen des T2D gehören ein erhöhter BMI (≥ 25 kg/m²), kein Gewichtsverlust, keine Ketoazidose und eine weniger ausgeprägte Hyperglykämie. Zu den weniger </a:t>
            </a:r>
            <a:r>
              <a:rPr lang="de-DE" sz="600" err="1">
                <a:solidFill>
                  <a:srgbClr val="404040"/>
                </a:solidFill>
                <a:latin typeface="+mn-lt"/>
              </a:rPr>
              <a:t>diskriminie-renden</a:t>
            </a:r>
            <a:r>
              <a:rPr lang="de-DE" sz="600">
                <a:solidFill>
                  <a:srgbClr val="404040"/>
                </a:solidFill>
                <a:latin typeface="+mn-lt"/>
              </a:rPr>
              <a:t> Merkmalen gehören nicht-weiße ethnische Zugehörigkeit, Familienanamnese, längere Dauer und milderer Schweregrad der Symptome vor der Manifestation, Merkmale des metabolischen Syndroms und das Fehlen von Autoimmunität in der Familienanamnese.</a:t>
            </a:r>
          </a:p>
          <a:p>
            <a:pPr marL="0" indent="0">
              <a:lnSpc>
                <a:spcPct val="100000"/>
              </a:lnSpc>
              <a:spcBef>
                <a:spcPts val="0"/>
              </a:spcBef>
              <a:spcAft>
                <a:spcPts val="100"/>
              </a:spcAft>
              <a:buClr>
                <a:schemeClr val="accent2"/>
              </a:buClr>
              <a:buSzPct val="120000"/>
              <a:buNone/>
              <a:defRPr/>
            </a:pPr>
            <a:r>
              <a:rPr lang="de-DE" sz="600" baseline="30000">
                <a:solidFill>
                  <a:srgbClr val="404040"/>
                </a:solidFill>
                <a:latin typeface="+mn-lt"/>
              </a:rPr>
              <a:t>6</a:t>
            </a:r>
            <a:r>
              <a:rPr lang="de-DE" sz="600">
                <a:solidFill>
                  <a:srgbClr val="404040"/>
                </a:solidFill>
                <a:latin typeface="+mn-lt"/>
              </a:rPr>
              <a:t> Wenn ein Gentest keinen monogenen Diabetes bestätigt, ist die Klassifizierung unklar und es sollte eine klinische Entscheidung über die Behandlung getroffen werden.</a:t>
            </a:r>
          </a:p>
          <a:p>
            <a:pPr marL="0" indent="0">
              <a:lnSpc>
                <a:spcPct val="100000"/>
              </a:lnSpc>
              <a:spcBef>
                <a:spcPts val="0"/>
              </a:spcBef>
              <a:spcAft>
                <a:spcPts val="100"/>
              </a:spcAft>
              <a:buClr>
                <a:schemeClr val="accent2"/>
              </a:buClr>
              <a:buSzPct val="120000"/>
              <a:buNone/>
              <a:defRPr/>
            </a:pPr>
            <a:r>
              <a:rPr lang="de-DE" sz="600" baseline="30000">
                <a:solidFill>
                  <a:srgbClr val="404040"/>
                </a:solidFill>
                <a:latin typeface="+mn-lt"/>
              </a:rPr>
              <a:t>7</a:t>
            </a:r>
            <a:r>
              <a:rPr lang="de-DE" sz="600">
                <a:solidFill>
                  <a:srgbClr val="404040"/>
                </a:solidFill>
                <a:latin typeface="+mn-lt"/>
              </a:rPr>
              <a:t> Bei älteren Menschen sollte unbedingt ein T2D in Betracht gezogen werden. In einigen Fällen kann eine Untersuchung auf Bauchspeicheldrüsen- oder andere Arten von Diabetes sinnvoll sein.</a:t>
            </a:r>
          </a:p>
          <a:p>
            <a:pPr marL="0" indent="0">
              <a:lnSpc>
                <a:spcPct val="100000"/>
              </a:lnSpc>
              <a:spcBef>
                <a:spcPts val="0"/>
              </a:spcBef>
              <a:spcAft>
                <a:spcPts val="100"/>
              </a:spcAft>
              <a:buClr>
                <a:schemeClr val="accent2"/>
              </a:buClr>
              <a:buSzPct val="120000"/>
              <a:buNone/>
              <a:defRPr/>
            </a:pPr>
            <a:r>
              <a:rPr lang="de-DE" sz="600" baseline="30000">
                <a:solidFill>
                  <a:srgbClr val="404040"/>
                </a:solidFill>
                <a:latin typeface="+mn-lt"/>
              </a:rPr>
              <a:t>8</a:t>
            </a:r>
            <a:r>
              <a:rPr lang="de-DE" sz="600">
                <a:solidFill>
                  <a:srgbClr val="404040"/>
                </a:solidFill>
                <a:latin typeface="+mn-lt"/>
              </a:rPr>
              <a:t> Eine Person mit möglichem T1D, die nicht mit Insulin behandelt wird, muss sorgfältig überwacht und geschult werden, damit im Falle einer Verschlechterung des Blutzuckerspiegels schnell mit Insulin begonnen werden kann.</a:t>
            </a:r>
          </a:p>
          <a:p>
            <a:pPr marL="0" indent="0">
              <a:lnSpc>
                <a:spcPct val="100000"/>
              </a:lnSpc>
              <a:spcBef>
                <a:spcPts val="0"/>
              </a:spcBef>
              <a:spcAft>
                <a:spcPts val="100"/>
              </a:spcAft>
              <a:buClr>
                <a:schemeClr val="accent2"/>
              </a:buClr>
              <a:buSzPct val="120000"/>
              <a:buNone/>
              <a:defRPr/>
            </a:pPr>
            <a:r>
              <a:rPr lang="de-DE" sz="600" baseline="30000">
                <a:solidFill>
                  <a:srgbClr val="404040"/>
                </a:solidFill>
                <a:latin typeface="+mn-lt"/>
              </a:rPr>
              <a:t>9</a:t>
            </a:r>
            <a:r>
              <a:rPr lang="de-DE" sz="600">
                <a:solidFill>
                  <a:srgbClr val="404040"/>
                </a:solidFill>
                <a:latin typeface="+mn-lt"/>
              </a:rPr>
              <a:t> C-Peptid-Werte von 200-600 pmol/l (0,6-1,8 </a:t>
            </a:r>
            <a:r>
              <a:rPr lang="de-DE" sz="600" err="1">
                <a:solidFill>
                  <a:srgbClr val="404040"/>
                </a:solidFill>
                <a:latin typeface="+mn-lt"/>
              </a:rPr>
              <a:t>ng</a:t>
            </a:r>
            <a:r>
              <a:rPr lang="de-DE" sz="600">
                <a:solidFill>
                  <a:srgbClr val="404040"/>
                </a:solidFill>
                <a:latin typeface="+mn-lt"/>
              </a:rPr>
              <a:t>/ml) stehen in der Regel im Einklang mit T1D oder MODY, können aber auch bei insulinbehandeltem T2D auftreten, insbesondere bei Personen mit normalem oder niedrigem BMI oder nach langer Dauer.</a:t>
            </a:r>
          </a:p>
        </p:txBody>
      </p:sp>
      <p:sp>
        <p:nvSpPr>
          <p:cNvPr id="45" name="Rechteck 44">
            <a:extLst>
              <a:ext uri="{FF2B5EF4-FFF2-40B4-BE49-F238E27FC236}">
                <a16:creationId xmlns:a16="http://schemas.microsoft.com/office/drawing/2014/main" id="{4EF67CD6-9705-9596-A044-803211388D6A}"/>
              </a:ext>
            </a:extLst>
          </p:cNvPr>
          <p:cNvSpPr/>
          <p:nvPr/>
        </p:nvSpPr>
        <p:spPr>
          <a:xfrm>
            <a:off x="438988" y="900202"/>
            <a:ext cx="4350439" cy="3796321"/>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420726898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platzhalter 9">
            <a:extLst>
              <a:ext uri="{FF2B5EF4-FFF2-40B4-BE49-F238E27FC236}">
                <a16:creationId xmlns:a16="http://schemas.microsoft.com/office/drawing/2014/main" id="{4F1FA67D-09B1-3D5F-187C-EEC2BE4C9783}"/>
              </a:ext>
            </a:extLst>
          </p:cNvPr>
          <p:cNvSpPr txBox="1">
            <a:spLocks/>
          </p:cNvSpPr>
          <p:nvPr/>
        </p:nvSpPr>
        <p:spPr>
          <a:xfrm>
            <a:off x="314408" y="114098"/>
            <a:ext cx="8613873"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ADA-Kriterien für </a:t>
            </a:r>
            <a:r>
              <a:rPr lang="de-DE" sz="2000" b="1" err="1">
                <a:solidFill>
                  <a:srgbClr val="7030A0"/>
                </a:solidFill>
                <a:latin typeface="+mj-lt"/>
              </a:rPr>
              <a:t>Normoglykämie</a:t>
            </a:r>
            <a:r>
              <a:rPr lang="de-DE" sz="2000" b="1">
                <a:solidFill>
                  <a:srgbClr val="7030A0"/>
                </a:solidFill>
                <a:latin typeface="+mj-lt"/>
              </a:rPr>
              <a:t>, </a:t>
            </a:r>
            <a:r>
              <a:rPr lang="de-DE" sz="2000" b="1" err="1">
                <a:solidFill>
                  <a:srgbClr val="7030A0"/>
                </a:solidFill>
                <a:latin typeface="+mj-lt"/>
              </a:rPr>
              <a:t>Dysglykämie</a:t>
            </a:r>
            <a:r>
              <a:rPr lang="de-DE" sz="2000" b="1">
                <a:solidFill>
                  <a:srgbClr val="7030A0"/>
                </a:solidFill>
                <a:latin typeface="+mj-lt"/>
              </a:rPr>
              <a:t> und Hyperglykämie und Stadien-Einteilung bei T1D</a:t>
            </a:r>
            <a:r>
              <a:rPr lang="de-DE" sz="2000" b="1" baseline="30000">
                <a:solidFill>
                  <a:srgbClr val="7030A0"/>
                </a:solidFill>
                <a:latin typeface="+mj-lt"/>
              </a:rPr>
              <a:t>1</a:t>
            </a:r>
          </a:p>
        </p:txBody>
      </p:sp>
      <p:sp>
        <p:nvSpPr>
          <p:cNvPr id="14" name="TextBox 3037">
            <a:extLst>
              <a:ext uri="{FF2B5EF4-FFF2-40B4-BE49-F238E27FC236}">
                <a16:creationId xmlns:a16="http://schemas.microsoft.com/office/drawing/2014/main" id="{7E29AE2B-8275-0D21-4DA9-C8778881A3A2}"/>
              </a:ext>
            </a:extLst>
          </p:cNvPr>
          <p:cNvSpPr txBox="1"/>
          <p:nvPr/>
        </p:nvSpPr>
        <p:spPr>
          <a:xfrm>
            <a:off x="314408" y="4927913"/>
            <a:ext cx="7723189"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American Diabetes </a:t>
            </a:r>
            <a:r>
              <a:rPr lang="de-DE" sz="600" err="1">
                <a:solidFill>
                  <a:srgbClr val="404040"/>
                </a:solidFill>
              </a:rPr>
              <a:t>Association</a:t>
            </a:r>
            <a:r>
              <a:rPr lang="de-DE" sz="600">
                <a:solidFill>
                  <a:srgbClr val="404040"/>
                </a:solidFill>
              </a:rPr>
              <a:t> Professional Practice Committee</a:t>
            </a:r>
            <a:r>
              <a:rPr lang="de-DE" sz="600" i="1">
                <a:solidFill>
                  <a:srgbClr val="404040"/>
                </a:solidFill>
              </a:rPr>
              <a:t>. Diabetes Care </a:t>
            </a:r>
            <a:r>
              <a:rPr lang="de-DE" sz="600">
                <a:solidFill>
                  <a:srgbClr val="404040"/>
                </a:solidFill>
              </a:rPr>
              <a:t>2026; 49 (</a:t>
            </a:r>
            <a:r>
              <a:rPr lang="de-DE" sz="600" err="1">
                <a:solidFill>
                  <a:srgbClr val="404040"/>
                </a:solidFill>
              </a:rPr>
              <a:t>Suppl</a:t>
            </a:r>
            <a:r>
              <a:rPr lang="de-DE" sz="600">
                <a:solidFill>
                  <a:srgbClr val="404040"/>
                </a:solidFill>
              </a:rPr>
              <a:t>. 1): S27</a:t>
            </a:r>
            <a:r>
              <a:rPr lang="da-DK" sz="600">
                <a:solidFill>
                  <a:srgbClr val="404040"/>
                </a:solidFill>
                <a:ea typeface="Arial"/>
                <a:cs typeface="Arial"/>
              </a:rPr>
              <a:t>–</a:t>
            </a:r>
            <a:r>
              <a:rPr lang="de-DE" sz="600">
                <a:solidFill>
                  <a:srgbClr val="404040"/>
                </a:solidFill>
              </a:rPr>
              <a:t>S49.</a:t>
            </a:r>
          </a:p>
        </p:txBody>
      </p:sp>
      <p:pic>
        <p:nvPicPr>
          <p:cNvPr id="5" name="Grafik 4" descr="Ein Bild, das Text, Screenshot, Schrift, Zahl enthält.&#10;&#10;Automatisch generierte Beschreibung">
            <a:extLst>
              <a:ext uri="{FF2B5EF4-FFF2-40B4-BE49-F238E27FC236}">
                <a16:creationId xmlns:a16="http://schemas.microsoft.com/office/drawing/2014/main" id="{54110A52-54C0-8DA2-AFB0-A2BABC854DD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2955" y="1283153"/>
            <a:ext cx="8218089" cy="2889045"/>
          </a:xfrm>
          <a:prstGeom prst="rect">
            <a:avLst/>
          </a:prstGeom>
        </p:spPr>
      </p:pic>
      <p:sp>
        <p:nvSpPr>
          <p:cNvPr id="6" name="Footer Placeholder 4">
            <a:extLst>
              <a:ext uri="{FF2B5EF4-FFF2-40B4-BE49-F238E27FC236}">
                <a16:creationId xmlns:a16="http://schemas.microsoft.com/office/drawing/2014/main" id="{377B6699-8E3F-8A81-41C2-6CA0D9057018}"/>
              </a:ext>
            </a:extLst>
          </p:cNvPr>
          <p:cNvSpPr txBox="1">
            <a:spLocks/>
          </p:cNvSpPr>
          <p:nvPr/>
        </p:nvSpPr>
        <p:spPr>
          <a:xfrm>
            <a:off x="344244" y="4669334"/>
            <a:ext cx="8355162" cy="277524"/>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Tabelle modifiziert nach American Diabetes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Association</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Professional Practice Committee 2026</a:t>
            </a:r>
            <a:r>
              <a:rPr kumimoji="0" lang="de-DE" sz="600" b="0" i="0" u="none" strike="noStrike" kern="1200" cap="none" spc="0" normalizeH="0" baseline="30000" noProof="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HbA</a:t>
            </a:r>
            <a:r>
              <a:rPr kumimoji="0" lang="de-DE" sz="600" b="0" i="0" u="none" strike="noStrike" kern="1200" cap="none" spc="0" normalizeH="0" baseline="-25000" noProof="0">
                <a:ln>
                  <a:noFill/>
                </a:ln>
                <a:solidFill>
                  <a:srgbClr val="404040"/>
                </a:solidFill>
                <a:effectLst/>
                <a:uLnTx/>
                <a:uFillTx/>
                <a:latin typeface="+mn-lt"/>
                <a:ea typeface="Verdana" panose="020B0604030504040204" pitchFamily="34" charset="0"/>
                <a:cs typeface="Verdana" panose="020B0604030504040204" pitchFamily="34" charset="0"/>
              </a:rPr>
              <a:t>1c</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t>
            </a:r>
            <a:r>
              <a:rPr lang="de-DE" sz="600">
                <a:solidFill>
                  <a:srgbClr val="404040"/>
                </a:solidFill>
                <a:latin typeface="+mn-lt"/>
                <a:ea typeface="Verdana" panose="020B0604030504040204" pitchFamily="34" charset="0"/>
                <a:cs typeface="Verdana" panose="020B0604030504040204" pitchFamily="34" charset="0"/>
              </a:rPr>
              <a:t>Hämoglobin A</a:t>
            </a:r>
            <a:r>
              <a:rPr lang="de-DE" sz="600" baseline="-25000">
                <a:solidFill>
                  <a:srgbClr val="404040"/>
                </a:solidFill>
                <a:latin typeface="+mn-lt"/>
                <a:ea typeface="Verdana" panose="020B0604030504040204" pitchFamily="34" charset="0"/>
                <a:cs typeface="Verdana" panose="020B0604030504040204" pitchFamily="34" charset="0"/>
              </a:rPr>
              <a:t>1c</a:t>
            </a:r>
            <a:r>
              <a:rPr lang="de-DE" sz="600">
                <a:solidFill>
                  <a:srgbClr val="404040"/>
                </a:solidFill>
                <a:latin typeface="+mn-lt"/>
                <a:ea typeface="Verdana" panose="020B0604030504040204" pitchFamily="34" charset="0"/>
                <a:cs typeface="Verdana" panose="020B0604030504040204" pitchFamily="34" charset="0"/>
              </a:rPr>
              <a:t>; IFG: </a:t>
            </a:r>
            <a:r>
              <a:rPr lang="de-DE" sz="600" err="1">
                <a:solidFill>
                  <a:srgbClr val="404040"/>
                </a:solidFill>
                <a:latin typeface="+mn-lt"/>
                <a:ea typeface="Verdana" panose="020B0604030504040204" pitchFamily="34" charset="0"/>
                <a:cs typeface="Verdana" panose="020B0604030504040204" pitchFamily="34" charset="0"/>
              </a:rPr>
              <a:t>impaired</a:t>
            </a:r>
            <a:r>
              <a:rPr lang="de-DE" sz="600">
                <a:solidFill>
                  <a:srgbClr val="404040"/>
                </a:solidFill>
                <a:latin typeface="+mn-lt"/>
                <a:ea typeface="Verdana" panose="020B0604030504040204" pitchFamily="34" charset="0"/>
                <a:cs typeface="Verdana" panose="020B0604030504040204" pitchFamily="34" charset="0"/>
              </a:rPr>
              <a:t> </a:t>
            </a:r>
            <a:r>
              <a:rPr lang="de-DE" sz="600" err="1">
                <a:solidFill>
                  <a:srgbClr val="404040"/>
                </a:solidFill>
                <a:latin typeface="+mn-lt"/>
                <a:ea typeface="Verdana" panose="020B0604030504040204" pitchFamily="34" charset="0"/>
                <a:cs typeface="Verdana" panose="020B0604030504040204" pitchFamily="34" charset="0"/>
              </a:rPr>
              <a:t>fasting</a:t>
            </a:r>
            <a:r>
              <a:rPr lang="de-DE" sz="600">
                <a:solidFill>
                  <a:srgbClr val="404040"/>
                </a:solidFill>
                <a:latin typeface="+mn-lt"/>
                <a:ea typeface="Verdana" panose="020B0604030504040204" pitchFamily="34" charset="0"/>
                <a:cs typeface="Verdana" panose="020B0604030504040204" pitchFamily="34" charset="0"/>
              </a:rPr>
              <a:t> </a:t>
            </a:r>
            <a:r>
              <a:rPr lang="de-DE" sz="600" err="1">
                <a:solidFill>
                  <a:srgbClr val="404040"/>
                </a:solidFill>
                <a:latin typeface="+mn-lt"/>
                <a:ea typeface="Verdana" panose="020B0604030504040204" pitchFamily="34" charset="0"/>
                <a:cs typeface="Verdana" panose="020B0604030504040204" pitchFamily="34" charset="0"/>
              </a:rPr>
              <a:t>glucose</a:t>
            </a:r>
            <a:r>
              <a:rPr lang="de-DE" sz="600">
                <a:solidFill>
                  <a:srgbClr val="404040"/>
                </a:solidFill>
                <a:latin typeface="+mn-lt"/>
                <a:ea typeface="Verdana" panose="020B0604030504040204" pitchFamily="34" charset="0"/>
                <a:cs typeface="Verdana" panose="020B0604030504040204" pitchFamily="34" charset="0"/>
              </a:rPr>
              <a:t>, beeinträchtigte Nüchternglukose; IGT: </a:t>
            </a:r>
            <a:r>
              <a:rPr lang="de-DE" sz="600" err="1">
                <a:solidFill>
                  <a:srgbClr val="404040"/>
                </a:solidFill>
                <a:latin typeface="+mn-lt"/>
                <a:ea typeface="Verdana" panose="020B0604030504040204" pitchFamily="34" charset="0"/>
                <a:cs typeface="Verdana" panose="020B0604030504040204" pitchFamily="34" charset="0"/>
              </a:rPr>
              <a:t>impaired</a:t>
            </a:r>
            <a:r>
              <a:rPr lang="de-DE" sz="600">
                <a:solidFill>
                  <a:srgbClr val="404040"/>
                </a:solidFill>
                <a:latin typeface="+mn-lt"/>
                <a:ea typeface="Verdana" panose="020B0604030504040204" pitchFamily="34" charset="0"/>
                <a:cs typeface="Verdana" panose="020B0604030504040204" pitchFamily="34" charset="0"/>
              </a:rPr>
              <a:t> </a:t>
            </a:r>
            <a:r>
              <a:rPr lang="de-DE" sz="600" err="1">
                <a:solidFill>
                  <a:srgbClr val="404040"/>
                </a:solidFill>
                <a:latin typeface="+mn-lt"/>
                <a:ea typeface="Verdana" panose="020B0604030504040204" pitchFamily="34" charset="0"/>
                <a:cs typeface="Verdana" panose="020B0604030504040204" pitchFamily="34" charset="0"/>
              </a:rPr>
              <a:t>glucose</a:t>
            </a:r>
            <a:r>
              <a:rPr lang="de-DE" sz="600">
                <a:solidFill>
                  <a:srgbClr val="404040"/>
                </a:solidFill>
                <a:latin typeface="+mn-lt"/>
                <a:ea typeface="Verdana" panose="020B0604030504040204" pitchFamily="34" charset="0"/>
                <a:cs typeface="Verdana" panose="020B0604030504040204" pitchFamily="34" charset="0"/>
              </a:rPr>
              <a:t> </a:t>
            </a:r>
            <a:r>
              <a:rPr lang="de-DE" sz="600" err="1">
                <a:solidFill>
                  <a:srgbClr val="404040"/>
                </a:solidFill>
                <a:latin typeface="+mn-lt"/>
                <a:ea typeface="Verdana" panose="020B0604030504040204" pitchFamily="34" charset="0"/>
                <a:cs typeface="Verdana" panose="020B0604030504040204" pitchFamily="34" charset="0"/>
              </a:rPr>
              <a:t>tolerance</a:t>
            </a:r>
            <a:r>
              <a:rPr lang="de-DE" sz="600">
                <a:solidFill>
                  <a:srgbClr val="404040"/>
                </a:solidFill>
                <a:latin typeface="+mn-lt"/>
                <a:ea typeface="Verdana" panose="020B0604030504040204" pitchFamily="34" charset="0"/>
                <a:cs typeface="Verdana" panose="020B0604030504040204" pitchFamily="34" charset="0"/>
              </a:rPr>
              <a:t>, beeinträchtigte Glukosetoleranz; </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NPG: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Nüchternplasmaglukose</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ppPG</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postprandiale Plasmaglukose; T1D: Typ-1-Diabetes. </a:t>
            </a:r>
            <a:endParaRPr kumimoji="0" lang="en-US"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sp>
        <p:nvSpPr>
          <p:cNvPr id="7" name="Rechteck 6">
            <a:extLst>
              <a:ext uri="{FF2B5EF4-FFF2-40B4-BE49-F238E27FC236}">
                <a16:creationId xmlns:a16="http://schemas.microsoft.com/office/drawing/2014/main" id="{EC0EDDF6-B9DC-8153-3931-FEB5B7660DFE}"/>
              </a:ext>
            </a:extLst>
          </p:cNvPr>
          <p:cNvSpPr/>
          <p:nvPr/>
        </p:nvSpPr>
        <p:spPr>
          <a:xfrm>
            <a:off x="462955" y="1283154"/>
            <a:ext cx="8218089" cy="2875488"/>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 name="Textfeld 7">
            <a:extLst>
              <a:ext uri="{FF2B5EF4-FFF2-40B4-BE49-F238E27FC236}">
                <a16:creationId xmlns:a16="http://schemas.microsoft.com/office/drawing/2014/main" id="{5CF7C9AA-69D6-EF9E-C34E-C54C3650834E}"/>
              </a:ext>
            </a:extLst>
          </p:cNvPr>
          <p:cNvSpPr txBox="1"/>
          <p:nvPr/>
        </p:nvSpPr>
        <p:spPr>
          <a:xfrm>
            <a:off x="2490651" y="1340576"/>
            <a:ext cx="1678740" cy="195814"/>
          </a:xfrm>
          <a:prstGeom prst="rect">
            <a:avLst/>
          </a:prstGeom>
          <a:solidFill>
            <a:srgbClr val="CCCCCC"/>
          </a:solidFill>
        </p:spPr>
        <p:txBody>
          <a:bodyPr wrap="square" lIns="0" tIns="36000" rIns="0" bIns="36000" rtlCol="0" anchor="ctr">
            <a:spAutoFit/>
          </a:bodyPr>
          <a:lstStyle/>
          <a:p>
            <a:pPr algn="ctr"/>
            <a:r>
              <a:rPr lang="de-DE" sz="800" b="1"/>
              <a:t>Normoglykämie (Stadium 1)</a:t>
            </a:r>
          </a:p>
        </p:txBody>
      </p:sp>
      <p:sp>
        <p:nvSpPr>
          <p:cNvPr id="10" name="Textfeld 9">
            <a:extLst>
              <a:ext uri="{FF2B5EF4-FFF2-40B4-BE49-F238E27FC236}">
                <a16:creationId xmlns:a16="http://schemas.microsoft.com/office/drawing/2014/main" id="{DA55B12B-7552-9139-1DF1-77C38F5B0786}"/>
              </a:ext>
            </a:extLst>
          </p:cNvPr>
          <p:cNvSpPr txBox="1"/>
          <p:nvPr/>
        </p:nvSpPr>
        <p:spPr>
          <a:xfrm>
            <a:off x="4226050" y="1340576"/>
            <a:ext cx="1678740" cy="195814"/>
          </a:xfrm>
          <a:prstGeom prst="rect">
            <a:avLst/>
          </a:prstGeom>
          <a:solidFill>
            <a:srgbClr val="CCCCCC"/>
          </a:solidFill>
        </p:spPr>
        <p:txBody>
          <a:bodyPr wrap="square" lIns="0" tIns="36000" rIns="0" bIns="36000" rtlCol="0" anchor="ctr">
            <a:spAutoFit/>
          </a:bodyPr>
          <a:lstStyle/>
          <a:p>
            <a:pPr algn="ctr"/>
            <a:r>
              <a:rPr lang="de-DE" sz="800" b="1"/>
              <a:t>Dysglykämie (Stadium 2)</a:t>
            </a:r>
          </a:p>
        </p:txBody>
      </p:sp>
      <p:sp>
        <p:nvSpPr>
          <p:cNvPr id="11" name="Textfeld 10">
            <a:extLst>
              <a:ext uri="{FF2B5EF4-FFF2-40B4-BE49-F238E27FC236}">
                <a16:creationId xmlns:a16="http://schemas.microsoft.com/office/drawing/2014/main" id="{F1938DF4-F382-AD5E-29BD-3E1C28062CB7}"/>
              </a:ext>
            </a:extLst>
          </p:cNvPr>
          <p:cNvSpPr txBox="1"/>
          <p:nvPr/>
        </p:nvSpPr>
        <p:spPr>
          <a:xfrm>
            <a:off x="6453547" y="1340576"/>
            <a:ext cx="1678740" cy="195814"/>
          </a:xfrm>
          <a:prstGeom prst="rect">
            <a:avLst/>
          </a:prstGeom>
          <a:solidFill>
            <a:srgbClr val="CCCCCC"/>
          </a:solidFill>
        </p:spPr>
        <p:txBody>
          <a:bodyPr wrap="square" lIns="0" tIns="36000" rIns="0" bIns="36000" rtlCol="0" anchor="ctr">
            <a:spAutoFit/>
          </a:bodyPr>
          <a:lstStyle/>
          <a:p>
            <a:pPr algn="ctr"/>
            <a:r>
              <a:rPr lang="de-DE" sz="800" b="1"/>
              <a:t>Hyperglykämie (Stadium 3)</a:t>
            </a:r>
          </a:p>
        </p:txBody>
      </p:sp>
      <p:sp>
        <p:nvSpPr>
          <p:cNvPr id="17" name="Textfeld 16">
            <a:extLst>
              <a:ext uri="{FF2B5EF4-FFF2-40B4-BE49-F238E27FC236}">
                <a16:creationId xmlns:a16="http://schemas.microsoft.com/office/drawing/2014/main" id="{D85A9451-EB47-DD8D-16BD-CD398D27F099}"/>
              </a:ext>
            </a:extLst>
          </p:cNvPr>
          <p:cNvSpPr txBox="1"/>
          <p:nvPr/>
        </p:nvSpPr>
        <p:spPr>
          <a:xfrm>
            <a:off x="531127" y="1625506"/>
            <a:ext cx="1678740" cy="195814"/>
          </a:xfrm>
          <a:prstGeom prst="rect">
            <a:avLst/>
          </a:prstGeom>
          <a:solidFill>
            <a:schemeClr val="bg1"/>
          </a:solidFill>
        </p:spPr>
        <p:txBody>
          <a:bodyPr wrap="square" lIns="36000" tIns="36000" rIns="0" bIns="36000" rtlCol="0" anchor="ctr">
            <a:spAutoFit/>
          </a:bodyPr>
          <a:lstStyle/>
          <a:p>
            <a:r>
              <a:rPr lang="de-DE" sz="800"/>
              <a:t>Nüchternplasmaglukose</a:t>
            </a:r>
          </a:p>
        </p:txBody>
      </p:sp>
      <p:sp>
        <p:nvSpPr>
          <p:cNvPr id="25" name="Textfeld 24">
            <a:extLst>
              <a:ext uri="{FF2B5EF4-FFF2-40B4-BE49-F238E27FC236}">
                <a16:creationId xmlns:a16="http://schemas.microsoft.com/office/drawing/2014/main" id="{F0FD49DA-1B61-CFFA-F81E-EBA8D32B7A50}"/>
              </a:ext>
            </a:extLst>
          </p:cNvPr>
          <p:cNvSpPr txBox="1"/>
          <p:nvPr/>
        </p:nvSpPr>
        <p:spPr>
          <a:xfrm>
            <a:off x="531127" y="2901484"/>
            <a:ext cx="1678740" cy="195814"/>
          </a:xfrm>
          <a:prstGeom prst="rect">
            <a:avLst/>
          </a:prstGeom>
          <a:solidFill>
            <a:schemeClr val="bg1"/>
          </a:solidFill>
        </p:spPr>
        <p:txBody>
          <a:bodyPr wrap="square" lIns="36000" tIns="36000" rIns="0" bIns="36000" rtlCol="0" anchor="ctr">
            <a:spAutoFit/>
          </a:bodyPr>
          <a:lstStyle/>
          <a:p>
            <a:r>
              <a:rPr lang="de-DE" sz="800"/>
              <a:t>Oraler Glukosetoleranztest</a:t>
            </a:r>
          </a:p>
        </p:txBody>
      </p:sp>
      <p:sp>
        <p:nvSpPr>
          <p:cNvPr id="26" name="Textfeld 25">
            <a:extLst>
              <a:ext uri="{FF2B5EF4-FFF2-40B4-BE49-F238E27FC236}">
                <a16:creationId xmlns:a16="http://schemas.microsoft.com/office/drawing/2014/main" id="{D8887532-48E3-8C9E-F4EE-C52184AC3211}"/>
              </a:ext>
            </a:extLst>
          </p:cNvPr>
          <p:cNvSpPr txBox="1"/>
          <p:nvPr/>
        </p:nvSpPr>
        <p:spPr>
          <a:xfrm>
            <a:off x="531127" y="3776543"/>
            <a:ext cx="1678740" cy="195814"/>
          </a:xfrm>
          <a:prstGeom prst="rect">
            <a:avLst/>
          </a:prstGeom>
          <a:solidFill>
            <a:schemeClr val="bg1"/>
          </a:solidFill>
        </p:spPr>
        <p:txBody>
          <a:bodyPr wrap="square" lIns="36000" tIns="36000" rIns="0" bIns="36000" rtlCol="0" anchor="ctr">
            <a:spAutoFit/>
          </a:bodyPr>
          <a:lstStyle/>
          <a:p>
            <a:r>
              <a:rPr lang="de-DE" sz="800"/>
              <a:t>Zufalls-Plasmaglukose</a:t>
            </a:r>
          </a:p>
        </p:txBody>
      </p:sp>
      <p:sp>
        <p:nvSpPr>
          <p:cNvPr id="27" name="Textfeld 26">
            <a:extLst>
              <a:ext uri="{FF2B5EF4-FFF2-40B4-BE49-F238E27FC236}">
                <a16:creationId xmlns:a16="http://schemas.microsoft.com/office/drawing/2014/main" id="{4C641635-00A0-6A28-D190-B216DF696354}"/>
              </a:ext>
            </a:extLst>
          </p:cNvPr>
          <p:cNvSpPr txBox="1"/>
          <p:nvPr/>
        </p:nvSpPr>
        <p:spPr>
          <a:xfrm>
            <a:off x="531127" y="2061594"/>
            <a:ext cx="1678740" cy="195814"/>
          </a:xfrm>
          <a:prstGeom prst="rect">
            <a:avLst/>
          </a:prstGeom>
          <a:solidFill>
            <a:srgbClr val="E5E5E5"/>
          </a:solidFill>
        </p:spPr>
        <p:txBody>
          <a:bodyPr wrap="square" lIns="36000" tIns="36000" rIns="0" bIns="36000" rtlCol="0" anchor="ctr">
            <a:spAutoFit/>
          </a:bodyPr>
          <a:lstStyle/>
          <a:p>
            <a:r>
              <a:rPr lang="de-DE" sz="800"/>
              <a:t>Hämoglobin A</a:t>
            </a:r>
            <a:r>
              <a:rPr lang="de-DE" sz="800" baseline="-25000"/>
              <a:t>1c</a:t>
            </a:r>
          </a:p>
        </p:txBody>
      </p:sp>
      <p:sp>
        <p:nvSpPr>
          <p:cNvPr id="28" name="Textfeld 27">
            <a:extLst>
              <a:ext uri="{FF2B5EF4-FFF2-40B4-BE49-F238E27FC236}">
                <a16:creationId xmlns:a16="http://schemas.microsoft.com/office/drawing/2014/main" id="{CAC1BFCD-8294-5948-622D-D129753D0C0B}"/>
              </a:ext>
            </a:extLst>
          </p:cNvPr>
          <p:cNvSpPr txBox="1"/>
          <p:nvPr/>
        </p:nvSpPr>
        <p:spPr>
          <a:xfrm>
            <a:off x="531127" y="3312110"/>
            <a:ext cx="1965408" cy="318924"/>
          </a:xfrm>
          <a:prstGeom prst="rect">
            <a:avLst/>
          </a:prstGeom>
          <a:solidFill>
            <a:srgbClr val="E5E5E5"/>
          </a:solidFill>
        </p:spPr>
        <p:txBody>
          <a:bodyPr wrap="square" lIns="36000" tIns="36000" rIns="0" bIns="36000" rtlCol="0" anchor="ctr">
            <a:spAutoFit/>
          </a:bodyPr>
          <a:lstStyle/>
          <a:p>
            <a:r>
              <a:rPr lang="de-DE" sz="800"/>
              <a:t>Zusätzliche Kriterien, die in Forschungsarbeiten genutzt werden</a:t>
            </a:r>
            <a:endParaRPr lang="de-DE" sz="800" baseline="-25000"/>
          </a:p>
        </p:txBody>
      </p:sp>
      <p:sp>
        <p:nvSpPr>
          <p:cNvPr id="29" name="Textfeld 28">
            <a:extLst>
              <a:ext uri="{FF2B5EF4-FFF2-40B4-BE49-F238E27FC236}">
                <a16:creationId xmlns:a16="http://schemas.microsoft.com/office/drawing/2014/main" id="{7A7522FD-E6D0-FB2E-09CD-9E8789028357}"/>
              </a:ext>
            </a:extLst>
          </p:cNvPr>
          <p:cNvSpPr txBox="1"/>
          <p:nvPr/>
        </p:nvSpPr>
        <p:spPr>
          <a:xfrm>
            <a:off x="2547310" y="1625506"/>
            <a:ext cx="1678740" cy="318924"/>
          </a:xfrm>
          <a:prstGeom prst="rect">
            <a:avLst/>
          </a:prstGeom>
          <a:solidFill>
            <a:schemeClr val="bg1"/>
          </a:solidFill>
        </p:spPr>
        <p:txBody>
          <a:bodyPr wrap="square" lIns="36000" tIns="36000" rIns="0" bIns="36000" rtlCol="0" anchor="ctr">
            <a:spAutoFit/>
          </a:bodyPr>
          <a:lstStyle/>
          <a:p>
            <a:pPr defTabSz="266700"/>
            <a:r>
              <a:rPr lang="de-DE" sz="800"/>
              <a:t>NPG 	&lt; 100 mg/dl</a:t>
            </a:r>
          </a:p>
          <a:p>
            <a:pPr defTabSz="266700"/>
            <a:r>
              <a:rPr lang="de-DE" sz="800"/>
              <a:t>	(&lt; 5,6 mmol/l)</a:t>
            </a:r>
          </a:p>
        </p:txBody>
      </p:sp>
      <p:sp>
        <p:nvSpPr>
          <p:cNvPr id="30" name="Textfeld 29">
            <a:extLst>
              <a:ext uri="{FF2B5EF4-FFF2-40B4-BE49-F238E27FC236}">
                <a16:creationId xmlns:a16="http://schemas.microsoft.com/office/drawing/2014/main" id="{4D24A906-9758-4621-F6B7-DBD9F13ABED1}"/>
              </a:ext>
            </a:extLst>
          </p:cNvPr>
          <p:cNvSpPr txBox="1"/>
          <p:nvPr/>
        </p:nvSpPr>
        <p:spPr>
          <a:xfrm>
            <a:off x="4265386" y="1625506"/>
            <a:ext cx="1790947" cy="318924"/>
          </a:xfrm>
          <a:prstGeom prst="rect">
            <a:avLst/>
          </a:prstGeom>
          <a:solidFill>
            <a:schemeClr val="bg1"/>
          </a:solidFill>
        </p:spPr>
        <p:txBody>
          <a:bodyPr wrap="square" lIns="36000" tIns="36000" rIns="0" bIns="36000" rtlCol="0" anchor="ctr">
            <a:spAutoFit/>
          </a:bodyPr>
          <a:lstStyle/>
          <a:p>
            <a:pPr defTabSz="266700"/>
            <a:r>
              <a:rPr lang="de-DE" sz="800"/>
              <a:t>NPG: 100-125 mg/dl (IFG)		(5,6-6,9 mmol/l) ODER</a:t>
            </a:r>
          </a:p>
        </p:txBody>
      </p:sp>
      <p:sp>
        <p:nvSpPr>
          <p:cNvPr id="31" name="Textfeld 30">
            <a:extLst>
              <a:ext uri="{FF2B5EF4-FFF2-40B4-BE49-F238E27FC236}">
                <a16:creationId xmlns:a16="http://schemas.microsoft.com/office/drawing/2014/main" id="{4BF3288D-708E-BBAA-4DA2-69FE627897B2}"/>
              </a:ext>
            </a:extLst>
          </p:cNvPr>
          <p:cNvSpPr txBox="1"/>
          <p:nvPr/>
        </p:nvSpPr>
        <p:spPr>
          <a:xfrm>
            <a:off x="6540013" y="1625506"/>
            <a:ext cx="2072859" cy="318924"/>
          </a:xfrm>
          <a:prstGeom prst="rect">
            <a:avLst/>
          </a:prstGeom>
          <a:solidFill>
            <a:schemeClr val="bg1"/>
          </a:solidFill>
        </p:spPr>
        <p:txBody>
          <a:bodyPr wrap="square" lIns="36000" tIns="36000" rIns="0" bIns="36000" rtlCol="0" anchor="ctr">
            <a:spAutoFit/>
          </a:bodyPr>
          <a:lstStyle/>
          <a:p>
            <a:pPr defTabSz="266700"/>
            <a:r>
              <a:rPr lang="de-DE" sz="800"/>
              <a:t>NPG 	≥ 126 mg/dl</a:t>
            </a:r>
          </a:p>
          <a:p>
            <a:pPr defTabSz="266700"/>
            <a:r>
              <a:rPr lang="de-DE" sz="800"/>
              <a:t>	(≥ 7,0 mmol/l) ODER</a:t>
            </a:r>
          </a:p>
        </p:txBody>
      </p:sp>
      <p:sp>
        <p:nvSpPr>
          <p:cNvPr id="32" name="Textfeld 31">
            <a:extLst>
              <a:ext uri="{FF2B5EF4-FFF2-40B4-BE49-F238E27FC236}">
                <a16:creationId xmlns:a16="http://schemas.microsoft.com/office/drawing/2014/main" id="{A1899A2B-0058-0EE4-9B9D-58A580969342}"/>
              </a:ext>
            </a:extLst>
          </p:cNvPr>
          <p:cNvSpPr txBox="1"/>
          <p:nvPr/>
        </p:nvSpPr>
        <p:spPr>
          <a:xfrm>
            <a:off x="2409755" y="2915024"/>
            <a:ext cx="1678740" cy="318924"/>
          </a:xfrm>
          <a:prstGeom prst="rect">
            <a:avLst/>
          </a:prstGeom>
          <a:solidFill>
            <a:schemeClr val="bg1"/>
          </a:solidFill>
        </p:spPr>
        <p:txBody>
          <a:bodyPr wrap="square" lIns="36000" tIns="36000" rIns="0" bIns="36000" rtlCol="0" anchor="ctr">
            <a:spAutoFit/>
          </a:bodyPr>
          <a:lstStyle/>
          <a:p>
            <a:pPr defTabSz="269875"/>
            <a:r>
              <a:rPr lang="de-DE" sz="800"/>
              <a:t>2h-ppPG 	&lt; 140 mg/dl</a:t>
            </a:r>
          </a:p>
          <a:p>
            <a:pPr defTabSz="266700"/>
            <a:r>
              <a:rPr lang="de-DE" sz="800"/>
              <a:t>		(&lt; 7,8 mmol/l)</a:t>
            </a:r>
          </a:p>
        </p:txBody>
      </p:sp>
      <p:sp>
        <p:nvSpPr>
          <p:cNvPr id="33" name="Textfeld 32">
            <a:extLst>
              <a:ext uri="{FF2B5EF4-FFF2-40B4-BE49-F238E27FC236}">
                <a16:creationId xmlns:a16="http://schemas.microsoft.com/office/drawing/2014/main" id="{0AA7DF34-ED29-3792-6B4A-1E08E92C498C}"/>
              </a:ext>
            </a:extLst>
          </p:cNvPr>
          <p:cNvSpPr txBox="1"/>
          <p:nvPr/>
        </p:nvSpPr>
        <p:spPr>
          <a:xfrm>
            <a:off x="4226049" y="2902644"/>
            <a:ext cx="2146385" cy="318924"/>
          </a:xfrm>
          <a:prstGeom prst="rect">
            <a:avLst/>
          </a:prstGeom>
          <a:solidFill>
            <a:schemeClr val="bg1"/>
          </a:solidFill>
        </p:spPr>
        <p:txBody>
          <a:bodyPr wrap="square" lIns="36000" tIns="36000" rIns="0" bIns="36000" rtlCol="0" anchor="ctr">
            <a:spAutoFit/>
          </a:bodyPr>
          <a:lstStyle/>
          <a:p>
            <a:pPr defTabSz="268288"/>
            <a:r>
              <a:rPr lang="de-DE" sz="800"/>
              <a:t>2h-ppPG 	140-199 mg/dl	(IGT)			(7,8-11,0 mmol/l) ODER</a:t>
            </a:r>
          </a:p>
        </p:txBody>
      </p:sp>
      <p:sp>
        <p:nvSpPr>
          <p:cNvPr id="34" name="Textfeld 33">
            <a:extLst>
              <a:ext uri="{FF2B5EF4-FFF2-40B4-BE49-F238E27FC236}">
                <a16:creationId xmlns:a16="http://schemas.microsoft.com/office/drawing/2014/main" id="{D99871E6-2FE1-0E80-EEE1-A98322123861}"/>
              </a:ext>
            </a:extLst>
          </p:cNvPr>
          <p:cNvSpPr txBox="1"/>
          <p:nvPr/>
        </p:nvSpPr>
        <p:spPr>
          <a:xfrm>
            <a:off x="6540012" y="2915024"/>
            <a:ext cx="2072859" cy="318924"/>
          </a:xfrm>
          <a:prstGeom prst="rect">
            <a:avLst/>
          </a:prstGeom>
          <a:solidFill>
            <a:schemeClr val="bg1"/>
          </a:solidFill>
        </p:spPr>
        <p:txBody>
          <a:bodyPr wrap="square" lIns="36000" tIns="36000" rIns="0" bIns="36000" rtlCol="0" anchor="ctr">
            <a:spAutoFit/>
          </a:bodyPr>
          <a:lstStyle/>
          <a:p>
            <a:pPr defTabSz="266700"/>
            <a:r>
              <a:rPr lang="de-DE" sz="800"/>
              <a:t>2h-ppPG 	≥ 200 mg/dl</a:t>
            </a:r>
          </a:p>
          <a:p>
            <a:pPr defTabSz="266700"/>
            <a:r>
              <a:rPr lang="de-DE" sz="800"/>
              <a:t>		(≥ 11,1 mmol/l) ODER</a:t>
            </a:r>
          </a:p>
        </p:txBody>
      </p:sp>
      <p:sp>
        <p:nvSpPr>
          <p:cNvPr id="35" name="Textfeld 34">
            <a:extLst>
              <a:ext uri="{FF2B5EF4-FFF2-40B4-BE49-F238E27FC236}">
                <a16:creationId xmlns:a16="http://schemas.microsoft.com/office/drawing/2014/main" id="{7001E255-068A-87C7-EC5B-C30B5235590F}"/>
              </a:ext>
            </a:extLst>
          </p:cNvPr>
          <p:cNvSpPr txBox="1"/>
          <p:nvPr/>
        </p:nvSpPr>
        <p:spPr>
          <a:xfrm>
            <a:off x="6372435" y="3776543"/>
            <a:ext cx="2072859" cy="318924"/>
          </a:xfrm>
          <a:prstGeom prst="rect">
            <a:avLst/>
          </a:prstGeom>
          <a:solidFill>
            <a:schemeClr val="bg1"/>
          </a:solidFill>
        </p:spPr>
        <p:txBody>
          <a:bodyPr wrap="square" lIns="36000" tIns="36000" rIns="0" bIns="36000" rtlCol="0" anchor="ctr">
            <a:spAutoFit/>
          </a:bodyPr>
          <a:lstStyle/>
          <a:p>
            <a:pPr algn="ctr" defTabSz="266700"/>
            <a:r>
              <a:rPr lang="de-DE" sz="800"/>
              <a:t>Symptome + 2h-ppPG ≥ 200 mg/dl</a:t>
            </a:r>
          </a:p>
          <a:p>
            <a:pPr algn="ctr" defTabSz="266700"/>
            <a:r>
              <a:rPr lang="de-DE" sz="800"/>
              <a:t>(≥ 11,1 mmol/l)</a:t>
            </a:r>
          </a:p>
        </p:txBody>
      </p:sp>
      <p:sp>
        <p:nvSpPr>
          <p:cNvPr id="36" name="Textfeld 35">
            <a:extLst>
              <a:ext uri="{FF2B5EF4-FFF2-40B4-BE49-F238E27FC236}">
                <a16:creationId xmlns:a16="http://schemas.microsoft.com/office/drawing/2014/main" id="{F4C0A450-5A81-7A44-99E0-7305A67AD776}"/>
              </a:ext>
            </a:extLst>
          </p:cNvPr>
          <p:cNvSpPr txBox="1"/>
          <p:nvPr/>
        </p:nvSpPr>
        <p:spPr>
          <a:xfrm>
            <a:off x="2547310" y="2057017"/>
            <a:ext cx="1678740" cy="318924"/>
          </a:xfrm>
          <a:prstGeom prst="rect">
            <a:avLst/>
          </a:prstGeom>
          <a:solidFill>
            <a:srgbClr val="E5E5E5"/>
          </a:solidFill>
        </p:spPr>
        <p:txBody>
          <a:bodyPr wrap="square" lIns="36000" tIns="36000" rIns="0" bIns="36000" rtlCol="0" anchor="ctr">
            <a:spAutoFit/>
          </a:bodyPr>
          <a:lstStyle/>
          <a:p>
            <a:pPr defTabSz="266700"/>
            <a:r>
              <a:rPr lang="de-DE" sz="800"/>
              <a:t>HbA</a:t>
            </a:r>
            <a:r>
              <a:rPr lang="de-DE" sz="800" baseline="-25000"/>
              <a:t>1c</a:t>
            </a:r>
            <a:r>
              <a:rPr lang="de-DE" sz="800"/>
              <a:t> &lt; 5,7 %</a:t>
            </a:r>
          </a:p>
          <a:p>
            <a:pPr defTabSz="266700"/>
            <a:endParaRPr lang="de-DE" sz="800"/>
          </a:p>
        </p:txBody>
      </p:sp>
      <p:sp>
        <p:nvSpPr>
          <p:cNvPr id="37" name="Textfeld 36">
            <a:extLst>
              <a:ext uri="{FF2B5EF4-FFF2-40B4-BE49-F238E27FC236}">
                <a16:creationId xmlns:a16="http://schemas.microsoft.com/office/drawing/2014/main" id="{0574CED7-A4BB-73B0-49F1-E5DB828148AE}"/>
              </a:ext>
            </a:extLst>
          </p:cNvPr>
          <p:cNvSpPr txBox="1"/>
          <p:nvPr/>
        </p:nvSpPr>
        <p:spPr>
          <a:xfrm>
            <a:off x="4226050" y="2051000"/>
            <a:ext cx="2313962" cy="318924"/>
          </a:xfrm>
          <a:prstGeom prst="rect">
            <a:avLst/>
          </a:prstGeom>
          <a:solidFill>
            <a:srgbClr val="E5E5E5"/>
          </a:solidFill>
        </p:spPr>
        <p:txBody>
          <a:bodyPr wrap="square" lIns="36000" tIns="36000" rIns="0" bIns="36000" rtlCol="0" anchor="ctr">
            <a:spAutoFit/>
          </a:bodyPr>
          <a:lstStyle/>
          <a:p>
            <a:pPr defTabSz="266700"/>
            <a:r>
              <a:rPr lang="de-DE" sz="800"/>
              <a:t>HbA</a:t>
            </a:r>
            <a:r>
              <a:rPr lang="de-DE" sz="800" baseline="-25000"/>
              <a:t>1c</a:t>
            </a:r>
            <a:r>
              <a:rPr lang="de-DE" sz="800"/>
              <a:t> 5,7 %-6,4 % ODER</a:t>
            </a:r>
          </a:p>
          <a:p>
            <a:pPr defTabSz="266700"/>
            <a:endParaRPr lang="de-DE" sz="800"/>
          </a:p>
        </p:txBody>
      </p:sp>
      <p:sp>
        <p:nvSpPr>
          <p:cNvPr id="38" name="Textfeld 37">
            <a:extLst>
              <a:ext uri="{FF2B5EF4-FFF2-40B4-BE49-F238E27FC236}">
                <a16:creationId xmlns:a16="http://schemas.microsoft.com/office/drawing/2014/main" id="{49EC078B-D0D4-E9F4-37ED-9BD68AAA2CE4}"/>
              </a:ext>
            </a:extLst>
          </p:cNvPr>
          <p:cNvSpPr txBox="1"/>
          <p:nvPr/>
        </p:nvSpPr>
        <p:spPr>
          <a:xfrm>
            <a:off x="6540012" y="2051000"/>
            <a:ext cx="2072859" cy="318924"/>
          </a:xfrm>
          <a:prstGeom prst="rect">
            <a:avLst/>
          </a:prstGeom>
          <a:solidFill>
            <a:srgbClr val="E5E5E5"/>
          </a:solidFill>
        </p:spPr>
        <p:txBody>
          <a:bodyPr wrap="square" lIns="36000" tIns="36000" rIns="0" bIns="36000" rtlCol="0" anchor="ctr">
            <a:spAutoFit/>
          </a:bodyPr>
          <a:lstStyle/>
          <a:p>
            <a:pPr defTabSz="266700"/>
            <a:r>
              <a:rPr lang="de-DE" sz="800"/>
              <a:t>HbA</a:t>
            </a:r>
            <a:r>
              <a:rPr lang="de-DE" sz="800" baseline="-25000"/>
              <a:t>1c</a:t>
            </a:r>
            <a:r>
              <a:rPr lang="de-DE" sz="800"/>
              <a:t> ≥ 6,5 % ODER</a:t>
            </a:r>
          </a:p>
          <a:p>
            <a:pPr defTabSz="266700"/>
            <a:endParaRPr lang="de-DE" sz="800"/>
          </a:p>
        </p:txBody>
      </p:sp>
      <p:sp>
        <p:nvSpPr>
          <p:cNvPr id="39" name="Textfeld 38">
            <a:extLst>
              <a:ext uri="{FF2B5EF4-FFF2-40B4-BE49-F238E27FC236}">
                <a16:creationId xmlns:a16="http://schemas.microsoft.com/office/drawing/2014/main" id="{93D8892B-7997-4458-36F4-FF8A591AC32A}"/>
              </a:ext>
            </a:extLst>
          </p:cNvPr>
          <p:cNvSpPr txBox="1"/>
          <p:nvPr/>
        </p:nvSpPr>
        <p:spPr>
          <a:xfrm>
            <a:off x="4226050" y="2467071"/>
            <a:ext cx="2072859" cy="318924"/>
          </a:xfrm>
          <a:prstGeom prst="rect">
            <a:avLst/>
          </a:prstGeom>
          <a:solidFill>
            <a:srgbClr val="E5E5E5"/>
          </a:solidFill>
        </p:spPr>
        <p:txBody>
          <a:bodyPr wrap="square" lIns="36000" tIns="36000" rIns="0" bIns="36000" rtlCol="0" anchor="ctr">
            <a:spAutoFit/>
          </a:bodyPr>
          <a:lstStyle/>
          <a:p>
            <a:pPr defTabSz="266700"/>
            <a:r>
              <a:rPr lang="de-DE" sz="800"/>
              <a:t>HbA</a:t>
            </a:r>
            <a:r>
              <a:rPr lang="de-DE" sz="800" baseline="-25000"/>
              <a:t>1c</a:t>
            </a:r>
            <a:r>
              <a:rPr lang="de-DE" sz="800"/>
              <a:t> ≥ 10 % Erhöhung seit</a:t>
            </a:r>
          </a:p>
          <a:p>
            <a:pPr defTabSz="266700"/>
            <a:r>
              <a:rPr lang="de-DE" sz="800"/>
              <a:t>letzter Visite ODER</a:t>
            </a:r>
          </a:p>
        </p:txBody>
      </p:sp>
      <p:sp>
        <p:nvSpPr>
          <p:cNvPr id="40" name="Textfeld 39">
            <a:extLst>
              <a:ext uri="{FF2B5EF4-FFF2-40B4-BE49-F238E27FC236}">
                <a16:creationId xmlns:a16="http://schemas.microsoft.com/office/drawing/2014/main" id="{61247BC1-250E-5878-5647-6098AFD2D5D7}"/>
              </a:ext>
            </a:extLst>
          </p:cNvPr>
          <p:cNvSpPr txBox="1"/>
          <p:nvPr/>
        </p:nvSpPr>
        <p:spPr>
          <a:xfrm>
            <a:off x="4226050" y="3318715"/>
            <a:ext cx="2072859" cy="318924"/>
          </a:xfrm>
          <a:prstGeom prst="rect">
            <a:avLst/>
          </a:prstGeom>
          <a:solidFill>
            <a:srgbClr val="E5E5E5"/>
          </a:solidFill>
        </p:spPr>
        <p:txBody>
          <a:bodyPr wrap="square" lIns="36000" tIns="36000" rIns="0" bIns="36000" rtlCol="0" anchor="ctr">
            <a:spAutoFit/>
          </a:bodyPr>
          <a:lstStyle/>
          <a:p>
            <a:pPr algn="ctr" defTabSz="266700"/>
            <a:r>
              <a:rPr lang="de-DE" sz="800"/>
              <a:t>30-, 60-, oder 90-min </a:t>
            </a:r>
            <a:r>
              <a:rPr lang="de-DE" sz="800" err="1"/>
              <a:t>ppPG</a:t>
            </a:r>
            <a:r>
              <a:rPr lang="de-DE" sz="800"/>
              <a:t>               ≥ 200 mg/dl (≥ 11,1 mmol/l)</a:t>
            </a:r>
          </a:p>
        </p:txBody>
      </p:sp>
    </p:spTree>
    <p:extLst>
      <p:ext uri="{BB962C8B-B14F-4D97-AF65-F5344CB8AC3E}">
        <p14:creationId xmlns:p14="http://schemas.microsoft.com/office/powerpoint/2010/main" val="4011195824"/>
      </p:ext>
    </p:extLst>
  </p:cSld>
  <p:clrMapOvr>
    <a:masterClrMapping/>
  </p:clrMapOvr>
  <p:transition>
    <p:fade/>
  </p:transition>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extplatzhalter 4">
            <a:extLst>
              <a:ext uri="{FF2B5EF4-FFF2-40B4-BE49-F238E27FC236}">
                <a16:creationId xmlns:a16="http://schemas.microsoft.com/office/drawing/2014/main" id="{A0ECC310-8602-6D92-C7DF-B40379DAC93F}"/>
              </a:ext>
            </a:extLst>
          </p:cNvPr>
          <p:cNvSpPr>
            <a:spLocks noGrp="1"/>
          </p:cNvSpPr>
          <p:nvPr>
            <p:ph type="body" sz="quarter" idx="17"/>
          </p:nvPr>
        </p:nvSpPr>
        <p:spPr>
          <a:xfrm>
            <a:off x="363617" y="112075"/>
            <a:ext cx="6654310" cy="463296"/>
          </a:xfrm>
        </p:spPr>
        <p:txBody>
          <a:bodyPr/>
          <a:lstStyle/>
          <a:p>
            <a:pPr>
              <a:lnSpc>
                <a:spcPct val="100000"/>
              </a:lnSpc>
            </a:pPr>
            <a:r>
              <a:rPr lang="de-DE" sz="2000" b="1">
                <a:solidFill>
                  <a:srgbClr val="7030A0"/>
                </a:solidFill>
                <a:latin typeface="+mj-lt"/>
              </a:rPr>
              <a:t>Diverse Gene tragen zur multifaktoriellen T1D-Erkrankung bei</a:t>
            </a:r>
            <a:endParaRPr lang="de-DE" sz="2000" b="1" baseline="30000">
              <a:solidFill>
                <a:srgbClr val="7030A0"/>
              </a:solidFill>
              <a:latin typeface="+mj-lt"/>
            </a:endParaRPr>
          </a:p>
        </p:txBody>
      </p:sp>
      <p:sp>
        <p:nvSpPr>
          <p:cNvPr id="14" name="Textfeld 13">
            <a:extLst>
              <a:ext uri="{FF2B5EF4-FFF2-40B4-BE49-F238E27FC236}">
                <a16:creationId xmlns:a16="http://schemas.microsoft.com/office/drawing/2014/main" id="{ED81BD12-72DB-B3D1-457B-C5B5D4F43EC3}"/>
              </a:ext>
            </a:extLst>
          </p:cNvPr>
          <p:cNvSpPr txBox="1"/>
          <p:nvPr/>
        </p:nvSpPr>
        <p:spPr>
          <a:xfrm>
            <a:off x="363616" y="4749497"/>
            <a:ext cx="8417671"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HLA</a:t>
            </a:r>
            <a:r>
              <a:rPr lang="de-DE" sz="600">
                <a:solidFill>
                  <a:srgbClr val="404040"/>
                </a:solidFill>
                <a:latin typeface="Verdana"/>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 humanes </a:t>
            </a:r>
            <a:r>
              <a:rPr kumimoji="0" lang="de-DE" sz="600" b="0" i="0" u="none" strike="noStrike" kern="1200" cap="none" spc="0" normalizeH="0" baseline="0" noProof="0" err="1">
                <a:ln>
                  <a:noFill/>
                </a:ln>
                <a:solidFill>
                  <a:srgbClr val="404040"/>
                </a:solidFill>
                <a:effectLst/>
                <a:uLnTx/>
                <a:uFillTx/>
                <a:latin typeface="Verdana"/>
                <a:ea typeface="+mn-ea"/>
                <a:cs typeface="Arial"/>
              </a:rPr>
              <a:t>Leukozytenantigen</a:t>
            </a:r>
            <a:r>
              <a:rPr kumimoji="0" lang="de-DE" sz="600" b="0" i="0" u="none" strike="noStrike" kern="1200" cap="none" spc="0" normalizeH="0" baseline="0" noProof="0">
                <a:ln>
                  <a:noFill/>
                </a:ln>
                <a:solidFill>
                  <a:srgbClr val="404040"/>
                </a:solidFill>
                <a:effectLst/>
                <a:uLnTx/>
                <a:uFillTx/>
                <a:latin typeface="Verdana"/>
                <a:ea typeface="+mn-ea"/>
                <a:cs typeface="Arial"/>
              </a:rPr>
              <a:t>; PwT1D: </a:t>
            </a:r>
            <a:r>
              <a:rPr kumimoji="0" lang="de-DE" sz="600" b="0" i="0" u="none" strike="noStrike" kern="1200" cap="none" spc="0" normalizeH="0" baseline="0" noProof="0" err="1">
                <a:ln>
                  <a:noFill/>
                </a:ln>
                <a:solidFill>
                  <a:srgbClr val="404040"/>
                </a:solidFill>
                <a:effectLst/>
                <a:uLnTx/>
                <a:uFillTx/>
                <a:latin typeface="Verdana"/>
                <a:ea typeface="+mn-ea"/>
                <a:cs typeface="Arial"/>
              </a:rPr>
              <a:t>people</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with</a:t>
            </a:r>
            <a:r>
              <a:rPr kumimoji="0" lang="de-DE" sz="600" b="0" i="0" u="none" strike="noStrike" kern="1200" cap="none" spc="0" normalizeH="0" baseline="0" noProof="0">
                <a:ln>
                  <a:noFill/>
                </a:ln>
                <a:solidFill>
                  <a:srgbClr val="404040"/>
                </a:solidFill>
                <a:effectLst/>
                <a:uLnTx/>
                <a:uFillTx/>
                <a:latin typeface="Verdana"/>
                <a:ea typeface="+mn-ea"/>
                <a:cs typeface="Arial"/>
              </a:rPr>
              <a:t> T1D, Menschen mit T1D; T1D: Typ-1-Diabetes.</a:t>
            </a:r>
          </a:p>
          <a:p>
            <a:pPr lvl="0">
              <a:defRPr/>
            </a:pPr>
            <a:r>
              <a:rPr kumimoji="0" lang="de-DE" sz="600" b="1" i="0" u="none" strike="noStrike" kern="1200" cap="none" spc="0" normalizeH="0" baseline="0" noProof="0">
                <a:ln>
                  <a:noFill/>
                </a:ln>
                <a:solidFill>
                  <a:srgbClr val="404040"/>
                </a:solidFill>
                <a:effectLst/>
                <a:uLnTx/>
                <a:uFillTx/>
                <a:latin typeface="Verdana"/>
                <a:ea typeface="+mn-ea"/>
                <a:cs typeface="Arial"/>
              </a:rPr>
              <a:t>1. </a:t>
            </a:r>
            <a:r>
              <a:rPr kumimoji="0" lang="de-DE" sz="600" b="0" i="0" u="none" strike="noStrike" kern="1200" cap="none" spc="0" normalizeH="0" baseline="0" noProof="0" err="1">
                <a:ln>
                  <a:noFill/>
                </a:ln>
                <a:solidFill>
                  <a:srgbClr val="404040"/>
                </a:solidFill>
                <a:effectLst/>
                <a:uLnTx/>
                <a:uFillTx/>
                <a:latin typeface="Verdana"/>
                <a:ea typeface="+mn-ea"/>
                <a:cs typeface="Arial"/>
              </a:rPr>
              <a:t>Giwa</a:t>
            </a:r>
            <a:r>
              <a:rPr kumimoji="0" lang="de-DE" sz="600" b="0" i="0" u="none" strike="noStrike" kern="1200" cap="none" spc="0" normalizeH="0" baseline="0" noProof="0">
                <a:ln>
                  <a:noFill/>
                </a:ln>
                <a:solidFill>
                  <a:srgbClr val="404040"/>
                </a:solidFill>
                <a:effectLst/>
                <a:uLnTx/>
                <a:uFillTx/>
                <a:latin typeface="Verdana"/>
                <a:ea typeface="+mn-ea"/>
                <a:cs typeface="Arial"/>
              </a:rPr>
              <a:t> AM </a:t>
            </a:r>
            <a:r>
              <a:rPr kumimoji="0" lang="de-DE" sz="600" b="0" i="1" u="none" strike="noStrike" kern="1200" cap="none" spc="0" normalizeH="0" baseline="0" noProof="0">
                <a:ln>
                  <a:noFill/>
                </a:ln>
                <a:solidFill>
                  <a:srgbClr val="404040"/>
                </a:solidFill>
                <a:effectLst/>
                <a:uLnTx/>
                <a:uFillTx/>
                <a:latin typeface="Verdana"/>
                <a:ea typeface="+mn-ea"/>
                <a:cs typeface="Arial"/>
              </a:rPr>
              <a:t>et al. World J Diabetes </a:t>
            </a:r>
            <a:r>
              <a:rPr kumimoji="0" lang="de-DE" sz="600" b="0" i="0" u="none" strike="noStrike" kern="1200" cap="none" spc="0" normalizeH="0" baseline="0" noProof="0">
                <a:ln>
                  <a:noFill/>
                </a:ln>
                <a:solidFill>
                  <a:srgbClr val="404040"/>
                </a:solidFill>
                <a:effectLst/>
                <a:uLnTx/>
                <a:uFillTx/>
                <a:latin typeface="Verdana"/>
                <a:ea typeface="+mn-ea"/>
                <a:cs typeface="Arial"/>
              </a:rPr>
              <a:t>2020; 11: 13</a:t>
            </a:r>
            <a:r>
              <a:rPr lang="de-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25. </a:t>
            </a:r>
            <a:r>
              <a:rPr kumimoji="0" lang="de-DE" sz="600" b="1" i="0" u="none" strike="noStrike" kern="1200" cap="none" spc="0" normalizeH="0" baseline="0" noProof="0">
                <a:ln>
                  <a:noFill/>
                </a:ln>
                <a:solidFill>
                  <a:srgbClr val="404040"/>
                </a:solidFill>
                <a:effectLst/>
                <a:uLnTx/>
                <a:uFillTx/>
                <a:latin typeface="Verdana"/>
                <a:ea typeface="+mn-ea"/>
                <a:cs typeface="Arial"/>
              </a:rPr>
              <a:t>2.</a:t>
            </a:r>
            <a:r>
              <a:rPr kumimoji="0" lang="de-DE" sz="600" b="0" i="0" u="none" strike="noStrike" kern="1200" cap="none" spc="0" normalizeH="0" baseline="0" noProof="0">
                <a:ln>
                  <a:noFill/>
                </a:ln>
                <a:solidFill>
                  <a:srgbClr val="404040"/>
                </a:solidFill>
                <a:effectLst/>
                <a:uLnTx/>
                <a:uFillTx/>
                <a:latin typeface="Verdana"/>
                <a:ea typeface="+mn-ea"/>
                <a:cs typeface="Arial"/>
              </a:rPr>
              <a:t> Primavera M </a:t>
            </a:r>
            <a:r>
              <a:rPr kumimoji="0" lang="de-DE" sz="600" b="0" i="1" u="none" strike="noStrike" kern="1200" cap="none" spc="0" normalizeH="0" baseline="0" noProof="0">
                <a:ln>
                  <a:noFill/>
                </a:ln>
                <a:solidFill>
                  <a:srgbClr val="404040"/>
                </a:solidFill>
                <a:effectLst/>
                <a:uLnTx/>
                <a:uFillTx/>
                <a:latin typeface="Verdana"/>
                <a:ea typeface="+mn-ea"/>
                <a:cs typeface="Arial"/>
              </a:rPr>
              <a:t>et al. Front </a:t>
            </a:r>
            <a:r>
              <a:rPr kumimoji="0" lang="de-DE" sz="600" b="0" i="1" u="none" strike="noStrike" kern="1200" cap="none" spc="0" normalizeH="0" baseline="0" noProof="0" err="1">
                <a:ln>
                  <a:noFill/>
                </a:ln>
                <a:solidFill>
                  <a:srgbClr val="404040"/>
                </a:solidFill>
                <a:effectLst/>
                <a:uLnTx/>
                <a:uFillTx/>
                <a:latin typeface="Verdana"/>
                <a:ea typeface="+mn-ea"/>
                <a:cs typeface="Arial"/>
              </a:rPr>
              <a:t>Endocrinol</a:t>
            </a:r>
            <a:r>
              <a:rPr kumimoji="0" lang="de-DE" sz="600" b="0" i="1" u="none" strike="noStrike" kern="1200" cap="none" spc="0" normalizeH="0" baseline="0" noProof="0">
                <a:ln>
                  <a:noFill/>
                </a:ln>
                <a:solidFill>
                  <a:srgbClr val="404040"/>
                </a:solidFill>
                <a:effectLst/>
                <a:uLnTx/>
                <a:uFillTx/>
                <a:latin typeface="Verdana"/>
                <a:ea typeface="+mn-ea"/>
                <a:cs typeface="Arial"/>
              </a:rPr>
              <a:t> (Lausanne) </a:t>
            </a:r>
            <a:r>
              <a:rPr kumimoji="0" lang="de-DE" sz="600" b="0" i="0" u="none" strike="noStrike" kern="1200" cap="none" spc="0" normalizeH="0" baseline="0" noProof="0">
                <a:ln>
                  <a:noFill/>
                </a:ln>
                <a:solidFill>
                  <a:srgbClr val="404040"/>
                </a:solidFill>
                <a:effectLst/>
                <a:uLnTx/>
                <a:uFillTx/>
                <a:latin typeface="Verdana"/>
                <a:ea typeface="+mn-ea"/>
                <a:cs typeface="Arial"/>
              </a:rPr>
              <a:t>2020; 11: 248. </a:t>
            </a:r>
            <a:r>
              <a:rPr kumimoji="0" lang="de-DE" sz="600" b="1" i="0" u="none" strike="noStrike" kern="1200" cap="none" spc="0" normalizeH="0" baseline="0" noProof="0">
                <a:ln>
                  <a:noFill/>
                </a:ln>
                <a:solidFill>
                  <a:srgbClr val="404040"/>
                </a:solidFill>
                <a:effectLst/>
                <a:uLnTx/>
                <a:uFillTx/>
                <a:latin typeface="Verdana"/>
                <a:ea typeface="+mn-ea"/>
                <a:cs typeface="Arial"/>
              </a:rPr>
              <a:t>3. </a:t>
            </a:r>
            <a:r>
              <a:rPr kumimoji="0" lang="de-DE" sz="600" b="0" i="0" u="none" strike="noStrike" kern="1200" cap="none" spc="0" normalizeH="0" baseline="0" noProof="0" err="1">
                <a:ln>
                  <a:noFill/>
                </a:ln>
                <a:solidFill>
                  <a:srgbClr val="404040"/>
                </a:solidFill>
                <a:effectLst/>
                <a:uLnTx/>
                <a:uFillTx/>
                <a:latin typeface="Verdana"/>
                <a:ea typeface="+mn-ea"/>
                <a:cs typeface="Arial"/>
              </a:rPr>
              <a:t>Verduci</a:t>
            </a:r>
            <a:r>
              <a:rPr kumimoji="0" lang="de-DE" sz="600" b="0" i="0" u="none" strike="noStrike" kern="1200" cap="none" spc="0" normalizeH="0" baseline="0" noProof="0">
                <a:ln>
                  <a:noFill/>
                </a:ln>
                <a:solidFill>
                  <a:srgbClr val="404040"/>
                </a:solidFill>
                <a:effectLst/>
                <a:uLnTx/>
                <a:uFillTx/>
                <a:latin typeface="Verdana"/>
                <a:ea typeface="+mn-ea"/>
                <a:cs typeface="Arial"/>
              </a:rPr>
              <a:t> E </a:t>
            </a:r>
            <a:r>
              <a:rPr kumimoji="0" lang="de-DE" sz="600" b="0" i="1" u="none" strike="noStrike" kern="1200" cap="none" spc="0" normalizeH="0" baseline="0" noProof="0">
                <a:ln>
                  <a:noFill/>
                </a:ln>
                <a:solidFill>
                  <a:srgbClr val="404040"/>
                </a:solidFill>
                <a:effectLst/>
                <a:uLnTx/>
                <a:uFillTx/>
                <a:latin typeface="Verdana"/>
                <a:ea typeface="+mn-ea"/>
                <a:cs typeface="Arial"/>
              </a:rPr>
              <a:t>et al. Front </a:t>
            </a:r>
            <a:r>
              <a:rPr kumimoji="0" lang="de-DE" sz="600" b="0" i="1" u="none" strike="noStrike" kern="1200" cap="none" spc="0" normalizeH="0" baseline="0" noProof="0" err="1">
                <a:ln>
                  <a:noFill/>
                </a:ln>
                <a:solidFill>
                  <a:srgbClr val="404040"/>
                </a:solidFill>
                <a:effectLst/>
                <a:uLnTx/>
                <a:uFillTx/>
                <a:latin typeface="Verdana"/>
                <a:ea typeface="+mn-ea"/>
                <a:cs typeface="Arial"/>
              </a:rPr>
              <a:t>Nutr</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a:ln>
                  <a:noFill/>
                </a:ln>
                <a:solidFill>
                  <a:srgbClr val="404040"/>
                </a:solidFill>
                <a:effectLst/>
                <a:uLnTx/>
                <a:uFillTx/>
                <a:latin typeface="Verdana"/>
                <a:ea typeface="+mn-ea"/>
                <a:cs typeface="Arial"/>
              </a:rPr>
              <a:t>2020; 7: 612377. </a:t>
            </a:r>
            <a:r>
              <a:rPr kumimoji="0" lang="de-DE" sz="600" b="1" i="0" u="none" strike="noStrike" kern="1200" cap="none" spc="0" normalizeH="0" baseline="0" noProof="0">
                <a:ln>
                  <a:noFill/>
                </a:ln>
                <a:solidFill>
                  <a:srgbClr val="404040"/>
                </a:solidFill>
                <a:effectLst/>
                <a:uLnTx/>
                <a:uFillTx/>
                <a:latin typeface="Verdana"/>
                <a:ea typeface="+mn-ea"/>
                <a:cs typeface="Arial"/>
              </a:rPr>
              <a:t>4.</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lang="de-DE" sz="600">
                <a:solidFill>
                  <a:srgbClr val="404040"/>
                </a:solidFill>
                <a:ea typeface="Arial"/>
                <a:cs typeface="Arial"/>
              </a:rPr>
              <a:t>American Diabetes </a:t>
            </a:r>
            <a:r>
              <a:rPr lang="de-DE" sz="600" err="1">
                <a:solidFill>
                  <a:srgbClr val="404040"/>
                </a:solidFill>
                <a:ea typeface="Arial"/>
                <a:cs typeface="Arial"/>
              </a:rPr>
              <a:t>Association</a:t>
            </a:r>
            <a:r>
              <a:rPr lang="de-DE" sz="600">
                <a:solidFill>
                  <a:srgbClr val="404040"/>
                </a:solidFill>
                <a:ea typeface="Arial"/>
                <a:cs typeface="Arial"/>
              </a:rPr>
              <a:t> Professional Practice Committee. </a:t>
            </a:r>
            <a:r>
              <a:rPr lang="de-DE" sz="600" i="1">
                <a:solidFill>
                  <a:srgbClr val="404040"/>
                </a:solidFill>
                <a:ea typeface="Arial"/>
                <a:cs typeface="Arial"/>
              </a:rPr>
              <a:t>Diabetes Care </a:t>
            </a:r>
            <a:r>
              <a:rPr lang="de-DE" sz="600">
                <a:solidFill>
                  <a:srgbClr val="404040"/>
                </a:solidFill>
                <a:ea typeface="Arial"/>
                <a:cs typeface="Arial"/>
              </a:rPr>
              <a:t>2026; 49 (</a:t>
            </a:r>
            <a:r>
              <a:rPr lang="de-DE" sz="600" err="1">
                <a:solidFill>
                  <a:srgbClr val="404040"/>
                </a:solidFill>
                <a:ea typeface="Arial"/>
                <a:cs typeface="Arial"/>
              </a:rPr>
              <a:t>Suppl</a:t>
            </a:r>
            <a:r>
              <a:rPr lang="de-DE" sz="600">
                <a:solidFill>
                  <a:srgbClr val="404040"/>
                </a:solidFill>
                <a:ea typeface="Arial"/>
                <a:cs typeface="Arial"/>
              </a:rPr>
              <a:t>. 1): S27–S49</a:t>
            </a:r>
            <a:r>
              <a:rPr kumimoji="0" lang="de-DE" sz="600" b="0" i="0" u="none" strike="noStrike" kern="1200" cap="none" spc="0" normalizeH="0" baseline="0" noProof="0">
                <a:ln>
                  <a:noFill/>
                </a:ln>
                <a:solidFill>
                  <a:srgbClr val="404040"/>
                </a:solidFill>
                <a:effectLst/>
                <a:uLnTx/>
                <a:uFillTx/>
                <a:latin typeface="Verdana"/>
                <a:ea typeface="+mn-ea"/>
                <a:cs typeface="Arial"/>
              </a:rPr>
              <a:t>.</a:t>
            </a:r>
          </a:p>
        </p:txBody>
      </p:sp>
      <p:sp>
        <p:nvSpPr>
          <p:cNvPr id="2" name="Rectangle: Rounded Corners 26">
            <a:extLst>
              <a:ext uri="{FF2B5EF4-FFF2-40B4-BE49-F238E27FC236}">
                <a16:creationId xmlns:a16="http://schemas.microsoft.com/office/drawing/2014/main" id="{C7E3F112-7AEF-4A70-9D99-A44A8794594D}"/>
              </a:ext>
            </a:extLst>
          </p:cNvPr>
          <p:cNvSpPr/>
          <p:nvPr/>
        </p:nvSpPr>
        <p:spPr>
          <a:xfrm>
            <a:off x="0" y="1532157"/>
            <a:ext cx="9144000" cy="362710"/>
          </a:xfrm>
          <a:prstGeom prst="roundRect">
            <a:avLst>
              <a:gd name="adj" fmla="val 0"/>
            </a:avLst>
          </a:prstGeom>
          <a:solidFill>
            <a:schemeClr val="tx2">
              <a:lumMod val="90000"/>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830742" defTabSz="457189">
              <a:spcAft>
                <a:spcPts val="600"/>
              </a:spcAft>
              <a:defRPr/>
            </a:pPr>
            <a:endParaRPr lang="en-GB" sz="1400">
              <a:solidFill>
                <a:srgbClr val="23004C"/>
              </a:solidFill>
              <a:latin typeface="Verdana"/>
            </a:endParaRPr>
          </a:p>
        </p:txBody>
      </p:sp>
      <p:sp>
        <p:nvSpPr>
          <p:cNvPr id="3" name="Rectangle: Rounded Corners 23">
            <a:extLst>
              <a:ext uri="{FF2B5EF4-FFF2-40B4-BE49-F238E27FC236}">
                <a16:creationId xmlns:a16="http://schemas.microsoft.com/office/drawing/2014/main" id="{B95FA3FB-A0AC-0246-C478-695A4331DC97}"/>
              </a:ext>
            </a:extLst>
          </p:cNvPr>
          <p:cNvSpPr/>
          <p:nvPr/>
        </p:nvSpPr>
        <p:spPr>
          <a:xfrm>
            <a:off x="802784" y="3581213"/>
            <a:ext cx="7538432" cy="74139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100">
                <a:solidFill>
                  <a:prstClr val="white"/>
                </a:solidFill>
                <a:latin typeface="Verdana"/>
              </a:rPr>
              <a:t>Obwohl genetische Faktoren bei der Entstehung von T1D eine wichtige Rolle spielen, spielen wahrscheinlich </a:t>
            </a:r>
            <a:r>
              <a:rPr lang="de-DE" sz="1100" b="1">
                <a:solidFill>
                  <a:prstClr val="white"/>
                </a:solidFill>
                <a:latin typeface="Verdana"/>
              </a:rPr>
              <a:t>andere Faktoren </a:t>
            </a:r>
            <a:r>
              <a:rPr lang="de-DE" sz="1100">
                <a:solidFill>
                  <a:prstClr val="white"/>
                </a:solidFill>
                <a:latin typeface="Verdana"/>
              </a:rPr>
              <a:t>(z. B. Umweltfaktoren</a:t>
            </a:r>
            <a:r>
              <a:rPr lang="de-DE" sz="1100" baseline="30000">
                <a:solidFill>
                  <a:prstClr val="white"/>
                </a:solidFill>
                <a:latin typeface="Verdana"/>
              </a:rPr>
              <a:t>1</a:t>
            </a:r>
            <a:r>
              <a:rPr lang="de-DE" sz="1100">
                <a:solidFill>
                  <a:prstClr val="white"/>
                </a:solidFill>
                <a:latin typeface="Verdana"/>
              </a:rPr>
              <a:t>, Ernährung</a:t>
            </a:r>
            <a:r>
              <a:rPr lang="de-DE" sz="1100" baseline="30000">
                <a:solidFill>
                  <a:prstClr val="white"/>
                </a:solidFill>
                <a:latin typeface="Verdana"/>
              </a:rPr>
              <a:t>1,3</a:t>
            </a:r>
            <a:r>
              <a:rPr lang="de-DE" sz="1100">
                <a:solidFill>
                  <a:prstClr val="white"/>
                </a:solidFill>
                <a:latin typeface="Verdana"/>
              </a:rPr>
              <a:t>) eine </a:t>
            </a:r>
            <a:r>
              <a:rPr lang="de-DE" sz="1100" b="1">
                <a:solidFill>
                  <a:prstClr val="white"/>
                </a:solidFill>
                <a:latin typeface="Verdana"/>
              </a:rPr>
              <a:t>entscheidende Rolle </a:t>
            </a:r>
            <a:r>
              <a:rPr lang="de-DE" sz="1100">
                <a:solidFill>
                  <a:prstClr val="white"/>
                </a:solidFill>
                <a:latin typeface="Verdana"/>
              </a:rPr>
              <a:t>bei der Manifestation der Erkrankung</a:t>
            </a:r>
            <a:r>
              <a:rPr lang="en-GB" sz="1100" baseline="30000">
                <a:solidFill>
                  <a:prstClr val="white"/>
                </a:solidFill>
                <a:latin typeface="Verdana"/>
              </a:rPr>
              <a:t>1-4</a:t>
            </a:r>
          </a:p>
        </p:txBody>
      </p:sp>
      <p:grpSp>
        <p:nvGrpSpPr>
          <p:cNvPr id="4" name="Group 3">
            <a:extLst>
              <a:ext uri="{FF2B5EF4-FFF2-40B4-BE49-F238E27FC236}">
                <a16:creationId xmlns:a16="http://schemas.microsoft.com/office/drawing/2014/main" id="{A12B52AD-4FBB-DF09-84E1-61CA7159E052}"/>
              </a:ext>
            </a:extLst>
          </p:cNvPr>
          <p:cNvGrpSpPr/>
          <p:nvPr/>
        </p:nvGrpSpPr>
        <p:grpSpPr>
          <a:xfrm>
            <a:off x="66365" y="1423872"/>
            <a:ext cx="2102903" cy="1452747"/>
            <a:chOff x="66364" y="1423871"/>
            <a:chExt cx="2102903" cy="1452747"/>
          </a:xfrm>
        </p:grpSpPr>
        <p:sp>
          <p:nvSpPr>
            <p:cNvPr id="5" name="TextBox 6">
              <a:extLst>
                <a:ext uri="{FF2B5EF4-FFF2-40B4-BE49-F238E27FC236}">
                  <a16:creationId xmlns:a16="http://schemas.microsoft.com/office/drawing/2014/main" id="{8D171BB0-F11F-E933-4070-87CF46854553}"/>
                </a:ext>
              </a:extLst>
            </p:cNvPr>
            <p:cNvSpPr txBox="1"/>
            <p:nvPr/>
          </p:nvSpPr>
          <p:spPr>
            <a:xfrm>
              <a:off x="66364" y="2230287"/>
              <a:ext cx="2102903" cy="646331"/>
            </a:xfrm>
            <a:prstGeom prst="rect">
              <a:avLst/>
            </a:prstGeom>
            <a:noFill/>
          </p:spPr>
          <p:txBody>
            <a:bodyPr wrap="square">
              <a:spAutoFit/>
            </a:bodyPr>
            <a:lstStyle/>
            <a:p>
              <a:pPr algn="ctr" defTabSz="685800">
                <a:defRPr/>
              </a:pPr>
              <a:r>
                <a:rPr lang="en-GB" sz="1200" b="1" err="1">
                  <a:solidFill>
                    <a:srgbClr val="23004C"/>
                  </a:solidFill>
                  <a:latin typeface="Verdana"/>
                </a:rPr>
                <a:t>Über</a:t>
              </a:r>
              <a:r>
                <a:rPr lang="en-GB" sz="1200" b="1">
                  <a:solidFill>
                    <a:srgbClr val="23004C"/>
                  </a:solidFill>
                  <a:latin typeface="Verdana"/>
                </a:rPr>
                <a:t> 60 Gene</a:t>
              </a:r>
              <a:r>
                <a:rPr lang="en-GB" sz="1200">
                  <a:solidFill>
                    <a:srgbClr val="23004C"/>
                  </a:solidFill>
                  <a:latin typeface="Verdana"/>
                </a:rPr>
                <a:t> </a:t>
              </a:r>
              <a:r>
                <a:rPr lang="de-DE" sz="1200">
                  <a:solidFill>
                    <a:srgbClr val="23004C"/>
                  </a:solidFill>
                  <a:latin typeface="Verdana"/>
                </a:rPr>
                <a:t>können das Risiko, an T1D zu erkranken, beeinflussen</a:t>
              </a:r>
              <a:r>
                <a:rPr lang="en-GB" sz="1200" baseline="30000">
                  <a:solidFill>
                    <a:srgbClr val="23004C"/>
                  </a:solidFill>
                  <a:latin typeface="Verdana"/>
                </a:rPr>
                <a:t>1</a:t>
              </a:r>
            </a:p>
          </p:txBody>
        </p:sp>
        <p:sp>
          <p:nvSpPr>
            <p:cNvPr id="7" name="Oval 17">
              <a:extLst>
                <a:ext uri="{FF2B5EF4-FFF2-40B4-BE49-F238E27FC236}">
                  <a16:creationId xmlns:a16="http://schemas.microsoft.com/office/drawing/2014/main" id="{39565FAF-71FF-3D56-E32B-8931220DD978}"/>
                </a:ext>
              </a:extLst>
            </p:cNvPr>
            <p:cNvSpPr/>
            <p:nvPr/>
          </p:nvSpPr>
          <p:spPr>
            <a:xfrm>
              <a:off x="767467" y="1423871"/>
              <a:ext cx="708825" cy="70882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GB">
                <a:solidFill>
                  <a:prstClr val="white"/>
                </a:solidFill>
                <a:latin typeface="Verdana"/>
              </a:endParaRPr>
            </a:p>
          </p:txBody>
        </p:sp>
        <p:grpSp>
          <p:nvGrpSpPr>
            <p:cNvPr id="8" name="Group 27">
              <a:extLst>
                <a:ext uri="{FF2B5EF4-FFF2-40B4-BE49-F238E27FC236}">
                  <a16:creationId xmlns:a16="http://schemas.microsoft.com/office/drawing/2014/main" id="{ED66F2AA-3619-6E5E-C598-ED06A6C11826}"/>
                </a:ext>
              </a:extLst>
            </p:cNvPr>
            <p:cNvGrpSpPr/>
            <p:nvPr/>
          </p:nvGrpSpPr>
          <p:grpSpPr>
            <a:xfrm>
              <a:off x="1036878" y="1548868"/>
              <a:ext cx="177090" cy="429297"/>
              <a:chOff x="-1036638" y="2090738"/>
              <a:chExt cx="669925" cy="1624012"/>
            </a:xfrm>
            <a:solidFill>
              <a:schemeClr val="bg1"/>
            </a:solidFill>
          </p:grpSpPr>
          <p:sp>
            <p:nvSpPr>
              <p:cNvPr id="9" name="Freeform 529">
                <a:extLst>
                  <a:ext uri="{FF2B5EF4-FFF2-40B4-BE49-F238E27FC236}">
                    <a16:creationId xmlns:a16="http://schemas.microsoft.com/office/drawing/2014/main" id="{9A69AFCD-524C-5E18-D39F-4D3252BE9410}"/>
                  </a:ext>
                </a:extLst>
              </p:cNvPr>
              <p:cNvSpPr>
                <a:spLocks noEditPoints="1"/>
              </p:cNvSpPr>
              <p:nvPr/>
            </p:nvSpPr>
            <p:spPr bwMode="auto">
              <a:xfrm>
                <a:off x="-1036638" y="2090738"/>
                <a:ext cx="669925" cy="1624012"/>
              </a:xfrm>
              <a:custGeom>
                <a:avLst/>
                <a:gdLst>
                  <a:gd name="T0" fmla="*/ 2275 w 2275"/>
                  <a:gd name="T1" fmla="*/ 2763 h 5520"/>
                  <a:gd name="T2" fmla="*/ 1424 w 2275"/>
                  <a:gd name="T3" fmla="*/ 1385 h 5520"/>
                  <a:gd name="T4" fmla="*/ 2275 w 2275"/>
                  <a:gd name="T5" fmla="*/ 6 h 5520"/>
                  <a:gd name="T6" fmla="*/ 2275 w 2275"/>
                  <a:gd name="T7" fmla="*/ 0 h 5520"/>
                  <a:gd name="T8" fmla="*/ 1940 w 2275"/>
                  <a:gd name="T9" fmla="*/ 0 h 5520"/>
                  <a:gd name="T10" fmla="*/ 1940 w 2275"/>
                  <a:gd name="T11" fmla="*/ 6 h 5520"/>
                  <a:gd name="T12" fmla="*/ 1137 w 2275"/>
                  <a:gd name="T13" fmla="*/ 1180 h 5520"/>
                  <a:gd name="T14" fmla="*/ 335 w 2275"/>
                  <a:gd name="T15" fmla="*/ 7 h 5520"/>
                  <a:gd name="T16" fmla="*/ 335 w 2275"/>
                  <a:gd name="T17" fmla="*/ 0 h 5520"/>
                  <a:gd name="T18" fmla="*/ 0 w 2275"/>
                  <a:gd name="T19" fmla="*/ 0 h 5520"/>
                  <a:gd name="T20" fmla="*/ 0 w 2275"/>
                  <a:gd name="T21" fmla="*/ 7 h 5520"/>
                  <a:gd name="T22" fmla="*/ 851 w 2275"/>
                  <a:gd name="T23" fmla="*/ 1385 h 5520"/>
                  <a:gd name="T24" fmla="*/ 0 w 2275"/>
                  <a:gd name="T25" fmla="*/ 2763 h 5520"/>
                  <a:gd name="T26" fmla="*/ 851 w 2275"/>
                  <a:gd name="T27" fmla="*/ 4142 h 5520"/>
                  <a:gd name="T28" fmla="*/ 0 w 2275"/>
                  <a:gd name="T29" fmla="*/ 5520 h 5520"/>
                  <a:gd name="T30" fmla="*/ 335 w 2275"/>
                  <a:gd name="T31" fmla="*/ 5520 h 5520"/>
                  <a:gd name="T32" fmla="*/ 1138 w 2275"/>
                  <a:gd name="T33" fmla="*/ 4347 h 5520"/>
                  <a:gd name="T34" fmla="*/ 1940 w 2275"/>
                  <a:gd name="T35" fmla="*/ 5520 h 5520"/>
                  <a:gd name="T36" fmla="*/ 2275 w 2275"/>
                  <a:gd name="T37" fmla="*/ 5520 h 5520"/>
                  <a:gd name="T38" fmla="*/ 1424 w 2275"/>
                  <a:gd name="T39" fmla="*/ 4142 h 5520"/>
                  <a:gd name="T40" fmla="*/ 2275 w 2275"/>
                  <a:gd name="T41" fmla="*/ 2763 h 5520"/>
                  <a:gd name="T42" fmla="*/ 1138 w 2275"/>
                  <a:gd name="T43" fmla="*/ 3936 h 5520"/>
                  <a:gd name="T44" fmla="*/ 335 w 2275"/>
                  <a:gd name="T45" fmla="*/ 2763 h 5520"/>
                  <a:gd name="T46" fmla="*/ 1137 w 2275"/>
                  <a:gd name="T47" fmla="*/ 1590 h 5520"/>
                  <a:gd name="T48" fmla="*/ 1940 w 2275"/>
                  <a:gd name="T49" fmla="*/ 2763 h 5520"/>
                  <a:gd name="T50" fmla="*/ 1138 w 2275"/>
                  <a:gd name="T51" fmla="*/ 3936 h 5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275" h="5520">
                    <a:moveTo>
                      <a:pt x="2275" y="2763"/>
                    </a:moveTo>
                    <a:cubicBezTo>
                      <a:pt x="2275" y="2087"/>
                      <a:pt x="1855" y="1702"/>
                      <a:pt x="1424" y="1385"/>
                    </a:cubicBezTo>
                    <a:cubicBezTo>
                      <a:pt x="1855" y="1068"/>
                      <a:pt x="2275" y="683"/>
                      <a:pt x="2275" y="6"/>
                    </a:cubicBezTo>
                    <a:cubicBezTo>
                      <a:pt x="2275" y="4"/>
                      <a:pt x="2275" y="2"/>
                      <a:pt x="2275" y="0"/>
                    </a:cubicBezTo>
                    <a:cubicBezTo>
                      <a:pt x="1940" y="0"/>
                      <a:pt x="1940" y="0"/>
                      <a:pt x="1940" y="0"/>
                    </a:cubicBezTo>
                    <a:cubicBezTo>
                      <a:pt x="1940" y="2"/>
                      <a:pt x="1940" y="4"/>
                      <a:pt x="1940" y="6"/>
                    </a:cubicBezTo>
                    <a:cubicBezTo>
                      <a:pt x="1940" y="569"/>
                      <a:pt x="1578" y="864"/>
                      <a:pt x="1137" y="1180"/>
                    </a:cubicBezTo>
                    <a:cubicBezTo>
                      <a:pt x="697" y="864"/>
                      <a:pt x="335" y="569"/>
                      <a:pt x="335" y="7"/>
                    </a:cubicBezTo>
                    <a:cubicBezTo>
                      <a:pt x="335" y="5"/>
                      <a:pt x="335" y="2"/>
                      <a:pt x="335" y="0"/>
                    </a:cubicBezTo>
                    <a:cubicBezTo>
                      <a:pt x="0" y="0"/>
                      <a:pt x="0" y="0"/>
                      <a:pt x="0" y="0"/>
                    </a:cubicBezTo>
                    <a:cubicBezTo>
                      <a:pt x="0" y="2"/>
                      <a:pt x="0" y="5"/>
                      <a:pt x="0" y="7"/>
                    </a:cubicBezTo>
                    <a:cubicBezTo>
                      <a:pt x="0" y="683"/>
                      <a:pt x="420" y="1068"/>
                      <a:pt x="851" y="1385"/>
                    </a:cubicBezTo>
                    <a:cubicBezTo>
                      <a:pt x="420" y="1702"/>
                      <a:pt x="0" y="2087"/>
                      <a:pt x="0" y="2763"/>
                    </a:cubicBezTo>
                    <a:cubicBezTo>
                      <a:pt x="0" y="3439"/>
                      <a:pt x="420" y="3825"/>
                      <a:pt x="851" y="4142"/>
                    </a:cubicBezTo>
                    <a:cubicBezTo>
                      <a:pt x="420" y="4459"/>
                      <a:pt x="0" y="4844"/>
                      <a:pt x="0" y="5520"/>
                    </a:cubicBezTo>
                    <a:cubicBezTo>
                      <a:pt x="335" y="5520"/>
                      <a:pt x="335" y="5520"/>
                      <a:pt x="335" y="5520"/>
                    </a:cubicBezTo>
                    <a:cubicBezTo>
                      <a:pt x="335" y="4958"/>
                      <a:pt x="697" y="4662"/>
                      <a:pt x="1138" y="4347"/>
                    </a:cubicBezTo>
                    <a:cubicBezTo>
                      <a:pt x="1578" y="4662"/>
                      <a:pt x="1940" y="4958"/>
                      <a:pt x="1940" y="5520"/>
                    </a:cubicBezTo>
                    <a:cubicBezTo>
                      <a:pt x="2275" y="5520"/>
                      <a:pt x="2275" y="5520"/>
                      <a:pt x="2275" y="5520"/>
                    </a:cubicBezTo>
                    <a:cubicBezTo>
                      <a:pt x="2275" y="4844"/>
                      <a:pt x="1855" y="4459"/>
                      <a:pt x="1424" y="4142"/>
                    </a:cubicBezTo>
                    <a:cubicBezTo>
                      <a:pt x="1855" y="3824"/>
                      <a:pt x="2275" y="3439"/>
                      <a:pt x="2275" y="2763"/>
                    </a:cubicBezTo>
                    <a:close/>
                    <a:moveTo>
                      <a:pt x="1138" y="3936"/>
                    </a:moveTo>
                    <a:cubicBezTo>
                      <a:pt x="697" y="3621"/>
                      <a:pt x="335" y="3325"/>
                      <a:pt x="335" y="2763"/>
                    </a:cubicBezTo>
                    <a:cubicBezTo>
                      <a:pt x="335" y="2201"/>
                      <a:pt x="697" y="1906"/>
                      <a:pt x="1137" y="1590"/>
                    </a:cubicBezTo>
                    <a:cubicBezTo>
                      <a:pt x="1578" y="1906"/>
                      <a:pt x="1940" y="2201"/>
                      <a:pt x="1940" y="2763"/>
                    </a:cubicBezTo>
                    <a:cubicBezTo>
                      <a:pt x="1940" y="3325"/>
                      <a:pt x="1578" y="3621"/>
                      <a:pt x="1138" y="39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a:solidFill>
                    <a:prstClr val="black"/>
                  </a:solidFill>
                  <a:latin typeface="Verdana"/>
                </a:endParaRPr>
              </a:p>
            </p:txBody>
          </p:sp>
          <p:sp>
            <p:nvSpPr>
              <p:cNvPr id="10" name="Freeform 530">
                <a:extLst>
                  <a:ext uri="{FF2B5EF4-FFF2-40B4-BE49-F238E27FC236}">
                    <a16:creationId xmlns:a16="http://schemas.microsoft.com/office/drawing/2014/main" id="{AA415A9A-AAB2-59F8-BF51-356D6DB4D7DC}"/>
                  </a:ext>
                </a:extLst>
              </p:cNvPr>
              <p:cNvSpPr>
                <a:spLocks/>
              </p:cNvSpPr>
              <p:nvPr/>
            </p:nvSpPr>
            <p:spPr bwMode="auto">
              <a:xfrm>
                <a:off x="-925513" y="2874963"/>
                <a:ext cx="441325" cy="58737"/>
              </a:xfrm>
              <a:custGeom>
                <a:avLst/>
                <a:gdLst>
                  <a:gd name="T0" fmla="*/ 1403 w 1501"/>
                  <a:gd name="T1" fmla="*/ 0 h 195"/>
                  <a:gd name="T2" fmla="*/ 97 w 1501"/>
                  <a:gd name="T3" fmla="*/ 0 h 195"/>
                  <a:gd name="T4" fmla="*/ 0 w 1501"/>
                  <a:gd name="T5" fmla="*/ 98 h 195"/>
                  <a:gd name="T6" fmla="*/ 97 w 1501"/>
                  <a:gd name="T7" fmla="*/ 195 h 195"/>
                  <a:gd name="T8" fmla="*/ 1403 w 1501"/>
                  <a:gd name="T9" fmla="*/ 195 h 195"/>
                  <a:gd name="T10" fmla="*/ 1501 w 1501"/>
                  <a:gd name="T11" fmla="*/ 98 h 195"/>
                  <a:gd name="T12" fmla="*/ 1403 w 1501"/>
                  <a:gd name="T13" fmla="*/ 0 h 195"/>
                </a:gdLst>
                <a:ahLst/>
                <a:cxnLst>
                  <a:cxn ang="0">
                    <a:pos x="T0" y="T1"/>
                  </a:cxn>
                  <a:cxn ang="0">
                    <a:pos x="T2" y="T3"/>
                  </a:cxn>
                  <a:cxn ang="0">
                    <a:pos x="T4" y="T5"/>
                  </a:cxn>
                  <a:cxn ang="0">
                    <a:pos x="T6" y="T7"/>
                  </a:cxn>
                  <a:cxn ang="0">
                    <a:pos x="T8" y="T9"/>
                  </a:cxn>
                  <a:cxn ang="0">
                    <a:pos x="T10" y="T11"/>
                  </a:cxn>
                  <a:cxn ang="0">
                    <a:pos x="T12" y="T13"/>
                  </a:cxn>
                </a:cxnLst>
                <a:rect l="0" t="0" r="r" b="b"/>
                <a:pathLst>
                  <a:path w="1501" h="195">
                    <a:moveTo>
                      <a:pt x="1403" y="0"/>
                    </a:moveTo>
                    <a:cubicBezTo>
                      <a:pt x="97" y="0"/>
                      <a:pt x="97" y="0"/>
                      <a:pt x="97" y="0"/>
                    </a:cubicBezTo>
                    <a:cubicBezTo>
                      <a:pt x="43" y="0"/>
                      <a:pt x="0" y="44"/>
                      <a:pt x="0" y="98"/>
                    </a:cubicBezTo>
                    <a:cubicBezTo>
                      <a:pt x="0" y="152"/>
                      <a:pt x="43" y="195"/>
                      <a:pt x="97" y="195"/>
                    </a:cubicBezTo>
                    <a:cubicBezTo>
                      <a:pt x="1403" y="195"/>
                      <a:pt x="1403" y="195"/>
                      <a:pt x="1403" y="195"/>
                    </a:cubicBezTo>
                    <a:cubicBezTo>
                      <a:pt x="1457" y="195"/>
                      <a:pt x="1501" y="152"/>
                      <a:pt x="1501" y="98"/>
                    </a:cubicBezTo>
                    <a:cubicBezTo>
                      <a:pt x="1501" y="44"/>
                      <a:pt x="1457" y="0"/>
                      <a:pt x="140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a:solidFill>
                    <a:prstClr val="black"/>
                  </a:solidFill>
                  <a:latin typeface="Verdana"/>
                </a:endParaRPr>
              </a:p>
            </p:txBody>
          </p:sp>
          <p:sp>
            <p:nvSpPr>
              <p:cNvPr id="11" name="Freeform 531">
                <a:extLst>
                  <a:ext uri="{FF2B5EF4-FFF2-40B4-BE49-F238E27FC236}">
                    <a16:creationId xmlns:a16="http://schemas.microsoft.com/office/drawing/2014/main" id="{B0E137D5-AA9B-BF1B-8815-1254A5B2A87E}"/>
                  </a:ext>
                </a:extLst>
              </p:cNvPr>
              <p:cNvSpPr>
                <a:spLocks/>
              </p:cNvSpPr>
              <p:nvPr/>
            </p:nvSpPr>
            <p:spPr bwMode="auto">
              <a:xfrm>
                <a:off x="-896938" y="2767013"/>
                <a:ext cx="384175" cy="53975"/>
              </a:xfrm>
              <a:custGeom>
                <a:avLst/>
                <a:gdLst>
                  <a:gd name="T0" fmla="*/ 91 w 1309"/>
                  <a:gd name="T1" fmla="*/ 181 h 181"/>
                  <a:gd name="T2" fmla="*/ 1218 w 1309"/>
                  <a:gd name="T3" fmla="*/ 181 h 181"/>
                  <a:gd name="T4" fmla="*/ 1309 w 1309"/>
                  <a:gd name="T5" fmla="*/ 91 h 181"/>
                  <a:gd name="T6" fmla="*/ 1218 w 1309"/>
                  <a:gd name="T7" fmla="*/ 0 h 181"/>
                  <a:gd name="T8" fmla="*/ 91 w 1309"/>
                  <a:gd name="T9" fmla="*/ 0 h 181"/>
                  <a:gd name="T10" fmla="*/ 0 w 1309"/>
                  <a:gd name="T11" fmla="*/ 91 h 181"/>
                  <a:gd name="T12" fmla="*/ 91 w 1309"/>
                  <a:gd name="T13" fmla="*/ 181 h 181"/>
                </a:gdLst>
                <a:ahLst/>
                <a:cxnLst>
                  <a:cxn ang="0">
                    <a:pos x="T0" y="T1"/>
                  </a:cxn>
                  <a:cxn ang="0">
                    <a:pos x="T2" y="T3"/>
                  </a:cxn>
                  <a:cxn ang="0">
                    <a:pos x="T4" y="T5"/>
                  </a:cxn>
                  <a:cxn ang="0">
                    <a:pos x="T6" y="T7"/>
                  </a:cxn>
                  <a:cxn ang="0">
                    <a:pos x="T8" y="T9"/>
                  </a:cxn>
                  <a:cxn ang="0">
                    <a:pos x="T10" y="T11"/>
                  </a:cxn>
                  <a:cxn ang="0">
                    <a:pos x="T12" y="T13"/>
                  </a:cxn>
                </a:cxnLst>
                <a:rect l="0" t="0" r="r" b="b"/>
                <a:pathLst>
                  <a:path w="1309" h="181">
                    <a:moveTo>
                      <a:pt x="91" y="181"/>
                    </a:moveTo>
                    <a:cubicBezTo>
                      <a:pt x="1218" y="181"/>
                      <a:pt x="1218" y="181"/>
                      <a:pt x="1218" y="181"/>
                    </a:cubicBezTo>
                    <a:cubicBezTo>
                      <a:pt x="1268" y="181"/>
                      <a:pt x="1309" y="141"/>
                      <a:pt x="1309" y="91"/>
                    </a:cubicBezTo>
                    <a:cubicBezTo>
                      <a:pt x="1309" y="41"/>
                      <a:pt x="1268" y="0"/>
                      <a:pt x="1218" y="0"/>
                    </a:cubicBezTo>
                    <a:cubicBezTo>
                      <a:pt x="91" y="0"/>
                      <a:pt x="91" y="0"/>
                      <a:pt x="91" y="0"/>
                    </a:cubicBezTo>
                    <a:cubicBezTo>
                      <a:pt x="41" y="0"/>
                      <a:pt x="0" y="41"/>
                      <a:pt x="0" y="91"/>
                    </a:cubicBezTo>
                    <a:cubicBezTo>
                      <a:pt x="0" y="141"/>
                      <a:pt x="41" y="181"/>
                      <a:pt x="91" y="1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a:solidFill>
                    <a:prstClr val="black"/>
                  </a:solidFill>
                  <a:latin typeface="Verdana"/>
                </a:endParaRPr>
              </a:p>
            </p:txBody>
          </p:sp>
          <p:sp>
            <p:nvSpPr>
              <p:cNvPr id="12" name="Freeform 532">
                <a:extLst>
                  <a:ext uri="{FF2B5EF4-FFF2-40B4-BE49-F238E27FC236}">
                    <a16:creationId xmlns:a16="http://schemas.microsoft.com/office/drawing/2014/main" id="{F3CADE3B-4B45-D460-1054-C97100BCCA9D}"/>
                  </a:ext>
                </a:extLst>
              </p:cNvPr>
              <p:cNvSpPr>
                <a:spLocks/>
              </p:cNvSpPr>
              <p:nvPr/>
            </p:nvSpPr>
            <p:spPr bwMode="auto">
              <a:xfrm>
                <a:off x="-827088" y="2662238"/>
                <a:ext cx="244475" cy="42862"/>
              </a:xfrm>
              <a:custGeom>
                <a:avLst/>
                <a:gdLst>
                  <a:gd name="T0" fmla="*/ 71 w 827"/>
                  <a:gd name="T1" fmla="*/ 141 h 141"/>
                  <a:gd name="T2" fmla="*/ 756 w 827"/>
                  <a:gd name="T3" fmla="*/ 141 h 141"/>
                  <a:gd name="T4" fmla="*/ 827 w 827"/>
                  <a:gd name="T5" fmla="*/ 71 h 141"/>
                  <a:gd name="T6" fmla="*/ 756 w 827"/>
                  <a:gd name="T7" fmla="*/ 0 h 141"/>
                  <a:gd name="T8" fmla="*/ 71 w 827"/>
                  <a:gd name="T9" fmla="*/ 0 h 141"/>
                  <a:gd name="T10" fmla="*/ 0 w 827"/>
                  <a:gd name="T11" fmla="*/ 71 h 141"/>
                  <a:gd name="T12" fmla="*/ 71 w 827"/>
                  <a:gd name="T13" fmla="*/ 141 h 141"/>
                </a:gdLst>
                <a:ahLst/>
                <a:cxnLst>
                  <a:cxn ang="0">
                    <a:pos x="T0" y="T1"/>
                  </a:cxn>
                  <a:cxn ang="0">
                    <a:pos x="T2" y="T3"/>
                  </a:cxn>
                  <a:cxn ang="0">
                    <a:pos x="T4" y="T5"/>
                  </a:cxn>
                  <a:cxn ang="0">
                    <a:pos x="T6" y="T7"/>
                  </a:cxn>
                  <a:cxn ang="0">
                    <a:pos x="T8" y="T9"/>
                  </a:cxn>
                  <a:cxn ang="0">
                    <a:pos x="T10" y="T11"/>
                  </a:cxn>
                  <a:cxn ang="0">
                    <a:pos x="T12" y="T13"/>
                  </a:cxn>
                </a:cxnLst>
                <a:rect l="0" t="0" r="r" b="b"/>
                <a:pathLst>
                  <a:path w="827" h="141">
                    <a:moveTo>
                      <a:pt x="71" y="141"/>
                    </a:moveTo>
                    <a:cubicBezTo>
                      <a:pt x="756" y="141"/>
                      <a:pt x="756" y="141"/>
                      <a:pt x="756" y="141"/>
                    </a:cubicBezTo>
                    <a:cubicBezTo>
                      <a:pt x="795" y="141"/>
                      <a:pt x="827" y="110"/>
                      <a:pt x="827" y="71"/>
                    </a:cubicBezTo>
                    <a:cubicBezTo>
                      <a:pt x="827" y="32"/>
                      <a:pt x="795" y="0"/>
                      <a:pt x="756" y="0"/>
                    </a:cubicBezTo>
                    <a:cubicBezTo>
                      <a:pt x="71" y="0"/>
                      <a:pt x="71" y="0"/>
                      <a:pt x="71" y="0"/>
                    </a:cubicBezTo>
                    <a:cubicBezTo>
                      <a:pt x="32" y="0"/>
                      <a:pt x="0" y="32"/>
                      <a:pt x="0" y="71"/>
                    </a:cubicBezTo>
                    <a:cubicBezTo>
                      <a:pt x="0" y="110"/>
                      <a:pt x="32" y="141"/>
                      <a:pt x="71" y="1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a:solidFill>
                    <a:prstClr val="black"/>
                  </a:solidFill>
                  <a:latin typeface="Verdana"/>
                </a:endParaRPr>
              </a:p>
            </p:txBody>
          </p:sp>
          <p:sp>
            <p:nvSpPr>
              <p:cNvPr id="13" name="Freeform 533">
                <a:extLst>
                  <a:ext uri="{FF2B5EF4-FFF2-40B4-BE49-F238E27FC236}">
                    <a16:creationId xmlns:a16="http://schemas.microsoft.com/office/drawing/2014/main" id="{8689E04D-C1B1-3BB7-2430-EC201B363356}"/>
                  </a:ext>
                </a:extLst>
              </p:cNvPr>
              <p:cNvSpPr>
                <a:spLocks/>
              </p:cNvSpPr>
              <p:nvPr/>
            </p:nvSpPr>
            <p:spPr bwMode="auto">
              <a:xfrm>
                <a:off x="-896938" y="3617913"/>
                <a:ext cx="384175" cy="53975"/>
              </a:xfrm>
              <a:custGeom>
                <a:avLst/>
                <a:gdLst>
                  <a:gd name="T0" fmla="*/ 1218 w 1309"/>
                  <a:gd name="T1" fmla="*/ 0 h 182"/>
                  <a:gd name="T2" fmla="*/ 91 w 1309"/>
                  <a:gd name="T3" fmla="*/ 0 h 182"/>
                  <a:gd name="T4" fmla="*/ 0 w 1309"/>
                  <a:gd name="T5" fmla="*/ 91 h 182"/>
                  <a:gd name="T6" fmla="*/ 91 w 1309"/>
                  <a:gd name="T7" fmla="*/ 182 h 182"/>
                  <a:gd name="T8" fmla="*/ 1218 w 1309"/>
                  <a:gd name="T9" fmla="*/ 182 h 182"/>
                  <a:gd name="T10" fmla="*/ 1309 w 1309"/>
                  <a:gd name="T11" fmla="*/ 91 h 182"/>
                  <a:gd name="T12" fmla="*/ 1218 w 1309"/>
                  <a:gd name="T13" fmla="*/ 0 h 182"/>
                </a:gdLst>
                <a:ahLst/>
                <a:cxnLst>
                  <a:cxn ang="0">
                    <a:pos x="T0" y="T1"/>
                  </a:cxn>
                  <a:cxn ang="0">
                    <a:pos x="T2" y="T3"/>
                  </a:cxn>
                  <a:cxn ang="0">
                    <a:pos x="T4" y="T5"/>
                  </a:cxn>
                  <a:cxn ang="0">
                    <a:pos x="T6" y="T7"/>
                  </a:cxn>
                  <a:cxn ang="0">
                    <a:pos x="T8" y="T9"/>
                  </a:cxn>
                  <a:cxn ang="0">
                    <a:pos x="T10" y="T11"/>
                  </a:cxn>
                  <a:cxn ang="0">
                    <a:pos x="T12" y="T13"/>
                  </a:cxn>
                </a:cxnLst>
                <a:rect l="0" t="0" r="r" b="b"/>
                <a:pathLst>
                  <a:path w="1309" h="182">
                    <a:moveTo>
                      <a:pt x="1218" y="0"/>
                    </a:moveTo>
                    <a:cubicBezTo>
                      <a:pt x="91" y="0"/>
                      <a:pt x="91" y="0"/>
                      <a:pt x="91" y="0"/>
                    </a:cubicBezTo>
                    <a:cubicBezTo>
                      <a:pt x="41" y="0"/>
                      <a:pt x="0" y="41"/>
                      <a:pt x="0" y="91"/>
                    </a:cubicBezTo>
                    <a:cubicBezTo>
                      <a:pt x="0" y="141"/>
                      <a:pt x="41" y="182"/>
                      <a:pt x="91" y="182"/>
                    </a:cubicBezTo>
                    <a:cubicBezTo>
                      <a:pt x="1218" y="182"/>
                      <a:pt x="1218" y="182"/>
                      <a:pt x="1218" y="182"/>
                    </a:cubicBezTo>
                    <a:cubicBezTo>
                      <a:pt x="1268" y="182"/>
                      <a:pt x="1309" y="141"/>
                      <a:pt x="1309" y="91"/>
                    </a:cubicBezTo>
                    <a:cubicBezTo>
                      <a:pt x="1309" y="41"/>
                      <a:pt x="1268" y="0"/>
                      <a:pt x="12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a:solidFill>
                    <a:prstClr val="black"/>
                  </a:solidFill>
                  <a:latin typeface="Verdana"/>
                </a:endParaRPr>
              </a:p>
            </p:txBody>
          </p:sp>
          <p:sp>
            <p:nvSpPr>
              <p:cNvPr id="15" name="Freeform 534">
                <a:extLst>
                  <a:ext uri="{FF2B5EF4-FFF2-40B4-BE49-F238E27FC236}">
                    <a16:creationId xmlns:a16="http://schemas.microsoft.com/office/drawing/2014/main" id="{BF8C3042-FC6F-FE24-47C9-0A0306EAB71D}"/>
                  </a:ext>
                </a:extLst>
              </p:cNvPr>
              <p:cNvSpPr>
                <a:spLocks/>
              </p:cNvSpPr>
              <p:nvPr/>
            </p:nvSpPr>
            <p:spPr bwMode="auto">
              <a:xfrm>
                <a:off x="-827088" y="3513138"/>
                <a:ext cx="244475" cy="42862"/>
              </a:xfrm>
              <a:custGeom>
                <a:avLst/>
                <a:gdLst>
                  <a:gd name="T0" fmla="*/ 756 w 827"/>
                  <a:gd name="T1" fmla="*/ 142 h 142"/>
                  <a:gd name="T2" fmla="*/ 827 w 827"/>
                  <a:gd name="T3" fmla="*/ 71 h 142"/>
                  <a:gd name="T4" fmla="*/ 756 w 827"/>
                  <a:gd name="T5" fmla="*/ 0 h 142"/>
                  <a:gd name="T6" fmla="*/ 71 w 827"/>
                  <a:gd name="T7" fmla="*/ 0 h 142"/>
                  <a:gd name="T8" fmla="*/ 0 w 827"/>
                  <a:gd name="T9" fmla="*/ 71 h 142"/>
                  <a:gd name="T10" fmla="*/ 71 w 827"/>
                  <a:gd name="T11" fmla="*/ 142 h 142"/>
                  <a:gd name="T12" fmla="*/ 756 w 827"/>
                  <a:gd name="T13" fmla="*/ 142 h 142"/>
                </a:gdLst>
                <a:ahLst/>
                <a:cxnLst>
                  <a:cxn ang="0">
                    <a:pos x="T0" y="T1"/>
                  </a:cxn>
                  <a:cxn ang="0">
                    <a:pos x="T2" y="T3"/>
                  </a:cxn>
                  <a:cxn ang="0">
                    <a:pos x="T4" y="T5"/>
                  </a:cxn>
                  <a:cxn ang="0">
                    <a:pos x="T6" y="T7"/>
                  </a:cxn>
                  <a:cxn ang="0">
                    <a:pos x="T8" y="T9"/>
                  </a:cxn>
                  <a:cxn ang="0">
                    <a:pos x="T10" y="T11"/>
                  </a:cxn>
                  <a:cxn ang="0">
                    <a:pos x="T12" y="T13"/>
                  </a:cxn>
                </a:cxnLst>
                <a:rect l="0" t="0" r="r" b="b"/>
                <a:pathLst>
                  <a:path w="827" h="142">
                    <a:moveTo>
                      <a:pt x="756" y="142"/>
                    </a:moveTo>
                    <a:cubicBezTo>
                      <a:pt x="795" y="142"/>
                      <a:pt x="827" y="110"/>
                      <a:pt x="827" y="71"/>
                    </a:cubicBezTo>
                    <a:cubicBezTo>
                      <a:pt x="827" y="32"/>
                      <a:pt x="795" y="0"/>
                      <a:pt x="756" y="0"/>
                    </a:cubicBezTo>
                    <a:cubicBezTo>
                      <a:pt x="71" y="0"/>
                      <a:pt x="71" y="0"/>
                      <a:pt x="71" y="0"/>
                    </a:cubicBezTo>
                    <a:cubicBezTo>
                      <a:pt x="32" y="0"/>
                      <a:pt x="0" y="32"/>
                      <a:pt x="0" y="71"/>
                    </a:cubicBezTo>
                    <a:cubicBezTo>
                      <a:pt x="0" y="110"/>
                      <a:pt x="32" y="142"/>
                      <a:pt x="71" y="142"/>
                    </a:cubicBezTo>
                    <a:lnTo>
                      <a:pt x="756" y="1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a:solidFill>
                    <a:prstClr val="black"/>
                  </a:solidFill>
                  <a:latin typeface="Verdana"/>
                </a:endParaRPr>
              </a:p>
            </p:txBody>
          </p:sp>
          <p:sp>
            <p:nvSpPr>
              <p:cNvPr id="16" name="Freeform 535">
                <a:extLst>
                  <a:ext uri="{FF2B5EF4-FFF2-40B4-BE49-F238E27FC236}">
                    <a16:creationId xmlns:a16="http://schemas.microsoft.com/office/drawing/2014/main" id="{47C1BCBD-E984-1DE1-71B3-660B78D44D69}"/>
                  </a:ext>
                </a:extLst>
              </p:cNvPr>
              <p:cNvSpPr>
                <a:spLocks/>
              </p:cNvSpPr>
              <p:nvPr/>
            </p:nvSpPr>
            <p:spPr bwMode="auto">
              <a:xfrm>
                <a:off x="-827088" y="3103563"/>
                <a:ext cx="244475" cy="42862"/>
              </a:xfrm>
              <a:custGeom>
                <a:avLst/>
                <a:gdLst>
                  <a:gd name="T0" fmla="*/ 756 w 827"/>
                  <a:gd name="T1" fmla="*/ 0 h 141"/>
                  <a:gd name="T2" fmla="*/ 71 w 827"/>
                  <a:gd name="T3" fmla="*/ 0 h 141"/>
                  <a:gd name="T4" fmla="*/ 0 w 827"/>
                  <a:gd name="T5" fmla="*/ 71 h 141"/>
                  <a:gd name="T6" fmla="*/ 71 w 827"/>
                  <a:gd name="T7" fmla="*/ 141 h 141"/>
                  <a:gd name="T8" fmla="*/ 756 w 827"/>
                  <a:gd name="T9" fmla="*/ 141 h 141"/>
                  <a:gd name="T10" fmla="*/ 827 w 827"/>
                  <a:gd name="T11" fmla="*/ 71 h 141"/>
                  <a:gd name="T12" fmla="*/ 756 w 827"/>
                  <a:gd name="T13" fmla="*/ 0 h 141"/>
                </a:gdLst>
                <a:ahLst/>
                <a:cxnLst>
                  <a:cxn ang="0">
                    <a:pos x="T0" y="T1"/>
                  </a:cxn>
                  <a:cxn ang="0">
                    <a:pos x="T2" y="T3"/>
                  </a:cxn>
                  <a:cxn ang="0">
                    <a:pos x="T4" y="T5"/>
                  </a:cxn>
                  <a:cxn ang="0">
                    <a:pos x="T6" y="T7"/>
                  </a:cxn>
                  <a:cxn ang="0">
                    <a:pos x="T8" y="T9"/>
                  </a:cxn>
                  <a:cxn ang="0">
                    <a:pos x="T10" y="T11"/>
                  </a:cxn>
                  <a:cxn ang="0">
                    <a:pos x="T12" y="T13"/>
                  </a:cxn>
                </a:cxnLst>
                <a:rect l="0" t="0" r="r" b="b"/>
                <a:pathLst>
                  <a:path w="827" h="141">
                    <a:moveTo>
                      <a:pt x="756" y="0"/>
                    </a:moveTo>
                    <a:cubicBezTo>
                      <a:pt x="71" y="0"/>
                      <a:pt x="71" y="0"/>
                      <a:pt x="71" y="0"/>
                    </a:cubicBezTo>
                    <a:cubicBezTo>
                      <a:pt x="32" y="0"/>
                      <a:pt x="0" y="32"/>
                      <a:pt x="0" y="71"/>
                    </a:cubicBezTo>
                    <a:cubicBezTo>
                      <a:pt x="0" y="110"/>
                      <a:pt x="32" y="141"/>
                      <a:pt x="71" y="141"/>
                    </a:cubicBezTo>
                    <a:cubicBezTo>
                      <a:pt x="756" y="141"/>
                      <a:pt x="756" y="141"/>
                      <a:pt x="756" y="141"/>
                    </a:cubicBezTo>
                    <a:cubicBezTo>
                      <a:pt x="795" y="141"/>
                      <a:pt x="827" y="110"/>
                      <a:pt x="827" y="71"/>
                    </a:cubicBezTo>
                    <a:cubicBezTo>
                      <a:pt x="827" y="32"/>
                      <a:pt x="795" y="0"/>
                      <a:pt x="7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a:solidFill>
                    <a:prstClr val="black"/>
                  </a:solidFill>
                  <a:latin typeface="Verdana"/>
                </a:endParaRPr>
              </a:p>
            </p:txBody>
          </p:sp>
          <p:sp>
            <p:nvSpPr>
              <p:cNvPr id="17" name="Freeform 536">
                <a:extLst>
                  <a:ext uri="{FF2B5EF4-FFF2-40B4-BE49-F238E27FC236}">
                    <a16:creationId xmlns:a16="http://schemas.microsoft.com/office/drawing/2014/main" id="{FAA615D9-98FC-C3D9-25B2-60FD9E9B0DF0}"/>
                  </a:ext>
                </a:extLst>
              </p:cNvPr>
              <p:cNvSpPr>
                <a:spLocks/>
              </p:cNvSpPr>
              <p:nvPr/>
            </p:nvSpPr>
            <p:spPr bwMode="auto">
              <a:xfrm>
                <a:off x="-896938" y="2987675"/>
                <a:ext cx="384175" cy="53975"/>
              </a:xfrm>
              <a:custGeom>
                <a:avLst/>
                <a:gdLst>
                  <a:gd name="T0" fmla="*/ 1218 w 1309"/>
                  <a:gd name="T1" fmla="*/ 0 h 181"/>
                  <a:gd name="T2" fmla="*/ 91 w 1309"/>
                  <a:gd name="T3" fmla="*/ 0 h 181"/>
                  <a:gd name="T4" fmla="*/ 0 w 1309"/>
                  <a:gd name="T5" fmla="*/ 91 h 181"/>
                  <a:gd name="T6" fmla="*/ 91 w 1309"/>
                  <a:gd name="T7" fmla="*/ 181 h 181"/>
                  <a:gd name="T8" fmla="*/ 1218 w 1309"/>
                  <a:gd name="T9" fmla="*/ 181 h 181"/>
                  <a:gd name="T10" fmla="*/ 1309 w 1309"/>
                  <a:gd name="T11" fmla="*/ 91 h 181"/>
                  <a:gd name="T12" fmla="*/ 1218 w 1309"/>
                  <a:gd name="T13" fmla="*/ 0 h 181"/>
                </a:gdLst>
                <a:ahLst/>
                <a:cxnLst>
                  <a:cxn ang="0">
                    <a:pos x="T0" y="T1"/>
                  </a:cxn>
                  <a:cxn ang="0">
                    <a:pos x="T2" y="T3"/>
                  </a:cxn>
                  <a:cxn ang="0">
                    <a:pos x="T4" y="T5"/>
                  </a:cxn>
                  <a:cxn ang="0">
                    <a:pos x="T6" y="T7"/>
                  </a:cxn>
                  <a:cxn ang="0">
                    <a:pos x="T8" y="T9"/>
                  </a:cxn>
                  <a:cxn ang="0">
                    <a:pos x="T10" y="T11"/>
                  </a:cxn>
                  <a:cxn ang="0">
                    <a:pos x="T12" y="T13"/>
                  </a:cxn>
                </a:cxnLst>
                <a:rect l="0" t="0" r="r" b="b"/>
                <a:pathLst>
                  <a:path w="1309" h="181">
                    <a:moveTo>
                      <a:pt x="1218" y="0"/>
                    </a:moveTo>
                    <a:cubicBezTo>
                      <a:pt x="91" y="0"/>
                      <a:pt x="91" y="0"/>
                      <a:pt x="91" y="0"/>
                    </a:cubicBezTo>
                    <a:cubicBezTo>
                      <a:pt x="41" y="0"/>
                      <a:pt x="0" y="41"/>
                      <a:pt x="0" y="91"/>
                    </a:cubicBezTo>
                    <a:cubicBezTo>
                      <a:pt x="0" y="141"/>
                      <a:pt x="41" y="181"/>
                      <a:pt x="91" y="181"/>
                    </a:cubicBezTo>
                    <a:cubicBezTo>
                      <a:pt x="1218" y="181"/>
                      <a:pt x="1218" y="181"/>
                      <a:pt x="1218" y="181"/>
                    </a:cubicBezTo>
                    <a:cubicBezTo>
                      <a:pt x="1268" y="181"/>
                      <a:pt x="1309" y="141"/>
                      <a:pt x="1309" y="91"/>
                    </a:cubicBezTo>
                    <a:cubicBezTo>
                      <a:pt x="1309" y="41"/>
                      <a:pt x="1268" y="0"/>
                      <a:pt x="121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a:solidFill>
                    <a:prstClr val="black"/>
                  </a:solidFill>
                  <a:latin typeface="Verdana"/>
                </a:endParaRPr>
              </a:p>
            </p:txBody>
          </p:sp>
          <p:sp>
            <p:nvSpPr>
              <p:cNvPr id="18" name="Freeform 537">
                <a:extLst>
                  <a:ext uri="{FF2B5EF4-FFF2-40B4-BE49-F238E27FC236}">
                    <a16:creationId xmlns:a16="http://schemas.microsoft.com/office/drawing/2014/main" id="{CDBB38E6-24E8-DCA9-8668-9856173B8F44}"/>
                  </a:ext>
                </a:extLst>
              </p:cNvPr>
              <p:cNvSpPr>
                <a:spLocks/>
              </p:cNvSpPr>
              <p:nvPr/>
            </p:nvSpPr>
            <p:spPr bwMode="auto">
              <a:xfrm>
                <a:off x="-827088" y="2266950"/>
                <a:ext cx="244475" cy="41275"/>
              </a:xfrm>
              <a:custGeom>
                <a:avLst/>
                <a:gdLst>
                  <a:gd name="T0" fmla="*/ 71 w 827"/>
                  <a:gd name="T1" fmla="*/ 0 h 142"/>
                  <a:gd name="T2" fmla="*/ 0 w 827"/>
                  <a:gd name="T3" fmla="*/ 71 h 142"/>
                  <a:gd name="T4" fmla="*/ 71 w 827"/>
                  <a:gd name="T5" fmla="*/ 142 h 142"/>
                  <a:gd name="T6" fmla="*/ 756 w 827"/>
                  <a:gd name="T7" fmla="*/ 142 h 142"/>
                  <a:gd name="T8" fmla="*/ 827 w 827"/>
                  <a:gd name="T9" fmla="*/ 71 h 142"/>
                  <a:gd name="T10" fmla="*/ 756 w 827"/>
                  <a:gd name="T11" fmla="*/ 0 h 142"/>
                  <a:gd name="T12" fmla="*/ 71 w 827"/>
                  <a:gd name="T13" fmla="*/ 0 h 142"/>
                </a:gdLst>
                <a:ahLst/>
                <a:cxnLst>
                  <a:cxn ang="0">
                    <a:pos x="T0" y="T1"/>
                  </a:cxn>
                  <a:cxn ang="0">
                    <a:pos x="T2" y="T3"/>
                  </a:cxn>
                  <a:cxn ang="0">
                    <a:pos x="T4" y="T5"/>
                  </a:cxn>
                  <a:cxn ang="0">
                    <a:pos x="T6" y="T7"/>
                  </a:cxn>
                  <a:cxn ang="0">
                    <a:pos x="T8" y="T9"/>
                  </a:cxn>
                  <a:cxn ang="0">
                    <a:pos x="T10" y="T11"/>
                  </a:cxn>
                  <a:cxn ang="0">
                    <a:pos x="T12" y="T13"/>
                  </a:cxn>
                </a:cxnLst>
                <a:rect l="0" t="0" r="r" b="b"/>
                <a:pathLst>
                  <a:path w="827" h="142">
                    <a:moveTo>
                      <a:pt x="71" y="0"/>
                    </a:moveTo>
                    <a:cubicBezTo>
                      <a:pt x="32" y="0"/>
                      <a:pt x="0" y="32"/>
                      <a:pt x="0" y="71"/>
                    </a:cubicBezTo>
                    <a:cubicBezTo>
                      <a:pt x="0" y="110"/>
                      <a:pt x="32" y="142"/>
                      <a:pt x="71" y="142"/>
                    </a:cubicBezTo>
                    <a:cubicBezTo>
                      <a:pt x="756" y="142"/>
                      <a:pt x="756" y="142"/>
                      <a:pt x="756" y="142"/>
                    </a:cubicBezTo>
                    <a:cubicBezTo>
                      <a:pt x="795" y="142"/>
                      <a:pt x="827" y="110"/>
                      <a:pt x="827" y="71"/>
                    </a:cubicBezTo>
                    <a:cubicBezTo>
                      <a:pt x="827" y="32"/>
                      <a:pt x="795" y="0"/>
                      <a:pt x="756" y="0"/>
                    </a:cubicBezTo>
                    <a:lnTo>
                      <a:pt x="7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a:solidFill>
                    <a:prstClr val="black"/>
                  </a:solidFill>
                  <a:latin typeface="Verdana"/>
                </a:endParaRPr>
              </a:p>
            </p:txBody>
          </p:sp>
          <p:sp>
            <p:nvSpPr>
              <p:cNvPr id="19" name="Freeform 538">
                <a:extLst>
                  <a:ext uri="{FF2B5EF4-FFF2-40B4-BE49-F238E27FC236}">
                    <a16:creationId xmlns:a16="http://schemas.microsoft.com/office/drawing/2014/main" id="{DCB35684-7E58-BAE0-C701-3136D3B9F8B9}"/>
                  </a:ext>
                </a:extLst>
              </p:cNvPr>
              <p:cNvSpPr>
                <a:spLocks/>
              </p:cNvSpPr>
              <p:nvPr/>
            </p:nvSpPr>
            <p:spPr bwMode="auto">
              <a:xfrm>
                <a:off x="-896938" y="2151063"/>
                <a:ext cx="384175" cy="53975"/>
              </a:xfrm>
              <a:custGeom>
                <a:avLst/>
                <a:gdLst>
                  <a:gd name="T0" fmla="*/ 91 w 1309"/>
                  <a:gd name="T1" fmla="*/ 182 h 182"/>
                  <a:gd name="T2" fmla="*/ 1218 w 1309"/>
                  <a:gd name="T3" fmla="*/ 182 h 182"/>
                  <a:gd name="T4" fmla="*/ 1309 w 1309"/>
                  <a:gd name="T5" fmla="*/ 91 h 182"/>
                  <a:gd name="T6" fmla="*/ 1218 w 1309"/>
                  <a:gd name="T7" fmla="*/ 0 h 182"/>
                  <a:gd name="T8" fmla="*/ 91 w 1309"/>
                  <a:gd name="T9" fmla="*/ 0 h 182"/>
                  <a:gd name="T10" fmla="*/ 0 w 1309"/>
                  <a:gd name="T11" fmla="*/ 91 h 182"/>
                  <a:gd name="T12" fmla="*/ 91 w 1309"/>
                  <a:gd name="T13" fmla="*/ 182 h 182"/>
                </a:gdLst>
                <a:ahLst/>
                <a:cxnLst>
                  <a:cxn ang="0">
                    <a:pos x="T0" y="T1"/>
                  </a:cxn>
                  <a:cxn ang="0">
                    <a:pos x="T2" y="T3"/>
                  </a:cxn>
                  <a:cxn ang="0">
                    <a:pos x="T4" y="T5"/>
                  </a:cxn>
                  <a:cxn ang="0">
                    <a:pos x="T6" y="T7"/>
                  </a:cxn>
                  <a:cxn ang="0">
                    <a:pos x="T8" y="T9"/>
                  </a:cxn>
                  <a:cxn ang="0">
                    <a:pos x="T10" y="T11"/>
                  </a:cxn>
                  <a:cxn ang="0">
                    <a:pos x="T12" y="T13"/>
                  </a:cxn>
                </a:cxnLst>
                <a:rect l="0" t="0" r="r" b="b"/>
                <a:pathLst>
                  <a:path w="1309" h="182">
                    <a:moveTo>
                      <a:pt x="91" y="182"/>
                    </a:moveTo>
                    <a:cubicBezTo>
                      <a:pt x="1218" y="182"/>
                      <a:pt x="1218" y="182"/>
                      <a:pt x="1218" y="182"/>
                    </a:cubicBezTo>
                    <a:cubicBezTo>
                      <a:pt x="1268" y="182"/>
                      <a:pt x="1309" y="141"/>
                      <a:pt x="1309" y="91"/>
                    </a:cubicBezTo>
                    <a:cubicBezTo>
                      <a:pt x="1309" y="41"/>
                      <a:pt x="1268" y="0"/>
                      <a:pt x="1218" y="0"/>
                    </a:cubicBezTo>
                    <a:cubicBezTo>
                      <a:pt x="91" y="0"/>
                      <a:pt x="91" y="0"/>
                      <a:pt x="91" y="0"/>
                    </a:cubicBezTo>
                    <a:cubicBezTo>
                      <a:pt x="41" y="0"/>
                      <a:pt x="0" y="41"/>
                      <a:pt x="0" y="91"/>
                    </a:cubicBezTo>
                    <a:cubicBezTo>
                      <a:pt x="0" y="141"/>
                      <a:pt x="41" y="182"/>
                      <a:pt x="91" y="18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defTabSz="685800">
                  <a:defRPr/>
                </a:pPr>
                <a:endParaRPr lang="en-GB">
                  <a:solidFill>
                    <a:prstClr val="black"/>
                  </a:solidFill>
                  <a:latin typeface="Verdana"/>
                </a:endParaRPr>
              </a:p>
            </p:txBody>
          </p:sp>
        </p:grpSp>
      </p:grpSp>
      <p:grpSp>
        <p:nvGrpSpPr>
          <p:cNvPr id="20" name="Group 5">
            <a:extLst>
              <a:ext uri="{FF2B5EF4-FFF2-40B4-BE49-F238E27FC236}">
                <a16:creationId xmlns:a16="http://schemas.microsoft.com/office/drawing/2014/main" id="{E8AB23ED-5DE6-936C-B270-DA4024C76F30}"/>
              </a:ext>
            </a:extLst>
          </p:cNvPr>
          <p:cNvGrpSpPr/>
          <p:nvPr/>
        </p:nvGrpSpPr>
        <p:grpSpPr>
          <a:xfrm>
            <a:off x="4681429" y="1352638"/>
            <a:ext cx="2118525" cy="1893312"/>
            <a:chOff x="4873152" y="1352638"/>
            <a:chExt cx="2118525" cy="1893312"/>
          </a:xfrm>
        </p:grpSpPr>
        <p:sp>
          <p:nvSpPr>
            <p:cNvPr id="21" name="TextBox 8">
              <a:extLst>
                <a:ext uri="{FF2B5EF4-FFF2-40B4-BE49-F238E27FC236}">
                  <a16:creationId xmlns:a16="http://schemas.microsoft.com/office/drawing/2014/main" id="{B2F0BC26-5B34-0A19-33D9-E3DAA588174E}"/>
                </a:ext>
              </a:extLst>
            </p:cNvPr>
            <p:cNvSpPr txBox="1"/>
            <p:nvPr/>
          </p:nvSpPr>
          <p:spPr>
            <a:xfrm>
              <a:off x="4873152" y="2230287"/>
              <a:ext cx="2118525" cy="1015663"/>
            </a:xfrm>
            <a:prstGeom prst="rect">
              <a:avLst/>
            </a:prstGeom>
            <a:noFill/>
          </p:spPr>
          <p:txBody>
            <a:bodyPr wrap="square">
              <a:spAutoFit/>
            </a:bodyPr>
            <a:lstStyle/>
            <a:p>
              <a:pPr algn="ctr" defTabSz="685800">
                <a:defRPr/>
              </a:pPr>
              <a:r>
                <a:rPr lang="en-GB" sz="1200">
                  <a:solidFill>
                    <a:srgbClr val="23004C"/>
                  </a:solidFill>
                  <a:latin typeface="Verdana"/>
                </a:rPr>
                <a:t>Bis zu 30–50 % </a:t>
              </a:r>
              <a:r>
                <a:rPr lang="de-DE" sz="1200">
                  <a:solidFill>
                    <a:srgbClr val="23004C"/>
                  </a:solidFill>
                  <a:latin typeface="Verdana"/>
                </a:rPr>
                <a:t>des genetischen Risikos bei T1D hängen mit       </a:t>
              </a:r>
              <a:r>
                <a:rPr lang="de-DE" sz="1200" b="1">
                  <a:solidFill>
                    <a:srgbClr val="23004C"/>
                  </a:solidFill>
                  <a:latin typeface="Verdana"/>
                </a:rPr>
                <a:t>HLA-Klasse-II-Allelen</a:t>
              </a:r>
              <a:r>
                <a:rPr lang="de-DE" sz="1200">
                  <a:solidFill>
                    <a:srgbClr val="23004C"/>
                  </a:solidFill>
                  <a:latin typeface="Verdana"/>
                </a:rPr>
                <a:t> zusammen</a:t>
              </a:r>
              <a:r>
                <a:rPr lang="en-GB" sz="1200" baseline="30000">
                  <a:solidFill>
                    <a:srgbClr val="23004C"/>
                  </a:solidFill>
                  <a:latin typeface="Verdana"/>
                </a:rPr>
                <a:t>1</a:t>
              </a:r>
            </a:p>
          </p:txBody>
        </p:sp>
        <p:sp>
          <p:nvSpPr>
            <p:cNvPr id="22" name="Oval 21">
              <a:extLst>
                <a:ext uri="{FF2B5EF4-FFF2-40B4-BE49-F238E27FC236}">
                  <a16:creationId xmlns:a16="http://schemas.microsoft.com/office/drawing/2014/main" id="{ADA6B8A8-516C-F95C-C94F-53327500E41A}"/>
                </a:ext>
              </a:extLst>
            </p:cNvPr>
            <p:cNvSpPr/>
            <p:nvPr/>
          </p:nvSpPr>
          <p:spPr>
            <a:xfrm>
              <a:off x="5578001" y="1352638"/>
              <a:ext cx="708825" cy="70882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GB">
                <a:solidFill>
                  <a:prstClr val="white"/>
                </a:solidFill>
                <a:latin typeface="Verdana"/>
              </a:endParaRPr>
            </a:p>
          </p:txBody>
        </p:sp>
        <p:grpSp>
          <p:nvGrpSpPr>
            <p:cNvPr id="23" name="Group 38">
              <a:extLst>
                <a:ext uri="{FF2B5EF4-FFF2-40B4-BE49-F238E27FC236}">
                  <a16:creationId xmlns:a16="http://schemas.microsoft.com/office/drawing/2014/main" id="{4D2266C3-3F1F-DEC1-0296-31A6C3E13A66}"/>
                </a:ext>
              </a:extLst>
            </p:cNvPr>
            <p:cNvGrpSpPr/>
            <p:nvPr/>
          </p:nvGrpSpPr>
          <p:grpSpPr>
            <a:xfrm>
              <a:off x="5729644" y="1508144"/>
              <a:ext cx="405537" cy="410736"/>
              <a:chOff x="677863" y="1177925"/>
              <a:chExt cx="371475" cy="376238"/>
            </a:xfrm>
            <a:solidFill>
              <a:schemeClr val="bg1"/>
            </a:solidFill>
          </p:grpSpPr>
          <p:sp>
            <p:nvSpPr>
              <p:cNvPr id="24" name="Freeform 274">
                <a:extLst>
                  <a:ext uri="{FF2B5EF4-FFF2-40B4-BE49-F238E27FC236}">
                    <a16:creationId xmlns:a16="http://schemas.microsoft.com/office/drawing/2014/main" id="{7564B524-AE5E-785B-E980-378AF70D9743}"/>
                  </a:ext>
                </a:extLst>
              </p:cNvPr>
              <p:cNvSpPr>
                <a:spLocks noEditPoints="1"/>
              </p:cNvSpPr>
              <p:nvPr/>
            </p:nvSpPr>
            <p:spPr bwMode="auto">
              <a:xfrm>
                <a:off x="677863" y="1177925"/>
                <a:ext cx="282575" cy="282575"/>
              </a:xfrm>
              <a:custGeom>
                <a:avLst/>
                <a:gdLst>
                  <a:gd name="T0" fmla="*/ 147 w 179"/>
                  <a:gd name="T1" fmla="*/ 32 h 179"/>
                  <a:gd name="T2" fmla="*/ 32 w 179"/>
                  <a:gd name="T3" fmla="*/ 32 h 179"/>
                  <a:gd name="T4" fmla="*/ 32 w 179"/>
                  <a:gd name="T5" fmla="*/ 147 h 179"/>
                  <a:gd name="T6" fmla="*/ 147 w 179"/>
                  <a:gd name="T7" fmla="*/ 147 h 179"/>
                  <a:gd name="T8" fmla="*/ 147 w 179"/>
                  <a:gd name="T9" fmla="*/ 32 h 179"/>
                  <a:gd name="T10" fmla="*/ 45 w 179"/>
                  <a:gd name="T11" fmla="*/ 134 h 179"/>
                  <a:gd name="T12" fmla="*/ 45 w 179"/>
                  <a:gd name="T13" fmla="*/ 45 h 179"/>
                  <a:gd name="T14" fmla="*/ 135 w 179"/>
                  <a:gd name="T15" fmla="*/ 45 h 179"/>
                  <a:gd name="T16" fmla="*/ 135 w 179"/>
                  <a:gd name="T17" fmla="*/ 134 h 179"/>
                  <a:gd name="T18" fmla="*/ 45 w 179"/>
                  <a:gd name="T19" fmla="*/ 13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9" h="179">
                    <a:moveTo>
                      <a:pt x="147" y="32"/>
                    </a:moveTo>
                    <a:cubicBezTo>
                      <a:pt x="116" y="0"/>
                      <a:pt x="64" y="0"/>
                      <a:pt x="32" y="32"/>
                    </a:cubicBezTo>
                    <a:cubicBezTo>
                      <a:pt x="0" y="64"/>
                      <a:pt x="0" y="115"/>
                      <a:pt x="32" y="147"/>
                    </a:cubicBezTo>
                    <a:cubicBezTo>
                      <a:pt x="64" y="179"/>
                      <a:pt x="116" y="179"/>
                      <a:pt x="147" y="147"/>
                    </a:cubicBezTo>
                    <a:cubicBezTo>
                      <a:pt x="179" y="115"/>
                      <a:pt x="179" y="64"/>
                      <a:pt x="147" y="32"/>
                    </a:cubicBezTo>
                    <a:close/>
                    <a:moveTo>
                      <a:pt x="45" y="134"/>
                    </a:moveTo>
                    <a:cubicBezTo>
                      <a:pt x="20" y="109"/>
                      <a:pt x="20" y="69"/>
                      <a:pt x="45" y="45"/>
                    </a:cubicBezTo>
                    <a:cubicBezTo>
                      <a:pt x="70" y="20"/>
                      <a:pt x="110" y="20"/>
                      <a:pt x="135" y="45"/>
                    </a:cubicBezTo>
                    <a:cubicBezTo>
                      <a:pt x="159" y="69"/>
                      <a:pt x="159" y="109"/>
                      <a:pt x="135" y="134"/>
                    </a:cubicBezTo>
                    <a:cubicBezTo>
                      <a:pt x="110" y="159"/>
                      <a:pt x="70" y="159"/>
                      <a:pt x="45" y="134"/>
                    </a:cubicBezTo>
                    <a:close/>
                  </a:path>
                </a:pathLst>
              </a:custGeom>
              <a:grpFill/>
              <a:ln>
                <a:noFill/>
              </a:ln>
            </p:spPr>
            <p:txBody>
              <a:bodyPr vert="horz" wrap="square" lIns="68580" tIns="34290" rIns="68580" bIns="34290" numCol="1" anchor="t" anchorCtr="0" compatLnSpc="1">
                <a:prstTxWarp prst="textNoShape">
                  <a:avLst/>
                </a:prstTxWarp>
              </a:bodyPr>
              <a:lstStyle/>
              <a:p>
                <a:pPr defTabSz="457189">
                  <a:defRPr/>
                </a:pPr>
                <a:endParaRPr lang="en-GB" sz="1350">
                  <a:solidFill>
                    <a:prstClr val="black"/>
                  </a:solidFill>
                  <a:latin typeface="Verdana"/>
                </a:endParaRPr>
              </a:p>
            </p:txBody>
          </p:sp>
          <p:sp>
            <p:nvSpPr>
              <p:cNvPr id="25" name="Freeform 275">
                <a:extLst>
                  <a:ext uri="{FF2B5EF4-FFF2-40B4-BE49-F238E27FC236}">
                    <a16:creationId xmlns:a16="http://schemas.microsoft.com/office/drawing/2014/main" id="{EC4583C3-443A-7A24-DCF2-B563675DB446}"/>
                  </a:ext>
                </a:extLst>
              </p:cNvPr>
              <p:cNvSpPr>
                <a:spLocks noEditPoints="1"/>
              </p:cNvSpPr>
              <p:nvPr/>
            </p:nvSpPr>
            <p:spPr bwMode="auto">
              <a:xfrm>
                <a:off x="895350" y="1401763"/>
                <a:ext cx="153988" cy="152400"/>
              </a:xfrm>
              <a:custGeom>
                <a:avLst/>
                <a:gdLst>
                  <a:gd name="T0" fmla="*/ 92 w 98"/>
                  <a:gd name="T1" fmla="*/ 73 h 97"/>
                  <a:gd name="T2" fmla="*/ 37 w 98"/>
                  <a:gd name="T3" fmla="*/ 18 h 97"/>
                  <a:gd name="T4" fmla="*/ 24 w 98"/>
                  <a:gd name="T5" fmla="*/ 14 h 97"/>
                  <a:gd name="T6" fmla="*/ 24 w 98"/>
                  <a:gd name="T7" fmla="*/ 14 h 97"/>
                  <a:gd name="T8" fmla="*/ 10 w 98"/>
                  <a:gd name="T9" fmla="*/ 0 h 97"/>
                  <a:gd name="T10" fmla="*/ 5 w 98"/>
                  <a:gd name="T11" fmla="*/ 5 h 97"/>
                  <a:gd name="T12" fmla="*/ 0 w 98"/>
                  <a:gd name="T13" fmla="*/ 10 h 97"/>
                  <a:gd name="T14" fmla="*/ 15 w 98"/>
                  <a:gd name="T15" fmla="*/ 24 h 97"/>
                  <a:gd name="T16" fmla="*/ 15 w 98"/>
                  <a:gd name="T17" fmla="*/ 24 h 97"/>
                  <a:gd name="T18" fmla="*/ 18 w 98"/>
                  <a:gd name="T19" fmla="*/ 37 h 97"/>
                  <a:gd name="T20" fmla="*/ 73 w 98"/>
                  <a:gd name="T21" fmla="*/ 92 h 97"/>
                  <a:gd name="T22" fmla="*/ 92 w 98"/>
                  <a:gd name="T23" fmla="*/ 92 h 97"/>
                  <a:gd name="T24" fmla="*/ 92 w 98"/>
                  <a:gd name="T25" fmla="*/ 92 h 97"/>
                  <a:gd name="T26" fmla="*/ 92 w 98"/>
                  <a:gd name="T27" fmla="*/ 73 h 97"/>
                  <a:gd name="T28" fmla="*/ 17 w 98"/>
                  <a:gd name="T29" fmla="*/ 20 h 97"/>
                  <a:gd name="T30" fmla="*/ 18 w 98"/>
                  <a:gd name="T31" fmla="*/ 18 h 97"/>
                  <a:gd name="T32" fmla="*/ 20 w 98"/>
                  <a:gd name="T33" fmla="*/ 16 h 97"/>
                  <a:gd name="T34" fmla="*/ 18 w 98"/>
                  <a:gd name="T35" fmla="*/ 18 h 97"/>
                  <a:gd name="T36" fmla="*/ 17 w 98"/>
                  <a:gd name="T37" fmla="*/ 20 h 97"/>
                  <a:gd name="T38" fmla="*/ 16 w 98"/>
                  <a:gd name="T39" fmla="*/ 21 h 97"/>
                  <a:gd name="T40" fmla="*/ 16 w 98"/>
                  <a:gd name="T41" fmla="*/ 20 h 97"/>
                  <a:gd name="T42" fmla="*/ 16 w 98"/>
                  <a:gd name="T43" fmla="*/ 21 h 97"/>
                  <a:gd name="T44" fmla="*/ 22 w 98"/>
                  <a:gd name="T45" fmla="*/ 15 h 97"/>
                  <a:gd name="T46" fmla="*/ 21 w 98"/>
                  <a:gd name="T47" fmla="*/ 16 h 97"/>
                  <a:gd name="T48" fmla="*/ 22 w 98"/>
                  <a:gd name="T49" fmla="*/ 1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97">
                    <a:moveTo>
                      <a:pt x="92" y="73"/>
                    </a:moveTo>
                    <a:cubicBezTo>
                      <a:pt x="37" y="18"/>
                      <a:pt x="37" y="18"/>
                      <a:pt x="37" y="18"/>
                    </a:cubicBezTo>
                    <a:cubicBezTo>
                      <a:pt x="34" y="14"/>
                      <a:pt x="29" y="13"/>
                      <a:pt x="24" y="14"/>
                    </a:cubicBezTo>
                    <a:cubicBezTo>
                      <a:pt x="24" y="14"/>
                      <a:pt x="24" y="14"/>
                      <a:pt x="24" y="14"/>
                    </a:cubicBezTo>
                    <a:cubicBezTo>
                      <a:pt x="10" y="0"/>
                      <a:pt x="10" y="0"/>
                      <a:pt x="10" y="0"/>
                    </a:cubicBezTo>
                    <a:cubicBezTo>
                      <a:pt x="9" y="2"/>
                      <a:pt x="7" y="3"/>
                      <a:pt x="5" y="5"/>
                    </a:cubicBezTo>
                    <a:cubicBezTo>
                      <a:pt x="4" y="7"/>
                      <a:pt x="2" y="8"/>
                      <a:pt x="0" y="10"/>
                    </a:cubicBezTo>
                    <a:cubicBezTo>
                      <a:pt x="15" y="24"/>
                      <a:pt x="15" y="24"/>
                      <a:pt x="15" y="24"/>
                    </a:cubicBezTo>
                    <a:cubicBezTo>
                      <a:pt x="15" y="24"/>
                      <a:pt x="15" y="24"/>
                      <a:pt x="15" y="24"/>
                    </a:cubicBezTo>
                    <a:cubicBezTo>
                      <a:pt x="14" y="28"/>
                      <a:pt x="15" y="33"/>
                      <a:pt x="18" y="37"/>
                    </a:cubicBezTo>
                    <a:cubicBezTo>
                      <a:pt x="73" y="92"/>
                      <a:pt x="73" y="92"/>
                      <a:pt x="73" y="92"/>
                    </a:cubicBezTo>
                    <a:cubicBezTo>
                      <a:pt x="78" y="97"/>
                      <a:pt x="87" y="97"/>
                      <a:pt x="92" y="92"/>
                    </a:cubicBezTo>
                    <a:cubicBezTo>
                      <a:pt x="92" y="92"/>
                      <a:pt x="92" y="92"/>
                      <a:pt x="92" y="92"/>
                    </a:cubicBezTo>
                    <a:cubicBezTo>
                      <a:pt x="98" y="87"/>
                      <a:pt x="98" y="78"/>
                      <a:pt x="92" y="73"/>
                    </a:cubicBezTo>
                    <a:close/>
                    <a:moveTo>
                      <a:pt x="17" y="20"/>
                    </a:moveTo>
                    <a:cubicBezTo>
                      <a:pt x="17" y="19"/>
                      <a:pt x="18" y="18"/>
                      <a:pt x="18" y="18"/>
                    </a:cubicBezTo>
                    <a:cubicBezTo>
                      <a:pt x="19" y="17"/>
                      <a:pt x="19" y="17"/>
                      <a:pt x="20" y="16"/>
                    </a:cubicBezTo>
                    <a:cubicBezTo>
                      <a:pt x="19" y="17"/>
                      <a:pt x="19" y="17"/>
                      <a:pt x="18" y="18"/>
                    </a:cubicBezTo>
                    <a:cubicBezTo>
                      <a:pt x="18" y="18"/>
                      <a:pt x="17" y="19"/>
                      <a:pt x="17" y="20"/>
                    </a:cubicBezTo>
                    <a:close/>
                    <a:moveTo>
                      <a:pt x="16" y="21"/>
                    </a:moveTo>
                    <a:cubicBezTo>
                      <a:pt x="16" y="21"/>
                      <a:pt x="16" y="21"/>
                      <a:pt x="16" y="20"/>
                    </a:cubicBezTo>
                    <a:cubicBezTo>
                      <a:pt x="16" y="21"/>
                      <a:pt x="16" y="21"/>
                      <a:pt x="16" y="21"/>
                    </a:cubicBezTo>
                    <a:close/>
                    <a:moveTo>
                      <a:pt x="22" y="15"/>
                    </a:moveTo>
                    <a:cubicBezTo>
                      <a:pt x="21" y="15"/>
                      <a:pt x="21" y="16"/>
                      <a:pt x="21" y="16"/>
                    </a:cubicBezTo>
                    <a:cubicBezTo>
                      <a:pt x="21" y="16"/>
                      <a:pt x="21" y="15"/>
                      <a:pt x="22" y="15"/>
                    </a:cubicBezTo>
                    <a:close/>
                  </a:path>
                </a:pathLst>
              </a:custGeom>
              <a:grpFill/>
              <a:ln>
                <a:noFill/>
              </a:ln>
            </p:spPr>
            <p:txBody>
              <a:bodyPr vert="horz" wrap="square" lIns="68580" tIns="34290" rIns="68580" bIns="34290" numCol="1" anchor="t" anchorCtr="0" compatLnSpc="1">
                <a:prstTxWarp prst="textNoShape">
                  <a:avLst/>
                </a:prstTxWarp>
              </a:bodyPr>
              <a:lstStyle/>
              <a:p>
                <a:pPr defTabSz="457189">
                  <a:defRPr/>
                </a:pPr>
                <a:endParaRPr lang="en-GB" sz="1350">
                  <a:solidFill>
                    <a:prstClr val="black"/>
                  </a:solidFill>
                  <a:latin typeface="Verdana"/>
                </a:endParaRPr>
              </a:p>
            </p:txBody>
          </p:sp>
        </p:grpSp>
      </p:grpSp>
      <p:grpSp>
        <p:nvGrpSpPr>
          <p:cNvPr id="26" name="Group 7">
            <a:extLst>
              <a:ext uri="{FF2B5EF4-FFF2-40B4-BE49-F238E27FC236}">
                <a16:creationId xmlns:a16="http://schemas.microsoft.com/office/drawing/2014/main" id="{9465E858-9421-A3C4-70D7-B6E84BD7782E}"/>
              </a:ext>
            </a:extLst>
          </p:cNvPr>
          <p:cNvGrpSpPr/>
          <p:nvPr/>
        </p:nvGrpSpPr>
        <p:grpSpPr>
          <a:xfrm>
            <a:off x="6959110" y="1366355"/>
            <a:ext cx="2118525" cy="2077978"/>
            <a:chOff x="7025475" y="1366355"/>
            <a:chExt cx="2118525" cy="2077978"/>
          </a:xfrm>
        </p:grpSpPr>
        <p:sp>
          <p:nvSpPr>
            <p:cNvPr id="27" name="TextBox 24">
              <a:extLst>
                <a:ext uri="{FF2B5EF4-FFF2-40B4-BE49-F238E27FC236}">
                  <a16:creationId xmlns:a16="http://schemas.microsoft.com/office/drawing/2014/main" id="{894CB6E3-01D6-1D72-7E22-D3559D7B1F0D}"/>
                </a:ext>
              </a:extLst>
            </p:cNvPr>
            <p:cNvSpPr txBox="1"/>
            <p:nvPr/>
          </p:nvSpPr>
          <p:spPr>
            <a:xfrm>
              <a:off x="7025475" y="2244004"/>
              <a:ext cx="2118525" cy="1200329"/>
            </a:xfrm>
            <a:prstGeom prst="rect">
              <a:avLst/>
            </a:prstGeom>
            <a:noFill/>
          </p:spPr>
          <p:txBody>
            <a:bodyPr wrap="square">
              <a:spAutoFit/>
            </a:bodyPr>
            <a:lstStyle/>
            <a:p>
              <a:pPr algn="ctr" defTabSz="685800">
                <a:defRPr/>
              </a:pPr>
              <a:r>
                <a:rPr lang="en-GB" sz="1200" b="1">
                  <a:solidFill>
                    <a:srgbClr val="23004C"/>
                  </a:solidFill>
                  <a:latin typeface="Verdana"/>
                </a:rPr>
                <a:t>&lt; 5 % der </a:t>
              </a:r>
              <a:r>
                <a:rPr lang="en-GB" sz="1200" b="1" err="1">
                  <a:solidFill>
                    <a:srgbClr val="23004C"/>
                  </a:solidFill>
                  <a:latin typeface="Verdana"/>
                </a:rPr>
                <a:t>Allgemeinbevölkerung</a:t>
              </a:r>
              <a:r>
                <a:rPr lang="en-GB" sz="1200" b="1">
                  <a:solidFill>
                    <a:srgbClr val="23004C"/>
                  </a:solidFill>
                  <a:latin typeface="Verdana"/>
                </a:rPr>
                <a:t> </a:t>
              </a:r>
              <a:r>
                <a:rPr lang="de-DE" sz="1200">
                  <a:solidFill>
                    <a:srgbClr val="23004C"/>
                  </a:solidFill>
                  <a:latin typeface="Verdana"/>
                </a:rPr>
                <a:t>mit Hochrisiko-</a:t>
              </a:r>
              <a:r>
                <a:rPr lang="de-DE" sz="1200" err="1">
                  <a:solidFill>
                    <a:srgbClr val="23004C"/>
                  </a:solidFill>
                  <a:latin typeface="Verdana"/>
                </a:rPr>
                <a:t>Haplotypen</a:t>
              </a:r>
              <a:r>
                <a:rPr lang="de-DE" sz="1200">
                  <a:solidFill>
                    <a:srgbClr val="23004C"/>
                  </a:solidFill>
                  <a:latin typeface="Verdana"/>
                </a:rPr>
                <a:t> (vorhanden bei 90-95 % der PwT1D) entwickeln einen T1D</a:t>
              </a:r>
              <a:r>
                <a:rPr lang="en-GB" sz="1200" baseline="30000">
                  <a:solidFill>
                    <a:srgbClr val="23004C"/>
                  </a:solidFill>
                  <a:latin typeface="Verdana"/>
                </a:rPr>
                <a:t>1</a:t>
              </a:r>
              <a:endParaRPr lang="en-GB" sz="1200" b="1" baseline="30000">
                <a:solidFill>
                  <a:srgbClr val="23004C"/>
                </a:solidFill>
                <a:latin typeface="Verdana"/>
              </a:endParaRPr>
            </a:p>
          </p:txBody>
        </p:sp>
        <p:sp>
          <p:nvSpPr>
            <p:cNvPr id="28" name="Oval 25">
              <a:extLst>
                <a:ext uri="{FF2B5EF4-FFF2-40B4-BE49-F238E27FC236}">
                  <a16:creationId xmlns:a16="http://schemas.microsoft.com/office/drawing/2014/main" id="{D8C01EB2-CC65-57D1-8D30-EE6B9DA97D54}"/>
                </a:ext>
              </a:extLst>
            </p:cNvPr>
            <p:cNvSpPr/>
            <p:nvPr/>
          </p:nvSpPr>
          <p:spPr>
            <a:xfrm>
              <a:off x="7730324" y="1366355"/>
              <a:ext cx="708825" cy="70882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GB">
                <a:solidFill>
                  <a:prstClr val="white"/>
                </a:solidFill>
                <a:latin typeface="Verdana"/>
              </a:endParaRPr>
            </a:p>
          </p:txBody>
        </p:sp>
        <p:grpSp>
          <p:nvGrpSpPr>
            <p:cNvPr id="29" name="Group 44">
              <a:extLst>
                <a:ext uri="{FF2B5EF4-FFF2-40B4-BE49-F238E27FC236}">
                  <a16:creationId xmlns:a16="http://schemas.microsoft.com/office/drawing/2014/main" id="{BF3DF200-EBCA-78E4-6096-991E084F04E9}"/>
                </a:ext>
              </a:extLst>
            </p:cNvPr>
            <p:cNvGrpSpPr/>
            <p:nvPr/>
          </p:nvGrpSpPr>
          <p:grpSpPr>
            <a:xfrm>
              <a:off x="7836890" y="1514414"/>
              <a:ext cx="486262" cy="388171"/>
              <a:chOff x="6947031" y="1914820"/>
              <a:chExt cx="629919" cy="502849"/>
            </a:xfrm>
          </p:grpSpPr>
          <p:sp>
            <p:nvSpPr>
              <p:cNvPr id="30" name="Freeform: Shape 45">
                <a:extLst>
                  <a:ext uri="{FF2B5EF4-FFF2-40B4-BE49-F238E27FC236}">
                    <a16:creationId xmlns:a16="http://schemas.microsoft.com/office/drawing/2014/main" id="{D4631DED-BD09-E579-35A1-DE91CB219013}"/>
                  </a:ext>
                </a:extLst>
              </p:cNvPr>
              <p:cNvSpPr/>
              <p:nvPr/>
            </p:nvSpPr>
            <p:spPr>
              <a:xfrm>
                <a:off x="7182090" y="2000619"/>
                <a:ext cx="184632" cy="282378"/>
              </a:xfrm>
              <a:custGeom>
                <a:avLst/>
                <a:gdLst>
                  <a:gd name="connsiteX0" fmla="*/ 110353 w 131586"/>
                  <a:gd name="connsiteY0" fmla="*/ 204347 h 201250"/>
                  <a:gd name="connsiteX1" fmla="*/ 108031 w 131586"/>
                  <a:gd name="connsiteY1" fmla="*/ 202025 h 201250"/>
                  <a:gd name="connsiteX2" fmla="*/ 118868 w 131586"/>
                  <a:gd name="connsiteY2" fmla="*/ 198154 h 201250"/>
                  <a:gd name="connsiteX3" fmla="*/ 132027 w 131586"/>
                  <a:gd name="connsiteY3" fmla="*/ 191188 h 201250"/>
                  <a:gd name="connsiteX4" fmla="*/ 128930 w 131586"/>
                  <a:gd name="connsiteY4" fmla="*/ 179577 h 201250"/>
                  <a:gd name="connsiteX5" fmla="*/ 49204 w 131586"/>
                  <a:gd name="connsiteY5" fmla="*/ 140101 h 201250"/>
                  <a:gd name="connsiteX6" fmla="*/ 29853 w 131586"/>
                  <a:gd name="connsiteY6" fmla="*/ 132361 h 201250"/>
                  <a:gd name="connsiteX7" fmla="*/ 22887 w 131586"/>
                  <a:gd name="connsiteY7" fmla="*/ 113784 h 201250"/>
                  <a:gd name="connsiteX8" fmla="*/ 43012 w 131586"/>
                  <a:gd name="connsiteY8" fmla="*/ 57279 h 201250"/>
                  <a:gd name="connsiteX9" fmla="*/ 49204 w 131586"/>
                  <a:gd name="connsiteY9" fmla="*/ 26317 h 201250"/>
                  <a:gd name="connsiteX10" fmla="*/ 49978 w 131586"/>
                  <a:gd name="connsiteY10" fmla="*/ 0 h 201250"/>
                  <a:gd name="connsiteX11" fmla="*/ 22887 w 131586"/>
                  <a:gd name="connsiteY11" fmla="*/ 17029 h 201250"/>
                  <a:gd name="connsiteX12" fmla="*/ 18243 w 131586"/>
                  <a:gd name="connsiteY12" fmla="*/ 23995 h 201250"/>
                  <a:gd name="connsiteX13" fmla="*/ 16694 w 131586"/>
                  <a:gd name="connsiteY13" fmla="*/ 27865 h 201250"/>
                  <a:gd name="connsiteX14" fmla="*/ 440 w 131586"/>
                  <a:gd name="connsiteY14" fmla="*/ 157904 h 201250"/>
                  <a:gd name="connsiteX15" fmla="*/ 33723 w 131586"/>
                  <a:gd name="connsiteY15" fmla="*/ 198154 h 201250"/>
                  <a:gd name="connsiteX16" fmla="*/ 43786 w 131586"/>
                  <a:gd name="connsiteY16" fmla="*/ 202025 h 201250"/>
                  <a:gd name="connsiteX17" fmla="*/ 40690 w 131586"/>
                  <a:gd name="connsiteY17" fmla="*/ 205121 h 201250"/>
                  <a:gd name="connsiteX18" fmla="*/ 110353 w 131586"/>
                  <a:gd name="connsiteY18" fmla="*/ 205121 h 20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1586" h="201250">
                    <a:moveTo>
                      <a:pt x="110353" y="204347"/>
                    </a:moveTo>
                    <a:lnTo>
                      <a:pt x="108031" y="202025"/>
                    </a:lnTo>
                    <a:lnTo>
                      <a:pt x="118868" y="198154"/>
                    </a:lnTo>
                    <a:cubicBezTo>
                      <a:pt x="121964" y="197380"/>
                      <a:pt x="126608" y="195058"/>
                      <a:pt x="132027" y="191188"/>
                    </a:cubicBezTo>
                    <a:cubicBezTo>
                      <a:pt x="131253" y="186544"/>
                      <a:pt x="130478" y="182674"/>
                      <a:pt x="128930" y="179577"/>
                    </a:cubicBezTo>
                    <a:cubicBezTo>
                      <a:pt x="121190" y="159452"/>
                      <a:pt x="87132" y="144746"/>
                      <a:pt x="49204" y="140101"/>
                    </a:cubicBezTo>
                    <a:cubicBezTo>
                      <a:pt x="46108" y="139327"/>
                      <a:pt x="35272" y="137779"/>
                      <a:pt x="29853" y="132361"/>
                    </a:cubicBezTo>
                    <a:cubicBezTo>
                      <a:pt x="28305" y="128491"/>
                      <a:pt x="24435" y="117654"/>
                      <a:pt x="22887" y="113784"/>
                    </a:cubicBezTo>
                    <a:cubicBezTo>
                      <a:pt x="32175" y="99851"/>
                      <a:pt x="39142" y="80500"/>
                      <a:pt x="43012" y="57279"/>
                    </a:cubicBezTo>
                    <a:cubicBezTo>
                      <a:pt x="43012" y="56505"/>
                      <a:pt x="58493" y="26317"/>
                      <a:pt x="49204" y="26317"/>
                    </a:cubicBezTo>
                    <a:cubicBezTo>
                      <a:pt x="50752" y="23221"/>
                      <a:pt x="51526" y="11611"/>
                      <a:pt x="49978" y="0"/>
                    </a:cubicBezTo>
                    <a:cubicBezTo>
                      <a:pt x="39142" y="3096"/>
                      <a:pt x="29853" y="8514"/>
                      <a:pt x="22887" y="17029"/>
                    </a:cubicBezTo>
                    <a:cubicBezTo>
                      <a:pt x="20565" y="18577"/>
                      <a:pt x="19791" y="21673"/>
                      <a:pt x="18243" y="23995"/>
                    </a:cubicBezTo>
                    <a:cubicBezTo>
                      <a:pt x="17469" y="25543"/>
                      <a:pt x="16694" y="26317"/>
                      <a:pt x="16694" y="27865"/>
                    </a:cubicBezTo>
                    <a:cubicBezTo>
                      <a:pt x="-4205" y="69664"/>
                      <a:pt x="440" y="157130"/>
                      <a:pt x="440" y="157904"/>
                    </a:cubicBezTo>
                    <a:cubicBezTo>
                      <a:pt x="4310" y="185770"/>
                      <a:pt x="26757" y="195832"/>
                      <a:pt x="33723" y="198154"/>
                    </a:cubicBezTo>
                    <a:lnTo>
                      <a:pt x="43786" y="202025"/>
                    </a:lnTo>
                    <a:lnTo>
                      <a:pt x="40690" y="205121"/>
                    </a:lnTo>
                    <a:lnTo>
                      <a:pt x="110353" y="205121"/>
                    </a:lnTo>
                    <a:close/>
                  </a:path>
                </a:pathLst>
              </a:custGeom>
              <a:solidFill>
                <a:schemeClr val="bg1"/>
              </a:solidFill>
              <a:ln w="7734" cap="flat">
                <a:noFill/>
                <a:prstDash val="solid"/>
                <a:miter/>
              </a:ln>
            </p:spPr>
            <p:txBody>
              <a:bodyPr rtlCol="0" anchor="ctr"/>
              <a:lstStyle/>
              <a:p>
                <a:pPr defTabSz="685800">
                  <a:defRPr/>
                </a:pPr>
                <a:endParaRPr lang="en-GB">
                  <a:solidFill>
                    <a:prstClr val="black"/>
                  </a:solidFill>
                  <a:latin typeface="Verdana"/>
                </a:endParaRPr>
              </a:p>
            </p:txBody>
          </p:sp>
          <p:sp>
            <p:nvSpPr>
              <p:cNvPr id="31" name="Freeform: Shape 46">
                <a:extLst>
                  <a:ext uri="{FF2B5EF4-FFF2-40B4-BE49-F238E27FC236}">
                    <a16:creationId xmlns:a16="http://schemas.microsoft.com/office/drawing/2014/main" id="{962921C8-FDD7-2748-7ED5-57E67B93D5AC}"/>
                  </a:ext>
                </a:extLst>
              </p:cNvPr>
              <p:cNvSpPr/>
              <p:nvPr/>
            </p:nvSpPr>
            <p:spPr>
              <a:xfrm>
                <a:off x="6947031" y="1914820"/>
                <a:ext cx="293238" cy="369263"/>
              </a:xfrm>
              <a:custGeom>
                <a:avLst/>
                <a:gdLst>
                  <a:gd name="connsiteX0" fmla="*/ 154808 w 208990"/>
                  <a:gd name="connsiteY0" fmla="*/ 219828 h 263173"/>
                  <a:gd name="connsiteX1" fmla="*/ 172611 w 208990"/>
                  <a:gd name="connsiteY1" fmla="*/ 82048 h 263173"/>
                  <a:gd name="connsiteX2" fmla="*/ 174159 w 208990"/>
                  <a:gd name="connsiteY2" fmla="*/ 78952 h 263173"/>
                  <a:gd name="connsiteX3" fmla="*/ 181900 w 208990"/>
                  <a:gd name="connsiteY3" fmla="*/ 68116 h 263173"/>
                  <a:gd name="connsiteX4" fmla="*/ 215957 w 208990"/>
                  <a:gd name="connsiteY4" fmla="*/ 47216 h 263173"/>
                  <a:gd name="connsiteX5" fmla="*/ 206669 w 208990"/>
                  <a:gd name="connsiteY5" fmla="*/ 29414 h 263173"/>
                  <a:gd name="connsiteX6" fmla="*/ 191962 w 208990"/>
                  <a:gd name="connsiteY6" fmla="*/ 18577 h 263173"/>
                  <a:gd name="connsiteX7" fmla="*/ 195832 w 208990"/>
                  <a:gd name="connsiteY7" fmla="*/ 18577 h 263173"/>
                  <a:gd name="connsiteX8" fmla="*/ 151712 w 208990"/>
                  <a:gd name="connsiteY8" fmla="*/ 7740 h 263173"/>
                  <a:gd name="connsiteX9" fmla="*/ 153260 w 208990"/>
                  <a:gd name="connsiteY9" fmla="*/ 3870 h 263173"/>
                  <a:gd name="connsiteX10" fmla="*/ 140101 w 208990"/>
                  <a:gd name="connsiteY10" fmla="*/ 6966 h 263173"/>
                  <a:gd name="connsiteX11" fmla="*/ 140876 w 208990"/>
                  <a:gd name="connsiteY11" fmla="*/ 0 h 263173"/>
                  <a:gd name="connsiteX12" fmla="*/ 133909 w 208990"/>
                  <a:gd name="connsiteY12" fmla="*/ 10837 h 263173"/>
                  <a:gd name="connsiteX13" fmla="*/ 95207 w 208990"/>
                  <a:gd name="connsiteY13" fmla="*/ 29414 h 263173"/>
                  <a:gd name="connsiteX14" fmla="*/ 83596 w 208990"/>
                  <a:gd name="connsiteY14" fmla="*/ 86693 h 263173"/>
                  <a:gd name="connsiteX15" fmla="*/ 89789 w 208990"/>
                  <a:gd name="connsiteY15" fmla="*/ 117654 h 263173"/>
                  <a:gd name="connsiteX16" fmla="*/ 95981 w 208990"/>
                  <a:gd name="connsiteY16" fmla="*/ 137779 h 263173"/>
                  <a:gd name="connsiteX17" fmla="*/ 109914 w 208990"/>
                  <a:gd name="connsiteY17" fmla="*/ 173385 h 263173"/>
                  <a:gd name="connsiteX18" fmla="*/ 103722 w 208990"/>
                  <a:gd name="connsiteY18" fmla="*/ 192736 h 263173"/>
                  <a:gd name="connsiteX19" fmla="*/ 103722 w 208990"/>
                  <a:gd name="connsiteY19" fmla="*/ 191962 h 263173"/>
                  <a:gd name="connsiteX20" fmla="*/ 84371 w 208990"/>
                  <a:gd name="connsiteY20" fmla="*/ 198928 h 263173"/>
                  <a:gd name="connsiteX21" fmla="*/ 3870 w 208990"/>
                  <a:gd name="connsiteY21" fmla="*/ 239179 h 263173"/>
                  <a:gd name="connsiteX22" fmla="*/ 0 w 208990"/>
                  <a:gd name="connsiteY22" fmla="*/ 263948 h 263173"/>
                  <a:gd name="connsiteX23" fmla="*/ 184222 w 208990"/>
                  <a:gd name="connsiteY23" fmla="*/ 263948 h 263173"/>
                  <a:gd name="connsiteX24" fmla="*/ 154808 w 208990"/>
                  <a:gd name="connsiteY24" fmla="*/ 219828 h 263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8990" h="263173">
                    <a:moveTo>
                      <a:pt x="154808" y="219828"/>
                    </a:moveTo>
                    <a:cubicBezTo>
                      <a:pt x="154808" y="215183"/>
                      <a:pt x="150164" y="127717"/>
                      <a:pt x="172611" y="82048"/>
                    </a:cubicBezTo>
                    <a:lnTo>
                      <a:pt x="174159" y="78952"/>
                    </a:lnTo>
                    <a:cubicBezTo>
                      <a:pt x="176481" y="75082"/>
                      <a:pt x="178029" y="71212"/>
                      <a:pt x="181900" y="68116"/>
                    </a:cubicBezTo>
                    <a:cubicBezTo>
                      <a:pt x="190414" y="58053"/>
                      <a:pt x="202025" y="51087"/>
                      <a:pt x="215957" y="47216"/>
                    </a:cubicBezTo>
                    <a:cubicBezTo>
                      <a:pt x="213635" y="40250"/>
                      <a:pt x="211313" y="34058"/>
                      <a:pt x="206669" y="29414"/>
                    </a:cubicBezTo>
                    <a:cubicBezTo>
                      <a:pt x="202799" y="25543"/>
                      <a:pt x="198154" y="22447"/>
                      <a:pt x="191962" y="18577"/>
                    </a:cubicBezTo>
                    <a:cubicBezTo>
                      <a:pt x="193510" y="18577"/>
                      <a:pt x="194284" y="18577"/>
                      <a:pt x="195832" y="18577"/>
                    </a:cubicBezTo>
                    <a:cubicBezTo>
                      <a:pt x="177255" y="5418"/>
                      <a:pt x="157904" y="6966"/>
                      <a:pt x="151712" y="7740"/>
                    </a:cubicBezTo>
                    <a:cubicBezTo>
                      <a:pt x="150938" y="6192"/>
                      <a:pt x="151712" y="4644"/>
                      <a:pt x="153260" y="3870"/>
                    </a:cubicBezTo>
                    <a:cubicBezTo>
                      <a:pt x="149390" y="3096"/>
                      <a:pt x="143972" y="3870"/>
                      <a:pt x="140101" y="6966"/>
                    </a:cubicBezTo>
                    <a:cubicBezTo>
                      <a:pt x="138553" y="6192"/>
                      <a:pt x="139327" y="774"/>
                      <a:pt x="140876" y="0"/>
                    </a:cubicBezTo>
                    <a:cubicBezTo>
                      <a:pt x="136231" y="774"/>
                      <a:pt x="133135" y="6192"/>
                      <a:pt x="133909" y="10837"/>
                    </a:cubicBezTo>
                    <a:cubicBezTo>
                      <a:pt x="116880" y="13159"/>
                      <a:pt x="103722" y="20899"/>
                      <a:pt x="95207" y="29414"/>
                    </a:cubicBezTo>
                    <a:cubicBezTo>
                      <a:pt x="79726" y="44894"/>
                      <a:pt x="81274" y="80500"/>
                      <a:pt x="83596" y="86693"/>
                    </a:cubicBezTo>
                    <a:cubicBezTo>
                      <a:pt x="75856" y="86693"/>
                      <a:pt x="89015" y="117654"/>
                      <a:pt x="89789" y="117654"/>
                    </a:cubicBezTo>
                    <a:cubicBezTo>
                      <a:pt x="90563" y="123847"/>
                      <a:pt x="95981" y="137005"/>
                      <a:pt x="95981" y="137779"/>
                    </a:cubicBezTo>
                    <a:cubicBezTo>
                      <a:pt x="99851" y="152486"/>
                      <a:pt x="104495" y="164097"/>
                      <a:pt x="109914" y="173385"/>
                    </a:cubicBezTo>
                    <a:cubicBezTo>
                      <a:pt x="107592" y="185770"/>
                      <a:pt x="103722" y="192736"/>
                      <a:pt x="103722" y="192736"/>
                    </a:cubicBezTo>
                    <a:cubicBezTo>
                      <a:pt x="103722" y="191962"/>
                      <a:pt x="103722" y="191962"/>
                      <a:pt x="103722" y="191962"/>
                    </a:cubicBezTo>
                    <a:cubicBezTo>
                      <a:pt x="97529" y="197380"/>
                      <a:pt x="86693" y="198928"/>
                      <a:pt x="84371" y="198928"/>
                    </a:cubicBezTo>
                    <a:cubicBezTo>
                      <a:pt x="45668" y="204347"/>
                      <a:pt x="11611" y="219054"/>
                      <a:pt x="3870" y="239179"/>
                    </a:cubicBezTo>
                    <a:cubicBezTo>
                      <a:pt x="1548" y="245371"/>
                      <a:pt x="0" y="253885"/>
                      <a:pt x="0" y="263948"/>
                    </a:cubicBezTo>
                    <a:lnTo>
                      <a:pt x="184222" y="263948"/>
                    </a:lnTo>
                    <a:cubicBezTo>
                      <a:pt x="173385" y="258530"/>
                      <a:pt x="158678" y="245371"/>
                      <a:pt x="154808" y="219828"/>
                    </a:cubicBezTo>
                    <a:close/>
                  </a:path>
                </a:pathLst>
              </a:custGeom>
              <a:solidFill>
                <a:schemeClr val="bg1"/>
              </a:solidFill>
              <a:ln w="7734" cap="flat">
                <a:noFill/>
                <a:prstDash val="solid"/>
                <a:miter/>
              </a:ln>
            </p:spPr>
            <p:txBody>
              <a:bodyPr rtlCol="0" anchor="ctr"/>
              <a:lstStyle/>
              <a:p>
                <a:pPr defTabSz="685800">
                  <a:defRPr/>
                </a:pPr>
                <a:endParaRPr lang="en-GB">
                  <a:solidFill>
                    <a:prstClr val="black"/>
                  </a:solidFill>
                  <a:latin typeface="Verdana"/>
                </a:endParaRPr>
              </a:p>
            </p:txBody>
          </p:sp>
          <p:sp>
            <p:nvSpPr>
              <p:cNvPr id="32" name="Freeform: Shape 47">
                <a:extLst>
                  <a:ext uri="{FF2B5EF4-FFF2-40B4-BE49-F238E27FC236}">
                    <a16:creationId xmlns:a16="http://schemas.microsoft.com/office/drawing/2014/main" id="{32E8502C-E089-12A2-F633-4014B489C2B6}"/>
                  </a:ext>
                </a:extLst>
              </p:cNvPr>
              <p:cNvSpPr/>
              <p:nvPr/>
            </p:nvSpPr>
            <p:spPr>
              <a:xfrm>
                <a:off x="7271265" y="2000619"/>
                <a:ext cx="119467" cy="282378"/>
              </a:xfrm>
              <a:custGeom>
                <a:avLst/>
                <a:gdLst>
                  <a:gd name="connsiteX0" fmla="*/ 89371 w 85144"/>
                  <a:gd name="connsiteY0" fmla="*/ 157130 h 201250"/>
                  <a:gd name="connsiteX1" fmla="*/ 68472 w 85144"/>
                  <a:gd name="connsiteY1" fmla="*/ 19351 h 201250"/>
                  <a:gd name="connsiteX2" fmla="*/ 67698 w 85144"/>
                  <a:gd name="connsiteY2" fmla="*/ 19351 h 201250"/>
                  <a:gd name="connsiteX3" fmla="*/ 63054 w 85144"/>
                  <a:gd name="connsiteY3" fmla="*/ 13159 h 201250"/>
                  <a:gd name="connsiteX4" fmla="*/ 41381 w 85144"/>
                  <a:gd name="connsiteY4" fmla="*/ 0 h 201250"/>
                  <a:gd name="connsiteX5" fmla="*/ 34414 w 85144"/>
                  <a:gd name="connsiteY5" fmla="*/ 34058 h 201250"/>
                  <a:gd name="connsiteX6" fmla="*/ 26674 w 85144"/>
                  <a:gd name="connsiteY6" fmla="*/ 68116 h 201250"/>
                  <a:gd name="connsiteX7" fmla="*/ 35188 w 85144"/>
                  <a:gd name="connsiteY7" fmla="*/ 67342 h 201250"/>
                  <a:gd name="connsiteX8" fmla="*/ 44477 w 85144"/>
                  <a:gd name="connsiteY8" fmla="*/ 101399 h 201250"/>
                  <a:gd name="connsiteX9" fmla="*/ 66150 w 85144"/>
                  <a:gd name="connsiteY9" fmla="*/ 102173 h 201250"/>
                  <a:gd name="connsiteX10" fmla="*/ 71568 w 85144"/>
                  <a:gd name="connsiteY10" fmla="*/ 89789 h 201250"/>
                  <a:gd name="connsiteX11" fmla="*/ 70020 w 85144"/>
                  <a:gd name="connsiteY11" fmla="*/ 68116 h 201250"/>
                  <a:gd name="connsiteX12" fmla="*/ 71568 w 85144"/>
                  <a:gd name="connsiteY12" fmla="*/ 71986 h 201250"/>
                  <a:gd name="connsiteX13" fmla="*/ 81631 w 85144"/>
                  <a:gd name="connsiteY13" fmla="*/ 98303 h 201250"/>
                  <a:gd name="connsiteX14" fmla="*/ 76987 w 85144"/>
                  <a:gd name="connsiteY14" fmla="*/ 113010 h 201250"/>
                  <a:gd name="connsiteX15" fmla="*/ 76987 w 85144"/>
                  <a:gd name="connsiteY15" fmla="*/ 112236 h 201250"/>
                  <a:gd name="connsiteX16" fmla="*/ 63054 w 85144"/>
                  <a:gd name="connsiteY16" fmla="*/ 117654 h 201250"/>
                  <a:gd name="connsiteX17" fmla="*/ 3453 w 85144"/>
                  <a:gd name="connsiteY17" fmla="*/ 147842 h 201250"/>
                  <a:gd name="connsiteX18" fmla="*/ 1905 w 85144"/>
                  <a:gd name="connsiteY18" fmla="*/ 203573 h 201250"/>
                  <a:gd name="connsiteX19" fmla="*/ 3453 w 85144"/>
                  <a:gd name="connsiteY19" fmla="*/ 204347 h 201250"/>
                  <a:gd name="connsiteX20" fmla="*/ 47573 w 85144"/>
                  <a:gd name="connsiteY20" fmla="*/ 204347 h 201250"/>
                  <a:gd name="connsiteX21" fmla="*/ 45251 w 85144"/>
                  <a:gd name="connsiteY21" fmla="*/ 202025 h 201250"/>
                  <a:gd name="connsiteX22" fmla="*/ 56088 w 85144"/>
                  <a:gd name="connsiteY22" fmla="*/ 198154 h 201250"/>
                  <a:gd name="connsiteX23" fmla="*/ 89371 w 85144"/>
                  <a:gd name="connsiteY23" fmla="*/ 157130 h 20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5144" h="201250">
                    <a:moveTo>
                      <a:pt x="89371" y="157130"/>
                    </a:moveTo>
                    <a:cubicBezTo>
                      <a:pt x="89371" y="156356"/>
                      <a:pt x="95564" y="55731"/>
                      <a:pt x="68472" y="19351"/>
                    </a:cubicBezTo>
                    <a:lnTo>
                      <a:pt x="67698" y="19351"/>
                    </a:lnTo>
                    <a:lnTo>
                      <a:pt x="63054" y="13159"/>
                    </a:lnTo>
                    <a:cubicBezTo>
                      <a:pt x="57636" y="6966"/>
                      <a:pt x="49895" y="3096"/>
                      <a:pt x="41381" y="0"/>
                    </a:cubicBezTo>
                    <a:cubicBezTo>
                      <a:pt x="37511" y="10837"/>
                      <a:pt x="35962" y="22447"/>
                      <a:pt x="34414" y="34058"/>
                    </a:cubicBezTo>
                    <a:cubicBezTo>
                      <a:pt x="32866" y="45668"/>
                      <a:pt x="29770" y="56505"/>
                      <a:pt x="26674" y="68116"/>
                    </a:cubicBezTo>
                    <a:cubicBezTo>
                      <a:pt x="28222" y="68116"/>
                      <a:pt x="32092" y="68116"/>
                      <a:pt x="35188" y="67342"/>
                    </a:cubicBezTo>
                    <a:cubicBezTo>
                      <a:pt x="32866" y="78178"/>
                      <a:pt x="36737" y="92885"/>
                      <a:pt x="44477" y="101399"/>
                    </a:cubicBezTo>
                    <a:cubicBezTo>
                      <a:pt x="51443" y="109140"/>
                      <a:pt x="59184" y="104495"/>
                      <a:pt x="66150" y="102173"/>
                    </a:cubicBezTo>
                    <a:cubicBezTo>
                      <a:pt x="69246" y="100625"/>
                      <a:pt x="71568" y="94433"/>
                      <a:pt x="71568" y="89789"/>
                    </a:cubicBezTo>
                    <a:cubicBezTo>
                      <a:pt x="70794" y="82822"/>
                      <a:pt x="70794" y="75082"/>
                      <a:pt x="70020" y="68116"/>
                    </a:cubicBezTo>
                    <a:cubicBezTo>
                      <a:pt x="70794" y="70438"/>
                      <a:pt x="71568" y="71986"/>
                      <a:pt x="71568" y="71986"/>
                    </a:cubicBezTo>
                    <a:cubicBezTo>
                      <a:pt x="74664" y="82822"/>
                      <a:pt x="77761" y="91337"/>
                      <a:pt x="81631" y="98303"/>
                    </a:cubicBezTo>
                    <a:cubicBezTo>
                      <a:pt x="80083" y="107592"/>
                      <a:pt x="76987" y="113010"/>
                      <a:pt x="76987" y="113010"/>
                    </a:cubicBezTo>
                    <a:cubicBezTo>
                      <a:pt x="76987" y="112236"/>
                      <a:pt x="76987" y="112236"/>
                      <a:pt x="76987" y="112236"/>
                    </a:cubicBezTo>
                    <a:cubicBezTo>
                      <a:pt x="72342" y="116106"/>
                      <a:pt x="64602" y="117654"/>
                      <a:pt x="63054" y="117654"/>
                    </a:cubicBezTo>
                    <a:cubicBezTo>
                      <a:pt x="34414" y="121524"/>
                      <a:pt x="9645" y="132361"/>
                      <a:pt x="3453" y="147842"/>
                    </a:cubicBezTo>
                    <a:cubicBezTo>
                      <a:pt x="-2740" y="162549"/>
                      <a:pt x="1131" y="202799"/>
                      <a:pt x="1905" y="203573"/>
                    </a:cubicBezTo>
                    <a:cubicBezTo>
                      <a:pt x="1905" y="203573"/>
                      <a:pt x="2679" y="204347"/>
                      <a:pt x="3453" y="204347"/>
                    </a:cubicBezTo>
                    <a:cubicBezTo>
                      <a:pt x="20482" y="204347"/>
                      <a:pt x="35188" y="204347"/>
                      <a:pt x="47573" y="204347"/>
                    </a:cubicBezTo>
                    <a:lnTo>
                      <a:pt x="45251" y="202025"/>
                    </a:lnTo>
                    <a:lnTo>
                      <a:pt x="56088" y="198154"/>
                    </a:lnTo>
                    <a:cubicBezTo>
                      <a:pt x="64602" y="195058"/>
                      <a:pt x="85501" y="184996"/>
                      <a:pt x="89371" y="157130"/>
                    </a:cubicBezTo>
                    <a:close/>
                  </a:path>
                </a:pathLst>
              </a:custGeom>
              <a:solidFill>
                <a:schemeClr val="bg1"/>
              </a:solidFill>
              <a:ln w="7734" cap="flat">
                <a:noFill/>
                <a:prstDash val="solid"/>
                <a:miter/>
              </a:ln>
            </p:spPr>
            <p:txBody>
              <a:bodyPr rtlCol="0" anchor="ctr"/>
              <a:lstStyle/>
              <a:p>
                <a:pPr defTabSz="685800">
                  <a:defRPr/>
                </a:pPr>
                <a:endParaRPr lang="en-GB">
                  <a:solidFill>
                    <a:prstClr val="black"/>
                  </a:solidFill>
                  <a:latin typeface="Verdana"/>
                </a:endParaRPr>
              </a:p>
            </p:txBody>
          </p:sp>
          <p:sp>
            <p:nvSpPr>
              <p:cNvPr id="33" name="Freeform: Shape 48">
                <a:extLst>
                  <a:ext uri="{FF2B5EF4-FFF2-40B4-BE49-F238E27FC236}">
                    <a16:creationId xmlns:a16="http://schemas.microsoft.com/office/drawing/2014/main" id="{B65B783F-F13E-F5F5-8303-36A27B8FD573}"/>
                  </a:ext>
                </a:extLst>
              </p:cNvPr>
              <p:cNvSpPr/>
              <p:nvPr/>
            </p:nvSpPr>
            <p:spPr>
              <a:xfrm>
                <a:off x="7338015" y="1924839"/>
                <a:ext cx="238935" cy="358402"/>
              </a:xfrm>
              <a:custGeom>
                <a:avLst/>
                <a:gdLst>
                  <a:gd name="connsiteX0" fmla="*/ 171063 w 170288"/>
                  <a:gd name="connsiteY0" fmla="*/ 202624 h 255433"/>
                  <a:gd name="connsiteX1" fmla="*/ 112236 w 170288"/>
                  <a:gd name="connsiteY1" fmla="*/ 173211 h 255433"/>
                  <a:gd name="connsiteX2" fmla="*/ 98303 w 170288"/>
                  <a:gd name="connsiteY2" fmla="*/ 167019 h 255433"/>
                  <a:gd name="connsiteX3" fmla="*/ 93659 w 170288"/>
                  <a:gd name="connsiteY3" fmla="*/ 153860 h 255433"/>
                  <a:gd name="connsiteX4" fmla="*/ 105270 w 170288"/>
                  <a:gd name="connsiteY4" fmla="*/ 153086 h 255433"/>
                  <a:gd name="connsiteX5" fmla="*/ 123073 w 170288"/>
                  <a:gd name="connsiteY5" fmla="*/ 156182 h 255433"/>
                  <a:gd name="connsiteX6" fmla="*/ 122298 w 170288"/>
                  <a:gd name="connsiteY6" fmla="*/ 142249 h 255433"/>
                  <a:gd name="connsiteX7" fmla="*/ 143972 w 170288"/>
                  <a:gd name="connsiteY7" fmla="*/ 142249 h 255433"/>
                  <a:gd name="connsiteX8" fmla="*/ 132361 w 170288"/>
                  <a:gd name="connsiteY8" fmla="*/ 132961 h 255433"/>
                  <a:gd name="connsiteX9" fmla="*/ 146294 w 170288"/>
                  <a:gd name="connsiteY9" fmla="*/ 114384 h 255433"/>
                  <a:gd name="connsiteX10" fmla="*/ 133909 w 170288"/>
                  <a:gd name="connsiteY10" fmla="*/ 95807 h 255433"/>
                  <a:gd name="connsiteX11" fmla="*/ 97529 w 170288"/>
                  <a:gd name="connsiteY11" fmla="*/ 10662 h 255433"/>
                  <a:gd name="connsiteX12" fmla="*/ 68116 w 170288"/>
                  <a:gd name="connsiteY12" fmla="*/ 600 h 255433"/>
                  <a:gd name="connsiteX13" fmla="*/ 50313 w 170288"/>
                  <a:gd name="connsiteY13" fmla="*/ 2922 h 255433"/>
                  <a:gd name="connsiteX14" fmla="*/ 18577 w 170288"/>
                  <a:gd name="connsiteY14" fmla="*/ 16081 h 255433"/>
                  <a:gd name="connsiteX15" fmla="*/ 0 w 170288"/>
                  <a:gd name="connsiteY15" fmla="*/ 41624 h 255433"/>
                  <a:gd name="connsiteX16" fmla="*/ 25543 w 170288"/>
                  <a:gd name="connsiteY16" fmla="*/ 57105 h 255433"/>
                  <a:gd name="connsiteX17" fmla="*/ 29414 w 170288"/>
                  <a:gd name="connsiteY17" fmla="*/ 60975 h 255433"/>
                  <a:gd name="connsiteX18" fmla="*/ 30962 w 170288"/>
                  <a:gd name="connsiteY18" fmla="*/ 61749 h 255433"/>
                  <a:gd name="connsiteX19" fmla="*/ 57279 w 170288"/>
                  <a:gd name="connsiteY19" fmla="*/ 212687 h 255433"/>
                  <a:gd name="connsiteX20" fmla="*/ 27866 w 170288"/>
                  <a:gd name="connsiteY20" fmla="*/ 259129 h 255433"/>
                  <a:gd name="connsiteX21" fmla="*/ 80500 w 170288"/>
                  <a:gd name="connsiteY21" fmla="*/ 259129 h 255433"/>
                  <a:gd name="connsiteX22" fmla="*/ 140876 w 170288"/>
                  <a:gd name="connsiteY22" fmla="*/ 259129 h 255433"/>
                  <a:gd name="connsiteX23" fmla="*/ 174159 w 170288"/>
                  <a:gd name="connsiteY23" fmla="*/ 259129 h 255433"/>
                  <a:gd name="connsiteX24" fmla="*/ 175707 w 170288"/>
                  <a:gd name="connsiteY24" fmla="*/ 258355 h 255433"/>
                  <a:gd name="connsiteX25" fmla="*/ 171063 w 170288"/>
                  <a:gd name="connsiteY25" fmla="*/ 202624 h 25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0288" h="255433">
                    <a:moveTo>
                      <a:pt x="171063" y="202624"/>
                    </a:moveTo>
                    <a:cubicBezTo>
                      <a:pt x="164871" y="187918"/>
                      <a:pt x="140101" y="177081"/>
                      <a:pt x="112236" y="173211"/>
                    </a:cubicBezTo>
                    <a:cubicBezTo>
                      <a:pt x="109914" y="172437"/>
                      <a:pt x="102173" y="171663"/>
                      <a:pt x="98303" y="167019"/>
                    </a:cubicBezTo>
                    <a:cubicBezTo>
                      <a:pt x="97529" y="163922"/>
                      <a:pt x="94433" y="156182"/>
                      <a:pt x="93659" y="153860"/>
                    </a:cubicBezTo>
                    <a:cubicBezTo>
                      <a:pt x="93659" y="153860"/>
                      <a:pt x="104495" y="153086"/>
                      <a:pt x="105270" y="153086"/>
                    </a:cubicBezTo>
                    <a:cubicBezTo>
                      <a:pt x="110688" y="154634"/>
                      <a:pt x="117654" y="157730"/>
                      <a:pt x="123073" y="156182"/>
                    </a:cubicBezTo>
                    <a:cubicBezTo>
                      <a:pt x="123847" y="156182"/>
                      <a:pt x="114558" y="146894"/>
                      <a:pt x="122298" y="142249"/>
                    </a:cubicBezTo>
                    <a:cubicBezTo>
                      <a:pt x="128491" y="144571"/>
                      <a:pt x="137005" y="146119"/>
                      <a:pt x="143972" y="142249"/>
                    </a:cubicBezTo>
                    <a:cubicBezTo>
                      <a:pt x="143972" y="142249"/>
                      <a:pt x="133135" y="139153"/>
                      <a:pt x="132361" y="132961"/>
                    </a:cubicBezTo>
                    <a:cubicBezTo>
                      <a:pt x="141649" y="129865"/>
                      <a:pt x="143972" y="124446"/>
                      <a:pt x="146294" y="114384"/>
                    </a:cubicBezTo>
                    <a:cubicBezTo>
                      <a:pt x="137005" y="122124"/>
                      <a:pt x="134683" y="104321"/>
                      <a:pt x="133909" y="95807"/>
                    </a:cubicBezTo>
                    <a:cubicBezTo>
                      <a:pt x="132361" y="63297"/>
                      <a:pt x="123847" y="33110"/>
                      <a:pt x="97529" y="10662"/>
                    </a:cubicBezTo>
                    <a:cubicBezTo>
                      <a:pt x="89015" y="2922"/>
                      <a:pt x="79726" y="-1722"/>
                      <a:pt x="68116" y="600"/>
                    </a:cubicBezTo>
                    <a:cubicBezTo>
                      <a:pt x="61923" y="1374"/>
                      <a:pt x="55731" y="2922"/>
                      <a:pt x="50313" y="2922"/>
                    </a:cubicBezTo>
                    <a:cubicBezTo>
                      <a:pt x="37928" y="2922"/>
                      <a:pt x="27091" y="7566"/>
                      <a:pt x="18577" y="16081"/>
                    </a:cubicBezTo>
                    <a:cubicBezTo>
                      <a:pt x="10837" y="23821"/>
                      <a:pt x="4644" y="32335"/>
                      <a:pt x="0" y="41624"/>
                    </a:cubicBezTo>
                    <a:cubicBezTo>
                      <a:pt x="10063" y="44720"/>
                      <a:pt x="18577" y="50138"/>
                      <a:pt x="25543" y="57105"/>
                    </a:cubicBezTo>
                    <a:cubicBezTo>
                      <a:pt x="27091" y="57879"/>
                      <a:pt x="28640" y="59427"/>
                      <a:pt x="29414" y="60975"/>
                    </a:cubicBezTo>
                    <a:lnTo>
                      <a:pt x="30962" y="61749"/>
                    </a:lnTo>
                    <a:cubicBezTo>
                      <a:pt x="63471" y="99677"/>
                      <a:pt x="57279" y="208043"/>
                      <a:pt x="57279" y="212687"/>
                    </a:cubicBezTo>
                    <a:cubicBezTo>
                      <a:pt x="53409" y="237456"/>
                      <a:pt x="39476" y="251389"/>
                      <a:pt x="27866" y="259129"/>
                    </a:cubicBezTo>
                    <a:cubicBezTo>
                      <a:pt x="80500" y="259129"/>
                      <a:pt x="80500" y="259129"/>
                      <a:pt x="80500" y="259129"/>
                    </a:cubicBezTo>
                    <a:cubicBezTo>
                      <a:pt x="140876" y="259129"/>
                      <a:pt x="140876" y="259129"/>
                      <a:pt x="140876" y="259129"/>
                    </a:cubicBezTo>
                    <a:cubicBezTo>
                      <a:pt x="174159" y="259129"/>
                      <a:pt x="174159" y="259129"/>
                      <a:pt x="174159" y="259129"/>
                    </a:cubicBezTo>
                    <a:cubicBezTo>
                      <a:pt x="174933" y="259129"/>
                      <a:pt x="175707" y="259129"/>
                      <a:pt x="175707" y="258355"/>
                    </a:cubicBezTo>
                    <a:cubicBezTo>
                      <a:pt x="173385" y="257581"/>
                      <a:pt x="177255" y="218105"/>
                      <a:pt x="171063" y="202624"/>
                    </a:cubicBezTo>
                    <a:close/>
                  </a:path>
                </a:pathLst>
              </a:custGeom>
              <a:solidFill>
                <a:schemeClr val="bg1"/>
              </a:solidFill>
              <a:ln w="7734" cap="flat">
                <a:noFill/>
                <a:prstDash val="solid"/>
                <a:miter/>
              </a:ln>
            </p:spPr>
            <p:txBody>
              <a:bodyPr rtlCol="0" anchor="ctr"/>
              <a:lstStyle/>
              <a:p>
                <a:pPr defTabSz="685800">
                  <a:defRPr/>
                </a:pPr>
                <a:endParaRPr lang="en-GB">
                  <a:solidFill>
                    <a:prstClr val="black"/>
                  </a:solidFill>
                  <a:latin typeface="Verdana"/>
                </a:endParaRPr>
              </a:p>
            </p:txBody>
          </p:sp>
          <p:sp>
            <p:nvSpPr>
              <p:cNvPr id="34" name="Freeform: Shape 49">
                <a:extLst>
                  <a:ext uri="{FF2B5EF4-FFF2-40B4-BE49-F238E27FC236}">
                    <a16:creationId xmlns:a16="http://schemas.microsoft.com/office/drawing/2014/main" id="{DFD5F999-3234-183B-051A-C55A5313F031}"/>
                  </a:ext>
                </a:extLst>
              </p:cNvPr>
              <p:cNvSpPr/>
              <p:nvPr/>
            </p:nvSpPr>
            <p:spPr>
              <a:xfrm>
                <a:off x="7088219" y="1994103"/>
                <a:ext cx="390985" cy="423566"/>
              </a:xfrm>
              <a:custGeom>
                <a:avLst/>
                <a:gdLst>
                  <a:gd name="connsiteX0" fmla="*/ 0 w 278654"/>
                  <a:gd name="connsiteY0" fmla="*/ 302650 h 301875"/>
                  <a:gd name="connsiteX1" fmla="*/ 282525 w 278654"/>
                  <a:gd name="connsiteY1" fmla="*/ 302650 h 301875"/>
                  <a:gd name="connsiteX2" fmla="*/ 276333 w 278654"/>
                  <a:gd name="connsiteY2" fmla="*/ 266270 h 301875"/>
                  <a:gd name="connsiteX3" fmla="*/ 210539 w 278654"/>
                  <a:gd name="connsiteY3" fmla="*/ 227568 h 301875"/>
                  <a:gd name="connsiteX4" fmla="*/ 210539 w 278654"/>
                  <a:gd name="connsiteY4" fmla="*/ 227568 h 301875"/>
                  <a:gd name="connsiteX5" fmla="*/ 182674 w 278654"/>
                  <a:gd name="connsiteY5" fmla="*/ 214409 h 301875"/>
                  <a:gd name="connsiteX6" fmla="*/ 174159 w 278654"/>
                  <a:gd name="connsiteY6" fmla="*/ 206669 h 301875"/>
                  <a:gd name="connsiteX7" fmla="*/ 184996 w 278654"/>
                  <a:gd name="connsiteY7" fmla="*/ 202799 h 301875"/>
                  <a:gd name="connsiteX8" fmla="*/ 219054 w 278654"/>
                  <a:gd name="connsiteY8" fmla="*/ 161000 h 301875"/>
                  <a:gd name="connsiteX9" fmla="*/ 198154 w 278654"/>
                  <a:gd name="connsiteY9" fmla="*/ 23221 h 301875"/>
                  <a:gd name="connsiteX10" fmla="*/ 197380 w 278654"/>
                  <a:gd name="connsiteY10" fmla="*/ 23221 h 301875"/>
                  <a:gd name="connsiteX11" fmla="*/ 192736 w 278654"/>
                  <a:gd name="connsiteY11" fmla="*/ 17029 h 301875"/>
                  <a:gd name="connsiteX12" fmla="*/ 146294 w 278654"/>
                  <a:gd name="connsiteY12" fmla="*/ 0 h 301875"/>
                  <a:gd name="connsiteX13" fmla="*/ 140101 w 278654"/>
                  <a:gd name="connsiteY13" fmla="*/ 0 h 301875"/>
                  <a:gd name="connsiteX14" fmla="*/ 90563 w 278654"/>
                  <a:gd name="connsiteY14" fmla="*/ 20125 h 301875"/>
                  <a:gd name="connsiteX15" fmla="*/ 85919 w 278654"/>
                  <a:gd name="connsiteY15" fmla="*/ 27091 h 301875"/>
                  <a:gd name="connsiteX16" fmla="*/ 84371 w 278654"/>
                  <a:gd name="connsiteY16" fmla="*/ 30962 h 301875"/>
                  <a:gd name="connsiteX17" fmla="*/ 68116 w 278654"/>
                  <a:gd name="connsiteY17" fmla="*/ 161000 h 301875"/>
                  <a:gd name="connsiteX18" fmla="*/ 101399 w 278654"/>
                  <a:gd name="connsiteY18" fmla="*/ 201251 h 301875"/>
                  <a:gd name="connsiteX19" fmla="*/ 111462 w 278654"/>
                  <a:gd name="connsiteY19" fmla="*/ 205121 h 301875"/>
                  <a:gd name="connsiteX20" fmla="*/ 103722 w 278654"/>
                  <a:gd name="connsiteY20" fmla="*/ 212861 h 301875"/>
                  <a:gd name="connsiteX21" fmla="*/ 73534 w 278654"/>
                  <a:gd name="connsiteY21" fmla="*/ 226794 h 301875"/>
                  <a:gd name="connsiteX22" fmla="*/ 4644 w 278654"/>
                  <a:gd name="connsiteY22" fmla="*/ 265496 h 301875"/>
                  <a:gd name="connsiteX23" fmla="*/ 0 w 278654"/>
                  <a:gd name="connsiteY23" fmla="*/ 302650 h 30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8654" h="301875">
                    <a:moveTo>
                      <a:pt x="0" y="302650"/>
                    </a:moveTo>
                    <a:lnTo>
                      <a:pt x="282525" y="302650"/>
                    </a:lnTo>
                    <a:cubicBezTo>
                      <a:pt x="280977" y="286395"/>
                      <a:pt x="279429" y="273236"/>
                      <a:pt x="276333" y="266270"/>
                    </a:cubicBezTo>
                    <a:cubicBezTo>
                      <a:pt x="269366" y="245371"/>
                      <a:pt x="250015" y="233760"/>
                      <a:pt x="210539" y="227568"/>
                    </a:cubicBezTo>
                    <a:cubicBezTo>
                      <a:pt x="210539" y="227568"/>
                      <a:pt x="210539" y="227568"/>
                      <a:pt x="210539" y="227568"/>
                    </a:cubicBezTo>
                    <a:cubicBezTo>
                      <a:pt x="205895" y="227568"/>
                      <a:pt x="191188" y="222150"/>
                      <a:pt x="182674" y="214409"/>
                    </a:cubicBezTo>
                    <a:lnTo>
                      <a:pt x="174159" y="206669"/>
                    </a:lnTo>
                    <a:lnTo>
                      <a:pt x="184996" y="202799"/>
                    </a:lnTo>
                    <a:cubicBezTo>
                      <a:pt x="194284" y="199702"/>
                      <a:pt x="215183" y="189640"/>
                      <a:pt x="219054" y="161000"/>
                    </a:cubicBezTo>
                    <a:cubicBezTo>
                      <a:pt x="219054" y="160226"/>
                      <a:pt x="225246" y="59601"/>
                      <a:pt x="198154" y="23221"/>
                    </a:cubicBezTo>
                    <a:lnTo>
                      <a:pt x="197380" y="23221"/>
                    </a:lnTo>
                    <a:lnTo>
                      <a:pt x="192736" y="17029"/>
                    </a:lnTo>
                    <a:cubicBezTo>
                      <a:pt x="181900" y="6192"/>
                      <a:pt x="165645" y="0"/>
                      <a:pt x="146294" y="0"/>
                    </a:cubicBezTo>
                    <a:lnTo>
                      <a:pt x="140101" y="0"/>
                    </a:lnTo>
                    <a:cubicBezTo>
                      <a:pt x="119202" y="0"/>
                      <a:pt x="102173" y="6966"/>
                      <a:pt x="90563" y="20125"/>
                    </a:cubicBezTo>
                    <a:cubicBezTo>
                      <a:pt x="88241" y="21673"/>
                      <a:pt x="87467" y="24769"/>
                      <a:pt x="85919" y="27091"/>
                    </a:cubicBezTo>
                    <a:cubicBezTo>
                      <a:pt x="85144" y="28640"/>
                      <a:pt x="84371" y="29414"/>
                      <a:pt x="84371" y="30962"/>
                    </a:cubicBezTo>
                    <a:cubicBezTo>
                      <a:pt x="63471" y="72760"/>
                      <a:pt x="68116" y="160226"/>
                      <a:pt x="68116" y="161000"/>
                    </a:cubicBezTo>
                    <a:cubicBezTo>
                      <a:pt x="71986" y="188866"/>
                      <a:pt x="94433" y="198928"/>
                      <a:pt x="101399" y="201251"/>
                    </a:cubicBezTo>
                    <a:lnTo>
                      <a:pt x="111462" y="205121"/>
                    </a:lnTo>
                    <a:lnTo>
                      <a:pt x="103722" y="212861"/>
                    </a:lnTo>
                    <a:cubicBezTo>
                      <a:pt x="95207" y="221376"/>
                      <a:pt x="78952" y="226794"/>
                      <a:pt x="73534" y="226794"/>
                    </a:cubicBezTo>
                    <a:cubicBezTo>
                      <a:pt x="33284" y="233760"/>
                      <a:pt x="11611" y="245371"/>
                      <a:pt x="4644" y="265496"/>
                    </a:cubicBezTo>
                    <a:cubicBezTo>
                      <a:pt x="2322" y="273236"/>
                      <a:pt x="774" y="285621"/>
                      <a:pt x="0" y="302650"/>
                    </a:cubicBezTo>
                    <a:close/>
                  </a:path>
                </a:pathLst>
              </a:custGeom>
              <a:solidFill>
                <a:schemeClr val="bg1"/>
              </a:solidFill>
              <a:ln w="7734" cap="flat">
                <a:noFill/>
                <a:prstDash val="solid"/>
                <a:miter/>
              </a:ln>
            </p:spPr>
            <p:txBody>
              <a:bodyPr rtlCol="0" anchor="ctr"/>
              <a:lstStyle/>
              <a:p>
                <a:pPr defTabSz="685800">
                  <a:defRPr/>
                </a:pPr>
                <a:endParaRPr lang="en-GB">
                  <a:solidFill>
                    <a:prstClr val="black"/>
                  </a:solidFill>
                  <a:latin typeface="Verdana"/>
                </a:endParaRPr>
              </a:p>
            </p:txBody>
          </p:sp>
        </p:grpSp>
      </p:grpSp>
      <p:grpSp>
        <p:nvGrpSpPr>
          <p:cNvPr id="35" name="Group 4">
            <a:extLst>
              <a:ext uri="{FF2B5EF4-FFF2-40B4-BE49-F238E27FC236}">
                <a16:creationId xmlns:a16="http://schemas.microsoft.com/office/drawing/2014/main" id="{E66BB6BF-663C-A633-65B1-F187D67D29D1}"/>
              </a:ext>
            </a:extLst>
          </p:cNvPr>
          <p:cNvGrpSpPr/>
          <p:nvPr/>
        </p:nvGrpSpPr>
        <p:grpSpPr>
          <a:xfrm>
            <a:off x="2254724" y="1366355"/>
            <a:ext cx="2219325" cy="1694929"/>
            <a:chOff x="2402204" y="1366355"/>
            <a:chExt cx="2219325" cy="1694929"/>
          </a:xfrm>
        </p:grpSpPr>
        <p:sp>
          <p:nvSpPr>
            <p:cNvPr id="36" name="TextBox 14">
              <a:extLst>
                <a:ext uri="{FF2B5EF4-FFF2-40B4-BE49-F238E27FC236}">
                  <a16:creationId xmlns:a16="http://schemas.microsoft.com/office/drawing/2014/main" id="{22D3A30C-7F76-CCAB-AED9-1B2705D27F89}"/>
                </a:ext>
              </a:extLst>
            </p:cNvPr>
            <p:cNvSpPr txBox="1"/>
            <p:nvPr/>
          </p:nvSpPr>
          <p:spPr>
            <a:xfrm>
              <a:off x="2402204" y="2230287"/>
              <a:ext cx="2219325" cy="830997"/>
            </a:xfrm>
            <a:prstGeom prst="rect">
              <a:avLst/>
            </a:prstGeom>
            <a:noFill/>
          </p:spPr>
          <p:txBody>
            <a:bodyPr wrap="square">
              <a:spAutoFit/>
            </a:bodyPr>
            <a:lstStyle/>
            <a:p>
              <a:pPr algn="ctr" defTabSz="685800">
                <a:defRPr/>
              </a:pPr>
              <a:r>
                <a:rPr lang="en-GB" sz="1200" err="1">
                  <a:solidFill>
                    <a:srgbClr val="23004C"/>
                  </a:solidFill>
                  <a:latin typeface="Verdana"/>
                </a:rPr>
                <a:t>Genetische</a:t>
              </a:r>
              <a:r>
                <a:rPr lang="en-GB" sz="1200">
                  <a:solidFill>
                    <a:srgbClr val="23004C"/>
                  </a:solidFill>
                  <a:latin typeface="Verdana"/>
                </a:rPr>
                <a:t> </a:t>
              </a:r>
              <a:r>
                <a:rPr lang="en-GB" sz="1200" err="1">
                  <a:solidFill>
                    <a:srgbClr val="23004C"/>
                  </a:solidFill>
                  <a:latin typeface="Verdana"/>
                </a:rPr>
                <a:t>Prädisposition</a:t>
              </a:r>
              <a:r>
                <a:rPr lang="en-GB" sz="1200">
                  <a:solidFill>
                    <a:srgbClr val="23004C"/>
                  </a:solidFill>
                  <a:latin typeface="Verdana"/>
                </a:rPr>
                <a:t> </a:t>
              </a:r>
              <a:r>
                <a:rPr lang="en-GB" sz="1200" err="1">
                  <a:solidFill>
                    <a:srgbClr val="23004C"/>
                  </a:solidFill>
                  <a:latin typeface="Verdana"/>
                </a:rPr>
                <a:t>könnte</a:t>
              </a:r>
              <a:r>
                <a:rPr lang="en-GB" sz="1200">
                  <a:solidFill>
                    <a:srgbClr val="23004C"/>
                  </a:solidFill>
                  <a:latin typeface="Verdana"/>
                </a:rPr>
                <a:t> </a:t>
              </a:r>
              <a:r>
                <a:rPr lang="en-GB" sz="1200" b="1">
                  <a:solidFill>
                    <a:srgbClr val="23004C"/>
                  </a:solidFill>
                  <a:latin typeface="Verdana"/>
                </a:rPr>
                <a:t>bis zu 50 % </a:t>
              </a:r>
              <a:r>
                <a:rPr lang="de-DE" sz="1200">
                  <a:solidFill>
                    <a:srgbClr val="23004C"/>
                  </a:solidFill>
                  <a:latin typeface="Verdana"/>
                </a:rPr>
                <a:t>des Risikos für die </a:t>
              </a:r>
              <a:r>
                <a:rPr lang="de-DE" sz="1200" err="1">
                  <a:solidFill>
                    <a:srgbClr val="23004C"/>
                  </a:solidFill>
                  <a:latin typeface="Verdana"/>
                </a:rPr>
                <a:t>Entwick-lung</a:t>
              </a:r>
              <a:r>
                <a:rPr lang="de-DE" sz="1200">
                  <a:solidFill>
                    <a:srgbClr val="23004C"/>
                  </a:solidFill>
                  <a:latin typeface="Verdana"/>
                </a:rPr>
                <a:t> von T1D erklären</a:t>
              </a:r>
              <a:r>
                <a:rPr lang="en-GB" sz="1200" baseline="30000">
                  <a:solidFill>
                    <a:srgbClr val="23004C"/>
                  </a:solidFill>
                  <a:latin typeface="Verdana"/>
                </a:rPr>
                <a:t>1,2</a:t>
              </a:r>
            </a:p>
          </p:txBody>
        </p:sp>
        <p:sp>
          <p:nvSpPr>
            <p:cNvPr id="37" name="Oval 19">
              <a:extLst>
                <a:ext uri="{FF2B5EF4-FFF2-40B4-BE49-F238E27FC236}">
                  <a16:creationId xmlns:a16="http://schemas.microsoft.com/office/drawing/2014/main" id="{21B59C17-D327-B0DE-9D24-FA1180A3AF1C}"/>
                </a:ext>
              </a:extLst>
            </p:cNvPr>
            <p:cNvSpPr/>
            <p:nvPr/>
          </p:nvSpPr>
          <p:spPr>
            <a:xfrm>
              <a:off x="3162217" y="1366355"/>
              <a:ext cx="708825" cy="70882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endParaRPr lang="en-GB">
                <a:solidFill>
                  <a:prstClr val="white"/>
                </a:solidFill>
                <a:latin typeface="Verdana"/>
              </a:endParaRPr>
            </a:p>
          </p:txBody>
        </p:sp>
        <p:sp>
          <p:nvSpPr>
            <p:cNvPr id="38" name="Freeform 22">
              <a:extLst>
                <a:ext uri="{FF2B5EF4-FFF2-40B4-BE49-F238E27FC236}">
                  <a16:creationId xmlns:a16="http://schemas.microsoft.com/office/drawing/2014/main" id="{EAE9C3BB-2526-0490-7591-637E0E2FFAC7}"/>
                </a:ext>
              </a:extLst>
            </p:cNvPr>
            <p:cNvSpPr>
              <a:spLocks noEditPoints="1"/>
            </p:cNvSpPr>
            <p:nvPr/>
          </p:nvSpPr>
          <p:spPr bwMode="auto">
            <a:xfrm>
              <a:off x="3311510" y="1509746"/>
              <a:ext cx="412987" cy="397682"/>
            </a:xfrm>
            <a:custGeom>
              <a:avLst/>
              <a:gdLst>
                <a:gd name="T0" fmla="*/ 1641 w 2416"/>
                <a:gd name="T1" fmla="*/ 1278 h 2326"/>
                <a:gd name="T2" fmla="*/ 1641 w 2416"/>
                <a:gd name="T3" fmla="*/ 1278 h 2326"/>
                <a:gd name="T4" fmla="*/ 1971 w 2416"/>
                <a:gd name="T5" fmla="*/ 382 h 2326"/>
                <a:gd name="T6" fmla="*/ 2300 w 2416"/>
                <a:gd name="T7" fmla="*/ 1278 h 2326"/>
                <a:gd name="T8" fmla="*/ 1641 w 2416"/>
                <a:gd name="T9" fmla="*/ 1278 h 2326"/>
                <a:gd name="T10" fmla="*/ 1971 w 2416"/>
                <a:gd name="T11" fmla="*/ 1501 h 2326"/>
                <a:gd name="T12" fmla="*/ 1971 w 2416"/>
                <a:gd name="T13" fmla="*/ 1501 h 2326"/>
                <a:gd name="T14" fmla="*/ 1671 w 2416"/>
                <a:gd name="T15" fmla="*/ 1371 h 2326"/>
                <a:gd name="T16" fmla="*/ 2271 w 2416"/>
                <a:gd name="T17" fmla="*/ 1371 h 2326"/>
                <a:gd name="T18" fmla="*/ 1971 w 2416"/>
                <a:gd name="T19" fmla="*/ 1501 h 2326"/>
                <a:gd name="T20" fmla="*/ 1626 w 2416"/>
                <a:gd name="T21" fmla="*/ 2151 h 2326"/>
                <a:gd name="T22" fmla="*/ 1626 w 2416"/>
                <a:gd name="T23" fmla="*/ 2151 h 2326"/>
                <a:gd name="T24" fmla="*/ 1746 w 2416"/>
                <a:gd name="T25" fmla="*/ 2233 h 2326"/>
                <a:gd name="T26" fmla="*/ 641 w 2416"/>
                <a:gd name="T27" fmla="*/ 2233 h 2326"/>
                <a:gd name="T28" fmla="*/ 761 w 2416"/>
                <a:gd name="T29" fmla="*/ 2151 h 2326"/>
                <a:gd name="T30" fmla="*/ 1626 w 2416"/>
                <a:gd name="T31" fmla="*/ 2151 h 2326"/>
                <a:gd name="T32" fmla="*/ 775 w 2416"/>
                <a:gd name="T33" fmla="*/ 1278 h 2326"/>
                <a:gd name="T34" fmla="*/ 775 w 2416"/>
                <a:gd name="T35" fmla="*/ 1278 h 2326"/>
                <a:gd name="T36" fmla="*/ 116 w 2416"/>
                <a:gd name="T37" fmla="*/ 1278 h 2326"/>
                <a:gd name="T38" fmla="*/ 446 w 2416"/>
                <a:gd name="T39" fmla="*/ 382 h 2326"/>
                <a:gd name="T40" fmla="*/ 775 w 2416"/>
                <a:gd name="T41" fmla="*/ 1278 h 2326"/>
                <a:gd name="T42" fmla="*/ 446 w 2416"/>
                <a:gd name="T43" fmla="*/ 1501 h 2326"/>
                <a:gd name="T44" fmla="*/ 446 w 2416"/>
                <a:gd name="T45" fmla="*/ 1501 h 2326"/>
                <a:gd name="T46" fmla="*/ 146 w 2416"/>
                <a:gd name="T47" fmla="*/ 1371 h 2326"/>
                <a:gd name="T48" fmla="*/ 746 w 2416"/>
                <a:gd name="T49" fmla="*/ 1371 h 2326"/>
                <a:gd name="T50" fmla="*/ 446 w 2416"/>
                <a:gd name="T51" fmla="*/ 1501 h 2326"/>
                <a:gd name="T52" fmla="*/ 2411 w 2416"/>
                <a:gd name="T53" fmla="*/ 1309 h 2326"/>
                <a:gd name="T54" fmla="*/ 2411 w 2416"/>
                <a:gd name="T55" fmla="*/ 1309 h 2326"/>
                <a:gd name="T56" fmla="*/ 2015 w 2416"/>
                <a:gd name="T57" fmla="*/ 230 h 2326"/>
                <a:gd name="T58" fmla="*/ 1976 w 2416"/>
                <a:gd name="T59" fmla="*/ 200 h 2326"/>
                <a:gd name="T60" fmla="*/ 1971 w 2416"/>
                <a:gd name="T61" fmla="*/ 200 h 2326"/>
                <a:gd name="T62" fmla="*/ 1292 w 2416"/>
                <a:gd name="T63" fmla="*/ 200 h 2326"/>
                <a:gd name="T64" fmla="*/ 1292 w 2416"/>
                <a:gd name="T65" fmla="*/ 99 h 2326"/>
                <a:gd name="T66" fmla="*/ 1193 w 2416"/>
                <a:gd name="T67" fmla="*/ 0 h 2326"/>
                <a:gd name="T68" fmla="*/ 1094 w 2416"/>
                <a:gd name="T69" fmla="*/ 99 h 2326"/>
                <a:gd name="T70" fmla="*/ 1094 w 2416"/>
                <a:gd name="T71" fmla="*/ 200 h 2326"/>
                <a:gd name="T72" fmla="*/ 446 w 2416"/>
                <a:gd name="T73" fmla="*/ 200 h 2326"/>
                <a:gd name="T74" fmla="*/ 402 w 2416"/>
                <a:gd name="T75" fmla="*/ 230 h 2326"/>
                <a:gd name="T76" fmla="*/ 6 w 2416"/>
                <a:gd name="T77" fmla="*/ 1309 h 2326"/>
                <a:gd name="T78" fmla="*/ 11 w 2416"/>
                <a:gd name="T79" fmla="*/ 1351 h 2326"/>
                <a:gd name="T80" fmla="*/ 446 w 2416"/>
                <a:gd name="T81" fmla="*/ 1594 h 2326"/>
                <a:gd name="T82" fmla="*/ 880 w 2416"/>
                <a:gd name="T83" fmla="*/ 1351 h 2326"/>
                <a:gd name="T84" fmla="*/ 886 w 2416"/>
                <a:gd name="T85" fmla="*/ 1309 h 2326"/>
                <a:gd name="T86" fmla="*/ 513 w 2416"/>
                <a:gd name="T87" fmla="*/ 293 h 2326"/>
                <a:gd name="T88" fmla="*/ 1094 w 2416"/>
                <a:gd name="T89" fmla="*/ 293 h 2326"/>
                <a:gd name="T90" fmla="*/ 1094 w 2416"/>
                <a:gd name="T91" fmla="*/ 2057 h 2326"/>
                <a:gd name="T92" fmla="*/ 761 w 2416"/>
                <a:gd name="T93" fmla="*/ 2057 h 2326"/>
                <a:gd name="T94" fmla="*/ 539 w 2416"/>
                <a:gd name="T95" fmla="*/ 2279 h 2326"/>
                <a:gd name="T96" fmla="*/ 585 w 2416"/>
                <a:gd name="T97" fmla="*/ 2326 h 2326"/>
                <a:gd name="T98" fmla="*/ 1801 w 2416"/>
                <a:gd name="T99" fmla="*/ 2326 h 2326"/>
                <a:gd name="T100" fmla="*/ 1847 w 2416"/>
                <a:gd name="T101" fmla="*/ 2279 h 2326"/>
                <a:gd name="T102" fmla="*/ 1626 w 2416"/>
                <a:gd name="T103" fmla="*/ 2057 h 2326"/>
                <a:gd name="T104" fmla="*/ 1292 w 2416"/>
                <a:gd name="T105" fmla="*/ 2057 h 2326"/>
                <a:gd name="T106" fmla="*/ 1292 w 2416"/>
                <a:gd name="T107" fmla="*/ 293 h 2326"/>
                <a:gd name="T108" fmla="*/ 1904 w 2416"/>
                <a:gd name="T109" fmla="*/ 293 h 2326"/>
                <a:gd name="T110" fmla="*/ 1531 w 2416"/>
                <a:gd name="T111" fmla="*/ 1309 h 2326"/>
                <a:gd name="T112" fmla="*/ 1536 w 2416"/>
                <a:gd name="T113" fmla="*/ 1351 h 2326"/>
                <a:gd name="T114" fmla="*/ 1971 w 2416"/>
                <a:gd name="T115" fmla="*/ 1594 h 2326"/>
                <a:gd name="T116" fmla="*/ 2405 w 2416"/>
                <a:gd name="T117" fmla="*/ 1351 h 2326"/>
                <a:gd name="T118" fmla="*/ 2411 w 2416"/>
                <a:gd name="T119" fmla="*/ 1309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16" h="2326">
                  <a:moveTo>
                    <a:pt x="1641" y="1278"/>
                  </a:moveTo>
                  <a:lnTo>
                    <a:pt x="1641" y="1278"/>
                  </a:lnTo>
                  <a:lnTo>
                    <a:pt x="1971" y="382"/>
                  </a:lnTo>
                  <a:lnTo>
                    <a:pt x="2300" y="1278"/>
                  </a:lnTo>
                  <a:lnTo>
                    <a:pt x="1641" y="1278"/>
                  </a:lnTo>
                  <a:close/>
                  <a:moveTo>
                    <a:pt x="1971" y="1501"/>
                  </a:moveTo>
                  <a:lnTo>
                    <a:pt x="1971" y="1501"/>
                  </a:lnTo>
                  <a:cubicBezTo>
                    <a:pt x="1846" y="1501"/>
                    <a:pt x="1755" y="1462"/>
                    <a:pt x="1671" y="1371"/>
                  </a:cubicBezTo>
                  <a:lnTo>
                    <a:pt x="2271" y="1371"/>
                  </a:lnTo>
                  <a:cubicBezTo>
                    <a:pt x="2187" y="1462"/>
                    <a:pt x="2095" y="1501"/>
                    <a:pt x="1971" y="1501"/>
                  </a:cubicBezTo>
                  <a:close/>
                  <a:moveTo>
                    <a:pt x="1626" y="2151"/>
                  </a:moveTo>
                  <a:lnTo>
                    <a:pt x="1626" y="2151"/>
                  </a:lnTo>
                  <a:cubicBezTo>
                    <a:pt x="1680" y="2151"/>
                    <a:pt x="1727" y="2185"/>
                    <a:pt x="1746" y="2233"/>
                  </a:cubicBezTo>
                  <a:lnTo>
                    <a:pt x="641" y="2233"/>
                  </a:lnTo>
                  <a:cubicBezTo>
                    <a:pt x="659" y="2185"/>
                    <a:pt x="706" y="2151"/>
                    <a:pt x="761" y="2151"/>
                  </a:cubicBezTo>
                  <a:lnTo>
                    <a:pt x="1626" y="2151"/>
                  </a:lnTo>
                  <a:close/>
                  <a:moveTo>
                    <a:pt x="775" y="1278"/>
                  </a:moveTo>
                  <a:lnTo>
                    <a:pt x="775" y="1278"/>
                  </a:lnTo>
                  <a:lnTo>
                    <a:pt x="116" y="1278"/>
                  </a:lnTo>
                  <a:lnTo>
                    <a:pt x="446" y="382"/>
                  </a:lnTo>
                  <a:lnTo>
                    <a:pt x="775" y="1278"/>
                  </a:lnTo>
                  <a:close/>
                  <a:moveTo>
                    <a:pt x="446" y="1501"/>
                  </a:moveTo>
                  <a:lnTo>
                    <a:pt x="446" y="1501"/>
                  </a:lnTo>
                  <a:cubicBezTo>
                    <a:pt x="321" y="1501"/>
                    <a:pt x="230" y="1462"/>
                    <a:pt x="146" y="1371"/>
                  </a:cubicBezTo>
                  <a:lnTo>
                    <a:pt x="746" y="1371"/>
                  </a:lnTo>
                  <a:cubicBezTo>
                    <a:pt x="662" y="1462"/>
                    <a:pt x="570" y="1501"/>
                    <a:pt x="446" y="1501"/>
                  </a:cubicBezTo>
                  <a:close/>
                  <a:moveTo>
                    <a:pt x="2411" y="1309"/>
                  </a:moveTo>
                  <a:lnTo>
                    <a:pt x="2411" y="1309"/>
                  </a:lnTo>
                  <a:lnTo>
                    <a:pt x="2015" y="230"/>
                  </a:lnTo>
                  <a:cubicBezTo>
                    <a:pt x="2009" y="214"/>
                    <a:pt x="1993" y="202"/>
                    <a:pt x="1976" y="200"/>
                  </a:cubicBezTo>
                  <a:cubicBezTo>
                    <a:pt x="1974" y="200"/>
                    <a:pt x="1973" y="200"/>
                    <a:pt x="1971" y="200"/>
                  </a:cubicBezTo>
                  <a:lnTo>
                    <a:pt x="1292" y="200"/>
                  </a:lnTo>
                  <a:lnTo>
                    <a:pt x="1292" y="99"/>
                  </a:lnTo>
                  <a:cubicBezTo>
                    <a:pt x="1292" y="45"/>
                    <a:pt x="1248" y="0"/>
                    <a:pt x="1193" y="0"/>
                  </a:cubicBezTo>
                  <a:cubicBezTo>
                    <a:pt x="1139" y="0"/>
                    <a:pt x="1094" y="45"/>
                    <a:pt x="1094" y="99"/>
                  </a:cubicBezTo>
                  <a:lnTo>
                    <a:pt x="1094" y="200"/>
                  </a:lnTo>
                  <a:lnTo>
                    <a:pt x="446" y="200"/>
                  </a:lnTo>
                  <a:cubicBezTo>
                    <a:pt x="426" y="200"/>
                    <a:pt x="409" y="212"/>
                    <a:pt x="402" y="230"/>
                  </a:cubicBezTo>
                  <a:lnTo>
                    <a:pt x="6" y="1309"/>
                  </a:lnTo>
                  <a:cubicBezTo>
                    <a:pt x="0" y="1323"/>
                    <a:pt x="3" y="1339"/>
                    <a:pt x="11" y="1351"/>
                  </a:cubicBezTo>
                  <a:cubicBezTo>
                    <a:pt x="128" y="1519"/>
                    <a:pt x="262" y="1594"/>
                    <a:pt x="446" y="1594"/>
                  </a:cubicBezTo>
                  <a:cubicBezTo>
                    <a:pt x="630" y="1594"/>
                    <a:pt x="764" y="1519"/>
                    <a:pt x="880" y="1351"/>
                  </a:cubicBezTo>
                  <a:cubicBezTo>
                    <a:pt x="889" y="1339"/>
                    <a:pt x="891" y="1323"/>
                    <a:pt x="886" y="1309"/>
                  </a:cubicBezTo>
                  <a:lnTo>
                    <a:pt x="513" y="293"/>
                  </a:lnTo>
                  <a:lnTo>
                    <a:pt x="1094" y="293"/>
                  </a:lnTo>
                  <a:lnTo>
                    <a:pt x="1094" y="2057"/>
                  </a:lnTo>
                  <a:lnTo>
                    <a:pt x="761" y="2057"/>
                  </a:lnTo>
                  <a:cubicBezTo>
                    <a:pt x="638" y="2057"/>
                    <a:pt x="539" y="2157"/>
                    <a:pt x="539" y="2279"/>
                  </a:cubicBezTo>
                  <a:cubicBezTo>
                    <a:pt x="539" y="2305"/>
                    <a:pt x="560" y="2326"/>
                    <a:pt x="585" y="2326"/>
                  </a:cubicBezTo>
                  <a:lnTo>
                    <a:pt x="1801" y="2326"/>
                  </a:lnTo>
                  <a:cubicBezTo>
                    <a:pt x="1827" y="2326"/>
                    <a:pt x="1847" y="2305"/>
                    <a:pt x="1847" y="2279"/>
                  </a:cubicBezTo>
                  <a:cubicBezTo>
                    <a:pt x="1847" y="2157"/>
                    <a:pt x="1748" y="2057"/>
                    <a:pt x="1626" y="2057"/>
                  </a:cubicBezTo>
                  <a:lnTo>
                    <a:pt x="1292" y="2057"/>
                  </a:lnTo>
                  <a:lnTo>
                    <a:pt x="1292" y="293"/>
                  </a:lnTo>
                  <a:lnTo>
                    <a:pt x="1904" y="293"/>
                  </a:lnTo>
                  <a:lnTo>
                    <a:pt x="1531" y="1309"/>
                  </a:lnTo>
                  <a:cubicBezTo>
                    <a:pt x="1526" y="1323"/>
                    <a:pt x="1528" y="1339"/>
                    <a:pt x="1536" y="1351"/>
                  </a:cubicBezTo>
                  <a:cubicBezTo>
                    <a:pt x="1653" y="1519"/>
                    <a:pt x="1787" y="1594"/>
                    <a:pt x="1971" y="1594"/>
                  </a:cubicBezTo>
                  <a:cubicBezTo>
                    <a:pt x="2155" y="1594"/>
                    <a:pt x="2289" y="1519"/>
                    <a:pt x="2405" y="1351"/>
                  </a:cubicBezTo>
                  <a:cubicBezTo>
                    <a:pt x="2414" y="1339"/>
                    <a:pt x="2416" y="1323"/>
                    <a:pt x="2411" y="1309"/>
                  </a:cubicBezTo>
                  <a:close/>
                </a:path>
              </a:pathLst>
            </a:custGeom>
            <a:solidFill>
              <a:schemeClr val="bg1"/>
            </a:solidFill>
            <a:ln w="0">
              <a:noFill/>
              <a:prstDash val="solid"/>
              <a:round/>
              <a:headEnd/>
              <a:tailEnd/>
            </a:ln>
          </p:spPr>
          <p:txBody>
            <a:bodyPr vert="horz" wrap="square" lIns="121920" tIns="60960" rIns="121920" bIns="60960" numCol="1" anchor="t" anchorCtr="0" compatLnSpc="1">
              <a:prstTxWarp prst="textNoShape">
                <a:avLst/>
              </a:prstTxWarp>
            </a:bodyPr>
            <a:lstStyle/>
            <a:p>
              <a:pPr defTabSz="685800">
                <a:defRPr/>
              </a:pPr>
              <a:endParaRPr lang="en-US" sz="2400">
                <a:solidFill>
                  <a:prstClr val="black"/>
                </a:solidFill>
                <a:latin typeface="Verdana"/>
              </a:endParaRPr>
            </a:p>
          </p:txBody>
        </p:sp>
      </p:grpSp>
    </p:spTree>
    <p:extLst>
      <p:ext uri="{BB962C8B-B14F-4D97-AF65-F5344CB8AC3E}">
        <p14:creationId xmlns:p14="http://schemas.microsoft.com/office/powerpoint/2010/main" val="39493235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30D3AA-DFCB-DB1B-B30B-EFDC5F818C10}"/>
            </a:ext>
          </a:extLst>
        </p:cNvPr>
        <p:cNvGrpSpPr/>
        <p:nvPr/>
      </p:nvGrpSpPr>
      <p:grpSpPr>
        <a:xfrm>
          <a:off x="0" y="0"/>
          <a:ext cx="0" cy="0"/>
          <a:chOff x="0" y="0"/>
          <a:chExt cx="0" cy="0"/>
        </a:xfrm>
      </p:grpSpPr>
      <p:sp>
        <p:nvSpPr>
          <p:cNvPr id="3" name="Textplatzhalter 9">
            <a:extLst>
              <a:ext uri="{FF2B5EF4-FFF2-40B4-BE49-F238E27FC236}">
                <a16:creationId xmlns:a16="http://schemas.microsoft.com/office/drawing/2014/main" id="{A137E91C-FA1D-4432-465C-159F43DB94CE}"/>
              </a:ext>
            </a:extLst>
          </p:cNvPr>
          <p:cNvSpPr txBox="1">
            <a:spLocks/>
          </p:cNvSpPr>
          <p:nvPr/>
        </p:nvSpPr>
        <p:spPr>
          <a:xfrm>
            <a:off x="314409" y="114098"/>
            <a:ext cx="8613873"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DDG-Kriterien für die Diagnostik von Diabetes</a:t>
            </a:r>
            <a:r>
              <a:rPr lang="de-DE" sz="2000" b="1" baseline="30000">
                <a:solidFill>
                  <a:srgbClr val="7030A0"/>
                </a:solidFill>
                <a:latin typeface="+mj-lt"/>
              </a:rPr>
              <a:t>1,#</a:t>
            </a:r>
            <a:endParaRPr lang="de-DE" sz="2000" b="1">
              <a:solidFill>
                <a:srgbClr val="7030A0"/>
              </a:solidFill>
              <a:latin typeface="+mj-lt"/>
            </a:endParaRPr>
          </a:p>
        </p:txBody>
      </p:sp>
      <p:sp>
        <p:nvSpPr>
          <p:cNvPr id="14" name="TextBox 3037">
            <a:extLst>
              <a:ext uri="{FF2B5EF4-FFF2-40B4-BE49-F238E27FC236}">
                <a16:creationId xmlns:a16="http://schemas.microsoft.com/office/drawing/2014/main" id="{297AEE84-38EC-5FBA-0B1A-74FD592B30FF}"/>
              </a:ext>
            </a:extLst>
          </p:cNvPr>
          <p:cNvSpPr txBox="1"/>
          <p:nvPr/>
        </p:nvSpPr>
        <p:spPr>
          <a:xfrm>
            <a:off x="314410" y="4933292"/>
            <a:ext cx="7723188"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Schwarz T et al</a:t>
            </a:r>
            <a:r>
              <a:rPr lang="de-DE" sz="600" i="1">
                <a:solidFill>
                  <a:srgbClr val="404040"/>
                </a:solidFill>
              </a:rPr>
              <a:t>. </a:t>
            </a:r>
            <a:r>
              <a:rPr lang="de-DE" sz="600" i="1" err="1">
                <a:solidFill>
                  <a:srgbClr val="404040"/>
                </a:solidFill>
              </a:rPr>
              <a:t>Diabetol</a:t>
            </a:r>
            <a:r>
              <a:rPr lang="de-DE" sz="600" i="1">
                <a:solidFill>
                  <a:srgbClr val="404040"/>
                </a:solidFill>
              </a:rPr>
              <a:t> </a:t>
            </a:r>
            <a:r>
              <a:rPr lang="de-DE" sz="600" i="1" err="1">
                <a:solidFill>
                  <a:srgbClr val="404040"/>
                </a:solidFill>
              </a:rPr>
              <a:t>Stoffwechs</a:t>
            </a:r>
            <a:r>
              <a:rPr lang="de-DE" sz="600" i="1">
                <a:solidFill>
                  <a:srgbClr val="404040"/>
                </a:solidFill>
              </a:rPr>
              <a:t> </a:t>
            </a:r>
            <a:r>
              <a:rPr lang="de-DE" sz="600">
                <a:solidFill>
                  <a:srgbClr val="404040"/>
                </a:solidFill>
              </a:rPr>
              <a:t>2024; 19: S125</a:t>
            </a:r>
            <a:r>
              <a:rPr lang="da-DK" sz="600">
                <a:solidFill>
                  <a:srgbClr val="404040"/>
                </a:solidFill>
                <a:ea typeface="Arial"/>
                <a:cs typeface="Arial"/>
              </a:rPr>
              <a:t>–</a:t>
            </a:r>
            <a:r>
              <a:rPr lang="de-DE" sz="600">
                <a:solidFill>
                  <a:srgbClr val="404040"/>
                </a:solidFill>
              </a:rPr>
              <a:t>S137.</a:t>
            </a:r>
          </a:p>
        </p:txBody>
      </p:sp>
      <p:sp>
        <p:nvSpPr>
          <p:cNvPr id="6" name="Footer Placeholder 4">
            <a:extLst>
              <a:ext uri="{FF2B5EF4-FFF2-40B4-BE49-F238E27FC236}">
                <a16:creationId xmlns:a16="http://schemas.microsoft.com/office/drawing/2014/main" id="{060324A7-97AA-667D-959A-9AE401582F59}"/>
              </a:ext>
            </a:extLst>
          </p:cNvPr>
          <p:cNvSpPr txBox="1">
            <a:spLocks/>
          </p:cNvSpPr>
          <p:nvPr/>
        </p:nvSpPr>
        <p:spPr>
          <a:xfrm>
            <a:off x="349623" y="4685471"/>
            <a:ext cx="8361431" cy="277524"/>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ts val="300"/>
              </a:spcBef>
              <a:buClrTx/>
              <a:buNone/>
              <a:defRPr/>
            </a:pP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Abbildung modifiziert nach Schwarz T 2024</a:t>
            </a:r>
            <a:r>
              <a:rPr kumimoji="0" lang="de-DE" sz="600" b="0" i="0" u="none" strike="noStrike" kern="1200" cap="none" spc="0" normalizeH="0" baseline="30000" noProof="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 Die simultane Messung von Glukose und HbA</a:t>
            </a:r>
            <a:r>
              <a:rPr kumimoji="0" lang="de-DE" sz="600" b="0" i="0" u="none" strike="noStrike" kern="1200" cap="none" spc="0" normalizeH="0" baseline="-25000" noProof="0">
                <a:ln>
                  <a:noFill/>
                </a:ln>
                <a:solidFill>
                  <a:srgbClr val="404040"/>
                </a:solidFill>
                <a:effectLst/>
                <a:uLnTx/>
                <a:uFillTx/>
                <a:latin typeface="+mn-lt"/>
                <a:ea typeface="Verdana" panose="020B0604030504040204" pitchFamily="34" charset="0"/>
                <a:cs typeface="Verdana" panose="020B0604030504040204" pitchFamily="34" charset="0"/>
              </a:rPr>
              <a:t>1c</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hat praktische Vorteile, da sich diese Messgrößen ergänzen. Wenn PG und HbA</a:t>
            </a:r>
            <a:r>
              <a:rPr kumimoji="0" lang="de-DE" sz="600" b="0" i="0" u="none" strike="noStrike" kern="1200" cap="none" spc="0" normalizeH="0" baseline="-25000" noProof="0">
                <a:ln>
                  <a:noFill/>
                </a:ln>
                <a:solidFill>
                  <a:srgbClr val="404040"/>
                </a:solidFill>
                <a:effectLst/>
                <a:uLnTx/>
                <a:uFillTx/>
                <a:latin typeface="+mn-lt"/>
                <a:ea typeface="Verdana" panose="020B0604030504040204" pitchFamily="34" charset="0"/>
                <a:cs typeface="Verdana" panose="020B0604030504040204" pitchFamily="34" charset="0"/>
              </a:rPr>
              <a:t>1c</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pathologisch erhöht sind, ist keine weitere Bestimmung erforderlich. Bei diskrepanten Aussagen der verschiedenen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Meßgrößen</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sollte zeitnah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inner</a:t>
            </a:r>
            <a:r>
              <a:rPr lang="de-DE" sz="600">
                <a:solidFill>
                  <a:srgbClr val="404040"/>
                </a:solidFill>
                <a:latin typeface="+mn-lt"/>
                <a:ea typeface="Verdana" panose="020B0604030504040204" pitchFamily="34" charset="0"/>
                <a:cs typeface="Verdana" panose="020B0604030504040204" pitchFamily="34" charset="0"/>
              </a:rPr>
              <a:t>halb von 1-2 Wochen </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ein OGTT erfolgen. * Eine normale NPG schließt einen manifesten Diabetes nicht aus. **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Einflußfaktoren</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beachten, insbesondere Alter</a:t>
            </a:r>
            <a:r>
              <a:rPr lang="de-DE" sz="600">
                <a:solidFill>
                  <a:srgbClr val="404040"/>
                </a:solidFill>
                <a:latin typeface="+mn-lt"/>
                <a:ea typeface="Verdana" panose="020B0604030504040204" pitchFamily="34" charset="0"/>
                <a:cs typeface="Verdana" panose="020B0604030504040204" pitchFamily="34" charset="0"/>
              </a:rPr>
              <a:t>. GPG: Gelegenheits-Plasmaglukose; </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HbA</a:t>
            </a:r>
            <a:r>
              <a:rPr kumimoji="0" lang="de-DE" sz="600" b="0" i="0" u="none" strike="noStrike" kern="1200" cap="none" spc="0" normalizeH="0" baseline="-25000" noProof="0">
                <a:ln>
                  <a:noFill/>
                </a:ln>
                <a:solidFill>
                  <a:srgbClr val="404040"/>
                </a:solidFill>
                <a:effectLst/>
                <a:uLnTx/>
                <a:uFillTx/>
                <a:latin typeface="+mn-lt"/>
                <a:ea typeface="Verdana" panose="020B0604030504040204" pitchFamily="34" charset="0"/>
                <a:cs typeface="Verdana" panose="020B0604030504040204" pitchFamily="34" charset="0"/>
              </a:rPr>
              <a:t>1c</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t>
            </a:r>
            <a:r>
              <a:rPr lang="de-DE" sz="600">
                <a:solidFill>
                  <a:srgbClr val="404040"/>
                </a:solidFill>
                <a:latin typeface="+mn-lt"/>
                <a:ea typeface="Verdana" panose="020B0604030504040204" pitchFamily="34" charset="0"/>
                <a:cs typeface="Verdana" panose="020B0604030504040204" pitchFamily="34" charset="0"/>
              </a:rPr>
              <a:t>Hämoglobin A</a:t>
            </a:r>
            <a:r>
              <a:rPr lang="de-DE" sz="600" baseline="-25000">
                <a:solidFill>
                  <a:srgbClr val="404040"/>
                </a:solidFill>
                <a:latin typeface="+mn-lt"/>
                <a:ea typeface="Verdana" panose="020B0604030504040204" pitchFamily="34" charset="0"/>
                <a:cs typeface="Verdana" panose="020B0604030504040204" pitchFamily="34" charset="0"/>
              </a:rPr>
              <a:t>1c</a:t>
            </a:r>
            <a:r>
              <a:rPr lang="de-DE" sz="600">
                <a:solidFill>
                  <a:srgbClr val="404040"/>
                </a:solidFill>
                <a:latin typeface="+mn-lt"/>
                <a:ea typeface="Verdana" panose="020B0604030504040204" pitchFamily="34" charset="0"/>
                <a:cs typeface="Verdana" panose="020B0604030504040204" pitchFamily="34" charset="0"/>
              </a:rPr>
              <a:t>; IFG: </a:t>
            </a:r>
            <a:r>
              <a:rPr lang="de-DE" sz="600" err="1">
                <a:solidFill>
                  <a:srgbClr val="404040"/>
                </a:solidFill>
                <a:latin typeface="+mn-lt"/>
                <a:ea typeface="Verdana" panose="020B0604030504040204" pitchFamily="34" charset="0"/>
                <a:cs typeface="Verdana" panose="020B0604030504040204" pitchFamily="34" charset="0"/>
              </a:rPr>
              <a:t>impaired</a:t>
            </a:r>
            <a:r>
              <a:rPr lang="de-DE" sz="600">
                <a:solidFill>
                  <a:srgbClr val="404040"/>
                </a:solidFill>
                <a:latin typeface="+mn-lt"/>
                <a:ea typeface="Verdana" panose="020B0604030504040204" pitchFamily="34" charset="0"/>
                <a:cs typeface="Verdana" panose="020B0604030504040204" pitchFamily="34" charset="0"/>
              </a:rPr>
              <a:t> </a:t>
            </a:r>
            <a:r>
              <a:rPr lang="de-DE" sz="600" err="1">
                <a:solidFill>
                  <a:srgbClr val="404040"/>
                </a:solidFill>
                <a:latin typeface="+mn-lt"/>
                <a:ea typeface="Verdana" panose="020B0604030504040204" pitchFamily="34" charset="0"/>
                <a:cs typeface="Verdana" panose="020B0604030504040204" pitchFamily="34" charset="0"/>
              </a:rPr>
              <a:t>fasting</a:t>
            </a:r>
            <a:r>
              <a:rPr lang="de-DE" sz="600">
                <a:solidFill>
                  <a:srgbClr val="404040"/>
                </a:solidFill>
                <a:latin typeface="+mn-lt"/>
                <a:ea typeface="Verdana" panose="020B0604030504040204" pitchFamily="34" charset="0"/>
                <a:cs typeface="Verdana" panose="020B0604030504040204" pitchFamily="34" charset="0"/>
              </a:rPr>
              <a:t> </a:t>
            </a:r>
            <a:r>
              <a:rPr lang="de-DE" sz="600" err="1">
                <a:solidFill>
                  <a:srgbClr val="404040"/>
                </a:solidFill>
                <a:latin typeface="+mn-lt"/>
                <a:ea typeface="Verdana" panose="020B0604030504040204" pitchFamily="34" charset="0"/>
                <a:cs typeface="Verdana" panose="020B0604030504040204" pitchFamily="34" charset="0"/>
              </a:rPr>
              <a:t>glucose</a:t>
            </a:r>
            <a:r>
              <a:rPr lang="de-DE" sz="600">
                <a:solidFill>
                  <a:srgbClr val="404040"/>
                </a:solidFill>
                <a:latin typeface="+mn-lt"/>
                <a:ea typeface="Verdana" panose="020B0604030504040204" pitchFamily="34" charset="0"/>
                <a:cs typeface="Verdana" panose="020B0604030504040204" pitchFamily="34" charset="0"/>
              </a:rPr>
              <a:t>, beeinträchtigte Nüchternglukose; IGT: </a:t>
            </a:r>
            <a:r>
              <a:rPr lang="de-DE" sz="600" err="1">
                <a:solidFill>
                  <a:srgbClr val="404040"/>
                </a:solidFill>
                <a:latin typeface="+mn-lt"/>
                <a:ea typeface="Verdana" panose="020B0604030504040204" pitchFamily="34" charset="0"/>
                <a:cs typeface="Verdana" panose="020B0604030504040204" pitchFamily="34" charset="0"/>
              </a:rPr>
              <a:t>impaired</a:t>
            </a:r>
            <a:r>
              <a:rPr lang="de-DE" sz="600">
                <a:solidFill>
                  <a:srgbClr val="404040"/>
                </a:solidFill>
                <a:latin typeface="+mn-lt"/>
                <a:ea typeface="Verdana" panose="020B0604030504040204" pitchFamily="34" charset="0"/>
                <a:cs typeface="Verdana" panose="020B0604030504040204" pitchFamily="34" charset="0"/>
              </a:rPr>
              <a:t> </a:t>
            </a:r>
            <a:r>
              <a:rPr lang="de-DE" sz="600" err="1">
                <a:solidFill>
                  <a:srgbClr val="404040"/>
                </a:solidFill>
                <a:latin typeface="+mn-lt"/>
                <a:ea typeface="Verdana" panose="020B0604030504040204" pitchFamily="34" charset="0"/>
                <a:cs typeface="Verdana" panose="020B0604030504040204" pitchFamily="34" charset="0"/>
              </a:rPr>
              <a:t>glucose</a:t>
            </a:r>
            <a:r>
              <a:rPr lang="de-DE" sz="600">
                <a:solidFill>
                  <a:srgbClr val="404040"/>
                </a:solidFill>
                <a:latin typeface="+mn-lt"/>
                <a:ea typeface="Verdana" panose="020B0604030504040204" pitchFamily="34" charset="0"/>
                <a:cs typeface="Verdana" panose="020B0604030504040204" pitchFamily="34" charset="0"/>
              </a:rPr>
              <a:t> </a:t>
            </a:r>
            <a:r>
              <a:rPr lang="de-DE" sz="600" err="1">
                <a:solidFill>
                  <a:srgbClr val="404040"/>
                </a:solidFill>
                <a:latin typeface="+mn-lt"/>
                <a:ea typeface="Verdana" panose="020B0604030504040204" pitchFamily="34" charset="0"/>
                <a:cs typeface="Verdana" panose="020B0604030504040204" pitchFamily="34" charset="0"/>
              </a:rPr>
              <a:t>tolerance</a:t>
            </a:r>
            <a:r>
              <a:rPr lang="de-DE" sz="600">
                <a:solidFill>
                  <a:srgbClr val="404040"/>
                </a:solidFill>
                <a:latin typeface="+mn-lt"/>
                <a:ea typeface="Verdana" panose="020B0604030504040204" pitchFamily="34" charset="0"/>
                <a:cs typeface="Verdana" panose="020B0604030504040204" pitchFamily="34" charset="0"/>
              </a:rPr>
              <a:t>, beeinträchtigte Glukosetoleranz; </a:t>
            </a:r>
            <a:r>
              <a:rPr lang="de-DE" sz="600" err="1">
                <a:solidFill>
                  <a:srgbClr val="404040"/>
                </a:solidFill>
                <a:latin typeface="+mn-lt"/>
                <a:ea typeface="Verdana" panose="020B0604030504040204" pitchFamily="34" charset="0"/>
                <a:cs typeface="Verdana" panose="020B0604030504040204" pitchFamily="34" charset="0"/>
              </a:rPr>
              <a:t>oGTT</a:t>
            </a:r>
            <a:r>
              <a:rPr lang="de-DE" sz="600">
                <a:solidFill>
                  <a:srgbClr val="404040"/>
                </a:solidFill>
                <a:latin typeface="+mn-lt"/>
                <a:ea typeface="Verdana" panose="020B0604030504040204" pitchFamily="34" charset="0"/>
                <a:cs typeface="Verdana" panose="020B0604030504040204" pitchFamily="34" charset="0"/>
              </a:rPr>
              <a:t>: Oraler Glukosetoleranztest; </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NPG: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Nüchternplasmaglukose</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T1D: Typ-1-Diabetes. </a:t>
            </a:r>
            <a:endParaRPr kumimoji="0" lang="en-US"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pic>
        <p:nvPicPr>
          <p:cNvPr id="4" name="Grafik 3" descr="Ein Bild, das Text, Screenshot, Software, Schrift enthält.&#10;&#10;KI-generierte Inhalte können fehlerhaft sein.">
            <a:extLst>
              <a:ext uri="{FF2B5EF4-FFF2-40B4-BE49-F238E27FC236}">
                <a16:creationId xmlns:a16="http://schemas.microsoft.com/office/drawing/2014/main" id="{9676D7C1-1C5C-37A4-5BBF-83187B0FA86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092120" y="708532"/>
            <a:ext cx="6895857" cy="3761099"/>
          </a:xfrm>
          <a:prstGeom prst="rect">
            <a:avLst/>
          </a:prstGeom>
        </p:spPr>
      </p:pic>
      <p:sp>
        <p:nvSpPr>
          <p:cNvPr id="9" name="Rechteck 8">
            <a:extLst>
              <a:ext uri="{FF2B5EF4-FFF2-40B4-BE49-F238E27FC236}">
                <a16:creationId xmlns:a16="http://schemas.microsoft.com/office/drawing/2014/main" id="{FED6CC0E-CE74-E8B6-73F5-268C74AB145D}"/>
              </a:ext>
            </a:extLst>
          </p:cNvPr>
          <p:cNvSpPr/>
          <p:nvPr/>
        </p:nvSpPr>
        <p:spPr>
          <a:xfrm>
            <a:off x="1092120" y="708531"/>
            <a:ext cx="6895857" cy="3761099"/>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846493871"/>
      </p:ext>
    </p:extLst>
  </p:cSld>
  <p:clrMapOvr>
    <a:masterClrMapping/>
  </p:clrMapOvr>
  <p:transition>
    <p:fade/>
  </p:transition>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94C61CE-4630-D56D-198D-85099B43D701}"/>
            </a:ext>
          </a:extLst>
        </p:cNvPr>
        <p:cNvGrpSpPr/>
        <p:nvPr/>
      </p:nvGrpSpPr>
      <p:grpSpPr>
        <a:xfrm>
          <a:off x="0" y="0"/>
          <a:ext cx="0" cy="0"/>
          <a:chOff x="0" y="0"/>
          <a:chExt cx="0" cy="0"/>
        </a:xfrm>
      </p:grpSpPr>
      <p:sp>
        <p:nvSpPr>
          <p:cNvPr id="3" name="Textplatzhalter 9">
            <a:extLst>
              <a:ext uri="{FF2B5EF4-FFF2-40B4-BE49-F238E27FC236}">
                <a16:creationId xmlns:a16="http://schemas.microsoft.com/office/drawing/2014/main" id="{CADB27F1-78FD-D2AF-D676-D517D749ADE3}"/>
              </a:ext>
            </a:extLst>
          </p:cNvPr>
          <p:cNvSpPr txBox="1">
            <a:spLocks/>
          </p:cNvSpPr>
          <p:nvPr/>
        </p:nvSpPr>
        <p:spPr>
          <a:xfrm>
            <a:off x="314408" y="114098"/>
            <a:ext cx="8613873"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DDG-Kriterien für die Stadien-Einteilung bei T1D</a:t>
            </a:r>
            <a:r>
              <a:rPr lang="de-DE" sz="2000" b="1" baseline="30000">
                <a:solidFill>
                  <a:srgbClr val="7030A0"/>
                </a:solidFill>
                <a:latin typeface="+mj-lt"/>
              </a:rPr>
              <a:t>1</a:t>
            </a:r>
          </a:p>
        </p:txBody>
      </p:sp>
      <p:sp>
        <p:nvSpPr>
          <p:cNvPr id="2" name="TextBox 3037">
            <a:extLst>
              <a:ext uri="{FF2B5EF4-FFF2-40B4-BE49-F238E27FC236}">
                <a16:creationId xmlns:a16="http://schemas.microsoft.com/office/drawing/2014/main" id="{9E135CE0-EC14-32F3-5AED-DFEDC219E0D5}"/>
              </a:ext>
            </a:extLst>
          </p:cNvPr>
          <p:cNvSpPr txBox="1"/>
          <p:nvPr/>
        </p:nvSpPr>
        <p:spPr>
          <a:xfrm>
            <a:off x="314408" y="4931690"/>
            <a:ext cx="7723189"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Schwarz T et al</a:t>
            </a:r>
            <a:r>
              <a:rPr lang="de-DE" sz="600" i="1">
                <a:solidFill>
                  <a:srgbClr val="404040"/>
                </a:solidFill>
              </a:rPr>
              <a:t>. </a:t>
            </a:r>
            <a:r>
              <a:rPr lang="de-DE" sz="600" i="1" err="1">
                <a:solidFill>
                  <a:srgbClr val="404040"/>
                </a:solidFill>
              </a:rPr>
              <a:t>Diabetol</a:t>
            </a:r>
            <a:r>
              <a:rPr lang="de-DE" sz="600" i="1">
                <a:solidFill>
                  <a:srgbClr val="404040"/>
                </a:solidFill>
              </a:rPr>
              <a:t> </a:t>
            </a:r>
            <a:r>
              <a:rPr lang="de-DE" sz="600" i="1" err="1">
                <a:solidFill>
                  <a:srgbClr val="404040"/>
                </a:solidFill>
              </a:rPr>
              <a:t>Stoffwechs</a:t>
            </a:r>
            <a:r>
              <a:rPr lang="de-DE" sz="600" i="1">
                <a:solidFill>
                  <a:srgbClr val="404040"/>
                </a:solidFill>
              </a:rPr>
              <a:t> </a:t>
            </a:r>
            <a:r>
              <a:rPr lang="de-DE" sz="600">
                <a:solidFill>
                  <a:srgbClr val="404040"/>
                </a:solidFill>
              </a:rPr>
              <a:t>2024; 19: S125</a:t>
            </a:r>
            <a:r>
              <a:rPr lang="da-DK" sz="600">
                <a:solidFill>
                  <a:srgbClr val="404040"/>
                </a:solidFill>
                <a:ea typeface="Arial"/>
                <a:cs typeface="Arial"/>
              </a:rPr>
              <a:t>–</a:t>
            </a:r>
            <a:r>
              <a:rPr lang="de-DE" sz="600">
                <a:solidFill>
                  <a:srgbClr val="404040"/>
                </a:solidFill>
              </a:rPr>
              <a:t>S137.</a:t>
            </a:r>
          </a:p>
        </p:txBody>
      </p:sp>
      <p:sp>
        <p:nvSpPr>
          <p:cNvPr id="4" name="Footer Placeholder 4">
            <a:extLst>
              <a:ext uri="{FF2B5EF4-FFF2-40B4-BE49-F238E27FC236}">
                <a16:creationId xmlns:a16="http://schemas.microsoft.com/office/drawing/2014/main" id="{8741437A-EE28-9EC8-27DD-A367C9C5D21D}"/>
              </a:ext>
            </a:extLst>
          </p:cNvPr>
          <p:cNvSpPr txBox="1">
            <a:spLocks/>
          </p:cNvSpPr>
          <p:nvPr/>
        </p:nvSpPr>
        <p:spPr>
          <a:xfrm>
            <a:off x="344244" y="4663955"/>
            <a:ext cx="8360986" cy="277524"/>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ts val="300"/>
              </a:spcBef>
              <a:buClrTx/>
              <a:buNone/>
              <a:defRPr/>
            </a:pP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Tabelle modifiziert nach Schwarz T 2024</a:t>
            </a:r>
            <a:r>
              <a:rPr kumimoji="0" lang="de-DE" sz="600" b="0" i="0" u="none" strike="noStrike" kern="1200" cap="none" spc="0" normalizeH="0" baseline="30000" noProof="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t>
            </a:r>
            <a:endParaRPr kumimoji="0" lang="en-US"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pic>
        <p:nvPicPr>
          <p:cNvPr id="12" name="Grafik 11" descr="Ein Bild, das Text, Schrift, Reihe, Zahl enthält.&#10;&#10;KI-generierte Inhalte können fehlerhaft sein.">
            <a:extLst>
              <a:ext uri="{FF2B5EF4-FFF2-40B4-BE49-F238E27FC236}">
                <a16:creationId xmlns:a16="http://schemas.microsoft.com/office/drawing/2014/main" id="{55C34578-A3FD-C6E5-1B71-741BB661A94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2955" y="1476988"/>
            <a:ext cx="8218089" cy="2189523"/>
          </a:xfrm>
          <a:prstGeom prst="rect">
            <a:avLst/>
          </a:prstGeom>
        </p:spPr>
      </p:pic>
      <p:sp>
        <p:nvSpPr>
          <p:cNvPr id="7" name="Rechteck 6">
            <a:extLst>
              <a:ext uri="{FF2B5EF4-FFF2-40B4-BE49-F238E27FC236}">
                <a16:creationId xmlns:a16="http://schemas.microsoft.com/office/drawing/2014/main" id="{1554DE25-7334-D9D6-448D-94A8C77F2C9B}"/>
              </a:ext>
            </a:extLst>
          </p:cNvPr>
          <p:cNvSpPr/>
          <p:nvPr/>
        </p:nvSpPr>
        <p:spPr>
          <a:xfrm>
            <a:off x="462955" y="1476988"/>
            <a:ext cx="8218089" cy="2189523"/>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637193288"/>
      </p:ext>
    </p:extLst>
  </p:cSld>
  <p:clrMapOvr>
    <a:masterClrMapping/>
  </p:clrMapOvr>
  <p:transition>
    <p:fade/>
  </p:transition>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platzhalter 9">
            <a:extLst>
              <a:ext uri="{FF2B5EF4-FFF2-40B4-BE49-F238E27FC236}">
                <a16:creationId xmlns:a16="http://schemas.microsoft.com/office/drawing/2014/main" id="{79AD637E-8821-E94E-32EC-A6983F454C58}"/>
              </a:ext>
            </a:extLst>
          </p:cNvPr>
          <p:cNvSpPr txBox="1">
            <a:spLocks/>
          </p:cNvSpPr>
          <p:nvPr/>
        </p:nvSpPr>
        <p:spPr>
          <a:xfrm>
            <a:off x="309030" y="115007"/>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Vorgehen nach einem ersten positiven Test bei Kindern</a:t>
            </a:r>
            <a:r>
              <a:rPr lang="de-DE" sz="2000" b="1" baseline="30000">
                <a:solidFill>
                  <a:srgbClr val="7030A0"/>
                </a:solidFill>
                <a:latin typeface="+mj-lt"/>
              </a:rPr>
              <a:t>1</a:t>
            </a:r>
          </a:p>
        </p:txBody>
      </p:sp>
      <p:sp>
        <p:nvSpPr>
          <p:cNvPr id="8" name="Rechteck: abgerundete Ecken 7">
            <a:extLst>
              <a:ext uri="{FF2B5EF4-FFF2-40B4-BE49-F238E27FC236}">
                <a16:creationId xmlns:a16="http://schemas.microsoft.com/office/drawing/2014/main" id="{588D5657-97F4-CC8D-D4B2-2D054EE09F17}"/>
              </a:ext>
            </a:extLst>
          </p:cNvPr>
          <p:cNvSpPr/>
          <p:nvPr/>
        </p:nvSpPr>
        <p:spPr>
          <a:xfrm>
            <a:off x="324000" y="2340247"/>
            <a:ext cx="1338943" cy="571500"/>
          </a:xfrm>
          <a:prstGeom prst="roundRect">
            <a:avLst/>
          </a:prstGeom>
          <a:solidFill>
            <a:schemeClr val="accent4"/>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350">
                <a:solidFill>
                  <a:prstClr val="white"/>
                </a:solidFill>
                <a:latin typeface="Verdana"/>
              </a:rPr>
              <a:t>2. Testung</a:t>
            </a:r>
          </a:p>
        </p:txBody>
      </p:sp>
      <p:sp>
        <p:nvSpPr>
          <p:cNvPr id="9" name="Rechteck: abgerundete Ecken 8">
            <a:extLst>
              <a:ext uri="{FF2B5EF4-FFF2-40B4-BE49-F238E27FC236}">
                <a16:creationId xmlns:a16="http://schemas.microsoft.com/office/drawing/2014/main" id="{8485EB39-EA39-7F95-1340-9CB7BFCFEC85}"/>
              </a:ext>
            </a:extLst>
          </p:cNvPr>
          <p:cNvSpPr/>
          <p:nvPr/>
        </p:nvSpPr>
        <p:spPr>
          <a:xfrm>
            <a:off x="1735458" y="1551214"/>
            <a:ext cx="1424231" cy="571500"/>
          </a:xfrm>
          <a:prstGeom prst="roundRect">
            <a:avLst/>
          </a:prstGeom>
          <a:solidFill>
            <a:schemeClr val="accent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200">
                <a:solidFill>
                  <a:prstClr val="white"/>
                </a:solidFill>
                <a:latin typeface="Verdana"/>
              </a:rPr>
              <a:t>1 Autoantikörper</a:t>
            </a:r>
          </a:p>
        </p:txBody>
      </p:sp>
      <p:sp>
        <p:nvSpPr>
          <p:cNvPr id="10" name="Rechteck: abgerundete Ecken 9">
            <a:extLst>
              <a:ext uri="{FF2B5EF4-FFF2-40B4-BE49-F238E27FC236}">
                <a16:creationId xmlns:a16="http://schemas.microsoft.com/office/drawing/2014/main" id="{465B28D3-5C57-86D4-D7DD-0D3F919E3566}"/>
              </a:ext>
            </a:extLst>
          </p:cNvPr>
          <p:cNvSpPr/>
          <p:nvPr/>
        </p:nvSpPr>
        <p:spPr>
          <a:xfrm>
            <a:off x="1735457" y="3129281"/>
            <a:ext cx="1424232" cy="571500"/>
          </a:xfrm>
          <a:prstGeom prst="roundRect">
            <a:avLst/>
          </a:prstGeom>
          <a:solidFill>
            <a:schemeClr val="accent6">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200">
                <a:solidFill>
                  <a:prstClr val="white"/>
                </a:solidFill>
                <a:latin typeface="Verdana"/>
              </a:rPr>
              <a:t>≥ 2 Autoantikörper</a:t>
            </a:r>
          </a:p>
        </p:txBody>
      </p:sp>
      <p:sp>
        <p:nvSpPr>
          <p:cNvPr id="11" name="Rechteck: abgerundete Ecken 10">
            <a:extLst>
              <a:ext uri="{FF2B5EF4-FFF2-40B4-BE49-F238E27FC236}">
                <a16:creationId xmlns:a16="http://schemas.microsoft.com/office/drawing/2014/main" id="{65783065-B2EF-ED28-3460-E5F587F489ED}"/>
              </a:ext>
            </a:extLst>
          </p:cNvPr>
          <p:cNvSpPr/>
          <p:nvPr/>
        </p:nvSpPr>
        <p:spPr>
          <a:xfrm>
            <a:off x="3283043" y="3129281"/>
            <a:ext cx="1338943" cy="571500"/>
          </a:xfrm>
          <a:prstGeom prst="roundRect">
            <a:avLst/>
          </a:prstGeom>
          <a:solidFill>
            <a:schemeClr val="accent6">
              <a:lumMod val="75000"/>
            </a:schemeClr>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200">
                <a:solidFill>
                  <a:prstClr val="white"/>
                </a:solidFill>
                <a:latin typeface="Verdana"/>
              </a:rPr>
              <a:t>Stadien-einteilung</a:t>
            </a:r>
            <a:r>
              <a:rPr lang="de-DE" sz="1200" baseline="30000">
                <a:solidFill>
                  <a:prstClr val="white"/>
                </a:solidFill>
                <a:latin typeface="Verdana"/>
              </a:rPr>
              <a:t>*</a:t>
            </a:r>
            <a:r>
              <a:rPr lang="de-DE" sz="1200">
                <a:solidFill>
                  <a:prstClr val="white"/>
                </a:solidFill>
                <a:latin typeface="Verdana"/>
              </a:rPr>
              <a:t>, Aufklärung</a:t>
            </a:r>
          </a:p>
        </p:txBody>
      </p:sp>
      <p:cxnSp>
        <p:nvCxnSpPr>
          <p:cNvPr id="13" name="Gerader Verbinder 12">
            <a:extLst>
              <a:ext uri="{FF2B5EF4-FFF2-40B4-BE49-F238E27FC236}">
                <a16:creationId xmlns:a16="http://schemas.microsoft.com/office/drawing/2014/main" id="{601D44B9-6317-CEE6-8BBF-EECB3CFF142E}"/>
              </a:ext>
            </a:extLst>
          </p:cNvPr>
          <p:cNvCxnSpPr>
            <a:cxnSpLocks/>
          </p:cNvCxnSpPr>
          <p:nvPr/>
        </p:nvCxnSpPr>
        <p:spPr>
          <a:xfrm>
            <a:off x="5094515" y="759735"/>
            <a:ext cx="0" cy="3634170"/>
          </a:xfrm>
          <a:prstGeom prst="line">
            <a:avLst/>
          </a:prstGeom>
          <a:ln w="9525">
            <a:solidFill>
              <a:schemeClr val="accent1"/>
            </a:solidFill>
            <a:prstDash val="dash"/>
          </a:ln>
        </p:spPr>
        <p:style>
          <a:lnRef idx="1">
            <a:schemeClr val="accent1"/>
          </a:lnRef>
          <a:fillRef idx="0">
            <a:schemeClr val="accent1"/>
          </a:fillRef>
          <a:effectRef idx="0">
            <a:schemeClr val="accent1"/>
          </a:effectRef>
          <a:fontRef idx="minor">
            <a:schemeClr val="tx1"/>
          </a:fontRef>
        </p:style>
      </p:cxnSp>
      <p:cxnSp>
        <p:nvCxnSpPr>
          <p:cNvPr id="16" name="Gerader Verbinder 15">
            <a:extLst>
              <a:ext uri="{FF2B5EF4-FFF2-40B4-BE49-F238E27FC236}">
                <a16:creationId xmlns:a16="http://schemas.microsoft.com/office/drawing/2014/main" id="{E1E831C8-038B-DC10-3040-5F4DD281DA25}"/>
              </a:ext>
            </a:extLst>
          </p:cNvPr>
          <p:cNvCxnSpPr>
            <a:cxnSpLocks/>
            <a:stCxn id="8" idx="0"/>
            <a:endCxn id="9" idx="1"/>
          </p:cNvCxnSpPr>
          <p:nvPr/>
        </p:nvCxnSpPr>
        <p:spPr>
          <a:xfrm flipV="1">
            <a:off x="993472" y="1836964"/>
            <a:ext cx="741986" cy="503283"/>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3C116CF9-6D79-EF4B-6E7A-47C1D5C36DEB}"/>
              </a:ext>
            </a:extLst>
          </p:cNvPr>
          <p:cNvCxnSpPr>
            <a:cxnSpLocks/>
            <a:endCxn id="10" idx="1"/>
          </p:cNvCxnSpPr>
          <p:nvPr/>
        </p:nvCxnSpPr>
        <p:spPr>
          <a:xfrm>
            <a:off x="764872" y="2911747"/>
            <a:ext cx="970585" cy="503284"/>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E6928FDC-990E-C1F4-0E5B-BD30BD699A50}"/>
              </a:ext>
            </a:extLst>
          </p:cNvPr>
          <p:cNvCxnSpPr>
            <a:cxnSpLocks/>
            <a:stCxn id="9" idx="3"/>
            <a:endCxn id="26" idx="1"/>
          </p:cNvCxnSpPr>
          <p:nvPr/>
        </p:nvCxnSpPr>
        <p:spPr>
          <a:xfrm>
            <a:off x="3159689" y="1836964"/>
            <a:ext cx="2172146"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Gerader Verbinder 22">
            <a:extLst>
              <a:ext uri="{FF2B5EF4-FFF2-40B4-BE49-F238E27FC236}">
                <a16:creationId xmlns:a16="http://schemas.microsoft.com/office/drawing/2014/main" id="{4DFDA8F6-BE77-05D3-E7A4-9F5E844AB4A6}"/>
              </a:ext>
            </a:extLst>
          </p:cNvPr>
          <p:cNvCxnSpPr>
            <a:cxnSpLocks/>
            <a:stCxn id="10" idx="3"/>
            <a:endCxn id="11" idx="1"/>
          </p:cNvCxnSpPr>
          <p:nvPr/>
        </p:nvCxnSpPr>
        <p:spPr>
          <a:xfrm>
            <a:off x="3159689" y="3415031"/>
            <a:ext cx="123354"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26" name="Rechteck: abgerundete Ecken 25">
            <a:extLst>
              <a:ext uri="{FF2B5EF4-FFF2-40B4-BE49-F238E27FC236}">
                <a16:creationId xmlns:a16="http://schemas.microsoft.com/office/drawing/2014/main" id="{FCE9AFD5-C9ED-5EAA-520C-3D360C125CC3}"/>
              </a:ext>
            </a:extLst>
          </p:cNvPr>
          <p:cNvSpPr/>
          <p:nvPr/>
        </p:nvSpPr>
        <p:spPr>
          <a:xfrm>
            <a:off x="5331835" y="1442449"/>
            <a:ext cx="1964758" cy="789029"/>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200">
                <a:solidFill>
                  <a:srgbClr val="23004C"/>
                </a:solidFill>
                <a:latin typeface="Verdana"/>
              </a:rPr>
              <a:t>Überwachung auf </a:t>
            </a:r>
            <a:r>
              <a:rPr lang="de-DE" sz="1200" err="1">
                <a:solidFill>
                  <a:srgbClr val="23004C"/>
                </a:solidFill>
                <a:latin typeface="Verdana"/>
              </a:rPr>
              <a:t>Dysglykämie</a:t>
            </a:r>
            <a:r>
              <a:rPr lang="de-DE" sz="1200">
                <a:solidFill>
                  <a:srgbClr val="23004C"/>
                </a:solidFill>
                <a:latin typeface="Verdana"/>
              </a:rPr>
              <a:t> (Zeitabstände altersabhängig)</a:t>
            </a:r>
          </a:p>
        </p:txBody>
      </p:sp>
      <p:sp>
        <p:nvSpPr>
          <p:cNvPr id="31" name="Textplatzhalter 4">
            <a:extLst>
              <a:ext uri="{FF2B5EF4-FFF2-40B4-BE49-F238E27FC236}">
                <a16:creationId xmlns:a16="http://schemas.microsoft.com/office/drawing/2014/main" id="{513CFA80-4AA0-FE2C-1AA4-C9A742782B6A}"/>
              </a:ext>
            </a:extLst>
          </p:cNvPr>
          <p:cNvSpPr txBox="1">
            <a:spLocks/>
          </p:cNvSpPr>
          <p:nvPr/>
        </p:nvSpPr>
        <p:spPr>
          <a:xfrm>
            <a:off x="414670" y="759735"/>
            <a:ext cx="3714686" cy="284693"/>
          </a:xfrm>
          <a:prstGeom prst="rect">
            <a:avLst/>
          </a:prstGeom>
        </p:spPr>
        <p:txBody>
          <a:bodyPr vert="horz" wrap="square" lIns="34290" tIns="34290" rIns="34290" bIns="34290" rtlCol="0">
            <a:spAutoFit/>
          </a:bodyPr>
          <a:lstStyle>
            <a:lvl1pPr marL="0" indent="0" algn="l" defTabSz="914354" rtl="0" eaLnBrk="1" latinLnBrk="0" hangingPunct="1">
              <a:lnSpc>
                <a:spcPct val="100000"/>
              </a:lnSpc>
              <a:spcBef>
                <a:spcPts val="800"/>
              </a:spcBef>
              <a:spcAft>
                <a:spcPts val="0"/>
              </a:spcAft>
              <a:buFont typeface="Arial" panose="020B0604020202020204" pitchFamily="34" charset="0"/>
              <a:buNone/>
              <a:defRPr lang="en-US" sz="1867" b="0" i="0" kern="1200" noProof="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gn="l" defTabSz="914354" rtl="0" eaLnBrk="1" latinLnBrk="0" hangingPunct="1">
              <a:lnSpc>
                <a:spcPct val="100000"/>
              </a:lnSpc>
              <a:spcBef>
                <a:spcPts val="533"/>
              </a:spcBef>
              <a:buClr>
                <a:schemeClr val="accent2"/>
              </a:buClr>
              <a:buFont typeface="Arial" panose="020B0604020202020204" pitchFamily="34" charset="0"/>
              <a:buNone/>
              <a:defRPr lang="en-US" sz="1600" b="1" i="0" kern="1200" noProof="0">
                <a:solidFill>
                  <a:srgbClr val="1D3160"/>
                </a:solidFill>
                <a:latin typeface="+mn-lt"/>
                <a:ea typeface="+mn-ea"/>
                <a:cs typeface="+mn-cs"/>
              </a:defRPr>
            </a:lvl2pPr>
            <a:lvl3pPr marL="609570" indent="-302384" algn="l" defTabSz="914354" rtl="0" eaLnBrk="1" latinLnBrk="0" hangingPunct="1">
              <a:lnSpc>
                <a:spcPct val="110000"/>
              </a:lnSpc>
              <a:spcBef>
                <a:spcPts val="800"/>
              </a:spcBef>
              <a:buFontTx/>
              <a:buBlip>
                <a:blip r:embed="rId2"/>
              </a:buBlip>
              <a:defRPr lang="en-US" sz="1333" b="0" i="0" kern="1200" noProof="0" dirty="0" smtClean="0">
                <a:solidFill>
                  <a:schemeClr val="tx1"/>
                </a:solidFill>
                <a:latin typeface="Sanofi Sans 3 Regular"/>
                <a:ea typeface="+mn-ea"/>
                <a:cs typeface="+mn-cs"/>
              </a:defRPr>
            </a:lvl3pPr>
            <a:lvl4pPr marL="911955" indent="-302384" algn="l" defTabSz="914354" rtl="0" eaLnBrk="1" latinLnBrk="0" hangingPunct="1">
              <a:lnSpc>
                <a:spcPct val="100000"/>
              </a:lnSpc>
              <a:spcBef>
                <a:spcPts val="800"/>
              </a:spcBef>
              <a:buFontTx/>
              <a:buBlip>
                <a:blip r:embed="rId2"/>
              </a:buBlip>
              <a:defRPr lang="en-US" sz="1333" b="0" i="0" kern="1200" noProof="0">
                <a:solidFill>
                  <a:schemeClr val="tx1"/>
                </a:solidFill>
                <a:latin typeface="+mn-lt"/>
                <a:ea typeface="+mn-ea"/>
                <a:cs typeface="+mn-cs"/>
              </a:defRPr>
            </a:lvl4pPr>
            <a:lvl5pPr marL="0" indent="0" algn="l" defTabSz="914354" rtl="0" eaLnBrk="1" latinLnBrk="0" hangingPunct="1">
              <a:lnSpc>
                <a:spcPct val="100000"/>
              </a:lnSpc>
              <a:spcBef>
                <a:spcPts val="800"/>
              </a:spcBef>
              <a:buFont typeface="Arial" panose="020B0604020202020204" pitchFamily="34" charset="0"/>
              <a:buNone/>
              <a:defRPr lang="en-US" sz="1333" b="0" i="0" kern="1200" noProof="0">
                <a:solidFill>
                  <a:schemeClr val="tx1"/>
                </a:solidFill>
                <a:latin typeface="+mn-lt"/>
                <a:ea typeface="+mn-ea"/>
                <a:cs typeface="+mn-cs"/>
              </a:defRPr>
            </a:lvl5pPr>
            <a:lvl6pPr marL="2514474"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652"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829"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006" indent="-228589" algn="l" defTabSz="914354"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685766">
              <a:spcBef>
                <a:spcPts val="600"/>
              </a:spcBef>
            </a:pPr>
            <a:r>
              <a:rPr lang="de-DE" sz="1400" u="sng">
                <a:solidFill>
                  <a:prstClr val="black"/>
                </a:solidFill>
              </a:rPr>
              <a:t>Verweis an </a:t>
            </a:r>
            <a:r>
              <a:rPr lang="de-DE" sz="1400" u="sng" err="1">
                <a:solidFill>
                  <a:prstClr val="black"/>
                </a:solidFill>
              </a:rPr>
              <a:t>Kinderdiabetologie</a:t>
            </a:r>
            <a:r>
              <a:rPr lang="de-DE" sz="1400" u="sng">
                <a:solidFill>
                  <a:prstClr val="black"/>
                </a:solidFill>
              </a:rPr>
              <a:t>:</a:t>
            </a:r>
          </a:p>
        </p:txBody>
      </p:sp>
      <p:sp>
        <p:nvSpPr>
          <p:cNvPr id="40" name="Rechteck: abgerundete Ecken 39">
            <a:extLst>
              <a:ext uri="{FF2B5EF4-FFF2-40B4-BE49-F238E27FC236}">
                <a16:creationId xmlns:a16="http://schemas.microsoft.com/office/drawing/2014/main" id="{95F3EEAC-7AA2-5D6F-B6E8-E4BE79DBBD1E}"/>
              </a:ext>
            </a:extLst>
          </p:cNvPr>
          <p:cNvSpPr/>
          <p:nvPr/>
        </p:nvSpPr>
        <p:spPr>
          <a:xfrm>
            <a:off x="8132008" y="1548998"/>
            <a:ext cx="788159" cy="571500"/>
          </a:xfrm>
          <a:prstGeom prst="roundRect">
            <a:avLst/>
          </a:prstGeom>
          <a:solidFill>
            <a:srgbClr val="FF6A5A"/>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200">
                <a:solidFill>
                  <a:prstClr val="white"/>
                </a:solidFill>
                <a:latin typeface="Verdana"/>
              </a:rPr>
              <a:t>Stopp</a:t>
            </a:r>
            <a:r>
              <a:rPr lang="de-DE" sz="1200" baseline="30000">
                <a:solidFill>
                  <a:prstClr val="white"/>
                </a:solidFill>
                <a:latin typeface="Verdana"/>
              </a:rPr>
              <a:t>#</a:t>
            </a:r>
          </a:p>
        </p:txBody>
      </p:sp>
      <p:cxnSp>
        <p:nvCxnSpPr>
          <p:cNvPr id="49" name="Gerader Verbinder 48">
            <a:extLst>
              <a:ext uri="{FF2B5EF4-FFF2-40B4-BE49-F238E27FC236}">
                <a16:creationId xmlns:a16="http://schemas.microsoft.com/office/drawing/2014/main" id="{543C7E92-DC44-100F-AA78-B20EF0E6E871}"/>
              </a:ext>
            </a:extLst>
          </p:cNvPr>
          <p:cNvCxnSpPr>
            <a:cxnSpLocks/>
            <a:stCxn id="26" idx="3"/>
            <a:endCxn id="40" idx="1"/>
          </p:cNvCxnSpPr>
          <p:nvPr/>
        </p:nvCxnSpPr>
        <p:spPr>
          <a:xfrm flipV="1">
            <a:off x="7296593" y="1834748"/>
            <a:ext cx="835415" cy="2216"/>
          </a:xfrm>
          <a:prstGeom prst="line">
            <a:avLst/>
          </a:prstGeom>
          <a:ln w="9525">
            <a:solidFill>
              <a:schemeClr val="tx1"/>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sp>
        <p:nvSpPr>
          <p:cNvPr id="52" name="Textfeld 51">
            <a:extLst>
              <a:ext uri="{FF2B5EF4-FFF2-40B4-BE49-F238E27FC236}">
                <a16:creationId xmlns:a16="http://schemas.microsoft.com/office/drawing/2014/main" id="{1AFBCEE9-1825-7E3C-BBA5-F842EE382AC4}"/>
              </a:ext>
            </a:extLst>
          </p:cNvPr>
          <p:cNvSpPr txBox="1"/>
          <p:nvPr/>
        </p:nvSpPr>
        <p:spPr>
          <a:xfrm>
            <a:off x="7441839" y="1615457"/>
            <a:ext cx="948309" cy="230832"/>
          </a:xfrm>
          <a:prstGeom prst="rect">
            <a:avLst/>
          </a:prstGeom>
          <a:noFill/>
        </p:spPr>
        <p:txBody>
          <a:bodyPr wrap="square" rtlCol="0" anchor="ctr">
            <a:spAutoFit/>
          </a:bodyPr>
          <a:lstStyle/>
          <a:p>
            <a:pPr defTabSz="685800"/>
            <a:r>
              <a:rPr lang="de-DE" sz="900">
                <a:solidFill>
                  <a:prstClr val="black"/>
                </a:solidFill>
                <a:latin typeface="Verdana"/>
              </a:rPr>
              <a:t>3 Jahre</a:t>
            </a:r>
          </a:p>
        </p:txBody>
      </p:sp>
      <p:sp>
        <p:nvSpPr>
          <p:cNvPr id="55" name="Textfeld 54">
            <a:extLst>
              <a:ext uri="{FF2B5EF4-FFF2-40B4-BE49-F238E27FC236}">
                <a16:creationId xmlns:a16="http://schemas.microsoft.com/office/drawing/2014/main" id="{CF5F62E2-3D06-8FBC-57CE-DD559338DEEA}"/>
              </a:ext>
            </a:extLst>
          </p:cNvPr>
          <p:cNvSpPr txBox="1"/>
          <p:nvPr/>
        </p:nvSpPr>
        <p:spPr>
          <a:xfrm>
            <a:off x="368199" y="4693697"/>
            <a:ext cx="6136039" cy="276999"/>
          </a:xfrm>
          <a:prstGeom prst="rect">
            <a:avLst/>
          </a:prstGeom>
          <a:noFill/>
        </p:spPr>
        <p:txBody>
          <a:bodyPr wrap="square" rtlCol="0" anchor="ctr">
            <a:spAutoFit/>
          </a:bodyPr>
          <a:lstStyle/>
          <a:p>
            <a:pPr defTabSz="685800"/>
            <a:r>
              <a:rPr lang="de-DE" sz="600">
                <a:solidFill>
                  <a:srgbClr val="404040"/>
                </a:solidFill>
                <a:latin typeface="Verdana"/>
              </a:rPr>
              <a:t>* Stadieneinteilung mittels OGTT oder HbA</a:t>
            </a:r>
            <a:r>
              <a:rPr lang="de-DE" sz="600" baseline="-25000">
                <a:solidFill>
                  <a:srgbClr val="404040"/>
                </a:solidFill>
                <a:latin typeface="Verdana"/>
              </a:rPr>
              <a:t>1c</a:t>
            </a:r>
            <a:r>
              <a:rPr lang="de-DE" sz="600">
                <a:solidFill>
                  <a:srgbClr val="404040"/>
                </a:solidFill>
                <a:latin typeface="Verdana"/>
              </a:rPr>
              <a:t> / CGM falls OGTT nicht vorhanden</a:t>
            </a:r>
          </a:p>
          <a:p>
            <a:pPr defTabSz="685800"/>
            <a:r>
              <a:rPr lang="de-DE" sz="600">
                <a:solidFill>
                  <a:srgbClr val="404040"/>
                </a:solidFill>
                <a:latin typeface="Verdana"/>
              </a:rPr>
              <a:t># Monitoring stoppen, wenn nach 3 Jahren keine Progression und stabil weiterhin ≤ 1 Autoantikörper</a:t>
            </a:r>
          </a:p>
        </p:txBody>
      </p:sp>
      <p:sp>
        <p:nvSpPr>
          <p:cNvPr id="56" name="Rechteck: abgerundete Ecken 55">
            <a:extLst>
              <a:ext uri="{FF2B5EF4-FFF2-40B4-BE49-F238E27FC236}">
                <a16:creationId xmlns:a16="http://schemas.microsoft.com/office/drawing/2014/main" id="{6779D488-E224-BA06-687B-8F99EE094A1A}"/>
              </a:ext>
            </a:extLst>
          </p:cNvPr>
          <p:cNvSpPr/>
          <p:nvPr/>
        </p:nvSpPr>
        <p:spPr>
          <a:xfrm>
            <a:off x="5631335" y="2454399"/>
            <a:ext cx="3330515" cy="483105"/>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200">
                <a:solidFill>
                  <a:srgbClr val="23004C"/>
                </a:solidFill>
                <a:latin typeface="Verdana"/>
              </a:rPr>
              <a:t>Überwachung auf </a:t>
            </a:r>
            <a:r>
              <a:rPr lang="de-DE" sz="1200" err="1">
                <a:solidFill>
                  <a:srgbClr val="23004C"/>
                </a:solidFill>
                <a:latin typeface="Verdana"/>
              </a:rPr>
              <a:t>Dysglykämie</a:t>
            </a:r>
            <a:r>
              <a:rPr lang="de-DE" sz="1200">
                <a:solidFill>
                  <a:srgbClr val="23004C"/>
                </a:solidFill>
                <a:latin typeface="Verdana"/>
              </a:rPr>
              <a:t>, (Zeitabstände altersabhängig)</a:t>
            </a:r>
          </a:p>
        </p:txBody>
      </p:sp>
      <p:sp>
        <p:nvSpPr>
          <p:cNvPr id="57" name="Rechteck: abgerundete Ecken 56">
            <a:extLst>
              <a:ext uri="{FF2B5EF4-FFF2-40B4-BE49-F238E27FC236}">
                <a16:creationId xmlns:a16="http://schemas.microsoft.com/office/drawing/2014/main" id="{F45E4EF2-5344-3DE3-F4B7-3185472E55C4}"/>
              </a:ext>
            </a:extLst>
          </p:cNvPr>
          <p:cNvSpPr/>
          <p:nvPr/>
        </p:nvSpPr>
        <p:spPr>
          <a:xfrm>
            <a:off x="5631335" y="3890302"/>
            <a:ext cx="3330515" cy="477296"/>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200">
                <a:solidFill>
                  <a:srgbClr val="23004C"/>
                </a:solidFill>
                <a:latin typeface="Verdana"/>
              </a:rPr>
              <a:t>Sofortige Überweisung an eine diabetologische Einrichtung</a:t>
            </a:r>
          </a:p>
        </p:txBody>
      </p:sp>
      <p:sp>
        <p:nvSpPr>
          <p:cNvPr id="58" name="Rechteck: abgerundete Ecken 57">
            <a:extLst>
              <a:ext uri="{FF2B5EF4-FFF2-40B4-BE49-F238E27FC236}">
                <a16:creationId xmlns:a16="http://schemas.microsoft.com/office/drawing/2014/main" id="{204F317A-9772-8D5D-F8F1-4144730EE089}"/>
              </a:ext>
            </a:extLst>
          </p:cNvPr>
          <p:cNvSpPr/>
          <p:nvPr/>
        </p:nvSpPr>
        <p:spPr>
          <a:xfrm>
            <a:off x="4868457" y="2455449"/>
            <a:ext cx="988937" cy="483105"/>
          </a:xfrm>
          <a:prstGeom prst="roundRect">
            <a:avLst/>
          </a:prstGeom>
          <a:solidFill>
            <a:schemeClr val="accent5"/>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200">
                <a:solidFill>
                  <a:prstClr val="white"/>
                </a:solidFill>
                <a:latin typeface="Verdana"/>
              </a:rPr>
              <a:t>Stadium 1</a:t>
            </a:r>
          </a:p>
        </p:txBody>
      </p:sp>
      <p:sp>
        <p:nvSpPr>
          <p:cNvPr id="59" name="Rechteck: abgerundete Ecken 58">
            <a:extLst>
              <a:ext uri="{FF2B5EF4-FFF2-40B4-BE49-F238E27FC236}">
                <a16:creationId xmlns:a16="http://schemas.microsoft.com/office/drawing/2014/main" id="{C2650BA0-104D-B8B3-3F1C-D97CB38DE2A6}"/>
              </a:ext>
            </a:extLst>
          </p:cNvPr>
          <p:cNvSpPr/>
          <p:nvPr/>
        </p:nvSpPr>
        <p:spPr>
          <a:xfrm>
            <a:off x="4882261" y="3890303"/>
            <a:ext cx="988937" cy="477296"/>
          </a:xfrm>
          <a:prstGeom prst="roundRect">
            <a:avLst/>
          </a:prstGeom>
          <a:solidFill>
            <a:srgbClr val="FF5B49"/>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200">
                <a:solidFill>
                  <a:prstClr val="white"/>
                </a:solidFill>
                <a:latin typeface="Verdana"/>
              </a:rPr>
              <a:t>Stadium 3</a:t>
            </a:r>
          </a:p>
        </p:txBody>
      </p:sp>
      <p:cxnSp>
        <p:nvCxnSpPr>
          <p:cNvPr id="60" name="Gerader Verbinder 59">
            <a:extLst>
              <a:ext uri="{FF2B5EF4-FFF2-40B4-BE49-F238E27FC236}">
                <a16:creationId xmlns:a16="http://schemas.microsoft.com/office/drawing/2014/main" id="{C195A01F-C70A-93C8-551C-BCCA49793FBC}"/>
              </a:ext>
            </a:extLst>
          </p:cNvPr>
          <p:cNvCxnSpPr>
            <a:cxnSpLocks/>
            <a:stCxn id="11" idx="0"/>
            <a:endCxn id="58" idx="1"/>
          </p:cNvCxnSpPr>
          <p:nvPr/>
        </p:nvCxnSpPr>
        <p:spPr>
          <a:xfrm flipV="1">
            <a:off x="3952515" y="2697002"/>
            <a:ext cx="915942" cy="43227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4" name="Gerader Verbinder 63">
            <a:extLst>
              <a:ext uri="{FF2B5EF4-FFF2-40B4-BE49-F238E27FC236}">
                <a16:creationId xmlns:a16="http://schemas.microsoft.com/office/drawing/2014/main" id="{97B64590-C4A4-65A7-7C21-0AEADF68590B}"/>
              </a:ext>
            </a:extLst>
          </p:cNvPr>
          <p:cNvCxnSpPr>
            <a:cxnSpLocks/>
            <a:stCxn id="11" idx="2"/>
            <a:endCxn id="59" idx="1"/>
          </p:cNvCxnSpPr>
          <p:nvPr/>
        </p:nvCxnSpPr>
        <p:spPr>
          <a:xfrm>
            <a:off x="3952515" y="3700781"/>
            <a:ext cx="929746" cy="42817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
        <p:nvSpPr>
          <p:cNvPr id="4" name="Text Placeholder 13">
            <a:extLst>
              <a:ext uri="{FF2B5EF4-FFF2-40B4-BE49-F238E27FC236}">
                <a16:creationId xmlns:a16="http://schemas.microsoft.com/office/drawing/2014/main" id="{57BBE73A-3E6D-9CF7-50B2-2C48770AC9DB}"/>
              </a:ext>
            </a:extLst>
          </p:cNvPr>
          <p:cNvSpPr txBox="1">
            <a:spLocks/>
          </p:cNvSpPr>
          <p:nvPr/>
        </p:nvSpPr>
        <p:spPr>
          <a:xfrm>
            <a:off x="457201" y="4846906"/>
            <a:ext cx="7405704" cy="204788"/>
          </a:xfrm>
          <a:prstGeom prst="rect">
            <a:avLst/>
          </a:prstGeom>
        </p:spPr>
        <p:txBody>
          <a:bodyPr vert="horz" lIns="0" tIns="0" rIns="0" bIns="0" rtlCol="0" anchor="b">
            <a:noAutofit/>
          </a:bodyPr>
          <a:lstStyle>
            <a:lvl1pPr marL="0" indent="0" algn="l" defTabSz="914377" rtl="0" eaLnBrk="1" latinLnBrk="0" hangingPunct="1">
              <a:lnSpc>
                <a:spcPct val="90000"/>
              </a:lnSpc>
              <a:spcBef>
                <a:spcPct val="0"/>
              </a:spcBef>
              <a:buFont typeface="Arial" panose="020B0604020202020204" pitchFamily="34" charset="0"/>
              <a:buNone/>
              <a:defRPr sz="8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0" indent="0" algn="l" defTabSz="914377" rtl="0" eaLnBrk="1" latinLnBrk="0" hangingPunct="1">
              <a:lnSpc>
                <a:spcPct val="125000"/>
              </a:lnSpc>
              <a:spcBef>
                <a:spcPct val="0"/>
              </a:spcBef>
              <a:buClr>
                <a:schemeClr val="accent2"/>
              </a:buClr>
              <a:buFontTx/>
              <a:buNone/>
              <a:defRPr sz="8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609585" indent="-302392" algn="l" defTabSz="914377" rtl="0" eaLnBrk="1" latinLnBrk="0" hangingPunct="1">
              <a:lnSpc>
                <a:spcPct val="125000"/>
              </a:lnSpc>
              <a:spcBef>
                <a:spcPct val="0"/>
              </a:spcBef>
              <a:buFontTx/>
              <a:buBlip>
                <a:blip r:embed="rId2"/>
              </a:buBlip>
              <a:defRPr sz="8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911977" indent="-302392" algn="l" defTabSz="914377" rtl="0" eaLnBrk="1" latinLnBrk="0" hangingPunct="1">
              <a:lnSpc>
                <a:spcPct val="125000"/>
              </a:lnSpc>
              <a:spcBef>
                <a:spcPct val="0"/>
              </a:spcBef>
              <a:buFontTx/>
              <a:buBlip>
                <a:blip r:embed="rId2"/>
              </a:buBlip>
              <a:defRPr sz="8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914377" rtl="0" eaLnBrk="1" latinLnBrk="0" hangingPunct="1">
              <a:lnSpc>
                <a:spcPct val="125000"/>
              </a:lnSpc>
              <a:spcBef>
                <a:spcPct val="0"/>
              </a:spcBef>
              <a:buFont typeface="Arial" panose="020B0604020202020204" pitchFamily="34" charset="0"/>
              <a:buNone/>
              <a:defRPr sz="800" b="1" i="0" kern="1200">
                <a:solidFill>
                  <a:schemeClr val="accent1"/>
                </a:solidFill>
                <a:latin typeface="+mj-lt"/>
                <a:ea typeface="Verdana" panose="020B0604030504040204" pitchFamily="34" charset="0"/>
                <a:cs typeface="Georgia" panose="02040502050405020303" pitchFamily="18" charset="0"/>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defTabSz="685783"/>
            <a:r>
              <a:rPr lang="de" sz="600" b="1">
                <a:solidFill>
                  <a:srgbClr val="404040"/>
                </a:solidFill>
                <a:latin typeface="Verdana"/>
                <a:ea typeface="Verdana"/>
                <a:cs typeface="Verdana"/>
              </a:rPr>
              <a:t>1.</a:t>
            </a:r>
            <a:r>
              <a:rPr lang="de" sz="600">
                <a:solidFill>
                  <a:srgbClr val="404040"/>
                </a:solidFill>
                <a:latin typeface="Verdana"/>
                <a:ea typeface="Verdana"/>
                <a:cs typeface="Verdana"/>
              </a:rPr>
              <a:t> Phillip M </a:t>
            </a:r>
            <a:r>
              <a:rPr lang="de" sz="600" i="1">
                <a:solidFill>
                  <a:srgbClr val="404040"/>
                </a:solidFill>
                <a:latin typeface="Verdana"/>
                <a:ea typeface="Verdana"/>
                <a:cs typeface="Verdana"/>
              </a:rPr>
              <a:t>et al. Diabetes Care</a:t>
            </a:r>
            <a:r>
              <a:rPr lang="de" sz="600">
                <a:solidFill>
                  <a:srgbClr val="404040"/>
                </a:solidFill>
                <a:latin typeface="Verdana"/>
                <a:ea typeface="Verdana"/>
                <a:cs typeface="Verdana"/>
              </a:rPr>
              <a:t> 2024; 47: 1276–98.</a:t>
            </a:r>
            <a:endParaRPr lang="de-DE" sz="600">
              <a:solidFill>
                <a:srgbClr val="404040"/>
              </a:solidFill>
              <a:latin typeface="Verdana"/>
              <a:ea typeface="Verdana"/>
              <a:cs typeface="Verdana"/>
            </a:endParaRPr>
          </a:p>
        </p:txBody>
      </p:sp>
      <p:sp>
        <p:nvSpPr>
          <p:cNvPr id="15" name="Textplatzhalter 4">
            <a:extLst>
              <a:ext uri="{FF2B5EF4-FFF2-40B4-BE49-F238E27FC236}">
                <a16:creationId xmlns:a16="http://schemas.microsoft.com/office/drawing/2014/main" id="{9C9EAD73-5108-A2F4-A825-5C36C6BD6766}"/>
              </a:ext>
            </a:extLst>
          </p:cNvPr>
          <p:cNvSpPr txBox="1">
            <a:spLocks/>
          </p:cNvSpPr>
          <p:nvPr/>
        </p:nvSpPr>
        <p:spPr>
          <a:xfrm>
            <a:off x="5205481" y="754174"/>
            <a:ext cx="3714686" cy="307777"/>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1400" u="sng"/>
              <a:t>Monitoring</a:t>
            </a:r>
          </a:p>
        </p:txBody>
      </p:sp>
      <p:sp>
        <p:nvSpPr>
          <p:cNvPr id="2" name="Rechteck: abgerundete Ecken 1">
            <a:extLst>
              <a:ext uri="{FF2B5EF4-FFF2-40B4-BE49-F238E27FC236}">
                <a16:creationId xmlns:a16="http://schemas.microsoft.com/office/drawing/2014/main" id="{C198ADE2-A858-7676-8005-E85DF937C221}"/>
              </a:ext>
            </a:extLst>
          </p:cNvPr>
          <p:cNvSpPr/>
          <p:nvPr/>
        </p:nvSpPr>
        <p:spPr>
          <a:xfrm>
            <a:off x="5617531" y="3038747"/>
            <a:ext cx="3330515" cy="757625"/>
          </a:xfrm>
          <a:prstGeom prst="roundRect">
            <a:avLst/>
          </a:prstGeom>
          <a:solidFill>
            <a:schemeClr val="bg1"/>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200">
                <a:solidFill>
                  <a:srgbClr val="23004C"/>
                </a:solidFill>
                <a:latin typeface="Verdana"/>
              </a:rPr>
              <a:t>Überwachung auf Hyperglykämie (Zeitabstände altersabhängig), Monitoring in diabetologischen Einrichtungen</a:t>
            </a:r>
          </a:p>
        </p:txBody>
      </p:sp>
      <p:sp>
        <p:nvSpPr>
          <p:cNvPr id="3" name="Rechteck: abgerundete Ecken 2">
            <a:extLst>
              <a:ext uri="{FF2B5EF4-FFF2-40B4-BE49-F238E27FC236}">
                <a16:creationId xmlns:a16="http://schemas.microsoft.com/office/drawing/2014/main" id="{5C48BF2E-3EB2-3B5A-06C6-4C963B54857B}"/>
              </a:ext>
            </a:extLst>
          </p:cNvPr>
          <p:cNvSpPr/>
          <p:nvPr/>
        </p:nvSpPr>
        <p:spPr>
          <a:xfrm>
            <a:off x="4868457" y="3038747"/>
            <a:ext cx="988937" cy="757625"/>
          </a:xfrm>
          <a:prstGeom prst="roundRect">
            <a:avLst/>
          </a:prstGeom>
          <a:solidFill>
            <a:srgbClr val="FF8A02"/>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r>
              <a:rPr lang="de-DE" sz="1200">
                <a:solidFill>
                  <a:prstClr val="white"/>
                </a:solidFill>
                <a:latin typeface="Verdana"/>
              </a:rPr>
              <a:t>Stadium 2</a:t>
            </a:r>
          </a:p>
        </p:txBody>
      </p:sp>
      <p:cxnSp>
        <p:nvCxnSpPr>
          <p:cNvPr id="12" name="Gerader Verbinder 11">
            <a:extLst>
              <a:ext uri="{FF2B5EF4-FFF2-40B4-BE49-F238E27FC236}">
                <a16:creationId xmlns:a16="http://schemas.microsoft.com/office/drawing/2014/main" id="{96F52DC6-53B4-6897-D647-62E9CCC1C7F2}"/>
              </a:ext>
            </a:extLst>
          </p:cNvPr>
          <p:cNvCxnSpPr>
            <a:cxnSpLocks/>
            <a:stCxn id="11" idx="3"/>
            <a:endCxn id="3" idx="1"/>
          </p:cNvCxnSpPr>
          <p:nvPr/>
        </p:nvCxnSpPr>
        <p:spPr>
          <a:xfrm>
            <a:off x="4621986" y="3415031"/>
            <a:ext cx="246471" cy="2529"/>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148198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4A8CD08-7C22-77BF-32F1-2A8AF8515A74}"/>
            </a:ext>
          </a:extLst>
        </p:cNvPr>
        <p:cNvGrpSpPr/>
        <p:nvPr/>
      </p:nvGrpSpPr>
      <p:grpSpPr>
        <a:xfrm>
          <a:off x="0" y="0"/>
          <a:ext cx="0" cy="0"/>
          <a:chOff x="0" y="0"/>
          <a:chExt cx="0" cy="0"/>
        </a:xfrm>
      </p:grpSpPr>
      <p:sp>
        <p:nvSpPr>
          <p:cNvPr id="113" name="Rechteck: abgerundete Ecken 112">
            <a:extLst>
              <a:ext uri="{FF2B5EF4-FFF2-40B4-BE49-F238E27FC236}">
                <a16:creationId xmlns:a16="http://schemas.microsoft.com/office/drawing/2014/main" id="{02BCFA68-D7D9-73DF-58FC-456B0F95225D}"/>
              </a:ext>
            </a:extLst>
          </p:cNvPr>
          <p:cNvSpPr/>
          <p:nvPr/>
        </p:nvSpPr>
        <p:spPr>
          <a:xfrm>
            <a:off x="650123" y="4815722"/>
            <a:ext cx="988778" cy="152400"/>
          </a:xfrm>
          <a:prstGeom prst="roundRect">
            <a:avLst/>
          </a:prstGeom>
          <a:solidFill>
            <a:srgbClr val="F3E4D6"/>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6" name="Rechteck: abgerundete Ecken 105">
            <a:extLst>
              <a:ext uri="{FF2B5EF4-FFF2-40B4-BE49-F238E27FC236}">
                <a16:creationId xmlns:a16="http://schemas.microsoft.com/office/drawing/2014/main" id="{C195B845-E643-2B16-436C-45FE982AE588}"/>
              </a:ext>
            </a:extLst>
          </p:cNvPr>
          <p:cNvSpPr/>
          <p:nvPr/>
        </p:nvSpPr>
        <p:spPr>
          <a:xfrm>
            <a:off x="1830292" y="4491766"/>
            <a:ext cx="1480293" cy="341466"/>
          </a:xfrm>
          <a:prstGeom prst="roundRect">
            <a:avLst/>
          </a:prstGeom>
          <a:solidFill>
            <a:srgbClr val="DCEEF5"/>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05" name="Rechteck: abgerundete Ecken 104">
            <a:extLst>
              <a:ext uri="{FF2B5EF4-FFF2-40B4-BE49-F238E27FC236}">
                <a16:creationId xmlns:a16="http://schemas.microsoft.com/office/drawing/2014/main" id="{6ECAD551-97AF-FF20-6355-85710F314B62}"/>
              </a:ext>
            </a:extLst>
          </p:cNvPr>
          <p:cNvSpPr/>
          <p:nvPr/>
        </p:nvSpPr>
        <p:spPr>
          <a:xfrm>
            <a:off x="2116511" y="4157832"/>
            <a:ext cx="903081" cy="248889"/>
          </a:xfrm>
          <a:prstGeom prst="roundRect">
            <a:avLst/>
          </a:prstGeom>
          <a:solidFill>
            <a:srgbClr val="DCEEF5"/>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2" name="Rechteck: abgerundete Ecken 91">
            <a:extLst>
              <a:ext uri="{FF2B5EF4-FFF2-40B4-BE49-F238E27FC236}">
                <a16:creationId xmlns:a16="http://schemas.microsoft.com/office/drawing/2014/main" id="{B9613F53-2871-0843-B78A-0B912DFC7B27}"/>
              </a:ext>
            </a:extLst>
          </p:cNvPr>
          <p:cNvSpPr/>
          <p:nvPr/>
        </p:nvSpPr>
        <p:spPr>
          <a:xfrm>
            <a:off x="2217465" y="3653871"/>
            <a:ext cx="698856" cy="341466"/>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1" name="Rechteck: abgerundete Ecken 90">
            <a:extLst>
              <a:ext uri="{FF2B5EF4-FFF2-40B4-BE49-F238E27FC236}">
                <a16:creationId xmlns:a16="http://schemas.microsoft.com/office/drawing/2014/main" id="{26DF5847-3D9D-48BB-C7B7-F4E1104D876D}"/>
              </a:ext>
            </a:extLst>
          </p:cNvPr>
          <p:cNvSpPr/>
          <p:nvPr/>
        </p:nvSpPr>
        <p:spPr>
          <a:xfrm>
            <a:off x="2957132" y="3652117"/>
            <a:ext cx="625176" cy="341466"/>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0" name="Rechteck: abgerundete Ecken 89">
            <a:extLst>
              <a:ext uri="{FF2B5EF4-FFF2-40B4-BE49-F238E27FC236}">
                <a16:creationId xmlns:a16="http://schemas.microsoft.com/office/drawing/2014/main" id="{FB9706A9-A634-BBA8-23C3-9D38C32CD200}"/>
              </a:ext>
            </a:extLst>
          </p:cNvPr>
          <p:cNvSpPr/>
          <p:nvPr/>
        </p:nvSpPr>
        <p:spPr>
          <a:xfrm>
            <a:off x="1550892" y="3652117"/>
            <a:ext cx="625176" cy="341466"/>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6" name="Rechteck: abgerundete Ecken 85">
            <a:extLst>
              <a:ext uri="{FF2B5EF4-FFF2-40B4-BE49-F238E27FC236}">
                <a16:creationId xmlns:a16="http://schemas.microsoft.com/office/drawing/2014/main" id="{D2B6A873-4580-55BD-69E3-4B43B4FA143D}"/>
              </a:ext>
            </a:extLst>
          </p:cNvPr>
          <p:cNvSpPr/>
          <p:nvPr/>
        </p:nvSpPr>
        <p:spPr>
          <a:xfrm>
            <a:off x="1919531" y="3176441"/>
            <a:ext cx="1298543" cy="248890"/>
          </a:xfrm>
          <a:prstGeom prst="roundRect">
            <a:avLst/>
          </a:prstGeom>
          <a:solidFill>
            <a:srgbClr val="DAFAD3"/>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4" name="Rechteck: abgerundete Ecken 83">
            <a:extLst>
              <a:ext uri="{FF2B5EF4-FFF2-40B4-BE49-F238E27FC236}">
                <a16:creationId xmlns:a16="http://schemas.microsoft.com/office/drawing/2014/main" id="{0C57492F-B87F-B89F-8B08-8CE32CA6F43C}"/>
              </a:ext>
            </a:extLst>
          </p:cNvPr>
          <p:cNvSpPr/>
          <p:nvPr/>
        </p:nvSpPr>
        <p:spPr>
          <a:xfrm>
            <a:off x="653388" y="3223495"/>
            <a:ext cx="988778" cy="152400"/>
          </a:xfrm>
          <a:prstGeom prst="roundRect">
            <a:avLst/>
          </a:prstGeom>
          <a:solidFill>
            <a:srgbClr val="F3E4D6"/>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5" name="Rechteck: abgerundete Ecken 54">
            <a:extLst>
              <a:ext uri="{FF2B5EF4-FFF2-40B4-BE49-F238E27FC236}">
                <a16:creationId xmlns:a16="http://schemas.microsoft.com/office/drawing/2014/main" id="{CB6DBDB0-F754-057A-C616-DD42472FB83D}"/>
              </a:ext>
            </a:extLst>
          </p:cNvPr>
          <p:cNvSpPr/>
          <p:nvPr/>
        </p:nvSpPr>
        <p:spPr>
          <a:xfrm>
            <a:off x="1922034" y="2717545"/>
            <a:ext cx="1298543" cy="366190"/>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3" name="Rechteck: abgerundete Ecken 72">
            <a:extLst>
              <a:ext uri="{FF2B5EF4-FFF2-40B4-BE49-F238E27FC236}">
                <a16:creationId xmlns:a16="http://schemas.microsoft.com/office/drawing/2014/main" id="{31FE74CD-8FFD-5367-6B28-12BA8FB9850A}"/>
              </a:ext>
            </a:extLst>
          </p:cNvPr>
          <p:cNvSpPr/>
          <p:nvPr/>
        </p:nvSpPr>
        <p:spPr>
          <a:xfrm>
            <a:off x="693731" y="2717131"/>
            <a:ext cx="903081" cy="248889"/>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4" name="Rechteck: abgerundete Ecken 53">
            <a:extLst>
              <a:ext uri="{FF2B5EF4-FFF2-40B4-BE49-F238E27FC236}">
                <a16:creationId xmlns:a16="http://schemas.microsoft.com/office/drawing/2014/main" id="{065097C8-66E3-E72F-3547-E529CFB3250E}"/>
              </a:ext>
            </a:extLst>
          </p:cNvPr>
          <p:cNvSpPr/>
          <p:nvPr/>
        </p:nvSpPr>
        <p:spPr>
          <a:xfrm>
            <a:off x="744243" y="2309727"/>
            <a:ext cx="2376994" cy="248890"/>
          </a:xfrm>
          <a:prstGeom prst="roundRect">
            <a:avLst/>
          </a:prstGeom>
          <a:solidFill>
            <a:srgbClr val="DAFAD3"/>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3" name="Rechteck: abgerundete Ecken 52">
            <a:extLst>
              <a:ext uri="{FF2B5EF4-FFF2-40B4-BE49-F238E27FC236}">
                <a16:creationId xmlns:a16="http://schemas.microsoft.com/office/drawing/2014/main" id="{B56FD109-E683-8186-6F11-D5579974D117}"/>
              </a:ext>
            </a:extLst>
          </p:cNvPr>
          <p:cNvSpPr/>
          <p:nvPr/>
        </p:nvSpPr>
        <p:spPr>
          <a:xfrm>
            <a:off x="1481200" y="2085085"/>
            <a:ext cx="903081" cy="148107"/>
          </a:xfrm>
          <a:prstGeom prst="roundRect">
            <a:avLst/>
          </a:prstGeom>
          <a:solidFill>
            <a:srgbClr val="D2D2D0"/>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2" name="Rechteck: abgerundete Ecken 51">
            <a:extLst>
              <a:ext uri="{FF2B5EF4-FFF2-40B4-BE49-F238E27FC236}">
                <a16:creationId xmlns:a16="http://schemas.microsoft.com/office/drawing/2014/main" id="{E5A17FFB-CB44-7931-B3FA-9343B72351F1}"/>
              </a:ext>
            </a:extLst>
          </p:cNvPr>
          <p:cNvSpPr/>
          <p:nvPr/>
        </p:nvSpPr>
        <p:spPr>
          <a:xfrm>
            <a:off x="915458" y="1089290"/>
            <a:ext cx="2041138" cy="934386"/>
          </a:xfrm>
          <a:prstGeom prst="roundRect">
            <a:avLst>
              <a:gd name="adj" fmla="val 10593"/>
            </a:avLst>
          </a:prstGeom>
          <a:solidFill>
            <a:srgbClr val="DCEEF5"/>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1" name="Rechteck: abgerundete Ecken 50">
            <a:extLst>
              <a:ext uri="{FF2B5EF4-FFF2-40B4-BE49-F238E27FC236}">
                <a16:creationId xmlns:a16="http://schemas.microsoft.com/office/drawing/2014/main" id="{C8C0F52C-ACA8-8CD1-75BB-BB1E356C4DED}"/>
              </a:ext>
            </a:extLst>
          </p:cNvPr>
          <p:cNvSpPr/>
          <p:nvPr/>
        </p:nvSpPr>
        <p:spPr>
          <a:xfrm>
            <a:off x="1022140" y="885602"/>
            <a:ext cx="1821958" cy="130051"/>
          </a:xfrm>
          <a:prstGeom prst="roundRect">
            <a:avLst/>
          </a:prstGeom>
          <a:solidFill>
            <a:srgbClr val="DCEEF5"/>
          </a:solidFill>
          <a:ln w="9525">
            <a:solidFill>
              <a:srgbClr val="9B989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 name="Textplatzhalter 9">
            <a:extLst>
              <a:ext uri="{FF2B5EF4-FFF2-40B4-BE49-F238E27FC236}">
                <a16:creationId xmlns:a16="http://schemas.microsoft.com/office/drawing/2014/main" id="{22E0BDE4-6E70-9B7F-A9EE-B64DE919BD39}"/>
              </a:ext>
            </a:extLst>
          </p:cNvPr>
          <p:cNvSpPr txBox="1">
            <a:spLocks/>
          </p:cNvSpPr>
          <p:nvPr/>
        </p:nvSpPr>
        <p:spPr>
          <a:xfrm>
            <a:off x="314408" y="117554"/>
            <a:ext cx="8613873"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Klinische Empfehlungen zu T1D-Früherkennung und           -Differenzialdiagnose bei Erwachsenen</a:t>
            </a:r>
            <a:r>
              <a:rPr lang="de-DE" sz="2000" b="1" baseline="30000">
                <a:solidFill>
                  <a:srgbClr val="7030A0"/>
                </a:solidFill>
                <a:latin typeface="+mj-lt"/>
              </a:rPr>
              <a:t>1</a:t>
            </a:r>
          </a:p>
        </p:txBody>
      </p:sp>
      <p:sp>
        <p:nvSpPr>
          <p:cNvPr id="13" name="Footer Placeholder 4">
            <a:extLst>
              <a:ext uri="{FF2B5EF4-FFF2-40B4-BE49-F238E27FC236}">
                <a16:creationId xmlns:a16="http://schemas.microsoft.com/office/drawing/2014/main" id="{C4EA7F78-F991-6A0A-A188-8846EF0CDBAB}"/>
              </a:ext>
            </a:extLst>
          </p:cNvPr>
          <p:cNvSpPr txBox="1">
            <a:spLocks/>
          </p:cNvSpPr>
          <p:nvPr/>
        </p:nvSpPr>
        <p:spPr>
          <a:xfrm>
            <a:off x="4080116" y="4628756"/>
            <a:ext cx="4708284" cy="35215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Abbildung modifiziert nach Wagner R 2026</a:t>
            </a:r>
            <a:r>
              <a:rPr kumimoji="0" lang="de-DE" sz="600" b="0" i="0" u="none" strike="noStrike" kern="1200" cap="none" spc="0" normalizeH="0" baseline="30000" noProof="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BMI: Body-Mass-Index; C-Peptid: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connecting</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a:t>
            </a:r>
            <a:r>
              <a:rPr kumimoji="0" lang="de-DE" sz="600" b="0" i="0" u="none" strike="noStrike" kern="1200" cap="none" spc="0" normalizeH="0" baseline="0" noProof="0" err="1">
                <a:ln>
                  <a:noFill/>
                </a:ln>
                <a:solidFill>
                  <a:srgbClr val="404040"/>
                </a:solidFill>
                <a:effectLst/>
                <a:uLnTx/>
                <a:uFillTx/>
                <a:latin typeface="+mn-lt"/>
                <a:ea typeface="Verdana" panose="020B0604030504040204" pitchFamily="34" charset="0"/>
                <a:cs typeface="Verdana" panose="020B0604030504040204" pitchFamily="34" charset="0"/>
              </a:rPr>
              <a:t>peptide</a:t>
            </a:r>
            <a:r>
              <a:rPr kumimoji="0" lang="de-DE" sz="600" b="0" i="0" u="none" strike="noStrike" kern="1200" cap="none" spc="0" normalizeH="0" baseline="0" noProof="0">
                <a:ln>
                  <a:noFill/>
                </a:ln>
                <a:solidFill>
                  <a:srgbClr val="404040"/>
                </a:solidFill>
                <a:effectLst/>
                <a:uLnTx/>
                <a:uFillTx/>
                <a:latin typeface="+mn-lt"/>
                <a:ea typeface="Verdana" panose="020B0604030504040204" pitchFamily="34" charset="0"/>
                <a:cs typeface="Verdana" panose="020B0604030504040204" pitchFamily="34" charset="0"/>
              </a:rPr>
              <a:t>, Verbindungspeptid; CGR: C-Peptid/Glukose-Ratio; GADA: Glutaminsäure-Decarboxylase-Autoantikörper; GST: Glukagon-Stimulationstest; IA-2A: Insulinoma-assoziiertes Antigen 2-Autoantikörper; IAA: Insulin-Autoantikörper; MMTT: Mischmahlzeiten-Toleranztest; T1D: Typ-1-Diabetes; ZnT8A: Zink-Transporter 8-Autoantikörper. </a:t>
            </a:r>
            <a:endParaRPr kumimoji="0" lang="en-US" sz="600" b="0" i="0" u="none" strike="noStrike" kern="1200" cap="none" spc="0" normalizeH="0" baseline="30000" noProof="0">
              <a:ln>
                <a:noFill/>
              </a:ln>
              <a:solidFill>
                <a:srgbClr val="404040"/>
              </a:solidFill>
              <a:effectLst/>
              <a:uLnTx/>
              <a:uFillTx/>
              <a:latin typeface="+mn-lt"/>
              <a:ea typeface="+mn-ea"/>
              <a:cs typeface="Arial" panose="020B0604020202020204" pitchFamily="34" charset="0"/>
            </a:endParaRPr>
          </a:p>
        </p:txBody>
      </p:sp>
      <p:sp>
        <p:nvSpPr>
          <p:cNvPr id="14" name="TextBox 3037">
            <a:extLst>
              <a:ext uri="{FF2B5EF4-FFF2-40B4-BE49-F238E27FC236}">
                <a16:creationId xmlns:a16="http://schemas.microsoft.com/office/drawing/2014/main" id="{9D9C95CB-3F6C-0F75-E6B2-65A80B85B5AD}"/>
              </a:ext>
            </a:extLst>
          </p:cNvPr>
          <p:cNvSpPr txBox="1"/>
          <p:nvPr/>
        </p:nvSpPr>
        <p:spPr>
          <a:xfrm>
            <a:off x="4035972" y="4931783"/>
            <a:ext cx="4001625" cy="184666"/>
          </a:xfrm>
          <a:prstGeom prst="rect">
            <a:avLst/>
          </a:prstGeom>
          <a:noFill/>
        </p:spPr>
        <p:txBody>
          <a:bodyPr wrap="square" rtlCol="0" anchor="b">
            <a:spAutoFit/>
          </a:bodyPr>
          <a:lstStyle/>
          <a:p>
            <a:r>
              <a:rPr lang="de-DE" sz="600" b="1">
                <a:solidFill>
                  <a:srgbClr val="404040"/>
                </a:solidFill>
              </a:rPr>
              <a:t>1.</a:t>
            </a:r>
            <a:r>
              <a:rPr lang="de-DE" sz="600">
                <a:solidFill>
                  <a:srgbClr val="404040"/>
                </a:solidFill>
              </a:rPr>
              <a:t> Wagner R </a:t>
            </a:r>
            <a:r>
              <a:rPr lang="de-DE" sz="600" i="1">
                <a:solidFill>
                  <a:srgbClr val="404040"/>
                </a:solidFill>
              </a:rPr>
              <a:t>et al. Diabetes Res </a:t>
            </a:r>
            <a:r>
              <a:rPr lang="de-DE" sz="600" i="1" err="1">
                <a:solidFill>
                  <a:srgbClr val="404040"/>
                </a:solidFill>
              </a:rPr>
              <a:t>Clin</a:t>
            </a:r>
            <a:r>
              <a:rPr lang="de-DE" sz="600" i="1">
                <a:solidFill>
                  <a:srgbClr val="404040"/>
                </a:solidFill>
              </a:rPr>
              <a:t> </a:t>
            </a:r>
            <a:r>
              <a:rPr lang="de-DE" sz="600" i="1" err="1">
                <a:solidFill>
                  <a:srgbClr val="404040"/>
                </a:solidFill>
              </a:rPr>
              <a:t>Pract</a:t>
            </a:r>
            <a:r>
              <a:rPr lang="de-DE" sz="600" i="1">
                <a:solidFill>
                  <a:srgbClr val="404040"/>
                </a:solidFill>
              </a:rPr>
              <a:t> </a:t>
            </a:r>
            <a:r>
              <a:rPr lang="de-DE" sz="600">
                <a:solidFill>
                  <a:srgbClr val="404040"/>
                </a:solidFill>
              </a:rPr>
              <a:t>2026; 231: 113047.</a:t>
            </a:r>
          </a:p>
        </p:txBody>
      </p:sp>
      <p:sp>
        <p:nvSpPr>
          <p:cNvPr id="4" name="Textfeld 3">
            <a:extLst>
              <a:ext uri="{FF2B5EF4-FFF2-40B4-BE49-F238E27FC236}">
                <a16:creationId xmlns:a16="http://schemas.microsoft.com/office/drawing/2014/main" id="{80212975-9183-D3B7-901C-3419A5D78098}"/>
              </a:ext>
            </a:extLst>
          </p:cNvPr>
          <p:cNvSpPr txBox="1"/>
          <p:nvPr/>
        </p:nvSpPr>
        <p:spPr>
          <a:xfrm>
            <a:off x="1135165" y="906509"/>
            <a:ext cx="1615827" cy="92333"/>
          </a:xfrm>
          <a:prstGeom prst="rect">
            <a:avLst/>
          </a:prstGeom>
          <a:noFill/>
        </p:spPr>
        <p:txBody>
          <a:bodyPr wrap="none" lIns="0" tIns="0" rIns="0" bIns="0" rtlCol="0" anchor="ctr">
            <a:spAutoFit/>
          </a:bodyPr>
          <a:lstStyle/>
          <a:p>
            <a:pPr algn="ctr"/>
            <a:r>
              <a:rPr lang="de-DE" sz="600" b="1">
                <a:latin typeface="Abadi" panose="020B0604020104020204" pitchFamily="34" charset="0"/>
              </a:rPr>
              <a:t>Erwachsener (≥ 18 Jahre) mit Verdacht auf T1D</a:t>
            </a:r>
          </a:p>
        </p:txBody>
      </p:sp>
      <p:sp>
        <p:nvSpPr>
          <p:cNvPr id="5" name="Textfeld 4">
            <a:extLst>
              <a:ext uri="{FF2B5EF4-FFF2-40B4-BE49-F238E27FC236}">
                <a16:creationId xmlns:a16="http://schemas.microsoft.com/office/drawing/2014/main" id="{EEBB193B-A798-DB1E-239A-23C4D2149567}"/>
              </a:ext>
            </a:extLst>
          </p:cNvPr>
          <p:cNvSpPr txBox="1"/>
          <p:nvPr/>
        </p:nvSpPr>
        <p:spPr>
          <a:xfrm>
            <a:off x="964897" y="1119097"/>
            <a:ext cx="1942261" cy="881460"/>
          </a:xfrm>
          <a:prstGeom prst="rect">
            <a:avLst/>
          </a:prstGeom>
          <a:noFill/>
        </p:spPr>
        <p:txBody>
          <a:bodyPr wrap="square" lIns="0" tIns="0" rIns="0" bIns="0" rtlCol="0" anchor="ctr">
            <a:spAutoFit/>
          </a:bodyPr>
          <a:lstStyle/>
          <a:p>
            <a:pPr>
              <a:lnSpc>
                <a:spcPct val="80000"/>
              </a:lnSpc>
            </a:pPr>
            <a:r>
              <a:rPr lang="de-DE" sz="545" b="1">
                <a:latin typeface="Abadi" panose="020B0604020104020204" pitchFamily="34" charset="0"/>
              </a:rPr>
              <a:t>Auf klinische Anzeichen achten</a:t>
            </a:r>
          </a:p>
          <a:p>
            <a:pPr marL="88900" indent="-88900">
              <a:lnSpc>
                <a:spcPct val="80000"/>
              </a:lnSpc>
              <a:buFont typeface="Arial" panose="020B0604020202020204" pitchFamily="34" charset="0"/>
              <a:buChar char="•"/>
            </a:pPr>
            <a:r>
              <a:rPr lang="de-DE" sz="545" b="1">
                <a:latin typeface="Abadi" panose="020B0604020104020204" pitchFamily="34" charset="0"/>
              </a:rPr>
              <a:t>Alter </a:t>
            </a:r>
            <a:r>
              <a:rPr lang="de-DE" sz="545">
                <a:latin typeface="Abadi" panose="020B0604020104020204" pitchFamily="34" charset="0"/>
              </a:rPr>
              <a:t>– T1D kann in jedem Alter auftreten; Diagnose im frühen Erwachsenenalter lässt den Verdacht auf autoimmunen T1D aufkommen, aber ein höheres Alter schließt ihn nicht aus</a:t>
            </a:r>
          </a:p>
          <a:p>
            <a:pPr marL="88900" indent="-88900">
              <a:lnSpc>
                <a:spcPct val="80000"/>
              </a:lnSpc>
              <a:buFont typeface="Arial" panose="020B0604020202020204" pitchFamily="34" charset="0"/>
              <a:buChar char="•"/>
            </a:pPr>
            <a:r>
              <a:rPr lang="de-DE" sz="545" b="1">
                <a:latin typeface="Abadi" panose="020B0604020104020204" pitchFamily="34" charset="0"/>
              </a:rPr>
              <a:t>Autoimmunität </a:t>
            </a:r>
            <a:r>
              <a:rPr lang="de-DE" sz="545">
                <a:latin typeface="Abadi" panose="020B0604020104020204" pitchFamily="34" charset="0"/>
              </a:rPr>
              <a:t>– eigene oder familiäre organ-spezifische Erkrankung</a:t>
            </a:r>
          </a:p>
          <a:p>
            <a:pPr marL="88900" indent="-88900">
              <a:lnSpc>
                <a:spcPct val="80000"/>
              </a:lnSpc>
              <a:buFont typeface="Arial" panose="020B0604020202020204" pitchFamily="34" charset="0"/>
              <a:buChar char="•"/>
            </a:pPr>
            <a:r>
              <a:rPr lang="de-DE" sz="545" b="1">
                <a:latin typeface="Abadi" panose="020B0604020104020204" pitchFamily="34" charset="0"/>
              </a:rPr>
              <a:t>Körperbau </a:t>
            </a:r>
            <a:r>
              <a:rPr lang="de-DE" sz="545">
                <a:latin typeface="Abadi" panose="020B0604020104020204" pitchFamily="34" charset="0"/>
              </a:rPr>
              <a:t>– ungefähr BMI &lt; 25 kg/m², aber Übergewicht und Fettleibigkeit schließen Autoimmunität nicht aus</a:t>
            </a:r>
          </a:p>
          <a:p>
            <a:pPr marL="88900" indent="-88900">
              <a:lnSpc>
                <a:spcPct val="80000"/>
              </a:lnSpc>
              <a:buFont typeface="Arial" panose="020B0604020202020204" pitchFamily="34" charset="0"/>
              <a:buChar char="•"/>
            </a:pPr>
            <a:r>
              <a:rPr lang="de-DE" sz="545" b="1">
                <a:latin typeface="Abadi" panose="020B0604020104020204" pitchFamily="34" charset="0"/>
              </a:rPr>
              <a:t>Hintergrund </a:t>
            </a:r>
            <a:r>
              <a:rPr lang="de-DE" sz="545">
                <a:latin typeface="Abadi" panose="020B0604020104020204" pitchFamily="34" charset="0"/>
              </a:rPr>
              <a:t>– Verwandte ersten Grades mit T1D</a:t>
            </a:r>
          </a:p>
          <a:p>
            <a:pPr marL="88900" indent="-88900">
              <a:lnSpc>
                <a:spcPct val="80000"/>
              </a:lnSpc>
              <a:buFont typeface="Arial" panose="020B0604020202020204" pitchFamily="34" charset="0"/>
              <a:buChar char="•"/>
            </a:pPr>
            <a:r>
              <a:rPr lang="de-DE" sz="545" b="1">
                <a:latin typeface="Abadi" panose="020B0604020104020204" pitchFamily="34" charset="0"/>
              </a:rPr>
              <a:t>Kontrolle </a:t>
            </a:r>
            <a:r>
              <a:rPr lang="de-DE" sz="545">
                <a:latin typeface="Abadi" panose="020B0604020104020204" pitchFamily="34" charset="0"/>
              </a:rPr>
              <a:t>– </a:t>
            </a:r>
            <a:r>
              <a:rPr lang="de-DE" sz="545" err="1">
                <a:latin typeface="Abadi" panose="020B0604020104020204" pitchFamily="34" charset="0"/>
              </a:rPr>
              <a:t>Glykämieziele</a:t>
            </a:r>
            <a:r>
              <a:rPr lang="de-DE" sz="545">
                <a:latin typeface="Abadi" panose="020B0604020104020204" pitchFamily="34" charset="0"/>
              </a:rPr>
              <a:t> werden unter Nicht-Insulin-Therapie nicht erreicht/DKA bei Diagnose</a:t>
            </a:r>
          </a:p>
          <a:p>
            <a:pPr marL="88900" indent="-88900">
              <a:lnSpc>
                <a:spcPct val="80000"/>
              </a:lnSpc>
              <a:buFont typeface="Arial" panose="020B0604020202020204" pitchFamily="34" charset="0"/>
              <a:buChar char="•"/>
            </a:pPr>
            <a:r>
              <a:rPr lang="de-DE" sz="545" b="1">
                <a:latin typeface="Abadi" panose="020B0604020104020204" pitchFamily="34" charset="0"/>
              </a:rPr>
              <a:t>Komorbiditäten </a:t>
            </a:r>
            <a:r>
              <a:rPr lang="de-DE" sz="545">
                <a:latin typeface="Abadi" panose="020B0604020104020204" pitchFamily="34" charset="0"/>
              </a:rPr>
              <a:t>– Krebs und Immune-Checkpoint-Inhibitor-Therapie, zystische Fibrose, Pankreatitis</a:t>
            </a:r>
            <a:endParaRPr lang="de-DE" sz="545" b="1">
              <a:latin typeface="Abadi" panose="020B0604020104020204" pitchFamily="34" charset="0"/>
            </a:endParaRPr>
          </a:p>
        </p:txBody>
      </p:sp>
      <p:sp>
        <p:nvSpPr>
          <p:cNvPr id="6" name="Textfeld 5">
            <a:extLst>
              <a:ext uri="{FF2B5EF4-FFF2-40B4-BE49-F238E27FC236}">
                <a16:creationId xmlns:a16="http://schemas.microsoft.com/office/drawing/2014/main" id="{9F1007CF-E97B-5621-1D0D-77C9D9173941}"/>
              </a:ext>
            </a:extLst>
          </p:cNvPr>
          <p:cNvSpPr txBox="1"/>
          <p:nvPr/>
        </p:nvSpPr>
        <p:spPr>
          <a:xfrm>
            <a:off x="1514486" y="2114507"/>
            <a:ext cx="831959" cy="92333"/>
          </a:xfrm>
          <a:prstGeom prst="rect">
            <a:avLst/>
          </a:prstGeom>
          <a:noFill/>
        </p:spPr>
        <p:txBody>
          <a:bodyPr wrap="none" lIns="0" tIns="0" rIns="0" bIns="0" rtlCol="0" anchor="ctr">
            <a:spAutoFit/>
          </a:bodyPr>
          <a:lstStyle/>
          <a:p>
            <a:pPr marL="88900" indent="-88900" algn="ctr">
              <a:buFont typeface="Wingdings" panose="05000000000000000000" pitchFamily="2" charset="2"/>
              <a:buChar char="Ø"/>
            </a:pPr>
            <a:r>
              <a:rPr lang="de-DE" sz="600" b="1">
                <a:latin typeface="Abadi" panose="020B0604020104020204" pitchFamily="34" charset="0"/>
              </a:rPr>
              <a:t>≥ 1 klinischer Hinweis</a:t>
            </a:r>
          </a:p>
        </p:txBody>
      </p:sp>
      <p:sp>
        <p:nvSpPr>
          <p:cNvPr id="7" name="Textfeld 6">
            <a:extLst>
              <a:ext uri="{FF2B5EF4-FFF2-40B4-BE49-F238E27FC236}">
                <a16:creationId xmlns:a16="http://schemas.microsoft.com/office/drawing/2014/main" id="{25E415DC-940A-621A-45BD-126B66391874}"/>
              </a:ext>
            </a:extLst>
          </p:cNvPr>
          <p:cNvSpPr txBox="1"/>
          <p:nvPr/>
        </p:nvSpPr>
        <p:spPr>
          <a:xfrm>
            <a:off x="807622" y="2336636"/>
            <a:ext cx="2244204" cy="184666"/>
          </a:xfrm>
          <a:prstGeom prst="rect">
            <a:avLst/>
          </a:prstGeom>
          <a:noFill/>
        </p:spPr>
        <p:txBody>
          <a:bodyPr wrap="none" lIns="0" tIns="0" rIns="0" bIns="0" rtlCol="0" anchor="ctr">
            <a:spAutoFit/>
          </a:bodyPr>
          <a:lstStyle/>
          <a:p>
            <a:pPr algn="ctr"/>
            <a:r>
              <a:rPr lang="de-DE" sz="600" b="1">
                <a:latin typeface="Abadi" panose="020B0604020104020204" pitchFamily="34" charset="0"/>
              </a:rPr>
              <a:t>Messen Sie mindestens GADA plus einen zusätzlichen Antikörper</a:t>
            </a:r>
          </a:p>
          <a:p>
            <a:pPr algn="ctr"/>
            <a:r>
              <a:rPr lang="de-DE" sz="600" b="1">
                <a:latin typeface="Abadi" panose="020B0604020104020204" pitchFamily="34" charset="0"/>
              </a:rPr>
              <a:t>(IA-2A, ZnT8A oder, bei insulin-naiven Erwachsenen, IAA)</a:t>
            </a:r>
          </a:p>
        </p:txBody>
      </p:sp>
      <p:sp>
        <p:nvSpPr>
          <p:cNvPr id="8" name="Textfeld 7">
            <a:extLst>
              <a:ext uri="{FF2B5EF4-FFF2-40B4-BE49-F238E27FC236}">
                <a16:creationId xmlns:a16="http://schemas.microsoft.com/office/drawing/2014/main" id="{D0347BFB-D2D2-4B90-98FC-81D27A5F0971}"/>
              </a:ext>
            </a:extLst>
          </p:cNvPr>
          <p:cNvSpPr txBox="1"/>
          <p:nvPr/>
        </p:nvSpPr>
        <p:spPr>
          <a:xfrm>
            <a:off x="718955" y="2746216"/>
            <a:ext cx="851114" cy="184666"/>
          </a:xfrm>
          <a:prstGeom prst="rect">
            <a:avLst/>
          </a:prstGeom>
          <a:noFill/>
        </p:spPr>
        <p:txBody>
          <a:bodyPr wrap="square" lIns="0" tIns="0" rIns="0" bIns="0" rtlCol="0" anchor="ctr">
            <a:spAutoFit/>
          </a:bodyPr>
          <a:lstStyle/>
          <a:p>
            <a:pPr marL="88900" indent="-88900" algn="ctr">
              <a:buFont typeface="Wingdings" panose="05000000000000000000" pitchFamily="2" charset="2"/>
              <a:buChar char="Ø"/>
            </a:pPr>
            <a:r>
              <a:rPr lang="de-DE" sz="600" b="1">
                <a:latin typeface="Abadi" panose="020B0604020104020204" pitchFamily="34" charset="0"/>
              </a:rPr>
              <a:t>≥ 2 </a:t>
            </a:r>
            <a:r>
              <a:rPr lang="de-DE" sz="600" b="1" err="1">
                <a:latin typeface="Abadi" panose="020B0604020104020204" pitchFamily="34" charset="0"/>
              </a:rPr>
              <a:t>IAk</a:t>
            </a:r>
            <a:r>
              <a:rPr lang="de-DE" sz="600" b="1">
                <a:latin typeface="Abadi" panose="020B0604020104020204" pitchFamily="34" charset="0"/>
              </a:rPr>
              <a:t> mit hohem/ niedrigem Titer</a:t>
            </a:r>
          </a:p>
        </p:txBody>
      </p:sp>
      <p:sp>
        <p:nvSpPr>
          <p:cNvPr id="10" name="Textfeld 9">
            <a:extLst>
              <a:ext uri="{FF2B5EF4-FFF2-40B4-BE49-F238E27FC236}">
                <a16:creationId xmlns:a16="http://schemas.microsoft.com/office/drawing/2014/main" id="{A2D85F9F-FE45-53B6-BDC7-8B9D1F397FD7}"/>
              </a:ext>
            </a:extLst>
          </p:cNvPr>
          <p:cNvSpPr txBox="1"/>
          <p:nvPr/>
        </p:nvSpPr>
        <p:spPr>
          <a:xfrm>
            <a:off x="1998003" y="2761768"/>
            <a:ext cx="1157485" cy="296748"/>
          </a:xfrm>
          <a:prstGeom prst="rect">
            <a:avLst/>
          </a:prstGeom>
          <a:noFill/>
        </p:spPr>
        <p:txBody>
          <a:bodyPr wrap="square" lIns="0" tIns="0" rIns="0" bIns="0" rtlCol="0" anchor="ctr">
            <a:spAutoFit/>
          </a:bodyPr>
          <a:lstStyle/>
          <a:p>
            <a:pPr marL="88900" indent="-88900">
              <a:lnSpc>
                <a:spcPct val="80000"/>
              </a:lnSpc>
              <a:buFont typeface="Wingdings" panose="05000000000000000000" pitchFamily="2" charset="2"/>
              <a:buChar char="Ø"/>
            </a:pPr>
            <a:r>
              <a:rPr lang="de-DE" sz="600" b="1" err="1">
                <a:latin typeface="Abadi" panose="020B0604020104020204" pitchFamily="34" charset="0"/>
              </a:rPr>
              <a:t>IAk</a:t>
            </a:r>
            <a:r>
              <a:rPr lang="de-DE" sz="600" b="1">
                <a:latin typeface="Abadi" panose="020B0604020104020204" pitchFamily="34" charset="0"/>
              </a:rPr>
              <a:t>-negativ, aber klinischer Verdacht bleibt bestehen</a:t>
            </a:r>
          </a:p>
          <a:p>
            <a:pPr>
              <a:lnSpc>
                <a:spcPct val="80000"/>
              </a:lnSpc>
            </a:pPr>
            <a:r>
              <a:rPr lang="de-DE" sz="600" b="1">
                <a:latin typeface="Abadi" panose="020B0604020104020204" pitchFamily="34" charset="0"/>
              </a:rPr>
              <a:t>oder</a:t>
            </a:r>
          </a:p>
          <a:p>
            <a:pPr marL="88900" indent="-88900">
              <a:lnSpc>
                <a:spcPct val="80000"/>
              </a:lnSpc>
              <a:buFont typeface="Wingdings" panose="05000000000000000000" pitchFamily="2" charset="2"/>
              <a:buChar char="Ø"/>
            </a:pPr>
            <a:r>
              <a:rPr lang="de-DE" sz="600" b="1">
                <a:latin typeface="Abadi" panose="020B0604020104020204" pitchFamily="34" charset="0"/>
              </a:rPr>
              <a:t>Nur GADA mit niedrigem Titer</a:t>
            </a:r>
          </a:p>
        </p:txBody>
      </p:sp>
      <p:sp>
        <p:nvSpPr>
          <p:cNvPr id="12" name="Textfeld 11">
            <a:extLst>
              <a:ext uri="{FF2B5EF4-FFF2-40B4-BE49-F238E27FC236}">
                <a16:creationId xmlns:a16="http://schemas.microsoft.com/office/drawing/2014/main" id="{29328047-3A55-A26F-3E80-42D680F6E6BD}"/>
              </a:ext>
            </a:extLst>
          </p:cNvPr>
          <p:cNvSpPr txBox="1"/>
          <p:nvPr/>
        </p:nvSpPr>
        <p:spPr>
          <a:xfrm>
            <a:off x="710157" y="3248414"/>
            <a:ext cx="875240" cy="92333"/>
          </a:xfrm>
          <a:prstGeom prst="rect">
            <a:avLst/>
          </a:prstGeom>
          <a:noFill/>
        </p:spPr>
        <p:txBody>
          <a:bodyPr wrap="none" lIns="0" tIns="0" rIns="0" bIns="0" rtlCol="0" anchor="ctr">
            <a:spAutoFit/>
          </a:bodyPr>
          <a:lstStyle/>
          <a:p>
            <a:pPr algn="ctr"/>
            <a:r>
              <a:rPr lang="de-DE" sz="600" b="1">
                <a:latin typeface="Abadi" panose="020B0604020104020204" pitchFamily="34" charset="0"/>
              </a:rPr>
              <a:t>Bestätigt Typ-1-Diabetes</a:t>
            </a:r>
          </a:p>
        </p:txBody>
      </p:sp>
      <p:sp>
        <p:nvSpPr>
          <p:cNvPr id="17" name="Textfeld 16">
            <a:extLst>
              <a:ext uri="{FF2B5EF4-FFF2-40B4-BE49-F238E27FC236}">
                <a16:creationId xmlns:a16="http://schemas.microsoft.com/office/drawing/2014/main" id="{EE2DAF25-8F7D-F638-8D7A-EE0EDA34FBCD}"/>
              </a:ext>
            </a:extLst>
          </p:cNvPr>
          <p:cNvSpPr txBox="1"/>
          <p:nvPr/>
        </p:nvSpPr>
        <p:spPr>
          <a:xfrm>
            <a:off x="1966472" y="3208554"/>
            <a:ext cx="1199813" cy="184666"/>
          </a:xfrm>
          <a:prstGeom prst="rect">
            <a:avLst/>
          </a:prstGeom>
          <a:noFill/>
        </p:spPr>
        <p:txBody>
          <a:bodyPr wrap="square" lIns="0" tIns="0" rIns="0" bIns="0" rtlCol="0" anchor="ctr">
            <a:spAutoFit/>
          </a:bodyPr>
          <a:lstStyle/>
          <a:p>
            <a:pPr algn="ctr"/>
            <a:r>
              <a:rPr lang="de-DE" sz="600" b="1">
                <a:latin typeface="Abadi" panose="020B0604020104020204" pitchFamily="34" charset="0"/>
              </a:rPr>
              <a:t>Nüchtern- oder Zufalls-C-Peptid mit Glukose bestimmen</a:t>
            </a:r>
          </a:p>
        </p:txBody>
      </p:sp>
      <p:sp>
        <p:nvSpPr>
          <p:cNvPr id="36" name="Textfeld 35">
            <a:extLst>
              <a:ext uri="{FF2B5EF4-FFF2-40B4-BE49-F238E27FC236}">
                <a16:creationId xmlns:a16="http://schemas.microsoft.com/office/drawing/2014/main" id="{257EF7C8-2A6D-5B6A-6962-91E883CEA88C}"/>
              </a:ext>
            </a:extLst>
          </p:cNvPr>
          <p:cNvSpPr txBox="1"/>
          <p:nvPr/>
        </p:nvSpPr>
        <p:spPr>
          <a:xfrm>
            <a:off x="1585397" y="3674422"/>
            <a:ext cx="552407" cy="296748"/>
          </a:xfrm>
          <a:prstGeom prst="rect">
            <a:avLst/>
          </a:prstGeom>
          <a:noFill/>
        </p:spPr>
        <p:txBody>
          <a:bodyPr wrap="square" lIns="0" tIns="0" rIns="0" bIns="0" rtlCol="0" anchor="ctr">
            <a:spAutoFit/>
          </a:bodyPr>
          <a:lstStyle/>
          <a:p>
            <a:pPr marL="88900" indent="-88900">
              <a:lnSpc>
                <a:spcPct val="80000"/>
              </a:lnSpc>
              <a:buFont typeface="Wingdings" panose="05000000000000000000" pitchFamily="2" charset="2"/>
              <a:buChar char="Ø"/>
            </a:pPr>
            <a:r>
              <a:rPr lang="de-DE" sz="600" b="1">
                <a:latin typeface="Abadi" panose="020B0604020104020204" pitchFamily="34" charset="0"/>
              </a:rPr>
              <a:t>&lt; 0,2 </a:t>
            </a:r>
            <a:r>
              <a:rPr lang="de-DE" sz="600" b="1" err="1">
                <a:latin typeface="Abadi" panose="020B0604020104020204" pitchFamily="34" charset="0"/>
              </a:rPr>
              <a:t>nmol</a:t>
            </a:r>
            <a:r>
              <a:rPr lang="de-DE" sz="600" b="1">
                <a:latin typeface="Abadi" panose="020B0604020104020204" pitchFamily="34" charset="0"/>
              </a:rPr>
              <a:t>/l</a:t>
            </a:r>
          </a:p>
          <a:p>
            <a:pPr>
              <a:lnSpc>
                <a:spcPct val="80000"/>
              </a:lnSpc>
            </a:pPr>
            <a:r>
              <a:rPr lang="de-DE" sz="600" b="1">
                <a:latin typeface="Abadi" panose="020B0604020104020204" pitchFamily="34" charset="0"/>
              </a:rPr>
              <a:t>oder</a:t>
            </a:r>
          </a:p>
          <a:p>
            <a:pPr marL="88900" indent="-88900">
              <a:lnSpc>
                <a:spcPct val="80000"/>
              </a:lnSpc>
              <a:buFont typeface="Wingdings" panose="05000000000000000000" pitchFamily="2" charset="2"/>
              <a:buChar char="Ø"/>
            </a:pPr>
            <a:r>
              <a:rPr lang="de-DE" sz="600" b="1">
                <a:latin typeface="Abadi" panose="020B0604020104020204" pitchFamily="34" charset="0"/>
              </a:rPr>
              <a:t>CGR &lt; 0,008 </a:t>
            </a:r>
            <a:r>
              <a:rPr lang="de-DE" sz="600" b="1" err="1">
                <a:latin typeface="Abadi" panose="020B0604020104020204" pitchFamily="34" charset="0"/>
              </a:rPr>
              <a:t>nmol</a:t>
            </a:r>
            <a:r>
              <a:rPr lang="de-DE" sz="600" b="1">
                <a:latin typeface="Abadi" panose="020B0604020104020204" pitchFamily="34" charset="0"/>
              </a:rPr>
              <a:t>/mmol </a:t>
            </a:r>
          </a:p>
        </p:txBody>
      </p:sp>
      <p:sp>
        <p:nvSpPr>
          <p:cNvPr id="46" name="Textfeld 45">
            <a:extLst>
              <a:ext uri="{FF2B5EF4-FFF2-40B4-BE49-F238E27FC236}">
                <a16:creationId xmlns:a16="http://schemas.microsoft.com/office/drawing/2014/main" id="{6C426552-3CD8-31B1-3B41-62A33B9A060F}"/>
              </a:ext>
            </a:extLst>
          </p:cNvPr>
          <p:cNvSpPr txBox="1"/>
          <p:nvPr/>
        </p:nvSpPr>
        <p:spPr>
          <a:xfrm>
            <a:off x="2989090" y="3675626"/>
            <a:ext cx="552407" cy="296748"/>
          </a:xfrm>
          <a:prstGeom prst="rect">
            <a:avLst/>
          </a:prstGeom>
          <a:noFill/>
        </p:spPr>
        <p:txBody>
          <a:bodyPr wrap="square" lIns="0" tIns="0" rIns="0" bIns="0" rtlCol="0" anchor="ctr">
            <a:spAutoFit/>
          </a:bodyPr>
          <a:lstStyle/>
          <a:p>
            <a:pPr marL="88900" indent="-88900">
              <a:lnSpc>
                <a:spcPct val="80000"/>
              </a:lnSpc>
              <a:buFont typeface="Wingdings" panose="05000000000000000000" pitchFamily="2" charset="2"/>
              <a:buChar char="Ø"/>
            </a:pPr>
            <a:r>
              <a:rPr lang="de-DE" sz="600" b="1">
                <a:latin typeface="Abadi" panose="020B0604020104020204" pitchFamily="34" charset="0"/>
              </a:rPr>
              <a:t>&gt; 0,6 </a:t>
            </a:r>
            <a:r>
              <a:rPr lang="de-DE" sz="600" b="1" err="1">
                <a:latin typeface="Abadi" panose="020B0604020104020204" pitchFamily="34" charset="0"/>
              </a:rPr>
              <a:t>nmol</a:t>
            </a:r>
            <a:r>
              <a:rPr lang="de-DE" sz="600" b="1">
                <a:latin typeface="Abadi" panose="020B0604020104020204" pitchFamily="34" charset="0"/>
              </a:rPr>
              <a:t>/l</a:t>
            </a:r>
          </a:p>
          <a:p>
            <a:pPr>
              <a:lnSpc>
                <a:spcPct val="80000"/>
              </a:lnSpc>
            </a:pPr>
            <a:r>
              <a:rPr lang="de-DE" sz="600" b="1">
                <a:latin typeface="Abadi" panose="020B0604020104020204" pitchFamily="34" charset="0"/>
              </a:rPr>
              <a:t>oder</a:t>
            </a:r>
          </a:p>
          <a:p>
            <a:pPr marL="88900" indent="-88900">
              <a:lnSpc>
                <a:spcPct val="80000"/>
              </a:lnSpc>
              <a:buFont typeface="Wingdings" panose="05000000000000000000" pitchFamily="2" charset="2"/>
              <a:buChar char="Ø"/>
            </a:pPr>
            <a:r>
              <a:rPr lang="de-DE" sz="600" b="1">
                <a:latin typeface="Abadi" panose="020B0604020104020204" pitchFamily="34" charset="0"/>
              </a:rPr>
              <a:t>CGR &gt; 0,012 </a:t>
            </a:r>
            <a:r>
              <a:rPr lang="de-DE" sz="600" b="1" err="1">
                <a:latin typeface="Abadi" panose="020B0604020104020204" pitchFamily="34" charset="0"/>
              </a:rPr>
              <a:t>nmol</a:t>
            </a:r>
            <a:r>
              <a:rPr lang="de-DE" sz="600" b="1">
                <a:latin typeface="Abadi" panose="020B0604020104020204" pitchFamily="34" charset="0"/>
              </a:rPr>
              <a:t>/mmol </a:t>
            </a:r>
          </a:p>
        </p:txBody>
      </p:sp>
      <p:sp>
        <p:nvSpPr>
          <p:cNvPr id="47" name="Textfeld 46">
            <a:extLst>
              <a:ext uri="{FF2B5EF4-FFF2-40B4-BE49-F238E27FC236}">
                <a16:creationId xmlns:a16="http://schemas.microsoft.com/office/drawing/2014/main" id="{8579F6B2-996F-8ECF-E566-F684F92EDE97}"/>
              </a:ext>
            </a:extLst>
          </p:cNvPr>
          <p:cNvSpPr txBox="1"/>
          <p:nvPr/>
        </p:nvSpPr>
        <p:spPr>
          <a:xfrm>
            <a:off x="2249423" y="3679186"/>
            <a:ext cx="640660" cy="296748"/>
          </a:xfrm>
          <a:prstGeom prst="rect">
            <a:avLst/>
          </a:prstGeom>
          <a:noFill/>
        </p:spPr>
        <p:txBody>
          <a:bodyPr wrap="square" lIns="0" tIns="0" rIns="0" bIns="0" rtlCol="0" anchor="ctr">
            <a:spAutoFit/>
          </a:bodyPr>
          <a:lstStyle/>
          <a:p>
            <a:pPr marL="88900" indent="-88900">
              <a:lnSpc>
                <a:spcPct val="80000"/>
              </a:lnSpc>
              <a:buFont typeface="Wingdings" panose="05000000000000000000" pitchFamily="2" charset="2"/>
              <a:buChar char="Ø"/>
            </a:pPr>
            <a:r>
              <a:rPr lang="de-DE" sz="600" b="1">
                <a:latin typeface="Abadi" panose="020B0604020104020204" pitchFamily="34" charset="0"/>
              </a:rPr>
              <a:t>0,2-0,6 </a:t>
            </a:r>
            <a:r>
              <a:rPr lang="de-DE" sz="600" b="1" err="1">
                <a:latin typeface="Abadi" panose="020B0604020104020204" pitchFamily="34" charset="0"/>
              </a:rPr>
              <a:t>nmol</a:t>
            </a:r>
            <a:r>
              <a:rPr lang="de-DE" sz="600" b="1">
                <a:latin typeface="Abadi" panose="020B0604020104020204" pitchFamily="34" charset="0"/>
              </a:rPr>
              <a:t>/l</a:t>
            </a:r>
          </a:p>
          <a:p>
            <a:pPr>
              <a:lnSpc>
                <a:spcPct val="80000"/>
              </a:lnSpc>
            </a:pPr>
            <a:r>
              <a:rPr lang="de-DE" sz="600" b="1">
                <a:latin typeface="Abadi" panose="020B0604020104020204" pitchFamily="34" charset="0"/>
              </a:rPr>
              <a:t>oder</a:t>
            </a:r>
          </a:p>
          <a:p>
            <a:pPr marL="88900" indent="-88900">
              <a:lnSpc>
                <a:spcPct val="80000"/>
              </a:lnSpc>
              <a:buFont typeface="Wingdings" panose="05000000000000000000" pitchFamily="2" charset="2"/>
              <a:buChar char="Ø"/>
            </a:pPr>
            <a:r>
              <a:rPr lang="de-DE" sz="600" b="1">
                <a:latin typeface="Abadi" panose="020B0604020104020204" pitchFamily="34" charset="0"/>
              </a:rPr>
              <a:t>CGR 0,00-0,012 </a:t>
            </a:r>
            <a:r>
              <a:rPr lang="de-DE" sz="600" b="1" err="1">
                <a:latin typeface="Abadi" panose="020B0604020104020204" pitchFamily="34" charset="0"/>
              </a:rPr>
              <a:t>nmol</a:t>
            </a:r>
            <a:r>
              <a:rPr lang="de-DE" sz="600" b="1">
                <a:latin typeface="Abadi" panose="020B0604020104020204" pitchFamily="34" charset="0"/>
              </a:rPr>
              <a:t>/mmol </a:t>
            </a:r>
          </a:p>
        </p:txBody>
      </p:sp>
      <p:sp>
        <p:nvSpPr>
          <p:cNvPr id="48" name="Textfeld 47">
            <a:extLst>
              <a:ext uri="{FF2B5EF4-FFF2-40B4-BE49-F238E27FC236}">
                <a16:creationId xmlns:a16="http://schemas.microsoft.com/office/drawing/2014/main" id="{6F73A51C-1EC3-916C-2192-22D2E14116D2}"/>
              </a:ext>
            </a:extLst>
          </p:cNvPr>
          <p:cNvSpPr txBox="1"/>
          <p:nvPr/>
        </p:nvSpPr>
        <p:spPr>
          <a:xfrm>
            <a:off x="2219623" y="4192005"/>
            <a:ext cx="684247" cy="184666"/>
          </a:xfrm>
          <a:prstGeom prst="rect">
            <a:avLst/>
          </a:prstGeom>
          <a:noFill/>
        </p:spPr>
        <p:txBody>
          <a:bodyPr wrap="square" lIns="0" tIns="0" rIns="0" bIns="0" rtlCol="0" anchor="ctr">
            <a:spAutoFit/>
          </a:bodyPr>
          <a:lstStyle/>
          <a:p>
            <a:pPr algn="ctr"/>
            <a:r>
              <a:rPr lang="de-DE" sz="600" b="1">
                <a:latin typeface="Abadi" panose="020B0604020104020204" pitchFamily="34" charset="0"/>
              </a:rPr>
              <a:t>Testwiederholung</a:t>
            </a:r>
          </a:p>
          <a:p>
            <a:pPr algn="ctr"/>
            <a:r>
              <a:rPr lang="de-DE" sz="600" b="1">
                <a:latin typeface="Abadi" panose="020B0604020104020204" pitchFamily="34" charset="0"/>
              </a:rPr>
              <a:t>nach 6-12 Monaten</a:t>
            </a:r>
          </a:p>
        </p:txBody>
      </p:sp>
      <p:sp>
        <p:nvSpPr>
          <p:cNvPr id="49" name="Textfeld 48">
            <a:extLst>
              <a:ext uri="{FF2B5EF4-FFF2-40B4-BE49-F238E27FC236}">
                <a16:creationId xmlns:a16="http://schemas.microsoft.com/office/drawing/2014/main" id="{DCBF55FF-D102-B5C3-1053-EDC0822A7BC1}"/>
              </a:ext>
            </a:extLst>
          </p:cNvPr>
          <p:cNvSpPr txBox="1"/>
          <p:nvPr/>
        </p:nvSpPr>
        <p:spPr>
          <a:xfrm>
            <a:off x="1888095" y="4524000"/>
            <a:ext cx="1345094" cy="276999"/>
          </a:xfrm>
          <a:prstGeom prst="rect">
            <a:avLst/>
          </a:prstGeom>
          <a:noFill/>
        </p:spPr>
        <p:txBody>
          <a:bodyPr wrap="square" lIns="0" tIns="0" rIns="0" bIns="0" rtlCol="0" anchor="ctr">
            <a:spAutoFit/>
          </a:bodyPr>
          <a:lstStyle/>
          <a:p>
            <a:pPr algn="ctr"/>
            <a:r>
              <a:rPr lang="de-DE" sz="600" b="1">
                <a:latin typeface="Abadi" panose="020B0604020104020204" pitchFamily="34" charset="0"/>
              </a:rPr>
              <a:t>Bei anhaltender Unsicherheit auf individuelle Diagnostik zurückgreifen</a:t>
            </a:r>
          </a:p>
          <a:p>
            <a:pPr algn="ctr"/>
            <a:r>
              <a:rPr lang="de-DE" sz="600" b="1">
                <a:latin typeface="Abadi" panose="020B0604020104020204" pitchFamily="34" charset="0"/>
              </a:rPr>
              <a:t>(polygener Risiko-Score, MMTT, GST) </a:t>
            </a:r>
          </a:p>
        </p:txBody>
      </p:sp>
      <p:sp>
        <p:nvSpPr>
          <p:cNvPr id="50" name="Textfeld 49">
            <a:extLst>
              <a:ext uri="{FF2B5EF4-FFF2-40B4-BE49-F238E27FC236}">
                <a16:creationId xmlns:a16="http://schemas.microsoft.com/office/drawing/2014/main" id="{4F9F2B63-83C1-D9A6-CF7E-12F7F912A94C}"/>
              </a:ext>
            </a:extLst>
          </p:cNvPr>
          <p:cNvSpPr txBox="1"/>
          <p:nvPr/>
        </p:nvSpPr>
        <p:spPr>
          <a:xfrm>
            <a:off x="697274" y="4845756"/>
            <a:ext cx="894477" cy="92333"/>
          </a:xfrm>
          <a:prstGeom prst="rect">
            <a:avLst/>
          </a:prstGeom>
          <a:noFill/>
        </p:spPr>
        <p:txBody>
          <a:bodyPr wrap="none" lIns="0" tIns="0" rIns="0" bIns="0" rtlCol="0" anchor="ctr">
            <a:spAutoFit/>
          </a:bodyPr>
          <a:lstStyle/>
          <a:p>
            <a:pPr algn="ctr"/>
            <a:r>
              <a:rPr lang="de-DE" sz="600" b="1">
                <a:latin typeface="Abadi" panose="020B0604020104020204" pitchFamily="34" charset="0"/>
              </a:rPr>
              <a:t>Bestätigt Typ-2-Diabetes</a:t>
            </a:r>
          </a:p>
        </p:txBody>
      </p:sp>
      <p:cxnSp>
        <p:nvCxnSpPr>
          <p:cNvPr id="57" name="Gerade Verbindung mit Pfeil 56">
            <a:extLst>
              <a:ext uri="{FF2B5EF4-FFF2-40B4-BE49-F238E27FC236}">
                <a16:creationId xmlns:a16="http://schemas.microsoft.com/office/drawing/2014/main" id="{AFB3D8B3-A249-9768-4BF3-258F340552BA}"/>
              </a:ext>
            </a:extLst>
          </p:cNvPr>
          <p:cNvCxnSpPr>
            <a:cxnSpLocks/>
            <a:stCxn id="51" idx="2"/>
            <a:endCxn id="52" idx="0"/>
          </p:cNvCxnSpPr>
          <p:nvPr/>
        </p:nvCxnSpPr>
        <p:spPr>
          <a:xfrm>
            <a:off x="1933119" y="1015653"/>
            <a:ext cx="2908" cy="73637"/>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60" name="Gerade Verbindung mit Pfeil 59">
            <a:extLst>
              <a:ext uri="{FF2B5EF4-FFF2-40B4-BE49-F238E27FC236}">
                <a16:creationId xmlns:a16="http://schemas.microsoft.com/office/drawing/2014/main" id="{600F0B9E-C31C-19D3-C4B1-B1299A008B00}"/>
              </a:ext>
            </a:extLst>
          </p:cNvPr>
          <p:cNvCxnSpPr>
            <a:cxnSpLocks/>
            <a:stCxn id="52" idx="2"/>
            <a:endCxn id="53" idx="0"/>
          </p:cNvCxnSpPr>
          <p:nvPr/>
        </p:nvCxnSpPr>
        <p:spPr>
          <a:xfrm flipH="1">
            <a:off x="1932741" y="2023676"/>
            <a:ext cx="3286" cy="61409"/>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64" name="Gerade Verbindung mit Pfeil 63">
            <a:extLst>
              <a:ext uri="{FF2B5EF4-FFF2-40B4-BE49-F238E27FC236}">
                <a16:creationId xmlns:a16="http://schemas.microsoft.com/office/drawing/2014/main" id="{53A341F6-D9E8-B95B-348C-7804AF1C8E24}"/>
              </a:ext>
            </a:extLst>
          </p:cNvPr>
          <p:cNvCxnSpPr>
            <a:cxnSpLocks/>
            <a:stCxn id="53" idx="2"/>
            <a:endCxn id="54" idx="0"/>
          </p:cNvCxnSpPr>
          <p:nvPr/>
        </p:nvCxnSpPr>
        <p:spPr>
          <a:xfrm flipH="1">
            <a:off x="1932740" y="2233192"/>
            <a:ext cx="1" cy="76535"/>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67" name="Gerade Verbindung mit Pfeil 66">
            <a:extLst>
              <a:ext uri="{FF2B5EF4-FFF2-40B4-BE49-F238E27FC236}">
                <a16:creationId xmlns:a16="http://schemas.microsoft.com/office/drawing/2014/main" id="{3E5CB3F8-BBB6-F29B-3951-B1EEE1905879}"/>
              </a:ext>
            </a:extLst>
          </p:cNvPr>
          <p:cNvCxnSpPr>
            <a:cxnSpLocks/>
            <a:stCxn id="54" idx="2"/>
            <a:endCxn id="73" idx="0"/>
          </p:cNvCxnSpPr>
          <p:nvPr/>
        </p:nvCxnSpPr>
        <p:spPr>
          <a:xfrm flipH="1">
            <a:off x="1145272" y="2558617"/>
            <a:ext cx="787468" cy="158514"/>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70" name="Gerade Verbindung mit Pfeil 69">
            <a:extLst>
              <a:ext uri="{FF2B5EF4-FFF2-40B4-BE49-F238E27FC236}">
                <a16:creationId xmlns:a16="http://schemas.microsoft.com/office/drawing/2014/main" id="{C040BCFF-48A2-EB2F-EEC3-D9687DDA489C}"/>
              </a:ext>
            </a:extLst>
          </p:cNvPr>
          <p:cNvCxnSpPr>
            <a:cxnSpLocks/>
            <a:stCxn id="54" idx="2"/>
            <a:endCxn id="55" idx="0"/>
          </p:cNvCxnSpPr>
          <p:nvPr/>
        </p:nvCxnSpPr>
        <p:spPr>
          <a:xfrm>
            <a:off x="1932740" y="2558617"/>
            <a:ext cx="638566" cy="158928"/>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81" name="Gerade Verbindung mit Pfeil 80">
            <a:extLst>
              <a:ext uri="{FF2B5EF4-FFF2-40B4-BE49-F238E27FC236}">
                <a16:creationId xmlns:a16="http://schemas.microsoft.com/office/drawing/2014/main" id="{7691EAC6-C368-1296-3430-40977AD1EE9D}"/>
              </a:ext>
            </a:extLst>
          </p:cNvPr>
          <p:cNvCxnSpPr>
            <a:cxnSpLocks/>
            <a:stCxn id="73" idx="2"/>
            <a:endCxn id="84" idx="0"/>
          </p:cNvCxnSpPr>
          <p:nvPr/>
        </p:nvCxnSpPr>
        <p:spPr>
          <a:xfrm>
            <a:off x="1145272" y="2966020"/>
            <a:ext cx="2505" cy="257475"/>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87" name="Gerade Verbindung mit Pfeil 86">
            <a:extLst>
              <a:ext uri="{FF2B5EF4-FFF2-40B4-BE49-F238E27FC236}">
                <a16:creationId xmlns:a16="http://schemas.microsoft.com/office/drawing/2014/main" id="{8F4C3BF2-B4A5-5198-62F6-55B3D620660E}"/>
              </a:ext>
            </a:extLst>
          </p:cNvPr>
          <p:cNvCxnSpPr>
            <a:cxnSpLocks/>
            <a:stCxn id="55" idx="2"/>
            <a:endCxn id="86" idx="0"/>
          </p:cNvCxnSpPr>
          <p:nvPr/>
        </p:nvCxnSpPr>
        <p:spPr>
          <a:xfrm flipH="1">
            <a:off x="2568803" y="3083735"/>
            <a:ext cx="2503" cy="92706"/>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93" name="Gerade Verbindung mit Pfeil 92">
            <a:extLst>
              <a:ext uri="{FF2B5EF4-FFF2-40B4-BE49-F238E27FC236}">
                <a16:creationId xmlns:a16="http://schemas.microsoft.com/office/drawing/2014/main" id="{02B534B9-2EAE-4A69-1037-2535C81CA13D}"/>
              </a:ext>
            </a:extLst>
          </p:cNvPr>
          <p:cNvCxnSpPr>
            <a:cxnSpLocks/>
            <a:stCxn id="86" idx="2"/>
            <a:endCxn id="92" idx="0"/>
          </p:cNvCxnSpPr>
          <p:nvPr/>
        </p:nvCxnSpPr>
        <p:spPr>
          <a:xfrm flipH="1">
            <a:off x="2566893" y="3425331"/>
            <a:ext cx="1910" cy="228540"/>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99" name="Gerade Verbindung mit Pfeil 98">
            <a:extLst>
              <a:ext uri="{FF2B5EF4-FFF2-40B4-BE49-F238E27FC236}">
                <a16:creationId xmlns:a16="http://schemas.microsoft.com/office/drawing/2014/main" id="{441D2439-7647-AD0F-6924-69294A81EA72}"/>
              </a:ext>
            </a:extLst>
          </p:cNvPr>
          <p:cNvCxnSpPr>
            <a:cxnSpLocks/>
            <a:stCxn id="86" idx="2"/>
            <a:endCxn id="91" idx="0"/>
          </p:cNvCxnSpPr>
          <p:nvPr/>
        </p:nvCxnSpPr>
        <p:spPr>
          <a:xfrm>
            <a:off x="2568803" y="3425331"/>
            <a:ext cx="700917" cy="226786"/>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02" name="Gerade Verbindung mit Pfeil 101">
            <a:extLst>
              <a:ext uri="{FF2B5EF4-FFF2-40B4-BE49-F238E27FC236}">
                <a16:creationId xmlns:a16="http://schemas.microsoft.com/office/drawing/2014/main" id="{883E7F1B-62FC-BBCF-3A04-161D3CC45082}"/>
              </a:ext>
            </a:extLst>
          </p:cNvPr>
          <p:cNvCxnSpPr>
            <a:cxnSpLocks/>
            <a:stCxn id="86" idx="2"/>
            <a:endCxn id="90" idx="0"/>
          </p:cNvCxnSpPr>
          <p:nvPr/>
        </p:nvCxnSpPr>
        <p:spPr>
          <a:xfrm flipH="1">
            <a:off x="1863480" y="3425331"/>
            <a:ext cx="705323" cy="226786"/>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07" name="Gerade Verbindung mit Pfeil 106">
            <a:extLst>
              <a:ext uri="{FF2B5EF4-FFF2-40B4-BE49-F238E27FC236}">
                <a16:creationId xmlns:a16="http://schemas.microsoft.com/office/drawing/2014/main" id="{DA9A7FA7-96BF-2C06-A551-8E007539CFE3}"/>
              </a:ext>
            </a:extLst>
          </p:cNvPr>
          <p:cNvCxnSpPr>
            <a:cxnSpLocks/>
            <a:stCxn id="92" idx="2"/>
            <a:endCxn id="105" idx="0"/>
          </p:cNvCxnSpPr>
          <p:nvPr/>
        </p:nvCxnSpPr>
        <p:spPr>
          <a:xfrm>
            <a:off x="2566893" y="3995337"/>
            <a:ext cx="1159" cy="162495"/>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10" name="Gerade Verbindung mit Pfeil 109">
            <a:extLst>
              <a:ext uri="{FF2B5EF4-FFF2-40B4-BE49-F238E27FC236}">
                <a16:creationId xmlns:a16="http://schemas.microsoft.com/office/drawing/2014/main" id="{505976E7-F382-0564-B813-BC404FC9010B}"/>
              </a:ext>
            </a:extLst>
          </p:cNvPr>
          <p:cNvCxnSpPr>
            <a:cxnSpLocks/>
            <a:stCxn id="105" idx="2"/>
            <a:endCxn id="106" idx="0"/>
          </p:cNvCxnSpPr>
          <p:nvPr/>
        </p:nvCxnSpPr>
        <p:spPr>
          <a:xfrm>
            <a:off x="2568052" y="4406721"/>
            <a:ext cx="2387" cy="85045"/>
          </a:xfrm>
          <a:prstGeom prst="straightConnector1">
            <a:avLst/>
          </a:prstGeom>
          <a:ln w="9525">
            <a:solidFill>
              <a:schemeClr val="tx1"/>
            </a:solidFill>
            <a:tailEnd type="triangle" w="sm" len="sm"/>
          </a:ln>
        </p:spPr>
        <p:style>
          <a:lnRef idx="1">
            <a:schemeClr val="accent1"/>
          </a:lnRef>
          <a:fillRef idx="0">
            <a:schemeClr val="accent1"/>
          </a:fillRef>
          <a:effectRef idx="0">
            <a:schemeClr val="accent1"/>
          </a:effectRef>
          <a:fontRef idx="minor">
            <a:schemeClr val="tx1"/>
          </a:fontRef>
        </p:style>
      </p:cxnSp>
      <p:cxnSp>
        <p:nvCxnSpPr>
          <p:cNvPr id="115" name="Verbinder: gewinkelt 114">
            <a:extLst>
              <a:ext uri="{FF2B5EF4-FFF2-40B4-BE49-F238E27FC236}">
                <a16:creationId xmlns:a16="http://schemas.microsoft.com/office/drawing/2014/main" id="{4625C7C8-9D56-25E3-D2AD-FF4F8B5C8B73}"/>
              </a:ext>
            </a:extLst>
          </p:cNvPr>
          <p:cNvCxnSpPr>
            <a:cxnSpLocks/>
            <a:endCxn id="113" idx="3"/>
          </p:cNvCxnSpPr>
          <p:nvPr/>
        </p:nvCxnSpPr>
        <p:spPr>
          <a:xfrm rot="10800000" flipV="1">
            <a:off x="1638902" y="4001248"/>
            <a:ext cx="1863075" cy="890673"/>
          </a:xfrm>
          <a:prstGeom prst="bentConnector3">
            <a:avLst>
              <a:gd name="adj1" fmla="val -96"/>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120" name="Verbinder: gewinkelt 119">
            <a:extLst>
              <a:ext uri="{FF2B5EF4-FFF2-40B4-BE49-F238E27FC236}">
                <a16:creationId xmlns:a16="http://schemas.microsoft.com/office/drawing/2014/main" id="{84E9AC0B-FE09-AE32-358E-A5F774B52A52}"/>
              </a:ext>
            </a:extLst>
          </p:cNvPr>
          <p:cNvCxnSpPr>
            <a:cxnSpLocks/>
            <a:stCxn id="90" idx="1"/>
            <a:endCxn id="84" idx="2"/>
          </p:cNvCxnSpPr>
          <p:nvPr/>
        </p:nvCxnSpPr>
        <p:spPr>
          <a:xfrm rot="10800000">
            <a:off x="1147778" y="3375896"/>
            <a:ext cx="403115" cy="446955"/>
          </a:xfrm>
          <a:prstGeom prst="bentConnector2">
            <a:avLst/>
          </a:prstGeom>
          <a:ln w="9525">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124" name="Rechteck: abgerundete Ecken 123">
            <a:extLst>
              <a:ext uri="{FF2B5EF4-FFF2-40B4-BE49-F238E27FC236}">
                <a16:creationId xmlns:a16="http://schemas.microsoft.com/office/drawing/2014/main" id="{FAC7143A-237A-E828-72A3-554BF3B21698}"/>
              </a:ext>
            </a:extLst>
          </p:cNvPr>
          <p:cNvSpPr/>
          <p:nvPr/>
        </p:nvSpPr>
        <p:spPr>
          <a:xfrm>
            <a:off x="4080116" y="885602"/>
            <a:ext cx="4629886" cy="3521119"/>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spcBef>
                <a:spcPts val="1200"/>
              </a:spcBef>
              <a:buClr>
                <a:schemeClr val="accent2"/>
              </a:buClr>
              <a:buSzPct val="120000"/>
            </a:pPr>
            <a:r>
              <a:rPr lang="de-DE" sz="1100">
                <a:solidFill>
                  <a:schemeClr val="bg1"/>
                </a:solidFill>
              </a:rPr>
              <a:t>Früherkennung auf präsymptomatischen T1D bei Erwachsenen</a:t>
            </a:r>
            <a:r>
              <a:rPr lang="de-DE" sz="1100" baseline="30000">
                <a:solidFill>
                  <a:schemeClr val="bg1"/>
                </a:solidFill>
              </a:rPr>
              <a:t>1</a:t>
            </a:r>
            <a:r>
              <a:rPr lang="de-DE" sz="1100">
                <a:solidFill>
                  <a:schemeClr val="bg1"/>
                </a:solidFill>
              </a:rPr>
              <a:t>:</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Allgemeine Früherkennung in der erwachsenen Bevölkerung nicht empfohlen (zu niedrige Prävalenz, hohe Falsch-Positiv-Rate)</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Risiko-angereicherter Ansatz könnte sinnvoll sein:</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HbA</a:t>
            </a:r>
            <a:r>
              <a:rPr lang="de-DE" sz="1100" baseline="-25000">
                <a:solidFill>
                  <a:schemeClr val="bg1"/>
                </a:solidFill>
              </a:rPr>
              <a:t>1c</a:t>
            </a:r>
            <a:r>
              <a:rPr lang="de-DE" sz="1100">
                <a:solidFill>
                  <a:schemeClr val="bg1"/>
                </a:solidFill>
              </a:rPr>
              <a:t>-Schwellenwert (z. B. ≥ 6,2 %)</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Anreicherung klinischer Anzeichen (Autoimmunität, schlanker Phänotyp, Familienanamnese)</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Vollständiges Antikörper-Panel durchführen</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Genetische + metabolische Verfeinerung der Diagnose</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Bedarf für prospektive Validierung vor Routineeinsatz</a:t>
            </a:r>
          </a:p>
        </p:txBody>
      </p:sp>
    </p:spTree>
    <p:extLst>
      <p:ext uri="{BB962C8B-B14F-4D97-AF65-F5344CB8AC3E}">
        <p14:creationId xmlns:p14="http://schemas.microsoft.com/office/powerpoint/2010/main" val="11058122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9E0834B-A5B4-8A12-5B01-5025F6989A86}"/>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6998DBBC-40CF-BB31-6655-16A3C11B1FEC}"/>
              </a:ext>
            </a:extLst>
          </p:cNvPr>
          <p:cNvSpPr txBox="1">
            <a:spLocks/>
          </p:cNvSpPr>
          <p:nvPr/>
        </p:nvSpPr>
        <p:spPr>
          <a:xfrm>
            <a:off x="320268"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Diagnose und Monitoring von T1D mit klinischer Manifestation im Erwachsenenalter</a:t>
            </a:r>
            <a:r>
              <a:rPr kumimoji="0" lang="de-DE" sz="2000" b="1" i="0" u="none" strike="noStrike" kern="1200" cap="none" spc="0" normalizeH="0" baseline="30000" noProof="0">
                <a:ln>
                  <a:noFill/>
                </a:ln>
                <a:solidFill>
                  <a:srgbClr val="7030A0"/>
                </a:solidFill>
                <a:effectLst/>
                <a:uLnTx/>
                <a:uFillTx/>
                <a:latin typeface="Verdana"/>
                <a:ea typeface="+mn-ea"/>
                <a:cs typeface="+mn-cs"/>
              </a:rPr>
              <a:t>1,2</a:t>
            </a:r>
          </a:p>
        </p:txBody>
      </p:sp>
      <p:sp>
        <p:nvSpPr>
          <p:cNvPr id="18" name="Footer Placeholder 4">
            <a:extLst>
              <a:ext uri="{FF2B5EF4-FFF2-40B4-BE49-F238E27FC236}">
                <a16:creationId xmlns:a16="http://schemas.microsoft.com/office/drawing/2014/main" id="{75D553BE-B4EF-F3B2-0A11-20EBC88E8BE5}"/>
              </a:ext>
            </a:extLst>
          </p:cNvPr>
          <p:cNvSpPr txBox="1"/>
          <p:nvPr/>
        </p:nvSpPr>
        <p:spPr>
          <a:xfrm>
            <a:off x="320268" y="4810311"/>
            <a:ext cx="8746088" cy="30777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Verdana"/>
              <a:ea typeface="Verdana"/>
              <a:cs typeface="Verdana"/>
            </a:endParaRPr>
          </a:p>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Verdana"/>
                <a:ea typeface="Verdana"/>
                <a:cs typeface="Verdana"/>
              </a:rPr>
              <a:t>Abbildung modifiziert nach </a:t>
            </a:r>
            <a:r>
              <a:rPr kumimoji="0" lang="de-DE" sz="600" b="0" i="0" u="none" strike="noStrike" kern="1200" cap="none" spc="0" normalizeH="0" baseline="0" noProof="0" err="1">
                <a:ln>
                  <a:noFill/>
                </a:ln>
                <a:solidFill>
                  <a:srgbClr val="404040"/>
                </a:solidFill>
                <a:effectLst/>
                <a:uLnTx/>
                <a:uFillTx/>
                <a:latin typeface="Verdana"/>
                <a:ea typeface="Verdana"/>
                <a:cs typeface="Verdana"/>
              </a:rPr>
              <a:t>Tatovic</a:t>
            </a:r>
            <a:r>
              <a:rPr kumimoji="0" lang="de-DE" sz="600" b="0" i="0" u="none" strike="noStrike" kern="1200" cap="none" spc="0" normalizeH="0" baseline="0" noProof="0">
                <a:ln>
                  <a:noFill/>
                </a:ln>
                <a:solidFill>
                  <a:srgbClr val="404040"/>
                </a:solidFill>
                <a:effectLst/>
                <a:uLnTx/>
                <a:uFillTx/>
                <a:latin typeface="Verdana"/>
                <a:ea typeface="Verdana"/>
                <a:cs typeface="Verdana"/>
              </a:rPr>
              <a:t> et al. 2020</a:t>
            </a:r>
            <a:r>
              <a:rPr kumimoji="0" lang="de-DE" sz="600" b="0" i="0" u="none" strike="noStrike" kern="1200" cap="none" spc="0" normalizeH="0" baseline="30000" noProof="0">
                <a:ln>
                  <a:noFill/>
                </a:ln>
                <a:solidFill>
                  <a:srgbClr val="404040"/>
                </a:solidFill>
                <a:effectLst/>
                <a:uLnTx/>
                <a:uFillTx/>
                <a:latin typeface="Verdana"/>
                <a:ea typeface="Verdana"/>
                <a:cs typeface="Verdana"/>
              </a:rPr>
              <a:t>1</a:t>
            </a:r>
            <a:r>
              <a:rPr kumimoji="0" lang="de-DE" sz="600" b="0" i="0" u="none" strike="noStrike" kern="1200" cap="none" spc="0" normalizeH="0" baseline="0" noProof="0">
                <a:ln>
                  <a:noFill/>
                </a:ln>
                <a:solidFill>
                  <a:srgbClr val="404040"/>
                </a:solidFill>
                <a:effectLst/>
                <a:uLnTx/>
                <a:uFillTx/>
                <a:latin typeface="Verdana"/>
                <a:ea typeface="Verdana"/>
                <a:cs typeface="Verdana"/>
              </a:rPr>
              <a:t> und </a:t>
            </a:r>
            <a:r>
              <a:rPr kumimoji="0" lang="de-DE" sz="600" b="0" i="0" u="none" strike="noStrike" kern="1200" cap="none" spc="0" normalizeH="0" baseline="0" noProof="0" err="1">
                <a:ln>
                  <a:noFill/>
                </a:ln>
                <a:solidFill>
                  <a:srgbClr val="404040"/>
                </a:solidFill>
                <a:effectLst/>
                <a:uLnTx/>
                <a:uFillTx/>
                <a:latin typeface="Verdana"/>
                <a:ea typeface="Verdana"/>
                <a:cs typeface="Verdana"/>
              </a:rPr>
              <a:t>Burahmah</a:t>
            </a:r>
            <a:r>
              <a:rPr kumimoji="0" lang="de-DE" sz="600" b="0" i="0" u="none" strike="noStrike" kern="1200" cap="none" spc="0" normalizeH="0" baseline="0" noProof="0">
                <a:ln>
                  <a:noFill/>
                </a:ln>
                <a:solidFill>
                  <a:srgbClr val="404040"/>
                </a:solidFill>
                <a:effectLst/>
                <a:uLnTx/>
                <a:uFillTx/>
                <a:latin typeface="Verdana"/>
                <a:ea typeface="Verdana"/>
                <a:cs typeface="Verdana"/>
              </a:rPr>
              <a:t> et al. 2022</a:t>
            </a:r>
            <a:r>
              <a:rPr kumimoji="0" lang="de-DE" sz="600" b="0" i="0" u="none" strike="noStrike" kern="1200" cap="none" spc="0" normalizeH="0" baseline="30000" noProof="0">
                <a:ln>
                  <a:noFill/>
                </a:ln>
                <a:solidFill>
                  <a:srgbClr val="404040"/>
                </a:solidFill>
                <a:effectLst/>
                <a:uLnTx/>
                <a:uFillTx/>
                <a:latin typeface="Verdana"/>
                <a:ea typeface="Verdana"/>
                <a:cs typeface="Verdana"/>
              </a:rPr>
              <a:t>2</a:t>
            </a:r>
            <a:r>
              <a:rPr kumimoji="0" lang="de-DE" sz="600" b="0" i="0" u="none" strike="noStrike" kern="1200" cap="none" spc="0" normalizeH="0" baseline="0" noProof="0">
                <a:ln>
                  <a:noFill/>
                </a:ln>
                <a:solidFill>
                  <a:srgbClr val="404040"/>
                </a:solidFill>
                <a:effectLst/>
                <a:uLnTx/>
                <a:uFillTx/>
                <a:latin typeface="Verdana"/>
                <a:ea typeface="Verdana"/>
                <a:cs typeface="Verdana"/>
              </a:rPr>
              <a:t>. GRS: Genetischer Risiko-Score</a:t>
            </a:r>
            <a:r>
              <a:rPr kumimoji="0" lang="de" sz="600" b="0" i="0" u="none" strike="noStrike" kern="1200" cap="none" spc="0" normalizeH="0" baseline="0" noProof="0">
                <a:ln>
                  <a:noFill/>
                </a:ln>
                <a:solidFill>
                  <a:srgbClr val="404040"/>
                </a:solidFill>
                <a:effectLst/>
                <a:uLnTx/>
                <a:uFillTx/>
                <a:latin typeface="Verdana"/>
                <a:ea typeface="Verdana"/>
                <a:cs typeface="Verdana"/>
              </a:rPr>
              <a:t>; T1D: Typ-1-Diabetes; T2D: Typ-2-Diabetes.</a:t>
            </a:r>
          </a:p>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kumimoji="0" lang="de" sz="600" b="1" i="0" u="none" strike="noStrike" kern="1200" cap="none" spc="0" normalizeH="0" baseline="0" noProof="0">
                <a:ln>
                  <a:noFill/>
                </a:ln>
                <a:solidFill>
                  <a:srgbClr val="404040"/>
                </a:solidFill>
                <a:effectLst/>
                <a:uLnTx/>
                <a:uFillTx/>
                <a:latin typeface="Verdana"/>
                <a:ea typeface="Verdana"/>
                <a:cs typeface="Verdana"/>
              </a:rPr>
              <a:t>1.</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da-DK" sz="600" b="0" i="0" u="none" strike="noStrike" kern="1200" cap="none" spc="0" normalizeH="0" baseline="0" noProof="0">
                <a:ln>
                  <a:noFill/>
                </a:ln>
                <a:solidFill>
                  <a:srgbClr val="404040"/>
                </a:solidFill>
                <a:effectLst/>
                <a:uLnTx/>
                <a:uFillTx/>
                <a:latin typeface="Verdana"/>
                <a:ea typeface="Verdana"/>
                <a:cs typeface="Verdana"/>
              </a:rPr>
              <a:t>Tatovic D </a:t>
            </a:r>
            <a:r>
              <a:rPr kumimoji="0" lang="da-DK" sz="600" b="0" i="1" u="none" strike="noStrike" kern="1200" cap="none" spc="0" normalizeH="0" baseline="0" noProof="0">
                <a:ln>
                  <a:noFill/>
                </a:ln>
                <a:solidFill>
                  <a:srgbClr val="404040"/>
                </a:solidFill>
                <a:effectLst/>
                <a:uLnTx/>
                <a:uFillTx/>
                <a:latin typeface="Verdana"/>
                <a:ea typeface="Verdana"/>
                <a:cs typeface="Verdana"/>
              </a:rPr>
              <a:t>et al. Diabet Med </a:t>
            </a:r>
            <a:r>
              <a:rPr kumimoji="0" lang="da-DK" sz="600" b="0" i="0" u="none" strike="noStrike" kern="1200" cap="none" spc="0" normalizeH="0" baseline="0" noProof="0">
                <a:ln>
                  <a:noFill/>
                </a:ln>
                <a:solidFill>
                  <a:srgbClr val="404040"/>
                </a:solidFill>
                <a:effectLst/>
                <a:uLnTx/>
                <a:uFillTx/>
                <a:latin typeface="Verdana"/>
                <a:ea typeface="Verdana"/>
                <a:cs typeface="Verdana"/>
              </a:rPr>
              <a:t>2022; 39: e14862</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de-DE" sz="600" b="1" i="0" u="none" strike="noStrike" kern="1200" cap="none" spc="0" normalizeH="0" baseline="0" noProof="0">
                <a:ln>
                  <a:noFill/>
                </a:ln>
                <a:solidFill>
                  <a:srgbClr val="404040"/>
                </a:solidFill>
                <a:effectLst/>
                <a:uLnTx/>
                <a:uFillTx/>
                <a:latin typeface="Verdana"/>
                <a:ea typeface="Verdana"/>
                <a:cs typeface="Verdana"/>
              </a:rPr>
              <a:t>2.</a:t>
            </a:r>
            <a:r>
              <a:rPr kumimoji="0" lang="de-DE" sz="600" b="0" i="0" u="none" strike="noStrike" kern="1200" cap="none" spc="0" normalizeH="0" baseline="0" noProof="0">
                <a:ln>
                  <a:noFill/>
                </a:ln>
                <a:solidFill>
                  <a:srgbClr val="404040"/>
                </a:solidFill>
                <a:effectLst/>
                <a:uLnTx/>
                <a:uFillTx/>
                <a:latin typeface="Verdana"/>
                <a:ea typeface="Verdana"/>
                <a:cs typeface="Verdana"/>
              </a:rPr>
              <a:t> </a:t>
            </a:r>
            <a:r>
              <a:rPr kumimoji="0" lang="de-DE" sz="600" b="0" i="0" u="none" strike="noStrike" kern="1200" cap="none" spc="0" normalizeH="0" baseline="0" noProof="0" err="1">
                <a:ln>
                  <a:noFill/>
                </a:ln>
                <a:solidFill>
                  <a:srgbClr val="404040"/>
                </a:solidFill>
                <a:effectLst/>
                <a:uLnTx/>
                <a:uFillTx/>
                <a:latin typeface="Verdana"/>
                <a:ea typeface="Verdana"/>
                <a:cs typeface="Verdana"/>
              </a:rPr>
              <a:t>Burahmah</a:t>
            </a:r>
            <a:r>
              <a:rPr kumimoji="0" lang="de-DE" sz="600" b="0" i="0" u="none" strike="noStrike" kern="1200" cap="none" spc="0" normalizeH="0" baseline="0" noProof="0">
                <a:ln>
                  <a:noFill/>
                </a:ln>
                <a:solidFill>
                  <a:srgbClr val="404040"/>
                </a:solidFill>
                <a:effectLst/>
                <a:uLnTx/>
                <a:uFillTx/>
                <a:latin typeface="Verdana"/>
                <a:ea typeface="Verdana"/>
                <a:cs typeface="Verdana"/>
              </a:rPr>
              <a:t> J </a:t>
            </a:r>
            <a:r>
              <a:rPr kumimoji="0" lang="de-DE" sz="600" b="0" i="1" u="none" strike="noStrike" kern="1200" cap="none" spc="0" normalizeH="0" baseline="0" noProof="0">
                <a:ln>
                  <a:noFill/>
                </a:ln>
                <a:solidFill>
                  <a:srgbClr val="404040"/>
                </a:solidFill>
                <a:effectLst/>
                <a:uLnTx/>
                <a:uFillTx/>
                <a:latin typeface="Verdana"/>
                <a:ea typeface="Verdana"/>
                <a:cs typeface="Verdana"/>
              </a:rPr>
              <a:t>et al. </a:t>
            </a:r>
            <a:r>
              <a:rPr kumimoji="0" lang="de-DE" sz="600" b="0" i="1" u="none" strike="noStrike" kern="1200" cap="none" spc="0" normalizeH="0" baseline="0" noProof="0" err="1">
                <a:ln>
                  <a:noFill/>
                </a:ln>
                <a:solidFill>
                  <a:srgbClr val="404040"/>
                </a:solidFill>
                <a:effectLst/>
                <a:uLnTx/>
                <a:uFillTx/>
                <a:latin typeface="Verdana"/>
                <a:ea typeface="Verdana"/>
                <a:cs typeface="Verdana"/>
              </a:rPr>
              <a:t>Eur</a:t>
            </a:r>
            <a:r>
              <a:rPr kumimoji="0" lang="de-DE" sz="600" b="0" i="1" u="none" strike="noStrike" kern="1200" cap="none" spc="0" normalizeH="0" baseline="0" noProof="0">
                <a:ln>
                  <a:noFill/>
                </a:ln>
                <a:solidFill>
                  <a:srgbClr val="404040"/>
                </a:solidFill>
                <a:effectLst/>
                <a:uLnTx/>
                <a:uFillTx/>
                <a:latin typeface="Verdana"/>
                <a:ea typeface="Verdana"/>
                <a:cs typeface="Verdana"/>
              </a:rPr>
              <a:t> J Intern Med </a:t>
            </a:r>
            <a:r>
              <a:rPr kumimoji="0" lang="de-DE" sz="600" b="0" i="0" u="none" strike="noStrike" kern="1200" cap="none" spc="0" normalizeH="0" baseline="0" noProof="0">
                <a:ln>
                  <a:noFill/>
                </a:ln>
                <a:solidFill>
                  <a:srgbClr val="404040"/>
                </a:solidFill>
                <a:effectLst/>
                <a:uLnTx/>
                <a:uFillTx/>
                <a:latin typeface="Verdana"/>
                <a:ea typeface="Verdana"/>
                <a:cs typeface="Verdana"/>
              </a:rPr>
              <a:t>2022; 104: 7–12.</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de" sz="600" b="1" i="0" u="none" strike="noStrike" kern="1200" cap="none" spc="0" normalizeH="0" baseline="0" noProof="0">
                <a:ln>
                  <a:noFill/>
                </a:ln>
                <a:solidFill>
                  <a:srgbClr val="404040"/>
                </a:solidFill>
                <a:effectLst/>
                <a:uLnTx/>
                <a:uFillTx/>
                <a:latin typeface="Verdana"/>
                <a:ea typeface="Verdana"/>
                <a:cs typeface="Verdana"/>
              </a:rPr>
              <a:t>3.</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fr-FR" sz="600" b="0" i="0" u="none" strike="noStrike" kern="1200" cap="none" spc="0" normalizeH="0" baseline="0" noProof="0">
                <a:ln>
                  <a:noFill/>
                </a:ln>
                <a:solidFill>
                  <a:srgbClr val="404040"/>
                </a:solidFill>
                <a:effectLst/>
                <a:uLnTx/>
                <a:uFillTx/>
                <a:latin typeface="Verdana"/>
                <a:ea typeface="Verdana"/>
                <a:cs typeface="Verdana"/>
              </a:rPr>
              <a:t>Leslie RD </a:t>
            </a:r>
            <a:r>
              <a:rPr kumimoji="0" lang="fr-FR" sz="600" b="0" i="1" u="none" strike="noStrike" kern="1200" cap="none" spc="0" normalizeH="0" baseline="0" noProof="0">
                <a:ln>
                  <a:noFill/>
                </a:ln>
                <a:solidFill>
                  <a:srgbClr val="404040"/>
                </a:solidFill>
                <a:effectLst/>
                <a:uLnTx/>
                <a:uFillTx/>
                <a:latin typeface="Verdana"/>
                <a:ea typeface="Verdana"/>
                <a:cs typeface="Verdana"/>
              </a:rPr>
              <a:t>et al. Diabetes Care </a:t>
            </a:r>
            <a:r>
              <a:rPr kumimoji="0" lang="fr-FR" sz="600" b="0" i="0" u="none" strike="noStrike" kern="1200" cap="none" spc="0" normalizeH="0" baseline="0" noProof="0">
                <a:ln>
                  <a:noFill/>
                </a:ln>
                <a:solidFill>
                  <a:srgbClr val="404040"/>
                </a:solidFill>
                <a:effectLst/>
                <a:uLnTx/>
                <a:uFillTx/>
                <a:latin typeface="Verdana"/>
                <a:ea typeface="Verdana"/>
                <a:cs typeface="Verdana"/>
              </a:rPr>
              <a:t>2021; 44: 2449–56.</a:t>
            </a:r>
            <a:endParaRPr kumimoji="0" lang="it-IT" sz="600" b="0" i="0" u="none" strike="noStrike" kern="1200" cap="none" spc="0" normalizeH="0" baseline="0" noProof="0">
              <a:ln>
                <a:noFill/>
              </a:ln>
              <a:solidFill>
                <a:srgbClr val="404040"/>
              </a:solidFill>
              <a:effectLst/>
              <a:uLnTx/>
              <a:uFillTx/>
              <a:latin typeface="Verdana"/>
              <a:ea typeface="Verdana"/>
              <a:cs typeface="Arial" panose="020B0604020202020204" pitchFamily="34" charset="0"/>
            </a:endParaRPr>
          </a:p>
        </p:txBody>
      </p:sp>
      <p:sp>
        <p:nvSpPr>
          <p:cNvPr id="4" name="TextBox 26">
            <a:extLst>
              <a:ext uri="{FF2B5EF4-FFF2-40B4-BE49-F238E27FC236}">
                <a16:creationId xmlns:a16="http://schemas.microsoft.com/office/drawing/2014/main" id="{072F9E18-9041-6709-5665-56FB7ADEE5F8}"/>
              </a:ext>
            </a:extLst>
          </p:cNvPr>
          <p:cNvSpPr txBox="1"/>
          <p:nvPr/>
        </p:nvSpPr>
        <p:spPr>
          <a:xfrm>
            <a:off x="918022" y="872190"/>
            <a:ext cx="7307956" cy="276999"/>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mn-cs"/>
              </a:rPr>
              <a:t>Therapiebeginn bei Erwachsenen vom UK T1D </a:t>
            </a:r>
            <a:r>
              <a:rPr kumimoji="0" lang="de-DE" sz="1200" b="1" i="0" u="none" strike="noStrike" kern="1200" cap="none" spc="0" normalizeH="0" baseline="0" noProof="0" err="1">
                <a:ln>
                  <a:noFill/>
                </a:ln>
                <a:solidFill>
                  <a:srgbClr val="404040"/>
                </a:solidFill>
                <a:effectLst/>
                <a:uLnTx/>
                <a:uFillTx/>
                <a:latin typeface="Verdana"/>
                <a:ea typeface="+mn-ea"/>
                <a:cs typeface="+mn-cs"/>
              </a:rPr>
              <a:t>Immunotherapy</a:t>
            </a:r>
            <a:r>
              <a:rPr kumimoji="0" lang="de-DE" sz="1200" b="1" i="0" u="none" strike="noStrike" kern="1200" cap="none" spc="0" normalizeH="0" baseline="0" noProof="0">
                <a:ln>
                  <a:noFill/>
                </a:ln>
                <a:solidFill>
                  <a:srgbClr val="404040"/>
                </a:solidFill>
                <a:effectLst/>
                <a:uLnTx/>
                <a:uFillTx/>
                <a:latin typeface="Verdana"/>
                <a:ea typeface="+mn-ea"/>
                <a:cs typeface="+mn-cs"/>
              </a:rPr>
              <a:t> </a:t>
            </a:r>
            <a:r>
              <a:rPr kumimoji="0" lang="de-DE" sz="1200" b="1" i="0" u="none" strike="noStrike" kern="1200" cap="none" spc="0" normalizeH="0" baseline="0" noProof="0" err="1">
                <a:ln>
                  <a:noFill/>
                </a:ln>
                <a:solidFill>
                  <a:srgbClr val="404040"/>
                </a:solidFill>
                <a:effectLst/>
                <a:uLnTx/>
                <a:uFillTx/>
                <a:latin typeface="Verdana"/>
                <a:ea typeface="+mn-ea"/>
                <a:cs typeface="+mn-cs"/>
              </a:rPr>
              <a:t>Consortium</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cxnSp>
        <p:nvCxnSpPr>
          <p:cNvPr id="32" name="Straight Arrow Connector 2">
            <a:extLst>
              <a:ext uri="{FF2B5EF4-FFF2-40B4-BE49-F238E27FC236}">
                <a16:creationId xmlns:a16="http://schemas.microsoft.com/office/drawing/2014/main" id="{31453CD1-3AE1-6DAF-8231-15E7D0311D8E}"/>
              </a:ext>
            </a:extLst>
          </p:cNvPr>
          <p:cNvCxnSpPr>
            <a:stCxn id="41" idx="3"/>
            <a:endCxn id="78" idx="1"/>
          </p:cNvCxnSpPr>
          <p:nvPr/>
        </p:nvCxnSpPr>
        <p:spPr>
          <a:xfrm flipV="1">
            <a:off x="4871668" y="2860473"/>
            <a:ext cx="1490860" cy="4353"/>
          </a:xfrm>
          <a:prstGeom prst="straightConnector1">
            <a:avLst/>
          </a:prstGeom>
          <a:noFill/>
          <a:ln w="12700" cap="flat" cmpd="sng" algn="ctr">
            <a:solidFill>
              <a:srgbClr val="23004C"/>
            </a:solidFill>
            <a:prstDash val="solid"/>
            <a:miter lim="800000"/>
            <a:headEnd type="triangle" w="med" len="med"/>
            <a:tailEnd type="none" w="med" len="med"/>
          </a:ln>
          <a:effectLst/>
        </p:spPr>
      </p:cxnSp>
      <p:sp>
        <p:nvSpPr>
          <p:cNvPr id="33" name="Freeform 67">
            <a:extLst>
              <a:ext uri="{FF2B5EF4-FFF2-40B4-BE49-F238E27FC236}">
                <a16:creationId xmlns:a16="http://schemas.microsoft.com/office/drawing/2014/main" id="{7536596D-39FD-5F2F-1333-BE1CD0A154FA}"/>
              </a:ext>
            </a:extLst>
          </p:cNvPr>
          <p:cNvSpPr/>
          <p:nvPr/>
        </p:nvSpPr>
        <p:spPr>
          <a:xfrm>
            <a:off x="2609582" y="1934177"/>
            <a:ext cx="4899299" cy="183012"/>
          </a:xfrm>
          <a:custGeom>
            <a:avLst/>
            <a:gdLst>
              <a:gd name="connsiteX0" fmla="*/ 0 w 3072024"/>
              <a:gd name="connsiteY0" fmla="*/ 76576 h 76576"/>
              <a:gd name="connsiteX1" fmla="*/ 0 w 3072024"/>
              <a:gd name="connsiteY1" fmla="*/ 0 h 76576"/>
              <a:gd name="connsiteX2" fmla="*/ 3072024 w 3072024"/>
              <a:gd name="connsiteY2" fmla="*/ 0 h 76576"/>
              <a:gd name="connsiteX3" fmla="*/ 3072024 w 3072024"/>
              <a:gd name="connsiteY3" fmla="*/ 45045 h 76576"/>
              <a:gd name="connsiteX4" fmla="*/ 3072024 w 3072024"/>
              <a:gd name="connsiteY4" fmla="*/ 45045 h 7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2024" h="76576">
                <a:moveTo>
                  <a:pt x="0" y="76576"/>
                </a:moveTo>
                <a:lnTo>
                  <a:pt x="0" y="0"/>
                </a:lnTo>
                <a:lnTo>
                  <a:pt x="3072024" y="0"/>
                </a:lnTo>
                <a:lnTo>
                  <a:pt x="3072024" y="45045"/>
                </a:lnTo>
                <a:lnTo>
                  <a:pt x="3072024" y="45045"/>
                </a:lnTo>
              </a:path>
            </a:pathLst>
          </a:custGeom>
          <a:noFill/>
          <a:ln w="12700" cap="flat" cmpd="sng" algn="ctr">
            <a:solidFill>
              <a:srgbClr val="23004C"/>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Verdana"/>
              <a:ea typeface="Verdana"/>
              <a:cs typeface="Arial"/>
            </a:endParaRPr>
          </a:p>
        </p:txBody>
      </p:sp>
      <p:cxnSp>
        <p:nvCxnSpPr>
          <p:cNvPr id="36" name="Straight Arrow Connector 78">
            <a:extLst>
              <a:ext uri="{FF2B5EF4-FFF2-40B4-BE49-F238E27FC236}">
                <a16:creationId xmlns:a16="http://schemas.microsoft.com/office/drawing/2014/main" id="{BB3612D6-FA32-1CEC-D2AC-BC1F2F19CF8F}"/>
              </a:ext>
            </a:extLst>
          </p:cNvPr>
          <p:cNvCxnSpPr>
            <a:cxnSpLocks/>
            <a:stCxn id="78" idx="0"/>
            <a:endCxn id="80" idx="2"/>
          </p:cNvCxnSpPr>
          <p:nvPr/>
        </p:nvCxnSpPr>
        <p:spPr>
          <a:xfrm flipH="1" flipV="1">
            <a:off x="7505275" y="2524850"/>
            <a:ext cx="253" cy="198463"/>
          </a:xfrm>
          <a:prstGeom prst="straightConnector1">
            <a:avLst/>
          </a:prstGeom>
          <a:noFill/>
          <a:ln w="12700" cap="flat" cmpd="sng" algn="ctr">
            <a:solidFill>
              <a:srgbClr val="23004C"/>
            </a:solidFill>
            <a:prstDash val="solid"/>
            <a:miter lim="800000"/>
            <a:headEnd type="triangle" w="med" len="med"/>
            <a:tailEnd type="none" w="med" len="med"/>
          </a:ln>
          <a:effectLst/>
        </p:spPr>
      </p:cxnSp>
      <p:sp>
        <p:nvSpPr>
          <p:cNvPr id="37" name="Freeform 59">
            <a:extLst>
              <a:ext uri="{FF2B5EF4-FFF2-40B4-BE49-F238E27FC236}">
                <a16:creationId xmlns:a16="http://schemas.microsoft.com/office/drawing/2014/main" id="{AECEEFC9-AA34-E8A0-555D-E2666F155D65}"/>
              </a:ext>
            </a:extLst>
          </p:cNvPr>
          <p:cNvSpPr/>
          <p:nvPr/>
        </p:nvSpPr>
        <p:spPr>
          <a:xfrm>
            <a:off x="1049697" y="3170945"/>
            <a:ext cx="3134201" cy="140582"/>
          </a:xfrm>
          <a:custGeom>
            <a:avLst/>
            <a:gdLst>
              <a:gd name="connsiteX0" fmla="*/ 0 w 3072024"/>
              <a:gd name="connsiteY0" fmla="*/ 76576 h 76576"/>
              <a:gd name="connsiteX1" fmla="*/ 0 w 3072024"/>
              <a:gd name="connsiteY1" fmla="*/ 0 h 76576"/>
              <a:gd name="connsiteX2" fmla="*/ 3072024 w 3072024"/>
              <a:gd name="connsiteY2" fmla="*/ 0 h 76576"/>
              <a:gd name="connsiteX3" fmla="*/ 3072024 w 3072024"/>
              <a:gd name="connsiteY3" fmla="*/ 45045 h 76576"/>
              <a:gd name="connsiteX4" fmla="*/ 3072024 w 3072024"/>
              <a:gd name="connsiteY4" fmla="*/ 45045 h 7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2024" h="76576">
                <a:moveTo>
                  <a:pt x="0" y="76576"/>
                </a:moveTo>
                <a:lnTo>
                  <a:pt x="0" y="0"/>
                </a:lnTo>
                <a:lnTo>
                  <a:pt x="3072024" y="0"/>
                </a:lnTo>
                <a:lnTo>
                  <a:pt x="3072024" y="45045"/>
                </a:lnTo>
                <a:lnTo>
                  <a:pt x="3072024" y="45045"/>
                </a:lnTo>
              </a:path>
            </a:pathLst>
          </a:custGeom>
          <a:noFill/>
          <a:ln w="12700" cap="flat" cmpd="sng" algn="ctr">
            <a:solidFill>
              <a:srgbClr val="23004C"/>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Verdana"/>
              <a:ea typeface="Verdana"/>
              <a:cs typeface="Arial"/>
            </a:endParaRPr>
          </a:p>
        </p:txBody>
      </p:sp>
      <p:cxnSp>
        <p:nvCxnSpPr>
          <p:cNvPr id="38" name="Straight Arrow Connector 26">
            <a:extLst>
              <a:ext uri="{FF2B5EF4-FFF2-40B4-BE49-F238E27FC236}">
                <a16:creationId xmlns:a16="http://schemas.microsoft.com/office/drawing/2014/main" id="{1CC138C2-CE43-FEF0-7213-1D92585883F2}"/>
              </a:ext>
            </a:extLst>
          </p:cNvPr>
          <p:cNvCxnSpPr>
            <a:cxnSpLocks/>
            <a:stCxn id="41" idx="0"/>
            <a:endCxn id="79" idx="2"/>
          </p:cNvCxnSpPr>
          <p:nvPr/>
        </p:nvCxnSpPr>
        <p:spPr>
          <a:xfrm flipH="1" flipV="1">
            <a:off x="2610177" y="2524849"/>
            <a:ext cx="5672" cy="131724"/>
          </a:xfrm>
          <a:prstGeom prst="straightConnector1">
            <a:avLst/>
          </a:prstGeom>
          <a:noFill/>
          <a:ln w="12700" cap="flat" cmpd="sng" algn="ctr">
            <a:solidFill>
              <a:srgbClr val="23004C"/>
            </a:solidFill>
            <a:prstDash val="solid"/>
            <a:miter lim="800000"/>
            <a:headEnd type="triangle" w="med" len="med"/>
            <a:tailEnd type="none" w="med" len="med"/>
          </a:ln>
          <a:effectLst/>
        </p:spPr>
      </p:cxnSp>
      <p:sp>
        <p:nvSpPr>
          <p:cNvPr id="39" name="Rounded Rectangle 2">
            <a:extLst>
              <a:ext uri="{FF2B5EF4-FFF2-40B4-BE49-F238E27FC236}">
                <a16:creationId xmlns:a16="http://schemas.microsoft.com/office/drawing/2014/main" id="{979A8CE3-AD74-F59C-1F49-2305FE7796C2}"/>
              </a:ext>
            </a:extLst>
          </p:cNvPr>
          <p:cNvSpPr/>
          <p:nvPr/>
        </p:nvSpPr>
        <p:spPr>
          <a:xfrm>
            <a:off x="2683042" y="1216426"/>
            <a:ext cx="4584032" cy="477838"/>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Verdacht auf T1D, Nachweis einer raschen glykämischen Progression</a:t>
            </a:r>
            <a:br>
              <a:rPr kumimoji="0" sz="1100" b="0" i="0" u="none" strike="noStrike" kern="0" cap="none" spc="0" normalizeH="0" baseline="0" noProof="0">
                <a:ln>
                  <a:noFill/>
                </a:ln>
                <a:solidFill>
                  <a:prstClr val="white"/>
                </a:solidFill>
                <a:effectLst/>
                <a:uLnTx/>
                <a:uFillTx/>
                <a:latin typeface="Verdana"/>
                <a:ea typeface="Verdana"/>
                <a:cs typeface="Arial"/>
              </a:rPr>
            </a:br>
            <a:r>
              <a:rPr kumimoji="0" lang="de" sz="1100" b="0" i="1" u="none" strike="noStrike" kern="0" cap="none" spc="0" normalizeH="0" baseline="0" noProof="0">
                <a:ln>
                  <a:noFill/>
                </a:ln>
                <a:solidFill>
                  <a:srgbClr val="7A00E6"/>
                </a:solidFill>
                <a:effectLst/>
                <a:uLnTx/>
                <a:uFillTx/>
                <a:latin typeface="Georgia"/>
                <a:ea typeface="Georgia"/>
                <a:cs typeface="Georgia"/>
              </a:rPr>
              <a:t> oder Indikation zum Start einer Insulintherapie?</a:t>
            </a:r>
            <a:r>
              <a:rPr kumimoji="0" lang="de" sz="1100" b="0" i="1" u="none" strike="noStrike" kern="0" cap="none" spc="0" normalizeH="0" baseline="30000" noProof="0">
                <a:ln>
                  <a:noFill/>
                </a:ln>
                <a:solidFill>
                  <a:srgbClr val="7A00E6"/>
                </a:solidFill>
                <a:effectLst/>
                <a:uLnTx/>
                <a:uFillTx/>
                <a:latin typeface="Georgia"/>
                <a:ea typeface="Georgia"/>
                <a:cs typeface="Georgia"/>
              </a:rPr>
              <a:t>1</a:t>
            </a:r>
          </a:p>
        </p:txBody>
      </p:sp>
      <p:sp>
        <p:nvSpPr>
          <p:cNvPr id="40" name="Rounded Rectangle 11">
            <a:extLst>
              <a:ext uri="{FF2B5EF4-FFF2-40B4-BE49-F238E27FC236}">
                <a16:creationId xmlns:a16="http://schemas.microsoft.com/office/drawing/2014/main" id="{F66658A0-12C8-DADB-0AA2-251AD6706438}"/>
              </a:ext>
            </a:extLst>
          </p:cNvPr>
          <p:cNvSpPr/>
          <p:nvPr/>
        </p:nvSpPr>
        <p:spPr>
          <a:xfrm>
            <a:off x="6930188" y="3630209"/>
            <a:ext cx="1159527" cy="498242"/>
          </a:xfrm>
          <a:prstGeom prst="rect">
            <a:avLst/>
          </a:prstGeom>
          <a:solidFill>
            <a:srgbClr val="007FAD"/>
          </a:solidFill>
          <a:ln w="1905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600"/>
              </a:spcAft>
              <a:buClrTx/>
              <a:buSzTx/>
              <a:buFontTx/>
              <a:buNone/>
              <a:tabLst/>
              <a:defRPr/>
            </a:pPr>
            <a:r>
              <a:rPr kumimoji="0" lang="de" sz="1200" b="1" i="0" u="none" strike="noStrike" kern="0" cap="none" spc="0" normalizeH="0" baseline="0" noProof="0">
                <a:ln>
                  <a:noFill/>
                </a:ln>
                <a:solidFill>
                  <a:srgbClr val="FFFFFF"/>
                </a:solidFill>
                <a:effectLst/>
                <a:uLnTx/>
                <a:uFillTx/>
                <a:latin typeface="Verdana"/>
                <a:ea typeface="Verdana"/>
                <a:cs typeface="Verdana"/>
              </a:rPr>
              <a:t>Als T1D behandeln</a:t>
            </a:r>
            <a:r>
              <a:rPr kumimoji="0" lang="de" sz="1200" b="1" i="0" u="none" strike="noStrike" kern="0" cap="none" spc="0" normalizeH="0" baseline="30000" noProof="0">
                <a:ln>
                  <a:noFill/>
                </a:ln>
                <a:solidFill>
                  <a:srgbClr val="FFFFFF"/>
                </a:solidFill>
                <a:effectLst/>
                <a:uLnTx/>
                <a:uFillTx/>
                <a:latin typeface="Verdana"/>
                <a:ea typeface="Verdana"/>
                <a:cs typeface="Verdana"/>
              </a:rPr>
              <a:t>2</a:t>
            </a:r>
          </a:p>
        </p:txBody>
      </p:sp>
      <p:sp>
        <p:nvSpPr>
          <p:cNvPr id="41" name="Rounded Rectangle 23">
            <a:extLst>
              <a:ext uri="{FF2B5EF4-FFF2-40B4-BE49-F238E27FC236}">
                <a16:creationId xmlns:a16="http://schemas.microsoft.com/office/drawing/2014/main" id="{BD56036F-F98F-2A5B-5638-38061F12B7C0}"/>
              </a:ext>
            </a:extLst>
          </p:cNvPr>
          <p:cNvSpPr/>
          <p:nvPr/>
        </p:nvSpPr>
        <p:spPr>
          <a:xfrm>
            <a:off x="360029" y="2656573"/>
            <a:ext cx="4511639" cy="416506"/>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Test auf nicht nüchternes Serum-C-Peptid und Blutzucker;</a:t>
            </a:r>
            <a:br>
              <a:rPr kumimoji="0" sz="1100" b="0" i="0" u="none" strike="noStrike" kern="0" cap="none" spc="0" normalizeH="0" baseline="0" noProof="0">
                <a:ln>
                  <a:noFill/>
                </a:ln>
                <a:solidFill>
                  <a:prstClr val="white"/>
                </a:solidFill>
                <a:effectLst/>
                <a:uLnTx/>
                <a:uFillTx/>
                <a:latin typeface="Verdana"/>
                <a:ea typeface="Verdana"/>
                <a:cs typeface="Arial"/>
              </a:rPr>
            </a:br>
            <a:r>
              <a:rPr kumimoji="0" lang="de" sz="1100" b="0" i="1" u="none" strike="noStrike" kern="0" cap="none" spc="0" normalizeH="0" baseline="0" noProof="0">
                <a:ln>
                  <a:noFill/>
                </a:ln>
                <a:solidFill>
                  <a:srgbClr val="7A00E6"/>
                </a:solidFill>
                <a:effectLst/>
                <a:uLnTx/>
                <a:uFillTx/>
                <a:latin typeface="Georgia"/>
                <a:ea typeface="Georgia"/>
                <a:cs typeface="Georgia"/>
              </a:rPr>
              <a:t>T1D-GRS-Test erwägen</a:t>
            </a:r>
            <a:r>
              <a:rPr kumimoji="0" lang="de" sz="1100" b="0" i="1" u="none" strike="noStrike" kern="0" cap="none" spc="0" normalizeH="0" baseline="30000" noProof="0">
                <a:ln>
                  <a:noFill/>
                </a:ln>
                <a:solidFill>
                  <a:srgbClr val="7A00E6"/>
                </a:solidFill>
                <a:effectLst/>
                <a:uLnTx/>
                <a:uFillTx/>
                <a:latin typeface="Georgia"/>
                <a:ea typeface="Georgia"/>
                <a:cs typeface="Georgia"/>
              </a:rPr>
              <a:t>2-3</a:t>
            </a:r>
          </a:p>
        </p:txBody>
      </p:sp>
      <p:sp>
        <p:nvSpPr>
          <p:cNvPr id="42" name="Rounded Rectangle 20">
            <a:extLst>
              <a:ext uri="{FF2B5EF4-FFF2-40B4-BE49-F238E27FC236}">
                <a16:creationId xmlns:a16="http://schemas.microsoft.com/office/drawing/2014/main" id="{2644D818-E759-3D5E-5CB8-5B040B61183D}"/>
              </a:ext>
            </a:extLst>
          </p:cNvPr>
          <p:cNvSpPr/>
          <p:nvPr/>
        </p:nvSpPr>
        <p:spPr>
          <a:xfrm>
            <a:off x="3499412" y="3251375"/>
            <a:ext cx="1371600" cy="348639"/>
          </a:xfrm>
          <a:prstGeom prst="rect">
            <a:avLst/>
          </a:prstGeom>
          <a:solidFill>
            <a:srgbClr val="23004C"/>
          </a:solidFill>
          <a:ln w="12700" cap="flat" cmpd="sng" algn="ctr">
            <a:noFill/>
            <a:prstDash val="solid"/>
            <a:miter lim="800000"/>
          </a:ln>
          <a:effectLst/>
        </p:spPr>
        <p:txBody>
          <a:bodyPr lIns="0" rIns="0"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900" b="0" i="1" u="none" strike="noStrike" kern="0" cap="none" spc="0" normalizeH="0" baseline="0" noProof="0">
                <a:ln>
                  <a:noFill/>
                </a:ln>
                <a:solidFill>
                  <a:srgbClr val="FFFFFF"/>
                </a:solidFill>
                <a:effectLst/>
                <a:uLnTx/>
                <a:uFillTx/>
                <a:latin typeface="Georgia"/>
                <a:ea typeface="Georgia"/>
                <a:cs typeface="Georgia"/>
              </a:rPr>
              <a:t>C-Peptid </a:t>
            </a:r>
            <a:br>
              <a:rPr kumimoji="0" sz="900" b="0" i="0" u="none" strike="noStrike" kern="0" cap="none" spc="0" normalizeH="0" baseline="0" noProof="0">
                <a:ln>
                  <a:noFill/>
                </a:ln>
                <a:solidFill>
                  <a:prstClr val="white"/>
                </a:solidFill>
                <a:effectLst/>
                <a:uLnTx/>
                <a:uFillTx/>
                <a:latin typeface="Verdana"/>
                <a:ea typeface="Verdana"/>
                <a:cs typeface="Arial"/>
              </a:rPr>
            </a:br>
            <a:r>
              <a:rPr kumimoji="0" lang="de" sz="900" b="0" i="1" u="none" strike="noStrike" kern="0" cap="none" spc="0" normalizeH="0" baseline="0" noProof="0">
                <a:ln>
                  <a:noFill/>
                </a:ln>
                <a:solidFill>
                  <a:srgbClr val="FFFFFF"/>
                </a:solidFill>
                <a:effectLst/>
                <a:uLnTx/>
                <a:uFillTx/>
                <a:latin typeface="Georgia"/>
                <a:ea typeface="Georgia"/>
                <a:cs typeface="Georgia"/>
              </a:rPr>
              <a:t> ≥ 600 pmol/l</a:t>
            </a:r>
          </a:p>
        </p:txBody>
      </p:sp>
      <p:sp>
        <p:nvSpPr>
          <p:cNvPr id="43" name="Rounded Rectangle 24">
            <a:extLst>
              <a:ext uri="{FF2B5EF4-FFF2-40B4-BE49-F238E27FC236}">
                <a16:creationId xmlns:a16="http://schemas.microsoft.com/office/drawing/2014/main" id="{8C27F648-8872-3A27-0F59-06DDAE65813A}"/>
              </a:ext>
            </a:extLst>
          </p:cNvPr>
          <p:cNvSpPr/>
          <p:nvPr/>
        </p:nvSpPr>
        <p:spPr>
          <a:xfrm>
            <a:off x="360029" y="3251375"/>
            <a:ext cx="1391622" cy="348638"/>
          </a:xfrm>
          <a:prstGeom prst="rect">
            <a:avLst/>
          </a:prstGeom>
          <a:solidFill>
            <a:srgbClr val="007FAD"/>
          </a:solidFill>
          <a:ln w="1270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900" b="0" i="1" u="none" strike="noStrike" kern="0" cap="none" spc="0" normalizeH="0" baseline="0" noProof="0">
                <a:ln>
                  <a:noFill/>
                </a:ln>
                <a:solidFill>
                  <a:srgbClr val="FFFFFF"/>
                </a:solidFill>
                <a:effectLst/>
                <a:uLnTx/>
                <a:uFillTx/>
                <a:latin typeface="Georgia"/>
                <a:ea typeface="Georgia"/>
                <a:cs typeface="Georgia"/>
              </a:rPr>
              <a:t>C-Peptid </a:t>
            </a:r>
            <a:br>
              <a:rPr kumimoji="0" sz="900" b="0" i="0" u="none" strike="noStrike" kern="0" cap="none" spc="0" normalizeH="0" baseline="0" noProof="0">
                <a:ln>
                  <a:noFill/>
                </a:ln>
                <a:solidFill>
                  <a:prstClr val="white"/>
                </a:solidFill>
                <a:effectLst/>
                <a:uLnTx/>
                <a:uFillTx/>
                <a:latin typeface="Verdana"/>
                <a:ea typeface="Verdana"/>
                <a:cs typeface="Arial"/>
              </a:rPr>
            </a:br>
            <a:r>
              <a:rPr kumimoji="0" lang="de" sz="900" b="0" i="1" u="none" strike="noStrike" kern="0" cap="none" spc="0" normalizeH="0" baseline="0" noProof="0">
                <a:ln>
                  <a:noFill/>
                </a:ln>
                <a:solidFill>
                  <a:srgbClr val="FFFFFF"/>
                </a:solidFill>
                <a:effectLst/>
                <a:uLnTx/>
                <a:uFillTx/>
                <a:latin typeface="Georgia"/>
                <a:ea typeface="Georgia"/>
                <a:cs typeface="Georgia"/>
              </a:rPr>
              <a:t>≤ 300 pmol/l</a:t>
            </a:r>
          </a:p>
        </p:txBody>
      </p:sp>
      <p:sp>
        <p:nvSpPr>
          <p:cNvPr id="44" name="Rounded Rectangle 26">
            <a:extLst>
              <a:ext uri="{FF2B5EF4-FFF2-40B4-BE49-F238E27FC236}">
                <a16:creationId xmlns:a16="http://schemas.microsoft.com/office/drawing/2014/main" id="{1EAD63D7-9CE1-6CDF-83FD-1A70EB88AB16}"/>
              </a:ext>
            </a:extLst>
          </p:cNvPr>
          <p:cNvSpPr/>
          <p:nvPr/>
        </p:nvSpPr>
        <p:spPr>
          <a:xfrm>
            <a:off x="1921789" y="3251375"/>
            <a:ext cx="1391623" cy="348638"/>
          </a:xfrm>
          <a:prstGeom prst="rect">
            <a:avLst/>
          </a:prstGeom>
          <a:gradFill flip="none" rotWithShape="1">
            <a:gsLst>
              <a:gs pos="0">
                <a:srgbClr val="23004C"/>
              </a:gs>
              <a:gs pos="100000">
                <a:srgbClr val="007FAD"/>
              </a:gs>
            </a:gsLst>
            <a:lin ang="10800000" scaled="0"/>
          </a:gradFill>
          <a:ln w="1270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900" b="0" i="1" u="none" strike="noStrike" kern="0" cap="none" spc="0" normalizeH="0" baseline="0" noProof="0">
                <a:ln>
                  <a:noFill/>
                </a:ln>
                <a:solidFill>
                  <a:srgbClr val="FFFFFF"/>
                </a:solidFill>
                <a:effectLst/>
                <a:uLnTx/>
                <a:uFillTx/>
                <a:latin typeface="Georgia"/>
                <a:ea typeface="Georgia"/>
                <a:cs typeface="Georgia"/>
              </a:rPr>
              <a:t>C-Peptid </a:t>
            </a:r>
            <a:br>
              <a:rPr kumimoji="0" sz="900" b="0" i="0" u="none" strike="noStrike" kern="0" cap="none" spc="0" normalizeH="0" baseline="0" noProof="0">
                <a:ln>
                  <a:noFill/>
                </a:ln>
                <a:solidFill>
                  <a:prstClr val="white"/>
                </a:solidFill>
                <a:effectLst/>
                <a:uLnTx/>
                <a:uFillTx/>
                <a:latin typeface="Verdana"/>
                <a:ea typeface="Verdana"/>
                <a:cs typeface="Arial"/>
              </a:rPr>
            </a:br>
            <a:r>
              <a:rPr kumimoji="0" lang="de" sz="900" b="0" i="1" u="none" strike="noStrike" kern="0" cap="none" spc="0" normalizeH="0" baseline="0" noProof="0">
                <a:ln>
                  <a:noFill/>
                </a:ln>
                <a:solidFill>
                  <a:srgbClr val="FFFFFF"/>
                </a:solidFill>
                <a:effectLst/>
                <a:uLnTx/>
                <a:uFillTx/>
                <a:latin typeface="Georgia"/>
                <a:ea typeface="Georgia"/>
                <a:cs typeface="Georgia"/>
              </a:rPr>
              <a:t>300-600 pmol/l</a:t>
            </a:r>
          </a:p>
        </p:txBody>
      </p:sp>
      <p:sp>
        <p:nvSpPr>
          <p:cNvPr id="69" name="Rounded Rectangle 8">
            <a:extLst>
              <a:ext uri="{FF2B5EF4-FFF2-40B4-BE49-F238E27FC236}">
                <a16:creationId xmlns:a16="http://schemas.microsoft.com/office/drawing/2014/main" id="{B9FD5199-34B1-0D67-82B6-1EF0942A37BC}"/>
              </a:ext>
            </a:extLst>
          </p:cNvPr>
          <p:cNvSpPr/>
          <p:nvPr/>
        </p:nvSpPr>
        <p:spPr>
          <a:xfrm>
            <a:off x="5163235" y="2746797"/>
            <a:ext cx="914400" cy="228600"/>
          </a:xfrm>
          <a:prstGeom prst="rect">
            <a:avLst/>
          </a:prstGeom>
          <a:solidFill>
            <a:srgbClr val="DA3A16"/>
          </a:solidFill>
          <a:ln w="1905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FFFFFF"/>
                </a:solidFill>
                <a:effectLst/>
                <a:uLnTx/>
                <a:uFillTx/>
                <a:latin typeface="Verdana"/>
                <a:ea typeface="Verdana"/>
                <a:cs typeface="Verdana"/>
              </a:rPr>
              <a:t>NEGATIV</a:t>
            </a:r>
          </a:p>
        </p:txBody>
      </p:sp>
      <p:sp>
        <p:nvSpPr>
          <p:cNvPr id="70" name="Rounded Rectangle 7">
            <a:extLst>
              <a:ext uri="{FF2B5EF4-FFF2-40B4-BE49-F238E27FC236}">
                <a16:creationId xmlns:a16="http://schemas.microsoft.com/office/drawing/2014/main" id="{0176331C-69B9-3278-E94F-BCD30A1B9361}"/>
              </a:ext>
            </a:extLst>
          </p:cNvPr>
          <p:cNvSpPr/>
          <p:nvPr/>
        </p:nvSpPr>
        <p:spPr>
          <a:xfrm>
            <a:off x="3962311" y="1809615"/>
            <a:ext cx="2034739" cy="274320"/>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Test auf Inselautoantikörper</a:t>
            </a:r>
            <a:r>
              <a:rPr kumimoji="0" lang="de" sz="1100" b="0" i="1" u="none" strike="noStrike" kern="0" cap="none" spc="0" normalizeH="0" baseline="30000" noProof="0">
                <a:ln>
                  <a:noFill/>
                </a:ln>
                <a:solidFill>
                  <a:srgbClr val="7A00E6"/>
                </a:solidFill>
                <a:effectLst/>
                <a:uLnTx/>
                <a:uFillTx/>
                <a:latin typeface="Georgia"/>
                <a:ea typeface="Georgia"/>
                <a:cs typeface="Georgia"/>
              </a:rPr>
              <a:t>1</a:t>
            </a:r>
          </a:p>
        </p:txBody>
      </p:sp>
      <p:cxnSp>
        <p:nvCxnSpPr>
          <p:cNvPr id="71" name="Straight Arrow Connector 61">
            <a:extLst>
              <a:ext uri="{FF2B5EF4-FFF2-40B4-BE49-F238E27FC236}">
                <a16:creationId xmlns:a16="http://schemas.microsoft.com/office/drawing/2014/main" id="{57F38D7C-DEB0-0F00-0E5C-D049194BC5C2}"/>
              </a:ext>
            </a:extLst>
          </p:cNvPr>
          <p:cNvCxnSpPr>
            <a:cxnSpLocks/>
            <a:stCxn id="39" idx="2"/>
            <a:endCxn id="70" idx="0"/>
          </p:cNvCxnSpPr>
          <p:nvPr/>
        </p:nvCxnSpPr>
        <p:spPr>
          <a:xfrm>
            <a:off x="4975058" y="1694264"/>
            <a:ext cx="4623" cy="115351"/>
          </a:xfrm>
          <a:prstGeom prst="straightConnector1">
            <a:avLst/>
          </a:prstGeom>
          <a:noFill/>
          <a:ln w="6350" cap="flat" cmpd="sng" algn="ctr">
            <a:solidFill>
              <a:srgbClr val="23004C"/>
            </a:solidFill>
            <a:prstDash val="solid"/>
            <a:miter lim="800000"/>
            <a:tailEnd type="triangle"/>
          </a:ln>
          <a:effectLst/>
        </p:spPr>
      </p:cxnSp>
      <p:sp>
        <p:nvSpPr>
          <p:cNvPr id="72" name="Rounded Rectangle 28">
            <a:extLst>
              <a:ext uri="{FF2B5EF4-FFF2-40B4-BE49-F238E27FC236}">
                <a16:creationId xmlns:a16="http://schemas.microsoft.com/office/drawing/2014/main" id="{1CF8C81D-1F5F-B851-D6FC-0CBD9F73EBAB}"/>
              </a:ext>
            </a:extLst>
          </p:cNvPr>
          <p:cNvSpPr/>
          <p:nvPr/>
        </p:nvSpPr>
        <p:spPr>
          <a:xfrm>
            <a:off x="360852" y="3748219"/>
            <a:ext cx="1391623" cy="978099"/>
          </a:xfrm>
          <a:prstGeom prst="rect">
            <a:avLst/>
          </a:prstGeom>
          <a:solidFill>
            <a:srgbClr val="007FAD"/>
          </a:solidFill>
          <a:ln w="12700" cap="flat" cmpd="sng" algn="ctr">
            <a:noFill/>
            <a:prstDash val="solid"/>
            <a:miter lim="800000"/>
          </a:ln>
          <a:effectLst/>
        </p:spPr>
        <p:txBody>
          <a:bodyPr lIns="72000" rIns="36000" rtlCol="0" anchor="ctr"/>
          <a:lstStyle/>
          <a:p>
            <a:pPr marL="0" marR="0" lvl="0" indent="0" algn="ctr" defTabSz="457189" rtl="0" eaLnBrk="1" fontAlgn="auto" latinLnBrk="0" hangingPunct="1">
              <a:lnSpc>
                <a:spcPct val="100000"/>
              </a:lnSpc>
              <a:spcBef>
                <a:spcPts val="0"/>
              </a:spcBef>
              <a:spcAft>
                <a:spcPts val="300"/>
              </a:spcAft>
              <a:buClrTx/>
              <a:buSzTx/>
              <a:buFontTx/>
              <a:buNone/>
              <a:tabLst/>
              <a:defRPr/>
            </a:pPr>
            <a:r>
              <a:rPr kumimoji="0" lang="de" sz="900" b="1" i="0" u="none" strike="noStrike" kern="0" cap="none" spc="0" normalizeH="0" baseline="0" noProof="0">
                <a:ln>
                  <a:noFill/>
                </a:ln>
                <a:solidFill>
                  <a:srgbClr val="FFFFFF"/>
                </a:solidFill>
                <a:effectLst/>
                <a:uLnTx/>
                <a:uFillTx/>
                <a:latin typeface="Verdana"/>
                <a:ea typeface="Verdana"/>
                <a:cs typeface="Verdana"/>
              </a:rPr>
              <a:t>Als T1D behandeln</a:t>
            </a:r>
            <a:r>
              <a:rPr kumimoji="0" lang="de" sz="900" b="1" i="0" u="none" strike="noStrike" kern="0" cap="none" spc="0" normalizeH="0" baseline="30000" noProof="0">
                <a:ln>
                  <a:noFill/>
                </a:ln>
                <a:solidFill>
                  <a:srgbClr val="FFFFFF"/>
                </a:solidFill>
                <a:effectLst/>
                <a:uLnTx/>
                <a:uFillTx/>
                <a:latin typeface="Verdana"/>
                <a:ea typeface="Verdana"/>
                <a:cs typeface="Verdana"/>
              </a:rPr>
              <a:t>2</a:t>
            </a:r>
          </a:p>
          <a:p>
            <a:pPr marL="91438" marR="0" lvl="0" indent="-91438"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800" b="0" i="0" u="none" strike="noStrike" kern="0" cap="none" spc="0" normalizeH="0" baseline="0" noProof="0">
                <a:ln>
                  <a:noFill/>
                </a:ln>
                <a:solidFill>
                  <a:srgbClr val="FFFFFF"/>
                </a:solidFill>
                <a:effectLst/>
                <a:uLnTx/>
                <a:uFillTx/>
                <a:latin typeface="Verdana"/>
                <a:ea typeface="Verdana"/>
                <a:cs typeface="Verdana"/>
              </a:rPr>
              <a:t>Wahrscheinlich insulinabhängig</a:t>
            </a:r>
          </a:p>
        </p:txBody>
      </p:sp>
      <p:sp>
        <p:nvSpPr>
          <p:cNvPr id="73" name="Rounded Rectangle 28">
            <a:extLst>
              <a:ext uri="{FF2B5EF4-FFF2-40B4-BE49-F238E27FC236}">
                <a16:creationId xmlns:a16="http://schemas.microsoft.com/office/drawing/2014/main" id="{6F35D971-EA76-AD20-ED9C-1D38474FE8D3}"/>
              </a:ext>
            </a:extLst>
          </p:cNvPr>
          <p:cNvSpPr/>
          <p:nvPr/>
        </p:nvSpPr>
        <p:spPr>
          <a:xfrm>
            <a:off x="1921789" y="3748219"/>
            <a:ext cx="1391622" cy="978100"/>
          </a:xfrm>
          <a:prstGeom prst="rect">
            <a:avLst/>
          </a:prstGeom>
          <a:gradFill>
            <a:gsLst>
              <a:gs pos="0">
                <a:srgbClr val="23004C"/>
              </a:gs>
              <a:gs pos="100000">
                <a:srgbClr val="007FAD"/>
              </a:gs>
            </a:gsLst>
            <a:lin ang="10800000" scaled="0"/>
          </a:gradFill>
          <a:ln w="12700" cap="flat" cmpd="sng" algn="ctr">
            <a:noFill/>
            <a:prstDash val="solid"/>
            <a:miter lim="800000"/>
          </a:ln>
          <a:effectLst/>
        </p:spPr>
        <p:txBody>
          <a:bodyPr lIns="72000" rIns="72000" rtlCol="0" anchor="ctr"/>
          <a:lstStyle/>
          <a:p>
            <a:pPr marL="0" marR="0" lvl="0" indent="0" algn="ctr" defTabSz="457189" rtl="0" eaLnBrk="1" fontAlgn="auto" latinLnBrk="0" hangingPunct="1">
              <a:lnSpc>
                <a:spcPct val="100000"/>
              </a:lnSpc>
              <a:spcBef>
                <a:spcPts val="0"/>
              </a:spcBef>
              <a:spcAft>
                <a:spcPts val="300"/>
              </a:spcAft>
              <a:buClrTx/>
              <a:buSzTx/>
              <a:buFontTx/>
              <a:buNone/>
              <a:tabLst/>
              <a:defRPr/>
            </a:pPr>
            <a:r>
              <a:rPr kumimoji="0" lang="de" sz="900" b="1" i="0" u="none" strike="noStrike" kern="0" cap="none" spc="0" normalizeH="0" baseline="0" noProof="0">
                <a:ln>
                  <a:noFill/>
                </a:ln>
                <a:solidFill>
                  <a:srgbClr val="FFFFFF"/>
                </a:solidFill>
                <a:effectLst/>
                <a:uLnTx/>
                <a:uFillTx/>
                <a:latin typeface="Verdana"/>
                <a:ea typeface="Verdana"/>
                <a:cs typeface="Verdana"/>
              </a:rPr>
              <a:t>Unsichere Klassifizierung</a:t>
            </a:r>
            <a:r>
              <a:rPr kumimoji="0" lang="de" sz="900" b="1" i="0" u="none" strike="noStrike" kern="0" cap="none" spc="0" normalizeH="0" baseline="30000" noProof="0">
                <a:ln>
                  <a:noFill/>
                </a:ln>
                <a:solidFill>
                  <a:srgbClr val="FFFFFF"/>
                </a:solidFill>
                <a:effectLst/>
                <a:uLnTx/>
                <a:uFillTx/>
                <a:latin typeface="Verdana"/>
                <a:ea typeface="Verdana"/>
                <a:cs typeface="Verdana"/>
              </a:rPr>
              <a:t>2</a:t>
            </a:r>
          </a:p>
          <a:p>
            <a:pPr marL="91438" marR="0" lvl="0" indent="-91438"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800" b="0" i="0" u="none" strike="noStrike" kern="0" cap="none" spc="0" normalizeH="0" baseline="0" noProof="0">
                <a:ln>
                  <a:noFill/>
                </a:ln>
                <a:solidFill>
                  <a:srgbClr val="FFFFFF"/>
                </a:solidFill>
                <a:effectLst/>
                <a:uLnTx/>
                <a:uFillTx/>
                <a:latin typeface="Verdana"/>
                <a:ea typeface="Verdana"/>
                <a:cs typeface="Verdana"/>
              </a:rPr>
              <a:t>MODY ausschließen</a:t>
            </a:r>
          </a:p>
          <a:p>
            <a:pPr marL="91438" marR="0" lvl="0" indent="-91438"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800" b="0" i="0" u="none" strike="noStrike" kern="0" cap="none" spc="0" normalizeH="0" baseline="0" noProof="0">
                <a:ln>
                  <a:noFill/>
                </a:ln>
                <a:solidFill>
                  <a:srgbClr val="FFFFFF"/>
                </a:solidFill>
                <a:effectLst/>
                <a:uLnTx/>
                <a:uFillTx/>
                <a:latin typeface="Verdana"/>
                <a:ea typeface="Verdana"/>
                <a:cs typeface="Verdana"/>
              </a:rPr>
              <a:t>Wiederholung der</a:t>
            </a:r>
            <a:br>
              <a:rPr kumimoji="0" sz="800" b="0" i="0" u="none" strike="noStrike" kern="0" cap="none" spc="0" normalizeH="0" baseline="0" noProof="0">
                <a:ln>
                  <a:noFill/>
                </a:ln>
                <a:solidFill>
                  <a:prstClr val="white"/>
                </a:solidFill>
                <a:effectLst/>
                <a:uLnTx/>
                <a:uFillTx/>
                <a:latin typeface="Verdana"/>
                <a:ea typeface="Verdana"/>
                <a:cs typeface="Arial"/>
              </a:rPr>
            </a:br>
            <a:r>
              <a:rPr kumimoji="0" lang="de" sz="800" b="0" i="0" u="none" strike="noStrike" kern="0" cap="none" spc="0" normalizeH="0" baseline="0" noProof="0">
                <a:ln>
                  <a:noFill/>
                </a:ln>
                <a:solidFill>
                  <a:srgbClr val="FFFFFF"/>
                </a:solidFill>
                <a:effectLst/>
                <a:uLnTx/>
                <a:uFillTx/>
                <a:latin typeface="Verdana"/>
                <a:ea typeface="Verdana"/>
                <a:cs typeface="Verdana"/>
              </a:rPr>
              <a:t>C-Peptid-Messung alle 3 Jahre erwägen</a:t>
            </a:r>
          </a:p>
        </p:txBody>
      </p:sp>
      <p:sp>
        <p:nvSpPr>
          <p:cNvPr id="74" name="Rounded Rectangle 28">
            <a:extLst>
              <a:ext uri="{FF2B5EF4-FFF2-40B4-BE49-F238E27FC236}">
                <a16:creationId xmlns:a16="http://schemas.microsoft.com/office/drawing/2014/main" id="{A68527FD-2801-1A3B-18E3-58D2DAA87A4F}"/>
              </a:ext>
            </a:extLst>
          </p:cNvPr>
          <p:cNvSpPr/>
          <p:nvPr/>
        </p:nvSpPr>
        <p:spPr>
          <a:xfrm>
            <a:off x="3500235" y="3748219"/>
            <a:ext cx="1371599" cy="978099"/>
          </a:xfrm>
          <a:prstGeom prst="rect">
            <a:avLst/>
          </a:prstGeom>
          <a:solidFill>
            <a:srgbClr val="23004C"/>
          </a:solidFill>
          <a:ln w="12700" cap="flat" cmpd="sng" algn="ctr">
            <a:noFill/>
            <a:prstDash val="solid"/>
            <a:miter lim="800000"/>
          </a:ln>
          <a:effectLst/>
        </p:spPr>
        <p:txBody>
          <a:bodyPr lIns="72000" rIns="0" rtlCol="0" anchor="ctr"/>
          <a:lstStyle/>
          <a:p>
            <a:pPr marL="0" marR="0" lvl="0" indent="0" algn="ctr" defTabSz="457189" rtl="0" eaLnBrk="1" fontAlgn="auto" latinLnBrk="0" hangingPunct="1">
              <a:lnSpc>
                <a:spcPct val="100000"/>
              </a:lnSpc>
              <a:spcBef>
                <a:spcPts val="0"/>
              </a:spcBef>
              <a:spcAft>
                <a:spcPts val="300"/>
              </a:spcAft>
              <a:buClrTx/>
              <a:buSzTx/>
              <a:buFontTx/>
              <a:buNone/>
              <a:tabLst/>
              <a:defRPr/>
            </a:pPr>
            <a:r>
              <a:rPr kumimoji="0" lang="de" sz="900" b="1" i="0" u="none" strike="noStrike" kern="0" cap="none" spc="0" normalizeH="0" baseline="0" noProof="0">
                <a:ln>
                  <a:noFill/>
                </a:ln>
                <a:solidFill>
                  <a:srgbClr val="FFFFFF"/>
                </a:solidFill>
                <a:effectLst/>
                <a:uLnTx/>
                <a:uFillTx/>
                <a:latin typeface="Verdana"/>
                <a:ea typeface="Verdana"/>
                <a:cs typeface="Verdana"/>
              </a:rPr>
              <a:t>Wahrscheinlich T2D</a:t>
            </a:r>
            <a:r>
              <a:rPr kumimoji="0" lang="de" sz="900" b="1" i="0" u="none" strike="noStrike" kern="0" cap="none" spc="0" normalizeH="0" baseline="30000" noProof="0">
                <a:ln>
                  <a:noFill/>
                </a:ln>
                <a:solidFill>
                  <a:srgbClr val="FFFFFF"/>
                </a:solidFill>
                <a:effectLst/>
                <a:uLnTx/>
                <a:uFillTx/>
                <a:latin typeface="Verdana"/>
                <a:ea typeface="Verdana"/>
                <a:cs typeface="Verdana"/>
              </a:rPr>
              <a:t>2</a:t>
            </a:r>
          </a:p>
          <a:p>
            <a:pPr marL="91438" marR="0" lvl="0" indent="-91438"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800" b="0" i="0" u="none" strike="noStrike" kern="0" cap="none" spc="0" normalizeH="0" baseline="0" noProof="0">
                <a:ln>
                  <a:noFill/>
                </a:ln>
                <a:solidFill>
                  <a:srgbClr val="FFFFFF"/>
                </a:solidFill>
                <a:effectLst/>
                <a:uLnTx/>
                <a:uFillTx/>
                <a:latin typeface="Verdana"/>
                <a:ea typeface="Verdana"/>
                <a:cs typeface="Verdana"/>
              </a:rPr>
              <a:t>MODY ausschließen</a:t>
            </a:r>
          </a:p>
          <a:p>
            <a:pPr marL="91438" marR="0" lvl="0" indent="-91438"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800" b="0" i="0" u="none" strike="noStrike" kern="0" cap="none" spc="0" normalizeH="0" baseline="0" noProof="0">
                <a:ln>
                  <a:noFill/>
                </a:ln>
                <a:solidFill>
                  <a:srgbClr val="FFFFFF"/>
                </a:solidFill>
                <a:effectLst/>
                <a:uLnTx/>
                <a:uFillTx/>
                <a:latin typeface="Verdana"/>
                <a:ea typeface="Verdana"/>
                <a:cs typeface="Verdana"/>
              </a:rPr>
              <a:t>Überwachten Insulin-ausstieg erwägen</a:t>
            </a:r>
          </a:p>
        </p:txBody>
      </p:sp>
      <p:cxnSp>
        <p:nvCxnSpPr>
          <p:cNvPr id="75" name="Straight Arrow Connector 104">
            <a:extLst>
              <a:ext uri="{FF2B5EF4-FFF2-40B4-BE49-F238E27FC236}">
                <a16:creationId xmlns:a16="http://schemas.microsoft.com/office/drawing/2014/main" id="{93E135C1-5C18-2F4E-EC75-A0F4979D5026}"/>
              </a:ext>
            </a:extLst>
          </p:cNvPr>
          <p:cNvCxnSpPr>
            <a:cxnSpLocks/>
            <a:stCxn id="43" idx="2"/>
            <a:endCxn id="72" idx="0"/>
          </p:cNvCxnSpPr>
          <p:nvPr/>
        </p:nvCxnSpPr>
        <p:spPr>
          <a:xfrm>
            <a:off x="1055840" y="3600013"/>
            <a:ext cx="824" cy="148206"/>
          </a:xfrm>
          <a:prstGeom prst="straightConnector1">
            <a:avLst/>
          </a:prstGeom>
          <a:noFill/>
          <a:ln w="12700" cap="flat" cmpd="sng" algn="ctr">
            <a:solidFill>
              <a:srgbClr val="23004C"/>
            </a:solidFill>
            <a:prstDash val="solid"/>
            <a:miter lim="800000"/>
            <a:tailEnd type="triangle"/>
          </a:ln>
          <a:effectLst/>
        </p:spPr>
      </p:cxnSp>
      <p:cxnSp>
        <p:nvCxnSpPr>
          <p:cNvPr id="76" name="Straight Arrow Connector 107">
            <a:extLst>
              <a:ext uri="{FF2B5EF4-FFF2-40B4-BE49-F238E27FC236}">
                <a16:creationId xmlns:a16="http://schemas.microsoft.com/office/drawing/2014/main" id="{27C7AA04-C505-7C96-DF17-307A98A9B3A6}"/>
              </a:ext>
            </a:extLst>
          </p:cNvPr>
          <p:cNvCxnSpPr>
            <a:cxnSpLocks/>
            <a:stCxn id="44" idx="2"/>
            <a:endCxn id="73" idx="0"/>
          </p:cNvCxnSpPr>
          <p:nvPr/>
        </p:nvCxnSpPr>
        <p:spPr>
          <a:xfrm flipH="1">
            <a:off x="2617600" y="3600013"/>
            <a:ext cx="1" cy="148206"/>
          </a:xfrm>
          <a:prstGeom prst="straightConnector1">
            <a:avLst/>
          </a:prstGeom>
          <a:noFill/>
          <a:ln w="12700" cap="flat" cmpd="sng" algn="ctr">
            <a:solidFill>
              <a:srgbClr val="23004C"/>
            </a:solidFill>
            <a:prstDash val="solid"/>
            <a:miter lim="800000"/>
            <a:tailEnd type="triangle"/>
          </a:ln>
          <a:effectLst/>
        </p:spPr>
      </p:cxnSp>
      <p:cxnSp>
        <p:nvCxnSpPr>
          <p:cNvPr id="77" name="Straight Arrow Connector 110">
            <a:extLst>
              <a:ext uri="{FF2B5EF4-FFF2-40B4-BE49-F238E27FC236}">
                <a16:creationId xmlns:a16="http://schemas.microsoft.com/office/drawing/2014/main" id="{46C34AA5-46F4-664F-D4CA-36700F54D8F3}"/>
              </a:ext>
            </a:extLst>
          </p:cNvPr>
          <p:cNvCxnSpPr>
            <a:cxnSpLocks/>
            <a:stCxn id="42" idx="2"/>
            <a:endCxn id="74" idx="0"/>
          </p:cNvCxnSpPr>
          <p:nvPr/>
        </p:nvCxnSpPr>
        <p:spPr>
          <a:xfrm>
            <a:off x="4185212" y="3600014"/>
            <a:ext cx="823" cy="148205"/>
          </a:xfrm>
          <a:prstGeom prst="straightConnector1">
            <a:avLst/>
          </a:prstGeom>
          <a:noFill/>
          <a:ln w="12700" cap="flat" cmpd="sng" algn="ctr">
            <a:solidFill>
              <a:srgbClr val="23004C"/>
            </a:solidFill>
            <a:prstDash val="solid"/>
            <a:miter lim="800000"/>
            <a:tailEnd type="triangle"/>
          </a:ln>
          <a:effectLst/>
        </p:spPr>
      </p:cxnSp>
      <p:sp>
        <p:nvSpPr>
          <p:cNvPr id="78" name="Rounded Rectangle 7">
            <a:extLst>
              <a:ext uri="{FF2B5EF4-FFF2-40B4-BE49-F238E27FC236}">
                <a16:creationId xmlns:a16="http://schemas.microsoft.com/office/drawing/2014/main" id="{A8C6454E-270E-D79B-EBEB-612C18E2781E}"/>
              </a:ext>
            </a:extLst>
          </p:cNvPr>
          <p:cNvSpPr/>
          <p:nvPr/>
        </p:nvSpPr>
        <p:spPr>
          <a:xfrm>
            <a:off x="6362528" y="2723313"/>
            <a:ext cx="2286000" cy="274320"/>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Inselautoantikörper</a:t>
            </a:r>
            <a:r>
              <a:rPr kumimoji="0" lang="de" sz="1100" b="0" i="1" u="none" strike="noStrike" kern="0" cap="none" spc="0" normalizeH="0" baseline="30000" noProof="0">
                <a:ln>
                  <a:noFill/>
                </a:ln>
                <a:solidFill>
                  <a:srgbClr val="7A00E6"/>
                </a:solidFill>
                <a:effectLst/>
                <a:uLnTx/>
                <a:uFillTx/>
                <a:latin typeface="Georgia"/>
                <a:ea typeface="Georgia"/>
                <a:cs typeface="Georgia"/>
              </a:rPr>
              <a:t>2</a:t>
            </a:r>
          </a:p>
        </p:txBody>
      </p:sp>
      <p:sp>
        <p:nvSpPr>
          <p:cNvPr id="79" name="Rounded Rectangle 8">
            <a:extLst>
              <a:ext uri="{FF2B5EF4-FFF2-40B4-BE49-F238E27FC236}">
                <a16:creationId xmlns:a16="http://schemas.microsoft.com/office/drawing/2014/main" id="{ADE3D72B-C678-E2CB-3849-E3D7FDE7C252}"/>
              </a:ext>
            </a:extLst>
          </p:cNvPr>
          <p:cNvSpPr/>
          <p:nvPr/>
        </p:nvSpPr>
        <p:spPr>
          <a:xfrm>
            <a:off x="1479953" y="2047010"/>
            <a:ext cx="2260448" cy="477839"/>
          </a:xfrm>
          <a:prstGeom prst="rect">
            <a:avLst/>
          </a:prstGeom>
          <a:solidFill>
            <a:srgbClr val="DA3A16"/>
          </a:solidFill>
          <a:ln w="19050" cap="flat" cmpd="sng" algn="ctr">
            <a:solidFill>
              <a:srgbClr val="DA3A16"/>
            </a:solid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000" b="1" i="1" u="none" strike="noStrike" kern="0" cap="none" spc="0" normalizeH="0" baseline="0" noProof="0">
                <a:ln>
                  <a:noFill/>
                </a:ln>
                <a:solidFill>
                  <a:srgbClr val="FFFFFF"/>
                </a:solidFill>
                <a:effectLst/>
                <a:uLnTx/>
                <a:uFillTx/>
                <a:latin typeface="Georgia"/>
                <a:ea typeface="Georgia"/>
                <a:cs typeface="Georgia"/>
              </a:rPr>
              <a:t>Alle Patienten &gt; 25 Jahre</a:t>
            </a:r>
            <a:br>
              <a:rPr kumimoji="0" sz="1000" b="0" i="0" u="none" strike="noStrike" kern="0" cap="none" spc="0" normalizeH="0" baseline="0" noProof="0">
                <a:ln>
                  <a:noFill/>
                </a:ln>
                <a:solidFill>
                  <a:prstClr val="white"/>
                </a:solidFill>
                <a:effectLst/>
                <a:uLnTx/>
                <a:uFillTx/>
                <a:latin typeface="Verdana"/>
                <a:ea typeface="Verdana"/>
                <a:cs typeface="Arial"/>
              </a:rPr>
            </a:br>
            <a:r>
              <a:rPr kumimoji="0" lang="de" sz="1000" b="1" i="1" u="none" strike="noStrike" kern="0" cap="none" spc="0" normalizeH="0" baseline="0" noProof="0">
                <a:ln>
                  <a:noFill/>
                </a:ln>
                <a:solidFill>
                  <a:srgbClr val="FFFFFF"/>
                </a:solidFill>
                <a:effectLst/>
                <a:uLnTx/>
                <a:uFillTx/>
                <a:latin typeface="Georgia"/>
                <a:ea typeface="Georgia"/>
                <a:cs typeface="Georgia"/>
              </a:rPr>
              <a:t>oder &gt; 3 Jahre nach Diagnose</a:t>
            </a:r>
            <a:r>
              <a:rPr kumimoji="0" lang="de" sz="1000" b="1" i="1" u="none" strike="noStrike" kern="0" cap="none" spc="0" normalizeH="0" baseline="30000" noProof="0">
                <a:ln>
                  <a:noFill/>
                </a:ln>
                <a:solidFill>
                  <a:srgbClr val="FFFFFF"/>
                </a:solidFill>
                <a:effectLst/>
                <a:uLnTx/>
                <a:uFillTx/>
                <a:latin typeface="Georgia"/>
                <a:ea typeface="Georgia"/>
                <a:cs typeface="Georgia"/>
              </a:rPr>
              <a:t>2</a:t>
            </a:r>
            <a:endParaRPr kumimoji="0" lang="en-US" sz="1000" b="0" i="1" u="none" strike="noStrike" kern="0" cap="none" spc="0" normalizeH="0" baseline="30000" noProof="0">
              <a:ln>
                <a:noFill/>
              </a:ln>
              <a:solidFill>
                <a:prstClr val="white"/>
              </a:solidFill>
              <a:effectLst/>
              <a:uLnTx/>
              <a:uFillTx/>
              <a:latin typeface="Georgia" panose="02040502050405020303" pitchFamily="18" charset="0"/>
              <a:ea typeface="Verdana"/>
              <a:cs typeface="Arial"/>
            </a:endParaRPr>
          </a:p>
        </p:txBody>
      </p:sp>
      <p:sp>
        <p:nvSpPr>
          <p:cNvPr id="80" name="Rounded Rectangle 8">
            <a:extLst>
              <a:ext uri="{FF2B5EF4-FFF2-40B4-BE49-F238E27FC236}">
                <a16:creationId xmlns:a16="http://schemas.microsoft.com/office/drawing/2014/main" id="{F1D3C2E7-36EB-917C-7D38-25E91197E85E}"/>
              </a:ext>
            </a:extLst>
          </p:cNvPr>
          <p:cNvSpPr/>
          <p:nvPr/>
        </p:nvSpPr>
        <p:spPr>
          <a:xfrm>
            <a:off x="6375051" y="2047010"/>
            <a:ext cx="2260448" cy="477840"/>
          </a:xfrm>
          <a:prstGeom prst="rect">
            <a:avLst/>
          </a:prstGeom>
          <a:solidFill>
            <a:srgbClr val="268500"/>
          </a:solidFill>
          <a:ln w="19050" cap="flat" cmpd="sng" algn="ctr">
            <a:solidFill>
              <a:srgbClr val="268500"/>
            </a:solid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950" b="1" i="1" u="none" strike="noStrike" kern="0" cap="none" spc="0" normalizeH="0" baseline="0" noProof="0">
                <a:ln>
                  <a:noFill/>
                </a:ln>
                <a:solidFill>
                  <a:srgbClr val="FFFFFF"/>
                </a:solidFill>
                <a:effectLst/>
                <a:uLnTx/>
                <a:uFillTx/>
                <a:latin typeface="Georgia"/>
                <a:ea typeface="Georgia"/>
                <a:cs typeface="Georgia"/>
              </a:rPr>
              <a:t>Alle Patienten &lt; 25 Jahre</a:t>
            </a:r>
            <a:br>
              <a:rPr kumimoji="0" sz="950" b="0" i="0" u="none" strike="noStrike" kern="0" cap="none" spc="0" normalizeH="0" baseline="0" noProof="0">
                <a:ln>
                  <a:noFill/>
                </a:ln>
                <a:solidFill>
                  <a:prstClr val="white"/>
                </a:solidFill>
                <a:effectLst/>
                <a:uLnTx/>
                <a:uFillTx/>
                <a:latin typeface="Verdana"/>
                <a:ea typeface="Verdana"/>
                <a:cs typeface="Arial"/>
              </a:rPr>
            </a:br>
            <a:r>
              <a:rPr kumimoji="0" lang="de" sz="950" b="1" i="1" u="none" strike="noStrike" kern="0" cap="none" spc="0" normalizeH="0" baseline="0" noProof="0">
                <a:ln>
                  <a:noFill/>
                </a:ln>
                <a:solidFill>
                  <a:srgbClr val="FFFFFF"/>
                </a:solidFill>
                <a:effectLst/>
                <a:uLnTx/>
                <a:uFillTx/>
                <a:latin typeface="Georgia"/>
                <a:ea typeface="Georgia"/>
                <a:cs typeface="Georgia"/>
              </a:rPr>
              <a:t>oder &lt; 3 Jahre nach Diagnose</a:t>
            </a:r>
            <a:r>
              <a:rPr kumimoji="0" lang="de" sz="950" b="1" i="1" u="none" strike="noStrike" kern="0" cap="none" spc="0" normalizeH="0" baseline="30000" noProof="0">
                <a:ln>
                  <a:noFill/>
                </a:ln>
                <a:solidFill>
                  <a:srgbClr val="FFFFFF"/>
                </a:solidFill>
                <a:effectLst/>
                <a:uLnTx/>
                <a:uFillTx/>
                <a:latin typeface="Georgia"/>
                <a:ea typeface="Georgia"/>
                <a:cs typeface="Georgia"/>
              </a:rPr>
              <a:t>2</a:t>
            </a:r>
            <a:endParaRPr kumimoji="0" lang="en-US" sz="950" b="0" i="1" u="none" strike="noStrike" kern="0" cap="none" spc="0" normalizeH="0" baseline="30000" noProof="0">
              <a:ln>
                <a:noFill/>
              </a:ln>
              <a:solidFill>
                <a:prstClr val="white"/>
              </a:solidFill>
              <a:effectLst/>
              <a:uLnTx/>
              <a:uFillTx/>
              <a:latin typeface="Georgia" panose="02040502050405020303" pitchFamily="18" charset="0"/>
              <a:ea typeface="Verdana"/>
              <a:cs typeface="Arial"/>
            </a:endParaRPr>
          </a:p>
        </p:txBody>
      </p:sp>
      <p:cxnSp>
        <p:nvCxnSpPr>
          <p:cNvPr id="81" name="Straight Arrow Connector 60">
            <a:extLst>
              <a:ext uri="{FF2B5EF4-FFF2-40B4-BE49-F238E27FC236}">
                <a16:creationId xmlns:a16="http://schemas.microsoft.com/office/drawing/2014/main" id="{4294853E-C295-AB42-0F5C-0284B785D4F2}"/>
              </a:ext>
            </a:extLst>
          </p:cNvPr>
          <p:cNvCxnSpPr>
            <a:cxnSpLocks/>
            <a:stCxn id="44" idx="0"/>
            <a:endCxn id="41" idx="2"/>
          </p:cNvCxnSpPr>
          <p:nvPr/>
        </p:nvCxnSpPr>
        <p:spPr>
          <a:xfrm flipH="1" flipV="1">
            <a:off x="2615849" y="3073079"/>
            <a:ext cx="1752" cy="178296"/>
          </a:xfrm>
          <a:prstGeom prst="straightConnector1">
            <a:avLst/>
          </a:prstGeom>
          <a:noFill/>
          <a:ln w="12700" cap="flat" cmpd="sng" algn="ctr">
            <a:solidFill>
              <a:srgbClr val="23004C"/>
            </a:solidFill>
            <a:prstDash val="solid"/>
            <a:miter lim="800000"/>
            <a:headEnd type="none" w="med" len="med"/>
            <a:tailEnd type="none" w="med" len="med"/>
          </a:ln>
          <a:effectLst/>
        </p:spPr>
      </p:cxnSp>
      <p:cxnSp>
        <p:nvCxnSpPr>
          <p:cNvPr id="82" name="Straight Arrow Connector 78">
            <a:extLst>
              <a:ext uri="{FF2B5EF4-FFF2-40B4-BE49-F238E27FC236}">
                <a16:creationId xmlns:a16="http://schemas.microsoft.com/office/drawing/2014/main" id="{D6A0E1C4-27C2-0C60-487F-16EC21A70867}"/>
              </a:ext>
            </a:extLst>
          </p:cNvPr>
          <p:cNvCxnSpPr>
            <a:cxnSpLocks/>
            <a:stCxn id="40" idx="0"/>
            <a:endCxn id="78" idx="2"/>
          </p:cNvCxnSpPr>
          <p:nvPr/>
        </p:nvCxnSpPr>
        <p:spPr>
          <a:xfrm flipH="1" flipV="1">
            <a:off x="7505528" y="2997633"/>
            <a:ext cx="4424" cy="632576"/>
          </a:xfrm>
          <a:prstGeom prst="straightConnector1">
            <a:avLst/>
          </a:prstGeom>
          <a:noFill/>
          <a:ln w="12700" cap="flat" cmpd="sng" algn="ctr">
            <a:solidFill>
              <a:srgbClr val="23004C"/>
            </a:solidFill>
            <a:prstDash val="solid"/>
            <a:miter lim="800000"/>
            <a:headEnd type="triangle" w="med" len="med"/>
            <a:tailEnd type="none" w="med" len="med"/>
          </a:ln>
          <a:effectLst/>
        </p:spPr>
      </p:cxnSp>
      <p:sp>
        <p:nvSpPr>
          <p:cNvPr id="83" name="Rounded Rectangle 9">
            <a:extLst>
              <a:ext uri="{FF2B5EF4-FFF2-40B4-BE49-F238E27FC236}">
                <a16:creationId xmlns:a16="http://schemas.microsoft.com/office/drawing/2014/main" id="{687280FF-C700-A16A-D152-680D3985C2E3}"/>
              </a:ext>
            </a:extLst>
          </p:cNvPr>
          <p:cNvSpPr/>
          <p:nvPr/>
        </p:nvSpPr>
        <p:spPr>
          <a:xfrm>
            <a:off x="7055003" y="3209891"/>
            <a:ext cx="914400" cy="228600"/>
          </a:xfrm>
          <a:prstGeom prst="rect">
            <a:avLst/>
          </a:prstGeom>
          <a:solidFill>
            <a:srgbClr val="268500"/>
          </a:solidFill>
          <a:ln w="1905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FFFFFF"/>
                </a:solidFill>
                <a:effectLst/>
                <a:uLnTx/>
                <a:uFillTx/>
                <a:latin typeface="Verdana"/>
                <a:ea typeface="Verdana"/>
                <a:cs typeface="Verdana"/>
              </a:rPr>
              <a:t>POSITIV</a:t>
            </a:r>
          </a:p>
        </p:txBody>
      </p:sp>
    </p:spTree>
    <p:extLst>
      <p:ext uri="{BB962C8B-B14F-4D97-AF65-F5344CB8AC3E}">
        <p14:creationId xmlns:p14="http://schemas.microsoft.com/office/powerpoint/2010/main" val="22923050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5.xml><?xml version="1.0" encoding="utf-8"?>
<p:sld xmlns:a="http://schemas.openxmlformats.org/drawingml/2006/main" xmlns:r="http://schemas.openxmlformats.org/officeDocument/2006/relationships" xmlns:p="http://schemas.openxmlformats.org/presentationml/2006/main">
  <p:cSld>
    <p:bg>
      <p:bgPr>
        <a:solidFill>
          <a:srgbClr val="F5F3F8"/>
        </a:solidFill>
        <a:effectLst/>
      </p:bgPr>
    </p:bg>
    <p:spTree>
      <p:nvGrpSpPr>
        <p:cNvPr id="1" name="">
          <a:extLst>
            <a:ext uri="{FF2B5EF4-FFF2-40B4-BE49-F238E27FC236}">
              <a16:creationId xmlns:a16="http://schemas.microsoft.com/office/drawing/2014/main" id="{43647EFF-84D5-7A99-89E6-DE76F9D8E618}"/>
            </a:ext>
          </a:extLst>
        </p:cNvPr>
        <p:cNvGrpSpPr/>
        <p:nvPr/>
      </p:nvGrpSpPr>
      <p:grpSpPr>
        <a:xfrm>
          <a:off x="0" y="0"/>
          <a:ext cx="0" cy="0"/>
          <a:chOff x="0" y="0"/>
          <a:chExt cx="0" cy="0"/>
        </a:xfrm>
      </p:grpSpPr>
      <p:sp>
        <p:nvSpPr>
          <p:cNvPr id="18" name="Footer Placeholder 4">
            <a:extLst>
              <a:ext uri="{FF2B5EF4-FFF2-40B4-BE49-F238E27FC236}">
                <a16:creationId xmlns:a16="http://schemas.microsoft.com/office/drawing/2014/main" id="{F82B4782-0992-56AB-009E-C7DC436004AE}"/>
              </a:ext>
            </a:extLst>
          </p:cNvPr>
          <p:cNvSpPr txBox="1"/>
          <p:nvPr/>
        </p:nvSpPr>
        <p:spPr>
          <a:xfrm>
            <a:off x="320268" y="4815239"/>
            <a:ext cx="8746088" cy="30777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Verdana"/>
              <a:ea typeface="Verdana"/>
              <a:cs typeface="Verdana"/>
            </a:endParaRPr>
          </a:p>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Verdana"/>
                <a:ea typeface="Verdana"/>
                <a:cs typeface="Verdana"/>
              </a:rPr>
              <a:t>Abbildung modifiziert nach Fritsche 2023</a:t>
            </a:r>
            <a:r>
              <a:rPr kumimoji="0" lang="de-DE" sz="600" b="0" i="0" u="none" strike="noStrike" kern="1200" cap="none" spc="0" normalizeH="0" baseline="30000" noProof="0">
                <a:ln>
                  <a:noFill/>
                </a:ln>
                <a:solidFill>
                  <a:srgbClr val="404040"/>
                </a:solidFill>
                <a:effectLst/>
                <a:uLnTx/>
                <a:uFillTx/>
                <a:latin typeface="Verdana"/>
                <a:ea typeface="Verdana"/>
                <a:cs typeface="Verdana"/>
              </a:rPr>
              <a:t>1</a:t>
            </a:r>
            <a:r>
              <a:rPr kumimoji="0" lang="de-DE" sz="600" b="0" i="0" u="none" strike="noStrike" kern="1200" cap="none" spc="0" normalizeH="0" baseline="0" noProof="0">
                <a:ln>
                  <a:noFill/>
                </a:ln>
                <a:solidFill>
                  <a:srgbClr val="404040"/>
                </a:solidFill>
                <a:effectLst/>
                <a:uLnTx/>
                <a:uFillTx/>
                <a:latin typeface="Verdana"/>
                <a:ea typeface="Verdana"/>
                <a:cs typeface="Verdana"/>
              </a:rPr>
              <a:t>. CGR: C-Peptid-Glukose-Ratio</a:t>
            </a:r>
            <a:r>
              <a:rPr kumimoji="0" lang="de" sz="600" b="0" i="0" u="none" strike="noStrike" kern="1200" cap="none" spc="0" normalizeH="0" baseline="0" noProof="0">
                <a:ln>
                  <a:noFill/>
                </a:ln>
                <a:solidFill>
                  <a:srgbClr val="404040"/>
                </a:solidFill>
                <a:effectLst/>
                <a:uLnTx/>
                <a:uFillTx/>
                <a:latin typeface="Verdana"/>
                <a:ea typeface="Verdana"/>
                <a:cs typeface="Verdana"/>
              </a:rPr>
              <a:t>; T1D: Typ-1-Diabetes; T2D: Typ-2-Diabetes.</a:t>
            </a:r>
          </a:p>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kumimoji="0" lang="de" sz="600" b="1" i="0" u="none" strike="noStrike" kern="1200" cap="none" spc="0" normalizeH="0" baseline="0" noProof="0">
                <a:ln>
                  <a:noFill/>
                </a:ln>
                <a:solidFill>
                  <a:srgbClr val="404040"/>
                </a:solidFill>
                <a:effectLst/>
                <a:uLnTx/>
                <a:uFillTx/>
                <a:latin typeface="Verdana"/>
                <a:ea typeface="Verdana"/>
                <a:cs typeface="Verdana"/>
              </a:rPr>
              <a:t>1.</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da-DK" sz="600" b="0" i="0" u="none" strike="noStrike" kern="1200" cap="none" spc="0" normalizeH="0" baseline="0" noProof="0">
                <a:ln>
                  <a:noFill/>
                </a:ln>
                <a:solidFill>
                  <a:srgbClr val="404040"/>
                </a:solidFill>
                <a:effectLst/>
                <a:uLnTx/>
                <a:uFillTx/>
                <a:latin typeface="Verdana"/>
                <a:ea typeface="Verdana"/>
                <a:cs typeface="Verdana"/>
              </a:rPr>
              <a:t>Fritsche A. </a:t>
            </a:r>
            <a:r>
              <a:rPr kumimoji="0" lang="da-DK" sz="600" b="0" i="1" u="none" strike="noStrike" kern="1200" cap="none" spc="0" normalizeH="0" baseline="0" noProof="0">
                <a:ln>
                  <a:noFill/>
                </a:ln>
                <a:solidFill>
                  <a:srgbClr val="404040"/>
                </a:solidFill>
                <a:effectLst/>
                <a:uLnTx/>
                <a:uFillTx/>
                <a:latin typeface="Verdana"/>
                <a:ea typeface="Verdana"/>
                <a:cs typeface="Verdana"/>
              </a:rPr>
              <a:t>Exp Clin Endocrinol Diabetes </a:t>
            </a:r>
            <a:r>
              <a:rPr kumimoji="0" lang="da-DK" sz="600" b="0" i="0" u="none" strike="noStrike" kern="1200" cap="none" spc="0" normalizeH="0" baseline="0" noProof="0">
                <a:ln>
                  <a:noFill/>
                </a:ln>
                <a:solidFill>
                  <a:srgbClr val="404040"/>
                </a:solidFill>
                <a:effectLst/>
                <a:uLnTx/>
                <a:uFillTx/>
                <a:latin typeface="Verdana"/>
                <a:ea typeface="Verdana"/>
                <a:cs typeface="Verdana"/>
              </a:rPr>
              <a:t>2023; 131: 500–3</a:t>
            </a:r>
            <a:r>
              <a:rPr kumimoji="0" lang="de" sz="600" b="0" i="0" u="none" strike="noStrike" kern="1200" cap="none" spc="0" normalizeH="0" baseline="0" noProof="0">
                <a:ln>
                  <a:noFill/>
                </a:ln>
                <a:solidFill>
                  <a:srgbClr val="404040"/>
                </a:solidFill>
                <a:effectLst/>
                <a:uLnTx/>
                <a:uFillTx/>
                <a:latin typeface="Verdana"/>
                <a:ea typeface="Verdana"/>
                <a:cs typeface="Verdana"/>
              </a:rPr>
              <a:t>. </a:t>
            </a:r>
            <a:endParaRPr kumimoji="0" lang="it-IT" sz="600" b="0" i="0" u="none" strike="noStrike" kern="1200" cap="none" spc="0" normalizeH="0" baseline="0" noProof="0">
              <a:ln>
                <a:noFill/>
              </a:ln>
              <a:solidFill>
                <a:srgbClr val="404040"/>
              </a:solidFill>
              <a:effectLst/>
              <a:uLnTx/>
              <a:uFillTx/>
              <a:latin typeface="Verdana"/>
              <a:ea typeface="Verdana"/>
              <a:cs typeface="Arial" panose="020B0604020202020204" pitchFamily="34" charset="0"/>
            </a:endParaRPr>
          </a:p>
        </p:txBody>
      </p:sp>
      <p:sp>
        <p:nvSpPr>
          <p:cNvPr id="4" name="TextBox 26">
            <a:extLst>
              <a:ext uri="{FF2B5EF4-FFF2-40B4-BE49-F238E27FC236}">
                <a16:creationId xmlns:a16="http://schemas.microsoft.com/office/drawing/2014/main" id="{3993E5B1-7BA9-F12F-DBAC-3E173F9972B1}"/>
              </a:ext>
            </a:extLst>
          </p:cNvPr>
          <p:cNvSpPr txBox="1"/>
          <p:nvPr/>
        </p:nvSpPr>
        <p:spPr>
          <a:xfrm>
            <a:off x="918022" y="872190"/>
            <a:ext cx="7307956" cy="276999"/>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mn-cs"/>
              </a:rPr>
              <a:t>C-Peptid-Glukose-Ratio (CGR)</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grpSp>
        <p:nvGrpSpPr>
          <p:cNvPr id="22" name="Gruppieren 21">
            <a:extLst>
              <a:ext uri="{FF2B5EF4-FFF2-40B4-BE49-F238E27FC236}">
                <a16:creationId xmlns:a16="http://schemas.microsoft.com/office/drawing/2014/main" id="{08A021E6-6DC2-8049-FE68-D8D0C3BB0A54}"/>
              </a:ext>
            </a:extLst>
          </p:cNvPr>
          <p:cNvGrpSpPr/>
          <p:nvPr/>
        </p:nvGrpSpPr>
        <p:grpSpPr>
          <a:xfrm>
            <a:off x="2316097" y="1343053"/>
            <a:ext cx="4511805" cy="3124504"/>
            <a:chOff x="2316180" y="1343053"/>
            <a:chExt cx="4511805" cy="3124504"/>
          </a:xfrm>
        </p:grpSpPr>
        <p:sp>
          <p:nvSpPr>
            <p:cNvPr id="23" name="Freeform 59">
              <a:extLst>
                <a:ext uri="{FF2B5EF4-FFF2-40B4-BE49-F238E27FC236}">
                  <a16:creationId xmlns:a16="http://schemas.microsoft.com/office/drawing/2014/main" id="{C6864506-39A1-8C65-6AB0-4AB0178E61A3}"/>
                </a:ext>
              </a:extLst>
            </p:cNvPr>
            <p:cNvSpPr/>
            <p:nvPr/>
          </p:nvSpPr>
          <p:spPr>
            <a:xfrm>
              <a:off x="3005848" y="2912183"/>
              <a:ext cx="3134201" cy="140582"/>
            </a:xfrm>
            <a:custGeom>
              <a:avLst/>
              <a:gdLst>
                <a:gd name="connsiteX0" fmla="*/ 0 w 3072024"/>
                <a:gd name="connsiteY0" fmla="*/ 76576 h 76576"/>
                <a:gd name="connsiteX1" fmla="*/ 0 w 3072024"/>
                <a:gd name="connsiteY1" fmla="*/ 0 h 76576"/>
                <a:gd name="connsiteX2" fmla="*/ 3072024 w 3072024"/>
                <a:gd name="connsiteY2" fmla="*/ 0 h 76576"/>
                <a:gd name="connsiteX3" fmla="*/ 3072024 w 3072024"/>
                <a:gd name="connsiteY3" fmla="*/ 45045 h 76576"/>
                <a:gd name="connsiteX4" fmla="*/ 3072024 w 3072024"/>
                <a:gd name="connsiteY4" fmla="*/ 45045 h 765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72024" h="76576">
                  <a:moveTo>
                    <a:pt x="0" y="76576"/>
                  </a:moveTo>
                  <a:lnTo>
                    <a:pt x="0" y="0"/>
                  </a:lnTo>
                  <a:lnTo>
                    <a:pt x="3072024" y="0"/>
                  </a:lnTo>
                  <a:lnTo>
                    <a:pt x="3072024" y="45045"/>
                  </a:lnTo>
                  <a:lnTo>
                    <a:pt x="3072024" y="45045"/>
                  </a:lnTo>
                </a:path>
              </a:pathLst>
            </a:custGeom>
            <a:noFill/>
            <a:ln w="12700" cap="flat" cmpd="sng" algn="ctr">
              <a:solidFill>
                <a:srgbClr val="23004C"/>
              </a:solidFill>
              <a:prstDash val="solid"/>
              <a:miter lim="800000"/>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Verdana"/>
                <a:ea typeface="Verdana"/>
                <a:cs typeface="Arial"/>
              </a:endParaRPr>
            </a:p>
          </p:txBody>
        </p:sp>
        <p:sp>
          <p:nvSpPr>
            <p:cNvPr id="24" name="Rounded Rectangle 2">
              <a:extLst>
                <a:ext uri="{FF2B5EF4-FFF2-40B4-BE49-F238E27FC236}">
                  <a16:creationId xmlns:a16="http://schemas.microsoft.com/office/drawing/2014/main" id="{58429801-1679-62B3-07B2-96DDF97ECB85}"/>
                </a:ext>
              </a:extLst>
            </p:cNvPr>
            <p:cNvSpPr/>
            <p:nvPr/>
          </p:nvSpPr>
          <p:spPr>
            <a:xfrm>
              <a:off x="2560320" y="1343053"/>
              <a:ext cx="4023360" cy="281059"/>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100" b="0" i="0" u="none" strike="noStrike" kern="0" cap="none" spc="0" normalizeH="0" baseline="0" noProof="0">
                  <a:ln>
                    <a:noFill/>
                  </a:ln>
                  <a:solidFill>
                    <a:prstClr val="black"/>
                  </a:solidFill>
                  <a:effectLst/>
                  <a:uLnTx/>
                  <a:uFillTx/>
                  <a:latin typeface="Georgia"/>
                  <a:ea typeface="Georgia"/>
                  <a:cs typeface="Georgia"/>
                </a:rPr>
                <a:t>Erwachsener mit Verdacht auf T1D</a:t>
              </a:r>
              <a:endParaRPr kumimoji="0" lang="de" sz="1100" b="0" i="0" u="none" strike="noStrike" kern="0" cap="none" spc="0" normalizeH="0" baseline="30000" noProof="0">
                <a:ln>
                  <a:noFill/>
                </a:ln>
                <a:solidFill>
                  <a:prstClr val="black"/>
                </a:solidFill>
                <a:effectLst/>
                <a:uLnTx/>
                <a:uFillTx/>
                <a:latin typeface="Georgia"/>
                <a:ea typeface="Georgia"/>
                <a:cs typeface="Georgia"/>
              </a:endParaRPr>
            </a:p>
          </p:txBody>
        </p:sp>
        <p:sp>
          <p:nvSpPr>
            <p:cNvPr id="25" name="Rounded Rectangle 23">
              <a:extLst>
                <a:ext uri="{FF2B5EF4-FFF2-40B4-BE49-F238E27FC236}">
                  <a16:creationId xmlns:a16="http://schemas.microsoft.com/office/drawing/2014/main" id="{36CB25E9-A2DF-F2BB-003D-0E5553B3352D}"/>
                </a:ext>
              </a:extLst>
            </p:cNvPr>
            <p:cNvSpPr/>
            <p:nvPr/>
          </p:nvSpPr>
          <p:spPr>
            <a:xfrm>
              <a:off x="2316180" y="2283549"/>
              <a:ext cx="4511639" cy="416506"/>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Test auf Nüchtern-C-Peptid [pmol/l] und NBZ [mg/dl] aus derselben Probe; CGR = C-Peptid [pmol/l] : NBZ  [mg/dl]</a:t>
              </a:r>
              <a:endParaRPr kumimoji="0" lang="de" sz="1100" b="0" i="1" u="none" strike="noStrike" kern="0" cap="none" spc="0" normalizeH="0" baseline="30000" noProof="0">
                <a:ln>
                  <a:noFill/>
                </a:ln>
                <a:solidFill>
                  <a:srgbClr val="7A00E6"/>
                </a:solidFill>
                <a:effectLst/>
                <a:uLnTx/>
                <a:uFillTx/>
                <a:latin typeface="Georgia"/>
                <a:ea typeface="Georgia"/>
                <a:cs typeface="Georgia"/>
              </a:endParaRPr>
            </a:p>
          </p:txBody>
        </p:sp>
        <p:sp>
          <p:nvSpPr>
            <p:cNvPr id="26" name="Rounded Rectangle 20">
              <a:extLst>
                <a:ext uri="{FF2B5EF4-FFF2-40B4-BE49-F238E27FC236}">
                  <a16:creationId xmlns:a16="http://schemas.microsoft.com/office/drawing/2014/main" id="{82B6602D-E794-6834-C30D-21183FD0CDBA}"/>
                </a:ext>
              </a:extLst>
            </p:cNvPr>
            <p:cNvSpPr/>
            <p:nvPr/>
          </p:nvSpPr>
          <p:spPr>
            <a:xfrm>
              <a:off x="5455563" y="2992613"/>
              <a:ext cx="1371600" cy="348639"/>
            </a:xfrm>
            <a:prstGeom prst="rect">
              <a:avLst/>
            </a:prstGeom>
            <a:solidFill>
              <a:srgbClr val="23004C"/>
            </a:solidFill>
            <a:ln w="12700" cap="flat" cmpd="sng" algn="ctr">
              <a:noFill/>
              <a:prstDash val="solid"/>
              <a:miter lim="800000"/>
            </a:ln>
            <a:effectLst/>
          </p:spPr>
          <p:txBody>
            <a:bodyPr lIns="0" rIns="0"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900" b="0" i="1" u="none" strike="noStrike" kern="0" cap="none" spc="0" normalizeH="0" baseline="0" noProof="0">
                  <a:ln>
                    <a:noFill/>
                  </a:ln>
                  <a:solidFill>
                    <a:srgbClr val="FFFFFF"/>
                  </a:solidFill>
                  <a:effectLst/>
                  <a:uLnTx/>
                  <a:uFillTx/>
                  <a:latin typeface="Georgia"/>
                  <a:ea typeface="Georgia"/>
                  <a:cs typeface="Georgia"/>
                </a:rPr>
                <a:t>CGR &gt; 5</a:t>
              </a:r>
              <a:endParaRPr kumimoji="0" lang="de" sz="900" b="0" i="1" u="none" strike="noStrike" kern="0" cap="none" spc="0" normalizeH="0" baseline="0" noProof="0">
                <a:ln>
                  <a:noFill/>
                </a:ln>
                <a:solidFill>
                  <a:srgbClr val="FFFFFF"/>
                </a:solidFill>
                <a:effectLst/>
                <a:uLnTx/>
                <a:uFillTx/>
                <a:latin typeface="Georgia"/>
                <a:ea typeface="Georgia"/>
                <a:cs typeface="Georgia"/>
              </a:endParaRPr>
            </a:p>
          </p:txBody>
        </p:sp>
        <p:sp>
          <p:nvSpPr>
            <p:cNvPr id="27" name="Rounded Rectangle 24">
              <a:extLst>
                <a:ext uri="{FF2B5EF4-FFF2-40B4-BE49-F238E27FC236}">
                  <a16:creationId xmlns:a16="http://schemas.microsoft.com/office/drawing/2014/main" id="{75281297-267E-1B1D-7F8B-5208999D77C2}"/>
                </a:ext>
              </a:extLst>
            </p:cNvPr>
            <p:cNvSpPr/>
            <p:nvPr/>
          </p:nvSpPr>
          <p:spPr>
            <a:xfrm>
              <a:off x="2316180" y="2992613"/>
              <a:ext cx="1391622" cy="348638"/>
            </a:xfrm>
            <a:prstGeom prst="rect">
              <a:avLst/>
            </a:prstGeom>
            <a:solidFill>
              <a:srgbClr val="007FAD"/>
            </a:solidFill>
            <a:ln w="1270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900" b="0" i="1" u="none" strike="noStrike" kern="0" cap="none" spc="0" normalizeH="0" baseline="0" noProof="0">
                  <a:ln>
                    <a:noFill/>
                  </a:ln>
                  <a:solidFill>
                    <a:srgbClr val="FFFFFF"/>
                  </a:solidFill>
                  <a:effectLst/>
                  <a:uLnTx/>
                  <a:uFillTx/>
                  <a:latin typeface="Georgia"/>
                  <a:ea typeface="Georgia"/>
                  <a:cs typeface="Georgia"/>
                </a:rPr>
                <a:t>CGR &lt; 2</a:t>
              </a:r>
            </a:p>
          </p:txBody>
        </p:sp>
        <p:sp>
          <p:nvSpPr>
            <p:cNvPr id="28" name="Rounded Rectangle 26">
              <a:extLst>
                <a:ext uri="{FF2B5EF4-FFF2-40B4-BE49-F238E27FC236}">
                  <a16:creationId xmlns:a16="http://schemas.microsoft.com/office/drawing/2014/main" id="{8D1AE796-DF4F-1C41-142A-BAF2071FF2BD}"/>
                </a:ext>
              </a:extLst>
            </p:cNvPr>
            <p:cNvSpPr/>
            <p:nvPr/>
          </p:nvSpPr>
          <p:spPr>
            <a:xfrm>
              <a:off x="3877940" y="2992613"/>
              <a:ext cx="1391623" cy="348638"/>
            </a:xfrm>
            <a:prstGeom prst="rect">
              <a:avLst/>
            </a:prstGeom>
            <a:gradFill flip="none" rotWithShape="1">
              <a:gsLst>
                <a:gs pos="0">
                  <a:srgbClr val="23004C"/>
                </a:gs>
                <a:gs pos="100000">
                  <a:srgbClr val="007FAD"/>
                </a:gs>
              </a:gsLst>
              <a:lin ang="10800000" scaled="0"/>
            </a:gradFill>
            <a:ln w="12700" cap="flat" cmpd="sng" algn="ctr">
              <a:no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900" b="0" i="1" u="none" strike="noStrike" kern="0" cap="none" spc="0" normalizeH="0" baseline="0" noProof="0">
                  <a:ln>
                    <a:noFill/>
                  </a:ln>
                  <a:solidFill>
                    <a:srgbClr val="FFFFFF"/>
                  </a:solidFill>
                  <a:effectLst/>
                  <a:uLnTx/>
                  <a:uFillTx/>
                  <a:latin typeface="Georgia"/>
                  <a:ea typeface="Georgia"/>
                  <a:cs typeface="Georgia"/>
                </a:rPr>
                <a:t>CGR 2-5</a:t>
              </a:r>
            </a:p>
          </p:txBody>
        </p:sp>
        <p:sp>
          <p:nvSpPr>
            <p:cNvPr id="29" name="Rounded Rectangle 7">
              <a:extLst>
                <a:ext uri="{FF2B5EF4-FFF2-40B4-BE49-F238E27FC236}">
                  <a16:creationId xmlns:a16="http://schemas.microsoft.com/office/drawing/2014/main" id="{BD65CC3D-637B-7420-71D6-BDB30B9E6786}"/>
                </a:ext>
              </a:extLst>
            </p:cNvPr>
            <p:cNvSpPr/>
            <p:nvPr/>
          </p:nvSpPr>
          <p:spPr>
            <a:xfrm>
              <a:off x="2560320" y="1745577"/>
              <a:ext cx="1504398" cy="416506"/>
            </a:xfrm>
            <a:prstGeom prst="rect">
              <a:avLst/>
            </a:prstGeom>
            <a:solidFill>
              <a:sysClr val="window" lastClr="FFFFFF"/>
            </a:solidFill>
            <a:ln w="9525" cap="flat" cmpd="sng" algn="ctr">
              <a:solidFill>
                <a:srgbClr val="7A00E6"/>
              </a:solidFill>
              <a:prstDash val="solid"/>
              <a:miter lim="800000"/>
            </a:ln>
            <a:effectLst/>
          </p:spPr>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100" b="0" i="1" u="none" strike="noStrike" kern="0" cap="none" spc="0" normalizeH="0" baseline="0" noProof="0">
                  <a:ln>
                    <a:noFill/>
                  </a:ln>
                  <a:solidFill>
                    <a:srgbClr val="7A00E6"/>
                  </a:solidFill>
                  <a:effectLst/>
                  <a:uLnTx/>
                  <a:uFillTx/>
                  <a:latin typeface="Georgia"/>
                  <a:ea typeface="Georgia"/>
                  <a:cs typeface="Georgia"/>
                </a:rPr>
                <a:t>Test auf Inselautoantikörper</a:t>
              </a:r>
              <a:endParaRPr kumimoji="0" lang="de" sz="1100" b="0" i="1" u="none" strike="noStrike" kern="0" cap="none" spc="0" normalizeH="0" baseline="30000" noProof="0">
                <a:ln>
                  <a:noFill/>
                </a:ln>
                <a:solidFill>
                  <a:srgbClr val="7A00E6"/>
                </a:solidFill>
                <a:effectLst/>
                <a:uLnTx/>
                <a:uFillTx/>
                <a:latin typeface="Georgia"/>
                <a:ea typeface="Georgia"/>
                <a:cs typeface="Georgia"/>
              </a:endParaRPr>
            </a:p>
          </p:txBody>
        </p:sp>
        <p:cxnSp>
          <p:nvCxnSpPr>
            <p:cNvPr id="30" name="Straight Arrow Connector 61">
              <a:extLst>
                <a:ext uri="{FF2B5EF4-FFF2-40B4-BE49-F238E27FC236}">
                  <a16:creationId xmlns:a16="http://schemas.microsoft.com/office/drawing/2014/main" id="{22DA008D-AEE0-A741-8A61-15526368719E}"/>
                </a:ext>
              </a:extLst>
            </p:cNvPr>
            <p:cNvCxnSpPr>
              <a:cxnSpLocks/>
              <a:stCxn id="24" idx="2"/>
              <a:endCxn id="25" idx="0"/>
            </p:cNvCxnSpPr>
            <p:nvPr/>
          </p:nvCxnSpPr>
          <p:spPr>
            <a:xfrm>
              <a:off x="4572000" y="1624112"/>
              <a:ext cx="0" cy="659437"/>
            </a:xfrm>
            <a:prstGeom prst="straightConnector1">
              <a:avLst/>
            </a:prstGeom>
            <a:noFill/>
            <a:ln w="12700" cap="flat" cmpd="sng" algn="ctr">
              <a:solidFill>
                <a:srgbClr val="23004C"/>
              </a:solidFill>
              <a:prstDash val="solid"/>
              <a:miter lim="800000"/>
              <a:tailEnd type="triangle"/>
            </a:ln>
            <a:effectLst/>
          </p:spPr>
        </p:cxnSp>
        <p:sp>
          <p:nvSpPr>
            <p:cNvPr id="31" name="Rounded Rectangle 28">
              <a:extLst>
                <a:ext uri="{FF2B5EF4-FFF2-40B4-BE49-F238E27FC236}">
                  <a16:creationId xmlns:a16="http://schemas.microsoft.com/office/drawing/2014/main" id="{7FA87702-8A70-2649-DCF0-3D9F8EF492E2}"/>
                </a:ext>
              </a:extLst>
            </p:cNvPr>
            <p:cNvSpPr/>
            <p:nvPr/>
          </p:nvSpPr>
          <p:spPr>
            <a:xfrm>
              <a:off x="2317003" y="4094114"/>
              <a:ext cx="1391623" cy="373442"/>
            </a:xfrm>
            <a:prstGeom prst="rect">
              <a:avLst/>
            </a:prstGeom>
            <a:solidFill>
              <a:srgbClr val="007FAD"/>
            </a:solidFill>
            <a:ln w="12700" cap="flat" cmpd="sng" algn="ctr">
              <a:noFill/>
              <a:prstDash val="solid"/>
              <a:miter lim="800000"/>
            </a:ln>
            <a:effectLst/>
          </p:spPr>
          <p:txBody>
            <a:bodyPr lIns="72000" rIns="36000" rtlCol="0" anchor="ctr"/>
            <a:lstStyle/>
            <a:p>
              <a:pPr marL="0" marR="0" lvl="0" indent="0" algn="ctr" defTabSz="457189" rtl="0" eaLnBrk="1" fontAlgn="auto" latinLnBrk="0" hangingPunct="1">
                <a:lnSpc>
                  <a:spcPct val="100000"/>
                </a:lnSpc>
                <a:spcBef>
                  <a:spcPts val="0"/>
                </a:spcBef>
                <a:spcAft>
                  <a:spcPts val="300"/>
                </a:spcAft>
                <a:buClrTx/>
                <a:buSzTx/>
                <a:buFontTx/>
                <a:buNone/>
                <a:tabLst/>
                <a:defRPr/>
              </a:pPr>
              <a:r>
                <a:rPr kumimoji="0" lang="de" sz="900" b="1" i="0" u="none" strike="noStrike" kern="0" cap="none" spc="0" normalizeH="0" baseline="0" noProof="0">
                  <a:ln>
                    <a:noFill/>
                  </a:ln>
                  <a:solidFill>
                    <a:srgbClr val="FFFFFF"/>
                  </a:solidFill>
                  <a:effectLst/>
                  <a:uLnTx/>
                  <a:uFillTx/>
                  <a:latin typeface="Verdana"/>
                  <a:ea typeface="Verdana"/>
                  <a:cs typeface="Verdana"/>
                </a:rPr>
                <a:t>Typ-1-Diabetes</a:t>
              </a:r>
              <a:endParaRPr kumimoji="0" lang="de" sz="800" b="0" i="0" u="none" strike="noStrike" kern="0" cap="none" spc="0" normalizeH="0" baseline="0" noProof="0">
                <a:ln>
                  <a:noFill/>
                </a:ln>
                <a:solidFill>
                  <a:srgbClr val="FFFFFF"/>
                </a:solidFill>
                <a:effectLst/>
                <a:uLnTx/>
                <a:uFillTx/>
                <a:latin typeface="Verdana"/>
                <a:ea typeface="Verdana"/>
                <a:cs typeface="Verdana"/>
              </a:endParaRPr>
            </a:p>
          </p:txBody>
        </p:sp>
        <p:sp>
          <p:nvSpPr>
            <p:cNvPr id="34" name="Rounded Rectangle 28">
              <a:extLst>
                <a:ext uri="{FF2B5EF4-FFF2-40B4-BE49-F238E27FC236}">
                  <a16:creationId xmlns:a16="http://schemas.microsoft.com/office/drawing/2014/main" id="{9DD7CC0E-C294-85AD-0391-7ADA1C5FFF6D}"/>
                </a:ext>
              </a:extLst>
            </p:cNvPr>
            <p:cNvSpPr/>
            <p:nvPr/>
          </p:nvSpPr>
          <p:spPr>
            <a:xfrm>
              <a:off x="3877940" y="4094115"/>
              <a:ext cx="1391622" cy="373442"/>
            </a:xfrm>
            <a:prstGeom prst="rect">
              <a:avLst/>
            </a:prstGeom>
            <a:gradFill>
              <a:gsLst>
                <a:gs pos="0">
                  <a:srgbClr val="23004C"/>
                </a:gs>
                <a:gs pos="100000">
                  <a:srgbClr val="007FAD"/>
                </a:gs>
              </a:gsLst>
              <a:lin ang="10800000" scaled="0"/>
            </a:gradFill>
            <a:ln w="12700" cap="flat" cmpd="sng" algn="ctr">
              <a:noFill/>
              <a:prstDash val="solid"/>
              <a:miter lim="800000"/>
            </a:ln>
            <a:effectLst/>
          </p:spPr>
          <p:txBody>
            <a:bodyPr lIns="72000" rIns="72000" rtlCol="0" anchor="ctr"/>
            <a:lstStyle/>
            <a:p>
              <a:pPr marL="0" marR="0" lvl="0" indent="0" algn="ctr" defTabSz="457189" rtl="0" eaLnBrk="1" fontAlgn="auto" latinLnBrk="0" hangingPunct="1">
                <a:lnSpc>
                  <a:spcPct val="100000"/>
                </a:lnSpc>
                <a:spcBef>
                  <a:spcPts val="0"/>
                </a:spcBef>
                <a:spcAft>
                  <a:spcPts val="300"/>
                </a:spcAft>
                <a:buClrTx/>
                <a:buSzTx/>
                <a:buFontTx/>
                <a:buNone/>
                <a:tabLst/>
                <a:defRPr/>
              </a:pPr>
              <a:r>
                <a:rPr kumimoji="0" lang="de-DE" sz="900" b="1" i="0" u="none" strike="noStrike" kern="0" cap="none" spc="0" normalizeH="0" baseline="0" noProof="0">
                  <a:ln>
                    <a:noFill/>
                  </a:ln>
                  <a:solidFill>
                    <a:srgbClr val="FFFFFF"/>
                  </a:solidFill>
                  <a:effectLst/>
                  <a:uLnTx/>
                  <a:uFillTx/>
                  <a:latin typeface="Verdana"/>
                  <a:ea typeface="Verdana"/>
                  <a:cs typeface="Verdana"/>
                </a:rPr>
                <a:t>Intermediär</a:t>
              </a:r>
              <a:endParaRPr kumimoji="0" lang="de" sz="800" b="0" i="0" u="none" strike="noStrike" kern="0" cap="none" spc="0" normalizeH="0" baseline="0" noProof="0">
                <a:ln>
                  <a:noFill/>
                </a:ln>
                <a:solidFill>
                  <a:srgbClr val="FFFFFF"/>
                </a:solidFill>
                <a:effectLst/>
                <a:uLnTx/>
                <a:uFillTx/>
                <a:latin typeface="Verdana"/>
                <a:ea typeface="Verdana"/>
                <a:cs typeface="Verdana"/>
              </a:endParaRPr>
            </a:p>
          </p:txBody>
        </p:sp>
        <p:sp>
          <p:nvSpPr>
            <p:cNvPr id="35" name="Rounded Rectangle 28">
              <a:extLst>
                <a:ext uri="{FF2B5EF4-FFF2-40B4-BE49-F238E27FC236}">
                  <a16:creationId xmlns:a16="http://schemas.microsoft.com/office/drawing/2014/main" id="{10F4CD49-6E06-72E9-F139-A8588050BBA9}"/>
                </a:ext>
              </a:extLst>
            </p:cNvPr>
            <p:cNvSpPr/>
            <p:nvPr/>
          </p:nvSpPr>
          <p:spPr>
            <a:xfrm>
              <a:off x="5456386" y="4094114"/>
              <a:ext cx="1371599" cy="373442"/>
            </a:xfrm>
            <a:prstGeom prst="rect">
              <a:avLst/>
            </a:prstGeom>
            <a:solidFill>
              <a:srgbClr val="23004C"/>
            </a:solidFill>
            <a:ln w="12700" cap="flat" cmpd="sng" algn="ctr">
              <a:noFill/>
              <a:prstDash val="solid"/>
              <a:miter lim="800000"/>
            </a:ln>
            <a:effectLst/>
          </p:spPr>
          <p:txBody>
            <a:bodyPr lIns="72000" rIns="0" rtlCol="0" anchor="ctr"/>
            <a:lstStyle/>
            <a:p>
              <a:pPr marL="0" marR="0" lvl="0" indent="0" algn="ctr" defTabSz="457189" rtl="0" eaLnBrk="1" fontAlgn="auto" latinLnBrk="0" hangingPunct="1">
                <a:lnSpc>
                  <a:spcPct val="100000"/>
                </a:lnSpc>
                <a:spcBef>
                  <a:spcPts val="0"/>
                </a:spcBef>
                <a:spcAft>
                  <a:spcPts val="300"/>
                </a:spcAft>
                <a:buClrTx/>
                <a:buSzTx/>
                <a:buFontTx/>
                <a:buNone/>
                <a:tabLst/>
                <a:defRPr/>
              </a:pPr>
              <a:r>
                <a:rPr kumimoji="0" lang="de" sz="900" b="1" i="0" u="none" strike="noStrike" kern="0" cap="none" spc="0" normalizeH="0" baseline="0" noProof="0">
                  <a:ln>
                    <a:noFill/>
                  </a:ln>
                  <a:solidFill>
                    <a:srgbClr val="FFFFFF"/>
                  </a:solidFill>
                  <a:effectLst/>
                  <a:uLnTx/>
                  <a:uFillTx/>
                  <a:latin typeface="Verdana"/>
                  <a:ea typeface="Verdana"/>
                  <a:cs typeface="Verdana"/>
                </a:rPr>
                <a:t>Typ-2-Diabetes</a:t>
              </a:r>
              <a:endParaRPr kumimoji="0" lang="de" sz="900" b="1" i="0" u="none" strike="noStrike" kern="0" cap="none" spc="0" normalizeH="0" baseline="30000" noProof="0">
                <a:ln>
                  <a:noFill/>
                </a:ln>
                <a:solidFill>
                  <a:srgbClr val="FFFFFF"/>
                </a:solidFill>
                <a:effectLst/>
                <a:uLnTx/>
                <a:uFillTx/>
                <a:latin typeface="Verdana"/>
                <a:ea typeface="Verdana"/>
                <a:cs typeface="Verdana"/>
              </a:endParaRPr>
            </a:p>
          </p:txBody>
        </p:sp>
        <p:cxnSp>
          <p:nvCxnSpPr>
            <p:cNvPr id="45" name="Straight Arrow Connector 104">
              <a:extLst>
                <a:ext uri="{FF2B5EF4-FFF2-40B4-BE49-F238E27FC236}">
                  <a16:creationId xmlns:a16="http://schemas.microsoft.com/office/drawing/2014/main" id="{E167D469-E85E-7D60-A66F-8C2A8FA9C519}"/>
                </a:ext>
              </a:extLst>
            </p:cNvPr>
            <p:cNvCxnSpPr>
              <a:cxnSpLocks/>
              <a:stCxn id="27" idx="2"/>
              <a:endCxn id="31" idx="0"/>
            </p:cNvCxnSpPr>
            <p:nvPr/>
          </p:nvCxnSpPr>
          <p:spPr>
            <a:xfrm>
              <a:off x="3011991" y="3341251"/>
              <a:ext cx="824" cy="752863"/>
            </a:xfrm>
            <a:prstGeom prst="straightConnector1">
              <a:avLst/>
            </a:prstGeom>
            <a:noFill/>
            <a:ln w="12700" cap="flat" cmpd="sng" algn="ctr">
              <a:solidFill>
                <a:srgbClr val="23004C"/>
              </a:solidFill>
              <a:prstDash val="solid"/>
              <a:miter lim="800000"/>
              <a:tailEnd type="triangle"/>
            </a:ln>
            <a:effectLst/>
          </p:spPr>
        </p:cxnSp>
        <p:cxnSp>
          <p:nvCxnSpPr>
            <p:cNvPr id="46" name="Straight Arrow Connector 107">
              <a:extLst>
                <a:ext uri="{FF2B5EF4-FFF2-40B4-BE49-F238E27FC236}">
                  <a16:creationId xmlns:a16="http://schemas.microsoft.com/office/drawing/2014/main" id="{7BDAF76D-357E-696C-26A8-CB9072C715E3}"/>
                </a:ext>
              </a:extLst>
            </p:cNvPr>
            <p:cNvCxnSpPr>
              <a:cxnSpLocks/>
              <a:stCxn id="28" idx="2"/>
              <a:endCxn id="34" idx="0"/>
            </p:cNvCxnSpPr>
            <p:nvPr/>
          </p:nvCxnSpPr>
          <p:spPr>
            <a:xfrm flipH="1">
              <a:off x="4573751" y="3341251"/>
              <a:ext cx="1" cy="752864"/>
            </a:xfrm>
            <a:prstGeom prst="straightConnector1">
              <a:avLst/>
            </a:prstGeom>
            <a:noFill/>
            <a:ln w="12700" cap="flat" cmpd="sng" algn="ctr">
              <a:solidFill>
                <a:srgbClr val="23004C"/>
              </a:solidFill>
              <a:prstDash val="solid"/>
              <a:miter lim="800000"/>
              <a:tailEnd type="triangle"/>
            </a:ln>
            <a:effectLst/>
          </p:spPr>
        </p:cxnSp>
        <p:cxnSp>
          <p:nvCxnSpPr>
            <p:cNvPr id="47" name="Straight Arrow Connector 110">
              <a:extLst>
                <a:ext uri="{FF2B5EF4-FFF2-40B4-BE49-F238E27FC236}">
                  <a16:creationId xmlns:a16="http://schemas.microsoft.com/office/drawing/2014/main" id="{50F77FCD-2A9F-3E9F-C81C-54DB0CF35278}"/>
                </a:ext>
              </a:extLst>
            </p:cNvPr>
            <p:cNvCxnSpPr>
              <a:cxnSpLocks/>
              <a:stCxn id="26" idx="2"/>
              <a:endCxn id="35" idx="0"/>
            </p:cNvCxnSpPr>
            <p:nvPr/>
          </p:nvCxnSpPr>
          <p:spPr>
            <a:xfrm>
              <a:off x="6141363" y="3341252"/>
              <a:ext cx="823" cy="752862"/>
            </a:xfrm>
            <a:prstGeom prst="straightConnector1">
              <a:avLst/>
            </a:prstGeom>
            <a:noFill/>
            <a:ln w="12700" cap="flat" cmpd="sng" algn="ctr">
              <a:solidFill>
                <a:srgbClr val="23004C"/>
              </a:solidFill>
              <a:prstDash val="solid"/>
              <a:miter lim="800000"/>
              <a:tailEnd type="triangle"/>
            </a:ln>
            <a:effectLst/>
          </p:spPr>
        </p:cxnSp>
        <p:cxnSp>
          <p:nvCxnSpPr>
            <p:cNvPr id="48" name="Straight Arrow Connector 60">
              <a:extLst>
                <a:ext uri="{FF2B5EF4-FFF2-40B4-BE49-F238E27FC236}">
                  <a16:creationId xmlns:a16="http://schemas.microsoft.com/office/drawing/2014/main" id="{73FC5D3E-AF06-A77B-74AD-FE3A81E3DBEA}"/>
                </a:ext>
              </a:extLst>
            </p:cNvPr>
            <p:cNvCxnSpPr>
              <a:cxnSpLocks/>
              <a:stCxn id="28" idx="0"/>
              <a:endCxn id="25" idx="2"/>
            </p:cNvCxnSpPr>
            <p:nvPr/>
          </p:nvCxnSpPr>
          <p:spPr>
            <a:xfrm flipH="1" flipV="1">
              <a:off x="4572000" y="2700055"/>
              <a:ext cx="1752" cy="292558"/>
            </a:xfrm>
            <a:prstGeom prst="straightConnector1">
              <a:avLst/>
            </a:prstGeom>
            <a:noFill/>
            <a:ln w="12700" cap="flat" cmpd="sng" algn="ctr">
              <a:solidFill>
                <a:srgbClr val="23004C"/>
              </a:solidFill>
              <a:prstDash val="solid"/>
              <a:miter lim="800000"/>
              <a:headEnd type="none" w="med" len="med"/>
              <a:tailEnd type="none" w="med" len="med"/>
            </a:ln>
            <a:effectLst/>
          </p:spPr>
        </p:cxnSp>
        <p:sp>
          <p:nvSpPr>
            <p:cNvPr id="49" name="Rounded Rectangle 28">
              <a:extLst>
                <a:ext uri="{FF2B5EF4-FFF2-40B4-BE49-F238E27FC236}">
                  <a16:creationId xmlns:a16="http://schemas.microsoft.com/office/drawing/2014/main" id="{D4D88474-5FF9-D160-CA9D-4DF421593C42}"/>
                </a:ext>
              </a:extLst>
            </p:cNvPr>
            <p:cNvSpPr/>
            <p:nvPr/>
          </p:nvSpPr>
          <p:spPr>
            <a:xfrm>
              <a:off x="2321120" y="3520814"/>
              <a:ext cx="4504394" cy="373442"/>
            </a:xfrm>
            <a:prstGeom prst="rect">
              <a:avLst/>
            </a:prstGeom>
            <a:gradFill>
              <a:gsLst>
                <a:gs pos="0">
                  <a:srgbClr val="23004C"/>
                </a:gs>
                <a:gs pos="100000">
                  <a:srgbClr val="007FAD"/>
                </a:gs>
              </a:gsLst>
              <a:lin ang="10800000" scaled="0"/>
            </a:gradFill>
            <a:ln w="12700" cap="flat" cmpd="sng" algn="ctr">
              <a:noFill/>
              <a:prstDash val="solid"/>
              <a:miter lim="800000"/>
            </a:ln>
            <a:effectLst/>
          </p:spPr>
          <p:txBody>
            <a:bodyPr lIns="72000" rIns="72000" rtlCol="0" anchor="ctr"/>
            <a:lstStyle/>
            <a:p>
              <a:pPr marL="0" marR="0" lvl="0" indent="0" algn="ctr" defTabSz="457189" rtl="0" eaLnBrk="1" fontAlgn="auto" latinLnBrk="0" hangingPunct="1">
                <a:lnSpc>
                  <a:spcPct val="100000"/>
                </a:lnSpc>
                <a:spcBef>
                  <a:spcPts val="0"/>
                </a:spcBef>
                <a:spcAft>
                  <a:spcPts val="300"/>
                </a:spcAft>
                <a:buClrTx/>
                <a:buSzTx/>
                <a:buFontTx/>
                <a:buNone/>
                <a:tabLst/>
                <a:defRPr/>
              </a:pPr>
              <a:r>
                <a:rPr kumimoji="0" lang="de-DE" sz="900" b="1" i="0" u="none" strike="noStrike" kern="0" cap="none" spc="0" normalizeH="0" baseline="0" noProof="0">
                  <a:ln>
                    <a:noFill/>
                  </a:ln>
                  <a:solidFill>
                    <a:srgbClr val="FFFFFF"/>
                  </a:solidFill>
                  <a:effectLst/>
                  <a:uLnTx/>
                  <a:uFillTx/>
                  <a:latin typeface="Verdana"/>
                  <a:ea typeface="Verdana"/>
                  <a:cs typeface="Verdana"/>
                </a:rPr>
                <a:t>   Ja                         Insulintherapie                        Nein</a:t>
              </a:r>
              <a:endParaRPr kumimoji="0" lang="de" sz="800" b="0" i="0" u="none" strike="noStrike" kern="0" cap="none" spc="0" normalizeH="0" baseline="0" noProof="0">
                <a:ln>
                  <a:noFill/>
                </a:ln>
                <a:solidFill>
                  <a:srgbClr val="FFFFFF"/>
                </a:solidFill>
                <a:effectLst/>
                <a:uLnTx/>
                <a:uFillTx/>
                <a:latin typeface="Verdana"/>
                <a:ea typeface="Verdana"/>
                <a:cs typeface="Verdana"/>
              </a:endParaRPr>
            </a:p>
          </p:txBody>
        </p:sp>
      </p:grpSp>
      <p:sp>
        <p:nvSpPr>
          <p:cNvPr id="5" name="Textplatzhalter 9">
            <a:extLst>
              <a:ext uri="{FF2B5EF4-FFF2-40B4-BE49-F238E27FC236}">
                <a16:creationId xmlns:a16="http://schemas.microsoft.com/office/drawing/2014/main" id="{DEE3EC91-A91E-35D9-7BEB-5627C351195E}"/>
              </a:ext>
            </a:extLst>
          </p:cNvPr>
          <p:cNvSpPr txBox="1">
            <a:spLocks/>
          </p:cNvSpPr>
          <p:nvPr/>
        </p:nvSpPr>
        <p:spPr>
          <a:xfrm>
            <a:off x="320268"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Diagnose und Monitoring von T1D mit klinischer Manifestation im Erwachsenenalter</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Tree>
    <p:extLst>
      <p:ext uri="{BB962C8B-B14F-4D97-AF65-F5344CB8AC3E}">
        <p14:creationId xmlns:p14="http://schemas.microsoft.com/office/powerpoint/2010/main" val="19647800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6.xml><?xml version="1.0" encoding="utf-8"?>
<p:sld xmlns:a="http://schemas.openxmlformats.org/drawingml/2006/main" xmlns:r="http://schemas.openxmlformats.org/officeDocument/2006/relationships" xmlns:p="http://schemas.openxmlformats.org/presentationml/2006/main">
  <p:cSld>
    <p:bg>
      <p:bgPr>
        <a:solidFill>
          <a:srgbClr val="F5F3F8"/>
        </a:solidFill>
        <a:effectLst/>
      </p:bgPr>
    </p:bg>
    <p:spTree>
      <p:nvGrpSpPr>
        <p:cNvPr id="1" name="">
          <a:extLst>
            <a:ext uri="{FF2B5EF4-FFF2-40B4-BE49-F238E27FC236}">
              <a16:creationId xmlns:a16="http://schemas.microsoft.com/office/drawing/2014/main" id="{A9F9F4E0-AAB9-2B71-7E7A-C634D0B494B2}"/>
            </a:ext>
          </a:extLst>
        </p:cNvPr>
        <p:cNvGrpSpPr/>
        <p:nvPr/>
      </p:nvGrpSpPr>
      <p:grpSpPr>
        <a:xfrm>
          <a:off x="0" y="0"/>
          <a:ext cx="0" cy="0"/>
          <a:chOff x="0" y="0"/>
          <a:chExt cx="0" cy="0"/>
        </a:xfrm>
      </p:grpSpPr>
      <p:sp>
        <p:nvSpPr>
          <p:cNvPr id="18" name="Footer Placeholder 4">
            <a:extLst>
              <a:ext uri="{FF2B5EF4-FFF2-40B4-BE49-F238E27FC236}">
                <a16:creationId xmlns:a16="http://schemas.microsoft.com/office/drawing/2014/main" id="{D97716E3-37CE-DB60-2950-AA5649C902EE}"/>
              </a:ext>
            </a:extLst>
          </p:cNvPr>
          <p:cNvSpPr txBox="1"/>
          <p:nvPr/>
        </p:nvSpPr>
        <p:spPr>
          <a:xfrm>
            <a:off x="320268" y="4722907"/>
            <a:ext cx="8478000" cy="400110"/>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Verdana"/>
              <a:ea typeface="Verdana"/>
              <a:cs typeface="Verdana"/>
            </a:endParaRPr>
          </a:p>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Verdana"/>
                <a:ea typeface="Verdana"/>
                <a:cs typeface="Verdana"/>
              </a:rPr>
              <a:t>ICD: International Statistical Classification </a:t>
            </a:r>
            <a:r>
              <a:rPr kumimoji="0" lang="de-DE" sz="600" b="0" i="0" u="none" strike="noStrike" kern="1200" cap="none" spc="0" normalizeH="0" baseline="0" noProof="0" err="1">
                <a:ln>
                  <a:noFill/>
                </a:ln>
                <a:solidFill>
                  <a:srgbClr val="404040"/>
                </a:solidFill>
                <a:effectLst/>
                <a:uLnTx/>
                <a:uFillTx/>
                <a:latin typeface="Verdana"/>
                <a:ea typeface="Verdana"/>
                <a:cs typeface="Verdana"/>
              </a:rPr>
              <a:t>of</a:t>
            </a:r>
            <a:r>
              <a:rPr kumimoji="0" lang="de-DE" sz="600" b="0" i="0" u="none" strike="noStrike" kern="1200" cap="none" spc="0" normalizeH="0" baseline="0" noProof="0">
                <a:ln>
                  <a:noFill/>
                </a:ln>
                <a:solidFill>
                  <a:srgbClr val="404040"/>
                </a:solidFill>
                <a:effectLst/>
                <a:uLnTx/>
                <a:uFillTx/>
                <a:latin typeface="Verdana"/>
                <a:ea typeface="Verdana"/>
                <a:cs typeface="Verdana"/>
              </a:rPr>
              <a:t> </a:t>
            </a:r>
            <a:r>
              <a:rPr kumimoji="0" lang="de-DE" sz="600" b="0" i="0" u="none" strike="noStrike" kern="1200" cap="none" spc="0" normalizeH="0" baseline="0" noProof="0" err="1">
                <a:ln>
                  <a:noFill/>
                </a:ln>
                <a:solidFill>
                  <a:srgbClr val="404040"/>
                </a:solidFill>
                <a:effectLst/>
                <a:uLnTx/>
                <a:uFillTx/>
                <a:latin typeface="Verdana"/>
                <a:ea typeface="Verdana"/>
                <a:cs typeface="Verdana"/>
              </a:rPr>
              <a:t>Diseases</a:t>
            </a:r>
            <a:r>
              <a:rPr kumimoji="0" lang="de-DE" sz="600" b="0" i="0" u="none" strike="noStrike" kern="1200" cap="none" spc="0" normalizeH="0" baseline="0" noProof="0">
                <a:ln>
                  <a:noFill/>
                </a:ln>
                <a:solidFill>
                  <a:srgbClr val="404040"/>
                </a:solidFill>
                <a:effectLst/>
                <a:uLnTx/>
                <a:uFillTx/>
                <a:latin typeface="Verdana"/>
                <a:ea typeface="Verdana"/>
                <a:cs typeface="Verdana"/>
              </a:rPr>
              <a:t> and </a:t>
            </a:r>
            <a:r>
              <a:rPr kumimoji="0" lang="de-DE" sz="600" b="0" i="0" u="none" strike="noStrike" kern="1200" cap="none" spc="0" normalizeH="0" baseline="0" noProof="0" err="1">
                <a:ln>
                  <a:noFill/>
                </a:ln>
                <a:solidFill>
                  <a:srgbClr val="404040"/>
                </a:solidFill>
                <a:effectLst/>
                <a:uLnTx/>
                <a:uFillTx/>
                <a:latin typeface="Verdana"/>
                <a:ea typeface="Verdana"/>
                <a:cs typeface="Verdana"/>
              </a:rPr>
              <a:t>Related</a:t>
            </a:r>
            <a:r>
              <a:rPr kumimoji="0" lang="de-DE" sz="600" b="0" i="0" u="none" strike="noStrike" kern="1200" cap="none" spc="0" normalizeH="0" baseline="0" noProof="0">
                <a:ln>
                  <a:noFill/>
                </a:ln>
                <a:solidFill>
                  <a:srgbClr val="404040"/>
                </a:solidFill>
                <a:effectLst/>
                <a:uLnTx/>
                <a:uFillTx/>
                <a:latin typeface="Verdana"/>
                <a:ea typeface="Verdana"/>
                <a:cs typeface="Verdana"/>
              </a:rPr>
              <a:t> Health Problems, Internationale statistische Klassifikation der Krankheiten und verwandter Gesundheitsprobleme; ICD-10 = aktuelle Version des Zuordnungssystems für medizinische Diagnosen; ICD-10-GM: Internationale Klassifikation der Krankheiten und verwandter Gesundheitsprobleme, 10. Revision, German </a:t>
            </a:r>
            <a:r>
              <a:rPr kumimoji="0" lang="de-DE" sz="600" b="0" i="0" u="none" strike="noStrike" kern="1200" cap="none" spc="0" normalizeH="0" baseline="0" noProof="0" err="1">
                <a:ln>
                  <a:noFill/>
                </a:ln>
                <a:solidFill>
                  <a:srgbClr val="404040"/>
                </a:solidFill>
                <a:effectLst/>
                <a:uLnTx/>
                <a:uFillTx/>
                <a:latin typeface="Verdana"/>
                <a:ea typeface="Verdana"/>
                <a:cs typeface="Verdana"/>
              </a:rPr>
              <a:t>Modification</a:t>
            </a:r>
            <a:r>
              <a:rPr lang="de-DE" sz="600">
                <a:solidFill>
                  <a:srgbClr val="404040"/>
                </a:solidFill>
                <a:latin typeface="Verdana"/>
                <a:ea typeface="Verdana"/>
                <a:cs typeface="Verdana"/>
              </a:rPr>
              <a:t> (deutsche Modifizierung);</a:t>
            </a:r>
            <a:r>
              <a:rPr kumimoji="0" lang="de" sz="600" b="0" i="0" u="none" strike="noStrike" kern="1200" cap="none" spc="0" normalizeH="0" baseline="0" noProof="0">
                <a:ln>
                  <a:noFill/>
                </a:ln>
                <a:solidFill>
                  <a:srgbClr val="404040"/>
                </a:solidFill>
                <a:effectLst/>
                <a:uLnTx/>
                <a:uFillTx/>
                <a:latin typeface="Verdana"/>
                <a:ea typeface="Verdana"/>
                <a:cs typeface="Verdana"/>
              </a:rPr>
              <a:t> T1D: Typ-1-Diabetes.</a:t>
            </a:r>
          </a:p>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kumimoji="0" lang="de" sz="600" b="1" i="0" u="none" strike="noStrike" kern="1200" cap="none" spc="0" normalizeH="0" baseline="0" noProof="0">
                <a:ln>
                  <a:noFill/>
                </a:ln>
                <a:solidFill>
                  <a:srgbClr val="404040"/>
                </a:solidFill>
                <a:effectLst/>
                <a:uLnTx/>
                <a:uFillTx/>
                <a:latin typeface="Verdana"/>
                <a:ea typeface="Verdana"/>
                <a:cs typeface="Verdana"/>
              </a:rPr>
              <a:t>1.</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da-DK" sz="600" b="0" i="0" u="none" strike="noStrike" kern="1200" cap="none" spc="0" normalizeH="0" baseline="0" noProof="0">
                <a:ln>
                  <a:noFill/>
                </a:ln>
                <a:solidFill>
                  <a:srgbClr val="404040"/>
                </a:solidFill>
                <a:effectLst/>
                <a:uLnTx/>
                <a:uFillTx/>
                <a:latin typeface="Verdana"/>
                <a:ea typeface="Verdana"/>
                <a:cs typeface="Verdana"/>
              </a:rPr>
              <a:t>ICD-10-GM-2026 Code R76.80. Erhältlich unter: </a:t>
            </a:r>
            <a:r>
              <a:rPr kumimoji="0" lang="da-DK" sz="600" b="0" i="0" u="none" strike="noStrike" kern="1200" cap="none" spc="0" normalizeH="0" baseline="0" noProof="0">
                <a:ln>
                  <a:noFill/>
                </a:ln>
                <a:solidFill>
                  <a:srgbClr val="404040"/>
                </a:solidFill>
                <a:effectLst/>
                <a:uLnTx/>
                <a:uFillTx/>
                <a:latin typeface="Verdana"/>
                <a:ea typeface="Verdana"/>
                <a:cs typeface="Verdana"/>
                <a:hlinkClick r:id="rId2">
                  <a:extLst>
                    <a:ext uri="{A12FA001-AC4F-418D-AE19-62706E023703}">
                      <ahyp:hlinkClr xmlns:ahyp="http://schemas.microsoft.com/office/drawing/2018/hyperlinkcolor" val="tx"/>
                    </a:ext>
                  </a:extLst>
                </a:hlinkClick>
              </a:rPr>
              <a:t>https://www.icd-code.de/suche/icd/code/R76.-.html?sp=Santik%C3%B6rper+diabetes</a:t>
            </a:r>
            <a:r>
              <a:rPr lang="da-DK" sz="600">
                <a:solidFill>
                  <a:srgbClr val="404040"/>
                </a:solidFill>
                <a:latin typeface="Verdana"/>
                <a:ea typeface="Verdana"/>
                <a:cs typeface="Verdana"/>
              </a:rPr>
              <a:t>.</a:t>
            </a:r>
            <a:r>
              <a:rPr kumimoji="0" lang="da-DK" sz="600" b="0" i="0" u="none" strike="noStrike" kern="1200" cap="none" spc="0" normalizeH="0" baseline="0" noProof="0">
                <a:ln>
                  <a:noFill/>
                </a:ln>
                <a:solidFill>
                  <a:srgbClr val="404040"/>
                </a:solidFill>
                <a:effectLst/>
                <a:uLnTx/>
                <a:uFillTx/>
                <a:latin typeface="Verdana"/>
                <a:ea typeface="Verdana"/>
                <a:cs typeface="Verdana"/>
              </a:rPr>
              <a:t> Zuletzt abgerufen am 12.01.2026</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de" sz="600" b="1" i="0" u="none" strike="noStrike" kern="1200" cap="none" spc="0" normalizeH="0" baseline="0" noProof="0">
                <a:ln>
                  <a:noFill/>
                </a:ln>
                <a:solidFill>
                  <a:srgbClr val="404040"/>
                </a:solidFill>
                <a:effectLst/>
                <a:uLnTx/>
                <a:uFillTx/>
                <a:latin typeface="Verdana"/>
                <a:ea typeface="Verdana"/>
                <a:cs typeface="Verdana"/>
              </a:rPr>
              <a:t>2.</a:t>
            </a:r>
            <a:r>
              <a:rPr kumimoji="0" lang="de" sz="600" b="0" i="0" u="none" strike="noStrike" kern="1200" cap="none" spc="0" normalizeH="0" baseline="0" noProof="0">
                <a:ln>
                  <a:noFill/>
                </a:ln>
                <a:solidFill>
                  <a:srgbClr val="404040"/>
                </a:solidFill>
                <a:effectLst/>
                <a:uLnTx/>
                <a:uFillTx/>
                <a:latin typeface="Verdana"/>
                <a:ea typeface="Verdana"/>
                <a:cs typeface="Verdana"/>
              </a:rPr>
              <a:t> ICD-10-GM-2026 Code R73.00. Erhältlich unter: </a:t>
            </a:r>
            <a:r>
              <a:rPr kumimoji="0" lang="de-DE" sz="600" b="0" i="0" u="none" strike="noStrike" kern="1200" cap="none" spc="0" normalizeH="0" baseline="0" noProof="0">
                <a:ln>
                  <a:noFill/>
                </a:ln>
                <a:solidFill>
                  <a:srgbClr val="404040"/>
                </a:solidFill>
                <a:effectLst/>
                <a:uLnTx/>
                <a:uFillTx/>
                <a:latin typeface="Verdana"/>
                <a:ea typeface="Verdana"/>
                <a:cs typeface="Verdana"/>
                <a:hlinkClick r:id="rId3">
                  <a:extLst>
                    <a:ext uri="{A12FA001-AC4F-418D-AE19-62706E023703}">
                      <ahyp:hlinkClr xmlns:ahyp="http://schemas.microsoft.com/office/drawing/2018/hyperlinkcolor" val="tx"/>
                    </a:ext>
                  </a:extLst>
                </a:hlinkClick>
              </a:rPr>
              <a:t>https://www.icd-code.de/icd/code/R73.00.html</a:t>
            </a:r>
            <a:r>
              <a:rPr lang="de-DE" sz="600">
                <a:solidFill>
                  <a:srgbClr val="404040"/>
                </a:solidFill>
                <a:latin typeface="Verdana"/>
                <a:ea typeface="Verdana"/>
                <a:cs typeface="Verdana"/>
              </a:rPr>
              <a:t>.</a:t>
            </a:r>
            <a:r>
              <a:rPr kumimoji="0" lang="de-DE" sz="600" b="0" i="0" u="none" strike="noStrike" kern="1200" cap="none" spc="0" normalizeH="0" baseline="0" noProof="0">
                <a:ln>
                  <a:noFill/>
                </a:ln>
                <a:solidFill>
                  <a:srgbClr val="404040"/>
                </a:solidFill>
                <a:effectLst/>
                <a:uLnTx/>
                <a:uFillTx/>
                <a:latin typeface="Verdana"/>
                <a:ea typeface="Verdana"/>
                <a:cs typeface="Verdana"/>
              </a:rPr>
              <a:t> Zuletzt abgerufen am 12.01.2026. </a:t>
            </a:r>
            <a:endParaRPr kumimoji="0" lang="it-IT" sz="600" b="0" i="0" u="none" strike="noStrike" kern="1200" cap="none" spc="0" normalizeH="0" baseline="0" noProof="0">
              <a:ln>
                <a:noFill/>
              </a:ln>
              <a:solidFill>
                <a:srgbClr val="404040"/>
              </a:solidFill>
              <a:effectLst/>
              <a:uLnTx/>
              <a:uFillTx/>
              <a:latin typeface="Verdana"/>
              <a:ea typeface="Verdana"/>
              <a:cs typeface="Arial" panose="020B0604020202020204" pitchFamily="34" charset="0"/>
            </a:endParaRPr>
          </a:p>
        </p:txBody>
      </p:sp>
      <p:sp>
        <p:nvSpPr>
          <p:cNvPr id="4" name="TextBox 26">
            <a:extLst>
              <a:ext uri="{FF2B5EF4-FFF2-40B4-BE49-F238E27FC236}">
                <a16:creationId xmlns:a16="http://schemas.microsoft.com/office/drawing/2014/main" id="{944B6DE7-C880-056B-B2ED-E257687955BF}"/>
              </a:ext>
            </a:extLst>
          </p:cNvPr>
          <p:cNvSpPr txBox="1"/>
          <p:nvPr/>
        </p:nvSpPr>
        <p:spPr>
          <a:xfrm>
            <a:off x="4780253" y="633304"/>
            <a:ext cx="3904752" cy="461665"/>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chemeClr val="accent2"/>
                </a:solidFill>
                <a:effectLst/>
                <a:uLnTx/>
                <a:uFillTx/>
                <a:latin typeface="Verdana"/>
                <a:ea typeface="+mn-ea"/>
                <a:cs typeface="+mn-cs"/>
              </a:rPr>
              <a:t>R73.00</a:t>
            </a:r>
            <a:r>
              <a:rPr kumimoji="0" lang="de-DE" sz="1200" b="1" i="0" u="none" strike="noStrike" kern="1200" cap="none" spc="0" normalizeH="0" baseline="0" noProof="0">
                <a:ln>
                  <a:noFill/>
                </a:ln>
                <a:solidFill>
                  <a:srgbClr val="404040"/>
                </a:solidFill>
                <a:effectLst/>
                <a:uLnTx/>
                <a:uFillTx/>
                <a:latin typeface="Verdana"/>
                <a:ea typeface="+mn-ea"/>
                <a:cs typeface="+mn-cs"/>
              </a:rPr>
              <a:t> Diabetes mellitus Typ 1, präsymptomatisch, </a:t>
            </a:r>
            <a:r>
              <a:rPr kumimoji="0" lang="de-DE" sz="1200" b="1" i="0" u="none" strike="noStrike" kern="1200" cap="none" spc="0" normalizeH="0" baseline="0" noProof="0">
                <a:ln>
                  <a:noFill/>
                </a:ln>
                <a:solidFill>
                  <a:schemeClr val="accent2"/>
                </a:solidFill>
                <a:effectLst/>
                <a:uLnTx/>
                <a:uFillTx/>
                <a:latin typeface="Verdana"/>
                <a:ea typeface="+mn-ea"/>
                <a:cs typeface="+mn-cs"/>
              </a:rPr>
              <a:t>Stadium 2</a:t>
            </a:r>
            <a:r>
              <a:rPr kumimoji="0" lang="de-DE" sz="1200" b="1" i="0" u="none" strike="noStrike" kern="1200" cap="none" spc="0" normalizeH="0" baseline="30000" noProof="0">
                <a:ln>
                  <a:noFill/>
                </a:ln>
                <a:solidFill>
                  <a:srgbClr val="404040"/>
                </a:solidFill>
                <a:effectLst/>
                <a:uLnTx/>
                <a:uFillTx/>
                <a:latin typeface="Verdana"/>
                <a:ea typeface="+mn-ea"/>
                <a:cs typeface="+mn-cs"/>
              </a:rPr>
              <a:t>2</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sp>
        <p:nvSpPr>
          <p:cNvPr id="5" name="Textplatzhalter 9">
            <a:extLst>
              <a:ext uri="{FF2B5EF4-FFF2-40B4-BE49-F238E27FC236}">
                <a16:creationId xmlns:a16="http://schemas.microsoft.com/office/drawing/2014/main" id="{3AAA6DC5-502F-33BA-5DAE-7D13B523F6E8}"/>
              </a:ext>
            </a:extLst>
          </p:cNvPr>
          <p:cNvSpPr txBox="1">
            <a:spLocks/>
          </p:cNvSpPr>
          <p:nvPr/>
        </p:nvSpPr>
        <p:spPr>
          <a:xfrm>
            <a:off x="320268"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4"/>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4"/>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4"/>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ICD-10-GM-2026-Codes für T1D Stadium 1 und Stadium 2</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3" name="TextBox 26">
            <a:extLst>
              <a:ext uri="{FF2B5EF4-FFF2-40B4-BE49-F238E27FC236}">
                <a16:creationId xmlns:a16="http://schemas.microsoft.com/office/drawing/2014/main" id="{8034BB20-1C0C-205B-B6A8-C1F55247C866}"/>
              </a:ext>
            </a:extLst>
          </p:cNvPr>
          <p:cNvSpPr txBox="1"/>
          <p:nvPr/>
        </p:nvSpPr>
        <p:spPr>
          <a:xfrm>
            <a:off x="458994" y="633305"/>
            <a:ext cx="3904752" cy="461665"/>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chemeClr val="accent2"/>
                </a:solidFill>
                <a:effectLst/>
                <a:uLnTx/>
                <a:uFillTx/>
                <a:latin typeface="Verdana"/>
                <a:ea typeface="+mn-ea"/>
                <a:cs typeface="+mn-cs"/>
              </a:rPr>
              <a:t>R76.80</a:t>
            </a:r>
            <a:r>
              <a:rPr kumimoji="0" lang="de-DE" sz="1200" b="1" i="0" u="none" strike="noStrike" kern="1200" cap="none" spc="0" normalizeH="0" baseline="0" noProof="0">
                <a:ln>
                  <a:noFill/>
                </a:ln>
                <a:solidFill>
                  <a:srgbClr val="404040"/>
                </a:solidFill>
                <a:effectLst/>
                <a:uLnTx/>
                <a:uFillTx/>
                <a:latin typeface="Verdana"/>
                <a:ea typeface="+mn-ea"/>
                <a:cs typeface="+mn-cs"/>
              </a:rPr>
              <a:t> Diabetes mellitus Typ 1, präsymptomatisch, </a:t>
            </a:r>
            <a:r>
              <a:rPr kumimoji="0" lang="de-DE" sz="1200" b="1" i="0" u="none" strike="noStrike" kern="1200" cap="none" spc="0" normalizeH="0" baseline="0" noProof="0">
                <a:ln>
                  <a:noFill/>
                </a:ln>
                <a:solidFill>
                  <a:schemeClr val="accent2"/>
                </a:solidFill>
                <a:effectLst/>
                <a:uLnTx/>
                <a:uFillTx/>
                <a:latin typeface="Verdana"/>
                <a:ea typeface="+mn-ea"/>
                <a:cs typeface="+mn-cs"/>
              </a:rPr>
              <a:t>Stadium 1</a:t>
            </a:r>
            <a:r>
              <a:rPr kumimoji="0" lang="de-DE" sz="1200" b="1" i="0" u="none" strike="noStrike" kern="1200" cap="none" spc="0" normalizeH="0" baseline="30000" noProof="0">
                <a:ln>
                  <a:noFill/>
                </a:ln>
                <a:solidFill>
                  <a:srgbClr val="404040"/>
                </a:solidFill>
                <a:effectLst/>
                <a:uLnTx/>
                <a:uFillTx/>
                <a:latin typeface="Verdana"/>
                <a:ea typeface="+mn-ea"/>
                <a:cs typeface="+mn-cs"/>
              </a:rPr>
              <a:t>1</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graphicFrame>
        <p:nvGraphicFramePr>
          <p:cNvPr id="8" name="Tabelle 7">
            <a:extLst>
              <a:ext uri="{FF2B5EF4-FFF2-40B4-BE49-F238E27FC236}">
                <a16:creationId xmlns:a16="http://schemas.microsoft.com/office/drawing/2014/main" id="{BD820AEF-4449-8E12-BD51-8526529A2BD1}"/>
              </a:ext>
            </a:extLst>
          </p:cNvPr>
          <p:cNvGraphicFramePr>
            <a:graphicFrameLocks noGrp="1"/>
          </p:cNvGraphicFramePr>
          <p:nvPr>
            <p:extLst>
              <p:ext uri="{D42A27DB-BD31-4B8C-83A1-F6EECF244321}">
                <p14:modId xmlns:p14="http://schemas.microsoft.com/office/powerpoint/2010/main" val="2599368579"/>
              </p:ext>
            </p:extLst>
          </p:nvPr>
        </p:nvGraphicFramePr>
        <p:xfrm>
          <a:off x="458994" y="1220990"/>
          <a:ext cx="3904752" cy="2173045"/>
        </p:xfrm>
        <a:graphic>
          <a:graphicData uri="http://schemas.openxmlformats.org/drawingml/2006/table">
            <a:tbl>
              <a:tblPr/>
              <a:tblGrid>
                <a:gridCol w="696330">
                  <a:extLst>
                    <a:ext uri="{9D8B030D-6E8A-4147-A177-3AD203B41FA5}">
                      <a16:colId xmlns:a16="http://schemas.microsoft.com/office/drawing/2014/main" val="534860182"/>
                    </a:ext>
                  </a:extLst>
                </a:gridCol>
                <a:gridCol w="575534">
                  <a:extLst>
                    <a:ext uri="{9D8B030D-6E8A-4147-A177-3AD203B41FA5}">
                      <a16:colId xmlns:a16="http://schemas.microsoft.com/office/drawing/2014/main" val="331863909"/>
                    </a:ext>
                  </a:extLst>
                </a:gridCol>
                <a:gridCol w="2632888">
                  <a:extLst>
                    <a:ext uri="{9D8B030D-6E8A-4147-A177-3AD203B41FA5}">
                      <a16:colId xmlns:a16="http://schemas.microsoft.com/office/drawing/2014/main" val="1207567741"/>
                    </a:ext>
                  </a:extLst>
                </a:gridCol>
              </a:tblGrid>
              <a:tr h="488935">
                <a:tc>
                  <a:txBody>
                    <a:bodyPr/>
                    <a:lstStyle/>
                    <a:p>
                      <a:pPr>
                        <a:buNone/>
                      </a:pPr>
                      <a:r>
                        <a:rPr lang="de-DE" sz="1000" b="1">
                          <a:effectLst/>
                          <a:latin typeface="Verdana" panose="020B0604030504040204" pitchFamily="34" charset="0"/>
                        </a:rPr>
                        <a:t>R76.8-</a:t>
                      </a:r>
                    </a:p>
                  </a:txBody>
                  <a:tcPr marL="19050" marR="19050" marT="19050" marB="19050">
                    <a:lnL>
                      <a:noFill/>
                    </a:lnL>
                    <a:lnR>
                      <a:noFill/>
                    </a:lnR>
                    <a:lnT>
                      <a:noFill/>
                    </a:lnT>
                    <a:lnB>
                      <a:noFill/>
                    </a:lnB>
                    <a:solidFill>
                      <a:srgbClr val="FFFFFF"/>
                    </a:solidFill>
                  </a:tcPr>
                </a:tc>
                <a:tc gridSpan="2">
                  <a:txBody>
                    <a:bodyPr/>
                    <a:lstStyle/>
                    <a:p>
                      <a:pPr>
                        <a:buNone/>
                      </a:pPr>
                      <a:r>
                        <a:rPr lang="de-DE" sz="1000" b="1">
                          <a:effectLst/>
                          <a:latin typeface="Verdana" panose="020B0604030504040204" pitchFamily="34" charset="0"/>
                        </a:rPr>
                        <a:t>Sonstige näher bezeichnete abnorme immunologische Serumbefunde</a:t>
                      </a:r>
                    </a:p>
                  </a:txBody>
                  <a:tcPr marL="19050" marR="19050" marT="19050" marB="19050" anchor="ctr">
                    <a:lnL>
                      <a:noFill/>
                    </a:lnL>
                    <a:lnR>
                      <a:noFill/>
                    </a:lnR>
                    <a:lnT>
                      <a:noFill/>
                    </a:lnT>
                    <a:lnB>
                      <a:noFill/>
                    </a:lnB>
                    <a:solidFill>
                      <a:srgbClr val="FFFFFF"/>
                    </a:solidFill>
                  </a:tcPr>
                </a:tc>
                <a:tc hMerge="1">
                  <a:txBody>
                    <a:bodyPr/>
                    <a:lstStyle/>
                    <a:p>
                      <a:endParaRPr lang="de-DE"/>
                    </a:p>
                  </a:txBody>
                  <a:tcPr/>
                </a:tc>
                <a:extLst>
                  <a:ext uri="{0D108BD9-81ED-4DB2-BD59-A6C34878D82A}">
                    <a16:rowId xmlns:a16="http://schemas.microsoft.com/office/drawing/2014/main" val="1851395948"/>
                  </a:ext>
                </a:extLst>
              </a:tr>
              <a:tr h="488935">
                <a:tc>
                  <a:txBody>
                    <a:bodyPr/>
                    <a:lstStyle/>
                    <a:p>
                      <a:pPr>
                        <a:buNone/>
                      </a:pPr>
                      <a:r>
                        <a:rPr lang="de-DE" sz="1000">
                          <a:effectLst/>
                          <a:latin typeface="Verdana" panose="020B0604030504040204" pitchFamily="34" charset="0"/>
                        </a:rPr>
                        <a:t>R76.80</a:t>
                      </a:r>
                    </a:p>
                  </a:txBody>
                  <a:tcPr marL="19050" marR="19050" marT="19050" marB="19050">
                    <a:lnL>
                      <a:noFill/>
                    </a:lnL>
                    <a:lnR>
                      <a:noFill/>
                    </a:lnR>
                    <a:lnT>
                      <a:noFill/>
                    </a:lnT>
                    <a:lnB>
                      <a:noFill/>
                    </a:lnB>
                    <a:solidFill>
                      <a:srgbClr val="FFFFFF"/>
                    </a:solidFill>
                  </a:tcPr>
                </a:tc>
                <a:tc gridSpan="2">
                  <a:txBody>
                    <a:bodyPr/>
                    <a:lstStyle/>
                    <a:p>
                      <a:pPr>
                        <a:buNone/>
                      </a:pPr>
                      <a:r>
                        <a:rPr lang="de-DE" sz="1000">
                          <a:effectLst/>
                          <a:latin typeface="Verdana" panose="020B0604030504040204" pitchFamily="34" charset="0"/>
                        </a:rPr>
                        <a:t>Nachweis von mindestens zwei Inselzellautoantikörpern</a:t>
                      </a:r>
                    </a:p>
                  </a:txBody>
                  <a:tcPr marL="19050" marR="19050" marT="19050" marB="19050" anchor="ctr">
                    <a:lnL>
                      <a:noFill/>
                    </a:lnL>
                    <a:lnR>
                      <a:noFill/>
                    </a:lnR>
                    <a:lnT>
                      <a:noFill/>
                    </a:lnT>
                    <a:lnB>
                      <a:noFill/>
                    </a:lnB>
                    <a:solidFill>
                      <a:srgbClr val="FFFFFF"/>
                    </a:solidFill>
                  </a:tcPr>
                </a:tc>
                <a:tc hMerge="1">
                  <a:txBody>
                    <a:bodyPr/>
                    <a:lstStyle/>
                    <a:p>
                      <a:endParaRPr lang="de-DE"/>
                    </a:p>
                  </a:txBody>
                  <a:tcPr/>
                </a:tc>
                <a:extLst>
                  <a:ext uri="{0D108BD9-81ED-4DB2-BD59-A6C34878D82A}">
                    <a16:rowId xmlns:a16="http://schemas.microsoft.com/office/drawing/2014/main" val="3279087010"/>
                  </a:ext>
                </a:extLst>
              </a:tr>
              <a:tr h="488935">
                <a:tc>
                  <a:txBody>
                    <a:bodyPr/>
                    <a:lstStyle/>
                    <a:p>
                      <a:pPr>
                        <a:buNone/>
                      </a:pPr>
                      <a:endParaRPr lang="de-DE" sz="1000">
                        <a:effectLst/>
                        <a:latin typeface="Verdana" panose="020B0604030504040204" pitchFamily="34" charset="0"/>
                      </a:endParaRPr>
                    </a:p>
                  </a:txBody>
                  <a:tcPr marL="19050" marR="19050" marT="19050" marB="19050">
                    <a:lnL>
                      <a:noFill/>
                    </a:lnL>
                    <a:lnR>
                      <a:noFill/>
                    </a:lnR>
                    <a:lnT>
                      <a:noFill/>
                    </a:lnT>
                    <a:lnB>
                      <a:noFill/>
                    </a:lnB>
                    <a:solidFill>
                      <a:srgbClr val="FFFFFF"/>
                    </a:solidFill>
                  </a:tcPr>
                </a:tc>
                <a:tc>
                  <a:txBody>
                    <a:bodyPr/>
                    <a:lstStyle/>
                    <a:p>
                      <a:pPr>
                        <a:buNone/>
                      </a:pPr>
                      <a:r>
                        <a:rPr lang="de-DE" sz="1000" b="1">
                          <a:solidFill>
                            <a:srgbClr val="008000"/>
                          </a:solidFill>
                          <a:effectLst/>
                          <a:latin typeface="Verdana" panose="020B0604030504040204" pitchFamily="34" charset="0"/>
                        </a:rPr>
                        <a:t>Inkl.:</a:t>
                      </a:r>
                    </a:p>
                  </a:txBody>
                  <a:tcPr marL="19050" marR="19050" marT="19050" marB="19050">
                    <a:lnL>
                      <a:noFill/>
                    </a:lnL>
                    <a:lnR>
                      <a:noFill/>
                    </a:lnR>
                    <a:lnT>
                      <a:noFill/>
                    </a:lnT>
                    <a:lnB>
                      <a:noFill/>
                    </a:lnB>
                    <a:solidFill>
                      <a:srgbClr val="FFFFFF"/>
                    </a:solidFill>
                  </a:tcPr>
                </a:tc>
                <a:tc>
                  <a:txBody>
                    <a:bodyPr/>
                    <a:lstStyle/>
                    <a:p>
                      <a:pPr>
                        <a:buNone/>
                      </a:pPr>
                      <a:r>
                        <a:rPr lang="sv-SE" sz="1000">
                          <a:effectLst/>
                          <a:latin typeface="Verdana" panose="020B0604030504040204" pitchFamily="34" charset="0"/>
                        </a:rPr>
                        <a:t>Diabetes mellitus Typ 1, präsymptomatisch, Stadium 1</a:t>
                      </a:r>
                    </a:p>
                  </a:txBody>
                  <a:tcPr marL="19050" marR="19050" marT="19050" marB="19050" anchor="ctr">
                    <a:lnL>
                      <a:noFill/>
                    </a:lnL>
                    <a:lnR>
                      <a:noFill/>
                    </a:lnR>
                    <a:lnT>
                      <a:noFill/>
                    </a:lnT>
                    <a:lnB>
                      <a:noFill/>
                    </a:lnB>
                    <a:solidFill>
                      <a:srgbClr val="FFFFFF"/>
                    </a:solidFill>
                  </a:tcPr>
                </a:tc>
                <a:extLst>
                  <a:ext uri="{0D108BD9-81ED-4DB2-BD59-A6C34878D82A}">
                    <a16:rowId xmlns:a16="http://schemas.microsoft.com/office/drawing/2014/main" val="3878308579"/>
                  </a:ext>
                </a:extLst>
              </a:tr>
              <a:tr h="706240">
                <a:tc>
                  <a:txBody>
                    <a:bodyPr/>
                    <a:lstStyle/>
                    <a:p>
                      <a:pPr>
                        <a:buNone/>
                      </a:pPr>
                      <a:endParaRPr lang="de-DE" sz="1000">
                        <a:effectLst/>
                        <a:latin typeface="Verdana" panose="020B0604030504040204" pitchFamily="34" charset="0"/>
                      </a:endParaRPr>
                    </a:p>
                  </a:txBody>
                  <a:tcPr marL="19050" marR="19050" marT="19050" marB="19050">
                    <a:lnL>
                      <a:noFill/>
                    </a:lnL>
                    <a:lnR>
                      <a:noFill/>
                    </a:lnR>
                    <a:lnT>
                      <a:noFill/>
                    </a:lnT>
                    <a:lnB>
                      <a:noFill/>
                    </a:lnB>
                    <a:solidFill>
                      <a:srgbClr val="FFFFFF"/>
                    </a:solidFill>
                  </a:tcPr>
                </a:tc>
                <a:tc>
                  <a:txBody>
                    <a:bodyPr/>
                    <a:lstStyle/>
                    <a:p>
                      <a:pPr>
                        <a:buNone/>
                      </a:pPr>
                      <a:r>
                        <a:rPr lang="de-DE" sz="1000" b="1">
                          <a:solidFill>
                            <a:srgbClr val="FF0000"/>
                          </a:solidFill>
                          <a:effectLst/>
                          <a:latin typeface="Verdana" panose="020B0604030504040204" pitchFamily="34" charset="0"/>
                        </a:rPr>
                        <a:t>Exkl.:</a:t>
                      </a:r>
                    </a:p>
                  </a:txBody>
                  <a:tcPr marL="19050" marR="19050" marT="19050" marB="19050">
                    <a:lnL>
                      <a:noFill/>
                    </a:lnL>
                    <a:lnR>
                      <a:noFill/>
                    </a:lnR>
                    <a:lnT>
                      <a:noFill/>
                    </a:lnT>
                    <a:lnB>
                      <a:noFill/>
                    </a:lnB>
                    <a:solidFill>
                      <a:srgbClr val="FFFFFF"/>
                    </a:solidFill>
                  </a:tcPr>
                </a:tc>
                <a:tc>
                  <a:txBody>
                    <a:bodyPr/>
                    <a:lstStyle/>
                    <a:p>
                      <a:pPr>
                        <a:buNone/>
                      </a:pPr>
                      <a:r>
                        <a:rPr lang="de-DE" sz="1000">
                          <a:effectLst/>
                          <a:latin typeface="Verdana" panose="020B0604030504040204" pitchFamily="34" charset="0"/>
                        </a:rPr>
                        <a:t>Diabetes mellitus (</a:t>
                      </a:r>
                      <a:r>
                        <a:rPr lang="de-DE" sz="1000">
                          <a:effectLst/>
                          <a:latin typeface="Verdana" panose="020B0604030504040204" pitchFamily="34" charset="0"/>
                          <a:hlinkClick r:id="rId5" tooltip="Diabetes mellitus"/>
                        </a:rPr>
                        <a:t>E10-E14</a:t>
                      </a:r>
                      <a:r>
                        <a:rPr lang="de-DE" sz="1000">
                          <a:effectLst/>
                          <a:latin typeface="Verdana" panose="020B0604030504040204" pitchFamily="34" charset="0"/>
                        </a:rPr>
                        <a:t>)</a:t>
                      </a:r>
                      <a:br>
                        <a:rPr lang="de-DE" sz="1000">
                          <a:effectLst/>
                          <a:latin typeface="Verdana" panose="020B0604030504040204" pitchFamily="34" charset="0"/>
                        </a:rPr>
                      </a:br>
                      <a:r>
                        <a:rPr lang="de-DE" sz="1000">
                          <a:effectLst/>
                          <a:latin typeface="Verdana" panose="020B0604030504040204" pitchFamily="34" charset="0"/>
                        </a:rPr>
                        <a:t>Diabetes mellitus Typ 1, präsymptomatisch, Stadium 2 (</a:t>
                      </a:r>
                      <a:r>
                        <a:rPr lang="de-DE" sz="1000">
                          <a:effectLst/>
                          <a:latin typeface="Verdana" panose="020B0604030504040204" pitchFamily="34" charset="0"/>
                          <a:hlinkClick r:id="rId3" tooltip="Diabetes mellitus Typ 1, präsymptomatisch, Stadium 2"/>
                        </a:rPr>
                        <a:t>R73.00</a:t>
                      </a:r>
                      <a:r>
                        <a:rPr lang="de-DE" sz="1000">
                          <a:effectLst/>
                          <a:latin typeface="Verdana" panose="020B0604030504040204" pitchFamily="34" charset="0"/>
                        </a:rPr>
                        <a:t>)</a:t>
                      </a:r>
                    </a:p>
                  </a:txBody>
                  <a:tcPr marL="19050" marR="19050" marT="19050" marB="19050" anchor="ctr">
                    <a:lnL>
                      <a:noFill/>
                    </a:lnL>
                    <a:lnR>
                      <a:noFill/>
                    </a:lnR>
                    <a:lnT>
                      <a:noFill/>
                    </a:lnT>
                    <a:lnB>
                      <a:noFill/>
                    </a:lnB>
                    <a:solidFill>
                      <a:srgbClr val="FFFFFF"/>
                    </a:solidFill>
                  </a:tcPr>
                </a:tc>
                <a:extLst>
                  <a:ext uri="{0D108BD9-81ED-4DB2-BD59-A6C34878D82A}">
                    <a16:rowId xmlns:a16="http://schemas.microsoft.com/office/drawing/2014/main" val="3864140700"/>
                  </a:ext>
                </a:extLst>
              </a:tr>
            </a:tbl>
          </a:graphicData>
        </a:graphic>
      </p:graphicFrame>
      <p:graphicFrame>
        <p:nvGraphicFramePr>
          <p:cNvPr id="9" name="Tabelle 8">
            <a:extLst>
              <a:ext uri="{FF2B5EF4-FFF2-40B4-BE49-F238E27FC236}">
                <a16:creationId xmlns:a16="http://schemas.microsoft.com/office/drawing/2014/main" id="{B094A260-59E8-7325-24F1-ED0E426C08C2}"/>
              </a:ext>
            </a:extLst>
          </p:cNvPr>
          <p:cNvGraphicFramePr>
            <a:graphicFrameLocks noGrp="1"/>
          </p:cNvGraphicFramePr>
          <p:nvPr>
            <p:extLst>
              <p:ext uri="{D42A27DB-BD31-4B8C-83A1-F6EECF244321}">
                <p14:modId xmlns:p14="http://schemas.microsoft.com/office/powerpoint/2010/main" val="1939818920"/>
              </p:ext>
            </p:extLst>
          </p:nvPr>
        </p:nvGraphicFramePr>
        <p:xfrm>
          <a:off x="4780257" y="1220990"/>
          <a:ext cx="3904748" cy="3281081"/>
        </p:xfrm>
        <a:graphic>
          <a:graphicData uri="http://schemas.openxmlformats.org/drawingml/2006/table">
            <a:tbl>
              <a:tblPr/>
              <a:tblGrid>
                <a:gridCol w="706143">
                  <a:extLst>
                    <a:ext uri="{9D8B030D-6E8A-4147-A177-3AD203B41FA5}">
                      <a16:colId xmlns:a16="http://schemas.microsoft.com/office/drawing/2014/main" val="203570421"/>
                    </a:ext>
                  </a:extLst>
                </a:gridCol>
                <a:gridCol w="430306">
                  <a:extLst>
                    <a:ext uri="{9D8B030D-6E8A-4147-A177-3AD203B41FA5}">
                      <a16:colId xmlns:a16="http://schemas.microsoft.com/office/drawing/2014/main" val="771367717"/>
                    </a:ext>
                  </a:extLst>
                </a:gridCol>
                <a:gridCol w="2768299">
                  <a:extLst>
                    <a:ext uri="{9D8B030D-6E8A-4147-A177-3AD203B41FA5}">
                      <a16:colId xmlns:a16="http://schemas.microsoft.com/office/drawing/2014/main" val="3926578074"/>
                    </a:ext>
                  </a:extLst>
                </a:gridCol>
              </a:tblGrid>
              <a:tr h="369078">
                <a:tc>
                  <a:txBody>
                    <a:bodyPr/>
                    <a:lstStyle/>
                    <a:p>
                      <a:pPr>
                        <a:buNone/>
                      </a:pPr>
                      <a:r>
                        <a:rPr lang="de-DE" sz="1000" b="1">
                          <a:effectLst/>
                          <a:latin typeface="Verdana" panose="020B0604030504040204" pitchFamily="34" charset="0"/>
                        </a:rPr>
                        <a:t>R73.0-</a:t>
                      </a:r>
                    </a:p>
                  </a:txBody>
                  <a:tcPr marL="14419" marR="14419" marT="14419" marB="14419">
                    <a:lnL>
                      <a:noFill/>
                    </a:lnL>
                    <a:lnR>
                      <a:noFill/>
                    </a:lnR>
                    <a:lnT>
                      <a:noFill/>
                    </a:lnT>
                    <a:lnB>
                      <a:noFill/>
                    </a:lnB>
                    <a:solidFill>
                      <a:srgbClr val="FFFFFF"/>
                    </a:solidFill>
                  </a:tcPr>
                </a:tc>
                <a:tc gridSpan="2">
                  <a:txBody>
                    <a:bodyPr/>
                    <a:lstStyle/>
                    <a:p>
                      <a:pPr>
                        <a:buNone/>
                      </a:pPr>
                      <a:r>
                        <a:rPr lang="de-DE" sz="1000" b="1">
                          <a:effectLst/>
                          <a:latin typeface="Verdana" panose="020B0604030504040204" pitchFamily="34" charset="0"/>
                        </a:rPr>
                        <a:t>Abnormer Glukosetoleranztest</a:t>
                      </a:r>
                    </a:p>
                  </a:txBody>
                  <a:tcPr marL="14419" marR="14419" marT="14419" marB="14419" anchor="ctr">
                    <a:lnL>
                      <a:noFill/>
                    </a:lnL>
                    <a:lnR>
                      <a:noFill/>
                    </a:lnR>
                    <a:lnT>
                      <a:noFill/>
                    </a:lnT>
                    <a:lnB>
                      <a:noFill/>
                    </a:lnB>
                    <a:solidFill>
                      <a:srgbClr val="FFFFFF"/>
                    </a:solidFill>
                  </a:tcPr>
                </a:tc>
                <a:tc hMerge="1">
                  <a:txBody>
                    <a:bodyPr/>
                    <a:lstStyle/>
                    <a:p>
                      <a:endParaRPr lang="de-DE"/>
                    </a:p>
                  </a:txBody>
                  <a:tcPr/>
                </a:tc>
                <a:extLst>
                  <a:ext uri="{0D108BD9-81ED-4DB2-BD59-A6C34878D82A}">
                    <a16:rowId xmlns:a16="http://schemas.microsoft.com/office/drawing/2014/main" val="4087575891"/>
                  </a:ext>
                </a:extLst>
              </a:tr>
              <a:tr h="369078">
                <a:tc>
                  <a:txBody>
                    <a:bodyPr/>
                    <a:lstStyle/>
                    <a:p>
                      <a:pPr>
                        <a:buNone/>
                      </a:pPr>
                      <a:r>
                        <a:rPr lang="de-DE" sz="1000">
                          <a:effectLst/>
                          <a:latin typeface="Verdana" panose="020B0604030504040204" pitchFamily="34" charset="0"/>
                        </a:rPr>
                        <a:t>R73.00</a:t>
                      </a:r>
                    </a:p>
                  </a:txBody>
                  <a:tcPr marL="14419" marR="14419" marT="14419" marB="14419">
                    <a:lnL>
                      <a:noFill/>
                    </a:lnL>
                    <a:lnR>
                      <a:noFill/>
                    </a:lnR>
                    <a:lnT>
                      <a:noFill/>
                    </a:lnT>
                    <a:lnB>
                      <a:noFill/>
                    </a:lnB>
                    <a:solidFill>
                      <a:srgbClr val="FFFFFF"/>
                    </a:solidFill>
                  </a:tcPr>
                </a:tc>
                <a:tc gridSpan="2">
                  <a:txBody>
                    <a:bodyPr/>
                    <a:lstStyle/>
                    <a:p>
                      <a:pPr>
                        <a:buNone/>
                      </a:pPr>
                      <a:r>
                        <a:rPr lang="sv-SE" sz="1000">
                          <a:effectLst/>
                          <a:latin typeface="Verdana" panose="020B0604030504040204" pitchFamily="34" charset="0"/>
                        </a:rPr>
                        <a:t>Diabetes mellitus Typ 1, präsymptomatisch, Stadium 2</a:t>
                      </a:r>
                    </a:p>
                  </a:txBody>
                  <a:tcPr marL="14419" marR="14419" marT="14419" marB="14419" anchor="ctr">
                    <a:lnL>
                      <a:noFill/>
                    </a:lnL>
                    <a:lnR>
                      <a:noFill/>
                    </a:lnR>
                    <a:lnT>
                      <a:noFill/>
                    </a:lnT>
                    <a:lnB>
                      <a:noFill/>
                    </a:lnB>
                    <a:solidFill>
                      <a:srgbClr val="FFFFFF"/>
                    </a:solidFill>
                  </a:tcPr>
                </a:tc>
                <a:tc hMerge="1">
                  <a:txBody>
                    <a:bodyPr/>
                    <a:lstStyle/>
                    <a:p>
                      <a:endParaRPr lang="de-DE"/>
                    </a:p>
                  </a:txBody>
                  <a:tcPr/>
                </a:tc>
                <a:extLst>
                  <a:ext uri="{0D108BD9-81ED-4DB2-BD59-A6C34878D82A}">
                    <a16:rowId xmlns:a16="http://schemas.microsoft.com/office/drawing/2014/main" val="3767126094"/>
                  </a:ext>
                </a:extLst>
              </a:tr>
              <a:tr h="2542925">
                <a:tc>
                  <a:txBody>
                    <a:bodyPr/>
                    <a:lstStyle/>
                    <a:p>
                      <a:pPr>
                        <a:buNone/>
                      </a:pPr>
                      <a:endParaRPr lang="de-DE" sz="1000">
                        <a:effectLst/>
                        <a:latin typeface="Verdana" panose="020B0604030504040204" pitchFamily="34" charset="0"/>
                      </a:endParaRPr>
                    </a:p>
                  </a:txBody>
                  <a:tcPr marL="14419" marR="14419" marT="14419" marB="14419">
                    <a:lnL>
                      <a:noFill/>
                    </a:lnL>
                    <a:lnR>
                      <a:noFill/>
                    </a:lnR>
                    <a:lnT>
                      <a:noFill/>
                    </a:lnT>
                    <a:lnB>
                      <a:noFill/>
                    </a:lnB>
                    <a:solidFill>
                      <a:srgbClr val="FFFFFF"/>
                    </a:solidFill>
                  </a:tcPr>
                </a:tc>
                <a:tc>
                  <a:txBody>
                    <a:bodyPr/>
                    <a:lstStyle/>
                    <a:p>
                      <a:pPr>
                        <a:buNone/>
                      </a:pPr>
                      <a:r>
                        <a:rPr lang="de-DE" sz="1000" b="1">
                          <a:solidFill>
                            <a:srgbClr val="0000FF"/>
                          </a:solidFill>
                          <a:effectLst/>
                          <a:latin typeface="Verdana" panose="020B0604030504040204" pitchFamily="34" charset="0"/>
                        </a:rPr>
                        <a:t>Info:</a:t>
                      </a:r>
                    </a:p>
                  </a:txBody>
                  <a:tcPr marL="14419" marR="14419" marT="14419" marB="14419">
                    <a:lnL>
                      <a:noFill/>
                    </a:lnL>
                    <a:lnR>
                      <a:noFill/>
                    </a:lnR>
                    <a:lnT>
                      <a:noFill/>
                    </a:lnT>
                    <a:lnB>
                      <a:noFill/>
                    </a:lnB>
                    <a:solidFill>
                      <a:srgbClr val="FFFFFF"/>
                    </a:solidFill>
                  </a:tcPr>
                </a:tc>
                <a:tc>
                  <a:txBody>
                    <a:bodyPr/>
                    <a:lstStyle/>
                    <a:p>
                      <a:pPr>
                        <a:buNone/>
                      </a:pPr>
                      <a:r>
                        <a:rPr lang="de-DE" sz="1000">
                          <a:effectLst/>
                          <a:latin typeface="Verdana" panose="020B0604030504040204" pitchFamily="34" charset="0"/>
                        </a:rPr>
                        <a:t>Diese Subkategorie dient zur Verschlüsse-</a:t>
                      </a:r>
                      <a:r>
                        <a:rPr lang="de-DE" sz="1000" err="1">
                          <a:effectLst/>
                          <a:latin typeface="Verdana" panose="020B0604030504040204" pitchFamily="34" charset="0"/>
                        </a:rPr>
                        <a:t>lung</a:t>
                      </a:r>
                      <a:r>
                        <a:rPr lang="de-DE" sz="1000">
                          <a:effectLst/>
                          <a:latin typeface="Verdana" panose="020B0604030504040204" pitchFamily="34" charset="0"/>
                        </a:rPr>
                        <a:t> des Diabetes mellitus Typ 1, prä-symptomatisch, Stadium 2, und kann verwendet werden bei Nachweis von mindestens zwei Inselzellautoantikörpern, und wenn zusätzlich mindestens eines der folgenden Kriterien erfüllt ist:</a:t>
                      </a:r>
                    </a:p>
                    <a:p>
                      <a:pPr marL="92075" indent="-92075">
                        <a:buFont typeface="Arial" panose="020B0604020202020204" pitchFamily="34" charset="0"/>
                        <a:buChar char="•"/>
                      </a:pPr>
                      <a:r>
                        <a:rPr lang="de-DE" sz="1000">
                          <a:effectLst/>
                          <a:latin typeface="Verdana" panose="020B0604030504040204" pitchFamily="34" charset="0"/>
                        </a:rPr>
                        <a:t>gestörte Glukosetoleranz (2-Stunden-Plasmaglukose 140-199 mg/dl bzw.   7,8-11,0 mmol/l)</a:t>
                      </a:r>
                    </a:p>
                    <a:p>
                      <a:pPr marL="92075" indent="-92075">
                        <a:buFont typeface="Arial" panose="020B0604020202020204" pitchFamily="34" charset="0"/>
                        <a:buChar char="•"/>
                      </a:pPr>
                      <a:r>
                        <a:rPr lang="de-DE" sz="1000">
                          <a:effectLst/>
                          <a:latin typeface="Verdana" panose="020B0604030504040204" pitchFamily="34" charset="0"/>
                        </a:rPr>
                        <a:t>gestörte Nüchtern-Plasmaglukose (FPG 100-125 mg/dl bzw. 5,6-6,9 mmol/l)</a:t>
                      </a:r>
                    </a:p>
                    <a:p>
                      <a:pPr marL="92075" indent="-92075">
                        <a:buFont typeface="Arial" panose="020B0604020202020204" pitchFamily="34" charset="0"/>
                        <a:buChar char="•"/>
                      </a:pPr>
                      <a:r>
                        <a:rPr lang="de-DE" sz="1000">
                          <a:effectLst/>
                          <a:latin typeface="Verdana" panose="020B0604030504040204" pitchFamily="34" charset="0"/>
                        </a:rPr>
                        <a:t>HbA</a:t>
                      </a:r>
                      <a:r>
                        <a:rPr lang="de-DE" sz="1000" baseline="-25000">
                          <a:effectLst/>
                          <a:latin typeface="Verdana" panose="020B0604030504040204" pitchFamily="34" charset="0"/>
                        </a:rPr>
                        <a:t>1c</a:t>
                      </a:r>
                      <a:r>
                        <a:rPr lang="de-DE" sz="1000">
                          <a:effectLst/>
                          <a:latin typeface="Verdana" panose="020B0604030504040204" pitchFamily="34" charset="0"/>
                        </a:rPr>
                        <a:t>-Werte zwischen 5,7 und 6,4 % bzw. 39-47 mmol/</a:t>
                      </a:r>
                      <a:r>
                        <a:rPr lang="de-DE" sz="1000" err="1">
                          <a:effectLst/>
                          <a:latin typeface="Verdana" panose="020B0604030504040204" pitchFamily="34" charset="0"/>
                        </a:rPr>
                        <a:t>mol</a:t>
                      </a:r>
                      <a:r>
                        <a:rPr lang="de-DE" sz="1000">
                          <a:effectLst/>
                          <a:latin typeface="Verdana" panose="020B0604030504040204" pitchFamily="34" charset="0"/>
                        </a:rPr>
                        <a:t> oder Anstieg des HbA</a:t>
                      </a:r>
                      <a:r>
                        <a:rPr lang="de-DE" sz="1000" baseline="-25000">
                          <a:effectLst/>
                          <a:latin typeface="Verdana" panose="020B0604030504040204" pitchFamily="34" charset="0"/>
                        </a:rPr>
                        <a:t>1c</a:t>
                      </a:r>
                      <a:r>
                        <a:rPr lang="de-DE" sz="1000">
                          <a:effectLst/>
                          <a:latin typeface="Verdana" panose="020B0604030504040204" pitchFamily="34" charset="0"/>
                        </a:rPr>
                        <a:t> ≥ 10 %</a:t>
                      </a:r>
                    </a:p>
                  </a:txBody>
                  <a:tcPr marL="14419" marR="14419" marT="14419" marB="14419" anchor="ctr">
                    <a:lnL>
                      <a:noFill/>
                    </a:lnL>
                    <a:lnR>
                      <a:noFill/>
                    </a:lnR>
                    <a:lnT>
                      <a:noFill/>
                    </a:lnT>
                    <a:lnB>
                      <a:noFill/>
                    </a:lnB>
                    <a:solidFill>
                      <a:srgbClr val="FFFFFF"/>
                    </a:solidFill>
                  </a:tcPr>
                </a:tc>
                <a:extLst>
                  <a:ext uri="{0D108BD9-81ED-4DB2-BD59-A6C34878D82A}">
                    <a16:rowId xmlns:a16="http://schemas.microsoft.com/office/drawing/2014/main" val="596396124"/>
                  </a:ext>
                </a:extLst>
              </a:tr>
            </a:tbl>
          </a:graphicData>
        </a:graphic>
      </p:graphicFrame>
      <p:sp>
        <p:nvSpPr>
          <p:cNvPr id="10" name="Rechteck 9">
            <a:extLst>
              <a:ext uri="{FF2B5EF4-FFF2-40B4-BE49-F238E27FC236}">
                <a16:creationId xmlns:a16="http://schemas.microsoft.com/office/drawing/2014/main" id="{CFDCAEC5-60F9-B152-F047-E26356440F9E}"/>
              </a:ext>
            </a:extLst>
          </p:cNvPr>
          <p:cNvSpPr/>
          <p:nvPr/>
        </p:nvSpPr>
        <p:spPr>
          <a:xfrm>
            <a:off x="450223" y="1220990"/>
            <a:ext cx="3913521" cy="2173045"/>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 name="Rechteck 10">
            <a:extLst>
              <a:ext uri="{FF2B5EF4-FFF2-40B4-BE49-F238E27FC236}">
                <a16:creationId xmlns:a16="http://schemas.microsoft.com/office/drawing/2014/main" id="{DAB9322D-140E-0865-145B-BF0A8F6F5F71}"/>
              </a:ext>
            </a:extLst>
          </p:cNvPr>
          <p:cNvSpPr/>
          <p:nvPr/>
        </p:nvSpPr>
        <p:spPr>
          <a:xfrm>
            <a:off x="4780256" y="1220989"/>
            <a:ext cx="3913521" cy="3281081"/>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84697954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7.xml><?xml version="1.0" encoding="utf-8"?>
<p:sld xmlns:a="http://schemas.openxmlformats.org/drawingml/2006/main" xmlns:r="http://schemas.openxmlformats.org/officeDocument/2006/relationships" xmlns:p="http://schemas.openxmlformats.org/presentationml/2006/main">
  <p:cSld>
    <p:bg>
      <p:bgPr>
        <a:solidFill>
          <a:srgbClr val="F5F3F8"/>
        </a:solidFill>
        <a:effectLst/>
      </p:bgPr>
    </p:bg>
    <p:spTree>
      <p:nvGrpSpPr>
        <p:cNvPr id="1" name="">
          <a:extLst>
            <a:ext uri="{FF2B5EF4-FFF2-40B4-BE49-F238E27FC236}">
              <a16:creationId xmlns:a16="http://schemas.microsoft.com/office/drawing/2014/main" id="{E87E73B9-268F-65D5-BCA4-30694FDFC808}"/>
            </a:ext>
          </a:extLst>
        </p:cNvPr>
        <p:cNvGrpSpPr/>
        <p:nvPr/>
      </p:nvGrpSpPr>
      <p:grpSpPr>
        <a:xfrm>
          <a:off x="0" y="0"/>
          <a:ext cx="0" cy="0"/>
          <a:chOff x="0" y="0"/>
          <a:chExt cx="0" cy="0"/>
        </a:xfrm>
      </p:grpSpPr>
      <p:sp>
        <p:nvSpPr>
          <p:cNvPr id="18" name="Footer Placeholder 4">
            <a:extLst>
              <a:ext uri="{FF2B5EF4-FFF2-40B4-BE49-F238E27FC236}">
                <a16:creationId xmlns:a16="http://schemas.microsoft.com/office/drawing/2014/main" id="{44C510AE-0E32-E5BC-7350-F572C55E8171}"/>
              </a:ext>
            </a:extLst>
          </p:cNvPr>
          <p:cNvSpPr txBox="1"/>
          <p:nvPr/>
        </p:nvSpPr>
        <p:spPr>
          <a:xfrm>
            <a:off x="320268" y="4815239"/>
            <a:ext cx="8408670" cy="30777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Verdana"/>
              <a:ea typeface="Verdana"/>
              <a:cs typeface="Verdana"/>
            </a:endParaRPr>
          </a:p>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Verdana"/>
                <a:ea typeface="Verdana"/>
                <a:cs typeface="Verdana"/>
              </a:rPr>
              <a:t>T1D: Typ-1-Diabetes.</a:t>
            </a:r>
          </a:p>
          <a:p>
            <a:pPr marL="0" lvl="0" indent="0" defTabSz="685783">
              <a:spcBef>
                <a:spcPct val="0"/>
              </a:spcBef>
              <a:buClr>
                <a:srgbClr val="2198DD"/>
              </a:buClr>
              <a:buNone/>
              <a:defRPr/>
            </a:pPr>
            <a:r>
              <a:rPr kumimoji="0" lang="de" sz="600" b="1" i="0" u="none" strike="noStrike" kern="1200" cap="none" spc="0" normalizeH="0" baseline="0" noProof="0">
                <a:ln>
                  <a:noFill/>
                </a:ln>
                <a:solidFill>
                  <a:srgbClr val="404040"/>
                </a:solidFill>
                <a:effectLst/>
                <a:uLnTx/>
                <a:uFillTx/>
                <a:latin typeface="Verdana"/>
                <a:ea typeface="Verdana"/>
                <a:cs typeface="Verdana"/>
              </a:rPr>
              <a:t>1.</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da-DK" sz="600" b="0" i="0" u="none" strike="noStrike" kern="1200" cap="none" spc="0" normalizeH="0" baseline="0" noProof="0">
                <a:ln>
                  <a:noFill/>
                </a:ln>
                <a:solidFill>
                  <a:srgbClr val="404040"/>
                </a:solidFill>
                <a:effectLst/>
                <a:uLnTx/>
                <a:uFillTx/>
                <a:latin typeface="Verdana"/>
                <a:ea typeface="Verdana"/>
                <a:cs typeface="Verdana"/>
              </a:rPr>
              <a:t>Pihoker C </a:t>
            </a:r>
            <a:r>
              <a:rPr kumimoji="0" lang="da-DK" sz="600" b="0" i="1" u="none" strike="noStrike" kern="1200" cap="none" spc="0" normalizeH="0" baseline="0" noProof="0">
                <a:ln>
                  <a:noFill/>
                </a:ln>
                <a:solidFill>
                  <a:srgbClr val="404040"/>
                </a:solidFill>
                <a:effectLst/>
                <a:uLnTx/>
                <a:uFillTx/>
                <a:latin typeface="Verdana"/>
                <a:ea typeface="Verdana"/>
                <a:cs typeface="Verdana"/>
              </a:rPr>
              <a:t>et al. JAMA Netw Open </a:t>
            </a:r>
            <a:r>
              <a:rPr kumimoji="0" lang="da-DK" sz="600" b="0" i="0" u="none" strike="noStrike" kern="1200" cap="none" spc="0" normalizeH="0" baseline="0" noProof="0">
                <a:ln>
                  <a:noFill/>
                </a:ln>
                <a:solidFill>
                  <a:srgbClr val="404040"/>
                </a:solidFill>
                <a:effectLst/>
                <a:uLnTx/>
                <a:uFillTx/>
                <a:latin typeface="Verdana"/>
                <a:ea typeface="Verdana"/>
                <a:cs typeface="Verdana"/>
              </a:rPr>
              <a:t>2023; 6: e2312147. </a:t>
            </a:r>
            <a:r>
              <a:rPr kumimoji="0" lang="da-DK" sz="600" b="1" i="0" u="none" strike="noStrike" kern="1200" cap="none" spc="0" normalizeH="0" baseline="0" noProof="0">
                <a:ln>
                  <a:noFill/>
                </a:ln>
                <a:solidFill>
                  <a:srgbClr val="404040"/>
                </a:solidFill>
                <a:effectLst/>
                <a:uLnTx/>
                <a:uFillTx/>
                <a:latin typeface="Verdana"/>
                <a:ea typeface="Verdana"/>
                <a:cs typeface="Verdana"/>
              </a:rPr>
              <a:t>2.</a:t>
            </a:r>
            <a:r>
              <a:rPr kumimoji="0" lang="da-DK" sz="600" b="0" i="0" u="none" strike="noStrike" kern="1200" cap="none" spc="0" normalizeH="0" baseline="0" noProof="0">
                <a:ln>
                  <a:noFill/>
                </a:ln>
                <a:solidFill>
                  <a:srgbClr val="404040"/>
                </a:solidFill>
                <a:effectLst/>
                <a:uLnTx/>
                <a:uFillTx/>
                <a:latin typeface="Verdana"/>
                <a:ea typeface="Verdana"/>
                <a:cs typeface="Verdana"/>
              </a:rPr>
              <a:t> Pichardo-Lowden A </a:t>
            </a:r>
            <a:r>
              <a:rPr kumimoji="0" lang="da-DK" sz="600" b="0" i="1" u="none" strike="noStrike" kern="1200" cap="none" spc="0" normalizeH="0" baseline="0" noProof="0">
                <a:ln>
                  <a:noFill/>
                </a:ln>
                <a:solidFill>
                  <a:srgbClr val="404040"/>
                </a:solidFill>
                <a:effectLst/>
                <a:uLnTx/>
                <a:uFillTx/>
                <a:latin typeface="Verdana"/>
                <a:ea typeface="Verdana"/>
                <a:cs typeface="Verdana"/>
              </a:rPr>
              <a:t>et al. J Eval Clin Pract </a:t>
            </a:r>
            <a:r>
              <a:rPr kumimoji="0" lang="da-DK" sz="600" b="0" i="0" u="none" strike="noStrike" kern="1200" cap="none" spc="0" normalizeH="0" baseline="0" noProof="0">
                <a:ln>
                  <a:noFill/>
                </a:ln>
                <a:solidFill>
                  <a:srgbClr val="404040"/>
                </a:solidFill>
                <a:effectLst/>
                <a:uLnTx/>
                <a:uFillTx/>
                <a:latin typeface="Verdana"/>
                <a:ea typeface="Verdana"/>
                <a:cs typeface="Verdana"/>
              </a:rPr>
              <a:t>2019; 25: 448–55</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kumimoji="0" lang="de" sz="600" b="1" i="0" u="none" strike="noStrike" kern="1200" cap="none" spc="0" normalizeH="0" baseline="0" noProof="0">
                <a:ln>
                  <a:noFill/>
                </a:ln>
                <a:solidFill>
                  <a:srgbClr val="404040"/>
                </a:solidFill>
                <a:effectLst/>
                <a:uLnTx/>
                <a:uFillTx/>
                <a:latin typeface="Verdana"/>
                <a:ea typeface="Verdana"/>
                <a:cs typeface="Verdana"/>
              </a:rPr>
              <a:t>3.</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lang="de-DE" sz="600">
                <a:solidFill>
                  <a:srgbClr val="404040"/>
                </a:solidFill>
              </a:rPr>
              <a:t>Phillip M </a:t>
            </a:r>
            <a:r>
              <a:rPr lang="de-DE" sz="600" i="1">
                <a:solidFill>
                  <a:srgbClr val="404040"/>
                </a:solidFill>
              </a:rPr>
              <a:t>et al. Diabetes Care </a:t>
            </a:r>
            <a:r>
              <a:rPr lang="de-DE" sz="600">
                <a:solidFill>
                  <a:srgbClr val="404040"/>
                </a:solidFill>
              </a:rPr>
              <a:t>2024; 47: 1276–98. </a:t>
            </a:r>
            <a:r>
              <a:rPr lang="de-DE" sz="600" b="1">
                <a:solidFill>
                  <a:srgbClr val="404040"/>
                </a:solidFill>
              </a:rPr>
              <a:t>4.</a:t>
            </a:r>
            <a:r>
              <a:rPr lang="de-DE" sz="600">
                <a:solidFill>
                  <a:srgbClr val="404040"/>
                </a:solidFill>
              </a:rPr>
              <a:t> Ospelt E </a:t>
            </a:r>
            <a:r>
              <a:rPr lang="de-DE" sz="600" i="1">
                <a:solidFill>
                  <a:srgbClr val="404040"/>
                </a:solidFill>
              </a:rPr>
              <a:t>et al. </a:t>
            </a:r>
            <a:r>
              <a:rPr lang="de-DE" sz="600" i="1" err="1">
                <a:solidFill>
                  <a:srgbClr val="404040"/>
                </a:solidFill>
              </a:rPr>
              <a:t>Clin</a:t>
            </a:r>
            <a:r>
              <a:rPr lang="de-DE" sz="600" i="1">
                <a:solidFill>
                  <a:srgbClr val="404040"/>
                </a:solidFill>
              </a:rPr>
              <a:t> Diabetes </a:t>
            </a:r>
            <a:r>
              <a:rPr lang="de-DE" sz="600">
                <a:solidFill>
                  <a:srgbClr val="404040"/>
                </a:solidFill>
              </a:rPr>
              <a:t>2024; 42: 17</a:t>
            </a:r>
            <a:r>
              <a:rPr lang="da-DK" sz="600">
                <a:solidFill>
                  <a:srgbClr val="404040"/>
                </a:solidFill>
                <a:latin typeface="Verdana"/>
                <a:ea typeface="Verdana"/>
                <a:cs typeface="Verdana"/>
              </a:rPr>
              <a:t>–</a:t>
            </a:r>
            <a:r>
              <a:rPr lang="de-DE" sz="600">
                <a:solidFill>
                  <a:srgbClr val="404040"/>
                </a:solidFill>
              </a:rPr>
              <a:t>26.</a:t>
            </a:r>
            <a:r>
              <a:rPr kumimoji="0" lang="de" sz="600" b="0" i="0" u="none" strike="noStrike" kern="1200" cap="none" spc="0" normalizeH="0" baseline="0" noProof="0">
                <a:ln>
                  <a:noFill/>
                </a:ln>
                <a:solidFill>
                  <a:srgbClr val="404040"/>
                </a:solidFill>
                <a:effectLst/>
                <a:uLnTx/>
                <a:uFillTx/>
                <a:latin typeface="Verdana"/>
                <a:ea typeface="Verdana"/>
                <a:cs typeface="Verdana"/>
              </a:rPr>
              <a:t> </a:t>
            </a:r>
            <a:endParaRPr kumimoji="0" lang="it-IT" sz="600" b="0" i="0" u="none" strike="noStrike" kern="1200" cap="none" spc="0" normalizeH="0" baseline="0" noProof="0">
              <a:ln>
                <a:noFill/>
              </a:ln>
              <a:solidFill>
                <a:srgbClr val="404040"/>
              </a:solidFill>
              <a:effectLst/>
              <a:uLnTx/>
              <a:uFillTx/>
              <a:latin typeface="Verdana"/>
              <a:ea typeface="Verdana"/>
              <a:cs typeface="Arial" panose="020B0604020202020204" pitchFamily="34" charset="0"/>
            </a:endParaRPr>
          </a:p>
        </p:txBody>
      </p:sp>
      <p:sp>
        <p:nvSpPr>
          <p:cNvPr id="5" name="Textplatzhalter 9">
            <a:extLst>
              <a:ext uri="{FF2B5EF4-FFF2-40B4-BE49-F238E27FC236}">
                <a16:creationId xmlns:a16="http://schemas.microsoft.com/office/drawing/2014/main" id="{9445BE40-130D-E0CC-AB2B-4438ABC2C3CC}"/>
              </a:ext>
            </a:extLst>
          </p:cNvPr>
          <p:cNvSpPr txBox="1">
            <a:spLocks/>
          </p:cNvSpPr>
          <p:nvPr/>
        </p:nvSpPr>
        <p:spPr>
          <a:xfrm>
            <a:off x="320268"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defRPr/>
            </a:pPr>
            <a:r>
              <a:rPr lang="de-DE" sz="2000" b="1">
                <a:solidFill>
                  <a:srgbClr val="7030A0"/>
                </a:solidFill>
              </a:rPr>
              <a:t>Wie sieht die aktuelle Situation hinsichtlich der Bereit-</a:t>
            </a:r>
            <a:r>
              <a:rPr lang="de-DE" sz="2000" b="1" err="1">
                <a:solidFill>
                  <a:srgbClr val="7030A0"/>
                </a:solidFill>
              </a:rPr>
              <a:t>schaft</a:t>
            </a:r>
            <a:r>
              <a:rPr lang="de-DE" sz="2000" b="1">
                <a:solidFill>
                  <a:srgbClr val="7030A0"/>
                </a:solidFill>
              </a:rPr>
              <a:t> der Gesundheitssysteme zur Integration von T1D-Früherkennungsprogrammen aus?</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17" name="Segnaposto testo 16">
            <a:extLst>
              <a:ext uri="{FF2B5EF4-FFF2-40B4-BE49-F238E27FC236}">
                <a16:creationId xmlns:a16="http://schemas.microsoft.com/office/drawing/2014/main" id="{C4D8B0E5-4BAE-E4FB-E8B7-FD8F372D548C}"/>
              </a:ext>
            </a:extLst>
          </p:cNvPr>
          <p:cNvSpPr txBox="1">
            <a:spLocks/>
          </p:cNvSpPr>
          <p:nvPr/>
        </p:nvSpPr>
        <p:spPr>
          <a:xfrm>
            <a:off x="365760" y="1196777"/>
            <a:ext cx="8408670" cy="179308"/>
          </a:xfrm>
          <a:prstGeom prst="rect">
            <a:avLst/>
          </a:prstGeom>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350" b="0" i="1" kern="1200">
                <a:solidFill>
                  <a:schemeClr val="accent5"/>
                </a:solidFill>
                <a:latin typeface="Tinos" panose="02020603050405020304" pitchFamily="18" charset="0"/>
                <a:ea typeface="Tinos" panose="02020603050405020304" pitchFamily="18" charset="0"/>
                <a:cs typeface="Tinos" panose="02020603050405020304" pitchFamily="18" charset="0"/>
              </a:defRPr>
            </a:lvl1pPr>
            <a:lvl2pPr marL="0" indent="0" algn="l" defTabSz="685800" rtl="0" eaLnBrk="1" latinLnBrk="0" hangingPunct="1">
              <a:lnSpc>
                <a:spcPct val="90000"/>
              </a:lnSpc>
              <a:spcBef>
                <a:spcPts val="900"/>
              </a:spcBef>
              <a:buFont typeface="Arial" panose="020B0604020202020204" pitchFamily="34" charset="0"/>
              <a:buNone/>
              <a:defRPr sz="1050" kern="1200">
                <a:solidFill>
                  <a:schemeClr val="tx2"/>
                </a:solidFill>
                <a:latin typeface="Poppins" panose="00000500000000000000" pitchFamily="2" charset="0"/>
                <a:ea typeface="+mn-ea"/>
                <a:cs typeface="Poppins" panose="00000500000000000000" pitchFamily="2" charset="0"/>
              </a:defRPr>
            </a:lvl2pPr>
            <a:lvl3pPr marL="270272" indent="-133350" algn="l" defTabSz="685800" rtl="0" eaLnBrk="1" latinLnBrk="0" hangingPunct="1">
              <a:lnSpc>
                <a:spcPct val="90000"/>
              </a:lnSpc>
              <a:spcBef>
                <a:spcPts val="450"/>
              </a:spcBef>
              <a:buFont typeface="Arial" panose="020B0604020202020204" pitchFamily="34" charset="0"/>
              <a:buChar char="–"/>
              <a:defRPr sz="900" kern="1200">
                <a:solidFill>
                  <a:schemeClr val="tx2"/>
                </a:solidFill>
                <a:latin typeface="Poppins" panose="00000500000000000000" pitchFamily="2" charset="0"/>
                <a:ea typeface="+mn-ea"/>
                <a:cs typeface="Poppins" panose="00000500000000000000" pitchFamily="2" charset="0"/>
              </a:defRPr>
            </a:lvl3pPr>
            <a:lvl4pPr marL="407194" indent="-105966" algn="l" defTabSz="685800" rtl="0" eaLnBrk="1" latinLnBrk="0" hangingPunct="1">
              <a:lnSpc>
                <a:spcPct val="90000"/>
              </a:lnSpc>
              <a:spcBef>
                <a:spcPts val="450"/>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4pPr>
            <a:lvl5pPr marL="1543050" indent="-171450" algn="l" defTabSz="685800" rtl="0" eaLnBrk="1" latinLnBrk="0" hangingPunct="1">
              <a:lnSpc>
                <a:spcPct val="90000"/>
              </a:lnSpc>
              <a:spcBef>
                <a:spcPts val="375"/>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r>
              <a:rPr lang="de-DE">
                <a:solidFill>
                  <a:srgbClr val="119693"/>
                </a:solidFill>
              </a:rPr>
              <a:t>Während Modelle zur Früherkennung derzeit in Pilotprojekten getestet werden, gestaltet sich ihre Integration in die regulären Gesundheitssysteme aufgrund verschiedener Hindernisse weiterhin schwierig</a:t>
            </a:r>
            <a:r>
              <a:rPr kumimoji="0" lang="en-US" sz="1350" b="0" i="1" u="none" strike="noStrike" kern="1200" cap="none" spc="0" normalizeH="0" baseline="0" noProof="0">
                <a:ln>
                  <a:noFill/>
                </a:ln>
                <a:solidFill>
                  <a:srgbClr val="119693"/>
                </a:solidFill>
                <a:effectLst/>
                <a:uLnTx/>
                <a:uFillTx/>
                <a:latin typeface="Tinos" panose="02020603050405020304" pitchFamily="18" charset="0"/>
              </a:rPr>
              <a:t>:</a:t>
            </a:r>
            <a:r>
              <a:rPr kumimoji="0" lang="en-US" sz="1350" b="0" i="1" u="none" strike="noStrike" kern="1200" cap="none" spc="0" normalizeH="0" baseline="30000" noProof="0">
                <a:ln>
                  <a:noFill/>
                </a:ln>
                <a:solidFill>
                  <a:srgbClr val="119693"/>
                </a:solidFill>
                <a:effectLst/>
                <a:uLnTx/>
                <a:uFillTx/>
                <a:latin typeface="Tinos" panose="02020603050405020304" pitchFamily="18" charset="0"/>
              </a:rPr>
              <a:t>1-4</a:t>
            </a:r>
          </a:p>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endParaRPr kumimoji="0" lang="en-US" sz="1350" b="0" i="1" u="none" strike="noStrike" kern="1200" cap="none" spc="0" normalizeH="0" baseline="0" noProof="0">
              <a:ln>
                <a:noFill/>
              </a:ln>
              <a:solidFill>
                <a:srgbClr val="119693"/>
              </a:solidFill>
              <a:effectLst/>
              <a:uLnTx/>
              <a:uFillTx/>
              <a:latin typeface="Tinos" panose="02020603050405020304" pitchFamily="18" charset="0"/>
            </a:endParaRPr>
          </a:p>
        </p:txBody>
      </p:sp>
      <p:pic>
        <p:nvPicPr>
          <p:cNvPr id="19" name="Picture 6">
            <a:extLst>
              <a:ext uri="{FF2B5EF4-FFF2-40B4-BE49-F238E27FC236}">
                <a16:creationId xmlns:a16="http://schemas.microsoft.com/office/drawing/2014/main" id="{E80E215B-2FFF-531D-7E7C-C303F718DE55}"/>
              </a:ext>
            </a:extLst>
          </p:cNvPr>
          <p:cNvPicPr>
            <a:picLocks noChangeAspect="1"/>
          </p:cNvPicPr>
          <p:nvPr/>
        </p:nvPicPr>
        <p:blipFill rotWithShape="1">
          <a:blip r:embed="rId3">
            <a:duotone>
              <a:schemeClr val="accent3">
                <a:shade val="45000"/>
                <a:satMod val="135000"/>
              </a:schemeClr>
              <a:prstClr val="white"/>
            </a:duotone>
          </a:blip>
          <a:srcRect t="11098" b="11546"/>
          <a:stretch/>
        </p:blipFill>
        <p:spPr>
          <a:xfrm>
            <a:off x="1011458" y="4172142"/>
            <a:ext cx="528696" cy="408980"/>
          </a:xfrm>
          <a:prstGeom prst="rect">
            <a:avLst/>
          </a:prstGeom>
          <a:effectLst>
            <a:reflection blurRad="6350" stA="36000" endPos="42000" dir="5400000" sy="-100000" algn="bl" rotWithShape="0"/>
          </a:effectLst>
        </p:spPr>
      </p:pic>
      <p:sp>
        <p:nvSpPr>
          <p:cNvPr id="20" name="TextBox 12">
            <a:extLst>
              <a:ext uri="{FF2B5EF4-FFF2-40B4-BE49-F238E27FC236}">
                <a16:creationId xmlns:a16="http://schemas.microsoft.com/office/drawing/2014/main" id="{16B5EC93-FFD3-590C-362D-65F706941C2D}"/>
              </a:ext>
            </a:extLst>
          </p:cNvPr>
          <p:cNvSpPr txBox="1"/>
          <p:nvPr/>
        </p:nvSpPr>
        <p:spPr>
          <a:xfrm>
            <a:off x="520201" y="1699709"/>
            <a:ext cx="1511210" cy="2372698"/>
          </a:xfrm>
          <a:prstGeom prst="roundRect">
            <a:avLst>
              <a:gd name="adj" fmla="val 7310"/>
            </a:avLst>
          </a:prstGeom>
          <a:solidFill>
            <a:srgbClr val="FFFFFF"/>
          </a:solidFill>
          <a:ln w="19050">
            <a:solidFill>
              <a:srgbClr val="030F3B"/>
            </a:solidFill>
          </a:ln>
        </p:spPr>
        <p:txBody>
          <a:bodyPr wrap="square" anchor="ctr" anchorCtr="0">
            <a:noAutofit/>
          </a:bodyPr>
          <a:lstStyle/>
          <a:p>
            <a:pPr lvl="0" algn="ctr" defTabSz="685800">
              <a:lnSpc>
                <a:spcPct val="90000"/>
              </a:lnSpc>
            </a:pPr>
            <a:r>
              <a:rPr lang="de-DE" sz="1100" b="1" kern="0">
                <a:solidFill>
                  <a:srgbClr val="030F3B"/>
                </a:solidFill>
              </a:rPr>
              <a:t>Begrenzte Abdeckung durch das Gesundheits-wesen</a:t>
            </a:r>
            <a:r>
              <a:rPr lang="de-DE" sz="1100" kern="0">
                <a:solidFill>
                  <a:srgbClr val="030F3B"/>
                </a:solidFill>
              </a:rPr>
              <a:t>,</a:t>
            </a:r>
            <a:r>
              <a:rPr lang="de-DE" sz="1100" b="1" kern="0">
                <a:solidFill>
                  <a:srgbClr val="030F3B"/>
                </a:solidFill>
              </a:rPr>
              <a:t> Fehlen zentraler elektronischer Patientenakten </a:t>
            </a:r>
            <a:r>
              <a:rPr lang="de-DE" sz="1100" kern="0">
                <a:solidFill>
                  <a:srgbClr val="030F3B"/>
                </a:solidFill>
              </a:rPr>
              <a:t>und </a:t>
            </a:r>
            <a:r>
              <a:rPr lang="de-DE" sz="1100" b="1" kern="0">
                <a:solidFill>
                  <a:srgbClr val="030F3B"/>
                </a:solidFill>
              </a:rPr>
              <a:t>Diagnosetools</a:t>
            </a:r>
            <a:r>
              <a:rPr kumimoji="0" lang="en-US" sz="1100" b="0" i="0" u="none" strike="noStrike" kern="0" cap="none" spc="0" normalizeH="0" baseline="30000" noProof="0">
                <a:ln>
                  <a:noFill/>
                </a:ln>
                <a:solidFill>
                  <a:srgbClr val="030F3B"/>
                </a:solidFill>
                <a:effectLst/>
                <a:uLnTx/>
                <a:uFillTx/>
              </a:rPr>
              <a:t>1,2</a:t>
            </a:r>
          </a:p>
        </p:txBody>
      </p:sp>
      <p:sp>
        <p:nvSpPr>
          <p:cNvPr id="21" name="TextBox 22">
            <a:extLst>
              <a:ext uri="{FF2B5EF4-FFF2-40B4-BE49-F238E27FC236}">
                <a16:creationId xmlns:a16="http://schemas.microsoft.com/office/drawing/2014/main" id="{6DE6E0D5-CB53-E7B8-8237-087573EA387E}"/>
              </a:ext>
            </a:extLst>
          </p:cNvPr>
          <p:cNvSpPr txBox="1"/>
          <p:nvPr/>
        </p:nvSpPr>
        <p:spPr>
          <a:xfrm>
            <a:off x="2160407" y="1699709"/>
            <a:ext cx="1511210" cy="2372698"/>
          </a:xfrm>
          <a:prstGeom prst="roundRect">
            <a:avLst>
              <a:gd name="adj" fmla="val 7778"/>
            </a:avLst>
          </a:prstGeom>
          <a:solidFill>
            <a:srgbClr val="FFFFFF"/>
          </a:solidFill>
          <a:ln w="19050">
            <a:solidFill>
              <a:srgbClr val="030F3B"/>
            </a:solidFill>
          </a:ln>
        </p:spPr>
        <p:txBody>
          <a:bodyPr wrap="square" anchor="ctr" anchorCtr="0">
            <a:noAutofit/>
          </a:bodyPr>
          <a:lstStyle/>
          <a:p>
            <a:pPr lvl="0" algn="ctr" defTabSz="685800">
              <a:lnSpc>
                <a:spcPct val="90000"/>
              </a:lnSpc>
            </a:pPr>
            <a:r>
              <a:rPr lang="de-DE" sz="1100" b="1" kern="0">
                <a:solidFill>
                  <a:srgbClr val="030F3B"/>
                </a:solidFill>
              </a:rPr>
              <a:t>Workflows</a:t>
            </a:r>
            <a:r>
              <a:rPr lang="de-DE" sz="1100" kern="0">
                <a:solidFill>
                  <a:srgbClr val="030F3B"/>
                </a:solidFill>
              </a:rPr>
              <a:t>,</a:t>
            </a:r>
            <a:r>
              <a:rPr lang="de-DE" sz="1100" b="1" kern="0">
                <a:solidFill>
                  <a:srgbClr val="030F3B"/>
                </a:solidFill>
              </a:rPr>
              <a:t> Ressourcen und </a:t>
            </a:r>
            <a:r>
              <a:rPr lang="de-DE" sz="1100" b="1" kern="0" err="1">
                <a:solidFill>
                  <a:srgbClr val="030F3B"/>
                </a:solidFill>
              </a:rPr>
              <a:t>Infrastruk-tur</a:t>
            </a:r>
            <a:r>
              <a:rPr lang="de-DE" sz="1100" b="1" kern="0">
                <a:solidFill>
                  <a:srgbClr val="030F3B"/>
                </a:solidFill>
              </a:rPr>
              <a:t> sind nach wie vor unzureichend</a:t>
            </a:r>
            <a:r>
              <a:rPr lang="de-DE" sz="1100" kern="0">
                <a:solidFill>
                  <a:srgbClr val="030F3B"/>
                </a:solidFill>
              </a:rPr>
              <a:t>, einschließlich des Mangels an Personal und Anbietern</a:t>
            </a:r>
            <a:r>
              <a:rPr kumimoji="0" lang="en-US" sz="1100" b="0" i="0" u="none" strike="noStrike" kern="0" cap="none" spc="0" normalizeH="0" baseline="30000" noProof="0">
                <a:ln>
                  <a:noFill/>
                </a:ln>
                <a:solidFill>
                  <a:srgbClr val="030F3B"/>
                </a:solidFill>
                <a:effectLst/>
                <a:uLnTx/>
                <a:uFillTx/>
              </a:rPr>
              <a:t>3,4</a:t>
            </a:r>
          </a:p>
        </p:txBody>
      </p:sp>
      <p:sp>
        <p:nvSpPr>
          <p:cNvPr id="32" name="TextBox 24">
            <a:extLst>
              <a:ext uri="{FF2B5EF4-FFF2-40B4-BE49-F238E27FC236}">
                <a16:creationId xmlns:a16="http://schemas.microsoft.com/office/drawing/2014/main" id="{5774C491-BA25-3F6F-8970-3A2E96CB206A}"/>
              </a:ext>
            </a:extLst>
          </p:cNvPr>
          <p:cNvSpPr txBox="1"/>
          <p:nvPr/>
        </p:nvSpPr>
        <p:spPr>
          <a:xfrm>
            <a:off x="3800613" y="1699709"/>
            <a:ext cx="1511210" cy="2372698"/>
          </a:xfrm>
          <a:prstGeom prst="roundRect">
            <a:avLst>
              <a:gd name="adj" fmla="val 7310"/>
            </a:avLst>
          </a:prstGeom>
          <a:solidFill>
            <a:srgbClr val="FFFFFF"/>
          </a:solidFill>
          <a:ln w="19050">
            <a:solidFill>
              <a:srgbClr val="030F3B"/>
            </a:solidFill>
          </a:ln>
        </p:spPr>
        <p:txBody>
          <a:bodyPr wrap="square" anchor="ctr" anchorCtr="0">
            <a:noAutofit/>
          </a:bodyPr>
          <a:lstStyle/>
          <a:p>
            <a:pPr lvl="0" algn="ctr" defTabSz="685800">
              <a:lnSpc>
                <a:spcPct val="90000"/>
              </a:lnSpc>
            </a:pPr>
            <a:r>
              <a:rPr lang="de-DE" sz="1100" b="1" kern="0">
                <a:solidFill>
                  <a:srgbClr val="030F3B"/>
                </a:solidFill>
              </a:rPr>
              <a:t>Mangelndes Bewusstsein </a:t>
            </a:r>
            <a:r>
              <a:rPr lang="de-DE" sz="1100" kern="0">
                <a:solidFill>
                  <a:srgbClr val="030F3B"/>
                </a:solidFill>
              </a:rPr>
              <a:t>seitens der Eltern oder Familie, </a:t>
            </a:r>
            <a:r>
              <a:rPr lang="de-DE" sz="1100" b="1" kern="0">
                <a:solidFill>
                  <a:srgbClr val="030F3B"/>
                </a:solidFill>
              </a:rPr>
              <a:t>Zeit-mangel </a:t>
            </a:r>
            <a:r>
              <a:rPr lang="de-DE" sz="1100" kern="0">
                <a:solidFill>
                  <a:srgbClr val="030F3B"/>
                </a:solidFill>
              </a:rPr>
              <a:t>und die </a:t>
            </a:r>
            <a:r>
              <a:rPr lang="de-DE" sz="1100" b="1" kern="0">
                <a:solidFill>
                  <a:srgbClr val="030F3B"/>
                </a:solidFill>
              </a:rPr>
              <a:t>leicht invasive Natur </a:t>
            </a:r>
            <a:r>
              <a:rPr lang="de-DE" sz="1100" kern="0">
                <a:solidFill>
                  <a:srgbClr val="030F3B"/>
                </a:solidFill>
              </a:rPr>
              <a:t>des Screening-Verfahrens</a:t>
            </a:r>
            <a:r>
              <a:rPr kumimoji="0" lang="en-US" sz="1100" b="0" i="0" u="none" strike="noStrike" kern="0" cap="none" spc="0" normalizeH="0" baseline="30000" noProof="0">
                <a:ln>
                  <a:noFill/>
                </a:ln>
                <a:solidFill>
                  <a:srgbClr val="030F3B"/>
                </a:solidFill>
                <a:effectLst/>
                <a:uLnTx/>
                <a:uFillTx/>
              </a:rPr>
              <a:t>5</a:t>
            </a:r>
          </a:p>
        </p:txBody>
      </p:sp>
      <p:sp>
        <p:nvSpPr>
          <p:cNvPr id="33" name="TextBox 25">
            <a:extLst>
              <a:ext uri="{FF2B5EF4-FFF2-40B4-BE49-F238E27FC236}">
                <a16:creationId xmlns:a16="http://schemas.microsoft.com/office/drawing/2014/main" id="{C71B622B-23B9-0C4F-2BFB-A9AF44CFFAAA}"/>
              </a:ext>
            </a:extLst>
          </p:cNvPr>
          <p:cNvSpPr txBox="1"/>
          <p:nvPr/>
        </p:nvSpPr>
        <p:spPr>
          <a:xfrm>
            <a:off x="5440819" y="1699709"/>
            <a:ext cx="1511210" cy="2372698"/>
          </a:xfrm>
          <a:prstGeom prst="roundRect">
            <a:avLst>
              <a:gd name="adj" fmla="val 8246"/>
            </a:avLst>
          </a:prstGeom>
          <a:solidFill>
            <a:srgbClr val="FFFFFF"/>
          </a:solidFill>
          <a:ln w="19050">
            <a:solidFill>
              <a:srgbClr val="030F3B"/>
            </a:solidFill>
          </a:ln>
        </p:spPr>
        <p:txBody>
          <a:bodyPr wrap="square" anchor="ctr" anchorCtr="0">
            <a:noAutofit/>
          </a:bodyPr>
          <a:lstStyle/>
          <a:p>
            <a:pPr lvl="0" algn="ctr" defTabSz="685800">
              <a:lnSpc>
                <a:spcPct val="90000"/>
              </a:lnSpc>
            </a:pPr>
            <a:r>
              <a:rPr lang="de-DE" sz="1100" kern="0">
                <a:solidFill>
                  <a:srgbClr val="030F3B"/>
                </a:solidFill>
              </a:rPr>
              <a:t>Der</a:t>
            </a:r>
            <a:r>
              <a:rPr lang="de-DE" sz="1100" b="1" kern="0">
                <a:solidFill>
                  <a:srgbClr val="030F3B"/>
                </a:solidFill>
              </a:rPr>
              <a:t> Leistungs-umfang </a:t>
            </a:r>
            <a:r>
              <a:rPr lang="de-DE" sz="1100" kern="0">
                <a:solidFill>
                  <a:srgbClr val="030F3B"/>
                </a:solidFill>
              </a:rPr>
              <a:t>kann für einige Kliniken/Regio-</a:t>
            </a:r>
            <a:r>
              <a:rPr lang="de-DE" sz="1100" kern="0" err="1">
                <a:solidFill>
                  <a:srgbClr val="030F3B"/>
                </a:solidFill>
              </a:rPr>
              <a:t>nen</a:t>
            </a:r>
            <a:r>
              <a:rPr lang="de-DE" sz="1100" kern="0">
                <a:solidFill>
                  <a:srgbClr val="030F3B"/>
                </a:solidFill>
              </a:rPr>
              <a:t> zu um-fangreich sein</a:t>
            </a:r>
            <a:r>
              <a:rPr lang="de-DE" sz="1100" b="1" kern="0">
                <a:solidFill>
                  <a:srgbClr val="030F3B"/>
                </a:solidFill>
              </a:rPr>
              <a:t>, </a:t>
            </a:r>
            <a:r>
              <a:rPr lang="de-DE" sz="1100" kern="0">
                <a:solidFill>
                  <a:srgbClr val="030F3B"/>
                </a:solidFill>
              </a:rPr>
              <a:t>zusätzlich gibt es </a:t>
            </a:r>
            <a:r>
              <a:rPr lang="de-DE" sz="1100" b="1" kern="0" err="1">
                <a:solidFill>
                  <a:srgbClr val="030F3B"/>
                </a:solidFill>
              </a:rPr>
              <a:t>Einschrän-kungen</a:t>
            </a:r>
            <a:r>
              <a:rPr lang="de-DE" sz="1100" b="1" kern="0">
                <a:solidFill>
                  <a:srgbClr val="030F3B"/>
                </a:solidFill>
              </a:rPr>
              <a:t> </a:t>
            </a:r>
            <a:r>
              <a:rPr lang="de-DE" sz="1100" kern="0">
                <a:solidFill>
                  <a:srgbClr val="030F3B"/>
                </a:solidFill>
              </a:rPr>
              <a:t>beim</a:t>
            </a:r>
            <a:r>
              <a:rPr lang="de-DE" sz="1100" b="1" kern="0">
                <a:solidFill>
                  <a:srgbClr val="030F3B"/>
                </a:solidFill>
              </a:rPr>
              <a:t> </a:t>
            </a:r>
            <a:r>
              <a:rPr lang="de-DE" sz="1100" b="1" kern="0" err="1">
                <a:solidFill>
                  <a:srgbClr val="030F3B"/>
                </a:solidFill>
              </a:rPr>
              <a:t>Leistungsum</a:t>
            </a:r>
            <a:r>
              <a:rPr lang="de-DE" sz="1100" b="1" kern="0">
                <a:solidFill>
                  <a:srgbClr val="030F3B"/>
                </a:solidFill>
              </a:rPr>
              <a:t>-fang </a:t>
            </a:r>
            <a:r>
              <a:rPr lang="de-DE" sz="1100" kern="0">
                <a:solidFill>
                  <a:srgbClr val="030F3B"/>
                </a:solidFill>
              </a:rPr>
              <a:t>der</a:t>
            </a:r>
            <a:r>
              <a:rPr lang="de-DE" sz="1100" b="1" kern="0">
                <a:solidFill>
                  <a:srgbClr val="030F3B"/>
                </a:solidFill>
              </a:rPr>
              <a:t> Versicherung</a:t>
            </a:r>
            <a:r>
              <a:rPr kumimoji="0" lang="en-US" sz="1100" b="0" i="0" u="none" strike="noStrike" kern="0" cap="none" spc="0" normalizeH="0" baseline="30000" noProof="0">
                <a:ln>
                  <a:noFill/>
                </a:ln>
                <a:solidFill>
                  <a:srgbClr val="030F3B"/>
                </a:solidFill>
                <a:effectLst/>
                <a:uLnTx/>
                <a:uFillTx/>
              </a:rPr>
              <a:t>5</a:t>
            </a:r>
          </a:p>
        </p:txBody>
      </p:sp>
      <p:sp>
        <p:nvSpPr>
          <p:cNvPr id="36" name="TextBox 26">
            <a:extLst>
              <a:ext uri="{FF2B5EF4-FFF2-40B4-BE49-F238E27FC236}">
                <a16:creationId xmlns:a16="http://schemas.microsoft.com/office/drawing/2014/main" id="{1C90BC95-B336-C43A-F308-F148BF8A4368}"/>
              </a:ext>
            </a:extLst>
          </p:cNvPr>
          <p:cNvSpPr txBox="1"/>
          <p:nvPr/>
        </p:nvSpPr>
        <p:spPr>
          <a:xfrm>
            <a:off x="7081023" y="1699709"/>
            <a:ext cx="1511210" cy="2372698"/>
          </a:xfrm>
          <a:prstGeom prst="roundRect">
            <a:avLst>
              <a:gd name="adj" fmla="val 7778"/>
            </a:avLst>
          </a:prstGeom>
          <a:solidFill>
            <a:srgbClr val="FFFFFF"/>
          </a:solidFill>
          <a:ln w="19050">
            <a:solidFill>
              <a:srgbClr val="030F3B"/>
            </a:solidFill>
          </a:ln>
        </p:spPr>
        <p:txBody>
          <a:bodyPr wrap="square" anchor="ctr" anchorCtr="0">
            <a:noAutofit/>
          </a:bodyPr>
          <a:lstStyle/>
          <a:p>
            <a:pPr lvl="0" algn="ctr" defTabSz="685800">
              <a:lnSpc>
                <a:spcPct val="90000"/>
              </a:lnSpc>
            </a:pPr>
            <a:r>
              <a:rPr lang="de-DE" sz="1100" b="1" kern="0">
                <a:solidFill>
                  <a:srgbClr val="030F3B"/>
                </a:solidFill>
              </a:rPr>
              <a:t>Unsicherheit </a:t>
            </a:r>
            <a:r>
              <a:rPr lang="de-DE" sz="1100" kern="0">
                <a:solidFill>
                  <a:srgbClr val="030F3B"/>
                </a:solidFill>
              </a:rPr>
              <a:t>des</a:t>
            </a:r>
            <a:r>
              <a:rPr lang="de-DE" sz="1100" b="1" kern="0">
                <a:solidFill>
                  <a:srgbClr val="030F3B"/>
                </a:solidFill>
              </a:rPr>
              <a:t> </a:t>
            </a:r>
            <a:r>
              <a:rPr lang="de-DE" sz="1100" b="1" kern="0" err="1">
                <a:solidFill>
                  <a:srgbClr val="030F3B"/>
                </a:solidFill>
              </a:rPr>
              <a:t>medizini-schen</a:t>
            </a:r>
            <a:r>
              <a:rPr lang="de-DE" sz="1100" b="1" kern="0">
                <a:solidFill>
                  <a:srgbClr val="030F3B"/>
                </a:solidFill>
              </a:rPr>
              <a:t> Fach-personals </a:t>
            </a:r>
            <a:r>
              <a:rPr lang="de-DE" sz="1100" kern="0">
                <a:solidFill>
                  <a:srgbClr val="030F3B"/>
                </a:solidFill>
              </a:rPr>
              <a:t>hin-sichtlich der </a:t>
            </a:r>
            <a:r>
              <a:rPr lang="de-DE" sz="1100" b="1" kern="0">
                <a:solidFill>
                  <a:srgbClr val="030F3B"/>
                </a:solidFill>
              </a:rPr>
              <a:t>Vorteile </a:t>
            </a:r>
            <a:r>
              <a:rPr lang="de-DE" sz="1100" kern="0">
                <a:solidFill>
                  <a:srgbClr val="030F3B"/>
                </a:solidFill>
              </a:rPr>
              <a:t>von</a:t>
            </a:r>
            <a:r>
              <a:rPr lang="de-DE" sz="1100" b="1" kern="0">
                <a:solidFill>
                  <a:srgbClr val="030F3B"/>
                </a:solidFill>
              </a:rPr>
              <a:t> Früherkennung </a:t>
            </a:r>
            <a:r>
              <a:rPr lang="de-DE" sz="1100" kern="0">
                <a:solidFill>
                  <a:srgbClr val="030F3B"/>
                </a:solidFill>
              </a:rPr>
              <a:t>und der </a:t>
            </a:r>
            <a:r>
              <a:rPr lang="de-DE" sz="1100" b="1" kern="0">
                <a:solidFill>
                  <a:srgbClr val="030F3B"/>
                </a:solidFill>
              </a:rPr>
              <a:t>Erstellung </a:t>
            </a:r>
            <a:r>
              <a:rPr lang="de-DE" sz="1100" kern="0">
                <a:solidFill>
                  <a:srgbClr val="030F3B"/>
                </a:solidFill>
              </a:rPr>
              <a:t>eines</a:t>
            </a:r>
            <a:r>
              <a:rPr lang="de-DE" sz="1100" b="1" kern="0">
                <a:solidFill>
                  <a:srgbClr val="030F3B"/>
                </a:solidFill>
              </a:rPr>
              <a:t> Behandlungs-plans </a:t>
            </a:r>
            <a:r>
              <a:rPr lang="de-DE" sz="1100" kern="0">
                <a:solidFill>
                  <a:srgbClr val="030F3B"/>
                </a:solidFill>
              </a:rPr>
              <a:t>nach positivem </a:t>
            </a:r>
            <a:r>
              <a:rPr lang="de-DE" sz="1100" kern="0" err="1">
                <a:solidFill>
                  <a:srgbClr val="030F3B"/>
                </a:solidFill>
              </a:rPr>
              <a:t>IAk</a:t>
            </a:r>
            <a:r>
              <a:rPr lang="de-DE" sz="1100" kern="0">
                <a:solidFill>
                  <a:srgbClr val="030F3B"/>
                </a:solidFill>
              </a:rPr>
              <a:t>-Ergebnis und der Diagnose</a:t>
            </a:r>
            <a:r>
              <a:rPr kumimoji="0" lang="en-US" sz="1100" b="0" i="0" u="none" strike="noStrike" kern="0" cap="none" spc="0" normalizeH="0" baseline="30000" noProof="0">
                <a:ln>
                  <a:noFill/>
                </a:ln>
                <a:solidFill>
                  <a:srgbClr val="030F3B"/>
                </a:solidFill>
                <a:effectLst/>
                <a:uLnTx/>
                <a:uFillTx/>
              </a:rPr>
              <a:t>5</a:t>
            </a:r>
          </a:p>
        </p:txBody>
      </p:sp>
      <p:pic>
        <p:nvPicPr>
          <p:cNvPr id="37" name="Picture 6">
            <a:extLst>
              <a:ext uri="{FF2B5EF4-FFF2-40B4-BE49-F238E27FC236}">
                <a16:creationId xmlns:a16="http://schemas.microsoft.com/office/drawing/2014/main" id="{26E83242-2EAB-4C6A-DB9E-12ECE5E5BD92}"/>
              </a:ext>
            </a:extLst>
          </p:cNvPr>
          <p:cNvPicPr>
            <a:picLocks noChangeAspect="1"/>
          </p:cNvPicPr>
          <p:nvPr/>
        </p:nvPicPr>
        <p:blipFill rotWithShape="1">
          <a:blip r:embed="rId3">
            <a:duotone>
              <a:schemeClr val="accent3">
                <a:shade val="45000"/>
                <a:satMod val="135000"/>
              </a:schemeClr>
              <a:prstClr val="white"/>
            </a:duotone>
          </a:blip>
          <a:srcRect t="11098" b="11546"/>
          <a:stretch/>
        </p:blipFill>
        <p:spPr>
          <a:xfrm>
            <a:off x="2651663" y="4172142"/>
            <a:ext cx="528696" cy="408980"/>
          </a:xfrm>
          <a:prstGeom prst="rect">
            <a:avLst/>
          </a:prstGeom>
          <a:effectLst>
            <a:reflection blurRad="6350" stA="36000" endPos="42000" dir="5400000" sy="-100000" algn="bl" rotWithShape="0"/>
          </a:effectLst>
        </p:spPr>
      </p:pic>
      <p:pic>
        <p:nvPicPr>
          <p:cNvPr id="38" name="Picture 6">
            <a:extLst>
              <a:ext uri="{FF2B5EF4-FFF2-40B4-BE49-F238E27FC236}">
                <a16:creationId xmlns:a16="http://schemas.microsoft.com/office/drawing/2014/main" id="{CD651CB3-E7EE-2FDE-758E-A7A067BAE921}"/>
              </a:ext>
            </a:extLst>
          </p:cNvPr>
          <p:cNvPicPr>
            <a:picLocks noChangeAspect="1"/>
          </p:cNvPicPr>
          <p:nvPr/>
        </p:nvPicPr>
        <p:blipFill rotWithShape="1">
          <a:blip r:embed="rId3">
            <a:duotone>
              <a:schemeClr val="accent3">
                <a:shade val="45000"/>
                <a:satMod val="135000"/>
              </a:schemeClr>
              <a:prstClr val="white"/>
            </a:duotone>
          </a:blip>
          <a:srcRect t="11098" b="11546"/>
          <a:stretch/>
        </p:blipFill>
        <p:spPr>
          <a:xfrm>
            <a:off x="4291870" y="4172142"/>
            <a:ext cx="528696" cy="408980"/>
          </a:xfrm>
          <a:prstGeom prst="rect">
            <a:avLst/>
          </a:prstGeom>
          <a:effectLst>
            <a:reflection blurRad="6350" stA="36000" endPos="42000" dir="5400000" sy="-100000" algn="bl" rotWithShape="0"/>
          </a:effectLst>
        </p:spPr>
      </p:pic>
      <p:pic>
        <p:nvPicPr>
          <p:cNvPr id="39" name="Picture 6">
            <a:extLst>
              <a:ext uri="{FF2B5EF4-FFF2-40B4-BE49-F238E27FC236}">
                <a16:creationId xmlns:a16="http://schemas.microsoft.com/office/drawing/2014/main" id="{6CD76236-8D67-80DE-869F-29C385716F16}"/>
              </a:ext>
            </a:extLst>
          </p:cNvPr>
          <p:cNvPicPr>
            <a:picLocks noChangeAspect="1"/>
          </p:cNvPicPr>
          <p:nvPr/>
        </p:nvPicPr>
        <p:blipFill rotWithShape="1">
          <a:blip r:embed="rId3">
            <a:duotone>
              <a:schemeClr val="accent3">
                <a:shade val="45000"/>
                <a:satMod val="135000"/>
              </a:schemeClr>
              <a:prstClr val="white"/>
            </a:duotone>
          </a:blip>
          <a:srcRect t="11098" b="11546"/>
          <a:stretch/>
        </p:blipFill>
        <p:spPr>
          <a:xfrm>
            <a:off x="5932076" y="4172142"/>
            <a:ext cx="528696" cy="408980"/>
          </a:xfrm>
          <a:prstGeom prst="rect">
            <a:avLst/>
          </a:prstGeom>
          <a:effectLst>
            <a:reflection blurRad="6350" stA="36000" endPos="42000" dir="5400000" sy="-100000" algn="bl" rotWithShape="0"/>
          </a:effectLst>
        </p:spPr>
      </p:pic>
      <p:pic>
        <p:nvPicPr>
          <p:cNvPr id="40" name="Picture 6">
            <a:extLst>
              <a:ext uri="{FF2B5EF4-FFF2-40B4-BE49-F238E27FC236}">
                <a16:creationId xmlns:a16="http://schemas.microsoft.com/office/drawing/2014/main" id="{40B94A5C-9F6F-880B-C4A1-ED8DE9664D76}"/>
              </a:ext>
            </a:extLst>
          </p:cNvPr>
          <p:cNvPicPr>
            <a:picLocks noChangeAspect="1"/>
          </p:cNvPicPr>
          <p:nvPr/>
        </p:nvPicPr>
        <p:blipFill rotWithShape="1">
          <a:blip r:embed="rId3">
            <a:duotone>
              <a:schemeClr val="accent3">
                <a:shade val="45000"/>
                <a:satMod val="135000"/>
              </a:schemeClr>
              <a:prstClr val="white"/>
            </a:duotone>
          </a:blip>
          <a:srcRect t="11098" b="11546"/>
          <a:stretch/>
        </p:blipFill>
        <p:spPr>
          <a:xfrm>
            <a:off x="7572280" y="4172142"/>
            <a:ext cx="528696" cy="408980"/>
          </a:xfrm>
          <a:prstGeom prst="rect">
            <a:avLst/>
          </a:prstGeom>
          <a:effectLst>
            <a:reflection blurRad="6350" stA="36000" endPos="42000" dir="5400000" sy="-100000" algn="bl" rotWithShape="0"/>
          </a:effectLst>
        </p:spPr>
      </p:pic>
    </p:spTree>
    <p:extLst>
      <p:ext uri="{BB962C8B-B14F-4D97-AF65-F5344CB8AC3E}">
        <p14:creationId xmlns:p14="http://schemas.microsoft.com/office/powerpoint/2010/main" val="32557671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8.xml><?xml version="1.0" encoding="utf-8"?>
<p:sld xmlns:a="http://schemas.openxmlformats.org/drawingml/2006/main" xmlns:r="http://schemas.openxmlformats.org/officeDocument/2006/relationships" xmlns:p="http://schemas.openxmlformats.org/presentationml/2006/main">
  <p:cSld>
    <p:bg>
      <p:bgPr>
        <a:solidFill>
          <a:srgbClr val="F5F3F8"/>
        </a:solidFill>
        <a:effectLst/>
      </p:bgPr>
    </p:bg>
    <p:spTree>
      <p:nvGrpSpPr>
        <p:cNvPr id="1" name="">
          <a:extLst>
            <a:ext uri="{FF2B5EF4-FFF2-40B4-BE49-F238E27FC236}">
              <a16:creationId xmlns:a16="http://schemas.microsoft.com/office/drawing/2014/main" id="{7508366A-9ECF-A529-D1DE-7406D75B451D}"/>
            </a:ext>
          </a:extLst>
        </p:cNvPr>
        <p:cNvGrpSpPr/>
        <p:nvPr/>
      </p:nvGrpSpPr>
      <p:grpSpPr>
        <a:xfrm>
          <a:off x="0" y="0"/>
          <a:ext cx="0" cy="0"/>
          <a:chOff x="0" y="0"/>
          <a:chExt cx="0" cy="0"/>
        </a:xfrm>
      </p:grpSpPr>
      <p:sp>
        <p:nvSpPr>
          <p:cNvPr id="18" name="Footer Placeholder 4">
            <a:extLst>
              <a:ext uri="{FF2B5EF4-FFF2-40B4-BE49-F238E27FC236}">
                <a16:creationId xmlns:a16="http://schemas.microsoft.com/office/drawing/2014/main" id="{FD4D479E-FCF1-648C-0706-AFD00257EB52}"/>
              </a:ext>
            </a:extLst>
          </p:cNvPr>
          <p:cNvSpPr txBox="1"/>
          <p:nvPr/>
        </p:nvSpPr>
        <p:spPr>
          <a:xfrm>
            <a:off x="320268" y="4815239"/>
            <a:ext cx="8408670" cy="30777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Verdana"/>
              <a:ea typeface="Verdana"/>
              <a:cs typeface="Verdana"/>
            </a:endParaRPr>
          </a:p>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Verdana"/>
                <a:ea typeface="Verdana"/>
                <a:cs typeface="Verdana"/>
              </a:rPr>
              <a:t>DKA: Diabetische Ketoazidose; T1D: Typ-1-Diabetes.</a:t>
            </a:r>
          </a:p>
          <a:p>
            <a:pPr marL="0" lvl="0" indent="0" defTabSz="685783">
              <a:spcBef>
                <a:spcPct val="0"/>
              </a:spcBef>
              <a:buClr>
                <a:srgbClr val="2198DD"/>
              </a:buClr>
              <a:buNone/>
              <a:defRPr/>
            </a:pPr>
            <a:r>
              <a:rPr kumimoji="0" lang="de" sz="600" b="1" i="0" u="none" strike="noStrike" kern="1200" cap="none" spc="0" normalizeH="0" baseline="0" noProof="0">
                <a:ln>
                  <a:noFill/>
                </a:ln>
                <a:solidFill>
                  <a:srgbClr val="404040"/>
                </a:solidFill>
                <a:effectLst/>
                <a:uLnTx/>
                <a:uFillTx/>
                <a:latin typeface="Verdana"/>
                <a:ea typeface="Verdana"/>
                <a:cs typeface="Verdana"/>
              </a:rPr>
              <a:t>1.</a:t>
            </a:r>
            <a:r>
              <a:rPr kumimoji="0" lang="de" sz="600" b="0" i="0" u="none" strike="noStrike" kern="1200" cap="none" spc="0" normalizeH="0" baseline="0" noProof="0">
                <a:ln>
                  <a:noFill/>
                </a:ln>
                <a:solidFill>
                  <a:srgbClr val="404040"/>
                </a:solidFill>
                <a:effectLst/>
                <a:uLnTx/>
                <a:uFillTx/>
                <a:latin typeface="Verdana"/>
                <a:ea typeface="Verdana"/>
                <a:cs typeface="Verdana"/>
              </a:rPr>
              <a:t> </a:t>
            </a:r>
            <a:r>
              <a:rPr lang="de-DE" sz="600">
                <a:solidFill>
                  <a:srgbClr val="404040"/>
                </a:solidFill>
                <a:latin typeface="+mn-lt"/>
              </a:rPr>
              <a:t>Ospelt E </a:t>
            </a:r>
            <a:r>
              <a:rPr lang="de-DE" sz="600" i="1">
                <a:solidFill>
                  <a:srgbClr val="404040"/>
                </a:solidFill>
                <a:latin typeface="+mn-lt"/>
              </a:rPr>
              <a:t>et al. </a:t>
            </a:r>
            <a:r>
              <a:rPr lang="de-DE" sz="600" i="1" err="1">
                <a:solidFill>
                  <a:srgbClr val="404040"/>
                </a:solidFill>
                <a:latin typeface="+mn-lt"/>
              </a:rPr>
              <a:t>Clin</a:t>
            </a:r>
            <a:r>
              <a:rPr lang="de-DE" sz="600" i="1">
                <a:solidFill>
                  <a:srgbClr val="404040"/>
                </a:solidFill>
                <a:latin typeface="+mn-lt"/>
              </a:rPr>
              <a:t> Diabetes </a:t>
            </a:r>
            <a:r>
              <a:rPr lang="de-DE" sz="600">
                <a:solidFill>
                  <a:srgbClr val="404040"/>
                </a:solidFill>
                <a:latin typeface="+mn-lt"/>
              </a:rPr>
              <a:t>2024; 42: 17</a:t>
            </a:r>
            <a:r>
              <a:rPr lang="da-DK" sz="600">
                <a:solidFill>
                  <a:srgbClr val="404040"/>
                </a:solidFill>
                <a:latin typeface="+mn-lt"/>
                <a:ea typeface="Verdana"/>
                <a:cs typeface="Verdana"/>
              </a:rPr>
              <a:t>–</a:t>
            </a:r>
            <a:r>
              <a:rPr lang="de-DE" sz="600">
                <a:solidFill>
                  <a:srgbClr val="404040"/>
                </a:solidFill>
                <a:latin typeface="+mn-lt"/>
              </a:rPr>
              <a:t>26</a:t>
            </a:r>
            <a:r>
              <a:rPr kumimoji="0" lang="da-DK" sz="600" b="0" i="0" u="none" strike="noStrike" kern="1200" cap="none" spc="0" normalizeH="0" baseline="0" noProof="0">
                <a:ln>
                  <a:noFill/>
                </a:ln>
                <a:solidFill>
                  <a:srgbClr val="404040"/>
                </a:solidFill>
                <a:effectLst/>
                <a:uLnTx/>
                <a:uFillTx/>
                <a:latin typeface="+mn-lt"/>
                <a:ea typeface="Verdana"/>
                <a:cs typeface="Verdana"/>
              </a:rPr>
              <a:t>. </a:t>
            </a:r>
            <a:r>
              <a:rPr kumimoji="0" lang="da-DK" sz="600" b="1" i="0" u="none" strike="noStrike" kern="1200" cap="none" spc="0" normalizeH="0" baseline="0" noProof="0">
                <a:ln>
                  <a:noFill/>
                </a:ln>
                <a:solidFill>
                  <a:srgbClr val="404040"/>
                </a:solidFill>
                <a:effectLst/>
                <a:uLnTx/>
                <a:uFillTx/>
                <a:latin typeface="Verdana"/>
                <a:ea typeface="Verdana"/>
                <a:cs typeface="Verdana"/>
              </a:rPr>
              <a:t>2.</a:t>
            </a:r>
            <a:r>
              <a:rPr kumimoji="0" lang="da-DK" sz="600" b="0" i="0" u="none" strike="noStrike" kern="1200" cap="none" spc="0" normalizeH="0" baseline="0" noProof="0">
                <a:ln>
                  <a:noFill/>
                </a:ln>
                <a:solidFill>
                  <a:srgbClr val="404040"/>
                </a:solidFill>
                <a:effectLst/>
                <a:uLnTx/>
                <a:uFillTx/>
                <a:latin typeface="Verdana"/>
                <a:ea typeface="Verdana"/>
                <a:cs typeface="Verdana"/>
              </a:rPr>
              <a:t> </a:t>
            </a:r>
            <a:r>
              <a:rPr kumimoji="0" lang="en-US" sz="600" b="0" i="0" u="none" strike="noStrike" kern="1200" cap="none" spc="0" normalizeH="0" baseline="0" noProof="0">
                <a:ln>
                  <a:noFill/>
                </a:ln>
                <a:solidFill>
                  <a:srgbClr val="404040"/>
                </a:solidFill>
                <a:effectLst/>
                <a:uLnTx/>
                <a:uFillTx/>
                <a:latin typeface="Verdana"/>
                <a:ea typeface="Verdana"/>
                <a:cs typeface="Verdana"/>
              </a:rPr>
              <a:t>American Diabetes Association Professional Practice Committee. </a:t>
            </a:r>
            <a:r>
              <a:rPr kumimoji="0" lang="en-US" sz="600" b="0" i="1" u="none" strike="noStrike" kern="1200" cap="none" spc="0" normalizeH="0" baseline="0" noProof="0">
                <a:ln>
                  <a:noFill/>
                </a:ln>
                <a:solidFill>
                  <a:srgbClr val="404040"/>
                </a:solidFill>
                <a:effectLst/>
                <a:uLnTx/>
                <a:uFillTx/>
                <a:latin typeface="Verdana"/>
                <a:ea typeface="Verdana"/>
                <a:cs typeface="Verdana"/>
              </a:rPr>
              <a:t>Diabetes Care </a:t>
            </a:r>
            <a:r>
              <a:rPr kumimoji="0" lang="en-US" sz="600" b="0" i="0" u="none" strike="noStrike" kern="1200" cap="none" spc="0" normalizeH="0" baseline="0" noProof="0">
                <a:ln>
                  <a:noFill/>
                </a:ln>
                <a:solidFill>
                  <a:srgbClr val="404040"/>
                </a:solidFill>
                <a:effectLst/>
                <a:uLnTx/>
                <a:uFillTx/>
                <a:latin typeface="Verdana"/>
                <a:ea typeface="Verdana"/>
                <a:cs typeface="Verdana"/>
              </a:rPr>
              <a:t>2026; 49 (Suppl. 1): S13–S26.</a:t>
            </a:r>
            <a:endParaRPr kumimoji="0" lang="it-IT" sz="600" b="0" i="0" u="none" strike="noStrike" kern="1200" cap="none" spc="0" normalizeH="0" baseline="0" noProof="0">
              <a:ln>
                <a:noFill/>
              </a:ln>
              <a:solidFill>
                <a:srgbClr val="404040"/>
              </a:solidFill>
              <a:effectLst/>
              <a:uLnTx/>
              <a:uFillTx/>
              <a:latin typeface="Verdana"/>
              <a:ea typeface="Verdana"/>
              <a:cs typeface="Arial" panose="020B0604020202020204" pitchFamily="34" charset="0"/>
            </a:endParaRPr>
          </a:p>
        </p:txBody>
      </p:sp>
      <p:sp>
        <p:nvSpPr>
          <p:cNvPr id="5" name="Textplatzhalter 9">
            <a:extLst>
              <a:ext uri="{FF2B5EF4-FFF2-40B4-BE49-F238E27FC236}">
                <a16:creationId xmlns:a16="http://schemas.microsoft.com/office/drawing/2014/main" id="{ECB90504-A54C-81BE-B8FE-F9DDC82A4592}"/>
              </a:ext>
            </a:extLst>
          </p:cNvPr>
          <p:cNvSpPr txBox="1">
            <a:spLocks/>
          </p:cNvSpPr>
          <p:nvPr/>
        </p:nvSpPr>
        <p:spPr>
          <a:xfrm>
            <a:off x="320268"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defRPr/>
            </a:pPr>
            <a:r>
              <a:rPr lang="de-DE" sz="2000" b="1">
                <a:solidFill>
                  <a:srgbClr val="7030A0"/>
                </a:solidFill>
              </a:rPr>
              <a:t>Chancen für einen nachhaltigen Fortschritt bei der Früherkennung von T1D</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17" name="Segnaposto testo 16">
            <a:extLst>
              <a:ext uri="{FF2B5EF4-FFF2-40B4-BE49-F238E27FC236}">
                <a16:creationId xmlns:a16="http://schemas.microsoft.com/office/drawing/2014/main" id="{21371B69-431D-8EC5-A4F7-1F70482D28A5}"/>
              </a:ext>
            </a:extLst>
          </p:cNvPr>
          <p:cNvSpPr txBox="1">
            <a:spLocks/>
          </p:cNvSpPr>
          <p:nvPr/>
        </p:nvSpPr>
        <p:spPr>
          <a:xfrm>
            <a:off x="365760" y="938223"/>
            <a:ext cx="8408670" cy="179308"/>
          </a:xfrm>
          <a:prstGeom prst="rect">
            <a:avLst/>
          </a:prstGeom>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350" b="0" i="1" kern="1200">
                <a:solidFill>
                  <a:schemeClr val="accent5"/>
                </a:solidFill>
                <a:latin typeface="Tinos" panose="02020603050405020304" pitchFamily="18" charset="0"/>
                <a:ea typeface="Tinos" panose="02020603050405020304" pitchFamily="18" charset="0"/>
                <a:cs typeface="Tinos" panose="02020603050405020304" pitchFamily="18" charset="0"/>
              </a:defRPr>
            </a:lvl1pPr>
            <a:lvl2pPr marL="0" indent="0" algn="l" defTabSz="685800" rtl="0" eaLnBrk="1" latinLnBrk="0" hangingPunct="1">
              <a:lnSpc>
                <a:spcPct val="90000"/>
              </a:lnSpc>
              <a:spcBef>
                <a:spcPts val="900"/>
              </a:spcBef>
              <a:buFont typeface="Arial" panose="020B0604020202020204" pitchFamily="34" charset="0"/>
              <a:buNone/>
              <a:defRPr sz="1050" kern="1200">
                <a:solidFill>
                  <a:schemeClr val="tx2"/>
                </a:solidFill>
                <a:latin typeface="Poppins" panose="00000500000000000000" pitchFamily="2" charset="0"/>
                <a:ea typeface="+mn-ea"/>
                <a:cs typeface="Poppins" panose="00000500000000000000" pitchFamily="2" charset="0"/>
              </a:defRPr>
            </a:lvl2pPr>
            <a:lvl3pPr marL="270272" indent="-133350" algn="l" defTabSz="685800" rtl="0" eaLnBrk="1" latinLnBrk="0" hangingPunct="1">
              <a:lnSpc>
                <a:spcPct val="90000"/>
              </a:lnSpc>
              <a:spcBef>
                <a:spcPts val="450"/>
              </a:spcBef>
              <a:buFont typeface="Arial" panose="020B0604020202020204" pitchFamily="34" charset="0"/>
              <a:buChar char="–"/>
              <a:defRPr sz="900" kern="1200">
                <a:solidFill>
                  <a:schemeClr val="tx2"/>
                </a:solidFill>
                <a:latin typeface="Poppins" panose="00000500000000000000" pitchFamily="2" charset="0"/>
                <a:ea typeface="+mn-ea"/>
                <a:cs typeface="Poppins" panose="00000500000000000000" pitchFamily="2" charset="0"/>
              </a:defRPr>
            </a:lvl3pPr>
            <a:lvl4pPr marL="407194" indent="-105966" algn="l" defTabSz="685800" rtl="0" eaLnBrk="1" latinLnBrk="0" hangingPunct="1">
              <a:lnSpc>
                <a:spcPct val="90000"/>
              </a:lnSpc>
              <a:spcBef>
                <a:spcPts val="450"/>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4pPr>
            <a:lvl5pPr marL="1543050" indent="-171450" algn="l" defTabSz="685800" rtl="0" eaLnBrk="1" latinLnBrk="0" hangingPunct="1">
              <a:lnSpc>
                <a:spcPct val="90000"/>
              </a:lnSpc>
              <a:spcBef>
                <a:spcPts val="375"/>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r>
              <a:rPr lang="de-DE">
                <a:solidFill>
                  <a:srgbClr val="119693"/>
                </a:solidFill>
              </a:rPr>
              <a:t>Es gibt Möglichkeiten, diese Hindernisse zu überwinden und Programme zur Früherkennung von T1D voranzutreiben</a:t>
            </a:r>
            <a:r>
              <a:rPr kumimoji="0" lang="en-US" sz="1350" b="0" i="1" u="none" strike="noStrike" kern="1200" cap="none" spc="0" normalizeH="0" baseline="0" noProof="0">
                <a:ln>
                  <a:noFill/>
                </a:ln>
                <a:solidFill>
                  <a:srgbClr val="119693"/>
                </a:solidFill>
                <a:effectLst/>
                <a:uLnTx/>
                <a:uFillTx/>
                <a:latin typeface="Tinos" panose="02020603050405020304" pitchFamily="18" charset="0"/>
              </a:rPr>
              <a:t>:</a:t>
            </a:r>
            <a:r>
              <a:rPr kumimoji="0" lang="en-US" sz="1350" b="0" i="1" u="none" strike="noStrike" kern="1200" cap="none" spc="0" normalizeH="0" baseline="30000" noProof="0">
                <a:ln>
                  <a:noFill/>
                </a:ln>
                <a:solidFill>
                  <a:srgbClr val="119693"/>
                </a:solidFill>
                <a:effectLst/>
                <a:uLnTx/>
                <a:uFillTx/>
                <a:latin typeface="Tinos" panose="02020603050405020304" pitchFamily="18" charset="0"/>
              </a:rPr>
              <a:t>1-4</a:t>
            </a:r>
          </a:p>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endParaRPr kumimoji="0" lang="en-US" sz="1350" b="0" i="1" u="none" strike="noStrike" kern="1200" cap="none" spc="0" normalizeH="0" baseline="0" noProof="0">
              <a:ln>
                <a:noFill/>
              </a:ln>
              <a:solidFill>
                <a:srgbClr val="119693"/>
              </a:solidFill>
              <a:effectLst/>
              <a:uLnTx/>
              <a:uFillTx/>
              <a:latin typeface="Tinos" panose="02020603050405020304" pitchFamily="18" charset="0"/>
            </a:endParaRPr>
          </a:p>
        </p:txBody>
      </p:sp>
      <p:sp>
        <p:nvSpPr>
          <p:cNvPr id="28" name="TextBox 11">
            <a:extLst>
              <a:ext uri="{FF2B5EF4-FFF2-40B4-BE49-F238E27FC236}">
                <a16:creationId xmlns:a16="http://schemas.microsoft.com/office/drawing/2014/main" id="{EBBD19B3-0251-518F-0CB9-388F106B06BA}"/>
              </a:ext>
            </a:extLst>
          </p:cNvPr>
          <p:cNvSpPr txBox="1"/>
          <p:nvPr/>
        </p:nvSpPr>
        <p:spPr>
          <a:xfrm>
            <a:off x="1166590" y="1815427"/>
            <a:ext cx="2616462" cy="1518323"/>
          </a:xfrm>
          <a:prstGeom prst="roundRect">
            <a:avLst>
              <a:gd name="adj" fmla="val 10944"/>
            </a:avLst>
          </a:prstGeom>
          <a:solidFill>
            <a:srgbClr val="FFFFFF"/>
          </a:solidFill>
          <a:ln w="19050">
            <a:solidFill>
              <a:srgbClr val="030F3B"/>
            </a:solidFill>
          </a:ln>
        </p:spPr>
        <p:txBody>
          <a:bodyPr wrap="square" tIns="54000" anchor="ctr" anchorCtr="0">
            <a:noAutofit/>
          </a:bodyPr>
          <a:lstStyle>
            <a:defPPr>
              <a:defRPr lang="en-US"/>
            </a:defPPr>
            <a:lvl1pPr algn="ctr">
              <a:lnSpc>
                <a:spcPct val="90000"/>
              </a:lnSpc>
              <a:defRPr sz="1600" b="1">
                <a:solidFill>
                  <a:schemeClr val="tx2"/>
                </a:solidFill>
              </a:defRPr>
            </a:lvl1pPr>
          </a:lstStyle>
          <a:p>
            <a:pPr lvl="0" defTabSz="685800"/>
            <a:r>
              <a:rPr lang="de-DE" sz="1100" b="0" kern="0">
                <a:solidFill>
                  <a:srgbClr val="030F3B"/>
                </a:solidFill>
              </a:rPr>
              <a:t>Die Schaffung </a:t>
            </a:r>
            <a:r>
              <a:rPr lang="de-DE" sz="1100" kern="0">
                <a:solidFill>
                  <a:srgbClr val="030F3B"/>
                </a:solidFill>
              </a:rPr>
              <a:t>kombinierter</a:t>
            </a:r>
            <a:r>
              <a:rPr lang="de-DE" sz="1100" b="0" kern="0">
                <a:solidFill>
                  <a:srgbClr val="030F3B"/>
                </a:solidFill>
              </a:rPr>
              <a:t>, </a:t>
            </a:r>
            <a:r>
              <a:rPr lang="de-DE" sz="1100" kern="0">
                <a:solidFill>
                  <a:srgbClr val="030F3B"/>
                </a:solidFill>
              </a:rPr>
              <a:t>optimierter Workflows </a:t>
            </a:r>
            <a:r>
              <a:rPr lang="de-DE" sz="1100" b="0" kern="0">
                <a:solidFill>
                  <a:srgbClr val="030F3B"/>
                </a:solidFill>
              </a:rPr>
              <a:t>kann </a:t>
            </a:r>
            <a:r>
              <a:rPr lang="de-DE" sz="1100" kern="0">
                <a:solidFill>
                  <a:srgbClr val="030F3B"/>
                </a:solidFill>
              </a:rPr>
              <a:t>Überweisungen zur Früherkennung </a:t>
            </a:r>
            <a:r>
              <a:rPr lang="de-DE" sz="1100" b="0" kern="0">
                <a:solidFill>
                  <a:srgbClr val="030F3B"/>
                </a:solidFill>
              </a:rPr>
              <a:t>erhöhen und möglicherweise eine </a:t>
            </a:r>
            <a:r>
              <a:rPr lang="de-DE" sz="1100" kern="0">
                <a:solidFill>
                  <a:srgbClr val="030F3B"/>
                </a:solidFill>
              </a:rPr>
              <a:t>Hospitalisierung wegen DKA </a:t>
            </a:r>
            <a:r>
              <a:rPr lang="de-DE" sz="1100" b="0" kern="0">
                <a:solidFill>
                  <a:srgbClr val="030F3B"/>
                </a:solidFill>
              </a:rPr>
              <a:t>zum Zeitpunkt der Diagnose </a:t>
            </a:r>
            <a:r>
              <a:rPr lang="de-DE" sz="1100" kern="0">
                <a:solidFill>
                  <a:srgbClr val="030F3B"/>
                </a:solidFill>
              </a:rPr>
              <a:t>verhindern</a:t>
            </a:r>
            <a:r>
              <a:rPr kumimoji="0" lang="en-US" sz="1100" b="0" i="0" u="none" strike="noStrike" kern="0" cap="none" spc="0" normalizeH="0" baseline="30000" noProof="0">
                <a:ln>
                  <a:noFill/>
                </a:ln>
                <a:solidFill>
                  <a:srgbClr val="030F3B"/>
                </a:solidFill>
                <a:effectLst/>
                <a:uLnTx/>
                <a:uFillTx/>
              </a:rPr>
              <a:t>1</a:t>
            </a:r>
          </a:p>
        </p:txBody>
      </p:sp>
      <p:grpSp>
        <p:nvGrpSpPr>
          <p:cNvPr id="29" name="Gruppo 35">
            <a:extLst>
              <a:ext uri="{FF2B5EF4-FFF2-40B4-BE49-F238E27FC236}">
                <a16:creationId xmlns:a16="http://schemas.microsoft.com/office/drawing/2014/main" id="{DF310C6C-91F3-D307-8BD5-6F1BEA7AA3F3}"/>
              </a:ext>
            </a:extLst>
          </p:cNvPr>
          <p:cNvGrpSpPr/>
          <p:nvPr/>
        </p:nvGrpSpPr>
        <p:grpSpPr>
          <a:xfrm>
            <a:off x="1912832" y="3456787"/>
            <a:ext cx="1195948" cy="825663"/>
            <a:chOff x="1447396" y="4268476"/>
            <a:chExt cx="1345431" cy="928864"/>
          </a:xfrm>
        </p:grpSpPr>
        <p:pic>
          <p:nvPicPr>
            <p:cNvPr id="30" name="Picture 6">
              <a:extLst>
                <a:ext uri="{FF2B5EF4-FFF2-40B4-BE49-F238E27FC236}">
                  <a16:creationId xmlns:a16="http://schemas.microsoft.com/office/drawing/2014/main" id="{EB7AC3EB-26E0-B792-FDD1-EE43809830DB}"/>
                </a:ext>
              </a:extLst>
            </p:cNvPr>
            <p:cNvPicPr>
              <a:picLocks noChangeAspect="1"/>
            </p:cNvPicPr>
            <p:nvPr/>
          </p:nvPicPr>
          <p:blipFill rotWithShape="1">
            <a:blip r:embed="rId3">
              <a:duotone>
                <a:schemeClr val="accent3">
                  <a:shade val="45000"/>
                  <a:satMod val="135000"/>
                </a:schemeClr>
                <a:prstClr val="white"/>
              </a:duotone>
            </a:blip>
            <a:srcRect t="11098" b="11546"/>
            <a:stretch/>
          </p:blipFill>
          <p:spPr>
            <a:xfrm>
              <a:off x="1447396" y="4268476"/>
              <a:ext cx="704928" cy="545307"/>
            </a:xfrm>
            <a:prstGeom prst="rect">
              <a:avLst/>
            </a:prstGeom>
            <a:effectLst>
              <a:reflection blurRad="6350" stA="36000" endPos="42000" dir="5400000" sy="-100000" algn="bl" rotWithShape="0"/>
            </a:effectLst>
          </p:spPr>
        </p:pic>
        <p:sp>
          <p:nvSpPr>
            <p:cNvPr id="31" name="Oval 18">
              <a:extLst>
                <a:ext uri="{FF2B5EF4-FFF2-40B4-BE49-F238E27FC236}">
                  <a16:creationId xmlns:a16="http://schemas.microsoft.com/office/drawing/2014/main" id="{BBE27C53-EEA4-84FA-2DD6-3BB59CCDB1DF}"/>
                </a:ext>
              </a:extLst>
            </p:cNvPr>
            <p:cNvSpPr/>
            <p:nvPr/>
          </p:nvSpPr>
          <p:spPr>
            <a:xfrm>
              <a:off x="1966765" y="4371278"/>
              <a:ext cx="826062" cy="826062"/>
            </a:xfrm>
            <a:prstGeom prst="ellipse">
              <a:avLst/>
            </a:prstGeom>
            <a:solidFill>
              <a:srgbClr val="FFFFFF"/>
            </a:solidFill>
            <a:ln w="28575" cap="flat" cmpd="sng" algn="ctr">
              <a:solidFill>
                <a:srgbClr val="030F3B"/>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grpSp>
      <p:sp>
        <p:nvSpPr>
          <p:cNvPr id="34" name="TextBox 23">
            <a:extLst>
              <a:ext uri="{FF2B5EF4-FFF2-40B4-BE49-F238E27FC236}">
                <a16:creationId xmlns:a16="http://schemas.microsoft.com/office/drawing/2014/main" id="{F0C627A9-06A4-4B25-13CE-0382B9BD6BE6}"/>
              </a:ext>
            </a:extLst>
          </p:cNvPr>
          <p:cNvSpPr txBox="1"/>
          <p:nvPr/>
        </p:nvSpPr>
        <p:spPr>
          <a:xfrm>
            <a:off x="1801560" y="1579909"/>
            <a:ext cx="1346522" cy="193899"/>
          </a:xfrm>
          <a:prstGeom prst="rect">
            <a:avLst/>
          </a:prstGeom>
          <a:noFill/>
        </p:spPr>
        <p:txBody>
          <a:bodyPr wrap="none" lIns="0" tIns="0" rIns="0" bIns="0" rtlCol="0" anchor="b">
            <a:spAutoFit/>
          </a:bodyPr>
          <a:lstStyle/>
          <a:p>
            <a:pPr algn="ctr" defTabSz="685800">
              <a:lnSpc>
                <a:spcPct val="90000"/>
              </a:lnSpc>
              <a:spcBef>
                <a:spcPts val="750"/>
              </a:spcBef>
            </a:pPr>
            <a:r>
              <a:rPr lang="en-US" sz="1400" b="1">
                <a:solidFill>
                  <a:srgbClr val="119693"/>
                </a:solidFill>
                <a:cs typeface="Poppins" pitchFamily="2" charset="77"/>
              </a:rPr>
              <a:t>WORKFLOWS</a:t>
            </a:r>
          </a:p>
        </p:txBody>
      </p:sp>
      <p:sp>
        <p:nvSpPr>
          <p:cNvPr id="35" name="TextBox 11">
            <a:extLst>
              <a:ext uri="{FF2B5EF4-FFF2-40B4-BE49-F238E27FC236}">
                <a16:creationId xmlns:a16="http://schemas.microsoft.com/office/drawing/2014/main" id="{AA7F68E7-E52C-272C-BB05-4C2AC62E62BE}"/>
              </a:ext>
            </a:extLst>
          </p:cNvPr>
          <p:cNvSpPr txBox="1"/>
          <p:nvPr/>
        </p:nvSpPr>
        <p:spPr>
          <a:xfrm>
            <a:off x="5360948" y="1815427"/>
            <a:ext cx="2616462" cy="1518323"/>
          </a:xfrm>
          <a:prstGeom prst="roundRect">
            <a:avLst>
              <a:gd name="adj" fmla="val 10944"/>
            </a:avLst>
          </a:prstGeom>
          <a:solidFill>
            <a:srgbClr val="FFFFFF"/>
          </a:solidFill>
          <a:ln w="19050">
            <a:solidFill>
              <a:srgbClr val="030F3B"/>
            </a:solidFill>
          </a:ln>
        </p:spPr>
        <p:txBody>
          <a:bodyPr wrap="square" tIns="54000" anchor="ctr" anchorCtr="0">
            <a:noAutofit/>
          </a:bodyPr>
          <a:lstStyle>
            <a:defPPr>
              <a:defRPr lang="en-US"/>
            </a:defPPr>
            <a:lvl1pPr algn="ctr">
              <a:lnSpc>
                <a:spcPct val="90000"/>
              </a:lnSpc>
              <a:defRPr sz="1600" b="1">
                <a:solidFill>
                  <a:schemeClr val="tx2"/>
                </a:solidFill>
              </a:defRPr>
            </a:lvl1pPr>
          </a:lstStyle>
          <a:p>
            <a:pPr lvl="0" defTabSz="685800"/>
            <a:r>
              <a:rPr lang="de-DE" sz="1100" b="0" kern="0">
                <a:solidFill>
                  <a:srgbClr val="030F3B"/>
                </a:solidFill>
              </a:rPr>
              <a:t>Nachhaltige Investitionen in Gesundheitssysteme, die Aus-bildung von Leistungserbringern und Aufklärungskampagnen in der Bevölkerung sind </a:t>
            </a:r>
            <a:r>
              <a:rPr lang="de-DE" sz="1100" kern="0" err="1">
                <a:solidFill>
                  <a:srgbClr val="030F3B"/>
                </a:solidFill>
              </a:rPr>
              <a:t>unerläss-lich</a:t>
            </a:r>
            <a:r>
              <a:rPr lang="de-DE" sz="1100" kern="0">
                <a:solidFill>
                  <a:srgbClr val="030F3B"/>
                </a:solidFill>
              </a:rPr>
              <a:t>, um gerechte und </a:t>
            </a:r>
            <a:r>
              <a:rPr lang="de-DE" sz="1100" kern="0" err="1">
                <a:solidFill>
                  <a:srgbClr val="030F3B"/>
                </a:solidFill>
              </a:rPr>
              <a:t>ver</a:t>
            </a:r>
            <a:r>
              <a:rPr lang="de-DE" sz="1100" kern="0">
                <a:solidFill>
                  <a:srgbClr val="030F3B"/>
                </a:solidFill>
              </a:rPr>
              <a:t>-besserte klinische Ergebnisse bei T1D zu erzielen</a:t>
            </a:r>
            <a:r>
              <a:rPr kumimoji="0" lang="en-US" sz="1100" b="0" i="0" u="none" strike="noStrike" kern="0" cap="none" spc="0" normalizeH="0" baseline="30000" noProof="0">
                <a:ln>
                  <a:noFill/>
                </a:ln>
                <a:solidFill>
                  <a:srgbClr val="030F3B"/>
                </a:solidFill>
                <a:effectLst/>
                <a:uLnTx/>
                <a:uFillTx/>
              </a:rPr>
              <a:t>2</a:t>
            </a:r>
          </a:p>
        </p:txBody>
      </p:sp>
      <p:grpSp>
        <p:nvGrpSpPr>
          <p:cNvPr id="42" name="Gruppo 36">
            <a:extLst>
              <a:ext uri="{FF2B5EF4-FFF2-40B4-BE49-F238E27FC236}">
                <a16:creationId xmlns:a16="http://schemas.microsoft.com/office/drawing/2014/main" id="{AE27F7A8-7600-78A3-06F0-30B7DCF45461}"/>
              </a:ext>
            </a:extLst>
          </p:cNvPr>
          <p:cNvGrpSpPr/>
          <p:nvPr/>
        </p:nvGrpSpPr>
        <p:grpSpPr>
          <a:xfrm>
            <a:off x="6073988" y="3456787"/>
            <a:ext cx="1195948" cy="825663"/>
            <a:chOff x="1447396" y="4268476"/>
            <a:chExt cx="1345431" cy="928864"/>
          </a:xfrm>
        </p:grpSpPr>
        <p:pic>
          <p:nvPicPr>
            <p:cNvPr id="43" name="Picture 6">
              <a:extLst>
                <a:ext uri="{FF2B5EF4-FFF2-40B4-BE49-F238E27FC236}">
                  <a16:creationId xmlns:a16="http://schemas.microsoft.com/office/drawing/2014/main" id="{A0B799DF-0104-052F-7B17-8D7CDD249EA6}"/>
                </a:ext>
              </a:extLst>
            </p:cNvPr>
            <p:cNvPicPr>
              <a:picLocks noChangeAspect="1"/>
            </p:cNvPicPr>
            <p:nvPr/>
          </p:nvPicPr>
          <p:blipFill rotWithShape="1">
            <a:blip r:embed="rId3">
              <a:duotone>
                <a:schemeClr val="accent3">
                  <a:shade val="45000"/>
                  <a:satMod val="135000"/>
                </a:schemeClr>
                <a:prstClr val="white"/>
              </a:duotone>
            </a:blip>
            <a:srcRect t="11098" b="11546"/>
            <a:stretch/>
          </p:blipFill>
          <p:spPr>
            <a:xfrm>
              <a:off x="1447396" y="4268476"/>
              <a:ext cx="704928" cy="545307"/>
            </a:xfrm>
            <a:prstGeom prst="rect">
              <a:avLst/>
            </a:prstGeom>
            <a:effectLst>
              <a:reflection blurRad="6350" stA="36000" endPos="42000" dir="5400000" sy="-100000" algn="bl" rotWithShape="0"/>
            </a:effectLst>
          </p:spPr>
        </p:pic>
        <p:sp>
          <p:nvSpPr>
            <p:cNvPr id="44" name="Oval 18">
              <a:extLst>
                <a:ext uri="{FF2B5EF4-FFF2-40B4-BE49-F238E27FC236}">
                  <a16:creationId xmlns:a16="http://schemas.microsoft.com/office/drawing/2014/main" id="{D9BB5491-548E-A506-2B1E-0FAFEC02A2C0}"/>
                </a:ext>
              </a:extLst>
            </p:cNvPr>
            <p:cNvSpPr/>
            <p:nvPr/>
          </p:nvSpPr>
          <p:spPr>
            <a:xfrm>
              <a:off x="1966765" y="4371278"/>
              <a:ext cx="826062" cy="826062"/>
            </a:xfrm>
            <a:prstGeom prst="ellipse">
              <a:avLst/>
            </a:prstGeom>
            <a:solidFill>
              <a:srgbClr val="FFFFFF"/>
            </a:solidFill>
            <a:ln w="28575" cap="flat" cmpd="sng" algn="ctr">
              <a:solidFill>
                <a:srgbClr val="030F3B"/>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mn-ea"/>
                <a:cs typeface="+mn-cs"/>
              </a:endParaRPr>
            </a:p>
          </p:txBody>
        </p:sp>
      </p:grpSp>
      <p:pic>
        <p:nvPicPr>
          <p:cNvPr id="48" name="Elemento grafico 50">
            <a:extLst>
              <a:ext uri="{FF2B5EF4-FFF2-40B4-BE49-F238E27FC236}">
                <a16:creationId xmlns:a16="http://schemas.microsoft.com/office/drawing/2014/main" id="{E04D5C3C-34A3-4641-50B2-6885C1529E9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62448" y="3686458"/>
            <a:ext cx="465446" cy="474662"/>
          </a:xfrm>
          <a:prstGeom prst="rect">
            <a:avLst/>
          </a:prstGeom>
        </p:spPr>
      </p:pic>
      <p:pic>
        <p:nvPicPr>
          <p:cNvPr id="49" name="Elemento grafico 52">
            <a:extLst>
              <a:ext uri="{FF2B5EF4-FFF2-40B4-BE49-F238E27FC236}">
                <a16:creationId xmlns:a16="http://schemas.microsoft.com/office/drawing/2014/main" id="{ADB75A65-ED72-54B6-E1F7-74491994D8E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671962" y="3706749"/>
            <a:ext cx="429281" cy="433872"/>
          </a:xfrm>
          <a:prstGeom prst="rect">
            <a:avLst/>
          </a:prstGeom>
        </p:spPr>
      </p:pic>
      <p:sp>
        <p:nvSpPr>
          <p:cNvPr id="51" name="TextBox 23">
            <a:extLst>
              <a:ext uri="{FF2B5EF4-FFF2-40B4-BE49-F238E27FC236}">
                <a16:creationId xmlns:a16="http://schemas.microsoft.com/office/drawing/2014/main" id="{C827F90F-619A-1D41-9F47-4B6DD2327993}"/>
              </a:ext>
            </a:extLst>
          </p:cNvPr>
          <p:cNvSpPr txBox="1"/>
          <p:nvPr/>
        </p:nvSpPr>
        <p:spPr>
          <a:xfrm>
            <a:off x="5977482" y="1579909"/>
            <a:ext cx="1383392" cy="193899"/>
          </a:xfrm>
          <a:prstGeom prst="rect">
            <a:avLst/>
          </a:prstGeom>
          <a:noFill/>
        </p:spPr>
        <p:txBody>
          <a:bodyPr wrap="none" lIns="0" tIns="0" rIns="0" bIns="0" rtlCol="0" anchor="b">
            <a:spAutoFit/>
          </a:bodyPr>
          <a:lstStyle/>
          <a:p>
            <a:pPr algn="ctr" defTabSz="685800">
              <a:lnSpc>
                <a:spcPct val="90000"/>
              </a:lnSpc>
              <a:spcBef>
                <a:spcPts val="750"/>
              </a:spcBef>
            </a:pPr>
            <a:r>
              <a:rPr lang="en-US" sz="1400" b="1">
                <a:solidFill>
                  <a:srgbClr val="119693"/>
                </a:solidFill>
                <a:cs typeface="Poppins" pitchFamily="2" charset="77"/>
              </a:rPr>
              <a:t>INVESTITION</a:t>
            </a:r>
          </a:p>
        </p:txBody>
      </p:sp>
    </p:spTree>
    <p:extLst>
      <p:ext uri="{BB962C8B-B14F-4D97-AF65-F5344CB8AC3E}">
        <p14:creationId xmlns:p14="http://schemas.microsoft.com/office/powerpoint/2010/main" val="22996163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C578105-781E-8E79-BF19-4D84E594CDC5}"/>
            </a:ext>
          </a:extLst>
        </p:cNvPr>
        <p:cNvGrpSpPr/>
        <p:nvPr/>
      </p:nvGrpSpPr>
      <p:grpSpPr>
        <a:xfrm>
          <a:off x="0" y="0"/>
          <a:ext cx="0" cy="0"/>
          <a:chOff x="0" y="0"/>
          <a:chExt cx="0" cy="0"/>
        </a:xfrm>
      </p:grpSpPr>
      <p:sp>
        <p:nvSpPr>
          <p:cNvPr id="9" name="Textplatzhalter 9">
            <a:extLst>
              <a:ext uri="{FF2B5EF4-FFF2-40B4-BE49-F238E27FC236}">
                <a16:creationId xmlns:a16="http://schemas.microsoft.com/office/drawing/2014/main" id="{4C48CDC7-FBEF-B158-1667-32C7CB75027E}"/>
              </a:ext>
            </a:extLst>
          </p:cNvPr>
          <p:cNvSpPr txBox="1">
            <a:spLocks/>
          </p:cNvSpPr>
          <p:nvPr/>
        </p:nvSpPr>
        <p:spPr>
          <a:xfrm>
            <a:off x="330546" y="116922"/>
            <a:ext cx="830018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Zusammenfassung Empfehlungen und Leitlinien</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7" name="TextBox 3037">
            <a:extLst>
              <a:ext uri="{FF2B5EF4-FFF2-40B4-BE49-F238E27FC236}">
                <a16:creationId xmlns:a16="http://schemas.microsoft.com/office/drawing/2014/main" id="{2F8CEDF3-4601-B168-A612-834411184AF5}"/>
              </a:ext>
            </a:extLst>
          </p:cNvPr>
          <p:cNvSpPr txBox="1"/>
          <p:nvPr/>
        </p:nvSpPr>
        <p:spPr>
          <a:xfrm>
            <a:off x="276756" y="4491484"/>
            <a:ext cx="8492594" cy="646331"/>
          </a:xfrm>
          <a:prstGeom prst="rect">
            <a:avLst/>
          </a:prstGeom>
          <a:noFill/>
        </p:spPr>
        <p:txBody>
          <a:bodyPr wrap="square" rtlCol="0" anchor="b">
            <a:spAutoFit/>
          </a:bodyPr>
          <a:lstStyle/>
          <a:p>
            <a:pPr defTabSz="685766">
              <a:buClr>
                <a:srgbClr val="2F4B95"/>
              </a:buClr>
              <a:defRPr/>
            </a:pPr>
            <a:r>
              <a:rPr lang="de-DE" sz="600" b="1">
                <a:solidFill>
                  <a:srgbClr val="404040"/>
                </a:solidFill>
              </a:rPr>
              <a:t>1.</a:t>
            </a:r>
            <a:r>
              <a:rPr lang="de-DE" sz="600">
                <a:solidFill>
                  <a:srgbClr val="404040"/>
                </a:solidFill>
              </a:rPr>
              <a:t> Phillip M </a:t>
            </a:r>
            <a:r>
              <a:rPr lang="de-DE" sz="600" i="1">
                <a:solidFill>
                  <a:srgbClr val="404040"/>
                </a:solidFill>
              </a:rPr>
              <a:t>et al. Diabetes Care </a:t>
            </a:r>
            <a:r>
              <a:rPr lang="de-DE" sz="600">
                <a:solidFill>
                  <a:srgbClr val="404040"/>
                </a:solidFill>
              </a:rPr>
              <a:t>2024; 47: 1276–98. </a:t>
            </a:r>
            <a:r>
              <a:rPr kumimoji="0" lang="da-DK" sz="600" b="1" i="0" u="none" strike="noStrike" kern="1200" cap="none" spc="0" normalizeH="0" baseline="0" noProof="0">
                <a:ln>
                  <a:noFill/>
                </a:ln>
                <a:solidFill>
                  <a:srgbClr val="404040"/>
                </a:solidFill>
                <a:effectLst/>
                <a:uLnTx/>
                <a:uFillTx/>
                <a:ea typeface="+mn-ea"/>
                <a:cs typeface="+mn-cs"/>
              </a:rPr>
              <a:t>2.</a:t>
            </a:r>
            <a:r>
              <a:rPr kumimoji="0" lang="da-DK" sz="600" b="0" i="0" u="none" strike="noStrike" kern="1200" cap="none" spc="0" normalizeH="0" baseline="0" noProof="0">
                <a:ln>
                  <a:noFill/>
                </a:ln>
                <a:solidFill>
                  <a:srgbClr val="404040"/>
                </a:solidFill>
                <a:effectLst/>
                <a:uLnTx/>
                <a:uFillTx/>
                <a:ea typeface="+mn-ea"/>
                <a:cs typeface="+mn-cs"/>
              </a:rPr>
              <a:t> </a:t>
            </a:r>
            <a:r>
              <a:rPr lang="de-DE" sz="600">
                <a:solidFill>
                  <a:srgbClr val="404040"/>
                </a:solidFill>
              </a:rPr>
              <a:t>Hendriks AEJ </a:t>
            </a:r>
            <a:r>
              <a:rPr lang="da-DK" sz="600" i="1">
                <a:solidFill>
                  <a:srgbClr val="404040"/>
                </a:solidFill>
                <a:ea typeface="Arial"/>
                <a:cs typeface="Arial"/>
              </a:rPr>
              <a:t>et al. Diabetes Metab Res Rev </a:t>
            </a:r>
            <a:r>
              <a:rPr lang="da-DK" sz="600">
                <a:solidFill>
                  <a:srgbClr val="404040"/>
                </a:solidFill>
                <a:ea typeface="Arial"/>
                <a:cs typeface="Arial"/>
              </a:rPr>
              <a:t>2024; e3777</a:t>
            </a:r>
            <a:r>
              <a:rPr lang="de-DE" sz="600">
                <a:solidFill>
                  <a:srgbClr val="404040"/>
                </a:solidFill>
              </a:rPr>
              <a:t>. </a:t>
            </a:r>
            <a:r>
              <a:rPr kumimoji="0" lang="da-DK" sz="600" b="1" i="0" u="none" strike="noStrike" kern="1200" cap="none" spc="0" normalizeH="0" baseline="0" noProof="0">
                <a:ln>
                  <a:noFill/>
                </a:ln>
                <a:solidFill>
                  <a:srgbClr val="404040"/>
                </a:solidFill>
                <a:effectLst/>
                <a:uLnTx/>
                <a:uFillTx/>
                <a:ea typeface="+mn-ea"/>
                <a:cs typeface="+mn-cs"/>
              </a:rPr>
              <a:t>3.</a:t>
            </a:r>
            <a:r>
              <a:rPr kumimoji="0" lang="da-DK" sz="600" b="0" i="0" u="none" strike="noStrike" kern="1200" cap="none" spc="0" normalizeH="0" baseline="0" noProof="0">
                <a:ln>
                  <a:noFill/>
                </a:ln>
                <a:solidFill>
                  <a:srgbClr val="404040"/>
                </a:solidFill>
                <a:effectLst/>
                <a:uLnTx/>
                <a:uFillTx/>
                <a:ea typeface="+mn-ea"/>
                <a:cs typeface="+mn-cs"/>
              </a:rPr>
              <a:t> </a:t>
            </a:r>
            <a:r>
              <a:rPr lang="de-DE" sz="600">
                <a:solidFill>
                  <a:srgbClr val="404040"/>
                </a:solidFill>
              </a:rPr>
              <a:t>American Diabetes </a:t>
            </a:r>
            <a:r>
              <a:rPr lang="de-DE" sz="600" err="1">
                <a:solidFill>
                  <a:srgbClr val="404040"/>
                </a:solidFill>
              </a:rPr>
              <a:t>Association</a:t>
            </a:r>
            <a:r>
              <a:rPr lang="de-DE" sz="600">
                <a:solidFill>
                  <a:srgbClr val="404040"/>
                </a:solidFill>
              </a:rPr>
              <a:t> Professional Practice Committee</a:t>
            </a:r>
            <a:r>
              <a:rPr lang="de-DE" sz="600" i="1">
                <a:solidFill>
                  <a:srgbClr val="404040"/>
                </a:solidFill>
              </a:rPr>
              <a:t>. Diabetes Care </a:t>
            </a:r>
            <a:r>
              <a:rPr lang="de-DE" sz="600">
                <a:solidFill>
                  <a:srgbClr val="404040"/>
                </a:solidFill>
              </a:rPr>
              <a:t>2026; 49 (</a:t>
            </a:r>
            <a:r>
              <a:rPr lang="de-DE" sz="600" err="1">
                <a:solidFill>
                  <a:srgbClr val="404040"/>
                </a:solidFill>
              </a:rPr>
              <a:t>Suppl</a:t>
            </a:r>
            <a:r>
              <a:rPr lang="de-DE" sz="600">
                <a:solidFill>
                  <a:srgbClr val="404040"/>
                </a:solidFill>
              </a:rPr>
              <a:t>. 1): S27</a:t>
            </a:r>
            <a:r>
              <a:rPr lang="da-DK" sz="600">
                <a:solidFill>
                  <a:srgbClr val="404040"/>
                </a:solidFill>
                <a:ea typeface="Arial"/>
                <a:cs typeface="Arial"/>
              </a:rPr>
              <a:t>–</a:t>
            </a:r>
            <a:r>
              <a:rPr lang="de-DE" sz="600">
                <a:solidFill>
                  <a:srgbClr val="404040"/>
                </a:solidFill>
              </a:rPr>
              <a:t>S49.</a:t>
            </a:r>
            <a:r>
              <a:rPr kumimoji="0" lang="da-DK" sz="600" b="0" i="0" u="none" strike="noStrike" kern="1200" cap="none" spc="0" normalizeH="0" baseline="0" noProof="0">
                <a:ln>
                  <a:noFill/>
                </a:ln>
                <a:solidFill>
                  <a:srgbClr val="404040"/>
                </a:solidFill>
                <a:effectLst/>
                <a:uLnTx/>
                <a:uFillTx/>
                <a:ea typeface="+mn-ea"/>
                <a:cs typeface="+mn-cs"/>
              </a:rPr>
              <a:t> </a:t>
            </a:r>
            <a:r>
              <a:rPr kumimoji="0" lang="da-DK" sz="600" b="1" i="0" u="none" strike="noStrike" kern="1200" cap="none" spc="0" normalizeH="0" baseline="0" noProof="0">
                <a:ln>
                  <a:noFill/>
                </a:ln>
                <a:solidFill>
                  <a:srgbClr val="404040"/>
                </a:solidFill>
                <a:effectLst/>
                <a:uLnTx/>
                <a:uFillTx/>
                <a:ea typeface="+mn-ea"/>
                <a:cs typeface="+mn-cs"/>
              </a:rPr>
              <a:t>4.</a:t>
            </a:r>
            <a:r>
              <a:rPr kumimoji="0" lang="da-DK" sz="600" b="0" i="0" u="none" strike="noStrike" kern="1200" cap="none" spc="0" normalizeH="0" baseline="0" noProof="0">
                <a:ln>
                  <a:noFill/>
                </a:ln>
                <a:solidFill>
                  <a:srgbClr val="404040"/>
                </a:solidFill>
                <a:effectLst/>
                <a:uLnTx/>
                <a:uFillTx/>
                <a:ea typeface="+mn-ea"/>
                <a:cs typeface="+mn-cs"/>
              </a:rPr>
              <a:t> </a:t>
            </a:r>
            <a:r>
              <a:rPr lang="de-DE" sz="600">
                <a:solidFill>
                  <a:srgbClr val="404040"/>
                </a:solidFill>
              </a:rPr>
              <a:t>Wagner R </a:t>
            </a:r>
            <a:r>
              <a:rPr lang="de-DE" sz="600" i="1">
                <a:solidFill>
                  <a:srgbClr val="404040"/>
                </a:solidFill>
              </a:rPr>
              <a:t>et al. Diabetes Res </a:t>
            </a:r>
            <a:r>
              <a:rPr lang="de-DE" sz="600" i="1" err="1">
                <a:solidFill>
                  <a:srgbClr val="404040"/>
                </a:solidFill>
              </a:rPr>
              <a:t>Clin</a:t>
            </a:r>
            <a:r>
              <a:rPr lang="de-DE" sz="600" i="1">
                <a:solidFill>
                  <a:srgbClr val="404040"/>
                </a:solidFill>
              </a:rPr>
              <a:t> </a:t>
            </a:r>
            <a:r>
              <a:rPr lang="de-DE" sz="600" i="1" err="1">
                <a:solidFill>
                  <a:srgbClr val="404040"/>
                </a:solidFill>
              </a:rPr>
              <a:t>Pract</a:t>
            </a:r>
            <a:r>
              <a:rPr lang="de-DE" sz="600" i="1">
                <a:solidFill>
                  <a:srgbClr val="404040"/>
                </a:solidFill>
              </a:rPr>
              <a:t> </a:t>
            </a:r>
            <a:r>
              <a:rPr lang="de-DE" sz="600">
                <a:solidFill>
                  <a:srgbClr val="404040"/>
                </a:solidFill>
              </a:rPr>
              <a:t>2026; 231: 113047.</a:t>
            </a:r>
            <a:r>
              <a:rPr kumimoji="0" lang="da-DK" sz="600" b="0" i="0" u="none" strike="noStrike" kern="1200" cap="none" spc="0" normalizeH="0" baseline="0" noProof="0">
                <a:ln>
                  <a:noFill/>
                </a:ln>
                <a:solidFill>
                  <a:srgbClr val="404040"/>
                </a:solidFill>
                <a:effectLst/>
                <a:uLnTx/>
                <a:uFillTx/>
                <a:ea typeface="+mn-ea"/>
                <a:cs typeface="+mn-cs"/>
              </a:rPr>
              <a:t> </a:t>
            </a:r>
            <a:r>
              <a:rPr kumimoji="0" lang="de-DE" sz="600" b="1" i="0" u="none" strike="noStrike" kern="1200" cap="none" spc="0" normalizeH="0" baseline="0" noProof="0">
                <a:ln>
                  <a:noFill/>
                </a:ln>
                <a:solidFill>
                  <a:srgbClr val="404040"/>
                </a:solidFill>
                <a:effectLst/>
                <a:uLnTx/>
                <a:uFillTx/>
                <a:ea typeface="Arial"/>
                <a:cs typeface="Arial"/>
              </a:rPr>
              <a:t>5. </a:t>
            </a:r>
            <a:r>
              <a:rPr lang="da-DK" sz="600">
                <a:solidFill>
                  <a:srgbClr val="404040"/>
                </a:solidFill>
                <a:ea typeface="Verdana"/>
                <a:cs typeface="Verdana"/>
              </a:rPr>
              <a:t>Tatovic D </a:t>
            </a:r>
            <a:r>
              <a:rPr lang="da-DK" sz="600" i="1">
                <a:solidFill>
                  <a:srgbClr val="404040"/>
                </a:solidFill>
                <a:ea typeface="Verdana"/>
                <a:cs typeface="Verdana"/>
              </a:rPr>
              <a:t>et al. Diabet Med </a:t>
            </a:r>
            <a:r>
              <a:rPr lang="da-DK" sz="600">
                <a:solidFill>
                  <a:srgbClr val="404040"/>
                </a:solidFill>
                <a:ea typeface="Verdana"/>
                <a:cs typeface="Verdana"/>
              </a:rPr>
              <a:t>2022; 39: e14862</a:t>
            </a:r>
            <a:r>
              <a:rPr lang="de" sz="600">
                <a:solidFill>
                  <a:srgbClr val="404040"/>
                </a:solidFill>
                <a:ea typeface="Verdana"/>
                <a:cs typeface="Verdana"/>
              </a:rPr>
              <a:t>. </a:t>
            </a:r>
            <a:r>
              <a:rPr lang="de-DE" sz="600" b="1">
                <a:solidFill>
                  <a:srgbClr val="404040"/>
                </a:solidFill>
                <a:ea typeface="Verdana"/>
                <a:cs typeface="Verdana"/>
              </a:rPr>
              <a:t>6.</a:t>
            </a:r>
            <a:r>
              <a:rPr lang="de-DE" sz="600">
                <a:solidFill>
                  <a:srgbClr val="404040"/>
                </a:solidFill>
                <a:ea typeface="Verdana"/>
                <a:cs typeface="Verdana"/>
              </a:rPr>
              <a:t> </a:t>
            </a:r>
            <a:r>
              <a:rPr lang="de-DE" sz="600" err="1">
                <a:solidFill>
                  <a:srgbClr val="404040"/>
                </a:solidFill>
                <a:ea typeface="Verdana"/>
                <a:cs typeface="Verdana"/>
              </a:rPr>
              <a:t>Burahmah</a:t>
            </a:r>
            <a:r>
              <a:rPr lang="de-DE" sz="600">
                <a:solidFill>
                  <a:srgbClr val="404040"/>
                </a:solidFill>
                <a:ea typeface="Verdana"/>
                <a:cs typeface="Verdana"/>
              </a:rPr>
              <a:t> J </a:t>
            </a:r>
            <a:r>
              <a:rPr lang="de-DE" sz="600" i="1">
                <a:solidFill>
                  <a:srgbClr val="404040"/>
                </a:solidFill>
                <a:ea typeface="Verdana"/>
                <a:cs typeface="Verdana"/>
              </a:rPr>
              <a:t>et al. </a:t>
            </a:r>
            <a:r>
              <a:rPr lang="de-DE" sz="600" i="1" err="1">
                <a:solidFill>
                  <a:srgbClr val="404040"/>
                </a:solidFill>
                <a:ea typeface="Verdana"/>
                <a:cs typeface="Verdana"/>
              </a:rPr>
              <a:t>Eur</a:t>
            </a:r>
            <a:r>
              <a:rPr lang="de-DE" sz="600" i="1">
                <a:solidFill>
                  <a:srgbClr val="404040"/>
                </a:solidFill>
                <a:ea typeface="Verdana"/>
                <a:cs typeface="Verdana"/>
              </a:rPr>
              <a:t> J Intern Med </a:t>
            </a:r>
            <a:r>
              <a:rPr lang="de-DE" sz="600">
                <a:solidFill>
                  <a:srgbClr val="404040"/>
                </a:solidFill>
                <a:ea typeface="Verdana"/>
                <a:cs typeface="Verdana"/>
              </a:rPr>
              <a:t>2022; 104: 7–12.</a:t>
            </a:r>
            <a:r>
              <a:rPr lang="de" sz="600">
                <a:solidFill>
                  <a:srgbClr val="404040"/>
                </a:solidFill>
                <a:ea typeface="Verdana"/>
                <a:cs typeface="Verdana"/>
              </a:rPr>
              <a:t> </a:t>
            </a:r>
            <a:r>
              <a:rPr lang="de" sz="600" b="1">
                <a:solidFill>
                  <a:srgbClr val="404040"/>
                </a:solidFill>
                <a:ea typeface="Verdana"/>
                <a:cs typeface="Verdana"/>
              </a:rPr>
              <a:t>7.</a:t>
            </a:r>
            <a:r>
              <a:rPr lang="de" sz="600">
                <a:solidFill>
                  <a:srgbClr val="404040"/>
                </a:solidFill>
                <a:ea typeface="Verdana"/>
                <a:cs typeface="Verdana"/>
              </a:rPr>
              <a:t> </a:t>
            </a:r>
            <a:r>
              <a:rPr lang="da-DK" sz="600">
                <a:solidFill>
                  <a:srgbClr val="404040"/>
                </a:solidFill>
                <a:ea typeface="Verdana"/>
                <a:cs typeface="Verdana"/>
              </a:rPr>
              <a:t>Fritsche A. </a:t>
            </a:r>
            <a:r>
              <a:rPr lang="da-DK" sz="600" i="1">
                <a:solidFill>
                  <a:srgbClr val="404040"/>
                </a:solidFill>
                <a:ea typeface="Verdana"/>
                <a:cs typeface="Verdana"/>
              </a:rPr>
              <a:t>Exp Clin Endocrinol Diabetes </a:t>
            </a:r>
            <a:r>
              <a:rPr lang="da-DK" sz="600">
                <a:solidFill>
                  <a:srgbClr val="404040"/>
                </a:solidFill>
                <a:ea typeface="Verdana"/>
                <a:cs typeface="Verdana"/>
              </a:rPr>
              <a:t>2023; 131: 500–3</a:t>
            </a:r>
            <a:r>
              <a:rPr lang="de" sz="600">
                <a:solidFill>
                  <a:srgbClr val="404040"/>
                </a:solidFill>
                <a:ea typeface="Verdana"/>
                <a:cs typeface="Verdana"/>
              </a:rPr>
              <a:t>.</a:t>
            </a:r>
            <a:r>
              <a:rPr lang="fr-FR" sz="600">
                <a:solidFill>
                  <a:srgbClr val="404040"/>
                </a:solidFill>
                <a:ea typeface="Verdana"/>
                <a:cs typeface="Verdana"/>
              </a:rPr>
              <a:t> </a:t>
            </a:r>
            <a:r>
              <a:rPr kumimoji="0" lang="de-DE" sz="600" b="1" i="0" u="none" strike="noStrike" kern="1200" cap="none" spc="0" normalizeH="0" baseline="0" noProof="0">
                <a:ln>
                  <a:noFill/>
                </a:ln>
                <a:solidFill>
                  <a:srgbClr val="404040"/>
                </a:solidFill>
                <a:effectLst/>
                <a:uLnTx/>
                <a:uFillTx/>
                <a:ea typeface="Arial"/>
                <a:cs typeface="Arial"/>
              </a:rPr>
              <a:t>7. </a:t>
            </a:r>
            <a:r>
              <a:rPr kumimoji="0" lang="de-DE" sz="600" b="0" i="0" u="none" strike="noStrike" kern="1200" cap="none" spc="0" normalizeH="0" baseline="0" noProof="0">
                <a:ln>
                  <a:noFill/>
                </a:ln>
                <a:solidFill>
                  <a:srgbClr val="404040"/>
                </a:solidFill>
                <a:effectLst/>
                <a:uLnTx/>
                <a:uFillTx/>
                <a:ea typeface="Arial"/>
                <a:cs typeface="Arial"/>
              </a:rPr>
              <a:t>Besser REJ </a:t>
            </a:r>
            <a:r>
              <a:rPr kumimoji="0" lang="de-DE" sz="600" b="0" i="1" u="none" strike="noStrike" kern="1200" cap="none" spc="0" normalizeH="0" baseline="0" noProof="0">
                <a:ln>
                  <a:noFill/>
                </a:ln>
                <a:solidFill>
                  <a:srgbClr val="404040"/>
                </a:solidFill>
                <a:effectLst/>
                <a:uLnTx/>
                <a:uFillTx/>
                <a:ea typeface="Arial"/>
                <a:cs typeface="Arial"/>
              </a:rPr>
              <a:t>et al. Diabetes Care </a:t>
            </a:r>
            <a:r>
              <a:rPr kumimoji="0" lang="de-DE" sz="600" b="0" i="0" u="none" strike="noStrike" kern="1200" cap="none" spc="0" normalizeH="0" baseline="0" noProof="0">
                <a:ln>
                  <a:noFill/>
                </a:ln>
                <a:solidFill>
                  <a:srgbClr val="404040"/>
                </a:solidFill>
                <a:effectLst/>
                <a:uLnTx/>
                <a:uFillTx/>
                <a:ea typeface="Arial"/>
                <a:cs typeface="Arial"/>
              </a:rPr>
              <a:t>2013; 36: 195–201. </a:t>
            </a:r>
            <a:r>
              <a:rPr lang="de" sz="600" b="1">
                <a:solidFill>
                  <a:srgbClr val="404040"/>
                </a:solidFill>
                <a:ea typeface="Verdana"/>
                <a:cs typeface="Verdana"/>
              </a:rPr>
              <a:t>8.</a:t>
            </a:r>
            <a:r>
              <a:rPr lang="de" sz="600">
                <a:solidFill>
                  <a:srgbClr val="404040"/>
                </a:solidFill>
                <a:ea typeface="Verdana"/>
                <a:cs typeface="Verdana"/>
              </a:rPr>
              <a:t> </a:t>
            </a:r>
            <a:r>
              <a:rPr lang="da-DK" sz="600">
                <a:solidFill>
                  <a:srgbClr val="404040"/>
                </a:solidFill>
                <a:ea typeface="Verdana"/>
                <a:cs typeface="Verdana"/>
              </a:rPr>
              <a:t>ICD-10-GM-2026 Code R76.80. Erhältlich unter: </a:t>
            </a:r>
            <a:r>
              <a:rPr lang="da-DK" sz="600">
                <a:solidFill>
                  <a:srgbClr val="404040"/>
                </a:solidFill>
                <a:ea typeface="Verdana"/>
                <a:cs typeface="Verdana"/>
                <a:hlinkClick r:id="rId3">
                  <a:extLst>
                    <a:ext uri="{A12FA001-AC4F-418D-AE19-62706E023703}">
                      <ahyp:hlinkClr xmlns:ahyp="http://schemas.microsoft.com/office/drawing/2018/hyperlinkcolor" val="tx"/>
                    </a:ext>
                  </a:extLst>
                </a:hlinkClick>
              </a:rPr>
              <a:t>https://www.icd-code.de/suche/icd/code/R76.-.html?sp=Santik%C3%B6rper+diabetes</a:t>
            </a:r>
            <a:r>
              <a:rPr lang="da-DK" sz="600">
                <a:solidFill>
                  <a:srgbClr val="404040"/>
                </a:solidFill>
                <a:ea typeface="Verdana"/>
                <a:cs typeface="Verdana"/>
              </a:rPr>
              <a:t>. Zuletzt abgerufen am 12.01.2026</a:t>
            </a:r>
            <a:r>
              <a:rPr lang="de" sz="600">
                <a:solidFill>
                  <a:srgbClr val="404040"/>
                </a:solidFill>
                <a:ea typeface="Verdana"/>
                <a:cs typeface="Verdana"/>
              </a:rPr>
              <a:t>. </a:t>
            </a:r>
            <a:r>
              <a:rPr lang="de" sz="600" b="1">
                <a:solidFill>
                  <a:srgbClr val="404040"/>
                </a:solidFill>
                <a:ea typeface="Verdana"/>
                <a:cs typeface="Verdana"/>
              </a:rPr>
              <a:t>9.</a:t>
            </a:r>
            <a:r>
              <a:rPr lang="de" sz="600">
                <a:solidFill>
                  <a:srgbClr val="404040"/>
                </a:solidFill>
                <a:ea typeface="Verdana"/>
                <a:cs typeface="Verdana"/>
              </a:rPr>
              <a:t> ICD-10-GM-2026 Code R73.00. Erhältlich unter: </a:t>
            </a:r>
            <a:r>
              <a:rPr lang="de-DE" sz="600">
                <a:solidFill>
                  <a:srgbClr val="404040"/>
                </a:solidFill>
                <a:ea typeface="Verdana"/>
                <a:cs typeface="Verdana"/>
                <a:hlinkClick r:id="rId4">
                  <a:extLst>
                    <a:ext uri="{A12FA001-AC4F-418D-AE19-62706E023703}">
                      <ahyp:hlinkClr xmlns:ahyp="http://schemas.microsoft.com/office/drawing/2018/hyperlinkcolor" val="tx"/>
                    </a:ext>
                  </a:extLst>
                </a:hlinkClick>
              </a:rPr>
              <a:t>https://www.icd-code.de/icd/code/R73.00.html</a:t>
            </a:r>
            <a:r>
              <a:rPr lang="de-DE" sz="600">
                <a:solidFill>
                  <a:srgbClr val="404040"/>
                </a:solidFill>
                <a:ea typeface="Verdana"/>
                <a:cs typeface="Verdana"/>
              </a:rPr>
              <a:t>. Zuletzt abgerufen am 12.01.2026. </a:t>
            </a:r>
            <a:r>
              <a:rPr lang="de" sz="600" b="1">
                <a:solidFill>
                  <a:srgbClr val="404040"/>
                </a:solidFill>
                <a:ea typeface="Verdana"/>
                <a:cs typeface="Verdana"/>
              </a:rPr>
              <a:t>10.</a:t>
            </a:r>
            <a:r>
              <a:rPr lang="de" sz="600">
                <a:solidFill>
                  <a:srgbClr val="404040"/>
                </a:solidFill>
                <a:ea typeface="Verdana"/>
                <a:cs typeface="Verdana"/>
              </a:rPr>
              <a:t> </a:t>
            </a:r>
            <a:r>
              <a:rPr lang="da-DK" sz="600">
                <a:solidFill>
                  <a:srgbClr val="404040"/>
                </a:solidFill>
                <a:ea typeface="Verdana"/>
                <a:cs typeface="Verdana"/>
              </a:rPr>
              <a:t>Pihoker C </a:t>
            </a:r>
            <a:r>
              <a:rPr lang="da-DK" sz="600" i="1">
                <a:solidFill>
                  <a:srgbClr val="404040"/>
                </a:solidFill>
                <a:ea typeface="Verdana"/>
                <a:cs typeface="Verdana"/>
              </a:rPr>
              <a:t>et al. JAMA Netw Open </a:t>
            </a:r>
            <a:r>
              <a:rPr lang="da-DK" sz="600">
                <a:solidFill>
                  <a:srgbClr val="404040"/>
                </a:solidFill>
                <a:ea typeface="Verdana"/>
                <a:cs typeface="Verdana"/>
              </a:rPr>
              <a:t>2023; 6: e2312147. </a:t>
            </a:r>
            <a:r>
              <a:rPr lang="da-DK" sz="600" b="1">
                <a:solidFill>
                  <a:srgbClr val="404040"/>
                </a:solidFill>
                <a:ea typeface="Verdana"/>
                <a:cs typeface="Verdana"/>
              </a:rPr>
              <a:t>11.</a:t>
            </a:r>
            <a:r>
              <a:rPr lang="da-DK" sz="600">
                <a:solidFill>
                  <a:srgbClr val="404040"/>
                </a:solidFill>
                <a:ea typeface="Verdana"/>
                <a:cs typeface="Verdana"/>
              </a:rPr>
              <a:t> Pichardo-Lowden A </a:t>
            </a:r>
            <a:r>
              <a:rPr lang="da-DK" sz="600" i="1">
                <a:solidFill>
                  <a:srgbClr val="404040"/>
                </a:solidFill>
                <a:ea typeface="Verdana"/>
                <a:cs typeface="Verdana"/>
              </a:rPr>
              <a:t>et al. J Eval Clin Pract </a:t>
            </a:r>
            <a:r>
              <a:rPr lang="da-DK" sz="600">
                <a:solidFill>
                  <a:srgbClr val="404040"/>
                </a:solidFill>
                <a:ea typeface="Verdana"/>
                <a:cs typeface="Verdana"/>
              </a:rPr>
              <a:t>2019; 25: 448–55</a:t>
            </a:r>
            <a:r>
              <a:rPr lang="de" sz="600">
                <a:solidFill>
                  <a:srgbClr val="404040"/>
                </a:solidFill>
                <a:ea typeface="Verdana"/>
                <a:cs typeface="Verdana"/>
              </a:rPr>
              <a:t>. </a:t>
            </a:r>
            <a:r>
              <a:rPr lang="de" sz="600" b="1">
                <a:solidFill>
                  <a:srgbClr val="404040"/>
                </a:solidFill>
                <a:ea typeface="Verdana"/>
                <a:cs typeface="Verdana"/>
              </a:rPr>
              <a:t>12.</a:t>
            </a:r>
            <a:r>
              <a:rPr lang="de" sz="600">
                <a:solidFill>
                  <a:srgbClr val="404040"/>
                </a:solidFill>
                <a:ea typeface="Verdana"/>
                <a:cs typeface="Verdana"/>
              </a:rPr>
              <a:t> </a:t>
            </a:r>
            <a:r>
              <a:rPr lang="de-DE" sz="600">
                <a:solidFill>
                  <a:srgbClr val="404040"/>
                </a:solidFill>
              </a:rPr>
              <a:t>Phillip M </a:t>
            </a:r>
            <a:r>
              <a:rPr lang="de-DE" sz="600" i="1">
                <a:solidFill>
                  <a:srgbClr val="404040"/>
                </a:solidFill>
              </a:rPr>
              <a:t>et al. Diabetes Care </a:t>
            </a:r>
            <a:r>
              <a:rPr lang="de-DE" sz="600">
                <a:solidFill>
                  <a:srgbClr val="404040"/>
                </a:solidFill>
              </a:rPr>
              <a:t>2024; 47: 1276–98. </a:t>
            </a:r>
            <a:r>
              <a:rPr lang="de-DE" sz="600" b="1">
                <a:solidFill>
                  <a:srgbClr val="404040"/>
                </a:solidFill>
              </a:rPr>
              <a:t>13.</a:t>
            </a:r>
            <a:r>
              <a:rPr lang="de-DE" sz="600">
                <a:solidFill>
                  <a:srgbClr val="404040"/>
                </a:solidFill>
              </a:rPr>
              <a:t> Ospelt E </a:t>
            </a:r>
            <a:r>
              <a:rPr lang="de-DE" sz="600" i="1">
                <a:solidFill>
                  <a:srgbClr val="404040"/>
                </a:solidFill>
              </a:rPr>
              <a:t>et al. </a:t>
            </a:r>
            <a:r>
              <a:rPr lang="de-DE" sz="600" i="1" err="1">
                <a:solidFill>
                  <a:srgbClr val="404040"/>
                </a:solidFill>
              </a:rPr>
              <a:t>Clin</a:t>
            </a:r>
            <a:r>
              <a:rPr lang="de-DE" sz="600" i="1">
                <a:solidFill>
                  <a:srgbClr val="404040"/>
                </a:solidFill>
              </a:rPr>
              <a:t> Diabetes </a:t>
            </a:r>
            <a:r>
              <a:rPr lang="de-DE" sz="600">
                <a:solidFill>
                  <a:srgbClr val="404040"/>
                </a:solidFill>
              </a:rPr>
              <a:t>2024; 42: 17</a:t>
            </a:r>
            <a:r>
              <a:rPr lang="da-DK" sz="600">
                <a:solidFill>
                  <a:srgbClr val="404040"/>
                </a:solidFill>
                <a:ea typeface="Verdana"/>
                <a:cs typeface="Verdana"/>
              </a:rPr>
              <a:t>–</a:t>
            </a:r>
            <a:r>
              <a:rPr lang="de-DE" sz="600">
                <a:solidFill>
                  <a:srgbClr val="404040"/>
                </a:solidFill>
              </a:rPr>
              <a:t>26.</a:t>
            </a:r>
            <a:endParaRPr kumimoji="0" lang="en-US" sz="600" b="0" i="0" u="none" strike="noStrike" kern="1200" cap="none" spc="0" normalizeH="0" baseline="0" noProof="0">
              <a:ln>
                <a:noFill/>
              </a:ln>
              <a:solidFill>
                <a:srgbClr val="404040"/>
              </a:solidFill>
              <a:effectLst/>
              <a:uLnTx/>
              <a:uFillTx/>
              <a:ea typeface="+mn-ea"/>
              <a:cs typeface="+mn-cs"/>
            </a:endParaRPr>
          </a:p>
        </p:txBody>
      </p:sp>
      <p:sp>
        <p:nvSpPr>
          <p:cNvPr id="8" name="TextBox 28">
            <a:extLst>
              <a:ext uri="{FF2B5EF4-FFF2-40B4-BE49-F238E27FC236}">
                <a16:creationId xmlns:a16="http://schemas.microsoft.com/office/drawing/2014/main" id="{D0A8C9C2-5B2F-EEA9-057D-61CBC5D16B6D}"/>
              </a:ext>
            </a:extLst>
          </p:cNvPr>
          <p:cNvSpPr txBox="1"/>
          <p:nvPr/>
        </p:nvSpPr>
        <p:spPr>
          <a:xfrm>
            <a:off x="282135" y="4204834"/>
            <a:ext cx="8412901" cy="369332"/>
          </a:xfrm>
          <a:prstGeom prst="rect">
            <a:avLst/>
          </a:prstGeom>
          <a:noFill/>
          <a:ln w="9525" cap="flat" cmpd="sng" algn="ctr">
            <a:noFill/>
            <a:prstDash val="solid"/>
            <a:round/>
            <a:headEnd type="none" w="med" len="med"/>
            <a:tailEnd type="none" w="med" len="med"/>
          </a:ln>
        </p:spPr>
        <p:txBody>
          <a:bodyPr wrap="square" anchor="b">
            <a:spAutoFit/>
          </a:bodyPr>
          <a:lstStyle/>
          <a:p>
            <a:pPr lvl="0" defTabSz="514337">
              <a:spcAft>
                <a:spcPts val="338"/>
              </a:spcAft>
              <a:defRPr/>
            </a:pPr>
            <a:r>
              <a:rPr kumimoji="0" lang="en-US" altLang="de-DE" sz="600" b="0" i="0" u="none" strike="noStrike" kern="1200" cap="none" spc="0" normalizeH="0" baseline="0" noProof="0">
                <a:ln>
                  <a:noFill/>
                </a:ln>
                <a:solidFill>
                  <a:srgbClr val="404040"/>
                </a:solidFill>
                <a:effectLst/>
                <a:uLnTx/>
                <a:uFillTx/>
                <a:ea typeface="+mn-ea"/>
                <a:cs typeface="+mn-cs"/>
              </a:rPr>
              <a:t>BMI: Body-Mass-Index; C-</a:t>
            </a:r>
            <a:r>
              <a:rPr kumimoji="0" lang="en-US" altLang="de-DE" sz="600" b="0" i="0" u="none" strike="noStrike" kern="1200" cap="none" spc="0" normalizeH="0" baseline="0" noProof="0" err="1">
                <a:ln>
                  <a:noFill/>
                </a:ln>
                <a:solidFill>
                  <a:srgbClr val="404040"/>
                </a:solidFill>
                <a:effectLst/>
                <a:uLnTx/>
                <a:uFillTx/>
                <a:ea typeface="+mn-ea"/>
                <a:cs typeface="+mn-cs"/>
              </a:rPr>
              <a:t>Peptid</a:t>
            </a:r>
            <a:r>
              <a:rPr kumimoji="0" lang="en-US" altLang="de-DE" sz="600" b="0" i="0" u="none" strike="noStrike" kern="1200" cap="none" spc="0" normalizeH="0" baseline="0" noProof="0">
                <a:ln>
                  <a:noFill/>
                </a:ln>
                <a:solidFill>
                  <a:srgbClr val="404040"/>
                </a:solidFill>
                <a:effectLst/>
                <a:uLnTx/>
                <a:uFillTx/>
                <a:ea typeface="+mn-ea"/>
                <a:cs typeface="+mn-cs"/>
              </a:rPr>
              <a:t>: Connecting peptide, </a:t>
            </a:r>
            <a:r>
              <a:rPr kumimoji="0" lang="en-US" altLang="de-DE" sz="600" b="0" i="0" u="none" strike="noStrike" kern="1200" cap="none" spc="0" normalizeH="0" baseline="0" noProof="0" err="1">
                <a:ln>
                  <a:noFill/>
                </a:ln>
                <a:solidFill>
                  <a:srgbClr val="404040"/>
                </a:solidFill>
                <a:effectLst/>
                <a:uLnTx/>
                <a:uFillTx/>
                <a:ea typeface="+mn-ea"/>
                <a:cs typeface="+mn-cs"/>
              </a:rPr>
              <a:t>Verbindungspeptid</a:t>
            </a:r>
            <a:r>
              <a:rPr kumimoji="0" lang="en-US" altLang="de-DE" sz="600" b="0" i="0" u="none" strike="noStrike" kern="1200" cap="none" spc="0" normalizeH="0" baseline="0" noProof="0">
                <a:ln>
                  <a:noFill/>
                </a:ln>
                <a:solidFill>
                  <a:srgbClr val="404040"/>
                </a:solidFill>
                <a:effectLst/>
                <a:uLnTx/>
                <a:uFillTx/>
                <a:ea typeface="+mn-ea"/>
                <a:cs typeface="+mn-cs"/>
              </a:rPr>
              <a:t>; GADA: </a:t>
            </a:r>
            <a:r>
              <a:rPr kumimoji="0" lang="en-US" altLang="de-DE" sz="600" b="0" i="0" u="none" strike="noStrike" kern="1200" cap="none" spc="0" normalizeH="0" baseline="0" noProof="0" err="1">
                <a:ln>
                  <a:noFill/>
                </a:ln>
                <a:solidFill>
                  <a:srgbClr val="404040"/>
                </a:solidFill>
                <a:effectLst/>
                <a:uLnTx/>
                <a:uFillTx/>
                <a:ea typeface="+mn-ea"/>
                <a:cs typeface="+mn-cs"/>
              </a:rPr>
              <a:t>Glutaminsäure</a:t>
            </a:r>
            <a:r>
              <a:rPr kumimoji="0" lang="en-US" altLang="de-DE" sz="600" b="0" i="0" u="none" strike="noStrike" kern="1200" cap="none" spc="0" normalizeH="0" baseline="0" noProof="0">
                <a:ln>
                  <a:noFill/>
                </a:ln>
                <a:solidFill>
                  <a:srgbClr val="404040"/>
                </a:solidFill>
                <a:effectLst/>
                <a:uLnTx/>
                <a:uFillTx/>
                <a:ea typeface="+mn-ea"/>
                <a:cs typeface="+mn-cs"/>
              </a:rPr>
              <a:t>-Decarboxylase-</a:t>
            </a:r>
            <a:r>
              <a:rPr kumimoji="0" lang="en-US" altLang="de-DE" sz="600" b="0" i="0" u="none" strike="noStrike" kern="1200" cap="none" spc="0" normalizeH="0" baseline="0" noProof="0" err="1">
                <a:ln>
                  <a:noFill/>
                </a:ln>
                <a:solidFill>
                  <a:srgbClr val="404040"/>
                </a:solidFill>
                <a:effectLst/>
                <a:uLnTx/>
                <a:uFillTx/>
                <a:ea typeface="+mn-ea"/>
                <a:cs typeface="+mn-cs"/>
              </a:rPr>
              <a:t>Autoantikörper</a:t>
            </a:r>
            <a:r>
              <a:rPr kumimoji="0" lang="en-US" altLang="de-DE" sz="600" b="0" i="0" u="none" strike="noStrike" kern="1200" cap="none" spc="0" normalizeH="0" baseline="0" noProof="0">
                <a:ln>
                  <a:noFill/>
                </a:ln>
                <a:solidFill>
                  <a:srgbClr val="404040"/>
                </a:solidFill>
                <a:effectLst/>
                <a:uLnTx/>
                <a:uFillTx/>
                <a:ea typeface="+mn-ea"/>
                <a:cs typeface="+mn-cs"/>
              </a:rPr>
              <a:t>; HbA</a:t>
            </a:r>
            <a:r>
              <a:rPr kumimoji="0" lang="en-US" altLang="de-DE" sz="600" b="0" i="0" u="none" strike="noStrike" kern="1200" cap="none" spc="0" normalizeH="0" baseline="-25000" noProof="0">
                <a:ln>
                  <a:noFill/>
                </a:ln>
                <a:solidFill>
                  <a:srgbClr val="404040"/>
                </a:solidFill>
                <a:effectLst/>
                <a:uLnTx/>
                <a:uFillTx/>
                <a:ea typeface="+mn-ea"/>
                <a:cs typeface="+mn-cs"/>
              </a:rPr>
              <a:t>1c</a:t>
            </a:r>
            <a:r>
              <a:rPr kumimoji="0" lang="en-US" altLang="de-DE" sz="600" b="0" i="0" u="none" strike="noStrike" kern="1200" cap="none" spc="0" normalizeH="0" baseline="0" noProof="0">
                <a:ln>
                  <a:noFill/>
                </a:ln>
                <a:solidFill>
                  <a:srgbClr val="404040"/>
                </a:solidFill>
                <a:effectLst/>
                <a:uLnTx/>
                <a:uFillTx/>
                <a:ea typeface="+mn-ea"/>
                <a:cs typeface="+mn-cs"/>
              </a:rPr>
              <a:t>: </a:t>
            </a:r>
            <a:r>
              <a:rPr kumimoji="0" lang="en-US" altLang="de-DE" sz="600" b="0" i="0" u="none" strike="noStrike" kern="1200" cap="none" spc="0" normalizeH="0" baseline="0" noProof="0" err="1">
                <a:ln>
                  <a:noFill/>
                </a:ln>
                <a:solidFill>
                  <a:srgbClr val="404040"/>
                </a:solidFill>
                <a:effectLst/>
                <a:uLnTx/>
                <a:uFillTx/>
                <a:ea typeface="+mn-ea"/>
                <a:cs typeface="+mn-cs"/>
              </a:rPr>
              <a:t>glykiertes</a:t>
            </a:r>
            <a:r>
              <a:rPr kumimoji="0" lang="en-US" altLang="de-DE" sz="600" b="0" i="0" u="none" strike="noStrike" kern="1200" cap="none" spc="0" normalizeH="0" baseline="0" noProof="0">
                <a:ln>
                  <a:noFill/>
                </a:ln>
                <a:solidFill>
                  <a:srgbClr val="404040"/>
                </a:solidFill>
                <a:effectLst/>
                <a:uLnTx/>
                <a:uFillTx/>
                <a:ea typeface="+mn-ea"/>
                <a:cs typeface="+mn-cs"/>
              </a:rPr>
              <a:t> </a:t>
            </a:r>
            <a:r>
              <a:rPr kumimoji="0" lang="en-US" altLang="de-DE" sz="600" b="0" i="0" u="none" strike="noStrike" kern="1200" cap="none" spc="0" normalizeH="0" baseline="0" noProof="0" err="1">
                <a:ln>
                  <a:noFill/>
                </a:ln>
                <a:solidFill>
                  <a:srgbClr val="404040"/>
                </a:solidFill>
                <a:effectLst/>
                <a:uLnTx/>
                <a:uFillTx/>
                <a:ea typeface="+mn-ea"/>
                <a:cs typeface="+mn-cs"/>
              </a:rPr>
              <a:t>Hämoglobin</a:t>
            </a:r>
            <a:r>
              <a:rPr kumimoji="0" lang="en-US" altLang="de-DE" sz="600" b="0" i="0" u="none" strike="noStrike" kern="1200" cap="none" spc="0" normalizeH="0" baseline="0" noProof="0">
                <a:ln>
                  <a:noFill/>
                </a:ln>
                <a:solidFill>
                  <a:srgbClr val="404040"/>
                </a:solidFill>
                <a:effectLst/>
                <a:uLnTx/>
                <a:uFillTx/>
                <a:ea typeface="+mn-ea"/>
                <a:cs typeface="+mn-cs"/>
              </a:rPr>
              <a:t> A</a:t>
            </a:r>
            <a:r>
              <a:rPr kumimoji="0" lang="en-US" altLang="de-DE" sz="600" b="0" i="0" u="none" strike="noStrike" kern="1200" cap="none" spc="0" normalizeH="0" baseline="-25000" noProof="0">
                <a:ln>
                  <a:noFill/>
                </a:ln>
                <a:solidFill>
                  <a:srgbClr val="404040"/>
                </a:solidFill>
                <a:effectLst/>
                <a:uLnTx/>
                <a:uFillTx/>
                <a:ea typeface="+mn-ea"/>
                <a:cs typeface="+mn-cs"/>
              </a:rPr>
              <a:t>1c</a:t>
            </a:r>
            <a:r>
              <a:rPr lang="en-US" altLang="de-DE" sz="600">
                <a:solidFill>
                  <a:srgbClr val="404040"/>
                </a:solidFill>
              </a:rPr>
              <a:t>; IA-2A: Insulinoma-</a:t>
            </a:r>
            <a:r>
              <a:rPr lang="en-US" altLang="de-DE" sz="600" err="1">
                <a:solidFill>
                  <a:srgbClr val="404040"/>
                </a:solidFill>
              </a:rPr>
              <a:t>assoziiertes</a:t>
            </a:r>
            <a:r>
              <a:rPr lang="en-US" altLang="de-DE" sz="600">
                <a:solidFill>
                  <a:srgbClr val="404040"/>
                </a:solidFill>
              </a:rPr>
              <a:t> Antigen 2-Autoantikörper; IAA: Insulin-</a:t>
            </a:r>
            <a:r>
              <a:rPr lang="en-US" altLang="de-DE" sz="600" err="1">
                <a:solidFill>
                  <a:srgbClr val="404040"/>
                </a:solidFill>
              </a:rPr>
              <a:t>Autoantikörper</a:t>
            </a:r>
            <a:r>
              <a:rPr lang="en-US" altLang="de-DE" sz="600">
                <a:solidFill>
                  <a:srgbClr val="404040"/>
                </a:solidFill>
              </a:rPr>
              <a:t>; </a:t>
            </a:r>
            <a:r>
              <a:rPr lang="en-US" altLang="de-DE" sz="600" err="1">
                <a:solidFill>
                  <a:srgbClr val="404040"/>
                </a:solidFill>
              </a:rPr>
              <a:t>IAk</a:t>
            </a:r>
            <a:r>
              <a:rPr kumimoji="0" lang="en-US" altLang="de-DE" sz="600" b="0" i="0" u="none" strike="noStrike" kern="1200" cap="none" spc="0" normalizeH="0" baseline="0" noProof="0">
                <a:ln>
                  <a:noFill/>
                </a:ln>
                <a:solidFill>
                  <a:srgbClr val="404040"/>
                </a:solidFill>
                <a:effectLst/>
                <a:uLnTx/>
                <a:uFillTx/>
                <a:ea typeface="+mn-ea"/>
                <a:cs typeface="+mn-cs"/>
              </a:rPr>
              <a:t>: </a:t>
            </a:r>
            <a:r>
              <a:rPr kumimoji="0" lang="en-US" altLang="de-DE" sz="600" b="0" i="0" u="none" strike="noStrike" kern="1200" cap="none" spc="0" normalizeH="0" baseline="0" noProof="0" err="1">
                <a:ln>
                  <a:noFill/>
                </a:ln>
                <a:solidFill>
                  <a:srgbClr val="404040"/>
                </a:solidFill>
                <a:effectLst/>
                <a:uLnTx/>
                <a:uFillTx/>
                <a:ea typeface="+mn-ea"/>
                <a:cs typeface="+mn-cs"/>
              </a:rPr>
              <a:t>Inselautoantikörper</a:t>
            </a:r>
            <a:r>
              <a:rPr kumimoji="0" lang="en-US" altLang="de-DE" sz="600" b="0" i="0" u="none" strike="noStrike" kern="1200" cap="none" spc="0" normalizeH="0" baseline="0" noProof="0">
                <a:ln>
                  <a:noFill/>
                </a:ln>
                <a:solidFill>
                  <a:srgbClr val="404040"/>
                </a:solidFill>
                <a:effectLst/>
                <a:uLnTx/>
                <a:uFillTx/>
                <a:ea typeface="+mn-ea"/>
                <a:cs typeface="+mn-cs"/>
              </a:rPr>
              <a:t>; </a:t>
            </a:r>
            <a:r>
              <a:rPr lang="de-DE" sz="600">
                <a:solidFill>
                  <a:srgbClr val="404040"/>
                </a:solidFill>
                <a:ea typeface="Verdana"/>
                <a:cs typeface="Verdana"/>
              </a:rPr>
              <a:t>ICD-10-GM: Internationale Klassifikation der Krankheiten und verwandter Gesundheitsprobleme, 10. Revision, German </a:t>
            </a:r>
            <a:r>
              <a:rPr lang="de-DE" sz="600" err="1">
                <a:solidFill>
                  <a:srgbClr val="404040"/>
                </a:solidFill>
                <a:ea typeface="Verdana"/>
                <a:cs typeface="Verdana"/>
              </a:rPr>
              <a:t>Modification</a:t>
            </a:r>
            <a:r>
              <a:rPr lang="de-DE" sz="600">
                <a:solidFill>
                  <a:srgbClr val="404040"/>
                </a:solidFill>
                <a:ea typeface="Verdana"/>
                <a:cs typeface="Verdana"/>
              </a:rPr>
              <a:t> (deutsche Modifizierung);</a:t>
            </a:r>
            <a:r>
              <a:rPr kumimoji="0" lang="en-US" altLang="de-DE" sz="600" b="0" i="0" u="none" strike="noStrike" kern="1200" cap="none" spc="0" normalizeH="0" baseline="0" noProof="0">
                <a:ln>
                  <a:noFill/>
                </a:ln>
                <a:solidFill>
                  <a:srgbClr val="404040"/>
                </a:solidFill>
                <a:effectLst/>
                <a:uLnTx/>
                <a:uFillTx/>
                <a:ea typeface="+mn-ea"/>
                <a:cs typeface="+mn-cs"/>
              </a:rPr>
              <a:t> T1D: Typ-1-Diabetes; ZnT8A: Zink-Transporter 8-Autoantikörper.</a:t>
            </a:r>
            <a:endParaRPr kumimoji="0" lang="en-US" altLang="de-DE" sz="600" b="0" i="0" u="none" strike="noStrike" kern="1200" cap="none" spc="0" normalizeH="0" baseline="30000" noProof="0">
              <a:ln>
                <a:noFill/>
              </a:ln>
              <a:solidFill>
                <a:srgbClr val="404040"/>
              </a:solidFill>
              <a:effectLst/>
              <a:uLnTx/>
              <a:uFillTx/>
              <a:ea typeface="+mn-ea"/>
              <a:cs typeface="+mn-cs"/>
            </a:endParaRPr>
          </a:p>
        </p:txBody>
      </p:sp>
      <p:sp>
        <p:nvSpPr>
          <p:cNvPr id="12" name="Textplatzhalter 3">
            <a:extLst>
              <a:ext uri="{FF2B5EF4-FFF2-40B4-BE49-F238E27FC236}">
                <a16:creationId xmlns:a16="http://schemas.microsoft.com/office/drawing/2014/main" id="{A2403F2D-3C4A-55BF-ABEF-E5E2495BBF8A}"/>
              </a:ext>
            </a:extLst>
          </p:cNvPr>
          <p:cNvSpPr txBox="1">
            <a:spLocks/>
          </p:cNvSpPr>
          <p:nvPr/>
        </p:nvSpPr>
        <p:spPr>
          <a:xfrm>
            <a:off x="448964" y="508709"/>
            <a:ext cx="8251692" cy="3739139"/>
          </a:xfrm>
          <a:prstGeom prst="rect">
            <a:avLst/>
          </a:prstGeom>
          <a:noFill/>
          <a:ln>
            <a:noFill/>
          </a:ln>
          <a:scene3d>
            <a:camera prst="orthographicFront"/>
            <a:lightRig rig="threePt" dir="t"/>
          </a:scene3d>
          <a:sp3d>
            <a:bevelT/>
          </a:sp3d>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7800" indent="-177800">
              <a:lnSpc>
                <a:spcPct val="120000"/>
              </a:lnSpc>
              <a:spcBef>
                <a:spcPts val="0"/>
              </a:spcBef>
              <a:spcAft>
                <a:spcPts val="100"/>
              </a:spcAft>
              <a:buClr>
                <a:schemeClr val="accent2"/>
              </a:buClr>
              <a:buSzPct val="120000"/>
              <a:buFont typeface="Arial" panose="020B0604020202020204" pitchFamily="34" charset="0"/>
              <a:buChar char="•"/>
            </a:pPr>
            <a:r>
              <a:rPr lang="de-DE" sz="1200">
                <a:solidFill>
                  <a:srgbClr val="404040"/>
                </a:solidFill>
              </a:rPr>
              <a:t>Stadieneinteilung T1D</a:t>
            </a:r>
            <a:r>
              <a:rPr lang="de-DE" sz="1200" baseline="30000">
                <a:solidFill>
                  <a:srgbClr val="404040"/>
                </a:solidFill>
              </a:rPr>
              <a:t>1-3</a:t>
            </a: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Stadium 1: </a:t>
            </a:r>
            <a:r>
              <a:rPr lang="de-DE" sz="1000" b="0" err="1">
                <a:solidFill>
                  <a:srgbClr val="404040"/>
                </a:solidFill>
              </a:rPr>
              <a:t>Normoglykämie</a:t>
            </a:r>
            <a:r>
              <a:rPr lang="de-DE" sz="1000" b="0">
                <a:solidFill>
                  <a:srgbClr val="404040"/>
                </a:solidFill>
              </a:rPr>
              <a:t> + ≥ 2 Autoantikörper</a:t>
            </a: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Stadium 2: </a:t>
            </a:r>
            <a:r>
              <a:rPr lang="de-DE" sz="1000" b="0" err="1">
                <a:solidFill>
                  <a:srgbClr val="404040"/>
                </a:solidFill>
              </a:rPr>
              <a:t>Dysglykämie</a:t>
            </a:r>
            <a:r>
              <a:rPr lang="de-DE" sz="1000" b="0">
                <a:solidFill>
                  <a:srgbClr val="404040"/>
                </a:solidFill>
              </a:rPr>
              <a:t> (HbA</a:t>
            </a:r>
            <a:r>
              <a:rPr lang="de-DE" sz="1000" b="0" baseline="-25000">
                <a:solidFill>
                  <a:srgbClr val="404040"/>
                </a:solidFill>
              </a:rPr>
              <a:t>1c</a:t>
            </a:r>
            <a:r>
              <a:rPr lang="de-DE" sz="1000" b="0">
                <a:solidFill>
                  <a:srgbClr val="404040"/>
                </a:solidFill>
              </a:rPr>
              <a:t> 5,7-6,4 %) + ≥ 2 Autoantikörper</a:t>
            </a: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Stadium 3: Hyperglykämie + Symptome, Autoantikörper nicht immer vorhanden</a:t>
            </a:r>
          </a:p>
          <a:p>
            <a:pPr marL="177800" indent="-177800">
              <a:lnSpc>
                <a:spcPct val="120000"/>
              </a:lnSpc>
              <a:spcBef>
                <a:spcPts val="0"/>
              </a:spcBef>
              <a:spcAft>
                <a:spcPts val="100"/>
              </a:spcAft>
              <a:buClr>
                <a:schemeClr val="accent2"/>
              </a:buClr>
              <a:buSzPct val="120000"/>
              <a:buFont typeface="Arial" panose="020B0604020202020204" pitchFamily="34" charset="0"/>
              <a:buChar char="•"/>
            </a:pPr>
            <a:r>
              <a:rPr lang="de-DE" sz="1200">
                <a:solidFill>
                  <a:srgbClr val="404040"/>
                </a:solidFill>
              </a:rPr>
              <a:t>Monitoring präsymptomatischer T1D</a:t>
            </a:r>
            <a:r>
              <a:rPr lang="de-DE" sz="1200" baseline="30000">
                <a:solidFill>
                  <a:srgbClr val="404040"/>
                </a:solidFill>
              </a:rPr>
              <a:t>1-3</a:t>
            </a: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Häufigkeit abhängig von Alter, </a:t>
            </a:r>
            <a:r>
              <a:rPr lang="de-DE" sz="1000" b="0" err="1">
                <a:solidFill>
                  <a:srgbClr val="404040"/>
                </a:solidFill>
              </a:rPr>
              <a:t>IAk</a:t>
            </a:r>
            <a:r>
              <a:rPr lang="de-DE" sz="1000" b="0">
                <a:solidFill>
                  <a:srgbClr val="404040"/>
                </a:solidFill>
              </a:rPr>
              <a:t>-Anzahl und Symptomen</a:t>
            </a: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Follow-Up durch Diabetologen oder Hausarzt möglich</a:t>
            </a: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 2 Autoantikörper → Stadieneinteilung und Monitoring</a:t>
            </a:r>
          </a:p>
          <a:p>
            <a:pPr marL="177800" indent="-177800">
              <a:lnSpc>
                <a:spcPct val="120000"/>
              </a:lnSpc>
              <a:spcBef>
                <a:spcPts val="0"/>
              </a:spcBef>
              <a:spcAft>
                <a:spcPts val="100"/>
              </a:spcAft>
              <a:buClr>
                <a:schemeClr val="accent2"/>
              </a:buClr>
              <a:buSzPct val="120000"/>
              <a:buFont typeface="Arial" panose="020B0604020202020204" pitchFamily="34" charset="0"/>
              <a:buChar char="•"/>
            </a:pPr>
            <a:r>
              <a:rPr lang="de-DE" sz="1200">
                <a:solidFill>
                  <a:srgbClr val="404040"/>
                </a:solidFill>
              </a:rPr>
              <a:t>Diagnostik bei Erwachsenen</a:t>
            </a:r>
            <a:r>
              <a:rPr lang="de-DE" sz="1200" baseline="30000">
                <a:solidFill>
                  <a:srgbClr val="404040"/>
                </a:solidFill>
              </a:rPr>
              <a:t>4-7</a:t>
            </a: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Klinische Anzeichen: Alter, BMI, Familienanamnese, </a:t>
            </a:r>
            <a:r>
              <a:rPr lang="de-DE" sz="1000" b="0" err="1">
                <a:solidFill>
                  <a:srgbClr val="404040"/>
                </a:solidFill>
              </a:rPr>
              <a:t>Glykämiekontrolle</a:t>
            </a:r>
            <a:endParaRPr lang="de-DE" sz="1000" b="0">
              <a:solidFill>
                <a:srgbClr val="404040"/>
              </a:solidFill>
            </a:endParaRP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GADA als primärer Test plus IA-2A, ZnT8A, IAA</a:t>
            </a: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C-Peptid-Bestimmung zur Differenzierung</a:t>
            </a:r>
          </a:p>
          <a:p>
            <a:pPr marL="177800" indent="-177800">
              <a:lnSpc>
                <a:spcPct val="120000"/>
              </a:lnSpc>
              <a:spcBef>
                <a:spcPts val="0"/>
              </a:spcBef>
              <a:spcAft>
                <a:spcPts val="100"/>
              </a:spcAft>
              <a:buClr>
                <a:schemeClr val="accent2"/>
              </a:buClr>
              <a:buSzPct val="120000"/>
              <a:buFont typeface="Arial" panose="020B0604020202020204" pitchFamily="34" charset="0"/>
              <a:buChar char="•"/>
            </a:pPr>
            <a:r>
              <a:rPr lang="de-DE" sz="1200">
                <a:solidFill>
                  <a:srgbClr val="404040"/>
                </a:solidFill>
              </a:rPr>
              <a:t>ICD-10-GM-Codes</a:t>
            </a:r>
            <a:endParaRPr lang="de-DE" sz="1200" baseline="30000">
              <a:solidFill>
                <a:srgbClr val="404040"/>
              </a:solidFill>
            </a:endParaRP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R76.80: Stadium 1 (≥ 2 Autoantikörper, </a:t>
            </a:r>
            <a:r>
              <a:rPr lang="de-DE" sz="1000" b="0" err="1">
                <a:solidFill>
                  <a:srgbClr val="404040"/>
                </a:solidFill>
              </a:rPr>
              <a:t>Normoglykämie</a:t>
            </a:r>
            <a:r>
              <a:rPr lang="de-DE" sz="1000" b="0">
                <a:solidFill>
                  <a:srgbClr val="404040"/>
                </a:solidFill>
              </a:rPr>
              <a:t>)</a:t>
            </a:r>
            <a:r>
              <a:rPr lang="de-DE" sz="1000" b="0" baseline="30000">
                <a:solidFill>
                  <a:srgbClr val="404040"/>
                </a:solidFill>
              </a:rPr>
              <a:t>8</a:t>
            </a: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R73.00: Stadium 2 (≥ 2 Autoantikörper mit </a:t>
            </a:r>
            <a:r>
              <a:rPr lang="de-DE" sz="1000" b="0" err="1">
                <a:solidFill>
                  <a:srgbClr val="404040"/>
                </a:solidFill>
              </a:rPr>
              <a:t>Dysglykämie</a:t>
            </a:r>
            <a:r>
              <a:rPr lang="de-DE" sz="1000" b="0">
                <a:solidFill>
                  <a:srgbClr val="404040"/>
                </a:solidFill>
              </a:rPr>
              <a:t>)</a:t>
            </a:r>
            <a:r>
              <a:rPr lang="de-DE" sz="1000" b="0" baseline="30000">
                <a:solidFill>
                  <a:srgbClr val="404040"/>
                </a:solidFill>
              </a:rPr>
              <a:t>9</a:t>
            </a:r>
          </a:p>
          <a:p>
            <a:pPr marL="177800" indent="-177800">
              <a:lnSpc>
                <a:spcPct val="120000"/>
              </a:lnSpc>
              <a:spcBef>
                <a:spcPts val="0"/>
              </a:spcBef>
              <a:spcAft>
                <a:spcPts val="100"/>
              </a:spcAft>
              <a:buClr>
                <a:schemeClr val="accent2"/>
              </a:buClr>
              <a:buSzPct val="120000"/>
              <a:buFont typeface="Arial" panose="020B0604020202020204" pitchFamily="34" charset="0"/>
              <a:buChar char="•"/>
            </a:pPr>
            <a:r>
              <a:rPr lang="de-DE" sz="1200">
                <a:solidFill>
                  <a:srgbClr val="404040"/>
                </a:solidFill>
              </a:rPr>
              <a:t>Früherkennung: Herausforderungen &amp; Chancen</a:t>
            </a: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Hindernisse: Infrastruktur, Ressourcen, mangelndes Bewusstsein</a:t>
            </a:r>
            <a:r>
              <a:rPr lang="de-DE" sz="1000" b="0" baseline="30000">
                <a:solidFill>
                  <a:srgbClr val="404040"/>
                </a:solidFill>
              </a:rPr>
              <a:t>10-13</a:t>
            </a:r>
          </a:p>
          <a:p>
            <a:pPr marL="404594" lvl="1" indent="-177800">
              <a:lnSpc>
                <a:spcPct val="120000"/>
              </a:lnSpc>
              <a:spcBef>
                <a:spcPts val="0"/>
              </a:spcBef>
              <a:spcAft>
                <a:spcPts val="100"/>
              </a:spcAft>
              <a:buSzPct val="120000"/>
              <a:buFont typeface="Arial" panose="020B0604020202020204" pitchFamily="34" charset="0"/>
              <a:buChar char="•"/>
            </a:pPr>
            <a:r>
              <a:rPr lang="de-DE" sz="1000" b="0">
                <a:solidFill>
                  <a:srgbClr val="404040"/>
                </a:solidFill>
              </a:rPr>
              <a:t>Lösungen: Optimierte Workflows, Investitionen, Aufklärung</a:t>
            </a:r>
            <a:r>
              <a:rPr lang="de-DE" sz="1000" b="0" baseline="30000">
                <a:solidFill>
                  <a:srgbClr val="404040"/>
                </a:solidFill>
              </a:rPr>
              <a:t>3,13</a:t>
            </a:r>
          </a:p>
        </p:txBody>
      </p:sp>
    </p:spTree>
    <p:extLst>
      <p:ext uri="{BB962C8B-B14F-4D97-AF65-F5344CB8AC3E}">
        <p14:creationId xmlns:p14="http://schemas.microsoft.com/office/powerpoint/2010/main" val="17278979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platzhalter 4">
            <a:extLst>
              <a:ext uri="{FF2B5EF4-FFF2-40B4-BE49-F238E27FC236}">
                <a16:creationId xmlns:a16="http://schemas.microsoft.com/office/drawing/2014/main" id="{4858F876-EFEF-B467-C3A0-92F69A215539}"/>
              </a:ext>
            </a:extLst>
          </p:cNvPr>
          <p:cNvSpPr>
            <a:spLocks noGrp="1"/>
          </p:cNvSpPr>
          <p:nvPr>
            <p:ph type="body" sz="quarter" idx="17"/>
          </p:nvPr>
        </p:nvSpPr>
        <p:spPr>
          <a:xfrm>
            <a:off x="358270" y="116964"/>
            <a:ext cx="8476488" cy="463296"/>
          </a:xfrm>
        </p:spPr>
        <p:txBody>
          <a:bodyPr/>
          <a:lstStyle/>
          <a:p>
            <a:pPr>
              <a:lnSpc>
                <a:spcPct val="100000"/>
              </a:lnSpc>
            </a:pPr>
            <a:r>
              <a:rPr lang="de-DE" sz="2000" b="1">
                <a:solidFill>
                  <a:srgbClr val="7030A0"/>
                </a:solidFill>
                <a:latin typeface="+mj-lt"/>
              </a:rPr>
              <a:t>Risikogene für Typ-1-Diabetes kodieren Proteine, die die Entwicklung und Funktion von T-Zellen beeinflussen</a:t>
            </a:r>
            <a:r>
              <a:rPr lang="de-DE" sz="2000" b="1" baseline="30000">
                <a:solidFill>
                  <a:srgbClr val="7030A0"/>
                </a:solidFill>
                <a:latin typeface="+mj-lt"/>
              </a:rPr>
              <a:t>1</a:t>
            </a:r>
          </a:p>
        </p:txBody>
      </p:sp>
      <p:sp>
        <p:nvSpPr>
          <p:cNvPr id="9" name="Textfeld 8">
            <a:extLst>
              <a:ext uri="{FF2B5EF4-FFF2-40B4-BE49-F238E27FC236}">
                <a16:creationId xmlns:a16="http://schemas.microsoft.com/office/drawing/2014/main" id="{0095FE40-A3D6-FF0D-8F20-D7C03EB93D91}"/>
              </a:ext>
            </a:extLst>
          </p:cNvPr>
          <p:cNvSpPr txBox="1"/>
          <p:nvPr/>
        </p:nvSpPr>
        <p:spPr>
          <a:xfrm>
            <a:off x="358270" y="4854563"/>
            <a:ext cx="7728657" cy="276999"/>
          </a:xfrm>
          <a:prstGeom prst="rect">
            <a:avLst/>
          </a:prstGeom>
          <a:noFill/>
        </p:spPr>
        <p:txBody>
          <a:bodyPr wrap="square">
            <a:spAutoFit/>
          </a:bodyPr>
          <a:lstStyle/>
          <a:p>
            <a:r>
              <a:rPr lang="de-DE" sz="600">
                <a:solidFill>
                  <a:srgbClr val="404040"/>
                </a:solidFill>
                <a:cs typeface="Arial"/>
              </a:rPr>
              <a:t>Abbildung modifiziert nach Herold KC 2024</a:t>
            </a:r>
            <a:r>
              <a:rPr lang="de-DE" sz="600" baseline="30000">
                <a:solidFill>
                  <a:srgbClr val="404040"/>
                </a:solidFill>
                <a:cs typeface="Arial"/>
              </a:rPr>
              <a:t>1</a:t>
            </a:r>
            <a:r>
              <a:rPr lang="de-DE" sz="600">
                <a:solidFill>
                  <a:srgbClr val="404040"/>
                </a:solidFill>
                <a:cs typeface="Arial"/>
              </a:rPr>
              <a:t>.</a:t>
            </a:r>
          </a:p>
          <a:p>
            <a:r>
              <a:rPr lang="de-DE" sz="600" b="1">
                <a:solidFill>
                  <a:srgbClr val="404040"/>
                </a:solidFill>
                <a:cs typeface="Arial"/>
              </a:rPr>
              <a:t>1.</a:t>
            </a:r>
            <a:r>
              <a:rPr lang="de-DE" sz="600">
                <a:solidFill>
                  <a:srgbClr val="404040"/>
                </a:solidFill>
                <a:cs typeface="Arial"/>
              </a:rPr>
              <a:t> </a:t>
            </a:r>
            <a:r>
              <a:rPr lang="en-US" sz="600">
                <a:solidFill>
                  <a:srgbClr val="404040"/>
                </a:solidFill>
                <a:cs typeface="Arial"/>
              </a:rPr>
              <a:t>Herold KC </a:t>
            </a:r>
            <a:r>
              <a:rPr lang="en-US" sz="600" i="1">
                <a:solidFill>
                  <a:srgbClr val="404040"/>
                </a:solidFill>
                <a:cs typeface="Arial"/>
              </a:rPr>
              <a:t>et al. Nature Rev Immunol </a:t>
            </a:r>
            <a:r>
              <a:rPr lang="en-US" sz="600">
                <a:solidFill>
                  <a:srgbClr val="404040"/>
                </a:solidFill>
                <a:cs typeface="Arial"/>
              </a:rPr>
              <a:t>2024; 24: 435</a:t>
            </a:r>
            <a:r>
              <a:rPr lang="de-DE" sz="600">
                <a:solidFill>
                  <a:srgbClr val="404040"/>
                </a:solidFill>
                <a:ea typeface="Arial"/>
                <a:cs typeface="Arial"/>
              </a:rPr>
              <a:t>–</a:t>
            </a:r>
            <a:r>
              <a:rPr lang="en-US" sz="600">
                <a:solidFill>
                  <a:srgbClr val="404040"/>
                </a:solidFill>
                <a:cs typeface="Arial"/>
              </a:rPr>
              <a:t>51.  </a:t>
            </a:r>
          </a:p>
        </p:txBody>
      </p:sp>
      <p:pic>
        <p:nvPicPr>
          <p:cNvPr id="3" name="Grafik 2" descr="Ein Bild, das Text, Screenshot, Diagramm enthält.&#10;&#10;Automatisch generierte Beschreibung">
            <a:extLst>
              <a:ext uri="{FF2B5EF4-FFF2-40B4-BE49-F238E27FC236}">
                <a16:creationId xmlns:a16="http://schemas.microsoft.com/office/drawing/2014/main" id="{00A70FB9-42B0-7FC5-376F-726AC2CB8D12}"/>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414462" y="905290"/>
            <a:ext cx="6315075" cy="3820599"/>
          </a:xfrm>
          <a:prstGeom prst="rect">
            <a:avLst/>
          </a:prstGeom>
        </p:spPr>
      </p:pic>
      <p:sp>
        <p:nvSpPr>
          <p:cNvPr id="4" name="Rechteck 3">
            <a:extLst>
              <a:ext uri="{FF2B5EF4-FFF2-40B4-BE49-F238E27FC236}">
                <a16:creationId xmlns:a16="http://schemas.microsoft.com/office/drawing/2014/main" id="{36277A88-75C9-677E-FCC8-ED18EF55B5E4}"/>
              </a:ext>
            </a:extLst>
          </p:cNvPr>
          <p:cNvSpPr/>
          <p:nvPr/>
        </p:nvSpPr>
        <p:spPr>
          <a:xfrm>
            <a:off x="1404924" y="895612"/>
            <a:ext cx="6324613" cy="3830278"/>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18583369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martArt-Platzhalter 2">
            <a:extLst>
              <a:ext uri="{FF2B5EF4-FFF2-40B4-BE49-F238E27FC236}">
                <a16:creationId xmlns:a16="http://schemas.microsoft.com/office/drawing/2014/main" id="{4D90A5CC-2833-A3B7-4830-E69DF909895D}"/>
              </a:ext>
            </a:extLst>
          </p:cNvPr>
          <p:cNvSpPr>
            <a:spLocks noGrp="1"/>
          </p:cNvSpPr>
          <p:nvPr>
            <p:ph type="dgm" sz="quarter" idx="13"/>
          </p:nvPr>
        </p:nvSpPr>
        <p:spPr/>
        <p:txBody>
          <a:bodyPr/>
          <a:lstStyle/>
          <a:p>
            <a:endParaRPr lang="de-DE"/>
          </a:p>
        </p:txBody>
      </p:sp>
      <p:sp>
        <p:nvSpPr>
          <p:cNvPr id="8" name="SmartArt-Platzhalter 7">
            <a:extLst>
              <a:ext uri="{FF2B5EF4-FFF2-40B4-BE49-F238E27FC236}">
                <a16:creationId xmlns:a16="http://schemas.microsoft.com/office/drawing/2014/main" id="{7526D9B7-C59F-2576-C09B-4FB5A6CFA385}"/>
              </a:ext>
            </a:extLst>
          </p:cNvPr>
          <p:cNvSpPr>
            <a:spLocks noGrp="1"/>
          </p:cNvSpPr>
          <p:nvPr>
            <p:ph type="dgm" sz="quarter" idx="14"/>
          </p:nvPr>
        </p:nvSpPr>
        <p:spPr/>
        <p:txBody>
          <a:bodyPr/>
          <a:lstStyle/>
          <a:p>
            <a:endParaRPr lang="de-DE"/>
          </a:p>
        </p:txBody>
      </p:sp>
      <p:sp>
        <p:nvSpPr>
          <p:cNvPr id="2" name="Textfeld 1">
            <a:extLst>
              <a:ext uri="{FF2B5EF4-FFF2-40B4-BE49-F238E27FC236}">
                <a16:creationId xmlns:a16="http://schemas.microsoft.com/office/drawing/2014/main" id="{30572CD0-AEC8-B944-1B4E-95069F5B3DC4}"/>
              </a:ext>
            </a:extLst>
          </p:cNvPr>
          <p:cNvSpPr txBox="1"/>
          <p:nvPr/>
        </p:nvSpPr>
        <p:spPr>
          <a:xfrm>
            <a:off x="2344467" y="4790364"/>
            <a:ext cx="4455066" cy="246221"/>
          </a:xfrm>
          <a:prstGeom prst="rect">
            <a:avLst/>
          </a:prstGeom>
          <a:noFill/>
        </p:spPr>
        <p:txBody>
          <a:bodyPr wrap="none" rtlCol="0">
            <a:spAutoFit/>
          </a:bodyPr>
          <a:lstStyle/>
          <a:p>
            <a:pPr algn="ctr"/>
            <a:r>
              <a:rPr lang="de-DE" sz="1000">
                <a:solidFill>
                  <a:schemeClr val="bg1"/>
                </a:solidFill>
              </a:rPr>
              <a:t>Sanofi-Aventis Deutschland GmbH l </a:t>
            </a:r>
            <a:r>
              <a:rPr lang="de-DE" sz="1000" err="1">
                <a:solidFill>
                  <a:schemeClr val="bg1"/>
                </a:solidFill>
              </a:rPr>
              <a:t>Lützowstr</a:t>
            </a:r>
            <a:r>
              <a:rPr lang="de-DE" sz="1000">
                <a:solidFill>
                  <a:schemeClr val="bg1"/>
                </a:solidFill>
              </a:rPr>
              <a:t>. 107 l 10785 Berlin</a:t>
            </a:r>
          </a:p>
        </p:txBody>
      </p:sp>
      <p:pic>
        <p:nvPicPr>
          <p:cNvPr id="4" name="Grafik 3" descr="Start Silhouette">
            <a:hlinkClick r:id="rId2" action="ppaction://hlinksldjump"/>
            <a:extLst>
              <a:ext uri="{FF2B5EF4-FFF2-40B4-BE49-F238E27FC236}">
                <a16:creationId xmlns:a16="http://schemas.microsoft.com/office/drawing/2014/main" id="{5C5E6788-80F6-A19C-B596-47FB9B88F20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7710312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0E51000-6828-1CBD-A592-B60A92EAE71A}"/>
            </a:ext>
          </a:extLst>
        </p:cNvPr>
        <p:cNvGrpSpPr/>
        <p:nvPr/>
      </p:nvGrpSpPr>
      <p:grpSpPr>
        <a:xfrm>
          <a:off x="0" y="0"/>
          <a:ext cx="0" cy="0"/>
          <a:chOff x="0" y="0"/>
          <a:chExt cx="0" cy="0"/>
        </a:xfrm>
      </p:grpSpPr>
      <p:sp>
        <p:nvSpPr>
          <p:cNvPr id="6" name="Textplatzhalter 9">
            <a:extLst>
              <a:ext uri="{FF2B5EF4-FFF2-40B4-BE49-F238E27FC236}">
                <a16:creationId xmlns:a16="http://schemas.microsoft.com/office/drawing/2014/main" id="{6D1DF50B-0E66-5BF0-EBA0-9EA17D84E51A}"/>
              </a:ext>
            </a:extLst>
          </p:cNvPr>
          <p:cNvSpPr txBox="1">
            <a:spLocks/>
          </p:cNvSpPr>
          <p:nvPr/>
        </p:nvSpPr>
        <p:spPr>
          <a:xfrm>
            <a:off x="318426" y="112110"/>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Foliensammlung zu folgenden Themen</a:t>
            </a:r>
          </a:p>
        </p:txBody>
      </p:sp>
      <p:sp>
        <p:nvSpPr>
          <p:cNvPr id="9" name="Textplatzhalter 8">
            <a:extLst>
              <a:ext uri="{FF2B5EF4-FFF2-40B4-BE49-F238E27FC236}">
                <a16:creationId xmlns:a16="http://schemas.microsoft.com/office/drawing/2014/main" id="{C082B4D2-15CE-203C-3E79-8D342EB5433D}"/>
              </a:ext>
            </a:extLst>
          </p:cNvPr>
          <p:cNvSpPr>
            <a:spLocks noGrp="1"/>
          </p:cNvSpPr>
          <p:nvPr>
            <p:ph type="body" sz="quarter" idx="21"/>
          </p:nvPr>
        </p:nvSpPr>
        <p:spPr>
          <a:xfrm>
            <a:off x="385010" y="579396"/>
            <a:ext cx="8424189" cy="4419912"/>
          </a:xfrm>
        </p:spPr>
        <p:txBody>
          <a:bodyPr/>
          <a:lstStyle/>
          <a:p>
            <a:pPr marL="342900" indent="-342900">
              <a:buFont typeface="Arial" panose="020B0604020202020204" pitchFamily="34" charset="0"/>
              <a:buChar char="•"/>
            </a:pPr>
            <a:r>
              <a:rPr lang="de-DE" sz="1400">
                <a:solidFill>
                  <a:srgbClr val="7030A0"/>
                </a:solidFill>
                <a:hlinkClick r:id="rId3" action="ppaction://hlinksldjump"/>
              </a:rPr>
              <a:t>Was ist Typ-1-Diabetes?</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4" action="ppaction://hlinksldjump"/>
              </a:rPr>
              <a:t>Typ-1-Diabetes – eine Autoimmunerkrankung mit mehreren Stadien</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5" action="ppaction://hlinksldjump"/>
              </a:rPr>
              <a:t>Ätiologie des Typ-1-Diabetes</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6" action="ppaction://hlinksldjump"/>
              </a:rPr>
              <a:t>Andere Autoimmunerkrankungen und Typ-1-Diabetes</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7" action="ppaction://hlinksldjump"/>
              </a:rPr>
              <a:t>Adaptive Immunität</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8" action="ppaction://hlinksldjump"/>
              </a:rPr>
              <a:t>Autoimmunität des Typ-1-Diabetes</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9" action="ppaction://hlinksldjump"/>
              </a:rPr>
              <a:t>Manifestation des Typ-1-Diabetes im Kindes- und Erwachsenenalter</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10" action="ppaction://hlinksldjump"/>
              </a:rPr>
              <a:t>Typ-1-Diabetes weltweit und in Deutschland</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11" action="ppaction://hlinksldjump"/>
              </a:rPr>
              <a:t>Akute Komplikationen des Typ-1-Diabetes – Diabetische Ketoazidose und Hypoglykämien</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12" action="ppaction://hlinksldjump"/>
              </a:rPr>
              <a:t>Langzeit-Komplikationen des Typ-1-Diabetes</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13" action="ppaction://hlinksldjump"/>
              </a:rPr>
              <a:t>Krankheitslast – Auswirkungen von Typ-1-Diabetes auf Betroffene und ihre Familien</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14" action="ppaction://hlinksldjump"/>
              </a:rPr>
              <a:t>Bedeutung von Betazell-Restmasse und Betazellfunktion bei Typ-1-Diabetes</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15" action="ppaction://hlinksldjump"/>
              </a:rPr>
              <a:t>C-Peptid – Entstehung und Messung</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16" action="ppaction://hlinksldjump"/>
              </a:rPr>
              <a:t>Früherkennung und Monitoring des Typ-1-Diabetes im präklinischen Stadium</a:t>
            </a:r>
            <a:endParaRPr lang="de-DE" sz="1400">
              <a:solidFill>
                <a:srgbClr val="7030A0"/>
              </a:solidFill>
            </a:endParaRPr>
          </a:p>
          <a:p>
            <a:pPr marL="342900" indent="-342900">
              <a:buFont typeface="Arial" panose="020B0604020202020204" pitchFamily="34" charset="0"/>
              <a:buChar char="•"/>
            </a:pPr>
            <a:r>
              <a:rPr lang="de-DE" sz="1400">
                <a:solidFill>
                  <a:srgbClr val="7030A0"/>
                </a:solidFill>
                <a:hlinkClick r:id="rId17" action="ppaction://hlinksldjump"/>
              </a:rPr>
              <a:t>Klinische Empfehlungen und Leitfäden</a:t>
            </a:r>
            <a:endParaRPr lang="de-DE" sz="1400">
              <a:solidFill>
                <a:srgbClr val="7030A0"/>
              </a:solidFill>
            </a:endParaRPr>
          </a:p>
          <a:p>
            <a:pPr marL="342900" indent="-342900">
              <a:buFont typeface="Arial" panose="020B0604020202020204" pitchFamily="34" charset="0"/>
              <a:buChar char="•"/>
            </a:pPr>
            <a:endParaRPr lang="de-DE" sz="1400">
              <a:solidFill>
                <a:srgbClr val="7030A0"/>
              </a:solidFill>
            </a:endParaRPr>
          </a:p>
          <a:p>
            <a:pPr marL="285750" indent="-285750">
              <a:buFont typeface="Arial" panose="020B0604020202020204" pitchFamily="34" charset="0"/>
              <a:buChar char="•"/>
            </a:pPr>
            <a:endParaRPr lang="de-DE" sz="1400">
              <a:solidFill>
                <a:srgbClr val="7030A0"/>
              </a:solidFill>
            </a:endParaRPr>
          </a:p>
          <a:p>
            <a:pPr marL="285750" indent="-285750">
              <a:buFont typeface="Arial" panose="020B0604020202020204" pitchFamily="34" charset="0"/>
              <a:buChar char="•"/>
            </a:pPr>
            <a:endParaRPr lang="de-DE" sz="1400">
              <a:solidFill>
                <a:srgbClr val="7030A0"/>
              </a:solidFill>
            </a:endParaRPr>
          </a:p>
        </p:txBody>
      </p:sp>
    </p:spTree>
    <p:extLst>
      <p:ext uri="{BB962C8B-B14F-4D97-AF65-F5344CB8AC3E}">
        <p14:creationId xmlns:p14="http://schemas.microsoft.com/office/powerpoint/2010/main" val="216762033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platzhalter 4">
            <a:extLst>
              <a:ext uri="{FF2B5EF4-FFF2-40B4-BE49-F238E27FC236}">
                <a16:creationId xmlns:a16="http://schemas.microsoft.com/office/drawing/2014/main" id="{481F58B9-AA43-CD0E-9237-EB2241804320}"/>
              </a:ext>
            </a:extLst>
          </p:cNvPr>
          <p:cNvSpPr>
            <a:spLocks noGrp="1"/>
          </p:cNvSpPr>
          <p:nvPr>
            <p:ph type="body" sz="quarter" idx="17"/>
          </p:nvPr>
        </p:nvSpPr>
        <p:spPr>
          <a:xfrm>
            <a:off x="358270" y="116506"/>
            <a:ext cx="8561962" cy="463296"/>
          </a:xfrm>
        </p:spPr>
        <p:txBody>
          <a:bodyPr/>
          <a:lstStyle/>
          <a:p>
            <a:pPr>
              <a:lnSpc>
                <a:spcPct val="100000"/>
              </a:lnSpc>
            </a:pPr>
            <a:r>
              <a:rPr lang="de-DE" sz="2000" b="1">
                <a:solidFill>
                  <a:srgbClr val="7030A0"/>
                </a:solidFill>
                <a:latin typeface="+mj-lt"/>
              </a:rPr>
              <a:t>Der HLA-Komplex spielt eine entscheidende Rolle in der Pathogenese von T1D und stellt eine wesentliche Komponente des genetischen Risikos dar</a:t>
            </a:r>
            <a:r>
              <a:rPr lang="de-DE" sz="2000" b="1" baseline="30000">
                <a:solidFill>
                  <a:srgbClr val="7030A0"/>
                </a:solidFill>
                <a:latin typeface="+mj-lt"/>
              </a:rPr>
              <a:t>1-4</a:t>
            </a:r>
          </a:p>
        </p:txBody>
      </p:sp>
      <p:sp>
        <p:nvSpPr>
          <p:cNvPr id="14" name="Textfeld 13">
            <a:extLst>
              <a:ext uri="{FF2B5EF4-FFF2-40B4-BE49-F238E27FC236}">
                <a16:creationId xmlns:a16="http://schemas.microsoft.com/office/drawing/2014/main" id="{ED81BD12-72DB-B3D1-457B-C5B5D4F43EC3}"/>
              </a:ext>
            </a:extLst>
          </p:cNvPr>
          <p:cNvSpPr txBox="1"/>
          <p:nvPr/>
        </p:nvSpPr>
        <p:spPr>
          <a:xfrm>
            <a:off x="358270" y="4760981"/>
            <a:ext cx="842301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APZ: Antigen-präsentierende Zelle; HLA</a:t>
            </a:r>
            <a:r>
              <a:rPr lang="de-DE" sz="600">
                <a:solidFill>
                  <a:srgbClr val="404040"/>
                </a:solidFill>
                <a:latin typeface="Verdana"/>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 humanes </a:t>
            </a:r>
            <a:r>
              <a:rPr kumimoji="0" lang="de-DE" sz="600" b="0" i="0" u="none" strike="noStrike" kern="1200" cap="none" spc="0" normalizeH="0" baseline="0" noProof="0" err="1">
                <a:ln>
                  <a:noFill/>
                </a:ln>
                <a:solidFill>
                  <a:srgbClr val="404040"/>
                </a:solidFill>
                <a:effectLst/>
                <a:uLnTx/>
                <a:uFillTx/>
                <a:latin typeface="Verdana"/>
                <a:ea typeface="+mn-ea"/>
                <a:cs typeface="Arial"/>
              </a:rPr>
              <a:t>Leukozytenantigen</a:t>
            </a:r>
            <a:r>
              <a:rPr kumimoji="0" lang="de-DE" sz="600" b="0" i="0" u="none" strike="noStrike" kern="1200" cap="none" spc="0" normalizeH="0" baseline="0" noProof="0">
                <a:ln>
                  <a:noFill/>
                </a:ln>
                <a:solidFill>
                  <a:srgbClr val="404040"/>
                </a:solidFill>
                <a:effectLst/>
                <a:uLnTx/>
                <a:uFillTx/>
                <a:latin typeface="Verdana"/>
                <a:ea typeface="+mn-ea"/>
                <a:cs typeface="Arial"/>
              </a:rPr>
              <a:t>; T1D: Typ-1-Diabetes.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Arial"/>
              </a:rPr>
              <a:t>1. </a:t>
            </a:r>
            <a:r>
              <a:rPr kumimoji="0" lang="de-DE" sz="600" b="0" i="0" u="none" strike="noStrike" kern="1200" cap="none" spc="0" normalizeH="0" baseline="0" noProof="0">
                <a:ln>
                  <a:noFill/>
                </a:ln>
                <a:solidFill>
                  <a:srgbClr val="404040"/>
                </a:solidFill>
                <a:effectLst/>
                <a:uLnTx/>
                <a:uFillTx/>
                <a:latin typeface="Verdana"/>
                <a:ea typeface="+mn-ea"/>
                <a:cs typeface="Arial"/>
              </a:rPr>
              <a:t>Primavera M </a:t>
            </a:r>
            <a:r>
              <a:rPr kumimoji="0" lang="de-DE" sz="600" b="0" i="1" u="none" strike="noStrike" kern="1200" cap="none" spc="0" normalizeH="0" baseline="0" noProof="0">
                <a:ln>
                  <a:noFill/>
                </a:ln>
                <a:solidFill>
                  <a:srgbClr val="404040"/>
                </a:solidFill>
                <a:effectLst/>
                <a:uLnTx/>
                <a:uFillTx/>
                <a:latin typeface="Verdana"/>
                <a:ea typeface="+mn-ea"/>
                <a:cs typeface="Arial"/>
              </a:rPr>
              <a:t>et al. Front </a:t>
            </a:r>
            <a:r>
              <a:rPr kumimoji="0" lang="de-DE" sz="600" b="0" i="1" u="none" strike="noStrike" kern="1200" cap="none" spc="0" normalizeH="0" baseline="0" noProof="0" err="1">
                <a:ln>
                  <a:noFill/>
                </a:ln>
                <a:solidFill>
                  <a:srgbClr val="404040"/>
                </a:solidFill>
                <a:effectLst/>
                <a:uLnTx/>
                <a:uFillTx/>
                <a:latin typeface="Verdana"/>
                <a:ea typeface="+mn-ea"/>
                <a:cs typeface="Arial"/>
              </a:rPr>
              <a:t>Endocrinol</a:t>
            </a:r>
            <a:r>
              <a:rPr kumimoji="0" lang="de-DE" sz="600" b="0" i="1" u="none" strike="noStrike" kern="1200" cap="none" spc="0" normalizeH="0" baseline="0" noProof="0">
                <a:ln>
                  <a:noFill/>
                </a:ln>
                <a:solidFill>
                  <a:srgbClr val="404040"/>
                </a:solidFill>
                <a:effectLst/>
                <a:uLnTx/>
                <a:uFillTx/>
                <a:latin typeface="Verdana"/>
                <a:ea typeface="+mn-ea"/>
                <a:cs typeface="Arial"/>
              </a:rPr>
              <a:t> (Lausanne) </a:t>
            </a:r>
            <a:r>
              <a:rPr kumimoji="0" lang="de-DE" sz="600" b="0" i="0" u="none" strike="noStrike" kern="1200" cap="none" spc="0" normalizeH="0" baseline="0" noProof="0">
                <a:ln>
                  <a:noFill/>
                </a:ln>
                <a:solidFill>
                  <a:srgbClr val="404040"/>
                </a:solidFill>
                <a:effectLst/>
                <a:uLnTx/>
                <a:uFillTx/>
                <a:latin typeface="Verdana"/>
                <a:ea typeface="+mn-ea"/>
                <a:cs typeface="Arial"/>
              </a:rPr>
              <a:t>2020; 11: 248. </a:t>
            </a:r>
            <a:r>
              <a:rPr kumimoji="0" lang="de-DE" sz="600" b="1" i="0" u="none" strike="noStrike" kern="1200" cap="none" spc="0" normalizeH="0" baseline="0" noProof="0">
                <a:ln>
                  <a:noFill/>
                </a:ln>
                <a:solidFill>
                  <a:srgbClr val="404040"/>
                </a:solidFill>
                <a:effectLst/>
                <a:uLnTx/>
                <a:uFillTx/>
                <a:latin typeface="Verdana"/>
                <a:ea typeface="+mn-ea"/>
                <a:cs typeface="Arial"/>
              </a:rPr>
              <a:t>2.</a:t>
            </a:r>
            <a:r>
              <a:rPr kumimoji="0" lang="de-DE" sz="600" b="0" i="0" u="none" strike="noStrike" kern="1200" cap="none" spc="0" normalizeH="0" baseline="0" noProof="0">
                <a:ln>
                  <a:noFill/>
                </a:ln>
                <a:solidFill>
                  <a:srgbClr val="404040"/>
                </a:solidFill>
                <a:effectLst/>
                <a:uLnTx/>
                <a:uFillTx/>
                <a:latin typeface="Verdana"/>
                <a:ea typeface="+mn-ea"/>
                <a:cs typeface="Arial"/>
              </a:rPr>
              <a:t> Barker JM </a:t>
            </a:r>
            <a:r>
              <a:rPr kumimoji="0" lang="de-DE" sz="600" b="0" i="1" u="none" strike="noStrike" kern="1200" cap="none" spc="0" normalizeH="0" baseline="0" noProof="0">
                <a:ln>
                  <a:noFill/>
                </a:ln>
                <a:solidFill>
                  <a:srgbClr val="404040"/>
                </a:solidFill>
                <a:effectLst/>
                <a:uLnTx/>
                <a:uFillTx/>
                <a:latin typeface="Verdana"/>
                <a:ea typeface="+mn-ea"/>
                <a:cs typeface="Arial"/>
              </a:rPr>
              <a:t>et al. J </a:t>
            </a:r>
            <a:r>
              <a:rPr kumimoji="0" lang="de-DE" sz="600" b="0" i="1" u="none" strike="noStrike" kern="1200" cap="none" spc="0" normalizeH="0" baseline="0" noProof="0" err="1">
                <a:ln>
                  <a:noFill/>
                </a:ln>
                <a:solidFill>
                  <a:srgbClr val="404040"/>
                </a:solidFill>
                <a:effectLst/>
                <a:uLnTx/>
                <a:uFillTx/>
                <a:latin typeface="Verdana"/>
                <a:ea typeface="+mn-ea"/>
                <a:cs typeface="Arial"/>
              </a:rPr>
              <a:t>Clin</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1" u="none" strike="noStrike" kern="1200" cap="none" spc="0" normalizeH="0" baseline="0" noProof="0" err="1">
                <a:ln>
                  <a:noFill/>
                </a:ln>
                <a:solidFill>
                  <a:srgbClr val="404040"/>
                </a:solidFill>
                <a:effectLst/>
                <a:uLnTx/>
                <a:uFillTx/>
                <a:latin typeface="Verdana"/>
                <a:ea typeface="+mn-ea"/>
                <a:cs typeface="Arial"/>
              </a:rPr>
              <a:t>Endocrinol</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1" u="none" strike="noStrike" kern="1200" cap="none" spc="0" normalizeH="0" baseline="0" noProof="0" err="1">
                <a:ln>
                  <a:noFill/>
                </a:ln>
                <a:solidFill>
                  <a:srgbClr val="404040"/>
                </a:solidFill>
                <a:effectLst/>
                <a:uLnTx/>
                <a:uFillTx/>
                <a:latin typeface="Verdana"/>
                <a:ea typeface="+mn-ea"/>
                <a:cs typeface="Arial"/>
              </a:rPr>
              <a:t>Metab</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a:ln>
                  <a:noFill/>
                </a:ln>
                <a:solidFill>
                  <a:srgbClr val="404040"/>
                </a:solidFill>
                <a:effectLst/>
                <a:uLnTx/>
                <a:uFillTx/>
                <a:latin typeface="Verdana"/>
                <a:ea typeface="+mn-ea"/>
                <a:cs typeface="Arial"/>
              </a:rPr>
              <a:t>2004; 89: 3896–902. </a:t>
            </a:r>
            <a:r>
              <a:rPr kumimoji="0" lang="de-DE" sz="600" b="1" i="0" u="none" strike="noStrike" kern="1200" cap="none" spc="0" normalizeH="0" baseline="0" noProof="0">
                <a:ln>
                  <a:noFill/>
                </a:ln>
                <a:solidFill>
                  <a:srgbClr val="404040"/>
                </a:solidFill>
                <a:effectLst/>
                <a:uLnTx/>
                <a:uFillTx/>
                <a:latin typeface="Verdana"/>
                <a:ea typeface="+mn-ea"/>
                <a:cs typeface="Arial"/>
              </a:rPr>
              <a:t>3.</a:t>
            </a:r>
            <a:r>
              <a:rPr kumimoji="0" lang="de-DE" sz="600" b="0" i="0" u="none" strike="noStrike" kern="1200" cap="none" spc="0" normalizeH="0" baseline="0" noProof="0">
                <a:ln>
                  <a:noFill/>
                </a:ln>
                <a:solidFill>
                  <a:srgbClr val="404040"/>
                </a:solidFill>
                <a:effectLst/>
                <a:uLnTx/>
                <a:uFillTx/>
                <a:latin typeface="Verdana"/>
                <a:ea typeface="+mn-ea"/>
                <a:cs typeface="Arial"/>
              </a:rPr>
              <a:t> Steck AK &amp; </a:t>
            </a:r>
            <a:r>
              <a:rPr kumimoji="0" lang="de-DE" sz="600" b="0" i="0" u="none" strike="noStrike" kern="1200" cap="none" spc="0" normalizeH="0" baseline="0" noProof="0" err="1">
                <a:ln>
                  <a:noFill/>
                </a:ln>
                <a:solidFill>
                  <a:srgbClr val="404040"/>
                </a:solidFill>
                <a:effectLst/>
                <a:uLnTx/>
                <a:uFillTx/>
                <a:latin typeface="Verdana"/>
                <a:ea typeface="+mn-ea"/>
                <a:cs typeface="Arial"/>
              </a:rPr>
              <a:t>Rewers</a:t>
            </a:r>
            <a:r>
              <a:rPr kumimoji="0" lang="de-DE" sz="600" b="0" i="0" u="none" strike="noStrike" kern="1200" cap="none" spc="0" normalizeH="0" baseline="0" noProof="0">
                <a:ln>
                  <a:noFill/>
                </a:ln>
                <a:solidFill>
                  <a:srgbClr val="404040"/>
                </a:solidFill>
                <a:effectLst/>
                <a:uLnTx/>
                <a:uFillTx/>
                <a:latin typeface="Verdana"/>
                <a:ea typeface="+mn-ea"/>
                <a:cs typeface="Arial"/>
              </a:rPr>
              <a:t> MJ. </a:t>
            </a:r>
            <a:r>
              <a:rPr kumimoji="0" lang="de-DE" sz="600" b="0" i="1" u="none" strike="noStrike" kern="1200" cap="none" spc="0" normalizeH="0" baseline="0" noProof="0" err="1">
                <a:ln>
                  <a:noFill/>
                </a:ln>
                <a:solidFill>
                  <a:srgbClr val="404040"/>
                </a:solidFill>
                <a:effectLst/>
                <a:uLnTx/>
                <a:uFillTx/>
                <a:latin typeface="Verdana"/>
                <a:ea typeface="+mn-ea"/>
                <a:cs typeface="Arial"/>
              </a:rPr>
              <a:t>Clin</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1" u="none" strike="noStrike" kern="1200" cap="none" spc="0" normalizeH="0" baseline="0" noProof="0" err="1">
                <a:ln>
                  <a:noFill/>
                </a:ln>
                <a:solidFill>
                  <a:srgbClr val="404040"/>
                </a:solidFill>
                <a:effectLst/>
                <a:uLnTx/>
                <a:uFillTx/>
                <a:latin typeface="Verdana"/>
                <a:ea typeface="+mn-ea"/>
                <a:cs typeface="Arial"/>
              </a:rPr>
              <a:t>Chem</a:t>
            </a:r>
            <a:r>
              <a:rPr kumimoji="0" lang="de-DE" sz="600" b="0" i="0" u="none" strike="noStrike" kern="1200" cap="none" spc="0" normalizeH="0" baseline="0" noProof="0">
                <a:ln>
                  <a:noFill/>
                </a:ln>
                <a:solidFill>
                  <a:srgbClr val="404040"/>
                </a:solidFill>
                <a:effectLst/>
                <a:uLnTx/>
                <a:uFillTx/>
                <a:latin typeface="Verdana"/>
                <a:ea typeface="+mn-ea"/>
                <a:cs typeface="Arial"/>
              </a:rPr>
              <a:t> 2011; 57: 176–85. </a:t>
            </a:r>
            <a:r>
              <a:rPr kumimoji="0" lang="de-DE" sz="600" b="1" i="0" u="none" strike="noStrike" kern="1200" cap="none" spc="0" normalizeH="0" baseline="0" noProof="0">
                <a:ln>
                  <a:noFill/>
                </a:ln>
                <a:solidFill>
                  <a:srgbClr val="404040"/>
                </a:solidFill>
                <a:effectLst/>
                <a:uLnTx/>
                <a:uFillTx/>
                <a:latin typeface="Verdana"/>
                <a:ea typeface="+mn-ea"/>
                <a:cs typeface="Arial"/>
              </a:rPr>
              <a:t>4.</a:t>
            </a:r>
            <a:r>
              <a:rPr kumimoji="0" lang="de-DE" sz="600" b="0" i="0" u="none" strike="noStrike" kern="1200" cap="none" spc="0" normalizeH="0" baseline="0" noProof="0">
                <a:ln>
                  <a:noFill/>
                </a:ln>
                <a:solidFill>
                  <a:srgbClr val="404040"/>
                </a:solidFill>
                <a:effectLst/>
                <a:uLnTx/>
                <a:uFillTx/>
                <a:latin typeface="Verdana"/>
                <a:ea typeface="+mn-ea"/>
                <a:cs typeface="Arial"/>
              </a:rPr>
              <a:t> Quesada-</a:t>
            </a:r>
            <a:r>
              <a:rPr kumimoji="0" lang="de-DE" sz="600" b="0" i="0" u="none" strike="noStrike" kern="1200" cap="none" spc="0" normalizeH="0" baseline="0" noProof="0" err="1">
                <a:ln>
                  <a:noFill/>
                </a:ln>
                <a:solidFill>
                  <a:srgbClr val="404040"/>
                </a:solidFill>
                <a:effectLst/>
                <a:uLnTx/>
                <a:uFillTx/>
                <a:latin typeface="Verdana"/>
                <a:ea typeface="+mn-ea"/>
                <a:cs typeface="Arial"/>
              </a:rPr>
              <a:t>Masachs</a:t>
            </a:r>
            <a:r>
              <a:rPr kumimoji="0" lang="de-DE" sz="600" b="0" i="0" u="none" strike="noStrike" kern="1200" cap="none" spc="0" normalizeH="0" baseline="0" noProof="0">
                <a:ln>
                  <a:noFill/>
                </a:ln>
                <a:solidFill>
                  <a:srgbClr val="404040"/>
                </a:solidFill>
                <a:effectLst/>
                <a:uLnTx/>
                <a:uFillTx/>
                <a:latin typeface="Verdana"/>
                <a:ea typeface="+mn-ea"/>
                <a:cs typeface="Arial"/>
              </a:rPr>
              <a:t> E </a:t>
            </a:r>
            <a:r>
              <a:rPr kumimoji="0" lang="de-DE" sz="600" b="0" i="1" u="none" strike="noStrike" kern="1200" cap="none" spc="0" normalizeH="0" baseline="0" noProof="0">
                <a:ln>
                  <a:noFill/>
                </a:ln>
                <a:solidFill>
                  <a:srgbClr val="404040"/>
                </a:solidFill>
                <a:effectLst/>
                <a:uLnTx/>
                <a:uFillTx/>
                <a:latin typeface="Verdana"/>
                <a:ea typeface="+mn-ea"/>
                <a:cs typeface="Arial"/>
              </a:rPr>
              <a:t>et al. </a:t>
            </a:r>
            <a:r>
              <a:rPr kumimoji="0" lang="de-DE" sz="600" b="0" i="1" u="none" strike="noStrike" kern="1200" cap="none" spc="0" normalizeH="0" baseline="0" noProof="0" err="1">
                <a:ln>
                  <a:noFill/>
                </a:ln>
                <a:solidFill>
                  <a:srgbClr val="404040"/>
                </a:solidFill>
                <a:effectLst/>
                <a:uLnTx/>
                <a:uFillTx/>
                <a:latin typeface="Verdana"/>
                <a:ea typeface="+mn-ea"/>
                <a:cs typeface="Arial"/>
              </a:rPr>
              <a:t>Diabetologia</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a:ln>
                  <a:noFill/>
                </a:ln>
                <a:solidFill>
                  <a:srgbClr val="404040"/>
                </a:solidFill>
                <a:effectLst/>
                <a:uLnTx/>
                <a:uFillTx/>
                <a:latin typeface="Verdana"/>
                <a:ea typeface="+mn-ea"/>
                <a:cs typeface="Arial"/>
              </a:rPr>
              <a:t>2022; 65: 387–401. </a:t>
            </a:r>
            <a:r>
              <a:rPr kumimoji="0" lang="de-DE" sz="600" b="1" i="0" u="none" strike="noStrike" kern="1200" cap="none" spc="0" normalizeH="0" baseline="0" noProof="0">
                <a:ln>
                  <a:noFill/>
                </a:ln>
                <a:solidFill>
                  <a:srgbClr val="404040"/>
                </a:solidFill>
                <a:effectLst/>
                <a:uLnTx/>
                <a:uFillTx/>
                <a:latin typeface="Verdana"/>
                <a:ea typeface="+mn-ea"/>
                <a:cs typeface="Arial"/>
              </a:rPr>
              <a:t>5.</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DiMeglio</a:t>
            </a:r>
            <a:r>
              <a:rPr kumimoji="0" lang="de-DE" sz="600" b="0" i="0" u="none" strike="noStrike" kern="1200" cap="none" spc="0" normalizeH="0" baseline="0" noProof="0">
                <a:ln>
                  <a:noFill/>
                </a:ln>
                <a:solidFill>
                  <a:srgbClr val="404040"/>
                </a:solidFill>
                <a:effectLst/>
                <a:uLnTx/>
                <a:uFillTx/>
                <a:latin typeface="Verdana"/>
                <a:ea typeface="+mn-ea"/>
                <a:cs typeface="Arial"/>
              </a:rPr>
              <a:t> LA </a:t>
            </a:r>
            <a:r>
              <a:rPr kumimoji="0" lang="de-DE" sz="600" b="0" i="1" u="none" strike="noStrike" kern="1200" cap="none" spc="0" normalizeH="0" baseline="0" noProof="0">
                <a:ln>
                  <a:noFill/>
                </a:ln>
                <a:solidFill>
                  <a:srgbClr val="404040"/>
                </a:solidFill>
                <a:effectLst/>
                <a:uLnTx/>
                <a:uFillTx/>
                <a:latin typeface="Verdana"/>
                <a:ea typeface="+mn-ea"/>
                <a:cs typeface="Arial"/>
              </a:rPr>
              <a:t>et al. Lancet </a:t>
            </a:r>
            <a:r>
              <a:rPr kumimoji="0" lang="de-DE" sz="600" b="0" i="0" u="none" strike="noStrike" kern="1200" cap="none" spc="0" normalizeH="0" baseline="0" noProof="0">
                <a:ln>
                  <a:noFill/>
                </a:ln>
                <a:solidFill>
                  <a:srgbClr val="404040"/>
                </a:solidFill>
                <a:effectLst/>
                <a:uLnTx/>
                <a:uFillTx/>
                <a:latin typeface="Verdana"/>
                <a:ea typeface="+mn-ea"/>
                <a:cs typeface="Arial"/>
              </a:rPr>
              <a:t>2018; 391: 2449–62. </a:t>
            </a:r>
            <a:r>
              <a:rPr kumimoji="0" lang="de-DE" sz="600" b="1" i="0" u="none" strike="noStrike" kern="1200" cap="none" spc="0" normalizeH="0" baseline="0" noProof="0">
                <a:ln>
                  <a:noFill/>
                </a:ln>
                <a:solidFill>
                  <a:srgbClr val="404040"/>
                </a:solidFill>
                <a:effectLst/>
                <a:uLnTx/>
                <a:uFillTx/>
                <a:latin typeface="Verdana"/>
                <a:ea typeface="+mn-ea"/>
                <a:cs typeface="Arial"/>
              </a:rPr>
              <a:t>6.</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Luckett</a:t>
            </a:r>
            <a:r>
              <a:rPr kumimoji="0" lang="de-DE" sz="600" b="0" i="0" u="none" strike="noStrike" kern="1200" cap="none" spc="0" normalizeH="0" baseline="0" noProof="0">
                <a:ln>
                  <a:noFill/>
                </a:ln>
                <a:solidFill>
                  <a:srgbClr val="404040"/>
                </a:solidFill>
                <a:effectLst/>
                <a:uLnTx/>
                <a:uFillTx/>
                <a:latin typeface="Verdana"/>
                <a:ea typeface="+mn-ea"/>
                <a:cs typeface="Arial"/>
              </a:rPr>
              <a:t> AM </a:t>
            </a:r>
            <a:r>
              <a:rPr kumimoji="0" lang="de-DE" sz="600" b="0" i="1" u="none" strike="noStrike" kern="1200" cap="none" spc="0" normalizeH="0" baseline="0" noProof="0">
                <a:ln>
                  <a:noFill/>
                </a:ln>
                <a:solidFill>
                  <a:srgbClr val="404040"/>
                </a:solidFill>
                <a:effectLst/>
                <a:uLnTx/>
                <a:uFillTx/>
                <a:latin typeface="Verdana"/>
                <a:ea typeface="+mn-ea"/>
                <a:cs typeface="Arial"/>
              </a:rPr>
              <a:t>et al. </a:t>
            </a:r>
            <a:r>
              <a:rPr kumimoji="0" lang="de-DE" sz="600" b="0" i="1" u="none" strike="noStrike" kern="1200" cap="none" spc="0" normalizeH="0" baseline="0" noProof="0" err="1">
                <a:ln>
                  <a:noFill/>
                </a:ln>
                <a:solidFill>
                  <a:srgbClr val="404040"/>
                </a:solidFill>
                <a:effectLst/>
                <a:uLnTx/>
                <a:uFillTx/>
                <a:latin typeface="Verdana"/>
                <a:ea typeface="+mn-ea"/>
                <a:cs typeface="Arial"/>
              </a:rPr>
              <a:t>Diabetologia</a:t>
            </a:r>
            <a:r>
              <a:rPr kumimoji="0" lang="de-DE" sz="600" b="0" i="0" u="none" strike="noStrike" kern="1200" cap="none" spc="0" normalizeH="0" baseline="0" noProof="0">
                <a:ln>
                  <a:noFill/>
                </a:ln>
                <a:solidFill>
                  <a:srgbClr val="404040"/>
                </a:solidFill>
                <a:effectLst/>
                <a:uLnTx/>
                <a:uFillTx/>
                <a:latin typeface="Verdana"/>
                <a:ea typeface="+mn-ea"/>
                <a:cs typeface="Arial"/>
              </a:rPr>
              <a:t> 2023; 66: 1589–1600.</a:t>
            </a:r>
          </a:p>
        </p:txBody>
      </p:sp>
      <p:sp>
        <p:nvSpPr>
          <p:cNvPr id="62" name="Rectangle: Top Corners Rounded 15">
            <a:extLst>
              <a:ext uri="{FF2B5EF4-FFF2-40B4-BE49-F238E27FC236}">
                <a16:creationId xmlns:a16="http://schemas.microsoft.com/office/drawing/2014/main" id="{7F281836-F05F-D118-EF40-033CFD3A5645}"/>
              </a:ext>
            </a:extLst>
          </p:cNvPr>
          <p:cNvSpPr/>
          <p:nvPr/>
        </p:nvSpPr>
        <p:spPr>
          <a:xfrm rot="16200000">
            <a:off x="6999065" y="2384005"/>
            <a:ext cx="740299" cy="3549572"/>
          </a:xfrm>
          <a:prstGeom prst="round2SameRect">
            <a:avLst>
              <a:gd name="adj1" fmla="val 50000"/>
              <a:gd name="adj2" fmla="val 0"/>
            </a:avLst>
          </a:prstGeom>
          <a:solidFill>
            <a:srgbClr val="D0EAEA"/>
          </a:solidFill>
          <a:ln w="25400" cap="flat" cmpd="sng" algn="ctr">
            <a:noFill/>
            <a:prstDash val="solid"/>
          </a:ln>
          <a:effectLst/>
        </p:spPr>
        <p:txBody>
          <a:bodyPr vert="vert" lIns="68580" tIns="360000" rIns="68580" bIns="252000" rtlCol="0" anchor="ctr"/>
          <a:lstStyle/>
          <a:p>
            <a:pPr marL="0" marR="0" lvl="0" indent="0" defTabSz="685783"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a:ln>
                  <a:noFill/>
                </a:ln>
                <a:solidFill>
                  <a:srgbClr val="2F3651"/>
                </a:solidFill>
                <a:effectLst/>
                <a:uLnTx/>
                <a:uFillTx/>
                <a:ea typeface="+mn-ea"/>
                <a:cs typeface="Arial"/>
              </a:rPr>
              <a:t>Es </a:t>
            </a:r>
            <a:r>
              <a:rPr kumimoji="0" lang="en-US" sz="1100" b="0" i="0" u="none" strike="noStrike" kern="0" cap="none" spc="0" normalizeH="0" baseline="0" noProof="0" err="1">
                <a:ln>
                  <a:noFill/>
                </a:ln>
                <a:solidFill>
                  <a:srgbClr val="2F3651"/>
                </a:solidFill>
                <a:effectLst/>
                <a:uLnTx/>
                <a:uFillTx/>
                <a:ea typeface="+mn-ea"/>
                <a:cs typeface="Arial"/>
              </a:rPr>
              <a:t>gibt</a:t>
            </a:r>
            <a:r>
              <a:rPr kumimoji="0" lang="en-US" sz="1100" b="0" i="0" u="none" strike="noStrike" kern="0" cap="none" spc="0" normalizeH="0" baseline="0" noProof="0">
                <a:ln>
                  <a:noFill/>
                </a:ln>
                <a:solidFill>
                  <a:srgbClr val="2F3651"/>
                </a:solidFill>
                <a:effectLst/>
                <a:uLnTx/>
                <a:uFillTx/>
                <a:ea typeface="+mn-ea"/>
                <a:cs typeface="Arial"/>
              </a:rPr>
              <a:t> </a:t>
            </a:r>
            <a:r>
              <a:rPr kumimoji="0" lang="en-US" sz="1100" b="0" i="0" u="none" strike="noStrike" kern="0" cap="none" spc="0" normalizeH="0" baseline="0" noProof="0" err="1">
                <a:ln>
                  <a:noFill/>
                </a:ln>
                <a:solidFill>
                  <a:srgbClr val="2F3651"/>
                </a:solidFill>
                <a:effectLst/>
                <a:uLnTx/>
                <a:uFillTx/>
                <a:ea typeface="+mn-ea"/>
                <a:cs typeface="Arial"/>
              </a:rPr>
              <a:t>über</a:t>
            </a:r>
            <a:r>
              <a:rPr kumimoji="0" lang="en-US" sz="1100" b="0" i="0" u="none" strike="noStrike" kern="0" cap="none" spc="0" normalizeH="0" baseline="0" noProof="0">
                <a:ln>
                  <a:noFill/>
                </a:ln>
                <a:solidFill>
                  <a:srgbClr val="2F3651"/>
                </a:solidFill>
                <a:effectLst/>
                <a:uLnTx/>
                <a:uFillTx/>
                <a:ea typeface="+mn-ea"/>
                <a:cs typeface="Arial"/>
              </a:rPr>
              <a:t> </a:t>
            </a:r>
            <a:r>
              <a:rPr kumimoji="0" lang="en-US" sz="1100" b="1" i="0" u="none" strike="noStrike" kern="0" cap="none" spc="0" normalizeH="0" baseline="0" noProof="0">
                <a:ln>
                  <a:noFill/>
                </a:ln>
                <a:solidFill>
                  <a:srgbClr val="2F3651"/>
                </a:solidFill>
                <a:effectLst/>
                <a:uLnTx/>
                <a:uFillTx/>
                <a:ea typeface="+mn-ea"/>
                <a:cs typeface="Arial"/>
              </a:rPr>
              <a:t>70</a:t>
            </a:r>
            <a:r>
              <a:rPr kumimoji="0" lang="en-US" sz="1100" b="0" i="0" u="none" strike="noStrike" kern="0" cap="none" spc="0" normalizeH="0" baseline="0" noProof="0">
                <a:ln>
                  <a:noFill/>
                </a:ln>
                <a:solidFill>
                  <a:srgbClr val="2F3651"/>
                </a:solidFill>
                <a:effectLst/>
                <a:uLnTx/>
                <a:uFillTx/>
                <a:ea typeface="+mn-ea"/>
                <a:cs typeface="Arial"/>
              </a:rPr>
              <a:t> </a:t>
            </a:r>
            <a:r>
              <a:rPr lang="de-DE" sz="1100" b="1" kern="0">
                <a:solidFill>
                  <a:srgbClr val="2F3651"/>
                </a:solidFill>
                <a:cs typeface="Arial"/>
              </a:rPr>
              <a:t>genetische Regio-</a:t>
            </a:r>
            <a:r>
              <a:rPr lang="de-DE" sz="1100" b="1" kern="0" err="1">
                <a:solidFill>
                  <a:srgbClr val="2F3651"/>
                </a:solidFill>
                <a:cs typeface="Arial"/>
              </a:rPr>
              <a:t>nen</a:t>
            </a:r>
            <a:r>
              <a:rPr lang="de-DE" sz="1100" kern="0">
                <a:solidFill>
                  <a:srgbClr val="2F3651"/>
                </a:solidFill>
                <a:cs typeface="Arial"/>
              </a:rPr>
              <a:t>, die </a:t>
            </a:r>
            <a:r>
              <a:rPr lang="de-DE" sz="1100" b="1" kern="0">
                <a:solidFill>
                  <a:srgbClr val="2F3651"/>
                </a:solidFill>
                <a:cs typeface="Arial"/>
              </a:rPr>
              <a:t>nicht zum HLA-Gen </a:t>
            </a:r>
            <a:r>
              <a:rPr lang="de-DE" sz="1100" kern="0">
                <a:solidFill>
                  <a:srgbClr val="2F3651"/>
                </a:solidFill>
                <a:cs typeface="Arial"/>
              </a:rPr>
              <a:t>gehören</a:t>
            </a:r>
            <a:r>
              <a:rPr kumimoji="0" lang="en-US" sz="1100" i="0" u="none" strike="noStrike" kern="0" cap="none" spc="0" normalizeH="0" baseline="0" noProof="0">
                <a:ln>
                  <a:noFill/>
                </a:ln>
                <a:solidFill>
                  <a:srgbClr val="2F3651"/>
                </a:solidFill>
                <a:effectLst/>
                <a:uLnTx/>
                <a:uFillTx/>
                <a:ea typeface="+mn-ea"/>
                <a:cs typeface="Arial"/>
              </a:rPr>
              <a:t> </a:t>
            </a:r>
            <a:r>
              <a:rPr kumimoji="0" lang="de-DE" sz="1100" b="0" i="0" u="none" strike="noStrike" kern="0" cap="none" spc="0" normalizeH="0" baseline="0" noProof="0">
                <a:ln>
                  <a:noFill/>
                </a:ln>
                <a:solidFill>
                  <a:srgbClr val="2F3651"/>
                </a:solidFill>
                <a:effectLst/>
                <a:uLnTx/>
                <a:uFillTx/>
                <a:ea typeface="+mn-ea"/>
                <a:cs typeface="Arial"/>
              </a:rPr>
              <a:t>und mit dem </a:t>
            </a:r>
            <a:r>
              <a:rPr kumimoji="0" lang="de-DE" sz="1100" b="1" i="0" u="none" strike="noStrike" kern="0" cap="none" spc="0" normalizeH="0" baseline="0" noProof="0">
                <a:ln>
                  <a:noFill/>
                </a:ln>
                <a:solidFill>
                  <a:srgbClr val="2F3651"/>
                </a:solidFill>
                <a:effectLst/>
                <a:uLnTx/>
                <a:uFillTx/>
                <a:ea typeface="+mn-ea"/>
                <a:cs typeface="Arial"/>
              </a:rPr>
              <a:t>Risiko von T1D </a:t>
            </a:r>
            <a:r>
              <a:rPr kumimoji="0" lang="de-DE" sz="1100" b="0" i="0" u="none" strike="noStrike" kern="0" cap="none" spc="0" normalizeH="0" baseline="0" noProof="0">
                <a:ln>
                  <a:noFill/>
                </a:ln>
                <a:solidFill>
                  <a:srgbClr val="2F3651"/>
                </a:solidFill>
                <a:effectLst/>
                <a:uLnTx/>
                <a:uFillTx/>
                <a:ea typeface="+mn-ea"/>
                <a:cs typeface="Arial"/>
              </a:rPr>
              <a:t>in Verbindung stehen</a:t>
            </a:r>
            <a:r>
              <a:rPr kumimoji="0" lang="en-US" sz="1100" b="0" i="0" u="none" strike="noStrike" kern="0" cap="none" spc="0" normalizeH="0" baseline="30000" noProof="0">
                <a:ln>
                  <a:noFill/>
                </a:ln>
                <a:solidFill>
                  <a:srgbClr val="2F3651"/>
                </a:solidFill>
                <a:effectLst/>
                <a:uLnTx/>
                <a:uFillTx/>
                <a:ea typeface="+mn-ea"/>
                <a:cs typeface="Arial"/>
              </a:rPr>
              <a:t>6</a:t>
            </a:r>
          </a:p>
        </p:txBody>
      </p:sp>
      <p:sp>
        <p:nvSpPr>
          <p:cNvPr id="63" name="Right Triangle 97">
            <a:extLst>
              <a:ext uri="{FF2B5EF4-FFF2-40B4-BE49-F238E27FC236}">
                <a16:creationId xmlns:a16="http://schemas.microsoft.com/office/drawing/2014/main" id="{426B333D-D42F-CD30-84FF-838DFBDF206B}"/>
              </a:ext>
            </a:extLst>
          </p:cNvPr>
          <p:cNvSpPr/>
          <p:nvPr/>
        </p:nvSpPr>
        <p:spPr>
          <a:xfrm rot="10800000">
            <a:off x="1935797" y="2477271"/>
            <a:ext cx="1197626" cy="394599"/>
          </a:xfrm>
          <a:prstGeom prst="rtTriangl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64" name="Group 81">
            <a:extLst>
              <a:ext uri="{FF2B5EF4-FFF2-40B4-BE49-F238E27FC236}">
                <a16:creationId xmlns:a16="http://schemas.microsoft.com/office/drawing/2014/main" id="{5939A5AF-0E3B-E3DC-92D5-52B7BBDD77D5}"/>
              </a:ext>
            </a:extLst>
          </p:cNvPr>
          <p:cNvGrpSpPr/>
          <p:nvPr/>
        </p:nvGrpSpPr>
        <p:grpSpPr>
          <a:xfrm>
            <a:off x="408209" y="2134372"/>
            <a:ext cx="2043276" cy="2313041"/>
            <a:chOff x="644761" y="2480135"/>
            <a:chExt cx="2724368" cy="3084054"/>
          </a:xfrm>
        </p:grpSpPr>
        <p:grpSp>
          <p:nvGrpSpPr>
            <p:cNvPr id="65" name="Group 76">
              <a:extLst>
                <a:ext uri="{FF2B5EF4-FFF2-40B4-BE49-F238E27FC236}">
                  <a16:creationId xmlns:a16="http://schemas.microsoft.com/office/drawing/2014/main" id="{D80FD034-C5A9-501E-906E-EFBF14D2DBA7}"/>
                </a:ext>
              </a:extLst>
            </p:cNvPr>
            <p:cNvGrpSpPr>
              <a:grpSpLocks noChangeAspect="1"/>
            </p:cNvGrpSpPr>
            <p:nvPr/>
          </p:nvGrpSpPr>
          <p:grpSpPr>
            <a:xfrm rot="16200000">
              <a:off x="543265" y="2738326"/>
              <a:ext cx="2927359" cy="2724368"/>
              <a:chOff x="920344" y="3260554"/>
              <a:chExt cx="1923156" cy="1789799"/>
            </a:xfrm>
          </p:grpSpPr>
          <p:grpSp>
            <p:nvGrpSpPr>
              <p:cNvPr id="68" name="Group 64">
                <a:extLst>
                  <a:ext uri="{FF2B5EF4-FFF2-40B4-BE49-F238E27FC236}">
                    <a16:creationId xmlns:a16="http://schemas.microsoft.com/office/drawing/2014/main" id="{17BDDD30-8840-2832-B11D-4775CF7C9E51}"/>
                  </a:ext>
                </a:extLst>
              </p:cNvPr>
              <p:cNvGrpSpPr/>
              <p:nvPr/>
            </p:nvGrpSpPr>
            <p:grpSpPr>
              <a:xfrm rot="19954919">
                <a:off x="920344" y="3260554"/>
                <a:ext cx="1923156" cy="1789799"/>
                <a:chOff x="6408261" y="1791601"/>
                <a:chExt cx="845757" cy="787110"/>
              </a:xfrm>
            </p:grpSpPr>
            <p:sp>
              <p:nvSpPr>
                <p:cNvPr id="71" name="Freeform 327">
                  <a:extLst>
                    <a:ext uri="{FF2B5EF4-FFF2-40B4-BE49-F238E27FC236}">
                      <a16:creationId xmlns:a16="http://schemas.microsoft.com/office/drawing/2014/main" id="{58A2254F-0815-61BB-AB1D-834483EEA473}"/>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706F80"/>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ndParaRPr>
                </a:p>
              </p:txBody>
            </p:sp>
            <p:sp>
              <p:nvSpPr>
                <p:cNvPr id="72" name="Freeform 328">
                  <a:extLst>
                    <a:ext uri="{FF2B5EF4-FFF2-40B4-BE49-F238E27FC236}">
                      <a16:creationId xmlns:a16="http://schemas.microsoft.com/office/drawing/2014/main" id="{96ED744F-73AE-9A72-D264-52790FB4B72D}"/>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9">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ndParaRPr>
                </a:p>
              </p:txBody>
            </p:sp>
          </p:grpSp>
          <p:sp>
            <p:nvSpPr>
              <p:cNvPr id="69" name="Freeform: Shape 68">
                <a:extLst>
                  <a:ext uri="{FF2B5EF4-FFF2-40B4-BE49-F238E27FC236}">
                    <a16:creationId xmlns:a16="http://schemas.microsoft.com/office/drawing/2014/main" id="{769D567C-F562-A26C-CD77-5834566375DA}"/>
                  </a:ext>
                </a:extLst>
              </p:cNvPr>
              <p:cNvSpPr/>
              <p:nvPr/>
            </p:nvSpPr>
            <p:spPr>
              <a:xfrm rot="18438401">
                <a:off x="2445464" y="4133960"/>
                <a:ext cx="287870" cy="310933"/>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cs typeface="Arial" panose="020B0604020202020204" pitchFamily="34" charset="0"/>
                </a:endParaRPr>
              </a:p>
            </p:txBody>
          </p:sp>
          <p:sp>
            <p:nvSpPr>
              <p:cNvPr id="70" name="Oval 70">
                <a:extLst>
                  <a:ext uri="{FF2B5EF4-FFF2-40B4-BE49-F238E27FC236}">
                    <a16:creationId xmlns:a16="http://schemas.microsoft.com/office/drawing/2014/main" id="{8040B90B-6200-4AB1-E6A4-A3E2918678E9}"/>
                  </a:ext>
                </a:extLst>
              </p:cNvPr>
              <p:cNvSpPr/>
              <p:nvPr/>
            </p:nvSpPr>
            <p:spPr>
              <a:xfrm>
                <a:off x="2646081" y="4240820"/>
                <a:ext cx="114921" cy="114921"/>
              </a:xfrm>
              <a:prstGeom prst="ellipse">
                <a:avLst/>
              </a:prstGeom>
              <a:solidFill>
                <a:srgbClr val="2F3651"/>
              </a:solidFill>
              <a:ln w="12700" cap="flat" cmpd="sng" algn="ctr">
                <a:solidFill>
                  <a:sysClr val="window" lastClr="FFFFFF"/>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grpSp>
        <p:sp>
          <p:nvSpPr>
            <p:cNvPr id="66" name="TextBox 71">
              <a:extLst>
                <a:ext uri="{FF2B5EF4-FFF2-40B4-BE49-F238E27FC236}">
                  <a16:creationId xmlns:a16="http://schemas.microsoft.com/office/drawing/2014/main" id="{151848AE-A271-5AC0-8EC2-E798DE2AE924}"/>
                </a:ext>
              </a:extLst>
            </p:cNvPr>
            <p:cNvSpPr txBox="1"/>
            <p:nvPr/>
          </p:nvSpPr>
          <p:spPr>
            <a:xfrm>
              <a:off x="972782" y="2762406"/>
              <a:ext cx="406096" cy="246221"/>
            </a:xfrm>
            <a:prstGeom prst="rect">
              <a:avLst/>
            </a:prstGeom>
            <a:noFill/>
          </p:spPr>
          <p:txBody>
            <a:bodyPr wrap="none" lIns="0" tIns="0" rIns="0" bIns="0" rtlCol="0">
              <a:spAutoFit/>
            </a:bodyPr>
            <a:lstStyle/>
            <a:p>
              <a:pPr marL="0" marR="0" lvl="0" indent="0" algn="r" defTabSz="6858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solidFill>
                    <a:srgbClr val="2F3651"/>
                  </a:solidFill>
                  <a:effectLst/>
                  <a:uLnTx/>
                  <a:uFillTx/>
                  <a:ea typeface="Verdana"/>
                  <a:cs typeface="Arial" panose="020B0604020202020204" pitchFamily="34" charset="0"/>
                  <a:sym typeface="Verdana"/>
                  <a:rtl val="0"/>
                </a:rPr>
                <a:t>APZ</a:t>
              </a:r>
            </a:p>
          </p:txBody>
        </p:sp>
        <p:sp>
          <p:nvSpPr>
            <p:cNvPr id="67" name="Oval 77">
              <a:extLst>
                <a:ext uri="{FF2B5EF4-FFF2-40B4-BE49-F238E27FC236}">
                  <a16:creationId xmlns:a16="http://schemas.microsoft.com/office/drawing/2014/main" id="{3AB4768C-4037-51E0-F06B-A4886F87F083}"/>
                </a:ext>
              </a:extLst>
            </p:cNvPr>
            <p:cNvSpPr/>
            <p:nvPr/>
          </p:nvSpPr>
          <p:spPr>
            <a:xfrm>
              <a:off x="1767150" y="2480135"/>
              <a:ext cx="914400" cy="914400"/>
            </a:xfrm>
            <a:prstGeom prst="ellipse">
              <a:avLst/>
            </a:prstGeom>
            <a:gradFill flip="none" rotWithShape="1">
              <a:gsLst>
                <a:gs pos="0">
                  <a:sysClr val="window" lastClr="FFFFFF">
                    <a:lumMod val="95000"/>
                    <a:alpha val="0"/>
                  </a:sysClr>
                </a:gs>
                <a:gs pos="50000">
                  <a:sysClr val="window" lastClr="FFFFFF">
                    <a:lumMod val="95000"/>
                    <a:alpha val="50000"/>
                  </a:sysClr>
                </a:gs>
                <a:gs pos="100000">
                  <a:sysClr val="window" lastClr="FFFFFF">
                    <a:lumMod val="95000"/>
                  </a:sysClr>
                </a:gs>
              </a:gsLst>
              <a:path path="circle">
                <a:fillToRect l="50000" t="50000" r="50000" b="50000"/>
              </a:path>
              <a:tileRect/>
            </a:gradFill>
            <a:ln w="25400" cap="flat"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73" name="Group 99">
            <a:extLst>
              <a:ext uri="{FF2B5EF4-FFF2-40B4-BE49-F238E27FC236}">
                <a16:creationId xmlns:a16="http://schemas.microsoft.com/office/drawing/2014/main" id="{85E6E2F0-245A-9FFB-BC4A-7B1E3A4B29A4}"/>
              </a:ext>
            </a:extLst>
          </p:cNvPr>
          <p:cNvGrpSpPr>
            <a:grpSpLocks noChangeAspect="1"/>
          </p:cNvGrpSpPr>
          <p:nvPr/>
        </p:nvGrpSpPr>
        <p:grpSpPr>
          <a:xfrm>
            <a:off x="2942363" y="1420990"/>
            <a:ext cx="2279565" cy="2265668"/>
            <a:chOff x="3805163" y="1561157"/>
            <a:chExt cx="3456631" cy="3435559"/>
          </a:xfrm>
        </p:grpSpPr>
        <p:pic>
          <p:nvPicPr>
            <p:cNvPr id="74" name="Picture 92">
              <a:extLst>
                <a:ext uri="{FF2B5EF4-FFF2-40B4-BE49-F238E27FC236}">
                  <a16:creationId xmlns:a16="http://schemas.microsoft.com/office/drawing/2014/main" id="{E2D26349-0DFD-4F4B-18F3-6EF6E00B3305}"/>
                </a:ext>
              </a:extLst>
            </p:cNvPr>
            <p:cNvPicPr>
              <a:picLocks noChangeAspect="1"/>
            </p:cNvPicPr>
            <p:nvPr/>
          </p:nvPicPr>
          <p:blipFill rotWithShape="1">
            <a:blip r:embed="rId2"/>
            <a:srcRect l="39429" r="27225" b="70473"/>
            <a:stretch/>
          </p:blipFill>
          <p:spPr>
            <a:xfrm>
              <a:off x="3805163" y="1561157"/>
              <a:ext cx="3456631" cy="3435559"/>
            </a:xfrm>
            <a:prstGeom prst="ellipse">
              <a:avLst/>
            </a:prstGeom>
          </p:spPr>
        </p:pic>
        <p:sp>
          <p:nvSpPr>
            <p:cNvPr id="75" name="Oval 93">
              <a:extLst>
                <a:ext uri="{FF2B5EF4-FFF2-40B4-BE49-F238E27FC236}">
                  <a16:creationId xmlns:a16="http://schemas.microsoft.com/office/drawing/2014/main" id="{145562C9-3D23-89F9-E89C-EB882B9919B2}"/>
                </a:ext>
              </a:extLst>
            </p:cNvPr>
            <p:cNvSpPr/>
            <p:nvPr/>
          </p:nvSpPr>
          <p:spPr>
            <a:xfrm>
              <a:off x="3805163" y="1561157"/>
              <a:ext cx="3456631" cy="3435559"/>
            </a:xfrm>
            <a:prstGeom prst="ellipse">
              <a:avLst/>
            </a:prstGeom>
            <a:noFill/>
            <a:ln w="57150" cap="flat"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mn-cs"/>
              </a:endParaRPr>
            </a:p>
          </p:txBody>
        </p:sp>
        <p:sp>
          <p:nvSpPr>
            <p:cNvPr id="76" name="TextBox 94">
              <a:extLst>
                <a:ext uri="{FF2B5EF4-FFF2-40B4-BE49-F238E27FC236}">
                  <a16:creationId xmlns:a16="http://schemas.microsoft.com/office/drawing/2014/main" id="{1377C018-DE2B-921E-FC93-456E1E9EF19B}"/>
                </a:ext>
              </a:extLst>
            </p:cNvPr>
            <p:cNvSpPr txBox="1"/>
            <p:nvPr/>
          </p:nvSpPr>
          <p:spPr>
            <a:xfrm>
              <a:off x="5027673" y="2266052"/>
              <a:ext cx="896936" cy="280019"/>
            </a:xfrm>
            <a:prstGeom prst="rect">
              <a:avLst/>
            </a:prstGeom>
            <a:noFill/>
          </p:spPr>
          <p:txBody>
            <a:bodyPr wrap="none" lIns="0" tIns="0" rIns="0" bIns="0" rtlCol="0">
              <a:spAutoFit/>
            </a:bodyPr>
            <a:lstStyle/>
            <a:p>
              <a:pPr marL="0" marR="0" lvl="0" indent="0" algn="r" defTabSz="6858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solidFill>
                    <a:srgbClr val="2F3651"/>
                  </a:solidFill>
                  <a:effectLst/>
                  <a:uLnTx/>
                  <a:uFillTx/>
                  <a:ea typeface="Verdana"/>
                  <a:cs typeface="Arial" panose="020B0604020202020204" pitchFamily="34" charset="0"/>
                  <a:sym typeface="Verdana"/>
                  <a:rtl val="0"/>
                </a:rPr>
                <a:t>Antigen</a:t>
              </a:r>
            </a:p>
          </p:txBody>
        </p:sp>
        <p:sp>
          <p:nvSpPr>
            <p:cNvPr id="77" name="TextBox 95">
              <a:extLst>
                <a:ext uri="{FF2B5EF4-FFF2-40B4-BE49-F238E27FC236}">
                  <a16:creationId xmlns:a16="http://schemas.microsoft.com/office/drawing/2014/main" id="{D845D20F-31FB-4305-0B5E-A4FDB4E04A1B}"/>
                </a:ext>
              </a:extLst>
            </p:cNvPr>
            <p:cNvSpPr txBox="1"/>
            <p:nvPr/>
          </p:nvSpPr>
          <p:spPr>
            <a:xfrm>
              <a:off x="4593917" y="3597894"/>
              <a:ext cx="464269" cy="280019"/>
            </a:xfrm>
            <a:prstGeom prst="rect">
              <a:avLst/>
            </a:prstGeom>
            <a:noFill/>
          </p:spPr>
          <p:txBody>
            <a:bodyPr wrap="none" lIns="0" tIns="0" rIns="0" bIns="0" rtlCol="0" anchor="b">
              <a:spAutoFit/>
            </a:bodyPr>
            <a:lstStyle/>
            <a:p>
              <a:pPr marL="0" marR="0" lvl="0" indent="0" algn="r" defTabSz="6858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a:ln/>
                  <a:solidFill>
                    <a:srgbClr val="2F3651"/>
                  </a:solidFill>
                  <a:effectLst/>
                  <a:uLnTx/>
                  <a:uFillTx/>
                  <a:ea typeface="Verdana"/>
                  <a:cs typeface="Arial" panose="020B0604020202020204" pitchFamily="34" charset="0"/>
                  <a:sym typeface="Verdana"/>
                  <a:rtl val="0"/>
                </a:rPr>
                <a:t>HLA</a:t>
              </a:r>
            </a:p>
          </p:txBody>
        </p:sp>
      </p:grpSp>
      <p:sp>
        <p:nvSpPr>
          <p:cNvPr id="78" name="Rectangle: Top Corners Rounded 15">
            <a:extLst>
              <a:ext uri="{FF2B5EF4-FFF2-40B4-BE49-F238E27FC236}">
                <a16:creationId xmlns:a16="http://schemas.microsoft.com/office/drawing/2014/main" id="{A6001226-E0D0-294F-C84F-90D63440BCDD}"/>
              </a:ext>
            </a:extLst>
          </p:cNvPr>
          <p:cNvSpPr/>
          <p:nvPr/>
        </p:nvSpPr>
        <p:spPr>
          <a:xfrm rot="16200000">
            <a:off x="6920831" y="570240"/>
            <a:ext cx="880229" cy="3571275"/>
          </a:xfrm>
          <a:prstGeom prst="round2SameRect">
            <a:avLst>
              <a:gd name="adj1" fmla="val 50000"/>
              <a:gd name="adj2" fmla="val 0"/>
            </a:avLst>
          </a:prstGeom>
          <a:solidFill>
            <a:srgbClr val="2F3651">
              <a:lumMod val="20000"/>
              <a:lumOff val="80000"/>
            </a:srgbClr>
          </a:solidFill>
          <a:ln w="25400" cap="flat" cmpd="sng" algn="ctr">
            <a:noFill/>
            <a:prstDash val="solid"/>
          </a:ln>
          <a:effectLst/>
        </p:spPr>
        <p:txBody>
          <a:bodyPr vert="vert" lIns="68580" tIns="360000" rIns="68580" bIns="180000" rtlCol="0" anchor="ctr"/>
          <a:lstStyle/>
          <a:p>
            <a:pPr marL="0" marR="0" lvl="0" indent="0" defTabSz="685783" eaLnBrk="1" fontAlgn="auto" latinLnBrk="0" hangingPunct="1">
              <a:lnSpc>
                <a:spcPct val="90000"/>
              </a:lnSpc>
              <a:spcBef>
                <a:spcPts val="0"/>
              </a:spcBef>
              <a:spcAft>
                <a:spcPts val="0"/>
              </a:spcAft>
              <a:buClrTx/>
              <a:buSzTx/>
              <a:buFontTx/>
              <a:buNone/>
              <a:tabLst/>
              <a:defRPr/>
            </a:pPr>
            <a:r>
              <a:rPr kumimoji="0" lang="en-US" sz="1100" b="0" i="0" u="none" strike="noStrike" kern="0" cap="none" spc="0" normalizeH="0" baseline="0" noProof="0" err="1">
                <a:ln>
                  <a:noFill/>
                </a:ln>
                <a:solidFill>
                  <a:srgbClr val="2F3651"/>
                </a:solidFill>
                <a:effectLst/>
                <a:uLnTx/>
                <a:uFillTx/>
                <a:ea typeface="+mn-ea"/>
                <a:cs typeface="Arial" panose="020B0604020202020204" pitchFamily="34" charset="0"/>
              </a:rPr>
              <a:t>Variationen</a:t>
            </a:r>
            <a:r>
              <a:rPr kumimoji="0" lang="en-US" sz="1100" b="0" i="0" u="none" strike="noStrike" kern="0" cap="none" spc="0" normalizeH="0" baseline="0" noProof="0">
                <a:ln>
                  <a:noFill/>
                </a:ln>
                <a:solidFill>
                  <a:srgbClr val="2F3651"/>
                </a:solidFill>
                <a:effectLst/>
                <a:uLnTx/>
                <a:uFillTx/>
                <a:ea typeface="+mn-ea"/>
                <a:cs typeface="Arial" panose="020B0604020202020204" pitchFamily="34" charset="0"/>
              </a:rPr>
              <a:t> in </a:t>
            </a:r>
            <a:r>
              <a:rPr kumimoji="0" lang="en-US" sz="1100" b="1" i="0" u="none" strike="noStrike" kern="0" cap="none" spc="0" normalizeH="0" baseline="0" noProof="0">
                <a:ln>
                  <a:noFill/>
                </a:ln>
                <a:solidFill>
                  <a:srgbClr val="2F3651"/>
                </a:solidFill>
                <a:effectLst/>
                <a:uLnTx/>
                <a:uFillTx/>
                <a:ea typeface="+mn-ea"/>
                <a:cs typeface="Arial" panose="020B0604020202020204" pitchFamily="34" charset="0"/>
              </a:rPr>
              <a:t>HLA-Klasse-II-</a:t>
            </a:r>
            <a:r>
              <a:rPr kumimoji="0" lang="en-US" sz="1100" b="1" i="0" u="none" strike="noStrike" kern="0" cap="none" spc="0" normalizeH="0" baseline="0" noProof="0" err="1">
                <a:ln>
                  <a:noFill/>
                </a:ln>
                <a:solidFill>
                  <a:srgbClr val="2F3651"/>
                </a:solidFill>
                <a:effectLst/>
                <a:uLnTx/>
                <a:uFillTx/>
                <a:ea typeface="+mn-ea"/>
                <a:cs typeface="Arial" panose="020B0604020202020204" pitchFamily="34" charset="0"/>
              </a:rPr>
              <a:t>Genen</a:t>
            </a:r>
            <a:r>
              <a:rPr kumimoji="0" lang="en-US" sz="1100" b="0" i="0" u="none" strike="noStrike" kern="0" cap="none" spc="0" normalizeH="0" baseline="0" noProof="0">
                <a:ln>
                  <a:noFill/>
                </a:ln>
                <a:solidFill>
                  <a:srgbClr val="2F3651"/>
                </a:solidFill>
                <a:effectLst/>
                <a:uLnTx/>
                <a:uFillTx/>
                <a:ea typeface="+mn-ea"/>
                <a:cs typeface="Arial" panose="020B0604020202020204" pitchFamily="34" charset="0"/>
              </a:rPr>
              <a:t> </a:t>
            </a:r>
            <a:r>
              <a:rPr kumimoji="0" lang="en-US" sz="1100" b="0" i="0" u="none" strike="noStrike" kern="0" cap="none" spc="0" normalizeH="0" baseline="0" noProof="0" err="1">
                <a:ln>
                  <a:noFill/>
                </a:ln>
                <a:solidFill>
                  <a:srgbClr val="2F3651"/>
                </a:solidFill>
                <a:effectLst/>
                <a:uLnTx/>
                <a:uFillTx/>
                <a:ea typeface="+mn-ea"/>
                <a:cs typeface="Arial" panose="020B0604020202020204" pitchFamily="34" charset="0"/>
              </a:rPr>
              <a:t>machen</a:t>
            </a:r>
            <a:r>
              <a:rPr kumimoji="0" lang="en-US" sz="1100" b="0" i="0" u="none" strike="noStrike" kern="0" cap="none" spc="0" normalizeH="0" baseline="0" noProof="0">
                <a:ln>
                  <a:noFill/>
                </a:ln>
                <a:solidFill>
                  <a:srgbClr val="2F3651"/>
                </a:solidFill>
                <a:effectLst/>
                <a:uLnTx/>
                <a:uFillTx/>
                <a:ea typeface="+mn-ea"/>
                <a:cs typeface="Arial" panose="020B0604020202020204" pitchFamily="34" charset="0"/>
              </a:rPr>
              <a:t> bis zu </a:t>
            </a:r>
            <a:r>
              <a:rPr kumimoji="0" lang="en-US" sz="1100" b="1" i="0" u="none" strike="noStrike" kern="0" cap="none" spc="0" normalizeH="0" baseline="0" noProof="0">
                <a:ln>
                  <a:noFill/>
                </a:ln>
                <a:solidFill>
                  <a:srgbClr val="2F3651"/>
                </a:solidFill>
                <a:effectLst/>
                <a:uLnTx/>
                <a:uFillTx/>
                <a:ea typeface="+mn-ea"/>
                <a:cs typeface="Arial" panose="020B0604020202020204" pitchFamily="34" charset="0"/>
              </a:rPr>
              <a:t>50 % des </a:t>
            </a:r>
            <a:r>
              <a:rPr kumimoji="0" lang="en-US" sz="1100" b="1" i="0" u="none" strike="noStrike" kern="0" cap="none" spc="0" normalizeH="0" baseline="0" noProof="0" err="1">
                <a:ln>
                  <a:noFill/>
                </a:ln>
                <a:solidFill>
                  <a:srgbClr val="2F3651"/>
                </a:solidFill>
                <a:effectLst/>
                <a:uLnTx/>
                <a:uFillTx/>
                <a:ea typeface="+mn-ea"/>
                <a:cs typeface="Arial" panose="020B0604020202020204" pitchFamily="34" charset="0"/>
              </a:rPr>
              <a:t>genetischen</a:t>
            </a:r>
            <a:r>
              <a:rPr kumimoji="0" lang="en-US" sz="1100" b="1" i="0" u="none" strike="noStrike" kern="0" cap="none" spc="0" normalizeH="0" baseline="0" noProof="0">
                <a:ln>
                  <a:noFill/>
                </a:ln>
                <a:solidFill>
                  <a:srgbClr val="2F3651"/>
                </a:solidFill>
                <a:effectLst/>
                <a:uLnTx/>
                <a:uFillTx/>
                <a:ea typeface="+mn-ea"/>
                <a:cs typeface="Arial" panose="020B0604020202020204" pitchFamily="34" charset="0"/>
              </a:rPr>
              <a:t> </a:t>
            </a:r>
            <a:r>
              <a:rPr kumimoji="0" lang="en-US" sz="1100" b="1" i="0" u="none" strike="noStrike" kern="0" cap="none" spc="0" normalizeH="0" baseline="0" noProof="0" err="1">
                <a:ln>
                  <a:noFill/>
                </a:ln>
                <a:solidFill>
                  <a:srgbClr val="2F3651"/>
                </a:solidFill>
                <a:effectLst/>
                <a:uLnTx/>
                <a:uFillTx/>
                <a:ea typeface="+mn-ea"/>
                <a:cs typeface="Arial" panose="020B0604020202020204" pitchFamily="34" charset="0"/>
              </a:rPr>
              <a:t>Risikos</a:t>
            </a:r>
            <a:r>
              <a:rPr kumimoji="0" lang="en-US" sz="1100" b="1" i="0" u="none" strike="noStrike" kern="0" cap="none" spc="0" normalizeH="0" baseline="0" noProof="0">
                <a:ln>
                  <a:noFill/>
                </a:ln>
                <a:solidFill>
                  <a:srgbClr val="2F3651"/>
                </a:solidFill>
                <a:effectLst/>
                <a:uLnTx/>
                <a:uFillTx/>
                <a:ea typeface="+mn-ea"/>
                <a:cs typeface="Arial" panose="020B0604020202020204" pitchFamily="34" charset="0"/>
              </a:rPr>
              <a:t> </a:t>
            </a:r>
            <a:r>
              <a:rPr kumimoji="0" lang="de-DE" sz="1100" b="0" i="0" u="none" strike="noStrike" kern="0" cap="none" spc="0" normalizeH="0" baseline="0" noProof="0">
                <a:ln>
                  <a:noFill/>
                </a:ln>
                <a:solidFill>
                  <a:srgbClr val="2F3651"/>
                </a:solidFill>
                <a:effectLst/>
                <a:uLnTx/>
                <a:uFillTx/>
                <a:ea typeface="+mn-ea"/>
                <a:cs typeface="Arial" panose="020B0604020202020204" pitchFamily="34" charset="0"/>
              </a:rPr>
              <a:t>für die Entwicklung von T1D aus.</a:t>
            </a:r>
            <a:r>
              <a:rPr kumimoji="0" lang="en-US" sz="1100" b="0" i="0" u="none" strike="noStrike" kern="0" cap="none" spc="0" normalizeH="0" baseline="30000" noProof="0">
                <a:ln>
                  <a:noFill/>
                </a:ln>
                <a:solidFill>
                  <a:srgbClr val="2F3651"/>
                </a:solidFill>
                <a:effectLst/>
                <a:uLnTx/>
                <a:uFillTx/>
                <a:ea typeface="+mn-ea"/>
                <a:cs typeface="Arial" panose="020B0604020202020204" pitchFamily="34" charset="0"/>
              </a:rPr>
              <a:t>1-3</a:t>
            </a:r>
            <a:r>
              <a:rPr kumimoji="0" lang="en-US" sz="1100" b="0" i="0" u="none" strike="noStrike" kern="0" cap="none" spc="0" normalizeH="0" noProof="0">
                <a:ln>
                  <a:noFill/>
                </a:ln>
                <a:solidFill>
                  <a:srgbClr val="2F3651"/>
                </a:solidFill>
                <a:effectLst/>
                <a:uLnTx/>
                <a:uFillTx/>
                <a:ea typeface="+mn-ea"/>
                <a:cs typeface="Arial" panose="020B0604020202020204" pitchFamily="34" charset="0"/>
              </a:rPr>
              <a:t> Das </a:t>
            </a:r>
            <a:r>
              <a:rPr kumimoji="0" lang="en-US" sz="1100" b="0" i="0" u="none" strike="noStrike" kern="0" cap="none" spc="0" normalizeH="0" noProof="0" err="1">
                <a:ln>
                  <a:noFill/>
                </a:ln>
                <a:solidFill>
                  <a:srgbClr val="2F3651"/>
                </a:solidFill>
                <a:effectLst/>
                <a:uLnTx/>
                <a:uFillTx/>
                <a:ea typeface="+mn-ea"/>
                <a:cs typeface="Arial" panose="020B0604020202020204" pitchFamily="34" charset="0"/>
              </a:rPr>
              <a:t>höchste</a:t>
            </a:r>
            <a:r>
              <a:rPr kumimoji="0" lang="en-US" sz="1100" b="0" i="0" u="none" strike="noStrike" kern="0" cap="none" spc="0" normalizeH="0" noProof="0">
                <a:ln>
                  <a:noFill/>
                </a:ln>
                <a:solidFill>
                  <a:srgbClr val="2F3651"/>
                </a:solidFill>
                <a:effectLst/>
                <a:uLnTx/>
                <a:uFillTx/>
                <a:ea typeface="+mn-ea"/>
                <a:cs typeface="Arial" panose="020B0604020202020204" pitchFamily="34" charset="0"/>
              </a:rPr>
              <a:t> </a:t>
            </a:r>
            <a:r>
              <a:rPr kumimoji="0" lang="en-US" sz="1100" b="0" i="0" u="none" strike="noStrike" kern="0" cap="none" spc="0" normalizeH="0" noProof="0" err="1">
                <a:ln>
                  <a:noFill/>
                </a:ln>
                <a:solidFill>
                  <a:srgbClr val="2F3651"/>
                </a:solidFill>
                <a:effectLst/>
                <a:uLnTx/>
                <a:uFillTx/>
                <a:ea typeface="+mn-ea"/>
                <a:cs typeface="Arial" panose="020B0604020202020204" pitchFamily="34" charset="0"/>
              </a:rPr>
              <a:t>Risiko</a:t>
            </a:r>
            <a:r>
              <a:rPr kumimoji="0" lang="en-US" sz="1100" b="0" i="0" u="none" strike="noStrike" kern="0" cap="none" spc="0" normalizeH="0" noProof="0">
                <a:ln>
                  <a:noFill/>
                </a:ln>
                <a:solidFill>
                  <a:srgbClr val="2F3651"/>
                </a:solidFill>
                <a:effectLst/>
                <a:uLnTx/>
                <a:uFillTx/>
                <a:ea typeface="+mn-ea"/>
                <a:cs typeface="Arial" panose="020B0604020202020204" pitchFamily="34" charset="0"/>
              </a:rPr>
              <a:t> hat der </a:t>
            </a:r>
            <a:r>
              <a:rPr kumimoji="0" lang="en-US" sz="1100" b="1" i="0" u="none" strike="noStrike" kern="0" cap="none" spc="0" normalizeH="0" noProof="0">
                <a:ln>
                  <a:noFill/>
                </a:ln>
                <a:solidFill>
                  <a:srgbClr val="2F3651"/>
                </a:solidFill>
                <a:effectLst/>
                <a:uLnTx/>
                <a:uFillTx/>
                <a:ea typeface="+mn-ea"/>
                <a:cs typeface="Arial" panose="020B0604020202020204" pitchFamily="34" charset="0"/>
              </a:rPr>
              <a:t>HLA-DR4-DQ8-</a:t>
            </a:r>
            <a:r>
              <a:rPr kumimoji="0" lang="en-US" sz="1100" b="0" i="0" u="none" strike="noStrike" kern="0" cap="none" spc="0" normalizeH="0" noProof="0">
                <a:ln>
                  <a:noFill/>
                </a:ln>
                <a:solidFill>
                  <a:srgbClr val="2F3651"/>
                </a:solidFill>
                <a:effectLst/>
                <a:uLnTx/>
                <a:uFillTx/>
                <a:ea typeface="+mn-ea"/>
                <a:cs typeface="Arial" panose="020B0604020202020204" pitchFamily="34" charset="0"/>
              </a:rPr>
              <a:t> und </a:t>
            </a:r>
            <a:r>
              <a:rPr kumimoji="0" lang="en-US" sz="1100" b="1" i="0" u="none" strike="noStrike" kern="0" cap="none" spc="0" normalizeH="0" noProof="0">
                <a:ln>
                  <a:noFill/>
                </a:ln>
                <a:solidFill>
                  <a:srgbClr val="2F3651"/>
                </a:solidFill>
                <a:effectLst/>
                <a:uLnTx/>
                <a:uFillTx/>
                <a:ea typeface="+mn-ea"/>
                <a:cs typeface="Arial" panose="020B0604020202020204" pitchFamily="34" charset="0"/>
              </a:rPr>
              <a:t>-DR3-DQ2-Haplotyp</a:t>
            </a:r>
            <a:r>
              <a:rPr kumimoji="0" lang="en-US" sz="1100" b="0" i="0" u="none" strike="noStrike" kern="0" cap="none" spc="0" normalizeH="0" baseline="30000" noProof="0">
                <a:ln>
                  <a:noFill/>
                </a:ln>
                <a:solidFill>
                  <a:srgbClr val="2F3651"/>
                </a:solidFill>
                <a:effectLst/>
                <a:uLnTx/>
                <a:uFillTx/>
                <a:ea typeface="+mn-ea"/>
                <a:cs typeface="Arial" panose="020B0604020202020204" pitchFamily="34" charset="0"/>
              </a:rPr>
              <a:t>1</a:t>
            </a:r>
          </a:p>
        </p:txBody>
      </p:sp>
      <p:sp>
        <p:nvSpPr>
          <p:cNvPr id="79" name="Rectangle: Top Corners Rounded 15">
            <a:extLst>
              <a:ext uri="{FF2B5EF4-FFF2-40B4-BE49-F238E27FC236}">
                <a16:creationId xmlns:a16="http://schemas.microsoft.com/office/drawing/2014/main" id="{BF6E9AA9-0296-968D-4FA6-506023E7CAE0}"/>
              </a:ext>
            </a:extLst>
          </p:cNvPr>
          <p:cNvSpPr/>
          <p:nvPr/>
        </p:nvSpPr>
        <p:spPr>
          <a:xfrm rot="16200000">
            <a:off x="6988211" y="1549152"/>
            <a:ext cx="740302" cy="3571277"/>
          </a:xfrm>
          <a:prstGeom prst="round2SameRect">
            <a:avLst>
              <a:gd name="adj1" fmla="val 50000"/>
              <a:gd name="adj2" fmla="val 0"/>
            </a:avLst>
          </a:prstGeom>
          <a:solidFill>
            <a:srgbClr val="CFD3E3"/>
          </a:solidFill>
          <a:ln w="25400" cap="flat" cmpd="sng" algn="ctr">
            <a:noFill/>
            <a:prstDash val="solid"/>
          </a:ln>
          <a:effectLst/>
        </p:spPr>
        <p:txBody>
          <a:bodyPr vert="vert" lIns="68580" tIns="360000" rIns="68580" bIns="252000" rtlCol="0" anchor="ctr"/>
          <a:lstStyle/>
          <a:p>
            <a:pPr marL="0" marR="0" lvl="0" indent="0" defTabSz="685783" eaLnBrk="1" fontAlgn="auto" latinLnBrk="0" hangingPunct="1">
              <a:lnSpc>
                <a:spcPct val="90000"/>
              </a:lnSpc>
              <a:spcBef>
                <a:spcPts val="0"/>
              </a:spcBef>
              <a:spcAft>
                <a:spcPts val="0"/>
              </a:spcAft>
              <a:buClrTx/>
              <a:buSzTx/>
              <a:buFontTx/>
              <a:buNone/>
              <a:tabLst/>
              <a:defRPr/>
            </a:pPr>
            <a:r>
              <a:rPr kumimoji="0" lang="de-DE" sz="1100" i="0" u="none" strike="noStrike" kern="0" cap="none" spc="0" normalizeH="0" baseline="0" noProof="0">
                <a:ln>
                  <a:noFill/>
                </a:ln>
                <a:solidFill>
                  <a:srgbClr val="2F3651"/>
                </a:solidFill>
                <a:effectLst/>
                <a:uLnTx/>
                <a:uFillTx/>
                <a:ea typeface="+mn-ea"/>
                <a:cs typeface="Arial"/>
              </a:rPr>
              <a:t>HLA-Moleküle der </a:t>
            </a:r>
            <a:r>
              <a:rPr kumimoji="0" lang="de-DE" sz="1100" b="1" i="0" u="none" strike="noStrike" kern="0" cap="none" spc="0" normalizeH="0" baseline="0" noProof="0">
                <a:ln>
                  <a:noFill/>
                </a:ln>
                <a:solidFill>
                  <a:srgbClr val="2F3651"/>
                </a:solidFill>
                <a:effectLst/>
                <a:uLnTx/>
                <a:uFillTx/>
                <a:ea typeface="+mn-ea"/>
                <a:cs typeface="Arial"/>
              </a:rPr>
              <a:t>Klassen I </a:t>
            </a:r>
            <a:r>
              <a:rPr kumimoji="0" lang="de-DE" sz="1100" i="0" u="none" strike="noStrike" kern="0" cap="none" spc="0" normalizeH="0" baseline="0" noProof="0">
                <a:ln>
                  <a:noFill/>
                </a:ln>
                <a:solidFill>
                  <a:srgbClr val="2F3651"/>
                </a:solidFill>
                <a:effectLst/>
                <a:uLnTx/>
                <a:uFillTx/>
                <a:ea typeface="+mn-ea"/>
                <a:cs typeface="Arial"/>
              </a:rPr>
              <a:t>und </a:t>
            </a:r>
            <a:r>
              <a:rPr kumimoji="0" lang="de-DE" sz="1100" b="1" i="0" u="none" strike="noStrike" kern="0" cap="none" spc="0" normalizeH="0" baseline="0" noProof="0">
                <a:ln>
                  <a:noFill/>
                </a:ln>
                <a:solidFill>
                  <a:srgbClr val="2F3651"/>
                </a:solidFill>
                <a:effectLst/>
                <a:uLnTx/>
                <a:uFillTx/>
                <a:ea typeface="+mn-ea"/>
                <a:cs typeface="Arial"/>
              </a:rPr>
              <a:t>II</a:t>
            </a:r>
            <a:r>
              <a:rPr kumimoji="0" lang="de-DE" sz="1100" i="0" u="none" strike="noStrike" kern="0" cap="none" spc="0" normalizeH="0" baseline="0" noProof="0">
                <a:ln>
                  <a:noFill/>
                </a:ln>
                <a:solidFill>
                  <a:srgbClr val="2F3651"/>
                </a:solidFill>
                <a:effectLst/>
                <a:uLnTx/>
                <a:uFillTx/>
                <a:ea typeface="+mn-ea"/>
                <a:cs typeface="Arial"/>
              </a:rPr>
              <a:t>, die auf </a:t>
            </a:r>
            <a:r>
              <a:rPr kumimoji="0" lang="de-DE" sz="1100" b="1" i="0" u="none" strike="noStrike" kern="0" cap="none" spc="0" normalizeH="0" baseline="0" noProof="0">
                <a:ln>
                  <a:noFill/>
                </a:ln>
                <a:solidFill>
                  <a:srgbClr val="2F3651"/>
                </a:solidFill>
                <a:effectLst/>
                <a:uLnTx/>
                <a:uFillTx/>
                <a:ea typeface="+mn-ea"/>
                <a:cs typeface="Arial"/>
              </a:rPr>
              <a:t>Betazellen </a:t>
            </a:r>
            <a:r>
              <a:rPr kumimoji="0" lang="de-DE" sz="1100" i="0" u="none" strike="noStrike" kern="0" cap="none" spc="0" normalizeH="0" baseline="0" noProof="0">
                <a:ln>
                  <a:noFill/>
                </a:ln>
                <a:solidFill>
                  <a:srgbClr val="2F3651"/>
                </a:solidFill>
                <a:effectLst/>
                <a:uLnTx/>
                <a:uFillTx/>
                <a:ea typeface="+mn-ea"/>
                <a:cs typeface="Arial"/>
              </a:rPr>
              <a:t>der Bauchspeicheldrüse exprimiert werden, können ein </a:t>
            </a:r>
            <a:r>
              <a:rPr kumimoji="0" lang="de-DE" sz="1100" b="1" i="0" u="none" strike="noStrike" kern="0" cap="none" spc="0" normalizeH="0" baseline="0" noProof="0">
                <a:ln>
                  <a:noFill/>
                </a:ln>
                <a:solidFill>
                  <a:srgbClr val="2F3651"/>
                </a:solidFill>
                <a:effectLst/>
                <a:uLnTx/>
                <a:uFillTx/>
                <a:ea typeface="+mn-ea"/>
                <a:cs typeface="Arial"/>
              </a:rPr>
              <a:t>Ziel für autoreaktive T-Zellen</a:t>
            </a:r>
            <a:r>
              <a:rPr kumimoji="0" lang="de-DE" sz="1100" i="0" u="none" strike="noStrike" kern="0" cap="none" spc="0" normalizeH="0" baseline="0" noProof="0">
                <a:ln>
                  <a:noFill/>
                </a:ln>
                <a:solidFill>
                  <a:srgbClr val="2F3651"/>
                </a:solidFill>
                <a:effectLst/>
                <a:uLnTx/>
                <a:uFillTx/>
                <a:ea typeface="+mn-ea"/>
                <a:cs typeface="Arial"/>
              </a:rPr>
              <a:t> sein</a:t>
            </a:r>
            <a:r>
              <a:rPr kumimoji="0" lang="en-US" sz="1100" b="0" i="0" u="none" strike="noStrike" kern="0" cap="none" spc="0" normalizeH="0" baseline="30000" noProof="0">
                <a:ln>
                  <a:noFill/>
                </a:ln>
                <a:solidFill>
                  <a:srgbClr val="000000"/>
                </a:solidFill>
                <a:effectLst/>
                <a:uLnTx/>
                <a:uFillTx/>
                <a:ea typeface="+mn-ea"/>
                <a:cs typeface="Arial"/>
              </a:rPr>
              <a:t>1,4,5</a:t>
            </a:r>
          </a:p>
        </p:txBody>
      </p:sp>
      <p:pic>
        <p:nvPicPr>
          <p:cNvPr id="81" name="Picture 2">
            <a:extLst>
              <a:ext uri="{FF2B5EF4-FFF2-40B4-BE49-F238E27FC236}">
                <a16:creationId xmlns:a16="http://schemas.microsoft.com/office/drawing/2014/main" id="{1B64134C-128B-85A2-6302-1FDFDA34487B}"/>
              </a:ext>
            </a:extLst>
          </p:cNvPr>
          <p:cNvPicPr>
            <a:picLocks noChangeAspect="1"/>
          </p:cNvPicPr>
          <p:nvPr/>
        </p:nvPicPr>
        <p:blipFill>
          <a:blip r:embed="rId3"/>
          <a:stretch>
            <a:fillRect/>
          </a:stretch>
        </p:blipFill>
        <p:spPr>
          <a:xfrm rot="1850598">
            <a:off x="5692110" y="2135542"/>
            <a:ext cx="238959" cy="378999"/>
          </a:xfrm>
          <a:prstGeom prst="rect">
            <a:avLst/>
          </a:prstGeom>
        </p:spPr>
      </p:pic>
      <p:pic>
        <p:nvPicPr>
          <p:cNvPr id="82" name="Picture 5">
            <a:extLst>
              <a:ext uri="{FF2B5EF4-FFF2-40B4-BE49-F238E27FC236}">
                <a16:creationId xmlns:a16="http://schemas.microsoft.com/office/drawing/2014/main" id="{7ABA4EC3-05A3-817E-85C8-D03B64117F6B}"/>
              </a:ext>
            </a:extLst>
          </p:cNvPr>
          <p:cNvPicPr>
            <a:picLocks noChangeAspect="1"/>
          </p:cNvPicPr>
          <p:nvPr/>
        </p:nvPicPr>
        <p:blipFill>
          <a:blip r:embed="rId3"/>
          <a:stretch>
            <a:fillRect/>
          </a:stretch>
        </p:blipFill>
        <p:spPr>
          <a:xfrm rot="1850598">
            <a:off x="5684097" y="3145769"/>
            <a:ext cx="238959" cy="378999"/>
          </a:xfrm>
          <a:prstGeom prst="rect">
            <a:avLst/>
          </a:prstGeom>
        </p:spPr>
      </p:pic>
      <p:pic>
        <p:nvPicPr>
          <p:cNvPr id="83" name="Graphic 6" descr="DNA outline">
            <a:extLst>
              <a:ext uri="{FF2B5EF4-FFF2-40B4-BE49-F238E27FC236}">
                <a16:creationId xmlns:a16="http://schemas.microsoft.com/office/drawing/2014/main" id="{40BA3BEB-5AE9-0DCF-76EE-4F26005924E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010003">
            <a:off x="5642082" y="3951349"/>
            <a:ext cx="384360" cy="384360"/>
          </a:xfrm>
          <a:prstGeom prst="rect">
            <a:avLst/>
          </a:prstGeom>
        </p:spPr>
      </p:pic>
      <p:sp>
        <p:nvSpPr>
          <p:cNvPr id="13" name="TextBox 63">
            <a:extLst>
              <a:ext uri="{FF2B5EF4-FFF2-40B4-BE49-F238E27FC236}">
                <a16:creationId xmlns:a16="http://schemas.microsoft.com/office/drawing/2014/main" id="{3CB66637-B021-77BD-F763-2403927C49DF}"/>
              </a:ext>
            </a:extLst>
          </p:cNvPr>
          <p:cNvSpPr txBox="1"/>
          <p:nvPr/>
        </p:nvSpPr>
        <p:spPr bwMode="auto">
          <a:xfrm>
            <a:off x="6768339" y="1554440"/>
            <a:ext cx="813807" cy="184666"/>
          </a:xfrm>
          <a:prstGeom prst="rect">
            <a:avLst/>
          </a:prstGeom>
          <a:noFill/>
        </p:spPr>
        <p:txBody>
          <a:bodyPr wrap="square" lIns="0" tIns="0" rIns="0" bIns="0">
            <a:spAutoFit/>
          </a:bodyPr>
          <a:lstStyle/>
          <a:p>
            <a:pPr defTabSz="914400">
              <a:defRPr/>
            </a:pPr>
            <a:r>
              <a:rPr lang="en-US" sz="1200" kern="0">
                <a:ln/>
                <a:solidFill>
                  <a:srgbClr val="2F3651"/>
                </a:solidFill>
                <a:ea typeface="Verdana"/>
                <a:cs typeface="Arial" panose="020B0604020202020204" pitchFamily="34" charset="0"/>
                <a:sym typeface="Verdana"/>
                <a:rtl val="0"/>
              </a:rPr>
              <a:t>APZ</a:t>
            </a:r>
            <a:endParaRPr lang="en-US" sz="1400" kern="0">
              <a:ln/>
              <a:solidFill>
                <a:srgbClr val="2F3651"/>
              </a:solidFill>
              <a:ea typeface="Verdana"/>
              <a:cs typeface="Arial" panose="020B0604020202020204" pitchFamily="34" charset="0"/>
              <a:sym typeface="Verdana"/>
              <a:rtl val="0"/>
            </a:endParaRPr>
          </a:p>
        </p:txBody>
      </p:sp>
      <p:sp>
        <p:nvSpPr>
          <p:cNvPr id="15" name="TextBox 63">
            <a:extLst>
              <a:ext uri="{FF2B5EF4-FFF2-40B4-BE49-F238E27FC236}">
                <a16:creationId xmlns:a16="http://schemas.microsoft.com/office/drawing/2014/main" id="{4EC40B28-2A69-73B7-BBA7-F9B2FC356CB8}"/>
              </a:ext>
            </a:extLst>
          </p:cNvPr>
          <p:cNvSpPr txBox="1"/>
          <p:nvPr/>
        </p:nvSpPr>
        <p:spPr bwMode="auto">
          <a:xfrm>
            <a:off x="7305577" y="915863"/>
            <a:ext cx="775929" cy="184666"/>
          </a:xfrm>
          <a:prstGeom prst="rect">
            <a:avLst/>
          </a:prstGeom>
          <a:noFill/>
        </p:spPr>
        <p:txBody>
          <a:bodyPr wrap="square" lIns="0" tIns="0" rIns="0" bIns="0">
            <a:spAutoFit/>
          </a:bodyPr>
          <a:lstStyle/>
          <a:p>
            <a:pPr defTabSz="914400">
              <a:defRPr/>
            </a:pPr>
            <a:r>
              <a:rPr lang="en-US" sz="1200" kern="0">
                <a:ln/>
                <a:solidFill>
                  <a:srgbClr val="2F3651"/>
                </a:solidFill>
                <a:ea typeface="Verdana"/>
                <a:cs typeface="Arial" panose="020B0604020202020204" pitchFamily="34" charset="0"/>
                <a:sym typeface="Verdana"/>
                <a:rtl val="0"/>
              </a:rPr>
              <a:t>T-Zelle</a:t>
            </a:r>
          </a:p>
        </p:txBody>
      </p:sp>
      <p:grpSp>
        <p:nvGrpSpPr>
          <p:cNvPr id="16" name="Group 57">
            <a:extLst>
              <a:ext uri="{FF2B5EF4-FFF2-40B4-BE49-F238E27FC236}">
                <a16:creationId xmlns:a16="http://schemas.microsoft.com/office/drawing/2014/main" id="{2B9F202B-6DDE-E2E9-53BF-3B293509C4D6}"/>
              </a:ext>
            </a:extLst>
          </p:cNvPr>
          <p:cNvGrpSpPr/>
          <p:nvPr/>
        </p:nvGrpSpPr>
        <p:grpSpPr>
          <a:xfrm>
            <a:off x="6011327" y="820823"/>
            <a:ext cx="1215972" cy="1002900"/>
            <a:chOff x="7837073" y="1397140"/>
            <a:chExt cx="1702715" cy="1509002"/>
          </a:xfrm>
        </p:grpSpPr>
        <p:grpSp>
          <p:nvGrpSpPr>
            <p:cNvPr id="17" name="Groupe 5">
              <a:extLst>
                <a:ext uri="{FF2B5EF4-FFF2-40B4-BE49-F238E27FC236}">
                  <a16:creationId xmlns:a16="http://schemas.microsoft.com/office/drawing/2014/main" id="{5158ACDC-7375-84B1-7F57-F496865961F3}"/>
                </a:ext>
              </a:extLst>
            </p:cNvPr>
            <p:cNvGrpSpPr/>
            <p:nvPr/>
          </p:nvGrpSpPr>
          <p:grpSpPr>
            <a:xfrm rot="577113">
              <a:off x="7837073" y="1751365"/>
              <a:ext cx="1166806" cy="1154777"/>
              <a:chOff x="7266278" y="1553297"/>
              <a:chExt cx="2160624" cy="2138350"/>
            </a:xfrm>
          </p:grpSpPr>
          <p:pic>
            <p:nvPicPr>
              <p:cNvPr id="20" name="Content Placeholder 10" descr="A purple blot with a black background&#10;&#10;Description automatically generated">
                <a:extLst>
                  <a:ext uri="{FF2B5EF4-FFF2-40B4-BE49-F238E27FC236}">
                    <a16:creationId xmlns:a16="http://schemas.microsoft.com/office/drawing/2014/main" id="{BE5A0A31-CB0F-CB24-346D-9B68536069B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474280">
                <a:off x="7266278" y="1553297"/>
                <a:ext cx="2160624" cy="2138350"/>
              </a:xfrm>
              <a:prstGeom prst="rect">
                <a:avLst/>
              </a:prstGeom>
            </p:spPr>
          </p:pic>
          <p:grpSp>
            <p:nvGrpSpPr>
              <p:cNvPr id="21" name="Group 62">
                <a:extLst>
                  <a:ext uri="{FF2B5EF4-FFF2-40B4-BE49-F238E27FC236}">
                    <a16:creationId xmlns:a16="http://schemas.microsoft.com/office/drawing/2014/main" id="{15FAE406-F104-FDDF-5007-ADE87BBA0A35}"/>
                  </a:ext>
                </a:extLst>
              </p:cNvPr>
              <p:cNvGrpSpPr>
                <a:grpSpLocks noChangeAspect="1"/>
              </p:cNvGrpSpPr>
              <p:nvPr/>
            </p:nvGrpSpPr>
            <p:grpSpPr bwMode="auto">
              <a:xfrm rot="18885441">
                <a:off x="8599958" y="1722142"/>
                <a:ext cx="534724" cy="470011"/>
                <a:chOff x="2433400" y="4145024"/>
                <a:chExt cx="327430" cy="287870"/>
              </a:xfrm>
            </p:grpSpPr>
            <p:sp>
              <p:nvSpPr>
                <p:cNvPr id="22" name="Freeform: Shape 68">
                  <a:extLst>
                    <a:ext uri="{FF2B5EF4-FFF2-40B4-BE49-F238E27FC236}">
                      <a16:creationId xmlns:a16="http://schemas.microsoft.com/office/drawing/2014/main" id="{B6D9E237-C392-6978-6312-A150B630D0DB}"/>
                    </a:ext>
                  </a:extLst>
                </p:cNvPr>
                <p:cNvSpPr/>
                <p:nvPr/>
              </p:nvSpPr>
              <p:spPr>
                <a:xfrm rot="18438401">
                  <a:off x="2444838" y="4133586"/>
                  <a:ext cx="287870" cy="310745"/>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anchor="ctr"/>
                <a:lstStyle/>
                <a:p>
                  <a:pPr defTabSz="914400">
                    <a:defRPr/>
                  </a:pPr>
                  <a:endParaRPr lang="en-US" sz="933" kern="0">
                    <a:solidFill>
                      <a:srgbClr val="000000"/>
                    </a:solidFill>
                    <a:latin typeface="Arial" panose="020B0604020202020204" pitchFamily="34" charset="0"/>
                    <a:cs typeface="Arial" panose="020B0604020202020204" pitchFamily="34" charset="0"/>
                  </a:endParaRPr>
                </a:p>
              </p:txBody>
            </p:sp>
            <p:sp>
              <p:nvSpPr>
                <p:cNvPr id="23" name="Oval 67">
                  <a:extLst>
                    <a:ext uri="{FF2B5EF4-FFF2-40B4-BE49-F238E27FC236}">
                      <a16:creationId xmlns:a16="http://schemas.microsoft.com/office/drawing/2014/main" id="{7D25D2A4-6E85-6289-8BD2-92DC44C6770F}"/>
                    </a:ext>
                  </a:extLst>
                </p:cNvPr>
                <p:cNvSpPr/>
                <p:nvPr/>
              </p:nvSpPr>
              <p:spPr>
                <a:xfrm>
                  <a:off x="2646126" y="4240980"/>
                  <a:ext cx="114704" cy="114731"/>
                </a:xfrm>
                <a:prstGeom prst="ellipse">
                  <a:avLst/>
                </a:prstGeom>
                <a:solidFill>
                  <a:srgbClr val="2F3651"/>
                </a:solidFill>
                <a:ln w="12700" cap="flat" cmpd="sng" algn="ctr">
                  <a:solidFill>
                    <a:sysClr val="window" lastClr="FFFFFF"/>
                  </a:solidFill>
                  <a:prstDash val="solid"/>
                </a:ln>
                <a:effectLst/>
              </p:spPr>
              <p:txBody>
                <a:bodyPr anchor="ctr"/>
                <a:lstStyle/>
                <a:p>
                  <a:pPr algn="ctr" defTabSz="914400">
                    <a:defRPr/>
                  </a:pPr>
                  <a:endParaRPr lang="en-US" kern="0">
                    <a:solidFill>
                      <a:prstClr val="white"/>
                    </a:solidFill>
                    <a:latin typeface="Arial" panose="020B0604020202020204" pitchFamily="34" charset="0"/>
                  </a:endParaRPr>
                </a:p>
              </p:txBody>
            </p:sp>
          </p:grpSp>
        </p:grpSp>
        <p:pic>
          <p:nvPicPr>
            <p:cNvPr id="18" name="Picture 54" descr="A red eyeball with a red circle&#10;&#10;Description automatically generated">
              <a:extLst>
                <a:ext uri="{FF2B5EF4-FFF2-40B4-BE49-F238E27FC236}">
                  <a16:creationId xmlns:a16="http://schemas.microsoft.com/office/drawing/2014/main" id="{81E67F7C-45F1-418B-0D48-1CBF9025BDF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988845" y="1397140"/>
              <a:ext cx="550943" cy="550943"/>
            </a:xfrm>
            <a:prstGeom prst="rect">
              <a:avLst/>
            </a:prstGeom>
          </p:spPr>
        </p:pic>
        <p:pic>
          <p:nvPicPr>
            <p:cNvPr id="19" name="Picture 56" descr="A red object with black background&#10;&#10;Description automatically generated">
              <a:extLst>
                <a:ext uri="{FF2B5EF4-FFF2-40B4-BE49-F238E27FC236}">
                  <a16:creationId xmlns:a16="http://schemas.microsoft.com/office/drawing/2014/main" id="{2AAAB1C5-3B81-8162-AD5A-837A65C1778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3901274">
              <a:off x="8885336" y="1802150"/>
              <a:ext cx="184889" cy="185501"/>
            </a:xfrm>
            <a:prstGeom prst="rect">
              <a:avLst/>
            </a:prstGeom>
          </p:spPr>
        </p:pic>
      </p:grpSp>
      <p:sp>
        <p:nvSpPr>
          <p:cNvPr id="25" name="TextBox 35">
            <a:extLst>
              <a:ext uri="{FF2B5EF4-FFF2-40B4-BE49-F238E27FC236}">
                <a16:creationId xmlns:a16="http://schemas.microsoft.com/office/drawing/2014/main" id="{F475F9D8-2382-989A-8B93-CB55D126F7E6}"/>
              </a:ext>
            </a:extLst>
          </p:cNvPr>
          <p:cNvSpPr txBox="1"/>
          <p:nvPr/>
        </p:nvSpPr>
        <p:spPr>
          <a:xfrm>
            <a:off x="3001825" y="3821904"/>
            <a:ext cx="2160639" cy="761747"/>
          </a:xfrm>
          <a:prstGeom prst="rect">
            <a:avLst/>
          </a:prstGeom>
          <a:noFill/>
        </p:spPr>
        <p:txBody>
          <a:bodyPr wrap="square" lIns="0" tIns="0" rIns="0" bIns="0">
            <a:spAutoFit/>
          </a:bodyPr>
          <a:lstStyle/>
          <a:p>
            <a:pPr marL="0" lvl="1" algn="ctr" defTabSz="914377">
              <a:lnSpc>
                <a:spcPct val="90000"/>
              </a:lnSpc>
              <a:spcBef>
                <a:spcPts val="1200"/>
              </a:spcBef>
              <a:defRPr/>
            </a:pPr>
            <a:r>
              <a:rPr lang="en-US" sz="1100" b="1">
                <a:solidFill>
                  <a:srgbClr val="2F3651"/>
                </a:solidFill>
                <a:cs typeface="Arial" panose="020B0604020202020204" pitchFamily="34" charset="0"/>
              </a:rPr>
              <a:t>HLA-</a:t>
            </a:r>
            <a:r>
              <a:rPr lang="en-US" sz="1100" b="1" err="1">
                <a:solidFill>
                  <a:srgbClr val="2F3651"/>
                </a:solidFill>
                <a:cs typeface="Arial" panose="020B0604020202020204" pitchFamily="34" charset="0"/>
              </a:rPr>
              <a:t>Moleküle</a:t>
            </a:r>
            <a:r>
              <a:rPr lang="en-US" sz="1100" b="1">
                <a:solidFill>
                  <a:srgbClr val="2F3651"/>
                </a:solidFill>
                <a:cs typeface="Arial" panose="020B0604020202020204" pitchFamily="34" charset="0"/>
              </a:rPr>
              <a:t> </a:t>
            </a:r>
            <a:r>
              <a:rPr lang="en-US" sz="1100" b="1" err="1">
                <a:solidFill>
                  <a:srgbClr val="2F3651"/>
                </a:solidFill>
                <a:cs typeface="Arial" panose="020B0604020202020204" pitchFamily="34" charset="0"/>
              </a:rPr>
              <a:t>sind</a:t>
            </a:r>
            <a:r>
              <a:rPr lang="en-US" sz="1100" b="1">
                <a:solidFill>
                  <a:srgbClr val="2F3651"/>
                </a:solidFill>
                <a:cs typeface="Arial" panose="020B0604020202020204" pitchFamily="34" charset="0"/>
              </a:rPr>
              <a:t> </a:t>
            </a:r>
            <a:r>
              <a:rPr lang="en-US" sz="1100" b="1" err="1">
                <a:solidFill>
                  <a:srgbClr val="2F3651"/>
                </a:solidFill>
                <a:cs typeface="Arial" panose="020B0604020202020204" pitchFamily="34" charset="0"/>
              </a:rPr>
              <a:t>Glykoproteine</a:t>
            </a:r>
            <a:r>
              <a:rPr lang="en-US" sz="1100" b="1">
                <a:solidFill>
                  <a:srgbClr val="2F3651"/>
                </a:solidFill>
                <a:cs typeface="Arial" panose="020B0604020202020204" pitchFamily="34" charset="0"/>
              </a:rPr>
              <a:t> and der </a:t>
            </a:r>
            <a:r>
              <a:rPr lang="en-US" sz="1100" b="1" err="1">
                <a:solidFill>
                  <a:srgbClr val="2F3651"/>
                </a:solidFill>
                <a:cs typeface="Arial" panose="020B0604020202020204" pitchFamily="34" charset="0"/>
              </a:rPr>
              <a:t>Zelloberfläche</a:t>
            </a:r>
            <a:r>
              <a:rPr lang="en-US" sz="1100" b="1">
                <a:solidFill>
                  <a:srgbClr val="2F3651"/>
                </a:solidFill>
                <a:cs typeface="Arial" panose="020B0604020202020204" pitchFamily="34" charset="0"/>
              </a:rPr>
              <a:t>, die in die </a:t>
            </a:r>
            <a:r>
              <a:rPr lang="en-US" sz="1100" b="1" err="1">
                <a:solidFill>
                  <a:srgbClr val="2F3651"/>
                </a:solidFill>
                <a:cs typeface="Arial" panose="020B0604020202020204" pitchFamily="34" charset="0"/>
              </a:rPr>
              <a:t>Antigenpräsentation</a:t>
            </a:r>
            <a:r>
              <a:rPr lang="en-US" sz="1100" b="1">
                <a:solidFill>
                  <a:srgbClr val="2F3651"/>
                </a:solidFill>
                <a:cs typeface="Arial" panose="020B0604020202020204" pitchFamily="34" charset="0"/>
              </a:rPr>
              <a:t> </a:t>
            </a:r>
            <a:r>
              <a:rPr lang="en-US" sz="1100" b="1" err="1">
                <a:solidFill>
                  <a:srgbClr val="2F3651"/>
                </a:solidFill>
                <a:cs typeface="Arial" panose="020B0604020202020204" pitchFamily="34" charset="0"/>
              </a:rPr>
              <a:t>involviert</a:t>
            </a:r>
            <a:r>
              <a:rPr lang="en-US" sz="1100" b="1">
                <a:solidFill>
                  <a:srgbClr val="2F3651"/>
                </a:solidFill>
                <a:cs typeface="Arial" panose="020B0604020202020204" pitchFamily="34" charset="0"/>
              </a:rPr>
              <a:t> sind</a:t>
            </a:r>
            <a:r>
              <a:rPr lang="en-US" sz="1100" baseline="30000">
                <a:solidFill>
                  <a:srgbClr val="2F3651"/>
                </a:solidFill>
                <a:cs typeface="Arial" panose="020B0604020202020204" pitchFamily="34" charset="0"/>
              </a:rPr>
              <a:t>4</a:t>
            </a:r>
          </a:p>
        </p:txBody>
      </p:sp>
      <p:sp>
        <p:nvSpPr>
          <p:cNvPr id="2" name="Textfeld 1">
            <a:extLst>
              <a:ext uri="{FF2B5EF4-FFF2-40B4-BE49-F238E27FC236}">
                <a16:creationId xmlns:a16="http://schemas.microsoft.com/office/drawing/2014/main" id="{11EAB53A-0F65-8F3B-EAE0-90C0B7C4EFB6}"/>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MAT-DE-2600042-1.0-01/2026</a:t>
            </a:r>
            <a:endParaRPr lang="de-DE" sz="600">
              <a:solidFill>
                <a:srgbClr val="404040"/>
              </a:solidFill>
            </a:endParaRPr>
          </a:p>
        </p:txBody>
      </p:sp>
    </p:spTree>
    <p:extLst>
      <p:ext uri="{BB962C8B-B14F-4D97-AF65-F5344CB8AC3E}">
        <p14:creationId xmlns:p14="http://schemas.microsoft.com/office/powerpoint/2010/main" val="1583766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Textplatzhalter 4">
            <a:extLst>
              <a:ext uri="{FF2B5EF4-FFF2-40B4-BE49-F238E27FC236}">
                <a16:creationId xmlns:a16="http://schemas.microsoft.com/office/drawing/2014/main" id="{FDA867F2-24B3-0993-EF8D-995F92FC635B}"/>
              </a:ext>
            </a:extLst>
          </p:cNvPr>
          <p:cNvSpPr>
            <a:spLocks noGrp="1"/>
          </p:cNvSpPr>
          <p:nvPr>
            <p:ph type="body" sz="quarter" idx="17"/>
          </p:nvPr>
        </p:nvSpPr>
        <p:spPr>
          <a:xfrm>
            <a:off x="358270" y="117193"/>
            <a:ext cx="8561962" cy="463296"/>
          </a:xfrm>
        </p:spPr>
        <p:txBody>
          <a:bodyPr/>
          <a:lstStyle/>
          <a:p>
            <a:pPr>
              <a:lnSpc>
                <a:spcPct val="100000"/>
              </a:lnSpc>
            </a:pPr>
            <a:r>
              <a:rPr lang="de-DE" sz="2000" b="1">
                <a:solidFill>
                  <a:srgbClr val="7030A0"/>
                </a:solidFill>
                <a:latin typeface="+mj-lt"/>
              </a:rPr>
              <a:t>Der HLA-Komplex spielt eine entscheidende Rolle beim Auftreten der ersten Autoantikörper bei der Entstehung von T1D</a:t>
            </a:r>
            <a:r>
              <a:rPr lang="de-DE" sz="2000" b="1" baseline="30000">
                <a:solidFill>
                  <a:srgbClr val="7030A0"/>
                </a:solidFill>
                <a:latin typeface="+mj-lt"/>
              </a:rPr>
              <a:t>4</a:t>
            </a:r>
          </a:p>
        </p:txBody>
      </p:sp>
      <p:sp>
        <p:nvSpPr>
          <p:cNvPr id="11" name="Textfeld 10">
            <a:extLst>
              <a:ext uri="{FF2B5EF4-FFF2-40B4-BE49-F238E27FC236}">
                <a16:creationId xmlns:a16="http://schemas.microsoft.com/office/drawing/2014/main" id="{384335CF-97EE-E42B-BB40-AAE5E0125C51}"/>
              </a:ext>
            </a:extLst>
          </p:cNvPr>
          <p:cNvSpPr txBox="1"/>
          <p:nvPr/>
        </p:nvSpPr>
        <p:spPr>
          <a:xfrm>
            <a:off x="358270" y="4761713"/>
            <a:ext cx="8423018"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HLA</a:t>
            </a:r>
            <a:r>
              <a:rPr lang="de-DE" sz="600">
                <a:solidFill>
                  <a:srgbClr val="404040"/>
                </a:solidFill>
                <a:latin typeface="Verdana"/>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 humanes </a:t>
            </a:r>
            <a:r>
              <a:rPr kumimoji="0" lang="de-DE" sz="600" b="0" i="0" u="none" strike="noStrike" kern="1200" cap="none" spc="0" normalizeH="0" baseline="0" noProof="0" err="1">
                <a:ln>
                  <a:noFill/>
                </a:ln>
                <a:solidFill>
                  <a:srgbClr val="404040"/>
                </a:solidFill>
                <a:effectLst/>
                <a:uLnTx/>
                <a:uFillTx/>
                <a:latin typeface="Verdana"/>
                <a:ea typeface="+mn-ea"/>
                <a:cs typeface="Arial"/>
              </a:rPr>
              <a:t>Leukozytenantigen</a:t>
            </a:r>
            <a:r>
              <a:rPr kumimoji="0" lang="de-DE" sz="600" b="0" i="0" u="none" strike="noStrike" kern="1200" cap="none" spc="0" normalizeH="0" baseline="0" noProof="0">
                <a:ln>
                  <a:noFill/>
                </a:ln>
                <a:solidFill>
                  <a:srgbClr val="404040"/>
                </a:solidFill>
                <a:effectLst/>
                <a:uLnTx/>
                <a:uFillTx/>
                <a:latin typeface="Verdana"/>
                <a:ea typeface="+mn-ea"/>
                <a:cs typeface="Arial"/>
              </a:rPr>
              <a:t>; T1D: Typ-1-Diabetes.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a-DK" sz="600" b="0" i="0" u="none" strike="noStrike" kern="1200" cap="none" spc="0" normalizeH="0" baseline="0" noProof="0">
                <a:ln>
                  <a:noFill/>
                </a:ln>
                <a:solidFill>
                  <a:srgbClr val="404040"/>
                </a:solidFill>
                <a:effectLst/>
                <a:uLnTx/>
                <a:uFillTx/>
                <a:latin typeface="Verdana"/>
                <a:ea typeface="+mn-ea"/>
                <a:cs typeface="Arial"/>
              </a:rPr>
              <a:t>Ilonen J </a:t>
            </a:r>
            <a:r>
              <a:rPr kumimoji="0" lang="da-DK" sz="600" b="0" i="1" u="none" strike="noStrike" kern="1200" cap="none" spc="0" normalizeH="0" baseline="0" noProof="0">
                <a:ln>
                  <a:noFill/>
                </a:ln>
                <a:solidFill>
                  <a:srgbClr val="404040"/>
                </a:solidFill>
                <a:effectLst/>
                <a:uLnTx/>
                <a:uFillTx/>
                <a:latin typeface="Verdana"/>
                <a:ea typeface="+mn-ea"/>
                <a:cs typeface="Arial"/>
              </a:rPr>
              <a:t>et al. Nat Rev Endocrinol </a:t>
            </a:r>
            <a:r>
              <a:rPr kumimoji="0" lang="da-DK" sz="600" b="0" i="0" u="none" strike="noStrike" kern="1200" cap="none" spc="0" normalizeH="0" baseline="0" noProof="0">
                <a:ln>
                  <a:noFill/>
                </a:ln>
                <a:solidFill>
                  <a:srgbClr val="404040"/>
                </a:solidFill>
                <a:effectLst/>
                <a:uLnTx/>
                <a:uFillTx/>
                <a:latin typeface="Verdana"/>
                <a:ea typeface="+mn-ea"/>
                <a:cs typeface="Arial"/>
              </a:rPr>
              <a:t>2019; 15: 635–50. </a:t>
            </a:r>
            <a:r>
              <a:rPr kumimoji="0" lang="da-DK" sz="600" b="1" i="0" u="none" strike="noStrike" kern="1200" cap="none" spc="0" normalizeH="0" baseline="0" noProof="0">
                <a:ln>
                  <a:noFill/>
                </a:ln>
                <a:solidFill>
                  <a:srgbClr val="404040"/>
                </a:solidFill>
                <a:effectLst/>
                <a:uLnTx/>
                <a:uFillTx/>
                <a:latin typeface="Verdana"/>
                <a:ea typeface="+mn-ea"/>
                <a:cs typeface="Arial"/>
              </a:rPr>
              <a:t>2.</a:t>
            </a:r>
            <a:r>
              <a:rPr kumimoji="0" lang="da-DK" sz="600" b="0" i="0" u="none" strike="noStrike" kern="1200" cap="none" spc="0" normalizeH="0" baseline="0" noProof="0">
                <a:ln>
                  <a:noFill/>
                </a:ln>
                <a:solidFill>
                  <a:srgbClr val="404040"/>
                </a:solidFill>
                <a:effectLst/>
                <a:uLnTx/>
                <a:uFillTx/>
                <a:latin typeface="Verdana"/>
                <a:ea typeface="+mn-ea"/>
                <a:cs typeface="Arial"/>
              </a:rPr>
              <a:t> DiMeglio LA </a:t>
            </a:r>
            <a:r>
              <a:rPr kumimoji="0" lang="da-DK" sz="600" b="0" i="1" u="none" strike="noStrike" kern="1200" cap="none" spc="0" normalizeH="0" baseline="0" noProof="0">
                <a:ln>
                  <a:noFill/>
                </a:ln>
                <a:solidFill>
                  <a:srgbClr val="404040"/>
                </a:solidFill>
                <a:effectLst/>
                <a:uLnTx/>
                <a:uFillTx/>
                <a:latin typeface="Verdana"/>
                <a:ea typeface="+mn-ea"/>
                <a:cs typeface="Arial"/>
              </a:rPr>
              <a:t>et al. Lancet </a:t>
            </a:r>
            <a:r>
              <a:rPr kumimoji="0" lang="da-DK" sz="600" b="0" i="0" u="none" strike="noStrike" kern="1200" cap="none" spc="0" normalizeH="0" baseline="0" noProof="0">
                <a:ln>
                  <a:noFill/>
                </a:ln>
                <a:solidFill>
                  <a:srgbClr val="404040"/>
                </a:solidFill>
                <a:effectLst/>
                <a:uLnTx/>
                <a:uFillTx/>
                <a:latin typeface="Verdana"/>
                <a:ea typeface="+mn-ea"/>
                <a:cs typeface="Arial"/>
              </a:rPr>
              <a:t>2018; 391: 2449–62. </a:t>
            </a:r>
            <a:r>
              <a:rPr kumimoji="0" lang="da-DK" sz="600" b="1" i="0" u="none" strike="noStrike" kern="1200" cap="none" spc="0" normalizeH="0" baseline="0" noProof="0">
                <a:ln>
                  <a:noFill/>
                </a:ln>
                <a:solidFill>
                  <a:srgbClr val="404040"/>
                </a:solidFill>
                <a:effectLst/>
                <a:uLnTx/>
                <a:uFillTx/>
                <a:latin typeface="Verdana"/>
                <a:ea typeface="+mn-ea"/>
                <a:cs typeface="Arial"/>
              </a:rPr>
              <a:t>3.</a:t>
            </a:r>
            <a:r>
              <a:rPr kumimoji="0" lang="da-DK" sz="600" b="0" i="0" u="none" strike="noStrike" kern="1200" cap="none" spc="0" normalizeH="0" baseline="0" noProof="0">
                <a:ln>
                  <a:noFill/>
                </a:ln>
                <a:solidFill>
                  <a:srgbClr val="404040"/>
                </a:solidFill>
                <a:effectLst/>
                <a:uLnTx/>
                <a:uFillTx/>
                <a:latin typeface="Verdana"/>
                <a:ea typeface="+mn-ea"/>
                <a:cs typeface="Arial"/>
              </a:rPr>
              <a:t> Noble JA </a:t>
            </a:r>
            <a:r>
              <a:rPr kumimoji="0" lang="da-DK" sz="600" b="0" i="1" u="none" strike="noStrike" kern="1200" cap="none" spc="0" normalizeH="0" baseline="0" noProof="0">
                <a:ln>
                  <a:noFill/>
                </a:ln>
                <a:solidFill>
                  <a:srgbClr val="404040"/>
                </a:solidFill>
                <a:effectLst/>
                <a:uLnTx/>
                <a:uFillTx/>
                <a:latin typeface="Verdana"/>
                <a:ea typeface="+mn-ea"/>
                <a:cs typeface="Arial"/>
              </a:rPr>
              <a:t>et al. J Autoimmun </a:t>
            </a:r>
            <a:r>
              <a:rPr kumimoji="0" lang="da-DK" sz="600" b="0" i="0" u="none" strike="noStrike" kern="1200" cap="none" spc="0" normalizeH="0" baseline="0" noProof="0">
                <a:ln>
                  <a:noFill/>
                </a:ln>
                <a:solidFill>
                  <a:srgbClr val="404040"/>
                </a:solidFill>
                <a:effectLst/>
                <a:uLnTx/>
                <a:uFillTx/>
                <a:latin typeface="Verdana"/>
                <a:ea typeface="+mn-ea"/>
                <a:cs typeface="Arial"/>
              </a:rPr>
              <a:t>2015; 64: 101–12. </a:t>
            </a:r>
            <a:r>
              <a:rPr kumimoji="0" lang="de-DE" sz="600" b="1" i="0" u="none" strike="noStrike" kern="1200" cap="none" spc="0" normalizeH="0" baseline="0" noProof="0">
                <a:ln>
                  <a:noFill/>
                </a:ln>
                <a:solidFill>
                  <a:srgbClr val="404040"/>
                </a:solidFill>
                <a:effectLst/>
                <a:uLnTx/>
                <a:uFillTx/>
                <a:latin typeface="Verdana"/>
                <a:ea typeface="+mn-ea"/>
                <a:cs typeface="Arial"/>
              </a:rPr>
              <a:t>4.</a:t>
            </a:r>
            <a:r>
              <a:rPr kumimoji="0" lang="de-DE" sz="600" b="0" i="0" u="none" strike="noStrike" kern="1200" cap="none" spc="0" normalizeH="0" baseline="0" noProof="0">
                <a:ln>
                  <a:noFill/>
                </a:ln>
                <a:solidFill>
                  <a:srgbClr val="404040"/>
                </a:solidFill>
                <a:effectLst/>
                <a:uLnTx/>
                <a:uFillTx/>
                <a:latin typeface="Verdana"/>
                <a:ea typeface="+mn-ea"/>
                <a:cs typeface="Arial"/>
              </a:rPr>
              <a:t> Primavera M </a:t>
            </a:r>
            <a:r>
              <a:rPr kumimoji="0" lang="de-DE" sz="600" b="0" i="1" u="none" strike="noStrike" kern="1200" cap="none" spc="0" normalizeH="0" baseline="0" noProof="0">
                <a:ln>
                  <a:noFill/>
                </a:ln>
                <a:solidFill>
                  <a:srgbClr val="404040"/>
                </a:solidFill>
                <a:effectLst/>
                <a:uLnTx/>
                <a:uFillTx/>
                <a:latin typeface="Verdana"/>
                <a:ea typeface="+mn-ea"/>
                <a:cs typeface="Arial"/>
              </a:rPr>
              <a:t>et al. Front </a:t>
            </a:r>
            <a:r>
              <a:rPr kumimoji="0" lang="de-DE" sz="600" b="0" i="1" u="none" strike="noStrike" kern="1200" cap="none" spc="0" normalizeH="0" baseline="0" noProof="0" err="1">
                <a:ln>
                  <a:noFill/>
                </a:ln>
                <a:solidFill>
                  <a:srgbClr val="404040"/>
                </a:solidFill>
                <a:effectLst/>
                <a:uLnTx/>
                <a:uFillTx/>
                <a:latin typeface="Verdana"/>
                <a:ea typeface="+mn-ea"/>
                <a:cs typeface="Arial"/>
              </a:rPr>
              <a:t>Endocrinol</a:t>
            </a:r>
            <a:r>
              <a:rPr kumimoji="0" lang="de-DE" sz="600" b="0" i="1" u="none" strike="noStrike" kern="1200" cap="none" spc="0" normalizeH="0" baseline="0" noProof="0">
                <a:ln>
                  <a:noFill/>
                </a:ln>
                <a:solidFill>
                  <a:srgbClr val="404040"/>
                </a:solidFill>
                <a:effectLst/>
                <a:uLnTx/>
                <a:uFillTx/>
                <a:latin typeface="Verdana"/>
                <a:ea typeface="+mn-ea"/>
                <a:cs typeface="Arial"/>
              </a:rPr>
              <a:t> (Lausanne) </a:t>
            </a:r>
            <a:r>
              <a:rPr kumimoji="0" lang="de-DE" sz="600" b="0" i="0" u="none" strike="noStrike" kern="1200" cap="none" spc="0" normalizeH="0" baseline="0" noProof="0">
                <a:ln>
                  <a:noFill/>
                </a:ln>
                <a:solidFill>
                  <a:srgbClr val="404040"/>
                </a:solidFill>
                <a:effectLst/>
                <a:uLnTx/>
                <a:uFillTx/>
                <a:latin typeface="Verdana"/>
                <a:ea typeface="+mn-ea"/>
                <a:cs typeface="Arial"/>
              </a:rPr>
              <a:t>2020; 11: 248. </a:t>
            </a:r>
          </a:p>
        </p:txBody>
      </p:sp>
      <p:sp>
        <p:nvSpPr>
          <p:cNvPr id="12" name="Text Placeholder 7">
            <a:extLst>
              <a:ext uri="{FF2B5EF4-FFF2-40B4-BE49-F238E27FC236}">
                <a16:creationId xmlns:a16="http://schemas.microsoft.com/office/drawing/2014/main" id="{2B838DA9-1573-9C5D-B4FE-753D56162A13}"/>
              </a:ext>
            </a:extLst>
          </p:cNvPr>
          <p:cNvSpPr txBox="1"/>
          <p:nvPr/>
        </p:nvSpPr>
        <p:spPr>
          <a:xfrm>
            <a:off x="400472" y="1111925"/>
            <a:ext cx="8013235" cy="3140009"/>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60363" lvl="1" indent="-268288" defTabSz="457200">
              <a:lnSpc>
                <a:spcPct val="100000"/>
              </a:lnSpc>
              <a:spcBef>
                <a:spcPts val="900"/>
              </a:spcBef>
              <a:spcAft>
                <a:spcPts val="300"/>
              </a:spcAft>
              <a:buClr>
                <a:srgbClr val="7A00E6"/>
              </a:buClr>
              <a:buSzPct val="120000"/>
              <a:defRPr/>
            </a:pPr>
            <a:r>
              <a:rPr lang="de-DE">
                <a:solidFill>
                  <a:srgbClr val="404040"/>
                </a:solidFill>
                <a:latin typeface="Verdana"/>
                <a:cs typeface="+mn-cs"/>
              </a:rPr>
              <a:t>Natürlich vorkommende genetische Varianten, </a:t>
            </a:r>
            <a:r>
              <a:rPr lang="de-DE" b="1">
                <a:solidFill>
                  <a:srgbClr val="404040"/>
                </a:solidFill>
                <a:latin typeface="Verdana"/>
                <a:cs typeface="+mn-cs"/>
              </a:rPr>
              <a:t>insbesondere in HLA-Genen</a:t>
            </a:r>
            <a:r>
              <a:rPr lang="de-DE">
                <a:solidFill>
                  <a:srgbClr val="404040"/>
                </a:solidFill>
                <a:latin typeface="Verdana"/>
                <a:cs typeface="+mn-cs"/>
              </a:rPr>
              <a:t>,</a:t>
            </a:r>
            <a:r>
              <a:rPr lang="de-DE" b="1">
                <a:solidFill>
                  <a:srgbClr val="404040"/>
                </a:solidFill>
                <a:latin typeface="Verdana"/>
                <a:cs typeface="+mn-cs"/>
              </a:rPr>
              <a:t> </a:t>
            </a:r>
            <a:r>
              <a:rPr lang="de-DE">
                <a:solidFill>
                  <a:srgbClr val="404040"/>
                </a:solidFill>
                <a:latin typeface="Verdana"/>
                <a:cs typeface="+mn-cs"/>
              </a:rPr>
              <a:t>verleihen eine </a:t>
            </a:r>
            <a:r>
              <a:rPr lang="de-DE" b="1">
                <a:solidFill>
                  <a:srgbClr val="404040"/>
                </a:solidFill>
                <a:latin typeface="Verdana"/>
                <a:cs typeface="+mn-cs"/>
              </a:rPr>
              <a:t>genetische Anfälligkeit</a:t>
            </a:r>
            <a:r>
              <a:rPr lang="de-DE" baseline="30000">
                <a:solidFill>
                  <a:srgbClr val="404040"/>
                </a:solidFill>
                <a:latin typeface="Verdana"/>
                <a:cs typeface="+mn-cs"/>
              </a:rPr>
              <a:t>1,2</a:t>
            </a:r>
            <a:endParaRPr kumimoji="0" lang="de" sz="1400" i="0" u="none" strike="noStrike" kern="1200" cap="none" spc="0" normalizeH="0" baseline="30000" noProof="0">
              <a:ln>
                <a:noFill/>
              </a:ln>
              <a:solidFill>
                <a:srgbClr val="404040"/>
              </a:solidFill>
              <a:effectLst/>
              <a:uLnTx/>
              <a:uFillTx/>
              <a:latin typeface="Verdana"/>
              <a:ea typeface="Verdana" panose="020B0604030504040204" pitchFamily="34" charset="0"/>
              <a:cs typeface="+mn-cs"/>
            </a:endParaRPr>
          </a:p>
          <a:p>
            <a:pPr marL="360363" lvl="1" indent="-268288" defTabSz="457200">
              <a:lnSpc>
                <a:spcPct val="100000"/>
              </a:lnSpc>
              <a:spcBef>
                <a:spcPts val="900"/>
              </a:spcBef>
              <a:spcAft>
                <a:spcPts val="300"/>
              </a:spcAft>
              <a:buClr>
                <a:srgbClr val="7A00E6"/>
              </a:buClr>
              <a:buSzPct val="120000"/>
              <a:defRPr/>
            </a:pPr>
            <a:r>
              <a:rPr lang="de-DE">
                <a:solidFill>
                  <a:srgbClr val="404040"/>
                </a:solidFill>
                <a:latin typeface="Verdana"/>
                <a:cs typeface="+mn-cs"/>
              </a:rPr>
              <a:t>Zwei HLA-Klasse-II-</a:t>
            </a:r>
            <a:r>
              <a:rPr lang="de-DE" err="1">
                <a:solidFill>
                  <a:srgbClr val="404040"/>
                </a:solidFill>
                <a:latin typeface="Verdana"/>
                <a:cs typeface="+mn-cs"/>
              </a:rPr>
              <a:t>Haplotypen</a:t>
            </a:r>
            <a:r>
              <a:rPr lang="de-DE">
                <a:solidFill>
                  <a:srgbClr val="404040"/>
                </a:solidFill>
                <a:latin typeface="Verdana"/>
                <a:cs typeface="+mn-cs"/>
              </a:rPr>
              <a:t>, HLA DRB1*0301-DQA1*0501-DQ*B10201   (</a:t>
            </a:r>
            <a:r>
              <a:rPr lang="de-DE" b="1">
                <a:solidFill>
                  <a:srgbClr val="404040"/>
                </a:solidFill>
                <a:latin typeface="Verdana"/>
                <a:cs typeface="+mn-cs"/>
              </a:rPr>
              <a:t>DR3-DQ2</a:t>
            </a:r>
            <a:r>
              <a:rPr lang="de-DE">
                <a:solidFill>
                  <a:srgbClr val="404040"/>
                </a:solidFill>
                <a:latin typeface="Verdana"/>
                <a:cs typeface="+mn-cs"/>
              </a:rPr>
              <a:t>) und HLA DRB1*0401-DQA1*0301-DQB1*0301 (</a:t>
            </a:r>
            <a:r>
              <a:rPr lang="de-DE" b="1">
                <a:solidFill>
                  <a:srgbClr val="404040"/>
                </a:solidFill>
                <a:latin typeface="Verdana"/>
                <a:cs typeface="+mn-cs"/>
              </a:rPr>
              <a:t>DR4-DQ8</a:t>
            </a:r>
            <a:r>
              <a:rPr lang="de-DE">
                <a:solidFill>
                  <a:srgbClr val="404040"/>
                </a:solidFill>
                <a:latin typeface="Verdana"/>
                <a:cs typeface="+mn-cs"/>
              </a:rPr>
              <a:t>), sind mit </a:t>
            </a:r>
            <a:r>
              <a:rPr lang="de-DE" b="1">
                <a:solidFill>
                  <a:srgbClr val="404040"/>
                </a:solidFill>
                <a:latin typeface="Verdana"/>
                <a:cs typeface="+mn-cs"/>
              </a:rPr>
              <a:t>etwa 50 % der Vererblichkeit </a:t>
            </a:r>
            <a:r>
              <a:rPr lang="de-DE">
                <a:solidFill>
                  <a:srgbClr val="404040"/>
                </a:solidFill>
                <a:latin typeface="Verdana"/>
                <a:cs typeface="+mn-cs"/>
              </a:rPr>
              <a:t>der Krankheit verbunden</a:t>
            </a:r>
            <a:r>
              <a:rPr lang="de-DE" baseline="30000">
                <a:solidFill>
                  <a:srgbClr val="404040"/>
                </a:solidFill>
                <a:latin typeface="Verdana"/>
                <a:cs typeface="+mn-cs"/>
              </a:rPr>
              <a:t>1-3</a:t>
            </a:r>
            <a:endParaRPr kumimoji="0" lang="de" sz="1400" i="0" u="none" strike="noStrike" kern="1200" cap="none" spc="0" normalizeH="0" baseline="30000" noProof="0">
              <a:ln>
                <a:noFill/>
              </a:ln>
              <a:solidFill>
                <a:srgbClr val="404040"/>
              </a:solidFill>
              <a:effectLst/>
              <a:uLnTx/>
              <a:uFillTx/>
              <a:latin typeface="Verdana"/>
              <a:ea typeface="Verdana" panose="020B0604030504040204" pitchFamily="34" charset="0"/>
              <a:cs typeface="+mn-cs"/>
            </a:endParaRPr>
          </a:p>
          <a:p>
            <a:pPr marL="360363" marR="0" lvl="1" indent="-268288" algn="l" defTabSz="457200" rtl="0" eaLnBrk="1" fontAlgn="auto" latinLnBrk="0" hangingPunct="1">
              <a:lnSpc>
                <a:spcPct val="100000"/>
              </a:lnSpc>
              <a:spcBef>
                <a:spcPts val="900"/>
              </a:spcBef>
              <a:spcAft>
                <a:spcPts val="300"/>
              </a:spcAft>
              <a:buClr>
                <a:srgbClr val="7A00E6"/>
              </a:buClr>
              <a:buSzPct val="120000"/>
              <a:buFont typeface="Arial" panose="020B0604020202020204" pitchFamily="34" charset="0"/>
              <a:buChar char="•"/>
              <a:tabLst/>
              <a:defRPr/>
            </a:pPr>
            <a:r>
              <a:rPr kumimoji="0" lang="de" sz="1400" b="1" i="0" u="none" strike="noStrike" kern="1200" cap="none" spc="0" normalizeH="0" noProof="0">
                <a:ln>
                  <a:noFill/>
                </a:ln>
                <a:solidFill>
                  <a:srgbClr val="404040"/>
                </a:solidFill>
                <a:effectLst/>
                <a:uLnTx/>
                <a:uFillTx/>
                <a:latin typeface="Verdana"/>
                <a:ea typeface="Verdana" panose="020B0604030504040204" pitchFamily="34" charset="0"/>
                <a:cs typeface="+mn-cs"/>
              </a:rPr>
              <a:t>Insulin-Autoantikörper</a:t>
            </a:r>
            <a:r>
              <a:rPr kumimoji="0" lang="de" sz="1400" b="0" i="0" u="none" strike="noStrike" kern="1200" cap="none" spc="0" normalizeH="0" noProof="0">
                <a:ln>
                  <a:noFill/>
                </a:ln>
                <a:solidFill>
                  <a:srgbClr val="404040"/>
                </a:solidFill>
                <a:effectLst/>
                <a:uLnTx/>
                <a:uFillTx/>
                <a:latin typeface="Verdana"/>
                <a:ea typeface="Verdana" panose="020B0604030504040204" pitchFamily="34" charset="0"/>
                <a:cs typeface="+mn-cs"/>
              </a:rPr>
              <a:t> treten bei Kindern </a:t>
            </a:r>
            <a:r>
              <a:rPr kumimoji="0" lang="de" sz="1400" b="1" i="0" u="none" strike="noStrike" kern="1200" cap="none" spc="0" normalizeH="0" noProof="0">
                <a:ln>
                  <a:noFill/>
                </a:ln>
                <a:solidFill>
                  <a:srgbClr val="404040"/>
                </a:solidFill>
                <a:effectLst/>
                <a:uLnTx/>
                <a:uFillTx/>
                <a:latin typeface="Verdana"/>
                <a:ea typeface="Verdana" panose="020B0604030504040204" pitchFamily="34" charset="0"/>
                <a:cs typeface="+mn-cs"/>
              </a:rPr>
              <a:t>bis zu 6 Jahren </a:t>
            </a:r>
            <a:r>
              <a:rPr kumimoji="0" lang="de" sz="1400" b="0" i="0" u="none" strike="noStrike" kern="1200" cap="none" spc="0" normalizeH="0" noProof="0">
                <a:ln>
                  <a:noFill/>
                </a:ln>
                <a:solidFill>
                  <a:srgbClr val="404040"/>
                </a:solidFill>
                <a:effectLst/>
                <a:uLnTx/>
                <a:uFillTx/>
                <a:latin typeface="Verdana"/>
                <a:ea typeface="Verdana" panose="020B0604030504040204" pitchFamily="34" charset="0"/>
                <a:cs typeface="+mn-cs"/>
              </a:rPr>
              <a:t>mit dem </a:t>
            </a:r>
            <a:r>
              <a:rPr kumimoji="0" lang="de" sz="1400" b="1" i="0" u="none" strike="noStrike" kern="1200" cap="none" spc="0" normalizeH="0" noProof="0">
                <a:ln>
                  <a:noFill/>
                </a:ln>
                <a:solidFill>
                  <a:srgbClr val="404040"/>
                </a:solidFill>
                <a:effectLst/>
                <a:uLnTx/>
                <a:uFillTx/>
                <a:latin typeface="Verdana"/>
                <a:ea typeface="Verdana" panose="020B0604030504040204" pitchFamily="34" charset="0"/>
                <a:cs typeface="+mn-cs"/>
              </a:rPr>
              <a:t>DR4-DQ8</a:t>
            </a:r>
            <a:r>
              <a:rPr kumimoji="0" lang="de" sz="1400" b="0" i="0" u="none" strike="noStrike" kern="1200" cap="none" spc="0" normalizeH="0" noProof="0">
                <a:ln>
                  <a:noFill/>
                </a:ln>
                <a:solidFill>
                  <a:srgbClr val="404040"/>
                </a:solidFill>
                <a:effectLst/>
                <a:uLnTx/>
                <a:uFillTx/>
                <a:latin typeface="Verdana"/>
                <a:ea typeface="Verdana" panose="020B0604030504040204" pitchFamily="34" charset="0"/>
                <a:cs typeface="+mn-cs"/>
              </a:rPr>
              <a:t>-Haplotyp des HLA-Klasse-II</a:t>
            </a:r>
            <a:r>
              <a:rPr lang="de">
                <a:solidFill>
                  <a:srgbClr val="404040"/>
                </a:solidFill>
                <a:latin typeface="Verdana"/>
                <a:cs typeface="+mn-cs"/>
              </a:rPr>
              <a:t>-Moleküls auf</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4</a:t>
            </a:r>
          </a:p>
          <a:p>
            <a:pPr marL="360363" marR="0" lvl="1" indent="-268288" algn="l" defTabSz="457200" rtl="0" eaLnBrk="1" fontAlgn="auto" latinLnBrk="0" hangingPunct="1">
              <a:lnSpc>
                <a:spcPct val="100000"/>
              </a:lnSpc>
              <a:spcBef>
                <a:spcPts val="900"/>
              </a:spcBef>
              <a:spcAft>
                <a:spcPts val="300"/>
              </a:spcAft>
              <a:buClr>
                <a:srgbClr val="7A00E6"/>
              </a:buClr>
              <a:buSzPct val="120000"/>
              <a:buFont typeface="Arial" panose="020B0604020202020204" pitchFamily="34" charset="0"/>
              <a:buChar char="•"/>
              <a:tabLst/>
              <a:defRPr/>
            </a:pPr>
            <a:r>
              <a:rPr kumimoji="0" lang="de" sz="1400" b="1" i="0" u="none" strike="noStrike" kern="1200" cap="none" spc="0" normalizeH="0" noProof="0">
                <a:ln>
                  <a:noFill/>
                </a:ln>
                <a:solidFill>
                  <a:srgbClr val="404040"/>
                </a:solidFill>
                <a:effectLst/>
                <a:uLnTx/>
                <a:uFillTx/>
                <a:latin typeface="Verdana"/>
                <a:ea typeface="Verdana" panose="020B0604030504040204" pitchFamily="34" charset="0"/>
                <a:cs typeface="+mn-cs"/>
              </a:rPr>
              <a:t>GAD-Autoantikörper</a:t>
            </a:r>
            <a:r>
              <a:rPr kumimoji="0" lang="de" sz="1400" b="0" i="0" u="none" strike="noStrike" kern="1200" cap="none" spc="0" normalizeH="0" noProof="0">
                <a:ln>
                  <a:noFill/>
                </a:ln>
                <a:solidFill>
                  <a:srgbClr val="404040"/>
                </a:solidFill>
                <a:effectLst/>
                <a:uLnTx/>
                <a:uFillTx/>
                <a:latin typeface="Verdana"/>
                <a:ea typeface="Verdana" panose="020B0604030504040204" pitchFamily="34" charset="0"/>
                <a:cs typeface="+mn-cs"/>
              </a:rPr>
              <a:t> treten als erste bei Trägern des </a:t>
            </a:r>
            <a:r>
              <a:rPr kumimoji="0" lang="de" sz="1400" b="1" i="0" u="none" strike="noStrike" kern="1200" cap="none" spc="0" normalizeH="0" noProof="0">
                <a:ln>
                  <a:noFill/>
                </a:ln>
                <a:solidFill>
                  <a:srgbClr val="404040"/>
                </a:solidFill>
                <a:effectLst/>
                <a:uLnTx/>
                <a:uFillTx/>
                <a:latin typeface="Verdana"/>
                <a:ea typeface="Verdana" panose="020B0604030504040204" pitchFamily="34" charset="0"/>
                <a:cs typeface="+mn-cs"/>
              </a:rPr>
              <a:t>DR3-DQ2</a:t>
            </a:r>
            <a:r>
              <a:rPr kumimoji="0" lang="de" sz="1400" b="0" i="0" u="none" strike="noStrike" kern="1200" cap="none" spc="0" normalizeH="0" noProof="0">
                <a:ln>
                  <a:noFill/>
                </a:ln>
                <a:solidFill>
                  <a:srgbClr val="404040"/>
                </a:solidFill>
                <a:effectLst/>
                <a:uLnTx/>
                <a:uFillTx/>
                <a:latin typeface="Verdana"/>
                <a:ea typeface="Verdana" panose="020B0604030504040204" pitchFamily="34" charset="0"/>
                <a:cs typeface="+mn-cs"/>
              </a:rPr>
              <a:t>-Haplotyps auf</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4</a:t>
            </a:r>
          </a:p>
          <a:p>
            <a:pPr marL="360363" marR="0" lvl="1" indent="-268288" algn="l" defTabSz="457200" rtl="0" eaLnBrk="1" fontAlgn="auto" latinLnBrk="0" hangingPunct="1">
              <a:lnSpc>
                <a:spcPct val="100000"/>
              </a:lnSpc>
              <a:spcBef>
                <a:spcPts val="900"/>
              </a:spcBef>
              <a:spcAft>
                <a:spcPts val="300"/>
              </a:spcAft>
              <a:buClr>
                <a:srgbClr val="7A00E6"/>
              </a:buClr>
              <a:buSzPct val="120000"/>
              <a:buFont typeface="Arial" panose="020B0604020202020204" pitchFamily="34" charset="0"/>
              <a:buChar char="•"/>
              <a:tabLst/>
              <a:defRPr/>
            </a:pPr>
            <a:r>
              <a:rPr lang="de" baseline="0">
                <a:solidFill>
                  <a:srgbClr val="404040"/>
                </a:solidFill>
                <a:latin typeface="Verdana"/>
                <a:cs typeface="+mn-cs"/>
              </a:rPr>
              <a:t>Der </a:t>
            </a:r>
            <a:r>
              <a:rPr lang="de" b="1" baseline="0">
                <a:solidFill>
                  <a:srgbClr val="404040"/>
                </a:solidFill>
                <a:latin typeface="Verdana"/>
                <a:cs typeface="+mn-cs"/>
              </a:rPr>
              <a:t>DR2</a:t>
            </a:r>
            <a:r>
              <a:rPr lang="de" baseline="0">
                <a:solidFill>
                  <a:srgbClr val="404040"/>
                </a:solidFill>
                <a:latin typeface="Verdana"/>
                <a:cs typeface="+mn-cs"/>
              </a:rPr>
              <a:t>-Haplotyp scheint </a:t>
            </a:r>
            <a:r>
              <a:rPr lang="de" b="1">
                <a:solidFill>
                  <a:srgbClr val="404040"/>
                </a:solidFill>
                <a:latin typeface="Verdana"/>
                <a:cs typeface="+mn-cs"/>
              </a:rPr>
              <a:t>protektiv</a:t>
            </a:r>
            <a:r>
              <a:rPr lang="de">
                <a:solidFill>
                  <a:srgbClr val="404040"/>
                </a:solidFill>
                <a:latin typeface="Verdana"/>
                <a:cs typeface="+mn-cs"/>
              </a:rPr>
              <a:t> zu wirken bezüglich der Entstehung von T1D: ca. 20 % der Bevölkerung tragen diesen Haplotyp, aber nur 1 % der T1D-Betroffenen</a:t>
            </a:r>
            <a:r>
              <a:rPr lang="de" baseline="30000">
                <a:solidFill>
                  <a:srgbClr val="404040"/>
                </a:solidFill>
                <a:latin typeface="Verdana"/>
                <a:cs typeface="+mn-cs"/>
              </a:rPr>
              <a:t>4</a:t>
            </a:r>
          </a:p>
          <a:p>
            <a:pPr marL="360363" marR="0" lvl="1" indent="-268288" algn="l" defTabSz="457200" rtl="0" eaLnBrk="1" fontAlgn="auto" latinLnBrk="0" hangingPunct="1">
              <a:lnSpc>
                <a:spcPct val="100000"/>
              </a:lnSpc>
              <a:spcBef>
                <a:spcPts val="900"/>
              </a:spcBef>
              <a:spcAft>
                <a:spcPts val="300"/>
              </a:spcAft>
              <a:buClr>
                <a:srgbClr val="7A00E6"/>
              </a:buClr>
              <a:buSzPct val="120000"/>
              <a:buFont typeface="Arial" panose="020B0604020202020204" pitchFamily="34" charset="0"/>
              <a:buChar char="•"/>
              <a:tabLst/>
              <a:defRPr/>
            </a:pP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Allerdings entwickeln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&lt; 10 % </a:t>
            </a:r>
            <a:r>
              <a:rPr lang="de">
                <a:solidFill>
                  <a:srgbClr val="404040"/>
                </a:solidFill>
                <a:latin typeface="Verdana"/>
                <a:cs typeface="+mn-cs"/>
              </a:rPr>
              <a:t>der Individuen mit HLA-bedingter Anfälligkeit für T1D tatsächlich einen klinisch manifesten T1D</a:t>
            </a:r>
            <a:r>
              <a:rPr lang="de" baseline="30000">
                <a:solidFill>
                  <a:srgbClr val="404040"/>
                </a:solidFill>
                <a:latin typeface="Verdana"/>
                <a:cs typeface="+mn-cs"/>
              </a:rPr>
              <a:t>4</a:t>
            </a:r>
            <a:endPar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endParaRPr>
          </a:p>
        </p:txBody>
      </p:sp>
    </p:spTree>
    <p:extLst>
      <p:ext uri="{BB962C8B-B14F-4D97-AF65-F5344CB8AC3E}">
        <p14:creationId xmlns:p14="http://schemas.microsoft.com/office/powerpoint/2010/main" val="5861360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 name="Textplatzhalter 4">
            <a:extLst>
              <a:ext uri="{FF2B5EF4-FFF2-40B4-BE49-F238E27FC236}">
                <a16:creationId xmlns:a16="http://schemas.microsoft.com/office/drawing/2014/main" id="{C02937C1-9096-3C3C-A6C2-217494D0DEE5}"/>
              </a:ext>
            </a:extLst>
          </p:cNvPr>
          <p:cNvSpPr>
            <a:spLocks noGrp="1"/>
          </p:cNvSpPr>
          <p:nvPr>
            <p:ph type="body" sz="quarter" idx="17"/>
          </p:nvPr>
        </p:nvSpPr>
        <p:spPr>
          <a:xfrm>
            <a:off x="358270" y="114668"/>
            <a:ext cx="8561962" cy="463296"/>
          </a:xfrm>
        </p:spPr>
        <p:txBody>
          <a:bodyPr/>
          <a:lstStyle/>
          <a:p>
            <a:r>
              <a:rPr lang="de-DE" sz="2000" b="1">
                <a:solidFill>
                  <a:srgbClr val="7030A0"/>
                </a:solidFill>
                <a:latin typeface="+mj-lt"/>
              </a:rPr>
              <a:t>Die Rolle der frühen Ernährung für das Darmmikrobiom           und die Pathogenese von T1D</a:t>
            </a:r>
            <a:r>
              <a:rPr lang="de-DE" sz="2000" b="1" baseline="30000">
                <a:solidFill>
                  <a:srgbClr val="7030A0"/>
                </a:solidFill>
                <a:latin typeface="+mj-lt"/>
              </a:rPr>
              <a:t>1</a:t>
            </a:r>
          </a:p>
        </p:txBody>
      </p:sp>
      <p:sp>
        <p:nvSpPr>
          <p:cNvPr id="14" name="Textfeld 13">
            <a:extLst>
              <a:ext uri="{FF2B5EF4-FFF2-40B4-BE49-F238E27FC236}">
                <a16:creationId xmlns:a16="http://schemas.microsoft.com/office/drawing/2014/main" id="{ED81BD12-72DB-B3D1-457B-C5B5D4F43EC3}"/>
              </a:ext>
            </a:extLst>
          </p:cNvPr>
          <p:cNvSpPr txBox="1"/>
          <p:nvPr/>
        </p:nvSpPr>
        <p:spPr>
          <a:xfrm>
            <a:off x="329400" y="4845425"/>
            <a:ext cx="8451888"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T1D: Typ-1-Diabetes.</a:t>
            </a:r>
          </a:p>
          <a:p>
            <a:pPr lvl="0">
              <a:defRPr/>
            </a:pPr>
            <a:r>
              <a:rPr kumimoji="0" lang="fr-FR" sz="600" b="1" i="0" u="none" strike="noStrike" kern="1200" cap="none" spc="0" normalizeH="0" baseline="0" noProof="0">
                <a:ln>
                  <a:noFill/>
                </a:ln>
                <a:solidFill>
                  <a:srgbClr val="404040"/>
                </a:solidFill>
                <a:effectLst/>
                <a:uLnTx/>
                <a:uFillTx/>
                <a:latin typeface="Verdana"/>
                <a:ea typeface="+mn-ea"/>
                <a:cs typeface="Arial"/>
              </a:rPr>
              <a:t>1.</a:t>
            </a:r>
            <a:r>
              <a:rPr kumimoji="0" lang="fr-FR" sz="600" b="0" i="0" u="none" strike="noStrike" kern="1200" cap="none" spc="0" normalizeH="0" baseline="0" noProof="0">
                <a:ln>
                  <a:noFill/>
                </a:ln>
                <a:solidFill>
                  <a:srgbClr val="404040"/>
                </a:solidFill>
                <a:effectLst/>
                <a:uLnTx/>
                <a:uFillTx/>
                <a:latin typeface="Verdana"/>
                <a:ea typeface="+mn-ea"/>
                <a:cs typeface="Arial"/>
              </a:rPr>
              <a:t> </a:t>
            </a:r>
            <a:r>
              <a:rPr kumimoji="0" lang="fr-FR" sz="600" b="0" i="0" u="none" strike="noStrike" kern="1200" cap="none" spc="0" normalizeH="0" baseline="0" noProof="0" err="1">
                <a:ln>
                  <a:noFill/>
                </a:ln>
                <a:solidFill>
                  <a:srgbClr val="404040"/>
                </a:solidFill>
                <a:effectLst/>
                <a:uLnTx/>
                <a:uFillTx/>
                <a:latin typeface="Verdana"/>
                <a:ea typeface="+mn-ea"/>
                <a:cs typeface="Arial"/>
              </a:rPr>
              <a:t>Verduci</a:t>
            </a:r>
            <a:r>
              <a:rPr kumimoji="0" lang="fr-FR" sz="600" b="0" i="0" u="none" strike="noStrike" kern="1200" cap="none" spc="0" normalizeH="0" baseline="0" noProof="0">
                <a:ln>
                  <a:noFill/>
                </a:ln>
                <a:solidFill>
                  <a:srgbClr val="404040"/>
                </a:solidFill>
                <a:effectLst/>
                <a:uLnTx/>
                <a:uFillTx/>
                <a:latin typeface="Verdana"/>
                <a:ea typeface="+mn-ea"/>
                <a:cs typeface="Arial"/>
              </a:rPr>
              <a:t> E </a:t>
            </a:r>
            <a:r>
              <a:rPr kumimoji="0" lang="fr-FR" sz="600" b="0" i="1" u="none" strike="noStrike" kern="1200" cap="none" spc="0" normalizeH="0" baseline="0" noProof="0">
                <a:ln>
                  <a:noFill/>
                </a:ln>
                <a:solidFill>
                  <a:srgbClr val="404040"/>
                </a:solidFill>
                <a:effectLst/>
                <a:uLnTx/>
                <a:uFillTx/>
                <a:latin typeface="Verdana"/>
                <a:ea typeface="+mn-ea"/>
                <a:cs typeface="Arial"/>
              </a:rPr>
              <a:t>et al. Front </a:t>
            </a:r>
            <a:r>
              <a:rPr kumimoji="0" lang="fr-FR" sz="600" b="0" i="1" u="none" strike="noStrike" kern="1200" cap="none" spc="0" normalizeH="0" baseline="0" noProof="0" err="1">
                <a:ln>
                  <a:noFill/>
                </a:ln>
                <a:solidFill>
                  <a:srgbClr val="404040"/>
                </a:solidFill>
                <a:effectLst/>
                <a:uLnTx/>
                <a:uFillTx/>
                <a:latin typeface="Verdana"/>
                <a:ea typeface="+mn-ea"/>
                <a:cs typeface="Arial"/>
              </a:rPr>
              <a:t>Nutr</a:t>
            </a:r>
            <a:r>
              <a:rPr kumimoji="0" lang="fr-FR" sz="600" b="0" i="1" u="none" strike="noStrike" kern="1200" cap="none" spc="0" normalizeH="0" baseline="0" noProof="0">
                <a:ln>
                  <a:noFill/>
                </a:ln>
                <a:solidFill>
                  <a:srgbClr val="404040"/>
                </a:solidFill>
                <a:effectLst/>
                <a:uLnTx/>
                <a:uFillTx/>
                <a:latin typeface="Verdana"/>
                <a:ea typeface="+mn-ea"/>
                <a:cs typeface="Arial"/>
              </a:rPr>
              <a:t> </a:t>
            </a:r>
            <a:r>
              <a:rPr kumimoji="0" lang="fr-FR" sz="600" b="0" i="0" u="none" strike="noStrike" kern="1200" cap="none" spc="0" normalizeH="0" baseline="0" noProof="0">
                <a:ln>
                  <a:noFill/>
                </a:ln>
                <a:solidFill>
                  <a:srgbClr val="404040"/>
                </a:solidFill>
                <a:effectLst/>
                <a:uLnTx/>
                <a:uFillTx/>
                <a:latin typeface="Verdana"/>
                <a:ea typeface="+mn-ea"/>
                <a:cs typeface="Arial"/>
              </a:rPr>
              <a:t>2020; 7: 612377</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1" i="0" u="none" strike="noStrike" kern="1200" cap="none" spc="0" normalizeH="0" baseline="0" noProof="0">
                <a:ln>
                  <a:noFill/>
                </a:ln>
                <a:solidFill>
                  <a:srgbClr val="404040"/>
                </a:solidFill>
                <a:effectLst/>
                <a:uLnTx/>
                <a:uFillTx/>
                <a:latin typeface="Verdana"/>
                <a:ea typeface="+mn-ea"/>
                <a:cs typeface="Arial"/>
              </a:rPr>
              <a:t>2.</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Thakkar</a:t>
            </a:r>
            <a:r>
              <a:rPr kumimoji="0" lang="de-DE" sz="600" b="0" i="0" u="none" strike="noStrike" kern="1200" cap="none" spc="0" normalizeH="0" baseline="0" noProof="0">
                <a:ln>
                  <a:noFill/>
                </a:ln>
                <a:solidFill>
                  <a:srgbClr val="404040"/>
                </a:solidFill>
                <a:effectLst/>
                <a:uLnTx/>
                <a:uFillTx/>
                <a:latin typeface="Verdana"/>
                <a:ea typeface="+mn-ea"/>
                <a:cs typeface="Arial"/>
              </a:rPr>
              <a:t> S </a:t>
            </a:r>
            <a:r>
              <a:rPr kumimoji="0" lang="de-DE" sz="600" b="0" i="1" u="none" strike="noStrike" kern="1200" cap="none" spc="0" normalizeH="0" baseline="0" noProof="0">
                <a:ln>
                  <a:noFill/>
                </a:ln>
                <a:solidFill>
                  <a:srgbClr val="404040"/>
                </a:solidFill>
                <a:effectLst/>
                <a:uLnTx/>
                <a:uFillTx/>
                <a:latin typeface="Verdana"/>
                <a:ea typeface="+mn-ea"/>
                <a:cs typeface="Arial"/>
              </a:rPr>
              <a:t>et al. </a:t>
            </a:r>
            <a:r>
              <a:rPr kumimoji="0" lang="de-DE" sz="600" b="0" i="1" u="none" strike="noStrike" kern="1200" cap="none" spc="0" normalizeH="0" baseline="0" noProof="0" err="1">
                <a:ln>
                  <a:noFill/>
                </a:ln>
                <a:solidFill>
                  <a:srgbClr val="404040"/>
                </a:solidFill>
                <a:effectLst/>
                <a:uLnTx/>
                <a:uFillTx/>
                <a:latin typeface="Verdana"/>
                <a:ea typeface="+mn-ea"/>
                <a:cs typeface="Arial"/>
              </a:rPr>
              <a:t>touchREV</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1" u="none" strike="noStrike" kern="1200" cap="none" spc="0" normalizeH="0" baseline="0" noProof="0" err="1">
                <a:ln>
                  <a:noFill/>
                </a:ln>
                <a:solidFill>
                  <a:srgbClr val="404040"/>
                </a:solidFill>
                <a:effectLst/>
                <a:uLnTx/>
                <a:uFillTx/>
                <a:latin typeface="Verdana"/>
                <a:ea typeface="+mn-ea"/>
                <a:cs typeface="Arial"/>
              </a:rPr>
              <a:t>Endocrinol</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a:ln>
                  <a:noFill/>
                </a:ln>
                <a:solidFill>
                  <a:srgbClr val="404040"/>
                </a:solidFill>
                <a:effectLst/>
                <a:uLnTx/>
                <a:uFillTx/>
                <a:latin typeface="Verdana"/>
                <a:ea typeface="+mn-ea"/>
                <a:cs typeface="Arial"/>
              </a:rPr>
              <a:t>2023; 19: 22</a:t>
            </a:r>
            <a:r>
              <a:rPr lang="de" sz="600">
                <a:solidFill>
                  <a:srgbClr val="404040"/>
                </a:solidFill>
                <a:ea typeface="Arial"/>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30. </a:t>
            </a:r>
          </a:p>
        </p:txBody>
      </p:sp>
      <p:sp>
        <p:nvSpPr>
          <p:cNvPr id="2" name="Graphic 14">
            <a:extLst>
              <a:ext uri="{FF2B5EF4-FFF2-40B4-BE49-F238E27FC236}">
                <a16:creationId xmlns:a16="http://schemas.microsoft.com/office/drawing/2014/main" id="{08EC6EEB-748B-C2DF-3DB3-E52717EA7469}"/>
              </a:ext>
            </a:extLst>
          </p:cNvPr>
          <p:cNvSpPr/>
          <p:nvPr/>
        </p:nvSpPr>
        <p:spPr>
          <a:xfrm>
            <a:off x="329400" y="3974691"/>
            <a:ext cx="8485200" cy="703232"/>
          </a:xfrm>
          <a:prstGeom prst="roundRect">
            <a:avLst>
              <a:gd name="adj" fmla="val 50000"/>
            </a:avLst>
          </a:prstGeom>
          <a:solidFill>
            <a:schemeClr val="accent1"/>
          </a:solidFill>
          <a:ln w="5782" cap="flat">
            <a:noFill/>
            <a:prstDash val="solid"/>
            <a:miter/>
          </a:ln>
        </p:spPr>
        <p:txBody>
          <a:bodyPr rtlCol="0" anchor="ctr"/>
          <a:lstStyle/>
          <a:p>
            <a:pPr algn="ctr" defTabSz="914355">
              <a:defRPr/>
            </a:pPr>
            <a:r>
              <a:rPr lang="de-DE" sz="1200">
                <a:solidFill>
                  <a:prstClr val="white"/>
                </a:solidFill>
              </a:rPr>
              <a:t>Diese schädlichen Ernährungsgewohnheiten können zu einer </a:t>
            </a:r>
            <a:r>
              <a:rPr lang="de-DE" sz="1200" b="1">
                <a:solidFill>
                  <a:prstClr val="white"/>
                </a:solidFill>
              </a:rPr>
              <a:t>Dysbiose des Darms und zu Autoimmunreaktionsmechanismen </a:t>
            </a:r>
            <a:r>
              <a:rPr lang="de-DE" sz="1200">
                <a:solidFill>
                  <a:prstClr val="white"/>
                </a:solidFill>
              </a:rPr>
              <a:t>beitragen, die mit dem </a:t>
            </a:r>
            <a:r>
              <a:rPr lang="de-DE" sz="1200" b="1">
                <a:solidFill>
                  <a:prstClr val="white"/>
                </a:solidFill>
              </a:rPr>
              <a:t>Auftreten von T1D </a:t>
            </a:r>
            <a:r>
              <a:rPr lang="de-DE" sz="1200">
                <a:solidFill>
                  <a:prstClr val="white"/>
                </a:solidFill>
              </a:rPr>
              <a:t>im Kindesalter in Verbindung stehen</a:t>
            </a:r>
            <a:endParaRPr lang="en-GB" sz="1200">
              <a:solidFill>
                <a:prstClr val="white"/>
              </a:solidFill>
              <a:latin typeface="Verdana"/>
            </a:endParaRPr>
          </a:p>
        </p:txBody>
      </p:sp>
      <p:graphicFrame>
        <p:nvGraphicFramePr>
          <p:cNvPr id="3" name="Table 39">
            <a:extLst>
              <a:ext uri="{FF2B5EF4-FFF2-40B4-BE49-F238E27FC236}">
                <a16:creationId xmlns:a16="http://schemas.microsoft.com/office/drawing/2014/main" id="{941E70C2-069F-72EB-C3D1-759AABA8C678}"/>
              </a:ext>
            </a:extLst>
          </p:cNvPr>
          <p:cNvGraphicFramePr>
            <a:graphicFrameLocks noGrp="1"/>
          </p:cNvGraphicFramePr>
          <p:nvPr/>
        </p:nvGraphicFramePr>
        <p:xfrm>
          <a:off x="5604214" y="1781935"/>
          <a:ext cx="3210386" cy="1905452"/>
        </p:xfrm>
        <a:graphic>
          <a:graphicData uri="http://schemas.openxmlformats.org/drawingml/2006/table">
            <a:tbl>
              <a:tblPr firstRow="1" bandRow="1">
                <a:tableStyleId>{69012ECD-51FC-41F1-AA8D-1B2483CD663E}</a:tableStyleId>
              </a:tblPr>
              <a:tblGrid>
                <a:gridCol w="3210386">
                  <a:extLst>
                    <a:ext uri="{9D8B030D-6E8A-4147-A177-3AD203B41FA5}">
                      <a16:colId xmlns:a16="http://schemas.microsoft.com/office/drawing/2014/main" val="1238829524"/>
                    </a:ext>
                  </a:extLst>
                </a:gridCol>
              </a:tblGrid>
              <a:tr h="296607">
                <a:tc>
                  <a:txBody>
                    <a:bodyPr/>
                    <a:lstStyle/>
                    <a:p>
                      <a:pPr algn="ctr"/>
                      <a:r>
                        <a:rPr lang="en-GB" sz="1200" b="0" err="1"/>
                        <a:t>Ernährungsbedingte</a:t>
                      </a:r>
                      <a:r>
                        <a:rPr lang="en-GB" sz="1200" b="0"/>
                        <a:t> Risikofaktoren</a:t>
                      </a:r>
                      <a:r>
                        <a:rPr lang="en-GB" sz="1200" b="0" baseline="30000"/>
                        <a:t>1,2</a:t>
                      </a:r>
                      <a:r>
                        <a:rPr lang="en-GB" sz="1200" b="0"/>
                        <a:t> </a:t>
                      </a:r>
                      <a:endParaRPr lang="en-GB" sz="1200" b="0">
                        <a:solidFill>
                          <a:schemeClr val="bg1"/>
                        </a:solidFill>
                        <a:latin typeface="Verdana" panose="020B0604030504040204" pitchFamily="34" charset="0"/>
                        <a:ea typeface="Verdana" panose="020B0604030504040204" pitchFamily="34" charset="0"/>
                        <a:cs typeface="Verdana" panose="020B060403050404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extLst>
                  <a:ext uri="{0D108BD9-81ED-4DB2-BD59-A6C34878D82A}">
                    <a16:rowId xmlns:a16="http://schemas.microsoft.com/office/drawing/2014/main" val="3151985275"/>
                  </a:ext>
                </a:extLst>
              </a:tr>
              <a:tr h="32176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000" err="1">
                          <a:solidFill>
                            <a:schemeClr val="accent1"/>
                          </a:solidFill>
                          <a:latin typeface="Verdana" panose="020B0604030504040204" pitchFamily="34" charset="0"/>
                          <a:ea typeface="Verdana" panose="020B0604030504040204" pitchFamily="34" charset="0"/>
                          <a:cs typeface="Verdana" panose="020B0604030504040204" pitchFamily="34" charset="0"/>
                        </a:rPr>
                        <a:t>Verkürzte</a:t>
                      </a:r>
                      <a:r>
                        <a:rPr lang="en-GB" sz="1000">
                          <a:solidFill>
                            <a:schemeClr val="accent1"/>
                          </a:solidFill>
                          <a:latin typeface="Verdana" panose="020B0604030504040204" pitchFamily="34" charset="0"/>
                          <a:ea typeface="Verdana" panose="020B0604030504040204" pitchFamily="34" charset="0"/>
                          <a:cs typeface="Verdana" panose="020B0604030504040204" pitchFamily="34" charset="0"/>
                        </a:rPr>
                        <a:t> </a:t>
                      </a:r>
                      <a:r>
                        <a:rPr lang="en-GB" sz="1000" err="1">
                          <a:solidFill>
                            <a:schemeClr val="accent1"/>
                          </a:solidFill>
                          <a:latin typeface="Verdana" panose="020B0604030504040204" pitchFamily="34" charset="0"/>
                          <a:ea typeface="Verdana" panose="020B0604030504040204" pitchFamily="34" charset="0"/>
                          <a:cs typeface="Verdana" panose="020B0604030504040204" pitchFamily="34" charset="0"/>
                        </a:rPr>
                        <a:t>Stillzeit</a:t>
                      </a:r>
                      <a:endParaRPr lang="en-GB" sz="1000">
                        <a:solidFill>
                          <a:schemeClr val="accent1"/>
                        </a:solidFill>
                        <a:latin typeface="Verdana" panose="020B0604030504040204" pitchFamily="34" charset="0"/>
                        <a:ea typeface="Verdana" panose="020B0604030504040204" pitchFamily="34" charset="0"/>
                        <a:cs typeface="Verdana" panose="020B060403050404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extLst>
                  <a:ext uri="{0D108BD9-81ED-4DB2-BD59-A6C34878D82A}">
                    <a16:rowId xmlns:a16="http://schemas.microsoft.com/office/drawing/2014/main" val="1300559684"/>
                  </a:ext>
                </a:extLst>
              </a:tr>
              <a:tr h="32176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000" err="1">
                          <a:solidFill>
                            <a:schemeClr val="accent1"/>
                          </a:solidFill>
                        </a:rPr>
                        <a:t>Frühe</a:t>
                      </a:r>
                      <a:r>
                        <a:rPr lang="en-GB" sz="1000">
                          <a:solidFill>
                            <a:schemeClr val="accent1"/>
                          </a:solidFill>
                        </a:rPr>
                        <a:t> </a:t>
                      </a:r>
                      <a:r>
                        <a:rPr lang="en-GB" sz="1000" err="1">
                          <a:solidFill>
                            <a:schemeClr val="accent1"/>
                          </a:solidFill>
                        </a:rPr>
                        <a:t>Einführung</a:t>
                      </a:r>
                      <a:r>
                        <a:rPr lang="en-GB" sz="1000">
                          <a:solidFill>
                            <a:schemeClr val="accent1"/>
                          </a:solidFill>
                        </a:rPr>
                        <a:t> von </a:t>
                      </a:r>
                      <a:r>
                        <a:rPr lang="en-GB" sz="1000" err="1">
                          <a:solidFill>
                            <a:schemeClr val="accent1"/>
                          </a:solidFill>
                        </a:rPr>
                        <a:t>Kuhmilch</a:t>
                      </a:r>
                      <a:endParaRPr lang="en-GB" sz="1000">
                        <a:solidFill>
                          <a:schemeClr val="accent1"/>
                        </a:solidFill>
                        <a:latin typeface="Verdana" panose="020B0604030504040204" pitchFamily="34" charset="0"/>
                        <a:ea typeface="Verdana" panose="020B0604030504040204" pitchFamily="34" charset="0"/>
                        <a:cs typeface="Verdana" panose="020B060403050404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extLst>
                  <a:ext uri="{0D108BD9-81ED-4DB2-BD59-A6C34878D82A}">
                    <a16:rowId xmlns:a16="http://schemas.microsoft.com/office/drawing/2014/main" val="1937687120"/>
                  </a:ext>
                </a:extLst>
              </a:tr>
              <a:tr h="32176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000" err="1">
                          <a:solidFill>
                            <a:schemeClr val="accent1"/>
                          </a:solidFill>
                        </a:rPr>
                        <a:t>Frühe</a:t>
                      </a:r>
                      <a:r>
                        <a:rPr lang="en-GB" sz="1000">
                          <a:solidFill>
                            <a:schemeClr val="accent1"/>
                          </a:solidFill>
                        </a:rPr>
                        <a:t> </a:t>
                      </a:r>
                      <a:r>
                        <a:rPr lang="en-GB" sz="1000" err="1">
                          <a:solidFill>
                            <a:schemeClr val="accent1"/>
                          </a:solidFill>
                        </a:rPr>
                        <a:t>Einführung</a:t>
                      </a:r>
                      <a:r>
                        <a:rPr lang="en-GB" sz="1000">
                          <a:solidFill>
                            <a:schemeClr val="accent1"/>
                          </a:solidFill>
                        </a:rPr>
                        <a:t> von </a:t>
                      </a:r>
                      <a:r>
                        <a:rPr lang="en-GB" sz="1000" err="1">
                          <a:solidFill>
                            <a:schemeClr val="accent1"/>
                          </a:solidFill>
                        </a:rPr>
                        <a:t>Getreideprodukten</a:t>
                      </a:r>
                      <a:endParaRPr lang="en-GB" sz="1000">
                        <a:solidFill>
                          <a:schemeClr val="accent1"/>
                        </a:solidFill>
                        <a:latin typeface="Verdana" panose="020B0604030504040204" pitchFamily="34" charset="0"/>
                        <a:ea typeface="Verdana" panose="020B0604030504040204" pitchFamily="34" charset="0"/>
                        <a:cs typeface="Verdana" panose="020B060403050404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extLst>
                  <a:ext uri="{0D108BD9-81ED-4DB2-BD59-A6C34878D82A}">
                    <a16:rowId xmlns:a16="http://schemas.microsoft.com/office/drawing/2014/main" val="4234670281"/>
                  </a:ext>
                </a:extLst>
              </a:tr>
              <a:tr h="32176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de-DE" sz="1000">
                          <a:solidFill>
                            <a:schemeClr val="accent1"/>
                          </a:solidFill>
                        </a:rPr>
                        <a:t>Frühe Einführung von Beikost/Gluten</a:t>
                      </a:r>
                      <a:endParaRPr lang="en-GB" sz="1000">
                        <a:solidFill>
                          <a:schemeClr val="accent1"/>
                        </a:solidFill>
                        <a:latin typeface="Verdana" panose="020B0604030504040204" pitchFamily="34" charset="0"/>
                        <a:ea typeface="Verdana" panose="020B0604030504040204" pitchFamily="34" charset="0"/>
                        <a:cs typeface="Verdana" panose="020B0604030504040204" pitchFamily="34" charset="0"/>
                      </a:endParaRP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extLst>
                  <a:ext uri="{0D108BD9-81ED-4DB2-BD59-A6C34878D82A}">
                    <a16:rowId xmlns:a16="http://schemas.microsoft.com/office/drawing/2014/main" val="2087465608"/>
                  </a:ext>
                </a:extLst>
              </a:tr>
              <a:tr h="32176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GB" sz="1000">
                          <a:solidFill>
                            <a:schemeClr val="accent1"/>
                          </a:solidFill>
                          <a:latin typeface="Verdana" panose="020B0604030504040204" pitchFamily="34" charset="0"/>
                          <a:ea typeface="Verdana" panose="020B0604030504040204" pitchFamily="34" charset="0"/>
                          <a:cs typeface="Verdana" panose="020B0604030504040204" pitchFamily="34" charset="0"/>
                        </a:rPr>
                        <a:t>Nitrate und Nitrosamine</a:t>
                      </a:r>
                      <a:r>
                        <a:rPr lang="en-GB" sz="1000" baseline="30000">
                          <a:solidFill>
                            <a:schemeClr val="accent1"/>
                          </a:solidFill>
                          <a:latin typeface="Verdana" panose="020B0604030504040204" pitchFamily="34" charset="0"/>
                          <a:ea typeface="Verdana" panose="020B0604030504040204" pitchFamily="34" charset="0"/>
                          <a:cs typeface="Verdana" panose="020B0604030504040204" pitchFamily="34" charset="0"/>
                        </a:rPr>
                        <a:t>2</a:t>
                      </a:r>
                    </a:p>
                  </a:txBody>
                  <a:tcPr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tcPr>
                </a:tc>
                <a:extLst>
                  <a:ext uri="{0D108BD9-81ED-4DB2-BD59-A6C34878D82A}">
                    <a16:rowId xmlns:a16="http://schemas.microsoft.com/office/drawing/2014/main" val="859374932"/>
                  </a:ext>
                </a:extLst>
              </a:tr>
            </a:tbl>
          </a:graphicData>
        </a:graphic>
      </p:graphicFrame>
      <p:grpSp>
        <p:nvGrpSpPr>
          <p:cNvPr id="4" name="Group 3">
            <a:extLst>
              <a:ext uri="{FF2B5EF4-FFF2-40B4-BE49-F238E27FC236}">
                <a16:creationId xmlns:a16="http://schemas.microsoft.com/office/drawing/2014/main" id="{162586D4-0E80-934F-E131-6B5238ABA391}"/>
              </a:ext>
            </a:extLst>
          </p:cNvPr>
          <p:cNvGrpSpPr/>
          <p:nvPr/>
        </p:nvGrpSpPr>
        <p:grpSpPr>
          <a:xfrm>
            <a:off x="731341" y="978116"/>
            <a:ext cx="4217877" cy="2739004"/>
            <a:chOff x="731341" y="978115"/>
            <a:chExt cx="4217877" cy="2739004"/>
          </a:xfrm>
        </p:grpSpPr>
        <p:sp>
          <p:nvSpPr>
            <p:cNvPr id="5" name="Freeform 1191">
              <a:extLst>
                <a:ext uri="{FF2B5EF4-FFF2-40B4-BE49-F238E27FC236}">
                  <a16:creationId xmlns:a16="http://schemas.microsoft.com/office/drawing/2014/main" id="{88C367C3-C509-44B1-6609-7C7F831E3E3D}"/>
                </a:ext>
              </a:extLst>
            </p:cNvPr>
            <p:cNvSpPr/>
            <p:nvPr/>
          </p:nvSpPr>
          <p:spPr>
            <a:xfrm>
              <a:off x="2045230" y="3125726"/>
              <a:ext cx="201270" cy="491762"/>
            </a:xfrm>
            <a:custGeom>
              <a:avLst/>
              <a:gdLst>
                <a:gd name="connsiteX0" fmla="*/ 88904 w 201243"/>
                <a:gd name="connsiteY0" fmla="*/ 87103 h 491762"/>
                <a:gd name="connsiteX1" fmla="*/ 70165 w 201243"/>
                <a:gd name="connsiteY1" fmla="*/ 37311 h 491762"/>
                <a:gd name="connsiteX2" fmla="*/ 77003 w 201243"/>
                <a:gd name="connsiteY2" fmla="*/ 1925 h 491762"/>
                <a:gd name="connsiteX3" fmla="*/ 42564 w 201243"/>
                <a:gd name="connsiteY3" fmla="*/ 6475 h 491762"/>
                <a:gd name="connsiteX4" fmla="*/ 45223 w 201243"/>
                <a:gd name="connsiteY4" fmla="*/ 44894 h 491762"/>
                <a:gd name="connsiteX5" fmla="*/ 43703 w 201243"/>
                <a:gd name="connsiteY5" fmla="*/ 89125 h 491762"/>
                <a:gd name="connsiteX6" fmla="*/ 32941 w 201243"/>
                <a:gd name="connsiteY6" fmla="*/ 138917 h 491762"/>
                <a:gd name="connsiteX7" fmla="*/ 24078 w 201243"/>
                <a:gd name="connsiteY7" fmla="*/ 194397 h 491762"/>
                <a:gd name="connsiteX8" fmla="*/ 12177 w 201243"/>
                <a:gd name="connsiteY8" fmla="*/ 261503 h 491762"/>
                <a:gd name="connsiteX9" fmla="*/ 12683 w 201243"/>
                <a:gd name="connsiteY9" fmla="*/ 326966 h 491762"/>
                <a:gd name="connsiteX10" fmla="*/ 655 w 201243"/>
                <a:gd name="connsiteY10" fmla="*/ 359697 h 491762"/>
                <a:gd name="connsiteX11" fmla="*/ 40791 w 201243"/>
                <a:gd name="connsiteY11" fmla="*/ 421243 h 491762"/>
                <a:gd name="connsiteX12" fmla="*/ 45096 w 201243"/>
                <a:gd name="connsiteY12" fmla="*/ 420737 h 491762"/>
                <a:gd name="connsiteX13" fmla="*/ 89664 w 201243"/>
                <a:gd name="connsiteY13" fmla="*/ 481271 h 491762"/>
                <a:gd name="connsiteX14" fmla="*/ 159301 w 201243"/>
                <a:gd name="connsiteY14" fmla="*/ 486579 h 491762"/>
                <a:gd name="connsiteX15" fmla="*/ 198171 w 201243"/>
                <a:gd name="connsiteY15" fmla="*/ 428067 h 491762"/>
                <a:gd name="connsiteX16" fmla="*/ 157782 w 201243"/>
                <a:gd name="connsiteY16" fmla="*/ 403550 h 491762"/>
                <a:gd name="connsiteX17" fmla="*/ 105490 w 201243"/>
                <a:gd name="connsiteY17" fmla="*/ 348955 h 491762"/>
                <a:gd name="connsiteX18" fmla="*/ 74217 w 201243"/>
                <a:gd name="connsiteY18" fmla="*/ 293476 h 491762"/>
                <a:gd name="connsiteX19" fmla="*/ 72698 w 201243"/>
                <a:gd name="connsiteY19" fmla="*/ 245200 h 491762"/>
                <a:gd name="connsiteX20" fmla="*/ 71685 w 201243"/>
                <a:gd name="connsiteY20" fmla="*/ 192122 h 491762"/>
                <a:gd name="connsiteX21" fmla="*/ 73204 w 201243"/>
                <a:gd name="connsiteY21" fmla="*/ 132220 h 491762"/>
                <a:gd name="connsiteX22" fmla="*/ 82447 w 201243"/>
                <a:gd name="connsiteY22" fmla="*/ 139297 h 491762"/>
                <a:gd name="connsiteX23" fmla="*/ 86119 w 201243"/>
                <a:gd name="connsiteY23" fmla="*/ 91274 h 491762"/>
                <a:gd name="connsiteX24" fmla="*/ 85612 w 201243"/>
                <a:gd name="connsiteY24" fmla="*/ 90642 h 491762"/>
                <a:gd name="connsiteX25" fmla="*/ 89284 w 201243"/>
                <a:gd name="connsiteY25" fmla="*/ 86850 h 491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243" h="491762">
                  <a:moveTo>
                    <a:pt x="88904" y="87103"/>
                  </a:moveTo>
                  <a:cubicBezTo>
                    <a:pt x="92070" y="85839"/>
                    <a:pt x="102325" y="47168"/>
                    <a:pt x="70165" y="37311"/>
                  </a:cubicBezTo>
                  <a:cubicBezTo>
                    <a:pt x="81940" y="35036"/>
                    <a:pt x="94728" y="12794"/>
                    <a:pt x="77003" y="1925"/>
                  </a:cubicBezTo>
                  <a:cubicBezTo>
                    <a:pt x="57757" y="-3256"/>
                    <a:pt x="46489" y="3316"/>
                    <a:pt x="42564" y="6475"/>
                  </a:cubicBezTo>
                  <a:cubicBezTo>
                    <a:pt x="23065" y="25684"/>
                    <a:pt x="45223" y="44894"/>
                    <a:pt x="45223" y="44894"/>
                  </a:cubicBezTo>
                  <a:cubicBezTo>
                    <a:pt x="22559" y="67136"/>
                    <a:pt x="43703" y="89125"/>
                    <a:pt x="43703" y="89125"/>
                  </a:cubicBezTo>
                  <a:cubicBezTo>
                    <a:pt x="15089" y="115664"/>
                    <a:pt x="32941" y="138917"/>
                    <a:pt x="32941" y="138917"/>
                  </a:cubicBezTo>
                  <a:cubicBezTo>
                    <a:pt x="5719" y="162044"/>
                    <a:pt x="24078" y="194397"/>
                    <a:pt x="24078" y="194397"/>
                  </a:cubicBezTo>
                  <a:cubicBezTo>
                    <a:pt x="-11120" y="217145"/>
                    <a:pt x="12177" y="261503"/>
                    <a:pt x="12177" y="261503"/>
                  </a:cubicBezTo>
                  <a:cubicBezTo>
                    <a:pt x="-14159" y="290190"/>
                    <a:pt x="10024" y="326207"/>
                    <a:pt x="12683" y="326966"/>
                  </a:cubicBezTo>
                  <a:cubicBezTo>
                    <a:pt x="2807" y="346680"/>
                    <a:pt x="1668" y="351483"/>
                    <a:pt x="655" y="359697"/>
                  </a:cubicBezTo>
                  <a:cubicBezTo>
                    <a:pt x="-1877" y="413534"/>
                    <a:pt x="40791" y="421243"/>
                    <a:pt x="40791" y="421243"/>
                  </a:cubicBezTo>
                  <a:cubicBezTo>
                    <a:pt x="40791" y="421243"/>
                    <a:pt x="44083" y="420737"/>
                    <a:pt x="45096" y="420737"/>
                  </a:cubicBezTo>
                  <a:cubicBezTo>
                    <a:pt x="44083" y="455617"/>
                    <a:pt x="67886" y="469771"/>
                    <a:pt x="89664" y="481271"/>
                  </a:cubicBezTo>
                  <a:cubicBezTo>
                    <a:pt x="112454" y="493403"/>
                    <a:pt x="134865" y="494794"/>
                    <a:pt x="159301" y="486579"/>
                  </a:cubicBezTo>
                  <a:cubicBezTo>
                    <a:pt x="184750" y="478112"/>
                    <a:pt x="210200" y="460546"/>
                    <a:pt x="198171" y="428067"/>
                  </a:cubicBezTo>
                  <a:cubicBezTo>
                    <a:pt x="193740" y="421116"/>
                    <a:pt x="185763" y="410500"/>
                    <a:pt x="157782" y="403550"/>
                  </a:cubicBezTo>
                  <a:cubicBezTo>
                    <a:pt x="141195" y="397737"/>
                    <a:pt x="136637" y="362857"/>
                    <a:pt x="105490" y="348955"/>
                  </a:cubicBezTo>
                  <a:cubicBezTo>
                    <a:pt x="105490" y="348955"/>
                    <a:pt x="108403" y="315592"/>
                    <a:pt x="74217" y="293476"/>
                  </a:cubicBezTo>
                  <a:cubicBezTo>
                    <a:pt x="74217" y="293476"/>
                    <a:pt x="87891" y="268201"/>
                    <a:pt x="72698" y="245200"/>
                  </a:cubicBezTo>
                  <a:cubicBezTo>
                    <a:pt x="72698" y="245200"/>
                    <a:pt x="89031" y="214617"/>
                    <a:pt x="71685" y="192122"/>
                  </a:cubicBezTo>
                  <a:cubicBezTo>
                    <a:pt x="71685" y="192122"/>
                    <a:pt x="105617" y="153956"/>
                    <a:pt x="73204" y="132220"/>
                  </a:cubicBezTo>
                  <a:cubicBezTo>
                    <a:pt x="76623" y="133483"/>
                    <a:pt x="80168" y="138159"/>
                    <a:pt x="82447" y="139297"/>
                  </a:cubicBezTo>
                  <a:cubicBezTo>
                    <a:pt x="90930" y="132093"/>
                    <a:pt x="90170" y="100373"/>
                    <a:pt x="86119" y="91274"/>
                  </a:cubicBezTo>
                  <a:lnTo>
                    <a:pt x="85612" y="90642"/>
                  </a:lnTo>
                  <a:lnTo>
                    <a:pt x="89284" y="86850"/>
                  </a:lnTo>
                  <a:close/>
                </a:path>
              </a:pathLst>
            </a:custGeom>
            <a:solidFill>
              <a:srgbClr val="CF8D8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 name="Freeform 1268">
              <a:extLst>
                <a:ext uri="{FF2B5EF4-FFF2-40B4-BE49-F238E27FC236}">
                  <a16:creationId xmlns:a16="http://schemas.microsoft.com/office/drawing/2014/main" id="{7F2AC1EC-486B-A83E-3967-A47528F70D52}"/>
                </a:ext>
              </a:extLst>
            </p:cNvPr>
            <p:cNvSpPr/>
            <p:nvPr/>
          </p:nvSpPr>
          <p:spPr>
            <a:xfrm>
              <a:off x="2757272" y="3561596"/>
              <a:ext cx="114557" cy="100969"/>
            </a:xfrm>
            <a:custGeom>
              <a:avLst/>
              <a:gdLst>
                <a:gd name="connsiteX0" fmla="*/ 36611 w 114542"/>
                <a:gd name="connsiteY0" fmla="*/ 98984 h 100969"/>
                <a:gd name="connsiteX1" fmla="*/ 103716 w 114542"/>
                <a:gd name="connsiteY1" fmla="*/ 75226 h 100969"/>
                <a:gd name="connsiteX2" fmla="*/ 81685 w 114542"/>
                <a:gd name="connsiteY2" fmla="*/ 5466 h 100969"/>
                <a:gd name="connsiteX3" fmla="*/ 38383 w 114542"/>
                <a:gd name="connsiteY3" fmla="*/ 18609 h 100969"/>
                <a:gd name="connsiteX4" fmla="*/ 11415 w 114542"/>
                <a:gd name="connsiteY4" fmla="*/ 38577 h 100969"/>
                <a:gd name="connsiteX5" fmla="*/ 7616 w 114542"/>
                <a:gd name="connsiteY5" fmla="*/ 68275 h 100969"/>
                <a:gd name="connsiteX6" fmla="*/ 36611 w 114542"/>
                <a:gd name="connsiteY6" fmla="*/ 98984 h 100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542" h="100969">
                  <a:moveTo>
                    <a:pt x="36611" y="98984"/>
                  </a:moveTo>
                  <a:cubicBezTo>
                    <a:pt x="43574" y="101386"/>
                    <a:pt x="78013" y="107073"/>
                    <a:pt x="103716" y="75226"/>
                  </a:cubicBezTo>
                  <a:cubicBezTo>
                    <a:pt x="110300" y="65874"/>
                    <a:pt x="133343" y="18988"/>
                    <a:pt x="81685" y="5466"/>
                  </a:cubicBezTo>
                  <a:cubicBezTo>
                    <a:pt x="70543" y="2433"/>
                    <a:pt x="47373" y="-10457"/>
                    <a:pt x="38383" y="18609"/>
                  </a:cubicBezTo>
                  <a:cubicBezTo>
                    <a:pt x="35598" y="25181"/>
                    <a:pt x="32306" y="31752"/>
                    <a:pt x="11415" y="38577"/>
                  </a:cubicBezTo>
                  <a:cubicBezTo>
                    <a:pt x="1032" y="45527"/>
                    <a:pt x="-6185" y="58923"/>
                    <a:pt x="7616" y="68275"/>
                  </a:cubicBezTo>
                  <a:cubicBezTo>
                    <a:pt x="21417" y="77627"/>
                    <a:pt x="12175" y="90770"/>
                    <a:pt x="36611" y="98984"/>
                  </a:cubicBezTo>
                  <a:close/>
                </a:path>
              </a:pathLst>
            </a:custGeom>
            <a:solidFill>
              <a:srgbClr val="CF8D8F"/>
            </a:solidFill>
            <a:ln w="3163"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8" name="Freeform 1269">
              <a:extLst>
                <a:ext uri="{FF2B5EF4-FFF2-40B4-BE49-F238E27FC236}">
                  <a16:creationId xmlns:a16="http://schemas.microsoft.com/office/drawing/2014/main" id="{11119436-D67F-A726-BD1D-5947A8B7D8AF}"/>
                </a:ext>
              </a:extLst>
            </p:cNvPr>
            <p:cNvSpPr/>
            <p:nvPr/>
          </p:nvSpPr>
          <p:spPr>
            <a:xfrm>
              <a:off x="2656035" y="3630768"/>
              <a:ext cx="109576" cy="86351"/>
            </a:xfrm>
            <a:custGeom>
              <a:avLst/>
              <a:gdLst>
                <a:gd name="connsiteX0" fmla="*/ 109093 w 109561"/>
                <a:gd name="connsiteY0" fmla="*/ 47000 h 86351"/>
                <a:gd name="connsiteX1" fmla="*/ 57562 w 109561"/>
                <a:gd name="connsiteY1" fmla="*/ 86303 h 86351"/>
                <a:gd name="connsiteX2" fmla="*/ 459 w 109561"/>
                <a:gd name="connsiteY2" fmla="*/ 41818 h 86351"/>
                <a:gd name="connsiteX3" fmla="*/ 56169 w 109561"/>
                <a:gd name="connsiteY3" fmla="*/ 1757 h 86351"/>
                <a:gd name="connsiteX4" fmla="*/ 109093 w 109561"/>
                <a:gd name="connsiteY4" fmla="*/ 47000 h 863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61" h="86351">
                  <a:moveTo>
                    <a:pt x="109093" y="47000"/>
                  </a:moveTo>
                  <a:cubicBezTo>
                    <a:pt x="112891" y="66335"/>
                    <a:pt x="93393" y="84912"/>
                    <a:pt x="57562" y="86303"/>
                  </a:cubicBezTo>
                  <a:cubicBezTo>
                    <a:pt x="21730" y="87693"/>
                    <a:pt x="2612" y="59385"/>
                    <a:pt x="459" y="41818"/>
                  </a:cubicBezTo>
                  <a:cubicBezTo>
                    <a:pt x="-1567" y="24252"/>
                    <a:pt x="839" y="-7848"/>
                    <a:pt x="56169" y="1757"/>
                  </a:cubicBezTo>
                  <a:cubicBezTo>
                    <a:pt x="70349" y="4537"/>
                    <a:pt x="93140" y="5169"/>
                    <a:pt x="109093" y="47000"/>
                  </a:cubicBezTo>
                  <a:close/>
                </a:path>
              </a:pathLst>
            </a:custGeom>
            <a:solidFill>
              <a:srgbClr val="CF8D8F"/>
            </a:solidFill>
            <a:ln w="3163"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9" name="Freeform 1287">
              <a:extLst>
                <a:ext uri="{FF2B5EF4-FFF2-40B4-BE49-F238E27FC236}">
                  <a16:creationId xmlns:a16="http://schemas.microsoft.com/office/drawing/2014/main" id="{742BAFA3-8A1B-30DC-DE48-668837DB3E50}"/>
                </a:ext>
              </a:extLst>
            </p:cNvPr>
            <p:cNvSpPr/>
            <p:nvPr/>
          </p:nvSpPr>
          <p:spPr>
            <a:xfrm>
              <a:off x="2770412" y="3606492"/>
              <a:ext cx="14485" cy="27297"/>
            </a:xfrm>
            <a:custGeom>
              <a:avLst/>
              <a:gdLst>
                <a:gd name="connsiteX0" fmla="*/ 6380 w 14483"/>
                <a:gd name="connsiteY0" fmla="*/ 27297 h 27297"/>
                <a:gd name="connsiteX1" fmla="*/ 2835 w 14483"/>
                <a:gd name="connsiteY1" fmla="*/ 23001 h 27297"/>
                <a:gd name="connsiteX2" fmla="*/ 556 w 14483"/>
                <a:gd name="connsiteY2" fmla="*/ 17693 h 27297"/>
                <a:gd name="connsiteX3" fmla="*/ 50 w 14483"/>
                <a:gd name="connsiteY3" fmla="*/ 14281 h 27297"/>
                <a:gd name="connsiteX4" fmla="*/ 303 w 14483"/>
                <a:gd name="connsiteY4" fmla="*/ 10616 h 27297"/>
                <a:gd name="connsiteX5" fmla="*/ 1569 w 14483"/>
                <a:gd name="connsiteY5" fmla="*/ 7077 h 27297"/>
                <a:gd name="connsiteX6" fmla="*/ 3722 w 14483"/>
                <a:gd name="connsiteY6" fmla="*/ 4044 h 27297"/>
                <a:gd name="connsiteX7" fmla="*/ 6380 w 14483"/>
                <a:gd name="connsiteY7" fmla="*/ 2148 h 27297"/>
                <a:gd name="connsiteX8" fmla="*/ 8913 w 14483"/>
                <a:gd name="connsiteY8" fmla="*/ 885 h 27297"/>
                <a:gd name="connsiteX9" fmla="*/ 14484 w 14483"/>
                <a:gd name="connsiteY9" fmla="*/ 0 h 27297"/>
                <a:gd name="connsiteX10" fmla="*/ 10812 w 14483"/>
                <a:gd name="connsiteY10" fmla="*/ 3918 h 27297"/>
                <a:gd name="connsiteX11" fmla="*/ 9419 w 14483"/>
                <a:gd name="connsiteY11" fmla="*/ 5687 h 27297"/>
                <a:gd name="connsiteX12" fmla="*/ 7900 w 14483"/>
                <a:gd name="connsiteY12" fmla="*/ 7583 h 27297"/>
                <a:gd name="connsiteX13" fmla="*/ 7013 w 14483"/>
                <a:gd name="connsiteY13" fmla="*/ 9731 h 27297"/>
                <a:gd name="connsiteX14" fmla="*/ 6380 w 14483"/>
                <a:gd name="connsiteY14" fmla="*/ 12006 h 27297"/>
                <a:gd name="connsiteX15" fmla="*/ 6000 w 14483"/>
                <a:gd name="connsiteY15" fmla="*/ 14407 h 27297"/>
                <a:gd name="connsiteX16" fmla="*/ 6000 w 14483"/>
                <a:gd name="connsiteY16" fmla="*/ 16935 h 27297"/>
                <a:gd name="connsiteX17" fmla="*/ 6254 w 14483"/>
                <a:gd name="connsiteY17" fmla="*/ 21863 h 27297"/>
                <a:gd name="connsiteX18" fmla="*/ 6507 w 14483"/>
                <a:gd name="connsiteY18" fmla="*/ 25781 h 27297"/>
                <a:gd name="connsiteX19" fmla="*/ 6507 w 14483"/>
                <a:gd name="connsiteY19" fmla="*/ 27297 h 27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483" h="27297">
                  <a:moveTo>
                    <a:pt x="6380" y="27297"/>
                  </a:moveTo>
                  <a:cubicBezTo>
                    <a:pt x="6380" y="27297"/>
                    <a:pt x="4608" y="25907"/>
                    <a:pt x="2835" y="23001"/>
                  </a:cubicBezTo>
                  <a:cubicBezTo>
                    <a:pt x="1822" y="21610"/>
                    <a:pt x="1063" y="19841"/>
                    <a:pt x="556" y="17693"/>
                  </a:cubicBezTo>
                  <a:cubicBezTo>
                    <a:pt x="176" y="16682"/>
                    <a:pt x="176" y="15418"/>
                    <a:pt x="50" y="14281"/>
                  </a:cubicBezTo>
                  <a:cubicBezTo>
                    <a:pt x="-77" y="13143"/>
                    <a:pt x="50" y="11879"/>
                    <a:pt x="303" y="10616"/>
                  </a:cubicBezTo>
                  <a:cubicBezTo>
                    <a:pt x="683" y="9352"/>
                    <a:pt x="809" y="8088"/>
                    <a:pt x="1569" y="7077"/>
                  </a:cubicBezTo>
                  <a:cubicBezTo>
                    <a:pt x="2202" y="5940"/>
                    <a:pt x="2962" y="5055"/>
                    <a:pt x="3722" y="4044"/>
                  </a:cubicBezTo>
                  <a:cubicBezTo>
                    <a:pt x="4608" y="3286"/>
                    <a:pt x="5494" y="2654"/>
                    <a:pt x="6380" y="2148"/>
                  </a:cubicBezTo>
                  <a:cubicBezTo>
                    <a:pt x="7267" y="1643"/>
                    <a:pt x="8026" y="1011"/>
                    <a:pt x="8913" y="885"/>
                  </a:cubicBezTo>
                  <a:cubicBezTo>
                    <a:pt x="12331" y="0"/>
                    <a:pt x="14484" y="0"/>
                    <a:pt x="14484" y="0"/>
                  </a:cubicBezTo>
                  <a:cubicBezTo>
                    <a:pt x="14484" y="0"/>
                    <a:pt x="12964" y="1896"/>
                    <a:pt x="10812" y="3918"/>
                  </a:cubicBezTo>
                  <a:cubicBezTo>
                    <a:pt x="10179" y="4297"/>
                    <a:pt x="9926" y="5181"/>
                    <a:pt x="9419" y="5687"/>
                  </a:cubicBezTo>
                  <a:cubicBezTo>
                    <a:pt x="8913" y="6319"/>
                    <a:pt x="8533" y="6951"/>
                    <a:pt x="7900" y="7583"/>
                  </a:cubicBezTo>
                  <a:cubicBezTo>
                    <a:pt x="7520" y="8341"/>
                    <a:pt x="7393" y="9099"/>
                    <a:pt x="7013" y="9731"/>
                  </a:cubicBezTo>
                  <a:cubicBezTo>
                    <a:pt x="6507" y="10363"/>
                    <a:pt x="6507" y="11247"/>
                    <a:pt x="6380" y="12006"/>
                  </a:cubicBezTo>
                  <a:cubicBezTo>
                    <a:pt x="6127" y="12764"/>
                    <a:pt x="5874" y="13522"/>
                    <a:pt x="6000" y="14407"/>
                  </a:cubicBezTo>
                  <a:cubicBezTo>
                    <a:pt x="6000" y="15292"/>
                    <a:pt x="5747" y="16050"/>
                    <a:pt x="6000" y="16935"/>
                  </a:cubicBezTo>
                  <a:cubicBezTo>
                    <a:pt x="6000" y="18704"/>
                    <a:pt x="6000" y="20347"/>
                    <a:pt x="6254" y="21863"/>
                  </a:cubicBezTo>
                  <a:cubicBezTo>
                    <a:pt x="6254" y="23506"/>
                    <a:pt x="6380" y="24770"/>
                    <a:pt x="6507" y="25781"/>
                  </a:cubicBezTo>
                  <a:cubicBezTo>
                    <a:pt x="6507" y="26792"/>
                    <a:pt x="6507" y="27297"/>
                    <a:pt x="6507" y="27297"/>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0" name="Freeform 1288">
              <a:extLst>
                <a:ext uri="{FF2B5EF4-FFF2-40B4-BE49-F238E27FC236}">
                  <a16:creationId xmlns:a16="http://schemas.microsoft.com/office/drawing/2014/main" id="{E7B356A6-40F8-B2FF-A94C-E101CD6D6D6C}"/>
                </a:ext>
              </a:extLst>
            </p:cNvPr>
            <p:cNvSpPr/>
            <p:nvPr/>
          </p:nvSpPr>
          <p:spPr>
            <a:xfrm>
              <a:off x="2657840" y="3647690"/>
              <a:ext cx="10937" cy="34500"/>
            </a:xfrm>
            <a:custGeom>
              <a:avLst/>
              <a:gdLst>
                <a:gd name="connsiteX0" fmla="*/ 9543 w 10936"/>
                <a:gd name="connsiteY0" fmla="*/ 34501 h 34500"/>
                <a:gd name="connsiteX1" fmla="*/ 8277 w 10936"/>
                <a:gd name="connsiteY1" fmla="*/ 33237 h 34500"/>
                <a:gd name="connsiteX2" fmla="*/ 5365 w 10936"/>
                <a:gd name="connsiteY2" fmla="*/ 29825 h 34500"/>
                <a:gd name="connsiteX3" fmla="*/ 47 w 10936"/>
                <a:gd name="connsiteY3" fmla="*/ 16808 h 34500"/>
                <a:gd name="connsiteX4" fmla="*/ 427 w 10936"/>
                <a:gd name="connsiteY4" fmla="*/ 12638 h 34500"/>
                <a:gd name="connsiteX5" fmla="*/ 1693 w 10936"/>
                <a:gd name="connsiteY5" fmla="*/ 8846 h 34500"/>
                <a:gd name="connsiteX6" fmla="*/ 5745 w 10936"/>
                <a:gd name="connsiteY6" fmla="*/ 3539 h 34500"/>
                <a:gd name="connsiteX7" fmla="*/ 10936 w 10936"/>
                <a:gd name="connsiteY7" fmla="*/ 0 h 34500"/>
                <a:gd name="connsiteX8" fmla="*/ 8657 w 10936"/>
                <a:gd name="connsiteY8" fmla="*/ 5560 h 34500"/>
                <a:gd name="connsiteX9" fmla="*/ 6758 w 10936"/>
                <a:gd name="connsiteY9" fmla="*/ 10742 h 34500"/>
                <a:gd name="connsiteX10" fmla="*/ 6378 w 10936"/>
                <a:gd name="connsiteY10" fmla="*/ 13649 h 34500"/>
                <a:gd name="connsiteX11" fmla="*/ 6378 w 10936"/>
                <a:gd name="connsiteY11" fmla="*/ 16555 h 34500"/>
                <a:gd name="connsiteX12" fmla="*/ 6631 w 10936"/>
                <a:gd name="connsiteY12" fmla="*/ 19462 h 34500"/>
                <a:gd name="connsiteX13" fmla="*/ 7264 w 10936"/>
                <a:gd name="connsiteY13" fmla="*/ 22495 h 34500"/>
                <a:gd name="connsiteX14" fmla="*/ 8784 w 10936"/>
                <a:gd name="connsiteY14" fmla="*/ 28308 h 34500"/>
                <a:gd name="connsiteX15" fmla="*/ 9543 w 10936"/>
                <a:gd name="connsiteY15" fmla="*/ 34501 h 3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936" h="34500">
                  <a:moveTo>
                    <a:pt x="9543" y="34501"/>
                  </a:moveTo>
                  <a:cubicBezTo>
                    <a:pt x="9543" y="34501"/>
                    <a:pt x="9037" y="34122"/>
                    <a:pt x="8277" y="33237"/>
                  </a:cubicBezTo>
                  <a:cubicBezTo>
                    <a:pt x="7644" y="32352"/>
                    <a:pt x="6505" y="31215"/>
                    <a:pt x="5365" y="29825"/>
                  </a:cubicBezTo>
                  <a:cubicBezTo>
                    <a:pt x="3213" y="27171"/>
                    <a:pt x="174" y="22621"/>
                    <a:pt x="47" y="16808"/>
                  </a:cubicBezTo>
                  <a:cubicBezTo>
                    <a:pt x="-79" y="15418"/>
                    <a:pt x="47" y="14028"/>
                    <a:pt x="427" y="12638"/>
                  </a:cubicBezTo>
                  <a:cubicBezTo>
                    <a:pt x="807" y="11374"/>
                    <a:pt x="1060" y="9984"/>
                    <a:pt x="1693" y="8846"/>
                  </a:cubicBezTo>
                  <a:cubicBezTo>
                    <a:pt x="3086" y="6698"/>
                    <a:pt x="4226" y="4676"/>
                    <a:pt x="5745" y="3539"/>
                  </a:cubicBezTo>
                  <a:cubicBezTo>
                    <a:pt x="8784" y="1137"/>
                    <a:pt x="10936" y="0"/>
                    <a:pt x="10936" y="0"/>
                  </a:cubicBezTo>
                  <a:cubicBezTo>
                    <a:pt x="10936" y="0"/>
                    <a:pt x="10050" y="2527"/>
                    <a:pt x="8657" y="5560"/>
                  </a:cubicBezTo>
                  <a:cubicBezTo>
                    <a:pt x="7771" y="7077"/>
                    <a:pt x="7644" y="8973"/>
                    <a:pt x="6758" y="10742"/>
                  </a:cubicBezTo>
                  <a:cubicBezTo>
                    <a:pt x="6378" y="11627"/>
                    <a:pt x="6631" y="12638"/>
                    <a:pt x="6378" y="13649"/>
                  </a:cubicBezTo>
                  <a:cubicBezTo>
                    <a:pt x="6125" y="14533"/>
                    <a:pt x="5998" y="15544"/>
                    <a:pt x="6378" y="16555"/>
                  </a:cubicBezTo>
                  <a:cubicBezTo>
                    <a:pt x="6378" y="17566"/>
                    <a:pt x="6252" y="18451"/>
                    <a:pt x="6631" y="19462"/>
                  </a:cubicBezTo>
                  <a:cubicBezTo>
                    <a:pt x="6885" y="20473"/>
                    <a:pt x="7011" y="21484"/>
                    <a:pt x="7264" y="22495"/>
                  </a:cubicBezTo>
                  <a:cubicBezTo>
                    <a:pt x="7898" y="24517"/>
                    <a:pt x="8277" y="26413"/>
                    <a:pt x="8784" y="28308"/>
                  </a:cubicBezTo>
                  <a:cubicBezTo>
                    <a:pt x="9670" y="31847"/>
                    <a:pt x="9543" y="34501"/>
                    <a:pt x="9543" y="34501"/>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1" name="Freeform 1289">
              <a:extLst>
                <a:ext uri="{FF2B5EF4-FFF2-40B4-BE49-F238E27FC236}">
                  <a16:creationId xmlns:a16="http://schemas.microsoft.com/office/drawing/2014/main" id="{6E5801FE-8D0D-B545-2458-7C0C03563483}"/>
                </a:ext>
              </a:extLst>
            </p:cNvPr>
            <p:cNvSpPr/>
            <p:nvPr/>
          </p:nvSpPr>
          <p:spPr>
            <a:xfrm>
              <a:off x="2581687" y="3658685"/>
              <a:ext cx="10984" cy="31594"/>
            </a:xfrm>
            <a:custGeom>
              <a:avLst/>
              <a:gdLst>
                <a:gd name="connsiteX0" fmla="*/ 10984 w 10983"/>
                <a:gd name="connsiteY0" fmla="*/ 31468 h 31594"/>
                <a:gd name="connsiteX1" fmla="*/ 6046 w 10983"/>
                <a:gd name="connsiteY1" fmla="*/ 28308 h 31594"/>
                <a:gd name="connsiteX2" fmla="*/ 95 w 10983"/>
                <a:gd name="connsiteY2" fmla="*/ 16555 h 31594"/>
                <a:gd name="connsiteX3" fmla="*/ 95 w 10983"/>
                <a:gd name="connsiteY3" fmla="*/ 12764 h 31594"/>
                <a:gd name="connsiteX4" fmla="*/ 728 w 10983"/>
                <a:gd name="connsiteY4" fmla="*/ 9225 h 31594"/>
                <a:gd name="connsiteX5" fmla="*/ 1994 w 10983"/>
                <a:gd name="connsiteY5" fmla="*/ 6193 h 31594"/>
                <a:gd name="connsiteX6" fmla="*/ 3640 w 10983"/>
                <a:gd name="connsiteY6" fmla="*/ 3791 h 31594"/>
                <a:gd name="connsiteX7" fmla="*/ 6805 w 10983"/>
                <a:gd name="connsiteY7" fmla="*/ 885 h 31594"/>
                <a:gd name="connsiteX8" fmla="*/ 8198 w 10983"/>
                <a:gd name="connsiteY8" fmla="*/ 0 h 31594"/>
                <a:gd name="connsiteX9" fmla="*/ 6932 w 10983"/>
                <a:gd name="connsiteY9" fmla="*/ 5434 h 31594"/>
                <a:gd name="connsiteX10" fmla="*/ 6299 w 10983"/>
                <a:gd name="connsiteY10" fmla="*/ 15923 h 31594"/>
                <a:gd name="connsiteX11" fmla="*/ 7312 w 10983"/>
                <a:gd name="connsiteY11" fmla="*/ 21484 h 31594"/>
                <a:gd name="connsiteX12" fmla="*/ 8958 w 10983"/>
                <a:gd name="connsiteY12" fmla="*/ 26413 h 31594"/>
                <a:gd name="connsiteX13" fmla="*/ 10984 w 10983"/>
                <a:gd name="connsiteY13" fmla="*/ 31594 h 3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983" h="31594">
                  <a:moveTo>
                    <a:pt x="10984" y="31468"/>
                  </a:moveTo>
                  <a:cubicBezTo>
                    <a:pt x="10984" y="31468"/>
                    <a:pt x="8705" y="30709"/>
                    <a:pt x="6046" y="28308"/>
                  </a:cubicBezTo>
                  <a:cubicBezTo>
                    <a:pt x="3514" y="25907"/>
                    <a:pt x="728" y="21610"/>
                    <a:pt x="95" y="16555"/>
                  </a:cubicBezTo>
                  <a:cubicBezTo>
                    <a:pt x="-32" y="15292"/>
                    <a:pt x="-32" y="14028"/>
                    <a:pt x="95" y="12764"/>
                  </a:cubicBezTo>
                  <a:cubicBezTo>
                    <a:pt x="95" y="11500"/>
                    <a:pt x="475" y="10363"/>
                    <a:pt x="728" y="9225"/>
                  </a:cubicBezTo>
                  <a:cubicBezTo>
                    <a:pt x="981" y="8088"/>
                    <a:pt x="1614" y="7077"/>
                    <a:pt x="1994" y="6193"/>
                  </a:cubicBezTo>
                  <a:cubicBezTo>
                    <a:pt x="2374" y="5181"/>
                    <a:pt x="3007" y="4423"/>
                    <a:pt x="3640" y="3791"/>
                  </a:cubicBezTo>
                  <a:cubicBezTo>
                    <a:pt x="4653" y="2275"/>
                    <a:pt x="6046" y="1516"/>
                    <a:pt x="6805" y="885"/>
                  </a:cubicBezTo>
                  <a:cubicBezTo>
                    <a:pt x="7565" y="253"/>
                    <a:pt x="8198" y="0"/>
                    <a:pt x="8198" y="0"/>
                  </a:cubicBezTo>
                  <a:cubicBezTo>
                    <a:pt x="8198" y="0"/>
                    <a:pt x="7565" y="2275"/>
                    <a:pt x="6932" y="5434"/>
                  </a:cubicBezTo>
                  <a:cubicBezTo>
                    <a:pt x="6172" y="8467"/>
                    <a:pt x="5792" y="12259"/>
                    <a:pt x="6299" y="15923"/>
                  </a:cubicBezTo>
                  <a:cubicBezTo>
                    <a:pt x="6299" y="17819"/>
                    <a:pt x="6932" y="19588"/>
                    <a:pt x="7312" y="21484"/>
                  </a:cubicBezTo>
                  <a:cubicBezTo>
                    <a:pt x="7818" y="23253"/>
                    <a:pt x="8451" y="24896"/>
                    <a:pt x="8958" y="26413"/>
                  </a:cubicBezTo>
                  <a:cubicBezTo>
                    <a:pt x="9971" y="29446"/>
                    <a:pt x="10984" y="31594"/>
                    <a:pt x="10984" y="31594"/>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2" name="Freeform 1290">
              <a:extLst>
                <a:ext uri="{FF2B5EF4-FFF2-40B4-BE49-F238E27FC236}">
                  <a16:creationId xmlns:a16="http://schemas.microsoft.com/office/drawing/2014/main" id="{736561B1-BD97-2B18-201E-C97C583685AF}"/>
                </a:ext>
              </a:extLst>
            </p:cNvPr>
            <p:cNvSpPr/>
            <p:nvPr/>
          </p:nvSpPr>
          <p:spPr>
            <a:xfrm>
              <a:off x="2457277" y="3620267"/>
              <a:ext cx="35484" cy="42083"/>
            </a:xfrm>
            <a:custGeom>
              <a:avLst/>
              <a:gdLst>
                <a:gd name="connsiteX0" fmla="*/ 28 w 35479"/>
                <a:gd name="connsiteY0" fmla="*/ 42083 h 42083"/>
                <a:gd name="connsiteX1" fmla="*/ 788 w 35479"/>
                <a:gd name="connsiteY1" fmla="*/ 32731 h 42083"/>
                <a:gd name="connsiteX2" fmla="*/ 3573 w 35479"/>
                <a:gd name="connsiteY2" fmla="*/ 23506 h 42083"/>
                <a:gd name="connsiteX3" fmla="*/ 9018 w 35479"/>
                <a:gd name="connsiteY3" fmla="*/ 13648 h 42083"/>
                <a:gd name="connsiteX4" fmla="*/ 17121 w 35479"/>
                <a:gd name="connsiteY4" fmla="*/ 5560 h 42083"/>
                <a:gd name="connsiteX5" fmla="*/ 21679 w 35479"/>
                <a:gd name="connsiteY5" fmla="*/ 2780 h 42083"/>
                <a:gd name="connsiteX6" fmla="*/ 26110 w 35479"/>
                <a:gd name="connsiteY6" fmla="*/ 1011 h 42083"/>
                <a:gd name="connsiteX7" fmla="*/ 32948 w 35479"/>
                <a:gd name="connsiteY7" fmla="*/ 0 h 42083"/>
                <a:gd name="connsiteX8" fmla="*/ 35480 w 35479"/>
                <a:gd name="connsiteY8" fmla="*/ 0 h 42083"/>
                <a:gd name="connsiteX9" fmla="*/ 33201 w 35479"/>
                <a:gd name="connsiteY9" fmla="*/ 1137 h 42083"/>
                <a:gd name="connsiteX10" fmla="*/ 30668 w 35479"/>
                <a:gd name="connsiteY10" fmla="*/ 2275 h 42083"/>
                <a:gd name="connsiteX11" fmla="*/ 27630 w 35479"/>
                <a:gd name="connsiteY11" fmla="*/ 4170 h 42083"/>
                <a:gd name="connsiteX12" fmla="*/ 24211 w 35479"/>
                <a:gd name="connsiteY12" fmla="*/ 6571 h 42083"/>
                <a:gd name="connsiteX13" fmla="*/ 20666 w 35479"/>
                <a:gd name="connsiteY13" fmla="*/ 9605 h 42083"/>
                <a:gd name="connsiteX14" fmla="*/ 17248 w 35479"/>
                <a:gd name="connsiteY14" fmla="*/ 13143 h 42083"/>
                <a:gd name="connsiteX15" fmla="*/ 14082 w 35479"/>
                <a:gd name="connsiteY15" fmla="*/ 17187 h 42083"/>
                <a:gd name="connsiteX16" fmla="*/ 4206 w 35479"/>
                <a:gd name="connsiteY16" fmla="*/ 33742 h 42083"/>
                <a:gd name="connsiteX17" fmla="*/ 155 w 35479"/>
                <a:gd name="connsiteY17" fmla="*/ 41957 h 4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5479" h="42083">
                  <a:moveTo>
                    <a:pt x="28" y="42083"/>
                  </a:moveTo>
                  <a:cubicBezTo>
                    <a:pt x="28" y="42083"/>
                    <a:pt x="-225" y="38292"/>
                    <a:pt x="788" y="32731"/>
                  </a:cubicBezTo>
                  <a:cubicBezTo>
                    <a:pt x="1421" y="29951"/>
                    <a:pt x="2181" y="26792"/>
                    <a:pt x="3573" y="23506"/>
                  </a:cubicBezTo>
                  <a:cubicBezTo>
                    <a:pt x="4840" y="20220"/>
                    <a:pt x="6865" y="16808"/>
                    <a:pt x="9018" y="13648"/>
                  </a:cubicBezTo>
                  <a:cubicBezTo>
                    <a:pt x="11423" y="10616"/>
                    <a:pt x="14082" y="7709"/>
                    <a:pt x="17121" y="5560"/>
                  </a:cubicBezTo>
                  <a:cubicBezTo>
                    <a:pt x="18640" y="4549"/>
                    <a:pt x="20033" y="3412"/>
                    <a:pt x="21679" y="2780"/>
                  </a:cubicBezTo>
                  <a:cubicBezTo>
                    <a:pt x="23198" y="2148"/>
                    <a:pt x="24591" y="1264"/>
                    <a:pt x="26110" y="1011"/>
                  </a:cubicBezTo>
                  <a:cubicBezTo>
                    <a:pt x="28896" y="126"/>
                    <a:pt x="31302" y="0"/>
                    <a:pt x="32948" y="0"/>
                  </a:cubicBezTo>
                  <a:cubicBezTo>
                    <a:pt x="34593" y="0"/>
                    <a:pt x="35480" y="0"/>
                    <a:pt x="35480" y="0"/>
                  </a:cubicBezTo>
                  <a:cubicBezTo>
                    <a:pt x="35480" y="0"/>
                    <a:pt x="34593" y="505"/>
                    <a:pt x="33201" y="1137"/>
                  </a:cubicBezTo>
                  <a:cubicBezTo>
                    <a:pt x="32441" y="1516"/>
                    <a:pt x="31555" y="1896"/>
                    <a:pt x="30668" y="2275"/>
                  </a:cubicBezTo>
                  <a:cubicBezTo>
                    <a:pt x="29782" y="2907"/>
                    <a:pt x="28769" y="3539"/>
                    <a:pt x="27630" y="4170"/>
                  </a:cubicBezTo>
                  <a:cubicBezTo>
                    <a:pt x="26490" y="4802"/>
                    <a:pt x="25477" y="5813"/>
                    <a:pt x="24211" y="6571"/>
                  </a:cubicBezTo>
                  <a:cubicBezTo>
                    <a:pt x="22945" y="7330"/>
                    <a:pt x="21932" y="8594"/>
                    <a:pt x="20666" y="9605"/>
                  </a:cubicBezTo>
                  <a:cubicBezTo>
                    <a:pt x="19400" y="10616"/>
                    <a:pt x="18514" y="12006"/>
                    <a:pt x="17248" y="13143"/>
                  </a:cubicBezTo>
                  <a:cubicBezTo>
                    <a:pt x="16108" y="14407"/>
                    <a:pt x="15095" y="15797"/>
                    <a:pt x="14082" y="17187"/>
                  </a:cubicBezTo>
                  <a:cubicBezTo>
                    <a:pt x="10031" y="22748"/>
                    <a:pt x="6612" y="28940"/>
                    <a:pt x="4206" y="33742"/>
                  </a:cubicBezTo>
                  <a:cubicBezTo>
                    <a:pt x="1801" y="38671"/>
                    <a:pt x="155" y="41957"/>
                    <a:pt x="155" y="41957"/>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3" name="Freeform 1296">
              <a:extLst>
                <a:ext uri="{FF2B5EF4-FFF2-40B4-BE49-F238E27FC236}">
                  <a16:creationId xmlns:a16="http://schemas.microsoft.com/office/drawing/2014/main" id="{B1D85886-F2D5-77A4-1979-9F67AAC83909}"/>
                </a:ext>
              </a:extLst>
            </p:cNvPr>
            <p:cNvSpPr/>
            <p:nvPr/>
          </p:nvSpPr>
          <p:spPr>
            <a:xfrm>
              <a:off x="2472754" y="3609904"/>
              <a:ext cx="633" cy="631"/>
            </a:xfrm>
            <a:custGeom>
              <a:avLst/>
              <a:gdLst>
                <a:gd name="connsiteX0" fmla="*/ 380 w 633"/>
                <a:gd name="connsiteY0" fmla="*/ 632 h 631"/>
                <a:gd name="connsiteX1" fmla="*/ 633 w 633"/>
                <a:gd name="connsiteY1" fmla="*/ 0 h 631"/>
                <a:gd name="connsiteX2" fmla="*/ 0 w 633"/>
                <a:gd name="connsiteY2" fmla="*/ 505 h 631"/>
                <a:gd name="connsiteX3" fmla="*/ 380 w 633"/>
                <a:gd name="connsiteY3" fmla="*/ 632 h 631"/>
              </a:gdLst>
              <a:ahLst/>
              <a:cxnLst>
                <a:cxn ang="0">
                  <a:pos x="connsiteX0" y="connsiteY0"/>
                </a:cxn>
                <a:cxn ang="0">
                  <a:pos x="connsiteX1" y="connsiteY1"/>
                </a:cxn>
                <a:cxn ang="0">
                  <a:pos x="connsiteX2" y="connsiteY2"/>
                </a:cxn>
                <a:cxn ang="0">
                  <a:pos x="connsiteX3" y="connsiteY3"/>
                </a:cxn>
              </a:cxnLst>
              <a:rect l="l" t="t" r="r" b="b"/>
              <a:pathLst>
                <a:path w="633" h="631">
                  <a:moveTo>
                    <a:pt x="380" y="632"/>
                  </a:moveTo>
                  <a:cubicBezTo>
                    <a:pt x="380" y="632"/>
                    <a:pt x="507" y="126"/>
                    <a:pt x="633" y="0"/>
                  </a:cubicBezTo>
                  <a:cubicBezTo>
                    <a:pt x="380" y="126"/>
                    <a:pt x="253" y="379"/>
                    <a:pt x="0" y="505"/>
                  </a:cubicBezTo>
                  <a:cubicBezTo>
                    <a:pt x="0" y="505"/>
                    <a:pt x="253" y="505"/>
                    <a:pt x="380" y="632"/>
                  </a:cubicBezTo>
                  <a:close/>
                </a:path>
              </a:pathLst>
            </a:custGeom>
            <a:solidFill>
              <a:srgbClr val="DD9C93"/>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5" name="Freeform 1297">
              <a:extLst>
                <a:ext uri="{FF2B5EF4-FFF2-40B4-BE49-F238E27FC236}">
                  <a16:creationId xmlns:a16="http://schemas.microsoft.com/office/drawing/2014/main" id="{97E1DC55-E642-67BC-49A0-F4210FF12B63}"/>
                </a:ext>
              </a:extLst>
            </p:cNvPr>
            <p:cNvSpPr/>
            <p:nvPr/>
          </p:nvSpPr>
          <p:spPr>
            <a:xfrm>
              <a:off x="2689418" y="3548990"/>
              <a:ext cx="95752" cy="63188"/>
            </a:xfrm>
            <a:custGeom>
              <a:avLst/>
              <a:gdLst>
                <a:gd name="connsiteX0" fmla="*/ 18992 w 95739"/>
                <a:gd name="connsiteY0" fmla="*/ 53205 h 63188"/>
                <a:gd name="connsiteX1" fmla="*/ 0 w 95739"/>
                <a:gd name="connsiteY1" fmla="*/ 63188 h 63188"/>
                <a:gd name="connsiteX2" fmla="*/ 15573 w 95739"/>
                <a:gd name="connsiteY2" fmla="*/ 60408 h 63188"/>
                <a:gd name="connsiteX3" fmla="*/ 37604 w 95739"/>
                <a:gd name="connsiteY3" fmla="*/ 47012 h 63188"/>
                <a:gd name="connsiteX4" fmla="*/ 80399 w 95739"/>
                <a:gd name="connsiteY4" fmla="*/ 27803 h 63188"/>
                <a:gd name="connsiteX5" fmla="*/ 93314 w 95739"/>
                <a:gd name="connsiteY5" fmla="*/ 885 h 63188"/>
                <a:gd name="connsiteX6" fmla="*/ 93820 w 95739"/>
                <a:gd name="connsiteY6" fmla="*/ 0 h 63188"/>
                <a:gd name="connsiteX7" fmla="*/ 90275 w 95739"/>
                <a:gd name="connsiteY7" fmla="*/ 3286 h 63188"/>
                <a:gd name="connsiteX8" fmla="*/ 18865 w 95739"/>
                <a:gd name="connsiteY8" fmla="*/ 53205 h 6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739" h="63188">
                  <a:moveTo>
                    <a:pt x="18992" y="53205"/>
                  </a:moveTo>
                  <a:cubicBezTo>
                    <a:pt x="12535" y="56617"/>
                    <a:pt x="5951" y="60029"/>
                    <a:pt x="0" y="63188"/>
                  </a:cubicBezTo>
                  <a:cubicBezTo>
                    <a:pt x="6204" y="61040"/>
                    <a:pt x="10889" y="59776"/>
                    <a:pt x="15573" y="60408"/>
                  </a:cubicBezTo>
                  <a:cubicBezTo>
                    <a:pt x="23930" y="61419"/>
                    <a:pt x="30640" y="55227"/>
                    <a:pt x="37604" y="47012"/>
                  </a:cubicBezTo>
                  <a:cubicBezTo>
                    <a:pt x="44315" y="49666"/>
                    <a:pt x="61154" y="54216"/>
                    <a:pt x="80399" y="27803"/>
                  </a:cubicBezTo>
                  <a:cubicBezTo>
                    <a:pt x="89009" y="21863"/>
                    <a:pt x="100911" y="10995"/>
                    <a:pt x="93314" y="885"/>
                  </a:cubicBezTo>
                  <a:cubicBezTo>
                    <a:pt x="93440" y="632"/>
                    <a:pt x="93694" y="253"/>
                    <a:pt x="93820" y="0"/>
                  </a:cubicBezTo>
                  <a:cubicBezTo>
                    <a:pt x="92681" y="1138"/>
                    <a:pt x="91541" y="2275"/>
                    <a:pt x="90275" y="3286"/>
                  </a:cubicBezTo>
                  <a:cubicBezTo>
                    <a:pt x="75841" y="27424"/>
                    <a:pt x="36211" y="44232"/>
                    <a:pt x="18865" y="53205"/>
                  </a:cubicBezTo>
                  <a:close/>
                </a:path>
              </a:pathLst>
            </a:custGeom>
            <a:solidFill>
              <a:srgbClr val="C97F7D"/>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6" name="Freeform 1304">
              <a:extLst>
                <a:ext uri="{FF2B5EF4-FFF2-40B4-BE49-F238E27FC236}">
                  <a16:creationId xmlns:a16="http://schemas.microsoft.com/office/drawing/2014/main" id="{5400FB65-FB8D-36FA-22B7-646802EC4465}"/>
                </a:ext>
              </a:extLst>
            </p:cNvPr>
            <p:cNvSpPr/>
            <p:nvPr/>
          </p:nvSpPr>
          <p:spPr>
            <a:xfrm>
              <a:off x="2278173" y="3532435"/>
              <a:ext cx="199509" cy="108442"/>
            </a:xfrm>
            <a:custGeom>
              <a:avLst/>
              <a:gdLst>
                <a:gd name="connsiteX0" fmla="*/ 186832 w 199483"/>
                <a:gd name="connsiteY0" fmla="*/ 26413 h 108442"/>
                <a:gd name="connsiteX1" fmla="*/ 169992 w 199483"/>
                <a:gd name="connsiteY1" fmla="*/ 35133 h 108442"/>
                <a:gd name="connsiteX2" fmla="*/ 120740 w 199483"/>
                <a:gd name="connsiteY2" fmla="*/ 45748 h 108442"/>
                <a:gd name="connsiteX3" fmla="*/ 77945 w 199483"/>
                <a:gd name="connsiteY3" fmla="*/ 23380 h 108442"/>
                <a:gd name="connsiteX4" fmla="*/ 77818 w 199483"/>
                <a:gd name="connsiteY4" fmla="*/ 23380 h 108442"/>
                <a:gd name="connsiteX5" fmla="*/ 6661 w 199483"/>
                <a:gd name="connsiteY5" fmla="*/ 0 h 108442"/>
                <a:gd name="connsiteX6" fmla="*/ 20716 w 199483"/>
                <a:gd name="connsiteY6" fmla="*/ 63062 h 108442"/>
                <a:gd name="connsiteX7" fmla="*/ 101495 w 199483"/>
                <a:gd name="connsiteY7" fmla="*/ 105398 h 108442"/>
                <a:gd name="connsiteX8" fmla="*/ 194808 w 199483"/>
                <a:gd name="connsiteY8" fmla="*/ 78859 h 108442"/>
                <a:gd name="connsiteX9" fmla="*/ 195062 w 199483"/>
                <a:gd name="connsiteY9" fmla="*/ 78354 h 108442"/>
                <a:gd name="connsiteX10" fmla="*/ 194682 w 199483"/>
                <a:gd name="connsiteY10" fmla="*/ 78227 h 108442"/>
                <a:gd name="connsiteX11" fmla="*/ 195315 w 199483"/>
                <a:gd name="connsiteY11" fmla="*/ 77722 h 108442"/>
                <a:gd name="connsiteX12" fmla="*/ 196834 w 199483"/>
                <a:gd name="connsiteY12" fmla="*/ 73046 h 108442"/>
                <a:gd name="connsiteX13" fmla="*/ 199240 w 199483"/>
                <a:gd name="connsiteY13" fmla="*/ 60408 h 108442"/>
                <a:gd name="connsiteX14" fmla="*/ 186958 w 199483"/>
                <a:gd name="connsiteY14" fmla="*/ 26665 h 10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9483" h="108442">
                  <a:moveTo>
                    <a:pt x="186832" y="26413"/>
                  </a:moveTo>
                  <a:cubicBezTo>
                    <a:pt x="181767" y="29951"/>
                    <a:pt x="175943" y="32732"/>
                    <a:pt x="169992" y="35133"/>
                  </a:cubicBezTo>
                  <a:cubicBezTo>
                    <a:pt x="153912" y="41451"/>
                    <a:pt x="135553" y="44105"/>
                    <a:pt x="120740" y="45748"/>
                  </a:cubicBezTo>
                  <a:cubicBezTo>
                    <a:pt x="105800" y="37281"/>
                    <a:pt x="87061" y="34627"/>
                    <a:pt x="77945" y="23380"/>
                  </a:cubicBezTo>
                  <a:cubicBezTo>
                    <a:pt x="77945" y="23380"/>
                    <a:pt x="77945" y="23380"/>
                    <a:pt x="77818" y="23380"/>
                  </a:cubicBezTo>
                  <a:cubicBezTo>
                    <a:pt x="47431" y="22242"/>
                    <a:pt x="23628" y="13017"/>
                    <a:pt x="6661" y="0"/>
                  </a:cubicBezTo>
                  <a:cubicBezTo>
                    <a:pt x="-2708" y="6698"/>
                    <a:pt x="-5493" y="35512"/>
                    <a:pt x="20716" y="63062"/>
                  </a:cubicBezTo>
                  <a:cubicBezTo>
                    <a:pt x="36162" y="79238"/>
                    <a:pt x="61485" y="94909"/>
                    <a:pt x="101495" y="105398"/>
                  </a:cubicBezTo>
                  <a:cubicBezTo>
                    <a:pt x="132135" y="110706"/>
                    <a:pt x="160623" y="112854"/>
                    <a:pt x="194808" y="78859"/>
                  </a:cubicBezTo>
                  <a:cubicBezTo>
                    <a:pt x="194808" y="78733"/>
                    <a:pt x="194935" y="78480"/>
                    <a:pt x="195062" y="78354"/>
                  </a:cubicBezTo>
                  <a:cubicBezTo>
                    <a:pt x="194935" y="78354"/>
                    <a:pt x="194808" y="78354"/>
                    <a:pt x="194682" y="78227"/>
                  </a:cubicBezTo>
                  <a:cubicBezTo>
                    <a:pt x="194808" y="78101"/>
                    <a:pt x="195062" y="77848"/>
                    <a:pt x="195315" y="77722"/>
                  </a:cubicBezTo>
                  <a:cubicBezTo>
                    <a:pt x="195821" y="76205"/>
                    <a:pt x="196328" y="74562"/>
                    <a:pt x="196834" y="73046"/>
                  </a:cubicBezTo>
                  <a:cubicBezTo>
                    <a:pt x="197974" y="69002"/>
                    <a:pt x="198860" y="64705"/>
                    <a:pt x="199240" y="60408"/>
                  </a:cubicBezTo>
                  <a:cubicBezTo>
                    <a:pt x="200379" y="48023"/>
                    <a:pt x="197720" y="35512"/>
                    <a:pt x="186958" y="26665"/>
                  </a:cubicBezTo>
                  <a:close/>
                </a:path>
              </a:pathLst>
            </a:custGeom>
            <a:solidFill>
              <a:srgbClr val="E09A93"/>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7" name="Freeform 1306">
              <a:extLst>
                <a:ext uri="{FF2B5EF4-FFF2-40B4-BE49-F238E27FC236}">
                  <a16:creationId xmlns:a16="http://schemas.microsoft.com/office/drawing/2014/main" id="{65E8CEDA-03E0-5992-E9CC-BE4B4411C552}"/>
                </a:ext>
              </a:extLst>
            </p:cNvPr>
            <p:cNvSpPr/>
            <p:nvPr/>
          </p:nvSpPr>
          <p:spPr>
            <a:xfrm>
              <a:off x="2561522" y="3552276"/>
              <a:ext cx="218309" cy="76963"/>
            </a:xfrm>
            <a:custGeom>
              <a:avLst/>
              <a:gdLst>
                <a:gd name="connsiteX0" fmla="*/ 127879 w 218280"/>
                <a:gd name="connsiteY0" fmla="*/ 59902 h 76963"/>
                <a:gd name="connsiteX1" fmla="*/ 146871 w 218280"/>
                <a:gd name="connsiteY1" fmla="*/ 49919 h 76963"/>
                <a:gd name="connsiteX2" fmla="*/ 218281 w 218280"/>
                <a:gd name="connsiteY2" fmla="*/ 0 h 76963"/>
                <a:gd name="connsiteX3" fmla="*/ 119523 w 218280"/>
                <a:gd name="connsiteY3" fmla="*/ 55732 h 76963"/>
                <a:gd name="connsiteX4" fmla="*/ 88249 w 218280"/>
                <a:gd name="connsiteY4" fmla="*/ 8594 h 76963"/>
                <a:gd name="connsiteX5" fmla="*/ 70777 w 218280"/>
                <a:gd name="connsiteY5" fmla="*/ 10489 h 76963"/>
                <a:gd name="connsiteX6" fmla="*/ 59508 w 218280"/>
                <a:gd name="connsiteY6" fmla="*/ 8214 h 76963"/>
                <a:gd name="connsiteX7" fmla="*/ 0 w 218280"/>
                <a:gd name="connsiteY7" fmla="*/ 60787 h 76963"/>
                <a:gd name="connsiteX8" fmla="*/ 38870 w 218280"/>
                <a:gd name="connsiteY8" fmla="*/ 74941 h 76963"/>
                <a:gd name="connsiteX9" fmla="*/ 41403 w 218280"/>
                <a:gd name="connsiteY9" fmla="*/ 76963 h 76963"/>
                <a:gd name="connsiteX10" fmla="*/ 109647 w 218280"/>
                <a:gd name="connsiteY10" fmla="*/ 66348 h 76963"/>
                <a:gd name="connsiteX11" fmla="*/ 127753 w 218280"/>
                <a:gd name="connsiteY11" fmla="*/ 59776 h 7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8280" h="76963">
                  <a:moveTo>
                    <a:pt x="127879" y="59902"/>
                  </a:moveTo>
                  <a:cubicBezTo>
                    <a:pt x="133704" y="56743"/>
                    <a:pt x="140287" y="53331"/>
                    <a:pt x="146871" y="49919"/>
                  </a:cubicBezTo>
                  <a:cubicBezTo>
                    <a:pt x="164217" y="40946"/>
                    <a:pt x="203974" y="24138"/>
                    <a:pt x="218281" y="0"/>
                  </a:cubicBezTo>
                  <a:cubicBezTo>
                    <a:pt x="187767" y="27803"/>
                    <a:pt x="147504" y="44485"/>
                    <a:pt x="119523" y="55732"/>
                  </a:cubicBezTo>
                  <a:cubicBezTo>
                    <a:pt x="92048" y="67738"/>
                    <a:pt x="2279" y="63188"/>
                    <a:pt x="88249" y="8594"/>
                  </a:cubicBezTo>
                  <a:cubicBezTo>
                    <a:pt x="81412" y="9984"/>
                    <a:pt x="75335" y="10616"/>
                    <a:pt x="70777" y="10489"/>
                  </a:cubicBezTo>
                  <a:cubicBezTo>
                    <a:pt x="66852" y="10236"/>
                    <a:pt x="63180" y="9352"/>
                    <a:pt x="59508" y="8214"/>
                  </a:cubicBezTo>
                  <a:cubicBezTo>
                    <a:pt x="58622" y="33237"/>
                    <a:pt x="27855" y="50424"/>
                    <a:pt x="0" y="60787"/>
                  </a:cubicBezTo>
                  <a:cubicBezTo>
                    <a:pt x="16840" y="71529"/>
                    <a:pt x="31273" y="71908"/>
                    <a:pt x="38870" y="74941"/>
                  </a:cubicBezTo>
                  <a:cubicBezTo>
                    <a:pt x="39630" y="75699"/>
                    <a:pt x="40516" y="76331"/>
                    <a:pt x="41403" y="76963"/>
                  </a:cubicBezTo>
                  <a:cubicBezTo>
                    <a:pt x="68244" y="73298"/>
                    <a:pt x="91415" y="72919"/>
                    <a:pt x="109647" y="66348"/>
                  </a:cubicBezTo>
                  <a:cubicBezTo>
                    <a:pt x="117244" y="63820"/>
                    <a:pt x="123068" y="61545"/>
                    <a:pt x="127753" y="59776"/>
                  </a:cubicBezTo>
                  <a:close/>
                </a:path>
              </a:pathLst>
            </a:custGeom>
            <a:solidFill>
              <a:srgbClr val="E09C93"/>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8" name="Freeform 1307">
              <a:extLst>
                <a:ext uri="{FF2B5EF4-FFF2-40B4-BE49-F238E27FC236}">
                  <a16:creationId xmlns:a16="http://schemas.microsoft.com/office/drawing/2014/main" id="{40FDE2FB-A7DF-7586-2743-14FD38CADFA5}"/>
                </a:ext>
              </a:extLst>
            </p:cNvPr>
            <p:cNvSpPr/>
            <p:nvPr/>
          </p:nvSpPr>
          <p:spPr>
            <a:xfrm>
              <a:off x="2603056" y="3280314"/>
              <a:ext cx="235784" cy="362826"/>
            </a:xfrm>
            <a:custGeom>
              <a:avLst/>
              <a:gdLst>
                <a:gd name="connsiteX0" fmla="*/ 230056 w 235753"/>
                <a:gd name="connsiteY0" fmla="*/ 162646 h 362826"/>
                <a:gd name="connsiteX1" fmla="*/ 235753 w 235753"/>
                <a:gd name="connsiteY1" fmla="*/ 124607 h 362826"/>
                <a:gd name="connsiteX2" fmla="*/ 220686 w 235753"/>
                <a:gd name="connsiteY2" fmla="*/ 91370 h 362826"/>
                <a:gd name="connsiteX3" fmla="*/ 219673 w 235753"/>
                <a:gd name="connsiteY3" fmla="*/ 82145 h 362826"/>
                <a:gd name="connsiteX4" fmla="*/ 214736 w 235753"/>
                <a:gd name="connsiteY4" fmla="*/ 47770 h 362826"/>
                <a:gd name="connsiteX5" fmla="*/ 214736 w 235753"/>
                <a:gd name="connsiteY5" fmla="*/ 47770 h 362826"/>
                <a:gd name="connsiteX6" fmla="*/ 213090 w 235753"/>
                <a:gd name="connsiteY6" fmla="*/ 40314 h 362826"/>
                <a:gd name="connsiteX7" fmla="*/ 206253 w 235753"/>
                <a:gd name="connsiteY7" fmla="*/ 32226 h 362826"/>
                <a:gd name="connsiteX8" fmla="*/ 202074 w 235753"/>
                <a:gd name="connsiteY8" fmla="*/ 5813 h 362826"/>
                <a:gd name="connsiteX9" fmla="*/ 199922 w 235753"/>
                <a:gd name="connsiteY9" fmla="*/ 0 h 362826"/>
                <a:gd name="connsiteX10" fmla="*/ 187387 w 235753"/>
                <a:gd name="connsiteY10" fmla="*/ 31720 h 362826"/>
                <a:gd name="connsiteX11" fmla="*/ 203340 w 235753"/>
                <a:gd name="connsiteY11" fmla="*/ 106283 h 362826"/>
                <a:gd name="connsiteX12" fmla="*/ 203340 w 235753"/>
                <a:gd name="connsiteY12" fmla="*/ 107799 h 362826"/>
                <a:gd name="connsiteX13" fmla="*/ 200682 w 235753"/>
                <a:gd name="connsiteY13" fmla="*/ 141415 h 362826"/>
                <a:gd name="connsiteX14" fmla="*/ 205366 w 235753"/>
                <a:gd name="connsiteY14" fmla="*/ 185394 h 362826"/>
                <a:gd name="connsiteX15" fmla="*/ 205366 w 235753"/>
                <a:gd name="connsiteY15" fmla="*/ 199675 h 362826"/>
                <a:gd name="connsiteX16" fmla="*/ 202074 w 235753"/>
                <a:gd name="connsiteY16" fmla="*/ 206752 h 362826"/>
                <a:gd name="connsiteX17" fmla="*/ 202454 w 235753"/>
                <a:gd name="connsiteY17" fmla="*/ 210796 h 362826"/>
                <a:gd name="connsiteX18" fmla="*/ 180170 w 235753"/>
                <a:gd name="connsiteY18" fmla="*/ 268676 h 362826"/>
                <a:gd name="connsiteX19" fmla="*/ 179664 w 235753"/>
                <a:gd name="connsiteY19" fmla="*/ 269561 h 362826"/>
                <a:gd name="connsiteX20" fmla="*/ 166749 w 235753"/>
                <a:gd name="connsiteY20" fmla="*/ 296479 h 362826"/>
                <a:gd name="connsiteX21" fmla="*/ 123954 w 235753"/>
                <a:gd name="connsiteY21" fmla="*/ 315688 h 362826"/>
                <a:gd name="connsiteX22" fmla="*/ 101923 w 235753"/>
                <a:gd name="connsiteY22" fmla="*/ 329084 h 362826"/>
                <a:gd name="connsiteX23" fmla="*/ 86350 w 235753"/>
                <a:gd name="connsiteY23" fmla="*/ 331864 h 362826"/>
                <a:gd name="connsiteX24" fmla="*/ 68244 w 235753"/>
                <a:gd name="connsiteY24" fmla="*/ 338436 h 362826"/>
                <a:gd name="connsiteX25" fmla="*/ 0 w 235753"/>
                <a:gd name="connsiteY25" fmla="*/ 349052 h 362826"/>
                <a:gd name="connsiteX26" fmla="*/ 25069 w 235753"/>
                <a:gd name="connsiteY26" fmla="*/ 356887 h 362826"/>
                <a:gd name="connsiteX27" fmla="*/ 51152 w 235753"/>
                <a:gd name="connsiteY27" fmla="*/ 362827 h 362826"/>
                <a:gd name="connsiteX28" fmla="*/ 144465 w 235753"/>
                <a:gd name="connsiteY28" fmla="*/ 354612 h 362826"/>
                <a:gd name="connsiteX29" fmla="*/ 186248 w 235753"/>
                <a:gd name="connsiteY29" fmla="*/ 296606 h 362826"/>
                <a:gd name="connsiteX30" fmla="*/ 204353 w 235753"/>
                <a:gd name="connsiteY30" fmla="*/ 274363 h 362826"/>
                <a:gd name="connsiteX31" fmla="*/ 219673 w 235753"/>
                <a:gd name="connsiteY31" fmla="*/ 231901 h 362826"/>
                <a:gd name="connsiteX32" fmla="*/ 233221 w 235753"/>
                <a:gd name="connsiteY32" fmla="*/ 198790 h 362826"/>
                <a:gd name="connsiteX33" fmla="*/ 230056 w 235753"/>
                <a:gd name="connsiteY33" fmla="*/ 162773 h 36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5753" h="362826">
                  <a:moveTo>
                    <a:pt x="230056" y="162646"/>
                  </a:moveTo>
                  <a:cubicBezTo>
                    <a:pt x="214482" y="135728"/>
                    <a:pt x="232335" y="126376"/>
                    <a:pt x="235753" y="124607"/>
                  </a:cubicBezTo>
                  <a:cubicBezTo>
                    <a:pt x="223345" y="118920"/>
                    <a:pt x="221446" y="102491"/>
                    <a:pt x="220686" y="91370"/>
                  </a:cubicBezTo>
                  <a:cubicBezTo>
                    <a:pt x="220433" y="87200"/>
                    <a:pt x="220180" y="83788"/>
                    <a:pt x="219673" y="82145"/>
                  </a:cubicBezTo>
                  <a:cubicBezTo>
                    <a:pt x="212710" y="67232"/>
                    <a:pt x="213723" y="55606"/>
                    <a:pt x="214736" y="47770"/>
                  </a:cubicBezTo>
                  <a:cubicBezTo>
                    <a:pt x="214736" y="47770"/>
                    <a:pt x="214736" y="47770"/>
                    <a:pt x="214736" y="47770"/>
                  </a:cubicBezTo>
                  <a:cubicBezTo>
                    <a:pt x="215115" y="44864"/>
                    <a:pt x="214356" y="42462"/>
                    <a:pt x="213090" y="40314"/>
                  </a:cubicBezTo>
                  <a:cubicBezTo>
                    <a:pt x="210937" y="36776"/>
                    <a:pt x="207519" y="34122"/>
                    <a:pt x="206253" y="32226"/>
                  </a:cubicBezTo>
                  <a:cubicBezTo>
                    <a:pt x="201821" y="26539"/>
                    <a:pt x="212710" y="20347"/>
                    <a:pt x="202074" y="5813"/>
                  </a:cubicBezTo>
                  <a:cubicBezTo>
                    <a:pt x="201061" y="3665"/>
                    <a:pt x="200428" y="1769"/>
                    <a:pt x="199922" y="0"/>
                  </a:cubicBezTo>
                  <a:cubicBezTo>
                    <a:pt x="198149" y="9352"/>
                    <a:pt x="194098" y="19968"/>
                    <a:pt x="187387" y="31720"/>
                  </a:cubicBezTo>
                  <a:cubicBezTo>
                    <a:pt x="210177" y="64705"/>
                    <a:pt x="204100" y="96804"/>
                    <a:pt x="203340" y="106283"/>
                  </a:cubicBezTo>
                  <a:cubicBezTo>
                    <a:pt x="203340" y="106915"/>
                    <a:pt x="203340" y="107420"/>
                    <a:pt x="203340" y="107799"/>
                  </a:cubicBezTo>
                  <a:cubicBezTo>
                    <a:pt x="213216" y="118920"/>
                    <a:pt x="206253" y="138130"/>
                    <a:pt x="200682" y="141415"/>
                  </a:cubicBezTo>
                  <a:cubicBezTo>
                    <a:pt x="216002" y="148871"/>
                    <a:pt x="205366" y="179960"/>
                    <a:pt x="205366" y="185394"/>
                  </a:cubicBezTo>
                  <a:cubicBezTo>
                    <a:pt x="209038" y="190576"/>
                    <a:pt x="209798" y="199043"/>
                    <a:pt x="205366" y="199675"/>
                  </a:cubicBezTo>
                  <a:cubicBezTo>
                    <a:pt x="202328" y="200054"/>
                    <a:pt x="201948" y="203466"/>
                    <a:pt x="202074" y="206752"/>
                  </a:cubicBezTo>
                  <a:cubicBezTo>
                    <a:pt x="202074" y="208268"/>
                    <a:pt x="202328" y="209658"/>
                    <a:pt x="202454" y="210796"/>
                  </a:cubicBezTo>
                  <a:cubicBezTo>
                    <a:pt x="203467" y="243907"/>
                    <a:pt x="187894" y="256039"/>
                    <a:pt x="180170" y="268676"/>
                  </a:cubicBezTo>
                  <a:cubicBezTo>
                    <a:pt x="180044" y="268929"/>
                    <a:pt x="179790" y="269308"/>
                    <a:pt x="179664" y="269561"/>
                  </a:cubicBezTo>
                  <a:cubicBezTo>
                    <a:pt x="187134" y="279671"/>
                    <a:pt x="175232" y="290540"/>
                    <a:pt x="166749" y="296479"/>
                  </a:cubicBezTo>
                  <a:cubicBezTo>
                    <a:pt x="147504" y="322892"/>
                    <a:pt x="130665" y="318216"/>
                    <a:pt x="123954" y="315688"/>
                  </a:cubicBezTo>
                  <a:cubicBezTo>
                    <a:pt x="116990" y="324029"/>
                    <a:pt x="110153" y="330222"/>
                    <a:pt x="101923" y="329084"/>
                  </a:cubicBezTo>
                  <a:cubicBezTo>
                    <a:pt x="97239" y="328452"/>
                    <a:pt x="92681" y="329716"/>
                    <a:pt x="86350" y="331864"/>
                  </a:cubicBezTo>
                  <a:cubicBezTo>
                    <a:pt x="81539" y="333507"/>
                    <a:pt x="75841" y="335782"/>
                    <a:pt x="68244" y="338436"/>
                  </a:cubicBezTo>
                  <a:cubicBezTo>
                    <a:pt x="50012" y="345008"/>
                    <a:pt x="26715" y="345387"/>
                    <a:pt x="0" y="349052"/>
                  </a:cubicBezTo>
                  <a:cubicBezTo>
                    <a:pt x="7343" y="354486"/>
                    <a:pt x="16333" y="356002"/>
                    <a:pt x="25069" y="356887"/>
                  </a:cubicBezTo>
                  <a:cubicBezTo>
                    <a:pt x="35325" y="357898"/>
                    <a:pt x="45074" y="358024"/>
                    <a:pt x="51152" y="362827"/>
                  </a:cubicBezTo>
                  <a:cubicBezTo>
                    <a:pt x="70650" y="328958"/>
                    <a:pt x="139781" y="352969"/>
                    <a:pt x="144465" y="354612"/>
                  </a:cubicBezTo>
                  <a:cubicBezTo>
                    <a:pt x="122181" y="317584"/>
                    <a:pt x="176119" y="320743"/>
                    <a:pt x="186248" y="296606"/>
                  </a:cubicBezTo>
                  <a:cubicBezTo>
                    <a:pt x="190679" y="282325"/>
                    <a:pt x="205999" y="275374"/>
                    <a:pt x="204353" y="274363"/>
                  </a:cubicBezTo>
                  <a:cubicBezTo>
                    <a:pt x="191692" y="250352"/>
                    <a:pt x="220433" y="253132"/>
                    <a:pt x="219673" y="231901"/>
                  </a:cubicBezTo>
                  <a:cubicBezTo>
                    <a:pt x="217141" y="212186"/>
                    <a:pt x="231322" y="201570"/>
                    <a:pt x="233221" y="198790"/>
                  </a:cubicBezTo>
                  <a:cubicBezTo>
                    <a:pt x="215369" y="185015"/>
                    <a:pt x="229549" y="164921"/>
                    <a:pt x="230056" y="162773"/>
                  </a:cubicBezTo>
                  <a:close/>
                </a:path>
              </a:pathLst>
            </a:custGeom>
            <a:solidFill>
              <a:srgbClr val="F6BCC2"/>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9" name="Freeform 1309">
              <a:extLst>
                <a:ext uri="{FF2B5EF4-FFF2-40B4-BE49-F238E27FC236}">
                  <a16:creationId xmlns:a16="http://schemas.microsoft.com/office/drawing/2014/main" id="{3ED02F19-FB71-99A2-A980-AF11C68D50BE}"/>
                </a:ext>
              </a:extLst>
            </p:cNvPr>
            <p:cNvSpPr/>
            <p:nvPr/>
          </p:nvSpPr>
          <p:spPr>
            <a:xfrm>
              <a:off x="2473134" y="3606365"/>
              <a:ext cx="4305" cy="4170"/>
            </a:xfrm>
            <a:custGeom>
              <a:avLst/>
              <a:gdLst>
                <a:gd name="connsiteX0" fmla="*/ 4305 w 4304"/>
                <a:gd name="connsiteY0" fmla="*/ 126 h 4170"/>
                <a:gd name="connsiteX1" fmla="*/ 253 w 4304"/>
                <a:gd name="connsiteY1" fmla="*/ 3539 h 4170"/>
                <a:gd name="connsiteX2" fmla="*/ 0 w 4304"/>
                <a:gd name="connsiteY2" fmla="*/ 4170 h 4170"/>
                <a:gd name="connsiteX3" fmla="*/ 253 w 4304"/>
                <a:gd name="connsiteY3" fmla="*/ 4170 h 4170"/>
                <a:gd name="connsiteX4" fmla="*/ 4305 w 4304"/>
                <a:gd name="connsiteY4" fmla="*/ 0 h 4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04" h="4170">
                  <a:moveTo>
                    <a:pt x="4305" y="126"/>
                  </a:moveTo>
                  <a:cubicBezTo>
                    <a:pt x="2786" y="1390"/>
                    <a:pt x="1519" y="2527"/>
                    <a:pt x="253" y="3539"/>
                  </a:cubicBezTo>
                  <a:cubicBezTo>
                    <a:pt x="253" y="3791"/>
                    <a:pt x="127" y="3918"/>
                    <a:pt x="0" y="4170"/>
                  </a:cubicBezTo>
                  <a:cubicBezTo>
                    <a:pt x="0" y="4170"/>
                    <a:pt x="127" y="4170"/>
                    <a:pt x="253" y="4170"/>
                  </a:cubicBezTo>
                  <a:cubicBezTo>
                    <a:pt x="1646" y="2907"/>
                    <a:pt x="2912" y="1390"/>
                    <a:pt x="4305" y="0"/>
                  </a:cubicBezTo>
                  <a:close/>
                </a:path>
              </a:pathLst>
            </a:custGeom>
            <a:solidFill>
              <a:srgbClr val="DD9C93"/>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0" name="Freeform 1317">
              <a:extLst>
                <a:ext uri="{FF2B5EF4-FFF2-40B4-BE49-F238E27FC236}">
                  <a16:creationId xmlns:a16="http://schemas.microsoft.com/office/drawing/2014/main" id="{ACA0CFC9-7B78-3436-1D1B-842623399C1B}"/>
                </a:ext>
              </a:extLst>
            </p:cNvPr>
            <p:cNvSpPr/>
            <p:nvPr/>
          </p:nvSpPr>
          <p:spPr>
            <a:xfrm>
              <a:off x="2613400" y="3441444"/>
              <a:ext cx="192311" cy="172146"/>
            </a:xfrm>
            <a:custGeom>
              <a:avLst/>
              <a:gdLst>
                <a:gd name="connsiteX0" fmla="*/ 192239 w 192285"/>
                <a:gd name="connsiteY0" fmla="*/ 49666 h 172146"/>
                <a:gd name="connsiteX1" fmla="*/ 191859 w 192285"/>
                <a:gd name="connsiteY1" fmla="*/ 45622 h 172146"/>
                <a:gd name="connsiteX2" fmla="*/ 160965 w 192285"/>
                <a:gd name="connsiteY2" fmla="*/ 0 h 172146"/>
                <a:gd name="connsiteX3" fmla="*/ 116144 w 192285"/>
                <a:gd name="connsiteY3" fmla="*/ 24770 h 172146"/>
                <a:gd name="connsiteX4" fmla="*/ 36378 w 192285"/>
                <a:gd name="connsiteY4" fmla="*/ 119552 h 172146"/>
                <a:gd name="connsiteX5" fmla="*/ 67652 w 192285"/>
                <a:gd name="connsiteY5" fmla="*/ 166691 h 172146"/>
                <a:gd name="connsiteX6" fmla="*/ 166410 w 192285"/>
                <a:gd name="connsiteY6" fmla="*/ 110958 h 172146"/>
                <a:gd name="connsiteX7" fmla="*/ 169955 w 192285"/>
                <a:gd name="connsiteY7" fmla="*/ 107673 h 172146"/>
                <a:gd name="connsiteX8" fmla="*/ 192239 w 192285"/>
                <a:gd name="connsiteY8" fmla="*/ 49792 h 17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285" h="172146">
                  <a:moveTo>
                    <a:pt x="192239" y="49666"/>
                  </a:moveTo>
                  <a:cubicBezTo>
                    <a:pt x="192112" y="48529"/>
                    <a:pt x="191859" y="47012"/>
                    <a:pt x="191859" y="45622"/>
                  </a:cubicBezTo>
                  <a:cubicBezTo>
                    <a:pt x="182869" y="15039"/>
                    <a:pt x="171854" y="3412"/>
                    <a:pt x="160965" y="0"/>
                  </a:cubicBezTo>
                  <a:cubicBezTo>
                    <a:pt x="147924" y="12764"/>
                    <a:pt x="132604" y="21484"/>
                    <a:pt x="116144" y="24770"/>
                  </a:cubicBezTo>
                  <a:cubicBezTo>
                    <a:pt x="111080" y="89854"/>
                    <a:pt x="66259" y="113360"/>
                    <a:pt x="36378" y="119552"/>
                  </a:cubicBezTo>
                  <a:cubicBezTo>
                    <a:pt x="-49592" y="174147"/>
                    <a:pt x="40177" y="178696"/>
                    <a:pt x="67652" y="166691"/>
                  </a:cubicBezTo>
                  <a:cubicBezTo>
                    <a:pt x="95633" y="155443"/>
                    <a:pt x="135896" y="138761"/>
                    <a:pt x="166410" y="110958"/>
                  </a:cubicBezTo>
                  <a:cubicBezTo>
                    <a:pt x="167549" y="109821"/>
                    <a:pt x="168815" y="108684"/>
                    <a:pt x="169955" y="107673"/>
                  </a:cubicBezTo>
                  <a:cubicBezTo>
                    <a:pt x="177678" y="95035"/>
                    <a:pt x="193252" y="82903"/>
                    <a:pt x="192239" y="49792"/>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1" name="Freeform 1334">
              <a:extLst>
                <a:ext uri="{FF2B5EF4-FFF2-40B4-BE49-F238E27FC236}">
                  <a16:creationId xmlns:a16="http://schemas.microsoft.com/office/drawing/2014/main" id="{DBBD03F4-EAD6-1723-602C-9A4023893E8D}"/>
                </a:ext>
              </a:extLst>
            </p:cNvPr>
            <p:cNvSpPr/>
            <p:nvPr/>
          </p:nvSpPr>
          <p:spPr>
            <a:xfrm>
              <a:off x="2561522" y="3552276"/>
              <a:ext cx="218309" cy="76963"/>
            </a:xfrm>
            <a:custGeom>
              <a:avLst/>
              <a:gdLst>
                <a:gd name="connsiteX0" fmla="*/ 127879 w 218280"/>
                <a:gd name="connsiteY0" fmla="*/ 59902 h 76963"/>
                <a:gd name="connsiteX1" fmla="*/ 146871 w 218280"/>
                <a:gd name="connsiteY1" fmla="*/ 49919 h 76963"/>
                <a:gd name="connsiteX2" fmla="*/ 218281 w 218280"/>
                <a:gd name="connsiteY2" fmla="*/ 0 h 76963"/>
                <a:gd name="connsiteX3" fmla="*/ 119523 w 218280"/>
                <a:gd name="connsiteY3" fmla="*/ 55732 h 76963"/>
                <a:gd name="connsiteX4" fmla="*/ 88249 w 218280"/>
                <a:gd name="connsiteY4" fmla="*/ 8594 h 76963"/>
                <a:gd name="connsiteX5" fmla="*/ 70777 w 218280"/>
                <a:gd name="connsiteY5" fmla="*/ 10489 h 76963"/>
                <a:gd name="connsiteX6" fmla="*/ 59508 w 218280"/>
                <a:gd name="connsiteY6" fmla="*/ 8214 h 76963"/>
                <a:gd name="connsiteX7" fmla="*/ 0 w 218280"/>
                <a:gd name="connsiteY7" fmla="*/ 60787 h 76963"/>
                <a:gd name="connsiteX8" fmla="*/ 38870 w 218280"/>
                <a:gd name="connsiteY8" fmla="*/ 74941 h 76963"/>
                <a:gd name="connsiteX9" fmla="*/ 41403 w 218280"/>
                <a:gd name="connsiteY9" fmla="*/ 76963 h 76963"/>
                <a:gd name="connsiteX10" fmla="*/ 109647 w 218280"/>
                <a:gd name="connsiteY10" fmla="*/ 66348 h 76963"/>
                <a:gd name="connsiteX11" fmla="*/ 127753 w 218280"/>
                <a:gd name="connsiteY11" fmla="*/ 59776 h 7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8280" h="76963">
                  <a:moveTo>
                    <a:pt x="127879" y="59902"/>
                  </a:moveTo>
                  <a:cubicBezTo>
                    <a:pt x="133704" y="56743"/>
                    <a:pt x="140287" y="53331"/>
                    <a:pt x="146871" y="49919"/>
                  </a:cubicBezTo>
                  <a:cubicBezTo>
                    <a:pt x="164217" y="40946"/>
                    <a:pt x="203974" y="24138"/>
                    <a:pt x="218281" y="0"/>
                  </a:cubicBezTo>
                  <a:cubicBezTo>
                    <a:pt x="187767" y="27803"/>
                    <a:pt x="147504" y="44485"/>
                    <a:pt x="119523" y="55732"/>
                  </a:cubicBezTo>
                  <a:cubicBezTo>
                    <a:pt x="92048" y="67738"/>
                    <a:pt x="2279" y="63188"/>
                    <a:pt x="88249" y="8594"/>
                  </a:cubicBezTo>
                  <a:cubicBezTo>
                    <a:pt x="81412" y="9984"/>
                    <a:pt x="75335" y="10616"/>
                    <a:pt x="70777" y="10489"/>
                  </a:cubicBezTo>
                  <a:cubicBezTo>
                    <a:pt x="66852" y="10236"/>
                    <a:pt x="63180" y="9352"/>
                    <a:pt x="59508" y="8214"/>
                  </a:cubicBezTo>
                  <a:cubicBezTo>
                    <a:pt x="58622" y="33237"/>
                    <a:pt x="27855" y="50424"/>
                    <a:pt x="0" y="60787"/>
                  </a:cubicBezTo>
                  <a:cubicBezTo>
                    <a:pt x="16840" y="71529"/>
                    <a:pt x="31273" y="71908"/>
                    <a:pt x="38870" y="74941"/>
                  </a:cubicBezTo>
                  <a:cubicBezTo>
                    <a:pt x="39630" y="75699"/>
                    <a:pt x="40516" y="76331"/>
                    <a:pt x="41403" y="76963"/>
                  </a:cubicBezTo>
                  <a:cubicBezTo>
                    <a:pt x="68244" y="73298"/>
                    <a:pt x="91415" y="72919"/>
                    <a:pt x="109647" y="66348"/>
                  </a:cubicBezTo>
                  <a:cubicBezTo>
                    <a:pt x="117244" y="63820"/>
                    <a:pt x="123068" y="61545"/>
                    <a:pt x="127753" y="59776"/>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22" name="Freeform 1340">
              <a:extLst>
                <a:ext uri="{FF2B5EF4-FFF2-40B4-BE49-F238E27FC236}">
                  <a16:creationId xmlns:a16="http://schemas.microsoft.com/office/drawing/2014/main" id="{411D63DE-BEA0-D894-193B-A70E2B4E905D}"/>
                </a:ext>
              </a:extLst>
            </p:cNvPr>
            <p:cNvSpPr/>
            <p:nvPr/>
          </p:nvSpPr>
          <p:spPr>
            <a:xfrm>
              <a:off x="2613400" y="3441444"/>
              <a:ext cx="192311" cy="172146"/>
            </a:xfrm>
            <a:custGeom>
              <a:avLst/>
              <a:gdLst>
                <a:gd name="connsiteX0" fmla="*/ 192239 w 192285"/>
                <a:gd name="connsiteY0" fmla="*/ 49666 h 172146"/>
                <a:gd name="connsiteX1" fmla="*/ 191859 w 192285"/>
                <a:gd name="connsiteY1" fmla="*/ 45622 h 172146"/>
                <a:gd name="connsiteX2" fmla="*/ 160965 w 192285"/>
                <a:gd name="connsiteY2" fmla="*/ 0 h 172146"/>
                <a:gd name="connsiteX3" fmla="*/ 116144 w 192285"/>
                <a:gd name="connsiteY3" fmla="*/ 24770 h 172146"/>
                <a:gd name="connsiteX4" fmla="*/ 36378 w 192285"/>
                <a:gd name="connsiteY4" fmla="*/ 119552 h 172146"/>
                <a:gd name="connsiteX5" fmla="*/ 67652 w 192285"/>
                <a:gd name="connsiteY5" fmla="*/ 166691 h 172146"/>
                <a:gd name="connsiteX6" fmla="*/ 166410 w 192285"/>
                <a:gd name="connsiteY6" fmla="*/ 110958 h 172146"/>
                <a:gd name="connsiteX7" fmla="*/ 169955 w 192285"/>
                <a:gd name="connsiteY7" fmla="*/ 107673 h 172146"/>
                <a:gd name="connsiteX8" fmla="*/ 192239 w 192285"/>
                <a:gd name="connsiteY8" fmla="*/ 49792 h 172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285" h="172146">
                  <a:moveTo>
                    <a:pt x="192239" y="49666"/>
                  </a:moveTo>
                  <a:cubicBezTo>
                    <a:pt x="192112" y="48529"/>
                    <a:pt x="191859" y="47012"/>
                    <a:pt x="191859" y="45622"/>
                  </a:cubicBezTo>
                  <a:cubicBezTo>
                    <a:pt x="182869" y="15039"/>
                    <a:pt x="171854" y="3412"/>
                    <a:pt x="160965" y="0"/>
                  </a:cubicBezTo>
                  <a:cubicBezTo>
                    <a:pt x="147924" y="12764"/>
                    <a:pt x="132604" y="21484"/>
                    <a:pt x="116144" y="24770"/>
                  </a:cubicBezTo>
                  <a:cubicBezTo>
                    <a:pt x="111080" y="89854"/>
                    <a:pt x="66259" y="113360"/>
                    <a:pt x="36378" y="119552"/>
                  </a:cubicBezTo>
                  <a:cubicBezTo>
                    <a:pt x="-49592" y="174147"/>
                    <a:pt x="40177" y="178696"/>
                    <a:pt x="67652" y="166691"/>
                  </a:cubicBezTo>
                  <a:cubicBezTo>
                    <a:pt x="95633" y="155443"/>
                    <a:pt x="135896" y="138761"/>
                    <a:pt x="166410" y="110958"/>
                  </a:cubicBezTo>
                  <a:cubicBezTo>
                    <a:pt x="167549" y="109821"/>
                    <a:pt x="168815" y="108684"/>
                    <a:pt x="169955" y="107673"/>
                  </a:cubicBezTo>
                  <a:cubicBezTo>
                    <a:pt x="177678" y="95035"/>
                    <a:pt x="193252" y="82903"/>
                    <a:pt x="192239" y="49792"/>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23" name="Freeform 1391">
              <a:extLst>
                <a:ext uri="{FF2B5EF4-FFF2-40B4-BE49-F238E27FC236}">
                  <a16:creationId xmlns:a16="http://schemas.microsoft.com/office/drawing/2014/main" id="{E9A81090-C0FE-237E-2DAF-6B4439E4EE25}"/>
                </a:ext>
              </a:extLst>
            </p:cNvPr>
            <p:cNvSpPr/>
            <p:nvPr/>
          </p:nvSpPr>
          <p:spPr>
            <a:xfrm>
              <a:off x="2575003" y="3643014"/>
              <a:ext cx="13237" cy="56363"/>
            </a:xfrm>
            <a:custGeom>
              <a:avLst/>
              <a:gdLst>
                <a:gd name="connsiteX0" fmla="*/ 2347 w 13235"/>
                <a:gd name="connsiteY0" fmla="*/ 0 h 56363"/>
                <a:gd name="connsiteX1" fmla="*/ 13236 w 13235"/>
                <a:gd name="connsiteY1" fmla="*/ 56364 h 56363"/>
              </a:gdLst>
              <a:ahLst/>
              <a:cxnLst>
                <a:cxn ang="0">
                  <a:pos x="connsiteX0" y="connsiteY0"/>
                </a:cxn>
                <a:cxn ang="0">
                  <a:pos x="connsiteX1" y="connsiteY1"/>
                </a:cxn>
              </a:cxnLst>
              <a:rect l="l" t="t" r="r" b="b"/>
              <a:pathLst>
                <a:path w="13235" h="56363">
                  <a:moveTo>
                    <a:pt x="2347" y="0"/>
                  </a:moveTo>
                  <a:cubicBezTo>
                    <a:pt x="2347" y="0"/>
                    <a:pt x="-7529" y="37155"/>
                    <a:pt x="13236" y="56364"/>
                  </a:cubicBezTo>
                </a:path>
              </a:pathLst>
            </a:custGeom>
            <a:noFill/>
            <a:ln w="6325" cap="rnd">
              <a:solidFill>
                <a:srgbClr val="B56A6B"/>
              </a:solidFill>
              <a:prstDash val="solid"/>
              <a:round/>
            </a:ln>
          </p:spPr>
          <p:txBody>
            <a:bodyPr rtlCol="0" anchor="ctr"/>
            <a:lstStyle/>
            <a:p>
              <a:pPr defTabSz="685800">
                <a:defRPr/>
              </a:pPr>
              <a:endParaRPr lang="en-US" sz="600">
                <a:solidFill>
                  <a:prstClr val="black"/>
                </a:solidFill>
                <a:latin typeface="Verdana"/>
              </a:endParaRPr>
            </a:p>
          </p:txBody>
        </p:sp>
        <p:sp>
          <p:nvSpPr>
            <p:cNvPr id="24" name="Freeform 1392">
              <a:extLst>
                <a:ext uri="{FF2B5EF4-FFF2-40B4-BE49-F238E27FC236}">
                  <a16:creationId xmlns:a16="http://schemas.microsoft.com/office/drawing/2014/main" id="{293F52C4-B558-BA8A-DF2C-420E753C0CBA}"/>
                </a:ext>
              </a:extLst>
            </p:cNvPr>
            <p:cNvSpPr/>
            <p:nvPr/>
          </p:nvSpPr>
          <p:spPr>
            <a:xfrm>
              <a:off x="2603056" y="3280314"/>
              <a:ext cx="235784" cy="362826"/>
            </a:xfrm>
            <a:custGeom>
              <a:avLst/>
              <a:gdLst>
                <a:gd name="connsiteX0" fmla="*/ 230056 w 235753"/>
                <a:gd name="connsiteY0" fmla="*/ 162646 h 362826"/>
                <a:gd name="connsiteX1" fmla="*/ 235753 w 235753"/>
                <a:gd name="connsiteY1" fmla="*/ 124607 h 362826"/>
                <a:gd name="connsiteX2" fmla="*/ 220686 w 235753"/>
                <a:gd name="connsiteY2" fmla="*/ 91370 h 362826"/>
                <a:gd name="connsiteX3" fmla="*/ 219673 w 235753"/>
                <a:gd name="connsiteY3" fmla="*/ 82145 h 362826"/>
                <a:gd name="connsiteX4" fmla="*/ 214736 w 235753"/>
                <a:gd name="connsiteY4" fmla="*/ 47770 h 362826"/>
                <a:gd name="connsiteX5" fmla="*/ 214736 w 235753"/>
                <a:gd name="connsiteY5" fmla="*/ 47770 h 362826"/>
                <a:gd name="connsiteX6" fmla="*/ 213090 w 235753"/>
                <a:gd name="connsiteY6" fmla="*/ 40314 h 362826"/>
                <a:gd name="connsiteX7" fmla="*/ 206253 w 235753"/>
                <a:gd name="connsiteY7" fmla="*/ 32226 h 362826"/>
                <a:gd name="connsiteX8" fmla="*/ 202074 w 235753"/>
                <a:gd name="connsiteY8" fmla="*/ 5813 h 362826"/>
                <a:gd name="connsiteX9" fmla="*/ 199922 w 235753"/>
                <a:gd name="connsiteY9" fmla="*/ 0 h 362826"/>
                <a:gd name="connsiteX10" fmla="*/ 187387 w 235753"/>
                <a:gd name="connsiteY10" fmla="*/ 31720 h 362826"/>
                <a:gd name="connsiteX11" fmla="*/ 203340 w 235753"/>
                <a:gd name="connsiteY11" fmla="*/ 106283 h 362826"/>
                <a:gd name="connsiteX12" fmla="*/ 203340 w 235753"/>
                <a:gd name="connsiteY12" fmla="*/ 107799 h 362826"/>
                <a:gd name="connsiteX13" fmla="*/ 200682 w 235753"/>
                <a:gd name="connsiteY13" fmla="*/ 141415 h 362826"/>
                <a:gd name="connsiteX14" fmla="*/ 205366 w 235753"/>
                <a:gd name="connsiteY14" fmla="*/ 185394 h 362826"/>
                <a:gd name="connsiteX15" fmla="*/ 205366 w 235753"/>
                <a:gd name="connsiteY15" fmla="*/ 199675 h 362826"/>
                <a:gd name="connsiteX16" fmla="*/ 202074 w 235753"/>
                <a:gd name="connsiteY16" fmla="*/ 206752 h 362826"/>
                <a:gd name="connsiteX17" fmla="*/ 202454 w 235753"/>
                <a:gd name="connsiteY17" fmla="*/ 210796 h 362826"/>
                <a:gd name="connsiteX18" fmla="*/ 180170 w 235753"/>
                <a:gd name="connsiteY18" fmla="*/ 268676 h 362826"/>
                <a:gd name="connsiteX19" fmla="*/ 179664 w 235753"/>
                <a:gd name="connsiteY19" fmla="*/ 269561 h 362826"/>
                <a:gd name="connsiteX20" fmla="*/ 166749 w 235753"/>
                <a:gd name="connsiteY20" fmla="*/ 296479 h 362826"/>
                <a:gd name="connsiteX21" fmla="*/ 123954 w 235753"/>
                <a:gd name="connsiteY21" fmla="*/ 315688 h 362826"/>
                <a:gd name="connsiteX22" fmla="*/ 101923 w 235753"/>
                <a:gd name="connsiteY22" fmla="*/ 329084 h 362826"/>
                <a:gd name="connsiteX23" fmla="*/ 86350 w 235753"/>
                <a:gd name="connsiteY23" fmla="*/ 331864 h 362826"/>
                <a:gd name="connsiteX24" fmla="*/ 68244 w 235753"/>
                <a:gd name="connsiteY24" fmla="*/ 338436 h 362826"/>
                <a:gd name="connsiteX25" fmla="*/ 0 w 235753"/>
                <a:gd name="connsiteY25" fmla="*/ 349052 h 362826"/>
                <a:gd name="connsiteX26" fmla="*/ 25069 w 235753"/>
                <a:gd name="connsiteY26" fmla="*/ 356887 h 362826"/>
                <a:gd name="connsiteX27" fmla="*/ 51152 w 235753"/>
                <a:gd name="connsiteY27" fmla="*/ 362827 h 362826"/>
                <a:gd name="connsiteX28" fmla="*/ 144465 w 235753"/>
                <a:gd name="connsiteY28" fmla="*/ 354612 h 362826"/>
                <a:gd name="connsiteX29" fmla="*/ 186248 w 235753"/>
                <a:gd name="connsiteY29" fmla="*/ 296606 h 362826"/>
                <a:gd name="connsiteX30" fmla="*/ 204353 w 235753"/>
                <a:gd name="connsiteY30" fmla="*/ 274363 h 362826"/>
                <a:gd name="connsiteX31" fmla="*/ 219673 w 235753"/>
                <a:gd name="connsiteY31" fmla="*/ 231901 h 362826"/>
                <a:gd name="connsiteX32" fmla="*/ 233221 w 235753"/>
                <a:gd name="connsiteY32" fmla="*/ 198790 h 362826"/>
                <a:gd name="connsiteX33" fmla="*/ 230056 w 235753"/>
                <a:gd name="connsiteY33" fmla="*/ 162773 h 362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35753" h="362826">
                  <a:moveTo>
                    <a:pt x="230056" y="162646"/>
                  </a:moveTo>
                  <a:cubicBezTo>
                    <a:pt x="214482" y="135728"/>
                    <a:pt x="232335" y="126376"/>
                    <a:pt x="235753" y="124607"/>
                  </a:cubicBezTo>
                  <a:cubicBezTo>
                    <a:pt x="223345" y="118920"/>
                    <a:pt x="221446" y="102491"/>
                    <a:pt x="220686" y="91370"/>
                  </a:cubicBezTo>
                  <a:cubicBezTo>
                    <a:pt x="220433" y="87200"/>
                    <a:pt x="220180" y="83788"/>
                    <a:pt x="219673" y="82145"/>
                  </a:cubicBezTo>
                  <a:cubicBezTo>
                    <a:pt x="212710" y="67232"/>
                    <a:pt x="213723" y="55606"/>
                    <a:pt x="214736" y="47770"/>
                  </a:cubicBezTo>
                  <a:cubicBezTo>
                    <a:pt x="214736" y="47770"/>
                    <a:pt x="214736" y="47770"/>
                    <a:pt x="214736" y="47770"/>
                  </a:cubicBezTo>
                  <a:cubicBezTo>
                    <a:pt x="215115" y="44864"/>
                    <a:pt x="214356" y="42462"/>
                    <a:pt x="213090" y="40314"/>
                  </a:cubicBezTo>
                  <a:cubicBezTo>
                    <a:pt x="210937" y="36776"/>
                    <a:pt x="207519" y="34122"/>
                    <a:pt x="206253" y="32226"/>
                  </a:cubicBezTo>
                  <a:cubicBezTo>
                    <a:pt x="201821" y="26539"/>
                    <a:pt x="212710" y="20347"/>
                    <a:pt x="202074" y="5813"/>
                  </a:cubicBezTo>
                  <a:cubicBezTo>
                    <a:pt x="201061" y="3665"/>
                    <a:pt x="200428" y="1769"/>
                    <a:pt x="199922" y="0"/>
                  </a:cubicBezTo>
                  <a:cubicBezTo>
                    <a:pt x="198149" y="9352"/>
                    <a:pt x="194098" y="19968"/>
                    <a:pt x="187387" y="31720"/>
                  </a:cubicBezTo>
                  <a:cubicBezTo>
                    <a:pt x="210177" y="64705"/>
                    <a:pt x="204100" y="96804"/>
                    <a:pt x="203340" y="106283"/>
                  </a:cubicBezTo>
                  <a:cubicBezTo>
                    <a:pt x="203340" y="106915"/>
                    <a:pt x="203340" y="107420"/>
                    <a:pt x="203340" y="107799"/>
                  </a:cubicBezTo>
                  <a:cubicBezTo>
                    <a:pt x="213216" y="118920"/>
                    <a:pt x="206253" y="138130"/>
                    <a:pt x="200682" y="141415"/>
                  </a:cubicBezTo>
                  <a:cubicBezTo>
                    <a:pt x="216002" y="148871"/>
                    <a:pt x="205366" y="179960"/>
                    <a:pt x="205366" y="185394"/>
                  </a:cubicBezTo>
                  <a:cubicBezTo>
                    <a:pt x="209038" y="190576"/>
                    <a:pt x="209798" y="199043"/>
                    <a:pt x="205366" y="199675"/>
                  </a:cubicBezTo>
                  <a:cubicBezTo>
                    <a:pt x="202328" y="200054"/>
                    <a:pt x="201948" y="203466"/>
                    <a:pt x="202074" y="206752"/>
                  </a:cubicBezTo>
                  <a:cubicBezTo>
                    <a:pt x="202074" y="208268"/>
                    <a:pt x="202328" y="209658"/>
                    <a:pt x="202454" y="210796"/>
                  </a:cubicBezTo>
                  <a:cubicBezTo>
                    <a:pt x="203467" y="243907"/>
                    <a:pt x="187894" y="256039"/>
                    <a:pt x="180170" y="268676"/>
                  </a:cubicBezTo>
                  <a:cubicBezTo>
                    <a:pt x="180044" y="268929"/>
                    <a:pt x="179790" y="269308"/>
                    <a:pt x="179664" y="269561"/>
                  </a:cubicBezTo>
                  <a:cubicBezTo>
                    <a:pt x="187134" y="279671"/>
                    <a:pt x="175232" y="290540"/>
                    <a:pt x="166749" y="296479"/>
                  </a:cubicBezTo>
                  <a:cubicBezTo>
                    <a:pt x="147504" y="322892"/>
                    <a:pt x="130665" y="318216"/>
                    <a:pt x="123954" y="315688"/>
                  </a:cubicBezTo>
                  <a:cubicBezTo>
                    <a:pt x="116990" y="324029"/>
                    <a:pt x="110153" y="330222"/>
                    <a:pt x="101923" y="329084"/>
                  </a:cubicBezTo>
                  <a:cubicBezTo>
                    <a:pt x="97239" y="328452"/>
                    <a:pt x="92681" y="329716"/>
                    <a:pt x="86350" y="331864"/>
                  </a:cubicBezTo>
                  <a:cubicBezTo>
                    <a:pt x="81539" y="333507"/>
                    <a:pt x="75841" y="335782"/>
                    <a:pt x="68244" y="338436"/>
                  </a:cubicBezTo>
                  <a:cubicBezTo>
                    <a:pt x="50012" y="345008"/>
                    <a:pt x="26715" y="345387"/>
                    <a:pt x="0" y="349052"/>
                  </a:cubicBezTo>
                  <a:cubicBezTo>
                    <a:pt x="7343" y="354486"/>
                    <a:pt x="16333" y="356002"/>
                    <a:pt x="25069" y="356887"/>
                  </a:cubicBezTo>
                  <a:cubicBezTo>
                    <a:pt x="35325" y="357898"/>
                    <a:pt x="45074" y="358024"/>
                    <a:pt x="51152" y="362827"/>
                  </a:cubicBezTo>
                  <a:cubicBezTo>
                    <a:pt x="70650" y="328958"/>
                    <a:pt x="139781" y="352969"/>
                    <a:pt x="144465" y="354612"/>
                  </a:cubicBezTo>
                  <a:cubicBezTo>
                    <a:pt x="122181" y="317584"/>
                    <a:pt x="176119" y="320743"/>
                    <a:pt x="186248" y="296606"/>
                  </a:cubicBezTo>
                  <a:cubicBezTo>
                    <a:pt x="190679" y="282325"/>
                    <a:pt x="205999" y="275374"/>
                    <a:pt x="204353" y="274363"/>
                  </a:cubicBezTo>
                  <a:cubicBezTo>
                    <a:pt x="191692" y="250352"/>
                    <a:pt x="220433" y="253132"/>
                    <a:pt x="219673" y="231901"/>
                  </a:cubicBezTo>
                  <a:cubicBezTo>
                    <a:pt x="217141" y="212186"/>
                    <a:pt x="231322" y="201570"/>
                    <a:pt x="233221" y="198790"/>
                  </a:cubicBezTo>
                  <a:cubicBezTo>
                    <a:pt x="215369" y="185015"/>
                    <a:pt x="229549" y="164921"/>
                    <a:pt x="230056" y="162773"/>
                  </a:cubicBezTo>
                  <a:close/>
                </a:path>
              </a:pathLst>
            </a:custGeom>
            <a:noFill/>
            <a:ln w="6325" cap="rnd">
              <a:solidFill>
                <a:srgbClr val="B56A6B"/>
              </a:solidFill>
              <a:prstDash val="solid"/>
              <a:round/>
            </a:ln>
          </p:spPr>
          <p:txBody>
            <a:bodyPr rtlCol="0" anchor="ctr"/>
            <a:lstStyle/>
            <a:p>
              <a:pPr defTabSz="685800">
                <a:defRPr/>
              </a:pPr>
              <a:endParaRPr lang="en-US" sz="600">
                <a:solidFill>
                  <a:prstClr val="black"/>
                </a:solidFill>
                <a:latin typeface="Verdana"/>
              </a:endParaRPr>
            </a:p>
          </p:txBody>
        </p:sp>
        <p:sp>
          <p:nvSpPr>
            <p:cNvPr id="25" name="Freeform 1428">
              <a:extLst>
                <a:ext uri="{FF2B5EF4-FFF2-40B4-BE49-F238E27FC236}">
                  <a16:creationId xmlns:a16="http://schemas.microsoft.com/office/drawing/2014/main" id="{F1F3E619-EDA1-4615-D0B5-9A744D55FD4B}"/>
                </a:ext>
              </a:extLst>
            </p:cNvPr>
            <p:cNvSpPr/>
            <p:nvPr/>
          </p:nvSpPr>
          <p:spPr>
            <a:xfrm>
              <a:off x="2472754" y="3536479"/>
              <a:ext cx="148410" cy="81063"/>
            </a:xfrm>
            <a:custGeom>
              <a:avLst/>
              <a:gdLst>
                <a:gd name="connsiteX0" fmla="*/ 116357 w 148390"/>
                <a:gd name="connsiteY0" fmla="*/ 0 h 81063"/>
                <a:gd name="connsiteX1" fmla="*/ 69637 w 148390"/>
                <a:gd name="connsiteY1" fmla="*/ 62683 h 81063"/>
                <a:gd name="connsiteX2" fmla="*/ 12535 w 148390"/>
                <a:gd name="connsiteY2" fmla="*/ 60913 h 81063"/>
                <a:gd name="connsiteX3" fmla="*/ 4558 w 148390"/>
                <a:gd name="connsiteY3" fmla="*/ 56111 h 81063"/>
                <a:gd name="connsiteX4" fmla="*/ 2152 w 148390"/>
                <a:gd name="connsiteY4" fmla="*/ 68749 h 81063"/>
                <a:gd name="connsiteX5" fmla="*/ 0 w 148390"/>
                <a:gd name="connsiteY5" fmla="*/ 74057 h 81063"/>
                <a:gd name="connsiteX6" fmla="*/ 886 w 148390"/>
                <a:gd name="connsiteY6" fmla="*/ 74057 h 81063"/>
                <a:gd name="connsiteX7" fmla="*/ 633 w 148390"/>
                <a:gd name="connsiteY7" fmla="*/ 74309 h 81063"/>
                <a:gd name="connsiteX8" fmla="*/ 87996 w 148390"/>
                <a:gd name="connsiteY8" fmla="*/ 76331 h 81063"/>
                <a:gd name="connsiteX9" fmla="*/ 88882 w 148390"/>
                <a:gd name="connsiteY9" fmla="*/ 76837 h 81063"/>
                <a:gd name="connsiteX10" fmla="*/ 148390 w 148390"/>
                <a:gd name="connsiteY10" fmla="*/ 24264 h 81063"/>
                <a:gd name="connsiteX11" fmla="*/ 116484 w 148390"/>
                <a:gd name="connsiteY11" fmla="*/ 126 h 81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8390" h="81063">
                  <a:moveTo>
                    <a:pt x="116357" y="0"/>
                  </a:moveTo>
                  <a:cubicBezTo>
                    <a:pt x="123954" y="44990"/>
                    <a:pt x="92174" y="58133"/>
                    <a:pt x="69637" y="62683"/>
                  </a:cubicBezTo>
                  <a:cubicBezTo>
                    <a:pt x="43175" y="71529"/>
                    <a:pt x="25829" y="67864"/>
                    <a:pt x="12535" y="60913"/>
                  </a:cubicBezTo>
                  <a:cubicBezTo>
                    <a:pt x="9623" y="59397"/>
                    <a:pt x="6964" y="57754"/>
                    <a:pt x="4558" y="56111"/>
                  </a:cubicBezTo>
                  <a:cubicBezTo>
                    <a:pt x="4178" y="60408"/>
                    <a:pt x="3292" y="64705"/>
                    <a:pt x="2152" y="68749"/>
                  </a:cubicBezTo>
                  <a:lnTo>
                    <a:pt x="0" y="74057"/>
                  </a:lnTo>
                  <a:lnTo>
                    <a:pt x="886" y="74057"/>
                  </a:lnTo>
                  <a:cubicBezTo>
                    <a:pt x="886" y="74057"/>
                    <a:pt x="760" y="74183"/>
                    <a:pt x="633" y="74309"/>
                  </a:cubicBezTo>
                  <a:cubicBezTo>
                    <a:pt x="34692" y="87200"/>
                    <a:pt x="70397" y="77974"/>
                    <a:pt x="87996" y="76331"/>
                  </a:cubicBezTo>
                  <a:cubicBezTo>
                    <a:pt x="88249" y="76584"/>
                    <a:pt x="88629" y="76710"/>
                    <a:pt x="88882" y="76837"/>
                  </a:cubicBezTo>
                  <a:cubicBezTo>
                    <a:pt x="116611" y="66474"/>
                    <a:pt x="147504" y="49413"/>
                    <a:pt x="148390" y="24264"/>
                  </a:cubicBezTo>
                  <a:cubicBezTo>
                    <a:pt x="135223" y="20094"/>
                    <a:pt x="124461" y="10995"/>
                    <a:pt x="116484" y="126"/>
                  </a:cubicBezTo>
                  <a:close/>
                </a:path>
              </a:pathLst>
            </a:custGeom>
            <a:solidFill>
              <a:srgbClr val="E09A93"/>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6" name="Freeform 1430">
              <a:extLst>
                <a:ext uri="{FF2B5EF4-FFF2-40B4-BE49-F238E27FC236}">
                  <a16:creationId xmlns:a16="http://schemas.microsoft.com/office/drawing/2014/main" id="{6041424F-3FC5-9B78-5640-6CF4AB4D9107}"/>
                </a:ext>
              </a:extLst>
            </p:cNvPr>
            <p:cNvSpPr/>
            <p:nvPr/>
          </p:nvSpPr>
          <p:spPr>
            <a:xfrm>
              <a:off x="2293815" y="3553540"/>
              <a:ext cx="163551" cy="75952"/>
            </a:xfrm>
            <a:custGeom>
              <a:avLst/>
              <a:gdLst>
                <a:gd name="connsiteX0" fmla="*/ 40780 w 163529"/>
                <a:gd name="connsiteY0" fmla="*/ 0 h 75952"/>
                <a:gd name="connsiteX1" fmla="*/ 39387 w 163529"/>
                <a:gd name="connsiteY1" fmla="*/ 0 h 75952"/>
                <a:gd name="connsiteX2" fmla="*/ 264 w 163529"/>
                <a:gd name="connsiteY2" fmla="*/ 16935 h 75952"/>
                <a:gd name="connsiteX3" fmla="*/ 114342 w 163529"/>
                <a:gd name="connsiteY3" fmla="*/ 75952 h 75952"/>
                <a:gd name="connsiteX4" fmla="*/ 163468 w 163529"/>
                <a:gd name="connsiteY4" fmla="*/ 46254 h 75952"/>
                <a:gd name="connsiteX5" fmla="*/ 124725 w 163529"/>
                <a:gd name="connsiteY5" fmla="*/ 23759 h 75952"/>
                <a:gd name="connsiteX6" fmla="*/ 73573 w 163529"/>
                <a:gd name="connsiteY6" fmla="*/ 9984 h 75952"/>
                <a:gd name="connsiteX7" fmla="*/ 40780 w 163529"/>
                <a:gd name="connsiteY7" fmla="*/ 0 h 75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3529" h="75952">
                  <a:moveTo>
                    <a:pt x="40780" y="0"/>
                  </a:moveTo>
                  <a:lnTo>
                    <a:pt x="39387" y="0"/>
                  </a:lnTo>
                  <a:cubicBezTo>
                    <a:pt x="29891" y="0"/>
                    <a:pt x="-3281" y="253"/>
                    <a:pt x="264" y="16935"/>
                  </a:cubicBezTo>
                  <a:cubicBezTo>
                    <a:pt x="3429" y="27929"/>
                    <a:pt x="42426" y="75320"/>
                    <a:pt x="114342" y="75952"/>
                  </a:cubicBezTo>
                  <a:cubicBezTo>
                    <a:pt x="133714" y="75952"/>
                    <a:pt x="162075" y="62556"/>
                    <a:pt x="163468" y="46254"/>
                  </a:cubicBezTo>
                  <a:cubicBezTo>
                    <a:pt x="164861" y="30078"/>
                    <a:pt x="142324" y="22116"/>
                    <a:pt x="124725" y="23759"/>
                  </a:cubicBezTo>
                  <a:cubicBezTo>
                    <a:pt x="107125" y="25528"/>
                    <a:pt x="84588" y="15797"/>
                    <a:pt x="73573" y="9984"/>
                  </a:cubicBezTo>
                  <a:cubicBezTo>
                    <a:pt x="62558" y="4170"/>
                    <a:pt x="40780" y="0"/>
                    <a:pt x="40780" y="0"/>
                  </a:cubicBezTo>
                  <a:close/>
                </a:path>
              </a:pathLst>
            </a:custGeom>
            <a:solidFill>
              <a:srgbClr val="F1AF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7" name="Freeform 1431">
              <a:extLst>
                <a:ext uri="{FF2B5EF4-FFF2-40B4-BE49-F238E27FC236}">
                  <a16:creationId xmlns:a16="http://schemas.microsoft.com/office/drawing/2014/main" id="{5D4D64CA-2676-2742-C67F-EADC59151523}"/>
                </a:ext>
              </a:extLst>
            </p:cNvPr>
            <p:cNvSpPr/>
            <p:nvPr/>
          </p:nvSpPr>
          <p:spPr>
            <a:xfrm>
              <a:off x="2278173" y="3532435"/>
              <a:ext cx="199509" cy="108442"/>
            </a:xfrm>
            <a:custGeom>
              <a:avLst/>
              <a:gdLst>
                <a:gd name="connsiteX0" fmla="*/ 186832 w 199483"/>
                <a:gd name="connsiteY0" fmla="*/ 26413 h 108442"/>
                <a:gd name="connsiteX1" fmla="*/ 169992 w 199483"/>
                <a:gd name="connsiteY1" fmla="*/ 35133 h 108442"/>
                <a:gd name="connsiteX2" fmla="*/ 120740 w 199483"/>
                <a:gd name="connsiteY2" fmla="*/ 45748 h 108442"/>
                <a:gd name="connsiteX3" fmla="*/ 77945 w 199483"/>
                <a:gd name="connsiteY3" fmla="*/ 23380 h 108442"/>
                <a:gd name="connsiteX4" fmla="*/ 77818 w 199483"/>
                <a:gd name="connsiteY4" fmla="*/ 23380 h 108442"/>
                <a:gd name="connsiteX5" fmla="*/ 6661 w 199483"/>
                <a:gd name="connsiteY5" fmla="*/ 0 h 108442"/>
                <a:gd name="connsiteX6" fmla="*/ 20716 w 199483"/>
                <a:gd name="connsiteY6" fmla="*/ 63062 h 108442"/>
                <a:gd name="connsiteX7" fmla="*/ 101495 w 199483"/>
                <a:gd name="connsiteY7" fmla="*/ 105398 h 108442"/>
                <a:gd name="connsiteX8" fmla="*/ 194808 w 199483"/>
                <a:gd name="connsiteY8" fmla="*/ 78859 h 108442"/>
                <a:gd name="connsiteX9" fmla="*/ 195062 w 199483"/>
                <a:gd name="connsiteY9" fmla="*/ 78354 h 108442"/>
                <a:gd name="connsiteX10" fmla="*/ 194682 w 199483"/>
                <a:gd name="connsiteY10" fmla="*/ 78227 h 108442"/>
                <a:gd name="connsiteX11" fmla="*/ 195315 w 199483"/>
                <a:gd name="connsiteY11" fmla="*/ 77722 h 108442"/>
                <a:gd name="connsiteX12" fmla="*/ 196834 w 199483"/>
                <a:gd name="connsiteY12" fmla="*/ 73046 h 108442"/>
                <a:gd name="connsiteX13" fmla="*/ 199240 w 199483"/>
                <a:gd name="connsiteY13" fmla="*/ 60408 h 108442"/>
                <a:gd name="connsiteX14" fmla="*/ 186958 w 199483"/>
                <a:gd name="connsiteY14" fmla="*/ 26665 h 10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9483" h="108442">
                  <a:moveTo>
                    <a:pt x="186832" y="26413"/>
                  </a:moveTo>
                  <a:cubicBezTo>
                    <a:pt x="181767" y="29951"/>
                    <a:pt x="175943" y="32732"/>
                    <a:pt x="169992" y="35133"/>
                  </a:cubicBezTo>
                  <a:cubicBezTo>
                    <a:pt x="153912" y="41451"/>
                    <a:pt x="135553" y="44105"/>
                    <a:pt x="120740" y="45748"/>
                  </a:cubicBezTo>
                  <a:cubicBezTo>
                    <a:pt x="105800" y="37281"/>
                    <a:pt x="87061" y="34627"/>
                    <a:pt x="77945" y="23380"/>
                  </a:cubicBezTo>
                  <a:cubicBezTo>
                    <a:pt x="77945" y="23380"/>
                    <a:pt x="77945" y="23380"/>
                    <a:pt x="77818" y="23380"/>
                  </a:cubicBezTo>
                  <a:cubicBezTo>
                    <a:pt x="47431" y="22242"/>
                    <a:pt x="23628" y="13017"/>
                    <a:pt x="6661" y="0"/>
                  </a:cubicBezTo>
                  <a:cubicBezTo>
                    <a:pt x="-2708" y="6698"/>
                    <a:pt x="-5493" y="35512"/>
                    <a:pt x="20716" y="63062"/>
                  </a:cubicBezTo>
                  <a:cubicBezTo>
                    <a:pt x="36162" y="79238"/>
                    <a:pt x="61485" y="94909"/>
                    <a:pt x="101495" y="105398"/>
                  </a:cubicBezTo>
                  <a:cubicBezTo>
                    <a:pt x="132135" y="110706"/>
                    <a:pt x="160623" y="112854"/>
                    <a:pt x="194808" y="78859"/>
                  </a:cubicBezTo>
                  <a:cubicBezTo>
                    <a:pt x="194808" y="78733"/>
                    <a:pt x="194935" y="78480"/>
                    <a:pt x="195062" y="78354"/>
                  </a:cubicBezTo>
                  <a:cubicBezTo>
                    <a:pt x="194935" y="78354"/>
                    <a:pt x="194808" y="78354"/>
                    <a:pt x="194682" y="78227"/>
                  </a:cubicBezTo>
                  <a:cubicBezTo>
                    <a:pt x="194808" y="78101"/>
                    <a:pt x="195062" y="77848"/>
                    <a:pt x="195315" y="77722"/>
                  </a:cubicBezTo>
                  <a:cubicBezTo>
                    <a:pt x="195821" y="76205"/>
                    <a:pt x="196328" y="74562"/>
                    <a:pt x="196834" y="73046"/>
                  </a:cubicBezTo>
                  <a:cubicBezTo>
                    <a:pt x="197974" y="69002"/>
                    <a:pt x="198860" y="64705"/>
                    <a:pt x="199240" y="60408"/>
                  </a:cubicBezTo>
                  <a:cubicBezTo>
                    <a:pt x="200379" y="48023"/>
                    <a:pt x="197720" y="35512"/>
                    <a:pt x="186958" y="26665"/>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28" name="Freeform 1433">
              <a:extLst>
                <a:ext uri="{FF2B5EF4-FFF2-40B4-BE49-F238E27FC236}">
                  <a16:creationId xmlns:a16="http://schemas.microsoft.com/office/drawing/2014/main" id="{3AFF34AF-7556-147B-B2F8-EE75EC732342}"/>
                </a:ext>
              </a:extLst>
            </p:cNvPr>
            <p:cNvSpPr/>
            <p:nvPr/>
          </p:nvSpPr>
          <p:spPr>
            <a:xfrm>
              <a:off x="2383353" y="3568831"/>
              <a:ext cx="31421" cy="40440"/>
            </a:xfrm>
            <a:custGeom>
              <a:avLst/>
              <a:gdLst>
                <a:gd name="connsiteX0" fmla="*/ 886 w 31417"/>
                <a:gd name="connsiteY0" fmla="*/ 0 h 40440"/>
                <a:gd name="connsiteX1" fmla="*/ 31147 w 31417"/>
                <a:gd name="connsiteY1" fmla="*/ 40440 h 40440"/>
                <a:gd name="connsiteX2" fmla="*/ 0 w 31417"/>
                <a:gd name="connsiteY2" fmla="*/ 4044 h 40440"/>
                <a:gd name="connsiteX3" fmla="*/ 1013 w 31417"/>
                <a:gd name="connsiteY3" fmla="*/ 0 h 40440"/>
                <a:gd name="connsiteX4" fmla="*/ 1013 w 31417"/>
                <a:gd name="connsiteY4" fmla="*/ 0 h 40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17" h="40440">
                  <a:moveTo>
                    <a:pt x="886" y="0"/>
                  </a:moveTo>
                  <a:cubicBezTo>
                    <a:pt x="19625" y="2907"/>
                    <a:pt x="33552" y="21863"/>
                    <a:pt x="31147" y="40440"/>
                  </a:cubicBezTo>
                  <a:cubicBezTo>
                    <a:pt x="28488" y="22874"/>
                    <a:pt x="15953" y="10236"/>
                    <a:pt x="0" y="4044"/>
                  </a:cubicBezTo>
                  <a:cubicBezTo>
                    <a:pt x="0" y="4044"/>
                    <a:pt x="1013" y="0"/>
                    <a:pt x="1013" y="0"/>
                  </a:cubicBezTo>
                  <a:lnTo>
                    <a:pt x="1013" y="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9" name="TextBox 26">
              <a:extLst>
                <a:ext uri="{FF2B5EF4-FFF2-40B4-BE49-F238E27FC236}">
                  <a16:creationId xmlns:a16="http://schemas.microsoft.com/office/drawing/2014/main" id="{D276CFB3-CB8E-8FC1-2F69-6211A35ECC71}"/>
                </a:ext>
              </a:extLst>
            </p:cNvPr>
            <p:cNvSpPr txBox="1"/>
            <p:nvPr/>
          </p:nvSpPr>
          <p:spPr>
            <a:xfrm>
              <a:off x="3092012" y="3500490"/>
              <a:ext cx="635110" cy="184666"/>
            </a:xfrm>
            <a:prstGeom prst="rect">
              <a:avLst/>
            </a:prstGeom>
            <a:noFill/>
          </p:spPr>
          <p:txBody>
            <a:bodyPr wrap="none" rtlCol="0">
              <a:spAutoFit/>
            </a:bodyPr>
            <a:lstStyle/>
            <a:p>
              <a:pPr algn="ctr" defTabSz="685800">
                <a:defRPr/>
              </a:pPr>
              <a:r>
                <a:rPr lang="en-US" sz="600">
                  <a:ln/>
                  <a:solidFill>
                    <a:srgbClr val="24124C"/>
                  </a:solidFill>
                  <a:latin typeface="Verdana"/>
                  <a:ea typeface="Verdana"/>
                  <a:cs typeface="Verdana"/>
                  <a:sym typeface="Verdana"/>
                  <a:rtl val="0"/>
                </a:rPr>
                <a:t>“Leaky gut”</a:t>
              </a:r>
            </a:p>
          </p:txBody>
        </p:sp>
        <p:grpSp>
          <p:nvGrpSpPr>
            <p:cNvPr id="30" name="Graphic 4">
              <a:extLst>
                <a:ext uri="{FF2B5EF4-FFF2-40B4-BE49-F238E27FC236}">
                  <a16:creationId xmlns:a16="http://schemas.microsoft.com/office/drawing/2014/main" id="{36E0AE01-E928-721A-DEBA-D87AA0EB3872}"/>
                </a:ext>
              </a:extLst>
            </p:cNvPr>
            <p:cNvGrpSpPr/>
            <p:nvPr/>
          </p:nvGrpSpPr>
          <p:grpSpPr>
            <a:xfrm>
              <a:off x="3329658" y="2757368"/>
              <a:ext cx="1305464" cy="908996"/>
              <a:chOff x="7157398" y="4116053"/>
              <a:chExt cx="1305291" cy="908996"/>
            </a:xfrm>
            <a:solidFill>
              <a:srgbClr val="24124C"/>
            </a:solidFill>
          </p:grpSpPr>
          <p:sp>
            <p:nvSpPr>
              <p:cNvPr id="986" name="Freeform 1823">
                <a:extLst>
                  <a:ext uri="{FF2B5EF4-FFF2-40B4-BE49-F238E27FC236}">
                    <a16:creationId xmlns:a16="http://schemas.microsoft.com/office/drawing/2014/main" id="{A98D12E1-15E2-EA26-8A45-E72B61C478A2}"/>
                  </a:ext>
                </a:extLst>
              </p:cNvPr>
              <p:cNvSpPr/>
              <p:nvPr/>
            </p:nvSpPr>
            <p:spPr>
              <a:xfrm>
                <a:off x="7157398" y="4155735"/>
                <a:ext cx="1305291" cy="869314"/>
              </a:xfrm>
              <a:custGeom>
                <a:avLst/>
                <a:gdLst>
                  <a:gd name="connsiteX0" fmla="*/ 0 w 1305291"/>
                  <a:gd name="connsiteY0" fmla="*/ 843310 h 869314"/>
                  <a:gd name="connsiteX1" fmla="*/ 171687 w 1305291"/>
                  <a:gd name="connsiteY1" fmla="*/ 849755 h 869314"/>
                  <a:gd name="connsiteX2" fmla="*/ 343375 w 1305291"/>
                  <a:gd name="connsiteY2" fmla="*/ 853167 h 869314"/>
                  <a:gd name="connsiteX3" fmla="*/ 685989 w 1305291"/>
                  <a:gd name="connsiteY3" fmla="*/ 842678 h 869314"/>
                  <a:gd name="connsiteX4" fmla="*/ 1022400 w 1305291"/>
                  <a:gd name="connsiteY4" fmla="*/ 789347 h 869314"/>
                  <a:gd name="connsiteX5" fmla="*/ 1177121 w 1305291"/>
                  <a:gd name="connsiteY5" fmla="*/ 725148 h 869314"/>
                  <a:gd name="connsiteX6" fmla="*/ 1194720 w 1305291"/>
                  <a:gd name="connsiteY6" fmla="*/ 714280 h 869314"/>
                  <a:gd name="connsiteX7" fmla="*/ 1211180 w 1305291"/>
                  <a:gd name="connsiteY7" fmla="*/ 701895 h 869314"/>
                  <a:gd name="connsiteX8" fmla="*/ 1241694 w 1305291"/>
                  <a:gd name="connsiteY8" fmla="*/ 674977 h 869314"/>
                  <a:gd name="connsiteX9" fmla="*/ 1254608 w 1305291"/>
                  <a:gd name="connsiteY9" fmla="*/ 659559 h 869314"/>
                  <a:gd name="connsiteX10" fmla="*/ 1261065 w 1305291"/>
                  <a:gd name="connsiteY10" fmla="*/ 651850 h 869314"/>
                  <a:gd name="connsiteX11" fmla="*/ 1265877 w 1305291"/>
                  <a:gd name="connsiteY11" fmla="*/ 644267 h 869314"/>
                  <a:gd name="connsiteX12" fmla="*/ 1275120 w 1305291"/>
                  <a:gd name="connsiteY12" fmla="*/ 610272 h 869314"/>
                  <a:gd name="connsiteX13" fmla="*/ 1273094 w 1305291"/>
                  <a:gd name="connsiteY13" fmla="*/ 592958 h 869314"/>
                  <a:gd name="connsiteX14" fmla="*/ 1270435 w 1305291"/>
                  <a:gd name="connsiteY14" fmla="*/ 584618 h 869314"/>
                  <a:gd name="connsiteX15" fmla="*/ 1266004 w 1305291"/>
                  <a:gd name="connsiteY15" fmla="*/ 575898 h 869314"/>
                  <a:gd name="connsiteX16" fmla="*/ 1261572 w 1305291"/>
                  <a:gd name="connsiteY16" fmla="*/ 567178 h 869314"/>
                  <a:gd name="connsiteX17" fmla="*/ 1259420 w 1305291"/>
                  <a:gd name="connsiteY17" fmla="*/ 562754 h 869314"/>
                  <a:gd name="connsiteX18" fmla="*/ 1256508 w 1305291"/>
                  <a:gd name="connsiteY18" fmla="*/ 558710 h 869314"/>
                  <a:gd name="connsiteX19" fmla="*/ 1244986 w 1305291"/>
                  <a:gd name="connsiteY19" fmla="*/ 542534 h 869314"/>
                  <a:gd name="connsiteX20" fmla="*/ 1231438 w 1305291"/>
                  <a:gd name="connsiteY20" fmla="*/ 527495 h 869314"/>
                  <a:gd name="connsiteX21" fmla="*/ 1217131 w 1305291"/>
                  <a:gd name="connsiteY21" fmla="*/ 513088 h 869314"/>
                  <a:gd name="connsiteX22" fmla="*/ 1201558 w 1305291"/>
                  <a:gd name="connsiteY22" fmla="*/ 499566 h 869314"/>
                  <a:gd name="connsiteX23" fmla="*/ 1193708 w 1305291"/>
                  <a:gd name="connsiteY23" fmla="*/ 492742 h 869314"/>
                  <a:gd name="connsiteX24" fmla="*/ 1185224 w 1305291"/>
                  <a:gd name="connsiteY24" fmla="*/ 486549 h 869314"/>
                  <a:gd name="connsiteX25" fmla="*/ 1151039 w 1305291"/>
                  <a:gd name="connsiteY25" fmla="*/ 462412 h 869314"/>
                  <a:gd name="connsiteX26" fmla="*/ 1115334 w 1305291"/>
                  <a:gd name="connsiteY26" fmla="*/ 440043 h 869314"/>
                  <a:gd name="connsiteX27" fmla="*/ 1078363 w 1305291"/>
                  <a:gd name="connsiteY27" fmla="*/ 419317 h 869314"/>
                  <a:gd name="connsiteX28" fmla="*/ 1040759 w 1305291"/>
                  <a:gd name="connsiteY28" fmla="*/ 399476 h 869314"/>
                  <a:gd name="connsiteX29" fmla="*/ 727898 w 1305291"/>
                  <a:gd name="connsiteY29" fmla="*/ 261599 h 869314"/>
                  <a:gd name="connsiteX30" fmla="*/ 406934 w 1305291"/>
                  <a:gd name="connsiteY30" fmla="*/ 140404 h 869314"/>
                  <a:gd name="connsiteX31" fmla="*/ 245503 w 1305291"/>
                  <a:gd name="connsiteY31" fmla="*/ 82145 h 869314"/>
                  <a:gd name="connsiteX32" fmla="*/ 83565 w 1305291"/>
                  <a:gd name="connsiteY32" fmla="*/ 25023 h 869314"/>
                  <a:gd name="connsiteX33" fmla="*/ 92174 w 1305291"/>
                  <a:gd name="connsiteY33" fmla="*/ 0 h 869314"/>
                  <a:gd name="connsiteX34" fmla="*/ 254999 w 1305291"/>
                  <a:gd name="connsiteY34" fmla="*/ 55100 h 869314"/>
                  <a:gd name="connsiteX35" fmla="*/ 417443 w 1305291"/>
                  <a:gd name="connsiteY35" fmla="*/ 111590 h 869314"/>
                  <a:gd name="connsiteX36" fmla="*/ 739800 w 1305291"/>
                  <a:gd name="connsiteY36" fmla="*/ 232027 h 869314"/>
                  <a:gd name="connsiteX37" fmla="*/ 1055319 w 1305291"/>
                  <a:gd name="connsiteY37" fmla="*/ 371547 h 869314"/>
                  <a:gd name="connsiteX38" fmla="*/ 1093557 w 1305291"/>
                  <a:gd name="connsiteY38" fmla="*/ 392020 h 869314"/>
                  <a:gd name="connsiteX39" fmla="*/ 1131414 w 1305291"/>
                  <a:gd name="connsiteY39" fmla="*/ 413377 h 869314"/>
                  <a:gd name="connsiteX40" fmla="*/ 1168258 w 1305291"/>
                  <a:gd name="connsiteY40" fmla="*/ 436757 h 869314"/>
                  <a:gd name="connsiteX41" fmla="*/ 1204090 w 1305291"/>
                  <a:gd name="connsiteY41" fmla="*/ 462285 h 869314"/>
                  <a:gd name="connsiteX42" fmla="*/ 1212953 w 1305291"/>
                  <a:gd name="connsiteY42" fmla="*/ 468857 h 869314"/>
                  <a:gd name="connsiteX43" fmla="*/ 1221309 w 1305291"/>
                  <a:gd name="connsiteY43" fmla="*/ 476187 h 869314"/>
                  <a:gd name="connsiteX44" fmla="*/ 1238022 w 1305291"/>
                  <a:gd name="connsiteY44" fmla="*/ 490846 h 869314"/>
                  <a:gd name="connsiteX45" fmla="*/ 1253849 w 1305291"/>
                  <a:gd name="connsiteY45" fmla="*/ 506896 h 869314"/>
                  <a:gd name="connsiteX46" fmla="*/ 1268916 w 1305291"/>
                  <a:gd name="connsiteY46" fmla="*/ 523830 h 869314"/>
                  <a:gd name="connsiteX47" fmla="*/ 1282210 w 1305291"/>
                  <a:gd name="connsiteY47" fmla="*/ 542660 h 869314"/>
                  <a:gd name="connsiteX48" fmla="*/ 1285502 w 1305291"/>
                  <a:gd name="connsiteY48" fmla="*/ 547337 h 869314"/>
                  <a:gd name="connsiteX49" fmla="*/ 1288161 w 1305291"/>
                  <a:gd name="connsiteY49" fmla="*/ 552518 h 869314"/>
                  <a:gd name="connsiteX50" fmla="*/ 1293352 w 1305291"/>
                  <a:gd name="connsiteY50" fmla="*/ 563007 h 869314"/>
                  <a:gd name="connsiteX51" fmla="*/ 1298543 w 1305291"/>
                  <a:gd name="connsiteY51" fmla="*/ 573496 h 869314"/>
                  <a:gd name="connsiteX52" fmla="*/ 1302468 w 1305291"/>
                  <a:gd name="connsiteY52" fmla="*/ 585629 h 869314"/>
                  <a:gd name="connsiteX53" fmla="*/ 1305254 w 1305291"/>
                  <a:gd name="connsiteY53" fmla="*/ 610777 h 869314"/>
                  <a:gd name="connsiteX54" fmla="*/ 1292213 w 1305291"/>
                  <a:gd name="connsiteY54" fmla="*/ 658674 h 869314"/>
                  <a:gd name="connsiteX55" fmla="*/ 1285502 w 1305291"/>
                  <a:gd name="connsiteY55" fmla="*/ 669163 h 869314"/>
                  <a:gd name="connsiteX56" fmla="*/ 1278285 w 1305291"/>
                  <a:gd name="connsiteY56" fmla="*/ 678010 h 869314"/>
                  <a:gd name="connsiteX57" fmla="*/ 1263471 w 1305291"/>
                  <a:gd name="connsiteY57" fmla="*/ 695450 h 869314"/>
                  <a:gd name="connsiteX58" fmla="*/ 1229539 w 1305291"/>
                  <a:gd name="connsiteY58" fmla="*/ 725148 h 869314"/>
                  <a:gd name="connsiteX59" fmla="*/ 1211560 w 1305291"/>
                  <a:gd name="connsiteY59" fmla="*/ 738544 h 869314"/>
                  <a:gd name="connsiteX60" fmla="*/ 1192568 w 1305291"/>
                  <a:gd name="connsiteY60" fmla="*/ 750044 h 869314"/>
                  <a:gd name="connsiteX61" fmla="*/ 1029997 w 1305291"/>
                  <a:gd name="connsiteY61" fmla="*/ 815002 h 869314"/>
                  <a:gd name="connsiteX62" fmla="*/ 688015 w 1305291"/>
                  <a:gd name="connsiteY62" fmla="*/ 864541 h 869314"/>
                  <a:gd name="connsiteX63" fmla="*/ 343628 w 1305291"/>
                  <a:gd name="connsiteY63" fmla="*/ 866563 h 869314"/>
                  <a:gd name="connsiteX64" fmla="*/ 507 w 1305291"/>
                  <a:gd name="connsiteY64" fmla="*/ 844321 h 869314"/>
                  <a:gd name="connsiteX65" fmla="*/ 507 w 1305291"/>
                  <a:gd name="connsiteY65" fmla="*/ 843563 h 869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305291" h="869314">
                    <a:moveTo>
                      <a:pt x="0" y="843310"/>
                    </a:moveTo>
                    <a:lnTo>
                      <a:pt x="171687" y="849755"/>
                    </a:lnTo>
                    <a:cubicBezTo>
                      <a:pt x="228916" y="851651"/>
                      <a:pt x="286145" y="852536"/>
                      <a:pt x="343375" y="853167"/>
                    </a:cubicBezTo>
                    <a:cubicBezTo>
                      <a:pt x="457833" y="854052"/>
                      <a:pt x="572291" y="851777"/>
                      <a:pt x="685989" y="842678"/>
                    </a:cubicBezTo>
                    <a:cubicBezTo>
                      <a:pt x="799561" y="833832"/>
                      <a:pt x="913386" y="819804"/>
                      <a:pt x="1022400" y="789347"/>
                    </a:cubicBezTo>
                    <a:cubicBezTo>
                      <a:pt x="1076591" y="773929"/>
                      <a:pt x="1129895" y="753962"/>
                      <a:pt x="1177121" y="725148"/>
                    </a:cubicBezTo>
                    <a:lnTo>
                      <a:pt x="1194720" y="714280"/>
                    </a:lnTo>
                    <a:lnTo>
                      <a:pt x="1211180" y="701895"/>
                    </a:lnTo>
                    <a:cubicBezTo>
                      <a:pt x="1222702" y="694186"/>
                      <a:pt x="1231565" y="683949"/>
                      <a:pt x="1241694" y="674977"/>
                    </a:cubicBezTo>
                    <a:cubicBezTo>
                      <a:pt x="1246252" y="670048"/>
                      <a:pt x="1250304" y="664740"/>
                      <a:pt x="1254608" y="659559"/>
                    </a:cubicBezTo>
                    <a:lnTo>
                      <a:pt x="1261065" y="651850"/>
                    </a:lnTo>
                    <a:cubicBezTo>
                      <a:pt x="1262838" y="649322"/>
                      <a:pt x="1264358" y="646795"/>
                      <a:pt x="1265877" y="644267"/>
                    </a:cubicBezTo>
                    <a:cubicBezTo>
                      <a:pt x="1271701" y="633778"/>
                      <a:pt x="1274867" y="622025"/>
                      <a:pt x="1275120" y="610272"/>
                    </a:cubicBezTo>
                    <a:cubicBezTo>
                      <a:pt x="1275120" y="604459"/>
                      <a:pt x="1274486" y="598519"/>
                      <a:pt x="1273094" y="592958"/>
                    </a:cubicBezTo>
                    <a:cubicBezTo>
                      <a:pt x="1272334" y="590178"/>
                      <a:pt x="1271448" y="587398"/>
                      <a:pt x="1270435" y="584618"/>
                    </a:cubicBezTo>
                    <a:lnTo>
                      <a:pt x="1266004" y="575898"/>
                    </a:lnTo>
                    <a:lnTo>
                      <a:pt x="1261572" y="567178"/>
                    </a:lnTo>
                    <a:lnTo>
                      <a:pt x="1259420" y="562754"/>
                    </a:lnTo>
                    <a:lnTo>
                      <a:pt x="1256508" y="558710"/>
                    </a:lnTo>
                    <a:lnTo>
                      <a:pt x="1244986" y="542534"/>
                    </a:lnTo>
                    <a:cubicBezTo>
                      <a:pt x="1240934" y="537226"/>
                      <a:pt x="1235870" y="532551"/>
                      <a:pt x="1231438" y="527495"/>
                    </a:cubicBezTo>
                    <a:cubicBezTo>
                      <a:pt x="1226753" y="522693"/>
                      <a:pt x="1222575" y="517259"/>
                      <a:pt x="1217131" y="513088"/>
                    </a:cubicBezTo>
                    <a:lnTo>
                      <a:pt x="1201558" y="499566"/>
                    </a:lnTo>
                    <a:lnTo>
                      <a:pt x="1193708" y="492742"/>
                    </a:lnTo>
                    <a:lnTo>
                      <a:pt x="1185224" y="486549"/>
                    </a:lnTo>
                    <a:cubicBezTo>
                      <a:pt x="1173829" y="478588"/>
                      <a:pt x="1162940" y="469741"/>
                      <a:pt x="1151039" y="462412"/>
                    </a:cubicBezTo>
                    <a:lnTo>
                      <a:pt x="1115334" y="440043"/>
                    </a:lnTo>
                    <a:lnTo>
                      <a:pt x="1078363" y="419317"/>
                    </a:lnTo>
                    <a:cubicBezTo>
                      <a:pt x="1066082" y="412240"/>
                      <a:pt x="1053547" y="405668"/>
                      <a:pt x="1040759" y="399476"/>
                    </a:cubicBezTo>
                    <a:cubicBezTo>
                      <a:pt x="939468" y="348167"/>
                      <a:pt x="833873" y="304314"/>
                      <a:pt x="727898" y="261599"/>
                    </a:cubicBezTo>
                    <a:cubicBezTo>
                      <a:pt x="621796" y="219137"/>
                      <a:pt x="514429" y="179581"/>
                      <a:pt x="406934" y="140404"/>
                    </a:cubicBezTo>
                    <a:lnTo>
                      <a:pt x="245503" y="82145"/>
                    </a:lnTo>
                    <a:lnTo>
                      <a:pt x="83565" y="25023"/>
                    </a:lnTo>
                    <a:lnTo>
                      <a:pt x="92174" y="0"/>
                    </a:lnTo>
                    <a:lnTo>
                      <a:pt x="254999" y="55100"/>
                    </a:lnTo>
                    <a:lnTo>
                      <a:pt x="417443" y="111590"/>
                    </a:lnTo>
                    <a:cubicBezTo>
                      <a:pt x="525317" y="150514"/>
                      <a:pt x="633065" y="189691"/>
                      <a:pt x="739800" y="232027"/>
                    </a:cubicBezTo>
                    <a:cubicBezTo>
                      <a:pt x="846535" y="274363"/>
                      <a:pt x="952636" y="318721"/>
                      <a:pt x="1055319" y="371547"/>
                    </a:cubicBezTo>
                    <a:cubicBezTo>
                      <a:pt x="1068234" y="377992"/>
                      <a:pt x="1081022" y="384690"/>
                      <a:pt x="1093557" y="392020"/>
                    </a:cubicBezTo>
                    <a:lnTo>
                      <a:pt x="1131414" y="413377"/>
                    </a:lnTo>
                    <a:lnTo>
                      <a:pt x="1168258" y="436757"/>
                    </a:lnTo>
                    <a:cubicBezTo>
                      <a:pt x="1180540" y="444466"/>
                      <a:pt x="1192062" y="453818"/>
                      <a:pt x="1204090" y="462285"/>
                    </a:cubicBezTo>
                    <a:lnTo>
                      <a:pt x="1212953" y="468857"/>
                    </a:lnTo>
                    <a:lnTo>
                      <a:pt x="1221309" y="476187"/>
                    </a:lnTo>
                    <a:lnTo>
                      <a:pt x="1238022" y="490846"/>
                    </a:lnTo>
                    <a:cubicBezTo>
                      <a:pt x="1243846" y="495396"/>
                      <a:pt x="1248658" y="501462"/>
                      <a:pt x="1253849" y="506896"/>
                    </a:cubicBezTo>
                    <a:cubicBezTo>
                      <a:pt x="1258913" y="512583"/>
                      <a:pt x="1264358" y="517764"/>
                      <a:pt x="1268916" y="523830"/>
                    </a:cubicBezTo>
                    <a:lnTo>
                      <a:pt x="1282210" y="542660"/>
                    </a:lnTo>
                    <a:lnTo>
                      <a:pt x="1285502" y="547337"/>
                    </a:lnTo>
                    <a:lnTo>
                      <a:pt x="1288161" y="552518"/>
                    </a:lnTo>
                    <a:lnTo>
                      <a:pt x="1293352" y="563007"/>
                    </a:lnTo>
                    <a:lnTo>
                      <a:pt x="1298543" y="573496"/>
                    </a:lnTo>
                    <a:cubicBezTo>
                      <a:pt x="1300062" y="577414"/>
                      <a:pt x="1301329" y="581458"/>
                      <a:pt x="1302468" y="585629"/>
                    </a:cubicBezTo>
                    <a:cubicBezTo>
                      <a:pt x="1304494" y="593843"/>
                      <a:pt x="1305507" y="602310"/>
                      <a:pt x="1305254" y="610777"/>
                    </a:cubicBezTo>
                    <a:cubicBezTo>
                      <a:pt x="1305000" y="627585"/>
                      <a:pt x="1300316" y="644141"/>
                      <a:pt x="1292213" y="658674"/>
                    </a:cubicBezTo>
                    <a:cubicBezTo>
                      <a:pt x="1290187" y="662339"/>
                      <a:pt x="1287908" y="665751"/>
                      <a:pt x="1285502" y="669163"/>
                    </a:cubicBezTo>
                    <a:lnTo>
                      <a:pt x="1278285" y="678010"/>
                    </a:lnTo>
                    <a:cubicBezTo>
                      <a:pt x="1273347" y="683823"/>
                      <a:pt x="1268662" y="689889"/>
                      <a:pt x="1263471" y="695450"/>
                    </a:cubicBezTo>
                    <a:cubicBezTo>
                      <a:pt x="1252203" y="705433"/>
                      <a:pt x="1241947" y="716807"/>
                      <a:pt x="1229539" y="725148"/>
                    </a:cubicBezTo>
                    <a:lnTo>
                      <a:pt x="1211560" y="738544"/>
                    </a:lnTo>
                    <a:lnTo>
                      <a:pt x="1192568" y="750044"/>
                    </a:lnTo>
                    <a:cubicBezTo>
                      <a:pt x="1141416" y="780122"/>
                      <a:pt x="1085960" y="799837"/>
                      <a:pt x="1029997" y="815002"/>
                    </a:cubicBezTo>
                    <a:cubicBezTo>
                      <a:pt x="917691" y="844700"/>
                      <a:pt x="802600" y="857211"/>
                      <a:pt x="688015" y="864541"/>
                    </a:cubicBezTo>
                    <a:cubicBezTo>
                      <a:pt x="573177" y="870860"/>
                      <a:pt x="458213" y="870228"/>
                      <a:pt x="343628" y="866563"/>
                    </a:cubicBezTo>
                    <a:cubicBezTo>
                      <a:pt x="228916" y="862393"/>
                      <a:pt x="114585" y="854052"/>
                      <a:pt x="507" y="844321"/>
                    </a:cubicBezTo>
                    <a:lnTo>
                      <a:pt x="507" y="843563"/>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87" name="Freeform 1824">
                <a:extLst>
                  <a:ext uri="{FF2B5EF4-FFF2-40B4-BE49-F238E27FC236}">
                    <a16:creationId xmlns:a16="http://schemas.microsoft.com/office/drawing/2014/main" id="{761623C9-92C6-8AA9-0395-78B763FB9378}"/>
                  </a:ext>
                </a:extLst>
              </p:cNvPr>
              <p:cNvSpPr/>
              <p:nvPr/>
            </p:nvSpPr>
            <p:spPr>
              <a:xfrm>
                <a:off x="7158918" y="4116053"/>
                <a:ext cx="124080" cy="118793"/>
              </a:xfrm>
              <a:custGeom>
                <a:avLst/>
                <a:gdLst>
                  <a:gd name="connsiteX0" fmla="*/ 124081 w 124080"/>
                  <a:gd name="connsiteY0" fmla="*/ 0 h 118793"/>
                  <a:gd name="connsiteX1" fmla="*/ 0 w 124080"/>
                  <a:gd name="connsiteY1" fmla="*/ 23001 h 118793"/>
                  <a:gd name="connsiteX2" fmla="*/ 81918 w 124080"/>
                  <a:gd name="connsiteY2" fmla="*/ 118794 h 118793"/>
                  <a:gd name="connsiteX3" fmla="*/ 124081 w 124080"/>
                  <a:gd name="connsiteY3" fmla="*/ 0 h 118793"/>
                </a:gdLst>
                <a:ahLst/>
                <a:cxnLst>
                  <a:cxn ang="0">
                    <a:pos x="connsiteX0" y="connsiteY0"/>
                  </a:cxn>
                  <a:cxn ang="0">
                    <a:pos x="connsiteX1" y="connsiteY1"/>
                  </a:cxn>
                  <a:cxn ang="0">
                    <a:pos x="connsiteX2" y="connsiteY2"/>
                  </a:cxn>
                  <a:cxn ang="0">
                    <a:pos x="connsiteX3" y="connsiteY3"/>
                  </a:cxn>
                </a:cxnLst>
                <a:rect l="l" t="t" r="r" b="b"/>
                <a:pathLst>
                  <a:path w="124080" h="118793">
                    <a:moveTo>
                      <a:pt x="124081" y="0"/>
                    </a:moveTo>
                    <a:lnTo>
                      <a:pt x="0" y="23001"/>
                    </a:lnTo>
                    <a:lnTo>
                      <a:pt x="81918" y="118794"/>
                    </a:lnTo>
                    <a:lnTo>
                      <a:pt x="124081" y="0"/>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31" name="Group 28">
              <a:extLst>
                <a:ext uri="{FF2B5EF4-FFF2-40B4-BE49-F238E27FC236}">
                  <a16:creationId xmlns:a16="http://schemas.microsoft.com/office/drawing/2014/main" id="{1DE80581-5586-7136-49CC-C8DA11F008C9}"/>
                </a:ext>
              </a:extLst>
            </p:cNvPr>
            <p:cNvGrpSpPr/>
            <p:nvPr/>
          </p:nvGrpSpPr>
          <p:grpSpPr>
            <a:xfrm>
              <a:off x="731341" y="978115"/>
              <a:ext cx="4217877" cy="2717024"/>
              <a:chOff x="731341" y="978115"/>
              <a:chExt cx="4217877" cy="2717024"/>
            </a:xfrm>
          </p:grpSpPr>
          <p:grpSp>
            <p:nvGrpSpPr>
              <p:cNvPr id="32" name="Graphic 4">
                <a:extLst>
                  <a:ext uri="{FF2B5EF4-FFF2-40B4-BE49-F238E27FC236}">
                    <a16:creationId xmlns:a16="http://schemas.microsoft.com/office/drawing/2014/main" id="{C6A43661-3BA6-E290-DB44-50B75D51141C}"/>
                  </a:ext>
                </a:extLst>
              </p:cNvPr>
              <p:cNvGrpSpPr/>
              <p:nvPr/>
            </p:nvGrpSpPr>
            <p:grpSpPr>
              <a:xfrm>
                <a:off x="731341" y="2727670"/>
                <a:ext cx="1519558" cy="967469"/>
                <a:chOff x="4559426" y="4086355"/>
                <a:chExt cx="1519356" cy="967469"/>
              </a:xfrm>
              <a:solidFill>
                <a:srgbClr val="24124C"/>
              </a:solidFill>
            </p:grpSpPr>
            <p:sp>
              <p:nvSpPr>
                <p:cNvPr id="984" name="Freeform 1825">
                  <a:extLst>
                    <a:ext uri="{FF2B5EF4-FFF2-40B4-BE49-F238E27FC236}">
                      <a16:creationId xmlns:a16="http://schemas.microsoft.com/office/drawing/2014/main" id="{51361528-1237-7F1B-E1B4-1902BC1E0521}"/>
                    </a:ext>
                  </a:extLst>
                </p:cNvPr>
                <p:cNvSpPr/>
                <p:nvPr/>
              </p:nvSpPr>
              <p:spPr>
                <a:xfrm>
                  <a:off x="4559426" y="4127301"/>
                  <a:ext cx="1436930" cy="926523"/>
                </a:xfrm>
                <a:custGeom>
                  <a:avLst/>
                  <a:gdLst>
                    <a:gd name="connsiteX0" fmla="*/ 1156736 w 1436930"/>
                    <a:gd name="connsiteY0" fmla="*/ 919262 h 926523"/>
                    <a:gd name="connsiteX1" fmla="*/ 852232 w 1436930"/>
                    <a:gd name="connsiteY1" fmla="*/ 926466 h 926523"/>
                    <a:gd name="connsiteX2" fmla="*/ 547601 w 1436930"/>
                    <a:gd name="connsiteY2" fmla="*/ 912185 h 926523"/>
                    <a:gd name="connsiteX3" fmla="*/ 395792 w 1436930"/>
                    <a:gd name="connsiteY3" fmla="*/ 894113 h 926523"/>
                    <a:gd name="connsiteX4" fmla="*/ 245376 w 1436930"/>
                    <a:gd name="connsiteY4" fmla="*/ 863404 h 926523"/>
                    <a:gd name="connsiteX5" fmla="*/ 100151 w 1436930"/>
                    <a:gd name="connsiteY5" fmla="*/ 808430 h 926523"/>
                    <a:gd name="connsiteX6" fmla="*/ 35958 w 1436930"/>
                    <a:gd name="connsiteY6" fmla="*/ 759775 h 926523"/>
                    <a:gd name="connsiteX7" fmla="*/ 0 w 1436930"/>
                    <a:gd name="connsiteY7" fmla="*/ 683444 h 926523"/>
                    <a:gd name="connsiteX8" fmla="*/ 0 w 1436930"/>
                    <a:gd name="connsiteY8" fmla="*/ 681927 h 926523"/>
                    <a:gd name="connsiteX9" fmla="*/ 0 w 1436930"/>
                    <a:gd name="connsiteY9" fmla="*/ 680284 h 926523"/>
                    <a:gd name="connsiteX10" fmla="*/ 47860 w 1436930"/>
                    <a:gd name="connsiteY10" fmla="*/ 583733 h 926523"/>
                    <a:gd name="connsiteX11" fmla="*/ 125853 w 1436930"/>
                    <a:gd name="connsiteY11" fmla="*/ 515995 h 926523"/>
                    <a:gd name="connsiteX12" fmla="*/ 300959 w 1436930"/>
                    <a:gd name="connsiteY12" fmla="*/ 414768 h 926523"/>
                    <a:gd name="connsiteX13" fmla="*/ 670289 w 1436930"/>
                    <a:gd name="connsiteY13" fmla="*/ 257429 h 926523"/>
                    <a:gd name="connsiteX14" fmla="*/ 1428575 w 1436930"/>
                    <a:gd name="connsiteY14" fmla="*/ 0 h 926523"/>
                    <a:gd name="connsiteX15" fmla="*/ 1436931 w 1436930"/>
                    <a:gd name="connsiteY15" fmla="*/ 25907 h 926523"/>
                    <a:gd name="connsiteX16" fmla="*/ 1058105 w 1436930"/>
                    <a:gd name="connsiteY16" fmla="*/ 153547 h 926523"/>
                    <a:gd name="connsiteX17" fmla="*/ 682444 w 1436930"/>
                    <a:gd name="connsiteY17" fmla="*/ 289276 h 926523"/>
                    <a:gd name="connsiteX18" fmla="*/ 315646 w 1436930"/>
                    <a:gd name="connsiteY18" fmla="*/ 444466 h 926523"/>
                    <a:gd name="connsiteX19" fmla="*/ 144465 w 1436930"/>
                    <a:gd name="connsiteY19" fmla="*/ 542408 h 926523"/>
                    <a:gd name="connsiteX20" fmla="*/ 71663 w 1436930"/>
                    <a:gd name="connsiteY20" fmla="*/ 604964 h 926523"/>
                    <a:gd name="connsiteX21" fmla="*/ 31273 w 1436930"/>
                    <a:gd name="connsiteY21" fmla="*/ 684076 h 926523"/>
                    <a:gd name="connsiteX22" fmla="*/ 31273 w 1436930"/>
                    <a:gd name="connsiteY22" fmla="*/ 680790 h 926523"/>
                    <a:gd name="connsiteX23" fmla="*/ 58622 w 1436930"/>
                    <a:gd name="connsiteY23" fmla="*/ 739681 h 926523"/>
                    <a:gd name="connsiteX24" fmla="*/ 114585 w 1436930"/>
                    <a:gd name="connsiteY24" fmla="*/ 783155 h 926523"/>
                    <a:gd name="connsiteX25" fmla="*/ 252466 w 1436930"/>
                    <a:gd name="connsiteY25" fmla="*/ 837497 h 926523"/>
                    <a:gd name="connsiteX26" fmla="*/ 549627 w 1436930"/>
                    <a:gd name="connsiteY26" fmla="*/ 890828 h 926523"/>
                    <a:gd name="connsiteX27" fmla="*/ 852485 w 1436930"/>
                    <a:gd name="connsiteY27" fmla="*/ 913323 h 926523"/>
                    <a:gd name="connsiteX28" fmla="*/ 1156610 w 1436930"/>
                    <a:gd name="connsiteY28" fmla="*/ 918883 h 926523"/>
                    <a:gd name="connsiteX29" fmla="*/ 1156610 w 1436930"/>
                    <a:gd name="connsiteY29" fmla="*/ 919641 h 92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6930" h="926523">
                      <a:moveTo>
                        <a:pt x="1156736" y="919262"/>
                      </a:moveTo>
                      <a:cubicBezTo>
                        <a:pt x="1055446" y="925455"/>
                        <a:pt x="953776" y="926845"/>
                        <a:pt x="852232" y="926466"/>
                      </a:cubicBezTo>
                      <a:cubicBezTo>
                        <a:pt x="750689" y="925202"/>
                        <a:pt x="649018" y="921032"/>
                        <a:pt x="547601" y="912185"/>
                      </a:cubicBezTo>
                      <a:cubicBezTo>
                        <a:pt x="496829" y="907762"/>
                        <a:pt x="446184" y="902075"/>
                        <a:pt x="395792" y="894113"/>
                      </a:cubicBezTo>
                      <a:cubicBezTo>
                        <a:pt x="345400" y="886152"/>
                        <a:pt x="295135" y="876673"/>
                        <a:pt x="245376" y="863404"/>
                      </a:cubicBezTo>
                      <a:cubicBezTo>
                        <a:pt x="195870" y="850008"/>
                        <a:pt x="146365" y="833832"/>
                        <a:pt x="100151" y="808430"/>
                      </a:cubicBezTo>
                      <a:cubicBezTo>
                        <a:pt x="77234" y="795413"/>
                        <a:pt x="54697" y="780375"/>
                        <a:pt x="35958" y="759775"/>
                      </a:cubicBezTo>
                      <a:cubicBezTo>
                        <a:pt x="16966" y="739808"/>
                        <a:pt x="2912" y="712637"/>
                        <a:pt x="0" y="683444"/>
                      </a:cubicBezTo>
                      <a:lnTo>
                        <a:pt x="0" y="681927"/>
                      </a:lnTo>
                      <a:cubicBezTo>
                        <a:pt x="0" y="681927"/>
                        <a:pt x="0" y="680284"/>
                        <a:pt x="0" y="680284"/>
                      </a:cubicBezTo>
                      <a:cubicBezTo>
                        <a:pt x="4305" y="642371"/>
                        <a:pt x="24563" y="609640"/>
                        <a:pt x="47860" y="583733"/>
                      </a:cubicBezTo>
                      <a:cubicBezTo>
                        <a:pt x="71283" y="557320"/>
                        <a:pt x="98252" y="535836"/>
                        <a:pt x="125853" y="515995"/>
                      </a:cubicBezTo>
                      <a:cubicBezTo>
                        <a:pt x="181563" y="476692"/>
                        <a:pt x="240945" y="444719"/>
                        <a:pt x="300959" y="414768"/>
                      </a:cubicBezTo>
                      <a:cubicBezTo>
                        <a:pt x="421495" y="355497"/>
                        <a:pt x="545322" y="304820"/>
                        <a:pt x="670289" y="257429"/>
                      </a:cubicBezTo>
                      <a:cubicBezTo>
                        <a:pt x="920350" y="163152"/>
                        <a:pt x="1173829" y="79617"/>
                        <a:pt x="1428575" y="0"/>
                      </a:cubicBezTo>
                      <a:lnTo>
                        <a:pt x="1436931" y="25907"/>
                      </a:lnTo>
                      <a:cubicBezTo>
                        <a:pt x="1310318" y="67485"/>
                        <a:pt x="1184085" y="110074"/>
                        <a:pt x="1058105" y="153547"/>
                      </a:cubicBezTo>
                      <a:cubicBezTo>
                        <a:pt x="932125" y="196895"/>
                        <a:pt x="806651" y="241632"/>
                        <a:pt x="682444" y="289276"/>
                      </a:cubicBezTo>
                      <a:cubicBezTo>
                        <a:pt x="558363" y="337172"/>
                        <a:pt x="434662" y="386207"/>
                        <a:pt x="315646" y="444466"/>
                      </a:cubicBezTo>
                      <a:cubicBezTo>
                        <a:pt x="256391" y="473785"/>
                        <a:pt x="198023" y="505000"/>
                        <a:pt x="144465" y="542408"/>
                      </a:cubicBezTo>
                      <a:cubicBezTo>
                        <a:pt x="118003" y="561238"/>
                        <a:pt x="92554" y="581584"/>
                        <a:pt x="71663" y="604964"/>
                      </a:cubicBezTo>
                      <a:cubicBezTo>
                        <a:pt x="50645" y="628217"/>
                        <a:pt x="34692" y="655136"/>
                        <a:pt x="31273" y="684076"/>
                      </a:cubicBezTo>
                      <a:lnTo>
                        <a:pt x="31273" y="680790"/>
                      </a:lnTo>
                      <a:cubicBezTo>
                        <a:pt x="33426" y="702274"/>
                        <a:pt x="43048" y="722621"/>
                        <a:pt x="58622" y="739681"/>
                      </a:cubicBezTo>
                      <a:cubicBezTo>
                        <a:pt x="73815" y="756995"/>
                        <a:pt x="93694" y="771023"/>
                        <a:pt x="114585" y="783155"/>
                      </a:cubicBezTo>
                      <a:cubicBezTo>
                        <a:pt x="156874" y="807293"/>
                        <a:pt x="204480" y="823848"/>
                        <a:pt x="252466" y="837497"/>
                      </a:cubicBezTo>
                      <a:cubicBezTo>
                        <a:pt x="349072" y="864541"/>
                        <a:pt x="449350" y="878822"/>
                        <a:pt x="549627" y="890828"/>
                      </a:cubicBezTo>
                      <a:cubicBezTo>
                        <a:pt x="650031" y="902328"/>
                        <a:pt x="751195" y="909152"/>
                        <a:pt x="852485" y="913323"/>
                      </a:cubicBezTo>
                      <a:cubicBezTo>
                        <a:pt x="953776" y="918125"/>
                        <a:pt x="1055193" y="919515"/>
                        <a:pt x="1156610" y="918883"/>
                      </a:cubicBezTo>
                      <a:lnTo>
                        <a:pt x="1156610" y="919641"/>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85" name="Freeform 1826">
                  <a:extLst>
                    <a:ext uri="{FF2B5EF4-FFF2-40B4-BE49-F238E27FC236}">
                      <a16:creationId xmlns:a16="http://schemas.microsoft.com/office/drawing/2014/main" id="{073A6338-182C-B677-FB79-A1413889DA0C}"/>
                    </a:ext>
                  </a:extLst>
                </p:cNvPr>
                <p:cNvSpPr/>
                <p:nvPr/>
              </p:nvSpPr>
              <p:spPr>
                <a:xfrm>
                  <a:off x="5955208" y="4086355"/>
                  <a:ext cx="123574" cy="119804"/>
                </a:xfrm>
                <a:custGeom>
                  <a:avLst/>
                  <a:gdLst>
                    <a:gd name="connsiteX0" fmla="*/ 39250 w 123574"/>
                    <a:gd name="connsiteY0" fmla="*/ 119805 h 119804"/>
                    <a:gd name="connsiteX1" fmla="*/ 123574 w 123574"/>
                    <a:gd name="connsiteY1" fmla="*/ 25907 h 119804"/>
                    <a:gd name="connsiteX2" fmla="*/ 0 w 123574"/>
                    <a:gd name="connsiteY2" fmla="*/ 0 h 119804"/>
                    <a:gd name="connsiteX3" fmla="*/ 39250 w 123574"/>
                    <a:gd name="connsiteY3" fmla="*/ 119805 h 119804"/>
                  </a:gdLst>
                  <a:ahLst/>
                  <a:cxnLst>
                    <a:cxn ang="0">
                      <a:pos x="connsiteX0" y="connsiteY0"/>
                    </a:cxn>
                    <a:cxn ang="0">
                      <a:pos x="connsiteX1" y="connsiteY1"/>
                    </a:cxn>
                    <a:cxn ang="0">
                      <a:pos x="connsiteX2" y="connsiteY2"/>
                    </a:cxn>
                    <a:cxn ang="0">
                      <a:pos x="connsiteX3" y="connsiteY3"/>
                    </a:cxn>
                  </a:cxnLst>
                  <a:rect l="l" t="t" r="r" b="b"/>
                  <a:pathLst>
                    <a:path w="123574" h="119804">
                      <a:moveTo>
                        <a:pt x="39250" y="119805"/>
                      </a:moveTo>
                      <a:lnTo>
                        <a:pt x="123574" y="25907"/>
                      </a:lnTo>
                      <a:lnTo>
                        <a:pt x="0" y="0"/>
                      </a:lnTo>
                      <a:lnTo>
                        <a:pt x="39250" y="119805"/>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33" name="Group 30">
                <a:extLst>
                  <a:ext uri="{FF2B5EF4-FFF2-40B4-BE49-F238E27FC236}">
                    <a16:creationId xmlns:a16="http://schemas.microsoft.com/office/drawing/2014/main" id="{FC107DAA-8434-9DF5-5D35-F558F9D5A7B2}"/>
                  </a:ext>
                </a:extLst>
              </p:cNvPr>
              <p:cNvGrpSpPr/>
              <p:nvPr/>
            </p:nvGrpSpPr>
            <p:grpSpPr>
              <a:xfrm>
                <a:off x="1297374" y="978115"/>
                <a:ext cx="3651844" cy="2626986"/>
                <a:chOff x="1297374" y="978115"/>
                <a:chExt cx="3651844" cy="2626986"/>
              </a:xfrm>
            </p:grpSpPr>
            <p:pic>
              <p:nvPicPr>
                <p:cNvPr id="34" name="Picture 31">
                  <a:extLst>
                    <a:ext uri="{FF2B5EF4-FFF2-40B4-BE49-F238E27FC236}">
                      <a16:creationId xmlns:a16="http://schemas.microsoft.com/office/drawing/2014/main" id="{D6F83097-4D6A-9C48-CD18-3C677CD82376}"/>
                    </a:ext>
                  </a:extLst>
                </p:cNvPr>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1868477" y="978115"/>
                  <a:ext cx="1369121" cy="2280841"/>
                </a:xfrm>
                <a:custGeom>
                  <a:avLst/>
                  <a:gdLst>
                    <a:gd name="connsiteX0" fmla="*/ -307 w 1368939"/>
                    <a:gd name="connsiteY0" fmla="*/ -662 h 2280841"/>
                    <a:gd name="connsiteX1" fmla="*/ 1368633 w 1368939"/>
                    <a:gd name="connsiteY1" fmla="*/ -662 h 2280841"/>
                    <a:gd name="connsiteX2" fmla="*/ 1368633 w 1368939"/>
                    <a:gd name="connsiteY2" fmla="*/ 2280180 h 2280841"/>
                    <a:gd name="connsiteX3" fmla="*/ -307 w 1368939"/>
                    <a:gd name="connsiteY3" fmla="*/ 2280180 h 2280841"/>
                  </a:gdLst>
                  <a:ahLst/>
                  <a:cxnLst>
                    <a:cxn ang="0">
                      <a:pos x="connsiteX0" y="connsiteY0"/>
                    </a:cxn>
                    <a:cxn ang="0">
                      <a:pos x="connsiteX1" y="connsiteY1"/>
                    </a:cxn>
                    <a:cxn ang="0">
                      <a:pos x="connsiteX2" y="connsiteY2"/>
                    </a:cxn>
                    <a:cxn ang="0">
                      <a:pos x="connsiteX3" y="connsiteY3"/>
                    </a:cxn>
                  </a:cxnLst>
                  <a:rect l="l" t="t" r="r" b="b"/>
                  <a:pathLst>
                    <a:path w="1368939" h="2280841">
                      <a:moveTo>
                        <a:pt x="-307" y="-662"/>
                      </a:moveTo>
                      <a:lnTo>
                        <a:pt x="1368633" y="-662"/>
                      </a:lnTo>
                      <a:lnTo>
                        <a:pt x="1368633" y="2280180"/>
                      </a:lnTo>
                      <a:lnTo>
                        <a:pt x="-307" y="2280180"/>
                      </a:lnTo>
                      <a:close/>
                    </a:path>
                  </a:pathLst>
                </a:custGeom>
              </p:spPr>
            </p:pic>
            <p:sp>
              <p:nvSpPr>
                <p:cNvPr id="35" name="Freeform 1184">
                  <a:extLst>
                    <a:ext uri="{FF2B5EF4-FFF2-40B4-BE49-F238E27FC236}">
                      <a16:creationId xmlns:a16="http://schemas.microsoft.com/office/drawing/2014/main" id="{08B49782-5536-2D2E-63C4-EA229FA99239}"/>
                    </a:ext>
                  </a:extLst>
                </p:cNvPr>
                <p:cNvSpPr/>
                <p:nvPr/>
              </p:nvSpPr>
              <p:spPr>
                <a:xfrm>
                  <a:off x="2205439" y="2952999"/>
                  <a:ext cx="98517" cy="111084"/>
                </a:xfrm>
                <a:custGeom>
                  <a:avLst/>
                  <a:gdLst>
                    <a:gd name="connsiteX0" fmla="*/ 86983 w 98504"/>
                    <a:gd name="connsiteY0" fmla="*/ 48149 h 111084"/>
                    <a:gd name="connsiteX1" fmla="*/ 98505 w 98504"/>
                    <a:gd name="connsiteY1" fmla="*/ 33490 h 111084"/>
                    <a:gd name="connsiteX2" fmla="*/ 47100 w 98504"/>
                    <a:gd name="connsiteY2" fmla="*/ 0 h 111084"/>
                    <a:gd name="connsiteX3" fmla="*/ 0 w 98504"/>
                    <a:gd name="connsiteY3" fmla="*/ 102491 h 111084"/>
                    <a:gd name="connsiteX4" fmla="*/ 68624 w 98504"/>
                    <a:gd name="connsiteY4" fmla="*/ 111085 h 111084"/>
                    <a:gd name="connsiteX5" fmla="*/ 86857 w 98504"/>
                    <a:gd name="connsiteY5" fmla="*/ 48149 h 111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504" h="111084">
                      <a:moveTo>
                        <a:pt x="86983" y="48149"/>
                      </a:moveTo>
                      <a:cubicBezTo>
                        <a:pt x="92807" y="38924"/>
                        <a:pt x="98505" y="33490"/>
                        <a:pt x="98505" y="33490"/>
                      </a:cubicBezTo>
                      <a:cubicBezTo>
                        <a:pt x="82805" y="2148"/>
                        <a:pt x="47100" y="0"/>
                        <a:pt x="47100" y="0"/>
                      </a:cubicBezTo>
                      <a:cubicBezTo>
                        <a:pt x="20005" y="19968"/>
                        <a:pt x="4305" y="73298"/>
                        <a:pt x="0" y="102491"/>
                      </a:cubicBezTo>
                      <a:lnTo>
                        <a:pt x="68624" y="111085"/>
                      </a:lnTo>
                      <a:cubicBezTo>
                        <a:pt x="56090" y="68622"/>
                        <a:pt x="73056" y="53457"/>
                        <a:pt x="86857" y="48149"/>
                      </a:cubicBezTo>
                      <a:close/>
                    </a:path>
                  </a:pathLst>
                </a:custGeom>
                <a:solidFill>
                  <a:srgbClr val="EEB1A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6" name="Freeform 1185">
                  <a:extLst>
                    <a:ext uri="{FF2B5EF4-FFF2-40B4-BE49-F238E27FC236}">
                      <a16:creationId xmlns:a16="http://schemas.microsoft.com/office/drawing/2014/main" id="{35910EC1-517E-50D9-A292-FBEB871BB4F1}"/>
                    </a:ext>
                  </a:extLst>
                </p:cNvPr>
                <p:cNvSpPr/>
                <p:nvPr/>
              </p:nvSpPr>
              <p:spPr>
                <a:xfrm>
                  <a:off x="2223420" y="2990406"/>
                  <a:ext cx="21907" cy="57992"/>
                </a:xfrm>
                <a:custGeom>
                  <a:avLst/>
                  <a:gdLst>
                    <a:gd name="connsiteX0" fmla="*/ 0 w 21904"/>
                    <a:gd name="connsiteY0" fmla="*/ 49792 h 57992"/>
                    <a:gd name="connsiteX1" fmla="*/ 21904 w 21904"/>
                    <a:gd name="connsiteY1" fmla="*/ 0 h 57992"/>
                    <a:gd name="connsiteX2" fmla="*/ 8610 w 21904"/>
                    <a:gd name="connsiteY2" fmla="*/ 49792 h 57992"/>
                    <a:gd name="connsiteX3" fmla="*/ 0 w 21904"/>
                    <a:gd name="connsiteY3" fmla="*/ 49792 h 57992"/>
                  </a:gdLst>
                  <a:ahLst/>
                  <a:cxnLst>
                    <a:cxn ang="0">
                      <a:pos x="connsiteX0" y="connsiteY0"/>
                    </a:cxn>
                    <a:cxn ang="0">
                      <a:pos x="connsiteX1" y="connsiteY1"/>
                    </a:cxn>
                    <a:cxn ang="0">
                      <a:pos x="connsiteX2" y="connsiteY2"/>
                    </a:cxn>
                    <a:cxn ang="0">
                      <a:pos x="connsiteX3" y="connsiteY3"/>
                    </a:cxn>
                  </a:cxnLst>
                  <a:rect l="l" t="t" r="r" b="b"/>
                  <a:pathLst>
                    <a:path w="21904" h="57992">
                      <a:moveTo>
                        <a:pt x="0" y="49792"/>
                      </a:moveTo>
                      <a:cubicBezTo>
                        <a:pt x="0" y="49792"/>
                        <a:pt x="5698" y="7077"/>
                        <a:pt x="21904" y="0"/>
                      </a:cubicBezTo>
                      <a:cubicBezTo>
                        <a:pt x="18106" y="8594"/>
                        <a:pt x="0" y="31341"/>
                        <a:pt x="8610" y="49792"/>
                      </a:cubicBezTo>
                      <a:cubicBezTo>
                        <a:pt x="17219" y="68243"/>
                        <a:pt x="0" y="49792"/>
                        <a:pt x="0" y="49792"/>
                      </a:cubicBezTo>
                      <a:close/>
                    </a:path>
                  </a:pathLst>
                </a:custGeom>
                <a:solidFill>
                  <a:srgbClr val="F0C7C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7" name="Freeform 1186">
                  <a:extLst>
                    <a:ext uri="{FF2B5EF4-FFF2-40B4-BE49-F238E27FC236}">
                      <a16:creationId xmlns:a16="http://schemas.microsoft.com/office/drawing/2014/main" id="{1445D2E7-1AB4-711E-FDB3-5BC70A21767C}"/>
                    </a:ext>
                  </a:extLst>
                </p:cNvPr>
                <p:cNvSpPr/>
                <p:nvPr/>
              </p:nvSpPr>
              <p:spPr>
                <a:xfrm>
                  <a:off x="2205566" y="2952873"/>
                  <a:ext cx="98391" cy="112475"/>
                </a:xfrm>
                <a:custGeom>
                  <a:avLst/>
                  <a:gdLst>
                    <a:gd name="connsiteX0" fmla="*/ 47100 w 98378"/>
                    <a:gd name="connsiteY0" fmla="*/ 0 h 112475"/>
                    <a:gd name="connsiteX1" fmla="*/ 0 w 98378"/>
                    <a:gd name="connsiteY1" fmla="*/ 102491 h 112475"/>
                    <a:gd name="connsiteX2" fmla="*/ 68624 w 98378"/>
                    <a:gd name="connsiteY2" fmla="*/ 111085 h 112475"/>
                    <a:gd name="connsiteX3" fmla="*/ 79133 w 98378"/>
                    <a:gd name="connsiteY3" fmla="*/ 112475 h 112475"/>
                    <a:gd name="connsiteX4" fmla="*/ 86857 w 98378"/>
                    <a:gd name="connsiteY4" fmla="*/ 48150 h 112475"/>
                    <a:gd name="connsiteX5" fmla="*/ 98378 w 98378"/>
                    <a:gd name="connsiteY5" fmla="*/ 33490 h 112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378" h="112475">
                      <a:moveTo>
                        <a:pt x="47100" y="0"/>
                      </a:moveTo>
                      <a:cubicBezTo>
                        <a:pt x="20005" y="19968"/>
                        <a:pt x="4305" y="73298"/>
                        <a:pt x="0" y="102491"/>
                      </a:cubicBezTo>
                      <a:lnTo>
                        <a:pt x="68624" y="111085"/>
                      </a:lnTo>
                      <a:lnTo>
                        <a:pt x="79133" y="112475"/>
                      </a:lnTo>
                      <a:cubicBezTo>
                        <a:pt x="68751" y="85431"/>
                        <a:pt x="77994" y="62304"/>
                        <a:pt x="86857" y="48150"/>
                      </a:cubicBezTo>
                      <a:cubicBezTo>
                        <a:pt x="92681" y="38924"/>
                        <a:pt x="98378" y="33490"/>
                        <a:pt x="98378" y="33490"/>
                      </a:cubicBezTo>
                    </a:path>
                  </a:pathLst>
                </a:custGeom>
                <a:noFill/>
                <a:ln w="6325"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38" name="Freeform 1189">
                  <a:extLst>
                    <a:ext uri="{FF2B5EF4-FFF2-40B4-BE49-F238E27FC236}">
                      <a16:creationId xmlns:a16="http://schemas.microsoft.com/office/drawing/2014/main" id="{3BB93BB5-7994-E124-034C-F0333ECBD099}"/>
                    </a:ext>
                  </a:extLst>
                </p:cNvPr>
                <p:cNvSpPr/>
                <p:nvPr/>
              </p:nvSpPr>
              <p:spPr>
                <a:xfrm>
                  <a:off x="2065466" y="2949296"/>
                  <a:ext cx="827595" cy="265032"/>
                </a:xfrm>
                <a:custGeom>
                  <a:avLst/>
                  <a:gdLst>
                    <a:gd name="connsiteX0" fmla="*/ 18912 w 827485"/>
                    <a:gd name="connsiteY0" fmla="*/ 126920 h 265032"/>
                    <a:gd name="connsiteX1" fmla="*/ 60188 w 827485"/>
                    <a:gd name="connsiteY1" fmla="*/ 167614 h 265032"/>
                    <a:gd name="connsiteX2" fmla="*/ 87030 w 827485"/>
                    <a:gd name="connsiteY2" fmla="*/ 186570 h 265032"/>
                    <a:gd name="connsiteX3" fmla="*/ 122861 w 827485"/>
                    <a:gd name="connsiteY3" fmla="*/ 191499 h 265032"/>
                    <a:gd name="connsiteX4" fmla="*/ 160845 w 827485"/>
                    <a:gd name="connsiteY4" fmla="*/ 213488 h 265032"/>
                    <a:gd name="connsiteX5" fmla="*/ 207565 w 827485"/>
                    <a:gd name="connsiteY5" fmla="*/ 227263 h 265032"/>
                    <a:gd name="connsiteX6" fmla="*/ 264288 w 827485"/>
                    <a:gd name="connsiteY6" fmla="*/ 235857 h 265032"/>
                    <a:gd name="connsiteX7" fmla="*/ 344561 w 827485"/>
                    <a:gd name="connsiteY7" fmla="*/ 249379 h 265032"/>
                    <a:gd name="connsiteX8" fmla="*/ 463830 w 827485"/>
                    <a:gd name="connsiteY8" fmla="*/ 244830 h 265032"/>
                    <a:gd name="connsiteX9" fmla="*/ 566893 w 827485"/>
                    <a:gd name="connsiteY9" fmla="*/ 225494 h 265032"/>
                    <a:gd name="connsiteX10" fmla="*/ 660207 w 827485"/>
                    <a:gd name="connsiteY10" fmla="*/ 192383 h 265032"/>
                    <a:gd name="connsiteX11" fmla="*/ 721108 w 827485"/>
                    <a:gd name="connsiteY11" fmla="*/ 162053 h 265032"/>
                    <a:gd name="connsiteX12" fmla="*/ 739720 w 827485"/>
                    <a:gd name="connsiteY12" fmla="*/ 143728 h 265032"/>
                    <a:gd name="connsiteX13" fmla="*/ 788466 w 827485"/>
                    <a:gd name="connsiteY13" fmla="*/ 107206 h 265032"/>
                    <a:gd name="connsiteX14" fmla="*/ 806065 w 827485"/>
                    <a:gd name="connsiteY14" fmla="*/ 102782 h 265032"/>
                    <a:gd name="connsiteX15" fmla="*/ 805812 w 827485"/>
                    <a:gd name="connsiteY15" fmla="*/ 102151 h 265032"/>
                    <a:gd name="connsiteX16" fmla="*/ 819993 w 827485"/>
                    <a:gd name="connsiteY16" fmla="*/ 37319 h 265032"/>
                    <a:gd name="connsiteX17" fmla="*/ 762384 w 827485"/>
                    <a:gd name="connsiteY17" fmla="*/ 18489 h 265032"/>
                    <a:gd name="connsiteX18" fmla="*/ 754280 w 827485"/>
                    <a:gd name="connsiteY18" fmla="*/ 14193 h 265032"/>
                    <a:gd name="connsiteX19" fmla="*/ 724526 w 827485"/>
                    <a:gd name="connsiteY19" fmla="*/ 165 h 265032"/>
                    <a:gd name="connsiteX20" fmla="*/ 666917 w 827485"/>
                    <a:gd name="connsiteY20" fmla="*/ 32264 h 265032"/>
                    <a:gd name="connsiteX21" fmla="*/ 623489 w 827485"/>
                    <a:gd name="connsiteY21" fmla="*/ 66765 h 265032"/>
                    <a:gd name="connsiteX22" fmla="*/ 552206 w 827485"/>
                    <a:gd name="connsiteY22" fmla="*/ 106321 h 265032"/>
                    <a:gd name="connsiteX23" fmla="*/ 498269 w 827485"/>
                    <a:gd name="connsiteY23" fmla="*/ 128437 h 265032"/>
                    <a:gd name="connsiteX24" fmla="*/ 434329 w 827485"/>
                    <a:gd name="connsiteY24" fmla="*/ 147014 h 265032"/>
                    <a:gd name="connsiteX25" fmla="*/ 350512 w 827485"/>
                    <a:gd name="connsiteY25" fmla="*/ 147899 h 265032"/>
                    <a:gd name="connsiteX26" fmla="*/ 291510 w 827485"/>
                    <a:gd name="connsiteY26" fmla="*/ 135261 h 265032"/>
                    <a:gd name="connsiteX27" fmla="*/ 249474 w 827485"/>
                    <a:gd name="connsiteY27" fmla="*/ 125025 h 265032"/>
                    <a:gd name="connsiteX28" fmla="*/ 200602 w 827485"/>
                    <a:gd name="connsiteY28" fmla="*/ 106068 h 265032"/>
                    <a:gd name="connsiteX29" fmla="*/ 162365 w 827485"/>
                    <a:gd name="connsiteY29" fmla="*/ 86859 h 265032"/>
                    <a:gd name="connsiteX30" fmla="*/ 138181 w 827485"/>
                    <a:gd name="connsiteY30" fmla="*/ 75359 h 265032"/>
                    <a:gd name="connsiteX31" fmla="*/ 105515 w 827485"/>
                    <a:gd name="connsiteY31" fmla="*/ 44523 h 265032"/>
                    <a:gd name="connsiteX32" fmla="*/ 81459 w 827485"/>
                    <a:gd name="connsiteY32" fmla="*/ 55770 h 265032"/>
                    <a:gd name="connsiteX33" fmla="*/ 75761 w 827485"/>
                    <a:gd name="connsiteY33" fmla="*/ 57161 h 265032"/>
                    <a:gd name="connsiteX34" fmla="*/ 29294 w 827485"/>
                    <a:gd name="connsiteY34" fmla="*/ 57161 h 265032"/>
                    <a:gd name="connsiteX35" fmla="*/ 3465 w 827485"/>
                    <a:gd name="connsiteY35" fmla="*/ 110997 h 265032"/>
                    <a:gd name="connsiteX36" fmla="*/ 18912 w 827485"/>
                    <a:gd name="connsiteY36" fmla="*/ 126794 h 26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27485" h="265032">
                      <a:moveTo>
                        <a:pt x="18912" y="126920"/>
                      </a:moveTo>
                      <a:cubicBezTo>
                        <a:pt x="18785" y="130332"/>
                        <a:pt x="21698" y="161421"/>
                        <a:pt x="60188" y="167614"/>
                      </a:cubicBezTo>
                      <a:cubicBezTo>
                        <a:pt x="64366" y="171784"/>
                        <a:pt x="71963" y="182147"/>
                        <a:pt x="87030" y="186570"/>
                      </a:cubicBezTo>
                      <a:cubicBezTo>
                        <a:pt x="102097" y="190993"/>
                        <a:pt x="100324" y="196680"/>
                        <a:pt x="122861" y="191499"/>
                      </a:cubicBezTo>
                      <a:cubicBezTo>
                        <a:pt x="125267" y="195543"/>
                        <a:pt x="137422" y="208307"/>
                        <a:pt x="160845" y="213488"/>
                      </a:cubicBezTo>
                      <a:cubicBezTo>
                        <a:pt x="172620" y="221450"/>
                        <a:pt x="180850" y="230423"/>
                        <a:pt x="207565" y="227263"/>
                      </a:cubicBezTo>
                      <a:cubicBezTo>
                        <a:pt x="218581" y="233456"/>
                        <a:pt x="226178" y="247989"/>
                        <a:pt x="264288" y="235857"/>
                      </a:cubicBezTo>
                      <a:cubicBezTo>
                        <a:pt x="276063" y="244451"/>
                        <a:pt x="297081" y="267577"/>
                        <a:pt x="344561" y="249379"/>
                      </a:cubicBezTo>
                      <a:cubicBezTo>
                        <a:pt x="357728" y="255951"/>
                        <a:pt x="420655" y="283501"/>
                        <a:pt x="463830" y="244830"/>
                      </a:cubicBezTo>
                      <a:cubicBezTo>
                        <a:pt x="477631" y="252033"/>
                        <a:pt x="534354" y="264165"/>
                        <a:pt x="566893" y="225494"/>
                      </a:cubicBezTo>
                      <a:cubicBezTo>
                        <a:pt x="575503" y="230043"/>
                        <a:pt x="633618" y="249253"/>
                        <a:pt x="660207" y="192383"/>
                      </a:cubicBezTo>
                      <a:cubicBezTo>
                        <a:pt x="701989" y="199587"/>
                        <a:pt x="708953" y="167487"/>
                        <a:pt x="721108" y="162053"/>
                      </a:cubicBezTo>
                      <a:cubicBezTo>
                        <a:pt x="724906" y="158641"/>
                        <a:pt x="737314" y="143476"/>
                        <a:pt x="739720" y="143728"/>
                      </a:cubicBezTo>
                      <a:cubicBezTo>
                        <a:pt x="742125" y="144108"/>
                        <a:pt x="766688" y="149668"/>
                        <a:pt x="788466" y="107206"/>
                      </a:cubicBezTo>
                      <a:cubicBezTo>
                        <a:pt x="794797" y="107206"/>
                        <a:pt x="797709" y="103162"/>
                        <a:pt x="806065" y="102782"/>
                      </a:cubicBezTo>
                      <a:cubicBezTo>
                        <a:pt x="806065" y="102530"/>
                        <a:pt x="805812" y="102403"/>
                        <a:pt x="805812" y="102151"/>
                      </a:cubicBezTo>
                      <a:cubicBezTo>
                        <a:pt x="838605" y="83700"/>
                        <a:pt x="826070" y="48693"/>
                        <a:pt x="819993" y="37319"/>
                      </a:cubicBezTo>
                      <a:cubicBezTo>
                        <a:pt x="802520" y="8000"/>
                        <a:pt x="765675" y="19374"/>
                        <a:pt x="762384" y="18489"/>
                      </a:cubicBezTo>
                      <a:cubicBezTo>
                        <a:pt x="760484" y="15709"/>
                        <a:pt x="757066" y="14698"/>
                        <a:pt x="754280" y="14193"/>
                      </a:cubicBezTo>
                      <a:cubicBezTo>
                        <a:pt x="751495" y="1302"/>
                        <a:pt x="731237" y="544"/>
                        <a:pt x="724526" y="165"/>
                      </a:cubicBezTo>
                      <a:cubicBezTo>
                        <a:pt x="689708" y="-2489"/>
                        <a:pt x="669323" y="27715"/>
                        <a:pt x="666917" y="32264"/>
                      </a:cubicBezTo>
                      <a:cubicBezTo>
                        <a:pt x="649318" y="32264"/>
                        <a:pt x="630833" y="56023"/>
                        <a:pt x="623489" y="66765"/>
                      </a:cubicBezTo>
                      <a:cubicBezTo>
                        <a:pt x="590823" y="61205"/>
                        <a:pt x="557271" y="94062"/>
                        <a:pt x="552206" y="106321"/>
                      </a:cubicBezTo>
                      <a:cubicBezTo>
                        <a:pt x="515615" y="103541"/>
                        <a:pt x="503587" y="123761"/>
                        <a:pt x="498269" y="128437"/>
                      </a:cubicBezTo>
                      <a:cubicBezTo>
                        <a:pt x="465223" y="121234"/>
                        <a:pt x="444458" y="136146"/>
                        <a:pt x="434329" y="147014"/>
                      </a:cubicBezTo>
                      <a:cubicBezTo>
                        <a:pt x="411033" y="134882"/>
                        <a:pt x="366211" y="142717"/>
                        <a:pt x="350512" y="147899"/>
                      </a:cubicBezTo>
                      <a:cubicBezTo>
                        <a:pt x="333165" y="132481"/>
                        <a:pt x="306197" y="133745"/>
                        <a:pt x="291510" y="135261"/>
                      </a:cubicBezTo>
                      <a:cubicBezTo>
                        <a:pt x="279228" y="121992"/>
                        <a:pt x="255045" y="123508"/>
                        <a:pt x="249474" y="125025"/>
                      </a:cubicBezTo>
                      <a:cubicBezTo>
                        <a:pt x="231875" y="100887"/>
                        <a:pt x="208325" y="104299"/>
                        <a:pt x="200602" y="106068"/>
                      </a:cubicBezTo>
                      <a:cubicBezTo>
                        <a:pt x="183256" y="85722"/>
                        <a:pt x="172240" y="87744"/>
                        <a:pt x="162365" y="86859"/>
                      </a:cubicBezTo>
                      <a:cubicBezTo>
                        <a:pt x="156794" y="80161"/>
                        <a:pt x="147044" y="76496"/>
                        <a:pt x="138181" y="75359"/>
                      </a:cubicBezTo>
                      <a:cubicBezTo>
                        <a:pt x="134889" y="62089"/>
                        <a:pt x="127419" y="47430"/>
                        <a:pt x="105515" y="44523"/>
                      </a:cubicBezTo>
                      <a:cubicBezTo>
                        <a:pt x="83611" y="41616"/>
                        <a:pt x="82345" y="54001"/>
                        <a:pt x="81459" y="55770"/>
                      </a:cubicBezTo>
                      <a:cubicBezTo>
                        <a:pt x="80573" y="57540"/>
                        <a:pt x="77281" y="57540"/>
                        <a:pt x="75761" y="57161"/>
                      </a:cubicBezTo>
                      <a:cubicBezTo>
                        <a:pt x="53857" y="42501"/>
                        <a:pt x="33979" y="51979"/>
                        <a:pt x="29294" y="57161"/>
                      </a:cubicBezTo>
                      <a:cubicBezTo>
                        <a:pt x="-4258" y="73842"/>
                        <a:pt x="-2612" y="96590"/>
                        <a:pt x="3465" y="110997"/>
                      </a:cubicBezTo>
                      <a:cubicBezTo>
                        <a:pt x="9796" y="119085"/>
                        <a:pt x="15493" y="125277"/>
                        <a:pt x="18912" y="126794"/>
                      </a:cubicBezTo>
                      <a:close/>
                    </a:path>
                  </a:pathLst>
                </a:custGeom>
                <a:solidFill>
                  <a:srgbClr val="CF8D8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5" name="Freeform 1190">
                  <a:extLst>
                    <a:ext uri="{FF2B5EF4-FFF2-40B4-BE49-F238E27FC236}">
                      <a16:creationId xmlns:a16="http://schemas.microsoft.com/office/drawing/2014/main" id="{A1F48C2F-5009-B2B6-810E-D01D37B0026F}"/>
                    </a:ext>
                  </a:extLst>
                </p:cNvPr>
                <p:cNvSpPr/>
                <p:nvPr/>
              </p:nvSpPr>
              <p:spPr>
                <a:xfrm>
                  <a:off x="2065466" y="2949296"/>
                  <a:ext cx="827595" cy="265032"/>
                </a:xfrm>
                <a:custGeom>
                  <a:avLst/>
                  <a:gdLst>
                    <a:gd name="connsiteX0" fmla="*/ 18912 w 827485"/>
                    <a:gd name="connsiteY0" fmla="*/ 126920 h 265032"/>
                    <a:gd name="connsiteX1" fmla="*/ 60188 w 827485"/>
                    <a:gd name="connsiteY1" fmla="*/ 167614 h 265032"/>
                    <a:gd name="connsiteX2" fmla="*/ 87030 w 827485"/>
                    <a:gd name="connsiteY2" fmla="*/ 186570 h 265032"/>
                    <a:gd name="connsiteX3" fmla="*/ 122861 w 827485"/>
                    <a:gd name="connsiteY3" fmla="*/ 191499 h 265032"/>
                    <a:gd name="connsiteX4" fmla="*/ 160845 w 827485"/>
                    <a:gd name="connsiteY4" fmla="*/ 213488 h 265032"/>
                    <a:gd name="connsiteX5" fmla="*/ 207565 w 827485"/>
                    <a:gd name="connsiteY5" fmla="*/ 227263 h 265032"/>
                    <a:gd name="connsiteX6" fmla="*/ 264288 w 827485"/>
                    <a:gd name="connsiteY6" fmla="*/ 235857 h 265032"/>
                    <a:gd name="connsiteX7" fmla="*/ 344561 w 827485"/>
                    <a:gd name="connsiteY7" fmla="*/ 249379 h 265032"/>
                    <a:gd name="connsiteX8" fmla="*/ 463830 w 827485"/>
                    <a:gd name="connsiteY8" fmla="*/ 244830 h 265032"/>
                    <a:gd name="connsiteX9" fmla="*/ 566893 w 827485"/>
                    <a:gd name="connsiteY9" fmla="*/ 225494 h 265032"/>
                    <a:gd name="connsiteX10" fmla="*/ 660207 w 827485"/>
                    <a:gd name="connsiteY10" fmla="*/ 192383 h 265032"/>
                    <a:gd name="connsiteX11" fmla="*/ 721108 w 827485"/>
                    <a:gd name="connsiteY11" fmla="*/ 162053 h 265032"/>
                    <a:gd name="connsiteX12" fmla="*/ 739720 w 827485"/>
                    <a:gd name="connsiteY12" fmla="*/ 143728 h 265032"/>
                    <a:gd name="connsiteX13" fmla="*/ 788466 w 827485"/>
                    <a:gd name="connsiteY13" fmla="*/ 107206 h 265032"/>
                    <a:gd name="connsiteX14" fmla="*/ 806065 w 827485"/>
                    <a:gd name="connsiteY14" fmla="*/ 102782 h 265032"/>
                    <a:gd name="connsiteX15" fmla="*/ 805812 w 827485"/>
                    <a:gd name="connsiteY15" fmla="*/ 102151 h 265032"/>
                    <a:gd name="connsiteX16" fmla="*/ 819993 w 827485"/>
                    <a:gd name="connsiteY16" fmla="*/ 37319 h 265032"/>
                    <a:gd name="connsiteX17" fmla="*/ 762384 w 827485"/>
                    <a:gd name="connsiteY17" fmla="*/ 18489 h 265032"/>
                    <a:gd name="connsiteX18" fmla="*/ 754280 w 827485"/>
                    <a:gd name="connsiteY18" fmla="*/ 14193 h 265032"/>
                    <a:gd name="connsiteX19" fmla="*/ 724526 w 827485"/>
                    <a:gd name="connsiteY19" fmla="*/ 165 h 265032"/>
                    <a:gd name="connsiteX20" fmla="*/ 666917 w 827485"/>
                    <a:gd name="connsiteY20" fmla="*/ 32264 h 265032"/>
                    <a:gd name="connsiteX21" fmla="*/ 623489 w 827485"/>
                    <a:gd name="connsiteY21" fmla="*/ 66765 h 265032"/>
                    <a:gd name="connsiteX22" fmla="*/ 552206 w 827485"/>
                    <a:gd name="connsiteY22" fmla="*/ 106321 h 265032"/>
                    <a:gd name="connsiteX23" fmla="*/ 498269 w 827485"/>
                    <a:gd name="connsiteY23" fmla="*/ 128437 h 265032"/>
                    <a:gd name="connsiteX24" fmla="*/ 434329 w 827485"/>
                    <a:gd name="connsiteY24" fmla="*/ 147014 h 265032"/>
                    <a:gd name="connsiteX25" fmla="*/ 350512 w 827485"/>
                    <a:gd name="connsiteY25" fmla="*/ 147899 h 265032"/>
                    <a:gd name="connsiteX26" fmla="*/ 291510 w 827485"/>
                    <a:gd name="connsiteY26" fmla="*/ 135261 h 265032"/>
                    <a:gd name="connsiteX27" fmla="*/ 249474 w 827485"/>
                    <a:gd name="connsiteY27" fmla="*/ 125025 h 265032"/>
                    <a:gd name="connsiteX28" fmla="*/ 200602 w 827485"/>
                    <a:gd name="connsiteY28" fmla="*/ 106068 h 265032"/>
                    <a:gd name="connsiteX29" fmla="*/ 162365 w 827485"/>
                    <a:gd name="connsiteY29" fmla="*/ 86859 h 265032"/>
                    <a:gd name="connsiteX30" fmla="*/ 138181 w 827485"/>
                    <a:gd name="connsiteY30" fmla="*/ 75359 h 265032"/>
                    <a:gd name="connsiteX31" fmla="*/ 105515 w 827485"/>
                    <a:gd name="connsiteY31" fmla="*/ 44523 h 265032"/>
                    <a:gd name="connsiteX32" fmla="*/ 81459 w 827485"/>
                    <a:gd name="connsiteY32" fmla="*/ 55770 h 265032"/>
                    <a:gd name="connsiteX33" fmla="*/ 75761 w 827485"/>
                    <a:gd name="connsiteY33" fmla="*/ 57161 h 265032"/>
                    <a:gd name="connsiteX34" fmla="*/ 29294 w 827485"/>
                    <a:gd name="connsiteY34" fmla="*/ 57161 h 265032"/>
                    <a:gd name="connsiteX35" fmla="*/ 3465 w 827485"/>
                    <a:gd name="connsiteY35" fmla="*/ 110997 h 265032"/>
                    <a:gd name="connsiteX36" fmla="*/ 18912 w 827485"/>
                    <a:gd name="connsiteY36" fmla="*/ 126794 h 265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27485" h="265032">
                      <a:moveTo>
                        <a:pt x="18912" y="126920"/>
                      </a:moveTo>
                      <a:cubicBezTo>
                        <a:pt x="18785" y="130332"/>
                        <a:pt x="21698" y="161421"/>
                        <a:pt x="60188" y="167614"/>
                      </a:cubicBezTo>
                      <a:cubicBezTo>
                        <a:pt x="64366" y="171784"/>
                        <a:pt x="71963" y="182147"/>
                        <a:pt x="87030" y="186570"/>
                      </a:cubicBezTo>
                      <a:cubicBezTo>
                        <a:pt x="102097" y="190993"/>
                        <a:pt x="100324" y="196680"/>
                        <a:pt x="122861" y="191499"/>
                      </a:cubicBezTo>
                      <a:cubicBezTo>
                        <a:pt x="125267" y="195543"/>
                        <a:pt x="137422" y="208307"/>
                        <a:pt x="160845" y="213488"/>
                      </a:cubicBezTo>
                      <a:cubicBezTo>
                        <a:pt x="172620" y="221450"/>
                        <a:pt x="180850" y="230423"/>
                        <a:pt x="207565" y="227263"/>
                      </a:cubicBezTo>
                      <a:cubicBezTo>
                        <a:pt x="218581" y="233456"/>
                        <a:pt x="226178" y="247989"/>
                        <a:pt x="264288" y="235857"/>
                      </a:cubicBezTo>
                      <a:cubicBezTo>
                        <a:pt x="276063" y="244451"/>
                        <a:pt x="297081" y="267577"/>
                        <a:pt x="344561" y="249379"/>
                      </a:cubicBezTo>
                      <a:cubicBezTo>
                        <a:pt x="357728" y="255951"/>
                        <a:pt x="420655" y="283501"/>
                        <a:pt x="463830" y="244830"/>
                      </a:cubicBezTo>
                      <a:cubicBezTo>
                        <a:pt x="477631" y="252033"/>
                        <a:pt x="534354" y="264165"/>
                        <a:pt x="566893" y="225494"/>
                      </a:cubicBezTo>
                      <a:cubicBezTo>
                        <a:pt x="575503" y="230043"/>
                        <a:pt x="633618" y="249253"/>
                        <a:pt x="660207" y="192383"/>
                      </a:cubicBezTo>
                      <a:cubicBezTo>
                        <a:pt x="701989" y="199587"/>
                        <a:pt x="708953" y="167487"/>
                        <a:pt x="721108" y="162053"/>
                      </a:cubicBezTo>
                      <a:cubicBezTo>
                        <a:pt x="724906" y="158641"/>
                        <a:pt x="737314" y="143476"/>
                        <a:pt x="739720" y="143728"/>
                      </a:cubicBezTo>
                      <a:cubicBezTo>
                        <a:pt x="742125" y="144108"/>
                        <a:pt x="766688" y="149668"/>
                        <a:pt x="788466" y="107206"/>
                      </a:cubicBezTo>
                      <a:cubicBezTo>
                        <a:pt x="794797" y="107206"/>
                        <a:pt x="797709" y="103162"/>
                        <a:pt x="806065" y="102782"/>
                      </a:cubicBezTo>
                      <a:cubicBezTo>
                        <a:pt x="806065" y="102530"/>
                        <a:pt x="805812" y="102403"/>
                        <a:pt x="805812" y="102151"/>
                      </a:cubicBezTo>
                      <a:cubicBezTo>
                        <a:pt x="838605" y="83700"/>
                        <a:pt x="826070" y="48693"/>
                        <a:pt x="819993" y="37319"/>
                      </a:cubicBezTo>
                      <a:cubicBezTo>
                        <a:pt x="802520" y="8000"/>
                        <a:pt x="765675" y="19374"/>
                        <a:pt x="762384" y="18489"/>
                      </a:cubicBezTo>
                      <a:cubicBezTo>
                        <a:pt x="760484" y="15709"/>
                        <a:pt x="757066" y="14698"/>
                        <a:pt x="754280" y="14193"/>
                      </a:cubicBezTo>
                      <a:cubicBezTo>
                        <a:pt x="751495" y="1302"/>
                        <a:pt x="731237" y="544"/>
                        <a:pt x="724526" y="165"/>
                      </a:cubicBezTo>
                      <a:cubicBezTo>
                        <a:pt x="689708" y="-2489"/>
                        <a:pt x="669323" y="27715"/>
                        <a:pt x="666917" y="32264"/>
                      </a:cubicBezTo>
                      <a:cubicBezTo>
                        <a:pt x="649318" y="32264"/>
                        <a:pt x="630833" y="56023"/>
                        <a:pt x="623489" y="66765"/>
                      </a:cubicBezTo>
                      <a:cubicBezTo>
                        <a:pt x="590823" y="61205"/>
                        <a:pt x="557271" y="94062"/>
                        <a:pt x="552206" y="106321"/>
                      </a:cubicBezTo>
                      <a:cubicBezTo>
                        <a:pt x="515615" y="103541"/>
                        <a:pt x="503587" y="123761"/>
                        <a:pt x="498269" y="128437"/>
                      </a:cubicBezTo>
                      <a:cubicBezTo>
                        <a:pt x="465223" y="121234"/>
                        <a:pt x="444458" y="136146"/>
                        <a:pt x="434329" y="147014"/>
                      </a:cubicBezTo>
                      <a:cubicBezTo>
                        <a:pt x="411033" y="134882"/>
                        <a:pt x="366211" y="142717"/>
                        <a:pt x="350512" y="147899"/>
                      </a:cubicBezTo>
                      <a:cubicBezTo>
                        <a:pt x="333165" y="132481"/>
                        <a:pt x="306197" y="133745"/>
                        <a:pt x="291510" y="135261"/>
                      </a:cubicBezTo>
                      <a:cubicBezTo>
                        <a:pt x="279228" y="121992"/>
                        <a:pt x="255045" y="123508"/>
                        <a:pt x="249474" y="125025"/>
                      </a:cubicBezTo>
                      <a:cubicBezTo>
                        <a:pt x="231875" y="100887"/>
                        <a:pt x="208325" y="104299"/>
                        <a:pt x="200602" y="106068"/>
                      </a:cubicBezTo>
                      <a:cubicBezTo>
                        <a:pt x="183256" y="85722"/>
                        <a:pt x="172240" y="87744"/>
                        <a:pt x="162365" y="86859"/>
                      </a:cubicBezTo>
                      <a:cubicBezTo>
                        <a:pt x="156794" y="80161"/>
                        <a:pt x="147044" y="76496"/>
                        <a:pt x="138181" y="75359"/>
                      </a:cubicBezTo>
                      <a:cubicBezTo>
                        <a:pt x="134889" y="62089"/>
                        <a:pt x="127419" y="47430"/>
                        <a:pt x="105515" y="44523"/>
                      </a:cubicBezTo>
                      <a:cubicBezTo>
                        <a:pt x="83611" y="41616"/>
                        <a:pt x="82345" y="54001"/>
                        <a:pt x="81459" y="55770"/>
                      </a:cubicBezTo>
                      <a:cubicBezTo>
                        <a:pt x="80573" y="57540"/>
                        <a:pt x="77281" y="57540"/>
                        <a:pt x="75761" y="57161"/>
                      </a:cubicBezTo>
                      <a:cubicBezTo>
                        <a:pt x="53857" y="42501"/>
                        <a:pt x="33979" y="51979"/>
                        <a:pt x="29294" y="57161"/>
                      </a:cubicBezTo>
                      <a:cubicBezTo>
                        <a:pt x="-4258" y="73842"/>
                        <a:pt x="-2612" y="96590"/>
                        <a:pt x="3465" y="110997"/>
                      </a:cubicBezTo>
                      <a:cubicBezTo>
                        <a:pt x="9796" y="119085"/>
                        <a:pt x="15493" y="125277"/>
                        <a:pt x="18912" y="126794"/>
                      </a:cubicBezTo>
                      <a:close/>
                    </a:path>
                  </a:pathLst>
                </a:custGeom>
                <a:noFill/>
                <a:ln w="6325"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56" name="Freeform 1192">
                  <a:extLst>
                    <a:ext uri="{FF2B5EF4-FFF2-40B4-BE49-F238E27FC236}">
                      <a16:creationId xmlns:a16="http://schemas.microsoft.com/office/drawing/2014/main" id="{C04B2534-97FE-BBE5-39A5-553D01CD6E88}"/>
                    </a:ext>
                  </a:extLst>
                </p:cNvPr>
                <p:cNvSpPr/>
                <p:nvPr/>
              </p:nvSpPr>
              <p:spPr>
                <a:xfrm>
                  <a:off x="2092800" y="3358916"/>
                  <a:ext cx="34505" cy="65252"/>
                </a:xfrm>
                <a:custGeom>
                  <a:avLst/>
                  <a:gdLst>
                    <a:gd name="connsiteX0" fmla="*/ 26907 w 34500"/>
                    <a:gd name="connsiteY0" fmla="*/ 61929 h 65252"/>
                    <a:gd name="connsiteX1" fmla="*/ 1078 w 34500"/>
                    <a:gd name="connsiteY1" fmla="*/ 2406 h 65252"/>
                    <a:gd name="connsiteX2" fmla="*/ 1205 w 34500"/>
                    <a:gd name="connsiteY2" fmla="*/ 5 h 65252"/>
                    <a:gd name="connsiteX3" fmla="*/ 34377 w 34500"/>
                    <a:gd name="connsiteY3" fmla="*/ 42593 h 65252"/>
                    <a:gd name="connsiteX4" fmla="*/ 33111 w 34500"/>
                    <a:gd name="connsiteY4" fmla="*/ 62308 h 65252"/>
                    <a:gd name="connsiteX5" fmla="*/ 26781 w 34500"/>
                    <a:gd name="connsiteY5" fmla="*/ 61929 h 65252"/>
                    <a:gd name="connsiteX6" fmla="*/ 26781 w 34500"/>
                    <a:gd name="connsiteY6" fmla="*/ 61929 h 65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00" h="65252">
                      <a:moveTo>
                        <a:pt x="26907" y="61929"/>
                      </a:moveTo>
                      <a:cubicBezTo>
                        <a:pt x="30832" y="37665"/>
                        <a:pt x="33618" y="4680"/>
                        <a:pt x="1078" y="2406"/>
                      </a:cubicBezTo>
                      <a:cubicBezTo>
                        <a:pt x="-441" y="2406"/>
                        <a:pt x="-315" y="-122"/>
                        <a:pt x="1205" y="5"/>
                      </a:cubicBezTo>
                      <a:cubicBezTo>
                        <a:pt x="25388" y="257"/>
                        <a:pt x="35770" y="20730"/>
                        <a:pt x="34377" y="42593"/>
                      </a:cubicBezTo>
                      <a:cubicBezTo>
                        <a:pt x="34377" y="49291"/>
                        <a:pt x="33365" y="56369"/>
                        <a:pt x="33111" y="62308"/>
                      </a:cubicBezTo>
                      <a:cubicBezTo>
                        <a:pt x="33111" y="66479"/>
                        <a:pt x="26401" y="66099"/>
                        <a:pt x="26781" y="61929"/>
                      </a:cubicBezTo>
                      <a:lnTo>
                        <a:pt x="26781" y="61929"/>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7" name="Freeform 1193">
                  <a:extLst>
                    <a:ext uri="{FF2B5EF4-FFF2-40B4-BE49-F238E27FC236}">
                      <a16:creationId xmlns:a16="http://schemas.microsoft.com/office/drawing/2014/main" id="{054FAC9F-FF9E-FB7C-1689-929AEEB90C37}"/>
                    </a:ext>
                  </a:extLst>
                </p:cNvPr>
                <p:cNvSpPr/>
                <p:nvPr/>
              </p:nvSpPr>
              <p:spPr>
                <a:xfrm>
                  <a:off x="2081950" y="3166702"/>
                  <a:ext cx="14586" cy="11702"/>
                </a:xfrm>
                <a:custGeom>
                  <a:avLst/>
                  <a:gdLst>
                    <a:gd name="connsiteX0" fmla="*/ 277 w 14584"/>
                    <a:gd name="connsiteY0" fmla="*/ 9099 h 11702"/>
                    <a:gd name="connsiteX1" fmla="*/ 14585 w 14584"/>
                    <a:gd name="connsiteY1" fmla="*/ 0 h 11702"/>
                    <a:gd name="connsiteX2" fmla="*/ 3063 w 14584"/>
                    <a:gd name="connsiteY2" fmla="*/ 10995 h 11702"/>
                    <a:gd name="connsiteX3" fmla="*/ 277 w 14584"/>
                    <a:gd name="connsiteY3" fmla="*/ 9099 h 11702"/>
                    <a:gd name="connsiteX4" fmla="*/ 277 w 14584"/>
                    <a:gd name="connsiteY4" fmla="*/ 9099 h 117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4" h="11702">
                      <a:moveTo>
                        <a:pt x="277" y="9099"/>
                      </a:moveTo>
                      <a:cubicBezTo>
                        <a:pt x="3443" y="4044"/>
                        <a:pt x="8887" y="632"/>
                        <a:pt x="14585" y="0"/>
                      </a:cubicBezTo>
                      <a:cubicBezTo>
                        <a:pt x="10153" y="3412"/>
                        <a:pt x="6355" y="6698"/>
                        <a:pt x="3063" y="10995"/>
                      </a:cubicBezTo>
                      <a:cubicBezTo>
                        <a:pt x="1797" y="12764"/>
                        <a:pt x="-862" y="10868"/>
                        <a:pt x="277" y="9099"/>
                      </a:cubicBezTo>
                      <a:lnTo>
                        <a:pt x="277" y="9099"/>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8" name="Freeform 1194">
                  <a:extLst>
                    <a:ext uri="{FF2B5EF4-FFF2-40B4-BE49-F238E27FC236}">
                      <a16:creationId xmlns:a16="http://schemas.microsoft.com/office/drawing/2014/main" id="{6753EE7C-5882-78E9-6EEA-AA438BD31389}"/>
                    </a:ext>
                  </a:extLst>
                </p:cNvPr>
                <p:cNvSpPr/>
                <p:nvPr/>
              </p:nvSpPr>
              <p:spPr>
                <a:xfrm>
                  <a:off x="2063275" y="3315333"/>
                  <a:ext cx="15913" cy="8557"/>
                </a:xfrm>
                <a:custGeom>
                  <a:avLst/>
                  <a:gdLst>
                    <a:gd name="connsiteX0" fmla="*/ 465 w 15911"/>
                    <a:gd name="connsiteY0" fmla="*/ 5674 h 8557"/>
                    <a:gd name="connsiteX1" fmla="*/ 15912 w 15911"/>
                    <a:gd name="connsiteY1" fmla="*/ 114 h 8557"/>
                    <a:gd name="connsiteX2" fmla="*/ 8821 w 15911"/>
                    <a:gd name="connsiteY2" fmla="*/ 3779 h 8557"/>
                    <a:gd name="connsiteX3" fmla="*/ 2744 w 15911"/>
                    <a:gd name="connsiteY3" fmla="*/ 8202 h 8557"/>
                    <a:gd name="connsiteX4" fmla="*/ 465 w 15911"/>
                    <a:gd name="connsiteY4" fmla="*/ 5674 h 8557"/>
                    <a:gd name="connsiteX5" fmla="*/ 465 w 15911"/>
                    <a:gd name="connsiteY5" fmla="*/ 5674 h 8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11" h="8557">
                      <a:moveTo>
                        <a:pt x="465" y="5674"/>
                      </a:moveTo>
                      <a:cubicBezTo>
                        <a:pt x="4390" y="1504"/>
                        <a:pt x="10467" y="-518"/>
                        <a:pt x="15912" y="114"/>
                      </a:cubicBezTo>
                      <a:cubicBezTo>
                        <a:pt x="13379" y="1378"/>
                        <a:pt x="10974" y="2262"/>
                        <a:pt x="8821" y="3779"/>
                      </a:cubicBezTo>
                      <a:cubicBezTo>
                        <a:pt x="6542" y="4916"/>
                        <a:pt x="4770" y="6685"/>
                        <a:pt x="2744" y="8202"/>
                      </a:cubicBezTo>
                      <a:cubicBezTo>
                        <a:pt x="1098" y="9466"/>
                        <a:pt x="-928" y="7064"/>
                        <a:pt x="465" y="5674"/>
                      </a:cubicBezTo>
                      <a:lnTo>
                        <a:pt x="465" y="5674"/>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9" name="Freeform 1195">
                  <a:extLst>
                    <a:ext uri="{FF2B5EF4-FFF2-40B4-BE49-F238E27FC236}">
                      <a16:creationId xmlns:a16="http://schemas.microsoft.com/office/drawing/2014/main" id="{F439206E-0D4A-18B1-6EF5-3CD415027652}"/>
                    </a:ext>
                  </a:extLst>
                </p:cNvPr>
                <p:cNvSpPr/>
                <p:nvPr/>
              </p:nvSpPr>
              <p:spPr>
                <a:xfrm>
                  <a:off x="2053637" y="3376613"/>
                  <a:ext cx="15294" cy="12988"/>
                </a:xfrm>
                <a:custGeom>
                  <a:avLst/>
                  <a:gdLst>
                    <a:gd name="connsiteX0" fmla="*/ 225 w 15292"/>
                    <a:gd name="connsiteY0" fmla="*/ 10363 h 12988"/>
                    <a:gd name="connsiteX1" fmla="*/ 15292 w 15292"/>
                    <a:gd name="connsiteY1" fmla="*/ 0 h 12988"/>
                    <a:gd name="connsiteX2" fmla="*/ 3137 w 15292"/>
                    <a:gd name="connsiteY2" fmla="*/ 12259 h 12988"/>
                    <a:gd name="connsiteX3" fmla="*/ 225 w 15292"/>
                    <a:gd name="connsiteY3" fmla="*/ 10363 h 12988"/>
                    <a:gd name="connsiteX4" fmla="*/ 225 w 15292"/>
                    <a:gd name="connsiteY4" fmla="*/ 10363 h 129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292" h="12988">
                      <a:moveTo>
                        <a:pt x="225" y="10363"/>
                      </a:moveTo>
                      <a:cubicBezTo>
                        <a:pt x="3517" y="5055"/>
                        <a:pt x="9088" y="1011"/>
                        <a:pt x="15292" y="0"/>
                      </a:cubicBezTo>
                      <a:cubicBezTo>
                        <a:pt x="10481" y="3791"/>
                        <a:pt x="6429" y="7835"/>
                        <a:pt x="3137" y="12259"/>
                      </a:cubicBezTo>
                      <a:cubicBezTo>
                        <a:pt x="1871" y="14028"/>
                        <a:pt x="-788" y="12259"/>
                        <a:pt x="225" y="10363"/>
                      </a:cubicBezTo>
                      <a:lnTo>
                        <a:pt x="225" y="10363"/>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0" name="Freeform 1196">
                  <a:extLst>
                    <a:ext uri="{FF2B5EF4-FFF2-40B4-BE49-F238E27FC236}">
                      <a16:creationId xmlns:a16="http://schemas.microsoft.com/office/drawing/2014/main" id="{CBAA11C7-94AB-E5F8-3571-481432178A8E}"/>
                    </a:ext>
                  </a:extLst>
                </p:cNvPr>
                <p:cNvSpPr/>
                <p:nvPr/>
              </p:nvSpPr>
              <p:spPr>
                <a:xfrm>
                  <a:off x="2054162" y="3435378"/>
                  <a:ext cx="15149" cy="20598"/>
                </a:xfrm>
                <a:custGeom>
                  <a:avLst/>
                  <a:gdLst>
                    <a:gd name="connsiteX0" fmla="*/ 80 w 15147"/>
                    <a:gd name="connsiteY0" fmla="*/ 18451 h 20598"/>
                    <a:gd name="connsiteX1" fmla="*/ 15147 w 15147"/>
                    <a:gd name="connsiteY1" fmla="*/ 0 h 20598"/>
                    <a:gd name="connsiteX2" fmla="*/ 3372 w 15147"/>
                    <a:gd name="connsiteY2" fmla="*/ 19462 h 20598"/>
                    <a:gd name="connsiteX3" fmla="*/ 80 w 15147"/>
                    <a:gd name="connsiteY3" fmla="*/ 18451 h 20598"/>
                    <a:gd name="connsiteX4" fmla="*/ 80 w 15147"/>
                    <a:gd name="connsiteY4" fmla="*/ 18451 h 20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7" h="20598">
                      <a:moveTo>
                        <a:pt x="80" y="18451"/>
                      </a:moveTo>
                      <a:cubicBezTo>
                        <a:pt x="2739" y="10616"/>
                        <a:pt x="8437" y="4423"/>
                        <a:pt x="15147" y="0"/>
                      </a:cubicBezTo>
                      <a:cubicBezTo>
                        <a:pt x="10589" y="6319"/>
                        <a:pt x="6031" y="12890"/>
                        <a:pt x="3372" y="19462"/>
                      </a:cubicBezTo>
                      <a:cubicBezTo>
                        <a:pt x="2739" y="21484"/>
                        <a:pt x="-553" y="20599"/>
                        <a:pt x="80" y="18451"/>
                      </a:cubicBezTo>
                      <a:lnTo>
                        <a:pt x="80" y="18451"/>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1" name="Freeform 1197">
                  <a:extLst>
                    <a:ext uri="{FF2B5EF4-FFF2-40B4-BE49-F238E27FC236}">
                      <a16:creationId xmlns:a16="http://schemas.microsoft.com/office/drawing/2014/main" id="{938C40A4-35C1-AE49-C921-DC8131074432}"/>
                    </a:ext>
                  </a:extLst>
                </p:cNvPr>
                <p:cNvSpPr/>
                <p:nvPr/>
              </p:nvSpPr>
              <p:spPr>
                <a:xfrm>
                  <a:off x="2079677" y="3208704"/>
                  <a:ext cx="22178" cy="14528"/>
                </a:xfrm>
                <a:custGeom>
                  <a:avLst/>
                  <a:gdLst>
                    <a:gd name="connsiteX0" fmla="*/ 651 w 22175"/>
                    <a:gd name="connsiteY0" fmla="*/ 11328 h 14528"/>
                    <a:gd name="connsiteX1" fmla="*/ 22175 w 22175"/>
                    <a:gd name="connsiteY1" fmla="*/ 81 h 14528"/>
                    <a:gd name="connsiteX2" fmla="*/ 3437 w 22175"/>
                    <a:gd name="connsiteY2" fmla="*/ 13729 h 14528"/>
                    <a:gd name="connsiteX3" fmla="*/ 524 w 22175"/>
                    <a:gd name="connsiteY3" fmla="*/ 11328 h 14528"/>
                    <a:gd name="connsiteX4" fmla="*/ 524 w 22175"/>
                    <a:gd name="connsiteY4" fmla="*/ 11328 h 1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175" h="14528">
                      <a:moveTo>
                        <a:pt x="651" y="11328"/>
                      </a:moveTo>
                      <a:cubicBezTo>
                        <a:pt x="6475" y="5768"/>
                        <a:pt x="13692" y="-804"/>
                        <a:pt x="22175" y="81"/>
                      </a:cubicBezTo>
                      <a:cubicBezTo>
                        <a:pt x="13945" y="460"/>
                        <a:pt x="8121" y="7790"/>
                        <a:pt x="3437" y="13729"/>
                      </a:cubicBezTo>
                      <a:cubicBezTo>
                        <a:pt x="1917" y="15878"/>
                        <a:pt x="-1248" y="13224"/>
                        <a:pt x="524" y="11328"/>
                      </a:cubicBezTo>
                      <a:lnTo>
                        <a:pt x="524" y="11328"/>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2" name="Freeform 1198">
                  <a:extLst>
                    <a:ext uri="{FF2B5EF4-FFF2-40B4-BE49-F238E27FC236}">
                      <a16:creationId xmlns:a16="http://schemas.microsoft.com/office/drawing/2014/main" id="{F61B9975-99A3-B8C7-8FCA-E79BB1C68413}"/>
                    </a:ext>
                  </a:extLst>
                </p:cNvPr>
                <p:cNvSpPr/>
                <p:nvPr/>
              </p:nvSpPr>
              <p:spPr>
                <a:xfrm>
                  <a:off x="2074253" y="3255039"/>
                  <a:ext cx="18218" cy="11853"/>
                </a:xfrm>
                <a:custGeom>
                  <a:avLst/>
                  <a:gdLst>
                    <a:gd name="connsiteX0" fmla="*/ 1010 w 18216"/>
                    <a:gd name="connsiteY0" fmla="*/ 7962 h 11853"/>
                    <a:gd name="connsiteX1" fmla="*/ 17596 w 18216"/>
                    <a:gd name="connsiteY1" fmla="*/ 0 h 11853"/>
                    <a:gd name="connsiteX2" fmla="*/ 17850 w 18216"/>
                    <a:gd name="connsiteY2" fmla="*/ 1011 h 11853"/>
                    <a:gd name="connsiteX3" fmla="*/ 3669 w 18216"/>
                    <a:gd name="connsiteY3" fmla="*/ 11247 h 11853"/>
                    <a:gd name="connsiteX4" fmla="*/ 884 w 18216"/>
                    <a:gd name="connsiteY4" fmla="*/ 7962 h 11853"/>
                    <a:gd name="connsiteX5" fmla="*/ 884 w 18216"/>
                    <a:gd name="connsiteY5" fmla="*/ 7962 h 11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16" h="11853">
                      <a:moveTo>
                        <a:pt x="1010" y="7962"/>
                      </a:moveTo>
                      <a:cubicBezTo>
                        <a:pt x="6328" y="4423"/>
                        <a:pt x="11392" y="1390"/>
                        <a:pt x="17596" y="0"/>
                      </a:cubicBezTo>
                      <a:cubicBezTo>
                        <a:pt x="18230" y="0"/>
                        <a:pt x="18483" y="758"/>
                        <a:pt x="17850" y="1011"/>
                      </a:cubicBezTo>
                      <a:cubicBezTo>
                        <a:pt x="12659" y="3159"/>
                        <a:pt x="7721" y="7330"/>
                        <a:pt x="3669" y="11247"/>
                      </a:cubicBezTo>
                      <a:cubicBezTo>
                        <a:pt x="1517" y="13270"/>
                        <a:pt x="-1522" y="9731"/>
                        <a:pt x="884" y="7962"/>
                      </a:cubicBezTo>
                      <a:lnTo>
                        <a:pt x="884" y="7962"/>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3" name="Freeform 1199">
                  <a:extLst>
                    <a:ext uri="{FF2B5EF4-FFF2-40B4-BE49-F238E27FC236}">
                      <a16:creationId xmlns:a16="http://schemas.microsoft.com/office/drawing/2014/main" id="{E10FBF76-88F4-08F6-ED92-D194F87DB9BB}"/>
                    </a:ext>
                  </a:extLst>
                </p:cNvPr>
                <p:cNvSpPr/>
                <p:nvPr/>
              </p:nvSpPr>
              <p:spPr>
                <a:xfrm>
                  <a:off x="2083509" y="3530539"/>
                  <a:ext cx="16369" cy="31184"/>
                </a:xfrm>
                <a:custGeom>
                  <a:avLst/>
                  <a:gdLst>
                    <a:gd name="connsiteX0" fmla="*/ 238 w 16367"/>
                    <a:gd name="connsiteY0" fmla="*/ 28435 h 31184"/>
                    <a:gd name="connsiteX1" fmla="*/ 16064 w 16367"/>
                    <a:gd name="connsiteY1" fmla="*/ 0 h 31184"/>
                    <a:gd name="connsiteX2" fmla="*/ 16191 w 16367"/>
                    <a:gd name="connsiteY2" fmla="*/ 1011 h 31184"/>
                    <a:gd name="connsiteX3" fmla="*/ 4416 w 16367"/>
                    <a:gd name="connsiteY3" fmla="*/ 29446 h 31184"/>
                    <a:gd name="connsiteX4" fmla="*/ 111 w 16367"/>
                    <a:gd name="connsiteY4" fmla="*/ 28435 h 31184"/>
                    <a:gd name="connsiteX5" fmla="*/ 111 w 16367"/>
                    <a:gd name="connsiteY5" fmla="*/ 28435 h 31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67" h="31184">
                      <a:moveTo>
                        <a:pt x="238" y="28435"/>
                      </a:moveTo>
                      <a:cubicBezTo>
                        <a:pt x="3530" y="18451"/>
                        <a:pt x="8214" y="6066"/>
                        <a:pt x="16064" y="0"/>
                      </a:cubicBezTo>
                      <a:cubicBezTo>
                        <a:pt x="16444" y="253"/>
                        <a:pt x="16444" y="758"/>
                        <a:pt x="16191" y="1011"/>
                      </a:cubicBezTo>
                      <a:cubicBezTo>
                        <a:pt x="10240" y="9605"/>
                        <a:pt x="6189" y="19336"/>
                        <a:pt x="4416" y="29446"/>
                      </a:cubicBezTo>
                      <a:cubicBezTo>
                        <a:pt x="3910" y="32352"/>
                        <a:pt x="-775" y="31341"/>
                        <a:pt x="111" y="28435"/>
                      </a:cubicBezTo>
                      <a:lnTo>
                        <a:pt x="111" y="28435"/>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4" name="Freeform 1200">
                  <a:extLst>
                    <a:ext uri="{FF2B5EF4-FFF2-40B4-BE49-F238E27FC236}">
                      <a16:creationId xmlns:a16="http://schemas.microsoft.com/office/drawing/2014/main" id="{F64A74DC-4EDA-3B15-036F-95A8354894A8}"/>
                    </a:ext>
                  </a:extLst>
                </p:cNvPr>
                <p:cNvSpPr/>
                <p:nvPr/>
              </p:nvSpPr>
              <p:spPr>
                <a:xfrm>
                  <a:off x="2106490" y="3501094"/>
                  <a:ext cx="23227" cy="48554"/>
                </a:xfrm>
                <a:custGeom>
                  <a:avLst/>
                  <a:gdLst>
                    <a:gd name="connsiteX0" fmla="*/ 50 w 23224"/>
                    <a:gd name="connsiteY0" fmla="*/ 44485 h 48554"/>
                    <a:gd name="connsiteX1" fmla="*/ 430 w 23224"/>
                    <a:gd name="connsiteY1" fmla="*/ 35891 h 48554"/>
                    <a:gd name="connsiteX2" fmla="*/ 5368 w 23224"/>
                    <a:gd name="connsiteY2" fmla="*/ 18325 h 48554"/>
                    <a:gd name="connsiteX3" fmla="*/ 10559 w 23224"/>
                    <a:gd name="connsiteY3" fmla="*/ 10110 h 48554"/>
                    <a:gd name="connsiteX4" fmla="*/ 16510 w 23224"/>
                    <a:gd name="connsiteY4" fmla="*/ 4297 h 48554"/>
                    <a:gd name="connsiteX5" fmla="*/ 23220 w 23224"/>
                    <a:gd name="connsiteY5" fmla="*/ 0 h 48554"/>
                    <a:gd name="connsiteX6" fmla="*/ 17396 w 23224"/>
                    <a:gd name="connsiteY6" fmla="*/ 5308 h 48554"/>
                    <a:gd name="connsiteX7" fmla="*/ 12711 w 23224"/>
                    <a:gd name="connsiteY7" fmla="*/ 11627 h 48554"/>
                    <a:gd name="connsiteX8" fmla="*/ 9166 w 23224"/>
                    <a:gd name="connsiteY8" fmla="*/ 19841 h 48554"/>
                    <a:gd name="connsiteX9" fmla="*/ 7394 w 23224"/>
                    <a:gd name="connsiteY9" fmla="*/ 36144 h 48554"/>
                    <a:gd name="connsiteX10" fmla="*/ 8280 w 23224"/>
                    <a:gd name="connsiteY10" fmla="*/ 43347 h 48554"/>
                    <a:gd name="connsiteX11" fmla="*/ 5241 w 23224"/>
                    <a:gd name="connsiteY11" fmla="*/ 48402 h 48554"/>
                    <a:gd name="connsiteX12" fmla="*/ 177 w 23224"/>
                    <a:gd name="connsiteY12" fmla="*/ 45369 h 48554"/>
                    <a:gd name="connsiteX13" fmla="*/ 177 w 23224"/>
                    <a:gd name="connsiteY13" fmla="*/ 44611 h 48554"/>
                    <a:gd name="connsiteX14" fmla="*/ 177 w 23224"/>
                    <a:gd name="connsiteY14" fmla="*/ 44358 h 485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24" h="48554">
                      <a:moveTo>
                        <a:pt x="50" y="44485"/>
                      </a:moveTo>
                      <a:cubicBezTo>
                        <a:pt x="50" y="44485"/>
                        <a:pt x="-203" y="40820"/>
                        <a:pt x="430" y="35891"/>
                      </a:cubicBezTo>
                      <a:cubicBezTo>
                        <a:pt x="1063" y="30962"/>
                        <a:pt x="2456" y="24264"/>
                        <a:pt x="5368" y="18325"/>
                      </a:cubicBezTo>
                      <a:cubicBezTo>
                        <a:pt x="6887" y="15292"/>
                        <a:pt x="8533" y="12511"/>
                        <a:pt x="10559" y="10110"/>
                      </a:cubicBezTo>
                      <a:cubicBezTo>
                        <a:pt x="12458" y="7709"/>
                        <a:pt x="14484" y="5687"/>
                        <a:pt x="16510" y="4297"/>
                      </a:cubicBezTo>
                      <a:cubicBezTo>
                        <a:pt x="20308" y="1264"/>
                        <a:pt x="23347" y="126"/>
                        <a:pt x="23220" y="0"/>
                      </a:cubicBezTo>
                      <a:cubicBezTo>
                        <a:pt x="23220" y="0"/>
                        <a:pt x="20561" y="1769"/>
                        <a:pt x="17396" y="5308"/>
                      </a:cubicBezTo>
                      <a:cubicBezTo>
                        <a:pt x="15750" y="6951"/>
                        <a:pt x="14104" y="9225"/>
                        <a:pt x="12711" y="11627"/>
                      </a:cubicBezTo>
                      <a:cubicBezTo>
                        <a:pt x="11192" y="14028"/>
                        <a:pt x="10052" y="16934"/>
                        <a:pt x="9166" y="19841"/>
                      </a:cubicBezTo>
                      <a:cubicBezTo>
                        <a:pt x="7394" y="25654"/>
                        <a:pt x="7140" y="31720"/>
                        <a:pt x="7394" y="36144"/>
                      </a:cubicBezTo>
                      <a:cubicBezTo>
                        <a:pt x="7647" y="40693"/>
                        <a:pt x="8280" y="43347"/>
                        <a:pt x="8280" y="43347"/>
                      </a:cubicBezTo>
                      <a:cubicBezTo>
                        <a:pt x="8786" y="45622"/>
                        <a:pt x="7520" y="47897"/>
                        <a:pt x="5241" y="48402"/>
                      </a:cubicBezTo>
                      <a:cubicBezTo>
                        <a:pt x="2962" y="49034"/>
                        <a:pt x="683" y="47644"/>
                        <a:pt x="177" y="45369"/>
                      </a:cubicBezTo>
                      <a:cubicBezTo>
                        <a:pt x="177" y="45116"/>
                        <a:pt x="177" y="44864"/>
                        <a:pt x="177" y="44611"/>
                      </a:cubicBezTo>
                      <a:lnTo>
                        <a:pt x="177" y="44358"/>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5" name="Freeform 1201">
                  <a:extLst>
                    <a:ext uri="{FF2B5EF4-FFF2-40B4-BE49-F238E27FC236}">
                      <a16:creationId xmlns:a16="http://schemas.microsoft.com/office/drawing/2014/main" id="{BD68D127-D546-A6E3-7B16-8DE166F3B26A}"/>
                    </a:ext>
                  </a:extLst>
                </p:cNvPr>
                <p:cNvSpPr/>
                <p:nvPr/>
              </p:nvSpPr>
              <p:spPr>
                <a:xfrm>
                  <a:off x="2063487" y="3446752"/>
                  <a:ext cx="17474" cy="36180"/>
                </a:xfrm>
                <a:custGeom>
                  <a:avLst/>
                  <a:gdLst>
                    <a:gd name="connsiteX0" fmla="*/ 0 w 17472"/>
                    <a:gd name="connsiteY0" fmla="*/ 32226 h 36180"/>
                    <a:gd name="connsiteX1" fmla="*/ 0 w 17472"/>
                    <a:gd name="connsiteY1" fmla="*/ 30583 h 36180"/>
                    <a:gd name="connsiteX2" fmla="*/ 380 w 17472"/>
                    <a:gd name="connsiteY2" fmla="*/ 25907 h 36180"/>
                    <a:gd name="connsiteX3" fmla="*/ 1646 w 17472"/>
                    <a:gd name="connsiteY3" fmla="*/ 19715 h 36180"/>
                    <a:gd name="connsiteX4" fmla="*/ 4431 w 17472"/>
                    <a:gd name="connsiteY4" fmla="*/ 13143 h 36180"/>
                    <a:gd name="connsiteX5" fmla="*/ 6331 w 17472"/>
                    <a:gd name="connsiteY5" fmla="*/ 10110 h 36180"/>
                    <a:gd name="connsiteX6" fmla="*/ 8483 w 17472"/>
                    <a:gd name="connsiteY6" fmla="*/ 7456 h 36180"/>
                    <a:gd name="connsiteX7" fmla="*/ 12788 w 17472"/>
                    <a:gd name="connsiteY7" fmla="*/ 3286 h 36180"/>
                    <a:gd name="connsiteX8" fmla="*/ 17473 w 17472"/>
                    <a:gd name="connsiteY8" fmla="*/ 0 h 36180"/>
                    <a:gd name="connsiteX9" fmla="*/ 13801 w 17472"/>
                    <a:gd name="connsiteY9" fmla="*/ 4170 h 36180"/>
                    <a:gd name="connsiteX10" fmla="*/ 10762 w 17472"/>
                    <a:gd name="connsiteY10" fmla="*/ 8846 h 36180"/>
                    <a:gd name="connsiteX11" fmla="*/ 9369 w 17472"/>
                    <a:gd name="connsiteY11" fmla="*/ 11627 h 36180"/>
                    <a:gd name="connsiteX12" fmla="*/ 8357 w 17472"/>
                    <a:gd name="connsiteY12" fmla="*/ 14660 h 36180"/>
                    <a:gd name="connsiteX13" fmla="*/ 7217 w 17472"/>
                    <a:gd name="connsiteY13" fmla="*/ 20726 h 36180"/>
                    <a:gd name="connsiteX14" fmla="*/ 7217 w 17472"/>
                    <a:gd name="connsiteY14" fmla="*/ 26034 h 36180"/>
                    <a:gd name="connsiteX15" fmla="*/ 7723 w 17472"/>
                    <a:gd name="connsiteY15" fmla="*/ 29446 h 36180"/>
                    <a:gd name="connsiteX16" fmla="*/ 8103 w 17472"/>
                    <a:gd name="connsiteY16" fmla="*/ 30836 h 36180"/>
                    <a:gd name="connsiteX17" fmla="*/ 5318 w 17472"/>
                    <a:gd name="connsiteY17" fmla="*/ 36017 h 36180"/>
                    <a:gd name="connsiteX18" fmla="*/ 127 w 17472"/>
                    <a:gd name="connsiteY18" fmla="*/ 33237 h 36180"/>
                    <a:gd name="connsiteX19" fmla="*/ 0 w 17472"/>
                    <a:gd name="connsiteY19" fmla="*/ 32100 h 3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7472" h="36180">
                      <a:moveTo>
                        <a:pt x="0" y="32226"/>
                      </a:moveTo>
                      <a:cubicBezTo>
                        <a:pt x="0" y="32226"/>
                        <a:pt x="0" y="31594"/>
                        <a:pt x="0" y="30583"/>
                      </a:cubicBezTo>
                      <a:cubicBezTo>
                        <a:pt x="0" y="29319"/>
                        <a:pt x="0" y="27803"/>
                        <a:pt x="380" y="25907"/>
                      </a:cubicBezTo>
                      <a:cubicBezTo>
                        <a:pt x="506" y="24012"/>
                        <a:pt x="1140" y="21990"/>
                        <a:pt x="1646" y="19715"/>
                      </a:cubicBezTo>
                      <a:cubicBezTo>
                        <a:pt x="2532" y="17566"/>
                        <a:pt x="3039" y="15165"/>
                        <a:pt x="4431" y="13143"/>
                      </a:cubicBezTo>
                      <a:lnTo>
                        <a:pt x="6331" y="10110"/>
                      </a:lnTo>
                      <a:cubicBezTo>
                        <a:pt x="6837" y="9099"/>
                        <a:pt x="7850" y="8341"/>
                        <a:pt x="8483" y="7456"/>
                      </a:cubicBezTo>
                      <a:cubicBezTo>
                        <a:pt x="10002" y="5813"/>
                        <a:pt x="11142" y="4170"/>
                        <a:pt x="12788" y="3286"/>
                      </a:cubicBezTo>
                      <a:cubicBezTo>
                        <a:pt x="15573" y="1264"/>
                        <a:pt x="17473" y="0"/>
                        <a:pt x="17473" y="0"/>
                      </a:cubicBezTo>
                      <a:cubicBezTo>
                        <a:pt x="17473" y="0"/>
                        <a:pt x="15953" y="1643"/>
                        <a:pt x="13801" y="4170"/>
                      </a:cubicBezTo>
                      <a:cubicBezTo>
                        <a:pt x="12535" y="5308"/>
                        <a:pt x="11775" y="7077"/>
                        <a:pt x="10762" y="8846"/>
                      </a:cubicBezTo>
                      <a:cubicBezTo>
                        <a:pt x="10382" y="9731"/>
                        <a:pt x="9623" y="10616"/>
                        <a:pt x="9369" y="11627"/>
                      </a:cubicBezTo>
                      <a:lnTo>
                        <a:pt x="8357" y="14660"/>
                      </a:lnTo>
                      <a:cubicBezTo>
                        <a:pt x="7597" y="16555"/>
                        <a:pt x="7597" y="18830"/>
                        <a:pt x="7217" y="20726"/>
                      </a:cubicBezTo>
                      <a:cubicBezTo>
                        <a:pt x="7217" y="22748"/>
                        <a:pt x="7090" y="24517"/>
                        <a:pt x="7217" y="26034"/>
                      </a:cubicBezTo>
                      <a:cubicBezTo>
                        <a:pt x="7344" y="27550"/>
                        <a:pt x="7597" y="28814"/>
                        <a:pt x="7723" y="29446"/>
                      </a:cubicBezTo>
                      <a:cubicBezTo>
                        <a:pt x="7850" y="30204"/>
                        <a:pt x="8103" y="30836"/>
                        <a:pt x="8103" y="30836"/>
                      </a:cubicBezTo>
                      <a:cubicBezTo>
                        <a:pt x="8736" y="32984"/>
                        <a:pt x="7470" y="35385"/>
                        <a:pt x="5318" y="36017"/>
                      </a:cubicBezTo>
                      <a:cubicBezTo>
                        <a:pt x="3165" y="36649"/>
                        <a:pt x="760" y="35385"/>
                        <a:pt x="127" y="33237"/>
                      </a:cubicBezTo>
                      <a:cubicBezTo>
                        <a:pt x="127" y="32858"/>
                        <a:pt x="0" y="32479"/>
                        <a:pt x="0" y="32100"/>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6" name="Freeform 1202">
                  <a:extLst>
                    <a:ext uri="{FF2B5EF4-FFF2-40B4-BE49-F238E27FC236}">
                      <a16:creationId xmlns:a16="http://schemas.microsoft.com/office/drawing/2014/main" id="{91F9FAB8-BC06-E0B9-DB70-7DAD07DBA05B}"/>
                    </a:ext>
                  </a:extLst>
                </p:cNvPr>
                <p:cNvSpPr/>
                <p:nvPr/>
              </p:nvSpPr>
              <p:spPr>
                <a:xfrm>
                  <a:off x="2063867" y="3374844"/>
                  <a:ext cx="21526" cy="16807"/>
                </a:xfrm>
                <a:custGeom>
                  <a:avLst/>
                  <a:gdLst>
                    <a:gd name="connsiteX0" fmla="*/ 506 w 21523"/>
                    <a:gd name="connsiteY0" fmla="*/ 13396 h 16807"/>
                    <a:gd name="connsiteX1" fmla="*/ 3038 w 21523"/>
                    <a:gd name="connsiteY1" fmla="*/ 10110 h 16807"/>
                    <a:gd name="connsiteX2" fmla="*/ 9495 w 21523"/>
                    <a:gd name="connsiteY2" fmla="*/ 3918 h 16807"/>
                    <a:gd name="connsiteX3" fmla="*/ 13674 w 21523"/>
                    <a:gd name="connsiteY3" fmla="*/ 1517 h 16807"/>
                    <a:gd name="connsiteX4" fmla="*/ 17599 w 21523"/>
                    <a:gd name="connsiteY4" fmla="*/ 253 h 16807"/>
                    <a:gd name="connsiteX5" fmla="*/ 21524 w 21523"/>
                    <a:gd name="connsiteY5" fmla="*/ 0 h 16807"/>
                    <a:gd name="connsiteX6" fmla="*/ 17725 w 21523"/>
                    <a:gd name="connsiteY6" fmla="*/ 885 h 16807"/>
                    <a:gd name="connsiteX7" fmla="*/ 14180 w 21523"/>
                    <a:gd name="connsiteY7" fmla="*/ 2654 h 16807"/>
                    <a:gd name="connsiteX8" fmla="*/ 10762 w 21523"/>
                    <a:gd name="connsiteY8" fmla="*/ 5561 h 16807"/>
                    <a:gd name="connsiteX9" fmla="*/ 4051 w 21523"/>
                    <a:gd name="connsiteY9" fmla="*/ 15544 h 16807"/>
                    <a:gd name="connsiteX10" fmla="*/ 1266 w 21523"/>
                    <a:gd name="connsiteY10" fmla="*/ 16682 h 16807"/>
                    <a:gd name="connsiteX11" fmla="*/ 126 w 21523"/>
                    <a:gd name="connsiteY11" fmla="*/ 13901 h 16807"/>
                    <a:gd name="connsiteX12" fmla="*/ 253 w 21523"/>
                    <a:gd name="connsiteY12" fmla="*/ 13649 h 16807"/>
                    <a:gd name="connsiteX13" fmla="*/ 253 w 21523"/>
                    <a:gd name="connsiteY13" fmla="*/ 13649 h 1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523" h="16807">
                      <a:moveTo>
                        <a:pt x="506" y="13396"/>
                      </a:moveTo>
                      <a:cubicBezTo>
                        <a:pt x="506" y="13396"/>
                        <a:pt x="1392" y="12006"/>
                        <a:pt x="3038" y="10110"/>
                      </a:cubicBezTo>
                      <a:cubicBezTo>
                        <a:pt x="4558" y="8215"/>
                        <a:pt x="6963" y="5813"/>
                        <a:pt x="9495" y="3918"/>
                      </a:cubicBezTo>
                      <a:cubicBezTo>
                        <a:pt x="10888" y="3033"/>
                        <a:pt x="12281" y="2149"/>
                        <a:pt x="13674" y="1517"/>
                      </a:cubicBezTo>
                      <a:cubicBezTo>
                        <a:pt x="15193" y="1011"/>
                        <a:pt x="16459" y="506"/>
                        <a:pt x="17599" y="253"/>
                      </a:cubicBezTo>
                      <a:cubicBezTo>
                        <a:pt x="20004" y="253"/>
                        <a:pt x="21524" y="0"/>
                        <a:pt x="21524" y="0"/>
                      </a:cubicBezTo>
                      <a:cubicBezTo>
                        <a:pt x="21524" y="0"/>
                        <a:pt x="20004" y="379"/>
                        <a:pt x="17725" y="885"/>
                      </a:cubicBezTo>
                      <a:cubicBezTo>
                        <a:pt x="16712" y="1264"/>
                        <a:pt x="15446" y="2022"/>
                        <a:pt x="14180" y="2654"/>
                      </a:cubicBezTo>
                      <a:cubicBezTo>
                        <a:pt x="13041" y="3539"/>
                        <a:pt x="11901" y="4550"/>
                        <a:pt x="10762" y="5561"/>
                      </a:cubicBezTo>
                      <a:cubicBezTo>
                        <a:pt x="6457" y="9984"/>
                        <a:pt x="4051" y="15544"/>
                        <a:pt x="4051" y="15544"/>
                      </a:cubicBezTo>
                      <a:cubicBezTo>
                        <a:pt x="3545" y="16555"/>
                        <a:pt x="2405" y="17061"/>
                        <a:pt x="1266" y="16682"/>
                      </a:cubicBezTo>
                      <a:cubicBezTo>
                        <a:pt x="253" y="16176"/>
                        <a:pt x="-254" y="15039"/>
                        <a:pt x="126" y="13901"/>
                      </a:cubicBezTo>
                      <a:cubicBezTo>
                        <a:pt x="126" y="13901"/>
                        <a:pt x="126" y="13775"/>
                        <a:pt x="253" y="13649"/>
                      </a:cubicBezTo>
                      <a:lnTo>
                        <a:pt x="253" y="13649"/>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7" name="Freeform 1203">
                  <a:extLst>
                    <a:ext uri="{FF2B5EF4-FFF2-40B4-BE49-F238E27FC236}">
                      <a16:creationId xmlns:a16="http://schemas.microsoft.com/office/drawing/2014/main" id="{AC3C8993-CDF3-DB16-2367-091837DCCC92}"/>
                    </a:ext>
                  </a:extLst>
                </p:cNvPr>
                <p:cNvSpPr/>
                <p:nvPr/>
              </p:nvSpPr>
              <p:spPr>
                <a:xfrm>
                  <a:off x="2088939" y="3212843"/>
                  <a:ext cx="13043" cy="9464"/>
                </a:xfrm>
                <a:custGeom>
                  <a:avLst/>
                  <a:gdLst>
                    <a:gd name="connsiteX0" fmla="*/ 0 w 13041"/>
                    <a:gd name="connsiteY0" fmla="*/ 9464 h 9464"/>
                    <a:gd name="connsiteX1" fmla="*/ 1013 w 13041"/>
                    <a:gd name="connsiteY1" fmla="*/ 6810 h 9464"/>
                    <a:gd name="connsiteX2" fmla="*/ 4811 w 13041"/>
                    <a:gd name="connsiteY2" fmla="*/ 2387 h 9464"/>
                    <a:gd name="connsiteX3" fmla="*/ 7470 w 13041"/>
                    <a:gd name="connsiteY3" fmla="*/ 744 h 9464"/>
                    <a:gd name="connsiteX4" fmla="*/ 10256 w 13041"/>
                    <a:gd name="connsiteY4" fmla="*/ 112 h 9464"/>
                    <a:gd name="connsiteX5" fmla="*/ 13041 w 13041"/>
                    <a:gd name="connsiteY5" fmla="*/ 112 h 9464"/>
                    <a:gd name="connsiteX6" fmla="*/ 11269 w 13041"/>
                    <a:gd name="connsiteY6" fmla="*/ 2261 h 9464"/>
                    <a:gd name="connsiteX7" fmla="*/ 7344 w 13041"/>
                    <a:gd name="connsiteY7" fmla="*/ 5799 h 9464"/>
                    <a:gd name="connsiteX8" fmla="*/ 2659 w 13041"/>
                    <a:gd name="connsiteY8" fmla="*/ 8579 h 9464"/>
                    <a:gd name="connsiteX9" fmla="*/ 0 w 13041"/>
                    <a:gd name="connsiteY9" fmla="*/ 9464 h 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41" h="9464">
                      <a:moveTo>
                        <a:pt x="0" y="9464"/>
                      </a:moveTo>
                      <a:cubicBezTo>
                        <a:pt x="0" y="9464"/>
                        <a:pt x="253" y="8327"/>
                        <a:pt x="1013" y="6810"/>
                      </a:cubicBezTo>
                      <a:cubicBezTo>
                        <a:pt x="1773" y="5420"/>
                        <a:pt x="3039" y="3651"/>
                        <a:pt x="4811" y="2387"/>
                      </a:cubicBezTo>
                      <a:cubicBezTo>
                        <a:pt x="5698" y="1755"/>
                        <a:pt x="6584" y="1123"/>
                        <a:pt x="7470" y="744"/>
                      </a:cubicBezTo>
                      <a:cubicBezTo>
                        <a:pt x="8483" y="365"/>
                        <a:pt x="9496" y="239"/>
                        <a:pt x="10256" y="112"/>
                      </a:cubicBezTo>
                      <a:cubicBezTo>
                        <a:pt x="11902" y="-140"/>
                        <a:pt x="13041" y="112"/>
                        <a:pt x="13041" y="112"/>
                      </a:cubicBezTo>
                      <a:cubicBezTo>
                        <a:pt x="13041" y="112"/>
                        <a:pt x="12281" y="1250"/>
                        <a:pt x="11269" y="2261"/>
                      </a:cubicBezTo>
                      <a:cubicBezTo>
                        <a:pt x="10129" y="3145"/>
                        <a:pt x="8863" y="4536"/>
                        <a:pt x="7344" y="5799"/>
                      </a:cubicBezTo>
                      <a:cubicBezTo>
                        <a:pt x="5824" y="6937"/>
                        <a:pt x="4178" y="7948"/>
                        <a:pt x="2659" y="8579"/>
                      </a:cubicBezTo>
                      <a:cubicBezTo>
                        <a:pt x="1266" y="9211"/>
                        <a:pt x="0" y="9464"/>
                        <a:pt x="0" y="9464"/>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8" name="Freeform 1204">
                  <a:extLst>
                    <a:ext uri="{FF2B5EF4-FFF2-40B4-BE49-F238E27FC236}">
                      <a16:creationId xmlns:a16="http://schemas.microsoft.com/office/drawing/2014/main" id="{A6D7B17E-3A0F-50A5-F4C3-8284C8C224FF}"/>
                    </a:ext>
                  </a:extLst>
                </p:cNvPr>
                <p:cNvSpPr/>
                <p:nvPr/>
              </p:nvSpPr>
              <p:spPr>
                <a:xfrm>
                  <a:off x="2090079" y="3169117"/>
                  <a:ext cx="13043" cy="9464"/>
                </a:xfrm>
                <a:custGeom>
                  <a:avLst/>
                  <a:gdLst>
                    <a:gd name="connsiteX0" fmla="*/ 0 w 13041"/>
                    <a:gd name="connsiteY0" fmla="*/ 9464 h 9464"/>
                    <a:gd name="connsiteX1" fmla="*/ 1013 w 13041"/>
                    <a:gd name="connsiteY1" fmla="*/ 6810 h 9464"/>
                    <a:gd name="connsiteX2" fmla="*/ 4811 w 13041"/>
                    <a:gd name="connsiteY2" fmla="*/ 2387 h 9464"/>
                    <a:gd name="connsiteX3" fmla="*/ 7470 w 13041"/>
                    <a:gd name="connsiteY3" fmla="*/ 744 h 9464"/>
                    <a:gd name="connsiteX4" fmla="*/ 10256 w 13041"/>
                    <a:gd name="connsiteY4" fmla="*/ 112 h 9464"/>
                    <a:gd name="connsiteX5" fmla="*/ 13041 w 13041"/>
                    <a:gd name="connsiteY5" fmla="*/ 112 h 9464"/>
                    <a:gd name="connsiteX6" fmla="*/ 11269 w 13041"/>
                    <a:gd name="connsiteY6" fmla="*/ 2261 h 9464"/>
                    <a:gd name="connsiteX7" fmla="*/ 7344 w 13041"/>
                    <a:gd name="connsiteY7" fmla="*/ 5799 h 9464"/>
                    <a:gd name="connsiteX8" fmla="*/ 2659 w 13041"/>
                    <a:gd name="connsiteY8" fmla="*/ 8580 h 9464"/>
                    <a:gd name="connsiteX9" fmla="*/ 0 w 13041"/>
                    <a:gd name="connsiteY9" fmla="*/ 9464 h 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41" h="9464">
                      <a:moveTo>
                        <a:pt x="0" y="9464"/>
                      </a:moveTo>
                      <a:cubicBezTo>
                        <a:pt x="0" y="9464"/>
                        <a:pt x="253" y="8327"/>
                        <a:pt x="1013" y="6810"/>
                      </a:cubicBezTo>
                      <a:cubicBezTo>
                        <a:pt x="1773" y="5420"/>
                        <a:pt x="3039" y="3651"/>
                        <a:pt x="4811" y="2387"/>
                      </a:cubicBezTo>
                      <a:cubicBezTo>
                        <a:pt x="5698" y="1755"/>
                        <a:pt x="6584" y="1123"/>
                        <a:pt x="7470" y="744"/>
                      </a:cubicBezTo>
                      <a:cubicBezTo>
                        <a:pt x="8483" y="365"/>
                        <a:pt x="9496" y="239"/>
                        <a:pt x="10256" y="112"/>
                      </a:cubicBezTo>
                      <a:cubicBezTo>
                        <a:pt x="11902" y="-140"/>
                        <a:pt x="13041" y="112"/>
                        <a:pt x="13041" y="112"/>
                      </a:cubicBezTo>
                      <a:cubicBezTo>
                        <a:pt x="13041" y="112"/>
                        <a:pt x="12281" y="1250"/>
                        <a:pt x="11269" y="2261"/>
                      </a:cubicBezTo>
                      <a:cubicBezTo>
                        <a:pt x="10129" y="3145"/>
                        <a:pt x="8863" y="4535"/>
                        <a:pt x="7344" y="5799"/>
                      </a:cubicBezTo>
                      <a:cubicBezTo>
                        <a:pt x="5824" y="6937"/>
                        <a:pt x="4178" y="7948"/>
                        <a:pt x="2659" y="8580"/>
                      </a:cubicBezTo>
                      <a:cubicBezTo>
                        <a:pt x="1266" y="9211"/>
                        <a:pt x="0" y="9464"/>
                        <a:pt x="0" y="9464"/>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9" name="Freeform 1205">
                  <a:extLst>
                    <a:ext uri="{FF2B5EF4-FFF2-40B4-BE49-F238E27FC236}">
                      <a16:creationId xmlns:a16="http://schemas.microsoft.com/office/drawing/2014/main" id="{8218E666-A35F-D77F-48BF-21C843831984}"/>
                    </a:ext>
                  </a:extLst>
                </p:cNvPr>
                <p:cNvSpPr/>
                <p:nvPr/>
              </p:nvSpPr>
              <p:spPr>
                <a:xfrm>
                  <a:off x="2091309" y="3140808"/>
                  <a:ext cx="6873" cy="7821"/>
                </a:xfrm>
                <a:custGeom>
                  <a:avLst/>
                  <a:gdLst>
                    <a:gd name="connsiteX0" fmla="*/ 162 w 6872"/>
                    <a:gd name="connsiteY0" fmla="*/ 7695 h 7821"/>
                    <a:gd name="connsiteX1" fmla="*/ 35 w 6872"/>
                    <a:gd name="connsiteY1" fmla="*/ 5673 h 7821"/>
                    <a:gd name="connsiteX2" fmla="*/ 1555 w 6872"/>
                    <a:gd name="connsiteY2" fmla="*/ 2134 h 7821"/>
                    <a:gd name="connsiteX3" fmla="*/ 3074 w 6872"/>
                    <a:gd name="connsiteY3" fmla="*/ 744 h 7821"/>
                    <a:gd name="connsiteX4" fmla="*/ 4973 w 6872"/>
                    <a:gd name="connsiteY4" fmla="*/ 112 h 7821"/>
                    <a:gd name="connsiteX5" fmla="*/ 6872 w 6872"/>
                    <a:gd name="connsiteY5" fmla="*/ 112 h 7821"/>
                    <a:gd name="connsiteX6" fmla="*/ 6366 w 6872"/>
                    <a:gd name="connsiteY6" fmla="*/ 2008 h 7821"/>
                    <a:gd name="connsiteX7" fmla="*/ 4720 w 6872"/>
                    <a:gd name="connsiteY7" fmla="*/ 4915 h 7821"/>
                    <a:gd name="connsiteX8" fmla="*/ 2061 w 6872"/>
                    <a:gd name="connsiteY8" fmla="*/ 7063 h 7821"/>
                    <a:gd name="connsiteX9" fmla="*/ 162 w 6872"/>
                    <a:gd name="connsiteY9" fmla="*/ 7821 h 7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872" h="7821">
                      <a:moveTo>
                        <a:pt x="162" y="7695"/>
                      </a:moveTo>
                      <a:cubicBezTo>
                        <a:pt x="162" y="7695"/>
                        <a:pt x="-91" y="6810"/>
                        <a:pt x="35" y="5673"/>
                      </a:cubicBezTo>
                      <a:cubicBezTo>
                        <a:pt x="162" y="4536"/>
                        <a:pt x="542" y="3145"/>
                        <a:pt x="1555" y="2134"/>
                      </a:cubicBezTo>
                      <a:cubicBezTo>
                        <a:pt x="2061" y="1629"/>
                        <a:pt x="2441" y="1123"/>
                        <a:pt x="3074" y="744"/>
                      </a:cubicBezTo>
                      <a:cubicBezTo>
                        <a:pt x="3707" y="365"/>
                        <a:pt x="4467" y="239"/>
                        <a:pt x="4973" y="112"/>
                      </a:cubicBezTo>
                      <a:cubicBezTo>
                        <a:pt x="6113" y="-140"/>
                        <a:pt x="6872" y="112"/>
                        <a:pt x="6872" y="112"/>
                      </a:cubicBezTo>
                      <a:cubicBezTo>
                        <a:pt x="6872" y="112"/>
                        <a:pt x="6746" y="1123"/>
                        <a:pt x="6366" y="2008"/>
                      </a:cubicBezTo>
                      <a:cubicBezTo>
                        <a:pt x="5986" y="2893"/>
                        <a:pt x="5480" y="3904"/>
                        <a:pt x="4720" y="4915"/>
                      </a:cubicBezTo>
                      <a:cubicBezTo>
                        <a:pt x="3960" y="5799"/>
                        <a:pt x="2948" y="6431"/>
                        <a:pt x="2061" y="7063"/>
                      </a:cubicBezTo>
                      <a:cubicBezTo>
                        <a:pt x="1048" y="7569"/>
                        <a:pt x="162" y="7821"/>
                        <a:pt x="162" y="7821"/>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0" name="Freeform 1206">
                  <a:extLst>
                    <a:ext uri="{FF2B5EF4-FFF2-40B4-BE49-F238E27FC236}">
                      <a16:creationId xmlns:a16="http://schemas.microsoft.com/office/drawing/2014/main" id="{FA7EAA32-1E41-FEB3-4998-E90E84107392}"/>
                    </a:ext>
                  </a:extLst>
                </p:cNvPr>
                <p:cNvSpPr/>
                <p:nvPr/>
              </p:nvSpPr>
              <p:spPr>
                <a:xfrm>
                  <a:off x="2079505" y="3260094"/>
                  <a:ext cx="12599" cy="10362"/>
                </a:xfrm>
                <a:custGeom>
                  <a:avLst/>
                  <a:gdLst>
                    <a:gd name="connsiteX0" fmla="*/ 63 w 12597"/>
                    <a:gd name="connsiteY0" fmla="*/ 10363 h 10362"/>
                    <a:gd name="connsiteX1" fmla="*/ 317 w 12597"/>
                    <a:gd name="connsiteY1" fmla="*/ 7456 h 10362"/>
                    <a:gd name="connsiteX2" fmla="*/ 1583 w 12597"/>
                    <a:gd name="connsiteY2" fmla="*/ 4802 h 10362"/>
                    <a:gd name="connsiteX3" fmla="*/ 3862 w 12597"/>
                    <a:gd name="connsiteY3" fmla="*/ 2275 h 10362"/>
                    <a:gd name="connsiteX4" fmla="*/ 9686 w 12597"/>
                    <a:gd name="connsiteY4" fmla="*/ 0 h 10362"/>
                    <a:gd name="connsiteX5" fmla="*/ 12598 w 12597"/>
                    <a:gd name="connsiteY5" fmla="*/ 253 h 10362"/>
                    <a:gd name="connsiteX6" fmla="*/ 10572 w 12597"/>
                    <a:gd name="connsiteY6" fmla="*/ 2148 h 10362"/>
                    <a:gd name="connsiteX7" fmla="*/ 8673 w 12597"/>
                    <a:gd name="connsiteY7" fmla="*/ 3791 h 10362"/>
                    <a:gd name="connsiteX8" fmla="*/ 6521 w 12597"/>
                    <a:gd name="connsiteY8" fmla="*/ 5560 h 10362"/>
                    <a:gd name="connsiteX9" fmla="*/ 4368 w 12597"/>
                    <a:gd name="connsiteY9" fmla="*/ 7203 h 10362"/>
                    <a:gd name="connsiteX10" fmla="*/ 2342 w 12597"/>
                    <a:gd name="connsiteY10" fmla="*/ 8720 h 10362"/>
                    <a:gd name="connsiteX11" fmla="*/ 63 w 12597"/>
                    <a:gd name="connsiteY11" fmla="*/ 10363 h 10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97" h="10362">
                      <a:moveTo>
                        <a:pt x="63" y="10363"/>
                      </a:moveTo>
                      <a:cubicBezTo>
                        <a:pt x="63" y="10363"/>
                        <a:pt x="-190" y="9099"/>
                        <a:pt x="317" y="7456"/>
                      </a:cubicBezTo>
                      <a:cubicBezTo>
                        <a:pt x="570" y="6698"/>
                        <a:pt x="950" y="5687"/>
                        <a:pt x="1583" y="4802"/>
                      </a:cubicBezTo>
                      <a:cubicBezTo>
                        <a:pt x="2216" y="3918"/>
                        <a:pt x="2975" y="3033"/>
                        <a:pt x="3862" y="2275"/>
                      </a:cubicBezTo>
                      <a:cubicBezTo>
                        <a:pt x="5634" y="758"/>
                        <a:pt x="7913" y="0"/>
                        <a:pt x="9686" y="0"/>
                      </a:cubicBezTo>
                      <a:cubicBezTo>
                        <a:pt x="11458" y="0"/>
                        <a:pt x="12598" y="253"/>
                        <a:pt x="12598" y="253"/>
                      </a:cubicBezTo>
                      <a:cubicBezTo>
                        <a:pt x="12598" y="253"/>
                        <a:pt x="11712" y="1264"/>
                        <a:pt x="10572" y="2148"/>
                      </a:cubicBezTo>
                      <a:cubicBezTo>
                        <a:pt x="9939" y="2527"/>
                        <a:pt x="9306" y="3286"/>
                        <a:pt x="8673" y="3791"/>
                      </a:cubicBezTo>
                      <a:cubicBezTo>
                        <a:pt x="7913" y="4297"/>
                        <a:pt x="7280" y="4929"/>
                        <a:pt x="6521" y="5560"/>
                      </a:cubicBezTo>
                      <a:cubicBezTo>
                        <a:pt x="5761" y="6066"/>
                        <a:pt x="5128" y="6698"/>
                        <a:pt x="4368" y="7203"/>
                      </a:cubicBezTo>
                      <a:cubicBezTo>
                        <a:pt x="3735" y="7835"/>
                        <a:pt x="2975" y="8214"/>
                        <a:pt x="2342" y="8720"/>
                      </a:cubicBezTo>
                      <a:cubicBezTo>
                        <a:pt x="1076" y="9605"/>
                        <a:pt x="63" y="10363"/>
                        <a:pt x="63" y="10363"/>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1" name="Freeform 1207">
                  <a:extLst>
                    <a:ext uri="{FF2B5EF4-FFF2-40B4-BE49-F238E27FC236}">
                      <a16:creationId xmlns:a16="http://schemas.microsoft.com/office/drawing/2014/main" id="{7318DB81-EA29-E03B-B2B2-166A3DB6F611}"/>
                    </a:ext>
                  </a:extLst>
                </p:cNvPr>
                <p:cNvSpPr/>
                <p:nvPr/>
              </p:nvSpPr>
              <p:spPr>
                <a:xfrm>
                  <a:off x="2058801" y="3318227"/>
                  <a:ext cx="20261" cy="17440"/>
                </a:xfrm>
                <a:custGeom>
                  <a:avLst/>
                  <a:gdLst>
                    <a:gd name="connsiteX0" fmla="*/ 0 w 20258"/>
                    <a:gd name="connsiteY0" fmla="*/ 17440 h 17440"/>
                    <a:gd name="connsiteX1" fmla="*/ 1393 w 20258"/>
                    <a:gd name="connsiteY1" fmla="*/ 13270 h 17440"/>
                    <a:gd name="connsiteX2" fmla="*/ 7090 w 20258"/>
                    <a:gd name="connsiteY2" fmla="*/ 5308 h 17440"/>
                    <a:gd name="connsiteX3" fmla="*/ 11395 w 20258"/>
                    <a:gd name="connsiteY3" fmla="*/ 2148 h 17440"/>
                    <a:gd name="connsiteX4" fmla="*/ 15700 w 20258"/>
                    <a:gd name="connsiteY4" fmla="*/ 379 h 17440"/>
                    <a:gd name="connsiteX5" fmla="*/ 18992 w 20258"/>
                    <a:gd name="connsiteY5" fmla="*/ 0 h 17440"/>
                    <a:gd name="connsiteX6" fmla="*/ 20258 w 20258"/>
                    <a:gd name="connsiteY6" fmla="*/ 0 h 17440"/>
                    <a:gd name="connsiteX7" fmla="*/ 16713 w 20258"/>
                    <a:gd name="connsiteY7" fmla="*/ 2527 h 17440"/>
                    <a:gd name="connsiteX8" fmla="*/ 10002 w 20258"/>
                    <a:gd name="connsiteY8" fmla="*/ 8341 h 17440"/>
                    <a:gd name="connsiteX9" fmla="*/ 6457 w 20258"/>
                    <a:gd name="connsiteY9" fmla="*/ 11627 h 17440"/>
                    <a:gd name="connsiteX10" fmla="*/ 3292 w 20258"/>
                    <a:gd name="connsiteY10" fmla="*/ 14533 h 17440"/>
                    <a:gd name="connsiteX11" fmla="*/ 0 w 20258"/>
                    <a:gd name="connsiteY11" fmla="*/ 17440 h 1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58" h="17440">
                      <a:moveTo>
                        <a:pt x="0" y="17440"/>
                      </a:moveTo>
                      <a:cubicBezTo>
                        <a:pt x="0" y="17440"/>
                        <a:pt x="253" y="15671"/>
                        <a:pt x="1393" y="13270"/>
                      </a:cubicBezTo>
                      <a:cubicBezTo>
                        <a:pt x="2532" y="10868"/>
                        <a:pt x="4432" y="7835"/>
                        <a:pt x="7090" y="5308"/>
                      </a:cubicBezTo>
                      <a:cubicBezTo>
                        <a:pt x="8357" y="4044"/>
                        <a:pt x="9876" y="3033"/>
                        <a:pt x="11395" y="2148"/>
                      </a:cubicBezTo>
                      <a:cubicBezTo>
                        <a:pt x="12788" y="1137"/>
                        <a:pt x="14434" y="885"/>
                        <a:pt x="15700" y="379"/>
                      </a:cubicBezTo>
                      <a:cubicBezTo>
                        <a:pt x="16966" y="0"/>
                        <a:pt x="18232" y="126"/>
                        <a:pt x="18992" y="0"/>
                      </a:cubicBezTo>
                      <a:cubicBezTo>
                        <a:pt x="19752" y="0"/>
                        <a:pt x="20258" y="0"/>
                        <a:pt x="20258" y="0"/>
                      </a:cubicBezTo>
                      <a:cubicBezTo>
                        <a:pt x="20258" y="0"/>
                        <a:pt x="18739" y="1137"/>
                        <a:pt x="16713" y="2527"/>
                      </a:cubicBezTo>
                      <a:cubicBezTo>
                        <a:pt x="14814" y="4044"/>
                        <a:pt x="12281" y="6066"/>
                        <a:pt x="10002" y="8341"/>
                      </a:cubicBezTo>
                      <a:cubicBezTo>
                        <a:pt x="8736" y="9352"/>
                        <a:pt x="7723" y="10616"/>
                        <a:pt x="6457" y="11627"/>
                      </a:cubicBezTo>
                      <a:cubicBezTo>
                        <a:pt x="5444" y="12764"/>
                        <a:pt x="4178" y="13649"/>
                        <a:pt x="3292" y="14533"/>
                      </a:cubicBezTo>
                      <a:cubicBezTo>
                        <a:pt x="1393" y="16176"/>
                        <a:pt x="0" y="17440"/>
                        <a:pt x="0" y="17440"/>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2" name="Freeform 1208">
                  <a:extLst>
                    <a:ext uri="{FF2B5EF4-FFF2-40B4-BE49-F238E27FC236}">
                      <a16:creationId xmlns:a16="http://schemas.microsoft.com/office/drawing/2014/main" id="{3ECC5B4B-8FB9-2093-B9B3-FECAF3565DA3}"/>
                    </a:ext>
                  </a:extLst>
                </p:cNvPr>
                <p:cNvSpPr/>
                <p:nvPr/>
              </p:nvSpPr>
              <p:spPr>
                <a:xfrm>
                  <a:off x="2132373" y="2960961"/>
                  <a:ext cx="695830" cy="180275"/>
                </a:xfrm>
                <a:custGeom>
                  <a:avLst/>
                  <a:gdLst>
                    <a:gd name="connsiteX0" fmla="*/ 18612 w 695738"/>
                    <a:gd name="connsiteY0" fmla="*/ 77469 h 180275"/>
                    <a:gd name="connsiteX1" fmla="*/ 43808 w 695738"/>
                    <a:gd name="connsiteY1" fmla="*/ 99964 h 180275"/>
                    <a:gd name="connsiteX2" fmla="*/ 81665 w 695738"/>
                    <a:gd name="connsiteY2" fmla="*/ 127387 h 180275"/>
                    <a:gd name="connsiteX3" fmla="*/ 121042 w 695738"/>
                    <a:gd name="connsiteY3" fmla="*/ 136992 h 180275"/>
                    <a:gd name="connsiteX4" fmla="*/ 154721 w 695738"/>
                    <a:gd name="connsiteY4" fmla="*/ 153295 h 180275"/>
                    <a:gd name="connsiteX5" fmla="*/ 181183 w 695738"/>
                    <a:gd name="connsiteY5" fmla="*/ 154559 h 180275"/>
                    <a:gd name="connsiteX6" fmla="*/ 209165 w 695738"/>
                    <a:gd name="connsiteY6" fmla="*/ 166185 h 180275"/>
                    <a:gd name="connsiteX7" fmla="*/ 233854 w 695738"/>
                    <a:gd name="connsiteY7" fmla="*/ 167954 h 180275"/>
                    <a:gd name="connsiteX8" fmla="*/ 279182 w 695738"/>
                    <a:gd name="connsiteY8" fmla="*/ 176042 h 180275"/>
                    <a:gd name="connsiteX9" fmla="*/ 319951 w 695738"/>
                    <a:gd name="connsiteY9" fmla="*/ 178065 h 180275"/>
                    <a:gd name="connsiteX10" fmla="*/ 347553 w 695738"/>
                    <a:gd name="connsiteY10" fmla="*/ 175537 h 180275"/>
                    <a:gd name="connsiteX11" fmla="*/ 393133 w 695738"/>
                    <a:gd name="connsiteY11" fmla="*/ 173515 h 180275"/>
                    <a:gd name="connsiteX12" fmla="*/ 413138 w 695738"/>
                    <a:gd name="connsiteY12" fmla="*/ 161636 h 180275"/>
                    <a:gd name="connsiteX13" fmla="*/ 438587 w 695738"/>
                    <a:gd name="connsiteY13" fmla="*/ 160119 h 180275"/>
                    <a:gd name="connsiteX14" fmla="*/ 479737 w 695738"/>
                    <a:gd name="connsiteY14" fmla="*/ 158982 h 180275"/>
                    <a:gd name="connsiteX15" fmla="*/ 516708 w 695738"/>
                    <a:gd name="connsiteY15" fmla="*/ 137371 h 180275"/>
                    <a:gd name="connsiteX16" fmla="*/ 559883 w 695738"/>
                    <a:gd name="connsiteY16" fmla="*/ 128904 h 180275"/>
                    <a:gd name="connsiteX17" fmla="*/ 591663 w 695738"/>
                    <a:gd name="connsiteY17" fmla="*/ 94151 h 180275"/>
                    <a:gd name="connsiteX18" fmla="*/ 626101 w 695738"/>
                    <a:gd name="connsiteY18" fmla="*/ 78480 h 180275"/>
                    <a:gd name="connsiteX19" fmla="*/ 651044 w 695738"/>
                    <a:gd name="connsiteY19" fmla="*/ 47391 h 180275"/>
                    <a:gd name="connsiteX20" fmla="*/ 682697 w 695738"/>
                    <a:gd name="connsiteY20" fmla="*/ 30330 h 180275"/>
                    <a:gd name="connsiteX21" fmla="*/ 695739 w 695738"/>
                    <a:gd name="connsiteY21" fmla="*/ 7077 h 180275"/>
                    <a:gd name="connsiteX22" fmla="*/ 695739 w 695738"/>
                    <a:gd name="connsiteY22" fmla="*/ 7077 h 180275"/>
                    <a:gd name="connsiteX23" fmla="*/ 687635 w 695738"/>
                    <a:gd name="connsiteY23" fmla="*/ 2780 h 180275"/>
                    <a:gd name="connsiteX24" fmla="*/ 686496 w 695738"/>
                    <a:gd name="connsiteY24" fmla="*/ 0 h 180275"/>
                    <a:gd name="connsiteX25" fmla="*/ 671302 w 695738"/>
                    <a:gd name="connsiteY25" fmla="*/ 13396 h 180275"/>
                    <a:gd name="connsiteX26" fmla="*/ 636863 w 695738"/>
                    <a:gd name="connsiteY26" fmla="*/ 30710 h 180275"/>
                    <a:gd name="connsiteX27" fmla="*/ 623063 w 695738"/>
                    <a:gd name="connsiteY27" fmla="*/ 55100 h 180275"/>
                    <a:gd name="connsiteX28" fmla="*/ 592929 w 695738"/>
                    <a:gd name="connsiteY28" fmla="*/ 65969 h 180275"/>
                    <a:gd name="connsiteX29" fmla="*/ 585965 w 695738"/>
                    <a:gd name="connsiteY29" fmla="*/ 84040 h 180275"/>
                    <a:gd name="connsiteX30" fmla="*/ 519873 w 695738"/>
                    <a:gd name="connsiteY30" fmla="*/ 109442 h 180275"/>
                    <a:gd name="connsiteX31" fmla="*/ 499362 w 695738"/>
                    <a:gd name="connsiteY31" fmla="*/ 128019 h 180275"/>
                    <a:gd name="connsiteX32" fmla="*/ 475559 w 695738"/>
                    <a:gd name="connsiteY32" fmla="*/ 136613 h 180275"/>
                    <a:gd name="connsiteX33" fmla="*/ 450109 w 695738"/>
                    <a:gd name="connsiteY33" fmla="*/ 132948 h 180275"/>
                    <a:gd name="connsiteX34" fmla="*/ 419722 w 695738"/>
                    <a:gd name="connsiteY34" fmla="*/ 148240 h 180275"/>
                    <a:gd name="connsiteX35" fmla="*/ 384397 w 695738"/>
                    <a:gd name="connsiteY35" fmla="*/ 151905 h 180275"/>
                    <a:gd name="connsiteX36" fmla="*/ 356669 w 695738"/>
                    <a:gd name="connsiteY36" fmla="*/ 161004 h 180275"/>
                    <a:gd name="connsiteX37" fmla="*/ 319065 w 695738"/>
                    <a:gd name="connsiteY37" fmla="*/ 165048 h 180275"/>
                    <a:gd name="connsiteX38" fmla="*/ 278295 w 695738"/>
                    <a:gd name="connsiteY38" fmla="*/ 153421 h 180275"/>
                    <a:gd name="connsiteX39" fmla="*/ 252086 w 695738"/>
                    <a:gd name="connsiteY39" fmla="*/ 155443 h 180275"/>
                    <a:gd name="connsiteX40" fmla="*/ 231828 w 695738"/>
                    <a:gd name="connsiteY40" fmla="*/ 148998 h 180275"/>
                    <a:gd name="connsiteX41" fmla="*/ 206886 w 695738"/>
                    <a:gd name="connsiteY41" fmla="*/ 141163 h 180275"/>
                    <a:gd name="connsiteX42" fmla="*/ 165610 w 695738"/>
                    <a:gd name="connsiteY42" fmla="*/ 133454 h 180275"/>
                    <a:gd name="connsiteX43" fmla="*/ 138135 w 695738"/>
                    <a:gd name="connsiteY43" fmla="*/ 127767 h 180275"/>
                    <a:gd name="connsiteX44" fmla="*/ 111926 w 695738"/>
                    <a:gd name="connsiteY44" fmla="*/ 113739 h 180275"/>
                    <a:gd name="connsiteX45" fmla="*/ 69131 w 695738"/>
                    <a:gd name="connsiteY45" fmla="*/ 91623 h 180275"/>
                    <a:gd name="connsiteX46" fmla="*/ 44188 w 695738"/>
                    <a:gd name="connsiteY46" fmla="*/ 73677 h 180275"/>
                    <a:gd name="connsiteX47" fmla="*/ 30134 w 695738"/>
                    <a:gd name="connsiteY47" fmla="*/ 57375 h 180275"/>
                    <a:gd name="connsiteX48" fmla="*/ 18992 w 695738"/>
                    <a:gd name="connsiteY48" fmla="*/ 36776 h 180275"/>
                    <a:gd name="connsiteX49" fmla="*/ 14687 w 695738"/>
                    <a:gd name="connsiteY49" fmla="*/ 44358 h 180275"/>
                    <a:gd name="connsiteX50" fmla="*/ 8990 w 695738"/>
                    <a:gd name="connsiteY50" fmla="*/ 45748 h 180275"/>
                    <a:gd name="connsiteX51" fmla="*/ 0 w 695738"/>
                    <a:gd name="connsiteY51" fmla="*/ 40946 h 180275"/>
                    <a:gd name="connsiteX52" fmla="*/ 18739 w 695738"/>
                    <a:gd name="connsiteY52" fmla="*/ 77469 h 18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95738" h="180275">
                      <a:moveTo>
                        <a:pt x="18612" y="77469"/>
                      </a:moveTo>
                      <a:cubicBezTo>
                        <a:pt x="22031" y="78985"/>
                        <a:pt x="39123" y="82650"/>
                        <a:pt x="43808" y="99964"/>
                      </a:cubicBezTo>
                      <a:cubicBezTo>
                        <a:pt x="51531" y="100469"/>
                        <a:pt x="76221" y="106662"/>
                        <a:pt x="81665" y="127387"/>
                      </a:cubicBezTo>
                      <a:cubicBezTo>
                        <a:pt x="91794" y="125618"/>
                        <a:pt x="103949" y="123470"/>
                        <a:pt x="121042" y="136992"/>
                      </a:cubicBezTo>
                      <a:cubicBezTo>
                        <a:pt x="125727" y="140404"/>
                        <a:pt x="139654" y="137245"/>
                        <a:pt x="154721" y="153295"/>
                      </a:cubicBezTo>
                      <a:cubicBezTo>
                        <a:pt x="156494" y="151778"/>
                        <a:pt x="169535" y="145080"/>
                        <a:pt x="181183" y="154559"/>
                      </a:cubicBezTo>
                      <a:cubicBezTo>
                        <a:pt x="186121" y="155570"/>
                        <a:pt x="210557" y="151652"/>
                        <a:pt x="209165" y="166185"/>
                      </a:cubicBezTo>
                      <a:cubicBezTo>
                        <a:pt x="213090" y="162015"/>
                        <a:pt x="227777" y="161256"/>
                        <a:pt x="233854" y="167954"/>
                      </a:cubicBezTo>
                      <a:cubicBezTo>
                        <a:pt x="241578" y="166438"/>
                        <a:pt x="277916" y="164037"/>
                        <a:pt x="279182" y="176042"/>
                      </a:cubicBezTo>
                      <a:cubicBezTo>
                        <a:pt x="282347" y="171367"/>
                        <a:pt x="301466" y="167196"/>
                        <a:pt x="319951" y="178065"/>
                      </a:cubicBezTo>
                      <a:cubicBezTo>
                        <a:pt x="334005" y="182993"/>
                        <a:pt x="343501" y="178570"/>
                        <a:pt x="347553" y="175537"/>
                      </a:cubicBezTo>
                      <a:cubicBezTo>
                        <a:pt x="351604" y="172377"/>
                        <a:pt x="377307" y="165174"/>
                        <a:pt x="393133" y="173515"/>
                      </a:cubicBezTo>
                      <a:cubicBezTo>
                        <a:pt x="396045" y="169850"/>
                        <a:pt x="400097" y="159740"/>
                        <a:pt x="413138" y="161636"/>
                      </a:cubicBezTo>
                      <a:cubicBezTo>
                        <a:pt x="418836" y="160372"/>
                        <a:pt x="430231" y="157465"/>
                        <a:pt x="438587" y="160119"/>
                      </a:cubicBezTo>
                      <a:cubicBezTo>
                        <a:pt x="445045" y="157212"/>
                        <a:pt x="459352" y="145333"/>
                        <a:pt x="479737" y="158982"/>
                      </a:cubicBezTo>
                      <a:cubicBezTo>
                        <a:pt x="481256" y="152536"/>
                        <a:pt x="495437" y="135349"/>
                        <a:pt x="516708" y="137371"/>
                      </a:cubicBezTo>
                      <a:cubicBezTo>
                        <a:pt x="522152" y="132443"/>
                        <a:pt x="536459" y="118036"/>
                        <a:pt x="559883" y="128904"/>
                      </a:cubicBezTo>
                      <a:cubicBezTo>
                        <a:pt x="556464" y="121069"/>
                        <a:pt x="563681" y="99711"/>
                        <a:pt x="591663" y="94151"/>
                      </a:cubicBezTo>
                      <a:cubicBezTo>
                        <a:pt x="596854" y="91876"/>
                        <a:pt x="607742" y="78480"/>
                        <a:pt x="626101" y="78480"/>
                      </a:cubicBezTo>
                      <a:cubicBezTo>
                        <a:pt x="613946" y="72035"/>
                        <a:pt x="640409" y="52446"/>
                        <a:pt x="651044" y="47391"/>
                      </a:cubicBezTo>
                      <a:cubicBezTo>
                        <a:pt x="657628" y="38924"/>
                        <a:pt x="671555" y="27676"/>
                        <a:pt x="682697" y="30330"/>
                      </a:cubicBezTo>
                      <a:cubicBezTo>
                        <a:pt x="680798" y="26539"/>
                        <a:pt x="682064" y="13775"/>
                        <a:pt x="695739" y="7077"/>
                      </a:cubicBezTo>
                      <a:cubicBezTo>
                        <a:pt x="695739" y="7077"/>
                        <a:pt x="695739" y="7077"/>
                        <a:pt x="695739" y="7077"/>
                      </a:cubicBezTo>
                      <a:cubicBezTo>
                        <a:pt x="693839" y="4297"/>
                        <a:pt x="690421" y="3286"/>
                        <a:pt x="687635" y="2780"/>
                      </a:cubicBezTo>
                      <a:cubicBezTo>
                        <a:pt x="687382" y="1769"/>
                        <a:pt x="686875" y="885"/>
                        <a:pt x="686496" y="0"/>
                      </a:cubicBezTo>
                      <a:cubicBezTo>
                        <a:pt x="683837" y="5308"/>
                        <a:pt x="679152" y="9984"/>
                        <a:pt x="671302" y="13396"/>
                      </a:cubicBezTo>
                      <a:cubicBezTo>
                        <a:pt x="667884" y="15418"/>
                        <a:pt x="651551" y="38798"/>
                        <a:pt x="636863" y="30710"/>
                      </a:cubicBezTo>
                      <a:cubicBezTo>
                        <a:pt x="640535" y="37155"/>
                        <a:pt x="636357" y="47012"/>
                        <a:pt x="623063" y="55100"/>
                      </a:cubicBezTo>
                      <a:cubicBezTo>
                        <a:pt x="620404" y="58512"/>
                        <a:pt x="602551" y="77343"/>
                        <a:pt x="592929" y="65969"/>
                      </a:cubicBezTo>
                      <a:cubicBezTo>
                        <a:pt x="595208" y="69634"/>
                        <a:pt x="600652" y="81513"/>
                        <a:pt x="585965" y="84040"/>
                      </a:cubicBezTo>
                      <a:cubicBezTo>
                        <a:pt x="561529" y="92634"/>
                        <a:pt x="543676" y="127767"/>
                        <a:pt x="519873" y="109442"/>
                      </a:cubicBezTo>
                      <a:cubicBezTo>
                        <a:pt x="522785" y="114876"/>
                        <a:pt x="519113" y="126756"/>
                        <a:pt x="499362" y="128019"/>
                      </a:cubicBezTo>
                      <a:cubicBezTo>
                        <a:pt x="489739" y="130926"/>
                        <a:pt x="484801" y="135223"/>
                        <a:pt x="475559" y="136613"/>
                      </a:cubicBezTo>
                      <a:cubicBezTo>
                        <a:pt x="466189" y="137877"/>
                        <a:pt x="452768" y="145459"/>
                        <a:pt x="450109" y="132948"/>
                      </a:cubicBezTo>
                      <a:cubicBezTo>
                        <a:pt x="449350" y="139646"/>
                        <a:pt x="448843" y="150767"/>
                        <a:pt x="419722" y="148240"/>
                      </a:cubicBezTo>
                      <a:cubicBezTo>
                        <a:pt x="411619" y="150262"/>
                        <a:pt x="393007" y="160119"/>
                        <a:pt x="384397" y="151905"/>
                      </a:cubicBezTo>
                      <a:cubicBezTo>
                        <a:pt x="381485" y="154432"/>
                        <a:pt x="375028" y="164795"/>
                        <a:pt x="356669" y="161004"/>
                      </a:cubicBezTo>
                      <a:cubicBezTo>
                        <a:pt x="348312" y="160245"/>
                        <a:pt x="331726" y="161762"/>
                        <a:pt x="319065" y="165048"/>
                      </a:cubicBezTo>
                      <a:cubicBezTo>
                        <a:pt x="303491" y="164668"/>
                        <a:pt x="280448" y="164289"/>
                        <a:pt x="278295" y="153421"/>
                      </a:cubicBezTo>
                      <a:cubicBezTo>
                        <a:pt x="272851" y="156075"/>
                        <a:pt x="266647" y="159866"/>
                        <a:pt x="252086" y="155443"/>
                      </a:cubicBezTo>
                      <a:cubicBezTo>
                        <a:pt x="242211" y="152536"/>
                        <a:pt x="235753" y="152916"/>
                        <a:pt x="231828" y="148998"/>
                      </a:cubicBezTo>
                      <a:cubicBezTo>
                        <a:pt x="227903" y="145080"/>
                        <a:pt x="211570" y="154938"/>
                        <a:pt x="206886" y="141163"/>
                      </a:cubicBezTo>
                      <a:cubicBezTo>
                        <a:pt x="194731" y="142426"/>
                        <a:pt x="173966" y="145839"/>
                        <a:pt x="165610" y="133454"/>
                      </a:cubicBezTo>
                      <a:cubicBezTo>
                        <a:pt x="158393" y="135476"/>
                        <a:pt x="146998" y="136360"/>
                        <a:pt x="138135" y="127767"/>
                      </a:cubicBezTo>
                      <a:cubicBezTo>
                        <a:pt x="129019" y="126756"/>
                        <a:pt x="117623" y="127514"/>
                        <a:pt x="111926" y="113739"/>
                      </a:cubicBezTo>
                      <a:cubicBezTo>
                        <a:pt x="102303" y="111590"/>
                        <a:pt x="77740" y="109821"/>
                        <a:pt x="69131" y="91623"/>
                      </a:cubicBezTo>
                      <a:cubicBezTo>
                        <a:pt x="63940" y="91244"/>
                        <a:pt x="44188" y="86063"/>
                        <a:pt x="44188" y="73677"/>
                      </a:cubicBezTo>
                      <a:cubicBezTo>
                        <a:pt x="40263" y="74689"/>
                        <a:pt x="31780" y="66221"/>
                        <a:pt x="30134" y="57375"/>
                      </a:cubicBezTo>
                      <a:cubicBezTo>
                        <a:pt x="25196" y="53836"/>
                        <a:pt x="13421" y="49919"/>
                        <a:pt x="18992" y="36776"/>
                      </a:cubicBezTo>
                      <a:cubicBezTo>
                        <a:pt x="15573" y="39809"/>
                        <a:pt x="15067" y="43474"/>
                        <a:pt x="14687" y="44358"/>
                      </a:cubicBezTo>
                      <a:cubicBezTo>
                        <a:pt x="13801" y="46128"/>
                        <a:pt x="10509" y="46128"/>
                        <a:pt x="8990" y="45748"/>
                      </a:cubicBezTo>
                      <a:cubicBezTo>
                        <a:pt x="5951" y="43726"/>
                        <a:pt x="2912" y="42210"/>
                        <a:pt x="0" y="40946"/>
                      </a:cubicBezTo>
                      <a:cubicBezTo>
                        <a:pt x="12155" y="46254"/>
                        <a:pt x="22157" y="56743"/>
                        <a:pt x="18739" y="77469"/>
                      </a:cubicBezTo>
                      <a:close/>
                    </a:path>
                  </a:pathLst>
                </a:custGeom>
                <a:solidFill>
                  <a:srgbClr val="F6BCC2"/>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3" name="Freeform 1209">
                  <a:extLst>
                    <a:ext uri="{FF2B5EF4-FFF2-40B4-BE49-F238E27FC236}">
                      <a16:creationId xmlns:a16="http://schemas.microsoft.com/office/drawing/2014/main" id="{FEF9285E-5727-859D-794D-CC5D09CCA968}"/>
                    </a:ext>
                  </a:extLst>
                </p:cNvPr>
                <p:cNvSpPr/>
                <p:nvPr/>
              </p:nvSpPr>
              <p:spPr>
                <a:xfrm>
                  <a:off x="2132373" y="2960961"/>
                  <a:ext cx="695830" cy="180275"/>
                </a:xfrm>
                <a:custGeom>
                  <a:avLst/>
                  <a:gdLst>
                    <a:gd name="connsiteX0" fmla="*/ 18612 w 695738"/>
                    <a:gd name="connsiteY0" fmla="*/ 77469 h 180275"/>
                    <a:gd name="connsiteX1" fmla="*/ 43808 w 695738"/>
                    <a:gd name="connsiteY1" fmla="*/ 99964 h 180275"/>
                    <a:gd name="connsiteX2" fmla="*/ 81665 w 695738"/>
                    <a:gd name="connsiteY2" fmla="*/ 127387 h 180275"/>
                    <a:gd name="connsiteX3" fmla="*/ 121042 w 695738"/>
                    <a:gd name="connsiteY3" fmla="*/ 136992 h 180275"/>
                    <a:gd name="connsiteX4" fmla="*/ 154721 w 695738"/>
                    <a:gd name="connsiteY4" fmla="*/ 153295 h 180275"/>
                    <a:gd name="connsiteX5" fmla="*/ 181183 w 695738"/>
                    <a:gd name="connsiteY5" fmla="*/ 154559 h 180275"/>
                    <a:gd name="connsiteX6" fmla="*/ 209165 w 695738"/>
                    <a:gd name="connsiteY6" fmla="*/ 166185 h 180275"/>
                    <a:gd name="connsiteX7" fmla="*/ 233854 w 695738"/>
                    <a:gd name="connsiteY7" fmla="*/ 167954 h 180275"/>
                    <a:gd name="connsiteX8" fmla="*/ 279182 w 695738"/>
                    <a:gd name="connsiteY8" fmla="*/ 176042 h 180275"/>
                    <a:gd name="connsiteX9" fmla="*/ 319951 w 695738"/>
                    <a:gd name="connsiteY9" fmla="*/ 178065 h 180275"/>
                    <a:gd name="connsiteX10" fmla="*/ 347553 w 695738"/>
                    <a:gd name="connsiteY10" fmla="*/ 175537 h 180275"/>
                    <a:gd name="connsiteX11" fmla="*/ 393133 w 695738"/>
                    <a:gd name="connsiteY11" fmla="*/ 173515 h 180275"/>
                    <a:gd name="connsiteX12" fmla="*/ 413138 w 695738"/>
                    <a:gd name="connsiteY12" fmla="*/ 161636 h 180275"/>
                    <a:gd name="connsiteX13" fmla="*/ 438587 w 695738"/>
                    <a:gd name="connsiteY13" fmla="*/ 160119 h 180275"/>
                    <a:gd name="connsiteX14" fmla="*/ 479737 w 695738"/>
                    <a:gd name="connsiteY14" fmla="*/ 158982 h 180275"/>
                    <a:gd name="connsiteX15" fmla="*/ 516708 w 695738"/>
                    <a:gd name="connsiteY15" fmla="*/ 137371 h 180275"/>
                    <a:gd name="connsiteX16" fmla="*/ 559883 w 695738"/>
                    <a:gd name="connsiteY16" fmla="*/ 128904 h 180275"/>
                    <a:gd name="connsiteX17" fmla="*/ 591663 w 695738"/>
                    <a:gd name="connsiteY17" fmla="*/ 94151 h 180275"/>
                    <a:gd name="connsiteX18" fmla="*/ 626101 w 695738"/>
                    <a:gd name="connsiteY18" fmla="*/ 78480 h 180275"/>
                    <a:gd name="connsiteX19" fmla="*/ 651044 w 695738"/>
                    <a:gd name="connsiteY19" fmla="*/ 47391 h 180275"/>
                    <a:gd name="connsiteX20" fmla="*/ 682697 w 695738"/>
                    <a:gd name="connsiteY20" fmla="*/ 30330 h 180275"/>
                    <a:gd name="connsiteX21" fmla="*/ 695739 w 695738"/>
                    <a:gd name="connsiteY21" fmla="*/ 7077 h 180275"/>
                    <a:gd name="connsiteX22" fmla="*/ 695739 w 695738"/>
                    <a:gd name="connsiteY22" fmla="*/ 7077 h 180275"/>
                    <a:gd name="connsiteX23" fmla="*/ 687635 w 695738"/>
                    <a:gd name="connsiteY23" fmla="*/ 2780 h 180275"/>
                    <a:gd name="connsiteX24" fmla="*/ 686496 w 695738"/>
                    <a:gd name="connsiteY24" fmla="*/ 0 h 180275"/>
                    <a:gd name="connsiteX25" fmla="*/ 671302 w 695738"/>
                    <a:gd name="connsiteY25" fmla="*/ 13396 h 180275"/>
                    <a:gd name="connsiteX26" fmla="*/ 636863 w 695738"/>
                    <a:gd name="connsiteY26" fmla="*/ 30710 h 180275"/>
                    <a:gd name="connsiteX27" fmla="*/ 623063 w 695738"/>
                    <a:gd name="connsiteY27" fmla="*/ 55100 h 180275"/>
                    <a:gd name="connsiteX28" fmla="*/ 592929 w 695738"/>
                    <a:gd name="connsiteY28" fmla="*/ 65969 h 180275"/>
                    <a:gd name="connsiteX29" fmla="*/ 585965 w 695738"/>
                    <a:gd name="connsiteY29" fmla="*/ 84040 h 180275"/>
                    <a:gd name="connsiteX30" fmla="*/ 519873 w 695738"/>
                    <a:gd name="connsiteY30" fmla="*/ 109442 h 180275"/>
                    <a:gd name="connsiteX31" fmla="*/ 499362 w 695738"/>
                    <a:gd name="connsiteY31" fmla="*/ 128019 h 180275"/>
                    <a:gd name="connsiteX32" fmla="*/ 475559 w 695738"/>
                    <a:gd name="connsiteY32" fmla="*/ 136613 h 180275"/>
                    <a:gd name="connsiteX33" fmla="*/ 450109 w 695738"/>
                    <a:gd name="connsiteY33" fmla="*/ 132948 h 180275"/>
                    <a:gd name="connsiteX34" fmla="*/ 419722 w 695738"/>
                    <a:gd name="connsiteY34" fmla="*/ 148240 h 180275"/>
                    <a:gd name="connsiteX35" fmla="*/ 384397 w 695738"/>
                    <a:gd name="connsiteY35" fmla="*/ 151905 h 180275"/>
                    <a:gd name="connsiteX36" fmla="*/ 356669 w 695738"/>
                    <a:gd name="connsiteY36" fmla="*/ 161004 h 180275"/>
                    <a:gd name="connsiteX37" fmla="*/ 319065 w 695738"/>
                    <a:gd name="connsiteY37" fmla="*/ 165048 h 180275"/>
                    <a:gd name="connsiteX38" fmla="*/ 278295 w 695738"/>
                    <a:gd name="connsiteY38" fmla="*/ 153421 h 180275"/>
                    <a:gd name="connsiteX39" fmla="*/ 252086 w 695738"/>
                    <a:gd name="connsiteY39" fmla="*/ 155443 h 180275"/>
                    <a:gd name="connsiteX40" fmla="*/ 231828 w 695738"/>
                    <a:gd name="connsiteY40" fmla="*/ 148998 h 180275"/>
                    <a:gd name="connsiteX41" fmla="*/ 206886 w 695738"/>
                    <a:gd name="connsiteY41" fmla="*/ 141163 h 180275"/>
                    <a:gd name="connsiteX42" fmla="*/ 165610 w 695738"/>
                    <a:gd name="connsiteY42" fmla="*/ 133454 h 180275"/>
                    <a:gd name="connsiteX43" fmla="*/ 138135 w 695738"/>
                    <a:gd name="connsiteY43" fmla="*/ 127767 h 180275"/>
                    <a:gd name="connsiteX44" fmla="*/ 111926 w 695738"/>
                    <a:gd name="connsiteY44" fmla="*/ 113739 h 180275"/>
                    <a:gd name="connsiteX45" fmla="*/ 69131 w 695738"/>
                    <a:gd name="connsiteY45" fmla="*/ 91623 h 180275"/>
                    <a:gd name="connsiteX46" fmla="*/ 44188 w 695738"/>
                    <a:gd name="connsiteY46" fmla="*/ 73677 h 180275"/>
                    <a:gd name="connsiteX47" fmla="*/ 30134 w 695738"/>
                    <a:gd name="connsiteY47" fmla="*/ 57375 h 180275"/>
                    <a:gd name="connsiteX48" fmla="*/ 18992 w 695738"/>
                    <a:gd name="connsiteY48" fmla="*/ 36776 h 180275"/>
                    <a:gd name="connsiteX49" fmla="*/ 14687 w 695738"/>
                    <a:gd name="connsiteY49" fmla="*/ 44358 h 180275"/>
                    <a:gd name="connsiteX50" fmla="*/ 8990 w 695738"/>
                    <a:gd name="connsiteY50" fmla="*/ 45748 h 180275"/>
                    <a:gd name="connsiteX51" fmla="*/ 0 w 695738"/>
                    <a:gd name="connsiteY51" fmla="*/ 40946 h 180275"/>
                    <a:gd name="connsiteX52" fmla="*/ 18739 w 695738"/>
                    <a:gd name="connsiteY52" fmla="*/ 77469 h 180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95738" h="180275">
                      <a:moveTo>
                        <a:pt x="18612" y="77469"/>
                      </a:moveTo>
                      <a:cubicBezTo>
                        <a:pt x="22031" y="78985"/>
                        <a:pt x="39123" y="82650"/>
                        <a:pt x="43808" y="99964"/>
                      </a:cubicBezTo>
                      <a:cubicBezTo>
                        <a:pt x="51531" y="100469"/>
                        <a:pt x="76221" y="106662"/>
                        <a:pt x="81665" y="127387"/>
                      </a:cubicBezTo>
                      <a:cubicBezTo>
                        <a:pt x="91794" y="125618"/>
                        <a:pt x="103949" y="123470"/>
                        <a:pt x="121042" y="136992"/>
                      </a:cubicBezTo>
                      <a:cubicBezTo>
                        <a:pt x="125727" y="140404"/>
                        <a:pt x="139654" y="137245"/>
                        <a:pt x="154721" y="153295"/>
                      </a:cubicBezTo>
                      <a:cubicBezTo>
                        <a:pt x="156494" y="151778"/>
                        <a:pt x="169535" y="145080"/>
                        <a:pt x="181183" y="154559"/>
                      </a:cubicBezTo>
                      <a:cubicBezTo>
                        <a:pt x="186121" y="155570"/>
                        <a:pt x="210557" y="151652"/>
                        <a:pt x="209165" y="166185"/>
                      </a:cubicBezTo>
                      <a:cubicBezTo>
                        <a:pt x="213090" y="162015"/>
                        <a:pt x="227777" y="161256"/>
                        <a:pt x="233854" y="167954"/>
                      </a:cubicBezTo>
                      <a:cubicBezTo>
                        <a:pt x="241578" y="166438"/>
                        <a:pt x="277916" y="164037"/>
                        <a:pt x="279182" y="176042"/>
                      </a:cubicBezTo>
                      <a:cubicBezTo>
                        <a:pt x="282347" y="171367"/>
                        <a:pt x="301466" y="167196"/>
                        <a:pt x="319951" y="178065"/>
                      </a:cubicBezTo>
                      <a:cubicBezTo>
                        <a:pt x="334005" y="182993"/>
                        <a:pt x="343501" y="178570"/>
                        <a:pt x="347553" y="175537"/>
                      </a:cubicBezTo>
                      <a:cubicBezTo>
                        <a:pt x="351604" y="172377"/>
                        <a:pt x="377307" y="165174"/>
                        <a:pt x="393133" y="173515"/>
                      </a:cubicBezTo>
                      <a:cubicBezTo>
                        <a:pt x="396045" y="169850"/>
                        <a:pt x="400097" y="159740"/>
                        <a:pt x="413138" y="161636"/>
                      </a:cubicBezTo>
                      <a:cubicBezTo>
                        <a:pt x="418836" y="160372"/>
                        <a:pt x="430231" y="157465"/>
                        <a:pt x="438587" y="160119"/>
                      </a:cubicBezTo>
                      <a:cubicBezTo>
                        <a:pt x="445045" y="157212"/>
                        <a:pt x="459352" y="145333"/>
                        <a:pt x="479737" y="158982"/>
                      </a:cubicBezTo>
                      <a:cubicBezTo>
                        <a:pt x="481256" y="152536"/>
                        <a:pt x="495437" y="135349"/>
                        <a:pt x="516708" y="137371"/>
                      </a:cubicBezTo>
                      <a:cubicBezTo>
                        <a:pt x="522152" y="132443"/>
                        <a:pt x="536459" y="118036"/>
                        <a:pt x="559883" y="128904"/>
                      </a:cubicBezTo>
                      <a:cubicBezTo>
                        <a:pt x="556464" y="121069"/>
                        <a:pt x="563681" y="99711"/>
                        <a:pt x="591663" y="94151"/>
                      </a:cubicBezTo>
                      <a:cubicBezTo>
                        <a:pt x="596854" y="91876"/>
                        <a:pt x="607742" y="78480"/>
                        <a:pt x="626101" y="78480"/>
                      </a:cubicBezTo>
                      <a:cubicBezTo>
                        <a:pt x="613946" y="72035"/>
                        <a:pt x="640409" y="52446"/>
                        <a:pt x="651044" y="47391"/>
                      </a:cubicBezTo>
                      <a:cubicBezTo>
                        <a:pt x="657628" y="38924"/>
                        <a:pt x="671555" y="27676"/>
                        <a:pt x="682697" y="30330"/>
                      </a:cubicBezTo>
                      <a:cubicBezTo>
                        <a:pt x="680798" y="26539"/>
                        <a:pt x="682064" y="13775"/>
                        <a:pt x="695739" y="7077"/>
                      </a:cubicBezTo>
                      <a:cubicBezTo>
                        <a:pt x="695739" y="7077"/>
                        <a:pt x="695739" y="7077"/>
                        <a:pt x="695739" y="7077"/>
                      </a:cubicBezTo>
                      <a:cubicBezTo>
                        <a:pt x="693839" y="4297"/>
                        <a:pt x="690421" y="3286"/>
                        <a:pt x="687635" y="2780"/>
                      </a:cubicBezTo>
                      <a:cubicBezTo>
                        <a:pt x="687382" y="1769"/>
                        <a:pt x="686875" y="885"/>
                        <a:pt x="686496" y="0"/>
                      </a:cubicBezTo>
                      <a:cubicBezTo>
                        <a:pt x="683837" y="5308"/>
                        <a:pt x="679152" y="9984"/>
                        <a:pt x="671302" y="13396"/>
                      </a:cubicBezTo>
                      <a:cubicBezTo>
                        <a:pt x="667884" y="15418"/>
                        <a:pt x="651551" y="38798"/>
                        <a:pt x="636863" y="30710"/>
                      </a:cubicBezTo>
                      <a:cubicBezTo>
                        <a:pt x="640535" y="37155"/>
                        <a:pt x="636357" y="47012"/>
                        <a:pt x="623063" y="55100"/>
                      </a:cubicBezTo>
                      <a:cubicBezTo>
                        <a:pt x="620404" y="58512"/>
                        <a:pt x="602551" y="77343"/>
                        <a:pt x="592929" y="65969"/>
                      </a:cubicBezTo>
                      <a:cubicBezTo>
                        <a:pt x="595208" y="69634"/>
                        <a:pt x="600652" y="81513"/>
                        <a:pt x="585965" y="84040"/>
                      </a:cubicBezTo>
                      <a:cubicBezTo>
                        <a:pt x="561529" y="92634"/>
                        <a:pt x="543676" y="127767"/>
                        <a:pt x="519873" y="109442"/>
                      </a:cubicBezTo>
                      <a:cubicBezTo>
                        <a:pt x="522785" y="114876"/>
                        <a:pt x="519113" y="126756"/>
                        <a:pt x="499362" y="128019"/>
                      </a:cubicBezTo>
                      <a:cubicBezTo>
                        <a:pt x="489739" y="130926"/>
                        <a:pt x="484801" y="135223"/>
                        <a:pt x="475559" y="136613"/>
                      </a:cubicBezTo>
                      <a:cubicBezTo>
                        <a:pt x="466189" y="137877"/>
                        <a:pt x="452768" y="145459"/>
                        <a:pt x="450109" y="132948"/>
                      </a:cubicBezTo>
                      <a:cubicBezTo>
                        <a:pt x="449350" y="139646"/>
                        <a:pt x="448843" y="150767"/>
                        <a:pt x="419722" y="148240"/>
                      </a:cubicBezTo>
                      <a:cubicBezTo>
                        <a:pt x="411619" y="150262"/>
                        <a:pt x="393007" y="160119"/>
                        <a:pt x="384397" y="151905"/>
                      </a:cubicBezTo>
                      <a:cubicBezTo>
                        <a:pt x="381485" y="154432"/>
                        <a:pt x="375028" y="164795"/>
                        <a:pt x="356669" y="161004"/>
                      </a:cubicBezTo>
                      <a:cubicBezTo>
                        <a:pt x="348312" y="160245"/>
                        <a:pt x="331726" y="161762"/>
                        <a:pt x="319065" y="165048"/>
                      </a:cubicBezTo>
                      <a:cubicBezTo>
                        <a:pt x="303491" y="164668"/>
                        <a:pt x="280448" y="164289"/>
                        <a:pt x="278295" y="153421"/>
                      </a:cubicBezTo>
                      <a:cubicBezTo>
                        <a:pt x="272851" y="156075"/>
                        <a:pt x="266647" y="159866"/>
                        <a:pt x="252086" y="155443"/>
                      </a:cubicBezTo>
                      <a:cubicBezTo>
                        <a:pt x="242211" y="152536"/>
                        <a:pt x="235753" y="152916"/>
                        <a:pt x="231828" y="148998"/>
                      </a:cubicBezTo>
                      <a:cubicBezTo>
                        <a:pt x="227903" y="145080"/>
                        <a:pt x="211570" y="154938"/>
                        <a:pt x="206886" y="141163"/>
                      </a:cubicBezTo>
                      <a:cubicBezTo>
                        <a:pt x="194731" y="142426"/>
                        <a:pt x="173966" y="145839"/>
                        <a:pt x="165610" y="133454"/>
                      </a:cubicBezTo>
                      <a:cubicBezTo>
                        <a:pt x="158393" y="135476"/>
                        <a:pt x="146998" y="136360"/>
                        <a:pt x="138135" y="127767"/>
                      </a:cubicBezTo>
                      <a:cubicBezTo>
                        <a:pt x="129019" y="126756"/>
                        <a:pt x="117623" y="127514"/>
                        <a:pt x="111926" y="113739"/>
                      </a:cubicBezTo>
                      <a:cubicBezTo>
                        <a:pt x="102303" y="111590"/>
                        <a:pt x="77740" y="109821"/>
                        <a:pt x="69131" y="91623"/>
                      </a:cubicBezTo>
                      <a:cubicBezTo>
                        <a:pt x="63940" y="91244"/>
                        <a:pt x="44188" y="86063"/>
                        <a:pt x="44188" y="73677"/>
                      </a:cubicBezTo>
                      <a:cubicBezTo>
                        <a:pt x="40263" y="74689"/>
                        <a:pt x="31780" y="66221"/>
                        <a:pt x="30134" y="57375"/>
                      </a:cubicBezTo>
                      <a:cubicBezTo>
                        <a:pt x="25196" y="53836"/>
                        <a:pt x="13421" y="49919"/>
                        <a:pt x="18992" y="36776"/>
                      </a:cubicBezTo>
                      <a:cubicBezTo>
                        <a:pt x="15573" y="39809"/>
                        <a:pt x="15067" y="43474"/>
                        <a:pt x="14687" y="44358"/>
                      </a:cubicBezTo>
                      <a:cubicBezTo>
                        <a:pt x="13801" y="46128"/>
                        <a:pt x="10509" y="46128"/>
                        <a:pt x="8990" y="45748"/>
                      </a:cubicBezTo>
                      <a:cubicBezTo>
                        <a:pt x="5951" y="43726"/>
                        <a:pt x="2912" y="42210"/>
                        <a:pt x="0" y="40946"/>
                      </a:cubicBezTo>
                      <a:cubicBezTo>
                        <a:pt x="12155" y="46254"/>
                        <a:pt x="22157" y="56743"/>
                        <a:pt x="18739" y="77469"/>
                      </a:cubicBezTo>
                      <a:close/>
                    </a:path>
                  </a:pathLst>
                </a:custGeom>
                <a:noFill/>
                <a:ln w="6325" cap="rnd">
                  <a:solidFill>
                    <a:srgbClr val="B56A6B"/>
                  </a:solidFill>
                  <a:prstDash val="solid"/>
                  <a:round/>
                </a:ln>
              </p:spPr>
              <p:txBody>
                <a:bodyPr rtlCol="0" anchor="ctr"/>
                <a:lstStyle/>
                <a:p>
                  <a:pPr defTabSz="685800">
                    <a:defRPr/>
                  </a:pPr>
                  <a:endParaRPr lang="en-US" sz="600">
                    <a:solidFill>
                      <a:prstClr val="black"/>
                    </a:solidFill>
                    <a:latin typeface="Verdana"/>
                  </a:endParaRPr>
                </a:p>
              </p:txBody>
            </p:sp>
            <p:sp>
              <p:nvSpPr>
                <p:cNvPr id="74" name="Freeform 1210">
                  <a:extLst>
                    <a:ext uri="{FF2B5EF4-FFF2-40B4-BE49-F238E27FC236}">
                      <a16:creationId xmlns:a16="http://schemas.microsoft.com/office/drawing/2014/main" id="{E5985363-27A3-9B96-4A0C-27137E597CF7}"/>
                    </a:ext>
                  </a:extLst>
                </p:cNvPr>
                <p:cNvSpPr/>
                <p:nvPr/>
              </p:nvSpPr>
              <p:spPr>
                <a:xfrm>
                  <a:off x="2634092" y="2990786"/>
                  <a:ext cx="259107" cy="190883"/>
                </a:xfrm>
                <a:custGeom>
                  <a:avLst/>
                  <a:gdLst>
                    <a:gd name="connsiteX0" fmla="*/ 253341 w 259073"/>
                    <a:gd name="connsiteY0" fmla="*/ 0 h 190883"/>
                    <a:gd name="connsiteX1" fmla="*/ 253594 w 259073"/>
                    <a:gd name="connsiteY1" fmla="*/ 13649 h 190883"/>
                    <a:gd name="connsiteX2" fmla="*/ 249416 w 259073"/>
                    <a:gd name="connsiteY2" fmla="*/ 32353 h 190883"/>
                    <a:gd name="connsiteX3" fmla="*/ 239034 w 259073"/>
                    <a:gd name="connsiteY3" fmla="*/ 41704 h 190883"/>
                    <a:gd name="connsiteX4" fmla="*/ 226626 w 259073"/>
                    <a:gd name="connsiteY4" fmla="*/ 45748 h 190883"/>
                    <a:gd name="connsiteX5" fmla="*/ 219282 w 259073"/>
                    <a:gd name="connsiteY5" fmla="*/ 60534 h 190883"/>
                    <a:gd name="connsiteX6" fmla="*/ 211432 w 259073"/>
                    <a:gd name="connsiteY6" fmla="*/ 63947 h 190883"/>
                    <a:gd name="connsiteX7" fmla="*/ 206494 w 259073"/>
                    <a:gd name="connsiteY7" fmla="*/ 69634 h 190883"/>
                    <a:gd name="connsiteX8" fmla="*/ 196365 w 259073"/>
                    <a:gd name="connsiteY8" fmla="*/ 85178 h 190883"/>
                    <a:gd name="connsiteX9" fmla="*/ 186236 w 259073"/>
                    <a:gd name="connsiteY9" fmla="*/ 87200 h 190883"/>
                    <a:gd name="connsiteX10" fmla="*/ 176993 w 259073"/>
                    <a:gd name="connsiteY10" fmla="*/ 85683 h 190883"/>
                    <a:gd name="connsiteX11" fmla="*/ 174588 w 259073"/>
                    <a:gd name="connsiteY11" fmla="*/ 85431 h 190883"/>
                    <a:gd name="connsiteX12" fmla="*/ 173068 w 259073"/>
                    <a:gd name="connsiteY12" fmla="*/ 93140 h 190883"/>
                    <a:gd name="connsiteX13" fmla="*/ 167117 w 259073"/>
                    <a:gd name="connsiteY13" fmla="*/ 97815 h 190883"/>
                    <a:gd name="connsiteX14" fmla="*/ 153317 w 259073"/>
                    <a:gd name="connsiteY14" fmla="*/ 108684 h 190883"/>
                    <a:gd name="connsiteX15" fmla="*/ 145593 w 259073"/>
                    <a:gd name="connsiteY15" fmla="*/ 113107 h 190883"/>
                    <a:gd name="connsiteX16" fmla="*/ 139642 w 259073"/>
                    <a:gd name="connsiteY16" fmla="*/ 119805 h 190883"/>
                    <a:gd name="connsiteX17" fmla="*/ 122676 w 259073"/>
                    <a:gd name="connsiteY17" fmla="*/ 127387 h 190883"/>
                    <a:gd name="connsiteX18" fmla="*/ 107483 w 259073"/>
                    <a:gd name="connsiteY18" fmla="*/ 131684 h 190883"/>
                    <a:gd name="connsiteX19" fmla="*/ 99633 w 259073"/>
                    <a:gd name="connsiteY19" fmla="*/ 130421 h 190883"/>
                    <a:gd name="connsiteX20" fmla="*/ 93682 w 259073"/>
                    <a:gd name="connsiteY20" fmla="*/ 128525 h 190883"/>
                    <a:gd name="connsiteX21" fmla="*/ 88870 w 259073"/>
                    <a:gd name="connsiteY21" fmla="*/ 144322 h 190883"/>
                    <a:gd name="connsiteX22" fmla="*/ 79375 w 259073"/>
                    <a:gd name="connsiteY22" fmla="*/ 160498 h 190883"/>
                    <a:gd name="connsiteX23" fmla="*/ 71018 w 259073"/>
                    <a:gd name="connsiteY23" fmla="*/ 174020 h 190883"/>
                    <a:gd name="connsiteX24" fmla="*/ 56837 w 259073"/>
                    <a:gd name="connsiteY24" fmla="*/ 181603 h 190883"/>
                    <a:gd name="connsiteX25" fmla="*/ 42657 w 259073"/>
                    <a:gd name="connsiteY25" fmla="*/ 185015 h 190883"/>
                    <a:gd name="connsiteX26" fmla="*/ 26071 w 259073"/>
                    <a:gd name="connsiteY26" fmla="*/ 186532 h 190883"/>
                    <a:gd name="connsiteX27" fmla="*/ 748 w 259073"/>
                    <a:gd name="connsiteY27" fmla="*/ 181350 h 190883"/>
                    <a:gd name="connsiteX28" fmla="*/ 5306 w 259073"/>
                    <a:gd name="connsiteY28" fmla="*/ 186784 h 190883"/>
                    <a:gd name="connsiteX29" fmla="*/ 91783 w 259073"/>
                    <a:gd name="connsiteY29" fmla="*/ 151020 h 190883"/>
                    <a:gd name="connsiteX30" fmla="*/ 152684 w 259073"/>
                    <a:gd name="connsiteY30" fmla="*/ 120690 h 190883"/>
                    <a:gd name="connsiteX31" fmla="*/ 171296 w 259073"/>
                    <a:gd name="connsiteY31" fmla="*/ 102365 h 190883"/>
                    <a:gd name="connsiteX32" fmla="*/ 220042 w 259073"/>
                    <a:gd name="connsiteY32" fmla="*/ 65842 h 190883"/>
                    <a:gd name="connsiteX33" fmla="*/ 237641 w 259073"/>
                    <a:gd name="connsiteY33" fmla="*/ 61419 h 190883"/>
                    <a:gd name="connsiteX34" fmla="*/ 237388 w 259073"/>
                    <a:gd name="connsiteY34" fmla="*/ 60787 h 190883"/>
                    <a:gd name="connsiteX35" fmla="*/ 253467 w 259073"/>
                    <a:gd name="connsiteY35" fmla="*/ 0 h 190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59073" h="190883">
                      <a:moveTo>
                        <a:pt x="253341" y="0"/>
                      </a:moveTo>
                      <a:cubicBezTo>
                        <a:pt x="253594" y="4550"/>
                        <a:pt x="253594" y="9099"/>
                        <a:pt x="253594" y="13649"/>
                      </a:cubicBezTo>
                      <a:cubicBezTo>
                        <a:pt x="253594" y="21105"/>
                        <a:pt x="253974" y="26413"/>
                        <a:pt x="249416" y="32353"/>
                      </a:cubicBezTo>
                      <a:cubicBezTo>
                        <a:pt x="245871" y="37028"/>
                        <a:pt x="244984" y="40188"/>
                        <a:pt x="239034" y="41704"/>
                      </a:cubicBezTo>
                      <a:cubicBezTo>
                        <a:pt x="234729" y="42842"/>
                        <a:pt x="229411" y="41704"/>
                        <a:pt x="226626" y="45748"/>
                      </a:cubicBezTo>
                      <a:cubicBezTo>
                        <a:pt x="223460" y="50298"/>
                        <a:pt x="223587" y="56743"/>
                        <a:pt x="219282" y="60534"/>
                      </a:cubicBezTo>
                      <a:cubicBezTo>
                        <a:pt x="217383" y="62177"/>
                        <a:pt x="213838" y="62556"/>
                        <a:pt x="211432" y="63947"/>
                      </a:cubicBezTo>
                      <a:cubicBezTo>
                        <a:pt x="209153" y="65337"/>
                        <a:pt x="207507" y="67232"/>
                        <a:pt x="206494" y="69634"/>
                      </a:cubicBezTo>
                      <a:cubicBezTo>
                        <a:pt x="203962" y="75700"/>
                        <a:pt x="203202" y="82145"/>
                        <a:pt x="196365" y="85178"/>
                      </a:cubicBezTo>
                      <a:cubicBezTo>
                        <a:pt x="193073" y="86568"/>
                        <a:pt x="189655" y="87073"/>
                        <a:pt x="186236" y="87200"/>
                      </a:cubicBezTo>
                      <a:cubicBezTo>
                        <a:pt x="182564" y="87452"/>
                        <a:pt x="180412" y="86315"/>
                        <a:pt x="176993" y="85683"/>
                      </a:cubicBezTo>
                      <a:cubicBezTo>
                        <a:pt x="176107" y="85557"/>
                        <a:pt x="175600" y="85304"/>
                        <a:pt x="174588" y="85431"/>
                      </a:cubicBezTo>
                      <a:cubicBezTo>
                        <a:pt x="173575" y="87832"/>
                        <a:pt x="174588" y="90865"/>
                        <a:pt x="173068" y="93140"/>
                      </a:cubicBezTo>
                      <a:cubicBezTo>
                        <a:pt x="171802" y="95035"/>
                        <a:pt x="168890" y="96425"/>
                        <a:pt x="167117" y="97815"/>
                      </a:cubicBezTo>
                      <a:cubicBezTo>
                        <a:pt x="162433" y="101480"/>
                        <a:pt x="158381" y="105524"/>
                        <a:pt x="153317" y="108684"/>
                      </a:cubicBezTo>
                      <a:cubicBezTo>
                        <a:pt x="150784" y="110200"/>
                        <a:pt x="147872" y="111338"/>
                        <a:pt x="145593" y="113107"/>
                      </a:cubicBezTo>
                      <a:cubicBezTo>
                        <a:pt x="143314" y="115003"/>
                        <a:pt x="141542" y="117657"/>
                        <a:pt x="139642" y="119805"/>
                      </a:cubicBezTo>
                      <a:cubicBezTo>
                        <a:pt x="135211" y="124860"/>
                        <a:pt x="128754" y="125239"/>
                        <a:pt x="122676" y="127387"/>
                      </a:cubicBezTo>
                      <a:cubicBezTo>
                        <a:pt x="117485" y="129157"/>
                        <a:pt x="113054" y="131432"/>
                        <a:pt x="107483" y="131684"/>
                      </a:cubicBezTo>
                      <a:cubicBezTo>
                        <a:pt x="104571" y="131684"/>
                        <a:pt x="102418" y="131432"/>
                        <a:pt x="99633" y="130421"/>
                      </a:cubicBezTo>
                      <a:cubicBezTo>
                        <a:pt x="97734" y="129662"/>
                        <a:pt x="95834" y="128272"/>
                        <a:pt x="93682" y="128525"/>
                      </a:cubicBezTo>
                      <a:cubicBezTo>
                        <a:pt x="92796" y="133959"/>
                        <a:pt x="91529" y="139393"/>
                        <a:pt x="88870" y="144322"/>
                      </a:cubicBezTo>
                      <a:cubicBezTo>
                        <a:pt x="85958" y="149882"/>
                        <a:pt x="82667" y="155190"/>
                        <a:pt x="79375" y="160498"/>
                      </a:cubicBezTo>
                      <a:cubicBezTo>
                        <a:pt x="76589" y="164921"/>
                        <a:pt x="74690" y="170229"/>
                        <a:pt x="71018" y="174020"/>
                      </a:cubicBezTo>
                      <a:cubicBezTo>
                        <a:pt x="67346" y="177812"/>
                        <a:pt x="61775" y="180086"/>
                        <a:pt x="56837" y="181603"/>
                      </a:cubicBezTo>
                      <a:cubicBezTo>
                        <a:pt x="51520" y="183246"/>
                        <a:pt x="48101" y="184004"/>
                        <a:pt x="42657" y="185015"/>
                      </a:cubicBezTo>
                      <a:cubicBezTo>
                        <a:pt x="37845" y="185900"/>
                        <a:pt x="30882" y="186532"/>
                        <a:pt x="26071" y="186532"/>
                      </a:cubicBezTo>
                      <a:cubicBezTo>
                        <a:pt x="21006" y="186532"/>
                        <a:pt x="5686" y="184762"/>
                        <a:pt x="748" y="181350"/>
                      </a:cubicBezTo>
                      <a:cubicBezTo>
                        <a:pt x="-2671" y="184762"/>
                        <a:pt x="6825" y="186279"/>
                        <a:pt x="5306" y="186784"/>
                      </a:cubicBezTo>
                      <a:cubicBezTo>
                        <a:pt x="23538" y="192598"/>
                        <a:pt x="69119" y="199549"/>
                        <a:pt x="91783" y="151020"/>
                      </a:cubicBezTo>
                      <a:cubicBezTo>
                        <a:pt x="133565" y="158223"/>
                        <a:pt x="140529" y="126124"/>
                        <a:pt x="152684" y="120690"/>
                      </a:cubicBezTo>
                      <a:cubicBezTo>
                        <a:pt x="156482" y="117277"/>
                        <a:pt x="168890" y="102112"/>
                        <a:pt x="171296" y="102365"/>
                      </a:cubicBezTo>
                      <a:cubicBezTo>
                        <a:pt x="173701" y="102744"/>
                        <a:pt x="198264" y="108305"/>
                        <a:pt x="220042" y="65842"/>
                      </a:cubicBezTo>
                      <a:cubicBezTo>
                        <a:pt x="226372" y="65842"/>
                        <a:pt x="229284" y="61798"/>
                        <a:pt x="237641" y="61419"/>
                      </a:cubicBezTo>
                      <a:cubicBezTo>
                        <a:pt x="237641" y="61166"/>
                        <a:pt x="237388" y="61040"/>
                        <a:pt x="237388" y="60787"/>
                      </a:cubicBezTo>
                      <a:cubicBezTo>
                        <a:pt x="267015" y="44105"/>
                        <a:pt x="259672" y="14154"/>
                        <a:pt x="253467" y="0"/>
                      </a:cubicBezTo>
                      <a:close/>
                    </a:path>
                  </a:pathLst>
                </a:custGeom>
                <a:solidFill>
                  <a:srgbClr val="C57D7D"/>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5" name="Freeform 1211">
                  <a:extLst>
                    <a:ext uri="{FF2B5EF4-FFF2-40B4-BE49-F238E27FC236}">
                      <a16:creationId xmlns:a16="http://schemas.microsoft.com/office/drawing/2014/main" id="{5CB45B13-4FAA-4081-5F4C-453BAB0F8E69}"/>
                    </a:ext>
                  </a:extLst>
                </p:cNvPr>
                <p:cNvSpPr/>
                <p:nvPr/>
              </p:nvSpPr>
              <p:spPr>
                <a:xfrm>
                  <a:off x="2758431" y="2985067"/>
                  <a:ext cx="14310" cy="14944"/>
                </a:xfrm>
                <a:custGeom>
                  <a:avLst/>
                  <a:gdLst>
                    <a:gd name="connsiteX0" fmla="*/ 10762 w 14308"/>
                    <a:gd name="connsiteY0" fmla="*/ 14944 h 14944"/>
                    <a:gd name="connsiteX1" fmla="*/ 7344 w 14308"/>
                    <a:gd name="connsiteY1" fmla="*/ 6856 h 14944"/>
                    <a:gd name="connsiteX2" fmla="*/ 0 w 14308"/>
                    <a:gd name="connsiteY2" fmla="*/ 32 h 14944"/>
                    <a:gd name="connsiteX3" fmla="*/ 14307 w 14308"/>
                    <a:gd name="connsiteY3" fmla="*/ 9510 h 14944"/>
                    <a:gd name="connsiteX4" fmla="*/ 10635 w 14308"/>
                    <a:gd name="connsiteY4" fmla="*/ 14944 h 14944"/>
                    <a:gd name="connsiteX5" fmla="*/ 10635 w 14308"/>
                    <a:gd name="connsiteY5" fmla="*/ 14944 h 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308" h="14944">
                      <a:moveTo>
                        <a:pt x="10762" y="14944"/>
                      </a:moveTo>
                      <a:cubicBezTo>
                        <a:pt x="8103" y="11785"/>
                        <a:pt x="8230" y="10015"/>
                        <a:pt x="7344" y="6856"/>
                      </a:cubicBezTo>
                      <a:cubicBezTo>
                        <a:pt x="6204" y="4328"/>
                        <a:pt x="2026" y="2433"/>
                        <a:pt x="0" y="32"/>
                      </a:cubicBezTo>
                      <a:cubicBezTo>
                        <a:pt x="5065" y="-348"/>
                        <a:pt x="14434" y="2686"/>
                        <a:pt x="14307" y="9510"/>
                      </a:cubicBezTo>
                      <a:cubicBezTo>
                        <a:pt x="13928" y="11279"/>
                        <a:pt x="12788" y="14818"/>
                        <a:pt x="10635" y="14944"/>
                      </a:cubicBezTo>
                      <a:lnTo>
                        <a:pt x="10635" y="14944"/>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6" name="Freeform 1212">
                  <a:extLst>
                    <a:ext uri="{FF2B5EF4-FFF2-40B4-BE49-F238E27FC236}">
                      <a16:creationId xmlns:a16="http://schemas.microsoft.com/office/drawing/2014/main" id="{06CDFC2F-433D-390A-9821-39617BA935A6}"/>
                    </a:ext>
                  </a:extLst>
                </p:cNvPr>
                <p:cNvSpPr/>
                <p:nvPr/>
              </p:nvSpPr>
              <p:spPr>
                <a:xfrm>
                  <a:off x="2710819" y="3018326"/>
                  <a:ext cx="17917" cy="15300"/>
                </a:xfrm>
                <a:custGeom>
                  <a:avLst/>
                  <a:gdLst>
                    <a:gd name="connsiteX0" fmla="*/ 16586 w 17915"/>
                    <a:gd name="connsiteY0" fmla="*/ 15301 h 15300"/>
                    <a:gd name="connsiteX1" fmla="*/ 9243 w 17915"/>
                    <a:gd name="connsiteY1" fmla="*/ 6960 h 15300"/>
                    <a:gd name="connsiteX2" fmla="*/ 0 w 17915"/>
                    <a:gd name="connsiteY2" fmla="*/ 262 h 15300"/>
                    <a:gd name="connsiteX3" fmla="*/ 17346 w 17915"/>
                    <a:gd name="connsiteY3" fmla="*/ 8224 h 15300"/>
                    <a:gd name="connsiteX4" fmla="*/ 16586 w 17915"/>
                    <a:gd name="connsiteY4" fmla="*/ 15301 h 15300"/>
                    <a:gd name="connsiteX5" fmla="*/ 16586 w 17915"/>
                    <a:gd name="connsiteY5" fmla="*/ 15301 h 15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15" h="15300">
                      <a:moveTo>
                        <a:pt x="16586" y="15301"/>
                      </a:moveTo>
                      <a:cubicBezTo>
                        <a:pt x="12535" y="12900"/>
                        <a:pt x="11142" y="10499"/>
                        <a:pt x="9243" y="6960"/>
                      </a:cubicBezTo>
                      <a:cubicBezTo>
                        <a:pt x="7344" y="3927"/>
                        <a:pt x="3039" y="2284"/>
                        <a:pt x="0" y="262"/>
                      </a:cubicBezTo>
                      <a:cubicBezTo>
                        <a:pt x="5824" y="-1002"/>
                        <a:pt x="14560" y="2410"/>
                        <a:pt x="17346" y="8224"/>
                      </a:cubicBezTo>
                      <a:cubicBezTo>
                        <a:pt x="17852" y="9867"/>
                        <a:pt x="18612" y="14669"/>
                        <a:pt x="16586" y="15301"/>
                      </a:cubicBezTo>
                      <a:lnTo>
                        <a:pt x="16586" y="15301"/>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7" name="Freeform 1213">
                  <a:extLst>
                    <a:ext uri="{FF2B5EF4-FFF2-40B4-BE49-F238E27FC236}">
                      <a16:creationId xmlns:a16="http://schemas.microsoft.com/office/drawing/2014/main" id="{97A36111-1729-A8A1-2E1B-3BC387CBC63C}"/>
                    </a:ext>
                  </a:extLst>
                </p:cNvPr>
                <p:cNvSpPr/>
                <p:nvPr/>
              </p:nvSpPr>
              <p:spPr>
                <a:xfrm>
                  <a:off x="2636867" y="3058887"/>
                  <a:ext cx="20076" cy="18531"/>
                </a:xfrm>
                <a:custGeom>
                  <a:avLst/>
                  <a:gdLst>
                    <a:gd name="connsiteX0" fmla="*/ 13674 w 20073"/>
                    <a:gd name="connsiteY0" fmla="*/ 15939 h 18531"/>
                    <a:gd name="connsiteX1" fmla="*/ 0 w 20073"/>
                    <a:gd name="connsiteY1" fmla="*/ 16 h 18531"/>
                    <a:gd name="connsiteX2" fmla="*/ 19752 w 20073"/>
                    <a:gd name="connsiteY2" fmla="*/ 14044 h 18531"/>
                    <a:gd name="connsiteX3" fmla="*/ 13674 w 20073"/>
                    <a:gd name="connsiteY3" fmla="*/ 15939 h 18531"/>
                    <a:gd name="connsiteX4" fmla="*/ 13674 w 20073"/>
                    <a:gd name="connsiteY4" fmla="*/ 15939 h 18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73" h="18531">
                      <a:moveTo>
                        <a:pt x="13674" y="15939"/>
                      </a:moveTo>
                      <a:cubicBezTo>
                        <a:pt x="12661" y="8104"/>
                        <a:pt x="7850" y="2038"/>
                        <a:pt x="0" y="16"/>
                      </a:cubicBezTo>
                      <a:cubicBezTo>
                        <a:pt x="8610" y="-363"/>
                        <a:pt x="16713" y="6082"/>
                        <a:pt x="19752" y="14044"/>
                      </a:cubicBezTo>
                      <a:cubicBezTo>
                        <a:pt x="21651" y="18341"/>
                        <a:pt x="14560" y="20615"/>
                        <a:pt x="13674" y="15939"/>
                      </a:cubicBezTo>
                      <a:lnTo>
                        <a:pt x="13674" y="15939"/>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8" name="Freeform 1214">
                  <a:extLst>
                    <a:ext uri="{FF2B5EF4-FFF2-40B4-BE49-F238E27FC236}">
                      <a16:creationId xmlns:a16="http://schemas.microsoft.com/office/drawing/2014/main" id="{7AE9D4F5-C74F-64FE-4E18-B46C05C3AC9B}"/>
                    </a:ext>
                  </a:extLst>
                </p:cNvPr>
                <p:cNvSpPr/>
                <p:nvPr/>
              </p:nvSpPr>
              <p:spPr>
                <a:xfrm>
                  <a:off x="2569499" y="3081145"/>
                  <a:ext cx="16810" cy="19433"/>
                </a:xfrm>
                <a:custGeom>
                  <a:avLst/>
                  <a:gdLst>
                    <a:gd name="connsiteX0" fmla="*/ 10509 w 16808"/>
                    <a:gd name="connsiteY0" fmla="*/ 16176 h 19433"/>
                    <a:gd name="connsiteX1" fmla="*/ 0 w 16808"/>
                    <a:gd name="connsiteY1" fmla="*/ 0 h 19433"/>
                    <a:gd name="connsiteX2" fmla="*/ 16713 w 16808"/>
                    <a:gd name="connsiteY2" fmla="*/ 15544 h 19433"/>
                    <a:gd name="connsiteX3" fmla="*/ 10382 w 16808"/>
                    <a:gd name="connsiteY3" fmla="*/ 16176 h 19433"/>
                    <a:gd name="connsiteX4" fmla="*/ 10382 w 16808"/>
                    <a:gd name="connsiteY4" fmla="*/ 16176 h 19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8" h="19433">
                      <a:moveTo>
                        <a:pt x="10509" y="16176"/>
                      </a:moveTo>
                      <a:cubicBezTo>
                        <a:pt x="11269" y="8720"/>
                        <a:pt x="6584" y="3159"/>
                        <a:pt x="0" y="0"/>
                      </a:cubicBezTo>
                      <a:cubicBezTo>
                        <a:pt x="7977" y="1011"/>
                        <a:pt x="15447" y="7330"/>
                        <a:pt x="16713" y="15544"/>
                      </a:cubicBezTo>
                      <a:cubicBezTo>
                        <a:pt x="17726" y="20220"/>
                        <a:pt x="10382" y="20979"/>
                        <a:pt x="10382" y="16176"/>
                      </a:cubicBezTo>
                      <a:lnTo>
                        <a:pt x="10382" y="16176"/>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9" name="Freeform 1215">
                  <a:extLst>
                    <a:ext uri="{FF2B5EF4-FFF2-40B4-BE49-F238E27FC236}">
                      <a16:creationId xmlns:a16="http://schemas.microsoft.com/office/drawing/2014/main" id="{A669396B-6FFD-59CF-23D8-1412AFD2426B}"/>
                    </a:ext>
                  </a:extLst>
                </p:cNvPr>
                <p:cNvSpPr/>
                <p:nvPr/>
              </p:nvSpPr>
              <p:spPr>
                <a:xfrm>
                  <a:off x="2503019" y="3099975"/>
                  <a:ext cx="16835" cy="16374"/>
                </a:xfrm>
                <a:custGeom>
                  <a:avLst/>
                  <a:gdLst>
                    <a:gd name="connsiteX0" fmla="*/ 10382 w 16833"/>
                    <a:gd name="connsiteY0" fmla="*/ 13270 h 16374"/>
                    <a:gd name="connsiteX1" fmla="*/ 0 w 16833"/>
                    <a:gd name="connsiteY1" fmla="*/ 0 h 16374"/>
                    <a:gd name="connsiteX2" fmla="*/ 10003 w 16833"/>
                    <a:gd name="connsiteY2" fmla="*/ 2907 h 16374"/>
                    <a:gd name="connsiteX3" fmla="*/ 16713 w 16833"/>
                    <a:gd name="connsiteY3" fmla="*/ 12385 h 16374"/>
                    <a:gd name="connsiteX4" fmla="*/ 10382 w 16833"/>
                    <a:gd name="connsiteY4" fmla="*/ 13270 h 16374"/>
                    <a:gd name="connsiteX5" fmla="*/ 10382 w 16833"/>
                    <a:gd name="connsiteY5" fmla="*/ 13270 h 16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33" h="16374">
                      <a:moveTo>
                        <a:pt x="10382" y="13270"/>
                      </a:moveTo>
                      <a:cubicBezTo>
                        <a:pt x="11142" y="6193"/>
                        <a:pt x="5824" y="2780"/>
                        <a:pt x="0" y="0"/>
                      </a:cubicBezTo>
                      <a:cubicBezTo>
                        <a:pt x="3292" y="506"/>
                        <a:pt x="6710" y="1011"/>
                        <a:pt x="10003" y="2907"/>
                      </a:cubicBezTo>
                      <a:cubicBezTo>
                        <a:pt x="13548" y="4550"/>
                        <a:pt x="15827" y="9099"/>
                        <a:pt x="16713" y="12385"/>
                      </a:cubicBezTo>
                      <a:cubicBezTo>
                        <a:pt x="17852" y="16935"/>
                        <a:pt x="10509" y="18072"/>
                        <a:pt x="10382" y="13270"/>
                      </a:cubicBezTo>
                      <a:lnTo>
                        <a:pt x="10382" y="1327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0" name="Freeform 1216">
                  <a:extLst>
                    <a:ext uri="{FF2B5EF4-FFF2-40B4-BE49-F238E27FC236}">
                      <a16:creationId xmlns:a16="http://schemas.microsoft.com/office/drawing/2014/main" id="{9DD85F8A-2E75-6578-8972-2A41D95B203C}"/>
                    </a:ext>
                  </a:extLst>
                </p:cNvPr>
                <p:cNvSpPr/>
                <p:nvPr/>
              </p:nvSpPr>
              <p:spPr>
                <a:xfrm>
                  <a:off x="2407486" y="3103513"/>
                  <a:ext cx="7129" cy="15864"/>
                </a:xfrm>
                <a:custGeom>
                  <a:avLst/>
                  <a:gdLst>
                    <a:gd name="connsiteX0" fmla="*/ 306 w 7128"/>
                    <a:gd name="connsiteY0" fmla="*/ 12764 h 15864"/>
                    <a:gd name="connsiteX1" fmla="*/ 3092 w 7128"/>
                    <a:gd name="connsiteY1" fmla="*/ 0 h 15864"/>
                    <a:gd name="connsiteX2" fmla="*/ 6131 w 7128"/>
                    <a:gd name="connsiteY2" fmla="*/ 10237 h 15864"/>
                    <a:gd name="connsiteX3" fmla="*/ 306 w 7128"/>
                    <a:gd name="connsiteY3" fmla="*/ 12764 h 15864"/>
                    <a:gd name="connsiteX4" fmla="*/ 306 w 7128"/>
                    <a:gd name="connsiteY4" fmla="*/ 12764 h 1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28" h="15864">
                      <a:moveTo>
                        <a:pt x="306" y="12764"/>
                      </a:moveTo>
                      <a:cubicBezTo>
                        <a:pt x="-706" y="7962"/>
                        <a:pt x="939" y="3286"/>
                        <a:pt x="3092" y="0"/>
                      </a:cubicBezTo>
                      <a:cubicBezTo>
                        <a:pt x="2839" y="4170"/>
                        <a:pt x="3851" y="7835"/>
                        <a:pt x="6131" y="10237"/>
                      </a:cubicBezTo>
                      <a:cubicBezTo>
                        <a:pt x="10056" y="14913"/>
                        <a:pt x="1193" y="18830"/>
                        <a:pt x="306" y="12764"/>
                      </a:cubicBezTo>
                      <a:lnTo>
                        <a:pt x="306" y="12764"/>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1" name="Freeform 1217">
                  <a:extLst>
                    <a:ext uri="{FF2B5EF4-FFF2-40B4-BE49-F238E27FC236}">
                      <a16:creationId xmlns:a16="http://schemas.microsoft.com/office/drawing/2014/main" id="{5EBAF588-FC68-9CA0-C479-C7E5432E596D}"/>
                    </a:ext>
                  </a:extLst>
                </p:cNvPr>
                <p:cNvSpPr/>
                <p:nvPr/>
              </p:nvSpPr>
              <p:spPr>
                <a:xfrm>
                  <a:off x="2199054" y="3043232"/>
                  <a:ext cx="8031" cy="15757"/>
                </a:xfrm>
                <a:custGeom>
                  <a:avLst/>
                  <a:gdLst>
                    <a:gd name="connsiteX0" fmla="*/ 180 w 8030"/>
                    <a:gd name="connsiteY0" fmla="*/ 11121 h 15757"/>
                    <a:gd name="connsiteX1" fmla="*/ 8030 w 8030"/>
                    <a:gd name="connsiteY1" fmla="*/ 0 h 15757"/>
                    <a:gd name="connsiteX2" fmla="*/ 6511 w 8030"/>
                    <a:gd name="connsiteY2" fmla="*/ 11247 h 15757"/>
                    <a:gd name="connsiteX3" fmla="*/ 4485 w 8030"/>
                    <a:gd name="connsiteY3" fmla="*/ 15544 h 15757"/>
                    <a:gd name="connsiteX4" fmla="*/ 180 w 8030"/>
                    <a:gd name="connsiteY4" fmla="*/ 11247 h 15757"/>
                    <a:gd name="connsiteX5" fmla="*/ 180 w 8030"/>
                    <a:gd name="connsiteY5" fmla="*/ 11247 h 15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30" h="15757">
                      <a:moveTo>
                        <a:pt x="180" y="11121"/>
                      </a:moveTo>
                      <a:cubicBezTo>
                        <a:pt x="1193" y="6066"/>
                        <a:pt x="4612" y="2401"/>
                        <a:pt x="8030" y="0"/>
                      </a:cubicBezTo>
                      <a:cubicBezTo>
                        <a:pt x="6131" y="3918"/>
                        <a:pt x="5371" y="7962"/>
                        <a:pt x="6511" y="11247"/>
                      </a:cubicBezTo>
                      <a:cubicBezTo>
                        <a:pt x="7144" y="13017"/>
                        <a:pt x="6258" y="14912"/>
                        <a:pt x="4485" y="15544"/>
                      </a:cubicBezTo>
                      <a:cubicBezTo>
                        <a:pt x="1826" y="16555"/>
                        <a:pt x="-706" y="13775"/>
                        <a:pt x="180" y="11247"/>
                      </a:cubicBezTo>
                      <a:lnTo>
                        <a:pt x="180" y="11247"/>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2" name="Freeform 1218">
                  <a:extLst>
                    <a:ext uri="{FF2B5EF4-FFF2-40B4-BE49-F238E27FC236}">
                      <a16:creationId xmlns:a16="http://schemas.microsoft.com/office/drawing/2014/main" id="{13CC9C1C-4D85-D682-0494-0110B2C2ACA3}"/>
                    </a:ext>
                  </a:extLst>
                </p:cNvPr>
                <p:cNvSpPr/>
                <p:nvPr/>
              </p:nvSpPr>
              <p:spPr>
                <a:xfrm>
                  <a:off x="2334096" y="3090370"/>
                  <a:ext cx="15574" cy="17686"/>
                </a:xfrm>
                <a:custGeom>
                  <a:avLst/>
                  <a:gdLst>
                    <a:gd name="connsiteX0" fmla="*/ 1139 w 15572"/>
                    <a:gd name="connsiteY0" fmla="*/ 10742 h 17686"/>
                    <a:gd name="connsiteX1" fmla="*/ 15573 w 15572"/>
                    <a:gd name="connsiteY1" fmla="*/ 0 h 17686"/>
                    <a:gd name="connsiteX2" fmla="*/ 10128 w 15572"/>
                    <a:gd name="connsiteY2" fmla="*/ 5940 h 17686"/>
                    <a:gd name="connsiteX3" fmla="*/ 7216 w 15572"/>
                    <a:gd name="connsiteY3" fmla="*/ 12511 h 17686"/>
                    <a:gd name="connsiteX4" fmla="*/ 5064 w 15572"/>
                    <a:gd name="connsiteY4" fmla="*/ 17440 h 17686"/>
                    <a:gd name="connsiteX5" fmla="*/ 1139 w 15572"/>
                    <a:gd name="connsiteY5" fmla="*/ 10742 h 17686"/>
                    <a:gd name="connsiteX6" fmla="*/ 1139 w 15572"/>
                    <a:gd name="connsiteY6" fmla="*/ 10742 h 17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72" h="17686">
                      <a:moveTo>
                        <a:pt x="1139" y="10742"/>
                      </a:moveTo>
                      <a:cubicBezTo>
                        <a:pt x="4684" y="5434"/>
                        <a:pt x="9622" y="1516"/>
                        <a:pt x="15573" y="0"/>
                      </a:cubicBezTo>
                      <a:cubicBezTo>
                        <a:pt x="13167" y="1390"/>
                        <a:pt x="11521" y="3665"/>
                        <a:pt x="10128" y="5940"/>
                      </a:cubicBezTo>
                      <a:cubicBezTo>
                        <a:pt x="9115" y="7709"/>
                        <a:pt x="7216" y="10868"/>
                        <a:pt x="7216" y="12511"/>
                      </a:cubicBezTo>
                      <a:cubicBezTo>
                        <a:pt x="7976" y="14407"/>
                        <a:pt x="7090" y="16555"/>
                        <a:pt x="5064" y="17440"/>
                      </a:cubicBezTo>
                      <a:cubicBezTo>
                        <a:pt x="759" y="18830"/>
                        <a:pt x="-1520" y="14028"/>
                        <a:pt x="1139" y="10742"/>
                      </a:cubicBezTo>
                      <a:lnTo>
                        <a:pt x="1139" y="10742"/>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3" name="Freeform 1219">
                  <a:extLst>
                    <a:ext uri="{FF2B5EF4-FFF2-40B4-BE49-F238E27FC236}">
                      <a16:creationId xmlns:a16="http://schemas.microsoft.com/office/drawing/2014/main" id="{0C5B162C-552D-3D71-C5AB-647CFC262F77}"/>
                    </a:ext>
                  </a:extLst>
                </p:cNvPr>
                <p:cNvSpPr/>
                <p:nvPr/>
              </p:nvSpPr>
              <p:spPr>
                <a:xfrm>
                  <a:off x="2294002" y="3081271"/>
                  <a:ext cx="13120" cy="19439"/>
                </a:xfrm>
                <a:custGeom>
                  <a:avLst/>
                  <a:gdLst>
                    <a:gd name="connsiteX0" fmla="*/ 584 w 13118"/>
                    <a:gd name="connsiteY0" fmla="*/ 12890 h 19439"/>
                    <a:gd name="connsiteX1" fmla="*/ 13119 w 13118"/>
                    <a:gd name="connsiteY1" fmla="*/ 0 h 19439"/>
                    <a:gd name="connsiteX2" fmla="*/ 6915 w 13118"/>
                    <a:gd name="connsiteY2" fmla="*/ 13649 h 19439"/>
                    <a:gd name="connsiteX3" fmla="*/ 5775 w 13118"/>
                    <a:gd name="connsiteY3" fmla="*/ 18830 h 19439"/>
                    <a:gd name="connsiteX4" fmla="*/ 711 w 13118"/>
                    <a:gd name="connsiteY4" fmla="*/ 12764 h 19439"/>
                    <a:gd name="connsiteX5" fmla="*/ 711 w 13118"/>
                    <a:gd name="connsiteY5" fmla="*/ 12764 h 1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118" h="19439">
                      <a:moveTo>
                        <a:pt x="584" y="12890"/>
                      </a:moveTo>
                      <a:cubicBezTo>
                        <a:pt x="3116" y="7077"/>
                        <a:pt x="7421" y="2401"/>
                        <a:pt x="13119" y="0"/>
                      </a:cubicBezTo>
                      <a:cubicBezTo>
                        <a:pt x="9574" y="3286"/>
                        <a:pt x="7168" y="9225"/>
                        <a:pt x="6915" y="13649"/>
                      </a:cubicBezTo>
                      <a:cubicBezTo>
                        <a:pt x="8054" y="15418"/>
                        <a:pt x="7548" y="17693"/>
                        <a:pt x="5775" y="18830"/>
                      </a:cubicBezTo>
                      <a:cubicBezTo>
                        <a:pt x="1597" y="21105"/>
                        <a:pt x="-1442" y="16555"/>
                        <a:pt x="711" y="12764"/>
                      </a:cubicBezTo>
                      <a:lnTo>
                        <a:pt x="711" y="12764"/>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4" name="Freeform 1220">
                  <a:extLst>
                    <a:ext uri="{FF2B5EF4-FFF2-40B4-BE49-F238E27FC236}">
                      <a16:creationId xmlns:a16="http://schemas.microsoft.com/office/drawing/2014/main" id="{040728EE-753B-7807-6487-1D5CF5D12C74}"/>
                    </a:ext>
                  </a:extLst>
                </p:cNvPr>
                <p:cNvSpPr/>
                <p:nvPr/>
              </p:nvSpPr>
              <p:spPr>
                <a:xfrm>
                  <a:off x="2240487" y="3061556"/>
                  <a:ext cx="12944" cy="19086"/>
                </a:xfrm>
                <a:custGeom>
                  <a:avLst/>
                  <a:gdLst>
                    <a:gd name="connsiteX0" fmla="*/ 534 w 12942"/>
                    <a:gd name="connsiteY0" fmla="*/ 12638 h 19086"/>
                    <a:gd name="connsiteX1" fmla="*/ 12942 w 12942"/>
                    <a:gd name="connsiteY1" fmla="*/ 0 h 19086"/>
                    <a:gd name="connsiteX2" fmla="*/ 6865 w 12942"/>
                    <a:gd name="connsiteY2" fmla="*/ 13522 h 19086"/>
                    <a:gd name="connsiteX3" fmla="*/ 5599 w 12942"/>
                    <a:gd name="connsiteY3" fmla="*/ 18577 h 19086"/>
                    <a:gd name="connsiteX4" fmla="*/ 661 w 12942"/>
                    <a:gd name="connsiteY4" fmla="*/ 12638 h 19086"/>
                    <a:gd name="connsiteX5" fmla="*/ 661 w 12942"/>
                    <a:gd name="connsiteY5" fmla="*/ 12638 h 19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2" h="19086">
                      <a:moveTo>
                        <a:pt x="534" y="12638"/>
                      </a:moveTo>
                      <a:cubicBezTo>
                        <a:pt x="3066" y="6824"/>
                        <a:pt x="7245" y="2401"/>
                        <a:pt x="12942" y="0"/>
                      </a:cubicBezTo>
                      <a:cubicBezTo>
                        <a:pt x="9397" y="3159"/>
                        <a:pt x="6991" y="8973"/>
                        <a:pt x="6865" y="13522"/>
                      </a:cubicBezTo>
                      <a:cubicBezTo>
                        <a:pt x="7878" y="15292"/>
                        <a:pt x="7371" y="17566"/>
                        <a:pt x="5599" y="18577"/>
                      </a:cubicBezTo>
                      <a:cubicBezTo>
                        <a:pt x="1547" y="20599"/>
                        <a:pt x="-1365" y="16176"/>
                        <a:pt x="661" y="12638"/>
                      </a:cubicBezTo>
                      <a:lnTo>
                        <a:pt x="661" y="12638"/>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5" name="Freeform 1221">
                  <a:extLst>
                    <a:ext uri="{FF2B5EF4-FFF2-40B4-BE49-F238E27FC236}">
                      <a16:creationId xmlns:a16="http://schemas.microsoft.com/office/drawing/2014/main" id="{62C27877-39FB-9AA8-A4AF-4F10735505B6}"/>
                    </a:ext>
                  </a:extLst>
                </p:cNvPr>
                <p:cNvSpPr/>
                <p:nvPr/>
              </p:nvSpPr>
              <p:spPr>
                <a:xfrm>
                  <a:off x="2172356" y="3026424"/>
                  <a:ext cx="14973" cy="11851"/>
                </a:xfrm>
                <a:custGeom>
                  <a:avLst/>
                  <a:gdLst>
                    <a:gd name="connsiteX0" fmla="*/ 1551 w 14971"/>
                    <a:gd name="connsiteY0" fmla="*/ 5813 h 11851"/>
                    <a:gd name="connsiteX1" fmla="*/ 14972 w 14971"/>
                    <a:gd name="connsiteY1" fmla="*/ 0 h 11851"/>
                    <a:gd name="connsiteX2" fmla="*/ 7502 w 14971"/>
                    <a:gd name="connsiteY2" fmla="*/ 7835 h 11851"/>
                    <a:gd name="connsiteX3" fmla="*/ 4716 w 14971"/>
                    <a:gd name="connsiteY3" fmla="*/ 11374 h 11851"/>
                    <a:gd name="connsiteX4" fmla="*/ 1551 w 14971"/>
                    <a:gd name="connsiteY4" fmla="*/ 5940 h 11851"/>
                    <a:gd name="connsiteX5" fmla="*/ 1551 w 14971"/>
                    <a:gd name="connsiteY5" fmla="*/ 5940 h 118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71" h="11851">
                      <a:moveTo>
                        <a:pt x="1551" y="5813"/>
                      </a:moveTo>
                      <a:cubicBezTo>
                        <a:pt x="4969" y="4170"/>
                        <a:pt x="10414" y="126"/>
                        <a:pt x="14972" y="0"/>
                      </a:cubicBezTo>
                      <a:cubicBezTo>
                        <a:pt x="11807" y="1769"/>
                        <a:pt x="9528" y="4929"/>
                        <a:pt x="7502" y="7835"/>
                      </a:cubicBezTo>
                      <a:cubicBezTo>
                        <a:pt x="6616" y="8973"/>
                        <a:pt x="6742" y="9478"/>
                        <a:pt x="4716" y="11374"/>
                      </a:cubicBezTo>
                      <a:cubicBezTo>
                        <a:pt x="1171" y="13522"/>
                        <a:pt x="-1994" y="7835"/>
                        <a:pt x="1551" y="5940"/>
                      </a:cubicBezTo>
                      <a:lnTo>
                        <a:pt x="1551" y="594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6" name="Freeform 1222">
                  <a:extLst>
                    <a:ext uri="{FF2B5EF4-FFF2-40B4-BE49-F238E27FC236}">
                      <a16:creationId xmlns:a16="http://schemas.microsoft.com/office/drawing/2014/main" id="{72496BB6-BBD1-D735-5A48-CAE84098F412}"/>
                    </a:ext>
                  </a:extLst>
                </p:cNvPr>
                <p:cNvSpPr/>
                <p:nvPr/>
              </p:nvSpPr>
              <p:spPr>
                <a:xfrm>
                  <a:off x="2130221" y="3035825"/>
                  <a:ext cx="26418" cy="6741"/>
                </a:xfrm>
                <a:custGeom>
                  <a:avLst/>
                  <a:gdLst>
                    <a:gd name="connsiteX0" fmla="*/ 21651 w 26414"/>
                    <a:gd name="connsiteY0" fmla="*/ 6270 h 6741"/>
                    <a:gd name="connsiteX1" fmla="*/ 0 w 26414"/>
                    <a:gd name="connsiteY1" fmla="*/ 3363 h 6741"/>
                    <a:gd name="connsiteX2" fmla="*/ 23930 w 26414"/>
                    <a:gd name="connsiteY2" fmla="*/ 456 h 6741"/>
                    <a:gd name="connsiteX3" fmla="*/ 26335 w 26414"/>
                    <a:gd name="connsiteY3" fmla="*/ 4248 h 6741"/>
                    <a:gd name="connsiteX4" fmla="*/ 21524 w 26414"/>
                    <a:gd name="connsiteY4" fmla="*/ 6270 h 6741"/>
                    <a:gd name="connsiteX5" fmla="*/ 21524 w 26414"/>
                    <a:gd name="connsiteY5" fmla="*/ 6270 h 6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414" h="6741">
                      <a:moveTo>
                        <a:pt x="21651" y="6270"/>
                      </a:moveTo>
                      <a:cubicBezTo>
                        <a:pt x="15194" y="3363"/>
                        <a:pt x="7090" y="3236"/>
                        <a:pt x="0" y="3363"/>
                      </a:cubicBezTo>
                      <a:cubicBezTo>
                        <a:pt x="7850" y="1088"/>
                        <a:pt x="15573" y="-934"/>
                        <a:pt x="23930" y="456"/>
                      </a:cubicBezTo>
                      <a:cubicBezTo>
                        <a:pt x="25702" y="835"/>
                        <a:pt x="26715" y="2605"/>
                        <a:pt x="26335" y="4248"/>
                      </a:cubicBezTo>
                      <a:cubicBezTo>
                        <a:pt x="25956" y="6396"/>
                        <a:pt x="23423" y="7407"/>
                        <a:pt x="21524" y="6270"/>
                      </a:cubicBezTo>
                      <a:lnTo>
                        <a:pt x="21524" y="627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7" name="Freeform 1223">
                  <a:extLst>
                    <a:ext uri="{FF2B5EF4-FFF2-40B4-BE49-F238E27FC236}">
                      <a16:creationId xmlns:a16="http://schemas.microsoft.com/office/drawing/2014/main" id="{0DB474FA-3844-E4F1-6588-D349CB06B7E0}"/>
                    </a:ext>
                  </a:extLst>
                </p:cNvPr>
                <p:cNvSpPr/>
                <p:nvPr/>
              </p:nvSpPr>
              <p:spPr>
                <a:xfrm>
                  <a:off x="2152381" y="3058624"/>
                  <a:ext cx="30710" cy="10641"/>
                </a:xfrm>
                <a:custGeom>
                  <a:avLst/>
                  <a:gdLst>
                    <a:gd name="connsiteX0" fmla="*/ 25829 w 30706"/>
                    <a:gd name="connsiteY0" fmla="*/ 5966 h 10641"/>
                    <a:gd name="connsiteX1" fmla="*/ 0 w 30706"/>
                    <a:gd name="connsiteY1" fmla="*/ 10641 h 10641"/>
                    <a:gd name="connsiteX2" fmla="*/ 12408 w 30706"/>
                    <a:gd name="connsiteY2" fmla="*/ 3312 h 10641"/>
                    <a:gd name="connsiteX3" fmla="*/ 27728 w 30706"/>
                    <a:gd name="connsiteY3" fmla="*/ 26 h 10641"/>
                    <a:gd name="connsiteX4" fmla="*/ 25829 w 30706"/>
                    <a:gd name="connsiteY4" fmla="*/ 6092 h 10641"/>
                    <a:gd name="connsiteX5" fmla="*/ 25829 w 30706"/>
                    <a:gd name="connsiteY5" fmla="*/ 6092 h 10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706" h="10641">
                      <a:moveTo>
                        <a:pt x="25829" y="5966"/>
                      </a:moveTo>
                      <a:cubicBezTo>
                        <a:pt x="17852" y="4954"/>
                        <a:pt x="7470" y="6471"/>
                        <a:pt x="0" y="10641"/>
                      </a:cubicBezTo>
                      <a:cubicBezTo>
                        <a:pt x="3545" y="7482"/>
                        <a:pt x="7850" y="5081"/>
                        <a:pt x="12408" y="3312"/>
                      </a:cubicBezTo>
                      <a:cubicBezTo>
                        <a:pt x="17979" y="1416"/>
                        <a:pt x="21144" y="-227"/>
                        <a:pt x="27728" y="26"/>
                      </a:cubicBezTo>
                      <a:cubicBezTo>
                        <a:pt x="33046" y="658"/>
                        <a:pt x="30514" y="8619"/>
                        <a:pt x="25829" y="6092"/>
                      </a:cubicBezTo>
                      <a:lnTo>
                        <a:pt x="25829" y="6092"/>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8" name="Freeform 1224">
                  <a:extLst>
                    <a:ext uri="{FF2B5EF4-FFF2-40B4-BE49-F238E27FC236}">
                      <a16:creationId xmlns:a16="http://schemas.microsoft.com/office/drawing/2014/main" id="{C952A281-60FB-E8FD-20E5-9D7ADAA701D1}"/>
                    </a:ext>
                  </a:extLst>
                </p:cNvPr>
                <p:cNvSpPr/>
                <p:nvPr/>
              </p:nvSpPr>
              <p:spPr>
                <a:xfrm>
                  <a:off x="2200880" y="3084542"/>
                  <a:ext cx="20782" cy="11767"/>
                </a:xfrm>
                <a:custGeom>
                  <a:avLst/>
                  <a:gdLst>
                    <a:gd name="connsiteX0" fmla="*/ 0 w 20779"/>
                    <a:gd name="connsiteY0" fmla="*/ 11768 h 11767"/>
                    <a:gd name="connsiteX1" fmla="*/ 16586 w 20779"/>
                    <a:gd name="connsiteY1" fmla="*/ 141 h 11767"/>
                    <a:gd name="connsiteX2" fmla="*/ 20638 w 20779"/>
                    <a:gd name="connsiteY2" fmla="*/ 2289 h 11767"/>
                    <a:gd name="connsiteX3" fmla="*/ 18485 w 20779"/>
                    <a:gd name="connsiteY3" fmla="*/ 6333 h 11767"/>
                    <a:gd name="connsiteX4" fmla="*/ 0 w 20779"/>
                    <a:gd name="connsiteY4" fmla="*/ 11768 h 11767"/>
                    <a:gd name="connsiteX5" fmla="*/ 0 w 20779"/>
                    <a:gd name="connsiteY5" fmla="*/ 11768 h 11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79" h="11767">
                      <a:moveTo>
                        <a:pt x="0" y="11768"/>
                      </a:moveTo>
                      <a:cubicBezTo>
                        <a:pt x="5318" y="7218"/>
                        <a:pt x="9496" y="2669"/>
                        <a:pt x="16586" y="141"/>
                      </a:cubicBezTo>
                      <a:cubicBezTo>
                        <a:pt x="18232" y="-365"/>
                        <a:pt x="20132" y="520"/>
                        <a:pt x="20638" y="2289"/>
                      </a:cubicBezTo>
                      <a:cubicBezTo>
                        <a:pt x="21144" y="3932"/>
                        <a:pt x="20258" y="5828"/>
                        <a:pt x="18485" y="6333"/>
                      </a:cubicBezTo>
                      <a:cubicBezTo>
                        <a:pt x="12535" y="6333"/>
                        <a:pt x="5698" y="9240"/>
                        <a:pt x="0" y="11768"/>
                      </a:cubicBezTo>
                      <a:lnTo>
                        <a:pt x="0" y="11768"/>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9" name="Freeform 1225">
                  <a:extLst>
                    <a:ext uri="{FF2B5EF4-FFF2-40B4-BE49-F238E27FC236}">
                      <a16:creationId xmlns:a16="http://schemas.microsoft.com/office/drawing/2014/main" id="{E7EC11AC-2EBE-9344-1AD2-2D5A533BF475}"/>
                    </a:ext>
                  </a:extLst>
                </p:cNvPr>
                <p:cNvSpPr/>
                <p:nvPr/>
              </p:nvSpPr>
              <p:spPr>
                <a:xfrm>
                  <a:off x="2277238" y="3110974"/>
                  <a:ext cx="13327" cy="13012"/>
                </a:xfrm>
                <a:custGeom>
                  <a:avLst/>
                  <a:gdLst>
                    <a:gd name="connsiteX0" fmla="*/ 8357 w 13325"/>
                    <a:gd name="connsiteY0" fmla="*/ 502 h 13012"/>
                    <a:gd name="connsiteX1" fmla="*/ 8736 w 13325"/>
                    <a:gd name="connsiteY1" fmla="*/ 502 h 13012"/>
                    <a:gd name="connsiteX2" fmla="*/ 7470 w 13325"/>
                    <a:gd name="connsiteY2" fmla="*/ 3787 h 13012"/>
                    <a:gd name="connsiteX3" fmla="*/ 11775 w 13325"/>
                    <a:gd name="connsiteY3" fmla="*/ 5557 h 13012"/>
                    <a:gd name="connsiteX4" fmla="*/ 10762 w 13325"/>
                    <a:gd name="connsiteY4" fmla="*/ 5936 h 13012"/>
                    <a:gd name="connsiteX5" fmla="*/ 0 w 13325"/>
                    <a:gd name="connsiteY5" fmla="*/ 13013 h 13012"/>
                    <a:gd name="connsiteX6" fmla="*/ 6331 w 13325"/>
                    <a:gd name="connsiteY6" fmla="*/ 2776 h 13012"/>
                    <a:gd name="connsiteX7" fmla="*/ 8610 w 13325"/>
                    <a:gd name="connsiteY7" fmla="*/ 502 h 13012"/>
                    <a:gd name="connsiteX8" fmla="*/ 12788 w 13325"/>
                    <a:gd name="connsiteY8" fmla="*/ 4546 h 13012"/>
                    <a:gd name="connsiteX9" fmla="*/ 11269 w 13325"/>
                    <a:gd name="connsiteY9" fmla="*/ 6062 h 13012"/>
                    <a:gd name="connsiteX10" fmla="*/ 8103 w 13325"/>
                    <a:gd name="connsiteY10" fmla="*/ 628 h 13012"/>
                    <a:gd name="connsiteX11" fmla="*/ 8103 w 13325"/>
                    <a:gd name="connsiteY11" fmla="*/ 628 h 13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325" h="13012">
                      <a:moveTo>
                        <a:pt x="8357" y="502"/>
                      </a:moveTo>
                      <a:lnTo>
                        <a:pt x="8736" y="502"/>
                      </a:lnTo>
                      <a:cubicBezTo>
                        <a:pt x="8736" y="502"/>
                        <a:pt x="7090" y="2271"/>
                        <a:pt x="7470" y="3787"/>
                      </a:cubicBezTo>
                      <a:cubicBezTo>
                        <a:pt x="7470" y="5430"/>
                        <a:pt x="10509" y="6694"/>
                        <a:pt x="11775" y="5557"/>
                      </a:cubicBezTo>
                      <a:cubicBezTo>
                        <a:pt x="11775" y="5557"/>
                        <a:pt x="10762" y="5809"/>
                        <a:pt x="10762" y="5936"/>
                      </a:cubicBezTo>
                      <a:cubicBezTo>
                        <a:pt x="6837" y="7579"/>
                        <a:pt x="2406" y="9222"/>
                        <a:pt x="0" y="13013"/>
                      </a:cubicBezTo>
                      <a:cubicBezTo>
                        <a:pt x="633" y="8969"/>
                        <a:pt x="3672" y="5683"/>
                        <a:pt x="6331" y="2776"/>
                      </a:cubicBezTo>
                      <a:cubicBezTo>
                        <a:pt x="6837" y="2271"/>
                        <a:pt x="8103" y="1007"/>
                        <a:pt x="8610" y="502"/>
                      </a:cubicBezTo>
                      <a:cubicBezTo>
                        <a:pt x="11142" y="-1268"/>
                        <a:pt x="14687" y="2018"/>
                        <a:pt x="12788" y="4546"/>
                      </a:cubicBezTo>
                      <a:cubicBezTo>
                        <a:pt x="11902" y="5683"/>
                        <a:pt x="11775" y="5430"/>
                        <a:pt x="11269" y="6062"/>
                      </a:cubicBezTo>
                      <a:cubicBezTo>
                        <a:pt x="7217" y="9348"/>
                        <a:pt x="3292" y="2271"/>
                        <a:pt x="8103" y="628"/>
                      </a:cubicBezTo>
                      <a:lnTo>
                        <a:pt x="8103" y="628"/>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0" name="Freeform 1226">
                  <a:extLst>
                    <a:ext uri="{FF2B5EF4-FFF2-40B4-BE49-F238E27FC236}">
                      <a16:creationId xmlns:a16="http://schemas.microsoft.com/office/drawing/2014/main" id="{421A900D-D847-A55A-9538-E188FE81261E}"/>
                    </a:ext>
                  </a:extLst>
                </p:cNvPr>
                <p:cNvSpPr/>
                <p:nvPr/>
              </p:nvSpPr>
              <p:spPr>
                <a:xfrm>
                  <a:off x="2331688" y="3122278"/>
                  <a:ext cx="15997" cy="15104"/>
                </a:xfrm>
                <a:custGeom>
                  <a:avLst/>
                  <a:gdLst>
                    <a:gd name="connsiteX0" fmla="*/ 13927 w 15995"/>
                    <a:gd name="connsiteY0" fmla="*/ 6258 h 15104"/>
                    <a:gd name="connsiteX1" fmla="*/ 0 w 15995"/>
                    <a:gd name="connsiteY1" fmla="*/ 15104 h 15104"/>
                    <a:gd name="connsiteX2" fmla="*/ 10636 w 15995"/>
                    <a:gd name="connsiteY2" fmla="*/ 824 h 15104"/>
                    <a:gd name="connsiteX3" fmla="*/ 15194 w 15995"/>
                    <a:gd name="connsiteY3" fmla="*/ 1077 h 15104"/>
                    <a:gd name="connsiteX4" fmla="*/ 13927 w 15995"/>
                    <a:gd name="connsiteY4" fmla="*/ 6258 h 15104"/>
                    <a:gd name="connsiteX5" fmla="*/ 13927 w 15995"/>
                    <a:gd name="connsiteY5" fmla="*/ 6258 h 15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95" h="15104">
                      <a:moveTo>
                        <a:pt x="13927" y="6258"/>
                      </a:moveTo>
                      <a:cubicBezTo>
                        <a:pt x="8990" y="8154"/>
                        <a:pt x="4052" y="11440"/>
                        <a:pt x="0" y="15104"/>
                      </a:cubicBezTo>
                      <a:cubicBezTo>
                        <a:pt x="2786" y="9797"/>
                        <a:pt x="6077" y="4994"/>
                        <a:pt x="10636" y="824"/>
                      </a:cubicBezTo>
                      <a:cubicBezTo>
                        <a:pt x="11902" y="-314"/>
                        <a:pt x="14054" y="-314"/>
                        <a:pt x="15194" y="1077"/>
                      </a:cubicBezTo>
                      <a:cubicBezTo>
                        <a:pt x="16713" y="2720"/>
                        <a:pt x="15953" y="5500"/>
                        <a:pt x="13927" y="6258"/>
                      </a:cubicBezTo>
                      <a:lnTo>
                        <a:pt x="13927" y="6258"/>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1" name="Freeform 1227">
                  <a:extLst>
                    <a:ext uri="{FF2B5EF4-FFF2-40B4-BE49-F238E27FC236}">
                      <a16:creationId xmlns:a16="http://schemas.microsoft.com/office/drawing/2014/main" id="{F5C57519-C133-123B-DCB9-B649B949F138}"/>
                    </a:ext>
                  </a:extLst>
                </p:cNvPr>
                <p:cNvSpPr/>
                <p:nvPr/>
              </p:nvSpPr>
              <p:spPr>
                <a:xfrm>
                  <a:off x="2401589" y="3132578"/>
                  <a:ext cx="14959" cy="16178"/>
                </a:xfrm>
                <a:custGeom>
                  <a:avLst/>
                  <a:gdLst>
                    <a:gd name="connsiteX0" fmla="*/ 13041 w 14957"/>
                    <a:gd name="connsiteY0" fmla="*/ 6069 h 16178"/>
                    <a:gd name="connsiteX1" fmla="*/ 0 w 14957"/>
                    <a:gd name="connsiteY1" fmla="*/ 16178 h 16178"/>
                    <a:gd name="connsiteX2" fmla="*/ 9369 w 14957"/>
                    <a:gd name="connsiteY2" fmla="*/ 1013 h 16178"/>
                    <a:gd name="connsiteX3" fmla="*/ 13927 w 14957"/>
                    <a:gd name="connsiteY3" fmla="*/ 887 h 16178"/>
                    <a:gd name="connsiteX4" fmla="*/ 13168 w 14957"/>
                    <a:gd name="connsiteY4" fmla="*/ 6195 h 16178"/>
                    <a:gd name="connsiteX5" fmla="*/ 13168 w 14957"/>
                    <a:gd name="connsiteY5" fmla="*/ 6195 h 16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57" h="16178">
                      <a:moveTo>
                        <a:pt x="13041" y="6069"/>
                      </a:moveTo>
                      <a:cubicBezTo>
                        <a:pt x="8230" y="8469"/>
                        <a:pt x="3672" y="12135"/>
                        <a:pt x="0" y="16178"/>
                      </a:cubicBezTo>
                      <a:cubicBezTo>
                        <a:pt x="2279" y="10618"/>
                        <a:pt x="5064" y="5563"/>
                        <a:pt x="9369" y="1013"/>
                      </a:cubicBezTo>
                      <a:cubicBezTo>
                        <a:pt x="10635" y="-250"/>
                        <a:pt x="12661" y="-377"/>
                        <a:pt x="13927" y="887"/>
                      </a:cubicBezTo>
                      <a:cubicBezTo>
                        <a:pt x="15573" y="2403"/>
                        <a:pt x="15194" y="5184"/>
                        <a:pt x="13168" y="6195"/>
                      </a:cubicBezTo>
                      <a:lnTo>
                        <a:pt x="13168" y="6195"/>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2" name="Freeform 1228">
                  <a:extLst>
                    <a:ext uri="{FF2B5EF4-FFF2-40B4-BE49-F238E27FC236}">
                      <a16:creationId xmlns:a16="http://schemas.microsoft.com/office/drawing/2014/main" id="{C67D13DE-DAEB-919A-714A-9F031AB76709}"/>
                    </a:ext>
                  </a:extLst>
                </p:cNvPr>
                <p:cNvSpPr/>
                <p:nvPr/>
              </p:nvSpPr>
              <p:spPr>
                <a:xfrm>
                  <a:off x="2521917" y="3130892"/>
                  <a:ext cx="20990" cy="18369"/>
                </a:xfrm>
                <a:custGeom>
                  <a:avLst/>
                  <a:gdLst>
                    <a:gd name="connsiteX0" fmla="*/ 5161 w 20987"/>
                    <a:gd name="connsiteY0" fmla="*/ 803 h 18369"/>
                    <a:gd name="connsiteX1" fmla="*/ 20988 w 20987"/>
                    <a:gd name="connsiteY1" fmla="*/ 18370 h 18369"/>
                    <a:gd name="connsiteX2" fmla="*/ 1996 w 20987"/>
                    <a:gd name="connsiteY2" fmla="*/ 6237 h 18369"/>
                    <a:gd name="connsiteX3" fmla="*/ 5161 w 20987"/>
                    <a:gd name="connsiteY3" fmla="*/ 677 h 18369"/>
                    <a:gd name="connsiteX4" fmla="*/ 5161 w 20987"/>
                    <a:gd name="connsiteY4" fmla="*/ 677 h 183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87" h="18369">
                      <a:moveTo>
                        <a:pt x="5161" y="803"/>
                      </a:moveTo>
                      <a:cubicBezTo>
                        <a:pt x="11745" y="5732"/>
                        <a:pt x="17442" y="11545"/>
                        <a:pt x="20988" y="18370"/>
                      </a:cubicBezTo>
                      <a:cubicBezTo>
                        <a:pt x="15670" y="12683"/>
                        <a:pt x="8706" y="8891"/>
                        <a:pt x="1996" y="6237"/>
                      </a:cubicBezTo>
                      <a:cubicBezTo>
                        <a:pt x="-2436" y="4468"/>
                        <a:pt x="1363" y="-2104"/>
                        <a:pt x="5161" y="677"/>
                      </a:cubicBezTo>
                      <a:lnTo>
                        <a:pt x="5161" y="677"/>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3" name="Freeform 1229">
                  <a:extLst>
                    <a:ext uri="{FF2B5EF4-FFF2-40B4-BE49-F238E27FC236}">
                      <a16:creationId xmlns:a16="http://schemas.microsoft.com/office/drawing/2014/main" id="{809EBC21-D161-95BB-22F2-E889F4548EED}"/>
                    </a:ext>
                  </a:extLst>
                </p:cNvPr>
                <p:cNvSpPr/>
                <p:nvPr/>
              </p:nvSpPr>
              <p:spPr>
                <a:xfrm>
                  <a:off x="2603323" y="3113281"/>
                  <a:ext cx="21006" cy="18287"/>
                </a:xfrm>
                <a:custGeom>
                  <a:avLst/>
                  <a:gdLst>
                    <a:gd name="connsiteX0" fmla="*/ 5177 w 21003"/>
                    <a:gd name="connsiteY0" fmla="*/ 721 h 18287"/>
                    <a:gd name="connsiteX1" fmla="*/ 21004 w 21003"/>
                    <a:gd name="connsiteY1" fmla="*/ 18288 h 18287"/>
                    <a:gd name="connsiteX2" fmla="*/ 2138 w 21003"/>
                    <a:gd name="connsiteY2" fmla="*/ 6282 h 18287"/>
                    <a:gd name="connsiteX3" fmla="*/ 5177 w 21003"/>
                    <a:gd name="connsiteY3" fmla="*/ 721 h 18287"/>
                    <a:gd name="connsiteX4" fmla="*/ 5177 w 21003"/>
                    <a:gd name="connsiteY4" fmla="*/ 721 h 18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03" h="18287">
                      <a:moveTo>
                        <a:pt x="5177" y="721"/>
                      </a:moveTo>
                      <a:cubicBezTo>
                        <a:pt x="11761" y="5650"/>
                        <a:pt x="17459" y="11464"/>
                        <a:pt x="21004" y="18288"/>
                      </a:cubicBezTo>
                      <a:cubicBezTo>
                        <a:pt x="15686" y="12727"/>
                        <a:pt x="8849" y="8936"/>
                        <a:pt x="2138" y="6282"/>
                      </a:cubicBezTo>
                      <a:cubicBezTo>
                        <a:pt x="-2420" y="4513"/>
                        <a:pt x="1125" y="-2185"/>
                        <a:pt x="5177" y="721"/>
                      </a:cubicBezTo>
                      <a:lnTo>
                        <a:pt x="5177" y="721"/>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4" name="Freeform 1230">
                  <a:extLst>
                    <a:ext uri="{FF2B5EF4-FFF2-40B4-BE49-F238E27FC236}">
                      <a16:creationId xmlns:a16="http://schemas.microsoft.com/office/drawing/2014/main" id="{A9C17D7F-B5D1-21B6-A608-953E7B72ECF4}"/>
                    </a:ext>
                  </a:extLst>
                </p:cNvPr>
                <p:cNvSpPr/>
                <p:nvPr/>
              </p:nvSpPr>
              <p:spPr>
                <a:xfrm>
                  <a:off x="2685149" y="3084795"/>
                  <a:ext cx="15918" cy="13537"/>
                </a:xfrm>
                <a:custGeom>
                  <a:avLst/>
                  <a:gdLst>
                    <a:gd name="connsiteX0" fmla="*/ 5155 w 15916"/>
                    <a:gd name="connsiteY0" fmla="*/ 773 h 13537"/>
                    <a:gd name="connsiteX1" fmla="*/ 15917 w 15916"/>
                    <a:gd name="connsiteY1" fmla="*/ 13537 h 13537"/>
                    <a:gd name="connsiteX2" fmla="*/ 2496 w 15916"/>
                    <a:gd name="connsiteY2" fmla="*/ 6460 h 13537"/>
                    <a:gd name="connsiteX3" fmla="*/ 5155 w 15916"/>
                    <a:gd name="connsiteY3" fmla="*/ 773 h 13537"/>
                    <a:gd name="connsiteX4" fmla="*/ 5155 w 15916"/>
                    <a:gd name="connsiteY4" fmla="*/ 773 h 13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916" h="13537">
                      <a:moveTo>
                        <a:pt x="5155" y="773"/>
                      </a:moveTo>
                      <a:cubicBezTo>
                        <a:pt x="9713" y="4311"/>
                        <a:pt x="13891" y="8482"/>
                        <a:pt x="15917" y="13537"/>
                      </a:cubicBezTo>
                      <a:cubicBezTo>
                        <a:pt x="12371" y="9493"/>
                        <a:pt x="7180" y="7724"/>
                        <a:pt x="2496" y="6460"/>
                      </a:cubicBezTo>
                      <a:cubicBezTo>
                        <a:pt x="-2569" y="5070"/>
                        <a:pt x="976" y="-2386"/>
                        <a:pt x="5155" y="773"/>
                      </a:cubicBezTo>
                      <a:lnTo>
                        <a:pt x="5155" y="773"/>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5" name="Freeform 1231">
                  <a:extLst>
                    <a:ext uri="{FF2B5EF4-FFF2-40B4-BE49-F238E27FC236}">
                      <a16:creationId xmlns:a16="http://schemas.microsoft.com/office/drawing/2014/main" id="{15FE1EB4-927B-4567-30CA-EBCDB3D37771}"/>
                    </a:ext>
                  </a:extLst>
                </p:cNvPr>
                <p:cNvSpPr/>
                <p:nvPr/>
              </p:nvSpPr>
              <p:spPr>
                <a:xfrm>
                  <a:off x="2753966" y="3036116"/>
                  <a:ext cx="26878" cy="12297"/>
                </a:xfrm>
                <a:custGeom>
                  <a:avLst/>
                  <a:gdLst>
                    <a:gd name="connsiteX0" fmla="*/ 3578 w 26874"/>
                    <a:gd name="connsiteY0" fmla="*/ 39 h 12297"/>
                    <a:gd name="connsiteX1" fmla="*/ 26874 w 26874"/>
                    <a:gd name="connsiteY1" fmla="*/ 12297 h 12297"/>
                    <a:gd name="connsiteX2" fmla="*/ 3451 w 26874"/>
                    <a:gd name="connsiteY2" fmla="*/ 6357 h 12297"/>
                    <a:gd name="connsiteX3" fmla="*/ 3578 w 26874"/>
                    <a:gd name="connsiteY3" fmla="*/ 39 h 12297"/>
                    <a:gd name="connsiteX4" fmla="*/ 3578 w 26874"/>
                    <a:gd name="connsiteY4" fmla="*/ 39 h 12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74" h="12297">
                      <a:moveTo>
                        <a:pt x="3578" y="39"/>
                      </a:moveTo>
                      <a:cubicBezTo>
                        <a:pt x="12567" y="1555"/>
                        <a:pt x="21303" y="5220"/>
                        <a:pt x="26874" y="12297"/>
                      </a:cubicBezTo>
                      <a:cubicBezTo>
                        <a:pt x="20290" y="7242"/>
                        <a:pt x="11301" y="5599"/>
                        <a:pt x="3451" y="6357"/>
                      </a:cubicBezTo>
                      <a:cubicBezTo>
                        <a:pt x="-1234" y="6737"/>
                        <a:pt x="-1107" y="-593"/>
                        <a:pt x="3578" y="39"/>
                      </a:cubicBezTo>
                      <a:lnTo>
                        <a:pt x="3578" y="39"/>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6" name="Freeform 1232">
                  <a:extLst>
                    <a:ext uri="{FF2B5EF4-FFF2-40B4-BE49-F238E27FC236}">
                      <a16:creationId xmlns:a16="http://schemas.microsoft.com/office/drawing/2014/main" id="{828EBB68-F8E6-A88C-0189-7E611FB7840D}"/>
                    </a:ext>
                  </a:extLst>
                </p:cNvPr>
                <p:cNvSpPr/>
                <p:nvPr/>
              </p:nvSpPr>
              <p:spPr>
                <a:xfrm>
                  <a:off x="2811187" y="2987936"/>
                  <a:ext cx="20689" cy="9295"/>
                </a:xfrm>
                <a:custGeom>
                  <a:avLst/>
                  <a:gdLst>
                    <a:gd name="connsiteX0" fmla="*/ 3847 w 20686"/>
                    <a:gd name="connsiteY0" fmla="*/ 70 h 9295"/>
                    <a:gd name="connsiteX1" fmla="*/ 20687 w 20686"/>
                    <a:gd name="connsiteY1" fmla="*/ 9295 h 9295"/>
                    <a:gd name="connsiteX2" fmla="*/ 3594 w 20686"/>
                    <a:gd name="connsiteY2" fmla="*/ 6389 h 9295"/>
                    <a:gd name="connsiteX3" fmla="*/ 3721 w 20686"/>
                    <a:gd name="connsiteY3" fmla="*/ 70 h 9295"/>
                    <a:gd name="connsiteX4" fmla="*/ 3721 w 20686"/>
                    <a:gd name="connsiteY4" fmla="*/ 70 h 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86" h="9295">
                      <a:moveTo>
                        <a:pt x="3847" y="70"/>
                      </a:moveTo>
                      <a:cubicBezTo>
                        <a:pt x="10178" y="1586"/>
                        <a:pt x="17142" y="3735"/>
                        <a:pt x="20687" y="9295"/>
                      </a:cubicBezTo>
                      <a:cubicBezTo>
                        <a:pt x="15749" y="5504"/>
                        <a:pt x="9165" y="5883"/>
                        <a:pt x="3594" y="6389"/>
                      </a:cubicBezTo>
                      <a:cubicBezTo>
                        <a:pt x="-1344" y="7020"/>
                        <a:pt x="-1091" y="-815"/>
                        <a:pt x="3721" y="70"/>
                      </a:cubicBezTo>
                      <a:lnTo>
                        <a:pt x="3721" y="7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7" name="Freeform 1233">
                  <a:extLst>
                    <a:ext uri="{FF2B5EF4-FFF2-40B4-BE49-F238E27FC236}">
                      <a16:creationId xmlns:a16="http://schemas.microsoft.com/office/drawing/2014/main" id="{962C78B4-BE8F-E48C-F1D2-0F167685FB0C}"/>
                    </a:ext>
                  </a:extLst>
                </p:cNvPr>
                <p:cNvSpPr/>
                <p:nvPr/>
              </p:nvSpPr>
              <p:spPr>
                <a:xfrm>
                  <a:off x="2522005" y="3164174"/>
                  <a:ext cx="23031" cy="36653"/>
                </a:xfrm>
                <a:custGeom>
                  <a:avLst/>
                  <a:gdLst>
                    <a:gd name="connsiteX0" fmla="*/ 1148 w 23028"/>
                    <a:gd name="connsiteY0" fmla="*/ 31089 h 36653"/>
                    <a:gd name="connsiteX1" fmla="*/ 22799 w 23028"/>
                    <a:gd name="connsiteY1" fmla="*/ 0 h 36653"/>
                    <a:gd name="connsiteX2" fmla="*/ 5200 w 23028"/>
                    <a:gd name="connsiteY2" fmla="*/ 35891 h 36653"/>
                    <a:gd name="connsiteX3" fmla="*/ 1148 w 23028"/>
                    <a:gd name="connsiteY3" fmla="*/ 31089 h 36653"/>
                    <a:gd name="connsiteX4" fmla="*/ 1148 w 23028"/>
                    <a:gd name="connsiteY4" fmla="*/ 31089 h 366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28" h="36653">
                      <a:moveTo>
                        <a:pt x="1148" y="31089"/>
                      </a:moveTo>
                      <a:cubicBezTo>
                        <a:pt x="12163" y="23001"/>
                        <a:pt x="17608" y="12511"/>
                        <a:pt x="22799" y="0"/>
                      </a:cubicBezTo>
                      <a:cubicBezTo>
                        <a:pt x="24445" y="13775"/>
                        <a:pt x="17101" y="28814"/>
                        <a:pt x="5200" y="35891"/>
                      </a:cubicBezTo>
                      <a:cubicBezTo>
                        <a:pt x="2034" y="38545"/>
                        <a:pt x="-2017" y="33616"/>
                        <a:pt x="1148" y="31089"/>
                      </a:cubicBezTo>
                      <a:lnTo>
                        <a:pt x="1148" y="31089"/>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8" name="Freeform 1234">
                  <a:extLst>
                    <a:ext uri="{FF2B5EF4-FFF2-40B4-BE49-F238E27FC236}">
                      <a16:creationId xmlns:a16="http://schemas.microsoft.com/office/drawing/2014/main" id="{03514DFC-E669-4C6A-0CB3-3A60DABEF3D9}"/>
                    </a:ext>
                  </a:extLst>
                </p:cNvPr>
                <p:cNvSpPr/>
                <p:nvPr/>
              </p:nvSpPr>
              <p:spPr>
                <a:xfrm>
                  <a:off x="2612162" y="3145344"/>
                  <a:ext cx="28785" cy="47645"/>
                </a:xfrm>
                <a:custGeom>
                  <a:avLst/>
                  <a:gdLst>
                    <a:gd name="connsiteX0" fmla="*/ 1531 w 28781"/>
                    <a:gd name="connsiteY0" fmla="*/ 41704 h 47645"/>
                    <a:gd name="connsiteX1" fmla="*/ 28373 w 28781"/>
                    <a:gd name="connsiteY1" fmla="*/ 0 h 47645"/>
                    <a:gd name="connsiteX2" fmla="*/ 5203 w 28781"/>
                    <a:gd name="connsiteY2" fmla="*/ 46886 h 47645"/>
                    <a:gd name="connsiteX3" fmla="*/ 1531 w 28781"/>
                    <a:gd name="connsiteY3" fmla="*/ 41704 h 47645"/>
                    <a:gd name="connsiteX4" fmla="*/ 1531 w 28781"/>
                    <a:gd name="connsiteY4" fmla="*/ 41704 h 476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81" h="47645">
                      <a:moveTo>
                        <a:pt x="1531" y="41704"/>
                      </a:moveTo>
                      <a:cubicBezTo>
                        <a:pt x="17358" y="32984"/>
                        <a:pt x="26980" y="17945"/>
                        <a:pt x="28373" y="0"/>
                      </a:cubicBezTo>
                      <a:cubicBezTo>
                        <a:pt x="31032" y="18451"/>
                        <a:pt x="20396" y="36902"/>
                        <a:pt x="5203" y="46886"/>
                      </a:cubicBezTo>
                      <a:cubicBezTo>
                        <a:pt x="1784" y="49666"/>
                        <a:pt x="-2267" y="44105"/>
                        <a:pt x="1531" y="41704"/>
                      </a:cubicBezTo>
                      <a:lnTo>
                        <a:pt x="1531" y="41704"/>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9" name="Freeform 1235">
                  <a:extLst>
                    <a:ext uri="{FF2B5EF4-FFF2-40B4-BE49-F238E27FC236}">
                      <a16:creationId xmlns:a16="http://schemas.microsoft.com/office/drawing/2014/main" id="{A727E9BB-A215-CF2E-8BD1-6267BFC5A1D7}"/>
                    </a:ext>
                  </a:extLst>
                </p:cNvPr>
                <p:cNvSpPr/>
                <p:nvPr/>
              </p:nvSpPr>
              <p:spPr>
                <a:xfrm>
                  <a:off x="2721217" y="3105788"/>
                  <a:ext cx="9779" cy="41090"/>
                </a:xfrm>
                <a:custGeom>
                  <a:avLst/>
                  <a:gdLst>
                    <a:gd name="connsiteX0" fmla="*/ 1124 w 9778"/>
                    <a:gd name="connsiteY0" fmla="*/ 35638 h 41090"/>
                    <a:gd name="connsiteX1" fmla="*/ 744 w 9778"/>
                    <a:gd name="connsiteY1" fmla="*/ 0 h 41090"/>
                    <a:gd name="connsiteX2" fmla="*/ 5935 w 9778"/>
                    <a:gd name="connsiteY2" fmla="*/ 39556 h 41090"/>
                    <a:gd name="connsiteX3" fmla="*/ 997 w 9778"/>
                    <a:gd name="connsiteY3" fmla="*/ 35638 h 41090"/>
                    <a:gd name="connsiteX4" fmla="*/ 997 w 9778"/>
                    <a:gd name="connsiteY4" fmla="*/ 35638 h 41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78" h="41090">
                      <a:moveTo>
                        <a:pt x="1124" y="35638"/>
                      </a:moveTo>
                      <a:cubicBezTo>
                        <a:pt x="6695" y="25149"/>
                        <a:pt x="5682" y="10995"/>
                        <a:pt x="744" y="0"/>
                      </a:cubicBezTo>
                      <a:cubicBezTo>
                        <a:pt x="10747" y="9984"/>
                        <a:pt x="12393" y="26792"/>
                        <a:pt x="5935" y="39556"/>
                      </a:cubicBezTo>
                      <a:cubicBezTo>
                        <a:pt x="3403" y="43474"/>
                        <a:pt x="-2294" y="39050"/>
                        <a:pt x="997" y="35638"/>
                      </a:cubicBezTo>
                      <a:lnTo>
                        <a:pt x="997" y="35638"/>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00" name="Freeform 1236">
                  <a:extLst>
                    <a:ext uri="{FF2B5EF4-FFF2-40B4-BE49-F238E27FC236}">
                      <a16:creationId xmlns:a16="http://schemas.microsoft.com/office/drawing/2014/main" id="{E0D7846A-BA40-3DD3-9AFE-5B53234883EF}"/>
                    </a:ext>
                  </a:extLst>
                </p:cNvPr>
                <p:cNvSpPr/>
                <p:nvPr/>
              </p:nvSpPr>
              <p:spPr>
                <a:xfrm>
                  <a:off x="2798192" y="3057512"/>
                  <a:ext cx="13413" cy="40370"/>
                </a:xfrm>
                <a:custGeom>
                  <a:avLst/>
                  <a:gdLst>
                    <a:gd name="connsiteX0" fmla="*/ 2026 w 13411"/>
                    <a:gd name="connsiteY0" fmla="*/ 35259 h 40370"/>
                    <a:gd name="connsiteX1" fmla="*/ 0 w 13411"/>
                    <a:gd name="connsiteY1" fmla="*/ 0 h 40370"/>
                    <a:gd name="connsiteX2" fmla="*/ 13294 w 13411"/>
                    <a:gd name="connsiteY2" fmla="*/ 16682 h 40370"/>
                    <a:gd name="connsiteX3" fmla="*/ 7217 w 13411"/>
                    <a:gd name="connsiteY3" fmla="*/ 38798 h 40370"/>
                    <a:gd name="connsiteX4" fmla="*/ 2912 w 13411"/>
                    <a:gd name="connsiteY4" fmla="*/ 39935 h 40370"/>
                    <a:gd name="connsiteX5" fmla="*/ 2026 w 13411"/>
                    <a:gd name="connsiteY5" fmla="*/ 35133 h 40370"/>
                    <a:gd name="connsiteX6" fmla="*/ 2026 w 13411"/>
                    <a:gd name="connsiteY6" fmla="*/ 35133 h 4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11" h="40370">
                      <a:moveTo>
                        <a:pt x="2026" y="35259"/>
                      </a:moveTo>
                      <a:cubicBezTo>
                        <a:pt x="11015" y="25402"/>
                        <a:pt x="15067" y="6445"/>
                        <a:pt x="0" y="0"/>
                      </a:cubicBezTo>
                      <a:cubicBezTo>
                        <a:pt x="7344" y="1517"/>
                        <a:pt x="12661" y="8973"/>
                        <a:pt x="13294" y="16682"/>
                      </a:cubicBezTo>
                      <a:cubicBezTo>
                        <a:pt x="14054" y="24517"/>
                        <a:pt x="11015" y="32226"/>
                        <a:pt x="7217" y="38798"/>
                      </a:cubicBezTo>
                      <a:cubicBezTo>
                        <a:pt x="6331" y="40314"/>
                        <a:pt x="4432" y="40820"/>
                        <a:pt x="2912" y="39935"/>
                      </a:cubicBezTo>
                      <a:cubicBezTo>
                        <a:pt x="1266" y="38924"/>
                        <a:pt x="760" y="36649"/>
                        <a:pt x="2026" y="35133"/>
                      </a:cubicBezTo>
                      <a:lnTo>
                        <a:pt x="2026" y="35133"/>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01" name="Freeform 1237">
                  <a:extLst>
                    <a:ext uri="{FF2B5EF4-FFF2-40B4-BE49-F238E27FC236}">
                      <a16:creationId xmlns:a16="http://schemas.microsoft.com/office/drawing/2014/main" id="{A20AD456-792E-B3AE-95CF-6FD5E28A1A0E}"/>
                    </a:ext>
                  </a:extLst>
                </p:cNvPr>
                <p:cNvSpPr/>
                <p:nvPr/>
              </p:nvSpPr>
              <p:spPr>
                <a:xfrm>
                  <a:off x="2850652" y="3015429"/>
                  <a:ext cx="11054" cy="44741"/>
                </a:xfrm>
                <a:custGeom>
                  <a:avLst/>
                  <a:gdLst>
                    <a:gd name="connsiteX0" fmla="*/ 345 w 11053"/>
                    <a:gd name="connsiteY0" fmla="*/ 40061 h 44741"/>
                    <a:gd name="connsiteX1" fmla="*/ 7562 w 11053"/>
                    <a:gd name="connsiteY1" fmla="*/ 9225 h 44741"/>
                    <a:gd name="connsiteX2" fmla="*/ 1865 w 11053"/>
                    <a:gd name="connsiteY2" fmla="*/ 0 h 44741"/>
                    <a:gd name="connsiteX3" fmla="*/ 10981 w 11053"/>
                    <a:gd name="connsiteY3" fmla="*/ 20094 h 44741"/>
                    <a:gd name="connsiteX4" fmla="*/ 6170 w 11053"/>
                    <a:gd name="connsiteY4" fmla="*/ 42462 h 44741"/>
                    <a:gd name="connsiteX5" fmla="*/ 2245 w 11053"/>
                    <a:gd name="connsiteY5" fmla="*/ 44611 h 44741"/>
                    <a:gd name="connsiteX6" fmla="*/ 345 w 11053"/>
                    <a:gd name="connsiteY6" fmla="*/ 40188 h 44741"/>
                    <a:gd name="connsiteX7" fmla="*/ 345 w 11053"/>
                    <a:gd name="connsiteY7" fmla="*/ 40188 h 44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53" h="44741">
                      <a:moveTo>
                        <a:pt x="345" y="40061"/>
                      </a:moveTo>
                      <a:cubicBezTo>
                        <a:pt x="4650" y="30330"/>
                        <a:pt x="10348" y="19967"/>
                        <a:pt x="7562" y="9225"/>
                      </a:cubicBezTo>
                      <a:cubicBezTo>
                        <a:pt x="6549" y="5813"/>
                        <a:pt x="4397" y="2654"/>
                        <a:pt x="1865" y="0"/>
                      </a:cubicBezTo>
                      <a:cubicBezTo>
                        <a:pt x="8069" y="4550"/>
                        <a:pt x="11614" y="12385"/>
                        <a:pt x="10981" y="20094"/>
                      </a:cubicBezTo>
                      <a:cubicBezTo>
                        <a:pt x="10601" y="27929"/>
                        <a:pt x="8448" y="35259"/>
                        <a:pt x="6170" y="42462"/>
                      </a:cubicBezTo>
                      <a:cubicBezTo>
                        <a:pt x="5663" y="44105"/>
                        <a:pt x="3890" y="45116"/>
                        <a:pt x="2245" y="44611"/>
                      </a:cubicBezTo>
                      <a:cubicBezTo>
                        <a:pt x="345" y="44105"/>
                        <a:pt x="-541" y="41957"/>
                        <a:pt x="345" y="40188"/>
                      </a:cubicBezTo>
                      <a:lnTo>
                        <a:pt x="345" y="40188"/>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02" name="Freeform 1238">
                  <a:extLst>
                    <a:ext uri="{FF2B5EF4-FFF2-40B4-BE49-F238E27FC236}">
                      <a16:creationId xmlns:a16="http://schemas.microsoft.com/office/drawing/2014/main" id="{E379160D-4ECA-C5B2-8430-34AC90FC47F6}"/>
                    </a:ext>
                  </a:extLst>
                </p:cNvPr>
                <p:cNvSpPr/>
                <p:nvPr/>
              </p:nvSpPr>
              <p:spPr>
                <a:xfrm>
                  <a:off x="2395890" y="3175042"/>
                  <a:ext cx="22522" cy="29462"/>
                </a:xfrm>
                <a:custGeom>
                  <a:avLst/>
                  <a:gdLst>
                    <a:gd name="connsiteX0" fmla="*/ 17726 w 22519"/>
                    <a:gd name="connsiteY0" fmla="*/ 28940 h 29462"/>
                    <a:gd name="connsiteX1" fmla="*/ 0 w 22519"/>
                    <a:gd name="connsiteY1" fmla="*/ 0 h 29462"/>
                    <a:gd name="connsiteX2" fmla="*/ 20511 w 22519"/>
                    <a:gd name="connsiteY2" fmla="*/ 23253 h 29462"/>
                    <a:gd name="connsiteX3" fmla="*/ 17726 w 22519"/>
                    <a:gd name="connsiteY3" fmla="*/ 28940 h 29462"/>
                    <a:gd name="connsiteX4" fmla="*/ 17726 w 22519"/>
                    <a:gd name="connsiteY4" fmla="*/ 28940 h 29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9" h="29462">
                      <a:moveTo>
                        <a:pt x="17726" y="28940"/>
                      </a:moveTo>
                      <a:cubicBezTo>
                        <a:pt x="7217" y="22495"/>
                        <a:pt x="127" y="11374"/>
                        <a:pt x="0" y="0"/>
                      </a:cubicBezTo>
                      <a:cubicBezTo>
                        <a:pt x="2279" y="11121"/>
                        <a:pt x="11015" y="19715"/>
                        <a:pt x="20511" y="23253"/>
                      </a:cubicBezTo>
                      <a:cubicBezTo>
                        <a:pt x="24689" y="24770"/>
                        <a:pt x="21651" y="31341"/>
                        <a:pt x="17726" y="28940"/>
                      </a:cubicBezTo>
                      <a:lnTo>
                        <a:pt x="17726" y="2894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03" name="Freeform 1239">
                  <a:extLst>
                    <a:ext uri="{FF2B5EF4-FFF2-40B4-BE49-F238E27FC236}">
                      <a16:creationId xmlns:a16="http://schemas.microsoft.com/office/drawing/2014/main" id="{73CBF9CE-4BD9-22CC-443A-7818124B4EFA}"/>
                    </a:ext>
                  </a:extLst>
                </p:cNvPr>
                <p:cNvSpPr/>
                <p:nvPr/>
              </p:nvSpPr>
              <p:spPr>
                <a:xfrm>
                  <a:off x="2322191" y="3167965"/>
                  <a:ext cx="22493" cy="29462"/>
                </a:xfrm>
                <a:custGeom>
                  <a:avLst/>
                  <a:gdLst>
                    <a:gd name="connsiteX0" fmla="*/ 17726 w 22490"/>
                    <a:gd name="connsiteY0" fmla="*/ 28940 h 29462"/>
                    <a:gd name="connsiteX1" fmla="*/ 0 w 22490"/>
                    <a:gd name="connsiteY1" fmla="*/ 0 h 29462"/>
                    <a:gd name="connsiteX2" fmla="*/ 20511 w 22490"/>
                    <a:gd name="connsiteY2" fmla="*/ 23253 h 29462"/>
                    <a:gd name="connsiteX3" fmla="*/ 17726 w 22490"/>
                    <a:gd name="connsiteY3" fmla="*/ 28940 h 29462"/>
                    <a:gd name="connsiteX4" fmla="*/ 17726 w 22490"/>
                    <a:gd name="connsiteY4" fmla="*/ 28940 h 29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490" h="29462">
                      <a:moveTo>
                        <a:pt x="17726" y="28940"/>
                      </a:moveTo>
                      <a:cubicBezTo>
                        <a:pt x="7217" y="22495"/>
                        <a:pt x="127" y="11374"/>
                        <a:pt x="0" y="0"/>
                      </a:cubicBezTo>
                      <a:cubicBezTo>
                        <a:pt x="2279" y="11121"/>
                        <a:pt x="11015" y="19715"/>
                        <a:pt x="20511" y="23253"/>
                      </a:cubicBezTo>
                      <a:cubicBezTo>
                        <a:pt x="24689" y="24770"/>
                        <a:pt x="21524" y="31341"/>
                        <a:pt x="17726" y="28940"/>
                      </a:cubicBezTo>
                      <a:lnTo>
                        <a:pt x="17726" y="2894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04" name="Freeform 1240">
                  <a:extLst>
                    <a:ext uri="{FF2B5EF4-FFF2-40B4-BE49-F238E27FC236}">
                      <a16:creationId xmlns:a16="http://schemas.microsoft.com/office/drawing/2014/main" id="{6F0BDB07-5E25-3D72-1FF4-2905A34A4252}"/>
                    </a:ext>
                  </a:extLst>
                </p:cNvPr>
                <p:cNvSpPr/>
                <p:nvPr/>
              </p:nvSpPr>
              <p:spPr>
                <a:xfrm>
                  <a:off x="2121172" y="3092392"/>
                  <a:ext cx="14170" cy="34374"/>
                </a:xfrm>
                <a:custGeom>
                  <a:avLst/>
                  <a:gdLst>
                    <a:gd name="connsiteX0" fmla="*/ 8540 w 14168"/>
                    <a:gd name="connsiteY0" fmla="*/ 33111 h 34374"/>
                    <a:gd name="connsiteX1" fmla="*/ 1577 w 14168"/>
                    <a:gd name="connsiteY1" fmla="*/ 0 h 34374"/>
                    <a:gd name="connsiteX2" fmla="*/ 12972 w 14168"/>
                    <a:gd name="connsiteY2" fmla="*/ 28688 h 34374"/>
                    <a:gd name="connsiteX3" fmla="*/ 8540 w 14168"/>
                    <a:gd name="connsiteY3" fmla="*/ 33111 h 34374"/>
                    <a:gd name="connsiteX4" fmla="*/ 8540 w 14168"/>
                    <a:gd name="connsiteY4" fmla="*/ 33111 h 3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8" h="34374">
                      <a:moveTo>
                        <a:pt x="8540" y="33111"/>
                      </a:moveTo>
                      <a:cubicBezTo>
                        <a:pt x="817" y="23506"/>
                        <a:pt x="-2095" y="10742"/>
                        <a:pt x="1577" y="0"/>
                      </a:cubicBezTo>
                      <a:cubicBezTo>
                        <a:pt x="-69" y="11247"/>
                        <a:pt x="5248" y="22242"/>
                        <a:pt x="12972" y="28688"/>
                      </a:cubicBezTo>
                      <a:cubicBezTo>
                        <a:pt x="16517" y="31594"/>
                        <a:pt x="11326" y="36776"/>
                        <a:pt x="8540" y="33111"/>
                      </a:cubicBezTo>
                      <a:lnTo>
                        <a:pt x="8540" y="33111"/>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05" name="Freeform 1241">
                  <a:extLst>
                    <a:ext uri="{FF2B5EF4-FFF2-40B4-BE49-F238E27FC236}">
                      <a16:creationId xmlns:a16="http://schemas.microsoft.com/office/drawing/2014/main" id="{F3382C1E-7C29-6C46-798C-C4B13D4ABF73}"/>
                    </a:ext>
                  </a:extLst>
                </p:cNvPr>
                <p:cNvSpPr/>
                <p:nvPr/>
              </p:nvSpPr>
              <p:spPr>
                <a:xfrm>
                  <a:off x="2183728" y="3117415"/>
                  <a:ext cx="14170" cy="34374"/>
                </a:xfrm>
                <a:custGeom>
                  <a:avLst/>
                  <a:gdLst>
                    <a:gd name="connsiteX0" fmla="*/ 8540 w 14168"/>
                    <a:gd name="connsiteY0" fmla="*/ 33111 h 34374"/>
                    <a:gd name="connsiteX1" fmla="*/ 1577 w 14168"/>
                    <a:gd name="connsiteY1" fmla="*/ 0 h 34374"/>
                    <a:gd name="connsiteX2" fmla="*/ 12972 w 14168"/>
                    <a:gd name="connsiteY2" fmla="*/ 28688 h 34374"/>
                    <a:gd name="connsiteX3" fmla="*/ 8540 w 14168"/>
                    <a:gd name="connsiteY3" fmla="*/ 33111 h 34374"/>
                    <a:gd name="connsiteX4" fmla="*/ 8540 w 14168"/>
                    <a:gd name="connsiteY4" fmla="*/ 33111 h 3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68" h="34374">
                      <a:moveTo>
                        <a:pt x="8540" y="33111"/>
                      </a:moveTo>
                      <a:cubicBezTo>
                        <a:pt x="817" y="23506"/>
                        <a:pt x="-2095" y="10742"/>
                        <a:pt x="1577" y="0"/>
                      </a:cubicBezTo>
                      <a:cubicBezTo>
                        <a:pt x="-69" y="11247"/>
                        <a:pt x="5248" y="22242"/>
                        <a:pt x="12972" y="28688"/>
                      </a:cubicBezTo>
                      <a:cubicBezTo>
                        <a:pt x="16517" y="31594"/>
                        <a:pt x="11326" y="36776"/>
                        <a:pt x="8540" y="33111"/>
                      </a:cubicBezTo>
                      <a:lnTo>
                        <a:pt x="8540" y="33111"/>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06" name="Freeform 1242">
                  <a:extLst>
                    <a:ext uri="{FF2B5EF4-FFF2-40B4-BE49-F238E27FC236}">
                      <a16:creationId xmlns:a16="http://schemas.microsoft.com/office/drawing/2014/main" id="{A25A7A2A-5492-4F2C-B7DB-DE0EA0870E0B}"/>
                    </a:ext>
                  </a:extLst>
                </p:cNvPr>
                <p:cNvSpPr/>
                <p:nvPr/>
              </p:nvSpPr>
              <p:spPr>
                <a:xfrm>
                  <a:off x="2258110" y="3142185"/>
                  <a:ext cx="21277" cy="39653"/>
                </a:xfrm>
                <a:custGeom>
                  <a:avLst/>
                  <a:gdLst>
                    <a:gd name="connsiteX0" fmla="*/ 15834 w 21274"/>
                    <a:gd name="connsiteY0" fmla="*/ 38797 h 39653"/>
                    <a:gd name="connsiteX1" fmla="*/ 7 w 21274"/>
                    <a:gd name="connsiteY1" fmla="*/ 0 h 39653"/>
                    <a:gd name="connsiteX2" fmla="*/ 19759 w 21274"/>
                    <a:gd name="connsiteY2" fmla="*/ 33742 h 39653"/>
                    <a:gd name="connsiteX3" fmla="*/ 15834 w 21274"/>
                    <a:gd name="connsiteY3" fmla="*/ 38671 h 39653"/>
                    <a:gd name="connsiteX4" fmla="*/ 15834 w 21274"/>
                    <a:gd name="connsiteY4" fmla="*/ 38671 h 396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74" h="39653">
                      <a:moveTo>
                        <a:pt x="15834" y="38797"/>
                      </a:moveTo>
                      <a:cubicBezTo>
                        <a:pt x="6464" y="28056"/>
                        <a:pt x="-246" y="14280"/>
                        <a:pt x="7" y="0"/>
                      </a:cubicBezTo>
                      <a:cubicBezTo>
                        <a:pt x="1653" y="13017"/>
                        <a:pt x="10136" y="25402"/>
                        <a:pt x="19759" y="33742"/>
                      </a:cubicBezTo>
                      <a:cubicBezTo>
                        <a:pt x="23684" y="36144"/>
                        <a:pt x="19125" y="41957"/>
                        <a:pt x="15834" y="38671"/>
                      </a:cubicBezTo>
                      <a:lnTo>
                        <a:pt x="15834" y="38671"/>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07" name="Freeform 1243">
                  <a:extLst>
                    <a:ext uri="{FF2B5EF4-FFF2-40B4-BE49-F238E27FC236}">
                      <a16:creationId xmlns:a16="http://schemas.microsoft.com/office/drawing/2014/main" id="{8188763C-C0ED-F132-2692-8F01E6B0A1B1}"/>
                    </a:ext>
                  </a:extLst>
                </p:cNvPr>
                <p:cNvSpPr/>
                <p:nvPr/>
              </p:nvSpPr>
              <p:spPr>
                <a:xfrm>
                  <a:off x="2081208" y="3050688"/>
                  <a:ext cx="17860" cy="29069"/>
                </a:xfrm>
                <a:custGeom>
                  <a:avLst/>
                  <a:gdLst>
                    <a:gd name="connsiteX0" fmla="*/ 7 w 17858"/>
                    <a:gd name="connsiteY0" fmla="*/ 25781 h 29069"/>
                    <a:gd name="connsiteX1" fmla="*/ 17859 w 17858"/>
                    <a:gd name="connsiteY1" fmla="*/ 0 h 29069"/>
                    <a:gd name="connsiteX2" fmla="*/ 6337 w 17858"/>
                    <a:gd name="connsiteY2" fmla="*/ 25528 h 29069"/>
                    <a:gd name="connsiteX3" fmla="*/ 7 w 17858"/>
                    <a:gd name="connsiteY3" fmla="*/ 25781 h 29069"/>
                    <a:gd name="connsiteX4" fmla="*/ 7 w 17858"/>
                    <a:gd name="connsiteY4" fmla="*/ 25781 h 29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8" h="29069">
                      <a:moveTo>
                        <a:pt x="7" y="25781"/>
                      </a:moveTo>
                      <a:cubicBezTo>
                        <a:pt x="1273" y="14407"/>
                        <a:pt x="8110" y="4929"/>
                        <a:pt x="17859" y="0"/>
                      </a:cubicBezTo>
                      <a:cubicBezTo>
                        <a:pt x="10262" y="5813"/>
                        <a:pt x="5324" y="16429"/>
                        <a:pt x="6337" y="25528"/>
                      </a:cubicBezTo>
                      <a:cubicBezTo>
                        <a:pt x="6970" y="30078"/>
                        <a:pt x="-247" y="30330"/>
                        <a:pt x="7" y="25781"/>
                      </a:cubicBezTo>
                      <a:lnTo>
                        <a:pt x="7" y="25781"/>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08" name="Freeform 1244">
                  <a:extLst>
                    <a:ext uri="{FF2B5EF4-FFF2-40B4-BE49-F238E27FC236}">
                      <a16:creationId xmlns:a16="http://schemas.microsoft.com/office/drawing/2014/main" id="{2B3DF74B-0D7B-F3E3-4335-4EDE730179FD}"/>
                    </a:ext>
                  </a:extLst>
                </p:cNvPr>
                <p:cNvSpPr/>
                <p:nvPr/>
              </p:nvSpPr>
              <p:spPr>
                <a:xfrm>
                  <a:off x="2866066" y="2982445"/>
                  <a:ext cx="13114" cy="17692"/>
                </a:xfrm>
                <a:custGeom>
                  <a:avLst/>
                  <a:gdLst>
                    <a:gd name="connsiteX0" fmla="*/ 12281 w 13112"/>
                    <a:gd name="connsiteY0" fmla="*/ 17693 h 17692"/>
                    <a:gd name="connsiteX1" fmla="*/ 9876 w 13112"/>
                    <a:gd name="connsiteY1" fmla="*/ 15039 h 17692"/>
                    <a:gd name="connsiteX2" fmla="*/ 8103 w 13112"/>
                    <a:gd name="connsiteY2" fmla="*/ 12132 h 17692"/>
                    <a:gd name="connsiteX3" fmla="*/ 6710 w 13112"/>
                    <a:gd name="connsiteY3" fmla="*/ 8594 h 17692"/>
                    <a:gd name="connsiteX4" fmla="*/ 4685 w 13112"/>
                    <a:gd name="connsiteY4" fmla="*/ 5308 h 17692"/>
                    <a:gd name="connsiteX5" fmla="*/ 2532 w 13112"/>
                    <a:gd name="connsiteY5" fmla="*/ 2654 h 17692"/>
                    <a:gd name="connsiteX6" fmla="*/ 0 w 13112"/>
                    <a:gd name="connsiteY6" fmla="*/ 379 h 17692"/>
                    <a:gd name="connsiteX7" fmla="*/ 0 w 13112"/>
                    <a:gd name="connsiteY7" fmla="*/ 0 h 17692"/>
                    <a:gd name="connsiteX8" fmla="*/ 3419 w 13112"/>
                    <a:gd name="connsiteY8" fmla="*/ 1390 h 17692"/>
                    <a:gd name="connsiteX9" fmla="*/ 6457 w 13112"/>
                    <a:gd name="connsiteY9" fmla="*/ 3539 h 17692"/>
                    <a:gd name="connsiteX10" fmla="*/ 9496 w 13112"/>
                    <a:gd name="connsiteY10" fmla="*/ 6571 h 17692"/>
                    <a:gd name="connsiteX11" fmla="*/ 12028 w 13112"/>
                    <a:gd name="connsiteY11" fmla="*/ 9984 h 17692"/>
                    <a:gd name="connsiteX12" fmla="*/ 13041 w 13112"/>
                    <a:gd name="connsiteY12" fmla="*/ 13522 h 17692"/>
                    <a:gd name="connsiteX13" fmla="*/ 12788 w 13112"/>
                    <a:gd name="connsiteY13" fmla="*/ 17314 h 17692"/>
                    <a:gd name="connsiteX14" fmla="*/ 12408 w 13112"/>
                    <a:gd name="connsiteY14" fmla="*/ 17314 h 17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112" h="17692">
                      <a:moveTo>
                        <a:pt x="12281" y="17693"/>
                      </a:moveTo>
                      <a:cubicBezTo>
                        <a:pt x="12281" y="17693"/>
                        <a:pt x="11142" y="16555"/>
                        <a:pt x="9876" y="15039"/>
                      </a:cubicBezTo>
                      <a:cubicBezTo>
                        <a:pt x="9369" y="14154"/>
                        <a:pt x="8610" y="13269"/>
                        <a:pt x="8103" y="12132"/>
                      </a:cubicBezTo>
                      <a:cubicBezTo>
                        <a:pt x="7597" y="10995"/>
                        <a:pt x="7217" y="9857"/>
                        <a:pt x="6710" y="8594"/>
                      </a:cubicBezTo>
                      <a:cubicBezTo>
                        <a:pt x="6078" y="7456"/>
                        <a:pt x="5444" y="6319"/>
                        <a:pt x="4685" y="5308"/>
                      </a:cubicBezTo>
                      <a:cubicBezTo>
                        <a:pt x="3925" y="4423"/>
                        <a:pt x="3292" y="3412"/>
                        <a:pt x="2532" y="2654"/>
                      </a:cubicBezTo>
                      <a:cubicBezTo>
                        <a:pt x="1013" y="1264"/>
                        <a:pt x="0" y="379"/>
                        <a:pt x="0" y="379"/>
                      </a:cubicBezTo>
                      <a:lnTo>
                        <a:pt x="0" y="0"/>
                      </a:lnTo>
                      <a:cubicBezTo>
                        <a:pt x="0" y="0"/>
                        <a:pt x="1519" y="505"/>
                        <a:pt x="3419" y="1390"/>
                      </a:cubicBezTo>
                      <a:cubicBezTo>
                        <a:pt x="4432" y="1896"/>
                        <a:pt x="5318" y="2654"/>
                        <a:pt x="6457" y="3539"/>
                      </a:cubicBezTo>
                      <a:cubicBezTo>
                        <a:pt x="7470" y="4423"/>
                        <a:pt x="8483" y="5560"/>
                        <a:pt x="9496" y="6571"/>
                      </a:cubicBezTo>
                      <a:cubicBezTo>
                        <a:pt x="10382" y="7709"/>
                        <a:pt x="11395" y="8846"/>
                        <a:pt x="12028" y="9984"/>
                      </a:cubicBezTo>
                      <a:cubicBezTo>
                        <a:pt x="12661" y="11247"/>
                        <a:pt x="12915" y="12511"/>
                        <a:pt x="13041" y="13522"/>
                      </a:cubicBezTo>
                      <a:cubicBezTo>
                        <a:pt x="13294" y="15671"/>
                        <a:pt x="12788" y="17314"/>
                        <a:pt x="12788" y="17314"/>
                      </a:cubicBezTo>
                      <a:lnTo>
                        <a:pt x="12408" y="17314"/>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09" name="Freeform 1245">
                  <a:extLst>
                    <a:ext uri="{FF2B5EF4-FFF2-40B4-BE49-F238E27FC236}">
                      <a16:creationId xmlns:a16="http://schemas.microsoft.com/office/drawing/2014/main" id="{727402D5-2ABD-31B9-660A-FF31033FF72D}"/>
                    </a:ext>
                  </a:extLst>
                </p:cNvPr>
                <p:cNvSpPr/>
                <p:nvPr/>
              </p:nvSpPr>
              <p:spPr>
                <a:xfrm>
                  <a:off x="2843146" y="3022001"/>
                  <a:ext cx="8754" cy="19714"/>
                </a:xfrm>
                <a:custGeom>
                  <a:avLst/>
                  <a:gdLst>
                    <a:gd name="connsiteX0" fmla="*/ 3039 w 8753"/>
                    <a:gd name="connsiteY0" fmla="*/ 19336 h 19714"/>
                    <a:gd name="connsiteX1" fmla="*/ 3798 w 8753"/>
                    <a:gd name="connsiteY1" fmla="*/ 15797 h 19714"/>
                    <a:gd name="connsiteX2" fmla="*/ 4432 w 8753"/>
                    <a:gd name="connsiteY2" fmla="*/ 12764 h 19714"/>
                    <a:gd name="connsiteX3" fmla="*/ 4938 w 8753"/>
                    <a:gd name="connsiteY3" fmla="*/ 9352 h 19714"/>
                    <a:gd name="connsiteX4" fmla="*/ 4938 w 8753"/>
                    <a:gd name="connsiteY4" fmla="*/ 7583 h 19714"/>
                    <a:gd name="connsiteX5" fmla="*/ 4052 w 8753"/>
                    <a:gd name="connsiteY5" fmla="*/ 5940 h 19714"/>
                    <a:gd name="connsiteX6" fmla="*/ 2279 w 8753"/>
                    <a:gd name="connsiteY6" fmla="*/ 3033 h 19714"/>
                    <a:gd name="connsiteX7" fmla="*/ 0 w 8753"/>
                    <a:gd name="connsiteY7" fmla="*/ 379 h 19714"/>
                    <a:gd name="connsiteX8" fmla="*/ 253 w 8753"/>
                    <a:gd name="connsiteY8" fmla="*/ 0 h 19714"/>
                    <a:gd name="connsiteX9" fmla="*/ 3292 w 8753"/>
                    <a:gd name="connsiteY9" fmla="*/ 2022 h 19714"/>
                    <a:gd name="connsiteX10" fmla="*/ 6077 w 8753"/>
                    <a:gd name="connsiteY10" fmla="*/ 4676 h 19714"/>
                    <a:gd name="connsiteX11" fmla="*/ 7470 w 8753"/>
                    <a:gd name="connsiteY11" fmla="*/ 6572 h 19714"/>
                    <a:gd name="connsiteX12" fmla="*/ 8230 w 8753"/>
                    <a:gd name="connsiteY12" fmla="*/ 8846 h 19714"/>
                    <a:gd name="connsiteX13" fmla="*/ 8610 w 8753"/>
                    <a:gd name="connsiteY13" fmla="*/ 13775 h 19714"/>
                    <a:gd name="connsiteX14" fmla="*/ 6584 w 8753"/>
                    <a:gd name="connsiteY14" fmla="*/ 17440 h 19714"/>
                    <a:gd name="connsiteX15" fmla="*/ 3292 w 8753"/>
                    <a:gd name="connsiteY15" fmla="*/ 19715 h 19714"/>
                    <a:gd name="connsiteX16" fmla="*/ 3039 w 8753"/>
                    <a:gd name="connsiteY16" fmla="*/ 19462 h 19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753" h="19714">
                      <a:moveTo>
                        <a:pt x="3039" y="19336"/>
                      </a:moveTo>
                      <a:cubicBezTo>
                        <a:pt x="3039" y="19336"/>
                        <a:pt x="3292" y="17945"/>
                        <a:pt x="3798" y="15797"/>
                      </a:cubicBezTo>
                      <a:cubicBezTo>
                        <a:pt x="4178" y="14913"/>
                        <a:pt x="4052" y="13775"/>
                        <a:pt x="4432" y="12764"/>
                      </a:cubicBezTo>
                      <a:cubicBezTo>
                        <a:pt x="4432" y="11753"/>
                        <a:pt x="5191" y="10616"/>
                        <a:pt x="4938" y="9352"/>
                      </a:cubicBezTo>
                      <a:lnTo>
                        <a:pt x="4938" y="7583"/>
                      </a:lnTo>
                      <a:cubicBezTo>
                        <a:pt x="4938" y="7583"/>
                        <a:pt x="4305" y="6445"/>
                        <a:pt x="4052" y="5940"/>
                      </a:cubicBezTo>
                      <a:cubicBezTo>
                        <a:pt x="3672" y="4802"/>
                        <a:pt x="3039" y="3791"/>
                        <a:pt x="2279" y="3033"/>
                      </a:cubicBezTo>
                      <a:cubicBezTo>
                        <a:pt x="886" y="1390"/>
                        <a:pt x="0" y="379"/>
                        <a:pt x="0" y="379"/>
                      </a:cubicBezTo>
                      <a:lnTo>
                        <a:pt x="253" y="0"/>
                      </a:lnTo>
                      <a:cubicBezTo>
                        <a:pt x="253" y="0"/>
                        <a:pt x="1519" y="758"/>
                        <a:pt x="3292" y="2022"/>
                      </a:cubicBezTo>
                      <a:cubicBezTo>
                        <a:pt x="4305" y="2527"/>
                        <a:pt x="5318" y="3412"/>
                        <a:pt x="6077" y="4676"/>
                      </a:cubicBezTo>
                      <a:cubicBezTo>
                        <a:pt x="6457" y="5308"/>
                        <a:pt x="6964" y="5940"/>
                        <a:pt x="7470" y="6572"/>
                      </a:cubicBezTo>
                      <a:lnTo>
                        <a:pt x="8230" y="8846"/>
                      </a:lnTo>
                      <a:cubicBezTo>
                        <a:pt x="8990" y="10363"/>
                        <a:pt x="8736" y="12132"/>
                        <a:pt x="8610" y="13775"/>
                      </a:cubicBezTo>
                      <a:cubicBezTo>
                        <a:pt x="8103" y="15292"/>
                        <a:pt x="7470" y="16555"/>
                        <a:pt x="6584" y="17440"/>
                      </a:cubicBezTo>
                      <a:cubicBezTo>
                        <a:pt x="4938" y="19336"/>
                        <a:pt x="3292" y="19715"/>
                        <a:pt x="3292" y="19715"/>
                      </a:cubicBezTo>
                      <a:lnTo>
                        <a:pt x="3039" y="19462"/>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10" name="Freeform 1246">
                  <a:extLst>
                    <a:ext uri="{FF2B5EF4-FFF2-40B4-BE49-F238E27FC236}">
                      <a16:creationId xmlns:a16="http://schemas.microsoft.com/office/drawing/2014/main" id="{115ED2D8-5974-A5AC-14AD-DAEDB461CD0B}"/>
                    </a:ext>
                  </a:extLst>
                </p:cNvPr>
                <p:cNvSpPr/>
                <p:nvPr/>
              </p:nvSpPr>
              <p:spPr>
                <a:xfrm>
                  <a:off x="2782617" y="3066106"/>
                  <a:ext cx="9356" cy="22874"/>
                </a:xfrm>
                <a:custGeom>
                  <a:avLst/>
                  <a:gdLst>
                    <a:gd name="connsiteX0" fmla="*/ 1646 w 9355"/>
                    <a:gd name="connsiteY0" fmla="*/ 22874 h 22874"/>
                    <a:gd name="connsiteX1" fmla="*/ 2786 w 9355"/>
                    <a:gd name="connsiteY1" fmla="*/ 18577 h 22874"/>
                    <a:gd name="connsiteX2" fmla="*/ 4432 w 9355"/>
                    <a:gd name="connsiteY2" fmla="*/ 14786 h 22874"/>
                    <a:gd name="connsiteX3" fmla="*/ 5318 w 9355"/>
                    <a:gd name="connsiteY3" fmla="*/ 12890 h 22874"/>
                    <a:gd name="connsiteX4" fmla="*/ 5824 w 9355"/>
                    <a:gd name="connsiteY4" fmla="*/ 10868 h 22874"/>
                    <a:gd name="connsiteX5" fmla="*/ 5824 w 9355"/>
                    <a:gd name="connsiteY5" fmla="*/ 8846 h 22874"/>
                    <a:gd name="connsiteX6" fmla="*/ 5191 w 9355"/>
                    <a:gd name="connsiteY6" fmla="*/ 6824 h 22874"/>
                    <a:gd name="connsiteX7" fmla="*/ 2912 w 9355"/>
                    <a:gd name="connsiteY7" fmla="*/ 3412 h 22874"/>
                    <a:gd name="connsiteX8" fmla="*/ 0 w 9355"/>
                    <a:gd name="connsiteY8" fmla="*/ 379 h 22874"/>
                    <a:gd name="connsiteX9" fmla="*/ 253 w 9355"/>
                    <a:gd name="connsiteY9" fmla="*/ 0 h 22874"/>
                    <a:gd name="connsiteX10" fmla="*/ 3925 w 9355"/>
                    <a:gd name="connsiteY10" fmla="*/ 2275 h 22874"/>
                    <a:gd name="connsiteX11" fmla="*/ 7217 w 9355"/>
                    <a:gd name="connsiteY11" fmla="*/ 5434 h 22874"/>
                    <a:gd name="connsiteX12" fmla="*/ 8483 w 9355"/>
                    <a:gd name="connsiteY12" fmla="*/ 7835 h 22874"/>
                    <a:gd name="connsiteX13" fmla="*/ 9243 w 9355"/>
                    <a:gd name="connsiteY13" fmla="*/ 10742 h 22874"/>
                    <a:gd name="connsiteX14" fmla="*/ 9243 w 9355"/>
                    <a:gd name="connsiteY14" fmla="*/ 13775 h 22874"/>
                    <a:gd name="connsiteX15" fmla="*/ 8483 w 9355"/>
                    <a:gd name="connsiteY15" fmla="*/ 16555 h 22874"/>
                    <a:gd name="connsiteX16" fmla="*/ 5698 w 9355"/>
                    <a:gd name="connsiteY16" fmla="*/ 20220 h 22874"/>
                    <a:gd name="connsiteX17" fmla="*/ 2152 w 9355"/>
                    <a:gd name="connsiteY17" fmla="*/ 22874 h 22874"/>
                    <a:gd name="connsiteX18" fmla="*/ 1773 w 9355"/>
                    <a:gd name="connsiteY18" fmla="*/ 22621 h 22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355" h="22874">
                      <a:moveTo>
                        <a:pt x="1646" y="22874"/>
                      </a:moveTo>
                      <a:cubicBezTo>
                        <a:pt x="1646" y="22874"/>
                        <a:pt x="1899" y="20979"/>
                        <a:pt x="2786" y="18577"/>
                      </a:cubicBezTo>
                      <a:cubicBezTo>
                        <a:pt x="3419" y="17440"/>
                        <a:pt x="3798" y="16050"/>
                        <a:pt x="4432" y="14786"/>
                      </a:cubicBezTo>
                      <a:cubicBezTo>
                        <a:pt x="4685" y="14154"/>
                        <a:pt x="4938" y="13522"/>
                        <a:pt x="5318" y="12890"/>
                      </a:cubicBezTo>
                      <a:cubicBezTo>
                        <a:pt x="5824" y="12259"/>
                        <a:pt x="5571" y="11627"/>
                        <a:pt x="5824" y="10868"/>
                      </a:cubicBezTo>
                      <a:cubicBezTo>
                        <a:pt x="6077" y="10110"/>
                        <a:pt x="5824" y="9478"/>
                        <a:pt x="5824" y="8846"/>
                      </a:cubicBezTo>
                      <a:cubicBezTo>
                        <a:pt x="5571" y="8214"/>
                        <a:pt x="5824" y="7330"/>
                        <a:pt x="5191" y="6824"/>
                      </a:cubicBezTo>
                      <a:cubicBezTo>
                        <a:pt x="4305" y="5687"/>
                        <a:pt x="3925" y="4170"/>
                        <a:pt x="2912" y="3412"/>
                      </a:cubicBezTo>
                      <a:cubicBezTo>
                        <a:pt x="1139" y="1643"/>
                        <a:pt x="0" y="379"/>
                        <a:pt x="0" y="379"/>
                      </a:cubicBezTo>
                      <a:lnTo>
                        <a:pt x="253" y="0"/>
                      </a:lnTo>
                      <a:cubicBezTo>
                        <a:pt x="253" y="0"/>
                        <a:pt x="1773" y="885"/>
                        <a:pt x="3925" y="2275"/>
                      </a:cubicBezTo>
                      <a:cubicBezTo>
                        <a:pt x="5191" y="2907"/>
                        <a:pt x="6077" y="4170"/>
                        <a:pt x="7217" y="5434"/>
                      </a:cubicBezTo>
                      <a:cubicBezTo>
                        <a:pt x="7850" y="6066"/>
                        <a:pt x="8103" y="6951"/>
                        <a:pt x="8483" y="7835"/>
                      </a:cubicBezTo>
                      <a:cubicBezTo>
                        <a:pt x="8863" y="8720"/>
                        <a:pt x="9243" y="9605"/>
                        <a:pt x="9243" y="10742"/>
                      </a:cubicBezTo>
                      <a:cubicBezTo>
                        <a:pt x="9243" y="11753"/>
                        <a:pt x="9496" y="12890"/>
                        <a:pt x="9243" y="13775"/>
                      </a:cubicBezTo>
                      <a:cubicBezTo>
                        <a:pt x="8990" y="14786"/>
                        <a:pt x="8863" y="15671"/>
                        <a:pt x="8483" y="16555"/>
                      </a:cubicBezTo>
                      <a:cubicBezTo>
                        <a:pt x="7597" y="18072"/>
                        <a:pt x="6584" y="19336"/>
                        <a:pt x="5698" y="20220"/>
                      </a:cubicBezTo>
                      <a:cubicBezTo>
                        <a:pt x="3798" y="22116"/>
                        <a:pt x="2152" y="22874"/>
                        <a:pt x="2152" y="22874"/>
                      </a:cubicBezTo>
                      <a:lnTo>
                        <a:pt x="1773" y="22621"/>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11" name="Freeform 1247">
                  <a:extLst>
                    <a:ext uri="{FF2B5EF4-FFF2-40B4-BE49-F238E27FC236}">
                      <a16:creationId xmlns:a16="http://schemas.microsoft.com/office/drawing/2014/main" id="{55E37B2F-81E2-92C6-0DE3-2B732DB948A4}"/>
                    </a:ext>
                  </a:extLst>
                </p:cNvPr>
                <p:cNvSpPr/>
                <p:nvPr/>
              </p:nvSpPr>
              <p:spPr>
                <a:xfrm>
                  <a:off x="2707526" y="3115393"/>
                  <a:ext cx="8588" cy="23126"/>
                </a:xfrm>
                <a:custGeom>
                  <a:avLst/>
                  <a:gdLst>
                    <a:gd name="connsiteX0" fmla="*/ 380 w 8587"/>
                    <a:gd name="connsiteY0" fmla="*/ 0 h 23126"/>
                    <a:gd name="connsiteX1" fmla="*/ 3418 w 8587"/>
                    <a:gd name="connsiteY1" fmla="*/ 2780 h 23126"/>
                    <a:gd name="connsiteX2" fmla="*/ 5951 w 8587"/>
                    <a:gd name="connsiteY2" fmla="*/ 6193 h 23126"/>
                    <a:gd name="connsiteX3" fmla="*/ 6964 w 8587"/>
                    <a:gd name="connsiteY3" fmla="*/ 8341 h 23126"/>
                    <a:gd name="connsiteX4" fmla="*/ 7850 w 8587"/>
                    <a:gd name="connsiteY4" fmla="*/ 10742 h 23126"/>
                    <a:gd name="connsiteX5" fmla="*/ 8483 w 8587"/>
                    <a:gd name="connsiteY5" fmla="*/ 15924 h 23126"/>
                    <a:gd name="connsiteX6" fmla="*/ 6837 w 8587"/>
                    <a:gd name="connsiteY6" fmla="*/ 20094 h 23126"/>
                    <a:gd name="connsiteX7" fmla="*/ 3672 w 8587"/>
                    <a:gd name="connsiteY7" fmla="*/ 23127 h 23126"/>
                    <a:gd name="connsiteX8" fmla="*/ 3292 w 8587"/>
                    <a:gd name="connsiteY8" fmla="*/ 22874 h 23126"/>
                    <a:gd name="connsiteX9" fmla="*/ 3798 w 8587"/>
                    <a:gd name="connsiteY9" fmla="*/ 18830 h 23126"/>
                    <a:gd name="connsiteX10" fmla="*/ 4178 w 8587"/>
                    <a:gd name="connsiteY10" fmla="*/ 15292 h 23126"/>
                    <a:gd name="connsiteX11" fmla="*/ 4558 w 8587"/>
                    <a:gd name="connsiteY11" fmla="*/ 11247 h 23126"/>
                    <a:gd name="connsiteX12" fmla="*/ 4178 w 8587"/>
                    <a:gd name="connsiteY12" fmla="*/ 9099 h 23126"/>
                    <a:gd name="connsiteX13" fmla="*/ 3672 w 8587"/>
                    <a:gd name="connsiteY13" fmla="*/ 7077 h 23126"/>
                    <a:gd name="connsiteX14" fmla="*/ 2152 w 8587"/>
                    <a:gd name="connsiteY14" fmla="*/ 3539 h 23126"/>
                    <a:gd name="connsiteX15" fmla="*/ 0 w 8587"/>
                    <a:gd name="connsiteY15" fmla="*/ 253 h 23126"/>
                    <a:gd name="connsiteX16" fmla="*/ 253 w 8587"/>
                    <a:gd name="connsiteY16" fmla="*/ 0 h 23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587" h="23126">
                      <a:moveTo>
                        <a:pt x="380" y="0"/>
                      </a:moveTo>
                      <a:cubicBezTo>
                        <a:pt x="380" y="0"/>
                        <a:pt x="1773" y="885"/>
                        <a:pt x="3418" y="2780"/>
                      </a:cubicBezTo>
                      <a:cubicBezTo>
                        <a:pt x="4305" y="3665"/>
                        <a:pt x="5064" y="4802"/>
                        <a:pt x="5951" y="6193"/>
                      </a:cubicBezTo>
                      <a:cubicBezTo>
                        <a:pt x="6457" y="6824"/>
                        <a:pt x="6710" y="7583"/>
                        <a:pt x="6964" y="8341"/>
                      </a:cubicBezTo>
                      <a:cubicBezTo>
                        <a:pt x="7217" y="9099"/>
                        <a:pt x="7723" y="9857"/>
                        <a:pt x="7850" y="10742"/>
                      </a:cubicBezTo>
                      <a:cubicBezTo>
                        <a:pt x="8103" y="12385"/>
                        <a:pt x="8863" y="14281"/>
                        <a:pt x="8483" y="15924"/>
                      </a:cubicBezTo>
                      <a:cubicBezTo>
                        <a:pt x="8103" y="17566"/>
                        <a:pt x="7850" y="19209"/>
                        <a:pt x="6837" y="20094"/>
                      </a:cubicBezTo>
                      <a:cubicBezTo>
                        <a:pt x="5191" y="22242"/>
                        <a:pt x="3672" y="23127"/>
                        <a:pt x="3672" y="23127"/>
                      </a:cubicBezTo>
                      <a:lnTo>
                        <a:pt x="3292" y="22874"/>
                      </a:lnTo>
                      <a:cubicBezTo>
                        <a:pt x="3292" y="22874"/>
                        <a:pt x="3292" y="20979"/>
                        <a:pt x="3798" y="18830"/>
                      </a:cubicBezTo>
                      <a:cubicBezTo>
                        <a:pt x="4305" y="17819"/>
                        <a:pt x="3798" y="16555"/>
                        <a:pt x="4178" y="15292"/>
                      </a:cubicBezTo>
                      <a:cubicBezTo>
                        <a:pt x="4685" y="14028"/>
                        <a:pt x="4431" y="12638"/>
                        <a:pt x="4558" y="11247"/>
                      </a:cubicBezTo>
                      <a:cubicBezTo>
                        <a:pt x="4558" y="10489"/>
                        <a:pt x="4305" y="9857"/>
                        <a:pt x="4178" y="9099"/>
                      </a:cubicBezTo>
                      <a:cubicBezTo>
                        <a:pt x="3925" y="8467"/>
                        <a:pt x="3925" y="7709"/>
                        <a:pt x="3672" y="7077"/>
                      </a:cubicBezTo>
                      <a:cubicBezTo>
                        <a:pt x="3165" y="5813"/>
                        <a:pt x="2659" y="4550"/>
                        <a:pt x="2152" y="3539"/>
                      </a:cubicBezTo>
                      <a:cubicBezTo>
                        <a:pt x="1139" y="1517"/>
                        <a:pt x="0" y="253"/>
                        <a:pt x="0" y="253"/>
                      </a:cubicBezTo>
                      <a:lnTo>
                        <a:pt x="253" y="0"/>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12" name="Freeform 1248">
                  <a:extLst>
                    <a:ext uri="{FF2B5EF4-FFF2-40B4-BE49-F238E27FC236}">
                      <a16:creationId xmlns:a16="http://schemas.microsoft.com/office/drawing/2014/main" id="{EB7284D6-F19B-C0AF-DF13-458C7834DEE1}"/>
                    </a:ext>
                  </a:extLst>
                </p:cNvPr>
                <p:cNvSpPr/>
                <p:nvPr/>
              </p:nvSpPr>
              <p:spPr>
                <a:xfrm>
                  <a:off x="2611667" y="3145218"/>
                  <a:ext cx="9395" cy="20978"/>
                </a:xfrm>
                <a:custGeom>
                  <a:avLst/>
                  <a:gdLst>
                    <a:gd name="connsiteX0" fmla="*/ 7344 w 9394"/>
                    <a:gd name="connsiteY0" fmla="*/ 0 h 20978"/>
                    <a:gd name="connsiteX1" fmla="*/ 8863 w 9394"/>
                    <a:gd name="connsiteY1" fmla="*/ 3539 h 20978"/>
                    <a:gd name="connsiteX2" fmla="*/ 9369 w 9394"/>
                    <a:gd name="connsiteY2" fmla="*/ 7456 h 20978"/>
                    <a:gd name="connsiteX3" fmla="*/ 8610 w 9394"/>
                    <a:gd name="connsiteY3" fmla="*/ 12132 h 20978"/>
                    <a:gd name="connsiteX4" fmla="*/ 6837 w 9394"/>
                    <a:gd name="connsiteY4" fmla="*/ 16555 h 20978"/>
                    <a:gd name="connsiteX5" fmla="*/ 3925 w 9394"/>
                    <a:gd name="connsiteY5" fmla="*/ 19336 h 20978"/>
                    <a:gd name="connsiteX6" fmla="*/ 253 w 9394"/>
                    <a:gd name="connsiteY6" fmla="*/ 20979 h 20978"/>
                    <a:gd name="connsiteX7" fmla="*/ 0 w 9394"/>
                    <a:gd name="connsiteY7" fmla="*/ 20599 h 20978"/>
                    <a:gd name="connsiteX8" fmla="*/ 1519 w 9394"/>
                    <a:gd name="connsiteY8" fmla="*/ 17061 h 20978"/>
                    <a:gd name="connsiteX9" fmla="*/ 3292 w 9394"/>
                    <a:gd name="connsiteY9" fmla="*/ 14028 h 20978"/>
                    <a:gd name="connsiteX10" fmla="*/ 5571 w 9394"/>
                    <a:gd name="connsiteY10" fmla="*/ 10868 h 20978"/>
                    <a:gd name="connsiteX11" fmla="*/ 7090 w 9394"/>
                    <a:gd name="connsiteY11" fmla="*/ 7204 h 20978"/>
                    <a:gd name="connsiteX12" fmla="*/ 7597 w 9394"/>
                    <a:gd name="connsiteY12" fmla="*/ 3665 h 20978"/>
                    <a:gd name="connsiteX13" fmla="*/ 7217 w 9394"/>
                    <a:gd name="connsiteY13" fmla="*/ 126 h 20978"/>
                    <a:gd name="connsiteX14" fmla="*/ 7597 w 9394"/>
                    <a:gd name="connsiteY14" fmla="*/ 126 h 2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394" h="20978">
                      <a:moveTo>
                        <a:pt x="7344" y="0"/>
                      </a:moveTo>
                      <a:cubicBezTo>
                        <a:pt x="7344" y="0"/>
                        <a:pt x="8230" y="1264"/>
                        <a:pt x="8863" y="3539"/>
                      </a:cubicBezTo>
                      <a:cubicBezTo>
                        <a:pt x="9116" y="4676"/>
                        <a:pt x="9496" y="6066"/>
                        <a:pt x="9369" y="7456"/>
                      </a:cubicBezTo>
                      <a:cubicBezTo>
                        <a:pt x="9369" y="8973"/>
                        <a:pt x="9116" y="10489"/>
                        <a:pt x="8610" y="12132"/>
                      </a:cubicBezTo>
                      <a:cubicBezTo>
                        <a:pt x="8357" y="13775"/>
                        <a:pt x="7597" y="15165"/>
                        <a:pt x="6837" y="16555"/>
                      </a:cubicBezTo>
                      <a:cubicBezTo>
                        <a:pt x="6077" y="17819"/>
                        <a:pt x="4938" y="18704"/>
                        <a:pt x="3925" y="19336"/>
                      </a:cubicBezTo>
                      <a:cubicBezTo>
                        <a:pt x="1899" y="20599"/>
                        <a:pt x="253" y="20979"/>
                        <a:pt x="253" y="20979"/>
                      </a:cubicBezTo>
                      <a:lnTo>
                        <a:pt x="0" y="20599"/>
                      </a:lnTo>
                      <a:cubicBezTo>
                        <a:pt x="0" y="20599"/>
                        <a:pt x="506" y="18830"/>
                        <a:pt x="1519" y="17061"/>
                      </a:cubicBezTo>
                      <a:cubicBezTo>
                        <a:pt x="2152" y="16176"/>
                        <a:pt x="2659" y="15165"/>
                        <a:pt x="3292" y="14028"/>
                      </a:cubicBezTo>
                      <a:cubicBezTo>
                        <a:pt x="4052" y="13017"/>
                        <a:pt x="5064" y="12132"/>
                        <a:pt x="5571" y="10868"/>
                      </a:cubicBezTo>
                      <a:cubicBezTo>
                        <a:pt x="6331" y="9731"/>
                        <a:pt x="6710" y="8467"/>
                        <a:pt x="7090" y="7204"/>
                      </a:cubicBezTo>
                      <a:cubicBezTo>
                        <a:pt x="7470" y="5940"/>
                        <a:pt x="7470" y="4802"/>
                        <a:pt x="7597" y="3665"/>
                      </a:cubicBezTo>
                      <a:cubicBezTo>
                        <a:pt x="7597" y="1517"/>
                        <a:pt x="7217" y="126"/>
                        <a:pt x="7217" y="126"/>
                      </a:cubicBezTo>
                      <a:lnTo>
                        <a:pt x="7597" y="126"/>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13" name="Freeform 1249">
                  <a:extLst>
                    <a:ext uri="{FF2B5EF4-FFF2-40B4-BE49-F238E27FC236}">
                      <a16:creationId xmlns:a16="http://schemas.microsoft.com/office/drawing/2014/main" id="{6A7F783C-BE97-31DE-B8A9-05F7757C2D45}"/>
                    </a:ext>
                  </a:extLst>
                </p:cNvPr>
                <p:cNvSpPr/>
                <p:nvPr/>
              </p:nvSpPr>
              <p:spPr>
                <a:xfrm>
                  <a:off x="2408807" y="3167839"/>
                  <a:ext cx="16208" cy="17187"/>
                </a:xfrm>
                <a:custGeom>
                  <a:avLst/>
                  <a:gdLst>
                    <a:gd name="connsiteX0" fmla="*/ 380 w 16206"/>
                    <a:gd name="connsiteY0" fmla="*/ 0 h 17187"/>
                    <a:gd name="connsiteX1" fmla="*/ 7977 w 16206"/>
                    <a:gd name="connsiteY1" fmla="*/ 8846 h 17187"/>
                    <a:gd name="connsiteX2" fmla="*/ 11269 w 16206"/>
                    <a:gd name="connsiteY2" fmla="*/ 11374 h 17187"/>
                    <a:gd name="connsiteX3" fmla="*/ 13801 w 16206"/>
                    <a:gd name="connsiteY3" fmla="*/ 13901 h 17187"/>
                    <a:gd name="connsiteX4" fmla="*/ 16206 w 16206"/>
                    <a:gd name="connsiteY4" fmla="*/ 16808 h 17187"/>
                    <a:gd name="connsiteX5" fmla="*/ 16206 w 16206"/>
                    <a:gd name="connsiteY5" fmla="*/ 17187 h 17187"/>
                    <a:gd name="connsiteX6" fmla="*/ 11902 w 16206"/>
                    <a:gd name="connsiteY6" fmla="*/ 16555 h 17187"/>
                    <a:gd name="connsiteX7" fmla="*/ 8357 w 16206"/>
                    <a:gd name="connsiteY7" fmla="*/ 14533 h 17187"/>
                    <a:gd name="connsiteX8" fmla="*/ 5444 w 16206"/>
                    <a:gd name="connsiteY8" fmla="*/ 10995 h 17187"/>
                    <a:gd name="connsiteX9" fmla="*/ 1266 w 16206"/>
                    <a:gd name="connsiteY9" fmla="*/ 3665 h 17187"/>
                    <a:gd name="connsiteX10" fmla="*/ 0 w 16206"/>
                    <a:gd name="connsiteY10" fmla="*/ 126 h 17187"/>
                    <a:gd name="connsiteX11" fmla="*/ 380 w 16206"/>
                    <a:gd name="connsiteY11" fmla="*/ 126 h 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06" h="17187">
                      <a:moveTo>
                        <a:pt x="380" y="0"/>
                      </a:moveTo>
                      <a:cubicBezTo>
                        <a:pt x="380" y="0"/>
                        <a:pt x="3798" y="4929"/>
                        <a:pt x="7977" y="8846"/>
                      </a:cubicBezTo>
                      <a:cubicBezTo>
                        <a:pt x="9116" y="9731"/>
                        <a:pt x="10256" y="10616"/>
                        <a:pt x="11269" y="11374"/>
                      </a:cubicBezTo>
                      <a:cubicBezTo>
                        <a:pt x="12281" y="12132"/>
                        <a:pt x="13041" y="13143"/>
                        <a:pt x="13801" y="13901"/>
                      </a:cubicBezTo>
                      <a:cubicBezTo>
                        <a:pt x="15320" y="15291"/>
                        <a:pt x="16206" y="16808"/>
                        <a:pt x="16206" y="16808"/>
                      </a:cubicBezTo>
                      <a:lnTo>
                        <a:pt x="16206" y="17187"/>
                      </a:lnTo>
                      <a:cubicBezTo>
                        <a:pt x="16206" y="17187"/>
                        <a:pt x="14434" y="17187"/>
                        <a:pt x="11902" y="16555"/>
                      </a:cubicBezTo>
                      <a:cubicBezTo>
                        <a:pt x="10762" y="16050"/>
                        <a:pt x="9496" y="15418"/>
                        <a:pt x="8357" y="14533"/>
                      </a:cubicBezTo>
                      <a:cubicBezTo>
                        <a:pt x="7217" y="13522"/>
                        <a:pt x="6457" y="12132"/>
                        <a:pt x="5444" y="10995"/>
                      </a:cubicBezTo>
                      <a:cubicBezTo>
                        <a:pt x="3672" y="8467"/>
                        <a:pt x="2152" y="5813"/>
                        <a:pt x="1266" y="3665"/>
                      </a:cubicBezTo>
                      <a:cubicBezTo>
                        <a:pt x="380" y="1643"/>
                        <a:pt x="0" y="126"/>
                        <a:pt x="0" y="126"/>
                      </a:cubicBezTo>
                      <a:lnTo>
                        <a:pt x="380" y="126"/>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14" name="Freeform 1250">
                  <a:extLst>
                    <a:ext uri="{FF2B5EF4-FFF2-40B4-BE49-F238E27FC236}">
                      <a16:creationId xmlns:a16="http://schemas.microsoft.com/office/drawing/2014/main" id="{7A977A19-4BE6-1BBC-2A8E-2F06548DF28C}"/>
                    </a:ext>
                  </a:extLst>
                </p:cNvPr>
                <p:cNvSpPr/>
                <p:nvPr/>
              </p:nvSpPr>
              <p:spPr>
                <a:xfrm>
                  <a:off x="2329916" y="3164174"/>
                  <a:ext cx="19374" cy="19967"/>
                </a:xfrm>
                <a:custGeom>
                  <a:avLst/>
                  <a:gdLst>
                    <a:gd name="connsiteX0" fmla="*/ 253 w 19371"/>
                    <a:gd name="connsiteY0" fmla="*/ 0 h 19967"/>
                    <a:gd name="connsiteX1" fmla="*/ 2659 w 19371"/>
                    <a:gd name="connsiteY1" fmla="*/ 3539 h 19967"/>
                    <a:gd name="connsiteX2" fmla="*/ 5571 w 19371"/>
                    <a:gd name="connsiteY2" fmla="*/ 6824 h 19967"/>
                    <a:gd name="connsiteX3" fmla="*/ 9243 w 19371"/>
                    <a:gd name="connsiteY3" fmla="*/ 10110 h 19967"/>
                    <a:gd name="connsiteX4" fmla="*/ 13168 w 19371"/>
                    <a:gd name="connsiteY4" fmla="*/ 12890 h 19967"/>
                    <a:gd name="connsiteX5" fmla="*/ 16586 w 19371"/>
                    <a:gd name="connsiteY5" fmla="*/ 15924 h 19967"/>
                    <a:gd name="connsiteX6" fmla="*/ 19372 w 19371"/>
                    <a:gd name="connsiteY6" fmla="*/ 19588 h 19967"/>
                    <a:gd name="connsiteX7" fmla="*/ 19119 w 19371"/>
                    <a:gd name="connsiteY7" fmla="*/ 19968 h 19967"/>
                    <a:gd name="connsiteX8" fmla="*/ 14687 w 19371"/>
                    <a:gd name="connsiteY8" fmla="*/ 18704 h 19967"/>
                    <a:gd name="connsiteX9" fmla="*/ 10762 w 19371"/>
                    <a:gd name="connsiteY9" fmla="*/ 16555 h 19967"/>
                    <a:gd name="connsiteX10" fmla="*/ 6964 w 19371"/>
                    <a:gd name="connsiteY10" fmla="*/ 12638 h 19967"/>
                    <a:gd name="connsiteX11" fmla="*/ 3672 w 19371"/>
                    <a:gd name="connsiteY11" fmla="*/ 8341 h 19967"/>
                    <a:gd name="connsiteX12" fmla="*/ 1519 w 19371"/>
                    <a:gd name="connsiteY12" fmla="*/ 4297 h 19967"/>
                    <a:gd name="connsiteX13" fmla="*/ 0 w 19371"/>
                    <a:gd name="connsiteY13" fmla="*/ 126 h 19967"/>
                    <a:gd name="connsiteX14" fmla="*/ 380 w 19371"/>
                    <a:gd name="connsiteY14" fmla="*/ 126 h 1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371" h="19967">
                      <a:moveTo>
                        <a:pt x="253" y="0"/>
                      </a:moveTo>
                      <a:cubicBezTo>
                        <a:pt x="253" y="0"/>
                        <a:pt x="1139" y="1517"/>
                        <a:pt x="2659" y="3539"/>
                      </a:cubicBezTo>
                      <a:cubicBezTo>
                        <a:pt x="3292" y="4676"/>
                        <a:pt x="4431" y="5687"/>
                        <a:pt x="5571" y="6824"/>
                      </a:cubicBezTo>
                      <a:cubicBezTo>
                        <a:pt x="6584" y="8088"/>
                        <a:pt x="7723" y="9226"/>
                        <a:pt x="9243" y="10110"/>
                      </a:cubicBezTo>
                      <a:cubicBezTo>
                        <a:pt x="10635" y="10995"/>
                        <a:pt x="11902" y="12006"/>
                        <a:pt x="13168" y="12890"/>
                      </a:cubicBezTo>
                      <a:cubicBezTo>
                        <a:pt x="14561" y="13775"/>
                        <a:pt x="15573" y="14913"/>
                        <a:pt x="16586" y="15924"/>
                      </a:cubicBezTo>
                      <a:cubicBezTo>
                        <a:pt x="18485" y="17819"/>
                        <a:pt x="19372" y="19588"/>
                        <a:pt x="19372" y="19588"/>
                      </a:cubicBezTo>
                      <a:lnTo>
                        <a:pt x="19119" y="19968"/>
                      </a:lnTo>
                      <a:cubicBezTo>
                        <a:pt x="19119" y="19968"/>
                        <a:pt x="17219" y="19715"/>
                        <a:pt x="14687" y="18704"/>
                      </a:cubicBezTo>
                      <a:cubicBezTo>
                        <a:pt x="13421" y="18198"/>
                        <a:pt x="12028" y="17566"/>
                        <a:pt x="10762" y="16555"/>
                      </a:cubicBezTo>
                      <a:cubicBezTo>
                        <a:pt x="9496" y="15544"/>
                        <a:pt x="8230" y="13901"/>
                        <a:pt x="6964" y="12638"/>
                      </a:cubicBezTo>
                      <a:cubicBezTo>
                        <a:pt x="5571" y="11374"/>
                        <a:pt x="4558" y="9857"/>
                        <a:pt x="3672" y="8341"/>
                      </a:cubicBezTo>
                      <a:cubicBezTo>
                        <a:pt x="2786" y="6951"/>
                        <a:pt x="1899" y="5561"/>
                        <a:pt x="1519" y="4297"/>
                      </a:cubicBezTo>
                      <a:cubicBezTo>
                        <a:pt x="380" y="1769"/>
                        <a:pt x="0" y="126"/>
                        <a:pt x="0" y="126"/>
                      </a:cubicBezTo>
                      <a:lnTo>
                        <a:pt x="380" y="126"/>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15" name="Freeform 1251">
                  <a:extLst>
                    <a:ext uri="{FF2B5EF4-FFF2-40B4-BE49-F238E27FC236}">
                      <a16:creationId xmlns:a16="http://schemas.microsoft.com/office/drawing/2014/main" id="{8AA73BA6-F491-85AA-C4A2-2F081E166B53}"/>
                    </a:ext>
                  </a:extLst>
                </p:cNvPr>
                <p:cNvSpPr/>
                <p:nvPr/>
              </p:nvSpPr>
              <p:spPr>
                <a:xfrm>
                  <a:off x="2266981" y="3151536"/>
                  <a:ext cx="13802" cy="17945"/>
                </a:xfrm>
                <a:custGeom>
                  <a:avLst/>
                  <a:gdLst>
                    <a:gd name="connsiteX0" fmla="*/ 253 w 13800"/>
                    <a:gd name="connsiteY0" fmla="*/ 0 h 17945"/>
                    <a:gd name="connsiteX1" fmla="*/ 6710 w 13800"/>
                    <a:gd name="connsiteY1" fmla="*/ 9099 h 17945"/>
                    <a:gd name="connsiteX2" fmla="*/ 9623 w 13800"/>
                    <a:gd name="connsiteY2" fmla="*/ 11753 h 17945"/>
                    <a:gd name="connsiteX3" fmla="*/ 11775 w 13800"/>
                    <a:gd name="connsiteY3" fmla="*/ 14407 h 17945"/>
                    <a:gd name="connsiteX4" fmla="*/ 13801 w 13800"/>
                    <a:gd name="connsiteY4" fmla="*/ 17566 h 17945"/>
                    <a:gd name="connsiteX5" fmla="*/ 13548 w 13800"/>
                    <a:gd name="connsiteY5" fmla="*/ 17945 h 17945"/>
                    <a:gd name="connsiteX6" fmla="*/ 9749 w 13800"/>
                    <a:gd name="connsiteY6" fmla="*/ 17061 h 17945"/>
                    <a:gd name="connsiteX7" fmla="*/ 6584 w 13800"/>
                    <a:gd name="connsiteY7" fmla="*/ 14786 h 17945"/>
                    <a:gd name="connsiteX8" fmla="*/ 4178 w 13800"/>
                    <a:gd name="connsiteY8" fmla="*/ 11121 h 17945"/>
                    <a:gd name="connsiteX9" fmla="*/ 886 w 13800"/>
                    <a:gd name="connsiteY9" fmla="*/ 3791 h 17945"/>
                    <a:gd name="connsiteX10" fmla="*/ 0 w 13800"/>
                    <a:gd name="connsiteY10" fmla="*/ 253 h 17945"/>
                    <a:gd name="connsiteX11" fmla="*/ 380 w 13800"/>
                    <a:gd name="connsiteY11" fmla="*/ 253 h 17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800" h="17945">
                      <a:moveTo>
                        <a:pt x="253" y="0"/>
                      </a:moveTo>
                      <a:cubicBezTo>
                        <a:pt x="253" y="0"/>
                        <a:pt x="3039" y="5055"/>
                        <a:pt x="6710" y="9099"/>
                      </a:cubicBezTo>
                      <a:cubicBezTo>
                        <a:pt x="7723" y="9984"/>
                        <a:pt x="8610" y="10995"/>
                        <a:pt x="9623" y="11753"/>
                      </a:cubicBezTo>
                      <a:cubicBezTo>
                        <a:pt x="10509" y="12638"/>
                        <a:pt x="11142" y="13649"/>
                        <a:pt x="11775" y="14407"/>
                      </a:cubicBezTo>
                      <a:cubicBezTo>
                        <a:pt x="13041" y="15924"/>
                        <a:pt x="13801" y="17566"/>
                        <a:pt x="13801" y="17566"/>
                      </a:cubicBezTo>
                      <a:lnTo>
                        <a:pt x="13548" y="17945"/>
                      </a:lnTo>
                      <a:cubicBezTo>
                        <a:pt x="13548" y="17945"/>
                        <a:pt x="11902" y="17945"/>
                        <a:pt x="9749" y="17061"/>
                      </a:cubicBezTo>
                      <a:cubicBezTo>
                        <a:pt x="8736" y="16555"/>
                        <a:pt x="7597" y="15797"/>
                        <a:pt x="6584" y="14786"/>
                      </a:cubicBezTo>
                      <a:cubicBezTo>
                        <a:pt x="5571" y="13775"/>
                        <a:pt x="4938" y="12385"/>
                        <a:pt x="4178" y="11121"/>
                      </a:cubicBezTo>
                      <a:cubicBezTo>
                        <a:pt x="2786" y="8594"/>
                        <a:pt x="1519" y="5940"/>
                        <a:pt x="886" y="3791"/>
                      </a:cubicBezTo>
                      <a:cubicBezTo>
                        <a:pt x="253" y="1769"/>
                        <a:pt x="0" y="253"/>
                        <a:pt x="0" y="253"/>
                      </a:cubicBezTo>
                      <a:lnTo>
                        <a:pt x="380" y="253"/>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16" name="Freeform 1252">
                  <a:extLst>
                    <a:ext uri="{FF2B5EF4-FFF2-40B4-BE49-F238E27FC236}">
                      <a16:creationId xmlns:a16="http://schemas.microsoft.com/office/drawing/2014/main" id="{39A3EB8F-3882-462B-AEE6-6D5F3F3B867A}"/>
                    </a:ext>
                  </a:extLst>
                </p:cNvPr>
                <p:cNvSpPr/>
                <p:nvPr/>
              </p:nvSpPr>
              <p:spPr>
                <a:xfrm>
                  <a:off x="2191130" y="3123228"/>
                  <a:ext cx="12536" cy="15038"/>
                </a:xfrm>
                <a:custGeom>
                  <a:avLst/>
                  <a:gdLst>
                    <a:gd name="connsiteX0" fmla="*/ 506 w 12534"/>
                    <a:gd name="connsiteY0" fmla="*/ 0 h 15038"/>
                    <a:gd name="connsiteX1" fmla="*/ 2026 w 12534"/>
                    <a:gd name="connsiteY1" fmla="*/ 2654 h 15038"/>
                    <a:gd name="connsiteX2" fmla="*/ 6331 w 12534"/>
                    <a:gd name="connsiteY2" fmla="*/ 7456 h 15038"/>
                    <a:gd name="connsiteX3" fmla="*/ 8990 w 12534"/>
                    <a:gd name="connsiteY3" fmla="*/ 9478 h 15038"/>
                    <a:gd name="connsiteX4" fmla="*/ 10889 w 12534"/>
                    <a:gd name="connsiteY4" fmla="*/ 11753 h 15038"/>
                    <a:gd name="connsiteX5" fmla="*/ 12535 w 12534"/>
                    <a:gd name="connsiteY5" fmla="*/ 14660 h 15038"/>
                    <a:gd name="connsiteX6" fmla="*/ 12281 w 12534"/>
                    <a:gd name="connsiteY6" fmla="*/ 15039 h 15038"/>
                    <a:gd name="connsiteX7" fmla="*/ 8863 w 12534"/>
                    <a:gd name="connsiteY7" fmla="*/ 14407 h 15038"/>
                    <a:gd name="connsiteX8" fmla="*/ 3672 w 12534"/>
                    <a:gd name="connsiteY8" fmla="*/ 9605 h 15038"/>
                    <a:gd name="connsiteX9" fmla="*/ 633 w 12534"/>
                    <a:gd name="connsiteY9" fmla="*/ 3286 h 15038"/>
                    <a:gd name="connsiteX10" fmla="*/ 0 w 12534"/>
                    <a:gd name="connsiteY10" fmla="*/ 253 h 15038"/>
                    <a:gd name="connsiteX11" fmla="*/ 380 w 12534"/>
                    <a:gd name="connsiteY11" fmla="*/ 253 h 1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534" h="15038">
                      <a:moveTo>
                        <a:pt x="506" y="0"/>
                      </a:moveTo>
                      <a:cubicBezTo>
                        <a:pt x="506" y="0"/>
                        <a:pt x="1013" y="1137"/>
                        <a:pt x="2026" y="2654"/>
                      </a:cubicBezTo>
                      <a:cubicBezTo>
                        <a:pt x="3165" y="4044"/>
                        <a:pt x="4431" y="5940"/>
                        <a:pt x="6331" y="7456"/>
                      </a:cubicBezTo>
                      <a:cubicBezTo>
                        <a:pt x="7217" y="8214"/>
                        <a:pt x="8103" y="8846"/>
                        <a:pt x="8990" y="9478"/>
                      </a:cubicBezTo>
                      <a:cubicBezTo>
                        <a:pt x="9749" y="10236"/>
                        <a:pt x="10256" y="11121"/>
                        <a:pt x="10889" y="11753"/>
                      </a:cubicBezTo>
                      <a:cubicBezTo>
                        <a:pt x="12028" y="13143"/>
                        <a:pt x="12535" y="14660"/>
                        <a:pt x="12535" y="14660"/>
                      </a:cubicBezTo>
                      <a:lnTo>
                        <a:pt x="12281" y="15039"/>
                      </a:lnTo>
                      <a:cubicBezTo>
                        <a:pt x="12281" y="15039"/>
                        <a:pt x="10889" y="15039"/>
                        <a:pt x="8863" y="14407"/>
                      </a:cubicBezTo>
                      <a:cubicBezTo>
                        <a:pt x="6837" y="13901"/>
                        <a:pt x="4938" y="12006"/>
                        <a:pt x="3672" y="9605"/>
                      </a:cubicBezTo>
                      <a:cubicBezTo>
                        <a:pt x="2152" y="7456"/>
                        <a:pt x="1139" y="5055"/>
                        <a:pt x="633" y="3286"/>
                      </a:cubicBezTo>
                      <a:cubicBezTo>
                        <a:pt x="127" y="1390"/>
                        <a:pt x="0" y="253"/>
                        <a:pt x="0" y="253"/>
                      </a:cubicBezTo>
                      <a:lnTo>
                        <a:pt x="380" y="253"/>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17" name="Freeform 1253">
                  <a:extLst>
                    <a:ext uri="{FF2B5EF4-FFF2-40B4-BE49-F238E27FC236}">
                      <a16:creationId xmlns:a16="http://schemas.microsoft.com/office/drawing/2014/main" id="{7E8AC80D-07F7-F465-ED25-CD46BE8B3F40}"/>
                    </a:ext>
                  </a:extLst>
                </p:cNvPr>
                <p:cNvSpPr/>
                <p:nvPr/>
              </p:nvSpPr>
              <p:spPr>
                <a:xfrm>
                  <a:off x="2094455" y="3056628"/>
                  <a:ext cx="8666" cy="16934"/>
                </a:xfrm>
                <a:custGeom>
                  <a:avLst/>
                  <a:gdLst>
                    <a:gd name="connsiteX0" fmla="*/ 8666 w 8665"/>
                    <a:gd name="connsiteY0" fmla="*/ 379 h 16934"/>
                    <a:gd name="connsiteX1" fmla="*/ 6387 w 8665"/>
                    <a:gd name="connsiteY1" fmla="*/ 2401 h 16934"/>
                    <a:gd name="connsiteX2" fmla="*/ 4614 w 8665"/>
                    <a:gd name="connsiteY2" fmla="*/ 4802 h 16934"/>
                    <a:gd name="connsiteX3" fmla="*/ 3855 w 8665"/>
                    <a:gd name="connsiteY3" fmla="*/ 7835 h 16934"/>
                    <a:gd name="connsiteX4" fmla="*/ 3855 w 8665"/>
                    <a:gd name="connsiteY4" fmla="*/ 9352 h 16934"/>
                    <a:gd name="connsiteX5" fmla="*/ 4361 w 8665"/>
                    <a:gd name="connsiteY5" fmla="*/ 10742 h 16934"/>
                    <a:gd name="connsiteX6" fmla="*/ 4741 w 8665"/>
                    <a:gd name="connsiteY6" fmla="*/ 13396 h 16934"/>
                    <a:gd name="connsiteX7" fmla="*/ 4741 w 8665"/>
                    <a:gd name="connsiteY7" fmla="*/ 16682 h 16934"/>
                    <a:gd name="connsiteX8" fmla="*/ 4361 w 8665"/>
                    <a:gd name="connsiteY8" fmla="*/ 16934 h 16934"/>
                    <a:gd name="connsiteX9" fmla="*/ 1576 w 8665"/>
                    <a:gd name="connsiteY9" fmla="*/ 14660 h 16934"/>
                    <a:gd name="connsiteX10" fmla="*/ 563 w 8665"/>
                    <a:gd name="connsiteY10" fmla="*/ 13270 h 16934"/>
                    <a:gd name="connsiteX11" fmla="*/ 56 w 8665"/>
                    <a:gd name="connsiteY11" fmla="*/ 11374 h 16934"/>
                    <a:gd name="connsiteX12" fmla="*/ 56 w 8665"/>
                    <a:gd name="connsiteY12" fmla="*/ 9225 h 16934"/>
                    <a:gd name="connsiteX13" fmla="*/ 689 w 8665"/>
                    <a:gd name="connsiteY13" fmla="*/ 7077 h 16934"/>
                    <a:gd name="connsiteX14" fmla="*/ 2842 w 8665"/>
                    <a:gd name="connsiteY14" fmla="*/ 3412 h 16934"/>
                    <a:gd name="connsiteX15" fmla="*/ 5627 w 8665"/>
                    <a:gd name="connsiteY15" fmla="*/ 1264 h 16934"/>
                    <a:gd name="connsiteX16" fmla="*/ 8666 w 8665"/>
                    <a:gd name="connsiteY16" fmla="*/ 0 h 16934"/>
                    <a:gd name="connsiteX17" fmla="*/ 8666 w 8665"/>
                    <a:gd name="connsiteY17" fmla="*/ 379 h 16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665" h="16934">
                      <a:moveTo>
                        <a:pt x="8666" y="379"/>
                      </a:moveTo>
                      <a:cubicBezTo>
                        <a:pt x="8666" y="379"/>
                        <a:pt x="7526" y="1011"/>
                        <a:pt x="6387" y="2401"/>
                      </a:cubicBezTo>
                      <a:cubicBezTo>
                        <a:pt x="5754" y="3033"/>
                        <a:pt x="5247" y="3918"/>
                        <a:pt x="4614" y="4802"/>
                      </a:cubicBezTo>
                      <a:cubicBezTo>
                        <a:pt x="4361" y="5813"/>
                        <a:pt x="3601" y="6698"/>
                        <a:pt x="3855" y="7835"/>
                      </a:cubicBezTo>
                      <a:lnTo>
                        <a:pt x="3855" y="9352"/>
                      </a:lnTo>
                      <a:cubicBezTo>
                        <a:pt x="3855" y="9352"/>
                        <a:pt x="4361" y="10742"/>
                        <a:pt x="4361" y="10742"/>
                      </a:cubicBezTo>
                      <a:cubicBezTo>
                        <a:pt x="4361" y="11627"/>
                        <a:pt x="4361" y="12638"/>
                        <a:pt x="4741" y="13396"/>
                      </a:cubicBezTo>
                      <a:cubicBezTo>
                        <a:pt x="4994" y="15039"/>
                        <a:pt x="4741" y="16682"/>
                        <a:pt x="4741" y="16682"/>
                      </a:cubicBezTo>
                      <a:lnTo>
                        <a:pt x="4361" y="16934"/>
                      </a:lnTo>
                      <a:cubicBezTo>
                        <a:pt x="4361" y="16934"/>
                        <a:pt x="3095" y="16302"/>
                        <a:pt x="1576" y="14660"/>
                      </a:cubicBezTo>
                      <a:cubicBezTo>
                        <a:pt x="1196" y="14281"/>
                        <a:pt x="816" y="13775"/>
                        <a:pt x="563" y="13270"/>
                      </a:cubicBezTo>
                      <a:cubicBezTo>
                        <a:pt x="309" y="12638"/>
                        <a:pt x="183" y="12006"/>
                        <a:pt x="56" y="11374"/>
                      </a:cubicBezTo>
                      <a:cubicBezTo>
                        <a:pt x="56" y="10616"/>
                        <a:pt x="-70" y="9984"/>
                        <a:pt x="56" y="9225"/>
                      </a:cubicBezTo>
                      <a:lnTo>
                        <a:pt x="689" y="7077"/>
                      </a:lnTo>
                      <a:cubicBezTo>
                        <a:pt x="943" y="5561"/>
                        <a:pt x="2082" y="4550"/>
                        <a:pt x="2842" y="3412"/>
                      </a:cubicBezTo>
                      <a:cubicBezTo>
                        <a:pt x="3855" y="2527"/>
                        <a:pt x="4741" y="1769"/>
                        <a:pt x="5627" y="1264"/>
                      </a:cubicBezTo>
                      <a:cubicBezTo>
                        <a:pt x="7400" y="253"/>
                        <a:pt x="8666" y="0"/>
                        <a:pt x="8666" y="0"/>
                      </a:cubicBezTo>
                      <a:lnTo>
                        <a:pt x="8666" y="379"/>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18" name="Freeform 1254">
                  <a:extLst>
                    <a:ext uri="{FF2B5EF4-FFF2-40B4-BE49-F238E27FC236}">
                      <a16:creationId xmlns:a16="http://schemas.microsoft.com/office/drawing/2014/main" id="{3063F05B-0C3E-6272-225C-06F6C5034AAC}"/>
                    </a:ext>
                  </a:extLst>
                </p:cNvPr>
                <p:cNvSpPr/>
                <p:nvPr/>
              </p:nvSpPr>
              <p:spPr>
                <a:xfrm>
                  <a:off x="2070856" y="3020989"/>
                  <a:ext cx="14664" cy="20473"/>
                </a:xfrm>
                <a:custGeom>
                  <a:avLst/>
                  <a:gdLst>
                    <a:gd name="connsiteX0" fmla="*/ 1748 w 14662"/>
                    <a:gd name="connsiteY0" fmla="*/ 20473 h 20473"/>
                    <a:gd name="connsiteX1" fmla="*/ 102 w 14662"/>
                    <a:gd name="connsiteY1" fmla="*/ 16050 h 20473"/>
                    <a:gd name="connsiteX2" fmla="*/ 482 w 14662"/>
                    <a:gd name="connsiteY2" fmla="*/ 11627 h 20473"/>
                    <a:gd name="connsiteX3" fmla="*/ 3141 w 14662"/>
                    <a:gd name="connsiteY3" fmla="*/ 7204 h 20473"/>
                    <a:gd name="connsiteX4" fmla="*/ 4913 w 14662"/>
                    <a:gd name="connsiteY4" fmla="*/ 5181 h 20473"/>
                    <a:gd name="connsiteX5" fmla="*/ 6686 w 14662"/>
                    <a:gd name="connsiteY5" fmla="*/ 3412 h 20473"/>
                    <a:gd name="connsiteX6" fmla="*/ 8712 w 14662"/>
                    <a:gd name="connsiteY6" fmla="*/ 2022 h 20473"/>
                    <a:gd name="connsiteX7" fmla="*/ 10611 w 14662"/>
                    <a:gd name="connsiteY7" fmla="*/ 1011 h 20473"/>
                    <a:gd name="connsiteX8" fmla="*/ 14662 w 14662"/>
                    <a:gd name="connsiteY8" fmla="*/ 0 h 20473"/>
                    <a:gd name="connsiteX9" fmla="*/ 14662 w 14662"/>
                    <a:gd name="connsiteY9" fmla="*/ 632 h 20473"/>
                    <a:gd name="connsiteX10" fmla="*/ 11750 w 14662"/>
                    <a:gd name="connsiteY10" fmla="*/ 2907 h 20473"/>
                    <a:gd name="connsiteX11" fmla="*/ 10611 w 14662"/>
                    <a:gd name="connsiteY11" fmla="*/ 4297 h 20473"/>
                    <a:gd name="connsiteX12" fmla="*/ 9471 w 14662"/>
                    <a:gd name="connsiteY12" fmla="*/ 5813 h 20473"/>
                    <a:gd name="connsiteX13" fmla="*/ 8458 w 14662"/>
                    <a:gd name="connsiteY13" fmla="*/ 7583 h 20473"/>
                    <a:gd name="connsiteX14" fmla="*/ 7572 w 14662"/>
                    <a:gd name="connsiteY14" fmla="*/ 9478 h 20473"/>
                    <a:gd name="connsiteX15" fmla="*/ 6686 w 14662"/>
                    <a:gd name="connsiteY15" fmla="*/ 13649 h 20473"/>
                    <a:gd name="connsiteX16" fmla="*/ 5040 w 14662"/>
                    <a:gd name="connsiteY16" fmla="*/ 17061 h 20473"/>
                    <a:gd name="connsiteX17" fmla="*/ 3267 w 14662"/>
                    <a:gd name="connsiteY17" fmla="*/ 19462 h 20473"/>
                    <a:gd name="connsiteX18" fmla="*/ 2381 w 14662"/>
                    <a:gd name="connsiteY18" fmla="*/ 20473 h 20473"/>
                    <a:gd name="connsiteX19" fmla="*/ 1748 w 14662"/>
                    <a:gd name="connsiteY19" fmla="*/ 20473 h 2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662" h="20473">
                      <a:moveTo>
                        <a:pt x="1748" y="20473"/>
                      </a:moveTo>
                      <a:cubicBezTo>
                        <a:pt x="1748" y="20473"/>
                        <a:pt x="482" y="18830"/>
                        <a:pt x="102" y="16050"/>
                      </a:cubicBezTo>
                      <a:cubicBezTo>
                        <a:pt x="-151" y="14660"/>
                        <a:pt x="102" y="13143"/>
                        <a:pt x="482" y="11627"/>
                      </a:cubicBezTo>
                      <a:cubicBezTo>
                        <a:pt x="988" y="10110"/>
                        <a:pt x="2254" y="8594"/>
                        <a:pt x="3141" y="7204"/>
                      </a:cubicBezTo>
                      <a:lnTo>
                        <a:pt x="4913" y="5181"/>
                      </a:lnTo>
                      <a:cubicBezTo>
                        <a:pt x="4913" y="5181"/>
                        <a:pt x="5926" y="3791"/>
                        <a:pt x="6686" y="3412"/>
                      </a:cubicBezTo>
                      <a:cubicBezTo>
                        <a:pt x="7445" y="2907"/>
                        <a:pt x="8079" y="2401"/>
                        <a:pt x="8712" y="2022"/>
                      </a:cubicBezTo>
                      <a:cubicBezTo>
                        <a:pt x="9345" y="1643"/>
                        <a:pt x="9851" y="1138"/>
                        <a:pt x="10611" y="1011"/>
                      </a:cubicBezTo>
                      <a:cubicBezTo>
                        <a:pt x="13016" y="379"/>
                        <a:pt x="14662" y="0"/>
                        <a:pt x="14662" y="0"/>
                      </a:cubicBezTo>
                      <a:lnTo>
                        <a:pt x="14662" y="632"/>
                      </a:lnTo>
                      <a:cubicBezTo>
                        <a:pt x="14662" y="632"/>
                        <a:pt x="13650" y="1517"/>
                        <a:pt x="11750" y="2907"/>
                      </a:cubicBezTo>
                      <a:cubicBezTo>
                        <a:pt x="11244" y="3159"/>
                        <a:pt x="10991" y="3791"/>
                        <a:pt x="10611" y="4297"/>
                      </a:cubicBezTo>
                      <a:cubicBezTo>
                        <a:pt x="10231" y="4802"/>
                        <a:pt x="9851" y="5308"/>
                        <a:pt x="9471" y="5813"/>
                      </a:cubicBezTo>
                      <a:cubicBezTo>
                        <a:pt x="8965" y="6319"/>
                        <a:pt x="8838" y="7077"/>
                        <a:pt x="8458" y="7583"/>
                      </a:cubicBezTo>
                      <a:lnTo>
                        <a:pt x="7572" y="9478"/>
                      </a:lnTo>
                      <a:cubicBezTo>
                        <a:pt x="7319" y="10995"/>
                        <a:pt x="6939" y="12259"/>
                        <a:pt x="6686" y="13649"/>
                      </a:cubicBezTo>
                      <a:cubicBezTo>
                        <a:pt x="6179" y="14913"/>
                        <a:pt x="5673" y="16050"/>
                        <a:pt x="5040" y="17061"/>
                      </a:cubicBezTo>
                      <a:cubicBezTo>
                        <a:pt x="4280" y="18072"/>
                        <a:pt x="3900" y="18956"/>
                        <a:pt x="3267" y="19462"/>
                      </a:cubicBezTo>
                      <a:cubicBezTo>
                        <a:pt x="2761" y="20094"/>
                        <a:pt x="2381" y="20473"/>
                        <a:pt x="2381" y="20473"/>
                      </a:cubicBezTo>
                      <a:lnTo>
                        <a:pt x="1748" y="20473"/>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19" name="Freeform 1255">
                  <a:extLst>
                    <a:ext uri="{FF2B5EF4-FFF2-40B4-BE49-F238E27FC236}">
                      <a16:creationId xmlns:a16="http://schemas.microsoft.com/office/drawing/2014/main" id="{541C86E7-4607-EB96-C891-7B4A2EB7C955}"/>
                    </a:ext>
                  </a:extLst>
                </p:cNvPr>
                <p:cNvSpPr/>
                <p:nvPr/>
              </p:nvSpPr>
              <p:spPr>
                <a:xfrm>
                  <a:off x="2162765" y="3000734"/>
                  <a:ext cx="14942" cy="7491"/>
                </a:xfrm>
                <a:custGeom>
                  <a:avLst/>
                  <a:gdLst>
                    <a:gd name="connsiteX0" fmla="*/ 0 w 14940"/>
                    <a:gd name="connsiteY0" fmla="*/ 162 h 7491"/>
                    <a:gd name="connsiteX1" fmla="*/ 2659 w 14940"/>
                    <a:gd name="connsiteY1" fmla="*/ 35 h 7491"/>
                    <a:gd name="connsiteX2" fmla="*/ 5571 w 14940"/>
                    <a:gd name="connsiteY2" fmla="*/ 288 h 7491"/>
                    <a:gd name="connsiteX3" fmla="*/ 8736 w 14940"/>
                    <a:gd name="connsiteY3" fmla="*/ 1173 h 7491"/>
                    <a:gd name="connsiteX4" fmla="*/ 11775 w 14940"/>
                    <a:gd name="connsiteY4" fmla="*/ 2437 h 7491"/>
                    <a:gd name="connsiteX5" fmla="*/ 13801 w 14940"/>
                    <a:gd name="connsiteY5" fmla="*/ 4585 h 7491"/>
                    <a:gd name="connsiteX6" fmla="*/ 14940 w 14940"/>
                    <a:gd name="connsiteY6" fmla="*/ 7239 h 7491"/>
                    <a:gd name="connsiteX7" fmla="*/ 14687 w 14940"/>
                    <a:gd name="connsiteY7" fmla="*/ 7492 h 7491"/>
                    <a:gd name="connsiteX8" fmla="*/ 11775 w 14940"/>
                    <a:gd name="connsiteY8" fmla="*/ 6986 h 7491"/>
                    <a:gd name="connsiteX9" fmla="*/ 9496 w 14940"/>
                    <a:gd name="connsiteY9" fmla="*/ 5849 h 7491"/>
                    <a:gd name="connsiteX10" fmla="*/ 7343 w 14940"/>
                    <a:gd name="connsiteY10" fmla="*/ 3953 h 7491"/>
                    <a:gd name="connsiteX11" fmla="*/ 4938 w 14940"/>
                    <a:gd name="connsiteY11" fmla="*/ 2437 h 7491"/>
                    <a:gd name="connsiteX12" fmla="*/ 2659 w 14940"/>
                    <a:gd name="connsiteY12" fmla="*/ 1299 h 7491"/>
                    <a:gd name="connsiteX13" fmla="*/ 127 w 14940"/>
                    <a:gd name="connsiteY13" fmla="*/ 415 h 7491"/>
                    <a:gd name="connsiteX14" fmla="*/ 127 w 14940"/>
                    <a:gd name="connsiteY14" fmla="*/ 35 h 7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940" h="7491">
                      <a:moveTo>
                        <a:pt x="0" y="162"/>
                      </a:moveTo>
                      <a:cubicBezTo>
                        <a:pt x="0" y="162"/>
                        <a:pt x="1013" y="-91"/>
                        <a:pt x="2659" y="35"/>
                      </a:cubicBezTo>
                      <a:cubicBezTo>
                        <a:pt x="3419" y="35"/>
                        <a:pt x="4558" y="35"/>
                        <a:pt x="5571" y="288"/>
                      </a:cubicBezTo>
                      <a:cubicBezTo>
                        <a:pt x="6584" y="541"/>
                        <a:pt x="7597" y="794"/>
                        <a:pt x="8736" y="1173"/>
                      </a:cubicBezTo>
                      <a:cubicBezTo>
                        <a:pt x="9876" y="1426"/>
                        <a:pt x="11015" y="1805"/>
                        <a:pt x="11775" y="2437"/>
                      </a:cubicBezTo>
                      <a:cubicBezTo>
                        <a:pt x="12661" y="3068"/>
                        <a:pt x="13168" y="3953"/>
                        <a:pt x="13801" y="4585"/>
                      </a:cubicBezTo>
                      <a:cubicBezTo>
                        <a:pt x="14814" y="5975"/>
                        <a:pt x="14940" y="7239"/>
                        <a:pt x="14940" y="7239"/>
                      </a:cubicBezTo>
                      <a:lnTo>
                        <a:pt x="14687" y="7492"/>
                      </a:lnTo>
                      <a:cubicBezTo>
                        <a:pt x="14687" y="7492"/>
                        <a:pt x="13294" y="7492"/>
                        <a:pt x="11775" y="6986"/>
                      </a:cubicBezTo>
                      <a:cubicBezTo>
                        <a:pt x="11015" y="6733"/>
                        <a:pt x="10256" y="6481"/>
                        <a:pt x="9496" y="5849"/>
                      </a:cubicBezTo>
                      <a:cubicBezTo>
                        <a:pt x="8863" y="5217"/>
                        <a:pt x="8230" y="4458"/>
                        <a:pt x="7343" y="3953"/>
                      </a:cubicBezTo>
                      <a:cubicBezTo>
                        <a:pt x="6457" y="3448"/>
                        <a:pt x="5698" y="2942"/>
                        <a:pt x="4938" y="2437"/>
                      </a:cubicBezTo>
                      <a:cubicBezTo>
                        <a:pt x="4178" y="1931"/>
                        <a:pt x="3292" y="1678"/>
                        <a:pt x="2659" y="1299"/>
                      </a:cubicBezTo>
                      <a:cubicBezTo>
                        <a:pt x="1266" y="541"/>
                        <a:pt x="127" y="415"/>
                        <a:pt x="127" y="415"/>
                      </a:cubicBezTo>
                      <a:lnTo>
                        <a:pt x="127" y="35"/>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20" name="Freeform 1256">
                  <a:extLst>
                    <a:ext uri="{FF2B5EF4-FFF2-40B4-BE49-F238E27FC236}">
                      <a16:creationId xmlns:a16="http://schemas.microsoft.com/office/drawing/2014/main" id="{4504564D-DE7C-80ED-EC60-B673ECA2E01D}"/>
                    </a:ext>
                  </a:extLst>
                </p:cNvPr>
                <p:cNvSpPr/>
                <p:nvPr/>
              </p:nvSpPr>
              <p:spPr>
                <a:xfrm>
                  <a:off x="2183395" y="3028067"/>
                  <a:ext cx="13939" cy="6066"/>
                </a:xfrm>
                <a:custGeom>
                  <a:avLst/>
                  <a:gdLst>
                    <a:gd name="connsiteX0" fmla="*/ 13938 w 13937"/>
                    <a:gd name="connsiteY0" fmla="*/ 2907 h 6066"/>
                    <a:gd name="connsiteX1" fmla="*/ 11532 w 13937"/>
                    <a:gd name="connsiteY1" fmla="*/ 2654 h 6066"/>
                    <a:gd name="connsiteX2" fmla="*/ 6721 w 13937"/>
                    <a:gd name="connsiteY2" fmla="*/ 3286 h 6066"/>
                    <a:gd name="connsiteX3" fmla="*/ 4822 w 13937"/>
                    <a:gd name="connsiteY3" fmla="*/ 4550 h 6066"/>
                    <a:gd name="connsiteX4" fmla="*/ 2922 w 13937"/>
                    <a:gd name="connsiteY4" fmla="*/ 5308 h 6066"/>
                    <a:gd name="connsiteX5" fmla="*/ 390 w 13937"/>
                    <a:gd name="connsiteY5" fmla="*/ 6066 h 6066"/>
                    <a:gd name="connsiteX6" fmla="*/ 10 w 13937"/>
                    <a:gd name="connsiteY6" fmla="*/ 5813 h 6066"/>
                    <a:gd name="connsiteX7" fmla="*/ 517 w 13937"/>
                    <a:gd name="connsiteY7" fmla="*/ 2907 h 6066"/>
                    <a:gd name="connsiteX8" fmla="*/ 2543 w 13937"/>
                    <a:gd name="connsiteY8" fmla="*/ 758 h 6066"/>
                    <a:gd name="connsiteX9" fmla="*/ 5961 w 13937"/>
                    <a:gd name="connsiteY9" fmla="*/ 0 h 6066"/>
                    <a:gd name="connsiteX10" fmla="*/ 11659 w 13937"/>
                    <a:gd name="connsiteY10" fmla="*/ 1137 h 6066"/>
                    <a:gd name="connsiteX11" fmla="*/ 13811 w 13937"/>
                    <a:gd name="connsiteY11" fmla="*/ 2401 h 6066"/>
                    <a:gd name="connsiteX12" fmla="*/ 13811 w 13937"/>
                    <a:gd name="connsiteY12" fmla="*/ 2780 h 6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937" h="6066">
                      <a:moveTo>
                        <a:pt x="13938" y="2907"/>
                      </a:moveTo>
                      <a:cubicBezTo>
                        <a:pt x="13938" y="2907"/>
                        <a:pt x="12925" y="2654"/>
                        <a:pt x="11532" y="2654"/>
                      </a:cubicBezTo>
                      <a:cubicBezTo>
                        <a:pt x="10139" y="2654"/>
                        <a:pt x="8240" y="2654"/>
                        <a:pt x="6721" y="3286"/>
                      </a:cubicBezTo>
                      <a:cubicBezTo>
                        <a:pt x="6088" y="3791"/>
                        <a:pt x="5328" y="4044"/>
                        <a:pt x="4822" y="4550"/>
                      </a:cubicBezTo>
                      <a:cubicBezTo>
                        <a:pt x="4315" y="4929"/>
                        <a:pt x="3429" y="4929"/>
                        <a:pt x="2922" y="5308"/>
                      </a:cubicBezTo>
                      <a:cubicBezTo>
                        <a:pt x="1783" y="5813"/>
                        <a:pt x="390" y="6066"/>
                        <a:pt x="390" y="6066"/>
                      </a:cubicBezTo>
                      <a:lnTo>
                        <a:pt x="10" y="5813"/>
                      </a:lnTo>
                      <a:cubicBezTo>
                        <a:pt x="10" y="5813"/>
                        <a:pt x="-116" y="4550"/>
                        <a:pt x="517" y="2907"/>
                      </a:cubicBezTo>
                      <a:cubicBezTo>
                        <a:pt x="770" y="2022"/>
                        <a:pt x="1656" y="1390"/>
                        <a:pt x="2543" y="758"/>
                      </a:cubicBezTo>
                      <a:cubicBezTo>
                        <a:pt x="3429" y="126"/>
                        <a:pt x="4822" y="126"/>
                        <a:pt x="5961" y="0"/>
                      </a:cubicBezTo>
                      <a:cubicBezTo>
                        <a:pt x="8240" y="0"/>
                        <a:pt x="10393" y="379"/>
                        <a:pt x="11659" y="1137"/>
                      </a:cubicBezTo>
                      <a:cubicBezTo>
                        <a:pt x="13051" y="1769"/>
                        <a:pt x="13811" y="2401"/>
                        <a:pt x="13811" y="2401"/>
                      </a:cubicBezTo>
                      <a:lnTo>
                        <a:pt x="13811" y="2780"/>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21" name="Freeform 1257">
                  <a:extLst>
                    <a:ext uri="{FF2B5EF4-FFF2-40B4-BE49-F238E27FC236}">
                      <a16:creationId xmlns:a16="http://schemas.microsoft.com/office/drawing/2014/main" id="{05FACFB0-DC2C-E0D1-4C8B-19086CFCE0CD}"/>
                    </a:ext>
                  </a:extLst>
                </p:cNvPr>
                <p:cNvSpPr/>
                <p:nvPr/>
              </p:nvSpPr>
              <p:spPr>
                <a:xfrm>
                  <a:off x="2215442" y="3043485"/>
                  <a:ext cx="18234" cy="8846"/>
                </a:xfrm>
                <a:custGeom>
                  <a:avLst/>
                  <a:gdLst>
                    <a:gd name="connsiteX0" fmla="*/ 253 w 18232"/>
                    <a:gd name="connsiteY0" fmla="*/ 8594 h 8846"/>
                    <a:gd name="connsiteX1" fmla="*/ 2152 w 18232"/>
                    <a:gd name="connsiteY1" fmla="*/ 6066 h 8846"/>
                    <a:gd name="connsiteX2" fmla="*/ 7850 w 18232"/>
                    <a:gd name="connsiteY2" fmla="*/ 1643 h 8846"/>
                    <a:gd name="connsiteX3" fmla="*/ 11522 w 18232"/>
                    <a:gd name="connsiteY3" fmla="*/ 126 h 8846"/>
                    <a:gd name="connsiteX4" fmla="*/ 15067 w 18232"/>
                    <a:gd name="connsiteY4" fmla="*/ 253 h 8846"/>
                    <a:gd name="connsiteX5" fmla="*/ 18232 w 18232"/>
                    <a:gd name="connsiteY5" fmla="*/ 1769 h 8846"/>
                    <a:gd name="connsiteX6" fmla="*/ 18232 w 18232"/>
                    <a:gd name="connsiteY6" fmla="*/ 2149 h 8846"/>
                    <a:gd name="connsiteX7" fmla="*/ 15067 w 18232"/>
                    <a:gd name="connsiteY7" fmla="*/ 3412 h 8846"/>
                    <a:gd name="connsiteX8" fmla="*/ 12281 w 18232"/>
                    <a:gd name="connsiteY8" fmla="*/ 4297 h 8846"/>
                    <a:gd name="connsiteX9" fmla="*/ 8990 w 18232"/>
                    <a:gd name="connsiteY9" fmla="*/ 4676 h 8846"/>
                    <a:gd name="connsiteX10" fmla="*/ 380 w 18232"/>
                    <a:gd name="connsiteY10" fmla="*/ 8846 h 8846"/>
                    <a:gd name="connsiteX11" fmla="*/ 0 w 18232"/>
                    <a:gd name="connsiteY11" fmla="*/ 8594 h 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232" h="8846">
                      <a:moveTo>
                        <a:pt x="253" y="8594"/>
                      </a:moveTo>
                      <a:cubicBezTo>
                        <a:pt x="253" y="8594"/>
                        <a:pt x="886" y="7456"/>
                        <a:pt x="2152" y="6066"/>
                      </a:cubicBezTo>
                      <a:cubicBezTo>
                        <a:pt x="3419" y="4550"/>
                        <a:pt x="5444" y="2907"/>
                        <a:pt x="7850" y="1643"/>
                      </a:cubicBezTo>
                      <a:cubicBezTo>
                        <a:pt x="9116" y="1011"/>
                        <a:pt x="10256" y="253"/>
                        <a:pt x="11522" y="126"/>
                      </a:cubicBezTo>
                      <a:cubicBezTo>
                        <a:pt x="12788" y="0"/>
                        <a:pt x="14054" y="-126"/>
                        <a:pt x="15067" y="253"/>
                      </a:cubicBezTo>
                      <a:cubicBezTo>
                        <a:pt x="17093" y="885"/>
                        <a:pt x="18232" y="1769"/>
                        <a:pt x="18232" y="1769"/>
                      </a:cubicBezTo>
                      <a:lnTo>
                        <a:pt x="18232" y="2149"/>
                      </a:lnTo>
                      <a:cubicBezTo>
                        <a:pt x="18232" y="2149"/>
                        <a:pt x="16840" y="3033"/>
                        <a:pt x="15067" y="3412"/>
                      </a:cubicBezTo>
                      <a:cubicBezTo>
                        <a:pt x="14181" y="3412"/>
                        <a:pt x="13294" y="4170"/>
                        <a:pt x="12281" y="4297"/>
                      </a:cubicBezTo>
                      <a:cubicBezTo>
                        <a:pt x="11269" y="4297"/>
                        <a:pt x="10129" y="4550"/>
                        <a:pt x="8990" y="4676"/>
                      </a:cubicBezTo>
                      <a:cubicBezTo>
                        <a:pt x="4431" y="5687"/>
                        <a:pt x="380" y="8846"/>
                        <a:pt x="380" y="8846"/>
                      </a:cubicBezTo>
                      <a:lnTo>
                        <a:pt x="0" y="8594"/>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22" name="Freeform 1258">
                  <a:extLst>
                    <a:ext uri="{FF2B5EF4-FFF2-40B4-BE49-F238E27FC236}">
                      <a16:creationId xmlns:a16="http://schemas.microsoft.com/office/drawing/2014/main" id="{8FE73B2C-20FE-222E-0445-763DD7C14800}"/>
                    </a:ext>
                  </a:extLst>
                </p:cNvPr>
                <p:cNvSpPr/>
                <p:nvPr/>
              </p:nvSpPr>
              <p:spPr>
                <a:xfrm>
                  <a:off x="2252292" y="3059850"/>
                  <a:ext cx="14815" cy="8403"/>
                </a:xfrm>
                <a:custGeom>
                  <a:avLst/>
                  <a:gdLst>
                    <a:gd name="connsiteX0" fmla="*/ 0 w 14813"/>
                    <a:gd name="connsiteY0" fmla="*/ 8278 h 8403"/>
                    <a:gd name="connsiteX1" fmla="*/ 1393 w 14813"/>
                    <a:gd name="connsiteY1" fmla="*/ 5877 h 8403"/>
                    <a:gd name="connsiteX2" fmla="*/ 5951 w 14813"/>
                    <a:gd name="connsiteY2" fmla="*/ 1706 h 8403"/>
                    <a:gd name="connsiteX3" fmla="*/ 8990 w 14813"/>
                    <a:gd name="connsiteY3" fmla="*/ 190 h 8403"/>
                    <a:gd name="connsiteX4" fmla="*/ 12028 w 14813"/>
                    <a:gd name="connsiteY4" fmla="*/ 190 h 8403"/>
                    <a:gd name="connsiteX5" fmla="*/ 14814 w 14813"/>
                    <a:gd name="connsiteY5" fmla="*/ 1453 h 8403"/>
                    <a:gd name="connsiteX6" fmla="*/ 14814 w 14813"/>
                    <a:gd name="connsiteY6" fmla="*/ 1832 h 8403"/>
                    <a:gd name="connsiteX7" fmla="*/ 12408 w 14813"/>
                    <a:gd name="connsiteY7" fmla="*/ 3349 h 8403"/>
                    <a:gd name="connsiteX8" fmla="*/ 10129 w 14813"/>
                    <a:gd name="connsiteY8" fmla="*/ 4234 h 8403"/>
                    <a:gd name="connsiteX9" fmla="*/ 7343 w 14813"/>
                    <a:gd name="connsiteY9" fmla="*/ 4613 h 8403"/>
                    <a:gd name="connsiteX10" fmla="*/ 2406 w 14813"/>
                    <a:gd name="connsiteY10" fmla="*/ 6761 h 8403"/>
                    <a:gd name="connsiteX11" fmla="*/ 380 w 14813"/>
                    <a:gd name="connsiteY11" fmla="*/ 8404 h 8403"/>
                    <a:gd name="connsiteX12" fmla="*/ 0 w 14813"/>
                    <a:gd name="connsiteY12" fmla="*/ 8151 h 8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813" h="8403">
                      <a:moveTo>
                        <a:pt x="0" y="8278"/>
                      </a:moveTo>
                      <a:cubicBezTo>
                        <a:pt x="0" y="8278"/>
                        <a:pt x="380" y="7267"/>
                        <a:pt x="1393" y="5877"/>
                      </a:cubicBezTo>
                      <a:cubicBezTo>
                        <a:pt x="2279" y="4486"/>
                        <a:pt x="3925" y="2843"/>
                        <a:pt x="5951" y="1706"/>
                      </a:cubicBezTo>
                      <a:cubicBezTo>
                        <a:pt x="6964" y="1074"/>
                        <a:pt x="7977" y="442"/>
                        <a:pt x="8990" y="190"/>
                      </a:cubicBezTo>
                      <a:cubicBezTo>
                        <a:pt x="10002" y="-63"/>
                        <a:pt x="11142" y="-63"/>
                        <a:pt x="12028" y="190"/>
                      </a:cubicBezTo>
                      <a:cubicBezTo>
                        <a:pt x="13801" y="695"/>
                        <a:pt x="14814" y="1453"/>
                        <a:pt x="14814" y="1453"/>
                      </a:cubicBezTo>
                      <a:lnTo>
                        <a:pt x="14814" y="1832"/>
                      </a:lnTo>
                      <a:cubicBezTo>
                        <a:pt x="14814" y="1832"/>
                        <a:pt x="13674" y="2717"/>
                        <a:pt x="12408" y="3349"/>
                      </a:cubicBezTo>
                      <a:cubicBezTo>
                        <a:pt x="11648" y="3602"/>
                        <a:pt x="11015" y="4107"/>
                        <a:pt x="10129" y="4234"/>
                      </a:cubicBezTo>
                      <a:cubicBezTo>
                        <a:pt x="9243" y="4234"/>
                        <a:pt x="8356" y="4360"/>
                        <a:pt x="7343" y="4613"/>
                      </a:cubicBezTo>
                      <a:cubicBezTo>
                        <a:pt x="5444" y="4992"/>
                        <a:pt x="3798" y="6003"/>
                        <a:pt x="2406" y="6761"/>
                      </a:cubicBezTo>
                      <a:cubicBezTo>
                        <a:pt x="1139" y="7519"/>
                        <a:pt x="380" y="8404"/>
                        <a:pt x="380" y="8404"/>
                      </a:cubicBezTo>
                      <a:lnTo>
                        <a:pt x="0" y="8151"/>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23" name="Freeform 1259">
                  <a:extLst>
                    <a:ext uri="{FF2B5EF4-FFF2-40B4-BE49-F238E27FC236}">
                      <a16:creationId xmlns:a16="http://schemas.microsoft.com/office/drawing/2014/main" id="{5E9A5256-FF90-4696-F317-E1B4033A37B3}"/>
                    </a:ext>
                  </a:extLst>
                </p:cNvPr>
                <p:cNvSpPr/>
                <p:nvPr/>
              </p:nvSpPr>
              <p:spPr>
                <a:xfrm>
                  <a:off x="2302057" y="3080102"/>
                  <a:ext cx="18234" cy="14564"/>
                </a:xfrm>
                <a:custGeom>
                  <a:avLst/>
                  <a:gdLst>
                    <a:gd name="connsiteX0" fmla="*/ 127 w 18232"/>
                    <a:gd name="connsiteY0" fmla="*/ 14312 h 14564"/>
                    <a:gd name="connsiteX1" fmla="*/ 1139 w 18232"/>
                    <a:gd name="connsiteY1" fmla="*/ 10647 h 14564"/>
                    <a:gd name="connsiteX2" fmla="*/ 6077 w 18232"/>
                    <a:gd name="connsiteY2" fmla="*/ 3570 h 14564"/>
                    <a:gd name="connsiteX3" fmla="*/ 7977 w 18232"/>
                    <a:gd name="connsiteY3" fmla="*/ 1927 h 14564"/>
                    <a:gd name="connsiteX4" fmla="*/ 10002 w 18232"/>
                    <a:gd name="connsiteY4" fmla="*/ 790 h 14564"/>
                    <a:gd name="connsiteX5" fmla="*/ 14181 w 18232"/>
                    <a:gd name="connsiteY5" fmla="*/ 32 h 14564"/>
                    <a:gd name="connsiteX6" fmla="*/ 18232 w 18232"/>
                    <a:gd name="connsiteY6" fmla="*/ 916 h 14564"/>
                    <a:gd name="connsiteX7" fmla="*/ 18232 w 18232"/>
                    <a:gd name="connsiteY7" fmla="*/ 1295 h 14564"/>
                    <a:gd name="connsiteX8" fmla="*/ 14814 w 18232"/>
                    <a:gd name="connsiteY8" fmla="*/ 3191 h 14564"/>
                    <a:gd name="connsiteX9" fmla="*/ 11648 w 18232"/>
                    <a:gd name="connsiteY9" fmla="*/ 4707 h 14564"/>
                    <a:gd name="connsiteX10" fmla="*/ 7977 w 18232"/>
                    <a:gd name="connsiteY10" fmla="*/ 6224 h 14564"/>
                    <a:gd name="connsiteX11" fmla="*/ 2279 w 18232"/>
                    <a:gd name="connsiteY11" fmla="*/ 11405 h 14564"/>
                    <a:gd name="connsiteX12" fmla="*/ 380 w 18232"/>
                    <a:gd name="connsiteY12" fmla="*/ 14565 h 14564"/>
                    <a:gd name="connsiteX13" fmla="*/ 0 w 18232"/>
                    <a:gd name="connsiteY13" fmla="*/ 14565 h 1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32" h="14564">
                      <a:moveTo>
                        <a:pt x="127" y="14312"/>
                      </a:moveTo>
                      <a:cubicBezTo>
                        <a:pt x="127" y="14312"/>
                        <a:pt x="253" y="12796"/>
                        <a:pt x="1139" y="10647"/>
                      </a:cubicBezTo>
                      <a:cubicBezTo>
                        <a:pt x="1899" y="8499"/>
                        <a:pt x="3672" y="5718"/>
                        <a:pt x="6077" y="3570"/>
                      </a:cubicBezTo>
                      <a:lnTo>
                        <a:pt x="7977" y="1927"/>
                      </a:lnTo>
                      <a:cubicBezTo>
                        <a:pt x="7977" y="1927"/>
                        <a:pt x="9369" y="1169"/>
                        <a:pt x="10002" y="790"/>
                      </a:cubicBezTo>
                      <a:cubicBezTo>
                        <a:pt x="11522" y="158"/>
                        <a:pt x="12914" y="-95"/>
                        <a:pt x="14181" y="32"/>
                      </a:cubicBezTo>
                      <a:cubicBezTo>
                        <a:pt x="16713" y="284"/>
                        <a:pt x="18232" y="916"/>
                        <a:pt x="18232" y="916"/>
                      </a:cubicBezTo>
                      <a:lnTo>
                        <a:pt x="18232" y="1295"/>
                      </a:lnTo>
                      <a:cubicBezTo>
                        <a:pt x="18232" y="1295"/>
                        <a:pt x="16839" y="2433"/>
                        <a:pt x="14814" y="3191"/>
                      </a:cubicBezTo>
                      <a:cubicBezTo>
                        <a:pt x="13801" y="3444"/>
                        <a:pt x="12788" y="4202"/>
                        <a:pt x="11648" y="4707"/>
                      </a:cubicBezTo>
                      <a:cubicBezTo>
                        <a:pt x="10382" y="4960"/>
                        <a:pt x="9243" y="5592"/>
                        <a:pt x="7977" y="6224"/>
                      </a:cubicBezTo>
                      <a:cubicBezTo>
                        <a:pt x="5571" y="7488"/>
                        <a:pt x="3672" y="9636"/>
                        <a:pt x="2279" y="11405"/>
                      </a:cubicBezTo>
                      <a:cubicBezTo>
                        <a:pt x="886" y="13175"/>
                        <a:pt x="380" y="14565"/>
                        <a:pt x="380" y="14565"/>
                      </a:cubicBezTo>
                      <a:lnTo>
                        <a:pt x="0" y="14565"/>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24" name="Freeform 1260">
                  <a:extLst>
                    <a:ext uri="{FF2B5EF4-FFF2-40B4-BE49-F238E27FC236}">
                      <a16:creationId xmlns:a16="http://schemas.microsoft.com/office/drawing/2014/main" id="{0DC05FE2-AAD6-170F-26A5-2464DB52F1DF}"/>
                    </a:ext>
                  </a:extLst>
                </p:cNvPr>
                <p:cNvSpPr/>
                <p:nvPr/>
              </p:nvSpPr>
              <p:spPr>
                <a:xfrm>
                  <a:off x="2348911" y="3088411"/>
                  <a:ext cx="10889" cy="8530"/>
                </a:xfrm>
                <a:custGeom>
                  <a:avLst/>
                  <a:gdLst>
                    <a:gd name="connsiteX0" fmla="*/ 0 w 10888"/>
                    <a:gd name="connsiteY0" fmla="*/ 8530 h 8530"/>
                    <a:gd name="connsiteX1" fmla="*/ 506 w 10888"/>
                    <a:gd name="connsiteY1" fmla="*/ 6382 h 8530"/>
                    <a:gd name="connsiteX2" fmla="*/ 3419 w 10888"/>
                    <a:gd name="connsiteY2" fmla="*/ 1959 h 8530"/>
                    <a:gd name="connsiteX3" fmla="*/ 5951 w 10888"/>
                    <a:gd name="connsiteY3" fmla="*/ 190 h 8530"/>
                    <a:gd name="connsiteX4" fmla="*/ 8610 w 10888"/>
                    <a:gd name="connsiteY4" fmla="*/ 190 h 8530"/>
                    <a:gd name="connsiteX5" fmla="*/ 10889 w 10888"/>
                    <a:gd name="connsiteY5" fmla="*/ 1706 h 8530"/>
                    <a:gd name="connsiteX6" fmla="*/ 10889 w 10888"/>
                    <a:gd name="connsiteY6" fmla="*/ 2085 h 8530"/>
                    <a:gd name="connsiteX7" fmla="*/ 8736 w 10888"/>
                    <a:gd name="connsiteY7" fmla="*/ 3349 h 8530"/>
                    <a:gd name="connsiteX8" fmla="*/ 7217 w 10888"/>
                    <a:gd name="connsiteY8" fmla="*/ 4107 h 8530"/>
                    <a:gd name="connsiteX9" fmla="*/ 5318 w 10888"/>
                    <a:gd name="connsiteY9" fmla="*/ 4486 h 8530"/>
                    <a:gd name="connsiteX10" fmla="*/ 380 w 10888"/>
                    <a:gd name="connsiteY10" fmla="*/ 8530 h 8530"/>
                    <a:gd name="connsiteX11" fmla="*/ 0 w 10888"/>
                    <a:gd name="connsiteY11" fmla="*/ 8530 h 8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888" h="8530">
                      <a:moveTo>
                        <a:pt x="0" y="8530"/>
                      </a:moveTo>
                      <a:cubicBezTo>
                        <a:pt x="0" y="8530"/>
                        <a:pt x="0" y="7646"/>
                        <a:pt x="506" y="6382"/>
                      </a:cubicBezTo>
                      <a:cubicBezTo>
                        <a:pt x="886" y="4992"/>
                        <a:pt x="1899" y="3475"/>
                        <a:pt x="3419" y="1959"/>
                      </a:cubicBezTo>
                      <a:cubicBezTo>
                        <a:pt x="4178" y="1327"/>
                        <a:pt x="4938" y="442"/>
                        <a:pt x="5951" y="190"/>
                      </a:cubicBezTo>
                      <a:cubicBezTo>
                        <a:pt x="6964" y="-63"/>
                        <a:pt x="7977" y="-63"/>
                        <a:pt x="8610" y="190"/>
                      </a:cubicBezTo>
                      <a:cubicBezTo>
                        <a:pt x="10129" y="822"/>
                        <a:pt x="10889" y="1706"/>
                        <a:pt x="10889" y="1706"/>
                      </a:cubicBezTo>
                      <a:lnTo>
                        <a:pt x="10889" y="2085"/>
                      </a:lnTo>
                      <a:cubicBezTo>
                        <a:pt x="10889" y="2085"/>
                        <a:pt x="9749" y="2970"/>
                        <a:pt x="8736" y="3349"/>
                      </a:cubicBezTo>
                      <a:cubicBezTo>
                        <a:pt x="8230" y="3349"/>
                        <a:pt x="7723" y="3981"/>
                        <a:pt x="7217" y="4107"/>
                      </a:cubicBezTo>
                      <a:cubicBezTo>
                        <a:pt x="6584" y="4107"/>
                        <a:pt x="5951" y="4360"/>
                        <a:pt x="5318" y="4486"/>
                      </a:cubicBezTo>
                      <a:cubicBezTo>
                        <a:pt x="2659" y="5497"/>
                        <a:pt x="380" y="8404"/>
                        <a:pt x="380" y="8530"/>
                      </a:cubicBezTo>
                      <a:lnTo>
                        <a:pt x="0" y="8530"/>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25" name="Freeform 1261">
                  <a:extLst>
                    <a:ext uri="{FF2B5EF4-FFF2-40B4-BE49-F238E27FC236}">
                      <a16:creationId xmlns:a16="http://schemas.microsoft.com/office/drawing/2014/main" id="{40DDDD70-CB1A-1619-5006-DA61EBEE2DC8}"/>
                    </a:ext>
                  </a:extLst>
                </p:cNvPr>
                <p:cNvSpPr/>
                <p:nvPr/>
              </p:nvSpPr>
              <p:spPr>
                <a:xfrm>
                  <a:off x="2413736" y="3105844"/>
                  <a:ext cx="5200" cy="8664"/>
                </a:xfrm>
                <a:custGeom>
                  <a:avLst/>
                  <a:gdLst>
                    <a:gd name="connsiteX0" fmla="*/ 1022 w 5199"/>
                    <a:gd name="connsiteY0" fmla="*/ 8664 h 8664"/>
                    <a:gd name="connsiteX1" fmla="*/ 262 w 5199"/>
                    <a:gd name="connsiteY1" fmla="*/ 3230 h 8664"/>
                    <a:gd name="connsiteX2" fmla="*/ 1022 w 5199"/>
                    <a:gd name="connsiteY2" fmla="*/ 1082 h 8664"/>
                    <a:gd name="connsiteX3" fmla="*/ 2794 w 5199"/>
                    <a:gd name="connsiteY3" fmla="*/ 71 h 8664"/>
                    <a:gd name="connsiteX4" fmla="*/ 4947 w 5199"/>
                    <a:gd name="connsiteY4" fmla="*/ 324 h 8664"/>
                    <a:gd name="connsiteX5" fmla="*/ 5200 w 5199"/>
                    <a:gd name="connsiteY5" fmla="*/ 703 h 8664"/>
                    <a:gd name="connsiteX6" fmla="*/ 4820 w 5199"/>
                    <a:gd name="connsiteY6" fmla="*/ 2598 h 8664"/>
                    <a:gd name="connsiteX7" fmla="*/ 4314 w 5199"/>
                    <a:gd name="connsiteY7" fmla="*/ 3736 h 8664"/>
                    <a:gd name="connsiteX8" fmla="*/ 3174 w 5199"/>
                    <a:gd name="connsiteY8" fmla="*/ 4494 h 8664"/>
                    <a:gd name="connsiteX9" fmla="*/ 1401 w 5199"/>
                    <a:gd name="connsiteY9" fmla="*/ 8538 h 8664"/>
                    <a:gd name="connsiteX10" fmla="*/ 1022 w 5199"/>
                    <a:gd name="connsiteY10" fmla="*/ 8538 h 8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99" h="8664">
                      <a:moveTo>
                        <a:pt x="1022" y="8664"/>
                      </a:moveTo>
                      <a:cubicBezTo>
                        <a:pt x="1022" y="8664"/>
                        <a:pt x="-624" y="6263"/>
                        <a:pt x="262" y="3230"/>
                      </a:cubicBezTo>
                      <a:cubicBezTo>
                        <a:pt x="389" y="2472"/>
                        <a:pt x="515" y="1587"/>
                        <a:pt x="1022" y="1082"/>
                      </a:cubicBezTo>
                      <a:cubicBezTo>
                        <a:pt x="1528" y="576"/>
                        <a:pt x="2161" y="197"/>
                        <a:pt x="2794" y="71"/>
                      </a:cubicBezTo>
                      <a:cubicBezTo>
                        <a:pt x="4060" y="-182"/>
                        <a:pt x="4947" y="324"/>
                        <a:pt x="4947" y="324"/>
                      </a:cubicBezTo>
                      <a:lnTo>
                        <a:pt x="5200" y="703"/>
                      </a:lnTo>
                      <a:cubicBezTo>
                        <a:pt x="5200" y="703"/>
                        <a:pt x="5200" y="1840"/>
                        <a:pt x="4820" y="2598"/>
                      </a:cubicBezTo>
                      <a:cubicBezTo>
                        <a:pt x="4567" y="2978"/>
                        <a:pt x="4567" y="3483"/>
                        <a:pt x="4314" y="3736"/>
                      </a:cubicBezTo>
                      <a:cubicBezTo>
                        <a:pt x="3934" y="3988"/>
                        <a:pt x="3554" y="4241"/>
                        <a:pt x="3174" y="4494"/>
                      </a:cubicBezTo>
                      <a:cubicBezTo>
                        <a:pt x="1781" y="5884"/>
                        <a:pt x="1401" y="8538"/>
                        <a:pt x="1401" y="8538"/>
                      </a:cubicBezTo>
                      <a:lnTo>
                        <a:pt x="1022" y="8538"/>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26" name="Freeform 1262">
                  <a:extLst>
                    <a:ext uri="{FF2B5EF4-FFF2-40B4-BE49-F238E27FC236}">
                      <a16:creationId xmlns:a16="http://schemas.microsoft.com/office/drawing/2014/main" id="{FC0351C1-001F-E046-3D8A-66AD7A813BA2}"/>
                    </a:ext>
                  </a:extLst>
                </p:cNvPr>
                <p:cNvSpPr/>
                <p:nvPr/>
              </p:nvSpPr>
              <p:spPr>
                <a:xfrm>
                  <a:off x="2515176" y="3094288"/>
                  <a:ext cx="15195" cy="8593"/>
                </a:xfrm>
                <a:custGeom>
                  <a:avLst/>
                  <a:gdLst>
                    <a:gd name="connsiteX0" fmla="*/ 380 w 15193"/>
                    <a:gd name="connsiteY0" fmla="*/ 126 h 8593"/>
                    <a:gd name="connsiteX1" fmla="*/ 2406 w 15193"/>
                    <a:gd name="connsiteY1" fmla="*/ 1896 h 8593"/>
                    <a:gd name="connsiteX2" fmla="*/ 4685 w 15193"/>
                    <a:gd name="connsiteY2" fmla="*/ 3286 h 8593"/>
                    <a:gd name="connsiteX3" fmla="*/ 7344 w 15193"/>
                    <a:gd name="connsiteY3" fmla="*/ 4297 h 8593"/>
                    <a:gd name="connsiteX4" fmla="*/ 10002 w 15193"/>
                    <a:gd name="connsiteY4" fmla="*/ 4297 h 8593"/>
                    <a:gd name="connsiteX5" fmla="*/ 12281 w 15193"/>
                    <a:gd name="connsiteY5" fmla="*/ 4676 h 8593"/>
                    <a:gd name="connsiteX6" fmla="*/ 15194 w 15193"/>
                    <a:gd name="connsiteY6" fmla="*/ 5434 h 8593"/>
                    <a:gd name="connsiteX7" fmla="*/ 15194 w 15193"/>
                    <a:gd name="connsiteY7" fmla="*/ 5813 h 8593"/>
                    <a:gd name="connsiteX8" fmla="*/ 12914 w 15193"/>
                    <a:gd name="connsiteY8" fmla="*/ 7962 h 8593"/>
                    <a:gd name="connsiteX9" fmla="*/ 9623 w 15193"/>
                    <a:gd name="connsiteY9" fmla="*/ 8594 h 8593"/>
                    <a:gd name="connsiteX10" fmla="*/ 6077 w 15193"/>
                    <a:gd name="connsiteY10" fmla="*/ 7330 h 8593"/>
                    <a:gd name="connsiteX11" fmla="*/ 3165 w 15193"/>
                    <a:gd name="connsiteY11" fmla="*/ 5181 h 8593"/>
                    <a:gd name="connsiteX12" fmla="*/ 1266 w 15193"/>
                    <a:gd name="connsiteY12" fmla="*/ 2780 h 8593"/>
                    <a:gd name="connsiteX13" fmla="*/ 0 w 15193"/>
                    <a:gd name="connsiteY13" fmla="*/ 253 h 8593"/>
                    <a:gd name="connsiteX14" fmla="*/ 380 w 15193"/>
                    <a:gd name="connsiteY14" fmla="*/ 0 h 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193" h="8593">
                      <a:moveTo>
                        <a:pt x="380" y="126"/>
                      </a:moveTo>
                      <a:cubicBezTo>
                        <a:pt x="380" y="126"/>
                        <a:pt x="1139" y="1011"/>
                        <a:pt x="2406" y="1896"/>
                      </a:cubicBezTo>
                      <a:cubicBezTo>
                        <a:pt x="3039" y="2401"/>
                        <a:pt x="3925" y="2780"/>
                        <a:pt x="4685" y="3286"/>
                      </a:cubicBezTo>
                      <a:cubicBezTo>
                        <a:pt x="5571" y="3665"/>
                        <a:pt x="6457" y="4170"/>
                        <a:pt x="7344" y="4297"/>
                      </a:cubicBezTo>
                      <a:cubicBezTo>
                        <a:pt x="8356" y="4297"/>
                        <a:pt x="9116" y="4550"/>
                        <a:pt x="10002" y="4297"/>
                      </a:cubicBezTo>
                      <a:cubicBezTo>
                        <a:pt x="10762" y="4297"/>
                        <a:pt x="11648" y="4802"/>
                        <a:pt x="12281" y="4676"/>
                      </a:cubicBezTo>
                      <a:cubicBezTo>
                        <a:pt x="13801" y="4802"/>
                        <a:pt x="15194" y="5434"/>
                        <a:pt x="15194" y="5434"/>
                      </a:cubicBezTo>
                      <a:lnTo>
                        <a:pt x="15194" y="5813"/>
                      </a:lnTo>
                      <a:cubicBezTo>
                        <a:pt x="15194" y="5813"/>
                        <a:pt x="14560" y="6951"/>
                        <a:pt x="12914" y="7962"/>
                      </a:cubicBezTo>
                      <a:cubicBezTo>
                        <a:pt x="12028" y="8467"/>
                        <a:pt x="10889" y="8594"/>
                        <a:pt x="9623" y="8594"/>
                      </a:cubicBezTo>
                      <a:cubicBezTo>
                        <a:pt x="8356" y="8594"/>
                        <a:pt x="7217" y="7835"/>
                        <a:pt x="6077" y="7330"/>
                      </a:cubicBezTo>
                      <a:cubicBezTo>
                        <a:pt x="4938" y="6824"/>
                        <a:pt x="4052" y="5940"/>
                        <a:pt x="3165" y="5181"/>
                      </a:cubicBezTo>
                      <a:cubicBezTo>
                        <a:pt x="2406" y="4297"/>
                        <a:pt x="1773" y="3539"/>
                        <a:pt x="1266" y="2780"/>
                      </a:cubicBezTo>
                      <a:cubicBezTo>
                        <a:pt x="380" y="1264"/>
                        <a:pt x="0" y="253"/>
                        <a:pt x="0" y="253"/>
                      </a:cubicBezTo>
                      <a:lnTo>
                        <a:pt x="380" y="0"/>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27" name="Freeform 1263">
                  <a:extLst>
                    <a:ext uri="{FF2B5EF4-FFF2-40B4-BE49-F238E27FC236}">
                      <a16:creationId xmlns:a16="http://schemas.microsoft.com/office/drawing/2014/main" id="{65D5A63D-B6A6-9230-2778-2E295671A164}"/>
                    </a:ext>
                  </a:extLst>
                </p:cNvPr>
                <p:cNvSpPr/>
                <p:nvPr/>
              </p:nvSpPr>
              <p:spPr>
                <a:xfrm>
                  <a:off x="2621544" y="3062315"/>
                  <a:ext cx="13043" cy="7203"/>
                </a:xfrm>
                <a:custGeom>
                  <a:avLst/>
                  <a:gdLst>
                    <a:gd name="connsiteX0" fmla="*/ 0 w 13041"/>
                    <a:gd name="connsiteY0" fmla="*/ 0 h 7203"/>
                    <a:gd name="connsiteX1" fmla="*/ 7597 w 13041"/>
                    <a:gd name="connsiteY1" fmla="*/ 1516 h 7203"/>
                    <a:gd name="connsiteX2" fmla="*/ 10382 w 13041"/>
                    <a:gd name="connsiteY2" fmla="*/ 2401 h 7203"/>
                    <a:gd name="connsiteX3" fmla="*/ 12155 w 13041"/>
                    <a:gd name="connsiteY3" fmla="*/ 4423 h 7203"/>
                    <a:gd name="connsiteX4" fmla="*/ 13041 w 13041"/>
                    <a:gd name="connsiteY4" fmla="*/ 6951 h 7203"/>
                    <a:gd name="connsiteX5" fmla="*/ 12788 w 13041"/>
                    <a:gd name="connsiteY5" fmla="*/ 7204 h 7203"/>
                    <a:gd name="connsiteX6" fmla="*/ 10129 w 13041"/>
                    <a:gd name="connsiteY6" fmla="*/ 6951 h 7203"/>
                    <a:gd name="connsiteX7" fmla="*/ 6204 w 13041"/>
                    <a:gd name="connsiteY7" fmla="*/ 4423 h 7203"/>
                    <a:gd name="connsiteX8" fmla="*/ 2026 w 13041"/>
                    <a:gd name="connsiteY8" fmla="*/ 1643 h 7203"/>
                    <a:gd name="connsiteX9" fmla="*/ 0 w 13041"/>
                    <a:gd name="connsiteY9" fmla="*/ 379 h 7203"/>
                    <a:gd name="connsiteX10" fmla="*/ 0 w 13041"/>
                    <a:gd name="connsiteY10" fmla="*/ 0 h 7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041" h="7203">
                      <a:moveTo>
                        <a:pt x="0" y="0"/>
                      </a:moveTo>
                      <a:cubicBezTo>
                        <a:pt x="0" y="0"/>
                        <a:pt x="3798" y="0"/>
                        <a:pt x="7597" y="1516"/>
                      </a:cubicBezTo>
                      <a:cubicBezTo>
                        <a:pt x="8483" y="1769"/>
                        <a:pt x="9496" y="2022"/>
                        <a:pt x="10382" y="2401"/>
                      </a:cubicBezTo>
                      <a:cubicBezTo>
                        <a:pt x="11142" y="3033"/>
                        <a:pt x="11648" y="3791"/>
                        <a:pt x="12155" y="4423"/>
                      </a:cubicBezTo>
                      <a:cubicBezTo>
                        <a:pt x="13041" y="5813"/>
                        <a:pt x="13041" y="6951"/>
                        <a:pt x="13041" y="6951"/>
                      </a:cubicBezTo>
                      <a:lnTo>
                        <a:pt x="12788" y="7204"/>
                      </a:lnTo>
                      <a:cubicBezTo>
                        <a:pt x="12788" y="7204"/>
                        <a:pt x="11395" y="7204"/>
                        <a:pt x="10129" y="6951"/>
                      </a:cubicBezTo>
                      <a:cubicBezTo>
                        <a:pt x="8736" y="6698"/>
                        <a:pt x="7597" y="5687"/>
                        <a:pt x="6204" y="4423"/>
                      </a:cubicBezTo>
                      <a:cubicBezTo>
                        <a:pt x="4811" y="3286"/>
                        <a:pt x="3165" y="2401"/>
                        <a:pt x="2026" y="1643"/>
                      </a:cubicBezTo>
                      <a:cubicBezTo>
                        <a:pt x="886" y="885"/>
                        <a:pt x="0" y="379"/>
                        <a:pt x="0" y="379"/>
                      </a:cubicBezTo>
                      <a:lnTo>
                        <a:pt x="0" y="0"/>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28" name="Freeform 1264">
                  <a:extLst>
                    <a:ext uri="{FF2B5EF4-FFF2-40B4-BE49-F238E27FC236}">
                      <a16:creationId xmlns:a16="http://schemas.microsoft.com/office/drawing/2014/main" id="{7CE36C8A-56B0-DD54-A93E-5287C655F400}"/>
                    </a:ext>
                  </a:extLst>
                </p:cNvPr>
                <p:cNvSpPr/>
                <p:nvPr/>
              </p:nvSpPr>
              <p:spPr>
                <a:xfrm>
                  <a:off x="2691697" y="3018767"/>
                  <a:ext cx="22540" cy="7403"/>
                </a:xfrm>
                <a:custGeom>
                  <a:avLst/>
                  <a:gdLst>
                    <a:gd name="connsiteX0" fmla="*/ 0 w 22537"/>
                    <a:gd name="connsiteY0" fmla="*/ 3107 h 7403"/>
                    <a:gd name="connsiteX1" fmla="*/ 3418 w 22537"/>
                    <a:gd name="connsiteY1" fmla="*/ 1211 h 7403"/>
                    <a:gd name="connsiteX2" fmla="*/ 7343 w 22537"/>
                    <a:gd name="connsiteY2" fmla="*/ 200 h 7403"/>
                    <a:gd name="connsiteX3" fmla="*/ 12155 w 22537"/>
                    <a:gd name="connsiteY3" fmla="*/ 200 h 7403"/>
                    <a:gd name="connsiteX4" fmla="*/ 16839 w 22537"/>
                    <a:gd name="connsiteY4" fmla="*/ 1211 h 7403"/>
                    <a:gd name="connsiteX5" fmla="*/ 20258 w 22537"/>
                    <a:gd name="connsiteY5" fmla="*/ 3739 h 7403"/>
                    <a:gd name="connsiteX6" fmla="*/ 22537 w 22537"/>
                    <a:gd name="connsiteY6" fmla="*/ 7151 h 7403"/>
                    <a:gd name="connsiteX7" fmla="*/ 22284 w 22537"/>
                    <a:gd name="connsiteY7" fmla="*/ 7404 h 7403"/>
                    <a:gd name="connsiteX8" fmla="*/ 18485 w 22537"/>
                    <a:gd name="connsiteY8" fmla="*/ 6393 h 7403"/>
                    <a:gd name="connsiteX9" fmla="*/ 15194 w 22537"/>
                    <a:gd name="connsiteY9" fmla="*/ 5129 h 7403"/>
                    <a:gd name="connsiteX10" fmla="*/ 11522 w 22537"/>
                    <a:gd name="connsiteY10" fmla="*/ 3360 h 7403"/>
                    <a:gd name="connsiteX11" fmla="*/ 7470 w 22537"/>
                    <a:gd name="connsiteY11" fmla="*/ 2475 h 7403"/>
                    <a:gd name="connsiteX12" fmla="*/ 3798 w 22537"/>
                    <a:gd name="connsiteY12" fmla="*/ 2475 h 7403"/>
                    <a:gd name="connsiteX13" fmla="*/ 253 w 22537"/>
                    <a:gd name="connsiteY13" fmla="*/ 3360 h 7403"/>
                    <a:gd name="connsiteX14" fmla="*/ 0 w 22537"/>
                    <a:gd name="connsiteY14" fmla="*/ 2981 h 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537" h="7403">
                      <a:moveTo>
                        <a:pt x="0" y="3107"/>
                      </a:moveTo>
                      <a:cubicBezTo>
                        <a:pt x="0" y="3107"/>
                        <a:pt x="1266" y="2096"/>
                        <a:pt x="3418" y="1211"/>
                      </a:cubicBezTo>
                      <a:cubicBezTo>
                        <a:pt x="4558" y="832"/>
                        <a:pt x="5824" y="327"/>
                        <a:pt x="7343" y="200"/>
                      </a:cubicBezTo>
                      <a:cubicBezTo>
                        <a:pt x="8863" y="74"/>
                        <a:pt x="10509" y="-179"/>
                        <a:pt x="12155" y="200"/>
                      </a:cubicBezTo>
                      <a:cubicBezTo>
                        <a:pt x="13801" y="200"/>
                        <a:pt x="15447" y="579"/>
                        <a:pt x="16839" y="1211"/>
                      </a:cubicBezTo>
                      <a:cubicBezTo>
                        <a:pt x="18232" y="1843"/>
                        <a:pt x="19372" y="2728"/>
                        <a:pt x="20258" y="3739"/>
                      </a:cubicBezTo>
                      <a:cubicBezTo>
                        <a:pt x="21904" y="5634"/>
                        <a:pt x="22537" y="7151"/>
                        <a:pt x="22537" y="7151"/>
                      </a:cubicBezTo>
                      <a:lnTo>
                        <a:pt x="22284" y="7404"/>
                      </a:lnTo>
                      <a:cubicBezTo>
                        <a:pt x="22284" y="7404"/>
                        <a:pt x="20511" y="7151"/>
                        <a:pt x="18485" y="6393"/>
                      </a:cubicBezTo>
                      <a:cubicBezTo>
                        <a:pt x="17599" y="5887"/>
                        <a:pt x="16333" y="5634"/>
                        <a:pt x="15194" y="5129"/>
                      </a:cubicBezTo>
                      <a:cubicBezTo>
                        <a:pt x="14054" y="4497"/>
                        <a:pt x="12914" y="3739"/>
                        <a:pt x="11522" y="3360"/>
                      </a:cubicBezTo>
                      <a:cubicBezTo>
                        <a:pt x="10256" y="2728"/>
                        <a:pt x="8863" y="2728"/>
                        <a:pt x="7470" y="2475"/>
                      </a:cubicBezTo>
                      <a:cubicBezTo>
                        <a:pt x="6204" y="2475"/>
                        <a:pt x="4938" y="2475"/>
                        <a:pt x="3798" y="2475"/>
                      </a:cubicBezTo>
                      <a:cubicBezTo>
                        <a:pt x="1646" y="2728"/>
                        <a:pt x="253" y="3360"/>
                        <a:pt x="253" y="3360"/>
                      </a:cubicBezTo>
                      <a:lnTo>
                        <a:pt x="0" y="2981"/>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29" name="Freeform 1265">
                  <a:extLst>
                    <a:ext uri="{FF2B5EF4-FFF2-40B4-BE49-F238E27FC236}">
                      <a16:creationId xmlns:a16="http://schemas.microsoft.com/office/drawing/2014/main" id="{2D4C5960-FA8F-3DB9-D004-F5C6CAAE5D3A}"/>
                    </a:ext>
                  </a:extLst>
                </p:cNvPr>
                <p:cNvSpPr/>
                <p:nvPr/>
              </p:nvSpPr>
              <p:spPr>
                <a:xfrm>
                  <a:off x="2739689" y="2989439"/>
                  <a:ext cx="14056" cy="4884"/>
                </a:xfrm>
                <a:custGeom>
                  <a:avLst/>
                  <a:gdLst>
                    <a:gd name="connsiteX0" fmla="*/ 0 w 14054"/>
                    <a:gd name="connsiteY0" fmla="*/ 3115 h 4884"/>
                    <a:gd name="connsiteX1" fmla="*/ 7344 w 14054"/>
                    <a:gd name="connsiteY1" fmla="*/ 83 h 4884"/>
                    <a:gd name="connsiteX2" fmla="*/ 10635 w 14054"/>
                    <a:gd name="connsiteY2" fmla="*/ 209 h 4884"/>
                    <a:gd name="connsiteX3" fmla="*/ 13041 w 14054"/>
                    <a:gd name="connsiteY3" fmla="*/ 1978 h 4884"/>
                    <a:gd name="connsiteX4" fmla="*/ 14054 w 14054"/>
                    <a:gd name="connsiteY4" fmla="*/ 4632 h 4884"/>
                    <a:gd name="connsiteX5" fmla="*/ 13801 w 14054"/>
                    <a:gd name="connsiteY5" fmla="*/ 4885 h 4884"/>
                    <a:gd name="connsiteX6" fmla="*/ 11269 w 14054"/>
                    <a:gd name="connsiteY6" fmla="*/ 4632 h 4884"/>
                    <a:gd name="connsiteX7" fmla="*/ 9369 w 14054"/>
                    <a:gd name="connsiteY7" fmla="*/ 4253 h 4884"/>
                    <a:gd name="connsiteX8" fmla="*/ 7344 w 14054"/>
                    <a:gd name="connsiteY8" fmla="*/ 3368 h 4884"/>
                    <a:gd name="connsiteX9" fmla="*/ 380 w 14054"/>
                    <a:gd name="connsiteY9" fmla="*/ 3368 h 4884"/>
                    <a:gd name="connsiteX10" fmla="*/ 380 w 14054"/>
                    <a:gd name="connsiteY10" fmla="*/ 2989 h 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054" h="4884">
                      <a:moveTo>
                        <a:pt x="0" y="3115"/>
                      </a:moveTo>
                      <a:cubicBezTo>
                        <a:pt x="0" y="3115"/>
                        <a:pt x="3039" y="462"/>
                        <a:pt x="7344" y="83"/>
                      </a:cubicBezTo>
                      <a:cubicBezTo>
                        <a:pt x="8357" y="83"/>
                        <a:pt x="9623" y="-170"/>
                        <a:pt x="10635" y="209"/>
                      </a:cubicBezTo>
                      <a:cubicBezTo>
                        <a:pt x="11648" y="714"/>
                        <a:pt x="12535" y="1220"/>
                        <a:pt x="13041" y="1978"/>
                      </a:cubicBezTo>
                      <a:cubicBezTo>
                        <a:pt x="14054" y="3495"/>
                        <a:pt x="14054" y="4632"/>
                        <a:pt x="14054" y="4632"/>
                      </a:cubicBezTo>
                      <a:lnTo>
                        <a:pt x="13801" y="4885"/>
                      </a:lnTo>
                      <a:cubicBezTo>
                        <a:pt x="13801" y="4885"/>
                        <a:pt x="12408" y="4885"/>
                        <a:pt x="11269" y="4632"/>
                      </a:cubicBezTo>
                      <a:cubicBezTo>
                        <a:pt x="10762" y="4379"/>
                        <a:pt x="10002" y="4632"/>
                        <a:pt x="9369" y="4253"/>
                      </a:cubicBezTo>
                      <a:cubicBezTo>
                        <a:pt x="8863" y="3874"/>
                        <a:pt x="8103" y="3747"/>
                        <a:pt x="7344" y="3368"/>
                      </a:cubicBezTo>
                      <a:cubicBezTo>
                        <a:pt x="4178" y="2610"/>
                        <a:pt x="380" y="3368"/>
                        <a:pt x="380" y="3368"/>
                      </a:cubicBezTo>
                      <a:lnTo>
                        <a:pt x="380" y="2989"/>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30" name="Freeform 1266">
                  <a:extLst>
                    <a:ext uri="{FF2B5EF4-FFF2-40B4-BE49-F238E27FC236}">
                      <a16:creationId xmlns:a16="http://schemas.microsoft.com/office/drawing/2014/main" id="{AFF98623-7290-6C4B-5567-479783A6AA7E}"/>
                    </a:ext>
                  </a:extLst>
                </p:cNvPr>
                <p:cNvSpPr/>
                <p:nvPr/>
              </p:nvSpPr>
              <p:spPr>
                <a:xfrm>
                  <a:off x="2778186" y="2954389"/>
                  <a:ext cx="16588" cy="4479"/>
                </a:xfrm>
                <a:custGeom>
                  <a:avLst/>
                  <a:gdLst>
                    <a:gd name="connsiteX0" fmla="*/ 127 w 16586"/>
                    <a:gd name="connsiteY0" fmla="*/ 3286 h 4479"/>
                    <a:gd name="connsiteX1" fmla="*/ 2406 w 16586"/>
                    <a:gd name="connsiteY1" fmla="*/ 1896 h 4479"/>
                    <a:gd name="connsiteX2" fmla="*/ 5065 w 16586"/>
                    <a:gd name="connsiteY2" fmla="*/ 885 h 4479"/>
                    <a:gd name="connsiteX3" fmla="*/ 8357 w 16586"/>
                    <a:gd name="connsiteY3" fmla="*/ 253 h 4479"/>
                    <a:gd name="connsiteX4" fmla="*/ 14307 w 16586"/>
                    <a:gd name="connsiteY4" fmla="*/ 1264 h 4479"/>
                    <a:gd name="connsiteX5" fmla="*/ 16586 w 16586"/>
                    <a:gd name="connsiteY5" fmla="*/ 3160 h 4479"/>
                    <a:gd name="connsiteX6" fmla="*/ 16586 w 16586"/>
                    <a:gd name="connsiteY6" fmla="*/ 3539 h 4479"/>
                    <a:gd name="connsiteX7" fmla="*/ 13548 w 16586"/>
                    <a:gd name="connsiteY7" fmla="*/ 4423 h 4479"/>
                    <a:gd name="connsiteX8" fmla="*/ 11015 w 16586"/>
                    <a:gd name="connsiteY8" fmla="*/ 4423 h 4479"/>
                    <a:gd name="connsiteX9" fmla="*/ 8230 w 16586"/>
                    <a:gd name="connsiteY9" fmla="*/ 3539 h 4479"/>
                    <a:gd name="connsiteX10" fmla="*/ 5318 w 16586"/>
                    <a:gd name="connsiteY10" fmla="*/ 3160 h 4479"/>
                    <a:gd name="connsiteX11" fmla="*/ 2786 w 16586"/>
                    <a:gd name="connsiteY11" fmla="*/ 3160 h 4479"/>
                    <a:gd name="connsiteX12" fmla="*/ 253 w 16586"/>
                    <a:gd name="connsiteY12" fmla="*/ 3539 h 4479"/>
                    <a:gd name="connsiteX13" fmla="*/ 0 w 16586"/>
                    <a:gd name="connsiteY13" fmla="*/ 3160 h 4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586" h="4479">
                      <a:moveTo>
                        <a:pt x="127" y="3286"/>
                      </a:moveTo>
                      <a:cubicBezTo>
                        <a:pt x="127" y="3286"/>
                        <a:pt x="886" y="2528"/>
                        <a:pt x="2406" y="1896"/>
                      </a:cubicBezTo>
                      <a:cubicBezTo>
                        <a:pt x="3165" y="1517"/>
                        <a:pt x="4052" y="1011"/>
                        <a:pt x="5065" y="885"/>
                      </a:cubicBezTo>
                      <a:cubicBezTo>
                        <a:pt x="6078" y="632"/>
                        <a:pt x="7217" y="506"/>
                        <a:pt x="8357" y="253"/>
                      </a:cubicBezTo>
                      <a:cubicBezTo>
                        <a:pt x="10636" y="-379"/>
                        <a:pt x="12915" y="253"/>
                        <a:pt x="14307" y="1264"/>
                      </a:cubicBezTo>
                      <a:cubicBezTo>
                        <a:pt x="15827" y="2149"/>
                        <a:pt x="16586" y="3160"/>
                        <a:pt x="16586" y="3160"/>
                      </a:cubicBezTo>
                      <a:lnTo>
                        <a:pt x="16586" y="3539"/>
                      </a:lnTo>
                      <a:cubicBezTo>
                        <a:pt x="16586" y="3539"/>
                        <a:pt x="15194" y="4171"/>
                        <a:pt x="13548" y="4423"/>
                      </a:cubicBezTo>
                      <a:cubicBezTo>
                        <a:pt x="12788" y="4423"/>
                        <a:pt x="11902" y="4550"/>
                        <a:pt x="11015" y="4423"/>
                      </a:cubicBezTo>
                      <a:cubicBezTo>
                        <a:pt x="10129" y="4171"/>
                        <a:pt x="9243" y="3539"/>
                        <a:pt x="8230" y="3539"/>
                      </a:cubicBezTo>
                      <a:cubicBezTo>
                        <a:pt x="7217" y="3539"/>
                        <a:pt x="6331" y="3286"/>
                        <a:pt x="5318" y="3160"/>
                      </a:cubicBezTo>
                      <a:cubicBezTo>
                        <a:pt x="4305" y="3033"/>
                        <a:pt x="3545" y="3160"/>
                        <a:pt x="2786" y="3160"/>
                      </a:cubicBezTo>
                      <a:cubicBezTo>
                        <a:pt x="1266" y="3160"/>
                        <a:pt x="253" y="3539"/>
                        <a:pt x="253" y="3539"/>
                      </a:cubicBezTo>
                      <a:lnTo>
                        <a:pt x="0" y="3160"/>
                      </a:ln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31" name="Freeform 1267">
                  <a:extLst>
                    <a:ext uri="{FF2B5EF4-FFF2-40B4-BE49-F238E27FC236}">
                      <a16:creationId xmlns:a16="http://schemas.microsoft.com/office/drawing/2014/main" id="{73DEDACC-F7ED-C23A-43B5-A7054D5D8CB7}"/>
                    </a:ext>
                  </a:extLst>
                </p:cNvPr>
                <p:cNvSpPr/>
                <p:nvPr/>
              </p:nvSpPr>
              <p:spPr>
                <a:xfrm>
                  <a:off x="2818416" y="3477794"/>
                  <a:ext cx="91883" cy="85076"/>
                </a:xfrm>
                <a:custGeom>
                  <a:avLst/>
                  <a:gdLst>
                    <a:gd name="connsiteX0" fmla="*/ 12319 w 91871"/>
                    <a:gd name="connsiteY0" fmla="*/ 30629 h 85076"/>
                    <a:gd name="connsiteX1" fmla="*/ 20549 w 91871"/>
                    <a:gd name="connsiteY1" fmla="*/ 6491 h 85076"/>
                    <a:gd name="connsiteX2" fmla="*/ 76512 w 91871"/>
                    <a:gd name="connsiteY2" fmla="*/ 8892 h 85076"/>
                    <a:gd name="connsiteX3" fmla="*/ 89680 w 91871"/>
                    <a:gd name="connsiteY3" fmla="*/ 65509 h 85076"/>
                    <a:gd name="connsiteX4" fmla="*/ 32577 w 91871"/>
                    <a:gd name="connsiteY4" fmla="*/ 76630 h 85076"/>
                    <a:gd name="connsiteX5" fmla="*/ 1430 w 91871"/>
                    <a:gd name="connsiteY5" fmla="*/ 66267 h 85076"/>
                    <a:gd name="connsiteX6" fmla="*/ 7254 w 91871"/>
                    <a:gd name="connsiteY6" fmla="*/ 49333 h 85076"/>
                    <a:gd name="connsiteX7" fmla="*/ 12319 w 91871"/>
                    <a:gd name="connsiteY7" fmla="*/ 30629 h 85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871" h="85076">
                      <a:moveTo>
                        <a:pt x="12319" y="30629"/>
                      </a:moveTo>
                      <a:cubicBezTo>
                        <a:pt x="8521" y="24184"/>
                        <a:pt x="4342" y="16096"/>
                        <a:pt x="20549" y="6491"/>
                      </a:cubicBezTo>
                      <a:cubicBezTo>
                        <a:pt x="36755" y="-3113"/>
                        <a:pt x="58153" y="-1850"/>
                        <a:pt x="76512" y="8892"/>
                      </a:cubicBezTo>
                      <a:cubicBezTo>
                        <a:pt x="94871" y="19634"/>
                        <a:pt x="93098" y="48954"/>
                        <a:pt x="89680" y="65509"/>
                      </a:cubicBezTo>
                      <a:cubicBezTo>
                        <a:pt x="86261" y="82064"/>
                        <a:pt x="57520" y="93817"/>
                        <a:pt x="32577" y="76630"/>
                      </a:cubicBezTo>
                      <a:cubicBezTo>
                        <a:pt x="20802" y="71828"/>
                        <a:pt x="4596" y="74861"/>
                        <a:pt x="1430" y="66267"/>
                      </a:cubicBezTo>
                      <a:cubicBezTo>
                        <a:pt x="-1735" y="57674"/>
                        <a:pt x="417" y="54514"/>
                        <a:pt x="7254" y="49333"/>
                      </a:cubicBezTo>
                      <a:cubicBezTo>
                        <a:pt x="14218" y="44151"/>
                        <a:pt x="16117" y="37201"/>
                        <a:pt x="12319" y="30629"/>
                      </a:cubicBezTo>
                      <a:close/>
                    </a:path>
                  </a:pathLst>
                </a:custGeom>
                <a:solidFill>
                  <a:srgbClr val="CF8D8F"/>
                </a:solidFill>
                <a:ln w="3163"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32" name="Freeform 1270">
                  <a:extLst>
                    <a:ext uri="{FF2B5EF4-FFF2-40B4-BE49-F238E27FC236}">
                      <a16:creationId xmlns:a16="http://schemas.microsoft.com/office/drawing/2014/main" id="{F4CB8275-3D3B-35F7-892B-E8980931676E}"/>
                    </a:ext>
                  </a:extLst>
                </p:cNvPr>
                <p:cNvSpPr/>
                <p:nvPr/>
              </p:nvSpPr>
              <p:spPr>
                <a:xfrm>
                  <a:off x="2802813" y="3124871"/>
                  <a:ext cx="76385" cy="88559"/>
                </a:xfrm>
                <a:custGeom>
                  <a:avLst/>
                  <a:gdLst>
                    <a:gd name="connsiteX0" fmla="*/ 3357 w 76375"/>
                    <a:gd name="connsiteY0" fmla="*/ 29951 h 88559"/>
                    <a:gd name="connsiteX1" fmla="*/ 192 w 76375"/>
                    <a:gd name="connsiteY1" fmla="*/ 74436 h 88559"/>
                    <a:gd name="connsiteX2" fmla="*/ 73754 w 76375"/>
                    <a:gd name="connsiteY2" fmla="*/ 50803 h 88559"/>
                    <a:gd name="connsiteX3" fmla="*/ 69196 w 76375"/>
                    <a:gd name="connsiteY3" fmla="*/ 0 h 88559"/>
                    <a:gd name="connsiteX4" fmla="*/ 3357 w 76375"/>
                    <a:gd name="connsiteY4" fmla="*/ 29951 h 885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375" h="88559">
                      <a:moveTo>
                        <a:pt x="3357" y="29951"/>
                      </a:moveTo>
                      <a:cubicBezTo>
                        <a:pt x="5510" y="40567"/>
                        <a:pt x="-1201" y="62683"/>
                        <a:pt x="192" y="74436"/>
                      </a:cubicBezTo>
                      <a:cubicBezTo>
                        <a:pt x="22729" y="102365"/>
                        <a:pt x="58181" y="85936"/>
                        <a:pt x="73754" y="50803"/>
                      </a:cubicBezTo>
                      <a:cubicBezTo>
                        <a:pt x="80085" y="26665"/>
                        <a:pt x="73501" y="8720"/>
                        <a:pt x="69196" y="0"/>
                      </a:cubicBezTo>
                      <a:cubicBezTo>
                        <a:pt x="43114" y="29319"/>
                        <a:pt x="19690" y="40946"/>
                        <a:pt x="3357" y="29951"/>
                      </a:cubicBezTo>
                      <a:close/>
                    </a:path>
                  </a:pathLst>
                </a:custGeom>
                <a:solidFill>
                  <a:srgbClr val="CF8D8F"/>
                </a:solidFill>
                <a:ln w="3163"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33" name="Freeform 1271">
                  <a:extLst>
                    <a:ext uri="{FF2B5EF4-FFF2-40B4-BE49-F238E27FC236}">
                      <a16:creationId xmlns:a16="http://schemas.microsoft.com/office/drawing/2014/main" id="{47606774-FF31-E7A2-3039-60198EF90A78}"/>
                    </a:ext>
                  </a:extLst>
                </p:cNvPr>
                <p:cNvSpPr/>
                <p:nvPr/>
              </p:nvSpPr>
              <p:spPr>
                <a:xfrm>
                  <a:off x="2817099" y="3304913"/>
                  <a:ext cx="86704" cy="84797"/>
                </a:xfrm>
                <a:custGeom>
                  <a:avLst/>
                  <a:gdLst>
                    <a:gd name="connsiteX0" fmla="*/ 722 w 86692"/>
                    <a:gd name="connsiteY0" fmla="*/ 23171 h 84797"/>
                    <a:gd name="connsiteX1" fmla="*/ 5660 w 86692"/>
                    <a:gd name="connsiteY1" fmla="*/ 57545 h 84797"/>
                    <a:gd name="connsiteX2" fmla="*/ 6673 w 86692"/>
                    <a:gd name="connsiteY2" fmla="*/ 66771 h 84797"/>
                    <a:gd name="connsiteX3" fmla="*/ 44657 w 86692"/>
                    <a:gd name="connsiteY3" fmla="*/ 82568 h 84797"/>
                    <a:gd name="connsiteX4" fmla="*/ 86692 w 86692"/>
                    <a:gd name="connsiteY4" fmla="*/ 43391 h 84797"/>
                    <a:gd name="connsiteX5" fmla="*/ 71878 w 86692"/>
                    <a:gd name="connsiteY5" fmla="*/ 12302 h 84797"/>
                    <a:gd name="connsiteX6" fmla="*/ 848 w 86692"/>
                    <a:gd name="connsiteY6" fmla="*/ 23171 h 84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6692" h="84797">
                      <a:moveTo>
                        <a:pt x="722" y="23171"/>
                      </a:moveTo>
                      <a:cubicBezTo>
                        <a:pt x="-291" y="30880"/>
                        <a:pt x="-1304" y="42506"/>
                        <a:pt x="5660" y="57545"/>
                      </a:cubicBezTo>
                      <a:cubicBezTo>
                        <a:pt x="6166" y="59188"/>
                        <a:pt x="6293" y="62600"/>
                        <a:pt x="6673" y="66771"/>
                      </a:cubicBezTo>
                      <a:cubicBezTo>
                        <a:pt x="13636" y="78650"/>
                        <a:pt x="25411" y="89645"/>
                        <a:pt x="44657" y="82568"/>
                      </a:cubicBezTo>
                      <a:cubicBezTo>
                        <a:pt x="49215" y="80672"/>
                        <a:pt x="76183" y="91161"/>
                        <a:pt x="86692" y="43391"/>
                      </a:cubicBezTo>
                      <a:cubicBezTo>
                        <a:pt x="84287" y="25951"/>
                        <a:pt x="75424" y="16852"/>
                        <a:pt x="71878" y="12302"/>
                      </a:cubicBezTo>
                      <a:cubicBezTo>
                        <a:pt x="35414" y="-11962"/>
                        <a:pt x="11231" y="3962"/>
                        <a:pt x="848" y="23171"/>
                      </a:cubicBezTo>
                      <a:close/>
                    </a:path>
                  </a:pathLst>
                </a:custGeom>
                <a:solidFill>
                  <a:srgbClr val="CF8D8F"/>
                </a:solidFill>
                <a:ln w="3163"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34" name="Freeform 1272">
                  <a:extLst>
                    <a:ext uri="{FF2B5EF4-FFF2-40B4-BE49-F238E27FC236}">
                      <a16:creationId xmlns:a16="http://schemas.microsoft.com/office/drawing/2014/main" id="{E9E12822-D356-843C-D7D2-7B7F0DCD902F}"/>
                    </a:ext>
                  </a:extLst>
                </p:cNvPr>
                <p:cNvSpPr/>
                <p:nvPr/>
              </p:nvSpPr>
              <p:spPr>
                <a:xfrm>
                  <a:off x="2801739" y="3123228"/>
                  <a:ext cx="70279" cy="35675"/>
                </a:xfrm>
                <a:custGeom>
                  <a:avLst/>
                  <a:gdLst>
                    <a:gd name="connsiteX0" fmla="*/ 0 w 70270"/>
                    <a:gd name="connsiteY0" fmla="*/ 18325 h 35675"/>
                    <a:gd name="connsiteX1" fmla="*/ 3419 w 70270"/>
                    <a:gd name="connsiteY1" fmla="*/ 28561 h 35675"/>
                    <a:gd name="connsiteX2" fmla="*/ 4432 w 70270"/>
                    <a:gd name="connsiteY2" fmla="*/ 31594 h 35675"/>
                    <a:gd name="connsiteX3" fmla="*/ 70270 w 70270"/>
                    <a:gd name="connsiteY3" fmla="*/ 1643 h 35675"/>
                    <a:gd name="connsiteX4" fmla="*/ 69384 w 70270"/>
                    <a:gd name="connsiteY4" fmla="*/ 0 h 35675"/>
                    <a:gd name="connsiteX5" fmla="*/ 0 w 70270"/>
                    <a:gd name="connsiteY5" fmla="*/ 18451 h 3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270" h="35675">
                      <a:moveTo>
                        <a:pt x="0" y="18325"/>
                      </a:moveTo>
                      <a:cubicBezTo>
                        <a:pt x="0" y="20726"/>
                        <a:pt x="760" y="23380"/>
                        <a:pt x="3419" y="28561"/>
                      </a:cubicBezTo>
                      <a:cubicBezTo>
                        <a:pt x="3925" y="29446"/>
                        <a:pt x="4178" y="30457"/>
                        <a:pt x="4432" y="31594"/>
                      </a:cubicBezTo>
                      <a:cubicBezTo>
                        <a:pt x="20765" y="42589"/>
                        <a:pt x="44315" y="30962"/>
                        <a:pt x="70270" y="1643"/>
                      </a:cubicBezTo>
                      <a:cubicBezTo>
                        <a:pt x="70017" y="1011"/>
                        <a:pt x="69637" y="505"/>
                        <a:pt x="69384" y="0"/>
                      </a:cubicBezTo>
                      <a:cubicBezTo>
                        <a:pt x="61281" y="12385"/>
                        <a:pt x="14814" y="50803"/>
                        <a:pt x="0" y="18451"/>
                      </a:cubicBezTo>
                      <a:close/>
                    </a:path>
                  </a:pathLst>
                </a:custGeom>
                <a:solidFill>
                  <a:srgbClr val="B86B6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35" name="Freeform 1273">
                  <a:extLst>
                    <a:ext uri="{FF2B5EF4-FFF2-40B4-BE49-F238E27FC236}">
                      <a16:creationId xmlns:a16="http://schemas.microsoft.com/office/drawing/2014/main" id="{4F02798E-ACBA-00C8-916C-5FBFF5B081CB}"/>
                    </a:ext>
                  </a:extLst>
                </p:cNvPr>
                <p:cNvSpPr/>
                <p:nvPr/>
              </p:nvSpPr>
              <p:spPr>
                <a:xfrm>
                  <a:off x="2801263" y="3209210"/>
                  <a:ext cx="71088" cy="55891"/>
                </a:xfrm>
                <a:custGeom>
                  <a:avLst/>
                  <a:gdLst>
                    <a:gd name="connsiteX0" fmla="*/ 55299 w 71079"/>
                    <a:gd name="connsiteY0" fmla="*/ 54675 h 55891"/>
                    <a:gd name="connsiteX1" fmla="*/ 57831 w 71079"/>
                    <a:gd name="connsiteY1" fmla="*/ 839 h 55891"/>
                    <a:gd name="connsiteX2" fmla="*/ 7693 w 71079"/>
                    <a:gd name="connsiteY2" fmla="*/ 6273 h 55891"/>
                    <a:gd name="connsiteX3" fmla="*/ 1868 w 71079"/>
                    <a:gd name="connsiteY3" fmla="*/ 36098 h 55891"/>
                    <a:gd name="connsiteX4" fmla="*/ 55299 w 71079"/>
                    <a:gd name="connsiteY4" fmla="*/ 54801 h 55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79" h="55891">
                      <a:moveTo>
                        <a:pt x="55299" y="54675"/>
                      </a:moveTo>
                      <a:cubicBezTo>
                        <a:pt x="81255" y="48988"/>
                        <a:pt x="70113" y="-7502"/>
                        <a:pt x="57831" y="839"/>
                      </a:cubicBezTo>
                      <a:cubicBezTo>
                        <a:pt x="43018" y="14740"/>
                        <a:pt x="23646" y="13729"/>
                        <a:pt x="7693" y="6273"/>
                      </a:cubicBezTo>
                      <a:cubicBezTo>
                        <a:pt x="3514" y="11707"/>
                        <a:pt x="-3323" y="23586"/>
                        <a:pt x="1868" y="36098"/>
                      </a:cubicBezTo>
                      <a:cubicBezTo>
                        <a:pt x="15543" y="50252"/>
                        <a:pt x="35421" y="59098"/>
                        <a:pt x="55299" y="54801"/>
                      </a:cubicBezTo>
                      <a:close/>
                    </a:path>
                  </a:pathLst>
                </a:custGeom>
                <a:solidFill>
                  <a:srgbClr val="CF8D8F"/>
                </a:solidFill>
                <a:ln w="3163"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36" name="Freeform 1274">
                  <a:extLst>
                    <a:ext uri="{FF2B5EF4-FFF2-40B4-BE49-F238E27FC236}">
                      <a16:creationId xmlns:a16="http://schemas.microsoft.com/office/drawing/2014/main" id="{C97CEF10-A569-BCFD-8304-FE53087F7204}"/>
                    </a:ext>
                  </a:extLst>
                </p:cNvPr>
                <p:cNvSpPr/>
                <p:nvPr/>
              </p:nvSpPr>
              <p:spPr>
                <a:xfrm>
                  <a:off x="2802117" y="3257693"/>
                  <a:ext cx="77813" cy="62935"/>
                </a:xfrm>
                <a:custGeom>
                  <a:avLst/>
                  <a:gdLst>
                    <a:gd name="connsiteX0" fmla="*/ 51533 w 77803"/>
                    <a:gd name="connsiteY0" fmla="*/ 41325 h 62935"/>
                    <a:gd name="connsiteX1" fmla="*/ 77236 w 77803"/>
                    <a:gd name="connsiteY1" fmla="*/ 24517 h 62935"/>
                    <a:gd name="connsiteX2" fmla="*/ 27223 w 77803"/>
                    <a:gd name="connsiteY2" fmla="*/ 10742 h 62935"/>
                    <a:gd name="connsiteX3" fmla="*/ 7725 w 77803"/>
                    <a:gd name="connsiteY3" fmla="*/ 0 h 62935"/>
                    <a:gd name="connsiteX4" fmla="*/ 3040 w 77803"/>
                    <a:gd name="connsiteY4" fmla="*/ 28435 h 62935"/>
                    <a:gd name="connsiteX5" fmla="*/ 7219 w 77803"/>
                    <a:gd name="connsiteY5" fmla="*/ 54847 h 62935"/>
                    <a:gd name="connsiteX6" fmla="*/ 14056 w 77803"/>
                    <a:gd name="connsiteY6" fmla="*/ 62935 h 62935"/>
                    <a:gd name="connsiteX7" fmla="*/ 51533 w 77803"/>
                    <a:gd name="connsiteY7" fmla="*/ 41451 h 6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803" h="62935">
                      <a:moveTo>
                        <a:pt x="51533" y="41325"/>
                      </a:moveTo>
                      <a:cubicBezTo>
                        <a:pt x="71031" y="41325"/>
                        <a:pt x="80274" y="30962"/>
                        <a:pt x="77236" y="24517"/>
                      </a:cubicBezTo>
                      <a:cubicBezTo>
                        <a:pt x="70778" y="6951"/>
                        <a:pt x="40644" y="14407"/>
                        <a:pt x="27223" y="10742"/>
                      </a:cubicBezTo>
                      <a:cubicBezTo>
                        <a:pt x="20893" y="8973"/>
                        <a:pt x="14182" y="4929"/>
                        <a:pt x="7725" y="0"/>
                      </a:cubicBezTo>
                      <a:cubicBezTo>
                        <a:pt x="2281" y="4929"/>
                        <a:pt x="-3797" y="13269"/>
                        <a:pt x="3040" y="28435"/>
                      </a:cubicBezTo>
                      <a:cubicBezTo>
                        <a:pt x="13676" y="42968"/>
                        <a:pt x="2787" y="49160"/>
                        <a:pt x="7219" y="54847"/>
                      </a:cubicBezTo>
                      <a:cubicBezTo>
                        <a:pt x="8485" y="56743"/>
                        <a:pt x="12030" y="59397"/>
                        <a:pt x="14056" y="62935"/>
                      </a:cubicBezTo>
                      <a:cubicBezTo>
                        <a:pt x="23045" y="49540"/>
                        <a:pt x="38619" y="41451"/>
                        <a:pt x="51533" y="41451"/>
                      </a:cubicBezTo>
                      <a:close/>
                    </a:path>
                  </a:pathLst>
                </a:custGeom>
                <a:solidFill>
                  <a:srgbClr val="CF8D8F"/>
                </a:solidFill>
                <a:ln w="3163"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37" name="Freeform 1276">
                  <a:extLst>
                    <a:ext uri="{FF2B5EF4-FFF2-40B4-BE49-F238E27FC236}">
                      <a16:creationId xmlns:a16="http://schemas.microsoft.com/office/drawing/2014/main" id="{5E8EF675-4823-AC70-401B-50D0D0E93BCD}"/>
                    </a:ext>
                  </a:extLst>
                </p:cNvPr>
                <p:cNvSpPr/>
                <p:nvPr/>
              </p:nvSpPr>
              <p:spPr>
                <a:xfrm>
                  <a:off x="2830713" y="3401256"/>
                  <a:ext cx="109939" cy="74560"/>
                </a:xfrm>
                <a:custGeom>
                  <a:avLst/>
                  <a:gdLst>
                    <a:gd name="connsiteX0" fmla="*/ 44465 w 109924"/>
                    <a:gd name="connsiteY0" fmla="*/ 0 h 74560"/>
                    <a:gd name="connsiteX1" fmla="*/ 6355 w 109924"/>
                    <a:gd name="connsiteY1" fmla="*/ 40693 h 74560"/>
                    <a:gd name="connsiteX2" fmla="*/ 39527 w 109924"/>
                    <a:gd name="connsiteY2" fmla="*/ 67359 h 74560"/>
                    <a:gd name="connsiteX3" fmla="*/ 109924 w 109924"/>
                    <a:gd name="connsiteY3" fmla="*/ 48529 h 74560"/>
                    <a:gd name="connsiteX4" fmla="*/ 95364 w 109924"/>
                    <a:gd name="connsiteY4" fmla="*/ 17314 h 74560"/>
                    <a:gd name="connsiteX5" fmla="*/ 44465 w 109924"/>
                    <a:gd name="connsiteY5" fmla="*/ 126 h 74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24" h="74560">
                      <a:moveTo>
                        <a:pt x="44465" y="0"/>
                      </a:moveTo>
                      <a:cubicBezTo>
                        <a:pt x="11293" y="1516"/>
                        <a:pt x="-11751" y="12132"/>
                        <a:pt x="6355" y="40693"/>
                      </a:cubicBezTo>
                      <a:cubicBezTo>
                        <a:pt x="9014" y="47391"/>
                        <a:pt x="-10738" y="71023"/>
                        <a:pt x="39527" y="67359"/>
                      </a:cubicBezTo>
                      <a:cubicBezTo>
                        <a:pt x="46997" y="68749"/>
                        <a:pt x="84981" y="91370"/>
                        <a:pt x="109924" y="48529"/>
                      </a:cubicBezTo>
                      <a:cubicBezTo>
                        <a:pt x="107139" y="35891"/>
                        <a:pt x="100808" y="24896"/>
                        <a:pt x="95364" y="17314"/>
                      </a:cubicBezTo>
                      <a:cubicBezTo>
                        <a:pt x="81689" y="8088"/>
                        <a:pt x="63584" y="-758"/>
                        <a:pt x="44465" y="126"/>
                      </a:cubicBezTo>
                      <a:close/>
                    </a:path>
                  </a:pathLst>
                </a:custGeom>
                <a:solidFill>
                  <a:srgbClr val="CF8D8F"/>
                </a:solidFill>
                <a:ln w="3163"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38" name="Freeform 1277">
                  <a:extLst>
                    <a:ext uri="{FF2B5EF4-FFF2-40B4-BE49-F238E27FC236}">
                      <a16:creationId xmlns:a16="http://schemas.microsoft.com/office/drawing/2014/main" id="{143C8E17-8E23-26F5-CFC8-A6EA1700A7E0}"/>
                    </a:ext>
                  </a:extLst>
                </p:cNvPr>
                <p:cNvSpPr/>
                <p:nvPr/>
              </p:nvSpPr>
              <p:spPr>
                <a:xfrm>
                  <a:off x="2801612" y="3088905"/>
                  <a:ext cx="70152" cy="65327"/>
                </a:xfrm>
                <a:custGeom>
                  <a:avLst/>
                  <a:gdLst>
                    <a:gd name="connsiteX0" fmla="*/ 26842 w 70143"/>
                    <a:gd name="connsiteY0" fmla="*/ 19158 h 65327"/>
                    <a:gd name="connsiteX1" fmla="*/ 6710 w 70143"/>
                    <a:gd name="connsiteY1" fmla="*/ 35208 h 65327"/>
                    <a:gd name="connsiteX2" fmla="*/ 1393 w 70143"/>
                    <a:gd name="connsiteY2" fmla="*/ 45571 h 65327"/>
                    <a:gd name="connsiteX3" fmla="*/ 0 w 70143"/>
                    <a:gd name="connsiteY3" fmla="*/ 52648 h 65327"/>
                    <a:gd name="connsiteX4" fmla="*/ 69384 w 70143"/>
                    <a:gd name="connsiteY4" fmla="*/ 34197 h 65327"/>
                    <a:gd name="connsiteX5" fmla="*/ 67485 w 70143"/>
                    <a:gd name="connsiteY5" fmla="*/ 30659 h 65327"/>
                    <a:gd name="connsiteX6" fmla="*/ 70144 w 70143"/>
                    <a:gd name="connsiteY6" fmla="*/ 26235 h 65327"/>
                    <a:gd name="connsiteX7" fmla="*/ 26715 w 70143"/>
                    <a:gd name="connsiteY7" fmla="*/ 19158 h 6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143" h="65327">
                      <a:moveTo>
                        <a:pt x="26842" y="19158"/>
                      </a:moveTo>
                      <a:cubicBezTo>
                        <a:pt x="22411" y="23708"/>
                        <a:pt x="15067" y="29395"/>
                        <a:pt x="6710" y="35208"/>
                      </a:cubicBezTo>
                      <a:cubicBezTo>
                        <a:pt x="5318" y="38873"/>
                        <a:pt x="3545" y="42412"/>
                        <a:pt x="1393" y="45571"/>
                      </a:cubicBezTo>
                      <a:cubicBezTo>
                        <a:pt x="760" y="48730"/>
                        <a:pt x="0" y="50626"/>
                        <a:pt x="0" y="52648"/>
                      </a:cubicBezTo>
                      <a:cubicBezTo>
                        <a:pt x="14940" y="85000"/>
                        <a:pt x="61281" y="46708"/>
                        <a:pt x="69384" y="34197"/>
                      </a:cubicBezTo>
                      <a:cubicBezTo>
                        <a:pt x="68498" y="32554"/>
                        <a:pt x="67738" y="31290"/>
                        <a:pt x="67485" y="30659"/>
                      </a:cubicBezTo>
                      <a:cubicBezTo>
                        <a:pt x="68498" y="29142"/>
                        <a:pt x="69384" y="27752"/>
                        <a:pt x="70144" y="26235"/>
                      </a:cubicBezTo>
                      <a:cubicBezTo>
                        <a:pt x="65079" y="-24821"/>
                        <a:pt x="32286" y="13345"/>
                        <a:pt x="26715" y="19158"/>
                      </a:cubicBezTo>
                      <a:close/>
                    </a:path>
                  </a:pathLst>
                </a:custGeom>
                <a:solidFill>
                  <a:srgbClr val="CF8D8F"/>
                </a:solidFill>
                <a:ln w="3163"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39" name="Freeform 1279">
                  <a:extLst>
                    <a:ext uri="{FF2B5EF4-FFF2-40B4-BE49-F238E27FC236}">
                      <a16:creationId xmlns:a16="http://schemas.microsoft.com/office/drawing/2014/main" id="{521E3C16-2926-4D78-BD56-2A9C1C46CF65}"/>
                    </a:ext>
                  </a:extLst>
                </p:cNvPr>
                <p:cNvSpPr/>
                <p:nvPr/>
              </p:nvSpPr>
              <p:spPr>
                <a:xfrm>
                  <a:off x="2814908" y="3119184"/>
                  <a:ext cx="7850" cy="19209"/>
                </a:xfrm>
                <a:custGeom>
                  <a:avLst/>
                  <a:gdLst>
                    <a:gd name="connsiteX0" fmla="*/ 4811 w 7849"/>
                    <a:gd name="connsiteY0" fmla="*/ 19209 h 19209"/>
                    <a:gd name="connsiteX1" fmla="*/ 2279 w 7849"/>
                    <a:gd name="connsiteY1" fmla="*/ 16555 h 19209"/>
                    <a:gd name="connsiteX2" fmla="*/ 633 w 7849"/>
                    <a:gd name="connsiteY2" fmla="*/ 13143 h 19209"/>
                    <a:gd name="connsiteX3" fmla="*/ 0 w 7849"/>
                    <a:gd name="connsiteY3" fmla="*/ 8594 h 19209"/>
                    <a:gd name="connsiteX4" fmla="*/ 1519 w 7849"/>
                    <a:gd name="connsiteY4" fmla="*/ 4170 h 19209"/>
                    <a:gd name="connsiteX5" fmla="*/ 4305 w 7849"/>
                    <a:gd name="connsiteY5" fmla="*/ 1264 h 19209"/>
                    <a:gd name="connsiteX6" fmla="*/ 7850 w 7849"/>
                    <a:gd name="connsiteY6" fmla="*/ 0 h 19209"/>
                    <a:gd name="connsiteX7" fmla="*/ 5951 w 7849"/>
                    <a:gd name="connsiteY7" fmla="*/ 2907 h 19209"/>
                    <a:gd name="connsiteX8" fmla="*/ 4811 w 7849"/>
                    <a:gd name="connsiteY8" fmla="*/ 5687 h 19209"/>
                    <a:gd name="connsiteX9" fmla="*/ 4178 w 7849"/>
                    <a:gd name="connsiteY9" fmla="*/ 8846 h 19209"/>
                    <a:gd name="connsiteX10" fmla="*/ 4178 w 7849"/>
                    <a:gd name="connsiteY10" fmla="*/ 12385 h 19209"/>
                    <a:gd name="connsiteX11" fmla="*/ 4431 w 7849"/>
                    <a:gd name="connsiteY11" fmla="*/ 15671 h 19209"/>
                    <a:gd name="connsiteX12" fmla="*/ 4685 w 7849"/>
                    <a:gd name="connsiteY12" fmla="*/ 19209 h 19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49" h="19209">
                      <a:moveTo>
                        <a:pt x="4811" y="19209"/>
                      </a:moveTo>
                      <a:cubicBezTo>
                        <a:pt x="4811" y="19209"/>
                        <a:pt x="3545" y="18325"/>
                        <a:pt x="2279" y="16555"/>
                      </a:cubicBezTo>
                      <a:cubicBezTo>
                        <a:pt x="1646" y="15671"/>
                        <a:pt x="1013" y="14533"/>
                        <a:pt x="633" y="13143"/>
                      </a:cubicBezTo>
                      <a:cubicBezTo>
                        <a:pt x="127" y="11879"/>
                        <a:pt x="127" y="10236"/>
                        <a:pt x="0" y="8594"/>
                      </a:cubicBezTo>
                      <a:cubicBezTo>
                        <a:pt x="380" y="7077"/>
                        <a:pt x="506" y="5308"/>
                        <a:pt x="1519" y="4170"/>
                      </a:cubicBezTo>
                      <a:cubicBezTo>
                        <a:pt x="2532" y="3033"/>
                        <a:pt x="3292" y="1769"/>
                        <a:pt x="4305" y="1264"/>
                      </a:cubicBezTo>
                      <a:cubicBezTo>
                        <a:pt x="6457" y="253"/>
                        <a:pt x="7850" y="0"/>
                        <a:pt x="7850" y="0"/>
                      </a:cubicBezTo>
                      <a:cubicBezTo>
                        <a:pt x="7850" y="0"/>
                        <a:pt x="7090" y="1516"/>
                        <a:pt x="5951" y="2907"/>
                      </a:cubicBezTo>
                      <a:cubicBezTo>
                        <a:pt x="5191" y="3539"/>
                        <a:pt x="5318" y="4802"/>
                        <a:pt x="4811" y="5687"/>
                      </a:cubicBezTo>
                      <a:cubicBezTo>
                        <a:pt x="4431" y="6572"/>
                        <a:pt x="4431" y="7835"/>
                        <a:pt x="4178" y="8846"/>
                      </a:cubicBezTo>
                      <a:cubicBezTo>
                        <a:pt x="4178" y="9984"/>
                        <a:pt x="4052" y="11121"/>
                        <a:pt x="4178" y="12385"/>
                      </a:cubicBezTo>
                      <a:cubicBezTo>
                        <a:pt x="4178" y="13522"/>
                        <a:pt x="4178" y="14660"/>
                        <a:pt x="4431" y="15671"/>
                      </a:cubicBezTo>
                      <a:cubicBezTo>
                        <a:pt x="4558" y="17693"/>
                        <a:pt x="4685" y="19209"/>
                        <a:pt x="4685" y="19209"/>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40" name="Freeform 1280">
                  <a:extLst>
                    <a:ext uri="{FF2B5EF4-FFF2-40B4-BE49-F238E27FC236}">
                      <a16:creationId xmlns:a16="http://schemas.microsoft.com/office/drawing/2014/main" id="{43862600-C0EE-67C2-E561-AF7AD9DEF45C}"/>
                    </a:ext>
                  </a:extLst>
                </p:cNvPr>
                <p:cNvSpPr/>
                <p:nvPr/>
              </p:nvSpPr>
              <p:spPr>
                <a:xfrm>
                  <a:off x="2808433" y="3172768"/>
                  <a:ext cx="10147" cy="21989"/>
                </a:xfrm>
                <a:custGeom>
                  <a:avLst/>
                  <a:gdLst>
                    <a:gd name="connsiteX0" fmla="*/ 10147 w 10146"/>
                    <a:gd name="connsiteY0" fmla="*/ 21989 h 21989"/>
                    <a:gd name="connsiteX1" fmla="*/ 6222 w 10146"/>
                    <a:gd name="connsiteY1" fmla="*/ 20220 h 21989"/>
                    <a:gd name="connsiteX2" fmla="*/ 2930 w 10146"/>
                    <a:gd name="connsiteY2" fmla="*/ 17314 h 21989"/>
                    <a:gd name="connsiteX3" fmla="*/ 397 w 10146"/>
                    <a:gd name="connsiteY3" fmla="*/ 12638 h 21989"/>
                    <a:gd name="connsiteX4" fmla="*/ 271 w 10146"/>
                    <a:gd name="connsiteY4" fmla="*/ 7203 h 21989"/>
                    <a:gd name="connsiteX5" fmla="*/ 2170 w 10146"/>
                    <a:gd name="connsiteY5" fmla="*/ 3033 h 21989"/>
                    <a:gd name="connsiteX6" fmla="*/ 4322 w 10146"/>
                    <a:gd name="connsiteY6" fmla="*/ 758 h 21989"/>
                    <a:gd name="connsiteX7" fmla="*/ 5209 w 10146"/>
                    <a:gd name="connsiteY7" fmla="*/ 0 h 21989"/>
                    <a:gd name="connsiteX8" fmla="*/ 4196 w 10146"/>
                    <a:gd name="connsiteY8" fmla="*/ 3918 h 21989"/>
                    <a:gd name="connsiteX9" fmla="*/ 3816 w 10146"/>
                    <a:gd name="connsiteY9" fmla="*/ 7582 h 21989"/>
                    <a:gd name="connsiteX10" fmla="*/ 4322 w 10146"/>
                    <a:gd name="connsiteY10" fmla="*/ 11500 h 21989"/>
                    <a:gd name="connsiteX11" fmla="*/ 7741 w 10146"/>
                    <a:gd name="connsiteY11" fmla="*/ 18577 h 21989"/>
                    <a:gd name="connsiteX12" fmla="*/ 10020 w 10146"/>
                    <a:gd name="connsiteY12" fmla="*/ 21989 h 2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46" h="21989">
                      <a:moveTo>
                        <a:pt x="10147" y="21989"/>
                      </a:moveTo>
                      <a:cubicBezTo>
                        <a:pt x="10147" y="21989"/>
                        <a:pt x="8374" y="21737"/>
                        <a:pt x="6222" y="20220"/>
                      </a:cubicBezTo>
                      <a:cubicBezTo>
                        <a:pt x="5209" y="19462"/>
                        <a:pt x="3943" y="18577"/>
                        <a:pt x="2930" y="17314"/>
                      </a:cubicBezTo>
                      <a:cubicBezTo>
                        <a:pt x="1790" y="16050"/>
                        <a:pt x="1030" y="14407"/>
                        <a:pt x="397" y="12638"/>
                      </a:cubicBezTo>
                      <a:cubicBezTo>
                        <a:pt x="-109" y="10868"/>
                        <a:pt x="-109" y="8846"/>
                        <a:pt x="271" y="7203"/>
                      </a:cubicBezTo>
                      <a:cubicBezTo>
                        <a:pt x="651" y="5561"/>
                        <a:pt x="1410" y="4044"/>
                        <a:pt x="2170" y="3033"/>
                      </a:cubicBezTo>
                      <a:cubicBezTo>
                        <a:pt x="2803" y="1896"/>
                        <a:pt x="3816" y="1264"/>
                        <a:pt x="4322" y="758"/>
                      </a:cubicBezTo>
                      <a:cubicBezTo>
                        <a:pt x="4955" y="253"/>
                        <a:pt x="5209" y="0"/>
                        <a:pt x="5209" y="0"/>
                      </a:cubicBezTo>
                      <a:cubicBezTo>
                        <a:pt x="5209" y="0"/>
                        <a:pt x="4702" y="1643"/>
                        <a:pt x="4196" y="3918"/>
                      </a:cubicBezTo>
                      <a:cubicBezTo>
                        <a:pt x="3816" y="5055"/>
                        <a:pt x="3816" y="6319"/>
                        <a:pt x="3816" y="7582"/>
                      </a:cubicBezTo>
                      <a:cubicBezTo>
                        <a:pt x="3816" y="8846"/>
                        <a:pt x="3816" y="10236"/>
                        <a:pt x="4322" y="11500"/>
                      </a:cubicBezTo>
                      <a:cubicBezTo>
                        <a:pt x="4955" y="14154"/>
                        <a:pt x="6475" y="16682"/>
                        <a:pt x="7741" y="18577"/>
                      </a:cubicBezTo>
                      <a:cubicBezTo>
                        <a:pt x="9007" y="20599"/>
                        <a:pt x="10020" y="21989"/>
                        <a:pt x="10020" y="21989"/>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41" name="Freeform 1281">
                  <a:extLst>
                    <a:ext uri="{FF2B5EF4-FFF2-40B4-BE49-F238E27FC236}">
                      <a16:creationId xmlns:a16="http://schemas.microsoft.com/office/drawing/2014/main" id="{1F2354A9-CC60-FAF2-1A0B-D9A1E9C6C32D}"/>
                    </a:ext>
                  </a:extLst>
                </p:cNvPr>
                <p:cNvSpPr/>
                <p:nvPr/>
              </p:nvSpPr>
              <p:spPr>
                <a:xfrm>
                  <a:off x="2811742" y="3230395"/>
                  <a:ext cx="7977" cy="20220"/>
                </a:xfrm>
                <a:custGeom>
                  <a:avLst/>
                  <a:gdLst>
                    <a:gd name="connsiteX0" fmla="*/ 6837 w 7976"/>
                    <a:gd name="connsiteY0" fmla="*/ 20220 h 20220"/>
                    <a:gd name="connsiteX1" fmla="*/ 3672 w 7976"/>
                    <a:gd name="connsiteY1" fmla="*/ 17819 h 20220"/>
                    <a:gd name="connsiteX2" fmla="*/ 0 w 7976"/>
                    <a:gd name="connsiteY2" fmla="*/ 9605 h 20220"/>
                    <a:gd name="connsiteX3" fmla="*/ 1266 w 7976"/>
                    <a:gd name="connsiteY3" fmla="*/ 4550 h 20220"/>
                    <a:gd name="connsiteX4" fmla="*/ 4305 w 7976"/>
                    <a:gd name="connsiteY4" fmla="*/ 1390 h 20220"/>
                    <a:gd name="connsiteX5" fmla="*/ 6964 w 7976"/>
                    <a:gd name="connsiteY5" fmla="*/ 253 h 20220"/>
                    <a:gd name="connsiteX6" fmla="*/ 7976 w 7976"/>
                    <a:gd name="connsiteY6" fmla="*/ 0 h 20220"/>
                    <a:gd name="connsiteX7" fmla="*/ 5824 w 7976"/>
                    <a:gd name="connsiteY7" fmla="*/ 3033 h 20220"/>
                    <a:gd name="connsiteX8" fmla="*/ 4431 w 7976"/>
                    <a:gd name="connsiteY8" fmla="*/ 5940 h 20220"/>
                    <a:gd name="connsiteX9" fmla="*/ 4052 w 7976"/>
                    <a:gd name="connsiteY9" fmla="*/ 9352 h 20220"/>
                    <a:gd name="connsiteX10" fmla="*/ 5571 w 7976"/>
                    <a:gd name="connsiteY10" fmla="*/ 16555 h 20220"/>
                    <a:gd name="connsiteX11" fmla="*/ 6710 w 7976"/>
                    <a:gd name="connsiteY11" fmla="*/ 20220 h 20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976" h="20220">
                      <a:moveTo>
                        <a:pt x="6837" y="20220"/>
                      </a:moveTo>
                      <a:cubicBezTo>
                        <a:pt x="6837" y="20220"/>
                        <a:pt x="5318" y="19462"/>
                        <a:pt x="3672" y="17819"/>
                      </a:cubicBezTo>
                      <a:cubicBezTo>
                        <a:pt x="2026" y="16050"/>
                        <a:pt x="253" y="13270"/>
                        <a:pt x="0" y="9605"/>
                      </a:cubicBezTo>
                      <a:cubicBezTo>
                        <a:pt x="0" y="7835"/>
                        <a:pt x="253" y="5940"/>
                        <a:pt x="1266" y="4550"/>
                      </a:cubicBezTo>
                      <a:cubicBezTo>
                        <a:pt x="2026" y="3033"/>
                        <a:pt x="3292" y="2022"/>
                        <a:pt x="4305" y="1390"/>
                      </a:cubicBezTo>
                      <a:cubicBezTo>
                        <a:pt x="5318" y="632"/>
                        <a:pt x="6331" y="505"/>
                        <a:pt x="6964" y="253"/>
                      </a:cubicBezTo>
                      <a:cubicBezTo>
                        <a:pt x="7597" y="126"/>
                        <a:pt x="7976" y="0"/>
                        <a:pt x="7976" y="0"/>
                      </a:cubicBezTo>
                      <a:cubicBezTo>
                        <a:pt x="7976" y="0"/>
                        <a:pt x="6964" y="1264"/>
                        <a:pt x="5824" y="3033"/>
                      </a:cubicBezTo>
                      <a:cubicBezTo>
                        <a:pt x="5191" y="3791"/>
                        <a:pt x="4811" y="4929"/>
                        <a:pt x="4431" y="5940"/>
                      </a:cubicBezTo>
                      <a:cubicBezTo>
                        <a:pt x="4052" y="6951"/>
                        <a:pt x="4052" y="8214"/>
                        <a:pt x="4052" y="9352"/>
                      </a:cubicBezTo>
                      <a:cubicBezTo>
                        <a:pt x="4178" y="11753"/>
                        <a:pt x="4938" y="14407"/>
                        <a:pt x="5571" y="16555"/>
                      </a:cubicBezTo>
                      <a:cubicBezTo>
                        <a:pt x="6204" y="18577"/>
                        <a:pt x="6710" y="20220"/>
                        <a:pt x="6710" y="20220"/>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42" name="Freeform 1282">
                  <a:extLst>
                    <a:ext uri="{FF2B5EF4-FFF2-40B4-BE49-F238E27FC236}">
                      <a16:creationId xmlns:a16="http://schemas.microsoft.com/office/drawing/2014/main" id="{1B52D06D-C43D-6E43-19ED-6BCA808DF158}"/>
                    </a:ext>
                  </a:extLst>
                </p:cNvPr>
                <p:cNvSpPr/>
                <p:nvPr/>
              </p:nvSpPr>
              <p:spPr>
                <a:xfrm>
                  <a:off x="2814496" y="3271089"/>
                  <a:ext cx="6743" cy="15165"/>
                </a:xfrm>
                <a:custGeom>
                  <a:avLst/>
                  <a:gdLst>
                    <a:gd name="connsiteX0" fmla="*/ 6742 w 6742"/>
                    <a:gd name="connsiteY0" fmla="*/ 15039 h 15165"/>
                    <a:gd name="connsiteX1" fmla="*/ 4083 w 6742"/>
                    <a:gd name="connsiteY1" fmla="*/ 13522 h 15165"/>
                    <a:gd name="connsiteX2" fmla="*/ 285 w 6742"/>
                    <a:gd name="connsiteY2" fmla="*/ 7962 h 15165"/>
                    <a:gd name="connsiteX3" fmla="*/ 285 w 6742"/>
                    <a:gd name="connsiteY3" fmla="*/ 3918 h 15165"/>
                    <a:gd name="connsiteX4" fmla="*/ 2437 w 6742"/>
                    <a:gd name="connsiteY4" fmla="*/ 1011 h 15165"/>
                    <a:gd name="connsiteX5" fmla="*/ 5476 w 6742"/>
                    <a:gd name="connsiteY5" fmla="*/ 0 h 15165"/>
                    <a:gd name="connsiteX6" fmla="*/ 5096 w 6742"/>
                    <a:gd name="connsiteY6" fmla="*/ 758 h 15165"/>
                    <a:gd name="connsiteX7" fmla="*/ 4210 w 6742"/>
                    <a:gd name="connsiteY7" fmla="*/ 2527 h 15165"/>
                    <a:gd name="connsiteX8" fmla="*/ 3830 w 6742"/>
                    <a:gd name="connsiteY8" fmla="*/ 4676 h 15165"/>
                    <a:gd name="connsiteX9" fmla="*/ 4210 w 6742"/>
                    <a:gd name="connsiteY9" fmla="*/ 7077 h 15165"/>
                    <a:gd name="connsiteX10" fmla="*/ 5856 w 6742"/>
                    <a:gd name="connsiteY10" fmla="*/ 12385 h 15165"/>
                    <a:gd name="connsiteX11" fmla="*/ 6616 w 6742"/>
                    <a:gd name="connsiteY11" fmla="*/ 15165 h 1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42" h="15165">
                      <a:moveTo>
                        <a:pt x="6742" y="15039"/>
                      </a:moveTo>
                      <a:cubicBezTo>
                        <a:pt x="6742" y="15039"/>
                        <a:pt x="5476" y="14660"/>
                        <a:pt x="4083" y="13522"/>
                      </a:cubicBezTo>
                      <a:cubicBezTo>
                        <a:pt x="2691" y="12385"/>
                        <a:pt x="918" y="10616"/>
                        <a:pt x="285" y="7962"/>
                      </a:cubicBezTo>
                      <a:cubicBezTo>
                        <a:pt x="-95" y="6698"/>
                        <a:pt x="-95" y="5181"/>
                        <a:pt x="285" y="3918"/>
                      </a:cubicBezTo>
                      <a:cubicBezTo>
                        <a:pt x="665" y="2527"/>
                        <a:pt x="1678" y="1516"/>
                        <a:pt x="2437" y="1011"/>
                      </a:cubicBezTo>
                      <a:cubicBezTo>
                        <a:pt x="4083" y="-126"/>
                        <a:pt x="5476" y="126"/>
                        <a:pt x="5476" y="0"/>
                      </a:cubicBezTo>
                      <a:cubicBezTo>
                        <a:pt x="5476" y="0"/>
                        <a:pt x="5350" y="379"/>
                        <a:pt x="5096" y="758"/>
                      </a:cubicBezTo>
                      <a:cubicBezTo>
                        <a:pt x="4716" y="1137"/>
                        <a:pt x="4463" y="1896"/>
                        <a:pt x="4210" y="2527"/>
                      </a:cubicBezTo>
                      <a:cubicBezTo>
                        <a:pt x="3830" y="3159"/>
                        <a:pt x="3957" y="3918"/>
                        <a:pt x="3830" y="4676"/>
                      </a:cubicBezTo>
                      <a:cubicBezTo>
                        <a:pt x="3830" y="5434"/>
                        <a:pt x="3830" y="6192"/>
                        <a:pt x="4210" y="7077"/>
                      </a:cubicBezTo>
                      <a:cubicBezTo>
                        <a:pt x="4716" y="8720"/>
                        <a:pt x="5350" y="10742"/>
                        <a:pt x="5856" y="12385"/>
                      </a:cubicBezTo>
                      <a:cubicBezTo>
                        <a:pt x="6362" y="14028"/>
                        <a:pt x="6616" y="15165"/>
                        <a:pt x="6616" y="15165"/>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43" name="Freeform 1283">
                  <a:extLst>
                    <a:ext uri="{FF2B5EF4-FFF2-40B4-BE49-F238E27FC236}">
                      <a16:creationId xmlns:a16="http://schemas.microsoft.com/office/drawing/2014/main" id="{CB344B3D-8CB2-126C-F8CB-B5FA1012B54C}"/>
                    </a:ext>
                  </a:extLst>
                </p:cNvPr>
                <p:cNvSpPr/>
                <p:nvPr/>
              </p:nvSpPr>
              <p:spPr>
                <a:xfrm>
                  <a:off x="2828204" y="3320249"/>
                  <a:ext cx="12916" cy="35258"/>
                </a:xfrm>
                <a:custGeom>
                  <a:avLst/>
                  <a:gdLst>
                    <a:gd name="connsiteX0" fmla="*/ 9369 w 12914"/>
                    <a:gd name="connsiteY0" fmla="*/ 35259 h 35258"/>
                    <a:gd name="connsiteX1" fmla="*/ 4938 w 12914"/>
                    <a:gd name="connsiteY1" fmla="*/ 30330 h 35258"/>
                    <a:gd name="connsiteX2" fmla="*/ 0 w 12914"/>
                    <a:gd name="connsiteY2" fmla="*/ 16429 h 35258"/>
                    <a:gd name="connsiteX3" fmla="*/ 1899 w 12914"/>
                    <a:gd name="connsiteY3" fmla="*/ 8088 h 35258"/>
                    <a:gd name="connsiteX4" fmla="*/ 6710 w 12914"/>
                    <a:gd name="connsiteY4" fmla="*/ 2654 h 35258"/>
                    <a:gd name="connsiteX5" fmla="*/ 11142 w 12914"/>
                    <a:gd name="connsiteY5" fmla="*/ 505 h 35258"/>
                    <a:gd name="connsiteX6" fmla="*/ 12914 w 12914"/>
                    <a:gd name="connsiteY6" fmla="*/ 0 h 35258"/>
                    <a:gd name="connsiteX7" fmla="*/ 11775 w 12914"/>
                    <a:gd name="connsiteY7" fmla="*/ 1516 h 35258"/>
                    <a:gd name="connsiteX8" fmla="*/ 9243 w 12914"/>
                    <a:gd name="connsiteY8" fmla="*/ 5055 h 35258"/>
                    <a:gd name="connsiteX9" fmla="*/ 6964 w 12914"/>
                    <a:gd name="connsiteY9" fmla="*/ 10236 h 35258"/>
                    <a:gd name="connsiteX10" fmla="*/ 6331 w 12914"/>
                    <a:gd name="connsiteY10" fmla="*/ 13143 h 35258"/>
                    <a:gd name="connsiteX11" fmla="*/ 6204 w 12914"/>
                    <a:gd name="connsiteY11" fmla="*/ 16302 h 35258"/>
                    <a:gd name="connsiteX12" fmla="*/ 8103 w 12914"/>
                    <a:gd name="connsiteY12" fmla="*/ 28940 h 35258"/>
                    <a:gd name="connsiteX13" fmla="*/ 8989 w 12914"/>
                    <a:gd name="connsiteY13" fmla="*/ 33490 h 35258"/>
                    <a:gd name="connsiteX14" fmla="*/ 9243 w 12914"/>
                    <a:gd name="connsiteY14" fmla="*/ 35259 h 35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914" h="35258">
                      <a:moveTo>
                        <a:pt x="9369" y="35259"/>
                      </a:moveTo>
                      <a:cubicBezTo>
                        <a:pt x="9369" y="35259"/>
                        <a:pt x="7343" y="33616"/>
                        <a:pt x="4938" y="30330"/>
                      </a:cubicBezTo>
                      <a:cubicBezTo>
                        <a:pt x="2659" y="27171"/>
                        <a:pt x="127" y="22242"/>
                        <a:pt x="0" y="16429"/>
                      </a:cubicBezTo>
                      <a:cubicBezTo>
                        <a:pt x="0" y="13522"/>
                        <a:pt x="506" y="10616"/>
                        <a:pt x="1899" y="8088"/>
                      </a:cubicBezTo>
                      <a:cubicBezTo>
                        <a:pt x="3165" y="5561"/>
                        <a:pt x="5064" y="3791"/>
                        <a:pt x="6710" y="2654"/>
                      </a:cubicBezTo>
                      <a:cubicBezTo>
                        <a:pt x="8483" y="1516"/>
                        <a:pt x="10002" y="885"/>
                        <a:pt x="11142" y="505"/>
                      </a:cubicBezTo>
                      <a:cubicBezTo>
                        <a:pt x="12281" y="126"/>
                        <a:pt x="12914" y="0"/>
                        <a:pt x="12914" y="0"/>
                      </a:cubicBezTo>
                      <a:cubicBezTo>
                        <a:pt x="12914" y="0"/>
                        <a:pt x="12535" y="632"/>
                        <a:pt x="11775" y="1516"/>
                      </a:cubicBezTo>
                      <a:cubicBezTo>
                        <a:pt x="11015" y="2275"/>
                        <a:pt x="10256" y="3665"/>
                        <a:pt x="9243" y="5055"/>
                      </a:cubicBezTo>
                      <a:cubicBezTo>
                        <a:pt x="8356" y="6572"/>
                        <a:pt x="7470" y="8341"/>
                        <a:pt x="6964" y="10236"/>
                      </a:cubicBezTo>
                      <a:cubicBezTo>
                        <a:pt x="6584" y="11121"/>
                        <a:pt x="6457" y="12132"/>
                        <a:pt x="6331" y="13143"/>
                      </a:cubicBezTo>
                      <a:cubicBezTo>
                        <a:pt x="6204" y="14154"/>
                        <a:pt x="6077" y="15165"/>
                        <a:pt x="6204" y="16302"/>
                      </a:cubicBezTo>
                      <a:cubicBezTo>
                        <a:pt x="6204" y="20599"/>
                        <a:pt x="7343" y="25275"/>
                        <a:pt x="8103" y="28940"/>
                      </a:cubicBezTo>
                      <a:cubicBezTo>
                        <a:pt x="8610" y="30709"/>
                        <a:pt x="8736" y="32352"/>
                        <a:pt x="8989" y="33490"/>
                      </a:cubicBezTo>
                      <a:cubicBezTo>
                        <a:pt x="9243" y="34627"/>
                        <a:pt x="9243" y="35259"/>
                        <a:pt x="9243" y="35259"/>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44" name="Freeform 1284">
                  <a:extLst>
                    <a:ext uri="{FF2B5EF4-FFF2-40B4-BE49-F238E27FC236}">
                      <a16:creationId xmlns:a16="http://schemas.microsoft.com/office/drawing/2014/main" id="{77EC2AA3-DB5A-9942-1ADD-35BC0D1BF9B2}"/>
                    </a:ext>
                  </a:extLst>
                </p:cNvPr>
                <p:cNvSpPr/>
                <p:nvPr/>
              </p:nvSpPr>
              <p:spPr>
                <a:xfrm>
                  <a:off x="2840107" y="3409344"/>
                  <a:ext cx="12283" cy="30456"/>
                </a:xfrm>
                <a:custGeom>
                  <a:avLst/>
                  <a:gdLst>
                    <a:gd name="connsiteX0" fmla="*/ 12281 w 12281"/>
                    <a:gd name="connsiteY0" fmla="*/ 30457 h 30456"/>
                    <a:gd name="connsiteX1" fmla="*/ 7344 w 12281"/>
                    <a:gd name="connsiteY1" fmla="*/ 26792 h 30456"/>
                    <a:gd name="connsiteX2" fmla="*/ 253 w 12281"/>
                    <a:gd name="connsiteY2" fmla="*/ 14912 h 30456"/>
                    <a:gd name="connsiteX3" fmla="*/ 0 w 12281"/>
                    <a:gd name="connsiteY3" fmla="*/ 10742 h 30456"/>
                    <a:gd name="connsiteX4" fmla="*/ 1140 w 12281"/>
                    <a:gd name="connsiteY4" fmla="*/ 6571 h 30456"/>
                    <a:gd name="connsiteX5" fmla="*/ 6078 w 12281"/>
                    <a:gd name="connsiteY5" fmla="*/ 1516 h 30456"/>
                    <a:gd name="connsiteX6" fmla="*/ 12155 w 12281"/>
                    <a:gd name="connsiteY6" fmla="*/ 0 h 30456"/>
                    <a:gd name="connsiteX7" fmla="*/ 11015 w 12281"/>
                    <a:gd name="connsiteY7" fmla="*/ 1264 h 30456"/>
                    <a:gd name="connsiteX8" fmla="*/ 8357 w 12281"/>
                    <a:gd name="connsiteY8" fmla="*/ 4297 h 30456"/>
                    <a:gd name="connsiteX9" fmla="*/ 6204 w 12281"/>
                    <a:gd name="connsiteY9" fmla="*/ 8594 h 30456"/>
                    <a:gd name="connsiteX10" fmla="*/ 5951 w 12281"/>
                    <a:gd name="connsiteY10" fmla="*/ 10995 h 30456"/>
                    <a:gd name="connsiteX11" fmla="*/ 6331 w 12281"/>
                    <a:gd name="connsiteY11" fmla="*/ 13649 h 30456"/>
                    <a:gd name="connsiteX12" fmla="*/ 10256 w 12281"/>
                    <a:gd name="connsiteY12" fmla="*/ 24770 h 30456"/>
                    <a:gd name="connsiteX13" fmla="*/ 11775 w 12281"/>
                    <a:gd name="connsiteY13" fmla="*/ 28814 h 30456"/>
                    <a:gd name="connsiteX14" fmla="*/ 12281 w 12281"/>
                    <a:gd name="connsiteY14" fmla="*/ 30457 h 3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281" h="30456">
                      <a:moveTo>
                        <a:pt x="12281" y="30457"/>
                      </a:moveTo>
                      <a:cubicBezTo>
                        <a:pt x="12281" y="30457"/>
                        <a:pt x="10129" y="29193"/>
                        <a:pt x="7344" y="26792"/>
                      </a:cubicBezTo>
                      <a:cubicBezTo>
                        <a:pt x="4811" y="24264"/>
                        <a:pt x="1393" y="20473"/>
                        <a:pt x="253" y="14912"/>
                      </a:cubicBezTo>
                      <a:cubicBezTo>
                        <a:pt x="0" y="13649"/>
                        <a:pt x="0" y="12132"/>
                        <a:pt x="0" y="10742"/>
                      </a:cubicBezTo>
                      <a:cubicBezTo>
                        <a:pt x="0" y="9225"/>
                        <a:pt x="507" y="7835"/>
                        <a:pt x="1140" y="6571"/>
                      </a:cubicBezTo>
                      <a:cubicBezTo>
                        <a:pt x="2406" y="4044"/>
                        <a:pt x="4432" y="2401"/>
                        <a:pt x="6078" y="1516"/>
                      </a:cubicBezTo>
                      <a:cubicBezTo>
                        <a:pt x="9623" y="-253"/>
                        <a:pt x="12281" y="126"/>
                        <a:pt x="12155" y="0"/>
                      </a:cubicBezTo>
                      <a:cubicBezTo>
                        <a:pt x="12155" y="0"/>
                        <a:pt x="11775" y="505"/>
                        <a:pt x="11015" y="1264"/>
                      </a:cubicBezTo>
                      <a:cubicBezTo>
                        <a:pt x="10256" y="1896"/>
                        <a:pt x="9243" y="3033"/>
                        <a:pt x="8357" y="4297"/>
                      </a:cubicBezTo>
                      <a:cubicBezTo>
                        <a:pt x="7344" y="5561"/>
                        <a:pt x="6584" y="7077"/>
                        <a:pt x="6204" y="8594"/>
                      </a:cubicBezTo>
                      <a:cubicBezTo>
                        <a:pt x="5951" y="9352"/>
                        <a:pt x="5951" y="10236"/>
                        <a:pt x="5951" y="10995"/>
                      </a:cubicBezTo>
                      <a:cubicBezTo>
                        <a:pt x="5951" y="11879"/>
                        <a:pt x="5951" y="12764"/>
                        <a:pt x="6331" y="13649"/>
                      </a:cubicBezTo>
                      <a:cubicBezTo>
                        <a:pt x="6964" y="17440"/>
                        <a:pt x="9116" y="21484"/>
                        <a:pt x="10256" y="24770"/>
                      </a:cubicBezTo>
                      <a:cubicBezTo>
                        <a:pt x="11015" y="26413"/>
                        <a:pt x="11395" y="27929"/>
                        <a:pt x="11775" y="28814"/>
                      </a:cubicBezTo>
                      <a:cubicBezTo>
                        <a:pt x="12155" y="29825"/>
                        <a:pt x="12281" y="30457"/>
                        <a:pt x="12281" y="30457"/>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45" name="Freeform 1285">
                  <a:extLst>
                    <a:ext uri="{FF2B5EF4-FFF2-40B4-BE49-F238E27FC236}">
                      <a16:creationId xmlns:a16="http://schemas.microsoft.com/office/drawing/2014/main" id="{19B079B2-CDD2-29A7-3B46-63637719A32F}"/>
                    </a:ext>
                  </a:extLst>
                </p:cNvPr>
                <p:cNvSpPr/>
                <p:nvPr/>
              </p:nvSpPr>
              <p:spPr>
                <a:xfrm>
                  <a:off x="2840107" y="3485735"/>
                  <a:ext cx="12283" cy="13715"/>
                </a:xfrm>
                <a:custGeom>
                  <a:avLst/>
                  <a:gdLst>
                    <a:gd name="connsiteX0" fmla="*/ 633 w 12281"/>
                    <a:gd name="connsiteY0" fmla="*/ 13716 h 13715"/>
                    <a:gd name="connsiteX1" fmla="*/ 0 w 12281"/>
                    <a:gd name="connsiteY1" fmla="*/ 10430 h 13715"/>
                    <a:gd name="connsiteX2" fmla="*/ 380 w 12281"/>
                    <a:gd name="connsiteY2" fmla="*/ 7018 h 13715"/>
                    <a:gd name="connsiteX3" fmla="*/ 2153 w 12281"/>
                    <a:gd name="connsiteY3" fmla="*/ 3353 h 13715"/>
                    <a:gd name="connsiteX4" fmla="*/ 5444 w 12281"/>
                    <a:gd name="connsiteY4" fmla="*/ 826 h 13715"/>
                    <a:gd name="connsiteX5" fmla="*/ 8990 w 12281"/>
                    <a:gd name="connsiteY5" fmla="*/ 67 h 13715"/>
                    <a:gd name="connsiteX6" fmla="*/ 12281 w 12281"/>
                    <a:gd name="connsiteY6" fmla="*/ 699 h 13715"/>
                    <a:gd name="connsiteX7" fmla="*/ 9623 w 12281"/>
                    <a:gd name="connsiteY7" fmla="*/ 2342 h 13715"/>
                    <a:gd name="connsiteX8" fmla="*/ 7470 w 12281"/>
                    <a:gd name="connsiteY8" fmla="*/ 3985 h 13715"/>
                    <a:gd name="connsiteX9" fmla="*/ 5444 w 12281"/>
                    <a:gd name="connsiteY9" fmla="*/ 6007 h 13715"/>
                    <a:gd name="connsiteX10" fmla="*/ 3672 w 12281"/>
                    <a:gd name="connsiteY10" fmla="*/ 8535 h 13715"/>
                    <a:gd name="connsiteX11" fmla="*/ 2153 w 12281"/>
                    <a:gd name="connsiteY11" fmla="*/ 11062 h 13715"/>
                    <a:gd name="connsiteX12" fmla="*/ 507 w 12281"/>
                    <a:gd name="connsiteY12" fmla="*/ 13716 h 13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81" h="13715">
                      <a:moveTo>
                        <a:pt x="633" y="13716"/>
                      </a:moveTo>
                      <a:cubicBezTo>
                        <a:pt x="633" y="13716"/>
                        <a:pt x="0" y="12452"/>
                        <a:pt x="0" y="10430"/>
                      </a:cubicBezTo>
                      <a:cubicBezTo>
                        <a:pt x="0" y="9419"/>
                        <a:pt x="0" y="8282"/>
                        <a:pt x="380" y="7018"/>
                      </a:cubicBezTo>
                      <a:cubicBezTo>
                        <a:pt x="633" y="5754"/>
                        <a:pt x="1519" y="4617"/>
                        <a:pt x="2153" y="3353"/>
                      </a:cubicBezTo>
                      <a:cubicBezTo>
                        <a:pt x="3292" y="2468"/>
                        <a:pt x="4052" y="1078"/>
                        <a:pt x="5444" y="826"/>
                      </a:cubicBezTo>
                      <a:cubicBezTo>
                        <a:pt x="6711" y="320"/>
                        <a:pt x="7850" y="-185"/>
                        <a:pt x="8990" y="67"/>
                      </a:cubicBezTo>
                      <a:cubicBezTo>
                        <a:pt x="11142" y="194"/>
                        <a:pt x="12281" y="699"/>
                        <a:pt x="12281" y="699"/>
                      </a:cubicBezTo>
                      <a:cubicBezTo>
                        <a:pt x="12281" y="699"/>
                        <a:pt x="11015" y="1584"/>
                        <a:pt x="9623" y="2342"/>
                      </a:cubicBezTo>
                      <a:cubicBezTo>
                        <a:pt x="8736" y="2468"/>
                        <a:pt x="8230" y="3606"/>
                        <a:pt x="7470" y="3985"/>
                      </a:cubicBezTo>
                      <a:cubicBezTo>
                        <a:pt x="6711" y="4364"/>
                        <a:pt x="6204" y="5375"/>
                        <a:pt x="5444" y="6007"/>
                      </a:cubicBezTo>
                      <a:cubicBezTo>
                        <a:pt x="4938" y="6892"/>
                        <a:pt x="4305" y="7650"/>
                        <a:pt x="3672" y="8535"/>
                      </a:cubicBezTo>
                      <a:cubicBezTo>
                        <a:pt x="3165" y="9419"/>
                        <a:pt x="2532" y="10177"/>
                        <a:pt x="2153" y="11062"/>
                      </a:cubicBezTo>
                      <a:cubicBezTo>
                        <a:pt x="1266" y="12579"/>
                        <a:pt x="507" y="13716"/>
                        <a:pt x="507" y="13716"/>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46" name="Freeform 1286">
                  <a:extLst>
                    <a:ext uri="{FF2B5EF4-FFF2-40B4-BE49-F238E27FC236}">
                      <a16:creationId xmlns:a16="http://schemas.microsoft.com/office/drawing/2014/main" id="{DE89B22F-9B13-CEE8-AE74-61F1CFB8FC33}"/>
                    </a:ext>
                  </a:extLst>
                </p:cNvPr>
                <p:cNvSpPr/>
                <p:nvPr/>
              </p:nvSpPr>
              <p:spPr>
                <a:xfrm>
                  <a:off x="2827015" y="3529083"/>
                  <a:ext cx="11826" cy="13335"/>
                </a:xfrm>
                <a:custGeom>
                  <a:avLst/>
                  <a:gdLst>
                    <a:gd name="connsiteX0" fmla="*/ 1696 w 11824"/>
                    <a:gd name="connsiteY0" fmla="*/ 13209 h 13335"/>
                    <a:gd name="connsiteX1" fmla="*/ 303 w 11824"/>
                    <a:gd name="connsiteY1" fmla="*/ 10302 h 13335"/>
                    <a:gd name="connsiteX2" fmla="*/ 50 w 11824"/>
                    <a:gd name="connsiteY2" fmla="*/ 6764 h 13335"/>
                    <a:gd name="connsiteX3" fmla="*/ 1822 w 11824"/>
                    <a:gd name="connsiteY3" fmla="*/ 2973 h 13335"/>
                    <a:gd name="connsiteX4" fmla="*/ 3342 w 11824"/>
                    <a:gd name="connsiteY4" fmla="*/ 1456 h 13335"/>
                    <a:gd name="connsiteX5" fmla="*/ 5241 w 11824"/>
                    <a:gd name="connsiteY5" fmla="*/ 571 h 13335"/>
                    <a:gd name="connsiteX6" fmla="*/ 8659 w 11824"/>
                    <a:gd name="connsiteY6" fmla="*/ 66 h 13335"/>
                    <a:gd name="connsiteX7" fmla="*/ 11825 w 11824"/>
                    <a:gd name="connsiteY7" fmla="*/ 698 h 13335"/>
                    <a:gd name="connsiteX8" fmla="*/ 9166 w 11824"/>
                    <a:gd name="connsiteY8" fmla="*/ 2341 h 13335"/>
                    <a:gd name="connsiteX9" fmla="*/ 6887 w 11824"/>
                    <a:gd name="connsiteY9" fmla="*/ 3857 h 13335"/>
                    <a:gd name="connsiteX10" fmla="*/ 4988 w 11824"/>
                    <a:gd name="connsiteY10" fmla="*/ 5753 h 13335"/>
                    <a:gd name="connsiteX11" fmla="*/ 4228 w 11824"/>
                    <a:gd name="connsiteY11" fmla="*/ 6764 h 13335"/>
                    <a:gd name="connsiteX12" fmla="*/ 3468 w 11824"/>
                    <a:gd name="connsiteY12" fmla="*/ 7901 h 13335"/>
                    <a:gd name="connsiteX13" fmla="*/ 2582 w 11824"/>
                    <a:gd name="connsiteY13" fmla="*/ 10429 h 13335"/>
                    <a:gd name="connsiteX14" fmla="*/ 1696 w 11824"/>
                    <a:gd name="connsiteY14" fmla="*/ 13336 h 13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24" h="13335">
                      <a:moveTo>
                        <a:pt x="1696" y="13209"/>
                      </a:moveTo>
                      <a:cubicBezTo>
                        <a:pt x="1696" y="13209"/>
                        <a:pt x="683" y="12198"/>
                        <a:pt x="303" y="10302"/>
                      </a:cubicBezTo>
                      <a:cubicBezTo>
                        <a:pt x="50" y="9291"/>
                        <a:pt x="-77" y="8154"/>
                        <a:pt x="50" y="6764"/>
                      </a:cubicBezTo>
                      <a:cubicBezTo>
                        <a:pt x="429" y="5500"/>
                        <a:pt x="683" y="3984"/>
                        <a:pt x="1822" y="2973"/>
                      </a:cubicBezTo>
                      <a:lnTo>
                        <a:pt x="3342" y="1456"/>
                      </a:lnTo>
                      <a:cubicBezTo>
                        <a:pt x="3342" y="1456"/>
                        <a:pt x="4608" y="824"/>
                        <a:pt x="5241" y="571"/>
                      </a:cubicBezTo>
                      <a:cubicBezTo>
                        <a:pt x="6507" y="-60"/>
                        <a:pt x="7646" y="-60"/>
                        <a:pt x="8659" y="66"/>
                      </a:cubicBezTo>
                      <a:cubicBezTo>
                        <a:pt x="10685" y="192"/>
                        <a:pt x="11825" y="698"/>
                        <a:pt x="11825" y="698"/>
                      </a:cubicBezTo>
                      <a:cubicBezTo>
                        <a:pt x="11825" y="698"/>
                        <a:pt x="10685" y="1582"/>
                        <a:pt x="9166" y="2341"/>
                      </a:cubicBezTo>
                      <a:cubicBezTo>
                        <a:pt x="8280" y="2593"/>
                        <a:pt x="7646" y="3225"/>
                        <a:pt x="6887" y="3857"/>
                      </a:cubicBezTo>
                      <a:cubicBezTo>
                        <a:pt x="6127" y="4363"/>
                        <a:pt x="5494" y="4995"/>
                        <a:pt x="4988" y="5753"/>
                      </a:cubicBezTo>
                      <a:cubicBezTo>
                        <a:pt x="4608" y="6006"/>
                        <a:pt x="4355" y="6385"/>
                        <a:pt x="4228" y="6764"/>
                      </a:cubicBezTo>
                      <a:cubicBezTo>
                        <a:pt x="4101" y="7143"/>
                        <a:pt x="3722" y="7522"/>
                        <a:pt x="3468" y="7901"/>
                      </a:cubicBezTo>
                      <a:cubicBezTo>
                        <a:pt x="3215" y="8786"/>
                        <a:pt x="2582" y="9544"/>
                        <a:pt x="2582" y="10429"/>
                      </a:cubicBezTo>
                      <a:cubicBezTo>
                        <a:pt x="1949" y="12072"/>
                        <a:pt x="1696" y="13336"/>
                        <a:pt x="1696" y="13336"/>
                      </a:cubicBezTo>
                      <a:close/>
                    </a:path>
                  </a:pathLst>
                </a:custGeom>
                <a:solidFill>
                  <a:srgbClr val="ECB4B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47" name="Freeform 1291">
                  <a:extLst>
                    <a:ext uri="{FF2B5EF4-FFF2-40B4-BE49-F238E27FC236}">
                      <a16:creationId xmlns:a16="http://schemas.microsoft.com/office/drawing/2014/main" id="{37D60BF7-79FE-F15C-70EB-5993F3E1FB85}"/>
                    </a:ext>
                  </a:extLst>
                </p:cNvPr>
                <p:cNvSpPr/>
                <p:nvPr/>
              </p:nvSpPr>
              <p:spPr>
                <a:xfrm>
                  <a:off x="2258370" y="3497176"/>
                  <a:ext cx="97378" cy="58385"/>
                </a:xfrm>
                <a:custGeom>
                  <a:avLst/>
                  <a:gdLst>
                    <a:gd name="connsiteX0" fmla="*/ 56849 w 97365"/>
                    <a:gd name="connsiteY0" fmla="*/ 126 h 58385"/>
                    <a:gd name="connsiteX1" fmla="*/ 37731 w 97365"/>
                    <a:gd name="connsiteY1" fmla="*/ 23632 h 58385"/>
                    <a:gd name="connsiteX2" fmla="*/ 0 w 97365"/>
                    <a:gd name="connsiteY2" fmla="*/ 885 h 58385"/>
                    <a:gd name="connsiteX3" fmla="*/ 22917 w 97365"/>
                    <a:gd name="connsiteY3" fmla="*/ 32352 h 58385"/>
                    <a:gd name="connsiteX4" fmla="*/ 26209 w 97365"/>
                    <a:gd name="connsiteY4" fmla="*/ 35006 h 58385"/>
                    <a:gd name="connsiteX5" fmla="*/ 97365 w 97365"/>
                    <a:gd name="connsiteY5" fmla="*/ 58386 h 58385"/>
                    <a:gd name="connsiteX6" fmla="*/ 56849 w 97365"/>
                    <a:gd name="connsiteY6" fmla="*/ 0 h 58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7365" h="58385">
                      <a:moveTo>
                        <a:pt x="56849" y="126"/>
                      </a:moveTo>
                      <a:cubicBezTo>
                        <a:pt x="54444" y="15039"/>
                        <a:pt x="44061" y="22495"/>
                        <a:pt x="37731" y="23632"/>
                      </a:cubicBezTo>
                      <a:cubicBezTo>
                        <a:pt x="30894" y="24896"/>
                        <a:pt x="14307" y="13396"/>
                        <a:pt x="0" y="885"/>
                      </a:cubicBezTo>
                      <a:cubicBezTo>
                        <a:pt x="4178" y="12132"/>
                        <a:pt x="11902" y="23000"/>
                        <a:pt x="22917" y="32352"/>
                      </a:cubicBezTo>
                      <a:cubicBezTo>
                        <a:pt x="24056" y="33237"/>
                        <a:pt x="25069" y="34122"/>
                        <a:pt x="26209" y="35006"/>
                      </a:cubicBezTo>
                      <a:cubicBezTo>
                        <a:pt x="43175" y="48023"/>
                        <a:pt x="66978" y="57249"/>
                        <a:pt x="97365" y="58386"/>
                      </a:cubicBezTo>
                      <a:cubicBezTo>
                        <a:pt x="83691" y="42715"/>
                        <a:pt x="71283" y="28435"/>
                        <a:pt x="56849" y="0"/>
                      </a:cubicBezTo>
                      <a:close/>
                    </a:path>
                  </a:pathLst>
                </a:custGeom>
                <a:solidFill>
                  <a:srgbClr val="DD9B92"/>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48" name="Freeform 1292">
                  <a:extLst>
                    <a:ext uri="{FF2B5EF4-FFF2-40B4-BE49-F238E27FC236}">
                      <a16:creationId xmlns:a16="http://schemas.microsoft.com/office/drawing/2014/main" id="{8EA9A225-F17D-6096-F1E6-00FC567E6CBE}"/>
                    </a:ext>
                  </a:extLst>
                </p:cNvPr>
                <p:cNvSpPr/>
                <p:nvPr/>
              </p:nvSpPr>
              <p:spPr>
                <a:xfrm>
                  <a:off x="2464903" y="3489088"/>
                  <a:ext cx="125245" cy="115282"/>
                </a:xfrm>
                <a:custGeom>
                  <a:avLst/>
                  <a:gdLst>
                    <a:gd name="connsiteX0" fmla="*/ 124207 w 125228"/>
                    <a:gd name="connsiteY0" fmla="*/ 47391 h 115282"/>
                    <a:gd name="connsiteX1" fmla="*/ 106988 w 125228"/>
                    <a:gd name="connsiteY1" fmla="*/ 4929 h 115282"/>
                    <a:gd name="connsiteX2" fmla="*/ 106861 w 125228"/>
                    <a:gd name="connsiteY2" fmla="*/ 0 h 115282"/>
                    <a:gd name="connsiteX3" fmla="*/ 16080 w 125228"/>
                    <a:gd name="connsiteY3" fmla="*/ 7330 h 115282"/>
                    <a:gd name="connsiteX4" fmla="*/ 22157 w 125228"/>
                    <a:gd name="connsiteY4" fmla="*/ 34501 h 115282"/>
                    <a:gd name="connsiteX5" fmla="*/ 0 w 125228"/>
                    <a:gd name="connsiteY5" fmla="*/ 69760 h 115282"/>
                    <a:gd name="connsiteX6" fmla="*/ 12281 w 125228"/>
                    <a:gd name="connsiteY6" fmla="*/ 103502 h 115282"/>
                    <a:gd name="connsiteX7" fmla="*/ 20258 w 125228"/>
                    <a:gd name="connsiteY7" fmla="*/ 108305 h 115282"/>
                    <a:gd name="connsiteX8" fmla="*/ 77361 w 125228"/>
                    <a:gd name="connsiteY8" fmla="*/ 110074 h 115282"/>
                    <a:gd name="connsiteX9" fmla="*/ 124081 w 125228"/>
                    <a:gd name="connsiteY9" fmla="*/ 47391 h 115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5228" h="115282">
                      <a:moveTo>
                        <a:pt x="124207" y="47391"/>
                      </a:moveTo>
                      <a:cubicBezTo>
                        <a:pt x="113825" y="33363"/>
                        <a:pt x="108001" y="16808"/>
                        <a:pt x="106988" y="4929"/>
                      </a:cubicBezTo>
                      <a:cubicBezTo>
                        <a:pt x="106861" y="3159"/>
                        <a:pt x="106735" y="1516"/>
                        <a:pt x="106861" y="0"/>
                      </a:cubicBezTo>
                      <a:cubicBezTo>
                        <a:pt x="83564" y="29951"/>
                        <a:pt x="43808" y="20220"/>
                        <a:pt x="16080" y="7330"/>
                      </a:cubicBezTo>
                      <a:cubicBezTo>
                        <a:pt x="20638" y="19083"/>
                        <a:pt x="22790" y="28814"/>
                        <a:pt x="22157" y="34501"/>
                      </a:cubicBezTo>
                      <a:cubicBezTo>
                        <a:pt x="20385" y="50551"/>
                        <a:pt x="11775" y="61798"/>
                        <a:pt x="0" y="69760"/>
                      </a:cubicBezTo>
                      <a:cubicBezTo>
                        <a:pt x="10762" y="78606"/>
                        <a:pt x="13547" y="91244"/>
                        <a:pt x="12281" y="103502"/>
                      </a:cubicBezTo>
                      <a:cubicBezTo>
                        <a:pt x="14814" y="105145"/>
                        <a:pt x="17472" y="106788"/>
                        <a:pt x="20258" y="108305"/>
                      </a:cubicBezTo>
                      <a:cubicBezTo>
                        <a:pt x="33552" y="115255"/>
                        <a:pt x="50898" y="118920"/>
                        <a:pt x="77361" y="110074"/>
                      </a:cubicBezTo>
                      <a:cubicBezTo>
                        <a:pt x="99898" y="105398"/>
                        <a:pt x="131677" y="92381"/>
                        <a:pt x="124081" y="47391"/>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49" name="Freeform 1293">
                  <a:extLst>
                    <a:ext uri="{FF2B5EF4-FFF2-40B4-BE49-F238E27FC236}">
                      <a16:creationId xmlns:a16="http://schemas.microsoft.com/office/drawing/2014/main" id="{165DCC46-76CD-6834-C3ED-ECC37613C127}"/>
                    </a:ext>
                  </a:extLst>
                </p:cNvPr>
                <p:cNvSpPr/>
                <p:nvPr/>
              </p:nvSpPr>
              <p:spPr>
                <a:xfrm>
                  <a:off x="2204552" y="3368019"/>
                  <a:ext cx="131948" cy="161509"/>
                </a:xfrm>
                <a:custGeom>
                  <a:avLst/>
                  <a:gdLst>
                    <a:gd name="connsiteX0" fmla="*/ 131931 w 131930"/>
                    <a:gd name="connsiteY0" fmla="*/ 9605 h 161509"/>
                    <a:gd name="connsiteX1" fmla="*/ 106861 w 131930"/>
                    <a:gd name="connsiteY1" fmla="*/ 0 h 161509"/>
                    <a:gd name="connsiteX2" fmla="*/ 39123 w 131930"/>
                    <a:gd name="connsiteY2" fmla="*/ 45622 h 161509"/>
                    <a:gd name="connsiteX3" fmla="*/ 0 w 131930"/>
                    <a:gd name="connsiteY3" fmla="*/ 49287 h 161509"/>
                    <a:gd name="connsiteX4" fmla="*/ 76854 w 131930"/>
                    <a:gd name="connsiteY4" fmla="*/ 161509 h 161509"/>
                    <a:gd name="connsiteX5" fmla="*/ 53937 w 131930"/>
                    <a:gd name="connsiteY5" fmla="*/ 130041 h 161509"/>
                    <a:gd name="connsiteX6" fmla="*/ 96353 w 131930"/>
                    <a:gd name="connsiteY6" fmla="*/ 61040 h 161509"/>
                    <a:gd name="connsiteX7" fmla="*/ 118636 w 131930"/>
                    <a:gd name="connsiteY7" fmla="*/ 59523 h 161509"/>
                    <a:gd name="connsiteX8" fmla="*/ 131804 w 131930"/>
                    <a:gd name="connsiteY8" fmla="*/ 9605 h 16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930" h="161509">
                      <a:moveTo>
                        <a:pt x="131931" y="9605"/>
                      </a:moveTo>
                      <a:cubicBezTo>
                        <a:pt x="123068" y="7709"/>
                        <a:pt x="114458" y="4550"/>
                        <a:pt x="106861" y="0"/>
                      </a:cubicBezTo>
                      <a:cubicBezTo>
                        <a:pt x="76474" y="16302"/>
                        <a:pt x="73942" y="31594"/>
                        <a:pt x="39123" y="45622"/>
                      </a:cubicBezTo>
                      <a:cubicBezTo>
                        <a:pt x="23550" y="49792"/>
                        <a:pt x="10762" y="50677"/>
                        <a:pt x="0" y="49287"/>
                      </a:cubicBezTo>
                      <a:cubicBezTo>
                        <a:pt x="253" y="84925"/>
                        <a:pt x="10002" y="141162"/>
                        <a:pt x="76854" y="161509"/>
                      </a:cubicBezTo>
                      <a:cubicBezTo>
                        <a:pt x="65839" y="152157"/>
                        <a:pt x="58115" y="141289"/>
                        <a:pt x="53937" y="130041"/>
                      </a:cubicBezTo>
                      <a:cubicBezTo>
                        <a:pt x="42795" y="100216"/>
                        <a:pt x="55963" y="68622"/>
                        <a:pt x="96353" y="61040"/>
                      </a:cubicBezTo>
                      <a:cubicBezTo>
                        <a:pt x="103063" y="59776"/>
                        <a:pt x="110533" y="59271"/>
                        <a:pt x="118636" y="59523"/>
                      </a:cubicBezTo>
                      <a:cubicBezTo>
                        <a:pt x="109394" y="38039"/>
                        <a:pt x="120409" y="19209"/>
                        <a:pt x="131804" y="9605"/>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50" name="Freeform 1294">
                  <a:extLst>
                    <a:ext uri="{FF2B5EF4-FFF2-40B4-BE49-F238E27FC236}">
                      <a16:creationId xmlns:a16="http://schemas.microsoft.com/office/drawing/2014/main" id="{959B353F-2CAC-AA81-1DED-815E1236C7E1}"/>
                    </a:ext>
                  </a:extLst>
                </p:cNvPr>
                <p:cNvSpPr/>
                <p:nvPr/>
              </p:nvSpPr>
              <p:spPr>
                <a:xfrm>
                  <a:off x="2156968" y="3288019"/>
                  <a:ext cx="154587" cy="130151"/>
                </a:xfrm>
                <a:custGeom>
                  <a:avLst/>
                  <a:gdLst>
                    <a:gd name="connsiteX0" fmla="*/ 123672 w 154566"/>
                    <a:gd name="connsiteY0" fmla="*/ 35137 h 130151"/>
                    <a:gd name="connsiteX1" fmla="*/ 125192 w 154566"/>
                    <a:gd name="connsiteY1" fmla="*/ 4680 h 130151"/>
                    <a:gd name="connsiteX2" fmla="*/ 87334 w 154566"/>
                    <a:gd name="connsiteY2" fmla="*/ 4 h 130151"/>
                    <a:gd name="connsiteX3" fmla="*/ 24408 w 154566"/>
                    <a:gd name="connsiteY3" fmla="*/ 22499 h 130151"/>
                    <a:gd name="connsiteX4" fmla="*/ 1491 w 154566"/>
                    <a:gd name="connsiteY4" fmla="*/ 58517 h 130151"/>
                    <a:gd name="connsiteX5" fmla="*/ 47705 w 154566"/>
                    <a:gd name="connsiteY5" fmla="*/ 129540 h 130151"/>
                    <a:gd name="connsiteX6" fmla="*/ 86828 w 154566"/>
                    <a:gd name="connsiteY6" fmla="*/ 125875 h 130151"/>
                    <a:gd name="connsiteX7" fmla="*/ 154566 w 154566"/>
                    <a:gd name="connsiteY7" fmla="*/ 80253 h 130151"/>
                    <a:gd name="connsiteX8" fmla="*/ 123799 w 154566"/>
                    <a:gd name="connsiteY8" fmla="*/ 35263 h 13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66" h="130151">
                      <a:moveTo>
                        <a:pt x="123672" y="35137"/>
                      </a:moveTo>
                      <a:cubicBezTo>
                        <a:pt x="121393" y="23131"/>
                        <a:pt x="122406" y="13148"/>
                        <a:pt x="125192" y="4680"/>
                      </a:cubicBezTo>
                      <a:cubicBezTo>
                        <a:pt x="116455" y="2532"/>
                        <a:pt x="102655" y="-122"/>
                        <a:pt x="87334" y="4"/>
                      </a:cubicBezTo>
                      <a:cubicBezTo>
                        <a:pt x="66697" y="4"/>
                        <a:pt x="43020" y="4933"/>
                        <a:pt x="24408" y="22499"/>
                      </a:cubicBezTo>
                      <a:cubicBezTo>
                        <a:pt x="15165" y="31093"/>
                        <a:pt x="7189" y="42846"/>
                        <a:pt x="1491" y="58517"/>
                      </a:cubicBezTo>
                      <a:cubicBezTo>
                        <a:pt x="-2814" y="69764"/>
                        <a:pt x="-662" y="123221"/>
                        <a:pt x="47705" y="129540"/>
                      </a:cubicBezTo>
                      <a:cubicBezTo>
                        <a:pt x="58340" y="130930"/>
                        <a:pt x="71255" y="130046"/>
                        <a:pt x="86828" y="125875"/>
                      </a:cubicBezTo>
                      <a:cubicBezTo>
                        <a:pt x="121647" y="111848"/>
                        <a:pt x="124179" y="96556"/>
                        <a:pt x="154566" y="80253"/>
                      </a:cubicBezTo>
                      <a:cubicBezTo>
                        <a:pt x="139499" y="71281"/>
                        <a:pt x="127977" y="56874"/>
                        <a:pt x="123799" y="35263"/>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51" name="Freeform 1295">
                  <a:extLst>
                    <a:ext uri="{FF2B5EF4-FFF2-40B4-BE49-F238E27FC236}">
                      <a16:creationId xmlns:a16="http://schemas.microsoft.com/office/drawing/2014/main" id="{ABA3520E-DF2D-BFCF-C47F-6B27A6D1357A}"/>
                    </a:ext>
                  </a:extLst>
                </p:cNvPr>
                <p:cNvSpPr/>
                <p:nvPr/>
              </p:nvSpPr>
              <p:spPr>
                <a:xfrm>
                  <a:off x="2459205" y="3275764"/>
                  <a:ext cx="186723" cy="124877"/>
                </a:xfrm>
                <a:custGeom>
                  <a:avLst/>
                  <a:gdLst>
                    <a:gd name="connsiteX0" fmla="*/ 101290 w 186698"/>
                    <a:gd name="connsiteY0" fmla="*/ 121069 h 124877"/>
                    <a:gd name="connsiteX1" fmla="*/ 183589 w 186698"/>
                    <a:gd name="connsiteY1" fmla="*/ 88590 h 124877"/>
                    <a:gd name="connsiteX2" fmla="*/ 178651 w 186698"/>
                    <a:gd name="connsiteY2" fmla="*/ 56237 h 124877"/>
                    <a:gd name="connsiteX3" fmla="*/ 170168 w 186698"/>
                    <a:gd name="connsiteY3" fmla="*/ 0 h 124877"/>
                    <a:gd name="connsiteX4" fmla="*/ 15700 w 186698"/>
                    <a:gd name="connsiteY4" fmla="*/ 35512 h 124877"/>
                    <a:gd name="connsiteX5" fmla="*/ 0 w 186698"/>
                    <a:gd name="connsiteY5" fmla="*/ 53836 h 124877"/>
                    <a:gd name="connsiteX6" fmla="*/ 101290 w 186698"/>
                    <a:gd name="connsiteY6" fmla="*/ 121069 h 12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98" h="124877">
                      <a:moveTo>
                        <a:pt x="101290" y="121069"/>
                      </a:moveTo>
                      <a:cubicBezTo>
                        <a:pt x="128006" y="129536"/>
                        <a:pt x="160292" y="125997"/>
                        <a:pt x="183589" y="88590"/>
                      </a:cubicBezTo>
                      <a:cubicBezTo>
                        <a:pt x="187640" y="76963"/>
                        <a:pt x="189286" y="66221"/>
                        <a:pt x="178651" y="56237"/>
                      </a:cubicBezTo>
                      <a:cubicBezTo>
                        <a:pt x="169535" y="46380"/>
                        <a:pt x="169661" y="20852"/>
                        <a:pt x="170168" y="0"/>
                      </a:cubicBezTo>
                      <a:cubicBezTo>
                        <a:pt x="116990" y="83409"/>
                        <a:pt x="23677" y="40440"/>
                        <a:pt x="15700" y="35512"/>
                      </a:cubicBezTo>
                      <a:cubicBezTo>
                        <a:pt x="11015" y="41957"/>
                        <a:pt x="5571" y="48023"/>
                        <a:pt x="0" y="53836"/>
                      </a:cubicBezTo>
                      <a:cubicBezTo>
                        <a:pt x="32286" y="63315"/>
                        <a:pt x="72043" y="80249"/>
                        <a:pt x="101290" y="121069"/>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52" name="Freeform 1298">
                  <a:extLst>
                    <a:ext uri="{FF2B5EF4-FFF2-40B4-BE49-F238E27FC236}">
                      <a16:creationId xmlns:a16="http://schemas.microsoft.com/office/drawing/2014/main" id="{FBD2F3AB-195A-368D-4406-32A992AF7278}"/>
                    </a:ext>
                  </a:extLst>
                </p:cNvPr>
                <p:cNvSpPr/>
                <p:nvPr/>
              </p:nvSpPr>
              <p:spPr>
                <a:xfrm>
                  <a:off x="2254827" y="3377750"/>
                  <a:ext cx="232471" cy="200433"/>
                </a:xfrm>
                <a:custGeom>
                  <a:avLst/>
                  <a:gdLst>
                    <a:gd name="connsiteX0" fmla="*/ 226128 w 232440"/>
                    <a:gd name="connsiteY0" fmla="*/ 118667 h 200433"/>
                    <a:gd name="connsiteX1" fmla="*/ 117241 w 232440"/>
                    <a:gd name="connsiteY1" fmla="*/ 1896 h 200433"/>
                    <a:gd name="connsiteX2" fmla="*/ 81663 w 232440"/>
                    <a:gd name="connsiteY2" fmla="*/ 0 h 200433"/>
                    <a:gd name="connsiteX3" fmla="*/ 68495 w 232440"/>
                    <a:gd name="connsiteY3" fmla="*/ 49919 h 200433"/>
                    <a:gd name="connsiteX4" fmla="*/ 46211 w 232440"/>
                    <a:gd name="connsiteY4" fmla="*/ 51435 h 200433"/>
                    <a:gd name="connsiteX5" fmla="*/ 3796 w 232440"/>
                    <a:gd name="connsiteY5" fmla="*/ 120437 h 200433"/>
                    <a:gd name="connsiteX6" fmla="*/ 41526 w 232440"/>
                    <a:gd name="connsiteY6" fmla="*/ 143185 h 200433"/>
                    <a:gd name="connsiteX7" fmla="*/ 60645 w 232440"/>
                    <a:gd name="connsiteY7" fmla="*/ 119679 h 200433"/>
                    <a:gd name="connsiteX8" fmla="*/ 101161 w 232440"/>
                    <a:gd name="connsiteY8" fmla="*/ 178064 h 200433"/>
                    <a:gd name="connsiteX9" fmla="*/ 101288 w 232440"/>
                    <a:gd name="connsiteY9" fmla="*/ 178064 h 200433"/>
                    <a:gd name="connsiteX10" fmla="*/ 144083 w 232440"/>
                    <a:gd name="connsiteY10" fmla="*/ 200433 h 200433"/>
                    <a:gd name="connsiteX11" fmla="*/ 193335 w 232440"/>
                    <a:gd name="connsiteY11" fmla="*/ 189817 h 200433"/>
                    <a:gd name="connsiteX12" fmla="*/ 210175 w 232440"/>
                    <a:gd name="connsiteY12" fmla="*/ 181097 h 200433"/>
                    <a:gd name="connsiteX13" fmla="*/ 232332 w 232440"/>
                    <a:gd name="connsiteY13" fmla="*/ 145838 h 200433"/>
                    <a:gd name="connsiteX14" fmla="*/ 226255 w 232440"/>
                    <a:gd name="connsiteY14" fmla="*/ 118667 h 200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32440" h="200433">
                      <a:moveTo>
                        <a:pt x="226128" y="118667"/>
                      </a:moveTo>
                      <a:cubicBezTo>
                        <a:pt x="212201" y="82903"/>
                        <a:pt x="174723" y="27424"/>
                        <a:pt x="117241" y="1896"/>
                      </a:cubicBezTo>
                      <a:cubicBezTo>
                        <a:pt x="105466" y="3033"/>
                        <a:pt x="93311" y="2527"/>
                        <a:pt x="81663" y="0"/>
                      </a:cubicBezTo>
                      <a:cubicBezTo>
                        <a:pt x="70268" y="9605"/>
                        <a:pt x="59252" y="28435"/>
                        <a:pt x="68495" y="49919"/>
                      </a:cubicBezTo>
                      <a:cubicBezTo>
                        <a:pt x="60392" y="49792"/>
                        <a:pt x="52922" y="50171"/>
                        <a:pt x="46211" y="51435"/>
                      </a:cubicBezTo>
                      <a:cubicBezTo>
                        <a:pt x="5821" y="59018"/>
                        <a:pt x="-7346" y="90612"/>
                        <a:pt x="3796" y="120437"/>
                      </a:cubicBezTo>
                      <a:cubicBezTo>
                        <a:pt x="18103" y="132948"/>
                        <a:pt x="34689" y="144322"/>
                        <a:pt x="41526" y="143185"/>
                      </a:cubicBezTo>
                      <a:cubicBezTo>
                        <a:pt x="47730" y="142047"/>
                        <a:pt x="58239" y="134591"/>
                        <a:pt x="60645" y="119679"/>
                      </a:cubicBezTo>
                      <a:cubicBezTo>
                        <a:pt x="75079" y="148113"/>
                        <a:pt x="87613" y="162267"/>
                        <a:pt x="101161" y="178064"/>
                      </a:cubicBezTo>
                      <a:cubicBezTo>
                        <a:pt x="101161" y="178064"/>
                        <a:pt x="101161" y="178064"/>
                        <a:pt x="101288" y="178064"/>
                      </a:cubicBezTo>
                      <a:cubicBezTo>
                        <a:pt x="110404" y="189312"/>
                        <a:pt x="129016" y="191966"/>
                        <a:pt x="144083" y="200433"/>
                      </a:cubicBezTo>
                      <a:cubicBezTo>
                        <a:pt x="158897" y="198916"/>
                        <a:pt x="177256" y="196136"/>
                        <a:pt x="193335" y="189817"/>
                      </a:cubicBezTo>
                      <a:cubicBezTo>
                        <a:pt x="199413" y="187416"/>
                        <a:pt x="205110" y="184636"/>
                        <a:pt x="210175" y="181097"/>
                      </a:cubicBezTo>
                      <a:cubicBezTo>
                        <a:pt x="221950" y="173136"/>
                        <a:pt x="230560" y="161888"/>
                        <a:pt x="232332" y="145838"/>
                      </a:cubicBezTo>
                      <a:cubicBezTo>
                        <a:pt x="232965" y="140151"/>
                        <a:pt x="230813" y="130420"/>
                        <a:pt x="226255" y="118667"/>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53" name="Freeform 1299">
                  <a:extLst>
                    <a:ext uri="{FF2B5EF4-FFF2-40B4-BE49-F238E27FC236}">
                      <a16:creationId xmlns:a16="http://schemas.microsoft.com/office/drawing/2014/main" id="{7C6EB148-04AB-B5E7-44E2-4103647C0D36}"/>
                    </a:ext>
                  </a:extLst>
                </p:cNvPr>
                <p:cNvSpPr/>
                <p:nvPr/>
              </p:nvSpPr>
              <p:spPr>
                <a:xfrm>
                  <a:off x="2560509" y="3364354"/>
                  <a:ext cx="169050" cy="198410"/>
                </a:xfrm>
                <a:custGeom>
                  <a:avLst/>
                  <a:gdLst>
                    <a:gd name="connsiteX0" fmla="*/ 148897 w 169028"/>
                    <a:gd name="connsiteY0" fmla="*/ 103250 h 198410"/>
                    <a:gd name="connsiteX1" fmla="*/ 77361 w 169028"/>
                    <a:gd name="connsiteY1" fmla="*/ 49413 h 198410"/>
                    <a:gd name="connsiteX2" fmla="*/ 82298 w 169028"/>
                    <a:gd name="connsiteY2" fmla="*/ 0 h 198410"/>
                    <a:gd name="connsiteX3" fmla="*/ 0 w 169028"/>
                    <a:gd name="connsiteY3" fmla="*/ 32479 h 198410"/>
                    <a:gd name="connsiteX4" fmla="*/ 29881 w 169028"/>
                    <a:gd name="connsiteY4" fmla="*/ 98194 h 198410"/>
                    <a:gd name="connsiteX5" fmla="*/ 11395 w 169028"/>
                    <a:gd name="connsiteY5" fmla="*/ 129536 h 198410"/>
                    <a:gd name="connsiteX6" fmla="*/ 28614 w 169028"/>
                    <a:gd name="connsiteY6" fmla="*/ 171998 h 198410"/>
                    <a:gd name="connsiteX7" fmla="*/ 60521 w 169028"/>
                    <a:gd name="connsiteY7" fmla="*/ 196136 h 198410"/>
                    <a:gd name="connsiteX8" fmla="*/ 71790 w 169028"/>
                    <a:gd name="connsiteY8" fmla="*/ 198411 h 198410"/>
                    <a:gd name="connsiteX9" fmla="*/ 89262 w 169028"/>
                    <a:gd name="connsiteY9" fmla="*/ 196515 h 198410"/>
                    <a:gd name="connsiteX10" fmla="*/ 169028 w 169028"/>
                    <a:gd name="connsiteY10" fmla="*/ 101733 h 198410"/>
                    <a:gd name="connsiteX11" fmla="*/ 148897 w 169028"/>
                    <a:gd name="connsiteY11" fmla="*/ 103123 h 19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028" h="198410">
                      <a:moveTo>
                        <a:pt x="148897" y="103250"/>
                      </a:moveTo>
                      <a:cubicBezTo>
                        <a:pt x="85590" y="99837"/>
                        <a:pt x="79766" y="62556"/>
                        <a:pt x="77361" y="49413"/>
                      </a:cubicBezTo>
                      <a:cubicBezTo>
                        <a:pt x="67485" y="31973"/>
                        <a:pt x="76981" y="15291"/>
                        <a:pt x="82298" y="0"/>
                      </a:cubicBezTo>
                      <a:cubicBezTo>
                        <a:pt x="59002" y="37407"/>
                        <a:pt x="26589" y="40946"/>
                        <a:pt x="0" y="32479"/>
                      </a:cubicBezTo>
                      <a:cubicBezTo>
                        <a:pt x="12281" y="49666"/>
                        <a:pt x="22790" y="71150"/>
                        <a:pt x="29881" y="98194"/>
                      </a:cubicBezTo>
                      <a:cubicBezTo>
                        <a:pt x="29627" y="101354"/>
                        <a:pt x="28235" y="112980"/>
                        <a:pt x="11395" y="129536"/>
                      </a:cubicBezTo>
                      <a:cubicBezTo>
                        <a:pt x="12408" y="141289"/>
                        <a:pt x="18232" y="157971"/>
                        <a:pt x="28614" y="171998"/>
                      </a:cubicBezTo>
                      <a:cubicBezTo>
                        <a:pt x="36591" y="182867"/>
                        <a:pt x="47353" y="192092"/>
                        <a:pt x="60521" y="196136"/>
                      </a:cubicBezTo>
                      <a:cubicBezTo>
                        <a:pt x="64066" y="197273"/>
                        <a:pt x="67865" y="198158"/>
                        <a:pt x="71790" y="198411"/>
                      </a:cubicBezTo>
                      <a:cubicBezTo>
                        <a:pt x="76348" y="198411"/>
                        <a:pt x="82425" y="197905"/>
                        <a:pt x="89262" y="196515"/>
                      </a:cubicBezTo>
                      <a:cubicBezTo>
                        <a:pt x="119143" y="190323"/>
                        <a:pt x="163964" y="166943"/>
                        <a:pt x="169028" y="101733"/>
                      </a:cubicBezTo>
                      <a:cubicBezTo>
                        <a:pt x="162444" y="103123"/>
                        <a:pt x="155734" y="103629"/>
                        <a:pt x="148897" y="103123"/>
                      </a:cubicBezTo>
                      <a:close/>
                    </a:path>
                  </a:pathLst>
                </a:custGeom>
                <a:solidFill>
                  <a:srgbClr val="EEB2A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54" name="Freeform 1300">
                  <a:extLst>
                    <a:ext uri="{FF2B5EF4-FFF2-40B4-BE49-F238E27FC236}">
                      <a16:creationId xmlns:a16="http://schemas.microsoft.com/office/drawing/2014/main" id="{1A349AE9-3C3C-371B-E968-75C2B9D870A5}"/>
                    </a:ext>
                  </a:extLst>
                </p:cNvPr>
                <p:cNvSpPr/>
                <p:nvPr/>
              </p:nvSpPr>
              <p:spPr>
                <a:xfrm>
                  <a:off x="2157572" y="3252385"/>
                  <a:ext cx="86741" cy="58006"/>
                </a:xfrm>
                <a:custGeom>
                  <a:avLst/>
                  <a:gdLst>
                    <a:gd name="connsiteX0" fmla="*/ 86730 w 86729"/>
                    <a:gd name="connsiteY0" fmla="*/ 35512 h 58006"/>
                    <a:gd name="connsiteX1" fmla="*/ 59002 w 86729"/>
                    <a:gd name="connsiteY1" fmla="*/ 0 h 58006"/>
                    <a:gd name="connsiteX2" fmla="*/ 40263 w 86729"/>
                    <a:gd name="connsiteY2" fmla="*/ 36523 h 58006"/>
                    <a:gd name="connsiteX3" fmla="*/ 0 w 86729"/>
                    <a:gd name="connsiteY3" fmla="*/ 11753 h 58006"/>
                    <a:gd name="connsiteX4" fmla="*/ 23803 w 86729"/>
                    <a:gd name="connsiteY4" fmla="*/ 58007 h 58006"/>
                    <a:gd name="connsiteX5" fmla="*/ 86730 w 86729"/>
                    <a:gd name="connsiteY5" fmla="*/ 35512 h 58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6729" h="58006">
                      <a:moveTo>
                        <a:pt x="86730" y="35512"/>
                      </a:moveTo>
                      <a:cubicBezTo>
                        <a:pt x="79766" y="23759"/>
                        <a:pt x="70144" y="9984"/>
                        <a:pt x="59002" y="0"/>
                      </a:cubicBezTo>
                      <a:cubicBezTo>
                        <a:pt x="63180" y="20347"/>
                        <a:pt x="56976" y="36649"/>
                        <a:pt x="40263" y="36523"/>
                      </a:cubicBezTo>
                      <a:cubicBezTo>
                        <a:pt x="24689" y="36396"/>
                        <a:pt x="9243" y="23759"/>
                        <a:pt x="0" y="11753"/>
                      </a:cubicBezTo>
                      <a:cubicBezTo>
                        <a:pt x="5571" y="27550"/>
                        <a:pt x="13041" y="43979"/>
                        <a:pt x="23803" y="58007"/>
                      </a:cubicBezTo>
                      <a:cubicBezTo>
                        <a:pt x="42415" y="40567"/>
                        <a:pt x="66092" y="35638"/>
                        <a:pt x="86730" y="35512"/>
                      </a:cubicBezTo>
                      <a:close/>
                    </a:path>
                  </a:pathLst>
                </a:custGeom>
                <a:solidFill>
                  <a:srgbClr val="E09D9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55" name="Freeform 1301">
                  <a:extLst>
                    <a:ext uri="{FF2B5EF4-FFF2-40B4-BE49-F238E27FC236}">
                      <a16:creationId xmlns:a16="http://schemas.microsoft.com/office/drawing/2014/main" id="{22D0F4BD-CC9E-C6DB-D902-E786959A4654}"/>
                    </a:ext>
                  </a:extLst>
                </p:cNvPr>
                <p:cNvSpPr/>
                <p:nvPr/>
              </p:nvSpPr>
              <p:spPr>
                <a:xfrm>
                  <a:off x="2211390" y="3224961"/>
                  <a:ext cx="116952" cy="67611"/>
                </a:xfrm>
                <a:custGeom>
                  <a:avLst/>
                  <a:gdLst>
                    <a:gd name="connsiteX0" fmla="*/ 32919 w 116936"/>
                    <a:gd name="connsiteY0" fmla="*/ 62936 h 67611"/>
                    <a:gd name="connsiteX1" fmla="*/ 70777 w 116936"/>
                    <a:gd name="connsiteY1" fmla="*/ 67611 h 67611"/>
                    <a:gd name="connsiteX2" fmla="*/ 116737 w 116936"/>
                    <a:gd name="connsiteY2" fmla="*/ 24264 h 67611"/>
                    <a:gd name="connsiteX3" fmla="*/ 79006 w 116936"/>
                    <a:gd name="connsiteY3" fmla="*/ 0 h 67611"/>
                    <a:gd name="connsiteX4" fmla="*/ 58115 w 116936"/>
                    <a:gd name="connsiteY4" fmla="*/ 41578 h 67611"/>
                    <a:gd name="connsiteX5" fmla="*/ 0 w 116936"/>
                    <a:gd name="connsiteY5" fmla="*/ 11627 h 67611"/>
                    <a:gd name="connsiteX6" fmla="*/ 5065 w 116936"/>
                    <a:gd name="connsiteY6" fmla="*/ 27297 h 67611"/>
                    <a:gd name="connsiteX7" fmla="*/ 32793 w 116936"/>
                    <a:gd name="connsiteY7" fmla="*/ 62809 h 6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6936" h="67611">
                      <a:moveTo>
                        <a:pt x="32919" y="62936"/>
                      </a:moveTo>
                      <a:cubicBezTo>
                        <a:pt x="48366" y="62936"/>
                        <a:pt x="62040" y="65463"/>
                        <a:pt x="70777" y="67611"/>
                      </a:cubicBezTo>
                      <a:cubicBezTo>
                        <a:pt x="81539" y="35638"/>
                        <a:pt x="120029" y="27424"/>
                        <a:pt x="116737" y="24264"/>
                      </a:cubicBezTo>
                      <a:cubicBezTo>
                        <a:pt x="105975" y="8973"/>
                        <a:pt x="88376" y="4676"/>
                        <a:pt x="79006" y="0"/>
                      </a:cubicBezTo>
                      <a:cubicBezTo>
                        <a:pt x="81919" y="18072"/>
                        <a:pt x="78120" y="36902"/>
                        <a:pt x="58115" y="41578"/>
                      </a:cubicBezTo>
                      <a:cubicBezTo>
                        <a:pt x="30767" y="48023"/>
                        <a:pt x="6964" y="21990"/>
                        <a:pt x="0" y="11627"/>
                      </a:cubicBezTo>
                      <a:cubicBezTo>
                        <a:pt x="2279" y="16935"/>
                        <a:pt x="4052" y="22242"/>
                        <a:pt x="5065" y="27297"/>
                      </a:cubicBezTo>
                      <a:cubicBezTo>
                        <a:pt x="16206" y="37281"/>
                        <a:pt x="25829" y="51056"/>
                        <a:pt x="32793" y="62809"/>
                      </a:cubicBezTo>
                      <a:close/>
                    </a:path>
                  </a:pathLst>
                </a:custGeom>
                <a:solidFill>
                  <a:srgbClr val="E09D9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56" name="Freeform 1302">
                  <a:extLst>
                    <a:ext uri="{FF2B5EF4-FFF2-40B4-BE49-F238E27FC236}">
                      <a16:creationId xmlns:a16="http://schemas.microsoft.com/office/drawing/2014/main" id="{D3701399-26A8-091D-8A39-073DB9BFA449}"/>
                    </a:ext>
                  </a:extLst>
                </p:cNvPr>
                <p:cNvSpPr/>
                <p:nvPr/>
              </p:nvSpPr>
              <p:spPr>
                <a:xfrm>
                  <a:off x="2372084" y="3329601"/>
                  <a:ext cx="218309" cy="179054"/>
                </a:xfrm>
                <a:custGeom>
                  <a:avLst/>
                  <a:gdLst>
                    <a:gd name="connsiteX0" fmla="*/ 188400 w 218280"/>
                    <a:gd name="connsiteY0" fmla="*/ 67232 h 179054"/>
                    <a:gd name="connsiteX1" fmla="*/ 87110 w 218280"/>
                    <a:gd name="connsiteY1" fmla="*/ 0 h 179054"/>
                    <a:gd name="connsiteX2" fmla="*/ 25069 w 218280"/>
                    <a:gd name="connsiteY2" fmla="*/ 44990 h 179054"/>
                    <a:gd name="connsiteX3" fmla="*/ 0 w 218280"/>
                    <a:gd name="connsiteY3" fmla="*/ 49919 h 179054"/>
                    <a:gd name="connsiteX4" fmla="*/ 108887 w 218280"/>
                    <a:gd name="connsiteY4" fmla="*/ 166690 h 179054"/>
                    <a:gd name="connsiteX5" fmla="*/ 199669 w 218280"/>
                    <a:gd name="connsiteY5" fmla="*/ 159361 h 179054"/>
                    <a:gd name="connsiteX6" fmla="*/ 199795 w 218280"/>
                    <a:gd name="connsiteY6" fmla="*/ 164289 h 179054"/>
                    <a:gd name="connsiteX7" fmla="*/ 218281 w 218280"/>
                    <a:gd name="connsiteY7" fmla="*/ 132948 h 179054"/>
                    <a:gd name="connsiteX8" fmla="*/ 188400 w 218280"/>
                    <a:gd name="connsiteY8" fmla="*/ 67232 h 17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280" h="179054">
                      <a:moveTo>
                        <a:pt x="188400" y="67232"/>
                      </a:moveTo>
                      <a:cubicBezTo>
                        <a:pt x="159279" y="26413"/>
                        <a:pt x="119396" y="9478"/>
                        <a:pt x="87110" y="0"/>
                      </a:cubicBezTo>
                      <a:cubicBezTo>
                        <a:pt x="66472" y="21357"/>
                        <a:pt x="41149" y="38292"/>
                        <a:pt x="25069" y="44990"/>
                      </a:cubicBezTo>
                      <a:cubicBezTo>
                        <a:pt x="17346" y="47391"/>
                        <a:pt x="8863" y="49034"/>
                        <a:pt x="0" y="49919"/>
                      </a:cubicBezTo>
                      <a:cubicBezTo>
                        <a:pt x="57482" y="75573"/>
                        <a:pt x="94960" y="130926"/>
                        <a:pt x="108887" y="166690"/>
                      </a:cubicBezTo>
                      <a:cubicBezTo>
                        <a:pt x="136742" y="179581"/>
                        <a:pt x="176372" y="189185"/>
                        <a:pt x="199669" y="159361"/>
                      </a:cubicBezTo>
                      <a:cubicBezTo>
                        <a:pt x="199669" y="160877"/>
                        <a:pt x="199669" y="162520"/>
                        <a:pt x="199795" y="164289"/>
                      </a:cubicBezTo>
                      <a:cubicBezTo>
                        <a:pt x="216635" y="147734"/>
                        <a:pt x="218028" y="136107"/>
                        <a:pt x="218281" y="132948"/>
                      </a:cubicBezTo>
                      <a:cubicBezTo>
                        <a:pt x="211064" y="105903"/>
                        <a:pt x="200682" y="84419"/>
                        <a:pt x="188400" y="67232"/>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57" name="Freeform 1303">
                  <a:extLst>
                    <a:ext uri="{FF2B5EF4-FFF2-40B4-BE49-F238E27FC236}">
                      <a16:creationId xmlns:a16="http://schemas.microsoft.com/office/drawing/2014/main" id="{D00B71FA-CFD3-066B-A59F-F451BB8E21F7}"/>
                    </a:ext>
                  </a:extLst>
                </p:cNvPr>
                <p:cNvSpPr/>
                <p:nvPr/>
              </p:nvSpPr>
              <p:spPr>
                <a:xfrm>
                  <a:off x="2134304" y="3227489"/>
                  <a:ext cx="164334" cy="367755"/>
                </a:xfrm>
                <a:custGeom>
                  <a:avLst/>
                  <a:gdLst>
                    <a:gd name="connsiteX0" fmla="*/ 150385 w 164312"/>
                    <a:gd name="connsiteY0" fmla="*/ 304820 h 367755"/>
                    <a:gd name="connsiteX1" fmla="*/ 147093 w 164312"/>
                    <a:gd name="connsiteY1" fmla="*/ 302166 h 367755"/>
                    <a:gd name="connsiteX2" fmla="*/ 70239 w 164312"/>
                    <a:gd name="connsiteY2" fmla="*/ 189944 h 367755"/>
                    <a:gd name="connsiteX3" fmla="*/ 24025 w 164312"/>
                    <a:gd name="connsiteY3" fmla="*/ 118920 h 367755"/>
                    <a:gd name="connsiteX4" fmla="*/ 46942 w 164312"/>
                    <a:gd name="connsiteY4" fmla="*/ 82903 h 367755"/>
                    <a:gd name="connsiteX5" fmla="*/ 23139 w 164312"/>
                    <a:gd name="connsiteY5" fmla="*/ 36649 h 367755"/>
                    <a:gd name="connsiteX6" fmla="*/ 16176 w 164312"/>
                    <a:gd name="connsiteY6" fmla="*/ 25022 h 367755"/>
                    <a:gd name="connsiteX7" fmla="*/ 23139 w 164312"/>
                    <a:gd name="connsiteY7" fmla="*/ 36649 h 367755"/>
                    <a:gd name="connsiteX8" fmla="*/ 13010 w 164312"/>
                    <a:gd name="connsiteY8" fmla="*/ 0 h 367755"/>
                    <a:gd name="connsiteX9" fmla="*/ 13770 w 164312"/>
                    <a:gd name="connsiteY9" fmla="*/ 14028 h 367755"/>
                    <a:gd name="connsiteX10" fmla="*/ 14529 w 164312"/>
                    <a:gd name="connsiteY10" fmla="*/ 36775 h 367755"/>
                    <a:gd name="connsiteX11" fmla="*/ 11364 w 164312"/>
                    <a:gd name="connsiteY11" fmla="*/ 88084 h 367755"/>
                    <a:gd name="connsiteX12" fmla="*/ 5160 w 164312"/>
                    <a:gd name="connsiteY12" fmla="*/ 135223 h 367755"/>
                    <a:gd name="connsiteX13" fmla="*/ 13643 w 164312"/>
                    <a:gd name="connsiteY13" fmla="*/ 182867 h 367755"/>
                    <a:gd name="connsiteX14" fmla="*/ 22253 w 164312"/>
                    <a:gd name="connsiteY14" fmla="*/ 213955 h 367755"/>
                    <a:gd name="connsiteX15" fmla="*/ 54792 w 164312"/>
                    <a:gd name="connsiteY15" fmla="*/ 238472 h 367755"/>
                    <a:gd name="connsiteX16" fmla="*/ 94169 w 164312"/>
                    <a:gd name="connsiteY16" fmla="*/ 291045 h 367755"/>
                    <a:gd name="connsiteX17" fmla="*/ 116453 w 164312"/>
                    <a:gd name="connsiteY17" fmla="*/ 313287 h 367755"/>
                    <a:gd name="connsiteX18" fmla="*/ 127342 w 164312"/>
                    <a:gd name="connsiteY18" fmla="*/ 362700 h 367755"/>
                    <a:gd name="connsiteX19" fmla="*/ 164313 w 164312"/>
                    <a:gd name="connsiteY19" fmla="*/ 367755 h 367755"/>
                    <a:gd name="connsiteX20" fmla="*/ 150259 w 164312"/>
                    <a:gd name="connsiteY20" fmla="*/ 304694 h 36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4312" h="367755">
                      <a:moveTo>
                        <a:pt x="150385" y="304820"/>
                      </a:moveTo>
                      <a:cubicBezTo>
                        <a:pt x="149246" y="303935"/>
                        <a:pt x="148233" y="303051"/>
                        <a:pt x="147093" y="302166"/>
                      </a:cubicBezTo>
                      <a:cubicBezTo>
                        <a:pt x="80242" y="281819"/>
                        <a:pt x="70493" y="225582"/>
                        <a:pt x="70239" y="189944"/>
                      </a:cubicBezTo>
                      <a:cubicBezTo>
                        <a:pt x="21746" y="183751"/>
                        <a:pt x="19721" y="130168"/>
                        <a:pt x="24025" y="118920"/>
                      </a:cubicBezTo>
                      <a:cubicBezTo>
                        <a:pt x="29850" y="103250"/>
                        <a:pt x="37826" y="91496"/>
                        <a:pt x="46942" y="82903"/>
                      </a:cubicBezTo>
                      <a:cubicBezTo>
                        <a:pt x="36307" y="68875"/>
                        <a:pt x="28710" y="52446"/>
                        <a:pt x="23139" y="36649"/>
                      </a:cubicBezTo>
                      <a:cubicBezTo>
                        <a:pt x="19974" y="32479"/>
                        <a:pt x="17568" y="28435"/>
                        <a:pt x="16176" y="25022"/>
                      </a:cubicBezTo>
                      <a:cubicBezTo>
                        <a:pt x="17568" y="28435"/>
                        <a:pt x="19974" y="32479"/>
                        <a:pt x="23139" y="36649"/>
                      </a:cubicBezTo>
                      <a:cubicBezTo>
                        <a:pt x="18581" y="23380"/>
                        <a:pt x="15289" y="10616"/>
                        <a:pt x="13010" y="0"/>
                      </a:cubicBezTo>
                      <a:cubicBezTo>
                        <a:pt x="13010" y="4802"/>
                        <a:pt x="13137" y="9352"/>
                        <a:pt x="13770" y="14028"/>
                      </a:cubicBezTo>
                      <a:cubicBezTo>
                        <a:pt x="12757" y="23127"/>
                        <a:pt x="10984" y="34248"/>
                        <a:pt x="14529" y="36775"/>
                      </a:cubicBezTo>
                      <a:cubicBezTo>
                        <a:pt x="12124" y="41578"/>
                        <a:pt x="1742" y="69001"/>
                        <a:pt x="11364" y="88084"/>
                      </a:cubicBezTo>
                      <a:cubicBezTo>
                        <a:pt x="8072" y="91876"/>
                        <a:pt x="-8134" y="109316"/>
                        <a:pt x="5160" y="135223"/>
                      </a:cubicBezTo>
                      <a:cubicBezTo>
                        <a:pt x="1488" y="145586"/>
                        <a:pt x="-3703" y="162267"/>
                        <a:pt x="13643" y="182867"/>
                      </a:cubicBezTo>
                      <a:cubicBezTo>
                        <a:pt x="10858" y="190070"/>
                        <a:pt x="9338" y="200180"/>
                        <a:pt x="22253" y="213955"/>
                      </a:cubicBezTo>
                      <a:cubicBezTo>
                        <a:pt x="35167" y="227730"/>
                        <a:pt x="35167" y="248077"/>
                        <a:pt x="54792" y="238472"/>
                      </a:cubicBezTo>
                      <a:cubicBezTo>
                        <a:pt x="52387" y="243527"/>
                        <a:pt x="40738" y="256418"/>
                        <a:pt x="94169" y="291045"/>
                      </a:cubicBezTo>
                      <a:cubicBezTo>
                        <a:pt x="102526" y="296606"/>
                        <a:pt x="114680" y="307095"/>
                        <a:pt x="116453" y="313287"/>
                      </a:cubicBezTo>
                      <a:cubicBezTo>
                        <a:pt x="134938" y="330980"/>
                        <a:pt x="121011" y="349936"/>
                        <a:pt x="127342" y="362700"/>
                      </a:cubicBezTo>
                      <a:cubicBezTo>
                        <a:pt x="135065" y="364343"/>
                        <a:pt x="148106" y="366113"/>
                        <a:pt x="164313" y="367755"/>
                      </a:cubicBezTo>
                      <a:cubicBezTo>
                        <a:pt x="138104" y="340205"/>
                        <a:pt x="140889" y="311392"/>
                        <a:pt x="150259" y="304694"/>
                      </a:cubicBezTo>
                      <a:close/>
                    </a:path>
                  </a:pathLst>
                </a:custGeom>
                <a:solidFill>
                  <a:srgbClr val="C9818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58" name="Freeform 1305">
                  <a:extLst>
                    <a:ext uri="{FF2B5EF4-FFF2-40B4-BE49-F238E27FC236}">
                      <a16:creationId xmlns:a16="http://schemas.microsoft.com/office/drawing/2014/main" id="{BF435E49-779C-D8D5-CED5-42C2A3C1B6C6}"/>
                    </a:ext>
                  </a:extLst>
                </p:cNvPr>
                <p:cNvSpPr/>
                <p:nvPr/>
              </p:nvSpPr>
              <p:spPr>
                <a:xfrm>
                  <a:off x="2147036" y="3140921"/>
                  <a:ext cx="144365" cy="147989"/>
                </a:xfrm>
                <a:custGeom>
                  <a:avLst/>
                  <a:gdLst>
                    <a:gd name="connsiteX0" fmla="*/ 143479 w 144346"/>
                    <a:gd name="connsiteY0" fmla="*/ 84167 h 147989"/>
                    <a:gd name="connsiteX1" fmla="*/ 138161 w 144346"/>
                    <a:gd name="connsiteY1" fmla="*/ 80375 h 147989"/>
                    <a:gd name="connsiteX2" fmla="*/ 132464 w 144346"/>
                    <a:gd name="connsiteY2" fmla="*/ 50298 h 147989"/>
                    <a:gd name="connsiteX3" fmla="*/ 133856 w 144346"/>
                    <a:gd name="connsiteY3" fmla="*/ 41072 h 147989"/>
                    <a:gd name="connsiteX4" fmla="*/ 126133 w 144346"/>
                    <a:gd name="connsiteY4" fmla="*/ 35765 h 147989"/>
                    <a:gd name="connsiteX5" fmla="*/ 79413 w 144346"/>
                    <a:gd name="connsiteY5" fmla="*/ 21990 h 147989"/>
                    <a:gd name="connsiteX6" fmla="*/ 41429 w 144346"/>
                    <a:gd name="connsiteY6" fmla="*/ 0 h 147989"/>
                    <a:gd name="connsiteX7" fmla="*/ 41049 w 144346"/>
                    <a:gd name="connsiteY7" fmla="*/ 0 h 147989"/>
                    <a:gd name="connsiteX8" fmla="*/ 406 w 144346"/>
                    <a:gd name="connsiteY8" fmla="*/ 67864 h 147989"/>
                    <a:gd name="connsiteX9" fmla="*/ 406 w 144346"/>
                    <a:gd name="connsiteY9" fmla="*/ 86568 h 147989"/>
                    <a:gd name="connsiteX10" fmla="*/ 10535 w 144346"/>
                    <a:gd name="connsiteY10" fmla="*/ 123217 h 147989"/>
                    <a:gd name="connsiteX11" fmla="*/ 50798 w 144346"/>
                    <a:gd name="connsiteY11" fmla="*/ 147987 h 147989"/>
                    <a:gd name="connsiteX12" fmla="*/ 69537 w 144346"/>
                    <a:gd name="connsiteY12" fmla="*/ 111464 h 147989"/>
                    <a:gd name="connsiteX13" fmla="*/ 64472 w 144346"/>
                    <a:gd name="connsiteY13" fmla="*/ 95793 h 147989"/>
                    <a:gd name="connsiteX14" fmla="*/ 122588 w 144346"/>
                    <a:gd name="connsiteY14" fmla="*/ 125745 h 147989"/>
                    <a:gd name="connsiteX15" fmla="*/ 143479 w 144346"/>
                    <a:gd name="connsiteY15" fmla="*/ 84167 h 14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346" h="147989">
                      <a:moveTo>
                        <a:pt x="143479" y="84167"/>
                      </a:moveTo>
                      <a:cubicBezTo>
                        <a:pt x="141073" y="83029"/>
                        <a:pt x="139174" y="81766"/>
                        <a:pt x="138161" y="80375"/>
                      </a:cubicBezTo>
                      <a:cubicBezTo>
                        <a:pt x="133476" y="66474"/>
                        <a:pt x="132337" y="56996"/>
                        <a:pt x="132464" y="50298"/>
                      </a:cubicBezTo>
                      <a:cubicBezTo>
                        <a:pt x="132464" y="46380"/>
                        <a:pt x="133097" y="43474"/>
                        <a:pt x="133856" y="41072"/>
                      </a:cubicBezTo>
                      <a:cubicBezTo>
                        <a:pt x="131197" y="39177"/>
                        <a:pt x="128792" y="37155"/>
                        <a:pt x="126133" y="35765"/>
                      </a:cubicBezTo>
                      <a:cubicBezTo>
                        <a:pt x="99544" y="38924"/>
                        <a:pt x="91188" y="29951"/>
                        <a:pt x="79413" y="21990"/>
                      </a:cubicBezTo>
                      <a:cubicBezTo>
                        <a:pt x="55863" y="16808"/>
                        <a:pt x="43834" y="4044"/>
                        <a:pt x="41429" y="0"/>
                      </a:cubicBezTo>
                      <a:cubicBezTo>
                        <a:pt x="41302" y="0"/>
                        <a:pt x="41176" y="0"/>
                        <a:pt x="41049" y="0"/>
                      </a:cubicBezTo>
                      <a:cubicBezTo>
                        <a:pt x="27122" y="7330"/>
                        <a:pt x="-3899" y="28182"/>
                        <a:pt x="406" y="67864"/>
                      </a:cubicBezTo>
                      <a:cubicBezTo>
                        <a:pt x="659" y="74562"/>
                        <a:pt x="406" y="80628"/>
                        <a:pt x="406" y="86568"/>
                      </a:cubicBezTo>
                      <a:cubicBezTo>
                        <a:pt x="2685" y="97310"/>
                        <a:pt x="5977" y="110074"/>
                        <a:pt x="10535" y="123217"/>
                      </a:cubicBezTo>
                      <a:cubicBezTo>
                        <a:pt x="19651" y="135096"/>
                        <a:pt x="35098" y="147734"/>
                        <a:pt x="50798" y="147987"/>
                      </a:cubicBezTo>
                      <a:cubicBezTo>
                        <a:pt x="67638" y="148240"/>
                        <a:pt x="73842" y="131811"/>
                        <a:pt x="69537" y="111464"/>
                      </a:cubicBezTo>
                      <a:cubicBezTo>
                        <a:pt x="68524" y="106409"/>
                        <a:pt x="66878" y="101101"/>
                        <a:pt x="64472" y="95793"/>
                      </a:cubicBezTo>
                      <a:cubicBezTo>
                        <a:pt x="71436" y="106156"/>
                        <a:pt x="95239" y="132190"/>
                        <a:pt x="122588" y="125745"/>
                      </a:cubicBezTo>
                      <a:cubicBezTo>
                        <a:pt x="142593" y="121069"/>
                        <a:pt x="146391" y="102238"/>
                        <a:pt x="143479" y="84167"/>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59" name="Freeform 1308">
                  <a:extLst>
                    <a:ext uri="{FF2B5EF4-FFF2-40B4-BE49-F238E27FC236}">
                      <a16:creationId xmlns:a16="http://schemas.microsoft.com/office/drawing/2014/main" id="{9B541659-7E38-0AD0-A3D2-350626B9A839}"/>
                    </a:ext>
                  </a:extLst>
                </p:cNvPr>
                <p:cNvSpPr/>
                <p:nvPr/>
              </p:nvSpPr>
              <p:spPr>
                <a:xfrm>
                  <a:off x="2279255" y="3181993"/>
                  <a:ext cx="137381" cy="119808"/>
                </a:xfrm>
                <a:custGeom>
                  <a:avLst/>
                  <a:gdLst>
                    <a:gd name="connsiteX0" fmla="*/ 114720 w 137363"/>
                    <a:gd name="connsiteY0" fmla="*/ 21610 h 119808"/>
                    <a:gd name="connsiteX1" fmla="*/ 50400 w 137363"/>
                    <a:gd name="connsiteY1" fmla="*/ 3286 h 119808"/>
                    <a:gd name="connsiteX2" fmla="*/ 1401 w 137363"/>
                    <a:gd name="connsiteY2" fmla="*/ 0 h 119808"/>
                    <a:gd name="connsiteX3" fmla="*/ 8 w 137363"/>
                    <a:gd name="connsiteY3" fmla="*/ 9225 h 119808"/>
                    <a:gd name="connsiteX4" fmla="*/ 5706 w 137363"/>
                    <a:gd name="connsiteY4" fmla="*/ 39303 h 119808"/>
                    <a:gd name="connsiteX5" fmla="*/ 11024 w 137363"/>
                    <a:gd name="connsiteY5" fmla="*/ 43094 h 119808"/>
                    <a:gd name="connsiteX6" fmla="*/ 48754 w 137363"/>
                    <a:gd name="connsiteY6" fmla="*/ 67359 h 119808"/>
                    <a:gd name="connsiteX7" fmla="*/ 2794 w 137363"/>
                    <a:gd name="connsiteY7" fmla="*/ 110706 h 119808"/>
                    <a:gd name="connsiteX8" fmla="*/ 12290 w 137363"/>
                    <a:gd name="connsiteY8" fmla="*/ 113233 h 119808"/>
                    <a:gd name="connsiteX9" fmla="*/ 133332 w 137363"/>
                    <a:gd name="connsiteY9" fmla="*/ 79112 h 119808"/>
                    <a:gd name="connsiteX10" fmla="*/ 114593 w 137363"/>
                    <a:gd name="connsiteY10" fmla="*/ 21737 h 1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63" h="119808">
                      <a:moveTo>
                        <a:pt x="114720" y="21610"/>
                      </a:moveTo>
                      <a:cubicBezTo>
                        <a:pt x="78382" y="29699"/>
                        <a:pt x="60783" y="10868"/>
                        <a:pt x="50400" y="3286"/>
                      </a:cubicBezTo>
                      <a:cubicBezTo>
                        <a:pt x="21406" y="12511"/>
                        <a:pt x="10011" y="6193"/>
                        <a:pt x="1401" y="0"/>
                      </a:cubicBezTo>
                      <a:cubicBezTo>
                        <a:pt x="768" y="2401"/>
                        <a:pt x="135" y="5308"/>
                        <a:pt x="8" y="9225"/>
                      </a:cubicBezTo>
                      <a:cubicBezTo>
                        <a:pt x="-118" y="15923"/>
                        <a:pt x="1148" y="25275"/>
                        <a:pt x="5706" y="39303"/>
                      </a:cubicBezTo>
                      <a:cubicBezTo>
                        <a:pt x="6719" y="40693"/>
                        <a:pt x="8745" y="41957"/>
                        <a:pt x="11024" y="43094"/>
                      </a:cubicBezTo>
                      <a:cubicBezTo>
                        <a:pt x="20393" y="47770"/>
                        <a:pt x="37866" y="52067"/>
                        <a:pt x="48754" y="67359"/>
                      </a:cubicBezTo>
                      <a:cubicBezTo>
                        <a:pt x="52046" y="70392"/>
                        <a:pt x="13556" y="78732"/>
                        <a:pt x="2794" y="110706"/>
                      </a:cubicBezTo>
                      <a:cubicBezTo>
                        <a:pt x="7732" y="111843"/>
                        <a:pt x="11150" y="112981"/>
                        <a:pt x="12290" y="113233"/>
                      </a:cubicBezTo>
                      <a:cubicBezTo>
                        <a:pt x="19507" y="115003"/>
                        <a:pt x="107883" y="140025"/>
                        <a:pt x="133332" y="79112"/>
                      </a:cubicBezTo>
                      <a:cubicBezTo>
                        <a:pt x="139283" y="62683"/>
                        <a:pt x="142448" y="34501"/>
                        <a:pt x="114593" y="21737"/>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60" name="Freeform 1310">
                  <a:extLst>
                    <a:ext uri="{FF2B5EF4-FFF2-40B4-BE49-F238E27FC236}">
                      <a16:creationId xmlns:a16="http://schemas.microsoft.com/office/drawing/2014/main" id="{A1FDB58B-6396-8F5D-FF25-4FCCB9F13A17}"/>
                    </a:ext>
                  </a:extLst>
                </p:cNvPr>
                <p:cNvSpPr/>
                <p:nvPr/>
              </p:nvSpPr>
              <p:spPr>
                <a:xfrm>
                  <a:off x="2702080" y="3141806"/>
                  <a:ext cx="53562" cy="61696"/>
                </a:xfrm>
                <a:custGeom>
                  <a:avLst/>
                  <a:gdLst>
                    <a:gd name="connsiteX0" fmla="*/ 44188 w 53555"/>
                    <a:gd name="connsiteY0" fmla="*/ 253 h 61696"/>
                    <a:gd name="connsiteX1" fmla="*/ 23677 w 53555"/>
                    <a:gd name="connsiteY1" fmla="*/ 0 h 61696"/>
                    <a:gd name="connsiteX2" fmla="*/ 0 w 53555"/>
                    <a:gd name="connsiteY2" fmla="*/ 29193 h 61696"/>
                    <a:gd name="connsiteX3" fmla="*/ 8736 w 53555"/>
                    <a:gd name="connsiteY3" fmla="*/ 47644 h 61696"/>
                    <a:gd name="connsiteX4" fmla="*/ 44315 w 53555"/>
                    <a:gd name="connsiteY4" fmla="*/ 253 h 616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55" h="61696">
                      <a:moveTo>
                        <a:pt x="44188" y="253"/>
                      </a:moveTo>
                      <a:cubicBezTo>
                        <a:pt x="38490" y="1264"/>
                        <a:pt x="31653" y="1390"/>
                        <a:pt x="23677" y="0"/>
                      </a:cubicBezTo>
                      <a:cubicBezTo>
                        <a:pt x="17219" y="13775"/>
                        <a:pt x="8863" y="23000"/>
                        <a:pt x="0" y="29193"/>
                      </a:cubicBezTo>
                      <a:cubicBezTo>
                        <a:pt x="3039" y="34122"/>
                        <a:pt x="6331" y="40314"/>
                        <a:pt x="8736" y="47644"/>
                      </a:cubicBezTo>
                      <a:cubicBezTo>
                        <a:pt x="44568" y="86441"/>
                        <a:pt x="67231" y="36396"/>
                        <a:pt x="44315" y="253"/>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61" name="Freeform 1311">
                  <a:extLst>
                    <a:ext uri="{FF2B5EF4-FFF2-40B4-BE49-F238E27FC236}">
                      <a16:creationId xmlns:a16="http://schemas.microsoft.com/office/drawing/2014/main" id="{9AB744D1-DA80-CA32-D08A-A022A7EB707E}"/>
                    </a:ext>
                  </a:extLst>
                </p:cNvPr>
                <p:cNvSpPr/>
                <p:nvPr/>
              </p:nvSpPr>
              <p:spPr>
                <a:xfrm>
                  <a:off x="2629195" y="3234692"/>
                  <a:ext cx="178562" cy="233103"/>
                </a:xfrm>
                <a:custGeom>
                  <a:avLst/>
                  <a:gdLst>
                    <a:gd name="connsiteX0" fmla="*/ 161252 w 178538"/>
                    <a:gd name="connsiteY0" fmla="*/ 77216 h 233103"/>
                    <a:gd name="connsiteX1" fmla="*/ 126180 w 178538"/>
                    <a:gd name="connsiteY1" fmla="*/ 43853 h 233103"/>
                    <a:gd name="connsiteX2" fmla="*/ 72876 w 178538"/>
                    <a:gd name="connsiteY2" fmla="*/ 18451 h 233103"/>
                    <a:gd name="connsiteX3" fmla="*/ 28688 w 178538"/>
                    <a:gd name="connsiteY3" fmla="*/ 0 h 233103"/>
                    <a:gd name="connsiteX4" fmla="*/ 7290 w 178538"/>
                    <a:gd name="connsiteY4" fmla="*/ 28940 h 233103"/>
                    <a:gd name="connsiteX5" fmla="*/ 200 w 178538"/>
                    <a:gd name="connsiteY5" fmla="*/ 41072 h 233103"/>
                    <a:gd name="connsiteX6" fmla="*/ 8683 w 178538"/>
                    <a:gd name="connsiteY6" fmla="*/ 97310 h 233103"/>
                    <a:gd name="connsiteX7" fmla="*/ 13621 w 178538"/>
                    <a:gd name="connsiteY7" fmla="*/ 129662 h 233103"/>
                    <a:gd name="connsiteX8" fmla="*/ 8683 w 178538"/>
                    <a:gd name="connsiteY8" fmla="*/ 179075 h 233103"/>
                    <a:gd name="connsiteX9" fmla="*/ 80219 w 178538"/>
                    <a:gd name="connsiteY9" fmla="*/ 232912 h 233103"/>
                    <a:gd name="connsiteX10" fmla="*/ 100351 w 178538"/>
                    <a:gd name="connsiteY10" fmla="*/ 231522 h 233103"/>
                    <a:gd name="connsiteX11" fmla="*/ 145172 w 178538"/>
                    <a:gd name="connsiteY11" fmla="*/ 206752 h 233103"/>
                    <a:gd name="connsiteX12" fmla="*/ 177332 w 178538"/>
                    <a:gd name="connsiteY12" fmla="*/ 151905 h 233103"/>
                    <a:gd name="connsiteX13" fmla="*/ 161378 w 178538"/>
                    <a:gd name="connsiteY13" fmla="*/ 77342 h 23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538" h="233103">
                      <a:moveTo>
                        <a:pt x="161252" y="77216"/>
                      </a:moveTo>
                      <a:cubicBezTo>
                        <a:pt x="153402" y="65842"/>
                        <a:pt x="142260" y="54468"/>
                        <a:pt x="126180" y="43853"/>
                      </a:cubicBezTo>
                      <a:cubicBezTo>
                        <a:pt x="119849" y="40440"/>
                        <a:pt x="97692" y="29446"/>
                        <a:pt x="72876" y="18451"/>
                      </a:cubicBezTo>
                      <a:cubicBezTo>
                        <a:pt x="58189" y="11879"/>
                        <a:pt x="42489" y="5308"/>
                        <a:pt x="28688" y="0"/>
                      </a:cubicBezTo>
                      <a:cubicBezTo>
                        <a:pt x="19445" y="14281"/>
                        <a:pt x="9823" y="24770"/>
                        <a:pt x="7290" y="28940"/>
                      </a:cubicBezTo>
                      <a:cubicBezTo>
                        <a:pt x="5011" y="33363"/>
                        <a:pt x="2606" y="37281"/>
                        <a:pt x="200" y="41072"/>
                      </a:cubicBezTo>
                      <a:cubicBezTo>
                        <a:pt x="-306" y="61925"/>
                        <a:pt x="-560" y="87326"/>
                        <a:pt x="8683" y="97310"/>
                      </a:cubicBezTo>
                      <a:cubicBezTo>
                        <a:pt x="19445" y="107294"/>
                        <a:pt x="17673" y="118036"/>
                        <a:pt x="13621" y="129662"/>
                      </a:cubicBezTo>
                      <a:cubicBezTo>
                        <a:pt x="8303" y="144954"/>
                        <a:pt x="-1193" y="161636"/>
                        <a:pt x="8683" y="179075"/>
                      </a:cubicBezTo>
                      <a:cubicBezTo>
                        <a:pt x="11089" y="192219"/>
                        <a:pt x="17040" y="229500"/>
                        <a:pt x="80219" y="232912"/>
                      </a:cubicBezTo>
                      <a:cubicBezTo>
                        <a:pt x="87056" y="233417"/>
                        <a:pt x="93767" y="232912"/>
                        <a:pt x="100351" y="231522"/>
                      </a:cubicBezTo>
                      <a:cubicBezTo>
                        <a:pt x="116684" y="228236"/>
                        <a:pt x="132131" y="219390"/>
                        <a:pt x="145172" y="206752"/>
                      </a:cubicBezTo>
                      <a:cubicBezTo>
                        <a:pt x="159479" y="192724"/>
                        <a:pt x="170874" y="173894"/>
                        <a:pt x="177332" y="151905"/>
                      </a:cubicBezTo>
                      <a:cubicBezTo>
                        <a:pt x="177965" y="142426"/>
                        <a:pt x="184042" y="110327"/>
                        <a:pt x="161378" y="77342"/>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62" name="Freeform 1312">
                  <a:extLst>
                    <a:ext uri="{FF2B5EF4-FFF2-40B4-BE49-F238E27FC236}">
                      <a16:creationId xmlns:a16="http://schemas.microsoft.com/office/drawing/2014/main" id="{E336A440-30B4-8935-3BBF-A8E70C062E29}"/>
                    </a:ext>
                  </a:extLst>
                </p:cNvPr>
                <p:cNvSpPr/>
                <p:nvPr/>
              </p:nvSpPr>
              <p:spPr>
                <a:xfrm>
                  <a:off x="2279401" y="3174916"/>
                  <a:ext cx="396847" cy="205249"/>
                </a:xfrm>
                <a:custGeom>
                  <a:avLst/>
                  <a:gdLst>
                    <a:gd name="connsiteX0" fmla="*/ 352860 w 396794"/>
                    <a:gd name="connsiteY0" fmla="*/ 0 h 205249"/>
                    <a:gd name="connsiteX1" fmla="*/ 249797 w 396794"/>
                    <a:gd name="connsiteY1" fmla="*/ 19336 h 205249"/>
                    <a:gd name="connsiteX2" fmla="*/ 130527 w 396794"/>
                    <a:gd name="connsiteY2" fmla="*/ 23885 h 205249"/>
                    <a:gd name="connsiteX3" fmla="*/ 114574 w 396794"/>
                    <a:gd name="connsiteY3" fmla="*/ 28814 h 205249"/>
                    <a:gd name="connsiteX4" fmla="*/ 133313 w 396794"/>
                    <a:gd name="connsiteY4" fmla="*/ 86189 h 205249"/>
                    <a:gd name="connsiteX5" fmla="*/ 12271 w 396794"/>
                    <a:gd name="connsiteY5" fmla="*/ 120310 h 205249"/>
                    <a:gd name="connsiteX6" fmla="*/ 2775 w 396794"/>
                    <a:gd name="connsiteY6" fmla="*/ 117783 h 205249"/>
                    <a:gd name="connsiteX7" fmla="*/ 1255 w 396794"/>
                    <a:gd name="connsiteY7" fmla="*/ 148240 h 205249"/>
                    <a:gd name="connsiteX8" fmla="*/ 32022 w 396794"/>
                    <a:gd name="connsiteY8" fmla="*/ 193229 h 205249"/>
                    <a:gd name="connsiteX9" fmla="*/ 57092 w 396794"/>
                    <a:gd name="connsiteY9" fmla="*/ 202834 h 205249"/>
                    <a:gd name="connsiteX10" fmla="*/ 92670 w 396794"/>
                    <a:gd name="connsiteY10" fmla="*/ 204730 h 205249"/>
                    <a:gd name="connsiteX11" fmla="*/ 117739 w 396794"/>
                    <a:gd name="connsiteY11" fmla="*/ 199801 h 205249"/>
                    <a:gd name="connsiteX12" fmla="*/ 179780 w 396794"/>
                    <a:gd name="connsiteY12" fmla="*/ 154811 h 205249"/>
                    <a:gd name="connsiteX13" fmla="*/ 195480 w 396794"/>
                    <a:gd name="connsiteY13" fmla="*/ 136487 h 205249"/>
                    <a:gd name="connsiteX14" fmla="*/ 349948 w 396794"/>
                    <a:gd name="connsiteY14" fmla="*/ 100975 h 205249"/>
                    <a:gd name="connsiteX15" fmla="*/ 357038 w 396794"/>
                    <a:gd name="connsiteY15" fmla="*/ 88843 h 205249"/>
                    <a:gd name="connsiteX16" fmla="*/ 378435 w 396794"/>
                    <a:gd name="connsiteY16" fmla="*/ 59903 h 205249"/>
                    <a:gd name="connsiteX17" fmla="*/ 396795 w 396794"/>
                    <a:gd name="connsiteY17" fmla="*/ 6066 h 205249"/>
                    <a:gd name="connsiteX18" fmla="*/ 352986 w 396794"/>
                    <a:gd name="connsiteY18" fmla="*/ 126 h 20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6794" h="205249">
                      <a:moveTo>
                        <a:pt x="352860" y="0"/>
                      </a:moveTo>
                      <a:cubicBezTo>
                        <a:pt x="320320" y="38671"/>
                        <a:pt x="263598" y="26539"/>
                        <a:pt x="249797" y="19336"/>
                      </a:cubicBezTo>
                      <a:cubicBezTo>
                        <a:pt x="206622" y="58007"/>
                        <a:pt x="143695" y="30330"/>
                        <a:pt x="130527" y="23885"/>
                      </a:cubicBezTo>
                      <a:cubicBezTo>
                        <a:pt x="124830" y="26034"/>
                        <a:pt x="119512" y="27676"/>
                        <a:pt x="114574" y="28814"/>
                      </a:cubicBezTo>
                      <a:cubicBezTo>
                        <a:pt x="142302" y="41578"/>
                        <a:pt x="139264" y="69760"/>
                        <a:pt x="133313" y="86189"/>
                      </a:cubicBezTo>
                      <a:cubicBezTo>
                        <a:pt x="107864" y="147102"/>
                        <a:pt x="19488" y="122080"/>
                        <a:pt x="12271" y="120310"/>
                      </a:cubicBezTo>
                      <a:cubicBezTo>
                        <a:pt x="11131" y="120058"/>
                        <a:pt x="7713" y="119047"/>
                        <a:pt x="2775" y="117783"/>
                      </a:cubicBezTo>
                      <a:cubicBezTo>
                        <a:pt x="-11" y="126250"/>
                        <a:pt x="-1024" y="136234"/>
                        <a:pt x="1255" y="148240"/>
                      </a:cubicBezTo>
                      <a:cubicBezTo>
                        <a:pt x="5434" y="169850"/>
                        <a:pt x="16955" y="184383"/>
                        <a:pt x="32022" y="193229"/>
                      </a:cubicBezTo>
                      <a:cubicBezTo>
                        <a:pt x="39619" y="197779"/>
                        <a:pt x="48229" y="200812"/>
                        <a:pt x="57092" y="202834"/>
                      </a:cubicBezTo>
                      <a:cubicBezTo>
                        <a:pt x="68740" y="205362"/>
                        <a:pt x="81022" y="205741"/>
                        <a:pt x="92670" y="204730"/>
                      </a:cubicBezTo>
                      <a:cubicBezTo>
                        <a:pt x="101533" y="203845"/>
                        <a:pt x="110016" y="202202"/>
                        <a:pt x="117739" y="199801"/>
                      </a:cubicBezTo>
                      <a:cubicBezTo>
                        <a:pt x="133819" y="193103"/>
                        <a:pt x="159142" y="176169"/>
                        <a:pt x="179780" y="154811"/>
                      </a:cubicBezTo>
                      <a:cubicBezTo>
                        <a:pt x="185477" y="148998"/>
                        <a:pt x="190795" y="142932"/>
                        <a:pt x="195480" y="136487"/>
                      </a:cubicBezTo>
                      <a:cubicBezTo>
                        <a:pt x="203456" y="141415"/>
                        <a:pt x="296644" y="184509"/>
                        <a:pt x="349948" y="100975"/>
                      </a:cubicBezTo>
                      <a:cubicBezTo>
                        <a:pt x="352353" y="97184"/>
                        <a:pt x="354759" y="93139"/>
                        <a:pt x="357038" y="88843"/>
                      </a:cubicBezTo>
                      <a:cubicBezTo>
                        <a:pt x="359570" y="84672"/>
                        <a:pt x="369193" y="74183"/>
                        <a:pt x="378435" y="59903"/>
                      </a:cubicBezTo>
                      <a:cubicBezTo>
                        <a:pt x="387931" y="45116"/>
                        <a:pt x="396795" y="26413"/>
                        <a:pt x="396795" y="6066"/>
                      </a:cubicBezTo>
                      <a:cubicBezTo>
                        <a:pt x="376283" y="9099"/>
                        <a:pt x="357544" y="2527"/>
                        <a:pt x="352986" y="126"/>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63" name="Freeform 1313">
                  <a:extLst>
                    <a:ext uri="{FF2B5EF4-FFF2-40B4-BE49-F238E27FC236}">
                      <a16:creationId xmlns:a16="http://schemas.microsoft.com/office/drawing/2014/main" id="{2FBE78B6-9773-FCA7-2EFB-33A1281497C8}"/>
                    </a:ext>
                  </a:extLst>
                </p:cNvPr>
                <p:cNvSpPr/>
                <p:nvPr/>
              </p:nvSpPr>
              <p:spPr>
                <a:xfrm>
                  <a:off x="2774386" y="3386597"/>
                  <a:ext cx="37784" cy="100469"/>
                </a:xfrm>
                <a:custGeom>
                  <a:avLst/>
                  <a:gdLst>
                    <a:gd name="connsiteX0" fmla="*/ 29501 w 37779"/>
                    <a:gd name="connsiteY0" fmla="*/ 35133 h 100469"/>
                    <a:gd name="connsiteX1" fmla="*/ 32160 w 37779"/>
                    <a:gd name="connsiteY1" fmla="*/ 1516 h 100469"/>
                    <a:gd name="connsiteX2" fmla="*/ 32160 w 37779"/>
                    <a:gd name="connsiteY2" fmla="*/ 0 h 100469"/>
                    <a:gd name="connsiteX3" fmla="*/ 0 w 37779"/>
                    <a:gd name="connsiteY3" fmla="*/ 54847 h 100469"/>
                    <a:gd name="connsiteX4" fmla="*/ 30893 w 37779"/>
                    <a:gd name="connsiteY4" fmla="*/ 100469 h 100469"/>
                    <a:gd name="connsiteX5" fmla="*/ 34185 w 37779"/>
                    <a:gd name="connsiteY5" fmla="*/ 93392 h 100469"/>
                    <a:gd name="connsiteX6" fmla="*/ 34185 w 37779"/>
                    <a:gd name="connsiteY6" fmla="*/ 79112 h 100469"/>
                    <a:gd name="connsiteX7" fmla="*/ 29501 w 37779"/>
                    <a:gd name="connsiteY7" fmla="*/ 35133 h 10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79" h="100469">
                      <a:moveTo>
                        <a:pt x="29501" y="35133"/>
                      </a:moveTo>
                      <a:cubicBezTo>
                        <a:pt x="34945" y="31720"/>
                        <a:pt x="41909" y="12638"/>
                        <a:pt x="32160" y="1516"/>
                      </a:cubicBezTo>
                      <a:cubicBezTo>
                        <a:pt x="32160" y="1137"/>
                        <a:pt x="32160" y="505"/>
                        <a:pt x="32160" y="0"/>
                      </a:cubicBezTo>
                      <a:cubicBezTo>
                        <a:pt x="25702" y="21990"/>
                        <a:pt x="14307" y="40820"/>
                        <a:pt x="0" y="54847"/>
                      </a:cubicBezTo>
                      <a:cubicBezTo>
                        <a:pt x="10889" y="58260"/>
                        <a:pt x="21904" y="69886"/>
                        <a:pt x="30893" y="100469"/>
                      </a:cubicBezTo>
                      <a:cubicBezTo>
                        <a:pt x="30767" y="97184"/>
                        <a:pt x="31147" y="93771"/>
                        <a:pt x="34185" y="93392"/>
                      </a:cubicBezTo>
                      <a:cubicBezTo>
                        <a:pt x="38617" y="92887"/>
                        <a:pt x="37857" y="84293"/>
                        <a:pt x="34185" y="79112"/>
                      </a:cubicBezTo>
                      <a:cubicBezTo>
                        <a:pt x="34185" y="73677"/>
                        <a:pt x="44821" y="42589"/>
                        <a:pt x="29501" y="35133"/>
                      </a:cubicBezTo>
                      <a:close/>
                    </a:path>
                  </a:pathLst>
                </a:custGeom>
                <a:solidFill>
                  <a:srgbClr val="C6848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64" name="Freeform 1314">
                  <a:extLst>
                    <a:ext uri="{FF2B5EF4-FFF2-40B4-BE49-F238E27FC236}">
                      <a16:creationId xmlns:a16="http://schemas.microsoft.com/office/drawing/2014/main" id="{3D87DEF3-50E1-B199-6301-5FED89FE418B}"/>
                    </a:ext>
                  </a:extLst>
                </p:cNvPr>
                <p:cNvSpPr/>
                <p:nvPr/>
              </p:nvSpPr>
              <p:spPr>
                <a:xfrm>
                  <a:off x="2755646" y="3152168"/>
                  <a:ext cx="55843" cy="113359"/>
                </a:xfrm>
                <a:custGeom>
                  <a:avLst/>
                  <a:gdLst>
                    <a:gd name="connsiteX0" fmla="*/ 47480 w 55836"/>
                    <a:gd name="connsiteY0" fmla="*/ 93013 h 113359"/>
                    <a:gd name="connsiteX1" fmla="*/ 53304 w 55836"/>
                    <a:gd name="connsiteY1" fmla="*/ 63188 h 113359"/>
                    <a:gd name="connsiteX2" fmla="*/ 55457 w 55836"/>
                    <a:gd name="connsiteY2" fmla="*/ 60661 h 113359"/>
                    <a:gd name="connsiteX3" fmla="*/ 48366 w 55836"/>
                    <a:gd name="connsiteY3" fmla="*/ 51056 h 113359"/>
                    <a:gd name="connsiteX4" fmla="*/ 47353 w 55836"/>
                    <a:gd name="connsiteY4" fmla="*/ 47012 h 113359"/>
                    <a:gd name="connsiteX5" fmla="*/ 50519 w 55836"/>
                    <a:gd name="connsiteY5" fmla="*/ 2527 h 113359"/>
                    <a:gd name="connsiteX6" fmla="*/ 49759 w 55836"/>
                    <a:gd name="connsiteY6" fmla="*/ 0 h 113359"/>
                    <a:gd name="connsiteX7" fmla="*/ 25323 w 55836"/>
                    <a:gd name="connsiteY7" fmla="*/ 45496 h 113359"/>
                    <a:gd name="connsiteX8" fmla="*/ 11015 w 55836"/>
                    <a:gd name="connsiteY8" fmla="*/ 29572 h 113359"/>
                    <a:gd name="connsiteX9" fmla="*/ 0 w 55836"/>
                    <a:gd name="connsiteY9" fmla="*/ 66853 h 113359"/>
                    <a:gd name="connsiteX10" fmla="*/ 48366 w 55836"/>
                    <a:gd name="connsiteY10" fmla="*/ 113360 h 113359"/>
                    <a:gd name="connsiteX11" fmla="*/ 54317 w 55836"/>
                    <a:gd name="connsiteY11" fmla="*/ 105524 h 113359"/>
                    <a:gd name="connsiteX12" fmla="*/ 55836 w 55836"/>
                    <a:gd name="connsiteY12" fmla="*/ 104134 h 113359"/>
                    <a:gd name="connsiteX13" fmla="*/ 47607 w 55836"/>
                    <a:gd name="connsiteY13" fmla="*/ 93013 h 113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836" h="113359">
                      <a:moveTo>
                        <a:pt x="47480" y="93013"/>
                      </a:moveTo>
                      <a:cubicBezTo>
                        <a:pt x="42289" y="80628"/>
                        <a:pt x="49126" y="68623"/>
                        <a:pt x="53304" y="63188"/>
                      </a:cubicBezTo>
                      <a:cubicBezTo>
                        <a:pt x="54190" y="62051"/>
                        <a:pt x="54950" y="61166"/>
                        <a:pt x="55457" y="60661"/>
                      </a:cubicBezTo>
                      <a:cubicBezTo>
                        <a:pt x="52798" y="58639"/>
                        <a:pt x="50519" y="56237"/>
                        <a:pt x="48366" y="51056"/>
                      </a:cubicBezTo>
                      <a:cubicBezTo>
                        <a:pt x="47860" y="49919"/>
                        <a:pt x="47607" y="48529"/>
                        <a:pt x="47353" y="47012"/>
                      </a:cubicBezTo>
                      <a:cubicBezTo>
                        <a:pt x="45834" y="35259"/>
                        <a:pt x="52545" y="13143"/>
                        <a:pt x="50519" y="2527"/>
                      </a:cubicBezTo>
                      <a:cubicBezTo>
                        <a:pt x="50392" y="1516"/>
                        <a:pt x="50012" y="758"/>
                        <a:pt x="49759" y="0"/>
                      </a:cubicBezTo>
                      <a:cubicBezTo>
                        <a:pt x="47480" y="26034"/>
                        <a:pt x="35578" y="44611"/>
                        <a:pt x="25323" y="45496"/>
                      </a:cubicBezTo>
                      <a:cubicBezTo>
                        <a:pt x="18739" y="46127"/>
                        <a:pt x="14434" y="38671"/>
                        <a:pt x="11015" y="29572"/>
                      </a:cubicBezTo>
                      <a:cubicBezTo>
                        <a:pt x="9369" y="43474"/>
                        <a:pt x="4432" y="57122"/>
                        <a:pt x="0" y="66853"/>
                      </a:cubicBezTo>
                      <a:cubicBezTo>
                        <a:pt x="24436" y="73172"/>
                        <a:pt x="46214" y="87705"/>
                        <a:pt x="48366" y="113360"/>
                      </a:cubicBezTo>
                      <a:cubicBezTo>
                        <a:pt x="49886" y="110074"/>
                        <a:pt x="52165" y="107420"/>
                        <a:pt x="54317" y="105524"/>
                      </a:cubicBezTo>
                      <a:cubicBezTo>
                        <a:pt x="54823" y="105019"/>
                        <a:pt x="55330" y="104513"/>
                        <a:pt x="55836" y="104134"/>
                      </a:cubicBezTo>
                      <a:cubicBezTo>
                        <a:pt x="51658" y="100469"/>
                        <a:pt x="49126" y="96678"/>
                        <a:pt x="47607" y="93013"/>
                      </a:cubicBezTo>
                      <a:close/>
                    </a:path>
                  </a:pathLst>
                </a:custGeom>
                <a:solidFill>
                  <a:srgbClr val="E49C97"/>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65" name="Freeform 1315">
                  <a:extLst>
                    <a:ext uri="{FF2B5EF4-FFF2-40B4-BE49-F238E27FC236}">
                      <a16:creationId xmlns:a16="http://schemas.microsoft.com/office/drawing/2014/main" id="{A3A81C09-6BB4-7CA3-80A8-0CAFCA2072D2}"/>
                    </a:ext>
                  </a:extLst>
                </p:cNvPr>
                <p:cNvSpPr/>
                <p:nvPr/>
              </p:nvSpPr>
              <p:spPr>
                <a:xfrm>
                  <a:off x="2702080" y="3215091"/>
                  <a:ext cx="101810" cy="96817"/>
                </a:xfrm>
                <a:custGeom>
                  <a:avLst/>
                  <a:gdLst>
                    <a:gd name="connsiteX0" fmla="*/ 101797 w 101796"/>
                    <a:gd name="connsiteY0" fmla="*/ 50437 h 96817"/>
                    <a:gd name="connsiteX1" fmla="*/ 53431 w 101796"/>
                    <a:gd name="connsiteY1" fmla="*/ 3931 h 96817"/>
                    <a:gd name="connsiteX2" fmla="*/ 11902 w 101796"/>
                    <a:gd name="connsiteY2" fmla="*/ 519 h 96817"/>
                    <a:gd name="connsiteX3" fmla="*/ 0 w 101796"/>
                    <a:gd name="connsiteY3" fmla="*/ 38053 h 96817"/>
                    <a:gd name="connsiteX4" fmla="*/ 53304 w 101796"/>
                    <a:gd name="connsiteY4" fmla="*/ 63454 h 96817"/>
                    <a:gd name="connsiteX5" fmla="*/ 88376 w 101796"/>
                    <a:gd name="connsiteY5" fmla="*/ 96818 h 96817"/>
                    <a:gd name="connsiteX6" fmla="*/ 100911 w 101796"/>
                    <a:gd name="connsiteY6" fmla="*/ 65097 h 96817"/>
                    <a:gd name="connsiteX7" fmla="*/ 101670 w 101796"/>
                    <a:gd name="connsiteY7" fmla="*/ 50437 h 96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96" h="96817">
                      <a:moveTo>
                        <a:pt x="101797" y="50437"/>
                      </a:moveTo>
                      <a:cubicBezTo>
                        <a:pt x="99771" y="24783"/>
                        <a:pt x="77994" y="10250"/>
                        <a:pt x="53431" y="3931"/>
                      </a:cubicBezTo>
                      <a:cubicBezTo>
                        <a:pt x="39377" y="266"/>
                        <a:pt x="24436" y="-745"/>
                        <a:pt x="11902" y="519"/>
                      </a:cubicBezTo>
                      <a:cubicBezTo>
                        <a:pt x="11269" y="11640"/>
                        <a:pt x="7850" y="24151"/>
                        <a:pt x="0" y="38053"/>
                      </a:cubicBezTo>
                      <a:cubicBezTo>
                        <a:pt x="24816" y="49174"/>
                        <a:pt x="47100" y="60042"/>
                        <a:pt x="53304" y="63454"/>
                      </a:cubicBezTo>
                      <a:cubicBezTo>
                        <a:pt x="69384" y="74070"/>
                        <a:pt x="80526" y="85570"/>
                        <a:pt x="88376" y="96818"/>
                      </a:cubicBezTo>
                      <a:cubicBezTo>
                        <a:pt x="95213" y="85065"/>
                        <a:pt x="99265" y="74449"/>
                        <a:pt x="100911" y="65097"/>
                      </a:cubicBezTo>
                      <a:cubicBezTo>
                        <a:pt x="99265" y="59031"/>
                        <a:pt x="100024" y="54229"/>
                        <a:pt x="101670" y="50437"/>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66" name="Freeform 1316">
                  <a:extLst>
                    <a:ext uri="{FF2B5EF4-FFF2-40B4-BE49-F238E27FC236}">
                      <a16:creationId xmlns:a16="http://schemas.microsoft.com/office/drawing/2014/main" id="{8F249B13-195A-5423-0128-767BBFF8EF2E}"/>
                    </a:ext>
                  </a:extLst>
                </p:cNvPr>
                <p:cNvSpPr/>
                <p:nvPr/>
              </p:nvSpPr>
              <p:spPr>
                <a:xfrm>
                  <a:off x="2657887" y="3171125"/>
                  <a:ext cx="56240" cy="82144"/>
                </a:xfrm>
                <a:custGeom>
                  <a:avLst/>
                  <a:gdLst>
                    <a:gd name="connsiteX0" fmla="*/ 52798 w 56233"/>
                    <a:gd name="connsiteY0" fmla="*/ 18451 h 82144"/>
                    <a:gd name="connsiteX1" fmla="*/ 44061 w 56233"/>
                    <a:gd name="connsiteY1" fmla="*/ 0 h 82144"/>
                    <a:gd name="connsiteX2" fmla="*/ 18359 w 56233"/>
                    <a:gd name="connsiteY2" fmla="*/ 9857 h 82144"/>
                    <a:gd name="connsiteX3" fmla="*/ 0 w 56233"/>
                    <a:gd name="connsiteY3" fmla="*/ 63694 h 82144"/>
                    <a:gd name="connsiteX4" fmla="*/ 44188 w 56233"/>
                    <a:gd name="connsiteY4" fmla="*/ 82145 h 82144"/>
                    <a:gd name="connsiteX5" fmla="*/ 56090 w 56233"/>
                    <a:gd name="connsiteY5" fmla="*/ 44611 h 82144"/>
                    <a:gd name="connsiteX6" fmla="*/ 52798 w 56233"/>
                    <a:gd name="connsiteY6" fmla="*/ 18577 h 8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33" h="82144">
                      <a:moveTo>
                        <a:pt x="52798" y="18451"/>
                      </a:moveTo>
                      <a:cubicBezTo>
                        <a:pt x="50392" y="11121"/>
                        <a:pt x="47100" y="4929"/>
                        <a:pt x="44061" y="0"/>
                      </a:cubicBezTo>
                      <a:cubicBezTo>
                        <a:pt x="35705" y="5687"/>
                        <a:pt x="26842" y="8594"/>
                        <a:pt x="18359" y="9857"/>
                      </a:cubicBezTo>
                      <a:cubicBezTo>
                        <a:pt x="18359" y="30204"/>
                        <a:pt x="9496" y="48908"/>
                        <a:pt x="0" y="63694"/>
                      </a:cubicBezTo>
                      <a:cubicBezTo>
                        <a:pt x="13928" y="68875"/>
                        <a:pt x="29501" y="75573"/>
                        <a:pt x="44188" y="82145"/>
                      </a:cubicBezTo>
                      <a:cubicBezTo>
                        <a:pt x="52038" y="68243"/>
                        <a:pt x="55457" y="55732"/>
                        <a:pt x="56090" y="44611"/>
                      </a:cubicBezTo>
                      <a:cubicBezTo>
                        <a:pt x="56723" y="34754"/>
                        <a:pt x="55203" y="26034"/>
                        <a:pt x="52798" y="18577"/>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67" name="Freeform 1318">
                  <a:extLst>
                    <a:ext uri="{FF2B5EF4-FFF2-40B4-BE49-F238E27FC236}">
                      <a16:creationId xmlns:a16="http://schemas.microsoft.com/office/drawing/2014/main" id="{2AD62D78-A4FA-275C-EFA1-85CC8CDF9071}"/>
                    </a:ext>
                  </a:extLst>
                </p:cNvPr>
                <p:cNvSpPr/>
                <p:nvPr/>
              </p:nvSpPr>
              <p:spPr>
                <a:xfrm>
                  <a:off x="2710565" y="3139910"/>
                  <a:ext cx="56351" cy="79111"/>
                </a:xfrm>
                <a:custGeom>
                  <a:avLst/>
                  <a:gdLst>
                    <a:gd name="connsiteX0" fmla="*/ 43049 w 56344"/>
                    <a:gd name="connsiteY0" fmla="*/ 126 h 79111"/>
                    <a:gd name="connsiteX1" fmla="*/ 35578 w 56344"/>
                    <a:gd name="connsiteY1" fmla="*/ 2275 h 79111"/>
                    <a:gd name="connsiteX2" fmla="*/ 0 w 56344"/>
                    <a:gd name="connsiteY2" fmla="*/ 49666 h 79111"/>
                    <a:gd name="connsiteX3" fmla="*/ 3292 w 56344"/>
                    <a:gd name="connsiteY3" fmla="*/ 75700 h 79111"/>
                    <a:gd name="connsiteX4" fmla="*/ 44821 w 56344"/>
                    <a:gd name="connsiteY4" fmla="*/ 79112 h 79111"/>
                    <a:gd name="connsiteX5" fmla="*/ 55836 w 56344"/>
                    <a:gd name="connsiteY5" fmla="*/ 41831 h 79111"/>
                    <a:gd name="connsiteX6" fmla="*/ 42922 w 56344"/>
                    <a:gd name="connsiteY6" fmla="*/ 0 h 7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344" h="79111">
                      <a:moveTo>
                        <a:pt x="43049" y="126"/>
                      </a:moveTo>
                      <a:cubicBezTo>
                        <a:pt x="40769" y="1011"/>
                        <a:pt x="38364" y="1769"/>
                        <a:pt x="35578" y="2275"/>
                      </a:cubicBezTo>
                      <a:cubicBezTo>
                        <a:pt x="58495" y="38419"/>
                        <a:pt x="35832" y="88464"/>
                        <a:pt x="0" y="49666"/>
                      </a:cubicBezTo>
                      <a:cubicBezTo>
                        <a:pt x="2406" y="57122"/>
                        <a:pt x="3925" y="65842"/>
                        <a:pt x="3292" y="75700"/>
                      </a:cubicBezTo>
                      <a:cubicBezTo>
                        <a:pt x="15827" y="74562"/>
                        <a:pt x="30767" y="75447"/>
                        <a:pt x="44821" y="79112"/>
                      </a:cubicBezTo>
                      <a:cubicBezTo>
                        <a:pt x="49252" y="69381"/>
                        <a:pt x="54317" y="55858"/>
                        <a:pt x="55836" y="41831"/>
                      </a:cubicBezTo>
                      <a:cubicBezTo>
                        <a:pt x="57609" y="26539"/>
                        <a:pt x="55077" y="10995"/>
                        <a:pt x="42922" y="0"/>
                      </a:cubicBezTo>
                      <a:close/>
                    </a:path>
                  </a:pathLst>
                </a:custGeom>
                <a:solidFill>
                  <a:srgbClr val="E09D92"/>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68" name="Freeform 1319">
                  <a:extLst>
                    <a:ext uri="{FF2B5EF4-FFF2-40B4-BE49-F238E27FC236}">
                      <a16:creationId xmlns:a16="http://schemas.microsoft.com/office/drawing/2014/main" id="{1820CCFB-A94F-4175-4C85-C9747186F8F7}"/>
                    </a:ext>
                  </a:extLst>
                </p:cNvPr>
                <p:cNvSpPr/>
                <p:nvPr/>
              </p:nvSpPr>
              <p:spPr>
                <a:xfrm>
                  <a:off x="2753745" y="3093144"/>
                  <a:ext cx="60047" cy="104558"/>
                </a:xfrm>
                <a:custGeom>
                  <a:avLst/>
                  <a:gdLst>
                    <a:gd name="connsiteX0" fmla="*/ 12788 w 60039"/>
                    <a:gd name="connsiteY0" fmla="*/ 88597 h 104558"/>
                    <a:gd name="connsiteX1" fmla="*/ 27095 w 60039"/>
                    <a:gd name="connsiteY1" fmla="*/ 104520 h 104558"/>
                    <a:gd name="connsiteX2" fmla="*/ 51531 w 60039"/>
                    <a:gd name="connsiteY2" fmla="*/ 59025 h 104558"/>
                    <a:gd name="connsiteX3" fmla="*/ 51405 w 60039"/>
                    <a:gd name="connsiteY3" fmla="*/ 58519 h 104558"/>
                    <a:gd name="connsiteX4" fmla="*/ 47986 w 60039"/>
                    <a:gd name="connsiteY4" fmla="*/ 48283 h 104558"/>
                    <a:gd name="connsiteX5" fmla="*/ 49379 w 60039"/>
                    <a:gd name="connsiteY5" fmla="*/ 41206 h 104558"/>
                    <a:gd name="connsiteX6" fmla="*/ 54697 w 60039"/>
                    <a:gd name="connsiteY6" fmla="*/ 30843 h 104558"/>
                    <a:gd name="connsiteX7" fmla="*/ 60015 w 60039"/>
                    <a:gd name="connsiteY7" fmla="*/ 7 h 104558"/>
                    <a:gd name="connsiteX8" fmla="*/ 54317 w 60039"/>
                    <a:gd name="connsiteY8" fmla="*/ 260 h 104558"/>
                    <a:gd name="connsiteX9" fmla="*/ 54317 w 60039"/>
                    <a:gd name="connsiteY9" fmla="*/ 260 h 104558"/>
                    <a:gd name="connsiteX10" fmla="*/ 52544 w 60039"/>
                    <a:gd name="connsiteY10" fmla="*/ 133 h 104558"/>
                    <a:gd name="connsiteX11" fmla="*/ 52418 w 60039"/>
                    <a:gd name="connsiteY11" fmla="*/ 133 h 104558"/>
                    <a:gd name="connsiteX12" fmla="*/ 51531 w 60039"/>
                    <a:gd name="connsiteY12" fmla="*/ 7 h 104558"/>
                    <a:gd name="connsiteX13" fmla="*/ 32919 w 60039"/>
                    <a:gd name="connsiteY13" fmla="*/ 18332 h 104558"/>
                    <a:gd name="connsiteX14" fmla="*/ 0 w 60039"/>
                    <a:gd name="connsiteY14" fmla="*/ 46893 h 104558"/>
                    <a:gd name="connsiteX15" fmla="*/ 12915 w 60039"/>
                    <a:gd name="connsiteY15" fmla="*/ 88723 h 104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039" h="104558">
                      <a:moveTo>
                        <a:pt x="12788" y="88597"/>
                      </a:moveTo>
                      <a:cubicBezTo>
                        <a:pt x="16080" y="97822"/>
                        <a:pt x="20511" y="105152"/>
                        <a:pt x="27095" y="104520"/>
                      </a:cubicBezTo>
                      <a:cubicBezTo>
                        <a:pt x="37351" y="103636"/>
                        <a:pt x="49252" y="85058"/>
                        <a:pt x="51531" y="59025"/>
                      </a:cubicBezTo>
                      <a:cubicBezTo>
                        <a:pt x="51531" y="58898"/>
                        <a:pt x="51531" y="58646"/>
                        <a:pt x="51405" y="58519"/>
                      </a:cubicBezTo>
                      <a:cubicBezTo>
                        <a:pt x="48619" y="53338"/>
                        <a:pt x="47860" y="50684"/>
                        <a:pt x="47986" y="48283"/>
                      </a:cubicBezTo>
                      <a:cubicBezTo>
                        <a:pt x="47986" y="46134"/>
                        <a:pt x="48746" y="44365"/>
                        <a:pt x="49379" y="41206"/>
                      </a:cubicBezTo>
                      <a:cubicBezTo>
                        <a:pt x="51531" y="38173"/>
                        <a:pt x="53177" y="34634"/>
                        <a:pt x="54697" y="30843"/>
                      </a:cubicBezTo>
                      <a:cubicBezTo>
                        <a:pt x="58622" y="20859"/>
                        <a:pt x="60268" y="9485"/>
                        <a:pt x="60015" y="7"/>
                      </a:cubicBezTo>
                      <a:cubicBezTo>
                        <a:pt x="57736" y="260"/>
                        <a:pt x="55836" y="260"/>
                        <a:pt x="54317" y="260"/>
                      </a:cubicBezTo>
                      <a:lnTo>
                        <a:pt x="54317" y="260"/>
                      </a:lnTo>
                      <a:cubicBezTo>
                        <a:pt x="53684" y="260"/>
                        <a:pt x="53051" y="260"/>
                        <a:pt x="52544" y="133"/>
                      </a:cubicBezTo>
                      <a:cubicBezTo>
                        <a:pt x="52544" y="133"/>
                        <a:pt x="52544" y="133"/>
                        <a:pt x="52418" y="133"/>
                      </a:cubicBezTo>
                      <a:cubicBezTo>
                        <a:pt x="52038" y="133"/>
                        <a:pt x="51658" y="133"/>
                        <a:pt x="51531" y="7"/>
                      </a:cubicBezTo>
                      <a:cubicBezTo>
                        <a:pt x="49126" y="-372"/>
                        <a:pt x="36718" y="14793"/>
                        <a:pt x="32919" y="18332"/>
                      </a:cubicBezTo>
                      <a:cubicBezTo>
                        <a:pt x="24183" y="22249"/>
                        <a:pt x="18106" y="39815"/>
                        <a:pt x="0" y="46893"/>
                      </a:cubicBezTo>
                      <a:cubicBezTo>
                        <a:pt x="12155" y="57761"/>
                        <a:pt x="14687" y="73305"/>
                        <a:pt x="12915" y="88723"/>
                      </a:cubicBezTo>
                      <a:close/>
                    </a:path>
                  </a:pathLst>
                </a:custGeom>
                <a:solidFill>
                  <a:srgbClr val="EFB0A9"/>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69" name="Freeform 1320">
                  <a:extLst>
                    <a:ext uri="{FF2B5EF4-FFF2-40B4-BE49-F238E27FC236}">
                      <a16:creationId xmlns:a16="http://schemas.microsoft.com/office/drawing/2014/main" id="{A1FE0BEA-A91E-3675-CBE9-C888A86E3117}"/>
                    </a:ext>
                  </a:extLst>
                </p:cNvPr>
                <p:cNvSpPr/>
                <p:nvPr/>
              </p:nvSpPr>
              <p:spPr>
                <a:xfrm>
                  <a:off x="2118064" y="3152042"/>
                  <a:ext cx="142078" cy="405162"/>
                </a:xfrm>
                <a:custGeom>
                  <a:avLst/>
                  <a:gdLst>
                    <a:gd name="connsiteX0" fmla="*/ 20385 w 142059"/>
                    <a:gd name="connsiteY0" fmla="*/ 253 h 405162"/>
                    <a:gd name="connsiteX1" fmla="*/ 12281 w 142059"/>
                    <a:gd name="connsiteY1" fmla="*/ 21105 h 405162"/>
                    <a:gd name="connsiteX2" fmla="*/ 13168 w 142059"/>
                    <a:gd name="connsiteY2" fmla="*/ 66980 h 405162"/>
                    <a:gd name="connsiteX3" fmla="*/ 10002 w 142059"/>
                    <a:gd name="connsiteY3" fmla="*/ 113486 h 405162"/>
                    <a:gd name="connsiteX4" fmla="*/ 380 w 142059"/>
                    <a:gd name="connsiteY4" fmla="*/ 165427 h 405162"/>
                    <a:gd name="connsiteX5" fmla="*/ 0 w 142059"/>
                    <a:gd name="connsiteY5" fmla="*/ 216483 h 405162"/>
                    <a:gd name="connsiteX6" fmla="*/ 4178 w 142059"/>
                    <a:gd name="connsiteY6" fmla="*/ 265896 h 405162"/>
                    <a:gd name="connsiteX7" fmla="*/ 34565 w 142059"/>
                    <a:gd name="connsiteY7" fmla="*/ 322133 h 405162"/>
                    <a:gd name="connsiteX8" fmla="*/ 80526 w 142059"/>
                    <a:gd name="connsiteY8" fmla="*/ 354865 h 405162"/>
                    <a:gd name="connsiteX9" fmla="*/ 142060 w 142059"/>
                    <a:gd name="connsiteY9" fmla="*/ 405163 h 405162"/>
                    <a:gd name="connsiteX10" fmla="*/ 132690 w 142059"/>
                    <a:gd name="connsiteY10" fmla="*/ 388608 h 405162"/>
                    <a:gd name="connsiteX11" fmla="*/ 110407 w 142059"/>
                    <a:gd name="connsiteY11" fmla="*/ 366365 h 405162"/>
                    <a:gd name="connsiteX12" fmla="*/ 71030 w 142059"/>
                    <a:gd name="connsiteY12" fmla="*/ 313793 h 405162"/>
                    <a:gd name="connsiteX13" fmla="*/ 38490 w 142059"/>
                    <a:gd name="connsiteY13" fmla="*/ 289276 h 405162"/>
                    <a:gd name="connsiteX14" fmla="*/ 29881 w 142059"/>
                    <a:gd name="connsiteY14" fmla="*/ 258187 h 405162"/>
                    <a:gd name="connsiteX15" fmla="*/ 21398 w 142059"/>
                    <a:gd name="connsiteY15" fmla="*/ 210543 h 405162"/>
                    <a:gd name="connsiteX16" fmla="*/ 27602 w 142059"/>
                    <a:gd name="connsiteY16" fmla="*/ 163405 h 405162"/>
                    <a:gd name="connsiteX17" fmla="*/ 30767 w 142059"/>
                    <a:gd name="connsiteY17" fmla="*/ 112096 h 405162"/>
                    <a:gd name="connsiteX18" fmla="*/ 30007 w 142059"/>
                    <a:gd name="connsiteY18" fmla="*/ 89348 h 405162"/>
                    <a:gd name="connsiteX19" fmla="*/ 29248 w 142059"/>
                    <a:gd name="connsiteY19" fmla="*/ 75320 h 405162"/>
                    <a:gd name="connsiteX20" fmla="*/ 29248 w 142059"/>
                    <a:gd name="connsiteY20" fmla="*/ 56617 h 405162"/>
                    <a:gd name="connsiteX21" fmla="*/ 33426 w 142059"/>
                    <a:gd name="connsiteY21" fmla="*/ 26034 h 405162"/>
                    <a:gd name="connsiteX22" fmla="*/ 20385 w 142059"/>
                    <a:gd name="connsiteY22" fmla="*/ 0 h 40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42059" h="405162">
                      <a:moveTo>
                        <a:pt x="20385" y="253"/>
                      </a:moveTo>
                      <a:cubicBezTo>
                        <a:pt x="17726" y="9225"/>
                        <a:pt x="16207" y="15671"/>
                        <a:pt x="12281" y="21105"/>
                      </a:cubicBezTo>
                      <a:cubicBezTo>
                        <a:pt x="19752" y="29193"/>
                        <a:pt x="26589" y="43726"/>
                        <a:pt x="13168" y="66980"/>
                      </a:cubicBezTo>
                      <a:cubicBezTo>
                        <a:pt x="15194" y="74309"/>
                        <a:pt x="23170" y="84798"/>
                        <a:pt x="10002" y="113486"/>
                      </a:cubicBezTo>
                      <a:cubicBezTo>
                        <a:pt x="12028" y="137497"/>
                        <a:pt x="21018" y="147860"/>
                        <a:pt x="380" y="165427"/>
                      </a:cubicBezTo>
                      <a:cubicBezTo>
                        <a:pt x="380" y="165427"/>
                        <a:pt x="13168" y="193356"/>
                        <a:pt x="0" y="216483"/>
                      </a:cubicBezTo>
                      <a:cubicBezTo>
                        <a:pt x="3165" y="228236"/>
                        <a:pt x="10762" y="234807"/>
                        <a:pt x="4178" y="265896"/>
                      </a:cubicBezTo>
                      <a:cubicBezTo>
                        <a:pt x="4178" y="265896"/>
                        <a:pt x="24943" y="276891"/>
                        <a:pt x="34565" y="322133"/>
                      </a:cubicBezTo>
                      <a:cubicBezTo>
                        <a:pt x="45327" y="336919"/>
                        <a:pt x="46974" y="317963"/>
                        <a:pt x="80526" y="354865"/>
                      </a:cubicBezTo>
                      <a:cubicBezTo>
                        <a:pt x="96859" y="367629"/>
                        <a:pt x="127246" y="383173"/>
                        <a:pt x="142060" y="405163"/>
                      </a:cubicBezTo>
                      <a:cubicBezTo>
                        <a:pt x="140920" y="399729"/>
                        <a:pt x="138388" y="394168"/>
                        <a:pt x="132690" y="388608"/>
                      </a:cubicBezTo>
                      <a:cubicBezTo>
                        <a:pt x="130918" y="382415"/>
                        <a:pt x="118763" y="371926"/>
                        <a:pt x="110407" y="366365"/>
                      </a:cubicBezTo>
                      <a:cubicBezTo>
                        <a:pt x="56976" y="331612"/>
                        <a:pt x="68624" y="318721"/>
                        <a:pt x="71030" y="313793"/>
                      </a:cubicBezTo>
                      <a:cubicBezTo>
                        <a:pt x="51531" y="323397"/>
                        <a:pt x="51531" y="303051"/>
                        <a:pt x="38490" y="289276"/>
                      </a:cubicBezTo>
                      <a:cubicBezTo>
                        <a:pt x="25576" y="275501"/>
                        <a:pt x="27095" y="265517"/>
                        <a:pt x="29881" y="258187"/>
                      </a:cubicBezTo>
                      <a:cubicBezTo>
                        <a:pt x="12535" y="237714"/>
                        <a:pt x="17726" y="220906"/>
                        <a:pt x="21398" y="210543"/>
                      </a:cubicBezTo>
                      <a:cubicBezTo>
                        <a:pt x="8103" y="184636"/>
                        <a:pt x="24310" y="167196"/>
                        <a:pt x="27602" y="163405"/>
                      </a:cubicBezTo>
                      <a:cubicBezTo>
                        <a:pt x="17979" y="144448"/>
                        <a:pt x="28235" y="117025"/>
                        <a:pt x="30767" y="112096"/>
                      </a:cubicBezTo>
                      <a:cubicBezTo>
                        <a:pt x="27348" y="109442"/>
                        <a:pt x="28994" y="98447"/>
                        <a:pt x="30007" y="89348"/>
                      </a:cubicBezTo>
                      <a:cubicBezTo>
                        <a:pt x="29374" y="84672"/>
                        <a:pt x="29248" y="79996"/>
                        <a:pt x="29248" y="75320"/>
                      </a:cubicBezTo>
                      <a:cubicBezTo>
                        <a:pt x="29248" y="69381"/>
                        <a:pt x="29248" y="63315"/>
                        <a:pt x="29248" y="56617"/>
                      </a:cubicBezTo>
                      <a:cubicBezTo>
                        <a:pt x="27982" y="44737"/>
                        <a:pt x="29881" y="34627"/>
                        <a:pt x="33426" y="26034"/>
                      </a:cubicBezTo>
                      <a:cubicBezTo>
                        <a:pt x="26969" y="22495"/>
                        <a:pt x="21018" y="15165"/>
                        <a:pt x="20385" y="0"/>
                      </a:cubicBezTo>
                      <a:close/>
                    </a:path>
                  </a:pathLst>
                </a:custGeom>
                <a:solidFill>
                  <a:srgbClr val="F6BCC2"/>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70" name="Freeform 1321">
                  <a:extLst>
                    <a:ext uri="{FF2B5EF4-FFF2-40B4-BE49-F238E27FC236}">
                      <a16:creationId xmlns:a16="http://schemas.microsoft.com/office/drawing/2014/main" id="{57FF61B2-B041-34B5-EB75-BCE18E1B4E0D}"/>
                    </a:ext>
                  </a:extLst>
                </p:cNvPr>
                <p:cNvSpPr/>
                <p:nvPr/>
              </p:nvSpPr>
              <p:spPr>
                <a:xfrm>
                  <a:off x="2086734" y="3414536"/>
                  <a:ext cx="67032" cy="63625"/>
                </a:xfrm>
                <a:custGeom>
                  <a:avLst/>
                  <a:gdLst>
                    <a:gd name="connsiteX0" fmla="*/ 1572 w 67023"/>
                    <a:gd name="connsiteY0" fmla="*/ 3023 h 63625"/>
                    <a:gd name="connsiteX1" fmla="*/ 60320 w 67023"/>
                    <a:gd name="connsiteY1" fmla="*/ 30447 h 63625"/>
                    <a:gd name="connsiteX2" fmla="*/ 66524 w 67023"/>
                    <a:gd name="connsiteY2" fmla="*/ 62041 h 63625"/>
                    <a:gd name="connsiteX3" fmla="*/ 62726 w 67023"/>
                    <a:gd name="connsiteY3" fmla="*/ 61788 h 63625"/>
                    <a:gd name="connsiteX4" fmla="*/ 53103 w 67023"/>
                    <a:gd name="connsiteY4" fmla="*/ 32469 h 63625"/>
                    <a:gd name="connsiteX5" fmla="*/ 2965 w 67023"/>
                    <a:gd name="connsiteY5" fmla="*/ 7067 h 63625"/>
                    <a:gd name="connsiteX6" fmla="*/ 1445 w 67023"/>
                    <a:gd name="connsiteY6" fmla="*/ 2897 h 63625"/>
                    <a:gd name="connsiteX7" fmla="*/ 1445 w 67023"/>
                    <a:gd name="connsiteY7" fmla="*/ 2897 h 63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023" h="63625">
                      <a:moveTo>
                        <a:pt x="1572" y="3023"/>
                      </a:moveTo>
                      <a:cubicBezTo>
                        <a:pt x="24995" y="-5823"/>
                        <a:pt x="53990" y="5171"/>
                        <a:pt x="60320" y="30447"/>
                      </a:cubicBezTo>
                      <a:cubicBezTo>
                        <a:pt x="63992" y="34996"/>
                        <a:pt x="68550" y="52689"/>
                        <a:pt x="66524" y="62041"/>
                      </a:cubicBezTo>
                      <a:cubicBezTo>
                        <a:pt x="66271" y="64315"/>
                        <a:pt x="62726" y="64063"/>
                        <a:pt x="62726" y="61788"/>
                      </a:cubicBezTo>
                      <a:cubicBezTo>
                        <a:pt x="62979" y="50920"/>
                        <a:pt x="58927" y="40936"/>
                        <a:pt x="53103" y="32469"/>
                      </a:cubicBezTo>
                      <a:cubicBezTo>
                        <a:pt x="48419" y="9974"/>
                        <a:pt x="23603" y="495"/>
                        <a:pt x="2965" y="7067"/>
                      </a:cubicBezTo>
                      <a:cubicBezTo>
                        <a:pt x="306" y="8078"/>
                        <a:pt x="-1340" y="3781"/>
                        <a:pt x="1445" y="2897"/>
                      </a:cubicBezTo>
                      <a:lnTo>
                        <a:pt x="1445" y="2897"/>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71" name="Freeform 1322">
                  <a:extLst>
                    <a:ext uri="{FF2B5EF4-FFF2-40B4-BE49-F238E27FC236}">
                      <a16:creationId xmlns:a16="http://schemas.microsoft.com/office/drawing/2014/main" id="{82A19D62-9B8B-C6C8-CB56-DAE7D2D70A3F}"/>
                    </a:ext>
                  </a:extLst>
                </p:cNvPr>
                <p:cNvSpPr/>
                <p:nvPr/>
              </p:nvSpPr>
              <p:spPr>
                <a:xfrm>
                  <a:off x="2095268" y="3307227"/>
                  <a:ext cx="31516" cy="67138"/>
                </a:xfrm>
                <a:custGeom>
                  <a:avLst/>
                  <a:gdLst>
                    <a:gd name="connsiteX0" fmla="*/ 20640 w 31512"/>
                    <a:gd name="connsiteY0" fmla="*/ 61172 h 67138"/>
                    <a:gd name="connsiteX1" fmla="*/ 889 w 31512"/>
                    <a:gd name="connsiteY1" fmla="*/ 1901 h 67138"/>
                    <a:gd name="connsiteX2" fmla="*/ 1015 w 31512"/>
                    <a:gd name="connsiteY2" fmla="*/ 6 h 67138"/>
                    <a:gd name="connsiteX3" fmla="*/ 31276 w 31512"/>
                    <a:gd name="connsiteY3" fmla="*/ 45880 h 67138"/>
                    <a:gd name="connsiteX4" fmla="*/ 24059 w 31512"/>
                    <a:gd name="connsiteY4" fmla="*/ 66353 h 67138"/>
                    <a:gd name="connsiteX5" fmla="*/ 20514 w 31512"/>
                    <a:gd name="connsiteY5" fmla="*/ 61172 h 67138"/>
                    <a:gd name="connsiteX6" fmla="*/ 20514 w 31512"/>
                    <a:gd name="connsiteY6" fmla="*/ 61172 h 67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12" h="67138">
                      <a:moveTo>
                        <a:pt x="20640" y="61172"/>
                      </a:moveTo>
                      <a:cubicBezTo>
                        <a:pt x="32922" y="42721"/>
                        <a:pt x="27351" y="4682"/>
                        <a:pt x="889" y="1901"/>
                      </a:cubicBezTo>
                      <a:cubicBezTo>
                        <a:pt x="-377" y="1901"/>
                        <a:pt x="-251" y="-121"/>
                        <a:pt x="1015" y="6"/>
                      </a:cubicBezTo>
                      <a:cubicBezTo>
                        <a:pt x="23679" y="1017"/>
                        <a:pt x="33175" y="26292"/>
                        <a:pt x="31276" y="45880"/>
                      </a:cubicBezTo>
                      <a:cubicBezTo>
                        <a:pt x="30263" y="53463"/>
                        <a:pt x="30390" y="60161"/>
                        <a:pt x="24059" y="66353"/>
                      </a:cubicBezTo>
                      <a:cubicBezTo>
                        <a:pt x="20514" y="69260"/>
                        <a:pt x="16462" y="63320"/>
                        <a:pt x="20514" y="61172"/>
                      </a:cubicBezTo>
                      <a:lnTo>
                        <a:pt x="20514" y="61172"/>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72" name="Freeform 1323">
                  <a:extLst>
                    <a:ext uri="{FF2B5EF4-FFF2-40B4-BE49-F238E27FC236}">
                      <a16:creationId xmlns:a16="http://schemas.microsoft.com/office/drawing/2014/main" id="{AC27E804-D242-2D1E-EE70-D519162BBBF9}"/>
                    </a:ext>
                  </a:extLst>
                </p:cNvPr>
                <p:cNvSpPr/>
                <p:nvPr/>
              </p:nvSpPr>
              <p:spPr>
                <a:xfrm>
                  <a:off x="2092800" y="3358915"/>
                  <a:ext cx="34542" cy="65298"/>
                </a:xfrm>
                <a:custGeom>
                  <a:avLst/>
                  <a:gdLst>
                    <a:gd name="connsiteX0" fmla="*/ 26907 w 34537"/>
                    <a:gd name="connsiteY0" fmla="*/ 61929 h 65298"/>
                    <a:gd name="connsiteX1" fmla="*/ 1078 w 34537"/>
                    <a:gd name="connsiteY1" fmla="*/ 2406 h 65298"/>
                    <a:gd name="connsiteX2" fmla="*/ 1205 w 34537"/>
                    <a:gd name="connsiteY2" fmla="*/ 5 h 65298"/>
                    <a:gd name="connsiteX3" fmla="*/ 34377 w 34537"/>
                    <a:gd name="connsiteY3" fmla="*/ 42594 h 65298"/>
                    <a:gd name="connsiteX4" fmla="*/ 33111 w 34537"/>
                    <a:gd name="connsiteY4" fmla="*/ 62309 h 65298"/>
                    <a:gd name="connsiteX5" fmla="*/ 26781 w 34537"/>
                    <a:gd name="connsiteY5" fmla="*/ 61929 h 65298"/>
                    <a:gd name="connsiteX6" fmla="*/ 26781 w 34537"/>
                    <a:gd name="connsiteY6" fmla="*/ 61929 h 65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37" h="65298">
                      <a:moveTo>
                        <a:pt x="26907" y="61929"/>
                      </a:moveTo>
                      <a:cubicBezTo>
                        <a:pt x="30832" y="37918"/>
                        <a:pt x="33618" y="4302"/>
                        <a:pt x="1078" y="2406"/>
                      </a:cubicBezTo>
                      <a:cubicBezTo>
                        <a:pt x="-441" y="2406"/>
                        <a:pt x="-315" y="-121"/>
                        <a:pt x="1205" y="5"/>
                      </a:cubicBezTo>
                      <a:cubicBezTo>
                        <a:pt x="25008" y="-374"/>
                        <a:pt x="36023" y="21363"/>
                        <a:pt x="34377" y="42594"/>
                      </a:cubicBezTo>
                      <a:cubicBezTo>
                        <a:pt x="34377" y="49292"/>
                        <a:pt x="33238" y="56369"/>
                        <a:pt x="33111" y="62309"/>
                      </a:cubicBezTo>
                      <a:cubicBezTo>
                        <a:pt x="33111" y="66479"/>
                        <a:pt x="26401" y="66226"/>
                        <a:pt x="26781" y="61929"/>
                      </a:cubicBezTo>
                      <a:lnTo>
                        <a:pt x="26781" y="61929"/>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73" name="Freeform 1324">
                  <a:extLst>
                    <a:ext uri="{FF2B5EF4-FFF2-40B4-BE49-F238E27FC236}">
                      <a16:creationId xmlns:a16="http://schemas.microsoft.com/office/drawing/2014/main" id="{B11EDC49-BAF0-58FF-4584-89C4B00B4ECE}"/>
                    </a:ext>
                  </a:extLst>
                </p:cNvPr>
                <p:cNvSpPr/>
                <p:nvPr/>
              </p:nvSpPr>
              <p:spPr>
                <a:xfrm>
                  <a:off x="2103170" y="3251975"/>
                  <a:ext cx="31277" cy="70902"/>
                </a:xfrm>
                <a:custGeom>
                  <a:avLst/>
                  <a:gdLst>
                    <a:gd name="connsiteX0" fmla="*/ 11727 w 31273"/>
                    <a:gd name="connsiteY0" fmla="*/ 65367 h 70902"/>
                    <a:gd name="connsiteX1" fmla="*/ 18691 w 31273"/>
                    <a:gd name="connsiteY1" fmla="*/ 10773 h 70902"/>
                    <a:gd name="connsiteX2" fmla="*/ 459 w 31273"/>
                    <a:gd name="connsiteY2" fmla="*/ 1294 h 70902"/>
                    <a:gd name="connsiteX3" fmla="*/ 712 w 31273"/>
                    <a:gd name="connsiteY3" fmla="*/ 31 h 70902"/>
                    <a:gd name="connsiteX4" fmla="*/ 27680 w 31273"/>
                    <a:gd name="connsiteY4" fmla="*/ 50329 h 70902"/>
                    <a:gd name="connsiteX5" fmla="*/ 16665 w 31273"/>
                    <a:gd name="connsiteY5" fmla="*/ 69538 h 70902"/>
                    <a:gd name="connsiteX6" fmla="*/ 12107 w 31273"/>
                    <a:gd name="connsiteY6" fmla="*/ 70296 h 70902"/>
                    <a:gd name="connsiteX7" fmla="*/ 11601 w 31273"/>
                    <a:gd name="connsiteY7" fmla="*/ 65494 h 70902"/>
                    <a:gd name="connsiteX8" fmla="*/ 11601 w 31273"/>
                    <a:gd name="connsiteY8" fmla="*/ 65494 h 70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73" h="70902">
                      <a:moveTo>
                        <a:pt x="11727" y="65367"/>
                      </a:moveTo>
                      <a:cubicBezTo>
                        <a:pt x="24642" y="50708"/>
                        <a:pt x="35024" y="26570"/>
                        <a:pt x="18691" y="10773"/>
                      </a:cubicBezTo>
                      <a:cubicBezTo>
                        <a:pt x="13880" y="5970"/>
                        <a:pt x="7296" y="2937"/>
                        <a:pt x="459" y="1294"/>
                      </a:cubicBezTo>
                      <a:cubicBezTo>
                        <a:pt x="-301" y="1168"/>
                        <a:pt x="-48" y="-222"/>
                        <a:pt x="712" y="31"/>
                      </a:cubicBezTo>
                      <a:cubicBezTo>
                        <a:pt x="25401" y="3190"/>
                        <a:pt x="37936" y="28086"/>
                        <a:pt x="27680" y="50329"/>
                      </a:cubicBezTo>
                      <a:cubicBezTo>
                        <a:pt x="24895" y="57279"/>
                        <a:pt x="21097" y="63598"/>
                        <a:pt x="16665" y="69538"/>
                      </a:cubicBezTo>
                      <a:cubicBezTo>
                        <a:pt x="15652" y="71054"/>
                        <a:pt x="13626" y="71307"/>
                        <a:pt x="12107" y="70296"/>
                      </a:cubicBezTo>
                      <a:cubicBezTo>
                        <a:pt x="10588" y="69159"/>
                        <a:pt x="10335" y="66884"/>
                        <a:pt x="11601" y="65494"/>
                      </a:cubicBezTo>
                      <a:lnTo>
                        <a:pt x="11601" y="65494"/>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74" name="Freeform 1325">
                  <a:extLst>
                    <a:ext uri="{FF2B5EF4-FFF2-40B4-BE49-F238E27FC236}">
                      <a16:creationId xmlns:a16="http://schemas.microsoft.com/office/drawing/2014/main" id="{FD6BBD94-07AF-28CC-0541-CF41E7233A47}"/>
                    </a:ext>
                  </a:extLst>
                </p:cNvPr>
                <p:cNvSpPr/>
                <p:nvPr/>
              </p:nvSpPr>
              <p:spPr>
                <a:xfrm>
                  <a:off x="2116846" y="3208143"/>
                  <a:ext cx="21398" cy="60279"/>
                </a:xfrm>
                <a:custGeom>
                  <a:avLst/>
                  <a:gdLst>
                    <a:gd name="connsiteX0" fmla="*/ 8435 w 21395"/>
                    <a:gd name="connsiteY0" fmla="*/ 55363 h 60279"/>
                    <a:gd name="connsiteX1" fmla="*/ 459 w 21395"/>
                    <a:gd name="connsiteY1" fmla="*/ 1273 h 60279"/>
                    <a:gd name="connsiteX2" fmla="*/ 712 w 21395"/>
                    <a:gd name="connsiteY2" fmla="*/ 10 h 60279"/>
                    <a:gd name="connsiteX3" fmla="*/ 13753 w 21395"/>
                    <a:gd name="connsiteY3" fmla="*/ 58648 h 60279"/>
                    <a:gd name="connsiteX4" fmla="*/ 8309 w 21395"/>
                    <a:gd name="connsiteY4" fmla="*/ 55363 h 60279"/>
                    <a:gd name="connsiteX5" fmla="*/ 8309 w 21395"/>
                    <a:gd name="connsiteY5" fmla="*/ 55363 h 60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395" h="60279">
                      <a:moveTo>
                        <a:pt x="8435" y="55363"/>
                      </a:moveTo>
                      <a:cubicBezTo>
                        <a:pt x="16665" y="38681"/>
                        <a:pt x="24389" y="8477"/>
                        <a:pt x="459" y="1273"/>
                      </a:cubicBezTo>
                      <a:cubicBezTo>
                        <a:pt x="-301" y="1021"/>
                        <a:pt x="-48" y="-117"/>
                        <a:pt x="712" y="10"/>
                      </a:cubicBezTo>
                      <a:cubicBezTo>
                        <a:pt x="27934" y="4812"/>
                        <a:pt x="23756" y="39945"/>
                        <a:pt x="13753" y="58648"/>
                      </a:cubicBezTo>
                      <a:cubicBezTo>
                        <a:pt x="11727" y="62440"/>
                        <a:pt x="6030" y="58901"/>
                        <a:pt x="8309" y="55363"/>
                      </a:cubicBezTo>
                      <a:lnTo>
                        <a:pt x="8309" y="55363"/>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75" name="Freeform 1326">
                  <a:extLst>
                    <a:ext uri="{FF2B5EF4-FFF2-40B4-BE49-F238E27FC236}">
                      <a16:creationId xmlns:a16="http://schemas.microsoft.com/office/drawing/2014/main" id="{EEAA3320-FF91-BAA1-E2B2-F71197B9B049}"/>
                    </a:ext>
                  </a:extLst>
                </p:cNvPr>
                <p:cNvSpPr/>
                <p:nvPr/>
              </p:nvSpPr>
              <p:spPr>
                <a:xfrm>
                  <a:off x="2111146" y="3161745"/>
                  <a:ext cx="31117" cy="57245"/>
                </a:xfrm>
                <a:custGeom>
                  <a:avLst/>
                  <a:gdLst>
                    <a:gd name="connsiteX0" fmla="*/ 18945 w 31113"/>
                    <a:gd name="connsiteY0" fmla="*/ 54749 h 57245"/>
                    <a:gd name="connsiteX1" fmla="*/ 1093 w 31113"/>
                    <a:gd name="connsiteY1" fmla="*/ 2429 h 57245"/>
                    <a:gd name="connsiteX2" fmla="*/ 1093 w 31113"/>
                    <a:gd name="connsiteY2" fmla="*/ 28 h 57245"/>
                    <a:gd name="connsiteX3" fmla="*/ 21224 w 31113"/>
                    <a:gd name="connsiteY3" fmla="*/ 56897 h 57245"/>
                    <a:gd name="connsiteX4" fmla="*/ 19072 w 31113"/>
                    <a:gd name="connsiteY4" fmla="*/ 54749 h 57245"/>
                    <a:gd name="connsiteX5" fmla="*/ 19072 w 31113"/>
                    <a:gd name="connsiteY5" fmla="*/ 54749 h 5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113" h="57245">
                      <a:moveTo>
                        <a:pt x="18945" y="54749"/>
                      </a:moveTo>
                      <a:cubicBezTo>
                        <a:pt x="31606" y="37941"/>
                        <a:pt x="23250" y="5841"/>
                        <a:pt x="1093" y="2429"/>
                      </a:cubicBezTo>
                      <a:cubicBezTo>
                        <a:pt x="-300" y="2429"/>
                        <a:pt x="-427" y="154"/>
                        <a:pt x="1093" y="28"/>
                      </a:cubicBezTo>
                      <a:cubicBezTo>
                        <a:pt x="27808" y="-1236"/>
                        <a:pt x="41862" y="40721"/>
                        <a:pt x="21224" y="56897"/>
                      </a:cubicBezTo>
                      <a:cubicBezTo>
                        <a:pt x="19831" y="58035"/>
                        <a:pt x="17932" y="56139"/>
                        <a:pt x="19072" y="54749"/>
                      </a:cubicBezTo>
                      <a:lnTo>
                        <a:pt x="19072" y="54749"/>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76" name="Freeform 1327">
                  <a:extLst>
                    <a:ext uri="{FF2B5EF4-FFF2-40B4-BE49-F238E27FC236}">
                      <a16:creationId xmlns:a16="http://schemas.microsoft.com/office/drawing/2014/main" id="{5B6F0C5E-181D-4FB3-6E13-2AF48B4FB2B8}"/>
                    </a:ext>
                  </a:extLst>
                </p:cNvPr>
                <p:cNvSpPr/>
                <p:nvPr/>
              </p:nvSpPr>
              <p:spPr>
                <a:xfrm>
                  <a:off x="2134304" y="3227489"/>
                  <a:ext cx="164334" cy="367755"/>
                </a:xfrm>
                <a:custGeom>
                  <a:avLst/>
                  <a:gdLst>
                    <a:gd name="connsiteX0" fmla="*/ 150385 w 164312"/>
                    <a:gd name="connsiteY0" fmla="*/ 304820 h 367755"/>
                    <a:gd name="connsiteX1" fmla="*/ 147093 w 164312"/>
                    <a:gd name="connsiteY1" fmla="*/ 302166 h 367755"/>
                    <a:gd name="connsiteX2" fmla="*/ 70239 w 164312"/>
                    <a:gd name="connsiteY2" fmla="*/ 189944 h 367755"/>
                    <a:gd name="connsiteX3" fmla="*/ 24025 w 164312"/>
                    <a:gd name="connsiteY3" fmla="*/ 118920 h 367755"/>
                    <a:gd name="connsiteX4" fmla="*/ 46942 w 164312"/>
                    <a:gd name="connsiteY4" fmla="*/ 82903 h 367755"/>
                    <a:gd name="connsiteX5" fmla="*/ 23139 w 164312"/>
                    <a:gd name="connsiteY5" fmla="*/ 36649 h 367755"/>
                    <a:gd name="connsiteX6" fmla="*/ 13010 w 164312"/>
                    <a:gd name="connsiteY6" fmla="*/ 0 h 367755"/>
                    <a:gd name="connsiteX7" fmla="*/ 13770 w 164312"/>
                    <a:gd name="connsiteY7" fmla="*/ 14028 h 367755"/>
                    <a:gd name="connsiteX8" fmla="*/ 14529 w 164312"/>
                    <a:gd name="connsiteY8" fmla="*/ 36775 h 367755"/>
                    <a:gd name="connsiteX9" fmla="*/ 11364 w 164312"/>
                    <a:gd name="connsiteY9" fmla="*/ 88084 h 367755"/>
                    <a:gd name="connsiteX10" fmla="*/ 5160 w 164312"/>
                    <a:gd name="connsiteY10" fmla="*/ 135223 h 367755"/>
                    <a:gd name="connsiteX11" fmla="*/ 13643 w 164312"/>
                    <a:gd name="connsiteY11" fmla="*/ 182867 h 367755"/>
                    <a:gd name="connsiteX12" fmla="*/ 22253 w 164312"/>
                    <a:gd name="connsiteY12" fmla="*/ 213955 h 367755"/>
                    <a:gd name="connsiteX13" fmla="*/ 54792 w 164312"/>
                    <a:gd name="connsiteY13" fmla="*/ 238472 h 367755"/>
                    <a:gd name="connsiteX14" fmla="*/ 94169 w 164312"/>
                    <a:gd name="connsiteY14" fmla="*/ 291045 h 367755"/>
                    <a:gd name="connsiteX15" fmla="*/ 116453 w 164312"/>
                    <a:gd name="connsiteY15" fmla="*/ 313287 h 367755"/>
                    <a:gd name="connsiteX16" fmla="*/ 127342 w 164312"/>
                    <a:gd name="connsiteY16" fmla="*/ 362700 h 367755"/>
                    <a:gd name="connsiteX17" fmla="*/ 164313 w 164312"/>
                    <a:gd name="connsiteY17" fmla="*/ 367755 h 367755"/>
                    <a:gd name="connsiteX18" fmla="*/ 150259 w 164312"/>
                    <a:gd name="connsiteY18" fmla="*/ 304694 h 36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4312" h="367755">
                      <a:moveTo>
                        <a:pt x="150385" y="304820"/>
                      </a:moveTo>
                      <a:cubicBezTo>
                        <a:pt x="149246" y="303935"/>
                        <a:pt x="148233" y="303051"/>
                        <a:pt x="147093" y="302166"/>
                      </a:cubicBezTo>
                      <a:cubicBezTo>
                        <a:pt x="80242" y="281819"/>
                        <a:pt x="70493" y="225582"/>
                        <a:pt x="70239" y="189944"/>
                      </a:cubicBezTo>
                      <a:cubicBezTo>
                        <a:pt x="21746" y="183751"/>
                        <a:pt x="19721" y="130168"/>
                        <a:pt x="24025" y="118920"/>
                      </a:cubicBezTo>
                      <a:cubicBezTo>
                        <a:pt x="29850" y="103250"/>
                        <a:pt x="37826" y="91496"/>
                        <a:pt x="46942" y="82903"/>
                      </a:cubicBezTo>
                      <a:cubicBezTo>
                        <a:pt x="36307" y="68875"/>
                        <a:pt x="28710" y="52446"/>
                        <a:pt x="23139" y="36649"/>
                      </a:cubicBezTo>
                      <a:cubicBezTo>
                        <a:pt x="18581" y="23380"/>
                        <a:pt x="15289" y="10616"/>
                        <a:pt x="13010" y="0"/>
                      </a:cubicBezTo>
                      <a:cubicBezTo>
                        <a:pt x="13010" y="4802"/>
                        <a:pt x="13137" y="9352"/>
                        <a:pt x="13770" y="14028"/>
                      </a:cubicBezTo>
                      <a:cubicBezTo>
                        <a:pt x="12757" y="23127"/>
                        <a:pt x="10984" y="34248"/>
                        <a:pt x="14529" y="36775"/>
                      </a:cubicBezTo>
                      <a:cubicBezTo>
                        <a:pt x="12124" y="41578"/>
                        <a:pt x="1742" y="69001"/>
                        <a:pt x="11364" y="88084"/>
                      </a:cubicBezTo>
                      <a:cubicBezTo>
                        <a:pt x="8072" y="91876"/>
                        <a:pt x="-8134" y="109316"/>
                        <a:pt x="5160" y="135223"/>
                      </a:cubicBezTo>
                      <a:cubicBezTo>
                        <a:pt x="1488" y="145586"/>
                        <a:pt x="-3703" y="162267"/>
                        <a:pt x="13643" y="182867"/>
                      </a:cubicBezTo>
                      <a:cubicBezTo>
                        <a:pt x="10858" y="190070"/>
                        <a:pt x="9338" y="200180"/>
                        <a:pt x="22253" y="213955"/>
                      </a:cubicBezTo>
                      <a:cubicBezTo>
                        <a:pt x="35167" y="227730"/>
                        <a:pt x="35167" y="248077"/>
                        <a:pt x="54792" y="238472"/>
                      </a:cubicBezTo>
                      <a:cubicBezTo>
                        <a:pt x="52387" y="243527"/>
                        <a:pt x="40738" y="256418"/>
                        <a:pt x="94169" y="291045"/>
                      </a:cubicBezTo>
                      <a:cubicBezTo>
                        <a:pt x="102526" y="296606"/>
                        <a:pt x="114680" y="307095"/>
                        <a:pt x="116453" y="313287"/>
                      </a:cubicBezTo>
                      <a:cubicBezTo>
                        <a:pt x="134938" y="330980"/>
                        <a:pt x="121011" y="349936"/>
                        <a:pt x="127342" y="362700"/>
                      </a:cubicBezTo>
                      <a:cubicBezTo>
                        <a:pt x="135065" y="364343"/>
                        <a:pt x="148106" y="366113"/>
                        <a:pt x="164313" y="367755"/>
                      </a:cubicBezTo>
                      <a:cubicBezTo>
                        <a:pt x="138104" y="340205"/>
                        <a:pt x="140889" y="311392"/>
                        <a:pt x="150259" y="304694"/>
                      </a:cubicBezTo>
                      <a:close/>
                    </a:path>
                  </a:pathLst>
                </a:custGeom>
                <a:noFill/>
                <a:ln w="6325" cap="rnd">
                  <a:solidFill>
                    <a:srgbClr val="B56A6B"/>
                  </a:solidFill>
                  <a:prstDash val="solid"/>
                  <a:round/>
                </a:ln>
              </p:spPr>
              <p:txBody>
                <a:bodyPr rtlCol="0" anchor="ctr"/>
                <a:lstStyle/>
                <a:p>
                  <a:pPr defTabSz="685800">
                    <a:defRPr/>
                  </a:pPr>
                  <a:endParaRPr lang="en-US" sz="600">
                    <a:solidFill>
                      <a:prstClr val="black"/>
                    </a:solidFill>
                    <a:latin typeface="Verdana"/>
                  </a:endParaRPr>
                </a:p>
              </p:txBody>
            </p:sp>
            <p:sp>
              <p:nvSpPr>
                <p:cNvPr id="177" name="Freeform 1328">
                  <a:extLst>
                    <a:ext uri="{FF2B5EF4-FFF2-40B4-BE49-F238E27FC236}">
                      <a16:creationId xmlns:a16="http://schemas.microsoft.com/office/drawing/2014/main" id="{814DCFD4-E242-926A-8ECA-EBF4EABE9E31}"/>
                    </a:ext>
                  </a:extLst>
                </p:cNvPr>
                <p:cNvSpPr/>
                <p:nvPr/>
              </p:nvSpPr>
              <p:spPr>
                <a:xfrm>
                  <a:off x="2464903" y="3496418"/>
                  <a:ext cx="22268" cy="62429"/>
                </a:xfrm>
                <a:custGeom>
                  <a:avLst/>
                  <a:gdLst>
                    <a:gd name="connsiteX0" fmla="*/ 16080 w 22265"/>
                    <a:gd name="connsiteY0" fmla="*/ 0 h 62429"/>
                    <a:gd name="connsiteX1" fmla="*/ 22157 w 22265"/>
                    <a:gd name="connsiteY1" fmla="*/ 27171 h 62429"/>
                    <a:gd name="connsiteX2" fmla="*/ 0 w 22265"/>
                    <a:gd name="connsiteY2" fmla="*/ 62430 h 62429"/>
                  </a:gdLst>
                  <a:ahLst/>
                  <a:cxnLst>
                    <a:cxn ang="0">
                      <a:pos x="connsiteX0" y="connsiteY0"/>
                    </a:cxn>
                    <a:cxn ang="0">
                      <a:pos x="connsiteX1" y="connsiteY1"/>
                    </a:cxn>
                    <a:cxn ang="0">
                      <a:pos x="connsiteX2" y="connsiteY2"/>
                    </a:cxn>
                  </a:cxnLst>
                  <a:rect l="l" t="t" r="r" b="b"/>
                  <a:pathLst>
                    <a:path w="22265" h="62429">
                      <a:moveTo>
                        <a:pt x="16080" y="0"/>
                      </a:moveTo>
                      <a:cubicBezTo>
                        <a:pt x="20638" y="11753"/>
                        <a:pt x="22790" y="21484"/>
                        <a:pt x="22157" y="27171"/>
                      </a:cubicBezTo>
                      <a:cubicBezTo>
                        <a:pt x="20385" y="43221"/>
                        <a:pt x="11775" y="54468"/>
                        <a:pt x="0" y="62430"/>
                      </a:cubicBezTo>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78" name="Freeform 1329">
                  <a:extLst>
                    <a:ext uri="{FF2B5EF4-FFF2-40B4-BE49-F238E27FC236}">
                      <a16:creationId xmlns:a16="http://schemas.microsoft.com/office/drawing/2014/main" id="{C1D200FB-4A42-E539-9CEA-CF1542A03E07}"/>
                    </a:ext>
                  </a:extLst>
                </p:cNvPr>
                <p:cNvSpPr/>
                <p:nvPr/>
              </p:nvSpPr>
              <p:spPr>
                <a:xfrm>
                  <a:off x="2204552" y="3368019"/>
                  <a:ext cx="131948" cy="161509"/>
                </a:xfrm>
                <a:custGeom>
                  <a:avLst/>
                  <a:gdLst>
                    <a:gd name="connsiteX0" fmla="*/ 131931 w 131930"/>
                    <a:gd name="connsiteY0" fmla="*/ 9605 h 161509"/>
                    <a:gd name="connsiteX1" fmla="*/ 106861 w 131930"/>
                    <a:gd name="connsiteY1" fmla="*/ 0 h 161509"/>
                    <a:gd name="connsiteX2" fmla="*/ 39123 w 131930"/>
                    <a:gd name="connsiteY2" fmla="*/ 45622 h 161509"/>
                    <a:gd name="connsiteX3" fmla="*/ 0 w 131930"/>
                    <a:gd name="connsiteY3" fmla="*/ 49287 h 161509"/>
                    <a:gd name="connsiteX4" fmla="*/ 76854 w 131930"/>
                    <a:gd name="connsiteY4" fmla="*/ 161509 h 161509"/>
                    <a:gd name="connsiteX5" fmla="*/ 53937 w 131930"/>
                    <a:gd name="connsiteY5" fmla="*/ 130041 h 161509"/>
                    <a:gd name="connsiteX6" fmla="*/ 96353 w 131930"/>
                    <a:gd name="connsiteY6" fmla="*/ 61040 h 161509"/>
                    <a:gd name="connsiteX7" fmla="*/ 118636 w 131930"/>
                    <a:gd name="connsiteY7" fmla="*/ 59523 h 161509"/>
                    <a:gd name="connsiteX8" fmla="*/ 131804 w 131930"/>
                    <a:gd name="connsiteY8" fmla="*/ 9605 h 161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930" h="161509">
                      <a:moveTo>
                        <a:pt x="131931" y="9605"/>
                      </a:moveTo>
                      <a:cubicBezTo>
                        <a:pt x="123068" y="7709"/>
                        <a:pt x="114458" y="4550"/>
                        <a:pt x="106861" y="0"/>
                      </a:cubicBezTo>
                      <a:cubicBezTo>
                        <a:pt x="76474" y="16302"/>
                        <a:pt x="73942" y="31594"/>
                        <a:pt x="39123" y="45622"/>
                      </a:cubicBezTo>
                      <a:cubicBezTo>
                        <a:pt x="23550" y="49792"/>
                        <a:pt x="10762" y="50677"/>
                        <a:pt x="0" y="49287"/>
                      </a:cubicBezTo>
                      <a:cubicBezTo>
                        <a:pt x="253" y="84925"/>
                        <a:pt x="10002" y="141162"/>
                        <a:pt x="76854" y="161509"/>
                      </a:cubicBezTo>
                      <a:cubicBezTo>
                        <a:pt x="65839" y="152157"/>
                        <a:pt x="58115" y="141289"/>
                        <a:pt x="53937" y="130041"/>
                      </a:cubicBezTo>
                      <a:cubicBezTo>
                        <a:pt x="42795" y="100216"/>
                        <a:pt x="55963" y="68622"/>
                        <a:pt x="96353" y="61040"/>
                      </a:cubicBezTo>
                      <a:cubicBezTo>
                        <a:pt x="103063" y="59776"/>
                        <a:pt x="110533" y="59271"/>
                        <a:pt x="118636" y="59523"/>
                      </a:cubicBezTo>
                      <a:cubicBezTo>
                        <a:pt x="109394" y="38039"/>
                        <a:pt x="120409" y="19209"/>
                        <a:pt x="131804" y="9605"/>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79" name="Freeform 1330">
                  <a:extLst>
                    <a:ext uri="{FF2B5EF4-FFF2-40B4-BE49-F238E27FC236}">
                      <a16:creationId xmlns:a16="http://schemas.microsoft.com/office/drawing/2014/main" id="{ABA753A4-6BC4-A158-57BD-37031865659A}"/>
                    </a:ext>
                  </a:extLst>
                </p:cNvPr>
                <p:cNvSpPr/>
                <p:nvPr/>
              </p:nvSpPr>
              <p:spPr>
                <a:xfrm>
                  <a:off x="2156968" y="3288019"/>
                  <a:ext cx="154587" cy="130151"/>
                </a:xfrm>
                <a:custGeom>
                  <a:avLst/>
                  <a:gdLst>
                    <a:gd name="connsiteX0" fmla="*/ 123672 w 154566"/>
                    <a:gd name="connsiteY0" fmla="*/ 35137 h 130151"/>
                    <a:gd name="connsiteX1" fmla="*/ 125192 w 154566"/>
                    <a:gd name="connsiteY1" fmla="*/ 4680 h 130151"/>
                    <a:gd name="connsiteX2" fmla="*/ 87334 w 154566"/>
                    <a:gd name="connsiteY2" fmla="*/ 4 h 130151"/>
                    <a:gd name="connsiteX3" fmla="*/ 24408 w 154566"/>
                    <a:gd name="connsiteY3" fmla="*/ 22499 h 130151"/>
                    <a:gd name="connsiteX4" fmla="*/ 1491 w 154566"/>
                    <a:gd name="connsiteY4" fmla="*/ 58517 h 130151"/>
                    <a:gd name="connsiteX5" fmla="*/ 47705 w 154566"/>
                    <a:gd name="connsiteY5" fmla="*/ 129540 h 130151"/>
                    <a:gd name="connsiteX6" fmla="*/ 86828 w 154566"/>
                    <a:gd name="connsiteY6" fmla="*/ 125875 h 130151"/>
                    <a:gd name="connsiteX7" fmla="*/ 154566 w 154566"/>
                    <a:gd name="connsiteY7" fmla="*/ 80253 h 130151"/>
                    <a:gd name="connsiteX8" fmla="*/ 123799 w 154566"/>
                    <a:gd name="connsiteY8" fmla="*/ 35263 h 130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4566" h="130151">
                      <a:moveTo>
                        <a:pt x="123672" y="35137"/>
                      </a:moveTo>
                      <a:cubicBezTo>
                        <a:pt x="121393" y="23131"/>
                        <a:pt x="122406" y="13148"/>
                        <a:pt x="125192" y="4680"/>
                      </a:cubicBezTo>
                      <a:cubicBezTo>
                        <a:pt x="116455" y="2532"/>
                        <a:pt x="102655" y="-122"/>
                        <a:pt x="87334" y="4"/>
                      </a:cubicBezTo>
                      <a:cubicBezTo>
                        <a:pt x="66697" y="4"/>
                        <a:pt x="43020" y="4933"/>
                        <a:pt x="24408" y="22499"/>
                      </a:cubicBezTo>
                      <a:cubicBezTo>
                        <a:pt x="15165" y="31093"/>
                        <a:pt x="7189" y="42846"/>
                        <a:pt x="1491" y="58517"/>
                      </a:cubicBezTo>
                      <a:cubicBezTo>
                        <a:pt x="-2814" y="69764"/>
                        <a:pt x="-662" y="123221"/>
                        <a:pt x="47705" y="129540"/>
                      </a:cubicBezTo>
                      <a:cubicBezTo>
                        <a:pt x="58340" y="130930"/>
                        <a:pt x="71255" y="130046"/>
                        <a:pt x="86828" y="125875"/>
                      </a:cubicBezTo>
                      <a:cubicBezTo>
                        <a:pt x="121647" y="111848"/>
                        <a:pt x="124179" y="96556"/>
                        <a:pt x="154566" y="80253"/>
                      </a:cubicBezTo>
                      <a:cubicBezTo>
                        <a:pt x="139499" y="71281"/>
                        <a:pt x="127977" y="56874"/>
                        <a:pt x="123799" y="35263"/>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80" name="Freeform 1331">
                  <a:extLst>
                    <a:ext uri="{FF2B5EF4-FFF2-40B4-BE49-F238E27FC236}">
                      <a16:creationId xmlns:a16="http://schemas.microsoft.com/office/drawing/2014/main" id="{D9FF5B0B-B67B-7CC3-5C68-2C54B0AAA97A}"/>
                    </a:ext>
                  </a:extLst>
                </p:cNvPr>
                <p:cNvSpPr/>
                <p:nvPr/>
              </p:nvSpPr>
              <p:spPr>
                <a:xfrm>
                  <a:off x="2459205" y="3275764"/>
                  <a:ext cx="186723" cy="124877"/>
                </a:xfrm>
                <a:custGeom>
                  <a:avLst/>
                  <a:gdLst>
                    <a:gd name="connsiteX0" fmla="*/ 101290 w 186698"/>
                    <a:gd name="connsiteY0" fmla="*/ 121069 h 124877"/>
                    <a:gd name="connsiteX1" fmla="*/ 183589 w 186698"/>
                    <a:gd name="connsiteY1" fmla="*/ 88590 h 124877"/>
                    <a:gd name="connsiteX2" fmla="*/ 178651 w 186698"/>
                    <a:gd name="connsiteY2" fmla="*/ 56237 h 124877"/>
                    <a:gd name="connsiteX3" fmla="*/ 170168 w 186698"/>
                    <a:gd name="connsiteY3" fmla="*/ 0 h 124877"/>
                    <a:gd name="connsiteX4" fmla="*/ 15700 w 186698"/>
                    <a:gd name="connsiteY4" fmla="*/ 35512 h 124877"/>
                    <a:gd name="connsiteX5" fmla="*/ 0 w 186698"/>
                    <a:gd name="connsiteY5" fmla="*/ 53836 h 124877"/>
                    <a:gd name="connsiteX6" fmla="*/ 101290 w 186698"/>
                    <a:gd name="connsiteY6" fmla="*/ 121069 h 124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6698" h="124877">
                      <a:moveTo>
                        <a:pt x="101290" y="121069"/>
                      </a:moveTo>
                      <a:cubicBezTo>
                        <a:pt x="128006" y="129536"/>
                        <a:pt x="160292" y="125997"/>
                        <a:pt x="183589" y="88590"/>
                      </a:cubicBezTo>
                      <a:cubicBezTo>
                        <a:pt x="187640" y="76963"/>
                        <a:pt x="189286" y="66221"/>
                        <a:pt x="178651" y="56237"/>
                      </a:cubicBezTo>
                      <a:cubicBezTo>
                        <a:pt x="169535" y="46380"/>
                        <a:pt x="169661" y="20852"/>
                        <a:pt x="170168" y="0"/>
                      </a:cubicBezTo>
                      <a:cubicBezTo>
                        <a:pt x="116990" y="83409"/>
                        <a:pt x="23677" y="40440"/>
                        <a:pt x="15700" y="35512"/>
                      </a:cubicBezTo>
                      <a:cubicBezTo>
                        <a:pt x="11015" y="41957"/>
                        <a:pt x="5571" y="48023"/>
                        <a:pt x="0" y="53836"/>
                      </a:cubicBezTo>
                      <a:cubicBezTo>
                        <a:pt x="32286" y="63315"/>
                        <a:pt x="72043" y="80249"/>
                        <a:pt x="101290" y="121069"/>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81" name="Freeform 1332">
                  <a:extLst>
                    <a:ext uri="{FF2B5EF4-FFF2-40B4-BE49-F238E27FC236}">
                      <a16:creationId xmlns:a16="http://schemas.microsoft.com/office/drawing/2014/main" id="{23A08401-46F1-AA13-F01A-B1F67DD955DA}"/>
                    </a:ext>
                  </a:extLst>
                </p:cNvPr>
                <p:cNvSpPr/>
                <p:nvPr/>
              </p:nvSpPr>
              <p:spPr>
                <a:xfrm>
                  <a:off x="2560509" y="3364354"/>
                  <a:ext cx="169050" cy="198410"/>
                </a:xfrm>
                <a:custGeom>
                  <a:avLst/>
                  <a:gdLst>
                    <a:gd name="connsiteX0" fmla="*/ 148897 w 169028"/>
                    <a:gd name="connsiteY0" fmla="*/ 103250 h 198410"/>
                    <a:gd name="connsiteX1" fmla="*/ 77361 w 169028"/>
                    <a:gd name="connsiteY1" fmla="*/ 49413 h 198410"/>
                    <a:gd name="connsiteX2" fmla="*/ 82298 w 169028"/>
                    <a:gd name="connsiteY2" fmla="*/ 0 h 198410"/>
                    <a:gd name="connsiteX3" fmla="*/ 0 w 169028"/>
                    <a:gd name="connsiteY3" fmla="*/ 32479 h 198410"/>
                    <a:gd name="connsiteX4" fmla="*/ 29881 w 169028"/>
                    <a:gd name="connsiteY4" fmla="*/ 98194 h 198410"/>
                    <a:gd name="connsiteX5" fmla="*/ 11395 w 169028"/>
                    <a:gd name="connsiteY5" fmla="*/ 129536 h 198410"/>
                    <a:gd name="connsiteX6" fmla="*/ 28614 w 169028"/>
                    <a:gd name="connsiteY6" fmla="*/ 171998 h 198410"/>
                    <a:gd name="connsiteX7" fmla="*/ 60521 w 169028"/>
                    <a:gd name="connsiteY7" fmla="*/ 196136 h 198410"/>
                    <a:gd name="connsiteX8" fmla="*/ 71790 w 169028"/>
                    <a:gd name="connsiteY8" fmla="*/ 198411 h 198410"/>
                    <a:gd name="connsiteX9" fmla="*/ 89262 w 169028"/>
                    <a:gd name="connsiteY9" fmla="*/ 196515 h 198410"/>
                    <a:gd name="connsiteX10" fmla="*/ 169028 w 169028"/>
                    <a:gd name="connsiteY10" fmla="*/ 101733 h 198410"/>
                    <a:gd name="connsiteX11" fmla="*/ 148897 w 169028"/>
                    <a:gd name="connsiteY11" fmla="*/ 103123 h 198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9028" h="198410">
                      <a:moveTo>
                        <a:pt x="148897" y="103250"/>
                      </a:moveTo>
                      <a:cubicBezTo>
                        <a:pt x="85590" y="99837"/>
                        <a:pt x="79766" y="62556"/>
                        <a:pt x="77361" y="49413"/>
                      </a:cubicBezTo>
                      <a:cubicBezTo>
                        <a:pt x="67485" y="31973"/>
                        <a:pt x="76981" y="15291"/>
                        <a:pt x="82298" y="0"/>
                      </a:cubicBezTo>
                      <a:cubicBezTo>
                        <a:pt x="59002" y="37407"/>
                        <a:pt x="26589" y="40946"/>
                        <a:pt x="0" y="32479"/>
                      </a:cubicBezTo>
                      <a:cubicBezTo>
                        <a:pt x="12281" y="49666"/>
                        <a:pt x="22790" y="71150"/>
                        <a:pt x="29881" y="98194"/>
                      </a:cubicBezTo>
                      <a:cubicBezTo>
                        <a:pt x="29627" y="101354"/>
                        <a:pt x="28235" y="112980"/>
                        <a:pt x="11395" y="129536"/>
                      </a:cubicBezTo>
                      <a:cubicBezTo>
                        <a:pt x="12408" y="141289"/>
                        <a:pt x="18232" y="157971"/>
                        <a:pt x="28614" y="171998"/>
                      </a:cubicBezTo>
                      <a:cubicBezTo>
                        <a:pt x="36591" y="182867"/>
                        <a:pt x="47353" y="192092"/>
                        <a:pt x="60521" y="196136"/>
                      </a:cubicBezTo>
                      <a:cubicBezTo>
                        <a:pt x="64066" y="197273"/>
                        <a:pt x="67865" y="198158"/>
                        <a:pt x="71790" y="198411"/>
                      </a:cubicBezTo>
                      <a:cubicBezTo>
                        <a:pt x="76348" y="198411"/>
                        <a:pt x="82425" y="197905"/>
                        <a:pt x="89262" y="196515"/>
                      </a:cubicBezTo>
                      <a:cubicBezTo>
                        <a:pt x="119143" y="190323"/>
                        <a:pt x="163964" y="166943"/>
                        <a:pt x="169028" y="101733"/>
                      </a:cubicBezTo>
                      <a:cubicBezTo>
                        <a:pt x="162444" y="103123"/>
                        <a:pt x="155734" y="103629"/>
                        <a:pt x="148897" y="103123"/>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82" name="Freeform 1333">
                  <a:extLst>
                    <a:ext uri="{FF2B5EF4-FFF2-40B4-BE49-F238E27FC236}">
                      <a16:creationId xmlns:a16="http://schemas.microsoft.com/office/drawing/2014/main" id="{D858647E-AC9F-C121-BF17-FB350086008D}"/>
                    </a:ext>
                  </a:extLst>
                </p:cNvPr>
                <p:cNvSpPr/>
                <p:nvPr/>
              </p:nvSpPr>
              <p:spPr>
                <a:xfrm>
                  <a:off x="2372084" y="3329601"/>
                  <a:ext cx="218309" cy="179054"/>
                </a:xfrm>
                <a:custGeom>
                  <a:avLst/>
                  <a:gdLst>
                    <a:gd name="connsiteX0" fmla="*/ 188400 w 218280"/>
                    <a:gd name="connsiteY0" fmla="*/ 67232 h 179054"/>
                    <a:gd name="connsiteX1" fmla="*/ 87110 w 218280"/>
                    <a:gd name="connsiteY1" fmla="*/ 0 h 179054"/>
                    <a:gd name="connsiteX2" fmla="*/ 25069 w 218280"/>
                    <a:gd name="connsiteY2" fmla="*/ 44990 h 179054"/>
                    <a:gd name="connsiteX3" fmla="*/ 0 w 218280"/>
                    <a:gd name="connsiteY3" fmla="*/ 49919 h 179054"/>
                    <a:gd name="connsiteX4" fmla="*/ 108887 w 218280"/>
                    <a:gd name="connsiteY4" fmla="*/ 166690 h 179054"/>
                    <a:gd name="connsiteX5" fmla="*/ 199669 w 218280"/>
                    <a:gd name="connsiteY5" fmla="*/ 159361 h 179054"/>
                    <a:gd name="connsiteX6" fmla="*/ 199795 w 218280"/>
                    <a:gd name="connsiteY6" fmla="*/ 164289 h 179054"/>
                    <a:gd name="connsiteX7" fmla="*/ 218281 w 218280"/>
                    <a:gd name="connsiteY7" fmla="*/ 132948 h 179054"/>
                    <a:gd name="connsiteX8" fmla="*/ 188400 w 218280"/>
                    <a:gd name="connsiteY8" fmla="*/ 67232 h 179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280" h="179054">
                      <a:moveTo>
                        <a:pt x="188400" y="67232"/>
                      </a:moveTo>
                      <a:cubicBezTo>
                        <a:pt x="159279" y="26413"/>
                        <a:pt x="119396" y="9478"/>
                        <a:pt x="87110" y="0"/>
                      </a:cubicBezTo>
                      <a:cubicBezTo>
                        <a:pt x="66472" y="21357"/>
                        <a:pt x="41149" y="38292"/>
                        <a:pt x="25069" y="44990"/>
                      </a:cubicBezTo>
                      <a:cubicBezTo>
                        <a:pt x="17346" y="47391"/>
                        <a:pt x="8863" y="49034"/>
                        <a:pt x="0" y="49919"/>
                      </a:cubicBezTo>
                      <a:cubicBezTo>
                        <a:pt x="57482" y="75573"/>
                        <a:pt x="94960" y="130926"/>
                        <a:pt x="108887" y="166690"/>
                      </a:cubicBezTo>
                      <a:cubicBezTo>
                        <a:pt x="136742" y="179581"/>
                        <a:pt x="176372" y="189185"/>
                        <a:pt x="199669" y="159361"/>
                      </a:cubicBezTo>
                      <a:cubicBezTo>
                        <a:pt x="199669" y="160877"/>
                        <a:pt x="199669" y="162520"/>
                        <a:pt x="199795" y="164289"/>
                      </a:cubicBezTo>
                      <a:cubicBezTo>
                        <a:pt x="216635" y="147734"/>
                        <a:pt x="218028" y="136107"/>
                        <a:pt x="218281" y="132948"/>
                      </a:cubicBezTo>
                      <a:cubicBezTo>
                        <a:pt x="211064" y="105903"/>
                        <a:pt x="200682" y="84419"/>
                        <a:pt x="188400" y="67232"/>
                      </a:cubicBezTo>
                      <a:close/>
                    </a:path>
                  </a:pathLst>
                </a:custGeom>
                <a:noFill/>
                <a:ln w="5060" cap="rnd">
                  <a:solidFill>
                    <a:srgbClr val="B56A6B"/>
                  </a:solidFill>
                  <a:prstDash val="solid"/>
                  <a:round/>
                </a:ln>
              </p:spPr>
              <p:txBody>
                <a:bodyPr rtlCol="0" anchor="ctr"/>
                <a:lstStyle/>
                <a:p>
                  <a:pPr defTabSz="685800">
                    <a:defRPr/>
                  </a:pPr>
                  <a:endParaRPr lang="en-US" sz="600">
                    <a:solidFill>
                      <a:prstClr val="black"/>
                    </a:solidFill>
                    <a:latin typeface="Verdana"/>
                  </a:endParaRPr>
                </a:p>
              </p:txBody>
            </p:sp>
            <p:sp>
              <p:nvSpPr>
                <p:cNvPr id="183" name="Freeform 1335">
                  <a:extLst>
                    <a:ext uri="{FF2B5EF4-FFF2-40B4-BE49-F238E27FC236}">
                      <a16:creationId xmlns:a16="http://schemas.microsoft.com/office/drawing/2014/main" id="{F847E58F-18E6-15D2-F5E0-555E78459BBA}"/>
                    </a:ext>
                  </a:extLst>
                </p:cNvPr>
                <p:cNvSpPr/>
                <p:nvPr/>
              </p:nvSpPr>
              <p:spPr>
                <a:xfrm>
                  <a:off x="2279255" y="3181993"/>
                  <a:ext cx="137381" cy="119808"/>
                </a:xfrm>
                <a:custGeom>
                  <a:avLst/>
                  <a:gdLst>
                    <a:gd name="connsiteX0" fmla="*/ 114720 w 137363"/>
                    <a:gd name="connsiteY0" fmla="*/ 21610 h 119808"/>
                    <a:gd name="connsiteX1" fmla="*/ 50400 w 137363"/>
                    <a:gd name="connsiteY1" fmla="*/ 3286 h 119808"/>
                    <a:gd name="connsiteX2" fmla="*/ 1401 w 137363"/>
                    <a:gd name="connsiteY2" fmla="*/ 0 h 119808"/>
                    <a:gd name="connsiteX3" fmla="*/ 8 w 137363"/>
                    <a:gd name="connsiteY3" fmla="*/ 9225 h 119808"/>
                    <a:gd name="connsiteX4" fmla="*/ 5706 w 137363"/>
                    <a:gd name="connsiteY4" fmla="*/ 39303 h 119808"/>
                    <a:gd name="connsiteX5" fmla="*/ 11024 w 137363"/>
                    <a:gd name="connsiteY5" fmla="*/ 43094 h 119808"/>
                    <a:gd name="connsiteX6" fmla="*/ 48754 w 137363"/>
                    <a:gd name="connsiteY6" fmla="*/ 67359 h 119808"/>
                    <a:gd name="connsiteX7" fmla="*/ 2794 w 137363"/>
                    <a:gd name="connsiteY7" fmla="*/ 110706 h 119808"/>
                    <a:gd name="connsiteX8" fmla="*/ 12290 w 137363"/>
                    <a:gd name="connsiteY8" fmla="*/ 113233 h 119808"/>
                    <a:gd name="connsiteX9" fmla="*/ 133332 w 137363"/>
                    <a:gd name="connsiteY9" fmla="*/ 79112 h 119808"/>
                    <a:gd name="connsiteX10" fmla="*/ 114593 w 137363"/>
                    <a:gd name="connsiteY10" fmla="*/ 21737 h 11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363" h="119808">
                      <a:moveTo>
                        <a:pt x="114720" y="21610"/>
                      </a:moveTo>
                      <a:cubicBezTo>
                        <a:pt x="78382" y="29699"/>
                        <a:pt x="60783" y="10868"/>
                        <a:pt x="50400" y="3286"/>
                      </a:cubicBezTo>
                      <a:cubicBezTo>
                        <a:pt x="21406" y="12511"/>
                        <a:pt x="10011" y="6193"/>
                        <a:pt x="1401" y="0"/>
                      </a:cubicBezTo>
                      <a:cubicBezTo>
                        <a:pt x="768" y="2401"/>
                        <a:pt x="135" y="5308"/>
                        <a:pt x="8" y="9225"/>
                      </a:cubicBezTo>
                      <a:cubicBezTo>
                        <a:pt x="-118" y="15923"/>
                        <a:pt x="1148" y="25275"/>
                        <a:pt x="5706" y="39303"/>
                      </a:cubicBezTo>
                      <a:cubicBezTo>
                        <a:pt x="6719" y="40693"/>
                        <a:pt x="8745" y="41957"/>
                        <a:pt x="11024" y="43094"/>
                      </a:cubicBezTo>
                      <a:cubicBezTo>
                        <a:pt x="20393" y="47770"/>
                        <a:pt x="37866" y="52067"/>
                        <a:pt x="48754" y="67359"/>
                      </a:cubicBezTo>
                      <a:cubicBezTo>
                        <a:pt x="52046" y="70392"/>
                        <a:pt x="13556" y="78732"/>
                        <a:pt x="2794" y="110706"/>
                      </a:cubicBezTo>
                      <a:cubicBezTo>
                        <a:pt x="7732" y="111843"/>
                        <a:pt x="11150" y="112981"/>
                        <a:pt x="12290" y="113233"/>
                      </a:cubicBezTo>
                      <a:cubicBezTo>
                        <a:pt x="19507" y="115003"/>
                        <a:pt x="107883" y="140025"/>
                        <a:pt x="133332" y="79112"/>
                      </a:cubicBezTo>
                      <a:cubicBezTo>
                        <a:pt x="139283" y="62683"/>
                        <a:pt x="142448" y="34501"/>
                        <a:pt x="114593" y="21737"/>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84" name="Freeform 1336">
                  <a:extLst>
                    <a:ext uri="{FF2B5EF4-FFF2-40B4-BE49-F238E27FC236}">
                      <a16:creationId xmlns:a16="http://schemas.microsoft.com/office/drawing/2014/main" id="{8B23AEA5-0CCA-B732-A1DC-1D3AE6B47C1B}"/>
                    </a:ext>
                  </a:extLst>
                </p:cNvPr>
                <p:cNvSpPr/>
                <p:nvPr/>
              </p:nvSpPr>
              <p:spPr>
                <a:xfrm>
                  <a:off x="2629195" y="3234692"/>
                  <a:ext cx="178562" cy="233103"/>
                </a:xfrm>
                <a:custGeom>
                  <a:avLst/>
                  <a:gdLst>
                    <a:gd name="connsiteX0" fmla="*/ 161252 w 178538"/>
                    <a:gd name="connsiteY0" fmla="*/ 77216 h 233103"/>
                    <a:gd name="connsiteX1" fmla="*/ 126180 w 178538"/>
                    <a:gd name="connsiteY1" fmla="*/ 43853 h 233103"/>
                    <a:gd name="connsiteX2" fmla="*/ 72876 w 178538"/>
                    <a:gd name="connsiteY2" fmla="*/ 18451 h 233103"/>
                    <a:gd name="connsiteX3" fmla="*/ 28688 w 178538"/>
                    <a:gd name="connsiteY3" fmla="*/ 0 h 233103"/>
                    <a:gd name="connsiteX4" fmla="*/ 7290 w 178538"/>
                    <a:gd name="connsiteY4" fmla="*/ 28940 h 233103"/>
                    <a:gd name="connsiteX5" fmla="*/ 200 w 178538"/>
                    <a:gd name="connsiteY5" fmla="*/ 41072 h 233103"/>
                    <a:gd name="connsiteX6" fmla="*/ 8683 w 178538"/>
                    <a:gd name="connsiteY6" fmla="*/ 97310 h 233103"/>
                    <a:gd name="connsiteX7" fmla="*/ 13621 w 178538"/>
                    <a:gd name="connsiteY7" fmla="*/ 129662 h 233103"/>
                    <a:gd name="connsiteX8" fmla="*/ 8683 w 178538"/>
                    <a:gd name="connsiteY8" fmla="*/ 179075 h 233103"/>
                    <a:gd name="connsiteX9" fmla="*/ 80219 w 178538"/>
                    <a:gd name="connsiteY9" fmla="*/ 232912 h 233103"/>
                    <a:gd name="connsiteX10" fmla="*/ 100351 w 178538"/>
                    <a:gd name="connsiteY10" fmla="*/ 231522 h 233103"/>
                    <a:gd name="connsiteX11" fmla="*/ 145172 w 178538"/>
                    <a:gd name="connsiteY11" fmla="*/ 206752 h 233103"/>
                    <a:gd name="connsiteX12" fmla="*/ 177332 w 178538"/>
                    <a:gd name="connsiteY12" fmla="*/ 151905 h 233103"/>
                    <a:gd name="connsiteX13" fmla="*/ 161378 w 178538"/>
                    <a:gd name="connsiteY13" fmla="*/ 77342 h 233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8538" h="233103">
                      <a:moveTo>
                        <a:pt x="161252" y="77216"/>
                      </a:moveTo>
                      <a:cubicBezTo>
                        <a:pt x="153402" y="65842"/>
                        <a:pt x="142260" y="54468"/>
                        <a:pt x="126180" y="43853"/>
                      </a:cubicBezTo>
                      <a:cubicBezTo>
                        <a:pt x="119849" y="40440"/>
                        <a:pt x="97692" y="29446"/>
                        <a:pt x="72876" y="18451"/>
                      </a:cubicBezTo>
                      <a:cubicBezTo>
                        <a:pt x="58189" y="11879"/>
                        <a:pt x="42489" y="5308"/>
                        <a:pt x="28688" y="0"/>
                      </a:cubicBezTo>
                      <a:cubicBezTo>
                        <a:pt x="19445" y="14281"/>
                        <a:pt x="9823" y="24770"/>
                        <a:pt x="7290" y="28940"/>
                      </a:cubicBezTo>
                      <a:cubicBezTo>
                        <a:pt x="5011" y="33363"/>
                        <a:pt x="2606" y="37281"/>
                        <a:pt x="200" y="41072"/>
                      </a:cubicBezTo>
                      <a:cubicBezTo>
                        <a:pt x="-306" y="61925"/>
                        <a:pt x="-560" y="87326"/>
                        <a:pt x="8683" y="97310"/>
                      </a:cubicBezTo>
                      <a:cubicBezTo>
                        <a:pt x="19445" y="107294"/>
                        <a:pt x="17673" y="118036"/>
                        <a:pt x="13621" y="129662"/>
                      </a:cubicBezTo>
                      <a:cubicBezTo>
                        <a:pt x="8303" y="144954"/>
                        <a:pt x="-1193" y="161636"/>
                        <a:pt x="8683" y="179075"/>
                      </a:cubicBezTo>
                      <a:cubicBezTo>
                        <a:pt x="11089" y="192219"/>
                        <a:pt x="17040" y="229500"/>
                        <a:pt x="80219" y="232912"/>
                      </a:cubicBezTo>
                      <a:cubicBezTo>
                        <a:pt x="87056" y="233417"/>
                        <a:pt x="93767" y="232912"/>
                        <a:pt x="100351" y="231522"/>
                      </a:cubicBezTo>
                      <a:cubicBezTo>
                        <a:pt x="116684" y="228236"/>
                        <a:pt x="132131" y="219390"/>
                        <a:pt x="145172" y="206752"/>
                      </a:cubicBezTo>
                      <a:cubicBezTo>
                        <a:pt x="159479" y="192724"/>
                        <a:pt x="170874" y="173894"/>
                        <a:pt x="177332" y="151905"/>
                      </a:cubicBezTo>
                      <a:cubicBezTo>
                        <a:pt x="177965" y="142426"/>
                        <a:pt x="184042" y="110327"/>
                        <a:pt x="161378" y="77342"/>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85" name="Freeform 1337">
                  <a:extLst>
                    <a:ext uri="{FF2B5EF4-FFF2-40B4-BE49-F238E27FC236}">
                      <a16:creationId xmlns:a16="http://schemas.microsoft.com/office/drawing/2014/main" id="{39234EFC-0D7B-CE7E-2A9A-56D8B0E727F2}"/>
                    </a:ext>
                  </a:extLst>
                </p:cNvPr>
                <p:cNvSpPr/>
                <p:nvPr/>
              </p:nvSpPr>
              <p:spPr>
                <a:xfrm>
                  <a:off x="2774386" y="3386597"/>
                  <a:ext cx="37784" cy="100469"/>
                </a:xfrm>
                <a:custGeom>
                  <a:avLst/>
                  <a:gdLst>
                    <a:gd name="connsiteX0" fmla="*/ 29501 w 37779"/>
                    <a:gd name="connsiteY0" fmla="*/ 35133 h 100469"/>
                    <a:gd name="connsiteX1" fmla="*/ 32160 w 37779"/>
                    <a:gd name="connsiteY1" fmla="*/ 1516 h 100469"/>
                    <a:gd name="connsiteX2" fmla="*/ 32160 w 37779"/>
                    <a:gd name="connsiteY2" fmla="*/ 0 h 100469"/>
                    <a:gd name="connsiteX3" fmla="*/ 0 w 37779"/>
                    <a:gd name="connsiteY3" fmla="*/ 54847 h 100469"/>
                    <a:gd name="connsiteX4" fmla="*/ 30893 w 37779"/>
                    <a:gd name="connsiteY4" fmla="*/ 100469 h 100469"/>
                    <a:gd name="connsiteX5" fmla="*/ 34185 w 37779"/>
                    <a:gd name="connsiteY5" fmla="*/ 93392 h 100469"/>
                    <a:gd name="connsiteX6" fmla="*/ 34185 w 37779"/>
                    <a:gd name="connsiteY6" fmla="*/ 79112 h 100469"/>
                    <a:gd name="connsiteX7" fmla="*/ 29501 w 37779"/>
                    <a:gd name="connsiteY7" fmla="*/ 35133 h 100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779" h="100469">
                      <a:moveTo>
                        <a:pt x="29501" y="35133"/>
                      </a:moveTo>
                      <a:cubicBezTo>
                        <a:pt x="34945" y="31720"/>
                        <a:pt x="41909" y="12638"/>
                        <a:pt x="32160" y="1516"/>
                      </a:cubicBezTo>
                      <a:cubicBezTo>
                        <a:pt x="32160" y="1137"/>
                        <a:pt x="32160" y="505"/>
                        <a:pt x="32160" y="0"/>
                      </a:cubicBezTo>
                      <a:cubicBezTo>
                        <a:pt x="25702" y="21990"/>
                        <a:pt x="14307" y="40820"/>
                        <a:pt x="0" y="54847"/>
                      </a:cubicBezTo>
                      <a:cubicBezTo>
                        <a:pt x="10889" y="58260"/>
                        <a:pt x="21904" y="69886"/>
                        <a:pt x="30893" y="100469"/>
                      </a:cubicBezTo>
                      <a:cubicBezTo>
                        <a:pt x="30767" y="97184"/>
                        <a:pt x="31147" y="93771"/>
                        <a:pt x="34185" y="93392"/>
                      </a:cubicBezTo>
                      <a:cubicBezTo>
                        <a:pt x="38617" y="92887"/>
                        <a:pt x="37857" y="84293"/>
                        <a:pt x="34185" y="79112"/>
                      </a:cubicBezTo>
                      <a:cubicBezTo>
                        <a:pt x="34185" y="73677"/>
                        <a:pt x="44821" y="42589"/>
                        <a:pt x="29501" y="35133"/>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86" name="Freeform 1338">
                  <a:extLst>
                    <a:ext uri="{FF2B5EF4-FFF2-40B4-BE49-F238E27FC236}">
                      <a16:creationId xmlns:a16="http://schemas.microsoft.com/office/drawing/2014/main" id="{94ACE991-1A09-854F-7D1E-A7FF7770514C}"/>
                    </a:ext>
                  </a:extLst>
                </p:cNvPr>
                <p:cNvSpPr/>
                <p:nvPr/>
              </p:nvSpPr>
              <p:spPr>
                <a:xfrm>
                  <a:off x="2702080" y="3215091"/>
                  <a:ext cx="101810" cy="96817"/>
                </a:xfrm>
                <a:custGeom>
                  <a:avLst/>
                  <a:gdLst>
                    <a:gd name="connsiteX0" fmla="*/ 101797 w 101796"/>
                    <a:gd name="connsiteY0" fmla="*/ 50437 h 96817"/>
                    <a:gd name="connsiteX1" fmla="*/ 53431 w 101796"/>
                    <a:gd name="connsiteY1" fmla="*/ 3931 h 96817"/>
                    <a:gd name="connsiteX2" fmla="*/ 11902 w 101796"/>
                    <a:gd name="connsiteY2" fmla="*/ 519 h 96817"/>
                    <a:gd name="connsiteX3" fmla="*/ 0 w 101796"/>
                    <a:gd name="connsiteY3" fmla="*/ 38053 h 96817"/>
                    <a:gd name="connsiteX4" fmla="*/ 53304 w 101796"/>
                    <a:gd name="connsiteY4" fmla="*/ 63454 h 96817"/>
                    <a:gd name="connsiteX5" fmla="*/ 88376 w 101796"/>
                    <a:gd name="connsiteY5" fmla="*/ 96818 h 96817"/>
                    <a:gd name="connsiteX6" fmla="*/ 100911 w 101796"/>
                    <a:gd name="connsiteY6" fmla="*/ 65097 h 96817"/>
                    <a:gd name="connsiteX7" fmla="*/ 101670 w 101796"/>
                    <a:gd name="connsiteY7" fmla="*/ 50437 h 96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96" h="96817">
                      <a:moveTo>
                        <a:pt x="101797" y="50437"/>
                      </a:moveTo>
                      <a:cubicBezTo>
                        <a:pt x="99771" y="24783"/>
                        <a:pt x="77994" y="10250"/>
                        <a:pt x="53431" y="3931"/>
                      </a:cubicBezTo>
                      <a:cubicBezTo>
                        <a:pt x="39377" y="266"/>
                        <a:pt x="24436" y="-745"/>
                        <a:pt x="11902" y="519"/>
                      </a:cubicBezTo>
                      <a:cubicBezTo>
                        <a:pt x="11269" y="11640"/>
                        <a:pt x="7850" y="24151"/>
                        <a:pt x="0" y="38053"/>
                      </a:cubicBezTo>
                      <a:cubicBezTo>
                        <a:pt x="24816" y="49174"/>
                        <a:pt x="47100" y="60042"/>
                        <a:pt x="53304" y="63454"/>
                      </a:cubicBezTo>
                      <a:cubicBezTo>
                        <a:pt x="69384" y="74070"/>
                        <a:pt x="80526" y="85570"/>
                        <a:pt x="88376" y="96818"/>
                      </a:cubicBezTo>
                      <a:cubicBezTo>
                        <a:pt x="95213" y="85065"/>
                        <a:pt x="99265" y="74449"/>
                        <a:pt x="100911" y="65097"/>
                      </a:cubicBezTo>
                      <a:cubicBezTo>
                        <a:pt x="99265" y="59031"/>
                        <a:pt x="100024" y="54229"/>
                        <a:pt x="101670" y="50437"/>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87" name="Freeform 1339">
                  <a:extLst>
                    <a:ext uri="{FF2B5EF4-FFF2-40B4-BE49-F238E27FC236}">
                      <a16:creationId xmlns:a16="http://schemas.microsoft.com/office/drawing/2014/main" id="{BC12B09E-67BF-1A99-0156-BB2DA3E2E1A6}"/>
                    </a:ext>
                  </a:extLst>
                </p:cNvPr>
                <p:cNvSpPr/>
                <p:nvPr/>
              </p:nvSpPr>
              <p:spPr>
                <a:xfrm>
                  <a:off x="2657887" y="3171125"/>
                  <a:ext cx="56240" cy="82144"/>
                </a:xfrm>
                <a:custGeom>
                  <a:avLst/>
                  <a:gdLst>
                    <a:gd name="connsiteX0" fmla="*/ 52798 w 56233"/>
                    <a:gd name="connsiteY0" fmla="*/ 18451 h 82144"/>
                    <a:gd name="connsiteX1" fmla="*/ 44061 w 56233"/>
                    <a:gd name="connsiteY1" fmla="*/ 0 h 82144"/>
                    <a:gd name="connsiteX2" fmla="*/ 18359 w 56233"/>
                    <a:gd name="connsiteY2" fmla="*/ 9857 h 82144"/>
                    <a:gd name="connsiteX3" fmla="*/ 0 w 56233"/>
                    <a:gd name="connsiteY3" fmla="*/ 63694 h 82144"/>
                    <a:gd name="connsiteX4" fmla="*/ 44188 w 56233"/>
                    <a:gd name="connsiteY4" fmla="*/ 82145 h 82144"/>
                    <a:gd name="connsiteX5" fmla="*/ 56090 w 56233"/>
                    <a:gd name="connsiteY5" fmla="*/ 44611 h 82144"/>
                    <a:gd name="connsiteX6" fmla="*/ 52798 w 56233"/>
                    <a:gd name="connsiteY6" fmla="*/ 18577 h 8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33" h="82144">
                      <a:moveTo>
                        <a:pt x="52798" y="18451"/>
                      </a:moveTo>
                      <a:cubicBezTo>
                        <a:pt x="50392" y="11121"/>
                        <a:pt x="47100" y="4929"/>
                        <a:pt x="44061" y="0"/>
                      </a:cubicBezTo>
                      <a:cubicBezTo>
                        <a:pt x="35705" y="5687"/>
                        <a:pt x="26842" y="8594"/>
                        <a:pt x="18359" y="9857"/>
                      </a:cubicBezTo>
                      <a:cubicBezTo>
                        <a:pt x="18359" y="30204"/>
                        <a:pt x="9496" y="48908"/>
                        <a:pt x="0" y="63694"/>
                      </a:cubicBezTo>
                      <a:cubicBezTo>
                        <a:pt x="13928" y="68875"/>
                        <a:pt x="29501" y="75573"/>
                        <a:pt x="44188" y="82145"/>
                      </a:cubicBezTo>
                      <a:cubicBezTo>
                        <a:pt x="52038" y="68243"/>
                        <a:pt x="55457" y="55732"/>
                        <a:pt x="56090" y="44611"/>
                      </a:cubicBezTo>
                      <a:cubicBezTo>
                        <a:pt x="56723" y="34754"/>
                        <a:pt x="55203" y="26034"/>
                        <a:pt x="52798" y="18577"/>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188" name="Freeform 1341">
                  <a:extLst>
                    <a:ext uri="{FF2B5EF4-FFF2-40B4-BE49-F238E27FC236}">
                      <a16:creationId xmlns:a16="http://schemas.microsoft.com/office/drawing/2014/main" id="{DFE05F60-35C7-357F-FE68-2DDDE99C015A}"/>
                    </a:ext>
                  </a:extLst>
                </p:cNvPr>
                <p:cNvSpPr/>
                <p:nvPr/>
              </p:nvSpPr>
              <p:spPr>
                <a:xfrm>
                  <a:off x="2146359" y="3140921"/>
                  <a:ext cx="41985" cy="89979"/>
                </a:xfrm>
                <a:custGeom>
                  <a:avLst/>
                  <a:gdLst>
                    <a:gd name="connsiteX0" fmla="*/ 41979 w 41979"/>
                    <a:gd name="connsiteY0" fmla="*/ 0 h 89979"/>
                    <a:gd name="connsiteX1" fmla="*/ 2856 w 41979"/>
                    <a:gd name="connsiteY1" fmla="*/ 76711 h 89979"/>
                    <a:gd name="connsiteX2" fmla="*/ 1716 w 41979"/>
                    <a:gd name="connsiteY2" fmla="*/ 89980 h 89979"/>
                  </a:gdLst>
                  <a:ahLst/>
                  <a:cxnLst>
                    <a:cxn ang="0">
                      <a:pos x="connsiteX0" y="connsiteY0"/>
                    </a:cxn>
                    <a:cxn ang="0">
                      <a:pos x="connsiteX1" y="connsiteY1"/>
                    </a:cxn>
                    <a:cxn ang="0">
                      <a:pos x="connsiteX2" y="connsiteY2"/>
                    </a:cxn>
                  </a:cxnLst>
                  <a:rect l="l" t="t" r="r" b="b"/>
                  <a:pathLst>
                    <a:path w="41979" h="89979">
                      <a:moveTo>
                        <a:pt x="41979" y="0"/>
                      </a:moveTo>
                      <a:cubicBezTo>
                        <a:pt x="29825" y="7456"/>
                        <a:pt x="-11071" y="32984"/>
                        <a:pt x="2856" y="76711"/>
                      </a:cubicBezTo>
                      <a:cubicBezTo>
                        <a:pt x="2856" y="76711"/>
                        <a:pt x="-436" y="80628"/>
                        <a:pt x="1716" y="89980"/>
                      </a:cubicBezTo>
                    </a:path>
                  </a:pathLst>
                </a:custGeom>
                <a:noFill/>
                <a:ln w="6325" cap="rnd">
                  <a:solidFill>
                    <a:srgbClr val="B56A6B"/>
                  </a:solidFill>
                  <a:prstDash val="solid"/>
                  <a:round/>
                </a:ln>
              </p:spPr>
              <p:txBody>
                <a:bodyPr rtlCol="0" anchor="ctr"/>
                <a:lstStyle/>
                <a:p>
                  <a:pPr defTabSz="685800">
                    <a:defRPr/>
                  </a:pPr>
                  <a:endParaRPr lang="en-US" sz="600">
                    <a:solidFill>
                      <a:prstClr val="black"/>
                    </a:solidFill>
                    <a:latin typeface="Verdana"/>
                  </a:endParaRPr>
                </a:p>
              </p:txBody>
            </p:sp>
            <p:sp>
              <p:nvSpPr>
                <p:cNvPr id="189" name="Freeform 1342">
                  <a:extLst>
                    <a:ext uri="{FF2B5EF4-FFF2-40B4-BE49-F238E27FC236}">
                      <a16:creationId xmlns:a16="http://schemas.microsoft.com/office/drawing/2014/main" id="{4B8AC7AD-850E-EE76-85C1-4EC725E125C9}"/>
                    </a:ext>
                  </a:extLst>
                </p:cNvPr>
                <p:cNvSpPr/>
                <p:nvPr/>
              </p:nvSpPr>
              <p:spPr>
                <a:xfrm>
                  <a:off x="2204942" y="3190208"/>
                  <a:ext cx="45955" cy="99963"/>
                </a:xfrm>
                <a:custGeom>
                  <a:avLst/>
                  <a:gdLst>
                    <a:gd name="connsiteX0" fmla="*/ 43291 w 45949"/>
                    <a:gd name="connsiteY0" fmla="*/ 99964 h 99963"/>
                    <a:gd name="connsiteX1" fmla="*/ 1762 w 45949"/>
                    <a:gd name="connsiteY1" fmla="*/ 0 h 99963"/>
                    <a:gd name="connsiteX2" fmla="*/ 45950 w 45949"/>
                    <a:gd name="connsiteY2" fmla="*/ 95541 h 99963"/>
                    <a:gd name="connsiteX3" fmla="*/ 43417 w 45949"/>
                    <a:gd name="connsiteY3" fmla="*/ 99838 h 99963"/>
                    <a:gd name="connsiteX4" fmla="*/ 43417 w 45949"/>
                    <a:gd name="connsiteY4" fmla="*/ 99838 h 999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49" h="99963">
                      <a:moveTo>
                        <a:pt x="43291" y="99964"/>
                      </a:moveTo>
                      <a:cubicBezTo>
                        <a:pt x="10371" y="79112"/>
                        <a:pt x="-5582" y="37787"/>
                        <a:pt x="1762" y="0"/>
                      </a:cubicBezTo>
                      <a:cubicBezTo>
                        <a:pt x="-1150" y="36902"/>
                        <a:pt x="15056" y="74689"/>
                        <a:pt x="45950" y="95541"/>
                      </a:cubicBezTo>
                      <a:cubicBezTo>
                        <a:pt x="45950" y="95541"/>
                        <a:pt x="43417" y="99838"/>
                        <a:pt x="43417" y="99838"/>
                      </a:cubicBezTo>
                      <a:lnTo>
                        <a:pt x="43417" y="99838"/>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90" name="Freeform 1343">
                  <a:extLst>
                    <a:ext uri="{FF2B5EF4-FFF2-40B4-BE49-F238E27FC236}">
                      <a16:creationId xmlns:a16="http://schemas.microsoft.com/office/drawing/2014/main" id="{85FFDA77-3D68-9001-992B-85CB3C790023}"/>
                    </a:ext>
                  </a:extLst>
                </p:cNvPr>
                <p:cNvSpPr/>
                <p:nvPr/>
              </p:nvSpPr>
              <p:spPr>
                <a:xfrm>
                  <a:off x="2179353" y="3186416"/>
                  <a:ext cx="27858" cy="31341"/>
                </a:xfrm>
                <a:custGeom>
                  <a:avLst/>
                  <a:gdLst>
                    <a:gd name="connsiteX0" fmla="*/ 26082 w 27854"/>
                    <a:gd name="connsiteY0" fmla="*/ 31341 h 31341"/>
                    <a:gd name="connsiteX1" fmla="*/ 0 w 27854"/>
                    <a:gd name="connsiteY1" fmla="*/ 0 h 31341"/>
                    <a:gd name="connsiteX2" fmla="*/ 27855 w 27854"/>
                    <a:gd name="connsiteY2" fmla="*/ 27550 h 31341"/>
                    <a:gd name="connsiteX3" fmla="*/ 26209 w 27854"/>
                    <a:gd name="connsiteY3" fmla="*/ 31341 h 31341"/>
                    <a:gd name="connsiteX4" fmla="*/ 26209 w 27854"/>
                    <a:gd name="connsiteY4" fmla="*/ 31341 h 313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54" h="31341">
                      <a:moveTo>
                        <a:pt x="26082" y="31341"/>
                      </a:moveTo>
                      <a:cubicBezTo>
                        <a:pt x="14054" y="24517"/>
                        <a:pt x="2026" y="14280"/>
                        <a:pt x="0" y="0"/>
                      </a:cubicBezTo>
                      <a:cubicBezTo>
                        <a:pt x="3419" y="13649"/>
                        <a:pt x="15953" y="22242"/>
                        <a:pt x="27855" y="27550"/>
                      </a:cubicBezTo>
                      <a:lnTo>
                        <a:pt x="26209" y="31341"/>
                      </a:lnTo>
                      <a:lnTo>
                        <a:pt x="26209" y="31341"/>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91" name="Freeform 1344">
                  <a:extLst>
                    <a:ext uri="{FF2B5EF4-FFF2-40B4-BE49-F238E27FC236}">
                      <a16:creationId xmlns:a16="http://schemas.microsoft.com/office/drawing/2014/main" id="{FC7E2054-DE87-8F67-B559-4F8F06F7C578}"/>
                    </a:ext>
                  </a:extLst>
                </p:cNvPr>
                <p:cNvSpPr/>
                <p:nvPr/>
              </p:nvSpPr>
              <p:spPr>
                <a:xfrm>
                  <a:off x="2277997" y="3234692"/>
                  <a:ext cx="87628" cy="58891"/>
                </a:xfrm>
                <a:custGeom>
                  <a:avLst/>
                  <a:gdLst>
                    <a:gd name="connsiteX0" fmla="*/ 0 w 87616"/>
                    <a:gd name="connsiteY0" fmla="*/ 56996 h 58891"/>
                    <a:gd name="connsiteX1" fmla="*/ 87616 w 87616"/>
                    <a:gd name="connsiteY1" fmla="*/ 0 h 58891"/>
                    <a:gd name="connsiteX2" fmla="*/ 5191 w 87616"/>
                    <a:gd name="connsiteY2" fmla="*/ 58891 h 58891"/>
                    <a:gd name="connsiteX3" fmla="*/ 0 w 87616"/>
                    <a:gd name="connsiteY3" fmla="*/ 56996 h 58891"/>
                    <a:gd name="connsiteX4" fmla="*/ 0 w 87616"/>
                    <a:gd name="connsiteY4" fmla="*/ 56996 h 58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616" h="58891">
                      <a:moveTo>
                        <a:pt x="0" y="56996"/>
                      </a:moveTo>
                      <a:cubicBezTo>
                        <a:pt x="14561" y="22874"/>
                        <a:pt x="54317" y="8215"/>
                        <a:pt x="87616" y="0"/>
                      </a:cubicBezTo>
                      <a:cubicBezTo>
                        <a:pt x="57102" y="14028"/>
                        <a:pt x="21777" y="28308"/>
                        <a:pt x="5191" y="58891"/>
                      </a:cubicBezTo>
                      <a:cubicBezTo>
                        <a:pt x="5191" y="58891"/>
                        <a:pt x="0" y="56996"/>
                        <a:pt x="0" y="56996"/>
                      </a:cubicBezTo>
                      <a:lnTo>
                        <a:pt x="0" y="56996"/>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92" name="Freeform 1345">
                  <a:extLst>
                    <a:ext uri="{FF2B5EF4-FFF2-40B4-BE49-F238E27FC236}">
                      <a16:creationId xmlns:a16="http://schemas.microsoft.com/office/drawing/2014/main" id="{EAA87C5F-AED2-E196-A726-476C824443DB}"/>
                    </a:ext>
                  </a:extLst>
                </p:cNvPr>
                <p:cNvSpPr/>
                <p:nvPr/>
              </p:nvSpPr>
              <p:spPr>
                <a:xfrm>
                  <a:off x="2339539" y="3225088"/>
                  <a:ext cx="14435" cy="20472"/>
                </a:xfrm>
                <a:custGeom>
                  <a:avLst/>
                  <a:gdLst>
                    <a:gd name="connsiteX0" fmla="*/ 0 w 14433"/>
                    <a:gd name="connsiteY0" fmla="*/ 17945 h 20472"/>
                    <a:gd name="connsiteX1" fmla="*/ 14434 w 14433"/>
                    <a:gd name="connsiteY1" fmla="*/ 0 h 20472"/>
                    <a:gd name="connsiteX2" fmla="*/ 1013 w 14433"/>
                    <a:gd name="connsiteY2" fmla="*/ 20473 h 20472"/>
                    <a:gd name="connsiteX3" fmla="*/ 0 w 14433"/>
                    <a:gd name="connsiteY3" fmla="*/ 17945 h 20472"/>
                    <a:gd name="connsiteX4" fmla="*/ 0 w 14433"/>
                    <a:gd name="connsiteY4" fmla="*/ 17945 h 204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33" h="20472">
                      <a:moveTo>
                        <a:pt x="0" y="17945"/>
                      </a:moveTo>
                      <a:cubicBezTo>
                        <a:pt x="6837" y="14786"/>
                        <a:pt x="12661" y="8214"/>
                        <a:pt x="14434" y="0"/>
                      </a:cubicBezTo>
                      <a:cubicBezTo>
                        <a:pt x="13927" y="8467"/>
                        <a:pt x="9116" y="16934"/>
                        <a:pt x="1013" y="20473"/>
                      </a:cubicBezTo>
                      <a:cubicBezTo>
                        <a:pt x="1013" y="20473"/>
                        <a:pt x="0" y="17945"/>
                        <a:pt x="0" y="17945"/>
                      </a:cubicBezTo>
                      <a:lnTo>
                        <a:pt x="0" y="17945"/>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93" name="Freeform 1346">
                  <a:extLst>
                    <a:ext uri="{FF2B5EF4-FFF2-40B4-BE49-F238E27FC236}">
                      <a16:creationId xmlns:a16="http://schemas.microsoft.com/office/drawing/2014/main" id="{DF4C0B06-1D46-FE2E-A409-48B69E603D25}"/>
                    </a:ext>
                  </a:extLst>
                </p:cNvPr>
                <p:cNvSpPr/>
                <p:nvPr/>
              </p:nvSpPr>
              <p:spPr>
                <a:xfrm>
                  <a:off x="2408700" y="3202541"/>
                  <a:ext cx="16441" cy="16606"/>
                </a:xfrm>
                <a:custGeom>
                  <a:avLst/>
                  <a:gdLst>
                    <a:gd name="connsiteX0" fmla="*/ 233 w 16439"/>
                    <a:gd name="connsiteY0" fmla="*/ 16481 h 16606"/>
                    <a:gd name="connsiteX1" fmla="*/ 16440 w 16439"/>
                    <a:gd name="connsiteY1" fmla="*/ 52 h 16606"/>
                    <a:gd name="connsiteX2" fmla="*/ 15807 w 16439"/>
                    <a:gd name="connsiteY2" fmla="*/ 6244 h 16606"/>
                    <a:gd name="connsiteX3" fmla="*/ 233 w 16439"/>
                    <a:gd name="connsiteY3" fmla="*/ 16607 h 16606"/>
                    <a:gd name="connsiteX4" fmla="*/ 233 w 16439"/>
                    <a:gd name="connsiteY4" fmla="*/ 16607 h 1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39" h="16606">
                      <a:moveTo>
                        <a:pt x="233" y="16481"/>
                      </a:moveTo>
                      <a:cubicBezTo>
                        <a:pt x="-1539" y="7002"/>
                        <a:pt x="7070" y="-707"/>
                        <a:pt x="16440" y="52"/>
                      </a:cubicBezTo>
                      <a:cubicBezTo>
                        <a:pt x="16440" y="52"/>
                        <a:pt x="15807" y="6244"/>
                        <a:pt x="15807" y="6244"/>
                      </a:cubicBezTo>
                      <a:cubicBezTo>
                        <a:pt x="8210" y="3716"/>
                        <a:pt x="1120" y="8392"/>
                        <a:pt x="233" y="16607"/>
                      </a:cubicBezTo>
                      <a:lnTo>
                        <a:pt x="233" y="16607"/>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94" name="Freeform 1347">
                  <a:extLst>
                    <a:ext uri="{FF2B5EF4-FFF2-40B4-BE49-F238E27FC236}">
                      <a16:creationId xmlns:a16="http://schemas.microsoft.com/office/drawing/2014/main" id="{5FA18D5F-1B08-EE22-145D-662A4655A97F}"/>
                    </a:ext>
                  </a:extLst>
                </p:cNvPr>
                <p:cNvSpPr/>
                <p:nvPr/>
              </p:nvSpPr>
              <p:spPr>
                <a:xfrm>
                  <a:off x="2217722" y="3330991"/>
                  <a:ext cx="70025" cy="22956"/>
                </a:xfrm>
                <a:custGeom>
                  <a:avLst/>
                  <a:gdLst>
                    <a:gd name="connsiteX0" fmla="*/ 70017 w 70016"/>
                    <a:gd name="connsiteY0" fmla="*/ 10363 h 22956"/>
                    <a:gd name="connsiteX1" fmla="*/ 0 w 70016"/>
                    <a:gd name="connsiteY1" fmla="*/ 6951 h 22956"/>
                    <a:gd name="connsiteX2" fmla="*/ 49126 w 70016"/>
                    <a:gd name="connsiteY2" fmla="*/ 12638 h 22956"/>
                    <a:gd name="connsiteX3" fmla="*/ 62673 w 70016"/>
                    <a:gd name="connsiteY3" fmla="*/ 0 h 22956"/>
                    <a:gd name="connsiteX4" fmla="*/ 70017 w 70016"/>
                    <a:gd name="connsiteY4" fmla="*/ 10363 h 22956"/>
                    <a:gd name="connsiteX5" fmla="*/ 70017 w 70016"/>
                    <a:gd name="connsiteY5" fmla="*/ 10363 h 22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016" h="22956">
                      <a:moveTo>
                        <a:pt x="70017" y="10363"/>
                      </a:moveTo>
                      <a:cubicBezTo>
                        <a:pt x="46594" y="23001"/>
                        <a:pt x="18865" y="32226"/>
                        <a:pt x="0" y="6951"/>
                      </a:cubicBezTo>
                      <a:cubicBezTo>
                        <a:pt x="12155" y="22116"/>
                        <a:pt x="33806" y="24138"/>
                        <a:pt x="49126" y="12638"/>
                      </a:cubicBezTo>
                      <a:cubicBezTo>
                        <a:pt x="54190" y="9226"/>
                        <a:pt x="58369" y="5181"/>
                        <a:pt x="62673" y="0"/>
                      </a:cubicBezTo>
                      <a:lnTo>
                        <a:pt x="70017" y="10363"/>
                      </a:lnTo>
                      <a:lnTo>
                        <a:pt x="70017" y="10363"/>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95" name="Freeform 1348">
                  <a:extLst>
                    <a:ext uri="{FF2B5EF4-FFF2-40B4-BE49-F238E27FC236}">
                      <a16:creationId xmlns:a16="http://schemas.microsoft.com/office/drawing/2014/main" id="{51073532-3EED-5A52-0C9E-11611CB6047E}"/>
                    </a:ext>
                  </a:extLst>
                </p:cNvPr>
                <p:cNvSpPr/>
                <p:nvPr/>
              </p:nvSpPr>
              <p:spPr>
                <a:xfrm>
                  <a:off x="2228359" y="3351337"/>
                  <a:ext cx="16588" cy="16808"/>
                </a:xfrm>
                <a:custGeom>
                  <a:avLst/>
                  <a:gdLst>
                    <a:gd name="connsiteX0" fmla="*/ 16586 w 16586"/>
                    <a:gd name="connsiteY0" fmla="*/ 2654 h 16808"/>
                    <a:gd name="connsiteX1" fmla="*/ 0 w 16586"/>
                    <a:gd name="connsiteY1" fmla="*/ 16808 h 16808"/>
                    <a:gd name="connsiteX2" fmla="*/ 15953 w 16586"/>
                    <a:gd name="connsiteY2" fmla="*/ 0 h 16808"/>
                    <a:gd name="connsiteX3" fmla="*/ 16586 w 16586"/>
                    <a:gd name="connsiteY3" fmla="*/ 2654 h 16808"/>
                    <a:gd name="connsiteX4" fmla="*/ 16586 w 16586"/>
                    <a:gd name="connsiteY4" fmla="*/ 2654 h 168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86" h="16808">
                      <a:moveTo>
                        <a:pt x="16586" y="2654"/>
                      </a:moveTo>
                      <a:cubicBezTo>
                        <a:pt x="11648" y="6445"/>
                        <a:pt x="6837" y="14533"/>
                        <a:pt x="0" y="16808"/>
                      </a:cubicBezTo>
                      <a:cubicBezTo>
                        <a:pt x="5571" y="11500"/>
                        <a:pt x="7850" y="1643"/>
                        <a:pt x="15953" y="0"/>
                      </a:cubicBezTo>
                      <a:cubicBezTo>
                        <a:pt x="15953" y="0"/>
                        <a:pt x="16586" y="2654"/>
                        <a:pt x="16586" y="2654"/>
                      </a:cubicBezTo>
                      <a:lnTo>
                        <a:pt x="16586" y="2654"/>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96" name="Freeform 1349">
                  <a:extLst>
                    <a:ext uri="{FF2B5EF4-FFF2-40B4-BE49-F238E27FC236}">
                      <a16:creationId xmlns:a16="http://schemas.microsoft.com/office/drawing/2014/main" id="{42CEFF25-8853-EF89-B282-0812D575319E}"/>
                    </a:ext>
                  </a:extLst>
                </p:cNvPr>
                <p:cNvSpPr/>
                <p:nvPr/>
              </p:nvSpPr>
              <p:spPr>
                <a:xfrm>
                  <a:off x="2241606" y="3393674"/>
                  <a:ext cx="34491" cy="67990"/>
                </a:xfrm>
                <a:custGeom>
                  <a:avLst/>
                  <a:gdLst>
                    <a:gd name="connsiteX0" fmla="*/ 2074 w 34486"/>
                    <a:gd name="connsiteY0" fmla="*/ 67991 h 67990"/>
                    <a:gd name="connsiteX1" fmla="*/ 32587 w 34486"/>
                    <a:gd name="connsiteY1" fmla="*/ 0 h 67990"/>
                    <a:gd name="connsiteX2" fmla="*/ 34487 w 34486"/>
                    <a:gd name="connsiteY2" fmla="*/ 3033 h 67990"/>
                    <a:gd name="connsiteX3" fmla="*/ 2074 w 34486"/>
                    <a:gd name="connsiteY3" fmla="*/ 67991 h 67990"/>
                    <a:gd name="connsiteX4" fmla="*/ 2074 w 34486"/>
                    <a:gd name="connsiteY4" fmla="*/ 67991 h 67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86" h="67990">
                      <a:moveTo>
                        <a:pt x="2074" y="67991"/>
                      </a:moveTo>
                      <a:cubicBezTo>
                        <a:pt x="-5396" y="42210"/>
                        <a:pt x="7898" y="11374"/>
                        <a:pt x="32587" y="0"/>
                      </a:cubicBezTo>
                      <a:cubicBezTo>
                        <a:pt x="32587" y="0"/>
                        <a:pt x="34487" y="3033"/>
                        <a:pt x="34487" y="3033"/>
                      </a:cubicBezTo>
                      <a:cubicBezTo>
                        <a:pt x="12962" y="18325"/>
                        <a:pt x="2833" y="41831"/>
                        <a:pt x="2074" y="67991"/>
                      </a:cubicBezTo>
                      <a:lnTo>
                        <a:pt x="2074" y="67991"/>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97" name="Freeform 1350">
                  <a:extLst>
                    <a:ext uri="{FF2B5EF4-FFF2-40B4-BE49-F238E27FC236}">
                      <a16:creationId xmlns:a16="http://schemas.microsoft.com/office/drawing/2014/main" id="{450697FF-5B57-3145-ABB5-88E441084BFA}"/>
                    </a:ext>
                  </a:extLst>
                </p:cNvPr>
                <p:cNvSpPr/>
                <p:nvPr/>
              </p:nvSpPr>
              <p:spPr>
                <a:xfrm>
                  <a:off x="2314185" y="3467857"/>
                  <a:ext cx="61064" cy="101733"/>
                </a:xfrm>
                <a:custGeom>
                  <a:avLst/>
                  <a:gdLst>
                    <a:gd name="connsiteX0" fmla="*/ 59284 w 61056"/>
                    <a:gd name="connsiteY0" fmla="*/ 101733 h 101733"/>
                    <a:gd name="connsiteX1" fmla="*/ 8006 w 61056"/>
                    <a:gd name="connsiteY1" fmla="*/ 9352 h 101733"/>
                    <a:gd name="connsiteX2" fmla="*/ 21807 w 61056"/>
                    <a:gd name="connsiteY2" fmla="*/ 0 h 101733"/>
                    <a:gd name="connsiteX3" fmla="*/ 61057 w 61056"/>
                    <a:gd name="connsiteY3" fmla="*/ 96931 h 101733"/>
                    <a:gd name="connsiteX4" fmla="*/ 59411 w 61056"/>
                    <a:gd name="connsiteY4" fmla="*/ 101733 h 101733"/>
                    <a:gd name="connsiteX5" fmla="*/ 59411 w 61056"/>
                    <a:gd name="connsiteY5" fmla="*/ 101733 h 101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056" h="101733">
                      <a:moveTo>
                        <a:pt x="59284" y="101733"/>
                      </a:moveTo>
                      <a:cubicBezTo>
                        <a:pt x="29783" y="89601"/>
                        <a:pt x="-19343" y="41704"/>
                        <a:pt x="8006" y="9352"/>
                      </a:cubicBezTo>
                      <a:cubicBezTo>
                        <a:pt x="11804" y="4929"/>
                        <a:pt x="16995" y="2528"/>
                        <a:pt x="21807" y="0"/>
                      </a:cubicBezTo>
                      <a:cubicBezTo>
                        <a:pt x="-20102" y="30836"/>
                        <a:pt x="32948" y="78101"/>
                        <a:pt x="61057" y="96931"/>
                      </a:cubicBezTo>
                      <a:cubicBezTo>
                        <a:pt x="61057" y="96931"/>
                        <a:pt x="59411" y="101733"/>
                        <a:pt x="59411" y="101733"/>
                      </a:cubicBezTo>
                      <a:lnTo>
                        <a:pt x="59411" y="101733"/>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98" name="Freeform 1351">
                  <a:extLst>
                    <a:ext uri="{FF2B5EF4-FFF2-40B4-BE49-F238E27FC236}">
                      <a16:creationId xmlns:a16="http://schemas.microsoft.com/office/drawing/2014/main" id="{C0CA3986-50E8-7AAE-D8C4-222AC4A3B2F0}"/>
                    </a:ext>
                  </a:extLst>
                </p:cNvPr>
                <p:cNvSpPr/>
                <p:nvPr/>
              </p:nvSpPr>
              <p:spPr>
                <a:xfrm>
                  <a:off x="2305069" y="3473038"/>
                  <a:ext cx="17375" cy="34374"/>
                </a:xfrm>
                <a:custGeom>
                  <a:avLst/>
                  <a:gdLst>
                    <a:gd name="connsiteX0" fmla="*/ 10536 w 17373"/>
                    <a:gd name="connsiteY0" fmla="*/ 34248 h 34374"/>
                    <a:gd name="connsiteX1" fmla="*/ 280 w 17373"/>
                    <a:gd name="connsiteY1" fmla="*/ 0 h 34374"/>
                    <a:gd name="connsiteX2" fmla="*/ 17373 w 17373"/>
                    <a:gd name="connsiteY2" fmla="*/ 33237 h 34374"/>
                    <a:gd name="connsiteX3" fmla="*/ 10663 w 17373"/>
                    <a:gd name="connsiteY3" fmla="*/ 34374 h 34374"/>
                    <a:gd name="connsiteX4" fmla="*/ 10663 w 17373"/>
                    <a:gd name="connsiteY4" fmla="*/ 34374 h 343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73" h="34374">
                      <a:moveTo>
                        <a:pt x="10536" y="34248"/>
                      </a:moveTo>
                      <a:cubicBezTo>
                        <a:pt x="6611" y="24138"/>
                        <a:pt x="-1619" y="11753"/>
                        <a:pt x="280" y="0"/>
                      </a:cubicBezTo>
                      <a:cubicBezTo>
                        <a:pt x="1167" y="14028"/>
                        <a:pt x="11296" y="21231"/>
                        <a:pt x="17373" y="33237"/>
                      </a:cubicBezTo>
                      <a:cubicBezTo>
                        <a:pt x="17373" y="33237"/>
                        <a:pt x="10663" y="34374"/>
                        <a:pt x="10663" y="34374"/>
                      </a:cubicBezTo>
                      <a:lnTo>
                        <a:pt x="10663" y="34374"/>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199" name="Freeform 1352">
                  <a:extLst>
                    <a:ext uri="{FF2B5EF4-FFF2-40B4-BE49-F238E27FC236}">
                      <a16:creationId xmlns:a16="http://schemas.microsoft.com/office/drawing/2014/main" id="{9BF0668A-42CA-88AF-F8F8-57627854F911}"/>
                    </a:ext>
                  </a:extLst>
                </p:cNvPr>
                <p:cNvSpPr/>
                <p:nvPr/>
              </p:nvSpPr>
              <p:spPr>
                <a:xfrm>
                  <a:off x="2397215" y="3496165"/>
                  <a:ext cx="13743" cy="24011"/>
                </a:xfrm>
                <a:custGeom>
                  <a:avLst/>
                  <a:gdLst>
                    <a:gd name="connsiteX0" fmla="*/ 13742 w 13741"/>
                    <a:gd name="connsiteY0" fmla="*/ 2275 h 24011"/>
                    <a:gd name="connsiteX1" fmla="*/ 7791 w 13741"/>
                    <a:gd name="connsiteY1" fmla="*/ 7709 h 24011"/>
                    <a:gd name="connsiteX2" fmla="*/ 3740 w 13741"/>
                    <a:gd name="connsiteY2" fmla="*/ 24011 h 24011"/>
                    <a:gd name="connsiteX3" fmla="*/ 574 w 13741"/>
                    <a:gd name="connsiteY3" fmla="*/ 10616 h 24011"/>
                    <a:gd name="connsiteX4" fmla="*/ 7538 w 13741"/>
                    <a:gd name="connsiteY4" fmla="*/ 0 h 24011"/>
                    <a:gd name="connsiteX5" fmla="*/ 13742 w 13741"/>
                    <a:gd name="connsiteY5" fmla="*/ 2275 h 24011"/>
                    <a:gd name="connsiteX6" fmla="*/ 13742 w 13741"/>
                    <a:gd name="connsiteY6" fmla="*/ 2275 h 24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741" h="24011">
                      <a:moveTo>
                        <a:pt x="13742" y="2275"/>
                      </a:moveTo>
                      <a:cubicBezTo>
                        <a:pt x="11337" y="6193"/>
                        <a:pt x="9437" y="6193"/>
                        <a:pt x="7791" y="7709"/>
                      </a:cubicBezTo>
                      <a:cubicBezTo>
                        <a:pt x="2094" y="11374"/>
                        <a:pt x="701" y="17566"/>
                        <a:pt x="3740" y="24011"/>
                      </a:cubicBezTo>
                      <a:cubicBezTo>
                        <a:pt x="1081" y="20599"/>
                        <a:pt x="-1072" y="15671"/>
                        <a:pt x="574" y="10616"/>
                      </a:cubicBezTo>
                      <a:cubicBezTo>
                        <a:pt x="1207" y="7077"/>
                        <a:pt x="6652" y="2022"/>
                        <a:pt x="7538" y="0"/>
                      </a:cubicBezTo>
                      <a:cubicBezTo>
                        <a:pt x="7538" y="0"/>
                        <a:pt x="13742" y="2275"/>
                        <a:pt x="13742" y="2275"/>
                      </a:cubicBezTo>
                      <a:lnTo>
                        <a:pt x="13742" y="2275"/>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00" name="Freeform 1353">
                  <a:extLst>
                    <a:ext uri="{FF2B5EF4-FFF2-40B4-BE49-F238E27FC236}">
                      <a16:creationId xmlns:a16="http://schemas.microsoft.com/office/drawing/2014/main" id="{230DE971-5669-7EED-D03B-E8625CE67BF1}"/>
                    </a:ext>
                  </a:extLst>
                </p:cNvPr>
                <p:cNvSpPr/>
                <p:nvPr/>
              </p:nvSpPr>
              <p:spPr>
                <a:xfrm>
                  <a:off x="2320039" y="3411240"/>
                  <a:ext cx="95479" cy="97436"/>
                </a:xfrm>
                <a:custGeom>
                  <a:avLst/>
                  <a:gdLst>
                    <a:gd name="connsiteX0" fmla="*/ 0 w 95466"/>
                    <a:gd name="connsiteY0" fmla="*/ 126 h 97436"/>
                    <a:gd name="connsiteX1" fmla="*/ 86730 w 95466"/>
                    <a:gd name="connsiteY1" fmla="*/ 82018 h 97436"/>
                    <a:gd name="connsiteX2" fmla="*/ 95466 w 95466"/>
                    <a:gd name="connsiteY2" fmla="*/ 97436 h 97436"/>
                    <a:gd name="connsiteX3" fmla="*/ 69764 w 95466"/>
                    <a:gd name="connsiteY3" fmla="*/ 75447 h 97436"/>
                    <a:gd name="connsiteX4" fmla="*/ 0 w 95466"/>
                    <a:gd name="connsiteY4" fmla="*/ 0 h 97436"/>
                    <a:gd name="connsiteX5" fmla="*/ 0 w 95466"/>
                    <a:gd name="connsiteY5" fmla="*/ 0 h 97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466" h="97436">
                      <a:moveTo>
                        <a:pt x="0" y="126"/>
                      </a:moveTo>
                      <a:cubicBezTo>
                        <a:pt x="13674" y="40946"/>
                        <a:pt x="57102" y="55226"/>
                        <a:pt x="86730" y="82018"/>
                      </a:cubicBezTo>
                      <a:cubicBezTo>
                        <a:pt x="90655" y="86441"/>
                        <a:pt x="95213" y="91370"/>
                        <a:pt x="95466" y="97436"/>
                      </a:cubicBezTo>
                      <a:cubicBezTo>
                        <a:pt x="90908" y="86315"/>
                        <a:pt x="79386" y="81513"/>
                        <a:pt x="69764" y="75447"/>
                      </a:cubicBezTo>
                      <a:cubicBezTo>
                        <a:pt x="40390" y="59018"/>
                        <a:pt x="886" y="38292"/>
                        <a:pt x="0" y="0"/>
                      </a:cubicBezTo>
                      <a:lnTo>
                        <a:pt x="0" y="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01" name="Freeform 1354">
                  <a:extLst>
                    <a:ext uri="{FF2B5EF4-FFF2-40B4-BE49-F238E27FC236}">
                      <a16:creationId xmlns:a16="http://schemas.microsoft.com/office/drawing/2014/main" id="{C5884B65-2A85-62E5-5267-BF2D41F884B0}"/>
                    </a:ext>
                  </a:extLst>
                </p:cNvPr>
                <p:cNvSpPr/>
                <p:nvPr/>
              </p:nvSpPr>
              <p:spPr>
                <a:xfrm>
                  <a:off x="2694736" y="3476577"/>
                  <a:ext cx="65594" cy="64831"/>
                </a:xfrm>
                <a:custGeom>
                  <a:avLst/>
                  <a:gdLst>
                    <a:gd name="connsiteX0" fmla="*/ 0 w 65585"/>
                    <a:gd name="connsiteY0" fmla="*/ 59523 h 64831"/>
                    <a:gd name="connsiteX1" fmla="*/ 65586 w 65585"/>
                    <a:gd name="connsiteY1" fmla="*/ 0 h 64831"/>
                    <a:gd name="connsiteX2" fmla="*/ 1646 w 65585"/>
                    <a:gd name="connsiteY2" fmla="*/ 64831 h 64831"/>
                    <a:gd name="connsiteX3" fmla="*/ 0 w 65585"/>
                    <a:gd name="connsiteY3" fmla="*/ 59650 h 64831"/>
                    <a:gd name="connsiteX4" fmla="*/ 0 w 65585"/>
                    <a:gd name="connsiteY4" fmla="*/ 59650 h 648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85" h="64831">
                      <a:moveTo>
                        <a:pt x="0" y="59523"/>
                      </a:moveTo>
                      <a:cubicBezTo>
                        <a:pt x="28615" y="50171"/>
                        <a:pt x="53304" y="27676"/>
                        <a:pt x="65586" y="0"/>
                      </a:cubicBezTo>
                      <a:cubicBezTo>
                        <a:pt x="54570" y="29067"/>
                        <a:pt x="30894" y="53205"/>
                        <a:pt x="1646" y="64831"/>
                      </a:cubicBezTo>
                      <a:cubicBezTo>
                        <a:pt x="1646" y="64831"/>
                        <a:pt x="0" y="59650"/>
                        <a:pt x="0" y="59650"/>
                      </a:cubicBezTo>
                      <a:lnTo>
                        <a:pt x="0" y="5965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02" name="Freeform 1355">
                  <a:extLst>
                    <a:ext uri="{FF2B5EF4-FFF2-40B4-BE49-F238E27FC236}">
                      <a16:creationId xmlns:a16="http://schemas.microsoft.com/office/drawing/2014/main" id="{28A344F4-67CE-6329-1FCE-A943972889E4}"/>
                    </a:ext>
                  </a:extLst>
                </p:cNvPr>
                <p:cNvSpPr/>
                <p:nvPr/>
              </p:nvSpPr>
              <p:spPr>
                <a:xfrm>
                  <a:off x="2738676" y="3497364"/>
                  <a:ext cx="28871" cy="12070"/>
                </a:xfrm>
                <a:custGeom>
                  <a:avLst/>
                  <a:gdLst>
                    <a:gd name="connsiteX0" fmla="*/ 0 w 28867"/>
                    <a:gd name="connsiteY0" fmla="*/ 10806 h 12070"/>
                    <a:gd name="connsiteX1" fmla="*/ 28868 w 28867"/>
                    <a:gd name="connsiteY1" fmla="*/ 2086 h 12070"/>
                    <a:gd name="connsiteX2" fmla="*/ 1646 w 28867"/>
                    <a:gd name="connsiteY2" fmla="*/ 12070 h 12070"/>
                    <a:gd name="connsiteX3" fmla="*/ 127 w 28867"/>
                    <a:gd name="connsiteY3" fmla="*/ 10806 h 12070"/>
                    <a:gd name="connsiteX4" fmla="*/ 127 w 28867"/>
                    <a:gd name="connsiteY4" fmla="*/ 10806 h 120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867" h="12070">
                      <a:moveTo>
                        <a:pt x="0" y="10806"/>
                      </a:moveTo>
                      <a:cubicBezTo>
                        <a:pt x="6584" y="1960"/>
                        <a:pt x="18232" y="-3095"/>
                        <a:pt x="28868" y="2086"/>
                      </a:cubicBezTo>
                      <a:cubicBezTo>
                        <a:pt x="18106" y="-2210"/>
                        <a:pt x="7723" y="2971"/>
                        <a:pt x="1646" y="12070"/>
                      </a:cubicBezTo>
                      <a:cubicBezTo>
                        <a:pt x="1646" y="12070"/>
                        <a:pt x="127" y="10806"/>
                        <a:pt x="127" y="10806"/>
                      </a:cubicBezTo>
                      <a:lnTo>
                        <a:pt x="127" y="10806"/>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03" name="Freeform 1356">
                  <a:extLst>
                    <a:ext uri="{FF2B5EF4-FFF2-40B4-BE49-F238E27FC236}">
                      <a16:creationId xmlns:a16="http://schemas.microsoft.com/office/drawing/2014/main" id="{00DECE6B-A810-E3CC-7525-925D75A4731F}"/>
                    </a:ext>
                  </a:extLst>
                </p:cNvPr>
                <p:cNvSpPr/>
                <p:nvPr/>
              </p:nvSpPr>
              <p:spPr>
                <a:xfrm>
                  <a:off x="2589380" y="3457367"/>
                  <a:ext cx="56730" cy="45874"/>
                </a:xfrm>
                <a:custGeom>
                  <a:avLst/>
                  <a:gdLst>
                    <a:gd name="connsiteX0" fmla="*/ 2026 w 56722"/>
                    <a:gd name="connsiteY0" fmla="*/ 0 h 45874"/>
                    <a:gd name="connsiteX1" fmla="*/ 56723 w 56722"/>
                    <a:gd name="connsiteY1" fmla="*/ 45875 h 45874"/>
                    <a:gd name="connsiteX2" fmla="*/ 0 w 56722"/>
                    <a:gd name="connsiteY2" fmla="*/ 10616 h 45874"/>
                    <a:gd name="connsiteX3" fmla="*/ 2026 w 56722"/>
                    <a:gd name="connsiteY3" fmla="*/ 0 h 45874"/>
                    <a:gd name="connsiteX4" fmla="*/ 2026 w 56722"/>
                    <a:gd name="connsiteY4" fmla="*/ 0 h 458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722" h="45874">
                      <a:moveTo>
                        <a:pt x="2026" y="0"/>
                      </a:moveTo>
                      <a:cubicBezTo>
                        <a:pt x="25576" y="7204"/>
                        <a:pt x="48113" y="22495"/>
                        <a:pt x="56723" y="45875"/>
                      </a:cubicBezTo>
                      <a:cubicBezTo>
                        <a:pt x="45581" y="25402"/>
                        <a:pt x="21904" y="13901"/>
                        <a:pt x="0" y="10616"/>
                      </a:cubicBezTo>
                      <a:cubicBezTo>
                        <a:pt x="0" y="10616"/>
                        <a:pt x="2026" y="0"/>
                        <a:pt x="2026" y="0"/>
                      </a:cubicBezTo>
                      <a:lnTo>
                        <a:pt x="2026" y="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04" name="Freeform 1357">
                  <a:extLst>
                    <a:ext uri="{FF2B5EF4-FFF2-40B4-BE49-F238E27FC236}">
                      <a16:creationId xmlns:a16="http://schemas.microsoft.com/office/drawing/2014/main" id="{E6D47696-44D9-D409-DF72-78C5E169FAFF}"/>
                    </a:ext>
                  </a:extLst>
                </p:cNvPr>
                <p:cNvSpPr/>
                <p:nvPr/>
              </p:nvSpPr>
              <p:spPr>
                <a:xfrm>
                  <a:off x="2533157" y="3193367"/>
                  <a:ext cx="27385" cy="64325"/>
                </a:xfrm>
                <a:custGeom>
                  <a:avLst/>
                  <a:gdLst>
                    <a:gd name="connsiteX0" fmla="*/ 21651 w 27381"/>
                    <a:gd name="connsiteY0" fmla="*/ 64326 h 64325"/>
                    <a:gd name="connsiteX1" fmla="*/ 0 w 27381"/>
                    <a:gd name="connsiteY1" fmla="*/ 6066 h 64325"/>
                    <a:gd name="connsiteX2" fmla="*/ 1899 w 27381"/>
                    <a:gd name="connsiteY2" fmla="*/ 0 h 64325"/>
                    <a:gd name="connsiteX3" fmla="*/ 21524 w 27381"/>
                    <a:gd name="connsiteY3" fmla="*/ 64326 h 64325"/>
                    <a:gd name="connsiteX4" fmla="*/ 21524 w 27381"/>
                    <a:gd name="connsiteY4" fmla="*/ 64326 h 64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81" h="64325">
                      <a:moveTo>
                        <a:pt x="21651" y="64326"/>
                      </a:moveTo>
                      <a:cubicBezTo>
                        <a:pt x="27981" y="43347"/>
                        <a:pt x="23043" y="14028"/>
                        <a:pt x="0" y="6066"/>
                      </a:cubicBezTo>
                      <a:lnTo>
                        <a:pt x="1899" y="0"/>
                      </a:lnTo>
                      <a:cubicBezTo>
                        <a:pt x="28361" y="7709"/>
                        <a:pt x="32919" y="42968"/>
                        <a:pt x="21524" y="64326"/>
                      </a:cubicBezTo>
                      <a:lnTo>
                        <a:pt x="21524" y="64326"/>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05" name="Freeform 1358">
                  <a:extLst>
                    <a:ext uri="{FF2B5EF4-FFF2-40B4-BE49-F238E27FC236}">
                      <a16:creationId xmlns:a16="http://schemas.microsoft.com/office/drawing/2014/main" id="{DD02A3F2-E02B-6BDA-5E7D-ECC13B9CB2A6}"/>
                    </a:ext>
                  </a:extLst>
                </p:cNvPr>
                <p:cNvSpPr/>
                <p:nvPr/>
              </p:nvSpPr>
              <p:spPr>
                <a:xfrm>
                  <a:off x="2558471" y="3197916"/>
                  <a:ext cx="21665" cy="29824"/>
                </a:xfrm>
                <a:custGeom>
                  <a:avLst/>
                  <a:gdLst>
                    <a:gd name="connsiteX0" fmla="*/ 21662 w 21662"/>
                    <a:gd name="connsiteY0" fmla="*/ 6572 h 29824"/>
                    <a:gd name="connsiteX1" fmla="*/ 10393 w 21662"/>
                    <a:gd name="connsiteY1" fmla="*/ 16682 h 29824"/>
                    <a:gd name="connsiteX2" fmla="*/ 11 w 21662"/>
                    <a:gd name="connsiteY2" fmla="*/ 29825 h 29824"/>
                    <a:gd name="connsiteX3" fmla="*/ 6595 w 21662"/>
                    <a:gd name="connsiteY3" fmla="*/ 13649 h 29824"/>
                    <a:gd name="connsiteX4" fmla="*/ 19763 w 21662"/>
                    <a:gd name="connsiteY4" fmla="*/ 0 h 29824"/>
                    <a:gd name="connsiteX5" fmla="*/ 21662 w 21662"/>
                    <a:gd name="connsiteY5" fmla="*/ 6698 h 29824"/>
                    <a:gd name="connsiteX6" fmla="*/ 21662 w 21662"/>
                    <a:gd name="connsiteY6" fmla="*/ 6698 h 29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662" h="29824">
                      <a:moveTo>
                        <a:pt x="21662" y="6572"/>
                      </a:moveTo>
                      <a:cubicBezTo>
                        <a:pt x="19130" y="8341"/>
                        <a:pt x="12926" y="14154"/>
                        <a:pt x="10393" y="16682"/>
                      </a:cubicBezTo>
                      <a:cubicBezTo>
                        <a:pt x="6469" y="20599"/>
                        <a:pt x="1910" y="24517"/>
                        <a:pt x="11" y="29825"/>
                      </a:cubicBezTo>
                      <a:cubicBezTo>
                        <a:pt x="-242" y="23885"/>
                        <a:pt x="3810" y="18577"/>
                        <a:pt x="6595" y="13649"/>
                      </a:cubicBezTo>
                      <a:cubicBezTo>
                        <a:pt x="11027" y="7962"/>
                        <a:pt x="12546" y="3918"/>
                        <a:pt x="19763" y="0"/>
                      </a:cubicBezTo>
                      <a:cubicBezTo>
                        <a:pt x="19763" y="0"/>
                        <a:pt x="21662" y="6698"/>
                        <a:pt x="21662" y="6698"/>
                      </a:cubicBezTo>
                      <a:lnTo>
                        <a:pt x="21662" y="6698"/>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06" name="Freeform 1359">
                  <a:extLst>
                    <a:ext uri="{FF2B5EF4-FFF2-40B4-BE49-F238E27FC236}">
                      <a16:creationId xmlns:a16="http://schemas.microsoft.com/office/drawing/2014/main" id="{5988C692-24E9-9F07-3964-60E06A895E5C}"/>
                    </a:ext>
                  </a:extLst>
                </p:cNvPr>
                <p:cNvSpPr/>
                <p:nvPr/>
              </p:nvSpPr>
              <p:spPr>
                <a:xfrm>
                  <a:off x="2471488" y="3230143"/>
                  <a:ext cx="25361" cy="84166"/>
                </a:xfrm>
                <a:custGeom>
                  <a:avLst/>
                  <a:gdLst>
                    <a:gd name="connsiteX0" fmla="*/ 0 w 25358"/>
                    <a:gd name="connsiteY0" fmla="*/ 82397 h 84166"/>
                    <a:gd name="connsiteX1" fmla="*/ 17979 w 25358"/>
                    <a:gd name="connsiteY1" fmla="*/ 632 h 84166"/>
                    <a:gd name="connsiteX2" fmla="*/ 24690 w 25358"/>
                    <a:gd name="connsiteY2" fmla="*/ 0 h 84166"/>
                    <a:gd name="connsiteX3" fmla="*/ 23170 w 25358"/>
                    <a:gd name="connsiteY3" fmla="*/ 44737 h 84166"/>
                    <a:gd name="connsiteX4" fmla="*/ 2659 w 25358"/>
                    <a:gd name="connsiteY4" fmla="*/ 84167 h 84166"/>
                    <a:gd name="connsiteX5" fmla="*/ 0 w 25358"/>
                    <a:gd name="connsiteY5" fmla="*/ 82524 h 84166"/>
                    <a:gd name="connsiteX6" fmla="*/ 0 w 25358"/>
                    <a:gd name="connsiteY6" fmla="*/ 82524 h 84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58" h="84166">
                      <a:moveTo>
                        <a:pt x="0" y="82397"/>
                      </a:moveTo>
                      <a:cubicBezTo>
                        <a:pt x="20385" y="59650"/>
                        <a:pt x="21651" y="29699"/>
                        <a:pt x="17979" y="632"/>
                      </a:cubicBezTo>
                      <a:cubicBezTo>
                        <a:pt x="17979" y="632"/>
                        <a:pt x="24690" y="0"/>
                        <a:pt x="24690" y="0"/>
                      </a:cubicBezTo>
                      <a:cubicBezTo>
                        <a:pt x="25703" y="14786"/>
                        <a:pt x="25829" y="29825"/>
                        <a:pt x="23170" y="44737"/>
                      </a:cubicBezTo>
                      <a:cubicBezTo>
                        <a:pt x="21271" y="59776"/>
                        <a:pt x="11775" y="72919"/>
                        <a:pt x="2659" y="84167"/>
                      </a:cubicBezTo>
                      <a:cubicBezTo>
                        <a:pt x="2659" y="84167"/>
                        <a:pt x="0" y="82524"/>
                        <a:pt x="0" y="82524"/>
                      </a:cubicBezTo>
                      <a:lnTo>
                        <a:pt x="0" y="82524"/>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07" name="Freeform 1360">
                  <a:extLst>
                    <a:ext uri="{FF2B5EF4-FFF2-40B4-BE49-F238E27FC236}">
                      <a16:creationId xmlns:a16="http://schemas.microsoft.com/office/drawing/2014/main" id="{F945017B-BA82-675F-83A5-879A68326C1E}"/>
                    </a:ext>
                  </a:extLst>
                </p:cNvPr>
                <p:cNvSpPr/>
                <p:nvPr/>
              </p:nvSpPr>
              <p:spPr>
                <a:xfrm>
                  <a:off x="2374166" y="3290550"/>
                  <a:ext cx="10419" cy="36522"/>
                </a:xfrm>
                <a:custGeom>
                  <a:avLst/>
                  <a:gdLst>
                    <a:gd name="connsiteX0" fmla="*/ 6654 w 10418"/>
                    <a:gd name="connsiteY0" fmla="*/ 0 h 36522"/>
                    <a:gd name="connsiteX1" fmla="*/ 3362 w 10418"/>
                    <a:gd name="connsiteY1" fmla="*/ 36523 h 36522"/>
                    <a:gd name="connsiteX2" fmla="*/ 1463 w 10418"/>
                    <a:gd name="connsiteY2" fmla="*/ 8720 h 36522"/>
                    <a:gd name="connsiteX3" fmla="*/ 70 w 10418"/>
                    <a:gd name="connsiteY3" fmla="*/ 6824 h 36522"/>
                    <a:gd name="connsiteX4" fmla="*/ 6780 w 10418"/>
                    <a:gd name="connsiteY4" fmla="*/ 126 h 36522"/>
                    <a:gd name="connsiteX5" fmla="*/ 6780 w 10418"/>
                    <a:gd name="connsiteY5" fmla="*/ 126 h 36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18" h="36522">
                      <a:moveTo>
                        <a:pt x="6654" y="0"/>
                      </a:moveTo>
                      <a:cubicBezTo>
                        <a:pt x="13238" y="11374"/>
                        <a:pt x="10579" y="26286"/>
                        <a:pt x="3362" y="36523"/>
                      </a:cubicBezTo>
                      <a:cubicBezTo>
                        <a:pt x="6907" y="27297"/>
                        <a:pt x="6147" y="17187"/>
                        <a:pt x="1463" y="8720"/>
                      </a:cubicBezTo>
                      <a:cubicBezTo>
                        <a:pt x="956" y="7835"/>
                        <a:pt x="-310" y="6066"/>
                        <a:pt x="70" y="6824"/>
                      </a:cubicBezTo>
                      <a:lnTo>
                        <a:pt x="6780" y="126"/>
                      </a:lnTo>
                      <a:lnTo>
                        <a:pt x="6780" y="126"/>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08" name="Freeform 1361">
                  <a:extLst>
                    <a:ext uri="{FF2B5EF4-FFF2-40B4-BE49-F238E27FC236}">
                      <a16:creationId xmlns:a16="http://schemas.microsoft.com/office/drawing/2014/main" id="{BB0030CB-D356-F97A-8771-7AA91843C4D1}"/>
                    </a:ext>
                  </a:extLst>
                </p:cNvPr>
                <p:cNvSpPr/>
                <p:nvPr/>
              </p:nvSpPr>
              <p:spPr>
                <a:xfrm>
                  <a:off x="2405893" y="3264770"/>
                  <a:ext cx="45713" cy="18654"/>
                </a:xfrm>
                <a:custGeom>
                  <a:avLst/>
                  <a:gdLst>
                    <a:gd name="connsiteX0" fmla="*/ 6077 w 45707"/>
                    <a:gd name="connsiteY0" fmla="*/ 126 h 18654"/>
                    <a:gd name="connsiteX1" fmla="*/ 45707 w 45707"/>
                    <a:gd name="connsiteY1" fmla="*/ 17693 h 18654"/>
                    <a:gd name="connsiteX2" fmla="*/ 0 w 45707"/>
                    <a:gd name="connsiteY2" fmla="*/ 7330 h 18654"/>
                    <a:gd name="connsiteX3" fmla="*/ 6077 w 45707"/>
                    <a:gd name="connsiteY3" fmla="*/ 0 h 18654"/>
                    <a:gd name="connsiteX4" fmla="*/ 6077 w 45707"/>
                    <a:gd name="connsiteY4" fmla="*/ 0 h 186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07" h="18654">
                      <a:moveTo>
                        <a:pt x="6077" y="126"/>
                      </a:moveTo>
                      <a:cubicBezTo>
                        <a:pt x="16333" y="10110"/>
                        <a:pt x="30767" y="17819"/>
                        <a:pt x="45707" y="17693"/>
                      </a:cubicBezTo>
                      <a:cubicBezTo>
                        <a:pt x="29881" y="20852"/>
                        <a:pt x="13674" y="15923"/>
                        <a:pt x="0" y="7330"/>
                      </a:cubicBezTo>
                      <a:cubicBezTo>
                        <a:pt x="0" y="7330"/>
                        <a:pt x="6077" y="0"/>
                        <a:pt x="6077" y="0"/>
                      </a:cubicBezTo>
                      <a:lnTo>
                        <a:pt x="6077" y="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09" name="Freeform 1362">
                  <a:extLst>
                    <a:ext uri="{FF2B5EF4-FFF2-40B4-BE49-F238E27FC236}">
                      <a16:creationId xmlns:a16="http://schemas.microsoft.com/office/drawing/2014/main" id="{7C399181-7B3D-24E1-33E0-E95F8F758752}"/>
                    </a:ext>
                  </a:extLst>
                </p:cNvPr>
                <p:cNvSpPr/>
                <p:nvPr/>
              </p:nvSpPr>
              <p:spPr>
                <a:xfrm>
                  <a:off x="2699675" y="3250742"/>
                  <a:ext cx="47398" cy="153926"/>
                </a:xfrm>
                <a:custGeom>
                  <a:avLst/>
                  <a:gdLst>
                    <a:gd name="connsiteX0" fmla="*/ 4811 w 47392"/>
                    <a:gd name="connsiteY0" fmla="*/ 0 h 153926"/>
                    <a:gd name="connsiteX1" fmla="*/ 9749 w 47392"/>
                    <a:gd name="connsiteY1" fmla="*/ 153926 h 153926"/>
                    <a:gd name="connsiteX2" fmla="*/ 0 w 47392"/>
                    <a:gd name="connsiteY2" fmla="*/ 4802 h 153926"/>
                    <a:gd name="connsiteX3" fmla="*/ 4685 w 47392"/>
                    <a:gd name="connsiteY3" fmla="*/ 0 h 153926"/>
                    <a:gd name="connsiteX4" fmla="*/ 4685 w 47392"/>
                    <a:gd name="connsiteY4" fmla="*/ 0 h 153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392" h="153926">
                      <a:moveTo>
                        <a:pt x="4811" y="0"/>
                      </a:moveTo>
                      <a:cubicBezTo>
                        <a:pt x="48619" y="42210"/>
                        <a:pt x="71157" y="116140"/>
                        <a:pt x="9749" y="153926"/>
                      </a:cubicBezTo>
                      <a:cubicBezTo>
                        <a:pt x="64953" y="111085"/>
                        <a:pt x="43302" y="47138"/>
                        <a:pt x="0" y="4802"/>
                      </a:cubicBezTo>
                      <a:cubicBezTo>
                        <a:pt x="0" y="4802"/>
                        <a:pt x="4685" y="0"/>
                        <a:pt x="4685" y="0"/>
                      </a:cubicBezTo>
                      <a:lnTo>
                        <a:pt x="4685" y="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10" name="Freeform 1363">
                  <a:extLst>
                    <a:ext uri="{FF2B5EF4-FFF2-40B4-BE49-F238E27FC236}">
                      <a16:creationId xmlns:a16="http://schemas.microsoft.com/office/drawing/2014/main" id="{EA4CE334-9E11-773C-B808-762871793D14}"/>
                    </a:ext>
                  </a:extLst>
                </p:cNvPr>
                <p:cNvSpPr/>
                <p:nvPr/>
              </p:nvSpPr>
              <p:spPr>
                <a:xfrm>
                  <a:off x="2732345" y="3377245"/>
                  <a:ext cx="8759" cy="33237"/>
                </a:xfrm>
                <a:custGeom>
                  <a:avLst/>
                  <a:gdLst>
                    <a:gd name="connsiteX0" fmla="*/ 1519 w 8758"/>
                    <a:gd name="connsiteY0" fmla="*/ 126 h 33237"/>
                    <a:gd name="connsiteX1" fmla="*/ 760 w 8758"/>
                    <a:gd name="connsiteY1" fmla="*/ 33237 h 33237"/>
                    <a:gd name="connsiteX2" fmla="*/ 0 w 8758"/>
                    <a:gd name="connsiteY2" fmla="*/ 6193 h 33237"/>
                    <a:gd name="connsiteX3" fmla="*/ 1393 w 8758"/>
                    <a:gd name="connsiteY3" fmla="*/ 0 h 33237"/>
                    <a:gd name="connsiteX4" fmla="*/ 1393 w 8758"/>
                    <a:gd name="connsiteY4" fmla="*/ 0 h 33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8" h="33237">
                      <a:moveTo>
                        <a:pt x="1519" y="126"/>
                      </a:moveTo>
                      <a:cubicBezTo>
                        <a:pt x="14054" y="7330"/>
                        <a:pt x="7977" y="24896"/>
                        <a:pt x="760" y="33237"/>
                      </a:cubicBezTo>
                      <a:cubicBezTo>
                        <a:pt x="5191" y="25654"/>
                        <a:pt x="7977" y="11500"/>
                        <a:pt x="0" y="6193"/>
                      </a:cubicBezTo>
                      <a:cubicBezTo>
                        <a:pt x="0" y="6193"/>
                        <a:pt x="1393" y="0"/>
                        <a:pt x="1393" y="0"/>
                      </a:cubicBezTo>
                      <a:lnTo>
                        <a:pt x="1393" y="0"/>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11" name="Freeform 1364">
                  <a:extLst>
                    <a:ext uri="{FF2B5EF4-FFF2-40B4-BE49-F238E27FC236}">
                      <a16:creationId xmlns:a16="http://schemas.microsoft.com/office/drawing/2014/main" id="{622148D3-DBC6-26E3-81A5-34A76691040F}"/>
                    </a:ext>
                  </a:extLst>
                </p:cNvPr>
                <p:cNvSpPr/>
                <p:nvPr/>
              </p:nvSpPr>
              <p:spPr>
                <a:xfrm>
                  <a:off x="2733485" y="3375201"/>
                  <a:ext cx="21147" cy="25802"/>
                </a:xfrm>
                <a:custGeom>
                  <a:avLst/>
                  <a:gdLst>
                    <a:gd name="connsiteX0" fmla="*/ 0 w 21144"/>
                    <a:gd name="connsiteY0" fmla="*/ 275 h 25802"/>
                    <a:gd name="connsiteX1" fmla="*/ 21144 w 21144"/>
                    <a:gd name="connsiteY1" fmla="*/ 25803 h 25802"/>
                    <a:gd name="connsiteX2" fmla="*/ 2912 w 21144"/>
                    <a:gd name="connsiteY2" fmla="*/ 5835 h 25802"/>
                    <a:gd name="connsiteX3" fmla="*/ 0 w 21144"/>
                    <a:gd name="connsiteY3" fmla="*/ 275 h 25802"/>
                    <a:gd name="connsiteX4" fmla="*/ 0 w 21144"/>
                    <a:gd name="connsiteY4" fmla="*/ 275 h 25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44" h="25802">
                      <a:moveTo>
                        <a:pt x="0" y="275"/>
                      </a:moveTo>
                      <a:cubicBezTo>
                        <a:pt x="14307" y="-2379"/>
                        <a:pt x="21018" y="14808"/>
                        <a:pt x="21144" y="25803"/>
                      </a:cubicBezTo>
                      <a:cubicBezTo>
                        <a:pt x="19499" y="17209"/>
                        <a:pt x="12408" y="4571"/>
                        <a:pt x="2912" y="5835"/>
                      </a:cubicBezTo>
                      <a:cubicBezTo>
                        <a:pt x="2912" y="5835"/>
                        <a:pt x="0" y="275"/>
                        <a:pt x="0" y="275"/>
                      </a:cubicBezTo>
                      <a:lnTo>
                        <a:pt x="0" y="275"/>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grpSp>
              <p:nvGrpSpPr>
                <p:cNvPr id="212" name="Graphic 4">
                  <a:extLst>
                    <a:ext uri="{FF2B5EF4-FFF2-40B4-BE49-F238E27FC236}">
                      <a16:creationId xmlns:a16="http://schemas.microsoft.com/office/drawing/2014/main" id="{003E02A8-2748-F4B7-32D7-E3EEF2D7C67D}"/>
                    </a:ext>
                  </a:extLst>
                </p:cNvPr>
                <p:cNvGrpSpPr/>
                <p:nvPr/>
              </p:nvGrpSpPr>
              <p:grpSpPr>
                <a:xfrm>
                  <a:off x="2631928" y="3365113"/>
                  <a:ext cx="92369" cy="36522"/>
                  <a:chOff x="6459761" y="4723798"/>
                  <a:chExt cx="92357" cy="36522"/>
                </a:xfrm>
              </p:grpSpPr>
              <p:sp>
                <p:nvSpPr>
                  <p:cNvPr id="970" name="Freeform 2136">
                    <a:extLst>
                      <a:ext uri="{FF2B5EF4-FFF2-40B4-BE49-F238E27FC236}">
                        <a16:creationId xmlns:a16="http://schemas.microsoft.com/office/drawing/2014/main" id="{920C15A9-B1A2-23C8-5646-1DABDDE71C14}"/>
                      </a:ext>
                    </a:extLst>
                  </p:cNvPr>
                  <p:cNvSpPr/>
                  <p:nvPr/>
                </p:nvSpPr>
                <p:spPr>
                  <a:xfrm>
                    <a:off x="6483817" y="4723798"/>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71" name="Freeform 2137">
                    <a:extLst>
                      <a:ext uri="{FF2B5EF4-FFF2-40B4-BE49-F238E27FC236}">
                        <a16:creationId xmlns:a16="http://schemas.microsoft.com/office/drawing/2014/main" id="{BECC1290-2559-1E5B-3052-49D9B8DCAA9A}"/>
                      </a:ext>
                    </a:extLst>
                  </p:cNvPr>
                  <p:cNvSpPr/>
                  <p:nvPr/>
                </p:nvSpPr>
                <p:spPr>
                  <a:xfrm>
                    <a:off x="6469484" y="4725667"/>
                    <a:ext cx="7269" cy="7635"/>
                  </a:xfrm>
                  <a:custGeom>
                    <a:avLst/>
                    <a:gdLst>
                      <a:gd name="connsiteX0" fmla="*/ 6737 w 7269"/>
                      <a:gd name="connsiteY0" fmla="*/ 2680 h 7635"/>
                      <a:gd name="connsiteX1" fmla="*/ 5851 w 7269"/>
                      <a:gd name="connsiteY1" fmla="*/ 7103 h 7635"/>
                      <a:gd name="connsiteX2" fmla="*/ 5851 w 7269"/>
                      <a:gd name="connsiteY2" fmla="*/ 7103 h 7635"/>
                      <a:gd name="connsiteX3" fmla="*/ 1419 w 7269"/>
                      <a:gd name="connsiteY3" fmla="*/ 6219 h 7635"/>
                      <a:gd name="connsiteX4" fmla="*/ 533 w 7269"/>
                      <a:gd name="connsiteY4" fmla="*/ 4955 h 7635"/>
                      <a:gd name="connsiteX5" fmla="*/ 1419 w 7269"/>
                      <a:gd name="connsiteY5" fmla="*/ 532 h 7635"/>
                      <a:gd name="connsiteX6" fmla="*/ 1419 w 7269"/>
                      <a:gd name="connsiteY6" fmla="*/ 532 h 7635"/>
                      <a:gd name="connsiteX7" fmla="*/ 5851 w 7269"/>
                      <a:gd name="connsiteY7" fmla="*/ 1416 h 7635"/>
                      <a:gd name="connsiteX8" fmla="*/ 6737 w 7269"/>
                      <a:gd name="connsiteY8" fmla="*/ 2680 h 7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9" h="7635">
                        <a:moveTo>
                          <a:pt x="6737" y="2680"/>
                        </a:moveTo>
                        <a:cubicBezTo>
                          <a:pt x="7750" y="4197"/>
                          <a:pt x="7243" y="6092"/>
                          <a:pt x="5851" y="7103"/>
                        </a:cubicBezTo>
                        <a:lnTo>
                          <a:pt x="5851" y="7103"/>
                        </a:lnTo>
                        <a:cubicBezTo>
                          <a:pt x="4458" y="8114"/>
                          <a:pt x="2432" y="7609"/>
                          <a:pt x="1419" y="6219"/>
                        </a:cubicBezTo>
                        <a:lnTo>
                          <a:pt x="533" y="4955"/>
                        </a:lnTo>
                        <a:cubicBezTo>
                          <a:pt x="-480" y="3565"/>
                          <a:pt x="26" y="1543"/>
                          <a:pt x="1419" y="532"/>
                        </a:cubicBezTo>
                        <a:lnTo>
                          <a:pt x="1419" y="532"/>
                        </a:lnTo>
                        <a:cubicBezTo>
                          <a:pt x="2812" y="-479"/>
                          <a:pt x="4838" y="26"/>
                          <a:pt x="5851" y="1416"/>
                        </a:cubicBezTo>
                        <a:lnTo>
                          <a:pt x="6737" y="2680"/>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72" name="Freeform 2138">
                    <a:extLst>
                      <a:ext uri="{FF2B5EF4-FFF2-40B4-BE49-F238E27FC236}">
                        <a16:creationId xmlns:a16="http://schemas.microsoft.com/office/drawing/2014/main" id="{5FDE4EB1-C2C8-1490-E4D4-066EDFB8819D}"/>
                      </a:ext>
                    </a:extLst>
                  </p:cNvPr>
                  <p:cNvSpPr/>
                  <p:nvPr/>
                </p:nvSpPr>
                <p:spPr>
                  <a:xfrm>
                    <a:off x="6499644" y="4723798"/>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73" name="Freeform 2139">
                    <a:extLst>
                      <a:ext uri="{FF2B5EF4-FFF2-40B4-BE49-F238E27FC236}">
                        <a16:creationId xmlns:a16="http://schemas.microsoft.com/office/drawing/2014/main" id="{4453DE7E-F034-F94E-420A-7E79E0585A35}"/>
                      </a:ext>
                    </a:extLst>
                  </p:cNvPr>
                  <p:cNvSpPr/>
                  <p:nvPr/>
                </p:nvSpPr>
                <p:spPr>
                  <a:xfrm>
                    <a:off x="6513698" y="4723798"/>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74" name="Freeform 2140">
                    <a:extLst>
                      <a:ext uri="{FF2B5EF4-FFF2-40B4-BE49-F238E27FC236}">
                        <a16:creationId xmlns:a16="http://schemas.microsoft.com/office/drawing/2014/main" id="{2941A2C0-E1DE-0D8D-648B-6DB27CAFBED8}"/>
                      </a:ext>
                    </a:extLst>
                  </p:cNvPr>
                  <p:cNvSpPr/>
                  <p:nvPr/>
                </p:nvSpPr>
                <p:spPr>
                  <a:xfrm>
                    <a:off x="6529778" y="4723798"/>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75" name="Freeform 2141">
                    <a:extLst>
                      <a:ext uri="{FF2B5EF4-FFF2-40B4-BE49-F238E27FC236}">
                        <a16:creationId xmlns:a16="http://schemas.microsoft.com/office/drawing/2014/main" id="{93832F8F-AB37-4F58-E2AA-97DBFB5B967E}"/>
                      </a:ext>
                    </a:extLst>
                  </p:cNvPr>
                  <p:cNvSpPr/>
                  <p:nvPr/>
                </p:nvSpPr>
                <p:spPr>
                  <a:xfrm>
                    <a:off x="6542913" y="4731724"/>
                    <a:ext cx="7788" cy="6512"/>
                  </a:xfrm>
                  <a:custGeom>
                    <a:avLst/>
                    <a:gdLst>
                      <a:gd name="connsiteX0" fmla="*/ 3578 w 7788"/>
                      <a:gd name="connsiteY0" fmla="*/ 6480 h 6512"/>
                      <a:gd name="connsiteX1" fmla="*/ 32 w 7788"/>
                      <a:gd name="connsiteY1" fmla="*/ 3826 h 6512"/>
                      <a:gd name="connsiteX2" fmla="*/ 32 w 7788"/>
                      <a:gd name="connsiteY2" fmla="*/ 3826 h 6512"/>
                      <a:gd name="connsiteX3" fmla="*/ 2691 w 7788"/>
                      <a:gd name="connsiteY3" fmla="*/ 288 h 6512"/>
                      <a:gd name="connsiteX4" fmla="*/ 4211 w 7788"/>
                      <a:gd name="connsiteY4" fmla="*/ 35 h 6512"/>
                      <a:gd name="connsiteX5" fmla="*/ 7756 w 7788"/>
                      <a:gd name="connsiteY5" fmla="*/ 2689 h 6512"/>
                      <a:gd name="connsiteX6" fmla="*/ 7756 w 7788"/>
                      <a:gd name="connsiteY6" fmla="*/ 2689 h 6512"/>
                      <a:gd name="connsiteX7" fmla="*/ 5097 w 7788"/>
                      <a:gd name="connsiteY7" fmla="*/ 6228 h 6512"/>
                      <a:gd name="connsiteX8" fmla="*/ 3578 w 7788"/>
                      <a:gd name="connsiteY8" fmla="*/ 6480 h 6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88" h="6512">
                        <a:moveTo>
                          <a:pt x="3578" y="6480"/>
                        </a:moveTo>
                        <a:cubicBezTo>
                          <a:pt x="1805" y="6733"/>
                          <a:pt x="286" y="5469"/>
                          <a:pt x="32" y="3826"/>
                        </a:cubicBezTo>
                        <a:lnTo>
                          <a:pt x="32" y="3826"/>
                        </a:lnTo>
                        <a:cubicBezTo>
                          <a:pt x="-221" y="2057"/>
                          <a:pt x="1045" y="541"/>
                          <a:pt x="2691" y="288"/>
                        </a:cubicBezTo>
                        <a:lnTo>
                          <a:pt x="4211" y="35"/>
                        </a:lnTo>
                        <a:cubicBezTo>
                          <a:pt x="5983" y="-218"/>
                          <a:pt x="7502" y="920"/>
                          <a:pt x="7756" y="2689"/>
                        </a:cubicBezTo>
                        <a:lnTo>
                          <a:pt x="7756" y="2689"/>
                        </a:lnTo>
                        <a:cubicBezTo>
                          <a:pt x="8009" y="4458"/>
                          <a:pt x="6743" y="5975"/>
                          <a:pt x="5097" y="6228"/>
                        </a:cubicBezTo>
                        <a:lnTo>
                          <a:pt x="3578" y="6480"/>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76" name="Freeform 2142">
                    <a:extLst>
                      <a:ext uri="{FF2B5EF4-FFF2-40B4-BE49-F238E27FC236}">
                        <a16:creationId xmlns:a16="http://schemas.microsoft.com/office/drawing/2014/main" id="{98CB2619-FD64-6A1F-5396-E96FADF78273}"/>
                      </a:ext>
                    </a:extLst>
                  </p:cNvPr>
                  <p:cNvSpPr/>
                  <p:nvPr/>
                </p:nvSpPr>
                <p:spPr>
                  <a:xfrm>
                    <a:off x="6544535" y="4745352"/>
                    <a:ext cx="7582" cy="7063"/>
                  </a:xfrm>
                  <a:custGeom>
                    <a:avLst/>
                    <a:gdLst>
                      <a:gd name="connsiteX0" fmla="*/ 1576 w 7582"/>
                      <a:gd name="connsiteY0" fmla="*/ 5870 h 7063"/>
                      <a:gd name="connsiteX1" fmla="*/ 436 w 7582"/>
                      <a:gd name="connsiteY1" fmla="*/ 1573 h 7063"/>
                      <a:gd name="connsiteX2" fmla="*/ 436 w 7582"/>
                      <a:gd name="connsiteY2" fmla="*/ 1573 h 7063"/>
                      <a:gd name="connsiteX3" fmla="*/ 4741 w 7582"/>
                      <a:gd name="connsiteY3" fmla="*/ 435 h 7063"/>
                      <a:gd name="connsiteX4" fmla="*/ 6007 w 7582"/>
                      <a:gd name="connsiteY4" fmla="*/ 1193 h 7063"/>
                      <a:gd name="connsiteX5" fmla="*/ 7147 w 7582"/>
                      <a:gd name="connsiteY5" fmla="*/ 5490 h 7063"/>
                      <a:gd name="connsiteX6" fmla="*/ 7147 w 7582"/>
                      <a:gd name="connsiteY6" fmla="*/ 5490 h 7063"/>
                      <a:gd name="connsiteX7" fmla="*/ 2842 w 7582"/>
                      <a:gd name="connsiteY7" fmla="*/ 6628 h 7063"/>
                      <a:gd name="connsiteX8" fmla="*/ 1576 w 7582"/>
                      <a:gd name="connsiteY8" fmla="*/ 5870 h 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82" h="7063">
                        <a:moveTo>
                          <a:pt x="1576" y="5870"/>
                        </a:moveTo>
                        <a:cubicBezTo>
                          <a:pt x="56" y="4985"/>
                          <a:pt x="-450" y="3089"/>
                          <a:pt x="436" y="1573"/>
                        </a:cubicBezTo>
                        <a:lnTo>
                          <a:pt x="436" y="1573"/>
                        </a:lnTo>
                        <a:cubicBezTo>
                          <a:pt x="1322" y="56"/>
                          <a:pt x="3222" y="-449"/>
                          <a:pt x="4741" y="435"/>
                        </a:cubicBezTo>
                        <a:lnTo>
                          <a:pt x="6007" y="1193"/>
                        </a:lnTo>
                        <a:cubicBezTo>
                          <a:pt x="7526" y="2078"/>
                          <a:pt x="8033" y="3974"/>
                          <a:pt x="7147" y="5490"/>
                        </a:cubicBezTo>
                        <a:lnTo>
                          <a:pt x="7147" y="5490"/>
                        </a:lnTo>
                        <a:cubicBezTo>
                          <a:pt x="6260" y="7007"/>
                          <a:pt x="4361" y="7512"/>
                          <a:pt x="2842" y="6628"/>
                        </a:cubicBezTo>
                        <a:lnTo>
                          <a:pt x="1576" y="5870"/>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77" name="Freeform 2143">
                    <a:extLst>
                      <a:ext uri="{FF2B5EF4-FFF2-40B4-BE49-F238E27FC236}">
                        <a16:creationId xmlns:a16="http://schemas.microsoft.com/office/drawing/2014/main" id="{54A926E2-3D2E-5B05-2C48-186038140B07}"/>
                      </a:ext>
                    </a:extLst>
                  </p:cNvPr>
                  <p:cNvSpPr/>
                  <p:nvPr/>
                </p:nvSpPr>
                <p:spPr>
                  <a:xfrm>
                    <a:off x="6482424" y="4752485"/>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78" name="Freeform 2144">
                    <a:extLst>
                      <a:ext uri="{FF2B5EF4-FFF2-40B4-BE49-F238E27FC236}">
                        <a16:creationId xmlns:a16="http://schemas.microsoft.com/office/drawing/2014/main" id="{8893579C-D823-1E7E-1D63-D21F50CE61CD}"/>
                      </a:ext>
                    </a:extLst>
                  </p:cNvPr>
                  <p:cNvSpPr/>
                  <p:nvPr/>
                </p:nvSpPr>
                <p:spPr>
                  <a:xfrm>
                    <a:off x="6465943" y="4748799"/>
                    <a:ext cx="7259" cy="7372"/>
                  </a:xfrm>
                  <a:custGeom>
                    <a:avLst/>
                    <a:gdLst>
                      <a:gd name="connsiteX0" fmla="*/ 5466 w 7259"/>
                      <a:gd name="connsiteY0" fmla="*/ 6340 h 7372"/>
                      <a:gd name="connsiteX1" fmla="*/ 1034 w 7259"/>
                      <a:gd name="connsiteY1" fmla="*/ 6593 h 7372"/>
                      <a:gd name="connsiteX2" fmla="*/ 1034 w 7259"/>
                      <a:gd name="connsiteY2" fmla="*/ 6593 h 7372"/>
                      <a:gd name="connsiteX3" fmla="*/ 781 w 7259"/>
                      <a:gd name="connsiteY3" fmla="*/ 2170 h 7372"/>
                      <a:gd name="connsiteX4" fmla="*/ 1794 w 7259"/>
                      <a:gd name="connsiteY4" fmla="*/ 1032 h 7372"/>
                      <a:gd name="connsiteX5" fmla="*/ 6225 w 7259"/>
                      <a:gd name="connsiteY5" fmla="*/ 780 h 7372"/>
                      <a:gd name="connsiteX6" fmla="*/ 6225 w 7259"/>
                      <a:gd name="connsiteY6" fmla="*/ 780 h 7372"/>
                      <a:gd name="connsiteX7" fmla="*/ 6479 w 7259"/>
                      <a:gd name="connsiteY7" fmla="*/ 5203 h 7372"/>
                      <a:gd name="connsiteX8" fmla="*/ 5466 w 7259"/>
                      <a:gd name="connsiteY8" fmla="*/ 6340 h 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59" h="7372">
                        <a:moveTo>
                          <a:pt x="5466" y="6340"/>
                        </a:moveTo>
                        <a:cubicBezTo>
                          <a:pt x="4326" y="7604"/>
                          <a:pt x="2301" y="7730"/>
                          <a:pt x="1034" y="6593"/>
                        </a:cubicBezTo>
                        <a:lnTo>
                          <a:pt x="1034" y="6593"/>
                        </a:lnTo>
                        <a:cubicBezTo>
                          <a:pt x="-232" y="5456"/>
                          <a:pt x="-358" y="3434"/>
                          <a:pt x="781" y="2170"/>
                        </a:cubicBezTo>
                        <a:lnTo>
                          <a:pt x="1794" y="1032"/>
                        </a:lnTo>
                        <a:cubicBezTo>
                          <a:pt x="2934" y="-231"/>
                          <a:pt x="4959" y="-358"/>
                          <a:pt x="6225" y="780"/>
                        </a:cubicBezTo>
                        <a:lnTo>
                          <a:pt x="6225" y="780"/>
                        </a:lnTo>
                        <a:cubicBezTo>
                          <a:pt x="7492" y="1917"/>
                          <a:pt x="7618" y="3939"/>
                          <a:pt x="6479" y="5203"/>
                        </a:cubicBezTo>
                        <a:lnTo>
                          <a:pt x="5466" y="6340"/>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79" name="Freeform 2145">
                    <a:extLst>
                      <a:ext uri="{FF2B5EF4-FFF2-40B4-BE49-F238E27FC236}">
                        <a16:creationId xmlns:a16="http://schemas.microsoft.com/office/drawing/2014/main" id="{37F8AD95-C957-6AF8-ED53-D9F7EEA46A00}"/>
                      </a:ext>
                    </a:extLst>
                  </p:cNvPr>
                  <p:cNvSpPr/>
                  <p:nvPr/>
                </p:nvSpPr>
                <p:spPr>
                  <a:xfrm>
                    <a:off x="6459761" y="4736309"/>
                    <a:ext cx="7849" cy="6318"/>
                  </a:xfrm>
                  <a:custGeom>
                    <a:avLst/>
                    <a:gdLst>
                      <a:gd name="connsiteX0" fmla="*/ 3292 w 7849"/>
                      <a:gd name="connsiteY0" fmla="*/ 6193 h 6318"/>
                      <a:gd name="connsiteX1" fmla="*/ 0 w 7849"/>
                      <a:gd name="connsiteY1" fmla="*/ 3159 h 6318"/>
                      <a:gd name="connsiteX2" fmla="*/ 0 w 7849"/>
                      <a:gd name="connsiteY2" fmla="*/ 3159 h 6318"/>
                      <a:gd name="connsiteX3" fmla="*/ 3039 w 7849"/>
                      <a:gd name="connsiteY3" fmla="*/ 0 h 6318"/>
                      <a:gd name="connsiteX4" fmla="*/ 4558 w 7849"/>
                      <a:gd name="connsiteY4" fmla="*/ 0 h 6318"/>
                      <a:gd name="connsiteX5" fmla="*/ 7850 w 7849"/>
                      <a:gd name="connsiteY5" fmla="*/ 3033 h 6318"/>
                      <a:gd name="connsiteX6" fmla="*/ 7850 w 7849"/>
                      <a:gd name="connsiteY6" fmla="*/ 3033 h 6318"/>
                      <a:gd name="connsiteX7" fmla="*/ 4811 w 7849"/>
                      <a:gd name="connsiteY7" fmla="*/ 6319 h 6318"/>
                      <a:gd name="connsiteX8" fmla="*/ 3292 w 7849"/>
                      <a:gd name="connsiteY8" fmla="*/ 6319 h 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9" h="6318">
                        <a:moveTo>
                          <a:pt x="3292" y="6193"/>
                        </a:moveTo>
                        <a:cubicBezTo>
                          <a:pt x="1519" y="6193"/>
                          <a:pt x="127" y="4802"/>
                          <a:pt x="0" y="3159"/>
                        </a:cubicBezTo>
                        <a:lnTo>
                          <a:pt x="0" y="3159"/>
                        </a:lnTo>
                        <a:cubicBezTo>
                          <a:pt x="0" y="1390"/>
                          <a:pt x="1393" y="0"/>
                          <a:pt x="3039" y="0"/>
                        </a:cubicBezTo>
                        <a:lnTo>
                          <a:pt x="4558" y="0"/>
                        </a:lnTo>
                        <a:cubicBezTo>
                          <a:pt x="6331" y="0"/>
                          <a:pt x="7723" y="1264"/>
                          <a:pt x="7850" y="3033"/>
                        </a:cubicBezTo>
                        <a:lnTo>
                          <a:pt x="7850" y="3033"/>
                        </a:lnTo>
                        <a:cubicBezTo>
                          <a:pt x="7850" y="4802"/>
                          <a:pt x="6457" y="6193"/>
                          <a:pt x="4811" y="6319"/>
                        </a:cubicBezTo>
                        <a:lnTo>
                          <a:pt x="3292" y="6319"/>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80" name="Freeform 2146">
                    <a:extLst>
                      <a:ext uri="{FF2B5EF4-FFF2-40B4-BE49-F238E27FC236}">
                        <a16:creationId xmlns:a16="http://schemas.microsoft.com/office/drawing/2014/main" id="{4FE72338-C9D1-F13C-922D-1AA24158CDE7}"/>
                      </a:ext>
                    </a:extLst>
                  </p:cNvPr>
                  <p:cNvSpPr/>
                  <p:nvPr/>
                </p:nvSpPr>
                <p:spPr>
                  <a:xfrm>
                    <a:off x="6499644" y="4752485"/>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81" name="Freeform 2147">
                    <a:extLst>
                      <a:ext uri="{FF2B5EF4-FFF2-40B4-BE49-F238E27FC236}">
                        <a16:creationId xmlns:a16="http://schemas.microsoft.com/office/drawing/2014/main" id="{B0E02A16-18F7-CB5A-43C3-5ADBF2EF131F}"/>
                      </a:ext>
                    </a:extLst>
                  </p:cNvPr>
                  <p:cNvSpPr/>
                  <p:nvPr/>
                </p:nvSpPr>
                <p:spPr>
                  <a:xfrm>
                    <a:off x="6516863" y="4752485"/>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82" name="Freeform 2148">
                    <a:extLst>
                      <a:ext uri="{FF2B5EF4-FFF2-40B4-BE49-F238E27FC236}">
                        <a16:creationId xmlns:a16="http://schemas.microsoft.com/office/drawing/2014/main" id="{28FE0D53-A964-8C9A-1121-F02000D36150}"/>
                      </a:ext>
                    </a:extLst>
                  </p:cNvPr>
                  <p:cNvSpPr/>
                  <p:nvPr/>
                </p:nvSpPr>
                <p:spPr>
                  <a:xfrm>
                    <a:off x="6531803" y="4752485"/>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F3B89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83" name="Freeform 2149">
                    <a:extLst>
                      <a:ext uri="{FF2B5EF4-FFF2-40B4-BE49-F238E27FC236}">
                        <a16:creationId xmlns:a16="http://schemas.microsoft.com/office/drawing/2014/main" id="{A0D89243-06D3-EAD5-3195-0DD462B5FFE5}"/>
                      </a:ext>
                    </a:extLst>
                  </p:cNvPr>
                  <p:cNvSpPr/>
                  <p:nvPr/>
                </p:nvSpPr>
                <p:spPr>
                  <a:xfrm>
                    <a:off x="6467537" y="4730462"/>
                    <a:ext cx="78964" cy="24188"/>
                  </a:xfrm>
                  <a:custGeom>
                    <a:avLst/>
                    <a:gdLst>
                      <a:gd name="connsiteX0" fmla="*/ 17420 w 78964"/>
                      <a:gd name="connsiteY0" fmla="*/ 24171 h 24188"/>
                      <a:gd name="connsiteX1" fmla="*/ 5771 w 78964"/>
                      <a:gd name="connsiteY1" fmla="*/ 20886 h 24188"/>
                      <a:gd name="connsiteX2" fmla="*/ 3239 w 78964"/>
                      <a:gd name="connsiteY2" fmla="*/ 17221 h 24188"/>
                      <a:gd name="connsiteX3" fmla="*/ 1213 w 78964"/>
                      <a:gd name="connsiteY3" fmla="*/ 12166 h 24188"/>
                      <a:gd name="connsiteX4" fmla="*/ 200 w 78964"/>
                      <a:gd name="connsiteY4" fmla="*/ 8248 h 24188"/>
                      <a:gd name="connsiteX5" fmla="*/ 3619 w 78964"/>
                      <a:gd name="connsiteY5" fmla="*/ 4962 h 24188"/>
                      <a:gd name="connsiteX6" fmla="*/ 6784 w 78964"/>
                      <a:gd name="connsiteY6" fmla="*/ 2182 h 24188"/>
                      <a:gd name="connsiteX7" fmla="*/ 11469 w 78964"/>
                      <a:gd name="connsiteY7" fmla="*/ 2182 h 24188"/>
                      <a:gd name="connsiteX8" fmla="*/ 20079 w 78964"/>
                      <a:gd name="connsiteY8" fmla="*/ 539 h 24188"/>
                      <a:gd name="connsiteX9" fmla="*/ 25650 w 78964"/>
                      <a:gd name="connsiteY9" fmla="*/ 1929 h 24188"/>
                      <a:gd name="connsiteX10" fmla="*/ 30968 w 78964"/>
                      <a:gd name="connsiteY10" fmla="*/ 918 h 24188"/>
                      <a:gd name="connsiteX11" fmla="*/ 36539 w 78964"/>
                      <a:gd name="connsiteY11" fmla="*/ 286 h 24188"/>
                      <a:gd name="connsiteX12" fmla="*/ 40717 w 78964"/>
                      <a:gd name="connsiteY12" fmla="*/ 2435 h 24188"/>
                      <a:gd name="connsiteX13" fmla="*/ 45655 w 78964"/>
                      <a:gd name="connsiteY13" fmla="*/ 1929 h 24188"/>
                      <a:gd name="connsiteX14" fmla="*/ 50972 w 78964"/>
                      <a:gd name="connsiteY14" fmla="*/ 539 h 24188"/>
                      <a:gd name="connsiteX15" fmla="*/ 55530 w 78964"/>
                      <a:gd name="connsiteY15" fmla="*/ 2561 h 24188"/>
                      <a:gd name="connsiteX16" fmla="*/ 60848 w 78964"/>
                      <a:gd name="connsiteY16" fmla="*/ 2561 h 24188"/>
                      <a:gd name="connsiteX17" fmla="*/ 70597 w 78964"/>
                      <a:gd name="connsiteY17" fmla="*/ 1929 h 24188"/>
                      <a:gd name="connsiteX18" fmla="*/ 74396 w 78964"/>
                      <a:gd name="connsiteY18" fmla="*/ 4962 h 24188"/>
                      <a:gd name="connsiteX19" fmla="*/ 78194 w 78964"/>
                      <a:gd name="connsiteY19" fmla="*/ 9638 h 24188"/>
                      <a:gd name="connsiteX20" fmla="*/ 73256 w 78964"/>
                      <a:gd name="connsiteY20" fmla="*/ 18105 h 24188"/>
                      <a:gd name="connsiteX21" fmla="*/ 66926 w 78964"/>
                      <a:gd name="connsiteY21" fmla="*/ 24045 h 24188"/>
                      <a:gd name="connsiteX22" fmla="*/ 65533 w 78964"/>
                      <a:gd name="connsiteY22" fmla="*/ 22655 h 24188"/>
                      <a:gd name="connsiteX23" fmla="*/ 62874 w 78964"/>
                      <a:gd name="connsiteY23" fmla="*/ 22149 h 24188"/>
                      <a:gd name="connsiteX24" fmla="*/ 58443 w 78964"/>
                      <a:gd name="connsiteY24" fmla="*/ 20633 h 24188"/>
                      <a:gd name="connsiteX25" fmla="*/ 54264 w 78964"/>
                      <a:gd name="connsiteY25" fmla="*/ 23792 h 24188"/>
                      <a:gd name="connsiteX26" fmla="*/ 49200 w 78964"/>
                      <a:gd name="connsiteY26" fmla="*/ 22529 h 24188"/>
                      <a:gd name="connsiteX27" fmla="*/ 43502 w 78964"/>
                      <a:gd name="connsiteY27" fmla="*/ 21012 h 24188"/>
                      <a:gd name="connsiteX28" fmla="*/ 37678 w 78964"/>
                      <a:gd name="connsiteY28" fmla="*/ 22655 h 24188"/>
                      <a:gd name="connsiteX29" fmla="*/ 26916 w 78964"/>
                      <a:gd name="connsiteY29" fmla="*/ 20759 h 24188"/>
                      <a:gd name="connsiteX30" fmla="*/ 21345 w 78964"/>
                      <a:gd name="connsiteY30" fmla="*/ 21265 h 24188"/>
                      <a:gd name="connsiteX31" fmla="*/ 18053 w 78964"/>
                      <a:gd name="connsiteY31" fmla="*/ 24045 h 24188"/>
                      <a:gd name="connsiteX32" fmla="*/ 17167 w 78964"/>
                      <a:gd name="connsiteY32" fmla="*/ 24045 h 24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8964" h="24188">
                        <a:moveTo>
                          <a:pt x="17420" y="24171"/>
                        </a:moveTo>
                        <a:cubicBezTo>
                          <a:pt x="15141" y="20886"/>
                          <a:pt x="9190" y="21265"/>
                          <a:pt x="5771" y="20886"/>
                        </a:cubicBezTo>
                        <a:cubicBezTo>
                          <a:pt x="3366" y="20633"/>
                          <a:pt x="3872" y="19243"/>
                          <a:pt x="3239" y="17221"/>
                        </a:cubicBezTo>
                        <a:cubicBezTo>
                          <a:pt x="2606" y="15578"/>
                          <a:pt x="1973" y="13682"/>
                          <a:pt x="1213" y="12166"/>
                        </a:cubicBezTo>
                        <a:cubicBezTo>
                          <a:pt x="580" y="10902"/>
                          <a:pt x="-433" y="9638"/>
                          <a:pt x="200" y="8248"/>
                        </a:cubicBezTo>
                        <a:cubicBezTo>
                          <a:pt x="834" y="6858"/>
                          <a:pt x="2733" y="5973"/>
                          <a:pt x="3619" y="4962"/>
                        </a:cubicBezTo>
                        <a:cubicBezTo>
                          <a:pt x="4632" y="3698"/>
                          <a:pt x="4885" y="2561"/>
                          <a:pt x="6784" y="2182"/>
                        </a:cubicBezTo>
                        <a:cubicBezTo>
                          <a:pt x="8177" y="1929"/>
                          <a:pt x="9950" y="2182"/>
                          <a:pt x="11469" y="2182"/>
                        </a:cubicBezTo>
                        <a:cubicBezTo>
                          <a:pt x="14634" y="2182"/>
                          <a:pt x="16660" y="-346"/>
                          <a:pt x="20079" y="539"/>
                        </a:cubicBezTo>
                        <a:cubicBezTo>
                          <a:pt x="21978" y="1045"/>
                          <a:pt x="23497" y="1803"/>
                          <a:pt x="25650" y="1929"/>
                        </a:cubicBezTo>
                        <a:cubicBezTo>
                          <a:pt x="27802" y="1929"/>
                          <a:pt x="29195" y="1929"/>
                          <a:pt x="30968" y="918"/>
                        </a:cubicBezTo>
                        <a:cubicBezTo>
                          <a:pt x="32360" y="160"/>
                          <a:pt x="34892" y="-346"/>
                          <a:pt x="36539" y="286"/>
                        </a:cubicBezTo>
                        <a:cubicBezTo>
                          <a:pt x="38058" y="792"/>
                          <a:pt x="39071" y="1929"/>
                          <a:pt x="40717" y="2435"/>
                        </a:cubicBezTo>
                        <a:cubicBezTo>
                          <a:pt x="42742" y="3066"/>
                          <a:pt x="43882" y="3193"/>
                          <a:pt x="45655" y="1929"/>
                        </a:cubicBezTo>
                        <a:cubicBezTo>
                          <a:pt x="47554" y="665"/>
                          <a:pt x="48567" y="413"/>
                          <a:pt x="50972" y="539"/>
                        </a:cubicBezTo>
                        <a:cubicBezTo>
                          <a:pt x="52998" y="539"/>
                          <a:pt x="53758" y="1803"/>
                          <a:pt x="55530" y="2561"/>
                        </a:cubicBezTo>
                        <a:cubicBezTo>
                          <a:pt x="57050" y="3193"/>
                          <a:pt x="59329" y="3193"/>
                          <a:pt x="60848" y="2561"/>
                        </a:cubicBezTo>
                        <a:cubicBezTo>
                          <a:pt x="64267" y="1297"/>
                          <a:pt x="67052" y="286"/>
                          <a:pt x="70597" y="1929"/>
                        </a:cubicBezTo>
                        <a:cubicBezTo>
                          <a:pt x="72497" y="2814"/>
                          <a:pt x="73256" y="3319"/>
                          <a:pt x="74396" y="4962"/>
                        </a:cubicBezTo>
                        <a:cubicBezTo>
                          <a:pt x="75535" y="6731"/>
                          <a:pt x="77181" y="7742"/>
                          <a:pt x="78194" y="9638"/>
                        </a:cubicBezTo>
                        <a:cubicBezTo>
                          <a:pt x="80600" y="14314"/>
                          <a:pt x="76928" y="16210"/>
                          <a:pt x="73256" y="18105"/>
                        </a:cubicBezTo>
                        <a:cubicBezTo>
                          <a:pt x="71104" y="19243"/>
                          <a:pt x="69078" y="25182"/>
                          <a:pt x="66926" y="24045"/>
                        </a:cubicBezTo>
                        <a:cubicBezTo>
                          <a:pt x="66419" y="23792"/>
                          <a:pt x="66039" y="22908"/>
                          <a:pt x="65533" y="22655"/>
                        </a:cubicBezTo>
                        <a:cubicBezTo>
                          <a:pt x="64900" y="22276"/>
                          <a:pt x="63634" y="22402"/>
                          <a:pt x="62874" y="22149"/>
                        </a:cubicBezTo>
                        <a:cubicBezTo>
                          <a:pt x="61608" y="21770"/>
                          <a:pt x="59835" y="20380"/>
                          <a:pt x="58443" y="20633"/>
                        </a:cubicBezTo>
                        <a:cubicBezTo>
                          <a:pt x="56543" y="20886"/>
                          <a:pt x="55784" y="23160"/>
                          <a:pt x="54264" y="23792"/>
                        </a:cubicBezTo>
                        <a:cubicBezTo>
                          <a:pt x="52492" y="24551"/>
                          <a:pt x="50846" y="23160"/>
                          <a:pt x="49200" y="22529"/>
                        </a:cubicBezTo>
                        <a:cubicBezTo>
                          <a:pt x="47554" y="21897"/>
                          <a:pt x="45401" y="21138"/>
                          <a:pt x="43502" y="21012"/>
                        </a:cubicBezTo>
                        <a:cubicBezTo>
                          <a:pt x="40843" y="20759"/>
                          <a:pt x="39830" y="21391"/>
                          <a:pt x="37678" y="22655"/>
                        </a:cubicBezTo>
                        <a:cubicBezTo>
                          <a:pt x="34006" y="24677"/>
                          <a:pt x="30588" y="21517"/>
                          <a:pt x="26916" y="20759"/>
                        </a:cubicBezTo>
                        <a:cubicBezTo>
                          <a:pt x="25143" y="20380"/>
                          <a:pt x="22991" y="20380"/>
                          <a:pt x="21345" y="21265"/>
                        </a:cubicBezTo>
                        <a:cubicBezTo>
                          <a:pt x="20079" y="22023"/>
                          <a:pt x="19319" y="23540"/>
                          <a:pt x="18053" y="24045"/>
                        </a:cubicBezTo>
                        <a:lnTo>
                          <a:pt x="17167" y="24045"/>
                        </a:lnTo>
                        <a:close/>
                      </a:path>
                    </a:pathLst>
                  </a:custGeom>
                  <a:solidFill>
                    <a:srgbClr val="FAE19B"/>
                  </a:solidFill>
                  <a:ln w="5060" cap="flat">
                    <a:solidFill>
                      <a:srgbClr val="F6C26F"/>
                    </a:solidFill>
                    <a:prstDash val="solid"/>
                    <a:miter/>
                  </a:ln>
                </p:spPr>
                <p:txBody>
                  <a:bodyPr rtlCol="0" anchor="ctr"/>
                  <a:lstStyle/>
                  <a:p>
                    <a:pPr defTabSz="685800">
                      <a:defRPr/>
                    </a:pPr>
                    <a:endParaRPr lang="en-US" sz="600">
                      <a:solidFill>
                        <a:prstClr val="black"/>
                      </a:solidFill>
                      <a:latin typeface="Verdana"/>
                    </a:endParaRPr>
                  </a:p>
                </p:txBody>
              </p:sp>
            </p:grpSp>
            <p:grpSp>
              <p:nvGrpSpPr>
                <p:cNvPr id="213" name="Graphic 4">
                  <a:extLst>
                    <a:ext uri="{FF2B5EF4-FFF2-40B4-BE49-F238E27FC236}">
                      <a16:creationId xmlns:a16="http://schemas.microsoft.com/office/drawing/2014/main" id="{175AB294-C617-3AE0-8903-D9EBABF7ED3F}"/>
                    </a:ext>
                  </a:extLst>
                </p:cNvPr>
                <p:cNvGrpSpPr/>
                <p:nvPr/>
              </p:nvGrpSpPr>
              <p:grpSpPr>
                <a:xfrm>
                  <a:off x="2359294" y="3370547"/>
                  <a:ext cx="100037" cy="57880"/>
                  <a:chOff x="6187163" y="4729232"/>
                  <a:chExt cx="100024" cy="57880"/>
                </a:xfrm>
              </p:grpSpPr>
              <p:sp>
                <p:nvSpPr>
                  <p:cNvPr id="951" name="Freeform 2117">
                    <a:extLst>
                      <a:ext uri="{FF2B5EF4-FFF2-40B4-BE49-F238E27FC236}">
                        <a16:creationId xmlns:a16="http://schemas.microsoft.com/office/drawing/2014/main" id="{FF16E83F-0376-071B-E406-5361EABB29BD}"/>
                      </a:ext>
                    </a:extLst>
                  </p:cNvPr>
                  <p:cNvSpPr/>
                  <p:nvPr/>
                </p:nvSpPr>
                <p:spPr>
                  <a:xfrm>
                    <a:off x="6200077" y="4736182"/>
                    <a:ext cx="42541" cy="40693"/>
                  </a:xfrm>
                  <a:custGeom>
                    <a:avLst/>
                    <a:gdLst>
                      <a:gd name="connsiteX0" fmla="*/ 42542 w 42541"/>
                      <a:gd name="connsiteY0" fmla="*/ 20347 h 40693"/>
                      <a:gd name="connsiteX1" fmla="*/ 21271 w 42541"/>
                      <a:gd name="connsiteY1" fmla="*/ 40693 h 40693"/>
                      <a:gd name="connsiteX2" fmla="*/ 0 w 42541"/>
                      <a:gd name="connsiteY2" fmla="*/ 20347 h 40693"/>
                      <a:gd name="connsiteX3" fmla="*/ 21271 w 42541"/>
                      <a:gd name="connsiteY3" fmla="*/ 0 h 40693"/>
                      <a:gd name="connsiteX4" fmla="*/ 42542 w 42541"/>
                      <a:gd name="connsiteY4" fmla="*/ 20347 h 40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1" h="40693">
                        <a:moveTo>
                          <a:pt x="42542" y="20347"/>
                        </a:moveTo>
                        <a:cubicBezTo>
                          <a:pt x="42542" y="31594"/>
                          <a:pt x="33046" y="40693"/>
                          <a:pt x="21271" y="40693"/>
                        </a:cubicBezTo>
                        <a:cubicBezTo>
                          <a:pt x="9496" y="40693"/>
                          <a:pt x="0" y="31594"/>
                          <a:pt x="0" y="20347"/>
                        </a:cubicBezTo>
                        <a:cubicBezTo>
                          <a:pt x="0" y="9099"/>
                          <a:pt x="9496" y="0"/>
                          <a:pt x="21271" y="0"/>
                        </a:cubicBezTo>
                        <a:cubicBezTo>
                          <a:pt x="33046" y="0"/>
                          <a:pt x="42542" y="9099"/>
                          <a:pt x="42542" y="20347"/>
                        </a:cubicBezTo>
                        <a:close/>
                      </a:path>
                    </a:pathLst>
                  </a:custGeom>
                  <a:solidFill>
                    <a:srgbClr val="9F7CB7"/>
                  </a:solidFill>
                  <a:ln w="5060" cap="flat">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52" name="Freeform 2118">
                    <a:extLst>
                      <a:ext uri="{FF2B5EF4-FFF2-40B4-BE49-F238E27FC236}">
                        <a16:creationId xmlns:a16="http://schemas.microsoft.com/office/drawing/2014/main" id="{75F646EA-A852-1116-9414-8AAE62566CD0}"/>
                      </a:ext>
                    </a:extLst>
                  </p:cNvPr>
                  <p:cNvSpPr/>
                  <p:nvPr/>
                </p:nvSpPr>
                <p:spPr>
                  <a:xfrm>
                    <a:off x="6239581" y="4736182"/>
                    <a:ext cx="42541" cy="40693"/>
                  </a:xfrm>
                  <a:custGeom>
                    <a:avLst/>
                    <a:gdLst>
                      <a:gd name="connsiteX0" fmla="*/ 42542 w 42541"/>
                      <a:gd name="connsiteY0" fmla="*/ 20347 h 40693"/>
                      <a:gd name="connsiteX1" fmla="*/ 21271 w 42541"/>
                      <a:gd name="connsiteY1" fmla="*/ 40693 h 40693"/>
                      <a:gd name="connsiteX2" fmla="*/ 0 w 42541"/>
                      <a:gd name="connsiteY2" fmla="*/ 20347 h 40693"/>
                      <a:gd name="connsiteX3" fmla="*/ 21271 w 42541"/>
                      <a:gd name="connsiteY3" fmla="*/ 0 h 40693"/>
                      <a:gd name="connsiteX4" fmla="*/ 42542 w 42541"/>
                      <a:gd name="connsiteY4" fmla="*/ 20347 h 406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541" h="40693">
                        <a:moveTo>
                          <a:pt x="42542" y="20347"/>
                        </a:moveTo>
                        <a:cubicBezTo>
                          <a:pt x="42542" y="31594"/>
                          <a:pt x="33046" y="40693"/>
                          <a:pt x="21271" y="40693"/>
                        </a:cubicBezTo>
                        <a:cubicBezTo>
                          <a:pt x="9496" y="40693"/>
                          <a:pt x="0" y="31594"/>
                          <a:pt x="0" y="20347"/>
                        </a:cubicBezTo>
                        <a:cubicBezTo>
                          <a:pt x="0" y="9099"/>
                          <a:pt x="9496" y="0"/>
                          <a:pt x="21271" y="0"/>
                        </a:cubicBezTo>
                        <a:cubicBezTo>
                          <a:pt x="33046" y="0"/>
                          <a:pt x="42542" y="9099"/>
                          <a:pt x="42542" y="20347"/>
                        </a:cubicBezTo>
                        <a:close/>
                      </a:path>
                    </a:pathLst>
                  </a:custGeom>
                  <a:solidFill>
                    <a:srgbClr val="9F7CB7"/>
                  </a:solidFill>
                  <a:ln w="5060" cap="flat">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53" name="Freeform 2119">
                    <a:extLst>
                      <a:ext uri="{FF2B5EF4-FFF2-40B4-BE49-F238E27FC236}">
                        <a16:creationId xmlns:a16="http://schemas.microsoft.com/office/drawing/2014/main" id="{DE7649E5-8CCF-31FB-437D-E181670F8EBB}"/>
                      </a:ext>
                    </a:extLst>
                  </p:cNvPr>
                  <p:cNvSpPr/>
                  <p:nvPr/>
                </p:nvSpPr>
                <p:spPr>
                  <a:xfrm>
                    <a:off x="6198938" y="4771258"/>
                    <a:ext cx="7723" cy="8175"/>
                  </a:xfrm>
                  <a:custGeom>
                    <a:avLst/>
                    <a:gdLst>
                      <a:gd name="connsiteX0" fmla="*/ 7723 w 7723"/>
                      <a:gd name="connsiteY0" fmla="*/ 58 h 8175"/>
                      <a:gd name="connsiteX1" fmla="*/ 0 w 7723"/>
                      <a:gd name="connsiteY1" fmla="*/ 8146 h 8175"/>
                    </a:gdLst>
                    <a:ahLst/>
                    <a:cxnLst>
                      <a:cxn ang="0">
                        <a:pos x="connsiteX0" y="connsiteY0"/>
                      </a:cxn>
                      <a:cxn ang="0">
                        <a:pos x="connsiteX1" y="connsiteY1"/>
                      </a:cxn>
                    </a:cxnLst>
                    <a:rect l="l" t="t" r="r" b="b"/>
                    <a:pathLst>
                      <a:path w="7723" h="8175">
                        <a:moveTo>
                          <a:pt x="7723" y="58"/>
                        </a:moveTo>
                        <a:cubicBezTo>
                          <a:pt x="4432" y="-827"/>
                          <a:pt x="4305" y="8778"/>
                          <a:pt x="0" y="8146"/>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54" name="Freeform 2120">
                    <a:extLst>
                      <a:ext uri="{FF2B5EF4-FFF2-40B4-BE49-F238E27FC236}">
                        <a16:creationId xmlns:a16="http://schemas.microsoft.com/office/drawing/2014/main" id="{96CA3D11-35DD-564E-D4B9-209617E40C81}"/>
                      </a:ext>
                    </a:extLst>
                  </p:cNvPr>
                  <p:cNvSpPr/>
                  <p:nvPr/>
                </p:nvSpPr>
                <p:spPr>
                  <a:xfrm>
                    <a:off x="6190581" y="4760447"/>
                    <a:ext cx="10002" cy="9351"/>
                  </a:xfrm>
                  <a:custGeom>
                    <a:avLst/>
                    <a:gdLst>
                      <a:gd name="connsiteX0" fmla="*/ 10003 w 10002"/>
                      <a:gd name="connsiteY0" fmla="*/ 0 h 9351"/>
                      <a:gd name="connsiteX1" fmla="*/ 0 w 10002"/>
                      <a:gd name="connsiteY1" fmla="*/ 9352 h 9351"/>
                    </a:gdLst>
                    <a:ahLst/>
                    <a:cxnLst>
                      <a:cxn ang="0">
                        <a:pos x="connsiteX0" y="connsiteY0"/>
                      </a:cxn>
                      <a:cxn ang="0">
                        <a:pos x="connsiteX1" y="connsiteY1"/>
                      </a:cxn>
                    </a:cxnLst>
                    <a:rect l="l" t="t" r="r" b="b"/>
                    <a:pathLst>
                      <a:path w="10002" h="9351">
                        <a:moveTo>
                          <a:pt x="10003" y="0"/>
                        </a:moveTo>
                        <a:cubicBezTo>
                          <a:pt x="10003" y="2401"/>
                          <a:pt x="2279" y="8973"/>
                          <a:pt x="0" y="9352"/>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55" name="Freeform 2121">
                    <a:extLst>
                      <a:ext uri="{FF2B5EF4-FFF2-40B4-BE49-F238E27FC236}">
                        <a16:creationId xmlns:a16="http://schemas.microsoft.com/office/drawing/2014/main" id="{EEFEE4A3-04BC-BF03-5E91-C087E308C2FA}"/>
                      </a:ext>
                    </a:extLst>
                  </p:cNvPr>
                  <p:cNvSpPr/>
                  <p:nvPr/>
                </p:nvSpPr>
                <p:spPr>
                  <a:xfrm>
                    <a:off x="6187163" y="4753749"/>
                    <a:ext cx="11901" cy="2780"/>
                  </a:xfrm>
                  <a:custGeom>
                    <a:avLst/>
                    <a:gdLst>
                      <a:gd name="connsiteX0" fmla="*/ 11901 w 11901"/>
                      <a:gd name="connsiteY0" fmla="*/ 2780 h 2780"/>
                      <a:gd name="connsiteX1" fmla="*/ 0 w 11901"/>
                      <a:gd name="connsiteY1" fmla="*/ 0 h 2780"/>
                    </a:gdLst>
                    <a:ahLst/>
                    <a:cxnLst>
                      <a:cxn ang="0">
                        <a:pos x="connsiteX0" y="connsiteY0"/>
                      </a:cxn>
                      <a:cxn ang="0">
                        <a:pos x="connsiteX1" y="connsiteY1"/>
                      </a:cxn>
                    </a:cxnLst>
                    <a:rect l="l" t="t" r="r" b="b"/>
                    <a:pathLst>
                      <a:path w="11901" h="2780">
                        <a:moveTo>
                          <a:pt x="11901" y="2780"/>
                        </a:moveTo>
                        <a:cubicBezTo>
                          <a:pt x="8610" y="2654"/>
                          <a:pt x="2279" y="2148"/>
                          <a:pt x="0" y="0"/>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56" name="Freeform 2122">
                    <a:extLst>
                      <a:ext uri="{FF2B5EF4-FFF2-40B4-BE49-F238E27FC236}">
                        <a16:creationId xmlns:a16="http://schemas.microsoft.com/office/drawing/2014/main" id="{D502DECE-2C46-44F7-0F5E-B8AB34581D59}"/>
                      </a:ext>
                    </a:extLst>
                  </p:cNvPr>
                  <p:cNvSpPr/>
                  <p:nvPr/>
                </p:nvSpPr>
                <p:spPr>
                  <a:xfrm>
                    <a:off x="6190455" y="4744144"/>
                    <a:ext cx="10255" cy="5054"/>
                  </a:xfrm>
                  <a:custGeom>
                    <a:avLst/>
                    <a:gdLst>
                      <a:gd name="connsiteX0" fmla="*/ 10256 w 10255"/>
                      <a:gd name="connsiteY0" fmla="*/ 5055 h 5054"/>
                      <a:gd name="connsiteX1" fmla="*/ 0 w 10255"/>
                      <a:gd name="connsiteY1" fmla="*/ 0 h 5054"/>
                    </a:gdLst>
                    <a:ahLst/>
                    <a:cxnLst>
                      <a:cxn ang="0">
                        <a:pos x="connsiteX0" y="connsiteY0"/>
                      </a:cxn>
                      <a:cxn ang="0">
                        <a:pos x="connsiteX1" y="connsiteY1"/>
                      </a:cxn>
                    </a:cxnLst>
                    <a:rect l="l" t="t" r="r" b="b"/>
                    <a:pathLst>
                      <a:path w="10255" h="5054">
                        <a:moveTo>
                          <a:pt x="10256" y="5055"/>
                        </a:moveTo>
                        <a:cubicBezTo>
                          <a:pt x="7850" y="4044"/>
                          <a:pt x="886" y="3539"/>
                          <a:pt x="0" y="0"/>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57" name="Freeform 2123">
                    <a:extLst>
                      <a:ext uri="{FF2B5EF4-FFF2-40B4-BE49-F238E27FC236}">
                        <a16:creationId xmlns:a16="http://schemas.microsoft.com/office/drawing/2014/main" id="{80284B66-2B84-0618-C558-CB7ACF06DE54}"/>
                      </a:ext>
                    </a:extLst>
                  </p:cNvPr>
                  <p:cNvSpPr/>
                  <p:nvPr/>
                </p:nvSpPr>
                <p:spPr>
                  <a:xfrm>
                    <a:off x="6198305" y="4737446"/>
                    <a:ext cx="5824" cy="7203"/>
                  </a:xfrm>
                  <a:custGeom>
                    <a:avLst/>
                    <a:gdLst>
                      <a:gd name="connsiteX0" fmla="*/ 5824 w 5824"/>
                      <a:gd name="connsiteY0" fmla="*/ 7203 h 7203"/>
                      <a:gd name="connsiteX1" fmla="*/ 0 w 5824"/>
                      <a:gd name="connsiteY1" fmla="*/ 0 h 7203"/>
                    </a:gdLst>
                    <a:ahLst/>
                    <a:cxnLst>
                      <a:cxn ang="0">
                        <a:pos x="connsiteX0" y="connsiteY0"/>
                      </a:cxn>
                      <a:cxn ang="0">
                        <a:pos x="connsiteX1" y="connsiteY1"/>
                      </a:cxn>
                    </a:cxnLst>
                    <a:rect l="l" t="t" r="r" b="b"/>
                    <a:pathLst>
                      <a:path w="5824" h="7203">
                        <a:moveTo>
                          <a:pt x="5824" y="7203"/>
                        </a:moveTo>
                        <a:cubicBezTo>
                          <a:pt x="3672" y="4423"/>
                          <a:pt x="1393" y="3286"/>
                          <a:pt x="0" y="0"/>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58" name="Freeform 2124">
                    <a:extLst>
                      <a:ext uri="{FF2B5EF4-FFF2-40B4-BE49-F238E27FC236}">
                        <a16:creationId xmlns:a16="http://schemas.microsoft.com/office/drawing/2014/main" id="{67080508-C035-70F7-5944-FDB6CBB2B5F9}"/>
                      </a:ext>
                    </a:extLst>
                  </p:cNvPr>
                  <p:cNvSpPr/>
                  <p:nvPr/>
                </p:nvSpPr>
                <p:spPr>
                  <a:xfrm>
                    <a:off x="6206661" y="4733023"/>
                    <a:ext cx="3798" cy="6066"/>
                  </a:xfrm>
                  <a:custGeom>
                    <a:avLst/>
                    <a:gdLst>
                      <a:gd name="connsiteX0" fmla="*/ 3798 w 3798"/>
                      <a:gd name="connsiteY0" fmla="*/ 6066 h 6066"/>
                      <a:gd name="connsiteX1" fmla="*/ 0 w 3798"/>
                      <a:gd name="connsiteY1" fmla="*/ 0 h 6066"/>
                    </a:gdLst>
                    <a:ahLst/>
                    <a:cxnLst>
                      <a:cxn ang="0">
                        <a:pos x="connsiteX0" y="connsiteY0"/>
                      </a:cxn>
                      <a:cxn ang="0">
                        <a:pos x="connsiteX1" y="connsiteY1"/>
                      </a:cxn>
                    </a:cxnLst>
                    <a:rect l="l" t="t" r="r" b="b"/>
                    <a:pathLst>
                      <a:path w="3798" h="6066">
                        <a:moveTo>
                          <a:pt x="3798" y="6066"/>
                        </a:moveTo>
                        <a:cubicBezTo>
                          <a:pt x="2532" y="3539"/>
                          <a:pt x="1139" y="2654"/>
                          <a:pt x="0" y="0"/>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59" name="Freeform 2125">
                    <a:extLst>
                      <a:ext uri="{FF2B5EF4-FFF2-40B4-BE49-F238E27FC236}">
                        <a16:creationId xmlns:a16="http://schemas.microsoft.com/office/drawing/2014/main" id="{B63D2BD5-4FDE-634A-61CD-6524AA8C3E7F}"/>
                      </a:ext>
                    </a:extLst>
                  </p:cNvPr>
                  <p:cNvSpPr/>
                  <p:nvPr/>
                </p:nvSpPr>
                <p:spPr>
                  <a:xfrm>
                    <a:off x="6218436" y="4729232"/>
                    <a:ext cx="2912" cy="6950"/>
                  </a:xfrm>
                  <a:custGeom>
                    <a:avLst/>
                    <a:gdLst>
                      <a:gd name="connsiteX0" fmla="*/ 2912 w 2912"/>
                      <a:gd name="connsiteY0" fmla="*/ 6951 h 6950"/>
                      <a:gd name="connsiteX1" fmla="*/ 0 w 2912"/>
                      <a:gd name="connsiteY1" fmla="*/ 0 h 6950"/>
                    </a:gdLst>
                    <a:ahLst/>
                    <a:cxnLst>
                      <a:cxn ang="0">
                        <a:pos x="connsiteX0" y="connsiteY0"/>
                      </a:cxn>
                      <a:cxn ang="0">
                        <a:pos x="connsiteX1" y="connsiteY1"/>
                      </a:cxn>
                    </a:cxnLst>
                    <a:rect l="l" t="t" r="r" b="b"/>
                    <a:pathLst>
                      <a:path w="2912" h="6950">
                        <a:moveTo>
                          <a:pt x="2912" y="6951"/>
                        </a:moveTo>
                        <a:cubicBezTo>
                          <a:pt x="1519" y="5055"/>
                          <a:pt x="380" y="2275"/>
                          <a:pt x="0" y="0"/>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60" name="Freeform 2126">
                    <a:extLst>
                      <a:ext uri="{FF2B5EF4-FFF2-40B4-BE49-F238E27FC236}">
                        <a16:creationId xmlns:a16="http://schemas.microsoft.com/office/drawing/2014/main" id="{22BD53D0-7AE6-8FAB-C346-B2645F769932}"/>
                      </a:ext>
                    </a:extLst>
                  </p:cNvPr>
                  <p:cNvSpPr/>
                  <p:nvPr/>
                </p:nvSpPr>
                <p:spPr>
                  <a:xfrm>
                    <a:off x="6234896" y="4733908"/>
                    <a:ext cx="3165" cy="6698"/>
                  </a:xfrm>
                  <a:custGeom>
                    <a:avLst/>
                    <a:gdLst>
                      <a:gd name="connsiteX0" fmla="*/ 0 w 3165"/>
                      <a:gd name="connsiteY0" fmla="*/ 6698 h 6698"/>
                      <a:gd name="connsiteX1" fmla="*/ 3165 w 3165"/>
                      <a:gd name="connsiteY1" fmla="*/ 0 h 6698"/>
                    </a:gdLst>
                    <a:ahLst/>
                    <a:cxnLst>
                      <a:cxn ang="0">
                        <a:pos x="connsiteX0" y="connsiteY0"/>
                      </a:cxn>
                      <a:cxn ang="0">
                        <a:pos x="connsiteX1" y="connsiteY1"/>
                      </a:cxn>
                    </a:cxnLst>
                    <a:rect l="l" t="t" r="r" b="b"/>
                    <a:pathLst>
                      <a:path w="3165" h="6698">
                        <a:moveTo>
                          <a:pt x="0" y="6698"/>
                        </a:moveTo>
                        <a:cubicBezTo>
                          <a:pt x="2152" y="5308"/>
                          <a:pt x="2532" y="2275"/>
                          <a:pt x="3165" y="0"/>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61" name="Freeform 2127">
                    <a:extLst>
                      <a:ext uri="{FF2B5EF4-FFF2-40B4-BE49-F238E27FC236}">
                        <a16:creationId xmlns:a16="http://schemas.microsoft.com/office/drawing/2014/main" id="{B88AFAA0-6F4D-D49A-9145-6DE611768B0A}"/>
                      </a:ext>
                    </a:extLst>
                  </p:cNvPr>
                  <p:cNvSpPr/>
                  <p:nvPr/>
                </p:nvSpPr>
                <p:spPr>
                  <a:xfrm>
                    <a:off x="6243871" y="4731128"/>
                    <a:ext cx="3939" cy="8593"/>
                  </a:xfrm>
                  <a:custGeom>
                    <a:avLst/>
                    <a:gdLst>
                      <a:gd name="connsiteX0" fmla="*/ 3940 w 3939"/>
                      <a:gd name="connsiteY0" fmla="*/ 8594 h 8593"/>
                      <a:gd name="connsiteX1" fmla="*/ 15 w 3939"/>
                      <a:gd name="connsiteY1" fmla="*/ 0 h 8593"/>
                    </a:gdLst>
                    <a:ahLst/>
                    <a:cxnLst>
                      <a:cxn ang="0">
                        <a:pos x="connsiteX0" y="connsiteY0"/>
                      </a:cxn>
                      <a:cxn ang="0">
                        <a:pos x="connsiteX1" y="connsiteY1"/>
                      </a:cxn>
                    </a:cxnLst>
                    <a:rect l="l" t="t" r="r" b="b"/>
                    <a:pathLst>
                      <a:path w="3939" h="8593">
                        <a:moveTo>
                          <a:pt x="3940" y="8594"/>
                        </a:moveTo>
                        <a:cubicBezTo>
                          <a:pt x="2800" y="5308"/>
                          <a:pt x="-238" y="4044"/>
                          <a:pt x="15" y="0"/>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62" name="Freeform 2128">
                    <a:extLst>
                      <a:ext uri="{FF2B5EF4-FFF2-40B4-BE49-F238E27FC236}">
                        <a16:creationId xmlns:a16="http://schemas.microsoft.com/office/drawing/2014/main" id="{B6EEF0F7-3721-A270-D4AD-10F9E488973E}"/>
                      </a:ext>
                    </a:extLst>
                  </p:cNvPr>
                  <p:cNvSpPr/>
                  <p:nvPr/>
                </p:nvSpPr>
                <p:spPr>
                  <a:xfrm>
                    <a:off x="6259332" y="4729485"/>
                    <a:ext cx="6457" cy="6571"/>
                  </a:xfrm>
                  <a:custGeom>
                    <a:avLst/>
                    <a:gdLst>
                      <a:gd name="connsiteX0" fmla="*/ 0 w 6457"/>
                      <a:gd name="connsiteY0" fmla="*/ 6572 h 6571"/>
                      <a:gd name="connsiteX1" fmla="*/ 2279 w 6457"/>
                      <a:gd name="connsiteY1" fmla="*/ 2780 h 6571"/>
                      <a:gd name="connsiteX2" fmla="*/ 6457 w 6457"/>
                      <a:gd name="connsiteY2" fmla="*/ 0 h 6571"/>
                    </a:gdLst>
                    <a:ahLst/>
                    <a:cxnLst>
                      <a:cxn ang="0">
                        <a:pos x="connsiteX0" y="connsiteY0"/>
                      </a:cxn>
                      <a:cxn ang="0">
                        <a:pos x="connsiteX1" y="connsiteY1"/>
                      </a:cxn>
                      <a:cxn ang="0">
                        <a:pos x="connsiteX2" y="connsiteY2"/>
                      </a:cxn>
                    </a:cxnLst>
                    <a:rect l="l" t="t" r="r" b="b"/>
                    <a:pathLst>
                      <a:path w="6457" h="6571">
                        <a:moveTo>
                          <a:pt x="0" y="6572"/>
                        </a:moveTo>
                        <a:cubicBezTo>
                          <a:pt x="506" y="4929"/>
                          <a:pt x="1139" y="4044"/>
                          <a:pt x="2279" y="2780"/>
                        </a:cubicBezTo>
                        <a:cubicBezTo>
                          <a:pt x="3545" y="1264"/>
                          <a:pt x="5444" y="1264"/>
                          <a:pt x="6457" y="0"/>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63" name="Freeform 2129">
                    <a:extLst>
                      <a:ext uri="{FF2B5EF4-FFF2-40B4-BE49-F238E27FC236}">
                        <a16:creationId xmlns:a16="http://schemas.microsoft.com/office/drawing/2014/main" id="{6DB2456D-26B6-7D89-E5A2-9426149454A2}"/>
                      </a:ext>
                    </a:extLst>
                  </p:cNvPr>
                  <p:cNvSpPr/>
                  <p:nvPr/>
                </p:nvSpPr>
                <p:spPr>
                  <a:xfrm>
                    <a:off x="6270854" y="4733023"/>
                    <a:ext cx="4178" cy="5560"/>
                  </a:xfrm>
                  <a:custGeom>
                    <a:avLst/>
                    <a:gdLst>
                      <a:gd name="connsiteX0" fmla="*/ 0 w 4178"/>
                      <a:gd name="connsiteY0" fmla="*/ 5561 h 5560"/>
                      <a:gd name="connsiteX1" fmla="*/ 4178 w 4178"/>
                      <a:gd name="connsiteY1" fmla="*/ 0 h 5560"/>
                    </a:gdLst>
                    <a:ahLst/>
                    <a:cxnLst>
                      <a:cxn ang="0">
                        <a:pos x="connsiteX0" y="connsiteY0"/>
                      </a:cxn>
                      <a:cxn ang="0">
                        <a:pos x="connsiteX1" y="connsiteY1"/>
                      </a:cxn>
                    </a:cxnLst>
                    <a:rect l="l" t="t" r="r" b="b"/>
                    <a:pathLst>
                      <a:path w="4178" h="5560">
                        <a:moveTo>
                          <a:pt x="0" y="5561"/>
                        </a:moveTo>
                        <a:cubicBezTo>
                          <a:pt x="1899" y="3033"/>
                          <a:pt x="3165" y="3033"/>
                          <a:pt x="4178" y="0"/>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64" name="Freeform 2130">
                    <a:extLst>
                      <a:ext uri="{FF2B5EF4-FFF2-40B4-BE49-F238E27FC236}">
                        <a16:creationId xmlns:a16="http://schemas.microsoft.com/office/drawing/2014/main" id="{D5594A33-F023-AF3F-53F3-42C25669EC16}"/>
                      </a:ext>
                    </a:extLst>
                  </p:cNvPr>
                  <p:cNvSpPr/>
                  <p:nvPr/>
                </p:nvSpPr>
                <p:spPr>
                  <a:xfrm>
                    <a:off x="6278704" y="4740353"/>
                    <a:ext cx="2025" cy="4296"/>
                  </a:xfrm>
                  <a:custGeom>
                    <a:avLst/>
                    <a:gdLst>
                      <a:gd name="connsiteX0" fmla="*/ 0 w 2025"/>
                      <a:gd name="connsiteY0" fmla="*/ 4297 h 4296"/>
                      <a:gd name="connsiteX1" fmla="*/ 2026 w 2025"/>
                      <a:gd name="connsiteY1" fmla="*/ 0 h 4296"/>
                    </a:gdLst>
                    <a:ahLst/>
                    <a:cxnLst>
                      <a:cxn ang="0">
                        <a:pos x="connsiteX0" y="connsiteY0"/>
                      </a:cxn>
                      <a:cxn ang="0">
                        <a:pos x="connsiteX1" y="connsiteY1"/>
                      </a:cxn>
                    </a:cxnLst>
                    <a:rect l="l" t="t" r="r" b="b"/>
                    <a:pathLst>
                      <a:path w="2025" h="4296">
                        <a:moveTo>
                          <a:pt x="0" y="4297"/>
                        </a:moveTo>
                        <a:cubicBezTo>
                          <a:pt x="0" y="2780"/>
                          <a:pt x="1266" y="1516"/>
                          <a:pt x="2026" y="0"/>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65" name="Freeform 2131">
                    <a:extLst>
                      <a:ext uri="{FF2B5EF4-FFF2-40B4-BE49-F238E27FC236}">
                        <a16:creationId xmlns:a16="http://schemas.microsoft.com/office/drawing/2014/main" id="{EDA51B3B-753D-4FAD-C689-2DB2085B3166}"/>
                      </a:ext>
                    </a:extLst>
                  </p:cNvPr>
                  <p:cNvSpPr/>
                  <p:nvPr/>
                </p:nvSpPr>
                <p:spPr>
                  <a:xfrm>
                    <a:off x="6282629" y="4755139"/>
                    <a:ext cx="4558" cy="7456"/>
                  </a:xfrm>
                  <a:custGeom>
                    <a:avLst/>
                    <a:gdLst>
                      <a:gd name="connsiteX0" fmla="*/ 0 w 4558"/>
                      <a:gd name="connsiteY0" fmla="*/ 0 h 7456"/>
                      <a:gd name="connsiteX1" fmla="*/ 3039 w 4558"/>
                      <a:gd name="connsiteY1" fmla="*/ 3539 h 7456"/>
                      <a:gd name="connsiteX2" fmla="*/ 4558 w 4558"/>
                      <a:gd name="connsiteY2" fmla="*/ 7456 h 7456"/>
                    </a:gdLst>
                    <a:ahLst/>
                    <a:cxnLst>
                      <a:cxn ang="0">
                        <a:pos x="connsiteX0" y="connsiteY0"/>
                      </a:cxn>
                      <a:cxn ang="0">
                        <a:pos x="connsiteX1" y="connsiteY1"/>
                      </a:cxn>
                      <a:cxn ang="0">
                        <a:pos x="connsiteX2" y="connsiteY2"/>
                      </a:cxn>
                    </a:cxnLst>
                    <a:rect l="l" t="t" r="r" b="b"/>
                    <a:pathLst>
                      <a:path w="4558" h="7456">
                        <a:moveTo>
                          <a:pt x="0" y="0"/>
                        </a:moveTo>
                        <a:cubicBezTo>
                          <a:pt x="1013" y="1390"/>
                          <a:pt x="1899" y="2148"/>
                          <a:pt x="3039" y="3539"/>
                        </a:cubicBezTo>
                        <a:cubicBezTo>
                          <a:pt x="3925" y="4676"/>
                          <a:pt x="4052" y="6066"/>
                          <a:pt x="4558" y="7456"/>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66" name="Freeform 2132">
                    <a:extLst>
                      <a:ext uri="{FF2B5EF4-FFF2-40B4-BE49-F238E27FC236}">
                        <a16:creationId xmlns:a16="http://schemas.microsoft.com/office/drawing/2014/main" id="{59EBFA3F-18BD-76EF-BFEE-08349D50D887}"/>
                      </a:ext>
                    </a:extLst>
                  </p:cNvPr>
                  <p:cNvSpPr/>
                  <p:nvPr/>
                </p:nvSpPr>
                <p:spPr>
                  <a:xfrm>
                    <a:off x="6278704" y="4767524"/>
                    <a:ext cx="3418" cy="5686"/>
                  </a:xfrm>
                  <a:custGeom>
                    <a:avLst/>
                    <a:gdLst>
                      <a:gd name="connsiteX0" fmla="*/ 0 w 3418"/>
                      <a:gd name="connsiteY0" fmla="*/ 0 h 5686"/>
                      <a:gd name="connsiteX1" fmla="*/ 3419 w 3418"/>
                      <a:gd name="connsiteY1" fmla="*/ 5687 h 5686"/>
                    </a:gdLst>
                    <a:ahLst/>
                    <a:cxnLst>
                      <a:cxn ang="0">
                        <a:pos x="connsiteX0" y="connsiteY0"/>
                      </a:cxn>
                      <a:cxn ang="0">
                        <a:pos x="connsiteX1" y="connsiteY1"/>
                      </a:cxn>
                    </a:cxnLst>
                    <a:rect l="l" t="t" r="r" b="b"/>
                    <a:pathLst>
                      <a:path w="3418" h="5686">
                        <a:moveTo>
                          <a:pt x="0" y="0"/>
                        </a:moveTo>
                        <a:cubicBezTo>
                          <a:pt x="1646" y="1896"/>
                          <a:pt x="2912" y="3286"/>
                          <a:pt x="3419" y="5687"/>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67" name="Freeform 2133">
                    <a:extLst>
                      <a:ext uri="{FF2B5EF4-FFF2-40B4-BE49-F238E27FC236}">
                        <a16:creationId xmlns:a16="http://schemas.microsoft.com/office/drawing/2014/main" id="{0793AB56-F2D1-8EA1-F517-38A77E5833C6}"/>
                      </a:ext>
                    </a:extLst>
                  </p:cNvPr>
                  <p:cNvSpPr/>
                  <p:nvPr/>
                </p:nvSpPr>
                <p:spPr>
                  <a:xfrm>
                    <a:off x="6271361" y="4774214"/>
                    <a:ext cx="3545" cy="8095"/>
                  </a:xfrm>
                  <a:custGeom>
                    <a:avLst/>
                    <a:gdLst>
                      <a:gd name="connsiteX0" fmla="*/ 0 w 3545"/>
                      <a:gd name="connsiteY0" fmla="*/ 8 h 8095"/>
                      <a:gd name="connsiteX1" fmla="*/ 3545 w 3545"/>
                      <a:gd name="connsiteY1" fmla="*/ 8096 h 8095"/>
                    </a:gdLst>
                    <a:ahLst/>
                    <a:cxnLst>
                      <a:cxn ang="0">
                        <a:pos x="connsiteX0" y="connsiteY0"/>
                      </a:cxn>
                      <a:cxn ang="0">
                        <a:pos x="connsiteX1" y="connsiteY1"/>
                      </a:cxn>
                    </a:cxnLst>
                    <a:rect l="l" t="t" r="r" b="b"/>
                    <a:pathLst>
                      <a:path w="3545" h="8095">
                        <a:moveTo>
                          <a:pt x="0" y="8"/>
                        </a:moveTo>
                        <a:cubicBezTo>
                          <a:pt x="3798" y="-245"/>
                          <a:pt x="2786" y="5821"/>
                          <a:pt x="3545" y="8096"/>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68" name="Freeform 2134">
                    <a:extLst>
                      <a:ext uri="{FF2B5EF4-FFF2-40B4-BE49-F238E27FC236}">
                        <a16:creationId xmlns:a16="http://schemas.microsoft.com/office/drawing/2014/main" id="{63D6B1CE-7F7E-5F8B-860B-7D1E32AFF3F2}"/>
                      </a:ext>
                    </a:extLst>
                  </p:cNvPr>
                  <p:cNvSpPr/>
                  <p:nvPr/>
                </p:nvSpPr>
                <p:spPr>
                  <a:xfrm>
                    <a:off x="6222614" y="4777508"/>
                    <a:ext cx="3671" cy="9604"/>
                  </a:xfrm>
                  <a:custGeom>
                    <a:avLst/>
                    <a:gdLst>
                      <a:gd name="connsiteX0" fmla="*/ 3672 w 3671"/>
                      <a:gd name="connsiteY0" fmla="*/ 0 h 9604"/>
                      <a:gd name="connsiteX1" fmla="*/ 0 w 3671"/>
                      <a:gd name="connsiteY1" fmla="*/ 9605 h 9604"/>
                    </a:gdLst>
                    <a:ahLst/>
                    <a:cxnLst>
                      <a:cxn ang="0">
                        <a:pos x="connsiteX0" y="connsiteY0"/>
                      </a:cxn>
                      <a:cxn ang="0">
                        <a:pos x="connsiteX1" y="connsiteY1"/>
                      </a:cxn>
                    </a:cxnLst>
                    <a:rect l="l" t="t" r="r" b="b"/>
                    <a:pathLst>
                      <a:path w="3671" h="9604">
                        <a:moveTo>
                          <a:pt x="3672" y="0"/>
                        </a:moveTo>
                        <a:cubicBezTo>
                          <a:pt x="2026" y="2654"/>
                          <a:pt x="1140" y="6571"/>
                          <a:pt x="0" y="9605"/>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sp>
                <p:nvSpPr>
                  <p:cNvPr id="969" name="Freeform 2135">
                    <a:extLst>
                      <a:ext uri="{FF2B5EF4-FFF2-40B4-BE49-F238E27FC236}">
                        <a16:creationId xmlns:a16="http://schemas.microsoft.com/office/drawing/2014/main" id="{A04E563D-4E7E-14C6-FC93-60209069D44F}"/>
                      </a:ext>
                    </a:extLst>
                  </p:cNvPr>
                  <p:cNvSpPr/>
                  <p:nvPr/>
                </p:nvSpPr>
                <p:spPr>
                  <a:xfrm>
                    <a:off x="6212486" y="4775865"/>
                    <a:ext cx="2405" cy="9225"/>
                  </a:xfrm>
                  <a:custGeom>
                    <a:avLst/>
                    <a:gdLst>
                      <a:gd name="connsiteX0" fmla="*/ 2405 w 2405"/>
                      <a:gd name="connsiteY0" fmla="*/ 0 h 9225"/>
                      <a:gd name="connsiteX1" fmla="*/ 0 w 2405"/>
                      <a:gd name="connsiteY1" fmla="*/ 9225 h 9225"/>
                    </a:gdLst>
                    <a:ahLst/>
                    <a:cxnLst>
                      <a:cxn ang="0">
                        <a:pos x="connsiteX0" y="connsiteY0"/>
                      </a:cxn>
                      <a:cxn ang="0">
                        <a:pos x="connsiteX1" y="connsiteY1"/>
                      </a:cxn>
                    </a:cxnLst>
                    <a:rect l="l" t="t" r="r" b="b"/>
                    <a:pathLst>
                      <a:path w="2405" h="9225">
                        <a:moveTo>
                          <a:pt x="2405" y="0"/>
                        </a:moveTo>
                        <a:cubicBezTo>
                          <a:pt x="253" y="758"/>
                          <a:pt x="0" y="6698"/>
                          <a:pt x="0" y="9225"/>
                        </a:cubicBezTo>
                      </a:path>
                    </a:pathLst>
                  </a:custGeom>
                  <a:noFill/>
                  <a:ln w="3163" cap="rnd">
                    <a:solidFill>
                      <a:srgbClr val="8563A9"/>
                    </a:solidFill>
                    <a:prstDash val="solid"/>
                    <a:miter/>
                  </a:ln>
                </p:spPr>
                <p:txBody>
                  <a:bodyPr rtlCol="0" anchor="ctr"/>
                  <a:lstStyle/>
                  <a:p>
                    <a:pPr defTabSz="685800">
                      <a:defRPr/>
                    </a:pPr>
                    <a:endParaRPr lang="en-US" sz="600">
                      <a:solidFill>
                        <a:prstClr val="black"/>
                      </a:solidFill>
                      <a:latin typeface="Verdana"/>
                    </a:endParaRPr>
                  </a:p>
                </p:txBody>
              </p:sp>
            </p:grpSp>
            <p:grpSp>
              <p:nvGrpSpPr>
                <p:cNvPr id="214" name="Graphic 4">
                  <a:extLst>
                    <a:ext uri="{FF2B5EF4-FFF2-40B4-BE49-F238E27FC236}">
                      <a16:creationId xmlns:a16="http://schemas.microsoft.com/office/drawing/2014/main" id="{4EEA0BB4-C295-6E70-6CC3-A39990272607}"/>
                    </a:ext>
                  </a:extLst>
                </p:cNvPr>
                <p:cNvGrpSpPr/>
                <p:nvPr/>
              </p:nvGrpSpPr>
              <p:grpSpPr>
                <a:xfrm>
                  <a:off x="2440970" y="3391525"/>
                  <a:ext cx="115359" cy="70391"/>
                  <a:chOff x="6268828" y="4750210"/>
                  <a:chExt cx="115344" cy="70391"/>
                </a:xfrm>
              </p:grpSpPr>
              <p:grpSp>
                <p:nvGrpSpPr>
                  <p:cNvPr id="929" name="Graphic 4">
                    <a:extLst>
                      <a:ext uri="{FF2B5EF4-FFF2-40B4-BE49-F238E27FC236}">
                        <a16:creationId xmlns:a16="http://schemas.microsoft.com/office/drawing/2014/main" id="{7ED8066E-2EBF-136D-848C-2145C1303F98}"/>
                      </a:ext>
                    </a:extLst>
                  </p:cNvPr>
                  <p:cNvGrpSpPr/>
                  <p:nvPr/>
                </p:nvGrpSpPr>
                <p:grpSpPr>
                  <a:xfrm>
                    <a:off x="6268828" y="4750210"/>
                    <a:ext cx="115344" cy="70391"/>
                    <a:chOff x="6268828" y="4750210"/>
                    <a:chExt cx="115344" cy="70391"/>
                  </a:xfrm>
                </p:grpSpPr>
                <p:sp>
                  <p:nvSpPr>
                    <p:cNvPr id="932" name="Freeform 2098">
                      <a:extLst>
                        <a:ext uri="{FF2B5EF4-FFF2-40B4-BE49-F238E27FC236}">
                          <a16:creationId xmlns:a16="http://schemas.microsoft.com/office/drawing/2014/main" id="{D408BE61-65F7-06E8-FA44-7C0D95A629BA}"/>
                        </a:ext>
                      </a:extLst>
                    </p:cNvPr>
                    <p:cNvSpPr/>
                    <p:nvPr/>
                  </p:nvSpPr>
                  <p:spPr>
                    <a:xfrm>
                      <a:off x="6283642" y="4758677"/>
                      <a:ext cx="49125" cy="49286"/>
                    </a:xfrm>
                    <a:custGeom>
                      <a:avLst/>
                      <a:gdLst>
                        <a:gd name="connsiteX0" fmla="*/ 49126 w 49125"/>
                        <a:gd name="connsiteY0" fmla="*/ 24643 h 49286"/>
                        <a:gd name="connsiteX1" fmla="*/ 24563 w 49125"/>
                        <a:gd name="connsiteY1" fmla="*/ 49287 h 49286"/>
                        <a:gd name="connsiteX2" fmla="*/ 0 w 49125"/>
                        <a:gd name="connsiteY2" fmla="*/ 24643 h 49286"/>
                        <a:gd name="connsiteX3" fmla="*/ 24563 w 49125"/>
                        <a:gd name="connsiteY3" fmla="*/ 0 h 49286"/>
                        <a:gd name="connsiteX4" fmla="*/ 49126 w 49125"/>
                        <a:gd name="connsiteY4" fmla="*/ 24643 h 49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5" h="49286">
                          <a:moveTo>
                            <a:pt x="49126" y="24643"/>
                          </a:moveTo>
                          <a:cubicBezTo>
                            <a:pt x="49126" y="38292"/>
                            <a:pt x="38110" y="49287"/>
                            <a:pt x="24563" y="49287"/>
                          </a:cubicBezTo>
                          <a:cubicBezTo>
                            <a:pt x="11015" y="49287"/>
                            <a:pt x="0" y="38292"/>
                            <a:pt x="0" y="24643"/>
                          </a:cubicBezTo>
                          <a:cubicBezTo>
                            <a:pt x="0" y="10995"/>
                            <a:pt x="11015" y="0"/>
                            <a:pt x="24563" y="0"/>
                          </a:cubicBezTo>
                          <a:cubicBezTo>
                            <a:pt x="38110" y="0"/>
                            <a:pt x="49126" y="10995"/>
                            <a:pt x="49126" y="24643"/>
                          </a:cubicBezTo>
                          <a:close/>
                        </a:path>
                      </a:pathLst>
                    </a:custGeom>
                    <a:solidFill>
                      <a:srgbClr val="F8D5E5"/>
                    </a:solidFill>
                    <a:ln w="5060" cap="flat">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33" name="Freeform 2099">
                      <a:extLst>
                        <a:ext uri="{FF2B5EF4-FFF2-40B4-BE49-F238E27FC236}">
                          <a16:creationId xmlns:a16="http://schemas.microsoft.com/office/drawing/2014/main" id="{9F84D98F-1D27-0D36-5CEA-62E3C4530DDF}"/>
                        </a:ext>
                      </a:extLst>
                    </p:cNvPr>
                    <p:cNvSpPr/>
                    <p:nvPr/>
                  </p:nvSpPr>
                  <p:spPr>
                    <a:xfrm>
                      <a:off x="6329223" y="4758677"/>
                      <a:ext cx="49125" cy="49286"/>
                    </a:xfrm>
                    <a:custGeom>
                      <a:avLst/>
                      <a:gdLst>
                        <a:gd name="connsiteX0" fmla="*/ 49126 w 49125"/>
                        <a:gd name="connsiteY0" fmla="*/ 24643 h 49286"/>
                        <a:gd name="connsiteX1" fmla="*/ 24563 w 49125"/>
                        <a:gd name="connsiteY1" fmla="*/ 49287 h 49286"/>
                        <a:gd name="connsiteX2" fmla="*/ 0 w 49125"/>
                        <a:gd name="connsiteY2" fmla="*/ 24643 h 49286"/>
                        <a:gd name="connsiteX3" fmla="*/ 24563 w 49125"/>
                        <a:gd name="connsiteY3" fmla="*/ 0 h 49286"/>
                        <a:gd name="connsiteX4" fmla="*/ 49126 w 49125"/>
                        <a:gd name="connsiteY4" fmla="*/ 24643 h 49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25" h="49286">
                          <a:moveTo>
                            <a:pt x="49126" y="24643"/>
                          </a:moveTo>
                          <a:cubicBezTo>
                            <a:pt x="49126" y="38292"/>
                            <a:pt x="38111" y="49287"/>
                            <a:pt x="24563" y="49287"/>
                          </a:cubicBezTo>
                          <a:cubicBezTo>
                            <a:pt x="11015" y="49287"/>
                            <a:pt x="0" y="38292"/>
                            <a:pt x="0" y="24643"/>
                          </a:cubicBezTo>
                          <a:cubicBezTo>
                            <a:pt x="0" y="10995"/>
                            <a:pt x="11015" y="0"/>
                            <a:pt x="24563" y="0"/>
                          </a:cubicBezTo>
                          <a:cubicBezTo>
                            <a:pt x="38111" y="0"/>
                            <a:pt x="49126" y="10995"/>
                            <a:pt x="49126" y="24643"/>
                          </a:cubicBezTo>
                          <a:close/>
                        </a:path>
                      </a:pathLst>
                    </a:custGeom>
                    <a:solidFill>
                      <a:srgbClr val="F8D5E5"/>
                    </a:solidFill>
                    <a:ln w="5060" cap="flat">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34" name="Freeform 2100">
                      <a:extLst>
                        <a:ext uri="{FF2B5EF4-FFF2-40B4-BE49-F238E27FC236}">
                          <a16:creationId xmlns:a16="http://schemas.microsoft.com/office/drawing/2014/main" id="{A6681FCB-7649-BDF8-0322-DBEE2B23FCA7}"/>
                        </a:ext>
                      </a:extLst>
                    </p:cNvPr>
                    <p:cNvSpPr/>
                    <p:nvPr/>
                  </p:nvSpPr>
                  <p:spPr>
                    <a:xfrm>
                      <a:off x="6282249" y="4801189"/>
                      <a:ext cx="8989" cy="9970"/>
                    </a:xfrm>
                    <a:custGeom>
                      <a:avLst/>
                      <a:gdLst>
                        <a:gd name="connsiteX0" fmla="*/ 8989 w 8989"/>
                        <a:gd name="connsiteY0" fmla="*/ 78 h 9970"/>
                        <a:gd name="connsiteX1" fmla="*/ 0 w 8989"/>
                        <a:gd name="connsiteY1" fmla="*/ 9935 h 9970"/>
                      </a:gdLst>
                      <a:ahLst/>
                      <a:cxnLst>
                        <a:cxn ang="0">
                          <a:pos x="connsiteX0" y="connsiteY0"/>
                        </a:cxn>
                        <a:cxn ang="0">
                          <a:pos x="connsiteX1" y="connsiteY1"/>
                        </a:cxn>
                      </a:cxnLst>
                      <a:rect l="l" t="t" r="r" b="b"/>
                      <a:pathLst>
                        <a:path w="8989" h="9970">
                          <a:moveTo>
                            <a:pt x="8989" y="78"/>
                          </a:moveTo>
                          <a:cubicBezTo>
                            <a:pt x="5191" y="-1060"/>
                            <a:pt x="5064" y="10693"/>
                            <a:pt x="0" y="9935"/>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35" name="Freeform 2101">
                      <a:extLst>
                        <a:ext uri="{FF2B5EF4-FFF2-40B4-BE49-F238E27FC236}">
                          <a16:creationId xmlns:a16="http://schemas.microsoft.com/office/drawing/2014/main" id="{AC7C59DC-B291-4AF3-64F6-7A183024819B}"/>
                        </a:ext>
                      </a:extLst>
                    </p:cNvPr>
                    <p:cNvSpPr/>
                    <p:nvPr/>
                  </p:nvSpPr>
                  <p:spPr>
                    <a:xfrm>
                      <a:off x="6272627" y="4788123"/>
                      <a:ext cx="11521" cy="11373"/>
                    </a:xfrm>
                    <a:custGeom>
                      <a:avLst/>
                      <a:gdLst>
                        <a:gd name="connsiteX0" fmla="*/ 11522 w 11521"/>
                        <a:gd name="connsiteY0" fmla="*/ 0 h 11373"/>
                        <a:gd name="connsiteX1" fmla="*/ 0 w 11521"/>
                        <a:gd name="connsiteY1" fmla="*/ 11374 h 11373"/>
                      </a:gdLst>
                      <a:ahLst/>
                      <a:cxnLst>
                        <a:cxn ang="0">
                          <a:pos x="connsiteX0" y="connsiteY0"/>
                        </a:cxn>
                        <a:cxn ang="0">
                          <a:pos x="connsiteX1" y="connsiteY1"/>
                        </a:cxn>
                      </a:cxnLst>
                      <a:rect l="l" t="t" r="r" b="b"/>
                      <a:pathLst>
                        <a:path w="11521" h="11373">
                          <a:moveTo>
                            <a:pt x="11522" y="0"/>
                          </a:moveTo>
                          <a:cubicBezTo>
                            <a:pt x="11522" y="2907"/>
                            <a:pt x="2532" y="10868"/>
                            <a:pt x="0" y="11374"/>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36" name="Freeform 2102">
                      <a:extLst>
                        <a:ext uri="{FF2B5EF4-FFF2-40B4-BE49-F238E27FC236}">
                          <a16:creationId xmlns:a16="http://schemas.microsoft.com/office/drawing/2014/main" id="{9881391D-6F91-A94C-5AC8-4AD667EC1180}"/>
                        </a:ext>
                      </a:extLst>
                    </p:cNvPr>
                    <p:cNvSpPr/>
                    <p:nvPr/>
                  </p:nvSpPr>
                  <p:spPr>
                    <a:xfrm>
                      <a:off x="6268828" y="4780035"/>
                      <a:ext cx="13674" cy="3285"/>
                    </a:xfrm>
                    <a:custGeom>
                      <a:avLst/>
                      <a:gdLst>
                        <a:gd name="connsiteX0" fmla="*/ 13674 w 13674"/>
                        <a:gd name="connsiteY0" fmla="*/ 3286 h 3285"/>
                        <a:gd name="connsiteX1" fmla="*/ 0 w 13674"/>
                        <a:gd name="connsiteY1" fmla="*/ 0 h 3285"/>
                      </a:gdLst>
                      <a:ahLst/>
                      <a:cxnLst>
                        <a:cxn ang="0">
                          <a:pos x="connsiteX0" y="connsiteY0"/>
                        </a:cxn>
                        <a:cxn ang="0">
                          <a:pos x="connsiteX1" y="connsiteY1"/>
                        </a:cxn>
                      </a:cxnLst>
                      <a:rect l="l" t="t" r="r" b="b"/>
                      <a:pathLst>
                        <a:path w="13674" h="3285">
                          <a:moveTo>
                            <a:pt x="13674" y="3286"/>
                          </a:moveTo>
                          <a:cubicBezTo>
                            <a:pt x="9876" y="3033"/>
                            <a:pt x="2659" y="2527"/>
                            <a:pt x="0" y="0"/>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37" name="Freeform 2103">
                      <a:extLst>
                        <a:ext uri="{FF2B5EF4-FFF2-40B4-BE49-F238E27FC236}">
                          <a16:creationId xmlns:a16="http://schemas.microsoft.com/office/drawing/2014/main" id="{12526483-C993-91F9-78B4-8BFF3A7193B2}"/>
                        </a:ext>
                      </a:extLst>
                    </p:cNvPr>
                    <p:cNvSpPr/>
                    <p:nvPr/>
                  </p:nvSpPr>
                  <p:spPr>
                    <a:xfrm>
                      <a:off x="6272627" y="4768409"/>
                      <a:ext cx="11774" cy="6066"/>
                    </a:xfrm>
                    <a:custGeom>
                      <a:avLst/>
                      <a:gdLst>
                        <a:gd name="connsiteX0" fmla="*/ 11775 w 11774"/>
                        <a:gd name="connsiteY0" fmla="*/ 6066 h 6066"/>
                        <a:gd name="connsiteX1" fmla="*/ 0 w 11774"/>
                        <a:gd name="connsiteY1" fmla="*/ 0 h 6066"/>
                      </a:gdLst>
                      <a:ahLst/>
                      <a:cxnLst>
                        <a:cxn ang="0">
                          <a:pos x="connsiteX0" y="connsiteY0"/>
                        </a:cxn>
                        <a:cxn ang="0">
                          <a:pos x="connsiteX1" y="connsiteY1"/>
                        </a:cxn>
                      </a:cxnLst>
                      <a:rect l="l" t="t" r="r" b="b"/>
                      <a:pathLst>
                        <a:path w="11774" h="6066">
                          <a:moveTo>
                            <a:pt x="11775" y="6066"/>
                          </a:moveTo>
                          <a:cubicBezTo>
                            <a:pt x="8989" y="4929"/>
                            <a:pt x="886" y="4297"/>
                            <a:pt x="0" y="0"/>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38" name="Freeform 2104">
                      <a:extLst>
                        <a:ext uri="{FF2B5EF4-FFF2-40B4-BE49-F238E27FC236}">
                          <a16:creationId xmlns:a16="http://schemas.microsoft.com/office/drawing/2014/main" id="{52692F74-59B9-A24D-C558-16DC017FCE7C}"/>
                        </a:ext>
                      </a:extLst>
                    </p:cNvPr>
                    <p:cNvSpPr/>
                    <p:nvPr/>
                  </p:nvSpPr>
                  <p:spPr>
                    <a:xfrm>
                      <a:off x="6281616" y="4760194"/>
                      <a:ext cx="6710" cy="8720"/>
                    </a:xfrm>
                    <a:custGeom>
                      <a:avLst/>
                      <a:gdLst>
                        <a:gd name="connsiteX0" fmla="*/ 6710 w 6710"/>
                        <a:gd name="connsiteY0" fmla="*/ 8720 h 8720"/>
                        <a:gd name="connsiteX1" fmla="*/ 0 w 6710"/>
                        <a:gd name="connsiteY1" fmla="*/ 0 h 8720"/>
                      </a:gdLst>
                      <a:ahLst/>
                      <a:cxnLst>
                        <a:cxn ang="0">
                          <a:pos x="connsiteX0" y="connsiteY0"/>
                        </a:cxn>
                        <a:cxn ang="0">
                          <a:pos x="connsiteX1" y="connsiteY1"/>
                        </a:cxn>
                      </a:cxnLst>
                      <a:rect l="l" t="t" r="r" b="b"/>
                      <a:pathLst>
                        <a:path w="6710" h="8720">
                          <a:moveTo>
                            <a:pt x="6710" y="8720"/>
                          </a:moveTo>
                          <a:cubicBezTo>
                            <a:pt x="4305" y="5308"/>
                            <a:pt x="1646" y="3918"/>
                            <a:pt x="0" y="0"/>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39" name="Freeform 2105">
                      <a:extLst>
                        <a:ext uri="{FF2B5EF4-FFF2-40B4-BE49-F238E27FC236}">
                          <a16:creationId xmlns:a16="http://schemas.microsoft.com/office/drawing/2014/main" id="{E9B5CD6C-7883-0B17-23A3-BE5DD4412E6F}"/>
                        </a:ext>
                      </a:extLst>
                    </p:cNvPr>
                    <p:cNvSpPr/>
                    <p:nvPr/>
                  </p:nvSpPr>
                  <p:spPr>
                    <a:xfrm>
                      <a:off x="6291112" y="4754886"/>
                      <a:ext cx="4431" cy="7329"/>
                    </a:xfrm>
                    <a:custGeom>
                      <a:avLst/>
                      <a:gdLst>
                        <a:gd name="connsiteX0" fmla="*/ 4432 w 4431"/>
                        <a:gd name="connsiteY0" fmla="*/ 7330 h 7329"/>
                        <a:gd name="connsiteX1" fmla="*/ 0 w 4431"/>
                        <a:gd name="connsiteY1" fmla="*/ 0 h 7329"/>
                      </a:gdLst>
                      <a:ahLst/>
                      <a:cxnLst>
                        <a:cxn ang="0">
                          <a:pos x="connsiteX0" y="connsiteY0"/>
                        </a:cxn>
                        <a:cxn ang="0">
                          <a:pos x="connsiteX1" y="connsiteY1"/>
                        </a:cxn>
                      </a:cxnLst>
                      <a:rect l="l" t="t" r="r" b="b"/>
                      <a:pathLst>
                        <a:path w="4431" h="7329">
                          <a:moveTo>
                            <a:pt x="4432" y="7330"/>
                          </a:moveTo>
                          <a:cubicBezTo>
                            <a:pt x="2912" y="4297"/>
                            <a:pt x="1266" y="3159"/>
                            <a:pt x="0" y="0"/>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40" name="Freeform 2106">
                      <a:extLst>
                        <a:ext uri="{FF2B5EF4-FFF2-40B4-BE49-F238E27FC236}">
                          <a16:creationId xmlns:a16="http://schemas.microsoft.com/office/drawing/2014/main" id="{63254040-23A6-7C98-46EC-41C5482C7C63}"/>
                        </a:ext>
                      </a:extLst>
                    </p:cNvPr>
                    <p:cNvSpPr/>
                    <p:nvPr/>
                  </p:nvSpPr>
                  <p:spPr>
                    <a:xfrm>
                      <a:off x="6304913" y="4750210"/>
                      <a:ext cx="3292" cy="8467"/>
                    </a:xfrm>
                    <a:custGeom>
                      <a:avLst/>
                      <a:gdLst>
                        <a:gd name="connsiteX0" fmla="*/ 3292 w 3292"/>
                        <a:gd name="connsiteY0" fmla="*/ 8467 h 8467"/>
                        <a:gd name="connsiteX1" fmla="*/ 0 w 3292"/>
                        <a:gd name="connsiteY1" fmla="*/ 0 h 8467"/>
                      </a:gdLst>
                      <a:ahLst/>
                      <a:cxnLst>
                        <a:cxn ang="0">
                          <a:pos x="connsiteX0" y="connsiteY0"/>
                        </a:cxn>
                        <a:cxn ang="0">
                          <a:pos x="connsiteX1" y="connsiteY1"/>
                        </a:cxn>
                      </a:cxnLst>
                      <a:rect l="l" t="t" r="r" b="b"/>
                      <a:pathLst>
                        <a:path w="3292" h="8467">
                          <a:moveTo>
                            <a:pt x="3292" y="8467"/>
                          </a:moveTo>
                          <a:cubicBezTo>
                            <a:pt x="1773" y="6193"/>
                            <a:pt x="380" y="2780"/>
                            <a:pt x="0" y="0"/>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41" name="Freeform 2107">
                      <a:extLst>
                        <a:ext uri="{FF2B5EF4-FFF2-40B4-BE49-F238E27FC236}">
                          <a16:creationId xmlns:a16="http://schemas.microsoft.com/office/drawing/2014/main" id="{C34DC93F-B14B-EE87-6D7A-35907A56CB71}"/>
                        </a:ext>
                      </a:extLst>
                    </p:cNvPr>
                    <p:cNvSpPr/>
                    <p:nvPr/>
                  </p:nvSpPr>
                  <p:spPr>
                    <a:xfrm>
                      <a:off x="6323778" y="4755771"/>
                      <a:ext cx="3545" cy="8214"/>
                    </a:xfrm>
                    <a:custGeom>
                      <a:avLst/>
                      <a:gdLst>
                        <a:gd name="connsiteX0" fmla="*/ 0 w 3545"/>
                        <a:gd name="connsiteY0" fmla="*/ 8214 h 8214"/>
                        <a:gd name="connsiteX1" fmla="*/ 3545 w 3545"/>
                        <a:gd name="connsiteY1" fmla="*/ 0 h 8214"/>
                      </a:gdLst>
                      <a:ahLst/>
                      <a:cxnLst>
                        <a:cxn ang="0">
                          <a:pos x="connsiteX0" y="connsiteY0"/>
                        </a:cxn>
                        <a:cxn ang="0">
                          <a:pos x="connsiteX1" y="connsiteY1"/>
                        </a:cxn>
                      </a:cxnLst>
                      <a:rect l="l" t="t" r="r" b="b"/>
                      <a:pathLst>
                        <a:path w="3545" h="8214">
                          <a:moveTo>
                            <a:pt x="0" y="8214"/>
                          </a:moveTo>
                          <a:cubicBezTo>
                            <a:pt x="2532" y="6445"/>
                            <a:pt x="2912" y="2780"/>
                            <a:pt x="3545" y="0"/>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42" name="Freeform 2108">
                      <a:extLst>
                        <a:ext uri="{FF2B5EF4-FFF2-40B4-BE49-F238E27FC236}">
                          <a16:creationId xmlns:a16="http://schemas.microsoft.com/office/drawing/2014/main" id="{6075C955-8DEA-8BB4-E564-0BE9B710263E}"/>
                        </a:ext>
                      </a:extLst>
                    </p:cNvPr>
                    <p:cNvSpPr/>
                    <p:nvPr/>
                  </p:nvSpPr>
                  <p:spPr>
                    <a:xfrm>
                      <a:off x="6334385" y="4752738"/>
                      <a:ext cx="4459" cy="10362"/>
                    </a:xfrm>
                    <a:custGeom>
                      <a:avLst/>
                      <a:gdLst>
                        <a:gd name="connsiteX0" fmla="*/ 4460 w 4459"/>
                        <a:gd name="connsiteY0" fmla="*/ 10363 h 10362"/>
                        <a:gd name="connsiteX1" fmla="*/ 28 w 4459"/>
                        <a:gd name="connsiteY1" fmla="*/ 0 h 10362"/>
                      </a:gdLst>
                      <a:ahLst/>
                      <a:cxnLst>
                        <a:cxn ang="0">
                          <a:pos x="connsiteX0" y="connsiteY0"/>
                        </a:cxn>
                        <a:cxn ang="0">
                          <a:pos x="connsiteX1" y="connsiteY1"/>
                        </a:cxn>
                      </a:cxnLst>
                      <a:rect l="l" t="t" r="r" b="b"/>
                      <a:pathLst>
                        <a:path w="4459" h="10362">
                          <a:moveTo>
                            <a:pt x="4460" y="10363"/>
                          </a:moveTo>
                          <a:cubicBezTo>
                            <a:pt x="3194" y="6319"/>
                            <a:pt x="-352" y="4802"/>
                            <a:pt x="28" y="0"/>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43" name="Freeform 2109">
                      <a:extLst>
                        <a:ext uri="{FF2B5EF4-FFF2-40B4-BE49-F238E27FC236}">
                          <a16:creationId xmlns:a16="http://schemas.microsoft.com/office/drawing/2014/main" id="{FD9C6CE1-5D80-A983-E01F-1FCAF6C024AE}"/>
                        </a:ext>
                      </a:extLst>
                    </p:cNvPr>
                    <p:cNvSpPr/>
                    <p:nvPr/>
                  </p:nvSpPr>
                  <p:spPr>
                    <a:xfrm>
                      <a:off x="6352013" y="4750589"/>
                      <a:ext cx="7343" cy="7961"/>
                    </a:xfrm>
                    <a:custGeom>
                      <a:avLst/>
                      <a:gdLst>
                        <a:gd name="connsiteX0" fmla="*/ 0 w 7343"/>
                        <a:gd name="connsiteY0" fmla="*/ 7962 h 7961"/>
                        <a:gd name="connsiteX1" fmla="*/ 2532 w 7343"/>
                        <a:gd name="connsiteY1" fmla="*/ 3412 h 7961"/>
                        <a:gd name="connsiteX2" fmla="*/ 7344 w 7343"/>
                        <a:gd name="connsiteY2" fmla="*/ 0 h 7961"/>
                      </a:gdLst>
                      <a:ahLst/>
                      <a:cxnLst>
                        <a:cxn ang="0">
                          <a:pos x="connsiteX0" y="connsiteY0"/>
                        </a:cxn>
                        <a:cxn ang="0">
                          <a:pos x="connsiteX1" y="connsiteY1"/>
                        </a:cxn>
                        <a:cxn ang="0">
                          <a:pos x="connsiteX2" y="connsiteY2"/>
                        </a:cxn>
                      </a:cxnLst>
                      <a:rect l="l" t="t" r="r" b="b"/>
                      <a:pathLst>
                        <a:path w="7343" h="7961">
                          <a:moveTo>
                            <a:pt x="0" y="7962"/>
                          </a:moveTo>
                          <a:cubicBezTo>
                            <a:pt x="507" y="6066"/>
                            <a:pt x="1266" y="4929"/>
                            <a:pt x="2532" y="3412"/>
                          </a:cubicBezTo>
                          <a:cubicBezTo>
                            <a:pt x="3925" y="1516"/>
                            <a:pt x="6204" y="1643"/>
                            <a:pt x="7344" y="0"/>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44" name="Freeform 2110">
                      <a:extLst>
                        <a:ext uri="{FF2B5EF4-FFF2-40B4-BE49-F238E27FC236}">
                          <a16:creationId xmlns:a16="http://schemas.microsoft.com/office/drawing/2014/main" id="{CC08D404-6999-C497-CDCF-93BABFA58947}"/>
                        </a:ext>
                      </a:extLst>
                    </p:cNvPr>
                    <p:cNvSpPr/>
                    <p:nvPr/>
                  </p:nvSpPr>
                  <p:spPr>
                    <a:xfrm>
                      <a:off x="6365307" y="4754886"/>
                      <a:ext cx="4811" cy="6697"/>
                    </a:xfrm>
                    <a:custGeom>
                      <a:avLst/>
                      <a:gdLst>
                        <a:gd name="connsiteX0" fmla="*/ 0 w 4811"/>
                        <a:gd name="connsiteY0" fmla="*/ 6698 h 6697"/>
                        <a:gd name="connsiteX1" fmla="*/ 4811 w 4811"/>
                        <a:gd name="connsiteY1" fmla="*/ 0 h 6697"/>
                      </a:gdLst>
                      <a:ahLst/>
                      <a:cxnLst>
                        <a:cxn ang="0">
                          <a:pos x="connsiteX0" y="connsiteY0"/>
                        </a:cxn>
                        <a:cxn ang="0">
                          <a:pos x="connsiteX1" y="connsiteY1"/>
                        </a:cxn>
                      </a:cxnLst>
                      <a:rect l="l" t="t" r="r" b="b"/>
                      <a:pathLst>
                        <a:path w="4811" h="6697">
                          <a:moveTo>
                            <a:pt x="0" y="6698"/>
                          </a:moveTo>
                          <a:cubicBezTo>
                            <a:pt x="2152" y="3665"/>
                            <a:pt x="3672" y="3665"/>
                            <a:pt x="4811" y="0"/>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45" name="Freeform 2111">
                      <a:extLst>
                        <a:ext uri="{FF2B5EF4-FFF2-40B4-BE49-F238E27FC236}">
                          <a16:creationId xmlns:a16="http://schemas.microsoft.com/office/drawing/2014/main" id="{41F2F91E-0670-9CB4-15BD-674536201561}"/>
                        </a:ext>
                      </a:extLst>
                    </p:cNvPr>
                    <p:cNvSpPr/>
                    <p:nvPr/>
                  </p:nvSpPr>
                  <p:spPr>
                    <a:xfrm>
                      <a:off x="6374424" y="4763606"/>
                      <a:ext cx="2405" cy="5307"/>
                    </a:xfrm>
                    <a:custGeom>
                      <a:avLst/>
                      <a:gdLst>
                        <a:gd name="connsiteX0" fmla="*/ 0 w 2405"/>
                        <a:gd name="connsiteY0" fmla="*/ 5308 h 5307"/>
                        <a:gd name="connsiteX1" fmla="*/ 2406 w 2405"/>
                        <a:gd name="connsiteY1" fmla="*/ 0 h 5307"/>
                      </a:gdLst>
                      <a:ahLst/>
                      <a:cxnLst>
                        <a:cxn ang="0">
                          <a:pos x="connsiteX0" y="connsiteY0"/>
                        </a:cxn>
                        <a:cxn ang="0">
                          <a:pos x="connsiteX1" y="connsiteY1"/>
                        </a:cxn>
                      </a:cxnLst>
                      <a:rect l="l" t="t" r="r" b="b"/>
                      <a:pathLst>
                        <a:path w="2405" h="5307">
                          <a:moveTo>
                            <a:pt x="0" y="5308"/>
                          </a:moveTo>
                          <a:cubicBezTo>
                            <a:pt x="0" y="3539"/>
                            <a:pt x="1393" y="1896"/>
                            <a:pt x="2406" y="0"/>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46" name="Freeform 2112">
                      <a:extLst>
                        <a:ext uri="{FF2B5EF4-FFF2-40B4-BE49-F238E27FC236}">
                          <a16:creationId xmlns:a16="http://schemas.microsoft.com/office/drawing/2014/main" id="{4FE0509B-9867-F76B-5039-8229712BDEA5}"/>
                        </a:ext>
                      </a:extLst>
                    </p:cNvPr>
                    <p:cNvSpPr/>
                    <p:nvPr/>
                  </p:nvSpPr>
                  <p:spPr>
                    <a:xfrm>
                      <a:off x="6378982" y="4781678"/>
                      <a:ext cx="5191" cy="9098"/>
                    </a:xfrm>
                    <a:custGeom>
                      <a:avLst/>
                      <a:gdLst>
                        <a:gd name="connsiteX0" fmla="*/ 0 w 5191"/>
                        <a:gd name="connsiteY0" fmla="*/ 0 h 9098"/>
                        <a:gd name="connsiteX1" fmla="*/ 3419 w 5191"/>
                        <a:gd name="connsiteY1" fmla="*/ 4297 h 9098"/>
                        <a:gd name="connsiteX2" fmla="*/ 5191 w 5191"/>
                        <a:gd name="connsiteY2" fmla="*/ 9099 h 9098"/>
                      </a:gdLst>
                      <a:ahLst/>
                      <a:cxnLst>
                        <a:cxn ang="0">
                          <a:pos x="connsiteX0" y="connsiteY0"/>
                        </a:cxn>
                        <a:cxn ang="0">
                          <a:pos x="connsiteX1" y="connsiteY1"/>
                        </a:cxn>
                        <a:cxn ang="0">
                          <a:pos x="connsiteX2" y="connsiteY2"/>
                        </a:cxn>
                      </a:cxnLst>
                      <a:rect l="l" t="t" r="r" b="b"/>
                      <a:pathLst>
                        <a:path w="5191" h="9098">
                          <a:moveTo>
                            <a:pt x="0" y="0"/>
                          </a:moveTo>
                          <a:cubicBezTo>
                            <a:pt x="1139" y="1643"/>
                            <a:pt x="2279" y="2527"/>
                            <a:pt x="3419" y="4297"/>
                          </a:cubicBezTo>
                          <a:cubicBezTo>
                            <a:pt x="4558" y="5687"/>
                            <a:pt x="4558" y="7330"/>
                            <a:pt x="5191" y="9099"/>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47" name="Freeform 2113">
                      <a:extLst>
                        <a:ext uri="{FF2B5EF4-FFF2-40B4-BE49-F238E27FC236}">
                          <a16:creationId xmlns:a16="http://schemas.microsoft.com/office/drawing/2014/main" id="{5B265DA4-241C-05A1-B2A0-793345CCEE2B}"/>
                        </a:ext>
                      </a:extLst>
                    </p:cNvPr>
                    <p:cNvSpPr/>
                    <p:nvPr/>
                  </p:nvSpPr>
                  <p:spPr>
                    <a:xfrm>
                      <a:off x="6374424" y="4796717"/>
                      <a:ext cx="3924" cy="6824"/>
                    </a:xfrm>
                    <a:custGeom>
                      <a:avLst/>
                      <a:gdLst>
                        <a:gd name="connsiteX0" fmla="*/ 0 w 3924"/>
                        <a:gd name="connsiteY0" fmla="*/ 0 h 6824"/>
                        <a:gd name="connsiteX1" fmla="*/ 3925 w 3924"/>
                        <a:gd name="connsiteY1" fmla="*/ 6824 h 6824"/>
                      </a:gdLst>
                      <a:ahLst/>
                      <a:cxnLst>
                        <a:cxn ang="0">
                          <a:pos x="connsiteX0" y="connsiteY0"/>
                        </a:cxn>
                        <a:cxn ang="0">
                          <a:pos x="connsiteX1" y="connsiteY1"/>
                        </a:cxn>
                      </a:cxnLst>
                      <a:rect l="l" t="t" r="r" b="b"/>
                      <a:pathLst>
                        <a:path w="3924" h="6824">
                          <a:moveTo>
                            <a:pt x="0" y="0"/>
                          </a:moveTo>
                          <a:cubicBezTo>
                            <a:pt x="1899" y="2401"/>
                            <a:pt x="3292" y="3918"/>
                            <a:pt x="3925" y="6824"/>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48" name="Freeform 2114">
                      <a:extLst>
                        <a:ext uri="{FF2B5EF4-FFF2-40B4-BE49-F238E27FC236}">
                          <a16:creationId xmlns:a16="http://schemas.microsoft.com/office/drawing/2014/main" id="{44FE225E-4CC0-8ED7-732D-E42A6062B586}"/>
                        </a:ext>
                      </a:extLst>
                    </p:cNvPr>
                    <p:cNvSpPr/>
                    <p:nvPr/>
                  </p:nvSpPr>
                  <p:spPr>
                    <a:xfrm>
                      <a:off x="6365814" y="4804798"/>
                      <a:ext cx="4051" cy="9864"/>
                    </a:xfrm>
                    <a:custGeom>
                      <a:avLst/>
                      <a:gdLst>
                        <a:gd name="connsiteX0" fmla="*/ 0 w 4051"/>
                        <a:gd name="connsiteY0" fmla="*/ 6 h 9864"/>
                        <a:gd name="connsiteX1" fmla="*/ 4052 w 4051"/>
                        <a:gd name="connsiteY1" fmla="*/ 9864 h 9864"/>
                      </a:gdLst>
                      <a:ahLst/>
                      <a:cxnLst>
                        <a:cxn ang="0">
                          <a:pos x="connsiteX0" y="connsiteY0"/>
                        </a:cxn>
                        <a:cxn ang="0">
                          <a:pos x="connsiteX1" y="connsiteY1"/>
                        </a:cxn>
                      </a:cxnLst>
                      <a:rect l="l" t="t" r="r" b="b"/>
                      <a:pathLst>
                        <a:path w="4051" h="9864">
                          <a:moveTo>
                            <a:pt x="0" y="6"/>
                          </a:moveTo>
                          <a:cubicBezTo>
                            <a:pt x="4432" y="-246"/>
                            <a:pt x="3165" y="6957"/>
                            <a:pt x="4052" y="9864"/>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49" name="Freeform 2115">
                      <a:extLst>
                        <a:ext uri="{FF2B5EF4-FFF2-40B4-BE49-F238E27FC236}">
                          <a16:creationId xmlns:a16="http://schemas.microsoft.com/office/drawing/2014/main" id="{4BB63A0A-155D-5C5C-E559-ECE041F5DAF1}"/>
                        </a:ext>
                      </a:extLst>
                    </p:cNvPr>
                    <p:cNvSpPr/>
                    <p:nvPr/>
                  </p:nvSpPr>
                  <p:spPr>
                    <a:xfrm>
                      <a:off x="6309724" y="4808975"/>
                      <a:ext cx="4178" cy="11626"/>
                    </a:xfrm>
                    <a:custGeom>
                      <a:avLst/>
                      <a:gdLst>
                        <a:gd name="connsiteX0" fmla="*/ 4178 w 4178"/>
                        <a:gd name="connsiteY0" fmla="*/ 0 h 11626"/>
                        <a:gd name="connsiteX1" fmla="*/ 0 w 4178"/>
                        <a:gd name="connsiteY1" fmla="*/ 11627 h 11626"/>
                      </a:gdLst>
                      <a:ahLst/>
                      <a:cxnLst>
                        <a:cxn ang="0">
                          <a:pos x="connsiteX0" y="connsiteY0"/>
                        </a:cxn>
                        <a:cxn ang="0">
                          <a:pos x="connsiteX1" y="connsiteY1"/>
                        </a:cxn>
                      </a:cxnLst>
                      <a:rect l="l" t="t" r="r" b="b"/>
                      <a:pathLst>
                        <a:path w="4178" h="11626">
                          <a:moveTo>
                            <a:pt x="4178" y="0"/>
                          </a:moveTo>
                          <a:cubicBezTo>
                            <a:pt x="2152" y="3286"/>
                            <a:pt x="1266" y="8088"/>
                            <a:pt x="0" y="11627"/>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50" name="Freeform 2116">
                      <a:extLst>
                        <a:ext uri="{FF2B5EF4-FFF2-40B4-BE49-F238E27FC236}">
                          <a16:creationId xmlns:a16="http://schemas.microsoft.com/office/drawing/2014/main" id="{A0BE119D-AEA2-9028-72E3-EF7AF0578A69}"/>
                        </a:ext>
                      </a:extLst>
                    </p:cNvPr>
                    <p:cNvSpPr/>
                    <p:nvPr/>
                  </p:nvSpPr>
                  <p:spPr>
                    <a:xfrm>
                      <a:off x="6298076" y="4806827"/>
                      <a:ext cx="2658" cy="11247"/>
                    </a:xfrm>
                    <a:custGeom>
                      <a:avLst/>
                      <a:gdLst>
                        <a:gd name="connsiteX0" fmla="*/ 2659 w 2658"/>
                        <a:gd name="connsiteY0" fmla="*/ 0 h 11247"/>
                        <a:gd name="connsiteX1" fmla="*/ 0 w 2658"/>
                        <a:gd name="connsiteY1" fmla="*/ 11247 h 11247"/>
                      </a:gdLst>
                      <a:ahLst/>
                      <a:cxnLst>
                        <a:cxn ang="0">
                          <a:pos x="connsiteX0" y="connsiteY0"/>
                        </a:cxn>
                        <a:cxn ang="0">
                          <a:pos x="connsiteX1" y="connsiteY1"/>
                        </a:cxn>
                      </a:cxnLst>
                      <a:rect l="l" t="t" r="r" b="b"/>
                      <a:pathLst>
                        <a:path w="2658" h="11247">
                          <a:moveTo>
                            <a:pt x="2659" y="0"/>
                          </a:moveTo>
                          <a:cubicBezTo>
                            <a:pt x="253" y="1011"/>
                            <a:pt x="0" y="8088"/>
                            <a:pt x="0" y="11247"/>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grpSp>
              <p:sp>
                <p:nvSpPr>
                  <p:cNvPr id="930" name="Freeform 2096">
                    <a:extLst>
                      <a:ext uri="{FF2B5EF4-FFF2-40B4-BE49-F238E27FC236}">
                        <a16:creationId xmlns:a16="http://schemas.microsoft.com/office/drawing/2014/main" id="{0C206512-06DA-702E-A8C7-665C81D06E99}"/>
                      </a:ext>
                    </a:extLst>
                  </p:cNvPr>
                  <p:cNvSpPr/>
                  <p:nvPr/>
                </p:nvSpPr>
                <p:spPr>
                  <a:xfrm>
                    <a:off x="6322132" y="4804173"/>
                    <a:ext cx="6457" cy="14280"/>
                  </a:xfrm>
                  <a:custGeom>
                    <a:avLst/>
                    <a:gdLst>
                      <a:gd name="connsiteX0" fmla="*/ 0 w 6457"/>
                      <a:gd name="connsiteY0" fmla="*/ 0 h 14280"/>
                      <a:gd name="connsiteX1" fmla="*/ 1899 w 6457"/>
                      <a:gd name="connsiteY1" fmla="*/ 7203 h 14280"/>
                      <a:gd name="connsiteX2" fmla="*/ 6457 w 6457"/>
                      <a:gd name="connsiteY2" fmla="*/ 14280 h 14280"/>
                    </a:gdLst>
                    <a:ahLst/>
                    <a:cxnLst>
                      <a:cxn ang="0">
                        <a:pos x="connsiteX0" y="connsiteY0"/>
                      </a:cxn>
                      <a:cxn ang="0">
                        <a:pos x="connsiteX1" y="connsiteY1"/>
                      </a:cxn>
                      <a:cxn ang="0">
                        <a:pos x="connsiteX2" y="connsiteY2"/>
                      </a:cxn>
                    </a:cxnLst>
                    <a:rect l="l" t="t" r="r" b="b"/>
                    <a:pathLst>
                      <a:path w="6457" h="14280">
                        <a:moveTo>
                          <a:pt x="0" y="0"/>
                        </a:moveTo>
                        <a:cubicBezTo>
                          <a:pt x="1140" y="0"/>
                          <a:pt x="1393" y="6066"/>
                          <a:pt x="1899" y="7203"/>
                        </a:cubicBezTo>
                        <a:cubicBezTo>
                          <a:pt x="2786" y="9731"/>
                          <a:pt x="3798" y="13143"/>
                          <a:pt x="6457" y="14280"/>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sp>
                <p:nvSpPr>
                  <p:cNvPr id="931" name="Freeform 2097">
                    <a:extLst>
                      <a:ext uri="{FF2B5EF4-FFF2-40B4-BE49-F238E27FC236}">
                        <a16:creationId xmlns:a16="http://schemas.microsoft.com/office/drawing/2014/main" id="{DA9BA8E2-4588-85B2-E448-C2109D94ABD7}"/>
                      </a:ext>
                    </a:extLst>
                  </p:cNvPr>
                  <p:cNvSpPr/>
                  <p:nvPr/>
                </p:nvSpPr>
                <p:spPr>
                  <a:xfrm>
                    <a:off x="6334920" y="4803162"/>
                    <a:ext cx="4178" cy="13143"/>
                  </a:xfrm>
                  <a:custGeom>
                    <a:avLst/>
                    <a:gdLst>
                      <a:gd name="connsiteX0" fmla="*/ 4179 w 4178"/>
                      <a:gd name="connsiteY0" fmla="*/ 0 h 13143"/>
                      <a:gd name="connsiteX1" fmla="*/ 253 w 4178"/>
                      <a:gd name="connsiteY1" fmla="*/ 6951 h 13143"/>
                      <a:gd name="connsiteX2" fmla="*/ 1266 w 4178"/>
                      <a:gd name="connsiteY2" fmla="*/ 9605 h 13143"/>
                      <a:gd name="connsiteX3" fmla="*/ 2912 w 4178"/>
                      <a:gd name="connsiteY3" fmla="*/ 13143 h 13143"/>
                    </a:gdLst>
                    <a:ahLst/>
                    <a:cxnLst>
                      <a:cxn ang="0">
                        <a:pos x="connsiteX0" y="connsiteY0"/>
                      </a:cxn>
                      <a:cxn ang="0">
                        <a:pos x="connsiteX1" y="connsiteY1"/>
                      </a:cxn>
                      <a:cxn ang="0">
                        <a:pos x="connsiteX2" y="connsiteY2"/>
                      </a:cxn>
                      <a:cxn ang="0">
                        <a:pos x="connsiteX3" y="connsiteY3"/>
                      </a:cxn>
                    </a:cxnLst>
                    <a:rect l="l" t="t" r="r" b="b"/>
                    <a:pathLst>
                      <a:path w="4178" h="13143">
                        <a:moveTo>
                          <a:pt x="4179" y="0"/>
                        </a:moveTo>
                        <a:cubicBezTo>
                          <a:pt x="3799" y="2275"/>
                          <a:pt x="1140" y="4676"/>
                          <a:pt x="253" y="6951"/>
                        </a:cubicBezTo>
                        <a:cubicBezTo>
                          <a:pt x="-380" y="8594"/>
                          <a:pt x="253" y="8214"/>
                          <a:pt x="1266" y="9605"/>
                        </a:cubicBezTo>
                        <a:cubicBezTo>
                          <a:pt x="2026" y="10616"/>
                          <a:pt x="2533" y="11879"/>
                          <a:pt x="2912" y="13143"/>
                        </a:cubicBezTo>
                      </a:path>
                    </a:pathLst>
                  </a:custGeom>
                  <a:noFill/>
                  <a:ln w="3163" cap="rnd">
                    <a:solidFill>
                      <a:srgbClr val="F49AB3"/>
                    </a:solidFill>
                    <a:prstDash val="solid"/>
                    <a:miter/>
                  </a:ln>
                </p:spPr>
                <p:txBody>
                  <a:bodyPr rtlCol="0" anchor="ctr"/>
                  <a:lstStyle/>
                  <a:p>
                    <a:pPr defTabSz="685800">
                      <a:defRPr/>
                    </a:pPr>
                    <a:endParaRPr lang="en-US" sz="600">
                      <a:solidFill>
                        <a:prstClr val="black"/>
                      </a:solidFill>
                      <a:latin typeface="Verdana"/>
                    </a:endParaRPr>
                  </a:p>
                </p:txBody>
              </p:sp>
            </p:grpSp>
            <p:sp>
              <p:nvSpPr>
                <p:cNvPr id="215" name="Freeform 1368">
                  <a:extLst>
                    <a:ext uri="{FF2B5EF4-FFF2-40B4-BE49-F238E27FC236}">
                      <a16:creationId xmlns:a16="http://schemas.microsoft.com/office/drawing/2014/main" id="{62718295-6D85-6CAB-5BC7-147BB165F399}"/>
                    </a:ext>
                  </a:extLst>
                </p:cNvPr>
                <p:cNvSpPr/>
                <p:nvPr/>
              </p:nvSpPr>
              <p:spPr>
                <a:xfrm>
                  <a:off x="2451860" y="3365618"/>
                  <a:ext cx="94719" cy="24769"/>
                </a:xfrm>
                <a:custGeom>
                  <a:avLst/>
                  <a:gdLst>
                    <a:gd name="connsiteX0" fmla="*/ 82298 w 94706"/>
                    <a:gd name="connsiteY0" fmla="*/ 24770 h 24769"/>
                    <a:gd name="connsiteX1" fmla="*/ 12408 w 94706"/>
                    <a:gd name="connsiteY1" fmla="*/ 24770 h 24769"/>
                    <a:gd name="connsiteX2" fmla="*/ 0 w 94706"/>
                    <a:gd name="connsiteY2" fmla="*/ 12385 h 24769"/>
                    <a:gd name="connsiteX3" fmla="*/ 12408 w 94706"/>
                    <a:gd name="connsiteY3" fmla="*/ 0 h 24769"/>
                    <a:gd name="connsiteX4" fmla="*/ 82298 w 94706"/>
                    <a:gd name="connsiteY4" fmla="*/ 0 h 24769"/>
                    <a:gd name="connsiteX5" fmla="*/ 94706 w 94706"/>
                    <a:gd name="connsiteY5" fmla="*/ 12385 h 24769"/>
                    <a:gd name="connsiteX6" fmla="*/ 82298 w 94706"/>
                    <a:gd name="connsiteY6" fmla="*/ 24770 h 24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4706" h="24769">
                      <a:moveTo>
                        <a:pt x="82298" y="24770"/>
                      </a:moveTo>
                      <a:lnTo>
                        <a:pt x="12408" y="24770"/>
                      </a:lnTo>
                      <a:cubicBezTo>
                        <a:pt x="5571" y="24770"/>
                        <a:pt x="0" y="19209"/>
                        <a:pt x="0" y="12385"/>
                      </a:cubicBezTo>
                      <a:cubicBezTo>
                        <a:pt x="0" y="5561"/>
                        <a:pt x="5571" y="0"/>
                        <a:pt x="12408" y="0"/>
                      </a:cubicBezTo>
                      <a:lnTo>
                        <a:pt x="82298" y="0"/>
                      </a:lnTo>
                      <a:cubicBezTo>
                        <a:pt x="89135" y="0"/>
                        <a:pt x="94706" y="5561"/>
                        <a:pt x="94706" y="12385"/>
                      </a:cubicBezTo>
                      <a:cubicBezTo>
                        <a:pt x="94706" y="19209"/>
                        <a:pt x="89135" y="24770"/>
                        <a:pt x="82298" y="24770"/>
                      </a:cubicBezTo>
                      <a:close/>
                    </a:path>
                  </a:pathLst>
                </a:custGeom>
                <a:solidFill>
                  <a:srgbClr val="D1676A"/>
                </a:solidFill>
                <a:ln w="6325" cap="flat">
                  <a:solidFill>
                    <a:srgbClr val="C14448"/>
                  </a:solidFill>
                  <a:prstDash val="solid"/>
                  <a:miter/>
                </a:ln>
              </p:spPr>
              <p:txBody>
                <a:bodyPr rtlCol="0" anchor="ctr"/>
                <a:lstStyle/>
                <a:p>
                  <a:pPr defTabSz="685800">
                    <a:defRPr/>
                  </a:pPr>
                  <a:endParaRPr lang="en-US" sz="600">
                    <a:solidFill>
                      <a:prstClr val="black"/>
                    </a:solidFill>
                    <a:latin typeface="Verdana"/>
                  </a:endParaRPr>
                </a:p>
              </p:txBody>
            </p:sp>
            <p:sp>
              <p:nvSpPr>
                <p:cNvPr id="216" name="Freeform 1369">
                  <a:extLst>
                    <a:ext uri="{FF2B5EF4-FFF2-40B4-BE49-F238E27FC236}">
                      <a16:creationId xmlns:a16="http://schemas.microsoft.com/office/drawing/2014/main" id="{2C437674-1307-44DA-CA68-F21A8F43D89A}"/>
                    </a:ext>
                  </a:extLst>
                </p:cNvPr>
                <p:cNvSpPr/>
                <p:nvPr/>
              </p:nvSpPr>
              <p:spPr>
                <a:xfrm>
                  <a:off x="2750960" y="3141300"/>
                  <a:ext cx="13789" cy="77721"/>
                </a:xfrm>
                <a:custGeom>
                  <a:avLst/>
                  <a:gdLst>
                    <a:gd name="connsiteX0" fmla="*/ 4558 w 13787"/>
                    <a:gd name="connsiteY0" fmla="*/ 77722 h 77721"/>
                    <a:gd name="connsiteX1" fmla="*/ 0 w 13787"/>
                    <a:gd name="connsiteY1" fmla="*/ 0 h 77721"/>
                  </a:gdLst>
                  <a:ahLst/>
                  <a:cxnLst>
                    <a:cxn ang="0">
                      <a:pos x="connsiteX0" y="connsiteY0"/>
                    </a:cxn>
                    <a:cxn ang="0">
                      <a:pos x="connsiteX1" y="connsiteY1"/>
                    </a:cxn>
                  </a:cxnLst>
                  <a:rect l="l" t="t" r="r" b="b"/>
                  <a:pathLst>
                    <a:path w="13787" h="77721">
                      <a:moveTo>
                        <a:pt x="4558" y="77722"/>
                      </a:moveTo>
                      <a:cubicBezTo>
                        <a:pt x="12915" y="51688"/>
                        <a:pt x="22157" y="14913"/>
                        <a:pt x="0" y="0"/>
                      </a:cubicBezTo>
                    </a:path>
                  </a:pathLst>
                </a:custGeom>
                <a:noFill/>
                <a:ln w="6325"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217" name="Freeform 1370">
                  <a:extLst>
                    <a:ext uri="{FF2B5EF4-FFF2-40B4-BE49-F238E27FC236}">
                      <a16:creationId xmlns:a16="http://schemas.microsoft.com/office/drawing/2014/main" id="{5FEBF1A3-6E4F-2BAC-DBB2-A6718717186E}"/>
                    </a:ext>
                  </a:extLst>
                </p:cNvPr>
                <p:cNvSpPr/>
                <p:nvPr/>
              </p:nvSpPr>
              <p:spPr>
                <a:xfrm>
                  <a:off x="2395142" y="3533898"/>
                  <a:ext cx="17830" cy="17674"/>
                </a:xfrm>
                <a:custGeom>
                  <a:avLst/>
                  <a:gdLst>
                    <a:gd name="connsiteX0" fmla="*/ 16321 w 17828"/>
                    <a:gd name="connsiteY0" fmla="*/ 4983 h 17674"/>
                    <a:gd name="connsiteX1" fmla="*/ 14802 w 17828"/>
                    <a:gd name="connsiteY1" fmla="*/ 15345 h 17674"/>
                    <a:gd name="connsiteX2" fmla="*/ 14802 w 17828"/>
                    <a:gd name="connsiteY2" fmla="*/ 15345 h 17674"/>
                    <a:gd name="connsiteX3" fmla="*/ 4293 w 17828"/>
                    <a:gd name="connsiteY3" fmla="*/ 15725 h 17674"/>
                    <a:gd name="connsiteX4" fmla="*/ 1507 w 17828"/>
                    <a:gd name="connsiteY4" fmla="*/ 12692 h 17674"/>
                    <a:gd name="connsiteX5" fmla="*/ 3027 w 17828"/>
                    <a:gd name="connsiteY5" fmla="*/ 2329 h 17674"/>
                    <a:gd name="connsiteX6" fmla="*/ 3027 w 17828"/>
                    <a:gd name="connsiteY6" fmla="*/ 2329 h 17674"/>
                    <a:gd name="connsiteX7" fmla="*/ 13535 w 17828"/>
                    <a:gd name="connsiteY7" fmla="*/ 1950 h 17674"/>
                    <a:gd name="connsiteX8" fmla="*/ 16321 w 17828"/>
                    <a:gd name="connsiteY8" fmla="*/ 5109 h 1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28" h="17674">
                      <a:moveTo>
                        <a:pt x="16321" y="4983"/>
                      </a:moveTo>
                      <a:cubicBezTo>
                        <a:pt x="18853" y="7763"/>
                        <a:pt x="18094" y="12439"/>
                        <a:pt x="14802" y="15345"/>
                      </a:cubicBezTo>
                      <a:lnTo>
                        <a:pt x="14802" y="15345"/>
                      </a:lnTo>
                      <a:cubicBezTo>
                        <a:pt x="11510" y="18252"/>
                        <a:pt x="6825" y="18505"/>
                        <a:pt x="4293" y="15725"/>
                      </a:cubicBezTo>
                      <a:lnTo>
                        <a:pt x="1507" y="12692"/>
                      </a:lnTo>
                      <a:cubicBezTo>
                        <a:pt x="-1025" y="9911"/>
                        <a:pt x="-265" y="5235"/>
                        <a:pt x="3027" y="2329"/>
                      </a:cubicBezTo>
                      <a:lnTo>
                        <a:pt x="3027" y="2329"/>
                      </a:lnTo>
                      <a:cubicBezTo>
                        <a:pt x="6318" y="-578"/>
                        <a:pt x="11130" y="-831"/>
                        <a:pt x="13535" y="1950"/>
                      </a:cubicBezTo>
                      <a:lnTo>
                        <a:pt x="16321" y="5109"/>
                      </a:lnTo>
                      <a:close/>
                    </a:path>
                  </a:pathLst>
                </a:custGeom>
                <a:solidFill>
                  <a:srgbClr val="C8BFC1"/>
                </a:solidFill>
                <a:ln w="6325" cap="flat">
                  <a:solidFill>
                    <a:srgbClr val="B1B1B1"/>
                  </a:solidFill>
                  <a:prstDash val="solid"/>
                  <a:miter/>
                </a:ln>
              </p:spPr>
              <p:txBody>
                <a:bodyPr rtlCol="0" anchor="ctr"/>
                <a:lstStyle/>
                <a:p>
                  <a:pPr defTabSz="685800">
                    <a:defRPr/>
                  </a:pPr>
                  <a:endParaRPr lang="en-US" sz="600">
                    <a:solidFill>
                      <a:prstClr val="black"/>
                    </a:solidFill>
                    <a:latin typeface="Verdana"/>
                  </a:endParaRPr>
                </a:p>
              </p:txBody>
            </p:sp>
            <p:sp>
              <p:nvSpPr>
                <p:cNvPr id="218" name="Freeform 1371">
                  <a:extLst>
                    <a:ext uri="{FF2B5EF4-FFF2-40B4-BE49-F238E27FC236}">
                      <a16:creationId xmlns:a16="http://schemas.microsoft.com/office/drawing/2014/main" id="{01B04176-AB0A-D4D9-161C-9B0A1AC7F277}"/>
                    </a:ext>
                  </a:extLst>
                </p:cNvPr>
                <p:cNvSpPr/>
                <p:nvPr/>
              </p:nvSpPr>
              <p:spPr>
                <a:xfrm>
                  <a:off x="2407172" y="3523282"/>
                  <a:ext cx="17830" cy="17800"/>
                </a:xfrm>
                <a:custGeom>
                  <a:avLst/>
                  <a:gdLst>
                    <a:gd name="connsiteX0" fmla="*/ 16321 w 17828"/>
                    <a:gd name="connsiteY0" fmla="*/ 5109 h 17800"/>
                    <a:gd name="connsiteX1" fmla="*/ 14802 w 17828"/>
                    <a:gd name="connsiteY1" fmla="*/ 15472 h 17800"/>
                    <a:gd name="connsiteX2" fmla="*/ 14802 w 17828"/>
                    <a:gd name="connsiteY2" fmla="*/ 15472 h 17800"/>
                    <a:gd name="connsiteX3" fmla="*/ 4293 w 17828"/>
                    <a:gd name="connsiteY3" fmla="*/ 15851 h 17800"/>
                    <a:gd name="connsiteX4" fmla="*/ 1507 w 17828"/>
                    <a:gd name="connsiteY4" fmla="*/ 12691 h 17800"/>
                    <a:gd name="connsiteX5" fmla="*/ 3027 w 17828"/>
                    <a:gd name="connsiteY5" fmla="*/ 2329 h 17800"/>
                    <a:gd name="connsiteX6" fmla="*/ 3027 w 17828"/>
                    <a:gd name="connsiteY6" fmla="*/ 2329 h 17800"/>
                    <a:gd name="connsiteX7" fmla="*/ 13535 w 17828"/>
                    <a:gd name="connsiteY7" fmla="*/ 1950 h 17800"/>
                    <a:gd name="connsiteX8" fmla="*/ 16321 w 17828"/>
                    <a:gd name="connsiteY8" fmla="*/ 4983 h 17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28" h="17800">
                      <a:moveTo>
                        <a:pt x="16321" y="5109"/>
                      </a:moveTo>
                      <a:cubicBezTo>
                        <a:pt x="18853" y="7889"/>
                        <a:pt x="18094" y="12565"/>
                        <a:pt x="14802" y="15472"/>
                      </a:cubicBezTo>
                      <a:lnTo>
                        <a:pt x="14802" y="15472"/>
                      </a:lnTo>
                      <a:cubicBezTo>
                        <a:pt x="11510" y="18379"/>
                        <a:pt x="6825" y="18631"/>
                        <a:pt x="4293" y="15851"/>
                      </a:cubicBezTo>
                      <a:lnTo>
                        <a:pt x="1507" y="12691"/>
                      </a:lnTo>
                      <a:cubicBezTo>
                        <a:pt x="-1025" y="9911"/>
                        <a:pt x="-265" y="5235"/>
                        <a:pt x="3027" y="2329"/>
                      </a:cubicBezTo>
                      <a:lnTo>
                        <a:pt x="3027" y="2329"/>
                      </a:lnTo>
                      <a:cubicBezTo>
                        <a:pt x="6319" y="-578"/>
                        <a:pt x="11130" y="-831"/>
                        <a:pt x="13535" y="1950"/>
                      </a:cubicBezTo>
                      <a:lnTo>
                        <a:pt x="16321" y="4983"/>
                      </a:lnTo>
                      <a:close/>
                    </a:path>
                  </a:pathLst>
                </a:custGeom>
                <a:solidFill>
                  <a:srgbClr val="C8BFC1"/>
                </a:solidFill>
                <a:ln w="6325" cap="flat">
                  <a:solidFill>
                    <a:srgbClr val="B1B1B1"/>
                  </a:solidFill>
                  <a:prstDash val="solid"/>
                  <a:miter/>
                </a:ln>
              </p:spPr>
              <p:txBody>
                <a:bodyPr rtlCol="0" anchor="ctr"/>
                <a:lstStyle/>
                <a:p>
                  <a:pPr defTabSz="685800">
                    <a:defRPr/>
                  </a:pPr>
                  <a:endParaRPr lang="en-US" sz="600">
                    <a:solidFill>
                      <a:prstClr val="black"/>
                    </a:solidFill>
                    <a:latin typeface="Verdana"/>
                  </a:endParaRPr>
                </a:p>
              </p:txBody>
            </p:sp>
            <p:sp>
              <p:nvSpPr>
                <p:cNvPr id="219" name="Freeform 1372">
                  <a:extLst>
                    <a:ext uri="{FF2B5EF4-FFF2-40B4-BE49-F238E27FC236}">
                      <a16:creationId xmlns:a16="http://schemas.microsoft.com/office/drawing/2014/main" id="{9238145D-352D-F906-D0CB-4F945D45C8D6}"/>
                    </a:ext>
                  </a:extLst>
                </p:cNvPr>
                <p:cNvSpPr/>
                <p:nvPr/>
              </p:nvSpPr>
              <p:spPr>
                <a:xfrm>
                  <a:off x="2420215" y="3511908"/>
                  <a:ext cx="17830" cy="17845"/>
                </a:xfrm>
                <a:custGeom>
                  <a:avLst/>
                  <a:gdLst>
                    <a:gd name="connsiteX0" fmla="*/ 16321 w 17828"/>
                    <a:gd name="connsiteY0" fmla="*/ 5109 h 17845"/>
                    <a:gd name="connsiteX1" fmla="*/ 14802 w 17828"/>
                    <a:gd name="connsiteY1" fmla="*/ 15472 h 17845"/>
                    <a:gd name="connsiteX2" fmla="*/ 14802 w 17828"/>
                    <a:gd name="connsiteY2" fmla="*/ 15472 h 17845"/>
                    <a:gd name="connsiteX3" fmla="*/ 4293 w 17828"/>
                    <a:gd name="connsiteY3" fmla="*/ 15851 h 17845"/>
                    <a:gd name="connsiteX4" fmla="*/ 1507 w 17828"/>
                    <a:gd name="connsiteY4" fmla="*/ 12692 h 17845"/>
                    <a:gd name="connsiteX5" fmla="*/ 3027 w 17828"/>
                    <a:gd name="connsiteY5" fmla="*/ 2329 h 17845"/>
                    <a:gd name="connsiteX6" fmla="*/ 3027 w 17828"/>
                    <a:gd name="connsiteY6" fmla="*/ 2329 h 17845"/>
                    <a:gd name="connsiteX7" fmla="*/ 13535 w 17828"/>
                    <a:gd name="connsiteY7" fmla="*/ 1950 h 17845"/>
                    <a:gd name="connsiteX8" fmla="*/ 16321 w 17828"/>
                    <a:gd name="connsiteY8" fmla="*/ 4983 h 17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28" h="17845">
                      <a:moveTo>
                        <a:pt x="16321" y="5109"/>
                      </a:moveTo>
                      <a:cubicBezTo>
                        <a:pt x="18853" y="7889"/>
                        <a:pt x="18094" y="12565"/>
                        <a:pt x="14802" y="15472"/>
                      </a:cubicBezTo>
                      <a:lnTo>
                        <a:pt x="14802" y="15472"/>
                      </a:lnTo>
                      <a:cubicBezTo>
                        <a:pt x="11510" y="18505"/>
                        <a:pt x="6698" y="18631"/>
                        <a:pt x="4293" y="15851"/>
                      </a:cubicBezTo>
                      <a:lnTo>
                        <a:pt x="1507" y="12692"/>
                      </a:lnTo>
                      <a:cubicBezTo>
                        <a:pt x="-1025" y="9911"/>
                        <a:pt x="-265" y="5236"/>
                        <a:pt x="3027" y="2329"/>
                      </a:cubicBezTo>
                      <a:lnTo>
                        <a:pt x="3027" y="2329"/>
                      </a:lnTo>
                      <a:cubicBezTo>
                        <a:pt x="6319" y="-578"/>
                        <a:pt x="11130" y="-831"/>
                        <a:pt x="13535" y="1950"/>
                      </a:cubicBezTo>
                      <a:lnTo>
                        <a:pt x="16321" y="4983"/>
                      </a:lnTo>
                      <a:close/>
                    </a:path>
                  </a:pathLst>
                </a:custGeom>
                <a:solidFill>
                  <a:srgbClr val="C8BFC1"/>
                </a:solidFill>
                <a:ln w="6325" cap="flat">
                  <a:solidFill>
                    <a:srgbClr val="B1B1B1"/>
                  </a:solidFill>
                  <a:prstDash val="solid"/>
                  <a:miter/>
                </a:ln>
              </p:spPr>
              <p:txBody>
                <a:bodyPr rtlCol="0" anchor="ctr"/>
                <a:lstStyle/>
                <a:p>
                  <a:pPr defTabSz="685800">
                    <a:defRPr/>
                  </a:pPr>
                  <a:endParaRPr lang="en-US" sz="600">
                    <a:solidFill>
                      <a:prstClr val="black"/>
                    </a:solidFill>
                    <a:latin typeface="Verdana"/>
                  </a:endParaRPr>
                </a:p>
              </p:txBody>
            </p:sp>
            <p:sp>
              <p:nvSpPr>
                <p:cNvPr id="220" name="Freeform 1373">
                  <a:extLst>
                    <a:ext uri="{FF2B5EF4-FFF2-40B4-BE49-F238E27FC236}">
                      <a16:creationId xmlns:a16="http://schemas.microsoft.com/office/drawing/2014/main" id="{8F746BB8-324F-281B-C524-F2699A996DAB}"/>
                    </a:ext>
                  </a:extLst>
                </p:cNvPr>
                <p:cNvSpPr/>
                <p:nvPr/>
              </p:nvSpPr>
              <p:spPr>
                <a:xfrm>
                  <a:off x="2433131" y="3500029"/>
                  <a:ext cx="17830" cy="17674"/>
                </a:xfrm>
                <a:custGeom>
                  <a:avLst/>
                  <a:gdLst>
                    <a:gd name="connsiteX0" fmla="*/ 16321 w 17828"/>
                    <a:gd name="connsiteY0" fmla="*/ 4983 h 17674"/>
                    <a:gd name="connsiteX1" fmla="*/ 14802 w 17828"/>
                    <a:gd name="connsiteY1" fmla="*/ 15346 h 17674"/>
                    <a:gd name="connsiteX2" fmla="*/ 14802 w 17828"/>
                    <a:gd name="connsiteY2" fmla="*/ 15346 h 17674"/>
                    <a:gd name="connsiteX3" fmla="*/ 4293 w 17828"/>
                    <a:gd name="connsiteY3" fmla="*/ 15725 h 17674"/>
                    <a:gd name="connsiteX4" fmla="*/ 1507 w 17828"/>
                    <a:gd name="connsiteY4" fmla="*/ 12692 h 17674"/>
                    <a:gd name="connsiteX5" fmla="*/ 3027 w 17828"/>
                    <a:gd name="connsiteY5" fmla="*/ 2329 h 17674"/>
                    <a:gd name="connsiteX6" fmla="*/ 3027 w 17828"/>
                    <a:gd name="connsiteY6" fmla="*/ 2329 h 17674"/>
                    <a:gd name="connsiteX7" fmla="*/ 13535 w 17828"/>
                    <a:gd name="connsiteY7" fmla="*/ 1950 h 17674"/>
                    <a:gd name="connsiteX8" fmla="*/ 16321 w 17828"/>
                    <a:gd name="connsiteY8" fmla="*/ 4983 h 1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28" h="17674">
                      <a:moveTo>
                        <a:pt x="16321" y="4983"/>
                      </a:moveTo>
                      <a:cubicBezTo>
                        <a:pt x="18853" y="7763"/>
                        <a:pt x="18094" y="12439"/>
                        <a:pt x="14802" y="15346"/>
                      </a:cubicBezTo>
                      <a:lnTo>
                        <a:pt x="14802" y="15346"/>
                      </a:lnTo>
                      <a:cubicBezTo>
                        <a:pt x="11510" y="18252"/>
                        <a:pt x="6698" y="18505"/>
                        <a:pt x="4293" y="15725"/>
                      </a:cubicBezTo>
                      <a:lnTo>
                        <a:pt x="1507" y="12692"/>
                      </a:lnTo>
                      <a:cubicBezTo>
                        <a:pt x="-1025" y="9911"/>
                        <a:pt x="-265" y="5235"/>
                        <a:pt x="3027" y="2329"/>
                      </a:cubicBezTo>
                      <a:lnTo>
                        <a:pt x="3027" y="2329"/>
                      </a:lnTo>
                      <a:cubicBezTo>
                        <a:pt x="6318" y="-578"/>
                        <a:pt x="11130" y="-831"/>
                        <a:pt x="13535" y="1950"/>
                      </a:cubicBezTo>
                      <a:lnTo>
                        <a:pt x="16321" y="4983"/>
                      </a:lnTo>
                      <a:close/>
                    </a:path>
                  </a:pathLst>
                </a:custGeom>
                <a:solidFill>
                  <a:srgbClr val="C8BFC1"/>
                </a:solidFill>
                <a:ln w="6325" cap="flat">
                  <a:solidFill>
                    <a:srgbClr val="B1B1B1"/>
                  </a:solidFill>
                  <a:prstDash val="solid"/>
                  <a:miter/>
                </a:ln>
              </p:spPr>
              <p:txBody>
                <a:bodyPr rtlCol="0" anchor="ctr"/>
                <a:lstStyle/>
                <a:p>
                  <a:pPr defTabSz="685800">
                    <a:defRPr/>
                  </a:pPr>
                  <a:endParaRPr lang="en-US" sz="600">
                    <a:solidFill>
                      <a:prstClr val="black"/>
                    </a:solidFill>
                    <a:latin typeface="Verdana"/>
                  </a:endParaRPr>
                </a:p>
              </p:txBody>
            </p:sp>
            <p:sp>
              <p:nvSpPr>
                <p:cNvPr id="221" name="Freeform 1374">
                  <a:extLst>
                    <a:ext uri="{FF2B5EF4-FFF2-40B4-BE49-F238E27FC236}">
                      <a16:creationId xmlns:a16="http://schemas.microsoft.com/office/drawing/2014/main" id="{ED005FAF-F6B8-EBA0-4382-4EF804F706AB}"/>
                    </a:ext>
                  </a:extLst>
                </p:cNvPr>
                <p:cNvSpPr/>
                <p:nvPr/>
              </p:nvSpPr>
              <p:spPr>
                <a:xfrm>
                  <a:off x="2445794" y="3489589"/>
                  <a:ext cx="17830" cy="17795"/>
                </a:xfrm>
                <a:custGeom>
                  <a:avLst/>
                  <a:gdLst>
                    <a:gd name="connsiteX0" fmla="*/ 16321 w 17828"/>
                    <a:gd name="connsiteY0" fmla="*/ 5059 h 17795"/>
                    <a:gd name="connsiteX1" fmla="*/ 14802 w 17828"/>
                    <a:gd name="connsiteY1" fmla="*/ 15422 h 17795"/>
                    <a:gd name="connsiteX2" fmla="*/ 14802 w 17828"/>
                    <a:gd name="connsiteY2" fmla="*/ 15422 h 17795"/>
                    <a:gd name="connsiteX3" fmla="*/ 4293 w 17828"/>
                    <a:gd name="connsiteY3" fmla="*/ 15801 h 17795"/>
                    <a:gd name="connsiteX4" fmla="*/ 1507 w 17828"/>
                    <a:gd name="connsiteY4" fmla="*/ 12642 h 17795"/>
                    <a:gd name="connsiteX5" fmla="*/ 3027 w 17828"/>
                    <a:gd name="connsiteY5" fmla="*/ 2279 h 17795"/>
                    <a:gd name="connsiteX6" fmla="*/ 3027 w 17828"/>
                    <a:gd name="connsiteY6" fmla="*/ 2279 h 17795"/>
                    <a:gd name="connsiteX7" fmla="*/ 13535 w 17828"/>
                    <a:gd name="connsiteY7" fmla="*/ 1900 h 17795"/>
                    <a:gd name="connsiteX8" fmla="*/ 16321 w 17828"/>
                    <a:gd name="connsiteY8" fmla="*/ 4933 h 17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28" h="17795">
                      <a:moveTo>
                        <a:pt x="16321" y="5059"/>
                      </a:moveTo>
                      <a:cubicBezTo>
                        <a:pt x="18853" y="7840"/>
                        <a:pt x="18094" y="12516"/>
                        <a:pt x="14802" y="15422"/>
                      </a:cubicBezTo>
                      <a:lnTo>
                        <a:pt x="14802" y="15422"/>
                      </a:lnTo>
                      <a:cubicBezTo>
                        <a:pt x="11510" y="18455"/>
                        <a:pt x="6698" y="18582"/>
                        <a:pt x="4293" y="15801"/>
                      </a:cubicBezTo>
                      <a:lnTo>
                        <a:pt x="1507" y="12642"/>
                      </a:lnTo>
                      <a:cubicBezTo>
                        <a:pt x="-1025" y="9862"/>
                        <a:pt x="-265" y="5186"/>
                        <a:pt x="3027" y="2279"/>
                      </a:cubicBezTo>
                      <a:lnTo>
                        <a:pt x="3027" y="2279"/>
                      </a:lnTo>
                      <a:cubicBezTo>
                        <a:pt x="6318" y="-628"/>
                        <a:pt x="11003" y="-754"/>
                        <a:pt x="13535" y="1900"/>
                      </a:cubicBezTo>
                      <a:lnTo>
                        <a:pt x="16321" y="4933"/>
                      </a:lnTo>
                      <a:close/>
                    </a:path>
                  </a:pathLst>
                </a:custGeom>
                <a:solidFill>
                  <a:srgbClr val="C8BFC1"/>
                </a:solidFill>
                <a:ln w="6325" cap="flat">
                  <a:solidFill>
                    <a:srgbClr val="B1B1B1"/>
                  </a:solidFill>
                  <a:prstDash val="solid"/>
                  <a:miter/>
                </a:ln>
              </p:spPr>
              <p:txBody>
                <a:bodyPr rtlCol="0" anchor="ctr"/>
                <a:lstStyle/>
                <a:p>
                  <a:pPr defTabSz="685800">
                    <a:defRPr/>
                  </a:pPr>
                  <a:endParaRPr lang="en-US" sz="600">
                    <a:solidFill>
                      <a:prstClr val="black"/>
                    </a:solidFill>
                    <a:latin typeface="Verdana"/>
                  </a:endParaRPr>
                </a:p>
              </p:txBody>
            </p:sp>
            <p:sp>
              <p:nvSpPr>
                <p:cNvPr id="222" name="Freeform 1375">
                  <a:extLst>
                    <a:ext uri="{FF2B5EF4-FFF2-40B4-BE49-F238E27FC236}">
                      <a16:creationId xmlns:a16="http://schemas.microsoft.com/office/drawing/2014/main" id="{8A97E061-18CF-683B-6C9C-9636D0D31BA8}"/>
                    </a:ext>
                  </a:extLst>
                </p:cNvPr>
                <p:cNvSpPr/>
                <p:nvPr/>
              </p:nvSpPr>
              <p:spPr>
                <a:xfrm>
                  <a:off x="2460230" y="3479556"/>
                  <a:ext cx="17830" cy="17719"/>
                </a:xfrm>
                <a:custGeom>
                  <a:avLst/>
                  <a:gdLst>
                    <a:gd name="connsiteX0" fmla="*/ 16321 w 17828"/>
                    <a:gd name="connsiteY0" fmla="*/ 4983 h 17719"/>
                    <a:gd name="connsiteX1" fmla="*/ 14802 w 17828"/>
                    <a:gd name="connsiteY1" fmla="*/ 15345 h 17719"/>
                    <a:gd name="connsiteX2" fmla="*/ 14802 w 17828"/>
                    <a:gd name="connsiteY2" fmla="*/ 15345 h 17719"/>
                    <a:gd name="connsiteX3" fmla="*/ 4293 w 17828"/>
                    <a:gd name="connsiteY3" fmla="*/ 15725 h 17719"/>
                    <a:gd name="connsiteX4" fmla="*/ 1507 w 17828"/>
                    <a:gd name="connsiteY4" fmla="*/ 12692 h 17719"/>
                    <a:gd name="connsiteX5" fmla="*/ 3027 w 17828"/>
                    <a:gd name="connsiteY5" fmla="*/ 2329 h 17719"/>
                    <a:gd name="connsiteX6" fmla="*/ 3027 w 17828"/>
                    <a:gd name="connsiteY6" fmla="*/ 2329 h 17719"/>
                    <a:gd name="connsiteX7" fmla="*/ 13535 w 17828"/>
                    <a:gd name="connsiteY7" fmla="*/ 1950 h 17719"/>
                    <a:gd name="connsiteX8" fmla="*/ 16321 w 17828"/>
                    <a:gd name="connsiteY8" fmla="*/ 4983 h 1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28" h="17719">
                      <a:moveTo>
                        <a:pt x="16321" y="4983"/>
                      </a:moveTo>
                      <a:cubicBezTo>
                        <a:pt x="18853" y="7763"/>
                        <a:pt x="18094" y="12439"/>
                        <a:pt x="14802" y="15345"/>
                      </a:cubicBezTo>
                      <a:lnTo>
                        <a:pt x="14802" y="15345"/>
                      </a:lnTo>
                      <a:cubicBezTo>
                        <a:pt x="11510" y="18379"/>
                        <a:pt x="6698" y="18505"/>
                        <a:pt x="4293" y="15725"/>
                      </a:cubicBezTo>
                      <a:lnTo>
                        <a:pt x="1507" y="12692"/>
                      </a:lnTo>
                      <a:cubicBezTo>
                        <a:pt x="-1025" y="9911"/>
                        <a:pt x="-265" y="5236"/>
                        <a:pt x="3027" y="2329"/>
                      </a:cubicBezTo>
                      <a:lnTo>
                        <a:pt x="3027" y="2329"/>
                      </a:lnTo>
                      <a:cubicBezTo>
                        <a:pt x="6318" y="-578"/>
                        <a:pt x="11003" y="-831"/>
                        <a:pt x="13535" y="1950"/>
                      </a:cubicBezTo>
                      <a:lnTo>
                        <a:pt x="16321" y="4983"/>
                      </a:lnTo>
                      <a:close/>
                    </a:path>
                  </a:pathLst>
                </a:custGeom>
                <a:solidFill>
                  <a:srgbClr val="C8BFC1"/>
                </a:solidFill>
                <a:ln w="6325" cap="flat">
                  <a:solidFill>
                    <a:srgbClr val="B1B1B1"/>
                  </a:solidFill>
                  <a:prstDash val="solid"/>
                  <a:miter/>
                </a:ln>
              </p:spPr>
              <p:txBody>
                <a:bodyPr rtlCol="0" anchor="ctr"/>
                <a:lstStyle/>
                <a:p>
                  <a:pPr defTabSz="685800">
                    <a:defRPr/>
                  </a:pPr>
                  <a:endParaRPr lang="en-US" sz="600">
                    <a:solidFill>
                      <a:prstClr val="black"/>
                    </a:solidFill>
                    <a:latin typeface="Verdana"/>
                  </a:endParaRPr>
                </a:p>
              </p:txBody>
            </p:sp>
            <p:sp>
              <p:nvSpPr>
                <p:cNvPr id="223" name="Freeform 1376">
                  <a:extLst>
                    <a:ext uri="{FF2B5EF4-FFF2-40B4-BE49-F238E27FC236}">
                      <a16:creationId xmlns:a16="http://schemas.microsoft.com/office/drawing/2014/main" id="{62571F28-E262-F2CA-299E-89F93D67F5A6}"/>
                    </a:ext>
                  </a:extLst>
                </p:cNvPr>
                <p:cNvSpPr/>
                <p:nvPr/>
              </p:nvSpPr>
              <p:spPr>
                <a:xfrm>
                  <a:off x="2476185" y="3471847"/>
                  <a:ext cx="17830" cy="17719"/>
                </a:xfrm>
                <a:custGeom>
                  <a:avLst/>
                  <a:gdLst>
                    <a:gd name="connsiteX0" fmla="*/ 16321 w 17828"/>
                    <a:gd name="connsiteY0" fmla="*/ 4983 h 17719"/>
                    <a:gd name="connsiteX1" fmla="*/ 14802 w 17828"/>
                    <a:gd name="connsiteY1" fmla="*/ 15345 h 17719"/>
                    <a:gd name="connsiteX2" fmla="*/ 14802 w 17828"/>
                    <a:gd name="connsiteY2" fmla="*/ 15345 h 17719"/>
                    <a:gd name="connsiteX3" fmla="*/ 4293 w 17828"/>
                    <a:gd name="connsiteY3" fmla="*/ 15725 h 17719"/>
                    <a:gd name="connsiteX4" fmla="*/ 1507 w 17828"/>
                    <a:gd name="connsiteY4" fmla="*/ 12692 h 17719"/>
                    <a:gd name="connsiteX5" fmla="*/ 3027 w 17828"/>
                    <a:gd name="connsiteY5" fmla="*/ 2329 h 17719"/>
                    <a:gd name="connsiteX6" fmla="*/ 3027 w 17828"/>
                    <a:gd name="connsiteY6" fmla="*/ 2329 h 17719"/>
                    <a:gd name="connsiteX7" fmla="*/ 13535 w 17828"/>
                    <a:gd name="connsiteY7" fmla="*/ 1950 h 17719"/>
                    <a:gd name="connsiteX8" fmla="*/ 16321 w 17828"/>
                    <a:gd name="connsiteY8" fmla="*/ 5109 h 1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28" h="17719">
                      <a:moveTo>
                        <a:pt x="16321" y="4983"/>
                      </a:moveTo>
                      <a:cubicBezTo>
                        <a:pt x="18853" y="7763"/>
                        <a:pt x="18094" y="12439"/>
                        <a:pt x="14802" y="15345"/>
                      </a:cubicBezTo>
                      <a:lnTo>
                        <a:pt x="14802" y="15345"/>
                      </a:lnTo>
                      <a:cubicBezTo>
                        <a:pt x="11510" y="18379"/>
                        <a:pt x="6698" y="18505"/>
                        <a:pt x="4293" y="15725"/>
                      </a:cubicBezTo>
                      <a:lnTo>
                        <a:pt x="1507" y="12692"/>
                      </a:lnTo>
                      <a:cubicBezTo>
                        <a:pt x="-1025" y="9911"/>
                        <a:pt x="-265" y="5236"/>
                        <a:pt x="3027" y="2329"/>
                      </a:cubicBezTo>
                      <a:lnTo>
                        <a:pt x="3027" y="2329"/>
                      </a:lnTo>
                      <a:cubicBezTo>
                        <a:pt x="6319" y="-578"/>
                        <a:pt x="11130" y="-831"/>
                        <a:pt x="13535" y="1950"/>
                      </a:cubicBezTo>
                      <a:lnTo>
                        <a:pt x="16321" y="5109"/>
                      </a:lnTo>
                      <a:close/>
                    </a:path>
                  </a:pathLst>
                </a:custGeom>
                <a:solidFill>
                  <a:srgbClr val="C8BFC1"/>
                </a:solidFill>
                <a:ln w="6325" cap="flat">
                  <a:solidFill>
                    <a:srgbClr val="B1B1B1"/>
                  </a:solidFill>
                  <a:prstDash val="solid"/>
                  <a:miter/>
                </a:ln>
              </p:spPr>
              <p:txBody>
                <a:bodyPr rtlCol="0" anchor="ctr"/>
                <a:lstStyle/>
                <a:p>
                  <a:pPr defTabSz="685800">
                    <a:defRPr/>
                  </a:pPr>
                  <a:endParaRPr lang="en-US" sz="600">
                    <a:solidFill>
                      <a:prstClr val="black"/>
                    </a:solidFill>
                    <a:latin typeface="Verdana"/>
                  </a:endParaRPr>
                </a:p>
              </p:txBody>
            </p:sp>
            <p:sp>
              <p:nvSpPr>
                <p:cNvPr id="224" name="Freeform 1377">
                  <a:extLst>
                    <a:ext uri="{FF2B5EF4-FFF2-40B4-BE49-F238E27FC236}">
                      <a16:creationId xmlns:a16="http://schemas.microsoft.com/office/drawing/2014/main" id="{0DD03486-1A42-4958-8A4A-5A98DDE22F54}"/>
                    </a:ext>
                  </a:extLst>
                </p:cNvPr>
                <p:cNvSpPr/>
                <p:nvPr/>
              </p:nvSpPr>
              <p:spPr>
                <a:xfrm>
                  <a:off x="2494040" y="3465149"/>
                  <a:ext cx="17830" cy="17719"/>
                </a:xfrm>
                <a:custGeom>
                  <a:avLst/>
                  <a:gdLst>
                    <a:gd name="connsiteX0" fmla="*/ 16321 w 17828"/>
                    <a:gd name="connsiteY0" fmla="*/ 4983 h 17719"/>
                    <a:gd name="connsiteX1" fmla="*/ 14802 w 17828"/>
                    <a:gd name="connsiteY1" fmla="*/ 15345 h 17719"/>
                    <a:gd name="connsiteX2" fmla="*/ 14802 w 17828"/>
                    <a:gd name="connsiteY2" fmla="*/ 15345 h 17719"/>
                    <a:gd name="connsiteX3" fmla="*/ 4293 w 17828"/>
                    <a:gd name="connsiteY3" fmla="*/ 15725 h 17719"/>
                    <a:gd name="connsiteX4" fmla="*/ 1507 w 17828"/>
                    <a:gd name="connsiteY4" fmla="*/ 12692 h 17719"/>
                    <a:gd name="connsiteX5" fmla="*/ 3027 w 17828"/>
                    <a:gd name="connsiteY5" fmla="*/ 2329 h 17719"/>
                    <a:gd name="connsiteX6" fmla="*/ 3027 w 17828"/>
                    <a:gd name="connsiteY6" fmla="*/ 2329 h 17719"/>
                    <a:gd name="connsiteX7" fmla="*/ 13535 w 17828"/>
                    <a:gd name="connsiteY7" fmla="*/ 1950 h 17719"/>
                    <a:gd name="connsiteX8" fmla="*/ 16321 w 17828"/>
                    <a:gd name="connsiteY8" fmla="*/ 4983 h 1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28" h="17719">
                      <a:moveTo>
                        <a:pt x="16321" y="4983"/>
                      </a:moveTo>
                      <a:cubicBezTo>
                        <a:pt x="18853" y="7763"/>
                        <a:pt x="18094" y="12439"/>
                        <a:pt x="14802" y="15345"/>
                      </a:cubicBezTo>
                      <a:lnTo>
                        <a:pt x="14802" y="15345"/>
                      </a:lnTo>
                      <a:cubicBezTo>
                        <a:pt x="11510" y="18379"/>
                        <a:pt x="6698" y="18505"/>
                        <a:pt x="4293" y="15725"/>
                      </a:cubicBezTo>
                      <a:lnTo>
                        <a:pt x="1507" y="12692"/>
                      </a:lnTo>
                      <a:cubicBezTo>
                        <a:pt x="-1025" y="9911"/>
                        <a:pt x="-265" y="5236"/>
                        <a:pt x="3027" y="2329"/>
                      </a:cubicBezTo>
                      <a:lnTo>
                        <a:pt x="3027" y="2329"/>
                      </a:lnTo>
                      <a:cubicBezTo>
                        <a:pt x="6319" y="-578"/>
                        <a:pt x="11130" y="-831"/>
                        <a:pt x="13535" y="1950"/>
                      </a:cubicBezTo>
                      <a:lnTo>
                        <a:pt x="16321" y="4983"/>
                      </a:lnTo>
                      <a:close/>
                    </a:path>
                  </a:pathLst>
                </a:custGeom>
                <a:solidFill>
                  <a:srgbClr val="C8BFC1"/>
                </a:solidFill>
                <a:ln w="6325" cap="flat">
                  <a:solidFill>
                    <a:srgbClr val="B1B1B1"/>
                  </a:solidFill>
                  <a:prstDash val="solid"/>
                  <a:miter/>
                </a:ln>
              </p:spPr>
              <p:txBody>
                <a:bodyPr rtlCol="0" anchor="ctr"/>
                <a:lstStyle/>
                <a:p>
                  <a:pPr defTabSz="685800">
                    <a:defRPr/>
                  </a:pPr>
                  <a:endParaRPr lang="en-US" sz="600">
                    <a:solidFill>
                      <a:prstClr val="black"/>
                    </a:solidFill>
                    <a:latin typeface="Verdana"/>
                  </a:endParaRPr>
                </a:p>
              </p:txBody>
            </p:sp>
            <p:sp>
              <p:nvSpPr>
                <p:cNvPr id="225" name="Freeform 1378">
                  <a:extLst>
                    <a:ext uri="{FF2B5EF4-FFF2-40B4-BE49-F238E27FC236}">
                      <a16:creationId xmlns:a16="http://schemas.microsoft.com/office/drawing/2014/main" id="{04FC27F7-4C49-EB87-1093-2B36202AD347}"/>
                    </a:ext>
                  </a:extLst>
                </p:cNvPr>
                <p:cNvSpPr/>
                <p:nvPr/>
              </p:nvSpPr>
              <p:spPr>
                <a:xfrm>
                  <a:off x="2510122" y="3456176"/>
                  <a:ext cx="17830" cy="17674"/>
                </a:xfrm>
                <a:custGeom>
                  <a:avLst/>
                  <a:gdLst>
                    <a:gd name="connsiteX0" fmla="*/ 16321 w 17828"/>
                    <a:gd name="connsiteY0" fmla="*/ 4983 h 17674"/>
                    <a:gd name="connsiteX1" fmla="*/ 14802 w 17828"/>
                    <a:gd name="connsiteY1" fmla="*/ 15346 h 17674"/>
                    <a:gd name="connsiteX2" fmla="*/ 14802 w 17828"/>
                    <a:gd name="connsiteY2" fmla="*/ 15346 h 17674"/>
                    <a:gd name="connsiteX3" fmla="*/ 4293 w 17828"/>
                    <a:gd name="connsiteY3" fmla="*/ 15725 h 17674"/>
                    <a:gd name="connsiteX4" fmla="*/ 1507 w 17828"/>
                    <a:gd name="connsiteY4" fmla="*/ 12692 h 17674"/>
                    <a:gd name="connsiteX5" fmla="*/ 3027 w 17828"/>
                    <a:gd name="connsiteY5" fmla="*/ 2329 h 17674"/>
                    <a:gd name="connsiteX6" fmla="*/ 3027 w 17828"/>
                    <a:gd name="connsiteY6" fmla="*/ 2329 h 17674"/>
                    <a:gd name="connsiteX7" fmla="*/ 13536 w 17828"/>
                    <a:gd name="connsiteY7" fmla="*/ 1950 h 17674"/>
                    <a:gd name="connsiteX8" fmla="*/ 16321 w 17828"/>
                    <a:gd name="connsiteY8" fmla="*/ 4983 h 17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28" h="17674">
                      <a:moveTo>
                        <a:pt x="16321" y="4983"/>
                      </a:moveTo>
                      <a:cubicBezTo>
                        <a:pt x="18853" y="7763"/>
                        <a:pt x="18094" y="12439"/>
                        <a:pt x="14802" y="15346"/>
                      </a:cubicBezTo>
                      <a:lnTo>
                        <a:pt x="14802" y="15346"/>
                      </a:lnTo>
                      <a:cubicBezTo>
                        <a:pt x="11510" y="18252"/>
                        <a:pt x="6825" y="18505"/>
                        <a:pt x="4293" y="15725"/>
                      </a:cubicBezTo>
                      <a:lnTo>
                        <a:pt x="1507" y="12692"/>
                      </a:lnTo>
                      <a:cubicBezTo>
                        <a:pt x="-1025" y="9911"/>
                        <a:pt x="-265" y="5235"/>
                        <a:pt x="3027" y="2329"/>
                      </a:cubicBezTo>
                      <a:lnTo>
                        <a:pt x="3027" y="2329"/>
                      </a:lnTo>
                      <a:cubicBezTo>
                        <a:pt x="6319" y="-578"/>
                        <a:pt x="11130" y="-831"/>
                        <a:pt x="13536" y="1950"/>
                      </a:cubicBezTo>
                      <a:lnTo>
                        <a:pt x="16321" y="4983"/>
                      </a:lnTo>
                      <a:close/>
                    </a:path>
                  </a:pathLst>
                </a:custGeom>
                <a:solidFill>
                  <a:srgbClr val="C8BFC1"/>
                </a:solidFill>
                <a:ln w="6325" cap="flat">
                  <a:solidFill>
                    <a:srgbClr val="B1B1B1"/>
                  </a:solidFill>
                  <a:prstDash val="solid"/>
                  <a:miter/>
                </a:ln>
              </p:spPr>
              <p:txBody>
                <a:bodyPr rtlCol="0" anchor="ctr"/>
                <a:lstStyle/>
                <a:p>
                  <a:pPr defTabSz="685800">
                    <a:defRPr/>
                  </a:pPr>
                  <a:endParaRPr lang="en-US" sz="600">
                    <a:solidFill>
                      <a:prstClr val="black"/>
                    </a:solidFill>
                    <a:latin typeface="Verdana"/>
                  </a:endParaRPr>
                </a:p>
              </p:txBody>
            </p:sp>
            <p:sp>
              <p:nvSpPr>
                <p:cNvPr id="226" name="Freeform 1379">
                  <a:extLst>
                    <a:ext uri="{FF2B5EF4-FFF2-40B4-BE49-F238E27FC236}">
                      <a16:creationId xmlns:a16="http://schemas.microsoft.com/office/drawing/2014/main" id="{F6138262-D740-D815-2240-C2CB11B71C41}"/>
                    </a:ext>
                  </a:extLst>
                </p:cNvPr>
                <p:cNvSpPr/>
                <p:nvPr/>
              </p:nvSpPr>
              <p:spPr>
                <a:xfrm>
                  <a:off x="2525444" y="3447330"/>
                  <a:ext cx="17830" cy="17719"/>
                </a:xfrm>
                <a:custGeom>
                  <a:avLst/>
                  <a:gdLst>
                    <a:gd name="connsiteX0" fmla="*/ 16321 w 17828"/>
                    <a:gd name="connsiteY0" fmla="*/ 4983 h 17719"/>
                    <a:gd name="connsiteX1" fmla="*/ 14802 w 17828"/>
                    <a:gd name="connsiteY1" fmla="*/ 15346 h 17719"/>
                    <a:gd name="connsiteX2" fmla="*/ 14802 w 17828"/>
                    <a:gd name="connsiteY2" fmla="*/ 15346 h 17719"/>
                    <a:gd name="connsiteX3" fmla="*/ 4293 w 17828"/>
                    <a:gd name="connsiteY3" fmla="*/ 15725 h 17719"/>
                    <a:gd name="connsiteX4" fmla="*/ 1507 w 17828"/>
                    <a:gd name="connsiteY4" fmla="*/ 12692 h 17719"/>
                    <a:gd name="connsiteX5" fmla="*/ 3027 w 17828"/>
                    <a:gd name="connsiteY5" fmla="*/ 2329 h 17719"/>
                    <a:gd name="connsiteX6" fmla="*/ 3027 w 17828"/>
                    <a:gd name="connsiteY6" fmla="*/ 2329 h 17719"/>
                    <a:gd name="connsiteX7" fmla="*/ 13535 w 17828"/>
                    <a:gd name="connsiteY7" fmla="*/ 1950 h 17719"/>
                    <a:gd name="connsiteX8" fmla="*/ 16321 w 17828"/>
                    <a:gd name="connsiteY8" fmla="*/ 5109 h 17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828" h="17719">
                      <a:moveTo>
                        <a:pt x="16321" y="4983"/>
                      </a:moveTo>
                      <a:cubicBezTo>
                        <a:pt x="18853" y="7763"/>
                        <a:pt x="18094" y="12439"/>
                        <a:pt x="14802" y="15346"/>
                      </a:cubicBezTo>
                      <a:lnTo>
                        <a:pt x="14802" y="15346"/>
                      </a:lnTo>
                      <a:cubicBezTo>
                        <a:pt x="11510" y="18378"/>
                        <a:pt x="6698" y="18505"/>
                        <a:pt x="4293" y="15725"/>
                      </a:cubicBezTo>
                      <a:lnTo>
                        <a:pt x="1507" y="12692"/>
                      </a:lnTo>
                      <a:cubicBezTo>
                        <a:pt x="-1025" y="9911"/>
                        <a:pt x="-265" y="5235"/>
                        <a:pt x="3027" y="2329"/>
                      </a:cubicBezTo>
                      <a:lnTo>
                        <a:pt x="3027" y="2329"/>
                      </a:lnTo>
                      <a:cubicBezTo>
                        <a:pt x="6319" y="-578"/>
                        <a:pt x="11003" y="-831"/>
                        <a:pt x="13535" y="1950"/>
                      </a:cubicBezTo>
                      <a:lnTo>
                        <a:pt x="16321" y="5109"/>
                      </a:lnTo>
                      <a:close/>
                    </a:path>
                  </a:pathLst>
                </a:custGeom>
                <a:solidFill>
                  <a:srgbClr val="C8BFC1"/>
                </a:solidFill>
                <a:ln w="6325" cap="flat">
                  <a:solidFill>
                    <a:srgbClr val="B1B1B1"/>
                  </a:solidFill>
                  <a:prstDash val="solid"/>
                  <a:miter/>
                </a:ln>
              </p:spPr>
              <p:txBody>
                <a:bodyPr rtlCol="0" anchor="ctr"/>
                <a:lstStyle/>
                <a:p>
                  <a:pPr defTabSz="685800">
                    <a:defRPr/>
                  </a:pPr>
                  <a:endParaRPr lang="en-US" sz="600">
                    <a:solidFill>
                      <a:prstClr val="black"/>
                    </a:solidFill>
                    <a:latin typeface="Verdana"/>
                  </a:endParaRPr>
                </a:p>
              </p:txBody>
            </p:sp>
            <p:sp>
              <p:nvSpPr>
                <p:cNvPr id="227" name="Freeform 1380">
                  <a:extLst>
                    <a:ext uri="{FF2B5EF4-FFF2-40B4-BE49-F238E27FC236}">
                      <a16:creationId xmlns:a16="http://schemas.microsoft.com/office/drawing/2014/main" id="{5CDE0478-C69B-0AEF-F1CE-A37686CD3FB7}"/>
                    </a:ext>
                  </a:extLst>
                </p:cNvPr>
                <p:cNvSpPr/>
                <p:nvPr/>
              </p:nvSpPr>
              <p:spPr>
                <a:xfrm>
                  <a:off x="2557255" y="3374343"/>
                  <a:ext cx="17522" cy="17712"/>
                </a:xfrm>
                <a:custGeom>
                  <a:avLst/>
                  <a:gdLst>
                    <a:gd name="connsiteX0" fmla="*/ 16927 w 17520"/>
                    <a:gd name="connsiteY0" fmla="*/ 7073 h 17712"/>
                    <a:gd name="connsiteX1" fmla="*/ 12749 w 17520"/>
                    <a:gd name="connsiteY1" fmla="*/ 16677 h 17712"/>
                    <a:gd name="connsiteX2" fmla="*/ 12749 w 17520"/>
                    <a:gd name="connsiteY2" fmla="*/ 16677 h 17712"/>
                    <a:gd name="connsiteX3" fmla="*/ 2493 w 17520"/>
                    <a:gd name="connsiteY3" fmla="*/ 14276 h 17712"/>
                    <a:gd name="connsiteX4" fmla="*/ 594 w 17520"/>
                    <a:gd name="connsiteY4" fmla="*/ 10611 h 17712"/>
                    <a:gd name="connsiteX5" fmla="*/ 4772 w 17520"/>
                    <a:gd name="connsiteY5" fmla="*/ 1007 h 17712"/>
                    <a:gd name="connsiteX6" fmla="*/ 4772 w 17520"/>
                    <a:gd name="connsiteY6" fmla="*/ 1007 h 17712"/>
                    <a:gd name="connsiteX7" fmla="*/ 15028 w 17520"/>
                    <a:gd name="connsiteY7" fmla="*/ 3408 h 17712"/>
                    <a:gd name="connsiteX8" fmla="*/ 16927 w 17520"/>
                    <a:gd name="connsiteY8" fmla="*/ 7073 h 17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0" h="17712">
                      <a:moveTo>
                        <a:pt x="16927" y="7073"/>
                      </a:moveTo>
                      <a:cubicBezTo>
                        <a:pt x="18573" y="10358"/>
                        <a:pt x="16674" y="14655"/>
                        <a:pt x="12749" y="16677"/>
                      </a:cubicBezTo>
                      <a:lnTo>
                        <a:pt x="12749" y="16677"/>
                      </a:lnTo>
                      <a:cubicBezTo>
                        <a:pt x="8824" y="18699"/>
                        <a:pt x="4139" y="17688"/>
                        <a:pt x="2493" y="14276"/>
                      </a:cubicBezTo>
                      <a:lnTo>
                        <a:pt x="594" y="10611"/>
                      </a:lnTo>
                      <a:cubicBezTo>
                        <a:pt x="-1052" y="7325"/>
                        <a:pt x="847" y="3029"/>
                        <a:pt x="4772" y="1007"/>
                      </a:cubicBezTo>
                      <a:lnTo>
                        <a:pt x="4772" y="1007"/>
                      </a:lnTo>
                      <a:cubicBezTo>
                        <a:pt x="8824" y="-1015"/>
                        <a:pt x="13382" y="122"/>
                        <a:pt x="15028" y="3408"/>
                      </a:cubicBezTo>
                      <a:lnTo>
                        <a:pt x="16927" y="7073"/>
                      </a:lnTo>
                      <a:close/>
                    </a:path>
                  </a:pathLst>
                </a:custGeom>
                <a:solidFill>
                  <a:srgbClr val="F4D9B9"/>
                </a:solidFill>
                <a:ln w="6325" cap="flat">
                  <a:solidFill>
                    <a:srgbClr val="D3B6AC"/>
                  </a:solidFill>
                  <a:prstDash val="solid"/>
                  <a:miter/>
                </a:ln>
              </p:spPr>
              <p:txBody>
                <a:bodyPr rtlCol="0" anchor="ctr"/>
                <a:lstStyle/>
                <a:p>
                  <a:pPr defTabSz="685800">
                    <a:defRPr/>
                  </a:pPr>
                  <a:endParaRPr lang="en-US" sz="600">
                    <a:solidFill>
                      <a:prstClr val="black"/>
                    </a:solidFill>
                    <a:latin typeface="Verdana"/>
                  </a:endParaRPr>
                </a:p>
              </p:txBody>
            </p:sp>
            <p:sp>
              <p:nvSpPr>
                <p:cNvPr id="228" name="Freeform 1381">
                  <a:extLst>
                    <a:ext uri="{FF2B5EF4-FFF2-40B4-BE49-F238E27FC236}">
                      <a16:creationId xmlns:a16="http://schemas.microsoft.com/office/drawing/2014/main" id="{0CA906BE-0676-0E08-A4BD-ABD9950C2156}"/>
                    </a:ext>
                  </a:extLst>
                </p:cNvPr>
                <p:cNvSpPr/>
                <p:nvPr/>
              </p:nvSpPr>
              <p:spPr>
                <a:xfrm>
                  <a:off x="2571438" y="3367265"/>
                  <a:ext cx="17522" cy="17683"/>
                </a:xfrm>
                <a:custGeom>
                  <a:avLst/>
                  <a:gdLst>
                    <a:gd name="connsiteX0" fmla="*/ 16927 w 17520"/>
                    <a:gd name="connsiteY0" fmla="*/ 7073 h 17683"/>
                    <a:gd name="connsiteX1" fmla="*/ 12749 w 17520"/>
                    <a:gd name="connsiteY1" fmla="*/ 16677 h 17683"/>
                    <a:gd name="connsiteX2" fmla="*/ 12749 w 17520"/>
                    <a:gd name="connsiteY2" fmla="*/ 16677 h 17683"/>
                    <a:gd name="connsiteX3" fmla="*/ 2493 w 17520"/>
                    <a:gd name="connsiteY3" fmla="*/ 14276 h 17683"/>
                    <a:gd name="connsiteX4" fmla="*/ 594 w 17520"/>
                    <a:gd name="connsiteY4" fmla="*/ 10611 h 17683"/>
                    <a:gd name="connsiteX5" fmla="*/ 4772 w 17520"/>
                    <a:gd name="connsiteY5" fmla="*/ 1007 h 17683"/>
                    <a:gd name="connsiteX6" fmla="*/ 4772 w 17520"/>
                    <a:gd name="connsiteY6" fmla="*/ 1007 h 17683"/>
                    <a:gd name="connsiteX7" fmla="*/ 15028 w 17520"/>
                    <a:gd name="connsiteY7" fmla="*/ 3408 h 17683"/>
                    <a:gd name="connsiteX8" fmla="*/ 16927 w 17520"/>
                    <a:gd name="connsiteY8" fmla="*/ 7073 h 1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0" h="17683">
                      <a:moveTo>
                        <a:pt x="16927" y="7073"/>
                      </a:moveTo>
                      <a:cubicBezTo>
                        <a:pt x="18573" y="10358"/>
                        <a:pt x="16674" y="14782"/>
                        <a:pt x="12749" y="16677"/>
                      </a:cubicBezTo>
                      <a:lnTo>
                        <a:pt x="12749" y="16677"/>
                      </a:lnTo>
                      <a:cubicBezTo>
                        <a:pt x="8697" y="18699"/>
                        <a:pt x="4139" y="17562"/>
                        <a:pt x="2493" y="14276"/>
                      </a:cubicBezTo>
                      <a:lnTo>
                        <a:pt x="594" y="10611"/>
                      </a:lnTo>
                      <a:cubicBezTo>
                        <a:pt x="-1052" y="7325"/>
                        <a:pt x="847" y="3028"/>
                        <a:pt x="4772" y="1007"/>
                      </a:cubicBezTo>
                      <a:lnTo>
                        <a:pt x="4772" y="1007"/>
                      </a:lnTo>
                      <a:cubicBezTo>
                        <a:pt x="8824" y="-1015"/>
                        <a:pt x="13382" y="122"/>
                        <a:pt x="15028" y="3408"/>
                      </a:cubicBezTo>
                      <a:lnTo>
                        <a:pt x="16927" y="7073"/>
                      </a:lnTo>
                      <a:close/>
                    </a:path>
                  </a:pathLst>
                </a:custGeom>
                <a:solidFill>
                  <a:srgbClr val="F4D9B9"/>
                </a:solidFill>
                <a:ln w="6325" cap="flat">
                  <a:solidFill>
                    <a:srgbClr val="D3B6AC"/>
                  </a:solidFill>
                  <a:prstDash val="solid"/>
                  <a:miter/>
                </a:ln>
              </p:spPr>
              <p:txBody>
                <a:bodyPr rtlCol="0" anchor="ctr"/>
                <a:lstStyle/>
                <a:p>
                  <a:pPr defTabSz="685800">
                    <a:defRPr/>
                  </a:pPr>
                  <a:endParaRPr lang="en-US" sz="600">
                    <a:solidFill>
                      <a:prstClr val="black"/>
                    </a:solidFill>
                    <a:latin typeface="Verdana"/>
                  </a:endParaRPr>
                </a:p>
              </p:txBody>
            </p:sp>
            <p:sp>
              <p:nvSpPr>
                <p:cNvPr id="229" name="Freeform 1382">
                  <a:extLst>
                    <a:ext uri="{FF2B5EF4-FFF2-40B4-BE49-F238E27FC236}">
                      <a16:creationId xmlns:a16="http://schemas.microsoft.com/office/drawing/2014/main" id="{67603C7D-2211-4A2C-FD70-CFC4C4D9108A}"/>
                    </a:ext>
                  </a:extLst>
                </p:cNvPr>
                <p:cNvSpPr/>
                <p:nvPr/>
              </p:nvSpPr>
              <p:spPr>
                <a:xfrm>
                  <a:off x="2587140" y="3359683"/>
                  <a:ext cx="17522" cy="17683"/>
                </a:xfrm>
                <a:custGeom>
                  <a:avLst/>
                  <a:gdLst>
                    <a:gd name="connsiteX0" fmla="*/ 16927 w 17520"/>
                    <a:gd name="connsiteY0" fmla="*/ 7073 h 17683"/>
                    <a:gd name="connsiteX1" fmla="*/ 12749 w 17520"/>
                    <a:gd name="connsiteY1" fmla="*/ 16677 h 17683"/>
                    <a:gd name="connsiteX2" fmla="*/ 12749 w 17520"/>
                    <a:gd name="connsiteY2" fmla="*/ 16677 h 17683"/>
                    <a:gd name="connsiteX3" fmla="*/ 2493 w 17520"/>
                    <a:gd name="connsiteY3" fmla="*/ 14276 h 17683"/>
                    <a:gd name="connsiteX4" fmla="*/ 594 w 17520"/>
                    <a:gd name="connsiteY4" fmla="*/ 10611 h 17683"/>
                    <a:gd name="connsiteX5" fmla="*/ 4772 w 17520"/>
                    <a:gd name="connsiteY5" fmla="*/ 1007 h 17683"/>
                    <a:gd name="connsiteX6" fmla="*/ 4772 w 17520"/>
                    <a:gd name="connsiteY6" fmla="*/ 1007 h 17683"/>
                    <a:gd name="connsiteX7" fmla="*/ 15028 w 17520"/>
                    <a:gd name="connsiteY7" fmla="*/ 3408 h 17683"/>
                    <a:gd name="connsiteX8" fmla="*/ 16927 w 17520"/>
                    <a:gd name="connsiteY8" fmla="*/ 7073 h 1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0" h="17683">
                      <a:moveTo>
                        <a:pt x="16927" y="7073"/>
                      </a:moveTo>
                      <a:cubicBezTo>
                        <a:pt x="18573" y="10358"/>
                        <a:pt x="16674" y="14655"/>
                        <a:pt x="12749" y="16677"/>
                      </a:cubicBezTo>
                      <a:lnTo>
                        <a:pt x="12749" y="16677"/>
                      </a:lnTo>
                      <a:cubicBezTo>
                        <a:pt x="8824" y="18699"/>
                        <a:pt x="4139" y="17562"/>
                        <a:pt x="2493" y="14276"/>
                      </a:cubicBezTo>
                      <a:lnTo>
                        <a:pt x="594" y="10611"/>
                      </a:lnTo>
                      <a:cubicBezTo>
                        <a:pt x="-1052" y="7325"/>
                        <a:pt x="847" y="3029"/>
                        <a:pt x="4772" y="1007"/>
                      </a:cubicBezTo>
                      <a:lnTo>
                        <a:pt x="4772" y="1007"/>
                      </a:lnTo>
                      <a:cubicBezTo>
                        <a:pt x="8697" y="-1016"/>
                        <a:pt x="13382" y="122"/>
                        <a:pt x="15028" y="3408"/>
                      </a:cubicBezTo>
                      <a:lnTo>
                        <a:pt x="16927" y="7073"/>
                      </a:lnTo>
                      <a:close/>
                    </a:path>
                  </a:pathLst>
                </a:custGeom>
                <a:solidFill>
                  <a:srgbClr val="F4D9B9"/>
                </a:solidFill>
                <a:ln w="6325" cap="flat">
                  <a:solidFill>
                    <a:srgbClr val="D3B6AC"/>
                  </a:solidFill>
                  <a:prstDash val="solid"/>
                  <a:miter/>
                </a:ln>
              </p:spPr>
              <p:txBody>
                <a:bodyPr rtlCol="0" anchor="ctr"/>
                <a:lstStyle/>
                <a:p>
                  <a:pPr defTabSz="685800">
                    <a:defRPr/>
                  </a:pPr>
                  <a:endParaRPr lang="en-US" sz="600">
                    <a:solidFill>
                      <a:prstClr val="black"/>
                    </a:solidFill>
                    <a:latin typeface="Verdana"/>
                  </a:endParaRPr>
                </a:p>
              </p:txBody>
            </p:sp>
            <p:sp>
              <p:nvSpPr>
                <p:cNvPr id="230" name="Freeform 1383">
                  <a:extLst>
                    <a:ext uri="{FF2B5EF4-FFF2-40B4-BE49-F238E27FC236}">
                      <a16:creationId xmlns:a16="http://schemas.microsoft.com/office/drawing/2014/main" id="{9B550557-7E6F-4361-65A8-2A859EFA52DD}"/>
                    </a:ext>
                  </a:extLst>
                </p:cNvPr>
                <p:cNvSpPr/>
                <p:nvPr/>
              </p:nvSpPr>
              <p:spPr>
                <a:xfrm>
                  <a:off x="2602715" y="3351468"/>
                  <a:ext cx="17522" cy="17683"/>
                </a:xfrm>
                <a:custGeom>
                  <a:avLst/>
                  <a:gdLst>
                    <a:gd name="connsiteX0" fmla="*/ 16927 w 17520"/>
                    <a:gd name="connsiteY0" fmla="*/ 7073 h 17683"/>
                    <a:gd name="connsiteX1" fmla="*/ 12749 w 17520"/>
                    <a:gd name="connsiteY1" fmla="*/ 16677 h 17683"/>
                    <a:gd name="connsiteX2" fmla="*/ 12749 w 17520"/>
                    <a:gd name="connsiteY2" fmla="*/ 16677 h 17683"/>
                    <a:gd name="connsiteX3" fmla="*/ 2493 w 17520"/>
                    <a:gd name="connsiteY3" fmla="*/ 14276 h 17683"/>
                    <a:gd name="connsiteX4" fmla="*/ 594 w 17520"/>
                    <a:gd name="connsiteY4" fmla="*/ 10611 h 17683"/>
                    <a:gd name="connsiteX5" fmla="*/ 4772 w 17520"/>
                    <a:gd name="connsiteY5" fmla="*/ 1007 h 17683"/>
                    <a:gd name="connsiteX6" fmla="*/ 4772 w 17520"/>
                    <a:gd name="connsiteY6" fmla="*/ 1007 h 17683"/>
                    <a:gd name="connsiteX7" fmla="*/ 15028 w 17520"/>
                    <a:gd name="connsiteY7" fmla="*/ 3408 h 17683"/>
                    <a:gd name="connsiteX8" fmla="*/ 16927 w 17520"/>
                    <a:gd name="connsiteY8" fmla="*/ 7073 h 1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0" h="17683">
                      <a:moveTo>
                        <a:pt x="16927" y="7073"/>
                      </a:moveTo>
                      <a:cubicBezTo>
                        <a:pt x="18573" y="10358"/>
                        <a:pt x="16674" y="14655"/>
                        <a:pt x="12749" y="16677"/>
                      </a:cubicBezTo>
                      <a:lnTo>
                        <a:pt x="12749" y="16677"/>
                      </a:lnTo>
                      <a:cubicBezTo>
                        <a:pt x="8697" y="18699"/>
                        <a:pt x="4139" y="17562"/>
                        <a:pt x="2493" y="14276"/>
                      </a:cubicBezTo>
                      <a:lnTo>
                        <a:pt x="594" y="10611"/>
                      </a:lnTo>
                      <a:cubicBezTo>
                        <a:pt x="-1052" y="7325"/>
                        <a:pt x="847" y="3028"/>
                        <a:pt x="4772" y="1007"/>
                      </a:cubicBezTo>
                      <a:lnTo>
                        <a:pt x="4772" y="1007"/>
                      </a:lnTo>
                      <a:cubicBezTo>
                        <a:pt x="8824" y="-1015"/>
                        <a:pt x="13382" y="122"/>
                        <a:pt x="15028" y="3408"/>
                      </a:cubicBezTo>
                      <a:lnTo>
                        <a:pt x="16927" y="7073"/>
                      </a:lnTo>
                      <a:close/>
                    </a:path>
                  </a:pathLst>
                </a:custGeom>
                <a:solidFill>
                  <a:srgbClr val="F4D9B9"/>
                </a:solidFill>
                <a:ln w="6325" cap="flat">
                  <a:solidFill>
                    <a:srgbClr val="D3B6AC"/>
                  </a:solidFill>
                  <a:prstDash val="solid"/>
                  <a:miter/>
                </a:ln>
              </p:spPr>
              <p:txBody>
                <a:bodyPr rtlCol="0" anchor="ctr"/>
                <a:lstStyle/>
                <a:p>
                  <a:pPr defTabSz="685800">
                    <a:defRPr/>
                  </a:pPr>
                  <a:endParaRPr lang="en-US" sz="600">
                    <a:solidFill>
                      <a:prstClr val="black"/>
                    </a:solidFill>
                    <a:latin typeface="Verdana"/>
                  </a:endParaRPr>
                </a:p>
              </p:txBody>
            </p:sp>
            <p:sp>
              <p:nvSpPr>
                <p:cNvPr id="231" name="Freeform 1384">
                  <a:extLst>
                    <a:ext uri="{FF2B5EF4-FFF2-40B4-BE49-F238E27FC236}">
                      <a16:creationId xmlns:a16="http://schemas.microsoft.com/office/drawing/2014/main" id="{0D0ECB2E-E7D7-18A5-334C-90AEAC80D87E}"/>
                    </a:ext>
                  </a:extLst>
                </p:cNvPr>
                <p:cNvSpPr/>
                <p:nvPr/>
              </p:nvSpPr>
              <p:spPr>
                <a:xfrm>
                  <a:off x="2617658" y="3344644"/>
                  <a:ext cx="17522" cy="17683"/>
                </a:xfrm>
                <a:custGeom>
                  <a:avLst/>
                  <a:gdLst>
                    <a:gd name="connsiteX0" fmla="*/ 16927 w 17520"/>
                    <a:gd name="connsiteY0" fmla="*/ 7073 h 17683"/>
                    <a:gd name="connsiteX1" fmla="*/ 12749 w 17520"/>
                    <a:gd name="connsiteY1" fmla="*/ 16677 h 17683"/>
                    <a:gd name="connsiteX2" fmla="*/ 12749 w 17520"/>
                    <a:gd name="connsiteY2" fmla="*/ 16677 h 17683"/>
                    <a:gd name="connsiteX3" fmla="*/ 2493 w 17520"/>
                    <a:gd name="connsiteY3" fmla="*/ 14276 h 17683"/>
                    <a:gd name="connsiteX4" fmla="*/ 594 w 17520"/>
                    <a:gd name="connsiteY4" fmla="*/ 10611 h 17683"/>
                    <a:gd name="connsiteX5" fmla="*/ 4772 w 17520"/>
                    <a:gd name="connsiteY5" fmla="*/ 1007 h 17683"/>
                    <a:gd name="connsiteX6" fmla="*/ 4772 w 17520"/>
                    <a:gd name="connsiteY6" fmla="*/ 1007 h 17683"/>
                    <a:gd name="connsiteX7" fmla="*/ 15028 w 17520"/>
                    <a:gd name="connsiteY7" fmla="*/ 3408 h 17683"/>
                    <a:gd name="connsiteX8" fmla="*/ 16927 w 17520"/>
                    <a:gd name="connsiteY8" fmla="*/ 7073 h 1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0" h="17683">
                      <a:moveTo>
                        <a:pt x="16927" y="7073"/>
                      </a:moveTo>
                      <a:cubicBezTo>
                        <a:pt x="18573" y="10358"/>
                        <a:pt x="16673" y="14655"/>
                        <a:pt x="12749" y="16677"/>
                      </a:cubicBezTo>
                      <a:lnTo>
                        <a:pt x="12749" y="16677"/>
                      </a:lnTo>
                      <a:cubicBezTo>
                        <a:pt x="8697" y="18699"/>
                        <a:pt x="4139" y="17562"/>
                        <a:pt x="2493" y="14276"/>
                      </a:cubicBezTo>
                      <a:lnTo>
                        <a:pt x="594" y="10611"/>
                      </a:lnTo>
                      <a:cubicBezTo>
                        <a:pt x="-1052" y="7325"/>
                        <a:pt x="847" y="3029"/>
                        <a:pt x="4772" y="1007"/>
                      </a:cubicBezTo>
                      <a:lnTo>
                        <a:pt x="4772" y="1007"/>
                      </a:lnTo>
                      <a:cubicBezTo>
                        <a:pt x="8697" y="-1016"/>
                        <a:pt x="13382" y="122"/>
                        <a:pt x="15028" y="3408"/>
                      </a:cubicBezTo>
                      <a:lnTo>
                        <a:pt x="16927" y="7073"/>
                      </a:lnTo>
                      <a:close/>
                    </a:path>
                  </a:pathLst>
                </a:custGeom>
                <a:solidFill>
                  <a:srgbClr val="F4D9B9"/>
                </a:solidFill>
                <a:ln w="6325" cap="flat">
                  <a:solidFill>
                    <a:srgbClr val="D3B6AC"/>
                  </a:solidFill>
                  <a:prstDash val="solid"/>
                  <a:miter/>
                </a:ln>
              </p:spPr>
              <p:txBody>
                <a:bodyPr rtlCol="0" anchor="ctr"/>
                <a:lstStyle/>
                <a:p>
                  <a:pPr defTabSz="685800">
                    <a:defRPr/>
                  </a:pPr>
                  <a:endParaRPr lang="en-US" sz="600">
                    <a:solidFill>
                      <a:prstClr val="black"/>
                    </a:solidFill>
                    <a:latin typeface="Verdana"/>
                  </a:endParaRPr>
                </a:p>
              </p:txBody>
            </p:sp>
            <p:sp>
              <p:nvSpPr>
                <p:cNvPr id="232" name="Freeform 1385">
                  <a:extLst>
                    <a:ext uri="{FF2B5EF4-FFF2-40B4-BE49-F238E27FC236}">
                      <a16:creationId xmlns:a16="http://schemas.microsoft.com/office/drawing/2014/main" id="{2D63CB35-8C8F-8F0F-9109-4EDE2BCE4182}"/>
                    </a:ext>
                  </a:extLst>
                </p:cNvPr>
                <p:cNvSpPr/>
                <p:nvPr/>
              </p:nvSpPr>
              <p:spPr>
                <a:xfrm>
                  <a:off x="2634119" y="3338578"/>
                  <a:ext cx="17522" cy="17683"/>
                </a:xfrm>
                <a:custGeom>
                  <a:avLst/>
                  <a:gdLst>
                    <a:gd name="connsiteX0" fmla="*/ 16927 w 17520"/>
                    <a:gd name="connsiteY0" fmla="*/ 7073 h 17683"/>
                    <a:gd name="connsiteX1" fmla="*/ 12749 w 17520"/>
                    <a:gd name="connsiteY1" fmla="*/ 16677 h 17683"/>
                    <a:gd name="connsiteX2" fmla="*/ 12749 w 17520"/>
                    <a:gd name="connsiteY2" fmla="*/ 16677 h 17683"/>
                    <a:gd name="connsiteX3" fmla="*/ 2493 w 17520"/>
                    <a:gd name="connsiteY3" fmla="*/ 14276 h 17683"/>
                    <a:gd name="connsiteX4" fmla="*/ 594 w 17520"/>
                    <a:gd name="connsiteY4" fmla="*/ 10611 h 17683"/>
                    <a:gd name="connsiteX5" fmla="*/ 4772 w 17520"/>
                    <a:gd name="connsiteY5" fmla="*/ 1007 h 17683"/>
                    <a:gd name="connsiteX6" fmla="*/ 4772 w 17520"/>
                    <a:gd name="connsiteY6" fmla="*/ 1007 h 17683"/>
                    <a:gd name="connsiteX7" fmla="*/ 15028 w 17520"/>
                    <a:gd name="connsiteY7" fmla="*/ 3408 h 17683"/>
                    <a:gd name="connsiteX8" fmla="*/ 16927 w 17520"/>
                    <a:gd name="connsiteY8" fmla="*/ 7073 h 1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0" h="17683">
                      <a:moveTo>
                        <a:pt x="16927" y="7073"/>
                      </a:moveTo>
                      <a:cubicBezTo>
                        <a:pt x="18573" y="10359"/>
                        <a:pt x="16673" y="14655"/>
                        <a:pt x="12749" y="16677"/>
                      </a:cubicBezTo>
                      <a:lnTo>
                        <a:pt x="12749" y="16677"/>
                      </a:lnTo>
                      <a:cubicBezTo>
                        <a:pt x="8697" y="18699"/>
                        <a:pt x="4139" y="17562"/>
                        <a:pt x="2493" y="14276"/>
                      </a:cubicBezTo>
                      <a:lnTo>
                        <a:pt x="594" y="10611"/>
                      </a:lnTo>
                      <a:cubicBezTo>
                        <a:pt x="-1052" y="7325"/>
                        <a:pt x="847" y="3029"/>
                        <a:pt x="4772" y="1007"/>
                      </a:cubicBezTo>
                      <a:lnTo>
                        <a:pt x="4772" y="1007"/>
                      </a:lnTo>
                      <a:cubicBezTo>
                        <a:pt x="8697" y="-1015"/>
                        <a:pt x="13382" y="122"/>
                        <a:pt x="15028" y="3408"/>
                      </a:cubicBezTo>
                      <a:lnTo>
                        <a:pt x="16927" y="7073"/>
                      </a:lnTo>
                      <a:close/>
                    </a:path>
                  </a:pathLst>
                </a:custGeom>
                <a:solidFill>
                  <a:srgbClr val="F4D9B9"/>
                </a:solidFill>
                <a:ln w="6325" cap="flat">
                  <a:solidFill>
                    <a:srgbClr val="D3B6AC"/>
                  </a:solidFill>
                  <a:prstDash val="solid"/>
                  <a:miter/>
                </a:ln>
              </p:spPr>
              <p:txBody>
                <a:bodyPr rtlCol="0" anchor="ctr"/>
                <a:lstStyle/>
                <a:p>
                  <a:pPr defTabSz="685800">
                    <a:defRPr/>
                  </a:pPr>
                  <a:endParaRPr lang="en-US" sz="600">
                    <a:solidFill>
                      <a:prstClr val="black"/>
                    </a:solidFill>
                    <a:latin typeface="Verdana"/>
                  </a:endParaRPr>
                </a:p>
              </p:txBody>
            </p:sp>
            <p:sp>
              <p:nvSpPr>
                <p:cNvPr id="233" name="Freeform 1386">
                  <a:extLst>
                    <a:ext uri="{FF2B5EF4-FFF2-40B4-BE49-F238E27FC236}">
                      <a16:creationId xmlns:a16="http://schemas.microsoft.com/office/drawing/2014/main" id="{8C7AC755-47BD-4D28-D6D7-BD3B99BB1B83}"/>
                    </a:ext>
                  </a:extLst>
                </p:cNvPr>
                <p:cNvSpPr/>
                <p:nvPr/>
              </p:nvSpPr>
              <p:spPr>
                <a:xfrm>
                  <a:off x="2651595" y="3335292"/>
                  <a:ext cx="17522" cy="17683"/>
                </a:xfrm>
                <a:custGeom>
                  <a:avLst/>
                  <a:gdLst>
                    <a:gd name="connsiteX0" fmla="*/ 16927 w 17520"/>
                    <a:gd name="connsiteY0" fmla="*/ 7073 h 17683"/>
                    <a:gd name="connsiteX1" fmla="*/ 12749 w 17520"/>
                    <a:gd name="connsiteY1" fmla="*/ 16677 h 17683"/>
                    <a:gd name="connsiteX2" fmla="*/ 12749 w 17520"/>
                    <a:gd name="connsiteY2" fmla="*/ 16677 h 17683"/>
                    <a:gd name="connsiteX3" fmla="*/ 2493 w 17520"/>
                    <a:gd name="connsiteY3" fmla="*/ 14276 h 17683"/>
                    <a:gd name="connsiteX4" fmla="*/ 594 w 17520"/>
                    <a:gd name="connsiteY4" fmla="*/ 10611 h 17683"/>
                    <a:gd name="connsiteX5" fmla="*/ 4772 w 17520"/>
                    <a:gd name="connsiteY5" fmla="*/ 1007 h 17683"/>
                    <a:gd name="connsiteX6" fmla="*/ 4772 w 17520"/>
                    <a:gd name="connsiteY6" fmla="*/ 1007 h 17683"/>
                    <a:gd name="connsiteX7" fmla="*/ 15028 w 17520"/>
                    <a:gd name="connsiteY7" fmla="*/ 3408 h 17683"/>
                    <a:gd name="connsiteX8" fmla="*/ 16927 w 17520"/>
                    <a:gd name="connsiteY8" fmla="*/ 7073 h 1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0" h="17683">
                      <a:moveTo>
                        <a:pt x="16927" y="7073"/>
                      </a:moveTo>
                      <a:cubicBezTo>
                        <a:pt x="18573" y="10358"/>
                        <a:pt x="16674" y="14655"/>
                        <a:pt x="12749" y="16677"/>
                      </a:cubicBezTo>
                      <a:lnTo>
                        <a:pt x="12749" y="16677"/>
                      </a:lnTo>
                      <a:cubicBezTo>
                        <a:pt x="8697" y="18699"/>
                        <a:pt x="4139" y="17562"/>
                        <a:pt x="2493" y="14276"/>
                      </a:cubicBezTo>
                      <a:lnTo>
                        <a:pt x="594" y="10611"/>
                      </a:lnTo>
                      <a:cubicBezTo>
                        <a:pt x="-1052" y="7325"/>
                        <a:pt x="847" y="3028"/>
                        <a:pt x="4772" y="1007"/>
                      </a:cubicBezTo>
                      <a:lnTo>
                        <a:pt x="4772" y="1007"/>
                      </a:lnTo>
                      <a:cubicBezTo>
                        <a:pt x="8697" y="-1015"/>
                        <a:pt x="13382" y="122"/>
                        <a:pt x="15028" y="3408"/>
                      </a:cubicBezTo>
                      <a:lnTo>
                        <a:pt x="16927" y="7073"/>
                      </a:lnTo>
                      <a:close/>
                    </a:path>
                  </a:pathLst>
                </a:custGeom>
                <a:solidFill>
                  <a:srgbClr val="F4D9B9"/>
                </a:solidFill>
                <a:ln w="6325" cap="flat">
                  <a:solidFill>
                    <a:srgbClr val="D3B6AC"/>
                  </a:solidFill>
                  <a:prstDash val="solid"/>
                  <a:miter/>
                </a:ln>
              </p:spPr>
              <p:txBody>
                <a:bodyPr rtlCol="0" anchor="ctr"/>
                <a:lstStyle/>
                <a:p>
                  <a:pPr defTabSz="685800">
                    <a:defRPr/>
                  </a:pPr>
                  <a:endParaRPr lang="en-US" sz="600">
                    <a:solidFill>
                      <a:prstClr val="black"/>
                    </a:solidFill>
                    <a:latin typeface="Verdana"/>
                  </a:endParaRPr>
                </a:p>
              </p:txBody>
            </p:sp>
            <p:sp>
              <p:nvSpPr>
                <p:cNvPr id="234" name="Freeform 1387">
                  <a:extLst>
                    <a:ext uri="{FF2B5EF4-FFF2-40B4-BE49-F238E27FC236}">
                      <a16:creationId xmlns:a16="http://schemas.microsoft.com/office/drawing/2014/main" id="{23636EC9-6141-DE1A-FA38-E0059FC6A46F}"/>
                    </a:ext>
                  </a:extLst>
                </p:cNvPr>
                <p:cNvSpPr/>
                <p:nvPr/>
              </p:nvSpPr>
              <p:spPr>
                <a:xfrm>
                  <a:off x="2668943" y="3329732"/>
                  <a:ext cx="17522" cy="17683"/>
                </a:xfrm>
                <a:custGeom>
                  <a:avLst/>
                  <a:gdLst>
                    <a:gd name="connsiteX0" fmla="*/ 16927 w 17520"/>
                    <a:gd name="connsiteY0" fmla="*/ 7073 h 17683"/>
                    <a:gd name="connsiteX1" fmla="*/ 12749 w 17520"/>
                    <a:gd name="connsiteY1" fmla="*/ 16677 h 17683"/>
                    <a:gd name="connsiteX2" fmla="*/ 12749 w 17520"/>
                    <a:gd name="connsiteY2" fmla="*/ 16677 h 17683"/>
                    <a:gd name="connsiteX3" fmla="*/ 2493 w 17520"/>
                    <a:gd name="connsiteY3" fmla="*/ 14276 h 17683"/>
                    <a:gd name="connsiteX4" fmla="*/ 594 w 17520"/>
                    <a:gd name="connsiteY4" fmla="*/ 10611 h 17683"/>
                    <a:gd name="connsiteX5" fmla="*/ 4772 w 17520"/>
                    <a:gd name="connsiteY5" fmla="*/ 1007 h 17683"/>
                    <a:gd name="connsiteX6" fmla="*/ 4772 w 17520"/>
                    <a:gd name="connsiteY6" fmla="*/ 1007 h 17683"/>
                    <a:gd name="connsiteX7" fmla="*/ 15028 w 17520"/>
                    <a:gd name="connsiteY7" fmla="*/ 3408 h 17683"/>
                    <a:gd name="connsiteX8" fmla="*/ 16927 w 17520"/>
                    <a:gd name="connsiteY8" fmla="*/ 7073 h 1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0" h="17683">
                      <a:moveTo>
                        <a:pt x="16927" y="7073"/>
                      </a:moveTo>
                      <a:cubicBezTo>
                        <a:pt x="18573" y="10358"/>
                        <a:pt x="16673" y="14655"/>
                        <a:pt x="12749" y="16677"/>
                      </a:cubicBezTo>
                      <a:lnTo>
                        <a:pt x="12749" y="16677"/>
                      </a:lnTo>
                      <a:cubicBezTo>
                        <a:pt x="8824" y="18699"/>
                        <a:pt x="4139" y="17562"/>
                        <a:pt x="2493" y="14276"/>
                      </a:cubicBezTo>
                      <a:lnTo>
                        <a:pt x="594" y="10611"/>
                      </a:lnTo>
                      <a:cubicBezTo>
                        <a:pt x="-1052" y="7325"/>
                        <a:pt x="847" y="3029"/>
                        <a:pt x="4772" y="1007"/>
                      </a:cubicBezTo>
                      <a:lnTo>
                        <a:pt x="4772" y="1007"/>
                      </a:lnTo>
                      <a:cubicBezTo>
                        <a:pt x="8697" y="-1015"/>
                        <a:pt x="13382" y="122"/>
                        <a:pt x="15028" y="3408"/>
                      </a:cubicBezTo>
                      <a:lnTo>
                        <a:pt x="16927" y="7073"/>
                      </a:lnTo>
                      <a:close/>
                    </a:path>
                  </a:pathLst>
                </a:custGeom>
                <a:solidFill>
                  <a:srgbClr val="F4D9B9"/>
                </a:solidFill>
                <a:ln w="6325" cap="flat">
                  <a:solidFill>
                    <a:srgbClr val="D3B6AC"/>
                  </a:solidFill>
                  <a:prstDash val="solid"/>
                  <a:miter/>
                </a:ln>
              </p:spPr>
              <p:txBody>
                <a:bodyPr rtlCol="0" anchor="ctr"/>
                <a:lstStyle/>
                <a:p>
                  <a:pPr defTabSz="685800">
                    <a:defRPr/>
                  </a:pPr>
                  <a:endParaRPr lang="en-US" sz="600">
                    <a:solidFill>
                      <a:prstClr val="black"/>
                    </a:solidFill>
                    <a:latin typeface="Verdana"/>
                  </a:endParaRPr>
                </a:p>
              </p:txBody>
            </p:sp>
            <p:sp>
              <p:nvSpPr>
                <p:cNvPr id="235" name="Freeform 1388">
                  <a:extLst>
                    <a:ext uri="{FF2B5EF4-FFF2-40B4-BE49-F238E27FC236}">
                      <a16:creationId xmlns:a16="http://schemas.microsoft.com/office/drawing/2014/main" id="{E8053B4C-CE9D-2754-3410-2DB191A2F531}"/>
                    </a:ext>
                  </a:extLst>
                </p:cNvPr>
                <p:cNvSpPr/>
                <p:nvPr/>
              </p:nvSpPr>
              <p:spPr>
                <a:xfrm>
                  <a:off x="2688318" y="3328973"/>
                  <a:ext cx="17522" cy="17683"/>
                </a:xfrm>
                <a:custGeom>
                  <a:avLst/>
                  <a:gdLst>
                    <a:gd name="connsiteX0" fmla="*/ 16927 w 17520"/>
                    <a:gd name="connsiteY0" fmla="*/ 7073 h 17683"/>
                    <a:gd name="connsiteX1" fmla="*/ 12749 w 17520"/>
                    <a:gd name="connsiteY1" fmla="*/ 16677 h 17683"/>
                    <a:gd name="connsiteX2" fmla="*/ 12749 w 17520"/>
                    <a:gd name="connsiteY2" fmla="*/ 16677 h 17683"/>
                    <a:gd name="connsiteX3" fmla="*/ 2493 w 17520"/>
                    <a:gd name="connsiteY3" fmla="*/ 14276 h 17683"/>
                    <a:gd name="connsiteX4" fmla="*/ 594 w 17520"/>
                    <a:gd name="connsiteY4" fmla="*/ 10611 h 17683"/>
                    <a:gd name="connsiteX5" fmla="*/ 4772 w 17520"/>
                    <a:gd name="connsiteY5" fmla="*/ 1007 h 17683"/>
                    <a:gd name="connsiteX6" fmla="*/ 4772 w 17520"/>
                    <a:gd name="connsiteY6" fmla="*/ 1007 h 17683"/>
                    <a:gd name="connsiteX7" fmla="*/ 15028 w 17520"/>
                    <a:gd name="connsiteY7" fmla="*/ 3408 h 17683"/>
                    <a:gd name="connsiteX8" fmla="*/ 16927 w 17520"/>
                    <a:gd name="connsiteY8" fmla="*/ 7073 h 1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0" h="17683">
                      <a:moveTo>
                        <a:pt x="16927" y="7073"/>
                      </a:moveTo>
                      <a:cubicBezTo>
                        <a:pt x="18573" y="10358"/>
                        <a:pt x="16673" y="14655"/>
                        <a:pt x="12749" y="16677"/>
                      </a:cubicBezTo>
                      <a:lnTo>
                        <a:pt x="12749" y="16677"/>
                      </a:lnTo>
                      <a:cubicBezTo>
                        <a:pt x="8697" y="18699"/>
                        <a:pt x="4139" y="17562"/>
                        <a:pt x="2493" y="14276"/>
                      </a:cubicBezTo>
                      <a:lnTo>
                        <a:pt x="594" y="10611"/>
                      </a:lnTo>
                      <a:cubicBezTo>
                        <a:pt x="-1052" y="7325"/>
                        <a:pt x="847" y="3028"/>
                        <a:pt x="4772" y="1007"/>
                      </a:cubicBezTo>
                      <a:lnTo>
                        <a:pt x="4772" y="1007"/>
                      </a:lnTo>
                      <a:cubicBezTo>
                        <a:pt x="8697" y="-1015"/>
                        <a:pt x="13382" y="122"/>
                        <a:pt x="15028" y="3408"/>
                      </a:cubicBezTo>
                      <a:lnTo>
                        <a:pt x="16927" y="7073"/>
                      </a:lnTo>
                      <a:close/>
                    </a:path>
                  </a:pathLst>
                </a:custGeom>
                <a:solidFill>
                  <a:srgbClr val="F4D9B9"/>
                </a:solidFill>
                <a:ln w="6325" cap="flat">
                  <a:solidFill>
                    <a:srgbClr val="D3B6AC"/>
                  </a:solidFill>
                  <a:prstDash val="solid"/>
                  <a:miter/>
                </a:ln>
              </p:spPr>
              <p:txBody>
                <a:bodyPr rtlCol="0" anchor="ctr"/>
                <a:lstStyle/>
                <a:p>
                  <a:pPr defTabSz="685800">
                    <a:defRPr/>
                  </a:pPr>
                  <a:endParaRPr lang="en-US" sz="600">
                    <a:solidFill>
                      <a:prstClr val="black"/>
                    </a:solidFill>
                    <a:latin typeface="Verdana"/>
                  </a:endParaRPr>
                </a:p>
              </p:txBody>
            </p:sp>
            <p:sp>
              <p:nvSpPr>
                <p:cNvPr id="236" name="Freeform 1389">
                  <a:extLst>
                    <a:ext uri="{FF2B5EF4-FFF2-40B4-BE49-F238E27FC236}">
                      <a16:creationId xmlns:a16="http://schemas.microsoft.com/office/drawing/2014/main" id="{F7036CD7-4D3E-4604-C670-6635FCFEA185}"/>
                    </a:ext>
                  </a:extLst>
                </p:cNvPr>
                <p:cNvSpPr/>
                <p:nvPr/>
              </p:nvSpPr>
              <p:spPr>
                <a:xfrm>
                  <a:off x="2705413" y="3324298"/>
                  <a:ext cx="17522" cy="17683"/>
                </a:xfrm>
                <a:custGeom>
                  <a:avLst/>
                  <a:gdLst>
                    <a:gd name="connsiteX0" fmla="*/ 16927 w 17520"/>
                    <a:gd name="connsiteY0" fmla="*/ 7073 h 17683"/>
                    <a:gd name="connsiteX1" fmla="*/ 12749 w 17520"/>
                    <a:gd name="connsiteY1" fmla="*/ 16677 h 17683"/>
                    <a:gd name="connsiteX2" fmla="*/ 12749 w 17520"/>
                    <a:gd name="connsiteY2" fmla="*/ 16677 h 17683"/>
                    <a:gd name="connsiteX3" fmla="*/ 2493 w 17520"/>
                    <a:gd name="connsiteY3" fmla="*/ 14276 h 17683"/>
                    <a:gd name="connsiteX4" fmla="*/ 594 w 17520"/>
                    <a:gd name="connsiteY4" fmla="*/ 10611 h 17683"/>
                    <a:gd name="connsiteX5" fmla="*/ 4772 w 17520"/>
                    <a:gd name="connsiteY5" fmla="*/ 1006 h 17683"/>
                    <a:gd name="connsiteX6" fmla="*/ 4772 w 17520"/>
                    <a:gd name="connsiteY6" fmla="*/ 1006 h 17683"/>
                    <a:gd name="connsiteX7" fmla="*/ 15028 w 17520"/>
                    <a:gd name="connsiteY7" fmla="*/ 3408 h 17683"/>
                    <a:gd name="connsiteX8" fmla="*/ 16927 w 17520"/>
                    <a:gd name="connsiteY8" fmla="*/ 7073 h 1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0" h="17683">
                      <a:moveTo>
                        <a:pt x="16927" y="7073"/>
                      </a:moveTo>
                      <a:cubicBezTo>
                        <a:pt x="18573" y="10358"/>
                        <a:pt x="16674" y="14655"/>
                        <a:pt x="12749" y="16677"/>
                      </a:cubicBezTo>
                      <a:lnTo>
                        <a:pt x="12749" y="16677"/>
                      </a:lnTo>
                      <a:cubicBezTo>
                        <a:pt x="8824" y="18699"/>
                        <a:pt x="4139" y="17562"/>
                        <a:pt x="2493" y="14276"/>
                      </a:cubicBezTo>
                      <a:lnTo>
                        <a:pt x="594" y="10611"/>
                      </a:lnTo>
                      <a:cubicBezTo>
                        <a:pt x="-1052" y="7325"/>
                        <a:pt x="847" y="3029"/>
                        <a:pt x="4772" y="1006"/>
                      </a:cubicBezTo>
                      <a:lnTo>
                        <a:pt x="4772" y="1006"/>
                      </a:lnTo>
                      <a:cubicBezTo>
                        <a:pt x="8824" y="-1015"/>
                        <a:pt x="13382" y="122"/>
                        <a:pt x="15028" y="3408"/>
                      </a:cubicBezTo>
                      <a:lnTo>
                        <a:pt x="16927" y="7073"/>
                      </a:lnTo>
                      <a:close/>
                    </a:path>
                  </a:pathLst>
                </a:custGeom>
                <a:solidFill>
                  <a:srgbClr val="F4D9B9"/>
                </a:solidFill>
                <a:ln w="6325" cap="flat">
                  <a:solidFill>
                    <a:srgbClr val="D3B6AC"/>
                  </a:solidFill>
                  <a:prstDash val="solid"/>
                  <a:miter/>
                </a:ln>
              </p:spPr>
              <p:txBody>
                <a:bodyPr rtlCol="0" anchor="ctr"/>
                <a:lstStyle/>
                <a:p>
                  <a:pPr defTabSz="685800">
                    <a:defRPr/>
                  </a:pPr>
                  <a:endParaRPr lang="en-US" sz="600">
                    <a:solidFill>
                      <a:prstClr val="black"/>
                    </a:solidFill>
                    <a:latin typeface="Verdana"/>
                  </a:endParaRPr>
                </a:p>
              </p:txBody>
            </p:sp>
            <p:sp>
              <p:nvSpPr>
                <p:cNvPr id="237" name="Freeform 1390">
                  <a:extLst>
                    <a:ext uri="{FF2B5EF4-FFF2-40B4-BE49-F238E27FC236}">
                      <a16:creationId xmlns:a16="http://schemas.microsoft.com/office/drawing/2014/main" id="{87A9FBB5-65ED-281D-C482-770A8DA12042}"/>
                    </a:ext>
                  </a:extLst>
                </p:cNvPr>
                <p:cNvSpPr/>
                <p:nvPr/>
              </p:nvSpPr>
              <p:spPr>
                <a:xfrm>
                  <a:off x="2723014" y="3320127"/>
                  <a:ext cx="17522" cy="17683"/>
                </a:xfrm>
                <a:custGeom>
                  <a:avLst/>
                  <a:gdLst>
                    <a:gd name="connsiteX0" fmla="*/ 16927 w 17520"/>
                    <a:gd name="connsiteY0" fmla="*/ 7073 h 17683"/>
                    <a:gd name="connsiteX1" fmla="*/ 12749 w 17520"/>
                    <a:gd name="connsiteY1" fmla="*/ 16677 h 17683"/>
                    <a:gd name="connsiteX2" fmla="*/ 12749 w 17520"/>
                    <a:gd name="connsiteY2" fmla="*/ 16677 h 17683"/>
                    <a:gd name="connsiteX3" fmla="*/ 2493 w 17520"/>
                    <a:gd name="connsiteY3" fmla="*/ 14276 h 17683"/>
                    <a:gd name="connsiteX4" fmla="*/ 594 w 17520"/>
                    <a:gd name="connsiteY4" fmla="*/ 10611 h 17683"/>
                    <a:gd name="connsiteX5" fmla="*/ 4772 w 17520"/>
                    <a:gd name="connsiteY5" fmla="*/ 1006 h 17683"/>
                    <a:gd name="connsiteX6" fmla="*/ 4772 w 17520"/>
                    <a:gd name="connsiteY6" fmla="*/ 1006 h 17683"/>
                    <a:gd name="connsiteX7" fmla="*/ 15028 w 17520"/>
                    <a:gd name="connsiteY7" fmla="*/ 3408 h 17683"/>
                    <a:gd name="connsiteX8" fmla="*/ 16927 w 17520"/>
                    <a:gd name="connsiteY8" fmla="*/ 7073 h 17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520" h="17683">
                      <a:moveTo>
                        <a:pt x="16927" y="7073"/>
                      </a:moveTo>
                      <a:cubicBezTo>
                        <a:pt x="18573" y="10358"/>
                        <a:pt x="16674" y="14655"/>
                        <a:pt x="12749" y="16677"/>
                      </a:cubicBezTo>
                      <a:lnTo>
                        <a:pt x="12749" y="16677"/>
                      </a:lnTo>
                      <a:cubicBezTo>
                        <a:pt x="8824" y="18699"/>
                        <a:pt x="4139" y="17562"/>
                        <a:pt x="2493" y="14276"/>
                      </a:cubicBezTo>
                      <a:lnTo>
                        <a:pt x="594" y="10611"/>
                      </a:lnTo>
                      <a:cubicBezTo>
                        <a:pt x="-1052" y="7325"/>
                        <a:pt x="847" y="3029"/>
                        <a:pt x="4772" y="1006"/>
                      </a:cubicBezTo>
                      <a:lnTo>
                        <a:pt x="4772" y="1006"/>
                      </a:lnTo>
                      <a:cubicBezTo>
                        <a:pt x="8697" y="-1015"/>
                        <a:pt x="13382" y="122"/>
                        <a:pt x="15028" y="3408"/>
                      </a:cubicBezTo>
                      <a:lnTo>
                        <a:pt x="16927" y="7073"/>
                      </a:lnTo>
                      <a:close/>
                    </a:path>
                  </a:pathLst>
                </a:custGeom>
                <a:solidFill>
                  <a:srgbClr val="F4D9B9"/>
                </a:solidFill>
                <a:ln w="6325" cap="flat">
                  <a:solidFill>
                    <a:srgbClr val="D3B6AC"/>
                  </a:solidFill>
                  <a:prstDash val="solid"/>
                  <a:miter/>
                </a:ln>
              </p:spPr>
              <p:txBody>
                <a:bodyPr rtlCol="0" anchor="ctr"/>
                <a:lstStyle/>
                <a:p>
                  <a:pPr defTabSz="685800">
                    <a:defRPr/>
                  </a:pPr>
                  <a:endParaRPr lang="en-US" sz="600">
                    <a:solidFill>
                      <a:prstClr val="black"/>
                    </a:solidFill>
                    <a:latin typeface="Verdana"/>
                  </a:endParaRPr>
                </a:p>
              </p:txBody>
            </p:sp>
            <p:sp>
              <p:nvSpPr>
                <p:cNvPr id="238" name="Freeform 1393">
                  <a:extLst>
                    <a:ext uri="{FF2B5EF4-FFF2-40B4-BE49-F238E27FC236}">
                      <a16:creationId xmlns:a16="http://schemas.microsoft.com/office/drawing/2014/main" id="{7F05B36A-7E26-01C8-6227-2DF5C6910205}"/>
                    </a:ext>
                  </a:extLst>
                </p:cNvPr>
                <p:cNvSpPr/>
                <p:nvPr/>
              </p:nvSpPr>
              <p:spPr>
                <a:xfrm>
                  <a:off x="2184838" y="3313551"/>
                  <a:ext cx="31364" cy="46127"/>
                </a:xfrm>
                <a:custGeom>
                  <a:avLst/>
                  <a:gdLst>
                    <a:gd name="connsiteX0" fmla="*/ 1986 w 31360"/>
                    <a:gd name="connsiteY0" fmla="*/ 46127 h 46127"/>
                    <a:gd name="connsiteX1" fmla="*/ 1353 w 31360"/>
                    <a:gd name="connsiteY1" fmla="*/ 43600 h 46127"/>
                    <a:gd name="connsiteX2" fmla="*/ 214 w 31360"/>
                    <a:gd name="connsiteY2" fmla="*/ 36649 h 46127"/>
                    <a:gd name="connsiteX3" fmla="*/ 87 w 31360"/>
                    <a:gd name="connsiteY3" fmla="*/ 31847 h 46127"/>
                    <a:gd name="connsiteX4" fmla="*/ 593 w 31360"/>
                    <a:gd name="connsiteY4" fmla="*/ 26539 h 46127"/>
                    <a:gd name="connsiteX5" fmla="*/ 2239 w 31360"/>
                    <a:gd name="connsiteY5" fmla="*/ 20979 h 46127"/>
                    <a:gd name="connsiteX6" fmla="*/ 4898 w 31360"/>
                    <a:gd name="connsiteY6" fmla="*/ 15544 h 46127"/>
                    <a:gd name="connsiteX7" fmla="*/ 8570 w 31360"/>
                    <a:gd name="connsiteY7" fmla="*/ 10742 h 46127"/>
                    <a:gd name="connsiteX8" fmla="*/ 12875 w 31360"/>
                    <a:gd name="connsiteY8" fmla="*/ 6698 h 46127"/>
                    <a:gd name="connsiteX9" fmla="*/ 17560 w 31360"/>
                    <a:gd name="connsiteY9" fmla="*/ 4044 h 46127"/>
                    <a:gd name="connsiteX10" fmla="*/ 21864 w 31360"/>
                    <a:gd name="connsiteY10" fmla="*/ 2022 h 46127"/>
                    <a:gd name="connsiteX11" fmla="*/ 31360 w 31360"/>
                    <a:gd name="connsiteY11" fmla="*/ 0 h 46127"/>
                    <a:gd name="connsiteX12" fmla="*/ 23510 w 31360"/>
                    <a:gd name="connsiteY12" fmla="*/ 5181 h 46127"/>
                    <a:gd name="connsiteX13" fmla="*/ 20092 w 31360"/>
                    <a:gd name="connsiteY13" fmla="*/ 7835 h 46127"/>
                    <a:gd name="connsiteX14" fmla="*/ 16294 w 31360"/>
                    <a:gd name="connsiteY14" fmla="*/ 10742 h 46127"/>
                    <a:gd name="connsiteX15" fmla="*/ 13002 w 31360"/>
                    <a:gd name="connsiteY15" fmla="*/ 14533 h 46127"/>
                    <a:gd name="connsiteX16" fmla="*/ 10089 w 31360"/>
                    <a:gd name="connsiteY16" fmla="*/ 18704 h 46127"/>
                    <a:gd name="connsiteX17" fmla="*/ 7684 w 31360"/>
                    <a:gd name="connsiteY17" fmla="*/ 23127 h 46127"/>
                    <a:gd name="connsiteX18" fmla="*/ 5785 w 31360"/>
                    <a:gd name="connsiteY18" fmla="*/ 27803 h 46127"/>
                    <a:gd name="connsiteX19" fmla="*/ 4519 w 31360"/>
                    <a:gd name="connsiteY19" fmla="*/ 32479 h 46127"/>
                    <a:gd name="connsiteX20" fmla="*/ 3632 w 31360"/>
                    <a:gd name="connsiteY20" fmla="*/ 36776 h 46127"/>
                    <a:gd name="connsiteX21" fmla="*/ 2366 w 31360"/>
                    <a:gd name="connsiteY21" fmla="*/ 43474 h 46127"/>
                    <a:gd name="connsiteX22" fmla="*/ 1860 w 31360"/>
                    <a:gd name="connsiteY22" fmla="*/ 46127 h 46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360" h="46127">
                      <a:moveTo>
                        <a:pt x="1986" y="46127"/>
                      </a:moveTo>
                      <a:cubicBezTo>
                        <a:pt x="1986" y="46127"/>
                        <a:pt x="1733" y="45243"/>
                        <a:pt x="1353" y="43600"/>
                      </a:cubicBezTo>
                      <a:cubicBezTo>
                        <a:pt x="973" y="41957"/>
                        <a:pt x="340" y="39682"/>
                        <a:pt x="214" y="36649"/>
                      </a:cubicBezTo>
                      <a:cubicBezTo>
                        <a:pt x="214" y="35133"/>
                        <a:pt x="-166" y="33616"/>
                        <a:pt x="87" y="31847"/>
                      </a:cubicBezTo>
                      <a:cubicBezTo>
                        <a:pt x="214" y="30204"/>
                        <a:pt x="340" y="28308"/>
                        <a:pt x="593" y="26539"/>
                      </a:cubicBezTo>
                      <a:cubicBezTo>
                        <a:pt x="1100" y="24770"/>
                        <a:pt x="1606" y="22874"/>
                        <a:pt x="2239" y="20979"/>
                      </a:cubicBezTo>
                      <a:cubicBezTo>
                        <a:pt x="2746" y="18956"/>
                        <a:pt x="4012" y="17314"/>
                        <a:pt x="4898" y="15544"/>
                      </a:cubicBezTo>
                      <a:cubicBezTo>
                        <a:pt x="5911" y="13775"/>
                        <a:pt x="7051" y="12006"/>
                        <a:pt x="8570" y="10742"/>
                      </a:cubicBezTo>
                      <a:cubicBezTo>
                        <a:pt x="9963" y="9352"/>
                        <a:pt x="11482" y="7962"/>
                        <a:pt x="12875" y="6698"/>
                      </a:cubicBezTo>
                      <a:cubicBezTo>
                        <a:pt x="14521" y="5687"/>
                        <a:pt x="16167" y="4802"/>
                        <a:pt x="17560" y="4044"/>
                      </a:cubicBezTo>
                      <a:cubicBezTo>
                        <a:pt x="19079" y="3286"/>
                        <a:pt x="20472" y="2275"/>
                        <a:pt x="21864" y="2022"/>
                      </a:cubicBezTo>
                      <a:cubicBezTo>
                        <a:pt x="27689" y="505"/>
                        <a:pt x="31360" y="0"/>
                        <a:pt x="31360" y="0"/>
                      </a:cubicBezTo>
                      <a:cubicBezTo>
                        <a:pt x="31360" y="0"/>
                        <a:pt x="28195" y="2401"/>
                        <a:pt x="23510" y="5181"/>
                      </a:cubicBezTo>
                      <a:cubicBezTo>
                        <a:pt x="22244" y="5813"/>
                        <a:pt x="21358" y="7077"/>
                        <a:pt x="20092" y="7835"/>
                      </a:cubicBezTo>
                      <a:cubicBezTo>
                        <a:pt x="18952" y="8846"/>
                        <a:pt x="17686" y="9857"/>
                        <a:pt x="16294" y="10742"/>
                      </a:cubicBezTo>
                      <a:cubicBezTo>
                        <a:pt x="15154" y="11879"/>
                        <a:pt x="14141" y="13270"/>
                        <a:pt x="13002" y="14533"/>
                      </a:cubicBezTo>
                      <a:cubicBezTo>
                        <a:pt x="11735" y="15671"/>
                        <a:pt x="10849" y="17187"/>
                        <a:pt x="10089" y="18704"/>
                      </a:cubicBezTo>
                      <a:cubicBezTo>
                        <a:pt x="9203" y="20220"/>
                        <a:pt x="8064" y="21484"/>
                        <a:pt x="7684" y="23127"/>
                      </a:cubicBezTo>
                      <a:cubicBezTo>
                        <a:pt x="7177" y="24770"/>
                        <a:pt x="6418" y="26286"/>
                        <a:pt x="5785" y="27803"/>
                      </a:cubicBezTo>
                      <a:cubicBezTo>
                        <a:pt x="5405" y="29446"/>
                        <a:pt x="5025" y="30962"/>
                        <a:pt x="4519" y="32479"/>
                      </a:cubicBezTo>
                      <a:cubicBezTo>
                        <a:pt x="4012" y="33995"/>
                        <a:pt x="3885" y="35385"/>
                        <a:pt x="3632" y="36776"/>
                      </a:cubicBezTo>
                      <a:cubicBezTo>
                        <a:pt x="3126" y="39429"/>
                        <a:pt x="2619" y="41831"/>
                        <a:pt x="2366" y="43474"/>
                      </a:cubicBezTo>
                      <a:cubicBezTo>
                        <a:pt x="2113" y="45116"/>
                        <a:pt x="1860" y="46127"/>
                        <a:pt x="1860" y="46127"/>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39" name="Freeform 1394">
                  <a:extLst>
                    <a:ext uri="{FF2B5EF4-FFF2-40B4-BE49-F238E27FC236}">
                      <a16:creationId xmlns:a16="http://schemas.microsoft.com/office/drawing/2014/main" id="{7F4A8002-B701-A309-F33C-9275B4A3ED02}"/>
                    </a:ext>
                  </a:extLst>
                </p:cNvPr>
                <p:cNvSpPr/>
                <p:nvPr/>
              </p:nvSpPr>
              <p:spPr>
                <a:xfrm>
                  <a:off x="2161895" y="3197537"/>
                  <a:ext cx="9606" cy="42968"/>
                </a:xfrm>
                <a:custGeom>
                  <a:avLst/>
                  <a:gdLst>
                    <a:gd name="connsiteX0" fmla="*/ 9479 w 9605"/>
                    <a:gd name="connsiteY0" fmla="*/ 42968 h 42968"/>
                    <a:gd name="connsiteX1" fmla="*/ 5554 w 9605"/>
                    <a:gd name="connsiteY1" fmla="*/ 37028 h 42968"/>
                    <a:gd name="connsiteX2" fmla="*/ 2642 w 9605"/>
                    <a:gd name="connsiteY2" fmla="*/ 30330 h 42968"/>
                    <a:gd name="connsiteX3" fmla="*/ 616 w 9605"/>
                    <a:gd name="connsiteY3" fmla="*/ 22242 h 42968"/>
                    <a:gd name="connsiteX4" fmla="*/ 1249 w 9605"/>
                    <a:gd name="connsiteY4" fmla="*/ 6445 h 42968"/>
                    <a:gd name="connsiteX5" fmla="*/ 3528 w 9605"/>
                    <a:gd name="connsiteY5" fmla="*/ 1643 h 42968"/>
                    <a:gd name="connsiteX6" fmla="*/ 4668 w 9605"/>
                    <a:gd name="connsiteY6" fmla="*/ 0 h 42968"/>
                    <a:gd name="connsiteX7" fmla="*/ 4668 w 9605"/>
                    <a:gd name="connsiteY7" fmla="*/ 2022 h 42968"/>
                    <a:gd name="connsiteX8" fmla="*/ 4668 w 9605"/>
                    <a:gd name="connsiteY8" fmla="*/ 4170 h 42968"/>
                    <a:gd name="connsiteX9" fmla="*/ 4921 w 9605"/>
                    <a:gd name="connsiteY9" fmla="*/ 6951 h 42968"/>
                    <a:gd name="connsiteX10" fmla="*/ 5554 w 9605"/>
                    <a:gd name="connsiteY10" fmla="*/ 13649 h 42968"/>
                    <a:gd name="connsiteX11" fmla="*/ 6820 w 9605"/>
                    <a:gd name="connsiteY11" fmla="*/ 21231 h 42968"/>
                    <a:gd name="connsiteX12" fmla="*/ 8973 w 9605"/>
                    <a:gd name="connsiteY12" fmla="*/ 35765 h 42968"/>
                    <a:gd name="connsiteX13" fmla="*/ 9606 w 9605"/>
                    <a:gd name="connsiteY13" fmla="*/ 42842 h 42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05" h="42968">
                      <a:moveTo>
                        <a:pt x="9479" y="42968"/>
                      </a:moveTo>
                      <a:cubicBezTo>
                        <a:pt x="9479" y="42968"/>
                        <a:pt x="7706" y="40693"/>
                        <a:pt x="5554" y="37028"/>
                      </a:cubicBezTo>
                      <a:cubicBezTo>
                        <a:pt x="4541" y="35133"/>
                        <a:pt x="3528" y="32858"/>
                        <a:pt x="2642" y="30330"/>
                      </a:cubicBezTo>
                      <a:cubicBezTo>
                        <a:pt x="1756" y="27803"/>
                        <a:pt x="996" y="25149"/>
                        <a:pt x="616" y="22242"/>
                      </a:cubicBezTo>
                      <a:cubicBezTo>
                        <a:pt x="-397" y="16682"/>
                        <a:pt x="-144" y="10742"/>
                        <a:pt x="1249" y="6445"/>
                      </a:cubicBezTo>
                      <a:cubicBezTo>
                        <a:pt x="1756" y="4297"/>
                        <a:pt x="2768" y="2654"/>
                        <a:pt x="3528" y="1643"/>
                      </a:cubicBezTo>
                      <a:cubicBezTo>
                        <a:pt x="4288" y="632"/>
                        <a:pt x="4668" y="0"/>
                        <a:pt x="4668" y="0"/>
                      </a:cubicBezTo>
                      <a:cubicBezTo>
                        <a:pt x="4668" y="0"/>
                        <a:pt x="4668" y="758"/>
                        <a:pt x="4668" y="2022"/>
                      </a:cubicBezTo>
                      <a:cubicBezTo>
                        <a:pt x="4668" y="2654"/>
                        <a:pt x="4668" y="3286"/>
                        <a:pt x="4668" y="4170"/>
                      </a:cubicBezTo>
                      <a:cubicBezTo>
                        <a:pt x="4668" y="5055"/>
                        <a:pt x="4921" y="5940"/>
                        <a:pt x="4921" y="6951"/>
                      </a:cubicBezTo>
                      <a:cubicBezTo>
                        <a:pt x="4921" y="8847"/>
                        <a:pt x="5427" y="11247"/>
                        <a:pt x="5554" y="13649"/>
                      </a:cubicBezTo>
                      <a:cubicBezTo>
                        <a:pt x="6060" y="16050"/>
                        <a:pt x="6187" y="18704"/>
                        <a:pt x="6820" y="21231"/>
                      </a:cubicBezTo>
                      <a:cubicBezTo>
                        <a:pt x="7580" y="26413"/>
                        <a:pt x="8593" y="31721"/>
                        <a:pt x="8973" y="35765"/>
                      </a:cubicBezTo>
                      <a:cubicBezTo>
                        <a:pt x="9479" y="39935"/>
                        <a:pt x="9606" y="42842"/>
                        <a:pt x="9606" y="42842"/>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40" name="Freeform 1395">
                  <a:extLst>
                    <a:ext uri="{FF2B5EF4-FFF2-40B4-BE49-F238E27FC236}">
                      <a16:creationId xmlns:a16="http://schemas.microsoft.com/office/drawing/2014/main" id="{5F65370A-368B-8198-8250-05376886C01C}"/>
                    </a:ext>
                  </a:extLst>
                </p:cNvPr>
                <p:cNvSpPr/>
                <p:nvPr/>
              </p:nvSpPr>
              <p:spPr>
                <a:xfrm>
                  <a:off x="2218422" y="3178581"/>
                  <a:ext cx="10695" cy="32731"/>
                </a:xfrm>
                <a:custGeom>
                  <a:avLst/>
                  <a:gdLst>
                    <a:gd name="connsiteX0" fmla="*/ 10695 w 10694"/>
                    <a:gd name="connsiteY0" fmla="*/ 32605 h 32731"/>
                    <a:gd name="connsiteX1" fmla="*/ 5630 w 10694"/>
                    <a:gd name="connsiteY1" fmla="*/ 29446 h 32731"/>
                    <a:gd name="connsiteX2" fmla="*/ 1832 w 10694"/>
                    <a:gd name="connsiteY2" fmla="*/ 24391 h 32731"/>
                    <a:gd name="connsiteX3" fmla="*/ 566 w 10694"/>
                    <a:gd name="connsiteY3" fmla="*/ 20979 h 32731"/>
                    <a:gd name="connsiteX4" fmla="*/ 59 w 10694"/>
                    <a:gd name="connsiteY4" fmla="*/ 17314 h 32731"/>
                    <a:gd name="connsiteX5" fmla="*/ 312 w 10694"/>
                    <a:gd name="connsiteY5" fmla="*/ 13649 h 32731"/>
                    <a:gd name="connsiteX6" fmla="*/ 1199 w 10694"/>
                    <a:gd name="connsiteY6" fmla="*/ 10236 h 32731"/>
                    <a:gd name="connsiteX7" fmla="*/ 2338 w 10694"/>
                    <a:gd name="connsiteY7" fmla="*/ 7204 h 32731"/>
                    <a:gd name="connsiteX8" fmla="*/ 3858 w 10694"/>
                    <a:gd name="connsiteY8" fmla="*/ 4676 h 32731"/>
                    <a:gd name="connsiteX9" fmla="*/ 7529 w 10694"/>
                    <a:gd name="connsiteY9" fmla="*/ 0 h 32731"/>
                    <a:gd name="connsiteX10" fmla="*/ 6010 w 10694"/>
                    <a:gd name="connsiteY10" fmla="*/ 5561 h 32731"/>
                    <a:gd name="connsiteX11" fmla="*/ 5250 w 10694"/>
                    <a:gd name="connsiteY11" fmla="*/ 8088 h 32731"/>
                    <a:gd name="connsiteX12" fmla="*/ 4744 w 10694"/>
                    <a:gd name="connsiteY12" fmla="*/ 10995 h 32731"/>
                    <a:gd name="connsiteX13" fmla="*/ 4237 w 10694"/>
                    <a:gd name="connsiteY13" fmla="*/ 14028 h 32731"/>
                    <a:gd name="connsiteX14" fmla="*/ 4237 w 10694"/>
                    <a:gd name="connsiteY14" fmla="*/ 17187 h 32731"/>
                    <a:gd name="connsiteX15" fmla="*/ 4491 w 10694"/>
                    <a:gd name="connsiteY15" fmla="*/ 20220 h 32731"/>
                    <a:gd name="connsiteX16" fmla="*/ 5124 w 10694"/>
                    <a:gd name="connsiteY16" fmla="*/ 23127 h 32731"/>
                    <a:gd name="connsiteX17" fmla="*/ 6137 w 10694"/>
                    <a:gd name="connsiteY17" fmla="*/ 25781 h 32731"/>
                    <a:gd name="connsiteX18" fmla="*/ 7403 w 10694"/>
                    <a:gd name="connsiteY18" fmla="*/ 28056 h 32731"/>
                    <a:gd name="connsiteX19" fmla="*/ 10695 w 10694"/>
                    <a:gd name="connsiteY19" fmla="*/ 32732 h 32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694" h="32731">
                      <a:moveTo>
                        <a:pt x="10695" y="32605"/>
                      </a:moveTo>
                      <a:cubicBezTo>
                        <a:pt x="10695" y="32605"/>
                        <a:pt x="8416" y="31847"/>
                        <a:pt x="5630" y="29446"/>
                      </a:cubicBezTo>
                      <a:cubicBezTo>
                        <a:pt x="4364" y="28056"/>
                        <a:pt x="2845" y="26539"/>
                        <a:pt x="1832" y="24391"/>
                      </a:cubicBezTo>
                      <a:cubicBezTo>
                        <a:pt x="1199" y="23380"/>
                        <a:pt x="819" y="22242"/>
                        <a:pt x="566" y="20979"/>
                      </a:cubicBezTo>
                      <a:cubicBezTo>
                        <a:pt x="439" y="19715"/>
                        <a:pt x="-194" y="18451"/>
                        <a:pt x="59" y="17314"/>
                      </a:cubicBezTo>
                      <a:lnTo>
                        <a:pt x="312" y="13649"/>
                      </a:lnTo>
                      <a:cubicBezTo>
                        <a:pt x="312" y="12385"/>
                        <a:pt x="945" y="11374"/>
                        <a:pt x="1199" y="10236"/>
                      </a:cubicBezTo>
                      <a:cubicBezTo>
                        <a:pt x="1579" y="9099"/>
                        <a:pt x="1958" y="8088"/>
                        <a:pt x="2338" y="7204"/>
                      </a:cubicBezTo>
                      <a:cubicBezTo>
                        <a:pt x="2718" y="6193"/>
                        <a:pt x="3351" y="5434"/>
                        <a:pt x="3858" y="4676"/>
                      </a:cubicBezTo>
                      <a:cubicBezTo>
                        <a:pt x="5883" y="1769"/>
                        <a:pt x="7529" y="0"/>
                        <a:pt x="7529" y="0"/>
                      </a:cubicBezTo>
                      <a:cubicBezTo>
                        <a:pt x="7529" y="0"/>
                        <a:pt x="7023" y="2401"/>
                        <a:pt x="6010" y="5561"/>
                      </a:cubicBezTo>
                      <a:cubicBezTo>
                        <a:pt x="5757" y="6319"/>
                        <a:pt x="5250" y="7204"/>
                        <a:pt x="5250" y="8088"/>
                      </a:cubicBezTo>
                      <a:cubicBezTo>
                        <a:pt x="5124" y="8973"/>
                        <a:pt x="4997" y="9984"/>
                        <a:pt x="4744" y="10995"/>
                      </a:cubicBezTo>
                      <a:cubicBezTo>
                        <a:pt x="4617" y="12006"/>
                        <a:pt x="4111" y="13017"/>
                        <a:pt x="4237" y="14028"/>
                      </a:cubicBezTo>
                      <a:lnTo>
                        <a:pt x="4237" y="17187"/>
                      </a:lnTo>
                      <a:cubicBezTo>
                        <a:pt x="3858" y="18198"/>
                        <a:pt x="4364" y="19209"/>
                        <a:pt x="4491" y="20220"/>
                      </a:cubicBezTo>
                      <a:cubicBezTo>
                        <a:pt x="4617" y="21231"/>
                        <a:pt x="4744" y="22242"/>
                        <a:pt x="5124" y="23127"/>
                      </a:cubicBezTo>
                      <a:cubicBezTo>
                        <a:pt x="5504" y="24012"/>
                        <a:pt x="5630" y="25023"/>
                        <a:pt x="6137" y="25781"/>
                      </a:cubicBezTo>
                      <a:cubicBezTo>
                        <a:pt x="6516" y="26539"/>
                        <a:pt x="7023" y="27424"/>
                        <a:pt x="7403" y="28056"/>
                      </a:cubicBezTo>
                      <a:cubicBezTo>
                        <a:pt x="9175" y="30710"/>
                        <a:pt x="10695" y="32732"/>
                        <a:pt x="10695" y="32732"/>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41" name="Freeform 1396">
                  <a:extLst>
                    <a:ext uri="{FF2B5EF4-FFF2-40B4-BE49-F238E27FC236}">
                      <a16:creationId xmlns:a16="http://schemas.microsoft.com/office/drawing/2014/main" id="{EC5477D4-72F4-5DB9-A2C0-191F29A8F0A7}"/>
                    </a:ext>
                  </a:extLst>
                </p:cNvPr>
                <p:cNvSpPr/>
                <p:nvPr/>
              </p:nvSpPr>
              <p:spPr>
                <a:xfrm>
                  <a:off x="2608248" y="3188186"/>
                  <a:ext cx="19881" cy="33868"/>
                </a:xfrm>
                <a:custGeom>
                  <a:avLst/>
                  <a:gdLst>
                    <a:gd name="connsiteX0" fmla="*/ 0 w 19878"/>
                    <a:gd name="connsiteY0" fmla="*/ 33742 h 33868"/>
                    <a:gd name="connsiteX1" fmla="*/ 3039 w 19878"/>
                    <a:gd name="connsiteY1" fmla="*/ 28308 h 33868"/>
                    <a:gd name="connsiteX2" fmla="*/ 6204 w 19878"/>
                    <a:gd name="connsiteY2" fmla="*/ 22874 h 33868"/>
                    <a:gd name="connsiteX3" fmla="*/ 9876 w 19878"/>
                    <a:gd name="connsiteY3" fmla="*/ 16808 h 33868"/>
                    <a:gd name="connsiteX4" fmla="*/ 16586 w 19878"/>
                    <a:gd name="connsiteY4" fmla="*/ 5308 h 33868"/>
                    <a:gd name="connsiteX5" fmla="*/ 19878 w 19878"/>
                    <a:gd name="connsiteY5" fmla="*/ 0 h 33868"/>
                    <a:gd name="connsiteX6" fmla="*/ 18739 w 19878"/>
                    <a:gd name="connsiteY6" fmla="*/ 6192 h 33868"/>
                    <a:gd name="connsiteX7" fmla="*/ 16840 w 19878"/>
                    <a:gd name="connsiteY7" fmla="*/ 12385 h 33868"/>
                    <a:gd name="connsiteX8" fmla="*/ 13548 w 19878"/>
                    <a:gd name="connsiteY8" fmla="*/ 18956 h 33868"/>
                    <a:gd name="connsiteX9" fmla="*/ 9243 w 19878"/>
                    <a:gd name="connsiteY9" fmla="*/ 25022 h 33868"/>
                    <a:gd name="connsiteX10" fmla="*/ 4938 w 19878"/>
                    <a:gd name="connsiteY10" fmla="*/ 29825 h 33868"/>
                    <a:gd name="connsiteX11" fmla="*/ 127 w 19878"/>
                    <a:gd name="connsiteY11" fmla="*/ 33869 h 3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878" h="33868">
                      <a:moveTo>
                        <a:pt x="0" y="33742"/>
                      </a:moveTo>
                      <a:cubicBezTo>
                        <a:pt x="0" y="33742"/>
                        <a:pt x="1140" y="31468"/>
                        <a:pt x="3039" y="28308"/>
                      </a:cubicBezTo>
                      <a:cubicBezTo>
                        <a:pt x="4178" y="26792"/>
                        <a:pt x="5065" y="24770"/>
                        <a:pt x="6204" y="22874"/>
                      </a:cubicBezTo>
                      <a:cubicBezTo>
                        <a:pt x="7217" y="20852"/>
                        <a:pt x="8863" y="19083"/>
                        <a:pt x="9876" y="16808"/>
                      </a:cubicBezTo>
                      <a:cubicBezTo>
                        <a:pt x="12155" y="12511"/>
                        <a:pt x="15067" y="8594"/>
                        <a:pt x="16586" y="5308"/>
                      </a:cubicBezTo>
                      <a:cubicBezTo>
                        <a:pt x="18359" y="2148"/>
                        <a:pt x="19878" y="0"/>
                        <a:pt x="19878" y="0"/>
                      </a:cubicBezTo>
                      <a:cubicBezTo>
                        <a:pt x="19878" y="0"/>
                        <a:pt x="19625" y="2527"/>
                        <a:pt x="18739" y="6192"/>
                      </a:cubicBezTo>
                      <a:cubicBezTo>
                        <a:pt x="18106" y="7962"/>
                        <a:pt x="17979" y="10363"/>
                        <a:pt x="16840" y="12385"/>
                      </a:cubicBezTo>
                      <a:cubicBezTo>
                        <a:pt x="15827" y="14533"/>
                        <a:pt x="14687" y="16808"/>
                        <a:pt x="13548" y="18956"/>
                      </a:cubicBezTo>
                      <a:cubicBezTo>
                        <a:pt x="12408" y="21231"/>
                        <a:pt x="10636" y="23127"/>
                        <a:pt x="9243" y="25022"/>
                      </a:cubicBezTo>
                      <a:cubicBezTo>
                        <a:pt x="7723" y="26918"/>
                        <a:pt x="6331" y="28561"/>
                        <a:pt x="4938" y="29825"/>
                      </a:cubicBezTo>
                      <a:cubicBezTo>
                        <a:pt x="2152" y="32352"/>
                        <a:pt x="127" y="33869"/>
                        <a:pt x="127" y="33869"/>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42" name="Freeform 1397">
                  <a:extLst>
                    <a:ext uri="{FF2B5EF4-FFF2-40B4-BE49-F238E27FC236}">
                      <a16:creationId xmlns:a16="http://schemas.microsoft.com/office/drawing/2014/main" id="{E11FE662-D0E0-5EA3-8C0A-E2590C928843}"/>
                    </a:ext>
                  </a:extLst>
                </p:cNvPr>
                <p:cNvSpPr/>
                <p:nvPr/>
              </p:nvSpPr>
              <p:spPr>
                <a:xfrm>
                  <a:off x="2446810" y="3217505"/>
                  <a:ext cx="7963" cy="19967"/>
                </a:xfrm>
                <a:custGeom>
                  <a:avLst/>
                  <a:gdLst>
                    <a:gd name="connsiteX0" fmla="*/ 3278 w 7962"/>
                    <a:gd name="connsiteY0" fmla="*/ 19968 h 19967"/>
                    <a:gd name="connsiteX1" fmla="*/ 1252 w 7962"/>
                    <a:gd name="connsiteY1" fmla="*/ 16808 h 19967"/>
                    <a:gd name="connsiteX2" fmla="*/ 113 w 7962"/>
                    <a:gd name="connsiteY2" fmla="*/ 13143 h 19967"/>
                    <a:gd name="connsiteX3" fmla="*/ 113 w 7962"/>
                    <a:gd name="connsiteY3" fmla="*/ 8720 h 19967"/>
                    <a:gd name="connsiteX4" fmla="*/ 1758 w 7962"/>
                    <a:gd name="connsiteY4" fmla="*/ 4423 h 19967"/>
                    <a:gd name="connsiteX5" fmla="*/ 4544 w 7962"/>
                    <a:gd name="connsiteY5" fmla="*/ 1517 h 19967"/>
                    <a:gd name="connsiteX6" fmla="*/ 7963 w 7962"/>
                    <a:gd name="connsiteY6" fmla="*/ 0 h 19967"/>
                    <a:gd name="connsiteX7" fmla="*/ 6316 w 7962"/>
                    <a:gd name="connsiteY7" fmla="*/ 3033 h 19967"/>
                    <a:gd name="connsiteX8" fmla="*/ 5177 w 7962"/>
                    <a:gd name="connsiteY8" fmla="*/ 5940 h 19967"/>
                    <a:gd name="connsiteX9" fmla="*/ 4291 w 7962"/>
                    <a:gd name="connsiteY9" fmla="*/ 9352 h 19967"/>
                    <a:gd name="connsiteX10" fmla="*/ 3911 w 7962"/>
                    <a:gd name="connsiteY10" fmla="*/ 13017 h 19967"/>
                    <a:gd name="connsiteX11" fmla="*/ 3658 w 7962"/>
                    <a:gd name="connsiteY11" fmla="*/ 16429 h 19967"/>
                    <a:gd name="connsiteX12" fmla="*/ 3404 w 7962"/>
                    <a:gd name="connsiteY12" fmla="*/ 19968 h 19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62" h="19967">
                      <a:moveTo>
                        <a:pt x="3278" y="19968"/>
                      </a:moveTo>
                      <a:cubicBezTo>
                        <a:pt x="3278" y="19968"/>
                        <a:pt x="2138" y="18956"/>
                        <a:pt x="1252" y="16808"/>
                      </a:cubicBezTo>
                      <a:cubicBezTo>
                        <a:pt x="872" y="15797"/>
                        <a:pt x="366" y="14533"/>
                        <a:pt x="113" y="13143"/>
                      </a:cubicBezTo>
                      <a:cubicBezTo>
                        <a:pt x="-141" y="11753"/>
                        <a:pt x="113" y="10236"/>
                        <a:pt x="113" y="8720"/>
                      </a:cubicBezTo>
                      <a:cubicBezTo>
                        <a:pt x="619" y="7204"/>
                        <a:pt x="872" y="5687"/>
                        <a:pt x="1758" y="4423"/>
                      </a:cubicBezTo>
                      <a:cubicBezTo>
                        <a:pt x="2645" y="3286"/>
                        <a:pt x="3531" y="2148"/>
                        <a:pt x="4544" y="1517"/>
                      </a:cubicBezTo>
                      <a:cubicBezTo>
                        <a:pt x="6570" y="379"/>
                        <a:pt x="7963" y="0"/>
                        <a:pt x="7963" y="0"/>
                      </a:cubicBezTo>
                      <a:cubicBezTo>
                        <a:pt x="7963" y="0"/>
                        <a:pt x="7329" y="1517"/>
                        <a:pt x="6316" y="3033"/>
                      </a:cubicBezTo>
                      <a:cubicBezTo>
                        <a:pt x="5683" y="3791"/>
                        <a:pt x="5683" y="5055"/>
                        <a:pt x="5177" y="5940"/>
                      </a:cubicBezTo>
                      <a:cubicBezTo>
                        <a:pt x="4671" y="6951"/>
                        <a:pt x="4671" y="8215"/>
                        <a:pt x="4291" y="9352"/>
                      </a:cubicBezTo>
                      <a:cubicBezTo>
                        <a:pt x="4291" y="10616"/>
                        <a:pt x="3911" y="11753"/>
                        <a:pt x="3911" y="13017"/>
                      </a:cubicBezTo>
                      <a:cubicBezTo>
                        <a:pt x="3911" y="14154"/>
                        <a:pt x="3658" y="15418"/>
                        <a:pt x="3658" y="16429"/>
                      </a:cubicBezTo>
                      <a:cubicBezTo>
                        <a:pt x="3531" y="18451"/>
                        <a:pt x="3404" y="19968"/>
                        <a:pt x="3404" y="19968"/>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43" name="Freeform 1398">
                  <a:extLst>
                    <a:ext uri="{FF2B5EF4-FFF2-40B4-BE49-F238E27FC236}">
                      <a16:creationId xmlns:a16="http://schemas.microsoft.com/office/drawing/2014/main" id="{5313853B-C4A7-B6A6-666F-82AA83E969F2}"/>
                    </a:ext>
                  </a:extLst>
                </p:cNvPr>
                <p:cNvSpPr/>
                <p:nvPr/>
              </p:nvSpPr>
              <p:spPr>
                <a:xfrm>
                  <a:off x="2315227" y="3328463"/>
                  <a:ext cx="24439" cy="18703"/>
                </a:xfrm>
                <a:custGeom>
                  <a:avLst/>
                  <a:gdLst>
                    <a:gd name="connsiteX0" fmla="*/ 24310 w 24436"/>
                    <a:gd name="connsiteY0" fmla="*/ 18704 h 18703"/>
                    <a:gd name="connsiteX1" fmla="*/ 22917 w 24436"/>
                    <a:gd name="connsiteY1" fmla="*/ 18325 h 18703"/>
                    <a:gd name="connsiteX2" fmla="*/ 19498 w 24436"/>
                    <a:gd name="connsiteY2" fmla="*/ 17187 h 18703"/>
                    <a:gd name="connsiteX3" fmla="*/ 9369 w 24436"/>
                    <a:gd name="connsiteY3" fmla="*/ 13143 h 18703"/>
                    <a:gd name="connsiteX4" fmla="*/ 4432 w 24436"/>
                    <a:gd name="connsiteY4" fmla="*/ 9478 h 18703"/>
                    <a:gd name="connsiteX5" fmla="*/ 2532 w 24436"/>
                    <a:gd name="connsiteY5" fmla="*/ 7330 h 18703"/>
                    <a:gd name="connsiteX6" fmla="*/ 1140 w 24436"/>
                    <a:gd name="connsiteY6" fmla="*/ 5055 h 18703"/>
                    <a:gd name="connsiteX7" fmla="*/ 127 w 24436"/>
                    <a:gd name="connsiteY7" fmla="*/ 1390 h 18703"/>
                    <a:gd name="connsiteX8" fmla="*/ 0 w 24436"/>
                    <a:gd name="connsiteY8" fmla="*/ 0 h 18703"/>
                    <a:gd name="connsiteX9" fmla="*/ 886 w 24436"/>
                    <a:gd name="connsiteY9" fmla="*/ 1138 h 18703"/>
                    <a:gd name="connsiteX10" fmla="*/ 3039 w 24436"/>
                    <a:gd name="connsiteY10" fmla="*/ 3791 h 18703"/>
                    <a:gd name="connsiteX11" fmla="*/ 4685 w 24436"/>
                    <a:gd name="connsiteY11" fmla="*/ 5308 h 18703"/>
                    <a:gd name="connsiteX12" fmla="*/ 6711 w 24436"/>
                    <a:gd name="connsiteY12" fmla="*/ 6698 h 18703"/>
                    <a:gd name="connsiteX13" fmla="*/ 11395 w 24436"/>
                    <a:gd name="connsiteY13" fmla="*/ 9478 h 18703"/>
                    <a:gd name="connsiteX14" fmla="*/ 20765 w 24436"/>
                    <a:gd name="connsiteY14" fmla="*/ 15039 h 18703"/>
                    <a:gd name="connsiteX15" fmla="*/ 24436 w 24436"/>
                    <a:gd name="connsiteY15" fmla="*/ 18577 h 18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436" h="18703">
                      <a:moveTo>
                        <a:pt x="24310" y="18704"/>
                      </a:moveTo>
                      <a:cubicBezTo>
                        <a:pt x="24310" y="18704"/>
                        <a:pt x="23803" y="18704"/>
                        <a:pt x="22917" y="18325"/>
                      </a:cubicBezTo>
                      <a:cubicBezTo>
                        <a:pt x="22157" y="18072"/>
                        <a:pt x="20891" y="17566"/>
                        <a:pt x="19498" y="17187"/>
                      </a:cubicBezTo>
                      <a:cubicBezTo>
                        <a:pt x="16840" y="16303"/>
                        <a:pt x="12915" y="15165"/>
                        <a:pt x="9369" y="13143"/>
                      </a:cubicBezTo>
                      <a:cubicBezTo>
                        <a:pt x="7597" y="12006"/>
                        <a:pt x="5824" y="10995"/>
                        <a:pt x="4432" y="9478"/>
                      </a:cubicBezTo>
                      <a:cubicBezTo>
                        <a:pt x="3672" y="8720"/>
                        <a:pt x="2912" y="8215"/>
                        <a:pt x="2532" y="7330"/>
                      </a:cubicBezTo>
                      <a:cubicBezTo>
                        <a:pt x="2026" y="6572"/>
                        <a:pt x="1646" y="5813"/>
                        <a:pt x="1140" y="5055"/>
                      </a:cubicBezTo>
                      <a:cubicBezTo>
                        <a:pt x="253" y="3791"/>
                        <a:pt x="380" y="2148"/>
                        <a:pt x="127" y="1390"/>
                      </a:cubicBezTo>
                      <a:cubicBezTo>
                        <a:pt x="0" y="506"/>
                        <a:pt x="0" y="0"/>
                        <a:pt x="0" y="0"/>
                      </a:cubicBezTo>
                      <a:cubicBezTo>
                        <a:pt x="0" y="0"/>
                        <a:pt x="380" y="379"/>
                        <a:pt x="886" y="1138"/>
                      </a:cubicBezTo>
                      <a:cubicBezTo>
                        <a:pt x="1519" y="1769"/>
                        <a:pt x="1899" y="2907"/>
                        <a:pt x="3039" y="3791"/>
                      </a:cubicBezTo>
                      <a:cubicBezTo>
                        <a:pt x="3545" y="4297"/>
                        <a:pt x="4052" y="4802"/>
                        <a:pt x="4685" y="5308"/>
                      </a:cubicBezTo>
                      <a:cubicBezTo>
                        <a:pt x="5191" y="5813"/>
                        <a:pt x="6077" y="6193"/>
                        <a:pt x="6711" y="6698"/>
                      </a:cubicBezTo>
                      <a:cubicBezTo>
                        <a:pt x="8103" y="7709"/>
                        <a:pt x="9749" y="8594"/>
                        <a:pt x="11395" y="9478"/>
                      </a:cubicBezTo>
                      <a:cubicBezTo>
                        <a:pt x="14814" y="11247"/>
                        <a:pt x="18106" y="13143"/>
                        <a:pt x="20765" y="15039"/>
                      </a:cubicBezTo>
                      <a:cubicBezTo>
                        <a:pt x="23297" y="16808"/>
                        <a:pt x="24436" y="18577"/>
                        <a:pt x="24436" y="18577"/>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44" name="Freeform 1399">
                  <a:extLst>
                    <a:ext uri="{FF2B5EF4-FFF2-40B4-BE49-F238E27FC236}">
                      <a16:creationId xmlns:a16="http://schemas.microsoft.com/office/drawing/2014/main" id="{D821336D-2EE5-7BA9-E775-EFDF282FEFB8}"/>
                    </a:ext>
                  </a:extLst>
                </p:cNvPr>
                <p:cNvSpPr/>
                <p:nvPr/>
              </p:nvSpPr>
              <p:spPr>
                <a:xfrm>
                  <a:off x="2303558" y="3286001"/>
                  <a:ext cx="6984" cy="27550"/>
                </a:xfrm>
                <a:custGeom>
                  <a:avLst/>
                  <a:gdLst>
                    <a:gd name="connsiteX0" fmla="*/ 6477 w 6983"/>
                    <a:gd name="connsiteY0" fmla="*/ 0 h 27550"/>
                    <a:gd name="connsiteX1" fmla="*/ 6983 w 6983"/>
                    <a:gd name="connsiteY1" fmla="*/ 4676 h 27550"/>
                    <a:gd name="connsiteX2" fmla="*/ 6350 w 6983"/>
                    <a:gd name="connsiteY2" fmla="*/ 14028 h 27550"/>
                    <a:gd name="connsiteX3" fmla="*/ 5717 w 6983"/>
                    <a:gd name="connsiteY3" fmla="*/ 18830 h 27550"/>
                    <a:gd name="connsiteX4" fmla="*/ 5084 w 6983"/>
                    <a:gd name="connsiteY4" fmla="*/ 23001 h 27550"/>
                    <a:gd name="connsiteX5" fmla="*/ 4451 w 6983"/>
                    <a:gd name="connsiteY5" fmla="*/ 27550 h 27550"/>
                    <a:gd name="connsiteX6" fmla="*/ 1539 w 6983"/>
                    <a:gd name="connsiteY6" fmla="*/ 23633 h 27550"/>
                    <a:gd name="connsiteX7" fmla="*/ 146 w 6983"/>
                    <a:gd name="connsiteY7" fmla="*/ 18956 h 27550"/>
                    <a:gd name="connsiteX8" fmla="*/ 146 w 6983"/>
                    <a:gd name="connsiteY8" fmla="*/ 13396 h 27550"/>
                    <a:gd name="connsiteX9" fmla="*/ 3565 w 6983"/>
                    <a:gd name="connsiteY9" fmla="*/ 3791 h 27550"/>
                    <a:gd name="connsiteX10" fmla="*/ 6477 w 6983"/>
                    <a:gd name="connsiteY10" fmla="*/ 126 h 27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3" h="27550">
                      <a:moveTo>
                        <a:pt x="6477" y="0"/>
                      </a:moveTo>
                      <a:cubicBezTo>
                        <a:pt x="6477" y="0"/>
                        <a:pt x="6983" y="1896"/>
                        <a:pt x="6983" y="4676"/>
                      </a:cubicBezTo>
                      <a:cubicBezTo>
                        <a:pt x="6983" y="7456"/>
                        <a:pt x="6730" y="10742"/>
                        <a:pt x="6350" y="14028"/>
                      </a:cubicBezTo>
                      <a:cubicBezTo>
                        <a:pt x="6097" y="15671"/>
                        <a:pt x="6097" y="17187"/>
                        <a:pt x="5717" y="18830"/>
                      </a:cubicBezTo>
                      <a:cubicBezTo>
                        <a:pt x="5717" y="20347"/>
                        <a:pt x="5464" y="21737"/>
                        <a:pt x="5084" y="23001"/>
                      </a:cubicBezTo>
                      <a:cubicBezTo>
                        <a:pt x="4831" y="25528"/>
                        <a:pt x="4451" y="27550"/>
                        <a:pt x="4451" y="27550"/>
                      </a:cubicBezTo>
                      <a:cubicBezTo>
                        <a:pt x="4451" y="27550"/>
                        <a:pt x="3058" y="26160"/>
                        <a:pt x="1539" y="23633"/>
                      </a:cubicBezTo>
                      <a:cubicBezTo>
                        <a:pt x="1032" y="22369"/>
                        <a:pt x="526" y="20726"/>
                        <a:pt x="146" y="18956"/>
                      </a:cubicBezTo>
                      <a:cubicBezTo>
                        <a:pt x="20" y="17187"/>
                        <a:pt x="-107" y="15292"/>
                        <a:pt x="146" y="13396"/>
                      </a:cubicBezTo>
                      <a:cubicBezTo>
                        <a:pt x="653" y="9605"/>
                        <a:pt x="2045" y="6193"/>
                        <a:pt x="3565" y="3791"/>
                      </a:cubicBezTo>
                      <a:cubicBezTo>
                        <a:pt x="5084" y="1517"/>
                        <a:pt x="6477" y="126"/>
                        <a:pt x="6477" y="126"/>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45" name="Freeform 1400">
                  <a:extLst>
                    <a:ext uri="{FF2B5EF4-FFF2-40B4-BE49-F238E27FC236}">
                      <a16:creationId xmlns:a16="http://schemas.microsoft.com/office/drawing/2014/main" id="{B074EC80-E688-912D-0326-578783867DB8}"/>
                    </a:ext>
                  </a:extLst>
                </p:cNvPr>
                <p:cNvSpPr/>
                <p:nvPr/>
              </p:nvSpPr>
              <p:spPr>
                <a:xfrm>
                  <a:off x="2223040" y="3439675"/>
                  <a:ext cx="11269" cy="27044"/>
                </a:xfrm>
                <a:custGeom>
                  <a:avLst/>
                  <a:gdLst>
                    <a:gd name="connsiteX0" fmla="*/ 11269 w 11268"/>
                    <a:gd name="connsiteY0" fmla="*/ 27045 h 27044"/>
                    <a:gd name="connsiteX1" fmla="*/ 9876 w 11268"/>
                    <a:gd name="connsiteY1" fmla="*/ 26539 h 27044"/>
                    <a:gd name="connsiteX2" fmla="*/ 6710 w 11268"/>
                    <a:gd name="connsiteY2" fmla="*/ 24643 h 27044"/>
                    <a:gd name="connsiteX3" fmla="*/ 3039 w 11268"/>
                    <a:gd name="connsiteY3" fmla="*/ 20726 h 27044"/>
                    <a:gd name="connsiteX4" fmla="*/ 506 w 11268"/>
                    <a:gd name="connsiteY4" fmla="*/ 15039 h 27044"/>
                    <a:gd name="connsiteX5" fmla="*/ 0 w 11268"/>
                    <a:gd name="connsiteY5" fmla="*/ 11879 h 27044"/>
                    <a:gd name="connsiteX6" fmla="*/ 253 w 11268"/>
                    <a:gd name="connsiteY6" fmla="*/ 8720 h 27044"/>
                    <a:gd name="connsiteX7" fmla="*/ 1140 w 11268"/>
                    <a:gd name="connsiteY7" fmla="*/ 5940 h 27044"/>
                    <a:gd name="connsiteX8" fmla="*/ 2279 w 11268"/>
                    <a:gd name="connsiteY8" fmla="*/ 3665 h 27044"/>
                    <a:gd name="connsiteX9" fmla="*/ 6077 w 11268"/>
                    <a:gd name="connsiteY9" fmla="*/ 0 h 27044"/>
                    <a:gd name="connsiteX10" fmla="*/ 5698 w 11268"/>
                    <a:gd name="connsiteY10" fmla="*/ 4802 h 27044"/>
                    <a:gd name="connsiteX11" fmla="*/ 5824 w 11268"/>
                    <a:gd name="connsiteY11" fmla="*/ 9099 h 27044"/>
                    <a:gd name="connsiteX12" fmla="*/ 6077 w 11268"/>
                    <a:gd name="connsiteY12" fmla="*/ 11374 h 27044"/>
                    <a:gd name="connsiteX13" fmla="*/ 6584 w 11268"/>
                    <a:gd name="connsiteY13" fmla="*/ 13649 h 27044"/>
                    <a:gd name="connsiteX14" fmla="*/ 7850 w 11268"/>
                    <a:gd name="connsiteY14" fmla="*/ 18198 h 27044"/>
                    <a:gd name="connsiteX15" fmla="*/ 9369 w 11268"/>
                    <a:gd name="connsiteY15" fmla="*/ 22369 h 27044"/>
                    <a:gd name="connsiteX16" fmla="*/ 11142 w 11268"/>
                    <a:gd name="connsiteY16" fmla="*/ 26918 h 2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268" h="27044">
                      <a:moveTo>
                        <a:pt x="11269" y="27045"/>
                      </a:moveTo>
                      <a:cubicBezTo>
                        <a:pt x="11269" y="27045"/>
                        <a:pt x="10762" y="26918"/>
                        <a:pt x="9876" y="26539"/>
                      </a:cubicBezTo>
                      <a:cubicBezTo>
                        <a:pt x="9116" y="26160"/>
                        <a:pt x="7850" y="25781"/>
                        <a:pt x="6710" y="24643"/>
                      </a:cubicBezTo>
                      <a:cubicBezTo>
                        <a:pt x="5318" y="23759"/>
                        <a:pt x="4305" y="22369"/>
                        <a:pt x="3039" y="20726"/>
                      </a:cubicBezTo>
                      <a:cubicBezTo>
                        <a:pt x="2026" y="19083"/>
                        <a:pt x="1013" y="17187"/>
                        <a:pt x="506" y="15039"/>
                      </a:cubicBezTo>
                      <a:cubicBezTo>
                        <a:pt x="380" y="14028"/>
                        <a:pt x="0" y="12890"/>
                        <a:pt x="0" y="11879"/>
                      </a:cubicBezTo>
                      <a:cubicBezTo>
                        <a:pt x="0" y="10742"/>
                        <a:pt x="127" y="9731"/>
                        <a:pt x="253" y="8720"/>
                      </a:cubicBezTo>
                      <a:cubicBezTo>
                        <a:pt x="253" y="7709"/>
                        <a:pt x="886" y="6824"/>
                        <a:pt x="1140" y="5940"/>
                      </a:cubicBezTo>
                      <a:cubicBezTo>
                        <a:pt x="1519" y="5055"/>
                        <a:pt x="1899" y="4297"/>
                        <a:pt x="2279" y="3665"/>
                      </a:cubicBezTo>
                      <a:cubicBezTo>
                        <a:pt x="4432" y="1137"/>
                        <a:pt x="6077" y="0"/>
                        <a:pt x="6077" y="0"/>
                      </a:cubicBezTo>
                      <a:cubicBezTo>
                        <a:pt x="6077" y="0"/>
                        <a:pt x="6077" y="2275"/>
                        <a:pt x="5698" y="4802"/>
                      </a:cubicBezTo>
                      <a:cubicBezTo>
                        <a:pt x="5824" y="6193"/>
                        <a:pt x="5698" y="7583"/>
                        <a:pt x="5824" y="9099"/>
                      </a:cubicBezTo>
                      <a:cubicBezTo>
                        <a:pt x="5824" y="9857"/>
                        <a:pt x="6077" y="10616"/>
                        <a:pt x="6077" y="11374"/>
                      </a:cubicBezTo>
                      <a:cubicBezTo>
                        <a:pt x="6077" y="12132"/>
                        <a:pt x="6457" y="12890"/>
                        <a:pt x="6584" y="13649"/>
                      </a:cubicBezTo>
                      <a:cubicBezTo>
                        <a:pt x="6710" y="15292"/>
                        <a:pt x="7470" y="16682"/>
                        <a:pt x="7850" y="18198"/>
                      </a:cubicBezTo>
                      <a:cubicBezTo>
                        <a:pt x="8483" y="19588"/>
                        <a:pt x="8863" y="21105"/>
                        <a:pt x="9369" y="22369"/>
                      </a:cubicBezTo>
                      <a:cubicBezTo>
                        <a:pt x="10256" y="24896"/>
                        <a:pt x="11269" y="26918"/>
                        <a:pt x="11142" y="26918"/>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46" name="Freeform 1401">
                  <a:extLst>
                    <a:ext uri="{FF2B5EF4-FFF2-40B4-BE49-F238E27FC236}">
                      <a16:creationId xmlns:a16="http://schemas.microsoft.com/office/drawing/2014/main" id="{9262EC0A-9A8B-CBB3-6B56-3374C9D18ED6}"/>
                    </a:ext>
                  </a:extLst>
                </p:cNvPr>
                <p:cNvSpPr/>
                <p:nvPr/>
              </p:nvSpPr>
              <p:spPr>
                <a:xfrm>
                  <a:off x="2277491" y="3453955"/>
                  <a:ext cx="13296" cy="19588"/>
                </a:xfrm>
                <a:custGeom>
                  <a:avLst/>
                  <a:gdLst>
                    <a:gd name="connsiteX0" fmla="*/ 886 w 13294"/>
                    <a:gd name="connsiteY0" fmla="*/ 19588 h 19588"/>
                    <a:gd name="connsiteX1" fmla="*/ 0 w 13294"/>
                    <a:gd name="connsiteY1" fmla="*/ 15544 h 19588"/>
                    <a:gd name="connsiteX2" fmla="*/ 253 w 13294"/>
                    <a:gd name="connsiteY2" fmla="*/ 11247 h 19588"/>
                    <a:gd name="connsiteX3" fmla="*/ 1899 w 13294"/>
                    <a:gd name="connsiteY3" fmla="*/ 6571 h 19588"/>
                    <a:gd name="connsiteX4" fmla="*/ 5191 w 13294"/>
                    <a:gd name="connsiteY4" fmla="*/ 2654 h 19588"/>
                    <a:gd name="connsiteX5" fmla="*/ 9116 w 13294"/>
                    <a:gd name="connsiteY5" fmla="*/ 505 h 19588"/>
                    <a:gd name="connsiteX6" fmla="*/ 13294 w 13294"/>
                    <a:gd name="connsiteY6" fmla="*/ 0 h 19588"/>
                    <a:gd name="connsiteX7" fmla="*/ 10256 w 13294"/>
                    <a:gd name="connsiteY7" fmla="*/ 2527 h 19588"/>
                    <a:gd name="connsiteX8" fmla="*/ 7850 w 13294"/>
                    <a:gd name="connsiteY8" fmla="*/ 5181 h 19588"/>
                    <a:gd name="connsiteX9" fmla="*/ 5571 w 13294"/>
                    <a:gd name="connsiteY9" fmla="*/ 8467 h 19588"/>
                    <a:gd name="connsiteX10" fmla="*/ 3798 w 13294"/>
                    <a:gd name="connsiteY10" fmla="*/ 12259 h 19588"/>
                    <a:gd name="connsiteX11" fmla="*/ 2406 w 13294"/>
                    <a:gd name="connsiteY11" fmla="*/ 15797 h 19588"/>
                    <a:gd name="connsiteX12" fmla="*/ 886 w 13294"/>
                    <a:gd name="connsiteY12" fmla="*/ 19462 h 19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294" h="19588">
                      <a:moveTo>
                        <a:pt x="886" y="19588"/>
                      </a:moveTo>
                      <a:cubicBezTo>
                        <a:pt x="886" y="19588"/>
                        <a:pt x="127" y="18072"/>
                        <a:pt x="0" y="15544"/>
                      </a:cubicBezTo>
                      <a:cubicBezTo>
                        <a:pt x="0" y="14280"/>
                        <a:pt x="0" y="12890"/>
                        <a:pt x="253" y="11247"/>
                      </a:cubicBezTo>
                      <a:cubicBezTo>
                        <a:pt x="506" y="9731"/>
                        <a:pt x="1266" y="8088"/>
                        <a:pt x="1899" y="6571"/>
                      </a:cubicBezTo>
                      <a:cubicBezTo>
                        <a:pt x="3039" y="5181"/>
                        <a:pt x="3798" y="3539"/>
                        <a:pt x="5191" y="2654"/>
                      </a:cubicBezTo>
                      <a:cubicBezTo>
                        <a:pt x="6584" y="1769"/>
                        <a:pt x="7850" y="758"/>
                        <a:pt x="9116" y="505"/>
                      </a:cubicBezTo>
                      <a:cubicBezTo>
                        <a:pt x="11775" y="0"/>
                        <a:pt x="13294" y="0"/>
                        <a:pt x="13294" y="0"/>
                      </a:cubicBezTo>
                      <a:cubicBezTo>
                        <a:pt x="13294" y="0"/>
                        <a:pt x="12028" y="1264"/>
                        <a:pt x="10256" y="2527"/>
                      </a:cubicBezTo>
                      <a:cubicBezTo>
                        <a:pt x="9243" y="3033"/>
                        <a:pt x="8736" y="4423"/>
                        <a:pt x="7850" y="5181"/>
                      </a:cubicBezTo>
                      <a:cubicBezTo>
                        <a:pt x="6964" y="6066"/>
                        <a:pt x="6457" y="7456"/>
                        <a:pt x="5571" y="8467"/>
                      </a:cubicBezTo>
                      <a:cubicBezTo>
                        <a:pt x="5065" y="9731"/>
                        <a:pt x="4305" y="10995"/>
                        <a:pt x="3798" y="12259"/>
                      </a:cubicBezTo>
                      <a:cubicBezTo>
                        <a:pt x="3292" y="13522"/>
                        <a:pt x="2659" y="14660"/>
                        <a:pt x="2406" y="15797"/>
                      </a:cubicBezTo>
                      <a:cubicBezTo>
                        <a:pt x="1519" y="17945"/>
                        <a:pt x="886" y="19462"/>
                        <a:pt x="886" y="19462"/>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47" name="Freeform 1402">
                  <a:extLst>
                    <a:ext uri="{FF2B5EF4-FFF2-40B4-BE49-F238E27FC236}">
                      <a16:creationId xmlns:a16="http://schemas.microsoft.com/office/drawing/2014/main" id="{7F4463E4-D7EC-E8F3-B11D-7F125B3FC738}"/>
                    </a:ext>
                  </a:extLst>
                </p:cNvPr>
                <p:cNvSpPr/>
                <p:nvPr/>
              </p:nvSpPr>
              <p:spPr>
                <a:xfrm>
                  <a:off x="2339539" y="3492879"/>
                  <a:ext cx="27225" cy="24123"/>
                </a:xfrm>
                <a:custGeom>
                  <a:avLst/>
                  <a:gdLst>
                    <a:gd name="connsiteX0" fmla="*/ 0 w 27221"/>
                    <a:gd name="connsiteY0" fmla="*/ 0 h 24123"/>
                    <a:gd name="connsiteX1" fmla="*/ 1266 w 27221"/>
                    <a:gd name="connsiteY1" fmla="*/ 1264 h 24123"/>
                    <a:gd name="connsiteX2" fmla="*/ 4305 w 27221"/>
                    <a:gd name="connsiteY2" fmla="*/ 4297 h 24123"/>
                    <a:gd name="connsiteX3" fmla="*/ 8356 w 27221"/>
                    <a:gd name="connsiteY3" fmla="*/ 8594 h 24123"/>
                    <a:gd name="connsiteX4" fmla="*/ 10635 w 27221"/>
                    <a:gd name="connsiteY4" fmla="*/ 10868 h 24123"/>
                    <a:gd name="connsiteX5" fmla="*/ 12914 w 27221"/>
                    <a:gd name="connsiteY5" fmla="*/ 13143 h 24123"/>
                    <a:gd name="connsiteX6" fmla="*/ 17726 w 27221"/>
                    <a:gd name="connsiteY6" fmla="*/ 17314 h 24123"/>
                    <a:gd name="connsiteX7" fmla="*/ 22284 w 27221"/>
                    <a:gd name="connsiteY7" fmla="*/ 20726 h 24123"/>
                    <a:gd name="connsiteX8" fmla="*/ 27222 w 27221"/>
                    <a:gd name="connsiteY8" fmla="*/ 24011 h 24123"/>
                    <a:gd name="connsiteX9" fmla="*/ 20891 w 27221"/>
                    <a:gd name="connsiteY9" fmla="*/ 24011 h 24123"/>
                    <a:gd name="connsiteX10" fmla="*/ 14687 w 27221"/>
                    <a:gd name="connsiteY10" fmla="*/ 21863 h 24123"/>
                    <a:gd name="connsiteX11" fmla="*/ 8610 w 27221"/>
                    <a:gd name="connsiteY11" fmla="*/ 17566 h 24123"/>
                    <a:gd name="connsiteX12" fmla="*/ 4052 w 27221"/>
                    <a:gd name="connsiteY12" fmla="*/ 11753 h 24123"/>
                    <a:gd name="connsiteX13" fmla="*/ 1393 w 27221"/>
                    <a:gd name="connsiteY13" fmla="*/ 6066 h 24123"/>
                    <a:gd name="connsiteX14" fmla="*/ 253 w 27221"/>
                    <a:gd name="connsiteY14" fmla="*/ 0 h 24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21" h="24123">
                      <a:moveTo>
                        <a:pt x="0" y="0"/>
                      </a:moveTo>
                      <a:lnTo>
                        <a:pt x="1266" y="1264"/>
                      </a:lnTo>
                      <a:cubicBezTo>
                        <a:pt x="1899" y="2022"/>
                        <a:pt x="3039" y="3033"/>
                        <a:pt x="4305" y="4297"/>
                      </a:cubicBezTo>
                      <a:cubicBezTo>
                        <a:pt x="5444" y="5560"/>
                        <a:pt x="6964" y="6951"/>
                        <a:pt x="8356" y="8594"/>
                      </a:cubicBezTo>
                      <a:cubicBezTo>
                        <a:pt x="8990" y="9478"/>
                        <a:pt x="9876" y="9984"/>
                        <a:pt x="10635" y="10868"/>
                      </a:cubicBezTo>
                      <a:cubicBezTo>
                        <a:pt x="11395" y="11627"/>
                        <a:pt x="12028" y="12511"/>
                        <a:pt x="12914" y="13143"/>
                      </a:cubicBezTo>
                      <a:cubicBezTo>
                        <a:pt x="14561" y="14533"/>
                        <a:pt x="16080" y="16176"/>
                        <a:pt x="17726" y="17314"/>
                      </a:cubicBezTo>
                      <a:cubicBezTo>
                        <a:pt x="19372" y="18451"/>
                        <a:pt x="20764" y="19968"/>
                        <a:pt x="22284" y="20726"/>
                      </a:cubicBezTo>
                      <a:cubicBezTo>
                        <a:pt x="25196" y="22368"/>
                        <a:pt x="27222" y="24011"/>
                        <a:pt x="27222" y="24011"/>
                      </a:cubicBezTo>
                      <a:cubicBezTo>
                        <a:pt x="27222" y="24011"/>
                        <a:pt x="24816" y="24264"/>
                        <a:pt x="20891" y="24011"/>
                      </a:cubicBezTo>
                      <a:cubicBezTo>
                        <a:pt x="18992" y="23885"/>
                        <a:pt x="16966" y="22748"/>
                        <a:pt x="14687" y="21863"/>
                      </a:cubicBezTo>
                      <a:cubicBezTo>
                        <a:pt x="12408" y="20978"/>
                        <a:pt x="10635" y="19083"/>
                        <a:pt x="8610" y="17566"/>
                      </a:cubicBezTo>
                      <a:cubicBezTo>
                        <a:pt x="6964" y="15671"/>
                        <a:pt x="5191" y="13775"/>
                        <a:pt x="4052" y="11753"/>
                      </a:cubicBezTo>
                      <a:cubicBezTo>
                        <a:pt x="2912" y="9731"/>
                        <a:pt x="1899" y="7835"/>
                        <a:pt x="1393" y="6066"/>
                      </a:cubicBezTo>
                      <a:cubicBezTo>
                        <a:pt x="127" y="2527"/>
                        <a:pt x="253" y="0"/>
                        <a:pt x="253" y="0"/>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48" name="Freeform 1403">
                  <a:extLst>
                    <a:ext uri="{FF2B5EF4-FFF2-40B4-BE49-F238E27FC236}">
                      <a16:creationId xmlns:a16="http://schemas.microsoft.com/office/drawing/2014/main" id="{1E0175BB-6C4C-F22F-89ED-5FBFD77F989B}"/>
                    </a:ext>
                  </a:extLst>
                </p:cNvPr>
                <p:cNvSpPr/>
                <p:nvPr/>
              </p:nvSpPr>
              <p:spPr>
                <a:xfrm>
                  <a:off x="2658647" y="3542419"/>
                  <a:ext cx="86868" cy="47643"/>
                </a:xfrm>
                <a:custGeom>
                  <a:avLst/>
                  <a:gdLst>
                    <a:gd name="connsiteX0" fmla="*/ 0 w 86856"/>
                    <a:gd name="connsiteY0" fmla="*/ 47517 h 47643"/>
                    <a:gd name="connsiteX1" fmla="*/ 4052 w 86856"/>
                    <a:gd name="connsiteY1" fmla="*/ 46001 h 47643"/>
                    <a:gd name="connsiteX2" fmla="*/ 14560 w 86856"/>
                    <a:gd name="connsiteY2" fmla="*/ 41831 h 47643"/>
                    <a:gd name="connsiteX3" fmla="*/ 29121 w 86856"/>
                    <a:gd name="connsiteY3" fmla="*/ 35259 h 47643"/>
                    <a:gd name="connsiteX4" fmla="*/ 45327 w 86856"/>
                    <a:gd name="connsiteY4" fmla="*/ 27171 h 47643"/>
                    <a:gd name="connsiteX5" fmla="*/ 53431 w 86856"/>
                    <a:gd name="connsiteY5" fmla="*/ 22748 h 47643"/>
                    <a:gd name="connsiteX6" fmla="*/ 61154 w 86856"/>
                    <a:gd name="connsiteY6" fmla="*/ 18325 h 47643"/>
                    <a:gd name="connsiteX7" fmla="*/ 68118 w 86856"/>
                    <a:gd name="connsiteY7" fmla="*/ 13775 h 47643"/>
                    <a:gd name="connsiteX8" fmla="*/ 74448 w 86856"/>
                    <a:gd name="connsiteY8" fmla="*/ 9605 h 47643"/>
                    <a:gd name="connsiteX9" fmla="*/ 83311 w 86856"/>
                    <a:gd name="connsiteY9" fmla="*/ 2654 h 47643"/>
                    <a:gd name="connsiteX10" fmla="*/ 86857 w 86856"/>
                    <a:gd name="connsiteY10" fmla="*/ 0 h 47643"/>
                    <a:gd name="connsiteX11" fmla="*/ 84198 w 86856"/>
                    <a:gd name="connsiteY11" fmla="*/ 3412 h 47643"/>
                    <a:gd name="connsiteX12" fmla="*/ 76854 w 86856"/>
                    <a:gd name="connsiteY12" fmla="*/ 12259 h 47643"/>
                    <a:gd name="connsiteX13" fmla="*/ 71030 w 86856"/>
                    <a:gd name="connsiteY13" fmla="*/ 17314 h 47643"/>
                    <a:gd name="connsiteX14" fmla="*/ 64319 w 86856"/>
                    <a:gd name="connsiteY14" fmla="*/ 22748 h 47643"/>
                    <a:gd name="connsiteX15" fmla="*/ 48366 w 86856"/>
                    <a:gd name="connsiteY15" fmla="*/ 32605 h 47643"/>
                    <a:gd name="connsiteX16" fmla="*/ 39883 w 86856"/>
                    <a:gd name="connsiteY16" fmla="*/ 36902 h 47643"/>
                    <a:gd name="connsiteX17" fmla="*/ 31400 w 86856"/>
                    <a:gd name="connsiteY17" fmla="*/ 40314 h 47643"/>
                    <a:gd name="connsiteX18" fmla="*/ 15953 w 86856"/>
                    <a:gd name="connsiteY18" fmla="*/ 45243 h 47643"/>
                    <a:gd name="connsiteX19" fmla="*/ 4558 w 86856"/>
                    <a:gd name="connsiteY19" fmla="*/ 47265 h 47643"/>
                    <a:gd name="connsiteX20" fmla="*/ 253 w 86856"/>
                    <a:gd name="connsiteY20" fmla="*/ 47644 h 47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6856" h="47643">
                      <a:moveTo>
                        <a:pt x="0" y="47517"/>
                      </a:moveTo>
                      <a:cubicBezTo>
                        <a:pt x="0" y="47517"/>
                        <a:pt x="1519" y="46886"/>
                        <a:pt x="4052" y="46001"/>
                      </a:cubicBezTo>
                      <a:cubicBezTo>
                        <a:pt x="6710" y="45243"/>
                        <a:pt x="10256" y="43347"/>
                        <a:pt x="14560" y="41831"/>
                      </a:cubicBezTo>
                      <a:cubicBezTo>
                        <a:pt x="18739" y="39809"/>
                        <a:pt x="23930" y="37913"/>
                        <a:pt x="29121" y="35259"/>
                      </a:cubicBezTo>
                      <a:cubicBezTo>
                        <a:pt x="34439" y="32858"/>
                        <a:pt x="40010" y="30204"/>
                        <a:pt x="45327" y="27171"/>
                      </a:cubicBezTo>
                      <a:cubicBezTo>
                        <a:pt x="48113" y="25907"/>
                        <a:pt x="50898" y="24391"/>
                        <a:pt x="53431" y="22748"/>
                      </a:cubicBezTo>
                      <a:cubicBezTo>
                        <a:pt x="55963" y="21105"/>
                        <a:pt x="58622" y="19715"/>
                        <a:pt x="61154" y="18325"/>
                      </a:cubicBezTo>
                      <a:cubicBezTo>
                        <a:pt x="63686" y="16934"/>
                        <a:pt x="65839" y="15165"/>
                        <a:pt x="68118" y="13775"/>
                      </a:cubicBezTo>
                      <a:cubicBezTo>
                        <a:pt x="70397" y="12259"/>
                        <a:pt x="72422" y="10868"/>
                        <a:pt x="74448" y="9605"/>
                      </a:cubicBezTo>
                      <a:cubicBezTo>
                        <a:pt x="78120" y="6698"/>
                        <a:pt x="81159" y="4297"/>
                        <a:pt x="83311" y="2654"/>
                      </a:cubicBezTo>
                      <a:cubicBezTo>
                        <a:pt x="85464" y="1011"/>
                        <a:pt x="86857" y="0"/>
                        <a:pt x="86857" y="0"/>
                      </a:cubicBezTo>
                      <a:cubicBezTo>
                        <a:pt x="86857" y="0"/>
                        <a:pt x="85970" y="1264"/>
                        <a:pt x="84198" y="3412"/>
                      </a:cubicBezTo>
                      <a:cubicBezTo>
                        <a:pt x="82425" y="5561"/>
                        <a:pt x="80146" y="8846"/>
                        <a:pt x="76854" y="12259"/>
                      </a:cubicBezTo>
                      <a:cubicBezTo>
                        <a:pt x="75081" y="13901"/>
                        <a:pt x="73182" y="15544"/>
                        <a:pt x="71030" y="17314"/>
                      </a:cubicBezTo>
                      <a:cubicBezTo>
                        <a:pt x="68877" y="19083"/>
                        <a:pt x="66852" y="21105"/>
                        <a:pt x="64319" y="22748"/>
                      </a:cubicBezTo>
                      <a:cubicBezTo>
                        <a:pt x="59381" y="25907"/>
                        <a:pt x="54190" y="29825"/>
                        <a:pt x="48366" y="32605"/>
                      </a:cubicBezTo>
                      <a:cubicBezTo>
                        <a:pt x="45581" y="33995"/>
                        <a:pt x="42669" y="35385"/>
                        <a:pt x="39883" y="36902"/>
                      </a:cubicBezTo>
                      <a:cubicBezTo>
                        <a:pt x="36971" y="38166"/>
                        <a:pt x="34059" y="39177"/>
                        <a:pt x="31400" y="40314"/>
                      </a:cubicBezTo>
                      <a:cubicBezTo>
                        <a:pt x="25956" y="42589"/>
                        <a:pt x="20385" y="43853"/>
                        <a:pt x="15953" y="45243"/>
                      </a:cubicBezTo>
                      <a:cubicBezTo>
                        <a:pt x="11269" y="46254"/>
                        <a:pt x="7343" y="47012"/>
                        <a:pt x="4558" y="47265"/>
                      </a:cubicBezTo>
                      <a:cubicBezTo>
                        <a:pt x="1773" y="47517"/>
                        <a:pt x="253" y="47644"/>
                        <a:pt x="253" y="47644"/>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49" name="Freeform 1404">
                  <a:extLst>
                    <a:ext uri="{FF2B5EF4-FFF2-40B4-BE49-F238E27FC236}">
                      <a16:creationId xmlns:a16="http://schemas.microsoft.com/office/drawing/2014/main" id="{9080C9CF-6FDA-D7BD-C4E9-B8EB467112D9}"/>
                    </a:ext>
                  </a:extLst>
                </p:cNvPr>
                <p:cNvSpPr/>
                <p:nvPr/>
              </p:nvSpPr>
              <p:spPr>
                <a:xfrm>
                  <a:off x="2758178" y="3502989"/>
                  <a:ext cx="18740" cy="24643"/>
                </a:xfrm>
                <a:custGeom>
                  <a:avLst/>
                  <a:gdLst>
                    <a:gd name="connsiteX0" fmla="*/ 0 w 18738"/>
                    <a:gd name="connsiteY0" fmla="*/ 24644 h 24643"/>
                    <a:gd name="connsiteX1" fmla="*/ 2912 w 18738"/>
                    <a:gd name="connsiteY1" fmla="*/ 20599 h 24643"/>
                    <a:gd name="connsiteX2" fmla="*/ 5951 w 18738"/>
                    <a:gd name="connsiteY2" fmla="*/ 16682 h 24643"/>
                    <a:gd name="connsiteX3" fmla="*/ 9369 w 18738"/>
                    <a:gd name="connsiteY3" fmla="*/ 12259 h 24643"/>
                    <a:gd name="connsiteX4" fmla="*/ 12788 w 18738"/>
                    <a:gd name="connsiteY4" fmla="*/ 7835 h 24643"/>
                    <a:gd name="connsiteX5" fmla="*/ 15700 w 18738"/>
                    <a:gd name="connsiteY5" fmla="*/ 3918 h 24643"/>
                    <a:gd name="connsiteX6" fmla="*/ 18739 w 18738"/>
                    <a:gd name="connsiteY6" fmla="*/ 0 h 24643"/>
                    <a:gd name="connsiteX7" fmla="*/ 17852 w 18738"/>
                    <a:gd name="connsiteY7" fmla="*/ 4929 h 24643"/>
                    <a:gd name="connsiteX8" fmla="*/ 12661 w 18738"/>
                    <a:gd name="connsiteY8" fmla="*/ 14660 h 24643"/>
                    <a:gd name="connsiteX9" fmla="*/ 4558 w 18738"/>
                    <a:gd name="connsiteY9" fmla="*/ 22116 h 24643"/>
                    <a:gd name="connsiteX10" fmla="*/ 127 w 18738"/>
                    <a:gd name="connsiteY10" fmla="*/ 24517 h 24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38" h="24643">
                      <a:moveTo>
                        <a:pt x="0" y="24644"/>
                      </a:moveTo>
                      <a:cubicBezTo>
                        <a:pt x="0" y="24644"/>
                        <a:pt x="1139" y="23001"/>
                        <a:pt x="2912" y="20599"/>
                      </a:cubicBezTo>
                      <a:cubicBezTo>
                        <a:pt x="3925" y="19462"/>
                        <a:pt x="4685" y="18072"/>
                        <a:pt x="5951" y="16682"/>
                      </a:cubicBezTo>
                      <a:cubicBezTo>
                        <a:pt x="6964" y="15165"/>
                        <a:pt x="8230" y="13775"/>
                        <a:pt x="9369" y="12259"/>
                      </a:cubicBezTo>
                      <a:cubicBezTo>
                        <a:pt x="10509" y="10742"/>
                        <a:pt x="11775" y="9352"/>
                        <a:pt x="12788" y="7835"/>
                      </a:cubicBezTo>
                      <a:cubicBezTo>
                        <a:pt x="13801" y="6319"/>
                        <a:pt x="15067" y="5181"/>
                        <a:pt x="15700" y="3918"/>
                      </a:cubicBezTo>
                      <a:cubicBezTo>
                        <a:pt x="17346" y="1517"/>
                        <a:pt x="18739" y="0"/>
                        <a:pt x="18739" y="0"/>
                      </a:cubicBezTo>
                      <a:cubicBezTo>
                        <a:pt x="18739" y="0"/>
                        <a:pt x="18612" y="2022"/>
                        <a:pt x="17852" y="4929"/>
                      </a:cubicBezTo>
                      <a:cubicBezTo>
                        <a:pt x="16966" y="7835"/>
                        <a:pt x="15194" y="11500"/>
                        <a:pt x="12661" y="14660"/>
                      </a:cubicBezTo>
                      <a:cubicBezTo>
                        <a:pt x="10256" y="17819"/>
                        <a:pt x="7090" y="20473"/>
                        <a:pt x="4558" y="22116"/>
                      </a:cubicBezTo>
                      <a:cubicBezTo>
                        <a:pt x="2026" y="23759"/>
                        <a:pt x="127" y="24517"/>
                        <a:pt x="127" y="24517"/>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50" name="Freeform 1405">
                  <a:extLst>
                    <a:ext uri="{FF2B5EF4-FFF2-40B4-BE49-F238E27FC236}">
                      <a16:creationId xmlns:a16="http://schemas.microsoft.com/office/drawing/2014/main" id="{1278E19A-4205-2C0B-08DC-2936D57B2E8B}"/>
                    </a:ext>
                  </a:extLst>
                </p:cNvPr>
                <p:cNvSpPr/>
                <p:nvPr/>
              </p:nvSpPr>
              <p:spPr>
                <a:xfrm>
                  <a:off x="2698409" y="3426863"/>
                  <a:ext cx="18234" cy="4897"/>
                </a:xfrm>
                <a:custGeom>
                  <a:avLst/>
                  <a:gdLst>
                    <a:gd name="connsiteX0" fmla="*/ 18232 w 18232"/>
                    <a:gd name="connsiteY0" fmla="*/ 4218 h 4897"/>
                    <a:gd name="connsiteX1" fmla="*/ 15194 w 18232"/>
                    <a:gd name="connsiteY1" fmla="*/ 4850 h 4897"/>
                    <a:gd name="connsiteX2" fmla="*/ 8736 w 18232"/>
                    <a:gd name="connsiteY2" fmla="*/ 4471 h 4897"/>
                    <a:gd name="connsiteX3" fmla="*/ 2659 w 18232"/>
                    <a:gd name="connsiteY3" fmla="*/ 2322 h 4897"/>
                    <a:gd name="connsiteX4" fmla="*/ 0 w 18232"/>
                    <a:gd name="connsiteY4" fmla="*/ 553 h 4897"/>
                    <a:gd name="connsiteX5" fmla="*/ 3039 w 18232"/>
                    <a:gd name="connsiteY5" fmla="*/ 47 h 4897"/>
                    <a:gd name="connsiteX6" fmla="*/ 9496 w 18232"/>
                    <a:gd name="connsiteY6" fmla="*/ 427 h 4897"/>
                    <a:gd name="connsiteX7" fmla="*/ 15573 w 18232"/>
                    <a:gd name="connsiteY7" fmla="*/ 2575 h 4897"/>
                    <a:gd name="connsiteX8" fmla="*/ 18232 w 18232"/>
                    <a:gd name="connsiteY8" fmla="*/ 4218 h 4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232" h="4897">
                      <a:moveTo>
                        <a:pt x="18232" y="4218"/>
                      </a:moveTo>
                      <a:cubicBezTo>
                        <a:pt x="18232" y="4218"/>
                        <a:pt x="16966" y="4597"/>
                        <a:pt x="15194" y="4850"/>
                      </a:cubicBezTo>
                      <a:cubicBezTo>
                        <a:pt x="13421" y="4976"/>
                        <a:pt x="11015" y="4850"/>
                        <a:pt x="8736" y="4471"/>
                      </a:cubicBezTo>
                      <a:cubicBezTo>
                        <a:pt x="6457" y="4091"/>
                        <a:pt x="4305" y="3207"/>
                        <a:pt x="2659" y="2322"/>
                      </a:cubicBezTo>
                      <a:cubicBezTo>
                        <a:pt x="1013" y="1564"/>
                        <a:pt x="0" y="553"/>
                        <a:pt x="0" y="553"/>
                      </a:cubicBezTo>
                      <a:cubicBezTo>
                        <a:pt x="0" y="553"/>
                        <a:pt x="1266" y="174"/>
                        <a:pt x="3039" y="47"/>
                      </a:cubicBezTo>
                      <a:cubicBezTo>
                        <a:pt x="4811" y="-79"/>
                        <a:pt x="7217" y="47"/>
                        <a:pt x="9496" y="427"/>
                      </a:cubicBezTo>
                      <a:cubicBezTo>
                        <a:pt x="11775" y="806"/>
                        <a:pt x="13927" y="1690"/>
                        <a:pt x="15573" y="2575"/>
                      </a:cubicBezTo>
                      <a:cubicBezTo>
                        <a:pt x="17219" y="3459"/>
                        <a:pt x="18232" y="4218"/>
                        <a:pt x="18232" y="4218"/>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51" name="Freeform 1406">
                  <a:extLst>
                    <a:ext uri="{FF2B5EF4-FFF2-40B4-BE49-F238E27FC236}">
                      <a16:creationId xmlns:a16="http://schemas.microsoft.com/office/drawing/2014/main" id="{670C7399-C277-3A96-1CF7-2108B3B6A312}"/>
                    </a:ext>
                  </a:extLst>
                </p:cNvPr>
                <p:cNvSpPr/>
                <p:nvPr/>
              </p:nvSpPr>
              <p:spPr>
                <a:xfrm>
                  <a:off x="2269513" y="3401130"/>
                  <a:ext cx="21273" cy="16176"/>
                </a:xfrm>
                <a:custGeom>
                  <a:avLst/>
                  <a:gdLst>
                    <a:gd name="connsiteX0" fmla="*/ 0 w 21270"/>
                    <a:gd name="connsiteY0" fmla="*/ 16176 h 16176"/>
                    <a:gd name="connsiteX1" fmla="*/ 1773 w 21270"/>
                    <a:gd name="connsiteY1" fmla="*/ 12132 h 16176"/>
                    <a:gd name="connsiteX2" fmla="*/ 8230 w 21270"/>
                    <a:gd name="connsiteY2" fmla="*/ 4929 h 16176"/>
                    <a:gd name="connsiteX3" fmla="*/ 16839 w 21270"/>
                    <a:gd name="connsiteY3" fmla="*/ 632 h 16176"/>
                    <a:gd name="connsiteX4" fmla="*/ 21271 w 21270"/>
                    <a:gd name="connsiteY4" fmla="*/ 0 h 16176"/>
                    <a:gd name="connsiteX5" fmla="*/ 17852 w 21270"/>
                    <a:gd name="connsiteY5" fmla="*/ 2654 h 16176"/>
                    <a:gd name="connsiteX6" fmla="*/ 14560 w 21270"/>
                    <a:gd name="connsiteY6" fmla="*/ 5181 h 16176"/>
                    <a:gd name="connsiteX7" fmla="*/ 10762 w 21270"/>
                    <a:gd name="connsiteY7" fmla="*/ 8088 h 16176"/>
                    <a:gd name="connsiteX8" fmla="*/ 6964 w 21270"/>
                    <a:gd name="connsiteY8" fmla="*/ 10995 h 16176"/>
                    <a:gd name="connsiteX9" fmla="*/ 3545 w 21270"/>
                    <a:gd name="connsiteY9" fmla="*/ 13522 h 16176"/>
                    <a:gd name="connsiteX10" fmla="*/ 0 w 21270"/>
                    <a:gd name="connsiteY10" fmla="*/ 15924 h 16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70" h="16176">
                      <a:moveTo>
                        <a:pt x="0" y="16176"/>
                      </a:moveTo>
                      <a:cubicBezTo>
                        <a:pt x="0" y="16176"/>
                        <a:pt x="380" y="14407"/>
                        <a:pt x="1773" y="12132"/>
                      </a:cubicBezTo>
                      <a:cubicBezTo>
                        <a:pt x="3165" y="9857"/>
                        <a:pt x="5318" y="7077"/>
                        <a:pt x="8230" y="4929"/>
                      </a:cubicBezTo>
                      <a:cubicBezTo>
                        <a:pt x="11015" y="2780"/>
                        <a:pt x="14307" y="1264"/>
                        <a:pt x="16839" y="632"/>
                      </a:cubicBezTo>
                      <a:cubicBezTo>
                        <a:pt x="19498" y="0"/>
                        <a:pt x="21271" y="0"/>
                        <a:pt x="21271" y="0"/>
                      </a:cubicBezTo>
                      <a:cubicBezTo>
                        <a:pt x="21271" y="0"/>
                        <a:pt x="19878" y="1264"/>
                        <a:pt x="17852" y="2654"/>
                      </a:cubicBezTo>
                      <a:cubicBezTo>
                        <a:pt x="16839" y="3286"/>
                        <a:pt x="15827" y="4423"/>
                        <a:pt x="14560" y="5181"/>
                      </a:cubicBezTo>
                      <a:cubicBezTo>
                        <a:pt x="13294" y="6066"/>
                        <a:pt x="12155" y="7077"/>
                        <a:pt x="10762" y="8088"/>
                      </a:cubicBezTo>
                      <a:cubicBezTo>
                        <a:pt x="9496" y="8973"/>
                        <a:pt x="8230" y="10110"/>
                        <a:pt x="6964" y="10995"/>
                      </a:cubicBezTo>
                      <a:cubicBezTo>
                        <a:pt x="5824" y="12006"/>
                        <a:pt x="4431" y="12764"/>
                        <a:pt x="3545" y="13522"/>
                      </a:cubicBezTo>
                      <a:cubicBezTo>
                        <a:pt x="1519" y="15039"/>
                        <a:pt x="0" y="15924"/>
                        <a:pt x="0" y="15924"/>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52" name="Freeform 1407">
                  <a:extLst>
                    <a:ext uri="{FF2B5EF4-FFF2-40B4-BE49-F238E27FC236}">
                      <a16:creationId xmlns:a16="http://schemas.microsoft.com/office/drawing/2014/main" id="{152A109B-1ABD-03A8-D664-947FA17DD56B}"/>
                    </a:ext>
                  </a:extLst>
                </p:cNvPr>
                <p:cNvSpPr/>
                <p:nvPr/>
              </p:nvSpPr>
              <p:spPr>
                <a:xfrm>
                  <a:off x="2137439" y="3309577"/>
                  <a:ext cx="24692" cy="15347"/>
                </a:xfrm>
                <a:custGeom>
                  <a:avLst/>
                  <a:gdLst>
                    <a:gd name="connsiteX0" fmla="*/ 0 w 24689"/>
                    <a:gd name="connsiteY0" fmla="*/ 13578 h 15347"/>
                    <a:gd name="connsiteX1" fmla="*/ 2912 w 24689"/>
                    <a:gd name="connsiteY1" fmla="*/ 10040 h 15347"/>
                    <a:gd name="connsiteX2" fmla="*/ 6331 w 24689"/>
                    <a:gd name="connsiteY2" fmla="*/ 6628 h 15347"/>
                    <a:gd name="connsiteX3" fmla="*/ 10635 w 24689"/>
                    <a:gd name="connsiteY3" fmla="*/ 3342 h 15347"/>
                    <a:gd name="connsiteX4" fmla="*/ 15573 w 24689"/>
                    <a:gd name="connsiteY4" fmla="*/ 1067 h 15347"/>
                    <a:gd name="connsiteX5" fmla="*/ 20131 w 24689"/>
                    <a:gd name="connsiteY5" fmla="*/ 56 h 15347"/>
                    <a:gd name="connsiteX6" fmla="*/ 22031 w 24689"/>
                    <a:gd name="connsiteY6" fmla="*/ 56 h 15347"/>
                    <a:gd name="connsiteX7" fmla="*/ 23423 w 24689"/>
                    <a:gd name="connsiteY7" fmla="*/ 56 h 15347"/>
                    <a:gd name="connsiteX8" fmla="*/ 24689 w 24689"/>
                    <a:gd name="connsiteY8" fmla="*/ 56 h 15347"/>
                    <a:gd name="connsiteX9" fmla="*/ 23423 w 24689"/>
                    <a:gd name="connsiteY9" fmla="*/ 56 h 15347"/>
                    <a:gd name="connsiteX10" fmla="*/ 22031 w 24689"/>
                    <a:gd name="connsiteY10" fmla="*/ 56 h 15347"/>
                    <a:gd name="connsiteX11" fmla="*/ 20258 w 24689"/>
                    <a:gd name="connsiteY11" fmla="*/ 309 h 15347"/>
                    <a:gd name="connsiteX12" fmla="*/ 16080 w 24689"/>
                    <a:gd name="connsiteY12" fmla="*/ 1825 h 15347"/>
                    <a:gd name="connsiteX13" fmla="*/ 11902 w 24689"/>
                    <a:gd name="connsiteY13" fmla="*/ 4606 h 15347"/>
                    <a:gd name="connsiteX14" fmla="*/ 8356 w 24689"/>
                    <a:gd name="connsiteY14" fmla="*/ 8144 h 15347"/>
                    <a:gd name="connsiteX15" fmla="*/ 5824 w 24689"/>
                    <a:gd name="connsiteY15" fmla="*/ 11683 h 15347"/>
                    <a:gd name="connsiteX16" fmla="*/ 3545 w 24689"/>
                    <a:gd name="connsiteY16" fmla="*/ 15348 h 15347"/>
                    <a:gd name="connsiteX17" fmla="*/ 127 w 24689"/>
                    <a:gd name="connsiteY17" fmla="*/ 13073 h 1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689" h="15347">
                      <a:moveTo>
                        <a:pt x="0" y="13578"/>
                      </a:moveTo>
                      <a:cubicBezTo>
                        <a:pt x="0" y="13578"/>
                        <a:pt x="1013" y="12188"/>
                        <a:pt x="2912" y="10040"/>
                      </a:cubicBezTo>
                      <a:cubicBezTo>
                        <a:pt x="3798" y="8903"/>
                        <a:pt x="4938" y="7765"/>
                        <a:pt x="6331" y="6628"/>
                      </a:cubicBezTo>
                      <a:cubicBezTo>
                        <a:pt x="7597" y="5490"/>
                        <a:pt x="9116" y="4353"/>
                        <a:pt x="10635" y="3342"/>
                      </a:cubicBezTo>
                      <a:cubicBezTo>
                        <a:pt x="12155" y="2331"/>
                        <a:pt x="13801" y="1573"/>
                        <a:pt x="15573" y="1067"/>
                      </a:cubicBezTo>
                      <a:cubicBezTo>
                        <a:pt x="17093" y="309"/>
                        <a:pt x="18865" y="309"/>
                        <a:pt x="20131" y="56"/>
                      </a:cubicBezTo>
                      <a:cubicBezTo>
                        <a:pt x="20765" y="-70"/>
                        <a:pt x="21398" y="56"/>
                        <a:pt x="22031" y="56"/>
                      </a:cubicBezTo>
                      <a:cubicBezTo>
                        <a:pt x="22537" y="56"/>
                        <a:pt x="23044" y="56"/>
                        <a:pt x="23423" y="56"/>
                      </a:cubicBezTo>
                      <a:cubicBezTo>
                        <a:pt x="24183" y="56"/>
                        <a:pt x="24689" y="56"/>
                        <a:pt x="24689" y="56"/>
                      </a:cubicBezTo>
                      <a:cubicBezTo>
                        <a:pt x="24689" y="56"/>
                        <a:pt x="24183" y="56"/>
                        <a:pt x="23423" y="56"/>
                      </a:cubicBezTo>
                      <a:cubicBezTo>
                        <a:pt x="23044" y="56"/>
                        <a:pt x="22537" y="56"/>
                        <a:pt x="22031" y="56"/>
                      </a:cubicBezTo>
                      <a:cubicBezTo>
                        <a:pt x="21524" y="56"/>
                        <a:pt x="20891" y="56"/>
                        <a:pt x="20258" y="309"/>
                      </a:cubicBezTo>
                      <a:cubicBezTo>
                        <a:pt x="18992" y="814"/>
                        <a:pt x="17473" y="941"/>
                        <a:pt x="16080" y="1825"/>
                      </a:cubicBezTo>
                      <a:cubicBezTo>
                        <a:pt x="14560" y="2457"/>
                        <a:pt x="13168" y="3468"/>
                        <a:pt x="11902" y="4606"/>
                      </a:cubicBezTo>
                      <a:cubicBezTo>
                        <a:pt x="10635" y="5743"/>
                        <a:pt x="9369" y="7007"/>
                        <a:pt x="8356" y="8144"/>
                      </a:cubicBezTo>
                      <a:cubicBezTo>
                        <a:pt x="7343" y="9408"/>
                        <a:pt x="6457" y="10545"/>
                        <a:pt x="5824" y="11683"/>
                      </a:cubicBezTo>
                      <a:cubicBezTo>
                        <a:pt x="4431" y="13705"/>
                        <a:pt x="3545" y="15348"/>
                        <a:pt x="3545" y="15348"/>
                      </a:cubicBezTo>
                      <a:lnTo>
                        <a:pt x="127" y="13073"/>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53" name="Freeform 1408">
                  <a:extLst>
                    <a:ext uri="{FF2B5EF4-FFF2-40B4-BE49-F238E27FC236}">
                      <a16:creationId xmlns:a16="http://schemas.microsoft.com/office/drawing/2014/main" id="{A9B49841-301B-87B5-5FE6-AC571AA1C06E}"/>
                    </a:ext>
                  </a:extLst>
                </p:cNvPr>
                <p:cNvSpPr/>
                <p:nvPr/>
              </p:nvSpPr>
              <p:spPr>
                <a:xfrm>
                  <a:off x="2137692" y="3354244"/>
                  <a:ext cx="17727" cy="12258"/>
                </a:xfrm>
                <a:custGeom>
                  <a:avLst/>
                  <a:gdLst>
                    <a:gd name="connsiteX0" fmla="*/ 0 w 17725"/>
                    <a:gd name="connsiteY0" fmla="*/ 9857 h 12258"/>
                    <a:gd name="connsiteX1" fmla="*/ 8230 w 17725"/>
                    <a:gd name="connsiteY1" fmla="*/ 3412 h 12258"/>
                    <a:gd name="connsiteX2" fmla="*/ 14687 w 17725"/>
                    <a:gd name="connsiteY2" fmla="*/ 632 h 12258"/>
                    <a:gd name="connsiteX3" fmla="*/ 17726 w 17725"/>
                    <a:gd name="connsiteY3" fmla="*/ 0 h 12258"/>
                    <a:gd name="connsiteX4" fmla="*/ 14814 w 17725"/>
                    <a:gd name="connsiteY4" fmla="*/ 1264 h 12258"/>
                    <a:gd name="connsiteX5" fmla="*/ 9243 w 17725"/>
                    <a:gd name="connsiteY5" fmla="*/ 5055 h 12258"/>
                    <a:gd name="connsiteX6" fmla="*/ 2912 w 17725"/>
                    <a:gd name="connsiteY6" fmla="*/ 12259 h 12258"/>
                    <a:gd name="connsiteX7" fmla="*/ 0 w 17725"/>
                    <a:gd name="connsiteY7" fmla="*/ 9857 h 1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25" h="12258">
                      <a:moveTo>
                        <a:pt x="0" y="9857"/>
                      </a:moveTo>
                      <a:cubicBezTo>
                        <a:pt x="0" y="9857"/>
                        <a:pt x="3672" y="5940"/>
                        <a:pt x="8230" y="3412"/>
                      </a:cubicBezTo>
                      <a:cubicBezTo>
                        <a:pt x="10509" y="2148"/>
                        <a:pt x="12914" y="1137"/>
                        <a:pt x="14687" y="632"/>
                      </a:cubicBezTo>
                      <a:cubicBezTo>
                        <a:pt x="16586" y="253"/>
                        <a:pt x="17726" y="0"/>
                        <a:pt x="17726" y="0"/>
                      </a:cubicBezTo>
                      <a:cubicBezTo>
                        <a:pt x="17726" y="0"/>
                        <a:pt x="16586" y="505"/>
                        <a:pt x="14814" y="1264"/>
                      </a:cubicBezTo>
                      <a:cubicBezTo>
                        <a:pt x="13168" y="2148"/>
                        <a:pt x="11142" y="3539"/>
                        <a:pt x="9243" y="5055"/>
                      </a:cubicBezTo>
                      <a:cubicBezTo>
                        <a:pt x="5444" y="8341"/>
                        <a:pt x="2912" y="12259"/>
                        <a:pt x="2912" y="12259"/>
                      </a:cubicBezTo>
                      <a:lnTo>
                        <a:pt x="0" y="9857"/>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54" name="Freeform 1409">
                  <a:extLst>
                    <a:ext uri="{FF2B5EF4-FFF2-40B4-BE49-F238E27FC236}">
                      <a16:creationId xmlns:a16="http://schemas.microsoft.com/office/drawing/2014/main" id="{B7F934F5-DA29-6E6B-76BF-EB048421752F}"/>
                    </a:ext>
                  </a:extLst>
                </p:cNvPr>
                <p:cNvSpPr/>
                <p:nvPr/>
              </p:nvSpPr>
              <p:spPr>
                <a:xfrm>
                  <a:off x="2147316" y="3399566"/>
                  <a:ext cx="22160" cy="12558"/>
                </a:xfrm>
                <a:custGeom>
                  <a:avLst/>
                  <a:gdLst>
                    <a:gd name="connsiteX0" fmla="*/ 0 w 22157"/>
                    <a:gd name="connsiteY0" fmla="*/ 12558 h 12558"/>
                    <a:gd name="connsiteX1" fmla="*/ 22157 w 22157"/>
                    <a:gd name="connsiteY1" fmla="*/ 173 h 12558"/>
                  </a:gdLst>
                  <a:ahLst/>
                  <a:cxnLst>
                    <a:cxn ang="0">
                      <a:pos x="connsiteX0" y="connsiteY0"/>
                    </a:cxn>
                    <a:cxn ang="0">
                      <a:pos x="connsiteX1" y="connsiteY1"/>
                    </a:cxn>
                  </a:cxnLst>
                  <a:rect l="l" t="t" r="r" b="b"/>
                  <a:pathLst>
                    <a:path w="22157" h="12558">
                      <a:moveTo>
                        <a:pt x="0" y="12558"/>
                      </a:moveTo>
                      <a:cubicBezTo>
                        <a:pt x="0" y="12558"/>
                        <a:pt x="11775" y="-1722"/>
                        <a:pt x="22157" y="173"/>
                      </a:cubicBezTo>
                    </a:path>
                  </a:pathLst>
                </a:custGeom>
                <a:noFill/>
                <a:ln w="6325" cap="rnd">
                  <a:solidFill>
                    <a:srgbClr val="B56A6B"/>
                  </a:solidFill>
                  <a:prstDash val="solid"/>
                  <a:round/>
                </a:ln>
              </p:spPr>
              <p:txBody>
                <a:bodyPr rtlCol="0" anchor="ctr"/>
                <a:lstStyle/>
                <a:p>
                  <a:pPr defTabSz="685800">
                    <a:defRPr/>
                  </a:pPr>
                  <a:endParaRPr lang="en-US" sz="600">
                    <a:solidFill>
                      <a:prstClr val="black"/>
                    </a:solidFill>
                    <a:latin typeface="Verdana"/>
                  </a:endParaRPr>
                </a:p>
              </p:txBody>
            </p:sp>
            <p:sp>
              <p:nvSpPr>
                <p:cNvPr id="255" name="Freeform 1410">
                  <a:extLst>
                    <a:ext uri="{FF2B5EF4-FFF2-40B4-BE49-F238E27FC236}">
                      <a16:creationId xmlns:a16="http://schemas.microsoft.com/office/drawing/2014/main" id="{29F5B7BD-2297-5093-E05F-D590F3466E35}"/>
                    </a:ext>
                  </a:extLst>
                </p:cNvPr>
                <p:cNvSpPr/>
                <p:nvPr/>
              </p:nvSpPr>
              <p:spPr>
                <a:xfrm>
                  <a:off x="2111273" y="3474065"/>
                  <a:ext cx="153263" cy="119055"/>
                </a:xfrm>
                <a:custGeom>
                  <a:avLst/>
                  <a:gdLst>
                    <a:gd name="connsiteX0" fmla="*/ 586 w 153243"/>
                    <a:gd name="connsiteY0" fmla="*/ 14391 h 119055"/>
                    <a:gd name="connsiteX1" fmla="*/ 91494 w 153243"/>
                    <a:gd name="connsiteY1" fmla="*/ 32589 h 119055"/>
                    <a:gd name="connsiteX2" fmla="*/ 112385 w 153243"/>
                    <a:gd name="connsiteY2" fmla="*/ 47375 h 119055"/>
                    <a:gd name="connsiteX3" fmla="*/ 152648 w 153243"/>
                    <a:gd name="connsiteY3" fmla="*/ 116124 h 119055"/>
                    <a:gd name="connsiteX4" fmla="*/ 146317 w 153243"/>
                    <a:gd name="connsiteY4" fmla="*/ 115618 h 119055"/>
                    <a:gd name="connsiteX5" fmla="*/ 109600 w 153243"/>
                    <a:gd name="connsiteY5" fmla="*/ 53189 h 119055"/>
                    <a:gd name="connsiteX6" fmla="*/ 86176 w 153243"/>
                    <a:gd name="connsiteY6" fmla="*/ 35875 h 119055"/>
                    <a:gd name="connsiteX7" fmla="*/ 2105 w 153243"/>
                    <a:gd name="connsiteY7" fmla="*/ 16792 h 119055"/>
                    <a:gd name="connsiteX8" fmla="*/ 713 w 153243"/>
                    <a:gd name="connsiteY8" fmla="*/ 14391 h 119055"/>
                    <a:gd name="connsiteX9" fmla="*/ 713 w 153243"/>
                    <a:gd name="connsiteY9" fmla="*/ 14391 h 11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3243" h="119055">
                      <a:moveTo>
                        <a:pt x="586" y="14391"/>
                      </a:moveTo>
                      <a:cubicBezTo>
                        <a:pt x="32999" y="-15308"/>
                        <a:pt x="65665" y="6050"/>
                        <a:pt x="91494" y="32589"/>
                      </a:cubicBezTo>
                      <a:cubicBezTo>
                        <a:pt x="96052" y="39413"/>
                        <a:pt x="104029" y="43584"/>
                        <a:pt x="112385" y="47375"/>
                      </a:cubicBezTo>
                      <a:cubicBezTo>
                        <a:pt x="144038" y="58496"/>
                        <a:pt x="156193" y="83645"/>
                        <a:pt x="152648" y="116124"/>
                      </a:cubicBezTo>
                      <a:cubicBezTo>
                        <a:pt x="152521" y="120295"/>
                        <a:pt x="145938" y="119915"/>
                        <a:pt x="146317" y="115618"/>
                      </a:cubicBezTo>
                      <a:cubicBezTo>
                        <a:pt x="148850" y="85794"/>
                        <a:pt x="138974" y="63551"/>
                        <a:pt x="109600" y="53189"/>
                      </a:cubicBezTo>
                      <a:cubicBezTo>
                        <a:pt x="101243" y="49271"/>
                        <a:pt x="91874" y="44721"/>
                        <a:pt x="86176" y="35875"/>
                      </a:cubicBezTo>
                      <a:cubicBezTo>
                        <a:pt x="63386" y="12369"/>
                        <a:pt x="35151" y="-10379"/>
                        <a:pt x="2105" y="16792"/>
                      </a:cubicBezTo>
                      <a:cubicBezTo>
                        <a:pt x="586" y="17803"/>
                        <a:pt x="-933" y="15276"/>
                        <a:pt x="713" y="14391"/>
                      </a:cubicBezTo>
                      <a:lnTo>
                        <a:pt x="713" y="14391"/>
                      </a:lnTo>
                      <a:close/>
                    </a:path>
                  </a:pathLst>
                </a:custGeom>
                <a:solidFill>
                  <a:srgbClr val="B56A6B"/>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56" name="Freeform 1411">
                  <a:extLst>
                    <a:ext uri="{FF2B5EF4-FFF2-40B4-BE49-F238E27FC236}">
                      <a16:creationId xmlns:a16="http://schemas.microsoft.com/office/drawing/2014/main" id="{ED5434AD-C4F6-7957-3BC9-9326E030EFF0}"/>
                    </a:ext>
                  </a:extLst>
                </p:cNvPr>
                <p:cNvSpPr/>
                <p:nvPr/>
              </p:nvSpPr>
              <p:spPr>
                <a:xfrm>
                  <a:off x="2186824" y="3454606"/>
                  <a:ext cx="17854" cy="12998"/>
                </a:xfrm>
                <a:custGeom>
                  <a:avLst/>
                  <a:gdLst>
                    <a:gd name="connsiteX0" fmla="*/ 0 w 17852"/>
                    <a:gd name="connsiteY0" fmla="*/ 12998 h 12998"/>
                    <a:gd name="connsiteX1" fmla="*/ 17852 w 17852"/>
                    <a:gd name="connsiteY1" fmla="*/ 234 h 12998"/>
                  </a:gdLst>
                  <a:ahLst/>
                  <a:cxnLst>
                    <a:cxn ang="0">
                      <a:pos x="connsiteX0" y="connsiteY0"/>
                    </a:cxn>
                    <a:cxn ang="0">
                      <a:pos x="connsiteX1" y="connsiteY1"/>
                    </a:cxn>
                  </a:cxnLst>
                  <a:rect l="l" t="t" r="r" b="b"/>
                  <a:pathLst>
                    <a:path w="17852" h="12998">
                      <a:moveTo>
                        <a:pt x="0" y="12998"/>
                      </a:moveTo>
                      <a:cubicBezTo>
                        <a:pt x="0" y="12998"/>
                        <a:pt x="9116" y="-2040"/>
                        <a:pt x="17852" y="234"/>
                      </a:cubicBezTo>
                    </a:path>
                  </a:pathLst>
                </a:custGeom>
                <a:noFill/>
                <a:ln w="6325" cap="rnd">
                  <a:solidFill>
                    <a:srgbClr val="B56A6B"/>
                  </a:solidFill>
                  <a:prstDash val="solid"/>
                  <a:round/>
                </a:ln>
              </p:spPr>
              <p:txBody>
                <a:bodyPr rtlCol="0" anchor="ctr"/>
                <a:lstStyle/>
                <a:p>
                  <a:pPr defTabSz="685800">
                    <a:defRPr/>
                  </a:pPr>
                  <a:endParaRPr lang="en-US" sz="600">
                    <a:solidFill>
                      <a:prstClr val="black"/>
                    </a:solidFill>
                    <a:latin typeface="Verdana"/>
                  </a:endParaRPr>
                </a:p>
              </p:txBody>
            </p:sp>
            <p:sp>
              <p:nvSpPr>
                <p:cNvPr id="257" name="Freeform 1412">
                  <a:extLst>
                    <a:ext uri="{FF2B5EF4-FFF2-40B4-BE49-F238E27FC236}">
                      <a16:creationId xmlns:a16="http://schemas.microsoft.com/office/drawing/2014/main" id="{3385C97E-399B-B022-731E-46CFF6C9B7E2}"/>
                    </a:ext>
                  </a:extLst>
                </p:cNvPr>
                <p:cNvSpPr/>
                <p:nvPr/>
              </p:nvSpPr>
              <p:spPr>
                <a:xfrm>
                  <a:off x="2148202" y="3260865"/>
                  <a:ext cx="8230" cy="5168"/>
                </a:xfrm>
                <a:custGeom>
                  <a:avLst/>
                  <a:gdLst>
                    <a:gd name="connsiteX0" fmla="*/ 0 w 8229"/>
                    <a:gd name="connsiteY0" fmla="*/ 5169 h 5168"/>
                    <a:gd name="connsiteX1" fmla="*/ 8230 w 8229"/>
                    <a:gd name="connsiteY1" fmla="*/ 114 h 5168"/>
                  </a:gdLst>
                  <a:ahLst/>
                  <a:cxnLst>
                    <a:cxn ang="0">
                      <a:pos x="connsiteX0" y="connsiteY0"/>
                    </a:cxn>
                    <a:cxn ang="0">
                      <a:pos x="connsiteX1" y="connsiteY1"/>
                    </a:cxn>
                  </a:cxnLst>
                  <a:rect l="l" t="t" r="r" b="b"/>
                  <a:pathLst>
                    <a:path w="8229" h="5168">
                      <a:moveTo>
                        <a:pt x="0" y="5169"/>
                      </a:moveTo>
                      <a:cubicBezTo>
                        <a:pt x="0" y="5169"/>
                        <a:pt x="3292" y="-897"/>
                        <a:pt x="8230" y="114"/>
                      </a:cubicBezTo>
                    </a:path>
                  </a:pathLst>
                </a:custGeom>
                <a:noFill/>
                <a:ln w="6325" cap="rnd">
                  <a:solidFill>
                    <a:srgbClr val="B56A6B"/>
                  </a:solidFill>
                  <a:prstDash val="solid"/>
                  <a:round/>
                </a:ln>
              </p:spPr>
              <p:txBody>
                <a:bodyPr rtlCol="0" anchor="ctr"/>
                <a:lstStyle/>
                <a:p>
                  <a:pPr defTabSz="685800">
                    <a:defRPr/>
                  </a:pPr>
                  <a:endParaRPr lang="en-US" sz="600">
                    <a:solidFill>
                      <a:prstClr val="black"/>
                    </a:solidFill>
                    <a:latin typeface="Verdana"/>
                  </a:endParaRPr>
                </a:p>
              </p:txBody>
            </p:sp>
            <p:sp>
              <p:nvSpPr>
                <p:cNvPr id="258" name="Freeform 1413">
                  <a:extLst>
                    <a:ext uri="{FF2B5EF4-FFF2-40B4-BE49-F238E27FC236}">
                      <a16:creationId xmlns:a16="http://schemas.microsoft.com/office/drawing/2014/main" id="{6E312AEB-1F55-F026-3E66-F243D50A2BC6}"/>
                    </a:ext>
                  </a:extLst>
                </p:cNvPr>
                <p:cNvSpPr/>
                <p:nvPr/>
              </p:nvSpPr>
              <p:spPr>
                <a:xfrm>
                  <a:off x="2199838" y="3467857"/>
                  <a:ext cx="8513" cy="15797"/>
                </a:xfrm>
                <a:custGeom>
                  <a:avLst/>
                  <a:gdLst>
                    <a:gd name="connsiteX0" fmla="*/ 8513 w 8512"/>
                    <a:gd name="connsiteY0" fmla="*/ 15797 h 15797"/>
                    <a:gd name="connsiteX1" fmla="*/ 4968 w 8512"/>
                    <a:gd name="connsiteY1" fmla="*/ 14786 h 15797"/>
                    <a:gd name="connsiteX2" fmla="*/ 30 w 8512"/>
                    <a:gd name="connsiteY2" fmla="*/ 8088 h 15797"/>
                    <a:gd name="connsiteX3" fmla="*/ 1296 w 8512"/>
                    <a:gd name="connsiteY3" fmla="*/ 2907 h 15797"/>
                    <a:gd name="connsiteX4" fmla="*/ 2942 w 8512"/>
                    <a:gd name="connsiteY4" fmla="*/ 1264 h 15797"/>
                    <a:gd name="connsiteX5" fmla="*/ 4714 w 8512"/>
                    <a:gd name="connsiteY5" fmla="*/ 379 h 15797"/>
                    <a:gd name="connsiteX6" fmla="*/ 7373 w 8512"/>
                    <a:gd name="connsiteY6" fmla="*/ 0 h 15797"/>
                    <a:gd name="connsiteX7" fmla="*/ 8386 w 8512"/>
                    <a:gd name="connsiteY7" fmla="*/ 0 h 15797"/>
                    <a:gd name="connsiteX8" fmla="*/ 6867 w 8512"/>
                    <a:gd name="connsiteY8" fmla="*/ 3033 h 15797"/>
                    <a:gd name="connsiteX9" fmla="*/ 6107 w 8512"/>
                    <a:gd name="connsiteY9" fmla="*/ 5308 h 15797"/>
                    <a:gd name="connsiteX10" fmla="*/ 6107 w 8512"/>
                    <a:gd name="connsiteY10" fmla="*/ 7077 h 15797"/>
                    <a:gd name="connsiteX11" fmla="*/ 7500 w 8512"/>
                    <a:gd name="connsiteY11" fmla="*/ 12385 h 15797"/>
                    <a:gd name="connsiteX12" fmla="*/ 8386 w 8512"/>
                    <a:gd name="connsiteY12" fmla="*/ 15671 h 1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512" h="15797">
                      <a:moveTo>
                        <a:pt x="8513" y="15797"/>
                      </a:moveTo>
                      <a:cubicBezTo>
                        <a:pt x="8513" y="15797"/>
                        <a:pt x="6867" y="15797"/>
                        <a:pt x="4968" y="14786"/>
                      </a:cubicBezTo>
                      <a:cubicBezTo>
                        <a:pt x="3068" y="13775"/>
                        <a:pt x="789" y="11627"/>
                        <a:pt x="30" y="8088"/>
                      </a:cubicBezTo>
                      <a:cubicBezTo>
                        <a:pt x="-97" y="6319"/>
                        <a:pt x="156" y="4170"/>
                        <a:pt x="1296" y="2907"/>
                      </a:cubicBezTo>
                      <a:cubicBezTo>
                        <a:pt x="1676" y="2148"/>
                        <a:pt x="2435" y="1769"/>
                        <a:pt x="2942" y="1264"/>
                      </a:cubicBezTo>
                      <a:cubicBezTo>
                        <a:pt x="3448" y="758"/>
                        <a:pt x="4081" y="632"/>
                        <a:pt x="4714" y="379"/>
                      </a:cubicBezTo>
                      <a:cubicBezTo>
                        <a:pt x="5727" y="-126"/>
                        <a:pt x="6867" y="126"/>
                        <a:pt x="7373" y="0"/>
                      </a:cubicBezTo>
                      <a:cubicBezTo>
                        <a:pt x="8006" y="0"/>
                        <a:pt x="8386" y="0"/>
                        <a:pt x="8386" y="0"/>
                      </a:cubicBezTo>
                      <a:cubicBezTo>
                        <a:pt x="8386" y="0"/>
                        <a:pt x="7626" y="1390"/>
                        <a:pt x="6867" y="3033"/>
                      </a:cubicBezTo>
                      <a:cubicBezTo>
                        <a:pt x="6487" y="3791"/>
                        <a:pt x="6234" y="4676"/>
                        <a:pt x="6107" y="5308"/>
                      </a:cubicBezTo>
                      <a:cubicBezTo>
                        <a:pt x="6107" y="5940"/>
                        <a:pt x="6107" y="6445"/>
                        <a:pt x="6107" y="7077"/>
                      </a:cubicBezTo>
                      <a:cubicBezTo>
                        <a:pt x="6234" y="8467"/>
                        <a:pt x="6993" y="10489"/>
                        <a:pt x="7500" y="12385"/>
                      </a:cubicBezTo>
                      <a:cubicBezTo>
                        <a:pt x="8006" y="14154"/>
                        <a:pt x="8386" y="15671"/>
                        <a:pt x="8386" y="15671"/>
                      </a:cubicBezTo>
                      <a:close/>
                    </a:path>
                  </a:pathLst>
                </a:custGeom>
                <a:solidFill>
                  <a:srgbClr val="F6BCC2"/>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59" name="Freeform 1414">
                  <a:extLst>
                    <a:ext uri="{FF2B5EF4-FFF2-40B4-BE49-F238E27FC236}">
                      <a16:creationId xmlns:a16="http://schemas.microsoft.com/office/drawing/2014/main" id="{2DCE685C-A7F7-82AE-F49C-6BF62600E1F9}"/>
                    </a:ext>
                  </a:extLst>
                </p:cNvPr>
                <p:cNvSpPr/>
                <p:nvPr/>
              </p:nvSpPr>
              <p:spPr>
                <a:xfrm>
                  <a:off x="2157933" y="3407049"/>
                  <a:ext cx="12809" cy="17207"/>
                </a:xfrm>
                <a:custGeom>
                  <a:avLst/>
                  <a:gdLst>
                    <a:gd name="connsiteX0" fmla="*/ 1412 w 12807"/>
                    <a:gd name="connsiteY0" fmla="*/ 17081 h 17207"/>
                    <a:gd name="connsiteX1" fmla="*/ 146 w 12807"/>
                    <a:gd name="connsiteY1" fmla="*/ 13416 h 17207"/>
                    <a:gd name="connsiteX2" fmla="*/ 146 w 12807"/>
                    <a:gd name="connsiteY2" fmla="*/ 9372 h 17207"/>
                    <a:gd name="connsiteX3" fmla="*/ 1919 w 12807"/>
                    <a:gd name="connsiteY3" fmla="*/ 5075 h 17207"/>
                    <a:gd name="connsiteX4" fmla="*/ 3438 w 12807"/>
                    <a:gd name="connsiteY4" fmla="*/ 3180 h 17207"/>
                    <a:gd name="connsiteX5" fmla="*/ 5337 w 12807"/>
                    <a:gd name="connsiteY5" fmla="*/ 1789 h 17207"/>
                    <a:gd name="connsiteX6" fmla="*/ 7236 w 12807"/>
                    <a:gd name="connsiteY6" fmla="*/ 778 h 17207"/>
                    <a:gd name="connsiteX7" fmla="*/ 9009 w 12807"/>
                    <a:gd name="connsiteY7" fmla="*/ 273 h 17207"/>
                    <a:gd name="connsiteX8" fmla="*/ 12807 w 12807"/>
                    <a:gd name="connsiteY8" fmla="*/ 20 h 17207"/>
                    <a:gd name="connsiteX9" fmla="*/ 10022 w 12807"/>
                    <a:gd name="connsiteY9" fmla="*/ 2421 h 17207"/>
                    <a:gd name="connsiteX10" fmla="*/ 8756 w 12807"/>
                    <a:gd name="connsiteY10" fmla="*/ 3432 h 17207"/>
                    <a:gd name="connsiteX11" fmla="*/ 7616 w 12807"/>
                    <a:gd name="connsiteY11" fmla="*/ 4696 h 17207"/>
                    <a:gd name="connsiteX12" fmla="*/ 5464 w 12807"/>
                    <a:gd name="connsiteY12" fmla="*/ 7476 h 17207"/>
                    <a:gd name="connsiteX13" fmla="*/ 3691 w 12807"/>
                    <a:gd name="connsiteY13" fmla="*/ 10636 h 17207"/>
                    <a:gd name="connsiteX14" fmla="*/ 2552 w 12807"/>
                    <a:gd name="connsiteY14" fmla="*/ 13795 h 17207"/>
                    <a:gd name="connsiteX15" fmla="*/ 1412 w 12807"/>
                    <a:gd name="connsiteY15" fmla="*/ 17207 h 17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807" h="17207">
                      <a:moveTo>
                        <a:pt x="1412" y="17081"/>
                      </a:moveTo>
                      <a:cubicBezTo>
                        <a:pt x="1412" y="17081"/>
                        <a:pt x="526" y="15817"/>
                        <a:pt x="146" y="13416"/>
                      </a:cubicBezTo>
                      <a:cubicBezTo>
                        <a:pt x="-107" y="12279"/>
                        <a:pt x="20" y="10889"/>
                        <a:pt x="146" y="9372"/>
                      </a:cubicBezTo>
                      <a:cubicBezTo>
                        <a:pt x="526" y="7982"/>
                        <a:pt x="906" y="6339"/>
                        <a:pt x="1919" y="5075"/>
                      </a:cubicBezTo>
                      <a:lnTo>
                        <a:pt x="3438" y="3180"/>
                      </a:lnTo>
                      <a:cubicBezTo>
                        <a:pt x="3818" y="2548"/>
                        <a:pt x="4704" y="2295"/>
                        <a:pt x="5337" y="1789"/>
                      </a:cubicBezTo>
                      <a:cubicBezTo>
                        <a:pt x="5970" y="1410"/>
                        <a:pt x="6603" y="1031"/>
                        <a:pt x="7236" y="778"/>
                      </a:cubicBezTo>
                      <a:cubicBezTo>
                        <a:pt x="7743" y="399"/>
                        <a:pt x="8503" y="399"/>
                        <a:pt x="9009" y="273"/>
                      </a:cubicBezTo>
                      <a:cubicBezTo>
                        <a:pt x="11288" y="-106"/>
                        <a:pt x="12807" y="20"/>
                        <a:pt x="12807" y="20"/>
                      </a:cubicBezTo>
                      <a:cubicBezTo>
                        <a:pt x="12807" y="20"/>
                        <a:pt x="11668" y="1158"/>
                        <a:pt x="10022" y="2421"/>
                      </a:cubicBezTo>
                      <a:cubicBezTo>
                        <a:pt x="9642" y="2674"/>
                        <a:pt x="9136" y="2927"/>
                        <a:pt x="8756" y="3432"/>
                      </a:cubicBezTo>
                      <a:cubicBezTo>
                        <a:pt x="8376" y="3938"/>
                        <a:pt x="7996" y="4317"/>
                        <a:pt x="7616" y="4696"/>
                      </a:cubicBezTo>
                      <a:cubicBezTo>
                        <a:pt x="6730" y="5454"/>
                        <a:pt x="6097" y="6466"/>
                        <a:pt x="5464" y="7476"/>
                      </a:cubicBezTo>
                      <a:cubicBezTo>
                        <a:pt x="4578" y="8361"/>
                        <a:pt x="4324" y="9625"/>
                        <a:pt x="3691" y="10636"/>
                      </a:cubicBezTo>
                      <a:cubicBezTo>
                        <a:pt x="3438" y="11773"/>
                        <a:pt x="2678" y="12784"/>
                        <a:pt x="2552" y="13795"/>
                      </a:cubicBezTo>
                      <a:cubicBezTo>
                        <a:pt x="1792" y="15691"/>
                        <a:pt x="1412" y="17207"/>
                        <a:pt x="1412" y="17207"/>
                      </a:cubicBezTo>
                      <a:close/>
                    </a:path>
                  </a:pathLst>
                </a:custGeom>
                <a:solidFill>
                  <a:srgbClr val="F6BCC2"/>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60" name="Freeform 1415">
                  <a:extLst>
                    <a:ext uri="{FF2B5EF4-FFF2-40B4-BE49-F238E27FC236}">
                      <a16:creationId xmlns:a16="http://schemas.microsoft.com/office/drawing/2014/main" id="{1F698EBC-FEDD-8F2B-BF65-58F7E6009EA1}"/>
                    </a:ext>
                  </a:extLst>
                </p:cNvPr>
                <p:cNvSpPr/>
                <p:nvPr/>
              </p:nvSpPr>
              <p:spPr>
                <a:xfrm>
                  <a:off x="2144250" y="3360816"/>
                  <a:ext cx="9142" cy="9351"/>
                </a:xfrm>
                <a:custGeom>
                  <a:avLst/>
                  <a:gdLst>
                    <a:gd name="connsiteX0" fmla="*/ 279 w 9141"/>
                    <a:gd name="connsiteY0" fmla="*/ 9352 h 9351"/>
                    <a:gd name="connsiteX1" fmla="*/ 26 w 9141"/>
                    <a:gd name="connsiteY1" fmla="*/ 6951 h 9351"/>
                    <a:gd name="connsiteX2" fmla="*/ 2052 w 9141"/>
                    <a:gd name="connsiteY2" fmla="*/ 2275 h 9351"/>
                    <a:gd name="connsiteX3" fmla="*/ 4331 w 9141"/>
                    <a:gd name="connsiteY3" fmla="*/ 632 h 9351"/>
                    <a:gd name="connsiteX4" fmla="*/ 6736 w 9141"/>
                    <a:gd name="connsiteY4" fmla="*/ 0 h 9351"/>
                    <a:gd name="connsiteX5" fmla="*/ 9142 w 9141"/>
                    <a:gd name="connsiteY5" fmla="*/ 506 h 9351"/>
                    <a:gd name="connsiteX6" fmla="*/ 7623 w 9141"/>
                    <a:gd name="connsiteY6" fmla="*/ 2149 h 9351"/>
                    <a:gd name="connsiteX7" fmla="*/ 6356 w 9141"/>
                    <a:gd name="connsiteY7" fmla="*/ 3539 h 9351"/>
                    <a:gd name="connsiteX8" fmla="*/ 5090 w 9141"/>
                    <a:gd name="connsiteY8" fmla="*/ 5055 h 9351"/>
                    <a:gd name="connsiteX9" fmla="*/ 279 w 9141"/>
                    <a:gd name="connsiteY9" fmla="*/ 9226 h 9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41" h="9351">
                      <a:moveTo>
                        <a:pt x="279" y="9352"/>
                      </a:moveTo>
                      <a:cubicBezTo>
                        <a:pt x="279" y="9352"/>
                        <a:pt x="-101" y="8341"/>
                        <a:pt x="26" y="6951"/>
                      </a:cubicBezTo>
                      <a:cubicBezTo>
                        <a:pt x="26" y="5561"/>
                        <a:pt x="786" y="3791"/>
                        <a:pt x="2052" y="2275"/>
                      </a:cubicBezTo>
                      <a:cubicBezTo>
                        <a:pt x="2811" y="1643"/>
                        <a:pt x="3444" y="1011"/>
                        <a:pt x="4331" y="632"/>
                      </a:cubicBezTo>
                      <a:cubicBezTo>
                        <a:pt x="5217" y="253"/>
                        <a:pt x="5977" y="126"/>
                        <a:pt x="6736" y="0"/>
                      </a:cubicBezTo>
                      <a:cubicBezTo>
                        <a:pt x="8256" y="0"/>
                        <a:pt x="9142" y="506"/>
                        <a:pt x="9142" y="506"/>
                      </a:cubicBezTo>
                      <a:cubicBezTo>
                        <a:pt x="9142" y="506"/>
                        <a:pt x="8509" y="1390"/>
                        <a:pt x="7623" y="2149"/>
                      </a:cubicBezTo>
                      <a:cubicBezTo>
                        <a:pt x="7116" y="2528"/>
                        <a:pt x="6863" y="3159"/>
                        <a:pt x="6356" y="3539"/>
                      </a:cubicBezTo>
                      <a:cubicBezTo>
                        <a:pt x="5977" y="4044"/>
                        <a:pt x="5470" y="4550"/>
                        <a:pt x="5090" y="5055"/>
                      </a:cubicBezTo>
                      <a:cubicBezTo>
                        <a:pt x="3444" y="7077"/>
                        <a:pt x="532" y="9226"/>
                        <a:pt x="279" y="9226"/>
                      </a:cubicBezTo>
                      <a:close/>
                    </a:path>
                  </a:pathLst>
                </a:custGeom>
                <a:solidFill>
                  <a:srgbClr val="F6BCC2"/>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61" name="Freeform 1416">
                  <a:extLst>
                    <a:ext uri="{FF2B5EF4-FFF2-40B4-BE49-F238E27FC236}">
                      <a16:creationId xmlns:a16="http://schemas.microsoft.com/office/drawing/2014/main" id="{6AD1CA6D-0CBE-15CF-9672-FE54041AB721}"/>
                    </a:ext>
                  </a:extLst>
                </p:cNvPr>
                <p:cNvSpPr/>
                <p:nvPr/>
              </p:nvSpPr>
              <p:spPr>
                <a:xfrm>
                  <a:off x="2146303" y="3316331"/>
                  <a:ext cx="11142" cy="7582"/>
                </a:xfrm>
                <a:custGeom>
                  <a:avLst/>
                  <a:gdLst>
                    <a:gd name="connsiteX0" fmla="*/ 0 w 11141"/>
                    <a:gd name="connsiteY0" fmla="*/ 7582 h 7582"/>
                    <a:gd name="connsiteX1" fmla="*/ 380 w 11141"/>
                    <a:gd name="connsiteY1" fmla="*/ 5181 h 7582"/>
                    <a:gd name="connsiteX2" fmla="*/ 3545 w 11141"/>
                    <a:gd name="connsiteY2" fmla="*/ 1137 h 7582"/>
                    <a:gd name="connsiteX3" fmla="*/ 6331 w 11141"/>
                    <a:gd name="connsiteY3" fmla="*/ 0 h 7582"/>
                    <a:gd name="connsiteX4" fmla="*/ 8990 w 11141"/>
                    <a:gd name="connsiteY4" fmla="*/ 0 h 7582"/>
                    <a:gd name="connsiteX5" fmla="*/ 11142 w 11141"/>
                    <a:gd name="connsiteY5" fmla="*/ 1390 h 7582"/>
                    <a:gd name="connsiteX6" fmla="*/ 9116 w 11141"/>
                    <a:gd name="connsiteY6" fmla="*/ 2401 h 7582"/>
                    <a:gd name="connsiteX7" fmla="*/ 5824 w 11141"/>
                    <a:gd name="connsiteY7" fmla="*/ 4550 h 7582"/>
                    <a:gd name="connsiteX8" fmla="*/ 0 w 11141"/>
                    <a:gd name="connsiteY8" fmla="*/ 7582 h 7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41" h="7582">
                      <a:moveTo>
                        <a:pt x="0" y="7582"/>
                      </a:moveTo>
                      <a:cubicBezTo>
                        <a:pt x="0" y="7582"/>
                        <a:pt x="0" y="6445"/>
                        <a:pt x="380" y="5181"/>
                      </a:cubicBezTo>
                      <a:cubicBezTo>
                        <a:pt x="886" y="3791"/>
                        <a:pt x="1899" y="2148"/>
                        <a:pt x="3545" y="1137"/>
                      </a:cubicBezTo>
                      <a:cubicBezTo>
                        <a:pt x="4431" y="632"/>
                        <a:pt x="5318" y="253"/>
                        <a:pt x="6331" y="0"/>
                      </a:cubicBezTo>
                      <a:cubicBezTo>
                        <a:pt x="7344" y="0"/>
                        <a:pt x="8230" y="0"/>
                        <a:pt x="8990" y="0"/>
                      </a:cubicBezTo>
                      <a:cubicBezTo>
                        <a:pt x="10509" y="632"/>
                        <a:pt x="11142" y="1390"/>
                        <a:pt x="11142" y="1390"/>
                      </a:cubicBezTo>
                      <a:cubicBezTo>
                        <a:pt x="11142" y="1390"/>
                        <a:pt x="10129" y="2022"/>
                        <a:pt x="9116" y="2401"/>
                      </a:cubicBezTo>
                      <a:cubicBezTo>
                        <a:pt x="8103" y="3033"/>
                        <a:pt x="7090" y="3791"/>
                        <a:pt x="5824" y="4550"/>
                      </a:cubicBezTo>
                      <a:cubicBezTo>
                        <a:pt x="3672" y="6192"/>
                        <a:pt x="127" y="7582"/>
                        <a:pt x="0" y="7582"/>
                      </a:cubicBezTo>
                      <a:close/>
                    </a:path>
                  </a:pathLst>
                </a:custGeom>
                <a:solidFill>
                  <a:srgbClr val="F6BCC2"/>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62" name="Freeform 1417">
                  <a:extLst>
                    <a:ext uri="{FF2B5EF4-FFF2-40B4-BE49-F238E27FC236}">
                      <a16:creationId xmlns:a16="http://schemas.microsoft.com/office/drawing/2014/main" id="{38AA342D-DF62-D4C0-BCA7-8FFCF56FD9E4}"/>
                    </a:ext>
                  </a:extLst>
                </p:cNvPr>
                <p:cNvSpPr/>
                <p:nvPr/>
              </p:nvSpPr>
              <p:spPr>
                <a:xfrm>
                  <a:off x="2148455" y="3266805"/>
                  <a:ext cx="8737" cy="8580"/>
                </a:xfrm>
                <a:custGeom>
                  <a:avLst/>
                  <a:gdLst>
                    <a:gd name="connsiteX0" fmla="*/ 506 w 8736"/>
                    <a:gd name="connsiteY0" fmla="*/ 8454 h 8580"/>
                    <a:gd name="connsiteX1" fmla="*/ 0 w 8736"/>
                    <a:gd name="connsiteY1" fmla="*/ 6179 h 8580"/>
                    <a:gd name="connsiteX2" fmla="*/ 1773 w 8736"/>
                    <a:gd name="connsiteY2" fmla="*/ 1629 h 8580"/>
                    <a:gd name="connsiteX3" fmla="*/ 4178 w 8736"/>
                    <a:gd name="connsiteY3" fmla="*/ 239 h 8580"/>
                    <a:gd name="connsiteX4" fmla="*/ 6584 w 8736"/>
                    <a:gd name="connsiteY4" fmla="*/ 239 h 8580"/>
                    <a:gd name="connsiteX5" fmla="*/ 8736 w 8736"/>
                    <a:gd name="connsiteY5" fmla="*/ 1250 h 8580"/>
                    <a:gd name="connsiteX6" fmla="*/ 7090 w 8736"/>
                    <a:gd name="connsiteY6" fmla="*/ 2514 h 8580"/>
                    <a:gd name="connsiteX7" fmla="*/ 5951 w 8736"/>
                    <a:gd name="connsiteY7" fmla="*/ 3651 h 8580"/>
                    <a:gd name="connsiteX8" fmla="*/ 4811 w 8736"/>
                    <a:gd name="connsiteY8" fmla="*/ 4789 h 8580"/>
                    <a:gd name="connsiteX9" fmla="*/ 506 w 8736"/>
                    <a:gd name="connsiteY9" fmla="*/ 8580 h 8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6" h="8580">
                      <a:moveTo>
                        <a:pt x="506" y="8454"/>
                      </a:moveTo>
                      <a:cubicBezTo>
                        <a:pt x="506" y="8454"/>
                        <a:pt x="0" y="7569"/>
                        <a:pt x="0" y="6179"/>
                      </a:cubicBezTo>
                      <a:cubicBezTo>
                        <a:pt x="0" y="4915"/>
                        <a:pt x="506" y="3020"/>
                        <a:pt x="1773" y="1629"/>
                      </a:cubicBezTo>
                      <a:cubicBezTo>
                        <a:pt x="2532" y="1124"/>
                        <a:pt x="3292" y="366"/>
                        <a:pt x="4178" y="239"/>
                      </a:cubicBezTo>
                      <a:cubicBezTo>
                        <a:pt x="5065" y="-13"/>
                        <a:pt x="5951" y="-140"/>
                        <a:pt x="6584" y="239"/>
                      </a:cubicBezTo>
                      <a:cubicBezTo>
                        <a:pt x="7977" y="618"/>
                        <a:pt x="8736" y="1250"/>
                        <a:pt x="8736" y="1250"/>
                      </a:cubicBezTo>
                      <a:cubicBezTo>
                        <a:pt x="8736" y="1250"/>
                        <a:pt x="7850" y="2008"/>
                        <a:pt x="7090" y="2514"/>
                      </a:cubicBezTo>
                      <a:cubicBezTo>
                        <a:pt x="6584" y="2640"/>
                        <a:pt x="6331" y="3399"/>
                        <a:pt x="5951" y="3651"/>
                      </a:cubicBezTo>
                      <a:cubicBezTo>
                        <a:pt x="5571" y="3904"/>
                        <a:pt x="5191" y="4410"/>
                        <a:pt x="4811" y="4789"/>
                      </a:cubicBezTo>
                      <a:cubicBezTo>
                        <a:pt x="3419" y="6305"/>
                        <a:pt x="760" y="8454"/>
                        <a:pt x="506" y="8580"/>
                      </a:cubicBezTo>
                      <a:close/>
                    </a:path>
                  </a:pathLst>
                </a:custGeom>
                <a:solidFill>
                  <a:srgbClr val="F6BCC2"/>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63" name="Freeform 1418">
                  <a:extLst>
                    <a:ext uri="{FF2B5EF4-FFF2-40B4-BE49-F238E27FC236}">
                      <a16:creationId xmlns:a16="http://schemas.microsoft.com/office/drawing/2014/main" id="{5FDE8965-E6C5-4288-ED54-977240E51696}"/>
                    </a:ext>
                  </a:extLst>
                </p:cNvPr>
                <p:cNvSpPr/>
                <p:nvPr/>
              </p:nvSpPr>
              <p:spPr>
                <a:xfrm>
                  <a:off x="2639832" y="3297257"/>
                  <a:ext cx="161525" cy="161753"/>
                </a:xfrm>
                <a:custGeom>
                  <a:avLst/>
                  <a:gdLst>
                    <a:gd name="connsiteX0" fmla="*/ 6910 w 161504"/>
                    <a:gd name="connsiteY0" fmla="*/ 121945 h 161753"/>
                    <a:gd name="connsiteX1" fmla="*/ 26662 w 161504"/>
                    <a:gd name="connsiteY1" fmla="*/ 138500 h 161753"/>
                    <a:gd name="connsiteX2" fmla="*/ 53630 w 161504"/>
                    <a:gd name="connsiteY2" fmla="*/ 149369 h 161753"/>
                    <a:gd name="connsiteX3" fmla="*/ 121242 w 161504"/>
                    <a:gd name="connsiteY3" fmla="*/ 140017 h 161753"/>
                    <a:gd name="connsiteX4" fmla="*/ 149350 w 161504"/>
                    <a:gd name="connsiteY4" fmla="*/ 97428 h 161753"/>
                    <a:gd name="connsiteX5" fmla="*/ 140740 w 161504"/>
                    <a:gd name="connsiteY5" fmla="*/ 45235 h 161753"/>
                    <a:gd name="connsiteX6" fmla="*/ 130738 w 161504"/>
                    <a:gd name="connsiteY6" fmla="*/ 21476 h 161753"/>
                    <a:gd name="connsiteX7" fmla="*/ 115924 w 161504"/>
                    <a:gd name="connsiteY7" fmla="*/ 750 h 161753"/>
                    <a:gd name="connsiteX8" fmla="*/ 138714 w 161504"/>
                    <a:gd name="connsiteY8" fmla="*/ 13135 h 161753"/>
                    <a:gd name="connsiteX9" fmla="*/ 156693 w 161504"/>
                    <a:gd name="connsiteY9" fmla="*/ 41064 h 161753"/>
                    <a:gd name="connsiteX10" fmla="*/ 161505 w 161504"/>
                    <a:gd name="connsiteY10" fmla="*/ 72153 h 161753"/>
                    <a:gd name="connsiteX11" fmla="*/ 141120 w 161504"/>
                    <a:gd name="connsiteY11" fmla="*/ 127000 h 161753"/>
                    <a:gd name="connsiteX12" fmla="*/ 118836 w 161504"/>
                    <a:gd name="connsiteY12" fmla="*/ 148737 h 161753"/>
                    <a:gd name="connsiteX13" fmla="*/ 62367 w 161504"/>
                    <a:gd name="connsiteY13" fmla="*/ 161754 h 161753"/>
                    <a:gd name="connsiteX14" fmla="*/ 21344 w 161504"/>
                    <a:gd name="connsiteY14" fmla="*/ 151770 h 161753"/>
                    <a:gd name="connsiteX15" fmla="*/ 4758 w 161504"/>
                    <a:gd name="connsiteY15" fmla="*/ 141154 h 161753"/>
                    <a:gd name="connsiteX16" fmla="*/ 5264 w 161504"/>
                    <a:gd name="connsiteY16" fmla="*/ 121945 h 161753"/>
                    <a:gd name="connsiteX17" fmla="*/ 6783 w 161504"/>
                    <a:gd name="connsiteY17" fmla="*/ 121945 h 161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504" h="161753">
                      <a:moveTo>
                        <a:pt x="6910" y="121945"/>
                      </a:moveTo>
                      <a:cubicBezTo>
                        <a:pt x="14254" y="126116"/>
                        <a:pt x="19192" y="133825"/>
                        <a:pt x="26662" y="138500"/>
                      </a:cubicBezTo>
                      <a:cubicBezTo>
                        <a:pt x="34638" y="143429"/>
                        <a:pt x="44514" y="147473"/>
                        <a:pt x="53630" y="149369"/>
                      </a:cubicBezTo>
                      <a:cubicBezTo>
                        <a:pt x="74268" y="153539"/>
                        <a:pt x="105795" y="156572"/>
                        <a:pt x="121242" y="140017"/>
                      </a:cubicBezTo>
                      <a:cubicBezTo>
                        <a:pt x="132890" y="127632"/>
                        <a:pt x="144032" y="113983"/>
                        <a:pt x="149350" y="97428"/>
                      </a:cubicBezTo>
                      <a:cubicBezTo>
                        <a:pt x="155047" y="79609"/>
                        <a:pt x="145045" y="62295"/>
                        <a:pt x="140740" y="45235"/>
                      </a:cubicBezTo>
                      <a:cubicBezTo>
                        <a:pt x="138588" y="36515"/>
                        <a:pt x="135422" y="29438"/>
                        <a:pt x="130738" y="21476"/>
                      </a:cubicBezTo>
                      <a:cubicBezTo>
                        <a:pt x="126686" y="14651"/>
                        <a:pt x="118456" y="7701"/>
                        <a:pt x="115924" y="750"/>
                      </a:cubicBezTo>
                      <a:cubicBezTo>
                        <a:pt x="127572" y="-2283"/>
                        <a:pt x="131877" y="4289"/>
                        <a:pt x="138714" y="13135"/>
                      </a:cubicBezTo>
                      <a:cubicBezTo>
                        <a:pt x="146058" y="22487"/>
                        <a:pt x="153275" y="29438"/>
                        <a:pt x="156693" y="41064"/>
                      </a:cubicBezTo>
                      <a:cubicBezTo>
                        <a:pt x="159479" y="50669"/>
                        <a:pt x="161505" y="62043"/>
                        <a:pt x="161505" y="72153"/>
                      </a:cubicBezTo>
                      <a:cubicBezTo>
                        <a:pt x="161505" y="82895"/>
                        <a:pt x="147197" y="118786"/>
                        <a:pt x="141120" y="127000"/>
                      </a:cubicBezTo>
                      <a:cubicBezTo>
                        <a:pt x="134916" y="135594"/>
                        <a:pt x="127699" y="142797"/>
                        <a:pt x="118836" y="148737"/>
                      </a:cubicBezTo>
                      <a:cubicBezTo>
                        <a:pt x="101237" y="160364"/>
                        <a:pt x="83384" y="161754"/>
                        <a:pt x="62367" y="161754"/>
                      </a:cubicBezTo>
                      <a:cubicBezTo>
                        <a:pt x="47300" y="161754"/>
                        <a:pt x="34638" y="158089"/>
                        <a:pt x="21344" y="151770"/>
                      </a:cubicBezTo>
                      <a:cubicBezTo>
                        <a:pt x="15013" y="148863"/>
                        <a:pt x="9949" y="145325"/>
                        <a:pt x="4758" y="141154"/>
                      </a:cubicBezTo>
                      <a:cubicBezTo>
                        <a:pt x="-3345" y="134456"/>
                        <a:pt x="326" y="129528"/>
                        <a:pt x="5264" y="121945"/>
                      </a:cubicBezTo>
                      <a:lnTo>
                        <a:pt x="6783" y="121945"/>
                      </a:lnTo>
                      <a:close/>
                    </a:path>
                  </a:pathLst>
                </a:custGeom>
                <a:solidFill>
                  <a:srgbClr val="E39E97"/>
                </a:solidFill>
                <a:ln w="0" cap="flat">
                  <a:noFill/>
                  <a:prstDash val="solid"/>
                  <a:miter/>
                </a:ln>
              </p:spPr>
              <p:txBody>
                <a:bodyPr rtlCol="0" anchor="ctr"/>
                <a:lstStyle/>
                <a:p>
                  <a:pPr defTabSz="685800">
                    <a:defRPr/>
                  </a:pPr>
                  <a:endParaRPr lang="en-US" sz="600">
                    <a:solidFill>
                      <a:prstClr val="black"/>
                    </a:solidFill>
                    <a:latin typeface="Verdana"/>
                  </a:endParaRPr>
                </a:p>
              </p:txBody>
            </p:sp>
            <p:grpSp>
              <p:nvGrpSpPr>
                <p:cNvPr id="264" name="Graphic 4">
                  <a:extLst>
                    <a:ext uri="{FF2B5EF4-FFF2-40B4-BE49-F238E27FC236}">
                      <a16:creationId xmlns:a16="http://schemas.microsoft.com/office/drawing/2014/main" id="{3261CD1E-066A-FE3D-8B1D-8A5888EE2917}"/>
                    </a:ext>
                  </a:extLst>
                </p:cNvPr>
                <p:cNvGrpSpPr/>
                <p:nvPr/>
              </p:nvGrpSpPr>
              <p:grpSpPr>
                <a:xfrm>
                  <a:off x="2554684" y="3401383"/>
                  <a:ext cx="97758" cy="49286"/>
                  <a:chOff x="6382527" y="4760068"/>
                  <a:chExt cx="97745" cy="49286"/>
                </a:xfrm>
              </p:grpSpPr>
              <p:sp>
                <p:nvSpPr>
                  <p:cNvPr id="925" name="Freeform 2091">
                    <a:extLst>
                      <a:ext uri="{FF2B5EF4-FFF2-40B4-BE49-F238E27FC236}">
                        <a16:creationId xmlns:a16="http://schemas.microsoft.com/office/drawing/2014/main" id="{FB4FBDBB-7EC4-9FB8-ACB7-052757A7DEC5}"/>
                      </a:ext>
                    </a:extLst>
                  </p:cNvPr>
                  <p:cNvSpPr/>
                  <p:nvPr/>
                </p:nvSpPr>
                <p:spPr>
                  <a:xfrm>
                    <a:off x="6382527" y="4760068"/>
                    <a:ext cx="50645" cy="49286"/>
                  </a:xfrm>
                  <a:custGeom>
                    <a:avLst/>
                    <a:gdLst>
                      <a:gd name="connsiteX0" fmla="*/ 50645 w 50645"/>
                      <a:gd name="connsiteY0" fmla="*/ 24643 h 49286"/>
                      <a:gd name="connsiteX1" fmla="*/ 25323 w 50645"/>
                      <a:gd name="connsiteY1" fmla="*/ 49287 h 49286"/>
                      <a:gd name="connsiteX2" fmla="*/ 0 w 50645"/>
                      <a:gd name="connsiteY2" fmla="*/ 24643 h 49286"/>
                      <a:gd name="connsiteX3" fmla="*/ 25323 w 50645"/>
                      <a:gd name="connsiteY3" fmla="*/ 0 h 49286"/>
                      <a:gd name="connsiteX4" fmla="*/ 50645 w 50645"/>
                      <a:gd name="connsiteY4" fmla="*/ 24643 h 49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5" h="49286">
                        <a:moveTo>
                          <a:pt x="50645" y="24643"/>
                        </a:moveTo>
                        <a:cubicBezTo>
                          <a:pt x="50645" y="38292"/>
                          <a:pt x="39250" y="49287"/>
                          <a:pt x="25323" y="49287"/>
                        </a:cubicBezTo>
                        <a:cubicBezTo>
                          <a:pt x="11395" y="49287"/>
                          <a:pt x="0" y="38166"/>
                          <a:pt x="0" y="24643"/>
                        </a:cubicBezTo>
                        <a:cubicBezTo>
                          <a:pt x="0" y="11121"/>
                          <a:pt x="11395" y="0"/>
                          <a:pt x="25323" y="0"/>
                        </a:cubicBezTo>
                        <a:cubicBezTo>
                          <a:pt x="39250" y="0"/>
                          <a:pt x="50645" y="11121"/>
                          <a:pt x="50645" y="24643"/>
                        </a:cubicBezTo>
                        <a:close/>
                      </a:path>
                    </a:pathLst>
                  </a:custGeom>
                  <a:solidFill>
                    <a:srgbClr val="66A86C"/>
                  </a:solidFill>
                  <a:ln w="6325" cap="flat">
                    <a:solidFill>
                      <a:srgbClr val="358045"/>
                    </a:solidFill>
                    <a:prstDash val="solid"/>
                    <a:miter/>
                  </a:ln>
                </p:spPr>
                <p:txBody>
                  <a:bodyPr rtlCol="0" anchor="ctr"/>
                  <a:lstStyle/>
                  <a:p>
                    <a:pPr defTabSz="685800">
                      <a:defRPr/>
                    </a:pPr>
                    <a:endParaRPr lang="en-US" sz="600">
                      <a:solidFill>
                        <a:prstClr val="black"/>
                      </a:solidFill>
                      <a:latin typeface="Verdana"/>
                    </a:endParaRPr>
                  </a:p>
                </p:txBody>
              </p:sp>
              <p:sp>
                <p:nvSpPr>
                  <p:cNvPr id="926" name="Freeform 2092">
                    <a:extLst>
                      <a:ext uri="{FF2B5EF4-FFF2-40B4-BE49-F238E27FC236}">
                        <a16:creationId xmlns:a16="http://schemas.microsoft.com/office/drawing/2014/main" id="{9871D196-7486-B3F0-8C66-CB2C1B141EF1}"/>
                      </a:ext>
                    </a:extLst>
                  </p:cNvPr>
                  <p:cNvSpPr/>
                  <p:nvPr/>
                </p:nvSpPr>
                <p:spPr>
                  <a:xfrm>
                    <a:off x="6429627" y="4760068"/>
                    <a:ext cx="50645" cy="49286"/>
                  </a:xfrm>
                  <a:custGeom>
                    <a:avLst/>
                    <a:gdLst>
                      <a:gd name="connsiteX0" fmla="*/ 50645 w 50645"/>
                      <a:gd name="connsiteY0" fmla="*/ 24643 h 49286"/>
                      <a:gd name="connsiteX1" fmla="*/ 25323 w 50645"/>
                      <a:gd name="connsiteY1" fmla="*/ 49287 h 49286"/>
                      <a:gd name="connsiteX2" fmla="*/ 0 w 50645"/>
                      <a:gd name="connsiteY2" fmla="*/ 24643 h 49286"/>
                      <a:gd name="connsiteX3" fmla="*/ 25323 w 50645"/>
                      <a:gd name="connsiteY3" fmla="*/ 0 h 49286"/>
                      <a:gd name="connsiteX4" fmla="*/ 50645 w 50645"/>
                      <a:gd name="connsiteY4" fmla="*/ 24643 h 49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645" h="49286">
                        <a:moveTo>
                          <a:pt x="50645" y="24643"/>
                        </a:moveTo>
                        <a:cubicBezTo>
                          <a:pt x="50645" y="38292"/>
                          <a:pt x="39250" y="49287"/>
                          <a:pt x="25323" y="49287"/>
                        </a:cubicBezTo>
                        <a:cubicBezTo>
                          <a:pt x="11395" y="49287"/>
                          <a:pt x="0" y="38166"/>
                          <a:pt x="0" y="24643"/>
                        </a:cubicBezTo>
                        <a:cubicBezTo>
                          <a:pt x="0" y="11121"/>
                          <a:pt x="11395" y="0"/>
                          <a:pt x="25323" y="0"/>
                        </a:cubicBezTo>
                        <a:cubicBezTo>
                          <a:pt x="39250" y="0"/>
                          <a:pt x="50645" y="11121"/>
                          <a:pt x="50645" y="24643"/>
                        </a:cubicBezTo>
                        <a:close/>
                      </a:path>
                    </a:pathLst>
                  </a:custGeom>
                  <a:solidFill>
                    <a:srgbClr val="66A86C"/>
                  </a:solidFill>
                  <a:ln w="6325" cap="flat">
                    <a:solidFill>
                      <a:srgbClr val="358045"/>
                    </a:solidFill>
                    <a:prstDash val="solid"/>
                    <a:miter/>
                  </a:ln>
                </p:spPr>
                <p:txBody>
                  <a:bodyPr rtlCol="0" anchor="ctr"/>
                  <a:lstStyle/>
                  <a:p>
                    <a:pPr defTabSz="685800">
                      <a:defRPr/>
                    </a:pPr>
                    <a:endParaRPr lang="en-US" sz="600">
                      <a:solidFill>
                        <a:prstClr val="black"/>
                      </a:solidFill>
                      <a:latin typeface="Verdana"/>
                    </a:endParaRPr>
                  </a:p>
                </p:txBody>
              </p:sp>
              <p:sp>
                <p:nvSpPr>
                  <p:cNvPr id="927" name="Freeform 2093">
                    <a:extLst>
                      <a:ext uri="{FF2B5EF4-FFF2-40B4-BE49-F238E27FC236}">
                        <a16:creationId xmlns:a16="http://schemas.microsoft.com/office/drawing/2014/main" id="{906FE02B-3626-8F79-9BD3-93E94AD3C961}"/>
                      </a:ext>
                    </a:extLst>
                  </p:cNvPr>
                  <p:cNvSpPr/>
                  <p:nvPr/>
                </p:nvSpPr>
                <p:spPr>
                  <a:xfrm>
                    <a:off x="6397348" y="4768098"/>
                    <a:ext cx="5556" cy="8078"/>
                  </a:xfrm>
                  <a:custGeom>
                    <a:avLst/>
                    <a:gdLst>
                      <a:gd name="connsiteX0" fmla="*/ 5310 w 5556"/>
                      <a:gd name="connsiteY0" fmla="*/ 3344 h 8078"/>
                      <a:gd name="connsiteX1" fmla="*/ 3918 w 5556"/>
                      <a:gd name="connsiteY1" fmla="*/ 8020 h 8078"/>
                      <a:gd name="connsiteX2" fmla="*/ 246 w 5556"/>
                      <a:gd name="connsiteY2" fmla="*/ 4734 h 8078"/>
                      <a:gd name="connsiteX3" fmla="*/ 1639 w 5556"/>
                      <a:gd name="connsiteY3" fmla="*/ 58 h 8078"/>
                      <a:gd name="connsiteX4" fmla="*/ 5310 w 5556"/>
                      <a:gd name="connsiteY4" fmla="*/ 3344 h 80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56" h="8078">
                        <a:moveTo>
                          <a:pt x="5310" y="3344"/>
                        </a:moveTo>
                        <a:cubicBezTo>
                          <a:pt x="5944" y="5492"/>
                          <a:pt x="5310" y="7641"/>
                          <a:pt x="3918" y="8020"/>
                        </a:cubicBezTo>
                        <a:cubicBezTo>
                          <a:pt x="2525" y="8399"/>
                          <a:pt x="879" y="6882"/>
                          <a:pt x="246" y="4734"/>
                        </a:cubicBezTo>
                        <a:cubicBezTo>
                          <a:pt x="-387" y="2586"/>
                          <a:pt x="246" y="437"/>
                          <a:pt x="1639" y="58"/>
                        </a:cubicBezTo>
                        <a:cubicBezTo>
                          <a:pt x="3031" y="-321"/>
                          <a:pt x="4677" y="1196"/>
                          <a:pt x="5310" y="3344"/>
                        </a:cubicBezTo>
                        <a:close/>
                      </a:path>
                    </a:pathLst>
                  </a:custGeom>
                  <a:solidFill>
                    <a:srgbClr val="84C48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928" name="Freeform 2094">
                    <a:extLst>
                      <a:ext uri="{FF2B5EF4-FFF2-40B4-BE49-F238E27FC236}">
                        <a16:creationId xmlns:a16="http://schemas.microsoft.com/office/drawing/2014/main" id="{46DCE8D4-550E-A493-38A7-793B144954BD}"/>
                      </a:ext>
                    </a:extLst>
                  </p:cNvPr>
                  <p:cNvSpPr/>
                  <p:nvPr/>
                </p:nvSpPr>
                <p:spPr>
                  <a:xfrm>
                    <a:off x="6440163" y="4768178"/>
                    <a:ext cx="5643" cy="8043"/>
                  </a:xfrm>
                  <a:custGeom>
                    <a:avLst/>
                    <a:gdLst>
                      <a:gd name="connsiteX0" fmla="*/ 5291 w 5643"/>
                      <a:gd name="connsiteY0" fmla="*/ 3137 h 8043"/>
                      <a:gd name="connsiteX1" fmla="*/ 4151 w 5643"/>
                      <a:gd name="connsiteY1" fmla="*/ 7939 h 8043"/>
                      <a:gd name="connsiteX2" fmla="*/ 353 w 5643"/>
                      <a:gd name="connsiteY2" fmla="*/ 4906 h 8043"/>
                      <a:gd name="connsiteX3" fmla="*/ 1492 w 5643"/>
                      <a:gd name="connsiteY3" fmla="*/ 104 h 8043"/>
                      <a:gd name="connsiteX4" fmla="*/ 5291 w 5643"/>
                      <a:gd name="connsiteY4" fmla="*/ 3137 h 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3" h="8043">
                        <a:moveTo>
                          <a:pt x="5291" y="3137"/>
                        </a:moveTo>
                        <a:cubicBezTo>
                          <a:pt x="6050" y="5285"/>
                          <a:pt x="5544" y="7434"/>
                          <a:pt x="4151" y="7939"/>
                        </a:cubicBezTo>
                        <a:cubicBezTo>
                          <a:pt x="2759" y="8445"/>
                          <a:pt x="1113" y="7055"/>
                          <a:pt x="353" y="4906"/>
                        </a:cubicBezTo>
                        <a:cubicBezTo>
                          <a:pt x="-407" y="2758"/>
                          <a:pt x="100" y="610"/>
                          <a:pt x="1492" y="104"/>
                        </a:cubicBezTo>
                        <a:cubicBezTo>
                          <a:pt x="2885" y="-401"/>
                          <a:pt x="4531" y="989"/>
                          <a:pt x="5291" y="3137"/>
                        </a:cubicBezTo>
                        <a:close/>
                      </a:path>
                    </a:pathLst>
                  </a:custGeom>
                  <a:solidFill>
                    <a:srgbClr val="84C48F"/>
                  </a:solidFill>
                  <a:ln w="0" cap="flat">
                    <a:noFill/>
                    <a:prstDash val="solid"/>
                    <a:miter/>
                  </a:ln>
                </p:spPr>
                <p:txBody>
                  <a:bodyPr rtlCol="0" anchor="ctr"/>
                  <a:lstStyle/>
                  <a:p>
                    <a:pPr defTabSz="685800">
                      <a:defRPr/>
                    </a:pPr>
                    <a:endParaRPr lang="en-US" sz="600">
                      <a:solidFill>
                        <a:prstClr val="black"/>
                      </a:solidFill>
                      <a:latin typeface="Verdana"/>
                    </a:endParaRPr>
                  </a:p>
                </p:txBody>
              </p:sp>
            </p:grpSp>
            <p:sp>
              <p:nvSpPr>
                <p:cNvPr id="265" name="Freeform 1420">
                  <a:extLst>
                    <a:ext uri="{FF2B5EF4-FFF2-40B4-BE49-F238E27FC236}">
                      <a16:creationId xmlns:a16="http://schemas.microsoft.com/office/drawing/2014/main" id="{D3580F97-8BF7-F527-24E4-0F3D01668AA3}"/>
                    </a:ext>
                  </a:extLst>
                </p:cNvPr>
                <p:cNvSpPr/>
                <p:nvPr/>
              </p:nvSpPr>
              <p:spPr>
                <a:xfrm>
                  <a:off x="2574937" y="3474175"/>
                  <a:ext cx="141706" cy="79091"/>
                </a:xfrm>
                <a:custGeom>
                  <a:avLst/>
                  <a:gdLst>
                    <a:gd name="connsiteX0" fmla="*/ 15582 w 141687"/>
                    <a:gd name="connsiteY0" fmla="*/ 2148 h 79091"/>
                    <a:gd name="connsiteX1" fmla="*/ 70532 w 141687"/>
                    <a:gd name="connsiteY1" fmla="*/ 64957 h 79091"/>
                    <a:gd name="connsiteX2" fmla="*/ 130673 w 141687"/>
                    <a:gd name="connsiteY2" fmla="*/ 12259 h 79091"/>
                    <a:gd name="connsiteX3" fmla="*/ 141688 w 141687"/>
                    <a:gd name="connsiteY3" fmla="*/ 12259 h 79091"/>
                    <a:gd name="connsiteX4" fmla="*/ 85978 w 141687"/>
                    <a:gd name="connsiteY4" fmla="*/ 77343 h 79091"/>
                    <a:gd name="connsiteX5" fmla="*/ 261 w 141687"/>
                    <a:gd name="connsiteY5" fmla="*/ 10363 h 79091"/>
                    <a:gd name="connsiteX6" fmla="*/ 2034 w 141687"/>
                    <a:gd name="connsiteY6" fmla="*/ 0 h 79091"/>
                    <a:gd name="connsiteX7" fmla="*/ 15455 w 141687"/>
                    <a:gd name="connsiteY7" fmla="*/ 2022 h 7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687" h="79091">
                      <a:moveTo>
                        <a:pt x="15582" y="2148"/>
                      </a:moveTo>
                      <a:cubicBezTo>
                        <a:pt x="7985" y="12511"/>
                        <a:pt x="-11007" y="66348"/>
                        <a:pt x="70532" y="64957"/>
                      </a:cubicBezTo>
                      <a:cubicBezTo>
                        <a:pt x="87877" y="64199"/>
                        <a:pt x="123076" y="52194"/>
                        <a:pt x="130673" y="12259"/>
                      </a:cubicBezTo>
                      <a:lnTo>
                        <a:pt x="141688" y="12259"/>
                      </a:lnTo>
                      <a:cubicBezTo>
                        <a:pt x="141688" y="12259"/>
                        <a:pt x="128520" y="61798"/>
                        <a:pt x="85978" y="77343"/>
                      </a:cubicBezTo>
                      <a:cubicBezTo>
                        <a:pt x="68759" y="81513"/>
                        <a:pt x="-4930" y="84293"/>
                        <a:pt x="261" y="10363"/>
                      </a:cubicBezTo>
                      <a:lnTo>
                        <a:pt x="2034" y="0"/>
                      </a:lnTo>
                      <a:lnTo>
                        <a:pt x="15455" y="2022"/>
                      </a:lnTo>
                      <a:close/>
                    </a:path>
                  </a:pathLst>
                </a:custGeom>
                <a:solidFill>
                  <a:srgbClr val="E39E97"/>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66" name="Freeform 1421">
                  <a:extLst>
                    <a:ext uri="{FF2B5EF4-FFF2-40B4-BE49-F238E27FC236}">
                      <a16:creationId xmlns:a16="http://schemas.microsoft.com/office/drawing/2014/main" id="{3C5E4712-E008-FC05-5805-55E55090EEE5}"/>
                    </a:ext>
                  </a:extLst>
                </p:cNvPr>
                <p:cNvSpPr/>
                <p:nvPr/>
              </p:nvSpPr>
              <p:spPr>
                <a:xfrm>
                  <a:off x="2524496" y="3464585"/>
                  <a:ext cx="102450" cy="38151"/>
                </a:xfrm>
                <a:custGeom>
                  <a:avLst/>
                  <a:gdLst>
                    <a:gd name="connsiteX0" fmla="*/ 91717 w 102436"/>
                    <a:gd name="connsiteY0" fmla="*/ 38025 h 38151"/>
                    <a:gd name="connsiteX1" fmla="*/ 84247 w 102436"/>
                    <a:gd name="connsiteY1" fmla="*/ 35119 h 38151"/>
                    <a:gd name="connsiteX2" fmla="*/ 18029 w 102436"/>
                    <a:gd name="connsiteY2" fmla="*/ 35371 h 38151"/>
                    <a:gd name="connsiteX3" fmla="*/ 2708 w 102436"/>
                    <a:gd name="connsiteY3" fmla="*/ 34360 h 38151"/>
                    <a:gd name="connsiteX4" fmla="*/ 3595 w 102436"/>
                    <a:gd name="connsiteY4" fmla="*/ 19195 h 38151"/>
                    <a:gd name="connsiteX5" fmla="*/ 99061 w 102436"/>
                    <a:gd name="connsiteY5" fmla="*/ 19448 h 38151"/>
                    <a:gd name="connsiteX6" fmla="*/ 99441 w 102436"/>
                    <a:gd name="connsiteY6" fmla="*/ 34740 h 38151"/>
                    <a:gd name="connsiteX7" fmla="*/ 91591 w 102436"/>
                    <a:gd name="connsiteY7" fmla="*/ 38152 h 3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2436" h="38151">
                      <a:moveTo>
                        <a:pt x="91717" y="38025"/>
                      </a:moveTo>
                      <a:cubicBezTo>
                        <a:pt x="89058" y="38025"/>
                        <a:pt x="86400" y="37014"/>
                        <a:pt x="84247" y="35119"/>
                      </a:cubicBezTo>
                      <a:cubicBezTo>
                        <a:pt x="53480" y="6052"/>
                        <a:pt x="21574" y="32212"/>
                        <a:pt x="18029" y="35371"/>
                      </a:cubicBezTo>
                      <a:cubicBezTo>
                        <a:pt x="13597" y="39289"/>
                        <a:pt x="6760" y="38910"/>
                        <a:pt x="2708" y="34360"/>
                      </a:cubicBezTo>
                      <a:cubicBezTo>
                        <a:pt x="-1216" y="29937"/>
                        <a:pt x="-837" y="23113"/>
                        <a:pt x="3595" y="19195"/>
                      </a:cubicBezTo>
                      <a:cubicBezTo>
                        <a:pt x="20561" y="4157"/>
                        <a:pt x="62343" y="-15306"/>
                        <a:pt x="99061" y="19448"/>
                      </a:cubicBezTo>
                      <a:cubicBezTo>
                        <a:pt x="103366" y="23492"/>
                        <a:pt x="103619" y="30443"/>
                        <a:pt x="99441" y="34740"/>
                      </a:cubicBezTo>
                      <a:cubicBezTo>
                        <a:pt x="97288" y="37014"/>
                        <a:pt x="94503" y="38152"/>
                        <a:pt x="91591" y="38152"/>
                      </a:cubicBezTo>
                      <a:close/>
                    </a:path>
                  </a:pathLst>
                </a:custGeom>
                <a:solidFill>
                  <a:srgbClr val="BADEF0"/>
                </a:solidFill>
                <a:ln w="6325" cap="flat">
                  <a:solidFill>
                    <a:srgbClr val="9BD1EA"/>
                  </a:solidFill>
                  <a:prstDash val="solid"/>
                  <a:miter/>
                </a:ln>
              </p:spPr>
              <p:txBody>
                <a:bodyPr rtlCol="0" anchor="ctr"/>
                <a:lstStyle/>
                <a:p>
                  <a:pPr defTabSz="685800">
                    <a:defRPr/>
                  </a:pPr>
                  <a:endParaRPr lang="en-US" sz="600">
                    <a:solidFill>
                      <a:prstClr val="black"/>
                    </a:solidFill>
                    <a:latin typeface="Verdana"/>
                  </a:endParaRPr>
                </a:p>
              </p:txBody>
            </p:sp>
            <p:grpSp>
              <p:nvGrpSpPr>
                <p:cNvPr id="267" name="Graphic 4">
                  <a:extLst>
                    <a:ext uri="{FF2B5EF4-FFF2-40B4-BE49-F238E27FC236}">
                      <a16:creationId xmlns:a16="http://schemas.microsoft.com/office/drawing/2014/main" id="{6F39556C-034A-29F5-E332-7364E19593F9}"/>
                    </a:ext>
                  </a:extLst>
                </p:cNvPr>
                <p:cNvGrpSpPr/>
                <p:nvPr/>
              </p:nvGrpSpPr>
              <p:grpSpPr>
                <a:xfrm>
                  <a:off x="2629902" y="3446246"/>
                  <a:ext cx="102317" cy="60281"/>
                  <a:chOff x="6457735" y="4804931"/>
                  <a:chExt cx="102303" cy="60281"/>
                </a:xfrm>
              </p:grpSpPr>
              <p:sp>
                <p:nvSpPr>
                  <p:cNvPr id="902" name="Freeform 2068">
                    <a:extLst>
                      <a:ext uri="{FF2B5EF4-FFF2-40B4-BE49-F238E27FC236}">
                        <a16:creationId xmlns:a16="http://schemas.microsoft.com/office/drawing/2014/main" id="{AD51151C-C950-936D-8B68-636CD35CF078}"/>
                      </a:ext>
                    </a:extLst>
                  </p:cNvPr>
                  <p:cNvSpPr/>
                  <p:nvPr/>
                </p:nvSpPr>
                <p:spPr>
                  <a:xfrm>
                    <a:off x="6470269" y="4814283"/>
                    <a:ext cx="41275" cy="39429"/>
                  </a:xfrm>
                  <a:custGeom>
                    <a:avLst/>
                    <a:gdLst>
                      <a:gd name="connsiteX0" fmla="*/ 41276 w 41275"/>
                      <a:gd name="connsiteY0" fmla="*/ 19715 h 39429"/>
                      <a:gd name="connsiteX1" fmla="*/ 20638 w 41275"/>
                      <a:gd name="connsiteY1" fmla="*/ 39430 h 39429"/>
                      <a:gd name="connsiteX2" fmla="*/ 0 w 41275"/>
                      <a:gd name="connsiteY2" fmla="*/ 19715 h 39429"/>
                      <a:gd name="connsiteX3" fmla="*/ 20638 w 41275"/>
                      <a:gd name="connsiteY3" fmla="*/ 0 h 39429"/>
                      <a:gd name="connsiteX4" fmla="*/ 41276 w 41275"/>
                      <a:gd name="connsiteY4" fmla="*/ 19715 h 39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75" h="39429">
                        <a:moveTo>
                          <a:pt x="41276" y="19715"/>
                        </a:moveTo>
                        <a:cubicBezTo>
                          <a:pt x="41276" y="30583"/>
                          <a:pt x="32033" y="39430"/>
                          <a:pt x="20638" y="39430"/>
                        </a:cubicBezTo>
                        <a:cubicBezTo>
                          <a:pt x="9243" y="39430"/>
                          <a:pt x="0" y="30583"/>
                          <a:pt x="0" y="19715"/>
                        </a:cubicBezTo>
                        <a:cubicBezTo>
                          <a:pt x="0" y="8847"/>
                          <a:pt x="9243" y="0"/>
                          <a:pt x="20638" y="0"/>
                        </a:cubicBezTo>
                        <a:cubicBezTo>
                          <a:pt x="32033" y="0"/>
                          <a:pt x="41276" y="8847"/>
                          <a:pt x="41276" y="19715"/>
                        </a:cubicBezTo>
                        <a:close/>
                      </a:path>
                    </a:pathLst>
                  </a:custGeom>
                  <a:solidFill>
                    <a:srgbClr val="6E65A1"/>
                  </a:solidFill>
                  <a:ln w="5060" cap="flat">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03" name="Freeform 2069">
                    <a:extLst>
                      <a:ext uri="{FF2B5EF4-FFF2-40B4-BE49-F238E27FC236}">
                        <a16:creationId xmlns:a16="http://schemas.microsoft.com/office/drawing/2014/main" id="{8E5581AB-D10C-BD2A-E12B-4E7E93B7E83A}"/>
                      </a:ext>
                    </a:extLst>
                  </p:cNvPr>
                  <p:cNvSpPr/>
                  <p:nvPr/>
                </p:nvSpPr>
                <p:spPr>
                  <a:xfrm>
                    <a:off x="6509773" y="4814283"/>
                    <a:ext cx="41275" cy="39429"/>
                  </a:xfrm>
                  <a:custGeom>
                    <a:avLst/>
                    <a:gdLst>
                      <a:gd name="connsiteX0" fmla="*/ 41276 w 41275"/>
                      <a:gd name="connsiteY0" fmla="*/ 19715 h 39429"/>
                      <a:gd name="connsiteX1" fmla="*/ 20638 w 41275"/>
                      <a:gd name="connsiteY1" fmla="*/ 39430 h 39429"/>
                      <a:gd name="connsiteX2" fmla="*/ 0 w 41275"/>
                      <a:gd name="connsiteY2" fmla="*/ 19715 h 39429"/>
                      <a:gd name="connsiteX3" fmla="*/ 20638 w 41275"/>
                      <a:gd name="connsiteY3" fmla="*/ 0 h 39429"/>
                      <a:gd name="connsiteX4" fmla="*/ 41276 w 41275"/>
                      <a:gd name="connsiteY4" fmla="*/ 19715 h 39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75" h="39429">
                        <a:moveTo>
                          <a:pt x="41276" y="19715"/>
                        </a:moveTo>
                        <a:cubicBezTo>
                          <a:pt x="41276" y="30583"/>
                          <a:pt x="32033" y="39430"/>
                          <a:pt x="20638" y="39430"/>
                        </a:cubicBezTo>
                        <a:cubicBezTo>
                          <a:pt x="9243" y="39430"/>
                          <a:pt x="0" y="30583"/>
                          <a:pt x="0" y="19715"/>
                        </a:cubicBezTo>
                        <a:cubicBezTo>
                          <a:pt x="0" y="8847"/>
                          <a:pt x="9243" y="0"/>
                          <a:pt x="20638" y="0"/>
                        </a:cubicBezTo>
                        <a:cubicBezTo>
                          <a:pt x="32033" y="0"/>
                          <a:pt x="41276" y="8847"/>
                          <a:pt x="41276" y="19715"/>
                        </a:cubicBezTo>
                        <a:close/>
                      </a:path>
                    </a:pathLst>
                  </a:custGeom>
                  <a:solidFill>
                    <a:srgbClr val="6E65A1"/>
                  </a:solidFill>
                  <a:ln w="5060" cap="flat">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04" name="Freeform 2070">
                    <a:extLst>
                      <a:ext uri="{FF2B5EF4-FFF2-40B4-BE49-F238E27FC236}">
                        <a16:creationId xmlns:a16="http://schemas.microsoft.com/office/drawing/2014/main" id="{5CD1F528-71DE-3880-0454-8D39EE9CBCA0}"/>
                      </a:ext>
                    </a:extLst>
                  </p:cNvPr>
                  <p:cNvSpPr/>
                  <p:nvPr/>
                </p:nvSpPr>
                <p:spPr>
                  <a:xfrm>
                    <a:off x="6457735" y="4819465"/>
                    <a:ext cx="12914" cy="9604"/>
                  </a:xfrm>
                  <a:custGeom>
                    <a:avLst/>
                    <a:gdLst>
                      <a:gd name="connsiteX0" fmla="*/ 12915 w 12914"/>
                      <a:gd name="connsiteY0" fmla="*/ 9605 h 9604"/>
                      <a:gd name="connsiteX1" fmla="*/ 6710 w 12914"/>
                      <a:gd name="connsiteY1" fmla="*/ 6193 h 9604"/>
                      <a:gd name="connsiteX2" fmla="*/ 0 w 12914"/>
                      <a:gd name="connsiteY2" fmla="*/ 0 h 9604"/>
                    </a:gdLst>
                    <a:ahLst/>
                    <a:cxnLst>
                      <a:cxn ang="0">
                        <a:pos x="connsiteX0" y="connsiteY0"/>
                      </a:cxn>
                      <a:cxn ang="0">
                        <a:pos x="connsiteX1" y="connsiteY1"/>
                      </a:cxn>
                      <a:cxn ang="0">
                        <a:pos x="connsiteX2" y="connsiteY2"/>
                      </a:cxn>
                    </a:cxnLst>
                    <a:rect l="l" t="t" r="r" b="b"/>
                    <a:pathLst>
                      <a:path w="12914" h="9604">
                        <a:moveTo>
                          <a:pt x="12915" y="9605"/>
                        </a:moveTo>
                        <a:cubicBezTo>
                          <a:pt x="11269" y="8088"/>
                          <a:pt x="8610" y="7456"/>
                          <a:pt x="6710" y="6193"/>
                        </a:cubicBezTo>
                        <a:cubicBezTo>
                          <a:pt x="4052" y="4550"/>
                          <a:pt x="2406" y="1769"/>
                          <a:pt x="0" y="0"/>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05" name="Freeform 2071">
                    <a:extLst>
                      <a:ext uri="{FF2B5EF4-FFF2-40B4-BE49-F238E27FC236}">
                        <a16:creationId xmlns:a16="http://schemas.microsoft.com/office/drawing/2014/main" id="{993E28B9-86F8-9953-438B-0C18FF7FC398}"/>
                      </a:ext>
                    </a:extLst>
                  </p:cNvPr>
                  <p:cNvSpPr/>
                  <p:nvPr/>
                </p:nvSpPr>
                <p:spPr>
                  <a:xfrm>
                    <a:off x="6467484" y="4814157"/>
                    <a:ext cx="6710" cy="7708"/>
                  </a:xfrm>
                  <a:custGeom>
                    <a:avLst/>
                    <a:gdLst>
                      <a:gd name="connsiteX0" fmla="*/ 6710 w 6710"/>
                      <a:gd name="connsiteY0" fmla="*/ 7709 h 7708"/>
                      <a:gd name="connsiteX1" fmla="*/ 3292 w 6710"/>
                      <a:gd name="connsiteY1" fmla="*/ 3791 h 7708"/>
                      <a:gd name="connsiteX2" fmla="*/ 0 w 6710"/>
                      <a:gd name="connsiteY2" fmla="*/ 0 h 7708"/>
                    </a:gdLst>
                    <a:ahLst/>
                    <a:cxnLst>
                      <a:cxn ang="0">
                        <a:pos x="connsiteX0" y="connsiteY0"/>
                      </a:cxn>
                      <a:cxn ang="0">
                        <a:pos x="connsiteX1" y="connsiteY1"/>
                      </a:cxn>
                      <a:cxn ang="0">
                        <a:pos x="connsiteX2" y="connsiteY2"/>
                      </a:cxn>
                    </a:cxnLst>
                    <a:rect l="l" t="t" r="r" b="b"/>
                    <a:pathLst>
                      <a:path w="6710" h="7708">
                        <a:moveTo>
                          <a:pt x="6710" y="7709"/>
                        </a:moveTo>
                        <a:cubicBezTo>
                          <a:pt x="5318" y="7077"/>
                          <a:pt x="4431" y="4929"/>
                          <a:pt x="3292" y="3791"/>
                        </a:cubicBezTo>
                        <a:cubicBezTo>
                          <a:pt x="1899" y="2401"/>
                          <a:pt x="506" y="1896"/>
                          <a:pt x="0" y="0"/>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06" name="Freeform 2072">
                    <a:extLst>
                      <a:ext uri="{FF2B5EF4-FFF2-40B4-BE49-F238E27FC236}">
                        <a16:creationId xmlns:a16="http://schemas.microsoft.com/office/drawing/2014/main" id="{86106F30-D211-DCEC-35A5-074419FEA04A}"/>
                      </a:ext>
                    </a:extLst>
                  </p:cNvPr>
                  <p:cNvSpPr/>
                  <p:nvPr/>
                </p:nvSpPr>
                <p:spPr>
                  <a:xfrm>
                    <a:off x="6478373" y="4808723"/>
                    <a:ext cx="3924" cy="7456"/>
                  </a:xfrm>
                  <a:custGeom>
                    <a:avLst/>
                    <a:gdLst>
                      <a:gd name="connsiteX0" fmla="*/ 3925 w 3924"/>
                      <a:gd name="connsiteY0" fmla="*/ 7456 h 7456"/>
                      <a:gd name="connsiteX1" fmla="*/ 0 w 3924"/>
                      <a:gd name="connsiteY1" fmla="*/ 0 h 7456"/>
                    </a:gdLst>
                    <a:ahLst/>
                    <a:cxnLst>
                      <a:cxn ang="0">
                        <a:pos x="connsiteX0" y="connsiteY0"/>
                      </a:cxn>
                      <a:cxn ang="0">
                        <a:pos x="connsiteX1" y="connsiteY1"/>
                      </a:cxn>
                    </a:cxnLst>
                    <a:rect l="l" t="t" r="r" b="b"/>
                    <a:pathLst>
                      <a:path w="3924" h="7456">
                        <a:moveTo>
                          <a:pt x="3925" y="7456"/>
                        </a:moveTo>
                        <a:cubicBezTo>
                          <a:pt x="1519" y="6192"/>
                          <a:pt x="127" y="2527"/>
                          <a:pt x="0" y="0"/>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07" name="Freeform 2073">
                    <a:extLst>
                      <a:ext uri="{FF2B5EF4-FFF2-40B4-BE49-F238E27FC236}">
                        <a16:creationId xmlns:a16="http://schemas.microsoft.com/office/drawing/2014/main" id="{1A584481-60A0-7474-B9BD-C62C5780D381}"/>
                      </a:ext>
                    </a:extLst>
                  </p:cNvPr>
                  <p:cNvSpPr/>
                  <p:nvPr/>
                </p:nvSpPr>
                <p:spPr>
                  <a:xfrm>
                    <a:off x="6487236" y="4804931"/>
                    <a:ext cx="759" cy="8846"/>
                  </a:xfrm>
                  <a:custGeom>
                    <a:avLst/>
                    <a:gdLst>
                      <a:gd name="connsiteX0" fmla="*/ 760 w 759"/>
                      <a:gd name="connsiteY0" fmla="*/ 8846 h 8846"/>
                      <a:gd name="connsiteX1" fmla="*/ 0 w 759"/>
                      <a:gd name="connsiteY1" fmla="*/ 0 h 8846"/>
                    </a:gdLst>
                    <a:ahLst/>
                    <a:cxnLst>
                      <a:cxn ang="0">
                        <a:pos x="connsiteX0" y="connsiteY0"/>
                      </a:cxn>
                      <a:cxn ang="0">
                        <a:pos x="connsiteX1" y="connsiteY1"/>
                      </a:cxn>
                    </a:cxnLst>
                    <a:rect l="l" t="t" r="r" b="b"/>
                    <a:pathLst>
                      <a:path w="759" h="8846">
                        <a:moveTo>
                          <a:pt x="760" y="8846"/>
                        </a:moveTo>
                        <a:cubicBezTo>
                          <a:pt x="760" y="5813"/>
                          <a:pt x="506" y="3033"/>
                          <a:pt x="0" y="0"/>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08" name="Freeform 2074">
                    <a:extLst>
                      <a:ext uri="{FF2B5EF4-FFF2-40B4-BE49-F238E27FC236}">
                        <a16:creationId xmlns:a16="http://schemas.microsoft.com/office/drawing/2014/main" id="{87EB2EF0-31CD-4CE4-071A-17D4CB28B266}"/>
                      </a:ext>
                    </a:extLst>
                  </p:cNvPr>
                  <p:cNvSpPr/>
                  <p:nvPr/>
                </p:nvSpPr>
                <p:spPr>
                  <a:xfrm>
                    <a:off x="6497365" y="4806069"/>
                    <a:ext cx="6963" cy="9099"/>
                  </a:xfrm>
                  <a:custGeom>
                    <a:avLst/>
                    <a:gdLst>
                      <a:gd name="connsiteX0" fmla="*/ 0 w 6963"/>
                      <a:gd name="connsiteY0" fmla="*/ 9099 h 9099"/>
                      <a:gd name="connsiteX1" fmla="*/ 6964 w 6963"/>
                      <a:gd name="connsiteY1" fmla="*/ 0 h 9099"/>
                    </a:gdLst>
                    <a:ahLst/>
                    <a:cxnLst>
                      <a:cxn ang="0">
                        <a:pos x="connsiteX0" y="connsiteY0"/>
                      </a:cxn>
                      <a:cxn ang="0">
                        <a:pos x="connsiteX1" y="connsiteY1"/>
                      </a:cxn>
                    </a:cxnLst>
                    <a:rect l="l" t="t" r="r" b="b"/>
                    <a:pathLst>
                      <a:path w="6963" h="9099">
                        <a:moveTo>
                          <a:pt x="0" y="9099"/>
                        </a:moveTo>
                        <a:cubicBezTo>
                          <a:pt x="2152" y="8846"/>
                          <a:pt x="4811" y="1896"/>
                          <a:pt x="6964" y="0"/>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09" name="Freeform 2075">
                    <a:extLst>
                      <a:ext uri="{FF2B5EF4-FFF2-40B4-BE49-F238E27FC236}">
                        <a16:creationId xmlns:a16="http://schemas.microsoft.com/office/drawing/2014/main" id="{00D7513C-A6BC-5FCD-514F-D938FE41B608}"/>
                      </a:ext>
                    </a:extLst>
                  </p:cNvPr>
                  <p:cNvSpPr/>
                  <p:nvPr/>
                </p:nvSpPr>
                <p:spPr>
                  <a:xfrm>
                    <a:off x="6512082" y="4808849"/>
                    <a:ext cx="5161" cy="9099"/>
                  </a:xfrm>
                  <a:custGeom>
                    <a:avLst/>
                    <a:gdLst>
                      <a:gd name="connsiteX0" fmla="*/ 5161 w 5161"/>
                      <a:gd name="connsiteY0" fmla="*/ 9099 h 9099"/>
                      <a:gd name="connsiteX1" fmla="*/ 983 w 5161"/>
                      <a:gd name="connsiteY1" fmla="*/ 0 h 9099"/>
                    </a:gdLst>
                    <a:ahLst/>
                    <a:cxnLst>
                      <a:cxn ang="0">
                        <a:pos x="connsiteX0" y="connsiteY0"/>
                      </a:cxn>
                      <a:cxn ang="0">
                        <a:pos x="connsiteX1" y="connsiteY1"/>
                      </a:cxn>
                    </a:cxnLst>
                    <a:rect l="l" t="t" r="r" b="b"/>
                    <a:pathLst>
                      <a:path w="5161" h="9099">
                        <a:moveTo>
                          <a:pt x="5161" y="9099"/>
                        </a:moveTo>
                        <a:cubicBezTo>
                          <a:pt x="3135" y="6572"/>
                          <a:pt x="-2183" y="4676"/>
                          <a:pt x="983" y="0"/>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10" name="Freeform 2076">
                    <a:extLst>
                      <a:ext uri="{FF2B5EF4-FFF2-40B4-BE49-F238E27FC236}">
                        <a16:creationId xmlns:a16="http://schemas.microsoft.com/office/drawing/2014/main" id="{D6C32192-269D-BE36-C802-6F77768C4808}"/>
                      </a:ext>
                    </a:extLst>
                  </p:cNvPr>
                  <p:cNvSpPr/>
                  <p:nvPr/>
                </p:nvSpPr>
                <p:spPr>
                  <a:xfrm>
                    <a:off x="6527329" y="4806827"/>
                    <a:ext cx="5994" cy="7456"/>
                  </a:xfrm>
                  <a:custGeom>
                    <a:avLst/>
                    <a:gdLst>
                      <a:gd name="connsiteX0" fmla="*/ 43 w 5994"/>
                      <a:gd name="connsiteY0" fmla="*/ 7456 h 7456"/>
                      <a:gd name="connsiteX1" fmla="*/ 5994 w 5994"/>
                      <a:gd name="connsiteY1" fmla="*/ 0 h 7456"/>
                    </a:gdLst>
                    <a:ahLst/>
                    <a:cxnLst>
                      <a:cxn ang="0">
                        <a:pos x="connsiteX0" y="connsiteY0"/>
                      </a:cxn>
                      <a:cxn ang="0">
                        <a:pos x="connsiteX1" y="connsiteY1"/>
                      </a:cxn>
                    </a:cxnLst>
                    <a:rect l="l" t="t" r="r" b="b"/>
                    <a:pathLst>
                      <a:path w="5994" h="7456">
                        <a:moveTo>
                          <a:pt x="43" y="7456"/>
                        </a:moveTo>
                        <a:cubicBezTo>
                          <a:pt x="-463" y="3791"/>
                          <a:pt x="3588" y="1643"/>
                          <a:pt x="5994" y="0"/>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11" name="Freeform 2077">
                    <a:extLst>
                      <a:ext uri="{FF2B5EF4-FFF2-40B4-BE49-F238E27FC236}">
                        <a16:creationId xmlns:a16="http://schemas.microsoft.com/office/drawing/2014/main" id="{42504859-9C77-10B5-12A1-CAC21588BBD7}"/>
                      </a:ext>
                    </a:extLst>
                  </p:cNvPr>
                  <p:cNvSpPr/>
                  <p:nvPr/>
                </p:nvSpPr>
                <p:spPr>
                  <a:xfrm>
                    <a:off x="6539400" y="4809228"/>
                    <a:ext cx="7976" cy="6192"/>
                  </a:xfrm>
                  <a:custGeom>
                    <a:avLst/>
                    <a:gdLst>
                      <a:gd name="connsiteX0" fmla="*/ 0 w 7976"/>
                      <a:gd name="connsiteY0" fmla="*/ 6193 h 6192"/>
                      <a:gd name="connsiteX1" fmla="*/ 7977 w 7976"/>
                      <a:gd name="connsiteY1" fmla="*/ 0 h 6192"/>
                    </a:gdLst>
                    <a:ahLst/>
                    <a:cxnLst>
                      <a:cxn ang="0">
                        <a:pos x="connsiteX0" y="connsiteY0"/>
                      </a:cxn>
                      <a:cxn ang="0">
                        <a:pos x="connsiteX1" y="connsiteY1"/>
                      </a:cxn>
                    </a:cxnLst>
                    <a:rect l="l" t="t" r="r" b="b"/>
                    <a:pathLst>
                      <a:path w="7976" h="6192">
                        <a:moveTo>
                          <a:pt x="0" y="6193"/>
                        </a:moveTo>
                        <a:cubicBezTo>
                          <a:pt x="253" y="1769"/>
                          <a:pt x="5064" y="885"/>
                          <a:pt x="7977" y="0"/>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12" name="Freeform 2078">
                    <a:extLst>
                      <a:ext uri="{FF2B5EF4-FFF2-40B4-BE49-F238E27FC236}">
                        <a16:creationId xmlns:a16="http://schemas.microsoft.com/office/drawing/2014/main" id="{E5814426-F73C-3F32-F6FA-8329A897BE12}"/>
                      </a:ext>
                    </a:extLst>
                  </p:cNvPr>
                  <p:cNvSpPr/>
                  <p:nvPr/>
                </p:nvSpPr>
                <p:spPr>
                  <a:xfrm>
                    <a:off x="6550289" y="4826289"/>
                    <a:ext cx="9116" cy="1011"/>
                  </a:xfrm>
                  <a:custGeom>
                    <a:avLst/>
                    <a:gdLst>
                      <a:gd name="connsiteX0" fmla="*/ 0 w 9116"/>
                      <a:gd name="connsiteY0" fmla="*/ 0 h 1011"/>
                      <a:gd name="connsiteX1" fmla="*/ 9116 w 9116"/>
                      <a:gd name="connsiteY1" fmla="*/ 1011 h 1011"/>
                    </a:gdLst>
                    <a:ahLst/>
                    <a:cxnLst>
                      <a:cxn ang="0">
                        <a:pos x="connsiteX0" y="connsiteY0"/>
                      </a:cxn>
                      <a:cxn ang="0">
                        <a:pos x="connsiteX1" y="connsiteY1"/>
                      </a:cxn>
                    </a:cxnLst>
                    <a:rect l="l" t="t" r="r" b="b"/>
                    <a:pathLst>
                      <a:path w="9116" h="1011">
                        <a:moveTo>
                          <a:pt x="0" y="0"/>
                        </a:moveTo>
                        <a:cubicBezTo>
                          <a:pt x="3165" y="0"/>
                          <a:pt x="6077" y="632"/>
                          <a:pt x="9116" y="1011"/>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13" name="Freeform 2079">
                    <a:extLst>
                      <a:ext uri="{FF2B5EF4-FFF2-40B4-BE49-F238E27FC236}">
                        <a16:creationId xmlns:a16="http://schemas.microsoft.com/office/drawing/2014/main" id="{42581907-0C71-E072-5188-A943E2E7B075}"/>
                      </a:ext>
                    </a:extLst>
                  </p:cNvPr>
                  <p:cNvSpPr/>
                  <p:nvPr/>
                </p:nvSpPr>
                <p:spPr>
                  <a:xfrm>
                    <a:off x="6552315" y="4834251"/>
                    <a:ext cx="7723" cy="2906"/>
                  </a:xfrm>
                  <a:custGeom>
                    <a:avLst/>
                    <a:gdLst>
                      <a:gd name="connsiteX0" fmla="*/ 0 w 7723"/>
                      <a:gd name="connsiteY0" fmla="*/ 0 h 2906"/>
                      <a:gd name="connsiteX1" fmla="*/ 7723 w 7723"/>
                      <a:gd name="connsiteY1" fmla="*/ 2907 h 2906"/>
                    </a:gdLst>
                    <a:ahLst/>
                    <a:cxnLst>
                      <a:cxn ang="0">
                        <a:pos x="connsiteX0" y="connsiteY0"/>
                      </a:cxn>
                      <a:cxn ang="0">
                        <a:pos x="connsiteX1" y="connsiteY1"/>
                      </a:cxn>
                    </a:cxnLst>
                    <a:rect l="l" t="t" r="r" b="b"/>
                    <a:pathLst>
                      <a:path w="7723" h="2906">
                        <a:moveTo>
                          <a:pt x="0" y="0"/>
                        </a:moveTo>
                        <a:cubicBezTo>
                          <a:pt x="2786" y="0"/>
                          <a:pt x="5698" y="1138"/>
                          <a:pt x="7723" y="2907"/>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14" name="Freeform 2080">
                    <a:extLst>
                      <a:ext uri="{FF2B5EF4-FFF2-40B4-BE49-F238E27FC236}">
                        <a16:creationId xmlns:a16="http://schemas.microsoft.com/office/drawing/2014/main" id="{2FC567DD-D27C-9B04-3C3B-1761A7FFA232}"/>
                      </a:ext>
                    </a:extLst>
                  </p:cNvPr>
                  <p:cNvSpPr/>
                  <p:nvPr/>
                </p:nvSpPr>
                <p:spPr>
                  <a:xfrm>
                    <a:off x="6460520" y="4839685"/>
                    <a:ext cx="10761" cy="7203"/>
                  </a:xfrm>
                  <a:custGeom>
                    <a:avLst/>
                    <a:gdLst>
                      <a:gd name="connsiteX0" fmla="*/ 10762 w 10761"/>
                      <a:gd name="connsiteY0" fmla="*/ 0 h 7203"/>
                      <a:gd name="connsiteX1" fmla="*/ 5191 w 10761"/>
                      <a:gd name="connsiteY1" fmla="*/ 3665 h 7203"/>
                      <a:gd name="connsiteX2" fmla="*/ 0 w 10761"/>
                      <a:gd name="connsiteY2" fmla="*/ 7203 h 7203"/>
                    </a:gdLst>
                    <a:ahLst/>
                    <a:cxnLst>
                      <a:cxn ang="0">
                        <a:pos x="connsiteX0" y="connsiteY0"/>
                      </a:cxn>
                      <a:cxn ang="0">
                        <a:pos x="connsiteX1" y="connsiteY1"/>
                      </a:cxn>
                      <a:cxn ang="0">
                        <a:pos x="connsiteX2" y="connsiteY2"/>
                      </a:cxn>
                    </a:cxnLst>
                    <a:rect l="l" t="t" r="r" b="b"/>
                    <a:pathLst>
                      <a:path w="10761" h="7203">
                        <a:moveTo>
                          <a:pt x="10762" y="0"/>
                        </a:moveTo>
                        <a:cubicBezTo>
                          <a:pt x="9243" y="632"/>
                          <a:pt x="6457" y="2654"/>
                          <a:pt x="5191" y="3665"/>
                        </a:cubicBezTo>
                        <a:cubicBezTo>
                          <a:pt x="3672" y="4929"/>
                          <a:pt x="1519" y="5813"/>
                          <a:pt x="0" y="7203"/>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15" name="Freeform 2081">
                    <a:extLst>
                      <a:ext uri="{FF2B5EF4-FFF2-40B4-BE49-F238E27FC236}">
                        <a16:creationId xmlns:a16="http://schemas.microsoft.com/office/drawing/2014/main" id="{40EE5909-E8DF-FAC7-34E6-C622F1AB530F}"/>
                      </a:ext>
                    </a:extLst>
                  </p:cNvPr>
                  <p:cNvSpPr/>
                  <p:nvPr/>
                </p:nvSpPr>
                <p:spPr>
                  <a:xfrm>
                    <a:off x="6458495" y="4832481"/>
                    <a:ext cx="11901" cy="5939"/>
                  </a:xfrm>
                  <a:custGeom>
                    <a:avLst/>
                    <a:gdLst>
                      <a:gd name="connsiteX0" fmla="*/ 11902 w 11901"/>
                      <a:gd name="connsiteY0" fmla="*/ 0 h 5939"/>
                      <a:gd name="connsiteX1" fmla="*/ 0 w 11901"/>
                      <a:gd name="connsiteY1" fmla="*/ 5940 h 5939"/>
                    </a:gdLst>
                    <a:ahLst/>
                    <a:cxnLst>
                      <a:cxn ang="0">
                        <a:pos x="connsiteX0" y="connsiteY0"/>
                      </a:cxn>
                      <a:cxn ang="0">
                        <a:pos x="connsiteX1" y="connsiteY1"/>
                      </a:cxn>
                    </a:cxnLst>
                    <a:rect l="l" t="t" r="r" b="b"/>
                    <a:pathLst>
                      <a:path w="11901" h="5939">
                        <a:moveTo>
                          <a:pt x="11902" y="0"/>
                        </a:moveTo>
                        <a:cubicBezTo>
                          <a:pt x="8483" y="379"/>
                          <a:pt x="2786" y="4044"/>
                          <a:pt x="0" y="5940"/>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16" name="Freeform 2082">
                    <a:extLst>
                      <a:ext uri="{FF2B5EF4-FFF2-40B4-BE49-F238E27FC236}">
                        <a16:creationId xmlns:a16="http://schemas.microsoft.com/office/drawing/2014/main" id="{EB8474C9-1E0B-16BF-EF2B-8DE57972368E}"/>
                      </a:ext>
                    </a:extLst>
                  </p:cNvPr>
                  <p:cNvSpPr/>
                  <p:nvPr/>
                </p:nvSpPr>
                <p:spPr>
                  <a:xfrm>
                    <a:off x="6472558" y="4846130"/>
                    <a:ext cx="2522" cy="13648"/>
                  </a:xfrm>
                  <a:custGeom>
                    <a:avLst/>
                    <a:gdLst>
                      <a:gd name="connsiteX0" fmla="*/ 2522 w 2522"/>
                      <a:gd name="connsiteY0" fmla="*/ 0 h 13648"/>
                      <a:gd name="connsiteX1" fmla="*/ 1763 w 2522"/>
                      <a:gd name="connsiteY1" fmla="*/ 6951 h 13648"/>
                      <a:gd name="connsiteX2" fmla="*/ 243 w 2522"/>
                      <a:gd name="connsiteY2" fmla="*/ 13649 h 13648"/>
                    </a:gdLst>
                    <a:ahLst/>
                    <a:cxnLst>
                      <a:cxn ang="0">
                        <a:pos x="connsiteX0" y="connsiteY0"/>
                      </a:cxn>
                      <a:cxn ang="0">
                        <a:pos x="connsiteX1" y="connsiteY1"/>
                      </a:cxn>
                      <a:cxn ang="0">
                        <a:pos x="connsiteX2" y="connsiteY2"/>
                      </a:cxn>
                    </a:cxnLst>
                    <a:rect l="l" t="t" r="r" b="b"/>
                    <a:pathLst>
                      <a:path w="2522" h="13648">
                        <a:moveTo>
                          <a:pt x="2522" y="0"/>
                        </a:moveTo>
                        <a:cubicBezTo>
                          <a:pt x="2522" y="2527"/>
                          <a:pt x="2522" y="4550"/>
                          <a:pt x="1763" y="6951"/>
                        </a:cubicBezTo>
                        <a:cubicBezTo>
                          <a:pt x="1130" y="8846"/>
                          <a:pt x="-643" y="11879"/>
                          <a:pt x="243" y="13649"/>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17" name="Freeform 2083">
                    <a:extLst>
                      <a:ext uri="{FF2B5EF4-FFF2-40B4-BE49-F238E27FC236}">
                        <a16:creationId xmlns:a16="http://schemas.microsoft.com/office/drawing/2014/main" id="{77CBDB33-BA96-E5DF-1011-AD6AE7EBE0A2}"/>
                      </a:ext>
                    </a:extLst>
                  </p:cNvPr>
                  <p:cNvSpPr/>
                  <p:nvPr/>
                </p:nvSpPr>
                <p:spPr>
                  <a:xfrm>
                    <a:off x="6483817" y="4852070"/>
                    <a:ext cx="12661" cy="13143"/>
                  </a:xfrm>
                  <a:custGeom>
                    <a:avLst/>
                    <a:gdLst>
                      <a:gd name="connsiteX0" fmla="*/ 0 w 12661"/>
                      <a:gd name="connsiteY0" fmla="*/ 0 h 13143"/>
                      <a:gd name="connsiteX1" fmla="*/ 0 w 12661"/>
                      <a:gd name="connsiteY1" fmla="*/ 13143 h 13143"/>
                    </a:gdLst>
                    <a:ahLst/>
                    <a:cxnLst>
                      <a:cxn ang="0">
                        <a:pos x="connsiteX0" y="connsiteY0"/>
                      </a:cxn>
                      <a:cxn ang="0">
                        <a:pos x="connsiteX1" y="connsiteY1"/>
                      </a:cxn>
                    </a:cxnLst>
                    <a:rect l="l" t="t" r="r" b="b"/>
                    <a:pathLst>
                      <a:path w="12661" h="13143">
                        <a:moveTo>
                          <a:pt x="0" y="0"/>
                        </a:moveTo>
                        <a:lnTo>
                          <a:pt x="0" y="13143"/>
                        </a:ln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18" name="Freeform 2084">
                    <a:extLst>
                      <a:ext uri="{FF2B5EF4-FFF2-40B4-BE49-F238E27FC236}">
                        <a16:creationId xmlns:a16="http://schemas.microsoft.com/office/drawing/2014/main" id="{E8DE109E-CA09-0F78-41C8-F6B8DA85B5FB}"/>
                      </a:ext>
                    </a:extLst>
                  </p:cNvPr>
                  <p:cNvSpPr/>
                  <p:nvPr/>
                </p:nvSpPr>
                <p:spPr>
                  <a:xfrm>
                    <a:off x="6492933" y="4853713"/>
                    <a:ext cx="1893" cy="11120"/>
                  </a:xfrm>
                  <a:custGeom>
                    <a:avLst/>
                    <a:gdLst>
                      <a:gd name="connsiteX0" fmla="*/ 1013 w 1893"/>
                      <a:gd name="connsiteY0" fmla="*/ 0 h 11120"/>
                      <a:gd name="connsiteX1" fmla="*/ 0 w 1893"/>
                      <a:gd name="connsiteY1" fmla="*/ 11121 h 11120"/>
                    </a:gdLst>
                    <a:ahLst/>
                    <a:cxnLst>
                      <a:cxn ang="0">
                        <a:pos x="connsiteX0" y="connsiteY0"/>
                      </a:cxn>
                      <a:cxn ang="0">
                        <a:pos x="connsiteX1" y="connsiteY1"/>
                      </a:cxn>
                    </a:cxnLst>
                    <a:rect l="l" t="t" r="r" b="b"/>
                    <a:pathLst>
                      <a:path w="1893" h="11120">
                        <a:moveTo>
                          <a:pt x="1013" y="0"/>
                        </a:moveTo>
                        <a:cubicBezTo>
                          <a:pt x="2152" y="3159"/>
                          <a:pt x="2532" y="8467"/>
                          <a:pt x="0" y="11121"/>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19" name="Freeform 2085">
                    <a:extLst>
                      <a:ext uri="{FF2B5EF4-FFF2-40B4-BE49-F238E27FC236}">
                        <a16:creationId xmlns:a16="http://schemas.microsoft.com/office/drawing/2014/main" id="{CD2011E2-DA82-141F-C9C4-98BE54D528DC}"/>
                      </a:ext>
                    </a:extLst>
                  </p:cNvPr>
                  <p:cNvSpPr/>
                  <p:nvPr/>
                </p:nvSpPr>
                <p:spPr>
                  <a:xfrm>
                    <a:off x="6503315" y="4850300"/>
                    <a:ext cx="3418" cy="11879"/>
                  </a:xfrm>
                  <a:custGeom>
                    <a:avLst/>
                    <a:gdLst>
                      <a:gd name="connsiteX0" fmla="*/ 0 w 3418"/>
                      <a:gd name="connsiteY0" fmla="*/ 0 h 11879"/>
                      <a:gd name="connsiteX1" fmla="*/ 3419 w 3418"/>
                      <a:gd name="connsiteY1" fmla="*/ 11879 h 11879"/>
                    </a:gdLst>
                    <a:ahLst/>
                    <a:cxnLst>
                      <a:cxn ang="0">
                        <a:pos x="connsiteX0" y="connsiteY0"/>
                      </a:cxn>
                      <a:cxn ang="0">
                        <a:pos x="connsiteX1" y="connsiteY1"/>
                      </a:cxn>
                    </a:cxnLst>
                    <a:rect l="l" t="t" r="r" b="b"/>
                    <a:pathLst>
                      <a:path w="3418" h="11879">
                        <a:moveTo>
                          <a:pt x="0" y="0"/>
                        </a:moveTo>
                        <a:cubicBezTo>
                          <a:pt x="3419" y="1643"/>
                          <a:pt x="2532" y="8720"/>
                          <a:pt x="3419" y="11879"/>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20" name="Freeform 2086">
                    <a:extLst>
                      <a:ext uri="{FF2B5EF4-FFF2-40B4-BE49-F238E27FC236}">
                        <a16:creationId xmlns:a16="http://schemas.microsoft.com/office/drawing/2014/main" id="{E4FC1D1F-7196-D101-7FBE-06F41326A8A6}"/>
                      </a:ext>
                    </a:extLst>
                  </p:cNvPr>
                  <p:cNvSpPr/>
                  <p:nvPr/>
                </p:nvSpPr>
                <p:spPr>
                  <a:xfrm>
                    <a:off x="6513065" y="4850553"/>
                    <a:ext cx="3671" cy="6697"/>
                  </a:xfrm>
                  <a:custGeom>
                    <a:avLst/>
                    <a:gdLst>
                      <a:gd name="connsiteX0" fmla="*/ 3672 w 3671"/>
                      <a:gd name="connsiteY0" fmla="*/ 0 h 6697"/>
                      <a:gd name="connsiteX1" fmla="*/ 0 w 3671"/>
                      <a:gd name="connsiteY1" fmla="*/ 6698 h 6697"/>
                    </a:gdLst>
                    <a:ahLst/>
                    <a:cxnLst>
                      <a:cxn ang="0">
                        <a:pos x="connsiteX0" y="connsiteY0"/>
                      </a:cxn>
                      <a:cxn ang="0">
                        <a:pos x="connsiteX1" y="connsiteY1"/>
                      </a:cxn>
                    </a:cxnLst>
                    <a:rect l="l" t="t" r="r" b="b"/>
                    <a:pathLst>
                      <a:path w="3671" h="6697">
                        <a:moveTo>
                          <a:pt x="3672" y="0"/>
                        </a:moveTo>
                        <a:cubicBezTo>
                          <a:pt x="2279" y="1264"/>
                          <a:pt x="2406" y="6192"/>
                          <a:pt x="0" y="6698"/>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21" name="Freeform 2087">
                    <a:extLst>
                      <a:ext uri="{FF2B5EF4-FFF2-40B4-BE49-F238E27FC236}">
                        <a16:creationId xmlns:a16="http://schemas.microsoft.com/office/drawing/2014/main" id="{7639A7CD-6D75-8CFA-4FA3-5D2DB82BEB16}"/>
                      </a:ext>
                    </a:extLst>
                  </p:cNvPr>
                  <p:cNvSpPr/>
                  <p:nvPr/>
                </p:nvSpPr>
                <p:spPr>
                  <a:xfrm>
                    <a:off x="6525346" y="4852954"/>
                    <a:ext cx="1444" cy="11120"/>
                  </a:xfrm>
                  <a:custGeom>
                    <a:avLst/>
                    <a:gdLst>
                      <a:gd name="connsiteX0" fmla="*/ 507 w 1444"/>
                      <a:gd name="connsiteY0" fmla="*/ 0 h 11120"/>
                      <a:gd name="connsiteX1" fmla="*/ 0 w 1444"/>
                      <a:gd name="connsiteY1" fmla="*/ 11121 h 11120"/>
                    </a:gdLst>
                    <a:ahLst/>
                    <a:cxnLst>
                      <a:cxn ang="0">
                        <a:pos x="connsiteX0" y="connsiteY0"/>
                      </a:cxn>
                      <a:cxn ang="0">
                        <a:pos x="connsiteX1" y="connsiteY1"/>
                      </a:cxn>
                    </a:cxnLst>
                    <a:rect l="l" t="t" r="r" b="b"/>
                    <a:pathLst>
                      <a:path w="1444" h="11120">
                        <a:moveTo>
                          <a:pt x="507" y="0"/>
                        </a:moveTo>
                        <a:cubicBezTo>
                          <a:pt x="2532" y="2780"/>
                          <a:pt x="760" y="8214"/>
                          <a:pt x="0" y="11121"/>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22" name="Freeform 2088">
                    <a:extLst>
                      <a:ext uri="{FF2B5EF4-FFF2-40B4-BE49-F238E27FC236}">
                        <a16:creationId xmlns:a16="http://schemas.microsoft.com/office/drawing/2014/main" id="{E893B4ED-19DA-CDB1-097F-F60FA66D52D2}"/>
                      </a:ext>
                    </a:extLst>
                  </p:cNvPr>
                  <p:cNvSpPr/>
                  <p:nvPr/>
                </p:nvSpPr>
                <p:spPr>
                  <a:xfrm>
                    <a:off x="6537754" y="4852575"/>
                    <a:ext cx="6457" cy="8088"/>
                  </a:xfrm>
                  <a:custGeom>
                    <a:avLst/>
                    <a:gdLst>
                      <a:gd name="connsiteX0" fmla="*/ 0 w 6457"/>
                      <a:gd name="connsiteY0" fmla="*/ 0 h 8088"/>
                      <a:gd name="connsiteX1" fmla="*/ 4052 w 6457"/>
                      <a:gd name="connsiteY1" fmla="*/ 3918 h 8088"/>
                      <a:gd name="connsiteX2" fmla="*/ 6457 w 6457"/>
                      <a:gd name="connsiteY2" fmla="*/ 8088 h 8088"/>
                    </a:gdLst>
                    <a:ahLst/>
                    <a:cxnLst>
                      <a:cxn ang="0">
                        <a:pos x="connsiteX0" y="connsiteY0"/>
                      </a:cxn>
                      <a:cxn ang="0">
                        <a:pos x="connsiteX1" y="connsiteY1"/>
                      </a:cxn>
                      <a:cxn ang="0">
                        <a:pos x="connsiteX2" y="connsiteY2"/>
                      </a:cxn>
                    </a:cxnLst>
                    <a:rect l="l" t="t" r="r" b="b"/>
                    <a:pathLst>
                      <a:path w="6457" h="8088">
                        <a:moveTo>
                          <a:pt x="0" y="0"/>
                        </a:moveTo>
                        <a:cubicBezTo>
                          <a:pt x="2152" y="126"/>
                          <a:pt x="3292" y="2148"/>
                          <a:pt x="4052" y="3918"/>
                        </a:cubicBezTo>
                        <a:cubicBezTo>
                          <a:pt x="4811" y="5687"/>
                          <a:pt x="5571" y="6571"/>
                          <a:pt x="6457" y="8088"/>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23" name="Freeform 2089">
                    <a:extLst>
                      <a:ext uri="{FF2B5EF4-FFF2-40B4-BE49-F238E27FC236}">
                        <a16:creationId xmlns:a16="http://schemas.microsoft.com/office/drawing/2014/main" id="{135EF58D-9C94-9325-DFD1-665B7348C8A5}"/>
                      </a:ext>
                    </a:extLst>
                  </p:cNvPr>
                  <p:cNvSpPr/>
                  <p:nvPr/>
                </p:nvSpPr>
                <p:spPr>
                  <a:xfrm>
                    <a:off x="6547124" y="4846636"/>
                    <a:ext cx="6457" cy="6697"/>
                  </a:xfrm>
                  <a:custGeom>
                    <a:avLst/>
                    <a:gdLst>
                      <a:gd name="connsiteX0" fmla="*/ 0 w 6457"/>
                      <a:gd name="connsiteY0" fmla="*/ 0 h 6697"/>
                      <a:gd name="connsiteX1" fmla="*/ 6457 w 6457"/>
                      <a:gd name="connsiteY1" fmla="*/ 6698 h 6697"/>
                    </a:gdLst>
                    <a:ahLst/>
                    <a:cxnLst>
                      <a:cxn ang="0">
                        <a:pos x="connsiteX0" y="connsiteY0"/>
                      </a:cxn>
                      <a:cxn ang="0">
                        <a:pos x="connsiteX1" y="connsiteY1"/>
                      </a:cxn>
                    </a:cxnLst>
                    <a:rect l="l" t="t" r="r" b="b"/>
                    <a:pathLst>
                      <a:path w="6457" h="6697">
                        <a:moveTo>
                          <a:pt x="0" y="0"/>
                        </a:moveTo>
                        <a:cubicBezTo>
                          <a:pt x="3165" y="253"/>
                          <a:pt x="3545" y="6698"/>
                          <a:pt x="6457" y="6698"/>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sp>
                <p:nvSpPr>
                  <p:cNvPr id="924" name="Freeform 2090">
                    <a:extLst>
                      <a:ext uri="{FF2B5EF4-FFF2-40B4-BE49-F238E27FC236}">
                        <a16:creationId xmlns:a16="http://schemas.microsoft.com/office/drawing/2014/main" id="{604C2EBE-5155-77BA-D142-7AAB6AFE6450}"/>
                      </a:ext>
                    </a:extLst>
                  </p:cNvPr>
                  <p:cNvSpPr/>
                  <p:nvPr/>
                </p:nvSpPr>
                <p:spPr>
                  <a:xfrm>
                    <a:off x="6550795" y="4841201"/>
                    <a:ext cx="5950" cy="6192"/>
                  </a:xfrm>
                  <a:custGeom>
                    <a:avLst/>
                    <a:gdLst>
                      <a:gd name="connsiteX0" fmla="*/ 0 w 5950"/>
                      <a:gd name="connsiteY0" fmla="*/ 0 h 6192"/>
                      <a:gd name="connsiteX1" fmla="*/ 5951 w 5950"/>
                      <a:gd name="connsiteY1" fmla="*/ 6193 h 6192"/>
                    </a:gdLst>
                    <a:ahLst/>
                    <a:cxnLst>
                      <a:cxn ang="0">
                        <a:pos x="connsiteX0" y="connsiteY0"/>
                      </a:cxn>
                      <a:cxn ang="0">
                        <a:pos x="connsiteX1" y="connsiteY1"/>
                      </a:cxn>
                    </a:cxnLst>
                    <a:rect l="l" t="t" r="r" b="b"/>
                    <a:pathLst>
                      <a:path w="5950" h="6192">
                        <a:moveTo>
                          <a:pt x="0" y="0"/>
                        </a:moveTo>
                        <a:cubicBezTo>
                          <a:pt x="1773" y="1769"/>
                          <a:pt x="3419" y="6066"/>
                          <a:pt x="5951" y="6193"/>
                        </a:cubicBezTo>
                      </a:path>
                    </a:pathLst>
                  </a:custGeom>
                  <a:noFill/>
                  <a:ln w="3163" cap="rnd">
                    <a:solidFill>
                      <a:srgbClr val="50539A"/>
                    </a:solidFill>
                    <a:prstDash val="solid"/>
                    <a:miter/>
                  </a:ln>
                </p:spPr>
                <p:txBody>
                  <a:bodyPr rtlCol="0" anchor="ctr"/>
                  <a:lstStyle/>
                  <a:p>
                    <a:pPr defTabSz="685800">
                      <a:defRPr/>
                    </a:pPr>
                    <a:endParaRPr lang="en-US" sz="600">
                      <a:solidFill>
                        <a:prstClr val="black"/>
                      </a:solidFill>
                      <a:latin typeface="Verdana"/>
                    </a:endParaRPr>
                  </a:p>
                </p:txBody>
              </p:sp>
            </p:grpSp>
            <p:sp>
              <p:nvSpPr>
                <p:cNvPr id="268" name="Freeform 1423">
                  <a:extLst>
                    <a:ext uri="{FF2B5EF4-FFF2-40B4-BE49-F238E27FC236}">
                      <a16:creationId xmlns:a16="http://schemas.microsoft.com/office/drawing/2014/main" id="{D3A048E5-407B-6CBA-F700-B639C826A22F}"/>
                    </a:ext>
                  </a:extLst>
                </p:cNvPr>
                <p:cNvSpPr/>
                <p:nvPr/>
              </p:nvSpPr>
              <p:spPr>
                <a:xfrm>
                  <a:off x="2615719" y="3181740"/>
                  <a:ext cx="51727" cy="87199"/>
                </a:xfrm>
                <a:custGeom>
                  <a:avLst/>
                  <a:gdLst>
                    <a:gd name="connsiteX0" fmla="*/ 39250 w 51720"/>
                    <a:gd name="connsiteY0" fmla="*/ 0 h 87199"/>
                    <a:gd name="connsiteX1" fmla="*/ 0 w 51720"/>
                    <a:gd name="connsiteY1" fmla="*/ 83156 h 87199"/>
                    <a:gd name="connsiteX2" fmla="*/ 0 w 51720"/>
                    <a:gd name="connsiteY2" fmla="*/ 87200 h 87199"/>
                    <a:gd name="connsiteX3" fmla="*/ 51658 w 51720"/>
                    <a:gd name="connsiteY3" fmla="*/ 0 h 87199"/>
                    <a:gd name="connsiteX4" fmla="*/ 39250 w 51720"/>
                    <a:gd name="connsiteY4" fmla="*/ 0 h 871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20" h="87199">
                      <a:moveTo>
                        <a:pt x="39250" y="0"/>
                      </a:moveTo>
                      <a:cubicBezTo>
                        <a:pt x="39250" y="0"/>
                        <a:pt x="37604" y="52194"/>
                        <a:pt x="0" y="83156"/>
                      </a:cubicBezTo>
                      <a:lnTo>
                        <a:pt x="0" y="87200"/>
                      </a:lnTo>
                      <a:cubicBezTo>
                        <a:pt x="0" y="87200"/>
                        <a:pt x="53811" y="48781"/>
                        <a:pt x="51658" y="0"/>
                      </a:cubicBezTo>
                      <a:lnTo>
                        <a:pt x="39250" y="0"/>
                      </a:lnTo>
                      <a:close/>
                    </a:path>
                  </a:pathLst>
                </a:custGeom>
                <a:solidFill>
                  <a:srgbClr val="E39E97"/>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69" name="Freeform 1424">
                  <a:extLst>
                    <a:ext uri="{FF2B5EF4-FFF2-40B4-BE49-F238E27FC236}">
                      <a16:creationId xmlns:a16="http://schemas.microsoft.com/office/drawing/2014/main" id="{A2344902-855F-B91C-F7B2-AEB1C17A6DD7}"/>
                    </a:ext>
                  </a:extLst>
                </p:cNvPr>
                <p:cNvSpPr/>
                <p:nvPr/>
              </p:nvSpPr>
              <p:spPr>
                <a:xfrm>
                  <a:off x="2279401" y="3174916"/>
                  <a:ext cx="396847" cy="205249"/>
                </a:xfrm>
                <a:custGeom>
                  <a:avLst/>
                  <a:gdLst>
                    <a:gd name="connsiteX0" fmla="*/ 352860 w 396794"/>
                    <a:gd name="connsiteY0" fmla="*/ 0 h 205249"/>
                    <a:gd name="connsiteX1" fmla="*/ 249797 w 396794"/>
                    <a:gd name="connsiteY1" fmla="*/ 19336 h 205249"/>
                    <a:gd name="connsiteX2" fmla="*/ 130527 w 396794"/>
                    <a:gd name="connsiteY2" fmla="*/ 23885 h 205249"/>
                    <a:gd name="connsiteX3" fmla="*/ 114574 w 396794"/>
                    <a:gd name="connsiteY3" fmla="*/ 28814 h 205249"/>
                    <a:gd name="connsiteX4" fmla="*/ 133313 w 396794"/>
                    <a:gd name="connsiteY4" fmla="*/ 86189 h 205249"/>
                    <a:gd name="connsiteX5" fmla="*/ 12271 w 396794"/>
                    <a:gd name="connsiteY5" fmla="*/ 120310 h 205249"/>
                    <a:gd name="connsiteX6" fmla="*/ 2775 w 396794"/>
                    <a:gd name="connsiteY6" fmla="*/ 117783 h 205249"/>
                    <a:gd name="connsiteX7" fmla="*/ 1255 w 396794"/>
                    <a:gd name="connsiteY7" fmla="*/ 148240 h 205249"/>
                    <a:gd name="connsiteX8" fmla="*/ 32022 w 396794"/>
                    <a:gd name="connsiteY8" fmla="*/ 193229 h 205249"/>
                    <a:gd name="connsiteX9" fmla="*/ 57092 w 396794"/>
                    <a:gd name="connsiteY9" fmla="*/ 202834 h 205249"/>
                    <a:gd name="connsiteX10" fmla="*/ 92670 w 396794"/>
                    <a:gd name="connsiteY10" fmla="*/ 204730 h 205249"/>
                    <a:gd name="connsiteX11" fmla="*/ 117739 w 396794"/>
                    <a:gd name="connsiteY11" fmla="*/ 199801 h 205249"/>
                    <a:gd name="connsiteX12" fmla="*/ 179780 w 396794"/>
                    <a:gd name="connsiteY12" fmla="*/ 154811 h 205249"/>
                    <a:gd name="connsiteX13" fmla="*/ 195480 w 396794"/>
                    <a:gd name="connsiteY13" fmla="*/ 136487 h 205249"/>
                    <a:gd name="connsiteX14" fmla="*/ 349948 w 396794"/>
                    <a:gd name="connsiteY14" fmla="*/ 100975 h 205249"/>
                    <a:gd name="connsiteX15" fmla="*/ 357038 w 396794"/>
                    <a:gd name="connsiteY15" fmla="*/ 88843 h 205249"/>
                    <a:gd name="connsiteX16" fmla="*/ 378435 w 396794"/>
                    <a:gd name="connsiteY16" fmla="*/ 59903 h 205249"/>
                    <a:gd name="connsiteX17" fmla="*/ 396795 w 396794"/>
                    <a:gd name="connsiteY17" fmla="*/ 6066 h 205249"/>
                    <a:gd name="connsiteX18" fmla="*/ 352986 w 396794"/>
                    <a:gd name="connsiteY18" fmla="*/ 126 h 20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96794" h="205249">
                      <a:moveTo>
                        <a:pt x="352860" y="0"/>
                      </a:moveTo>
                      <a:cubicBezTo>
                        <a:pt x="320320" y="38671"/>
                        <a:pt x="263598" y="26539"/>
                        <a:pt x="249797" y="19336"/>
                      </a:cubicBezTo>
                      <a:cubicBezTo>
                        <a:pt x="206622" y="58007"/>
                        <a:pt x="143695" y="30330"/>
                        <a:pt x="130527" y="23885"/>
                      </a:cubicBezTo>
                      <a:cubicBezTo>
                        <a:pt x="124830" y="26034"/>
                        <a:pt x="119512" y="27676"/>
                        <a:pt x="114574" y="28814"/>
                      </a:cubicBezTo>
                      <a:cubicBezTo>
                        <a:pt x="142302" y="41578"/>
                        <a:pt x="139264" y="69760"/>
                        <a:pt x="133313" y="86189"/>
                      </a:cubicBezTo>
                      <a:cubicBezTo>
                        <a:pt x="107864" y="147102"/>
                        <a:pt x="19488" y="122080"/>
                        <a:pt x="12271" y="120310"/>
                      </a:cubicBezTo>
                      <a:cubicBezTo>
                        <a:pt x="11131" y="120058"/>
                        <a:pt x="7713" y="119047"/>
                        <a:pt x="2775" y="117783"/>
                      </a:cubicBezTo>
                      <a:cubicBezTo>
                        <a:pt x="-11" y="126250"/>
                        <a:pt x="-1024" y="136234"/>
                        <a:pt x="1255" y="148240"/>
                      </a:cubicBezTo>
                      <a:cubicBezTo>
                        <a:pt x="5434" y="169850"/>
                        <a:pt x="16955" y="184383"/>
                        <a:pt x="32022" y="193229"/>
                      </a:cubicBezTo>
                      <a:cubicBezTo>
                        <a:pt x="39619" y="197779"/>
                        <a:pt x="48229" y="200812"/>
                        <a:pt x="57092" y="202834"/>
                      </a:cubicBezTo>
                      <a:cubicBezTo>
                        <a:pt x="68740" y="205362"/>
                        <a:pt x="81022" y="205741"/>
                        <a:pt x="92670" y="204730"/>
                      </a:cubicBezTo>
                      <a:cubicBezTo>
                        <a:pt x="101533" y="203845"/>
                        <a:pt x="110016" y="202202"/>
                        <a:pt x="117739" y="199801"/>
                      </a:cubicBezTo>
                      <a:cubicBezTo>
                        <a:pt x="133819" y="193103"/>
                        <a:pt x="159142" y="176169"/>
                        <a:pt x="179780" y="154811"/>
                      </a:cubicBezTo>
                      <a:cubicBezTo>
                        <a:pt x="185477" y="148998"/>
                        <a:pt x="190795" y="142932"/>
                        <a:pt x="195480" y="136487"/>
                      </a:cubicBezTo>
                      <a:cubicBezTo>
                        <a:pt x="203456" y="141415"/>
                        <a:pt x="296644" y="184509"/>
                        <a:pt x="349948" y="100975"/>
                      </a:cubicBezTo>
                      <a:cubicBezTo>
                        <a:pt x="352353" y="97184"/>
                        <a:pt x="354759" y="93139"/>
                        <a:pt x="357038" y="88843"/>
                      </a:cubicBezTo>
                      <a:cubicBezTo>
                        <a:pt x="359570" y="84672"/>
                        <a:pt x="369193" y="74183"/>
                        <a:pt x="378435" y="59903"/>
                      </a:cubicBezTo>
                      <a:cubicBezTo>
                        <a:pt x="387931" y="45116"/>
                        <a:pt x="396795" y="26413"/>
                        <a:pt x="396795" y="6066"/>
                      </a:cubicBezTo>
                      <a:cubicBezTo>
                        <a:pt x="376283" y="9099"/>
                        <a:pt x="357544" y="2527"/>
                        <a:pt x="352986" y="126"/>
                      </a:cubicBezTo>
                      <a:close/>
                    </a:path>
                  </a:pathLst>
                </a:custGeom>
                <a:noFill/>
                <a:ln w="5060"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grpSp>
              <p:nvGrpSpPr>
                <p:cNvPr id="270" name="Graphic 4">
                  <a:extLst>
                    <a:ext uri="{FF2B5EF4-FFF2-40B4-BE49-F238E27FC236}">
                      <a16:creationId xmlns:a16="http://schemas.microsoft.com/office/drawing/2014/main" id="{3CE91925-60F2-0673-BCB8-049ED310D196}"/>
                    </a:ext>
                  </a:extLst>
                </p:cNvPr>
                <p:cNvGrpSpPr/>
                <p:nvPr/>
              </p:nvGrpSpPr>
              <p:grpSpPr>
                <a:xfrm>
                  <a:off x="2239249" y="3326189"/>
                  <a:ext cx="156767" cy="91117"/>
                  <a:chOff x="6067134" y="4684874"/>
                  <a:chExt cx="156746" cy="91117"/>
                </a:xfrm>
              </p:grpSpPr>
              <p:sp>
                <p:nvSpPr>
                  <p:cNvPr id="891" name="Freeform 2057">
                    <a:extLst>
                      <a:ext uri="{FF2B5EF4-FFF2-40B4-BE49-F238E27FC236}">
                        <a16:creationId xmlns:a16="http://schemas.microsoft.com/office/drawing/2014/main" id="{9FD2B15C-6C05-42E8-A35D-5E80D187AE33}"/>
                      </a:ext>
                    </a:extLst>
                  </p:cNvPr>
                  <p:cNvSpPr/>
                  <p:nvPr/>
                </p:nvSpPr>
                <p:spPr>
                  <a:xfrm>
                    <a:off x="6111448" y="4722534"/>
                    <a:ext cx="53557" cy="14406"/>
                  </a:xfrm>
                  <a:custGeom>
                    <a:avLst/>
                    <a:gdLst>
                      <a:gd name="connsiteX0" fmla="*/ 53557 w 53557"/>
                      <a:gd name="connsiteY0" fmla="*/ 7204 h 14406"/>
                      <a:gd name="connsiteX1" fmla="*/ 46340 w 53557"/>
                      <a:gd name="connsiteY1" fmla="*/ 14407 h 14406"/>
                      <a:gd name="connsiteX2" fmla="*/ 7217 w 53557"/>
                      <a:gd name="connsiteY2" fmla="*/ 14407 h 14406"/>
                      <a:gd name="connsiteX3" fmla="*/ 0 w 53557"/>
                      <a:gd name="connsiteY3" fmla="*/ 7204 h 14406"/>
                      <a:gd name="connsiteX4" fmla="*/ 0 w 53557"/>
                      <a:gd name="connsiteY4" fmla="*/ 7204 h 14406"/>
                      <a:gd name="connsiteX5" fmla="*/ 7217 w 53557"/>
                      <a:gd name="connsiteY5" fmla="*/ 0 h 14406"/>
                      <a:gd name="connsiteX6" fmla="*/ 46340 w 53557"/>
                      <a:gd name="connsiteY6" fmla="*/ 0 h 14406"/>
                      <a:gd name="connsiteX7" fmla="*/ 53557 w 53557"/>
                      <a:gd name="connsiteY7" fmla="*/ 7204 h 14406"/>
                      <a:gd name="connsiteX8" fmla="*/ 53557 w 53557"/>
                      <a:gd name="connsiteY8" fmla="*/ 7204 h 1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557" h="14406">
                        <a:moveTo>
                          <a:pt x="53557" y="7204"/>
                        </a:moveTo>
                        <a:cubicBezTo>
                          <a:pt x="53557" y="11247"/>
                          <a:pt x="50265" y="14407"/>
                          <a:pt x="46340" y="14407"/>
                        </a:cubicBezTo>
                        <a:lnTo>
                          <a:pt x="7217" y="14407"/>
                        </a:lnTo>
                        <a:cubicBezTo>
                          <a:pt x="3165" y="14407"/>
                          <a:pt x="0" y="11121"/>
                          <a:pt x="0" y="7204"/>
                        </a:cubicBezTo>
                        <a:lnTo>
                          <a:pt x="0" y="7204"/>
                        </a:lnTo>
                        <a:cubicBezTo>
                          <a:pt x="0" y="3159"/>
                          <a:pt x="3292" y="0"/>
                          <a:pt x="7217" y="0"/>
                        </a:cubicBezTo>
                        <a:lnTo>
                          <a:pt x="46340" y="0"/>
                        </a:lnTo>
                        <a:cubicBezTo>
                          <a:pt x="50392" y="0"/>
                          <a:pt x="53557" y="3286"/>
                          <a:pt x="53557" y="7204"/>
                        </a:cubicBezTo>
                        <a:lnTo>
                          <a:pt x="53557" y="7204"/>
                        </a:lnTo>
                        <a:close/>
                      </a:path>
                    </a:pathLst>
                  </a:custGeom>
                  <a:solidFill>
                    <a:srgbClr val="E7C02C"/>
                  </a:solidFill>
                  <a:ln w="6325" cap="rnd">
                    <a:solidFill>
                      <a:srgbClr val="CA9C49"/>
                    </a:solidFill>
                    <a:prstDash val="solid"/>
                    <a:miter/>
                  </a:ln>
                </p:spPr>
                <p:txBody>
                  <a:bodyPr rtlCol="0" anchor="ctr"/>
                  <a:lstStyle/>
                  <a:p>
                    <a:pPr defTabSz="685800">
                      <a:defRPr/>
                    </a:pPr>
                    <a:endParaRPr lang="en-US" sz="600">
                      <a:solidFill>
                        <a:prstClr val="black"/>
                      </a:solidFill>
                      <a:latin typeface="Verdana"/>
                    </a:endParaRPr>
                  </a:p>
                </p:txBody>
              </p:sp>
              <p:sp>
                <p:nvSpPr>
                  <p:cNvPr id="892" name="Freeform 2058">
                    <a:extLst>
                      <a:ext uri="{FF2B5EF4-FFF2-40B4-BE49-F238E27FC236}">
                        <a16:creationId xmlns:a16="http://schemas.microsoft.com/office/drawing/2014/main" id="{D5FC0CE5-620A-271B-AA7F-D8D06188B135}"/>
                      </a:ext>
                    </a:extLst>
                  </p:cNvPr>
                  <p:cNvSpPr/>
                  <p:nvPr/>
                </p:nvSpPr>
                <p:spPr>
                  <a:xfrm>
                    <a:off x="6075490" y="4695489"/>
                    <a:ext cx="40389" cy="27170"/>
                  </a:xfrm>
                  <a:custGeom>
                    <a:avLst/>
                    <a:gdLst>
                      <a:gd name="connsiteX0" fmla="*/ 0 w 40389"/>
                      <a:gd name="connsiteY0" fmla="*/ 0 h 27170"/>
                      <a:gd name="connsiteX1" fmla="*/ 21398 w 40389"/>
                      <a:gd name="connsiteY1" fmla="*/ 15923 h 27170"/>
                      <a:gd name="connsiteX2" fmla="*/ 32666 w 40389"/>
                      <a:gd name="connsiteY2" fmla="*/ 17819 h 27170"/>
                      <a:gd name="connsiteX3" fmla="*/ 40390 w 40389"/>
                      <a:gd name="connsiteY3" fmla="*/ 27171 h 27170"/>
                    </a:gdLst>
                    <a:ahLst/>
                    <a:cxnLst>
                      <a:cxn ang="0">
                        <a:pos x="connsiteX0" y="connsiteY0"/>
                      </a:cxn>
                      <a:cxn ang="0">
                        <a:pos x="connsiteX1" y="connsiteY1"/>
                      </a:cxn>
                      <a:cxn ang="0">
                        <a:pos x="connsiteX2" y="connsiteY2"/>
                      </a:cxn>
                      <a:cxn ang="0">
                        <a:pos x="connsiteX3" y="connsiteY3"/>
                      </a:cxn>
                    </a:cxnLst>
                    <a:rect l="l" t="t" r="r" b="b"/>
                    <a:pathLst>
                      <a:path w="40389" h="27170">
                        <a:moveTo>
                          <a:pt x="0" y="0"/>
                        </a:moveTo>
                        <a:cubicBezTo>
                          <a:pt x="10762" y="379"/>
                          <a:pt x="11775" y="13775"/>
                          <a:pt x="21398" y="15923"/>
                        </a:cubicBezTo>
                        <a:cubicBezTo>
                          <a:pt x="25702" y="16808"/>
                          <a:pt x="28615" y="15923"/>
                          <a:pt x="32666" y="17819"/>
                        </a:cubicBezTo>
                        <a:cubicBezTo>
                          <a:pt x="37857" y="20220"/>
                          <a:pt x="37984" y="22874"/>
                          <a:pt x="40390" y="27171"/>
                        </a:cubicBezTo>
                      </a:path>
                    </a:pathLst>
                  </a:custGeom>
                  <a:noFill/>
                  <a:ln w="5060" cap="rnd">
                    <a:solidFill>
                      <a:srgbClr val="CA9C49"/>
                    </a:solidFill>
                    <a:prstDash val="solid"/>
                    <a:miter/>
                  </a:ln>
                </p:spPr>
                <p:txBody>
                  <a:bodyPr rtlCol="0" anchor="ctr"/>
                  <a:lstStyle/>
                  <a:p>
                    <a:pPr defTabSz="685800">
                      <a:defRPr/>
                    </a:pPr>
                    <a:endParaRPr lang="en-US" sz="600">
                      <a:solidFill>
                        <a:prstClr val="black"/>
                      </a:solidFill>
                      <a:latin typeface="Verdana"/>
                    </a:endParaRPr>
                  </a:p>
                </p:txBody>
              </p:sp>
              <p:sp>
                <p:nvSpPr>
                  <p:cNvPr id="893" name="Freeform 2059">
                    <a:extLst>
                      <a:ext uri="{FF2B5EF4-FFF2-40B4-BE49-F238E27FC236}">
                        <a16:creationId xmlns:a16="http://schemas.microsoft.com/office/drawing/2014/main" id="{CDF28A0A-8E4A-B58B-B313-393DEE3D01AF}"/>
                      </a:ext>
                    </a:extLst>
                  </p:cNvPr>
                  <p:cNvSpPr/>
                  <p:nvPr/>
                </p:nvSpPr>
                <p:spPr>
                  <a:xfrm>
                    <a:off x="6105877" y="4685127"/>
                    <a:ext cx="22537" cy="36901"/>
                  </a:xfrm>
                  <a:custGeom>
                    <a:avLst/>
                    <a:gdLst>
                      <a:gd name="connsiteX0" fmla="*/ 0 w 22537"/>
                      <a:gd name="connsiteY0" fmla="*/ 0 h 36901"/>
                      <a:gd name="connsiteX1" fmla="*/ 11395 w 22537"/>
                      <a:gd name="connsiteY1" fmla="*/ 6319 h 36901"/>
                      <a:gd name="connsiteX2" fmla="*/ 18992 w 22537"/>
                      <a:gd name="connsiteY2" fmla="*/ 14154 h 36901"/>
                      <a:gd name="connsiteX3" fmla="*/ 17979 w 22537"/>
                      <a:gd name="connsiteY3" fmla="*/ 25781 h 36901"/>
                      <a:gd name="connsiteX4" fmla="*/ 22537 w 22537"/>
                      <a:gd name="connsiteY4" fmla="*/ 36902 h 36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37" h="36901">
                        <a:moveTo>
                          <a:pt x="0" y="0"/>
                        </a:moveTo>
                        <a:cubicBezTo>
                          <a:pt x="4052" y="1516"/>
                          <a:pt x="7723" y="4423"/>
                          <a:pt x="11395" y="6319"/>
                        </a:cubicBezTo>
                        <a:cubicBezTo>
                          <a:pt x="15827" y="8594"/>
                          <a:pt x="18485" y="8846"/>
                          <a:pt x="18992" y="14154"/>
                        </a:cubicBezTo>
                        <a:cubicBezTo>
                          <a:pt x="19372" y="18325"/>
                          <a:pt x="16713" y="21989"/>
                          <a:pt x="17979" y="25781"/>
                        </a:cubicBezTo>
                        <a:cubicBezTo>
                          <a:pt x="19119" y="29698"/>
                          <a:pt x="21777" y="32731"/>
                          <a:pt x="22537" y="36902"/>
                        </a:cubicBezTo>
                      </a:path>
                    </a:pathLst>
                  </a:custGeom>
                  <a:noFill/>
                  <a:ln w="5060" cap="rnd">
                    <a:solidFill>
                      <a:srgbClr val="CA9C49"/>
                    </a:solidFill>
                    <a:prstDash val="solid"/>
                    <a:miter/>
                  </a:ln>
                </p:spPr>
                <p:txBody>
                  <a:bodyPr rtlCol="0" anchor="ctr"/>
                  <a:lstStyle/>
                  <a:p>
                    <a:pPr defTabSz="685800">
                      <a:defRPr/>
                    </a:pPr>
                    <a:endParaRPr lang="en-US" sz="600">
                      <a:solidFill>
                        <a:prstClr val="black"/>
                      </a:solidFill>
                      <a:latin typeface="Verdana"/>
                    </a:endParaRPr>
                  </a:p>
                </p:txBody>
              </p:sp>
              <p:sp>
                <p:nvSpPr>
                  <p:cNvPr id="894" name="Freeform 2060">
                    <a:extLst>
                      <a:ext uri="{FF2B5EF4-FFF2-40B4-BE49-F238E27FC236}">
                        <a16:creationId xmlns:a16="http://schemas.microsoft.com/office/drawing/2014/main" id="{D317B431-3227-F9D1-1740-2CA174BE8A5C}"/>
                      </a:ext>
                    </a:extLst>
                  </p:cNvPr>
                  <p:cNvSpPr/>
                  <p:nvPr/>
                </p:nvSpPr>
                <p:spPr>
                  <a:xfrm>
                    <a:off x="6140189" y="4684874"/>
                    <a:ext cx="10012" cy="37028"/>
                  </a:xfrm>
                  <a:custGeom>
                    <a:avLst/>
                    <a:gdLst>
                      <a:gd name="connsiteX0" fmla="*/ 0 w 10012"/>
                      <a:gd name="connsiteY0" fmla="*/ 0 h 37028"/>
                      <a:gd name="connsiteX1" fmla="*/ 4052 w 10012"/>
                      <a:gd name="connsiteY1" fmla="*/ 4170 h 37028"/>
                      <a:gd name="connsiteX2" fmla="*/ 8230 w 10012"/>
                      <a:gd name="connsiteY2" fmla="*/ 6951 h 37028"/>
                      <a:gd name="connsiteX3" fmla="*/ 9496 w 10012"/>
                      <a:gd name="connsiteY3" fmla="*/ 17945 h 37028"/>
                      <a:gd name="connsiteX4" fmla="*/ 3672 w 10012"/>
                      <a:gd name="connsiteY4" fmla="*/ 25907 h 37028"/>
                      <a:gd name="connsiteX5" fmla="*/ 3672 w 10012"/>
                      <a:gd name="connsiteY5" fmla="*/ 37028 h 37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37028">
                        <a:moveTo>
                          <a:pt x="0" y="0"/>
                        </a:moveTo>
                        <a:cubicBezTo>
                          <a:pt x="1519" y="1137"/>
                          <a:pt x="2532" y="2907"/>
                          <a:pt x="4052" y="4170"/>
                        </a:cubicBezTo>
                        <a:cubicBezTo>
                          <a:pt x="5318" y="5181"/>
                          <a:pt x="7217" y="5813"/>
                          <a:pt x="8230" y="6951"/>
                        </a:cubicBezTo>
                        <a:cubicBezTo>
                          <a:pt x="10002" y="8846"/>
                          <a:pt x="10509" y="15165"/>
                          <a:pt x="9496" y="17945"/>
                        </a:cubicBezTo>
                        <a:cubicBezTo>
                          <a:pt x="8483" y="20852"/>
                          <a:pt x="5065" y="23000"/>
                          <a:pt x="3672" y="25907"/>
                        </a:cubicBezTo>
                        <a:cubicBezTo>
                          <a:pt x="1773" y="29951"/>
                          <a:pt x="2026" y="32984"/>
                          <a:pt x="3672" y="37028"/>
                        </a:cubicBezTo>
                      </a:path>
                    </a:pathLst>
                  </a:custGeom>
                  <a:noFill/>
                  <a:ln w="5060" cap="rnd">
                    <a:solidFill>
                      <a:srgbClr val="CA9C49"/>
                    </a:solidFill>
                    <a:prstDash val="solid"/>
                    <a:miter/>
                  </a:ln>
                </p:spPr>
                <p:txBody>
                  <a:bodyPr rtlCol="0" anchor="ctr"/>
                  <a:lstStyle/>
                  <a:p>
                    <a:pPr defTabSz="685800">
                      <a:defRPr/>
                    </a:pPr>
                    <a:endParaRPr lang="en-US" sz="600">
                      <a:solidFill>
                        <a:prstClr val="black"/>
                      </a:solidFill>
                      <a:latin typeface="Verdana"/>
                    </a:endParaRPr>
                  </a:p>
                </p:txBody>
              </p:sp>
              <p:sp>
                <p:nvSpPr>
                  <p:cNvPr id="895" name="Freeform 2061">
                    <a:extLst>
                      <a:ext uri="{FF2B5EF4-FFF2-40B4-BE49-F238E27FC236}">
                        <a16:creationId xmlns:a16="http://schemas.microsoft.com/office/drawing/2014/main" id="{168F5795-D99E-C0EF-439D-1E7BC50C97C3}"/>
                      </a:ext>
                    </a:extLst>
                  </p:cNvPr>
                  <p:cNvSpPr/>
                  <p:nvPr/>
                </p:nvSpPr>
                <p:spPr>
                  <a:xfrm>
                    <a:off x="6159181" y="4696879"/>
                    <a:ext cx="27981" cy="25907"/>
                  </a:xfrm>
                  <a:custGeom>
                    <a:avLst/>
                    <a:gdLst>
                      <a:gd name="connsiteX0" fmla="*/ 27982 w 27981"/>
                      <a:gd name="connsiteY0" fmla="*/ 0 h 25907"/>
                      <a:gd name="connsiteX1" fmla="*/ 17346 w 27981"/>
                      <a:gd name="connsiteY1" fmla="*/ 5940 h 25907"/>
                      <a:gd name="connsiteX2" fmla="*/ 16586 w 27981"/>
                      <a:gd name="connsiteY2" fmla="*/ 10995 h 25907"/>
                      <a:gd name="connsiteX3" fmla="*/ 12408 w 27981"/>
                      <a:gd name="connsiteY3" fmla="*/ 14154 h 25907"/>
                      <a:gd name="connsiteX4" fmla="*/ 0 w 27981"/>
                      <a:gd name="connsiteY4" fmla="*/ 25907 h 25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1" h="25907">
                        <a:moveTo>
                          <a:pt x="27982" y="0"/>
                        </a:moveTo>
                        <a:cubicBezTo>
                          <a:pt x="25702" y="253"/>
                          <a:pt x="18485" y="3665"/>
                          <a:pt x="17346" y="5940"/>
                        </a:cubicBezTo>
                        <a:cubicBezTo>
                          <a:pt x="16586" y="7456"/>
                          <a:pt x="17599" y="9352"/>
                          <a:pt x="16586" y="10995"/>
                        </a:cubicBezTo>
                        <a:cubicBezTo>
                          <a:pt x="15700" y="12511"/>
                          <a:pt x="13927" y="13522"/>
                          <a:pt x="12408" y="14154"/>
                        </a:cubicBezTo>
                        <a:cubicBezTo>
                          <a:pt x="4811" y="17314"/>
                          <a:pt x="0" y="16555"/>
                          <a:pt x="0" y="25907"/>
                        </a:cubicBezTo>
                      </a:path>
                    </a:pathLst>
                  </a:custGeom>
                  <a:noFill/>
                  <a:ln w="5060" cap="rnd">
                    <a:solidFill>
                      <a:srgbClr val="CA9C49"/>
                    </a:solidFill>
                    <a:prstDash val="solid"/>
                    <a:miter/>
                  </a:ln>
                </p:spPr>
                <p:txBody>
                  <a:bodyPr rtlCol="0" anchor="ctr"/>
                  <a:lstStyle/>
                  <a:p>
                    <a:pPr defTabSz="685800">
                      <a:defRPr/>
                    </a:pPr>
                    <a:endParaRPr lang="en-US" sz="600">
                      <a:solidFill>
                        <a:prstClr val="black"/>
                      </a:solidFill>
                      <a:latin typeface="Verdana"/>
                    </a:endParaRPr>
                  </a:p>
                </p:txBody>
              </p:sp>
              <p:sp>
                <p:nvSpPr>
                  <p:cNvPr id="896" name="Freeform 2062">
                    <a:extLst>
                      <a:ext uri="{FF2B5EF4-FFF2-40B4-BE49-F238E27FC236}">
                        <a16:creationId xmlns:a16="http://schemas.microsoft.com/office/drawing/2014/main" id="{DAD8B105-0111-1979-EEE6-3DCA8D902CC0}"/>
                      </a:ext>
                    </a:extLst>
                  </p:cNvPr>
                  <p:cNvSpPr/>
                  <p:nvPr/>
                </p:nvSpPr>
                <p:spPr>
                  <a:xfrm>
                    <a:off x="6165892" y="4727619"/>
                    <a:ext cx="57988" cy="10348"/>
                  </a:xfrm>
                  <a:custGeom>
                    <a:avLst/>
                    <a:gdLst>
                      <a:gd name="connsiteX0" fmla="*/ 57989 w 57988"/>
                      <a:gd name="connsiteY0" fmla="*/ 2750 h 10348"/>
                      <a:gd name="connsiteX1" fmla="*/ 49886 w 57988"/>
                      <a:gd name="connsiteY1" fmla="*/ 2370 h 10348"/>
                      <a:gd name="connsiteX2" fmla="*/ 45834 w 57988"/>
                      <a:gd name="connsiteY2" fmla="*/ 6794 h 10348"/>
                      <a:gd name="connsiteX3" fmla="*/ 31907 w 57988"/>
                      <a:gd name="connsiteY3" fmla="*/ 7552 h 10348"/>
                      <a:gd name="connsiteX4" fmla="*/ 0 w 57988"/>
                      <a:gd name="connsiteY4" fmla="*/ 1991 h 10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88" h="10348">
                        <a:moveTo>
                          <a:pt x="57989" y="2750"/>
                        </a:moveTo>
                        <a:cubicBezTo>
                          <a:pt x="55330" y="2750"/>
                          <a:pt x="52671" y="1991"/>
                          <a:pt x="49886" y="2370"/>
                        </a:cubicBezTo>
                        <a:cubicBezTo>
                          <a:pt x="45834" y="2876"/>
                          <a:pt x="47353" y="4013"/>
                          <a:pt x="45834" y="6794"/>
                        </a:cubicBezTo>
                        <a:cubicBezTo>
                          <a:pt x="43048" y="11849"/>
                          <a:pt x="35452" y="10964"/>
                          <a:pt x="31907" y="7552"/>
                        </a:cubicBezTo>
                        <a:cubicBezTo>
                          <a:pt x="23803" y="-536"/>
                          <a:pt x="11015" y="-1673"/>
                          <a:pt x="0" y="1991"/>
                        </a:cubicBezTo>
                      </a:path>
                    </a:pathLst>
                  </a:custGeom>
                  <a:noFill/>
                  <a:ln w="5060" cap="rnd">
                    <a:solidFill>
                      <a:srgbClr val="CA9C49"/>
                    </a:solidFill>
                    <a:prstDash val="solid"/>
                    <a:miter/>
                  </a:ln>
                </p:spPr>
                <p:txBody>
                  <a:bodyPr rtlCol="0" anchor="ctr"/>
                  <a:lstStyle/>
                  <a:p>
                    <a:pPr defTabSz="685800">
                      <a:defRPr/>
                    </a:pPr>
                    <a:endParaRPr lang="en-US" sz="600">
                      <a:solidFill>
                        <a:prstClr val="black"/>
                      </a:solidFill>
                      <a:latin typeface="Verdana"/>
                    </a:endParaRPr>
                  </a:p>
                </p:txBody>
              </p:sp>
              <p:sp>
                <p:nvSpPr>
                  <p:cNvPr id="897" name="Freeform 2063">
                    <a:extLst>
                      <a:ext uri="{FF2B5EF4-FFF2-40B4-BE49-F238E27FC236}">
                        <a16:creationId xmlns:a16="http://schemas.microsoft.com/office/drawing/2014/main" id="{3633DE85-CAC6-1353-2461-F53E2DB83019}"/>
                      </a:ext>
                    </a:extLst>
                  </p:cNvPr>
                  <p:cNvSpPr/>
                  <p:nvPr/>
                </p:nvSpPr>
                <p:spPr>
                  <a:xfrm>
                    <a:off x="6160574" y="4736941"/>
                    <a:ext cx="32792" cy="18324"/>
                  </a:xfrm>
                  <a:custGeom>
                    <a:avLst/>
                    <a:gdLst>
                      <a:gd name="connsiteX0" fmla="*/ 32793 w 32792"/>
                      <a:gd name="connsiteY0" fmla="*/ 18325 h 18324"/>
                      <a:gd name="connsiteX1" fmla="*/ 26589 w 32792"/>
                      <a:gd name="connsiteY1" fmla="*/ 9605 h 18324"/>
                      <a:gd name="connsiteX2" fmla="*/ 18359 w 32792"/>
                      <a:gd name="connsiteY2" fmla="*/ 6193 h 18324"/>
                      <a:gd name="connsiteX3" fmla="*/ 0 w 32792"/>
                      <a:gd name="connsiteY3" fmla="*/ 0 h 18324"/>
                    </a:gdLst>
                    <a:ahLst/>
                    <a:cxnLst>
                      <a:cxn ang="0">
                        <a:pos x="connsiteX0" y="connsiteY0"/>
                      </a:cxn>
                      <a:cxn ang="0">
                        <a:pos x="connsiteX1" y="connsiteY1"/>
                      </a:cxn>
                      <a:cxn ang="0">
                        <a:pos x="connsiteX2" y="connsiteY2"/>
                      </a:cxn>
                      <a:cxn ang="0">
                        <a:pos x="connsiteX3" y="connsiteY3"/>
                      </a:cxn>
                    </a:cxnLst>
                    <a:rect l="l" t="t" r="r" b="b"/>
                    <a:pathLst>
                      <a:path w="32792" h="18324">
                        <a:moveTo>
                          <a:pt x="32793" y="18325"/>
                        </a:moveTo>
                        <a:cubicBezTo>
                          <a:pt x="30134" y="17314"/>
                          <a:pt x="28614" y="11879"/>
                          <a:pt x="26589" y="9605"/>
                        </a:cubicBezTo>
                        <a:cubicBezTo>
                          <a:pt x="24183" y="6824"/>
                          <a:pt x="22031" y="6445"/>
                          <a:pt x="18359" y="6193"/>
                        </a:cubicBezTo>
                        <a:cubicBezTo>
                          <a:pt x="13421" y="5940"/>
                          <a:pt x="2026" y="5181"/>
                          <a:pt x="0" y="0"/>
                        </a:cubicBezTo>
                      </a:path>
                    </a:pathLst>
                  </a:custGeom>
                  <a:noFill/>
                  <a:ln w="5060" cap="rnd">
                    <a:solidFill>
                      <a:srgbClr val="CA9C49"/>
                    </a:solidFill>
                    <a:prstDash val="solid"/>
                    <a:miter/>
                  </a:ln>
                </p:spPr>
                <p:txBody>
                  <a:bodyPr rtlCol="0" anchor="ctr"/>
                  <a:lstStyle/>
                  <a:p>
                    <a:pPr defTabSz="685800">
                      <a:defRPr/>
                    </a:pPr>
                    <a:endParaRPr lang="en-US" sz="600">
                      <a:solidFill>
                        <a:prstClr val="black"/>
                      </a:solidFill>
                      <a:latin typeface="Verdana"/>
                    </a:endParaRPr>
                  </a:p>
                </p:txBody>
              </p:sp>
              <p:sp>
                <p:nvSpPr>
                  <p:cNvPr id="898" name="Freeform 2064">
                    <a:extLst>
                      <a:ext uri="{FF2B5EF4-FFF2-40B4-BE49-F238E27FC236}">
                        <a16:creationId xmlns:a16="http://schemas.microsoft.com/office/drawing/2014/main" id="{3D09F859-4409-B68D-2DBF-94A0DA895212}"/>
                      </a:ext>
                    </a:extLst>
                  </p:cNvPr>
                  <p:cNvSpPr/>
                  <p:nvPr/>
                </p:nvSpPr>
                <p:spPr>
                  <a:xfrm>
                    <a:off x="6148040" y="4736941"/>
                    <a:ext cx="40516" cy="39050"/>
                  </a:xfrm>
                  <a:custGeom>
                    <a:avLst/>
                    <a:gdLst>
                      <a:gd name="connsiteX0" fmla="*/ 0 w 40516"/>
                      <a:gd name="connsiteY0" fmla="*/ 0 h 39050"/>
                      <a:gd name="connsiteX1" fmla="*/ 3292 w 40516"/>
                      <a:gd name="connsiteY1" fmla="*/ 17314 h 39050"/>
                      <a:gd name="connsiteX2" fmla="*/ 16586 w 40516"/>
                      <a:gd name="connsiteY2" fmla="*/ 22116 h 39050"/>
                      <a:gd name="connsiteX3" fmla="*/ 25576 w 40516"/>
                      <a:gd name="connsiteY3" fmla="*/ 31847 h 39050"/>
                      <a:gd name="connsiteX4" fmla="*/ 34312 w 40516"/>
                      <a:gd name="connsiteY4" fmla="*/ 33363 h 39050"/>
                      <a:gd name="connsiteX5" fmla="*/ 40516 w 40516"/>
                      <a:gd name="connsiteY5" fmla="*/ 39050 h 3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16" h="39050">
                        <a:moveTo>
                          <a:pt x="0" y="0"/>
                        </a:moveTo>
                        <a:cubicBezTo>
                          <a:pt x="1393" y="5561"/>
                          <a:pt x="-1140" y="12638"/>
                          <a:pt x="3292" y="17314"/>
                        </a:cubicBezTo>
                        <a:cubicBezTo>
                          <a:pt x="7470" y="21610"/>
                          <a:pt x="11648" y="20220"/>
                          <a:pt x="16586" y="22116"/>
                        </a:cubicBezTo>
                        <a:cubicBezTo>
                          <a:pt x="21271" y="23885"/>
                          <a:pt x="20258" y="30457"/>
                          <a:pt x="25576" y="31847"/>
                        </a:cubicBezTo>
                        <a:cubicBezTo>
                          <a:pt x="28868" y="32731"/>
                          <a:pt x="31273" y="30962"/>
                          <a:pt x="34312" y="33363"/>
                        </a:cubicBezTo>
                        <a:cubicBezTo>
                          <a:pt x="36718" y="35259"/>
                          <a:pt x="37351" y="38292"/>
                          <a:pt x="40516" y="39050"/>
                        </a:cubicBezTo>
                      </a:path>
                    </a:pathLst>
                  </a:custGeom>
                  <a:noFill/>
                  <a:ln w="5060" cap="rnd">
                    <a:solidFill>
                      <a:srgbClr val="CA9C49"/>
                    </a:solidFill>
                    <a:prstDash val="solid"/>
                    <a:miter/>
                  </a:ln>
                </p:spPr>
                <p:txBody>
                  <a:bodyPr rtlCol="0" anchor="ctr"/>
                  <a:lstStyle/>
                  <a:p>
                    <a:pPr defTabSz="685800">
                      <a:defRPr/>
                    </a:pPr>
                    <a:endParaRPr lang="en-US" sz="600">
                      <a:solidFill>
                        <a:prstClr val="black"/>
                      </a:solidFill>
                      <a:latin typeface="Verdana"/>
                    </a:endParaRPr>
                  </a:p>
                </p:txBody>
              </p:sp>
              <p:sp>
                <p:nvSpPr>
                  <p:cNvPr id="899" name="Freeform 2065">
                    <a:extLst>
                      <a:ext uri="{FF2B5EF4-FFF2-40B4-BE49-F238E27FC236}">
                        <a16:creationId xmlns:a16="http://schemas.microsoft.com/office/drawing/2014/main" id="{DA53C842-3887-CB7F-75BF-3997AA5D553A}"/>
                      </a:ext>
                    </a:extLst>
                  </p:cNvPr>
                  <p:cNvSpPr/>
                  <p:nvPr/>
                </p:nvSpPr>
                <p:spPr>
                  <a:xfrm>
                    <a:off x="6124598" y="4736941"/>
                    <a:ext cx="7614" cy="35259"/>
                  </a:xfrm>
                  <a:custGeom>
                    <a:avLst/>
                    <a:gdLst>
                      <a:gd name="connsiteX0" fmla="*/ 1410 w 7614"/>
                      <a:gd name="connsiteY0" fmla="*/ 0 h 35259"/>
                      <a:gd name="connsiteX1" fmla="*/ 651 w 7614"/>
                      <a:gd name="connsiteY1" fmla="*/ 10995 h 35259"/>
                      <a:gd name="connsiteX2" fmla="*/ 6981 w 7614"/>
                      <a:gd name="connsiteY2" fmla="*/ 17314 h 35259"/>
                      <a:gd name="connsiteX3" fmla="*/ 2423 w 7614"/>
                      <a:gd name="connsiteY3" fmla="*/ 26918 h 35259"/>
                      <a:gd name="connsiteX4" fmla="*/ 7614 w 7614"/>
                      <a:gd name="connsiteY4" fmla="*/ 35259 h 35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 h="35259">
                        <a:moveTo>
                          <a:pt x="1410" y="0"/>
                        </a:moveTo>
                        <a:cubicBezTo>
                          <a:pt x="144" y="1769"/>
                          <a:pt x="-615" y="9099"/>
                          <a:pt x="651" y="10995"/>
                        </a:cubicBezTo>
                        <a:cubicBezTo>
                          <a:pt x="2803" y="14281"/>
                          <a:pt x="8247" y="13143"/>
                          <a:pt x="6981" y="17314"/>
                        </a:cubicBezTo>
                        <a:cubicBezTo>
                          <a:pt x="5968" y="20599"/>
                          <a:pt x="2170" y="22874"/>
                          <a:pt x="2423" y="26918"/>
                        </a:cubicBezTo>
                        <a:cubicBezTo>
                          <a:pt x="2550" y="29699"/>
                          <a:pt x="5589" y="33237"/>
                          <a:pt x="7614" y="35259"/>
                        </a:cubicBezTo>
                      </a:path>
                    </a:pathLst>
                  </a:custGeom>
                  <a:noFill/>
                  <a:ln w="5060" cap="rnd">
                    <a:solidFill>
                      <a:srgbClr val="CA9C49"/>
                    </a:solidFill>
                    <a:prstDash val="solid"/>
                    <a:miter/>
                  </a:ln>
                </p:spPr>
                <p:txBody>
                  <a:bodyPr rtlCol="0" anchor="ctr"/>
                  <a:lstStyle/>
                  <a:p>
                    <a:pPr defTabSz="685800">
                      <a:defRPr/>
                    </a:pPr>
                    <a:endParaRPr lang="en-US" sz="600">
                      <a:solidFill>
                        <a:prstClr val="black"/>
                      </a:solidFill>
                      <a:latin typeface="Verdana"/>
                    </a:endParaRPr>
                  </a:p>
                </p:txBody>
              </p:sp>
              <p:sp>
                <p:nvSpPr>
                  <p:cNvPr id="900" name="Freeform 2066">
                    <a:extLst>
                      <a:ext uri="{FF2B5EF4-FFF2-40B4-BE49-F238E27FC236}">
                        <a16:creationId xmlns:a16="http://schemas.microsoft.com/office/drawing/2014/main" id="{F0416F9F-864F-2577-7CB7-426EF8F79063}"/>
                      </a:ext>
                    </a:extLst>
                  </p:cNvPr>
                  <p:cNvSpPr/>
                  <p:nvPr/>
                </p:nvSpPr>
                <p:spPr>
                  <a:xfrm>
                    <a:off x="6089797" y="4736941"/>
                    <a:ext cx="28108" cy="26286"/>
                  </a:xfrm>
                  <a:custGeom>
                    <a:avLst/>
                    <a:gdLst>
                      <a:gd name="connsiteX0" fmla="*/ 28108 w 28108"/>
                      <a:gd name="connsiteY0" fmla="*/ 0 h 26286"/>
                      <a:gd name="connsiteX1" fmla="*/ 18992 w 28108"/>
                      <a:gd name="connsiteY1" fmla="*/ 9605 h 26286"/>
                      <a:gd name="connsiteX2" fmla="*/ 8990 w 28108"/>
                      <a:gd name="connsiteY2" fmla="*/ 7583 h 26286"/>
                      <a:gd name="connsiteX3" fmla="*/ 6584 w 28108"/>
                      <a:gd name="connsiteY3" fmla="*/ 16934 h 26286"/>
                      <a:gd name="connsiteX4" fmla="*/ 0 w 28108"/>
                      <a:gd name="connsiteY4" fmla="*/ 26286 h 2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8" h="26286">
                        <a:moveTo>
                          <a:pt x="28108" y="0"/>
                        </a:moveTo>
                        <a:cubicBezTo>
                          <a:pt x="24436" y="1516"/>
                          <a:pt x="24436" y="10110"/>
                          <a:pt x="18992" y="9605"/>
                        </a:cubicBezTo>
                        <a:cubicBezTo>
                          <a:pt x="15827" y="9352"/>
                          <a:pt x="12661" y="6319"/>
                          <a:pt x="8990" y="7583"/>
                        </a:cubicBezTo>
                        <a:cubicBezTo>
                          <a:pt x="5065" y="8973"/>
                          <a:pt x="7090" y="13270"/>
                          <a:pt x="6584" y="16934"/>
                        </a:cubicBezTo>
                        <a:cubicBezTo>
                          <a:pt x="6077" y="21231"/>
                          <a:pt x="2659" y="23127"/>
                          <a:pt x="0" y="26286"/>
                        </a:cubicBezTo>
                      </a:path>
                    </a:pathLst>
                  </a:custGeom>
                  <a:noFill/>
                  <a:ln w="5060" cap="rnd">
                    <a:solidFill>
                      <a:srgbClr val="CA9C49"/>
                    </a:solidFill>
                    <a:prstDash val="solid"/>
                    <a:miter/>
                  </a:ln>
                </p:spPr>
                <p:txBody>
                  <a:bodyPr rtlCol="0" anchor="ctr"/>
                  <a:lstStyle/>
                  <a:p>
                    <a:pPr defTabSz="685800">
                      <a:defRPr/>
                    </a:pPr>
                    <a:endParaRPr lang="en-US" sz="600">
                      <a:solidFill>
                        <a:prstClr val="black"/>
                      </a:solidFill>
                      <a:latin typeface="Verdana"/>
                    </a:endParaRPr>
                  </a:p>
                </p:txBody>
              </p:sp>
              <p:sp>
                <p:nvSpPr>
                  <p:cNvPr id="901" name="Freeform 2067">
                    <a:extLst>
                      <a:ext uri="{FF2B5EF4-FFF2-40B4-BE49-F238E27FC236}">
                        <a16:creationId xmlns:a16="http://schemas.microsoft.com/office/drawing/2014/main" id="{1084DCC0-66EE-8290-BC70-134153569F5E}"/>
                      </a:ext>
                    </a:extLst>
                  </p:cNvPr>
                  <p:cNvSpPr/>
                  <p:nvPr/>
                </p:nvSpPr>
                <p:spPr>
                  <a:xfrm>
                    <a:off x="6067134" y="4729990"/>
                    <a:ext cx="44567" cy="6275"/>
                  </a:xfrm>
                  <a:custGeom>
                    <a:avLst/>
                    <a:gdLst>
                      <a:gd name="connsiteX0" fmla="*/ 44568 w 44567"/>
                      <a:gd name="connsiteY0" fmla="*/ 1517 h 6275"/>
                      <a:gd name="connsiteX1" fmla="*/ 28108 w 44567"/>
                      <a:gd name="connsiteY1" fmla="*/ 1896 h 6275"/>
                      <a:gd name="connsiteX2" fmla="*/ 17599 w 44567"/>
                      <a:gd name="connsiteY2" fmla="*/ 6066 h 6275"/>
                      <a:gd name="connsiteX3" fmla="*/ 0 w 44567"/>
                      <a:gd name="connsiteY3" fmla="*/ 0 h 6275"/>
                    </a:gdLst>
                    <a:ahLst/>
                    <a:cxnLst>
                      <a:cxn ang="0">
                        <a:pos x="connsiteX0" y="connsiteY0"/>
                      </a:cxn>
                      <a:cxn ang="0">
                        <a:pos x="connsiteX1" y="connsiteY1"/>
                      </a:cxn>
                      <a:cxn ang="0">
                        <a:pos x="connsiteX2" y="connsiteY2"/>
                      </a:cxn>
                      <a:cxn ang="0">
                        <a:pos x="connsiteX3" y="connsiteY3"/>
                      </a:cxn>
                    </a:cxnLst>
                    <a:rect l="l" t="t" r="r" b="b"/>
                    <a:pathLst>
                      <a:path w="44567" h="6275">
                        <a:moveTo>
                          <a:pt x="44568" y="1517"/>
                        </a:moveTo>
                        <a:cubicBezTo>
                          <a:pt x="40769" y="1643"/>
                          <a:pt x="31780" y="379"/>
                          <a:pt x="28108" y="1896"/>
                        </a:cubicBezTo>
                        <a:cubicBezTo>
                          <a:pt x="24436" y="3412"/>
                          <a:pt x="22284" y="7204"/>
                          <a:pt x="17599" y="6066"/>
                        </a:cubicBezTo>
                        <a:cubicBezTo>
                          <a:pt x="11142" y="4550"/>
                          <a:pt x="6837" y="379"/>
                          <a:pt x="0" y="0"/>
                        </a:cubicBezTo>
                      </a:path>
                    </a:pathLst>
                  </a:custGeom>
                  <a:noFill/>
                  <a:ln w="5060" cap="rnd">
                    <a:solidFill>
                      <a:srgbClr val="CA9C49"/>
                    </a:solidFill>
                    <a:prstDash val="solid"/>
                    <a:miter/>
                  </a:ln>
                </p:spPr>
                <p:txBody>
                  <a:bodyPr rtlCol="0" anchor="ctr"/>
                  <a:lstStyle/>
                  <a:p>
                    <a:pPr defTabSz="685800">
                      <a:defRPr/>
                    </a:pPr>
                    <a:endParaRPr lang="en-US" sz="600">
                      <a:solidFill>
                        <a:prstClr val="black"/>
                      </a:solidFill>
                      <a:latin typeface="Verdana"/>
                    </a:endParaRPr>
                  </a:p>
                </p:txBody>
              </p:sp>
            </p:grpSp>
            <p:grpSp>
              <p:nvGrpSpPr>
                <p:cNvPr id="271" name="Graphic 4">
                  <a:extLst>
                    <a:ext uri="{FF2B5EF4-FFF2-40B4-BE49-F238E27FC236}">
                      <a16:creationId xmlns:a16="http://schemas.microsoft.com/office/drawing/2014/main" id="{25E55A1E-6E93-1EE1-9F5A-BD7E56A796ED}"/>
                    </a:ext>
                  </a:extLst>
                </p:cNvPr>
                <p:cNvGrpSpPr/>
                <p:nvPr/>
              </p:nvGrpSpPr>
              <p:grpSpPr>
                <a:xfrm>
                  <a:off x="2482251" y="3295858"/>
                  <a:ext cx="110295" cy="71276"/>
                  <a:chOff x="6310104" y="4654543"/>
                  <a:chExt cx="110280" cy="71276"/>
                </a:xfrm>
              </p:grpSpPr>
              <p:sp>
                <p:nvSpPr>
                  <p:cNvPr id="870" name="Freeform 2036">
                    <a:extLst>
                      <a:ext uri="{FF2B5EF4-FFF2-40B4-BE49-F238E27FC236}">
                        <a16:creationId xmlns:a16="http://schemas.microsoft.com/office/drawing/2014/main" id="{DE3D50BA-08F6-7C4B-3BBE-B58B2F73E63E}"/>
                      </a:ext>
                    </a:extLst>
                  </p:cNvPr>
                  <p:cNvSpPr/>
                  <p:nvPr/>
                </p:nvSpPr>
                <p:spPr>
                  <a:xfrm>
                    <a:off x="6340998" y="4715710"/>
                    <a:ext cx="2025" cy="7708"/>
                  </a:xfrm>
                  <a:custGeom>
                    <a:avLst/>
                    <a:gdLst>
                      <a:gd name="connsiteX0" fmla="*/ 2026 w 2025"/>
                      <a:gd name="connsiteY0" fmla="*/ 0 h 7708"/>
                      <a:gd name="connsiteX1" fmla="*/ 0 w 2025"/>
                      <a:gd name="connsiteY1" fmla="*/ 7709 h 7708"/>
                    </a:gdLst>
                    <a:ahLst/>
                    <a:cxnLst>
                      <a:cxn ang="0">
                        <a:pos x="connsiteX0" y="connsiteY0"/>
                      </a:cxn>
                      <a:cxn ang="0">
                        <a:pos x="connsiteX1" y="connsiteY1"/>
                      </a:cxn>
                    </a:cxnLst>
                    <a:rect l="l" t="t" r="r" b="b"/>
                    <a:pathLst>
                      <a:path w="2025" h="7708">
                        <a:moveTo>
                          <a:pt x="2026" y="0"/>
                        </a:moveTo>
                        <a:cubicBezTo>
                          <a:pt x="1393" y="2148"/>
                          <a:pt x="127" y="5308"/>
                          <a:pt x="0" y="7709"/>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71" name="Freeform 2037">
                    <a:extLst>
                      <a:ext uri="{FF2B5EF4-FFF2-40B4-BE49-F238E27FC236}">
                        <a16:creationId xmlns:a16="http://schemas.microsoft.com/office/drawing/2014/main" id="{0110A4D2-1989-86B7-5C04-99C36A0EE0F5}"/>
                      </a:ext>
                    </a:extLst>
                  </p:cNvPr>
                  <p:cNvSpPr/>
                  <p:nvPr/>
                </p:nvSpPr>
                <p:spPr>
                  <a:xfrm>
                    <a:off x="6352393" y="4713940"/>
                    <a:ext cx="2279" cy="11879"/>
                  </a:xfrm>
                  <a:custGeom>
                    <a:avLst/>
                    <a:gdLst>
                      <a:gd name="connsiteX0" fmla="*/ 2279 w 2279"/>
                      <a:gd name="connsiteY0" fmla="*/ 0 h 11879"/>
                      <a:gd name="connsiteX1" fmla="*/ 0 w 2279"/>
                      <a:gd name="connsiteY1" fmla="*/ 11879 h 11879"/>
                    </a:gdLst>
                    <a:ahLst/>
                    <a:cxnLst>
                      <a:cxn ang="0">
                        <a:pos x="connsiteX0" y="connsiteY0"/>
                      </a:cxn>
                      <a:cxn ang="0">
                        <a:pos x="connsiteX1" y="connsiteY1"/>
                      </a:cxn>
                    </a:cxnLst>
                    <a:rect l="l" t="t" r="r" b="b"/>
                    <a:pathLst>
                      <a:path w="2279" h="11879">
                        <a:moveTo>
                          <a:pt x="2279" y="0"/>
                        </a:moveTo>
                        <a:cubicBezTo>
                          <a:pt x="1773" y="2780"/>
                          <a:pt x="886" y="9478"/>
                          <a:pt x="0" y="11879"/>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72" name="Freeform 2038">
                    <a:extLst>
                      <a:ext uri="{FF2B5EF4-FFF2-40B4-BE49-F238E27FC236}">
                        <a16:creationId xmlns:a16="http://schemas.microsoft.com/office/drawing/2014/main" id="{C3BED86E-CBC8-997E-4947-4B24B2147319}"/>
                      </a:ext>
                    </a:extLst>
                  </p:cNvPr>
                  <p:cNvSpPr/>
                  <p:nvPr/>
                </p:nvSpPr>
                <p:spPr>
                  <a:xfrm>
                    <a:off x="6386578" y="4715204"/>
                    <a:ext cx="1772" cy="9351"/>
                  </a:xfrm>
                  <a:custGeom>
                    <a:avLst/>
                    <a:gdLst>
                      <a:gd name="connsiteX0" fmla="*/ 0 w 1772"/>
                      <a:gd name="connsiteY0" fmla="*/ 0 h 9351"/>
                      <a:gd name="connsiteX1" fmla="*/ 1773 w 1772"/>
                      <a:gd name="connsiteY1" fmla="*/ 9352 h 9351"/>
                    </a:gdLst>
                    <a:ahLst/>
                    <a:cxnLst>
                      <a:cxn ang="0">
                        <a:pos x="connsiteX0" y="connsiteY0"/>
                      </a:cxn>
                      <a:cxn ang="0">
                        <a:pos x="connsiteX1" y="connsiteY1"/>
                      </a:cxn>
                    </a:cxnLst>
                    <a:rect l="l" t="t" r="r" b="b"/>
                    <a:pathLst>
                      <a:path w="1772" h="9351">
                        <a:moveTo>
                          <a:pt x="0" y="0"/>
                        </a:moveTo>
                        <a:cubicBezTo>
                          <a:pt x="1519" y="2780"/>
                          <a:pt x="1773" y="6193"/>
                          <a:pt x="1773" y="9352"/>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73" name="Freeform 2039">
                    <a:extLst>
                      <a:ext uri="{FF2B5EF4-FFF2-40B4-BE49-F238E27FC236}">
                        <a16:creationId xmlns:a16="http://schemas.microsoft.com/office/drawing/2014/main" id="{40BB09A0-AF07-D487-C099-4A8BAC16D737}"/>
                      </a:ext>
                    </a:extLst>
                  </p:cNvPr>
                  <p:cNvSpPr/>
                  <p:nvPr/>
                </p:nvSpPr>
                <p:spPr>
                  <a:xfrm>
                    <a:off x="6401645" y="4712297"/>
                    <a:ext cx="3939" cy="6950"/>
                  </a:xfrm>
                  <a:custGeom>
                    <a:avLst/>
                    <a:gdLst>
                      <a:gd name="connsiteX0" fmla="*/ 0 w 3939"/>
                      <a:gd name="connsiteY0" fmla="*/ 0 h 6950"/>
                      <a:gd name="connsiteX1" fmla="*/ 3925 w 3939"/>
                      <a:gd name="connsiteY1" fmla="*/ 6951 h 6950"/>
                    </a:gdLst>
                    <a:ahLst/>
                    <a:cxnLst>
                      <a:cxn ang="0">
                        <a:pos x="connsiteX0" y="connsiteY0"/>
                      </a:cxn>
                      <a:cxn ang="0">
                        <a:pos x="connsiteX1" y="connsiteY1"/>
                      </a:cxn>
                    </a:cxnLst>
                    <a:rect l="l" t="t" r="r" b="b"/>
                    <a:pathLst>
                      <a:path w="3939" h="6950">
                        <a:moveTo>
                          <a:pt x="0" y="0"/>
                        </a:moveTo>
                        <a:cubicBezTo>
                          <a:pt x="1013" y="2527"/>
                          <a:pt x="4178" y="4044"/>
                          <a:pt x="3925" y="6951"/>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grpSp>
                <p:nvGrpSpPr>
                  <p:cNvPr id="874" name="Graphic 4">
                    <a:extLst>
                      <a:ext uri="{FF2B5EF4-FFF2-40B4-BE49-F238E27FC236}">
                        <a16:creationId xmlns:a16="http://schemas.microsoft.com/office/drawing/2014/main" id="{99F5B8B8-3FD2-DBD3-BE08-115A79DFC0E5}"/>
                      </a:ext>
                    </a:extLst>
                  </p:cNvPr>
                  <p:cNvGrpSpPr/>
                  <p:nvPr/>
                </p:nvGrpSpPr>
                <p:grpSpPr>
                  <a:xfrm>
                    <a:off x="6310104" y="4654543"/>
                    <a:ext cx="110280" cy="67611"/>
                    <a:chOff x="6310104" y="4654543"/>
                    <a:chExt cx="110280" cy="67611"/>
                  </a:xfrm>
                </p:grpSpPr>
                <p:sp>
                  <p:nvSpPr>
                    <p:cNvPr id="875" name="Freeform 2041">
                      <a:extLst>
                        <a:ext uri="{FF2B5EF4-FFF2-40B4-BE49-F238E27FC236}">
                          <a16:creationId xmlns:a16="http://schemas.microsoft.com/office/drawing/2014/main" id="{89A36C9C-5FA7-68B1-8908-DCA2BCF086C0}"/>
                        </a:ext>
                      </a:extLst>
                    </p:cNvPr>
                    <p:cNvSpPr/>
                    <p:nvPr/>
                  </p:nvSpPr>
                  <p:spPr>
                    <a:xfrm>
                      <a:off x="6327323" y="4665664"/>
                      <a:ext cx="45074" cy="49286"/>
                    </a:xfrm>
                    <a:custGeom>
                      <a:avLst/>
                      <a:gdLst>
                        <a:gd name="connsiteX0" fmla="*/ 45074 w 45074"/>
                        <a:gd name="connsiteY0" fmla="*/ 24643 h 49286"/>
                        <a:gd name="connsiteX1" fmla="*/ 22537 w 45074"/>
                        <a:gd name="connsiteY1" fmla="*/ 49287 h 49286"/>
                        <a:gd name="connsiteX2" fmla="*/ 0 w 45074"/>
                        <a:gd name="connsiteY2" fmla="*/ 24643 h 49286"/>
                        <a:gd name="connsiteX3" fmla="*/ 22537 w 45074"/>
                        <a:gd name="connsiteY3" fmla="*/ 0 h 49286"/>
                        <a:gd name="connsiteX4" fmla="*/ 45074 w 45074"/>
                        <a:gd name="connsiteY4" fmla="*/ 24643 h 49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4" h="49286">
                          <a:moveTo>
                            <a:pt x="45074" y="24643"/>
                          </a:moveTo>
                          <a:cubicBezTo>
                            <a:pt x="45074" y="38292"/>
                            <a:pt x="34945" y="49287"/>
                            <a:pt x="22537" y="49287"/>
                          </a:cubicBezTo>
                          <a:cubicBezTo>
                            <a:pt x="10129" y="49287"/>
                            <a:pt x="0" y="38292"/>
                            <a:pt x="0" y="24643"/>
                          </a:cubicBezTo>
                          <a:cubicBezTo>
                            <a:pt x="0" y="10995"/>
                            <a:pt x="10129" y="0"/>
                            <a:pt x="22537" y="0"/>
                          </a:cubicBezTo>
                          <a:cubicBezTo>
                            <a:pt x="34945" y="0"/>
                            <a:pt x="45074" y="11121"/>
                            <a:pt x="45074" y="24643"/>
                          </a:cubicBezTo>
                          <a:close/>
                        </a:path>
                      </a:pathLst>
                    </a:custGeom>
                    <a:solidFill>
                      <a:srgbClr val="B24666"/>
                    </a:solidFill>
                    <a:ln w="5060" cap="flat">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76" name="Freeform 2042">
                      <a:extLst>
                        <a:ext uri="{FF2B5EF4-FFF2-40B4-BE49-F238E27FC236}">
                          <a16:creationId xmlns:a16="http://schemas.microsoft.com/office/drawing/2014/main" id="{8265A4BA-252C-0566-9B41-1C5F778142CD}"/>
                        </a:ext>
                      </a:extLst>
                    </p:cNvPr>
                    <p:cNvSpPr/>
                    <p:nvPr/>
                  </p:nvSpPr>
                  <p:spPr>
                    <a:xfrm>
                      <a:off x="6369232" y="4665664"/>
                      <a:ext cx="45074" cy="49286"/>
                    </a:xfrm>
                    <a:custGeom>
                      <a:avLst/>
                      <a:gdLst>
                        <a:gd name="connsiteX0" fmla="*/ 45074 w 45074"/>
                        <a:gd name="connsiteY0" fmla="*/ 24643 h 49286"/>
                        <a:gd name="connsiteX1" fmla="*/ 22537 w 45074"/>
                        <a:gd name="connsiteY1" fmla="*/ 49287 h 49286"/>
                        <a:gd name="connsiteX2" fmla="*/ 0 w 45074"/>
                        <a:gd name="connsiteY2" fmla="*/ 24643 h 49286"/>
                        <a:gd name="connsiteX3" fmla="*/ 22537 w 45074"/>
                        <a:gd name="connsiteY3" fmla="*/ 0 h 49286"/>
                        <a:gd name="connsiteX4" fmla="*/ 45074 w 45074"/>
                        <a:gd name="connsiteY4" fmla="*/ 24643 h 49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74" h="49286">
                          <a:moveTo>
                            <a:pt x="45074" y="24643"/>
                          </a:moveTo>
                          <a:cubicBezTo>
                            <a:pt x="45074" y="38292"/>
                            <a:pt x="34945" y="49287"/>
                            <a:pt x="22537" y="49287"/>
                          </a:cubicBezTo>
                          <a:cubicBezTo>
                            <a:pt x="10129" y="49287"/>
                            <a:pt x="0" y="38292"/>
                            <a:pt x="0" y="24643"/>
                          </a:cubicBezTo>
                          <a:cubicBezTo>
                            <a:pt x="0" y="10995"/>
                            <a:pt x="10129" y="0"/>
                            <a:pt x="22537" y="0"/>
                          </a:cubicBezTo>
                          <a:cubicBezTo>
                            <a:pt x="34945" y="0"/>
                            <a:pt x="45074" y="11121"/>
                            <a:pt x="45074" y="24643"/>
                          </a:cubicBezTo>
                          <a:close/>
                        </a:path>
                      </a:pathLst>
                    </a:custGeom>
                    <a:solidFill>
                      <a:srgbClr val="B24666"/>
                    </a:solidFill>
                    <a:ln w="5060" cap="flat">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77" name="Freeform 2043">
                      <a:extLst>
                        <a:ext uri="{FF2B5EF4-FFF2-40B4-BE49-F238E27FC236}">
                          <a16:creationId xmlns:a16="http://schemas.microsoft.com/office/drawing/2014/main" id="{D31EE9BB-FA0F-2F7F-ADCF-BCA2C2188357}"/>
                        </a:ext>
                      </a:extLst>
                    </p:cNvPr>
                    <p:cNvSpPr/>
                    <p:nvPr/>
                  </p:nvSpPr>
                  <p:spPr>
                    <a:xfrm>
                      <a:off x="6310104" y="4686623"/>
                      <a:ext cx="16586" cy="3937"/>
                    </a:xfrm>
                    <a:custGeom>
                      <a:avLst/>
                      <a:gdLst>
                        <a:gd name="connsiteX0" fmla="*/ 16586 w 16586"/>
                        <a:gd name="connsiteY0" fmla="*/ 2674 h 3937"/>
                        <a:gd name="connsiteX1" fmla="*/ 12028 w 16586"/>
                        <a:gd name="connsiteY1" fmla="*/ 905 h 3937"/>
                        <a:gd name="connsiteX2" fmla="*/ 6710 w 16586"/>
                        <a:gd name="connsiteY2" fmla="*/ 20 h 3937"/>
                        <a:gd name="connsiteX3" fmla="*/ 0 w 16586"/>
                        <a:gd name="connsiteY3" fmla="*/ 3938 h 3937"/>
                      </a:gdLst>
                      <a:ahLst/>
                      <a:cxnLst>
                        <a:cxn ang="0">
                          <a:pos x="connsiteX0" y="connsiteY0"/>
                        </a:cxn>
                        <a:cxn ang="0">
                          <a:pos x="connsiteX1" y="connsiteY1"/>
                        </a:cxn>
                        <a:cxn ang="0">
                          <a:pos x="connsiteX2" y="connsiteY2"/>
                        </a:cxn>
                        <a:cxn ang="0">
                          <a:pos x="connsiteX3" y="connsiteY3"/>
                        </a:cxn>
                      </a:cxnLst>
                      <a:rect l="l" t="t" r="r" b="b"/>
                      <a:pathLst>
                        <a:path w="16586" h="3937">
                          <a:moveTo>
                            <a:pt x="16586" y="2674"/>
                          </a:moveTo>
                          <a:cubicBezTo>
                            <a:pt x="14814" y="2674"/>
                            <a:pt x="13548" y="1410"/>
                            <a:pt x="12028" y="905"/>
                          </a:cubicBezTo>
                          <a:cubicBezTo>
                            <a:pt x="10509" y="399"/>
                            <a:pt x="8357" y="146"/>
                            <a:pt x="6710" y="20"/>
                          </a:cubicBezTo>
                          <a:cubicBezTo>
                            <a:pt x="3672" y="-106"/>
                            <a:pt x="253" y="273"/>
                            <a:pt x="0" y="3938"/>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78" name="Freeform 2044">
                      <a:extLst>
                        <a:ext uri="{FF2B5EF4-FFF2-40B4-BE49-F238E27FC236}">
                          <a16:creationId xmlns:a16="http://schemas.microsoft.com/office/drawing/2014/main" id="{83BC9C18-3BB9-DB0B-170E-217728238D3F}"/>
                        </a:ext>
                      </a:extLst>
                    </p:cNvPr>
                    <p:cNvSpPr/>
                    <p:nvPr/>
                  </p:nvSpPr>
                  <p:spPr>
                    <a:xfrm>
                      <a:off x="6311370" y="4672489"/>
                      <a:ext cx="15826" cy="8214"/>
                    </a:xfrm>
                    <a:custGeom>
                      <a:avLst/>
                      <a:gdLst>
                        <a:gd name="connsiteX0" fmla="*/ 15827 w 15826"/>
                        <a:gd name="connsiteY0" fmla="*/ 8214 h 8214"/>
                        <a:gd name="connsiteX1" fmla="*/ 0 w 15826"/>
                        <a:gd name="connsiteY1" fmla="*/ 0 h 8214"/>
                      </a:gdLst>
                      <a:ahLst/>
                      <a:cxnLst>
                        <a:cxn ang="0">
                          <a:pos x="connsiteX0" y="connsiteY0"/>
                        </a:cxn>
                        <a:cxn ang="0">
                          <a:pos x="connsiteX1" y="connsiteY1"/>
                        </a:cxn>
                      </a:cxnLst>
                      <a:rect l="l" t="t" r="r" b="b"/>
                      <a:pathLst>
                        <a:path w="15826" h="8214">
                          <a:moveTo>
                            <a:pt x="15827" y="8214"/>
                          </a:moveTo>
                          <a:cubicBezTo>
                            <a:pt x="11395" y="4676"/>
                            <a:pt x="3292" y="4929"/>
                            <a:pt x="0" y="0"/>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79" name="Freeform 2045">
                      <a:extLst>
                        <a:ext uri="{FF2B5EF4-FFF2-40B4-BE49-F238E27FC236}">
                          <a16:creationId xmlns:a16="http://schemas.microsoft.com/office/drawing/2014/main" id="{3F559181-9A4D-28D5-ACA3-CA7A64C67A4F}"/>
                        </a:ext>
                      </a:extLst>
                    </p:cNvPr>
                    <p:cNvSpPr/>
                    <p:nvPr/>
                  </p:nvSpPr>
                  <p:spPr>
                    <a:xfrm>
                      <a:off x="6325931" y="4664148"/>
                      <a:ext cx="6710" cy="8846"/>
                    </a:xfrm>
                    <a:custGeom>
                      <a:avLst/>
                      <a:gdLst>
                        <a:gd name="connsiteX0" fmla="*/ 6710 w 6710"/>
                        <a:gd name="connsiteY0" fmla="*/ 8846 h 8846"/>
                        <a:gd name="connsiteX1" fmla="*/ 0 w 6710"/>
                        <a:gd name="connsiteY1" fmla="*/ 0 h 8846"/>
                      </a:gdLst>
                      <a:ahLst/>
                      <a:cxnLst>
                        <a:cxn ang="0">
                          <a:pos x="connsiteX0" y="connsiteY0"/>
                        </a:cxn>
                        <a:cxn ang="0">
                          <a:pos x="connsiteX1" y="connsiteY1"/>
                        </a:cxn>
                      </a:cxnLst>
                      <a:rect l="l" t="t" r="r" b="b"/>
                      <a:pathLst>
                        <a:path w="6710" h="8846">
                          <a:moveTo>
                            <a:pt x="6710" y="8846"/>
                          </a:moveTo>
                          <a:cubicBezTo>
                            <a:pt x="4938" y="5940"/>
                            <a:pt x="2532" y="2401"/>
                            <a:pt x="0" y="0"/>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80" name="Freeform 2046">
                      <a:extLst>
                        <a:ext uri="{FF2B5EF4-FFF2-40B4-BE49-F238E27FC236}">
                          <a16:creationId xmlns:a16="http://schemas.microsoft.com/office/drawing/2014/main" id="{BACB7C0C-C534-A413-0E96-72A1F7D94A1B}"/>
                        </a:ext>
                      </a:extLst>
                    </p:cNvPr>
                    <p:cNvSpPr/>
                    <p:nvPr/>
                  </p:nvSpPr>
                  <p:spPr>
                    <a:xfrm>
                      <a:off x="6333654" y="4659978"/>
                      <a:ext cx="5444" cy="8088"/>
                    </a:xfrm>
                    <a:custGeom>
                      <a:avLst/>
                      <a:gdLst>
                        <a:gd name="connsiteX0" fmla="*/ 5444 w 5444"/>
                        <a:gd name="connsiteY0" fmla="*/ 8088 h 8088"/>
                        <a:gd name="connsiteX1" fmla="*/ 0 w 5444"/>
                        <a:gd name="connsiteY1" fmla="*/ 0 h 8088"/>
                      </a:gdLst>
                      <a:ahLst/>
                      <a:cxnLst>
                        <a:cxn ang="0">
                          <a:pos x="connsiteX0" y="connsiteY0"/>
                        </a:cxn>
                        <a:cxn ang="0">
                          <a:pos x="connsiteX1" y="connsiteY1"/>
                        </a:cxn>
                      </a:cxnLst>
                      <a:rect l="l" t="t" r="r" b="b"/>
                      <a:pathLst>
                        <a:path w="5444" h="8088">
                          <a:moveTo>
                            <a:pt x="5444" y="8088"/>
                          </a:moveTo>
                          <a:cubicBezTo>
                            <a:pt x="5191" y="4802"/>
                            <a:pt x="1139" y="3033"/>
                            <a:pt x="0" y="0"/>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81" name="Freeform 2047">
                      <a:extLst>
                        <a:ext uri="{FF2B5EF4-FFF2-40B4-BE49-F238E27FC236}">
                          <a16:creationId xmlns:a16="http://schemas.microsoft.com/office/drawing/2014/main" id="{8D1627F7-1A1D-82DD-6D00-C87D7347DB8E}"/>
                        </a:ext>
                      </a:extLst>
                    </p:cNvPr>
                    <p:cNvSpPr/>
                    <p:nvPr/>
                  </p:nvSpPr>
                  <p:spPr>
                    <a:xfrm>
                      <a:off x="6317194" y="4695616"/>
                      <a:ext cx="10129" cy="8720"/>
                    </a:xfrm>
                    <a:custGeom>
                      <a:avLst/>
                      <a:gdLst>
                        <a:gd name="connsiteX0" fmla="*/ 10129 w 10129"/>
                        <a:gd name="connsiteY0" fmla="*/ 0 h 8720"/>
                        <a:gd name="connsiteX1" fmla="*/ 0 w 10129"/>
                        <a:gd name="connsiteY1" fmla="*/ 8720 h 8720"/>
                      </a:gdLst>
                      <a:ahLst/>
                      <a:cxnLst>
                        <a:cxn ang="0">
                          <a:pos x="connsiteX0" y="connsiteY0"/>
                        </a:cxn>
                        <a:cxn ang="0">
                          <a:pos x="connsiteX1" y="connsiteY1"/>
                        </a:cxn>
                      </a:cxnLst>
                      <a:rect l="l" t="t" r="r" b="b"/>
                      <a:pathLst>
                        <a:path w="10129" h="8720">
                          <a:moveTo>
                            <a:pt x="10129" y="0"/>
                          </a:moveTo>
                          <a:cubicBezTo>
                            <a:pt x="7977" y="2780"/>
                            <a:pt x="2406" y="6445"/>
                            <a:pt x="0" y="8720"/>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82" name="Freeform 2048">
                      <a:extLst>
                        <a:ext uri="{FF2B5EF4-FFF2-40B4-BE49-F238E27FC236}">
                          <a16:creationId xmlns:a16="http://schemas.microsoft.com/office/drawing/2014/main" id="{FB008FFC-6686-38A9-033B-5104DA0255F8}"/>
                        </a:ext>
                      </a:extLst>
                    </p:cNvPr>
                    <p:cNvSpPr/>
                    <p:nvPr/>
                  </p:nvSpPr>
                  <p:spPr>
                    <a:xfrm>
                      <a:off x="6328716" y="4709517"/>
                      <a:ext cx="5191" cy="8593"/>
                    </a:xfrm>
                    <a:custGeom>
                      <a:avLst/>
                      <a:gdLst>
                        <a:gd name="connsiteX0" fmla="*/ 5191 w 5191"/>
                        <a:gd name="connsiteY0" fmla="*/ 0 h 8593"/>
                        <a:gd name="connsiteX1" fmla="*/ 0 w 5191"/>
                        <a:gd name="connsiteY1" fmla="*/ 8594 h 8593"/>
                      </a:gdLst>
                      <a:ahLst/>
                      <a:cxnLst>
                        <a:cxn ang="0">
                          <a:pos x="connsiteX0" y="connsiteY0"/>
                        </a:cxn>
                        <a:cxn ang="0">
                          <a:pos x="connsiteX1" y="connsiteY1"/>
                        </a:cxn>
                      </a:cxnLst>
                      <a:rect l="l" t="t" r="r" b="b"/>
                      <a:pathLst>
                        <a:path w="5191" h="8593">
                          <a:moveTo>
                            <a:pt x="5191" y="0"/>
                          </a:moveTo>
                          <a:cubicBezTo>
                            <a:pt x="4811" y="3033"/>
                            <a:pt x="1646" y="5940"/>
                            <a:pt x="0" y="8594"/>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83" name="Freeform 2049">
                      <a:extLst>
                        <a:ext uri="{FF2B5EF4-FFF2-40B4-BE49-F238E27FC236}">
                          <a16:creationId xmlns:a16="http://schemas.microsoft.com/office/drawing/2014/main" id="{F324C8FB-4A28-9F8D-5B37-D418044B0A88}"/>
                        </a:ext>
                      </a:extLst>
                    </p:cNvPr>
                    <p:cNvSpPr/>
                    <p:nvPr/>
                  </p:nvSpPr>
                  <p:spPr>
                    <a:xfrm>
                      <a:off x="6371258" y="4709517"/>
                      <a:ext cx="6330" cy="12637"/>
                    </a:xfrm>
                    <a:custGeom>
                      <a:avLst/>
                      <a:gdLst>
                        <a:gd name="connsiteX0" fmla="*/ 6331 w 6330"/>
                        <a:gd name="connsiteY0" fmla="*/ 0 h 12637"/>
                        <a:gd name="connsiteX1" fmla="*/ 0 w 6330"/>
                        <a:gd name="connsiteY1" fmla="*/ 12638 h 12637"/>
                      </a:gdLst>
                      <a:ahLst/>
                      <a:cxnLst>
                        <a:cxn ang="0">
                          <a:pos x="connsiteX0" y="connsiteY0"/>
                        </a:cxn>
                        <a:cxn ang="0">
                          <a:pos x="connsiteX1" y="connsiteY1"/>
                        </a:cxn>
                      </a:cxnLst>
                      <a:rect l="l" t="t" r="r" b="b"/>
                      <a:pathLst>
                        <a:path w="6330" h="12637">
                          <a:moveTo>
                            <a:pt x="6331" y="0"/>
                          </a:moveTo>
                          <a:cubicBezTo>
                            <a:pt x="6331" y="2401"/>
                            <a:pt x="1519" y="10742"/>
                            <a:pt x="0" y="12638"/>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84" name="Freeform 2050">
                      <a:extLst>
                        <a:ext uri="{FF2B5EF4-FFF2-40B4-BE49-F238E27FC236}">
                          <a16:creationId xmlns:a16="http://schemas.microsoft.com/office/drawing/2014/main" id="{75CF93FF-823C-BD40-CBDF-5EE3C064B3F9}"/>
                        </a:ext>
                      </a:extLst>
                    </p:cNvPr>
                    <p:cNvSpPr/>
                    <p:nvPr/>
                  </p:nvSpPr>
                  <p:spPr>
                    <a:xfrm>
                      <a:off x="6410508" y="4703072"/>
                      <a:ext cx="5444" cy="4675"/>
                    </a:xfrm>
                    <a:custGeom>
                      <a:avLst/>
                      <a:gdLst>
                        <a:gd name="connsiteX0" fmla="*/ 0 w 5444"/>
                        <a:gd name="connsiteY0" fmla="*/ 0 h 4675"/>
                        <a:gd name="connsiteX1" fmla="*/ 5444 w 5444"/>
                        <a:gd name="connsiteY1" fmla="*/ 4676 h 4675"/>
                      </a:gdLst>
                      <a:ahLst/>
                      <a:cxnLst>
                        <a:cxn ang="0">
                          <a:pos x="connsiteX0" y="connsiteY0"/>
                        </a:cxn>
                        <a:cxn ang="0">
                          <a:pos x="connsiteX1" y="connsiteY1"/>
                        </a:cxn>
                      </a:cxnLst>
                      <a:rect l="l" t="t" r="r" b="b"/>
                      <a:pathLst>
                        <a:path w="5444" h="4675">
                          <a:moveTo>
                            <a:pt x="0" y="0"/>
                          </a:moveTo>
                          <a:cubicBezTo>
                            <a:pt x="1393" y="1769"/>
                            <a:pt x="3292" y="3665"/>
                            <a:pt x="5444" y="4676"/>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85" name="Freeform 2051">
                      <a:extLst>
                        <a:ext uri="{FF2B5EF4-FFF2-40B4-BE49-F238E27FC236}">
                          <a16:creationId xmlns:a16="http://schemas.microsoft.com/office/drawing/2014/main" id="{D0CCCB05-C7E7-DFFB-2460-AAD651CABB02}"/>
                        </a:ext>
                      </a:extLst>
                    </p:cNvPr>
                    <p:cNvSpPr/>
                    <p:nvPr/>
                  </p:nvSpPr>
                  <p:spPr>
                    <a:xfrm>
                      <a:off x="6414053" y="4689297"/>
                      <a:ext cx="5950" cy="2022"/>
                    </a:xfrm>
                    <a:custGeom>
                      <a:avLst/>
                      <a:gdLst>
                        <a:gd name="connsiteX0" fmla="*/ 0 w 5950"/>
                        <a:gd name="connsiteY0" fmla="*/ 0 h 2022"/>
                        <a:gd name="connsiteX1" fmla="*/ 5951 w 5950"/>
                        <a:gd name="connsiteY1" fmla="*/ 2022 h 2022"/>
                      </a:gdLst>
                      <a:ahLst/>
                      <a:cxnLst>
                        <a:cxn ang="0">
                          <a:pos x="connsiteX0" y="connsiteY0"/>
                        </a:cxn>
                        <a:cxn ang="0">
                          <a:pos x="connsiteX1" y="connsiteY1"/>
                        </a:cxn>
                      </a:cxnLst>
                      <a:rect l="l" t="t" r="r" b="b"/>
                      <a:pathLst>
                        <a:path w="5950" h="2022">
                          <a:moveTo>
                            <a:pt x="0" y="0"/>
                          </a:moveTo>
                          <a:cubicBezTo>
                            <a:pt x="2026" y="506"/>
                            <a:pt x="3925" y="1138"/>
                            <a:pt x="5951" y="2022"/>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86" name="Freeform 2052">
                      <a:extLst>
                        <a:ext uri="{FF2B5EF4-FFF2-40B4-BE49-F238E27FC236}">
                          <a16:creationId xmlns:a16="http://schemas.microsoft.com/office/drawing/2014/main" id="{7B977132-FBA9-552F-5F8F-8F256A6F55C7}"/>
                        </a:ext>
                      </a:extLst>
                    </p:cNvPr>
                    <p:cNvSpPr/>
                    <p:nvPr/>
                  </p:nvSpPr>
                  <p:spPr>
                    <a:xfrm>
                      <a:off x="6412028" y="4672236"/>
                      <a:ext cx="8356" cy="6697"/>
                    </a:xfrm>
                    <a:custGeom>
                      <a:avLst/>
                      <a:gdLst>
                        <a:gd name="connsiteX0" fmla="*/ 0 w 8356"/>
                        <a:gd name="connsiteY0" fmla="*/ 6698 h 6697"/>
                        <a:gd name="connsiteX1" fmla="*/ 8357 w 8356"/>
                        <a:gd name="connsiteY1" fmla="*/ 0 h 6697"/>
                      </a:gdLst>
                      <a:ahLst/>
                      <a:cxnLst>
                        <a:cxn ang="0">
                          <a:pos x="connsiteX0" y="connsiteY0"/>
                        </a:cxn>
                        <a:cxn ang="0">
                          <a:pos x="connsiteX1" y="connsiteY1"/>
                        </a:cxn>
                      </a:cxnLst>
                      <a:rect l="l" t="t" r="r" b="b"/>
                      <a:pathLst>
                        <a:path w="8356" h="6697">
                          <a:moveTo>
                            <a:pt x="0" y="6698"/>
                          </a:moveTo>
                          <a:cubicBezTo>
                            <a:pt x="1013" y="4044"/>
                            <a:pt x="5318" y="379"/>
                            <a:pt x="8357" y="0"/>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87" name="Freeform 2053">
                      <a:extLst>
                        <a:ext uri="{FF2B5EF4-FFF2-40B4-BE49-F238E27FC236}">
                          <a16:creationId xmlns:a16="http://schemas.microsoft.com/office/drawing/2014/main" id="{54529EE9-8E96-E440-1FA2-9AC1CF99DB49}"/>
                        </a:ext>
                      </a:extLst>
                    </p:cNvPr>
                    <p:cNvSpPr/>
                    <p:nvPr/>
                  </p:nvSpPr>
                  <p:spPr>
                    <a:xfrm>
                      <a:off x="6400632" y="4660609"/>
                      <a:ext cx="3165" cy="5686"/>
                    </a:xfrm>
                    <a:custGeom>
                      <a:avLst/>
                      <a:gdLst>
                        <a:gd name="connsiteX0" fmla="*/ 0 w 3165"/>
                        <a:gd name="connsiteY0" fmla="*/ 5687 h 5686"/>
                        <a:gd name="connsiteX1" fmla="*/ 3165 w 3165"/>
                        <a:gd name="connsiteY1" fmla="*/ 0 h 5686"/>
                      </a:gdLst>
                      <a:ahLst/>
                      <a:cxnLst>
                        <a:cxn ang="0">
                          <a:pos x="connsiteX0" y="connsiteY0"/>
                        </a:cxn>
                        <a:cxn ang="0">
                          <a:pos x="connsiteX1" y="connsiteY1"/>
                        </a:cxn>
                      </a:cxnLst>
                      <a:rect l="l" t="t" r="r" b="b"/>
                      <a:pathLst>
                        <a:path w="3165" h="5686">
                          <a:moveTo>
                            <a:pt x="0" y="5687"/>
                          </a:moveTo>
                          <a:cubicBezTo>
                            <a:pt x="1519" y="4044"/>
                            <a:pt x="2532" y="2401"/>
                            <a:pt x="3165" y="0"/>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88" name="Freeform 2054">
                      <a:extLst>
                        <a:ext uri="{FF2B5EF4-FFF2-40B4-BE49-F238E27FC236}">
                          <a16:creationId xmlns:a16="http://schemas.microsoft.com/office/drawing/2014/main" id="{05AB5D23-7188-A1F0-72D0-67C2B0629447}"/>
                        </a:ext>
                      </a:extLst>
                    </p:cNvPr>
                    <p:cNvSpPr/>
                    <p:nvPr/>
                  </p:nvSpPr>
                  <p:spPr>
                    <a:xfrm>
                      <a:off x="6391010" y="4654543"/>
                      <a:ext cx="1640" cy="10994"/>
                    </a:xfrm>
                    <a:custGeom>
                      <a:avLst/>
                      <a:gdLst>
                        <a:gd name="connsiteX0" fmla="*/ 0 w 1640"/>
                        <a:gd name="connsiteY0" fmla="*/ 10995 h 10994"/>
                        <a:gd name="connsiteX1" fmla="*/ 1519 w 1640"/>
                        <a:gd name="connsiteY1" fmla="*/ 0 h 10994"/>
                      </a:gdLst>
                      <a:ahLst/>
                      <a:cxnLst>
                        <a:cxn ang="0">
                          <a:pos x="connsiteX0" y="connsiteY0"/>
                        </a:cxn>
                        <a:cxn ang="0">
                          <a:pos x="connsiteX1" y="connsiteY1"/>
                        </a:cxn>
                      </a:cxnLst>
                      <a:rect l="l" t="t" r="r" b="b"/>
                      <a:pathLst>
                        <a:path w="1640" h="10994">
                          <a:moveTo>
                            <a:pt x="0" y="10995"/>
                          </a:moveTo>
                          <a:cubicBezTo>
                            <a:pt x="2279" y="10237"/>
                            <a:pt x="1519" y="2149"/>
                            <a:pt x="1519" y="0"/>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89" name="Freeform 2055">
                      <a:extLst>
                        <a:ext uri="{FF2B5EF4-FFF2-40B4-BE49-F238E27FC236}">
                          <a16:creationId xmlns:a16="http://schemas.microsoft.com/office/drawing/2014/main" id="{BC554E10-CF89-0C6F-EB3D-B518900BEE95}"/>
                        </a:ext>
                      </a:extLst>
                    </p:cNvPr>
                    <p:cNvSpPr/>
                    <p:nvPr/>
                  </p:nvSpPr>
                  <p:spPr>
                    <a:xfrm>
                      <a:off x="6377082" y="4661620"/>
                      <a:ext cx="6203" cy="4170"/>
                    </a:xfrm>
                    <a:custGeom>
                      <a:avLst/>
                      <a:gdLst>
                        <a:gd name="connsiteX0" fmla="*/ 6204 w 6203"/>
                        <a:gd name="connsiteY0" fmla="*/ 4170 h 4170"/>
                        <a:gd name="connsiteX1" fmla="*/ 0 w 6203"/>
                        <a:gd name="connsiteY1" fmla="*/ 0 h 4170"/>
                      </a:gdLst>
                      <a:ahLst/>
                      <a:cxnLst>
                        <a:cxn ang="0">
                          <a:pos x="connsiteX0" y="connsiteY0"/>
                        </a:cxn>
                        <a:cxn ang="0">
                          <a:pos x="connsiteX1" y="connsiteY1"/>
                        </a:cxn>
                      </a:cxnLst>
                      <a:rect l="l" t="t" r="r" b="b"/>
                      <a:pathLst>
                        <a:path w="6203" h="4170">
                          <a:moveTo>
                            <a:pt x="6204" y="4170"/>
                          </a:moveTo>
                          <a:cubicBezTo>
                            <a:pt x="5444" y="2527"/>
                            <a:pt x="1393" y="1516"/>
                            <a:pt x="0" y="0"/>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sp>
                  <p:nvSpPr>
                    <p:cNvPr id="890" name="Freeform 2056">
                      <a:extLst>
                        <a:ext uri="{FF2B5EF4-FFF2-40B4-BE49-F238E27FC236}">
                          <a16:creationId xmlns:a16="http://schemas.microsoft.com/office/drawing/2014/main" id="{BD278ED5-B54E-7E3C-ADD7-28F41C108896}"/>
                        </a:ext>
                      </a:extLst>
                    </p:cNvPr>
                    <p:cNvSpPr/>
                    <p:nvPr/>
                  </p:nvSpPr>
                  <p:spPr>
                    <a:xfrm>
                      <a:off x="6370499" y="4664401"/>
                      <a:ext cx="5444" cy="5434"/>
                    </a:xfrm>
                    <a:custGeom>
                      <a:avLst/>
                      <a:gdLst>
                        <a:gd name="connsiteX0" fmla="*/ 5444 w 5444"/>
                        <a:gd name="connsiteY0" fmla="*/ 5434 h 5434"/>
                        <a:gd name="connsiteX1" fmla="*/ 0 w 5444"/>
                        <a:gd name="connsiteY1" fmla="*/ 0 h 5434"/>
                      </a:gdLst>
                      <a:ahLst/>
                      <a:cxnLst>
                        <a:cxn ang="0">
                          <a:pos x="connsiteX0" y="connsiteY0"/>
                        </a:cxn>
                        <a:cxn ang="0">
                          <a:pos x="connsiteX1" y="connsiteY1"/>
                        </a:cxn>
                      </a:cxnLst>
                      <a:rect l="l" t="t" r="r" b="b"/>
                      <a:pathLst>
                        <a:path w="5444" h="5434">
                          <a:moveTo>
                            <a:pt x="5444" y="5434"/>
                          </a:moveTo>
                          <a:cubicBezTo>
                            <a:pt x="4685" y="3412"/>
                            <a:pt x="1139" y="2401"/>
                            <a:pt x="0" y="0"/>
                          </a:cubicBezTo>
                        </a:path>
                      </a:pathLst>
                    </a:custGeom>
                    <a:noFill/>
                    <a:ln w="3163" cap="rnd">
                      <a:solidFill>
                        <a:srgbClr val="912841"/>
                      </a:solidFill>
                      <a:prstDash val="solid"/>
                      <a:miter/>
                    </a:ln>
                  </p:spPr>
                  <p:txBody>
                    <a:bodyPr rtlCol="0" anchor="ctr"/>
                    <a:lstStyle/>
                    <a:p>
                      <a:pPr defTabSz="685800">
                        <a:defRPr/>
                      </a:pPr>
                      <a:endParaRPr lang="en-US" sz="600">
                        <a:solidFill>
                          <a:prstClr val="black"/>
                        </a:solidFill>
                        <a:latin typeface="Verdana"/>
                      </a:endParaRPr>
                    </a:p>
                  </p:txBody>
                </p:sp>
              </p:grpSp>
            </p:grpSp>
            <p:sp>
              <p:nvSpPr>
                <p:cNvPr id="272" name="Freeform 1427">
                  <a:extLst>
                    <a:ext uri="{FF2B5EF4-FFF2-40B4-BE49-F238E27FC236}">
                      <a16:creationId xmlns:a16="http://schemas.microsoft.com/office/drawing/2014/main" id="{597F693C-6910-2305-6636-0DBA36250258}"/>
                    </a:ext>
                  </a:extLst>
                </p:cNvPr>
                <p:cNvSpPr/>
                <p:nvPr/>
              </p:nvSpPr>
              <p:spPr>
                <a:xfrm>
                  <a:off x="2378075" y="3322350"/>
                  <a:ext cx="117794" cy="43773"/>
                </a:xfrm>
                <a:custGeom>
                  <a:avLst/>
                  <a:gdLst>
                    <a:gd name="connsiteX0" fmla="*/ 105428 w 117778"/>
                    <a:gd name="connsiteY0" fmla="*/ 43773 h 43773"/>
                    <a:gd name="connsiteX1" fmla="*/ 96818 w 117778"/>
                    <a:gd name="connsiteY1" fmla="*/ 40361 h 43773"/>
                    <a:gd name="connsiteX2" fmla="*/ 20724 w 117778"/>
                    <a:gd name="connsiteY2" fmla="*/ 40614 h 43773"/>
                    <a:gd name="connsiteX3" fmla="*/ 3125 w 117778"/>
                    <a:gd name="connsiteY3" fmla="*/ 39477 h 43773"/>
                    <a:gd name="connsiteX4" fmla="*/ 4137 w 117778"/>
                    <a:gd name="connsiteY4" fmla="*/ 22037 h 43773"/>
                    <a:gd name="connsiteX5" fmla="*/ 113911 w 117778"/>
                    <a:gd name="connsiteY5" fmla="*/ 22289 h 43773"/>
                    <a:gd name="connsiteX6" fmla="*/ 114417 w 117778"/>
                    <a:gd name="connsiteY6" fmla="*/ 39856 h 43773"/>
                    <a:gd name="connsiteX7" fmla="*/ 105428 w 117778"/>
                    <a:gd name="connsiteY7" fmla="*/ 43773 h 43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778" h="43773">
                      <a:moveTo>
                        <a:pt x="105428" y="43773"/>
                      </a:moveTo>
                      <a:cubicBezTo>
                        <a:pt x="102389" y="43773"/>
                        <a:pt x="99224" y="42636"/>
                        <a:pt x="96818" y="40361"/>
                      </a:cubicBezTo>
                      <a:cubicBezTo>
                        <a:pt x="61366" y="6871"/>
                        <a:pt x="24775" y="37075"/>
                        <a:pt x="20724" y="40614"/>
                      </a:cubicBezTo>
                      <a:cubicBezTo>
                        <a:pt x="15533" y="45164"/>
                        <a:pt x="7683" y="44658"/>
                        <a:pt x="3125" y="39477"/>
                      </a:cubicBezTo>
                      <a:cubicBezTo>
                        <a:pt x="-1434" y="34295"/>
                        <a:pt x="-927" y="26586"/>
                        <a:pt x="4137" y="22037"/>
                      </a:cubicBezTo>
                      <a:cubicBezTo>
                        <a:pt x="23636" y="4723"/>
                        <a:pt x="71749" y="-17519"/>
                        <a:pt x="113911" y="22289"/>
                      </a:cubicBezTo>
                      <a:cubicBezTo>
                        <a:pt x="118849" y="26965"/>
                        <a:pt x="119102" y="34927"/>
                        <a:pt x="114417" y="39856"/>
                      </a:cubicBezTo>
                      <a:cubicBezTo>
                        <a:pt x="112012" y="42383"/>
                        <a:pt x="108720" y="43773"/>
                        <a:pt x="105428" y="43773"/>
                      </a:cubicBezTo>
                      <a:close/>
                    </a:path>
                  </a:pathLst>
                </a:custGeom>
                <a:solidFill>
                  <a:srgbClr val="D3677E"/>
                </a:solidFill>
                <a:ln w="6325" cap="flat">
                  <a:solidFill>
                    <a:srgbClr val="BD485D"/>
                  </a:solidFill>
                  <a:prstDash val="solid"/>
                  <a:miter/>
                </a:ln>
              </p:spPr>
              <p:txBody>
                <a:bodyPr rtlCol="0" anchor="ctr"/>
                <a:lstStyle/>
                <a:p>
                  <a:pPr defTabSz="685800">
                    <a:defRPr/>
                  </a:pPr>
                  <a:endParaRPr lang="en-US" sz="600">
                    <a:solidFill>
                      <a:prstClr val="black"/>
                    </a:solidFill>
                    <a:latin typeface="Verdana"/>
                  </a:endParaRPr>
                </a:p>
              </p:txBody>
            </p:sp>
            <p:grpSp>
              <p:nvGrpSpPr>
                <p:cNvPr id="273" name="Graphic 4">
                  <a:extLst>
                    <a:ext uri="{FF2B5EF4-FFF2-40B4-BE49-F238E27FC236}">
                      <a16:creationId xmlns:a16="http://schemas.microsoft.com/office/drawing/2014/main" id="{5A3F3199-8C36-FB3B-60F4-49E740AB5206}"/>
                    </a:ext>
                  </a:extLst>
                </p:cNvPr>
                <p:cNvGrpSpPr/>
                <p:nvPr/>
              </p:nvGrpSpPr>
              <p:grpSpPr>
                <a:xfrm>
                  <a:off x="2444136" y="3493890"/>
                  <a:ext cx="156767" cy="91117"/>
                  <a:chOff x="6271994" y="4852575"/>
                  <a:chExt cx="156746" cy="91117"/>
                </a:xfrm>
              </p:grpSpPr>
              <p:sp>
                <p:nvSpPr>
                  <p:cNvPr id="859" name="Freeform 2025">
                    <a:extLst>
                      <a:ext uri="{FF2B5EF4-FFF2-40B4-BE49-F238E27FC236}">
                        <a16:creationId xmlns:a16="http://schemas.microsoft.com/office/drawing/2014/main" id="{76205141-F6D2-BB5A-A7C8-D5CD56CEFFF1}"/>
                      </a:ext>
                    </a:extLst>
                  </p:cNvPr>
                  <p:cNvSpPr/>
                  <p:nvPr/>
                </p:nvSpPr>
                <p:spPr>
                  <a:xfrm>
                    <a:off x="6316308" y="4890235"/>
                    <a:ext cx="53557" cy="14406"/>
                  </a:xfrm>
                  <a:custGeom>
                    <a:avLst/>
                    <a:gdLst>
                      <a:gd name="connsiteX0" fmla="*/ 53557 w 53557"/>
                      <a:gd name="connsiteY0" fmla="*/ 7203 h 14406"/>
                      <a:gd name="connsiteX1" fmla="*/ 46340 w 53557"/>
                      <a:gd name="connsiteY1" fmla="*/ 14407 h 14406"/>
                      <a:gd name="connsiteX2" fmla="*/ 7217 w 53557"/>
                      <a:gd name="connsiteY2" fmla="*/ 14407 h 14406"/>
                      <a:gd name="connsiteX3" fmla="*/ 0 w 53557"/>
                      <a:gd name="connsiteY3" fmla="*/ 7203 h 14406"/>
                      <a:gd name="connsiteX4" fmla="*/ 0 w 53557"/>
                      <a:gd name="connsiteY4" fmla="*/ 7203 h 14406"/>
                      <a:gd name="connsiteX5" fmla="*/ 7217 w 53557"/>
                      <a:gd name="connsiteY5" fmla="*/ 0 h 14406"/>
                      <a:gd name="connsiteX6" fmla="*/ 46340 w 53557"/>
                      <a:gd name="connsiteY6" fmla="*/ 0 h 14406"/>
                      <a:gd name="connsiteX7" fmla="*/ 53557 w 53557"/>
                      <a:gd name="connsiteY7" fmla="*/ 7203 h 14406"/>
                      <a:gd name="connsiteX8" fmla="*/ 53557 w 53557"/>
                      <a:gd name="connsiteY8" fmla="*/ 7203 h 14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557" h="14406">
                        <a:moveTo>
                          <a:pt x="53557" y="7203"/>
                        </a:moveTo>
                        <a:cubicBezTo>
                          <a:pt x="53557" y="11247"/>
                          <a:pt x="50265" y="14407"/>
                          <a:pt x="46340" y="14407"/>
                        </a:cubicBezTo>
                        <a:lnTo>
                          <a:pt x="7217" y="14407"/>
                        </a:lnTo>
                        <a:cubicBezTo>
                          <a:pt x="3165" y="14407"/>
                          <a:pt x="0" y="11121"/>
                          <a:pt x="0" y="7203"/>
                        </a:cubicBezTo>
                        <a:lnTo>
                          <a:pt x="0" y="7203"/>
                        </a:lnTo>
                        <a:cubicBezTo>
                          <a:pt x="0" y="3159"/>
                          <a:pt x="3292" y="0"/>
                          <a:pt x="7217" y="0"/>
                        </a:cubicBezTo>
                        <a:lnTo>
                          <a:pt x="46340" y="0"/>
                        </a:lnTo>
                        <a:cubicBezTo>
                          <a:pt x="50392" y="0"/>
                          <a:pt x="53557" y="3286"/>
                          <a:pt x="53557" y="7203"/>
                        </a:cubicBezTo>
                        <a:lnTo>
                          <a:pt x="53557" y="7203"/>
                        </a:lnTo>
                        <a:close/>
                      </a:path>
                    </a:pathLst>
                  </a:custGeom>
                  <a:solidFill>
                    <a:srgbClr val="8C201F"/>
                  </a:solidFill>
                  <a:ln w="6325" cap="flat">
                    <a:solidFill>
                      <a:srgbClr val="601815"/>
                    </a:solidFill>
                    <a:prstDash val="solid"/>
                    <a:miter/>
                  </a:ln>
                </p:spPr>
                <p:txBody>
                  <a:bodyPr rtlCol="0" anchor="ctr"/>
                  <a:lstStyle/>
                  <a:p>
                    <a:pPr defTabSz="685800">
                      <a:defRPr/>
                    </a:pPr>
                    <a:endParaRPr lang="en-US" sz="600">
                      <a:solidFill>
                        <a:prstClr val="black"/>
                      </a:solidFill>
                      <a:latin typeface="Verdana"/>
                    </a:endParaRPr>
                  </a:p>
                </p:txBody>
              </p:sp>
              <p:sp>
                <p:nvSpPr>
                  <p:cNvPr id="860" name="Freeform 2026">
                    <a:extLst>
                      <a:ext uri="{FF2B5EF4-FFF2-40B4-BE49-F238E27FC236}">
                        <a16:creationId xmlns:a16="http://schemas.microsoft.com/office/drawing/2014/main" id="{BADF8DFB-4600-0A91-F104-D48D089EB491}"/>
                      </a:ext>
                    </a:extLst>
                  </p:cNvPr>
                  <p:cNvSpPr/>
                  <p:nvPr/>
                </p:nvSpPr>
                <p:spPr>
                  <a:xfrm>
                    <a:off x="6280350" y="4863317"/>
                    <a:ext cx="40389" cy="27171"/>
                  </a:xfrm>
                  <a:custGeom>
                    <a:avLst/>
                    <a:gdLst>
                      <a:gd name="connsiteX0" fmla="*/ 0 w 40389"/>
                      <a:gd name="connsiteY0" fmla="*/ 0 h 27171"/>
                      <a:gd name="connsiteX1" fmla="*/ 21398 w 40389"/>
                      <a:gd name="connsiteY1" fmla="*/ 15923 h 27171"/>
                      <a:gd name="connsiteX2" fmla="*/ 32666 w 40389"/>
                      <a:gd name="connsiteY2" fmla="*/ 17819 h 27171"/>
                      <a:gd name="connsiteX3" fmla="*/ 40390 w 40389"/>
                      <a:gd name="connsiteY3" fmla="*/ 27171 h 27171"/>
                    </a:gdLst>
                    <a:ahLst/>
                    <a:cxnLst>
                      <a:cxn ang="0">
                        <a:pos x="connsiteX0" y="connsiteY0"/>
                      </a:cxn>
                      <a:cxn ang="0">
                        <a:pos x="connsiteX1" y="connsiteY1"/>
                      </a:cxn>
                      <a:cxn ang="0">
                        <a:pos x="connsiteX2" y="connsiteY2"/>
                      </a:cxn>
                      <a:cxn ang="0">
                        <a:pos x="connsiteX3" y="connsiteY3"/>
                      </a:cxn>
                    </a:cxnLst>
                    <a:rect l="l" t="t" r="r" b="b"/>
                    <a:pathLst>
                      <a:path w="40389" h="27171">
                        <a:moveTo>
                          <a:pt x="0" y="0"/>
                        </a:moveTo>
                        <a:cubicBezTo>
                          <a:pt x="10762" y="506"/>
                          <a:pt x="11775" y="13775"/>
                          <a:pt x="21398" y="15923"/>
                        </a:cubicBezTo>
                        <a:cubicBezTo>
                          <a:pt x="25703" y="16808"/>
                          <a:pt x="28615" y="15923"/>
                          <a:pt x="32666" y="17819"/>
                        </a:cubicBezTo>
                        <a:cubicBezTo>
                          <a:pt x="37857" y="20220"/>
                          <a:pt x="37984" y="22874"/>
                          <a:pt x="40390" y="27171"/>
                        </a:cubicBezTo>
                      </a:path>
                    </a:pathLst>
                  </a:custGeom>
                  <a:noFill/>
                  <a:ln w="3795" cap="rnd">
                    <a:solidFill>
                      <a:srgbClr val="601815"/>
                    </a:solidFill>
                    <a:prstDash val="solid"/>
                    <a:miter/>
                  </a:ln>
                </p:spPr>
                <p:txBody>
                  <a:bodyPr rtlCol="0" anchor="ctr"/>
                  <a:lstStyle/>
                  <a:p>
                    <a:pPr defTabSz="685800">
                      <a:defRPr/>
                    </a:pPr>
                    <a:endParaRPr lang="en-US" sz="600">
                      <a:solidFill>
                        <a:prstClr val="black"/>
                      </a:solidFill>
                      <a:latin typeface="Verdana"/>
                    </a:endParaRPr>
                  </a:p>
                </p:txBody>
              </p:sp>
              <p:sp>
                <p:nvSpPr>
                  <p:cNvPr id="861" name="Freeform 2027">
                    <a:extLst>
                      <a:ext uri="{FF2B5EF4-FFF2-40B4-BE49-F238E27FC236}">
                        <a16:creationId xmlns:a16="http://schemas.microsoft.com/office/drawing/2014/main" id="{2A8CC3C6-9B25-4E25-5EA3-A934C9CBF0E4}"/>
                      </a:ext>
                    </a:extLst>
                  </p:cNvPr>
                  <p:cNvSpPr/>
                  <p:nvPr/>
                </p:nvSpPr>
                <p:spPr>
                  <a:xfrm>
                    <a:off x="6310737" y="4852954"/>
                    <a:ext cx="22537" cy="36901"/>
                  </a:xfrm>
                  <a:custGeom>
                    <a:avLst/>
                    <a:gdLst>
                      <a:gd name="connsiteX0" fmla="*/ 0 w 22537"/>
                      <a:gd name="connsiteY0" fmla="*/ 0 h 36901"/>
                      <a:gd name="connsiteX1" fmla="*/ 11395 w 22537"/>
                      <a:gd name="connsiteY1" fmla="*/ 6319 h 36901"/>
                      <a:gd name="connsiteX2" fmla="*/ 18992 w 22537"/>
                      <a:gd name="connsiteY2" fmla="*/ 14154 h 36901"/>
                      <a:gd name="connsiteX3" fmla="*/ 17979 w 22537"/>
                      <a:gd name="connsiteY3" fmla="*/ 25781 h 36901"/>
                      <a:gd name="connsiteX4" fmla="*/ 22537 w 22537"/>
                      <a:gd name="connsiteY4" fmla="*/ 36902 h 36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37" h="36901">
                        <a:moveTo>
                          <a:pt x="0" y="0"/>
                        </a:moveTo>
                        <a:cubicBezTo>
                          <a:pt x="4052" y="1516"/>
                          <a:pt x="7723" y="4423"/>
                          <a:pt x="11395" y="6319"/>
                        </a:cubicBezTo>
                        <a:cubicBezTo>
                          <a:pt x="15827" y="8594"/>
                          <a:pt x="18485" y="8720"/>
                          <a:pt x="18992" y="14154"/>
                        </a:cubicBezTo>
                        <a:cubicBezTo>
                          <a:pt x="19372" y="18325"/>
                          <a:pt x="16713" y="21989"/>
                          <a:pt x="17979" y="25781"/>
                        </a:cubicBezTo>
                        <a:cubicBezTo>
                          <a:pt x="19118" y="29698"/>
                          <a:pt x="21777" y="32731"/>
                          <a:pt x="22537" y="36902"/>
                        </a:cubicBezTo>
                      </a:path>
                    </a:pathLst>
                  </a:custGeom>
                  <a:noFill/>
                  <a:ln w="3795" cap="rnd">
                    <a:solidFill>
                      <a:srgbClr val="601815"/>
                    </a:solidFill>
                    <a:prstDash val="solid"/>
                    <a:miter/>
                  </a:ln>
                </p:spPr>
                <p:txBody>
                  <a:bodyPr rtlCol="0" anchor="ctr"/>
                  <a:lstStyle/>
                  <a:p>
                    <a:pPr defTabSz="685800">
                      <a:defRPr/>
                    </a:pPr>
                    <a:endParaRPr lang="en-US" sz="600">
                      <a:solidFill>
                        <a:prstClr val="black"/>
                      </a:solidFill>
                      <a:latin typeface="Verdana"/>
                    </a:endParaRPr>
                  </a:p>
                </p:txBody>
              </p:sp>
              <p:sp>
                <p:nvSpPr>
                  <p:cNvPr id="862" name="Freeform 2028">
                    <a:extLst>
                      <a:ext uri="{FF2B5EF4-FFF2-40B4-BE49-F238E27FC236}">
                        <a16:creationId xmlns:a16="http://schemas.microsoft.com/office/drawing/2014/main" id="{9FEFFAEB-935B-9CF4-D0FA-38E750E98399}"/>
                      </a:ext>
                    </a:extLst>
                  </p:cNvPr>
                  <p:cNvSpPr/>
                  <p:nvPr/>
                </p:nvSpPr>
                <p:spPr>
                  <a:xfrm>
                    <a:off x="6345049" y="4852575"/>
                    <a:ext cx="10012" cy="36901"/>
                  </a:xfrm>
                  <a:custGeom>
                    <a:avLst/>
                    <a:gdLst>
                      <a:gd name="connsiteX0" fmla="*/ 0 w 10012"/>
                      <a:gd name="connsiteY0" fmla="*/ 0 h 36901"/>
                      <a:gd name="connsiteX1" fmla="*/ 4052 w 10012"/>
                      <a:gd name="connsiteY1" fmla="*/ 4170 h 36901"/>
                      <a:gd name="connsiteX2" fmla="*/ 8230 w 10012"/>
                      <a:gd name="connsiteY2" fmla="*/ 6951 h 36901"/>
                      <a:gd name="connsiteX3" fmla="*/ 9496 w 10012"/>
                      <a:gd name="connsiteY3" fmla="*/ 17945 h 36901"/>
                      <a:gd name="connsiteX4" fmla="*/ 3672 w 10012"/>
                      <a:gd name="connsiteY4" fmla="*/ 25781 h 36901"/>
                      <a:gd name="connsiteX5" fmla="*/ 3672 w 10012"/>
                      <a:gd name="connsiteY5" fmla="*/ 36902 h 36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12" h="36901">
                        <a:moveTo>
                          <a:pt x="0" y="0"/>
                        </a:moveTo>
                        <a:cubicBezTo>
                          <a:pt x="1519" y="1137"/>
                          <a:pt x="2532" y="2907"/>
                          <a:pt x="4052" y="4170"/>
                        </a:cubicBezTo>
                        <a:cubicBezTo>
                          <a:pt x="5318" y="5181"/>
                          <a:pt x="7217" y="5813"/>
                          <a:pt x="8230" y="6951"/>
                        </a:cubicBezTo>
                        <a:cubicBezTo>
                          <a:pt x="10003" y="8846"/>
                          <a:pt x="10509" y="15165"/>
                          <a:pt x="9496" y="17945"/>
                        </a:cubicBezTo>
                        <a:cubicBezTo>
                          <a:pt x="8483" y="20852"/>
                          <a:pt x="5065" y="23000"/>
                          <a:pt x="3672" y="25781"/>
                        </a:cubicBezTo>
                        <a:cubicBezTo>
                          <a:pt x="1773" y="29825"/>
                          <a:pt x="2026" y="32858"/>
                          <a:pt x="3672" y="36902"/>
                        </a:cubicBezTo>
                      </a:path>
                    </a:pathLst>
                  </a:custGeom>
                  <a:noFill/>
                  <a:ln w="3795" cap="rnd">
                    <a:solidFill>
                      <a:srgbClr val="601815"/>
                    </a:solidFill>
                    <a:prstDash val="solid"/>
                    <a:miter/>
                  </a:ln>
                </p:spPr>
                <p:txBody>
                  <a:bodyPr rtlCol="0" anchor="ctr"/>
                  <a:lstStyle/>
                  <a:p>
                    <a:pPr defTabSz="685800">
                      <a:defRPr/>
                    </a:pPr>
                    <a:endParaRPr lang="en-US" sz="600">
                      <a:solidFill>
                        <a:prstClr val="black"/>
                      </a:solidFill>
                      <a:latin typeface="Verdana"/>
                    </a:endParaRPr>
                  </a:p>
                </p:txBody>
              </p:sp>
              <p:sp>
                <p:nvSpPr>
                  <p:cNvPr id="863" name="Freeform 2029">
                    <a:extLst>
                      <a:ext uri="{FF2B5EF4-FFF2-40B4-BE49-F238E27FC236}">
                        <a16:creationId xmlns:a16="http://schemas.microsoft.com/office/drawing/2014/main" id="{672EDA85-6731-230A-ED34-82206396EAF5}"/>
                      </a:ext>
                    </a:extLst>
                  </p:cNvPr>
                  <p:cNvSpPr/>
                  <p:nvPr/>
                </p:nvSpPr>
                <p:spPr>
                  <a:xfrm>
                    <a:off x="6364041" y="4864707"/>
                    <a:ext cx="27981" cy="25907"/>
                  </a:xfrm>
                  <a:custGeom>
                    <a:avLst/>
                    <a:gdLst>
                      <a:gd name="connsiteX0" fmla="*/ 27982 w 27981"/>
                      <a:gd name="connsiteY0" fmla="*/ 0 h 25907"/>
                      <a:gd name="connsiteX1" fmla="*/ 17346 w 27981"/>
                      <a:gd name="connsiteY1" fmla="*/ 5940 h 25907"/>
                      <a:gd name="connsiteX2" fmla="*/ 16586 w 27981"/>
                      <a:gd name="connsiteY2" fmla="*/ 10995 h 25907"/>
                      <a:gd name="connsiteX3" fmla="*/ 12408 w 27981"/>
                      <a:gd name="connsiteY3" fmla="*/ 14154 h 25907"/>
                      <a:gd name="connsiteX4" fmla="*/ 0 w 27981"/>
                      <a:gd name="connsiteY4" fmla="*/ 25907 h 259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1" h="25907">
                        <a:moveTo>
                          <a:pt x="27982" y="0"/>
                        </a:moveTo>
                        <a:cubicBezTo>
                          <a:pt x="25703" y="253"/>
                          <a:pt x="18486" y="3665"/>
                          <a:pt x="17346" y="5940"/>
                        </a:cubicBezTo>
                        <a:cubicBezTo>
                          <a:pt x="16586" y="7456"/>
                          <a:pt x="17599" y="9352"/>
                          <a:pt x="16586" y="10995"/>
                        </a:cubicBezTo>
                        <a:cubicBezTo>
                          <a:pt x="15700" y="12511"/>
                          <a:pt x="13928" y="13522"/>
                          <a:pt x="12408" y="14154"/>
                        </a:cubicBezTo>
                        <a:cubicBezTo>
                          <a:pt x="4811" y="17314"/>
                          <a:pt x="0" y="16555"/>
                          <a:pt x="0" y="25907"/>
                        </a:cubicBezTo>
                      </a:path>
                    </a:pathLst>
                  </a:custGeom>
                  <a:noFill/>
                  <a:ln w="3795" cap="rnd">
                    <a:solidFill>
                      <a:srgbClr val="601815"/>
                    </a:solidFill>
                    <a:prstDash val="solid"/>
                    <a:miter/>
                  </a:ln>
                </p:spPr>
                <p:txBody>
                  <a:bodyPr rtlCol="0" anchor="ctr"/>
                  <a:lstStyle/>
                  <a:p>
                    <a:pPr defTabSz="685800">
                      <a:defRPr/>
                    </a:pPr>
                    <a:endParaRPr lang="en-US" sz="600">
                      <a:solidFill>
                        <a:prstClr val="black"/>
                      </a:solidFill>
                      <a:latin typeface="Verdana"/>
                    </a:endParaRPr>
                  </a:p>
                </p:txBody>
              </p:sp>
              <p:sp>
                <p:nvSpPr>
                  <p:cNvPr id="864" name="Freeform 2030">
                    <a:extLst>
                      <a:ext uri="{FF2B5EF4-FFF2-40B4-BE49-F238E27FC236}">
                        <a16:creationId xmlns:a16="http://schemas.microsoft.com/office/drawing/2014/main" id="{6F3BB096-5633-AB7B-BA3C-3906E161AA9A}"/>
                      </a:ext>
                    </a:extLst>
                  </p:cNvPr>
                  <p:cNvSpPr/>
                  <p:nvPr/>
                </p:nvSpPr>
                <p:spPr>
                  <a:xfrm>
                    <a:off x="6370752" y="4895321"/>
                    <a:ext cx="57988" cy="10348"/>
                  </a:xfrm>
                  <a:custGeom>
                    <a:avLst/>
                    <a:gdLst>
                      <a:gd name="connsiteX0" fmla="*/ 57989 w 57988"/>
                      <a:gd name="connsiteY0" fmla="*/ 2750 h 10348"/>
                      <a:gd name="connsiteX1" fmla="*/ 49885 w 57988"/>
                      <a:gd name="connsiteY1" fmla="*/ 2370 h 10348"/>
                      <a:gd name="connsiteX2" fmla="*/ 45834 w 57988"/>
                      <a:gd name="connsiteY2" fmla="*/ 6794 h 10348"/>
                      <a:gd name="connsiteX3" fmla="*/ 31906 w 57988"/>
                      <a:gd name="connsiteY3" fmla="*/ 7552 h 10348"/>
                      <a:gd name="connsiteX4" fmla="*/ 0 w 57988"/>
                      <a:gd name="connsiteY4" fmla="*/ 1991 h 10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88" h="10348">
                        <a:moveTo>
                          <a:pt x="57989" y="2750"/>
                        </a:moveTo>
                        <a:cubicBezTo>
                          <a:pt x="55330" y="2750"/>
                          <a:pt x="52671" y="1991"/>
                          <a:pt x="49885" y="2370"/>
                        </a:cubicBezTo>
                        <a:cubicBezTo>
                          <a:pt x="45834" y="2876"/>
                          <a:pt x="47353" y="4013"/>
                          <a:pt x="45834" y="6794"/>
                        </a:cubicBezTo>
                        <a:cubicBezTo>
                          <a:pt x="43048" y="11849"/>
                          <a:pt x="35451" y="10964"/>
                          <a:pt x="31906" y="7552"/>
                        </a:cubicBezTo>
                        <a:cubicBezTo>
                          <a:pt x="23803" y="-536"/>
                          <a:pt x="11015" y="-1673"/>
                          <a:pt x="0" y="1991"/>
                        </a:cubicBezTo>
                      </a:path>
                    </a:pathLst>
                  </a:custGeom>
                  <a:noFill/>
                  <a:ln w="3795" cap="rnd">
                    <a:solidFill>
                      <a:srgbClr val="601815"/>
                    </a:solidFill>
                    <a:prstDash val="solid"/>
                    <a:miter/>
                  </a:ln>
                </p:spPr>
                <p:txBody>
                  <a:bodyPr rtlCol="0" anchor="ctr"/>
                  <a:lstStyle/>
                  <a:p>
                    <a:pPr defTabSz="685800">
                      <a:defRPr/>
                    </a:pPr>
                    <a:endParaRPr lang="en-US" sz="600">
                      <a:solidFill>
                        <a:prstClr val="black"/>
                      </a:solidFill>
                      <a:latin typeface="Verdana"/>
                    </a:endParaRPr>
                  </a:p>
                </p:txBody>
              </p:sp>
              <p:sp>
                <p:nvSpPr>
                  <p:cNvPr id="865" name="Freeform 2031">
                    <a:extLst>
                      <a:ext uri="{FF2B5EF4-FFF2-40B4-BE49-F238E27FC236}">
                        <a16:creationId xmlns:a16="http://schemas.microsoft.com/office/drawing/2014/main" id="{2BA97462-1D47-244A-D896-AFD36F1191D9}"/>
                      </a:ext>
                    </a:extLst>
                  </p:cNvPr>
                  <p:cNvSpPr/>
                  <p:nvPr/>
                </p:nvSpPr>
                <p:spPr>
                  <a:xfrm>
                    <a:off x="6365434" y="4904642"/>
                    <a:ext cx="32792" cy="18324"/>
                  </a:xfrm>
                  <a:custGeom>
                    <a:avLst/>
                    <a:gdLst>
                      <a:gd name="connsiteX0" fmla="*/ 32793 w 32792"/>
                      <a:gd name="connsiteY0" fmla="*/ 18325 h 18324"/>
                      <a:gd name="connsiteX1" fmla="*/ 26589 w 32792"/>
                      <a:gd name="connsiteY1" fmla="*/ 9605 h 18324"/>
                      <a:gd name="connsiteX2" fmla="*/ 18359 w 32792"/>
                      <a:gd name="connsiteY2" fmla="*/ 6192 h 18324"/>
                      <a:gd name="connsiteX3" fmla="*/ 0 w 32792"/>
                      <a:gd name="connsiteY3" fmla="*/ 0 h 18324"/>
                    </a:gdLst>
                    <a:ahLst/>
                    <a:cxnLst>
                      <a:cxn ang="0">
                        <a:pos x="connsiteX0" y="connsiteY0"/>
                      </a:cxn>
                      <a:cxn ang="0">
                        <a:pos x="connsiteX1" y="connsiteY1"/>
                      </a:cxn>
                      <a:cxn ang="0">
                        <a:pos x="connsiteX2" y="connsiteY2"/>
                      </a:cxn>
                      <a:cxn ang="0">
                        <a:pos x="connsiteX3" y="connsiteY3"/>
                      </a:cxn>
                    </a:cxnLst>
                    <a:rect l="l" t="t" r="r" b="b"/>
                    <a:pathLst>
                      <a:path w="32792" h="18324">
                        <a:moveTo>
                          <a:pt x="32793" y="18325"/>
                        </a:moveTo>
                        <a:cubicBezTo>
                          <a:pt x="30134" y="17314"/>
                          <a:pt x="28615" y="11879"/>
                          <a:pt x="26589" y="9605"/>
                        </a:cubicBezTo>
                        <a:cubicBezTo>
                          <a:pt x="24183" y="6824"/>
                          <a:pt x="22031" y="6445"/>
                          <a:pt x="18359" y="6192"/>
                        </a:cubicBezTo>
                        <a:cubicBezTo>
                          <a:pt x="13294" y="5940"/>
                          <a:pt x="2026" y="5181"/>
                          <a:pt x="0" y="0"/>
                        </a:cubicBezTo>
                      </a:path>
                    </a:pathLst>
                  </a:custGeom>
                  <a:noFill/>
                  <a:ln w="3795" cap="rnd">
                    <a:solidFill>
                      <a:srgbClr val="601815"/>
                    </a:solidFill>
                    <a:prstDash val="solid"/>
                    <a:miter/>
                  </a:ln>
                </p:spPr>
                <p:txBody>
                  <a:bodyPr rtlCol="0" anchor="ctr"/>
                  <a:lstStyle/>
                  <a:p>
                    <a:pPr defTabSz="685800">
                      <a:defRPr/>
                    </a:pPr>
                    <a:endParaRPr lang="en-US" sz="600">
                      <a:solidFill>
                        <a:prstClr val="black"/>
                      </a:solidFill>
                      <a:latin typeface="Verdana"/>
                    </a:endParaRPr>
                  </a:p>
                </p:txBody>
              </p:sp>
              <p:sp>
                <p:nvSpPr>
                  <p:cNvPr id="866" name="Freeform 2032">
                    <a:extLst>
                      <a:ext uri="{FF2B5EF4-FFF2-40B4-BE49-F238E27FC236}">
                        <a16:creationId xmlns:a16="http://schemas.microsoft.com/office/drawing/2014/main" id="{C18D61E8-7713-6E1A-18F5-31176ED43733}"/>
                      </a:ext>
                    </a:extLst>
                  </p:cNvPr>
                  <p:cNvSpPr/>
                  <p:nvPr/>
                </p:nvSpPr>
                <p:spPr>
                  <a:xfrm>
                    <a:off x="6353026" y="4904642"/>
                    <a:ext cx="40516" cy="39050"/>
                  </a:xfrm>
                  <a:custGeom>
                    <a:avLst/>
                    <a:gdLst>
                      <a:gd name="connsiteX0" fmla="*/ 0 w 40516"/>
                      <a:gd name="connsiteY0" fmla="*/ 0 h 39050"/>
                      <a:gd name="connsiteX1" fmla="*/ 3292 w 40516"/>
                      <a:gd name="connsiteY1" fmla="*/ 17314 h 39050"/>
                      <a:gd name="connsiteX2" fmla="*/ 16586 w 40516"/>
                      <a:gd name="connsiteY2" fmla="*/ 22116 h 39050"/>
                      <a:gd name="connsiteX3" fmla="*/ 25576 w 40516"/>
                      <a:gd name="connsiteY3" fmla="*/ 31847 h 39050"/>
                      <a:gd name="connsiteX4" fmla="*/ 34312 w 40516"/>
                      <a:gd name="connsiteY4" fmla="*/ 33363 h 39050"/>
                      <a:gd name="connsiteX5" fmla="*/ 40516 w 40516"/>
                      <a:gd name="connsiteY5" fmla="*/ 39050 h 3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516" h="39050">
                        <a:moveTo>
                          <a:pt x="0" y="0"/>
                        </a:moveTo>
                        <a:cubicBezTo>
                          <a:pt x="1393" y="5561"/>
                          <a:pt x="-1139" y="12638"/>
                          <a:pt x="3292" y="17314"/>
                        </a:cubicBezTo>
                        <a:cubicBezTo>
                          <a:pt x="7470" y="21610"/>
                          <a:pt x="11648" y="20220"/>
                          <a:pt x="16586" y="22116"/>
                        </a:cubicBezTo>
                        <a:cubicBezTo>
                          <a:pt x="21271" y="23885"/>
                          <a:pt x="20258" y="30457"/>
                          <a:pt x="25576" y="31847"/>
                        </a:cubicBezTo>
                        <a:cubicBezTo>
                          <a:pt x="28868" y="32731"/>
                          <a:pt x="31273" y="30962"/>
                          <a:pt x="34312" y="33363"/>
                        </a:cubicBezTo>
                        <a:cubicBezTo>
                          <a:pt x="36718" y="35259"/>
                          <a:pt x="37351" y="38292"/>
                          <a:pt x="40516" y="39050"/>
                        </a:cubicBezTo>
                      </a:path>
                    </a:pathLst>
                  </a:custGeom>
                  <a:noFill/>
                  <a:ln w="3795" cap="rnd">
                    <a:solidFill>
                      <a:srgbClr val="601815"/>
                    </a:solidFill>
                    <a:prstDash val="solid"/>
                    <a:miter/>
                  </a:ln>
                </p:spPr>
                <p:txBody>
                  <a:bodyPr rtlCol="0" anchor="ctr"/>
                  <a:lstStyle/>
                  <a:p>
                    <a:pPr defTabSz="685800">
                      <a:defRPr/>
                    </a:pPr>
                    <a:endParaRPr lang="en-US" sz="600">
                      <a:solidFill>
                        <a:prstClr val="black"/>
                      </a:solidFill>
                      <a:latin typeface="Verdana"/>
                    </a:endParaRPr>
                  </a:p>
                </p:txBody>
              </p:sp>
              <p:sp>
                <p:nvSpPr>
                  <p:cNvPr id="867" name="Freeform 2033">
                    <a:extLst>
                      <a:ext uri="{FF2B5EF4-FFF2-40B4-BE49-F238E27FC236}">
                        <a16:creationId xmlns:a16="http://schemas.microsoft.com/office/drawing/2014/main" id="{E5342B09-422E-EE83-CA4C-1074D1F153A2}"/>
                      </a:ext>
                    </a:extLst>
                  </p:cNvPr>
                  <p:cNvSpPr/>
                  <p:nvPr/>
                </p:nvSpPr>
                <p:spPr>
                  <a:xfrm>
                    <a:off x="6329458" y="4904642"/>
                    <a:ext cx="7614" cy="35258"/>
                  </a:xfrm>
                  <a:custGeom>
                    <a:avLst/>
                    <a:gdLst>
                      <a:gd name="connsiteX0" fmla="*/ 1410 w 7614"/>
                      <a:gd name="connsiteY0" fmla="*/ 0 h 35258"/>
                      <a:gd name="connsiteX1" fmla="*/ 651 w 7614"/>
                      <a:gd name="connsiteY1" fmla="*/ 10995 h 35258"/>
                      <a:gd name="connsiteX2" fmla="*/ 6981 w 7614"/>
                      <a:gd name="connsiteY2" fmla="*/ 17314 h 35258"/>
                      <a:gd name="connsiteX3" fmla="*/ 2423 w 7614"/>
                      <a:gd name="connsiteY3" fmla="*/ 26918 h 35258"/>
                      <a:gd name="connsiteX4" fmla="*/ 7614 w 7614"/>
                      <a:gd name="connsiteY4" fmla="*/ 35259 h 352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4" h="35258">
                        <a:moveTo>
                          <a:pt x="1410" y="0"/>
                        </a:moveTo>
                        <a:cubicBezTo>
                          <a:pt x="144" y="1769"/>
                          <a:pt x="-616" y="9099"/>
                          <a:pt x="651" y="10995"/>
                        </a:cubicBezTo>
                        <a:cubicBezTo>
                          <a:pt x="2803" y="14281"/>
                          <a:pt x="8248" y="13143"/>
                          <a:pt x="6981" y="17314"/>
                        </a:cubicBezTo>
                        <a:cubicBezTo>
                          <a:pt x="5968" y="20599"/>
                          <a:pt x="2170" y="23000"/>
                          <a:pt x="2423" y="26918"/>
                        </a:cubicBezTo>
                        <a:cubicBezTo>
                          <a:pt x="2550" y="29698"/>
                          <a:pt x="5589" y="33237"/>
                          <a:pt x="7614" y="35259"/>
                        </a:cubicBezTo>
                      </a:path>
                    </a:pathLst>
                  </a:custGeom>
                  <a:noFill/>
                  <a:ln w="3795" cap="rnd">
                    <a:solidFill>
                      <a:srgbClr val="601815"/>
                    </a:solidFill>
                    <a:prstDash val="solid"/>
                    <a:miter/>
                  </a:ln>
                </p:spPr>
                <p:txBody>
                  <a:bodyPr rtlCol="0" anchor="ctr"/>
                  <a:lstStyle/>
                  <a:p>
                    <a:pPr defTabSz="685800">
                      <a:defRPr/>
                    </a:pPr>
                    <a:endParaRPr lang="en-US" sz="600">
                      <a:solidFill>
                        <a:prstClr val="black"/>
                      </a:solidFill>
                      <a:latin typeface="Verdana"/>
                    </a:endParaRPr>
                  </a:p>
                </p:txBody>
              </p:sp>
              <p:sp>
                <p:nvSpPr>
                  <p:cNvPr id="868" name="Freeform 2034">
                    <a:extLst>
                      <a:ext uri="{FF2B5EF4-FFF2-40B4-BE49-F238E27FC236}">
                        <a16:creationId xmlns:a16="http://schemas.microsoft.com/office/drawing/2014/main" id="{14437614-C6DD-429C-2360-C7B208BD1454}"/>
                      </a:ext>
                    </a:extLst>
                  </p:cNvPr>
                  <p:cNvSpPr/>
                  <p:nvPr/>
                </p:nvSpPr>
                <p:spPr>
                  <a:xfrm>
                    <a:off x="6294657" y="4904642"/>
                    <a:ext cx="28108" cy="26286"/>
                  </a:xfrm>
                  <a:custGeom>
                    <a:avLst/>
                    <a:gdLst>
                      <a:gd name="connsiteX0" fmla="*/ 28108 w 28108"/>
                      <a:gd name="connsiteY0" fmla="*/ 0 h 26286"/>
                      <a:gd name="connsiteX1" fmla="*/ 18992 w 28108"/>
                      <a:gd name="connsiteY1" fmla="*/ 9605 h 26286"/>
                      <a:gd name="connsiteX2" fmla="*/ 8990 w 28108"/>
                      <a:gd name="connsiteY2" fmla="*/ 7582 h 26286"/>
                      <a:gd name="connsiteX3" fmla="*/ 6584 w 28108"/>
                      <a:gd name="connsiteY3" fmla="*/ 16934 h 26286"/>
                      <a:gd name="connsiteX4" fmla="*/ 0 w 28108"/>
                      <a:gd name="connsiteY4" fmla="*/ 26286 h 26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08" h="26286">
                        <a:moveTo>
                          <a:pt x="28108" y="0"/>
                        </a:moveTo>
                        <a:cubicBezTo>
                          <a:pt x="24563" y="1516"/>
                          <a:pt x="24436" y="10110"/>
                          <a:pt x="18992" y="9605"/>
                        </a:cubicBezTo>
                        <a:cubicBezTo>
                          <a:pt x="15827" y="9352"/>
                          <a:pt x="12661" y="6319"/>
                          <a:pt x="8990" y="7582"/>
                        </a:cubicBezTo>
                        <a:cubicBezTo>
                          <a:pt x="5065" y="8973"/>
                          <a:pt x="7090" y="13270"/>
                          <a:pt x="6584" y="16934"/>
                        </a:cubicBezTo>
                        <a:cubicBezTo>
                          <a:pt x="6077" y="21231"/>
                          <a:pt x="2659" y="23127"/>
                          <a:pt x="0" y="26286"/>
                        </a:cubicBezTo>
                      </a:path>
                    </a:pathLst>
                  </a:custGeom>
                  <a:noFill/>
                  <a:ln w="3795" cap="rnd">
                    <a:solidFill>
                      <a:srgbClr val="601815"/>
                    </a:solidFill>
                    <a:prstDash val="solid"/>
                    <a:miter/>
                  </a:ln>
                </p:spPr>
                <p:txBody>
                  <a:bodyPr rtlCol="0" anchor="ctr"/>
                  <a:lstStyle/>
                  <a:p>
                    <a:pPr defTabSz="685800">
                      <a:defRPr/>
                    </a:pPr>
                    <a:endParaRPr lang="en-US" sz="600">
                      <a:solidFill>
                        <a:prstClr val="black"/>
                      </a:solidFill>
                      <a:latin typeface="Verdana"/>
                    </a:endParaRPr>
                  </a:p>
                </p:txBody>
              </p:sp>
              <p:sp>
                <p:nvSpPr>
                  <p:cNvPr id="869" name="Freeform 2035">
                    <a:extLst>
                      <a:ext uri="{FF2B5EF4-FFF2-40B4-BE49-F238E27FC236}">
                        <a16:creationId xmlns:a16="http://schemas.microsoft.com/office/drawing/2014/main" id="{35D5E699-4226-67E6-61F8-4C6467415EDF}"/>
                      </a:ext>
                    </a:extLst>
                  </p:cNvPr>
                  <p:cNvSpPr/>
                  <p:nvPr/>
                </p:nvSpPr>
                <p:spPr>
                  <a:xfrm>
                    <a:off x="6271994" y="4897944"/>
                    <a:ext cx="44567" cy="6235"/>
                  </a:xfrm>
                  <a:custGeom>
                    <a:avLst/>
                    <a:gdLst>
                      <a:gd name="connsiteX0" fmla="*/ 44568 w 44567"/>
                      <a:gd name="connsiteY0" fmla="*/ 1390 h 6235"/>
                      <a:gd name="connsiteX1" fmla="*/ 28108 w 44567"/>
                      <a:gd name="connsiteY1" fmla="*/ 1769 h 6235"/>
                      <a:gd name="connsiteX2" fmla="*/ 17599 w 44567"/>
                      <a:gd name="connsiteY2" fmla="*/ 6066 h 6235"/>
                      <a:gd name="connsiteX3" fmla="*/ 0 w 44567"/>
                      <a:gd name="connsiteY3" fmla="*/ 0 h 6235"/>
                    </a:gdLst>
                    <a:ahLst/>
                    <a:cxnLst>
                      <a:cxn ang="0">
                        <a:pos x="connsiteX0" y="connsiteY0"/>
                      </a:cxn>
                      <a:cxn ang="0">
                        <a:pos x="connsiteX1" y="connsiteY1"/>
                      </a:cxn>
                      <a:cxn ang="0">
                        <a:pos x="connsiteX2" y="connsiteY2"/>
                      </a:cxn>
                      <a:cxn ang="0">
                        <a:pos x="connsiteX3" y="connsiteY3"/>
                      </a:cxn>
                    </a:cxnLst>
                    <a:rect l="l" t="t" r="r" b="b"/>
                    <a:pathLst>
                      <a:path w="44567" h="6235">
                        <a:moveTo>
                          <a:pt x="44568" y="1390"/>
                        </a:moveTo>
                        <a:cubicBezTo>
                          <a:pt x="40769" y="1516"/>
                          <a:pt x="31780" y="253"/>
                          <a:pt x="28108" y="1769"/>
                        </a:cubicBezTo>
                        <a:cubicBezTo>
                          <a:pt x="24436" y="3286"/>
                          <a:pt x="22284" y="7077"/>
                          <a:pt x="17599" y="6066"/>
                        </a:cubicBezTo>
                        <a:cubicBezTo>
                          <a:pt x="11142" y="4550"/>
                          <a:pt x="6837" y="379"/>
                          <a:pt x="0" y="0"/>
                        </a:cubicBezTo>
                      </a:path>
                    </a:pathLst>
                  </a:custGeom>
                  <a:noFill/>
                  <a:ln w="3795" cap="rnd">
                    <a:solidFill>
                      <a:srgbClr val="601815"/>
                    </a:solidFill>
                    <a:prstDash val="solid"/>
                    <a:miter/>
                  </a:ln>
                </p:spPr>
                <p:txBody>
                  <a:bodyPr rtlCol="0" anchor="ctr"/>
                  <a:lstStyle/>
                  <a:p>
                    <a:pPr defTabSz="685800">
                      <a:defRPr/>
                    </a:pPr>
                    <a:endParaRPr lang="en-US" sz="600">
                      <a:solidFill>
                        <a:prstClr val="black"/>
                      </a:solidFill>
                      <a:latin typeface="Verdana"/>
                    </a:endParaRPr>
                  </a:p>
                </p:txBody>
              </p:sp>
            </p:grpSp>
            <p:sp>
              <p:nvSpPr>
                <p:cNvPr id="274" name="Freeform 1432">
                  <a:extLst>
                    <a:ext uri="{FF2B5EF4-FFF2-40B4-BE49-F238E27FC236}">
                      <a16:creationId xmlns:a16="http://schemas.microsoft.com/office/drawing/2014/main" id="{D769C2FF-F85E-5A5B-AB1E-351BF9A1E9F0}"/>
                    </a:ext>
                  </a:extLst>
                </p:cNvPr>
                <p:cNvSpPr/>
                <p:nvPr/>
              </p:nvSpPr>
              <p:spPr>
                <a:xfrm>
                  <a:off x="2323711" y="3575024"/>
                  <a:ext cx="51411" cy="30077"/>
                </a:xfrm>
                <a:custGeom>
                  <a:avLst/>
                  <a:gdLst>
                    <a:gd name="connsiteX0" fmla="*/ 253 w 51404"/>
                    <a:gd name="connsiteY0" fmla="*/ 0 h 30077"/>
                    <a:gd name="connsiteX1" fmla="*/ 2406 w 51404"/>
                    <a:gd name="connsiteY1" fmla="*/ 1516 h 30077"/>
                    <a:gd name="connsiteX2" fmla="*/ 7977 w 51404"/>
                    <a:gd name="connsiteY2" fmla="*/ 5560 h 30077"/>
                    <a:gd name="connsiteX3" fmla="*/ 15827 w 51404"/>
                    <a:gd name="connsiteY3" fmla="*/ 10868 h 30077"/>
                    <a:gd name="connsiteX4" fmla="*/ 25069 w 51404"/>
                    <a:gd name="connsiteY4" fmla="*/ 16176 h 30077"/>
                    <a:gd name="connsiteX5" fmla="*/ 34565 w 51404"/>
                    <a:gd name="connsiteY5" fmla="*/ 21231 h 30077"/>
                    <a:gd name="connsiteX6" fmla="*/ 43048 w 51404"/>
                    <a:gd name="connsiteY6" fmla="*/ 25528 h 30077"/>
                    <a:gd name="connsiteX7" fmla="*/ 51405 w 51404"/>
                    <a:gd name="connsiteY7" fmla="*/ 30077 h 30077"/>
                    <a:gd name="connsiteX8" fmla="*/ 41782 w 51404"/>
                    <a:gd name="connsiteY8" fmla="*/ 28940 h 30077"/>
                    <a:gd name="connsiteX9" fmla="*/ 32286 w 51404"/>
                    <a:gd name="connsiteY9" fmla="*/ 26286 h 30077"/>
                    <a:gd name="connsiteX10" fmla="*/ 21904 w 51404"/>
                    <a:gd name="connsiteY10" fmla="*/ 21610 h 30077"/>
                    <a:gd name="connsiteX11" fmla="*/ 5444 w 51404"/>
                    <a:gd name="connsiteY11" fmla="*/ 8088 h 30077"/>
                    <a:gd name="connsiteX12" fmla="*/ 1393 w 51404"/>
                    <a:gd name="connsiteY12" fmla="*/ 2401 h 30077"/>
                    <a:gd name="connsiteX13" fmla="*/ 0 w 51404"/>
                    <a:gd name="connsiteY13" fmla="*/ 126 h 30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1404" h="30077">
                      <a:moveTo>
                        <a:pt x="253" y="0"/>
                      </a:moveTo>
                      <a:cubicBezTo>
                        <a:pt x="253" y="0"/>
                        <a:pt x="1139" y="505"/>
                        <a:pt x="2406" y="1516"/>
                      </a:cubicBezTo>
                      <a:cubicBezTo>
                        <a:pt x="3798" y="2527"/>
                        <a:pt x="5698" y="3918"/>
                        <a:pt x="7977" y="5560"/>
                      </a:cubicBezTo>
                      <a:cubicBezTo>
                        <a:pt x="10256" y="7203"/>
                        <a:pt x="13041" y="8846"/>
                        <a:pt x="15827" y="10868"/>
                      </a:cubicBezTo>
                      <a:cubicBezTo>
                        <a:pt x="18865" y="12511"/>
                        <a:pt x="21777" y="14660"/>
                        <a:pt x="25069" y="16176"/>
                      </a:cubicBezTo>
                      <a:cubicBezTo>
                        <a:pt x="28235" y="17945"/>
                        <a:pt x="31527" y="19715"/>
                        <a:pt x="34565" y="21231"/>
                      </a:cubicBezTo>
                      <a:cubicBezTo>
                        <a:pt x="37604" y="22748"/>
                        <a:pt x="40516" y="24391"/>
                        <a:pt x="43048" y="25528"/>
                      </a:cubicBezTo>
                      <a:cubicBezTo>
                        <a:pt x="48113" y="28056"/>
                        <a:pt x="51405" y="30077"/>
                        <a:pt x="51405" y="30077"/>
                      </a:cubicBezTo>
                      <a:cubicBezTo>
                        <a:pt x="51405" y="30077"/>
                        <a:pt x="47607" y="29825"/>
                        <a:pt x="41782" y="28940"/>
                      </a:cubicBezTo>
                      <a:cubicBezTo>
                        <a:pt x="38870" y="28561"/>
                        <a:pt x="35705" y="27550"/>
                        <a:pt x="32286" y="26286"/>
                      </a:cubicBezTo>
                      <a:cubicBezTo>
                        <a:pt x="28741" y="25275"/>
                        <a:pt x="25323" y="23506"/>
                        <a:pt x="21904" y="21610"/>
                      </a:cubicBezTo>
                      <a:cubicBezTo>
                        <a:pt x="15067" y="17945"/>
                        <a:pt x="8990" y="12764"/>
                        <a:pt x="5444" y="8088"/>
                      </a:cubicBezTo>
                      <a:cubicBezTo>
                        <a:pt x="3545" y="5940"/>
                        <a:pt x="2406" y="3665"/>
                        <a:pt x="1393" y="2401"/>
                      </a:cubicBezTo>
                      <a:cubicBezTo>
                        <a:pt x="506" y="1011"/>
                        <a:pt x="0" y="126"/>
                        <a:pt x="0" y="126"/>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75" name="Freeform 1434">
                  <a:extLst>
                    <a:ext uri="{FF2B5EF4-FFF2-40B4-BE49-F238E27FC236}">
                      <a16:creationId xmlns:a16="http://schemas.microsoft.com/office/drawing/2014/main" id="{F6AD9271-8E4A-979A-4E62-82FEE8B784B9}"/>
                    </a:ext>
                  </a:extLst>
                </p:cNvPr>
                <p:cNvSpPr/>
                <p:nvPr/>
              </p:nvSpPr>
              <p:spPr>
                <a:xfrm>
                  <a:off x="2350936" y="3410355"/>
                  <a:ext cx="40014" cy="40693"/>
                </a:xfrm>
                <a:custGeom>
                  <a:avLst/>
                  <a:gdLst>
                    <a:gd name="connsiteX0" fmla="*/ 40010 w 40009"/>
                    <a:gd name="connsiteY0" fmla="*/ 40693 h 40693"/>
                    <a:gd name="connsiteX1" fmla="*/ 37477 w 40009"/>
                    <a:gd name="connsiteY1" fmla="*/ 40440 h 40693"/>
                    <a:gd name="connsiteX2" fmla="*/ 34565 w 40009"/>
                    <a:gd name="connsiteY2" fmla="*/ 39682 h 40693"/>
                    <a:gd name="connsiteX3" fmla="*/ 30767 w 40009"/>
                    <a:gd name="connsiteY3" fmla="*/ 38292 h 40693"/>
                    <a:gd name="connsiteX4" fmla="*/ 22284 w 40009"/>
                    <a:gd name="connsiteY4" fmla="*/ 33616 h 40693"/>
                    <a:gd name="connsiteX5" fmla="*/ 13674 w 40009"/>
                    <a:gd name="connsiteY5" fmla="*/ 26539 h 40693"/>
                    <a:gd name="connsiteX6" fmla="*/ 10002 w 40009"/>
                    <a:gd name="connsiteY6" fmla="*/ 22242 h 40693"/>
                    <a:gd name="connsiteX7" fmla="*/ 6710 w 40009"/>
                    <a:gd name="connsiteY7" fmla="*/ 17819 h 40693"/>
                    <a:gd name="connsiteX8" fmla="*/ 4178 w 40009"/>
                    <a:gd name="connsiteY8" fmla="*/ 13269 h 40693"/>
                    <a:gd name="connsiteX9" fmla="*/ 2279 w 40009"/>
                    <a:gd name="connsiteY9" fmla="*/ 9099 h 40693"/>
                    <a:gd name="connsiteX10" fmla="*/ 0 w 40009"/>
                    <a:gd name="connsiteY10" fmla="*/ 0 h 40693"/>
                    <a:gd name="connsiteX11" fmla="*/ 5444 w 40009"/>
                    <a:gd name="connsiteY11" fmla="*/ 7456 h 40693"/>
                    <a:gd name="connsiteX12" fmla="*/ 8103 w 40009"/>
                    <a:gd name="connsiteY12" fmla="*/ 10868 h 40693"/>
                    <a:gd name="connsiteX13" fmla="*/ 11142 w 40009"/>
                    <a:gd name="connsiteY13" fmla="*/ 14533 h 40693"/>
                    <a:gd name="connsiteX14" fmla="*/ 14560 w 40009"/>
                    <a:gd name="connsiteY14" fmla="*/ 18325 h 40693"/>
                    <a:gd name="connsiteX15" fmla="*/ 18106 w 40009"/>
                    <a:gd name="connsiteY15" fmla="*/ 22242 h 40693"/>
                    <a:gd name="connsiteX16" fmla="*/ 25576 w 40009"/>
                    <a:gd name="connsiteY16" fmla="*/ 29319 h 40693"/>
                    <a:gd name="connsiteX17" fmla="*/ 32539 w 40009"/>
                    <a:gd name="connsiteY17" fmla="*/ 35259 h 40693"/>
                    <a:gd name="connsiteX18" fmla="*/ 37731 w 40009"/>
                    <a:gd name="connsiteY18" fmla="*/ 39303 h 40693"/>
                    <a:gd name="connsiteX19" fmla="*/ 40010 w 40009"/>
                    <a:gd name="connsiteY19" fmla="*/ 40693 h 40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0009" h="40693">
                      <a:moveTo>
                        <a:pt x="40010" y="40693"/>
                      </a:moveTo>
                      <a:cubicBezTo>
                        <a:pt x="40010" y="40693"/>
                        <a:pt x="39123" y="40693"/>
                        <a:pt x="37477" y="40440"/>
                      </a:cubicBezTo>
                      <a:cubicBezTo>
                        <a:pt x="36718" y="40440"/>
                        <a:pt x="35705" y="40061"/>
                        <a:pt x="34565" y="39682"/>
                      </a:cubicBezTo>
                      <a:cubicBezTo>
                        <a:pt x="33426" y="39303"/>
                        <a:pt x="32033" y="38924"/>
                        <a:pt x="30767" y="38292"/>
                      </a:cubicBezTo>
                      <a:cubicBezTo>
                        <a:pt x="28108" y="37155"/>
                        <a:pt x="25196" y="35638"/>
                        <a:pt x="22284" y="33616"/>
                      </a:cubicBezTo>
                      <a:cubicBezTo>
                        <a:pt x="19245" y="31847"/>
                        <a:pt x="16586" y="29066"/>
                        <a:pt x="13674" y="26539"/>
                      </a:cubicBezTo>
                      <a:cubicBezTo>
                        <a:pt x="12408" y="25149"/>
                        <a:pt x="11269" y="23632"/>
                        <a:pt x="10002" y="22242"/>
                      </a:cubicBezTo>
                      <a:cubicBezTo>
                        <a:pt x="8863" y="20726"/>
                        <a:pt x="7597" y="19462"/>
                        <a:pt x="6710" y="17819"/>
                      </a:cubicBezTo>
                      <a:cubicBezTo>
                        <a:pt x="5824" y="16302"/>
                        <a:pt x="4938" y="14786"/>
                        <a:pt x="4178" y="13269"/>
                      </a:cubicBezTo>
                      <a:cubicBezTo>
                        <a:pt x="3418" y="11753"/>
                        <a:pt x="2659" y="10489"/>
                        <a:pt x="2279" y="9099"/>
                      </a:cubicBezTo>
                      <a:cubicBezTo>
                        <a:pt x="633" y="3539"/>
                        <a:pt x="0" y="0"/>
                        <a:pt x="0" y="0"/>
                      </a:cubicBezTo>
                      <a:cubicBezTo>
                        <a:pt x="0" y="0"/>
                        <a:pt x="2532" y="3033"/>
                        <a:pt x="5444" y="7456"/>
                      </a:cubicBezTo>
                      <a:cubicBezTo>
                        <a:pt x="6077" y="8594"/>
                        <a:pt x="7217" y="9605"/>
                        <a:pt x="8103" y="10868"/>
                      </a:cubicBezTo>
                      <a:cubicBezTo>
                        <a:pt x="9116" y="12006"/>
                        <a:pt x="10129" y="13269"/>
                        <a:pt x="11142" y="14533"/>
                      </a:cubicBezTo>
                      <a:cubicBezTo>
                        <a:pt x="12028" y="15923"/>
                        <a:pt x="13421" y="16934"/>
                        <a:pt x="14560" y="18325"/>
                      </a:cubicBezTo>
                      <a:lnTo>
                        <a:pt x="18106" y="22242"/>
                      </a:lnTo>
                      <a:cubicBezTo>
                        <a:pt x="20765" y="24643"/>
                        <a:pt x="23043" y="27297"/>
                        <a:pt x="25576" y="29319"/>
                      </a:cubicBezTo>
                      <a:cubicBezTo>
                        <a:pt x="27981" y="31594"/>
                        <a:pt x="30387" y="33490"/>
                        <a:pt x="32539" y="35259"/>
                      </a:cubicBezTo>
                      <a:cubicBezTo>
                        <a:pt x="34565" y="36902"/>
                        <a:pt x="36338" y="38292"/>
                        <a:pt x="37731" y="39303"/>
                      </a:cubicBezTo>
                      <a:cubicBezTo>
                        <a:pt x="39123" y="40061"/>
                        <a:pt x="40010" y="40693"/>
                        <a:pt x="40010" y="40693"/>
                      </a:cubicBezTo>
                      <a:close/>
                    </a:path>
                  </a:pathLst>
                </a:custGeom>
                <a:solidFill>
                  <a:srgbClr val="F8C5C1"/>
                </a:solidFill>
                <a:ln w="0" cap="flat">
                  <a:noFill/>
                  <a:prstDash val="solid"/>
                  <a:miter/>
                </a:ln>
              </p:spPr>
              <p:txBody>
                <a:bodyPr rtlCol="0" anchor="ctr"/>
                <a:lstStyle/>
                <a:p>
                  <a:pPr defTabSz="685800">
                    <a:defRPr/>
                  </a:pPr>
                  <a:endParaRPr lang="en-US" sz="600">
                    <a:solidFill>
                      <a:prstClr val="black"/>
                    </a:solidFill>
                    <a:latin typeface="Verdana"/>
                  </a:endParaRPr>
                </a:p>
              </p:txBody>
            </p:sp>
            <p:grpSp>
              <p:nvGrpSpPr>
                <p:cNvPr id="276" name="Graphic 4">
                  <a:extLst>
                    <a:ext uri="{FF2B5EF4-FFF2-40B4-BE49-F238E27FC236}">
                      <a16:creationId xmlns:a16="http://schemas.microsoft.com/office/drawing/2014/main" id="{DA9D08E3-EEBA-5BD9-915A-D7764DA73F3E}"/>
                    </a:ext>
                  </a:extLst>
                </p:cNvPr>
                <p:cNvGrpSpPr/>
                <p:nvPr/>
              </p:nvGrpSpPr>
              <p:grpSpPr>
                <a:xfrm>
                  <a:off x="2370690" y="3435757"/>
                  <a:ext cx="92369" cy="36396"/>
                  <a:chOff x="6198558" y="4794442"/>
                  <a:chExt cx="92357" cy="36396"/>
                </a:xfrm>
              </p:grpSpPr>
              <p:sp>
                <p:nvSpPr>
                  <p:cNvPr id="845" name="Freeform 2011">
                    <a:extLst>
                      <a:ext uri="{FF2B5EF4-FFF2-40B4-BE49-F238E27FC236}">
                        <a16:creationId xmlns:a16="http://schemas.microsoft.com/office/drawing/2014/main" id="{718FFC31-63E6-16CF-7444-7CDB8CA9E8F4}"/>
                      </a:ext>
                    </a:extLst>
                  </p:cNvPr>
                  <p:cNvSpPr/>
                  <p:nvPr/>
                </p:nvSpPr>
                <p:spPr>
                  <a:xfrm>
                    <a:off x="6222614" y="4794442"/>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46" name="Freeform 2012">
                    <a:extLst>
                      <a:ext uri="{FF2B5EF4-FFF2-40B4-BE49-F238E27FC236}">
                        <a16:creationId xmlns:a16="http://schemas.microsoft.com/office/drawing/2014/main" id="{8BB868BE-DFE5-0F93-6020-912EE6746E43}"/>
                      </a:ext>
                    </a:extLst>
                  </p:cNvPr>
                  <p:cNvSpPr/>
                  <p:nvPr/>
                </p:nvSpPr>
                <p:spPr>
                  <a:xfrm>
                    <a:off x="6208281" y="4796405"/>
                    <a:ext cx="7269" cy="7541"/>
                  </a:xfrm>
                  <a:custGeom>
                    <a:avLst/>
                    <a:gdLst>
                      <a:gd name="connsiteX0" fmla="*/ 6737 w 7269"/>
                      <a:gd name="connsiteY0" fmla="*/ 2586 h 7541"/>
                      <a:gd name="connsiteX1" fmla="*/ 5850 w 7269"/>
                      <a:gd name="connsiteY1" fmla="*/ 7009 h 7541"/>
                      <a:gd name="connsiteX2" fmla="*/ 5850 w 7269"/>
                      <a:gd name="connsiteY2" fmla="*/ 7009 h 7541"/>
                      <a:gd name="connsiteX3" fmla="*/ 1419 w 7269"/>
                      <a:gd name="connsiteY3" fmla="*/ 6125 h 7541"/>
                      <a:gd name="connsiteX4" fmla="*/ 533 w 7269"/>
                      <a:gd name="connsiteY4" fmla="*/ 4861 h 7541"/>
                      <a:gd name="connsiteX5" fmla="*/ 1419 w 7269"/>
                      <a:gd name="connsiteY5" fmla="*/ 564 h 7541"/>
                      <a:gd name="connsiteX6" fmla="*/ 1419 w 7269"/>
                      <a:gd name="connsiteY6" fmla="*/ 564 h 7541"/>
                      <a:gd name="connsiteX7" fmla="*/ 5850 w 7269"/>
                      <a:gd name="connsiteY7" fmla="*/ 1449 h 7541"/>
                      <a:gd name="connsiteX8" fmla="*/ 6610 w 7269"/>
                      <a:gd name="connsiteY8" fmla="*/ 2713 h 7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9" h="7541">
                        <a:moveTo>
                          <a:pt x="6737" y="2586"/>
                        </a:moveTo>
                        <a:cubicBezTo>
                          <a:pt x="7750" y="3976"/>
                          <a:pt x="7243" y="5999"/>
                          <a:pt x="5850" y="7009"/>
                        </a:cubicBezTo>
                        <a:lnTo>
                          <a:pt x="5850" y="7009"/>
                        </a:lnTo>
                        <a:cubicBezTo>
                          <a:pt x="4458" y="8020"/>
                          <a:pt x="2432" y="7515"/>
                          <a:pt x="1419" y="6125"/>
                        </a:cubicBezTo>
                        <a:lnTo>
                          <a:pt x="533" y="4861"/>
                        </a:lnTo>
                        <a:cubicBezTo>
                          <a:pt x="-480" y="3471"/>
                          <a:pt x="26" y="1449"/>
                          <a:pt x="1419" y="564"/>
                        </a:cubicBezTo>
                        <a:lnTo>
                          <a:pt x="1419" y="564"/>
                        </a:lnTo>
                        <a:cubicBezTo>
                          <a:pt x="2812" y="-447"/>
                          <a:pt x="4838" y="-68"/>
                          <a:pt x="5850" y="1449"/>
                        </a:cubicBezTo>
                        <a:lnTo>
                          <a:pt x="6610" y="2713"/>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47" name="Freeform 2013">
                    <a:extLst>
                      <a:ext uri="{FF2B5EF4-FFF2-40B4-BE49-F238E27FC236}">
                        <a16:creationId xmlns:a16="http://schemas.microsoft.com/office/drawing/2014/main" id="{5A063835-A323-1DEB-BA2E-3C20F4A8360D}"/>
                      </a:ext>
                    </a:extLst>
                  </p:cNvPr>
                  <p:cNvSpPr/>
                  <p:nvPr/>
                </p:nvSpPr>
                <p:spPr>
                  <a:xfrm>
                    <a:off x="6238568" y="4794442"/>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48" name="Freeform 2014">
                    <a:extLst>
                      <a:ext uri="{FF2B5EF4-FFF2-40B4-BE49-F238E27FC236}">
                        <a16:creationId xmlns:a16="http://schemas.microsoft.com/office/drawing/2014/main" id="{650AF252-54BC-1A5C-ADC1-3FFBEAB2FEF9}"/>
                      </a:ext>
                    </a:extLst>
                  </p:cNvPr>
                  <p:cNvSpPr/>
                  <p:nvPr/>
                </p:nvSpPr>
                <p:spPr>
                  <a:xfrm>
                    <a:off x="6252495" y="4794442"/>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49" name="Freeform 2015">
                    <a:extLst>
                      <a:ext uri="{FF2B5EF4-FFF2-40B4-BE49-F238E27FC236}">
                        <a16:creationId xmlns:a16="http://schemas.microsoft.com/office/drawing/2014/main" id="{BD5F78F3-D51E-9FF4-9D47-4AB803DA781B}"/>
                      </a:ext>
                    </a:extLst>
                  </p:cNvPr>
                  <p:cNvSpPr/>
                  <p:nvPr/>
                </p:nvSpPr>
                <p:spPr>
                  <a:xfrm>
                    <a:off x="6268575" y="4794442"/>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50" name="Freeform 2016">
                    <a:extLst>
                      <a:ext uri="{FF2B5EF4-FFF2-40B4-BE49-F238E27FC236}">
                        <a16:creationId xmlns:a16="http://schemas.microsoft.com/office/drawing/2014/main" id="{42752E30-426D-F819-D4DF-74CE45688FC3}"/>
                      </a:ext>
                    </a:extLst>
                  </p:cNvPr>
                  <p:cNvSpPr/>
                  <p:nvPr/>
                </p:nvSpPr>
                <p:spPr>
                  <a:xfrm>
                    <a:off x="6281710" y="4802245"/>
                    <a:ext cx="7788" cy="6509"/>
                  </a:xfrm>
                  <a:custGeom>
                    <a:avLst/>
                    <a:gdLst>
                      <a:gd name="connsiteX0" fmla="*/ 3578 w 7788"/>
                      <a:gd name="connsiteY0" fmla="*/ 6478 h 6509"/>
                      <a:gd name="connsiteX1" fmla="*/ 32 w 7788"/>
                      <a:gd name="connsiteY1" fmla="*/ 3824 h 6509"/>
                      <a:gd name="connsiteX2" fmla="*/ 32 w 7788"/>
                      <a:gd name="connsiteY2" fmla="*/ 3824 h 6509"/>
                      <a:gd name="connsiteX3" fmla="*/ 2691 w 7788"/>
                      <a:gd name="connsiteY3" fmla="*/ 285 h 6509"/>
                      <a:gd name="connsiteX4" fmla="*/ 4211 w 7788"/>
                      <a:gd name="connsiteY4" fmla="*/ 32 h 6509"/>
                      <a:gd name="connsiteX5" fmla="*/ 7756 w 7788"/>
                      <a:gd name="connsiteY5" fmla="*/ 2686 h 6509"/>
                      <a:gd name="connsiteX6" fmla="*/ 7756 w 7788"/>
                      <a:gd name="connsiteY6" fmla="*/ 2686 h 6509"/>
                      <a:gd name="connsiteX7" fmla="*/ 5097 w 7788"/>
                      <a:gd name="connsiteY7" fmla="*/ 6225 h 6509"/>
                      <a:gd name="connsiteX8" fmla="*/ 3578 w 7788"/>
                      <a:gd name="connsiteY8" fmla="*/ 6478 h 6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788" h="6509">
                        <a:moveTo>
                          <a:pt x="3578" y="6478"/>
                        </a:moveTo>
                        <a:cubicBezTo>
                          <a:pt x="1805" y="6730"/>
                          <a:pt x="286" y="5467"/>
                          <a:pt x="32" y="3824"/>
                        </a:cubicBezTo>
                        <a:lnTo>
                          <a:pt x="32" y="3824"/>
                        </a:lnTo>
                        <a:cubicBezTo>
                          <a:pt x="-221" y="2054"/>
                          <a:pt x="1045" y="538"/>
                          <a:pt x="2691" y="285"/>
                        </a:cubicBezTo>
                        <a:lnTo>
                          <a:pt x="4211" y="32"/>
                        </a:lnTo>
                        <a:cubicBezTo>
                          <a:pt x="5983" y="-220"/>
                          <a:pt x="7503" y="1043"/>
                          <a:pt x="7756" y="2686"/>
                        </a:cubicBezTo>
                        <a:lnTo>
                          <a:pt x="7756" y="2686"/>
                        </a:lnTo>
                        <a:cubicBezTo>
                          <a:pt x="8009" y="4456"/>
                          <a:pt x="6743" y="5972"/>
                          <a:pt x="5097" y="6225"/>
                        </a:cubicBezTo>
                        <a:lnTo>
                          <a:pt x="3578" y="6478"/>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51" name="Freeform 2017">
                    <a:extLst>
                      <a:ext uri="{FF2B5EF4-FFF2-40B4-BE49-F238E27FC236}">
                        <a16:creationId xmlns:a16="http://schemas.microsoft.com/office/drawing/2014/main" id="{4A969A4D-21C2-9C42-8501-DBCAB922CA54}"/>
                      </a:ext>
                    </a:extLst>
                  </p:cNvPr>
                  <p:cNvSpPr/>
                  <p:nvPr/>
                </p:nvSpPr>
                <p:spPr>
                  <a:xfrm>
                    <a:off x="6283332" y="4815870"/>
                    <a:ext cx="7582" cy="7063"/>
                  </a:xfrm>
                  <a:custGeom>
                    <a:avLst/>
                    <a:gdLst>
                      <a:gd name="connsiteX0" fmla="*/ 1576 w 7582"/>
                      <a:gd name="connsiteY0" fmla="*/ 5870 h 7063"/>
                      <a:gd name="connsiteX1" fmla="*/ 436 w 7582"/>
                      <a:gd name="connsiteY1" fmla="*/ 1573 h 7063"/>
                      <a:gd name="connsiteX2" fmla="*/ 436 w 7582"/>
                      <a:gd name="connsiteY2" fmla="*/ 1573 h 7063"/>
                      <a:gd name="connsiteX3" fmla="*/ 4741 w 7582"/>
                      <a:gd name="connsiteY3" fmla="*/ 435 h 7063"/>
                      <a:gd name="connsiteX4" fmla="*/ 6007 w 7582"/>
                      <a:gd name="connsiteY4" fmla="*/ 1193 h 7063"/>
                      <a:gd name="connsiteX5" fmla="*/ 7147 w 7582"/>
                      <a:gd name="connsiteY5" fmla="*/ 5490 h 7063"/>
                      <a:gd name="connsiteX6" fmla="*/ 7147 w 7582"/>
                      <a:gd name="connsiteY6" fmla="*/ 5490 h 7063"/>
                      <a:gd name="connsiteX7" fmla="*/ 2842 w 7582"/>
                      <a:gd name="connsiteY7" fmla="*/ 6628 h 7063"/>
                      <a:gd name="connsiteX8" fmla="*/ 1576 w 7582"/>
                      <a:gd name="connsiteY8" fmla="*/ 5870 h 70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582" h="7063">
                        <a:moveTo>
                          <a:pt x="1576" y="5870"/>
                        </a:moveTo>
                        <a:cubicBezTo>
                          <a:pt x="56" y="4985"/>
                          <a:pt x="-450" y="3089"/>
                          <a:pt x="436" y="1573"/>
                        </a:cubicBezTo>
                        <a:lnTo>
                          <a:pt x="436" y="1573"/>
                        </a:lnTo>
                        <a:cubicBezTo>
                          <a:pt x="1322" y="56"/>
                          <a:pt x="3222" y="-449"/>
                          <a:pt x="4741" y="435"/>
                        </a:cubicBezTo>
                        <a:lnTo>
                          <a:pt x="6007" y="1193"/>
                        </a:lnTo>
                        <a:cubicBezTo>
                          <a:pt x="7526" y="2078"/>
                          <a:pt x="8033" y="3974"/>
                          <a:pt x="7147" y="5490"/>
                        </a:cubicBezTo>
                        <a:lnTo>
                          <a:pt x="7147" y="5490"/>
                        </a:lnTo>
                        <a:cubicBezTo>
                          <a:pt x="6260" y="7007"/>
                          <a:pt x="4361" y="7512"/>
                          <a:pt x="2842" y="6628"/>
                        </a:cubicBezTo>
                        <a:lnTo>
                          <a:pt x="1576" y="5870"/>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52" name="Freeform 2018">
                    <a:extLst>
                      <a:ext uri="{FF2B5EF4-FFF2-40B4-BE49-F238E27FC236}">
                        <a16:creationId xmlns:a16="http://schemas.microsoft.com/office/drawing/2014/main" id="{3D9F627E-FAAA-9DD0-C366-C3A4ACCAE5F5}"/>
                      </a:ext>
                    </a:extLst>
                  </p:cNvPr>
                  <p:cNvSpPr/>
                  <p:nvPr/>
                </p:nvSpPr>
                <p:spPr>
                  <a:xfrm>
                    <a:off x="6221222" y="4823003"/>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53" name="Freeform 2019">
                    <a:extLst>
                      <a:ext uri="{FF2B5EF4-FFF2-40B4-BE49-F238E27FC236}">
                        <a16:creationId xmlns:a16="http://schemas.microsoft.com/office/drawing/2014/main" id="{1B49FC3A-AE21-7D96-654C-7A61E10ABAA0}"/>
                      </a:ext>
                    </a:extLst>
                  </p:cNvPr>
                  <p:cNvSpPr/>
                  <p:nvPr/>
                </p:nvSpPr>
                <p:spPr>
                  <a:xfrm>
                    <a:off x="6204741" y="4819443"/>
                    <a:ext cx="7259" cy="7372"/>
                  </a:xfrm>
                  <a:custGeom>
                    <a:avLst/>
                    <a:gdLst>
                      <a:gd name="connsiteX0" fmla="*/ 5466 w 7259"/>
                      <a:gd name="connsiteY0" fmla="*/ 6340 h 7372"/>
                      <a:gd name="connsiteX1" fmla="*/ 1034 w 7259"/>
                      <a:gd name="connsiteY1" fmla="*/ 6593 h 7372"/>
                      <a:gd name="connsiteX2" fmla="*/ 1034 w 7259"/>
                      <a:gd name="connsiteY2" fmla="*/ 6593 h 7372"/>
                      <a:gd name="connsiteX3" fmla="*/ 781 w 7259"/>
                      <a:gd name="connsiteY3" fmla="*/ 2170 h 7372"/>
                      <a:gd name="connsiteX4" fmla="*/ 1794 w 7259"/>
                      <a:gd name="connsiteY4" fmla="*/ 1032 h 7372"/>
                      <a:gd name="connsiteX5" fmla="*/ 6225 w 7259"/>
                      <a:gd name="connsiteY5" fmla="*/ 780 h 7372"/>
                      <a:gd name="connsiteX6" fmla="*/ 6225 w 7259"/>
                      <a:gd name="connsiteY6" fmla="*/ 780 h 7372"/>
                      <a:gd name="connsiteX7" fmla="*/ 6479 w 7259"/>
                      <a:gd name="connsiteY7" fmla="*/ 5203 h 7372"/>
                      <a:gd name="connsiteX8" fmla="*/ 5466 w 7259"/>
                      <a:gd name="connsiteY8" fmla="*/ 6340 h 7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59" h="7372">
                        <a:moveTo>
                          <a:pt x="5466" y="6340"/>
                        </a:moveTo>
                        <a:cubicBezTo>
                          <a:pt x="4326" y="7604"/>
                          <a:pt x="2300" y="7730"/>
                          <a:pt x="1034" y="6593"/>
                        </a:cubicBezTo>
                        <a:lnTo>
                          <a:pt x="1034" y="6593"/>
                        </a:lnTo>
                        <a:cubicBezTo>
                          <a:pt x="-232" y="5456"/>
                          <a:pt x="-358" y="3434"/>
                          <a:pt x="781" y="2170"/>
                        </a:cubicBezTo>
                        <a:lnTo>
                          <a:pt x="1794" y="1032"/>
                        </a:lnTo>
                        <a:cubicBezTo>
                          <a:pt x="2934" y="-231"/>
                          <a:pt x="4959" y="-358"/>
                          <a:pt x="6225" y="780"/>
                        </a:cubicBezTo>
                        <a:lnTo>
                          <a:pt x="6225" y="780"/>
                        </a:lnTo>
                        <a:cubicBezTo>
                          <a:pt x="7492" y="1917"/>
                          <a:pt x="7618" y="3939"/>
                          <a:pt x="6479" y="5203"/>
                        </a:cubicBezTo>
                        <a:lnTo>
                          <a:pt x="5466" y="6340"/>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54" name="Freeform 2020">
                    <a:extLst>
                      <a:ext uri="{FF2B5EF4-FFF2-40B4-BE49-F238E27FC236}">
                        <a16:creationId xmlns:a16="http://schemas.microsoft.com/office/drawing/2014/main" id="{EDFDC6C1-1B7D-BB68-D3F2-520DCB883347}"/>
                      </a:ext>
                    </a:extLst>
                  </p:cNvPr>
                  <p:cNvSpPr/>
                  <p:nvPr/>
                </p:nvSpPr>
                <p:spPr>
                  <a:xfrm>
                    <a:off x="6198558" y="4806701"/>
                    <a:ext cx="7849" cy="6318"/>
                  </a:xfrm>
                  <a:custGeom>
                    <a:avLst/>
                    <a:gdLst>
                      <a:gd name="connsiteX0" fmla="*/ 3292 w 7849"/>
                      <a:gd name="connsiteY0" fmla="*/ 6319 h 6318"/>
                      <a:gd name="connsiteX1" fmla="*/ 0 w 7849"/>
                      <a:gd name="connsiteY1" fmla="*/ 3286 h 6318"/>
                      <a:gd name="connsiteX2" fmla="*/ 0 w 7849"/>
                      <a:gd name="connsiteY2" fmla="*/ 3286 h 6318"/>
                      <a:gd name="connsiteX3" fmla="*/ 3039 w 7849"/>
                      <a:gd name="connsiteY3" fmla="*/ 0 h 6318"/>
                      <a:gd name="connsiteX4" fmla="*/ 4558 w 7849"/>
                      <a:gd name="connsiteY4" fmla="*/ 0 h 6318"/>
                      <a:gd name="connsiteX5" fmla="*/ 7850 w 7849"/>
                      <a:gd name="connsiteY5" fmla="*/ 3033 h 6318"/>
                      <a:gd name="connsiteX6" fmla="*/ 7850 w 7849"/>
                      <a:gd name="connsiteY6" fmla="*/ 3033 h 6318"/>
                      <a:gd name="connsiteX7" fmla="*/ 4811 w 7849"/>
                      <a:gd name="connsiteY7" fmla="*/ 6192 h 6318"/>
                      <a:gd name="connsiteX8" fmla="*/ 3292 w 7849"/>
                      <a:gd name="connsiteY8" fmla="*/ 6192 h 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49" h="6318">
                        <a:moveTo>
                          <a:pt x="3292" y="6319"/>
                        </a:moveTo>
                        <a:cubicBezTo>
                          <a:pt x="1519" y="6319"/>
                          <a:pt x="127" y="4929"/>
                          <a:pt x="0" y="3286"/>
                        </a:cubicBezTo>
                        <a:lnTo>
                          <a:pt x="0" y="3286"/>
                        </a:lnTo>
                        <a:cubicBezTo>
                          <a:pt x="0" y="1516"/>
                          <a:pt x="1393" y="126"/>
                          <a:pt x="3039" y="0"/>
                        </a:cubicBezTo>
                        <a:lnTo>
                          <a:pt x="4558" y="0"/>
                        </a:lnTo>
                        <a:cubicBezTo>
                          <a:pt x="6331" y="0"/>
                          <a:pt x="7723" y="1264"/>
                          <a:pt x="7850" y="3033"/>
                        </a:cubicBezTo>
                        <a:lnTo>
                          <a:pt x="7850" y="3033"/>
                        </a:lnTo>
                        <a:cubicBezTo>
                          <a:pt x="7850" y="4802"/>
                          <a:pt x="6457" y="6192"/>
                          <a:pt x="4811" y="6192"/>
                        </a:cubicBezTo>
                        <a:lnTo>
                          <a:pt x="3292" y="6192"/>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55" name="Freeform 2021">
                    <a:extLst>
                      <a:ext uri="{FF2B5EF4-FFF2-40B4-BE49-F238E27FC236}">
                        <a16:creationId xmlns:a16="http://schemas.microsoft.com/office/drawing/2014/main" id="{C0F609B9-8E00-6E33-432B-F1AFE8A0D170}"/>
                      </a:ext>
                    </a:extLst>
                  </p:cNvPr>
                  <p:cNvSpPr/>
                  <p:nvPr/>
                </p:nvSpPr>
                <p:spPr>
                  <a:xfrm>
                    <a:off x="6238568" y="4823003"/>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56" name="Freeform 2022">
                    <a:extLst>
                      <a:ext uri="{FF2B5EF4-FFF2-40B4-BE49-F238E27FC236}">
                        <a16:creationId xmlns:a16="http://schemas.microsoft.com/office/drawing/2014/main" id="{EEFEDDB2-EA11-FDA9-C3AA-D0C52498B214}"/>
                      </a:ext>
                    </a:extLst>
                  </p:cNvPr>
                  <p:cNvSpPr/>
                  <p:nvPr/>
                </p:nvSpPr>
                <p:spPr>
                  <a:xfrm>
                    <a:off x="6255660" y="4823003"/>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57" name="Freeform 2023">
                    <a:extLst>
                      <a:ext uri="{FF2B5EF4-FFF2-40B4-BE49-F238E27FC236}">
                        <a16:creationId xmlns:a16="http://schemas.microsoft.com/office/drawing/2014/main" id="{E99E9E36-46CB-35DD-8044-121CB29C0293}"/>
                      </a:ext>
                    </a:extLst>
                  </p:cNvPr>
                  <p:cNvSpPr/>
                  <p:nvPr/>
                </p:nvSpPr>
                <p:spPr>
                  <a:xfrm>
                    <a:off x="6270601" y="4823003"/>
                    <a:ext cx="6330" cy="7835"/>
                  </a:xfrm>
                  <a:custGeom>
                    <a:avLst/>
                    <a:gdLst>
                      <a:gd name="connsiteX0" fmla="*/ 6331 w 6330"/>
                      <a:gd name="connsiteY0" fmla="*/ 4676 h 7835"/>
                      <a:gd name="connsiteX1" fmla="*/ 3165 w 6330"/>
                      <a:gd name="connsiteY1" fmla="*/ 7835 h 7835"/>
                      <a:gd name="connsiteX2" fmla="*/ 3165 w 6330"/>
                      <a:gd name="connsiteY2" fmla="*/ 7835 h 7835"/>
                      <a:gd name="connsiteX3" fmla="*/ 0 w 6330"/>
                      <a:gd name="connsiteY3" fmla="*/ 4676 h 7835"/>
                      <a:gd name="connsiteX4" fmla="*/ 0 w 6330"/>
                      <a:gd name="connsiteY4" fmla="*/ 3159 h 7835"/>
                      <a:gd name="connsiteX5" fmla="*/ 3165 w 6330"/>
                      <a:gd name="connsiteY5" fmla="*/ 0 h 7835"/>
                      <a:gd name="connsiteX6" fmla="*/ 3165 w 6330"/>
                      <a:gd name="connsiteY6" fmla="*/ 0 h 7835"/>
                      <a:gd name="connsiteX7" fmla="*/ 6331 w 6330"/>
                      <a:gd name="connsiteY7" fmla="*/ 3159 h 7835"/>
                      <a:gd name="connsiteX8" fmla="*/ 6331 w 6330"/>
                      <a:gd name="connsiteY8" fmla="*/ 4676 h 7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30" h="7835">
                        <a:moveTo>
                          <a:pt x="6331" y="4676"/>
                        </a:moveTo>
                        <a:cubicBezTo>
                          <a:pt x="6331" y="6445"/>
                          <a:pt x="4938" y="7835"/>
                          <a:pt x="3165" y="7835"/>
                        </a:cubicBezTo>
                        <a:lnTo>
                          <a:pt x="3165" y="7835"/>
                        </a:lnTo>
                        <a:cubicBezTo>
                          <a:pt x="1393" y="7835"/>
                          <a:pt x="0" y="6445"/>
                          <a:pt x="0" y="4676"/>
                        </a:cubicBezTo>
                        <a:lnTo>
                          <a:pt x="0" y="3159"/>
                        </a:lnTo>
                        <a:cubicBezTo>
                          <a:pt x="0" y="1390"/>
                          <a:pt x="1393" y="0"/>
                          <a:pt x="3165" y="0"/>
                        </a:cubicBezTo>
                        <a:lnTo>
                          <a:pt x="3165" y="0"/>
                        </a:lnTo>
                        <a:cubicBezTo>
                          <a:pt x="4938" y="0"/>
                          <a:pt x="6331" y="1390"/>
                          <a:pt x="6331" y="3159"/>
                        </a:cubicBezTo>
                        <a:lnTo>
                          <a:pt x="6331" y="4676"/>
                        </a:lnTo>
                        <a:close/>
                      </a:path>
                    </a:pathLst>
                  </a:custGeom>
                  <a:solidFill>
                    <a:srgbClr val="7A3D1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858" name="Freeform 2024">
                    <a:extLst>
                      <a:ext uri="{FF2B5EF4-FFF2-40B4-BE49-F238E27FC236}">
                        <a16:creationId xmlns:a16="http://schemas.microsoft.com/office/drawing/2014/main" id="{F66A0472-8E16-C8B9-C232-C5D425AF3645}"/>
                      </a:ext>
                    </a:extLst>
                  </p:cNvPr>
                  <p:cNvSpPr/>
                  <p:nvPr/>
                </p:nvSpPr>
                <p:spPr>
                  <a:xfrm>
                    <a:off x="6206461" y="4800937"/>
                    <a:ext cx="78964" cy="24214"/>
                  </a:xfrm>
                  <a:custGeom>
                    <a:avLst/>
                    <a:gdLst>
                      <a:gd name="connsiteX0" fmla="*/ 17420 w 78964"/>
                      <a:gd name="connsiteY0" fmla="*/ 24215 h 24214"/>
                      <a:gd name="connsiteX1" fmla="*/ 5771 w 78964"/>
                      <a:gd name="connsiteY1" fmla="*/ 20929 h 24214"/>
                      <a:gd name="connsiteX2" fmla="*/ 3239 w 78964"/>
                      <a:gd name="connsiteY2" fmla="*/ 17264 h 24214"/>
                      <a:gd name="connsiteX3" fmla="*/ 1213 w 78964"/>
                      <a:gd name="connsiteY3" fmla="*/ 12209 h 24214"/>
                      <a:gd name="connsiteX4" fmla="*/ 200 w 78964"/>
                      <a:gd name="connsiteY4" fmla="*/ 8292 h 24214"/>
                      <a:gd name="connsiteX5" fmla="*/ 3619 w 78964"/>
                      <a:gd name="connsiteY5" fmla="*/ 5006 h 24214"/>
                      <a:gd name="connsiteX6" fmla="*/ 6784 w 78964"/>
                      <a:gd name="connsiteY6" fmla="*/ 2226 h 24214"/>
                      <a:gd name="connsiteX7" fmla="*/ 11469 w 78964"/>
                      <a:gd name="connsiteY7" fmla="*/ 2226 h 24214"/>
                      <a:gd name="connsiteX8" fmla="*/ 20079 w 78964"/>
                      <a:gd name="connsiteY8" fmla="*/ 583 h 24214"/>
                      <a:gd name="connsiteX9" fmla="*/ 25650 w 78964"/>
                      <a:gd name="connsiteY9" fmla="*/ 1973 h 24214"/>
                      <a:gd name="connsiteX10" fmla="*/ 30967 w 78964"/>
                      <a:gd name="connsiteY10" fmla="*/ 962 h 24214"/>
                      <a:gd name="connsiteX11" fmla="*/ 36538 w 78964"/>
                      <a:gd name="connsiteY11" fmla="*/ 203 h 24214"/>
                      <a:gd name="connsiteX12" fmla="*/ 40717 w 78964"/>
                      <a:gd name="connsiteY12" fmla="*/ 2352 h 24214"/>
                      <a:gd name="connsiteX13" fmla="*/ 45654 w 78964"/>
                      <a:gd name="connsiteY13" fmla="*/ 1846 h 24214"/>
                      <a:gd name="connsiteX14" fmla="*/ 50972 w 78964"/>
                      <a:gd name="connsiteY14" fmla="*/ 456 h 24214"/>
                      <a:gd name="connsiteX15" fmla="*/ 55530 w 78964"/>
                      <a:gd name="connsiteY15" fmla="*/ 2478 h 24214"/>
                      <a:gd name="connsiteX16" fmla="*/ 60848 w 78964"/>
                      <a:gd name="connsiteY16" fmla="*/ 2478 h 24214"/>
                      <a:gd name="connsiteX17" fmla="*/ 70597 w 78964"/>
                      <a:gd name="connsiteY17" fmla="*/ 1846 h 24214"/>
                      <a:gd name="connsiteX18" fmla="*/ 74396 w 78964"/>
                      <a:gd name="connsiteY18" fmla="*/ 4879 h 24214"/>
                      <a:gd name="connsiteX19" fmla="*/ 78194 w 78964"/>
                      <a:gd name="connsiteY19" fmla="*/ 9555 h 24214"/>
                      <a:gd name="connsiteX20" fmla="*/ 73256 w 78964"/>
                      <a:gd name="connsiteY20" fmla="*/ 18023 h 24214"/>
                      <a:gd name="connsiteX21" fmla="*/ 66926 w 78964"/>
                      <a:gd name="connsiteY21" fmla="*/ 23962 h 24214"/>
                      <a:gd name="connsiteX22" fmla="*/ 65533 w 78964"/>
                      <a:gd name="connsiteY22" fmla="*/ 22572 h 24214"/>
                      <a:gd name="connsiteX23" fmla="*/ 62874 w 78964"/>
                      <a:gd name="connsiteY23" fmla="*/ 22067 h 24214"/>
                      <a:gd name="connsiteX24" fmla="*/ 58443 w 78964"/>
                      <a:gd name="connsiteY24" fmla="*/ 20550 h 24214"/>
                      <a:gd name="connsiteX25" fmla="*/ 54264 w 78964"/>
                      <a:gd name="connsiteY25" fmla="*/ 23709 h 24214"/>
                      <a:gd name="connsiteX26" fmla="*/ 49200 w 78964"/>
                      <a:gd name="connsiteY26" fmla="*/ 22446 h 24214"/>
                      <a:gd name="connsiteX27" fmla="*/ 43502 w 78964"/>
                      <a:gd name="connsiteY27" fmla="*/ 20929 h 24214"/>
                      <a:gd name="connsiteX28" fmla="*/ 37678 w 78964"/>
                      <a:gd name="connsiteY28" fmla="*/ 22572 h 24214"/>
                      <a:gd name="connsiteX29" fmla="*/ 26916 w 78964"/>
                      <a:gd name="connsiteY29" fmla="*/ 20676 h 24214"/>
                      <a:gd name="connsiteX30" fmla="*/ 21345 w 78964"/>
                      <a:gd name="connsiteY30" fmla="*/ 21182 h 24214"/>
                      <a:gd name="connsiteX31" fmla="*/ 18053 w 78964"/>
                      <a:gd name="connsiteY31" fmla="*/ 23962 h 24214"/>
                      <a:gd name="connsiteX32" fmla="*/ 17167 w 78964"/>
                      <a:gd name="connsiteY32" fmla="*/ 23962 h 2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8964" h="24214">
                        <a:moveTo>
                          <a:pt x="17420" y="24215"/>
                        </a:moveTo>
                        <a:cubicBezTo>
                          <a:pt x="15141" y="20929"/>
                          <a:pt x="9190" y="21308"/>
                          <a:pt x="5771" y="20929"/>
                        </a:cubicBezTo>
                        <a:cubicBezTo>
                          <a:pt x="3366" y="20676"/>
                          <a:pt x="3872" y="19286"/>
                          <a:pt x="3239" y="17264"/>
                        </a:cubicBezTo>
                        <a:cubicBezTo>
                          <a:pt x="2606" y="15621"/>
                          <a:pt x="1973" y="13726"/>
                          <a:pt x="1213" y="12209"/>
                        </a:cubicBezTo>
                        <a:cubicBezTo>
                          <a:pt x="580" y="10946"/>
                          <a:pt x="-433" y="9682"/>
                          <a:pt x="200" y="8292"/>
                        </a:cubicBezTo>
                        <a:cubicBezTo>
                          <a:pt x="834" y="6901"/>
                          <a:pt x="2733" y="6143"/>
                          <a:pt x="3619" y="5006"/>
                        </a:cubicBezTo>
                        <a:cubicBezTo>
                          <a:pt x="4632" y="3742"/>
                          <a:pt x="4885" y="2605"/>
                          <a:pt x="6784" y="2226"/>
                        </a:cubicBezTo>
                        <a:cubicBezTo>
                          <a:pt x="8177" y="1973"/>
                          <a:pt x="9950" y="2226"/>
                          <a:pt x="11469" y="2226"/>
                        </a:cubicBezTo>
                        <a:cubicBezTo>
                          <a:pt x="14634" y="2226"/>
                          <a:pt x="16660" y="-302"/>
                          <a:pt x="20079" y="583"/>
                        </a:cubicBezTo>
                        <a:cubicBezTo>
                          <a:pt x="21978" y="1088"/>
                          <a:pt x="23497" y="1846"/>
                          <a:pt x="25650" y="1973"/>
                        </a:cubicBezTo>
                        <a:cubicBezTo>
                          <a:pt x="27802" y="1973"/>
                          <a:pt x="29195" y="1973"/>
                          <a:pt x="30967" y="962"/>
                        </a:cubicBezTo>
                        <a:cubicBezTo>
                          <a:pt x="32360" y="203"/>
                          <a:pt x="34892" y="-302"/>
                          <a:pt x="36538" y="203"/>
                        </a:cubicBezTo>
                        <a:cubicBezTo>
                          <a:pt x="38058" y="709"/>
                          <a:pt x="39071" y="1846"/>
                          <a:pt x="40717" y="2352"/>
                        </a:cubicBezTo>
                        <a:cubicBezTo>
                          <a:pt x="42742" y="2984"/>
                          <a:pt x="43882" y="3110"/>
                          <a:pt x="45654" y="1846"/>
                        </a:cubicBezTo>
                        <a:cubicBezTo>
                          <a:pt x="47554" y="583"/>
                          <a:pt x="48567" y="330"/>
                          <a:pt x="50972" y="456"/>
                        </a:cubicBezTo>
                        <a:cubicBezTo>
                          <a:pt x="52998" y="583"/>
                          <a:pt x="53758" y="1720"/>
                          <a:pt x="55530" y="2478"/>
                        </a:cubicBezTo>
                        <a:cubicBezTo>
                          <a:pt x="57050" y="3110"/>
                          <a:pt x="59329" y="3110"/>
                          <a:pt x="60848" y="2478"/>
                        </a:cubicBezTo>
                        <a:cubicBezTo>
                          <a:pt x="64267" y="1214"/>
                          <a:pt x="67052" y="203"/>
                          <a:pt x="70597" y="1846"/>
                        </a:cubicBezTo>
                        <a:cubicBezTo>
                          <a:pt x="72497" y="2731"/>
                          <a:pt x="73256" y="3237"/>
                          <a:pt x="74396" y="4879"/>
                        </a:cubicBezTo>
                        <a:cubicBezTo>
                          <a:pt x="75535" y="6649"/>
                          <a:pt x="77181" y="7660"/>
                          <a:pt x="78194" y="9555"/>
                        </a:cubicBezTo>
                        <a:cubicBezTo>
                          <a:pt x="80600" y="14231"/>
                          <a:pt x="76928" y="16127"/>
                          <a:pt x="73256" y="18023"/>
                        </a:cubicBezTo>
                        <a:cubicBezTo>
                          <a:pt x="71104" y="19160"/>
                          <a:pt x="69078" y="25100"/>
                          <a:pt x="66926" y="23962"/>
                        </a:cubicBezTo>
                        <a:cubicBezTo>
                          <a:pt x="66419" y="23709"/>
                          <a:pt x="66039" y="22825"/>
                          <a:pt x="65533" y="22572"/>
                        </a:cubicBezTo>
                        <a:cubicBezTo>
                          <a:pt x="64900" y="22193"/>
                          <a:pt x="63633" y="22319"/>
                          <a:pt x="62874" y="22067"/>
                        </a:cubicBezTo>
                        <a:cubicBezTo>
                          <a:pt x="61608" y="21687"/>
                          <a:pt x="59835" y="20297"/>
                          <a:pt x="58443" y="20550"/>
                        </a:cubicBezTo>
                        <a:cubicBezTo>
                          <a:pt x="56543" y="20803"/>
                          <a:pt x="55784" y="23078"/>
                          <a:pt x="54264" y="23709"/>
                        </a:cubicBezTo>
                        <a:cubicBezTo>
                          <a:pt x="52492" y="24468"/>
                          <a:pt x="50846" y="23078"/>
                          <a:pt x="49200" y="22446"/>
                        </a:cubicBezTo>
                        <a:cubicBezTo>
                          <a:pt x="47554" y="21814"/>
                          <a:pt x="45401" y="21055"/>
                          <a:pt x="43502" y="20929"/>
                        </a:cubicBezTo>
                        <a:cubicBezTo>
                          <a:pt x="40843" y="20676"/>
                          <a:pt x="39830" y="21308"/>
                          <a:pt x="37678" y="22572"/>
                        </a:cubicBezTo>
                        <a:cubicBezTo>
                          <a:pt x="34006" y="24594"/>
                          <a:pt x="30587" y="21435"/>
                          <a:pt x="26916" y="20676"/>
                        </a:cubicBezTo>
                        <a:cubicBezTo>
                          <a:pt x="25143" y="20297"/>
                          <a:pt x="22991" y="20297"/>
                          <a:pt x="21345" y="21182"/>
                        </a:cubicBezTo>
                        <a:cubicBezTo>
                          <a:pt x="20079" y="21940"/>
                          <a:pt x="19319" y="23457"/>
                          <a:pt x="18053" y="23962"/>
                        </a:cubicBezTo>
                        <a:lnTo>
                          <a:pt x="17167" y="23962"/>
                        </a:lnTo>
                        <a:close/>
                      </a:path>
                    </a:pathLst>
                  </a:custGeom>
                  <a:solidFill>
                    <a:srgbClr val="AC6C29"/>
                  </a:solidFill>
                  <a:ln w="5060" cap="flat">
                    <a:solidFill>
                      <a:srgbClr val="8C5222"/>
                    </a:solidFill>
                    <a:prstDash val="solid"/>
                    <a:miter/>
                  </a:ln>
                </p:spPr>
                <p:txBody>
                  <a:bodyPr rtlCol="0" anchor="ctr"/>
                  <a:lstStyle/>
                  <a:p>
                    <a:pPr defTabSz="685800">
                      <a:defRPr/>
                    </a:pPr>
                    <a:endParaRPr lang="en-US" sz="600">
                      <a:solidFill>
                        <a:prstClr val="black"/>
                      </a:solidFill>
                      <a:latin typeface="Verdana"/>
                    </a:endParaRPr>
                  </a:p>
                </p:txBody>
              </p:sp>
            </p:grpSp>
            <p:sp>
              <p:nvSpPr>
                <p:cNvPr id="277" name="Freeform 1436">
                  <a:extLst>
                    <a:ext uri="{FF2B5EF4-FFF2-40B4-BE49-F238E27FC236}">
                      <a16:creationId xmlns:a16="http://schemas.microsoft.com/office/drawing/2014/main" id="{1DE04BD5-943F-5BA5-6708-61C3E55A2D1F}"/>
                    </a:ext>
                  </a:extLst>
                </p:cNvPr>
                <p:cNvSpPr/>
                <p:nvPr/>
              </p:nvSpPr>
              <p:spPr>
                <a:xfrm>
                  <a:off x="2773753" y="3269572"/>
                  <a:ext cx="19767" cy="29698"/>
                </a:xfrm>
                <a:custGeom>
                  <a:avLst/>
                  <a:gdLst>
                    <a:gd name="connsiteX0" fmla="*/ 0 w 19764"/>
                    <a:gd name="connsiteY0" fmla="*/ 6192 h 29698"/>
                    <a:gd name="connsiteX1" fmla="*/ 17979 w 19764"/>
                    <a:gd name="connsiteY1" fmla="*/ 0 h 29698"/>
                    <a:gd name="connsiteX2" fmla="*/ 14560 w 19764"/>
                    <a:gd name="connsiteY2" fmla="*/ 29698 h 29698"/>
                    <a:gd name="connsiteX3" fmla="*/ 0 w 19764"/>
                    <a:gd name="connsiteY3" fmla="*/ 6192 h 29698"/>
                  </a:gdLst>
                  <a:ahLst/>
                  <a:cxnLst>
                    <a:cxn ang="0">
                      <a:pos x="connsiteX0" y="connsiteY0"/>
                    </a:cxn>
                    <a:cxn ang="0">
                      <a:pos x="connsiteX1" y="connsiteY1"/>
                    </a:cxn>
                    <a:cxn ang="0">
                      <a:pos x="connsiteX2" y="connsiteY2"/>
                    </a:cxn>
                    <a:cxn ang="0">
                      <a:pos x="connsiteX3" y="connsiteY3"/>
                    </a:cxn>
                  </a:cxnLst>
                  <a:rect l="l" t="t" r="r" b="b"/>
                  <a:pathLst>
                    <a:path w="19764" h="29698">
                      <a:moveTo>
                        <a:pt x="0" y="6192"/>
                      </a:moveTo>
                      <a:cubicBezTo>
                        <a:pt x="8103" y="11879"/>
                        <a:pt x="13801" y="14533"/>
                        <a:pt x="17979" y="0"/>
                      </a:cubicBezTo>
                      <a:cubicBezTo>
                        <a:pt x="20005" y="4423"/>
                        <a:pt x="21777" y="18577"/>
                        <a:pt x="14560" y="29698"/>
                      </a:cubicBezTo>
                      <a:cubicBezTo>
                        <a:pt x="14560" y="29698"/>
                        <a:pt x="8736" y="14912"/>
                        <a:pt x="0" y="6192"/>
                      </a:cubicBezTo>
                      <a:close/>
                    </a:path>
                  </a:pathLst>
                </a:custGeom>
                <a:solidFill>
                  <a:srgbClr val="DC9A9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78" name="Freeform 1437">
                  <a:extLst>
                    <a:ext uri="{FF2B5EF4-FFF2-40B4-BE49-F238E27FC236}">
                      <a16:creationId xmlns:a16="http://schemas.microsoft.com/office/drawing/2014/main" id="{AB5BFC32-8C2F-47BB-BF90-9DEFCE86E03E}"/>
                    </a:ext>
                  </a:extLst>
                </p:cNvPr>
                <p:cNvSpPr/>
                <p:nvPr/>
              </p:nvSpPr>
              <p:spPr>
                <a:xfrm>
                  <a:off x="2785530" y="3113244"/>
                  <a:ext cx="20616" cy="122837"/>
                </a:xfrm>
                <a:custGeom>
                  <a:avLst/>
                  <a:gdLst>
                    <a:gd name="connsiteX0" fmla="*/ 0 w 20613"/>
                    <a:gd name="connsiteY0" fmla="*/ 0 h 122837"/>
                    <a:gd name="connsiteX1" fmla="*/ 4178 w 20613"/>
                    <a:gd name="connsiteY1" fmla="*/ 122838 h 122837"/>
                  </a:gdLst>
                  <a:ahLst/>
                  <a:cxnLst>
                    <a:cxn ang="0">
                      <a:pos x="connsiteX0" y="connsiteY0"/>
                    </a:cxn>
                    <a:cxn ang="0">
                      <a:pos x="connsiteX1" y="connsiteY1"/>
                    </a:cxn>
                  </a:cxnLst>
                  <a:rect l="l" t="t" r="r" b="b"/>
                  <a:pathLst>
                    <a:path w="20613" h="122837">
                      <a:moveTo>
                        <a:pt x="0" y="0"/>
                      </a:moveTo>
                      <a:cubicBezTo>
                        <a:pt x="8357" y="11753"/>
                        <a:pt x="39377" y="42842"/>
                        <a:pt x="4178" y="122838"/>
                      </a:cubicBezTo>
                    </a:path>
                  </a:pathLst>
                </a:custGeom>
                <a:noFill/>
                <a:ln w="6325" cap="flat">
                  <a:solidFill>
                    <a:srgbClr val="B56A6B"/>
                  </a:solidFill>
                  <a:prstDash val="solid"/>
                  <a:miter/>
                </a:ln>
              </p:spPr>
              <p:txBody>
                <a:bodyPr rtlCol="0" anchor="ctr"/>
                <a:lstStyle/>
                <a:p>
                  <a:pPr defTabSz="685800">
                    <a:defRPr/>
                  </a:pPr>
                  <a:endParaRPr lang="en-US" sz="600">
                    <a:solidFill>
                      <a:prstClr val="black"/>
                    </a:solidFill>
                    <a:latin typeface="Verdana"/>
                  </a:endParaRPr>
                </a:p>
              </p:txBody>
            </p:sp>
            <p:sp>
              <p:nvSpPr>
                <p:cNvPr id="279" name="Freeform 1438">
                  <a:extLst>
                    <a:ext uri="{FF2B5EF4-FFF2-40B4-BE49-F238E27FC236}">
                      <a16:creationId xmlns:a16="http://schemas.microsoft.com/office/drawing/2014/main" id="{F288EFA7-D59A-3AA8-0125-D13DF5EDE096}"/>
                    </a:ext>
                  </a:extLst>
                </p:cNvPr>
                <p:cNvSpPr/>
                <p:nvPr/>
              </p:nvSpPr>
              <p:spPr>
                <a:xfrm>
                  <a:off x="3024100" y="2518011"/>
                  <a:ext cx="2532" cy="1642"/>
                </a:xfrm>
                <a:custGeom>
                  <a:avLst/>
                  <a:gdLst>
                    <a:gd name="connsiteX0" fmla="*/ 1393 w 2532"/>
                    <a:gd name="connsiteY0" fmla="*/ 126 h 1642"/>
                    <a:gd name="connsiteX1" fmla="*/ 0 w 2532"/>
                    <a:gd name="connsiteY1" fmla="*/ 1264 h 1642"/>
                    <a:gd name="connsiteX2" fmla="*/ 2532 w 2532"/>
                    <a:gd name="connsiteY2" fmla="*/ 1643 h 1642"/>
                    <a:gd name="connsiteX3" fmla="*/ 1393 w 2532"/>
                    <a:gd name="connsiteY3" fmla="*/ 0 h 1642"/>
                  </a:gdLst>
                  <a:ahLst/>
                  <a:cxnLst>
                    <a:cxn ang="0">
                      <a:pos x="connsiteX0" y="connsiteY0"/>
                    </a:cxn>
                    <a:cxn ang="0">
                      <a:pos x="connsiteX1" y="connsiteY1"/>
                    </a:cxn>
                    <a:cxn ang="0">
                      <a:pos x="connsiteX2" y="connsiteY2"/>
                    </a:cxn>
                    <a:cxn ang="0">
                      <a:pos x="connsiteX3" y="connsiteY3"/>
                    </a:cxn>
                  </a:cxnLst>
                  <a:rect l="l" t="t" r="r" b="b"/>
                  <a:pathLst>
                    <a:path w="2532" h="1642">
                      <a:moveTo>
                        <a:pt x="1393" y="126"/>
                      </a:moveTo>
                      <a:lnTo>
                        <a:pt x="0" y="1264"/>
                      </a:lnTo>
                      <a:cubicBezTo>
                        <a:pt x="886" y="1264"/>
                        <a:pt x="1646" y="1517"/>
                        <a:pt x="2532" y="1643"/>
                      </a:cubicBezTo>
                      <a:lnTo>
                        <a:pt x="1393" y="0"/>
                      </a:lnTo>
                      <a:close/>
                    </a:path>
                  </a:pathLst>
                </a:custGeom>
                <a:no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80" name="Freeform 1439">
                  <a:extLst>
                    <a:ext uri="{FF2B5EF4-FFF2-40B4-BE49-F238E27FC236}">
                      <a16:creationId xmlns:a16="http://schemas.microsoft.com/office/drawing/2014/main" id="{89343719-55C7-39D7-BE9E-619DA83CF539}"/>
                    </a:ext>
                  </a:extLst>
                </p:cNvPr>
                <p:cNvSpPr/>
                <p:nvPr/>
              </p:nvSpPr>
              <p:spPr>
                <a:xfrm>
                  <a:off x="2915579" y="2874772"/>
                  <a:ext cx="20261" cy="13016"/>
                </a:xfrm>
                <a:custGeom>
                  <a:avLst/>
                  <a:gdLst>
                    <a:gd name="connsiteX0" fmla="*/ 127 w 20258"/>
                    <a:gd name="connsiteY0" fmla="*/ 6951 h 13016"/>
                    <a:gd name="connsiteX1" fmla="*/ 20258 w 20258"/>
                    <a:gd name="connsiteY1" fmla="*/ 13017 h 13016"/>
                    <a:gd name="connsiteX2" fmla="*/ 14181 w 20258"/>
                    <a:gd name="connsiteY2" fmla="*/ 0 h 13016"/>
                    <a:gd name="connsiteX3" fmla="*/ 0 w 20258"/>
                    <a:gd name="connsiteY3" fmla="*/ 6951 h 13016"/>
                  </a:gdLst>
                  <a:ahLst/>
                  <a:cxnLst>
                    <a:cxn ang="0">
                      <a:pos x="connsiteX0" y="connsiteY0"/>
                    </a:cxn>
                    <a:cxn ang="0">
                      <a:pos x="connsiteX1" y="connsiteY1"/>
                    </a:cxn>
                    <a:cxn ang="0">
                      <a:pos x="connsiteX2" y="connsiteY2"/>
                    </a:cxn>
                    <a:cxn ang="0">
                      <a:pos x="connsiteX3" y="connsiteY3"/>
                    </a:cxn>
                  </a:cxnLst>
                  <a:rect l="l" t="t" r="r" b="b"/>
                  <a:pathLst>
                    <a:path w="20258" h="13016">
                      <a:moveTo>
                        <a:pt x="127" y="6951"/>
                      </a:moveTo>
                      <a:cubicBezTo>
                        <a:pt x="6710" y="9225"/>
                        <a:pt x="13421" y="11247"/>
                        <a:pt x="20258" y="13017"/>
                      </a:cubicBezTo>
                      <a:lnTo>
                        <a:pt x="14181" y="0"/>
                      </a:lnTo>
                      <a:lnTo>
                        <a:pt x="0" y="6951"/>
                      </a:lnTo>
                      <a:close/>
                    </a:path>
                  </a:pathLst>
                </a:custGeom>
                <a:solidFill>
                  <a:srgbClr val="FFFFF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81" name="Freeform 1440">
                  <a:extLst>
                    <a:ext uri="{FF2B5EF4-FFF2-40B4-BE49-F238E27FC236}">
                      <a16:creationId xmlns:a16="http://schemas.microsoft.com/office/drawing/2014/main" id="{1AE61BE1-BDBD-3922-D40B-C3E659532150}"/>
                    </a:ext>
                  </a:extLst>
                </p:cNvPr>
                <p:cNvSpPr/>
                <p:nvPr/>
              </p:nvSpPr>
              <p:spPr>
                <a:xfrm>
                  <a:off x="2929888" y="2864915"/>
                  <a:ext cx="38115" cy="25528"/>
                </a:xfrm>
                <a:custGeom>
                  <a:avLst/>
                  <a:gdLst>
                    <a:gd name="connsiteX0" fmla="*/ 27981 w 38110"/>
                    <a:gd name="connsiteY0" fmla="*/ 4170 h 25528"/>
                    <a:gd name="connsiteX1" fmla="*/ 27095 w 38110"/>
                    <a:gd name="connsiteY1" fmla="*/ 4170 h 25528"/>
                    <a:gd name="connsiteX2" fmla="*/ 5698 w 38110"/>
                    <a:gd name="connsiteY2" fmla="*/ 0 h 25528"/>
                    <a:gd name="connsiteX3" fmla="*/ 0 w 38110"/>
                    <a:gd name="connsiteY3" fmla="*/ 9857 h 25528"/>
                    <a:gd name="connsiteX4" fmla="*/ 6077 w 38110"/>
                    <a:gd name="connsiteY4" fmla="*/ 22874 h 25528"/>
                    <a:gd name="connsiteX5" fmla="*/ 17979 w 38110"/>
                    <a:gd name="connsiteY5" fmla="*/ 25528 h 25528"/>
                    <a:gd name="connsiteX6" fmla="*/ 38110 w 38110"/>
                    <a:gd name="connsiteY6" fmla="*/ 17314 h 25528"/>
                    <a:gd name="connsiteX7" fmla="*/ 27981 w 38110"/>
                    <a:gd name="connsiteY7" fmla="*/ 4170 h 2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10" h="25528">
                      <a:moveTo>
                        <a:pt x="27981" y="4170"/>
                      </a:moveTo>
                      <a:lnTo>
                        <a:pt x="27095" y="4170"/>
                      </a:lnTo>
                      <a:cubicBezTo>
                        <a:pt x="27095" y="4170"/>
                        <a:pt x="5698" y="0"/>
                        <a:pt x="5698" y="0"/>
                      </a:cubicBezTo>
                      <a:lnTo>
                        <a:pt x="0" y="9857"/>
                      </a:lnTo>
                      <a:lnTo>
                        <a:pt x="6077" y="22874"/>
                      </a:lnTo>
                      <a:cubicBezTo>
                        <a:pt x="10002" y="23885"/>
                        <a:pt x="14054" y="24770"/>
                        <a:pt x="17979" y="25528"/>
                      </a:cubicBezTo>
                      <a:lnTo>
                        <a:pt x="38110" y="17314"/>
                      </a:lnTo>
                      <a:lnTo>
                        <a:pt x="27981" y="417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282" name="Freeform 1441">
                  <a:extLst>
                    <a:ext uri="{FF2B5EF4-FFF2-40B4-BE49-F238E27FC236}">
                      <a16:creationId xmlns:a16="http://schemas.microsoft.com/office/drawing/2014/main" id="{04D99D47-A4E7-5388-720C-B5979E8A1B31}"/>
                    </a:ext>
                  </a:extLst>
                </p:cNvPr>
                <p:cNvSpPr/>
                <p:nvPr/>
              </p:nvSpPr>
              <p:spPr>
                <a:xfrm>
                  <a:off x="2942297" y="2870981"/>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83" name="Freeform 1442">
                  <a:extLst>
                    <a:ext uri="{FF2B5EF4-FFF2-40B4-BE49-F238E27FC236}">
                      <a16:creationId xmlns:a16="http://schemas.microsoft.com/office/drawing/2014/main" id="{5F7BB6DB-58A8-14BD-468D-2E1295007469}"/>
                    </a:ext>
                  </a:extLst>
                </p:cNvPr>
                <p:cNvSpPr/>
                <p:nvPr/>
              </p:nvSpPr>
              <p:spPr>
                <a:xfrm>
                  <a:off x="2971295" y="2866684"/>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84" name="Freeform 1443">
                  <a:extLst>
                    <a:ext uri="{FF2B5EF4-FFF2-40B4-BE49-F238E27FC236}">
                      <a16:creationId xmlns:a16="http://schemas.microsoft.com/office/drawing/2014/main" id="{A0CA8468-5481-C367-BFBC-4F96AD07CAFC}"/>
                    </a:ext>
                  </a:extLst>
                </p:cNvPr>
                <p:cNvSpPr/>
                <p:nvPr/>
              </p:nvSpPr>
              <p:spPr>
                <a:xfrm>
                  <a:off x="2753745" y="2721730"/>
                  <a:ext cx="218562" cy="227098"/>
                </a:xfrm>
                <a:custGeom>
                  <a:avLst/>
                  <a:gdLst>
                    <a:gd name="connsiteX0" fmla="*/ 218534 w 218533"/>
                    <a:gd name="connsiteY0" fmla="*/ 175537 h 227098"/>
                    <a:gd name="connsiteX1" fmla="*/ 0 w 218533"/>
                    <a:gd name="connsiteY1" fmla="*/ 227098 h 227098"/>
                    <a:gd name="connsiteX2" fmla="*/ 29754 w 218533"/>
                    <a:gd name="connsiteY2" fmla="*/ 0 h 227098"/>
                    <a:gd name="connsiteX3" fmla="*/ 218534 w 218533"/>
                    <a:gd name="connsiteY3" fmla="*/ 175537 h 227098"/>
                  </a:gdLst>
                  <a:ahLst/>
                  <a:cxnLst>
                    <a:cxn ang="0">
                      <a:pos x="connsiteX0" y="connsiteY0"/>
                    </a:cxn>
                    <a:cxn ang="0">
                      <a:pos x="connsiteX1" y="connsiteY1"/>
                    </a:cxn>
                    <a:cxn ang="0">
                      <a:pos x="connsiteX2" y="connsiteY2"/>
                    </a:cxn>
                    <a:cxn ang="0">
                      <a:pos x="connsiteX3" y="connsiteY3"/>
                    </a:cxn>
                  </a:cxnLst>
                  <a:rect l="l" t="t" r="r" b="b"/>
                  <a:pathLst>
                    <a:path w="218533" h="227098">
                      <a:moveTo>
                        <a:pt x="218534" y="175537"/>
                      </a:moveTo>
                      <a:lnTo>
                        <a:pt x="0" y="227098"/>
                      </a:lnTo>
                      <a:lnTo>
                        <a:pt x="29754" y="0"/>
                      </a:lnTo>
                      <a:cubicBezTo>
                        <a:pt x="29754" y="0"/>
                        <a:pt x="51785" y="160119"/>
                        <a:pt x="218534" y="175537"/>
                      </a:cubicBezTo>
                      <a:close/>
                    </a:path>
                  </a:pathLst>
                </a:custGeom>
                <a:solidFill>
                  <a:srgbClr val="BCD0E1">
                    <a:alpha val="50000"/>
                  </a:srgbClr>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285" name="Freeform 1444">
                  <a:extLst>
                    <a:ext uri="{FF2B5EF4-FFF2-40B4-BE49-F238E27FC236}">
                      <a16:creationId xmlns:a16="http://schemas.microsoft.com/office/drawing/2014/main" id="{285D2B0C-9787-3CB6-3B74-EC8C0DB3427F}"/>
                    </a:ext>
                  </a:extLst>
                </p:cNvPr>
                <p:cNvSpPr/>
                <p:nvPr/>
              </p:nvSpPr>
              <p:spPr>
                <a:xfrm>
                  <a:off x="2903675" y="2747132"/>
                  <a:ext cx="35330" cy="48655"/>
                </a:xfrm>
                <a:custGeom>
                  <a:avLst/>
                  <a:gdLst>
                    <a:gd name="connsiteX0" fmla="*/ 29121 w 35325"/>
                    <a:gd name="connsiteY0" fmla="*/ 13017 h 48655"/>
                    <a:gd name="connsiteX1" fmla="*/ 7723 w 35325"/>
                    <a:gd name="connsiteY1" fmla="*/ 0 h 48655"/>
                    <a:gd name="connsiteX2" fmla="*/ 0 w 35325"/>
                    <a:gd name="connsiteY2" fmla="*/ 8973 h 48655"/>
                    <a:gd name="connsiteX3" fmla="*/ 1393 w 35325"/>
                    <a:gd name="connsiteY3" fmla="*/ 34627 h 48655"/>
                    <a:gd name="connsiteX4" fmla="*/ 13548 w 35325"/>
                    <a:gd name="connsiteY4" fmla="*/ 46128 h 48655"/>
                    <a:gd name="connsiteX5" fmla="*/ 25069 w 35325"/>
                    <a:gd name="connsiteY5" fmla="*/ 48655 h 48655"/>
                    <a:gd name="connsiteX6" fmla="*/ 35325 w 35325"/>
                    <a:gd name="connsiteY6" fmla="*/ 33490 h 48655"/>
                    <a:gd name="connsiteX7" fmla="*/ 29121 w 35325"/>
                    <a:gd name="connsiteY7" fmla="*/ 13017 h 4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325" h="48655">
                      <a:moveTo>
                        <a:pt x="29121" y="13017"/>
                      </a:moveTo>
                      <a:lnTo>
                        <a:pt x="7723" y="0"/>
                      </a:lnTo>
                      <a:lnTo>
                        <a:pt x="0" y="8973"/>
                      </a:lnTo>
                      <a:lnTo>
                        <a:pt x="1393" y="34627"/>
                      </a:lnTo>
                      <a:lnTo>
                        <a:pt x="13548" y="46128"/>
                      </a:lnTo>
                      <a:lnTo>
                        <a:pt x="25069" y="48655"/>
                      </a:lnTo>
                      <a:lnTo>
                        <a:pt x="35325" y="33490"/>
                      </a:lnTo>
                      <a:lnTo>
                        <a:pt x="29121" y="13017"/>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86" name="Freeform 1445">
                  <a:extLst>
                    <a:ext uri="{FF2B5EF4-FFF2-40B4-BE49-F238E27FC236}">
                      <a16:creationId xmlns:a16="http://schemas.microsoft.com/office/drawing/2014/main" id="{87E4B173-D9C7-F406-D564-4C26B4FD1A5F}"/>
                    </a:ext>
                  </a:extLst>
                </p:cNvPr>
                <p:cNvSpPr/>
                <p:nvPr/>
              </p:nvSpPr>
              <p:spPr>
                <a:xfrm>
                  <a:off x="3103118" y="2676487"/>
                  <a:ext cx="37862" cy="36775"/>
                </a:xfrm>
                <a:custGeom>
                  <a:avLst/>
                  <a:gdLst>
                    <a:gd name="connsiteX0" fmla="*/ 37857 w 37857"/>
                    <a:gd name="connsiteY0" fmla="*/ 24011 h 36775"/>
                    <a:gd name="connsiteX1" fmla="*/ 32666 w 37857"/>
                    <a:gd name="connsiteY1" fmla="*/ 10616 h 36775"/>
                    <a:gd name="connsiteX2" fmla="*/ 10635 w 37857"/>
                    <a:gd name="connsiteY2" fmla="*/ 0 h 36775"/>
                    <a:gd name="connsiteX3" fmla="*/ 9369 w 37857"/>
                    <a:gd name="connsiteY3" fmla="*/ 0 h 36775"/>
                    <a:gd name="connsiteX4" fmla="*/ 0 w 37857"/>
                    <a:gd name="connsiteY4" fmla="*/ 18198 h 36775"/>
                    <a:gd name="connsiteX5" fmla="*/ 127 w 37857"/>
                    <a:gd name="connsiteY5" fmla="*/ 19715 h 36775"/>
                    <a:gd name="connsiteX6" fmla="*/ 26462 w 37857"/>
                    <a:gd name="connsiteY6" fmla="*/ 36776 h 36775"/>
                    <a:gd name="connsiteX7" fmla="*/ 37857 w 37857"/>
                    <a:gd name="connsiteY7" fmla="*/ 24138 h 36775"/>
                    <a:gd name="connsiteX8" fmla="*/ 37857 w 37857"/>
                    <a:gd name="connsiteY8" fmla="*/ 24011 h 3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857" h="36775">
                      <a:moveTo>
                        <a:pt x="37857" y="24011"/>
                      </a:moveTo>
                      <a:lnTo>
                        <a:pt x="32666" y="10616"/>
                      </a:lnTo>
                      <a:lnTo>
                        <a:pt x="10635" y="0"/>
                      </a:lnTo>
                      <a:lnTo>
                        <a:pt x="9369" y="0"/>
                      </a:lnTo>
                      <a:lnTo>
                        <a:pt x="0" y="18198"/>
                      </a:lnTo>
                      <a:lnTo>
                        <a:pt x="127" y="19715"/>
                      </a:lnTo>
                      <a:lnTo>
                        <a:pt x="26462" y="36776"/>
                      </a:lnTo>
                      <a:lnTo>
                        <a:pt x="37857" y="24138"/>
                      </a:lnTo>
                      <a:lnTo>
                        <a:pt x="37857" y="24011"/>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87" name="Freeform 1446">
                  <a:extLst>
                    <a:ext uri="{FF2B5EF4-FFF2-40B4-BE49-F238E27FC236}">
                      <a16:creationId xmlns:a16="http://schemas.microsoft.com/office/drawing/2014/main" id="{724C4DE2-A844-47D2-0F3D-588ADEDEBA80}"/>
                    </a:ext>
                  </a:extLst>
                </p:cNvPr>
                <p:cNvSpPr/>
                <p:nvPr/>
              </p:nvSpPr>
              <p:spPr>
                <a:xfrm>
                  <a:off x="3078551" y="2693927"/>
                  <a:ext cx="27985" cy="45242"/>
                </a:xfrm>
                <a:custGeom>
                  <a:avLst/>
                  <a:gdLst>
                    <a:gd name="connsiteX0" fmla="*/ 24690 w 27981"/>
                    <a:gd name="connsiteY0" fmla="*/ 2275 h 45242"/>
                    <a:gd name="connsiteX1" fmla="*/ 4178 w 27981"/>
                    <a:gd name="connsiteY1" fmla="*/ 0 h 45242"/>
                    <a:gd name="connsiteX2" fmla="*/ 10382 w 27981"/>
                    <a:gd name="connsiteY2" fmla="*/ 25528 h 45242"/>
                    <a:gd name="connsiteX3" fmla="*/ 0 w 27981"/>
                    <a:gd name="connsiteY3" fmla="*/ 38292 h 45242"/>
                    <a:gd name="connsiteX4" fmla="*/ 6457 w 27981"/>
                    <a:gd name="connsiteY4" fmla="*/ 45243 h 45242"/>
                    <a:gd name="connsiteX5" fmla="*/ 27982 w 27981"/>
                    <a:gd name="connsiteY5" fmla="*/ 39050 h 45242"/>
                    <a:gd name="connsiteX6" fmla="*/ 24690 w 27981"/>
                    <a:gd name="connsiteY6" fmla="*/ 2275 h 4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81" h="45242">
                      <a:moveTo>
                        <a:pt x="24690" y="2275"/>
                      </a:moveTo>
                      <a:lnTo>
                        <a:pt x="4178" y="0"/>
                      </a:lnTo>
                      <a:lnTo>
                        <a:pt x="10382" y="25528"/>
                      </a:lnTo>
                      <a:lnTo>
                        <a:pt x="0" y="38292"/>
                      </a:lnTo>
                      <a:lnTo>
                        <a:pt x="6457" y="45243"/>
                      </a:lnTo>
                      <a:lnTo>
                        <a:pt x="27982" y="39050"/>
                      </a:lnTo>
                      <a:lnTo>
                        <a:pt x="24690" y="2275"/>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88" name="Freeform 1447">
                  <a:extLst>
                    <a:ext uri="{FF2B5EF4-FFF2-40B4-BE49-F238E27FC236}">
                      <a16:creationId xmlns:a16="http://schemas.microsoft.com/office/drawing/2014/main" id="{BBC19D51-DA58-C178-8782-05F7C984AEC3}"/>
                    </a:ext>
                  </a:extLst>
                </p:cNvPr>
                <p:cNvSpPr/>
                <p:nvPr/>
              </p:nvSpPr>
              <p:spPr>
                <a:xfrm>
                  <a:off x="3012071" y="2595733"/>
                  <a:ext cx="33050" cy="37533"/>
                </a:xfrm>
                <a:custGeom>
                  <a:avLst/>
                  <a:gdLst>
                    <a:gd name="connsiteX0" fmla="*/ 22917 w 33046"/>
                    <a:gd name="connsiteY0" fmla="*/ 0 h 37533"/>
                    <a:gd name="connsiteX1" fmla="*/ 7090 w 33046"/>
                    <a:gd name="connsiteY1" fmla="*/ 0 h 37533"/>
                    <a:gd name="connsiteX2" fmla="*/ 0 w 33046"/>
                    <a:gd name="connsiteY2" fmla="*/ 23001 h 37533"/>
                    <a:gd name="connsiteX3" fmla="*/ 12281 w 33046"/>
                    <a:gd name="connsiteY3" fmla="*/ 33995 h 37533"/>
                    <a:gd name="connsiteX4" fmla="*/ 20511 w 33046"/>
                    <a:gd name="connsiteY4" fmla="*/ 37534 h 37533"/>
                    <a:gd name="connsiteX5" fmla="*/ 33046 w 33046"/>
                    <a:gd name="connsiteY5" fmla="*/ 16808 h 37533"/>
                    <a:gd name="connsiteX6" fmla="*/ 22917 w 33046"/>
                    <a:gd name="connsiteY6" fmla="*/ 0 h 3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046" h="37533">
                      <a:moveTo>
                        <a:pt x="22917" y="0"/>
                      </a:moveTo>
                      <a:lnTo>
                        <a:pt x="7090" y="0"/>
                      </a:lnTo>
                      <a:lnTo>
                        <a:pt x="0" y="23001"/>
                      </a:lnTo>
                      <a:lnTo>
                        <a:pt x="12281" y="33995"/>
                      </a:lnTo>
                      <a:lnTo>
                        <a:pt x="20511" y="37534"/>
                      </a:lnTo>
                      <a:lnTo>
                        <a:pt x="33046" y="16808"/>
                      </a:lnTo>
                      <a:lnTo>
                        <a:pt x="22917"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89" name="Freeform 1448">
                  <a:extLst>
                    <a:ext uri="{FF2B5EF4-FFF2-40B4-BE49-F238E27FC236}">
                      <a16:creationId xmlns:a16="http://schemas.microsoft.com/office/drawing/2014/main" id="{D09954A1-F93E-2A79-1776-78440AF6BF55}"/>
                    </a:ext>
                  </a:extLst>
                </p:cNvPr>
                <p:cNvSpPr/>
                <p:nvPr/>
              </p:nvSpPr>
              <p:spPr>
                <a:xfrm>
                  <a:off x="3056264" y="2592194"/>
                  <a:ext cx="38875" cy="44231"/>
                </a:xfrm>
                <a:custGeom>
                  <a:avLst/>
                  <a:gdLst>
                    <a:gd name="connsiteX0" fmla="*/ 37604 w 38870"/>
                    <a:gd name="connsiteY0" fmla="*/ 20094 h 44231"/>
                    <a:gd name="connsiteX1" fmla="*/ 36085 w 38870"/>
                    <a:gd name="connsiteY1" fmla="*/ 9225 h 44231"/>
                    <a:gd name="connsiteX2" fmla="*/ 20385 w 38870"/>
                    <a:gd name="connsiteY2" fmla="*/ 0 h 44231"/>
                    <a:gd name="connsiteX3" fmla="*/ 9496 w 38870"/>
                    <a:gd name="connsiteY3" fmla="*/ 3286 h 44231"/>
                    <a:gd name="connsiteX4" fmla="*/ 0 w 38870"/>
                    <a:gd name="connsiteY4" fmla="*/ 20347 h 44231"/>
                    <a:gd name="connsiteX5" fmla="*/ 6457 w 38870"/>
                    <a:gd name="connsiteY5" fmla="*/ 39050 h 44231"/>
                    <a:gd name="connsiteX6" fmla="*/ 22031 w 38870"/>
                    <a:gd name="connsiteY6" fmla="*/ 44232 h 44231"/>
                    <a:gd name="connsiteX7" fmla="*/ 38870 w 38870"/>
                    <a:gd name="connsiteY7" fmla="*/ 27929 h 44231"/>
                    <a:gd name="connsiteX8" fmla="*/ 37604 w 38870"/>
                    <a:gd name="connsiteY8" fmla="*/ 20094 h 4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870" h="44231">
                      <a:moveTo>
                        <a:pt x="37604" y="20094"/>
                      </a:moveTo>
                      <a:lnTo>
                        <a:pt x="36085" y="9225"/>
                      </a:lnTo>
                      <a:lnTo>
                        <a:pt x="20385" y="0"/>
                      </a:lnTo>
                      <a:lnTo>
                        <a:pt x="9496" y="3286"/>
                      </a:lnTo>
                      <a:lnTo>
                        <a:pt x="0" y="20347"/>
                      </a:lnTo>
                      <a:lnTo>
                        <a:pt x="6457" y="39050"/>
                      </a:lnTo>
                      <a:lnTo>
                        <a:pt x="22031" y="44232"/>
                      </a:lnTo>
                      <a:lnTo>
                        <a:pt x="38870" y="27929"/>
                      </a:lnTo>
                      <a:lnTo>
                        <a:pt x="37604" y="20094"/>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90" name="Freeform 1449">
                  <a:extLst>
                    <a:ext uri="{FF2B5EF4-FFF2-40B4-BE49-F238E27FC236}">
                      <a16:creationId xmlns:a16="http://schemas.microsoft.com/office/drawing/2014/main" id="{AAAB7673-A939-3F69-7A2C-5474D3A9EFAE}"/>
                    </a:ext>
                  </a:extLst>
                </p:cNvPr>
                <p:cNvSpPr/>
                <p:nvPr/>
              </p:nvSpPr>
              <p:spPr>
                <a:xfrm>
                  <a:off x="3076652" y="2620123"/>
                  <a:ext cx="39508" cy="38544"/>
                </a:xfrm>
                <a:custGeom>
                  <a:avLst/>
                  <a:gdLst>
                    <a:gd name="connsiteX0" fmla="*/ 27855 w 39503"/>
                    <a:gd name="connsiteY0" fmla="*/ 20979 h 38544"/>
                    <a:gd name="connsiteX1" fmla="*/ 27855 w 39503"/>
                    <a:gd name="connsiteY1" fmla="*/ 6193 h 38544"/>
                    <a:gd name="connsiteX2" fmla="*/ 18485 w 39503"/>
                    <a:gd name="connsiteY2" fmla="*/ 0 h 38544"/>
                    <a:gd name="connsiteX3" fmla="*/ 1646 w 39503"/>
                    <a:gd name="connsiteY3" fmla="*/ 16303 h 38544"/>
                    <a:gd name="connsiteX4" fmla="*/ 0 w 39503"/>
                    <a:gd name="connsiteY4" fmla="*/ 27676 h 38544"/>
                    <a:gd name="connsiteX5" fmla="*/ 13041 w 39503"/>
                    <a:gd name="connsiteY5" fmla="*/ 38545 h 38544"/>
                    <a:gd name="connsiteX6" fmla="*/ 26336 w 39503"/>
                    <a:gd name="connsiteY6" fmla="*/ 30204 h 38544"/>
                    <a:gd name="connsiteX7" fmla="*/ 27602 w 39503"/>
                    <a:gd name="connsiteY7" fmla="*/ 29446 h 38544"/>
                    <a:gd name="connsiteX8" fmla="*/ 39503 w 39503"/>
                    <a:gd name="connsiteY8" fmla="*/ 20979 h 38544"/>
                    <a:gd name="connsiteX9" fmla="*/ 27855 w 39503"/>
                    <a:gd name="connsiteY9" fmla="*/ 20979 h 3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503" h="38544">
                      <a:moveTo>
                        <a:pt x="27855" y="20979"/>
                      </a:moveTo>
                      <a:lnTo>
                        <a:pt x="27855" y="6193"/>
                      </a:lnTo>
                      <a:lnTo>
                        <a:pt x="18485" y="0"/>
                      </a:lnTo>
                      <a:lnTo>
                        <a:pt x="1646" y="16303"/>
                      </a:lnTo>
                      <a:lnTo>
                        <a:pt x="0" y="27676"/>
                      </a:lnTo>
                      <a:lnTo>
                        <a:pt x="13041" y="38545"/>
                      </a:lnTo>
                      <a:lnTo>
                        <a:pt x="26336" y="30204"/>
                      </a:lnTo>
                      <a:lnTo>
                        <a:pt x="27602" y="29446"/>
                      </a:lnTo>
                      <a:lnTo>
                        <a:pt x="39503" y="20979"/>
                      </a:lnTo>
                      <a:lnTo>
                        <a:pt x="27855" y="20979"/>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91" name="Freeform 1450">
                  <a:extLst>
                    <a:ext uri="{FF2B5EF4-FFF2-40B4-BE49-F238E27FC236}">
                      <a16:creationId xmlns:a16="http://schemas.microsoft.com/office/drawing/2014/main" id="{343D8423-7FC5-E24A-B563-DD8E9FCAF41A}"/>
                    </a:ext>
                  </a:extLst>
                </p:cNvPr>
                <p:cNvSpPr/>
                <p:nvPr/>
              </p:nvSpPr>
              <p:spPr>
                <a:xfrm>
                  <a:off x="3102991" y="2629728"/>
                  <a:ext cx="40900" cy="57374"/>
                </a:xfrm>
                <a:custGeom>
                  <a:avLst/>
                  <a:gdLst>
                    <a:gd name="connsiteX0" fmla="*/ 36464 w 40895"/>
                    <a:gd name="connsiteY0" fmla="*/ 16808 h 57374"/>
                    <a:gd name="connsiteX1" fmla="*/ 17599 w 40895"/>
                    <a:gd name="connsiteY1" fmla="*/ 0 h 57374"/>
                    <a:gd name="connsiteX2" fmla="*/ 16206 w 40895"/>
                    <a:gd name="connsiteY2" fmla="*/ 632 h 57374"/>
                    <a:gd name="connsiteX3" fmla="*/ 16206 w 40895"/>
                    <a:gd name="connsiteY3" fmla="*/ 1011 h 57374"/>
                    <a:gd name="connsiteX4" fmla="*/ 13168 w 40895"/>
                    <a:gd name="connsiteY4" fmla="*/ 11374 h 57374"/>
                    <a:gd name="connsiteX5" fmla="*/ 1266 w 40895"/>
                    <a:gd name="connsiteY5" fmla="*/ 19841 h 57374"/>
                    <a:gd name="connsiteX6" fmla="*/ 0 w 40895"/>
                    <a:gd name="connsiteY6" fmla="*/ 20599 h 57374"/>
                    <a:gd name="connsiteX7" fmla="*/ 9496 w 40895"/>
                    <a:gd name="connsiteY7" fmla="*/ 46759 h 57374"/>
                    <a:gd name="connsiteX8" fmla="*/ 10762 w 40895"/>
                    <a:gd name="connsiteY8" fmla="*/ 46759 h 57374"/>
                    <a:gd name="connsiteX9" fmla="*/ 32793 w 40895"/>
                    <a:gd name="connsiteY9" fmla="*/ 57375 h 57374"/>
                    <a:gd name="connsiteX10" fmla="*/ 40896 w 40895"/>
                    <a:gd name="connsiteY10" fmla="*/ 39556 h 57374"/>
                    <a:gd name="connsiteX11" fmla="*/ 36464 w 40895"/>
                    <a:gd name="connsiteY11" fmla="*/ 16808 h 5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895" h="57374">
                      <a:moveTo>
                        <a:pt x="36464" y="16808"/>
                      </a:moveTo>
                      <a:lnTo>
                        <a:pt x="17599" y="0"/>
                      </a:lnTo>
                      <a:lnTo>
                        <a:pt x="16206" y="632"/>
                      </a:lnTo>
                      <a:lnTo>
                        <a:pt x="16206" y="1011"/>
                      </a:lnTo>
                      <a:lnTo>
                        <a:pt x="13168" y="11374"/>
                      </a:lnTo>
                      <a:lnTo>
                        <a:pt x="1266" y="19841"/>
                      </a:lnTo>
                      <a:lnTo>
                        <a:pt x="0" y="20599"/>
                      </a:lnTo>
                      <a:lnTo>
                        <a:pt x="9496" y="46759"/>
                      </a:lnTo>
                      <a:lnTo>
                        <a:pt x="10762" y="46759"/>
                      </a:lnTo>
                      <a:lnTo>
                        <a:pt x="32793" y="57375"/>
                      </a:lnTo>
                      <a:lnTo>
                        <a:pt x="40896" y="39556"/>
                      </a:lnTo>
                      <a:lnTo>
                        <a:pt x="36464" y="16808"/>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92" name="Freeform 1451">
                  <a:extLst>
                    <a:ext uri="{FF2B5EF4-FFF2-40B4-BE49-F238E27FC236}">
                      <a16:creationId xmlns:a16="http://schemas.microsoft.com/office/drawing/2014/main" id="{46BBFCB4-008E-96C6-A286-A3F29461F7F0}"/>
                    </a:ext>
                  </a:extLst>
                </p:cNvPr>
                <p:cNvSpPr/>
                <p:nvPr/>
              </p:nvSpPr>
              <p:spPr>
                <a:xfrm>
                  <a:off x="2968004" y="2765962"/>
                  <a:ext cx="32163" cy="35006"/>
                </a:xfrm>
                <a:custGeom>
                  <a:avLst/>
                  <a:gdLst>
                    <a:gd name="connsiteX0" fmla="*/ 29374 w 32159"/>
                    <a:gd name="connsiteY0" fmla="*/ 6572 h 35006"/>
                    <a:gd name="connsiteX1" fmla="*/ 29374 w 32159"/>
                    <a:gd name="connsiteY1" fmla="*/ 6445 h 35006"/>
                    <a:gd name="connsiteX2" fmla="*/ 13294 w 32159"/>
                    <a:gd name="connsiteY2" fmla="*/ 0 h 35006"/>
                    <a:gd name="connsiteX3" fmla="*/ 13548 w 32159"/>
                    <a:gd name="connsiteY3" fmla="*/ 1390 h 35006"/>
                    <a:gd name="connsiteX4" fmla="*/ 0 w 32159"/>
                    <a:gd name="connsiteY4" fmla="*/ 7835 h 35006"/>
                    <a:gd name="connsiteX5" fmla="*/ 5191 w 32159"/>
                    <a:gd name="connsiteY5" fmla="*/ 25528 h 35006"/>
                    <a:gd name="connsiteX6" fmla="*/ 18992 w 32159"/>
                    <a:gd name="connsiteY6" fmla="*/ 35006 h 35006"/>
                    <a:gd name="connsiteX7" fmla="*/ 32160 w 32159"/>
                    <a:gd name="connsiteY7" fmla="*/ 25781 h 35006"/>
                    <a:gd name="connsiteX8" fmla="*/ 29374 w 32159"/>
                    <a:gd name="connsiteY8" fmla="*/ 6572 h 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159" h="35006">
                      <a:moveTo>
                        <a:pt x="29374" y="6572"/>
                      </a:moveTo>
                      <a:lnTo>
                        <a:pt x="29374" y="6445"/>
                      </a:lnTo>
                      <a:lnTo>
                        <a:pt x="13294" y="0"/>
                      </a:lnTo>
                      <a:lnTo>
                        <a:pt x="13548" y="1390"/>
                      </a:lnTo>
                      <a:lnTo>
                        <a:pt x="0" y="7835"/>
                      </a:lnTo>
                      <a:lnTo>
                        <a:pt x="5191" y="25528"/>
                      </a:lnTo>
                      <a:lnTo>
                        <a:pt x="18992" y="35006"/>
                      </a:lnTo>
                      <a:lnTo>
                        <a:pt x="32160" y="25781"/>
                      </a:lnTo>
                      <a:lnTo>
                        <a:pt x="29374" y="6572"/>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93" name="Freeform 1452">
                  <a:extLst>
                    <a:ext uri="{FF2B5EF4-FFF2-40B4-BE49-F238E27FC236}">
                      <a16:creationId xmlns:a16="http://schemas.microsoft.com/office/drawing/2014/main" id="{AAA378E5-8B6F-0FB9-2908-6D9565C4D3B8}"/>
                    </a:ext>
                  </a:extLst>
                </p:cNvPr>
                <p:cNvSpPr/>
                <p:nvPr/>
              </p:nvSpPr>
              <p:spPr>
                <a:xfrm>
                  <a:off x="3012830" y="2775440"/>
                  <a:ext cx="37735" cy="31973"/>
                </a:xfrm>
                <a:custGeom>
                  <a:avLst/>
                  <a:gdLst>
                    <a:gd name="connsiteX0" fmla="*/ 0 w 37730"/>
                    <a:gd name="connsiteY0" fmla="*/ 17819 h 31973"/>
                    <a:gd name="connsiteX1" fmla="*/ 6837 w 37730"/>
                    <a:gd name="connsiteY1" fmla="*/ 31594 h 31973"/>
                    <a:gd name="connsiteX2" fmla="*/ 24057 w 37730"/>
                    <a:gd name="connsiteY2" fmla="*/ 31973 h 31973"/>
                    <a:gd name="connsiteX3" fmla="*/ 37731 w 37730"/>
                    <a:gd name="connsiteY3" fmla="*/ 21484 h 31973"/>
                    <a:gd name="connsiteX4" fmla="*/ 30894 w 37730"/>
                    <a:gd name="connsiteY4" fmla="*/ 2780 h 31973"/>
                    <a:gd name="connsiteX5" fmla="*/ 14814 w 37730"/>
                    <a:gd name="connsiteY5" fmla="*/ 0 h 31973"/>
                    <a:gd name="connsiteX6" fmla="*/ 0 w 37730"/>
                    <a:gd name="connsiteY6" fmla="*/ 17819 h 31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30" h="31973">
                      <a:moveTo>
                        <a:pt x="0" y="17819"/>
                      </a:moveTo>
                      <a:lnTo>
                        <a:pt x="6837" y="31594"/>
                      </a:lnTo>
                      <a:lnTo>
                        <a:pt x="24057" y="31973"/>
                      </a:lnTo>
                      <a:lnTo>
                        <a:pt x="37731" y="21484"/>
                      </a:lnTo>
                      <a:lnTo>
                        <a:pt x="30894" y="2780"/>
                      </a:lnTo>
                      <a:lnTo>
                        <a:pt x="14814" y="0"/>
                      </a:lnTo>
                      <a:lnTo>
                        <a:pt x="0" y="17819"/>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94" name="Freeform 1453">
                  <a:extLst>
                    <a:ext uri="{FF2B5EF4-FFF2-40B4-BE49-F238E27FC236}">
                      <a16:creationId xmlns:a16="http://schemas.microsoft.com/office/drawing/2014/main" id="{F2B2CEB4-1F77-DBDC-4967-735CBB106265}"/>
                    </a:ext>
                  </a:extLst>
                </p:cNvPr>
                <p:cNvSpPr/>
                <p:nvPr/>
              </p:nvSpPr>
              <p:spPr>
                <a:xfrm>
                  <a:off x="3103244" y="2696202"/>
                  <a:ext cx="34443" cy="52067"/>
                </a:xfrm>
                <a:custGeom>
                  <a:avLst/>
                  <a:gdLst>
                    <a:gd name="connsiteX0" fmla="*/ 26335 w 34438"/>
                    <a:gd name="connsiteY0" fmla="*/ 17061 h 52067"/>
                    <a:gd name="connsiteX1" fmla="*/ 0 w 34438"/>
                    <a:gd name="connsiteY1" fmla="*/ 0 h 52067"/>
                    <a:gd name="connsiteX2" fmla="*/ 3292 w 34438"/>
                    <a:gd name="connsiteY2" fmla="*/ 36776 h 52067"/>
                    <a:gd name="connsiteX3" fmla="*/ 24183 w 34438"/>
                    <a:gd name="connsiteY3" fmla="*/ 52067 h 52067"/>
                    <a:gd name="connsiteX4" fmla="*/ 34439 w 34438"/>
                    <a:gd name="connsiteY4" fmla="*/ 38545 h 52067"/>
                    <a:gd name="connsiteX5" fmla="*/ 26335 w 34438"/>
                    <a:gd name="connsiteY5" fmla="*/ 17061 h 52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438" h="52067">
                      <a:moveTo>
                        <a:pt x="26335" y="17061"/>
                      </a:moveTo>
                      <a:lnTo>
                        <a:pt x="0" y="0"/>
                      </a:lnTo>
                      <a:lnTo>
                        <a:pt x="3292" y="36776"/>
                      </a:lnTo>
                      <a:lnTo>
                        <a:pt x="24183" y="52067"/>
                      </a:lnTo>
                      <a:lnTo>
                        <a:pt x="34439" y="38545"/>
                      </a:lnTo>
                      <a:lnTo>
                        <a:pt x="26335" y="17061"/>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95" name="Freeform 1454">
                  <a:extLst>
                    <a:ext uri="{FF2B5EF4-FFF2-40B4-BE49-F238E27FC236}">
                      <a16:creationId xmlns:a16="http://schemas.microsoft.com/office/drawing/2014/main" id="{CDFA6D91-98DE-1A60-2B38-8B28BE1D38BA}"/>
                    </a:ext>
                  </a:extLst>
                </p:cNvPr>
                <p:cNvSpPr/>
                <p:nvPr/>
              </p:nvSpPr>
              <p:spPr>
                <a:xfrm>
                  <a:off x="2850237" y="2736390"/>
                  <a:ext cx="30391" cy="59396"/>
                </a:xfrm>
                <a:custGeom>
                  <a:avLst/>
                  <a:gdLst>
                    <a:gd name="connsiteX0" fmla="*/ 18612 w 30387"/>
                    <a:gd name="connsiteY0" fmla="*/ 0 h 59396"/>
                    <a:gd name="connsiteX1" fmla="*/ 7850 w 30387"/>
                    <a:gd name="connsiteY1" fmla="*/ 5434 h 59396"/>
                    <a:gd name="connsiteX2" fmla="*/ 5824 w 30387"/>
                    <a:gd name="connsiteY2" fmla="*/ 27929 h 59396"/>
                    <a:gd name="connsiteX3" fmla="*/ 0 w 30387"/>
                    <a:gd name="connsiteY3" fmla="*/ 41831 h 59396"/>
                    <a:gd name="connsiteX4" fmla="*/ 10003 w 30387"/>
                    <a:gd name="connsiteY4" fmla="*/ 59397 h 59396"/>
                    <a:gd name="connsiteX5" fmla="*/ 28994 w 30387"/>
                    <a:gd name="connsiteY5" fmla="*/ 44232 h 59396"/>
                    <a:gd name="connsiteX6" fmla="*/ 28994 w 30387"/>
                    <a:gd name="connsiteY6" fmla="*/ 17187 h 59396"/>
                    <a:gd name="connsiteX7" fmla="*/ 30387 w 30387"/>
                    <a:gd name="connsiteY7" fmla="*/ 17440 h 59396"/>
                    <a:gd name="connsiteX8" fmla="*/ 18612 w 30387"/>
                    <a:gd name="connsiteY8" fmla="*/ 0 h 59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87" h="59396">
                      <a:moveTo>
                        <a:pt x="18612" y="0"/>
                      </a:moveTo>
                      <a:lnTo>
                        <a:pt x="7850" y="5434"/>
                      </a:lnTo>
                      <a:lnTo>
                        <a:pt x="5824" y="27929"/>
                      </a:lnTo>
                      <a:lnTo>
                        <a:pt x="0" y="41831"/>
                      </a:lnTo>
                      <a:lnTo>
                        <a:pt x="10003" y="59397"/>
                      </a:lnTo>
                      <a:lnTo>
                        <a:pt x="28994" y="44232"/>
                      </a:lnTo>
                      <a:lnTo>
                        <a:pt x="28994" y="17187"/>
                      </a:lnTo>
                      <a:lnTo>
                        <a:pt x="30387" y="17440"/>
                      </a:lnTo>
                      <a:lnTo>
                        <a:pt x="18612"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96" name="Freeform 1455">
                  <a:extLst>
                    <a:ext uri="{FF2B5EF4-FFF2-40B4-BE49-F238E27FC236}">
                      <a16:creationId xmlns:a16="http://schemas.microsoft.com/office/drawing/2014/main" id="{B592E2C3-675A-5FD7-265F-99F35BDFB10E}"/>
                    </a:ext>
                  </a:extLst>
                </p:cNvPr>
                <p:cNvSpPr/>
                <p:nvPr/>
              </p:nvSpPr>
              <p:spPr>
                <a:xfrm>
                  <a:off x="2854670" y="2702900"/>
                  <a:ext cx="32163" cy="38923"/>
                </a:xfrm>
                <a:custGeom>
                  <a:avLst/>
                  <a:gdLst>
                    <a:gd name="connsiteX0" fmla="*/ 23550 w 32159"/>
                    <a:gd name="connsiteY0" fmla="*/ 3033 h 38923"/>
                    <a:gd name="connsiteX1" fmla="*/ 5824 w 32159"/>
                    <a:gd name="connsiteY1" fmla="*/ 0 h 38923"/>
                    <a:gd name="connsiteX2" fmla="*/ 1393 w 32159"/>
                    <a:gd name="connsiteY2" fmla="*/ 9099 h 38923"/>
                    <a:gd name="connsiteX3" fmla="*/ 0 w 32159"/>
                    <a:gd name="connsiteY3" fmla="*/ 23127 h 38923"/>
                    <a:gd name="connsiteX4" fmla="*/ 3419 w 32159"/>
                    <a:gd name="connsiteY4" fmla="*/ 38924 h 38923"/>
                    <a:gd name="connsiteX5" fmla="*/ 14181 w 32159"/>
                    <a:gd name="connsiteY5" fmla="*/ 33490 h 38923"/>
                    <a:gd name="connsiteX6" fmla="*/ 31020 w 32159"/>
                    <a:gd name="connsiteY6" fmla="*/ 13270 h 38923"/>
                    <a:gd name="connsiteX7" fmla="*/ 32160 w 32159"/>
                    <a:gd name="connsiteY7" fmla="*/ 11879 h 38923"/>
                    <a:gd name="connsiteX8" fmla="*/ 23550 w 32159"/>
                    <a:gd name="connsiteY8" fmla="*/ 3033 h 38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159" h="38923">
                      <a:moveTo>
                        <a:pt x="23550" y="3033"/>
                      </a:moveTo>
                      <a:lnTo>
                        <a:pt x="5824" y="0"/>
                      </a:lnTo>
                      <a:lnTo>
                        <a:pt x="1393" y="9099"/>
                      </a:lnTo>
                      <a:lnTo>
                        <a:pt x="0" y="23127"/>
                      </a:lnTo>
                      <a:lnTo>
                        <a:pt x="3419" y="38924"/>
                      </a:lnTo>
                      <a:lnTo>
                        <a:pt x="14181" y="33490"/>
                      </a:lnTo>
                      <a:lnTo>
                        <a:pt x="31020" y="13270"/>
                      </a:lnTo>
                      <a:lnTo>
                        <a:pt x="32160" y="11879"/>
                      </a:lnTo>
                      <a:lnTo>
                        <a:pt x="23550" y="3033"/>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97" name="Freeform 1456">
                  <a:extLst>
                    <a:ext uri="{FF2B5EF4-FFF2-40B4-BE49-F238E27FC236}">
                      <a16:creationId xmlns:a16="http://schemas.microsoft.com/office/drawing/2014/main" id="{C0327C0A-5E91-5C0B-9BE1-0597BF327645}"/>
                    </a:ext>
                  </a:extLst>
                </p:cNvPr>
                <p:cNvSpPr/>
                <p:nvPr/>
              </p:nvSpPr>
              <p:spPr>
                <a:xfrm>
                  <a:off x="2879236" y="2753577"/>
                  <a:ext cx="25831" cy="31720"/>
                </a:xfrm>
                <a:custGeom>
                  <a:avLst/>
                  <a:gdLst>
                    <a:gd name="connsiteX0" fmla="*/ 24436 w 25828"/>
                    <a:gd name="connsiteY0" fmla="*/ 2527 h 31720"/>
                    <a:gd name="connsiteX1" fmla="*/ 23170 w 25828"/>
                    <a:gd name="connsiteY1" fmla="*/ 3918 h 31720"/>
                    <a:gd name="connsiteX2" fmla="*/ 1393 w 25828"/>
                    <a:gd name="connsiteY2" fmla="*/ 253 h 31720"/>
                    <a:gd name="connsiteX3" fmla="*/ 0 w 25828"/>
                    <a:gd name="connsiteY3" fmla="*/ 0 h 31720"/>
                    <a:gd name="connsiteX4" fmla="*/ 0 w 25828"/>
                    <a:gd name="connsiteY4" fmla="*/ 27045 h 31720"/>
                    <a:gd name="connsiteX5" fmla="*/ 10129 w 25828"/>
                    <a:gd name="connsiteY5" fmla="*/ 31720 h 31720"/>
                    <a:gd name="connsiteX6" fmla="*/ 25829 w 25828"/>
                    <a:gd name="connsiteY6" fmla="*/ 28182 h 31720"/>
                    <a:gd name="connsiteX7" fmla="*/ 24436 w 25828"/>
                    <a:gd name="connsiteY7" fmla="*/ 2527 h 31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828" h="31720">
                      <a:moveTo>
                        <a:pt x="24436" y="2527"/>
                      </a:moveTo>
                      <a:lnTo>
                        <a:pt x="23170" y="3918"/>
                      </a:lnTo>
                      <a:lnTo>
                        <a:pt x="1393" y="253"/>
                      </a:lnTo>
                      <a:lnTo>
                        <a:pt x="0" y="0"/>
                      </a:lnTo>
                      <a:lnTo>
                        <a:pt x="0" y="27045"/>
                      </a:lnTo>
                      <a:lnTo>
                        <a:pt x="10129" y="31720"/>
                      </a:lnTo>
                      <a:lnTo>
                        <a:pt x="25829" y="28182"/>
                      </a:lnTo>
                      <a:lnTo>
                        <a:pt x="24436" y="2527"/>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98" name="Freeform 1457">
                  <a:extLst>
                    <a:ext uri="{FF2B5EF4-FFF2-40B4-BE49-F238E27FC236}">
                      <a16:creationId xmlns:a16="http://schemas.microsoft.com/office/drawing/2014/main" id="{17394B8D-AC1B-9117-9B25-892E0BC0EBEE}"/>
                    </a:ext>
                  </a:extLst>
                </p:cNvPr>
                <p:cNvSpPr/>
                <p:nvPr/>
              </p:nvSpPr>
              <p:spPr>
                <a:xfrm>
                  <a:off x="2983452" y="2586507"/>
                  <a:ext cx="35709" cy="37786"/>
                </a:xfrm>
                <a:custGeom>
                  <a:avLst/>
                  <a:gdLst>
                    <a:gd name="connsiteX0" fmla="*/ 23423 w 35704"/>
                    <a:gd name="connsiteY0" fmla="*/ 0 h 37786"/>
                    <a:gd name="connsiteX1" fmla="*/ 18992 w 35704"/>
                    <a:gd name="connsiteY1" fmla="*/ 0 h 37786"/>
                    <a:gd name="connsiteX2" fmla="*/ 1646 w 35704"/>
                    <a:gd name="connsiteY2" fmla="*/ 11121 h 37786"/>
                    <a:gd name="connsiteX3" fmla="*/ 0 w 35704"/>
                    <a:gd name="connsiteY3" fmla="*/ 13143 h 37786"/>
                    <a:gd name="connsiteX4" fmla="*/ 3545 w 35704"/>
                    <a:gd name="connsiteY4" fmla="*/ 31973 h 37786"/>
                    <a:gd name="connsiteX5" fmla="*/ 8483 w 35704"/>
                    <a:gd name="connsiteY5" fmla="*/ 37787 h 37786"/>
                    <a:gd name="connsiteX6" fmla="*/ 28614 w 35704"/>
                    <a:gd name="connsiteY6" fmla="*/ 32226 h 37786"/>
                    <a:gd name="connsiteX7" fmla="*/ 35705 w 35704"/>
                    <a:gd name="connsiteY7" fmla="*/ 9226 h 37786"/>
                    <a:gd name="connsiteX8" fmla="*/ 23423 w 35704"/>
                    <a:gd name="connsiteY8" fmla="*/ 0 h 3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04" h="37786">
                      <a:moveTo>
                        <a:pt x="23423" y="0"/>
                      </a:moveTo>
                      <a:lnTo>
                        <a:pt x="18992" y="0"/>
                      </a:lnTo>
                      <a:lnTo>
                        <a:pt x="1646" y="11121"/>
                      </a:lnTo>
                      <a:lnTo>
                        <a:pt x="0" y="13143"/>
                      </a:lnTo>
                      <a:lnTo>
                        <a:pt x="3545" y="31973"/>
                      </a:lnTo>
                      <a:lnTo>
                        <a:pt x="8483" y="37787"/>
                      </a:lnTo>
                      <a:lnTo>
                        <a:pt x="28614" y="32226"/>
                      </a:lnTo>
                      <a:lnTo>
                        <a:pt x="35705" y="9226"/>
                      </a:lnTo>
                      <a:lnTo>
                        <a:pt x="23423"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299" name="Freeform 1458">
                  <a:extLst>
                    <a:ext uri="{FF2B5EF4-FFF2-40B4-BE49-F238E27FC236}">
                      <a16:creationId xmlns:a16="http://schemas.microsoft.com/office/drawing/2014/main" id="{2FB27328-AE50-4950-6A4B-786606C34566}"/>
                    </a:ext>
                  </a:extLst>
                </p:cNvPr>
                <p:cNvSpPr/>
                <p:nvPr/>
              </p:nvSpPr>
              <p:spPr>
                <a:xfrm>
                  <a:off x="2907601" y="2793259"/>
                  <a:ext cx="35583" cy="42083"/>
                </a:xfrm>
                <a:custGeom>
                  <a:avLst/>
                  <a:gdLst>
                    <a:gd name="connsiteX0" fmla="*/ 21144 w 35578"/>
                    <a:gd name="connsiteY0" fmla="*/ 2527 h 42083"/>
                    <a:gd name="connsiteX1" fmla="*/ 9623 w 35578"/>
                    <a:gd name="connsiteY1" fmla="*/ 0 h 42083"/>
                    <a:gd name="connsiteX2" fmla="*/ 0 w 35578"/>
                    <a:gd name="connsiteY2" fmla="*/ 25907 h 42083"/>
                    <a:gd name="connsiteX3" fmla="*/ 15194 w 35578"/>
                    <a:gd name="connsiteY3" fmla="*/ 42083 h 42083"/>
                    <a:gd name="connsiteX4" fmla="*/ 35578 w 35578"/>
                    <a:gd name="connsiteY4" fmla="*/ 37913 h 42083"/>
                    <a:gd name="connsiteX5" fmla="*/ 35578 w 35578"/>
                    <a:gd name="connsiteY5" fmla="*/ 14786 h 42083"/>
                    <a:gd name="connsiteX6" fmla="*/ 21144 w 35578"/>
                    <a:gd name="connsiteY6" fmla="*/ 2527 h 42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578" h="42083">
                      <a:moveTo>
                        <a:pt x="21144" y="2527"/>
                      </a:moveTo>
                      <a:lnTo>
                        <a:pt x="9623" y="0"/>
                      </a:lnTo>
                      <a:lnTo>
                        <a:pt x="0" y="25907"/>
                      </a:lnTo>
                      <a:lnTo>
                        <a:pt x="15194" y="42083"/>
                      </a:lnTo>
                      <a:lnTo>
                        <a:pt x="35578" y="37913"/>
                      </a:lnTo>
                      <a:lnTo>
                        <a:pt x="35578" y="14786"/>
                      </a:lnTo>
                      <a:lnTo>
                        <a:pt x="21144" y="2527"/>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00" name="Freeform 1459">
                  <a:extLst>
                    <a:ext uri="{FF2B5EF4-FFF2-40B4-BE49-F238E27FC236}">
                      <a16:creationId xmlns:a16="http://schemas.microsoft.com/office/drawing/2014/main" id="{AEEA13E1-BC56-A8DD-7B1A-A5B6F4FB9D79}"/>
                    </a:ext>
                  </a:extLst>
                </p:cNvPr>
                <p:cNvSpPr/>
                <p:nvPr/>
              </p:nvSpPr>
              <p:spPr>
                <a:xfrm>
                  <a:off x="2889366" y="2781759"/>
                  <a:ext cx="27985" cy="37407"/>
                </a:xfrm>
                <a:custGeom>
                  <a:avLst/>
                  <a:gdLst>
                    <a:gd name="connsiteX0" fmla="*/ 15700 w 27981"/>
                    <a:gd name="connsiteY0" fmla="*/ 0 h 37407"/>
                    <a:gd name="connsiteX1" fmla="*/ 0 w 27981"/>
                    <a:gd name="connsiteY1" fmla="*/ 3539 h 37407"/>
                    <a:gd name="connsiteX2" fmla="*/ 5191 w 27981"/>
                    <a:gd name="connsiteY2" fmla="*/ 36144 h 37407"/>
                    <a:gd name="connsiteX3" fmla="*/ 5191 w 27981"/>
                    <a:gd name="connsiteY3" fmla="*/ 36144 h 37407"/>
                    <a:gd name="connsiteX4" fmla="*/ 6204 w 27981"/>
                    <a:gd name="connsiteY4" fmla="*/ 36144 h 37407"/>
                    <a:gd name="connsiteX5" fmla="*/ 18232 w 27981"/>
                    <a:gd name="connsiteY5" fmla="*/ 37407 h 37407"/>
                    <a:gd name="connsiteX6" fmla="*/ 27982 w 27981"/>
                    <a:gd name="connsiteY6" fmla="*/ 11500 h 37407"/>
                    <a:gd name="connsiteX7" fmla="*/ 15700 w 27981"/>
                    <a:gd name="connsiteY7" fmla="*/ 0 h 3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81" h="37407">
                      <a:moveTo>
                        <a:pt x="15700" y="0"/>
                      </a:moveTo>
                      <a:lnTo>
                        <a:pt x="0" y="3539"/>
                      </a:lnTo>
                      <a:lnTo>
                        <a:pt x="5191" y="36144"/>
                      </a:lnTo>
                      <a:lnTo>
                        <a:pt x="5191" y="36144"/>
                      </a:lnTo>
                      <a:cubicBezTo>
                        <a:pt x="5191" y="36144"/>
                        <a:pt x="6078" y="36144"/>
                        <a:pt x="6204" y="36144"/>
                      </a:cubicBezTo>
                      <a:cubicBezTo>
                        <a:pt x="7217" y="36144"/>
                        <a:pt x="18232" y="37407"/>
                        <a:pt x="18232" y="37407"/>
                      </a:cubicBezTo>
                      <a:lnTo>
                        <a:pt x="27982" y="11500"/>
                      </a:lnTo>
                      <a:lnTo>
                        <a:pt x="15700"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01" name="Freeform 1460">
                  <a:extLst>
                    <a:ext uri="{FF2B5EF4-FFF2-40B4-BE49-F238E27FC236}">
                      <a16:creationId xmlns:a16="http://schemas.microsoft.com/office/drawing/2014/main" id="{BC5301FA-5854-258F-2A36-3E46B5709F2D}"/>
                    </a:ext>
                  </a:extLst>
                </p:cNvPr>
                <p:cNvSpPr/>
                <p:nvPr/>
              </p:nvSpPr>
              <p:spPr>
                <a:xfrm>
                  <a:off x="2943183" y="2805391"/>
                  <a:ext cx="30011" cy="38165"/>
                </a:xfrm>
                <a:custGeom>
                  <a:avLst/>
                  <a:gdLst>
                    <a:gd name="connsiteX0" fmla="*/ 15447 w 30007"/>
                    <a:gd name="connsiteY0" fmla="*/ 0 h 38165"/>
                    <a:gd name="connsiteX1" fmla="*/ 0 w 30007"/>
                    <a:gd name="connsiteY1" fmla="*/ 2654 h 38165"/>
                    <a:gd name="connsiteX2" fmla="*/ 0 w 30007"/>
                    <a:gd name="connsiteY2" fmla="*/ 25781 h 38165"/>
                    <a:gd name="connsiteX3" fmla="*/ 14181 w 30007"/>
                    <a:gd name="connsiteY3" fmla="*/ 38166 h 38165"/>
                    <a:gd name="connsiteX4" fmla="*/ 30007 w 30007"/>
                    <a:gd name="connsiteY4" fmla="*/ 20726 h 38165"/>
                    <a:gd name="connsiteX5" fmla="*/ 15447 w 30007"/>
                    <a:gd name="connsiteY5" fmla="*/ 0 h 3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007" h="38165">
                      <a:moveTo>
                        <a:pt x="15447" y="0"/>
                      </a:moveTo>
                      <a:lnTo>
                        <a:pt x="0" y="2654"/>
                      </a:lnTo>
                      <a:lnTo>
                        <a:pt x="0" y="25781"/>
                      </a:lnTo>
                      <a:lnTo>
                        <a:pt x="14181" y="38166"/>
                      </a:lnTo>
                      <a:lnTo>
                        <a:pt x="30007" y="20726"/>
                      </a:lnTo>
                      <a:lnTo>
                        <a:pt x="15447"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02" name="Freeform 1461">
                  <a:extLst>
                    <a:ext uri="{FF2B5EF4-FFF2-40B4-BE49-F238E27FC236}">
                      <a16:creationId xmlns:a16="http://schemas.microsoft.com/office/drawing/2014/main" id="{25AB62E7-0A05-2DF7-A2AE-FC4FAEA8ED8C}"/>
                    </a:ext>
                  </a:extLst>
                </p:cNvPr>
                <p:cNvSpPr/>
                <p:nvPr/>
              </p:nvSpPr>
              <p:spPr>
                <a:xfrm>
                  <a:off x="2925202" y="2588150"/>
                  <a:ext cx="37735" cy="28055"/>
                </a:xfrm>
                <a:custGeom>
                  <a:avLst/>
                  <a:gdLst>
                    <a:gd name="connsiteX0" fmla="*/ 27348 w 37730"/>
                    <a:gd name="connsiteY0" fmla="*/ 0 h 28055"/>
                    <a:gd name="connsiteX1" fmla="*/ 12155 w 37730"/>
                    <a:gd name="connsiteY1" fmla="*/ 0 h 28055"/>
                    <a:gd name="connsiteX2" fmla="*/ 0 w 37730"/>
                    <a:gd name="connsiteY2" fmla="*/ 15418 h 28055"/>
                    <a:gd name="connsiteX3" fmla="*/ 15953 w 37730"/>
                    <a:gd name="connsiteY3" fmla="*/ 28055 h 28055"/>
                    <a:gd name="connsiteX4" fmla="*/ 29754 w 37730"/>
                    <a:gd name="connsiteY4" fmla="*/ 24643 h 28055"/>
                    <a:gd name="connsiteX5" fmla="*/ 37731 w 37730"/>
                    <a:gd name="connsiteY5" fmla="*/ 15418 h 28055"/>
                    <a:gd name="connsiteX6" fmla="*/ 27348 w 37730"/>
                    <a:gd name="connsiteY6" fmla="*/ 0 h 28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730" h="28055">
                      <a:moveTo>
                        <a:pt x="27348" y="0"/>
                      </a:moveTo>
                      <a:lnTo>
                        <a:pt x="12155" y="0"/>
                      </a:lnTo>
                      <a:lnTo>
                        <a:pt x="0" y="15418"/>
                      </a:lnTo>
                      <a:lnTo>
                        <a:pt x="15953" y="28055"/>
                      </a:lnTo>
                      <a:lnTo>
                        <a:pt x="29754" y="24643"/>
                      </a:lnTo>
                      <a:lnTo>
                        <a:pt x="37731" y="15418"/>
                      </a:lnTo>
                      <a:lnTo>
                        <a:pt x="27348"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03" name="Freeform 1462">
                  <a:extLst>
                    <a:ext uri="{FF2B5EF4-FFF2-40B4-BE49-F238E27FC236}">
                      <a16:creationId xmlns:a16="http://schemas.microsoft.com/office/drawing/2014/main" id="{01567D35-B346-4C08-9C7E-164D3772A696}"/>
                    </a:ext>
                  </a:extLst>
                </p:cNvPr>
                <p:cNvSpPr/>
                <p:nvPr/>
              </p:nvSpPr>
              <p:spPr>
                <a:xfrm>
                  <a:off x="2856063" y="2625937"/>
                  <a:ext cx="28365" cy="31594"/>
                </a:xfrm>
                <a:custGeom>
                  <a:avLst/>
                  <a:gdLst>
                    <a:gd name="connsiteX0" fmla="*/ 20511 w 28361"/>
                    <a:gd name="connsiteY0" fmla="*/ 0 h 31594"/>
                    <a:gd name="connsiteX1" fmla="*/ 9369 w 28361"/>
                    <a:gd name="connsiteY1" fmla="*/ 1137 h 31594"/>
                    <a:gd name="connsiteX2" fmla="*/ 7597 w 28361"/>
                    <a:gd name="connsiteY2" fmla="*/ 8846 h 31594"/>
                    <a:gd name="connsiteX3" fmla="*/ 0 w 28361"/>
                    <a:gd name="connsiteY3" fmla="*/ 15165 h 31594"/>
                    <a:gd name="connsiteX4" fmla="*/ 9623 w 28361"/>
                    <a:gd name="connsiteY4" fmla="*/ 29067 h 31594"/>
                    <a:gd name="connsiteX5" fmla="*/ 17979 w 28361"/>
                    <a:gd name="connsiteY5" fmla="*/ 31594 h 31594"/>
                    <a:gd name="connsiteX6" fmla="*/ 28361 w 28361"/>
                    <a:gd name="connsiteY6" fmla="*/ 15165 h 31594"/>
                    <a:gd name="connsiteX7" fmla="*/ 20511 w 28361"/>
                    <a:gd name="connsiteY7" fmla="*/ 0 h 3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361" h="31594">
                      <a:moveTo>
                        <a:pt x="20511" y="0"/>
                      </a:moveTo>
                      <a:lnTo>
                        <a:pt x="9369" y="1137"/>
                      </a:lnTo>
                      <a:lnTo>
                        <a:pt x="7597" y="8846"/>
                      </a:lnTo>
                      <a:lnTo>
                        <a:pt x="0" y="15165"/>
                      </a:lnTo>
                      <a:lnTo>
                        <a:pt x="9623" y="29067"/>
                      </a:lnTo>
                      <a:lnTo>
                        <a:pt x="17979" y="31594"/>
                      </a:lnTo>
                      <a:lnTo>
                        <a:pt x="28361" y="15165"/>
                      </a:lnTo>
                      <a:lnTo>
                        <a:pt x="20511"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04" name="Freeform 1463">
                  <a:extLst>
                    <a:ext uri="{FF2B5EF4-FFF2-40B4-BE49-F238E27FC236}">
                      <a16:creationId xmlns:a16="http://schemas.microsoft.com/office/drawing/2014/main" id="{EFB376F2-A268-90A3-ED5B-11EDDF774C29}"/>
                    </a:ext>
                  </a:extLst>
                </p:cNvPr>
                <p:cNvSpPr/>
                <p:nvPr/>
              </p:nvSpPr>
              <p:spPr>
                <a:xfrm>
                  <a:off x="2899244" y="2570963"/>
                  <a:ext cx="38115" cy="34374"/>
                </a:xfrm>
                <a:custGeom>
                  <a:avLst/>
                  <a:gdLst>
                    <a:gd name="connsiteX0" fmla="*/ 28361 w 38110"/>
                    <a:gd name="connsiteY0" fmla="*/ 0 h 34374"/>
                    <a:gd name="connsiteX1" fmla="*/ 12155 w 38110"/>
                    <a:gd name="connsiteY1" fmla="*/ 2148 h 34374"/>
                    <a:gd name="connsiteX2" fmla="*/ 0 w 38110"/>
                    <a:gd name="connsiteY2" fmla="*/ 15544 h 34374"/>
                    <a:gd name="connsiteX3" fmla="*/ 5824 w 38110"/>
                    <a:gd name="connsiteY3" fmla="*/ 34374 h 34374"/>
                    <a:gd name="connsiteX4" fmla="*/ 25956 w 38110"/>
                    <a:gd name="connsiteY4" fmla="*/ 32605 h 34374"/>
                    <a:gd name="connsiteX5" fmla="*/ 38110 w 38110"/>
                    <a:gd name="connsiteY5" fmla="*/ 17187 h 34374"/>
                    <a:gd name="connsiteX6" fmla="*/ 28361 w 38110"/>
                    <a:gd name="connsiteY6" fmla="*/ 0 h 3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10" h="34374">
                      <a:moveTo>
                        <a:pt x="28361" y="0"/>
                      </a:moveTo>
                      <a:lnTo>
                        <a:pt x="12155" y="2148"/>
                      </a:lnTo>
                      <a:lnTo>
                        <a:pt x="0" y="15544"/>
                      </a:lnTo>
                      <a:lnTo>
                        <a:pt x="5824" y="34374"/>
                      </a:lnTo>
                      <a:lnTo>
                        <a:pt x="25956" y="32605"/>
                      </a:lnTo>
                      <a:lnTo>
                        <a:pt x="38110" y="17187"/>
                      </a:lnTo>
                      <a:lnTo>
                        <a:pt x="28361"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05" name="Freeform 1464">
                  <a:extLst>
                    <a:ext uri="{FF2B5EF4-FFF2-40B4-BE49-F238E27FC236}">
                      <a16:creationId xmlns:a16="http://schemas.microsoft.com/office/drawing/2014/main" id="{8FC806E1-F952-26FF-D3CC-61B0EB42B372}"/>
                    </a:ext>
                  </a:extLst>
                </p:cNvPr>
                <p:cNvSpPr/>
                <p:nvPr/>
              </p:nvSpPr>
              <p:spPr>
                <a:xfrm>
                  <a:off x="2954960" y="2597249"/>
                  <a:ext cx="36975" cy="34500"/>
                </a:xfrm>
                <a:custGeom>
                  <a:avLst/>
                  <a:gdLst>
                    <a:gd name="connsiteX0" fmla="*/ 32033 w 36970"/>
                    <a:gd name="connsiteY0" fmla="*/ 21231 h 34500"/>
                    <a:gd name="connsiteX1" fmla="*/ 28488 w 36970"/>
                    <a:gd name="connsiteY1" fmla="*/ 2401 h 34500"/>
                    <a:gd name="connsiteX2" fmla="*/ 28108 w 36970"/>
                    <a:gd name="connsiteY2" fmla="*/ 379 h 34500"/>
                    <a:gd name="connsiteX3" fmla="*/ 13547 w 36970"/>
                    <a:gd name="connsiteY3" fmla="*/ 0 h 34500"/>
                    <a:gd name="connsiteX4" fmla="*/ 7977 w 36970"/>
                    <a:gd name="connsiteY4" fmla="*/ 6319 h 34500"/>
                    <a:gd name="connsiteX5" fmla="*/ 0 w 36970"/>
                    <a:gd name="connsiteY5" fmla="*/ 15544 h 34500"/>
                    <a:gd name="connsiteX6" fmla="*/ 9369 w 36970"/>
                    <a:gd name="connsiteY6" fmla="*/ 34122 h 34500"/>
                    <a:gd name="connsiteX7" fmla="*/ 34059 w 36970"/>
                    <a:gd name="connsiteY7" fmla="*/ 34501 h 34500"/>
                    <a:gd name="connsiteX8" fmla="*/ 36971 w 36970"/>
                    <a:gd name="connsiteY8" fmla="*/ 27045 h 34500"/>
                    <a:gd name="connsiteX9" fmla="*/ 32033 w 36970"/>
                    <a:gd name="connsiteY9" fmla="*/ 21231 h 3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70" h="34500">
                      <a:moveTo>
                        <a:pt x="32033" y="21231"/>
                      </a:moveTo>
                      <a:lnTo>
                        <a:pt x="28488" y="2401"/>
                      </a:lnTo>
                      <a:lnTo>
                        <a:pt x="28108" y="379"/>
                      </a:lnTo>
                      <a:lnTo>
                        <a:pt x="13547" y="0"/>
                      </a:lnTo>
                      <a:lnTo>
                        <a:pt x="7977" y="6319"/>
                      </a:lnTo>
                      <a:lnTo>
                        <a:pt x="0" y="15544"/>
                      </a:lnTo>
                      <a:lnTo>
                        <a:pt x="9369" y="34122"/>
                      </a:lnTo>
                      <a:lnTo>
                        <a:pt x="34059" y="34501"/>
                      </a:lnTo>
                      <a:lnTo>
                        <a:pt x="36971" y="27045"/>
                      </a:lnTo>
                      <a:lnTo>
                        <a:pt x="32033" y="21231"/>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06" name="Freeform 1465">
                  <a:extLst>
                    <a:ext uri="{FF2B5EF4-FFF2-40B4-BE49-F238E27FC236}">
                      <a16:creationId xmlns:a16="http://schemas.microsoft.com/office/drawing/2014/main" id="{806A61D5-DA95-3597-B1EC-29A91E377F16}"/>
                    </a:ext>
                  </a:extLst>
                </p:cNvPr>
                <p:cNvSpPr/>
                <p:nvPr/>
              </p:nvSpPr>
              <p:spPr>
                <a:xfrm>
                  <a:off x="2905068" y="2603568"/>
                  <a:ext cx="36089" cy="30456"/>
                </a:xfrm>
                <a:custGeom>
                  <a:avLst/>
                  <a:gdLst>
                    <a:gd name="connsiteX0" fmla="*/ 20131 w 36084"/>
                    <a:gd name="connsiteY0" fmla="*/ 0 h 30456"/>
                    <a:gd name="connsiteX1" fmla="*/ 0 w 36084"/>
                    <a:gd name="connsiteY1" fmla="*/ 1769 h 30456"/>
                    <a:gd name="connsiteX2" fmla="*/ 0 w 36084"/>
                    <a:gd name="connsiteY2" fmla="*/ 10868 h 30456"/>
                    <a:gd name="connsiteX3" fmla="*/ 7723 w 36084"/>
                    <a:gd name="connsiteY3" fmla="*/ 30457 h 30456"/>
                    <a:gd name="connsiteX4" fmla="*/ 28108 w 36084"/>
                    <a:gd name="connsiteY4" fmla="*/ 27803 h 30456"/>
                    <a:gd name="connsiteX5" fmla="*/ 36085 w 36084"/>
                    <a:gd name="connsiteY5" fmla="*/ 12638 h 30456"/>
                    <a:gd name="connsiteX6" fmla="*/ 20131 w 36084"/>
                    <a:gd name="connsiteY6" fmla="*/ 0 h 3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084" h="30456">
                      <a:moveTo>
                        <a:pt x="20131" y="0"/>
                      </a:moveTo>
                      <a:lnTo>
                        <a:pt x="0" y="1769"/>
                      </a:lnTo>
                      <a:lnTo>
                        <a:pt x="0" y="10868"/>
                      </a:lnTo>
                      <a:lnTo>
                        <a:pt x="7723" y="30457"/>
                      </a:lnTo>
                      <a:lnTo>
                        <a:pt x="28108" y="27803"/>
                      </a:lnTo>
                      <a:lnTo>
                        <a:pt x="36085" y="12638"/>
                      </a:lnTo>
                      <a:lnTo>
                        <a:pt x="20131"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07" name="Freeform 1466">
                  <a:extLst>
                    <a:ext uri="{FF2B5EF4-FFF2-40B4-BE49-F238E27FC236}">
                      <a16:creationId xmlns:a16="http://schemas.microsoft.com/office/drawing/2014/main" id="{8D94D8BD-BB83-8DB4-28D8-B5294E7FB64E}"/>
                    </a:ext>
                  </a:extLst>
                </p:cNvPr>
                <p:cNvSpPr/>
                <p:nvPr/>
              </p:nvSpPr>
              <p:spPr>
                <a:xfrm>
                  <a:off x="2876197" y="2611783"/>
                  <a:ext cx="36596" cy="31341"/>
                </a:xfrm>
                <a:custGeom>
                  <a:avLst/>
                  <a:gdLst>
                    <a:gd name="connsiteX0" fmla="*/ 28868 w 36591"/>
                    <a:gd name="connsiteY0" fmla="*/ 2654 h 31341"/>
                    <a:gd name="connsiteX1" fmla="*/ 8230 w 36591"/>
                    <a:gd name="connsiteY1" fmla="*/ 0 h 31341"/>
                    <a:gd name="connsiteX2" fmla="*/ 0 w 36591"/>
                    <a:gd name="connsiteY2" fmla="*/ 13396 h 31341"/>
                    <a:gd name="connsiteX3" fmla="*/ 380 w 36591"/>
                    <a:gd name="connsiteY3" fmla="*/ 14154 h 31341"/>
                    <a:gd name="connsiteX4" fmla="*/ 8230 w 36591"/>
                    <a:gd name="connsiteY4" fmla="*/ 29319 h 31341"/>
                    <a:gd name="connsiteX5" fmla="*/ 27982 w 36591"/>
                    <a:gd name="connsiteY5" fmla="*/ 31341 h 31341"/>
                    <a:gd name="connsiteX6" fmla="*/ 36591 w 36591"/>
                    <a:gd name="connsiteY6" fmla="*/ 22242 h 31341"/>
                    <a:gd name="connsiteX7" fmla="*/ 28868 w 36591"/>
                    <a:gd name="connsiteY7" fmla="*/ 2654 h 31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91" h="31341">
                      <a:moveTo>
                        <a:pt x="28868" y="2654"/>
                      </a:moveTo>
                      <a:lnTo>
                        <a:pt x="8230" y="0"/>
                      </a:lnTo>
                      <a:lnTo>
                        <a:pt x="0" y="13396"/>
                      </a:lnTo>
                      <a:lnTo>
                        <a:pt x="380" y="14154"/>
                      </a:lnTo>
                      <a:lnTo>
                        <a:pt x="8230" y="29319"/>
                      </a:lnTo>
                      <a:lnTo>
                        <a:pt x="27982" y="31341"/>
                      </a:lnTo>
                      <a:lnTo>
                        <a:pt x="36591" y="22242"/>
                      </a:lnTo>
                      <a:lnTo>
                        <a:pt x="28868" y="2654"/>
                      </a:lnTo>
                      <a:close/>
                    </a:path>
                  </a:pathLst>
                </a:custGeom>
                <a:solidFill>
                  <a:srgbClr val="FAD89A"/>
                </a:solidFill>
                <a:ln w="3163" cap="flat">
                  <a:solidFill>
                    <a:srgbClr val="E6C47D"/>
                  </a:solidFill>
                  <a:prstDash val="solid"/>
                  <a:miter/>
                </a:ln>
              </p:spPr>
              <p:txBody>
                <a:bodyPr rtlCol="0" anchor="ctr"/>
                <a:lstStyle/>
                <a:p>
                  <a:pPr defTabSz="685800">
                    <a:defRPr/>
                  </a:pPr>
                  <a:endParaRPr lang="en-US" sz="600">
                    <a:solidFill>
                      <a:prstClr val="black"/>
                    </a:solidFill>
                    <a:latin typeface="Verdana"/>
                  </a:endParaRPr>
                </a:p>
              </p:txBody>
            </p:sp>
            <p:sp>
              <p:nvSpPr>
                <p:cNvPr id="308" name="Freeform 1467">
                  <a:extLst>
                    <a:ext uri="{FF2B5EF4-FFF2-40B4-BE49-F238E27FC236}">
                      <a16:creationId xmlns:a16="http://schemas.microsoft.com/office/drawing/2014/main" id="{EF51857A-FFAE-B847-64FB-F0BD4845725E}"/>
                    </a:ext>
                  </a:extLst>
                </p:cNvPr>
                <p:cNvSpPr/>
                <p:nvPr/>
              </p:nvSpPr>
              <p:spPr>
                <a:xfrm>
                  <a:off x="2926595" y="2704543"/>
                  <a:ext cx="30771" cy="31846"/>
                </a:xfrm>
                <a:custGeom>
                  <a:avLst/>
                  <a:gdLst>
                    <a:gd name="connsiteX0" fmla="*/ 20638 w 30767"/>
                    <a:gd name="connsiteY0" fmla="*/ 0 h 31846"/>
                    <a:gd name="connsiteX1" fmla="*/ 11142 w 30767"/>
                    <a:gd name="connsiteY1" fmla="*/ 1390 h 31846"/>
                    <a:gd name="connsiteX2" fmla="*/ 0 w 30767"/>
                    <a:gd name="connsiteY2" fmla="*/ 10236 h 31846"/>
                    <a:gd name="connsiteX3" fmla="*/ 1773 w 30767"/>
                    <a:gd name="connsiteY3" fmla="*/ 21737 h 31846"/>
                    <a:gd name="connsiteX4" fmla="*/ 22790 w 30767"/>
                    <a:gd name="connsiteY4" fmla="*/ 31847 h 31846"/>
                    <a:gd name="connsiteX5" fmla="*/ 30767 w 30767"/>
                    <a:gd name="connsiteY5" fmla="*/ 26792 h 31846"/>
                    <a:gd name="connsiteX6" fmla="*/ 20638 w 30767"/>
                    <a:gd name="connsiteY6" fmla="*/ 0 h 3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67" h="31846">
                      <a:moveTo>
                        <a:pt x="20638" y="0"/>
                      </a:moveTo>
                      <a:lnTo>
                        <a:pt x="11142" y="1390"/>
                      </a:lnTo>
                      <a:lnTo>
                        <a:pt x="0" y="10236"/>
                      </a:lnTo>
                      <a:lnTo>
                        <a:pt x="1773" y="21737"/>
                      </a:lnTo>
                      <a:lnTo>
                        <a:pt x="22790" y="31847"/>
                      </a:lnTo>
                      <a:lnTo>
                        <a:pt x="30767" y="26792"/>
                      </a:lnTo>
                      <a:lnTo>
                        <a:pt x="20638"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09" name="Freeform 1468">
                  <a:extLst>
                    <a:ext uri="{FF2B5EF4-FFF2-40B4-BE49-F238E27FC236}">
                      <a16:creationId xmlns:a16="http://schemas.microsoft.com/office/drawing/2014/main" id="{E51EA9DA-853F-9E6C-2D73-739E1505D104}"/>
                    </a:ext>
                  </a:extLst>
                </p:cNvPr>
                <p:cNvSpPr/>
                <p:nvPr/>
              </p:nvSpPr>
              <p:spPr>
                <a:xfrm>
                  <a:off x="2900637" y="2707576"/>
                  <a:ext cx="27732" cy="30583"/>
                </a:xfrm>
                <a:custGeom>
                  <a:avLst/>
                  <a:gdLst>
                    <a:gd name="connsiteX0" fmla="*/ 25956 w 27728"/>
                    <a:gd name="connsiteY0" fmla="*/ 7203 h 30583"/>
                    <a:gd name="connsiteX1" fmla="*/ 8989 w 27728"/>
                    <a:gd name="connsiteY1" fmla="*/ 0 h 30583"/>
                    <a:gd name="connsiteX2" fmla="*/ 0 w 27728"/>
                    <a:gd name="connsiteY2" fmla="*/ 8846 h 30583"/>
                    <a:gd name="connsiteX3" fmla="*/ 16586 w 27728"/>
                    <a:gd name="connsiteY3" fmla="*/ 30583 h 30583"/>
                    <a:gd name="connsiteX4" fmla="*/ 27728 w 27728"/>
                    <a:gd name="connsiteY4" fmla="*/ 18704 h 30583"/>
                    <a:gd name="connsiteX5" fmla="*/ 25956 w 27728"/>
                    <a:gd name="connsiteY5" fmla="*/ 7203 h 30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728" h="30583">
                      <a:moveTo>
                        <a:pt x="25956" y="7203"/>
                      </a:moveTo>
                      <a:lnTo>
                        <a:pt x="8989" y="0"/>
                      </a:lnTo>
                      <a:lnTo>
                        <a:pt x="0" y="8846"/>
                      </a:lnTo>
                      <a:lnTo>
                        <a:pt x="16586" y="30583"/>
                      </a:lnTo>
                      <a:lnTo>
                        <a:pt x="27728" y="18704"/>
                      </a:lnTo>
                      <a:lnTo>
                        <a:pt x="25956" y="7203"/>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10" name="Freeform 1469">
                  <a:extLst>
                    <a:ext uri="{FF2B5EF4-FFF2-40B4-BE49-F238E27FC236}">
                      <a16:creationId xmlns:a16="http://schemas.microsoft.com/office/drawing/2014/main" id="{D2E16A00-1B80-541D-0BE8-594D2DCFD895}"/>
                    </a:ext>
                  </a:extLst>
                </p:cNvPr>
                <p:cNvSpPr/>
                <p:nvPr/>
              </p:nvSpPr>
              <p:spPr>
                <a:xfrm>
                  <a:off x="2938119" y="2641102"/>
                  <a:ext cx="26211" cy="37281"/>
                </a:xfrm>
                <a:custGeom>
                  <a:avLst/>
                  <a:gdLst>
                    <a:gd name="connsiteX0" fmla="*/ 25323 w 26208"/>
                    <a:gd name="connsiteY0" fmla="*/ 21231 h 37281"/>
                    <a:gd name="connsiteX1" fmla="*/ 19245 w 26208"/>
                    <a:gd name="connsiteY1" fmla="*/ 0 h 37281"/>
                    <a:gd name="connsiteX2" fmla="*/ 7850 w 26208"/>
                    <a:gd name="connsiteY2" fmla="*/ 3159 h 37281"/>
                    <a:gd name="connsiteX3" fmla="*/ 0 w 26208"/>
                    <a:gd name="connsiteY3" fmla="*/ 25023 h 37281"/>
                    <a:gd name="connsiteX4" fmla="*/ 12408 w 26208"/>
                    <a:gd name="connsiteY4" fmla="*/ 37281 h 37281"/>
                    <a:gd name="connsiteX5" fmla="*/ 26209 w 26208"/>
                    <a:gd name="connsiteY5" fmla="*/ 24138 h 37281"/>
                    <a:gd name="connsiteX6" fmla="*/ 25323 w 26208"/>
                    <a:gd name="connsiteY6" fmla="*/ 21231 h 37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208" h="37281">
                      <a:moveTo>
                        <a:pt x="25323" y="21231"/>
                      </a:moveTo>
                      <a:lnTo>
                        <a:pt x="19245" y="0"/>
                      </a:lnTo>
                      <a:lnTo>
                        <a:pt x="7850" y="3159"/>
                      </a:lnTo>
                      <a:lnTo>
                        <a:pt x="0" y="25023"/>
                      </a:lnTo>
                      <a:lnTo>
                        <a:pt x="12408" y="37281"/>
                      </a:lnTo>
                      <a:lnTo>
                        <a:pt x="26209" y="24138"/>
                      </a:lnTo>
                      <a:lnTo>
                        <a:pt x="25323" y="21231"/>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11" name="Freeform 1470">
                  <a:extLst>
                    <a:ext uri="{FF2B5EF4-FFF2-40B4-BE49-F238E27FC236}">
                      <a16:creationId xmlns:a16="http://schemas.microsoft.com/office/drawing/2014/main" id="{243EA617-12D8-E144-2C26-0756AEFD0D56}"/>
                    </a:ext>
                  </a:extLst>
                </p:cNvPr>
                <p:cNvSpPr/>
                <p:nvPr/>
              </p:nvSpPr>
              <p:spPr>
                <a:xfrm>
                  <a:off x="3003079" y="2713136"/>
                  <a:ext cx="41027" cy="48655"/>
                </a:xfrm>
                <a:custGeom>
                  <a:avLst/>
                  <a:gdLst>
                    <a:gd name="connsiteX0" fmla="*/ 40896 w 41022"/>
                    <a:gd name="connsiteY0" fmla="*/ 126 h 48655"/>
                    <a:gd name="connsiteX1" fmla="*/ 23170 w 41022"/>
                    <a:gd name="connsiteY1" fmla="*/ 126 h 48655"/>
                    <a:gd name="connsiteX2" fmla="*/ 13421 w 41022"/>
                    <a:gd name="connsiteY2" fmla="*/ 7204 h 48655"/>
                    <a:gd name="connsiteX3" fmla="*/ 13421 w 41022"/>
                    <a:gd name="connsiteY3" fmla="*/ 7962 h 48655"/>
                    <a:gd name="connsiteX4" fmla="*/ 0 w 41022"/>
                    <a:gd name="connsiteY4" fmla="*/ 17061 h 48655"/>
                    <a:gd name="connsiteX5" fmla="*/ 14814 w 41022"/>
                    <a:gd name="connsiteY5" fmla="*/ 24517 h 48655"/>
                    <a:gd name="connsiteX6" fmla="*/ 5571 w 41022"/>
                    <a:gd name="connsiteY6" fmla="*/ 40314 h 48655"/>
                    <a:gd name="connsiteX7" fmla="*/ 23170 w 41022"/>
                    <a:gd name="connsiteY7" fmla="*/ 48655 h 48655"/>
                    <a:gd name="connsiteX8" fmla="*/ 37604 w 41022"/>
                    <a:gd name="connsiteY8" fmla="*/ 33995 h 48655"/>
                    <a:gd name="connsiteX9" fmla="*/ 30640 w 41022"/>
                    <a:gd name="connsiteY9" fmla="*/ 15544 h 48655"/>
                    <a:gd name="connsiteX10" fmla="*/ 41022 w 41022"/>
                    <a:gd name="connsiteY10" fmla="*/ 0 h 48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022" h="48655">
                      <a:moveTo>
                        <a:pt x="40896" y="126"/>
                      </a:moveTo>
                      <a:lnTo>
                        <a:pt x="23170" y="126"/>
                      </a:lnTo>
                      <a:cubicBezTo>
                        <a:pt x="23170" y="126"/>
                        <a:pt x="13421" y="7204"/>
                        <a:pt x="13421" y="7204"/>
                      </a:cubicBezTo>
                      <a:lnTo>
                        <a:pt x="13421" y="7962"/>
                      </a:lnTo>
                      <a:cubicBezTo>
                        <a:pt x="13421" y="7962"/>
                        <a:pt x="0" y="17061"/>
                        <a:pt x="0" y="17061"/>
                      </a:cubicBezTo>
                      <a:lnTo>
                        <a:pt x="14814" y="24517"/>
                      </a:lnTo>
                      <a:lnTo>
                        <a:pt x="5571" y="40314"/>
                      </a:lnTo>
                      <a:lnTo>
                        <a:pt x="23170" y="48655"/>
                      </a:lnTo>
                      <a:cubicBezTo>
                        <a:pt x="23423" y="46380"/>
                        <a:pt x="37604" y="33995"/>
                        <a:pt x="37604" y="33995"/>
                      </a:cubicBezTo>
                      <a:lnTo>
                        <a:pt x="30640" y="15544"/>
                      </a:lnTo>
                      <a:lnTo>
                        <a:pt x="41022"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12" name="Freeform 1471">
                  <a:extLst>
                    <a:ext uri="{FF2B5EF4-FFF2-40B4-BE49-F238E27FC236}">
                      <a16:creationId xmlns:a16="http://schemas.microsoft.com/office/drawing/2014/main" id="{83199BD5-7523-32E4-00DF-8E362D85032F}"/>
                    </a:ext>
                  </a:extLst>
                </p:cNvPr>
                <p:cNvSpPr/>
                <p:nvPr/>
              </p:nvSpPr>
              <p:spPr>
                <a:xfrm>
                  <a:off x="2868853" y="2715790"/>
                  <a:ext cx="48372" cy="41704"/>
                </a:xfrm>
                <a:custGeom>
                  <a:avLst/>
                  <a:gdLst>
                    <a:gd name="connsiteX0" fmla="*/ 31780 w 48366"/>
                    <a:gd name="connsiteY0" fmla="*/ 632 h 41704"/>
                    <a:gd name="connsiteX1" fmla="*/ 20511 w 48366"/>
                    <a:gd name="connsiteY1" fmla="*/ 0 h 41704"/>
                    <a:gd name="connsiteX2" fmla="*/ 16840 w 48366"/>
                    <a:gd name="connsiteY2" fmla="*/ 379 h 41704"/>
                    <a:gd name="connsiteX3" fmla="*/ 0 w 48366"/>
                    <a:gd name="connsiteY3" fmla="*/ 20599 h 41704"/>
                    <a:gd name="connsiteX4" fmla="*/ 11775 w 48366"/>
                    <a:gd name="connsiteY4" fmla="*/ 38039 h 41704"/>
                    <a:gd name="connsiteX5" fmla="*/ 33553 w 48366"/>
                    <a:gd name="connsiteY5" fmla="*/ 41704 h 41704"/>
                    <a:gd name="connsiteX6" fmla="*/ 34819 w 48366"/>
                    <a:gd name="connsiteY6" fmla="*/ 40314 h 41704"/>
                    <a:gd name="connsiteX7" fmla="*/ 42542 w 48366"/>
                    <a:gd name="connsiteY7" fmla="*/ 31341 h 41704"/>
                    <a:gd name="connsiteX8" fmla="*/ 47480 w 48366"/>
                    <a:gd name="connsiteY8" fmla="*/ 23506 h 41704"/>
                    <a:gd name="connsiteX9" fmla="*/ 48366 w 48366"/>
                    <a:gd name="connsiteY9" fmla="*/ 22369 h 41704"/>
                    <a:gd name="connsiteX10" fmla="*/ 31780 w 48366"/>
                    <a:gd name="connsiteY10" fmla="*/ 632 h 4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366" h="41704">
                      <a:moveTo>
                        <a:pt x="31780" y="632"/>
                      </a:moveTo>
                      <a:lnTo>
                        <a:pt x="20511" y="0"/>
                      </a:lnTo>
                      <a:lnTo>
                        <a:pt x="16840" y="379"/>
                      </a:lnTo>
                      <a:lnTo>
                        <a:pt x="0" y="20599"/>
                      </a:lnTo>
                      <a:lnTo>
                        <a:pt x="11775" y="38039"/>
                      </a:lnTo>
                      <a:lnTo>
                        <a:pt x="33553" y="41704"/>
                      </a:lnTo>
                      <a:lnTo>
                        <a:pt x="34819" y="40314"/>
                      </a:lnTo>
                      <a:lnTo>
                        <a:pt x="42542" y="31341"/>
                      </a:lnTo>
                      <a:lnTo>
                        <a:pt x="47480" y="23506"/>
                      </a:lnTo>
                      <a:lnTo>
                        <a:pt x="48366" y="22369"/>
                      </a:lnTo>
                      <a:lnTo>
                        <a:pt x="31780" y="632"/>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13" name="Freeform 1472">
                  <a:extLst>
                    <a:ext uri="{FF2B5EF4-FFF2-40B4-BE49-F238E27FC236}">
                      <a16:creationId xmlns:a16="http://schemas.microsoft.com/office/drawing/2014/main" id="{50CA7B7A-BB15-3217-CD0B-99DF835CDA6E}"/>
                    </a:ext>
                  </a:extLst>
                </p:cNvPr>
                <p:cNvSpPr/>
                <p:nvPr/>
              </p:nvSpPr>
              <p:spPr>
                <a:xfrm>
                  <a:off x="2976994" y="2728807"/>
                  <a:ext cx="40774" cy="43599"/>
                </a:xfrm>
                <a:custGeom>
                  <a:avLst/>
                  <a:gdLst>
                    <a:gd name="connsiteX0" fmla="*/ 26082 w 40769"/>
                    <a:gd name="connsiteY0" fmla="*/ 1264 h 43599"/>
                    <a:gd name="connsiteX1" fmla="*/ 11775 w 40769"/>
                    <a:gd name="connsiteY1" fmla="*/ 0 h 43599"/>
                    <a:gd name="connsiteX2" fmla="*/ 0 w 40769"/>
                    <a:gd name="connsiteY2" fmla="*/ 15292 h 43599"/>
                    <a:gd name="connsiteX3" fmla="*/ 4305 w 40769"/>
                    <a:gd name="connsiteY3" fmla="*/ 37155 h 43599"/>
                    <a:gd name="connsiteX4" fmla="*/ 20385 w 40769"/>
                    <a:gd name="connsiteY4" fmla="*/ 43600 h 43599"/>
                    <a:gd name="connsiteX5" fmla="*/ 31527 w 40769"/>
                    <a:gd name="connsiteY5" fmla="*/ 24643 h 43599"/>
                    <a:gd name="connsiteX6" fmla="*/ 40769 w 40769"/>
                    <a:gd name="connsiteY6" fmla="*/ 8846 h 43599"/>
                    <a:gd name="connsiteX7" fmla="*/ 26082 w 40769"/>
                    <a:gd name="connsiteY7" fmla="*/ 1264 h 4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69" h="43599">
                      <a:moveTo>
                        <a:pt x="26082" y="1264"/>
                      </a:moveTo>
                      <a:lnTo>
                        <a:pt x="11775" y="0"/>
                      </a:lnTo>
                      <a:lnTo>
                        <a:pt x="0" y="15292"/>
                      </a:lnTo>
                      <a:lnTo>
                        <a:pt x="4305" y="37155"/>
                      </a:lnTo>
                      <a:lnTo>
                        <a:pt x="20385" y="43600"/>
                      </a:lnTo>
                      <a:lnTo>
                        <a:pt x="31527" y="24643"/>
                      </a:lnTo>
                      <a:lnTo>
                        <a:pt x="40769" y="8846"/>
                      </a:lnTo>
                      <a:lnTo>
                        <a:pt x="26082" y="1264"/>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14" name="Freeform 1473">
                  <a:extLst>
                    <a:ext uri="{FF2B5EF4-FFF2-40B4-BE49-F238E27FC236}">
                      <a16:creationId xmlns:a16="http://schemas.microsoft.com/office/drawing/2014/main" id="{C71440CE-1917-5226-5B91-0D72AE2BACC9}"/>
                    </a:ext>
                  </a:extLst>
                </p:cNvPr>
                <p:cNvSpPr/>
                <p:nvPr/>
              </p:nvSpPr>
              <p:spPr>
                <a:xfrm>
                  <a:off x="2949388" y="2731335"/>
                  <a:ext cx="32163" cy="42462"/>
                </a:xfrm>
                <a:custGeom>
                  <a:avLst/>
                  <a:gdLst>
                    <a:gd name="connsiteX0" fmla="*/ 31907 w 32159"/>
                    <a:gd name="connsiteY0" fmla="*/ 34627 h 42462"/>
                    <a:gd name="connsiteX1" fmla="*/ 27602 w 32159"/>
                    <a:gd name="connsiteY1" fmla="*/ 12764 h 42462"/>
                    <a:gd name="connsiteX2" fmla="*/ 7977 w 32159"/>
                    <a:gd name="connsiteY2" fmla="*/ 0 h 42462"/>
                    <a:gd name="connsiteX3" fmla="*/ 0 w 32159"/>
                    <a:gd name="connsiteY3" fmla="*/ 5055 h 42462"/>
                    <a:gd name="connsiteX4" fmla="*/ 0 w 32159"/>
                    <a:gd name="connsiteY4" fmla="*/ 19715 h 42462"/>
                    <a:gd name="connsiteX5" fmla="*/ 18612 w 32159"/>
                    <a:gd name="connsiteY5" fmla="*/ 42462 h 42462"/>
                    <a:gd name="connsiteX6" fmla="*/ 32160 w 32159"/>
                    <a:gd name="connsiteY6" fmla="*/ 36017 h 42462"/>
                    <a:gd name="connsiteX7" fmla="*/ 31907 w 32159"/>
                    <a:gd name="connsiteY7" fmla="*/ 34627 h 4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59" h="42462">
                      <a:moveTo>
                        <a:pt x="31907" y="34627"/>
                      </a:moveTo>
                      <a:lnTo>
                        <a:pt x="27602" y="12764"/>
                      </a:lnTo>
                      <a:lnTo>
                        <a:pt x="7977" y="0"/>
                      </a:lnTo>
                      <a:lnTo>
                        <a:pt x="0" y="5055"/>
                      </a:lnTo>
                      <a:lnTo>
                        <a:pt x="0" y="19715"/>
                      </a:lnTo>
                      <a:lnTo>
                        <a:pt x="18612" y="42462"/>
                      </a:lnTo>
                      <a:lnTo>
                        <a:pt x="32160" y="36017"/>
                      </a:lnTo>
                      <a:lnTo>
                        <a:pt x="31907" y="34627"/>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15" name="Freeform 1474">
                  <a:extLst>
                    <a:ext uri="{FF2B5EF4-FFF2-40B4-BE49-F238E27FC236}">
                      <a16:creationId xmlns:a16="http://schemas.microsoft.com/office/drawing/2014/main" id="{142014B0-9C73-5AA3-D2DC-36AA95803387}"/>
                    </a:ext>
                  </a:extLst>
                </p:cNvPr>
                <p:cNvSpPr/>
                <p:nvPr/>
              </p:nvSpPr>
              <p:spPr>
                <a:xfrm>
                  <a:off x="2911400" y="2726280"/>
                  <a:ext cx="37988" cy="33868"/>
                </a:xfrm>
                <a:custGeom>
                  <a:avLst/>
                  <a:gdLst>
                    <a:gd name="connsiteX0" fmla="*/ 16966 w 37983"/>
                    <a:gd name="connsiteY0" fmla="*/ 0 h 33868"/>
                    <a:gd name="connsiteX1" fmla="*/ 5824 w 37983"/>
                    <a:gd name="connsiteY1" fmla="*/ 11879 h 33868"/>
                    <a:gd name="connsiteX2" fmla="*/ 4938 w 37983"/>
                    <a:gd name="connsiteY2" fmla="*/ 13017 h 33868"/>
                    <a:gd name="connsiteX3" fmla="*/ 0 w 37983"/>
                    <a:gd name="connsiteY3" fmla="*/ 20852 h 33868"/>
                    <a:gd name="connsiteX4" fmla="*/ 21398 w 37983"/>
                    <a:gd name="connsiteY4" fmla="*/ 33869 h 33868"/>
                    <a:gd name="connsiteX5" fmla="*/ 37984 w 37983"/>
                    <a:gd name="connsiteY5" fmla="*/ 24770 h 33868"/>
                    <a:gd name="connsiteX6" fmla="*/ 37984 w 37983"/>
                    <a:gd name="connsiteY6" fmla="*/ 10110 h 33868"/>
                    <a:gd name="connsiteX7" fmla="*/ 16966 w 37983"/>
                    <a:gd name="connsiteY7" fmla="*/ 0 h 3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83" h="33868">
                      <a:moveTo>
                        <a:pt x="16966" y="0"/>
                      </a:moveTo>
                      <a:lnTo>
                        <a:pt x="5824" y="11879"/>
                      </a:lnTo>
                      <a:lnTo>
                        <a:pt x="4938" y="13017"/>
                      </a:lnTo>
                      <a:lnTo>
                        <a:pt x="0" y="20852"/>
                      </a:lnTo>
                      <a:lnTo>
                        <a:pt x="21398" y="33869"/>
                      </a:lnTo>
                      <a:lnTo>
                        <a:pt x="37984" y="24770"/>
                      </a:lnTo>
                      <a:lnTo>
                        <a:pt x="37984" y="10110"/>
                      </a:lnTo>
                      <a:lnTo>
                        <a:pt x="16966"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16" name="Freeform 1475">
                  <a:extLst>
                    <a:ext uri="{FF2B5EF4-FFF2-40B4-BE49-F238E27FC236}">
                      <a16:creationId xmlns:a16="http://schemas.microsoft.com/office/drawing/2014/main" id="{F40F35F5-5D13-1CBA-B3E5-7141B3CAD9A1}"/>
                    </a:ext>
                  </a:extLst>
                </p:cNvPr>
                <p:cNvSpPr/>
                <p:nvPr/>
              </p:nvSpPr>
              <p:spPr>
                <a:xfrm>
                  <a:off x="2926595" y="2666125"/>
                  <a:ext cx="28365" cy="39808"/>
                </a:xfrm>
                <a:custGeom>
                  <a:avLst/>
                  <a:gdLst>
                    <a:gd name="connsiteX0" fmla="*/ 23930 w 28361"/>
                    <a:gd name="connsiteY0" fmla="*/ 12258 h 39808"/>
                    <a:gd name="connsiteX1" fmla="*/ 11522 w 28361"/>
                    <a:gd name="connsiteY1" fmla="*/ 0 h 39808"/>
                    <a:gd name="connsiteX2" fmla="*/ 10762 w 28361"/>
                    <a:gd name="connsiteY2" fmla="*/ 2148 h 39808"/>
                    <a:gd name="connsiteX3" fmla="*/ 2406 w 28361"/>
                    <a:gd name="connsiteY3" fmla="*/ 4297 h 39808"/>
                    <a:gd name="connsiteX4" fmla="*/ 0 w 28361"/>
                    <a:gd name="connsiteY4" fmla="*/ 27171 h 39808"/>
                    <a:gd name="connsiteX5" fmla="*/ 11142 w 28361"/>
                    <a:gd name="connsiteY5" fmla="*/ 39809 h 39808"/>
                    <a:gd name="connsiteX6" fmla="*/ 20638 w 28361"/>
                    <a:gd name="connsiteY6" fmla="*/ 38418 h 39808"/>
                    <a:gd name="connsiteX7" fmla="*/ 28361 w 28361"/>
                    <a:gd name="connsiteY7" fmla="*/ 31594 h 39808"/>
                    <a:gd name="connsiteX8" fmla="*/ 23930 w 28361"/>
                    <a:gd name="connsiteY8" fmla="*/ 12258 h 3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61" h="39808">
                      <a:moveTo>
                        <a:pt x="23930" y="12258"/>
                      </a:moveTo>
                      <a:lnTo>
                        <a:pt x="11522" y="0"/>
                      </a:lnTo>
                      <a:lnTo>
                        <a:pt x="10762" y="2148"/>
                      </a:lnTo>
                      <a:lnTo>
                        <a:pt x="2406" y="4297"/>
                      </a:lnTo>
                      <a:lnTo>
                        <a:pt x="0" y="27171"/>
                      </a:lnTo>
                      <a:lnTo>
                        <a:pt x="11142" y="39809"/>
                      </a:lnTo>
                      <a:lnTo>
                        <a:pt x="20638" y="38418"/>
                      </a:lnTo>
                      <a:lnTo>
                        <a:pt x="28361" y="31594"/>
                      </a:lnTo>
                      <a:lnTo>
                        <a:pt x="23930" y="12258"/>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17" name="Freeform 1476">
                  <a:extLst>
                    <a:ext uri="{FF2B5EF4-FFF2-40B4-BE49-F238E27FC236}">
                      <a16:creationId xmlns:a16="http://schemas.microsoft.com/office/drawing/2014/main" id="{1E1E2BC9-FBEF-506F-0EA0-2EB4117C5517}"/>
                    </a:ext>
                  </a:extLst>
                </p:cNvPr>
                <p:cNvSpPr/>
                <p:nvPr/>
              </p:nvSpPr>
              <p:spPr>
                <a:xfrm>
                  <a:off x="3023467" y="2656394"/>
                  <a:ext cx="35836" cy="33110"/>
                </a:xfrm>
                <a:custGeom>
                  <a:avLst/>
                  <a:gdLst>
                    <a:gd name="connsiteX0" fmla="*/ 35832 w 35831"/>
                    <a:gd name="connsiteY0" fmla="*/ 4802 h 33110"/>
                    <a:gd name="connsiteX1" fmla="*/ 24183 w 35831"/>
                    <a:gd name="connsiteY1" fmla="*/ 0 h 33110"/>
                    <a:gd name="connsiteX2" fmla="*/ 0 w 35831"/>
                    <a:gd name="connsiteY2" fmla="*/ 5940 h 33110"/>
                    <a:gd name="connsiteX3" fmla="*/ 3672 w 35831"/>
                    <a:gd name="connsiteY3" fmla="*/ 28561 h 33110"/>
                    <a:gd name="connsiteX4" fmla="*/ 13041 w 35831"/>
                    <a:gd name="connsiteY4" fmla="*/ 33111 h 33110"/>
                    <a:gd name="connsiteX5" fmla="*/ 12788 w 35831"/>
                    <a:gd name="connsiteY5" fmla="*/ 32352 h 33110"/>
                    <a:gd name="connsiteX6" fmla="*/ 35198 w 35831"/>
                    <a:gd name="connsiteY6" fmla="*/ 18577 h 33110"/>
                    <a:gd name="connsiteX7" fmla="*/ 35832 w 35831"/>
                    <a:gd name="connsiteY7" fmla="*/ 4802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831" h="33110">
                      <a:moveTo>
                        <a:pt x="35832" y="4802"/>
                      </a:moveTo>
                      <a:lnTo>
                        <a:pt x="24183" y="0"/>
                      </a:lnTo>
                      <a:lnTo>
                        <a:pt x="0" y="5940"/>
                      </a:lnTo>
                      <a:lnTo>
                        <a:pt x="3672" y="28561"/>
                      </a:lnTo>
                      <a:lnTo>
                        <a:pt x="13041" y="33111"/>
                      </a:lnTo>
                      <a:lnTo>
                        <a:pt x="12788" y="32352"/>
                      </a:lnTo>
                      <a:lnTo>
                        <a:pt x="35198" y="18577"/>
                      </a:lnTo>
                      <a:lnTo>
                        <a:pt x="35832" y="4802"/>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18" name="Freeform 1477">
                  <a:extLst>
                    <a:ext uri="{FF2B5EF4-FFF2-40B4-BE49-F238E27FC236}">
                      <a16:creationId xmlns:a16="http://schemas.microsoft.com/office/drawing/2014/main" id="{268654F3-99DF-BB64-38E3-5BD90C199FD3}"/>
                    </a:ext>
                  </a:extLst>
                </p:cNvPr>
                <p:cNvSpPr/>
                <p:nvPr/>
              </p:nvSpPr>
              <p:spPr>
                <a:xfrm>
                  <a:off x="3036257" y="2674971"/>
                  <a:ext cx="36342" cy="38292"/>
                </a:xfrm>
                <a:custGeom>
                  <a:avLst/>
                  <a:gdLst>
                    <a:gd name="connsiteX0" fmla="*/ 22411 w 36337"/>
                    <a:gd name="connsiteY0" fmla="*/ 0 h 38292"/>
                    <a:gd name="connsiteX1" fmla="*/ 0 w 36337"/>
                    <a:gd name="connsiteY1" fmla="*/ 13775 h 38292"/>
                    <a:gd name="connsiteX2" fmla="*/ 253 w 36337"/>
                    <a:gd name="connsiteY2" fmla="*/ 14533 h 38292"/>
                    <a:gd name="connsiteX3" fmla="*/ 7723 w 36337"/>
                    <a:gd name="connsiteY3" fmla="*/ 38292 h 38292"/>
                    <a:gd name="connsiteX4" fmla="*/ 24943 w 36337"/>
                    <a:gd name="connsiteY4" fmla="*/ 38292 h 38292"/>
                    <a:gd name="connsiteX5" fmla="*/ 36338 w 36337"/>
                    <a:gd name="connsiteY5" fmla="*/ 17314 h 38292"/>
                    <a:gd name="connsiteX6" fmla="*/ 22411 w 36337"/>
                    <a:gd name="connsiteY6" fmla="*/ 0 h 3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37" h="38292">
                      <a:moveTo>
                        <a:pt x="22411" y="0"/>
                      </a:moveTo>
                      <a:lnTo>
                        <a:pt x="0" y="13775"/>
                      </a:lnTo>
                      <a:lnTo>
                        <a:pt x="253" y="14533"/>
                      </a:lnTo>
                      <a:lnTo>
                        <a:pt x="7723" y="38292"/>
                      </a:lnTo>
                      <a:lnTo>
                        <a:pt x="24943" y="38292"/>
                      </a:lnTo>
                      <a:lnTo>
                        <a:pt x="36338" y="17314"/>
                      </a:lnTo>
                      <a:lnTo>
                        <a:pt x="22411"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19" name="Freeform 1478">
                  <a:extLst>
                    <a:ext uri="{FF2B5EF4-FFF2-40B4-BE49-F238E27FC236}">
                      <a16:creationId xmlns:a16="http://schemas.microsoft.com/office/drawing/2014/main" id="{D2ECF80E-D496-4020-A5E7-0529C41AAE3C}"/>
                    </a:ext>
                  </a:extLst>
                </p:cNvPr>
                <p:cNvSpPr/>
                <p:nvPr/>
              </p:nvSpPr>
              <p:spPr>
                <a:xfrm>
                  <a:off x="3014477" y="2684955"/>
                  <a:ext cx="29504" cy="35385"/>
                </a:xfrm>
                <a:custGeom>
                  <a:avLst/>
                  <a:gdLst>
                    <a:gd name="connsiteX0" fmla="*/ 22031 w 29500"/>
                    <a:gd name="connsiteY0" fmla="*/ 4550 h 35385"/>
                    <a:gd name="connsiteX1" fmla="*/ 12661 w 29500"/>
                    <a:gd name="connsiteY1" fmla="*/ 0 h 35385"/>
                    <a:gd name="connsiteX2" fmla="*/ 0 w 29500"/>
                    <a:gd name="connsiteY2" fmla="*/ 16934 h 35385"/>
                    <a:gd name="connsiteX3" fmla="*/ 2026 w 29500"/>
                    <a:gd name="connsiteY3" fmla="*/ 35385 h 35385"/>
                    <a:gd name="connsiteX4" fmla="*/ 11775 w 29500"/>
                    <a:gd name="connsiteY4" fmla="*/ 28435 h 35385"/>
                    <a:gd name="connsiteX5" fmla="*/ 29501 w 29500"/>
                    <a:gd name="connsiteY5" fmla="*/ 28308 h 35385"/>
                    <a:gd name="connsiteX6" fmla="*/ 22031 w 29500"/>
                    <a:gd name="connsiteY6" fmla="*/ 4550 h 3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00" h="35385">
                      <a:moveTo>
                        <a:pt x="22031" y="4550"/>
                      </a:moveTo>
                      <a:lnTo>
                        <a:pt x="12661" y="0"/>
                      </a:lnTo>
                      <a:lnTo>
                        <a:pt x="0" y="16934"/>
                      </a:lnTo>
                      <a:lnTo>
                        <a:pt x="2026" y="35385"/>
                      </a:lnTo>
                      <a:lnTo>
                        <a:pt x="11775" y="28435"/>
                      </a:lnTo>
                      <a:lnTo>
                        <a:pt x="29501" y="28308"/>
                      </a:lnTo>
                      <a:lnTo>
                        <a:pt x="22031" y="455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20" name="Freeform 1479">
                  <a:extLst>
                    <a:ext uri="{FF2B5EF4-FFF2-40B4-BE49-F238E27FC236}">
                      <a16:creationId xmlns:a16="http://schemas.microsoft.com/office/drawing/2014/main" id="{E456A624-BE3B-A797-DDAC-59838E4ED76C}"/>
                    </a:ext>
                  </a:extLst>
                </p:cNvPr>
                <p:cNvSpPr/>
                <p:nvPr/>
              </p:nvSpPr>
              <p:spPr>
                <a:xfrm>
                  <a:off x="2947236" y="2697719"/>
                  <a:ext cx="41535" cy="46380"/>
                </a:xfrm>
                <a:custGeom>
                  <a:avLst/>
                  <a:gdLst>
                    <a:gd name="connsiteX0" fmla="*/ 27855 w 41529"/>
                    <a:gd name="connsiteY0" fmla="*/ 6445 h 46380"/>
                    <a:gd name="connsiteX1" fmla="*/ 7723 w 41529"/>
                    <a:gd name="connsiteY1" fmla="*/ 0 h 46380"/>
                    <a:gd name="connsiteX2" fmla="*/ 0 w 41529"/>
                    <a:gd name="connsiteY2" fmla="*/ 6824 h 46380"/>
                    <a:gd name="connsiteX3" fmla="*/ 10129 w 41529"/>
                    <a:gd name="connsiteY3" fmla="*/ 33616 h 46380"/>
                    <a:gd name="connsiteX4" fmla="*/ 29754 w 41529"/>
                    <a:gd name="connsiteY4" fmla="*/ 46380 h 46380"/>
                    <a:gd name="connsiteX5" fmla="*/ 41529 w 41529"/>
                    <a:gd name="connsiteY5" fmla="*/ 31088 h 46380"/>
                    <a:gd name="connsiteX6" fmla="*/ 27855 w 41529"/>
                    <a:gd name="connsiteY6" fmla="*/ 6445 h 46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529" h="46380">
                      <a:moveTo>
                        <a:pt x="27855" y="6445"/>
                      </a:moveTo>
                      <a:lnTo>
                        <a:pt x="7723" y="0"/>
                      </a:lnTo>
                      <a:lnTo>
                        <a:pt x="0" y="6824"/>
                      </a:lnTo>
                      <a:lnTo>
                        <a:pt x="10129" y="33616"/>
                      </a:lnTo>
                      <a:lnTo>
                        <a:pt x="29754" y="46380"/>
                      </a:lnTo>
                      <a:lnTo>
                        <a:pt x="41529" y="31088"/>
                      </a:lnTo>
                      <a:lnTo>
                        <a:pt x="27855" y="6445"/>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21" name="Freeform 1480">
                  <a:extLst>
                    <a:ext uri="{FF2B5EF4-FFF2-40B4-BE49-F238E27FC236}">
                      <a16:creationId xmlns:a16="http://schemas.microsoft.com/office/drawing/2014/main" id="{ACB1EF15-7B28-AC53-FD6F-72730DE6332F}"/>
                    </a:ext>
                  </a:extLst>
                </p:cNvPr>
                <p:cNvSpPr/>
                <p:nvPr/>
              </p:nvSpPr>
              <p:spPr>
                <a:xfrm>
                  <a:off x="2950528" y="2662333"/>
                  <a:ext cx="38242" cy="41830"/>
                </a:xfrm>
                <a:custGeom>
                  <a:avLst/>
                  <a:gdLst>
                    <a:gd name="connsiteX0" fmla="*/ 33806 w 38237"/>
                    <a:gd name="connsiteY0" fmla="*/ 9731 h 41830"/>
                    <a:gd name="connsiteX1" fmla="*/ 12915 w 38237"/>
                    <a:gd name="connsiteY1" fmla="*/ 0 h 41830"/>
                    <a:gd name="connsiteX2" fmla="*/ 13801 w 38237"/>
                    <a:gd name="connsiteY2" fmla="*/ 2907 h 41830"/>
                    <a:gd name="connsiteX3" fmla="*/ 0 w 38237"/>
                    <a:gd name="connsiteY3" fmla="*/ 16050 h 41830"/>
                    <a:gd name="connsiteX4" fmla="*/ 4432 w 38237"/>
                    <a:gd name="connsiteY4" fmla="*/ 35385 h 41830"/>
                    <a:gd name="connsiteX5" fmla="*/ 24563 w 38237"/>
                    <a:gd name="connsiteY5" fmla="*/ 41831 h 41830"/>
                    <a:gd name="connsiteX6" fmla="*/ 38237 w 38237"/>
                    <a:gd name="connsiteY6" fmla="*/ 27929 h 41830"/>
                    <a:gd name="connsiteX7" fmla="*/ 33806 w 38237"/>
                    <a:gd name="connsiteY7" fmla="*/ 9731 h 41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37" h="41830">
                      <a:moveTo>
                        <a:pt x="33806" y="9731"/>
                      </a:moveTo>
                      <a:lnTo>
                        <a:pt x="12915" y="0"/>
                      </a:lnTo>
                      <a:lnTo>
                        <a:pt x="13801" y="2907"/>
                      </a:lnTo>
                      <a:lnTo>
                        <a:pt x="0" y="16050"/>
                      </a:lnTo>
                      <a:lnTo>
                        <a:pt x="4432" y="35385"/>
                      </a:lnTo>
                      <a:lnTo>
                        <a:pt x="24563" y="41831"/>
                      </a:lnTo>
                      <a:lnTo>
                        <a:pt x="38237" y="27929"/>
                      </a:lnTo>
                      <a:lnTo>
                        <a:pt x="33806" y="9731"/>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22" name="Freeform 1481">
                  <a:extLst>
                    <a:ext uri="{FF2B5EF4-FFF2-40B4-BE49-F238E27FC236}">
                      <a16:creationId xmlns:a16="http://schemas.microsoft.com/office/drawing/2014/main" id="{AA37325F-77A4-C13C-01BF-8A418ED6CBB0}"/>
                    </a:ext>
                  </a:extLst>
                </p:cNvPr>
                <p:cNvSpPr/>
                <p:nvPr/>
              </p:nvSpPr>
              <p:spPr>
                <a:xfrm>
                  <a:off x="2907854" y="2693295"/>
                  <a:ext cx="29884" cy="21483"/>
                </a:xfrm>
                <a:custGeom>
                  <a:avLst/>
                  <a:gdLst>
                    <a:gd name="connsiteX0" fmla="*/ 18739 w 29880"/>
                    <a:gd name="connsiteY0" fmla="*/ 0 h 21483"/>
                    <a:gd name="connsiteX1" fmla="*/ 0 w 29880"/>
                    <a:gd name="connsiteY1" fmla="*/ 2654 h 21483"/>
                    <a:gd name="connsiteX2" fmla="*/ 1773 w 29880"/>
                    <a:gd name="connsiteY2" fmla="*/ 14281 h 21483"/>
                    <a:gd name="connsiteX3" fmla="*/ 18739 w 29880"/>
                    <a:gd name="connsiteY3" fmla="*/ 21484 h 21483"/>
                    <a:gd name="connsiteX4" fmla="*/ 29881 w 29880"/>
                    <a:gd name="connsiteY4" fmla="*/ 12638 h 21483"/>
                    <a:gd name="connsiteX5" fmla="*/ 18739 w 29880"/>
                    <a:gd name="connsiteY5" fmla="*/ 0 h 21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880" h="21483">
                      <a:moveTo>
                        <a:pt x="18739" y="0"/>
                      </a:moveTo>
                      <a:lnTo>
                        <a:pt x="0" y="2654"/>
                      </a:lnTo>
                      <a:lnTo>
                        <a:pt x="1773" y="14281"/>
                      </a:lnTo>
                      <a:lnTo>
                        <a:pt x="18739" y="21484"/>
                      </a:lnTo>
                      <a:lnTo>
                        <a:pt x="29881" y="12638"/>
                      </a:lnTo>
                      <a:lnTo>
                        <a:pt x="18739"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23" name="Freeform 1482">
                  <a:extLst>
                    <a:ext uri="{FF2B5EF4-FFF2-40B4-BE49-F238E27FC236}">
                      <a16:creationId xmlns:a16="http://schemas.microsoft.com/office/drawing/2014/main" id="{EF5B2A73-9E58-5633-DED5-A5187B59F3F9}"/>
                    </a:ext>
                  </a:extLst>
                </p:cNvPr>
                <p:cNvSpPr/>
                <p:nvPr/>
              </p:nvSpPr>
              <p:spPr>
                <a:xfrm>
                  <a:off x="2904182" y="2631371"/>
                  <a:ext cx="41788" cy="39050"/>
                </a:xfrm>
                <a:custGeom>
                  <a:avLst/>
                  <a:gdLst>
                    <a:gd name="connsiteX0" fmla="*/ 28994 w 41782"/>
                    <a:gd name="connsiteY0" fmla="*/ 0 h 39050"/>
                    <a:gd name="connsiteX1" fmla="*/ 8610 w 41782"/>
                    <a:gd name="connsiteY1" fmla="*/ 2654 h 39050"/>
                    <a:gd name="connsiteX2" fmla="*/ 0 w 41782"/>
                    <a:gd name="connsiteY2" fmla="*/ 11753 h 39050"/>
                    <a:gd name="connsiteX3" fmla="*/ 10129 w 41782"/>
                    <a:gd name="connsiteY3" fmla="*/ 30962 h 39050"/>
                    <a:gd name="connsiteX4" fmla="*/ 24816 w 41782"/>
                    <a:gd name="connsiteY4" fmla="*/ 39050 h 39050"/>
                    <a:gd name="connsiteX5" fmla="*/ 33173 w 41782"/>
                    <a:gd name="connsiteY5" fmla="*/ 36902 h 39050"/>
                    <a:gd name="connsiteX6" fmla="*/ 33932 w 41782"/>
                    <a:gd name="connsiteY6" fmla="*/ 34754 h 39050"/>
                    <a:gd name="connsiteX7" fmla="*/ 41782 w 41782"/>
                    <a:gd name="connsiteY7" fmla="*/ 12890 h 39050"/>
                    <a:gd name="connsiteX8" fmla="*/ 28994 w 41782"/>
                    <a:gd name="connsiteY8" fmla="*/ 0 h 3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782" h="39050">
                      <a:moveTo>
                        <a:pt x="28994" y="0"/>
                      </a:moveTo>
                      <a:lnTo>
                        <a:pt x="8610" y="2654"/>
                      </a:lnTo>
                      <a:lnTo>
                        <a:pt x="0" y="11753"/>
                      </a:lnTo>
                      <a:lnTo>
                        <a:pt x="10129" y="30962"/>
                      </a:lnTo>
                      <a:lnTo>
                        <a:pt x="24816" y="39050"/>
                      </a:lnTo>
                      <a:lnTo>
                        <a:pt x="33173" y="36902"/>
                      </a:lnTo>
                      <a:lnTo>
                        <a:pt x="33932" y="34754"/>
                      </a:lnTo>
                      <a:lnTo>
                        <a:pt x="41782" y="12890"/>
                      </a:lnTo>
                      <a:lnTo>
                        <a:pt x="28994"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24" name="Freeform 1483">
                  <a:extLst>
                    <a:ext uri="{FF2B5EF4-FFF2-40B4-BE49-F238E27FC236}">
                      <a16:creationId xmlns:a16="http://schemas.microsoft.com/office/drawing/2014/main" id="{409F432F-1782-383E-8261-6856BF3F273B}"/>
                    </a:ext>
                  </a:extLst>
                </p:cNvPr>
                <p:cNvSpPr/>
                <p:nvPr/>
              </p:nvSpPr>
              <p:spPr>
                <a:xfrm>
                  <a:off x="2957366" y="2631371"/>
                  <a:ext cx="38368" cy="40693"/>
                </a:xfrm>
                <a:custGeom>
                  <a:avLst/>
                  <a:gdLst>
                    <a:gd name="connsiteX0" fmla="*/ 31653 w 38363"/>
                    <a:gd name="connsiteY0" fmla="*/ 379 h 40693"/>
                    <a:gd name="connsiteX1" fmla="*/ 6964 w 38363"/>
                    <a:gd name="connsiteY1" fmla="*/ 0 h 40693"/>
                    <a:gd name="connsiteX2" fmla="*/ 0 w 38363"/>
                    <a:gd name="connsiteY2" fmla="*/ 9731 h 40693"/>
                    <a:gd name="connsiteX3" fmla="*/ 6077 w 38363"/>
                    <a:gd name="connsiteY3" fmla="*/ 30962 h 40693"/>
                    <a:gd name="connsiteX4" fmla="*/ 26968 w 38363"/>
                    <a:gd name="connsiteY4" fmla="*/ 40693 h 40693"/>
                    <a:gd name="connsiteX5" fmla="*/ 38364 w 38363"/>
                    <a:gd name="connsiteY5" fmla="*/ 27297 h 40693"/>
                    <a:gd name="connsiteX6" fmla="*/ 31653 w 38363"/>
                    <a:gd name="connsiteY6" fmla="*/ 379 h 40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363" h="40693">
                      <a:moveTo>
                        <a:pt x="31653" y="379"/>
                      </a:moveTo>
                      <a:lnTo>
                        <a:pt x="6964" y="0"/>
                      </a:lnTo>
                      <a:lnTo>
                        <a:pt x="0" y="9731"/>
                      </a:lnTo>
                      <a:lnTo>
                        <a:pt x="6077" y="30962"/>
                      </a:lnTo>
                      <a:lnTo>
                        <a:pt x="26968" y="40693"/>
                      </a:lnTo>
                      <a:lnTo>
                        <a:pt x="38364" y="27297"/>
                      </a:lnTo>
                      <a:lnTo>
                        <a:pt x="31653" y="379"/>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25" name="Freeform 1484">
                  <a:extLst>
                    <a:ext uri="{FF2B5EF4-FFF2-40B4-BE49-F238E27FC236}">
                      <a16:creationId xmlns:a16="http://schemas.microsoft.com/office/drawing/2014/main" id="{5F5E6D9A-58DE-0EBC-03CC-4DB96B1CA3F8}"/>
                    </a:ext>
                  </a:extLst>
                </p:cNvPr>
                <p:cNvSpPr/>
                <p:nvPr/>
              </p:nvSpPr>
              <p:spPr>
                <a:xfrm>
                  <a:off x="2878223" y="2681922"/>
                  <a:ext cx="31403" cy="34500"/>
                </a:xfrm>
                <a:custGeom>
                  <a:avLst/>
                  <a:gdLst>
                    <a:gd name="connsiteX0" fmla="*/ 29627 w 31399"/>
                    <a:gd name="connsiteY0" fmla="*/ 14028 h 34500"/>
                    <a:gd name="connsiteX1" fmla="*/ 18739 w 31399"/>
                    <a:gd name="connsiteY1" fmla="*/ 3033 h 34500"/>
                    <a:gd name="connsiteX2" fmla="*/ 15320 w 31399"/>
                    <a:gd name="connsiteY2" fmla="*/ 0 h 34500"/>
                    <a:gd name="connsiteX3" fmla="*/ 14814 w 31399"/>
                    <a:gd name="connsiteY3" fmla="*/ 379 h 34500"/>
                    <a:gd name="connsiteX4" fmla="*/ 0 w 31399"/>
                    <a:gd name="connsiteY4" fmla="*/ 24011 h 34500"/>
                    <a:gd name="connsiteX5" fmla="*/ 8610 w 31399"/>
                    <a:gd name="connsiteY5" fmla="*/ 32858 h 34500"/>
                    <a:gd name="connsiteX6" fmla="*/ 7470 w 31399"/>
                    <a:gd name="connsiteY6" fmla="*/ 34248 h 34500"/>
                    <a:gd name="connsiteX7" fmla="*/ 11142 w 31399"/>
                    <a:gd name="connsiteY7" fmla="*/ 33869 h 34500"/>
                    <a:gd name="connsiteX8" fmla="*/ 22411 w 31399"/>
                    <a:gd name="connsiteY8" fmla="*/ 34501 h 34500"/>
                    <a:gd name="connsiteX9" fmla="*/ 31400 w 31399"/>
                    <a:gd name="connsiteY9" fmla="*/ 25654 h 34500"/>
                    <a:gd name="connsiteX10" fmla="*/ 29627 w 31399"/>
                    <a:gd name="connsiteY10" fmla="*/ 14028 h 3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99" h="34500">
                      <a:moveTo>
                        <a:pt x="29627" y="14028"/>
                      </a:moveTo>
                      <a:lnTo>
                        <a:pt x="18739" y="3033"/>
                      </a:lnTo>
                      <a:lnTo>
                        <a:pt x="15320" y="0"/>
                      </a:lnTo>
                      <a:lnTo>
                        <a:pt x="14814" y="379"/>
                      </a:lnTo>
                      <a:lnTo>
                        <a:pt x="0" y="24011"/>
                      </a:lnTo>
                      <a:lnTo>
                        <a:pt x="8610" y="32858"/>
                      </a:lnTo>
                      <a:lnTo>
                        <a:pt x="7470" y="34248"/>
                      </a:lnTo>
                      <a:lnTo>
                        <a:pt x="11142" y="33869"/>
                      </a:lnTo>
                      <a:lnTo>
                        <a:pt x="22411" y="34501"/>
                      </a:lnTo>
                      <a:lnTo>
                        <a:pt x="31400" y="25654"/>
                      </a:lnTo>
                      <a:lnTo>
                        <a:pt x="29627" y="14028"/>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26" name="Freeform 1485">
                  <a:extLst>
                    <a:ext uri="{FF2B5EF4-FFF2-40B4-BE49-F238E27FC236}">
                      <a16:creationId xmlns:a16="http://schemas.microsoft.com/office/drawing/2014/main" id="{35A0AD5C-6AEE-E863-18E7-5B98D522451E}"/>
                    </a:ext>
                  </a:extLst>
                </p:cNvPr>
                <p:cNvSpPr/>
                <p:nvPr/>
              </p:nvSpPr>
              <p:spPr>
                <a:xfrm>
                  <a:off x="2893545" y="2662333"/>
                  <a:ext cx="35456" cy="33615"/>
                </a:xfrm>
                <a:custGeom>
                  <a:avLst/>
                  <a:gdLst>
                    <a:gd name="connsiteX0" fmla="*/ 20765 w 35451"/>
                    <a:gd name="connsiteY0" fmla="*/ 0 h 33615"/>
                    <a:gd name="connsiteX1" fmla="*/ 0 w 35451"/>
                    <a:gd name="connsiteY1" fmla="*/ 19588 h 33615"/>
                    <a:gd name="connsiteX2" fmla="*/ 3419 w 35451"/>
                    <a:gd name="connsiteY2" fmla="*/ 22621 h 33615"/>
                    <a:gd name="connsiteX3" fmla="*/ 14307 w 35451"/>
                    <a:gd name="connsiteY3" fmla="*/ 33616 h 33615"/>
                    <a:gd name="connsiteX4" fmla="*/ 33046 w 35451"/>
                    <a:gd name="connsiteY4" fmla="*/ 30962 h 33615"/>
                    <a:gd name="connsiteX5" fmla="*/ 35452 w 35451"/>
                    <a:gd name="connsiteY5" fmla="*/ 8088 h 33615"/>
                    <a:gd name="connsiteX6" fmla="*/ 20765 w 35451"/>
                    <a:gd name="connsiteY6" fmla="*/ 0 h 33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451" h="33615">
                      <a:moveTo>
                        <a:pt x="20765" y="0"/>
                      </a:moveTo>
                      <a:lnTo>
                        <a:pt x="0" y="19588"/>
                      </a:lnTo>
                      <a:lnTo>
                        <a:pt x="3419" y="22621"/>
                      </a:lnTo>
                      <a:lnTo>
                        <a:pt x="14307" y="33616"/>
                      </a:lnTo>
                      <a:lnTo>
                        <a:pt x="33046" y="30962"/>
                      </a:lnTo>
                      <a:lnTo>
                        <a:pt x="35452" y="8088"/>
                      </a:lnTo>
                      <a:lnTo>
                        <a:pt x="20765"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27" name="Freeform 1486">
                  <a:extLst>
                    <a:ext uri="{FF2B5EF4-FFF2-40B4-BE49-F238E27FC236}">
                      <a16:creationId xmlns:a16="http://schemas.microsoft.com/office/drawing/2014/main" id="{4034D500-8041-DDA9-50D9-EEF54E51D173}"/>
                    </a:ext>
                  </a:extLst>
                </p:cNvPr>
                <p:cNvSpPr/>
                <p:nvPr/>
              </p:nvSpPr>
              <p:spPr>
                <a:xfrm>
                  <a:off x="2984339" y="2618733"/>
                  <a:ext cx="48245" cy="83155"/>
                </a:xfrm>
                <a:custGeom>
                  <a:avLst/>
                  <a:gdLst>
                    <a:gd name="connsiteX0" fmla="*/ 38997 w 48239"/>
                    <a:gd name="connsiteY0" fmla="*/ 42462 h 83155"/>
                    <a:gd name="connsiteX1" fmla="*/ 27982 w 48239"/>
                    <a:gd name="connsiteY1" fmla="*/ 31847 h 83155"/>
                    <a:gd name="connsiteX2" fmla="*/ 48240 w 48239"/>
                    <a:gd name="connsiteY2" fmla="*/ 14533 h 83155"/>
                    <a:gd name="connsiteX3" fmla="*/ 40010 w 48239"/>
                    <a:gd name="connsiteY3" fmla="*/ 10995 h 83155"/>
                    <a:gd name="connsiteX4" fmla="*/ 27728 w 48239"/>
                    <a:gd name="connsiteY4" fmla="*/ 0 h 83155"/>
                    <a:gd name="connsiteX5" fmla="*/ 7597 w 48239"/>
                    <a:gd name="connsiteY5" fmla="*/ 5560 h 83155"/>
                    <a:gd name="connsiteX6" fmla="*/ 4685 w 48239"/>
                    <a:gd name="connsiteY6" fmla="*/ 13017 h 83155"/>
                    <a:gd name="connsiteX7" fmla="*/ 11395 w 48239"/>
                    <a:gd name="connsiteY7" fmla="*/ 39935 h 83155"/>
                    <a:gd name="connsiteX8" fmla="*/ 0 w 48239"/>
                    <a:gd name="connsiteY8" fmla="*/ 53331 h 83155"/>
                    <a:gd name="connsiteX9" fmla="*/ 4432 w 48239"/>
                    <a:gd name="connsiteY9" fmla="*/ 71529 h 83155"/>
                    <a:gd name="connsiteX10" fmla="*/ 30134 w 48239"/>
                    <a:gd name="connsiteY10" fmla="*/ 83156 h 83155"/>
                    <a:gd name="connsiteX11" fmla="*/ 42795 w 48239"/>
                    <a:gd name="connsiteY11" fmla="*/ 66221 h 83155"/>
                    <a:gd name="connsiteX12" fmla="*/ 39124 w 48239"/>
                    <a:gd name="connsiteY12" fmla="*/ 43600 h 83155"/>
                    <a:gd name="connsiteX13" fmla="*/ 38997 w 48239"/>
                    <a:gd name="connsiteY13" fmla="*/ 42462 h 83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39" h="83155">
                      <a:moveTo>
                        <a:pt x="38997" y="42462"/>
                      </a:moveTo>
                      <a:lnTo>
                        <a:pt x="27982" y="31847"/>
                      </a:lnTo>
                      <a:lnTo>
                        <a:pt x="48240" y="14533"/>
                      </a:lnTo>
                      <a:lnTo>
                        <a:pt x="40010" y="10995"/>
                      </a:lnTo>
                      <a:lnTo>
                        <a:pt x="27728" y="0"/>
                      </a:lnTo>
                      <a:lnTo>
                        <a:pt x="7597" y="5560"/>
                      </a:lnTo>
                      <a:lnTo>
                        <a:pt x="4685" y="13017"/>
                      </a:lnTo>
                      <a:lnTo>
                        <a:pt x="11395" y="39935"/>
                      </a:lnTo>
                      <a:lnTo>
                        <a:pt x="0" y="53331"/>
                      </a:lnTo>
                      <a:lnTo>
                        <a:pt x="4432" y="71529"/>
                      </a:lnTo>
                      <a:lnTo>
                        <a:pt x="30134" y="83156"/>
                      </a:lnTo>
                      <a:lnTo>
                        <a:pt x="42795" y="66221"/>
                      </a:lnTo>
                      <a:lnTo>
                        <a:pt x="39124" y="43600"/>
                      </a:lnTo>
                      <a:lnTo>
                        <a:pt x="38997" y="42462"/>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28" name="Freeform 1487">
                  <a:extLst>
                    <a:ext uri="{FF2B5EF4-FFF2-40B4-BE49-F238E27FC236}">
                      <a16:creationId xmlns:a16="http://schemas.microsoft.com/office/drawing/2014/main" id="{06B2101E-EE50-31BD-5A10-C66C575F1908}"/>
                    </a:ext>
                  </a:extLst>
                </p:cNvPr>
                <p:cNvSpPr/>
                <p:nvPr/>
              </p:nvSpPr>
              <p:spPr>
                <a:xfrm>
                  <a:off x="3012324" y="2633267"/>
                  <a:ext cx="35329" cy="29066"/>
                </a:xfrm>
                <a:custGeom>
                  <a:avLst/>
                  <a:gdLst>
                    <a:gd name="connsiteX0" fmla="*/ 20258 w 35324"/>
                    <a:gd name="connsiteY0" fmla="*/ 0 h 29066"/>
                    <a:gd name="connsiteX1" fmla="*/ 0 w 35324"/>
                    <a:gd name="connsiteY1" fmla="*/ 17314 h 29066"/>
                    <a:gd name="connsiteX2" fmla="*/ 11015 w 35324"/>
                    <a:gd name="connsiteY2" fmla="*/ 27929 h 29066"/>
                    <a:gd name="connsiteX3" fmla="*/ 11142 w 35324"/>
                    <a:gd name="connsiteY3" fmla="*/ 29067 h 29066"/>
                    <a:gd name="connsiteX4" fmla="*/ 35325 w 35324"/>
                    <a:gd name="connsiteY4" fmla="*/ 23127 h 29066"/>
                    <a:gd name="connsiteX5" fmla="*/ 35325 w 35324"/>
                    <a:gd name="connsiteY5" fmla="*/ 7835 h 29066"/>
                    <a:gd name="connsiteX6" fmla="*/ 20258 w 35324"/>
                    <a:gd name="connsiteY6" fmla="*/ 0 h 29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24" h="29066">
                      <a:moveTo>
                        <a:pt x="20258" y="0"/>
                      </a:moveTo>
                      <a:lnTo>
                        <a:pt x="0" y="17314"/>
                      </a:lnTo>
                      <a:lnTo>
                        <a:pt x="11015" y="27929"/>
                      </a:lnTo>
                      <a:lnTo>
                        <a:pt x="11142" y="29067"/>
                      </a:lnTo>
                      <a:lnTo>
                        <a:pt x="35325" y="23127"/>
                      </a:lnTo>
                      <a:lnTo>
                        <a:pt x="35325" y="7835"/>
                      </a:lnTo>
                      <a:lnTo>
                        <a:pt x="20258"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29" name="Freeform 1488">
                  <a:extLst>
                    <a:ext uri="{FF2B5EF4-FFF2-40B4-BE49-F238E27FC236}">
                      <a16:creationId xmlns:a16="http://schemas.microsoft.com/office/drawing/2014/main" id="{A2CCB5A3-2AD1-5145-44C4-8FAF60C75BEB}"/>
                    </a:ext>
                  </a:extLst>
                </p:cNvPr>
                <p:cNvSpPr/>
                <p:nvPr/>
              </p:nvSpPr>
              <p:spPr>
                <a:xfrm>
                  <a:off x="3072600" y="2650328"/>
                  <a:ext cx="39888" cy="45874"/>
                </a:xfrm>
                <a:custGeom>
                  <a:avLst/>
                  <a:gdLst>
                    <a:gd name="connsiteX0" fmla="*/ 39883 w 39883"/>
                    <a:gd name="connsiteY0" fmla="*/ 26160 h 45874"/>
                    <a:gd name="connsiteX1" fmla="*/ 30387 w 39883"/>
                    <a:gd name="connsiteY1" fmla="*/ 0 h 45874"/>
                    <a:gd name="connsiteX2" fmla="*/ 17093 w 39883"/>
                    <a:gd name="connsiteY2" fmla="*/ 8341 h 45874"/>
                    <a:gd name="connsiteX3" fmla="*/ 507 w 39883"/>
                    <a:gd name="connsiteY3" fmla="*/ 41199 h 45874"/>
                    <a:gd name="connsiteX4" fmla="*/ 0 w 39883"/>
                    <a:gd name="connsiteY4" fmla="*/ 41957 h 45874"/>
                    <a:gd name="connsiteX5" fmla="*/ 507 w 39883"/>
                    <a:gd name="connsiteY5" fmla="*/ 42462 h 45874"/>
                    <a:gd name="connsiteX6" fmla="*/ 10129 w 39883"/>
                    <a:gd name="connsiteY6" fmla="*/ 43600 h 45874"/>
                    <a:gd name="connsiteX7" fmla="*/ 30641 w 39883"/>
                    <a:gd name="connsiteY7" fmla="*/ 45875 h 45874"/>
                    <a:gd name="connsiteX8" fmla="*/ 30514 w 39883"/>
                    <a:gd name="connsiteY8" fmla="*/ 44358 h 45874"/>
                    <a:gd name="connsiteX9" fmla="*/ 39883 w 39883"/>
                    <a:gd name="connsiteY9" fmla="*/ 26160 h 45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883" h="45874">
                      <a:moveTo>
                        <a:pt x="39883" y="26160"/>
                      </a:moveTo>
                      <a:lnTo>
                        <a:pt x="30387" y="0"/>
                      </a:lnTo>
                      <a:lnTo>
                        <a:pt x="17093" y="8341"/>
                      </a:lnTo>
                      <a:lnTo>
                        <a:pt x="507" y="41199"/>
                      </a:lnTo>
                      <a:lnTo>
                        <a:pt x="0" y="41957"/>
                      </a:lnTo>
                      <a:lnTo>
                        <a:pt x="507" y="42462"/>
                      </a:lnTo>
                      <a:lnTo>
                        <a:pt x="10129" y="43600"/>
                      </a:lnTo>
                      <a:lnTo>
                        <a:pt x="30641" y="45875"/>
                      </a:lnTo>
                      <a:lnTo>
                        <a:pt x="30514" y="44358"/>
                      </a:lnTo>
                      <a:lnTo>
                        <a:pt x="39883" y="2616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30" name="Freeform 1489">
                  <a:extLst>
                    <a:ext uri="{FF2B5EF4-FFF2-40B4-BE49-F238E27FC236}">
                      <a16:creationId xmlns:a16="http://schemas.microsoft.com/office/drawing/2014/main" id="{D2726F67-A0FB-8E3A-B9B5-80BD12A0B758}"/>
                    </a:ext>
                  </a:extLst>
                </p:cNvPr>
                <p:cNvSpPr/>
                <p:nvPr/>
              </p:nvSpPr>
              <p:spPr>
                <a:xfrm>
                  <a:off x="3061203" y="2692284"/>
                  <a:ext cx="27732" cy="39934"/>
                </a:xfrm>
                <a:custGeom>
                  <a:avLst/>
                  <a:gdLst>
                    <a:gd name="connsiteX0" fmla="*/ 21524 w 27728"/>
                    <a:gd name="connsiteY0" fmla="*/ 1643 h 39934"/>
                    <a:gd name="connsiteX1" fmla="*/ 11902 w 27728"/>
                    <a:gd name="connsiteY1" fmla="*/ 505 h 39934"/>
                    <a:gd name="connsiteX2" fmla="*/ 11395 w 27728"/>
                    <a:gd name="connsiteY2" fmla="*/ 0 h 39934"/>
                    <a:gd name="connsiteX3" fmla="*/ 0 w 27728"/>
                    <a:gd name="connsiteY3" fmla="*/ 20979 h 39934"/>
                    <a:gd name="connsiteX4" fmla="*/ 6457 w 27728"/>
                    <a:gd name="connsiteY4" fmla="*/ 39050 h 39934"/>
                    <a:gd name="connsiteX5" fmla="*/ 17346 w 27728"/>
                    <a:gd name="connsiteY5" fmla="*/ 39935 h 39934"/>
                    <a:gd name="connsiteX6" fmla="*/ 27728 w 27728"/>
                    <a:gd name="connsiteY6" fmla="*/ 27171 h 39934"/>
                    <a:gd name="connsiteX7" fmla="*/ 21524 w 27728"/>
                    <a:gd name="connsiteY7" fmla="*/ 1643 h 39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728" h="39934">
                      <a:moveTo>
                        <a:pt x="21524" y="1643"/>
                      </a:moveTo>
                      <a:lnTo>
                        <a:pt x="11902" y="505"/>
                      </a:lnTo>
                      <a:lnTo>
                        <a:pt x="11395" y="0"/>
                      </a:lnTo>
                      <a:lnTo>
                        <a:pt x="0" y="20979"/>
                      </a:lnTo>
                      <a:lnTo>
                        <a:pt x="6457" y="39050"/>
                      </a:lnTo>
                      <a:lnTo>
                        <a:pt x="17346" y="39935"/>
                      </a:lnTo>
                      <a:lnTo>
                        <a:pt x="27728" y="27171"/>
                      </a:lnTo>
                      <a:lnTo>
                        <a:pt x="21524" y="1643"/>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31" name="Freeform 1490">
                  <a:extLst>
                    <a:ext uri="{FF2B5EF4-FFF2-40B4-BE49-F238E27FC236}">
                      <a16:creationId xmlns:a16="http://schemas.microsoft.com/office/drawing/2014/main" id="{512EA4E9-ABDD-001C-30D3-65C138CD442F}"/>
                    </a:ext>
                  </a:extLst>
                </p:cNvPr>
                <p:cNvSpPr/>
                <p:nvPr/>
              </p:nvSpPr>
              <p:spPr>
                <a:xfrm>
                  <a:off x="3033597" y="2713263"/>
                  <a:ext cx="34063" cy="35764"/>
                </a:xfrm>
                <a:custGeom>
                  <a:avLst/>
                  <a:gdLst>
                    <a:gd name="connsiteX0" fmla="*/ 27602 w 34058"/>
                    <a:gd name="connsiteY0" fmla="*/ 0 h 35764"/>
                    <a:gd name="connsiteX1" fmla="*/ 10382 w 34058"/>
                    <a:gd name="connsiteY1" fmla="*/ 0 h 35764"/>
                    <a:gd name="connsiteX2" fmla="*/ 0 w 34058"/>
                    <a:gd name="connsiteY2" fmla="*/ 15544 h 35764"/>
                    <a:gd name="connsiteX3" fmla="*/ 7090 w 34058"/>
                    <a:gd name="connsiteY3" fmla="*/ 33869 h 35764"/>
                    <a:gd name="connsiteX4" fmla="*/ 19752 w 34058"/>
                    <a:gd name="connsiteY4" fmla="*/ 35765 h 35764"/>
                    <a:gd name="connsiteX5" fmla="*/ 34059 w 34058"/>
                    <a:gd name="connsiteY5" fmla="*/ 18072 h 35764"/>
                    <a:gd name="connsiteX6" fmla="*/ 27602 w 34058"/>
                    <a:gd name="connsiteY6" fmla="*/ 0 h 35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58" h="35764">
                      <a:moveTo>
                        <a:pt x="27602" y="0"/>
                      </a:moveTo>
                      <a:lnTo>
                        <a:pt x="10382" y="0"/>
                      </a:lnTo>
                      <a:lnTo>
                        <a:pt x="0" y="15544"/>
                      </a:lnTo>
                      <a:lnTo>
                        <a:pt x="7090" y="33869"/>
                      </a:lnTo>
                      <a:lnTo>
                        <a:pt x="19752" y="35765"/>
                      </a:lnTo>
                      <a:lnTo>
                        <a:pt x="34059" y="18072"/>
                      </a:lnTo>
                      <a:lnTo>
                        <a:pt x="27602"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32" name="Freeform 1491">
                  <a:extLst>
                    <a:ext uri="{FF2B5EF4-FFF2-40B4-BE49-F238E27FC236}">
                      <a16:creationId xmlns:a16="http://schemas.microsoft.com/office/drawing/2014/main" id="{EDF505FB-7C6F-4674-4BE4-BE8D72A87D56}"/>
                    </a:ext>
                  </a:extLst>
                </p:cNvPr>
                <p:cNvSpPr/>
                <p:nvPr/>
              </p:nvSpPr>
              <p:spPr>
                <a:xfrm>
                  <a:off x="3058671" y="2647800"/>
                  <a:ext cx="31024" cy="44484"/>
                </a:xfrm>
                <a:custGeom>
                  <a:avLst/>
                  <a:gdLst>
                    <a:gd name="connsiteX0" fmla="*/ 17979 w 31020"/>
                    <a:gd name="connsiteY0" fmla="*/ 0 h 44484"/>
                    <a:gd name="connsiteX1" fmla="*/ 633 w 31020"/>
                    <a:gd name="connsiteY1" fmla="*/ 13396 h 44484"/>
                    <a:gd name="connsiteX2" fmla="*/ 0 w 31020"/>
                    <a:gd name="connsiteY2" fmla="*/ 27171 h 44484"/>
                    <a:gd name="connsiteX3" fmla="*/ 13927 w 31020"/>
                    <a:gd name="connsiteY3" fmla="*/ 44485 h 44484"/>
                    <a:gd name="connsiteX4" fmla="*/ 14434 w 31020"/>
                    <a:gd name="connsiteY4" fmla="*/ 43726 h 44484"/>
                    <a:gd name="connsiteX5" fmla="*/ 31020 w 31020"/>
                    <a:gd name="connsiteY5" fmla="*/ 10868 h 44484"/>
                    <a:gd name="connsiteX6" fmla="*/ 17979 w 31020"/>
                    <a:gd name="connsiteY6" fmla="*/ 0 h 4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020" h="44484">
                      <a:moveTo>
                        <a:pt x="17979" y="0"/>
                      </a:moveTo>
                      <a:lnTo>
                        <a:pt x="633" y="13396"/>
                      </a:lnTo>
                      <a:lnTo>
                        <a:pt x="0" y="27171"/>
                      </a:lnTo>
                      <a:lnTo>
                        <a:pt x="13927" y="44485"/>
                      </a:lnTo>
                      <a:lnTo>
                        <a:pt x="14434" y="43726"/>
                      </a:lnTo>
                      <a:lnTo>
                        <a:pt x="31020" y="10868"/>
                      </a:lnTo>
                      <a:lnTo>
                        <a:pt x="17979"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33" name="Freeform 1492">
                  <a:extLst>
                    <a:ext uri="{FF2B5EF4-FFF2-40B4-BE49-F238E27FC236}">
                      <a16:creationId xmlns:a16="http://schemas.microsoft.com/office/drawing/2014/main" id="{DACE3B2F-7855-3B07-C615-3DE1F6B24F9E}"/>
                    </a:ext>
                  </a:extLst>
                </p:cNvPr>
                <p:cNvSpPr/>
                <p:nvPr/>
              </p:nvSpPr>
              <p:spPr>
                <a:xfrm>
                  <a:off x="3032584" y="2612541"/>
                  <a:ext cx="30137" cy="28561"/>
                </a:xfrm>
                <a:custGeom>
                  <a:avLst/>
                  <a:gdLst>
                    <a:gd name="connsiteX0" fmla="*/ 23677 w 30133"/>
                    <a:gd name="connsiteY0" fmla="*/ 0 h 28561"/>
                    <a:gd name="connsiteX1" fmla="*/ 12535 w 30133"/>
                    <a:gd name="connsiteY1" fmla="*/ 0 h 28561"/>
                    <a:gd name="connsiteX2" fmla="*/ 0 w 30133"/>
                    <a:gd name="connsiteY2" fmla="*/ 20726 h 28561"/>
                    <a:gd name="connsiteX3" fmla="*/ 15067 w 30133"/>
                    <a:gd name="connsiteY3" fmla="*/ 28561 h 28561"/>
                    <a:gd name="connsiteX4" fmla="*/ 30134 w 30133"/>
                    <a:gd name="connsiteY4" fmla="*/ 18704 h 28561"/>
                    <a:gd name="connsiteX5" fmla="*/ 23677 w 30133"/>
                    <a:gd name="connsiteY5" fmla="*/ 0 h 2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133" h="28561">
                      <a:moveTo>
                        <a:pt x="23677" y="0"/>
                      </a:moveTo>
                      <a:lnTo>
                        <a:pt x="12535" y="0"/>
                      </a:lnTo>
                      <a:lnTo>
                        <a:pt x="0" y="20726"/>
                      </a:lnTo>
                      <a:lnTo>
                        <a:pt x="15067" y="28561"/>
                      </a:lnTo>
                      <a:lnTo>
                        <a:pt x="30134" y="18704"/>
                      </a:lnTo>
                      <a:lnTo>
                        <a:pt x="23677"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34" name="Freeform 1493">
                  <a:extLst>
                    <a:ext uri="{FF2B5EF4-FFF2-40B4-BE49-F238E27FC236}">
                      <a16:creationId xmlns:a16="http://schemas.microsoft.com/office/drawing/2014/main" id="{FA1B6F08-DCA7-0FE5-9930-0825F29F42A9}"/>
                    </a:ext>
                  </a:extLst>
                </p:cNvPr>
                <p:cNvSpPr/>
                <p:nvPr/>
              </p:nvSpPr>
              <p:spPr>
                <a:xfrm>
                  <a:off x="3047653" y="2631245"/>
                  <a:ext cx="30644" cy="29951"/>
                </a:xfrm>
                <a:custGeom>
                  <a:avLst/>
                  <a:gdLst>
                    <a:gd name="connsiteX0" fmla="*/ 15067 w 30640"/>
                    <a:gd name="connsiteY0" fmla="*/ 0 h 29951"/>
                    <a:gd name="connsiteX1" fmla="*/ 0 w 30640"/>
                    <a:gd name="connsiteY1" fmla="*/ 9857 h 29951"/>
                    <a:gd name="connsiteX2" fmla="*/ 0 w 30640"/>
                    <a:gd name="connsiteY2" fmla="*/ 25149 h 29951"/>
                    <a:gd name="connsiteX3" fmla="*/ 11649 w 30640"/>
                    <a:gd name="connsiteY3" fmla="*/ 29951 h 29951"/>
                    <a:gd name="connsiteX4" fmla="*/ 28994 w 30640"/>
                    <a:gd name="connsiteY4" fmla="*/ 16555 h 29951"/>
                    <a:gd name="connsiteX5" fmla="*/ 30641 w 30640"/>
                    <a:gd name="connsiteY5" fmla="*/ 5181 h 29951"/>
                    <a:gd name="connsiteX6" fmla="*/ 15067 w 30640"/>
                    <a:gd name="connsiteY6" fmla="*/ 0 h 29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640" h="29951">
                      <a:moveTo>
                        <a:pt x="15067" y="0"/>
                      </a:moveTo>
                      <a:lnTo>
                        <a:pt x="0" y="9857"/>
                      </a:lnTo>
                      <a:lnTo>
                        <a:pt x="0" y="25149"/>
                      </a:lnTo>
                      <a:lnTo>
                        <a:pt x="11649" y="29951"/>
                      </a:lnTo>
                      <a:lnTo>
                        <a:pt x="28994" y="16555"/>
                      </a:lnTo>
                      <a:lnTo>
                        <a:pt x="30641" y="5181"/>
                      </a:lnTo>
                      <a:lnTo>
                        <a:pt x="15067"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35" name="Freeform 1494">
                  <a:extLst>
                    <a:ext uri="{FF2B5EF4-FFF2-40B4-BE49-F238E27FC236}">
                      <a16:creationId xmlns:a16="http://schemas.microsoft.com/office/drawing/2014/main" id="{3409223E-FB06-1896-955A-6FB5B5E6C48D}"/>
                    </a:ext>
                  </a:extLst>
                </p:cNvPr>
                <p:cNvSpPr/>
                <p:nvPr/>
              </p:nvSpPr>
              <p:spPr>
                <a:xfrm>
                  <a:off x="2975095" y="2690262"/>
                  <a:ext cx="41407" cy="39808"/>
                </a:xfrm>
                <a:custGeom>
                  <a:avLst/>
                  <a:gdLst>
                    <a:gd name="connsiteX0" fmla="*/ 41403 w 41402"/>
                    <a:gd name="connsiteY0" fmla="*/ 30078 h 39808"/>
                    <a:gd name="connsiteX1" fmla="*/ 39377 w 41402"/>
                    <a:gd name="connsiteY1" fmla="*/ 11627 h 39808"/>
                    <a:gd name="connsiteX2" fmla="*/ 13674 w 41402"/>
                    <a:gd name="connsiteY2" fmla="*/ 0 h 39808"/>
                    <a:gd name="connsiteX3" fmla="*/ 0 w 41402"/>
                    <a:gd name="connsiteY3" fmla="*/ 13901 h 39808"/>
                    <a:gd name="connsiteX4" fmla="*/ 13674 w 41402"/>
                    <a:gd name="connsiteY4" fmla="*/ 38545 h 39808"/>
                    <a:gd name="connsiteX5" fmla="*/ 27982 w 41402"/>
                    <a:gd name="connsiteY5" fmla="*/ 39809 h 39808"/>
                    <a:gd name="connsiteX6" fmla="*/ 41403 w 41402"/>
                    <a:gd name="connsiteY6" fmla="*/ 30836 h 39808"/>
                    <a:gd name="connsiteX7" fmla="*/ 41403 w 41402"/>
                    <a:gd name="connsiteY7" fmla="*/ 30078 h 3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402" h="39808">
                      <a:moveTo>
                        <a:pt x="41403" y="30078"/>
                      </a:moveTo>
                      <a:lnTo>
                        <a:pt x="39377" y="11627"/>
                      </a:lnTo>
                      <a:lnTo>
                        <a:pt x="13674" y="0"/>
                      </a:lnTo>
                      <a:lnTo>
                        <a:pt x="0" y="13901"/>
                      </a:lnTo>
                      <a:lnTo>
                        <a:pt x="13674" y="38545"/>
                      </a:lnTo>
                      <a:lnTo>
                        <a:pt x="27982" y="39809"/>
                      </a:lnTo>
                      <a:lnTo>
                        <a:pt x="41403" y="30836"/>
                      </a:lnTo>
                      <a:lnTo>
                        <a:pt x="41403" y="30078"/>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36" name="Freeform 1495">
                  <a:extLst>
                    <a:ext uri="{FF2B5EF4-FFF2-40B4-BE49-F238E27FC236}">
                      <a16:creationId xmlns:a16="http://schemas.microsoft.com/office/drawing/2014/main" id="{7908012A-D8E7-4FCF-21EC-AB1854CD1D66}"/>
                    </a:ext>
                  </a:extLst>
                </p:cNvPr>
                <p:cNvSpPr/>
                <p:nvPr/>
              </p:nvSpPr>
              <p:spPr>
                <a:xfrm>
                  <a:off x="3081650" y="2802738"/>
                  <a:ext cx="46033" cy="48149"/>
                </a:xfrm>
                <a:custGeom>
                  <a:avLst/>
                  <a:gdLst>
                    <a:gd name="connsiteX0" fmla="*/ 45774 w 46027"/>
                    <a:gd name="connsiteY0" fmla="*/ 19462 h 48149"/>
                    <a:gd name="connsiteX1" fmla="*/ 42482 w 46027"/>
                    <a:gd name="connsiteY1" fmla="*/ 0 h 48149"/>
                    <a:gd name="connsiteX2" fmla="*/ 18679 w 46027"/>
                    <a:gd name="connsiteY2" fmla="*/ 4929 h 48149"/>
                    <a:gd name="connsiteX3" fmla="*/ 2093 w 46027"/>
                    <a:gd name="connsiteY3" fmla="*/ 28435 h 48149"/>
                    <a:gd name="connsiteX4" fmla="*/ 67 w 46027"/>
                    <a:gd name="connsiteY4" fmla="*/ 48149 h 48149"/>
                    <a:gd name="connsiteX5" fmla="*/ 21591 w 46027"/>
                    <a:gd name="connsiteY5" fmla="*/ 46633 h 48149"/>
                    <a:gd name="connsiteX6" fmla="*/ 42862 w 46027"/>
                    <a:gd name="connsiteY6" fmla="*/ 31341 h 48149"/>
                    <a:gd name="connsiteX7" fmla="*/ 46028 w 46027"/>
                    <a:gd name="connsiteY7" fmla="*/ 20220 h 48149"/>
                    <a:gd name="connsiteX8" fmla="*/ 46028 w 46027"/>
                    <a:gd name="connsiteY8" fmla="*/ 19462 h 48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27" h="48149">
                      <a:moveTo>
                        <a:pt x="45774" y="19462"/>
                      </a:moveTo>
                      <a:lnTo>
                        <a:pt x="42482" y="0"/>
                      </a:lnTo>
                      <a:lnTo>
                        <a:pt x="18679" y="4929"/>
                      </a:lnTo>
                      <a:lnTo>
                        <a:pt x="2093" y="28435"/>
                      </a:lnTo>
                      <a:cubicBezTo>
                        <a:pt x="2093" y="28435"/>
                        <a:pt x="-439" y="44737"/>
                        <a:pt x="67" y="48149"/>
                      </a:cubicBezTo>
                      <a:lnTo>
                        <a:pt x="21591" y="46633"/>
                      </a:lnTo>
                      <a:lnTo>
                        <a:pt x="42862" y="31341"/>
                      </a:lnTo>
                      <a:lnTo>
                        <a:pt x="46028" y="20220"/>
                      </a:lnTo>
                      <a:lnTo>
                        <a:pt x="46028" y="19462"/>
                      </a:lnTo>
                      <a:close/>
                    </a:path>
                  </a:pathLst>
                </a:custGeom>
                <a:solidFill>
                  <a:srgbClr val="FAD89A"/>
                </a:solidFill>
                <a:ln w="3163" cap="flat">
                  <a:solidFill>
                    <a:srgbClr val="E6C47D"/>
                  </a:solidFill>
                  <a:prstDash val="solid"/>
                  <a:miter/>
                </a:ln>
              </p:spPr>
              <p:txBody>
                <a:bodyPr rtlCol="0" anchor="ctr"/>
                <a:lstStyle/>
                <a:p>
                  <a:pPr defTabSz="685800">
                    <a:defRPr/>
                  </a:pPr>
                  <a:endParaRPr lang="en-US" sz="600">
                    <a:solidFill>
                      <a:prstClr val="black"/>
                    </a:solidFill>
                    <a:latin typeface="Verdana"/>
                  </a:endParaRPr>
                </a:p>
              </p:txBody>
            </p:sp>
            <p:sp>
              <p:nvSpPr>
                <p:cNvPr id="337" name="Freeform 1496">
                  <a:extLst>
                    <a:ext uri="{FF2B5EF4-FFF2-40B4-BE49-F238E27FC236}">
                      <a16:creationId xmlns:a16="http://schemas.microsoft.com/office/drawing/2014/main" id="{A93956CF-A5FD-BB58-7433-D70C6FA4574D}"/>
                    </a:ext>
                  </a:extLst>
                </p:cNvPr>
                <p:cNvSpPr/>
                <p:nvPr/>
              </p:nvSpPr>
              <p:spPr>
                <a:xfrm>
                  <a:off x="3145665" y="2733989"/>
                  <a:ext cx="34570" cy="41198"/>
                </a:xfrm>
                <a:custGeom>
                  <a:avLst/>
                  <a:gdLst>
                    <a:gd name="connsiteX0" fmla="*/ 15573 w 34565"/>
                    <a:gd name="connsiteY0" fmla="*/ 0 h 41198"/>
                    <a:gd name="connsiteX1" fmla="*/ 0 w 34565"/>
                    <a:gd name="connsiteY1" fmla="*/ 5181 h 41198"/>
                    <a:gd name="connsiteX2" fmla="*/ 3925 w 34565"/>
                    <a:gd name="connsiteY2" fmla="*/ 27171 h 41198"/>
                    <a:gd name="connsiteX3" fmla="*/ 16840 w 34565"/>
                    <a:gd name="connsiteY3" fmla="*/ 41199 h 41198"/>
                    <a:gd name="connsiteX4" fmla="*/ 17093 w 34565"/>
                    <a:gd name="connsiteY4" fmla="*/ 40061 h 41198"/>
                    <a:gd name="connsiteX5" fmla="*/ 34565 w 34565"/>
                    <a:gd name="connsiteY5" fmla="*/ 18956 h 41198"/>
                    <a:gd name="connsiteX6" fmla="*/ 15573 w 34565"/>
                    <a:gd name="connsiteY6" fmla="*/ 0 h 41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565" h="41198">
                      <a:moveTo>
                        <a:pt x="15573" y="0"/>
                      </a:moveTo>
                      <a:lnTo>
                        <a:pt x="0" y="5181"/>
                      </a:lnTo>
                      <a:lnTo>
                        <a:pt x="3925" y="27171"/>
                      </a:lnTo>
                      <a:lnTo>
                        <a:pt x="16840" y="41199"/>
                      </a:lnTo>
                      <a:lnTo>
                        <a:pt x="17093" y="40061"/>
                      </a:lnTo>
                      <a:lnTo>
                        <a:pt x="34565" y="18956"/>
                      </a:lnTo>
                      <a:lnTo>
                        <a:pt x="15573"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38" name="Freeform 1497">
                  <a:extLst>
                    <a:ext uri="{FF2B5EF4-FFF2-40B4-BE49-F238E27FC236}">
                      <a16:creationId xmlns:a16="http://schemas.microsoft.com/office/drawing/2014/main" id="{F2EC2FB1-AAB3-9030-76DD-FB5D711BE0BD}"/>
                    </a:ext>
                  </a:extLst>
                </p:cNvPr>
                <p:cNvSpPr/>
                <p:nvPr/>
              </p:nvSpPr>
              <p:spPr>
                <a:xfrm>
                  <a:off x="3161240" y="2703911"/>
                  <a:ext cx="20767" cy="49034"/>
                </a:xfrm>
                <a:custGeom>
                  <a:avLst/>
                  <a:gdLst>
                    <a:gd name="connsiteX0" fmla="*/ 11142 w 20764"/>
                    <a:gd name="connsiteY0" fmla="*/ 0 h 49034"/>
                    <a:gd name="connsiteX1" fmla="*/ 3165 w 20764"/>
                    <a:gd name="connsiteY1" fmla="*/ 2022 h 49034"/>
                    <a:gd name="connsiteX2" fmla="*/ 0 w 20764"/>
                    <a:gd name="connsiteY2" fmla="*/ 30078 h 49034"/>
                    <a:gd name="connsiteX3" fmla="*/ 18992 w 20764"/>
                    <a:gd name="connsiteY3" fmla="*/ 49034 h 49034"/>
                    <a:gd name="connsiteX4" fmla="*/ 20765 w 20764"/>
                    <a:gd name="connsiteY4" fmla="*/ 24896 h 49034"/>
                    <a:gd name="connsiteX5" fmla="*/ 11142 w 20764"/>
                    <a:gd name="connsiteY5" fmla="*/ 0 h 4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64" h="49034">
                      <a:moveTo>
                        <a:pt x="11142" y="0"/>
                      </a:moveTo>
                      <a:lnTo>
                        <a:pt x="3165" y="2022"/>
                      </a:lnTo>
                      <a:lnTo>
                        <a:pt x="0" y="30078"/>
                      </a:lnTo>
                      <a:lnTo>
                        <a:pt x="18992" y="49034"/>
                      </a:lnTo>
                      <a:lnTo>
                        <a:pt x="20765" y="24896"/>
                      </a:lnTo>
                      <a:lnTo>
                        <a:pt x="11142"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39" name="Freeform 1498">
                  <a:extLst>
                    <a:ext uri="{FF2B5EF4-FFF2-40B4-BE49-F238E27FC236}">
                      <a16:creationId xmlns:a16="http://schemas.microsoft.com/office/drawing/2014/main" id="{3194AB41-A939-C363-577B-9C53627AB9F5}"/>
                    </a:ext>
                  </a:extLst>
                </p:cNvPr>
                <p:cNvSpPr/>
                <p:nvPr/>
              </p:nvSpPr>
              <p:spPr>
                <a:xfrm>
                  <a:off x="2822252" y="2785171"/>
                  <a:ext cx="40267" cy="54341"/>
                </a:xfrm>
                <a:custGeom>
                  <a:avLst/>
                  <a:gdLst>
                    <a:gd name="connsiteX0" fmla="*/ 38237 w 40262"/>
                    <a:gd name="connsiteY0" fmla="*/ 13901 h 54341"/>
                    <a:gd name="connsiteX1" fmla="*/ 38237 w 40262"/>
                    <a:gd name="connsiteY1" fmla="*/ 13901 h 54341"/>
                    <a:gd name="connsiteX2" fmla="*/ 13801 w 40262"/>
                    <a:gd name="connsiteY2" fmla="*/ 0 h 54341"/>
                    <a:gd name="connsiteX3" fmla="*/ 1646 w 40262"/>
                    <a:gd name="connsiteY3" fmla="*/ 26286 h 54341"/>
                    <a:gd name="connsiteX4" fmla="*/ 0 w 40262"/>
                    <a:gd name="connsiteY4" fmla="*/ 31088 h 54341"/>
                    <a:gd name="connsiteX5" fmla="*/ 22031 w 40262"/>
                    <a:gd name="connsiteY5" fmla="*/ 54342 h 54341"/>
                    <a:gd name="connsiteX6" fmla="*/ 40263 w 40262"/>
                    <a:gd name="connsiteY6" fmla="*/ 39050 h 54341"/>
                    <a:gd name="connsiteX7" fmla="*/ 38237 w 40262"/>
                    <a:gd name="connsiteY7" fmla="*/ 13775 h 54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262" h="54341">
                      <a:moveTo>
                        <a:pt x="38237" y="13901"/>
                      </a:moveTo>
                      <a:lnTo>
                        <a:pt x="38237" y="13901"/>
                      </a:lnTo>
                      <a:lnTo>
                        <a:pt x="13801" y="0"/>
                      </a:lnTo>
                      <a:lnTo>
                        <a:pt x="1646" y="26286"/>
                      </a:lnTo>
                      <a:lnTo>
                        <a:pt x="0" y="31088"/>
                      </a:lnTo>
                      <a:cubicBezTo>
                        <a:pt x="6584" y="39429"/>
                        <a:pt x="13927" y="47138"/>
                        <a:pt x="22031" y="54342"/>
                      </a:cubicBezTo>
                      <a:lnTo>
                        <a:pt x="40263" y="39050"/>
                      </a:lnTo>
                      <a:lnTo>
                        <a:pt x="38237" y="13775"/>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40" name="Freeform 1499">
                  <a:extLst>
                    <a:ext uri="{FF2B5EF4-FFF2-40B4-BE49-F238E27FC236}">
                      <a16:creationId xmlns:a16="http://schemas.microsoft.com/office/drawing/2014/main" id="{8AE6F522-BC45-3A1B-5E73-2F97166AAB20}"/>
                    </a:ext>
                  </a:extLst>
                </p:cNvPr>
                <p:cNvSpPr/>
                <p:nvPr/>
              </p:nvSpPr>
              <p:spPr>
                <a:xfrm>
                  <a:off x="2948122" y="2723499"/>
                  <a:ext cx="252372" cy="171240"/>
                </a:xfrm>
                <a:custGeom>
                  <a:avLst/>
                  <a:gdLst>
                    <a:gd name="connsiteX0" fmla="*/ 247908 w 252339"/>
                    <a:gd name="connsiteY0" fmla="*/ 3033 h 171240"/>
                    <a:gd name="connsiteX1" fmla="*/ 233854 w 252339"/>
                    <a:gd name="connsiteY1" fmla="*/ 5308 h 171240"/>
                    <a:gd name="connsiteX2" fmla="*/ 232081 w 252339"/>
                    <a:gd name="connsiteY2" fmla="*/ 29446 h 171240"/>
                    <a:gd name="connsiteX3" fmla="*/ 214736 w 252339"/>
                    <a:gd name="connsiteY3" fmla="*/ 50677 h 171240"/>
                    <a:gd name="connsiteX4" fmla="*/ 214482 w 252339"/>
                    <a:gd name="connsiteY4" fmla="*/ 51688 h 171240"/>
                    <a:gd name="connsiteX5" fmla="*/ 209798 w 252339"/>
                    <a:gd name="connsiteY5" fmla="*/ 67485 h 171240"/>
                    <a:gd name="connsiteX6" fmla="*/ 197643 w 252339"/>
                    <a:gd name="connsiteY6" fmla="*/ 73677 h 171240"/>
                    <a:gd name="connsiteX7" fmla="*/ 186754 w 252339"/>
                    <a:gd name="connsiteY7" fmla="*/ 98826 h 171240"/>
                    <a:gd name="connsiteX8" fmla="*/ 179411 w 252339"/>
                    <a:gd name="connsiteY8" fmla="*/ 98826 h 171240"/>
                    <a:gd name="connsiteX9" fmla="*/ 179411 w 252339"/>
                    <a:gd name="connsiteY9" fmla="*/ 99585 h 171240"/>
                    <a:gd name="connsiteX10" fmla="*/ 176372 w 252339"/>
                    <a:gd name="connsiteY10" fmla="*/ 110706 h 171240"/>
                    <a:gd name="connsiteX11" fmla="*/ 155101 w 252339"/>
                    <a:gd name="connsiteY11" fmla="*/ 125997 h 171240"/>
                    <a:gd name="connsiteX12" fmla="*/ 133577 w 252339"/>
                    <a:gd name="connsiteY12" fmla="*/ 127514 h 171240"/>
                    <a:gd name="connsiteX13" fmla="*/ 94453 w 252339"/>
                    <a:gd name="connsiteY13" fmla="*/ 144575 h 171240"/>
                    <a:gd name="connsiteX14" fmla="*/ 82298 w 252339"/>
                    <a:gd name="connsiteY14" fmla="*/ 151273 h 171240"/>
                    <a:gd name="connsiteX15" fmla="*/ 50898 w 252339"/>
                    <a:gd name="connsiteY15" fmla="*/ 150514 h 171240"/>
                    <a:gd name="connsiteX16" fmla="*/ 42922 w 252339"/>
                    <a:gd name="connsiteY16" fmla="*/ 155317 h 171240"/>
                    <a:gd name="connsiteX17" fmla="*/ 20131 w 252339"/>
                    <a:gd name="connsiteY17" fmla="*/ 158855 h 171240"/>
                    <a:gd name="connsiteX18" fmla="*/ 0 w 252339"/>
                    <a:gd name="connsiteY18" fmla="*/ 167070 h 171240"/>
                    <a:gd name="connsiteX19" fmla="*/ 44061 w 252339"/>
                    <a:gd name="connsiteY19" fmla="*/ 171240 h 171240"/>
                    <a:gd name="connsiteX20" fmla="*/ 252340 w 252339"/>
                    <a:gd name="connsiteY20" fmla="*/ 0 h 171240"/>
                    <a:gd name="connsiteX21" fmla="*/ 248035 w 252339"/>
                    <a:gd name="connsiteY21" fmla="*/ 3033 h 171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2339" h="171240">
                      <a:moveTo>
                        <a:pt x="247908" y="3033"/>
                      </a:moveTo>
                      <a:lnTo>
                        <a:pt x="233854" y="5308"/>
                      </a:lnTo>
                      <a:lnTo>
                        <a:pt x="232081" y="29446"/>
                      </a:lnTo>
                      <a:lnTo>
                        <a:pt x="214736" y="50677"/>
                      </a:lnTo>
                      <a:lnTo>
                        <a:pt x="214482" y="51688"/>
                      </a:lnTo>
                      <a:lnTo>
                        <a:pt x="209798" y="67485"/>
                      </a:lnTo>
                      <a:lnTo>
                        <a:pt x="197643" y="73677"/>
                      </a:lnTo>
                      <a:lnTo>
                        <a:pt x="186754" y="98826"/>
                      </a:lnTo>
                      <a:lnTo>
                        <a:pt x="179411" y="98826"/>
                      </a:lnTo>
                      <a:lnTo>
                        <a:pt x="179411" y="99585"/>
                      </a:lnTo>
                      <a:cubicBezTo>
                        <a:pt x="179411" y="99585"/>
                        <a:pt x="176372" y="110706"/>
                        <a:pt x="176372" y="110706"/>
                      </a:cubicBezTo>
                      <a:lnTo>
                        <a:pt x="155101" y="125997"/>
                      </a:lnTo>
                      <a:lnTo>
                        <a:pt x="133577" y="127514"/>
                      </a:lnTo>
                      <a:cubicBezTo>
                        <a:pt x="126613" y="142047"/>
                        <a:pt x="94453" y="144575"/>
                        <a:pt x="94453" y="144575"/>
                      </a:cubicBezTo>
                      <a:lnTo>
                        <a:pt x="82298" y="151273"/>
                      </a:lnTo>
                      <a:lnTo>
                        <a:pt x="50898" y="150514"/>
                      </a:lnTo>
                      <a:lnTo>
                        <a:pt x="42922" y="155317"/>
                      </a:lnTo>
                      <a:lnTo>
                        <a:pt x="20131" y="158855"/>
                      </a:lnTo>
                      <a:lnTo>
                        <a:pt x="0" y="167070"/>
                      </a:lnTo>
                      <a:cubicBezTo>
                        <a:pt x="14181" y="169850"/>
                        <a:pt x="28994" y="171240"/>
                        <a:pt x="44061" y="171240"/>
                      </a:cubicBezTo>
                      <a:cubicBezTo>
                        <a:pt x="153075" y="171240"/>
                        <a:pt x="242590" y="96046"/>
                        <a:pt x="252340" y="0"/>
                      </a:cubicBezTo>
                      <a:lnTo>
                        <a:pt x="248035" y="3033"/>
                      </a:lnTo>
                      <a:close/>
                    </a:path>
                  </a:pathLst>
                </a:custGeom>
                <a:solidFill>
                  <a:srgbClr val="FFFFF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41" name="Freeform 1500">
                  <a:extLst>
                    <a:ext uri="{FF2B5EF4-FFF2-40B4-BE49-F238E27FC236}">
                      <a16:creationId xmlns:a16="http://schemas.microsoft.com/office/drawing/2014/main" id="{DCE39498-FE3D-4A30-2305-4F4C4DCE24A5}"/>
                    </a:ext>
                  </a:extLst>
                </p:cNvPr>
                <p:cNvSpPr/>
                <p:nvPr/>
              </p:nvSpPr>
              <p:spPr>
                <a:xfrm>
                  <a:off x="3026632" y="2519781"/>
                  <a:ext cx="20640" cy="14280"/>
                </a:xfrm>
                <a:custGeom>
                  <a:avLst/>
                  <a:gdLst>
                    <a:gd name="connsiteX0" fmla="*/ 20638 w 20637"/>
                    <a:gd name="connsiteY0" fmla="*/ 4170 h 14280"/>
                    <a:gd name="connsiteX1" fmla="*/ 20638 w 20637"/>
                    <a:gd name="connsiteY1" fmla="*/ 4170 h 14280"/>
                    <a:gd name="connsiteX2" fmla="*/ 0 w 20637"/>
                    <a:gd name="connsiteY2" fmla="*/ 0 h 14280"/>
                    <a:gd name="connsiteX3" fmla="*/ 10256 w 20637"/>
                    <a:gd name="connsiteY3" fmla="*/ 14281 h 14280"/>
                    <a:gd name="connsiteX4" fmla="*/ 20638 w 20637"/>
                    <a:gd name="connsiteY4" fmla="*/ 4170 h 14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637" h="14280">
                      <a:moveTo>
                        <a:pt x="20638" y="4170"/>
                      </a:moveTo>
                      <a:lnTo>
                        <a:pt x="20638" y="4170"/>
                      </a:lnTo>
                      <a:cubicBezTo>
                        <a:pt x="13927" y="2401"/>
                        <a:pt x="7090" y="1011"/>
                        <a:pt x="0" y="0"/>
                      </a:cubicBezTo>
                      <a:lnTo>
                        <a:pt x="10256" y="14281"/>
                      </a:lnTo>
                      <a:lnTo>
                        <a:pt x="20638" y="4170"/>
                      </a:lnTo>
                      <a:close/>
                    </a:path>
                  </a:pathLst>
                </a:custGeom>
                <a:solidFill>
                  <a:srgbClr val="FFFFF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42" name="Freeform 1501">
                  <a:extLst>
                    <a:ext uri="{FF2B5EF4-FFF2-40B4-BE49-F238E27FC236}">
                      <a16:creationId xmlns:a16="http://schemas.microsoft.com/office/drawing/2014/main" id="{94E01613-E4FE-E584-A4AF-1FDBB81EC056}"/>
                    </a:ext>
                  </a:extLst>
                </p:cNvPr>
                <p:cNvSpPr/>
                <p:nvPr/>
              </p:nvSpPr>
              <p:spPr>
                <a:xfrm>
                  <a:off x="2782617" y="2517380"/>
                  <a:ext cx="201468" cy="277775"/>
                </a:xfrm>
                <a:custGeom>
                  <a:avLst/>
                  <a:gdLst>
                    <a:gd name="connsiteX0" fmla="*/ 127 w 201441"/>
                    <a:gd name="connsiteY0" fmla="*/ 188554 h 277775"/>
                    <a:gd name="connsiteX1" fmla="*/ 24943 w 201441"/>
                    <a:gd name="connsiteY1" fmla="*/ 277775 h 277775"/>
                    <a:gd name="connsiteX2" fmla="*/ 27475 w 201441"/>
                    <a:gd name="connsiteY2" fmla="*/ 265517 h 277775"/>
                    <a:gd name="connsiteX3" fmla="*/ 27475 w 201441"/>
                    <a:gd name="connsiteY3" fmla="*/ 264759 h 277775"/>
                    <a:gd name="connsiteX4" fmla="*/ 23550 w 201441"/>
                    <a:gd name="connsiteY4" fmla="*/ 210922 h 277775"/>
                    <a:gd name="connsiteX5" fmla="*/ 30261 w 201441"/>
                    <a:gd name="connsiteY5" fmla="*/ 174652 h 277775"/>
                    <a:gd name="connsiteX6" fmla="*/ 40643 w 201441"/>
                    <a:gd name="connsiteY6" fmla="*/ 145333 h 277775"/>
                    <a:gd name="connsiteX7" fmla="*/ 51025 w 201441"/>
                    <a:gd name="connsiteY7" fmla="*/ 121195 h 277775"/>
                    <a:gd name="connsiteX8" fmla="*/ 74195 w 201441"/>
                    <a:gd name="connsiteY8" fmla="*/ 101227 h 277775"/>
                    <a:gd name="connsiteX9" fmla="*/ 91288 w 201441"/>
                    <a:gd name="connsiteY9" fmla="*/ 73677 h 277775"/>
                    <a:gd name="connsiteX10" fmla="*/ 93820 w 201441"/>
                    <a:gd name="connsiteY10" fmla="*/ 71908 h 277775"/>
                    <a:gd name="connsiteX11" fmla="*/ 101164 w 201441"/>
                    <a:gd name="connsiteY11" fmla="*/ 61545 h 277775"/>
                    <a:gd name="connsiteX12" fmla="*/ 103443 w 201441"/>
                    <a:gd name="connsiteY12" fmla="*/ 61545 h 277775"/>
                    <a:gd name="connsiteX13" fmla="*/ 121042 w 201441"/>
                    <a:gd name="connsiteY13" fmla="*/ 39429 h 277775"/>
                    <a:gd name="connsiteX14" fmla="*/ 145099 w 201441"/>
                    <a:gd name="connsiteY14" fmla="*/ 22242 h 277775"/>
                    <a:gd name="connsiteX15" fmla="*/ 145352 w 201441"/>
                    <a:gd name="connsiteY15" fmla="*/ 22242 h 277775"/>
                    <a:gd name="connsiteX16" fmla="*/ 164344 w 201441"/>
                    <a:gd name="connsiteY16" fmla="*/ 16682 h 277775"/>
                    <a:gd name="connsiteX17" fmla="*/ 193338 w 201441"/>
                    <a:gd name="connsiteY17" fmla="*/ 6698 h 277775"/>
                    <a:gd name="connsiteX18" fmla="*/ 201441 w 201441"/>
                    <a:gd name="connsiteY18" fmla="*/ 0 h 277775"/>
                    <a:gd name="connsiteX19" fmla="*/ 0 w 201441"/>
                    <a:gd name="connsiteY19" fmla="*/ 188554 h 277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01441" h="277775">
                      <a:moveTo>
                        <a:pt x="127" y="188554"/>
                      </a:moveTo>
                      <a:cubicBezTo>
                        <a:pt x="127" y="220780"/>
                        <a:pt x="9116" y="251110"/>
                        <a:pt x="24943" y="277775"/>
                      </a:cubicBezTo>
                      <a:cubicBezTo>
                        <a:pt x="26969" y="273352"/>
                        <a:pt x="27855" y="269308"/>
                        <a:pt x="27475" y="265517"/>
                      </a:cubicBezTo>
                      <a:cubicBezTo>
                        <a:pt x="27475" y="265264"/>
                        <a:pt x="27475" y="265011"/>
                        <a:pt x="27475" y="264759"/>
                      </a:cubicBezTo>
                      <a:cubicBezTo>
                        <a:pt x="25449" y="258187"/>
                        <a:pt x="4685" y="228868"/>
                        <a:pt x="23550" y="210922"/>
                      </a:cubicBezTo>
                      <a:cubicBezTo>
                        <a:pt x="23044" y="201318"/>
                        <a:pt x="20638" y="182614"/>
                        <a:pt x="30261" y="174652"/>
                      </a:cubicBezTo>
                      <a:cubicBezTo>
                        <a:pt x="29627" y="161256"/>
                        <a:pt x="25449" y="151905"/>
                        <a:pt x="40643" y="145333"/>
                      </a:cubicBezTo>
                      <a:cubicBezTo>
                        <a:pt x="39250" y="138382"/>
                        <a:pt x="38870" y="122206"/>
                        <a:pt x="51025" y="121195"/>
                      </a:cubicBezTo>
                      <a:cubicBezTo>
                        <a:pt x="52798" y="111843"/>
                        <a:pt x="48619" y="102870"/>
                        <a:pt x="74195" y="101227"/>
                      </a:cubicBezTo>
                      <a:cubicBezTo>
                        <a:pt x="74069" y="90865"/>
                        <a:pt x="81665" y="80375"/>
                        <a:pt x="91288" y="73677"/>
                      </a:cubicBezTo>
                      <a:cubicBezTo>
                        <a:pt x="92174" y="73046"/>
                        <a:pt x="92934" y="72540"/>
                        <a:pt x="93820" y="71908"/>
                      </a:cubicBezTo>
                      <a:cubicBezTo>
                        <a:pt x="95086" y="68875"/>
                        <a:pt x="96226" y="62430"/>
                        <a:pt x="101164" y="61545"/>
                      </a:cubicBezTo>
                      <a:cubicBezTo>
                        <a:pt x="101924" y="61545"/>
                        <a:pt x="102557" y="61419"/>
                        <a:pt x="103443" y="61545"/>
                      </a:cubicBezTo>
                      <a:cubicBezTo>
                        <a:pt x="103443" y="56743"/>
                        <a:pt x="107241" y="42589"/>
                        <a:pt x="121042" y="39429"/>
                      </a:cubicBezTo>
                      <a:cubicBezTo>
                        <a:pt x="125853" y="32226"/>
                        <a:pt x="131424" y="20599"/>
                        <a:pt x="145099" y="22242"/>
                      </a:cubicBezTo>
                      <a:cubicBezTo>
                        <a:pt x="145099" y="22242"/>
                        <a:pt x="145099" y="22242"/>
                        <a:pt x="145352" y="22242"/>
                      </a:cubicBezTo>
                      <a:cubicBezTo>
                        <a:pt x="148770" y="17440"/>
                        <a:pt x="154341" y="13901"/>
                        <a:pt x="164344" y="16682"/>
                      </a:cubicBezTo>
                      <a:cubicBezTo>
                        <a:pt x="168775" y="12132"/>
                        <a:pt x="181943" y="6698"/>
                        <a:pt x="193338" y="6698"/>
                      </a:cubicBezTo>
                      <a:cubicBezTo>
                        <a:pt x="196250" y="6445"/>
                        <a:pt x="198403" y="3159"/>
                        <a:pt x="201441" y="0"/>
                      </a:cubicBezTo>
                      <a:cubicBezTo>
                        <a:pt x="89515" y="3665"/>
                        <a:pt x="0" y="86694"/>
                        <a:pt x="0" y="188554"/>
                      </a:cubicBezTo>
                      <a:close/>
                    </a:path>
                  </a:pathLst>
                </a:custGeom>
                <a:solidFill>
                  <a:srgbClr val="FFFFF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43" name="Freeform 1502">
                  <a:extLst>
                    <a:ext uri="{FF2B5EF4-FFF2-40B4-BE49-F238E27FC236}">
                      <a16:creationId xmlns:a16="http://schemas.microsoft.com/office/drawing/2014/main" id="{FAE00580-FD47-02A4-4FCD-C8A0547C8DE7}"/>
                    </a:ext>
                  </a:extLst>
                </p:cNvPr>
                <p:cNvSpPr/>
                <p:nvPr/>
              </p:nvSpPr>
              <p:spPr>
                <a:xfrm>
                  <a:off x="2947110" y="2517127"/>
                  <a:ext cx="51918" cy="31594"/>
                </a:xfrm>
                <a:custGeom>
                  <a:avLst/>
                  <a:gdLst>
                    <a:gd name="connsiteX0" fmla="*/ 44821 w 51911"/>
                    <a:gd name="connsiteY0" fmla="*/ 0 h 31594"/>
                    <a:gd name="connsiteX1" fmla="*/ 37098 w 51911"/>
                    <a:gd name="connsiteY1" fmla="*/ 126 h 31594"/>
                    <a:gd name="connsiteX2" fmla="*/ 28994 w 51911"/>
                    <a:gd name="connsiteY2" fmla="*/ 6824 h 31594"/>
                    <a:gd name="connsiteX3" fmla="*/ 0 w 51911"/>
                    <a:gd name="connsiteY3" fmla="*/ 16808 h 31594"/>
                    <a:gd name="connsiteX4" fmla="*/ 14814 w 51911"/>
                    <a:gd name="connsiteY4" fmla="*/ 29572 h 31594"/>
                    <a:gd name="connsiteX5" fmla="*/ 13421 w 51911"/>
                    <a:gd name="connsiteY5" fmla="*/ 31594 h 31594"/>
                    <a:gd name="connsiteX6" fmla="*/ 32413 w 51911"/>
                    <a:gd name="connsiteY6" fmla="*/ 26160 h 31594"/>
                    <a:gd name="connsiteX7" fmla="*/ 34692 w 51911"/>
                    <a:gd name="connsiteY7" fmla="*/ 25528 h 31594"/>
                    <a:gd name="connsiteX8" fmla="*/ 46973 w 51911"/>
                    <a:gd name="connsiteY8" fmla="*/ 9478 h 31594"/>
                    <a:gd name="connsiteX9" fmla="*/ 51911 w 51911"/>
                    <a:gd name="connsiteY9" fmla="*/ 126 h 31594"/>
                    <a:gd name="connsiteX10" fmla="*/ 44947 w 51911"/>
                    <a:gd name="connsiteY10" fmla="*/ 0 h 31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911" h="31594">
                      <a:moveTo>
                        <a:pt x="44821" y="0"/>
                      </a:moveTo>
                      <a:cubicBezTo>
                        <a:pt x="42162" y="0"/>
                        <a:pt x="39630" y="0"/>
                        <a:pt x="37098" y="126"/>
                      </a:cubicBezTo>
                      <a:cubicBezTo>
                        <a:pt x="33932" y="3412"/>
                        <a:pt x="31906" y="6698"/>
                        <a:pt x="28994" y="6824"/>
                      </a:cubicBezTo>
                      <a:cubicBezTo>
                        <a:pt x="17599" y="6824"/>
                        <a:pt x="4431" y="12385"/>
                        <a:pt x="0" y="16808"/>
                      </a:cubicBezTo>
                      <a:lnTo>
                        <a:pt x="14814" y="29572"/>
                      </a:lnTo>
                      <a:lnTo>
                        <a:pt x="13421" y="31594"/>
                      </a:lnTo>
                      <a:lnTo>
                        <a:pt x="32413" y="26160"/>
                      </a:lnTo>
                      <a:lnTo>
                        <a:pt x="34692" y="25528"/>
                      </a:lnTo>
                      <a:lnTo>
                        <a:pt x="46973" y="9478"/>
                      </a:lnTo>
                      <a:lnTo>
                        <a:pt x="51911" y="126"/>
                      </a:lnTo>
                      <a:cubicBezTo>
                        <a:pt x="49632" y="126"/>
                        <a:pt x="47227" y="0"/>
                        <a:pt x="44947" y="0"/>
                      </a:cubicBezTo>
                      <a:close/>
                    </a:path>
                  </a:pathLst>
                </a:custGeom>
                <a:solidFill>
                  <a:srgbClr val="E2D0E5"/>
                </a:solidFill>
                <a:ln w="3163" cap="flat">
                  <a:solidFill>
                    <a:srgbClr val="B7A0C0"/>
                  </a:solidFill>
                  <a:prstDash val="solid"/>
                  <a:miter/>
                </a:ln>
              </p:spPr>
              <p:txBody>
                <a:bodyPr rtlCol="0" anchor="ctr"/>
                <a:lstStyle/>
                <a:p>
                  <a:pPr defTabSz="685800">
                    <a:defRPr/>
                  </a:pPr>
                  <a:endParaRPr lang="en-US" sz="600">
                    <a:solidFill>
                      <a:prstClr val="black"/>
                    </a:solidFill>
                    <a:latin typeface="Verdana"/>
                  </a:endParaRPr>
                </a:p>
              </p:txBody>
            </p:sp>
            <p:sp>
              <p:nvSpPr>
                <p:cNvPr id="344" name="Freeform 1503">
                  <a:extLst>
                    <a:ext uri="{FF2B5EF4-FFF2-40B4-BE49-F238E27FC236}">
                      <a16:creationId xmlns:a16="http://schemas.microsoft.com/office/drawing/2014/main" id="{F812C834-9310-8471-3F37-718B439198E8}"/>
                    </a:ext>
                  </a:extLst>
                </p:cNvPr>
                <p:cNvSpPr/>
                <p:nvPr/>
              </p:nvSpPr>
              <p:spPr>
                <a:xfrm>
                  <a:off x="3076652" y="2573111"/>
                  <a:ext cx="38242" cy="28308"/>
                </a:xfrm>
                <a:custGeom>
                  <a:avLst/>
                  <a:gdLst>
                    <a:gd name="connsiteX0" fmla="*/ 36844 w 38237"/>
                    <a:gd name="connsiteY0" fmla="*/ 9478 h 28308"/>
                    <a:gd name="connsiteX1" fmla="*/ 29754 w 38237"/>
                    <a:gd name="connsiteY1" fmla="*/ 1643 h 28308"/>
                    <a:gd name="connsiteX2" fmla="*/ 14054 w 38237"/>
                    <a:gd name="connsiteY2" fmla="*/ 0 h 28308"/>
                    <a:gd name="connsiteX3" fmla="*/ 0 w 38237"/>
                    <a:gd name="connsiteY3" fmla="*/ 19083 h 28308"/>
                    <a:gd name="connsiteX4" fmla="*/ 15700 w 38237"/>
                    <a:gd name="connsiteY4" fmla="*/ 28308 h 28308"/>
                    <a:gd name="connsiteX5" fmla="*/ 35325 w 38237"/>
                    <a:gd name="connsiteY5" fmla="*/ 23759 h 28308"/>
                    <a:gd name="connsiteX6" fmla="*/ 38237 w 38237"/>
                    <a:gd name="connsiteY6" fmla="*/ 23127 h 28308"/>
                    <a:gd name="connsiteX7" fmla="*/ 36844 w 38237"/>
                    <a:gd name="connsiteY7" fmla="*/ 9478 h 2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237" h="28308">
                      <a:moveTo>
                        <a:pt x="36844" y="9478"/>
                      </a:moveTo>
                      <a:lnTo>
                        <a:pt x="29754" y="1643"/>
                      </a:lnTo>
                      <a:lnTo>
                        <a:pt x="14054" y="0"/>
                      </a:lnTo>
                      <a:lnTo>
                        <a:pt x="0" y="19083"/>
                      </a:lnTo>
                      <a:lnTo>
                        <a:pt x="15700" y="28308"/>
                      </a:lnTo>
                      <a:lnTo>
                        <a:pt x="35325" y="23759"/>
                      </a:lnTo>
                      <a:lnTo>
                        <a:pt x="38237" y="23127"/>
                      </a:lnTo>
                      <a:lnTo>
                        <a:pt x="36844" y="9478"/>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45" name="Freeform 1504">
                  <a:extLst>
                    <a:ext uri="{FF2B5EF4-FFF2-40B4-BE49-F238E27FC236}">
                      <a16:creationId xmlns:a16="http://schemas.microsoft.com/office/drawing/2014/main" id="{4622AAD0-C609-936E-260F-5C1A8530A7AB}"/>
                    </a:ext>
                  </a:extLst>
                </p:cNvPr>
                <p:cNvSpPr/>
                <p:nvPr/>
              </p:nvSpPr>
              <p:spPr>
                <a:xfrm>
                  <a:off x="3092354" y="2596870"/>
                  <a:ext cx="26845" cy="44231"/>
                </a:xfrm>
                <a:custGeom>
                  <a:avLst/>
                  <a:gdLst>
                    <a:gd name="connsiteX0" fmla="*/ 26842 w 26841"/>
                    <a:gd name="connsiteY0" fmla="*/ 33490 h 44231"/>
                    <a:gd name="connsiteX1" fmla="*/ 23297 w 26841"/>
                    <a:gd name="connsiteY1" fmla="*/ 4550 h 44231"/>
                    <a:gd name="connsiteX2" fmla="*/ 19625 w 26841"/>
                    <a:gd name="connsiteY2" fmla="*/ 0 h 44231"/>
                    <a:gd name="connsiteX3" fmla="*/ 0 w 26841"/>
                    <a:gd name="connsiteY3" fmla="*/ 4550 h 44231"/>
                    <a:gd name="connsiteX4" fmla="*/ 1519 w 26841"/>
                    <a:gd name="connsiteY4" fmla="*/ 15418 h 44231"/>
                    <a:gd name="connsiteX5" fmla="*/ 2785 w 26841"/>
                    <a:gd name="connsiteY5" fmla="*/ 23253 h 44231"/>
                    <a:gd name="connsiteX6" fmla="*/ 12155 w 26841"/>
                    <a:gd name="connsiteY6" fmla="*/ 29446 h 44231"/>
                    <a:gd name="connsiteX7" fmla="*/ 12155 w 26841"/>
                    <a:gd name="connsiteY7" fmla="*/ 44232 h 44231"/>
                    <a:gd name="connsiteX8" fmla="*/ 23803 w 26841"/>
                    <a:gd name="connsiteY8" fmla="*/ 44232 h 44231"/>
                    <a:gd name="connsiteX9" fmla="*/ 26842 w 26841"/>
                    <a:gd name="connsiteY9" fmla="*/ 33869 h 44231"/>
                    <a:gd name="connsiteX10" fmla="*/ 26842 w 26841"/>
                    <a:gd name="connsiteY10" fmla="*/ 33490 h 44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841" h="44231">
                      <a:moveTo>
                        <a:pt x="26842" y="33490"/>
                      </a:moveTo>
                      <a:lnTo>
                        <a:pt x="23297" y="4550"/>
                      </a:lnTo>
                      <a:lnTo>
                        <a:pt x="19625" y="0"/>
                      </a:lnTo>
                      <a:lnTo>
                        <a:pt x="0" y="4550"/>
                      </a:lnTo>
                      <a:lnTo>
                        <a:pt x="1519" y="15418"/>
                      </a:lnTo>
                      <a:lnTo>
                        <a:pt x="2785" y="23253"/>
                      </a:lnTo>
                      <a:lnTo>
                        <a:pt x="12155" y="29446"/>
                      </a:lnTo>
                      <a:lnTo>
                        <a:pt x="12155" y="44232"/>
                      </a:lnTo>
                      <a:lnTo>
                        <a:pt x="23803" y="44232"/>
                      </a:lnTo>
                      <a:lnTo>
                        <a:pt x="26842" y="33869"/>
                      </a:lnTo>
                      <a:lnTo>
                        <a:pt x="26842" y="3349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46" name="Freeform 1505">
                  <a:extLst>
                    <a:ext uri="{FF2B5EF4-FFF2-40B4-BE49-F238E27FC236}">
                      <a16:creationId xmlns:a16="http://schemas.microsoft.com/office/drawing/2014/main" id="{B894C469-F94F-E0B4-8054-423237DA0483}"/>
                    </a:ext>
                  </a:extLst>
                </p:cNvPr>
                <p:cNvSpPr/>
                <p:nvPr/>
              </p:nvSpPr>
              <p:spPr>
                <a:xfrm>
                  <a:off x="2983073" y="2819419"/>
                  <a:ext cx="39381" cy="37660"/>
                </a:xfrm>
                <a:custGeom>
                  <a:avLst/>
                  <a:gdLst>
                    <a:gd name="connsiteX0" fmla="*/ 32413 w 39376"/>
                    <a:gd name="connsiteY0" fmla="*/ 17314 h 37660"/>
                    <a:gd name="connsiteX1" fmla="*/ 32413 w 39376"/>
                    <a:gd name="connsiteY1" fmla="*/ 5940 h 37660"/>
                    <a:gd name="connsiteX2" fmla="*/ 25069 w 39376"/>
                    <a:gd name="connsiteY2" fmla="*/ 0 h 37660"/>
                    <a:gd name="connsiteX3" fmla="*/ 20511 w 39376"/>
                    <a:gd name="connsiteY3" fmla="*/ 4929 h 37660"/>
                    <a:gd name="connsiteX4" fmla="*/ 10129 w 39376"/>
                    <a:gd name="connsiteY4" fmla="*/ 3033 h 37660"/>
                    <a:gd name="connsiteX5" fmla="*/ 8863 w 39376"/>
                    <a:gd name="connsiteY5" fmla="*/ 2780 h 37660"/>
                    <a:gd name="connsiteX6" fmla="*/ 0 w 39376"/>
                    <a:gd name="connsiteY6" fmla="*/ 11374 h 37660"/>
                    <a:gd name="connsiteX7" fmla="*/ 0 w 39376"/>
                    <a:gd name="connsiteY7" fmla="*/ 24896 h 37660"/>
                    <a:gd name="connsiteX8" fmla="*/ 8863 w 39376"/>
                    <a:gd name="connsiteY8" fmla="*/ 37660 h 37660"/>
                    <a:gd name="connsiteX9" fmla="*/ 21524 w 39376"/>
                    <a:gd name="connsiteY9" fmla="*/ 30836 h 37660"/>
                    <a:gd name="connsiteX10" fmla="*/ 39377 w 39376"/>
                    <a:gd name="connsiteY10" fmla="*/ 24896 h 37660"/>
                    <a:gd name="connsiteX11" fmla="*/ 32413 w 39376"/>
                    <a:gd name="connsiteY11" fmla="*/ 17314 h 37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76" h="37660">
                      <a:moveTo>
                        <a:pt x="32413" y="17314"/>
                      </a:moveTo>
                      <a:lnTo>
                        <a:pt x="32413" y="5940"/>
                      </a:lnTo>
                      <a:lnTo>
                        <a:pt x="25069" y="0"/>
                      </a:lnTo>
                      <a:lnTo>
                        <a:pt x="20511" y="4929"/>
                      </a:lnTo>
                      <a:lnTo>
                        <a:pt x="10129" y="3033"/>
                      </a:lnTo>
                      <a:lnTo>
                        <a:pt x="8863" y="2780"/>
                      </a:lnTo>
                      <a:lnTo>
                        <a:pt x="0" y="11374"/>
                      </a:lnTo>
                      <a:lnTo>
                        <a:pt x="0" y="24896"/>
                      </a:lnTo>
                      <a:lnTo>
                        <a:pt x="8863" y="37660"/>
                      </a:lnTo>
                      <a:lnTo>
                        <a:pt x="21524" y="30836"/>
                      </a:lnTo>
                      <a:lnTo>
                        <a:pt x="39377" y="24896"/>
                      </a:lnTo>
                      <a:lnTo>
                        <a:pt x="32413" y="17314"/>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47" name="Freeform 1506">
                  <a:extLst>
                    <a:ext uri="{FF2B5EF4-FFF2-40B4-BE49-F238E27FC236}">
                      <a16:creationId xmlns:a16="http://schemas.microsoft.com/office/drawing/2014/main" id="{D59B4E6D-60A6-4F02-A2A2-69B2492DAC89}"/>
                    </a:ext>
                  </a:extLst>
                </p:cNvPr>
                <p:cNvSpPr/>
                <p:nvPr/>
              </p:nvSpPr>
              <p:spPr>
                <a:xfrm>
                  <a:off x="3042462" y="2557314"/>
                  <a:ext cx="34190" cy="38039"/>
                </a:xfrm>
                <a:custGeom>
                  <a:avLst/>
                  <a:gdLst>
                    <a:gd name="connsiteX0" fmla="*/ 16840 w 34185"/>
                    <a:gd name="connsiteY0" fmla="*/ 17945 h 38039"/>
                    <a:gd name="connsiteX1" fmla="*/ 25956 w 34185"/>
                    <a:gd name="connsiteY1" fmla="*/ 3159 h 38039"/>
                    <a:gd name="connsiteX2" fmla="*/ 20891 w 34185"/>
                    <a:gd name="connsiteY2" fmla="*/ 0 h 38039"/>
                    <a:gd name="connsiteX3" fmla="*/ 9876 w 34185"/>
                    <a:gd name="connsiteY3" fmla="*/ 0 h 38039"/>
                    <a:gd name="connsiteX4" fmla="*/ 0 w 34185"/>
                    <a:gd name="connsiteY4" fmla="*/ 13396 h 38039"/>
                    <a:gd name="connsiteX5" fmla="*/ 1266 w 34185"/>
                    <a:gd name="connsiteY5" fmla="*/ 32605 h 38039"/>
                    <a:gd name="connsiteX6" fmla="*/ 23297 w 34185"/>
                    <a:gd name="connsiteY6" fmla="*/ 38039 h 38039"/>
                    <a:gd name="connsiteX7" fmla="*/ 34185 w 34185"/>
                    <a:gd name="connsiteY7" fmla="*/ 34627 h 38039"/>
                    <a:gd name="connsiteX8" fmla="*/ 16840 w 34185"/>
                    <a:gd name="connsiteY8" fmla="*/ 17819 h 38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85" h="38039">
                      <a:moveTo>
                        <a:pt x="16840" y="17945"/>
                      </a:moveTo>
                      <a:lnTo>
                        <a:pt x="25956" y="3159"/>
                      </a:lnTo>
                      <a:lnTo>
                        <a:pt x="20891" y="0"/>
                      </a:lnTo>
                      <a:lnTo>
                        <a:pt x="9876" y="0"/>
                      </a:lnTo>
                      <a:lnTo>
                        <a:pt x="0" y="13396"/>
                      </a:lnTo>
                      <a:cubicBezTo>
                        <a:pt x="0" y="13396"/>
                        <a:pt x="2026" y="32605"/>
                        <a:pt x="1266" y="32605"/>
                      </a:cubicBezTo>
                      <a:lnTo>
                        <a:pt x="23297" y="38039"/>
                      </a:lnTo>
                      <a:lnTo>
                        <a:pt x="34185" y="34627"/>
                      </a:lnTo>
                      <a:lnTo>
                        <a:pt x="16840" y="17819"/>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48" name="Freeform 1507">
                  <a:extLst>
                    <a:ext uri="{FF2B5EF4-FFF2-40B4-BE49-F238E27FC236}">
                      <a16:creationId xmlns:a16="http://schemas.microsoft.com/office/drawing/2014/main" id="{E6D8D456-9621-FCC6-0C5D-24D76EE103E0}"/>
                    </a:ext>
                  </a:extLst>
                </p:cNvPr>
                <p:cNvSpPr/>
                <p:nvPr/>
              </p:nvSpPr>
              <p:spPr>
                <a:xfrm>
                  <a:off x="2995482" y="2558199"/>
                  <a:ext cx="48542" cy="37533"/>
                </a:xfrm>
                <a:custGeom>
                  <a:avLst/>
                  <a:gdLst>
                    <a:gd name="connsiteX0" fmla="*/ 46974 w 48536"/>
                    <a:gd name="connsiteY0" fmla="*/ 12764 h 37533"/>
                    <a:gd name="connsiteX1" fmla="*/ 35832 w 48536"/>
                    <a:gd name="connsiteY1" fmla="*/ 5561 h 37533"/>
                    <a:gd name="connsiteX2" fmla="*/ 28868 w 48536"/>
                    <a:gd name="connsiteY2" fmla="*/ 10110 h 37533"/>
                    <a:gd name="connsiteX3" fmla="*/ 11395 w 48536"/>
                    <a:gd name="connsiteY3" fmla="*/ 0 h 37533"/>
                    <a:gd name="connsiteX4" fmla="*/ 0 w 48536"/>
                    <a:gd name="connsiteY4" fmla="*/ 14786 h 37533"/>
                    <a:gd name="connsiteX5" fmla="*/ 11395 w 48536"/>
                    <a:gd name="connsiteY5" fmla="*/ 28308 h 37533"/>
                    <a:gd name="connsiteX6" fmla="*/ 23677 w 48536"/>
                    <a:gd name="connsiteY6" fmla="*/ 37534 h 37533"/>
                    <a:gd name="connsiteX7" fmla="*/ 39503 w 48536"/>
                    <a:gd name="connsiteY7" fmla="*/ 37534 h 37533"/>
                    <a:gd name="connsiteX8" fmla="*/ 48366 w 48536"/>
                    <a:gd name="connsiteY8" fmla="*/ 31847 h 37533"/>
                    <a:gd name="connsiteX9" fmla="*/ 47100 w 48536"/>
                    <a:gd name="connsiteY9" fmla="*/ 12638 h 37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536" h="37533">
                      <a:moveTo>
                        <a:pt x="46974" y="12764"/>
                      </a:moveTo>
                      <a:lnTo>
                        <a:pt x="35832" y="5561"/>
                      </a:lnTo>
                      <a:lnTo>
                        <a:pt x="28868" y="10110"/>
                      </a:lnTo>
                      <a:lnTo>
                        <a:pt x="11395" y="0"/>
                      </a:lnTo>
                      <a:lnTo>
                        <a:pt x="0" y="14786"/>
                      </a:lnTo>
                      <a:lnTo>
                        <a:pt x="11395" y="28308"/>
                      </a:lnTo>
                      <a:lnTo>
                        <a:pt x="23677" y="37534"/>
                      </a:lnTo>
                      <a:lnTo>
                        <a:pt x="39503" y="37534"/>
                      </a:lnTo>
                      <a:cubicBezTo>
                        <a:pt x="39503" y="37534"/>
                        <a:pt x="47607" y="31847"/>
                        <a:pt x="48366" y="31847"/>
                      </a:cubicBezTo>
                      <a:cubicBezTo>
                        <a:pt x="49126" y="31847"/>
                        <a:pt x="47100" y="12638"/>
                        <a:pt x="47100" y="12638"/>
                      </a:cubicBez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49" name="Freeform 1508">
                  <a:extLst>
                    <a:ext uri="{FF2B5EF4-FFF2-40B4-BE49-F238E27FC236}">
                      <a16:creationId xmlns:a16="http://schemas.microsoft.com/office/drawing/2014/main" id="{E87E4780-4F1B-AE91-264A-2A5488FE4635}"/>
                    </a:ext>
                  </a:extLst>
                </p:cNvPr>
                <p:cNvSpPr/>
                <p:nvPr/>
              </p:nvSpPr>
              <p:spPr>
                <a:xfrm>
                  <a:off x="3036890" y="2764319"/>
                  <a:ext cx="38748" cy="54847"/>
                </a:xfrm>
                <a:custGeom>
                  <a:avLst/>
                  <a:gdLst>
                    <a:gd name="connsiteX0" fmla="*/ 35198 w 38743"/>
                    <a:gd name="connsiteY0" fmla="*/ 43094 h 54847"/>
                    <a:gd name="connsiteX1" fmla="*/ 35198 w 38743"/>
                    <a:gd name="connsiteY1" fmla="*/ 28688 h 54847"/>
                    <a:gd name="connsiteX2" fmla="*/ 32033 w 38743"/>
                    <a:gd name="connsiteY2" fmla="*/ 1517 h 54847"/>
                    <a:gd name="connsiteX3" fmla="*/ 19878 w 38743"/>
                    <a:gd name="connsiteY3" fmla="*/ 0 h 54847"/>
                    <a:gd name="connsiteX4" fmla="*/ 6837 w 38743"/>
                    <a:gd name="connsiteY4" fmla="*/ 13901 h 54847"/>
                    <a:gd name="connsiteX5" fmla="*/ 13674 w 38743"/>
                    <a:gd name="connsiteY5" fmla="*/ 32605 h 54847"/>
                    <a:gd name="connsiteX6" fmla="*/ 0 w 38743"/>
                    <a:gd name="connsiteY6" fmla="*/ 43094 h 54847"/>
                    <a:gd name="connsiteX7" fmla="*/ 15194 w 38743"/>
                    <a:gd name="connsiteY7" fmla="*/ 54847 h 54847"/>
                    <a:gd name="connsiteX8" fmla="*/ 38744 w 38743"/>
                    <a:gd name="connsiteY8" fmla="*/ 54847 h 54847"/>
                    <a:gd name="connsiteX9" fmla="*/ 35198 w 38743"/>
                    <a:gd name="connsiteY9" fmla="*/ 43094 h 54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743" h="54847">
                      <a:moveTo>
                        <a:pt x="35198" y="43094"/>
                      </a:moveTo>
                      <a:lnTo>
                        <a:pt x="35198" y="28688"/>
                      </a:lnTo>
                      <a:lnTo>
                        <a:pt x="32033" y="1517"/>
                      </a:lnTo>
                      <a:lnTo>
                        <a:pt x="19878" y="0"/>
                      </a:lnTo>
                      <a:lnTo>
                        <a:pt x="6837" y="13901"/>
                      </a:lnTo>
                      <a:lnTo>
                        <a:pt x="13674" y="32605"/>
                      </a:lnTo>
                      <a:lnTo>
                        <a:pt x="0" y="43094"/>
                      </a:lnTo>
                      <a:lnTo>
                        <a:pt x="15194" y="54847"/>
                      </a:lnTo>
                      <a:lnTo>
                        <a:pt x="38744" y="54847"/>
                      </a:lnTo>
                      <a:lnTo>
                        <a:pt x="35198" y="43094"/>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50" name="Freeform 1509">
                  <a:extLst>
                    <a:ext uri="{FF2B5EF4-FFF2-40B4-BE49-F238E27FC236}">
                      <a16:creationId xmlns:a16="http://schemas.microsoft.com/office/drawing/2014/main" id="{8DEE7211-F59F-9C1D-CD5F-02CEAA43CB12}"/>
                    </a:ext>
                  </a:extLst>
                </p:cNvPr>
                <p:cNvSpPr/>
                <p:nvPr/>
              </p:nvSpPr>
              <p:spPr>
                <a:xfrm>
                  <a:off x="3135788" y="2669284"/>
                  <a:ext cx="46346" cy="36649"/>
                </a:xfrm>
                <a:custGeom>
                  <a:avLst/>
                  <a:gdLst>
                    <a:gd name="connsiteX0" fmla="*/ 28488 w 46340"/>
                    <a:gd name="connsiteY0" fmla="*/ 6571 h 36649"/>
                    <a:gd name="connsiteX1" fmla="*/ 26715 w 46340"/>
                    <a:gd name="connsiteY1" fmla="*/ 5434 h 36649"/>
                    <a:gd name="connsiteX2" fmla="*/ 8103 w 46340"/>
                    <a:gd name="connsiteY2" fmla="*/ 0 h 36649"/>
                    <a:gd name="connsiteX3" fmla="*/ 0 w 46340"/>
                    <a:gd name="connsiteY3" fmla="*/ 17819 h 36649"/>
                    <a:gd name="connsiteX4" fmla="*/ 5191 w 46340"/>
                    <a:gd name="connsiteY4" fmla="*/ 31215 h 36649"/>
                    <a:gd name="connsiteX5" fmla="*/ 21018 w 46340"/>
                    <a:gd name="connsiteY5" fmla="*/ 33111 h 36649"/>
                    <a:gd name="connsiteX6" fmla="*/ 28614 w 46340"/>
                    <a:gd name="connsiteY6" fmla="*/ 36649 h 36649"/>
                    <a:gd name="connsiteX7" fmla="*/ 36591 w 46340"/>
                    <a:gd name="connsiteY7" fmla="*/ 34627 h 36649"/>
                    <a:gd name="connsiteX8" fmla="*/ 46340 w 46340"/>
                    <a:gd name="connsiteY8" fmla="*/ 18198 h 36649"/>
                    <a:gd name="connsiteX9" fmla="*/ 28488 w 46340"/>
                    <a:gd name="connsiteY9" fmla="*/ 6571 h 3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340" h="36649">
                      <a:moveTo>
                        <a:pt x="28488" y="6571"/>
                      </a:moveTo>
                      <a:lnTo>
                        <a:pt x="26715" y="5434"/>
                      </a:lnTo>
                      <a:lnTo>
                        <a:pt x="8103" y="0"/>
                      </a:lnTo>
                      <a:lnTo>
                        <a:pt x="0" y="17819"/>
                      </a:lnTo>
                      <a:lnTo>
                        <a:pt x="5191" y="31215"/>
                      </a:lnTo>
                      <a:lnTo>
                        <a:pt x="21018" y="33111"/>
                      </a:lnTo>
                      <a:lnTo>
                        <a:pt x="28614" y="36649"/>
                      </a:lnTo>
                      <a:lnTo>
                        <a:pt x="36591" y="34627"/>
                      </a:lnTo>
                      <a:lnTo>
                        <a:pt x="46340" y="18198"/>
                      </a:lnTo>
                      <a:lnTo>
                        <a:pt x="28488" y="6571"/>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51" name="Freeform 1510">
                  <a:extLst>
                    <a:ext uri="{FF2B5EF4-FFF2-40B4-BE49-F238E27FC236}">
                      <a16:creationId xmlns:a16="http://schemas.microsoft.com/office/drawing/2014/main" id="{5E6FC1D0-B61E-8AC2-99A3-595D721EC3B0}"/>
                    </a:ext>
                  </a:extLst>
                </p:cNvPr>
                <p:cNvSpPr/>
                <p:nvPr/>
              </p:nvSpPr>
              <p:spPr>
                <a:xfrm>
                  <a:off x="3129583" y="2700499"/>
                  <a:ext cx="34823" cy="38671"/>
                </a:xfrm>
                <a:custGeom>
                  <a:avLst/>
                  <a:gdLst>
                    <a:gd name="connsiteX0" fmla="*/ 27222 w 34818"/>
                    <a:gd name="connsiteY0" fmla="*/ 1896 h 38671"/>
                    <a:gd name="connsiteX1" fmla="*/ 11395 w 34818"/>
                    <a:gd name="connsiteY1" fmla="*/ 0 h 38671"/>
                    <a:gd name="connsiteX2" fmla="*/ 11395 w 34818"/>
                    <a:gd name="connsiteY2" fmla="*/ 126 h 38671"/>
                    <a:gd name="connsiteX3" fmla="*/ 0 w 34818"/>
                    <a:gd name="connsiteY3" fmla="*/ 12764 h 38671"/>
                    <a:gd name="connsiteX4" fmla="*/ 8103 w 34818"/>
                    <a:gd name="connsiteY4" fmla="*/ 34248 h 38671"/>
                    <a:gd name="connsiteX5" fmla="*/ 16080 w 34818"/>
                    <a:gd name="connsiteY5" fmla="*/ 38671 h 38671"/>
                    <a:gd name="connsiteX6" fmla="*/ 31653 w 34818"/>
                    <a:gd name="connsiteY6" fmla="*/ 33490 h 38671"/>
                    <a:gd name="connsiteX7" fmla="*/ 34819 w 34818"/>
                    <a:gd name="connsiteY7" fmla="*/ 5434 h 38671"/>
                    <a:gd name="connsiteX8" fmla="*/ 27222 w 34818"/>
                    <a:gd name="connsiteY8" fmla="*/ 1896 h 38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818" h="38671">
                      <a:moveTo>
                        <a:pt x="27222" y="1896"/>
                      </a:moveTo>
                      <a:lnTo>
                        <a:pt x="11395" y="0"/>
                      </a:lnTo>
                      <a:lnTo>
                        <a:pt x="11395" y="126"/>
                      </a:lnTo>
                      <a:lnTo>
                        <a:pt x="0" y="12764"/>
                      </a:lnTo>
                      <a:lnTo>
                        <a:pt x="8103" y="34248"/>
                      </a:lnTo>
                      <a:lnTo>
                        <a:pt x="16080" y="38671"/>
                      </a:lnTo>
                      <a:lnTo>
                        <a:pt x="31653" y="33490"/>
                      </a:lnTo>
                      <a:lnTo>
                        <a:pt x="34819" y="5434"/>
                      </a:lnTo>
                      <a:lnTo>
                        <a:pt x="27222" y="1896"/>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52" name="Freeform 1511">
                  <a:extLst>
                    <a:ext uri="{FF2B5EF4-FFF2-40B4-BE49-F238E27FC236}">
                      <a16:creationId xmlns:a16="http://schemas.microsoft.com/office/drawing/2014/main" id="{8F474D58-7D4B-0828-0C9E-FFF578FF7DA0}"/>
                    </a:ext>
                  </a:extLst>
                </p:cNvPr>
                <p:cNvSpPr/>
                <p:nvPr/>
              </p:nvSpPr>
              <p:spPr>
                <a:xfrm>
                  <a:off x="2916972" y="2831172"/>
                  <a:ext cx="47739" cy="37786"/>
                </a:xfrm>
                <a:custGeom>
                  <a:avLst/>
                  <a:gdLst>
                    <a:gd name="connsiteX0" fmla="*/ 40390 w 47733"/>
                    <a:gd name="connsiteY0" fmla="*/ 12385 h 37786"/>
                    <a:gd name="connsiteX1" fmla="*/ 26209 w 47733"/>
                    <a:gd name="connsiteY1" fmla="*/ 0 h 37786"/>
                    <a:gd name="connsiteX2" fmla="*/ 5824 w 47733"/>
                    <a:gd name="connsiteY2" fmla="*/ 4170 h 37786"/>
                    <a:gd name="connsiteX3" fmla="*/ 0 w 47733"/>
                    <a:gd name="connsiteY3" fmla="*/ 15671 h 37786"/>
                    <a:gd name="connsiteX4" fmla="*/ 18612 w 47733"/>
                    <a:gd name="connsiteY4" fmla="*/ 33742 h 37786"/>
                    <a:gd name="connsiteX5" fmla="*/ 40010 w 47733"/>
                    <a:gd name="connsiteY5" fmla="*/ 37786 h 37786"/>
                    <a:gd name="connsiteX6" fmla="*/ 47733 w 47733"/>
                    <a:gd name="connsiteY6" fmla="*/ 28814 h 37786"/>
                    <a:gd name="connsiteX7" fmla="*/ 40390 w 47733"/>
                    <a:gd name="connsiteY7" fmla="*/ 12385 h 3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33" h="37786">
                      <a:moveTo>
                        <a:pt x="40390" y="12385"/>
                      </a:moveTo>
                      <a:lnTo>
                        <a:pt x="26209" y="0"/>
                      </a:lnTo>
                      <a:lnTo>
                        <a:pt x="5824" y="4170"/>
                      </a:lnTo>
                      <a:lnTo>
                        <a:pt x="0" y="15671"/>
                      </a:lnTo>
                      <a:lnTo>
                        <a:pt x="18612" y="33742"/>
                      </a:lnTo>
                      <a:lnTo>
                        <a:pt x="40010" y="37786"/>
                      </a:lnTo>
                      <a:lnTo>
                        <a:pt x="47733" y="28814"/>
                      </a:lnTo>
                      <a:lnTo>
                        <a:pt x="40390" y="12385"/>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53" name="Freeform 1512">
                  <a:extLst>
                    <a:ext uri="{FF2B5EF4-FFF2-40B4-BE49-F238E27FC236}">
                      <a16:creationId xmlns:a16="http://schemas.microsoft.com/office/drawing/2014/main" id="{6F528037-91EB-39A5-34FD-44271244680E}"/>
                    </a:ext>
                  </a:extLst>
                </p:cNvPr>
                <p:cNvSpPr/>
                <p:nvPr/>
              </p:nvSpPr>
              <p:spPr>
                <a:xfrm>
                  <a:off x="2829723" y="2668652"/>
                  <a:ext cx="30770" cy="130420"/>
                </a:xfrm>
                <a:custGeom>
                  <a:avLst/>
                  <a:gdLst>
                    <a:gd name="connsiteX0" fmla="*/ 30514 w 30766"/>
                    <a:gd name="connsiteY0" fmla="*/ 127135 h 130420"/>
                    <a:gd name="connsiteX1" fmla="*/ 20511 w 30766"/>
                    <a:gd name="connsiteY1" fmla="*/ 109568 h 130420"/>
                    <a:gd name="connsiteX2" fmla="*/ 26336 w 30766"/>
                    <a:gd name="connsiteY2" fmla="*/ 95667 h 130420"/>
                    <a:gd name="connsiteX3" fmla="*/ 28361 w 30766"/>
                    <a:gd name="connsiteY3" fmla="*/ 73172 h 130420"/>
                    <a:gd name="connsiteX4" fmla="*/ 24943 w 30766"/>
                    <a:gd name="connsiteY4" fmla="*/ 57375 h 130420"/>
                    <a:gd name="connsiteX5" fmla="*/ 26336 w 30766"/>
                    <a:gd name="connsiteY5" fmla="*/ 43347 h 130420"/>
                    <a:gd name="connsiteX6" fmla="*/ 30767 w 30766"/>
                    <a:gd name="connsiteY6" fmla="*/ 34248 h 130420"/>
                    <a:gd name="connsiteX7" fmla="*/ 24310 w 30766"/>
                    <a:gd name="connsiteY7" fmla="*/ 5813 h 130420"/>
                    <a:gd name="connsiteX8" fmla="*/ 22157 w 30766"/>
                    <a:gd name="connsiteY8" fmla="*/ 4297 h 130420"/>
                    <a:gd name="connsiteX9" fmla="*/ 13168 w 30766"/>
                    <a:gd name="connsiteY9" fmla="*/ 0 h 130420"/>
                    <a:gd name="connsiteX10" fmla="*/ 4938 w 30766"/>
                    <a:gd name="connsiteY10" fmla="*/ 4297 h 130420"/>
                    <a:gd name="connsiteX11" fmla="*/ 3165 w 30766"/>
                    <a:gd name="connsiteY11" fmla="*/ 22874 h 130420"/>
                    <a:gd name="connsiteX12" fmla="*/ 0 w 30766"/>
                    <a:gd name="connsiteY12" fmla="*/ 27297 h 130420"/>
                    <a:gd name="connsiteX13" fmla="*/ 6331 w 30766"/>
                    <a:gd name="connsiteY13" fmla="*/ 34248 h 130420"/>
                    <a:gd name="connsiteX14" fmla="*/ 8736 w 30766"/>
                    <a:gd name="connsiteY14" fmla="*/ 52446 h 130420"/>
                    <a:gd name="connsiteX15" fmla="*/ 6204 w 30766"/>
                    <a:gd name="connsiteY15" fmla="*/ 65716 h 130420"/>
                    <a:gd name="connsiteX16" fmla="*/ 3925 w 30766"/>
                    <a:gd name="connsiteY16" fmla="*/ 78480 h 130420"/>
                    <a:gd name="connsiteX17" fmla="*/ 6331 w 30766"/>
                    <a:gd name="connsiteY17" fmla="*/ 109568 h 130420"/>
                    <a:gd name="connsiteX18" fmla="*/ 6331 w 30766"/>
                    <a:gd name="connsiteY18" fmla="*/ 112349 h 130420"/>
                    <a:gd name="connsiteX19" fmla="*/ 6331 w 30766"/>
                    <a:gd name="connsiteY19" fmla="*/ 116645 h 130420"/>
                    <a:gd name="connsiteX20" fmla="*/ 30767 w 30766"/>
                    <a:gd name="connsiteY20" fmla="*/ 130420 h 130420"/>
                    <a:gd name="connsiteX21" fmla="*/ 30767 w 30766"/>
                    <a:gd name="connsiteY21" fmla="*/ 130420 h 130420"/>
                    <a:gd name="connsiteX22" fmla="*/ 30514 w 30766"/>
                    <a:gd name="connsiteY22" fmla="*/ 127135 h 130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766" h="130420">
                      <a:moveTo>
                        <a:pt x="30514" y="127135"/>
                      </a:moveTo>
                      <a:lnTo>
                        <a:pt x="20511" y="109568"/>
                      </a:lnTo>
                      <a:lnTo>
                        <a:pt x="26336" y="95667"/>
                      </a:lnTo>
                      <a:lnTo>
                        <a:pt x="28361" y="73172"/>
                      </a:lnTo>
                      <a:lnTo>
                        <a:pt x="24943" y="57375"/>
                      </a:lnTo>
                      <a:lnTo>
                        <a:pt x="26336" y="43347"/>
                      </a:lnTo>
                      <a:lnTo>
                        <a:pt x="30767" y="34248"/>
                      </a:lnTo>
                      <a:lnTo>
                        <a:pt x="24310" y="5813"/>
                      </a:lnTo>
                      <a:lnTo>
                        <a:pt x="22157" y="4297"/>
                      </a:lnTo>
                      <a:lnTo>
                        <a:pt x="13168" y="0"/>
                      </a:lnTo>
                      <a:lnTo>
                        <a:pt x="4938" y="4297"/>
                      </a:lnTo>
                      <a:lnTo>
                        <a:pt x="3165" y="22874"/>
                      </a:lnTo>
                      <a:lnTo>
                        <a:pt x="0" y="27297"/>
                      </a:lnTo>
                      <a:lnTo>
                        <a:pt x="6331" y="34248"/>
                      </a:lnTo>
                      <a:lnTo>
                        <a:pt x="8736" y="52446"/>
                      </a:lnTo>
                      <a:lnTo>
                        <a:pt x="6204" y="65716"/>
                      </a:lnTo>
                      <a:lnTo>
                        <a:pt x="3925" y="78480"/>
                      </a:lnTo>
                      <a:lnTo>
                        <a:pt x="6331" y="109568"/>
                      </a:lnTo>
                      <a:lnTo>
                        <a:pt x="6331" y="112349"/>
                      </a:lnTo>
                      <a:lnTo>
                        <a:pt x="6331" y="116645"/>
                      </a:lnTo>
                      <a:lnTo>
                        <a:pt x="30767" y="130420"/>
                      </a:lnTo>
                      <a:lnTo>
                        <a:pt x="30767" y="130420"/>
                      </a:lnTo>
                      <a:lnTo>
                        <a:pt x="30514" y="127135"/>
                      </a:lnTo>
                      <a:close/>
                    </a:path>
                  </a:pathLst>
                </a:custGeom>
                <a:solidFill>
                  <a:srgbClr val="FAD89A"/>
                </a:solidFill>
                <a:ln w="3163" cap="flat">
                  <a:solidFill>
                    <a:srgbClr val="E6C47D"/>
                  </a:solidFill>
                  <a:prstDash val="solid"/>
                  <a:miter/>
                </a:ln>
              </p:spPr>
              <p:txBody>
                <a:bodyPr rtlCol="0" anchor="ctr"/>
                <a:lstStyle/>
                <a:p>
                  <a:pPr defTabSz="685800">
                    <a:defRPr/>
                  </a:pPr>
                  <a:endParaRPr lang="en-US" sz="600">
                    <a:solidFill>
                      <a:prstClr val="black"/>
                    </a:solidFill>
                    <a:latin typeface="Verdana"/>
                  </a:endParaRPr>
                </a:p>
              </p:txBody>
            </p:sp>
            <p:sp>
              <p:nvSpPr>
                <p:cNvPr id="354" name="Freeform 1513">
                  <a:extLst>
                    <a:ext uri="{FF2B5EF4-FFF2-40B4-BE49-F238E27FC236}">
                      <a16:creationId xmlns:a16="http://schemas.microsoft.com/office/drawing/2014/main" id="{CB8140B6-A5D8-1536-4CE3-865C61C5A5C1}"/>
                    </a:ext>
                  </a:extLst>
                </p:cNvPr>
                <p:cNvSpPr/>
                <p:nvPr/>
              </p:nvSpPr>
              <p:spPr>
                <a:xfrm>
                  <a:off x="2860241" y="2780622"/>
                  <a:ext cx="34190" cy="51182"/>
                </a:xfrm>
                <a:custGeom>
                  <a:avLst/>
                  <a:gdLst>
                    <a:gd name="connsiteX0" fmla="*/ 29121 w 34185"/>
                    <a:gd name="connsiteY0" fmla="*/ 4676 h 51182"/>
                    <a:gd name="connsiteX1" fmla="*/ 18992 w 34185"/>
                    <a:gd name="connsiteY1" fmla="*/ 0 h 51182"/>
                    <a:gd name="connsiteX2" fmla="*/ 0 w 34185"/>
                    <a:gd name="connsiteY2" fmla="*/ 15165 h 51182"/>
                    <a:gd name="connsiteX3" fmla="*/ 253 w 34185"/>
                    <a:gd name="connsiteY3" fmla="*/ 18451 h 51182"/>
                    <a:gd name="connsiteX4" fmla="*/ 2279 w 34185"/>
                    <a:gd name="connsiteY4" fmla="*/ 43726 h 51182"/>
                    <a:gd name="connsiteX5" fmla="*/ 15953 w 34185"/>
                    <a:gd name="connsiteY5" fmla="*/ 51182 h 51182"/>
                    <a:gd name="connsiteX6" fmla="*/ 29121 w 34185"/>
                    <a:gd name="connsiteY6" fmla="*/ 51182 h 51182"/>
                    <a:gd name="connsiteX7" fmla="*/ 34185 w 34185"/>
                    <a:gd name="connsiteY7" fmla="*/ 37281 h 51182"/>
                    <a:gd name="connsiteX8" fmla="*/ 34185 w 34185"/>
                    <a:gd name="connsiteY8" fmla="*/ 37281 h 51182"/>
                    <a:gd name="connsiteX9" fmla="*/ 29121 w 34185"/>
                    <a:gd name="connsiteY9" fmla="*/ 4676 h 51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185" h="51182">
                      <a:moveTo>
                        <a:pt x="29121" y="4676"/>
                      </a:moveTo>
                      <a:lnTo>
                        <a:pt x="18992" y="0"/>
                      </a:lnTo>
                      <a:lnTo>
                        <a:pt x="0" y="15165"/>
                      </a:lnTo>
                      <a:lnTo>
                        <a:pt x="253" y="18451"/>
                      </a:lnTo>
                      <a:lnTo>
                        <a:pt x="2279" y="43726"/>
                      </a:lnTo>
                      <a:lnTo>
                        <a:pt x="15953" y="51182"/>
                      </a:lnTo>
                      <a:lnTo>
                        <a:pt x="29121" y="51182"/>
                      </a:lnTo>
                      <a:lnTo>
                        <a:pt x="34185" y="37281"/>
                      </a:lnTo>
                      <a:lnTo>
                        <a:pt x="34185" y="37281"/>
                      </a:lnTo>
                      <a:lnTo>
                        <a:pt x="29121" y="4676"/>
                      </a:lnTo>
                      <a:close/>
                    </a:path>
                  </a:pathLst>
                </a:custGeom>
                <a:solidFill>
                  <a:srgbClr val="E2D0E5"/>
                </a:solidFill>
                <a:ln w="3163" cap="flat">
                  <a:solidFill>
                    <a:srgbClr val="B7A0C0"/>
                  </a:solidFill>
                  <a:prstDash val="solid"/>
                  <a:miter/>
                </a:ln>
              </p:spPr>
              <p:txBody>
                <a:bodyPr rtlCol="0" anchor="ctr"/>
                <a:lstStyle/>
                <a:p>
                  <a:pPr defTabSz="685800">
                    <a:defRPr/>
                  </a:pPr>
                  <a:endParaRPr lang="en-US" sz="600">
                    <a:solidFill>
                      <a:prstClr val="black"/>
                    </a:solidFill>
                    <a:latin typeface="Verdana"/>
                  </a:endParaRPr>
                </a:p>
              </p:txBody>
            </p:sp>
            <p:sp>
              <p:nvSpPr>
                <p:cNvPr id="355" name="Freeform 1514">
                  <a:extLst>
                    <a:ext uri="{FF2B5EF4-FFF2-40B4-BE49-F238E27FC236}">
                      <a16:creationId xmlns:a16="http://schemas.microsoft.com/office/drawing/2014/main" id="{F65A83F7-9955-904F-866D-CEF3A4ACC69C}"/>
                    </a:ext>
                  </a:extLst>
                </p:cNvPr>
                <p:cNvSpPr/>
                <p:nvPr/>
              </p:nvSpPr>
              <p:spPr>
                <a:xfrm>
                  <a:off x="2873917" y="2578925"/>
                  <a:ext cx="31150" cy="35638"/>
                </a:xfrm>
                <a:custGeom>
                  <a:avLst/>
                  <a:gdLst>
                    <a:gd name="connsiteX0" fmla="*/ 25323 w 31146"/>
                    <a:gd name="connsiteY0" fmla="*/ 7583 h 35638"/>
                    <a:gd name="connsiteX1" fmla="*/ 9876 w 31146"/>
                    <a:gd name="connsiteY1" fmla="*/ 0 h 35638"/>
                    <a:gd name="connsiteX2" fmla="*/ 9876 w 31146"/>
                    <a:gd name="connsiteY2" fmla="*/ 0 h 35638"/>
                    <a:gd name="connsiteX3" fmla="*/ 2532 w 31146"/>
                    <a:gd name="connsiteY3" fmla="*/ 10363 h 35638"/>
                    <a:gd name="connsiteX4" fmla="*/ 0 w 31146"/>
                    <a:gd name="connsiteY4" fmla="*/ 12132 h 35638"/>
                    <a:gd name="connsiteX5" fmla="*/ 10509 w 31146"/>
                    <a:gd name="connsiteY5" fmla="*/ 32858 h 35638"/>
                    <a:gd name="connsiteX6" fmla="*/ 31147 w 31146"/>
                    <a:gd name="connsiteY6" fmla="*/ 35638 h 35638"/>
                    <a:gd name="connsiteX7" fmla="*/ 31147 w 31146"/>
                    <a:gd name="connsiteY7" fmla="*/ 26539 h 35638"/>
                    <a:gd name="connsiteX8" fmla="*/ 25449 w 31146"/>
                    <a:gd name="connsiteY8" fmla="*/ 7709 h 35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46" h="35638">
                      <a:moveTo>
                        <a:pt x="25323" y="7583"/>
                      </a:moveTo>
                      <a:lnTo>
                        <a:pt x="9876" y="0"/>
                      </a:lnTo>
                      <a:lnTo>
                        <a:pt x="9876" y="0"/>
                      </a:lnTo>
                      <a:cubicBezTo>
                        <a:pt x="4938" y="885"/>
                        <a:pt x="3672" y="7330"/>
                        <a:pt x="2532" y="10363"/>
                      </a:cubicBezTo>
                      <a:cubicBezTo>
                        <a:pt x="1646" y="10868"/>
                        <a:pt x="760" y="11500"/>
                        <a:pt x="0" y="12132"/>
                      </a:cubicBezTo>
                      <a:lnTo>
                        <a:pt x="10509" y="32858"/>
                      </a:lnTo>
                      <a:lnTo>
                        <a:pt x="31147" y="35638"/>
                      </a:lnTo>
                      <a:lnTo>
                        <a:pt x="31147" y="26539"/>
                      </a:lnTo>
                      <a:lnTo>
                        <a:pt x="25449" y="7709"/>
                      </a:lnTo>
                      <a:close/>
                    </a:path>
                  </a:pathLst>
                </a:custGeom>
                <a:solidFill>
                  <a:srgbClr val="FAD89A"/>
                </a:solidFill>
                <a:ln w="3163" cap="flat">
                  <a:solidFill>
                    <a:srgbClr val="E6C47D"/>
                  </a:solidFill>
                  <a:prstDash val="solid"/>
                  <a:miter/>
                </a:ln>
              </p:spPr>
              <p:txBody>
                <a:bodyPr rtlCol="0" anchor="ctr"/>
                <a:lstStyle/>
                <a:p>
                  <a:pPr defTabSz="685800">
                    <a:defRPr/>
                  </a:pPr>
                  <a:endParaRPr lang="en-US" sz="600">
                    <a:solidFill>
                      <a:prstClr val="black"/>
                    </a:solidFill>
                    <a:latin typeface="Verdana"/>
                  </a:endParaRPr>
                </a:p>
              </p:txBody>
            </p:sp>
            <p:sp>
              <p:nvSpPr>
                <p:cNvPr id="356" name="Freeform 1515">
                  <a:extLst>
                    <a:ext uri="{FF2B5EF4-FFF2-40B4-BE49-F238E27FC236}">
                      <a16:creationId xmlns:a16="http://schemas.microsoft.com/office/drawing/2014/main" id="{CC40048C-FB4E-B87E-3A94-F6FED7EE0B2A}"/>
                    </a:ext>
                  </a:extLst>
                </p:cNvPr>
                <p:cNvSpPr/>
                <p:nvPr/>
              </p:nvSpPr>
              <p:spPr>
                <a:xfrm>
                  <a:off x="2927608" y="2554408"/>
                  <a:ext cx="40900" cy="49160"/>
                </a:xfrm>
                <a:custGeom>
                  <a:avLst/>
                  <a:gdLst>
                    <a:gd name="connsiteX0" fmla="*/ 34945 w 40895"/>
                    <a:gd name="connsiteY0" fmla="*/ 28308 h 49160"/>
                    <a:gd name="connsiteX1" fmla="*/ 29754 w 40895"/>
                    <a:gd name="connsiteY1" fmla="*/ 13901 h 49160"/>
                    <a:gd name="connsiteX2" fmla="*/ 23550 w 40895"/>
                    <a:gd name="connsiteY2" fmla="*/ 8341 h 49160"/>
                    <a:gd name="connsiteX3" fmla="*/ 5191 w 40895"/>
                    <a:gd name="connsiteY3" fmla="*/ 0 h 49160"/>
                    <a:gd name="connsiteX4" fmla="*/ 0 w 40895"/>
                    <a:gd name="connsiteY4" fmla="*/ 16555 h 49160"/>
                    <a:gd name="connsiteX5" fmla="*/ 9749 w 40895"/>
                    <a:gd name="connsiteY5" fmla="*/ 33742 h 49160"/>
                    <a:gd name="connsiteX6" fmla="*/ 24943 w 40895"/>
                    <a:gd name="connsiteY6" fmla="*/ 33742 h 49160"/>
                    <a:gd name="connsiteX7" fmla="*/ 35325 w 40895"/>
                    <a:gd name="connsiteY7" fmla="*/ 49160 h 49160"/>
                    <a:gd name="connsiteX8" fmla="*/ 40896 w 40895"/>
                    <a:gd name="connsiteY8" fmla="*/ 42842 h 49160"/>
                    <a:gd name="connsiteX9" fmla="*/ 34945 w 40895"/>
                    <a:gd name="connsiteY9" fmla="*/ 28308 h 49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895" h="49160">
                      <a:moveTo>
                        <a:pt x="34945" y="28308"/>
                      </a:moveTo>
                      <a:lnTo>
                        <a:pt x="29754" y="13901"/>
                      </a:lnTo>
                      <a:lnTo>
                        <a:pt x="23550" y="8341"/>
                      </a:lnTo>
                      <a:lnTo>
                        <a:pt x="5191" y="0"/>
                      </a:lnTo>
                      <a:lnTo>
                        <a:pt x="0" y="16555"/>
                      </a:lnTo>
                      <a:lnTo>
                        <a:pt x="9749" y="33742"/>
                      </a:lnTo>
                      <a:lnTo>
                        <a:pt x="24943" y="33742"/>
                      </a:lnTo>
                      <a:lnTo>
                        <a:pt x="35325" y="49160"/>
                      </a:lnTo>
                      <a:lnTo>
                        <a:pt x="40896" y="42842"/>
                      </a:lnTo>
                      <a:lnTo>
                        <a:pt x="34945" y="28308"/>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57" name="Freeform 1516">
                  <a:extLst>
                    <a:ext uri="{FF2B5EF4-FFF2-40B4-BE49-F238E27FC236}">
                      <a16:creationId xmlns:a16="http://schemas.microsoft.com/office/drawing/2014/main" id="{46908445-30A2-3389-BDA5-3C7E339C76A5}"/>
                    </a:ext>
                  </a:extLst>
                </p:cNvPr>
                <p:cNvSpPr/>
                <p:nvPr/>
              </p:nvSpPr>
              <p:spPr>
                <a:xfrm>
                  <a:off x="3038409" y="2819166"/>
                  <a:ext cx="45333" cy="48907"/>
                </a:xfrm>
                <a:custGeom>
                  <a:avLst/>
                  <a:gdLst>
                    <a:gd name="connsiteX0" fmla="*/ 45327 w 45327"/>
                    <a:gd name="connsiteY0" fmla="*/ 12132 h 48907"/>
                    <a:gd name="connsiteX1" fmla="*/ 37351 w 45327"/>
                    <a:gd name="connsiteY1" fmla="*/ 0 h 48907"/>
                    <a:gd name="connsiteX2" fmla="*/ 13801 w 45327"/>
                    <a:gd name="connsiteY2" fmla="*/ 0 h 48907"/>
                    <a:gd name="connsiteX3" fmla="*/ 6584 w 45327"/>
                    <a:gd name="connsiteY3" fmla="*/ 10363 h 48907"/>
                    <a:gd name="connsiteX4" fmla="*/ 2406 w 45327"/>
                    <a:gd name="connsiteY4" fmla="*/ 26413 h 48907"/>
                    <a:gd name="connsiteX5" fmla="*/ 4178 w 45327"/>
                    <a:gd name="connsiteY5" fmla="*/ 30330 h 48907"/>
                    <a:gd name="connsiteX6" fmla="*/ 0 w 45327"/>
                    <a:gd name="connsiteY6" fmla="*/ 37281 h 48907"/>
                    <a:gd name="connsiteX7" fmla="*/ 4178 w 45327"/>
                    <a:gd name="connsiteY7" fmla="*/ 48908 h 48907"/>
                    <a:gd name="connsiteX8" fmla="*/ 43302 w 45327"/>
                    <a:gd name="connsiteY8" fmla="*/ 31847 h 48907"/>
                    <a:gd name="connsiteX9" fmla="*/ 45327 w 45327"/>
                    <a:gd name="connsiteY9" fmla="*/ 12132 h 48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327" h="48907">
                      <a:moveTo>
                        <a:pt x="45327" y="12132"/>
                      </a:moveTo>
                      <a:lnTo>
                        <a:pt x="37351" y="0"/>
                      </a:lnTo>
                      <a:lnTo>
                        <a:pt x="13801" y="0"/>
                      </a:lnTo>
                      <a:lnTo>
                        <a:pt x="6584" y="10363"/>
                      </a:lnTo>
                      <a:lnTo>
                        <a:pt x="2406" y="26413"/>
                      </a:lnTo>
                      <a:lnTo>
                        <a:pt x="4178" y="30330"/>
                      </a:lnTo>
                      <a:lnTo>
                        <a:pt x="0" y="37281"/>
                      </a:lnTo>
                      <a:lnTo>
                        <a:pt x="4178" y="48908"/>
                      </a:lnTo>
                      <a:cubicBezTo>
                        <a:pt x="4178" y="48908"/>
                        <a:pt x="36338" y="46254"/>
                        <a:pt x="43302" y="31847"/>
                      </a:cubicBezTo>
                      <a:cubicBezTo>
                        <a:pt x="42795" y="28435"/>
                        <a:pt x="45327" y="12132"/>
                        <a:pt x="45327" y="12132"/>
                      </a:cubicBezTo>
                      <a:close/>
                    </a:path>
                  </a:pathLst>
                </a:custGeom>
                <a:solidFill>
                  <a:srgbClr val="E2D0E5"/>
                </a:solidFill>
                <a:ln w="3163" cap="flat">
                  <a:solidFill>
                    <a:srgbClr val="B7A0C0"/>
                  </a:solidFill>
                  <a:prstDash val="solid"/>
                  <a:miter/>
                </a:ln>
              </p:spPr>
              <p:txBody>
                <a:bodyPr rtlCol="0" anchor="ctr"/>
                <a:lstStyle/>
                <a:p>
                  <a:pPr defTabSz="685800">
                    <a:defRPr/>
                  </a:pPr>
                  <a:endParaRPr lang="en-US" sz="600">
                    <a:solidFill>
                      <a:prstClr val="black"/>
                    </a:solidFill>
                    <a:latin typeface="Verdana"/>
                  </a:endParaRPr>
                </a:p>
              </p:txBody>
            </p:sp>
            <p:sp>
              <p:nvSpPr>
                <p:cNvPr id="358" name="Freeform 1517">
                  <a:extLst>
                    <a:ext uri="{FF2B5EF4-FFF2-40B4-BE49-F238E27FC236}">
                      <a16:creationId xmlns:a16="http://schemas.microsoft.com/office/drawing/2014/main" id="{221D3D3D-1F29-D10F-CC5B-251D0532A722}"/>
                    </a:ext>
                  </a:extLst>
                </p:cNvPr>
                <p:cNvSpPr/>
                <p:nvPr/>
              </p:nvSpPr>
              <p:spPr>
                <a:xfrm>
                  <a:off x="2932800" y="2751049"/>
                  <a:ext cx="40394" cy="41704"/>
                </a:xfrm>
                <a:custGeom>
                  <a:avLst/>
                  <a:gdLst>
                    <a:gd name="connsiteX0" fmla="*/ 35198 w 40389"/>
                    <a:gd name="connsiteY0" fmla="*/ 22748 h 41704"/>
                    <a:gd name="connsiteX1" fmla="*/ 16586 w 40389"/>
                    <a:gd name="connsiteY1" fmla="*/ 0 h 41704"/>
                    <a:gd name="connsiteX2" fmla="*/ 0 w 40389"/>
                    <a:gd name="connsiteY2" fmla="*/ 9099 h 41704"/>
                    <a:gd name="connsiteX3" fmla="*/ 6204 w 40389"/>
                    <a:gd name="connsiteY3" fmla="*/ 29572 h 41704"/>
                    <a:gd name="connsiteX4" fmla="*/ 30261 w 40389"/>
                    <a:gd name="connsiteY4" fmla="*/ 41704 h 41704"/>
                    <a:gd name="connsiteX5" fmla="*/ 40390 w 40389"/>
                    <a:gd name="connsiteY5" fmla="*/ 40441 h 41704"/>
                    <a:gd name="connsiteX6" fmla="*/ 35198 w 40389"/>
                    <a:gd name="connsiteY6" fmla="*/ 22748 h 41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389" h="41704">
                      <a:moveTo>
                        <a:pt x="35198" y="22748"/>
                      </a:moveTo>
                      <a:lnTo>
                        <a:pt x="16586" y="0"/>
                      </a:lnTo>
                      <a:lnTo>
                        <a:pt x="0" y="9099"/>
                      </a:lnTo>
                      <a:lnTo>
                        <a:pt x="6204" y="29572"/>
                      </a:lnTo>
                      <a:lnTo>
                        <a:pt x="30261" y="41704"/>
                      </a:lnTo>
                      <a:lnTo>
                        <a:pt x="40390" y="40441"/>
                      </a:lnTo>
                      <a:lnTo>
                        <a:pt x="35198" y="22748"/>
                      </a:lnTo>
                      <a:close/>
                    </a:path>
                  </a:pathLst>
                </a:custGeom>
                <a:solidFill>
                  <a:srgbClr val="FAD89A"/>
                </a:solidFill>
                <a:ln w="3163" cap="flat">
                  <a:solidFill>
                    <a:srgbClr val="E6C47D"/>
                  </a:solidFill>
                  <a:prstDash val="solid"/>
                  <a:miter/>
                </a:ln>
              </p:spPr>
              <p:txBody>
                <a:bodyPr rtlCol="0" anchor="ctr"/>
                <a:lstStyle/>
                <a:p>
                  <a:pPr defTabSz="685800">
                    <a:defRPr/>
                  </a:pPr>
                  <a:endParaRPr lang="en-US" sz="600">
                    <a:solidFill>
                      <a:prstClr val="black"/>
                    </a:solidFill>
                    <a:latin typeface="Verdana"/>
                  </a:endParaRPr>
                </a:p>
              </p:txBody>
            </p:sp>
            <p:sp>
              <p:nvSpPr>
                <p:cNvPr id="359" name="Freeform 1518">
                  <a:extLst>
                    <a:ext uri="{FF2B5EF4-FFF2-40B4-BE49-F238E27FC236}">
                      <a16:creationId xmlns:a16="http://schemas.microsoft.com/office/drawing/2014/main" id="{E1EE690A-9F59-27E1-0312-C5A2B97E96A6}"/>
                    </a:ext>
                  </a:extLst>
                </p:cNvPr>
                <p:cNvSpPr/>
                <p:nvPr/>
              </p:nvSpPr>
              <p:spPr>
                <a:xfrm>
                  <a:off x="3128317" y="2573996"/>
                  <a:ext cx="43687" cy="49918"/>
                </a:xfrm>
                <a:custGeom>
                  <a:avLst/>
                  <a:gdLst>
                    <a:gd name="connsiteX0" fmla="*/ 24183 w 43681"/>
                    <a:gd name="connsiteY0" fmla="*/ 49919 h 49918"/>
                    <a:gd name="connsiteX1" fmla="*/ 36338 w 43681"/>
                    <a:gd name="connsiteY1" fmla="*/ 42715 h 49918"/>
                    <a:gd name="connsiteX2" fmla="*/ 43681 w 43681"/>
                    <a:gd name="connsiteY2" fmla="*/ 35765 h 49918"/>
                    <a:gd name="connsiteX3" fmla="*/ 13168 w 43681"/>
                    <a:gd name="connsiteY3" fmla="*/ 0 h 49918"/>
                    <a:gd name="connsiteX4" fmla="*/ 0 w 43681"/>
                    <a:gd name="connsiteY4" fmla="*/ 20726 h 49918"/>
                    <a:gd name="connsiteX5" fmla="*/ 24183 w 43681"/>
                    <a:gd name="connsiteY5" fmla="*/ 49919 h 4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681" h="49918">
                      <a:moveTo>
                        <a:pt x="24183" y="49919"/>
                      </a:moveTo>
                      <a:lnTo>
                        <a:pt x="36338" y="42715"/>
                      </a:lnTo>
                      <a:lnTo>
                        <a:pt x="43681" y="35765"/>
                      </a:lnTo>
                      <a:cubicBezTo>
                        <a:pt x="35072" y="22748"/>
                        <a:pt x="24943" y="10742"/>
                        <a:pt x="13168" y="0"/>
                      </a:cubicBezTo>
                      <a:lnTo>
                        <a:pt x="0" y="20726"/>
                      </a:lnTo>
                      <a:lnTo>
                        <a:pt x="24183" y="49919"/>
                      </a:lnTo>
                      <a:close/>
                    </a:path>
                  </a:pathLst>
                </a:custGeom>
                <a:solidFill>
                  <a:srgbClr val="E2D0E5"/>
                </a:solidFill>
                <a:ln w="3163" cap="flat">
                  <a:solidFill>
                    <a:srgbClr val="B7A0C0"/>
                  </a:solidFill>
                  <a:prstDash val="solid"/>
                  <a:miter/>
                </a:ln>
              </p:spPr>
              <p:txBody>
                <a:bodyPr rtlCol="0" anchor="ctr"/>
                <a:lstStyle/>
                <a:p>
                  <a:pPr defTabSz="685800">
                    <a:defRPr/>
                  </a:pPr>
                  <a:endParaRPr lang="en-US" sz="600">
                    <a:solidFill>
                      <a:prstClr val="black"/>
                    </a:solidFill>
                    <a:latin typeface="Verdana"/>
                  </a:endParaRPr>
                </a:p>
              </p:txBody>
            </p:sp>
            <p:sp>
              <p:nvSpPr>
                <p:cNvPr id="360" name="Freeform 1519">
                  <a:extLst>
                    <a:ext uri="{FF2B5EF4-FFF2-40B4-BE49-F238E27FC236}">
                      <a16:creationId xmlns:a16="http://schemas.microsoft.com/office/drawing/2014/main" id="{BD77178B-EA2A-C341-69B7-A16A41AB344B}"/>
                    </a:ext>
                  </a:extLst>
                </p:cNvPr>
                <p:cNvSpPr/>
                <p:nvPr/>
              </p:nvSpPr>
              <p:spPr>
                <a:xfrm>
                  <a:off x="3053352" y="2731335"/>
                  <a:ext cx="31657" cy="34500"/>
                </a:xfrm>
                <a:custGeom>
                  <a:avLst/>
                  <a:gdLst>
                    <a:gd name="connsiteX0" fmla="*/ 25196 w 31653"/>
                    <a:gd name="connsiteY0" fmla="*/ 885 h 34500"/>
                    <a:gd name="connsiteX1" fmla="*/ 14307 w 31653"/>
                    <a:gd name="connsiteY1" fmla="*/ 0 h 34500"/>
                    <a:gd name="connsiteX2" fmla="*/ 0 w 31653"/>
                    <a:gd name="connsiteY2" fmla="*/ 17693 h 34500"/>
                    <a:gd name="connsiteX3" fmla="*/ 3418 w 31653"/>
                    <a:gd name="connsiteY3" fmla="*/ 32984 h 34500"/>
                    <a:gd name="connsiteX4" fmla="*/ 15573 w 31653"/>
                    <a:gd name="connsiteY4" fmla="*/ 34501 h 34500"/>
                    <a:gd name="connsiteX5" fmla="*/ 31653 w 31653"/>
                    <a:gd name="connsiteY5" fmla="*/ 26286 h 34500"/>
                    <a:gd name="connsiteX6" fmla="*/ 31653 w 31653"/>
                    <a:gd name="connsiteY6" fmla="*/ 7835 h 34500"/>
                    <a:gd name="connsiteX7" fmla="*/ 25196 w 31653"/>
                    <a:gd name="connsiteY7" fmla="*/ 885 h 3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653" h="34500">
                      <a:moveTo>
                        <a:pt x="25196" y="885"/>
                      </a:moveTo>
                      <a:lnTo>
                        <a:pt x="14307" y="0"/>
                      </a:lnTo>
                      <a:lnTo>
                        <a:pt x="0" y="17693"/>
                      </a:lnTo>
                      <a:lnTo>
                        <a:pt x="3418" y="32984"/>
                      </a:lnTo>
                      <a:lnTo>
                        <a:pt x="15573" y="34501"/>
                      </a:lnTo>
                      <a:lnTo>
                        <a:pt x="31653" y="26286"/>
                      </a:lnTo>
                      <a:lnTo>
                        <a:pt x="31653" y="7835"/>
                      </a:lnTo>
                      <a:lnTo>
                        <a:pt x="25196" y="885"/>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61" name="Freeform 1520">
                  <a:extLst>
                    <a:ext uri="{FF2B5EF4-FFF2-40B4-BE49-F238E27FC236}">
                      <a16:creationId xmlns:a16="http://schemas.microsoft.com/office/drawing/2014/main" id="{1F100801-0440-97FA-E8D2-257A62D396B4}"/>
                    </a:ext>
                  </a:extLst>
                </p:cNvPr>
                <p:cNvSpPr/>
                <p:nvPr/>
              </p:nvSpPr>
              <p:spPr>
                <a:xfrm>
                  <a:off x="3026253" y="2747132"/>
                  <a:ext cx="30517" cy="31088"/>
                </a:xfrm>
                <a:custGeom>
                  <a:avLst/>
                  <a:gdLst>
                    <a:gd name="connsiteX0" fmla="*/ 14434 w 30513"/>
                    <a:gd name="connsiteY0" fmla="*/ 0 h 31088"/>
                    <a:gd name="connsiteX1" fmla="*/ 0 w 30513"/>
                    <a:gd name="connsiteY1" fmla="*/ 14660 h 31088"/>
                    <a:gd name="connsiteX2" fmla="*/ 0 w 30513"/>
                    <a:gd name="connsiteY2" fmla="*/ 14660 h 31088"/>
                    <a:gd name="connsiteX3" fmla="*/ 1519 w 30513"/>
                    <a:gd name="connsiteY3" fmla="*/ 28182 h 31088"/>
                    <a:gd name="connsiteX4" fmla="*/ 17599 w 30513"/>
                    <a:gd name="connsiteY4" fmla="*/ 31089 h 31088"/>
                    <a:gd name="connsiteX5" fmla="*/ 30514 w 30513"/>
                    <a:gd name="connsiteY5" fmla="*/ 17061 h 31088"/>
                    <a:gd name="connsiteX6" fmla="*/ 27095 w 30513"/>
                    <a:gd name="connsiteY6" fmla="*/ 1769 h 31088"/>
                    <a:gd name="connsiteX7" fmla="*/ 14434 w 30513"/>
                    <a:gd name="connsiteY7" fmla="*/ 0 h 31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13" h="31088">
                      <a:moveTo>
                        <a:pt x="14434" y="0"/>
                      </a:moveTo>
                      <a:cubicBezTo>
                        <a:pt x="14434" y="0"/>
                        <a:pt x="253" y="12385"/>
                        <a:pt x="0" y="14660"/>
                      </a:cubicBezTo>
                      <a:cubicBezTo>
                        <a:pt x="0" y="14660"/>
                        <a:pt x="0" y="14660"/>
                        <a:pt x="0" y="14660"/>
                      </a:cubicBezTo>
                      <a:cubicBezTo>
                        <a:pt x="0" y="16682"/>
                        <a:pt x="1519" y="28182"/>
                        <a:pt x="1519" y="28182"/>
                      </a:cubicBezTo>
                      <a:lnTo>
                        <a:pt x="17599" y="31089"/>
                      </a:lnTo>
                      <a:lnTo>
                        <a:pt x="30514" y="17061"/>
                      </a:lnTo>
                      <a:lnTo>
                        <a:pt x="27095" y="1769"/>
                      </a:lnTo>
                      <a:lnTo>
                        <a:pt x="14434"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62" name="Freeform 1521">
                  <a:extLst>
                    <a:ext uri="{FF2B5EF4-FFF2-40B4-BE49-F238E27FC236}">
                      <a16:creationId xmlns:a16="http://schemas.microsoft.com/office/drawing/2014/main" id="{86A5C1FA-011F-B2D0-F2C5-B9335F0414FF}"/>
                    </a:ext>
                  </a:extLst>
                </p:cNvPr>
                <p:cNvSpPr/>
                <p:nvPr/>
              </p:nvSpPr>
              <p:spPr>
                <a:xfrm>
                  <a:off x="2986998" y="2791743"/>
                  <a:ext cx="32670" cy="32605"/>
                </a:xfrm>
                <a:custGeom>
                  <a:avLst/>
                  <a:gdLst>
                    <a:gd name="connsiteX0" fmla="*/ 25829 w 32666"/>
                    <a:gd name="connsiteY0" fmla="*/ 1517 h 32605"/>
                    <a:gd name="connsiteX1" fmla="*/ 13168 w 32666"/>
                    <a:gd name="connsiteY1" fmla="*/ 0 h 32605"/>
                    <a:gd name="connsiteX2" fmla="*/ 0 w 32666"/>
                    <a:gd name="connsiteY2" fmla="*/ 9226 h 32605"/>
                    <a:gd name="connsiteX3" fmla="*/ 6204 w 32666"/>
                    <a:gd name="connsiteY3" fmla="*/ 30457 h 32605"/>
                    <a:gd name="connsiteX4" fmla="*/ 6204 w 32666"/>
                    <a:gd name="connsiteY4" fmla="*/ 30710 h 32605"/>
                    <a:gd name="connsiteX5" fmla="*/ 16586 w 32666"/>
                    <a:gd name="connsiteY5" fmla="*/ 32605 h 32605"/>
                    <a:gd name="connsiteX6" fmla="*/ 21144 w 32666"/>
                    <a:gd name="connsiteY6" fmla="*/ 27676 h 32605"/>
                    <a:gd name="connsiteX7" fmla="*/ 32666 w 32666"/>
                    <a:gd name="connsiteY7" fmla="*/ 15292 h 32605"/>
                    <a:gd name="connsiteX8" fmla="*/ 25829 w 32666"/>
                    <a:gd name="connsiteY8" fmla="*/ 1517 h 3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666" h="32605">
                      <a:moveTo>
                        <a:pt x="25829" y="1517"/>
                      </a:moveTo>
                      <a:lnTo>
                        <a:pt x="13168" y="0"/>
                      </a:lnTo>
                      <a:lnTo>
                        <a:pt x="0" y="9226"/>
                      </a:lnTo>
                      <a:lnTo>
                        <a:pt x="6204" y="30457"/>
                      </a:lnTo>
                      <a:lnTo>
                        <a:pt x="6204" y="30710"/>
                      </a:lnTo>
                      <a:lnTo>
                        <a:pt x="16586" y="32605"/>
                      </a:lnTo>
                      <a:lnTo>
                        <a:pt x="21144" y="27676"/>
                      </a:lnTo>
                      <a:lnTo>
                        <a:pt x="32666" y="15292"/>
                      </a:lnTo>
                      <a:lnTo>
                        <a:pt x="25829" y="1517"/>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63" name="Freeform 1522">
                  <a:extLst>
                    <a:ext uri="{FF2B5EF4-FFF2-40B4-BE49-F238E27FC236}">
                      <a16:creationId xmlns:a16="http://schemas.microsoft.com/office/drawing/2014/main" id="{71F6BC57-B4D4-6A39-4F6F-F810F5C47F29}"/>
                    </a:ext>
                  </a:extLst>
                </p:cNvPr>
                <p:cNvSpPr/>
                <p:nvPr/>
              </p:nvSpPr>
              <p:spPr>
                <a:xfrm>
                  <a:off x="2997382" y="2753577"/>
                  <a:ext cx="30391" cy="39808"/>
                </a:xfrm>
                <a:custGeom>
                  <a:avLst/>
                  <a:gdLst>
                    <a:gd name="connsiteX0" fmla="*/ 28741 w 30387"/>
                    <a:gd name="connsiteY0" fmla="*/ 8341 h 39808"/>
                    <a:gd name="connsiteX1" fmla="*/ 28741 w 30387"/>
                    <a:gd name="connsiteY1" fmla="*/ 8341 h 39808"/>
                    <a:gd name="connsiteX2" fmla="*/ 11142 w 30387"/>
                    <a:gd name="connsiteY2" fmla="*/ 0 h 39808"/>
                    <a:gd name="connsiteX3" fmla="*/ 0 w 30387"/>
                    <a:gd name="connsiteY3" fmla="*/ 18956 h 39808"/>
                    <a:gd name="connsiteX4" fmla="*/ 0 w 30387"/>
                    <a:gd name="connsiteY4" fmla="*/ 18956 h 39808"/>
                    <a:gd name="connsiteX5" fmla="*/ 2912 w 30387"/>
                    <a:gd name="connsiteY5" fmla="*/ 38292 h 39808"/>
                    <a:gd name="connsiteX6" fmla="*/ 15447 w 30387"/>
                    <a:gd name="connsiteY6" fmla="*/ 39809 h 39808"/>
                    <a:gd name="connsiteX7" fmla="*/ 30387 w 30387"/>
                    <a:gd name="connsiteY7" fmla="*/ 21989 h 39808"/>
                    <a:gd name="connsiteX8" fmla="*/ 28868 w 30387"/>
                    <a:gd name="connsiteY8" fmla="*/ 8467 h 39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87" h="39808">
                      <a:moveTo>
                        <a:pt x="28741" y="8341"/>
                      </a:moveTo>
                      <a:cubicBezTo>
                        <a:pt x="28741" y="8341"/>
                        <a:pt x="28741" y="8341"/>
                        <a:pt x="28741" y="8341"/>
                      </a:cubicBezTo>
                      <a:lnTo>
                        <a:pt x="11142" y="0"/>
                      </a:lnTo>
                      <a:lnTo>
                        <a:pt x="0" y="18956"/>
                      </a:lnTo>
                      <a:lnTo>
                        <a:pt x="0" y="18956"/>
                      </a:lnTo>
                      <a:cubicBezTo>
                        <a:pt x="0" y="18956"/>
                        <a:pt x="2912" y="38292"/>
                        <a:pt x="2912" y="38292"/>
                      </a:cubicBezTo>
                      <a:lnTo>
                        <a:pt x="15447" y="39809"/>
                      </a:lnTo>
                      <a:lnTo>
                        <a:pt x="30387" y="21989"/>
                      </a:lnTo>
                      <a:cubicBezTo>
                        <a:pt x="30387" y="21989"/>
                        <a:pt x="28868" y="10616"/>
                        <a:pt x="28868" y="8467"/>
                      </a:cubicBez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64" name="Freeform 1523">
                  <a:extLst>
                    <a:ext uri="{FF2B5EF4-FFF2-40B4-BE49-F238E27FC236}">
                      <a16:creationId xmlns:a16="http://schemas.microsoft.com/office/drawing/2014/main" id="{58F94988-51D5-DBA3-1EE9-E70FBC93AAAA}"/>
                    </a:ext>
                  </a:extLst>
                </p:cNvPr>
                <p:cNvSpPr/>
                <p:nvPr/>
              </p:nvSpPr>
              <p:spPr>
                <a:xfrm>
                  <a:off x="2957366" y="2826117"/>
                  <a:ext cx="34570" cy="33868"/>
                </a:xfrm>
                <a:custGeom>
                  <a:avLst/>
                  <a:gdLst>
                    <a:gd name="connsiteX0" fmla="*/ 0 w 34565"/>
                    <a:gd name="connsiteY0" fmla="*/ 17440 h 33868"/>
                    <a:gd name="connsiteX1" fmla="*/ 7344 w 34565"/>
                    <a:gd name="connsiteY1" fmla="*/ 33869 h 33868"/>
                    <a:gd name="connsiteX2" fmla="*/ 29121 w 34565"/>
                    <a:gd name="connsiteY2" fmla="*/ 33869 h 33868"/>
                    <a:gd name="connsiteX3" fmla="*/ 34565 w 34565"/>
                    <a:gd name="connsiteY3" fmla="*/ 30962 h 33868"/>
                    <a:gd name="connsiteX4" fmla="*/ 25702 w 34565"/>
                    <a:gd name="connsiteY4" fmla="*/ 18198 h 33868"/>
                    <a:gd name="connsiteX5" fmla="*/ 25702 w 34565"/>
                    <a:gd name="connsiteY5" fmla="*/ 4676 h 33868"/>
                    <a:gd name="connsiteX6" fmla="*/ 15827 w 34565"/>
                    <a:gd name="connsiteY6" fmla="*/ 0 h 33868"/>
                    <a:gd name="connsiteX7" fmla="*/ 0 w 34565"/>
                    <a:gd name="connsiteY7" fmla="*/ 17440 h 33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65" h="33868">
                      <a:moveTo>
                        <a:pt x="0" y="17440"/>
                      </a:moveTo>
                      <a:lnTo>
                        <a:pt x="7344" y="33869"/>
                      </a:lnTo>
                      <a:lnTo>
                        <a:pt x="29121" y="33869"/>
                      </a:lnTo>
                      <a:lnTo>
                        <a:pt x="34565" y="30962"/>
                      </a:lnTo>
                      <a:lnTo>
                        <a:pt x="25702" y="18198"/>
                      </a:lnTo>
                      <a:lnTo>
                        <a:pt x="25702" y="4676"/>
                      </a:lnTo>
                      <a:lnTo>
                        <a:pt x="15827" y="0"/>
                      </a:lnTo>
                      <a:lnTo>
                        <a:pt x="0" y="1744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65" name="Freeform 1524">
                  <a:extLst>
                    <a:ext uri="{FF2B5EF4-FFF2-40B4-BE49-F238E27FC236}">
                      <a16:creationId xmlns:a16="http://schemas.microsoft.com/office/drawing/2014/main" id="{B6358CC5-7FFE-DF4D-6A47-CD838216F467}"/>
                    </a:ext>
                  </a:extLst>
                </p:cNvPr>
                <p:cNvSpPr/>
                <p:nvPr/>
              </p:nvSpPr>
              <p:spPr>
                <a:xfrm>
                  <a:off x="2958632" y="2791490"/>
                  <a:ext cx="34570" cy="39303"/>
                </a:xfrm>
                <a:custGeom>
                  <a:avLst/>
                  <a:gdLst>
                    <a:gd name="connsiteX0" fmla="*/ 34565 w 34565"/>
                    <a:gd name="connsiteY0" fmla="*/ 30962 h 39303"/>
                    <a:gd name="connsiteX1" fmla="*/ 34565 w 34565"/>
                    <a:gd name="connsiteY1" fmla="*/ 30709 h 39303"/>
                    <a:gd name="connsiteX2" fmla="*/ 28361 w 34565"/>
                    <a:gd name="connsiteY2" fmla="*/ 9478 h 39303"/>
                    <a:gd name="connsiteX3" fmla="*/ 14561 w 34565"/>
                    <a:gd name="connsiteY3" fmla="*/ 0 h 39303"/>
                    <a:gd name="connsiteX4" fmla="*/ 4432 w 34565"/>
                    <a:gd name="connsiteY4" fmla="*/ 1264 h 39303"/>
                    <a:gd name="connsiteX5" fmla="*/ 3672 w 34565"/>
                    <a:gd name="connsiteY5" fmla="*/ 8214 h 39303"/>
                    <a:gd name="connsiteX6" fmla="*/ 0 w 34565"/>
                    <a:gd name="connsiteY6" fmla="*/ 13901 h 39303"/>
                    <a:gd name="connsiteX7" fmla="*/ 14561 w 34565"/>
                    <a:gd name="connsiteY7" fmla="*/ 34627 h 39303"/>
                    <a:gd name="connsiteX8" fmla="*/ 24436 w 34565"/>
                    <a:gd name="connsiteY8" fmla="*/ 39303 h 39303"/>
                    <a:gd name="connsiteX9" fmla="*/ 33299 w 34565"/>
                    <a:gd name="connsiteY9" fmla="*/ 30709 h 39303"/>
                    <a:gd name="connsiteX10" fmla="*/ 34565 w 34565"/>
                    <a:gd name="connsiteY10" fmla="*/ 30962 h 3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565" h="39303">
                      <a:moveTo>
                        <a:pt x="34565" y="30962"/>
                      </a:moveTo>
                      <a:lnTo>
                        <a:pt x="34565" y="30709"/>
                      </a:lnTo>
                      <a:lnTo>
                        <a:pt x="28361" y="9478"/>
                      </a:lnTo>
                      <a:lnTo>
                        <a:pt x="14561" y="0"/>
                      </a:lnTo>
                      <a:lnTo>
                        <a:pt x="4432" y="1264"/>
                      </a:lnTo>
                      <a:lnTo>
                        <a:pt x="3672" y="8214"/>
                      </a:lnTo>
                      <a:lnTo>
                        <a:pt x="0" y="13901"/>
                      </a:lnTo>
                      <a:lnTo>
                        <a:pt x="14561" y="34627"/>
                      </a:lnTo>
                      <a:lnTo>
                        <a:pt x="24436" y="39303"/>
                      </a:lnTo>
                      <a:lnTo>
                        <a:pt x="33299" y="30709"/>
                      </a:lnTo>
                      <a:lnTo>
                        <a:pt x="34565" y="30962"/>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66" name="Freeform 1525">
                  <a:extLst>
                    <a:ext uri="{FF2B5EF4-FFF2-40B4-BE49-F238E27FC236}">
                      <a16:creationId xmlns:a16="http://schemas.microsoft.com/office/drawing/2014/main" id="{50A3264A-2590-BBF1-D2C0-2E852DA5058F}"/>
                    </a:ext>
                  </a:extLst>
                </p:cNvPr>
                <p:cNvSpPr/>
                <p:nvPr/>
              </p:nvSpPr>
              <p:spPr>
                <a:xfrm>
                  <a:off x="3068927" y="2757621"/>
                  <a:ext cx="31403" cy="73677"/>
                </a:xfrm>
                <a:custGeom>
                  <a:avLst/>
                  <a:gdLst>
                    <a:gd name="connsiteX0" fmla="*/ 0 w 31399"/>
                    <a:gd name="connsiteY0" fmla="*/ 8215 h 73677"/>
                    <a:gd name="connsiteX1" fmla="*/ 3165 w 31399"/>
                    <a:gd name="connsiteY1" fmla="*/ 35385 h 73677"/>
                    <a:gd name="connsiteX2" fmla="*/ 3165 w 31399"/>
                    <a:gd name="connsiteY2" fmla="*/ 49792 h 73677"/>
                    <a:gd name="connsiteX3" fmla="*/ 6710 w 31399"/>
                    <a:gd name="connsiteY3" fmla="*/ 61545 h 73677"/>
                    <a:gd name="connsiteX4" fmla="*/ 14814 w 31399"/>
                    <a:gd name="connsiteY4" fmla="*/ 73677 h 73677"/>
                    <a:gd name="connsiteX5" fmla="*/ 31400 w 31399"/>
                    <a:gd name="connsiteY5" fmla="*/ 50171 h 73677"/>
                    <a:gd name="connsiteX6" fmla="*/ 19752 w 31399"/>
                    <a:gd name="connsiteY6" fmla="*/ 38166 h 73677"/>
                    <a:gd name="connsiteX7" fmla="*/ 26209 w 31399"/>
                    <a:gd name="connsiteY7" fmla="*/ 11753 h 73677"/>
                    <a:gd name="connsiteX8" fmla="*/ 29248 w 31399"/>
                    <a:gd name="connsiteY8" fmla="*/ 10489 h 73677"/>
                    <a:gd name="connsiteX9" fmla="*/ 16080 w 31399"/>
                    <a:gd name="connsiteY9" fmla="*/ 0 h 73677"/>
                    <a:gd name="connsiteX10" fmla="*/ 0 w 31399"/>
                    <a:gd name="connsiteY10" fmla="*/ 8215 h 7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399" h="73677">
                      <a:moveTo>
                        <a:pt x="0" y="8215"/>
                      </a:moveTo>
                      <a:lnTo>
                        <a:pt x="3165" y="35385"/>
                      </a:lnTo>
                      <a:lnTo>
                        <a:pt x="3165" y="49792"/>
                      </a:lnTo>
                      <a:lnTo>
                        <a:pt x="6710" y="61545"/>
                      </a:lnTo>
                      <a:lnTo>
                        <a:pt x="14814" y="73677"/>
                      </a:lnTo>
                      <a:lnTo>
                        <a:pt x="31400" y="50171"/>
                      </a:lnTo>
                      <a:lnTo>
                        <a:pt x="19752" y="38166"/>
                      </a:lnTo>
                      <a:lnTo>
                        <a:pt x="26209" y="11753"/>
                      </a:lnTo>
                      <a:lnTo>
                        <a:pt x="29248" y="10489"/>
                      </a:lnTo>
                      <a:lnTo>
                        <a:pt x="16080" y="0"/>
                      </a:lnTo>
                      <a:lnTo>
                        <a:pt x="0" y="8215"/>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67" name="Freeform 1526">
                  <a:extLst>
                    <a:ext uri="{FF2B5EF4-FFF2-40B4-BE49-F238E27FC236}">
                      <a16:creationId xmlns:a16="http://schemas.microsoft.com/office/drawing/2014/main" id="{5DFA79B9-B79E-4715-C236-1C1B627249E8}"/>
                    </a:ext>
                  </a:extLst>
                </p:cNvPr>
                <p:cNvSpPr/>
                <p:nvPr/>
              </p:nvSpPr>
              <p:spPr>
                <a:xfrm>
                  <a:off x="3085009" y="2732978"/>
                  <a:ext cx="42421" cy="35132"/>
                </a:xfrm>
                <a:custGeom>
                  <a:avLst/>
                  <a:gdLst>
                    <a:gd name="connsiteX0" fmla="*/ 21524 w 42415"/>
                    <a:gd name="connsiteY0" fmla="*/ 0 h 35132"/>
                    <a:gd name="connsiteX1" fmla="*/ 0 w 42415"/>
                    <a:gd name="connsiteY1" fmla="*/ 6193 h 35132"/>
                    <a:gd name="connsiteX2" fmla="*/ 0 w 42415"/>
                    <a:gd name="connsiteY2" fmla="*/ 24643 h 35132"/>
                    <a:gd name="connsiteX3" fmla="*/ 13168 w 42415"/>
                    <a:gd name="connsiteY3" fmla="*/ 35133 h 35132"/>
                    <a:gd name="connsiteX4" fmla="*/ 33173 w 42415"/>
                    <a:gd name="connsiteY4" fmla="*/ 27676 h 35132"/>
                    <a:gd name="connsiteX5" fmla="*/ 42415 w 42415"/>
                    <a:gd name="connsiteY5" fmla="*/ 15292 h 35132"/>
                    <a:gd name="connsiteX6" fmla="*/ 21524 w 42415"/>
                    <a:gd name="connsiteY6" fmla="*/ 0 h 3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15" h="35132">
                      <a:moveTo>
                        <a:pt x="21524" y="0"/>
                      </a:moveTo>
                      <a:lnTo>
                        <a:pt x="0" y="6193"/>
                      </a:lnTo>
                      <a:lnTo>
                        <a:pt x="0" y="24643"/>
                      </a:lnTo>
                      <a:lnTo>
                        <a:pt x="13168" y="35133"/>
                      </a:lnTo>
                      <a:lnTo>
                        <a:pt x="33173" y="27676"/>
                      </a:lnTo>
                      <a:lnTo>
                        <a:pt x="42415" y="15292"/>
                      </a:lnTo>
                      <a:lnTo>
                        <a:pt x="21524" y="0"/>
                      </a:lnTo>
                      <a:close/>
                    </a:path>
                  </a:pathLst>
                </a:custGeom>
                <a:solidFill>
                  <a:srgbClr val="F4D9B9"/>
                </a:solidFill>
                <a:ln w="3163" cap="flat">
                  <a:solidFill>
                    <a:srgbClr val="D28D6A"/>
                  </a:solidFill>
                  <a:prstDash val="solid"/>
                  <a:miter/>
                </a:ln>
              </p:spPr>
              <p:txBody>
                <a:bodyPr rtlCol="0" anchor="ctr"/>
                <a:lstStyle/>
                <a:p>
                  <a:pPr defTabSz="685800">
                    <a:defRPr/>
                  </a:pPr>
                  <a:endParaRPr lang="en-US" sz="600">
                    <a:solidFill>
                      <a:prstClr val="black"/>
                    </a:solidFill>
                    <a:latin typeface="Verdana"/>
                  </a:endParaRPr>
                </a:p>
              </p:txBody>
            </p:sp>
            <p:sp>
              <p:nvSpPr>
                <p:cNvPr id="368" name="Freeform 1527">
                  <a:extLst>
                    <a:ext uri="{FF2B5EF4-FFF2-40B4-BE49-F238E27FC236}">
                      <a16:creationId xmlns:a16="http://schemas.microsoft.com/office/drawing/2014/main" id="{0EA91ED7-AB80-CEFC-D978-0464E351FCAD}"/>
                    </a:ext>
                  </a:extLst>
                </p:cNvPr>
                <p:cNvSpPr/>
                <p:nvPr/>
              </p:nvSpPr>
              <p:spPr>
                <a:xfrm>
                  <a:off x="3115653" y="2594722"/>
                  <a:ext cx="36849" cy="51814"/>
                </a:xfrm>
                <a:custGeom>
                  <a:avLst/>
                  <a:gdLst>
                    <a:gd name="connsiteX0" fmla="*/ 12661 w 36844"/>
                    <a:gd name="connsiteY0" fmla="*/ 0 h 51814"/>
                    <a:gd name="connsiteX1" fmla="*/ 0 w 36844"/>
                    <a:gd name="connsiteY1" fmla="*/ 6698 h 51814"/>
                    <a:gd name="connsiteX2" fmla="*/ 3545 w 36844"/>
                    <a:gd name="connsiteY2" fmla="*/ 35638 h 51814"/>
                    <a:gd name="connsiteX3" fmla="*/ 4938 w 36844"/>
                    <a:gd name="connsiteY3" fmla="*/ 35006 h 51814"/>
                    <a:gd name="connsiteX4" fmla="*/ 23803 w 36844"/>
                    <a:gd name="connsiteY4" fmla="*/ 51814 h 51814"/>
                    <a:gd name="connsiteX5" fmla="*/ 36844 w 36844"/>
                    <a:gd name="connsiteY5" fmla="*/ 44485 h 51814"/>
                    <a:gd name="connsiteX6" fmla="*/ 36844 w 36844"/>
                    <a:gd name="connsiteY6" fmla="*/ 29193 h 51814"/>
                    <a:gd name="connsiteX7" fmla="*/ 12661 w 36844"/>
                    <a:gd name="connsiteY7" fmla="*/ 0 h 5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44" h="51814">
                      <a:moveTo>
                        <a:pt x="12661" y="0"/>
                      </a:moveTo>
                      <a:lnTo>
                        <a:pt x="0" y="6698"/>
                      </a:lnTo>
                      <a:lnTo>
                        <a:pt x="3545" y="35638"/>
                      </a:lnTo>
                      <a:lnTo>
                        <a:pt x="4938" y="35006"/>
                      </a:lnTo>
                      <a:lnTo>
                        <a:pt x="23803" y="51814"/>
                      </a:lnTo>
                      <a:lnTo>
                        <a:pt x="36844" y="44485"/>
                      </a:lnTo>
                      <a:lnTo>
                        <a:pt x="36844" y="29193"/>
                      </a:lnTo>
                      <a:lnTo>
                        <a:pt x="12661" y="0"/>
                      </a:lnTo>
                      <a:close/>
                    </a:path>
                  </a:pathLst>
                </a:custGeom>
                <a:solidFill>
                  <a:srgbClr val="FAD89A"/>
                </a:solidFill>
                <a:ln w="3163" cap="flat">
                  <a:solidFill>
                    <a:srgbClr val="E6C47D"/>
                  </a:solidFill>
                  <a:prstDash val="solid"/>
                  <a:miter/>
                </a:ln>
              </p:spPr>
              <p:txBody>
                <a:bodyPr rtlCol="0" anchor="ctr"/>
                <a:lstStyle/>
                <a:p>
                  <a:pPr defTabSz="685800">
                    <a:defRPr/>
                  </a:pPr>
                  <a:endParaRPr lang="en-US" sz="600">
                    <a:solidFill>
                      <a:prstClr val="black"/>
                    </a:solidFill>
                    <a:latin typeface="Verdana"/>
                  </a:endParaRPr>
                </a:p>
              </p:txBody>
            </p:sp>
            <p:sp>
              <p:nvSpPr>
                <p:cNvPr id="369" name="Freeform 1528">
                  <a:extLst>
                    <a:ext uri="{FF2B5EF4-FFF2-40B4-BE49-F238E27FC236}">
                      <a16:creationId xmlns:a16="http://schemas.microsoft.com/office/drawing/2014/main" id="{296399EC-0F41-41A8-3D38-B2D94B223F7F}"/>
                    </a:ext>
                  </a:extLst>
                </p:cNvPr>
                <p:cNvSpPr/>
                <p:nvPr/>
              </p:nvSpPr>
              <p:spPr>
                <a:xfrm>
                  <a:off x="2991936" y="2704290"/>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70" name="Freeform 1529">
                  <a:extLst>
                    <a:ext uri="{FF2B5EF4-FFF2-40B4-BE49-F238E27FC236}">
                      <a16:creationId xmlns:a16="http://schemas.microsoft.com/office/drawing/2014/main" id="{AA454DF1-2565-3093-0DAE-4ACAC79D7908}"/>
                    </a:ext>
                  </a:extLst>
                </p:cNvPr>
                <p:cNvSpPr/>
                <p:nvPr/>
              </p:nvSpPr>
              <p:spPr>
                <a:xfrm>
                  <a:off x="2965470" y="2678383"/>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71" name="Freeform 1530">
                  <a:extLst>
                    <a:ext uri="{FF2B5EF4-FFF2-40B4-BE49-F238E27FC236}">
                      <a16:creationId xmlns:a16="http://schemas.microsoft.com/office/drawing/2014/main" id="{4682F08D-5A7B-0048-E7C5-B94FA9E4E8D6}"/>
                    </a:ext>
                  </a:extLst>
                </p:cNvPr>
                <p:cNvSpPr/>
                <p:nvPr/>
              </p:nvSpPr>
              <p:spPr>
                <a:xfrm>
                  <a:off x="2947869" y="2659679"/>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72" name="Freeform 1531">
                  <a:extLst>
                    <a:ext uri="{FF2B5EF4-FFF2-40B4-BE49-F238E27FC236}">
                      <a16:creationId xmlns:a16="http://schemas.microsoft.com/office/drawing/2014/main" id="{E8ABBC45-B69A-43E1-B64B-C9F5FB6E8685}"/>
                    </a:ext>
                  </a:extLst>
                </p:cNvPr>
                <p:cNvSpPr/>
                <p:nvPr/>
              </p:nvSpPr>
              <p:spPr>
                <a:xfrm>
                  <a:off x="2936092" y="2685334"/>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73" name="Freeform 1532">
                  <a:extLst>
                    <a:ext uri="{FF2B5EF4-FFF2-40B4-BE49-F238E27FC236}">
                      <a16:creationId xmlns:a16="http://schemas.microsoft.com/office/drawing/2014/main" id="{EBE20293-2768-CEC3-5140-DD56BCA358C2}"/>
                    </a:ext>
                  </a:extLst>
                </p:cNvPr>
                <p:cNvSpPr/>
                <p:nvPr/>
              </p:nvSpPr>
              <p:spPr>
                <a:xfrm>
                  <a:off x="2909121" y="2678383"/>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74" name="Freeform 1533">
                  <a:extLst>
                    <a:ext uri="{FF2B5EF4-FFF2-40B4-BE49-F238E27FC236}">
                      <a16:creationId xmlns:a16="http://schemas.microsoft.com/office/drawing/2014/main" id="{E5907879-9A13-F8EB-BFAA-7F716D234257}"/>
                    </a:ext>
                  </a:extLst>
                </p:cNvPr>
                <p:cNvSpPr/>
                <p:nvPr/>
              </p:nvSpPr>
              <p:spPr>
                <a:xfrm>
                  <a:off x="2917731" y="2700752"/>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75" name="Freeform 1534">
                  <a:extLst>
                    <a:ext uri="{FF2B5EF4-FFF2-40B4-BE49-F238E27FC236}">
                      <a16:creationId xmlns:a16="http://schemas.microsoft.com/office/drawing/2014/main" id="{C5A17EC7-4AFB-EC48-779C-16CA1355CA31}"/>
                    </a:ext>
                  </a:extLst>
                </p:cNvPr>
                <p:cNvSpPr/>
                <p:nvPr/>
              </p:nvSpPr>
              <p:spPr>
                <a:xfrm>
                  <a:off x="2912666" y="2717686"/>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76" name="Freeform 1535">
                  <a:extLst>
                    <a:ext uri="{FF2B5EF4-FFF2-40B4-BE49-F238E27FC236}">
                      <a16:creationId xmlns:a16="http://schemas.microsoft.com/office/drawing/2014/main" id="{4CEFBB92-FEAF-BD80-272E-4CA3A11B7522}"/>
                    </a:ext>
                  </a:extLst>
                </p:cNvPr>
                <p:cNvSpPr/>
                <p:nvPr/>
              </p:nvSpPr>
              <p:spPr>
                <a:xfrm>
                  <a:off x="2890379" y="2700752"/>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77" name="Freeform 1536">
                  <a:extLst>
                    <a:ext uri="{FF2B5EF4-FFF2-40B4-BE49-F238E27FC236}">
                      <a16:creationId xmlns:a16="http://schemas.microsoft.com/office/drawing/2014/main" id="{B5367735-B1C0-935F-2262-3CB4ABB6FA69}"/>
                    </a:ext>
                  </a:extLst>
                </p:cNvPr>
                <p:cNvSpPr/>
                <p:nvPr/>
              </p:nvSpPr>
              <p:spPr>
                <a:xfrm>
                  <a:off x="2888733" y="2733230"/>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78" name="Freeform 1537">
                  <a:extLst>
                    <a:ext uri="{FF2B5EF4-FFF2-40B4-BE49-F238E27FC236}">
                      <a16:creationId xmlns:a16="http://schemas.microsoft.com/office/drawing/2014/main" id="{FF4E4195-5F09-C565-3D63-A32FF578B588}"/>
                    </a:ext>
                  </a:extLst>
                </p:cNvPr>
                <p:cNvSpPr/>
                <p:nvPr/>
              </p:nvSpPr>
              <p:spPr>
                <a:xfrm>
                  <a:off x="2864167" y="2709472"/>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79" name="Freeform 1538">
                  <a:extLst>
                    <a:ext uri="{FF2B5EF4-FFF2-40B4-BE49-F238E27FC236}">
                      <a16:creationId xmlns:a16="http://schemas.microsoft.com/office/drawing/2014/main" id="{603A941D-F3A4-A31B-8605-F089938A5E39}"/>
                    </a:ext>
                  </a:extLst>
                </p:cNvPr>
                <p:cNvSpPr/>
                <p:nvPr/>
              </p:nvSpPr>
              <p:spPr>
                <a:xfrm>
                  <a:off x="2864167" y="2764319"/>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80" name="Freeform 1539">
                  <a:extLst>
                    <a:ext uri="{FF2B5EF4-FFF2-40B4-BE49-F238E27FC236}">
                      <a16:creationId xmlns:a16="http://schemas.microsoft.com/office/drawing/2014/main" id="{8D3A5FA9-A186-996B-C7FF-6CB48C437310}"/>
                    </a:ext>
                  </a:extLst>
                </p:cNvPr>
                <p:cNvSpPr/>
                <p:nvPr/>
              </p:nvSpPr>
              <p:spPr>
                <a:xfrm>
                  <a:off x="2888733" y="2767731"/>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81" name="Freeform 1540">
                  <a:extLst>
                    <a:ext uri="{FF2B5EF4-FFF2-40B4-BE49-F238E27FC236}">
                      <a16:creationId xmlns:a16="http://schemas.microsoft.com/office/drawing/2014/main" id="{DA77943D-DCA3-131F-B946-F08C941B0989}"/>
                    </a:ext>
                  </a:extLst>
                </p:cNvPr>
                <p:cNvSpPr/>
                <p:nvPr/>
              </p:nvSpPr>
              <p:spPr>
                <a:xfrm>
                  <a:off x="2920010" y="2776704"/>
                  <a:ext cx="7344" cy="6824"/>
                </a:xfrm>
                <a:custGeom>
                  <a:avLst/>
                  <a:gdLst>
                    <a:gd name="connsiteX0" fmla="*/ 7343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3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3" y="3412"/>
                      </a:moveTo>
                      <a:cubicBezTo>
                        <a:pt x="7343" y="5308"/>
                        <a:pt x="5698" y="6824"/>
                        <a:pt x="3672" y="6824"/>
                      </a:cubicBezTo>
                      <a:cubicBezTo>
                        <a:pt x="1646" y="6824"/>
                        <a:pt x="0" y="5308"/>
                        <a:pt x="0" y="3412"/>
                      </a:cubicBezTo>
                      <a:cubicBezTo>
                        <a:pt x="0" y="1516"/>
                        <a:pt x="1646" y="0"/>
                        <a:pt x="3672" y="0"/>
                      </a:cubicBezTo>
                      <a:cubicBezTo>
                        <a:pt x="5698" y="0"/>
                        <a:pt x="7343" y="1516"/>
                        <a:pt x="7343"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82" name="Freeform 1541">
                  <a:extLst>
                    <a:ext uri="{FF2B5EF4-FFF2-40B4-BE49-F238E27FC236}">
                      <a16:creationId xmlns:a16="http://schemas.microsoft.com/office/drawing/2014/main" id="{92B9615C-8714-0650-8CFC-74F0C8C70FF9}"/>
                    </a:ext>
                  </a:extLst>
                </p:cNvPr>
                <p:cNvSpPr/>
                <p:nvPr/>
              </p:nvSpPr>
              <p:spPr>
                <a:xfrm>
                  <a:off x="2836308" y="2810952"/>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83" name="Freeform 1542">
                  <a:extLst>
                    <a:ext uri="{FF2B5EF4-FFF2-40B4-BE49-F238E27FC236}">
                      <a16:creationId xmlns:a16="http://schemas.microsoft.com/office/drawing/2014/main" id="{8F17627C-598F-DC5E-1798-6DA06311D8F0}"/>
                    </a:ext>
                  </a:extLst>
                </p:cNvPr>
                <p:cNvSpPr/>
                <p:nvPr/>
              </p:nvSpPr>
              <p:spPr>
                <a:xfrm>
                  <a:off x="2924949" y="2736769"/>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84" name="Freeform 1543">
                  <a:extLst>
                    <a:ext uri="{FF2B5EF4-FFF2-40B4-BE49-F238E27FC236}">
                      <a16:creationId xmlns:a16="http://schemas.microsoft.com/office/drawing/2014/main" id="{8A2AA346-9F7E-FFED-7349-094630C8B766}"/>
                    </a:ext>
                  </a:extLst>
                </p:cNvPr>
                <p:cNvSpPr/>
                <p:nvPr/>
              </p:nvSpPr>
              <p:spPr>
                <a:xfrm>
                  <a:off x="2939638" y="271945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85" name="Freeform 1544">
                  <a:extLst>
                    <a:ext uri="{FF2B5EF4-FFF2-40B4-BE49-F238E27FC236}">
                      <a16:creationId xmlns:a16="http://schemas.microsoft.com/office/drawing/2014/main" id="{5FB3D937-2653-B4C8-A803-01184C1E4006}"/>
                    </a:ext>
                  </a:extLst>
                </p:cNvPr>
                <p:cNvSpPr/>
                <p:nvPr/>
              </p:nvSpPr>
              <p:spPr>
                <a:xfrm>
                  <a:off x="2965470" y="2717686"/>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86" name="Freeform 1545">
                  <a:extLst>
                    <a:ext uri="{FF2B5EF4-FFF2-40B4-BE49-F238E27FC236}">
                      <a16:creationId xmlns:a16="http://schemas.microsoft.com/office/drawing/2014/main" id="{FA32C50D-EC16-0847-63A7-222C426D4FEF}"/>
                    </a:ext>
                  </a:extLst>
                </p:cNvPr>
                <p:cNvSpPr/>
                <p:nvPr/>
              </p:nvSpPr>
              <p:spPr>
                <a:xfrm>
                  <a:off x="2958126" y="2742203"/>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87" name="Freeform 1546">
                  <a:extLst>
                    <a:ext uri="{FF2B5EF4-FFF2-40B4-BE49-F238E27FC236}">
                      <a16:creationId xmlns:a16="http://schemas.microsoft.com/office/drawing/2014/main" id="{92401EA2-0D81-42D6-D281-4FEED33707CD}"/>
                    </a:ext>
                  </a:extLst>
                </p:cNvPr>
                <p:cNvSpPr/>
                <p:nvPr/>
              </p:nvSpPr>
              <p:spPr>
                <a:xfrm>
                  <a:off x="2976488" y="2776704"/>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88" name="Freeform 1547">
                  <a:extLst>
                    <a:ext uri="{FF2B5EF4-FFF2-40B4-BE49-F238E27FC236}">
                      <a16:creationId xmlns:a16="http://schemas.microsoft.com/office/drawing/2014/main" id="{A0171B7A-95A5-7FE1-B5A1-6843612711E4}"/>
                    </a:ext>
                  </a:extLst>
                </p:cNvPr>
                <p:cNvSpPr/>
                <p:nvPr/>
              </p:nvSpPr>
              <p:spPr>
                <a:xfrm>
                  <a:off x="3009031" y="2767731"/>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89" name="Freeform 1548">
                  <a:extLst>
                    <a:ext uri="{FF2B5EF4-FFF2-40B4-BE49-F238E27FC236}">
                      <a16:creationId xmlns:a16="http://schemas.microsoft.com/office/drawing/2014/main" id="{8F96D0DA-11B5-415A-6D29-21F7C7E635DE}"/>
                    </a:ext>
                  </a:extLst>
                </p:cNvPr>
                <p:cNvSpPr/>
                <p:nvPr/>
              </p:nvSpPr>
              <p:spPr>
                <a:xfrm>
                  <a:off x="2990037" y="2749154"/>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90" name="Freeform 1549">
                  <a:extLst>
                    <a:ext uri="{FF2B5EF4-FFF2-40B4-BE49-F238E27FC236}">
                      <a16:creationId xmlns:a16="http://schemas.microsoft.com/office/drawing/2014/main" id="{94FF03F4-0E83-596E-4D6A-2BF719042A6E}"/>
                    </a:ext>
                  </a:extLst>
                </p:cNvPr>
                <p:cNvSpPr/>
                <p:nvPr/>
              </p:nvSpPr>
              <p:spPr>
                <a:xfrm>
                  <a:off x="2976488" y="2808424"/>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91" name="Freeform 1550">
                  <a:extLst>
                    <a:ext uri="{FF2B5EF4-FFF2-40B4-BE49-F238E27FC236}">
                      <a16:creationId xmlns:a16="http://schemas.microsoft.com/office/drawing/2014/main" id="{3F9F096A-458C-7D85-54E7-CD3DA4F69DA0}"/>
                    </a:ext>
                  </a:extLst>
                </p:cNvPr>
                <p:cNvSpPr/>
                <p:nvPr/>
              </p:nvSpPr>
              <p:spPr>
                <a:xfrm>
                  <a:off x="2974842" y="2808424"/>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92" name="Freeform 1551">
                  <a:extLst>
                    <a:ext uri="{FF2B5EF4-FFF2-40B4-BE49-F238E27FC236}">
                      <a16:creationId xmlns:a16="http://schemas.microsoft.com/office/drawing/2014/main" id="{36D33414-BD1B-C26A-CF28-3483B341F7DC}"/>
                    </a:ext>
                  </a:extLst>
                </p:cNvPr>
                <p:cNvSpPr/>
                <p:nvPr/>
              </p:nvSpPr>
              <p:spPr>
                <a:xfrm>
                  <a:off x="2950908" y="281853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93" name="Freeform 1552">
                  <a:extLst>
                    <a:ext uri="{FF2B5EF4-FFF2-40B4-BE49-F238E27FC236}">
                      <a16:creationId xmlns:a16="http://schemas.microsoft.com/office/drawing/2014/main" id="{62D1BA72-42FA-BE90-4F99-BEECD1F3ACF6}"/>
                    </a:ext>
                  </a:extLst>
                </p:cNvPr>
                <p:cNvSpPr/>
                <p:nvPr/>
              </p:nvSpPr>
              <p:spPr>
                <a:xfrm>
                  <a:off x="2927228" y="2814996"/>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94" name="Freeform 1553">
                  <a:extLst>
                    <a:ext uri="{FF2B5EF4-FFF2-40B4-BE49-F238E27FC236}">
                      <a16:creationId xmlns:a16="http://schemas.microsoft.com/office/drawing/2014/main" id="{3E27455A-A215-3615-09F6-08C6D42E5DAA}"/>
                    </a:ext>
                  </a:extLst>
                </p:cNvPr>
                <p:cNvSpPr/>
                <p:nvPr/>
              </p:nvSpPr>
              <p:spPr>
                <a:xfrm>
                  <a:off x="2939638" y="2844821"/>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95" name="Freeform 1554">
                  <a:extLst>
                    <a:ext uri="{FF2B5EF4-FFF2-40B4-BE49-F238E27FC236}">
                      <a16:creationId xmlns:a16="http://schemas.microsoft.com/office/drawing/2014/main" id="{50A12449-26BE-6D33-4AA2-5A195B547C8D}"/>
                    </a:ext>
                  </a:extLst>
                </p:cNvPr>
                <p:cNvSpPr/>
                <p:nvPr/>
              </p:nvSpPr>
              <p:spPr>
                <a:xfrm>
                  <a:off x="2967497" y="2843304"/>
                  <a:ext cx="7344" cy="6824"/>
                </a:xfrm>
                <a:custGeom>
                  <a:avLst/>
                  <a:gdLst>
                    <a:gd name="connsiteX0" fmla="*/ 7343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3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3" y="3412"/>
                      </a:moveTo>
                      <a:cubicBezTo>
                        <a:pt x="7343" y="5308"/>
                        <a:pt x="5698" y="6824"/>
                        <a:pt x="3672" y="6824"/>
                      </a:cubicBezTo>
                      <a:cubicBezTo>
                        <a:pt x="1646" y="6824"/>
                        <a:pt x="0" y="5308"/>
                        <a:pt x="0" y="3412"/>
                      </a:cubicBezTo>
                      <a:cubicBezTo>
                        <a:pt x="0" y="1517"/>
                        <a:pt x="1646" y="0"/>
                        <a:pt x="3672" y="0"/>
                      </a:cubicBezTo>
                      <a:cubicBezTo>
                        <a:pt x="5698" y="0"/>
                        <a:pt x="7343" y="1517"/>
                        <a:pt x="7343"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96" name="Freeform 1555">
                  <a:extLst>
                    <a:ext uri="{FF2B5EF4-FFF2-40B4-BE49-F238E27FC236}">
                      <a16:creationId xmlns:a16="http://schemas.microsoft.com/office/drawing/2014/main" id="{0E487118-DBDE-A27B-D48B-BDB8363F8217}"/>
                    </a:ext>
                  </a:extLst>
                </p:cNvPr>
                <p:cNvSpPr/>
                <p:nvPr/>
              </p:nvSpPr>
              <p:spPr>
                <a:xfrm>
                  <a:off x="2993582" y="2839892"/>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97" name="Freeform 1556">
                  <a:extLst>
                    <a:ext uri="{FF2B5EF4-FFF2-40B4-BE49-F238E27FC236}">
                      <a16:creationId xmlns:a16="http://schemas.microsoft.com/office/drawing/2014/main" id="{533B6BEB-E402-F14A-0494-9DDE2112FEFA}"/>
                    </a:ext>
                  </a:extLst>
                </p:cNvPr>
                <p:cNvSpPr/>
                <p:nvPr/>
              </p:nvSpPr>
              <p:spPr>
                <a:xfrm>
                  <a:off x="2999154" y="2801600"/>
                  <a:ext cx="7344" cy="6824"/>
                </a:xfrm>
                <a:custGeom>
                  <a:avLst/>
                  <a:gdLst>
                    <a:gd name="connsiteX0" fmla="*/ 7343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3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3" y="3412"/>
                      </a:moveTo>
                      <a:cubicBezTo>
                        <a:pt x="7343" y="5308"/>
                        <a:pt x="5698" y="6824"/>
                        <a:pt x="3672" y="6824"/>
                      </a:cubicBezTo>
                      <a:cubicBezTo>
                        <a:pt x="1646" y="6824"/>
                        <a:pt x="0" y="5308"/>
                        <a:pt x="0" y="3412"/>
                      </a:cubicBezTo>
                      <a:cubicBezTo>
                        <a:pt x="0" y="1517"/>
                        <a:pt x="1646" y="0"/>
                        <a:pt x="3672" y="0"/>
                      </a:cubicBezTo>
                      <a:cubicBezTo>
                        <a:pt x="5698" y="0"/>
                        <a:pt x="7343" y="1517"/>
                        <a:pt x="7343"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98" name="Freeform 1557">
                  <a:extLst>
                    <a:ext uri="{FF2B5EF4-FFF2-40B4-BE49-F238E27FC236}">
                      <a16:creationId xmlns:a16="http://schemas.microsoft.com/office/drawing/2014/main" id="{A40A7E03-3A17-B78D-04CF-03FDC11929C1}"/>
                    </a:ext>
                  </a:extLst>
                </p:cNvPr>
                <p:cNvSpPr/>
                <p:nvPr/>
              </p:nvSpPr>
              <p:spPr>
                <a:xfrm>
                  <a:off x="3035244" y="2760907"/>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399" name="Freeform 1558">
                  <a:extLst>
                    <a:ext uri="{FF2B5EF4-FFF2-40B4-BE49-F238E27FC236}">
                      <a16:creationId xmlns:a16="http://schemas.microsoft.com/office/drawing/2014/main" id="{9DE5F740-BF58-1DC8-864E-BEA119905935}"/>
                    </a:ext>
                  </a:extLst>
                </p:cNvPr>
                <p:cNvSpPr/>
                <p:nvPr/>
              </p:nvSpPr>
              <p:spPr>
                <a:xfrm>
                  <a:off x="3053352" y="2778726"/>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00" name="Freeform 1559">
                  <a:extLst>
                    <a:ext uri="{FF2B5EF4-FFF2-40B4-BE49-F238E27FC236}">
                      <a16:creationId xmlns:a16="http://schemas.microsoft.com/office/drawing/2014/main" id="{53EB5D6E-E624-1534-39B8-07CEC8332E65}"/>
                    </a:ext>
                  </a:extLst>
                </p:cNvPr>
                <p:cNvSpPr/>
                <p:nvPr/>
              </p:nvSpPr>
              <p:spPr>
                <a:xfrm>
                  <a:off x="3076905" y="2773292"/>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01" name="Freeform 1560">
                  <a:extLst>
                    <a:ext uri="{FF2B5EF4-FFF2-40B4-BE49-F238E27FC236}">
                      <a16:creationId xmlns:a16="http://schemas.microsoft.com/office/drawing/2014/main" id="{7EF61B12-8339-F821-9E22-56FCB63F3836}"/>
                    </a:ext>
                  </a:extLst>
                </p:cNvPr>
                <p:cNvSpPr/>
                <p:nvPr/>
              </p:nvSpPr>
              <p:spPr>
                <a:xfrm>
                  <a:off x="3100331" y="274561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02" name="Freeform 1561">
                  <a:extLst>
                    <a:ext uri="{FF2B5EF4-FFF2-40B4-BE49-F238E27FC236}">
                      <a16:creationId xmlns:a16="http://schemas.microsoft.com/office/drawing/2014/main" id="{74A3B6E2-69D9-9ED9-F090-411DE2FE8CD2}"/>
                    </a:ext>
                  </a:extLst>
                </p:cNvPr>
                <p:cNvSpPr/>
                <p:nvPr/>
              </p:nvSpPr>
              <p:spPr>
                <a:xfrm>
                  <a:off x="3066395" y="274561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03" name="Freeform 1562">
                  <a:extLst>
                    <a:ext uri="{FF2B5EF4-FFF2-40B4-BE49-F238E27FC236}">
                      <a16:creationId xmlns:a16="http://schemas.microsoft.com/office/drawing/2014/main" id="{6072696F-CB89-98AA-E9D8-77565D50CCBF}"/>
                    </a:ext>
                  </a:extLst>
                </p:cNvPr>
                <p:cNvSpPr/>
                <p:nvPr/>
              </p:nvSpPr>
              <p:spPr>
                <a:xfrm>
                  <a:off x="3093113" y="272122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04" name="Freeform 1563">
                  <a:extLst>
                    <a:ext uri="{FF2B5EF4-FFF2-40B4-BE49-F238E27FC236}">
                      <a16:creationId xmlns:a16="http://schemas.microsoft.com/office/drawing/2014/main" id="{F1BA68FD-1859-915B-AC6E-4C0D2F0A9C35}"/>
                    </a:ext>
                  </a:extLst>
                </p:cNvPr>
                <p:cNvSpPr/>
                <p:nvPr/>
              </p:nvSpPr>
              <p:spPr>
                <a:xfrm>
                  <a:off x="3167951" y="2726659"/>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05" name="Freeform 1564">
                  <a:extLst>
                    <a:ext uri="{FF2B5EF4-FFF2-40B4-BE49-F238E27FC236}">
                      <a16:creationId xmlns:a16="http://schemas.microsoft.com/office/drawing/2014/main" id="{2E0E9CF9-E148-7268-BD5D-A2084B403EF9}"/>
                    </a:ext>
                  </a:extLst>
                </p:cNvPr>
                <p:cNvSpPr/>
                <p:nvPr/>
              </p:nvSpPr>
              <p:spPr>
                <a:xfrm>
                  <a:off x="3115527" y="272122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06" name="Freeform 1565">
                  <a:extLst>
                    <a:ext uri="{FF2B5EF4-FFF2-40B4-BE49-F238E27FC236}">
                      <a16:creationId xmlns:a16="http://schemas.microsoft.com/office/drawing/2014/main" id="{7A9CD41D-9240-980D-D43F-D8E1A0A2FA55}"/>
                    </a:ext>
                  </a:extLst>
                </p:cNvPr>
                <p:cNvSpPr/>
                <p:nvPr/>
              </p:nvSpPr>
              <p:spPr>
                <a:xfrm>
                  <a:off x="3145665" y="2712884"/>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07" name="Freeform 1566">
                  <a:extLst>
                    <a:ext uri="{FF2B5EF4-FFF2-40B4-BE49-F238E27FC236}">
                      <a16:creationId xmlns:a16="http://schemas.microsoft.com/office/drawing/2014/main" id="{12A45C2C-F5A2-12DA-E54B-C62C5D41FD5D}"/>
                    </a:ext>
                  </a:extLst>
                </p:cNvPr>
                <p:cNvSpPr/>
                <p:nvPr/>
              </p:nvSpPr>
              <p:spPr>
                <a:xfrm>
                  <a:off x="3046640" y="2623662"/>
                  <a:ext cx="7344" cy="6824"/>
                </a:xfrm>
                <a:custGeom>
                  <a:avLst/>
                  <a:gdLst>
                    <a:gd name="connsiteX0" fmla="*/ 7343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3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3" y="3412"/>
                      </a:moveTo>
                      <a:cubicBezTo>
                        <a:pt x="7343" y="5308"/>
                        <a:pt x="5698" y="6824"/>
                        <a:pt x="3672" y="6824"/>
                      </a:cubicBezTo>
                      <a:cubicBezTo>
                        <a:pt x="1646" y="6824"/>
                        <a:pt x="0" y="5308"/>
                        <a:pt x="0" y="3412"/>
                      </a:cubicBezTo>
                      <a:cubicBezTo>
                        <a:pt x="0" y="1516"/>
                        <a:pt x="1646" y="0"/>
                        <a:pt x="3672" y="0"/>
                      </a:cubicBezTo>
                      <a:cubicBezTo>
                        <a:pt x="5698" y="0"/>
                        <a:pt x="7343" y="1516"/>
                        <a:pt x="7343"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08" name="Freeform 1567">
                  <a:extLst>
                    <a:ext uri="{FF2B5EF4-FFF2-40B4-BE49-F238E27FC236}">
                      <a16:creationId xmlns:a16="http://schemas.microsoft.com/office/drawing/2014/main" id="{3BB3D6B8-A57E-AA69-FFE3-440A90F86A57}"/>
                    </a:ext>
                  </a:extLst>
                </p:cNvPr>
                <p:cNvSpPr/>
                <p:nvPr/>
              </p:nvSpPr>
              <p:spPr>
                <a:xfrm>
                  <a:off x="3057404" y="2643124"/>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09" name="Freeform 1568">
                  <a:extLst>
                    <a:ext uri="{FF2B5EF4-FFF2-40B4-BE49-F238E27FC236}">
                      <a16:creationId xmlns:a16="http://schemas.microsoft.com/office/drawing/2014/main" id="{B12737A8-349C-A18E-344B-223D35B8E4E6}"/>
                    </a:ext>
                  </a:extLst>
                </p:cNvPr>
                <p:cNvSpPr/>
                <p:nvPr/>
              </p:nvSpPr>
              <p:spPr>
                <a:xfrm>
                  <a:off x="3024860" y="261203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10" name="Freeform 1569">
                  <a:extLst>
                    <a:ext uri="{FF2B5EF4-FFF2-40B4-BE49-F238E27FC236}">
                      <a16:creationId xmlns:a16="http://schemas.microsoft.com/office/drawing/2014/main" id="{2085F29C-E38F-4EC2-A55A-F6F519A36F59}"/>
                    </a:ext>
                  </a:extLst>
                </p:cNvPr>
                <p:cNvSpPr/>
                <p:nvPr/>
              </p:nvSpPr>
              <p:spPr>
                <a:xfrm>
                  <a:off x="3048413" y="257576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11" name="Freeform 1570">
                  <a:extLst>
                    <a:ext uri="{FF2B5EF4-FFF2-40B4-BE49-F238E27FC236}">
                      <a16:creationId xmlns:a16="http://schemas.microsoft.com/office/drawing/2014/main" id="{7E6C2989-495C-CCA1-166F-C9158A448198}"/>
                    </a:ext>
                  </a:extLst>
                </p:cNvPr>
                <p:cNvSpPr/>
                <p:nvPr/>
              </p:nvSpPr>
              <p:spPr>
                <a:xfrm>
                  <a:off x="3155289" y="2742203"/>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12" name="Freeform 1571">
                  <a:extLst>
                    <a:ext uri="{FF2B5EF4-FFF2-40B4-BE49-F238E27FC236}">
                      <a16:creationId xmlns:a16="http://schemas.microsoft.com/office/drawing/2014/main" id="{076CC0B9-262C-86EF-6C1D-04487517A8E1}"/>
                    </a:ext>
                  </a:extLst>
                </p:cNvPr>
                <p:cNvSpPr/>
                <p:nvPr/>
              </p:nvSpPr>
              <p:spPr>
                <a:xfrm>
                  <a:off x="3155289" y="268179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13" name="Freeform 1572">
                  <a:extLst>
                    <a:ext uri="{FF2B5EF4-FFF2-40B4-BE49-F238E27FC236}">
                      <a16:creationId xmlns:a16="http://schemas.microsoft.com/office/drawing/2014/main" id="{A713AD6C-C3EE-5554-DDD9-4D13E44BC762}"/>
                    </a:ext>
                  </a:extLst>
                </p:cNvPr>
                <p:cNvSpPr/>
                <p:nvPr/>
              </p:nvSpPr>
              <p:spPr>
                <a:xfrm>
                  <a:off x="3122745" y="2656267"/>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14" name="Freeform 1573">
                  <a:extLst>
                    <a:ext uri="{FF2B5EF4-FFF2-40B4-BE49-F238E27FC236}">
                      <a16:creationId xmlns:a16="http://schemas.microsoft.com/office/drawing/2014/main" id="{D114ABB2-B8E6-6406-48DA-3F608BE385D1}"/>
                    </a:ext>
                  </a:extLst>
                </p:cNvPr>
                <p:cNvSpPr/>
                <p:nvPr/>
              </p:nvSpPr>
              <p:spPr>
                <a:xfrm>
                  <a:off x="3123125" y="2646031"/>
                  <a:ext cx="4052" cy="3791"/>
                </a:xfrm>
                <a:custGeom>
                  <a:avLst/>
                  <a:gdLst>
                    <a:gd name="connsiteX0" fmla="*/ 4052 w 4051"/>
                    <a:gd name="connsiteY0" fmla="*/ 1896 h 3791"/>
                    <a:gd name="connsiteX1" fmla="*/ 2026 w 4051"/>
                    <a:gd name="connsiteY1" fmla="*/ 3791 h 3791"/>
                    <a:gd name="connsiteX2" fmla="*/ 0 w 4051"/>
                    <a:gd name="connsiteY2" fmla="*/ 1896 h 3791"/>
                    <a:gd name="connsiteX3" fmla="*/ 2026 w 4051"/>
                    <a:gd name="connsiteY3" fmla="*/ 0 h 3791"/>
                    <a:gd name="connsiteX4" fmla="*/ 4052 w 4051"/>
                    <a:gd name="connsiteY4" fmla="*/ 1896 h 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 h="3791">
                      <a:moveTo>
                        <a:pt x="4052" y="1896"/>
                      </a:moveTo>
                      <a:cubicBezTo>
                        <a:pt x="4052" y="2907"/>
                        <a:pt x="3165" y="3791"/>
                        <a:pt x="2026" y="3791"/>
                      </a:cubicBezTo>
                      <a:cubicBezTo>
                        <a:pt x="886" y="3791"/>
                        <a:pt x="0" y="2907"/>
                        <a:pt x="0" y="1896"/>
                      </a:cubicBezTo>
                      <a:cubicBezTo>
                        <a:pt x="0" y="885"/>
                        <a:pt x="886" y="0"/>
                        <a:pt x="2026" y="0"/>
                      </a:cubicBezTo>
                      <a:cubicBezTo>
                        <a:pt x="3165" y="0"/>
                        <a:pt x="4052" y="885"/>
                        <a:pt x="4052" y="1896"/>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15" name="Freeform 1574">
                  <a:extLst>
                    <a:ext uri="{FF2B5EF4-FFF2-40B4-BE49-F238E27FC236}">
                      <a16:creationId xmlns:a16="http://schemas.microsoft.com/office/drawing/2014/main" id="{27CF80BB-CD92-5A8A-EA36-E19BE96EF6CE}"/>
                    </a:ext>
                  </a:extLst>
                </p:cNvPr>
                <p:cNvSpPr/>
                <p:nvPr/>
              </p:nvSpPr>
              <p:spPr>
                <a:xfrm>
                  <a:off x="3068167" y="2622398"/>
                  <a:ext cx="4052" cy="3791"/>
                </a:xfrm>
                <a:custGeom>
                  <a:avLst/>
                  <a:gdLst>
                    <a:gd name="connsiteX0" fmla="*/ 4052 w 4051"/>
                    <a:gd name="connsiteY0" fmla="*/ 1896 h 3791"/>
                    <a:gd name="connsiteX1" fmla="*/ 2026 w 4051"/>
                    <a:gd name="connsiteY1" fmla="*/ 3791 h 3791"/>
                    <a:gd name="connsiteX2" fmla="*/ 0 w 4051"/>
                    <a:gd name="connsiteY2" fmla="*/ 1896 h 3791"/>
                    <a:gd name="connsiteX3" fmla="*/ 2026 w 4051"/>
                    <a:gd name="connsiteY3" fmla="*/ 0 h 3791"/>
                    <a:gd name="connsiteX4" fmla="*/ 4052 w 4051"/>
                    <a:gd name="connsiteY4" fmla="*/ 1896 h 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 h="3791">
                      <a:moveTo>
                        <a:pt x="4052" y="1896"/>
                      </a:moveTo>
                      <a:cubicBezTo>
                        <a:pt x="4052" y="2942"/>
                        <a:pt x="3144" y="3791"/>
                        <a:pt x="2026" y="3791"/>
                      </a:cubicBezTo>
                      <a:cubicBezTo>
                        <a:pt x="907" y="3791"/>
                        <a:pt x="0" y="2942"/>
                        <a:pt x="0" y="1896"/>
                      </a:cubicBezTo>
                      <a:cubicBezTo>
                        <a:pt x="0" y="849"/>
                        <a:pt x="907" y="0"/>
                        <a:pt x="2026" y="0"/>
                      </a:cubicBezTo>
                      <a:cubicBezTo>
                        <a:pt x="3144" y="0"/>
                        <a:pt x="4052" y="849"/>
                        <a:pt x="4052" y="1896"/>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16" name="Freeform 1575">
                  <a:extLst>
                    <a:ext uri="{FF2B5EF4-FFF2-40B4-BE49-F238E27FC236}">
                      <a16:creationId xmlns:a16="http://schemas.microsoft.com/office/drawing/2014/main" id="{AABE0BBE-263F-2A15-8EB0-F2C8A0538763}"/>
                    </a:ext>
                  </a:extLst>
                </p:cNvPr>
                <p:cNvSpPr/>
                <p:nvPr/>
              </p:nvSpPr>
              <p:spPr>
                <a:xfrm>
                  <a:off x="3026126" y="2695570"/>
                  <a:ext cx="4052" cy="3791"/>
                </a:xfrm>
                <a:custGeom>
                  <a:avLst/>
                  <a:gdLst>
                    <a:gd name="connsiteX0" fmla="*/ 4052 w 4051"/>
                    <a:gd name="connsiteY0" fmla="*/ 1896 h 3791"/>
                    <a:gd name="connsiteX1" fmla="*/ 2026 w 4051"/>
                    <a:gd name="connsiteY1" fmla="*/ 3791 h 3791"/>
                    <a:gd name="connsiteX2" fmla="*/ 0 w 4051"/>
                    <a:gd name="connsiteY2" fmla="*/ 1896 h 3791"/>
                    <a:gd name="connsiteX3" fmla="*/ 2026 w 4051"/>
                    <a:gd name="connsiteY3" fmla="*/ 0 h 3791"/>
                    <a:gd name="connsiteX4" fmla="*/ 4052 w 4051"/>
                    <a:gd name="connsiteY4" fmla="*/ 1896 h 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 h="3791">
                      <a:moveTo>
                        <a:pt x="4052" y="1896"/>
                      </a:moveTo>
                      <a:cubicBezTo>
                        <a:pt x="4052" y="2907"/>
                        <a:pt x="3165" y="3791"/>
                        <a:pt x="2026" y="3791"/>
                      </a:cubicBezTo>
                      <a:cubicBezTo>
                        <a:pt x="886" y="3791"/>
                        <a:pt x="0" y="2907"/>
                        <a:pt x="0" y="1896"/>
                      </a:cubicBezTo>
                      <a:cubicBezTo>
                        <a:pt x="0" y="885"/>
                        <a:pt x="886" y="0"/>
                        <a:pt x="2026" y="0"/>
                      </a:cubicBezTo>
                      <a:cubicBezTo>
                        <a:pt x="3165" y="0"/>
                        <a:pt x="4052" y="885"/>
                        <a:pt x="4052" y="1896"/>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17" name="Freeform 1576">
                  <a:extLst>
                    <a:ext uri="{FF2B5EF4-FFF2-40B4-BE49-F238E27FC236}">
                      <a16:creationId xmlns:a16="http://schemas.microsoft.com/office/drawing/2014/main" id="{8B8D2CB2-70AD-F8D5-E343-515785114C22}"/>
                    </a:ext>
                  </a:extLst>
                </p:cNvPr>
                <p:cNvSpPr/>
                <p:nvPr/>
              </p:nvSpPr>
              <p:spPr>
                <a:xfrm>
                  <a:off x="2991683" y="2717813"/>
                  <a:ext cx="4052" cy="3791"/>
                </a:xfrm>
                <a:custGeom>
                  <a:avLst/>
                  <a:gdLst>
                    <a:gd name="connsiteX0" fmla="*/ 4052 w 4051"/>
                    <a:gd name="connsiteY0" fmla="*/ 1896 h 3791"/>
                    <a:gd name="connsiteX1" fmla="*/ 2026 w 4051"/>
                    <a:gd name="connsiteY1" fmla="*/ 3791 h 3791"/>
                    <a:gd name="connsiteX2" fmla="*/ 0 w 4051"/>
                    <a:gd name="connsiteY2" fmla="*/ 1896 h 3791"/>
                    <a:gd name="connsiteX3" fmla="*/ 2026 w 4051"/>
                    <a:gd name="connsiteY3" fmla="*/ 0 h 3791"/>
                    <a:gd name="connsiteX4" fmla="*/ 4052 w 4051"/>
                    <a:gd name="connsiteY4" fmla="*/ 1896 h 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 h="3791">
                      <a:moveTo>
                        <a:pt x="4052" y="1896"/>
                      </a:moveTo>
                      <a:cubicBezTo>
                        <a:pt x="4052" y="2907"/>
                        <a:pt x="3165" y="3791"/>
                        <a:pt x="2026" y="3791"/>
                      </a:cubicBezTo>
                      <a:cubicBezTo>
                        <a:pt x="886" y="3791"/>
                        <a:pt x="0" y="2907"/>
                        <a:pt x="0" y="1896"/>
                      </a:cubicBezTo>
                      <a:cubicBezTo>
                        <a:pt x="0" y="885"/>
                        <a:pt x="886" y="0"/>
                        <a:pt x="2026" y="0"/>
                      </a:cubicBezTo>
                      <a:cubicBezTo>
                        <a:pt x="3165" y="0"/>
                        <a:pt x="4052" y="885"/>
                        <a:pt x="4052" y="1896"/>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18" name="Freeform 1577">
                  <a:extLst>
                    <a:ext uri="{FF2B5EF4-FFF2-40B4-BE49-F238E27FC236}">
                      <a16:creationId xmlns:a16="http://schemas.microsoft.com/office/drawing/2014/main" id="{6F2CC90B-AD7A-D92F-B2AD-469F1D269B54}"/>
                    </a:ext>
                  </a:extLst>
                </p:cNvPr>
                <p:cNvSpPr/>
                <p:nvPr/>
              </p:nvSpPr>
              <p:spPr>
                <a:xfrm>
                  <a:off x="2912792" y="2756989"/>
                  <a:ext cx="4052" cy="3791"/>
                </a:xfrm>
                <a:custGeom>
                  <a:avLst/>
                  <a:gdLst>
                    <a:gd name="connsiteX0" fmla="*/ 4052 w 4051"/>
                    <a:gd name="connsiteY0" fmla="*/ 1896 h 3791"/>
                    <a:gd name="connsiteX1" fmla="*/ 2026 w 4051"/>
                    <a:gd name="connsiteY1" fmla="*/ 3791 h 3791"/>
                    <a:gd name="connsiteX2" fmla="*/ 0 w 4051"/>
                    <a:gd name="connsiteY2" fmla="*/ 1896 h 3791"/>
                    <a:gd name="connsiteX3" fmla="*/ 2026 w 4051"/>
                    <a:gd name="connsiteY3" fmla="*/ 0 h 3791"/>
                    <a:gd name="connsiteX4" fmla="*/ 4052 w 4051"/>
                    <a:gd name="connsiteY4" fmla="*/ 1896 h 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 h="3791">
                      <a:moveTo>
                        <a:pt x="4052" y="1896"/>
                      </a:moveTo>
                      <a:cubicBezTo>
                        <a:pt x="4052" y="2907"/>
                        <a:pt x="3165" y="3791"/>
                        <a:pt x="2026" y="3791"/>
                      </a:cubicBezTo>
                      <a:cubicBezTo>
                        <a:pt x="886" y="3791"/>
                        <a:pt x="0" y="2907"/>
                        <a:pt x="0" y="1896"/>
                      </a:cubicBezTo>
                      <a:cubicBezTo>
                        <a:pt x="0" y="885"/>
                        <a:pt x="886" y="0"/>
                        <a:pt x="2026" y="0"/>
                      </a:cubicBezTo>
                      <a:cubicBezTo>
                        <a:pt x="3165" y="0"/>
                        <a:pt x="4052" y="885"/>
                        <a:pt x="4052" y="1896"/>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19" name="Freeform 1578">
                  <a:extLst>
                    <a:ext uri="{FF2B5EF4-FFF2-40B4-BE49-F238E27FC236}">
                      <a16:creationId xmlns:a16="http://schemas.microsoft.com/office/drawing/2014/main" id="{CCE3F579-349A-6D4E-4A8E-A539B7C2B5EE}"/>
                    </a:ext>
                  </a:extLst>
                </p:cNvPr>
                <p:cNvSpPr/>
                <p:nvPr/>
              </p:nvSpPr>
              <p:spPr>
                <a:xfrm>
                  <a:off x="2884681" y="2762423"/>
                  <a:ext cx="4052" cy="3791"/>
                </a:xfrm>
                <a:custGeom>
                  <a:avLst/>
                  <a:gdLst>
                    <a:gd name="connsiteX0" fmla="*/ 4052 w 4051"/>
                    <a:gd name="connsiteY0" fmla="*/ 1896 h 3791"/>
                    <a:gd name="connsiteX1" fmla="*/ 2026 w 4051"/>
                    <a:gd name="connsiteY1" fmla="*/ 3791 h 3791"/>
                    <a:gd name="connsiteX2" fmla="*/ 0 w 4051"/>
                    <a:gd name="connsiteY2" fmla="*/ 1896 h 3791"/>
                    <a:gd name="connsiteX3" fmla="*/ 2026 w 4051"/>
                    <a:gd name="connsiteY3" fmla="*/ 0 h 3791"/>
                    <a:gd name="connsiteX4" fmla="*/ 4052 w 4051"/>
                    <a:gd name="connsiteY4" fmla="*/ 1896 h 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 h="3791">
                      <a:moveTo>
                        <a:pt x="4052" y="1896"/>
                      </a:moveTo>
                      <a:cubicBezTo>
                        <a:pt x="4052" y="2907"/>
                        <a:pt x="3165" y="3791"/>
                        <a:pt x="2026" y="3791"/>
                      </a:cubicBezTo>
                      <a:cubicBezTo>
                        <a:pt x="886" y="3791"/>
                        <a:pt x="0" y="2907"/>
                        <a:pt x="0" y="1896"/>
                      </a:cubicBezTo>
                      <a:cubicBezTo>
                        <a:pt x="0" y="885"/>
                        <a:pt x="886" y="0"/>
                        <a:pt x="2026" y="0"/>
                      </a:cubicBezTo>
                      <a:cubicBezTo>
                        <a:pt x="3165" y="0"/>
                        <a:pt x="4052" y="885"/>
                        <a:pt x="4052" y="1896"/>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20" name="Freeform 1579">
                  <a:extLst>
                    <a:ext uri="{FF2B5EF4-FFF2-40B4-BE49-F238E27FC236}">
                      <a16:creationId xmlns:a16="http://schemas.microsoft.com/office/drawing/2014/main" id="{F7C63691-16D5-FB4F-5A14-3497C68D4F15}"/>
                    </a:ext>
                  </a:extLst>
                </p:cNvPr>
                <p:cNvSpPr/>
                <p:nvPr/>
              </p:nvSpPr>
              <p:spPr>
                <a:xfrm>
                  <a:off x="2934066" y="2672949"/>
                  <a:ext cx="4052" cy="3791"/>
                </a:xfrm>
                <a:custGeom>
                  <a:avLst/>
                  <a:gdLst>
                    <a:gd name="connsiteX0" fmla="*/ 4052 w 4051"/>
                    <a:gd name="connsiteY0" fmla="*/ 1896 h 3791"/>
                    <a:gd name="connsiteX1" fmla="*/ 2026 w 4051"/>
                    <a:gd name="connsiteY1" fmla="*/ 3791 h 3791"/>
                    <a:gd name="connsiteX2" fmla="*/ 0 w 4051"/>
                    <a:gd name="connsiteY2" fmla="*/ 1896 h 3791"/>
                    <a:gd name="connsiteX3" fmla="*/ 2026 w 4051"/>
                    <a:gd name="connsiteY3" fmla="*/ 0 h 3791"/>
                    <a:gd name="connsiteX4" fmla="*/ 4052 w 4051"/>
                    <a:gd name="connsiteY4" fmla="*/ 1896 h 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 h="3791">
                      <a:moveTo>
                        <a:pt x="4052" y="1896"/>
                      </a:moveTo>
                      <a:cubicBezTo>
                        <a:pt x="4052" y="2907"/>
                        <a:pt x="3165" y="3791"/>
                        <a:pt x="2026" y="3791"/>
                      </a:cubicBezTo>
                      <a:cubicBezTo>
                        <a:pt x="886" y="3791"/>
                        <a:pt x="0" y="2907"/>
                        <a:pt x="0" y="1896"/>
                      </a:cubicBezTo>
                      <a:cubicBezTo>
                        <a:pt x="0" y="885"/>
                        <a:pt x="886" y="0"/>
                        <a:pt x="2026" y="0"/>
                      </a:cubicBezTo>
                      <a:cubicBezTo>
                        <a:pt x="3165" y="0"/>
                        <a:pt x="4052" y="885"/>
                        <a:pt x="4052" y="1896"/>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21" name="Freeform 1580">
                  <a:extLst>
                    <a:ext uri="{FF2B5EF4-FFF2-40B4-BE49-F238E27FC236}">
                      <a16:creationId xmlns:a16="http://schemas.microsoft.com/office/drawing/2014/main" id="{D1594A63-6955-6C4D-93F1-4F7A79AB02BA}"/>
                    </a:ext>
                  </a:extLst>
                </p:cNvPr>
                <p:cNvSpPr/>
                <p:nvPr/>
              </p:nvSpPr>
              <p:spPr>
                <a:xfrm>
                  <a:off x="2959899" y="2707450"/>
                  <a:ext cx="4052" cy="3791"/>
                </a:xfrm>
                <a:custGeom>
                  <a:avLst/>
                  <a:gdLst>
                    <a:gd name="connsiteX0" fmla="*/ 4052 w 4051"/>
                    <a:gd name="connsiteY0" fmla="*/ 1896 h 3791"/>
                    <a:gd name="connsiteX1" fmla="*/ 2026 w 4051"/>
                    <a:gd name="connsiteY1" fmla="*/ 3791 h 3791"/>
                    <a:gd name="connsiteX2" fmla="*/ 0 w 4051"/>
                    <a:gd name="connsiteY2" fmla="*/ 1896 h 3791"/>
                    <a:gd name="connsiteX3" fmla="*/ 2026 w 4051"/>
                    <a:gd name="connsiteY3" fmla="*/ 0 h 3791"/>
                    <a:gd name="connsiteX4" fmla="*/ 4052 w 4051"/>
                    <a:gd name="connsiteY4" fmla="*/ 1896 h 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 h="3791">
                      <a:moveTo>
                        <a:pt x="4052" y="1896"/>
                      </a:moveTo>
                      <a:cubicBezTo>
                        <a:pt x="4052" y="2907"/>
                        <a:pt x="3165" y="3791"/>
                        <a:pt x="2026" y="3791"/>
                      </a:cubicBezTo>
                      <a:cubicBezTo>
                        <a:pt x="886" y="3791"/>
                        <a:pt x="0" y="2907"/>
                        <a:pt x="0" y="1896"/>
                      </a:cubicBezTo>
                      <a:cubicBezTo>
                        <a:pt x="0" y="885"/>
                        <a:pt x="886" y="0"/>
                        <a:pt x="2026" y="0"/>
                      </a:cubicBezTo>
                      <a:cubicBezTo>
                        <a:pt x="3165" y="0"/>
                        <a:pt x="4052" y="885"/>
                        <a:pt x="4052" y="1896"/>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22" name="Freeform 1581">
                  <a:extLst>
                    <a:ext uri="{FF2B5EF4-FFF2-40B4-BE49-F238E27FC236}">
                      <a16:creationId xmlns:a16="http://schemas.microsoft.com/office/drawing/2014/main" id="{17AC874D-9AF3-74EC-AFE8-E2D4E071BAC6}"/>
                    </a:ext>
                  </a:extLst>
                </p:cNvPr>
                <p:cNvSpPr/>
                <p:nvPr/>
              </p:nvSpPr>
              <p:spPr>
                <a:xfrm>
                  <a:off x="2865813" y="2754083"/>
                  <a:ext cx="4052" cy="3791"/>
                </a:xfrm>
                <a:custGeom>
                  <a:avLst/>
                  <a:gdLst>
                    <a:gd name="connsiteX0" fmla="*/ 4052 w 4051"/>
                    <a:gd name="connsiteY0" fmla="*/ 1896 h 3791"/>
                    <a:gd name="connsiteX1" fmla="*/ 2026 w 4051"/>
                    <a:gd name="connsiteY1" fmla="*/ 3791 h 3791"/>
                    <a:gd name="connsiteX2" fmla="*/ 0 w 4051"/>
                    <a:gd name="connsiteY2" fmla="*/ 1896 h 3791"/>
                    <a:gd name="connsiteX3" fmla="*/ 2026 w 4051"/>
                    <a:gd name="connsiteY3" fmla="*/ 0 h 3791"/>
                    <a:gd name="connsiteX4" fmla="*/ 4052 w 4051"/>
                    <a:gd name="connsiteY4" fmla="*/ 1896 h 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 h="3791">
                      <a:moveTo>
                        <a:pt x="4052" y="1896"/>
                      </a:moveTo>
                      <a:cubicBezTo>
                        <a:pt x="4052" y="2907"/>
                        <a:pt x="3165" y="3791"/>
                        <a:pt x="2026" y="3791"/>
                      </a:cubicBezTo>
                      <a:cubicBezTo>
                        <a:pt x="886" y="3791"/>
                        <a:pt x="0" y="2907"/>
                        <a:pt x="0" y="1896"/>
                      </a:cubicBezTo>
                      <a:cubicBezTo>
                        <a:pt x="0" y="885"/>
                        <a:pt x="886" y="0"/>
                        <a:pt x="2026" y="0"/>
                      </a:cubicBezTo>
                      <a:cubicBezTo>
                        <a:pt x="3165" y="0"/>
                        <a:pt x="4052" y="885"/>
                        <a:pt x="4052" y="1896"/>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23" name="Freeform 1582">
                  <a:extLst>
                    <a:ext uri="{FF2B5EF4-FFF2-40B4-BE49-F238E27FC236}">
                      <a16:creationId xmlns:a16="http://schemas.microsoft.com/office/drawing/2014/main" id="{D8AC7183-2A8C-01BC-CCA0-58181528D803}"/>
                    </a:ext>
                  </a:extLst>
                </p:cNvPr>
                <p:cNvSpPr/>
                <p:nvPr/>
              </p:nvSpPr>
              <p:spPr>
                <a:xfrm>
                  <a:off x="2921657" y="2803117"/>
                  <a:ext cx="4052" cy="3791"/>
                </a:xfrm>
                <a:custGeom>
                  <a:avLst/>
                  <a:gdLst>
                    <a:gd name="connsiteX0" fmla="*/ 4052 w 4051"/>
                    <a:gd name="connsiteY0" fmla="*/ 1896 h 3791"/>
                    <a:gd name="connsiteX1" fmla="*/ 2026 w 4051"/>
                    <a:gd name="connsiteY1" fmla="*/ 3791 h 3791"/>
                    <a:gd name="connsiteX2" fmla="*/ 0 w 4051"/>
                    <a:gd name="connsiteY2" fmla="*/ 1896 h 3791"/>
                    <a:gd name="connsiteX3" fmla="*/ 2026 w 4051"/>
                    <a:gd name="connsiteY3" fmla="*/ 0 h 3791"/>
                    <a:gd name="connsiteX4" fmla="*/ 4052 w 4051"/>
                    <a:gd name="connsiteY4" fmla="*/ 1896 h 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51" h="3791">
                      <a:moveTo>
                        <a:pt x="4052" y="1896"/>
                      </a:moveTo>
                      <a:cubicBezTo>
                        <a:pt x="4052" y="2907"/>
                        <a:pt x="3165" y="3791"/>
                        <a:pt x="2026" y="3791"/>
                      </a:cubicBezTo>
                      <a:cubicBezTo>
                        <a:pt x="886" y="3791"/>
                        <a:pt x="0" y="2907"/>
                        <a:pt x="0" y="1896"/>
                      </a:cubicBezTo>
                      <a:cubicBezTo>
                        <a:pt x="0" y="885"/>
                        <a:pt x="886" y="0"/>
                        <a:pt x="2026" y="0"/>
                      </a:cubicBezTo>
                      <a:cubicBezTo>
                        <a:pt x="3165" y="0"/>
                        <a:pt x="4052" y="885"/>
                        <a:pt x="4052" y="1896"/>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24" name="Freeform 1583">
                  <a:extLst>
                    <a:ext uri="{FF2B5EF4-FFF2-40B4-BE49-F238E27FC236}">
                      <a16:creationId xmlns:a16="http://schemas.microsoft.com/office/drawing/2014/main" id="{4E246CB1-239E-C9DC-532A-3494E3C91BF6}"/>
                    </a:ext>
                  </a:extLst>
                </p:cNvPr>
                <p:cNvSpPr/>
                <p:nvPr/>
              </p:nvSpPr>
              <p:spPr>
                <a:xfrm>
                  <a:off x="3096659" y="2671432"/>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25" name="Freeform 1584">
                  <a:extLst>
                    <a:ext uri="{FF2B5EF4-FFF2-40B4-BE49-F238E27FC236}">
                      <a16:creationId xmlns:a16="http://schemas.microsoft.com/office/drawing/2014/main" id="{2F43F4BD-FD4C-DE2F-7B16-8862E940211F}"/>
                    </a:ext>
                  </a:extLst>
                </p:cNvPr>
                <p:cNvSpPr/>
                <p:nvPr/>
              </p:nvSpPr>
              <p:spPr>
                <a:xfrm>
                  <a:off x="3071839" y="2656267"/>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26" name="Freeform 1585">
                  <a:extLst>
                    <a:ext uri="{FF2B5EF4-FFF2-40B4-BE49-F238E27FC236}">
                      <a16:creationId xmlns:a16="http://schemas.microsoft.com/office/drawing/2014/main" id="{FF34F83F-4216-1C7E-4FAB-D798F71765E2}"/>
                    </a:ext>
                  </a:extLst>
                </p:cNvPr>
                <p:cNvSpPr/>
                <p:nvPr/>
              </p:nvSpPr>
              <p:spPr>
                <a:xfrm>
                  <a:off x="3000547" y="2670548"/>
                  <a:ext cx="11142" cy="10615"/>
                </a:xfrm>
                <a:custGeom>
                  <a:avLst/>
                  <a:gdLst>
                    <a:gd name="connsiteX0" fmla="*/ 0 w 11141"/>
                    <a:gd name="connsiteY0" fmla="*/ 5308 h 10615"/>
                    <a:gd name="connsiteX1" fmla="*/ 5571 w 11141"/>
                    <a:gd name="connsiteY1" fmla="*/ 0 h 10615"/>
                    <a:gd name="connsiteX2" fmla="*/ 11142 w 11141"/>
                    <a:gd name="connsiteY2" fmla="*/ 5308 h 10615"/>
                    <a:gd name="connsiteX3" fmla="*/ 5571 w 11141"/>
                    <a:gd name="connsiteY3" fmla="*/ 10616 h 10615"/>
                    <a:gd name="connsiteX4" fmla="*/ 0 w 11141"/>
                    <a:gd name="connsiteY4" fmla="*/ 5308 h 10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1" h="10615">
                      <a:moveTo>
                        <a:pt x="0" y="5308"/>
                      </a:moveTo>
                      <a:cubicBezTo>
                        <a:pt x="0" y="2401"/>
                        <a:pt x="2532" y="0"/>
                        <a:pt x="5571" y="0"/>
                      </a:cubicBezTo>
                      <a:cubicBezTo>
                        <a:pt x="8610" y="0"/>
                        <a:pt x="11142" y="2401"/>
                        <a:pt x="11142" y="5308"/>
                      </a:cubicBezTo>
                      <a:cubicBezTo>
                        <a:pt x="11142" y="8215"/>
                        <a:pt x="8610" y="10616"/>
                        <a:pt x="5571" y="10616"/>
                      </a:cubicBezTo>
                      <a:cubicBezTo>
                        <a:pt x="2532" y="10616"/>
                        <a:pt x="0" y="8215"/>
                        <a:pt x="0" y="5308"/>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27" name="Freeform 1586">
                  <a:extLst>
                    <a:ext uri="{FF2B5EF4-FFF2-40B4-BE49-F238E27FC236}">
                      <a16:creationId xmlns:a16="http://schemas.microsoft.com/office/drawing/2014/main" id="{F2AC15A7-221C-51C1-EA69-CD64AC0DC1F8}"/>
                    </a:ext>
                  </a:extLst>
                </p:cNvPr>
                <p:cNvSpPr/>
                <p:nvPr/>
              </p:nvSpPr>
              <p:spPr>
                <a:xfrm>
                  <a:off x="3046514" y="2723499"/>
                  <a:ext cx="11143" cy="10615"/>
                </a:xfrm>
                <a:custGeom>
                  <a:avLst/>
                  <a:gdLst>
                    <a:gd name="connsiteX0" fmla="*/ 0 w 11142"/>
                    <a:gd name="connsiteY0" fmla="*/ 5308 h 10615"/>
                    <a:gd name="connsiteX1" fmla="*/ 5571 w 11142"/>
                    <a:gd name="connsiteY1" fmla="*/ 0 h 10615"/>
                    <a:gd name="connsiteX2" fmla="*/ 11142 w 11142"/>
                    <a:gd name="connsiteY2" fmla="*/ 5308 h 10615"/>
                    <a:gd name="connsiteX3" fmla="*/ 5571 w 11142"/>
                    <a:gd name="connsiteY3" fmla="*/ 10616 h 10615"/>
                    <a:gd name="connsiteX4" fmla="*/ 0 w 11142"/>
                    <a:gd name="connsiteY4" fmla="*/ 5308 h 10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142" h="10615">
                      <a:moveTo>
                        <a:pt x="0" y="5308"/>
                      </a:moveTo>
                      <a:cubicBezTo>
                        <a:pt x="0" y="2401"/>
                        <a:pt x="2532" y="0"/>
                        <a:pt x="5571" y="0"/>
                      </a:cubicBezTo>
                      <a:cubicBezTo>
                        <a:pt x="8610" y="0"/>
                        <a:pt x="11142" y="2401"/>
                        <a:pt x="11142" y="5308"/>
                      </a:cubicBezTo>
                      <a:cubicBezTo>
                        <a:pt x="11142" y="8214"/>
                        <a:pt x="8610" y="10616"/>
                        <a:pt x="5571" y="10616"/>
                      </a:cubicBezTo>
                      <a:cubicBezTo>
                        <a:pt x="2532" y="10616"/>
                        <a:pt x="0" y="8214"/>
                        <a:pt x="0" y="5308"/>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28" name="Freeform 1587">
                  <a:extLst>
                    <a:ext uri="{FF2B5EF4-FFF2-40B4-BE49-F238E27FC236}">
                      <a16:creationId xmlns:a16="http://schemas.microsoft.com/office/drawing/2014/main" id="{F54C3B54-C4E9-7250-E8F9-F495F8223AE1}"/>
                    </a:ext>
                  </a:extLst>
                </p:cNvPr>
                <p:cNvSpPr/>
                <p:nvPr/>
              </p:nvSpPr>
              <p:spPr>
                <a:xfrm>
                  <a:off x="3001687" y="2634783"/>
                  <a:ext cx="3545" cy="3285"/>
                </a:xfrm>
                <a:custGeom>
                  <a:avLst/>
                  <a:gdLst>
                    <a:gd name="connsiteX0" fmla="*/ 0 w 3545"/>
                    <a:gd name="connsiteY0" fmla="*/ 1643 h 3285"/>
                    <a:gd name="connsiteX1" fmla="*/ 1773 w 3545"/>
                    <a:gd name="connsiteY1" fmla="*/ 0 h 3285"/>
                    <a:gd name="connsiteX2" fmla="*/ 3545 w 3545"/>
                    <a:gd name="connsiteY2" fmla="*/ 1643 h 3285"/>
                    <a:gd name="connsiteX3" fmla="*/ 1773 w 3545"/>
                    <a:gd name="connsiteY3" fmla="*/ 3286 h 3285"/>
                    <a:gd name="connsiteX4" fmla="*/ 0 w 3545"/>
                    <a:gd name="connsiteY4" fmla="*/ 1643 h 3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5" h="3285">
                      <a:moveTo>
                        <a:pt x="0" y="1643"/>
                      </a:moveTo>
                      <a:cubicBezTo>
                        <a:pt x="0" y="758"/>
                        <a:pt x="760" y="0"/>
                        <a:pt x="1773" y="0"/>
                      </a:cubicBezTo>
                      <a:cubicBezTo>
                        <a:pt x="2786" y="0"/>
                        <a:pt x="3545" y="758"/>
                        <a:pt x="3545" y="1643"/>
                      </a:cubicBezTo>
                      <a:cubicBezTo>
                        <a:pt x="3545" y="2527"/>
                        <a:pt x="2786" y="3286"/>
                        <a:pt x="1773" y="3286"/>
                      </a:cubicBezTo>
                      <a:cubicBezTo>
                        <a:pt x="760" y="3286"/>
                        <a:pt x="0" y="2527"/>
                        <a:pt x="0" y="1643"/>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29" name="Freeform 1588">
                  <a:extLst>
                    <a:ext uri="{FF2B5EF4-FFF2-40B4-BE49-F238E27FC236}">
                      <a16:creationId xmlns:a16="http://schemas.microsoft.com/office/drawing/2014/main" id="{4445BECE-C472-38B8-9F70-E04904282BCD}"/>
                    </a:ext>
                  </a:extLst>
                </p:cNvPr>
                <p:cNvSpPr/>
                <p:nvPr/>
              </p:nvSpPr>
              <p:spPr>
                <a:xfrm>
                  <a:off x="3049680" y="2692158"/>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297"/>
                        <a:pt x="5700" y="6824"/>
                        <a:pt x="3672" y="6824"/>
                      </a:cubicBezTo>
                      <a:cubicBezTo>
                        <a:pt x="1644" y="6824"/>
                        <a:pt x="0" y="5297"/>
                        <a:pt x="0" y="3412"/>
                      </a:cubicBezTo>
                      <a:cubicBezTo>
                        <a:pt x="0" y="1528"/>
                        <a:pt x="1644" y="0"/>
                        <a:pt x="3672" y="0"/>
                      </a:cubicBezTo>
                      <a:cubicBezTo>
                        <a:pt x="5700" y="0"/>
                        <a:pt x="7344" y="1528"/>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30" name="Freeform 1589">
                  <a:extLst>
                    <a:ext uri="{FF2B5EF4-FFF2-40B4-BE49-F238E27FC236}">
                      <a16:creationId xmlns:a16="http://schemas.microsoft.com/office/drawing/2014/main" id="{66F2B5DC-5B2F-AC7E-3523-25DC049DE4A4}"/>
                    </a:ext>
                  </a:extLst>
                </p:cNvPr>
                <p:cNvSpPr/>
                <p:nvPr/>
              </p:nvSpPr>
              <p:spPr>
                <a:xfrm>
                  <a:off x="3031698" y="2668020"/>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31" name="Freeform 1590">
                  <a:extLst>
                    <a:ext uri="{FF2B5EF4-FFF2-40B4-BE49-F238E27FC236}">
                      <a16:creationId xmlns:a16="http://schemas.microsoft.com/office/drawing/2014/main" id="{91BC727B-1C14-E3B5-88ED-DEBF1E4671A4}"/>
                    </a:ext>
                  </a:extLst>
                </p:cNvPr>
                <p:cNvSpPr/>
                <p:nvPr/>
              </p:nvSpPr>
              <p:spPr>
                <a:xfrm>
                  <a:off x="3026253" y="2644514"/>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32" name="Freeform 1591">
                  <a:extLst>
                    <a:ext uri="{FF2B5EF4-FFF2-40B4-BE49-F238E27FC236}">
                      <a16:creationId xmlns:a16="http://schemas.microsoft.com/office/drawing/2014/main" id="{8DCEDA97-7B9F-C98F-877C-7FA7EA1FAC29}"/>
                    </a:ext>
                  </a:extLst>
                </p:cNvPr>
                <p:cNvSpPr/>
                <p:nvPr/>
              </p:nvSpPr>
              <p:spPr>
                <a:xfrm>
                  <a:off x="2971169" y="2642871"/>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33" name="Freeform 1592">
                  <a:extLst>
                    <a:ext uri="{FF2B5EF4-FFF2-40B4-BE49-F238E27FC236}">
                      <a16:creationId xmlns:a16="http://schemas.microsoft.com/office/drawing/2014/main" id="{E46AAB75-317C-3E48-32D2-86176CB96CC8}"/>
                    </a:ext>
                  </a:extLst>
                </p:cNvPr>
                <p:cNvSpPr/>
                <p:nvPr/>
              </p:nvSpPr>
              <p:spPr>
                <a:xfrm>
                  <a:off x="2969017" y="261203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34" name="Freeform 1593">
                  <a:extLst>
                    <a:ext uri="{FF2B5EF4-FFF2-40B4-BE49-F238E27FC236}">
                      <a16:creationId xmlns:a16="http://schemas.microsoft.com/office/drawing/2014/main" id="{71BA5BB1-F046-0778-9A31-91B3D4CCA34F}"/>
                    </a:ext>
                  </a:extLst>
                </p:cNvPr>
                <p:cNvSpPr/>
                <p:nvPr/>
              </p:nvSpPr>
              <p:spPr>
                <a:xfrm>
                  <a:off x="2943310" y="2596238"/>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35" name="Freeform 1594">
                  <a:extLst>
                    <a:ext uri="{FF2B5EF4-FFF2-40B4-BE49-F238E27FC236}">
                      <a16:creationId xmlns:a16="http://schemas.microsoft.com/office/drawing/2014/main" id="{B4B57184-D359-621C-C338-6E25A62A091F}"/>
                    </a:ext>
                  </a:extLst>
                </p:cNvPr>
                <p:cNvSpPr/>
                <p:nvPr/>
              </p:nvSpPr>
              <p:spPr>
                <a:xfrm>
                  <a:off x="2936092" y="2566919"/>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36" name="Freeform 1595">
                  <a:extLst>
                    <a:ext uri="{FF2B5EF4-FFF2-40B4-BE49-F238E27FC236}">
                      <a16:creationId xmlns:a16="http://schemas.microsoft.com/office/drawing/2014/main" id="{D59EA479-B3BA-7DCD-7D15-036D9CBBC896}"/>
                    </a:ext>
                  </a:extLst>
                </p:cNvPr>
                <p:cNvSpPr/>
                <p:nvPr/>
              </p:nvSpPr>
              <p:spPr>
                <a:xfrm>
                  <a:off x="2912666" y="258625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37" name="Freeform 1596">
                  <a:extLst>
                    <a:ext uri="{FF2B5EF4-FFF2-40B4-BE49-F238E27FC236}">
                      <a16:creationId xmlns:a16="http://schemas.microsoft.com/office/drawing/2014/main" id="{5E34F68D-0F3B-22F8-ED37-586387963619}"/>
                    </a:ext>
                  </a:extLst>
                </p:cNvPr>
                <p:cNvSpPr/>
                <p:nvPr/>
              </p:nvSpPr>
              <p:spPr>
                <a:xfrm>
                  <a:off x="2920010" y="2615574"/>
                  <a:ext cx="7344" cy="6824"/>
                </a:xfrm>
                <a:custGeom>
                  <a:avLst/>
                  <a:gdLst>
                    <a:gd name="connsiteX0" fmla="*/ 7343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3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3" y="3412"/>
                      </a:moveTo>
                      <a:cubicBezTo>
                        <a:pt x="7343" y="5308"/>
                        <a:pt x="5698" y="6824"/>
                        <a:pt x="3672" y="6824"/>
                      </a:cubicBezTo>
                      <a:cubicBezTo>
                        <a:pt x="1646" y="6824"/>
                        <a:pt x="0" y="5308"/>
                        <a:pt x="0" y="3412"/>
                      </a:cubicBezTo>
                      <a:cubicBezTo>
                        <a:pt x="0" y="1516"/>
                        <a:pt x="1646" y="0"/>
                        <a:pt x="3672" y="0"/>
                      </a:cubicBezTo>
                      <a:cubicBezTo>
                        <a:pt x="5698" y="0"/>
                        <a:pt x="7343" y="1516"/>
                        <a:pt x="7343"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38" name="Freeform 1597">
                  <a:extLst>
                    <a:ext uri="{FF2B5EF4-FFF2-40B4-BE49-F238E27FC236}">
                      <a16:creationId xmlns:a16="http://schemas.microsoft.com/office/drawing/2014/main" id="{E6AE5EF4-DD58-5346-D657-994B6B9BE8EC}"/>
                    </a:ext>
                  </a:extLst>
                </p:cNvPr>
                <p:cNvSpPr/>
                <p:nvPr/>
              </p:nvSpPr>
              <p:spPr>
                <a:xfrm>
                  <a:off x="2921404" y="2646283"/>
                  <a:ext cx="7344" cy="6824"/>
                </a:xfrm>
                <a:custGeom>
                  <a:avLst/>
                  <a:gdLst>
                    <a:gd name="connsiteX0" fmla="*/ 7343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3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3" y="3412"/>
                      </a:moveTo>
                      <a:cubicBezTo>
                        <a:pt x="7343" y="5308"/>
                        <a:pt x="5698" y="6824"/>
                        <a:pt x="3672" y="6824"/>
                      </a:cubicBezTo>
                      <a:cubicBezTo>
                        <a:pt x="1646" y="6824"/>
                        <a:pt x="0" y="5308"/>
                        <a:pt x="0" y="3412"/>
                      </a:cubicBezTo>
                      <a:cubicBezTo>
                        <a:pt x="0" y="1516"/>
                        <a:pt x="1646" y="0"/>
                        <a:pt x="3672" y="0"/>
                      </a:cubicBezTo>
                      <a:cubicBezTo>
                        <a:pt x="5698" y="0"/>
                        <a:pt x="7343" y="1516"/>
                        <a:pt x="7343"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39" name="Freeform 1598">
                  <a:extLst>
                    <a:ext uri="{FF2B5EF4-FFF2-40B4-BE49-F238E27FC236}">
                      <a16:creationId xmlns:a16="http://schemas.microsoft.com/office/drawing/2014/main" id="{6508894F-6806-1DE1-3959-B04E4B99BCC2}"/>
                    </a:ext>
                  </a:extLst>
                </p:cNvPr>
                <p:cNvSpPr/>
                <p:nvPr/>
              </p:nvSpPr>
              <p:spPr>
                <a:xfrm>
                  <a:off x="3002826" y="2601420"/>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40" name="Freeform 1599">
                  <a:extLst>
                    <a:ext uri="{FF2B5EF4-FFF2-40B4-BE49-F238E27FC236}">
                      <a16:creationId xmlns:a16="http://schemas.microsoft.com/office/drawing/2014/main" id="{F9A1F4B6-B9A7-9634-ACDD-00D2D8C5A085}"/>
                    </a:ext>
                  </a:extLst>
                </p:cNvPr>
                <p:cNvSpPr/>
                <p:nvPr/>
              </p:nvSpPr>
              <p:spPr>
                <a:xfrm>
                  <a:off x="2867839" y="2637690"/>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41" name="Freeform 1600">
                  <a:extLst>
                    <a:ext uri="{FF2B5EF4-FFF2-40B4-BE49-F238E27FC236}">
                      <a16:creationId xmlns:a16="http://schemas.microsoft.com/office/drawing/2014/main" id="{67BDF140-0858-956D-019C-4F7AEED40C16}"/>
                    </a:ext>
                  </a:extLst>
                </p:cNvPr>
                <p:cNvSpPr/>
                <p:nvPr/>
              </p:nvSpPr>
              <p:spPr>
                <a:xfrm>
                  <a:off x="3024353" y="2579304"/>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42" name="Freeform 1601">
                  <a:extLst>
                    <a:ext uri="{FF2B5EF4-FFF2-40B4-BE49-F238E27FC236}">
                      <a16:creationId xmlns:a16="http://schemas.microsoft.com/office/drawing/2014/main" id="{8601B940-801B-2A2B-0425-0CA10B0440E1}"/>
                    </a:ext>
                  </a:extLst>
                </p:cNvPr>
                <p:cNvSpPr/>
                <p:nvPr/>
              </p:nvSpPr>
              <p:spPr>
                <a:xfrm>
                  <a:off x="3098559" y="2582716"/>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6"/>
                        <a:pt x="1646" y="0"/>
                        <a:pt x="3672" y="0"/>
                      </a:cubicBezTo>
                      <a:cubicBezTo>
                        <a:pt x="5698" y="0"/>
                        <a:pt x="7344" y="1516"/>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43" name="Freeform 1602">
                  <a:extLst>
                    <a:ext uri="{FF2B5EF4-FFF2-40B4-BE49-F238E27FC236}">
                      <a16:creationId xmlns:a16="http://schemas.microsoft.com/office/drawing/2014/main" id="{8C3F9F78-60A4-0074-91ED-88738A91C4DA}"/>
                    </a:ext>
                  </a:extLst>
                </p:cNvPr>
                <p:cNvSpPr/>
                <p:nvPr/>
              </p:nvSpPr>
              <p:spPr>
                <a:xfrm>
                  <a:off x="3071839" y="2612035"/>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44" name="Freeform 1603">
                  <a:extLst>
                    <a:ext uri="{FF2B5EF4-FFF2-40B4-BE49-F238E27FC236}">
                      <a16:creationId xmlns:a16="http://schemas.microsoft.com/office/drawing/2014/main" id="{6A5963E0-9D4C-41DD-CFE5-2CE12931FAEC}"/>
                    </a:ext>
                  </a:extLst>
                </p:cNvPr>
                <p:cNvSpPr/>
                <p:nvPr/>
              </p:nvSpPr>
              <p:spPr>
                <a:xfrm>
                  <a:off x="3087162" y="2641102"/>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45" name="Freeform 1604">
                  <a:extLst>
                    <a:ext uri="{FF2B5EF4-FFF2-40B4-BE49-F238E27FC236}">
                      <a16:creationId xmlns:a16="http://schemas.microsoft.com/office/drawing/2014/main" id="{12F742E5-43E7-413D-2A0A-1F1E96E6688C}"/>
                    </a:ext>
                  </a:extLst>
                </p:cNvPr>
                <p:cNvSpPr/>
                <p:nvPr/>
              </p:nvSpPr>
              <p:spPr>
                <a:xfrm>
                  <a:off x="3121352" y="2695570"/>
                  <a:ext cx="7344" cy="6824"/>
                </a:xfrm>
                <a:custGeom>
                  <a:avLst/>
                  <a:gdLst>
                    <a:gd name="connsiteX0" fmla="*/ 7344 w 7343"/>
                    <a:gd name="connsiteY0" fmla="*/ 3412 h 6824"/>
                    <a:gd name="connsiteX1" fmla="*/ 3672 w 7343"/>
                    <a:gd name="connsiteY1" fmla="*/ 6824 h 6824"/>
                    <a:gd name="connsiteX2" fmla="*/ 0 w 7343"/>
                    <a:gd name="connsiteY2" fmla="*/ 3412 h 6824"/>
                    <a:gd name="connsiteX3" fmla="*/ 3672 w 7343"/>
                    <a:gd name="connsiteY3" fmla="*/ 0 h 6824"/>
                    <a:gd name="connsiteX4" fmla="*/ 7344 w 7343"/>
                    <a:gd name="connsiteY4" fmla="*/ 3412 h 68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 h="6824">
                      <a:moveTo>
                        <a:pt x="7344" y="3412"/>
                      </a:moveTo>
                      <a:cubicBezTo>
                        <a:pt x="7344" y="5308"/>
                        <a:pt x="5698" y="6824"/>
                        <a:pt x="3672" y="6824"/>
                      </a:cubicBezTo>
                      <a:cubicBezTo>
                        <a:pt x="1646" y="6824"/>
                        <a:pt x="0" y="5308"/>
                        <a:pt x="0" y="3412"/>
                      </a:cubicBezTo>
                      <a:cubicBezTo>
                        <a:pt x="0" y="1517"/>
                        <a:pt x="1646" y="0"/>
                        <a:pt x="3672" y="0"/>
                      </a:cubicBezTo>
                      <a:cubicBezTo>
                        <a:pt x="5698" y="0"/>
                        <a:pt x="7344" y="1517"/>
                        <a:pt x="7344" y="3412"/>
                      </a:cubicBezTo>
                      <a:close/>
                    </a:path>
                  </a:pathLst>
                </a:custGeom>
                <a:solidFill>
                  <a:srgbClr val="E2A780"/>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46" name="Freeform 1605">
                  <a:extLst>
                    <a:ext uri="{FF2B5EF4-FFF2-40B4-BE49-F238E27FC236}">
                      <a16:creationId xmlns:a16="http://schemas.microsoft.com/office/drawing/2014/main" id="{DD01CF50-7DB4-BDC1-7F2D-F1886FAC394A}"/>
                    </a:ext>
                  </a:extLst>
                </p:cNvPr>
                <p:cNvSpPr/>
                <p:nvPr/>
              </p:nvSpPr>
              <p:spPr>
                <a:xfrm>
                  <a:off x="2842640" y="2683564"/>
                  <a:ext cx="7850" cy="8593"/>
                </a:xfrm>
                <a:custGeom>
                  <a:avLst/>
                  <a:gdLst>
                    <a:gd name="connsiteX0" fmla="*/ 7850 w 7849"/>
                    <a:gd name="connsiteY0" fmla="*/ 4297 h 8593"/>
                    <a:gd name="connsiteX1" fmla="*/ 3925 w 7849"/>
                    <a:gd name="connsiteY1" fmla="*/ 8594 h 8593"/>
                    <a:gd name="connsiteX2" fmla="*/ 0 w 7849"/>
                    <a:gd name="connsiteY2" fmla="*/ 4297 h 8593"/>
                    <a:gd name="connsiteX3" fmla="*/ 3925 w 7849"/>
                    <a:gd name="connsiteY3" fmla="*/ 0 h 8593"/>
                    <a:gd name="connsiteX4" fmla="*/ 7850 w 784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9" h="8593">
                      <a:moveTo>
                        <a:pt x="7850" y="4297"/>
                      </a:moveTo>
                      <a:cubicBezTo>
                        <a:pt x="7850" y="6698"/>
                        <a:pt x="6077" y="8594"/>
                        <a:pt x="3925" y="8594"/>
                      </a:cubicBezTo>
                      <a:cubicBezTo>
                        <a:pt x="1773" y="8594"/>
                        <a:pt x="0" y="6698"/>
                        <a:pt x="0" y="4297"/>
                      </a:cubicBezTo>
                      <a:cubicBezTo>
                        <a:pt x="0" y="1896"/>
                        <a:pt x="1773" y="0"/>
                        <a:pt x="3925" y="0"/>
                      </a:cubicBezTo>
                      <a:cubicBezTo>
                        <a:pt x="6077" y="0"/>
                        <a:pt x="7850" y="1896"/>
                        <a:pt x="7850" y="4297"/>
                      </a:cubicBezTo>
                      <a:close/>
                    </a:path>
                  </a:pathLst>
                </a:custGeom>
                <a:solidFill>
                  <a:srgbClr val="BD783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47" name="Freeform 1606">
                  <a:extLst>
                    <a:ext uri="{FF2B5EF4-FFF2-40B4-BE49-F238E27FC236}">
                      <a16:creationId xmlns:a16="http://schemas.microsoft.com/office/drawing/2014/main" id="{A9A981B9-1176-9E9F-8D27-4ABDD7876C63}"/>
                    </a:ext>
                  </a:extLst>
                </p:cNvPr>
                <p:cNvSpPr/>
                <p:nvPr/>
              </p:nvSpPr>
              <p:spPr>
                <a:xfrm>
                  <a:off x="2891013" y="2620629"/>
                  <a:ext cx="7850" cy="8593"/>
                </a:xfrm>
                <a:custGeom>
                  <a:avLst/>
                  <a:gdLst>
                    <a:gd name="connsiteX0" fmla="*/ 7850 w 7849"/>
                    <a:gd name="connsiteY0" fmla="*/ 4297 h 8593"/>
                    <a:gd name="connsiteX1" fmla="*/ 3925 w 7849"/>
                    <a:gd name="connsiteY1" fmla="*/ 8594 h 8593"/>
                    <a:gd name="connsiteX2" fmla="*/ 0 w 7849"/>
                    <a:gd name="connsiteY2" fmla="*/ 4297 h 8593"/>
                    <a:gd name="connsiteX3" fmla="*/ 3925 w 7849"/>
                    <a:gd name="connsiteY3" fmla="*/ 0 h 8593"/>
                    <a:gd name="connsiteX4" fmla="*/ 7850 w 784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9" h="8593">
                      <a:moveTo>
                        <a:pt x="7850" y="4297"/>
                      </a:moveTo>
                      <a:cubicBezTo>
                        <a:pt x="7850" y="6698"/>
                        <a:pt x="6077" y="8594"/>
                        <a:pt x="3925" y="8594"/>
                      </a:cubicBezTo>
                      <a:cubicBezTo>
                        <a:pt x="1773" y="8594"/>
                        <a:pt x="0" y="6698"/>
                        <a:pt x="0" y="4297"/>
                      </a:cubicBezTo>
                      <a:cubicBezTo>
                        <a:pt x="0" y="1896"/>
                        <a:pt x="1773" y="0"/>
                        <a:pt x="3925" y="0"/>
                      </a:cubicBezTo>
                      <a:cubicBezTo>
                        <a:pt x="6077" y="0"/>
                        <a:pt x="7850" y="1896"/>
                        <a:pt x="7850" y="4297"/>
                      </a:cubicBezTo>
                      <a:close/>
                    </a:path>
                  </a:pathLst>
                </a:custGeom>
                <a:solidFill>
                  <a:srgbClr val="BD783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48" name="Freeform 1607">
                  <a:extLst>
                    <a:ext uri="{FF2B5EF4-FFF2-40B4-BE49-F238E27FC236}">
                      <a16:creationId xmlns:a16="http://schemas.microsoft.com/office/drawing/2014/main" id="{8BB91676-9A42-8D28-12A8-32D288178F2F}"/>
                    </a:ext>
                  </a:extLst>
                </p:cNvPr>
                <p:cNvSpPr/>
                <p:nvPr/>
              </p:nvSpPr>
              <p:spPr>
                <a:xfrm>
                  <a:off x="3131609" y="2620629"/>
                  <a:ext cx="7850" cy="8593"/>
                </a:xfrm>
                <a:custGeom>
                  <a:avLst/>
                  <a:gdLst>
                    <a:gd name="connsiteX0" fmla="*/ 7850 w 7849"/>
                    <a:gd name="connsiteY0" fmla="*/ 4297 h 8593"/>
                    <a:gd name="connsiteX1" fmla="*/ 3925 w 7849"/>
                    <a:gd name="connsiteY1" fmla="*/ 8594 h 8593"/>
                    <a:gd name="connsiteX2" fmla="*/ 0 w 7849"/>
                    <a:gd name="connsiteY2" fmla="*/ 4297 h 8593"/>
                    <a:gd name="connsiteX3" fmla="*/ 3925 w 7849"/>
                    <a:gd name="connsiteY3" fmla="*/ 0 h 8593"/>
                    <a:gd name="connsiteX4" fmla="*/ 7850 w 784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9" h="8593">
                      <a:moveTo>
                        <a:pt x="7850" y="4297"/>
                      </a:moveTo>
                      <a:cubicBezTo>
                        <a:pt x="7850" y="6698"/>
                        <a:pt x="6077" y="8594"/>
                        <a:pt x="3925" y="8594"/>
                      </a:cubicBezTo>
                      <a:cubicBezTo>
                        <a:pt x="1773" y="8594"/>
                        <a:pt x="0" y="6698"/>
                        <a:pt x="0" y="4297"/>
                      </a:cubicBezTo>
                      <a:cubicBezTo>
                        <a:pt x="0" y="1896"/>
                        <a:pt x="1773" y="0"/>
                        <a:pt x="3925" y="0"/>
                      </a:cubicBezTo>
                      <a:cubicBezTo>
                        <a:pt x="6077" y="0"/>
                        <a:pt x="7850" y="1896"/>
                        <a:pt x="7850" y="4297"/>
                      </a:cubicBezTo>
                      <a:close/>
                    </a:path>
                  </a:pathLst>
                </a:custGeom>
                <a:solidFill>
                  <a:srgbClr val="BD783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49" name="Freeform 1608">
                  <a:extLst>
                    <a:ext uri="{FF2B5EF4-FFF2-40B4-BE49-F238E27FC236}">
                      <a16:creationId xmlns:a16="http://schemas.microsoft.com/office/drawing/2014/main" id="{814E416F-E822-83D1-3284-952F03439696}"/>
                    </a:ext>
                  </a:extLst>
                </p:cNvPr>
                <p:cNvSpPr/>
                <p:nvPr/>
              </p:nvSpPr>
              <p:spPr>
                <a:xfrm>
                  <a:off x="2944957" y="2761160"/>
                  <a:ext cx="7850" cy="8593"/>
                </a:xfrm>
                <a:custGeom>
                  <a:avLst/>
                  <a:gdLst>
                    <a:gd name="connsiteX0" fmla="*/ 7850 w 7849"/>
                    <a:gd name="connsiteY0" fmla="*/ 4297 h 8593"/>
                    <a:gd name="connsiteX1" fmla="*/ 3925 w 7849"/>
                    <a:gd name="connsiteY1" fmla="*/ 8594 h 8593"/>
                    <a:gd name="connsiteX2" fmla="*/ 0 w 7849"/>
                    <a:gd name="connsiteY2" fmla="*/ 4297 h 8593"/>
                    <a:gd name="connsiteX3" fmla="*/ 3925 w 7849"/>
                    <a:gd name="connsiteY3" fmla="*/ 0 h 8593"/>
                    <a:gd name="connsiteX4" fmla="*/ 7850 w 784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9" h="8593">
                      <a:moveTo>
                        <a:pt x="7850" y="4297"/>
                      </a:moveTo>
                      <a:cubicBezTo>
                        <a:pt x="7850" y="6698"/>
                        <a:pt x="6077" y="8594"/>
                        <a:pt x="3925" y="8594"/>
                      </a:cubicBezTo>
                      <a:cubicBezTo>
                        <a:pt x="1773" y="8594"/>
                        <a:pt x="0" y="6698"/>
                        <a:pt x="0" y="4297"/>
                      </a:cubicBezTo>
                      <a:cubicBezTo>
                        <a:pt x="0" y="1896"/>
                        <a:pt x="1773" y="0"/>
                        <a:pt x="3925" y="0"/>
                      </a:cubicBezTo>
                      <a:cubicBezTo>
                        <a:pt x="6077" y="0"/>
                        <a:pt x="7850" y="1896"/>
                        <a:pt x="7850" y="4297"/>
                      </a:cubicBezTo>
                      <a:close/>
                    </a:path>
                  </a:pathLst>
                </a:custGeom>
                <a:solidFill>
                  <a:srgbClr val="BD783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50" name="Freeform 1609">
                  <a:extLst>
                    <a:ext uri="{FF2B5EF4-FFF2-40B4-BE49-F238E27FC236}">
                      <a16:creationId xmlns:a16="http://schemas.microsoft.com/office/drawing/2014/main" id="{BCAF6BBA-E140-7C1F-94D1-37714301A3D8}"/>
                    </a:ext>
                  </a:extLst>
                </p:cNvPr>
                <p:cNvSpPr/>
                <p:nvPr/>
              </p:nvSpPr>
              <p:spPr>
                <a:xfrm>
                  <a:off x="3103244" y="2827255"/>
                  <a:ext cx="7850" cy="8593"/>
                </a:xfrm>
                <a:custGeom>
                  <a:avLst/>
                  <a:gdLst>
                    <a:gd name="connsiteX0" fmla="*/ 7850 w 7849"/>
                    <a:gd name="connsiteY0" fmla="*/ 4297 h 8593"/>
                    <a:gd name="connsiteX1" fmla="*/ 3925 w 7849"/>
                    <a:gd name="connsiteY1" fmla="*/ 8594 h 8593"/>
                    <a:gd name="connsiteX2" fmla="*/ 0 w 7849"/>
                    <a:gd name="connsiteY2" fmla="*/ 4297 h 8593"/>
                    <a:gd name="connsiteX3" fmla="*/ 3925 w 7849"/>
                    <a:gd name="connsiteY3" fmla="*/ 0 h 8593"/>
                    <a:gd name="connsiteX4" fmla="*/ 7850 w 784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9" h="8593">
                      <a:moveTo>
                        <a:pt x="7850" y="4297"/>
                      </a:moveTo>
                      <a:cubicBezTo>
                        <a:pt x="7850" y="6698"/>
                        <a:pt x="6077" y="8594"/>
                        <a:pt x="3925" y="8594"/>
                      </a:cubicBezTo>
                      <a:cubicBezTo>
                        <a:pt x="1773" y="8594"/>
                        <a:pt x="0" y="6698"/>
                        <a:pt x="0" y="4297"/>
                      </a:cubicBezTo>
                      <a:cubicBezTo>
                        <a:pt x="0" y="1896"/>
                        <a:pt x="1773" y="0"/>
                        <a:pt x="3925" y="0"/>
                      </a:cubicBezTo>
                      <a:cubicBezTo>
                        <a:pt x="6077" y="0"/>
                        <a:pt x="7850" y="1896"/>
                        <a:pt x="7850" y="4297"/>
                      </a:cubicBezTo>
                      <a:close/>
                    </a:path>
                  </a:pathLst>
                </a:custGeom>
                <a:solidFill>
                  <a:srgbClr val="BD7831"/>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51" name="Freeform 1610">
                  <a:extLst>
                    <a:ext uri="{FF2B5EF4-FFF2-40B4-BE49-F238E27FC236}">
                      <a16:creationId xmlns:a16="http://schemas.microsoft.com/office/drawing/2014/main" id="{DF43D5BB-846F-12EB-EB38-F3AEF89AC504}"/>
                    </a:ext>
                  </a:extLst>
                </p:cNvPr>
                <p:cNvSpPr/>
                <p:nvPr/>
              </p:nvSpPr>
              <p:spPr>
                <a:xfrm>
                  <a:off x="3061962" y="2835848"/>
                  <a:ext cx="7850" cy="8593"/>
                </a:xfrm>
                <a:custGeom>
                  <a:avLst/>
                  <a:gdLst>
                    <a:gd name="connsiteX0" fmla="*/ 7850 w 7849"/>
                    <a:gd name="connsiteY0" fmla="*/ 4297 h 8593"/>
                    <a:gd name="connsiteX1" fmla="*/ 3925 w 7849"/>
                    <a:gd name="connsiteY1" fmla="*/ 8594 h 8593"/>
                    <a:gd name="connsiteX2" fmla="*/ 0 w 7849"/>
                    <a:gd name="connsiteY2" fmla="*/ 4297 h 8593"/>
                    <a:gd name="connsiteX3" fmla="*/ 3925 w 7849"/>
                    <a:gd name="connsiteY3" fmla="*/ 0 h 8593"/>
                    <a:gd name="connsiteX4" fmla="*/ 7850 w 784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9" h="8593">
                      <a:moveTo>
                        <a:pt x="7850" y="4297"/>
                      </a:moveTo>
                      <a:cubicBezTo>
                        <a:pt x="7850" y="6698"/>
                        <a:pt x="6077" y="8594"/>
                        <a:pt x="3925" y="8594"/>
                      </a:cubicBezTo>
                      <a:cubicBezTo>
                        <a:pt x="1773" y="8594"/>
                        <a:pt x="0" y="6698"/>
                        <a:pt x="0" y="4297"/>
                      </a:cubicBezTo>
                      <a:cubicBezTo>
                        <a:pt x="0" y="1896"/>
                        <a:pt x="1773" y="0"/>
                        <a:pt x="3925" y="0"/>
                      </a:cubicBezTo>
                      <a:cubicBezTo>
                        <a:pt x="6077" y="0"/>
                        <a:pt x="7850" y="1896"/>
                        <a:pt x="7850" y="4297"/>
                      </a:cubicBezTo>
                      <a:close/>
                    </a:path>
                  </a:pathLst>
                </a:custGeom>
                <a:solidFill>
                  <a:srgbClr val="B59BB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52" name="Freeform 1611">
                  <a:extLst>
                    <a:ext uri="{FF2B5EF4-FFF2-40B4-BE49-F238E27FC236}">
                      <a16:creationId xmlns:a16="http://schemas.microsoft.com/office/drawing/2014/main" id="{1294FBDC-4849-C5A9-7BCC-1BC03C640312}"/>
                    </a:ext>
                  </a:extLst>
                </p:cNvPr>
                <p:cNvSpPr/>
                <p:nvPr/>
              </p:nvSpPr>
              <p:spPr>
                <a:xfrm>
                  <a:off x="2870752" y="2793133"/>
                  <a:ext cx="7850" cy="8593"/>
                </a:xfrm>
                <a:custGeom>
                  <a:avLst/>
                  <a:gdLst>
                    <a:gd name="connsiteX0" fmla="*/ 7850 w 7849"/>
                    <a:gd name="connsiteY0" fmla="*/ 4297 h 8593"/>
                    <a:gd name="connsiteX1" fmla="*/ 3925 w 7849"/>
                    <a:gd name="connsiteY1" fmla="*/ 8594 h 8593"/>
                    <a:gd name="connsiteX2" fmla="*/ 0 w 7849"/>
                    <a:gd name="connsiteY2" fmla="*/ 4297 h 8593"/>
                    <a:gd name="connsiteX3" fmla="*/ 3925 w 7849"/>
                    <a:gd name="connsiteY3" fmla="*/ 0 h 8593"/>
                    <a:gd name="connsiteX4" fmla="*/ 7850 w 784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9" h="8593">
                      <a:moveTo>
                        <a:pt x="7850" y="4297"/>
                      </a:moveTo>
                      <a:cubicBezTo>
                        <a:pt x="7850" y="6698"/>
                        <a:pt x="6077" y="8594"/>
                        <a:pt x="3925" y="8594"/>
                      </a:cubicBezTo>
                      <a:cubicBezTo>
                        <a:pt x="1773" y="8594"/>
                        <a:pt x="0" y="6698"/>
                        <a:pt x="0" y="4297"/>
                      </a:cubicBezTo>
                      <a:cubicBezTo>
                        <a:pt x="0" y="1896"/>
                        <a:pt x="1773" y="0"/>
                        <a:pt x="3925" y="0"/>
                      </a:cubicBezTo>
                      <a:cubicBezTo>
                        <a:pt x="6077" y="0"/>
                        <a:pt x="7850" y="1896"/>
                        <a:pt x="7850" y="4297"/>
                      </a:cubicBezTo>
                      <a:close/>
                    </a:path>
                  </a:pathLst>
                </a:custGeom>
                <a:solidFill>
                  <a:srgbClr val="B59BB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53" name="Freeform 1612">
                  <a:extLst>
                    <a:ext uri="{FF2B5EF4-FFF2-40B4-BE49-F238E27FC236}">
                      <a16:creationId xmlns:a16="http://schemas.microsoft.com/office/drawing/2014/main" id="{3527B164-EE49-A09A-DC64-7F7A12051576}"/>
                    </a:ext>
                  </a:extLst>
                </p:cNvPr>
                <p:cNvSpPr/>
                <p:nvPr/>
              </p:nvSpPr>
              <p:spPr>
                <a:xfrm>
                  <a:off x="3139586" y="2591183"/>
                  <a:ext cx="7850" cy="8593"/>
                </a:xfrm>
                <a:custGeom>
                  <a:avLst/>
                  <a:gdLst>
                    <a:gd name="connsiteX0" fmla="*/ 7850 w 7849"/>
                    <a:gd name="connsiteY0" fmla="*/ 4297 h 8593"/>
                    <a:gd name="connsiteX1" fmla="*/ 3925 w 7849"/>
                    <a:gd name="connsiteY1" fmla="*/ 8594 h 8593"/>
                    <a:gd name="connsiteX2" fmla="*/ 0 w 7849"/>
                    <a:gd name="connsiteY2" fmla="*/ 4297 h 8593"/>
                    <a:gd name="connsiteX3" fmla="*/ 3925 w 7849"/>
                    <a:gd name="connsiteY3" fmla="*/ 0 h 8593"/>
                    <a:gd name="connsiteX4" fmla="*/ 7850 w 784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9" h="8593">
                      <a:moveTo>
                        <a:pt x="7850" y="4297"/>
                      </a:moveTo>
                      <a:cubicBezTo>
                        <a:pt x="7850" y="6698"/>
                        <a:pt x="6077" y="8594"/>
                        <a:pt x="3925" y="8594"/>
                      </a:cubicBezTo>
                      <a:cubicBezTo>
                        <a:pt x="1773" y="8594"/>
                        <a:pt x="0" y="6698"/>
                        <a:pt x="0" y="4297"/>
                      </a:cubicBezTo>
                      <a:cubicBezTo>
                        <a:pt x="0" y="1896"/>
                        <a:pt x="1773" y="0"/>
                        <a:pt x="3925" y="0"/>
                      </a:cubicBezTo>
                      <a:cubicBezTo>
                        <a:pt x="6077" y="0"/>
                        <a:pt x="7850" y="1896"/>
                        <a:pt x="7850" y="4297"/>
                      </a:cubicBezTo>
                      <a:close/>
                    </a:path>
                  </a:pathLst>
                </a:custGeom>
                <a:solidFill>
                  <a:srgbClr val="B59BB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54" name="Freeform 1613">
                  <a:extLst>
                    <a:ext uri="{FF2B5EF4-FFF2-40B4-BE49-F238E27FC236}">
                      <a16:creationId xmlns:a16="http://schemas.microsoft.com/office/drawing/2014/main" id="{5B0734A5-69A5-6A1F-CB14-A22131D8CDC5}"/>
                    </a:ext>
                  </a:extLst>
                </p:cNvPr>
                <p:cNvSpPr/>
                <p:nvPr/>
              </p:nvSpPr>
              <p:spPr>
                <a:xfrm>
                  <a:off x="2970409" y="2526731"/>
                  <a:ext cx="7850" cy="8593"/>
                </a:xfrm>
                <a:custGeom>
                  <a:avLst/>
                  <a:gdLst>
                    <a:gd name="connsiteX0" fmla="*/ 7850 w 7849"/>
                    <a:gd name="connsiteY0" fmla="*/ 4297 h 8593"/>
                    <a:gd name="connsiteX1" fmla="*/ 3925 w 7849"/>
                    <a:gd name="connsiteY1" fmla="*/ 8594 h 8593"/>
                    <a:gd name="connsiteX2" fmla="*/ 0 w 7849"/>
                    <a:gd name="connsiteY2" fmla="*/ 4297 h 8593"/>
                    <a:gd name="connsiteX3" fmla="*/ 3925 w 7849"/>
                    <a:gd name="connsiteY3" fmla="*/ 0 h 8593"/>
                    <a:gd name="connsiteX4" fmla="*/ 7850 w 784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9" h="8593">
                      <a:moveTo>
                        <a:pt x="7850" y="4297"/>
                      </a:moveTo>
                      <a:cubicBezTo>
                        <a:pt x="7850" y="6698"/>
                        <a:pt x="6077" y="8594"/>
                        <a:pt x="3925" y="8594"/>
                      </a:cubicBezTo>
                      <a:cubicBezTo>
                        <a:pt x="1773" y="8594"/>
                        <a:pt x="0" y="6698"/>
                        <a:pt x="0" y="4297"/>
                      </a:cubicBezTo>
                      <a:cubicBezTo>
                        <a:pt x="0" y="1896"/>
                        <a:pt x="1773" y="0"/>
                        <a:pt x="3925" y="0"/>
                      </a:cubicBezTo>
                      <a:cubicBezTo>
                        <a:pt x="6077" y="0"/>
                        <a:pt x="7850" y="1896"/>
                        <a:pt x="7850" y="4297"/>
                      </a:cubicBezTo>
                      <a:close/>
                    </a:path>
                  </a:pathLst>
                </a:custGeom>
                <a:solidFill>
                  <a:srgbClr val="B59BB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55" name="Freeform 1614">
                  <a:extLst>
                    <a:ext uri="{FF2B5EF4-FFF2-40B4-BE49-F238E27FC236}">
                      <a16:creationId xmlns:a16="http://schemas.microsoft.com/office/drawing/2014/main" id="{56B13D5C-FECF-A8DD-C639-6DBF529737D8}"/>
                    </a:ext>
                  </a:extLst>
                </p:cNvPr>
                <p:cNvSpPr/>
                <p:nvPr/>
              </p:nvSpPr>
              <p:spPr>
                <a:xfrm>
                  <a:off x="3034864" y="2590046"/>
                  <a:ext cx="30897" cy="22494"/>
                </a:xfrm>
                <a:custGeom>
                  <a:avLst/>
                  <a:gdLst>
                    <a:gd name="connsiteX0" fmla="*/ 8863 w 30893"/>
                    <a:gd name="connsiteY0" fmla="*/ 0 h 22494"/>
                    <a:gd name="connsiteX1" fmla="*/ 0 w 30893"/>
                    <a:gd name="connsiteY1" fmla="*/ 5687 h 22494"/>
                    <a:gd name="connsiteX2" fmla="*/ 10129 w 30893"/>
                    <a:gd name="connsiteY2" fmla="*/ 22495 h 22494"/>
                    <a:gd name="connsiteX3" fmla="*/ 21271 w 30893"/>
                    <a:gd name="connsiteY3" fmla="*/ 22495 h 22494"/>
                    <a:gd name="connsiteX4" fmla="*/ 30894 w 30893"/>
                    <a:gd name="connsiteY4" fmla="*/ 5434 h 22494"/>
                    <a:gd name="connsiteX5" fmla="*/ 8863 w 30893"/>
                    <a:gd name="connsiteY5" fmla="*/ 0 h 2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3" h="22494">
                      <a:moveTo>
                        <a:pt x="8863" y="0"/>
                      </a:moveTo>
                      <a:cubicBezTo>
                        <a:pt x="8103" y="0"/>
                        <a:pt x="0" y="5687"/>
                        <a:pt x="0" y="5687"/>
                      </a:cubicBezTo>
                      <a:lnTo>
                        <a:pt x="10129" y="22495"/>
                      </a:lnTo>
                      <a:lnTo>
                        <a:pt x="21271" y="22495"/>
                      </a:lnTo>
                      <a:lnTo>
                        <a:pt x="30894" y="5434"/>
                      </a:lnTo>
                      <a:lnTo>
                        <a:pt x="8863"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56" name="Freeform 1615">
                  <a:extLst>
                    <a:ext uri="{FF2B5EF4-FFF2-40B4-BE49-F238E27FC236}">
                      <a16:creationId xmlns:a16="http://schemas.microsoft.com/office/drawing/2014/main" id="{037BAA34-300F-DBA1-590A-ED821848BCB9}"/>
                    </a:ext>
                  </a:extLst>
                </p:cNvPr>
                <p:cNvSpPr/>
                <p:nvPr/>
              </p:nvSpPr>
              <p:spPr>
                <a:xfrm>
                  <a:off x="2853657" y="2655003"/>
                  <a:ext cx="39888" cy="50929"/>
                </a:xfrm>
                <a:custGeom>
                  <a:avLst/>
                  <a:gdLst>
                    <a:gd name="connsiteX0" fmla="*/ 23930 w 39883"/>
                    <a:gd name="connsiteY0" fmla="*/ 13270 h 50929"/>
                    <a:gd name="connsiteX1" fmla="*/ 20385 w 39883"/>
                    <a:gd name="connsiteY1" fmla="*/ 2527 h 50929"/>
                    <a:gd name="connsiteX2" fmla="*/ 12028 w 39883"/>
                    <a:gd name="connsiteY2" fmla="*/ 0 h 50929"/>
                    <a:gd name="connsiteX3" fmla="*/ 9243 w 39883"/>
                    <a:gd name="connsiteY3" fmla="*/ 10868 h 50929"/>
                    <a:gd name="connsiteX4" fmla="*/ 8990 w 39883"/>
                    <a:gd name="connsiteY4" fmla="*/ 11879 h 50929"/>
                    <a:gd name="connsiteX5" fmla="*/ 0 w 39883"/>
                    <a:gd name="connsiteY5" fmla="*/ 17945 h 50929"/>
                    <a:gd name="connsiteX6" fmla="*/ 380 w 39883"/>
                    <a:gd name="connsiteY6" fmla="*/ 19462 h 50929"/>
                    <a:gd name="connsiteX7" fmla="*/ 6837 w 39883"/>
                    <a:gd name="connsiteY7" fmla="*/ 47897 h 50929"/>
                    <a:gd name="connsiteX8" fmla="*/ 24563 w 39883"/>
                    <a:gd name="connsiteY8" fmla="*/ 50930 h 50929"/>
                    <a:gd name="connsiteX9" fmla="*/ 39377 w 39883"/>
                    <a:gd name="connsiteY9" fmla="*/ 27297 h 50929"/>
                    <a:gd name="connsiteX10" fmla="*/ 39883 w 39883"/>
                    <a:gd name="connsiteY10" fmla="*/ 26918 h 50929"/>
                    <a:gd name="connsiteX11" fmla="*/ 23930 w 39883"/>
                    <a:gd name="connsiteY11" fmla="*/ 13270 h 50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883" h="50929">
                      <a:moveTo>
                        <a:pt x="23930" y="13270"/>
                      </a:moveTo>
                      <a:lnTo>
                        <a:pt x="20385" y="2527"/>
                      </a:lnTo>
                      <a:lnTo>
                        <a:pt x="12028" y="0"/>
                      </a:lnTo>
                      <a:lnTo>
                        <a:pt x="9243" y="10868"/>
                      </a:lnTo>
                      <a:lnTo>
                        <a:pt x="8990" y="11879"/>
                      </a:lnTo>
                      <a:lnTo>
                        <a:pt x="0" y="17945"/>
                      </a:lnTo>
                      <a:lnTo>
                        <a:pt x="380" y="19462"/>
                      </a:lnTo>
                      <a:lnTo>
                        <a:pt x="6837" y="47897"/>
                      </a:lnTo>
                      <a:lnTo>
                        <a:pt x="24563" y="50930"/>
                      </a:lnTo>
                      <a:lnTo>
                        <a:pt x="39377" y="27297"/>
                      </a:lnTo>
                      <a:lnTo>
                        <a:pt x="39883" y="26918"/>
                      </a:lnTo>
                      <a:lnTo>
                        <a:pt x="23930" y="1327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57" name="Freeform 1616">
                  <a:extLst>
                    <a:ext uri="{FF2B5EF4-FFF2-40B4-BE49-F238E27FC236}">
                      <a16:creationId xmlns:a16="http://schemas.microsoft.com/office/drawing/2014/main" id="{40B060FC-6BE8-CCCE-CDDD-77EB815AB81A}"/>
                    </a:ext>
                  </a:extLst>
                </p:cNvPr>
                <p:cNvSpPr/>
                <p:nvPr/>
              </p:nvSpPr>
              <p:spPr>
                <a:xfrm>
                  <a:off x="2933180" y="2612794"/>
                  <a:ext cx="31150" cy="31467"/>
                </a:xfrm>
                <a:custGeom>
                  <a:avLst/>
                  <a:gdLst>
                    <a:gd name="connsiteX0" fmla="*/ 21777 w 31146"/>
                    <a:gd name="connsiteY0" fmla="*/ 0 h 31467"/>
                    <a:gd name="connsiteX1" fmla="*/ 7977 w 31146"/>
                    <a:gd name="connsiteY1" fmla="*/ 3412 h 31467"/>
                    <a:gd name="connsiteX2" fmla="*/ 0 w 31146"/>
                    <a:gd name="connsiteY2" fmla="*/ 18577 h 31467"/>
                    <a:gd name="connsiteX3" fmla="*/ 12788 w 31146"/>
                    <a:gd name="connsiteY3" fmla="*/ 31468 h 31467"/>
                    <a:gd name="connsiteX4" fmla="*/ 24183 w 31146"/>
                    <a:gd name="connsiteY4" fmla="*/ 28308 h 31467"/>
                    <a:gd name="connsiteX5" fmla="*/ 31147 w 31146"/>
                    <a:gd name="connsiteY5" fmla="*/ 18577 h 31467"/>
                    <a:gd name="connsiteX6" fmla="*/ 21777 w 31146"/>
                    <a:gd name="connsiteY6" fmla="*/ 0 h 3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146" h="31467">
                      <a:moveTo>
                        <a:pt x="21777" y="0"/>
                      </a:moveTo>
                      <a:lnTo>
                        <a:pt x="7977" y="3412"/>
                      </a:lnTo>
                      <a:lnTo>
                        <a:pt x="0" y="18577"/>
                      </a:lnTo>
                      <a:lnTo>
                        <a:pt x="12788" y="31468"/>
                      </a:lnTo>
                      <a:lnTo>
                        <a:pt x="24183" y="28308"/>
                      </a:lnTo>
                      <a:lnTo>
                        <a:pt x="31147" y="18577"/>
                      </a:lnTo>
                      <a:lnTo>
                        <a:pt x="21777"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58" name="Freeform 1617">
                  <a:extLst>
                    <a:ext uri="{FF2B5EF4-FFF2-40B4-BE49-F238E27FC236}">
                      <a16:creationId xmlns:a16="http://schemas.microsoft.com/office/drawing/2014/main" id="{0BF70065-72BF-8682-27CC-2D11C5B57265}"/>
                    </a:ext>
                  </a:extLst>
                </p:cNvPr>
                <p:cNvSpPr/>
                <p:nvPr/>
              </p:nvSpPr>
              <p:spPr>
                <a:xfrm>
                  <a:off x="2874044" y="2641102"/>
                  <a:ext cx="40267" cy="40819"/>
                </a:xfrm>
                <a:custGeom>
                  <a:avLst/>
                  <a:gdLst>
                    <a:gd name="connsiteX0" fmla="*/ 30134 w 40262"/>
                    <a:gd name="connsiteY0" fmla="*/ 2022 h 40819"/>
                    <a:gd name="connsiteX1" fmla="*/ 10382 w 40262"/>
                    <a:gd name="connsiteY1" fmla="*/ 0 h 40819"/>
                    <a:gd name="connsiteX2" fmla="*/ 0 w 40262"/>
                    <a:gd name="connsiteY2" fmla="*/ 16429 h 40819"/>
                    <a:gd name="connsiteX3" fmla="*/ 3545 w 40262"/>
                    <a:gd name="connsiteY3" fmla="*/ 27171 h 40819"/>
                    <a:gd name="connsiteX4" fmla="*/ 19498 w 40262"/>
                    <a:gd name="connsiteY4" fmla="*/ 40820 h 40819"/>
                    <a:gd name="connsiteX5" fmla="*/ 40263 w 40262"/>
                    <a:gd name="connsiteY5" fmla="*/ 21231 h 40819"/>
                    <a:gd name="connsiteX6" fmla="*/ 30134 w 40262"/>
                    <a:gd name="connsiteY6" fmla="*/ 2022 h 4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62" h="40819">
                      <a:moveTo>
                        <a:pt x="30134" y="2022"/>
                      </a:moveTo>
                      <a:lnTo>
                        <a:pt x="10382" y="0"/>
                      </a:lnTo>
                      <a:lnTo>
                        <a:pt x="0" y="16429"/>
                      </a:lnTo>
                      <a:lnTo>
                        <a:pt x="3545" y="27171"/>
                      </a:lnTo>
                      <a:lnTo>
                        <a:pt x="19498" y="40820"/>
                      </a:lnTo>
                      <a:lnTo>
                        <a:pt x="40263" y="21231"/>
                      </a:lnTo>
                      <a:lnTo>
                        <a:pt x="30134" y="2022"/>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59" name="Freeform 1618">
                  <a:extLst>
                    <a:ext uri="{FF2B5EF4-FFF2-40B4-BE49-F238E27FC236}">
                      <a16:creationId xmlns:a16="http://schemas.microsoft.com/office/drawing/2014/main" id="{E5C5C47F-ECAD-2F18-23E4-0224429C2956}"/>
                    </a:ext>
                  </a:extLst>
                </p:cNvPr>
                <p:cNvSpPr/>
                <p:nvPr/>
              </p:nvSpPr>
              <p:spPr>
                <a:xfrm>
                  <a:off x="3187579" y="2667262"/>
                  <a:ext cx="12790" cy="22368"/>
                </a:xfrm>
                <a:custGeom>
                  <a:avLst/>
                  <a:gdLst>
                    <a:gd name="connsiteX0" fmla="*/ 5318 w 12788"/>
                    <a:gd name="connsiteY0" fmla="*/ 16808 h 22368"/>
                    <a:gd name="connsiteX1" fmla="*/ 12788 w 12788"/>
                    <a:gd name="connsiteY1" fmla="*/ 22368 h 22368"/>
                    <a:gd name="connsiteX2" fmla="*/ 9243 w 12788"/>
                    <a:gd name="connsiteY2" fmla="*/ 0 h 22368"/>
                    <a:gd name="connsiteX3" fmla="*/ 0 w 12788"/>
                    <a:gd name="connsiteY3" fmla="*/ 12638 h 22368"/>
                    <a:gd name="connsiteX4" fmla="*/ 5318 w 12788"/>
                    <a:gd name="connsiteY4" fmla="*/ 16808 h 223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88" h="22368">
                      <a:moveTo>
                        <a:pt x="5318" y="16808"/>
                      </a:moveTo>
                      <a:lnTo>
                        <a:pt x="12788" y="22368"/>
                      </a:lnTo>
                      <a:cubicBezTo>
                        <a:pt x="12028" y="14786"/>
                        <a:pt x="10889" y="7330"/>
                        <a:pt x="9243" y="0"/>
                      </a:cubicBezTo>
                      <a:lnTo>
                        <a:pt x="0" y="12638"/>
                      </a:lnTo>
                      <a:lnTo>
                        <a:pt x="5318" y="16808"/>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60" name="Freeform 1619">
                  <a:extLst>
                    <a:ext uri="{FF2B5EF4-FFF2-40B4-BE49-F238E27FC236}">
                      <a16:creationId xmlns:a16="http://schemas.microsoft.com/office/drawing/2014/main" id="{AB4CA622-FB89-63E3-7716-F8778BB4F96A}"/>
                    </a:ext>
                  </a:extLst>
                </p:cNvPr>
                <p:cNvSpPr/>
                <p:nvPr/>
              </p:nvSpPr>
              <p:spPr>
                <a:xfrm>
                  <a:off x="3047400" y="2523825"/>
                  <a:ext cx="46726" cy="36775"/>
                </a:xfrm>
                <a:custGeom>
                  <a:avLst/>
                  <a:gdLst>
                    <a:gd name="connsiteX0" fmla="*/ 0 w 46720"/>
                    <a:gd name="connsiteY0" fmla="*/ 126 h 36775"/>
                    <a:gd name="connsiteX1" fmla="*/ 0 w 46720"/>
                    <a:gd name="connsiteY1" fmla="*/ 126 h 36775"/>
                    <a:gd name="connsiteX2" fmla="*/ 10256 w 46720"/>
                    <a:gd name="connsiteY2" fmla="*/ 21737 h 36775"/>
                    <a:gd name="connsiteX3" fmla="*/ 16840 w 46720"/>
                    <a:gd name="connsiteY3" fmla="*/ 33616 h 36775"/>
                    <a:gd name="connsiteX4" fmla="*/ 16080 w 46720"/>
                    <a:gd name="connsiteY4" fmla="*/ 33616 h 36775"/>
                    <a:gd name="connsiteX5" fmla="*/ 21144 w 46720"/>
                    <a:gd name="connsiteY5" fmla="*/ 36776 h 36775"/>
                    <a:gd name="connsiteX6" fmla="*/ 33299 w 46720"/>
                    <a:gd name="connsiteY6" fmla="*/ 32858 h 36775"/>
                    <a:gd name="connsiteX7" fmla="*/ 46720 w 46720"/>
                    <a:gd name="connsiteY7" fmla="*/ 17314 h 36775"/>
                    <a:gd name="connsiteX8" fmla="*/ 0 w 46720"/>
                    <a:gd name="connsiteY8" fmla="*/ 0 h 3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720" h="36775">
                      <a:moveTo>
                        <a:pt x="0" y="126"/>
                      </a:moveTo>
                      <a:lnTo>
                        <a:pt x="0" y="126"/>
                      </a:lnTo>
                      <a:cubicBezTo>
                        <a:pt x="0" y="126"/>
                        <a:pt x="10256" y="21737"/>
                        <a:pt x="10256" y="21737"/>
                      </a:cubicBezTo>
                      <a:lnTo>
                        <a:pt x="16840" y="33616"/>
                      </a:lnTo>
                      <a:lnTo>
                        <a:pt x="16080" y="33616"/>
                      </a:lnTo>
                      <a:lnTo>
                        <a:pt x="21144" y="36776"/>
                      </a:lnTo>
                      <a:lnTo>
                        <a:pt x="33299" y="32858"/>
                      </a:lnTo>
                      <a:lnTo>
                        <a:pt x="46720" y="17314"/>
                      </a:lnTo>
                      <a:cubicBezTo>
                        <a:pt x="32160" y="9984"/>
                        <a:pt x="16460" y="4044"/>
                        <a:pt x="0" y="0"/>
                      </a:cubicBez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61" name="Freeform 1620">
                  <a:extLst>
                    <a:ext uri="{FF2B5EF4-FFF2-40B4-BE49-F238E27FC236}">
                      <a16:creationId xmlns:a16="http://schemas.microsoft.com/office/drawing/2014/main" id="{CF11769F-1532-3CAD-F515-98585C8C7901}"/>
                    </a:ext>
                  </a:extLst>
                </p:cNvPr>
                <p:cNvSpPr/>
                <p:nvPr/>
              </p:nvSpPr>
              <p:spPr>
                <a:xfrm>
                  <a:off x="3106410" y="2556809"/>
                  <a:ext cx="34950" cy="44610"/>
                </a:xfrm>
                <a:custGeom>
                  <a:avLst/>
                  <a:gdLst>
                    <a:gd name="connsiteX0" fmla="*/ 13801 w 34945"/>
                    <a:gd name="connsiteY0" fmla="*/ 0 h 44610"/>
                    <a:gd name="connsiteX1" fmla="*/ 633 w 34945"/>
                    <a:gd name="connsiteY1" fmla="*/ 17945 h 44610"/>
                    <a:gd name="connsiteX2" fmla="*/ 0 w 34945"/>
                    <a:gd name="connsiteY2" fmla="*/ 17945 h 44610"/>
                    <a:gd name="connsiteX3" fmla="*/ 7090 w 34945"/>
                    <a:gd name="connsiteY3" fmla="*/ 25654 h 44610"/>
                    <a:gd name="connsiteX4" fmla="*/ 8356 w 34945"/>
                    <a:gd name="connsiteY4" fmla="*/ 39429 h 44610"/>
                    <a:gd name="connsiteX5" fmla="*/ 5571 w 34945"/>
                    <a:gd name="connsiteY5" fmla="*/ 40061 h 44610"/>
                    <a:gd name="connsiteX6" fmla="*/ 9116 w 34945"/>
                    <a:gd name="connsiteY6" fmla="*/ 44611 h 44610"/>
                    <a:gd name="connsiteX7" fmla="*/ 21777 w 34945"/>
                    <a:gd name="connsiteY7" fmla="*/ 37913 h 44610"/>
                    <a:gd name="connsiteX8" fmla="*/ 34945 w 34945"/>
                    <a:gd name="connsiteY8" fmla="*/ 17187 h 44610"/>
                    <a:gd name="connsiteX9" fmla="*/ 13674 w 34945"/>
                    <a:gd name="connsiteY9" fmla="*/ 0 h 44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945" h="44610">
                      <a:moveTo>
                        <a:pt x="13801" y="0"/>
                      </a:moveTo>
                      <a:lnTo>
                        <a:pt x="633" y="17945"/>
                      </a:lnTo>
                      <a:lnTo>
                        <a:pt x="0" y="17945"/>
                      </a:lnTo>
                      <a:cubicBezTo>
                        <a:pt x="0" y="17945"/>
                        <a:pt x="7090" y="25654"/>
                        <a:pt x="7090" y="25654"/>
                      </a:cubicBezTo>
                      <a:lnTo>
                        <a:pt x="8356" y="39429"/>
                      </a:lnTo>
                      <a:lnTo>
                        <a:pt x="5571" y="40061"/>
                      </a:lnTo>
                      <a:lnTo>
                        <a:pt x="9116" y="44611"/>
                      </a:lnTo>
                      <a:lnTo>
                        <a:pt x="21777" y="37913"/>
                      </a:lnTo>
                      <a:lnTo>
                        <a:pt x="34945" y="17187"/>
                      </a:lnTo>
                      <a:cubicBezTo>
                        <a:pt x="28235" y="10995"/>
                        <a:pt x="21144" y="5308"/>
                        <a:pt x="13674" y="0"/>
                      </a:cubicBez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62" name="Freeform 1621">
                  <a:extLst>
                    <a:ext uri="{FF2B5EF4-FFF2-40B4-BE49-F238E27FC236}">
                      <a16:creationId xmlns:a16="http://schemas.microsoft.com/office/drawing/2014/main" id="{9152AAFC-0CB8-B3BA-3CC0-15E3A47C15F2}"/>
                    </a:ext>
                  </a:extLst>
                </p:cNvPr>
                <p:cNvSpPr/>
                <p:nvPr/>
              </p:nvSpPr>
              <p:spPr>
                <a:xfrm>
                  <a:off x="3137181" y="2761160"/>
                  <a:ext cx="25325" cy="36017"/>
                </a:xfrm>
                <a:custGeom>
                  <a:avLst/>
                  <a:gdLst>
                    <a:gd name="connsiteX0" fmla="*/ 12408 w 25322"/>
                    <a:gd name="connsiteY0" fmla="*/ 0 h 36017"/>
                    <a:gd name="connsiteX1" fmla="*/ 0 w 25322"/>
                    <a:gd name="connsiteY1" fmla="*/ 15039 h 36017"/>
                    <a:gd name="connsiteX2" fmla="*/ 3292 w 25322"/>
                    <a:gd name="connsiteY2" fmla="*/ 36017 h 36017"/>
                    <a:gd name="connsiteX3" fmla="*/ 8483 w 25322"/>
                    <a:gd name="connsiteY3" fmla="*/ 36017 h 36017"/>
                    <a:gd name="connsiteX4" fmla="*/ 20765 w 25322"/>
                    <a:gd name="connsiteY4" fmla="*/ 29825 h 36017"/>
                    <a:gd name="connsiteX5" fmla="*/ 25323 w 25322"/>
                    <a:gd name="connsiteY5" fmla="*/ 14028 h 36017"/>
                    <a:gd name="connsiteX6" fmla="*/ 12408 w 25322"/>
                    <a:gd name="connsiteY6" fmla="*/ 0 h 3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22" h="36017">
                      <a:moveTo>
                        <a:pt x="12408" y="0"/>
                      </a:moveTo>
                      <a:lnTo>
                        <a:pt x="0" y="15039"/>
                      </a:lnTo>
                      <a:lnTo>
                        <a:pt x="3292" y="36017"/>
                      </a:lnTo>
                      <a:lnTo>
                        <a:pt x="8483" y="36017"/>
                      </a:lnTo>
                      <a:lnTo>
                        <a:pt x="20765" y="29825"/>
                      </a:lnTo>
                      <a:lnTo>
                        <a:pt x="25323" y="14028"/>
                      </a:lnTo>
                      <a:lnTo>
                        <a:pt x="12408"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63" name="Freeform 1622">
                  <a:extLst>
                    <a:ext uri="{FF2B5EF4-FFF2-40B4-BE49-F238E27FC236}">
                      <a16:creationId xmlns:a16="http://schemas.microsoft.com/office/drawing/2014/main" id="{132504BA-50B1-8D19-0E90-FB7B2D493EAD}"/>
                    </a:ext>
                  </a:extLst>
                </p:cNvPr>
                <p:cNvSpPr/>
                <p:nvPr/>
              </p:nvSpPr>
              <p:spPr>
                <a:xfrm>
                  <a:off x="2807563" y="2781001"/>
                  <a:ext cx="28491" cy="35385"/>
                </a:xfrm>
                <a:custGeom>
                  <a:avLst/>
                  <a:gdLst>
                    <a:gd name="connsiteX0" fmla="*/ 4305 w 28487"/>
                    <a:gd name="connsiteY0" fmla="*/ 1896 h 35385"/>
                    <a:gd name="connsiteX1" fmla="*/ 2532 w 28487"/>
                    <a:gd name="connsiteY1" fmla="*/ 1896 h 35385"/>
                    <a:gd name="connsiteX2" fmla="*/ 0 w 28487"/>
                    <a:gd name="connsiteY2" fmla="*/ 14154 h 35385"/>
                    <a:gd name="connsiteX3" fmla="*/ 14687 w 28487"/>
                    <a:gd name="connsiteY3" fmla="*/ 35385 h 35385"/>
                    <a:gd name="connsiteX4" fmla="*/ 16333 w 28487"/>
                    <a:gd name="connsiteY4" fmla="*/ 30583 h 35385"/>
                    <a:gd name="connsiteX5" fmla="*/ 28488 w 28487"/>
                    <a:gd name="connsiteY5" fmla="*/ 4297 h 35385"/>
                    <a:gd name="connsiteX6" fmla="*/ 28488 w 28487"/>
                    <a:gd name="connsiteY6" fmla="*/ 0 h 35385"/>
                    <a:gd name="connsiteX7" fmla="*/ 4305 w 28487"/>
                    <a:gd name="connsiteY7" fmla="*/ 1896 h 35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487" h="35385">
                      <a:moveTo>
                        <a:pt x="4305" y="1896"/>
                      </a:moveTo>
                      <a:lnTo>
                        <a:pt x="2532" y="1896"/>
                      </a:lnTo>
                      <a:cubicBezTo>
                        <a:pt x="2912" y="5687"/>
                        <a:pt x="2026" y="9605"/>
                        <a:pt x="0" y="14154"/>
                      </a:cubicBezTo>
                      <a:cubicBezTo>
                        <a:pt x="4432" y="21484"/>
                        <a:pt x="9369" y="28561"/>
                        <a:pt x="14687" y="35385"/>
                      </a:cubicBezTo>
                      <a:lnTo>
                        <a:pt x="16333" y="30583"/>
                      </a:lnTo>
                      <a:lnTo>
                        <a:pt x="28488" y="4297"/>
                      </a:lnTo>
                      <a:lnTo>
                        <a:pt x="28488" y="0"/>
                      </a:lnTo>
                      <a:lnTo>
                        <a:pt x="4305" y="1896"/>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64" name="Freeform 1623">
                  <a:extLst>
                    <a:ext uri="{FF2B5EF4-FFF2-40B4-BE49-F238E27FC236}">
                      <a16:creationId xmlns:a16="http://schemas.microsoft.com/office/drawing/2014/main" id="{C6CE6F95-AA30-37C1-1515-0DF94F40A34B}"/>
                    </a:ext>
                  </a:extLst>
                </p:cNvPr>
                <p:cNvSpPr/>
                <p:nvPr/>
              </p:nvSpPr>
              <p:spPr>
                <a:xfrm>
                  <a:off x="3006879" y="2519401"/>
                  <a:ext cx="30011" cy="49034"/>
                </a:xfrm>
                <a:custGeom>
                  <a:avLst/>
                  <a:gdLst>
                    <a:gd name="connsiteX0" fmla="*/ 19752 w 30007"/>
                    <a:gd name="connsiteY0" fmla="*/ 379 h 49034"/>
                    <a:gd name="connsiteX1" fmla="*/ 17219 w 30007"/>
                    <a:gd name="connsiteY1" fmla="*/ 0 h 49034"/>
                    <a:gd name="connsiteX2" fmla="*/ 2659 w 30007"/>
                    <a:gd name="connsiteY2" fmla="*/ 12638 h 49034"/>
                    <a:gd name="connsiteX3" fmla="*/ 380 w 30007"/>
                    <a:gd name="connsiteY3" fmla="*/ 25528 h 49034"/>
                    <a:gd name="connsiteX4" fmla="*/ 0 w 30007"/>
                    <a:gd name="connsiteY4" fmla="*/ 38924 h 49034"/>
                    <a:gd name="connsiteX5" fmla="*/ 17472 w 30007"/>
                    <a:gd name="connsiteY5" fmla="*/ 49034 h 49034"/>
                    <a:gd name="connsiteX6" fmla="*/ 24436 w 30007"/>
                    <a:gd name="connsiteY6" fmla="*/ 44485 h 49034"/>
                    <a:gd name="connsiteX7" fmla="*/ 30007 w 30007"/>
                    <a:gd name="connsiteY7" fmla="*/ 14786 h 49034"/>
                    <a:gd name="connsiteX8" fmla="*/ 19752 w 30007"/>
                    <a:gd name="connsiteY8" fmla="*/ 506 h 49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07" h="49034">
                      <a:moveTo>
                        <a:pt x="19752" y="379"/>
                      </a:moveTo>
                      <a:cubicBezTo>
                        <a:pt x="18865" y="379"/>
                        <a:pt x="18106" y="126"/>
                        <a:pt x="17219" y="0"/>
                      </a:cubicBezTo>
                      <a:lnTo>
                        <a:pt x="2659" y="12638"/>
                      </a:lnTo>
                      <a:lnTo>
                        <a:pt x="380" y="25528"/>
                      </a:lnTo>
                      <a:lnTo>
                        <a:pt x="0" y="38924"/>
                      </a:lnTo>
                      <a:lnTo>
                        <a:pt x="17472" y="49034"/>
                      </a:lnTo>
                      <a:lnTo>
                        <a:pt x="24436" y="44485"/>
                      </a:lnTo>
                      <a:lnTo>
                        <a:pt x="30007" y="14786"/>
                      </a:lnTo>
                      <a:lnTo>
                        <a:pt x="19752" y="506"/>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65" name="Freeform 1624">
                  <a:extLst>
                    <a:ext uri="{FF2B5EF4-FFF2-40B4-BE49-F238E27FC236}">
                      <a16:creationId xmlns:a16="http://schemas.microsoft.com/office/drawing/2014/main" id="{08CCD22A-75D0-0F25-7292-D86E835D5B86}"/>
                    </a:ext>
                  </a:extLst>
                </p:cNvPr>
                <p:cNvSpPr/>
                <p:nvPr/>
              </p:nvSpPr>
              <p:spPr>
                <a:xfrm>
                  <a:off x="2979526" y="2517380"/>
                  <a:ext cx="44573" cy="55731"/>
                </a:xfrm>
                <a:custGeom>
                  <a:avLst/>
                  <a:gdLst>
                    <a:gd name="connsiteX0" fmla="*/ 19498 w 44567"/>
                    <a:gd name="connsiteY0" fmla="*/ 0 h 55731"/>
                    <a:gd name="connsiteX1" fmla="*/ 14560 w 44567"/>
                    <a:gd name="connsiteY1" fmla="*/ 9352 h 55731"/>
                    <a:gd name="connsiteX2" fmla="*/ 2279 w 44567"/>
                    <a:gd name="connsiteY2" fmla="*/ 25402 h 55731"/>
                    <a:gd name="connsiteX3" fmla="*/ 0 w 44567"/>
                    <a:gd name="connsiteY3" fmla="*/ 26034 h 55731"/>
                    <a:gd name="connsiteX4" fmla="*/ 2279 w 44567"/>
                    <a:gd name="connsiteY4" fmla="*/ 48023 h 55731"/>
                    <a:gd name="connsiteX5" fmla="*/ 15953 w 44567"/>
                    <a:gd name="connsiteY5" fmla="*/ 55732 h 55731"/>
                    <a:gd name="connsiteX6" fmla="*/ 27348 w 44567"/>
                    <a:gd name="connsiteY6" fmla="*/ 40946 h 55731"/>
                    <a:gd name="connsiteX7" fmla="*/ 27728 w 44567"/>
                    <a:gd name="connsiteY7" fmla="*/ 27550 h 55731"/>
                    <a:gd name="connsiteX8" fmla="*/ 30007 w 44567"/>
                    <a:gd name="connsiteY8" fmla="*/ 14660 h 55731"/>
                    <a:gd name="connsiteX9" fmla="*/ 44568 w 44567"/>
                    <a:gd name="connsiteY9" fmla="*/ 2022 h 55731"/>
                    <a:gd name="connsiteX10" fmla="*/ 19372 w 44567"/>
                    <a:gd name="connsiteY10" fmla="*/ 0 h 5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567" h="55731">
                      <a:moveTo>
                        <a:pt x="19498" y="0"/>
                      </a:moveTo>
                      <a:lnTo>
                        <a:pt x="14560" y="9352"/>
                      </a:lnTo>
                      <a:lnTo>
                        <a:pt x="2279" y="25402"/>
                      </a:lnTo>
                      <a:lnTo>
                        <a:pt x="0" y="26034"/>
                      </a:lnTo>
                      <a:lnTo>
                        <a:pt x="2279" y="48023"/>
                      </a:lnTo>
                      <a:lnTo>
                        <a:pt x="15953" y="55732"/>
                      </a:lnTo>
                      <a:lnTo>
                        <a:pt x="27348" y="40946"/>
                      </a:lnTo>
                      <a:lnTo>
                        <a:pt x="27728" y="27550"/>
                      </a:lnTo>
                      <a:lnTo>
                        <a:pt x="30007" y="14660"/>
                      </a:lnTo>
                      <a:lnTo>
                        <a:pt x="44568" y="2022"/>
                      </a:lnTo>
                      <a:cubicBezTo>
                        <a:pt x="36338" y="885"/>
                        <a:pt x="27981" y="253"/>
                        <a:pt x="19372" y="0"/>
                      </a:cubicBez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66" name="Freeform 1625">
                  <a:extLst>
                    <a:ext uri="{FF2B5EF4-FFF2-40B4-BE49-F238E27FC236}">
                      <a16:creationId xmlns:a16="http://schemas.microsoft.com/office/drawing/2014/main" id="{64E2712F-97FC-624A-2902-6AD471C22418}"/>
                    </a:ext>
                  </a:extLst>
                </p:cNvPr>
                <p:cNvSpPr/>
                <p:nvPr/>
              </p:nvSpPr>
              <p:spPr>
                <a:xfrm>
                  <a:off x="3031318" y="2523951"/>
                  <a:ext cx="32796" cy="47012"/>
                </a:xfrm>
                <a:custGeom>
                  <a:avLst/>
                  <a:gdLst>
                    <a:gd name="connsiteX0" fmla="*/ 26209 w 32792"/>
                    <a:gd name="connsiteY0" fmla="*/ 21610 h 47012"/>
                    <a:gd name="connsiteX1" fmla="*/ 15953 w 32792"/>
                    <a:gd name="connsiteY1" fmla="*/ 0 h 47012"/>
                    <a:gd name="connsiteX2" fmla="*/ 5571 w 32792"/>
                    <a:gd name="connsiteY2" fmla="*/ 10110 h 47012"/>
                    <a:gd name="connsiteX3" fmla="*/ 0 w 32792"/>
                    <a:gd name="connsiteY3" fmla="*/ 39809 h 47012"/>
                    <a:gd name="connsiteX4" fmla="*/ 11142 w 32792"/>
                    <a:gd name="connsiteY4" fmla="*/ 47012 h 47012"/>
                    <a:gd name="connsiteX5" fmla="*/ 21018 w 32792"/>
                    <a:gd name="connsiteY5" fmla="*/ 33490 h 47012"/>
                    <a:gd name="connsiteX6" fmla="*/ 32033 w 32792"/>
                    <a:gd name="connsiteY6" fmla="*/ 33490 h 47012"/>
                    <a:gd name="connsiteX7" fmla="*/ 32793 w 32792"/>
                    <a:gd name="connsiteY7" fmla="*/ 33490 h 47012"/>
                    <a:gd name="connsiteX8" fmla="*/ 26209 w 32792"/>
                    <a:gd name="connsiteY8" fmla="*/ 21610 h 47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792" h="47012">
                      <a:moveTo>
                        <a:pt x="26209" y="21610"/>
                      </a:moveTo>
                      <a:lnTo>
                        <a:pt x="15953" y="0"/>
                      </a:lnTo>
                      <a:lnTo>
                        <a:pt x="5571" y="10110"/>
                      </a:lnTo>
                      <a:lnTo>
                        <a:pt x="0" y="39809"/>
                      </a:lnTo>
                      <a:lnTo>
                        <a:pt x="11142" y="47012"/>
                      </a:lnTo>
                      <a:lnTo>
                        <a:pt x="21018" y="33490"/>
                      </a:lnTo>
                      <a:lnTo>
                        <a:pt x="32033" y="33490"/>
                      </a:lnTo>
                      <a:lnTo>
                        <a:pt x="32793" y="33490"/>
                      </a:lnTo>
                      <a:lnTo>
                        <a:pt x="26209" y="2161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67" name="Freeform 1626">
                  <a:extLst>
                    <a:ext uri="{FF2B5EF4-FFF2-40B4-BE49-F238E27FC236}">
                      <a16:creationId xmlns:a16="http://schemas.microsoft.com/office/drawing/2014/main" id="{AFED461A-1345-0FED-4B54-2D58A558EB5D}"/>
                    </a:ext>
                  </a:extLst>
                </p:cNvPr>
                <p:cNvSpPr/>
                <p:nvPr/>
              </p:nvSpPr>
              <p:spPr>
                <a:xfrm>
                  <a:off x="2962558" y="2565276"/>
                  <a:ext cx="44320" cy="34374"/>
                </a:xfrm>
                <a:custGeom>
                  <a:avLst/>
                  <a:gdLst>
                    <a:gd name="connsiteX0" fmla="*/ 32919 w 44314"/>
                    <a:gd name="connsiteY0" fmla="*/ 7835 h 34374"/>
                    <a:gd name="connsiteX1" fmla="*/ 19245 w 44314"/>
                    <a:gd name="connsiteY1" fmla="*/ 0 h 34374"/>
                    <a:gd name="connsiteX2" fmla="*/ 7976 w 44314"/>
                    <a:gd name="connsiteY2" fmla="*/ 15165 h 34374"/>
                    <a:gd name="connsiteX3" fmla="*/ 0 w 44314"/>
                    <a:gd name="connsiteY3" fmla="*/ 17440 h 34374"/>
                    <a:gd name="connsiteX4" fmla="*/ 5951 w 44314"/>
                    <a:gd name="connsiteY4" fmla="*/ 31973 h 34374"/>
                    <a:gd name="connsiteX5" fmla="*/ 20511 w 44314"/>
                    <a:gd name="connsiteY5" fmla="*/ 32352 h 34374"/>
                    <a:gd name="connsiteX6" fmla="*/ 20891 w 44314"/>
                    <a:gd name="connsiteY6" fmla="*/ 34374 h 34374"/>
                    <a:gd name="connsiteX7" fmla="*/ 22537 w 44314"/>
                    <a:gd name="connsiteY7" fmla="*/ 32352 h 34374"/>
                    <a:gd name="connsiteX8" fmla="*/ 39883 w 44314"/>
                    <a:gd name="connsiteY8" fmla="*/ 21231 h 34374"/>
                    <a:gd name="connsiteX9" fmla="*/ 44315 w 44314"/>
                    <a:gd name="connsiteY9" fmla="*/ 21231 h 34374"/>
                    <a:gd name="connsiteX10" fmla="*/ 32919 w 44314"/>
                    <a:gd name="connsiteY10" fmla="*/ 7835 h 3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314" h="34374">
                      <a:moveTo>
                        <a:pt x="32919" y="7835"/>
                      </a:moveTo>
                      <a:lnTo>
                        <a:pt x="19245" y="0"/>
                      </a:lnTo>
                      <a:lnTo>
                        <a:pt x="7976" y="15165"/>
                      </a:lnTo>
                      <a:lnTo>
                        <a:pt x="0" y="17440"/>
                      </a:lnTo>
                      <a:lnTo>
                        <a:pt x="5951" y="31973"/>
                      </a:lnTo>
                      <a:lnTo>
                        <a:pt x="20511" y="32352"/>
                      </a:lnTo>
                      <a:lnTo>
                        <a:pt x="20891" y="34374"/>
                      </a:lnTo>
                      <a:lnTo>
                        <a:pt x="22537" y="32352"/>
                      </a:lnTo>
                      <a:lnTo>
                        <a:pt x="39883" y="21231"/>
                      </a:lnTo>
                      <a:lnTo>
                        <a:pt x="44315" y="21231"/>
                      </a:lnTo>
                      <a:lnTo>
                        <a:pt x="32919" y="7835"/>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68" name="Freeform 1627">
                  <a:extLst>
                    <a:ext uri="{FF2B5EF4-FFF2-40B4-BE49-F238E27FC236}">
                      <a16:creationId xmlns:a16="http://schemas.microsoft.com/office/drawing/2014/main" id="{BEA99C45-1B43-DE17-DBF2-3C19EB66B35B}"/>
                    </a:ext>
                  </a:extLst>
                </p:cNvPr>
                <p:cNvSpPr/>
                <p:nvPr/>
              </p:nvSpPr>
              <p:spPr>
                <a:xfrm>
                  <a:off x="3118187" y="2734747"/>
                  <a:ext cx="31403" cy="41451"/>
                </a:xfrm>
                <a:custGeom>
                  <a:avLst/>
                  <a:gdLst>
                    <a:gd name="connsiteX0" fmla="*/ 27475 w 31399"/>
                    <a:gd name="connsiteY0" fmla="*/ 4423 h 41451"/>
                    <a:gd name="connsiteX1" fmla="*/ 19498 w 31399"/>
                    <a:gd name="connsiteY1" fmla="*/ 0 h 41451"/>
                    <a:gd name="connsiteX2" fmla="*/ 9243 w 31399"/>
                    <a:gd name="connsiteY2" fmla="*/ 13522 h 41451"/>
                    <a:gd name="connsiteX3" fmla="*/ 0 w 31399"/>
                    <a:gd name="connsiteY3" fmla="*/ 25907 h 41451"/>
                    <a:gd name="connsiteX4" fmla="*/ 18992 w 31399"/>
                    <a:gd name="connsiteY4" fmla="*/ 41451 h 41451"/>
                    <a:gd name="connsiteX5" fmla="*/ 31400 w 31399"/>
                    <a:gd name="connsiteY5" fmla="*/ 26413 h 41451"/>
                    <a:gd name="connsiteX6" fmla="*/ 27475 w 31399"/>
                    <a:gd name="connsiteY6" fmla="*/ 4423 h 41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399" h="41451">
                      <a:moveTo>
                        <a:pt x="27475" y="4423"/>
                      </a:moveTo>
                      <a:lnTo>
                        <a:pt x="19498" y="0"/>
                      </a:lnTo>
                      <a:lnTo>
                        <a:pt x="9243" y="13522"/>
                      </a:lnTo>
                      <a:lnTo>
                        <a:pt x="0" y="25907"/>
                      </a:lnTo>
                      <a:lnTo>
                        <a:pt x="18992" y="41451"/>
                      </a:lnTo>
                      <a:lnTo>
                        <a:pt x="31400" y="26413"/>
                      </a:lnTo>
                      <a:lnTo>
                        <a:pt x="27475" y="4423"/>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69" name="Freeform 1628">
                  <a:extLst>
                    <a:ext uri="{FF2B5EF4-FFF2-40B4-BE49-F238E27FC236}">
                      <a16:creationId xmlns:a16="http://schemas.microsoft.com/office/drawing/2014/main" id="{A9FE2527-F752-112A-76BC-C0EFF6F084E1}"/>
                    </a:ext>
                  </a:extLst>
                </p:cNvPr>
                <p:cNvSpPr/>
                <p:nvPr/>
              </p:nvSpPr>
              <p:spPr>
                <a:xfrm>
                  <a:off x="2798310" y="2728302"/>
                  <a:ext cx="37744" cy="54594"/>
                </a:xfrm>
                <a:custGeom>
                  <a:avLst/>
                  <a:gdLst>
                    <a:gd name="connsiteX0" fmla="*/ 35334 w 37739"/>
                    <a:gd name="connsiteY0" fmla="*/ 18830 h 54594"/>
                    <a:gd name="connsiteX1" fmla="*/ 37739 w 37739"/>
                    <a:gd name="connsiteY1" fmla="*/ 6066 h 54594"/>
                    <a:gd name="connsiteX2" fmla="*/ 24318 w 37739"/>
                    <a:gd name="connsiteY2" fmla="*/ 14407 h 54594"/>
                    <a:gd name="connsiteX3" fmla="*/ 7859 w 37739"/>
                    <a:gd name="connsiteY3" fmla="*/ 0 h 54594"/>
                    <a:gd name="connsiteX4" fmla="*/ 11784 w 37739"/>
                    <a:gd name="connsiteY4" fmla="*/ 53836 h 54594"/>
                    <a:gd name="connsiteX5" fmla="*/ 11784 w 37739"/>
                    <a:gd name="connsiteY5" fmla="*/ 54595 h 54594"/>
                    <a:gd name="connsiteX6" fmla="*/ 13556 w 37739"/>
                    <a:gd name="connsiteY6" fmla="*/ 54595 h 54594"/>
                    <a:gd name="connsiteX7" fmla="*/ 37739 w 37739"/>
                    <a:gd name="connsiteY7" fmla="*/ 52699 h 54594"/>
                    <a:gd name="connsiteX8" fmla="*/ 37739 w 37739"/>
                    <a:gd name="connsiteY8" fmla="*/ 49919 h 54594"/>
                    <a:gd name="connsiteX9" fmla="*/ 35334 w 37739"/>
                    <a:gd name="connsiteY9" fmla="*/ 18830 h 5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39" h="54594">
                      <a:moveTo>
                        <a:pt x="35334" y="18830"/>
                      </a:moveTo>
                      <a:lnTo>
                        <a:pt x="37739" y="6066"/>
                      </a:lnTo>
                      <a:lnTo>
                        <a:pt x="24318" y="14407"/>
                      </a:lnTo>
                      <a:lnTo>
                        <a:pt x="7859" y="0"/>
                      </a:lnTo>
                      <a:cubicBezTo>
                        <a:pt x="-11007" y="17945"/>
                        <a:pt x="9758" y="47265"/>
                        <a:pt x="11784" y="53836"/>
                      </a:cubicBezTo>
                      <a:cubicBezTo>
                        <a:pt x="11784" y="54089"/>
                        <a:pt x="11784" y="54342"/>
                        <a:pt x="11784" y="54595"/>
                      </a:cubicBezTo>
                      <a:lnTo>
                        <a:pt x="13556" y="54595"/>
                      </a:lnTo>
                      <a:lnTo>
                        <a:pt x="37739" y="52699"/>
                      </a:lnTo>
                      <a:lnTo>
                        <a:pt x="37739" y="49919"/>
                      </a:lnTo>
                      <a:lnTo>
                        <a:pt x="35334" y="1883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70" name="Freeform 1629">
                  <a:extLst>
                    <a:ext uri="{FF2B5EF4-FFF2-40B4-BE49-F238E27FC236}">
                      <a16:creationId xmlns:a16="http://schemas.microsoft.com/office/drawing/2014/main" id="{ACB5E858-B90F-212A-F64E-2A09E3695698}"/>
                    </a:ext>
                  </a:extLst>
                </p:cNvPr>
                <p:cNvSpPr/>
                <p:nvPr/>
              </p:nvSpPr>
              <p:spPr>
                <a:xfrm>
                  <a:off x="2805534" y="2692158"/>
                  <a:ext cx="33053" cy="50676"/>
                </a:xfrm>
                <a:custGeom>
                  <a:avLst/>
                  <a:gdLst>
                    <a:gd name="connsiteX0" fmla="*/ 30517 w 33049"/>
                    <a:gd name="connsiteY0" fmla="*/ 10742 h 50676"/>
                    <a:gd name="connsiteX1" fmla="*/ 24313 w 33049"/>
                    <a:gd name="connsiteY1" fmla="*/ 3791 h 50676"/>
                    <a:gd name="connsiteX2" fmla="*/ 7347 w 33049"/>
                    <a:gd name="connsiteY2" fmla="*/ 0 h 50676"/>
                    <a:gd name="connsiteX3" fmla="*/ 637 w 33049"/>
                    <a:gd name="connsiteY3" fmla="*/ 36270 h 50676"/>
                    <a:gd name="connsiteX4" fmla="*/ 17096 w 33049"/>
                    <a:gd name="connsiteY4" fmla="*/ 50677 h 50676"/>
                    <a:gd name="connsiteX5" fmla="*/ 30517 w 33049"/>
                    <a:gd name="connsiteY5" fmla="*/ 42336 h 50676"/>
                    <a:gd name="connsiteX6" fmla="*/ 33050 w 33049"/>
                    <a:gd name="connsiteY6" fmla="*/ 28940 h 50676"/>
                    <a:gd name="connsiteX7" fmla="*/ 30644 w 33049"/>
                    <a:gd name="connsiteY7" fmla="*/ 10742 h 50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049" h="50676">
                      <a:moveTo>
                        <a:pt x="30517" y="10742"/>
                      </a:moveTo>
                      <a:lnTo>
                        <a:pt x="24313" y="3791"/>
                      </a:lnTo>
                      <a:lnTo>
                        <a:pt x="7347" y="0"/>
                      </a:lnTo>
                      <a:cubicBezTo>
                        <a:pt x="-2275" y="7962"/>
                        <a:pt x="130" y="26539"/>
                        <a:pt x="637" y="36270"/>
                      </a:cubicBezTo>
                      <a:lnTo>
                        <a:pt x="17096" y="50677"/>
                      </a:lnTo>
                      <a:lnTo>
                        <a:pt x="30517" y="42336"/>
                      </a:lnTo>
                      <a:lnTo>
                        <a:pt x="33050" y="28940"/>
                      </a:lnTo>
                      <a:lnTo>
                        <a:pt x="30644" y="10742"/>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71" name="Freeform 1630">
                  <a:extLst>
                    <a:ext uri="{FF2B5EF4-FFF2-40B4-BE49-F238E27FC236}">
                      <a16:creationId xmlns:a16="http://schemas.microsoft.com/office/drawing/2014/main" id="{303BF207-8F9E-B152-504D-29981E5815C4}"/>
                    </a:ext>
                  </a:extLst>
                </p:cNvPr>
                <p:cNvSpPr/>
                <p:nvPr/>
              </p:nvSpPr>
              <p:spPr>
                <a:xfrm>
                  <a:off x="2811882" y="2662839"/>
                  <a:ext cx="22907" cy="33110"/>
                </a:xfrm>
                <a:custGeom>
                  <a:avLst/>
                  <a:gdLst>
                    <a:gd name="connsiteX0" fmla="*/ 11382 w 22904"/>
                    <a:gd name="connsiteY0" fmla="*/ 0 h 33110"/>
                    <a:gd name="connsiteX1" fmla="*/ 1000 w 22904"/>
                    <a:gd name="connsiteY1" fmla="*/ 29319 h 33110"/>
                    <a:gd name="connsiteX2" fmla="*/ 17966 w 22904"/>
                    <a:gd name="connsiteY2" fmla="*/ 33111 h 33110"/>
                    <a:gd name="connsiteX3" fmla="*/ 21131 w 22904"/>
                    <a:gd name="connsiteY3" fmla="*/ 28688 h 33110"/>
                    <a:gd name="connsiteX4" fmla="*/ 22904 w 22904"/>
                    <a:gd name="connsiteY4" fmla="*/ 10110 h 33110"/>
                    <a:gd name="connsiteX5" fmla="*/ 11509 w 22904"/>
                    <a:gd name="connsiteY5" fmla="*/ 0 h 33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904" h="33110">
                      <a:moveTo>
                        <a:pt x="11382" y="0"/>
                      </a:moveTo>
                      <a:cubicBezTo>
                        <a:pt x="-3811" y="6572"/>
                        <a:pt x="367" y="15924"/>
                        <a:pt x="1000" y="29319"/>
                      </a:cubicBezTo>
                      <a:lnTo>
                        <a:pt x="17966" y="33111"/>
                      </a:lnTo>
                      <a:lnTo>
                        <a:pt x="21131" y="28688"/>
                      </a:lnTo>
                      <a:lnTo>
                        <a:pt x="22904" y="10110"/>
                      </a:lnTo>
                      <a:lnTo>
                        <a:pt x="11509"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72" name="Freeform 1631">
                  <a:extLst>
                    <a:ext uri="{FF2B5EF4-FFF2-40B4-BE49-F238E27FC236}">
                      <a16:creationId xmlns:a16="http://schemas.microsoft.com/office/drawing/2014/main" id="{DE0061F3-0C8E-8E77-1D5B-3B041C54B8AB}"/>
                    </a:ext>
                  </a:extLst>
                </p:cNvPr>
                <p:cNvSpPr/>
                <p:nvPr/>
              </p:nvSpPr>
              <p:spPr>
                <a:xfrm>
                  <a:off x="2822458" y="2638701"/>
                  <a:ext cx="43227" cy="35891"/>
                </a:xfrm>
                <a:custGeom>
                  <a:avLst/>
                  <a:gdLst>
                    <a:gd name="connsiteX0" fmla="*/ 33599 w 43221"/>
                    <a:gd name="connsiteY0" fmla="*/ 2401 h 35891"/>
                    <a:gd name="connsiteX1" fmla="*/ 11062 w 43221"/>
                    <a:gd name="connsiteY1" fmla="*/ 0 h 35891"/>
                    <a:gd name="connsiteX2" fmla="*/ 680 w 43221"/>
                    <a:gd name="connsiteY2" fmla="*/ 24138 h 35891"/>
                    <a:gd name="connsiteX3" fmla="*/ 12075 w 43221"/>
                    <a:gd name="connsiteY3" fmla="*/ 34248 h 35891"/>
                    <a:gd name="connsiteX4" fmla="*/ 20431 w 43221"/>
                    <a:gd name="connsiteY4" fmla="*/ 30078 h 35891"/>
                    <a:gd name="connsiteX5" fmla="*/ 29421 w 43221"/>
                    <a:gd name="connsiteY5" fmla="*/ 34248 h 35891"/>
                    <a:gd name="connsiteX6" fmla="*/ 31573 w 43221"/>
                    <a:gd name="connsiteY6" fmla="*/ 35891 h 35891"/>
                    <a:gd name="connsiteX7" fmla="*/ 31194 w 43221"/>
                    <a:gd name="connsiteY7" fmla="*/ 34248 h 35891"/>
                    <a:gd name="connsiteX8" fmla="*/ 40183 w 43221"/>
                    <a:gd name="connsiteY8" fmla="*/ 28308 h 35891"/>
                    <a:gd name="connsiteX9" fmla="*/ 40436 w 43221"/>
                    <a:gd name="connsiteY9" fmla="*/ 27171 h 35891"/>
                    <a:gd name="connsiteX10" fmla="*/ 43222 w 43221"/>
                    <a:gd name="connsiteY10" fmla="*/ 16429 h 35891"/>
                    <a:gd name="connsiteX11" fmla="*/ 33599 w 43221"/>
                    <a:gd name="connsiteY11" fmla="*/ 2401 h 3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221" h="35891">
                      <a:moveTo>
                        <a:pt x="33599" y="2401"/>
                      </a:moveTo>
                      <a:lnTo>
                        <a:pt x="11062" y="0"/>
                      </a:lnTo>
                      <a:cubicBezTo>
                        <a:pt x="-1093" y="1011"/>
                        <a:pt x="-713" y="17187"/>
                        <a:pt x="680" y="24138"/>
                      </a:cubicBezTo>
                      <a:lnTo>
                        <a:pt x="12075" y="34248"/>
                      </a:lnTo>
                      <a:lnTo>
                        <a:pt x="20431" y="30078"/>
                      </a:lnTo>
                      <a:lnTo>
                        <a:pt x="29421" y="34248"/>
                      </a:lnTo>
                      <a:lnTo>
                        <a:pt x="31573" y="35891"/>
                      </a:lnTo>
                      <a:lnTo>
                        <a:pt x="31194" y="34248"/>
                      </a:lnTo>
                      <a:lnTo>
                        <a:pt x="40183" y="28308"/>
                      </a:lnTo>
                      <a:lnTo>
                        <a:pt x="40436" y="27171"/>
                      </a:lnTo>
                      <a:lnTo>
                        <a:pt x="43222" y="16429"/>
                      </a:lnTo>
                      <a:lnTo>
                        <a:pt x="33599" y="2401"/>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73" name="Freeform 1632">
                  <a:extLst>
                    <a:ext uri="{FF2B5EF4-FFF2-40B4-BE49-F238E27FC236}">
                      <a16:creationId xmlns:a16="http://schemas.microsoft.com/office/drawing/2014/main" id="{938B9283-B4ED-5C4A-1D2D-CD12D2DEEF45}"/>
                    </a:ext>
                  </a:extLst>
                </p:cNvPr>
                <p:cNvSpPr/>
                <p:nvPr/>
              </p:nvSpPr>
              <p:spPr>
                <a:xfrm>
                  <a:off x="2883922" y="2556809"/>
                  <a:ext cx="27605" cy="29698"/>
                </a:xfrm>
                <a:custGeom>
                  <a:avLst/>
                  <a:gdLst>
                    <a:gd name="connsiteX0" fmla="*/ 19878 w 27601"/>
                    <a:gd name="connsiteY0" fmla="*/ 0 h 29698"/>
                    <a:gd name="connsiteX1" fmla="*/ 2279 w 27601"/>
                    <a:gd name="connsiteY1" fmla="*/ 22116 h 29698"/>
                    <a:gd name="connsiteX2" fmla="*/ 0 w 27601"/>
                    <a:gd name="connsiteY2" fmla="*/ 22116 h 29698"/>
                    <a:gd name="connsiteX3" fmla="*/ 0 w 27601"/>
                    <a:gd name="connsiteY3" fmla="*/ 22116 h 29698"/>
                    <a:gd name="connsiteX4" fmla="*/ 15447 w 27601"/>
                    <a:gd name="connsiteY4" fmla="*/ 29698 h 29698"/>
                    <a:gd name="connsiteX5" fmla="*/ 27602 w 27601"/>
                    <a:gd name="connsiteY5" fmla="*/ 16176 h 29698"/>
                    <a:gd name="connsiteX6" fmla="*/ 20005 w 27601"/>
                    <a:gd name="connsiteY6" fmla="*/ 0 h 2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1" h="29698">
                      <a:moveTo>
                        <a:pt x="19878" y="0"/>
                      </a:moveTo>
                      <a:cubicBezTo>
                        <a:pt x="6077" y="3159"/>
                        <a:pt x="2279" y="17314"/>
                        <a:pt x="2279" y="22116"/>
                      </a:cubicBezTo>
                      <a:cubicBezTo>
                        <a:pt x="1393" y="21990"/>
                        <a:pt x="633" y="22116"/>
                        <a:pt x="0" y="22116"/>
                      </a:cubicBezTo>
                      <a:lnTo>
                        <a:pt x="0" y="22116"/>
                      </a:lnTo>
                      <a:lnTo>
                        <a:pt x="15447" y="29698"/>
                      </a:lnTo>
                      <a:lnTo>
                        <a:pt x="27602" y="16176"/>
                      </a:lnTo>
                      <a:lnTo>
                        <a:pt x="20005"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74" name="Freeform 1633">
                  <a:extLst>
                    <a:ext uri="{FF2B5EF4-FFF2-40B4-BE49-F238E27FC236}">
                      <a16:creationId xmlns:a16="http://schemas.microsoft.com/office/drawing/2014/main" id="{C4FB4359-E06B-EFEC-5CA0-0A2139ED0341}"/>
                    </a:ext>
                  </a:extLst>
                </p:cNvPr>
                <p:cNvSpPr/>
                <p:nvPr/>
              </p:nvSpPr>
              <p:spPr>
                <a:xfrm>
                  <a:off x="2903802" y="2539465"/>
                  <a:ext cx="28998" cy="33520"/>
                </a:xfrm>
                <a:custGeom>
                  <a:avLst/>
                  <a:gdLst>
                    <a:gd name="connsiteX0" fmla="*/ 24056 w 28994"/>
                    <a:gd name="connsiteY0" fmla="*/ 157 h 33520"/>
                    <a:gd name="connsiteX1" fmla="*/ 0 w 28994"/>
                    <a:gd name="connsiteY1" fmla="*/ 17344 h 33520"/>
                    <a:gd name="connsiteX2" fmla="*/ 7597 w 28994"/>
                    <a:gd name="connsiteY2" fmla="*/ 33520 h 33520"/>
                    <a:gd name="connsiteX3" fmla="*/ 23803 w 28994"/>
                    <a:gd name="connsiteY3" fmla="*/ 31372 h 33520"/>
                    <a:gd name="connsiteX4" fmla="*/ 28994 w 28994"/>
                    <a:gd name="connsiteY4" fmla="*/ 14943 h 33520"/>
                    <a:gd name="connsiteX5" fmla="*/ 23930 w 28994"/>
                    <a:gd name="connsiteY5" fmla="*/ 157 h 33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94" h="33520">
                      <a:moveTo>
                        <a:pt x="24056" y="157"/>
                      </a:moveTo>
                      <a:cubicBezTo>
                        <a:pt x="10382" y="-1486"/>
                        <a:pt x="4811" y="10141"/>
                        <a:pt x="0" y="17344"/>
                      </a:cubicBezTo>
                      <a:lnTo>
                        <a:pt x="7597" y="33520"/>
                      </a:lnTo>
                      <a:lnTo>
                        <a:pt x="23803" y="31372"/>
                      </a:lnTo>
                      <a:lnTo>
                        <a:pt x="28994" y="14943"/>
                      </a:lnTo>
                      <a:lnTo>
                        <a:pt x="23930" y="157"/>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75" name="Freeform 1634">
                  <a:extLst>
                    <a:ext uri="{FF2B5EF4-FFF2-40B4-BE49-F238E27FC236}">
                      <a16:creationId xmlns:a16="http://schemas.microsoft.com/office/drawing/2014/main" id="{1CE0620B-671B-5988-3A72-4F855B5C6256}"/>
                    </a:ext>
                  </a:extLst>
                </p:cNvPr>
                <p:cNvSpPr/>
                <p:nvPr/>
              </p:nvSpPr>
              <p:spPr>
                <a:xfrm>
                  <a:off x="2856816" y="2591057"/>
                  <a:ext cx="27611" cy="36017"/>
                </a:xfrm>
                <a:custGeom>
                  <a:avLst/>
                  <a:gdLst>
                    <a:gd name="connsiteX0" fmla="*/ 27608 w 27607"/>
                    <a:gd name="connsiteY0" fmla="*/ 20726 h 36017"/>
                    <a:gd name="connsiteX1" fmla="*/ 17099 w 27607"/>
                    <a:gd name="connsiteY1" fmla="*/ 0 h 36017"/>
                    <a:gd name="connsiteX2" fmla="*/ 6 w 27607"/>
                    <a:gd name="connsiteY2" fmla="*/ 27550 h 36017"/>
                    <a:gd name="connsiteX3" fmla="*/ 8616 w 27607"/>
                    <a:gd name="connsiteY3" fmla="*/ 36017 h 36017"/>
                    <a:gd name="connsiteX4" fmla="*/ 19758 w 27607"/>
                    <a:gd name="connsiteY4" fmla="*/ 34880 h 36017"/>
                    <a:gd name="connsiteX5" fmla="*/ 19378 w 27607"/>
                    <a:gd name="connsiteY5" fmla="*/ 34122 h 36017"/>
                    <a:gd name="connsiteX6" fmla="*/ 27608 w 27607"/>
                    <a:gd name="connsiteY6" fmla="*/ 20726 h 3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07" h="36017">
                      <a:moveTo>
                        <a:pt x="27608" y="20726"/>
                      </a:moveTo>
                      <a:lnTo>
                        <a:pt x="17099" y="0"/>
                      </a:lnTo>
                      <a:cubicBezTo>
                        <a:pt x="7476" y="6698"/>
                        <a:pt x="-247" y="17314"/>
                        <a:pt x="6" y="27550"/>
                      </a:cubicBezTo>
                      <a:lnTo>
                        <a:pt x="8616" y="36017"/>
                      </a:lnTo>
                      <a:lnTo>
                        <a:pt x="19758" y="34880"/>
                      </a:lnTo>
                      <a:lnTo>
                        <a:pt x="19378" y="34122"/>
                      </a:lnTo>
                      <a:lnTo>
                        <a:pt x="27608" y="20726"/>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76" name="Freeform 1635">
                  <a:extLst>
                    <a:ext uri="{FF2B5EF4-FFF2-40B4-BE49-F238E27FC236}">
                      <a16:creationId xmlns:a16="http://schemas.microsoft.com/office/drawing/2014/main" id="{F5883489-D226-AECD-182A-2AFCEE780115}"/>
                    </a:ext>
                  </a:extLst>
                </p:cNvPr>
                <p:cNvSpPr/>
                <p:nvPr/>
              </p:nvSpPr>
              <p:spPr>
                <a:xfrm>
                  <a:off x="2833649" y="2618607"/>
                  <a:ext cx="31910" cy="22368"/>
                </a:xfrm>
                <a:custGeom>
                  <a:avLst/>
                  <a:gdLst>
                    <a:gd name="connsiteX0" fmla="*/ 23170 w 31906"/>
                    <a:gd name="connsiteY0" fmla="*/ 0 h 22368"/>
                    <a:gd name="connsiteX1" fmla="*/ 0 w 31906"/>
                    <a:gd name="connsiteY1" fmla="*/ 19968 h 22368"/>
                    <a:gd name="connsiteX2" fmla="*/ 22537 w 31906"/>
                    <a:gd name="connsiteY2" fmla="*/ 22369 h 22368"/>
                    <a:gd name="connsiteX3" fmla="*/ 30134 w 31906"/>
                    <a:gd name="connsiteY3" fmla="*/ 16176 h 22368"/>
                    <a:gd name="connsiteX4" fmla="*/ 31907 w 31906"/>
                    <a:gd name="connsiteY4" fmla="*/ 8467 h 22368"/>
                    <a:gd name="connsiteX5" fmla="*/ 23297 w 31906"/>
                    <a:gd name="connsiteY5" fmla="*/ 0 h 2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06" h="22368">
                      <a:moveTo>
                        <a:pt x="23170" y="0"/>
                      </a:moveTo>
                      <a:cubicBezTo>
                        <a:pt x="-2406" y="1769"/>
                        <a:pt x="1773" y="10742"/>
                        <a:pt x="0" y="19968"/>
                      </a:cubicBezTo>
                      <a:lnTo>
                        <a:pt x="22537" y="22369"/>
                      </a:lnTo>
                      <a:lnTo>
                        <a:pt x="30134" y="16176"/>
                      </a:lnTo>
                      <a:lnTo>
                        <a:pt x="31907" y="8467"/>
                      </a:lnTo>
                      <a:lnTo>
                        <a:pt x="23297"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77" name="Freeform 1636">
                  <a:extLst>
                    <a:ext uri="{FF2B5EF4-FFF2-40B4-BE49-F238E27FC236}">
                      <a16:creationId xmlns:a16="http://schemas.microsoft.com/office/drawing/2014/main" id="{248FF2F8-79D0-9205-4D4E-F789D6B2FC14}"/>
                    </a:ext>
                  </a:extLst>
                </p:cNvPr>
                <p:cNvSpPr/>
                <p:nvPr/>
              </p:nvSpPr>
              <p:spPr>
                <a:xfrm>
                  <a:off x="2951161" y="2543413"/>
                  <a:ext cx="30644" cy="39303"/>
                </a:xfrm>
                <a:custGeom>
                  <a:avLst/>
                  <a:gdLst>
                    <a:gd name="connsiteX0" fmla="*/ 28361 w 30640"/>
                    <a:gd name="connsiteY0" fmla="*/ 0 h 39303"/>
                    <a:gd name="connsiteX1" fmla="*/ 9369 w 30640"/>
                    <a:gd name="connsiteY1" fmla="*/ 5434 h 39303"/>
                    <a:gd name="connsiteX2" fmla="*/ 0 w 30640"/>
                    <a:gd name="connsiteY2" fmla="*/ 19336 h 39303"/>
                    <a:gd name="connsiteX3" fmla="*/ 6204 w 30640"/>
                    <a:gd name="connsiteY3" fmla="*/ 24896 h 39303"/>
                    <a:gd name="connsiteX4" fmla="*/ 11395 w 30640"/>
                    <a:gd name="connsiteY4" fmla="*/ 39303 h 39303"/>
                    <a:gd name="connsiteX5" fmla="*/ 19372 w 30640"/>
                    <a:gd name="connsiteY5" fmla="*/ 37028 h 39303"/>
                    <a:gd name="connsiteX6" fmla="*/ 30640 w 30640"/>
                    <a:gd name="connsiteY6" fmla="*/ 21863 h 39303"/>
                    <a:gd name="connsiteX7" fmla="*/ 28361 w 30640"/>
                    <a:gd name="connsiteY7" fmla="*/ 0 h 39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640" h="39303">
                      <a:moveTo>
                        <a:pt x="28361" y="0"/>
                      </a:moveTo>
                      <a:lnTo>
                        <a:pt x="9369" y="5434"/>
                      </a:lnTo>
                      <a:lnTo>
                        <a:pt x="0" y="19336"/>
                      </a:lnTo>
                      <a:lnTo>
                        <a:pt x="6204" y="24896"/>
                      </a:lnTo>
                      <a:lnTo>
                        <a:pt x="11395" y="39303"/>
                      </a:lnTo>
                      <a:lnTo>
                        <a:pt x="19372" y="37028"/>
                      </a:lnTo>
                      <a:lnTo>
                        <a:pt x="30640" y="21863"/>
                      </a:lnTo>
                      <a:lnTo>
                        <a:pt x="28361"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78" name="Freeform 1637">
                  <a:extLst>
                    <a:ext uri="{FF2B5EF4-FFF2-40B4-BE49-F238E27FC236}">
                      <a16:creationId xmlns:a16="http://schemas.microsoft.com/office/drawing/2014/main" id="{B6884272-487C-8826-64E6-826791E36AAE}"/>
                    </a:ext>
                  </a:extLst>
                </p:cNvPr>
                <p:cNvSpPr/>
                <p:nvPr/>
              </p:nvSpPr>
              <p:spPr>
                <a:xfrm>
                  <a:off x="2927735" y="2533064"/>
                  <a:ext cx="34190" cy="29684"/>
                </a:xfrm>
                <a:custGeom>
                  <a:avLst/>
                  <a:gdLst>
                    <a:gd name="connsiteX0" fmla="*/ 19245 w 34185"/>
                    <a:gd name="connsiteY0" fmla="*/ 997 h 29684"/>
                    <a:gd name="connsiteX1" fmla="*/ 253 w 34185"/>
                    <a:gd name="connsiteY1" fmla="*/ 6558 h 29684"/>
                    <a:gd name="connsiteX2" fmla="*/ 0 w 34185"/>
                    <a:gd name="connsiteY2" fmla="*/ 6558 h 29684"/>
                    <a:gd name="connsiteX3" fmla="*/ 5064 w 34185"/>
                    <a:gd name="connsiteY3" fmla="*/ 21344 h 29684"/>
                    <a:gd name="connsiteX4" fmla="*/ 23423 w 34185"/>
                    <a:gd name="connsiteY4" fmla="*/ 29685 h 29684"/>
                    <a:gd name="connsiteX5" fmla="*/ 32793 w 34185"/>
                    <a:gd name="connsiteY5" fmla="*/ 15783 h 29684"/>
                    <a:gd name="connsiteX6" fmla="*/ 34185 w 34185"/>
                    <a:gd name="connsiteY6" fmla="*/ 13761 h 29684"/>
                    <a:gd name="connsiteX7" fmla="*/ 19372 w 34185"/>
                    <a:gd name="connsiteY7" fmla="*/ 997 h 29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85" h="29684">
                      <a:moveTo>
                        <a:pt x="19245" y="997"/>
                      </a:moveTo>
                      <a:cubicBezTo>
                        <a:pt x="9243" y="-1783"/>
                        <a:pt x="3672" y="1629"/>
                        <a:pt x="253" y="6558"/>
                      </a:cubicBezTo>
                      <a:cubicBezTo>
                        <a:pt x="253" y="6558"/>
                        <a:pt x="127" y="6558"/>
                        <a:pt x="0" y="6558"/>
                      </a:cubicBezTo>
                      <a:lnTo>
                        <a:pt x="5064" y="21344"/>
                      </a:lnTo>
                      <a:lnTo>
                        <a:pt x="23423" y="29685"/>
                      </a:lnTo>
                      <a:lnTo>
                        <a:pt x="32793" y="15783"/>
                      </a:lnTo>
                      <a:lnTo>
                        <a:pt x="34185" y="13761"/>
                      </a:lnTo>
                      <a:lnTo>
                        <a:pt x="19372" y="997"/>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79" name="Freeform 1638">
                  <a:extLst>
                    <a:ext uri="{FF2B5EF4-FFF2-40B4-BE49-F238E27FC236}">
                      <a16:creationId xmlns:a16="http://schemas.microsoft.com/office/drawing/2014/main" id="{83A9429C-8A93-66E3-78F3-F22DFC090131}"/>
                    </a:ext>
                  </a:extLst>
                </p:cNvPr>
                <p:cNvSpPr/>
                <p:nvPr/>
              </p:nvSpPr>
              <p:spPr>
                <a:xfrm>
                  <a:off x="2956986" y="2859986"/>
                  <a:ext cx="41914" cy="22368"/>
                </a:xfrm>
                <a:custGeom>
                  <a:avLst/>
                  <a:gdLst>
                    <a:gd name="connsiteX0" fmla="*/ 29501 w 41908"/>
                    <a:gd name="connsiteY0" fmla="*/ 0 h 22368"/>
                    <a:gd name="connsiteX1" fmla="*/ 7723 w 41908"/>
                    <a:gd name="connsiteY1" fmla="*/ 0 h 22368"/>
                    <a:gd name="connsiteX2" fmla="*/ 0 w 41908"/>
                    <a:gd name="connsiteY2" fmla="*/ 8973 h 22368"/>
                    <a:gd name="connsiteX3" fmla="*/ 886 w 41908"/>
                    <a:gd name="connsiteY3" fmla="*/ 9099 h 22368"/>
                    <a:gd name="connsiteX4" fmla="*/ 11015 w 41908"/>
                    <a:gd name="connsiteY4" fmla="*/ 22368 h 22368"/>
                    <a:gd name="connsiteX5" fmla="*/ 33806 w 41908"/>
                    <a:gd name="connsiteY5" fmla="*/ 18830 h 22368"/>
                    <a:gd name="connsiteX6" fmla="*/ 41909 w 41908"/>
                    <a:gd name="connsiteY6" fmla="*/ 14028 h 22368"/>
                    <a:gd name="connsiteX7" fmla="*/ 29501 w 41908"/>
                    <a:gd name="connsiteY7" fmla="*/ 0 h 22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08" h="22368">
                      <a:moveTo>
                        <a:pt x="29501" y="0"/>
                      </a:moveTo>
                      <a:lnTo>
                        <a:pt x="7723" y="0"/>
                      </a:lnTo>
                      <a:lnTo>
                        <a:pt x="0" y="8973"/>
                      </a:lnTo>
                      <a:lnTo>
                        <a:pt x="886" y="9099"/>
                      </a:lnTo>
                      <a:lnTo>
                        <a:pt x="11015" y="22368"/>
                      </a:lnTo>
                      <a:lnTo>
                        <a:pt x="33806" y="18830"/>
                      </a:lnTo>
                      <a:lnTo>
                        <a:pt x="41909" y="14028"/>
                      </a:lnTo>
                      <a:lnTo>
                        <a:pt x="29501"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80" name="Freeform 1639">
                  <a:extLst>
                    <a:ext uri="{FF2B5EF4-FFF2-40B4-BE49-F238E27FC236}">
                      <a16:creationId xmlns:a16="http://schemas.microsoft.com/office/drawing/2014/main" id="{BCAF409B-F1B7-19D1-9559-B130EBE5BABA}"/>
                    </a:ext>
                  </a:extLst>
                </p:cNvPr>
                <p:cNvSpPr/>
                <p:nvPr/>
              </p:nvSpPr>
              <p:spPr>
                <a:xfrm>
                  <a:off x="2901269" y="2846843"/>
                  <a:ext cx="34443" cy="35006"/>
                </a:xfrm>
                <a:custGeom>
                  <a:avLst/>
                  <a:gdLst>
                    <a:gd name="connsiteX0" fmla="*/ 15700 w 34438"/>
                    <a:gd name="connsiteY0" fmla="*/ 0 h 35006"/>
                    <a:gd name="connsiteX1" fmla="*/ 2532 w 34438"/>
                    <a:gd name="connsiteY1" fmla="*/ 10363 h 35006"/>
                    <a:gd name="connsiteX2" fmla="*/ 6710 w 34438"/>
                    <a:gd name="connsiteY2" fmla="*/ 23885 h 35006"/>
                    <a:gd name="connsiteX3" fmla="*/ 0 w 34438"/>
                    <a:gd name="connsiteY3" fmla="*/ 29319 h 35006"/>
                    <a:gd name="connsiteX4" fmla="*/ 14561 w 34438"/>
                    <a:gd name="connsiteY4" fmla="*/ 35006 h 35006"/>
                    <a:gd name="connsiteX5" fmla="*/ 28741 w 34438"/>
                    <a:gd name="connsiteY5" fmla="*/ 28056 h 35006"/>
                    <a:gd name="connsiteX6" fmla="*/ 34439 w 34438"/>
                    <a:gd name="connsiteY6" fmla="*/ 18198 h 35006"/>
                    <a:gd name="connsiteX7" fmla="*/ 15700 w 34438"/>
                    <a:gd name="connsiteY7" fmla="*/ 126 h 35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38" h="35006">
                      <a:moveTo>
                        <a:pt x="15700" y="0"/>
                      </a:moveTo>
                      <a:lnTo>
                        <a:pt x="2532" y="10363"/>
                      </a:lnTo>
                      <a:lnTo>
                        <a:pt x="6710" y="23885"/>
                      </a:lnTo>
                      <a:lnTo>
                        <a:pt x="0" y="29319"/>
                      </a:lnTo>
                      <a:cubicBezTo>
                        <a:pt x="4811" y="31341"/>
                        <a:pt x="9623" y="33237"/>
                        <a:pt x="14561" y="35006"/>
                      </a:cubicBezTo>
                      <a:lnTo>
                        <a:pt x="28741" y="28056"/>
                      </a:lnTo>
                      <a:lnTo>
                        <a:pt x="34439" y="18198"/>
                      </a:lnTo>
                      <a:lnTo>
                        <a:pt x="15700" y="126"/>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81" name="Freeform 1640">
                  <a:extLst>
                    <a:ext uri="{FF2B5EF4-FFF2-40B4-BE49-F238E27FC236}">
                      <a16:creationId xmlns:a16="http://schemas.microsoft.com/office/drawing/2014/main" id="{EBA470E1-7C12-CB47-89A2-2D78F00FC714}"/>
                    </a:ext>
                  </a:extLst>
                </p:cNvPr>
                <p:cNvSpPr/>
                <p:nvPr/>
              </p:nvSpPr>
              <p:spPr>
                <a:xfrm>
                  <a:off x="2872271" y="2840019"/>
                  <a:ext cx="35583" cy="35890"/>
                </a:xfrm>
                <a:custGeom>
                  <a:avLst/>
                  <a:gdLst>
                    <a:gd name="connsiteX0" fmla="*/ 31400 w 35578"/>
                    <a:gd name="connsiteY0" fmla="*/ 17187 h 35890"/>
                    <a:gd name="connsiteX1" fmla="*/ 10889 w 35578"/>
                    <a:gd name="connsiteY1" fmla="*/ 2907 h 35890"/>
                    <a:gd name="connsiteX2" fmla="*/ 3925 w 35578"/>
                    <a:gd name="connsiteY2" fmla="*/ 0 h 35890"/>
                    <a:gd name="connsiteX3" fmla="*/ 3925 w 35578"/>
                    <a:gd name="connsiteY3" fmla="*/ 1516 h 35890"/>
                    <a:gd name="connsiteX4" fmla="*/ 0 w 35578"/>
                    <a:gd name="connsiteY4" fmla="*/ 20599 h 35890"/>
                    <a:gd name="connsiteX5" fmla="*/ 28868 w 35578"/>
                    <a:gd name="connsiteY5" fmla="*/ 35891 h 35890"/>
                    <a:gd name="connsiteX6" fmla="*/ 35578 w 35578"/>
                    <a:gd name="connsiteY6" fmla="*/ 30457 h 35890"/>
                    <a:gd name="connsiteX7" fmla="*/ 31400 w 35578"/>
                    <a:gd name="connsiteY7" fmla="*/ 16934 h 35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578" h="35890">
                      <a:moveTo>
                        <a:pt x="31400" y="17187"/>
                      </a:moveTo>
                      <a:lnTo>
                        <a:pt x="10889" y="2907"/>
                      </a:lnTo>
                      <a:lnTo>
                        <a:pt x="3925" y="0"/>
                      </a:lnTo>
                      <a:lnTo>
                        <a:pt x="3925" y="1516"/>
                      </a:lnTo>
                      <a:lnTo>
                        <a:pt x="0" y="20599"/>
                      </a:lnTo>
                      <a:cubicBezTo>
                        <a:pt x="9116" y="26413"/>
                        <a:pt x="18739" y="31594"/>
                        <a:pt x="28868" y="35891"/>
                      </a:cubicBezTo>
                      <a:lnTo>
                        <a:pt x="35578" y="30457"/>
                      </a:lnTo>
                      <a:lnTo>
                        <a:pt x="31400" y="16934"/>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82" name="Freeform 1641">
                  <a:extLst>
                    <a:ext uri="{FF2B5EF4-FFF2-40B4-BE49-F238E27FC236}">
                      <a16:creationId xmlns:a16="http://schemas.microsoft.com/office/drawing/2014/main" id="{802221B1-B8C2-07C0-B473-EC26D9DB8A94}"/>
                    </a:ext>
                  </a:extLst>
                </p:cNvPr>
                <p:cNvSpPr/>
                <p:nvPr/>
              </p:nvSpPr>
              <p:spPr>
                <a:xfrm>
                  <a:off x="2844286" y="2824348"/>
                  <a:ext cx="31910" cy="36396"/>
                </a:xfrm>
                <a:custGeom>
                  <a:avLst/>
                  <a:gdLst>
                    <a:gd name="connsiteX0" fmla="*/ 18232 w 31906"/>
                    <a:gd name="connsiteY0" fmla="*/ 0 h 36396"/>
                    <a:gd name="connsiteX1" fmla="*/ 0 w 31906"/>
                    <a:gd name="connsiteY1" fmla="*/ 15292 h 36396"/>
                    <a:gd name="connsiteX2" fmla="*/ 27982 w 31906"/>
                    <a:gd name="connsiteY2" fmla="*/ 36396 h 36396"/>
                    <a:gd name="connsiteX3" fmla="*/ 31907 w 31906"/>
                    <a:gd name="connsiteY3" fmla="*/ 17314 h 36396"/>
                    <a:gd name="connsiteX4" fmla="*/ 31907 w 31906"/>
                    <a:gd name="connsiteY4" fmla="*/ 7456 h 36396"/>
                    <a:gd name="connsiteX5" fmla="*/ 18106 w 31906"/>
                    <a:gd name="connsiteY5" fmla="*/ 0 h 36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906" h="36396">
                      <a:moveTo>
                        <a:pt x="18232" y="0"/>
                      </a:moveTo>
                      <a:lnTo>
                        <a:pt x="0" y="15292"/>
                      </a:lnTo>
                      <a:cubicBezTo>
                        <a:pt x="8610" y="23001"/>
                        <a:pt x="17979" y="30078"/>
                        <a:pt x="27982" y="36396"/>
                      </a:cubicBezTo>
                      <a:lnTo>
                        <a:pt x="31907" y="17314"/>
                      </a:lnTo>
                      <a:lnTo>
                        <a:pt x="31907" y="7456"/>
                      </a:lnTo>
                      <a:lnTo>
                        <a:pt x="18106"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83" name="Freeform 1642">
                  <a:extLst>
                    <a:ext uri="{FF2B5EF4-FFF2-40B4-BE49-F238E27FC236}">
                      <a16:creationId xmlns:a16="http://schemas.microsoft.com/office/drawing/2014/main" id="{380CA0BA-50D5-B8AB-2511-C109BD06C669}"/>
                    </a:ext>
                  </a:extLst>
                </p:cNvPr>
                <p:cNvSpPr/>
                <p:nvPr/>
              </p:nvSpPr>
              <p:spPr>
                <a:xfrm>
                  <a:off x="2986491" y="2844315"/>
                  <a:ext cx="55969" cy="30456"/>
                </a:xfrm>
                <a:custGeom>
                  <a:avLst/>
                  <a:gdLst>
                    <a:gd name="connsiteX0" fmla="*/ 55963 w 55962"/>
                    <a:gd name="connsiteY0" fmla="*/ 5055 h 30456"/>
                    <a:gd name="connsiteX1" fmla="*/ 54190 w 55962"/>
                    <a:gd name="connsiteY1" fmla="*/ 1264 h 30456"/>
                    <a:gd name="connsiteX2" fmla="*/ 35958 w 55962"/>
                    <a:gd name="connsiteY2" fmla="*/ 0 h 30456"/>
                    <a:gd name="connsiteX3" fmla="*/ 18106 w 55962"/>
                    <a:gd name="connsiteY3" fmla="*/ 5940 h 30456"/>
                    <a:gd name="connsiteX4" fmla="*/ 5444 w 55962"/>
                    <a:gd name="connsiteY4" fmla="*/ 12764 h 30456"/>
                    <a:gd name="connsiteX5" fmla="*/ 0 w 55962"/>
                    <a:gd name="connsiteY5" fmla="*/ 15671 h 30456"/>
                    <a:gd name="connsiteX6" fmla="*/ 12408 w 55962"/>
                    <a:gd name="connsiteY6" fmla="*/ 29699 h 30456"/>
                    <a:gd name="connsiteX7" fmla="*/ 43808 w 55962"/>
                    <a:gd name="connsiteY7" fmla="*/ 30457 h 30456"/>
                    <a:gd name="connsiteX8" fmla="*/ 55963 w 55962"/>
                    <a:gd name="connsiteY8" fmla="*/ 23759 h 30456"/>
                    <a:gd name="connsiteX9" fmla="*/ 51785 w 55962"/>
                    <a:gd name="connsiteY9" fmla="*/ 12132 h 30456"/>
                    <a:gd name="connsiteX10" fmla="*/ 55963 w 55962"/>
                    <a:gd name="connsiteY10" fmla="*/ 5055 h 30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962" h="30456">
                      <a:moveTo>
                        <a:pt x="55963" y="5055"/>
                      </a:moveTo>
                      <a:lnTo>
                        <a:pt x="54190" y="1264"/>
                      </a:lnTo>
                      <a:lnTo>
                        <a:pt x="35958" y="0"/>
                      </a:lnTo>
                      <a:lnTo>
                        <a:pt x="18106" y="5940"/>
                      </a:lnTo>
                      <a:lnTo>
                        <a:pt x="5444" y="12764"/>
                      </a:lnTo>
                      <a:lnTo>
                        <a:pt x="0" y="15671"/>
                      </a:lnTo>
                      <a:lnTo>
                        <a:pt x="12408" y="29699"/>
                      </a:lnTo>
                      <a:lnTo>
                        <a:pt x="43808" y="30457"/>
                      </a:lnTo>
                      <a:lnTo>
                        <a:pt x="55963" y="23759"/>
                      </a:lnTo>
                      <a:lnTo>
                        <a:pt x="51785" y="12132"/>
                      </a:lnTo>
                      <a:lnTo>
                        <a:pt x="55963" y="5055"/>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84" name="Freeform 1643">
                  <a:extLst>
                    <a:ext uri="{FF2B5EF4-FFF2-40B4-BE49-F238E27FC236}">
                      <a16:creationId xmlns:a16="http://schemas.microsoft.com/office/drawing/2014/main" id="{F74E1D9C-53E4-DE64-6FE6-699129E624CB}"/>
                    </a:ext>
                  </a:extLst>
                </p:cNvPr>
                <p:cNvSpPr/>
                <p:nvPr/>
              </p:nvSpPr>
              <p:spPr>
                <a:xfrm>
                  <a:off x="2876450" y="2817903"/>
                  <a:ext cx="46599" cy="39429"/>
                </a:xfrm>
                <a:custGeom>
                  <a:avLst/>
                  <a:gdLst>
                    <a:gd name="connsiteX0" fmla="*/ 31147 w 46593"/>
                    <a:gd name="connsiteY0" fmla="*/ 1264 h 39429"/>
                    <a:gd name="connsiteX1" fmla="*/ 19118 w 46593"/>
                    <a:gd name="connsiteY1" fmla="*/ 0 h 39429"/>
                    <a:gd name="connsiteX2" fmla="*/ 18106 w 46593"/>
                    <a:gd name="connsiteY2" fmla="*/ 0 h 39429"/>
                    <a:gd name="connsiteX3" fmla="*/ 13041 w 46593"/>
                    <a:gd name="connsiteY3" fmla="*/ 13901 h 39429"/>
                    <a:gd name="connsiteX4" fmla="*/ 0 w 46593"/>
                    <a:gd name="connsiteY4" fmla="*/ 13901 h 39429"/>
                    <a:gd name="connsiteX5" fmla="*/ 0 w 46593"/>
                    <a:gd name="connsiteY5" fmla="*/ 22242 h 39429"/>
                    <a:gd name="connsiteX6" fmla="*/ 6964 w 46593"/>
                    <a:gd name="connsiteY6" fmla="*/ 25149 h 39429"/>
                    <a:gd name="connsiteX7" fmla="*/ 27475 w 46593"/>
                    <a:gd name="connsiteY7" fmla="*/ 39429 h 39429"/>
                    <a:gd name="connsiteX8" fmla="*/ 40643 w 46593"/>
                    <a:gd name="connsiteY8" fmla="*/ 29067 h 39429"/>
                    <a:gd name="connsiteX9" fmla="*/ 46593 w 46593"/>
                    <a:gd name="connsiteY9" fmla="*/ 17566 h 39429"/>
                    <a:gd name="connsiteX10" fmla="*/ 31400 w 46593"/>
                    <a:gd name="connsiteY10" fmla="*/ 1390 h 3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593" h="39429">
                      <a:moveTo>
                        <a:pt x="31147" y="1264"/>
                      </a:moveTo>
                      <a:cubicBezTo>
                        <a:pt x="31147" y="1264"/>
                        <a:pt x="20131" y="0"/>
                        <a:pt x="19118" y="0"/>
                      </a:cubicBezTo>
                      <a:cubicBezTo>
                        <a:pt x="19118" y="0"/>
                        <a:pt x="18612" y="0"/>
                        <a:pt x="18106" y="0"/>
                      </a:cubicBezTo>
                      <a:lnTo>
                        <a:pt x="13041" y="13901"/>
                      </a:lnTo>
                      <a:lnTo>
                        <a:pt x="0" y="13901"/>
                      </a:lnTo>
                      <a:lnTo>
                        <a:pt x="0" y="22242"/>
                      </a:lnTo>
                      <a:lnTo>
                        <a:pt x="6964" y="25149"/>
                      </a:lnTo>
                      <a:lnTo>
                        <a:pt x="27475" y="39429"/>
                      </a:lnTo>
                      <a:lnTo>
                        <a:pt x="40643" y="29067"/>
                      </a:lnTo>
                      <a:lnTo>
                        <a:pt x="46593" y="17566"/>
                      </a:lnTo>
                      <a:lnTo>
                        <a:pt x="31400" y="139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85" name="Freeform 1644">
                  <a:extLst>
                    <a:ext uri="{FF2B5EF4-FFF2-40B4-BE49-F238E27FC236}">
                      <a16:creationId xmlns:a16="http://schemas.microsoft.com/office/drawing/2014/main" id="{A8BD9908-EB77-69A1-3476-5302D1980EC4}"/>
                    </a:ext>
                  </a:extLst>
                </p:cNvPr>
                <p:cNvSpPr/>
                <p:nvPr/>
              </p:nvSpPr>
              <p:spPr>
                <a:xfrm>
                  <a:off x="3080704" y="2541138"/>
                  <a:ext cx="39634" cy="33616"/>
                </a:xfrm>
                <a:custGeom>
                  <a:avLst/>
                  <a:gdLst>
                    <a:gd name="connsiteX0" fmla="*/ 13421 w 39629"/>
                    <a:gd name="connsiteY0" fmla="*/ 0 h 33616"/>
                    <a:gd name="connsiteX1" fmla="*/ 0 w 39629"/>
                    <a:gd name="connsiteY1" fmla="*/ 15544 h 33616"/>
                    <a:gd name="connsiteX2" fmla="*/ 10129 w 39629"/>
                    <a:gd name="connsiteY2" fmla="*/ 31973 h 33616"/>
                    <a:gd name="connsiteX3" fmla="*/ 25829 w 39629"/>
                    <a:gd name="connsiteY3" fmla="*/ 33616 h 33616"/>
                    <a:gd name="connsiteX4" fmla="*/ 26462 w 39629"/>
                    <a:gd name="connsiteY4" fmla="*/ 33616 h 33616"/>
                    <a:gd name="connsiteX5" fmla="*/ 39630 w 39629"/>
                    <a:gd name="connsiteY5" fmla="*/ 15671 h 33616"/>
                    <a:gd name="connsiteX6" fmla="*/ 13548 w 39629"/>
                    <a:gd name="connsiteY6" fmla="*/ 0 h 33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629" h="33616">
                      <a:moveTo>
                        <a:pt x="13421" y="0"/>
                      </a:moveTo>
                      <a:lnTo>
                        <a:pt x="0" y="15544"/>
                      </a:lnTo>
                      <a:lnTo>
                        <a:pt x="10129" y="31973"/>
                      </a:lnTo>
                      <a:lnTo>
                        <a:pt x="25829" y="33616"/>
                      </a:lnTo>
                      <a:lnTo>
                        <a:pt x="26462" y="33616"/>
                      </a:lnTo>
                      <a:cubicBezTo>
                        <a:pt x="26462" y="33616"/>
                        <a:pt x="39630" y="15671"/>
                        <a:pt x="39630" y="15671"/>
                      </a:cubicBezTo>
                      <a:cubicBezTo>
                        <a:pt x="31400" y="9857"/>
                        <a:pt x="22664" y="4676"/>
                        <a:pt x="13548" y="0"/>
                      </a:cubicBez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86" name="Freeform 1645">
                  <a:extLst>
                    <a:ext uri="{FF2B5EF4-FFF2-40B4-BE49-F238E27FC236}">
                      <a16:creationId xmlns:a16="http://schemas.microsoft.com/office/drawing/2014/main" id="{35C91C49-5C27-8E83-8D1B-4D8EDA83A548}"/>
                    </a:ext>
                  </a:extLst>
                </p:cNvPr>
                <p:cNvSpPr/>
                <p:nvPr/>
              </p:nvSpPr>
              <p:spPr>
                <a:xfrm>
                  <a:off x="3059304" y="2556683"/>
                  <a:ext cx="31403" cy="35511"/>
                </a:xfrm>
                <a:custGeom>
                  <a:avLst/>
                  <a:gdLst>
                    <a:gd name="connsiteX0" fmla="*/ 21271 w 31399"/>
                    <a:gd name="connsiteY0" fmla="*/ 0 h 35511"/>
                    <a:gd name="connsiteX1" fmla="*/ 9116 w 31399"/>
                    <a:gd name="connsiteY1" fmla="*/ 3918 h 35511"/>
                    <a:gd name="connsiteX2" fmla="*/ 0 w 31399"/>
                    <a:gd name="connsiteY2" fmla="*/ 18577 h 35511"/>
                    <a:gd name="connsiteX3" fmla="*/ 17346 w 31399"/>
                    <a:gd name="connsiteY3" fmla="*/ 35512 h 35511"/>
                    <a:gd name="connsiteX4" fmla="*/ 31400 w 31399"/>
                    <a:gd name="connsiteY4" fmla="*/ 16429 h 35511"/>
                    <a:gd name="connsiteX5" fmla="*/ 21271 w 31399"/>
                    <a:gd name="connsiteY5" fmla="*/ 0 h 35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399" h="35511">
                      <a:moveTo>
                        <a:pt x="21271" y="0"/>
                      </a:moveTo>
                      <a:lnTo>
                        <a:pt x="9116" y="3918"/>
                      </a:lnTo>
                      <a:lnTo>
                        <a:pt x="0" y="18577"/>
                      </a:lnTo>
                      <a:lnTo>
                        <a:pt x="17346" y="35512"/>
                      </a:lnTo>
                      <a:lnTo>
                        <a:pt x="31400" y="16429"/>
                      </a:lnTo>
                      <a:lnTo>
                        <a:pt x="21271"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87" name="Freeform 1646">
                  <a:extLst>
                    <a:ext uri="{FF2B5EF4-FFF2-40B4-BE49-F238E27FC236}">
                      <a16:creationId xmlns:a16="http://schemas.microsoft.com/office/drawing/2014/main" id="{2CBE80B3-5ABE-5551-0C27-399860CCEC76}"/>
                    </a:ext>
                  </a:extLst>
                </p:cNvPr>
                <p:cNvSpPr/>
                <p:nvPr/>
              </p:nvSpPr>
              <p:spPr>
                <a:xfrm>
                  <a:off x="2928748" y="2780622"/>
                  <a:ext cx="34317" cy="27423"/>
                </a:xfrm>
                <a:custGeom>
                  <a:avLst/>
                  <a:gdLst>
                    <a:gd name="connsiteX0" fmla="*/ 10256 w 34312"/>
                    <a:gd name="connsiteY0" fmla="*/ 0 h 27423"/>
                    <a:gd name="connsiteX1" fmla="*/ 0 w 34312"/>
                    <a:gd name="connsiteY1" fmla="*/ 15165 h 27423"/>
                    <a:gd name="connsiteX2" fmla="*/ 14434 w 34312"/>
                    <a:gd name="connsiteY2" fmla="*/ 27424 h 27423"/>
                    <a:gd name="connsiteX3" fmla="*/ 29881 w 34312"/>
                    <a:gd name="connsiteY3" fmla="*/ 24770 h 27423"/>
                    <a:gd name="connsiteX4" fmla="*/ 33553 w 34312"/>
                    <a:gd name="connsiteY4" fmla="*/ 19083 h 27423"/>
                    <a:gd name="connsiteX5" fmla="*/ 34312 w 34312"/>
                    <a:gd name="connsiteY5" fmla="*/ 12132 h 27423"/>
                    <a:gd name="connsiteX6" fmla="*/ 10256 w 34312"/>
                    <a:gd name="connsiteY6" fmla="*/ 0 h 27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312" h="27423">
                      <a:moveTo>
                        <a:pt x="10256" y="0"/>
                      </a:moveTo>
                      <a:lnTo>
                        <a:pt x="0" y="15165"/>
                      </a:lnTo>
                      <a:lnTo>
                        <a:pt x="14434" y="27424"/>
                      </a:lnTo>
                      <a:lnTo>
                        <a:pt x="29881" y="24770"/>
                      </a:lnTo>
                      <a:lnTo>
                        <a:pt x="33553" y="19083"/>
                      </a:lnTo>
                      <a:lnTo>
                        <a:pt x="34312" y="12132"/>
                      </a:lnTo>
                      <a:lnTo>
                        <a:pt x="10256"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88" name="Freeform 1647">
                  <a:extLst>
                    <a:ext uri="{FF2B5EF4-FFF2-40B4-BE49-F238E27FC236}">
                      <a16:creationId xmlns:a16="http://schemas.microsoft.com/office/drawing/2014/main" id="{D9257743-727D-F058-8D51-4A5AAF572C38}"/>
                    </a:ext>
                  </a:extLst>
                </p:cNvPr>
                <p:cNvSpPr/>
                <p:nvPr/>
              </p:nvSpPr>
              <p:spPr>
                <a:xfrm>
                  <a:off x="3008145" y="2807034"/>
                  <a:ext cx="43940" cy="38544"/>
                </a:xfrm>
                <a:custGeom>
                  <a:avLst/>
                  <a:gdLst>
                    <a:gd name="connsiteX0" fmla="*/ 28741 w 43934"/>
                    <a:gd name="connsiteY0" fmla="*/ 379 h 38544"/>
                    <a:gd name="connsiteX1" fmla="*/ 11522 w 43934"/>
                    <a:gd name="connsiteY1" fmla="*/ 0 h 38544"/>
                    <a:gd name="connsiteX2" fmla="*/ 0 w 43934"/>
                    <a:gd name="connsiteY2" fmla="*/ 12385 h 38544"/>
                    <a:gd name="connsiteX3" fmla="*/ 7344 w 43934"/>
                    <a:gd name="connsiteY3" fmla="*/ 18325 h 38544"/>
                    <a:gd name="connsiteX4" fmla="*/ 7344 w 43934"/>
                    <a:gd name="connsiteY4" fmla="*/ 29699 h 38544"/>
                    <a:gd name="connsiteX5" fmla="*/ 14307 w 43934"/>
                    <a:gd name="connsiteY5" fmla="*/ 37281 h 38544"/>
                    <a:gd name="connsiteX6" fmla="*/ 32540 w 43934"/>
                    <a:gd name="connsiteY6" fmla="*/ 38545 h 38544"/>
                    <a:gd name="connsiteX7" fmla="*/ 36718 w 43934"/>
                    <a:gd name="connsiteY7" fmla="*/ 22495 h 38544"/>
                    <a:gd name="connsiteX8" fmla="*/ 43935 w 43934"/>
                    <a:gd name="connsiteY8" fmla="*/ 12132 h 38544"/>
                    <a:gd name="connsiteX9" fmla="*/ 28741 w 43934"/>
                    <a:gd name="connsiteY9" fmla="*/ 379 h 38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3934" h="38544">
                      <a:moveTo>
                        <a:pt x="28741" y="379"/>
                      </a:moveTo>
                      <a:lnTo>
                        <a:pt x="11522" y="0"/>
                      </a:lnTo>
                      <a:lnTo>
                        <a:pt x="0" y="12385"/>
                      </a:lnTo>
                      <a:lnTo>
                        <a:pt x="7344" y="18325"/>
                      </a:lnTo>
                      <a:lnTo>
                        <a:pt x="7344" y="29699"/>
                      </a:lnTo>
                      <a:lnTo>
                        <a:pt x="14307" y="37281"/>
                      </a:lnTo>
                      <a:lnTo>
                        <a:pt x="32540" y="38545"/>
                      </a:lnTo>
                      <a:lnTo>
                        <a:pt x="36718" y="22495"/>
                      </a:lnTo>
                      <a:lnTo>
                        <a:pt x="43935" y="12132"/>
                      </a:lnTo>
                      <a:lnTo>
                        <a:pt x="28741" y="379"/>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89" name="Freeform 1648">
                  <a:extLst>
                    <a:ext uri="{FF2B5EF4-FFF2-40B4-BE49-F238E27FC236}">
                      <a16:creationId xmlns:a16="http://schemas.microsoft.com/office/drawing/2014/main" id="{A9DC17C4-02FD-F835-EC65-4AB85ABF09B1}"/>
                    </a:ext>
                  </a:extLst>
                </p:cNvPr>
                <p:cNvSpPr/>
                <p:nvPr/>
              </p:nvSpPr>
              <p:spPr>
                <a:xfrm>
                  <a:off x="3088682" y="2760654"/>
                  <a:ext cx="56983" cy="61545"/>
                </a:xfrm>
                <a:custGeom>
                  <a:avLst/>
                  <a:gdLst>
                    <a:gd name="connsiteX0" fmla="*/ 51785 w 56975"/>
                    <a:gd name="connsiteY0" fmla="*/ 36523 h 61545"/>
                    <a:gd name="connsiteX1" fmla="*/ 48493 w 56975"/>
                    <a:gd name="connsiteY1" fmla="*/ 15544 h 61545"/>
                    <a:gd name="connsiteX2" fmla="*/ 29501 w 56975"/>
                    <a:gd name="connsiteY2" fmla="*/ 0 h 61545"/>
                    <a:gd name="connsiteX3" fmla="*/ 6457 w 56975"/>
                    <a:gd name="connsiteY3" fmla="*/ 8720 h 61545"/>
                    <a:gd name="connsiteX4" fmla="*/ 0 w 56975"/>
                    <a:gd name="connsiteY4" fmla="*/ 35133 h 61545"/>
                    <a:gd name="connsiteX5" fmla="*/ 11648 w 56975"/>
                    <a:gd name="connsiteY5" fmla="*/ 47138 h 61545"/>
                    <a:gd name="connsiteX6" fmla="*/ 35452 w 56975"/>
                    <a:gd name="connsiteY6" fmla="*/ 42210 h 61545"/>
                    <a:gd name="connsiteX7" fmla="*/ 38744 w 56975"/>
                    <a:gd name="connsiteY7" fmla="*/ 61545 h 61545"/>
                    <a:gd name="connsiteX8" fmla="*/ 46087 w 56975"/>
                    <a:gd name="connsiteY8" fmla="*/ 61545 h 61545"/>
                    <a:gd name="connsiteX9" fmla="*/ 56976 w 56975"/>
                    <a:gd name="connsiteY9" fmla="*/ 36523 h 61545"/>
                    <a:gd name="connsiteX10" fmla="*/ 51785 w 56975"/>
                    <a:gd name="connsiteY10" fmla="*/ 36523 h 6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6975" h="61545">
                      <a:moveTo>
                        <a:pt x="51785" y="36523"/>
                      </a:moveTo>
                      <a:lnTo>
                        <a:pt x="48493" y="15544"/>
                      </a:lnTo>
                      <a:lnTo>
                        <a:pt x="29501" y="0"/>
                      </a:lnTo>
                      <a:lnTo>
                        <a:pt x="6457" y="8720"/>
                      </a:lnTo>
                      <a:lnTo>
                        <a:pt x="0" y="35133"/>
                      </a:lnTo>
                      <a:lnTo>
                        <a:pt x="11648" y="47138"/>
                      </a:lnTo>
                      <a:lnTo>
                        <a:pt x="35452" y="42210"/>
                      </a:lnTo>
                      <a:lnTo>
                        <a:pt x="38744" y="61545"/>
                      </a:lnTo>
                      <a:lnTo>
                        <a:pt x="46087" y="61545"/>
                      </a:lnTo>
                      <a:lnTo>
                        <a:pt x="56976" y="36523"/>
                      </a:lnTo>
                      <a:lnTo>
                        <a:pt x="51785" y="36523"/>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90" name="Freeform 1649">
                  <a:extLst>
                    <a:ext uri="{FF2B5EF4-FFF2-40B4-BE49-F238E27FC236}">
                      <a16:creationId xmlns:a16="http://schemas.microsoft.com/office/drawing/2014/main" id="{88EA25A6-0EE5-F963-E012-D189206107B4}"/>
                    </a:ext>
                  </a:extLst>
                </p:cNvPr>
                <p:cNvSpPr/>
                <p:nvPr/>
              </p:nvSpPr>
              <p:spPr>
                <a:xfrm>
                  <a:off x="3164280" y="2651338"/>
                  <a:ext cx="32416" cy="36017"/>
                </a:xfrm>
                <a:custGeom>
                  <a:avLst/>
                  <a:gdLst>
                    <a:gd name="connsiteX0" fmla="*/ 28361 w 32412"/>
                    <a:gd name="connsiteY0" fmla="*/ 1264 h 36017"/>
                    <a:gd name="connsiteX1" fmla="*/ 4685 w 32412"/>
                    <a:gd name="connsiteY1" fmla="*/ 0 h 36017"/>
                    <a:gd name="connsiteX2" fmla="*/ 0 w 32412"/>
                    <a:gd name="connsiteY2" fmla="*/ 24391 h 36017"/>
                    <a:gd name="connsiteX3" fmla="*/ 17852 w 32412"/>
                    <a:gd name="connsiteY3" fmla="*/ 36017 h 36017"/>
                    <a:gd name="connsiteX4" fmla="*/ 18992 w 32412"/>
                    <a:gd name="connsiteY4" fmla="*/ 34122 h 36017"/>
                    <a:gd name="connsiteX5" fmla="*/ 23170 w 32412"/>
                    <a:gd name="connsiteY5" fmla="*/ 28308 h 36017"/>
                    <a:gd name="connsiteX6" fmla="*/ 32413 w 32412"/>
                    <a:gd name="connsiteY6" fmla="*/ 15671 h 36017"/>
                    <a:gd name="connsiteX7" fmla="*/ 28361 w 32412"/>
                    <a:gd name="connsiteY7" fmla="*/ 1011 h 36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412" h="36017">
                      <a:moveTo>
                        <a:pt x="28361" y="1264"/>
                      </a:moveTo>
                      <a:lnTo>
                        <a:pt x="4685" y="0"/>
                      </a:lnTo>
                      <a:lnTo>
                        <a:pt x="0" y="24391"/>
                      </a:lnTo>
                      <a:lnTo>
                        <a:pt x="17852" y="36017"/>
                      </a:lnTo>
                      <a:lnTo>
                        <a:pt x="18992" y="34122"/>
                      </a:lnTo>
                      <a:lnTo>
                        <a:pt x="23170" y="28308"/>
                      </a:lnTo>
                      <a:lnTo>
                        <a:pt x="32413" y="15671"/>
                      </a:lnTo>
                      <a:cubicBezTo>
                        <a:pt x="31273" y="10742"/>
                        <a:pt x="29881" y="5813"/>
                        <a:pt x="28361" y="1011"/>
                      </a:cubicBez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91" name="Freeform 1650">
                  <a:extLst>
                    <a:ext uri="{FF2B5EF4-FFF2-40B4-BE49-F238E27FC236}">
                      <a16:creationId xmlns:a16="http://schemas.microsoft.com/office/drawing/2014/main" id="{29344787-E132-E617-5E13-671E260D429A}"/>
                    </a:ext>
                  </a:extLst>
                </p:cNvPr>
                <p:cNvSpPr/>
                <p:nvPr/>
              </p:nvSpPr>
              <p:spPr>
                <a:xfrm>
                  <a:off x="3152503" y="2609761"/>
                  <a:ext cx="40267" cy="42841"/>
                </a:xfrm>
                <a:custGeom>
                  <a:avLst/>
                  <a:gdLst>
                    <a:gd name="connsiteX0" fmla="*/ 19498 w 40262"/>
                    <a:gd name="connsiteY0" fmla="*/ 0 h 42841"/>
                    <a:gd name="connsiteX1" fmla="*/ 12155 w 40262"/>
                    <a:gd name="connsiteY1" fmla="*/ 6951 h 42841"/>
                    <a:gd name="connsiteX2" fmla="*/ 0 w 40262"/>
                    <a:gd name="connsiteY2" fmla="*/ 14154 h 42841"/>
                    <a:gd name="connsiteX3" fmla="*/ 0 w 40262"/>
                    <a:gd name="connsiteY3" fmla="*/ 29446 h 42841"/>
                    <a:gd name="connsiteX4" fmla="*/ 16586 w 40262"/>
                    <a:gd name="connsiteY4" fmla="*/ 41578 h 42841"/>
                    <a:gd name="connsiteX5" fmla="*/ 40263 w 40262"/>
                    <a:gd name="connsiteY5" fmla="*/ 42842 h 42841"/>
                    <a:gd name="connsiteX6" fmla="*/ 19625 w 40262"/>
                    <a:gd name="connsiteY6" fmla="*/ 0 h 42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262" h="42841">
                      <a:moveTo>
                        <a:pt x="19498" y="0"/>
                      </a:moveTo>
                      <a:lnTo>
                        <a:pt x="12155" y="6951"/>
                      </a:lnTo>
                      <a:lnTo>
                        <a:pt x="0" y="14154"/>
                      </a:lnTo>
                      <a:lnTo>
                        <a:pt x="0" y="29446"/>
                      </a:lnTo>
                      <a:lnTo>
                        <a:pt x="16586" y="41578"/>
                      </a:lnTo>
                      <a:lnTo>
                        <a:pt x="40263" y="42842"/>
                      </a:lnTo>
                      <a:cubicBezTo>
                        <a:pt x="35325" y="27676"/>
                        <a:pt x="28361" y="13270"/>
                        <a:pt x="19625" y="0"/>
                      </a:cubicBez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92" name="Freeform 1651">
                  <a:extLst>
                    <a:ext uri="{FF2B5EF4-FFF2-40B4-BE49-F238E27FC236}">
                      <a16:creationId xmlns:a16="http://schemas.microsoft.com/office/drawing/2014/main" id="{D79048B8-8061-B16F-EC4E-A4EBE5538949}"/>
                    </a:ext>
                  </a:extLst>
                </p:cNvPr>
                <p:cNvSpPr/>
                <p:nvPr/>
              </p:nvSpPr>
              <p:spPr>
                <a:xfrm>
                  <a:off x="3172511" y="2679900"/>
                  <a:ext cx="28871" cy="49033"/>
                </a:xfrm>
                <a:custGeom>
                  <a:avLst/>
                  <a:gdLst>
                    <a:gd name="connsiteX0" fmla="*/ 27855 w 28867"/>
                    <a:gd name="connsiteY0" fmla="*/ 9731 h 49033"/>
                    <a:gd name="connsiteX1" fmla="*/ 20385 w 28867"/>
                    <a:gd name="connsiteY1" fmla="*/ 4170 h 49033"/>
                    <a:gd name="connsiteX2" fmla="*/ 15067 w 28867"/>
                    <a:gd name="connsiteY2" fmla="*/ 0 h 49033"/>
                    <a:gd name="connsiteX3" fmla="*/ 10889 w 28867"/>
                    <a:gd name="connsiteY3" fmla="*/ 5813 h 49033"/>
                    <a:gd name="connsiteX4" fmla="*/ 9749 w 28867"/>
                    <a:gd name="connsiteY4" fmla="*/ 7709 h 49033"/>
                    <a:gd name="connsiteX5" fmla="*/ 0 w 28867"/>
                    <a:gd name="connsiteY5" fmla="*/ 24138 h 49033"/>
                    <a:gd name="connsiteX6" fmla="*/ 9623 w 28867"/>
                    <a:gd name="connsiteY6" fmla="*/ 49034 h 49033"/>
                    <a:gd name="connsiteX7" fmla="*/ 23677 w 28867"/>
                    <a:gd name="connsiteY7" fmla="*/ 46759 h 49033"/>
                    <a:gd name="connsiteX8" fmla="*/ 27982 w 28867"/>
                    <a:gd name="connsiteY8" fmla="*/ 43726 h 49033"/>
                    <a:gd name="connsiteX9" fmla="*/ 28868 w 28867"/>
                    <a:gd name="connsiteY9" fmla="*/ 26286 h 49033"/>
                    <a:gd name="connsiteX10" fmla="*/ 28108 w 28867"/>
                    <a:gd name="connsiteY10" fmla="*/ 9984 h 4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867" h="49033">
                      <a:moveTo>
                        <a:pt x="27855" y="9731"/>
                      </a:moveTo>
                      <a:lnTo>
                        <a:pt x="20385" y="4170"/>
                      </a:lnTo>
                      <a:lnTo>
                        <a:pt x="15067" y="0"/>
                      </a:lnTo>
                      <a:lnTo>
                        <a:pt x="10889" y="5813"/>
                      </a:lnTo>
                      <a:lnTo>
                        <a:pt x="9749" y="7709"/>
                      </a:lnTo>
                      <a:lnTo>
                        <a:pt x="0" y="24138"/>
                      </a:lnTo>
                      <a:lnTo>
                        <a:pt x="9623" y="49034"/>
                      </a:lnTo>
                      <a:lnTo>
                        <a:pt x="23677" y="46759"/>
                      </a:lnTo>
                      <a:lnTo>
                        <a:pt x="27982" y="43726"/>
                      </a:lnTo>
                      <a:cubicBezTo>
                        <a:pt x="28615" y="37913"/>
                        <a:pt x="28868" y="32100"/>
                        <a:pt x="28868" y="26286"/>
                      </a:cubicBezTo>
                      <a:cubicBezTo>
                        <a:pt x="28868" y="20726"/>
                        <a:pt x="28615" y="15291"/>
                        <a:pt x="28108" y="9984"/>
                      </a:cubicBez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93" name="Freeform 1652">
                  <a:extLst>
                    <a:ext uri="{FF2B5EF4-FFF2-40B4-BE49-F238E27FC236}">
                      <a16:creationId xmlns:a16="http://schemas.microsoft.com/office/drawing/2014/main" id="{CC11D93E-61C0-2716-5F8D-02543A8417DB}"/>
                    </a:ext>
                  </a:extLst>
                </p:cNvPr>
                <p:cNvSpPr/>
                <p:nvPr/>
              </p:nvSpPr>
              <p:spPr>
                <a:xfrm>
                  <a:off x="3139460" y="2639206"/>
                  <a:ext cx="29631" cy="36649"/>
                </a:xfrm>
                <a:custGeom>
                  <a:avLst/>
                  <a:gdLst>
                    <a:gd name="connsiteX0" fmla="*/ 13041 w 29627"/>
                    <a:gd name="connsiteY0" fmla="*/ 0 h 36649"/>
                    <a:gd name="connsiteX1" fmla="*/ 0 w 29627"/>
                    <a:gd name="connsiteY1" fmla="*/ 7330 h 36649"/>
                    <a:gd name="connsiteX2" fmla="*/ 4432 w 29627"/>
                    <a:gd name="connsiteY2" fmla="*/ 30078 h 36649"/>
                    <a:gd name="connsiteX3" fmla="*/ 23044 w 29627"/>
                    <a:gd name="connsiteY3" fmla="*/ 35512 h 36649"/>
                    <a:gd name="connsiteX4" fmla="*/ 24816 w 29627"/>
                    <a:gd name="connsiteY4" fmla="*/ 36649 h 36649"/>
                    <a:gd name="connsiteX5" fmla="*/ 29628 w 29627"/>
                    <a:gd name="connsiteY5" fmla="*/ 12259 h 36649"/>
                    <a:gd name="connsiteX6" fmla="*/ 13041 w 29627"/>
                    <a:gd name="connsiteY6" fmla="*/ 0 h 36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27" h="36649">
                      <a:moveTo>
                        <a:pt x="13041" y="0"/>
                      </a:moveTo>
                      <a:lnTo>
                        <a:pt x="0" y="7330"/>
                      </a:lnTo>
                      <a:lnTo>
                        <a:pt x="4432" y="30078"/>
                      </a:lnTo>
                      <a:lnTo>
                        <a:pt x="23044" y="35512"/>
                      </a:lnTo>
                      <a:lnTo>
                        <a:pt x="24816" y="36649"/>
                      </a:lnTo>
                      <a:lnTo>
                        <a:pt x="29628" y="12259"/>
                      </a:lnTo>
                      <a:lnTo>
                        <a:pt x="13041" y="0"/>
                      </a:lnTo>
                      <a:close/>
                    </a:path>
                  </a:pathLst>
                </a:custGeom>
                <a:solidFill>
                  <a:srgbClr val="DA9C9E"/>
                </a:solidFill>
                <a:ln w="3163" cap="rnd">
                  <a:solidFill>
                    <a:srgbClr val="C16166"/>
                  </a:solidFill>
                  <a:prstDash val="solid"/>
                  <a:round/>
                </a:ln>
              </p:spPr>
              <p:txBody>
                <a:bodyPr rtlCol="0" anchor="ctr"/>
                <a:lstStyle/>
                <a:p>
                  <a:pPr defTabSz="685800">
                    <a:defRPr/>
                  </a:pPr>
                  <a:endParaRPr lang="en-US" sz="600">
                    <a:solidFill>
                      <a:prstClr val="black"/>
                    </a:solidFill>
                    <a:latin typeface="Verdana"/>
                  </a:endParaRPr>
                </a:p>
              </p:txBody>
            </p:sp>
            <p:sp>
              <p:nvSpPr>
                <p:cNvPr id="494" name="Freeform 1653">
                  <a:extLst>
                    <a:ext uri="{FF2B5EF4-FFF2-40B4-BE49-F238E27FC236}">
                      <a16:creationId xmlns:a16="http://schemas.microsoft.com/office/drawing/2014/main" id="{82948168-1BF7-6C19-017C-19D3AEBFED03}"/>
                    </a:ext>
                  </a:extLst>
                </p:cNvPr>
                <p:cNvSpPr/>
                <p:nvPr/>
              </p:nvSpPr>
              <p:spPr>
                <a:xfrm>
                  <a:off x="2809083" y="2746374"/>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95" name="Freeform 1654">
                  <a:extLst>
                    <a:ext uri="{FF2B5EF4-FFF2-40B4-BE49-F238E27FC236}">
                      <a16:creationId xmlns:a16="http://schemas.microsoft.com/office/drawing/2014/main" id="{24DB5FF8-3600-D25E-4DCF-427407A69A40}"/>
                    </a:ext>
                  </a:extLst>
                </p:cNvPr>
                <p:cNvSpPr/>
                <p:nvPr/>
              </p:nvSpPr>
              <p:spPr>
                <a:xfrm>
                  <a:off x="2813388" y="2789468"/>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1" y="8594"/>
                        <a:pt x="4305" y="8594"/>
                      </a:cubicBezTo>
                      <a:cubicBezTo>
                        <a:pt x="1899" y="8594"/>
                        <a:pt x="0" y="6698"/>
                        <a:pt x="0" y="4297"/>
                      </a:cubicBezTo>
                      <a:cubicBezTo>
                        <a:pt x="0" y="1896"/>
                        <a:pt x="1899" y="0"/>
                        <a:pt x="4305" y="0"/>
                      </a:cubicBezTo>
                      <a:cubicBezTo>
                        <a:pt x="6711"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96" name="Freeform 1655">
                  <a:extLst>
                    <a:ext uri="{FF2B5EF4-FFF2-40B4-BE49-F238E27FC236}">
                      <a16:creationId xmlns:a16="http://schemas.microsoft.com/office/drawing/2014/main" id="{B6F0411D-493E-0F15-A1F8-5E2EC2B3B5AE}"/>
                    </a:ext>
                  </a:extLst>
                </p:cNvPr>
                <p:cNvSpPr/>
                <p:nvPr/>
              </p:nvSpPr>
              <p:spPr>
                <a:xfrm>
                  <a:off x="2858468" y="2838502"/>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97" name="Freeform 1656">
                  <a:extLst>
                    <a:ext uri="{FF2B5EF4-FFF2-40B4-BE49-F238E27FC236}">
                      <a16:creationId xmlns:a16="http://schemas.microsoft.com/office/drawing/2014/main" id="{76EEFE16-9C6E-E5C8-6588-3EE09DD5DEE4}"/>
                    </a:ext>
                  </a:extLst>
                </p:cNvPr>
                <p:cNvSpPr/>
                <p:nvPr/>
              </p:nvSpPr>
              <p:spPr>
                <a:xfrm>
                  <a:off x="2884428" y="2855436"/>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1" y="8594"/>
                        <a:pt x="4305" y="8594"/>
                      </a:cubicBezTo>
                      <a:cubicBezTo>
                        <a:pt x="1899" y="8594"/>
                        <a:pt x="0" y="6698"/>
                        <a:pt x="0" y="4297"/>
                      </a:cubicBezTo>
                      <a:cubicBezTo>
                        <a:pt x="0" y="1896"/>
                        <a:pt x="1899" y="0"/>
                        <a:pt x="4305" y="0"/>
                      </a:cubicBezTo>
                      <a:cubicBezTo>
                        <a:pt x="6711"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98" name="Freeform 1657">
                  <a:extLst>
                    <a:ext uri="{FF2B5EF4-FFF2-40B4-BE49-F238E27FC236}">
                      <a16:creationId xmlns:a16="http://schemas.microsoft.com/office/drawing/2014/main" id="{BCC83EB7-7A48-573F-A290-3521A7D62A28}"/>
                    </a:ext>
                  </a:extLst>
                </p:cNvPr>
                <p:cNvSpPr/>
                <p:nvPr/>
              </p:nvSpPr>
              <p:spPr>
                <a:xfrm>
                  <a:off x="2912286" y="2858217"/>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499" name="Freeform 1658">
                  <a:extLst>
                    <a:ext uri="{FF2B5EF4-FFF2-40B4-BE49-F238E27FC236}">
                      <a16:creationId xmlns:a16="http://schemas.microsoft.com/office/drawing/2014/main" id="{AE7700CB-F372-7CBC-87AD-AC528B61C3F6}"/>
                    </a:ext>
                  </a:extLst>
                </p:cNvPr>
                <p:cNvSpPr/>
                <p:nvPr/>
              </p:nvSpPr>
              <p:spPr>
                <a:xfrm>
                  <a:off x="3011184" y="2859733"/>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00" name="Freeform 1659">
                  <a:extLst>
                    <a:ext uri="{FF2B5EF4-FFF2-40B4-BE49-F238E27FC236}">
                      <a16:creationId xmlns:a16="http://schemas.microsoft.com/office/drawing/2014/main" id="{3FC0251B-379A-1039-1344-EEEE3FA5436C}"/>
                    </a:ext>
                  </a:extLst>
                </p:cNvPr>
                <p:cNvSpPr/>
                <p:nvPr/>
              </p:nvSpPr>
              <p:spPr>
                <a:xfrm>
                  <a:off x="2819973" y="2709472"/>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01" name="Freeform 1660">
                  <a:extLst>
                    <a:ext uri="{FF2B5EF4-FFF2-40B4-BE49-F238E27FC236}">
                      <a16:creationId xmlns:a16="http://schemas.microsoft.com/office/drawing/2014/main" id="{E45CA6CA-271C-6641-D33F-C7EDFB7050EA}"/>
                    </a:ext>
                  </a:extLst>
                </p:cNvPr>
                <p:cNvSpPr/>
                <p:nvPr/>
              </p:nvSpPr>
              <p:spPr>
                <a:xfrm>
                  <a:off x="2815668" y="2674592"/>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02" name="Freeform 1661">
                  <a:extLst>
                    <a:ext uri="{FF2B5EF4-FFF2-40B4-BE49-F238E27FC236}">
                      <a16:creationId xmlns:a16="http://schemas.microsoft.com/office/drawing/2014/main" id="{EDFCA062-C8C6-9966-C8B1-2FDCF2DD7A60}"/>
                    </a:ext>
                  </a:extLst>
                </p:cNvPr>
                <p:cNvSpPr/>
                <p:nvPr/>
              </p:nvSpPr>
              <p:spPr>
                <a:xfrm>
                  <a:off x="2837068" y="2649064"/>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03" name="Freeform 1662">
                  <a:extLst>
                    <a:ext uri="{FF2B5EF4-FFF2-40B4-BE49-F238E27FC236}">
                      <a16:creationId xmlns:a16="http://schemas.microsoft.com/office/drawing/2014/main" id="{D26EABA4-2301-CA8C-2E11-850D6DA63500}"/>
                    </a:ext>
                  </a:extLst>
                </p:cNvPr>
                <p:cNvSpPr/>
                <p:nvPr/>
              </p:nvSpPr>
              <p:spPr>
                <a:xfrm>
                  <a:off x="2867206" y="2683185"/>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1" y="8594"/>
                        <a:pt x="4305" y="8594"/>
                      </a:cubicBezTo>
                      <a:cubicBezTo>
                        <a:pt x="1899" y="8594"/>
                        <a:pt x="0" y="6698"/>
                        <a:pt x="0" y="4297"/>
                      </a:cubicBezTo>
                      <a:cubicBezTo>
                        <a:pt x="0" y="1896"/>
                        <a:pt x="1899" y="0"/>
                        <a:pt x="4305" y="0"/>
                      </a:cubicBezTo>
                      <a:cubicBezTo>
                        <a:pt x="6711"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04" name="Freeform 1663">
                  <a:extLst>
                    <a:ext uri="{FF2B5EF4-FFF2-40B4-BE49-F238E27FC236}">
                      <a16:creationId xmlns:a16="http://schemas.microsoft.com/office/drawing/2014/main" id="{7CCA7142-5F3B-A81F-4789-83C18CE9286C}"/>
                    </a:ext>
                  </a:extLst>
                </p:cNvPr>
                <p:cNvSpPr/>
                <p:nvPr/>
              </p:nvSpPr>
              <p:spPr>
                <a:xfrm>
                  <a:off x="2942297" y="2789468"/>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05" name="Freeform 1664">
                  <a:extLst>
                    <a:ext uri="{FF2B5EF4-FFF2-40B4-BE49-F238E27FC236}">
                      <a16:creationId xmlns:a16="http://schemas.microsoft.com/office/drawing/2014/main" id="{ED407E16-3345-1FFC-FAFA-8D45103A1929}"/>
                    </a:ext>
                  </a:extLst>
                </p:cNvPr>
                <p:cNvSpPr/>
                <p:nvPr/>
              </p:nvSpPr>
              <p:spPr>
                <a:xfrm>
                  <a:off x="3110462" y="2780874"/>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06" name="Freeform 1665">
                  <a:extLst>
                    <a:ext uri="{FF2B5EF4-FFF2-40B4-BE49-F238E27FC236}">
                      <a16:creationId xmlns:a16="http://schemas.microsoft.com/office/drawing/2014/main" id="{71BA7E17-E59E-D688-AFD9-208C09F9DEA1}"/>
                    </a:ext>
                  </a:extLst>
                </p:cNvPr>
                <p:cNvSpPr/>
                <p:nvPr/>
              </p:nvSpPr>
              <p:spPr>
                <a:xfrm>
                  <a:off x="3131609" y="2803117"/>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07" name="Freeform 1666">
                  <a:extLst>
                    <a:ext uri="{FF2B5EF4-FFF2-40B4-BE49-F238E27FC236}">
                      <a16:creationId xmlns:a16="http://schemas.microsoft.com/office/drawing/2014/main" id="{68772149-BEA0-736D-E2BD-D2C164495AA1}"/>
                    </a:ext>
                  </a:extLst>
                </p:cNvPr>
                <p:cNvSpPr/>
                <p:nvPr/>
              </p:nvSpPr>
              <p:spPr>
                <a:xfrm>
                  <a:off x="3131609" y="2746374"/>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08" name="Freeform 1667">
                  <a:extLst>
                    <a:ext uri="{FF2B5EF4-FFF2-40B4-BE49-F238E27FC236}">
                      <a16:creationId xmlns:a16="http://schemas.microsoft.com/office/drawing/2014/main" id="{BA642DBC-E967-7843-E690-C451CE93338F}"/>
                    </a:ext>
                  </a:extLst>
                </p:cNvPr>
                <p:cNvSpPr/>
                <p:nvPr/>
              </p:nvSpPr>
              <p:spPr>
                <a:xfrm>
                  <a:off x="3183020" y="2700752"/>
                  <a:ext cx="8610" cy="8593"/>
                </a:xfrm>
                <a:custGeom>
                  <a:avLst/>
                  <a:gdLst>
                    <a:gd name="connsiteX0" fmla="*/ 8610 w 8609"/>
                    <a:gd name="connsiteY0" fmla="*/ 4297 h 8593"/>
                    <a:gd name="connsiteX1" fmla="*/ 4305 w 8609"/>
                    <a:gd name="connsiteY1" fmla="*/ 8593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70"/>
                        <a:pt x="6682" y="8593"/>
                        <a:pt x="4305" y="8593"/>
                      </a:cubicBezTo>
                      <a:cubicBezTo>
                        <a:pt x="1927" y="8593"/>
                        <a:pt x="0" y="6670"/>
                        <a:pt x="0" y="4297"/>
                      </a:cubicBezTo>
                      <a:cubicBezTo>
                        <a:pt x="0" y="1924"/>
                        <a:pt x="1927" y="0"/>
                        <a:pt x="4305" y="0"/>
                      </a:cubicBezTo>
                      <a:cubicBezTo>
                        <a:pt x="6682" y="0"/>
                        <a:pt x="8610" y="1924"/>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09" name="Freeform 1668">
                  <a:extLst>
                    <a:ext uri="{FF2B5EF4-FFF2-40B4-BE49-F238E27FC236}">
                      <a16:creationId xmlns:a16="http://schemas.microsoft.com/office/drawing/2014/main" id="{3D8942F9-E89B-EB28-4DF2-2764652518AD}"/>
                    </a:ext>
                  </a:extLst>
                </p:cNvPr>
                <p:cNvSpPr/>
                <p:nvPr/>
              </p:nvSpPr>
              <p:spPr>
                <a:xfrm>
                  <a:off x="3174410" y="2663471"/>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10" name="Freeform 1669">
                  <a:extLst>
                    <a:ext uri="{FF2B5EF4-FFF2-40B4-BE49-F238E27FC236}">
                      <a16:creationId xmlns:a16="http://schemas.microsoft.com/office/drawing/2014/main" id="{78BBFD76-9FAB-9075-47C9-80126161A9AF}"/>
                    </a:ext>
                  </a:extLst>
                </p:cNvPr>
                <p:cNvSpPr/>
                <p:nvPr/>
              </p:nvSpPr>
              <p:spPr>
                <a:xfrm>
                  <a:off x="3148451" y="2653360"/>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11" name="Freeform 1670">
                  <a:extLst>
                    <a:ext uri="{FF2B5EF4-FFF2-40B4-BE49-F238E27FC236}">
                      <a16:creationId xmlns:a16="http://schemas.microsoft.com/office/drawing/2014/main" id="{3817F79F-78F1-CDE2-2EBD-C88FC31CFAA1}"/>
                    </a:ext>
                  </a:extLst>
                </p:cNvPr>
                <p:cNvSpPr/>
                <p:nvPr/>
              </p:nvSpPr>
              <p:spPr>
                <a:xfrm>
                  <a:off x="3159974" y="2628464"/>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12" name="Freeform 1671">
                  <a:extLst>
                    <a:ext uri="{FF2B5EF4-FFF2-40B4-BE49-F238E27FC236}">
                      <a16:creationId xmlns:a16="http://schemas.microsoft.com/office/drawing/2014/main" id="{ED4727B1-01CD-3FBA-C2BF-4FAE2BC6E95D}"/>
                    </a:ext>
                  </a:extLst>
                </p:cNvPr>
                <p:cNvSpPr/>
                <p:nvPr/>
              </p:nvSpPr>
              <p:spPr>
                <a:xfrm>
                  <a:off x="3119073" y="2576018"/>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13" name="Freeform 1672">
                  <a:extLst>
                    <a:ext uri="{FF2B5EF4-FFF2-40B4-BE49-F238E27FC236}">
                      <a16:creationId xmlns:a16="http://schemas.microsoft.com/office/drawing/2014/main" id="{427C90EA-890C-2AFA-9D3D-D3B5A47953CB}"/>
                    </a:ext>
                  </a:extLst>
                </p:cNvPr>
                <p:cNvSpPr/>
                <p:nvPr/>
              </p:nvSpPr>
              <p:spPr>
                <a:xfrm>
                  <a:off x="3098305" y="2556051"/>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1" y="8594"/>
                        <a:pt x="4305" y="8594"/>
                      </a:cubicBezTo>
                      <a:cubicBezTo>
                        <a:pt x="1899" y="8594"/>
                        <a:pt x="0" y="6698"/>
                        <a:pt x="0" y="4297"/>
                      </a:cubicBezTo>
                      <a:cubicBezTo>
                        <a:pt x="0" y="1896"/>
                        <a:pt x="1899" y="0"/>
                        <a:pt x="4305" y="0"/>
                      </a:cubicBezTo>
                      <a:cubicBezTo>
                        <a:pt x="6711"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14" name="Freeform 1673">
                  <a:extLst>
                    <a:ext uri="{FF2B5EF4-FFF2-40B4-BE49-F238E27FC236}">
                      <a16:creationId xmlns:a16="http://schemas.microsoft.com/office/drawing/2014/main" id="{740AD469-C9A3-D294-0C50-19D2018A06C3}"/>
                    </a:ext>
                  </a:extLst>
                </p:cNvPr>
                <p:cNvSpPr/>
                <p:nvPr/>
              </p:nvSpPr>
              <p:spPr>
                <a:xfrm>
                  <a:off x="3071080" y="2571721"/>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15" name="Freeform 1674">
                  <a:extLst>
                    <a:ext uri="{FF2B5EF4-FFF2-40B4-BE49-F238E27FC236}">
                      <a16:creationId xmlns:a16="http://schemas.microsoft.com/office/drawing/2014/main" id="{D63C9565-D455-6767-F3B7-A67C518B677C}"/>
                    </a:ext>
                  </a:extLst>
                </p:cNvPr>
                <p:cNvSpPr/>
                <p:nvPr/>
              </p:nvSpPr>
              <p:spPr>
                <a:xfrm>
                  <a:off x="3047273" y="2595733"/>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16" name="Freeform 1675">
                  <a:extLst>
                    <a:ext uri="{FF2B5EF4-FFF2-40B4-BE49-F238E27FC236}">
                      <a16:creationId xmlns:a16="http://schemas.microsoft.com/office/drawing/2014/main" id="{FDBBDDF4-BF29-96B7-3CDE-1D951E6F15C4}"/>
                    </a:ext>
                  </a:extLst>
                </p:cNvPr>
                <p:cNvSpPr/>
                <p:nvPr/>
              </p:nvSpPr>
              <p:spPr>
                <a:xfrm>
                  <a:off x="3040562" y="2540886"/>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17" name="Freeform 1676">
                  <a:extLst>
                    <a:ext uri="{FF2B5EF4-FFF2-40B4-BE49-F238E27FC236}">
                      <a16:creationId xmlns:a16="http://schemas.microsoft.com/office/drawing/2014/main" id="{60F21609-E12E-8A0B-4DE5-AF3F7271C120}"/>
                    </a:ext>
                  </a:extLst>
                </p:cNvPr>
                <p:cNvSpPr/>
                <p:nvPr/>
              </p:nvSpPr>
              <p:spPr>
                <a:xfrm>
                  <a:off x="3065129" y="2539116"/>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18" name="Freeform 1677">
                  <a:extLst>
                    <a:ext uri="{FF2B5EF4-FFF2-40B4-BE49-F238E27FC236}">
                      <a16:creationId xmlns:a16="http://schemas.microsoft.com/office/drawing/2014/main" id="{DD537B38-B9BB-47CE-9D88-2F061D245573}"/>
                    </a:ext>
                  </a:extLst>
                </p:cNvPr>
                <p:cNvSpPr/>
                <p:nvPr/>
              </p:nvSpPr>
              <p:spPr>
                <a:xfrm>
                  <a:off x="3015489" y="2545182"/>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19" name="Freeform 1678">
                  <a:extLst>
                    <a:ext uri="{FF2B5EF4-FFF2-40B4-BE49-F238E27FC236}">
                      <a16:creationId xmlns:a16="http://schemas.microsoft.com/office/drawing/2014/main" id="{AC50C68C-4714-79EA-7C71-7E04DC20449F}"/>
                    </a:ext>
                  </a:extLst>
                </p:cNvPr>
                <p:cNvSpPr/>
                <p:nvPr/>
              </p:nvSpPr>
              <p:spPr>
                <a:xfrm>
                  <a:off x="2990670" y="2547710"/>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1" y="8594"/>
                        <a:pt x="4305" y="8594"/>
                      </a:cubicBezTo>
                      <a:cubicBezTo>
                        <a:pt x="1899" y="8594"/>
                        <a:pt x="0" y="6698"/>
                        <a:pt x="0" y="4297"/>
                      </a:cubicBezTo>
                      <a:cubicBezTo>
                        <a:pt x="0" y="1896"/>
                        <a:pt x="1899" y="0"/>
                        <a:pt x="4305" y="0"/>
                      </a:cubicBezTo>
                      <a:cubicBezTo>
                        <a:pt x="6711"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20" name="Freeform 1679">
                  <a:extLst>
                    <a:ext uri="{FF2B5EF4-FFF2-40B4-BE49-F238E27FC236}">
                      <a16:creationId xmlns:a16="http://schemas.microsoft.com/office/drawing/2014/main" id="{CD762575-85FE-3EB9-37AE-CA3207AB7F3E}"/>
                    </a:ext>
                  </a:extLst>
                </p:cNvPr>
                <p:cNvSpPr/>
                <p:nvPr/>
              </p:nvSpPr>
              <p:spPr>
                <a:xfrm>
                  <a:off x="2964711" y="2556303"/>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21" name="Freeform 1680">
                  <a:extLst>
                    <a:ext uri="{FF2B5EF4-FFF2-40B4-BE49-F238E27FC236}">
                      <a16:creationId xmlns:a16="http://schemas.microsoft.com/office/drawing/2014/main" id="{4B519A79-347A-7C64-7DFD-CDC8BC164B03}"/>
                    </a:ext>
                  </a:extLst>
                </p:cNvPr>
                <p:cNvSpPr/>
                <p:nvPr/>
              </p:nvSpPr>
              <p:spPr>
                <a:xfrm>
                  <a:off x="2939765" y="2543413"/>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22" name="Freeform 1681">
                  <a:extLst>
                    <a:ext uri="{FF2B5EF4-FFF2-40B4-BE49-F238E27FC236}">
                      <a16:creationId xmlns:a16="http://schemas.microsoft.com/office/drawing/2014/main" id="{6981E1D8-1388-F226-0021-9CF5F9900BBA}"/>
                    </a:ext>
                  </a:extLst>
                </p:cNvPr>
                <p:cNvSpPr/>
                <p:nvPr/>
              </p:nvSpPr>
              <p:spPr>
                <a:xfrm>
                  <a:off x="2912792" y="2551628"/>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23" name="Freeform 1682">
                  <a:extLst>
                    <a:ext uri="{FF2B5EF4-FFF2-40B4-BE49-F238E27FC236}">
                      <a16:creationId xmlns:a16="http://schemas.microsoft.com/office/drawing/2014/main" id="{4784AE7D-DE9B-6A4C-2E34-C6BC4C8B2C41}"/>
                    </a:ext>
                  </a:extLst>
                </p:cNvPr>
                <p:cNvSpPr/>
                <p:nvPr/>
              </p:nvSpPr>
              <p:spPr>
                <a:xfrm>
                  <a:off x="2895318" y="2567425"/>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24" name="Freeform 1683">
                  <a:extLst>
                    <a:ext uri="{FF2B5EF4-FFF2-40B4-BE49-F238E27FC236}">
                      <a16:creationId xmlns:a16="http://schemas.microsoft.com/office/drawing/2014/main" id="{AC642857-9CDA-3FC7-71E4-8C066A6238E5}"/>
                    </a:ext>
                  </a:extLst>
                </p:cNvPr>
                <p:cNvSpPr/>
                <p:nvPr/>
              </p:nvSpPr>
              <p:spPr>
                <a:xfrm>
                  <a:off x="2867206" y="2608876"/>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1" y="8594"/>
                        <a:pt x="4305" y="8594"/>
                      </a:cubicBezTo>
                      <a:cubicBezTo>
                        <a:pt x="1899" y="8594"/>
                        <a:pt x="0" y="6698"/>
                        <a:pt x="0" y="4297"/>
                      </a:cubicBezTo>
                      <a:cubicBezTo>
                        <a:pt x="0" y="1896"/>
                        <a:pt x="1899" y="0"/>
                        <a:pt x="4305" y="0"/>
                      </a:cubicBezTo>
                      <a:cubicBezTo>
                        <a:pt x="6711"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25" name="Freeform 1684">
                  <a:extLst>
                    <a:ext uri="{FF2B5EF4-FFF2-40B4-BE49-F238E27FC236}">
                      <a16:creationId xmlns:a16="http://schemas.microsoft.com/office/drawing/2014/main" id="{464435DD-8588-21B2-35DB-ABF8F6D97F5B}"/>
                    </a:ext>
                  </a:extLst>
                </p:cNvPr>
                <p:cNvSpPr/>
                <p:nvPr/>
              </p:nvSpPr>
              <p:spPr>
                <a:xfrm>
                  <a:off x="2944071" y="2624168"/>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26" name="Freeform 1685">
                  <a:extLst>
                    <a:ext uri="{FF2B5EF4-FFF2-40B4-BE49-F238E27FC236}">
                      <a16:creationId xmlns:a16="http://schemas.microsoft.com/office/drawing/2014/main" id="{3375C75E-204C-4B7B-DD99-CAD8D0BDF401}"/>
                    </a:ext>
                  </a:extLst>
                </p:cNvPr>
                <p:cNvSpPr/>
                <p:nvPr/>
              </p:nvSpPr>
              <p:spPr>
                <a:xfrm>
                  <a:off x="2891013" y="2654877"/>
                  <a:ext cx="8610" cy="8593"/>
                </a:xfrm>
                <a:custGeom>
                  <a:avLst/>
                  <a:gdLst>
                    <a:gd name="connsiteX0" fmla="*/ 8610 w 8609"/>
                    <a:gd name="connsiteY0" fmla="*/ 4297 h 8593"/>
                    <a:gd name="connsiteX1" fmla="*/ 4305 w 8609"/>
                    <a:gd name="connsiteY1" fmla="*/ 8594 h 8593"/>
                    <a:gd name="connsiteX2" fmla="*/ 0 w 8609"/>
                    <a:gd name="connsiteY2" fmla="*/ 4297 h 8593"/>
                    <a:gd name="connsiteX3" fmla="*/ 4305 w 8609"/>
                    <a:gd name="connsiteY3" fmla="*/ 0 h 8593"/>
                    <a:gd name="connsiteX4" fmla="*/ 8610 w 8609"/>
                    <a:gd name="connsiteY4" fmla="*/ 4297 h 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09" h="8593">
                      <a:moveTo>
                        <a:pt x="8610" y="4297"/>
                      </a:moveTo>
                      <a:cubicBezTo>
                        <a:pt x="8610" y="6698"/>
                        <a:pt x="6710" y="8594"/>
                        <a:pt x="4305" y="8594"/>
                      </a:cubicBezTo>
                      <a:cubicBezTo>
                        <a:pt x="1899" y="8594"/>
                        <a:pt x="0" y="6698"/>
                        <a:pt x="0" y="4297"/>
                      </a:cubicBezTo>
                      <a:cubicBezTo>
                        <a:pt x="0" y="1896"/>
                        <a:pt x="1899" y="0"/>
                        <a:pt x="4305" y="0"/>
                      </a:cubicBezTo>
                      <a:cubicBezTo>
                        <a:pt x="6710" y="0"/>
                        <a:pt x="8610" y="1896"/>
                        <a:pt x="8610" y="4297"/>
                      </a:cubicBezTo>
                      <a:close/>
                    </a:path>
                  </a:pathLst>
                </a:custGeom>
                <a:solidFill>
                  <a:srgbClr val="C5605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27" name="Freeform 1686">
                  <a:extLst>
                    <a:ext uri="{FF2B5EF4-FFF2-40B4-BE49-F238E27FC236}">
                      <a16:creationId xmlns:a16="http://schemas.microsoft.com/office/drawing/2014/main" id="{3B07CD26-29BE-9B9F-FA07-05C7C9EA69DD}"/>
                    </a:ext>
                  </a:extLst>
                </p:cNvPr>
                <p:cNvSpPr/>
                <p:nvPr/>
              </p:nvSpPr>
              <p:spPr>
                <a:xfrm>
                  <a:off x="2828273" y="2727796"/>
                  <a:ext cx="32474" cy="66600"/>
                </a:xfrm>
                <a:custGeom>
                  <a:avLst/>
                  <a:gdLst>
                    <a:gd name="connsiteX0" fmla="*/ 29812 w 32470"/>
                    <a:gd name="connsiteY0" fmla="*/ 66221 h 66600"/>
                    <a:gd name="connsiteX1" fmla="*/ 16011 w 32470"/>
                    <a:gd name="connsiteY1" fmla="*/ 61166 h 66600"/>
                    <a:gd name="connsiteX2" fmla="*/ 5502 w 32470"/>
                    <a:gd name="connsiteY2" fmla="*/ 54974 h 66600"/>
                    <a:gd name="connsiteX3" fmla="*/ 58 w 32470"/>
                    <a:gd name="connsiteY3" fmla="*/ 26918 h 66600"/>
                    <a:gd name="connsiteX4" fmla="*/ 3223 w 32470"/>
                    <a:gd name="connsiteY4" fmla="*/ 14533 h 66600"/>
                    <a:gd name="connsiteX5" fmla="*/ 8667 w 32470"/>
                    <a:gd name="connsiteY5" fmla="*/ 5181 h 66600"/>
                    <a:gd name="connsiteX6" fmla="*/ 16011 w 32470"/>
                    <a:gd name="connsiteY6" fmla="*/ 0 h 66600"/>
                    <a:gd name="connsiteX7" fmla="*/ 26013 w 32470"/>
                    <a:gd name="connsiteY7" fmla="*/ 5813 h 66600"/>
                    <a:gd name="connsiteX8" fmla="*/ 28799 w 32470"/>
                    <a:gd name="connsiteY8" fmla="*/ 22621 h 66600"/>
                    <a:gd name="connsiteX9" fmla="*/ 27913 w 32470"/>
                    <a:gd name="connsiteY9" fmla="*/ 40820 h 66600"/>
                    <a:gd name="connsiteX10" fmla="*/ 25001 w 32470"/>
                    <a:gd name="connsiteY10" fmla="*/ 55858 h 66600"/>
                    <a:gd name="connsiteX11" fmla="*/ 27786 w 32470"/>
                    <a:gd name="connsiteY11" fmla="*/ 61040 h 66600"/>
                    <a:gd name="connsiteX12" fmla="*/ 32471 w 32470"/>
                    <a:gd name="connsiteY12" fmla="*/ 65210 h 66600"/>
                    <a:gd name="connsiteX13" fmla="*/ 31458 w 32470"/>
                    <a:gd name="connsiteY13" fmla="*/ 65589 h 66600"/>
                    <a:gd name="connsiteX14" fmla="*/ 32091 w 32470"/>
                    <a:gd name="connsiteY14" fmla="*/ 66600 h 66600"/>
                    <a:gd name="connsiteX15" fmla="*/ 29685 w 32470"/>
                    <a:gd name="connsiteY15" fmla="*/ 66221 h 66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470" h="66600">
                      <a:moveTo>
                        <a:pt x="29812" y="66221"/>
                      </a:moveTo>
                      <a:cubicBezTo>
                        <a:pt x="24874" y="66221"/>
                        <a:pt x="20442" y="63188"/>
                        <a:pt x="16011" y="61166"/>
                      </a:cubicBezTo>
                      <a:cubicBezTo>
                        <a:pt x="12213" y="59523"/>
                        <a:pt x="8288" y="58260"/>
                        <a:pt x="5502" y="54974"/>
                      </a:cubicBezTo>
                      <a:cubicBezTo>
                        <a:pt x="-955" y="47265"/>
                        <a:pt x="58" y="36396"/>
                        <a:pt x="58" y="26918"/>
                      </a:cubicBezTo>
                      <a:cubicBezTo>
                        <a:pt x="58" y="21863"/>
                        <a:pt x="311" y="18704"/>
                        <a:pt x="3223" y="14533"/>
                      </a:cubicBezTo>
                      <a:cubicBezTo>
                        <a:pt x="5375" y="11500"/>
                        <a:pt x="6642" y="8341"/>
                        <a:pt x="8667" y="5181"/>
                      </a:cubicBezTo>
                      <a:cubicBezTo>
                        <a:pt x="10440" y="2275"/>
                        <a:pt x="12593" y="126"/>
                        <a:pt x="16011" y="0"/>
                      </a:cubicBezTo>
                      <a:cubicBezTo>
                        <a:pt x="19936" y="0"/>
                        <a:pt x="24621" y="2780"/>
                        <a:pt x="26013" y="5813"/>
                      </a:cubicBezTo>
                      <a:cubicBezTo>
                        <a:pt x="28672" y="11374"/>
                        <a:pt x="27786" y="16303"/>
                        <a:pt x="28799" y="22621"/>
                      </a:cubicBezTo>
                      <a:cubicBezTo>
                        <a:pt x="29812" y="28940"/>
                        <a:pt x="29432" y="34627"/>
                        <a:pt x="27913" y="40820"/>
                      </a:cubicBezTo>
                      <a:cubicBezTo>
                        <a:pt x="26773" y="45369"/>
                        <a:pt x="23988" y="50930"/>
                        <a:pt x="25001" y="55858"/>
                      </a:cubicBezTo>
                      <a:cubicBezTo>
                        <a:pt x="25380" y="57501"/>
                        <a:pt x="26520" y="59903"/>
                        <a:pt x="27786" y="61040"/>
                      </a:cubicBezTo>
                      <a:cubicBezTo>
                        <a:pt x="29432" y="62556"/>
                        <a:pt x="32217" y="62809"/>
                        <a:pt x="32471" y="65210"/>
                      </a:cubicBezTo>
                      <a:cubicBezTo>
                        <a:pt x="32217" y="65210"/>
                        <a:pt x="31711" y="65463"/>
                        <a:pt x="31458" y="65589"/>
                      </a:cubicBezTo>
                      <a:cubicBezTo>
                        <a:pt x="31205" y="66474"/>
                        <a:pt x="31838" y="66221"/>
                        <a:pt x="32091" y="66600"/>
                      </a:cubicBezTo>
                      <a:lnTo>
                        <a:pt x="29685" y="66221"/>
                      </a:lnTo>
                      <a:close/>
                    </a:path>
                  </a:pathLst>
                </a:custGeom>
                <a:solidFill>
                  <a:srgbClr val="661C1B"/>
                </a:solid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528" name="Freeform 1687">
                  <a:extLst>
                    <a:ext uri="{FF2B5EF4-FFF2-40B4-BE49-F238E27FC236}">
                      <a16:creationId xmlns:a16="http://schemas.microsoft.com/office/drawing/2014/main" id="{CBE4ECAD-0404-E443-8E4E-20C9D0110BC2}"/>
                    </a:ext>
                  </a:extLst>
                </p:cNvPr>
                <p:cNvSpPr/>
                <p:nvPr/>
              </p:nvSpPr>
              <p:spPr>
                <a:xfrm>
                  <a:off x="2835783" y="2618129"/>
                  <a:ext cx="31166" cy="20148"/>
                </a:xfrm>
                <a:custGeom>
                  <a:avLst/>
                  <a:gdLst>
                    <a:gd name="connsiteX0" fmla="*/ 6856 w 31162"/>
                    <a:gd name="connsiteY0" fmla="*/ 16022 h 20148"/>
                    <a:gd name="connsiteX1" fmla="*/ 652 w 31162"/>
                    <a:gd name="connsiteY1" fmla="*/ 14632 h 20148"/>
                    <a:gd name="connsiteX2" fmla="*/ 1285 w 31162"/>
                    <a:gd name="connsiteY2" fmla="*/ 7807 h 20148"/>
                    <a:gd name="connsiteX3" fmla="*/ 7742 w 31162"/>
                    <a:gd name="connsiteY3" fmla="*/ 2752 h 20148"/>
                    <a:gd name="connsiteX4" fmla="*/ 24708 w 31162"/>
                    <a:gd name="connsiteY4" fmla="*/ 5027 h 20148"/>
                    <a:gd name="connsiteX5" fmla="*/ 30026 w 31162"/>
                    <a:gd name="connsiteY5" fmla="*/ 13494 h 20148"/>
                    <a:gd name="connsiteX6" fmla="*/ 28253 w 31162"/>
                    <a:gd name="connsiteY6" fmla="*/ 19308 h 20148"/>
                    <a:gd name="connsiteX7" fmla="*/ 10907 w 31162"/>
                    <a:gd name="connsiteY7" fmla="*/ 17412 h 20148"/>
                    <a:gd name="connsiteX8" fmla="*/ 6729 w 31162"/>
                    <a:gd name="connsiteY8" fmla="*/ 16022 h 2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62" h="20148">
                      <a:moveTo>
                        <a:pt x="6856" y="16022"/>
                      </a:moveTo>
                      <a:cubicBezTo>
                        <a:pt x="4956" y="15137"/>
                        <a:pt x="2677" y="15137"/>
                        <a:pt x="652" y="14632"/>
                      </a:cubicBezTo>
                      <a:cubicBezTo>
                        <a:pt x="-1121" y="10714"/>
                        <a:pt x="1285" y="7807"/>
                        <a:pt x="1285" y="7807"/>
                      </a:cubicBezTo>
                      <a:cubicBezTo>
                        <a:pt x="5083" y="7049"/>
                        <a:pt x="5843" y="6038"/>
                        <a:pt x="7742" y="2752"/>
                      </a:cubicBezTo>
                      <a:cubicBezTo>
                        <a:pt x="11161" y="-3187"/>
                        <a:pt x="20023" y="1868"/>
                        <a:pt x="24708" y="5027"/>
                      </a:cubicBezTo>
                      <a:cubicBezTo>
                        <a:pt x="27873" y="7175"/>
                        <a:pt x="28633" y="10082"/>
                        <a:pt x="30026" y="13494"/>
                      </a:cubicBezTo>
                      <a:cubicBezTo>
                        <a:pt x="31545" y="17286"/>
                        <a:pt x="32052" y="18044"/>
                        <a:pt x="28253" y="19308"/>
                      </a:cubicBezTo>
                      <a:cubicBezTo>
                        <a:pt x="22049" y="21330"/>
                        <a:pt x="16985" y="19308"/>
                        <a:pt x="10907" y="17412"/>
                      </a:cubicBezTo>
                      <a:lnTo>
                        <a:pt x="6729" y="16022"/>
                      </a:lnTo>
                      <a:close/>
                    </a:path>
                  </a:pathLst>
                </a:custGeom>
                <a:solidFill>
                  <a:srgbClr val="661C1B"/>
                </a:solid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529" name="Freeform 1688">
                  <a:extLst>
                    <a:ext uri="{FF2B5EF4-FFF2-40B4-BE49-F238E27FC236}">
                      <a16:creationId xmlns:a16="http://schemas.microsoft.com/office/drawing/2014/main" id="{B421059E-D760-DEDF-49D8-564C212AD80B}"/>
                    </a:ext>
                  </a:extLst>
                </p:cNvPr>
                <p:cNvSpPr/>
                <p:nvPr/>
              </p:nvSpPr>
              <p:spPr>
                <a:xfrm>
                  <a:off x="2964584" y="2570991"/>
                  <a:ext cx="42865" cy="27340"/>
                </a:xfrm>
                <a:custGeom>
                  <a:avLst/>
                  <a:gdLst>
                    <a:gd name="connsiteX0" fmla="*/ 127 w 42859"/>
                    <a:gd name="connsiteY0" fmla="*/ 16906 h 27340"/>
                    <a:gd name="connsiteX1" fmla="*/ 12788 w 42859"/>
                    <a:gd name="connsiteY1" fmla="*/ 4395 h 27340"/>
                    <a:gd name="connsiteX2" fmla="*/ 31653 w 42859"/>
                    <a:gd name="connsiteY2" fmla="*/ 1109 h 27340"/>
                    <a:gd name="connsiteX3" fmla="*/ 41023 w 42859"/>
                    <a:gd name="connsiteY3" fmla="*/ 13494 h 27340"/>
                    <a:gd name="connsiteX4" fmla="*/ 34186 w 42859"/>
                    <a:gd name="connsiteY4" fmla="*/ 18928 h 27340"/>
                    <a:gd name="connsiteX5" fmla="*/ 26336 w 42859"/>
                    <a:gd name="connsiteY5" fmla="*/ 23352 h 27340"/>
                    <a:gd name="connsiteX6" fmla="*/ 1393 w 42859"/>
                    <a:gd name="connsiteY6" fmla="*/ 22467 h 27340"/>
                    <a:gd name="connsiteX7" fmla="*/ 0 w 42859"/>
                    <a:gd name="connsiteY7" fmla="*/ 16906 h 2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859" h="27340">
                      <a:moveTo>
                        <a:pt x="127" y="16906"/>
                      </a:moveTo>
                      <a:cubicBezTo>
                        <a:pt x="507" y="8186"/>
                        <a:pt x="6584" y="7428"/>
                        <a:pt x="12788" y="4395"/>
                      </a:cubicBezTo>
                      <a:cubicBezTo>
                        <a:pt x="18739" y="1615"/>
                        <a:pt x="24943" y="-1797"/>
                        <a:pt x="31653" y="1109"/>
                      </a:cubicBezTo>
                      <a:cubicBezTo>
                        <a:pt x="36085" y="3131"/>
                        <a:pt x="47227" y="7302"/>
                        <a:pt x="41023" y="13494"/>
                      </a:cubicBezTo>
                      <a:cubicBezTo>
                        <a:pt x="39377" y="15263"/>
                        <a:pt x="36338" y="17159"/>
                        <a:pt x="34186" y="18928"/>
                      </a:cubicBezTo>
                      <a:cubicBezTo>
                        <a:pt x="31907" y="20824"/>
                        <a:pt x="28994" y="22088"/>
                        <a:pt x="26336" y="23352"/>
                      </a:cubicBezTo>
                      <a:cubicBezTo>
                        <a:pt x="18865" y="26764"/>
                        <a:pt x="7090" y="30681"/>
                        <a:pt x="1393" y="22467"/>
                      </a:cubicBezTo>
                      <a:lnTo>
                        <a:pt x="0" y="16906"/>
                      </a:lnTo>
                      <a:close/>
                    </a:path>
                  </a:pathLst>
                </a:custGeom>
                <a:solidFill>
                  <a:srgbClr val="661C1B"/>
                </a:solid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530" name="Freeform 1689">
                  <a:extLst>
                    <a:ext uri="{FF2B5EF4-FFF2-40B4-BE49-F238E27FC236}">
                      <a16:creationId xmlns:a16="http://schemas.microsoft.com/office/drawing/2014/main" id="{51EF5F33-423F-5D2D-6F9C-CB76F77D90BC}"/>
                    </a:ext>
                  </a:extLst>
                </p:cNvPr>
                <p:cNvSpPr/>
                <p:nvPr/>
              </p:nvSpPr>
              <p:spPr>
                <a:xfrm>
                  <a:off x="3092850" y="2598419"/>
                  <a:ext cx="25678" cy="45572"/>
                </a:xfrm>
                <a:custGeom>
                  <a:avLst/>
                  <a:gdLst>
                    <a:gd name="connsiteX0" fmla="*/ 8113 w 25675"/>
                    <a:gd name="connsiteY0" fmla="*/ 23979 h 45572"/>
                    <a:gd name="connsiteX1" fmla="*/ 1529 w 25675"/>
                    <a:gd name="connsiteY1" fmla="*/ 18924 h 45572"/>
                    <a:gd name="connsiteX2" fmla="*/ 263 w 25675"/>
                    <a:gd name="connsiteY2" fmla="*/ 9825 h 45572"/>
                    <a:gd name="connsiteX3" fmla="*/ 14064 w 25675"/>
                    <a:gd name="connsiteY3" fmla="*/ 220 h 45572"/>
                    <a:gd name="connsiteX4" fmla="*/ 23686 w 25675"/>
                    <a:gd name="connsiteY4" fmla="*/ 15385 h 45572"/>
                    <a:gd name="connsiteX5" fmla="*/ 24446 w 25675"/>
                    <a:gd name="connsiteY5" fmla="*/ 35100 h 45572"/>
                    <a:gd name="connsiteX6" fmla="*/ 15077 w 25675"/>
                    <a:gd name="connsiteY6" fmla="*/ 43694 h 45572"/>
                    <a:gd name="connsiteX7" fmla="*/ 11025 w 25675"/>
                    <a:gd name="connsiteY7" fmla="*/ 27517 h 45572"/>
                    <a:gd name="connsiteX8" fmla="*/ 8239 w 25675"/>
                    <a:gd name="connsiteY8" fmla="*/ 24105 h 4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675" h="45572">
                      <a:moveTo>
                        <a:pt x="8113" y="23979"/>
                      </a:moveTo>
                      <a:cubicBezTo>
                        <a:pt x="8366" y="21325"/>
                        <a:pt x="3048" y="21072"/>
                        <a:pt x="1529" y="18924"/>
                      </a:cubicBezTo>
                      <a:cubicBezTo>
                        <a:pt x="-117" y="16775"/>
                        <a:pt x="-244" y="12605"/>
                        <a:pt x="263" y="9825"/>
                      </a:cubicBezTo>
                      <a:cubicBezTo>
                        <a:pt x="1149" y="4264"/>
                        <a:pt x="8239" y="-1170"/>
                        <a:pt x="14064" y="220"/>
                      </a:cubicBezTo>
                      <a:cubicBezTo>
                        <a:pt x="19255" y="1358"/>
                        <a:pt x="22167" y="10709"/>
                        <a:pt x="23686" y="15385"/>
                      </a:cubicBezTo>
                      <a:cubicBezTo>
                        <a:pt x="25839" y="21957"/>
                        <a:pt x="26472" y="28402"/>
                        <a:pt x="24446" y="35100"/>
                      </a:cubicBezTo>
                      <a:cubicBezTo>
                        <a:pt x="22926" y="40029"/>
                        <a:pt x="22040" y="49633"/>
                        <a:pt x="15077" y="43694"/>
                      </a:cubicBezTo>
                      <a:cubicBezTo>
                        <a:pt x="9632" y="39018"/>
                        <a:pt x="12671" y="33331"/>
                        <a:pt x="11025" y="27517"/>
                      </a:cubicBezTo>
                      <a:lnTo>
                        <a:pt x="8239" y="24105"/>
                      </a:lnTo>
                      <a:close/>
                    </a:path>
                  </a:pathLst>
                </a:custGeom>
                <a:solidFill>
                  <a:srgbClr val="661C1B"/>
                </a:solid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531" name="Freeform 1690">
                  <a:extLst>
                    <a:ext uri="{FF2B5EF4-FFF2-40B4-BE49-F238E27FC236}">
                      <a16:creationId xmlns:a16="http://schemas.microsoft.com/office/drawing/2014/main" id="{F436086D-116E-25CD-757A-C5DC0BFBBF9D}"/>
                    </a:ext>
                  </a:extLst>
                </p:cNvPr>
                <p:cNvSpPr/>
                <p:nvPr/>
              </p:nvSpPr>
              <p:spPr>
                <a:xfrm>
                  <a:off x="3062216" y="2693920"/>
                  <a:ext cx="21969" cy="36150"/>
                </a:xfrm>
                <a:custGeom>
                  <a:avLst/>
                  <a:gdLst>
                    <a:gd name="connsiteX0" fmla="*/ 0 w 21966"/>
                    <a:gd name="connsiteY0" fmla="*/ 20354 h 36150"/>
                    <a:gd name="connsiteX1" fmla="*/ 8610 w 21966"/>
                    <a:gd name="connsiteY1" fmla="*/ 1271 h 36150"/>
                    <a:gd name="connsiteX2" fmla="*/ 15194 w 21966"/>
                    <a:gd name="connsiteY2" fmla="*/ 3419 h 36150"/>
                    <a:gd name="connsiteX3" fmla="*/ 19752 w 21966"/>
                    <a:gd name="connsiteY3" fmla="*/ 10623 h 36150"/>
                    <a:gd name="connsiteX4" fmla="*/ 21271 w 21966"/>
                    <a:gd name="connsiteY4" fmla="*/ 29453 h 36150"/>
                    <a:gd name="connsiteX5" fmla="*/ 16333 w 21966"/>
                    <a:gd name="connsiteY5" fmla="*/ 35772 h 36150"/>
                    <a:gd name="connsiteX6" fmla="*/ 7470 w 21966"/>
                    <a:gd name="connsiteY6" fmla="*/ 35392 h 36150"/>
                    <a:gd name="connsiteX7" fmla="*/ 1899 w 21966"/>
                    <a:gd name="connsiteY7" fmla="*/ 26546 h 36150"/>
                    <a:gd name="connsiteX8" fmla="*/ 127 w 21966"/>
                    <a:gd name="connsiteY8" fmla="*/ 20354 h 36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66" h="36150">
                      <a:moveTo>
                        <a:pt x="0" y="20354"/>
                      </a:moveTo>
                      <a:cubicBezTo>
                        <a:pt x="0" y="11002"/>
                        <a:pt x="0" y="6452"/>
                        <a:pt x="8610" y="1271"/>
                      </a:cubicBezTo>
                      <a:cubicBezTo>
                        <a:pt x="12788" y="-1257"/>
                        <a:pt x="12281" y="260"/>
                        <a:pt x="15194" y="3419"/>
                      </a:cubicBezTo>
                      <a:cubicBezTo>
                        <a:pt x="17979" y="6452"/>
                        <a:pt x="18992" y="6326"/>
                        <a:pt x="19752" y="10623"/>
                      </a:cubicBezTo>
                      <a:cubicBezTo>
                        <a:pt x="21018" y="17447"/>
                        <a:pt x="23043" y="22376"/>
                        <a:pt x="21271" y="29453"/>
                      </a:cubicBezTo>
                      <a:cubicBezTo>
                        <a:pt x="20385" y="33118"/>
                        <a:pt x="20385" y="35140"/>
                        <a:pt x="16333" y="35772"/>
                      </a:cubicBezTo>
                      <a:cubicBezTo>
                        <a:pt x="14181" y="36151"/>
                        <a:pt x="9369" y="36530"/>
                        <a:pt x="7470" y="35392"/>
                      </a:cubicBezTo>
                      <a:cubicBezTo>
                        <a:pt x="5191" y="34129"/>
                        <a:pt x="2659" y="28821"/>
                        <a:pt x="1899" y="26546"/>
                      </a:cubicBezTo>
                      <a:lnTo>
                        <a:pt x="127" y="20354"/>
                      </a:lnTo>
                      <a:close/>
                    </a:path>
                  </a:pathLst>
                </a:custGeom>
                <a:solidFill>
                  <a:srgbClr val="661C1B"/>
                </a:solid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532" name="Freeform 1691">
                  <a:extLst>
                    <a:ext uri="{FF2B5EF4-FFF2-40B4-BE49-F238E27FC236}">
                      <a16:creationId xmlns:a16="http://schemas.microsoft.com/office/drawing/2014/main" id="{AF713720-4E5C-63DC-CBAB-0ACFAE46228F}"/>
                    </a:ext>
                  </a:extLst>
                </p:cNvPr>
                <p:cNvSpPr/>
                <p:nvPr/>
              </p:nvSpPr>
              <p:spPr>
                <a:xfrm>
                  <a:off x="3138700" y="2765606"/>
                  <a:ext cx="22722" cy="33246"/>
                </a:xfrm>
                <a:custGeom>
                  <a:avLst/>
                  <a:gdLst>
                    <a:gd name="connsiteX0" fmla="*/ 253 w 22719"/>
                    <a:gd name="connsiteY0" fmla="*/ 8697 h 33246"/>
                    <a:gd name="connsiteX1" fmla="*/ 5191 w 22719"/>
                    <a:gd name="connsiteY1" fmla="*/ 2251 h 33246"/>
                    <a:gd name="connsiteX2" fmla="*/ 9623 w 22719"/>
                    <a:gd name="connsiteY2" fmla="*/ 1114 h 33246"/>
                    <a:gd name="connsiteX3" fmla="*/ 13548 w 22719"/>
                    <a:gd name="connsiteY3" fmla="*/ 1114 h 33246"/>
                    <a:gd name="connsiteX4" fmla="*/ 22031 w 22719"/>
                    <a:gd name="connsiteY4" fmla="*/ 16532 h 33246"/>
                    <a:gd name="connsiteX5" fmla="*/ 12155 w 22719"/>
                    <a:gd name="connsiteY5" fmla="*/ 32708 h 33246"/>
                    <a:gd name="connsiteX6" fmla="*/ 3925 w 22719"/>
                    <a:gd name="connsiteY6" fmla="*/ 30560 h 33246"/>
                    <a:gd name="connsiteX7" fmla="*/ 0 w 22719"/>
                    <a:gd name="connsiteY7" fmla="*/ 20829 h 33246"/>
                    <a:gd name="connsiteX8" fmla="*/ 380 w 22719"/>
                    <a:gd name="connsiteY8" fmla="*/ 13878 h 33246"/>
                    <a:gd name="connsiteX9" fmla="*/ 380 w 22719"/>
                    <a:gd name="connsiteY9" fmla="*/ 8697 h 33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719" h="33246">
                      <a:moveTo>
                        <a:pt x="253" y="8697"/>
                      </a:moveTo>
                      <a:cubicBezTo>
                        <a:pt x="1013" y="4526"/>
                        <a:pt x="760" y="3136"/>
                        <a:pt x="5191" y="2251"/>
                      </a:cubicBezTo>
                      <a:cubicBezTo>
                        <a:pt x="6710" y="1872"/>
                        <a:pt x="8103" y="1620"/>
                        <a:pt x="9623" y="1114"/>
                      </a:cubicBezTo>
                      <a:cubicBezTo>
                        <a:pt x="12535" y="103"/>
                        <a:pt x="10636" y="-781"/>
                        <a:pt x="13548" y="1114"/>
                      </a:cubicBezTo>
                      <a:cubicBezTo>
                        <a:pt x="19752" y="5158"/>
                        <a:pt x="24563" y="8444"/>
                        <a:pt x="22031" y="16532"/>
                      </a:cubicBezTo>
                      <a:cubicBezTo>
                        <a:pt x="20005" y="22977"/>
                        <a:pt x="19625" y="30434"/>
                        <a:pt x="12155" y="32708"/>
                      </a:cubicBezTo>
                      <a:cubicBezTo>
                        <a:pt x="8610" y="33719"/>
                        <a:pt x="5951" y="33466"/>
                        <a:pt x="3925" y="30560"/>
                      </a:cubicBezTo>
                      <a:cubicBezTo>
                        <a:pt x="2152" y="27906"/>
                        <a:pt x="127" y="23988"/>
                        <a:pt x="0" y="20829"/>
                      </a:cubicBezTo>
                      <a:cubicBezTo>
                        <a:pt x="0" y="18428"/>
                        <a:pt x="380" y="16279"/>
                        <a:pt x="380" y="13878"/>
                      </a:cubicBezTo>
                      <a:lnTo>
                        <a:pt x="380" y="8697"/>
                      </a:lnTo>
                      <a:close/>
                    </a:path>
                  </a:pathLst>
                </a:custGeom>
                <a:solidFill>
                  <a:srgbClr val="661C1B"/>
                </a:solid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533" name="Freeform 1692">
                  <a:extLst>
                    <a:ext uri="{FF2B5EF4-FFF2-40B4-BE49-F238E27FC236}">
                      <a16:creationId xmlns:a16="http://schemas.microsoft.com/office/drawing/2014/main" id="{98CADC6A-575E-8CFA-6B94-32B9909B926A}"/>
                    </a:ext>
                  </a:extLst>
                </p:cNvPr>
                <p:cNvSpPr/>
                <p:nvPr/>
              </p:nvSpPr>
              <p:spPr>
                <a:xfrm>
                  <a:off x="3016249" y="2792671"/>
                  <a:ext cx="69726" cy="51768"/>
                </a:xfrm>
                <a:custGeom>
                  <a:avLst/>
                  <a:gdLst>
                    <a:gd name="connsiteX0" fmla="*/ 28994 w 69717"/>
                    <a:gd name="connsiteY0" fmla="*/ 26495 h 51768"/>
                    <a:gd name="connsiteX1" fmla="*/ 25576 w 69717"/>
                    <a:gd name="connsiteY1" fmla="*/ 44062 h 51768"/>
                    <a:gd name="connsiteX2" fmla="*/ 8736 w 69717"/>
                    <a:gd name="connsiteY2" fmla="*/ 50886 h 51768"/>
                    <a:gd name="connsiteX3" fmla="*/ 1773 w 69717"/>
                    <a:gd name="connsiteY3" fmla="*/ 44441 h 51768"/>
                    <a:gd name="connsiteX4" fmla="*/ 0 w 69717"/>
                    <a:gd name="connsiteY4" fmla="*/ 34204 h 51768"/>
                    <a:gd name="connsiteX5" fmla="*/ 9623 w 69717"/>
                    <a:gd name="connsiteY5" fmla="*/ 17775 h 51768"/>
                    <a:gd name="connsiteX6" fmla="*/ 46720 w 69717"/>
                    <a:gd name="connsiteY6" fmla="*/ 335 h 51768"/>
                    <a:gd name="connsiteX7" fmla="*/ 66725 w 69717"/>
                    <a:gd name="connsiteY7" fmla="*/ 5390 h 51768"/>
                    <a:gd name="connsiteX8" fmla="*/ 60901 w 69717"/>
                    <a:gd name="connsiteY8" fmla="*/ 21440 h 51768"/>
                    <a:gd name="connsiteX9" fmla="*/ 43555 w 69717"/>
                    <a:gd name="connsiteY9" fmla="*/ 24473 h 51768"/>
                    <a:gd name="connsiteX10" fmla="*/ 30767 w 69717"/>
                    <a:gd name="connsiteY10" fmla="*/ 25484 h 51768"/>
                    <a:gd name="connsiteX11" fmla="*/ 28994 w 69717"/>
                    <a:gd name="connsiteY11" fmla="*/ 26495 h 51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717" h="51768">
                      <a:moveTo>
                        <a:pt x="28994" y="26495"/>
                      </a:moveTo>
                      <a:cubicBezTo>
                        <a:pt x="23423" y="27127"/>
                        <a:pt x="26209" y="40018"/>
                        <a:pt x="25576" y="44062"/>
                      </a:cubicBezTo>
                      <a:cubicBezTo>
                        <a:pt x="24310" y="52402"/>
                        <a:pt x="15320" y="52655"/>
                        <a:pt x="8736" y="50886"/>
                      </a:cubicBezTo>
                      <a:cubicBezTo>
                        <a:pt x="4305" y="49749"/>
                        <a:pt x="3039" y="48990"/>
                        <a:pt x="1773" y="44441"/>
                      </a:cubicBezTo>
                      <a:cubicBezTo>
                        <a:pt x="760" y="40902"/>
                        <a:pt x="0" y="37869"/>
                        <a:pt x="0" y="34204"/>
                      </a:cubicBezTo>
                      <a:cubicBezTo>
                        <a:pt x="0" y="27380"/>
                        <a:pt x="5191" y="22578"/>
                        <a:pt x="9623" y="17775"/>
                      </a:cubicBezTo>
                      <a:cubicBezTo>
                        <a:pt x="17979" y="8550"/>
                        <a:pt x="34185" y="1346"/>
                        <a:pt x="46720" y="335"/>
                      </a:cubicBezTo>
                      <a:cubicBezTo>
                        <a:pt x="54064" y="-296"/>
                        <a:pt x="62040" y="-676"/>
                        <a:pt x="66725" y="5390"/>
                      </a:cubicBezTo>
                      <a:cubicBezTo>
                        <a:pt x="72929" y="13226"/>
                        <a:pt x="68751" y="17902"/>
                        <a:pt x="60901" y="21440"/>
                      </a:cubicBezTo>
                      <a:cubicBezTo>
                        <a:pt x="54950" y="24221"/>
                        <a:pt x="50265" y="24726"/>
                        <a:pt x="43555" y="24473"/>
                      </a:cubicBezTo>
                      <a:cubicBezTo>
                        <a:pt x="40516" y="24473"/>
                        <a:pt x="32666" y="22578"/>
                        <a:pt x="30767" y="25484"/>
                      </a:cubicBezTo>
                      <a:lnTo>
                        <a:pt x="28994" y="26495"/>
                      </a:lnTo>
                      <a:close/>
                    </a:path>
                  </a:pathLst>
                </a:custGeom>
                <a:solidFill>
                  <a:srgbClr val="661C1B"/>
                </a:solid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534" name="Freeform 1693">
                  <a:extLst>
                    <a:ext uri="{FF2B5EF4-FFF2-40B4-BE49-F238E27FC236}">
                      <a16:creationId xmlns:a16="http://schemas.microsoft.com/office/drawing/2014/main" id="{215EBD31-C79D-C2A1-E1C0-C9633CCEDBB2}"/>
                    </a:ext>
                  </a:extLst>
                </p:cNvPr>
                <p:cNvSpPr/>
                <p:nvPr/>
              </p:nvSpPr>
              <p:spPr>
                <a:xfrm>
                  <a:off x="2884565" y="2816329"/>
                  <a:ext cx="36986" cy="29120"/>
                </a:xfrm>
                <a:custGeom>
                  <a:avLst/>
                  <a:gdLst>
                    <a:gd name="connsiteX0" fmla="*/ 7839 w 36981"/>
                    <a:gd name="connsiteY0" fmla="*/ 11052 h 29120"/>
                    <a:gd name="connsiteX1" fmla="*/ 18854 w 36981"/>
                    <a:gd name="connsiteY1" fmla="*/ 1700 h 29120"/>
                    <a:gd name="connsiteX2" fmla="*/ 25059 w 36981"/>
                    <a:gd name="connsiteY2" fmla="*/ 9283 h 29120"/>
                    <a:gd name="connsiteX3" fmla="*/ 34681 w 36981"/>
                    <a:gd name="connsiteY3" fmla="*/ 11810 h 29120"/>
                    <a:gd name="connsiteX4" fmla="*/ 34048 w 36981"/>
                    <a:gd name="connsiteY4" fmla="*/ 28619 h 29120"/>
                    <a:gd name="connsiteX5" fmla="*/ 15056 w 36981"/>
                    <a:gd name="connsiteY5" fmla="*/ 24574 h 29120"/>
                    <a:gd name="connsiteX6" fmla="*/ 1509 w 36981"/>
                    <a:gd name="connsiteY6" fmla="*/ 18382 h 29120"/>
                    <a:gd name="connsiteX7" fmla="*/ 622 w 36981"/>
                    <a:gd name="connsiteY7" fmla="*/ 12948 h 29120"/>
                    <a:gd name="connsiteX8" fmla="*/ 6067 w 36981"/>
                    <a:gd name="connsiteY8" fmla="*/ 12190 h 29120"/>
                    <a:gd name="connsiteX9" fmla="*/ 7839 w 36981"/>
                    <a:gd name="connsiteY9" fmla="*/ 11179 h 29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81" h="29120">
                      <a:moveTo>
                        <a:pt x="7839" y="11052"/>
                      </a:moveTo>
                      <a:cubicBezTo>
                        <a:pt x="7966" y="5997"/>
                        <a:pt x="13284" y="-3987"/>
                        <a:pt x="18854" y="1700"/>
                      </a:cubicBezTo>
                      <a:cubicBezTo>
                        <a:pt x="21387" y="4354"/>
                        <a:pt x="21260" y="7640"/>
                        <a:pt x="25059" y="9283"/>
                      </a:cubicBezTo>
                      <a:cubicBezTo>
                        <a:pt x="27971" y="10547"/>
                        <a:pt x="32149" y="9788"/>
                        <a:pt x="34681" y="11810"/>
                      </a:cubicBezTo>
                      <a:cubicBezTo>
                        <a:pt x="37846" y="14338"/>
                        <a:pt x="37846" y="26976"/>
                        <a:pt x="34048" y="28619"/>
                      </a:cubicBezTo>
                      <a:cubicBezTo>
                        <a:pt x="28477" y="30893"/>
                        <a:pt x="20754" y="24701"/>
                        <a:pt x="15056" y="24574"/>
                      </a:cubicBezTo>
                      <a:cubicBezTo>
                        <a:pt x="8599" y="24448"/>
                        <a:pt x="4547" y="24322"/>
                        <a:pt x="1509" y="18382"/>
                      </a:cubicBezTo>
                      <a:cubicBezTo>
                        <a:pt x="749" y="16865"/>
                        <a:pt x="-897" y="14844"/>
                        <a:pt x="622" y="12948"/>
                      </a:cubicBezTo>
                      <a:cubicBezTo>
                        <a:pt x="1509" y="11937"/>
                        <a:pt x="5180" y="11810"/>
                        <a:pt x="6067" y="12190"/>
                      </a:cubicBezTo>
                      <a:lnTo>
                        <a:pt x="7839" y="11179"/>
                      </a:lnTo>
                      <a:close/>
                    </a:path>
                  </a:pathLst>
                </a:custGeom>
                <a:solidFill>
                  <a:srgbClr val="661C1B"/>
                </a:solid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535" name="Freeform 1694">
                  <a:extLst>
                    <a:ext uri="{FF2B5EF4-FFF2-40B4-BE49-F238E27FC236}">
                      <a16:creationId xmlns:a16="http://schemas.microsoft.com/office/drawing/2014/main" id="{E074429D-B50C-9A0A-0D82-611073A41796}"/>
                    </a:ext>
                  </a:extLst>
                </p:cNvPr>
                <p:cNvSpPr/>
                <p:nvPr/>
              </p:nvSpPr>
              <p:spPr>
                <a:xfrm>
                  <a:off x="2782870" y="2517127"/>
                  <a:ext cx="418385" cy="377612"/>
                </a:xfrm>
                <a:custGeom>
                  <a:avLst/>
                  <a:gdLst>
                    <a:gd name="connsiteX0" fmla="*/ 418329 w 418329"/>
                    <a:gd name="connsiteY0" fmla="*/ 188806 h 377612"/>
                    <a:gd name="connsiteX1" fmla="*/ 209165 w 418329"/>
                    <a:gd name="connsiteY1" fmla="*/ 377613 h 377612"/>
                    <a:gd name="connsiteX2" fmla="*/ 0 w 418329"/>
                    <a:gd name="connsiteY2" fmla="*/ 188806 h 377612"/>
                    <a:gd name="connsiteX3" fmla="*/ 209165 w 418329"/>
                    <a:gd name="connsiteY3" fmla="*/ 0 h 377612"/>
                    <a:gd name="connsiteX4" fmla="*/ 418329 w 418329"/>
                    <a:gd name="connsiteY4" fmla="*/ 188806 h 377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8329" h="377612">
                      <a:moveTo>
                        <a:pt x="418329" y="188806"/>
                      </a:moveTo>
                      <a:cubicBezTo>
                        <a:pt x="418329" y="293067"/>
                        <a:pt x="324636" y="377613"/>
                        <a:pt x="209165" y="377613"/>
                      </a:cubicBezTo>
                      <a:cubicBezTo>
                        <a:pt x="93694" y="377613"/>
                        <a:pt x="0" y="293067"/>
                        <a:pt x="0" y="188806"/>
                      </a:cubicBezTo>
                      <a:cubicBezTo>
                        <a:pt x="0" y="84546"/>
                        <a:pt x="93694" y="0"/>
                        <a:pt x="209165" y="0"/>
                      </a:cubicBezTo>
                      <a:cubicBezTo>
                        <a:pt x="324636" y="0"/>
                        <a:pt x="418329" y="84546"/>
                        <a:pt x="418329" y="188806"/>
                      </a:cubicBezTo>
                      <a:close/>
                    </a:path>
                  </a:pathLst>
                </a:custGeom>
                <a:noFill/>
                <a:ln w="6325" cap="flat">
                  <a:solidFill>
                    <a:srgbClr val="87A6CD"/>
                  </a:solidFill>
                  <a:prstDash val="solid"/>
                  <a:miter/>
                </a:ln>
              </p:spPr>
              <p:txBody>
                <a:bodyPr rtlCol="0" anchor="ctr"/>
                <a:lstStyle/>
                <a:p>
                  <a:pPr defTabSz="685800">
                    <a:defRPr/>
                  </a:pPr>
                  <a:endParaRPr lang="en-US" sz="600">
                    <a:solidFill>
                      <a:prstClr val="black"/>
                    </a:solidFill>
                    <a:latin typeface="Verdana"/>
                  </a:endParaRPr>
                </a:p>
              </p:txBody>
            </p:sp>
            <p:grpSp>
              <p:nvGrpSpPr>
                <p:cNvPr id="536" name="Graphic 4">
                  <a:extLst>
                    <a:ext uri="{FF2B5EF4-FFF2-40B4-BE49-F238E27FC236}">
                      <a16:creationId xmlns:a16="http://schemas.microsoft.com/office/drawing/2014/main" id="{A76A55D7-CB4C-55E2-EDC9-AF1E9FC36A9F}"/>
                    </a:ext>
                  </a:extLst>
                </p:cNvPr>
                <p:cNvGrpSpPr/>
                <p:nvPr/>
              </p:nvGrpSpPr>
              <p:grpSpPr>
                <a:xfrm>
                  <a:off x="2870372" y="2630360"/>
                  <a:ext cx="437505" cy="663097"/>
                  <a:chOff x="6698173" y="3989045"/>
                  <a:chExt cx="437447" cy="663097"/>
                </a:xfrm>
                <a:noFill/>
              </p:grpSpPr>
              <p:sp>
                <p:nvSpPr>
                  <p:cNvPr id="727" name="Freeform 1893">
                    <a:extLst>
                      <a:ext uri="{FF2B5EF4-FFF2-40B4-BE49-F238E27FC236}">
                        <a16:creationId xmlns:a16="http://schemas.microsoft.com/office/drawing/2014/main" id="{56EAED28-C0EF-4CC4-1DAA-36F27DFBAD2C}"/>
                      </a:ext>
                    </a:extLst>
                  </p:cNvPr>
                  <p:cNvSpPr/>
                  <p:nvPr/>
                </p:nvSpPr>
                <p:spPr>
                  <a:xfrm>
                    <a:off x="6808073" y="4245336"/>
                    <a:ext cx="54696" cy="11752"/>
                  </a:xfrm>
                  <a:custGeom>
                    <a:avLst/>
                    <a:gdLst>
                      <a:gd name="connsiteX0" fmla="*/ 54697 w 54696"/>
                      <a:gd name="connsiteY0" fmla="*/ 2401 h 11752"/>
                      <a:gd name="connsiteX1" fmla="*/ 20891 w 54696"/>
                      <a:gd name="connsiteY1" fmla="*/ 0 h 11752"/>
                      <a:gd name="connsiteX2" fmla="*/ 0 w 54696"/>
                      <a:gd name="connsiteY2" fmla="*/ 11753 h 11752"/>
                    </a:gdLst>
                    <a:ahLst/>
                    <a:cxnLst>
                      <a:cxn ang="0">
                        <a:pos x="connsiteX0" y="connsiteY0"/>
                      </a:cxn>
                      <a:cxn ang="0">
                        <a:pos x="connsiteX1" y="connsiteY1"/>
                      </a:cxn>
                      <a:cxn ang="0">
                        <a:pos x="connsiteX2" y="connsiteY2"/>
                      </a:cxn>
                    </a:cxnLst>
                    <a:rect l="l" t="t" r="r" b="b"/>
                    <a:pathLst>
                      <a:path w="54696" h="11752">
                        <a:moveTo>
                          <a:pt x="54697" y="2401"/>
                        </a:moveTo>
                        <a:lnTo>
                          <a:pt x="20891" y="0"/>
                        </a:lnTo>
                        <a:lnTo>
                          <a:pt x="0" y="11753"/>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28" name="Freeform 1894">
                    <a:extLst>
                      <a:ext uri="{FF2B5EF4-FFF2-40B4-BE49-F238E27FC236}">
                        <a16:creationId xmlns:a16="http://schemas.microsoft.com/office/drawing/2014/main" id="{862498BD-13B2-A29A-C60F-B20485631916}"/>
                      </a:ext>
                    </a:extLst>
                  </p:cNvPr>
                  <p:cNvSpPr/>
                  <p:nvPr/>
                </p:nvSpPr>
                <p:spPr>
                  <a:xfrm>
                    <a:off x="6811365" y="4254436"/>
                    <a:ext cx="18738" cy="10615"/>
                  </a:xfrm>
                  <a:custGeom>
                    <a:avLst/>
                    <a:gdLst>
                      <a:gd name="connsiteX0" fmla="*/ 18739 w 18738"/>
                      <a:gd name="connsiteY0" fmla="*/ 0 h 10615"/>
                      <a:gd name="connsiteX1" fmla="*/ 0 w 18738"/>
                      <a:gd name="connsiteY1" fmla="*/ 10616 h 10615"/>
                    </a:gdLst>
                    <a:ahLst/>
                    <a:cxnLst>
                      <a:cxn ang="0">
                        <a:pos x="connsiteX0" y="connsiteY0"/>
                      </a:cxn>
                      <a:cxn ang="0">
                        <a:pos x="connsiteX1" y="connsiteY1"/>
                      </a:cxn>
                    </a:cxnLst>
                    <a:rect l="l" t="t" r="r" b="b"/>
                    <a:pathLst>
                      <a:path w="18738" h="10615">
                        <a:moveTo>
                          <a:pt x="18739" y="0"/>
                        </a:moveTo>
                        <a:lnTo>
                          <a:pt x="0" y="10616"/>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29" name="Freeform 1895">
                    <a:extLst>
                      <a:ext uri="{FF2B5EF4-FFF2-40B4-BE49-F238E27FC236}">
                        <a16:creationId xmlns:a16="http://schemas.microsoft.com/office/drawing/2014/main" id="{B70F9F0A-FF58-E448-4350-EC751267D591}"/>
                      </a:ext>
                    </a:extLst>
                  </p:cNvPr>
                  <p:cNvSpPr/>
                  <p:nvPr/>
                </p:nvSpPr>
                <p:spPr>
                  <a:xfrm>
                    <a:off x="6809213" y="4222210"/>
                    <a:ext cx="53050" cy="16428"/>
                  </a:xfrm>
                  <a:custGeom>
                    <a:avLst/>
                    <a:gdLst>
                      <a:gd name="connsiteX0" fmla="*/ 53051 w 53050"/>
                      <a:gd name="connsiteY0" fmla="*/ 16429 h 16428"/>
                      <a:gd name="connsiteX1" fmla="*/ 19245 w 53050"/>
                      <a:gd name="connsiteY1" fmla="*/ 14281 h 16428"/>
                      <a:gd name="connsiteX2" fmla="*/ 0 w 53050"/>
                      <a:gd name="connsiteY2" fmla="*/ 0 h 16428"/>
                    </a:gdLst>
                    <a:ahLst/>
                    <a:cxnLst>
                      <a:cxn ang="0">
                        <a:pos x="connsiteX0" y="connsiteY0"/>
                      </a:cxn>
                      <a:cxn ang="0">
                        <a:pos x="connsiteX1" y="connsiteY1"/>
                      </a:cxn>
                      <a:cxn ang="0">
                        <a:pos x="connsiteX2" y="connsiteY2"/>
                      </a:cxn>
                    </a:cxnLst>
                    <a:rect l="l" t="t" r="r" b="b"/>
                    <a:pathLst>
                      <a:path w="53050" h="16428">
                        <a:moveTo>
                          <a:pt x="53051" y="16429"/>
                        </a:moveTo>
                        <a:lnTo>
                          <a:pt x="19245" y="14281"/>
                        </a:lnTo>
                        <a:lnTo>
                          <a:pt x="0"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30" name="Freeform 1896">
                    <a:extLst>
                      <a:ext uri="{FF2B5EF4-FFF2-40B4-BE49-F238E27FC236}">
                        <a16:creationId xmlns:a16="http://schemas.microsoft.com/office/drawing/2014/main" id="{15AC6138-E679-B667-1F8D-35E36C646766}"/>
                      </a:ext>
                    </a:extLst>
                  </p:cNvPr>
                  <p:cNvSpPr/>
                  <p:nvPr/>
                </p:nvSpPr>
                <p:spPr>
                  <a:xfrm>
                    <a:off x="6813644" y="4214627"/>
                    <a:ext cx="17092" cy="13016"/>
                  </a:xfrm>
                  <a:custGeom>
                    <a:avLst/>
                    <a:gdLst>
                      <a:gd name="connsiteX0" fmla="*/ 17093 w 17092"/>
                      <a:gd name="connsiteY0" fmla="*/ 13017 h 13016"/>
                      <a:gd name="connsiteX1" fmla="*/ 0 w 17092"/>
                      <a:gd name="connsiteY1" fmla="*/ 0 h 13016"/>
                    </a:gdLst>
                    <a:ahLst/>
                    <a:cxnLst>
                      <a:cxn ang="0">
                        <a:pos x="connsiteX0" y="connsiteY0"/>
                      </a:cxn>
                      <a:cxn ang="0">
                        <a:pos x="connsiteX1" y="connsiteY1"/>
                      </a:cxn>
                    </a:cxnLst>
                    <a:rect l="l" t="t" r="r" b="b"/>
                    <a:pathLst>
                      <a:path w="17092" h="13016">
                        <a:moveTo>
                          <a:pt x="17093" y="13017"/>
                        </a:moveTo>
                        <a:lnTo>
                          <a:pt x="0"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31" name="Freeform 1897">
                    <a:extLst>
                      <a:ext uri="{FF2B5EF4-FFF2-40B4-BE49-F238E27FC236}">
                        <a16:creationId xmlns:a16="http://schemas.microsoft.com/office/drawing/2014/main" id="{30744604-E44A-4ACE-1D28-F8CC0AB1C3CE}"/>
                      </a:ext>
                    </a:extLst>
                  </p:cNvPr>
                  <p:cNvSpPr/>
                  <p:nvPr/>
                </p:nvSpPr>
                <p:spPr>
                  <a:xfrm>
                    <a:off x="6858845" y="4148532"/>
                    <a:ext cx="7470" cy="45116"/>
                  </a:xfrm>
                  <a:custGeom>
                    <a:avLst/>
                    <a:gdLst>
                      <a:gd name="connsiteX0" fmla="*/ 7470 w 7470"/>
                      <a:gd name="connsiteY0" fmla="*/ 0 h 45116"/>
                      <a:gd name="connsiteX1" fmla="*/ 0 w 7470"/>
                      <a:gd name="connsiteY1" fmla="*/ 26413 h 45116"/>
                      <a:gd name="connsiteX2" fmla="*/ 5698 w 7470"/>
                      <a:gd name="connsiteY2" fmla="*/ 45116 h 45116"/>
                    </a:gdLst>
                    <a:ahLst/>
                    <a:cxnLst>
                      <a:cxn ang="0">
                        <a:pos x="connsiteX0" y="connsiteY0"/>
                      </a:cxn>
                      <a:cxn ang="0">
                        <a:pos x="connsiteX1" y="connsiteY1"/>
                      </a:cxn>
                      <a:cxn ang="0">
                        <a:pos x="connsiteX2" y="connsiteY2"/>
                      </a:cxn>
                    </a:cxnLst>
                    <a:rect l="l" t="t" r="r" b="b"/>
                    <a:pathLst>
                      <a:path w="7470" h="45116">
                        <a:moveTo>
                          <a:pt x="7470" y="0"/>
                        </a:moveTo>
                        <a:lnTo>
                          <a:pt x="0" y="26413"/>
                        </a:lnTo>
                        <a:lnTo>
                          <a:pt x="5698" y="45116"/>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32" name="Freeform 1898">
                    <a:extLst>
                      <a:ext uri="{FF2B5EF4-FFF2-40B4-BE49-F238E27FC236}">
                        <a16:creationId xmlns:a16="http://schemas.microsoft.com/office/drawing/2014/main" id="{BD17746A-03EC-1903-0596-A9EA9AB4F942}"/>
                      </a:ext>
                    </a:extLst>
                  </p:cNvPr>
                  <p:cNvSpPr/>
                  <p:nvPr/>
                </p:nvSpPr>
                <p:spPr>
                  <a:xfrm>
                    <a:off x="6866188" y="4175703"/>
                    <a:ext cx="5317" cy="16555"/>
                  </a:xfrm>
                  <a:custGeom>
                    <a:avLst/>
                    <a:gdLst>
                      <a:gd name="connsiteX0" fmla="*/ 0 w 5317"/>
                      <a:gd name="connsiteY0" fmla="*/ 0 h 16555"/>
                      <a:gd name="connsiteX1" fmla="*/ 5318 w 5317"/>
                      <a:gd name="connsiteY1" fmla="*/ 16555 h 16555"/>
                    </a:gdLst>
                    <a:ahLst/>
                    <a:cxnLst>
                      <a:cxn ang="0">
                        <a:pos x="connsiteX0" y="connsiteY0"/>
                      </a:cxn>
                      <a:cxn ang="0">
                        <a:pos x="connsiteX1" y="connsiteY1"/>
                      </a:cxn>
                    </a:cxnLst>
                    <a:rect l="l" t="t" r="r" b="b"/>
                    <a:pathLst>
                      <a:path w="5317" h="16555">
                        <a:moveTo>
                          <a:pt x="0" y="0"/>
                        </a:moveTo>
                        <a:lnTo>
                          <a:pt x="5318" y="16555"/>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33" name="Freeform 1899">
                    <a:extLst>
                      <a:ext uri="{FF2B5EF4-FFF2-40B4-BE49-F238E27FC236}">
                        <a16:creationId xmlns:a16="http://schemas.microsoft.com/office/drawing/2014/main" id="{D773C4B5-9B7E-71EF-AB8B-000C18DDC484}"/>
                      </a:ext>
                    </a:extLst>
                  </p:cNvPr>
                  <p:cNvSpPr/>
                  <p:nvPr/>
                </p:nvSpPr>
                <p:spPr>
                  <a:xfrm>
                    <a:off x="6836941" y="4147395"/>
                    <a:ext cx="22030" cy="39429"/>
                  </a:xfrm>
                  <a:custGeom>
                    <a:avLst/>
                    <a:gdLst>
                      <a:gd name="connsiteX0" fmla="*/ 22031 w 22030"/>
                      <a:gd name="connsiteY0" fmla="*/ 0 h 39429"/>
                      <a:gd name="connsiteX1" fmla="*/ 14687 w 22030"/>
                      <a:gd name="connsiteY1" fmla="*/ 26413 h 39429"/>
                      <a:gd name="connsiteX2" fmla="*/ 0 w 22030"/>
                      <a:gd name="connsiteY2" fmla="*/ 39429 h 39429"/>
                    </a:gdLst>
                    <a:ahLst/>
                    <a:cxnLst>
                      <a:cxn ang="0">
                        <a:pos x="connsiteX0" y="connsiteY0"/>
                      </a:cxn>
                      <a:cxn ang="0">
                        <a:pos x="connsiteX1" y="connsiteY1"/>
                      </a:cxn>
                      <a:cxn ang="0">
                        <a:pos x="connsiteX2" y="connsiteY2"/>
                      </a:cxn>
                    </a:cxnLst>
                    <a:rect l="l" t="t" r="r" b="b"/>
                    <a:pathLst>
                      <a:path w="22030" h="39429">
                        <a:moveTo>
                          <a:pt x="22031" y="0"/>
                        </a:moveTo>
                        <a:lnTo>
                          <a:pt x="14687" y="26413"/>
                        </a:lnTo>
                        <a:lnTo>
                          <a:pt x="0" y="39429"/>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34" name="Freeform 1900">
                    <a:extLst>
                      <a:ext uri="{FF2B5EF4-FFF2-40B4-BE49-F238E27FC236}">
                        <a16:creationId xmlns:a16="http://schemas.microsoft.com/office/drawing/2014/main" id="{6D8DF4B5-E6C4-32B7-AFA2-EF0524587419}"/>
                      </a:ext>
                    </a:extLst>
                  </p:cNvPr>
                  <p:cNvSpPr/>
                  <p:nvPr/>
                </p:nvSpPr>
                <p:spPr>
                  <a:xfrm>
                    <a:off x="6831750" y="4170522"/>
                    <a:ext cx="13167" cy="11500"/>
                  </a:xfrm>
                  <a:custGeom>
                    <a:avLst/>
                    <a:gdLst>
                      <a:gd name="connsiteX0" fmla="*/ 13168 w 13167"/>
                      <a:gd name="connsiteY0" fmla="*/ 0 h 11500"/>
                      <a:gd name="connsiteX1" fmla="*/ 0 w 13167"/>
                      <a:gd name="connsiteY1" fmla="*/ 11500 h 11500"/>
                    </a:gdLst>
                    <a:ahLst/>
                    <a:cxnLst>
                      <a:cxn ang="0">
                        <a:pos x="connsiteX0" y="connsiteY0"/>
                      </a:cxn>
                      <a:cxn ang="0">
                        <a:pos x="connsiteX1" y="connsiteY1"/>
                      </a:cxn>
                    </a:cxnLst>
                    <a:rect l="l" t="t" r="r" b="b"/>
                    <a:pathLst>
                      <a:path w="13167" h="11500">
                        <a:moveTo>
                          <a:pt x="13168" y="0"/>
                        </a:moveTo>
                        <a:lnTo>
                          <a:pt x="0" y="1150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nvGrpSpPr>
                  <p:cNvPr id="735" name="Graphic 4">
                    <a:extLst>
                      <a:ext uri="{FF2B5EF4-FFF2-40B4-BE49-F238E27FC236}">
                        <a16:creationId xmlns:a16="http://schemas.microsoft.com/office/drawing/2014/main" id="{B24B5C5C-3339-E9BF-0B8F-BB17573D4812}"/>
                      </a:ext>
                    </a:extLst>
                  </p:cNvPr>
                  <p:cNvGrpSpPr/>
                  <p:nvPr/>
                </p:nvGrpSpPr>
                <p:grpSpPr>
                  <a:xfrm>
                    <a:off x="6975835" y="4107460"/>
                    <a:ext cx="55836" cy="54215"/>
                    <a:chOff x="6975835" y="4107460"/>
                    <a:chExt cx="55836" cy="54215"/>
                  </a:xfrm>
                  <a:noFill/>
                </p:grpSpPr>
                <p:sp>
                  <p:nvSpPr>
                    <p:cNvPr id="841" name="Freeform 2007">
                      <a:extLst>
                        <a:ext uri="{FF2B5EF4-FFF2-40B4-BE49-F238E27FC236}">
                          <a16:creationId xmlns:a16="http://schemas.microsoft.com/office/drawing/2014/main" id="{4A3A63E9-D1AB-ED28-83EE-948D3526CA6C}"/>
                        </a:ext>
                      </a:extLst>
                    </p:cNvPr>
                    <p:cNvSpPr/>
                    <p:nvPr/>
                  </p:nvSpPr>
                  <p:spPr>
                    <a:xfrm>
                      <a:off x="6983052" y="4111377"/>
                      <a:ext cx="20131" cy="50297"/>
                    </a:xfrm>
                    <a:custGeom>
                      <a:avLst/>
                      <a:gdLst>
                        <a:gd name="connsiteX0" fmla="*/ 20132 w 20131"/>
                        <a:gd name="connsiteY0" fmla="*/ 50298 h 50297"/>
                        <a:gd name="connsiteX1" fmla="*/ 15700 w 20131"/>
                        <a:gd name="connsiteY1" fmla="*/ 18072 h 50297"/>
                        <a:gd name="connsiteX2" fmla="*/ 0 w 20131"/>
                        <a:gd name="connsiteY2" fmla="*/ 0 h 50297"/>
                      </a:gdLst>
                      <a:ahLst/>
                      <a:cxnLst>
                        <a:cxn ang="0">
                          <a:pos x="connsiteX0" y="connsiteY0"/>
                        </a:cxn>
                        <a:cxn ang="0">
                          <a:pos x="connsiteX1" y="connsiteY1"/>
                        </a:cxn>
                        <a:cxn ang="0">
                          <a:pos x="connsiteX2" y="connsiteY2"/>
                        </a:cxn>
                      </a:cxnLst>
                      <a:rect l="l" t="t" r="r" b="b"/>
                      <a:pathLst>
                        <a:path w="20131" h="50297">
                          <a:moveTo>
                            <a:pt x="20132" y="50298"/>
                          </a:moveTo>
                          <a:lnTo>
                            <a:pt x="15700" y="18072"/>
                          </a:lnTo>
                          <a:lnTo>
                            <a:pt x="0"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42" name="Freeform 2008">
                      <a:extLst>
                        <a:ext uri="{FF2B5EF4-FFF2-40B4-BE49-F238E27FC236}">
                          <a16:creationId xmlns:a16="http://schemas.microsoft.com/office/drawing/2014/main" id="{D1A1E9F5-2D8C-D13B-4448-A7952966818E}"/>
                        </a:ext>
                      </a:extLst>
                    </p:cNvPr>
                    <p:cNvSpPr/>
                    <p:nvPr/>
                  </p:nvSpPr>
                  <p:spPr>
                    <a:xfrm>
                      <a:off x="6975835" y="4116180"/>
                      <a:ext cx="14180" cy="16176"/>
                    </a:xfrm>
                    <a:custGeom>
                      <a:avLst/>
                      <a:gdLst>
                        <a:gd name="connsiteX0" fmla="*/ 14181 w 14180"/>
                        <a:gd name="connsiteY0" fmla="*/ 16176 h 16176"/>
                        <a:gd name="connsiteX1" fmla="*/ 0 w 14180"/>
                        <a:gd name="connsiteY1" fmla="*/ 0 h 16176"/>
                      </a:gdLst>
                      <a:ahLst/>
                      <a:cxnLst>
                        <a:cxn ang="0">
                          <a:pos x="connsiteX0" y="connsiteY0"/>
                        </a:cxn>
                        <a:cxn ang="0">
                          <a:pos x="connsiteX1" y="connsiteY1"/>
                        </a:cxn>
                      </a:cxnLst>
                      <a:rect l="l" t="t" r="r" b="b"/>
                      <a:pathLst>
                        <a:path w="14180" h="16176">
                          <a:moveTo>
                            <a:pt x="14181" y="16176"/>
                          </a:moveTo>
                          <a:lnTo>
                            <a:pt x="0"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43" name="Freeform 2009">
                      <a:extLst>
                        <a:ext uri="{FF2B5EF4-FFF2-40B4-BE49-F238E27FC236}">
                          <a16:creationId xmlns:a16="http://schemas.microsoft.com/office/drawing/2014/main" id="{BA8E693B-43A7-D7BE-F487-887D5B79CFCE}"/>
                        </a:ext>
                      </a:extLst>
                    </p:cNvPr>
                    <p:cNvSpPr/>
                    <p:nvPr/>
                  </p:nvSpPr>
                  <p:spPr>
                    <a:xfrm>
                      <a:off x="7011287" y="4107460"/>
                      <a:ext cx="12534" cy="54215"/>
                    </a:xfrm>
                    <a:custGeom>
                      <a:avLst/>
                      <a:gdLst>
                        <a:gd name="connsiteX0" fmla="*/ 886 w 12534"/>
                        <a:gd name="connsiteY0" fmla="*/ 54215 h 54215"/>
                        <a:gd name="connsiteX1" fmla="*/ 0 w 12534"/>
                        <a:gd name="connsiteY1" fmla="*/ 20473 h 54215"/>
                        <a:gd name="connsiteX2" fmla="*/ 12535 w 12534"/>
                        <a:gd name="connsiteY2" fmla="*/ 0 h 54215"/>
                      </a:gdLst>
                      <a:ahLst/>
                      <a:cxnLst>
                        <a:cxn ang="0">
                          <a:pos x="connsiteX0" y="connsiteY0"/>
                        </a:cxn>
                        <a:cxn ang="0">
                          <a:pos x="connsiteX1" y="connsiteY1"/>
                        </a:cxn>
                        <a:cxn ang="0">
                          <a:pos x="connsiteX2" y="connsiteY2"/>
                        </a:cxn>
                      </a:cxnLst>
                      <a:rect l="l" t="t" r="r" b="b"/>
                      <a:pathLst>
                        <a:path w="12534" h="54215">
                          <a:moveTo>
                            <a:pt x="886" y="54215"/>
                          </a:moveTo>
                          <a:lnTo>
                            <a:pt x="0" y="20473"/>
                          </a:lnTo>
                          <a:lnTo>
                            <a:pt x="12535"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44" name="Freeform 2010">
                      <a:extLst>
                        <a:ext uri="{FF2B5EF4-FFF2-40B4-BE49-F238E27FC236}">
                          <a16:creationId xmlns:a16="http://schemas.microsoft.com/office/drawing/2014/main" id="{D2DEDB57-2396-D481-D8F2-CE717F8D780E}"/>
                        </a:ext>
                      </a:extLst>
                    </p:cNvPr>
                    <p:cNvSpPr/>
                    <p:nvPr/>
                  </p:nvSpPr>
                  <p:spPr>
                    <a:xfrm>
                      <a:off x="7020276" y="4111125"/>
                      <a:ext cx="11395" cy="18198"/>
                    </a:xfrm>
                    <a:custGeom>
                      <a:avLst/>
                      <a:gdLst>
                        <a:gd name="connsiteX0" fmla="*/ 0 w 11395"/>
                        <a:gd name="connsiteY0" fmla="*/ 18198 h 18198"/>
                        <a:gd name="connsiteX1" fmla="*/ 11395 w 11395"/>
                        <a:gd name="connsiteY1" fmla="*/ 0 h 18198"/>
                      </a:gdLst>
                      <a:ahLst/>
                      <a:cxnLst>
                        <a:cxn ang="0">
                          <a:pos x="connsiteX0" y="connsiteY0"/>
                        </a:cxn>
                        <a:cxn ang="0">
                          <a:pos x="connsiteX1" y="connsiteY1"/>
                        </a:cxn>
                      </a:cxnLst>
                      <a:rect l="l" t="t" r="r" b="b"/>
                      <a:pathLst>
                        <a:path w="11395" h="18198">
                          <a:moveTo>
                            <a:pt x="0" y="18198"/>
                          </a:moveTo>
                          <a:lnTo>
                            <a:pt x="11395"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36" name="Graphic 4">
                    <a:extLst>
                      <a:ext uri="{FF2B5EF4-FFF2-40B4-BE49-F238E27FC236}">
                        <a16:creationId xmlns:a16="http://schemas.microsoft.com/office/drawing/2014/main" id="{25C8A835-0362-9159-C4C9-013733283AFB}"/>
                      </a:ext>
                    </a:extLst>
                  </p:cNvPr>
                  <p:cNvGrpSpPr/>
                  <p:nvPr/>
                </p:nvGrpSpPr>
                <p:grpSpPr>
                  <a:xfrm>
                    <a:off x="7008122" y="4198830"/>
                    <a:ext cx="44441" cy="38671"/>
                    <a:chOff x="7008122" y="4198830"/>
                    <a:chExt cx="44441" cy="38671"/>
                  </a:xfrm>
                  <a:noFill/>
                </p:grpSpPr>
                <p:sp>
                  <p:nvSpPr>
                    <p:cNvPr id="837" name="Freeform 2003">
                      <a:extLst>
                        <a:ext uri="{FF2B5EF4-FFF2-40B4-BE49-F238E27FC236}">
                          <a16:creationId xmlns:a16="http://schemas.microsoft.com/office/drawing/2014/main" id="{B7742503-16A9-B60B-0DD5-6CD16F27E65A}"/>
                        </a:ext>
                      </a:extLst>
                    </p:cNvPr>
                    <p:cNvSpPr/>
                    <p:nvPr/>
                  </p:nvSpPr>
                  <p:spPr>
                    <a:xfrm>
                      <a:off x="7008122" y="4223221"/>
                      <a:ext cx="43301" cy="8972"/>
                    </a:xfrm>
                    <a:custGeom>
                      <a:avLst/>
                      <a:gdLst>
                        <a:gd name="connsiteX0" fmla="*/ 43302 w 43301"/>
                        <a:gd name="connsiteY0" fmla="*/ 126 h 8972"/>
                        <a:gd name="connsiteX1" fmla="*/ 16586 w 43301"/>
                        <a:gd name="connsiteY1" fmla="*/ 0 h 8972"/>
                        <a:gd name="connsiteX2" fmla="*/ 0 w 43301"/>
                        <a:gd name="connsiteY2" fmla="*/ 8973 h 8972"/>
                      </a:gdLst>
                      <a:ahLst/>
                      <a:cxnLst>
                        <a:cxn ang="0">
                          <a:pos x="connsiteX0" y="connsiteY0"/>
                        </a:cxn>
                        <a:cxn ang="0">
                          <a:pos x="connsiteX1" y="connsiteY1"/>
                        </a:cxn>
                        <a:cxn ang="0">
                          <a:pos x="connsiteX2" y="connsiteY2"/>
                        </a:cxn>
                      </a:cxnLst>
                      <a:rect l="l" t="t" r="r" b="b"/>
                      <a:pathLst>
                        <a:path w="43301" h="8972">
                          <a:moveTo>
                            <a:pt x="43302" y="126"/>
                          </a:moveTo>
                          <a:lnTo>
                            <a:pt x="16586" y="0"/>
                          </a:lnTo>
                          <a:lnTo>
                            <a:pt x="0" y="8973"/>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38" name="Freeform 2004">
                      <a:extLst>
                        <a:ext uri="{FF2B5EF4-FFF2-40B4-BE49-F238E27FC236}">
                          <a16:creationId xmlns:a16="http://schemas.microsoft.com/office/drawing/2014/main" id="{C34CC898-67FA-FD2F-36A9-5161CCD97DEF}"/>
                        </a:ext>
                      </a:extLst>
                    </p:cNvPr>
                    <p:cNvSpPr/>
                    <p:nvPr/>
                  </p:nvSpPr>
                  <p:spPr>
                    <a:xfrm>
                      <a:off x="7011160" y="4229413"/>
                      <a:ext cx="14813" cy="8088"/>
                    </a:xfrm>
                    <a:custGeom>
                      <a:avLst/>
                      <a:gdLst>
                        <a:gd name="connsiteX0" fmla="*/ 14814 w 14813"/>
                        <a:gd name="connsiteY0" fmla="*/ 0 h 8088"/>
                        <a:gd name="connsiteX1" fmla="*/ 0 w 14813"/>
                        <a:gd name="connsiteY1" fmla="*/ 8088 h 8088"/>
                      </a:gdLst>
                      <a:ahLst/>
                      <a:cxnLst>
                        <a:cxn ang="0">
                          <a:pos x="connsiteX0" y="connsiteY0"/>
                        </a:cxn>
                        <a:cxn ang="0">
                          <a:pos x="connsiteX1" y="connsiteY1"/>
                        </a:cxn>
                      </a:cxnLst>
                      <a:rect l="l" t="t" r="r" b="b"/>
                      <a:pathLst>
                        <a:path w="14813" h="8088">
                          <a:moveTo>
                            <a:pt x="14814" y="0"/>
                          </a:moveTo>
                          <a:lnTo>
                            <a:pt x="0" y="8088"/>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39" name="Freeform 2005">
                      <a:extLst>
                        <a:ext uri="{FF2B5EF4-FFF2-40B4-BE49-F238E27FC236}">
                          <a16:creationId xmlns:a16="http://schemas.microsoft.com/office/drawing/2014/main" id="{28D9D82A-41C2-4DEF-BC0F-E2CFB1096841}"/>
                        </a:ext>
                      </a:extLst>
                    </p:cNvPr>
                    <p:cNvSpPr/>
                    <p:nvPr/>
                  </p:nvSpPr>
                  <p:spPr>
                    <a:xfrm>
                      <a:off x="7009641" y="4203885"/>
                      <a:ext cx="42921" cy="13269"/>
                    </a:xfrm>
                    <a:custGeom>
                      <a:avLst/>
                      <a:gdLst>
                        <a:gd name="connsiteX0" fmla="*/ 42922 w 42921"/>
                        <a:gd name="connsiteY0" fmla="*/ 13269 h 13269"/>
                        <a:gd name="connsiteX1" fmla="*/ 15320 w 42921"/>
                        <a:gd name="connsiteY1" fmla="*/ 10616 h 13269"/>
                        <a:gd name="connsiteX2" fmla="*/ 0 w 42921"/>
                        <a:gd name="connsiteY2" fmla="*/ 0 h 13269"/>
                      </a:gdLst>
                      <a:ahLst/>
                      <a:cxnLst>
                        <a:cxn ang="0">
                          <a:pos x="connsiteX0" y="connsiteY0"/>
                        </a:cxn>
                        <a:cxn ang="0">
                          <a:pos x="connsiteX1" y="connsiteY1"/>
                        </a:cxn>
                        <a:cxn ang="0">
                          <a:pos x="connsiteX2" y="connsiteY2"/>
                        </a:cxn>
                      </a:cxnLst>
                      <a:rect l="l" t="t" r="r" b="b"/>
                      <a:pathLst>
                        <a:path w="42921" h="13269">
                          <a:moveTo>
                            <a:pt x="42922" y="13269"/>
                          </a:moveTo>
                          <a:lnTo>
                            <a:pt x="15320" y="10616"/>
                          </a:lnTo>
                          <a:lnTo>
                            <a:pt x="0"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40" name="Freeform 2006">
                      <a:extLst>
                        <a:ext uri="{FF2B5EF4-FFF2-40B4-BE49-F238E27FC236}">
                          <a16:creationId xmlns:a16="http://schemas.microsoft.com/office/drawing/2014/main" id="{355F51DC-91FE-D271-2507-029291FB3CAD}"/>
                        </a:ext>
                      </a:extLst>
                    </p:cNvPr>
                    <p:cNvSpPr/>
                    <p:nvPr/>
                  </p:nvSpPr>
                  <p:spPr>
                    <a:xfrm>
                      <a:off x="7013566" y="4198830"/>
                      <a:ext cx="13547" cy="9604"/>
                    </a:xfrm>
                    <a:custGeom>
                      <a:avLst/>
                      <a:gdLst>
                        <a:gd name="connsiteX0" fmla="*/ 13548 w 13547"/>
                        <a:gd name="connsiteY0" fmla="*/ 9605 h 9604"/>
                        <a:gd name="connsiteX1" fmla="*/ 0 w 13547"/>
                        <a:gd name="connsiteY1" fmla="*/ 0 h 9604"/>
                      </a:gdLst>
                      <a:ahLst/>
                      <a:cxnLst>
                        <a:cxn ang="0">
                          <a:pos x="connsiteX0" y="connsiteY0"/>
                        </a:cxn>
                        <a:cxn ang="0">
                          <a:pos x="connsiteX1" y="connsiteY1"/>
                        </a:cxn>
                      </a:cxnLst>
                      <a:rect l="l" t="t" r="r" b="b"/>
                      <a:pathLst>
                        <a:path w="13547" h="9604">
                          <a:moveTo>
                            <a:pt x="13548" y="9605"/>
                          </a:moveTo>
                          <a:lnTo>
                            <a:pt x="0"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37" name="Graphic 4">
                    <a:extLst>
                      <a:ext uri="{FF2B5EF4-FFF2-40B4-BE49-F238E27FC236}">
                        <a16:creationId xmlns:a16="http://schemas.microsoft.com/office/drawing/2014/main" id="{477B2EA9-91DF-FA4C-58D9-19C9ECCB65FC}"/>
                      </a:ext>
                    </a:extLst>
                  </p:cNvPr>
                  <p:cNvGrpSpPr/>
                  <p:nvPr/>
                </p:nvGrpSpPr>
                <p:grpSpPr>
                  <a:xfrm>
                    <a:off x="6818202" y="4076371"/>
                    <a:ext cx="44947" cy="41830"/>
                    <a:chOff x="6818202" y="4076371"/>
                    <a:chExt cx="44947" cy="41830"/>
                  </a:xfrm>
                  <a:noFill/>
                </p:grpSpPr>
                <p:sp>
                  <p:nvSpPr>
                    <p:cNvPr id="833" name="Freeform 1999">
                      <a:extLst>
                        <a:ext uri="{FF2B5EF4-FFF2-40B4-BE49-F238E27FC236}">
                          <a16:creationId xmlns:a16="http://schemas.microsoft.com/office/drawing/2014/main" id="{4EFF57A4-119A-F752-042E-024CD6BE137E}"/>
                        </a:ext>
                      </a:extLst>
                    </p:cNvPr>
                    <p:cNvSpPr/>
                    <p:nvPr/>
                  </p:nvSpPr>
                  <p:spPr>
                    <a:xfrm>
                      <a:off x="6834915" y="4081805"/>
                      <a:ext cx="28234" cy="34121"/>
                    </a:xfrm>
                    <a:custGeom>
                      <a:avLst/>
                      <a:gdLst>
                        <a:gd name="connsiteX0" fmla="*/ 28235 w 28234"/>
                        <a:gd name="connsiteY0" fmla="*/ 0 h 34121"/>
                        <a:gd name="connsiteX1" fmla="*/ 7344 w 28234"/>
                        <a:gd name="connsiteY1" fmla="*/ 16682 h 34121"/>
                        <a:gd name="connsiteX2" fmla="*/ 0 w 28234"/>
                        <a:gd name="connsiteY2" fmla="*/ 34122 h 34121"/>
                      </a:gdLst>
                      <a:ahLst/>
                      <a:cxnLst>
                        <a:cxn ang="0">
                          <a:pos x="connsiteX0" y="connsiteY0"/>
                        </a:cxn>
                        <a:cxn ang="0">
                          <a:pos x="connsiteX1" y="connsiteY1"/>
                        </a:cxn>
                        <a:cxn ang="0">
                          <a:pos x="connsiteX2" y="connsiteY2"/>
                        </a:cxn>
                      </a:cxnLst>
                      <a:rect l="l" t="t" r="r" b="b"/>
                      <a:pathLst>
                        <a:path w="28234" h="34121">
                          <a:moveTo>
                            <a:pt x="28235" y="0"/>
                          </a:moveTo>
                          <a:lnTo>
                            <a:pt x="7344" y="16682"/>
                          </a:lnTo>
                          <a:lnTo>
                            <a:pt x="0" y="34122"/>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34" name="Freeform 2000">
                      <a:extLst>
                        <a:ext uri="{FF2B5EF4-FFF2-40B4-BE49-F238E27FC236}">
                          <a16:creationId xmlns:a16="http://schemas.microsoft.com/office/drawing/2014/main" id="{04014CDC-1591-34A8-8F9B-7D32F2E847E8}"/>
                        </a:ext>
                      </a:extLst>
                    </p:cNvPr>
                    <p:cNvSpPr/>
                    <p:nvPr/>
                  </p:nvSpPr>
                  <p:spPr>
                    <a:xfrm>
                      <a:off x="6840866" y="4102531"/>
                      <a:ext cx="6330" cy="15670"/>
                    </a:xfrm>
                    <a:custGeom>
                      <a:avLst/>
                      <a:gdLst>
                        <a:gd name="connsiteX0" fmla="*/ 6331 w 6330"/>
                        <a:gd name="connsiteY0" fmla="*/ 0 h 15670"/>
                        <a:gd name="connsiteX1" fmla="*/ 0 w 6330"/>
                        <a:gd name="connsiteY1" fmla="*/ 15671 h 15670"/>
                      </a:gdLst>
                      <a:ahLst/>
                      <a:cxnLst>
                        <a:cxn ang="0">
                          <a:pos x="connsiteX0" y="connsiteY0"/>
                        </a:cxn>
                        <a:cxn ang="0">
                          <a:pos x="connsiteX1" y="connsiteY1"/>
                        </a:cxn>
                      </a:cxnLst>
                      <a:rect l="l" t="t" r="r" b="b"/>
                      <a:pathLst>
                        <a:path w="6330" h="15670">
                          <a:moveTo>
                            <a:pt x="6331" y="0"/>
                          </a:moveTo>
                          <a:lnTo>
                            <a:pt x="0" y="15671"/>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35" name="Freeform 2001">
                      <a:extLst>
                        <a:ext uri="{FF2B5EF4-FFF2-40B4-BE49-F238E27FC236}">
                          <a16:creationId xmlns:a16="http://schemas.microsoft.com/office/drawing/2014/main" id="{53876CAC-F1DD-209C-6D81-9497BB4EA1CB}"/>
                        </a:ext>
                      </a:extLst>
                    </p:cNvPr>
                    <p:cNvSpPr/>
                    <p:nvPr/>
                  </p:nvSpPr>
                  <p:spPr>
                    <a:xfrm>
                      <a:off x="6818329" y="4076371"/>
                      <a:ext cx="41782" cy="16555"/>
                    </a:xfrm>
                    <a:custGeom>
                      <a:avLst/>
                      <a:gdLst>
                        <a:gd name="connsiteX0" fmla="*/ 41782 w 41782"/>
                        <a:gd name="connsiteY0" fmla="*/ 0 h 16555"/>
                        <a:gd name="connsiteX1" fmla="*/ 18612 w 41782"/>
                        <a:gd name="connsiteY1" fmla="*/ 15292 h 16555"/>
                        <a:gd name="connsiteX2" fmla="*/ 0 w 41782"/>
                        <a:gd name="connsiteY2" fmla="*/ 16555 h 16555"/>
                      </a:gdLst>
                      <a:ahLst/>
                      <a:cxnLst>
                        <a:cxn ang="0">
                          <a:pos x="connsiteX0" y="connsiteY0"/>
                        </a:cxn>
                        <a:cxn ang="0">
                          <a:pos x="connsiteX1" y="connsiteY1"/>
                        </a:cxn>
                        <a:cxn ang="0">
                          <a:pos x="connsiteX2" y="connsiteY2"/>
                        </a:cxn>
                      </a:cxnLst>
                      <a:rect l="l" t="t" r="r" b="b"/>
                      <a:pathLst>
                        <a:path w="41782" h="16555">
                          <a:moveTo>
                            <a:pt x="41782" y="0"/>
                          </a:moveTo>
                          <a:lnTo>
                            <a:pt x="18612" y="15292"/>
                          </a:lnTo>
                          <a:lnTo>
                            <a:pt x="0" y="16555"/>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36" name="Freeform 2002">
                      <a:extLst>
                        <a:ext uri="{FF2B5EF4-FFF2-40B4-BE49-F238E27FC236}">
                          <a16:creationId xmlns:a16="http://schemas.microsoft.com/office/drawing/2014/main" id="{F174999D-9987-2D81-8D89-247161354E28}"/>
                        </a:ext>
                      </a:extLst>
                    </p:cNvPr>
                    <p:cNvSpPr/>
                    <p:nvPr/>
                  </p:nvSpPr>
                  <p:spPr>
                    <a:xfrm>
                      <a:off x="6818202" y="4085470"/>
                      <a:ext cx="16586" cy="1137"/>
                    </a:xfrm>
                    <a:custGeom>
                      <a:avLst/>
                      <a:gdLst>
                        <a:gd name="connsiteX0" fmla="*/ 16586 w 16586"/>
                        <a:gd name="connsiteY0" fmla="*/ 0 h 1137"/>
                        <a:gd name="connsiteX1" fmla="*/ 0 w 16586"/>
                        <a:gd name="connsiteY1" fmla="*/ 1137 h 1137"/>
                      </a:gdLst>
                      <a:ahLst/>
                      <a:cxnLst>
                        <a:cxn ang="0">
                          <a:pos x="connsiteX0" y="connsiteY0"/>
                        </a:cxn>
                        <a:cxn ang="0">
                          <a:pos x="connsiteX1" y="connsiteY1"/>
                        </a:cxn>
                      </a:cxnLst>
                      <a:rect l="l" t="t" r="r" b="b"/>
                      <a:pathLst>
                        <a:path w="16586" h="1137">
                          <a:moveTo>
                            <a:pt x="16586" y="0"/>
                          </a:moveTo>
                          <a:lnTo>
                            <a:pt x="0" y="1137"/>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38" name="Graphic 4">
                    <a:extLst>
                      <a:ext uri="{FF2B5EF4-FFF2-40B4-BE49-F238E27FC236}">
                        <a16:creationId xmlns:a16="http://schemas.microsoft.com/office/drawing/2014/main" id="{8DAEE172-0319-B563-8CE4-0DF07C6714D8}"/>
                      </a:ext>
                    </a:extLst>
                  </p:cNvPr>
                  <p:cNvGrpSpPr/>
                  <p:nvPr/>
                </p:nvGrpSpPr>
                <p:grpSpPr>
                  <a:xfrm>
                    <a:off x="6815290" y="3989045"/>
                    <a:ext cx="35451" cy="36522"/>
                    <a:chOff x="6815290" y="3989045"/>
                    <a:chExt cx="35451" cy="36522"/>
                  </a:xfrm>
                  <a:noFill/>
                </p:grpSpPr>
                <p:sp>
                  <p:nvSpPr>
                    <p:cNvPr id="829" name="Freeform 1995">
                      <a:extLst>
                        <a:ext uri="{FF2B5EF4-FFF2-40B4-BE49-F238E27FC236}">
                          <a16:creationId xmlns:a16="http://schemas.microsoft.com/office/drawing/2014/main" id="{2AA0028C-E0FE-5CD9-4A65-544F140B8C70}"/>
                        </a:ext>
                      </a:extLst>
                    </p:cNvPr>
                    <p:cNvSpPr/>
                    <p:nvPr/>
                  </p:nvSpPr>
                  <p:spPr>
                    <a:xfrm>
                      <a:off x="6833016" y="3993089"/>
                      <a:ext cx="17725" cy="31467"/>
                    </a:xfrm>
                    <a:custGeom>
                      <a:avLst/>
                      <a:gdLst>
                        <a:gd name="connsiteX0" fmla="*/ 17726 w 17725"/>
                        <a:gd name="connsiteY0" fmla="*/ 0 h 31467"/>
                        <a:gd name="connsiteX1" fmla="*/ 3419 w 17725"/>
                        <a:gd name="connsiteY1" fmla="*/ 16429 h 31467"/>
                        <a:gd name="connsiteX2" fmla="*/ 0 w 17725"/>
                        <a:gd name="connsiteY2" fmla="*/ 31468 h 31467"/>
                      </a:gdLst>
                      <a:ahLst/>
                      <a:cxnLst>
                        <a:cxn ang="0">
                          <a:pos x="connsiteX0" y="connsiteY0"/>
                        </a:cxn>
                        <a:cxn ang="0">
                          <a:pos x="connsiteX1" y="connsiteY1"/>
                        </a:cxn>
                        <a:cxn ang="0">
                          <a:pos x="connsiteX2" y="connsiteY2"/>
                        </a:cxn>
                      </a:cxnLst>
                      <a:rect l="l" t="t" r="r" b="b"/>
                      <a:pathLst>
                        <a:path w="17725" h="31467">
                          <a:moveTo>
                            <a:pt x="17726" y="0"/>
                          </a:moveTo>
                          <a:lnTo>
                            <a:pt x="3419" y="16429"/>
                          </a:lnTo>
                          <a:lnTo>
                            <a:pt x="0" y="31468"/>
                          </a:lnTo>
                        </a:path>
                      </a:pathLst>
                    </a:custGeom>
                    <a:noFill/>
                    <a:ln w="379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30" name="Freeform 1996">
                      <a:extLst>
                        <a:ext uri="{FF2B5EF4-FFF2-40B4-BE49-F238E27FC236}">
                          <a16:creationId xmlns:a16="http://schemas.microsoft.com/office/drawing/2014/main" id="{9A7B3B56-D9EE-2747-76B3-03499A999533}"/>
                        </a:ext>
                      </a:extLst>
                    </p:cNvPr>
                    <p:cNvSpPr/>
                    <p:nvPr/>
                  </p:nvSpPr>
                  <p:spPr>
                    <a:xfrm>
                      <a:off x="6838080" y="4012046"/>
                      <a:ext cx="2912" cy="13522"/>
                    </a:xfrm>
                    <a:custGeom>
                      <a:avLst/>
                      <a:gdLst>
                        <a:gd name="connsiteX0" fmla="*/ 2912 w 2912"/>
                        <a:gd name="connsiteY0" fmla="*/ 0 h 13522"/>
                        <a:gd name="connsiteX1" fmla="*/ 0 w 2912"/>
                        <a:gd name="connsiteY1" fmla="*/ 13522 h 13522"/>
                      </a:gdLst>
                      <a:ahLst/>
                      <a:cxnLst>
                        <a:cxn ang="0">
                          <a:pos x="connsiteX0" y="connsiteY0"/>
                        </a:cxn>
                        <a:cxn ang="0">
                          <a:pos x="connsiteX1" y="connsiteY1"/>
                        </a:cxn>
                      </a:cxnLst>
                      <a:rect l="l" t="t" r="r" b="b"/>
                      <a:pathLst>
                        <a:path w="2912" h="13522">
                          <a:moveTo>
                            <a:pt x="2912" y="0"/>
                          </a:moveTo>
                          <a:lnTo>
                            <a:pt x="0" y="13522"/>
                          </a:lnTo>
                        </a:path>
                      </a:pathLst>
                    </a:custGeom>
                    <a:ln w="379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31" name="Freeform 1997">
                      <a:extLst>
                        <a:ext uri="{FF2B5EF4-FFF2-40B4-BE49-F238E27FC236}">
                          <a16:creationId xmlns:a16="http://schemas.microsoft.com/office/drawing/2014/main" id="{6ACDA218-FB08-2E86-1ADF-A4EA430453CD}"/>
                        </a:ext>
                      </a:extLst>
                    </p:cNvPr>
                    <p:cNvSpPr/>
                    <p:nvPr/>
                  </p:nvSpPr>
                  <p:spPr>
                    <a:xfrm>
                      <a:off x="6816303" y="3989045"/>
                      <a:ext cx="31146" cy="19461"/>
                    </a:xfrm>
                    <a:custGeom>
                      <a:avLst/>
                      <a:gdLst>
                        <a:gd name="connsiteX0" fmla="*/ 31147 w 31146"/>
                        <a:gd name="connsiteY0" fmla="*/ 0 h 19461"/>
                        <a:gd name="connsiteX1" fmla="*/ 14814 w 31146"/>
                        <a:gd name="connsiteY1" fmla="*/ 15671 h 19461"/>
                        <a:gd name="connsiteX2" fmla="*/ 0 w 31146"/>
                        <a:gd name="connsiteY2" fmla="*/ 19462 h 19461"/>
                      </a:gdLst>
                      <a:ahLst/>
                      <a:cxnLst>
                        <a:cxn ang="0">
                          <a:pos x="connsiteX0" y="connsiteY0"/>
                        </a:cxn>
                        <a:cxn ang="0">
                          <a:pos x="connsiteX1" y="connsiteY1"/>
                        </a:cxn>
                        <a:cxn ang="0">
                          <a:pos x="connsiteX2" y="connsiteY2"/>
                        </a:cxn>
                      </a:cxnLst>
                      <a:rect l="l" t="t" r="r" b="b"/>
                      <a:pathLst>
                        <a:path w="31146" h="19461">
                          <a:moveTo>
                            <a:pt x="31147" y="0"/>
                          </a:moveTo>
                          <a:lnTo>
                            <a:pt x="14814" y="15671"/>
                          </a:lnTo>
                          <a:lnTo>
                            <a:pt x="0" y="19462"/>
                          </a:lnTo>
                        </a:path>
                      </a:pathLst>
                    </a:custGeom>
                    <a:noFill/>
                    <a:ln w="379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32" name="Freeform 1998">
                      <a:extLst>
                        <a:ext uri="{FF2B5EF4-FFF2-40B4-BE49-F238E27FC236}">
                          <a16:creationId xmlns:a16="http://schemas.microsoft.com/office/drawing/2014/main" id="{406BABF9-5BE8-3E18-A267-CDF6D8DD005D}"/>
                        </a:ext>
                      </a:extLst>
                    </p:cNvPr>
                    <p:cNvSpPr/>
                    <p:nvPr/>
                  </p:nvSpPr>
                  <p:spPr>
                    <a:xfrm>
                      <a:off x="6815290" y="4000166"/>
                      <a:ext cx="13167" cy="3285"/>
                    </a:xfrm>
                    <a:custGeom>
                      <a:avLst/>
                      <a:gdLst>
                        <a:gd name="connsiteX0" fmla="*/ 13168 w 13167"/>
                        <a:gd name="connsiteY0" fmla="*/ 0 h 3285"/>
                        <a:gd name="connsiteX1" fmla="*/ 0 w 13167"/>
                        <a:gd name="connsiteY1" fmla="*/ 3286 h 3285"/>
                      </a:gdLst>
                      <a:ahLst/>
                      <a:cxnLst>
                        <a:cxn ang="0">
                          <a:pos x="connsiteX0" y="connsiteY0"/>
                        </a:cxn>
                        <a:cxn ang="0">
                          <a:pos x="connsiteX1" y="connsiteY1"/>
                        </a:cxn>
                      </a:cxnLst>
                      <a:rect l="l" t="t" r="r" b="b"/>
                      <a:pathLst>
                        <a:path w="13167" h="3285">
                          <a:moveTo>
                            <a:pt x="13168" y="0"/>
                          </a:moveTo>
                          <a:lnTo>
                            <a:pt x="0" y="3286"/>
                          </a:lnTo>
                        </a:path>
                      </a:pathLst>
                    </a:custGeom>
                    <a:ln w="379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39" name="Graphic 4">
                    <a:extLst>
                      <a:ext uri="{FF2B5EF4-FFF2-40B4-BE49-F238E27FC236}">
                        <a16:creationId xmlns:a16="http://schemas.microsoft.com/office/drawing/2014/main" id="{235A4860-125C-CA3C-8148-860EB46C0CC5}"/>
                      </a:ext>
                    </a:extLst>
                  </p:cNvPr>
                  <p:cNvGrpSpPr/>
                  <p:nvPr/>
                </p:nvGrpSpPr>
                <p:grpSpPr>
                  <a:xfrm>
                    <a:off x="6698173" y="4155862"/>
                    <a:ext cx="35451" cy="36396"/>
                    <a:chOff x="6698173" y="4155862"/>
                    <a:chExt cx="35451" cy="36396"/>
                  </a:xfrm>
                  <a:noFill/>
                </p:grpSpPr>
                <p:sp>
                  <p:nvSpPr>
                    <p:cNvPr id="825" name="Freeform 1991">
                      <a:extLst>
                        <a:ext uri="{FF2B5EF4-FFF2-40B4-BE49-F238E27FC236}">
                          <a16:creationId xmlns:a16="http://schemas.microsoft.com/office/drawing/2014/main" id="{7C153E17-DD7E-1F50-EDA0-747E519464D0}"/>
                        </a:ext>
                      </a:extLst>
                    </p:cNvPr>
                    <p:cNvSpPr/>
                    <p:nvPr/>
                  </p:nvSpPr>
                  <p:spPr>
                    <a:xfrm>
                      <a:off x="6715899" y="4159780"/>
                      <a:ext cx="17725" cy="31594"/>
                    </a:xfrm>
                    <a:custGeom>
                      <a:avLst/>
                      <a:gdLst>
                        <a:gd name="connsiteX0" fmla="*/ 17726 w 17725"/>
                        <a:gd name="connsiteY0" fmla="*/ 0 h 31594"/>
                        <a:gd name="connsiteX1" fmla="*/ 3419 w 17725"/>
                        <a:gd name="connsiteY1" fmla="*/ 16429 h 31594"/>
                        <a:gd name="connsiteX2" fmla="*/ 0 w 17725"/>
                        <a:gd name="connsiteY2" fmla="*/ 31594 h 31594"/>
                      </a:gdLst>
                      <a:ahLst/>
                      <a:cxnLst>
                        <a:cxn ang="0">
                          <a:pos x="connsiteX0" y="connsiteY0"/>
                        </a:cxn>
                        <a:cxn ang="0">
                          <a:pos x="connsiteX1" y="connsiteY1"/>
                        </a:cxn>
                        <a:cxn ang="0">
                          <a:pos x="connsiteX2" y="connsiteY2"/>
                        </a:cxn>
                      </a:cxnLst>
                      <a:rect l="l" t="t" r="r" b="b"/>
                      <a:pathLst>
                        <a:path w="17725" h="31594">
                          <a:moveTo>
                            <a:pt x="17726" y="0"/>
                          </a:moveTo>
                          <a:lnTo>
                            <a:pt x="3419" y="16429"/>
                          </a:lnTo>
                          <a:lnTo>
                            <a:pt x="0" y="31594"/>
                          </a:lnTo>
                        </a:path>
                      </a:pathLst>
                    </a:custGeom>
                    <a:noFill/>
                    <a:ln w="379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26" name="Freeform 1992">
                      <a:extLst>
                        <a:ext uri="{FF2B5EF4-FFF2-40B4-BE49-F238E27FC236}">
                          <a16:creationId xmlns:a16="http://schemas.microsoft.com/office/drawing/2014/main" id="{17BEC1DE-3799-E94F-D51B-FF83557194D4}"/>
                        </a:ext>
                      </a:extLst>
                    </p:cNvPr>
                    <p:cNvSpPr/>
                    <p:nvPr/>
                  </p:nvSpPr>
                  <p:spPr>
                    <a:xfrm>
                      <a:off x="6720963" y="4178736"/>
                      <a:ext cx="2912" cy="13522"/>
                    </a:xfrm>
                    <a:custGeom>
                      <a:avLst/>
                      <a:gdLst>
                        <a:gd name="connsiteX0" fmla="*/ 2912 w 2912"/>
                        <a:gd name="connsiteY0" fmla="*/ 0 h 13522"/>
                        <a:gd name="connsiteX1" fmla="*/ 0 w 2912"/>
                        <a:gd name="connsiteY1" fmla="*/ 13522 h 13522"/>
                      </a:gdLst>
                      <a:ahLst/>
                      <a:cxnLst>
                        <a:cxn ang="0">
                          <a:pos x="connsiteX0" y="connsiteY0"/>
                        </a:cxn>
                        <a:cxn ang="0">
                          <a:pos x="connsiteX1" y="connsiteY1"/>
                        </a:cxn>
                      </a:cxnLst>
                      <a:rect l="l" t="t" r="r" b="b"/>
                      <a:pathLst>
                        <a:path w="2912" h="13522">
                          <a:moveTo>
                            <a:pt x="2912" y="0"/>
                          </a:moveTo>
                          <a:lnTo>
                            <a:pt x="0" y="13522"/>
                          </a:lnTo>
                        </a:path>
                      </a:pathLst>
                    </a:custGeom>
                    <a:ln w="379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27" name="Freeform 1993">
                      <a:extLst>
                        <a:ext uri="{FF2B5EF4-FFF2-40B4-BE49-F238E27FC236}">
                          <a16:creationId xmlns:a16="http://schemas.microsoft.com/office/drawing/2014/main" id="{EC11ABCD-B22C-D06D-DED8-243C6E105C1C}"/>
                        </a:ext>
                      </a:extLst>
                    </p:cNvPr>
                    <p:cNvSpPr/>
                    <p:nvPr/>
                  </p:nvSpPr>
                  <p:spPr>
                    <a:xfrm>
                      <a:off x="6699186" y="4155862"/>
                      <a:ext cx="31146" cy="19461"/>
                    </a:xfrm>
                    <a:custGeom>
                      <a:avLst/>
                      <a:gdLst>
                        <a:gd name="connsiteX0" fmla="*/ 31147 w 31146"/>
                        <a:gd name="connsiteY0" fmla="*/ 0 h 19461"/>
                        <a:gd name="connsiteX1" fmla="*/ 14687 w 31146"/>
                        <a:gd name="connsiteY1" fmla="*/ 15671 h 19461"/>
                        <a:gd name="connsiteX2" fmla="*/ 0 w 31146"/>
                        <a:gd name="connsiteY2" fmla="*/ 19462 h 19461"/>
                      </a:gdLst>
                      <a:ahLst/>
                      <a:cxnLst>
                        <a:cxn ang="0">
                          <a:pos x="connsiteX0" y="connsiteY0"/>
                        </a:cxn>
                        <a:cxn ang="0">
                          <a:pos x="connsiteX1" y="connsiteY1"/>
                        </a:cxn>
                        <a:cxn ang="0">
                          <a:pos x="connsiteX2" y="connsiteY2"/>
                        </a:cxn>
                      </a:cxnLst>
                      <a:rect l="l" t="t" r="r" b="b"/>
                      <a:pathLst>
                        <a:path w="31146" h="19461">
                          <a:moveTo>
                            <a:pt x="31147" y="0"/>
                          </a:moveTo>
                          <a:lnTo>
                            <a:pt x="14687" y="15671"/>
                          </a:lnTo>
                          <a:lnTo>
                            <a:pt x="0" y="19462"/>
                          </a:lnTo>
                        </a:path>
                      </a:pathLst>
                    </a:custGeom>
                    <a:noFill/>
                    <a:ln w="379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28" name="Freeform 1994">
                      <a:extLst>
                        <a:ext uri="{FF2B5EF4-FFF2-40B4-BE49-F238E27FC236}">
                          <a16:creationId xmlns:a16="http://schemas.microsoft.com/office/drawing/2014/main" id="{B5EB9479-8811-3F3D-868D-A24E502A372D}"/>
                        </a:ext>
                      </a:extLst>
                    </p:cNvPr>
                    <p:cNvSpPr/>
                    <p:nvPr/>
                  </p:nvSpPr>
                  <p:spPr>
                    <a:xfrm>
                      <a:off x="6698173" y="4166857"/>
                      <a:ext cx="13167" cy="3285"/>
                    </a:xfrm>
                    <a:custGeom>
                      <a:avLst/>
                      <a:gdLst>
                        <a:gd name="connsiteX0" fmla="*/ 13168 w 13167"/>
                        <a:gd name="connsiteY0" fmla="*/ 0 h 3285"/>
                        <a:gd name="connsiteX1" fmla="*/ 0 w 13167"/>
                        <a:gd name="connsiteY1" fmla="*/ 3286 h 3285"/>
                      </a:gdLst>
                      <a:ahLst/>
                      <a:cxnLst>
                        <a:cxn ang="0">
                          <a:pos x="connsiteX0" y="connsiteY0"/>
                        </a:cxn>
                        <a:cxn ang="0">
                          <a:pos x="connsiteX1" y="connsiteY1"/>
                        </a:cxn>
                      </a:cxnLst>
                      <a:rect l="l" t="t" r="r" b="b"/>
                      <a:pathLst>
                        <a:path w="13167" h="3285">
                          <a:moveTo>
                            <a:pt x="13168" y="0"/>
                          </a:moveTo>
                          <a:lnTo>
                            <a:pt x="0" y="3286"/>
                          </a:lnTo>
                        </a:path>
                      </a:pathLst>
                    </a:custGeom>
                    <a:ln w="379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40" name="Graphic 4">
                    <a:extLst>
                      <a:ext uri="{FF2B5EF4-FFF2-40B4-BE49-F238E27FC236}">
                        <a16:creationId xmlns:a16="http://schemas.microsoft.com/office/drawing/2014/main" id="{55CD5DE9-50B5-68B2-E066-8034E354628B}"/>
                      </a:ext>
                    </a:extLst>
                  </p:cNvPr>
                  <p:cNvGrpSpPr/>
                  <p:nvPr/>
                </p:nvGrpSpPr>
                <p:grpSpPr>
                  <a:xfrm>
                    <a:off x="6953298" y="4307387"/>
                    <a:ext cx="44441" cy="38797"/>
                    <a:chOff x="6953298" y="4307387"/>
                    <a:chExt cx="44441" cy="38797"/>
                  </a:xfrm>
                  <a:noFill/>
                </p:grpSpPr>
                <p:sp>
                  <p:nvSpPr>
                    <p:cNvPr id="821" name="Freeform 1987">
                      <a:extLst>
                        <a:ext uri="{FF2B5EF4-FFF2-40B4-BE49-F238E27FC236}">
                          <a16:creationId xmlns:a16="http://schemas.microsoft.com/office/drawing/2014/main" id="{6CEBF448-D9EE-0631-E635-8D32AF4A141F}"/>
                        </a:ext>
                      </a:extLst>
                    </p:cNvPr>
                    <p:cNvSpPr/>
                    <p:nvPr/>
                  </p:nvSpPr>
                  <p:spPr>
                    <a:xfrm>
                      <a:off x="6953298" y="4331778"/>
                      <a:ext cx="43428" cy="8972"/>
                    </a:xfrm>
                    <a:custGeom>
                      <a:avLst/>
                      <a:gdLst>
                        <a:gd name="connsiteX0" fmla="*/ 43428 w 43428"/>
                        <a:gd name="connsiteY0" fmla="*/ 253 h 8972"/>
                        <a:gd name="connsiteX1" fmla="*/ 16713 w 43428"/>
                        <a:gd name="connsiteY1" fmla="*/ 0 h 8972"/>
                        <a:gd name="connsiteX2" fmla="*/ 0 w 43428"/>
                        <a:gd name="connsiteY2" fmla="*/ 8973 h 8972"/>
                      </a:gdLst>
                      <a:ahLst/>
                      <a:cxnLst>
                        <a:cxn ang="0">
                          <a:pos x="connsiteX0" y="connsiteY0"/>
                        </a:cxn>
                        <a:cxn ang="0">
                          <a:pos x="connsiteX1" y="connsiteY1"/>
                        </a:cxn>
                        <a:cxn ang="0">
                          <a:pos x="connsiteX2" y="connsiteY2"/>
                        </a:cxn>
                      </a:cxnLst>
                      <a:rect l="l" t="t" r="r" b="b"/>
                      <a:pathLst>
                        <a:path w="43428" h="8972">
                          <a:moveTo>
                            <a:pt x="43428" y="253"/>
                          </a:moveTo>
                          <a:lnTo>
                            <a:pt x="16713" y="0"/>
                          </a:lnTo>
                          <a:lnTo>
                            <a:pt x="0" y="8973"/>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22" name="Freeform 1988">
                      <a:extLst>
                        <a:ext uri="{FF2B5EF4-FFF2-40B4-BE49-F238E27FC236}">
                          <a16:creationId xmlns:a16="http://schemas.microsoft.com/office/drawing/2014/main" id="{784FC211-F825-5CFD-DB43-9E5728090113}"/>
                        </a:ext>
                      </a:extLst>
                    </p:cNvPr>
                    <p:cNvSpPr/>
                    <p:nvPr/>
                  </p:nvSpPr>
                  <p:spPr>
                    <a:xfrm>
                      <a:off x="6956463" y="4337970"/>
                      <a:ext cx="14813" cy="8214"/>
                    </a:xfrm>
                    <a:custGeom>
                      <a:avLst/>
                      <a:gdLst>
                        <a:gd name="connsiteX0" fmla="*/ 14814 w 14813"/>
                        <a:gd name="connsiteY0" fmla="*/ 0 h 8214"/>
                        <a:gd name="connsiteX1" fmla="*/ 0 w 14813"/>
                        <a:gd name="connsiteY1" fmla="*/ 8214 h 8214"/>
                      </a:gdLst>
                      <a:ahLst/>
                      <a:cxnLst>
                        <a:cxn ang="0">
                          <a:pos x="connsiteX0" y="connsiteY0"/>
                        </a:cxn>
                        <a:cxn ang="0">
                          <a:pos x="connsiteX1" y="connsiteY1"/>
                        </a:cxn>
                      </a:cxnLst>
                      <a:rect l="l" t="t" r="r" b="b"/>
                      <a:pathLst>
                        <a:path w="14813" h="8214">
                          <a:moveTo>
                            <a:pt x="14814" y="0"/>
                          </a:moveTo>
                          <a:lnTo>
                            <a:pt x="0" y="8214"/>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23" name="Freeform 1989">
                      <a:extLst>
                        <a:ext uri="{FF2B5EF4-FFF2-40B4-BE49-F238E27FC236}">
                          <a16:creationId xmlns:a16="http://schemas.microsoft.com/office/drawing/2014/main" id="{3481DEA1-9510-E836-F407-5C2C1BBACE9F}"/>
                        </a:ext>
                      </a:extLst>
                    </p:cNvPr>
                    <p:cNvSpPr/>
                    <p:nvPr/>
                  </p:nvSpPr>
                  <p:spPr>
                    <a:xfrm>
                      <a:off x="6954944" y="4312442"/>
                      <a:ext cx="42795" cy="13269"/>
                    </a:xfrm>
                    <a:custGeom>
                      <a:avLst/>
                      <a:gdLst>
                        <a:gd name="connsiteX0" fmla="*/ 42795 w 42795"/>
                        <a:gd name="connsiteY0" fmla="*/ 13270 h 13269"/>
                        <a:gd name="connsiteX1" fmla="*/ 15194 w 42795"/>
                        <a:gd name="connsiteY1" fmla="*/ 10616 h 13269"/>
                        <a:gd name="connsiteX2" fmla="*/ 0 w 42795"/>
                        <a:gd name="connsiteY2" fmla="*/ 0 h 13269"/>
                      </a:gdLst>
                      <a:ahLst/>
                      <a:cxnLst>
                        <a:cxn ang="0">
                          <a:pos x="connsiteX0" y="connsiteY0"/>
                        </a:cxn>
                        <a:cxn ang="0">
                          <a:pos x="connsiteX1" y="connsiteY1"/>
                        </a:cxn>
                        <a:cxn ang="0">
                          <a:pos x="connsiteX2" y="connsiteY2"/>
                        </a:cxn>
                      </a:cxnLst>
                      <a:rect l="l" t="t" r="r" b="b"/>
                      <a:pathLst>
                        <a:path w="42795" h="13269">
                          <a:moveTo>
                            <a:pt x="42795" y="13270"/>
                          </a:moveTo>
                          <a:lnTo>
                            <a:pt x="15194" y="10616"/>
                          </a:lnTo>
                          <a:lnTo>
                            <a:pt x="0"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24" name="Freeform 1990">
                      <a:extLst>
                        <a:ext uri="{FF2B5EF4-FFF2-40B4-BE49-F238E27FC236}">
                          <a16:creationId xmlns:a16="http://schemas.microsoft.com/office/drawing/2014/main" id="{E8FC7C00-C8C5-50A7-C896-F5873120BB0B}"/>
                        </a:ext>
                      </a:extLst>
                    </p:cNvPr>
                    <p:cNvSpPr/>
                    <p:nvPr/>
                  </p:nvSpPr>
                  <p:spPr>
                    <a:xfrm>
                      <a:off x="6958869" y="4307387"/>
                      <a:ext cx="13547" cy="9604"/>
                    </a:xfrm>
                    <a:custGeom>
                      <a:avLst/>
                      <a:gdLst>
                        <a:gd name="connsiteX0" fmla="*/ 13548 w 13547"/>
                        <a:gd name="connsiteY0" fmla="*/ 9605 h 9604"/>
                        <a:gd name="connsiteX1" fmla="*/ 0 w 13547"/>
                        <a:gd name="connsiteY1" fmla="*/ 0 h 9604"/>
                      </a:gdLst>
                      <a:ahLst/>
                      <a:cxnLst>
                        <a:cxn ang="0">
                          <a:pos x="connsiteX0" y="connsiteY0"/>
                        </a:cxn>
                        <a:cxn ang="0">
                          <a:pos x="connsiteX1" y="connsiteY1"/>
                        </a:cxn>
                      </a:cxnLst>
                      <a:rect l="l" t="t" r="r" b="b"/>
                      <a:pathLst>
                        <a:path w="13547" h="9604">
                          <a:moveTo>
                            <a:pt x="13548" y="9605"/>
                          </a:moveTo>
                          <a:lnTo>
                            <a:pt x="0"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41" name="Graphic 4">
                    <a:extLst>
                      <a:ext uri="{FF2B5EF4-FFF2-40B4-BE49-F238E27FC236}">
                        <a16:creationId xmlns:a16="http://schemas.microsoft.com/office/drawing/2014/main" id="{43E9987E-B186-91EC-79E7-8AEF68827A1F}"/>
                      </a:ext>
                    </a:extLst>
                  </p:cNvPr>
                  <p:cNvGrpSpPr/>
                  <p:nvPr/>
                </p:nvGrpSpPr>
                <p:grpSpPr>
                  <a:xfrm>
                    <a:off x="7034710" y="4410510"/>
                    <a:ext cx="47986" cy="53330"/>
                    <a:chOff x="7034710" y="4410510"/>
                    <a:chExt cx="47986" cy="53330"/>
                  </a:xfrm>
                  <a:noFill/>
                </p:grpSpPr>
                <p:sp>
                  <p:nvSpPr>
                    <p:cNvPr id="817" name="Freeform 1983">
                      <a:extLst>
                        <a:ext uri="{FF2B5EF4-FFF2-40B4-BE49-F238E27FC236}">
                          <a16:creationId xmlns:a16="http://schemas.microsoft.com/office/drawing/2014/main" id="{9149E5E2-595A-5B6D-98B1-F44CEA304D7A}"/>
                        </a:ext>
                      </a:extLst>
                    </p:cNvPr>
                    <p:cNvSpPr/>
                    <p:nvPr/>
                  </p:nvSpPr>
                  <p:spPr>
                    <a:xfrm>
                      <a:off x="7034710" y="4410763"/>
                      <a:ext cx="18865" cy="48023"/>
                    </a:xfrm>
                    <a:custGeom>
                      <a:avLst/>
                      <a:gdLst>
                        <a:gd name="connsiteX0" fmla="*/ 0 w 18865"/>
                        <a:gd name="connsiteY0" fmla="*/ 48023 h 48023"/>
                        <a:gd name="connsiteX1" fmla="*/ 17093 w 18865"/>
                        <a:gd name="connsiteY1" fmla="*/ 21990 h 48023"/>
                        <a:gd name="connsiteX2" fmla="*/ 18865 w 18865"/>
                        <a:gd name="connsiteY2" fmla="*/ 0 h 48023"/>
                      </a:gdLst>
                      <a:ahLst/>
                      <a:cxnLst>
                        <a:cxn ang="0">
                          <a:pos x="connsiteX0" y="connsiteY0"/>
                        </a:cxn>
                        <a:cxn ang="0">
                          <a:pos x="connsiteX1" y="connsiteY1"/>
                        </a:cxn>
                        <a:cxn ang="0">
                          <a:pos x="connsiteX2" y="connsiteY2"/>
                        </a:cxn>
                      </a:cxnLst>
                      <a:rect l="l" t="t" r="r" b="b"/>
                      <a:pathLst>
                        <a:path w="18865" h="48023">
                          <a:moveTo>
                            <a:pt x="0" y="48023"/>
                          </a:moveTo>
                          <a:lnTo>
                            <a:pt x="17093" y="21990"/>
                          </a:lnTo>
                          <a:lnTo>
                            <a:pt x="18865"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18" name="Freeform 1984">
                      <a:extLst>
                        <a:ext uri="{FF2B5EF4-FFF2-40B4-BE49-F238E27FC236}">
                          <a16:creationId xmlns:a16="http://schemas.microsoft.com/office/drawing/2014/main" id="{DE53C362-B5D0-65B1-1CF9-483CCB6FB7BA}"/>
                        </a:ext>
                      </a:extLst>
                    </p:cNvPr>
                    <p:cNvSpPr/>
                    <p:nvPr/>
                  </p:nvSpPr>
                  <p:spPr>
                    <a:xfrm>
                      <a:off x="7044839" y="4410510"/>
                      <a:ext cx="1392" cy="19588"/>
                    </a:xfrm>
                    <a:custGeom>
                      <a:avLst/>
                      <a:gdLst>
                        <a:gd name="connsiteX0" fmla="*/ 0 w 1392"/>
                        <a:gd name="connsiteY0" fmla="*/ 19588 h 19588"/>
                        <a:gd name="connsiteX1" fmla="*/ 1393 w 1392"/>
                        <a:gd name="connsiteY1" fmla="*/ 0 h 19588"/>
                      </a:gdLst>
                      <a:ahLst/>
                      <a:cxnLst>
                        <a:cxn ang="0">
                          <a:pos x="connsiteX0" y="connsiteY0"/>
                        </a:cxn>
                        <a:cxn ang="0">
                          <a:pos x="connsiteX1" y="connsiteY1"/>
                        </a:cxn>
                      </a:cxnLst>
                      <a:rect l="l" t="t" r="r" b="b"/>
                      <a:pathLst>
                        <a:path w="1392" h="19588">
                          <a:moveTo>
                            <a:pt x="0" y="19588"/>
                          </a:moveTo>
                          <a:lnTo>
                            <a:pt x="1393"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19" name="Freeform 1985">
                      <a:extLst>
                        <a:ext uri="{FF2B5EF4-FFF2-40B4-BE49-F238E27FC236}">
                          <a16:creationId xmlns:a16="http://schemas.microsoft.com/office/drawing/2014/main" id="{D0A2F719-FECB-E1EA-9FEF-C2D6B19C8446}"/>
                        </a:ext>
                      </a:extLst>
                    </p:cNvPr>
                    <p:cNvSpPr/>
                    <p:nvPr/>
                  </p:nvSpPr>
                  <p:spPr>
                    <a:xfrm>
                      <a:off x="7040028" y="4430352"/>
                      <a:ext cx="40263" cy="33489"/>
                    </a:xfrm>
                    <a:custGeom>
                      <a:avLst/>
                      <a:gdLst>
                        <a:gd name="connsiteX0" fmla="*/ 0 w 40263"/>
                        <a:gd name="connsiteY0" fmla="*/ 33490 h 33489"/>
                        <a:gd name="connsiteX1" fmla="*/ 20258 w 40263"/>
                        <a:gd name="connsiteY1" fmla="*/ 8088 h 33489"/>
                        <a:gd name="connsiteX2" fmla="*/ 40263 w 40263"/>
                        <a:gd name="connsiteY2" fmla="*/ 0 h 33489"/>
                      </a:gdLst>
                      <a:ahLst/>
                      <a:cxnLst>
                        <a:cxn ang="0">
                          <a:pos x="connsiteX0" y="connsiteY0"/>
                        </a:cxn>
                        <a:cxn ang="0">
                          <a:pos x="connsiteX1" y="connsiteY1"/>
                        </a:cxn>
                        <a:cxn ang="0">
                          <a:pos x="connsiteX2" y="connsiteY2"/>
                        </a:cxn>
                      </a:cxnLst>
                      <a:rect l="l" t="t" r="r" b="b"/>
                      <a:pathLst>
                        <a:path w="40263" h="33489">
                          <a:moveTo>
                            <a:pt x="0" y="33490"/>
                          </a:moveTo>
                          <a:lnTo>
                            <a:pt x="20258" y="8088"/>
                          </a:lnTo>
                          <a:lnTo>
                            <a:pt x="40263"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20" name="Freeform 1986">
                      <a:extLst>
                        <a:ext uri="{FF2B5EF4-FFF2-40B4-BE49-F238E27FC236}">
                          <a16:creationId xmlns:a16="http://schemas.microsoft.com/office/drawing/2014/main" id="{A09DB1C8-9BFA-67CB-03F5-953031F0E653}"/>
                        </a:ext>
                      </a:extLst>
                    </p:cNvPr>
                    <p:cNvSpPr/>
                    <p:nvPr/>
                  </p:nvSpPr>
                  <p:spPr>
                    <a:xfrm>
                      <a:off x="7064718" y="4437429"/>
                      <a:ext cx="17979" cy="7077"/>
                    </a:xfrm>
                    <a:custGeom>
                      <a:avLst/>
                      <a:gdLst>
                        <a:gd name="connsiteX0" fmla="*/ 0 w 17979"/>
                        <a:gd name="connsiteY0" fmla="*/ 7077 h 7077"/>
                        <a:gd name="connsiteX1" fmla="*/ 17979 w 17979"/>
                        <a:gd name="connsiteY1" fmla="*/ 0 h 7077"/>
                      </a:gdLst>
                      <a:ahLst/>
                      <a:cxnLst>
                        <a:cxn ang="0">
                          <a:pos x="connsiteX0" y="connsiteY0"/>
                        </a:cxn>
                        <a:cxn ang="0">
                          <a:pos x="connsiteX1" y="connsiteY1"/>
                        </a:cxn>
                      </a:cxnLst>
                      <a:rect l="l" t="t" r="r" b="b"/>
                      <a:pathLst>
                        <a:path w="17979" h="7077">
                          <a:moveTo>
                            <a:pt x="0" y="7077"/>
                          </a:moveTo>
                          <a:lnTo>
                            <a:pt x="17979"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42" name="Graphic 4">
                    <a:extLst>
                      <a:ext uri="{FF2B5EF4-FFF2-40B4-BE49-F238E27FC236}">
                        <a16:creationId xmlns:a16="http://schemas.microsoft.com/office/drawing/2014/main" id="{7CD56317-4705-E804-4F4C-010DC2B0FA6E}"/>
                      </a:ext>
                    </a:extLst>
                  </p:cNvPr>
                  <p:cNvGrpSpPr/>
                  <p:nvPr/>
                </p:nvGrpSpPr>
                <p:grpSpPr>
                  <a:xfrm>
                    <a:off x="7035343" y="4608290"/>
                    <a:ext cx="54570" cy="43852"/>
                    <a:chOff x="7035343" y="4608290"/>
                    <a:chExt cx="54570" cy="43852"/>
                  </a:xfrm>
                  <a:noFill/>
                </p:grpSpPr>
                <p:sp>
                  <p:nvSpPr>
                    <p:cNvPr id="813" name="Freeform 1979">
                      <a:extLst>
                        <a:ext uri="{FF2B5EF4-FFF2-40B4-BE49-F238E27FC236}">
                          <a16:creationId xmlns:a16="http://schemas.microsoft.com/office/drawing/2014/main" id="{1FDC52AE-49EF-9396-4F48-89765D60307F}"/>
                        </a:ext>
                      </a:extLst>
                    </p:cNvPr>
                    <p:cNvSpPr/>
                    <p:nvPr/>
                  </p:nvSpPr>
                  <p:spPr>
                    <a:xfrm>
                      <a:off x="7039395" y="4608290"/>
                      <a:ext cx="50518" cy="12637"/>
                    </a:xfrm>
                    <a:custGeom>
                      <a:avLst/>
                      <a:gdLst>
                        <a:gd name="connsiteX0" fmla="*/ 0 w 50518"/>
                        <a:gd name="connsiteY0" fmla="*/ 0 h 12637"/>
                        <a:gd name="connsiteX1" fmla="*/ 28488 w 50518"/>
                        <a:gd name="connsiteY1" fmla="*/ 12638 h 12637"/>
                        <a:gd name="connsiteX2" fmla="*/ 50518 w 50518"/>
                        <a:gd name="connsiteY2" fmla="*/ 10868 h 12637"/>
                      </a:gdLst>
                      <a:ahLst/>
                      <a:cxnLst>
                        <a:cxn ang="0">
                          <a:pos x="connsiteX0" y="connsiteY0"/>
                        </a:cxn>
                        <a:cxn ang="0">
                          <a:pos x="connsiteX1" y="connsiteY1"/>
                        </a:cxn>
                        <a:cxn ang="0">
                          <a:pos x="connsiteX2" y="connsiteY2"/>
                        </a:cxn>
                      </a:cxnLst>
                      <a:rect l="l" t="t" r="r" b="b"/>
                      <a:pathLst>
                        <a:path w="50518" h="12637">
                          <a:moveTo>
                            <a:pt x="0" y="0"/>
                          </a:moveTo>
                          <a:lnTo>
                            <a:pt x="28488" y="12638"/>
                          </a:lnTo>
                          <a:lnTo>
                            <a:pt x="50518" y="10868"/>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14" name="Freeform 1980">
                      <a:extLst>
                        <a:ext uri="{FF2B5EF4-FFF2-40B4-BE49-F238E27FC236}">
                          <a16:creationId xmlns:a16="http://schemas.microsoft.com/office/drawing/2014/main" id="{D525C7F0-F23E-9D7B-418E-3CEE3D05A4C0}"/>
                        </a:ext>
                      </a:extLst>
                    </p:cNvPr>
                    <p:cNvSpPr/>
                    <p:nvPr/>
                  </p:nvSpPr>
                  <p:spPr>
                    <a:xfrm>
                      <a:off x="7069402" y="4611828"/>
                      <a:ext cx="19625" cy="1769"/>
                    </a:xfrm>
                    <a:custGeom>
                      <a:avLst/>
                      <a:gdLst>
                        <a:gd name="connsiteX0" fmla="*/ 0 w 19625"/>
                        <a:gd name="connsiteY0" fmla="*/ 1769 h 1769"/>
                        <a:gd name="connsiteX1" fmla="*/ 19625 w 19625"/>
                        <a:gd name="connsiteY1" fmla="*/ 0 h 1769"/>
                      </a:gdLst>
                      <a:ahLst/>
                      <a:cxnLst>
                        <a:cxn ang="0">
                          <a:pos x="connsiteX0" y="connsiteY0"/>
                        </a:cxn>
                        <a:cxn ang="0">
                          <a:pos x="connsiteX1" y="connsiteY1"/>
                        </a:cxn>
                      </a:cxnLst>
                      <a:rect l="l" t="t" r="r" b="b"/>
                      <a:pathLst>
                        <a:path w="19625" h="1769">
                          <a:moveTo>
                            <a:pt x="0" y="1769"/>
                          </a:moveTo>
                          <a:lnTo>
                            <a:pt x="19625"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15" name="Freeform 1981">
                      <a:extLst>
                        <a:ext uri="{FF2B5EF4-FFF2-40B4-BE49-F238E27FC236}">
                          <a16:creationId xmlns:a16="http://schemas.microsoft.com/office/drawing/2014/main" id="{9089F163-B2EE-1876-D9EA-C90E814D8283}"/>
                        </a:ext>
                      </a:extLst>
                    </p:cNvPr>
                    <p:cNvSpPr/>
                    <p:nvPr/>
                  </p:nvSpPr>
                  <p:spPr>
                    <a:xfrm>
                      <a:off x="7035343" y="4614356"/>
                      <a:ext cx="39629" cy="34247"/>
                    </a:xfrm>
                    <a:custGeom>
                      <a:avLst/>
                      <a:gdLst>
                        <a:gd name="connsiteX0" fmla="*/ 0 w 39629"/>
                        <a:gd name="connsiteY0" fmla="*/ 0 h 34247"/>
                        <a:gd name="connsiteX1" fmla="*/ 28235 w 39629"/>
                        <a:gd name="connsiteY1" fmla="*/ 15797 h 34247"/>
                        <a:gd name="connsiteX2" fmla="*/ 39630 w 39629"/>
                        <a:gd name="connsiteY2" fmla="*/ 34248 h 34247"/>
                      </a:gdLst>
                      <a:ahLst/>
                      <a:cxnLst>
                        <a:cxn ang="0">
                          <a:pos x="connsiteX0" y="connsiteY0"/>
                        </a:cxn>
                        <a:cxn ang="0">
                          <a:pos x="connsiteX1" y="connsiteY1"/>
                        </a:cxn>
                        <a:cxn ang="0">
                          <a:pos x="connsiteX2" y="connsiteY2"/>
                        </a:cxn>
                      </a:cxnLst>
                      <a:rect l="l" t="t" r="r" b="b"/>
                      <a:pathLst>
                        <a:path w="39629" h="34247">
                          <a:moveTo>
                            <a:pt x="0" y="0"/>
                          </a:moveTo>
                          <a:lnTo>
                            <a:pt x="28235" y="15797"/>
                          </a:lnTo>
                          <a:lnTo>
                            <a:pt x="39630" y="34248"/>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16" name="Freeform 1982">
                      <a:extLst>
                        <a:ext uri="{FF2B5EF4-FFF2-40B4-BE49-F238E27FC236}">
                          <a16:creationId xmlns:a16="http://schemas.microsoft.com/office/drawing/2014/main" id="{B8CC06A3-BCC9-94CB-1263-214E21BD4C40}"/>
                        </a:ext>
                      </a:extLst>
                    </p:cNvPr>
                    <p:cNvSpPr/>
                    <p:nvPr/>
                  </p:nvSpPr>
                  <p:spPr>
                    <a:xfrm>
                      <a:off x="7058387" y="4635587"/>
                      <a:ext cx="10002" cy="16555"/>
                    </a:xfrm>
                    <a:custGeom>
                      <a:avLst/>
                      <a:gdLst>
                        <a:gd name="connsiteX0" fmla="*/ 0 w 10002"/>
                        <a:gd name="connsiteY0" fmla="*/ 0 h 16555"/>
                        <a:gd name="connsiteX1" fmla="*/ 10002 w 10002"/>
                        <a:gd name="connsiteY1" fmla="*/ 16555 h 16555"/>
                      </a:gdLst>
                      <a:ahLst/>
                      <a:cxnLst>
                        <a:cxn ang="0">
                          <a:pos x="connsiteX0" y="connsiteY0"/>
                        </a:cxn>
                        <a:cxn ang="0">
                          <a:pos x="connsiteX1" y="connsiteY1"/>
                        </a:cxn>
                      </a:cxnLst>
                      <a:rect l="l" t="t" r="r" b="b"/>
                      <a:pathLst>
                        <a:path w="10002" h="16555">
                          <a:moveTo>
                            <a:pt x="0" y="0"/>
                          </a:moveTo>
                          <a:lnTo>
                            <a:pt x="10002" y="16555"/>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43" name="Graphic 4">
                    <a:extLst>
                      <a:ext uri="{FF2B5EF4-FFF2-40B4-BE49-F238E27FC236}">
                        <a16:creationId xmlns:a16="http://schemas.microsoft.com/office/drawing/2014/main" id="{13C7DC49-146C-1C34-1989-129C76432231}"/>
                      </a:ext>
                    </a:extLst>
                  </p:cNvPr>
                  <p:cNvGrpSpPr/>
                  <p:nvPr/>
                </p:nvGrpSpPr>
                <p:grpSpPr>
                  <a:xfrm>
                    <a:off x="6879736" y="4475847"/>
                    <a:ext cx="44314" cy="47138"/>
                    <a:chOff x="6879736" y="4475847"/>
                    <a:chExt cx="44314" cy="47138"/>
                  </a:xfrm>
                  <a:noFill/>
                </p:grpSpPr>
                <p:sp>
                  <p:nvSpPr>
                    <p:cNvPr id="809" name="Freeform 1975">
                      <a:extLst>
                        <a:ext uri="{FF2B5EF4-FFF2-40B4-BE49-F238E27FC236}">
                          <a16:creationId xmlns:a16="http://schemas.microsoft.com/office/drawing/2014/main" id="{D83B5B06-EBA7-5431-8012-E91259D10C31}"/>
                        </a:ext>
                      </a:extLst>
                    </p:cNvPr>
                    <p:cNvSpPr/>
                    <p:nvPr/>
                  </p:nvSpPr>
                  <p:spPr>
                    <a:xfrm>
                      <a:off x="6879736" y="4476605"/>
                      <a:ext cx="20131" cy="41577"/>
                    </a:xfrm>
                    <a:custGeom>
                      <a:avLst/>
                      <a:gdLst>
                        <a:gd name="connsiteX0" fmla="*/ 0 w 20131"/>
                        <a:gd name="connsiteY0" fmla="*/ 41578 h 41577"/>
                        <a:gd name="connsiteX1" fmla="*/ 17093 w 20131"/>
                        <a:gd name="connsiteY1" fmla="*/ 19588 h 41577"/>
                        <a:gd name="connsiteX2" fmla="*/ 20131 w 20131"/>
                        <a:gd name="connsiteY2" fmla="*/ 0 h 41577"/>
                      </a:gdLst>
                      <a:ahLst/>
                      <a:cxnLst>
                        <a:cxn ang="0">
                          <a:pos x="connsiteX0" y="connsiteY0"/>
                        </a:cxn>
                        <a:cxn ang="0">
                          <a:pos x="connsiteX1" y="connsiteY1"/>
                        </a:cxn>
                        <a:cxn ang="0">
                          <a:pos x="connsiteX2" y="connsiteY2"/>
                        </a:cxn>
                      </a:cxnLst>
                      <a:rect l="l" t="t" r="r" b="b"/>
                      <a:pathLst>
                        <a:path w="20131" h="41577">
                          <a:moveTo>
                            <a:pt x="0" y="41578"/>
                          </a:moveTo>
                          <a:lnTo>
                            <a:pt x="17093" y="19588"/>
                          </a:lnTo>
                          <a:lnTo>
                            <a:pt x="20131"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10" name="Freeform 1976">
                      <a:extLst>
                        <a:ext uri="{FF2B5EF4-FFF2-40B4-BE49-F238E27FC236}">
                          <a16:creationId xmlns:a16="http://schemas.microsoft.com/office/drawing/2014/main" id="{FA6F68F3-0843-190F-8B18-48FEE3B8EED6}"/>
                        </a:ext>
                      </a:extLst>
                    </p:cNvPr>
                    <p:cNvSpPr/>
                    <p:nvPr/>
                  </p:nvSpPr>
                  <p:spPr>
                    <a:xfrm>
                      <a:off x="6890751" y="4475847"/>
                      <a:ext cx="2658" cy="17439"/>
                    </a:xfrm>
                    <a:custGeom>
                      <a:avLst/>
                      <a:gdLst>
                        <a:gd name="connsiteX0" fmla="*/ 0 w 2658"/>
                        <a:gd name="connsiteY0" fmla="*/ 17440 h 17439"/>
                        <a:gd name="connsiteX1" fmla="*/ 2659 w 2658"/>
                        <a:gd name="connsiteY1" fmla="*/ 0 h 17439"/>
                      </a:gdLst>
                      <a:ahLst/>
                      <a:cxnLst>
                        <a:cxn ang="0">
                          <a:pos x="connsiteX0" y="connsiteY0"/>
                        </a:cxn>
                        <a:cxn ang="0">
                          <a:pos x="connsiteX1" y="connsiteY1"/>
                        </a:cxn>
                      </a:cxnLst>
                      <a:rect l="l" t="t" r="r" b="b"/>
                      <a:pathLst>
                        <a:path w="2658" h="17439">
                          <a:moveTo>
                            <a:pt x="0" y="17440"/>
                          </a:moveTo>
                          <a:lnTo>
                            <a:pt x="2659"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11" name="Freeform 1977">
                      <a:extLst>
                        <a:ext uri="{FF2B5EF4-FFF2-40B4-BE49-F238E27FC236}">
                          <a16:creationId xmlns:a16="http://schemas.microsoft.com/office/drawing/2014/main" id="{B7DEC9E5-C5D3-6791-2BFA-728352BA4F5A}"/>
                        </a:ext>
                      </a:extLst>
                    </p:cNvPr>
                    <p:cNvSpPr/>
                    <p:nvPr/>
                  </p:nvSpPr>
                  <p:spPr>
                    <a:xfrm>
                      <a:off x="6884167" y="4495814"/>
                      <a:ext cx="38237" cy="27171"/>
                    </a:xfrm>
                    <a:custGeom>
                      <a:avLst/>
                      <a:gdLst>
                        <a:gd name="connsiteX0" fmla="*/ 0 w 38237"/>
                        <a:gd name="connsiteY0" fmla="*/ 27171 h 27171"/>
                        <a:gd name="connsiteX1" fmla="*/ 19752 w 38237"/>
                        <a:gd name="connsiteY1" fmla="*/ 5940 h 27171"/>
                        <a:gd name="connsiteX2" fmla="*/ 38237 w 38237"/>
                        <a:gd name="connsiteY2" fmla="*/ 0 h 27171"/>
                      </a:gdLst>
                      <a:ahLst/>
                      <a:cxnLst>
                        <a:cxn ang="0">
                          <a:pos x="connsiteX0" y="connsiteY0"/>
                        </a:cxn>
                        <a:cxn ang="0">
                          <a:pos x="connsiteX1" y="connsiteY1"/>
                        </a:cxn>
                        <a:cxn ang="0">
                          <a:pos x="connsiteX2" y="connsiteY2"/>
                        </a:cxn>
                      </a:cxnLst>
                      <a:rect l="l" t="t" r="r" b="b"/>
                      <a:pathLst>
                        <a:path w="38237" h="27171">
                          <a:moveTo>
                            <a:pt x="0" y="27171"/>
                          </a:moveTo>
                          <a:lnTo>
                            <a:pt x="19752" y="5940"/>
                          </a:lnTo>
                          <a:lnTo>
                            <a:pt x="38237"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12" name="Freeform 1978">
                      <a:extLst>
                        <a:ext uri="{FF2B5EF4-FFF2-40B4-BE49-F238E27FC236}">
                          <a16:creationId xmlns:a16="http://schemas.microsoft.com/office/drawing/2014/main" id="{96E53851-8EF8-4209-897D-5F90D3D64C7F}"/>
                        </a:ext>
                      </a:extLst>
                    </p:cNvPr>
                    <p:cNvSpPr/>
                    <p:nvPr/>
                  </p:nvSpPr>
                  <p:spPr>
                    <a:xfrm>
                      <a:off x="6907591" y="4502260"/>
                      <a:ext cx="16459" cy="5181"/>
                    </a:xfrm>
                    <a:custGeom>
                      <a:avLst/>
                      <a:gdLst>
                        <a:gd name="connsiteX0" fmla="*/ 0 w 16459"/>
                        <a:gd name="connsiteY0" fmla="*/ 5181 h 5181"/>
                        <a:gd name="connsiteX1" fmla="*/ 16460 w 16459"/>
                        <a:gd name="connsiteY1" fmla="*/ 0 h 5181"/>
                      </a:gdLst>
                      <a:ahLst/>
                      <a:cxnLst>
                        <a:cxn ang="0">
                          <a:pos x="connsiteX0" y="connsiteY0"/>
                        </a:cxn>
                        <a:cxn ang="0">
                          <a:pos x="connsiteX1" y="connsiteY1"/>
                        </a:cxn>
                      </a:cxnLst>
                      <a:rect l="l" t="t" r="r" b="b"/>
                      <a:pathLst>
                        <a:path w="16459" h="5181">
                          <a:moveTo>
                            <a:pt x="0" y="5181"/>
                          </a:moveTo>
                          <a:lnTo>
                            <a:pt x="16460"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44" name="Graphic 4">
                    <a:extLst>
                      <a:ext uri="{FF2B5EF4-FFF2-40B4-BE49-F238E27FC236}">
                        <a16:creationId xmlns:a16="http://schemas.microsoft.com/office/drawing/2014/main" id="{9EE62C6A-EC48-4DF0-6015-D4033FCCE5FC}"/>
                      </a:ext>
                    </a:extLst>
                  </p:cNvPr>
                  <p:cNvGrpSpPr/>
                  <p:nvPr/>
                </p:nvGrpSpPr>
                <p:grpSpPr>
                  <a:xfrm>
                    <a:off x="6954564" y="4574673"/>
                    <a:ext cx="42542" cy="47770"/>
                    <a:chOff x="6954564" y="4574673"/>
                    <a:chExt cx="42542" cy="47770"/>
                  </a:xfrm>
                  <a:noFill/>
                </p:grpSpPr>
                <p:sp>
                  <p:nvSpPr>
                    <p:cNvPr id="805" name="Freeform 1971">
                      <a:extLst>
                        <a:ext uri="{FF2B5EF4-FFF2-40B4-BE49-F238E27FC236}">
                          <a16:creationId xmlns:a16="http://schemas.microsoft.com/office/drawing/2014/main" id="{AD8D1B09-A2FA-E044-C26D-B057C3F3B22F}"/>
                        </a:ext>
                      </a:extLst>
                    </p:cNvPr>
                    <p:cNvSpPr/>
                    <p:nvPr/>
                  </p:nvSpPr>
                  <p:spPr>
                    <a:xfrm>
                      <a:off x="6954564" y="4574926"/>
                      <a:ext cx="16079" cy="43220"/>
                    </a:xfrm>
                    <a:custGeom>
                      <a:avLst/>
                      <a:gdLst>
                        <a:gd name="connsiteX0" fmla="*/ 0 w 16079"/>
                        <a:gd name="connsiteY0" fmla="*/ 43221 h 43220"/>
                        <a:gd name="connsiteX1" fmla="*/ 14814 w 16079"/>
                        <a:gd name="connsiteY1" fmla="*/ 19588 h 43220"/>
                        <a:gd name="connsiteX2" fmla="*/ 16080 w 16079"/>
                        <a:gd name="connsiteY2" fmla="*/ 0 h 43220"/>
                      </a:gdLst>
                      <a:ahLst/>
                      <a:cxnLst>
                        <a:cxn ang="0">
                          <a:pos x="connsiteX0" y="connsiteY0"/>
                        </a:cxn>
                        <a:cxn ang="0">
                          <a:pos x="connsiteX1" y="connsiteY1"/>
                        </a:cxn>
                        <a:cxn ang="0">
                          <a:pos x="connsiteX2" y="connsiteY2"/>
                        </a:cxn>
                      </a:cxnLst>
                      <a:rect l="l" t="t" r="r" b="b"/>
                      <a:pathLst>
                        <a:path w="16079" h="43220">
                          <a:moveTo>
                            <a:pt x="0" y="43221"/>
                          </a:moveTo>
                          <a:lnTo>
                            <a:pt x="14814" y="19588"/>
                          </a:lnTo>
                          <a:lnTo>
                            <a:pt x="16080"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06" name="Freeform 1972">
                      <a:extLst>
                        <a:ext uri="{FF2B5EF4-FFF2-40B4-BE49-F238E27FC236}">
                          <a16:creationId xmlns:a16="http://schemas.microsoft.com/office/drawing/2014/main" id="{C1626B42-263E-8007-852C-509A8457289F}"/>
                        </a:ext>
                      </a:extLst>
                    </p:cNvPr>
                    <p:cNvSpPr/>
                    <p:nvPr/>
                  </p:nvSpPr>
                  <p:spPr>
                    <a:xfrm>
                      <a:off x="6963174" y="4574673"/>
                      <a:ext cx="886" cy="17566"/>
                    </a:xfrm>
                    <a:custGeom>
                      <a:avLst/>
                      <a:gdLst>
                        <a:gd name="connsiteX0" fmla="*/ 0 w 886"/>
                        <a:gd name="connsiteY0" fmla="*/ 17566 h 17566"/>
                        <a:gd name="connsiteX1" fmla="*/ 886 w 886"/>
                        <a:gd name="connsiteY1" fmla="*/ 0 h 17566"/>
                      </a:gdLst>
                      <a:ahLst/>
                      <a:cxnLst>
                        <a:cxn ang="0">
                          <a:pos x="connsiteX0" y="connsiteY0"/>
                        </a:cxn>
                        <a:cxn ang="0">
                          <a:pos x="connsiteX1" y="connsiteY1"/>
                        </a:cxn>
                      </a:cxnLst>
                      <a:rect l="l" t="t" r="r" b="b"/>
                      <a:pathLst>
                        <a:path w="886" h="17566">
                          <a:moveTo>
                            <a:pt x="0" y="17566"/>
                          </a:moveTo>
                          <a:lnTo>
                            <a:pt x="886"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07" name="Freeform 1973">
                      <a:extLst>
                        <a:ext uri="{FF2B5EF4-FFF2-40B4-BE49-F238E27FC236}">
                          <a16:creationId xmlns:a16="http://schemas.microsoft.com/office/drawing/2014/main" id="{37C57726-98F2-703D-A7F0-DE2B44E56F25}"/>
                        </a:ext>
                      </a:extLst>
                    </p:cNvPr>
                    <p:cNvSpPr/>
                    <p:nvPr/>
                  </p:nvSpPr>
                  <p:spPr>
                    <a:xfrm>
                      <a:off x="6959502" y="4591861"/>
                      <a:ext cx="35324" cy="30583"/>
                    </a:xfrm>
                    <a:custGeom>
                      <a:avLst/>
                      <a:gdLst>
                        <a:gd name="connsiteX0" fmla="*/ 0 w 35324"/>
                        <a:gd name="connsiteY0" fmla="*/ 30583 h 30583"/>
                        <a:gd name="connsiteX1" fmla="*/ 17599 w 35324"/>
                        <a:gd name="connsiteY1" fmla="*/ 7709 h 30583"/>
                        <a:gd name="connsiteX2" fmla="*/ 35325 w 35324"/>
                        <a:gd name="connsiteY2" fmla="*/ 0 h 30583"/>
                      </a:gdLst>
                      <a:ahLst/>
                      <a:cxnLst>
                        <a:cxn ang="0">
                          <a:pos x="connsiteX0" y="connsiteY0"/>
                        </a:cxn>
                        <a:cxn ang="0">
                          <a:pos x="connsiteX1" y="connsiteY1"/>
                        </a:cxn>
                        <a:cxn ang="0">
                          <a:pos x="connsiteX2" y="connsiteY2"/>
                        </a:cxn>
                      </a:cxnLst>
                      <a:rect l="l" t="t" r="r" b="b"/>
                      <a:pathLst>
                        <a:path w="35324" h="30583">
                          <a:moveTo>
                            <a:pt x="0" y="30583"/>
                          </a:moveTo>
                          <a:lnTo>
                            <a:pt x="17599" y="7709"/>
                          </a:lnTo>
                          <a:lnTo>
                            <a:pt x="35325"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08" name="Freeform 1974">
                      <a:extLst>
                        <a:ext uri="{FF2B5EF4-FFF2-40B4-BE49-F238E27FC236}">
                          <a16:creationId xmlns:a16="http://schemas.microsoft.com/office/drawing/2014/main" id="{051330B6-A499-EDE4-DCF7-2251A3876C23}"/>
                        </a:ext>
                      </a:extLst>
                    </p:cNvPr>
                    <p:cNvSpPr/>
                    <p:nvPr/>
                  </p:nvSpPr>
                  <p:spPr>
                    <a:xfrm>
                      <a:off x="6981153" y="4598179"/>
                      <a:ext cx="15953" cy="6571"/>
                    </a:xfrm>
                    <a:custGeom>
                      <a:avLst/>
                      <a:gdLst>
                        <a:gd name="connsiteX0" fmla="*/ 0 w 15953"/>
                        <a:gd name="connsiteY0" fmla="*/ 6572 h 6571"/>
                        <a:gd name="connsiteX1" fmla="*/ 15953 w 15953"/>
                        <a:gd name="connsiteY1" fmla="*/ 0 h 6571"/>
                      </a:gdLst>
                      <a:ahLst/>
                      <a:cxnLst>
                        <a:cxn ang="0">
                          <a:pos x="connsiteX0" y="connsiteY0"/>
                        </a:cxn>
                        <a:cxn ang="0">
                          <a:pos x="connsiteX1" y="connsiteY1"/>
                        </a:cxn>
                      </a:cxnLst>
                      <a:rect l="l" t="t" r="r" b="b"/>
                      <a:pathLst>
                        <a:path w="15953" h="6571">
                          <a:moveTo>
                            <a:pt x="0" y="6572"/>
                          </a:moveTo>
                          <a:lnTo>
                            <a:pt x="15953"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45" name="Graphic 4">
                    <a:extLst>
                      <a:ext uri="{FF2B5EF4-FFF2-40B4-BE49-F238E27FC236}">
                        <a16:creationId xmlns:a16="http://schemas.microsoft.com/office/drawing/2014/main" id="{39D8C187-1EFF-1C11-6C1A-0560F75FBBAA}"/>
                      </a:ext>
                    </a:extLst>
                  </p:cNvPr>
                  <p:cNvGrpSpPr/>
                  <p:nvPr/>
                </p:nvGrpSpPr>
                <p:grpSpPr>
                  <a:xfrm>
                    <a:off x="7087888" y="4470792"/>
                    <a:ext cx="47733" cy="42588"/>
                    <a:chOff x="7087888" y="4470792"/>
                    <a:chExt cx="47733" cy="42588"/>
                  </a:xfrm>
                  <a:noFill/>
                </p:grpSpPr>
                <p:sp>
                  <p:nvSpPr>
                    <p:cNvPr id="801" name="Freeform 1967">
                      <a:extLst>
                        <a:ext uri="{FF2B5EF4-FFF2-40B4-BE49-F238E27FC236}">
                          <a16:creationId xmlns:a16="http://schemas.microsoft.com/office/drawing/2014/main" id="{6756E442-E466-8551-B32D-1AF2C5FD087E}"/>
                        </a:ext>
                      </a:extLst>
                    </p:cNvPr>
                    <p:cNvSpPr/>
                    <p:nvPr/>
                  </p:nvSpPr>
                  <p:spPr>
                    <a:xfrm>
                      <a:off x="7088141" y="4497078"/>
                      <a:ext cx="43175" cy="16302"/>
                    </a:xfrm>
                    <a:custGeom>
                      <a:avLst/>
                      <a:gdLst>
                        <a:gd name="connsiteX0" fmla="*/ 43175 w 43175"/>
                        <a:gd name="connsiteY0" fmla="*/ 16302 h 16302"/>
                        <a:gd name="connsiteX1" fmla="*/ 19625 w 43175"/>
                        <a:gd name="connsiteY1" fmla="*/ 1390 h 16302"/>
                        <a:gd name="connsiteX2" fmla="*/ 0 w 43175"/>
                        <a:gd name="connsiteY2" fmla="*/ 0 h 16302"/>
                      </a:gdLst>
                      <a:ahLst/>
                      <a:cxnLst>
                        <a:cxn ang="0">
                          <a:pos x="connsiteX0" y="connsiteY0"/>
                        </a:cxn>
                        <a:cxn ang="0">
                          <a:pos x="connsiteX1" y="connsiteY1"/>
                        </a:cxn>
                        <a:cxn ang="0">
                          <a:pos x="connsiteX2" y="connsiteY2"/>
                        </a:cxn>
                      </a:cxnLst>
                      <a:rect l="l" t="t" r="r" b="b"/>
                      <a:pathLst>
                        <a:path w="43175" h="16302">
                          <a:moveTo>
                            <a:pt x="43175" y="16302"/>
                          </a:moveTo>
                          <a:lnTo>
                            <a:pt x="19625" y="1390"/>
                          </a:lnTo>
                          <a:lnTo>
                            <a:pt x="0"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02" name="Freeform 1968">
                      <a:extLst>
                        <a:ext uri="{FF2B5EF4-FFF2-40B4-BE49-F238E27FC236}">
                          <a16:creationId xmlns:a16="http://schemas.microsoft.com/office/drawing/2014/main" id="{D8B598BE-B0BC-6A41-4F85-F63B4666512F}"/>
                        </a:ext>
                      </a:extLst>
                    </p:cNvPr>
                    <p:cNvSpPr/>
                    <p:nvPr/>
                  </p:nvSpPr>
                  <p:spPr>
                    <a:xfrm>
                      <a:off x="7087888" y="4503523"/>
                      <a:ext cx="17599" cy="1137"/>
                    </a:xfrm>
                    <a:custGeom>
                      <a:avLst/>
                      <a:gdLst>
                        <a:gd name="connsiteX0" fmla="*/ 17599 w 17599"/>
                        <a:gd name="connsiteY0" fmla="*/ 1137 h 1137"/>
                        <a:gd name="connsiteX1" fmla="*/ 0 w 17599"/>
                        <a:gd name="connsiteY1" fmla="*/ 0 h 1137"/>
                      </a:gdLst>
                      <a:ahLst/>
                      <a:cxnLst>
                        <a:cxn ang="0">
                          <a:pos x="connsiteX0" y="connsiteY0"/>
                        </a:cxn>
                        <a:cxn ang="0">
                          <a:pos x="connsiteX1" y="connsiteY1"/>
                        </a:cxn>
                      </a:cxnLst>
                      <a:rect l="l" t="t" r="r" b="b"/>
                      <a:pathLst>
                        <a:path w="17599" h="1137">
                          <a:moveTo>
                            <a:pt x="17599" y="1137"/>
                          </a:moveTo>
                          <a:lnTo>
                            <a:pt x="0"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03" name="Freeform 1969">
                      <a:extLst>
                        <a:ext uri="{FF2B5EF4-FFF2-40B4-BE49-F238E27FC236}">
                          <a16:creationId xmlns:a16="http://schemas.microsoft.com/office/drawing/2014/main" id="{7F3E07FB-CE4C-BEAC-7140-493661F1444E}"/>
                        </a:ext>
                      </a:extLst>
                    </p:cNvPr>
                    <p:cNvSpPr/>
                    <p:nvPr/>
                  </p:nvSpPr>
                  <p:spPr>
                    <a:xfrm>
                      <a:off x="7105234" y="4472940"/>
                      <a:ext cx="30387" cy="35511"/>
                    </a:xfrm>
                    <a:custGeom>
                      <a:avLst/>
                      <a:gdLst>
                        <a:gd name="connsiteX0" fmla="*/ 30387 w 30387"/>
                        <a:gd name="connsiteY0" fmla="*/ 35512 h 35511"/>
                        <a:gd name="connsiteX1" fmla="*/ 7597 w 30387"/>
                        <a:gd name="connsiteY1" fmla="*/ 17819 h 35511"/>
                        <a:gd name="connsiteX2" fmla="*/ 0 w 30387"/>
                        <a:gd name="connsiteY2" fmla="*/ 0 h 35511"/>
                      </a:gdLst>
                      <a:ahLst/>
                      <a:cxnLst>
                        <a:cxn ang="0">
                          <a:pos x="connsiteX0" y="connsiteY0"/>
                        </a:cxn>
                        <a:cxn ang="0">
                          <a:pos x="connsiteX1" y="connsiteY1"/>
                        </a:cxn>
                        <a:cxn ang="0">
                          <a:pos x="connsiteX2" y="connsiteY2"/>
                        </a:cxn>
                      </a:cxnLst>
                      <a:rect l="l" t="t" r="r" b="b"/>
                      <a:pathLst>
                        <a:path w="30387" h="35511">
                          <a:moveTo>
                            <a:pt x="30387" y="35512"/>
                          </a:moveTo>
                          <a:lnTo>
                            <a:pt x="7597" y="17819"/>
                          </a:lnTo>
                          <a:lnTo>
                            <a:pt x="0" y="0"/>
                          </a:lnTo>
                        </a:path>
                      </a:pathLst>
                    </a:custGeom>
                    <a:noFill/>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04" name="Freeform 1970">
                      <a:extLst>
                        <a:ext uri="{FF2B5EF4-FFF2-40B4-BE49-F238E27FC236}">
                          <a16:creationId xmlns:a16="http://schemas.microsoft.com/office/drawing/2014/main" id="{ABC83AE8-74D6-4670-670A-CFE285644D66}"/>
                        </a:ext>
                      </a:extLst>
                    </p:cNvPr>
                    <p:cNvSpPr/>
                    <p:nvPr/>
                  </p:nvSpPr>
                  <p:spPr>
                    <a:xfrm>
                      <a:off x="7111564" y="4470792"/>
                      <a:ext cx="6583" cy="15923"/>
                    </a:xfrm>
                    <a:custGeom>
                      <a:avLst/>
                      <a:gdLst>
                        <a:gd name="connsiteX0" fmla="*/ 6584 w 6583"/>
                        <a:gd name="connsiteY0" fmla="*/ 15923 h 15923"/>
                        <a:gd name="connsiteX1" fmla="*/ 0 w 6583"/>
                        <a:gd name="connsiteY1" fmla="*/ 0 h 15923"/>
                      </a:gdLst>
                      <a:ahLst/>
                      <a:cxnLst>
                        <a:cxn ang="0">
                          <a:pos x="connsiteX0" y="connsiteY0"/>
                        </a:cxn>
                        <a:cxn ang="0">
                          <a:pos x="connsiteX1" y="connsiteY1"/>
                        </a:cxn>
                      </a:cxnLst>
                      <a:rect l="l" t="t" r="r" b="b"/>
                      <a:pathLst>
                        <a:path w="6583" h="15923">
                          <a:moveTo>
                            <a:pt x="6584" y="15923"/>
                          </a:moveTo>
                          <a:lnTo>
                            <a:pt x="0" y="0"/>
                          </a:lnTo>
                        </a:path>
                      </a:pathLst>
                    </a:custGeom>
                    <a:ln w="6325"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46" name="Graphic 4">
                    <a:extLst>
                      <a:ext uri="{FF2B5EF4-FFF2-40B4-BE49-F238E27FC236}">
                        <a16:creationId xmlns:a16="http://schemas.microsoft.com/office/drawing/2014/main" id="{7E5AB1B6-A6CE-0B7C-7046-43A9DF1A5211}"/>
                      </a:ext>
                    </a:extLst>
                  </p:cNvPr>
                  <p:cNvGrpSpPr/>
                  <p:nvPr/>
                </p:nvGrpSpPr>
                <p:grpSpPr>
                  <a:xfrm>
                    <a:off x="7030532" y="4272381"/>
                    <a:ext cx="25196" cy="21989"/>
                    <a:chOff x="7030532" y="4272381"/>
                    <a:chExt cx="25196" cy="21989"/>
                  </a:xfrm>
                  <a:noFill/>
                </p:grpSpPr>
                <p:sp>
                  <p:nvSpPr>
                    <p:cNvPr id="797" name="Freeform 1963">
                      <a:extLst>
                        <a:ext uri="{FF2B5EF4-FFF2-40B4-BE49-F238E27FC236}">
                          <a16:creationId xmlns:a16="http://schemas.microsoft.com/office/drawing/2014/main" id="{361DBE2E-FC73-BA0B-633E-F02BAE78FEE0}"/>
                        </a:ext>
                      </a:extLst>
                    </p:cNvPr>
                    <p:cNvSpPr/>
                    <p:nvPr/>
                  </p:nvSpPr>
                  <p:spPr>
                    <a:xfrm>
                      <a:off x="7030532" y="4286156"/>
                      <a:ext cx="24562" cy="5181"/>
                    </a:xfrm>
                    <a:custGeom>
                      <a:avLst/>
                      <a:gdLst>
                        <a:gd name="connsiteX0" fmla="*/ 24563 w 24562"/>
                        <a:gd name="connsiteY0" fmla="*/ 126 h 5181"/>
                        <a:gd name="connsiteX1" fmla="*/ 9369 w 24562"/>
                        <a:gd name="connsiteY1" fmla="*/ 0 h 5181"/>
                        <a:gd name="connsiteX2" fmla="*/ 0 w 24562"/>
                        <a:gd name="connsiteY2" fmla="*/ 5181 h 5181"/>
                      </a:gdLst>
                      <a:ahLst/>
                      <a:cxnLst>
                        <a:cxn ang="0">
                          <a:pos x="connsiteX0" y="connsiteY0"/>
                        </a:cxn>
                        <a:cxn ang="0">
                          <a:pos x="connsiteX1" y="connsiteY1"/>
                        </a:cxn>
                        <a:cxn ang="0">
                          <a:pos x="connsiteX2" y="connsiteY2"/>
                        </a:cxn>
                      </a:cxnLst>
                      <a:rect l="l" t="t" r="r" b="b"/>
                      <a:pathLst>
                        <a:path w="24562" h="5181">
                          <a:moveTo>
                            <a:pt x="24563" y="126"/>
                          </a:moveTo>
                          <a:lnTo>
                            <a:pt x="9369" y="0"/>
                          </a:lnTo>
                          <a:lnTo>
                            <a:pt x="0" y="5181"/>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98" name="Freeform 1964">
                      <a:extLst>
                        <a:ext uri="{FF2B5EF4-FFF2-40B4-BE49-F238E27FC236}">
                          <a16:creationId xmlns:a16="http://schemas.microsoft.com/office/drawing/2014/main" id="{63C902D3-DD8A-E1BF-3386-894EECB2AAE1}"/>
                        </a:ext>
                      </a:extLst>
                    </p:cNvPr>
                    <p:cNvSpPr/>
                    <p:nvPr/>
                  </p:nvSpPr>
                  <p:spPr>
                    <a:xfrm>
                      <a:off x="7032305" y="4289695"/>
                      <a:ext cx="8356" cy="4675"/>
                    </a:xfrm>
                    <a:custGeom>
                      <a:avLst/>
                      <a:gdLst>
                        <a:gd name="connsiteX0" fmla="*/ 8356 w 8356"/>
                        <a:gd name="connsiteY0" fmla="*/ 0 h 4675"/>
                        <a:gd name="connsiteX1" fmla="*/ 0 w 8356"/>
                        <a:gd name="connsiteY1" fmla="*/ 4676 h 4675"/>
                      </a:gdLst>
                      <a:ahLst/>
                      <a:cxnLst>
                        <a:cxn ang="0">
                          <a:pos x="connsiteX0" y="connsiteY0"/>
                        </a:cxn>
                        <a:cxn ang="0">
                          <a:pos x="connsiteX1" y="connsiteY1"/>
                        </a:cxn>
                      </a:cxnLst>
                      <a:rect l="l" t="t" r="r" b="b"/>
                      <a:pathLst>
                        <a:path w="8356" h="4675">
                          <a:moveTo>
                            <a:pt x="8356" y="0"/>
                          </a:moveTo>
                          <a:lnTo>
                            <a:pt x="0" y="4676"/>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99" name="Freeform 1965">
                      <a:extLst>
                        <a:ext uri="{FF2B5EF4-FFF2-40B4-BE49-F238E27FC236}">
                          <a16:creationId xmlns:a16="http://schemas.microsoft.com/office/drawing/2014/main" id="{556BCFC6-CBAB-DA15-A22D-773455FD49F4}"/>
                        </a:ext>
                      </a:extLst>
                    </p:cNvPr>
                    <p:cNvSpPr/>
                    <p:nvPr/>
                  </p:nvSpPr>
                  <p:spPr>
                    <a:xfrm>
                      <a:off x="7031418" y="4275288"/>
                      <a:ext cx="24309" cy="7456"/>
                    </a:xfrm>
                    <a:custGeom>
                      <a:avLst/>
                      <a:gdLst>
                        <a:gd name="connsiteX0" fmla="*/ 24310 w 24309"/>
                        <a:gd name="connsiteY0" fmla="*/ 7456 h 7456"/>
                        <a:gd name="connsiteX1" fmla="*/ 8610 w 24309"/>
                        <a:gd name="connsiteY1" fmla="*/ 5940 h 7456"/>
                        <a:gd name="connsiteX2" fmla="*/ 0 w 24309"/>
                        <a:gd name="connsiteY2" fmla="*/ 0 h 7456"/>
                      </a:gdLst>
                      <a:ahLst/>
                      <a:cxnLst>
                        <a:cxn ang="0">
                          <a:pos x="connsiteX0" y="connsiteY0"/>
                        </a:cxn>
                        <a:cxn ang="0">
                          <a:pos x="connsiteX1" y="connsiteY1"/>
                        </a:cxn>
                        <a:cxn ang="0">
                          <a:pos x="connsiteX2" y="connsiteY2"/>
                        </a:cxn>
                      </a:cxnLst>
                      <a:rect l="l" t="t" r="r" b="b"/>
                      <a:pathLst>
                        <a:path w="24309" h="7456">
                          <a:moveTo>
                            <a:pt x="24310" y="7456"/>
                          </a:moveTo>
                          <a:lnTo>
                            <a:pt x="8610" y="5940"/>
                          </a:lnTo>
                          <a:lnTo>
                            <a:pt x="0"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800" name="Freeform 1966">
                      <a:extLst>
                        <a:ext uri="{FF2B5EF4-FFF2-40B4-BE49-F238E27FC236}">
                          <a16:creationId xmlns:a16="http://schemas.microsoft.com/office/drawing/2014/main" id="{FFF55AA5-35FE-7715-E15B-B9A5777F2BBA}"/>
                        </a:ext>
                      </a:extLst>
                    </p:cNvPr>
                    <p:cNvSpPr/>
                    <p:nvPr/>
                  </p:nvSpPr>
                  <p:spPr>
                    <a:xfrm>
                      <a:off x="7033571" y="4272381"/>
                      <a:ext cx="7723" cy="5434"/>
                    </a:xfrm>
                    <a:custGeom>
                      <a:avLst/>
                      <a:gdLst>
                        <a:gd name="connsiteX0" fmla="*/ 7723 w 7723"/>
                        <a:gd name="connsiteY0" fmla="*/ 5434 h 5434"/>
                        <a:gd name="connsiteX1" fmla="*/ 0 w 7723"/>
                        <a:gd name="connsiteY1" fmla="*/ 0 h 5434"/>
                      </a:gdLst>
                      <a:ahLst/>
                      <a:cxnLst>
                        <a:cxn ang="0">
                          <a:pos x="connsiteX0" y="connsiteY0"/>
                        </a:cxn>
                        <a:cxn ang="0">
                          <a:pos x="connsiteX1" y="connsiteY1"/>
                        </a:cxn>
                      </a:cxnLst>
                      <a:rect l="l" t="t" r="r" b="b"/>
                      <a:pathLst>
                        <a:path w="7723" h="5434">
                          <a:moveTo>
                            <a:pt x="7723" y="5434"/>
                          </a:moveTo>
                          <a:lnTo>
                            <a:pt x="0"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47" name="Graphic 4">
                    <a:extLst>
                      <a:ext uri="{FF2B5EF4-FFF2-40B4-BE49-F238E27FC236}">
                        <a16:creationId xmlns:a16="http://schemas.microsoft.com/office/drawing/2014/main" id="{E70BE763-B8A0-E323-DAFC-56691521D718}"/>
                      </a:ext>
                    </a:extLst>
                  </p:cNvPr>
                  <p:cNvGrpSpPr/>
                  <p:nvPr/>
                </p:nvGrpSpPr>
                <p:grpSpPr>
                  <a:xfrm>
                    <a:off x="6920379" y="4232193"/>
                    <a:ext cx="25829" cy="23758"/>
                    <a:chOff x="6920379" y="4232193"/>
                    <a:chExt cx="25829" cy="23758"/>
                  </a:xfrm>
                  <a:noFill/>
                </p:grpSpPr>
                <p:sp>
                  <p:nvSpPr>
                    <p:cNvPr id="793" name="Freeform 1959">
                      <a:extLst>
                        <a:ext uri="{FF2B5EF4-FFF2-40B4-BE49-F238E27FC236}">
                          <a16:creationId xmlns:a16="http://schemas.microsoft.com/office/drawing/2014/main" id="{65FACA69-3905-501F-A118-70477069889D}"/>
                        </a:ext>
                      </a:extLst>
                    </p:cNvPr>
                    <p:cNvSpPr/>
                    <p:nvPr/>
                  </p:nvSpPr>
                  <p:spPr>
                    <a:xfrm>
                      <a:off x="6920632" y="4245842"/>
                      <a:ext cx="23043" cy="10110"/>
                    </a:xfrm>
                    <a:custGeom>
                      <a:avLst/>
                      <a:gdLst>
                        <a:gd name="connsiteX0" fmla="*/ 23044 w 23043"/>
                        <a:gd name="connsiteY0" fmla="*/ 10110 h 10110"/>
                        <a:gd name="connsiteX1" fmla="*/ 10635 w 23043"/>
                        <a:gd name="connsiteY1" fmla="*/ 1264 h 10110"/>
                        <a:gd name="connsiteX2" fmla="*/ 0 w 23043"/>
                        <a:gd name="connsiteY2" fmla="*/ 0 h 10110"/>
                      </a:gdLst>
                      <a:ahLst/>
                      <a:cxnLst>
                        <a:cxn ang="0">
                          <a:pos x="connsiteX0" y="connsiteY0"/>
                        </a:cxn>
                        <a:cxn ang="0">
                          <a:pos x="connsiteX1" y="connsiteY1"/>
                        </a:cxn>
                        <a:cxn ang="0">
                          <a:pos x="connsiteX2" y="connsiteY2"/>
                        </a:cxn>
                      </a:cxnLst>
                      <a:rect l="l" t="t" r="r" b="b"/>
                      <a:pathLst>
                        <a:path w="23043" h="10110">
                          <a:moveTo>
                            <a:pt x="23044" y="10110"/>
                          </a:moveTo>
                          <a:lnTo>
                            <a:pt x="10635" y="1264"/>
                          </a:lnTo>
                          <a:lnTo>
                            <a:pt x="0"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94" name="Freeform 1960">
                      <a:extLst>
                        <a:ext uri="{FF2B5EF4-FFF2-40B4-BE49-F238E27FC236}">
                          <a16:creationId xmlns:a16="http://schemas.microsoft.com/office/drawing/2014/main" id="{61963F01-7087-74E4-2CD7-98FD5C09F520}"/>
                        </a:ext>
                      </a:extLst>
                    </p:cNvPr>
                    <p:cNvSpPr/>
                    <p:nvPr/>
                  </p:nvSpPr>
                  <p:spPr>
                    <a:xfrm>
                      <a:off x="6920379" y="4249380"/>
                      <a:ext cx="9495" cy="1011"/>
                    </a:xfrm>
                    <a:custGeom>
                      <a:avLst/>
                      <a:gdLst>
                        <a:gd name="connsiteX0" fmla="*/ 9496 w 9495"/>
                        <a:gd name="connsiteY0" fmla="*/ 1011 h 1011"/>
                        <a:gd name="connsiteX1" fmla="*/ 0 w 9495"/>
                        <a:gd name="connsiteY1" fmla="*/ 0 h 1011"/>
                      </a:gdLst>
                      <a:ahLst/>
                      <a:cxnLst>
                        <a:cxn ang="0">
                          <a:pos x="connsiteX0" y="connsiteY0"/>
                        </a:cxn>
                        <a:cxn ang="0">
                          <a:pos x="connsiteX1" y="connsiteY1"/>
                        </a:cxn>
                      </a:cxnLst>
                      <a:rect l="l" t="t" r="r" b="b"/>
                      <a:pathLst>
                        <a:path w="9495" h="1011">
                          <a:moveTo>
                            <a:pt x="9496" y="1011"/>
                          </a:moveTo>
                          <a:lnTo>
                            <a:pt x="0"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95" name="Freeform 1961">
                      <a:extLst>
                        <a:ext uri="{FF2B5EF4-FFF2-40B4-BE49-F238E27FC236}">
                          <a16:creationId xmlns:a16="http://schemas.microsoft.com/office/drawing/2014/main" id="{7B9C1839-DE6E-3902-C199-07FA83374626}"/>
                        </a:ext>
                      </a:extLst>
                    </p:cNvPr>
                    <p:cNvSpPr/>
                    <p:nvPr/>
                  </p:nvSpPr>
                  <p:spPr>
                    <a:xfrm>
                      <a:off x="6930634" y="4233204"/>
                      <a:ext cx="15573" cy="20093"/>
                    </a:xfrm>
                    <a:custGeom>
                      <a:avLst/>
                      <a:gdLst>
                        <a:gd name="connsiteX0" fmla="*/ 15574 w 15573"/>
                        <a:gd name="connsiteY0" fmla="*/ 20094 h 20093"/>
                        <a:gd name="connsiteX1" fmla="*/ 3672 w 15573"/>
                        <a:gd name="connsiteY1" fmla="*/ 9857 h 20093"/>
                        <a:gd name="connsiteX2" fmla="*/ 0 w 15573"/>
                        <a:gd name="connsiteY2" fmla="*/ 0 h 20093"/>
                      </a:gdLst>
                      <a:ahLst/>
                      <a:cxnLst>
                        <a:cxn ang="0">
                          <a:pos x="connsiteX0" y="connsiteY0"/>
                        </a:cxn>
                        <a:cxn ang="0">
                          <a:pos x="connsiteX1" y="connsiteY1"/>
                        </a:cxn>
                        <a:cxn ang="0">
                          <a:pos x="connsiteX2" y="connsiteY2"/>
                        </a:cxn>
                      </a:cxnLst>
                      <a:rect l="l" t="t" r="r" b="b"/>
                      <a:pathLst>
                        <a:path w="15573" h="20093">
                          <a:moveTo>
                            <a:pt x="15574" y="20094"/>
                          </a:moveTo>
                          <a:lnTo>
                            <a:pt x="3672" y="9857"/>
                          </a:lnTo>
                          <a:lnTo>
                            <a:pt x="0"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96" name="Freeform 1962">
                      <a:extLst>
                        <a:ext uri="{FF2B5EF4-FFF2-40B4-BE49-F238E27FC236}">
                          <a16:creationId xmlns:a16="http://schemas.microsoft.com/office/drawing/2014/main" id="{427837CA-AABC-8781-96F8-22E01481CCA7}"/>
                        </a:ext>
                      </a:extLst>
                    </p:cNvPr>
                    <p:cNvSpPr/>
                    <p:nvPr/>
                  </p:nvSpPr>
                  <p:spPr>
                    <a:xfrm>
                      <a:off x="6934180" y="4232193"/>
                      <a:ext cx="3038" cy="8846"/>
                    </a:xfrm>
                    <a:custGeom>
                      <a:avLst/>
                      <a:gdLst>
                        <a:gd name="connsiteX0" fmla="*/ 3039 w 3038"/>
                        <a:gd name="connsiteY0" fmla="*/ 8846 h 8846"/>
                        <a:gd name="connsiteX1" fmla="*/ 0 w 3038"/>
                        <a:gd name="connsiteY1" fmla="*/ 0 h 8846"/>
                      </a:gdLst>
                      <a:ahLst/>
                      <a:cxnLst>
                        <a:cxn ang="0">
                          <a:pos x="connsiteX0" y="connsiteY0"/>
                        </a:cxn>
                        <a:cxn ang="0">
                          <a:pos x="connsiteX1" y="connsiteY1"/>
                        </a:cxn>
                      </a:cxnLst>
                      <a:rect l="l" t="t" r="r" b="b"/>
                      <a:pathLst>
                        <a:path w="3038" h="8846">
                          <a:moveTo>
                            <a:pt x="3039" y="8846"/>
                          </a:moveTo>
                          <a:lnTo>
                            <a:pt x="0"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48" name="Graphic 4">
                    <a:extLst>
                      <a:ext uri="{FF2B5EF4-FFF2-40B4-BE49-F238E27FC236}">
                        <a16:creationId xmlns:a16="http://schemas.microsoft.com/office/drawing/2014/main" id="{3334FB7C-693B-2E73-7263-1CBB2DFCB3B1}"/>
                      </a:ext>
                    </a:extLst>
                  </p:cNvPr>
                  <p:cNvGrpSpPr/>
                  <p:nvPr/>
                </p:nvGrpSpPr>
                <p:grpSpPr>
                  <a:xfrm>
                    <a:off x="7000651" y="4369564"/>
                    <a:ext cx="25829" cy="23758"/>
                    <a:chOff x="7000651" y="4369564"/>
                    <a:chExt cx="25829" cy="23758"/>
                  </a:xfrm>
                  <a:noFill/>
                </p:grpSpPr>
                <p:sp>
                  <p:nvSpPr>
                    <p:cNvPr id="789" name="Freeform 1955">
                      <a:extLst>
                        <a:ext uri="{FF2B5EF4-FFF2-40B4-BE49-F238E27FC236}">
                          <a16:creationId xmlns:a16="http://schemas.microsoft.com/office/drawing/2014/main" id="{1CA7F979-AB74-DD39-2B2F-D2BFC4BD7428}"/>
                        </a:ext>
                      </a:extLst>
                    </p:cNvPr>
                    <p:cNvSpPr/>
                    <p:nvPr/>
                  </p:nvSpPr>
                  <p:spPr>
                    <a:xfrm>
                      <a:off x="7001031" y="4383213"/>
                      <a:ext cx="22916" cy="10110"/>
                    </a:xfrm>
                    <a:custGeom>
                      <a:avLst/>
                      <a:gdLst>
                        <a:gd name="connsiteX0" fmla="*/ 22917 w 22916"/>
                        <a:gd name="connsiteY0" fmla="*/ 10110 h 10110"/>
                        <a:gd name="connsiteX1" fmla="*/ 10635 w 22916"/>
                        <a:gd name="connsiteY1" fmla="*/ 1390 h 10110"/>
                        <a:gd name="connsiteX2" fmla="*/ 0 w 22916"/>
                        <a:gd name="connsiteY2" fmla="*/ 0 h 10110"/>
                      </a:gdLst>
                      <a:ahLst/>
                      <a:cxnLst>
                        <a:cxn ang="0">
                          <a:pos x="connsiteX0" y="connsiteY0"/>
                        </a:cxn>
                        <a:cxn ang="0">
                          <a:pos x="connsiteX1" y="connsiteY1"/>
                        </a:cxn>
                        <a:cxn ang="0">
                          <a:pos x="connsiteX2" y="connsiteY2"/>
                        </a:cxn>
                      </a:cxnLst>
                      <a:rect l="l" t="t" r="r" b="b"/>
                      <a:pathLst>
                        <a:path w="22916" h="10110">
                          <a:moveTo>
                            <a:pt x="22917" y="10110"/>
                          </a:moveTo>
                          <a:lnTo>
                            <a:pt x="10635" y="1390"/>
                          </a:lnTo>
                          <a:lnTo>
                            <a:pt x="0"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90" name="Freeform 1956">
                      <a:extLst>
                        <a:ext uri="{FF2B5EF4-FFF2-40B4-BE49-F238E27FC236}">
                          <a16:creationId xmlns:a16="http://schemas.microsoft.com/office/drawing/2014/main" id="{A6F506CF-51F4-D4BC-475A-5DD9539FC532}"/>
                        </a:ext>
                      </a:extLst>
                    </p:cNvPr>
                    <p:cNvSpPr/>
                    <p:nvPr/>
                  </p:nvSpPr>
                  <p:spPr>
                    <a:xfrm>
                      <a:off x="7000651" y="4386752"/>
                      <a:ext cx="9622" cy="1137"/>
                    </a:xfrm>
                    <a:custGeom>
                      <a:avLst/>
                      <a:gdLst>
                        <a:gd name="connsiteX0" fmla="*/ 9623 w 9622"/>
                        <a:gd name="connsiteY0" fmla="*/ 1137 h 1137"/>
                        <a:gd name="connsiteX1" fmla="*/ 0 w 9622"/>
                        <a:gd name="connsiteY1" fmla="*/ 0 h 1137"/>
                      </a:gdLst>
                      <a:ahLst/>
                      <a:cxnLst>
                        <a:cxn ang="0">
                          <a:pos x="connsiteX0" y="connsiteY0"/>
                        </a:cxn>
                        <a:cxn ang="0">
                          <a:pos x="connsiteX1" y="connsiteY1"/>
                        </a:cxn>
                      </a:cxnLst>
                      <a:rect l="l" t="t" r="r" b="b"/>
                      <a:pathLst>
                        <a:path w="9622" h="1137">
                          <a:moveTo>
                            <a:pt x="9623" y="1137"/>
                          </a:moveTo>
                          <a:lnTo>
                            <a:pt x="0"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91" name="Freeform 1957">
                      <a:extLst>
                        <a:ext uri="{FF2B5EF4-FFF2-40B4-BE49-F238E27FC236}">
                          <a16:creationId xmlns:a16="http://schemas.microsoft.com/office/drawing/2014/main" id="{556A44A5-8CE7-4E4A-CFC9-1D41F57C1F0F}"/>
                        </a:ext>
                      </a:extLst>
                    </p:cNvPr>
                    <p:cNvSpPr/>
                    <p:nvPr/>
                  </p:nvSpPr>
                  <p:spPr>
                    <a:xfrm>
                      <a:off x="7011034" y="4370702"/>
                      <a:ext cx="15446" cy="20093"/>
                    </a:xfrm>
                    <a:custGeom>
                      <a:avLst/>
                      <a:gdLst>
                        <a:gd name="connsiteX0" fmla="*/ 15447 w 15446"/>
                        <a:gd name="connsiteY0" fmla="*/ 20094 h 20093"/>
                        <a:gd name="connsiteX1" fmla="*/ 3545 w 15446"/>
                        <a:gd name="connsiteY1" fmla="*/ 9857 h 20093"/>
                        <a:gd name="connsiteX2" fmla="*/ 0 w 15446"/>
                        <a:gd name="connsiteY2" fmla="*/ 0 h 20093"/>
                      </a:gdLst>
                      <a:ahLst/>
                      <a:cxnLst>
                        <a:cxn ang="0">
                          <a:pos x="connsiteX0" y="connsiteY0"/>
                        </a:cxn>
                        <a:cxn ang="0">
                          <a:pos x="connsiteX1" y="connsiteY1"/>
                        </a:cxn>
                        <a:cxn ang="0">
                          <a:pos x="connsiteX2" y="connsiteY2"/>
                        </a:cxn>
                      </a:cxnLst>
                      <a:rect l="l" t="t" r="r" b="b"/>
                      <a:pathLst>
                        <a:path w="15446" h="20093">
                          <a:moveTo>
                            <a:pt x="15447" y="20094"/>
                          </a:moveTo>
                          <a:lnTo>
                            <a:pt x="3545" y="9857"/>
                          </a:lnTo>
                          <a:lnTo>
                            <a:pt x="0"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92" name="Freeform 1958">
                      <a:extLst>
                        <a:ext uri="{FF2B5EF4-FFF2-40B4-BE49-F238E27FC236}">
                          <a16:creationId xmlns:a16="http://schemas.microsoft.com/office/drawing/2014/main" id="{F9A29FA4-8D8C-2330-2298-6EC441C3699C}"/>
                        </a:ext>
                      </a:extLst>
                    </p:cNvPr>
                    <p:cNvSpPr/>
                    <p:nvPr/>
                  </p:nvSpPr>
                  <p:spPr>
                    <a:xfrm>
                      <a:off x="7014452" y="4369564"/>
                      <a:ext cx="3165" cy="8846"/>
                    </a:xfrm>
                    <a:custGeom>
                      <a:avLst/>
                      <a:gdLst>
                        <a:gd name="connsiteX0" fmla="*/ 3165 w 3165"/>
                        <a:gd name="connsiteY0" fmla="*/ 8846 h 8846"/>
                        <a:gd name="connsiteX1" fmla="*/ 0 w 3165"/>
                        <a:gd name="connsiteY1" fmla="*/ 0 h 8846"/>
                      </a:gdLst>
                      <a:ahLst/>
                      <a:cxnLst>
                        <a:cxn ang="0">
                          <a:pos x="connsiteX0" y="connsiteY0"/>
                        </a:cxn>
                        <a:cxn ang="0">
                          <a:pos x="connsiteX1" y="connsiteY1"/>
                        </a:cxn>
                      </a:cxnLst>
                      <a:rect l="l" t="t" r="r" b="b"/>
                      <a:pathLst>
                        <a:path w="3165" h="8846">
                          <a:moveTo>
                            <a:pt x="3165" y="8846"/>
                          </a:moveTo>
                          <a:lnTo>
                            <a:pt x="0"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49" name="Graphic 4">
                    <a:extLst>
                      <a:ext uri="{FF2B5EF4-FFF2-40B4-BE49-F238E27FC236}">
                        <a16:creationId xmlns:a16="http://schemas.microsoft.com/office/drawing/2014/main" id="{3FC1B406-B29E-10E5-CBEC-4F60C5ADEB2E}"/>
                      </a:ext>
                    </a:extLst>
                  </p:cNvPr>
                  <p:cNvGrpSpPr/>
                  <p:nvPr/>
                </p:nvGrpSpPr>
                <p:grpSpPr>
                  <a:xfrm>
                    <a:off x="6886700" y="4290832"/>
                    <a:ext cx="21777" cy="25401"/>
                    <a:chOff x="6886700" y="4290832"/>
                    <a:chExt cx="21777" cy="25401"/>
                  </a:xfrm>
                  <a:noFill/>
                </p:grpSpPr>
                <p:sp>
                  <p:nvSpPr>
                    <p:cNvPr id="785" name="Freeform 1951">
                      <a:extLst>
                        <a:ext uri="{FF2B5EF4-FFF2-40B4-BE49-F238E27FC236}">
                          <a16:creationId xmlns:a16="http://schemas.microsoft.com/office/drawing/2014/main" id="{92A78988-D0F9-29EA-A68F-25AA1B7F21C3}"/>
                        </a:ext>
                      </a:extLst>
                    </p:cNvPr>
                    <p:cNvSpPr/>
                    <p:nvPr/>
                  </p:nvSpPr>
                  <p:spPr>
                    <a:xfrm>
                      <a:off x="6889359" y="4293233"/>
                      <a:ext cx="9875" cy="23000"/>
                    </a:xfrm>
                    <a:custGeom>
                      <a:avLst/>
                      <a:gdLst>
                        <a:gd name="connsiteX0" fmla="*/ 9876 w 9875"/>
                        <a:gd name="connsiteY0" fmla="*/ 23001 h 23000"/>
                        <a:gd name="connsiteX1" fmla="*/ 6837 w 9875"/>
                        <a:gd name="connsiteY1" fmla="*/ 8215 h 23000"/>
                        <a:gd name="connsiteX2" fmla="*/ 0 w 9875"/>
                        <a:gd name="connsiteY2" fmla="*/ 0 h 23000"/>
                      </a:gdLst>
                      <a:ahLst/>
                      <a:cxnLst>
                        <a:cxn ang="0">
                          <a:pos x="connsiteX0" y="connsiteY0"/>
                        </a:cxn>
                        <a:cxn ang="0">
                          <a:pos x="connsiteX1" y="connsiteY1"/>
                        </a:cxn>
                        <a:cxn ang="0">
                          <a:pos x="connsiteX2" y="connsiteY2"/>
                        </a:cxn>
                      </a:cxnLst>
                      <a:rect l="l" t="t" r="r" b="b"/>
                      <a:pathLst>
                        <a:path w="9875" h="23000">
                          <a:moveTo>
                            <a:pt x="9876" y="23001"/>
                          </a:moveTo>
                          <a:lnTo>
                            <a:pt x="6837" y="8215"/>
                          </a:lnTo>
                          <a:lnTo>
                            <a:pt x="0"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86" name="Freeform 1952">
                      <a:extLst>
                        <a:ext uri="{FF2B5EF4-FFF2-40B4-BE49-F238E27FC236}">
                          <a16:creationId xmlns:a16="http://schemas.microsoft.com/office/drawing/2014/main" id="{82733D12-40AB-E558-BC09-9B0629623AFD}"/>
                        </a:ext>
                      </a:extLst>
                    </p:cNvPr>
                    <p:cNvSpPr/>
                    <p:nvPr/>
                  </p:nvSpPr>
                  <p:spPr>
                    <a:xfrm>
                      <a:off x="6886700" y="4295508"/>
                      <a:ext cx="6204" cy="7329"/>
                    </a:xfrm>
                    <a:custGeom>
                      <a:avLst/>
                      <a:gdLst>
                        <a:gd name="connsiteX0" fmla="*/ 6204 w 6204"/>
                        <a:gd name="connsiteY0" fmla="*/ 7330 h 7329"/>
                        <a:gd name="connsiteX1" fmla="*/ 0 w 6204"/>
                        <a:gd name="connsiteY1" fmla="*/ 0 h 7329"/>
                      </a:gdLst>
                      <a:ahLst/>
                      <a:cxnLst>
                        <a:cxn ang="0">
                          <a:pos x="connsiteX0" y="connsiteY0"/>
                        </a:cxn>
                        <a:cxn ang="0">
                          <a:pos x="connsiteX1" y="connsiteY1"/>
                        </a:cxn>
                      </a:cxnLst>
                      <a:rect l="l" t="t" r="r" b="b"/>
                      <a:pathLst>
                        <a:path w="6204" h="7329">
                          <a:moveTo>
                            <a:pt x="6204" y="7330"/>
                          </a:moveTo>
                          <a:lnTo>
                            <a:pt x="0"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87" name="Freeform 1953">
                      <a:extLst>
                        <a:ext uri="{FF2B5EF4-FFF2-40B4-BE49-F238E27FC236}">
                          <a16:creationId xmlns:a16="http://schemas.microsoft.com/office/drawing/2014/main" id="{E5877F32-0C67-2453-3B21-096CA1CC2DD7}"/>
                        </a:ext>
                      </a:extLst>
                    </p:cNvPr>
                    <p:cNvSpPr/>
                    <p:nvPr/>
                  </p:nvSpPr>
                  <p:spPr>
                    <a:xfrm>
                      <a:off x="6901134" y="4290832"/>
                      <a:ext cx="4178" cy="25275"/>
                    </a:xfrm>
                    <a:custGeom>
                      <a:avLst/>
                      <a:gdLst>
                        <a:gd name="connsiteX0" fmla="*/ 1646 w 4178"/>
                        <a:gd name="connsiteY0" fmla="*/ 25275 h 25275"/>
                        <a:gd name="connsiteX1" fmla="*/ 0 w 4178"/>
                        <a:gd name="connsiteY1" fmla="*/ 9605 h 25275"/>
                        <a:gd name="connsiteX2" fmla="*/ 4178 w 4178"/>
                        <a:gd name="connsiteY2" fmla="*/ 0 h 25275"/>
                      </a:gdLst>
                      <a:ahLst/>
                      <a:cxnLst>
                        <a:cxn ang="0">
                          <a:pos x="connsiteX0" y="connsiteY0"/>
                        </a:cxn>
                        <a:cxn ang="0">
                          <a:pos x="connsiteX1" y="connsiteY1"/>
                        </a:cxn>
                        <a:cxn ang="0">
                          <a:pos x="connsiteX2" y="connsiteY2"/>
                        </a:cxn>
                      </a:cxnLst>
                      <a:rect l="l" t="t" r="r" b="b"/>
                      <a:pathLst>
                        <a:path w="4178" h="25275">
                          <a:moveTo>
                            <a:pt x="1646" y="25275"/>
                          </a:moveTo>
                          <a:lnTo>
                            <a:pt x="0" y="9605"/>
                          </a:lnTo>
                          <a:lnTo>
                            <a:pt x="4178"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88" name="Freeform 1954">
                      <a:extLst>
                        <a:ext uri="{FF2B5EF4-FFF2-40B4-BE49-F238E27FC236}">
                          <a16:creationId xmlns:a16="http://schemas.microsoft.com/office/drawing/2014/main" id="{72205A4A-7DD3-A3CF-AEA7-4643EE9EA202}"/>
                        </a:ext>
                      </a:extLst>
                    </p:cNvPr>
                    <p:cNvSpPr/>
                    <p:nvPr/>
                  </p:nvSpPr>
                  <p:spPr>
                    <a:xfrm>
                      <a:off x="6904679" y="4292475"/>
                      <a:ext cx="3798" cy="8593"/>
                    </a:xfrm>
                    <a:custGeom>
                      <a:avLst/>
                      <a:gdLst>
                        <a:gd name="connsiteX0" fmla="*/ 0 w 3798"/>
                        <a:gd name="connsiteY0" fmla="*/ 8594 h 8593"/>
                        <a:gd name="connsiteX1" fmla="*/ 3798 w 3798"/>
                        <a:gd name="connsiteY1" fmla="*/ 0 h 8593"/>
                      </a:gdLst>
                      <a:ahLst/>
                      <a:cxnLst>
                        <a:cxn ang="0">
                          <a:pos x="connsiteX0" y="connsiteY0"/>
                        </a:cxn>
                        <a:cxn ang="0">
                          <a:pos x="connsiteX1" y="connsiteY1"/>
                        </a:cxn>
                      </a:cxnLst>
                      <a:rect l="l" t="t" r="r" b="b"/>
                      <a:pathLst>
                        <a:path w="3798" h="8593">
                          <a:moveTo>
                            <a:pt x="0" y="8594"/>
                          </a:moveTo>
                          <a:lnTo>
                            <a:pt x="3798"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50" name="Graphic 4">
                    <a:extLst>
                      <a:ext uri="{FF2B5EF4-FFF2-40B4-BE49-F238E27FC236}">
                        <a16:creationId xmlns:a16="http://schemas.microsoft.com/office/drawing/2014/main" id="{8471588D-B78F-EEFB-2094-32351B5C5960}"/>
                      </a:ext>
                    </a:extLst>
                  </p:cNvPr>
                  <p:cNvGrpSpPr/>
                  <p:nvPr/>
                </p:nvGrpSpPr>
                <p:grpSpPr>
                  <a:xfrm>
                    <a:off x="6953045" y="4443495"/>
                    <a:ext cx="21777" cy="25401"/>
                    <a:chOff x="6953045" y="4443495"/>
                    <a:chExt cx="21777" cy="25401"/>
                  </a:xfrm>
                  <a:noFill/>
                </p:grpSpPr>
                <p:sp>
                  <p:nvSpPr>
                    <p:cNvPr id="781" name="Freeform 1947">
                      <a:extLst>
                        <a:ext uri="{FF2B5EF4-FFF2-40B4-BE49-F238E27FC236}">
                          <a16:creationId xmlns:a16="http://schemas.microsoft.com/office/drawing/2014/main" id="{94449143-AA96-1191-9BCF-384C3B2F33D1}"/>
                        </a:ext>
                      </a:extLst>
                    </p:cNvPr>
                    <p:cNvSpPr/>
                    <p:nvPr/>
                  </p:nvSpPr>
                  <p:spPr>
                    <a:xfrm>
                      <a:off x="6955577" y="4445896"/>
                      <a:ext cx="9875" cy="23000"/>
                    </a:xfrm>
                    <a:custGeom>
                      <a:avLst/>
                      <a:gdLst>
                        <a:gd name="connsiteX0" fmla="*/ 9876 w 9875"/>
                        <a:gd name="connsiteY0" fmla="*/ 23001 h 23000"/>
                        <a:gd name="connsiteX1" fmla="*/ 6964 w 9875"/>
                        <a:gd name="connsiteY1" fmla="*/ 8214 h 23000"/>
                        <a:gd name="connsiteX2" fmla="*/ 0 w 9875"/>
                        <a:gd name="connsiteY2" fmla="*/ 0 h 23000"/>
                      </a:gdLst>
                      <a:ahLst/>
                      <a:cxnLst>
                        <a:cxn ang="0">
                          <a:pos x="connsiteX0" y="connsiteY0"/>
                        </a:cxn>
                        <a:cxn ang="0">
                          <a:pos x="connsiteX1" y="connsiteY1"/>
                        </a:cxn>
                        <a:cxn ang="0">
                          <a:pos x="connsiteX2" y="connsiteY2"/>
                        </a:cxn>
                      </a:cxnLst>
                      <a:rect l="l" t="t" r="r" b="b"/>
                      <a:pathLst>
                        <a:path w="9875" h="23000">
                          <a:moveTo>
                            <a:pt x="9876" y="23001"/>
                          </a:moveTo>
                          <a:lnTo>
                            <a:pt x="6964" y="8214"/>
                          </a:lnTo>
                          <a:lnTo>
                            <a:pt x="0"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82" name="Freeform 1948">
                      <a:extLst>
                        <a:ext uri="{FF2B5EF4-FFF2-40B4-BE49-F238E27FC236}">
                          <a16:creationId xmlns:a16="http://schemas.microsoft.com/office/drawing/2014/main" id="{1092B024-A883-1EF2-6130-4D83B733D92B}"/>
                        </a:ext>
                      </a:extLst>
                    </p:cNvPr>
                    <p:cNvSpPr/>
                    <p:nvPr/>
                  </p:nvSpPr>
                  <p:spPr>
                    <a:xfrm>
                      <a:off x="6953045" y="4448171"/>
                      <a:ext cx="6204" cy="7329"/>
                    </a:xfrm>
                    <a:custGeom>
                      <a:avLst/>
                      <a:gdLst>
                        <a:gd name="connsiteX0" fmla="*/ 6204 w 6204"/>
                        <a:gd name="connsiteY0" fmla="*/ 7330 h 7329"/>
                        <a:gd name="connsiteX1" fmla="*/ 0 w 6204"/>
                        <a:gd name="connsiteY1" fmla="*/ 0 h 7329"/>
                      </a:gdLst>
                      <a:ahLst/>
                      <a:cxnLst>
                        <a:cxn ang="0">
                          <a:pos x="connsiteX0" y="connsiteY0"/>
                        </a:cxn>
                        <a:cxn ang="0">
                          <a:pos x="connsiteX1" y="connsiteY1"/>
                        </a:cxn>
                      </a:cxnLst>
                      <a:rect l="l" t="t" r="r" b="b"/>
                      <a:pathLst>
                        <a:path w="6204" h="7329">
                          <a:moveTo>
                            <a:pt x="6204" y="7330"/>
                          </a:moveTo>
                          <a:lnTo>
                            <a:pt x="0"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83" name="Freeform 1949">
                      <a:extLst>
                        <a:ext uri="{FF2B5EF4-FFF2-40B4-BE49-F238E27FC236}">
                          <a16:creationId xmlns:a16="http://schemas.microsoft.com/office/drawing/2014/main" id="{07479013-C2F2-09CE-8530-85793EEBB9E9}"/>
                        </a:ext>
                      </a:extLst>
                    </p:cNvPr>
                    <p:cNvSpPr/>
                    <p:nvPr/>
                  </p:nvSpPr>
                  <p:spPr>
                    <a:xfrm>
                      <a:off x="6967352" y="4443495"/>
                      <a:ext cx="4178" cy="25275"/>
                    </a:xfrm>
                    <a:custGeom>
                      <a:avLst/>
                      <a:gdLst>
                        <a:gd name="connsiteX0" fmla="*/ 1646 w 4178"/>
                        <a:gd name="connsiteY0" fmla="*/ 25275 h 25275"/>
                        <a:gd name="connsiteX1" fmla="*/ 0 w 4178"/>
                        <a:gd name="connsiteY1" fmla="*/ 9731 h 25275"/>
                        <a:gd name="connsiteX2" fmla="*/ 4178 w 4178"/>
                        <a:gd name="connsiteY2" fmla="*/ 0 h 25275"/>
                      </a:gdLst>
                      <a:ahLst/>
                      <a:cxnLst>
                        <a:cxn ang="0">
                          <a:pos x="connsiteX0" y="connsiteY0"/>
                        </a:cxn>
                        <a:cxn ang="0">
                          <a:pos x="connsiteX1" y="connsiteY1"/>
                        </a:cxn>
                        <a:cxn ang="0">
                          <a:pos x="connsiteX2" y="connsiteY2"/>
                        </a:cxn>
                      </a:cxnLst>
                      <a:rect l="l" t="t" r="r" b="b"/>
                      <a:pathLst>
                        <a:path w="4178" h="25275">
                          <a:moveTo>
                            <a:pt x="1646" y="25275"/>
                          </a:moveTo>
                          <a:lnTo>
                            <a:pt x="0" y="9731"/>
                          </a:lnTo>
                          <a:lnTo>
                            <a:pt x="4178"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84" name="Freeform 1950">
                      <a:extLst>
                        <a:ext uri="{FF2B5EF4-FFF2-40B4-BE49-F238E27FC236}">
                          <a16:creationId xmlns:a16="http://schemas.microsoft.com/office/drawing/2014/main" id="{29717320-B0EC-E7F3-21D5-AF18273C7D66}"/>
                        </a:ext>
                      </a:extLst>
                    </p:cNvPr>
                    <p:cNvSpPr/>
                    <p:nvPr/>
                  </p:nvSpPr>
                  <p:spPr>
                    <a:xfrm>
                      <a:off x="6971024" y="4445138"/>
                      <a:ext cx="3798" cy="8593"/>
                    </a:xfrm>
                    <a:custGeom>
                      <a:avLst/>
                      <a:gdLst>
                        <a:gd name="connsiteX0" fmla="*/ 0 w 3798"/>
                        <a:gd name="connsiteY0" fmla="*/ 8594 h 8593"/>
                        <a:gd name="connsiteX1" fmla="*/ 3798 w 3798"/>
                        <a:gd name="connsiteY1" fmla="*/ 0 h 8593"/>
                      </a:gdLst>
                      <a:ahLst/>
                      <a:cxnLst>
                        <a:cxn ang="0">
                          <a:pos x="connsiteX0" y="connsiteY0"/>
                        </a:cxn>
                        <a:cxn ang="0">
                          <a:pos x="connsiteX1" y="connsiteY1"/>
                        </a:cxn>
                      </a:cxnLst>
                      <a:rect l="l" t="t" r="r" b="b"/>
                      <a:pathLst>
                        <a:path w="3798" h="8593">
                          <a:moveTo>
                            <a:pt x="0" y="8594"/>
                          </a:moveTo>
                          <a:lnTo>
                            <a:pt x="3798"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51" name="Graphic 4">
                    <a:extLst>
                      <a:ext uri="{FF2B5EF4-FFF2-40B4-BE49-F238E27FC236}">
                        <a16:creationId xmlns:a16="http://schemas.microsoft.com/office/drawing/2014/main" id="{28016208-CB96-080E-7864-8445F3E2C36E}"/>
                      </a:ext>
                    </a:extLst>
                  </p:cNvPr>
                  <p:cNvGrpSpPr/>
                  <p:nvPr/>
                </p:nvGrpSpPr>
                <p:grpSpPr>
                  <a:xfrm>
                    <a:off x="6894803" y="4561909"/>
                    <a:ext cx="22663" cy="26033"/>
                    <a:chOff x="6894803" y="4561909"/>
                    <a:chExt cx="22663" cy="26033"/>
                  </a:xfrm>
                  <a:noFill/>
                </p:grpSpPr>
                <p:sp>
                  <p:nvSpPr>
                    <p:cNvPr id="777" name="Freeform 1943">
                      <a:extLst>
                        <a:ext uri="{FF2B5EF4-FFF2-40B4-BE49-F238E27FC236}">
                          <a16:creationId xmlns:a16="http://schemas.microsoft.com/office/drawing/2014/main" id="{F5F1CAE9-968F-04EF-4238-D3AA998D0EEA}"/>
                        </a:ext>
                      </a:extLst>
                    </p:cNvPr>
                    <p:cNvSpPr/>
                    <p:nvPr/>
                  </p:nvSpPr>
                  <p:spPr>
                    <a:xfrm>
                      <a:off x="6894803" y="4561909"/>
                      <a:ext cx="7596" cy="23758"/>
                    </a:xfrm>
                    <a:custGeom>
                      <a:avLst/>
                      <a:gdLst>
                        <a:gd name="connsiteX0" fmla="*/ 0 w 7596"/>
                        <a:gd name="connsiteY0" fmla="*/ 23759 h 23758"/>
                        <a:gd name="connsiteX1" fmla="*/ 7470 w 7596"/>
                        <a:gd name="connsiteY1" fmla="*/ 10616 h 23758"/>
                        <a:gd name="connsiteX2" fmla="*/ 7597 w 7596"/>
                        <a:gd name="connsiteY2" fmla="*/ 0 h 23758"/>
                      </a:gdLst>
                      <a:ahLst/>
                      <a:cxnLst>
                        <a:cxn ang="0">
                          <a:pos x="connsiteX0" y="connsiteY0"/>
                        </a:cxn>
                        <a:cxn ang="0">
                          <a:pos x="connsiteX1" y="connsiteY1"/>
                        </a:cxn>
                        <a:cxn ang="0">
                          <a:pos x="connsiteX2" y="connsiteY2"/>
                        </a:cxn>
                      </a:cxnLst>
                      <a:rect l="l" t="t" r="r" b="b"/>
                      <a:pathLst>
                        <a:path w="7596" h="23758">
                          <a:moveTo>
                            <a:pt x="0" y="23759"/>
                          </a:moveTo>
                          <a:lnTo>
                            <a:pt x="7470" y="10616"/>
                          </a:lnTo>
                          <a:lnTo>
                            <a:pt x="7597"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78" name="Freeform 1944">
                      <a:extLst>
                        <a:ext uri="{FF2B5EF4-FFF2-40B4-BE49-F238E27FC236}">
                          <a16:creationId xmlns:a16="http://schemas.microsoft.com/office/drawing/2014/main" id="{D9E1543B-64EA-5A73-0335-C3ADDF29A1F0}"/>
                        </a:ext>
                      </a:extLst>
                    </p:cNvPr>
                    <p:cNvSpPr/>
                    <p:nvPr/>
                  </p:nvSpPr>
                  <p:spPr>
                    <a:xfrm>
                      <a:off x="6898855" y="4561909"/>
                      <a:ext cx="12661" cy="9604"/>
                    </a:xfrm>
                    <a:custGeom>
                      <a:avLst/>
                      <a:gdLst>
                        <a:gd name="connsiteX0" fmla="*/ 0 w 12661"/>
                        <a:gd name="connsiteY0" fmla="*/ 9605 h 9604"/>
                        <a:gd name="connsiteX1" fmla="*/ 0 w 12661"/>
                        <a:gd name="connsiteY1" fmla="*/ 0 h 9604"/>
                      </a:gdLst>
                      <a:ahLst/>
                      <a:cxnLst>
                        <a:cxn ang="0">
                          <a:pos x="connsiteX0" y="connsiteY0"/>
                        </a:cxn>
                        <a:cxn ang="0">
                          <a:pos x="connsiteX1" y="connsiteY1"/>
                        </a:cxn>
                      </a:cxnLst>
                      <a:rect l="l" t="t" r="r" b="b"/>
                      <a:pathLst>
                        <a:path w="12661" h="9604">
                          <a:moveTo>
                            <a:pt x="0" y="9605"/>
                          </a:moveTo>
                          <a:lnTo>
                            <a:pt x="0"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79" name="Freeform 1945">
                      <a:extLst>
                        <a:ext uri="{FF2B5EF4-FFF2-40B4-BE49-F238E27FC236}">
                          <a16:creationId xmlns:a16="http://schemas.microsoft.com/office/drawing/2014/main" id="{07D4ACE5-DA15-D2EC-4B8D-E9D1CDF38F9E}"/>
                        </a:ext>
                      </a:extLst>
                    </p:cNvPr>
                    <p:cNvSpPr/>
                    <p:nvPr/>
                  </p:nvSpPr>
                  <p:spPr>
                    <a:xfrm>
                      <a:off x="6897588" y="4570503"/>
                      <a:ext cx="18485" cy="17440"/>
                    </a:xfrm>
                    <a:custGeom>
                      <a:avLst/>
                      <a:gdLst>
                        <a:gd name="connsiteX0" fmla="*/ 0 w 18485"/>
                        <a:gd name="connsiteY0" fmla="*/ 17440 h 17440"/>
                        <a:gd name="connsiteX1" fmla="*/ 8990 w 18485"/>
                        <a:gd name="connsiteY1" fmla="*/ 4550 h 17440"/>
                        <a:gd name="connsiteX2" fmla="*/ 18486 w 18485"/>
                        <a:gd name="connsiteY2" fmla="*/ 0 h 17440"/>
                      </a:gdLst>
                      <a:ahLst/>
                      <a:cxnLst>
                        <a:cxn ang="0">
                          <a:pos x="connsiteX0" y="connsiteY0"/>
                        </a:cxn>
                        <a:cxn ang="0">
                          <a:pos x="connsiteX1" y="connsiteY1"/>
                        </a:cxn>
                        <a:cxn ang="0">
                          <a:pos x="connsiteX2" y="connsiteY2"/>
                        </a:cxn>
                      </a:cxnLst>
                      <a:rect l="l" t="t" r="r" b="b"/>
                      <a:pathLst>
                        <a:path w="18485" h="17440">
                          <a:moveTo>
                            <a:pt x="0" y="17440"/>
                          </a:moveTo>
                          <a:lnTo>
                            <a:pt x="8990" y="4550"/>
                          </a:lnTo>
                          <a:lnTo>
                            <a:pt x="18486"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80" name="Freeform 1946">
                      <a:extLst>
                        <a:ext uri="{FF2B5EF4-FFF2-40B4-BE49-F238E27FC236}">
                          <a16:creationId xmlns:a16="http://schemas.microsoft.com/office/drawing/2014/main" id="{86285684-B21E-84C6-FFAE-CFB7C7191A7C}"/>
                        </a:ext>
                      </a:extLst>
                    </p:cNvPr>
                    <p:cNvSpPr/>
                    <p:nvPr/>
                  </p:nvSpPr>
                  <p:spPr>
                    <a:xfrm>
                      <a:off x="6908984" y="4573789"/>
                      <a:ext cx="8483" cy="4044"/>
                    </a:xfrm>
                    <a:custGeom>
                      <a:avLst/>
                      <a:gdLst>
                        <a:gd name="connsiteX0" fmla="*/ 0 w 8483"/>
                        <a:gd name="connsiteY0" fmla="*/ 4044 h 4044"/>
                        <a:gd name="connsiteX1" fmla="*/ 8483 w 8483"/>
                        <a:gd name="connsiteY1" fmla="*/ 0 h 4044"/>
                      </a:gdLst>
                      <a:ahLst/>
                      <a:cxnLst>
                        <a:cxn ang="0">
                          <a:pos x="connsiteX0" y="connsiteY0"/>
                        </a:cxn>
                        <a:cxn ang="0">
                          <a:pos x="connsiteX1" y="connsiteY1"/>
                        </a:cxn>
                      </a:cxnLst>
                      <a:rect l="l" t="t" r="r" b="b"/>
                      <a:pathLst>
                        <a:path w="8483" h="4044">
                          <a:moveTo>
                            <a:pt x="0" y="4044"/>
                          </a:moveTo>
                          <a:lnTo>
                            <a:pt x="8483"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52" name="Graphic 4">
                    <a:extLst>
                      <a:ext uri="{FF2B5EF4-FFF2-40B4-BE49-F238E27FC236}">
                        <a16:creationId xmlns:a16="http://schemas.microsoft.com/office/drawing/2014/main" id="{8FF31597-AC15-3127-F3CA-B62C8241D9F4}"/>
                      </a:ext>
                    </a:extLst>
                  </p:cNvPr>
                  <p:cNvGrpSpPr/>
                  <p:nvPr/>
                </p:nvGrpSpPr>
                <p:grpSpPr>
                  <a:xfrm>
                    <a:off x="6814530" y="4554074"/>
                    <a:ext cx="24436" cy="25275"/>
                    <a:chOff x="6814530" y="4554074"/>
                    <a:chExt cx="24436" cy="25275"/>
                  </a:xfrm>
                  <a:noFill/>
                </p:grpSpPr>
                <p:sp>
                  <p:nvSpPr>
                    <p:cNvPr id="773" name="Freeform 1939">
                      <a:extLst>
                        <a:ext uri="{FF2B5EF4-FFF2-40B4-BE49-F238E27FC236}">
                          <a16:creationId xmlns:a16="http://schemas.microsoft.com/office/drawing/2014/main" id="{B0255013-B4E0-2535-59C4-E5E9946DD7DE}"/>
                        </a:ext>
                      </a:extLst>
                    </p:cNvPr>
                    <p:cNvSpPr/>
                    <p:nvPr/>
                  </p:nvSpPr>
                  <p:spPr>
                    <a:xfrm>
                      <a:off x="6817569" y="4554074"/>
                      <a:ext cx="20258" cy="14659"/>
                    </a:xfrm>
                    <a:custGeom>
                      <a:avLst/>
                      <a:gdLst>
                        <a:gd name="connsiteX0" fmla="*/ 0 w 20258"/>
                        <a:gd name="connsiteY0" fmla="*/ 0 h 14659"/>
                        <a:gd name="connsiteX1" fmla="*/ 10129 w 20258"/>
                        <a:gd name="connsiteY1" fmla="*/ 11247 h 14659"/>
                        <a:gd name="connsiteX2" fmla="*/ 20258 w 20258"/>
                        <a:gd name="connsiteY2" fmla="*/ 14660 h 14659"/>
                      </a:gdLst>
                      <a:ahLst/>
                      <a:cxnLst>
                        <a:cxn ang="0">
                          <a:pos x="connsiteX0" y="connsiteY0"/>
                        </a:cxn>
                        <a:cxn ang="0">
                          <a:pos x="connsiteX1" y="connsiteY1"/>
                        </a:cxn>
                        <a:cxn ang="0">
                          <a:pos x="connsiteX2" y="connsiteY2"/>
                        </a:cxn>
                      </a:cxnLst>
                      <a:rect l="l" t="t" r="r" b="b"/>
                      <a:pathLst>
                        <a:path w="20258" h="14659">
                          <a:moveTo>
                            <a:pt x="0" y="0"/>
                          </a:moveTo>
                          <a:lnTo>
                            <a:pt x="10129" y="11247"/>
                          </a:lnTo>
                          <a:lnTo>
                            <a:pt x="20258" y="1466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74" name="Freeform 1940">
                      <a:extLst>
                        <a:ext uri="{FF2B5EF4-FFF2-40B4-BE49-F238E27FC236}">
                          <a16:creationId xmlns:a16="http://schemas.microsoft.com/office/drawing/2014/main" id="{6ADBA05E-F9F1-6119-BB31-7B7ED914A509}"/>
                        </a:ext>
                      </a:extLst>
                    </p:cNvPr>
                    <p:cNvSpPr/>
                    <p:nvPr/>
                  </p:nvSpPr>
                  <p:spPr>
                    <a:xfrm>
                      <a:off x="6829850" y="4562415"/>
                      <a:ext cx="9116" cy="3033"/>
                    </a:xfrm>
                    <a:custGeom>
                      <a:avLst/>
                      <a:gdLst>
                        <a:gd name="connsiteX0" fmla="*/ 0 w 9116"/>
                        <a:gd name="connsiteY0" fmla="*/ 0 h 3033"/>
                        <a:gd name="connsiteX1" fmla="*/ 9116 w 9116"/>
                        <a:gd name="connsiteY1" fmla="*/ 3033 h 3033"/>
                      </a:gdLst>
                      <a:ahLst/>
                      <a:cxnLst>
                        <a:cxn ang="0">
                          <a:pos x="connsiteX0" y="connsiteY0"/>
                        </a:cxn>
                        <a:cxn ang="0">
                          <a:pos x="connsiteX1" y="connsiteY1"/>
                        </a:cxn>
                      </a:cxnLst>
                      <a:rect l="l" t="t" r="r" b="b"/>
                      <a:pathLst>
                        <a:path w="9116" h="3033">
                          <a:moveTo>
                            <a:pt x="0" y="0"/>
                          </a:moveTo>
                          <a:lnTo>
                            <a:pt x="9116" y="3033"/>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75" name="Freeform 1941">
                      <a:extLst>
                        <a:ext uri="{FF2B5EF4-FFF2-40B4-BE49-F238E27FC236}">
                          <a16:creationId xmlns:a16="http://schemas.microsoft.com/office/drawing/2014/main" id="{854B54B4-A831-BDB3-EFBF-EC84EBF4E297}"/>
                        </a:ext>
                      </a:extLst>
                    </p:cNvPr>
                    <p:cNvSpPr/>
                    <p:nvPr/>
                  </p:nvSpPr>
                  <p:spPr>
                    <a:xfrm>
                      <a:off x="6814530" y="4556096"/>
                      <a:ext cx="10888" cy="22874"/>
                    </a:xfrm>
                    <a:custGeom>
                      <a:avLst/>
                      <a:gdLst>
                        <a:gd name="connsiteX0" fmla="*/ 0 w 10888"/>
                        <a:gd name="connsiteY0" fmla="*/ 0 h 22874"/>
                        <a:gd name="connsiteX1" fmla="*/ 9496 w 10888"/>
                        <a:gd name="connsiteY1" fmla="*/ 12511 h 22874"/>
                        <a:gd name="connsiteX2" fmla="*/ 10889 w 10888"/>
                        <a:gd name="connsiteY2" fmla="*/ 22874 h 22874"/>
                      </a:gdLst>
                      <a:ahLst/>
                      <a:cxnLst>
                        <a:cxn ang="0">
                          <a:pos x="connsiteX0" y="connsiteY0"/>
                        </a:cxn>
                        <a:cxn ang="0">
                          <a:pos x="connsiteX1" y="connsiteY1"/>
                        </a:cxn>
                        <a:cxn ang="0">
                          <a:pos x="connsiteX2" y="connsiteY2"/>
                        </a:cxn>
                      </a:cxnLst>
                      <a:rect l="l" t="t" r="r" b="b"/>
                      <a:pathLst>
                        <a:path w="10888" h="22874">
                          <a:moveTo>
                            <a:pt x="0" y="0"/>
                          </a:moveTo>
                          <a:lnTo>
                            <a:pt x="9496" y="12511"/>
                          </a:lnTo>
                          <a:lnTo>
                            <a:pt x="10889" y="22874"/>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76" name="Freeform 1942">
                      <a:extLst>
                        <a:ext uri="{FF2B5EF4-FFF2-40B4-BE49-F238E27FC236}">
                          <a16:creationId xmlns:a16="http://schemas.microsoft.com/office/drawing/2014/main" id="{B8A64A82-0DB8-A078-3E7B-6160E76C0D14}"/>
                        </a:ext>
                      </a:extLst>
                    </p:cNvPr>
                    <p:cNvSpPr/>
                    <p:nvPr/>
                  </p:nvSpPr>
                  <p:spPr>
                    <a:xfrm>
                      <a:off x="6820608" y="4569997"/>
                      <a:ext cx="1266" cy="9351"/>
                    </a:xfrm>
                    <a:custGeom>
                      <a:avLst/>
                      <a:gdLst>
                        <a:gd name="connsiteX0" fmla="*/ 0 w 1266"/>
                        <a:gd name="connsiteY0" fmla="*/ 0 h 9351"/>
                        <a:gd name="connsiteX1" fmla="*/ 1266 w 1266"/>
                        <a:gd name="connsiteY1" fmla="*/ 9352 h 9351"/>
                      </a:gdLst>
                      <a:ahLst/>
                      <a:cxnLst>
                        <a:cxn ang="0">
                          <a:pos x="connsiteX0" y="connsiteY0"/>
                        </a:cxn>
                        <a:cxn ang="0">
                          <a:pos x="connsiteX1" y="connsiteY1"/>
                        </a:cxn>
                      </a:cxnLst>
                      <a:rect l="l" t="t" r="r" b="b"/>
                      <a:pathLst>
                        <a:path w="1266" h="9351">
                          <a:moveTo>
                            <a:pt x="0" y="0"/>
                          </a:moveTo>
                          <a:lnTo>
                            <a:pt x="1266" y="9352"/>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53" name="Graphic 4">
                    <a:extLst>
                      <a:ext uri="{FF2B5EF4-FFF2-40B4-BE49-F238E27FC236}">
                        <a16:creationId xmlns:a16="http://schemas.microsoft.com/office/drawing/2014/main" id="{20C63ABD-623D-4B58-CF91-CC08737A1EF7}"/>
                      </a:ext>
                    </a:extLst>
                  </p:cNvPr>
                  <p:cNvGrpSpPr/>
                  <p:nvPr/>
                </p:nvGrpSpPr>
                <p:grpSpPr>
                  <a:xfrm>
                    <a:off x="6982419" y="4498595"/>
                    <a:ext cx="25575" cy="21610"/>
                    <a:chOff x="6982419" y="4498595"/>
                    <a:chExt cx="25575" cy="21610"/>
                  </a:xfrm>
                  <a:noFill/>
                </p:grpSpPr>
                <p:sp>
                  <p:nvSpPr>
                    <p:cNvPr id="769" name="Freeform 1935">
                      <a:extLst>
                        <a:ext uri="{FF2B5EF4-FFF2-40B4-BE49-F238E27FC236}">
                          <a16:creationId xmlns:a16="http://schemas.microsoft.com/office/drawing/2014/main" id="{330F536A-031D-8455-9346-CD7B06452722}"/>
                        </a:ext>
                      </a:extLst>
                    </p:cNvPr>
                    <p:cNvSpPr/>
                    <p:nvPr/>
                  </p:nvSpPr>
                  <p:spPr>
                    <a:xfrm>
                      <a:off x="6982419" y="4501122"/>
                      <a:ext cx="22916" cy="10362"/>
                    </a:xfrm>
                    <a:custGeom>
                      <a:avLst/>
                      <a:gdLst>
                        <a:gd name="connsiteX0" fmla="*/ 0 w 22916"/>
                        <a:gd name="connsiteY0" fmla="*/ 10363 h 10362"/>
                        <a:gd name="connsiteX1" fmla="*/ 14814 w 22916"/>
                        <a:gd name="connsiteY1" fmla="*/ 7077 h 10362"/>
                        <a:gd name="connsiteX2" fmla="*/ 22917 w 22916"/>
                        <a:gd name="connsiteY2" fmla="*/ 0 h 10362"/>
                      </a:gdLst>
                      <a:ahLst/>
                      <a:cxnLst>
                        <a:cxn ang="0">
                          <a:pos x="connsiteX0" y="connsiteY0"/>
                        </a:cxn>
                        <a:cxn ang="0">
                          <a:pos x="connsiteX1" y="connsiteY1"/>
                        </a:cxn>
                        <a:cxn ang="0">
                          <a:pos x="connsiteX2" y="connsiteY2"/>
                        </a:cxn>
                      </a:cxnLst>
                      <a:rect l="l" t="t" r="r" b="b"/>
                      <a:pathLst>
                        <a:path w="22916" h="10362">
                          <a:moveTo>
                            <a:pt x="0" y="10363"/>
                          </a:moveTo>
                          <a:lnTo>
                            <a:pt x="14814" y="7077"/>
                          </a:lnTo>
                          <a:lnTo>
                            <a:pt x="22917"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70" name="Freeform 1936">
                      <a:extLst>
                        <a:ext uri="{FF2B5EF4-FFF2-40B4-BE49-F238E27FC236}">
                          <a16:creationId xmlns:a16="http://schemas.microsoft.com/office/drawing/2014/main" id="{F32054AF-E75B-77BE-CB7E-2832A2510F24}"/>
                        </a:ext>
                      </a:extLst>
                    </p:cNvPr>
                    <p:cNvSpPr/>
                    <p:nvPr/>
                  </p:nvSpPr>
                  <p:spPr>
                    <a:xfrm>
                      <a:off x="6995714" y="4498595"/>
                      <a:ext cx="7090" cy="6318"/>
                    </a:xfrm>
                    <a:custGeom>
                      <a:avLst/>
                      <a:gdLst>
                        <a:gd name="connsiteX0" fmla="*/ 0 w 7090"/>
                        <a:gd name="connsiteY0" fmla="*/ 6319 h 6318"/>
                        <a:gd name="connsiteX1" fmla="*/ 7090 w 7090"/>
                        <a:gd name="connsiteY1" fmla="*/ 0 h 6318"/>
                      </a:gdLst>
                      <a:ahLst/>
                      <a:cxnLst>
                        <a:cxn ang="0">
                          <a:pos x="connsiteX0" y="connsiteY0"/>
                        </a:cxn>
                        <a:cxn ang="0">
                          <a:pos x="connsiteX1" y="connsiteY1"/>
                        </a:cxn>
                      </a:cxnLst>
                      <a:rect l="l" t="t" r="r" b="b"/>
                      <a:pathLst>
                        <a:path w="7090" h="6318">
                          <a:moveTo>
                            <a:pt x="0" y="6319"/>
                          </a:moveTo>
                          <a:lnTo>
                            <a:pt x="7090"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71" name="Freeform 1937">
                      <a:extLst>
                        <a:ext uri="{FF2B5EF4-FFF2-40B4-BE49-F238E27FC236}">
                          <a16:creationId xmlns:a16="http://schemas.microsoft.com/office/drawing/2014/main" id="{C6D32E56-9186-9975-ADC4-72F1BB92D6E9}"/>
                        </a:ext>
                      </a:extLst>
                    </p:cNvPr>
                    <p:cNvSpPr/>
                    <p:nvPr/>
                  </p:nvSpPr>
                  <p:spPr>
                    <a:xfrm>
                      <a:off x="6982546" y="4513002"/>
                      <a:ext cx="25449" cy="4044"/>
                    </a:xfrm>
                    <a:custGeom>
                      <a:avLst/>
                      <a:gdLst>
                        <a:gd name="connsiteX0" fmla="*/ 0 w 25449"/>
                        <a:gd name="connsiteY0" fmla="*/ 2022 h 4044"/>
                        <a:gd name="connsiteX1" fmla="*/ 15700 w 25449"/>
                        <a:gd name="connsiteY1" fmla="*/ 0 h 4044"/>
                        <a:gd name="connsiteX2" fmla="*/ 25449 w 25449"/>
                        <a:gd name="connsiteY2" fmla="*/ 4044 h 4044"/>
                      </a:gdLst>
                      <a:ahLst/>
                      <a:cxnLst>
                        <a:cxn ang="0">
                          <a:pos x="connsiteX0" y="connsiteY0"/>
                        </a:cxn>
                        <a:cxn ang="0">
                          <a:pos x="connsiteX1" y="connsiteY1"/>
                        </a:cxn>
                        <a:cxn ang="0">
                          <a:pos x="connsiteX2" y="connsiteY2"/>
                        </a:cxn>
                      </a:cxnLst>
                      <a:rect l="l" t="t" r="r" b="b"/>
                      <a:pathLst>
                        <a:path w="25449" h="4044">
                          <a:moveTo>
                            <a:pt x="0" y="2022"/>
                          </a:moveTo>
                          <a:lnTo>
                            <a:pt x="15700" y="0"/>
                          </a:lnTo>
                          <a:lnTo>
                            <a:pt x="25449" y="4044"/>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72" name="Freeform 1938">
                      <a:extLst>
                        <a:ext uri="{FF2B5EF4-FFF2-40B4-BE49-F238E27FC236}">
                          <a16:creationId xmlns:a16="http://schemas.microsoft.com/office/drawing/2014/main" id="{D57269FE-4710-C40A-5F68-E1B5E22099B6}"/>
                        </a:ext>
                      </a:extLst>
                    </p:cNvPr>
                    <p:cNvSpPr/>
                    <p:nvPr/>
                  </p:nvSpPr>
                  <p:spPr>
                    <a:xfrm>
                      <a:off x="6997739" y="4516667"/>
                      <a:ext cx="8736" cy="3538"/>
                    </a:xfrm>
                    <a:custGeom>
                      <a:avLst/>
                      <a:gdLst>
                        <a:gd name="connsiteX0" fmla="*/ 0 w 8736"/>
                        <a:gd name="connsiteY0" fmla="*/ 0 h 3538"/>
                        <a:gd name="connsiteX1" fmla="*/ 8736 w 8736"/>
                        <a:gd name="connsiteY1" fmla="*/ 3539 h 3538"/>
                      </a:gdLst>
                      <a:ahLst/>
                      <a:cxnLst>
                        <a:cxn ang="0">
                          <a:pos x="connsiteX0" y="connsiteY0"/>
                        </a:cxn>
                        <a:cxn ang="0">
                          <a:pos x="connsiteX1" y="connsiteY1"/>
                        </a:cxn>
                      </a:cxnLst>
                      <a:rect l="l" t="t" r="r" b="b"/>
                      <a:pathLst>
                        <a:path w="8736" h="3538">
                          <a:moveTo>
                            <a:pt x="0" y="0"/>
                          </a:moveTo>
                          <a:lnTo>
                            <a:pt x="8736" y="3539"/>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54" name="Graphic 4">
                    <a:extLst>
                      <a:ext uri="{FF2B5EF4-FFF2-40B4-BE49-F238E27FC236}">
                        <a16:creationId xmlns:a16="http://schemas.microsoft.com/office/drawing/2014/main" id="{3F490C77-E2A5-178C-57C6-734D41DEDE89}"/>
                      </a:ext>
                    </a:extLst>
                  </p:cNvPr>
                  <p:cNvGrpSpPr/>
                  <p:nvPr/>
                </p:nvGrpSpPr>
                <p:grpSpPr>
                  <a:xfrm>
                    <a:off x="6809846" y="4487726"/>
                    <a:ext cx="25575" cy="21736"/>
                    <a:chOff x="6809846" y="4487726"/>
                    <a:chExt cx="25575" cy="21736"/>
                  </a:xfrm>
                  <a:noFill/>
                </p:grpSpPr>
                <p:sp>
                  <p:nvSpPr>
                    <p:cNvPr id="765" name="Freeform 1931">
                      <a:extLst>
                        <a:ext uri="{FF2B5EF4-FFF2-40B4-BE49-F238E27FC236}">
                          <a16:creationId xmlns:a16="http://schemas.microsoft.com/office/drawing/2014/main" id="{E101B22E-871A-8B92-FEC6-C7A3DB74D6DC}"/>
                        </a:ext>
                      </a:extLst>
                    </p:cNvPr>
                    <p:cNvSpPr/>
                    <p:nvPr/>
                  </p:nvSpPr>
                  <p:spPr>
                    <a:xfrm>
                      <a:off x="6809846" y="4490254"/>
                      <a:ext cx="22916" cy="10362"/>
                    </a:xfrm>
                    <a:custGeom>
                      <a:avLst/>
                      <a:gdLst>
                        <a:gd name="connsiteX0" fmla="*/ 0 w 22916"/>
                        <a:gd name="connsiteY0" fmla="*/ 10363 h 10362"/>
                        <a:gd name="connsiteX1" fmla="*/ 14814 w 22916"/>
                        <a:gd name="connsiteY1" fmla="*/ 7077 h 10362"/>
                        <a:gd name="connsiteX2" fmla="*/ 22917 w 22916"/>
                        <a:gd name="connsiteY2" fmla="*/ 0 h 10362"/>
                      </a:gdLst>
                      <a:ahLst/>
                      <a:cxnLst>
                        <a:cxn ang="0">
                          <a:pos x="connsiteX0" y="connsiteY0"/>
                        </a:cxn>
                        <a:cxn ang="0">
                          <a:pos x="connsiteX1" y="connsiteY1"/>
                        </a:cxn>
                        <a:cxn ang="0">
                          <a:pos x="connsiteX2" y="connsiteY2"/>
                        </a:cxn>
                      </a:cxnLst>
                      <a:rect l="l" t="t" r="r" b="b"/>
                      <a:pathLst>
                        <a:path w="22916" h="10362">
                          <a:moveTo>
                            <a:pt x="0" y="10363"/>
                          </a:moveTo>
                          <a:lnTo>
                            <a:pt x="14814" y="7077"/>
                          </a:lnTo>
                          <a:lnTo>
                            <a:pt x="22917"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66" name="Freeform 1932">
                      <a:extLst>
                        <a:ext uri="{FF2B5EF4-FFF2-40B4-BE49-F238E27FC236}">
                          <a16:creationId xmlns:a16="http://schemas.microsoft.com/office/drawing/2014/main" id="{31E81251-8F57-FD96-94EE-C2B2D25FB7A3}"/>
                        </a:ext>
                      </a:extLst>
                    </p:cNvPr>
                    <p:cNvSpPr/>
                    <p:nvPr/>
                  </p:nvSpPr>
                  <p:spPr>
                    <a:xfrm>
                      <a:off x="6823140" y="4487726"/>
                      <a:ext cx="7216" cy="6318"/>
                    </a:xfrm>
                    <a:custGeom>
                      <a:avLst/>
                      <a:gdLst>
                        <a:gd name="connsiteX0" fmla="*/ 0 w 7216"/>
                        <a:gd name="connsiteY0" fmla="*/ 6319 h 6318"/>
                        <a:gd name="connsiteX1" fmla="*/ 7217 w 7216"/>
                        <a:gd name="connsiteY1" fmla="*/ 0 h 6318"/>
                      </a:gdLst>
                      <a:ahLst/>
                      <a:cxnLst>
                        <a:cxn ang="0">
                          <a:pos x="connsiteX0" y="connsiteY0"/>
                        </a:cxn>
                        <a:cxn ang="0">
                          <a:pos x="connsiteX1" y="connsiteY1"/>
                        </a:cxn>
                      </a:cxnLst>
                      <a:rect l="l" t="t" r="r" b="b"/>
                      <a:pathLst>
                        <a:path w="7216" h="6318">
                          <a:moveTo>
                            <a:pt x="0" y="6319"/>
                          </a:moveTo>
                          <a:lnTo>
                            <a:pt x="7217"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67" name="Freeform 1933">
                      <a:extLst>
                        <a:ext uri="{FF2B5EF4-FFF2-40B4-BE49-F238E27FC236}">
                          <a16:creationId xmlns:a16="http://schemas.microsoft.com/office/drawing/2014/main" id="{8873C937-2BEE-600D-8BA7-E971F0A58DDB}"/>
                        </a:ext>
                      </a:extLst>
                    </p:cNvPr>
                    <p:cNvSpPr/>
                    <p:nvPr/>
                  </p:nvSpPr>
                  <p:spPr>
                    <a:xfrm>
                      <a:off x="6810099" y="4502133"/>
                      <a:ext cx="25322" cy="4044"/>
                    </a:xfrm>
                    <a:custGeom>
                      <a:avLst/>
                      <a:gdLst>
                        <a:gd name="connsiteX0" fmla="*/ 0 w 25322"/>
                        <a:gd name="connsiteY0" fmla="*/ 2022 h 4044"/>
                        <a:gd name="connsiteX1" fmla="*/ 15573 w 25322"/>
                        <a:gd name="connsiteY1" fmla="*/ 0 h 4044"/>
                        <a:gd name="connsiteX2" fmla="*/ 25323 w 25322"/>
                        <a:gd name="connsiteY2" fmla="*/ 4044 h 4044"/>
                      </a:gdLst>
                      <a:ahLst/>
                      <a:cxnLst>
                        <a:cxn ang="0">
                          <a:pos x="connsiteX0" y="connsiteY0"/>
                        </a:cxn>
                        <a:cxn ang="0">
                          <a:pos x="connsiteX1" y="connsiteY1"/>
                        </a:cxn>
                        <a:cxn ang="0">
                          <a:pos x="connsiteX2" y="connsiteY2"/>
                        </a:cxn>
                      </a:cxnLst>
                      <a:rect l="l" t="t" r="r" b="b"/>
                      <a:pathLst>
                        <a:path w="25322" h="4044">
                          <a:moveTo>
                            <a:pt x="0" y="2022"/>
                          </a:moveTo>
                          <a:lnTo>
                            <a:pt x="15573" y="0"/>
                          </a:lnTo>
                          <a:lnTo>
                            <a:pt x="25323" y="4044"/>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68" name="Freeform 1934">
                      <a:extLst>
                        <a:ext uri="{FF2B5EF4-FFF2-40B4-BE49-F238E27FC236}">
                          <a16:creationId xmlns:a16="http://schemas.microsoft.com/office/drawing/2014/main" id="{E55BA927-679B-4F80-3B3A-BBEEFF66BD64}"/>
                        </a:ext>
                      </a:extLst>
                    </p:cNvPr>
                    <p:cNvSpPr/>
                    <p:nvPr/>
                  </p:nvSpPr>
                  <p:spPr>
                    <a:xfrm>
                      <a:off x="6825166" y="4505798"/>
                      <a:ext cx="8736" cy="3664"/>
                    </a:xfrm>
                    <a:custGeom>
                      <a:avLst/>
                      <a:gdLst>
                        <a:gd name="connsiteX0" fmla="*/ 0 w 8736"/>
                        <a:gd name="connsiteY0" fmla="*/ 0 h 3664"/>
                        <a:gd name="connsiteX1" fmla="*/ 8736 w 8736"/>
                        <a:gd name="connsiteY1" fmla="*/ 3665 h 3664"/>
                      </a:gdLst>
                      <a:ahLst/>
                      <a:cxnLst>
                        <a:cxn ang="0">
                          <a:pos x="connsiteX0" y="connsiteY0"/>
                        </a:cxn>
                        <a:cxn ang="0">
                          <a:pos x="connsiteX1" y="connsiteY1"/>
                        </a:cxn>
                      </a:cxnLst>
                      <a:rect l="l" t="t" r="r" b="b"/>
                      <a:pathLst>
                        <a:path w="8736" h="3664">
                          <a:moveTo>
                            <a:pt x="0" y="0"/>
                          </a:moveTo>
                          <a:lnTo>
                            <a:pt x="8736" y="3665"/>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55" name="Graphic 4">
                    <a:extLst>
                      <a:ext uri="{FF2B5EF4-FFF2-40B4-BE49-F238E27FC236}">
                        <a16:creationId xmlns:a16="http://schemas.microsoft.com/office/drawing/2014/main" id="{7733D137-10C7-3156-3A0E-CCEEBEB1B697}"/>
                      </a:ext>
                    </a:extLst>
                  </p:cNvPr>
                  <p:cNvGrpSpPr/>
                  <p:nvPr/>
                </p:nvGrpSpPr>
                <p:grpSpPr>
                  <a:xfrm>
                    <a:off x="7064718" y="4545986"/>
                    <a:ext cx="25449" cy="24011"/>
                    <a:chOff x="7064718" y="4545986"/>
                    <a:chExt cx="25449" cy="24011"/>
                  </a:xfrm>
                  <a:noFill/>
                </p:grpSpPr>
                <p:sp>
                  <p:nvSpPr>
                    <p:cNvPr id="761" name="Freeform 1927">
                      <a:extLst>
                        <a:ext uri="{FF2B5EF4-FFF2-40B4-BE49-F238E27FC236}">
                          <a16:creationId xmlns:a16="http://schemas.microsoft.com/office/drawing/2014/main" id="{1F564773-3B92-DE31-E1F9-D58CDFC3D814}"/>
                        </a:ext>
                      </a:extLst>
                    </p:cNvPr>
                    <p:cNvSpPr/>
                    <p:nvPr/>
                  </p:nvSpPr>
                  <p:spPr>
                    <a:xfrm>
                      <a:off x="7064718" y="4547250"/>
                      <a:ext cx="15699" cy="19588"/>
                    </a:xfrm>
                    <a:custGeom>
                      <a:avLst/>
                      <a:gdLst>
                        <a:gd name="connsiteX0" fmla="*/ 0 w 15699"/>
                        <a:gd name="connsiteY0" fmla="*/ 19588 h 19588"/>
                        <a:gd name="connsiteX1" fmla="*/ 11648 w 15699"/>
                        <a:gd name="connsiteY1" fmla="*/ 9984 h 19588"/>
                        <a:gd name="connsiteX2" fmla="*/ 15700 w 15699"/>
                        <a:gd name="connsiteY2" fmla="*/ 0 h 19588"/>
                      </a:gdLst>
                      <a:ahLst/>
                      <a:cxnLst>
                        <a:cxn ang="0">
                          <a:pos x="connsiteX0" y="connsiteY0"/>
                        </a:cxn>
                        <a:cxn ang="0">
                          <a:pos x="connsiteX1" y="connsiteY1"/>
                        </a:cxn>
                        <a:cxn ang="0">
                          <a:pos x="connsiteX2" y="connsiteY2"/>
                        </a:cxn>
                      </a:cxnLst>
                      <a:rect l="l" t="t" r="r" b="b"/>
                      <a:pathLst>
                        <a:path w="15699" h="19588">
                          <a:moveTo>
                            <a:pt x="0" y="19588"/>
                          </a:moveTo>
                          <a:lnTo>
                            <a:pt x="11648" y="9984"/>
                          </a:lnTo>
                          <a:lnTo>
                            <a:pt x="15700"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62" name="Freeform 1928">
                      <a:extLst>
                        <a:ext uri="{FF2B5EF4-FFF2-40B4-BE49-F238E27FC236}">
                          <a16:creationId xmlns:a16="http://schemas.microsoft.com/office/drawing/2014/main" id="{7459F84F-D304-31BC-4001-9EEBFA0EB96E}"/>
                        </a:ext>
                      </a:extLst>
                    </p:cNvPr>
                    <p:cNvSpPr/>
                    <p:nvPr/>
                  </p:nvSpPr>
                  <p:spPr>
                    <a:xfrm>
                      <a:off x="7073581" y="4545986"/>
                      <a:ext cx="3418" cy="8972"/>
                    </a:xfrm>
                    <a:custGeom>
                      <a:avLst/>
                      <a:gdLst>
                        <a:gd name="connsiteX0" fmla="*/ 0 w 3418"/>
                        <a:gd name="connsiteY0" fmla="*/ 8973 h 8972"/>
                        <a:gd name="connsiteX1" fmla="*/ 3419 w 3418"/>
                        <a:gd name="connsiteY1" fmla="*/ 0 h 8972"/>
                      </a:gdLst>
                      <a:ahLst/>
                      <a:cxnLst>
                        <a:cxn ang="0">
                          <a:pos x="connsiteX0" y="connsiteY0"/>
                        </a:cxn>
                        <a:cxn ang="0">
                          <a:pos x="connsiteX1" y="connsiteY1"/>
                        </a:cxn>
                      </a:cxnLst>
                      <a:rect l="l" t="t" r="r" b="b"/>
                      <a:pathLst>
                        <a:path w="3418" h="8972">
                          <a:moveTo>
                            <a:pt x="0" y="8973"/>
                          </a:moveTo>
                          <a:lnTo>
                            <a:pt x="3419"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63" name="Freeform 1929">
                      <a:extLst>
                        <a:ext uri="{FF2B5EF4-FFF2-40B4-BE49-F238E27FC236}">
                          <a16:creationId xmlns:a16="http://schemas.microsoft.com/office/drawing/2014/main" id="{DB14AC21-06F3-3572-FAF8-84195F67EE2E}"/>
                        </a:ext>
                      </a:extLst>
                    </p:cNvPr>
                    <p:cNvSpPr/>
                    <p:nvPr/>
                  </p:nvSpPr>
                  <p:spPr>
                    <a:xfrm>
                      <a:off x="7066617" y="4560140"/>
                      <a:ext cx="23423" cy="9857"/>
                    </a:xfrm>
                    <a:custGeom>
                      <a:avLst/>
                      <a:gdLst>
                        <a:gd name="connsiteX0" fmla="*/ 0 w 23423"/>
                        <a:gd name="connsiteY0" fmla="*/ 9858 h 9857"/>
                        <a:gd name="connsiteX1" fmla="*/ 12915 w 23423"/>
                        <a:gd name="connsiteY1" fmla="*/ 885 h 9857"/>
                        <a:gd name="connsiteX2" fmla="*/ 23423 w 23423"/>
                        <a:gd name="connsiteY2" fmla="*/ 0 h 9857"/>
                      </a:gdLst>
                      <a:ahLst/>
                      <a:cxnLst>
                        <a:cxn ang="0">
                          <a:pos x="connsiteX0" y="connsiteY0"/>
                        </a:cxn>
                        <a:cxn ang="0">
                          <a:pos x="connsiteX1" y="connsiteY1"/>
                        </a:cxn>
                        <a:cxn ang="0">
                          <a:pos x="connsiteX2" y="connsiteY2"/>
                        </a:cxn>
                      </a:cxnLst>
                      <a:rect l="l" t="t" r="r" b="b"/>
                      <a:pathLst>
                        <a:path w="23423" h="9857">
                          <a:moveTo>
                            <a:pt x="0" y="9858"/>
                          </a:moveTo>
                          <a:lnTo>
                            <a:pt x="12915" y="885"/>
                          </a:lnTo>
                          <a:lnTo>
                            <a:pt x="23423"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64" name="Freeform 1930">
                      <a:extLst>
                        <a:ext uri="{FF2B5EF4-FFF2-40B4-BE49-F238E27FC236}">
                          <a16:creationId xmlns:a16="http://schemas.microsoft.com/office/drawing/2014/main" id="{3825C6AB-1EEC-0029-3119-D3427A5D2BDD}"/>
                        </a:ext>
                      </a:extLst>
                    </p:cNvPr>
                    <p:cNvSpPr/>
                    <p:nvPr/>
                  </p:nvSpPr>
                  <p:spPr>
                    <a:xfrm>
                      <a:off x="7080797" y="4563805"/>
                      <a:ext cx="9369" cy="631"/>
                    </a:xfrm>
                    <a:custGeom>
                      <a:avLst/>
                      <a:gdLst>
                        <a:gd name="connsiteX0" fmla="*/ 0 w 9369"/>
                        <a:gd name="connsiteY0" fmla="*/ 632 h 631"/>
                        <a:gd name="connsiteX1" fmla="*/ 9369 w 9369"/>
                        <a:gd name="connsiteY1" fmla="*/ 0 h 631"/>
                      </a:gdLst>
                      <a:ahLst/>
                      <a:cxnLst>
                        <a:cxn ang="0">
                          <a:pos x="connsiteX0" y="connsiteY0"/>
                        </a:cxn>
                        <a:cxn ang="0">
                          <a:pos x="connsiteX1" y="connsiteY1"/>
                        </a:cxn>
                      </a:cxnLst>
                      <a:rect l="l" t="t" r="r" b="b"/>
                      <a:pathLst>
                        <a:path w="9369" h="631">
                          <a:moveTo>
                            <a:pt x="0" y="632"/>
                          </a:moveTo>
                          <a:lnTo>
                            <a:pt x="9369"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nvGrpSpPr>
                  <p:cNvPr id="756" name="Graphic 4">
                    <a:extLst>
                      <a:ext uri="{FF2B5EF4-FFF2-40B4-BE49-F238E27FC236}">
                        <a16:creationId xmlns:a16="http://schemas.microsoft.com/office/drawing/2014/main" id="{9A2D53AD-6966-641B-5086-26CAA9CA3CF6}"/>
                      </a:ext>
                    </a:extLst>
                  </p:cNvPr>
                  <p:cNvGrpSpPr/>
                  <p:nvPr/>
                </p:nvGrpSpPr>
                <p:grpSpPr>
                  <a:xfrm>
                    <a:off x="7067883" y="4337212"/>
                    <a:ext cx="20764" cy="26539"/>
                    <a:chOff x="7067883" y="4337212"/>
                    <a:chExt cx="20764" cy="26539"/>
                  </a:xfrm>
                  <a:noFill/>
                </p:grpSpPr>
                <p:sp>
                  <p:nvSpPr>
                    <p:cNvPr id="757" name="Freeform 1923">
                      <a:extLst>
                        <a:ext uri="{FF2B5EF4-FFF2-40B4-BE49-F238E27FC236}">
                          <a16:creationId xmlns:a16="http://schemas.microsoft.com/office/drawing/2014/main" id="{73DB32FE-5880-12E2-CE7C-7DB7152B3965}"/>
                        </a:ext>
                      </a:extLst>
                    </p:cNvPr>
                    <p:cNvSpPr/>
                    <p:nvPr/>
                  </p:nvSpPr>
                  <p:spPr>
                    <a:xfrm>
                      <a:off x="7069402" y="4337212"/>
                      <a:ext cx="4178" cy="25022"/>
                    </a:xfrm>
                    <a:custGeom>
                      <a:avLst/>
                      <a:gdLst>
                        <a:gd name="connsiteX0" fmla="*/ 0 w 4178"/>
                        <a:gd name="connsiteY0" fmla="*/ 25023 h 25022"/>
                        <a:gd name="connsiteX1" fmla="*/ 4178 w 4178"/>
                        <a:gd name="connsiteY1" fmla="*/ 10489 h 25022"/>
                        <a:gd name="connsiteX2" fmla="*/ 1899 w 4178"/>
                        <a:gd name="connsiteY2" fmla="*/ 0 h 25022"/>
                      </a:gdLst>
                      <a:ahLst/>
                      <a:cxnLst>
                        <a:cxn ang="0">
                          <a:pos x="connsiteX0" y="connsiteY0"/>
                        </a:cxn>
                        <a:cxn ang="0">
                          <a:pos x="connsiteX1" y="connsiteY1"/>
                        </a:cxn>
                        <a:cxn ang="0">
                          <a:pos x="connsiteX2" y="connsiteY2"/>
                        </a:cxn>
                      </a:cxnLst>
                      <a:rect l="l" t="t" r="r" b="b"/>
                      <a:pathLst>
                        <a:path w="4178" h="25022">
                          <a:moveTo>
                            <a:pt x="0" y="25023"/>
                          </a:moveTo>
                          <a:lnTo>
                            <a:pt x="4178" y="10489"/>
                          </a:lnTo>
                          <a:lnTo>
                            <a:pt x="1899"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58" name="Freeform 1924">
                      <a:extLst>
                        <a:ext uri="{FF2B5EF4-FFF2-40B4-BE49-F238E27FC236}">
                          <a16:creationId xmlns:a16="http://schemas.microsoft.com/office/drawing/2014/main" id="{C5B0995B-8DBC-BF33-3097-643EA118301E}"/>
                        </a:ext>
                      </a:extLst>
                    </p:cNvPr>
                    <p:cNvSpPr/>
                    <p:nvPr/>
                  </p:nvSpPr>
                  <p:spPr>
                    <a:xfrm>
                      <a:off x="7067883" y="4338097"/>
                      <a:ext cx="2152" cy="9351"/>
                    </a:xfrm>
                    <a:custGeom>
                      <a:avLst/>
                      <a:gdLst>
                        <a:gd name="connsiteX0" fmla="*/ 2152 w 2152"/>
                        <a:gd name="connsiteY0" fmla="*/ 9352 h 9351"/>
                        <a:gd name="connsiteX1" fmla="*/ 0 w 2152"/>
                        <a:gd name="connsiteY1" fmla="*/ 0 h 9351"/>
                      </a:gdLst>
                      <a:ahLst/>
                      <a:cxnLst>
                        <a:cxn ang="0">
                          <a:pos x="connsiteX0" y="connsiteY0"/>
                        </a:cxn>
                        <a:cxn ang="0">
                          <a:pos x="connsiteX1" y="connsiteY1"/>
                        </a:cxn>
                      </a:cxnLst>
                      <a:rect l="l" t="t" r="r" b="b"/>
                      <a:pathLst>
                        <a:path w="2152" h="9351">
                          <a:moveTo>
                            <a:pt x="2152" y="9352"/>
                          </a:moveTo>
                          <a:lnTo>
                            <a:pt x="0"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59" name="Freeform 1925">
                      <a:extLst>
                        <a:ext uri="{FF2B5EF4-FFF2-40B4-BE49-F238E27FC236}">
                          <a16:creationId xmlns:a16="http://schemas.microsoft.com/office/drawing/2014/main" id="{66C6C758-B08B-A407-50F1-A1EE5138111D}"/>
                        </a:ext>
                      </a:extLst>
                    </p:cNvPr>
                    <p:cNvSpPr/>
                    <p:nvPr/>
                  </p:nvSpPr>
                  <p:spPr>
                    <a:xfrm>
                      <a:off x="7072568" y="4342520"/>
                      <a:ext cx="13927" cy="21231"/>
                    </a:xfrm>
                    <a:custGeom>
                      <a:avLst/>
                      <a:gdLst>
                        <a:gd name="connsiteX0" fmla="*/ 0 w 13927"/>
                        <a:gd name="connsiteY0" fmla="*/ 21231 h 21231"/>
                        <a:gd name="connsiteX1" fmla="*/ 5824 w 13927"/>
                        <a:gd name="connsiteY1" fmla="*/ 6571 h 21231"/>
                        <a:gd name="connsiteX2" fmla="*/ 13928 w 13927"/>
                        <a:gd name="connsiteY2" fmla="*/ 0 h 21231"/>
                      </a:gdLst>
                      <a:ahLst/>
                      <a:cxnLst>
                        <a:cxn ang="0">
                          <a:pos x="connsiteX0" y="connsiteY0"/>
                        </a:cxn>
                        <a:cxn ang="0">
                          <a:pos x="connsiteX1" y="connsiteY1"/>
                        </a:cxn>
                        <a:cxn ang="0">
                          <a:pos x="connsiteX2" y="connsiteY2"/>
                        </a:cxn>
                      </a:cxnLst>
                      <a:rect l="l" t="t" r="r" b="b"/>
                      <a:pathLst>
                        <a:path w="13927" h="21231">
                          <a:moveTo>
                            <a:pt x="0" y="21231"/>
                          </a:moveTo>
                          <a:lnTo>
                            <a:pt x="5824" y="6571"/>
                          </a:lnTo>
                          <a:lnTo>
                            <a:pt x="13928" y="0"/>
                          </a:lnTo>
                        </a:path>
                      </a:pathLst>
                    </a:custGeom>
                    <a:noFill/>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sp>
                  <p:nvSpPr>
                    <p:cNvPr id="760" name="Freeform 1926">
                      <a:extLst>
                        <a:ext uri="{FF2B5EF4-FFF2-40B4-BE49-F238E27FC236}">
                          <a16:creationId xmlns:a16="http://schemas.microsoft.com/office/drawing/2014/main" id="{5413498B-AACE-DCC4-2009-7DAD2E71AE98}"/>
                        </a:ext>
                      </a:extLst>
                    </p:cNvPr>
                    <p:cNvSpPr/>
                    <p:nvPr/>
                  </p:nvSpPr>
                  <p:spPr>
                    <a:xfrm>
                      <a:off x="7081304" y="4345427"/>
                      <a:ext cx="7343" cy="5813"/>
                    </a:xfrm>
                    <a:custGeom>
                      <a:avLst/>
                      <a:gdLst>
                        <a:gd name="connsiteX0" fmla="*/ 0 w 7343"/>
                        <a:gd name="connsiteY0" fmla="*/ 5813 h 5813"/>
                        <a:gd name="connsiteX1" fmla="*/ 7344 w 7343"/>
                        <a:gd name="connsiteY1" fmla="*/ 0 h 5813"/>
                      </a:gdLst>
                      <a:ahLst/>
                      <a:cxnLst>
                        <a:cxn ang="0">
                          <a:pos x="connsiteX0" y="connsiteY0"/>
                        </a:cxn>
                        <a:cxn ang="0">
                          <a:pos x="connsiteX1" y="connsiteY1"/>
                        </a:cxn>
                      </a:cxnLst>
                      <a:rect l="l" t="t" r="r" b="b"/>
                      <a:pathLst>
                        <a:path w="7343" h="5813">
                          <a:moveTo>
                            <a:pt x="0" y="5813"/>
                          </a:moveTo>
                          <a:lnTo>
                            <a:pt x="7344" y="0"/>
                          </a:lnTo>
                        </a:path>
                      </a:pathLst>
                    </a:custGeom>
                    <a:ln w="3163" cap="rnd">
                      <a:solidFill>
                        <a:srgbClr val="BB303C"/>
                      </a:solidFill>
                      <a:prstDash val="solid"/>
                      <a:round/>
                    </a:ln>
                  </p:spPr>
                  <p:txBody>
                    <a:bodyPr rtlCol="0" anchor="ctr"/>
                    <a:lstStyle/>
                    <a:p>
                      <a:pPr defTabSz="685800">
                        <a:defRPr/>
                      </a:pPr>
                      <a:endParaRPr lang="en-US" sz="600">
                        <a:solidFill>
                          <a:prstClr val="black"/>
                        </a:solidFill>
                        <a:latin typeface="Verdana"/>
                      </a:endParaRPr>
                    </a:p>
                  </p:txBody>
                </p:sp>
              </p:grpSp>
            </p:grpSp>
            <p:sp>
              <p:nvSpPr>
                <p:cNvPr id="537" name="Freeform 1696">
                  <a:extLst>
                    <a:ext uri="{FF2B5EF4-FFF2-40B4-BE49-F238E27FC236}">
                      <a16:creationId xmlns:a16="http://schemas.microsoft.com/office/drawing/2014/main" id="{AD1C9E05-06FE-B5AF-0ADA-741C08E7B078}"/>
                    </a:ext>
                  </a:extLst>
                </p:cNvPr>
                <p:cNvSpPr/>
                <p:nvPr/>
              </p:nvSpPr>
              <p:spPr>
                <a:xfrm>
                  <a:off x="3147945" y="3346535"/>
                  <a:ext cx="543621" cy="187795"/>
                </a:xfrm>
                <a:custGeom>
                  <a:avLst/>
                  <a:gdLst>
                    <a:gd name="connsiteX0" fmla="*/ 0 w 543549"/>
                    <a:gd name="connsiteY0" fmla="*/ 0 h 187795"/>
                    <a:gd name="connsiteX1" fmla="*/ 543550 w 543549"/>
                    <a:gd name="connsiteY1" fmla="*/ 0 h 187795"/>
                    <a:gd name="connsiteX2" fmla="*/ 543550 w 543549"/>
                    <a:gd name="connsiteY2" fmla="*/ 187795 h 187795"/>
                    <a:gd name="connsiteX3" fmla="*/ 0 w 543549"/>
                    <a:gd name="connsiteY3" fmla="*/ 187795 h 187795"/>
                  </a:gdLst>
                  <a:ahLst/>
                  <a:cxnLst>
                    <a:cxn ang="0">
                      <a:pos x="connsiteX0" y="connsiteY0"/>
                    </a:cxn>
                    <a:cxn ang="0">
                      <a:pos x="connsiteX1" y="connsiteY1"/>
                    </a:cxn>
                    <a:cxn ang="0">
                      <a:pos x="connsiteX2" y="connsiteY2"/>
                    </a:cxn>
                    <a:cxn ang="0">
                      <a:pos x="connsiteX3" y="connsiteY3"/>
                    </a:cxn>
                  </a:cxnLst>
                  <a:rect l="l" t="t" r="r" b="b"/>
                  <a:pathLst>
                    <a:path w="543549" h="187795">
                      <a:moveTo>
                        <a:pt x="0" y="0"/>
                      </a:moveTo>
                      <a:lnTo>
                        <a:pt x="543550" y="0"/>
                      </a:lnTo>
                      <a:lnTo>
                        <a:pt x="543550" y="187795"/>
                      </a:lnTo>
                      <a:lnTo>
                        <a:pt x="0" y="187795"/>
                      </a:lnTo>
                      <a:close/>
                    </a:path>
                  </a:pathLst>
                </a:custGeom>
                <a:solidFill>
                  <a:srgbClr val="FFFFFF"/>
                </a:solidFill>
                <a:ln w="6325" cap="flat">
                  <a:solidFill>
                    <a:srgbClr val="939FB1"/>
                  </a:solidFill>
                  <a:prstDash val="solid"/>
                  <a:miter/>
                </a:ln>
              </p:spPr>
              <p:txBody>
                <a:bodyPr rtlCol="0" anchor="ctr"/>
                <a:lstStyle/>
                <a:p>
                  <a:pPr defTabSz="685800">
                    <a:defRPr/>
                  </a:pPr>
                  <a:endParaRPr lang="en-US" sz="600">
                    <a:solidFill>
                      <a:prstClr val="black"/>
                    </a:solidFill>
                    <a:latin typeface="Verdana"/>
                  </a:endParaRPr>
                </a:p>
              </p:txBody>
            </p:sp>
            <p:grpSp>
              <p:nvGrpSpPr>
                <p:cNvPr id="538" name="Graphic 4">
                  <a:extLst>
                    <a:ext uri="{FF2B5EF4-FFF2-40B4-BE49-F238E27FC236}">
                      <a16:creationId xmlns:a16="http://schemas.microsoft.com/office/drawing/2014/main" id="{A1C3FA65-590D-D373-C5BD-CF9923E2A4E0}"/>
                    </a:ext>
                  </a:extLst>
                </p:cNvPr>
                <p:cNvGrpSpPr/>
                <p:nvPr/>
              </p:nvGrpSpPr>
              <p:grpSpPr>
                <a:xfrm>
                  <a:off x="3154402" y="3428048"/>
                  <a:ext cx="47485" cy="105903"/>
                  <a:chOff x="6982166" y="4786733"/>
                  <a:chExt cx="47479" cy="105903"/>
                </a:xfrm>
              </p:grpSpPr>
              <p:sp>
                <p:nvSpPr>
                  <p:cNvPr id="725" name="Freeform 1891">
                    <a:extLst>
                      <a:ext uri="{FF2B5EF4-FFF2-40B4-BE49-F238E27FC236}">
                        <a16:creationId xmlns:a16="http://schemas.microsoft.com/office/drawing/2014/main" id="{52AA6AA5-5AC2-8F88-2E29-21CC1C4E9235}"/>
                      </a:ext>
                    </a:extLst>
                  </p:cNvPr>
                  <p:cNvSpPr/>
                  <p:nvPr/>
                </p:nvSpPr>
                <p:spPr>
                  <a:xfrm>
                    <a:off x="6982166" y="4786733"/>
                    <a:ext cx="47479" cy="105903"/>
                  </a:xfrm>
                  <a:custGeom>
                    <a:avLst/>
                    <a:gdLst>
                      <a:gd name="connsiteX0" fmla="*/ 42415 w 47479"/>
                      <a:gd name="connsiteY0" fmla="*/ 27045 h 105903"/>
                      <a:gd name="connsiteX1" fmla="*/ 42415 w 47479"/>
                      <a:gd name="connsiteY1" fmla="*/ 27045 h 105903"/>
                      <a:gd name="connsiteX2" fmla="*/ 42415 w 47479"/>
                      <a:gd name="connsiteY2" fmla="*/ 2654 h 105903"/>
                      <a:gd name="connsiteX3" fmla="*/ 39756 w 47479"/>
                      <a:gd name="connsiteY3" fmla="*/ 0 h 105903"/>
                      <a:gd name="connsiteX4" fmla="*/ 36971 w 47479"/>
                      <a:gd name="connsiteY4" fmla="*/ 2654 h 105903"/>
                      <a:gd name="connsiteX5" fmla="*/ 36971 w 47479"/>
                      <a:gd name="connsiteY5" fmla="*/ 23885 h 105903"/>
                      <a:gd name="connsiteX6" fmla="*/ 31780 w 47479"/>
                      <a:gd name="connsiteY6" fmla="*/ 22874 h 105903"/>
                      <a:gd name="connsiteX7" fmla="*/ 31780 w 47479"/>
                      <a:gd name="connsiteY7" fmla="*/ 2780 h 105903"/>
                      <a:gd name="connsiteX8" fmla="*/ 29121 w 47479"/>
                      <a:gd name="connsiteY8" fmla="*/ 126 h 105903"/>
                      <a:gd name="connsiteX9" fmla="*/ 26336 w 47479"/>
                      <a:gd name="connsiteY9" fmla="*/ 2780 h 105903"/>
                      <a:gd name="connsiteX10" fmla="*/ 26336 w 47479"/>
                      <a:gd name="connsiteY10" fmla="*/ 22874 h 105903"/>
                      <a:gd name="connsiteX11" fmla="*/ 21144 w 47479"/>
                      <a:gd name="connsiteY11" fmla="*/ 22874 h 105903"/>
                      <a:gd name="connsiteX12" fmla="*/ 21144 w 47479"/>
                      <a:gd name="connsiteY12" fmla="*/ 2780 h 105903"/>
                      <a:gd name="connsiteX13" fmla="*/ 18359 w 47479"/>
                      <a:gd name="connsiteY13" fmla="*/ 126 h 105903"/>
                      <a:gd name="connsiteX14" fmla="*/ 15700 w 47479"/>
                      <a:gd name="connsiteY14" fmla="*/ 2780 h 105903"/>
                      <a:gd name="connsiteX15" fmla="*/ 15700 w 47479"/>
                      <a:gd name="connsiteY15" fmla="*/ 22874 h 105903"/>
                      <a:gd name="connsiteX16" fmla="*/ 10509 w 47479"/>
                      <a:gd name="connsiteY16" fmla="*/ 23885 h 105903"/>
                      <a:gd name="connsiteX17" fmla="*/ 10509 w 47479"/>
                      <a:gd name="connsiteY17" fmla="*/ 2654 h 105903"/>
                      <a:gd name="connsiteX18" fmla="*/ 7723 w 47479"/>
                      <a:gd name="connsiteY18" fmla="*/ 0 h 105903"/>
                      <a:gd name="connsiteX19" fmla="*/ 5064 w 47479"/>
                      <a:gd name="connsiteY19" fmla="*/ 2654 h 105903"/>
                      <a:gd name="connsiteX20" fmla="*/ 5064 w 47479"/>
                      <a:gd name="connsiteY20" fmla="*/ 27045 h 105903"/>
                      <a:gd name="connsiteX21" fmla="*/ 5064 w 47479"/>
                      <a:gd name="connsiteY21" fmla="*/ 27045 h 105903"/>
                      <a:gd name="connsiteX22" fmla="*/ 0 w 47479"/>
                      <a:gd name="connsiteY22" fmla="*/ 38039 h 105903"/>
                      <a:gd name="connsiteX23" fmla="*/ 0 w 47479"/>
                      <a:gd name="connsiteY23" fmla="*/ 90612 h 105903"/>
                      <a:gd name="connsiteX24" fmla="*/ 16586 w 47479"/>
                      <a:gd name="connsiteY24" fmla="*/ 105904 h 105903"/>
                      <a:gd name="connsiteX25" fmla="*/ 30894 w 47479"/>
                      <a:gd name="connsiteY25" fmla="*/ 105904 h 105903"/>
                      <a:gd name="connsiteX26" fmla="*/ 47480 w 47479"/>
                      <a:gd name="connsiteY26" fmla="*/ 90612 h 105903"/>
                      <a:gd name="connsiteX27" fmla="*/ 47480 w 47479"/>
                      <a:gd name="connsiteY27" fmla="*/ 38039 h 105903"/>
                      <a:gd name="connsiteX28" fmla="*/ 42415 w 47479"/>
                      <a:gd name="connsiteY28" fmla="*/ 27045 h 1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479" h="105903">
                        <a:moveTo>
                          <a:pt x="42415" y="27045"/>
                        </a:moveTo>
                        <a:cubicBezTo>
                          <a:pt x="42415" y="27045"/>
                          <a:pt x="42415" y="27045"/>
                          <a:pt x="42415" y="27045"/>
                        </a:cubicBezTo>
                        <a:lnTo>
                          <a:pt x="42415" y="2654"/>
                        </a:lnTo>
                        <a:cubicBezTo>
                          <a:pt x="42415" y="1137"/>
                          <a:pt x="41149" y="0"/>
                          <a:pt x="39756" y="0"/>
                        </a:cubicBezTo>
                        <a:cubicBezTo>
                          <a:pt x="38364" y="0"/>
                          <a:pt x="36971" y="1264"/>
                          <a:pt x="36971" y="2654"/>
                        </a:cubicBezTo>
                        <a:lnTo>
                          <a:pt x="36971" y="23885"/>
                        </a:lnTo>
                        <a:cubicBezTo>
                          <a:pt x="35325" y="23253"/>
                          <a:pt x="33552" y="23000"/>
                          <a:pt x="31780" y="22874"/>
                        </a:cubicBezTo>
                        <a:lnTo>
                          <a:pt x="31780" y="2780"/>
                        </a:lnTo>
                        <a:cubicBezTo>
                          <a:pt x="31780" y="1264"/>
                          <a:pt x="30514" y="126"/>
                          <a:pt x="29121" y="126"/>
                        </a:cubicBezTo>
                        <a:cubicBezTo>
                          <a:pt x="27728" y="126"/>
                          <a:pt x="26336" y="1390"/>
                          <a:pt x="26336" y="2780"/>
                        </a:cubicBezTo>
                        <a:lnTo>
                          <a:pt x="26336" y="22874"/>
                        </a:lnTo>
                        <a:lnTo>
                          <a:pt x="21144" y="22874"/>
                        </a:lnTo>
                        <a:lnTo>
                          <a:pt x="21144" y="2780"/>
                        </a:lnTo>
                        <a:cubicBezTo>
                          <a:pt x="21144" y="1264"/>
                          <a:pt x="19878" y="126"/>
                          <a:pt x="18359" y="126"/>
                        </a:cubicBezTo>
                        <a:cubicBezTo>
                          <a:pt x="16840" y="126"/>
                          <a:pt x="15700" y="1390"/>
                          <a:pt x="15700" y="2780"/>
                        </a:cubicBezTo>
                        <a:lnTo>
                          <a:pt x="15700" y="22874"/>
                        </a:lnTo>
                        <a:cubicBezTo>
                          <a:pt x="13928" y="22874"/>
                          <a:pt x="12155" y="23253"/>
                          <a:pt x="10509" y="23885"/>
                        </a:cubicBezTo>
                        <a:lnTo>
                          <a:pt x="10509" y="2654"/>
                        </a:lnTo>
                        <a:cubicBezTo>
                          <a:pt x="10509" y="1137"/>
                          <a:pt x="9243" y="0"/>
                          <a:pt x="7723" y="0"/>
                        </a:cubicBezTo>
                        <a:cubicBezTo>
                          <a:pt x="6204" y="0"/>
                          <a:pt x="5064" y="1264"/>
                          <a:pt x="5064" y="2654"/>
                        </a:cubicBezTo>
                        <a:lnTo>
                          <a:pt x="5064" y="27045"/>
                        </a:lnTo>
                        <a:cubicBezTo>
                          <a:pt x="5064" y="27045"/>
                          <a:pt x="5064" y="27045"/>
                          <a:pt x="5064" y="27045"/>
                        </a:cubicBezTo>
                        <a:cubicBezTo>
                          <a:pt x="1899" y="29825"/>
                          <a:pt x="0" y="33742"/>
                          <a:pt x="0" y="38039"/>
                        </a:cubicBezTo>
                        <a:lnTo>
                          <a:pt x="0" y="90612"/>
                        </a:lnTo>
                        <a:cubicBezTo>
                          <a:pt x="0" y="99079"/>
                          <a:pt x="7470" y="105904"/>
                          <a:pt x="16586" y="105904"/>
                        </a:cubicBezTo>
                        <a:lnTo>
                          <a:pt x="30894" y="105904"/>
                        </a:lnTo>
                        <a:cubicBezTo>
                          <a:pt x="40010" y="105904"/>
                          <a:pt x="47480" y="99079"/>
                          <a:pt x="47480" y="90612"/>
                        </a:cubicBezTo>
                        <a:lnTo>
                          <a:pt x="47480" y="38039"/>
                        </a:lnTo>
                        <a:cubicBezTo>
                          <a:pt x="47480" y="33742"/>
                          <a:pt x="45581" y="29825"/>
                          <a:pt x="42415" y="27045"/>
                        </a:cubicBezTo>
                        <a:close/>
                      </a:path>
                    </a:pathLst>
                  </a:custGeom>
                  <a:solidFill>
                    <a:srgbClr val="F4D9B9"/>
                  </a:solidFill>
                  <a:ln w="3795" cap="flat">
                    <a:solidFill>
                      <a:srgbClr val="D5BCB8"/>
                    </a:solidFill>
                    <a:prstDash val="solid"/>
                    <a:miter/>
                  </a:ln>
                </p:spPr>
                <p:txBody>
                  <a:bodyPr rtlCol="0" anchor="ctr"/>
                  <a:lstStyle/>
                  <a:p>
                    <a:pPr defTabSz="685800">
                      <a:defRPr/>
                    </a:pPr>
                    <a:endParaRPr lang="en-US" sz="600">
                      <a:solidFill>
                        <a:prstClr val="black"/>
                      </a:solidFill>
                      <a:latin typeface="Verdana"/>
                    </a:endParaRPr>
                  </a:p>
                </p:txBody>
              </p:sp>
              <p:sp>
                <p:nvSpPr>
                  <p:cNvPr id="726" name="Freeform 1892">
                    <a:extLst>
                      <a:ext uri="{FF2B5EF4-FFF2-40B4-BE49-F238E27FC236}">
                        <a16:creationId xmlns:a16="http://schemas.microsoft.com/office/drawing/2014/main" id="{4FB0CCDB-395A-5FBA-A48D-D0E0B30EE520}"/>
                      </a:ext>
                    </a:extLst>
                  </p:cNvPr>
                  <p:cNvSpPr/>
                  <p:nvPr/>
                </p:nvSpPr>
                <p:spPr>
                  <a:xfrm>
                    <a:off x="6996853" y="4852575"/>
                    <a:ext cx="18232" cy="27549"/>
                  </a:xfrm>
                  <a:custGeom>
                    <a:avLst/>
                    <a:gdLst>
                      <a:gd name="connsiteX0" fmla="*/ 18232 w 18232"/>
                      <a:gd name="connsiteY0" fmla="*/ 13775 h 27549"/>
                      <a:gd name="connsiteX1" fmla="*/ 9116 w 18232"/>
                      <a:gd name="connsiteY1" fmla="*/ 27550 h 27549"/>
                      <a:gd name="connsiteX2" fmla="*/ 0 w 18232"/>
                      <a:gd name="connsiteY2" fmla="*/ 13775 h 27549"/>
                      <a:gd name="connsiteX3" fmla="*/ 9116 w 18232"/>
                      <a:gd name="connsiteY3" fmla="*/ 0 h 27549"/>
                      <a:gd name="connsiteX4" fmla="*/ 18232 w 18232"/>
                      <a:gd name="connsiteY4" fmla="*/ 13775 h 27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2" h="27549">
                        <a:moveTo>
                          <a:pt x="18232" y="13775"/>
                        </a:moveTo>
                        <a:cubicBezTo>
                          <a:pt x="18232" y="21357"/>
                          <a:pt x="14181" y="27550"/>
                          <a:pt x="9116" y="27550"/>
                        </a:cubicBezTo>
                        <a:cubicBezTo>
                          <a:pt x="4052" y="27550"/>
                          <a:pt x="0" y="21357"/>
                          <a:pt x="0" y="13775"/>
                        </a:cubicBezTo>
                        <a:cubicBezTo>
                          <a:pt x="0" y="6192"/>
                          <a:pt x="4052" y="0"/>
                          <a:pt x="9116" y="0"/>
                        </a:cubicBezTo>
                        <a:cubicBezTo>
                          <a:pt x="14181" y="0"/>
                          <a:pt x="18232" y="6192"/>
                          <a:pt x="18232" y="13775"/>
                        </a:cubicBezTo>
                        <a:close/>
                      </a:path>
                    </a:pathLst>
                  </a:custGeom>
                  <a:solidFill>
                    <a:srgbClr val="B5978E"/>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39" name="Graphic 4">
                  <a:extLst>
                    <a:ext uri="{FF2B5EF4-FFF2-40B4-BE49-F238E27FC236}">
                      <a16:creationId xmlns:a16="http://schemas.microsoft.com/office/drawing/2014/main" id="{661ADE20-2019-5368-A8B4-C0EB4BE228D9}"/>
                    </a:ext>
                  </a:extLst>
                </p:cNvPr>
                <p:cNvGrpSpPr/>
                <p:nvPr/>
              </p:nvGrpSpPr>
              <p:grpSpPr>
                <a:xfrm>
                  <a:off x="3201889" y="3428048"/>
                  <a:ext cx="47485" cy="105903"/>
                  <a:chOff x="7029646" y="4786733"/>
                  <a:chExt cx="47479" cy="105903"/>
                </a:xfrm>
              </p:grpSpPr>
              <p:sp>
                <p:nvSpPr>
                  <p:cNvPr id="723" name="Freeform 1889">
                    <a:extLst>
                      <a:ext uri="{FF2B5EF4-FFF2-40B4-BE49-F238E27FC236}">
                        <a16:creationId xmlns:a16="http://schemas.microsoft.com/office/drawing/2014/main" id="{28B3DA19-170F-188D-D92F-D92B8116A69E}"/>
                      </a:ext>
                    </a:extLst>
                  </p:cNvPr>
                  <p:cNvSpPr/>
                  <p:nvPr/>
                </p:nvSpPr>
                <p:spPr>
                  <a:xfrm>
                    <a:off x="7029646" y="4786733"/>
                    <a:ext cx="47479" cy="105903"/>
                  </a:xfrm>
                  <a:custGeom>
                    <a:avLst/>
                    <a:gdLst>
                      <a:gd name="connsiteX0" fmla="*/ 42415 w 47479"/>
                      <a:gd name="connsiteY0" fmla="*/ 27045 h 105903"/>
                      <a:gd name="connsiteX1" fmla="*/ 42415 w 47479"/>
                      <a:gd name="connsiteY1" fmla="*/ 27045 h 105903"/>
                      <a:gd name="connsiteX2" fmla="*/ 42415 w 47479"/>
                      <a:gd name="connsiteY2" fmla="*/ 2654 h 105903"/>
                      <a:gd name="connsiteX3" fmla="*/ 39756 w 47479"/>
                      <a:gd name="connsiteY3" fmla="*/ 0 h 105903"/>
                      <a:gd name="connsiteX4" fmla="*/ 36971 w 47479"/>
                      <a:gd name="connsiteY4" fmla="*/ 2654 h 105903"/>
                      <a:gd name="connsiteX5" fmla="*/ 36971 w 47479"/>
                      <a:gd name="connsiteY5" fmla="*/ 23885 h 105903"/>
                      <a:gd name="connsiteX6" fmla="*/ 31780 w 47479"/>
                      <a:gd name="connsiteY6" fmla="*/ 22874 h 105903"/>
                      <a:gd name="connsiteX7" fmla="*/ 31780 w 47479"/>
                      <a:gd name="connsiteY7" fmla="*/ 2780 h 105903"/>
                      <a:gd name="connsiteX8" fmla="*/ 29121 w 47479"/>
                      <a:gd name="connsiteY8" fmla="*/ 126 h 105903"/>
                      <a:gd name="connsiteX9" fmla="*/ 26336 w 47479"/>
                      <a:gd name="connsiteY9" fmla="*/ 2780 h 105903"/>
                      <a:gd name="connsiteX10" fmla="*/ 26336 w 47479"/>
                      <a:gd name="connsiteY10" fmla="*/ 22874 h 105903"/>
                      <a:gd name="connsiteX11" fmla="*/ 21144 w 47479"/>
                      <a:gd name="connsiteY11" fmla="*/ 22874 h 105903"/>
                      <a:gd name="connsiteX12" fmla="*/ 21144 w 47479"/>
                      <a:gd name="connsiteY12" fmla="*/ 2780 h 105903"/>
                      <a:gd name="connsiteX13" fmla="*/ 18359 w 47479"/>
                      <a:gd name="connsiteY13" fmla="*/ 126 h 105903"/>
                      <a:gd name="connsiteX14" fmla="*/ 15700 w 47479"/>
                      <a:gd name="connsiteY14" fmla="*/ 2780 h 105903"/>
                      <a:gd name="connsiteX15" fmla="*/ 15700 w 47479"/>
                      <a:gd name="connsiteY15" fmla="*/ 22874 h 105903"/>
                      <a:gd name="connsiteX16" fmla="*/ 10509 w 47479"/>
                      <a:gd name="connsiteY16" fmla="*/ 23885 h 105903"/>
                      <a:gd name="connsiteX17" fmla="*/ 10509 w 47479"/>
                      <a:gd name="connsiteY17" fmla="*/ 2654 h 105903"/>
                      <a:gd name="connsiteX18" fmla="*/ 7723 w 47479"/>
                      <a:gd name="connsiteY18" fmla="*/ 0 h 105903"/>
                      <a:gd name="connsiteX19" fmla="*/ 5064 w 47479"/>
                      <a:gd name="connsiteY19" fmla="*/ 2654 h 105903"/>
                      <a:gd name="connsiteX20" fmla="*/ 5064 w 47479"/>
                      <a:gd name="connsiteY20" fmla="*/ 27045 h 105903"/>
                      <a:gd name="connsiteX21" fmla="*/ 5064 w 47479"/>
                      <a:gd name="connsiteY21" fmla="*/ 27045 h 105903"/>
                      <a:gd name="connsiteX22" fmla="*/ 0 w 47479"/>
                      <a:gd name="connsiteY22" fmla="*/ 38039 h 105903"/>
                      <a:gd name="connsiteX23" fmla="*/ 0 w 47479"/>
                      <a:gd name="connsiteY23" fmla="*/ 90612 h 105903"/>
                      <a:gd name="connsiteX24" fmla="*/ 16586 w 47479"/>
                      <a:gd name="connsiteY24" fmla="*/ 105904 h 105903"/>
                      <a:gd name="connsiteX25" fmla="*/ 30894 w 47479"/>
                      <a:gd name="connsiteY25" fmla="*/ 105904 h 105903"/>
                      <a:gd name="connsiteX26" fmla="*/ 47480 w 47479"/>
                      <a:gd name="connsiteY26" fmla="*/ 90612 h 105903"/>
                      <a:gd name="connsiteX27" fmla="*/ 47480 w 47479"/>
                      <a:gd name="connsiteY27" fmla="*/ 38039 h 105903"/>
                      <a:gd name="connsiteX28" fmla="*/ 42415 w 47479"/>
                      <a:gd name="connsiteY28" fmla="*/ 27045 h 1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479" h="105903">
                        <a:moveTo>
                          <a:pt x="42415" y="27045"/>
                        </a:moveTo>
                        <a:cubicBezTo>
                          <a:pt x="42415" y="27045"/>
                          <a:pt x="42415" y="27045"/>
                          <a:pt x="42415" y="27045"/>
                        </a:cubicBezTo>
                        <a:lnTo>
                          <a:pt x="42415" y="2654"/>
                        </a:lnTo>
                        <a:cubicBezTo>
                          <a:pt x="42415" y="1137"/>
                          <a:pt x="41149" y="0"/>
                          <a:pt x="39756" y="0"/>
                        </a:cubicBezTo>
                        <a:cubicBezTo>
                          <a:pt x="38364" y="0"/>
                          <a:pt x="36971" y="1264"/>
                          <a:pt x="36971" y="2654"/>
                        </a:cubicBezTo>
                        <a:lnTo>
                          <a:pt x="36971" y="23885"/>
                        </a:lnTo>
                        <a:cubicBezTo>
                          <a:pt x="35325" y="23253"/>
                          <a:pt x="33679" y="23000"/>
                          <a:pt x="31780" y="22874"/>
                        </a:cubicBezTo>
                        <a:lnTo>
                          <a:pt x="31780" y="2780"/>
                        </a:lnTo>
                        <a:cubicBezTo>
                          <a:pt x="31780" y="1264"/>
                          <a:pt x="30514" y="126"/>
                          <a:pt x="29121" y="126"/>
                        </a:cubicBezTo>
                        <a:cubicBezTo>
                          <a:pt x="27728" y="126"/>
                          <a:pt x="26336" y="1390"/>
                          <a:pt x="26336" y="2780"/>
                        </a:cubicBezTo>
                        <a:lnTo>
                          <a:pt x="26336" y="22874"/>
                        </a:lnTo>
                        <a:lnTo>
                          <a:pt x="21144" y="22874"/>
                        </a:lnTo>
                        <a:lnTo>
                          <a:pt x="21144" y="2780"/>
                        </a:lnTo>
                        <a:cubicBezTo>
                          <a:pt x="21144" y="1264"/>
                          <a:pt x="19878" y="126"/>
                          <a:pt x="18359" y="126"/>
                        </a:cubicBezTo>
                        <a:cubicBezTo>
                          <a:pt x="16840" y="126"/>
                          <a:pt x="15700" y="1390"/>
                          <a:pt x="15700" y="2780"/>
                        </a:cubicBezTo>
                        <a:lnTo>
                          <a:pt x="15700" y="22874"/>
                        </a:lnTo>
                        <a:cubicBezTo>
                          <a:pt x="13928" y="22874"/>
                          <a:pt x="12155" y="23253"/>
                          <a:pt x="10509" y="23885"/>
                        </a:cubicBezTo>
                        <a:lnTo>
                          <a:pt x="10509" y="2654"/>
                        </a:lnTo>
                        <a:cubicBezTo>
                          <a:pt x="10509" y="1137"/>
                          <a:pt x="9243" y="0"/>
                          <a:pt x="7723" y="0"/>
                        </a:cubicBezTo>
                        <a:cubicBezTo>
                          <a:pt x="6204" y="0"/>
                          <a:pt x="5064" y="1264"/>
                          <a:pt x="5064" y="2654"/>
                        </a:cubicBezTo>
                        <a:lnTo>
                          <a:pt x="5064" y="27045"/>
                        </a:lnTo>
                        <a:cubicBezTo>
                          <a:pt x="5064" y="27045"/>
                          <a:pt x="5064" y="27045"/>
                          <a:pt x="5064" y="27045"/>
                        </a:cubicBezTo>
                        <a:cubicBezTo>
                          <a:pt x="1899" y="29825"/>
                          <a:pt x="0" y="33742"/>
                          <a:pt x="0" y="38039"/>
                        </a:cubicBezTo>
                        <a:lnTo>
                          <a:pt x="0" y="90612"/>
                        </a:lnTo>
                        <a:cubicBezTo>
                          <a:pt x="0" y="99079"/>
                          <a:pt x="7470" y="105904"/>
                          <a:pt x="16586" y="105904"/>
                        </a:cubicBezTo>
                        <a:lnTo>
                          <a:pt x="30894" y="105904"/>
                        </a:lnTo>
                        <a:cubicBezTo>
                          <a:pt x="40010" y="105904"/>
                          <a:pt x="47480" y="99079"/>
                          <a:pt x="47480" y="90612"/>
                        </a:cubicBezTo>
                        <a:lnTo>
                          <a:pt x="47480" y="38039"/>
                        </a:lnTo>
                        <a:cubicBezTo>
                          <a:pt x="47480" y="33742"/>
                          <a:pt x="45581" y="29825"/>
                          <a:pt x="42415" y="27045"/>
                        </a:cubicBezTo>
                        <a:close/>
                      </a:path>
                    </a:pathLst>
                  </a:custGeom>
                  <a:solidFill>
                    <a:srgbClr val="F4D9B9"/>
                  </a:solidFill>
                  <a:ln w="3795" cap="flat">
                    <a:solidFill>
                      <a:srgbClr val="D5BCB8"/>
                    </a:solidFill>
                    <a:prstDash val="solid"/>
                    <a:miter/>
                  </a:ln>
                </p:spPr>
                <p:txBody>
                  <a:bodyPr rtlCol="0" anchor="ctr"/>
                  <a:lstStyle/>
                  <a:p>
                    <a:pPr defTabSz="685800">
                      <a:defRPr/>
                    </a:pPr>
                    <a:endParaRPr lang="en-US" sz="600">
                      <a:solidFill>
                        <a:prstClr val="black"/>
                      </a:solidFill>
                      <a:latin typeface="Verdana"/>
                    </a:endParaRPr>
                  </a:p>
                </p:txBody>
              </p:sp>
              <p:sp>
                <p:nvSpPr>
                  <p:cNvPr id="724" name="Freeform 1890">
                    <a:extLst>
                      <a:ext uri="{FF2B5EF4-FFF2-40B4-BE49-F238E27FC236}">
                        <a16:creationId xmlns:a16="http://schemas.microsoft.com/office/drawing/2014/main" id="{6EE59FA7-7FBA-BC44-432D-65E7FBEC02D8}"/>
                      </a:ext>
                    </a:extLst>
                  </p:cNvPr>
                  <p:cNvSpPr/>
                  <p:nvPr/>
                </p:nvSpPr>
                <p:spPr>
                  <a:xfrm>
                    <a:off x="7044333" y="4852575"/>
                    <a:ext cx="18232" cy="27549"/>
                  </a:xfrm>
                  <a:custGeom>
                    <a:avLst/>
                    <a:gdLst>
                      <a:gd name="connsiteX0" fmla="*/ 18232 w 18232"/>
                      <a:gd name="connsiteY0" fmla="*/ 13775 h 27549"/>
                      <a:gd name="connsiteX1" fmla="*/ 9116 w 18232"/>
                      <a:gd name="connsiteY1" fmla="*/ 27550 h 27549"/>
                      <a:gd name="connsiteX2" fmla="*/ 0 w 18232"/>
                      <a:gd name="connsiteY2" fmla="*/ 13775 h 27549"/>
                      <a:gd name="connsiteX3" fmla="*/ 9116 w 18232"/>
                      <a:gd name="connsiteY3" fmla="*/ 0 h 27549"/>
                      <a:gd name="connsiteX4" fmla="*/ 18232 w 18232"/>
                      <a:gd name="connsiteY4" fmla="*/ 13775 h 27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2" h="27549">
                        <a:moveTo>
                          <a:pt x="18232" y="13775"/>
                        </a:moveTo>
                        <a:cubicBezTo>
                          <a:pt x="18232" y="21357"/>
                          <a:pt x="14181" y="27550"/>
                          <a:pt x="9116" y="27550"/>
                        </a:cubicBezTo>
                        <a:cubicBezTo>
                          <a:pt x="4052" y="27550"/>
                          <a:pt x="0" y="21357"/>
                          <a:pt x="0" y="13775"/>
                        </a:cubicBezTo>
                        <a:cubicBezTo>
                          <a:pt x="0" y="6192"/>
                          <a:pt x="4052" y="0"/>
                          <a:pt x="9116" y="0"/>
                        </a:cubicBezTo>
                        <a:cubicBezTo>
                          <a:pt x="14181" y="0"/>
                          <a:pt x="18232" y="6192"/>
                          <a:pt x="18232" y="13775"/>
                        </a:cubicBezTo>
                        <a:close/>
                      </a:path>
                    </a:pathLst>
                  </a:custGeom>
                  <a:solidFill>
                    <a:srgbClr val="B5978E"/>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40" name="Graphic 4">
                  <a:extLst>
                    <a:ext uri="{FF2B5EF4-FFF2-40B4-BE49-F238E27FC236}">
                      <a16:creationId xmlns:a16="http://schemas.microsoft.com/office/drawing/2014/main" id="{1435ECAF-4E87-084B-53C7-67CB82969C12}"/>
                    </a:ext>
                  </a:extLst>
                </p:cNvPr>
                <p:cNvGrpSpPr/>
                <p:nvPr/>
              </p:nvGrpSpPr>
              <p:grpSpPr>
                <a:xfrm>
                  <a:off x="3249501" y="3428048"/>
                  <a:ext cx="47485" cy="105903"/>
                  <a:chOff x="7077252" y="4786733"/>
                  <a:chExt cx="47479" cy="105903"/>
                </a:xfrm>
              </p:grpSpPr>
              <p:sp>
                <p:nvSpPr>
                  <p:cNvPr id="721" name="Freeform 1887">
                    <a:extLst>
                      <a:ext uri="{FF2B5EF4-FFF2-40B4-BE49-F238E27FC236}">
                        <a16:creationId xmlns:a16="http://schemas.microsoft.com/office/drawing/2014/main" id="{1604A371-CAFE-3D24-AE9D-516E906ADAD2}"/>
                      </a:ext>
                    </a:extLst>
                  </p:cNvPr>
                  <p:cNvSpPr/>
                  <p:nvPr/>
                </p:nvSpPr>
                <p:spPr>
                  <a:xfrm>
                    <a:off x="7077252" y="4786733"/>
                    <a:ext cx="47479" cy="105903"/>
                  </a:xfrm>
                  <a:custGeom>
                    <a:avLst/>
                    <a:gdLst>
                      <a:gd name="connsiteX0" fmla="*/ 42289 w 47479"/>
                      <a:gd name="connsiteY0" fmla="*/ 27045 h 105903"/>
                      <a:gd name="connsiteX1" fmla="*/ 42289 w 47479"/>
                      <a:gd name="connsiteY1" fmla="*/ 27045 h 105903"/>
                      <a:gd name="connsiteX2" fmla="*/ 42289 w 47479"/>
                      <a:gd name="connsiteY2" fmla="*/ 2654 h 105903"/>
                      <a:gd name="connsiteX3" fmla="*/ 39630 w 47479"/>
                      <a:gd name="connsiteY3" fmla="*/ 0 h 105903"/>
                      <a:gd name="connsiteX4" fmla="*/ 36844 w 47479"/>
                      <a:gd name="connsiteY4" fmla="*/ 2654 h 105903"/>
                      <a:gd name="connsiteX5" fmla="*/ 36844 w 47479"/>
                      <a:gd name="connsiteY5" fmla="*/ 23885 h 105903"/>
                      <a:gd name="connsiteX6" fmla="*/ 31653 w 47479"/>
                      <a:gd name="connsiteY6" fmla="*/ 22874 h 105903"/>
                      <a:gd name="connsiteX7" fmla="*/ 31653 w 47479"/>
                      <a:gd name="connsiteY7" fmla="*/ 2780 h 105903"/>
                      <a:gd name="connsiteX8" fmla="*/ 28868 w 47479"/>
                      <a:gd name="connsiteY8" fmla="*/ 126 h 105903"/>
                      <a:gd name="connsiteX9" fmla="*/ 26209 w 47479"/>
                      <a:gd name="connsiteY9" fmla="*/ 2780 h 105903"/>
                      <a:gd name="connsiteX10" fmla="*/ 26209 w 47479"/>
                      <a:gd name="connsiteY10" fmla="*/ 22874 h 105903"/>
                      <a:gd name="connsiteX11" fmla="*/ 21018 w 47479"/>
                      <a:gd name="connsiteY11" fmla="*/ 22874 h 105903"/>
                      <a:gd name="connsiteX12" fmla="*/ 21018 w 47479"/>
                      <a:gd name="connsiteY12" fmla="*/ 2780 h 105903"/>
                      <a:gd name="connsiteX13" fmla="*/ 18232 w 47479"/>
                      <a:gd name="connsiteY13" fmla="*/ 126 h 105903"/>
                      <a:gd name="connsiteX14" fmla="*/ 15574 w 47479"/>
                      <a:gd name="connsiteY14" fmla="*/ 2780 h 105903"/>
                      <a:gd name="connsiteX15" fmla="*/ 15574 w 47479"/>
                      <a:gd name="connsiteY15" fmla="*/ 22874 h 105903"/>
                      <a:gd name="connsiteX16" fmla="*/ 10382 w 47479"/>
                      <a:gd name="connsiteY16" fmla="*/ 23885 h 105903"/>
                      <a:gd name="connsiteX17" fmla="*/ 10382 w 47479"/>
                      <a:gd name="connsiteY17" fmla="*/ 2654 h 105903"/>
                      <a:gd name="connsiteX18" fmla="*/ 7723 w 47479"/>
                      <a:gd name="connsiteY18" fmla="*/ 0 h 105903"/>
                      <a:gd name="connsiteX19" fmla="*/ 5065 w 47479"/>
                      <a:gd name="connsiteY19" fmla="*/ 2654 h 105903"/>
                      <a:gd name="connsiteX20" fmla="*/ 5065 w 47479"/>
                      <a:gd name="connsiteY20" fmla="*/ 27045 h 105903"/>
                      <a:gd name="connsiteX21" fmla="*/ 5065 w 47479"/>
                      <a:gd name="connsiteY21" fmla="*/ 27045 h 105903"/>
                      <a:gd name="connsiteX22" fmla="*/ 0 w 47479"/>
                      <a:gd name="connsiteY22" fmla="*/ 38039 h 105903"/>
                      <a:gd name="connsiteX23" fmla="*/ 0 w 47479"/>
                      <a:gd name="connsiteY23" fmla="*/ 90612 h 105903"/>
                      <a:gd name="connsiteX24" fmla="*/ 16586 w 47479"/>
                      <a:gd name="connsiteY24" fmla="*/ 105904 h 105903"/>
                      <a:gd name="connsiteX25" fmla="*/ 30894 w 47479"/>
                      <a:gd name="connsiteY25" fmla="*/ 105904 h 105903"/>
                      <a:gd name="connsiteX26" fmla="*/ 47480 w 47479"/>
                      <a:gd name="connsiteY26" fmla="*/ 90612 h 105903"/>
                      <a:gd name="connsiteX27" fmla="*/ 47480 w 47479"/>
                      <a:gd name="connsiteY27" fmla="*/ 38039 h 105903"/>
                      <a:gd name="connsiteX28" fmla="*/ 42415 w 47479"/>
                      <a:gd name="connsiteY28" fmla="*/ 27045 h 1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479" h="105903">
                        <a:moveTo>
                          <a:pt x="42289" y="27045"/>
                        </a:moveTo>
                        <a:cubicBezTo>
                          <a:pt x="42289" y="27045"/>
                          <a:pt x="42289" y="27045"/>
                          <a:pt x="42289" y="27045"/>
                        </a:cubicBezTo>
                        <a:lnTo>
                          <a:pt x="42289" y="2654"/>
                        </a:lnTo>
                        <a:cubicBezTo>
                          <a:pt x="42289" y="1137"/>
                          <a:pt x="41023" y="0"/>
                          <a:pt x="39630" y="0"/>
                        </a:cubicBezTo>
                        <a:cubicBezTo>
                          <a:pt x="38237" y="0"/>
                          <a:pt x="36844" y="1264"/>
                          <a:pt x="36844" y="2654"/>
                        </a:cubicBezTo>
                        <a:lnTo>
                          <a:pt x="36844" y="23885"/>
                        </a:lnTo>
                        <a:cubicBezTo>
                          <a:pt x="35198" y="23253"/>
                          <a:pt x="33426" y="23000"/>
                          <a:pt x="31653" y="22874"/>
                        </a:cubicBezTo>
                        <a:lnTo>
                          <a:pt x="31653" y="2780"/>
                        </a:lnTo>
                        <a:cubicBezTo>
                          <a:pt x="31653" y="1264"/>
                          <a:pt x="30387" y="126"/>
                          <a:pt x="28868" y="126"/>
                        </a:cubicBezTo>
                        <a:cubicBezTo>
                          <a:pt x="27348" y="126"/>
                          <a:pt x="26209" y="1390"/>
                          <a:pt x="26209" y="2780"/>
                        </a:cubicBezTo>
                        <a:lnTo>
                          <a:pt x="26209" y="22874"/>
                        </a:lnTo>
                        <a:lnTo>
                          <a:pt x="21018" y="22874"/>
                        </a:lnTo>
                        <a:lnTo>
                          <a:pt x="21018" y="2780"/>
                        </a:lnTo>
                        <a:cubicBezTo>
                          <a:pt x="21018" y="1264"/>
                          <a:pt x="19752" y="126"/>
                          <a:pt x="18232" y="126"/>
                        </a:cubicBezTo>
                        <a:cubicBezTo>
                          <a:pt x="16713" y="126"/>
                          <a:pt x="15574" y="1390"/>
                          <a:pt x="15574" y="2780"/>
                        </a:cubicBezTo>
                        <a:lnTo>
                          <a:pt x="15574" y="22874"/>
                        </a:lnTo>
                        <a:cubicBezTo>
                          <a:pt x="13801" y="22874"/>
                          <a:pt x="12028" y="23253"/>
                          <a:pt x="10382" y="23885"/>
                        </a:cubicBezTo>
                        <a:lnTo>
                          <a:pt x="10382" y="2654"/>
                        </a:lnTo>
                        <a:cubicBezTo>
                          <a:pt x="10382" y="1137"/>
                          <a:pt x="9116" y="0"/>
                          <a:pt x="7723" y="0"/>
                        </a:cubicBezTo>
                        <a:cubicBezTo>
                          <a:pt x="6331" y="0"/>
                          <a:pt x="5065" y="1264"/>
                          <a:pt x="5065" y="2654"/>
                        </a:cubicBezTo>
                        <a:lnTo>
                          <a:pt x="5065" y="27045"/>
                        </a:lnTo>
                        <a:cubicBezTo>
                          <a:pt x="5065" y="27045"/>
                          <a:pt x="5065" y="27045"/>
                          <a:pt x="5065" y="27045"/>
                        </a:cubicBezTo>
                        <a:cubicBezTo>
                          <a:pt x="1899" y="29825"/>
                          <a:pt x="0" y="33742"/>
                          <a:pt x="0" y="38039"/>
                        </a:cubicBezTo>
                        <a:lnTo>
                          <a:pt x="0" y="90612"/>
                        </a:lnTo>
                        <a:cubicBezTo>
                          <a:pt x="0" y="99079"/>
                          <a:pt x="7470" y="105904"/>
                          <a:pt x="16586" y="105904"/>
                        </a:cubicBezTo>
                        <a:lnTo>
                          <a:pt x="30894" y="105904"/>
                        </a:lnTo>
                        <a:cubicBezTo>
                          <a:pt x="40010" y="105904"/>
                          <a:pt x="47480" y="99079"/>
                          <a:pt x="47480" y="90612"/>
                        </a:cubicBezTo>
                        <a:lnTo>
                          <a:pt x="47480" y="38039"/>
                        </a:lnTo>
                        <a:cubicBezTo>
                          <a:pt x="47480" y="33742"/>
                          <a:pt x="45581" y="29825"/>
                          <a:pt x="42415" y="27045"/>
                        </a:cubicBezTo>
                        <a:close/>
                      </a:path>
                    </a:pathLst>
                  </a:custGeom>
                  <a:solidFill>
                    <a:srgbClr val="F4D9B9"/>
                  </a:solidFill>
                  <a:ln w="3795" cap="flat">
                    <a:solidFill>
                      <a:srgbClr val="D5BCB8"/>
                    </a:solidFill>
                    <a:prstDash val="solid"/>
                    <a:miter/>
                  </a:ln>
                </p:spPr>
                <p:txBody>
                  <a:bodyPr rtlCol="0" anchor="ctr"/>
                  <a:lstStyle/>
                  <a:p>
                    <a:pPr defTabSz="685800">
                      <a:defRPr/>
                    </a:pPr>
                    <a:endParaRPr lang="en-US" sz="600">
                      <a:solidFill>
                        <a:prstClr val="black"/>
                      </a:solidFill>
                      <a:latin typeface="Verdana"/>
                    </a:endParaRPr>
                  </a:p>
                </p:txBody>
              </p:sp>
              <p:sp>
                <p:nvSpPr>
                  <p:cNvPr id="722" name="Freeform 1888">
                    <a:extLst>
                      <a:ext uri="{FF2B5EF4-FFF2-40B4-BE49-F238E27FC236}">
                        <a16:creationId xmlns:a16="http://schemas.microsoft.com/office/drawing/2014/main" id="{D5B604D2-FD58-2492-E724-BA210CBB6167}"/>
                      </a:ext>
                    </a:extLst>
                  </p:cNvPr>
                  <p:cNvSpPr/>
                  <p:nvPr/>
                </p:nvSpPr>
                <p:spPr>
                  <a:xfrm>
                    <a:off x="7091813" y="4852575"/>
                    <a:ext cx="18232" cy="27549"/>
                  </a:xfrm>
                  <a:custGeom>
                    <a:avLst/>
                    <a:gdLst>
                      <a:gd name="connsiteX0" fmla="*/ 18232 w 18232"/>
                      <a:gd name="connsiteY0" fmla="*/ 13775 h 27549"/>
                      <a:gd name="connsiteX1" fmla="*/ 9116 w 18232"/>
                      <a:gd name="connsiteY1" fmla="*/ 27550 h 27549"/>
                      <a:gd name="connsiteX2" fmla="*/ 0 w 18232"/>
                      <a:gd name="connsiteY2" fmla="*/ 13775 h 27549"/>
                      <a:gd name="connsiteX3" fmla="*/ 9116 w 18232"/>
                      <a:gd name="connsiteY3" fmla="*/ 0 h 27549"/>
                      <a:gd name="connsiteX4" fmla="*/ 18232 w 18232"/>
                      <a:gd name="connsiteY4" fmla="*/ 13775 h 27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2" h="27549">
                        <a:moveTo>
                          <a:pt x="18232" y="13775"/>
                        </a:moveTo>
                        <a:cubicBezTo>
                          <a:pt x="18232" y="21357"/>
                          <a:pt x="14181" y="27550"/>
                          <a:pt x="9116" y="27550"/>
                        </a:cubicBezTo>
                        <a:cubicBezTo>
                          <a:pt x="4052" y="27550"/>
                          <a:pt x="0" y="21357"/>
                          <a:pt x="0" y="13775"/>
                        </a:cubicBezTo>
                        <a:cubicBezTo>
                          <a:pt x="0" y="6192"/>
                          <a:pt x="4052" y="0"/>
                          <a:pt x="9116" y="0"/>
                        </a:cubicBezTo>
                        <a:cubicBezTo>
                          <a:pt x="14181" y="0"/>
                          <a:pt x="18232" y="6192"/>
                          <a:pt x="18232" y="13775"/>
                        </a:cubicBezTo>
                        <a:close/>
                      </a:path>
                    </a:pathLst>
                  </a:custGeom>
                  <a:solidFill>
                    <a:srgbClr val="B5978E"/>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41" name="Graphic 4">
                  <a:extLst>
                    <a:ext uri="{FF2B5EF4-FFF2-40B4-BE49-F238E27FC236}">
                      <a16:creationId xmlns:a16="http://schemas.microsoft.com/office/drawing/2014/main" id="{8C97ED19-1753-FBD3-A871-635993A3E6B8}"/>
                    </a:ext>
                  </a:extLst>
                </p:cNvPr>
                <p:cNvGrpSpPr/>
                <p:nvPr/>
              </p:nvGrpSpPr>
              <p:grpSpPr>
                <a:xfrm>
                  <a:off x="3296987" y="3428048"/>
                  <a:ext cx="47485" cy="105903"/>
                  <a:chOff x="7124732" y="4786733"/>
                  <a:chExt cx="47479" cy="105903"/>
                </a:xfrm>
              </p:grpSpPr>
              <p:sp>
                <p:nvSpPr>
                  <p:cNvPr id="719" name="Freeform 1885">
                    <a:extLst>
                      <a:ext uri="{FF2B5EF4-FFF2-40B4-BE49-F238E27FC236}">
                        <a16:creationId xmlns:a16="http://schemas.microsoft.com/office/drawing/2014/main" id="{F1068998-1782-46D8-0322-EC358BF811D6}"/>
                      </a:ext>
                    </a:extLst>
                  </p:cNvPr>
                  <p:cNvSpPr/>
                  <p:nvPr/>
                </p:nvSpPr>
                <p:spPr>
                  <a:xfrm>
                    <a:off x="7124732" y="4786733"/>
                    <a:ext cx="47479" cy="105903"/>
                  </a:xfrm>
                  <a:custGeom>
                    <a:avLst/>
                    <a:gdLst>
                      <a:gd name="connsiteX0" fmla="*/ 42289 w 47479"/>
                      <a:gd name="connsiteY0" fmla="*/ 27045 h 105903"/>
                      <a:gd name="connsiteX1" fmla="*/ 42289 w 47479"/>
                      <a:gd name="connsiteY1" fmla="*/ 27045 h 105903"/>
                      <a:gd name="connsiteX2" fmla="*/ 42289 w 47479"/>
                      <a:gd name="connsiteY2" fmla="*/ 2654 h 105903"/>
                      <a:gd name="connsiteX3" fmla="*/ 39630 w 47479"/>
                      <a:gd name="connsiteY3" fmla="*/ 0 h 105903"/>
                      <a:gd name="connsiteX4" fmla="*/ 36844 w 47479"/>
                      <a:gd name="connsiteY4" fmla="*/ 2654 h 105903"/>
                      <a:gd name="connsiteX5" fmla="*/ 36844 w 47479"/>
                      <a:gd name="connsiteY5" fmla="*/ 23885 h 105903"/>
                      <a:gd name="connsiteX6" fmla="*/ 31653 w 47479"/>
                      <a:gd name="connsiteY6" fmla="*/ 22874 h 105903"/>
                      <a:gd name="connsiteX7" fmla="*/ 31653 w 47479"/>
                      <a:gd name="connsiteY7" fmla="*/ 2780 h 105903"/>
                      <a:gd name="connsiteX8" fmla="*/ 28868 w 47479"/>
                      <a:gd name="connsiteY8" fmla="*/ 126 h 105903"/>
                      <a:gd name="connsiteX9" fmla="*/ 26209 w 47479"/>
                      <a:gd name="connsiteY9" fmla="*/ 2780 h 105903"/>
                      <a:gd name="connsiteX10" fmla="*/ 26209 w 47479"/>
                      <a:gd name="connsiteY10" fmla="*/ 22874 h 105903"/>
                      <a:gd name="connsiteX11" fmla="*/ 21018 w 47479"/>
                      <a:gd name="connsiteY11" fmla="*/ 22874 h 105903"/>
                      <a:gd name="connsiteX12" fmla="*/ 21018 w 47479"/>
                      <a:gd name="connsiteY12" fmla="*/ 2780 h 105903"/>
                      <a:gd name="connsiteX13" fmla="*/ 18232 w 47479"/>
                      <a:gd name="connsiteY13" fmla="*/ 126 h 105903"/>
                      <a:gd name="connsiteX14" fmla="*/ 15574 w 47479"/>
                      <a:gd name="connsiteY14" fmla="*/ 2780 h 105903"/>
                      <a:gd name="connsiteX15" fmla="*/ 15574 w 47479"/>
                      <a:gd name="connsiteY15" fmla="*/ 22874 h 105903"/>
                      <a:gd name="connsiteX16" fmla="*/ 10382 w 47479"/>
                      <a:gd name="connsiteY16" fmla="*/ 23885 h 105903"/>
                      <a:gd name="connsiteX17" fmla="*/ 10382 w 47479"/>
                      <a:gd name="connsiteY17" fmla="*/ 2654 h 105903"/>
                      <a:gd name="connsiteX18" fmla="*/ 7723 w 47479"/>
                      <a:gd name="connsiteY18" fmla="*/ 0 h 105903"/>
                      <a:gd name="connsiteX19" fmla="*/ 5065 w 47479"/>
                      <a:gd name="connsiteY19" fmla="*/ 2654 h 105903"/>
                      <a:gd name="connsiteX20" fmla="*/ 5065 w 47479"/>
                      <a:gd name="connsiteY20" fmla="*/ 27045 h 105903"/>
                      <a:gd name="connsiteX21" fmla="*/ 5065 w 47479"/>
                      <a:gd name="connsiteY21" fmla="*/ 27045 h 105903"/>
                      <a:gd name="connsiteX22" fmla="*/ 0 w 47479"/>
                      <a:gd name="connsiteY22" fmla="*/ 38039 h 105903"/>
                      <a:gd name="connsiteX23" fmla="*/ 0 w 47479"/>
                      <a:gd name="connsiteY23" fmla="*/ 90612 h 105903"/>
                      <a:gd name="connsiteX24" fmla="*/ 16586 w 47479"/>
                      <a:gd name="connsiteY24" fmla="*/ 105904 h 105903"/>
                      <a:gd name="connsiteX25" fmla="*/ 30894 w 47479"/>
                      <a:gd name="connsiteY25" fmla="*/ 105904 h 105903"/>
                      <a:gd name="connsiteX26" fmla="*/ 47480 w 47479"/>
                      <a:gd name="connsiteY26" fmla="*/ 90612 h 105903"/>
                      <a:gd name="connsiteX27" fmla="*/ 47480 w 47479"/>
                      <a:gd name="connsiteY27" fmla="*/ 38039 h 105903"/>
                      <a:gd name="connsiteX28" fmla="*/ 42415 w 47479"/>
                      <a:gd name="connsiteY28" fmla="*/ 27045 h 1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479" h="105903">
                        <a:moveTo>
                          <a:pt x="42289" y="27045"/>
                        </a:moveTo>
                        <a:cubicBezTo>
                          <a:pt x="42289" y="27045"/>
                          <a:pt x="42289" y="27045"/>
                          <a:pt x="42289" y="27045"/>
                        </a:cubicBezTo>
                        <a:lnTo>
                          <a:pt x="42289" y="2654"/>
                        </a:lnTo>
                        <a:cubicBezTo>
                          <a:pt x="42289" y="1137"/>
                          <a:pt x="41023" y="0"/>
                          <a:pt x="39630" y="0"/>
                        </a:cubicBezTo>
                        <a:cubicBezTo>
                          <a:pt x="38237" y="0"/>
                          <a:pt x="36844" y="1264"/>
                          <a:pt x="36844" y="2654"/>
                        </a:cubicBezTo>
                        <a:lnTo>
                          <a:pt x="36844" y="23885"/>
                        </a:lnTo>
                        <a:cubicBezTo>
                          <a:pt x="35198" y="23253"/>
                          <a:pt x="33426" y="23000"/>
                          <a:pt x="31653" y="22874"/>
                        </a:cubicBezTo>
                        <a:lnTo>
                          <a:pt x="31653" y="2780"/>
                        </a:lnTo>
                        <a:cubicBezTo>
                          <a:pt x="31653" y="1264"/>
                          <a:pt x="30387" y="126"/>
                          <a:pt x="28868" y="126"/>
                        </a:cubicBezTo>
                        <a:cubicBezTo>
                          <a:pt x="27348" y="126"/>
                          <a:pt x="26209" y="1390"/>
                          <a:pt x="26209" y="2780"/>
                        </a:cubicBezTo>
                        <a:lnTo>
                          <a:pt x="26209" y="22874"/>
                        </a:lnTo>
                        <a:lnTo>
                          <a:pt x="21018" y="22874"/>
                        </a:lnTo>
                        <a:lnTo>
                          <a:pt x="21018" y="2780"/>
                        </a:lnTo>
                        <a:cubicBezTo>
                          <a:pt x="21018" y="1264"/>
                          <a:pt x="19752" y="126"/>
                          <a:pt x="18232" y="126"/>
                        </a:cubicBezTo>
                        <a:cubicBezTo>
                          <a:pt x="16713" y="126"/>
                          <a:pt x="15574" y="1390"/>
                          <a:pt x="15574" y="2780"/>
                        </a:cubicBezTo>
                        <a:lnTo>
                          <a:pt x="15574" y="22874"/>
                        </a:lnTo>
                        <a:cubicBezTo>
                          <a:pt x="13801" y="22874"/>
                          <a:pt x="12028" y="23253"/>
                          <a:pt x="10382" y="23885"/>
                        </a:cubicBezTo>
                        <a:lnTo>
                          <a:pt x="10382" y="2654"/>
                        </a:lnTo>
                        <a:cubicBezTo>
                          <a:pt x="10382" y="1137"/>
                          <a:pt x="9116" y="0"/>
                          <a:pt x="7723" y="0"/>
                        </a:cubicBezTo>
                        <a:cubicBezTo>
                          <a:pt x="6331" y="0"/>
                          <a:pt x="5065" y="1264"/>
                          <a:pt x="5065" y="2654"/>
                        </a:cubicBezTo>
                        <a:lnTo>
                          <a:pt x="5065" y="27045"/>
                        </a:lnTo>
                        <a:cubicBezTo>
                          <a:pt x="5065" y="27045"/>
                          <a:pt x="5065" y="27045"/>
                          <a:pt x="5065" y="27045"/>
                        </a:cubicBezTo>
                        <a:cubicBezTo>
                          <a:pt x="1899" y="29825"/>
                          <a:pt x="0" y="33742"/>
                          <a:pt x="0" y="38039"/>
                        </a:cubicBezTo>
                        <a:lnTo>
                          <a:pt x="0" y="90612"/>
                        </a:lnTo>
                        <a:cubicBezTo>
                          <a:pt x="0" y="99079"/>
                          <a:pt x="7470" y="105904"/>
                          <a:pt x="16586" y="105904"/>
                        </a:cubicBezTo>
                        <a:lnTo>
                          <a:pt x="30894" y="105904"/>
                        </a:lnTo>
                        <a:cubicBezTo>
                          <a:pt x="40010" y="105904"/>
                          <a:pt x="47480" y="99079"/>
                          <a:pt x="47480" y="90612"/>
                        </a:cubicBezTo>
                        <a:lnTo>
                          <a:pt x="47480" y="38039"/>
                        </a:lnTo>
                        <a:cubicBezTo>
                          <a:pt x="47480" y="33742"/>
                          <a:pt x="45454" y="29825"/>
                          <a:pt x="42415" y="27045"/>
                        </a:cubicBezTo>
                        <a:close/>
                      </a:path>
                    </a:pathLst>
                  </a:custGeom>
                  <a:solidFill>
                    <a:srgbClr val="F4D9B9"/>
                  </a:solidFill>
                  <a:ln w="3795" cap="flat">
                    <a:solidFill>
                      <a:srgbClr val="D5BCB8"/>
                    </a:solidFill>
                    <a:prstDash val="solid"/>
                    <a:miter/>
                  </a:ln>
                </p:spPr>
                <p:txBody>
                  <a:bodyPr rtlCol="0" anchor="ctr"/>
                  <a:lstStyle/>
                  <a:p>
                    <a:pPr defTabSz="685800">
                      <a:defRPr/>
                    </a:pPr>
                    <a:endParaRPr lang="en-US" sz="600">
                      <a:solidFill>
                        <a:prstClr val="black"/>
                      </a:solidFill>
                      <a:latin typeface="Verdana"/>
                    </a:endParaRPr>
                  </a:p>
                </p:txBody>
              </p:sp>
              <p:sp>
                <p:nvSpPr>
                  <p:cNvPr id="720" name="Freeform 1886">
                    <a:extLst>
                      <a:ext uri="{FF2B5EF4-FFF2-40B4-BE49-F238E27FC236}">
                        <a16:creationId xmlns:a16="http://schemas.microsoft.com/office/drawing/2014/main" id="{9D32A286-0239-4ADB-B25D-8D6F37936977}"/>
                      </a:ext>
                    </a:extLst>
                  </p:cNvPr>
                  <p:cNvSpPr/>
                  <p:nvPr/>
                </p:nvSpPr>
                <p:spPr>
                  <a:xfrm>
                    <a:off x="7139293" y="4852575"/>
                    <a:ext cx="18232" cy="27549"/>
                  </a:xfrm>
                  <a:custGeom>
                    <a:avLst/>
                    <a:gdLst>
                      <a:gd name="connsiteX0" fmla="*/ 18232 w 18232"/>
                      <a:gd name="connsiteY0" fmla="*/ 13775 h 27549"/>
                      <a:gd name="connsiteX1" fmla="*/ 9116 w 18232"/>
                      <a:gd name="connsiteY1" fmla="*/ 27550 h 27549"/>
                      <a:gd name="connsiteX2" fmla="*/ 0 w 18232"/>
                      <a:gd name="connsiteY2" fmla="*/ 13775 h 27549"/>
                      <a:gd name="connsiteX3" fmla="*/ 9116 w 18232"/>
                      <a:gd name="connsiteY3" fmla="*/ 0 h 27549"/>
                      <a:gd name="connsiteX4" fmla="*/ 18232 w 18232"/>
                      <a:gd name="connsiteY4" fmla="*/ 13775 h 27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2" h="27549">
                        <a:moveTo>
                          <a:pt x="18232" y="13775"/>
                        </a:moveTo>
                        <a:cubicBezTo>
                          <a:pt x="18232" y="21357"/>
                          <a:pt x="14181" y="27550"/>
                          <a:pt x="9116" y="27550"/>
                        </a:cubicBezTo>
                        <a:cubicBezTo>
                          <a:pt x="4052" y="27550"/>
                          <a:pt x="0" y="21357"/>
                          <a:pt x="0" y="13775"/>
                        </a:cubicBezTo>
                        <a:cubicBezTo>
                          <a:pt x="0" y="6192"/>
                          <a:pt x="4052" y="0"/>
                          <a:pt x="9116" y="0"/>
                        </a:cubicBezTo>
                        <a:cubicBezTo>
                          <a:pt x="14181" y="0"/>
                          <a:pt x="18232" y="6192"/>
                          <a:pt x="18232" y="13775"/>
                        </a:cubicBezTo>
                        <a:close/>
                      </a:path>
                    </a:pathLst>
                  </a:custGeom>
                  <a:solidFill>
                    <a:srgbClr val="B5978E"/>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42" name="Graphic 4">
                  <a:extLst>
                    <a:ext uri="{FF2B5EF4-FFF2-40B4-BE49-F238E27FC236}">
                      <a16:creationId xmlns:a16="http://schemas.microsoft.com/office/drawing/2014/main" id="{E500712D-6960-06E7-6BB5-4B406EDE8357}"/>
                    </a:ext>
                  </a:extLst>
                </p:cNvPr>
                <p:cNvGrpSpPr/>
                <p:nvPr/>
              </p:nvGrpSpPr>
              <p:grpSpPr>
                <a:xfrm>
                  <a:off x="3387654" y="3428048"/>
                  <a:ext cx="47485" cy="105903"/>
                  <a:chOff x="7215387" y="4786733"/>
                  <a:chExt cx="47479" cy="105903"/>
                </a:xfrm>
              </p:grpSpPr>
              <p:sp>
                <p:nvSpPr>
                  <p:cNvPr id="717" name="Freeform 1883">
                    <a:extLst>
                      <a:ext uri="{FF2B5EF4-FFF2-40B4-BE49-F238E27FC236}">
                        <a16:creationId xmlns:a16="http://schemas.microsoft.com/office/drawing/2014/main" id="{3A31291D-21C6-4E6F-3FBD-DC348B9DE5D8}"/>
                      </a:ext>
                    </a:extLst>
                  </p:cNvPr>
                  <p:cNvSpPr/>
                  <p:nvPr/>
                </p:nvSpPr>
                <p:spPr>
                  <a:xfrm>
                    <a:off x="7215387" y="4786733"/>
                    <a:ext cx="47479" cy="105903"/>
                  </a:xfrm>
                  <a:custGeom>
                    <a:avLst/>
                    <a:gdLst>
                      <a:gd name="connsiteX0" fmla="*/ 42289 w 47479"/>
                      <a:gd name="connsiteY0" fmla="*/ 27045 h 105903"/>
                      <a:gd name="connsiteX1" fmla="*/ 42289 w 47479"/>
                      <a:gd name="connsiteY1" fmla="*/ 27045 h 105903"/>
                      <a:gd name="connsiteX2" fmla="*/ 42289 w 47479"/>
                      <a:gd name="connsiteY2" fmla="*/ 2654 h 105903"/>
                      <a:gd name="connsiteX3" fmla="*/ 39630 w 47479"/>
                      <a:gd name="connsiteY3" fmla="*/ 0 h 105903"/>
                      <a:gd name="connsiteX4" fmla="*/ 36971 w 47479"/>
                      <a:gd name="connsiteY4" fmla="*/ 2654 h 105903"/>
                      <a:gd name="connsiteX5" fmla="*/ 36971 w 47479"/>
                      <a:gd name="connsiteY5" fmla="*/ 23885 h 105903"/>
                      <a:gd name="connsiteX6" fmla="*/ 31780 w 47479"/>
                      <a:gd name="connsiteY6" fmla="*/ 22874 h 105903"/>
                      <a:gd name="connsiteX7" fmla="*/ 31780 w 47479"/>
                      <a:gd name="connsiteY7" fmla="*/ 2780 h 105903"/>
                      <a:gd name="connsiteX8" fmla="*/ 29121 w 47479"/>
                      <a:gd name="connsiteY8" fmla="*/ 126 h 105903"/>
                      <a:gd name="connsiteX9" fmla="*/ 26336 w 47479"/>
                      <a:gd name="connsiteY9" fmla="*/ 2780 h 105903"/>
                      <a:gd name="connsiteX10" fmla="*/ 26336 w 47479"/>
                      <a:gd name="connsiteY10" fmla="*/ 22874 h 105903"/>
                      <a:gd name="connsiteX11" fmla="*/ 21144 w 47479"/>
                      <a:gd name="connsiteY11" fmla="*/ 22874 h 105903"/>
                      <a:gd name="connsiteX12" fmla="*/ 21144 w 47479"/>
                      <a:gd name="connsiteY12" fmla="*/ 2780 h 105903"/>
                      <a:gd name="connsiteX13" fmla="*/ 18486 w 47479"/>
                      <a:gd name="connsiteY13" fmla="*/ 126 h 105903"/>
                      <a:gd name="connsiteX14" fmla="*/ 15700 w 47479"/>
                      <a:gd name="connsiteY14" fmla="*/ 2780 h 105903"/>
                      <a:gd name="connsiteX15" fmla="*/ 15700 w 47479"/>
                      <a:gd name="connsiteY15" fmla="*/ 22874 h 105903"/>
                      <a:gd name="connsiteX16" fmla="*/ 10509 w 47479"/>
                      <a:gd name="connsiteY16" fmla="*/ 23885 h 105903"/>
                      <a:gd name="connsiteX17" fmla="*/ 10509 w 47479"/>
                      <a:gd name="connsiteY17" fmla="*/ 2654 h 105903"/>
                      <a:gd name="connsiteX18" fmla="*/ 7723 w 47479"/>
                      <a:gd name="connsiteY18" fmla="*/ 0 h 105903"/>
                      <a:gd name="connsiteX19" fmla="*/ 5064 w 47479"/>
                      <a:gd name="connsiteY19" fmla="*/ 2654 h 105903"/>
                      <a:gd name="connsiteX20" fmla="*/ 5064 w 47479"/>
                      <a:gd name="connsiteY20" fmla="*/ 27045 h 105903"/>
                      <a:gd name="connsiteX21" fmla="*/ 5064 w 47479"/>
                      <a:gd name="connsiteY21" fmla="*/ 27045 h 105903"/>
                      <a:gd name="connsiteX22" fmla="*/ 0 w 47479"/>
                      <a:gd name="connsiteY22" fmla="*/ 38039 h 105903"/>
                      <a:gd name="connsiteX23" fmla="*/ 0 w 47479"/>
                      <a:gd name="connsiteY23" fmla="*/ 90612 h 105903"/>
                      <a:gd name="connsiteX24" fmla="*/ 16586 w 47479"/>
                      <a:gd name="connsiteY24" fmla="*/ 105904 h 105903"/>
                      <a:gd name="connsiteX25" fmla="*/ 30894 w 47479"/>
                      <a:gd name="connsiteY25" fmla="*/ 105904 h 105903"/>
                      <a:gd name="connsiteX26" fmla="*/ 47480 w 47479"/>
                      <a:gd name="connsiteY26" fmla="*/ 90612 h 105903"/>
                      <a:gd name="connsiteX27" fmla="*/ 47480 w 47479"/>
                      <a:gd name="connsiteY27" fmla="*/ 38039 h 105903"/>
                      <a:gd name="connsiteX28" fmla="*/ 42415 w 47479"/>
                      <a:gd name="connsiteY28" fmla="*/ 27045 h 1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479" h="105903">
                        <a:moveTo>
                          <a:pt x="42289" y="27045"/>
                        </a:moveTo>
                        <a:cubicBezTo>
                          <a:pt x="42289" y="27045"/>
                          <a:pt x="42289" y="27045"/>
                          <a:pt x="42289" y="27045"/>
                        </a:cubicBezTo>
                        <a:lnTo>
                          <a:pt x="42289" y="2654"/>
                        </a:lnTo>
                        <a:cubicBezTo>
                          <a:pt x="42289" y="1137"/>
                          <a:pt x="41023" y="0"/>
                          <a:pt x="39630" y="0"/>
                        </a:cubicBezTo>
                        <a:cubicBezTo>
                          <a:pt x="38237" y="0"/>
                          <a:pt x="36971" y="1264"/>
                          <a:pt x="36971" y="2654"/>
                        </a:cubicBezTo>
                        <a:lnTo>
                          <a:pt x="36971" y="23885"/>
                        </a:lnTo>
                        <a:cubicBezTo>
                          <a:pt x="35325" y="23253"/>
                          <a:pt x="33552" y="23000"/>
                          <a:pt x="31780" y="22874"/>
                        </a:cubicBezTo>
                        <a:lnTo>
                          <a:pt x="31780" y="2780"/>
                        </a:lnTo>
                        <a:cubicBezTo>
                          <a:pt x="31780" y="1264"/>
                          <a:pt x="30514" y="126"/>
                          <a:pt x="29121" y="126"/>
                        </a:cubicBezTo>
                        <a:cubicBezTo>
                          <a:pt x="27728" y="126"/>
                          <a:pt x="26336" y="1390"/>
                          <a:pt x="26336" y="2780"/>
                        </a:cubicBezTo>
                        <a:lnTo>
                          <a:pt x="26336" y="22874"/>
                        </a:lnTo>
                        <a:lnTo>
                          <a:pt x="21144" y="22874"/>
                        </a:lnTo>
                        <a:lnTo>
                          <a:pt x="21144" y="2780"/>
                        </a:lnTo>
                        <a:cubicBezTo>
                          <a:pt x="21144" y="1264"/>
                          <a:pt x="19878" y="126"/>
                          <a:pt x="18486" y="126"/>
                        </a:cubicBezTo>
                        <a:cubicBezTo>
                          <a:pt x="17093" y="126"/>
                          <a:pt x="15700" y="1390"/>
                          <a:pt x="15700" y="2780"/>
                        </a:cubicBezTo>
                        <a:lnTo>
                          <a:pt x="15700" y="22874"/>
                        </a:lnTo>
                        <a:cubicBezTo>
                          <a:pt x="13928" y="22874"/>
                          <a:pt x="12155" y="23253"/>
                          <a:pt x="10509" y="23885"/>
                        </a:cubicBezTo>
                        <a:lnTo>
                          <a:pt x="10509" y="2654"/>
                        </a:lnTo>
                        <a:cubicBezTo>
                          <a:pt x="10509" y="1137"/>
                          <a:pt x="9243" y="0"/>
                          <a:pt x="7723" y="0"/>
                        </a:cubicBezTo>
                        <a:cubicBezTo>
                          <a:pt x="6204" y="0"/>
                          <a:pt x="5064" y="1264"/>
                          <a:pt x="5064" y="2654"/>
                        </a:cubicBezTo>
                        <a:lnTo>
                          <a:pt x="5064" y="27045"/>
                        </a:lnTo>
                        <a:cubicBezTo>
                          <a:pt x="5064" y="27045"/>
                          <a:pt x="5064" y="27045"/>
                          <a:pt x="5064" y="27045"/>
                        </a:cubicBezTo>
                        <a:cubicBezTo>
                          <a:pt x="1899" y="29825"/>
                          <a:pt x="0" y="33742"/>
                          <a:pt x="0" y="38039"/>
                        </a:cubicBezTo>
                        <a:lnTo>
                          <a:pt x="0" y="90612"/>
                        </a:lnTo>
                        <a:cubicBezTo>
                          <a:pt x="0" y="99079"/>
                          <a:pt x="7470" y="105904"/>
                          <a:pt x="16586" y="105904"/>
                        </a:cubicBezTo>
                        <a:lnTo>
                          <a:pt x="30894" y="105904"/>
                        </a:lnTo>
                        <a:cubicBezTo>
                          <a:pt x="40010" y="105904"/>
                          <a:pt x="47480" y="99079"/>
                          <a:pt x="47480" y="90612"/>
                        </a:cubicBezTo>
                        <a:lnTo>
                          <a:pt x="47480" y="38039"/>
                        </a:lnTo>
                        <a:cubicBezTo>
                          <a:pt x="47480" y="33742"/>
                          <a:pt x="45581" y="29825"/>
                          <a:pt x="42415" y="27045"/>
                        </a:cubicBezTo>
                        <a:close/>
                      </a:path>
                    </a:pathLst>
                  </a:custGeom>
                  <a:solidFill>
                    <a:srgbClr val="F4D9B9"/>
                  </a:solidFill>
                  <a:ln w="3795" cap="flat">
                    <a:solidFill>
                      <a:srgbClr val="D5BCB8"/>
                    </a:solidFill>
                    <a:prstDash val="solid"/>
                    <a:miter/>
                  </a:ln>
                </p:spPr>
                <p:txBody>
                  <a:bodyPr rtlCol="0" anchor="ctr"/>
                  <a:lstStyle/>
                  <a:p>
                    <a:pPr defTabSz="685800">
                      <a:defRPr/>
                    </a:pPr>
                    <a:endParaRPr lang="en-US" sz="600">
                      <a:solidFill>
                        <a:prstClr val="black"/>
                      </a:solidFill>
                      <a:latin typeface="Verdana"/>
                    </a:endParaRPr>
                  </a:p>
                </p:txBody>
              </p:sp>
              <p:sp>
                <p:nvSpPr>
                  <p:cNvPr id="718" name="Freeform 1884">
                    <a:extLst>
                      <a:ext uri="{FF2B5EF4-FFF2-40B4-BE49-F238E27FC236}">
                        <a16:creationId xmlns:a16="http://schemas.microsoft.com/office/drawing/2014/main" id="{1AF24D60-2795-089F-168E-15C12FD930F9}"/>
                      </a:ext>
                    </a:extLst>
                  </p:cNvPr>
                  <p:cNvSpPr/>
                  <p:nvPr/>
                </p:nvSpPr>
                <p:spPr>
                  <a:xfrm>
                    <a:off x="7229947" y="4852575"/>
                    <a:ext cx="18232" cy="27549"/>
                  </a:xfrm>
                  <a:custGeom>
                    <a:avLst/>
                    <a:gdLst>
                      <a:gd name="connsiteX0" fmla="*/ 18232 w 18232"/>
                      <a:gd name="connsiteY0" fmla="*/ 13775 h 27549"/>
                      <a:gd name="connsiteX1" fmla="*/ 9116 w 18232"/>
                      <a:gd name="connsiteY1" fmla="*/ 27550 h 27549"/>
                      <a:gd name="connsiteX2" fmla="*/ 0 w 18232"/>
                      <a:gd name="connsiteY2" fmla="*/ 13775 h 27549"/>
                      <a:gd name="connsiteX3" fmla="*/ 9116 w 18232"/>
                      <a:gd name="connsiteY3" fmla="*/ 0 h 27549"/>
                      <a:gd name="connsiteX4" fmla="*/ 18232 w 18232"/>
                      <a:gd name="connsiteY4" fmla="*/ 13775 h 27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2" h="27549">
                        <a:moveTo>
                          <a:pt x="18232" y="13775"/>
                        </a:moveTo>
                        <a:cubicBezTo>
                          <a:pt x="18232" y="21357"/>
                          <a:pt x="14181" y="27550"/>
                          <a:pt x="9116" y="27550"/>
                        </a:cubicBezTo>
                        <a:cubicBezTo>
                          <a:pt x="4052" y="27550"/>
                          <a:pt x="0" y="21357"/>
                          <a:pt x="0" y="13775"/>
                        </a:cubicBezTo>
                        <a:cubicBezTo>
                          <a:pt x="0" y="6192"/>
                          <a:pt x="4052" y="0"/>
                          <a:pt x="9116" y="0"/>
                        </a:cubicBezTo>
                        <a:cubicBezTo>
                          <a:pt x="14181" y="0"/>
                          <a:pt x="18232" y="6192"/>
                          <a:pt x="18232" y="13775"/>
                        </a:cubicBezTo>
                        <a:close/>
                      </a:path>
                    </a:pathLst>
                  </a:custGeom>
                  <a:solidFill>
                    <a:srgbClr val="B5978E"/>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43" name="Graphic 4">
                  <a:extLst>
                    <a:ext uri="{FF2B5EF4-FFF2-40B4-BE49-F238E27FC236}">
                      <a16:creationId xmlns:a16="http://schemas.microsoft.com/office/drawing/2014/main" id="{18598FD5-157C-4CA0-C29A-9EA7277EE745}"/>
                    </a:ext>
                  </a:extLst>
                </p:cNvPr>
                <p:cNvGrpSpPr/>
                <p:nvPr/>
              </p:nvGrpSpPr>
              <p:grpSpPr>
                <a:xfrm>
                  <a:off x="3435141" y="3428048"/>
                  <a:ext cx="47485" cy="105903"/>
                  <a:chOff x="7262867" y="4786733"/>
                  <a:chExt cx="47479" cy="105903"/>
                </a:xfrm>
              </p:grpSpPr>
              <p:sp>
                <p:nvSpPr>
                  <p:cNvPr id="715" name="Freeform 1881">
                    <a:extLst>
                      <a:ext uri="{FF2B5EF4-FFF2-40B4-BE49-F238E27FC236}">
                        <a16:creationId xmlns:a16="http://schemas.microsoft.com/office/drawing/2014/main" id="{1FB7E698-EBC4-E78F-7779-66AC3CF61355}"/>
                      </a:ext>
                    </a:extLst>
                  </p:cNvPr>
                  <p:cNvSpPr/>
                  <p:nvPr/>
                </p:nvSpPr>
                <p:spPr>
                  <a:xfrm>
                    <a:off x="7262867" y="4786733"/>
                    <a:ext cx="47479" cy="105903"/>
                  </a:xfrm>
                  <a:custGeom>
                    <a:avLst/>
                    <a:gdLst>
                      <a:gd name="connsiteX0" fmla="*/ 42289 w 47479"/>
                      <a:gd name="connsiteY0" fmla="*/ 27045 h 105903"/>
                      <a:gd name="connsiteX1" fmla="*/ 42289 w 47479"/>
                      <a:gd name="connsiteY1" fmla="*/ 27045 h 105903"/>
                      <a:gd name="connsiteX2" fmla="*/ 42289 w 47479"/>
                      <a:gd name="connsiteY2" fmla="*/ 2654 h 105903"/>
                      <a:gd name="connsiteX3" fmla="*/ 39630 w 47479"/>
                      <a:gd name="connsiteY3" fmla="*/ 0 h 105903"/>
                      <a:gd name="connsiteX4" fmla="*/ 36971 w 47479"/>
                      <a:gd name="connsiteY4" fmla="*/ 2654 h 105903"/>
                      <a:gd name="connsiteX5" fmla="*/ 36971 w 47479"/>
                      <a:gd name="connsiteY5" fmla="*/ 23885 h 105903"/>
                      <a:gd name="connsiteX6" fmla="*/ 31780 w 47479"/>
                      <a:gd name="connsiteY6" fmla="*/ 22874 h 105903"/>
                      <a:gd name="connsiteX7" fmla="*/ 31780 w 47479"/>
                      <a:gd name="connsiteY7" fmla="*/ 2780 h 105903"/>
                      <a:gd name="connsiteX8" fmla="*/ 29121 w 47479"/>
                      <a:gd name="connsiteY8" fmla="*/ 126 h 105903"/>
                      <a:gd name="connsiteX9" fmla="*/ 26336 w 47479"/>
                      <a:gd name="connsiteY9" fmla="*/ 2780 h 105903"/>
                      <a:gd name="connsiteX10" fmla="*/ 26336 w 47479"/>
                      <a:gd name="connsiteY10" fmla="*/ 22874 h 105903"/>
                      <a:gd name="connsiteX11" fmla="*/ 21144 w 47479"/>
                      <a:gd name="connsiteY11" fmla="*/ 22874 h 105903"/>
                      <a:gd name="connsiteX12" fmla="*/ 21144 w 47479"/>
                      <a:gd name="connsiteY12" fmla="*/ 2780 h 105903"/>
                      <a:gd name="connsiteX13" fmla="*/ 18486 w 47479"/>
                      <a:gd name="connsiteY13" fmla="*/ 126 h 105903"/>
                      <a:gd name="connsiteX14" fmla="*/ 15700 w 47479"/>
                      <a:gd name="connsiteY14" fmla="*/ 2780 h 105903"/>
                      <a:gd name="connsiteX15" fmla="*/ 15700 w 47479"/>
                      <a:gd name="connsiteY15" fmla="*/ 22874 h 105903"/>
                      <a:gd name="connsiteX16" fmla="*/ 10509 w 47479"/>
                      <a:gd name="connsiteY16" fmla="*/ 23885 h 105903"/>
                      <a:gd name="connsiteX17" fmla="*/ 10509 w 47479"/>
                      <a:gd name="connsiteY17" fmla="*/ 2654 h 105903"/>
                      <a:gd name="connsiteX18" fmla="*/ 7723 w 47479"/>
                      <a:gd name="connsiteY18" fmla="*/ 0 h 105903"/>
                      <a:gd name="connsiteX19" fmla="*/ 5064 w 47479"/>
                      <a:gd name="connsiteY19" fmla="*/ 2654 h 105903"/>
                      <a:gd name="connsiteX20" fmla="*/ 5064 w 47479"/>
                      <a:gd name="connsiteY20" fmla="*/ 27045 h 105903"/>
                      <a:gd name="connsiteX21" fmla="*/ 5064 w 47479"/>
                      <a:gd name="connsiteY21" fmla="*/ 27045 h 105903"/>
                      <a:gd name="connsiteX22" fmla="*/ 0 w 47479"/>
                      <a:gd name="connsiteY22" fmla="*/ 38039 h 105903"/>
                      <a:gd name="connsiteX23" fmla="*/ 0 w 47479"/>
                      <a:gd name="connsiteY23" fmla="*/ 90612 h 105903"/>
                      <a:gd name="connsiteX24" fmla="*/ 16586 w 47479"/>
                      <a:gd name="connsiteY24" fmla="*/ 105904 h 105903"/>
                      <a:gd name="connsiteX25" fmla="*/ 30894 w 47479"/>
                      <a:gd name="connsiteY25" fmla="*/ 105904 h 105903"/>
                      <a:gd name="connsiteX26" fmla="*/ 47480 w 47479"/>
                      <a:gd name="connsiteY26" fmla="*/ 90612 h 105903"/>
                      <a:gd name="connsiteX27" fmla="*/ 47480 w 47479"/>
                      <a:gd name="connsiteY27" fmla="*/ 38039 h 105903"/>
                      <a:gd name="connsiteX28" fmla="*/ 42415 w 47479"/>
                      <a:gd name="connsiteY28" fmla="*/ 27045 h 1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479" h="105903">
                        <a:moveTo>
                          <a:pt x="42289" y="27045"/>
                        </a:moveTo>
                        <a:cubicBezTo>
                          <a:pt x="42289" y="27045"/>
                          <a:pt x="42289" y="27045"/>
                          <a:pt x="42289" y="27045"/>
                        </a:cubicBezTo>
                        <a:lnTo>
                          <a:pt x="42289" y="2654"/>
                        </a:lnTo>
                        <a:cubicBezTo>
                          <a:pt x="42289" y="1137"/>
                          <a:pt x="41023" y="0"/>
                          <a:pt x="39630" y="0"/>
                        </a:cubicBezTo>
                        <a:cubicBezTo>
                          <a:pt x="38237" y="0"/>
                          <a:pt x="36971" y="1264"/>
                          <a:pt x="36971" y="2654"/>
                        </a:cubicBezTo>
                        <a:lnTo>
                          <a:pt x="36971" y="23885"/>
                        </a:lnTo>
                        <a:cubicBezTo>
                          <a:pt x="35325" y="23253"/>
                          <a:pt x="33552" y="23000"/>
                          <a:pt x="31780" y="22874"/>
                        </a:cubicBezTo>
                        <a:lnTo>
                          <a:pt x="31780" y="2780"/>
                        </a:lnTo>
                        <a:cubicBezTo>
                          <a:pt x="31780" y="1264"/>
                          <a:pt x="30514" y="126"/>
                          <a:pt x="29121" y="126"/>
                        </a:cubicBezTo>
                        <a:cubicBezTo>
                          <a:pt x="27728" y="126"/>
                          <a:pt x="26336" y="1390"/>
                          <a:pt x="26336" y="2780"/>
                        </a:cubicBezTo>
                        <a:lnTo>
                          <a:pt x="26336" y="22874"/>
                        </a:lnTo>
                        <a:lnTo>
                          <a:pt x="21144" y="22874"/>
                        </a:lnTo>
                        <a:lnTo>
                          <a:pt x="21144" y="2780"/>
                        </a:lnTo>
                        <a:cubicBezTo>
                          <a:pt x="21144" y="1264"/>
                          <a:pt x="19878" y="126"/>
                          <a:pt x="18486" y="126"/>
                        </a:cubicBezTo>
                        <a:cubicBezTo>
                          <a:pt x="17093" y="126"/>
                          <a:pt x="15700" y="1390"/>
                          <a:pt x="15700" y="2780"/>
                        </a:cubicBezTo>
                        <a:lnTo>
                          <a:pt x="15700" y="22874"/>
                        </a:lnTo>
                        <a:cubicBezTo>
                          <a:pt x="13928" y="22874"/>
                          <a:pt x="12155" y="23253"/>
                          <a:pt x="10509" y="23885"/>
                        </a:cubicBezTo>
                        <a:lnTo>
                          <a:pt x="10509" y="2654"/>
                        </a:lnTo>
                        <a:cubicBezTo>
                          <a:pt x="10509" y="1137"/>
                          <a:pt x="9243" y="0"/>
                          <a:pt x="7723" y="0"/>
                        </a:cubicBezTo>
                        <a:cubicBezTo>
                          <a:pt x="6204" y="0"/>
                          <a:pt x="5064" y="1264"/>
                          <a:pt x="5064" y="2654"/>
                        </a:cubicBezTo>
                        <a:lnTo>
                          <a:pt x="5064" y="27045"/>
                        </a:lnTo>
                        <a:cubicBezTo>
                          <a:pt x="5064" y="27045"/>
                          <a:pt x="5064" y="27045"/>
                          <a:pt x="5064" y="27045"/>
                        </a:cubicBezTo>
                        <a:cubicBezTo>
                          <a:pt x="1899" y="29825"/>
                          <a:pt x="0" y="33742"/>
                          <a:pt x="0" y="38039"/>
                        </a:cubicBezTo>
                        <a:lnTo>
                          <a:pt x="0" y="90612"/>
                        </a:lnTo>
                        <a:cubicBezTo>
                          <a:pt x="0" y="99079"/>
                          <a:pt x="7470" y="105904"/>
                          <a:pt x="16586" y="105904"/>
                        </a:cubicBezTo>
                        <a:lnTo>
                          <a:pt x="30894" y="105904"/>
                        </a:lnTo>
                        <a:cubicBezTo>
                          <a:pt x="40010" y="105904"/>
                          <a:pt x="47480" y="99079"/>
                          <a:pt x="47480" y="90612"/>
                        </a:cubicBezTo>
                        <a:lnTo>
                          <a:pt x="47480" y="38039"/>
                        </a:lnTo>
                        <a:cubicBezTo>
                          <a:pt x="47480" y="33742"/>
                          <a:pt x="45581" y="29825"/>
                          <a:pt x="42415" y="27045"/>
                        </a:cubicBezTo>
                        <a:close/>
                      </a:path>
                    </a:pathLst>
                  </a:custGeom>
                  <a:solidFill>
                    <a:srgbClr val="F4D9B9"/>
                  </a:solidFill>
                  <a:ln w="3795" cap="flat">
                    <a:solidFill>
                      <a:srgbClr val="D5BCB8"/>
                    </a:solidFill>
                    <a:prstDash val="solid"/>
                    <a:miter/>
                  </a:ln>
                </p:spPr>
                <p:txBody>
                  <a:bodyPr rtlCol="0" anchor="ctr"/>
                  <a:lstStyle/>
                  <a:p>
                    <a:pPr defTabSz="685800">
                      <a:defRPr/>
                    </a:pPr>
                    <a:endParaRPr lang="en-US" sz="600">
                      <a:solidFill>
                        <a:prstClr val="black"/>
                      </a:solidFill>
                      <a:latin typeface="Verdana"/>
                    </a:endParaRPr>
                  </a:p>
                </p:txBody>
              </p:sp>
              <p:sp>
                <p:nvSpPr>
                  <p:cNvPr id="716" name="Freeform 1882">
                    <a:extLst>
                      <a:ext uri="{FF2B5EF4-FFF2-40B4-BE49-F238E27FC236}">
                        <a16:creationId xmlns:a16="http://schemas.microsoft.com/office/drawing/2014/main" id="{20FD48A9-5262-3696-9181-00BE760268E3}"/>
                      </a:ext>
                    </a:extLst>
                  </p:cNvPr>
                  <p:cNvSpPr/>
                  <p:nvPr/>
                </p:nvSpPr>
                <p:spPr>
                  <a:xfrm>
                    <a:off x="7277427" y="4852575"/>
                    <a:ext cx="18232" cy="27549"/>
                  </a:xfrm>
                  <a:custGeom>
                    <a:avLst/>
                    <a:gdLst>
                      <a:gd name="connsiteX0" fmla="*/ 18232 w 18232"/>
                      <a:gd name="connsiteY0" fmla="*/ 13775 h 27549"/>
                      <a:gd name="connsiteX1" fmla="*/ 9116 w 18232"/>
                      <a:gd name="connsiteY1" fmla="*/ 27550 h 27549"/>
                      <a:gd name="connsiteX2" fmla="*/ 0 w 18232"/>
                      <a:gd name="connsiteY2" fmla="*/ 13775 h 27549"/>
                      <a:gd name="connsiteX3" fmla="*/ 9116 w 18232"/>
                      <a:gd name="connsiteY3" fmla="*/ 0 h 27549"/>
                      <a:gd name="connsiteX4" fmla="*/ 18232 w 18232"/>
                      <a:gd name="connsiteY4" fmla="*/ 13775 h 27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2" h="27549">
                        <a:moveTo>
                          <a:pt x="18232" y="13775"/>
                        </a:moveTo>
                        <a:cubicBezTo>
                          <a:pt x="18232" y="21357"/>
                          <a:pt x="14181" y="27550"/>
                          <a:pt x="9116" y="27550"/>
                        </a:cubicBezTo>
                        <a:cubicBezTo>
                          <a:pt x="4052" y="27550"/>
                          <a:pt x="0" y="21357"/>
                          <a:pt x="0" y="13775"/>
                        </a:cubicBezTo>
                        <a:cubicBezTo>
                          <a:pt x="0" y="6192"/>
                          <a:pt x="4052" y="0"/>
                          <a:pt x="9116" y="0"/>
                        </a:cubicBezTo>
                        <a:cubicBezTo>
                          <a:pt x="14181" y="0"/>
                          <a:pt x="18232" y="6192"/>
                          <a:pt x="18232" y="13775"/>
                        </a:cubicBezTo>
                        <a:close/>
                      </a:path>
                    </a:pathLst>
                  </a:custGeom>
                  <a:solidFill>
                    <a:srgbClr val="B5978E"/>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44" name="Graphic 4">
                  <a:extLst>
                    <a:ext uri="{FF2B5EF4-FFF2-40B4-BE49-F238E27FC236}">
                      <a16:creationId xmlns:a16="http://schemas.microsoft.com/office/drawing/2014/main" id="{3068CC70-DF6F-6F3F-A378-E06E72BF91EB}"/>
                    </a:ext>
                  </a:extLst>
                </p:cNvPr>
                <p:cNvGrpSpPr/>
                <p:nvPr/>
              </p:nvGrpSpPr>
              <p:grpSpPr>
                <a:xfrm>
                  <a:off x="3482374" y="3428048"/>
                  <a:ext cx="47485" cy="105903"/>
                  <a:chOff x="7310094" y="4786733"/>
                  <a:chExt cx="47479" cy="105903"/>
                </a:xfrm>
              </p:grpSpPr>
              <p:sp>
                <p:nvSpPr>
                  <p:cNvPr id="713" name="Freeform 1879">
                    <a:extLst>
                      <a:ext uri="{FF2B5EF4-FFF2-40B4-BE49-F238E27FC236}">
                        <a16:creationId xmlns:a16="http://schemas.microsoft.com/office/drawing/2014/main" id="{74C1B5E4-F27B-E8FD-084A-C6A4A79B5001}"/>
                      </a:ext>
                    </a:extLst>
                  </p:cNvPr>
                  <p:cNvSpPr/>
                  <p:nvPr/>
                </p:nvSpPr>
                <p:spPr>
                  <a:xfrm>
                    <a:off x="7310094" y="4786733"/>
                    <a:ext cx="47479" cy="105903"/>
                  </a:xfrm>
                  <a:custGeom>
                    <a:avLst/>
                    <a:gdLst>
                      <a:gd name="connsiteX0" fmla="*/ 42415 w 47479"/>
                      <a:gd name="connsiteY0" fmla="*/ 27045 h 105903"/>
                      <a:gd name="connsiteX1" fmla="*/ 42415 w 47479"/>
                      <a:gd name="connsiteY1" fmla="*/ 27045 h 105903"/>
                      <a:gd name="connsiteX2" fmla="*/ 42415 w 47479"/>
                      <a:gd name="connsiteY2" fmla="*/ 2654 h 105903"/>
                      <a:gd name="connsiteX3" fmla="*/ 39756 w 47479"/>
                      <a:gd name="connsiteY3" fmla="*/ 0 h 105903"/>
                      <a:gd name="connsiteX4" fmla="*/ 36971 w 47479"/>
                      <a:gd name="connsiteY4" fmla="*/ 2654 h 105903"/>
                      <a:gd name="connsiteX5" fmla="*/ 36971 w 47479"/>
                      <a:gd name="connsiteY5" fmla="*/ 23885 h 105903"/>
                      <a:gd name="connsiteX6" fmla="*/ 31780 w 47479"/>
                      <a:gd name="connsiteY6" fmla="*/ 22874 h 105903"/>
                      <a:gd name="connsiteX7" fmla="*/ 31780 w 47479"/>
                      <a:gd name="connsiteY7" fmla="*/ 2780 h 105903"/>
                      <a:gd name="connsiteX8" fmla="*/ 29121 w 47479"/>
                      <a:gd name="connsiteY8" fmla="*/ 126 h 105903"/>
                      <a:gd name="connsiteX9" fmla="*/ 26336 w 47479"/>
                      <a:gd name="connsiteY9" fmla="*/ 2780 h 105903"/>
                      <a:gd name="connsiteX10" fmla="*/ 26336 w 47479"/>
                      <a:gd name="connsiteY10" fmla="*/ 22874 h 105903"/>
                      <a:gd name="connsiteX11" fmla="*/ 21144 w 47479"/>
                      <a:gd name="connsiteY11" fmla="*/ 22874 h 105903"/>
                      <a:gd name="connsiteX12" fmla="*/ 21144 w 47479"/>
                      <a:gd name="connsiteY12" fmla="*/ 2780 h 105903"/>
                      <a:gd name="connsiteX13" fmla="*/ 18359 w 47479"/>
                      <a:gd name="connsiteY13" fmla="*/ 126 h 105903"/>
                      <a:gd name="connsiteX14" fmla="*/ 15700 w 47479"/>
                      <a:gd name="connsiteY14" fmla="*/ 2780 h 105903"/>
                      <a:gd name="connsiteX15" fmla="*/ 15700 w 47479"/>
                      <a:gd name="connsiteY15" fmla="*/ 22874 h 105903"/>
                      <a:gd name="connsiteX16" fmla="*/ 10509 w 47479"/>
                      <a:gd name="connsiteY16" fmla="*/ 23885 h 105903"/>
                      <a:gd name="connsiteX17" fmla="*/ 10509 w 47479"/>
                      <a:gd name="connsiteY17" fmla="*/ 2654 h 105903"/>
                      <a:gd name="connsiteX18" fmla="*/ 7723 w 47479"/>
                      <a:gd name="connsiteY18" fmla="*/ 0 h 105903"/>
                      <a:gd name="connsiteX19" fmla="*/ 5065 w 47479"/>
                      <a:gd name="connsiteY19" fmla="*/ 2654 h 105903"/>
                      <a:gd name="connsiteX20" fmla="*/ 5065 w 47479"/>
                      <a:gd name="connsiteY20" fmla="*/ 27045 h 105903"/>
                      <a:gd name="connsiteX21" fmla="*/ 5065 w 47479"/>
                      <a:gd name="connsiteY21" fmla="*/ 27045 h 105903"/>
                      <a:gd name="connsiteX22" fmla="*/ 0 w 47479"/>
                      <a:gd name="connsiteY22" fmla="*/ 38039 h 105903"/>
                      <a:gd name="connsiteX23" fmla="*/ 0 w 47479"/>
                      <a:gd name="connsiteY23" fmla="*/ 90612 h 105903"/>
                      <a:gd name="connsiteX24" fmla="*/ 16586 w 47479"/>
                      <a:gd name="connsiteY24" fmla="*/ 105904 h 105903"/>
                      <a:gd name="connsiteX25" fmla="*/ 30894 w 47479"/>
                      <a:gd name="connsiteY25" fmla="*/ 105904 h 105903"/>
                      <a:gd name="connsiteX26" fmla="*/ 47480 w 47479"/>
                      <a:gd name="connsiteY26" fmla="*/ 90612 h 105903"/>
                      <a:gd name="connsiteX27" fmla="*/ 47480 w 47479"/>
                      <a:gd name="connsiteY27" fmla="*/ 38039 h 105903"/>
                      <a:gd name="connsiteX28" fmla="*/ 42415 w 47479"/>
                      <a:gd name="connsiteY28" fmla="*/ 27045 h 1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479" h="105903">
                        <a:moveTo>
                          <a:pt x="42415" y="27045"/>
                        </a:moveTo>
                        <a:cubicBezTo>
                          <a:pt x="42415" y="27045"/>
                          <a:pt x="42415" y="27045"/>
                          <a:pt x="42415" y="27045"/>
                        </a:cubicBezTo>
                        <a:lnTo>
                          <a:pt x="42415" y="2654"/>
                        </a:lnTo>
                        <a:cubicBezTo>
                          <a:pt x="42415" y="1137"/>
                          <a:pt x="41149" y="0"/>
                          <a:pt x="39756" y="0"/>
                        </a:cubicBezTo>
                        <a:cubicBezTo>
                          <a:pt x="38364" y="0"/>
                          <a:pt x="36971" y="1264"/>
                          <a:pt x="36971" y="2654"/>
                        </a:cubicBezTo>
                        <a:lnTo>
                          <a:pt x="36971" y="23885"/>
                        </a:lnTo>
                        <a:cubicBezTo>
                          <a:pt x="35325" y="23253"/>
                          <a:pt x="33679" y="23000"/>
                          <a:pt x="31780" y="22874"/>
                        </a:cubicBezTo>
                        <a:lnTo>
                          <a:pt x="31780" y="2780"/>
                        </a:lnTo>
                        <a:cubicBezTo>
                          <a:pt x="31780" y="1264"/>
                          <a:pt x="30514" y="126"/>
                          <a:pt x="29121" y="126"/>
                        </a:cubicBezTo>
                        <a:cubicBezTo>
                          <a:pt x="27728" y="126"/>
                          <a:pt x="26336" y="1390"/>
                          <a:pt x="26336" y="2780"/>
                        </a:cubicBezTo>
                        <a:lnTo>
                          <a:pt x="26336" y="22874"/>
                        </a:lnTo>
                        <a:lnTo>
                          <a:pt x="21144" y="22874"/>
                        </a:lnTo>
                        <a:lnTo>
                          <a:pt x="21144" y="2780"/>
                        </a:lnTo>
                        <a:cubicBezTo>
                          <a:pt x="21144" y="1264"/>
                          <a:pt x="19878" y="126"/>
                          <a:pt x="18359" y="126"/>
                        </a:cubicBezTo>
                        <a:cubicBezTo>
                          <a:pt x="16840" y="126"/>
                          <a:pt x="15700" y="1390"/>
                          <a:pt x="15700" y="2780"/>
                        </a:cubicBezTo>
                        <a:lnTo>
                          <a:pt x="15700" y="22874"/>
                        </a:lnTo>
                        <a:cubicBezTo>
                          <a:pt x="13928" y="22874"/>
                          <a:pt x="12155" y="23253"/>
                          <a:pt x="10509" y="23885"/>
                        </a:cubicBezTo>
                        <a:lnTo>
                          <a:pt x="10509" y="2654"/>
                        </a:lnTo>
                        <a:cubicBezTo>
                          <a:pt x="10509" y="1137"/>
                          <a:pt x="9243" y="0"/>
                          <a:pt x="7723" y="0"/>
                        </a:cubicBezTo>
                        <a:cubicBezTo>
                          <a:pt x="6204" y="0"/>
                          <a:pt x="5065" y="1264"/>
                          <a:pt x="5065" y="2654"/>
                        </a:cubicBezTo>
                        <a:lnTo>
                          <a:pt x="5065" y="27045"/>
                        </a:lnTo>
                        <a:cubicBezTo>
                          <a:pt x="5065" y="27045"/>
                          <a:pt x="5065" y="27045"/>
                          <a:pt x="5065" y="27045"/>
                        </a:cubicBezTo>
                        <a:cubicBezTo>
                          <a:pt x="1899" y="29825"/>
                          <a:pt x="0" y="33742"/>
                          <a:pt x="0" y="38039"/>
                        </a:cubicBezTo>
                        <a:lnTo>
                          <a:pt x="0" y="90612"/>
                        </a:lnTo>
                        <a:cubicBezTo>
                          <a:pt x="0" y="99079"/>
                          <a:pt x="7470" y="105904"/>
                          <a:pt x="16586" y="105904"/>
                        </a:cubicBezTo>
                        <a:lnTo>
                          <a:pt x="30894" y="105904"/>
                        </a:lnTo>
                        <a:cubicBezTo>
                          <a:pt x="40010" y="105904"/>
                          <a:pt x="47480" y="99079"/>
                          <a:pt x="47480" y="90612"/>
                        </a:cubicBezTo>
                        <a:lnTo>
                          <a:pt x="47480" y="38039"/>
                        </a:lnTo>
                        <a:cubicBezTo>
                          <a:pt x="47480" y="33742"/>
                          <a:pt x="45581" y="29825"/>
                          <a:pt x="42415" y="27045"/>
                        </a:cubicBezTo>
                        <a:close/>
                      </a:path>
                    </a:pathLst>
                  </a:custGeom>
                  <a:solidFill>
                    <a:srgbClr val="F4D9B9"/>
                  </a:solidFill>
                  <a:ln w="3795" cap="flat">
                    <a:solidFill>
                      <a:srgbClr val="D5BCB8"/>
                    </a:solidFill>
                    <a:prstDash val="solid"/>
                    <a:miter/>
                  </a:ln>
                </p:spPr>
                <p:txBody>
                  <a:bodyPr rtlCol="0" anchor="ctr"/>
                  <a:lstStyle/>
                  <a:p>
                    <a:pPr defTabSz="685800">
                      <a:defRPr/>
                    </a:pPr>
                    <a:endParaRPr lang="en-US" sz="600">
                      <a:solidFill>
                        <a:prstClr val="black"/>
                      </a:solidFill>
                      <a:latin typeface="Verdana"/>
                    </a:endParaRPr>
                  </a:p>
                </p:txBody>
              </p:sp>
              <p:sp>
                <p:nvSpPr>
                  <p:cNvPr id="714" name="Freeform 1880">
                    <a:extLst>
                      <a:ext uri="{FF2B5EF4-FFF2-40B4-BE49-F238E27FC236}">
                        <a16:creationId xmlns:a16="http://schemas.microsoft.com/office/drawing/2014/main" id="{2DDF64BD-12F8-6D0B-01CC-4CB3016D328A}"/>
                      </a:ext>
                    </a:extLst>
                  </p:cNvPr>
                  <p:cNvSpPr/>
                  <p:nvPr/>
                </p:nvSpPr>
                <p:spPr>
                  <a:xfrm>
                    <a:off x="7324781" y="4852575"/>
                    <a:ext cx="18232" cy="27549"/>
                  </a:xfrm>
                  <a:custGeom>
                    <a:avLst/>
                    <a:gdLst>
                      <a:gd name="connsiteX0" fmla="*/ 18232 w 18232"/>
                      <a:gd name="connsiteY0" fmla="*/ 13775 h 27549"/>
                      <a:gd name="connsiteX1" fmla="*/ 9116 w 18232"/>
                      <a:gd name="connsiteY1" fmla="*/ 27550 h 27549"/>
                      <a:gd name="connsiteX2" fmla="*/ 0 w 18232"/>
                      <a:gd name="connsiteY2" fmla="*/ 13775 h 27549"/>
                      <a:gd name="connsiteX3" fmla="*/ 9116 w 18232"/>
                      <a:gd name="connsiteY3" fmla="*/ 0 h 27549"/>
                      <a:gd name="connsiteX4" fmla="*/ 18232 w 18232"/>
                      <a:gd name="connsiteY4" fmla="*/ 13775 h 27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2" h="27549">
                        <a:moveTo>
                          <a:pt x="18232" y="13775"/>
                        </a:moveTo>
                        <a:cubicBezTo>
                          <a:pt x="18232" y="21357"/>
                          <a:pt x="14181" y="27550"/>
                          <a:pt x="9116" y="27550"/>
                        </a:cubicBezTo>
                        <a:cubicBezTo>
                          <a:pt x="4052" y="27550"/>
                          <a:pt x="0" y="21357"/>
                          <a:pt x="0" y="13775"/>
                        </a:cubicBezTo>
                        <a:cubicBezTo>
                          <a:pt x="0" y="6192"/>
                          <a:pt x="4052" y="0"/>
                          <a:pt x="9116" y="0"/>
                        </a:cubicBezTo>
                        <a:cubicBezTo>
                          <a:pt x="14181" y="0"/>
                          <a:pt x="18232" y="6192"/>
                          <a:pt x="18232" y="13775"/>
                        </a:cubicBezTo>
                        <a:close/>
                      </a:path>
                    </a:pathLst>
                  </a:custGeom>
                  <a:solidFill>
                    <a:srgbClr val="B5978E"/>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45" name="Graphic 4">
                  <a:extLst>
                    <a:ext uri="{FF2B5EF4-FFF2-40B4-BE49-F238E27FC236}">
                      <a16:creationId xmlns:a16="http://schemas.microsoft.com/office/drawing/2014/main" id="{61F3478E-40BE-D74E-C0BA-926D5D5FC8B3}"/>
                    </a:ext>
                  </a:extLst>
                </p:cNvPr>
                <p:cNvGrpSpPr/>
                <p:nvPr/>
              </p:nvGrpSpPr>
              <p:grpSpPr>
                <a:xfrm>
                  <a:off x="3529859" y="3428048"/>
                  <a:ext cx="47485" cy="105903"/>
                  <a:chOff x="7357573" y="4786733"/>
                  <a:chExt cx="47479" cy="105903"/>
                </a:xfrm>
              </p:grpSpPr>
              <p:sp>
                <p:nvSpPr>
                  <p:cNvPr id="711" name="Freeform 1877">
                    <a:extLst>
                      <a:ext uri="{FF2B5EF4-FFF2-40B4-BE49-F238E27FC236}">
                        <a16:creationId xmlns:a16="http://schemas.microsoft.com/office/drawing/2014/main" id="{DAD39CB5-1431-948B-8AA6-EF39FF8D31EE}"/>
                      </a:ext>
                    </a:extLst>
                  </p:cNvPr>
                  <p:cNvSpPr/>
                  <p:nvPr/>
                </p:nvSpPr>
                <p:spPr>
                  <a:xfrm>
                    <a:off x="7357573" y="4786733"/>
                    <a:ext cx="47479" cy="105903"/>
                  </a:xfrm>
                  <a:custGeom>
                    <a:avLst/>
                    <a:gdLst>
                      <a:gd name="connsiteX0" fmla="*/ 42415 w 47479"/>
                      <a:gd name="connsiteY0" fmla="*/ 27045 h 105903"/>
                      <a:gd name="connsiteX1" fmla="*/ 42415 w 47479"/>
                      <a:gd name="connsiteY1" fmla="*/ 27045 h 105903"/>
                      <a:gd name="connsiteX2" fmla="*/ 42415 w 47479"/>
                      <a:gd name="connsiteY2" fmla="*/ 2654 h 105903"/>
                      <a:gd name="connsiteX3" fmla="*/ 39756 w 47479"/>
                      <a:gd name="connsiteY3" fmla="*/ 0 h 105903"/>
                      <a:gd name="connsiteX4" fmla="*/ 36971 w 47479"/>
                      <a:gd name="connsiteY4" fmla="*/ 2654 h 105903"/>
                      <a:gd name="connsiteX5" fmla="*/ 36971 w 47479"/>
                      <a:gd name="connsiteY5" fmla="*/ 23885 h 105903"/>
                      <a:gd name="connsiteX6" fmla="*/ 31780 w 47479"/>
                      <a:gd name="connsiteY6" fmla="*/ 22874 h 105903"/>
                      <a:gd name="connsiteX7" fmla="*/ 31780 w 47479"/>
                      <a:gd name="connsiteY7" fmla="*/ 2780 h 105903"/>
                      <a:gd name="connsiteX8" fmla="*/ 29121 w 47479"/>
                      <a:gd name="connsiteY8" fmla="*/ 126 h 105903"/>
                      <a:gd name="connsiteX9" fmla="*/ 26336 w 47479"/>
                      <a:gd name="connsiteY9" fmla="*/ 2780 h 105903"/>
                      <a:gd name="connsiteX10" fmla="*/ 26336 w 47479"/>
                      <a:gd name="connsiteY10" fmla="*/ 22874 h 105903"/>
                      <a:gd name="connsiteX11" fmla="*/ 21144 w 47479"/>
                      <a:gd name="connsiteY11" fmla="*/ 22874 h 105903"/>
                      <a:gd name="connsiteX12" fmla="*/ 21144 w 47479"/>
                      <a:gd name="connsiteY12" fmla="*/ 2780 h 105903"/>
                      <a:gd name="connsiteX13" fmla="*/ 18359 w 47479"/>
                      <a:gd name="connsiteY13" fmla="*/ 126 h 105903"/>
                      <a:gd name="connsiteX14" fmla="*/ 15700 w 47479"/>
                      <a:gd name="connsiteY14" fmla="*/ 2780 h 105903"/>
                      <a:gd name="connsiteX15" fmla="*/ 15700 w 47479"/>
                      <a:gd name="connsiteY15" fmla="*/ 22874 h 105903"/>
                      <a:gd name="connsiteX16" fmla="*/ 10509 w 47479"/>
                      <a:gd name="connsiteY16" fmla="*/ 23885 h 105903"/>
                      <a:gd name="connsiteX17" fmla="*/ 10509 w 47479"/>
                      <a:gd name="connsiteY17" fmla="*/ 2654 h 105903"/>
                      <a:gd name="connsiteX18" fmla="*/ 7723 w 47479"/>
                      <a:gd name="connsiteY18" fmla="*/ 0 h 105903"/>
                      <a:gd name="connsiteX19" fmla="*/ 5065 w 47479"/>
                      <a:gd name="connsiteY19" fmla="*/ 2654 h 105903"/>
                      <a:gd name="connsiteX20" fmla="*/ 5065 w 47479"/>
                      <a:gd name="connsiteY20" fmla="*/ 27045 h 105903"/>
                      <a:gd name="connsiteX21" fmla="*/ 5065 w 47479"/>
                      <a:gd name="connsiteY21" fmla="*/ 27045 h 105903"/>
                      <a:gd name="connsiteX22" fmla="*/ 0 w 47479"/>
                      <a:gd name="connsiteY22" fmla="*/ 38039 h 105903"/>
                      <a:gd name="connsiteX23" fmla="*/ 0 w 47479"/>
                      <a:gd name="connsiteY23" fmla="*/ 90612 h 105903"/>
                      <a:gd name="connsiteX24" fmla="*/ 16586 w 47479"/>
                      <a:gd name="connsiteY24" fmla="*/ 105904 h 105903"/>
                      <a:gd name="connsiteX25" fmla="*/ 30894 w 47479"/>
                      <a:gd name="connsiteY25" fmla="*/ 105904 h 105903"/>
                      <a:gd name="connsiteX26" fmla="*/ 47480 w 47479"/>
                      <a:gd name="connsiteY26" fmla="*/ 90612 h 105903"/>
                      <a:gd name="connsiteX27" fmla="*/ 47480 w 47479"/>
                      <a:gd name="connsiteY27" fmla="*/ 38039 h 105903"/>
                      <a:gd name="connsiteX28" fmla="*/ 42415 w 47479"/>
                      <a:gd name="connsiteY28" fmla="*/ 27045 h 1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479" h="105903">
                        <a:moveTo>
                          <a:pt x="42415" y="27045"/>
                        </a:moveTo>
                        <a:cubicBezTo>
                          <a:pt x="42415" y="27045"/>
                          <a:pt x="42415" y="27045"/>
                          <a:pt x="42415" y="27045"/>
                        </a:cubicBezTo>
                        <a:lnTo>
                          <a:pt x="42415" y="2654"/>
                        </a:lnTo>
                        <a:cubicBezTo>
                          <a:pt x="42415" y="1137"/>
                          <a:pt x="41149" y="0"/>
                          <a:pt x="39756" y="0"/>
                        </a:cubicBezTo>
                        <a:cubicBezTo>
                          <a:pt x="38364" y="0"/>
                          <a:pt x="36971" y="1264"/>
                          <a:pt x="36971" y="2654"/>
                        </a:cubicBezTo>
                        <a:lnTo>
                          <a:pt x="36971" y="23885"/>
                        </a:lnTo>
                        <a:cubicBezTo>
                          <a:pt x="35325" y="23253"/>
                          <a:pt x="33679" y="23000"/>
                          <a:pt x="31780" y="22874"/>
                        </a:cubicBezTo>
                        <a:lnTo>
                          <a:pt x="31780" y="2780"/>
                        </a:lnTo>
                        <a:cubicBezTo>
                          <a:pt x="31780" y="1264"/>
                          <a:pt x="30514" y="126"/>
                          <a:pt x="29121" y="126"/>
                        </a:cubicBezTo>
                        <a:cubicBezTo>
                          <a:pt x="27728" y="126"/>
                          <a:pt x="26336" y="1390"/>
                          <a:pt x="26336" y="2780"/>
                        </a:cubicBezTo>
                        <a:lnTo>
                          <a:pt x="26336" y="22874"/>
                        </a:lnTo>
                        <a:lnTo>
                          <a:pt x="21144" y="22874"/>
                        </a:lnTo>
                        <a:lnTo>
                          <a:pt x="21144" y="2780"/>
                        </a:lnTo>
                        <a:cubicBezTo>
                          <a:pt x="21144" y="1264"/>
                          <a:pt x="19878" y="126"/>
                          <a:pt x="18359" y="126"/>
                        </a:cubicBezTo>
                        <a:cubicBezTo>
                          <a:pt x="16840" y="126"/>
                          <a:pt x="15700" y="1390"/>
                          <a:pt x="15700" y="2780"/>
                        </a:cubicBezTo>
                        <a:lnTo>
                          <a:pt x="15700" y="22874"/>
                        </a:lnTo>
                        <a:cubicBezTo>
                          <a:pt x="13928" y="22874"/>
                          <a:pt x="12155" y="23253"/>
                          <a:pt x="10509" y="23885"/>
                        </a:cubicBezTo>
                        <a:lnTo>
                          <a:pt x="10509" y="2654"/>
                        </a:lnTo>
                        <a:cubicBezTo>
                          <a:pt x="10509" y="1137"/>
                          <a:pt x="9243" y="0"/>
                          <a:pt x="7723" y="0"/>
                        </a:cubicBezTo>
                        <a:cubicBezTo>
                          <a:pt x="6204" y="0"/>
                          <a:pt x="5065" y="1264"/>
                          <a:pt x="5065" y="2654"/>
                        </a:cubicBezTo>
                        <a:lnTo>
                          <a:pt x="5065" y="27045"/>
                        </a:lnTo>
                        <a:cubicBezTo>
                          <a:pt x="5065" y="27045"/>
                          <a:pt x="5065" y="27045"/>
                          <a:pt x="5065" y="27045"/>
                        </a:cubicBezTo>
                        <a:cubicBezTo>
                          <a:pt x="1899" y="29825"/>
                          <a:pt x="0" y="33742"/>
                          <a:pt x="0" y="38039"/>
                        </a:cubicBezTo>
                        <a:lnTo>
                          <a:pt x="0" y="90612"/>
                        </a:lnTo>
                        <a:cubicBezTo>
                          <a:pt x="0" y="99079"/>
                          <a:pt x="7470" y="105904"/>
                          <a:pt x="16586" y="105904"/>
                        </a:cubicBezTo>
                        <a:lnTo>
                          <a:pt x="30894" y="105904"/>
                        </a:lnTo>
                        <a:cubicBezTo>
                          <a:pt x="40010" y="105904"/>
                          <a:pt x="47480" y="99079"/>
                          <a:pt x="47480" y="90612"/>
                        </a:cubicBezTo>
                        <a:lnTo>
                          <a:pt x="47480" y="38039"/>
                        </a:lnTo>
                        <a:cubicBezTo>
                          <a:pt x="47480" y="33742"/>
                          <a:pt x="45581" y="29825"/>
                          <a:pt x="42415" y="27045"/>
                        </a:cubicBezTo>
                        <a:close/>
                      </a:path>
                    </a:pathLst>
                  </a:custGeom>
                  <a:solidFill>
                    <a:srgbClr val="F4D9B9"/>
                  </a:solidFill>
                  <a:ln w="3795" cap="flat">
                    <a:solidFill>
                      <a:srgbClr val="D5BCB8"/>
                    </a:solidFill>
                    <a:prstDash val="solid"/>
                    <a:miter/>
                  </a:ln>
                </p:spPr>
                <p:txBody>
                  <a:bodyPr rtlCol="0" anchor="ctr"/>
                  <a:lstStyle/>
                  <a:p>
                    <a:pPr defTabSz="685800">
                      <a:defRPr/>
                    </a:pPr>
                    <a:endParaRPr lang="en-US" sz="600">
                      <a:solidFill>
                        <a:prstClr val="black"/>
                      </a:solidFill>
                      <a:latin typeface="Verdana"/>
                    </a:endParaRPr>
                  </a:p>
                </p:txBody>
              </p:sp>
              <p:sp>
                <p:nvSpPr>
                  <p:cNvPr id="712" name="Freeform 1878">
                    <a:extLst>
                      <a:ext uri="{FF2B5EF4-FFF2-40B4-BE49-F238E27FC236}">
                        <a16:creationId xmlns:a16="http://schemas.microsoft.com/office/drawing/2014/main" id="{0DB15506-24EA-CA1B-5BFC-90ABA309DF97}"/>
                      </a:ext>
                    </a:extLst>
                  </p:cNvPr>
                  <p:cNvSpPr/>
                  <p:nvPr/>
                </p:nvSpPr>
                <p:spPr>
                  <a:xfrm>
                    <a:off x="7372261" y="4852575"/>
                    <a:ext cx="18232" cy="27549"/>
                  </a:xfrm>
                  <a:custGeom>
                    <a:avLst/>
                    <a:gdLst>
                      <a:gd name="connsiteX0" fmla="*/ 18232 w 18232"/>
                      <a:gd name="connsiteY0" fmla="*/ 13775 h 27549"/>
                      <a:gd name="connsiteX1" fmla="*/ 9116 w 18232"/>
                      <a:gd name="connsiteY1" fmla="*/ 27550 h 27549"/>
                      <a:gd name="connsiteX2" fmla="*/ 0 w 18232"/>
                      <a:gd name="connsiteY2" fmla="*/ 13775 h 27549"/>
                      <a:gd name="connsiteX3" fmla="*/ 9116 w 18232"/>
                      <a:gd name="connsiteY3" fmla="*/ 0 h 27549"/>
                      <a:gd name="connsiteX4" fmla="*/ 18232 w 18232"/>
                      <a:gd name="connsiteY4" fmla="*/ 13775 h 27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2" h="27549">
                        <a:moveTo>
                          <a:pt x="18232" y="13775"/>
                        </a:moveTo>
                        <a:cubicBezTo>
                          <a:pt x="18232" y="21357"/>
                          <a:pt x="14181" y="27550"/>
                          <a:pt x="9116" y="27550"/>
                        </a:cubicBezTo>
                        <a:cubicBezTo>
                          <a:pt x="4052" y="27550"/>
                          <a:pt x="0" y="21357"/>
                          <a:pt x="0" y="13775"/>
                        </a:cubicBezTo>
                        <a:cubicBezTo>
                          <a:pt x="0" y="6192"/>
                          <a:pt x="4052" y="0"/>
                          <a:pt x="9116" y="0"/>
                        </a:cubicBezTo>
                        <a:cubicBezTo>
                          <a:pt x="14181" y="0"/>
                          <a:pt x="18232" y="6192"/>
                          <a:pt x="18232" y="13775"/>
                        </a:cubicBezTo>
                        <a:close/>
                      </a:path>
                    </a:pathLst>
                  </a:custGeom>
                  <a:solidFill>
                    <a:srgbClr val="B5978E"/>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46" name="Graphic 4">
                  <a:extLst>
                    <a:ext uri="{FF2B5EF4-FFF2-40B4-BE49-F238E27FC236}">
                      <a16:creationId xmlns:a16="http://schemas.microsoft.com/office/drawing/2014/main" id="{EA4FF2E2-C342-54B9-076D-96880B40970A}"/>
                    </a:ext>
                  </a:extLst>
                </p:cNvPr>
                <p:cNvGrpSpPr/>
                <p:nvPr/>
              </p:nvGrpSpPr>
              <p:grpSpPr>
                <a:xfrm>
                  <a:off x="3596594" y="3428048"/>
                  <a:ext cx="47485" cy="105903"/>
                  <a:chOff x="7424299" y="4786733"/>
                  <a:chExt cx="47479" cy="105903"/>
                </a:xfrm>
              </p:grpSpPr>
              <p:sp>
                <p:nvSpPr>
                  <p:cNvPr id="709" name="Freeform 1875">
                    <a:extLst>
                      <a:ext uri="{FF2B5EF4-FFF2-40B4-BE49-F238E27FC236}">
                        <a16:creationId xmlns:a16="http://schemas.microsoft.com/office/drawing/2014/main" id="{77EB5C0B-715D-6873-8CA8-2DC2172E62C5}"/>
                      </a:ext>
                    </a:extLst>
                  </p:cNvPr>
                  <p:cNvSpPr/>
                  <p:nvPr/>
                </p:nvSpPr>
                <p:spPr>
                  <a:xfrm>
                    <a:off x="7424299" y="4786733"/>
                    <a:ext cx="47479" cy="105903"/>
                  </a:xfrm>
                  <a:custGeom>
                    <a:avLst/>
                    <a:gdLst>
                      <a:gd name="connsiteX0" fmla="*/ 42415 w 47479"/>
                      <a:gd name="connsiteY0" fmla="*/ 27045 h 105903"/>
                      <a:gd name="connsiteX1" fmla="*/ 42415 w 47479"/>
                      <a:gd name="connsiteY1" fmla="*/ 27045 h 105903"/>
                      <a:gd name="connsiteX2" fmla="*/ 42415 w 47479"/>
                      <a:gd name="connsiteY2" fmla="*/ 2654 h 105903"/>
                      <a:gd name="connsiteX3" fmla="*/ 39756 w 47479"/>
                      <a:gd name="connsiteY3" fmla="*/ 0 h 105903"/>
                      <a:gd name="connsiteX4" fmla="*/ 36971 w 47479"/>
                      <a:gd name="connsiteY4" fmla="*/ 2654 h 105903"/>
                      <a:gd name="connsiteX5" fmla="*/ 36971 w 47479"/>
                      <a:gd name="connsiteY5" fmla="*/ 23885 h 105903"/>
                      <a:gd name="connsiteX6" fmla="*/ 31780 w 47479"/>
                      <a:gd name="connsiteY6" fmla="*/ 22874 h 105903"/>
                      <a:gd name="connsiteX7" fmla="*/ 31780 w 47479"/>
                      <a:gd name="connsiteY7" fmla="*/ 2780 h 105903"/>
                      <a:gd name="connsiteX8" fmla="*/ 29121 w 47479"/>
                      <a:gd name="connsiteY8" fmla="*/ 126 h 105903"/>
                      <a:gd name="connsiteX9" fmla="*/ 26336 w 47479"/>
                      <a:gd name="connsiteY9" fmla="*/ 2780 h 105903"/>
                      <a:gd name="connsiteX10" fmla="*/ 26336 w 47479"/>
                      <a:gd name="connsiteY10" fmla="*/ 22874 h 105903"/>
                      <a:gd name="connsiteX11" fmla="*/ 21144 w 47479"/>
                      <a:gd name="connsiteY11" fmla="*/ 22874 h 105903"/>
                      <a:gd name="connsiteX12" fmla="*/ 21144 w 47479"/>
                      <a:gd name="connsiteY12" fmla="*/ 2780 h 105903"/>
                      <a:gd name="connsiteX13" fmla="*/ 18359 w 47479"/>
                      <a:gd name="connsiteY13" fmla="*/ 126 h 105903"/>
                      <a:gd name="connsiteX14" fmla="*/ 15700 w 47479"/>
                      <a:gd name="connsiteY14" fmla="*/ 2780 h 105903"/>
                      <a:gd name="connsiteX15" fmla="*/ 15700 w 47479"/>
                      <a:gd name="connsiteY15" fmla="*/ 22874 h 105903"/>
                      <a:gd name="connsiteX16" fmla="*/ 10509 w 47479"/>
                      <a:gd name="connsiteY16" fmla="*/ 23885 h 105903"/>
                      <a:gd name="connsiteX17" fmla="*/ 10509 w 47479"/>
                      <a:gd name="connsiteY17" fmla="*/ 2654 h 105903"/>
                      <a:gd name="connsiteX18" fmla="*/ 7723 w 47479"/>
                      <a:gd name="connsiteY18" fmla="*/ 0 h 105903"/>
                      <a:gd name="connsiteX19" fmla="*/ 5064 w 47479"/>
                      <a:gd name="connsiteY19" fmla="*/ 2654 h 105903"/>
                      <a:gd name="connsiteX20" fmla="*/ 5064 w 47479"/>
                      <a:gd name="connsiteY20" fmla="*/ 27045 h 105903"/>
                      <a:gd name="connsiteX21" fmla="*/ 5064 w 47479"/>
                      <a:gd name="connsiteY21" fmla="*/ 27045 h 105903"/>
                      <a:gd name="connsiteX22" fmla="*/ 0 w 47479"/>
                      <a:gd name="connsiteY22" fmla="*/ 38039 h 105903"/>
                      <a:gd name="connsiteX23" fmla="*/ 0 w 47479"/>
                      <a:gd name="connsiteY23" fmla="*/ 90612 h 105903"/>
                      <a:gd name="connsiteX24" fmla="*/ 16586 w 47479"/>
                      <a:gd name="connsiteY24" fmla="*/ 105904 h 105903"/>
                      <a:gd name="connsiteX25" fmla="*/ 30894 w 47479"/>
                      <a:gd name="connsiteY25" fmla="*/ 105904 h 105903"/>
                      <a:gd name="connsiteX26" fmla="*/ 47480 w 47479"/>
                      <a:gd name="connsiteY26" fmla="*/ 90612 h 105903"/>
                      <a:gd name="connsiteX27" fmla="*/ 47480 w 47479"/>
                      <a:gd name="connsiteY27" fmla="*/ 38039 h 105903"/>
                      <a:gd name="connsiteX28" fmla="*/ 42415 w 47479"/>
                      <a:gd name="connsiteY28" fmla="*/ 27045 h 1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479" h="105903">
                        <a:moveTo>
                          <a:pt x="42415" y="27045"/>
                        </a:moveTo>
                        <a:cubicBezTo>
                          <a:pt x="42415" y="27045"/>
                          <a:pt x="42415" y="27045"/>
                          <a:pt x="42415" y="27045"/>
                        </a:cubicBezTo>
                        <a:lnTo>
                          <a:pt x="42415" y="2654"/>
                        </a:lnTo>
                        <a:cubicBezTo>
                          <a:pt x="42415" y="1137"/>
                          <a:pt x="41149" y="0"/>
                          <a:pt x="39756" y="0"/>
                        </a:cubicBezTo>
                        <a:cubicBezTo>
                          <a:pt x="38364" y="0"/>
                          <a:pt x="36971" y="1264"/>
                          <a:pt x="36971" y="2654"/>
                        </a:cubicBezTo>
                        <a:lnTo>
                          <a:pt x="36971" y="23885"/>
                        </a:lnTo>
                        <a:cubicBezTo>
                          <a:pt x="35325" y="23253"/>
                          <a:pt x="33552" y="23000"/>
                          <a:pt x="31780" y="22874"/>
                        </a:cubicBezTo>
                        <a:lnTo>
                          <a:pt x="31780" y="2780"/>
                        </a:lnTo>
                        <a:cubicBezTo>
                          <a:pt x="31780" y="1264"/>
                          <a:pt x="30514" y="126"/>
                          <a:pt x="29121" y="126"/>
                        </a:cubicBezTo>
                        <a:cubicBezTo>
                          <a:pt x="27728" y="126"/>
                          <a:pt x="26336" y="1390"/>
                          <a:pt x="26336" y="2780"/>
                        </a:cubicBezTo>
                        <a:lnTo>
                          <a:pt x="26336" y="22874"/>
                        </a:lnTo>
                        <a:lnTo>
                          <a:pt x="21144" y="22874"/>
                        </a:lnTo>
                        <a:lnTo>
                          <a:pt x="21144" y="2780"/>
                        </a:lnTo>
                        <a:cubicBezTo>
                          <a:pt x="21144" y="1264"/>
                          <a:pt x="19878" y="126"/>
                          <a:pt x="18359" y="126"/>
                        </a:cubicBezTo>
                        <a:cubicBezTo>
                          <a:pt x="16840" y="126"/>
                          <a:pt x="15700" y="1390"/>
                          <a:pt x="15700" y="2780"/>
                        </a:cubicBezTo>
                        <a:lnTo>
                          <a:pt x="15700" y="22874"/>
                        </a:lnTo>
                        <a:cubicBezTo>
                          <a:pt x="13928" y="22874"/>
                          <a:pt x="12155" y="23253"/>
                          <a:pt x="10509" y="23885"/>
                        </a:cubicBezTo>
                        <a:lnTo>
                          <a:pt x="10509" y="2654"/>
                        </a:lnTo>
                        <a:cubicBezTo>
                          <a:pt x="10509" y="1137"/>
                          <a:pt x="9243" y="0"/>
                          <a:pt x="7723" y="0"/>
                        </a:cubicBezTo>
                        <a:cubicBezTo>
                          <a:pt x="6204" y="0"/>
                          <a:pt x="5064" y="1264"/>
                          <a:pt x="5064" y="2654"/>
                        </a:cubicBezTo>
                        <a:lnTo>
                          <a:pt x="5064" y="27045"/>
                        </a:lnTo>
                        <a:cubicBezTo>
                          <a:pt x="5064" y="27045"/>
                          <a:pt x="5064" y="27045"/>
                          <a:pt x="5064" y="27045"/>
                        </a:cubicBezTo>
                        <a:cubicBezTo>
                          <a:pt x="1899" y="29825"/>
                          <a:pt x="0" y="33742"/>
                          <a:pt x="0" y="38039"/>
                        </a:cubicBezTo>
                        <a:lnTo>
                          <a:pt x="0" y="90612"/>
                        </a:lnTo>
                        <a:cubicBezTo>
                          <a:pt x="0" y="99079"/>
                          <a:pt x="7470" y="105904"/>
                          <a:pt x="16586" y="105904"/>
                        </a:cubicBezTo>
                        <a:lnTo>
                          <a:pt x="30894" y="105904"/>
                        </a:lnTo>
                        <a:cubicBezTo>
                          <a:pt x="40010" y="105904"/>
                          <a:pt x="47480" y="99079"/>
                          <a:pt x="47480" y="90612"/>
                        </a:cubicBezTo>
                        <a:lnTo>
                          <a:pt x="47480" y="38039"/>
                        </a:lnTo>
                        <a:cubicBezTo>
                          <a:pt x="47480" y="33742"/>
                          <a:pt x="45581" y="29825"/>
                          <a:pt x="42415" y="27045"/>
                        </a:cubicBezTo>
                        <a:close/>
                      </a:path>
                    </a:pathLst>
                  </a:custGeom>
                  <a:solidFill>
                    <a:srgbClr val="F4D9B9"/>
                  </a:solidFill>
                  <a:ln w="3795" cap="flat">
                    <a:solidFill>
                      <a:srgbClr val="D5BCB8"/>
                    </a:solidFill>
                    <a:prstDash val="solid"/>
                    <a:miter/>
                  </a:ln>
                </p:spPr>
                <p:txBody>
                  <a:bodyPr rtlCol="0" anchor="ctr"/>
                  <a:lstStyle/>
                  <a:p>
                    <a:pPr defTabSz="685800">
                      <a:defRPr/>
                    </a:pPr>
                    <a:endParaRPr lang="en-US" sz="600">
                      <a:solidFill>
                        <a:prstClr val="black"/>
                      </a:solidFill>
                      <a:latin typeface="Verdana"/>
                    </a:endParaRPr>
                  </a:p>
                </p:txBody>
              </p:sp>
              <p:sp>
                <p:nvSpPr>
                  <p:cNvPr id="710" name="Freeform 1876">
                    <a:extLst>
                      <a:ext uri="{FF2B5EF4-FFF2-40B4-BE49-F238E27FC236}">
                        <a16:creationId xmlns:a16="http://schemas.microsoft.com/office/drawing/2014/main" id="{B9A08FC9-10C7-7057-6EC7-6734BED2D29E}"/>
                      </a:ext>
                    </a:extLst>
                  </p:cNvPr>
                  <p:cNvSpPr/>
                  <p:nvPr/>
                </p:nvSpPr>
                <p:spPr>
                  <a:xfrm>
                    <a:off x="7438986" y="4852575"/>
                    <a:ext cx="18232" cy="27549"/>
                  </a:xfrm>
                  <a:custGeom>
                    <a:avLst/>
                    <a:gdLst>
                      <a:gd name="connsiteX0" fmla="*/ 18232 w 18232"/>
                      <a:gd name="connsiteY0" fmla="*/ 13775 h 27549"/>
                      <a:gd name="connsiteX1" fmla="*/ 9116 w 18232"/>
                      <a:gd name="connsiteY1" fmla="*/ 27550 h 27549"/>
                      <a:gd name="connsiteX2" fmla="*/ 0 w 18232"/>
                      <a:gd name="connsiteY2" fmla="*/ 13775 h 27549"/>
                      <a:gd name="connsiteX3" fmla="*/ 9116 w 18232"/>
                      <a:gd name="connsiteY3" fmla="*/ 0 h 27549"/>
                      <a:gd name="connsiteX4" fmla="*/ 18232 w 18232"/>
                      <a:gd name="connsiteY4" fmla="*/ 13775 h 27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2" h="27549">
                        <a:moveTo>
                          <a:pt x="18232" y="13775"/>
                        </a:moveTo>
                        <a:cubicBezTo>
                          <a:pt x="18232" y="21357"/>
                          <a:pt x="14181" y="27550"/>
                          <a:pt x="9116" y="27550"/>
                        </a:cubicBezTo>
                        <a:cubicBezTo>
                          <a:pt x="4052" y="27550"/>
                          <a:pt x="0" y="21357"/>
                          <a:pt x="0" y="13775"/>
                        </a:cubicBezTo>
                        <a:cubicBezTo>
                          <a:pt x="0" y="6192"/>
                          <a:pt x="4052" y="0"/>
                          <a:pt x="9116" y="0"/>
                        </a:cubicBezTo>
                        <a:cubicBezTo>
                          <a:pt x="14181" y="0"/>
                          <a:pt x="18232" y="6192"/>
                          <a:pt x="18232" y="13775"/>
                        </a:cubicBezTo>
                        <a:close/>
                      </a:path>
                    </a:pathLst>
                  </a:custGeom>
                  <a:solidFill>
                    <a:srgbClr val="B5978E"/>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47" name="Graphic 4">
                  <a:extLst>
                    <a:ext uri="{FF2B5EF4-FFF2-40B4-BE49-F238E27FC236}">
                      <a16:creationId xmlns:a16="http://schemas.microsoft.com/office/drawing/2014/main" id="{2103F83A-8593-A585-EBB4-5077BA1571D4}"/>
                    </a:ext>
                  </a:extLst>
                </p:cNvPr>
                <p:cNvGrpSpPr/>
                <p:nvPr/>
              </p:nvGrpSpPr>
              <p:grpSpPr>
                <a:xfrm>
                  <a:off x="3644079" y="3428048"/>
                  <a:ext cx="47485" cy="105903"/>
                  <a:chOff x="7471778" y="4786733"/>
                  <a:chExt cx="47479" cy="105903"/>
                </a:xfrm>
              </p:grpSpPr>
              <p:sp>
                <p:nvSpPr>
                  <p:cNvPr id="707" name="Freeform 1873">
                    <a:extLst>
                      <a:ext uri="{FF2B5EF4-FFF2-40B4-BE49-F238E27FC236}">
                        <a16:creationId xmlns:a16="http://schemas.microsoft.com/office/drawing/2014/main" id="{62820921-9034-3283-76DB-E67D3311A632}"/>
                      </a:ext>
                    </a:extLst>
                  </p:cNvPr>
                  <p:cNvSpPr/>
                  <p:nvPr/>
                </p:nvSpPr>
                <p:spPr>
                  <a:xfrm>
                    <a:off x="7471778" y="4786733"/>
                    <a:ext cx="47479" cy="105903"/>
                  </a:xfrm>
                  <a:custGeom>
                    <a:avLst/>
                    <a:gdLst>
                      <a:gd name="connsiteX0" fmla="*/ 42415 w 47479"/>
                      <a:gd name="connsiteY0" fmla="*/ 27045 h 105903"/>
                      <a:gd name="connsiteX1" fmla="*/ 42415 w 47479"/>
                      <a:gd name="connsiteY1" fmla="*/ 27045 h 105903"/>
                      <a:gd name="connsiteX2" fmla="*/ 42415 w 47479"/>
                      <a:gd name="connsiteY2" fmla="*/ 2654 h 105903"/>
                      <a:gd name="connsiteX3" fmla="*/ 39756 w 47479"/>
                      <a:gd name="connsiteY3" fmla="*/ 0 h 105903"/>
                      <a:gd name="connsiteX4" fmla="*/ 36971 w 47479"/>
                      <a:gd name="connsiteY4" fmla="*/ 2654 h 105903"/>
                      <a:gd name="connsiteX5" fmla="*/ 36971 w 47479"/>
                      <a:gd name="connsiteY5" fmla="*/ 23885 h 105903"/>
                      <a:gd name="connsiteX6" fmla="*/ 31780 w 47479"/>
                      <a:gd name="connsiteY6" fmla="*/ 22874 h 105903"/>
                      <a:gd name="connsiteX7" fmla="*/ 31780 w 47479"/>
                      <a:gd name="connsiteY7" fmla="*/ 2780 h 105903"/>
                      <a:gd name="connsiteX8" fmla="*/ 29121 w 47479"/>
                      <a:gd name="connsiteY8" fmla="*/ 126 h 105903"/>
                      <a:gd name="connsiteX9" fmla="*/ 26336 w 47479"/>
                      <a:gd name="connsiteY9" fmla="*/ 2780 h 105903"/>
                      <a:gd name="connsiteX10" fmla="*/ 26336 w 47479"/>
                      <a:gd name="connsiteY10" fmla="*/ 22874 h 105903"/>
                      <a:gd name="connsiteX11" fmla="*/ 21144 w 47479"/>
                      <a:gd name="connsiteY11" fmla="*/ 22874 h 105903"/>
                      <a:gd name="connsiteX12" fmla="*/ 21144 w 47479"/>
                      <a:gd name="connsiteY12" fmla="*/ 2780 h 105903"/>
                      <a:gd name="connsiteX13" fmla="*/ 18359 w 47479"/>
                      <a:gd name="connsiteY13" fmla="*/ 126 h 105903"/>
                      <a:gd name="connsiteX14" fmla="*/ 15700 w 47479"/>
                      <a:gd name="connsiteY14" fmla="*/ 2780 h 105903"/>
                      <a:gd name="connsiteX15" fmla="*/ 15700 w 47479"/>
                      <a:gd name="connsiteY15" fmla="*/ 22874 h 105903"/>
                      <a:gd name="connsiteX16" fmla="*/ 10509 w 47479"/>
                      <a:gd name="connsiteY16" fmla="*/ 23885 h 105903"/>
                      <a:gd name="connsiteX17" fmla="*/ 10509 w 47479"/>
                      <a:gd name="connsiteY17" fmla="*/ 2654 h 105903"/>
                      <a:gd name="connsiteX18" fmla="*/ 7723 w 47479"/>
                      <a:gd name="connsiteY18" fmla="*/ 0 h 105903"/>
                      <a:gd name="connsiteX19" fmla="*/ 5064 w 47479"/>
                      <a:gd name="connsiteY19" fmla="*/ 2654 h 105903"/>
                      <a:gd name="connsiteX20" fmla="*/ 5064 w 47479"/>
                      <a:gd name="connsiteY20" fmla="*/ 27045 h 105903"/>
                      <a:gd name="connsiteX21" fmla="*/ 5064 w 47479"/>
                      <a:gd name="connsiteY21" fmla="*/ 27045 h 105903"/>
                      <a:gd name="connsiteX22" fmla="*/ 0 w 47479"/>
                      <a:gd name="connsiteY22" fmla="*/ 38039 h 105903"/>
                      <a:gd name="connsiteX23" fmla="*/ 0 w 47479"/>
                      <a:gd name="connsiteY23" fmla="*/ 90612 h 105903"/>
                      <a:gd name="connsiteX24" fmla="*/ 16586 w 47479"/>
                      <a:gd name="connsiteY24" fmla="*/ 105904 h 105903"/>
                      <a:gd name="connsiteX25" fmla="*/ 30894 w 47479"/>
                      <a:gd name="connsiteY25" fmla="*/ 105904 h 105903"/>
                      <a:gd name="connsiteX26" fmla="*/ 47480 w 47479"/>
                      <a:gd name="connsiteY26" fmla="*/ 90612 h 105903"/>
                      <a:gd name="connsiteX27" fmla="*/ 47480 w 47479"/>
                      <a:gd name="connsiteY27" fmla="*/ 38039 h 105903"/>
                      <a:gd name="connsiteX28" fmla="*/ 42415 w 47479"/>
                      <a:gd name="connsiteY28" fmla="*/ 27045 h 1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479" h="105903">
                        <a:moveTo>
                          <a:pt x="42415" y="27045"/>
                        </a:moveTo>
                        <a:cubicBezTo>
                          <a:pt x="42415" y="27045"/>
                          <a:pt x="42415" y="27045"/>
                          <a:pt x="42415" y="27045"/>
                        </a:cubicBezTo>
                        <a:lnTo>
                          <a:pt x="42415" y="2654"/>
                        </a:lnTo>
                        <a:cubicBezTo>
                          <a:pt x="42415" y="1137"/>
                          <a:pt x="41149" y="0"/>
                          <a:pt x="39756" y="0"/>
                        </a:cubicBezTo>
                        <a:cubicBezTo>
                          <a:pt x="38364" y="0"/>
                          <a:pt x="36971" y="1264"/>
                          <a:pt x="36971" y="2654"/>
                        </a:cubicBezTo>
                        <a:lnTo>
                          <a:pt x="36971" y="23885"/>
                        </a:lnTo>
                        <a:cubicBezTo>
                          <a:pt x="35325" y="23253"/>
                          <a:pt x="33679" y="23000"/>
                          <a:pt x="31780" y="22874"/>
                        </a:cubicBezTo>
                        <a:lnTo>
                          <a:pt x="31780" y="2780"/>
                        </a:lnTo>
                        <a:cubicBezTo>
                          <a:pt x="31780" y="1264"/>
                          <a:pt x="30514" y="126"/>
                          <a:pt x="29121" y="126"/>
                        </a:cubicBezTo>
                        <a:cubicBezTo>
                          <a:pt x="27728" y="126"/>
                          <a:pt x="26336" y="1390"/>
                          <a:pt x="26336" y="2780"/>
                        </a:cubicBezTo>
                        <a:lnTo>
                          <a:pt x="26336" y="22874"/>
                        </a:lnTo>
                        <a:lnTo>
                          <a:pt x="21144" y="22874"/>
                        </a:lnTo>
                        <a:lnTo>
                          <a:pt x="21144" y="2780"/>
                        </a:lnTo>
                        <a:cubicBezTo>
                          <a:pt x="21144" y="1264"/>
                          <a:pt x="19878" y="126"/>
                          <a:pt x="18359" y="126"/>
                        </a:cubicBezTo>
                        <a:cubicBezTo>
                          <a:pt x="16840" y="126"/>
                          <a:pt x="15700" y="1390"/>
                          <a:pt x="15700" y="2780"/>
                        </a:cubicBezTo>
                        <a:lnTo>
                          <a:pt x="15700" y="22874"/>
                        </a:lnTo>
                        <a:cubicBezTo>
                          <a:pt x="13928" y="22874"/>
                          <a:pt x="12155" y="23253"/>
                          <a:pt x="10509" y="23885"/>
                        </a:cubicBezTo>
                        <a:lnTo>
                          <a:pt x="10509" y="2654"/>
                        </a:lnTo>
                        <a:cubicBezTo>
                          <a:pt x="10509" y="1137"/>
                          <a:pt x="9243" y="0"/>
                          <a:pt x="7723" y="0"/>
                        </a:cubicBezTo>
                        <a:cubicBezTo>
                          <a:pt x="6204" y="0"/>
                          <a:pt x="5064" y="1264"/>
                          <a:pt x="5064" y="2654"/>
                        </a:cubicBezTo>
                        <a:lnTo>
                          <a:pt x="5064" y="27045"/>
                        </a:lnTo>
                        <a:cubicBezTo>
                          <a:pt x="5064" y="27045"/>
                          <a:pt x="5064" y="27045"/>
                          <a:pt x="5064" y="27045"/>
                        </a:cubicBezTo>
                        <a:cubicBezTo>
                          <a:pt x="1899" y="29825"/>
                          <a:pt x="0" y="33742"/>
                          <a:pt x="0" y="38039"/>
                        </a:cubicBezTo>
                        <a:lnTo>
                          <a:pt x="0" y="90612"/>
                        </a:lnTo>
                        <a:cubicBezTo>
                          <a:pt x="0" y="99079"/>
                          <a:pt x="7470" y="105904"/>
                          <a:pt x="16586" y="105904"/>
                        </a:cubicBezTo>
                        <a:lnTo>
                          <a:pt x="30894" y="105904"/>
                        </a:lnTo>
                        <a:cubicBezTo>
                          <a:pt x="40010" y="105904"/>
                          <a:pt x="47480" y="99079"/>
                          <a:pt x="47480" y="90612"/>
                        </a:cubicBezTo>
                        <a:lnTo>
                          <a:pt x="47480" y="38039"/>
                        </a:lnTo>
                        <a:cubicBezTo>
                          <a:pt x="47480" y="33742"/>
                          <a:pt x="45581" y="29825"/>
                          <a:pt x="42415" y="27045"/>
                        </a:cubicBezTo>
                        <a:close/>
                      </a:path>
                    </a:pathLst>
                  </a:custGeom>
                  <a:solidFill>
                    <a:srgbClr val="F4D9B9"/>
                  </a:solidFill>
                  <a:ln w="3795" cap="flat">
                    <a:solidFill>
                      <a:srgbClr val="D5BCB8"/>
                    </a:solidFill>
                    <a:prstDash val="solid"/>
                    <a:miter/>
                  </a:ln>
                </p:spPr>
                <p:txBody>
                  <a:bodyPr rtlCol="0" anchor="ctr"/>
                  <a:lstStyle/>
                  <a:p>
                    <a:pPr defTabSz="685800">
                      <a:defRPr/>
                    </a:pPr>
                    <a:endParaRPr lang="en-US" sz="600">
                      <a:solidFill>
                        <a:prstClr val="black"/>
                      </a:solidFill>
                      <a:latin typeface="Verdana"/>
                    </a:endParaRPr>
                  </a:p>
                </p:txBody>
              </p:sp>
              <p:sp>
                <p:nvSpPr>
                  <p:cNvPr id="708" name="Freeform 1874">
                    <a:extLst>
                      <a:ext uri="{FF2B5EF4-FFF2-40B4-BE49-F238E27FC236}">
                        <a16:creationId xmlns:a16="http://schemas.microsoft.com/office/drawing/2014/main" id="{039572B4-DA84-5127-2634-A1EA5013934A}"/>
                      </a:ext>
                    </a:extLst>
                  </p:cNvPr>
                  <p:cNvSpPr/>
                  <p:nvPr/>
                </p:nvSpPr>
                <p:spPr>
                  <a:xfrm>
                    <a:off x="7486466" y="4852575"/>
                    <a:ext cx="18232" cy="27549"/>
                  </a:xfrm>
                  <a:custGeom>
                    <a:avLst/>
                    <a:gdLst>
                      <a:gd name="connsiteX0" fmla="*/ 18232 w 18232"/>
                      <a:gd name="connsiteY0" fmla="*/ 13775 h 27549"/>
                      <a:gd name="connsiteX1" fmla="*/ 9116 w 18232"/>
                      <a:gd name="connsiteY1" fmla="*/ 27550 h 27549"/>
                      <a:gd name="connsiteX2" fmla="*/ 0 w 18232"/>
                      <a:gd name="connsiteY2" fmla="*/ 13775 h 27549"/>
                      <a:gd name="connsiteX3" fmla="*/ 9116 w 18232"/>
                      <a:gd name="connsiteY3" fmla="*/ 0 h 27549"/>
                      <a:gd name="connsiteX4" fmla="*/ 18232 w 18232"/>
                      <a:gd name="connsiteY4" fmla="*/ 13775 h 275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32" h="27549">
                        <a:moveTo>
                          <a:pt x="18232" y="13775"/>
                        </a:moveTo>
                        <a:cubicBezTo>
                          <a:pt x="18232" y="21357"/>
                          <a:pt x="14181" y="27550"/>
                          <a:pt x="9116" y="27550"/>
                        </a:cubicBezTo>
                        <a:cubicBezTo>
                          <a:pt x="4052" y="27550"/>
                          <a:pt x="0" y="21357"/>
                          <a:pt x="0" y="13775"/>
                        </a:cubicBezTo>
                        <a:cubicBezTo>
                          <a:pt x="0" y="6192"/>
                          <a:pt x="4052" y="0"/>
                          <a:pt x="9116" y="0"/>
                        </a:cubicBezTo>
                        <a:cubicBezTo>
                          <a:pt x="14181" y="0"/>
                          <a:pt x="18232" y="6192"/>
                          <a:pt x="18232" y="13775"/>
                        </a:cubicBezTo>
                        <a:close/>
                      </a:path>
                    </a:pathLst>
                  </a:custGeom>
                  <a:solidFill>
                    <a:srgbClr val="B5978E"/>
                  </a:solidFill>
                  <a:ln w="0" cap="flat">
                    <a:noFill/>
                    <a:prstDash val="solid"/>
                    <a:miter/>
                  </a:ln>
                </p:spPr>
                <p:txBody>
                  <a:bodyPr rtlCol="0" anchor="ctr"/>
                  <a:lstStyle/>
                  <a:p>
                    <a:pPr defTabSz="685800">
                      <a:defRPr/>
                    </a:pPr>
                    <a:endParaRPr lang="en-US" sz="600">
                      <a:solidFill>
                        <a:prstClr val="black"/>
                      </a:solidFill>
                      <a:latin typeface="Verdana"/>
                    </a:endParaRPr>
                  </a:p>
                </p:txBody>
              </p:sp>
            </p:grpSp>
            <p:sp>
              <p:nvSpPr>
                <p:cNvPr id="548" name="Freeform 1707">
                  <a:extLst>
                    <a:ext uri="{FF2B5EF4-FFF2-40B4-BE49-F238E27FC236}">
                      <a16:creationId xmlns:a16="http://schemas.microsoft.com/office/drawing/2014/main" id="{C24738B5-C3D6-AD67-13FE-C59500821049}"/>
                    </a:ext>
                  </a:extLst>
                </p:cNvPr>
                <p:cNvSpPr/>
                <p:nvPr/>
              </p:nvSpPr>
              <p:spPr>
                <a:xfrm>
                  <a:off x="2813135" y="3346535"/>
                  <a:ext cx="332782" cy="187668"/>
                </a:xfrm>
                <a:custGeom>
                  <a:avLst/>
                  <a:gdLst>
                    <a:gd name="connsiteX0" fmla="*/ 332739 w 332738"/>
                    <a:gd name="connsiteY0" fmla="*/ 0 h 187668"/>
                    <a:gd name="connsiteX1" fmla="*/ 332739 w 332738"/>
                    <a:gd name="connsiteY1" fmla="*/ 187669 h 187668"/>
                    <a:gd name="connsiteX2" fmla="*/ 0 w 332738"/>
                    <a:gd name="connsiteY2" fmla="*/ 93898 h 187668"/>
                    <a:gd name="connsiteX3" fmla="*/ 332739 w 332738"/>
                    <a:gd name="connsiteY3" fmla="*/ 0 h 187668"/>
                  </a:gdLst>
                  <a:ahLst/>
                  <a:cxnLst>
                    <a:cxn ang="0">
                      <a:pos x="connsiteX0" y="connsiteY0"/>
                    </a:cxn>
                    <a:cxn ang="0">
                      <a:pos x="connsiteX1" y="connsiteY1"/>
                    </a:cxn>
                    <a:cxn ang="0">
                      <a:pos x="connsiteX2" y="connsiteY2"/>
                    </a:cxn>
                    <a:cxn ang="0">
                      <a:pos x="connsiteX3" y="connsiteY3"/>
                    </a:cxn>
                  </a:cxnLst>
                  <a:rect l="l" t="t" r="r" b="b"/>
                  <a:pathLst>
                    <a:path w="332738" h="187668">
                      <a:moveTo>
                        <a:pt x="332739" y="0"/>
                      </a:moveTo>
                      <a:lnTo>
                        <a:pt x="332739" y="187669"/>
                      </a:lnTo>
                      <a:lnTo>
                        <a:pt x="0" y="93898"/>
                      </a:lnTo>
                      <a:lnTo>
                        <a:pt x="332739" y="0"/>
                      </a:lnTo>
                      <a:close/>
                    </a:path>
                  </a:pathLst>
                </a:custGeom>
                <a:solidFill>
                  <a:srgbClr val="BCD0E1">
                    <a:alpha val="70000"/>
                  </a:srgbClr>
                </a:solidFill>
                <a:ln w="0" cap="flat">
                  <a:noFill/>
                  <a:prstDash val="solid"/>
                  <a:miter/>
                </a:ln>
              </p:spPr>
              <p:txBody>
                <a:bodyPr rtlCol="0" anchor="ctr"/>
                <a:lstStyle/>
                <a:p>
                  <a:pPr defTabSz="685800">
                    <a:defRPr/>
                  </a:pPr>
                  <a:endParaRPr lang="en-US" sz="600">
                    <a:solidFill>
                      <a:prstClr val="black"/>
                    </a:solidFill>
                    <a:latin typeface="Verdana"/>
                  </a:endParaRPr>
                </a:p>
              </p:txBody>
            </p:sp>
            <p:grpSp>
              <p:nvGrpSpPr>
                <p:cNvPr id="549" name="Graphic 4">
                  <a:extLst>
                    <a:ext uri="{FF2B5EF4-FFF2-40B4-BE49-F238E27FC236}">
                      <a16:creationId xmlns:a16="http://schemas.microsoft.com/office/drawing/2014/main" id="{E7F8F956-6D94-3A57-46D0-8F01E93B52F3}"/>
                    </a:ext>
                  </a:extLst>
                </p:cNvPr>
                <p:cNvGrpSpPr/>
                <p:nvPr/>
              </p:nvGrpSpPr>
              <p:grpSpPr>
                <a:xfrm>
                  <a:off x="3286097" y="3174790"/>
                  <a:ext cx="48878" cy="46001"/>
                  <a:chOff x="7113843" y="4533475"/>
                  <a:chExt cx="48872" cy="46001"/>
                </a:xfrm>
              </p:grpSpPr>
              <p:sp>
                <p:nvSpPr>
                  <p:cNvPr id="705" name="Freeform 1871">
                    <a:extLst>
                      <a:ext uri="{FF2B5EF4-FFF2-40B4-BE49-F238E27FC236}">
                        <a16:creationId xmlns:a16="http://schemas.microsoft.com/office/drawing/2014/main" id="{4C8B99CD-E6EB-ADDA-D847-9B145A474F72}"/>
                      </a:ext>
                    </a:extLst>
                  </p:cNvPr>
                  <p:cNvSpPr/>
                  <p:nvPr/>
                </p:nvSpPr>
                <p:spPr>
                  <a:xfrm>
                    <a:off x="7113843" y="4533475"/>
                    <a:ext cx="48872" cy="46001"/>
                  </a:xfrm>
                  <a:custGeom>
                    <a:avLst/>
                    <a:gdLst>
                      <a:gd name="connsiteX0" fmla="*/ 48873 w 48872"/>
                      <a:gd name="connsiteY0" fmla="*/ 23000 h 46001"/>
                      <a:gd name="connsiteX1" fmla="*/ 24436 w 48872"/>
                      <a:gd name="connsiteY1" fmla="*/ 46001 h 46001"/>
                      <a:gd name="connsiteX2" fmla="*/ 0 w 48872"/>
                      <a:gd name="connsiteY2" fmla="*/ 23000 h 46001"/>
                      <a:gd name="connsiteX3" fmla="*/ 24436 w 48872"/>
                      <a:gd name="connsiteY3" fmla="*/ 0 h 46001"/>
                      <a:gd name="connsiteX4" fmla="*/ 48873 w 48872"/>
                      <a:gd name="connsiteY4" fmla="*/ 23000 h 4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72" h="46001">
                        <a:moveTo>
                          <a:pt x="48873" y="23000"/>
                        </a:moveTo>
                        <a:cubicBezTo>
                          <a:pt x="48873" y="35764"/>
                          <a:pt x="37984" y="46001"/>
                          <a:pt x="24436" y="46001"/>
                        </a:cubicBezTo>
                        <a:cubicBezTo>
                          <a:pt x="10889" y="46001"/>
                          <a:pt x="0" y="35638"/>
                          <a:pt x="0" y="23000"/>
                        </a:cubicBezTo>
                        <a:cubicBezTo>
                          <a:pt x="0" y="10363"/>
                          <a:pt x="10889" y="0"/>
                          <a:pt x="24436" y="0"/>
                        </a:cubicBezTo>
                        <a:cubicBezTo>
                          <a:pt x="37984" y="0"/>
                          <a:pt x="48873" y="10363"/>
                          <a:pt x="48873" y="23000"/>
                        </a:cubicBezTo>
                        <a:close/>
                      </a:path>
                    </a:pathLst>
                  </a:custGeom>
                  <a:solidFill>
                    <a:srgbClr val="8CC99D"/>
                  </a:solidFill>
                  <a:ln w="6325" cap="flat">
                    <a:solidFill>
                      <a:srgbClr val="6AB484"/>
                    </a:solidFill>
                    <a:prstDash val="solid"/>
                    <a:miter/>
                  </a:ln>
                </p:spPr>
                <p:txBody>
                  <a:bodyPr rtlCol="0" anchor="ctr"/>
                  <a:lstStyle/>
                  <a:p>
                    <a:pPr defTabSz="685800">
                      <a:defRPr/>
                    </a:pPr>
                    <a:endParaRPr lang="en-US" sz="600">
                      <a:solidFill>
                        <a:prstClr val="black"/>
                      </a:solidFill>
                      <a:latin typeface="Verdana"/>
                    </a:endParaRPr>
                  </a:p>
                </p:txBody>
              </p:sp>
              <p:sp>
                <p:nvSpPr>
                  <p:cNvPr id="706" name="Freeform 1872">
                    <a:extLst>
                      <a:ext uri="{FF2B5EF4-FFF2-40B4-BE49-F238E27FC236}">
                        <a16:creationId xmlns:a16="http://schemas.microsoft.com/office/drawing/2014/main" id="{2F230B8F-FEBE-BAA1-0307-3D80D1E001BD}"/>
                      </a:ext>
                    </a:extLst>
                  </p:cNvPr>
                  <p:cNvSpPr/>
                  <p:nvPr/>
                </p:nvSpPr>
                <p:spPr>
                  <a:xfrm>
                    <a:off x="7128277" y="4546239"/>
                    <a:ext cx="26842" cy="22242"/>
                  </a:xfrm>
                  <a:custGeom>
                    <a:avLst/>
                    <a:gdLst>
                      <a:gd name="connsiteX0" fmla="*/ 26842 w 26842"/>
                      <a:gd name="connsiteY0" fmla="*/ 11121 h 22242"/>
                      <a:gd name="connsiteX1" fmla="*/ 13421 w 26842"/>
                      <a:gd name="connsiteY1" fmla="*/ 22242 h 22242"/>
                      <a:gd name="connsiteX2" fmla="*/ 0 w 26842"/>
                      <a:gd name="connsiteY2" fmla="*/ 11121 h 22242"/>
                      <a:gd name="connsiteX3" fmla="*/ 13421 w 26842"/>
                      <a:gd name="connsiteY3" fmla="*/ 0 h 22242"/>
                      <a:gd name="connsiteX4" fmla="*/ 26842 w 26842"/>
                      <a:gd name="connsiteY4" fmla="*/ 11121 h 22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2" h="22242">
                        <a:moveTo>
                          <a:pt x="26842" y="11121"/>
                        </a:moveTo>
                        <a:cubicBezTo>
                          <a:pt x="26842" y="17314"/>
                          <a:pt x="20891" y="22242"/>
                          <a:pt x="13421" y="22242"/>
                        </a:cubicBezTo>
                        <a:cubicBezTo>
                          <a:pt x="5951" y="22242"/>
                          <a:pt x="0" y="17187"/>
                          <a:pt x="0" y="11121"/>
                        </a:cubicBezTo>
                        <a:cubicBezTo>
                          <a:pt x="0" y="5055"/>
                          <a:pt x="5951" y="0"/>
                          <a:pt x="13421" y="0"/>
                        </a:cubicBezTo>
                        <a:cubicBezTo>
                          <a:pt x="20891" y="0"/>
                          <a:pt x="26842" y="5055"/>
                          <a:pt x="26842" y="11121"/>
                        </a:cubicBezTo>
                        <a:close/>
                      </a:path>
                    </a:pathLst>
                  </a:custGeom>
                  <a:solidFill>
                    <a:srgbClr val="2D945F"/>
                  </a:solidFill>
                  <a:ln w="3795" cap="flat">
                    <a:solidFill>
                      <a:srgbClr val="1C8A4E"/>
                    </a:solidFill>
                    <a:prstDash val="solid"/>
                    <a:miter/>
                  </a:ln>
                </p:spPr>
                <p:txBody>
                  <a:bodyPr rtlCol="0" anchor="ctr"/>
                  <a:lstStyle/>
                  <a:p>
                    <a:pPr defTabSz="685800">
                      <a:defRPr/>
                    </a:pPr>
                    <a:endParaRPr lang="en-US" sz="600">
                      <a:solidFill>
                        <a:prstClr val="black"/>
                      </a:solidFill>
                      <a:latin typeface="Verdana"/>
                    </a:endParaRPr>
                  </a:p>
                </p:txBody>
              </p:sp>
            </p:grpSp>
            <p:grpSp>
              <p:nvGrpSpPr>
                <p:cNvPr id="550" name="Graphic 4">
                  <a:extLst>
                    <a:ext uri="{FF2B5EF4-FFF2-40B4-BE49-F238E27FC236}">
                      <a16:creationId xmlns:a16="http://schemas.microsoft.com/office/drawing/2014/main" id="{3A13FFA9-233A-9720-9596-9651DB01C8F3}"/>
                    </a:ext>
                  </a:extLst>
                </p:cNvPr>
                <p:cNvGrpSpPr/>
                <p:nvPr/>
              </p:nvGrpSpPr>
              <p:grpSpPr>
                <a:xfrm>
                  <a:off x="3462999" y="3206131"/>
                  <a:ext cx="48752" cy="46001"/>
                  <a:chOff x="7290722" y="4564816"/>
                  <a:chExt cx="48746" cy="46001"/>
                </a:xfrm>
              </p:grpSpPr>
              <p:sp>
                <p:nvSpPr>
                  <p:cNvPr id="703" name="Freeform 1869">
                    <a:extLst>
                      <a:ext uri="{FF2B5EF4-FFF2-40B4-BE49-F238E27FC236}">
                        <a16:creationId xmlns:a16="http://schemas.microsoft.com/office/drawing/2014/main" id="{28C2F99D-C08C-1FDF-D735-652EB9403A4F}"/>
                      </a:ext>
                    </a:extLst>
                  </p:cNvPr>
                  <p:cNvSpPr/>
                  <p:nvPr/>
                </p:nvSpPr>
                <p:spPr>
                  <a:xfrm>
                    <a:off x="7290722" y="4564816"/>
                    <a:ext cx="48746" cy="46001"/>
                  </a:xfrm>
                  <a:custGeom>
                    <a:avLst/>
                    <a:gdLst>
                      <a:gd name="connsiteX0" fmla="*/ 48746 w 48746"/>
                      <a:gd name="connsiteY0" fmla="*/ 23000 h 46001"/>
                      <a:gd name="connsiteX1" fmla="*/ 24436 w 48746"/>
                      <a:gd name="connsiteY1" fmla="*/ 46001 h 46001"/>
                      <a:gd name="connsiteX2" fmla="*/ 0 w 48746"/>
                      <a:gd name="connsiteY2" fmla="*/ 23000 h 46001"/>
                      <a:gd name="connsiteX3" fmla="*/ 24436 w 48746"/>
                      <a:gd name="connsiteY3" fmla="*/ 0 h 46001"/>
                      <a:gd name="connsiteX4" fmla="*/ 48746 w 48746"/>
                      <a:gd name="connsiteY4" fmla="*/ 23000 h 4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46" h="46001">
                        <a:moveTo>
                          <a:pt x="48746" y="23000"/>
                        </a:moveTo>
                        <a:cubicBezTo>
                          <a:pt x="48746" y="35765"/>
                          <a:pt x="37857" y="46001"/>
                          <a:pt x="24436" y="46001"/>
                        </a:cubicBezTo>
                        <a:cubicBezTo>
                          <a:pt x="11015" y="46001"/>
                          <a:pt x="0" y="35638"/>
                          <a:pt x="0" y="23000"/>
                        </a:cubicBezTo>
                        <a:cubicBezTo>
                          <a:pt x="0" y="10363"/>
                          <a:pt x="10889" y="0"/>
                          <a:pt x="24436" y="0"/>
                        </a:cubicBezTo>
                        <a:cubicBezTo>
                          <a:pt x="37984" y="0"/>
                          <a:pt x="48746" y="10363"/>
                          <a:pt x="48746" y="23000"/>
                        </a:cubicBezTo>
                        <a:close/>
                      </a:path>
                    </a:pathLst>
                  </a:custGeom>
                  <a:solidFill>
                    <a:srgbClr val="8CC99D"/>
                  </a:solidFill>
                  <a:ln w="6325" cap="flat">
                    <a:solidFill>
                      <a:srgbClr val="6AB484"/>
                    </a:solidFill>
                    <a:prstDash val="solid"/>
                    <a:miter/>
                  </a:ln>
                </p:spPr>
                <p:txBody>
                  <a:bodyPr rtlCol="0" anchor="ctr"/>
                  <a:lstStyle/>
                  <a:p>
                    <a:pPr defTabSz="685800">
                      <a:defRPr/>
                    </a:pPr>
                    <a:endParaRPr lang="en-US" sz="600">
                      <a:solidFill>
                        <a:prstClr val="black"/>
                      </a:solidFill>
                      <a:latin typeface="Verdana"/>
                    </a:endParaRPr>
                  </a:p>
                </p:txBody>
              </p:sp>
              <p:sp>
                <p:nvSpPr>
                  <p:cNvPr id="704" name="Freeform 1870">
                    <a:extLst>
                      <a:ext uri="{FF2B5EF4-FFF2-40B4-BE49-F238E27FC236}">
                        <a16:creationId xmlns:a16="http://schemas.microsoft.com/office/drawing/2014/main" id="{E9CA86D2-62DB-3953-D612-A4BE1DD7B927}"/>
                      </a:ext>
                    </a:extLst>
                  </p:cNvPr>
                  <p:cNvSpPr/>
                  <p:nvPr/>
                </p:nvSpPr>
                <p:spPr>
                  <a:xfrm>
                    <a:off x="7305029" y="4577327"/>
                    <a:ext cx="26841" cy="22495"/>
                  </a:xfrm>
                  <a:custGeom>
                    <a:avLst/>
                    <a:gdLst>
                      <a:gd name="connsiteX0" fmla="*/ 26842 w 26841"/>
                      <a:gd name="connsiteY0" fmla="*/ 11247 h 22495"/>
                      <a:gd name="connsiteX1" fmla="*/ 13421 w 26841"/>
                      <a:gd name="connsiteY1" fmla="*/ 22495 h 22495"/>
                      <a:gd name="connsiteX2" fmla="*/ 0 w 26841"/>
                      <a:gd name="connsiteY2" fmla="*/ 11247 h 22495"/>
                      <a:gd name="connsiteX3" fmla="*/ 13421 w 26841"/>
                      <a:gd name="connsiteY3" fmla="*/ 0 h 22495"/>
                      <a:gd name="connsiteX4" fmla="*/ 26842 w 26841"/>
                      <a:gd name="connsiteY4" fmla="*/ 11247 h 22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2495">
                        <a:moveTo>
                          <a:pt x="26842" y="11247"/>
                        </a:moveTo>
                        <a:cubicBezTo>
                          <a:pt x="26842" y="17440"/>
                          <a:pt x="20891" y="22495"/>
                          <a:pt x="13421" y="22495"/>
                        </a:cubicBezTo>
                        <a:cubicBezTo>
                          <a:pt x="5951" y="22495"/>
                          <a:pt x="0" y="17440"/>
                          <a:pt x="0" y="11247"/>
                        </a:cubicBezTo>
                        <a:cubicBezTo>
                          <a:pt x="0" y="5055"/>
                          <a:pt x="5951" y="0"/>
                          <a:pt x="13421" y="0"/>
                        </a:cubicBezTo>
                        <a:cubicBezTo>
                          <a:pt x="20891" y="0"/>
                          <a:pt x="26842" y="5055"/>
                          <a:pt x="26842" y="11247"/>
                        </a:cubicBezTo>
                        <a:close/>
                      </a:path>
                    </a:pathLst>
                  </a:custGeom>
                  <a:solidFill>
                    <a:srgbClr val="2D945F"/>
                  </a:solidFill>
                  <a:ln w="3795" cap="flat">
                    <a:solidFill>
                      <a:srgbClr val="1C8A4E"/>
                    </a:solidFill>
                    <a:prstDash val="solid"/>
                    <a:miter/>
                  </a:ln>
                </p:spPr>
                <p:txBody>
                  <a:bodyPr rtlCol="0" anchor="ctr"/>
                  <a:lstStyle/>
                  <a:p>
                    <a:pPr defTabSz="685800">
                      <a:defRPr/>
                    </a:pPr>
                    <a:endParaRPr lang="en-US" sz="600">
                      <a:solidFill>
                        <a:prstClr val="black"/>
                      </a:solidFill>
                      <a:latin typeface="Verdana"/>
                    </a:endParaRPr>
                  </a:p>
                </p:txBody>
              </p:sp>
            </p:grpSp>
            <p:grpSp>
              <p:nvGrpSpPr>
                <p:cNvPr id="551" name="Graphic 4">
                  <a:extLst>
                    <a:ext uri="{FF2B5EF4-FFF2-40B4-BE49-F238E27FC236}">
                      <a16:creationId xmlns:a16="http://schemas.microsoft.com/office/drawing/2014/main" id="{B8A7CC50-7CA9-D947-6CA8-691A0DFC09AC}"/>
                    </a:ext>
                  </a:extLst>
                </p:cNvPr>
                <p:cNvGrpSpPr/>
                <p:nvPr/>
              </p:nvGrpSpPr>
              <p:grpSpPr>
                <a:xfrm>
                  <a:off x="3362835" y="3215104"/>
                  <a:ext cx="5318" cy="22494"/>
                  <a:chOff x="7190571" y="4573789"/>
                  <a:chExt cx="5317" cy="22494"/>
                </a:xfrm>
              </p:grpSpPr>
              <p:sp>
                <p:nvSpPr>
                  <p:cNvPr id="701" name="Freeform 1867">
                    <a:extLst>
                      <a:ext uri="{FF2B5EF4-FFF2-40B4-BE49-F238E27FC236}">
                        <a16:creationId xmlns:a16="http://schemas.microsoft.com/office/drawing/2014/main" id="{941E9A5F-CD6D-89E1-E042-25F1E180A76C}"/>
                      </a:ext>
                    </a:extLst>
                  </p:cNvPr>
                  <p:cNvSpPr/>
                  <p:nvPr/>
                </p:nvSpPr>
                <p:spPr>
                  <a:xfrm>
                    <a:off x="7191964" y="4581119"/>
                    <a:ext cx="2532" cy="15165"/>
                  </a:xfrm>
                  <a:custGeom>
                    <a:avLst/>
                    <a:gdLst>
                      <a:gd name="connsiteX0" fmla="*/ 1266 w 2532"/>
                      <a:gd name="connsiteY0" fmla="*/ 15165 h 15165"/>
                      <a:gd name="connsiteX1" fmla="*/ 0 w 2532"/>
                      <a:gd name="connsiteY1" fmla="*/ 13901 h 15165"/>
                      <a:gd name="connsiteX2" fmla="*/ 0 w 2532"/>
                      <a:gd name="connsiteY2" fmla="*/ 1264 h 15165"/>
                      <a:gd name="connsiteX3" fmla="*/ 1266 w 2532"/>
                      <a:gd name="connsiteY3" fmla="*/ 0 h 15165"/>
                      <a:gd name="connsiteX4" fmla="*/ 2532 w 2532"/>
                      <a:gd name="connsiteY4" fmla="*/ 1264 h 15165"/>
                      <a:gd name="connsiteX5" fmla="*/ 2532 w 2532"/>
                      <a:gd name="connsiteY5" fmla="*/ 13901 h 15165"/>
                      <a:gd name="connsiteX6" fmla="*/ 1266 w 2532"/>
                      <a:gd name="connsiteY6" fmla="*/ 15165 h 1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2" h="15165">
                        <a:moveTo>
                          <a:pt x="1266" y="15165"/>
                        </a:moveTo>
                        <a:cubicBezTo>
                          <a:pt x="633" y="15165"/>
                          <a:pt x="0" y="14660"/>
                          <a:pt x="0" y="13901"/>
                        </a:cubicBezTo>
                        <a:lnTo>
                          <a:pt x="0" y="1264"/>
                        </a:lnTo>
                        <a:cubicBezTo>
                          <a:pt x="0" y="506"/>
                          <a:pt x="507" y="0"/>
                          <a:pt x="1266" y="0"/>
                        </a:cubicBezTo>
                        <a:cubicBezTo>
                          <a:pt x="2026" y="0"/>
                          <a:pt x="2532" y="506"/>
                          <a:pt x="2532" y="1264"/>
                        </a:cubicBezTo>
                        <a:lnTo>
                          <a:pt x="2532" y="13901"/>
                        </a:lnTo>
                        <a:cubicBezTo>
                          <a:pt x="2532" y="14660"/>
                          <a:pt x="1899" y="15165"/>
                          <a:pt x="1266" y="15165"/>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02" name="Freeform 1868">
                    <a:extLst>
                      <a:ext uri="{FF2B5EF4-FFF2-40B4-BE49-F238E27FC236}">
                        <a16:creationId xmlns:a16="http://schemas.microsoft.com/office/drawing/2014/main" id="{4DFC4C04-1012-07F5-DF84-9D406CD661BE}"/>
                      </a:ext>
                    </a:extLst>
                  </p:cNvPr>
                  <p:cNvSpPr/>
                  <p:nvPr/>
                </p:nvSpPr>
                <p:spPr>
                  <a:xfrm>
                    <a:off x="7190571" y="4573789"/>
                    <a:ext cx="5317" cy="14027"/>
                  </a:xfrm>
                  <a:custGeom>
                    <a:avLst/>
                    <a:gdLst>
                      <a:gd name="connsiteX0" fmla="*/ 5318 w 5317"/>
                      <a:gd name="connsiteY0" fmla="*/ 11374 h 14027"/>
                      <a:gd name="connsiteX1" fmla="*/ 2659 w 5317"/>
                      <a:gd name="connsiteY1" fmla="*/ 14028 h 14027"/>
                      <a:gd name="connsiteX2" fmla="*/ 2659 w 5317"/>
                      <a:gd name="connsiteY2" fmla="*/ 14028 h 14027"/>
                      <a:gd name="connsiteX3" fmla="*/ 0 w 5317"/>
                      <a:gd name="connsiteY3" fmla="*/ 11374 h 14027"/>
                      <a:gd name="connsiteX4" fmla="*/ 0 w 5317"/>
                      <a:gd name="connsiteY4" fmla="*/ 2654 h 14027"/>
                      <a:gd name="connsiteX5" fmla="*/ 2659 w 5317"/>
                      <a:gd name="connsiteY5" fmla="*/ 0 h 14027"/>
                      <a:gd name="connsiteX6" fmla="*/ 2659 w 5317"/>
                      <a:gd name="connsiteY6" fmla="*/ 0 h 14027"/>
                      <a:gd name="connsiteX7" fmla="*/ 5318 w 5317"/>
                      <a:gd name="connsiteY7" fmla="*/ 2654 h 14027"/>
                      <a:gd name="connsiteX8" fmla="*/ 5318 w 5317"/>
                      <a:gd name="connsiteY8" fmla="*/ 11374 h 1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7" h="14027">
                        <a:moveTo>
                          <a:pt x="5318" y="11374"/>
                        </a:moveTo>
                        <a:cubicBezTo>
                          <a:pt x="5318" y="12890"/>
                          <a:pt x="4178" y="14028"/>
                          <a:pt x="2659" y="14028"/>
                        </a:cubicBezTo>
                        <a:lnTo>
                          <a:pt x="2659" y="14028"/>
                        </a:lnTo>
                        <a:cubicBezTo>
                          <a:pt x="1139" y="14028"/>
                          <a:pt x="0" y="12890"/>
                          <a:pt x="0" y="11374"/>
                        </a:cubicBezTo>
                        <a:lnTo>
                          <a:pt x="0" y="2654"/>
                        </a:lnTo>
                        <a:cubicBezTo>
                          <a:pt x="0" y="1138"/>
                          <a:pt x="1139" y="0"/>
                          <a:pt x="2659" y="0"/>
                        </a:cubicBezTo>
                        <a:lnTo>
                          <a:pt x="2659" y="0"/>
                        </a:lnTo>
                        <a:cubicBezTo>
                          <a:pt x="4178" y="0"/>
                          <a:pt x="5318" y="1138"/>
                          <a:pt x="5318" y="2654"/>
                        </a:cubicBezTo>
                        <a:lnTo>
                          <a:pt x="5318" y="11374"/>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52" name="Graphic 4">
                  <a:extLst>
                    <a:ext uri="{FF2B5EF4-FFF2-40B4-BE49-F238E27FC236}">
                      <a16:creationId xmlns:a16="http://schemas.microsoft.com/office/drawing/2014/main" id="{E542211C-135F-27A6-D773-2F3AA68C3A6B}"/>
                    </a:ext>
                  </a:extLst>
                </p:cNvPr>
                <p:cNvGrpSpPr/>
                <p:nvPr/>
              </p:nvGrpSpPr>
              <p:grpSpPr>
                <a:xfrm>
                  <a:off x="3624452" y="3255544"/>
                  <a:ext cx="5318" cy="22494"/>
                  <a:chOff x="7452153" y="4614229"/>
                  <a:chExt cx="5317" cy="22494"/>
                </a:xfrm>
              </p:grpSpPr>
              <p:sp>
                <p:nvSpPr>
                  <p:cNvPr id="699" name="Freeform 1865">
                    <a:extLst>
                      <a:ext uri="{FF2B5EF4-FFF2-40B4-BE49-F238E27FC236}">
                        <a16:creationId xmlns:a16="http://schemas.microsoft.com/office/drawing/2014/main" id="{15DF2090-DECA-1240-DEB7-260B2BED1731}"/>
                      </a:ext>
                    </a:extLst>
                  </p:cNvPr>
                  <p:cNvSpPr/>
                  <p:nvPr/>
                </p:nvSpPr>
                <p:spPr>
                  <a:xfrm>
                    <a:off x="7453546" y="4621559"/>
                    <a:ext cx="2532" cy="15165"/>
                  </a:xfrm>
                  <a:custGeom>
                    <a:avLst/>
                    <a:gdLst>
                      <a:gd name="connsiteX0" fmla="*/ 1266 w 2532"/>
                      <a:gd name="connsiteY0" fmla="*/ 15165 h 15165"/>
                      <a:gd name="connsiteX1" fmla="*/ 0 w 2532"/>
                      <a:gd name="connsiteY1" fmla="*/ 13901 h 15165"/>
                      <a:gd name="connsiteX2" fmla="*/ 0 w 2532"/>
                      <a:gd name="connsiteY2" fmla="*/ 1264 h 15165"/>
                      <a:gd name="connsiteX3" fmla="*/ 1266 w 2532"/>
                      <a:gd name="connsiteY3" fmla="*/ 0 h 15165"/>
                      <a:gd name="connsiteX4" fmla="*/ 2532 w 2532"/>
                      <a:gd name="connsiteY4" fmla="*/ 1264 h 15165"/>
                      <a:gd name="connsiteX5" fmla="*/ 2532 w 2532"/>
                      <a:gd name="connsiteY5" fmla="*/ 13901 h 15165"/>
                      <a:gd name="connsiteX6" fmla="*/ 1266 w 2532"/>
                      <a:gd name="connsiteY6" fmla="*/ 15165 h 1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2" h="15165">
                        <a:moveTo>
                          <a:pt x="1266" y="15165"/>
                        </a:moveTo>
                        <a:cubicBezTo>
                          <a:pt x="633" y="15165"/>
                          <a:pt x="0" y="14660"/>
                          <a:pt x="0" y="13901"/>
                        </a:cubicBezTo>
                        <a:lnTo>
                          <a:pt x="0" y="1264"/>
                        </a:lnTo>
                        <a:cubicBezTo>
                          <a:pt x="0" y="506"/>
                          <a:pt x="507" y="0"/>
                          <a:pt x="1266" y="0"/>
                        </a:cubicBezTo>
                        <a:cubicBezTo>
                          <a:pt x="2026" y="0"/>
                          <a:pt x="2532" y="506"/>
                          <a:pt x="2532" y="1264"/>
                        </a:cubicBezTo>
                        <a:lnTo>
                          <a:pt x="2532" y="13901"/>
                        </a:lnTo>
                        <a:cubicBezTo>
                          <a:pt x="2532" y="14533"/>
                          <a:pt x="1899" y="15165"/>
                          <a:pt x="1266" y="15165"/>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700" name="Freeform 1866">
                    <a:extLst>
                      <a:ext uri="{FF2B5EF4-FFF2-40B4-BE49-F238E27FC236}">
                        <a16:creationId xmlns:a16="http://schemas.microsoft.com/office/drawing/2014/main" id="{85C20556-5355-8034-7356-3B1B72E0070C}"/>
                      </a:ext>
                    </a:extLst>
                  </p:cNvPr>
                  <p:cNvSpPr/>
                  <p:nvPr/>
                </p:nvSpPr>
                <p:spPr>
                  <a:xfrm>
                    <a:off x="7452153" y="4614229"/>
                    <a:ext cx="5317" cy="14027"/>
                  </a:xfrm>
                  <a:custGeom>
                    <a:avLst/>
                    <a:gdLst>
                      <a:gd name="connsiteX0" fmla="*/ 5318 w 5317"/>
                      <a:gd name="connsiteY0" fmla="*/ 11374 h 14027"/>
                      <a:gd name="connsiteX1" fmla="*/ 2659 w 5317"/>
                      <a:gd name="connsiteY1" fmla="*/ 14028 h 14027"/>
                      <a:gd name="connsiteX2" fmla="*/ 2659 w 5317"/>
                      <a:gd name="connsiteY2" fmla="*/ 14028 h 14027"/>
                      <a:gd name="connsiteX3" fmla="*/ 0 w 5317"/>
                      <a:gd name="connsiteY3" fmla="*/ 11374 h 14027"/>
                      <a:gd name="connsiteX4" fmla="*/ 0 w 5317"/>
                      <a:gd name="connsiteY4" fmla="*/ 2654 h 14027"/>
                      <a:gd name="connsiteX5" fmla="*/ 2659 w 5317"/>
                      <a:gd name="connsiteY5" fmla="*/ 0 h 14027"/>
                      <a:gd name="connsiteX6" fmla="*/ 2659 w 5317"/>
                      <a:gd name="connsiteY6" fmla="*/ 0 h 14027"/>
                      <a:gd name="connsiteX7" fmla="*/ 5318 w 5317"/>
                      <a:gd name="connsiteY7" fmla="*/ 2654 h 14027"/>
                      <a:gd name="connsiteX8" fmla="*/ 5318 w 5317"/>
                      <a:gd name="connsiteY8" fmla="*/ 11374 h 1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7" h="14027">
                        <a:moveTo>
                          <a:pt x="5318" y="11374"/>
                        </a:moveTo>
                        <a:cubicBezTo>
                          <a:pt x="5318" y="12890"/>
                          <a:pt x="4178" y="14028"/>
                          <a:pt x="2659" y="14028"/>
                        </a:cubicBezTo>
                        <a:lnTo>
                          <a:pt x="2659" y="14028"/>
                        </a:lnTo>
                        <a:cubicBezTo>
                          <a:pt x="1140" y="14028"/>
                          <a:pt x="0" y="12890"/>
                          <a:pt x="0" y="11374"/>
                        </a:cubicBezTo>
                        <a:lnTo>
                          <a:pt x="0" y="2654"/>
                        </a:lnTo>
                        <a:cubicBezTo>
                          <a:pt x="0" y="1137"/>
                          <a:pt x="1140" y="0"/>
                          <a:pt x="2659" y="0"/>
                        </a:cubicBezTo>
                        <a:lnTo>
                          <a:pt x="2659" y="0"/>
                        </a:lnTo>
                        <a:cubicBezTo>
                          <a:pt x="4178" y="0"/>
                          <a:pt x="5318" y="1137"/>
                          <a:pt x="5318" y="2654"/>
                        </a:cubicBezTo>
                        <a:lnTo>
                          <a:pt x="5318" y="11374"/>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53" name="Graphic 4">
                  <a:extLst>
                    <a:ext uri="{FF2B5EF4-FFF2-40B4-BE49-F238E27FC236}">
                      <a16:creationId xmlns:a16="http://schemas.microsoft.com/office/drawing/2014/main" id="{D313C01E-60F4-B2FD-B3B5-2F3B8C10948A}"/>
                    </a:ext>
                  </a:extLst>
                </p:cNvPr>
                <p:cNvGrpSpPr/>
                <p:nvPr/>
              </p:nvGrpSpPr>
              <p:grpSpPr>
                <a:xfrm>
                  <a:off x="3385881" y="3234799"/>
                  <a:ext cx="20533" cy="12404"/>
                  <a:chOff x="7213614" y="4593484"/>
                  <a:chExt cx="20530" cy="12404"/>
                </a:xfrm>
              </p:grpSpPr>
              <p:sp>
                <p:nvSpPr>
                  <p:cNvPr id="697" name="Freeform 1863">
                    <a:extLst>
                      <a:ext uri="{FF2B5EF4-FFF2-40B4-BE49-F238E27FC236}">
                        <a16:creationId xmlns:a16="http://schemas.microsoft.com/office/drawing/2014/main" id="{178D4A50-9F32-A1A6-C630-875A3061B364}"/>
                      </a:ext>
                    </a:extLst>
                  </p:cNvPr>
                  <p:cNvSpPr/>
                  <p:nvPr/>
                </p:nvSpPr>
                <p:spPr>
                  <a:xfrm>
                    <a:off x="7213614" y="4597927"/>
                    <a:ext cx="13448" cy="7961"/>
                  </a:xfrm>
                  <a:custGeom>
                    <a:avLst/>
                    <a:gdLst>
                      <a:gd name="connsiteX0" fmla="*/ 0 w 13448"/>
                      <a:gd name="connsiteY0" fmla="*/ 7456 h 7961"/>
                      <a:gd name="connsiteX1" fmla="*/ 506 w 13448"/>
                      <a:gd name="connsiteY1" fmla="*/ 5813 h 7961"/>
                      <a:gd name="connsiteX2" fmla="*/ 11648 w 13448"/>
                      <a:gd name="connsiteY2" fmla="*/ 0 h 7961"/>
                      <a:gd name="connsiteX3" fmla="*/ 13294 w 13448"/>
                      <a:gd name="connsiteY3" fmla="*/ 506 h 7961"/>
                      <a:gd name="connsiteX4" fmla="*/ 12788 w 13448"/>
                      <a:gd name="connsiteY4" fmla="*/ 2148 h 7961"/>
                      <a:gd name="connsiteX5" fmla="*/ 1646 w 13448"/>
                      <a:gd name="connsiteY5" fmla="*/ 7962 h 7961"/>
                      <a:gd name="connsiteX6" fmla="*/ 0 w 13448"/>
                      <a:gd name="connsiteY6" fmla="*/ 7456 h 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48" h="7961">
                        <a:moveTo>
                          <a:pt x="0" y="7456"/>
                        </a:moveTo>
                        <a:cubicBezTo>
                          <a:pt x="0" y="7456"/>
                          <a:pt x="0" y="6066"/>
                          <a:pt x="506" y="5813"/>
                        </a:cubicBezTo>
                        <a:lnTo>
                          <a:pt x="11648" y="0"/>
                        </a:lnTo>
                        <a:cubicBezTo>
                          <a:pt x="11648" y="0"/>
                          <a:pt x="13041" y="0"/>
                          <a:pt x="13294" y="506"/>
                        </a:cubicBezTo>
                        <a:cubicBezTo>
                          <a:pt x="13674" y="1137"/>
                          <a:pt x="13294" y="1896"/>
                          <a:pt x="12788" y="2148"/>
                        </a:cubicBezTo>
                        <a:lnTo>
                          <a:pt x="1646" y="7962"/>
                        </a:lnTo>
                        <a:cubicBezTo>
                          <a:pt x="1646" y="7962"/>
                          <a:pt x="253" y="7962"/>
                          <a:pt x="0" y="7456"/>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98" name="Freeform 1864">
                    <a:extLst>
                      <a:ext uri="{FF2B5EF4-FFF2-40B4-BE49-F238E27FC236}">
                        <a16:creationId xmlns:a16="http://schemas.microsoft.com/office/drawing/2014/main" id="{71329B93-3F5F-05EB-2214-6A762CB13B13}"/>
                      </a:ext>
                    </a:extLst>
                  </p:cNvPr>
                  <p:cNvSpPr/>
                  <p:nvPr/>
                </p:nvSpPr>
                <p:spPr>
                  <a:xfrm>
                    <a:off x="7221065" y="4593484"/>
                    <a:ext cx="13079" cy="9264"/>
                  </a:xfrm>
                  <a:custGeom>
                    <a:avLst/>
                    <a:gdLst>
                      <a:gd name="connsiteX0" fmla="*/ 3818 w 13079"/>
                      <a:gd name="connsiteY0" fmla="*/ 8992 h 9264"/>
                      <a:gd name="connsiteX1" fmla="*/ 273 w 13079"/>
                      <a:gd name="connsiteY1" fmla="*/ 7855 h 9264"/>
                      <a:gd name="connsiteX2" fmla="*/ 273 w 13079"/>
                      <a:gd name="connsiteY2" fmla="*/ 7855 h 9264"/>
                      <a:gd name="connsiteX3" fmla="*/ 1412 w 13079"/>
                      <a:gd name="connsiteY3" fmla="*/ 4316 h 9264"/>
                      <a:gd name="connsiteX4" fmla="*/ 9262 w 13079"/>
                      <a:gd name="connsiteY4" fmla="*/ 272 h 9264"/>
                      <a:gd name="connsiteX5" fmla="*/ 12807 w 13079"/>
                      <a:gd name="connsiteY5" fmla="*/ 1409 h 9264"/>
                      <a:gd name="connsiteX6" fmla="*/ 12807 w 13079"/>
                      <a:gd name="connsiteY6" fmla="*/ 1409 h 9264"/>
                      <a:gd name="connsiteX7" fmla="*/ 11668 w 13079"/>
                      <a:gd name="connsiteY7" fmla="*/ 4948 h 9264"/>
                      <a:gd name="connsiteX8" fmla="*/ 3944 w 13079"/>
                      <a:gd name="connsiteY8" fmla="*/ 8992 h 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79" h="9264">
                        <a:moveTo>
                          <a:pt x="3818" y="8992"/>
                        </a:moveTo>
                        <a:cubicBezTo>
                          <a:pt x="2551" y="9624"/>
                          <a:pt x="906" y="9118"/>
                          <a:pt x="273" y="7855"/>
                        </a:cubicBezTo>
                        <a:lnTo>
                          <a:pt x="273" y="7855"/>
                        </a:lnTo>
                        <a:cubicBezTo>
                          <a:pt x="-361" y="6591"/>
                          <a:pt x="146" y="4948"/>
                          <a:pt x="1412" y="4316"/>
                        </a:cubicBezTo>
                        <a:lnTo>
                          <a:pt x="9262" y="272"/>
                        </a:lnTo>
                        <a:cubicBezTo>
                          <a:pt x="10528" y="-360"/>
                          <a:pt x="12174" y="146"/>
                          <a:pt x="12807" y="1409"/>
                        </a:cubicBezTo>
                        <a:lnTo>
                          <a:pt x="12807" y="1409"/>
                        </a:lnTo>
                        <a:cubicBezTo>
                          <a:pt x="13440" y="2673"/>
                          <a:pt x="12934" y="4316"/>
                          <a:pt x="11668" y="4948"/>
                        </a:cubicBezTo>
                        <a:lnTo>
                          <a:pt x="3944" y="8992"/>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54" name="Graphic 4">
                  <a:extLst>
                    <a:ext uri="{FF2B5EF4-FFF2-40B4-BE49-F238E27FC236}">
                      <a16:creationId xmlns:a16="http://schemas.microsoft.com/office/drawing/2014/main" id="{B6587DE7-8C7F-A751-AF72-0514C25CC5EA}"/>
                    </a:ext>
                  </a:extLst>
                </p:cNvPr>
                <p:cNvGrpSpPr/>
                <p:nvPr/>
              </p:nvGrpSpPr>
              <p:grpSpPr>
                <a:xfrm>
                  <a:off x="3387100" y="3268202"/>
                  <a:ext cx="19025" cy="14496"/>
                  <a:chOff x="7214833" y="4626887"/>
                  <a:chExt cx="19022" cy="14496"/>
                </a:xfrm>
              </p:grpSpPr>
              <p:sp>
                <p:nvSpPr>
                  <p:cNvPr id="695" name="Freeform 1861">
                    <a:extLst>
                      <a:ext uri="{FF2B5EF4-FFF2-40B4-BE49-F238E27FC236}">
                        <a16:creationId xmlns:a16="http://schemas.microsoft.com/office/drawing/2014/main" id="{7B85DC8A-E715-E1F8-D50B-B0E95179EC79}"/>
                      </a:ext>
                    </a:extLst>
                  </p:cNvPr>
                  <p:cNvSpPr/>
                  <p:nvPr/>
                </p:nvSpPr>
                <p:spPr>
                  <a:xfrm>
                    <a:off x="7214833" y="4626887"/>
                    <a:ext cx="12688" cy="9640"/>
                  </a:xfrm>
                  <a:custGeom>
                    <a:avLst/>
                    <a:gdLst>
                      <a:gd name="connsiteX0" fmla="*/ 48 w 12688"/>
                      <a:gd name="connsiteY0" fmla="*/ 485 h 9640"/>
                      <a:gd name="connsiteX1" fmla="*/ 1820 w 12688"/>
                      <a:gd name="connsiteY1" fmla="*/ 106 h 9640"/>
                      <a:gd name="connsiteX2" fmla="*/ 12202 w 12688"/>
                      <a:gd name="connsiteY2" fmla="*/ 7310 h 9640"/>
                      <a:gd name="connsiteX3" fmla="*/ 12582 w 12688"/>
                      <a:gd name="connsiteY3" fmla="*/ 9079 h 9640"/>
                      <a:gd name="connsiteX4" fmla="*/ 10809 w 12688"/>
                      <a:gd name="connsiteY4" fmla="*/ 9458 h 9640"/>
                      <a:gd name="connsiteX5" fmla="*/ 427 w 12688"/>
                      <a:gd name="connsiteY5" fmla="*/ 2255 h 9640"/>
                      <a:gd name="connsiteX6" fmla="*/ 174 w 12688"/>
                      <a:gd name="connsiteY6" fmla="*/ 485 h 9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88" h="9640">
                        <a:moveTo>
                          <a:pt x="48" y="485"/>
                        </a:moveTo>
                        <a:cubicBezTo>
                          <a:pt x="48" y="485"/>
                          <a:pt x="1187" y="-273"/>
                          <a:pt x="1820" y="106"/>
                        </a:cubicBezTo>
                        <a:lnTo>
                          <a:pt x="12202" y="7310"/>
                        </a:lnTo>
                        <a:cubicBezTo>
                          <a:pt x="12202" y="7310"/>
                          <a:pt x="12962" y="8447"/>
                          <a:pt x="12582" y="9079"/>
                        </a:cubicBezTo>
                        <a:cubicBezTo>
                          <a:pt x="12202" y="9584"/>
                          <a:pt x="11443" y="9837"/>
                          <a:pt x="10809" y="9458"/>
                        </a:cubicBezTo>
                        <a:lnTo>
                          <a:pt x="427" y="2255"/>
                        </a:lnTo>
                        <a:cubicBezTo>
                          <a:pt x="427" y="2255"/>
                          <a:pt x="-332" y="1117"/>
                          <a:pt x="174" y="485"/>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96" name="Freeform 1862">
                    <a:extLst>
                      <a:ext uri="{FF2B5EF4-FFF2-40B4-BE49-F238E27FC236}">
                        <a16:creationId xmlns:a16="http://schemas.microsoft.com/office/drawing/2014/main" id="{7FE1820B-BBD9-DBEF-1E09-5C06D25E6092}"/>
                      </a:ext>
                    </a:extLst>
                  </p:cNvPr>
                  <p:cNvSpPr/>
                  <p:nvPr/>
                </p:nvSpPr>
                <p:spPr>
                  <a:xfrm>
                    <a:off x="7221417" y="4631019"/>
                    <a:ext cx="12438" cy="10364"/>
                  </a:xfrm>
                  <a:custGeom>
                    <a:avLst/>
                    <a:gdLst>
                      <a:gd name="connsiteX0" fmla="*/ 1187 w 12438"/>
                      <a:gd name="connsiteY0" fmla="*/ 4821 h 10364"/>
                      <a:gd name="connsiteX1" fmla="*/ 427 w 12438"/>
                      <a:gd name="connsiteY1" fmla="*/ 1156 h 10364"/>
                      <a:gd name="connsiteX2" fmla="*/ 427 w 12438"/>
                      <a:gd name="connsiteY2" fmla="*/ 1156 h 10364"/>
                      <a:gd name="connsiteX3" fmla="*/ 4099 w 12438"/>
                      <a:gd name="connsiteY3" fmla="*/ 524 h 10364"/>
                      <a:gd name="connsiteX4" fmla="*/ 11316 w 12438"/>
                      <a:gd name="connsiteY4" fmla="*/ 5579 h 10364"/>
                      <a:gd name="connsiteX5" fmla="*/ 11949 w 12438"/>
                      <a:gd name="connsiteY5" fmla="*/ 9244 h 10364"/>
                      <a:gd name="connsiteX6" fmla="*/ 11949 w 12438"/>
                      <a:gd name="connsiteY6" fmla="*/ 9244 h 10364"/>
                      <a:gd name="connsiteX7" fmla="*/ 8277 w 12438"/>
                      <a:gd name="connsiteY7" fmla="*/ 9876 h 10364"/>
                      <a:gd name="connsiteX8" fmla="*/ 1060 w 12438"/>
                      <a:gd name="connsiteY8" fmla="*/ 4947 h 10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38" h="10364">
                        <a:moveTo>
                          <a:pt x="1187" y="4821"/>
                        </a:moveTo>
                        <a:cubicBezTo>
                          <a:pt x="-79" y="3936"/>
                          <a:pt x="-332" y="2293"/>
                          <a:pt x="427" y="1156"/>
                        </a:cubicBezTo>
                        <a:lnTo>
                          <a:pt x="427" y="1156"/>
                        </a:lnTo>
                        <a:cubicBezTo>
                          <a:pt x="1314" y="-108"/>
                          <a:pt x="2960" y="-361"/>
                          <a:pt x="4099" y="524"/>
                        </a:cubicBezTo>
                        <a:lnTo>
                          <a:pt x="11316" y="5579"/>
                        </a:lnTo>
                        <a:cubicBezTo>
                          <a:pt x="12456" y="6463"/>
                          <a:pt x="12835" y="8106"/>
                          <a:pt x="11949" y="9244"/>
                        </a:cubicBezTo>
                        <a:lnTo>
                          <a:pt x="11949" y="9244"/>
                        </a:lnTo>
                        <a:cubicBezTo>
                          <a:pt x="11063" y="10381"/>
                          <a:pt x="9417" y="10760"/>
                          <a:pt x="8277" y="9876"/>
                        </a:cubicBezTo>
                        <a:lnTo>
                          <a:pt x="1060" y="4947"/>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55" name="Graphic 4">
                  <a:extLst>
                    <a:ext uri="{FF2B5EF4-FFF2-40B4-BE49-F238E27FC236}">
                      <a16:creationId xmlns:a16="http://schemas.microsoft.com/office/drawing/2014/main" id="{52EE86A9-6F64-DD37-CCCB-2398C0925F3D}"/>
                    </a:ext>
                  </a:extLst>
                </p:cNvPr>
                <p:cNvGrpSpPr/>
                <p:nvPr/>
              </p:nvGrpSpPr>
              <p:grpSpPr>
                <a:xfrm>
                  <a:off x="3361407" y="3280946"/>
                  <a:ext cx="6279" cy="22530"/>
                  <a:chOff x="7189143" y="4639631"/>
                  <a:chExt cx="6278" cy="22530"/>
                </a:xfrm>
              </p:grpSpPr>
              <p:sp>
                <p:nvSpPr>
                  <p:cNvPr id="693" name="Freeform 1859">
                    <a:extLst>
                      <a:ext uri="{FF2B5EF4-FFF2-40B4-BE49-F238E27FC236}">
                        <a16:creationId xmlns:a16="http://schemas.microsoft.com/office/drawing/2014/main" id="{C260393C-1E57-4462-0E49-81DCCEC078C7}"/>
                      </a:ext>
                    </a:extLst>
                  </p:cNvPr>
                  <p:cNvSpPr/>
                  <p:nvPr/>
                </p:nvSpPr>
                <p:spPr>
                  <a:xfrm>
                    <a:off x="7191331" y="4639631"/>
                    <a:ext cx="4051" cy="15038"/>
                  </a:xfrm>
                  <a:custGeom>
                    <a:avLst/>
                    <a:gdLst>
                      <a:gd name="connsiteX0" fmla="*/ 2912 w 4051"/>
                      <a:gd name="connsiteY0" fmla="*/ 0 h 15038"/>
                      <a:gd name="connsiteX1" fmla="*/ 4052 w 4051"/>
                      <a:gd name="connsiteY1" fmla="*/ 1390 h 15038"/>
                      <a:gd name="connsiteX2" fmla="*/ 2532 w 4051"/>
                      <a:gd name="connsiteY2" fmla="*/ 13901 h 15038"/>
                      <a:gd name="connsiteX3" fmla="*/ 1139 w 4051"/>
                      <a:gd name="connsiteY3" fmla="*/ 15039 h 15038"/>
                      <a:gd name="connsiteX4" fmla="*/ 0 w 4051"/>
                      <a:gd name="connsiteY4" fmla="*/ 13649 h 15038"/>
                      <a:gd name="connsiteX5" fmla="*/ 1519 w 4051"/>
                      <a:gd name="connsiteY5" fmla="*/ 1137 h 15038"/>
                      <a:gd name="connsiteX6" fmla="*/ 2912 w 4051"/>
                      <a:gd name="connsiteY6" fmla="*/ 0 h 1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1" h="15038">
                        <a:moveTo>
                          <a:pt x="2912" y="0"/>
                        </a:moveTo>
                        <a:cubicBezTo>
                          <a:pt x="3545" y="0"/>
                          <a:pt x="4052" y="758"/>
                          <a:pt x="4052" y="1390"/>
                        </a:cubicBezTo>
                        <a:lnTo>
                          <a:pt x="2532" y="13901"/>
                        </a:lnTo>
                        <a:cubicBezTo>
                          <a:pt x="2532" y="14533"/>
                          <a:pt x="1773" y="15039"/>
                          <a:pt x="1139" y="15039"/>
                        </a:cubicBezTo>
                        <a:cubicBezTo>
                          <a:pt x="506" y="15039"/>
                          <a:pt x="0" y="14281"/>
                          <a:pt x="0" y="13649"/>
                        </a:cubicBezTo>
                        <a:lnTo>
                          <a:pt x="1519" y="1137"/>
                        </a:lnTo>
                        <a:cubicBezTo>
                          <a:pt x="1519" y="505"/>
                          <a:pt x="2279" y="0"/>
                          <a:pt x="2912" y="0"/>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94" name="Freeform 1860">
                    <a:extLst>
                      <a:ext uri="{FF2B5EF4-FFF2-40B4-BE49-F238E27FC236}">
                        <a16:creationId xmlns:a16="http://schemas.microsoft.com/office/drawing/2014/main" id="{1EF3C609-FB43-5268-9274-E22E1BAAD23F}"/>
                      </a:ext>
                    </a:extLst>
                  </p:cNvPr>
                  <p:cNvSpPr/>
                  <p:nvPr/>
                </p:nvSpPr>
                <p:spPr>
                  <a:xfrm>
                    <a:off x="7189143" y="4648186"/>
                    <a:ext cx="6278" cy="13975"/>
                  </a:xfrm>
                  <a:custGeom>
                    <a:avLst/>
                    <a:gdLst>
                      <a:gd name="connsiteX0" fmla="*/ 1048 w 6278"/>
                      <a:gd name="connsiteY0" fmla="*/ 2314 h 13975"/>
                      <a:gd name="connsiteX1" fmla="*/ 3960 w 6278"/>
                      <a:gd name="connsiteY1" fmla="*/ 39 h 13975"/>
                      <a:gd name="connsiteX2" fmla="*/ 3960 w 6278"/>
                      <a:gd name="connsiteY2" fmla="*/ 39 h 13975"/>
                      <a:gd name="connsiteX3" fmla="*/ 6239 w 6278"/>
                      <a:gd name="connsiteY3" fmla="*/ 2945 h 13975"/>
                      <a:gd name="connsiteX4" fmla="*/ 5226 w 6278"/>
                      <a:gd name="connsiteY4" fmla="*/ 11665 h 13975"/>
                      <a:gd name="connsiteX5" fmla="*/ 2314 w 6278"/>
                      <a:gd name="connsiteY5" fmla="*/ 13940 h 13975"/>
                      <a:gd name="connsiteX6" fmla="*/ 2314 w 6278"/>
                      <a:gd name="connsiteY6" fmla="*/ 13940 h 13975"/>
                      <a:gd name="connsiteX7" fmla="*/ 35 w 6278"/>
                      <a:gd name="connsiteY7" fmla="*/ 11034 h 13975"/>
                      <a:gd name="connsiteX8" fmla="*/ 1048 w 6278"/>
                      <a:gd name="connsiteY8" fmla="*/ 2314 h 1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8" h="13975">
                        <a:moveTo>
                          <a:pt x="1048" y="2314"/>
                        </a:moveTo>
                        <a:cubicBezTo>
                          <a:pt x="1175" y="797"/>
                          <a:pt x="2568" y="-214"/>
                          <a:pt x="3960" y="39"/>
                        </a:cubicBezTo>
                        <a:lnTo>
                          <a:pt x="3960" y="39"/>
                        </a:lnTo>
                        <a:cubicBezTo>
                          <a:pt x="5480" y="165"/>
                          <a:pt x="6493" y="1555"/>
                          <a:pt x="6239" y="2945"/>
                        </a:cubicBezTo>
                        <a:lnTo>
                          <a:pt x="5226" y="11665"/>
                        </a:lnTo>
                        <a:cubicBezTo>
                          <a:pt x="5100" y="13055"/>
                          <a:pt x="3707" y="14193"/>
                          <a:pt x="2314" y="13940"/>
                        </a:cubicBezTo>
                        <a:lnTo>
                          <a:pt x="2314" y="13940"/>
                        </a:lnTo>
                        <a:cubicBezTo>
                          <a:pt x="922" y="13814"/>
                          <a:pt x="-218" y="12424"/>
                          <a:pt x="35" y="11034"/>
                        </a:cubicBezTo>
                        <a:lnTo>
                          <a:pt x="1048" y="2314"/>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56" name="Graphic 4">
                  <a:extLst>
                    <a:ext uri="{FF2B5EF4-FFF2-40B4-BE49-F238E27FC236}">
                      <a16:creationId xmlns:a16="http://schemas.microsoft.com/office/drawing/2014/main" id="{1F6B1C8D-6478-D644-C93D-1D21D4D2469C}"/>
                    </a:ext>
                  </a:extLst>
                </p:cNvPr>
                <p:cNvGrpSpPr/>
                <p:nvPr/>
              </p:nvGrpSpPr>
              <p:grpSpPr>
                <a:xfrm>
                  <a:off x="3322900" y="3272257"/>
                  <a:ext cx="21320" cy="10377"/>
                  <a:chOff x="7150641" y="4630942"/>
                  <a:chExt cx="21317" cy="10377"/>
                </a:xfrm>
              </p:grpSpPr>
              <p:sp>
                <p:nvSpPr>
                  <p:cNvPr id="691" name="Freeform 1857">
                    <a:extLst>
                      <a:ext uri="{FF2B5EF4-FFF2-40B4-BE49-F238E27FC236}">
                        <a16:creationId xmlns:a16="http://schemas.microsoft.com/office/drawing/2014/main" id="{DE5C3507-262C-C82C-D5EE-BD7DE178422D}"/>
                      </a:ext>
                    </a:extLst>
                  </p:cNvPr>
                  <p:cNvSpPr/>
                  <p:nvPr/>
                </p:nvSpPr>
                <p:spPr>
                  <a:xfrm>
                    <a:off x="7157683" y="4630942"/>
                    <a:ext cx="14275" cy="6919"/>
                  </a:xfrm>
                  <a:custGeom>
                    <a:avLst/>
                    <a:gdLst>
                      <a:gd name="connsiteX0" fmla="*/ 14276 w 14275"/>
                      <a:gd name="connsiteY0" fmla="*/ 853 h 6919"/>
                      <a:gd name="connsiteX1" fmla="*/ 13516 w 14275"/>
                      <a:gd name="connsiteY1" fmla="*/ 2496 h 6919"/>
                      <a:gd name="connsiteX2" fmla="*/ 1741 w 14275"/>
                      <a:gd name="connsiteY2" fmla="*/ 6919 h 6919"/>
                      <a:gd name="connsiteX3" fmla="*/ 95 w 14275"/>
                      <a:gd name="connsiteY3" fmla="*/ 6161 h 6919"/>
                      <a:gd name="connsiteX4" fmla="*/ 855 w 14275"/>
                      <a:gd name="connsiteY4" fmla="*/ 4518 h 6919"/>
                      <a:gd name="connsiteX5" fmla="*/ 12630 w 14275"/>
                      <a:gd name="connsiteY5" fmla="*/ 95 h 6919"/>
                      <a:gd name="connsiteX6" fmla="*/ 14276 w 14275"/>
                      <a:gd name="connsiteY6" fmla="*/ 853 h 6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5" h="6919">
                        <a:moveTo>
                          <a:pt x="14276" y="853"/>
                        </a:moveTo>
                        <a:cubicBezTo>
                          <a:pt x="14276" y="853"/>
                          <a:pt x="14276" y="2243"/>
                          <a:pt x="13516" y="2496"/>
                        </a:cubicBezTo>
                        <a:lnTo>
                          <a:pt x="1741" y="6919"/>
                        </a:lnTo>
                        <a:cubicBezTo>
                          <a:pt x="1741" y="6919"/>
                          <a:pt x="348" y="6919"/>
                          <a:pt x="95" y="6161"/>
                        </a:cubicBezTo>
                        <a:cubicBezTo>
                          <a:pt x="-158" y="5529"/>
                          <a:pt x="95" y="4771"/>
                          <a:pt x="855" y="4518"/>
                        </a:cubicBezTo>
                        <a:lnTo>
                          <a:pt x="12630" y="95"/>
                        </a:lnTo>
                        <a:cubicBezTo>
                          <a:pt x="13263" y="-158"/>
                          <a:pt x="14022" y="95"/>
                          <a:pt x="14276" y="853"/>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92" name="Freeform 1858">
                    <a:extLst>
                      <a:ext uri="{FF2B5EF4-FFF2-40B4-BE49-F238E27FC236}">
                        <a16:creationId xmlns:a16="http://schemas.microsoft.com/office/drawing/2014/main" id="{92AF5E06-B290-D201-C786-88529022FA95}"/>
                      </a:ext>
                    </a:extLst>
                  </p:cNvPr>
                  <p:cNvSpPr/>
                  <p:nvPr/>
                </p:nvSpPr>
                <p:spPr>
                  <a:xfrm>
                    <a:off x="7150641" y="4633013"/>
                    <a:ext cx="13514" cy="8307"/>
                  </a:xfrm>
                  <a:custGeom>
                    <a:avLst/>
                    <a:gdLst>
                      <a:gd name="connsiteX0" fmla="*/ 9922 w 13514"/>
                      <a:gd name="connsiteY0" fmla="*/ 173 h 8307"/>
                      <a:gd name="connsiteX1" fmla="*/ 13341 w 13514"/>
                      <a:gd name="connsiteY1" fmla="*/ 1689 h 8307"/>
                      <a:gd name="connsiteX2" fmla="*/ 13341 w 13514"/>
                      <a:gd name="connsiteY2" fmla="*/ 1689 h 8307"/>
                      <a:gd name="connsiteX3" fmla="*/ 11822 w 13514"/>
                      <a:gd name="connsiteY3" fmla="*/ 5102 h 8307"/>
                      <a:gd name="connsiteX4" fmla="*/ 3592 w 13514"/>
                      <a:gd name="connsiteY4" fmla="*/ 8135 h 8307"/>
                      <a:gd name="connsiteX5" fmla="*/ 173 w 13514"/>
                      <a:gd name="connsiteY5" fmla="*/ 6618 h 8307"/>
                      <a:gd name="connsiteX6" fmla="*/ 173 w 13514"/>
                      <a:gd name="connsiteY6" fmla="*/ 6618 h 8307"/>
                      <a:gd name="connsiteX7" fmla="*/ 1693 w 13514"/>
                      <a:gd name="connsiteY7" fmla="*/ 3206 h 8307"/>
                      <a:gd name="connsiteX8" fmla="*/ 9922 w 13514"/>
                      <a:gd name="connsiteY8" fmla="*/ 46 h 8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14" h="8307">
                        <a:moveTo>
                          <a:pt x="9922" y="173"/>
                        </a:moveTo>
                        <a:cubicBezTo>
                          <a:pt x="11315" y="-333"/>
                          <a:pt x="12834" y="299"/>
                          <a:pt x="13341" y="1689"/>
                        </a:cubicBezTo>
                        <a:lnTo>
                          <a:pt x="13341" y="1689"/>
                        </a:lnTo>
                        <a:cubicBezTo>
                          <a:pt x="13847" y="3080"/>
                          <a:pt x="13215" y="4596"/>
                          <a:pt x="11822" y="5102"/>
                        </a:cubicBezTo>
                        <a:lnTo>
                          <a:pt x="3592" y="8135"/>
                        </a:lnTo>
                        <a:cubicBezTo>
                          <a:pt x="2199" y="8640"/>
                          <a:pt x="680" y="8008"/>
                          <a:pt x="173" y="6618"/>
                        </a:cubicBezTo>
                        <a:lnTo>
                          <a:pt x="173" y="6618"/>
                        </a:lnTo>
                        <a:cubicBezTo>
                          <a:pt x="-333" y="5228"/>
                          <a:pt x="300" y="3711"/>
                          <a:pt x="1693" y="3206"/>
                        </a:cubicBezTo>
                        <a:lnTo>
                          <a:pt x="9922" y="46"/>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57" name="Graphic 4">
                  <a:extLst>
                    <a:ext uri="{FF2B5EF4-FFF2-40B4-BE49-F238E27FC236}">
                      <a16:creationId xmlns:a16="http://schemas.microsoft.com/office/drawing/2014/main" id="{062114D2-C6A4-3940-4F51-CAB891B699C5}"/>
                    </a:ext>
                  </a:extLst>
                </p:cNvPr>
                <p:cNvGrpSpPr/>
                <p:nvPr/>
              </p:nvGrpSpPr>
              <p:grpSpPr>
                <a:xfrm>
                  <a:off x="3325983" y="3232996"/>
                  <a:ext cx="17955" cy="16075"/>
                  <a:chOff x="7153724" y="4591681"/>
                  <a:chExt cx="17953" cy="16075"/>
                </a:xfrm>
              </p:grpSpPr>
              <p:sp>
                <p:nvSpPr>
                  <p:cNvPr id="689" name="Freeform 1855">
                    <a:extLst>
                      <a:ext uri="{FF2B5EF4-FFF2-40B4-BE49-F238E27FC236}">
                        <a16:creationId xmlns:a16="http://schemas.microsoft.com/office/drawing/2014/main" id="{ECA2BF26-E58F-B792-6619-E9F067AB8571}"/>
                      </a:ext>
                    </a:extLst>
                  </p:cNvPr>
                  <p:cNvSpPr/>
                  <p:nvPr/>
                </p:nvSpPr>
                <p:spPr>
                  <a:xfrm>
                    <a:off x="7159959" y="4597042"/>
                    <a:ext cx="11718" cy="10713"/>
                  </a:xfrm>
                  <a:custGeom>
                    <a:avLst/>
                    <a:gdLst>
                      <a:gd name="connsiteX0" fmla="*/ 11494 w 11718"/>
                      <a:gd name="connsiteY0" fmla="*/ 10489 h 10713"/>
                      <a:gd name="connsiteX1" fmla="*/ 9721 w 11718"/>
                      <a:gd name="connsiteY1" fmla="*/ 10489 h 10713"/>
                      <a:gd name="connsiteX2" fmla="*/ 225 w 11718"/>
                      <a:gd name="connsiteY2" fmla="*/ 2148 h 10713"/>
                      <a:gd name="connsiteX3" fmla="*/ 225 w 11718"/>
                      <a:gd name="connsiteY3" fmla="*/ 379 h 10713"/>
                      <a:gd name="connsiteX4" fmla="*/ 1998 w 11718"/>
                      <a:gd name="connsiteY4" fmla="*/ 379 h 10713"/>
                      <a:gd name="connsiteX5" fmla="*/ 11494 w 11718"/>
                      <a:gd name="connsiteY5" fmla="*/ 8720 h 10713"/>
                      <a:gd name="connsiteX6" fmla="*/ 11494 w 11718"/>
                      <a:gd name="connsiteY6" fmla="*/ 10489 h 1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718" h="10713">
                        <a:moveTo>
                          <a:pt x="11494" y="10489"/>
                        </a:moveTo>
                        <a:cubicBezTo>
                          <a:pt x="11494" y="10489"/>
                          <a:pt x="10228" y="10995"/>
                          <a:pt x="9721" y="10489"/>
                        </a:cubicBezTo>
                        <a:lnTo>
                          <a:pt x="225" y="2148"/>
                        </a:lnTo>
                        <a:cubicBezTo>
                          <a:pt x="225" y="2148"/>
                          <a:pt x="-281" y="885"/>
                          <a:pt x="225" y="379"/>
                        </a:cubicBezTo>
                        <a:cubicBezTo>
                          <a:pt x="732" y="-126"/>
                          <a:pt x="1491" y="-126"/>
                          <a:pt x="1998" y="379"/>
                        </a:cubicBezTo>
                        <a:lnTo>
                          <a:pt x="11494" y="8720"/>
                        </a:lnTo>
                        <a:cubicBezTo>
                          <a:pt x="11494" y="8720"/>
                          <a:pt x="12000" y="9984"/>
                          <a:pt x="11494" y="10489"/>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90" name="Freeform 1856">
                    <a:extLst>
                      <a:ext uri="{FF2B5EF4-FFF2-40B4-BE49-F238E27FC236}">
                        <a16:creationId xmlns:a16="http://schemas.microsoft.com/office/drawing/2014/main" id="{B77BFC5B-1073-C950-8B70-F9C00ECB2C56}"/>
                      </a:ext>
                    </a:extLst>
                  </p:cNvPr>
                  <p:cNvSpPr/>
                  <p:nvPr/>
                </p:nvSpPr>
                <p:spPr>
                  <a:xfrm>
                    <a:off x="7153724" y="4591681"/>
                    <a:ext cx="11907" cy="11051"/>
                  </a:xfrm>
                  <a:custGeom>
                    <a:avLst/>
                    <a:gdLst>
                      <a:gd name="connsiteX0" fmla="*/ 11018 w 11907"/>
                      <a:gd name="connsiteY0" fmla="*/ 6372 h 11051"/>
                      <a:gd name="connsiteX1" fmla="*/ 11272 w 11907"/>
                      <a:gd name="connsiteY1" fmla="*/ 10164 h 11051"/>
                      <a:gd name="connsiteX2" fmla="*/ 11272 w 11907"/>
                      <a:gd name="connsiteY2" fmla="*/ 10164 h 11051"/>
                      <a:gd name="connsiteX3" fmla="*/ 7473 w 11907"/>
                      <a:gd name="connsiteY3" fmla="*/ 10417 h 11051"/>
                      <a:gd name="connsiteX4" fmla="*/ 889 w 11907"/>
                      <a:gd name="connsiteY4" fmla="*/ 4603 h 11051"/>
                      <a:gd name="connsiteX5" fmla="*/ 636 w 11907"/>
                      <a:gd name="connsiteY5" fmla="*/ 938 h 11051"/>
                      <a:gd name="connsiteX6" fmla="*/ 636 w 11907"/>
                      <a:gd name="connsiteY6" fmla="*/ 938 h 11051"/>
                      <a:gd name="connsiteX7" fmla="*/ 4308 w 11907"/>
                      <a:gd name="connsiteY7" fmla="*/ 686 h 11051"/>
                      <a:gd name="connsiteX8" fmla="*/ 10892 w 11907"/>
                      <a:gd name="connsiteY8" fmla="*/ 6499 h 11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07" h="11051">
                        <a:moveTo>
                          <a:pt x="11018" y="6372"/>
                        </a:moveTo>
                        <a:cubicBezTo>
                          <a:pt x="12158" y="7383"/>
                          <a:pt x="12158" y="9026"/>
                          <a:pt x="11272" y="10164"/>
                        </a:cubicBezTo>
                        <a:lnTo>
                          <a:pt x="11272" y="10164"/>
                        </a:lnTo>
                        <a:cubicBezTo>
                          <a:pt x="10259" y="11301"/>
                          <a:pt x="8613" y="11301"/>
                          <a:pt x="7473" y="10417"/>
                        </a:cubicBezTo>
                        <a:lnTo>
                          <a:pt x="889" y="4603"/>
                        </a:lnTo>
                        <a:cubicBezTo>
                          <a:pt x="-250" y="3592"/>
                          <a:pt x="-250" y="1949"/>
                          <a:pt x="636" y="938"/>
                        </a:cubicBezTo>
                        <a:lnTo>
                          <a:pt x="636" y="938"/>
                        </a:lnTo>
                        <a:cubicBezTo>
                          <a:pt x="1649" y="-199"/>
                          <a:pt x="3295" y="-326"/>
                          <a:pt x="4308" y="686"/>
                        </a:cubicBezTo>
                        <a:lnTo>
                          <a:pt x="10892" y="6499"/>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58" name="Graphic 4">
                  <a:extLst>
                    <a:ext uri="{FF2B5EF4-FFF2-40B4-BE49-F238E27FC236}">
                      <a16:creationId xmlns:a16="http://schemas.microsoft.com/office/drawing/2014/main" id="{142F4411-4A47-227C-7F51-A0B0477FDC12}"/>
                    </a:ext>
                  </a:extLst>
                </p:cNvPr>
                <p:cNvGrpSpPr/>
                <p:nvPr/>
              </p:nvGrpSpPr>
              <p:grpSpPr>
                <a:xfrm>
                  <a:off x="3340295" y="3236461"/>
                  <a:ext cx="48752" cy="46001"/>
                  <a:chOff x="7168034" y="4595146"/>
                  <a:chExt cx="48746" cy="46001"/>
                </a:xfrm>
              </p:grpSpPr>
              <p:sp>
                <p:nvSpPr>
                  <p:cNvPr id="687" name="Freeform 1853">
                    <a:extLst>
                      <a:ext uri="{FF2B5EF4-FFF2-40B4-BE49-F238E27FC236}">
                        <a16:creationId xmlns:a16="http://schemas.microsoft.com/office/drawing/2014/main" id="{16BB294A-3067-0596-F9FC-CA6A5CF7EED7}"/>
                      </a:ext>
                    </a:extLst>
                  </p:cNvPr>
                  <p:cNvSpPr/>
                  <p:nvPr/>
                </p:nvSpPr>
                <p:spPr>
                  <a:xfrm>
                    <a:off x="7168034" y="4595146"/>
                    <a:ext cx="48746" cy="46001"/>
                  </a:xfrm>
                  <a:custGeom>
                    <a:avLst/>
                    <a:gdLst>
                      <a:gd name="connsiteX0" fmla="*/ 48746 w 48746"/>
                      <a:gd name="connsiteY0" fmla="*/ 23001 h 46001"/>
                      <a:gd name="connsiteX1" fmla="*/ 24436 w 48746"/>
                      <a:gd name="connsiteY1" fmla="*/ 46001 h 46001"/>
                      <a:gd name="connsiteX2" fmla="*/ 0 w 48746"/>
                      <a:gd name="connsiteY2" fmla="*/ 23001 h 46001"/>
                      <a:gd name="connsiteX3" fmla="*/ 24436 w 48746"/>
                      <a:gd name="connsiteY3" fmla="*/ 0 h 46001"/>
                      <a:gd name="connsiteX4" fmla="*/ 48746 w 48746"/>
                      <a:gd name="connsiteY4" fmla="*/ 23001 h 4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46" h="46001">
                        <a:moveTo>
                          <a:pt x="48746" y="23001"/>
                        </a:moveTo>
                        <a:cubicBezTo>
                          <a:pt x="48746" y="35765"/>
                          <a:pt x="37857" y="46001"/>
                          <a:pt x="24436" y="46001"/>
                        </a:cubicBezTo>
                        <a:cubicBezTo>
                          <a:pt x="11015" y="46001"/>
                          <a:pt x="0" y="35638"/>
                          <a:pt x="0" y="23001"/>
                        </a:cubicBezTo>
                        <a:cubicBezTo>
                          <a:pt x="0" y="10363"/>
                          <a:pt x="10889" y="0"/>
                          <a:pt x="24436" y="0"/>
                        </a:cubicBezTo>
                        <a:cubicBezTo>
                          <a:pt x="37984" y="0"/>
                          <a:pt x="48746" y="10363"/>
                          <a:pt x="48746" y="23001"/>
                        </a:cubicBezTo>
                        <a:close/>
                      </a:path>
                    </a:pathLst>
                  </a:custGeom>
                  <a:solidFill>
                    <a:srgbClr val="8CC99D"/>
                  </a:solidFill>
                  <a:ln w="6325" cap="flat">
                    <a:solidFill>
                      <a:srgbClr val="6AB484"/>
                    </a:solidFill>
                    <a:prstDash val="solid"/>
                    <a:miter/>
                  </a:ln>
                </p:spPr>
                <p:txBody>
                  <a:bodyPr rtlCol="0" anchor="ctr"/>
                  <a:lstStyle/>
                  <a:p>
                    <a:pPr defTabSz="685800">
                      <a:defRPr/>
                    </a:pPr>
                    <a:endParaRPr lang="en-US" sz="600">
                      <a:solidFill>
                        <a:prstClr val="black"/>
                      </a:solidFill>
                      <a:latin typeface="Verdana"/>
                    </a:endParaRPr>
                  </a:p>
                </p:txBody>
              </p:sp>
              <p:sp>
                <p:nvSpPr>
                  <p:cNvPr id="688" name="Freeform 1854">
                    <a:extLst>
                      <a:ext uri="{FF2B5EF4-FFF2-40B4-BE49-F238E27FC236}">
                        <a16:creationId xmlns:a16="http://schemas.microsoft.com/office/drawing/2014/main" id="{DCEEA65F-02F7-7959-11C5-C98761E13213}"/>
                      </a:ext>
                    </a:extLst>
                  </p:cNvPr>
                  <p:cNvSpPr/>
                  <p:nvPr/>
                </p:nvSpPr>
                <p:spPr>
                  <a:xfrm>
                    <a:off x="7182215" y="4607784"/>
                    <a:ext cx="26841" cy="22242"/>
                  </a:xfrm>
                  <a:custGeom>
                    <a:avLst/>
                    <a:gdLst>
                      <a:gd name="connsiteX0" fmla="*/ 26842 w 26841"/>
                      <a:gd name="connsiteY0" fmla="*/ 11121 h 22242"/>
                      <a:gd name="connsiteX1" fmla="*/ 13421 w 26841"/>
                      <a:gd name="connsiteY1" fmla="*/ 22242 h 22242"/>
                      <a:gd name="connsiteX2" fmla="*/ 0 w 26841"/>
                      <a:gd name="connsiteY2" fmla="*/ 11121 h 22242"/>
                      <a:gd name="connsiteX3" fmla="*/ 13421 w 26841"/>
                      <a:gd name="connsiteY3" fmla="*/ 0 h 22242"/>
                      <a:gd name="connsiteX4" fmla="*/ 26842 w 26841"/>
                      <a:gd name="connsiteY4" fmla="*/ 11121 h 22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2242">
                        <a:moveTo>
                          <a:pt x="26842" y="11121"/>
                        </a:moveTo>
                        <a:cubicBezTo>
                          <a:pt x="26842" y="17314"/>
                          <a:pt x="20891" y="22242"/>
                          <a:pt x="13421" y="22242"/>
                        </a:cubicBezTo>
                        <a:cubicBezTo>
                          <a:pt x="5951" y="22242"/>
                          <a:pt x="0" y="17187"/>
                          <a:pt x="0" y="11121"/>
                        </a:cubicBezTo>
                        <a:cubicBezTo>
                          <a:pt x="0" y="5055"/>
                          <a:pt x="5951" y="0"/>
                          <a:pt x="13421" y="0"/>
                        </a:cubicBezTo>
                        <a:cubicBezTo>
                          <a:pt x="20891" y="0"/>
                          <a:pt x="26842" y="5055"/>
                          <a:pt x="26842" y="11121"/>
                        </a:cubicBezTo>
                        <a:close/>
                      </a:path>
                    </a:pathLst>
                  </a:custGeom>
                  <a:solidFill>
                    <a:srgbClr val="2D945F"/>
                  </a:solidFill>
                  <a:ln w="3795" cap="flat">
                    <a:solidFill>
                      <a:srgbClr val="1C8A4E"/>
                    </a:solidFill>
                    <a:prstDash val="solid"/>
                    <a:miter/>
                  </a:ln>
                </p:spPr>
                <p:txBody>
                  <a:bodyPr rtlCol="0" anchor="ctr"/>
                  <a:lstStyle/>
                  <a:p>
                    <a:pPr defTabSz="685800">
                      <a:defRPr/>
                    </a:pPr>
                    <a:endParaRPr lang="en-US" sz="600">
                      <a:solidFill>
                        <a:prstClr val="black"/>
                      </a:solidFill>
                      <a:latin typeface="Verdana"/>
                    </a:endParaRPr>
                  </a:p>
                </p:txBody>
              </p:sp>
            </p:grpSp>
            <p:grpSp>
              <p:nvGrpSpPr>
                <p:cNvPr id="559" name="Graphic 4">
                  <a:extLst>
                    <a:ext uri="{FF2B5EF4-FFF2-40B4-BE49-F238E27FC236}">
                      <a16:creationId xmlns:a16="http://schemas.microsoft.com/office/drawing/2014/main" id="{E4E27413-522E-602D-9573-0367FE0E79D1}"/>
                    </a:ext>
                  </a:extLst>
                </p:cNvPr>
                <p:cNvGrpSpPr/>
                <p:nvPr/>
              </p:nvGrpSpPr>
              <p:grpSpPr>
                <a:xfrm>
                  <a:off x="3549867" y="3146355"/>
                  <a:ext cx="5318" cy="22621"/>
                  <a:chOff x="7377578" y="4505040"/>
                  <a:chExt cx="5317" cy="22621"/>
                </a:xfrm>
              </p:grpSpPr>
              <p:sp>
                <p:nvSpPr>
                  <p:cNvPr id="685" name="Freeform 1851">
                    <a:extLst>
                      <a:ext uri="{FF2B5EF4-FFF2-40B4-BE49-F238E27FC236}">
                        <a16:creationId xmlns:a16="http://schemas.microsoft.com/office/drawing/2014/main" id="{C6FCB94E-E6F3-BA41-7D3E-945049E30870}"/>
                      </a:ext>
                    </a:extLst>
                  </p:cNvPr>
                  <p:cNvSpPr/>
                  <p:nvPr/>
                </p:nvSpPr>
                <p:spPr>
                  <a:xfrm>
                    <a:off x="7378971" y="4512496"/>
                    <a:ext cx="2532" cy="15165"/>
                  </a:xfrm>
                  <a:custGeom>
                    <a:avLst/>
                    <a:gdLst>
                      <a:gd name="connsiteX0" fmla="*/ 1266 w 2532"/>
                      <a:gd name="connsiteY0" fmla="*/ 15165 h 15165"/>
                      <a:gd name="connsiteX1" fmla="*/ 0 w 2532"/>
                      <a:gd name="connsiteY1" fmla="*/ 13901 h 15165"/>
                      <a:gd name="connsiteX2" fmla="*/ 0 w 2532"/>
                      <a:gd name="connsiteY2" fmla="*/ 1264 h 15165"/>
                      <a:gd name="connsiteX3" fmla="*/ 1266 w 2532"/>
                      <a:gd name="connsiteY3" fmla="*/ 0 h 15165"/>
                      <a:gd name="connsiteX4" fmla="*/ 2532 w 2532"/>
                      <a:gd name="connsiteY4" fmla="*/ 1264 h 15165"/>
                      <a:gd name="connsiteX5" fmla="*/ 2532 w 2532"/>
                      <a:gd name="connsiteY5" fmla="*/ 13901 h 15165"/>
                      <a:gd name="connsiteX6" fmla="*/ 1266 w 2532"/>
                      <a:gd name="connsiteY6" fmla="*/ 15165 h 1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2" h="15165">
                        <a:moveTo>
                          <a:pt x="1266" y="15165"/>
                        </a:moveTo>
                        <a:cubicBezTo>
                          <a:pt x="507" y="15165"/>
                          <a:pt x="0" y="14660"/>
                          <a:pt x="0" y="13901"/>
                        </a:cubicBezTo>
                        <a:lnTo>
                          <a:pt x="0" y="1264"/>
                        </a:lnTo>
                        <a:cubicBezTo>
                          <a:pt x="0" y="505"/>
                          <a:pt x="507" y="0"/>
                          <a:pt x="1266" y="0"/>
                        </a:cubicBezTo>
                        <a:cubicBezTo>
                          <a:pt x="2026" y="0"/>
                          <a:pt x="2532" y="505"/>
                          <a:pt x="2532" y="1264"/>
                        </a:cubicBezTo>
                        <a:lnTo>
                          <a:pt x="2532" y="13901"/>
                        </a:lnTo>
                        <a:cubicBezTo>
                          <a:pt x="2532" y="14660"/>
                          <a:pt x="2026" y="15165"/>
                          <a:pt x="1266" y="15165"/>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86" name="Freeform 1852">
                    <a:extLst>
                      <a:ext uri="{FF2B5EF4-FFF2-40B4-BE49-F238E27FC236}">
                        <a16:creationId xmlns:a16="http://schemas.microsoft.com/office/drawing/2014/main" id="{726AADDE-2796-B097-8737-0A237BC4CFA9}"/>
                      </a:ext>
                    </a:extLst>
                  </p:cNvPr>
                  <p:cNvSpPr/>
                  <p:nvPr/>
                </p:nvSpPr>
                <p:spPr>
                  <a:xfrm>
                    <a:off x="7377578" y="4505040"/>
                    <a:ext cx="5317" cy="14027"/>
                  </a:xfrm>
                  <a:custGeom>
                    <a:avLst/>
                    <a:gdLst>
                      <a:gd name="connsiteX0" fmla="*/ 5318 w 5317"/>
                      <a:gd name="connsiteY0" fmla="*/ 11374 h 14027"/>
                      <a:gd name="connsiteX1" fmla="*/ 2659 w 5317"/>
                      <a:gd name="connsiteY1" fmla="*/ 14028 h 14027"/>
                      <a:gd name="connsiteX2" fmla="*/ 2659 w 5317"/>
                      <a:gd name="connsiteY2" fmla="*/ 14028 h 14027"/>
                      <a:gd name="connsiteX3" fmla="*/ 0 w 5317"/>
                      <a:gd name="connsiteY3" fmla="*/ 11374 h 14027"/>
                      <a:gd name="connsiteX4" fmla="*/ 0 w 5317"/>
                      <a:gd name="connsiteY4" fmla="*/ 2654 h 14027"/>
                      <a:gd name="connsiteX5" fmla="*/ 2659 w 5317"/>
                      <a:gd name="connsiteY5" fmla="*/ 0 h 14027"/>
                      <a:gd name="connsiteX6" fmla="*/ 2659 w 5317"/>
                      <a:gd name="connsiteY6" fmla="*/ 0 h 14027"/>
                      <a:gd name="connsiteX7" fmla="*/ 5318 w 5317"/>
                      <a:gd name="connsiteY7" fmla="*/ 2654 h 14027"/>
                      <a:gd name="connsiteX8" fmla="*/ 5318 w 5317"/>
                      <a:gd name="connsiteY8" fmla="*/ 11374 h 1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7" h="14027">
                        <a:moveTo>
                          <a:pt x="5318" y="11374"/>
                        </a:moveTo>
                        <a:cubicBezTo>
                          <a:pt x="5318" y="12890"/>
                          <a:pt x="4178" y="14028"/>
                          <a:pt x="2659" y="14028"/>
                        </a:cubicBezTo>
                        <a:lnTo>
                          <a:pt x="2659" y="14028"/>
                        </a:lnTo>
                        <a:cubicBezTo>
                          <a:pt x="1139" y="14028"/>
                          <a:pt x="0" y="12890"/>
                          <a:pt x="0" y="11374"/>
                        </a:cubicBezTo>
                        <a:lnTo>
                          <a:pt x="0" y="2654"/>
                        </a:lnTo>
                        <a:cubicBezTo>
                          <a:pt x="0" y="1137"/>
                          <a:pt x="1139" y="0"/>
                          <a:pt x="2659" y="0"/>
                        </a:cubicBezTo>
                        <a:lnTo>
                          <a:pt x="2659" y="0"/>
                        </a:lnTo>
                        <a:cubicBezTo>
                          <a:pt x="4178" y="0"/>
                          <a:pt x="5318" y="1137"/>
                          <a:pt x="5318" y="2654"/>
                        </a:cubicBezTo>
                        <a:lnTo>
                          <a:pt x="5318" y="11374"/>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60" name="Graphic 4">
                  <a:extLst>
                    <a:ext uri="{FF2B5EF4-FFF2-40B4-BE49-F238E27FC236}">
                      <a16:creationId xmlns:a16="http://schemas.microsoft.com/office/drawing/2014/main" id="{33FCF06B-E753-49DF-0770-0AEAB56194B9}"/>
                    </a:ext>
                  </a:extLst>
                </p:cNvPr>
                <p:cNvGrpSpPr/>
                <p:nvPr/>
              </p:nvGrpSpPr>
              <p:grpSpPr>
                <a:xfrm>
                  <a:off x="3573040" y="3166177"/>
                  <a:ext cx="20407" cy="12277"/>
                  <a:chOff x="7400748" y="4524862"/>
                  <a:chExt cx="20404" cy="12277"/>
                </a:xfrm>
              </p:grpSpPr>
              <p:sp>
                <p:nvSpPr>
                  <p:cNvPr id="683" name="Freeform 1849">
                    <a:extLst>
                      <a:ext uri="{FF2B5EF4-FFF2-40B4-BE49-F238E27FC236}">
                        <a16:creationId xmlns:a16="http://schemas.microsoft.com/office/drawing/2014/main" id="{32668D6D-8C3C-B155-EED6-371BDDCB5268}"/>
                      </a:ext>
                    </a:extLst>
                  </p:cNvPr>
                  <p:cNvSpPr/>
                  <p:nvPr/>
                </p:nvSpPr>
                <p:spPr>
                  <a:xfrm>
                    <a:off x="7400748" y="4529178"/>
                    <a:ext cx="13393" cy="7961"/>
                  </a:xfrm>
                  <a:custGeom>
                    <a:avLst/>
                    <a:gdLst>
                      <a:gd name="connsiteX0" fmla="*/ 0 w 13393"/>
                      <a:gd name="connsiteY0" fmla="*/ 7456 h 7961"/>
                      <a:gd name="connsiteX1" fmla="*/ 507 w 13393"/>
                      <a:gd name="connsiteY1" fmla="*/ 5813 h 7961"/>
                      <a:gd name="connsiteX2" fmla="*/ 11648 w 13393"/>
                      <a:gd name="connsiteY2" fmla="*/ 0 h 7961"/>
                      <a:gd name="connsiteX3" fmla="*/ 13294 w 13393"/>
                      <a:gd name="connsiteY3" fmla="*/ 506 h 7961"/>
                      <a:gd name="connsiteX4" fmla="*/ 12788 w 13393"/>
                      <a:gd name="connsiteY4" fmla="*/ 2148 h 7961"/>
                      <a:gd name="connsiteX5" fmla="*/ 1646 w 13393"/>
                      <a:gd name="connsiteY5" fmla="*/ 7962 h 7961"/>
                      <a:gd name="connsiteX6" fmla="*/ 0 w 13393"/>
                      <a:gd name="connsiteY6" fmla="*/ 7456 h 7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93" h="7961">
                        <a:moveTo>
                          <a:pt x="0" y="7456"/>
                        </a:moveTo>
                        <a:cubicBezTo>
                          <a:pt x="0" y="7456"/>
                          <a:pt x="0" y="6066"/>
                          <a:pt x="507" y="5813"/>
                        </a:cubicBezTo>
                        <a:lnTo>
                          <a:pt x="11648" y="0"/>
                        </a:lnTo>
                        <a:cubicBezTo>
                          <a:pt x="11648" y="0"/>
                          <a:pt x="13041" y="0"/>
                          <a:pt x="13294" y="506"/>
                        </a:cubicBezTo>
                        <a:cubicBezTo>
                          <a:pt x="13548" y="1138"/>
                          <a:pt x="13294" y="1896"/>
                          <a:pt x="12788" y="2148"/>
                        </a:cubicBezTo>
                        <a:lnTo>
                          <a:pt x="1646" y="7962"/>
                        </a:lnTo>
                        <a:cubicBezTo>
                          <a:pt x="1646" y="7962"/>
                          <a:pt x="253" y="7962"/>
                          <a:pt x="0" y="7456"/>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84" name="Freeform 1850">
                    <a:extLst>
                      <a:ext uri="{FF2B5EF4-FFF2-40B4-BE49-F238E27FC236}">
                        <a16:creationId xmlns:a16="http://schemas.microsoft.com/office/drawing/2014/main" id="{E2B218BC-34A2-86AE-AA48-185781CDE2AC}"/>
                      </a:ext>
                    </a:extLst>
                  </p:cNvPr>
                  <p:cNvSpPr/>
                  <p:nvPr/>
                </p:nvSpPr>
                <p:spPr>
                  <a:xfrm>
                    <a:off x="7408073" y="4524862"/>
                    <a:ext cx="13079" cy="9264"/>
                  </a:xfrm>
                  <a:custGeom>
                    <a:avLst/>
                    <a:gdLst>
                      <a:gd name="connsiteX0" fmla="*/ 3818 w 13079"/>
                      <a:gd name="connsiteY0" fmla="*/ 8992 h 9264"/>
                      <a:gd name="connsiteX1" fmla="*/ 273 w 13079"/>
                      <a:gd name="connsiteY1" fmla="*/ 7855 h 9264"/>
                      <a:gd name="connsiteX2" fmla="*/ 273 w 13079"/>
                      <a:gd name="connsiteY2" fmla="*/ 7855 h 9264"/>
                      <a:gd name="connsiteX3" fmla="*/ 1412 w 13079"/>
                      <a:gd name="connsiteY3" fmla="*/ 4316 h 9264"/>
                      <a:gd name="connsiteX4" fmla="*/ 9262 w 13079"/>
                      <a:gd name="connsiteY4" fmla="*/ 272 h 9264"/>
                      <a:gd name="connsiteX5" fmla="*/ 12807 w 13079"/>
                      <a:gd name="connsiteY5" fmla="*/ 1409 h 9264"/>
                      <a:gd name="connsiteX6" fmla="*/ 12807 w 13079"/>
                      <a:gd name="connsiteY6" fmla="*/ 1409 h 9264"/>
                      <a:gd name="connsiteX7" fmla="*/ 11668 w 13079"/>
                      <a:gd name="connsiteY7" fmla="*/ 4948 h 9264"/>
                      <a:gd name="connsiteX8" fmla="*/ 3944 w 13079"/>
                      <a:gd name="connsiteY8" fmla="*/ 8992 h 9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79" h="9264">
                        <a:moveTo>
                          <a:pt x="3818" y="8992"/>
                        </a:moveTo>
                        <a:cubicBezTo>
                          <a:pt x="2552" y="9624"/>
                          <a:pt x="906" y="9118"/>
                          <a:pt x="273" y="7855"/>
                        </a:cubicBezTo>
                        <a:lnTo>
                          <a:pt x="273" y="7855"/>
                        </a:lnTo>
                        <a:cubicBezTo>
                          <a:pt x="-361" y="6591"/>
                          <a:pt x="146" y="4948"/>
                          <a:pt x="1412" y="4316"/>
                        </a:cubicBezTo>
                        <a:lnTo>
                          <a:pt x="9262" y="272"/>
                        </a:lnTo>
                        <a:cubicBezTo>
                          <a:pt x="10528" y="-360"/>
                          <a:pt x="12174" y="146"/>
                          <a:pt x="12807" y="1409"/>
                        </a:cubicBezTo>
                        <a:lnTo>
                          <a:pt x="12807" y="1409"/>
                        </a:lnTo>
                        <a:cubicBezTo>
                          <a:pt x="13440" y="2673"/>
                          <a:pt x="12934" y="4316"/>
                          <a:pt x="11668" y="4948"/>
                        </a:cubicBezTo>
                        <a:lnTo>
                          <a:pt x="3944" y="8992"/>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61" name="Graphic 4">
                  <a:extLst>
                    <a:ext uri="{FF2B5EF4-FFF2-40B4-BE49-F238E27FC236}">
                      <a16:creationId xmlns:a16="http://schemas.microsoft.com/office/drawing/2014/main" id="{1913E9CE-57E8-F77D-598F-3F5567F9D437}"/>
                    </a:ext>
                  </a:extLst>
                </p:cNvPr>
                <p:cNvGrpSpPr/>
                <p:nvPr/>
              </p:nvGrpSpPr>
              <p:grpSpPr>
                <a:xfrm>
                  <a:off x="3574133" y="3199453"/>
                  <a:ext cx="19152" cy="14496"/>
                  <a:chOff x="7401841" y="4558138"/>
                  <a:chExt cx="19149" cy="14496"/>
                </a:xfrm>
              </p:grpSpPr>
              <p:sp>
                <p:nvSpPr>
                  <p:cNvPr id="681" name="Freeform 1847">
                    <a:extLst>
                      <a:ext uri="{FF2B5EF4-FFF2-40B4-BE49-F238E27FC236}">
                        <a16:creationId xmlns:a16="http://schemas.microsoft.com/office/drawing/2014/main" id="{E5D80BFD-1EE6-61E8-8B50-79E337B48C05}"/>
                      </a:ext>
                    </a:extLst>
                  </p:cNvPr>
                  <p:cNvSpPr/>
                  <p:nvPr/>
                </p:nvSpPr>
                <p:spPr>
                  <a:xfrm>
                    <a:off x="7401841" y="4558138"/>
                    <a:ext cx="12756" cy="9640"/>
                  </a:xfrm>
                  <a:custGeom>
                    <a:avLst/>
                    <a:gdLst>
                      <a:gd name="connsiteX0" fmla="*/ 174 w 12756"/>
                      <a:gd name="connsiteY0" fmla="*/ 485 h 9640"/>
                      <a:gd name="connsiteX1" fmla="*/ 1947 w 12756"/>
                      <a:gd name="connsiteY1" fmla="*/ 106 h 9640"/>
                      <a:gd name="connsiteX2" fmla="*/ 12329 w 12756"/>
                      <a:gd name="connsiteY2" fmla="*/ 7310 h 9640"/>
                      <a:gd name="connsiteX3" fmla="*/ 12582 w 12756"/>
                      <a:gd name="connsiteY3" fmla="*/ 9079 h 9640"/>
                      <a:gd name="connsiteX4" fmla="*/ 10810 w 12756"/>
                      <a:gd name="connsiteY4" fmla="*/ 9458 h 9640"/>
                      <a:gd name="connsiteX5" fmla="*/ 427 w 12756"/>
                      <a:gd name="connsiteY5" fmla="*/ 2255 h 9640"/>
                      <a:gd name="connsiteX6" fmla="*/ 174 w 12756"/>
                      <a:gd name="connsiteY6" fmla="*/ 485 h 9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756" h="9640">
                        <a:moveTo>
                          <a:pt x="174" y="485"/>
                        </a:moveTo>
                        <a:cubicBezTo>
                          <a:pt x="174" y="485"/>
                          <a:pt x="1314" y="-273"/>
                          <a:pt x="1947" y="106"/>
                        </a:cubicBezTo>
                        <a:lnTo>
                          <a:pt x="12329" y="7310"/>
                        </a:lnTo>
                        <a:cubicBezTo>
                          <a:pt x="12329" y="7310"/>
                          <a:pt x="13089" y="8447"/>
                          <a:pt x="12582" y="9079"/>
                        </a:cubicBezTo>
                        <a:cubicBezTo>
                          <a:pt x="12202" y="9584"/>
                          <a:pt x="11443" y="9837"/>
                          <a:pt x="10810" y="9458"/>
                        </a:cubicBezTo>
                        <a:lnTo>
                          <a:pt x="427" y="2255"/>
                        </a:lnTo>
                        <a:cubicBezTo>
                          <a:pt x="427" y="2255"/>
                          <a:pt x="-332" y="1117"/>
                          <a:pt x="174" y="485"/>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82" name="Freeform 1848">
                    <a:extLst>
                      <a:ext uri="{FF2B5EF4-FFF2-40B4-BE49-F238E27FC236}">
                        <a16:creationId xmlns:a16="http://schemas.microsoft.com/office/drawing/2014/main" id="{39629C77-1DB0-8641-88F3-65FDE8FBBC6E}"/>
                      </a:ext>
                    </a:extLst>
                  </p:cNvPr>
                  <p:cNvSpPr/>
                  <p:nvPr/>
                </p:nvSpPr>
                <p:spPr>
                  <a:xfrm>
                    <a:off x="7408551" y="4562432"/>
                    <a:ext cx="12438" cy="10203"/>
                  </a:xfrm>
                  <a:custGeom>
                    <a:avLst/>
                    <a:gdLst>
                      <a:gd name="connsiteX0" fmla="*/ 1187 w 12438"/>
                      <a:gd name="connsiteY0" fmla="*/ 4786 h 10203"/>
                      <a:gd name="connsiteX1" fmla="*/ 427 w 12438"/>
                      <a:gd name="connsiteY1" fmla="*/ 1121 h 10203"/>
                      <a:gd name="connsiteX2" fmla="*/ 427 w 12438"/>
                      <a:gd name="connsiteY2" fmla="*/ 1121 h 10203"/>
                      <a:gd name="connsiteX3" fmla="*/ 4099 w 12438"/>
                      <a:gd name="connsiteY3" fmla="*/ 489 h 10203"/>
                      <a:gd name="connsiteX4" fmla="*/ 11316 w 12438"/>
                      <a:gd name="connsiteY4" fmla="*/ 5417 h 10203"/>
                      <a:gd name="connsiteX5" fmla="*/ 11949 w 12438"/>
                      <a:gd name="connsiteY5" fmla="*/ 9082 h 10203"/>
                      <a:gd name="connsiteX6" fmla="*/ 11949 w 12438"/>
                      <a:gd name="connsiteY6" fmla="*/ 9082 h 10203"/>
                      <a:gd name="connsiteX7" fmla="*/ 8277 w 12438"/>
                      <a:gd name="connsiteY7" fmla="*/ 9714 h 10203"/>
                      <a:gd name="connsiteX8" fmla="*/ 1060 w 12438"/>
                      <a:gd name="connsiteY8" fmla="*/ 4786 h 10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38" h="10203">
                        <a:moveTo>
                          <a:pt x="1187" y="4786"/>
                        </a:moveTo>
                        <a:cubicBezTo>
                          <a:pt x="-79" y="3901"/>
                          <a:pt x="-332" y="2258"/>
                          <a:pt x="427" y="1121"/>
                        </a:cubicBezTo>
                        <a:lnTo>
                          <a:pt x="427" y="1121"/>
                        </a:lnTo>
                        <a:cubicBezTo>
                          <a:pt x="1314" y="-17"/>
                          <a:pt x="2960" y="-396"/>
                          <a:pt x="4099" y="489"/>
                        </a:cubicBezTo>
                        <a:lnTo>
                          <a:pt x="11316" y="5417"/>
                        </a:lnTo>
                        <a:cubicBezTo>
                          <a:pt x="12456" y="6302"/>
                          <a:pt x="12835" y="7945"/>
                          <a:pt x="11949" y="9082"/>
                        </a:cubicBezTo>
                        <a:lnTo>
                          <a:pt x="11949" y="9082"/>
                        </a:lnTo>
                        <a:cubicBezTo>
                          <a:pt x="11063" y="10220"/>
                          <a:pt x="9417" y="10599"/>
                          <a:pt x="8277" y="9714"/>
                        </a:cubicBezTo>
                        <a:lnTo>
                          <a:pt x="1060" y="4786"/>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62" name="Graphic 4">
                  <a:extLst>
                    <a:ext uri="{FF2B5EF4-FFF2-40B4-BE49-F238E27FC236}">
                      <a16:creationId xmlns:a16="http://schemas.microsoft.com/office/drawing/2014/main" id="{11C92C4B-0FB3-D1A1-EA52-5F6067D41E5F}"/>
                    </a:ext>
                  </a:extLst>
                </p:cNvPr>
                <p:cNvGrpSpPr/>
                <p:nvPr/>
              </p:nvGrpSpPr>
              <p:grpSpPr>
                <a:xfrm>
                  <a:off x="3548566" y="3212323"/>
                  <a:ext cx="6275" cy="22404"/>
                  <a:chOff x="7376277" y="4571008"/>
                  <a:chExt cx="6274" cy="22404"/>
                </a:xfrm>
              </p:grpSpPr>
              <p:sp>
                <p:nvSpPr>
                  <p:cNvPr id="679" name="Freeform 1845">
                    <a:extLst>
                      <a:ext uri="{FF2B5EF4-FFF2-40B4-BE49-F238E27FC236}">
                        <a16:creationId xmlns:a16="http://schemas.microsoft.com/office/drawing/2014/main" id="{39786EEE-E40A-AB9A-69BB-D2925D781E36}"/>
                      </a:ext>
                    </a:extLst>
                  </p:cNvPr>
                  <p:cNvSpPr/>
                  <p:nvPr/>
                </p:nvSpPr>
                <p:spPr>
                  <a:xfrm>
                    <a:off x="7378338" y="4571008"/>
                    <a:ext cx="4051" cy="15038"/>
                  </a:xfrm>
                  <a:custGeom>
                    <a:avLst/>
                    <a:gdLst>
                      <a:gd name="connsiteX0" fmla="*/ 2912 w 4051"/>
                      <a:gd name="connsiteY0" fmla="*/ 0 h 15038"/>
                      <a:gd name="connsiteX1" fmla="*/ 4052 w 4051"/>
                      <a:gd name="connsiteY1" fmla="*/ 1390 h 15038"/>
                      <a:gd name="connsiteX2" fmla="*/ 2532 w 4051"/>
                      <a:gd name="connsiteY2" fmla="*/ 13901 h 15038"/>
                      <a:gd name="connsiteX3" fmla="*/ 1140 w 4051"/>
                      <a:gd name="connsiteY3" fmla="*/ 15039 h 15038"/>
                      <a:gd name="connsiteX4" fmla="*/ 0 w 4051"/>
                      <a:gd name="connsiteY4" fmla="*/ 13649 h 15038"/>
                      <a:gd name="connsiteX5" fmla="*/ 1519 w 4051"/>
                      <a:gd name="connsiteY5" fmla="*/ 1138 h 15038"/>
                      <a:gd name="connsiteX6" fmla="*/ 2912 w 4051"/>
                      <a:gd name="connsiteY6" fmla="*/ 0 h 1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51" h="15038">
                        <a:moveTo>
                          <a:pt x="2912" y="0"/>
                        </a:moveTo>
                        <a:cubicBezTo>
                          <a:pt x="3545" y="0"/>
                          <a:pt x="4052" y="758"/>
                          <a:pt x="4052" y="1390"/>
                        </a:cubicBezTo>
                        <a:lnTo>
                          <a:pt x="2532" y="13901"/>
                        </a:lnTo>
                        <a:cubicBezTo>
                          <a:pt x="2532" y="14533"/>
                          <a:pt x="1773" y="15039"/>
                          <a:pt x="1140" y="15039"/>
                        </a:cubicBezTo>
                        <a:cubicBezTo>
                          <a:pt x="507" y="15039"/>
                          <a:pt x="0" y="14281"/>
                          <a:pt x="0" y="13649"/>
                        </a:cubicBezTo>
                        <a:lnTo>
                          <a:pt x="1519" y="1138"/>
                        </a:lnTo>
                        <a:cubicBezTo>
                          <a:pt x="1519" y="506"/>
                          <a:pt x="2279" y="0"/>
                          <a:pt x="2912" y="0"/>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80" name="Freeform 1846">
                    <a:extLst>
                      <a:ext uri="{FF2B5EF4-FFF2-40B4-BE49-F238E27FC236}">
                        <a16:creationId xmlns:a16="http://schemas.microsoft.com/office/drawing/2014/main" id="{458F7FA5-C510-DFD4-1D24-DCC95FF11F16}"/>
                      </a:ext>
                    </a:extLst>
                  </p:cNvPr>
                  <p:cNvSpPr/>
                  <p:nvPr/>
                </p:nvSpPr>
                <p:spPr>
                  <a:xfrm>
                    <a:off x="7376277" y="4579437"/>
                    <a:ext cx="6274" cy="13975"/>
                  </a:xfrm>
                  <a:custGeom>
                    <a:avLst/>
                    <a:gdLst>
                      <a:gd name="connsiteX0" fmla="*/ 1048 w 6274"/>
                      <a:gd name="connsiteY0" fmla="*/ 2313 h 13975"/>
                      <a:gd name="connsiteX1" fmla="*/ 3960 w 6274"/>
                      <a:gd name="connsiteY1" fmla="*/ 39 h 13975"/>
                      <a:gd name="connsiteX2" fmla="*/ 3960 w 6274"/>
                      <a:gd name="connsiteY2" fmla="*/ 39 h 13975"/>
                      <a:gd name="connsiteX3" fmla="*/ 6239 w 6274"/>
                      <a:gd name="connsiteY3" fmla="*/ 2945 h 13975"/>
                      <a:gd name="connsiteX4" fmla="*/ 5226 w 6274"/>
                      <a:gd name="connsiteY4" fmla="*/ 11665 h 13975"/>
                      <a:gd name="connsiteX5" fmla="*/ 2314 w 6274"/>
                      <a:gd name="connsiteY5" fmla="*/ 13940 h 13975"/>
                      <a:gd name="connsiteX6" fmla="*/ 2314 w 6274"/>
                      <a:gd name="connsiteY6" fmla="*/ 13940 h 13975"/>
                      <a:gd name="connsiteX7" fmla="*/ 35 w 6274"/>
                      <a:gd name="connsiteY7" fmla="*/ 11033 h 13975"/>
                      <a:gd name="connsiteX8" fmla="*/ 1048 w 6274"/>
                      <a:gd name="connsiteY8" fmla="*/ 2313 h 13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4" h="13975">
                        <a:moveTo>
                          <a:pt x="1048" y="2313"/>
                        </a:moveTo>
                        <a:cubicBezTo>
                          <a:pt x="1175" y="797"/>
                          <a:pt x="2568" y="-214"/>
                          <a:pt x="3960" y="39"/>
                        </a:cubicBezTo>
                        <a:lnTo>
                          <a:pt x="3960" y="39"/>
                        </a:lnTo>
                        <a:cubicBezTo>
                          <a:pt x="5353" y="165"/>
                          <a:pt x="6493" y="1555"/>
                          <a:pt x="6239" y="2945"/>
                        </a:cubicBezTo>
                        <a:lnTo>
                          <a:pt x="5226" y="11665"/>
                        </a:lnTo>
                        <a:cubicBezTo>
                          <a:pt x="5100" y="13055"/>
                          <a:pt x="3707" y="14193"/>
                          <a:pt x="2314" y="13940"/>
                        </a:cubicBezTo>
                        <a:lnTo>
                          <a:pt x="2314" y="13940"/>
                        </a:lnTo>
                        <a:cubicBezTo>
                          <a:pt x="922" y="13814"/>
                          <a:pt x="-218" y="12424"/>
                          <a:pt x="35" y="11033"/>
                        </a:cubicBezTo>
                        <a:lnTo>
                          <a:pt x="1048" y="2313"/>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63" name="Graphic 4">
                  <a:extLst>
                    <a:ext uri="{FF2B5EF4-FFF2-40B4-BE49-F238E27FC236}">
                      <a16:creationId xmlns:a16="http://schemas.microsoft.com/office/drawing/2014/main" id="{FEACDB49-D8C0-4C76-ECB9-3B4C4E1B4EB2}"/>
                    </a:ext>
                  </a:extLst>
                </p:cNvPr>
                <p:cNvGrpSpPr/>
                <p:nvPr/>
              </p:nvGrpSpPr>
              <p:grpSpPr>
                <a:xfrm>
                  <a:off x="3509933" y="3203509"/>
                  <a:ext cx="21447" cy="10630"/>
                  <a:chOff x="7337649" y="4562194"/>
                  <a:chExt cx="21444" cy="10630"/>
                </a:xfrm>
              </p:grpSpPr>
              <p:sp>
                <p:nvSpPr>
                  <p:cNvPr id="677" name="Freeform 1843">
                    <a:extLst>
                      <a:ext uri="{FF2B5EF4-FFF2-40B4-BE49-F238E27FC236}">
                        <a16:creationId xmlns:a16="http://schemas.microsoft.com/office/drawing/2014/main" id="{EAFC972F-AAD6-AB85-2DAC-159774950F18}"/>
                      </a:ext>
                    </a:extLst>
                  </p:cNvPr>
                  <p:cNvSpPr/>
                  <p:nvPr/>
                </p:nvSpPr>
                <p:spPr>
                  <a:xfrm>
                    <a:off x="7344817" y="4562194"/>
                    <a:ext cx="14275" cy="7013"/>
                  </a:xfrm>
                  <a:custGeom>
                    <a:avLst/>
                    <a:gdLst>
                      <a:gd name="connsiteX0" fmla="*/ 14276 w 14275"/>
                      <a:gd name="connsiteY0" fmla="*/ 853 h 7013"/>
                      <a:gd name="connsiteX1" fmla="*/ 13516 w 14275"/>
                      <a:gd name="connsiteY1" fmla="*/ 2496 h 7013"/>
                      <a:gd name="connsiteX2" fmla="*/ 1741 w 14275"/>
                      <a:gd name="connsiteY2" fmla="*/ 6919 h 7013"/>
                      <a:gd name="connsiteX3" fmla="*/ 95 w 14275"/>
                      <a:gd name="connsiteY3" fmla="*/ 6161 h 7013"/>
                      <a:gd name="connsiteX4" fmla="*/ 855 w 14275"/>
                      <a:gd name="connsiteY4" fmla="*/ 4518 h 7013"/>
                      <a:gd name="connsiteX5" fmla="*/ 12630 w 14275"/>
                      <a:gd name="connsiteY5" fmla="*/ 95 h 7013"/>
                      <a:gd name="connsiteX6" fmla="*/ 14276 w 14275"/>
                      <a:gd name="connsiteY6" fmla="*/ 853 h 7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75" h="7013">
                        <a:moveTo>
                          <a:pt x="14276" y="853"/>
                        </a:moveTo>
                        <a:cubicBezTo>
                          <a:pt x="14276" y="853"/>
                          <a:pt x="14276" y="2243"/>
                          <a:pt x="13516" y="2496"/>
                        </a:cubicBezTo>
                        <a:lnTo>
                          <a:pt x="1741" y="6919"/>
                        </a:lnTo>
                        <a:cubicBezTo>
                          <a:pt x="1108" y="7172"/>
                          <a:pt x="348" y="6919"/>
                          <a:pt x="95" y="6161"/>
                        </a:cubicBezTo>
                        <a:cubicBezTo>
                          <a:pt x="-158" y="5529"/>
                          <a:pt x="95" y="4771"/>
                          <a:pt x="855" y="4518"/>
                        </a:cubicBezTo>
                        <a:lnTo>
                          <a:pt x="12630" y="95"/>
                        </a:lnTo>
                        <a:cubicBezTo>
                          <a:pt x="13263" y="-158"/>
                          <a:pt x="14022" y="95"/>
                          <a:pt x="14276" y="853"/>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78" name="Freeform 1844">
                    <a:extLst>
                      <a:ext uri="{FF2B5EF4-FFF2-40B4-BE49-F238E27FC236}">
                        <a16:creationId xmlns:a16="http://schemas.microsoft.com/office/drawing/2014/main" id="{FEF9F697-4BB7-90F9-9244-068433B1A56B}"/>
                      </a:ext>
                    </a:extLst>
                  </p:cNvPr>
                  <p:cNvSpPr/>
                  <p:nvPr/>
                </p:nvSpPr>
                <p:spPr>
                  <a:xfrm>
                    <a:off x="7337649" y="4564390"/>
                    <a:ext cx="13514" cy="8433"/>
                  </a:xfrm>
                  <a:custGeom>
                    <a:avLst/>
                    <a:gdLst>
                      <a:gd name="connsiteX0" fmla="*/ 9922 w 13514"/>
                      <a:gd name="connsiteY0" fmla="*/ 173 h 8433"/>
                      <a:gd name="connsiteX1" fmla="*/ 13341 w 13514"/>
                      <a:gd name="connsiteY1" fmla="*/ 1689 h 8433"/>
                      <a:gd name="connsiteX2" fmla="*/ 13341 w 13514"/>
                      <a:gd name="connsiteY2" fmla="*/ 1689 h 8433"/>
                      <a:gd name="connsiteX3" fmla="*/ 11822 w 13514"/>
                      <a:gd name="connsiteY3" fmla="*/ 5102 h 8433"/>
                      <a:gd name="connsiteX4" fmla="*/ 3592 w 13514"/>
                      <a:gd name="connsiteY4" fmla="*/ 8261 h 8433"/>
                      <a:gd name="connsiteX5" fmla="*/ 173 w 13514"/>
                      <a:gd name="connsiteY5" fmla="*/ 6745 h 8433"/>
                      <a:gd name="connsiteX6" fmla="*/ 173 w 13514"/>
                      <a:gd name="connsiteY6" fmla="*/ 6745 h 8433"/>
                      <a:gd name="connsiteX7" fmla="*/ 1693 w 13514"/>
                      <a:gd name="connsiteY7" fmla="*/ 3332 h 8433"/>
                      <a:gd name="connsiteX8" fmla="*/ 9922 w 13514"/>
                      <a:gd name="connsiteY8" fmla="*/ 173 h 8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14" h="8433">
                        <a:moveTo>
                          <a:pt x="9922" y="173"/>
                        </a:moveTo>
                        <a:cubicBezTo>
                          <a:pt x="11315" y="-333"/>
                          <a:pt x="12834" y="299"/>
                          <a:pt x="13341" y="1689"/>
                        </a:cubicBezTo>
                        <a:lnTo>
                          <a:pt x="13341" y="1689"/>
                        </a:lnTo>
                        <a:cubicBezTo>
                          <a:pt x="13847" y="3079"/>
                          <a:pt x="13214" y="4596"/>
                          <a:pt x="11822" y="5102"/>
                        </a:cubicBezTo>
                        <a:lnTo>
                          <a:pt x="3592" y="8261"/>
                        </a:lnTo>
                        <a:cubicBezTo>
                          <a:pt x="2199" y="8767"/>
                          <a:pt x="680" y="8135"/>
                          <a:pt x="173" y="6745"/>
                        </a:cubicBezTo>
                        <a:lnTo>
                          <a:pt x="173" y="6745"/>
                        </a:lnTo>
                        <a:cubicBezTo>
                          <a:pt x="-333" y="5354"/>
                          <a:pt x="300" y="3838"/>
                          <a:pt x="1693" y="3332"/>
                        </a:cubicBezTo>
                        <a:lnTo>
                          <a:pt x="9922" y="173"/>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64" name="Graphic 4">
                  <a:extLst>
                    <a:ext uri="{FF2B5EF4-FFF2-40B4-BE49-F238E27FC236}">
                      <a16:creationId xmlns:a16="http://schemas.microsoft.com/office/drawing/2014/main" id="{1D432E78-6570-AB5C-A6D3-FAE4C3A688A3}"/>
                    </a:ext>
                  </a:extLst>
                </p:cNvPr>
                <p:cNvGrpSpPr/>
                <p:nvPr/>
              </p:nvGrpSpPr>
              <p:grpSpPr>
                <a:xfrm>
                  <a:off x="3513142" y="3164424"/>
                  <a:ext cx="17829" cy="15898"/>
                  <a:chOff x="7340858" y="4523109"/>
                  <a:chExt cx="17827" cy="15898"/>
                </a:xfrm>
              </p:grpSpPr>
              <p:sp>
                <p:nvSpPr>
                  <p:cNvPr id="675" name="Freeform 1841">
                    <a:extLst>
                      <a:ext uri="{FF2B5EF4-FFF2-40B4-BE49-F238E27FC236}">
                        <a16:creationId xmlns:a16="http://schemas.microsoft.com/office/drawing/2014/main" id="{25C2A05C-7F22-CEAF-5254-C89C1E6159F6}"/>
                      </a:ext>
                    </a:extLst>
                  </p:cNvPr>
                  <p:cNvSpPr/>
                  <p:nvPr/>
                </p:nvSpPr>
                <p:spPr>
                  <a:xfrm>
                    <a:off x="7347093" y="4528293"/>
                    <a:ext cx="11592" cy="10713"/>
                  </a:xfrm>
                  <a:custGeom>
                    <a:avLst/>
                    <a:gdLst>
                      <a:gd name="connsiteX0" fmla="*/ 11367 w 11592"/>
                      <a:gd name="connsiteY0" fmla="*/ 10489 h 10713"/>
                      <a:gd name="connsiteX1" fmla="*/ 9594 w 11592"/>
                      <a:gd name="connsiteY1" fmla="*/ 10489 h 10713"/>
                      <a:gd name="connsiteX2" fmla="*/ 225 w 11592"/>
                      <a:gd name="connsiteY2" fmla="*/ 2148 h 10713"/>
                      <a:gd name="connsiteX3" fmla="*/ 225 w 11592"/>
                      <a:gd name="connsiteY3" fmla="*/ 379 h 10713"/>
                      <a:gd name="connsiteX4" fmla="*/ 1998 w 11592"/>
                      <a:gd name="connsiteY4" fmla="*/ 379 h 10713"/>
                      <a:gd name="connsiteX5" fmla="*/ 11367 w 11592"/>
                      <a:gd name="connsiteY5" fmla="*/ 8720 h 10713"/>
                      <a:gd name="connsiteX6" fmla="*/ 11367 w 11592"/>
                      <a:gd name="connsiteY6" fmla="*/ 10489 h 10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592" h="10713">
                        <a:moveTo>
                          <a:pt x="11367" y="10489"/>
                        </a:moveTo>
                        <a:cubicBezTo>
                          <a:pt x="11367" y="10489"/>
                          <a:pt x="10101" y="10995"/>
                          <a:pt x="9594" y="10489"/>
                        </a:cubicBezTo>
                        <a:lnTo>
                          <a:pt x="225" y="2148"/>
                        </a:lnTo>
                        <a:cubicBezTo>
                          <a:pt x="225" y="2148"/>
                          <a:pt x="-281" y="885"/>
                          <a:pt x="225" y="379"/>
                        </a:cubicBezTo>
                        <a:cubicBezTo>
                          <a:pt x="732" y="-126"/>
                          <a:pt x="1491" y="-126"/>
                          <a:pt x="1998" y="379"/>
                        </a:cubicBezTo>
                        <a:lnTo>
                          <a:pt x="11367" y="8720"/>
                        </a:lnTo>
                        <a:cubicBezTo>
                          <a:pt x="11367" y="8720"/>
                          <a:pt x="11873" y="9984"/>
                          <a:pt x="11367" y="10489"/>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76" name="Freeform 1842">
                    <a:extLst>
                      <a:ext uri="{FF2B5EF4-FFF2-40B4-BE49-F238E27FC236}">
                        <a16:creationId xmlns:a16="http://schemas.microsoft.com/office/drawing/2014/main" id="{F3B7F831-D65E-6F9A-86CA-5386DCECC9C9}"/>
                      </a:ext>
                    </a:extLst>
                  </p:cNvPr>
                  <p:cNvSpPr/>
                  <p:nvPr/>
                </p:nvSpPr>
                <p:spPr>
                  <a:xfrm>
                    <a:off x="7340858" y="4523109"/>
                    <a:ext cx="11907" cy="11000"/>
                  </a:xfrm>
                  <a:custGeom>
                    <a:avLst/>
                    <a:gdLst>
                      <a:gd name="connsiteX0" fmla="*/ 11018 w 11907"/>
                      <a:gd name="connsiteY0" fmla="*/ 6322 h 11000"/>
                      <a:gd name="connsiteX1" fmla="*/ 11272 w 11907"/>
                      <a:gd name="connsiteY1" fmla="*/ 10113 h 11000"/>
                      <a:gd name="connsiteX2" fmla="*/ 11272 w 11907"/>
                      <a:gd name="connsiteY2" fmla="*/ 10113 h 11000"/>
                      <a:gd name="connsiteX3" fmla="*/ 7473 w 11907"/>
                      <a:gd name="connsiteY3" fmla="*/ 10366 h 11000"/>
                      <a:gd name="connsiteX4" fmla="*/ 889 w 11907"/>
                      <a:gd name="connsiteY4" fmla="*/ 4553 h 11000"/>
                      <a:gd name="connsiteX5" fmla="*/ 636 w 11907"/>
                      <a:gd name="connsiteY5" fmla="*/ 888 h 11000"/>
                      <a:gd name="connsiteX6" fmla="*/ 636 w 11907"/>
                      <a:gd name="connsiteY6" fmla="*/ 888 h 11000"/>
                      <a:gd name="connsiteX7" fmla="*/ 4434 w 11907"/>
                      <a:gd name="connsiteY7" fmla="*/ 635 h 11000"/>
                      <a:gd name="connsiteX8" fmla="*/ 11018 w 11907"/>
                      <a:gd name="connsiteY8" fmla="*/ 6448 h 1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07" h="11000">
                        <a:moveTo>
                          <a:pt x="11018" y="6322"/>
                        </a:moveTo>
                        <a:cubicBezTo>
                          <a:pt x="12158" y="7333"/>
                          <a:pt x="12158" y="8976"/>
                          <a:pt x="11272" y="10113"/>
                        </a:cubicBezTo>
                        <a:lnTo>
                          <a:pt x="11272" y="10113"/>
                        </a:lnTo>
                        <a:cubicBezTo>
                          <a:pt x="10259" y="11250"/>
                          <a:pt x="8613" y="11250"/>
                          <a:pt x="7473" y="10366"/>
                        </a:cubicBezTo>
                        <a:lnTo>
                          <a:pt x="889" y="4553"/>
                        </a:lnTo>
                        <a:cubicBezTo>
                          <a:pt x="-250" y="3542"/>
                          <a:pt x="-250" y="1899"/>
                          <a:pt x="636" y="888"/>
                        </a:cubicBezTo>
                        <a:lnTo>
                          <a:pt x="636" y="888"/>
                        </a:lnTo>
                        <a:cubicBezTo>
                          <a:pt x="1649" y="-250"/>
                          <a:pt x="3295" y="-250"/>
                          <a:pt x="4434" y="635"/>
                        </a:cubicBezTo>
                        <a:lnTo>
                          <a:pt x="11018" y="6448"/>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65" name="Graphic 4">
                  <a:extLst>
                    <a:ext uri="{FF2B5EF4-FFF2-40B4-BE49-F238E27FC236}">
                      <a16:creationId xmlns:a16="http://schemas.microsoft.com/office/drawing/2014/main" id="{0E65BD52-E695-06E5-7B6A-37488A50C359}"/>
                    </a:ext>
                  </a:extLst>
                </p:cNvPr>
                <p:cNvGrpSpPr/>
                <p:nvPr/>
              </p:nvGrpSpPr>
              <p:grpSpPr>
                <a:xfrm>
                  <a:off x="3527327" y="3167713"/>
                  <a:ext cx="48752" cy="46001"/>
                  <a:chOff x="7355041" y="4526398"/>
                  <a:chExt cx="48746" cy="46001"/>
                </a:xfrm>
              </p:grpSpPr>
              <p:sp>
                <p:nvSpPr>
                  <p:cNvPr id="673" name="Freeform 1839">
                    <a:extLst>
                      <a:ext uri="{FF2B5EF4-FFF2-40B4-BE49-F238E27FC236}">
                        <a16:creationId xmlns:a16="http://schemas.microsoft.com/office/drawing/2014/main" id="{54F238E8-BC40-9230-2F41-9AD54237675D}"/>
                      </a:ext>
                    </a:extLst>
                  </p:cNvPr>
                  <p:cNvSpPr/>
                  <p:nvPr/>
                </p:nvSpPr>
                <p:spPr>
                  <a:xfrm>
                    <a:off x="7355041" y="4526398"/>
                    <a:ext cx="48746" cy="46001"/>
                  </a:xfrm>
                  <a:custGeom>
                    <a:avLst/>
                    <a:gdLst>
                      <a:gd name="connsiteX0" fmla="*/ 48746 w 48746"/>
                      <a:gd name="connsiteY0" fmla="*/ 23001 h 46001"/>
                      <a:gd name="connsiteX1" fmla="*/ 24310 w 48746"/>
                      <a:gd name="connsiteY1" fmla="*/ 46001 h 46001"/>
                      <a:gd name="connsiteX2" fmla="*/ 0 w 48746"/>
                      <a:gd name="connsiteY2" fmla="*/ 23001 h 46001"/>
                      <a:gd name="connsiteX3" fmla="*/ 24310 w 48746"/>
                      <a:gd name="connsiteY3" fmla="*/ 0 h 46001"/>
                      <a:gd name="connsiteX4" fmla="*/ 48746 w 48746"/>
                      <a:gd name="connsiteY4" fmla="*/ 23001 h 4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46" h="46001">
                        <a:moveTo>
                          <a:pt x="48746" y="23001"/>
                        </a:moveTo>
                        <a:cubicBezTo>
                          <a:pt x="48746" y="35765"/>
                          <a:pt x="37857" y="46001"/>
                          <a:pt x="24310" y="46001"/>
                        </a:cubicBezTo>
                        <a:cubicBezTo>
                          <a:pt x="10762" y="46001"/>
                          <a:pt x="0" y="35638"/>
                          <a:pt x="0" y="23001"/>
                        </a:cubicBezTo>
                        <a:cubicBezTo>
                          <a:pt x="0" y="10363"/>
                          <a:pt x="10889" y="0"/>
                          <a:pt x="24310" y="0"/>
                        </a:cubicBezTo>
                        <a:cubicBezTo>
                          <a:pt x="37731" y="0"/>
                          <a:pt x="48746" y="10363"/>
                          <a:pt x="48746" y="23001"/>
                        </a:cubicBezTo>
                        <a:close/>
                      </a:path>
                    </a:pathLst>
                  </a:custGeom>
                  <a:solidFill>
                    <a:srgbClr val="8CC99D"/>
                  </a:solidFill>
                  <a:ln w="6325" cap="flat">
                    <a:solidFill>
                      <a:srgbClr val="6AB484"/>
                    </a:solidFill>
                    <a:prstDash val="solid"/>
                    <a:miter/>
                  </a:ln>
                </p:spPr>
                <p:txBody>
                  <a:bodyPr rtlCol="0" anchor="ctr"/>
                  <a:lstStyle/>
                  <a:p>
                    <a:pPr defTabSz="685800">
                      <a:defRPr/>
                    </a:pPr>
                    <a:endParaRPr lang="en-US" sz="600">
                      <a:solidFill>
                        <a:prstClr val="black"/>
                      </a:solidFill>
                      <a:latin typeface="Verdana"/>
                    </a:endParaRPr>
                  </a:p>
                </p:txBody>
              </p:sp>
              <p:sp>
                <p:nvSpPr>
                  <p:cNvPr id="674" name="Freeform 1840">
                    <a:extLst>
                      <a:ext uri="{FF2B5EF4-FFF2-40B4-BE49-F238E27FC236}">
                        <a16:creationId xmlns:a16="http://schemas.microsoft.com/office/drawing/2014/main" id="{DC79C491-49B7-2234-6887-CAF5268FDE86}"/>
                      </a:ext>
                    </a:extLst>
                  </p:cNvPr>
                  <p:cNvSpPr/>
                  <p:nvPr/>
                </p:nvSpPr>
                <p:spPr>
                  <a:xfrm>
                    <a:off x="7369349" y="4539162"/>
                    <a:ext cx="26841" cy="22242"/>
                  </a:xfrm>
                  <a:custGeom>
                    <a:avLst/>
                    <a:gdLst>
                      <a:gd name="connsiteX0" fmla="*/ 26842 w 26841"/>
                      <a:gd name="connsiteY0" fmla="*/ 11121 h 22242"/>
                      <a:gd name="connsiteX1" fmla="*/ 13421 w 26841"/>
                      <a:gd name="connsiteY1" fmla="*/ 22242 h 22242"/>
                      <a:gd name="connsiteX2" fmla="*/ 0 w 26841"/>
                      <a:gd name="connsiteY2" fmla="*/ 11121 h 22242"/>
                      <a:gd name="connsiteX3" fmla="*/ 13421 w 26841"/>
                      <a:gd name="connsiteY3" fmla="*/ 0 h 22242"/>
                      <a:gd name="connsiteX4" fmla="*/ 26842 w 26841"/>
                      <a:gd name="connsiteY4" fmla="*/ 11121 h 22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2242">
                        <a:moveTo>
                          <a:pt x="26842" y="11121"/>
                        </a:moveTo>
                        <a:cubicBezTo>
                          <a:pt x="26842" y="17314"/>
                          <a:pt x="20891" y="22242"/>
                          <a:pt x="13421" y="22242"/>
                        </a:cubicBezTo>
                        <a:cubicBezTo>
                          <a:pt x="5951" y="22242"/>
                          <a:pt x="0" y="17187"/>
                          <a:pt x="0" y="11121"/>
                        </a:cubicBezTo>
                        <a:cubicBezTo>
                          <a:pt x="0" y="5055"/>
                          <a:pt x="5951" y="0"/>
                          <a:pt x="13421" y="0"/>
                        </a:cubicBezTo>
                        <a:cubicBezTo>
                          <a:pt x="20891" y="0"/>
                          <a:pt x="26842" y="5055"/>
                          <a:pt x="26842" y="11121"/>
                        </a:cubicBezTo>
                        <a:close/>
                      </a:path>
                    </a:pathLst>
                  </a:custGeom>
                  <a:solidFill>
                    <a:srgbClr val="2D945F"/>
                  </a:solidFill>
                  <a:ln w="3795" cap="flat">
                    <a:solidFill>
                      <a:srgbClr val="1C8A4E"/>
                    </a:solidFill>
                    <a:prstDash val="solid"/>
                    <a:miter/>
                  </a:ln>
                </p:spPr>
                <p:txBody>
                  <a:bodyPr rtlCol="0" anchor="ctr"/>
                  <a:lstStyle/>
                  <a:p>
                    <a:pPr defTabSz="685800">
                      <a:defRPr/>
                    </a:pPr>
                    <a:endParaRPr lang="en-US" sz="600">
                      <a:solidFill>
                        <a:prstClr val="black"/>
                      </a:solidFill>
                      <a:latin typeface="Verdana"/>
                    </a:endParaRPr>
                  </a:p>
                </p:txBody>
              </p:sp>
            </p:grpSp>
            <p:grpSp>
              <p:nvGrpSpPr>
                <p:cNvPr id="566" name="Graphic 4">
                  <a:extLst>
                    <a:ext uri="{FF2B5EF4-FFF2-40B4-BE49-F238E27FC236}">
                      <a16:creationId xmlns:a16="http://schemas.microsoft.com/office/drawing/2014/main" id="{BBF793B8-67E8-9ACA-16BB-32EEB87B6C00}"/>
                    </a:ext>
                  </a:extLst>
                </p:cNvPr>
                <p:cNvGrpSpPr/>
                <p:nvPr/>
              </p:nvGrpSpPr>
              <p:grpSpPr>
                <a:xfrm>
                  <a:off x="3602672" y="3277407"/>
                  <a:ext cx="48752" cy="46001"/>
                  <a:chOff x="7430376" y="4636092"/>
                  <a:chExt cx="48746" cy="46001"/>
                </a:xfrm>
              </p:grpSpPr>
              <p:sp>
                <p:nvSpPr>
                  <p:cNvPr id="671" name="Freeform 1837">
                    <a:extLst>
                      <a:ext uri="{FF2B5EF4-FFF2-40B4-BE49-F238E27FC236}">
                        <a16:creationId xmlns:a16="http://schemas.microsoft.com/office/drawing/2014/main" id="{E9B072F0-6ED5-9FD5-679F-5AB2C8AB4F99}"/>
                      </a:ext>
                    </a:extLst>
                  </p:cNvPr>
                  <p:cNvSpPr/>
                  <p:nvPr/>
                </p:nvSpPr>
                <p:spPr>
                  <a:xfrm>
                    <a:off x="7430376" y="4636092"/>
                    <a:ext cx="48746" cy="46001"/>
                  </a:xfrm>
                  <a:custGeom>
                    <a:avLst/>
                    <a:gdLst>
                      <a:gd name="connsiteX0" fmla="*/ 48746 w 48746"/>
                      <a:gd name="connsiteY0" fmla="*/ 23000 h 46001"/>
                      <a:gd name="connsiteX1" fmla="*/ 24436 w 48746"/>
                      <a:gd name="connsiteY1" fmla="*/ 46001 h 46001"/>
                      <a:gd name="connsiteX2" fmla="*/ 0 w 48746"/>
                      <a:gd name="connsiteY2" fmla="*/ 23000 h 46001"/>
                      <a:gd name="connsiteX3" fmla="*/ 24436 w 48746"/>
                      <a:gd name="connsiteY3" fmla="*/ 0 h 46001"/>
                      <a:gd name="connsiteX4" fmla="*/ 48746 w 48746"/>
                      <a:gd name="connsiteY4" fmla="*/ 23000 h 4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46" h="46001">
                        <a:moveTo>
                          <a:pt x="48746" y="23000"/>
                        </a:moveTo>
                        <a:cubicBezTo>
                          <a:pt x="48746" y="35765"/>
                          <a:pt x="37857" y="46001"/>
                          <a:pt x="24436" y="46001"/>
                        </a:cubicBezTo>
                        <a:cubicBezTo>
                          <a:pt x="11015" y="46001"/>
                          <a:pt x="0" y="35638"/>
                          <a:pt x="0" y="23000"/>
                        </a:cubicBezTo>
                        <a:cubicBezTo>
                          <a:pt x="0" y="10363"/>
                          <a:pt x="10889" y="0"/>
                          <a:pt x="24436" y="0"/>
                        </a:cubicBezTo>
                        <a:cubicBezTo>
                          <a:pt x="37984" y="0"/>
                          <a:pt x="48746" y="10363"/>
                          <a:pt x="48746" y="23000"/>
                        </a:cubicBezTo>
                        <a:close/>
                      </a:path>
                    </a:pathLst>
                  </a:custGeom>
                  <a:solidFill>
                    <a:srgbClr val="8CC99D"/>
                  </a:solidFill>
                  <a:ln w="6325" cap="flat">
                    <a:solidFill>
                      <a:srgbClr val="6AB484"/>
                    </a:solidFill>
                    <a:prstDash val="solid"/>
                    <a:miter/>
                  </a:ln>
                </p:spPr>
                <p:txBody>
                  <a:bodyPr rtlCol="0" anchor="ctr"/>
                  <a:lstStyle/>
                  <a:p>
                    <a:pPr defTabSz="685800">
                      <a:defRPr/>
                    </a:pPr>
                    <a:endParaRPr lang="en-US" sz="600">
                      <a:solidFill>
                        <a:prstClr val="black"/>
                      </a:solidFill>
                      <a:latin typeface="Verdana"/>
                    </a:endParaRPr>
                  </a:p>
                </p:txBody>
              </p:sp>
              <p:sp>
                <p:nvSpPr>
                  <p:cNvPr id="672" name="Freeform 1838">
                    <a:extLst>
                      <a:ext uri="{FF2B5EF4-FFF2-40B4-BE49-F238E27FC236}">
                        <a16:creationId xmlns:a16="http://schemas.microsoft.com/office/drawing/2014/main" id="{36D3867B-8D9F-D9BA-BADD-AFFFFBC6F0C6}"/>
                      </a:ext>
                    </a:extLst>
                  </p:cNvPr>
                  <p:cNvSpPr/>
                  <p:nvPr/>
                </p:nvSpPr>
                <p:spPr>
                  <a:xfrm>
                    <a:off x="7444683" y="4648856"/>
                    <a:ext cx="26841" cy="22242"/>
                  </a:xfrm>
                  <a:custGeom>
                    <a:avLst/>
                    <a:gdLst>
                      <a:gd name="connsiteX0" fmla="*/ 26842 w 26841"/>
                      <a:gd name="connsiteY0" fmla="*/ 11121 h 22242"/>
                      <a:gd name="connsiteX1" fmla="*/ 13421 w 26841"/>
                      <a:gd name="connsiteY1" fmla="*/ 22242 h 22242"/>
                      <a:gd name="connsiteX2" fmla="*/ 0 w 26841"/>
                      <a:gd name="connsiteY2" fmla="*/ 11121 h 22242"/>
                      <a:gd name="connsiteX3" fmla="*/ 13421 w 26841"/>
                      <a:gd name="connsiteY3" fmla="*/ 0 h 22242"/>
                      <a:gd name="connsiteX4" fmla="*/ 26842 w 26841"/>
                      <a:gd name="connsiteY4" fmla="*/ 11121 h 22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2242">
                        <a:moveTo>
                          <a:pt x="26842" y="11121"/>
                        </a:moveTo>
                        <a:cubicBezTo>
                          <a:pt x="26842" y="17314"/>
                          <a:pt x="20891" y="22242"/>
                          <a:pt x="13421" y="22242"/>
                        </a:cubicBezTo>
                        <a:cubicBezTo>
                          <a:pt x="5951" y="22242"/>
                          <a:pt x="0" y="17187"/>
                          <a:pt x="0" y="11121"/>
                        </a:cubicBezTo>
                        <a:cubicBezTo>
                          <a:pt x="0" y="5055"/>
                          <a:pt x="5951" y="0"/>
                          <a:pt x="13421" y="0"/>
                        </a:cubicBezTo>
                        <a:cubicBezTo>
                          <a:pt x="20891" y="0"/>
                          <a:pt x="26842" y="5055"/>
                          <a:pt x="26842" y="11121"/>
                        </a:cubicBezTo>
                        <a:close/>
                      </a:path>
                    </a:pathLst>
                  </a:custGeom>
                  <a:solidFill>
                    <a:srgbClr val="2D945F"/>
                  </a:solidFill>
                  <a:ln w="3795" cap="flat">
                    <a:solidFill>
                      <a:srgbClr val="1C8A4E"/>
                    </a:solidFill>
                    <a:prstDash val="solid"/>
                    <a:miter/>
                  </a:ln>
                </p:spPr>
                <p:txBody>
                  <a:bodyPr rtlCol="0" anchor="ctr"/>
                  <a:lstStyle/>
                  <a:p>
                    <a:pPr defTabSz="685800">
                      <a:defRPr/>
                    </a:pPr>
                    <a:endParaRPr lang="en-US" sz="600">
                      <a:solidFill>
                        <a:prstClr val="black"/>
                      </a:solidFill>
                      <a:latin typeface="Verdana"/>
                    </a:endParaRPr>
                  </a:p>
                </p:txBody>
              </p:sp>
            </p:grpSp>
            <p:grpSp>
              <p:nvGrpSpPr>
                <p:cNvPr id="567" name="Graphic 4">
                  <a:extLst>
                    <a:ext uri="{FF2B5EF4-FFF2-40B4-BE49-F238E27FC236}">
                      <a16:creationId xmlns:a16="http://schemas.microsoft.com/office/drawing/2014/main" id="{2374CED3-62F4-E9D9-E9D1-8F0E15DC5D18}"/>
                    </a:ext>
                  </a:extLst>
                </p:cNvPr>
                <p:cNvGrpSpPr/>
                <p:nvPr/>
              </p:nvGrpSpPr>
              <p:grpSpPr>
                <a:xfrm>
                  <a:off x="3412854" y="3146608"/>
                  <a:ext cx="5318" cy="22621"/>
                  <a:chOff x="7240583" y="4505293"/>
                  <a:chExt cx="5317" cy="22621"/>
                </a:xfrm>
              </p:grpSpPr>
              <p:sp>
                <p:nvSpPr>
                  <p:cNvPr id="669" name="Freeform 1835">
                    <a:extLst>
                      <a:ext uri="{FF2B5EF4-FFF2-40B4-BE49-F238E27FC236}">
                        <a16:creationId xmlns:a16="http://schemas.microsoft.com/office/drawing/2014/main" id="{2DF9E430-66D2-CF60-C9BE-82B14304FEF5}"/>
                      </a:ext>
                    </a:extLst>
                  </p:cNvPr>
                  <p:cNvSpPr/>
                  <p:nvPr/>
                </p:nvSpPr>
                <p:spPr>
                  <a:xfrm>
                    <a:off x="7241976" y="4512749"/>
                    <a:ext cx="2532" cy="15165"/>
                  </a:xfrm>
                  <a:custGeom>
                    <a:avLst/>
                    <a:gdLst>
                      <a:gd name="connsiteX0" fmla="*/ 1266 w 2532"/>
                      <a:gd name="connsiteY0" fmla="*/ 15165 h 15165"/>
                      <a:gd name="connsiteX1" fmla="*/ 0 w 2532"/>
                      <a:gd name="connsiteY1" fmla="*/ 13901 h 15165"/>
                      <a:gd name="connsiteX2" fmla="*/ 0 w 2532"/>
                      <a:gd name="connsiteY2" fmla="*/ 1264 h 15165"/>
                      <a:gd name="connsiteX3" fmla="*/ 1266 w 2532"/>
                      <a:gd name="connsiteY3" fmla="*/ 0 h 15165"/>
                      <a:gd name="connsiteX4" fmla="*/ 2532 w 2532"/>
                      <a:gd name="connsiteY4" fmla="*/ 1264 h 15165"/>
                      <a:gd name="connsiteX5" fmla="*/ 2532 w 2532"/>
                      <a:gd name="connsiteY5" fmla="*/ 13901 h 15165"/>
                      <a:gd name="connsiteX6" fmla="*/ 1266 w 2532"/>
                      <a:gd name="connsiteY6" fmla="*/ 15165 h 15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32" h="15165">
                        <a:moveTo>
                          <a:pt x="1266" y="15165"/>
                        </a:moveTo>
                        <a:cubicBezTo>
                          <a:pt x="633" y="15165"/>
                          <a:pt x="0" y="14660"/>
                          <a:pt x="0" y="13901"/>
                        </a:cubicBezTo>
                        <a:lnTo>
                          <a:pt x="0" y="1264"/>
                        </a:lnTo>
                        <a:cubicBezTo>
                          <a:pt x="0" y="506"/>
                          <a:pt x="506" y="0"/>
                          <a:pt x="1266" y="0"/>
                        </a:cubicBezTo>
                        <a:cubicBezTo>
                          <a:pt x="2026" y="0"/>
                          <a:pt x="2532" y="506"/>
                          <a:pt x="2532" y="1264"/>
                        </a:cubicBezTo>
                        <a:lnTo>
                          <a:pt x="2532" y="13901"/>
                        </a:lnTo>
                        <a:cubicBezTo>
                          <a:pt x="2532" y="14533"/>
                          <a:pt x="1899" y="15165"/>
                          <a:pt x="1266" y="15165"/>
                        </a:cubicBezTo>
                        <a:close/>
                      </a:path>
                    </a:pathLst>
                  </a:custGeom>
                  <a:solidFill>
                    <a:srgbClr val="B4BDC4"/>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70" name="Freeform 1836">
                    <a:extLst>
                      <a:ext uri="{FF2B5EF4-FFF2-40B4-BE49-F238E27FC236}">
                        <a16:creationId xmlns:a16="http://schemas.microsoft.com/office/drawing/2014/main" id="{B3E4089D-A7D4-9E45-5694-5E5063A5F4E5}"/>
                      </a:ext>
                    </a:extLst>
                  </p:cNvPr>
                  <p:cNvSpPr/>
                  <p:nvPr/>
                </p:nvSpPr>
                <p:spPr>
                  <a:xfrm>
                    <a:off x="7240583" y="4505293"/>
                    <a:ext cx="5317" cy="14027"/>
                  </a:xfrm>
                  <a:custGeom>
                    <a:avLst/>
                    <a:gdLst>
                      <a:gd name="connsiteX0" fmla="*/ 5318 w 5317"/>
                      <a:gd name="connsiteY0" fmla="*/ 11374 h 14027"/>
                      <a:gd name="connsiteX1" fmla="*/ 2659 w 5317"/>
                      <a:gd name="connsiteY1" fmla="*/ 14028 h 14027"/>
                      <a:gd name="connsiteX2" fmla="*/ 2659 w 5317"/>
                      <a:gd name="connsiteY2" fmla="*/ 14028 h 14027"/>
                      <a:gd name="connsiteX3" fmla="*/ 0 w 5317"/>
                      <a:gd name="connsiteY3" fmla="*/ 11374 h 14027"/>
                      <a:gd name="connsiteX4" fmla="*/ 0 w 5317"/>
                      <a:gd name="connsiteY4" fmla="*/ 2654 h 14027"/>
                      <a:gd name="connsiteX5" fmla="*/ 2659 w 5317"/>
                      <a:gd name="connsiteY5" fmla="*/ 0 h 14027"/>
                      <a:gd name="connsiteX6" fmla="*/ 2659 w 5317"/>
                      <a:gd name="connsiteY6" fmla="*/ 0 h 14027"/>
                      <a:gd name="connsiteX7" fmla="*/ 5318 w 5317"/>
                      <a:gd name="connsiteY7" fmla="*/ 2654 h 14027"/>
                      <a:gd name="connsiteX8" fmla="*/ 5318 w 5317"/>
                      <a:gd name="connsiteY8" fmla="*/ 11374 h 14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7" h="14027">
                        <a:moveTo>
                          <a:pt x="5318" y="11374"/>
                        </a:moveTo>
                        <a:cubicBezTo>
                          <a:pt x="5318" y="12890"/>
                          <a:pt x="4178" y="14028"/>
                          <a:pt x="2659" y="14028"/>
                        </a:cubicBezTo>
                        <a:lnTo>
                          <a:pt x="2659" y="14028"/>
                        </a:lnTo>
                        <a:cubicBezTo>
                          <a:pt x="1139" y="14028"/>
                          <a:pt x="0" y="12890"/>
                          <a:pt x="0" y="11374"/>
                        </a:cubicBezTo>
                        <a:lnTo>
                          <a:pt x="0" y="2654"/>
                        </a:lnTo>
                        <a:cubicBezTo>
                          <a:pt x="0" y="1137"/>
                          <a:pt x="1139" y="0"/>
                          <a:pt x="2659" y="0"/>
                        </a:cubicBezTo>
                        <a:lnTo>
                          <a:pt x="2659" y="0"/>
                        </a:lnTo>
                        <a:cubicBezTo>
                          <a:pt x="4178" y="0"/>
                          <a:pt x="5318" y="1137"/>
                          <a:pt x="5318" y="2654"/>
                        </a:cubicBezTo>
                        <a:lnTo>
                          <a:pt x="5318" y="11374"/>
                        </a:lnTo>
                        <a:close/>
                      </a:path>
                    </a:pathLst>
                  </a:custGeom>
                  <a:solidFill>
                    <a:srgbClr val="0E5082"/>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68" name="Graphic 4">
                  <a:extLst>
                    <a:ext uri="{FF2B5EF4-FFF2-40B4-BE49-F238E27FC236}">
                      <a16:creationId xmlns:a16="http://schemas.microsoft.com/office/drawing/2014/main" id="{9302113E-DEAA-9511-399F-2EBF41517E52}"/>
                    </a:ext>
                  </a:extLst>
                </p:cNvPr>
                <p:cNvGrpSpPr/>
                <p:nvPr/>
              </p:nvGrpSpPr>
              <p:grpSpPr>
                <a:xfrm>
                  <a:off x="3391200" y="3168471"/>
                  <a:ext cx="48752" cy="46001"/>
                  <a:chOff x="7218932" y="4527156"/>
                  <a:chExt cx="48746" cy="46001"/>
                </a:xfrm>
              </p:grpSpPr>
              <p:sp>
                <p:nvSpPr>
                  <p:cNvPr id="667" name="Freeform 1833">
                    <a:extLst>
                      <a:ext uri="{FF2B5EF4-FFF2-40B4-BE49-F238E27FC236}">
                        <a16:creationId xmlns:a16="http://schemas.microsoft.com/office/drawing/2014/main" id="{CC7C8E9F-556A-C8DF-C0F9-FA26D83596E0}"/>
                      </a:ext>
                    </a:extLst>
                  </p:cNvPr>
                  <p:cNvSpPr/>
                  <p:nvPr/>
                </p:nvSpPr>
                <p:spPr>
                  <a:xfrm>
                    <a:off x="7218932" y="4527156"/>
                    <a:ext cx="48746" cy="46001"/>
                  </a:xfrm>
                  <a:custGeom>
                    <a:avLst/>
                    <a:gdLst>
                      <a:gd name="connsiteX0" fmla="*/ 48746 w 48746"/>
                      <a:gd name="connsiteY0" fmla="*/ 23000 h 46001"/>
                      <a:gd name="connsiteX1" fmla="*/ 24436 w 48746"/>
                      <a:gd name="connsiteY1" fmla="*/ 46001 h 46001"/>
                      <a:gd name="connsiteX2" fmla="*/ 0 w 48746"/>
                      <a:gd name="connsiteY2" fmla="*/ 23000 h 46001"/>
                      <a:gd name="connsiteX3" fmla="*/ 24436 w 48746"/>
                      <a:gd name="connsiteY3" fmla="*/ 0 h 46001"/>
                      <a:gd name="connsiteX4" fmla="*/ 48746 w 48746"/>
                      <a:gd name="connsiteY4" fmla="*/ 23000 h 460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46" h="46001">
                        <a:moveTo>
                          <a:pt x="48746" y="23000"/>
                        </a:moveTo>
                        <a:cubicBezTo>
                          <a:pt x="48746" y="35764"/>
                          <a:pt x="37857" y="46001"/>
                          <a:pt x="24436" y="46001"/>
                        </a:cubicBezTo>
                        <a:cubicBezTo>
                          <a:pt x="11015" y="46001"/>
                          <a:pt x="0" y="35638"/>
                          <a:pt x="0" y="23000"/>
                        </a:cubicBezTo>
                        <a:cubicBezTo>
                          <a:pt x="0" y="10363"/>
                          <a:pt x="10889" y="0"/>
                          <a:pt x="24436" y="0"/>
                        </a:cubicBezTo>
                        <a:cubicBezTo>
                          <a:pt x="37984" y="0"/>
                          <a:pt x="48746" y="10363"/>
                          <a:pt x="48746" y="23000"/>
                        </a:cubicBezTo>
                        <a:close/>
                      </a:path>
                    </a:pathLst>
                  </a:custGeom>
                  <a:solidFill>
                    <a:srgbClr val="8CC99D"/>
                  </a:solidFill>
                  <a:ln w="6325" cap="flat">
                    <a:solidFill>
                      <a:srgbClr val="6AB484"/>
                    </a:solidFill>
                    <a:prstDash val="solid"/>
                    <a:miter/>
                  </a:ln>
                </p:spPr>
                <p:txBody>
                  <a:bodyPr rtlCol="0" anchor="ctr"/>
                  <a:lstStyle/>
                  <a:p>
                    <a:pPr defTabSz="685800">
                      <a:defRPr/>
                    </a:pPr>
                    <a:endParaRPr lang="en-US" sz="600">
                      <a:solidFill>
                        <a:prstClr val="black"/>
                      </a:solidFill>
                      <a:latin typeface="Verdana"/>
                    </a:endParaRPr>
                  </a:p>
                </p:txBody>
              </p:sp>
              <p:sp>
                <p:nvSpPr>
                  <p:cNvPr id="668" name="Freeform 1834">
                    <a:extLst>
                      <a:ext uri="{FF2B5EF4-FFF2-40B4-BE49-F238E27FC236}">
                        <a16:creationId xmlns:a16="http://schemas.microsoft.com/office/drawing/2014/main" id="{43966D00-498C-5939-3567-4132CDA69B6C}"/>
                      </a:ext>
                    </a:extLst>
                  </p:cNvPr>
                  <p:cNvSpPr/>
                  <p:nvPr/>
                </p:nvSpPr>
                <p:spPr>
                  <a:xfrm>
                    <a:off x="7233240" y="4539920"/>
                    <a:ext cx="26841" cy="22242"/>
                  </a:xfrm>
                  <a:custGeom>
                    <a:avLst/>
                    <a:gdLst>
                      <a:gd name="connsiteX0" fmla="*/ 26842 w 26841"/>
                      <a:gd name="connsiteY0" fmla="*/ 11121 h 22242"/>
                      <a:gd name="connsiteX1" fmla="*/ 13421 w 26841"/>
                      <a:gd name="connsiteY1" fmla="*/ 22242 h 22242"/>
                      <a:gd name="connsiteX2" fmla="*/ 0 w 26841"/>
                      <a:gd name="connsiteY2" fmla="*/ 11121 h 22242"/>
                      <a:gd name="connsiteX3" fmla="*/ 13421 w 26841"/>
                      <a:gd name="connsiteY3" fmla="*/ 0 h 22242"/>
                      <a:gd name="connsiteX4" fmla="*/ 26842 w 26841"/>
                      <a:gd name="connsiteY4" fmla="*/ 11121 h 222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41" h="22242">
                        <a:moveTo>
                          <a:pt x="26842" y="11121"/>
                        </a:moveTo>
                        <a:cubicBezTo>
                          <a:pt x="26842" y="17314"/>
                          <a:pt x="20891" y="22242"/>
                          <a:pt x="13421" y="22242"/>
                        </a:cubicBezTo>
                        <a:cubicBezTo>
                          <a:pt x="5951" y="22242"/>
                          <a:pt x="0" y="17187"/>
                          <a:pt x="0" y="11121"/>
                        </a:cubicBezTo>
                        <a:cubicBezTo>
                          <a:pt x="0" y="5055"/>
                          <a:pt x="5951" y="0"/>
                          <a:pt x="13421" y="0"/>
                        </a:cubicBezTo>
                        <a:cubicBezTo>
                          <a:pt x="20891" y="0"/>
                          <a:pt x="26842" y="5055"/>
                          <a:pt x="26842" y="11121"/>
                        </a:cubicBezTo>
                        <a:close/>
                      </a:path>
                    </a:pathLst>
                  </a:custGeom>
                  <a:solidFill>
                    <a:srgbClr val="2D945F"/>
                  </a:solidFill>
                  <a:ln w="3795" cap="flat">
                    <a:solidFill>
                      <a:srgbClr val="1C8A4E"/>
                    </a:solidFill>
                    <a:prstDash val="solid"/>
                    <a:miter/>
                  </a:ln>
                </p:spPr>
                <p:txBody>
                  <a:bodyPr rtlCol="0" anchor="ctr"/>
                  <a:lstStyle/>
                  <a:p>
                    <a:pPr defTabSz="685800">
                      <a:defRPr/>
                    </a:pPr>
                    <a:endParaRPr lang="en-US" sz="600">
                      <a:solidFill>
                        <a:prstClr val="black"/>
                      </a:solidFill>
                      <a:latin typeface="Verdana"/>
                    </a:endParaRPr>
                  </a:p>
                </p:txBody>
              </p:sp>
            </p:grpSp>
            <p:sp>
              <p:nvSpPr>
                <p:cNvPr id="569" name="Freeform 1728">
                  <a:extLst>
                    <a:ext uri="{FF2B5EF4-FFF2-40B4-BE49-F238E27FC236}">
                      <a16:creationId xmlns:a16="http://schemas.microsoft.com/office/drawing/2014/main" id="{6D27B80F-FFE3-BA89-7CFA-A46868B87191}"/>
                    </a:ext>
                  </a:extLst>
                </p:cNvPr>
                <p:cNvSpPr/>
                <p:nvPr/>
              </p:nvSpPr>
              <p:spPr>
                <a:xfrm>
                  <a:off x="3484020" y="3334024"/>
                  <a:ext cx="34950" cy="32857"/>
                </a:xfrm>
                <a:custGeom>
                  <a:avLst/>
                  <a:gdLst>
                    <a:gd name="connsiteX0" fmla="*/ 34945 w 34945"/>
                    <a:gd name="connsiteY0" fmla="*/ 16429 h 32857"/>
                    <a:gd name="connsiteX1" fmla="*/ 17473 w 34945"/>
                    <a:gd name="connsiteY1" fmla="*/ 32858 h 32857"/>
                    <a:gd name="connsiteX2" fmla="*/ 0 w 34945"/>
                    <a:gd name="connsiteY2" fmla="*/ 16429 h 32857"/>
                    <a:gd name="connsiteX3" fmla="*/ 17473 w 34945"/>
                    <a:gd name="connsiteY3" fmla="*/ 0 h 32857"/>
                    <a:gd name="connsiteX4" fmla="*/ 34945 w 34945"/>
                    <a:gd name="connsiteY4" fmla="*/ 16429 h 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45" h="32857">
                      <a:moveTo>
                        <a:pt x="34945" y="16429"/>
                      </a:moveTo>
                      <a:cubicBezTo>
                        <a:pt x="34945" y="25528"/>
                        <a:pt x="27095" y="32858"/>
                        <a:pt x="17473" y="32858"/>
                      </a:cubicBezTo>
                      <a:cubicBezTo>
                        <a:pt x="7850" y="32858"/>
                        <a:pt x="0" y="25528"/>
                        <a:pt x="0" y="16429"/>
                      </a:cubicBezTo>
                      <a:cubicBezTo>
                        <a:pt x="0" y="7330"/>
                        <a:pt x="7850" y="0"/>
                        <a:pt x="17473" y="0"/>
                      </a:cubicBezTo>
                      <a:cubicBezTo>
                        <a:pt x="27095" y="0"/>
                        <a:pt x="34945" y="7330"/>
                        <a:pt x="34945" y="16429"/>
                      </a:cubicBezTo>
                      <a:close/>
                    </a:path>
                  </a:pathLst>
                </a:custGeom>
                <a:solidFill>
                  <a:srgbClr val="F3D97E"/>
                </a:solidFill>
                <a:ln w="5060" cap="flat">
                  <a:solidFill>
                    <a:srgbClr val="E0BE57"/>
                  </a:solidFill>
                  <a:prstDash val="solid"/>
                  <a:miter/>
                </a:ln>
              </p:spPr>
              <p:txBody>
                <a:bodyPr rtlCol="0" anchor="ctr"/>
                <a:lstStyle/>
                <a:p>
                  <a:pPr defTabSz="685800">
                    <a:defRPr/>
                  </a:pPr>
                  <a:endParaRPr lang="en-US" sz="600">
                    <a:solidFill>
                      <a:prstClr val="black"/>
                    </a:solidFill>
                    <a:latin typeface="Verdana"/>
                  </a:endParaRPr>
                </a:p>
              </p:txBody>
            </p:sp>
            <p:sp>
              <p:nvSpPr>
                <p:cNvPr id="570" name="Freeform 1729">
                  <a:extLst>
                    <a:ext uri="{FF2B5EF4-FFF2-40B4-BE49-F238E27FC236}">
                      <a16:creationId xmlns:a16="http://schemas.microsoft.com/office/drawing/2014/main" id="{F5C574A6-42BB-0111-36AA-A70491B7D6F0}"/>
                    </a:ext>
                  </a:extLst>
                </p:cNvPr>
                <p:cNvSpPr/>
                <p:nvPr/>
              </p:nvSpPr>
              <p:spPr>
                <a:xfrm>
                  <a:off x="3466545" y="3290171"/>
                  <a:ext cx="34950" cy="32857"/>
                </a:xfrm>
                <a:custGeom>
                  <a:avLst/>
                  <a:gdLst>
                    <a:gd name="connsiteX0" fmla="*/ 34945 w 34945"/>
                    <a:gd name="connsiteY0" fmla="*/ 16429 h 32857"/>
                    <a:gd name="connsiteX1" fmla="*/ 17473 w 34945"/>
                    <a:gd name="connsiteY1" fmla="*/ 32858 h 32857"/>
                    <a:gd name="connsiteX2" fmla="*/ 0 w 34945"/>
                    <a:gd name="connsiteY2" fmla="*/ 16429 h 32857"/>
                    <a:gd name="connsiteX3" fmla="*/ 17473 w 34945"/>
                    <a:gd name="connsiteY3" fmla="*/ 0 h 32857"/>
                    <a:gd name="connsiteX4" fmla="*/ 34945 w 34945"/>
                    <a:gd name="connsiteY4" fmla="*/ 16429 h 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45" h="32857">
                      <a:moveTo>
                        <a:pt x="34945" y="16429"/>
                      </a:moveTo>
                      <a:cubicBezTo>
                        <a:pt x="34945" y="25528"/>
                        <a:pt x="27095" y="32858"/>
                        <a:pt x="17473" y="32858"/>
                      </a:cubicBezTo>
                      <a:cubicBezTo>
                        <a:pt x="7850" y="32858"/>
                        <a:pt x="0" y="25528"/>
                        <a:pt x="0" y="16429"/>
                      </a:cubicBezTo>
                      <a:cubicBezTo>
                        <a:pt x="0" y="7330"/>
                        <a:pt x="7850" y="0"/>
                        <a:pt x="17473" y="0"/>
                      </a:cubicBezTo>
                      <a:cubicBezTo>
                        <a:pt x="27095" y="0"/>
                        <a:pt x="34945" y="7330"/>
                        <a:pt x="34945" y="16429"/>
                      </a:cubicBezTo>
                      <a:close/>
                    </a:path>
                  </a:pathLst>
                </a:custGeom>
                <a:solidFill>
                  <a:srgbClr val="E1C44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71" name="Freeform 1730">
                  <a:extLst>
                    <a:ext uri="{FF2B5EF4-FFF2-40B4-BE49-F238E27FC236}">
                      <a16:creationId xmlns:a16="http://schemas.microsoft.com/office/drawing/2014/main" id="{4B5B3364-9D7F-82DE-28F4-F03B279B904D}"/>
                    </a:ext>
                  </a:extLst>
                </p:cNvPr>
                <p:cNvSpPr/>
                <p:nvPr/>
              </p:nvSpPr>
              <p:spPr>
                <a:xfrm>
                  <a:off x="3493517" y="3339205"/>
                  <a:ext cx="9623" cy="9099"/>
                </a:xfrm>
                <a:custGeom>
                  <a:avLst/>
                  <a:gdLst>
                    <a:gd name="connsiteX0" fmla="*/ 9623 w 9622"/>
                    <a:gd name="connsiteY0" fmla="*/ 4550 h 9099"/>
                    <a:gd name="connsiteX1" fmla="*/ 4811 w 9622"/>
                    <a:gd name="connsiteY1" fmla="*/ 9099 h 9099"/>
                    <a:gd name="connsiteX2" fmla="*/ 0 w 9622"/>
                    <a:gd name="connsiteY2" fmla="*/ 4550 h 9099"/>
                    <a:gd name="connsiteX3" fmla="*/ 4811 w 9622"/>
                    <a:gd name="connsiteY3" fmla="*/ 0 h 9099"/>
                    <a:gd name="connsiteX4" fmla="*/ 9623 w 9622"/>
                    <a:gd name="connsiteY4" fmla="*/ 4550 h 9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2" h="9099">
                      <a:moveTo>
                        <a:pt x="9623" y="4550"/>
                      </a:moveTo>
                      <a:cubicBezTo>
                        <a:pt x="9623" y="7077"/>
                        <a:pt x="7470" y="9099"/>
                        <a:pt x="4811" y="9099"/>
                      </a:cubicBezTo>
                      <a:cubicBezTo>
                        <a:pt x="2152" y="9099"/>
                        <a:pt x="0" y="7077"/>
                        <a:pt x="0" y="4550"/>
                      </a:cubicBezTo>
                      <a:cubicBezTo>
                        <a:pt x="0" y="2022"/>
                        <a:pt x="2152" y="0"/>
                        <a:pt x="4811" y="0"/>
                      </a:cubicBezTo>
                      <a:cubicBezTo>
                        <a:pt x="7470" y="0"/>
                        <a:pt x="9623" y="2022"/>
                        <a:pt x="9623" y="4550"/>
                      </a:cubicBezTo>
                      <a:close/>
                    </a:path>
                  </a:pathLst>
                </a:custGeom>
                <a:solidFill>
                  <a:srgbClr val="F7E993"/>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72" name="Freeform 1731">
                  <a:extLst>
                    <a:ext uri="{FF2B5EF4-FFF2-40B4-BE49-F238E27FC236}">
                      <a16:creationId xmlns:a16="http://schemas.microsoft.com/office/drawing/2014/main" id="{8C831F20-AE07-ED3C-2418-722693D70558}"/>
                    </a:ext>
                  </a:extLst>
                </p:cNvPr>
                <p:cNvSpPr/>
                <p:nvPr/>
              </p:nvSpPr>
              <p:spPr>
                <a:xfrm>
                  <a:off x="3475915" y="3294974"/>
                  <a:ext cx="9623" cy="8972"/>
                </a:xfrm>
                <a:custGeom>
                  <a:avLst/>
                  <a:gdLst>
                    <a:gd name="connsiteX0" fmla="*/ 9623 w 9622"/>
                    <a:gd name="connsiteY0" fmla="*/ 4423 h 8972"/>
                    <a:gd name="connsiteX1" fmla="*/ 4811 w 9622"/>
                    <a:gd name="connsiteY1" fmla="*/ 8973 h 8972"/>
                    <a:gd name="connsiteX2" fmla="*/ 0 w 9622"/>
                    <a:gd name="connsiteY2" fmla="*/ 4423 h 8972"/>
                    <a:gd name="connsiteX3" fmla="*/ 4811 w 9622"/>
                    <a:gd name="connsiteY3" fmla="*/ 0 h 8972"/>
                    <a:gd name="connsiteX4" fmla="*/ 9623 w 9622"/>
                    <a:gd name="connsiteY4" fmla="*/ 4423 h 8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2" h="8972">
                      <a:moveTo>
                        <a:pt x="9623" y="4423"/>
                      </a:moveTo>
                      <a:cubicBezTo>
                        <a:pt x="9623" y="6951"/>
                        <a:pt x="7470" y="8973"/>
                        <a:pt x="4811" y="8973"/>
                      </a:cubicBezTo>
                      <a:cubicBezTo>
                        <a:pt x="2152" y="8973"/>
                        <a:pt x="0" y="6951"/>
                        <a:pt x="0" y="4423"/>
                      </a:cubicBezTo>
                      <a:cubicBezTo>
                        <a:pt x="0" y="1896"/>
                        <a:pt x="2152" y="0"/>
                        <a:pt x="4811" y="0"/>
                      </a:cubicBezTo>
                      <a:cubicBezTo>
                        <a:pt x="7470" y="0"/>
                        <a:pt x="9623" y="2022"/>
                        <a:pt x="9623" y="4423"/>
                      </a:cubicBezTo>
                      <a:close/>
                    </a:path>
                  </a:pathLst>
                </a:custGeom>
                <a:solidFill>
                  <a:srgbClr val="F7E993"/>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73" name="Freeform 1732">
                  <a:extLst>
                    <a:ext uri="{FF2B5EF4-FFF2-40B4-BE49-F238E27FC236}">
                      <a16:creationId xmlns:a16="http://schemas.microsoft.com/office/drawing/2014/main" id="{A87B2AC3-CE37-E3FA-F163-DB916EDFA415}"/>
                    </a:ext>
                  </a:extLst>
                </p:cNvPr>
                <p:cNvSpPr/>
                <p:nvPr/>
              </p:nvSpPr>
              <p:spPr>
                <a:xfrm>
                  <a:off x="3418298" y="3299144"/>
                  <a:ext cx="34950" cy="32857"/>
                </a:xfrm>
                <a:custGeom>
                  <a:avLst/>
                  <a:gdLst>
                    <a:gd name="connsiteX0" fmla="*/ 34945 w 34945"/>
                    <a:gd name="connsiteY0" fmla="*/ 16429 h 32857"/>
                    <a:gd name="connsiteX1" fmla="*/ 17473 w 34945"/>
                    <a:gd name="connsiteY1" fmla="*/ 32858 h 32857"/>
                    <a:gd name="connsiteX2" fmla="*/ 0 w 34945"/>
                    <a:gd name="connsiteY2" fmla="*/ 16429 h 32857"/>
                    <a:gd name="connsiteX3" fmla="*/ 17473 w 34945"/>
                    <a:gd name="connsiteY3" fmla="*/ 0 h 32857"/>
                    <a:gd name="connsiteX4" fmla="*/ 34945 w 34945"/>
                    <a:gd name="connsiteY4" fmla="*/ 16429 h 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45" h="32857">
                      <a:moveTo>
                        <a:pt x="34945" y="16429"/>
                      </a:moveTo>
                      <a:cubicBezTo>
                        <a:pt x="34945" y="25528"/>
                        <a:pt x="27095" y="32858"/>
                        <a:pt x="17473" y="32858"/>
                      </a:cubicBezTo>
                      <a:cubicBezTo>
                        <a:pt x="7850" y="32858"/>
                        <a:pt x="0" y="25528"/>
                        <a:pt x="0" y="16429"/>
                      </a:cubicBezTo>
                      <a:cubicBezTo>
                        <a:pt x="0" y="7330"/>
                        <a:pt x="7850" y="0"/>
                        <a:pt x="17473" y="0"/>
                      </a:cubicBezTo>
                      <a:cubicBezTo>
                        <a:pt x="27095" y="0"/>
                        <a:pt x="34945" y="7330"/>
                        <a:pt x="34945" y="16429"/>
                      </a:cubicBezTo>
                      <a:close/>
                    </a:path>
                  </a:pathLst>
                </a:custGeom>
                <a:solidFill>
                  <a:srgbClr val="F3D97E"/>
                </a:solidFill>
                <a:ln w="5060" cap="flat">
                  <a:solidFill>
                    <a:srgbClr val="E0BE57"/>
                  </a:solidFill>
                  <a:prstDash val="solid"/>
                  <a:miter/>
                </a:ln>
              </p:spPr>
              <p:txBody>
                <a:bodyPr rtlCol="0" anchor="ctr"/>
                <a:lstStyle/>
                <a:p>
                  <a:pPr defTabSz="685800">
                    <a:defRPr/>
                  </a:pPr>
                  <a:endParaRPr lang="en-US" sz="600">
                    <a:solidFill>
                      <a:prstClr val="black"/>
                    </a:solidFill>
                    <a:latin typeface="Verdana"/>
                  </a:endParaRPr>
                </a:p>
              </p:txBody>
            </p:sp>
            <p:sp>
              <p:nvSpPr>
                <p:cNvPr id="574" name="Freeform 1733">
                  <a:extLst>
                    <a:ext uri="{FF2B5EF4-FFF2-40B4-BE49-F238E27FC236}">
                      <a16:creationId xmlns:a16="http://schemas.microsoft.com/office/drawing/2014/main" id="{9FD4D23C-9F8E-57F1-6AC9-D85A4A67E509}"/>
                    </a:ext>
                  </a:extLst>
                </p:cNvPr>
                <p:cNvSpPr/>
                <p:nvPr/>
              </p:nvSpPr>
              <p:spPr>
                <a:xfrm>
                  <a:off x="3427796" y="3304326"/>
                  <a:ext cx="9623" cy="9098"/>
                </a:xfrm>
                <a:custGeom>
                  <a:avLst/>
                  <a:gdLst>
                    <a:gd name="connsiteX0" fmla="*/ 9623 w 9622"/>
                    <a:gd name="connsiteY0" fmla="*/ 4549 h 9098"/>
                    <a:gd name="connsiteX1" fmla="*/ 4811 w 9622"/>
                    <a:gd name="connsiteY1" fmla="*/ 9099 h 9098"/>
                    <a:gd name="connsiteX2" fmla="*/ 0 w 9622"/>
                    <a:gd name="connsiteY2" fmla="*/ 4549 h 9098"/>
                    <a:gd name="connsiteX3" fmla="*/ 4811 w 9622"/>
                    <a:gd name="connsiteY3" fmla="*/ 0 h 9098"/>
                    <a:gd name="connsiteX4" fmla="*/ 9623 w 9622"/>
                    <a:gd name="connsiteY4" fmla="*/ 4549 h 9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2" h="9098">
                      <a:moveTo>
                        <a:pt x="9623" y="4549"/>
                      </a:moveTo>
                      <a:cubicBezTo>
                        <a:pt x="9623" y="7077"/>
                        <a:pt x="7470" y="9099"/>
                        <a:pt x="4811" y="9099"/>
                      </a:cubicBezTo>
                      <a:cubicBezTo>
                        <a:pt x="2152" y="9099"/>
                        <a:pt x="0" y="7077"/>
                        <a:pt x="0" y="4549"/>
                      </a:cubicBezTo>
                      <a:cubicBezTo>
                        <a:pt x="0" y="2022"/>
                        <a:pt x="2152" y="0"/>
                        <a:pt x="4811" y="0"/>
                      </a:cubicBezTo>
                      <a:cubicBezTo>
                        <a:pt x="7470" y="0"/>
                        <a:pt x="9623" y="2022"/>
                        <a:pt x="9623" y="4549"/>
                      </a:cubicBezTo>
                      <a:close/>
                    </a:path>
                  </a:pathLst>
                </a:custGeom>
                <a:solidFill>
                  <a:srgbClr val="F7E993"/>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75" name="Freeform 1734">
                  <a:extLst>
                    <a:ext uri="{FF2B5EF4-FFF2-40B4-BE49-F238E27FC236}">
                      <a16:creationId xmlns:a16="http://schemas.microsoft.com/office/drawing/2014/main" id="{4E6566A1-1FF8-30B1-9E84-D3F7280F5D64}"/>
                    </a:ext>
                  </a:extLst>
                </p:cNvPr>
                <p:cNvSpPr/>
                <p:nvPr/>
              </p:nvSpPr>
              <p:spPr>
                <a:xfrm>
                  <a:off x="3511372" y="3296996"/>
                  <a:ext cx="34950" cy="32857"/>
                </a:xfrm>
                <a:custGeom>
                  <a:avLst/>
                  <a:gdLst>
                    <a:gd name="connsiteX0" fmla="*/ 34945 w 34945"/>
                    <a:gd name="connsiteY0" fmla="*/ 16429 h 32857"/>
                    <a:gd name="connsiteX1" fmla="*/ 17472 w 34945"/>
                    <a:gd name="connsiteY1" fmla="*/ 32858 h 32857"/>
                    <a:gd name="connsiteX2" fmla="*/ 0 w 34945"/>
                    <a:gd name="connsiteY2" fmla="*/ 16429 h 32857"/>
                    <a:gd name="connsiteX3" fmla="*/ 17472 w 34945"/>
                    <a:gd name="connsiteY3" fmla="*/ 0 h 32857"/>
                    <a:gd name="connsiteX4" fmla="*/ 34945 w 34945"/>
                    <a:gd name="connsiteY4" fmla="*/ 16429 h 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45" h="32857">
                      <a:moveTo>
                        <a:pt x="34945" y="16429"/>
                      </a:moveTo>
                      <a:cubicBezTo>
                        <a:pt x="34945" y="25528"/>
                        <a:pt x="27095" y="32858"/>
                        <a:pt x="17472" y="32858"/>
                      </a:cubicBezTo>
                      <a:cubicBezTo>
                        <a:pt x="7850" y="32858"/>
                        <a:pt x="0" y="25528"/>
                        <a:pt x="0" y="16429"/>
                      </a:cubicBezTo>
                      <a:cubicBezTo>
                        <a:pt x="0" y="7330"/>
                        <a:pt x="7850" y="0"/>
                        <a:pt x="17472" y="0"/>
                      </a:cubicBezTo>
                      <a:cubicBezTo>
                        <a:pt x="27095" y="0"/>
                        <a:pt x="34945" y="7330"/>
                        <a:pt x="34945" y="16429"/>
                      </a:cubicBezTo>
                      <a:close/>
                    </a:path>
                  </a:pathLst>
                </a:custGeom>
                <a:solidFill>
                  <a:srgbClr val="F4D9B9"/>
                </a:solidFill>
                <a:ln w="5060" cap="flat">
                  <a:solidFill>
                    <a:srgbClr val="EFDBA3"/>
                  </a:solidFill>
                  <a:prstDash val="solid"/>
                  <a:miter/>
                </a:ln>
              </p:spPr>
              <p:txBody>
                <a:bodyPr rtlCol="0" anchor="ctr"/>
                <a:lstStyle/>
                <a:p>
                  <a:pPr defTabSz="685800">
                    <a:defRPr/>
                  </a:pPr>
                  <a:endParaRPr lang="en-US" sz="600">
                    <a:solidFill>
                      <a:prstClr val="black"/>
                    </a:solidFill>
                    <a:latin typeface="Verdana"/>
                  </a:endParaRPr>
                </a:p>
              </p:txBody>
            </p:sp>
            <p:sp>
              <p:nvSpPr>
                <p:cNvPr id="576" name="Freeform 1735">
                  <a:extLst>
                    <a:ext uri="{FF2B5EF4-FFF2-40B4-BE49-F238E27FC236}">
                      <a16:creationId xmlns:a16="http://schemas.microsoft.com/office/drawing/2014/main" id="{73CBBB9A-ACBB-77AB-5F94-4E771650A80A}"/>
                    </a:ext>
                  </a:extLst>
                </p:cNvPr>
                <p:cNvSpPr/>
                <p:nvPr/>
              </p:nvSpPr>
              <p:spPr>
                <a:xfrm>
                  <a:off x="3520742" y="3302051"/>
                  <a:ext cx="9623" cy="9099"/>
                </a:xfrm>
                <a:custGeom>
                  <a:avLst/>
                  <a:gdLst>
                    <a:gd name="connsiteX0" fmla="*/ 9623 w 9622"/>
                    <a:gd name="connsiteY0" fmla="*/ 4550 h 9099"/>
                    <a:gd name="connsiteX1" fmla="*/ 4811 w 9622"/>
                    <a:gd name="connsiteY1" fmla="*/ 9099 h 9099"/>
                    <a:gd name="connsiteX2" fmla="*/ 0 w 9622"/>
                    <a:gd name="connsiteY2" fmla="*/ 4550 h 9099"/>
                    <a:gd name="connsiteX3" fmla="*/ 4811 w 9622"/>
                    <a:gd name="connsiteY3" fmla="*/ 0 h 9099"/>
                    <a:gd name="connsiteX4" fmla="*/ 9623 w 9622"/>
                    <a:gd name="connsiteY4" fmla="*/ 4550 h 9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2" h="9099">
                      <a:moveTo>
                        <a:pt x="9623" y="4550"/>
                      </a:moveTo>
                      <a:cubicBezTo>
                        <a:pt x="9623" y="7077"/>
                        <a:pt x="7470" y="9099"/>
                        <a:pt x="4811" y="9099"/>
                      </a:cubicBezTo>
                      <a:cubicBezTo>
                        <a:pt x="2153" y="9099"/>
                        <a:pt x="0" y="7077"/>
                        <a:pt x="0" y="4550"/>
                      </a:cubicBezTo>
                      <a:cubicBezTo>
                        <a:pt x="0" y="2022"/>
                        <a:pt x="2153" y="0"/>
                        <a:pt x="4811" y="0"/>
                      </a:cubicBezTo>
                      <a:cubicBezTo>
                        <a:pt x="7470" y="0"/>
                        <a:pt x="9623" y="2022"/>
                        <a:pt x="9623" y="4550"/>
                      </a:cubicBezTo>
                      <a:close/>
                    </a:path>
                  </a:pathLst>
                </a:custGeom>
                <a:solidFill>
                  <a:srgbClr val="FFFFF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77" name="Freeform 1736">
                  <a:extLst>
                    <a:ext uri="{FF2B5EF4-FFF2-40B4-BE49-F238E27FC236}">
                      <a16:creationId xmlns:a16="http://schemas.microsoft.com/office/drawing/2014/main" id="{418385A9-822F-AE3C-E212-943E9487AD9C}"/>
                    </a:ext>
                  </a:extLst>
                </p:cNvPr>
                <p:cNvSpPr/>
                <p:nvPr/>
              </p:nvSpPr>
              <p:spPr>
                <a:xfrm>
                  <a:off x="3418298" y="3256050"/>
                  <a:ext cx="34950" cy="32857"/>
                </a:xfrm>
                <a:custGeom>
                  <a:avLst/>
                  <a:gdLst>
                    <a:gd name="connsiteX0" fmla="*/ 34945 w 34945"/>
                    <a:gd name="connsiteY0" fmla="*/ 16429 h 32857"/>
                    <a:gd name="connsiteX1" fmla="*/ 17473 w 34945"/>
                    <a:gd name="connsiteY1" fmla="*/ 32858 h 32857"/>
                    <a:gd name="connsiteX2" fmla="*/ 0 w 34945"/>
                    <a:gd name="connsiteY2" fmla="*/ 16429 h 32857"/>
                    <a:gd name="connsiteX3" fmla="*/ 17473 w 34945"/>
                    <a:gd name="connsiteY3" fmla="*/ 0 h 32857"/>
                    <a:gd name="connsiteX4" fmla="*/ 34945 w 34945"/>
                    <a:gd name="connsiteY4" fmla="*/ 16429 h 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45" h="32857">
                      <a:moveTo>
                        <a:pt x="34945" y="16429"/>
                      </a:moveTo>
                      <a:cubicBezTo>
                        <a:pt x="34945" y="25528"/>
                        <a:pt x="27095" y="32858"/>
                        <a:pt x="17473" y="32858"/>
                      </a:cubicBezTo>
                      <a:cubicBezTo>
                        <a:pt x="7850" y="32858"/>
                        <a:pt x="0" y="25528"/>
                        <a:pt x="0" y="16429"/>
                      </a:cubicBezTo>
                      <a:cubicBezTo>
                        <a:pt x="0" y="7330"/>
                        <a:pt x="7850" y="0"/>
                        <a:pt x="17473" y="0"/>
                      </a:cubicBezTo>
                      <a:cubicBezTo>
                        <a:pt x="27095" y="0"/>
                        <a:pt x="34945" y="7330"/>
                        <a:pt x="34945" y="16429"/>
                      </a:cubicBezTo>
                      <a:close/>
                    </a:path>
                  </a:pathLst>
                </a:custGeom>
                <a:solidFill>
                  <a:srgbClr val="F4D9B9"/>
                </a:solidFill>
                <a:ln w="5060" cap="flat">
                  <a:solidFill>
                    <a:srgbClr val="EFDBA3"/>
                  </a:solidFill>
                  <a:prstDash val="solid"/>
                  <a:miter/>
                </a:ln>
              </p:spPr>
              <p:txBody>
                <a:bodyPr rtlCol="0" anchor="ctr"/>
                <a:lstStyle/>
                <a:p>
                  <a:pPr defTabSz="685800">
                    <a:defRPr/>
                  </a:pPr>
                  <a:endParaRPr lang="en-US" sz="600">
                    <a:solidFill>
                      <a:prstClr val="black"/>
                    </a:solidFill>
                    <a:latin typeface="Verdana"/>
                  </a:endParaRPr>
                </a:p>
              </p:txBody>
            </p:sp>
            <p:sp>
              <p:nvSpPr>
                <p:cNvPr id="578" name="Freeform 1737">
                  <a:extLst>
                    <a:ext uri="{FF2B5EF4-FFF2-40B4-BE49-F238E27FC236}">
                      <a16:creationId xmlns:a16="http://schemas.microsoft.com/office/drawing/2014/main" id="{387A4927-440D-4C98-D1E2-AFDADF202620}"/>
                    </a:ext>
                  </a:extLst>
                </p:cNvPr>
                <p:cNvSpPr/>
                <p:nvPr/>
              </p:nvSpPr>
              <p:spPr>
                <a:xfrm>
                  <a:off x="3427796" y="3261231"/>
                  <a:ext cx="9623" cy="9099"/>
                </a:xfrm>
                <a:custGeom>
                  <a:avLst/>
                  <a:gdLst>
                    <a:gd name="connsiteX0" fmla="*/ 9623 w 9622"/>
                    <a:gd name="connsiteY0" fmla="*/ 4550 h 9099"/>
                    <a:gd name="connsiteX1" fmla="*/ 4811 w 9622"/>
                    <a:gd name="connsiteY1" fmla="*/ 9099 h 9099"/>
                    <a:gd name="connsiteX2" fmla="*/ 0 w 9622"/>
                    <a:gd name="connsiteY2" fmla="*/ 4550 h 9099"/>
                    <a:gd name="connsiteX3" fmla="*/ 4811 w 9622"/>
                    <a:gd name="connsiteY3" fmla="*/ 0 h 9099"/>
                    <a:gd name="connsiteX4" fmla="*/ 9623 w 9622"/>
                    <a:gd name="connsiteY4" fmla="*/ 4550 h 9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2" h="9099">
                      <a:moveTo>
                        <a:pt x="9623" y="4550"/>
                      </a:moveTo>
                      <a:cubicBezTo>
                        <a:pt x="9623" y="7077"/>
                        <a:pt x="7470" y="9099"/>
                        <a:pt x="4811" y="9099"/>
                      </a:cubicBezTo>
                      <a:cubicBezTo>
                        <a:pt x="2152" y="9099"/>
                        <a:pt x="0" y="7077"/>
                        <a:pt x="0" y="4550"/>
                      </a:cubicBezTo>
                      <a:cubicBezTo>
                        <a:pt x="0" y="2022"/>
                        <a:pt x="2152" y="0"/>
                        <a:pt x="4811" y="0"/>
                      </a:cubicBezTo>
                      <a:cubicBezTo>
                        <a:pt x="7470" y="0"/>
                        <a:pt x="9623" y="2022"/>
                        <a:pt x="9623" y="4550"/>
                      </a:cubicBezTo>
                      <a:close/>
                    </a:path>
                  </a:pathLst>
                </a:custGeom>
                <a:solidFill>
                  <a:srgbClr val="FFFFFF"/>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79" name="Freeform 1738">
                  <a:extLst>
                    <a:ext uri="{FF2B5EF4-FFF2-40B4-BE49-F238E27FC236}">
                      <a16:creationId xmlns:a16="http://schemas.microsoft.com/office/drawing/2014/main" id="{7A43AAEB-9A76-2F3E-CF7B-0BDECCC7AE59}"/>
                    </a:ext>
                  </a:extLst>
                </p:cNvPr>
                <p:cNvSpPr/>
                <p:nvPr/>
              </p:nvSpPr>
              <p:spPr>
                <a:xfrm>
                  <a:off x="3432608" y="3336804"/>
                  <a:ext cx="34950" cy="32857"/>
                </a:xfrm>
                <a:custGeom>
                  <a:avLst/>
                  <a:gdLst>
                    <a:gd name="connsiteX0" fmla="*/ 34945 w 34945"/>
                    <a:gd name="connsiteY0" fmla="*/ 16429 h 32857"/>
                    <a:gd name="connsiteX1" fmla="*/ 17473 w 34945"/>
                    <a:gd name="connsiteY1" fmla="*/ 32858 h 32857"/>
                    <a:gd name="connsiteX2" fmla="*/ 0 w 34945"/>
                    <a:gd name="connsiteY2" fmla="*/ 16429 h 32857"/>
                    <a:gd name="connsiteX3" fmla="*/ 17473 w 34945"/>
                    <a:gd name="connsiteY3" fmla="*/ 0 h 32857"/>
                    <a:gd name="connsiteX4" fmla="*/ 34945 w 34945"/>
                    <a:gd name="connsiteY4" fmla="*/ 16429 h 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45" h="32857">
                      <a:moveTo>
                        <a:pt x="34945" y="16429"/>
                      </a:moveTo>
                      <a:cubicBezTo>
                        <a:pt x="34945" y="25528"/>
                        <a:pt x="27095" y="32858"/>
                        <a:pt x="17473" y="32858"/>
                      </a:cubicBezTo>
                      <a:cubicBezTo>
                        <a:pt x="7850" y="32858"/>
                        <a:pt x="0" y="25528"/>
                        <a:pt x="0" y="16429"/>
                      </a:cubicBezTo>
                      <a:cubicBezTo>
                        <a:pt x="0" y="7330"/>
                        <a:pt x="7850" y="0"/>
                        <a:pt x="17473" y="0"/>
                      </a:cubicBezTo>
                      <a:cubicBezTo>
                        <a:pt x="27095" y="0"/>
                        <a:pt x="34945" y="7330"/>
                        <a:pt x="34945" y="16429"/>
                      </a:cubicBezTo>
                      <a:close/>
                    </a:path>
                  </a:pathLst>
                </a:custGeom>
                <a:solidFill>
                  <a:srgbClr val="F4D9B9"/>
                </a:solidFill>
                <a:ln w="5060" cap="flat">
                  <a:solidFill>
                    <a:srgbClr val="EFDBA3"/>
                  </a:solidFill>
                  <a:prstDash val="solid"/>
                  <a:miter/>
                </a:ln>
              </p:spPr>
              <p:txBody>
                <a:bodyPr rtlCol="0" anchor="ctr"/>
                <a:lstStyle/>
                <a:p>
                  <a:pPr defTabSz="685800">
                    <a:defRPr/>
                  </a:pPr>
                  <a:endParaRPr lang="en-US" sz="600">
                    <a:solidFill>
                      <a:prstClr val="black"/>
                    </a:solidFill>
                    <a:latin typeface="Verdana"/>
                  </a:endParaRPr>
                </a:p>
              </p:txBody>
            </p:sp>
            <p:sp>
              <p:nvSpPr>
                <p:cNvPr id="580" name="Freeform 1739">
                  <a:extLst>
                    <a:ext uri="{FF2B5EF4-FFF2-40B4-BE49-F238E27FC236}">
                      <a16:creationId xmlns:a16="http://schemas.microsoft.com/office/drawing/2014/main" id="{D0ACE557-51CA-D407-1C26-610522179420}"/>
                    </a:ext>
                  </a:extLst>
                </p:cNvPr>
                <p:cNvSpPr/>
                <p:nvPr/>
              </p:nvSpPr>
              <p:spPr>
                <a:xfrm>
                  <a:off x="3523654" y="3261231"/>
                  <a:ext cx="34950" cy="32857"/>
                </a:xfrm>
                <a:custGeom>
                  <a:avLst/>
                  <a:gdLst>
                    <a:gd name="connsiteX0" fmla="*/ 34945 w 34945"/>
                    <a:gd name="connsiteY0" fmla="*/ 16429 h 32857"/>
                    <a:gd name="connsiteX1" fmla="*/ 17472 w 34945"/>
                    <a:gd name="connsiteY1" fmla="*/ 32858 h 32857"/>
                    <a:gd name="connsiteX2" fmla="*/ 0 w 34945"/>
                    <a:gd name="connsiteY2" fmla="*/ 16429 h 32857"/>
                    <a:gd name="connsiteX3" fmla="*/ 17472 w 34945"/>
                    <a:gd name="connsiteY3" fmla="*/ 0 h 32857"/>
                    <a:gd name="connsiteX4" fmla="*/ 34945 w 34945"/>
                    <a:gd name="connsiteY4" fmla="*/ 16429 h 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45" h="32857">
                      <a:moveTo>
                        <a:pt x="34945" y="16429"/>
                      </a:moveTo>
                      <a:cubicBezTo>
                        <a:pt x="34945" y="25528"/>
                        <a:pt x="27095" y="32858"/>
                        <a:pt x="17472" y="32858"/>
                      </a:cubicBezTo>
                      <a:cubicBezTo>
                        <a:pt x="7850" y="32858"/>
                        <a:pt x="0" y="25528"/>
                        <a:pt x="0" y="16429"/>
                      </a:cubicBezTo>
                      <a:cubicBezTo>
                        <a:pt x="0" y="7330"/>
                        <a:pt x="7850" y="0"/>
                        <a:pt x="17472" y="0"/>
                      </a:cubicBezTo>
                      <a:cubicBezTo>
                        <a:pt x="27095" y="0"/>
                        <a:pt x="34945" y="7330"/>
                        <a:pt x="34945" y="16429"/>
                      </a:cubicBezTo>
                      <a:close/>
                    </a:path>
                  </a:pathLst>
                </a:custGeom>
                <a:solidFill>
                  <a:srgbClr val="F4D9B9"/>
                </a:solidFill>
                <a:ln w="5060" cap="flat">
                  <a:solidFill>
                    <a:srgbClr val="EFDBA3"/>
                  </a:solidFill>
                  <a:prstDash val="solid"/>
                  <a:miter/>
                </a:ln>
              </p:spPr>
              <p:txBody>
                <a:bodyPr rtlCol="0" anchor="ctr"/>
                <a:lstStyle/>
                <a:p>
                  <a:pPr defTabSz="685800">
                    <a:defRPr/>
                  </a:pPr>
                  <a:endParaRPr lang="en-US" sz="600">
                    <a:solidFill>
                      <a:prstClr val="black"/>
                    </a:solidFill>
                    <a:latin typeface="Verdana"/>
                  </a:endParaRPr>
                </a:p>
              </p:txBody>
            </p:sp>
            <p:sp>
              <p:nvSpPr>
                <p:cNvPr id="581" name="Freeform 1740">
                  <a:extLst>
                    <a:ext uri="{FF2B5EF4-FFF2-40B4-BE49-F238E27FC236}">
                      <a16:creationId xmlns:a16="http://schemas.microsoft.com/office/drawing/2014/main" id="{56C69906-51B4-97DA-5081-B95110BB7443}"/>
                    </a:ext>
                  </a:extLst>
                </p:cNvPr>
                <p:cNvSpPr/>
                <p:nvPr/>
              </p:nvSpPr>
              <p:spPr>
                <a:xfrm>
                  <a:off x="3466545" y="3290171"/>
                  <a:ext cx="34950" cy="32857"/>
                </a:xfrm>
                <a:custGeom>
                  <a:avLst/>
                  <a:gdLst>
                    <a:gd name="connsiteX0" fmla="*/ 34945 w 34945"/>
                    <a:gd name="connsiteY0" fmla="*/ 16429 h 32857"/>
                    <a:gd name="connsiteX1" fmla="*/ 17473 w 34945"/>
                    <a:gd name="connsiteY1" fmla="*/ 32858 h 32857"/>
                    <a:gd name="connsiteX2" fmla="*/ 0 w 34945"/>
                    <a:gd name="connsiteY2" fmla="*/ 16429 h 32857"/>
                    <a:gd name="connsiteX3" fmla="*/ 17473 w 34945"/>
                    <a:gd name="connsiteY3" fmla="*/ 0 h 32857"/>
                    <a:gd name="connsiteX4" fmla="*/ 34945 w 34945"/>
                    <a:gd name="connsiteY4" fmla="*/ 16429 h 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45" h="32857">
                      <a:moveTo>
                        <a:pt x="34945" y="16429"/>
                      </a:moveTo>
                      <a:cubicBezTo>
                        <a:pt x="34945" y="25528"/>
                        <a:pt x="27095" y="32858"/>
                        <a:pt x="17473" y="32858"/>
                      </a:cubicBezTo>
                      <a:cubicBezTo>
                        <a:pt x="7850" y="32858"/>
                        <a:pt x="0" y="25528"/>
                        <a:pt x="0" y="16429"/>
                      </a:cubicBezTo>
                      <a:cubicBezTo>
                        <a:pt x="0" y="7330"/>
                        <a:pt x="7850" y="0"/>
                        <a:pt x="17473" y="0"/>
                      </a:cubicBezTo>
                      <a:cubicBezTo>
                        <a:pt x="27095" y="0"/>
                        <a:pt x="34945" y="7330"/>
                        <a:pt x="34945" y="16429"/>
                      </a:cubicBezTo>
                      <a:close/>
                    </a:path>
                  </a:pathLst>
                </a:custGeom>
                <a:noFill/>
                <a:ln w="5060" cap="flat">
                  <a:solidFill>
                    <a:srgbClr val="B7922E"/>
                  </a:solidFill>
                  <a:prstDash val="solid"/>
                  <a:miter/>
                </a:ln>
              </p:spPr>
              <p:txBody>
                <a:bodyPr rtlCol="0" anchor="ctr"/>
                <a:lstStyle/>
                <a:p>
                  <a:pPr defTabSz="685800">
                    <a:defRPr/>
                  </a:pPr>
                  <a:endParaRPr lang="en-US" sz="600">
                    <a:solidFill>
                      <a:prstClr val="black"/>
                    </a:solidFill>
                    <a:latin typeface="Verdana"/>
                  </a:endParaRPr>
                </a:p>
              </p:txBody>
            </p:sp>
            <p:sp>
              <p:nvSpPr>
                <p:cNvPr id="582" name="Freeform 1741">
                  <a:extLst>
                    <a:ext uri="{FF2B5EF4-FFF2-40B4-BE49-F238E27FC236}">
                      <a16:creationId xmlns:a16="http://schemas.microsoft.com/office/drawing/2014/main" id="{357F2BD7-3035-0398-F3D2-1F677774D45E}"/>
                    </a:ext>
                  </a:extLst>
                </p:cNvPr>
                <p:cNvSpPr/>
                <p:nvPr/>
              </p:nvSpPr>
              <p:spPr>
                <a:xfrm>
                  <a:off x="3484020" y="3253775"/>
                  <a:ext cx="34950" cy="32857"/>
                </a:xfrm>
                <a:custGeom>
                  <a:avLst/>
                  <a:gdLst>
                    <a:gd name="connsiteX0" fmla="*/ 34945 w 34945"/>
                    <a:gd name="connsiteY0" fmla="*/ 16429 h 32857"/>
                    <a:gd name="connsiteX1" fmla="*/ 17473 w 34945"/>
                    <a:gd name="connsiteY1" fmla="*/ 32858 h 32857"/>
                    <a:gd name="connsiteX2" fmla="*/ 0 w 34945"/>
                    <a:gd name="connsiteY2" fmla="*/ 16429 h 32857"/>
                    <a:gd name="connsiteX3" fmla="*/ 17473 w 34945"/>
                    <a:gd name="connsiteY3" fmla="*/ 0 h 32857"/>
                    <a:gd name="connsiteX4" fmla="*/ 34945 w 34945"/>
                    <a:gd name="connsiteY4" fmla="*/ 16429 h 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45" h="32857">
                      <a:moveTo>
                        <a:pt x="34945" y="16429"/>
                      </a:moveTo>
                      <a:cubicBezTo>
                        <a:pt x="34945" y="25528"/>
                        <a:pt x="27095" y="32858"/>
                        <a:pt x="17473" y="32858"/>
                      </a:cubicBezTo>
                      <a:cubicBezTo>
                        <a:pt x="7850" y="32858"/>
                        <a:pt x="0" y="25528"/>
                        <a:pt x="0" y="16429"/>
                      </a:cubicBezTo>
                      <a:cubicBezTo>
                        <a:pt x="0" y="7330"/>
                        <a:pt x="7850" y="0"/>
                        <a:pt x="17473" y="0"/>
                      </a:cubicBezTo>
                      <a:cubicBezTo>
                        <a:pt x="27095" y="0"/>
                        <a:pt x="34945" y="7330"/>
                        <a:pt x="34945" y="16429"/>
                      </a:cubicBezTo>
                      <a:close/>
                    </a:path>
                  </a:pathLst>
                </a:custGeom>
                <a:solidFill>
                  <a:srgbClr val="E1C44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83" name="Freeform 1742">
                  <a:extLst>
                    <a:ext uri="{FF2B5EF4-FFF2-40B4-BE49-F238E27FC236}">
                      <a16:creationId xmlns:a16="http://schemas.microsoft.com/office/drawing/2014/main" id="{EEE289FF-EBE6-44B3-3B92-A182B71B2AA1}"/>
                    </a:ext>
                  </a:extLst>
                </p:cNvPr>
                <p:cNvSpPr/>
                <p:nvPr/>
              </p:nvSpPr>
              <p:spPr>
                <a:xfrm>
                  <a:off x="3493390" y="3258451"/>
                  <a:ext cx="9623" cy="8972"/>
                </a:xfrm>
                <a:custGeom>
                  <a:avLst/>
                  <a:gdLst>
                    <a:gd name="connsiteX0" fmla="*/ 9623 w 9622"/>
                    <a:gd name="connsiteY0" fmla="*/ 4550 h 8972"/>
                    <a:gd name="connsiteX1" fmla="*/ 4811 w 9622"/>
                    <a:gd name="connsiteY1" fmla="*/ 8973 h 8972"/>
                    <a:gd name="connsiteX2" fmla="*/ 0 w 9622"/>
                    <a:gd name="connsiteY2" fmla="*/ 4550 h 8972"/>
                    <a:gd name="connsiteX3" fmla="*/ 4811 w 9622"/>
                    <a:gd name="connsiteY3" fmla="*/ 0 h 8972"/>
                    <a:gd name="connsiteX4" fmla="*/ 9623 w 9622"/>
                    <a:gd name="connsiteY4" fmla="*/ 4550 h 8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22" h="8972">
                      <a:moveTo>
                        <a:pt x="9623" y="4550"/>
                      </a:moveTo>
                      <a:cubicBezTo>
                        <a:pt x="9623" y="7077"/>
                        <a:pt x="7470" y="8973"/>
                        <a:pt x="4811" y="8973"/>
                      </a:cubicBezTo>
                      <a:cubicBezTo>
                        <a:pt x="2152" y="8973"/>
                        <a:pt x="0" y="6951"/>
                        <a:pt x="0" y="4550"/>
                      </a:cubicBezTo>
                      <a:cubicBezTo>
                        <a:pt x="0" y="2148"/>
                        <a:pt x="2152" y="0"/>
                        <a:pt x="4811" y="0"/>
                      </a:cubicBezTo>
                      <a:cubicBezTo>
                        <a:pt x="7470" y="0"/>
                        <a:pt x="9623" y="2022"/>
                        <a:pt x="9623" y="4550"/>
                      </a:cubicBezTo>
                      <a:close/>
                    </a:path>
                  </a:pathLst>
                </a:custGeom>
                <a:solidFill>
                  <a:srgbClr val="F7E993"/>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84" name="Freeform 1743">
                  <a:extLst>
                    <a:ext uri="{FF2B5EF4-FFF2-40B4-BE49-F238E27FC236}">
                      <a16:creationId xmlns:a16="http://schemas.microsoft.com/office/drawing/2014/main" id="{55C67949-ACB6-CC80-8434-1343B00C2595}"/>
                    </a:ext>
                  </a:extLst>
                </p:cNvPr>
                <p:cNvSpPr/>
                <p:nvPr/>
              </p:nvSpPr>
              <p:spPr>
                <a:xfrm>
                  <a:off x="3484020" y="3253775"/>
                  <a:ext cx="34950" cy="32857"/>
                </a:xfrm>
                <a:custGeom>
                  <a:avLst/>
                  <a:gdLst>
                    <a:gd name="connsiteX0" fmla="*/ 34945 w 34945"/>
                    <a:gd name="connsiteY0" fmla="*/ 16429 h 32857"/>
                    <a:gd name="connsiteX1" fmla="*/ 17473 w 34945"/>
                    <a:gd name="connsiteY1" fmla="*/ 32858 h 32857"/>
                    <a:gd name="connsiteX2" fmla="*/ 0 w 34945"/>
                    <a:gd name="connsiteY2" fmla="*/ 16429 h 32857"/>
                    <a:gd name="connsiteX3" fmla="*/ 17473 w 34945"/>
                    <a:gd name="connsiteY3" fmla="*/ 0 h 32857"/>
                    <a:gd name="connsiteX4" fmla="*/ 34945 w 34945"/>
                    <a:gd name="connsiteY4" fmla="*/ 16429 h 32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945" h="32857">
                      <a:moveTo>
                        <a:pt x="34945" y="16429"/>
                      </a:moveTo>
                      <a:cubicBezTo>
                        <a:pt x="34945" y="25528"/>
                        <a:pt x="27095" y="32858"/>
                        <a:pt x="17473" y="32858"/>
                      </a:cubicBezTo>
                      <a:cubicBezTo>
                        <a:pt x="7850" y="32858"/>
                        <a:pt x="0" y="25528"/>
                        <a:pt x="0" y="16429"/>
                      </a:cubicBezTo>
                      <a:cubicBezTo>
                        <a:pt x="0" y="7330"/>
                        <a:pt x="7850" y="0"/>
                        <a:pt x="17473" y="0"/>
                      </a:cubicBezTo>
                      <a:cubicBezTo>
                        <a:pt x="27095" y="0"/>
                        <a:pt x="34945" y="7330"/>
                        <a:pt x="34945" y="16429"/>
                      </a:cubicBezTo>
                      <a:close/>
                    </a:path>
                  </a:pathLst>
                </a:custGeom>
                <a:noFill/>
                <a:ln w="5060" cap="flat">
                  <a:solidFill>
                    <a:srgbClr val="B7922E"/>
                  </a:solidFill>
                  <a:prstDash val="solid"/>
                  <a:miter/>
                </a:ln>
              </p:spPr>
              <p:txBody>
                <a:bodyPr rtlCol="0" anchor="ctr"/>
                <a:lstStyle/>
                <a:p>
                  <a:pPr defTabSz="685800">
                    <a:defRPr/>
                  </a:pPr>
                  <a:endParaRPr lang="en-US" sz="600">
                    <a:solidFill>
                      <a:prstClr val="black"/>
                    </a:solidFill>
                    <a:latin typeface="Verdana"/>
                  </a:endParaRPr>
                </a:p>
              </p:txBody>
            </p:sp>
            <p:grpSp>
              <p:nvGrpSpPr>
                <p:cNvPr id="585" name="Graphic 4">
                  <a:extLst>
                    <a:ext uri="{FF2B5EF4-FFF2-40B4-BE49-F238E27FC236}">
                      <a16:creationId xmlns:a16="http://schemas.microsoft.com/office/drawing/2014/main" id="{F6BBAFCE-107F-FF3D-18F0-FBD2C08C8E2F}"/>
                    </a:ext>
                  </a:extLst>
                </p:cNvPr>
                <p:cNvGrpSpPr/>
                <p:nvPr/>
              </p:nvGrpSpPr>
              <p:grpSpPr>
                <a:xfrm>
                  <a:off x="3839849" y="3210554"/>
                  <a:ext cx="510318" cy="75461"/>
                  <a:chOff x="7667522" y="4569239"/>
                  <a:chExt cx="510250" cy="75461"/>
                </a:xfrm>
                <a:solidFill>
                  <a:srgbClr val="CB2627"/>
                </a:solidFill>
              </p:grpSpPr>
              <p:sp>
                <p:nvSpPr>
                  <p:cNvPr id="664" name="Freeform 1830">
                    <a:extLst>
                      <a:ext uri="{FF2B5EF4-FFF2-40B4-BE49-F238E27FC236}">
                        <a16:creationId xmlns:a16="http://schemas.microsoft.com/office/drawing/2014/main" id="{EB6E3022-08C8-4ECC-5D9D-9AB48DF63FCB}"/>
                      </a:ext>
                    </a:extLst>
                  </p:cNvPr>
                  <p:cNvSpPr/>
                  <p:nvPr/>
                </p:nvSpPr>
                <p:spPr>
                  <a:xfrm>
                    <a:off x="7860860" y="4569366"/>
                    <a:ext cx="253985" cy="75320"/>
                  </a:xfrm>
                  <a:custGeom>
                    <a:avLst/>
                    <a:gdLst>
                      <a:gd name="connsiteX0" fmla="*/ 241704 w 253985"/>
                      <a:gd name="connsiteY0" fmla="*/ 22368 h 75320"/>
                      <a:gd name="connsiteX1" fmla="*/ 233348 w 253985"/>
                      <a:gd name="connsiteY1" fmla="*/ 32100 h 75320"/>
                      <a:gd name="connsiteX2" fmla="*/ 227903 w 253985"/>
                      <a:gd name="connsiteY2" fmla="*/ 40188 h 75320"/>
                      <a:gd name="connsiteX3" fmla="*/ 209418 w 253985"/>
                      <a:gd name="connsiteY3" fmla="*/ 60029 h 75320"/>
                      <a:gd name="connsiteX4" fmla="*/ 201188 w 253985"/>
                      <a:gd name="connsiteY4" fmla="*/ 63567 h 75320"/>
                      <a:gd name="connsiteX5" fmla="*/ 176752 w 253985"/>
                      <a:gd name="connsiteY5" fmla="*/ 66980 h 75320"/>
                      <a:gd name="connsiteX6" fmla="*/ 173460 w 253985"/>
                      <a:gd name="connsiteY6" fmla="*/ 66980 h 75320"/>
                      <a:gd name="connsiteX7" fmla="*/ 168395 w 253985"/>
                      <a:gd name="connsiteY7" fmla="*/ 66980 h 75320"/>
                      <a:gd name="connsiteX8" fmla="*/ 142693 w 253985"/>
                      <a:gd name="connsiteY8" fmla="*/ 62935 h 75320"/>
                      <a:gd name="connsiteX9" fmla="*/ 134336 w 253985"/>
                      <a:gd name="connsiteY9" fmla="*/ 59650 h 75320"/>
                      <a:gd name="connsiteX10" fmla="*/ 129525 w 253985"/>
                      <a:gd name="connsiteY10" fmla="*/ 56996 h 75320"/>
                      <a:gd name="connsiteX11" fmla="*/ 122688 w 253985"/>
                      <a:gd name="connsiteY11" fmla="*/ 51814 h 75320"/>
                      <a:gd name="connsiteX12" fmla="*/ 110786 w 253985"/>
                      <a:gd name="connsiteY12" fmla="*/ 38166 h 75320"/>
                      <a:gd name="connsiteX13" fmla="*/ 107368 w 253985"/>
                      <a:gd name="connsiteY13" fmla="*/ 33490 h 75320"/>
                      <a:gd name="connsiteX14" fmla="*/ 102430 w 253985"/>
                      <a:gd name="connsiteY14" fmla="*/ 26665 h 75320"/>
                      <a:gd name="connsiteX15" fmla="*/ 82425 w 253985"/>
                      <a:gd name="connsiteY15" fmla="*/ 8088 h 75320"/>
                      <a:gd name="connsiteX16" fmla="*/ 74068 w 253985"/>
                      <a:gd name="connsiteY16" fmla="*/ 4297 h 75320"/>
                      <a:gd name="connsiteX17" fmla="*/ 50898 w 253985"/>
                      <a:gd name="connsiteY17" fmla="*/ 126 h 75320"/>
                      <a:gd name="connsiteX18" fmla="*/ 45327 w 253985"/>
                      <a:gd name="connsiteY18" fmla="*/ 0 h 75320"/>
                      <a:gd name="connsiteX19" fmla="*/ 42542 w 253985"/>
                      <a:gd name="connsiteY19" fmla="*/ 0 h 75320"/>
                      <a:gd name="connsiteX20" fmla="*/ 15953 w 253985"/>
                      <a:gd name="connsiteY20" fmla="*/ 3539 h 75320"/>
                      <a:gd name="connsiteX21" fmla="*/ 7596 w 253985"/>
                      <a:gd name="connsiteY21" fmla="*/ 6445 h 75320"/>
                      <a:gd name="connsiteX22" fmla="*/ 0 w 253985"/>
                      <a:gd name="connsiteY22" fmla="*/ 10236 h 75320"/>
                      <a:gd name="connsiteX23" fmla="*/ 6837 w 253985"/>
                      <a:gd name="connsiteY23" fmla="*/ 16050 h 75320"/>
                      <a:gd name="connsiteX24" fmla="*/ 7596 w 253985"/>
                      <a:gd name="connsiteY24" fmla="*/ 15671 h 75320"/>
                      <a:gd name="connsiteX25" fmla="*/ 15953 w 253985"/>
                      <a:gd name="connsiteY25" fmla="*/ 12259 h 75320"/>
                      <a:gd name="connsiteX26" fmla="*/ 42542 w 253985"/>
                      <a:gd name="connsiteY26" fmla="*/ 8214 h 75320"/>
                      <a:gd name="connsiteX27" fmla="*/ 45327 w 253985"/>
                      <a:gd name="connsiteY27" fmla="*/ 8214 h 75320"/>
                      <a:gd name="connsiteX28" fmla="*/ 50898 w 253985"/>
                      <a:gd name="connsiteY28" fmla="*/ 8341 h 75320"/>
                      <a:gd name="connsiteX29" fmla="*/ 74068 w 253985"/>
                      <a:gd name="connsiteY29" fmla="*/ 13143 h 75320"/>
                      <a:gd name="connsiteX30" fmla="*/ 82425 w 253985"/>
                      <a:gd name="connsiteY30" fmla="*/ 17819 h 75320"/>
                      <a:gd name="connsiteX31" fmla="*/ 100657 w 253985"/>
                      <a:gd name="connsiteY31" fmla="*/ 38166 h 75320"/>
                      <a:gd name="connsiteX32" fmla="*/ 102556 w 253985"/>
                      <a:gd name="connsiteY32" fmla="*/ 40820 h 75320"/>
                      <a:gd name="connsiteX33" fmla="*/ 110913 w 253985"/>
                      <a:gd name="connsiteY33" fmla="*/ 51562 h 75320"/>
                      <a:gd name="connsiteX34" fmla="*/ 115851 w 253985"/>
                      <a:gd name="connsiteY34" fmla="*/ 56617 h 75320"/>
                      <a:gd name="connsiteX35" fmla="*/ 122688 w 253985"/>
                      <a:gd name="connsiteY35" fmla="*/ 62177 h 75320"/>
                      <a:gd name="connsiteX36" fmla="*/ 134463 w 253985"/>
                      <a:gd name="connsiteY36" fmla="*/ 68622 h 75320"/>
                      <a:gd name="connsiteX37" fmla="*/ 142819 w 253985"/>
                      <a:gd name="connsiteY37" fmla="*/ 71529 h 75320"/>
                      <a:gd name="connsiteX38" fmla="*/ 168522 w 253985"/>
                      <a:gd name="connsiteY38" fmla="*/ 75194 h 75320"/>
                      <a:gd name="connsiteX39" fmla="*/ 173586 w 253985"/>
                      <a:gd name="connsiteY39" fmla="*/ 75320 h 75320"/>
                      <a:gd name="connsiteX40" fmla="*/ 176878 w 253985"/>
                      <a:gd name="connsiteY40" fmla="*/ 75320 h 75320"/>
                      <a:gd name="connsiteX41" fmla="*/ 201315 w 253985"/>
                      <a:gd name="connsiteY41" fmla="*/ 72161 h 75320"/>
                      <a:gd name="connsiteX42" fmla="*/ 209544 w 253985"/>
                      <a:gd name="connsiteY42" fmla="*/ 69254 h 75320"/>
                      <a:gd name="connsiteX43" fmla="*/ 233348 w 253985"/>
                      <a:gd name="connsiteY43" fmla="*/ 47138 h 75320"/>
                      <a:gd name="connsiteX44" fmla="*/ 234994 w 253985"/>
                      <a:gd name="connsiteY44" fmla="*/ 44611 h 75320"/>
                      <a:gd name="connsiteX45" fmla="*/ 241704 w 253985"/>
                      <a:gd name="connsiteY45" fmla="*/ 34754 h 75320"/>
                      <a:gd name="connsiteX46" fmla="*/ 253986 w 253985"/>
                      <a:gd name="connsiteY46" fmla="*/ 23000 h 75320"/>
                      <a:gd name="connsiteX47" fmla="*/ 247148 w 253985"/>
                      <a:gd name="connsiteY47" fmla="*/ 17693 h 75320"/>
                      <a:gd name="connsiteX48" fmla="*/ 241831 w 253985"/>
                      <a:gd name="connsiteY48" fmla="*/ 22242 h 75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53985" h="75320">
                        <a:moveTo>
                          <a:pt x="241704" y="22368"/>
                        </a:moveTo>
                        <a:cubicBezTo>
                          <a:pt x="238412" y="25528"/>
                          <a:pt x="235753" y="28814"/>
                          <a:pt x="233348" y="32100"/>
                        </a:cubicBezTo>
                        <a:cubicBezTo>
                          <a:pt x="231449" y="34754"/>
                          <a:pt x="229676" y="37534"/>
                          <a:pt x="227903" y="40188"/>
                        </a:cubicBezTo>
                        <a:cubicBezTo>
                          <a:pt x="222965" y="47897"/>
                          <a:pt x="218407" y="55100"/>
                          <a:pt x="209418" y="60029"/>
                        </a:cubicBezTo>
                        <a:cubicBezTo>
                          <a:pt x="207012" y="61419"/>
                          <a:pt x="204227" y="62556"/>
                          <a:pt x="201188" y="63567"/>
                        </a:cubicBezTo>
                        <a:cubicBezTo>
                          <a:pt x="194984" y="65589"/>
                          <a:pt x="187007" y="66727"/>
                          <a:pt x="176752" y="66980"/>
                        </a:cubicBezTo>
                        <a:cubicBezTo>
                          <a:pt x="175612" y="66980"/>
                          <a:pt x="174599" y="66980"/>
                          <a:pt x="173460" y="66980"/>
                        </a:cubicBezTo>
                        <a:cubicBezTo>
                          <a:pt x="171687" y="66980"/>
                          <a:pt x="170041" y="66980"/>
                          <a:pt x="168395" y="66980"/>
                        </a:cubicBezTo>
                        <a:cubicBezTo>
                          <a:pt x="158013" y="66600"/>
                          <a:pt x="149530" y="65210"/>
                          <a:pt x="142693" y="62935"/>
                        </a:cubicBezTo>
                        <a:cubicBezTo>
                          <a:pt x="139654" y="61924"/>
                          <a:pt x="136869" y="60787"/>
                          <a:pt x="134336" y="59650"/>
                        </a:cubicBezTo>
                        <a:cubicBezTo>
                          <a:pt x="132690" y="58765"/>
                          <a:pt x="131044" y="57880"/>
                          <a:pt x="129525" y="56996"/>
                        </a:cubicBezTo>
                        <a:cubicBezTo>
                          <a:pt x="126993" y="55479"/>
                          <a:pt x="124840" y="53710"/>
                          <a:pt x="122688" y="51814"/>
                        </a:cubicBezTo>
                        <a:cubicBezTo>
                          <a:pt x="118003" y="47644"/>
                          <a:pt x="114332" y="43094"/>
                          <a:pt x="110786" y="38166"/>
                        </a:cubicBezTo>
                        <a:cubicBezTo>
                          <a:pt x="109647" y="36649"/>
                          <a:pt x="108507" y="35006"/>
                          <a:pt x="107368" y="33490"/>
                        </a:cubicBezTo>
                        <a:cubicBezTo>
                          <a:pt x="105722" y="31215"/>
                          <a:pt x="104076" y="28940"/>
                          <a:pt x="102430" y="26665"/>
                        </a:cubicBezTo>
                        <a:cubicBezTo>
                          <a:pt x="97112" y="19715"/>
                          <a:pt x="91161" y="13017"/>
                          <a:pt x="82425" y="8088"/>
                        </a:cubicBezTo>
                        <a:cubicBezTo>
                          <a:pt x="79893" y="6698"/>
                          <a:pt x="77107" y="5434"/>
                          <a:pt x="74068" y="4297"/>
                        </a:cubicBezTo>
                        <a:cubicBezTo>
                          <a:pt x="67738" y="2022"/>
                          <a:pt x="60141" y="505"/>
                          <a:pt x="50898" y="126"/>
                        </a:cubicBezTo>
                        <a:cubicBezTo>
                          <a:pt x="49126" y="126"/>
                          <a:pt x="47353" y="0"/>
                          <a:pt x="45327" y="0"/>
                        </a:cubicBezTo>
                        <a:cubicBezTo>
                          <a:pt x="44315" y="0"/>
                          <a:pt x="43428" y="0"/>
                          <a:pt x="42542" y="0"/>
                        </a:cubicBezTo>
                        <a:cubicBezTo>
                          <a:pt x="32033" y="126"/>
                          <a:pt x="23297" y="1390"/>
                          <a:pt x="15953" y="3539"/>
                        </a:cubicBezTo>
                        <a:cubicBezTo>
                          <a:pt x="12914" y="4423"/>
                          <a:pt x="10256" y="5434"/>
                          <a:pt x="7596" y="6445"/>
                        </a:cubicBezTo>
                        <a:cubicBezTo>
                          <a:pt x="4938" y="7582"/>
                          <a:pt x="2406" y="8846"/>
                          <a:pt x="0" y="10236"/>
                        </a:cubicBezTo>
                        <a:cubicBezTo>
                          <a:pt x="2406" y="12132"/>
                          <a:pt x="4558" y="14028"/>
                          <a:pt x="6837" y="16050"/>
                        </a:cubicBezTo>
                        <a:cubicBezTo>
                          <a:pt x="7090" y="15923"/>
                          <a:pt x="7343" y="15797"/>
                          <a:pt x="7596" y="15671"/>
                        </a:cubicBezTo>
                        <a:cubicBezTo>
                          <a:pt x="10129" y="14407"/>
                          <a:pt x="12914" y="13270"/>
                          <a:pt x="15953" y="12259"/>
                        </a:cubicBezTo>
                        <a:cubicBezTo>
                          <a:pt x="23170" y="9857"/>
                          <a:pt x="31780" y="8467"/>
                          <a:pt x="42542" y="8214"/>
                        </a:cubicBezTo>
                        <a:cubicBezTo>
                          <a:pt x="43428" y="8214"/>
                          <a:pt x="44315" y="8214"/>
                          <a:pt x="45327" y="8214"/>
                        </a:cubicBezTo>
                        <a:cubicBezTo>
                          <a:pt x="47226" y="8214"/>
                          <a:pt x="49126" y="8214"/>
                          <a:pt x="50898" y="8341"/>
                        </a:cubicBezTo>
                        <a:cubicBezTo>
                          <a:pt x="60521" y="8846"/>
                          <a:pt x="67991" y="10489"/>
                          <a:pt x="74068" y="13143"/>
                        </a:cubicBezTo>
                        <a:cubicBezTo>
                          <a:pt x="77107" y="14533"/>
                          <a:pt x="79893" y="16050"/>
                          <a:pt x="82425" y="17819"/>
                        </a:cubicBezTo>
                        <a:cubicBezTo>
                          <a:pt x="90022" y="23253"/>
                          <a:pt x="95086" y="30457"/>
                          <a:pt x="100657" y="38166"/>
                        </a:cubicBezTo>
                        <a:cubicBezTo>
                          <a:pt x="101290" y="39050"/>
                          <a:pt x="101923" y="39935"/>
                          <a:pt x="102556" y="40820"/>
                        </a:cubicBezTo>
                        <a:cubicBezTo>
                          <a:pt x="105089" y="44358"/>
                          <a:pt x="107747" y="48023"/>
                          <a:pt x="110913" y="51562"/>
                        </a:cubicBezTo>
                        <a:cubicBezTo>
                          <a:pt x="112432" y="53331"/>
                          <a:pt x="114078" y="54974"/>
                          <a:pt x="115851" y="56617"/>
                        </a:cubicBezTo>
                        <a:cubicBezTo>
                          <a:pt x="117877" y="58512"/>
                          <a:pt x="120156" y="60408"/>
                          <a:pt x="122688" y="62177"/>
                        </a:cubicBezTo>
                        <a:cubicBezTo>
                          <a:pt x="126106" y="64578"/>
                          <a:pt x="129905" y="66727"/>
                          <a:pt x="134463" y="68622"/>
                        </a:cubicBezTo>
                        <a:cubicBezTo>
                          <a:pt x="136995" y="69760"/>
                          <a:pt x="139780" y="70644"/>
                          <a:pt x="142819" y="71529"/>
                        </a:cubicBezTo>
                        <a:cubicBezTo>
                          <a:pt x="150036" y="73551"/>
                          <a:pt x="158519" y="74941"/>
                          <a:pt x="168522" y="75194"/>
                        </a:cubicBezTo>
                        <a:cubicBezTo>
                          <a:pt x="170168" y="75194"/>
                          <a:pt x="171814" y="75320"/>
                          <a:pt x="173586" y="75320"/>
                        </a:cubicBezTo>
                        <a:cubicBezTo>
                          <a:pt x="174726" y="75320"/>
                          <a:pt x="175739" y="75320"/>
                          <a:pt x="176878" y="75320"/>
                        </a:cubicBezTo>
                        <a:cubicBezTo>
                          <a:pt x="186754" y="75068"/>
                          <a:pt x="194731" y="74057"/>
                          <a:pt x="201315" y="72161"/>
                        </a:cubicBezTo>
                        <a:cubicBezTo>
                          <a:pt x="204353" y="71276"/>
                          <a:pt x="207139" y="70392"/>
                          <a:pt x="209544" y="69254"/>
                        </a:cubicBezTo>
                        <a:cubicBezTo>
                          <a:pt x="221826" y="63820"/>
                          <a:pt x="227903" y="55479"/>
                          <a:pt x="233348" y="47138"/>
                        </a:cubicBezTo>
                        <a:cubicBezTo>
                          <a:pt x="233854" y="46254"/>
                          <a:pt x="234360" y="45495"/>
                          <a:pt x="234994" y="44611"/>
                        </a:cubicBezTo>
                        <a:cubicBezTo>
                          <a:pt x="237146" y="41325"/>
                          <a:pt x="239172" y="38039"/>
                          <a:pt x="241704" y="34754"/>
                        </a:cubicBezTo>
                        <a:cubicBezTo>
                          <a:pt x="244870" y="30583"/>
                          <a:pt x="248794" y="26539"/>
                          <a:pt x="253986" y="23000"/>
                        </a:cubicBezTo>
                        <a:cubicBezTo>
                          <a:pt x="251833" y="21105"/>
                          <a:pt x="249554" y="19336"/>
                          <a:pt x="247148" y="17693"/>
                        </a:cubicBezTo>
                        <a:cubicBezTo>
                          <a:pt x="245249" y="19209"/>
                          <a:pt x="243477" y="20726"/>
                          <a:pt x="241831" y="22242"/>
                        </a:cubicBezTo>
                        <a:close/>
                      </a:path>
                    </a:pathLst>
                  </a:custGeom>
                  <a:solidFill>
                    <a:srgbClr val="CB2627"/>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65" name="Freeform 1831">
                    <a:extLst>
                      <a:ext uri="{FF2B5EF4-FFF2-40B4-BE49-F238E27FC236}">
                        <a16:creationId xmlns:a16="http://schemas.microsoft.com/office/drawing/2014/main" id="{185E2560-F463-A7FA-6422-EF47E09B4F00}"/>
                      </a:ext>
                    </a:extLst>
                  </p:cNvPr>
                  <p:cNvSpPr/>
                  <p:nvPr/>
                </p:nvSpPr>
                <p:spPr>
                  <a:xfrm>
                    <a:off x="7667522" y="4569366"/>
                    <a:ext cx="193084" cy="75334"/>
                  </a:xfrm>
                  <a:custGeom>
                    <a:avLst/>
                    <a:gdLst>
                      <a:gd name="connsiteX0" fmla="*/ 180297 w 193084"/>
                      <a:gd name="connsiteY0" fmla="*/ 21231 h 75334"/>
                      <a:gd name="connsiteX1" fmla="*/ 171940 w 193084"/>
                      <a:gd name="connsiteY1" fmla="*/ 31594 h 75334"/>
                      <a:gd name="connsiteX2" fmla="*/ 167002 w 193084"/>
                      <a:gd name="connsiteY2" fmla="*/ 38924 h 75334"/>
                      <a:gd name="connsiteX3" fmla="*/ 148390 w 193084"/>
                      <a:gd name="connsiteY3" fmla="*/ 60281 h 75334"/>
                      <a:gd name="connsiteX4" fmla="*/ 140034 w 193084"/>
                      <a:gd name="connsiteY4" fmla="*/ 64326 h 75334"/>
                      <a:gd name="connsiteX5" fmla="*/ 116484 w 193084"/>
                      <a:gd name="connsiteY5" fmla="*/ 66853 h 75334"/>
                      <a:gd name="connsiteX6" fmla="*/ 115344 w 193084"/>
                      <a:gd name="connsiteY6" fmla="*/ 66853 h 75334"/>
                      <a:gd name="connsiteX7" fmla="*/ 108127 w 193084"/>
                      <a:gd name="connsiteY7" fmla="*/ 66095 h 75334"/>
                      <a:gd name="connsiteX8" fmla="*/ 83564 w 193084"/>
                      <a:gd name="connsiteY8" fmla="*/ 59776 h 75334"/>
                      <a:gd name="connsiteX9" fmla="*/ 75208 w 193084"/>
                      <a:gd name="connsiteY9" fmla="*/ 55858 h 75334"/>
                      <a:gd name="connsiteX10" fmla="*/ 69257 w 193084"/>
                      <a:gd name="connsiteY10" fmla="*/ 52320 h 75334"/>
                      <a:gd name="connsiteX11" fmla="*/ 62420 w 193084"/>
                      <a:gd name="connsiteY11" fmla="*/ 47391 h 75334"/>
                      <a:gd name="connsiteX12" fmla="*/ 51658 w 193084"/>
                      <a:gd name="connsiteY12" fmla="*/ 37660 h 75334"/>
                      <a:gd name="connsiteX13" fmla="*/ 43302 w 193084"/>
                      <a:gd name="connsiteY13" fmla="*/ 28940 h 75334"/>
                      <a:gd name="connsiteX14" fmla="*/ 42035 w 193084"/>
                      <a:gd name="connsiteY14" fmla="*/ 27676 h 75334"/>
                      <a:gd name="connsiteX15" fmla="*/ 22157 w 193084"/>
                      <a:gd name="connsiteY15" fmla="*/ 8846 h 75334"/>
                      <a:gd name="connsiteX16" fmla="*/ 13801 w 193084"/>
                      <a:gd name="connsiteY16" fmla="*/ 3918 h 75334"/>
                      <a:gd name="connsiteX17" fmla="*/ 1266 w 193084"/>
                      <a:gd name="connsiteY17" fmla="*/ 0 h 75334"/>
                      <a:gd name="connsiteX18" fmla="*/ 0 w 193084"/>
                      <a:gd name="connsiteY18" fmla="*/ 8214 h 75334"/>
                      <a:gd name="connsiteX19" fmla="*/ 13801 w 193084"/>
                      <a:gd name="connsiteY19" fmla="*/ 13270 h 75334"/>
                      <a:gd name="connsiteX20" fmla="*/ 22157 w 193084"/>
                      <a:gd name="connsiteY20" fmla="*/ 19336 h 75334"/>
                      <a:gd name="connsiteX21" fmla="*/ 35832 w 193084"/>
                      <a:gd name="connsiteY21" fmla="*/ 33237 h 75334"/>
                      <a:gd name="connsiteX22" fmla="*/ 43175 w 193084"/>
                      <a:gd name="connsiteY22" fmla="*/ 41072 h 75334"/>
                      <a:gd name="connsiteX23" fmla="*/ 51531 w 193084"/>
                      <a:gd name="connsiteY23" fmla="*/ 49160 h 75334"/>
                      <a:gd name="connsiteX24" fmla="*/ 55963 w 193084"/>
                      <a:gd name="connsiteY24" fmla="*/ 52952 h 75334"/>
                      <a:gd name="connsiteX25" fmla="*/ 62800 w 193084"/>
                      <a:gd name="connsiteY25" fmla="*/ 58007 h 75334"/>
                      <a:gd name="connsiteX26" fmla="*/ 75081 w 193084"/>
                      <a:gd name="connsiteY26" fmla="*/ 65210 h 75334"/>
                      <a:gd name="connsiteX27" fmla="*/ 83438 w 193084"/>
                      <a:gd name="connsiteY27" fmla="*/ 68749 h 75334"/>
                      <a:gd name="connsiteX28" fmla="*/ 108001 w 193084"/>
                      <a:gd name="connsiteY28" fmla="*/ 74562 h 75334"/>
                      <a:gd name="connsiteX29" fmla="*/ 114585 w 193084"/>
                      <a:gd name="connsiteY29" fmla="*/ 75194 h 75334"/>
                      <a:gd name="connsiteX30" fmla="*/ 116231 w 193084"/>
                      <a:gd name="connsiteY30" fmla="*/ 75194 h 75334"/>
                      <a:gd name="connsiteX31" fmla="*/ 139781 w 193084"/>
                      <a:gd name="connsiteY31" fmla="*/ 73046 h 75334"/>
                      <a:gd name="connsiteX32" fmla="*/ 148137 w 193084"/>
                      <a:gd name="connsiteY32" fmla="*/ 69760 h 75334"/>
                      <a:gd name="connsiteX33" fmla="*/ 171687 w 193084"/>
                      <a:gd name="connsiteY33" fmla="*/ 46506 h 75334"/>
                      <a:gd name="connsiteX34" fmla="*/ 173713 w 193084"/>
                      <a:gd name="connsiteY34" fmla="*/ 43474 h 75334"/>
                      <a:gd name="connsiteX35" fmla="*/ 180044 w 193084"/>
                      <a:gd name="connsiteY35" fmla="*/ 34248 h 75334"/>
                      <a:gd name="connsiteX36" fmla="*/ 193085 w 193084"/>
                      <a:gd name="connsiteY36" fmla="*/ 20726 h 75334"/>
                      <a:gd name="connsiteX37" fmla="*/ 186374 w 193084"/>
                      <a:gd name="connsiteY37" fmla="*/ 15291 h 75334"/>
                      <a:gd name="connsiteX38" fmla="*/ 180044 w 193084"/>
                      <a:gd name="connsiteY38" fmla="*/ 21231 h 75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3084" h="75334">
                        <a:moveTo>
                          <a:pt x="180297" y="21231"/>
                        </a:moveTo>
                        <a:cubicBezTo>
                          <a:pt x="177132" y="24517"/>
                          <a:pt x="174473" y="28056"/>
                          <a:pt x="171940" y="31594"/>
                        </a:cubicBezTo>
                        <a:cubicBezTo>
                          <a:pt x="170168" y="33995"/>
                          <a:pt x="168648" y="36523"/>
                          <a:pt x="167002" y="38924"/>
                        </a:cubicBezTo>
                        <a:cubicBezTo>
                          <a:pt x="161558" y="47265"/>
                          <a:pt x="156367" y="54974"/>
                          <a:pt x="148390" y="60281"/>
                        </a:cubicBezTo>
                        <a:cubicBezTo>
                          <a:pt x="145985" y="61924"/>
                          <a:pt x="143199" y="63315"/>
                          <a:pt x="140034" y="64326"/>
                        </a:cubicBezTo>
                        <a:cubicBezTo>
                          <a:pt x="133957" y="66474"/>
                          <a:pt x="126360" y="67485"/>
                          <a:pt x="116484" y="66853"/>
                        </a:cubicBezTo>
                        <a:cubicBezTo>
                          <a:pt x="116104" y="66853"/>
                          <a:pt x="115724" y="66853"/>
                          <a:pt x="115344" y="66853"/>
                        </a:cubicBezTo>
                        <a:cubicBezTo>
                          <a:pt x="112812" y="66727"/>
                          <a:pt x="110407" y="66474"/>
                          <a:pt x="108127" y="66095"/>
                        </a:cubicBezTo>
                        <a:cubicBezTo>
                          <a:pt x="98758" y="64831"/>
                          <a:pt x="90655" y="62683"/>
                          <a:pt x="83564" y="59776"/>
                        </a:cubicBezTo>
                        <a:cubicBezTo>
                          <a:pt x="80652" y="58639"/>
                          <a:pt x="77867" y="57249"/>
                          <a:pt x="75208" y="55858"/>
                        </a:cubicBezTo>
                        <a:cubicBezTo>
                          <a:pt x="73182" y="54721"/>
                          <a:pt x="71156" y="53583"/>
                          <a:pt x="69257" y="52320"/>
                        </a:cubicBezTo>
                        <a:cubicBezTo>
                          <a:pt x="66852" y="50677"/>
                          <a:pt x="64573" y="49034"/>
                          <a:pt x="62420" y="47391"/>
                        </a:cubicBezTo>
                        <a:cubicBezTo>
                          <a:pt x="58495" y="44358"/>
                          <a:pt x="54950" y="41072"/>
                          <a:pt x="51658" y="37660"/>
                        </a:cubicBezTo>
                        <a:cubicBezTo>
                          <a:pt x="48746" y="34754"/>
                          <a:pt x="46087" y="31847"/>
                          <a:pt x="43302" y="28940"/>
                        </a:cubicBezTo>
                        <a:cubicBezTo>
                          <a:pt x="42922" y="28435"/>
                          <a:pt x="42542" y="28056"/>
                          <a:pt x="42035" y="27676"/>
                        </a:cubicBezTo>
                        <a:cubicBezTo>
                          <a:pt x="35578" y="20726"/>
                          <a:pt x="29374" y="14028"/>
                          <a:pt x="22157" y="8846"/>
                        </a:cubicBezTo>
                        <a:cubicBezTo>
                          <a:pt x="19498" y="6951"/>
                          <a:pt x="16840" y="5308"/>
                          <a:pt x="13801" y="3918"/>
                        </a:cubicBezTo>
                        <a:cubicBezTo>
                          <a:pt x="10002" y="2148"/>
                          <a:pt x="5824" y="758"/>
                          <a:pt x="1266" y="0"/>
                        </a:cubicBezTo>
                        <a:lnTo>
                          <a:pt x="0" y="8214"/>
                        </a:lnTo>
                        <a:cubicBezTo>
                          <a:pt x="5191" y="8973"/>
                          <a:pt x="9623" y="10868"/>
                          <a:pt x="13801" y="13270"/>
                        </a:cubicBezTo>
                        <a:cubicBezTo>
                          <a:pt x="16713" y="15039"/>
                          <a:pt x="19498" y="17061"/>
                          <a:pt x="22157" y="19336"/>
                        </a:cubicBezTo>
                        <a:cubicBezTo>
                          <a:pt x="26842" y="23380"/>
                          <a:pt x="31273" y="28056"/>
                          <a:pt x="35832" y="33237"/>
                        </a:cubicBezTo>
                        <a:cubicBezTo>
                          <a:pt x="38110" y="35765"/>
                          <a:pt x="40643" y="38418"/>
                          <a:pt x="43175" y="41072"/>
                        </a:cubicBezTo>
                        <a:cubicBezTo>
                          <a:pt x="45707" y="43726"/>
                          <a:pt x="48493" y="46506"/>
                          <a:pt x="51531" y="49160"/>
                        </a:cubicBezTo>
                        <a:cubicBezTo>
                          <a:pt x="52924" y="50424"/>
                          <a:pt x="54443" y="51688"/>
                          <a:pt x="55963" y="52952"/>
                        </a:cubicBezTo>
                        <a:cubicBezTo>
                          <a:pt x="58115" y="54721"/>
                          <a:pt x="60394" y="56364"/>
                          <a:pt x="62800" y="58007"/>
                        </a:cubicBezTo>
                        <a:cubicBezTo>
                          <a:pt x="66598" y="60661"/>
                          <a:pt x="70650" y="63062"/>
                          <a:pt x="75081" y="65210"/>
                        </a:cubicBezTo>
                        <a:cubicBezTo>
                          <a:pt x="77740" y="66474"/>
                          <a:pt x="80526" y="67611"/>
                          <a:pt x="83438" y="68749"/>
                        </a:cubicBezTo>
                        <a:cubicBezTo>
                          <a:pt x="90655" y="71403"/>
                          <a:pt x="98758" y="73425"/>
                          <a:pt x="108001" y="74562"/>
                        </a:cubicBezTo>
                        <a:cubicBezTo>
                          <a:pt x="110153" y="74815"/>
                          <a:pt x="112306" y="75068"/>
                          <a:pt x="114585" y="75194"/>
                        </a:cubicBezTo>
                        <a:cubicBezTo>
                          <a:pt x="115218" y="75194"/>
                          <a:pt x="115724" y="75194"/>
                          <a:pt x="116231" y="75194"/>
                        </a:cubicBezTo>
                        <a:cubicBezTo>
                          <a:pt x="125600" y="75699"/>
                          <a:pt x="133323" y="74815"/>
                          <a:pt x="139781" y="73046"/>
                        </a:cubicBezTo>
                        <a:cubicBezTo>
                          <a:pt x="142819" y="72161"/>
                          <a:pt x="145605" y="71023"/>
                          <a:pt x="148137" y="69760"/>
                        </a:cubicBezTo>
                        <a:cubicBezTo>
                          <a:pt x="159026" y="64326"/>
                          <a:pt x="165610" y="55479"/>
                          <a:pt x="171687" y="46506"/>
                        </a:cubicBezTo>
                        <a:cubicBezTo>
                          <a:pt x="172320" y="45495"/>
                          <a:pt x="173080" y="44484"/>
                          <a:pt x="173713" y="43474"/>
                        </a:cubicBezTo>
                        <a:cubicBezTo>
                          <a:pt x="175739" y="40440"/>
                          <a:pt x="177765" y="37281"/>
                          <a:pt x="180044" y="34248"/>
                        </a:cubicBezTo>
                        <a:cubicBezTo>
                          <a:pt x="183715" y="29319"/>
                          <a:pt x="187767" y="24643"/>
                          <a:pt x="193085" y="20726"/>
                        </a:cubicBezTo>
                        <a:cubicBezTo>
                          <a:pt x="190932" y="18830"/>
                          <a:pt x="188780" y="16934"/>
                          <a:pt x="186374" y="15291"/>
                        </a:cubicBezTo>
                        <a:cubicBezTo>
                          <a:pt x="184095" y="17187"/>
                          <a:pt x="181943" y="19209"/>
                          <a:pt x="180044" y="21231"/>
                        </a:cubicBezTo>
                        <a:close/>
                      </a:path>
                    </a:pathLst>
                  </a:custGeom>
                  <a:solidFill>
                    <a:srgbClr val="CB2627"/>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66" name="Freeform 1832">
                    <a:extLst>
                      <a:ext uri="{FF2B5EF4-FFF2-40B4-BE49-F238E27FC236}">
                        <a16:creationId xmlns:a16="http://schemas.microsoft.com/office/drawing/2014/main" id="{CB0A7EAA-9CA7-5970-718E-4C763909229F}"/>
                      </a:ext>
                    </a:extLst>
                  </p:cNvPr>
                  <p:cNvSpPr/>
                  <p:nvPr/>
                </p:nvSpPr>
                <p:spPr>
                  <a:xfrm>
                    <a:off x="8115479" y="4569239"/>
                    <a:ext cx="62293" cy="18830"/>
                  </a:xfrm>
                  <a:custGeom>
                    <a:avLst/>
                    <a:gdLst>
                      <a:gd name="connsiteX0" fmla="*/ 62040 w 62293"/>
                      <a:gd name="connsiteY0" fmla="*/ 0 h 18830"/>
                      <a:gd name="connsiteX1" fmla="*/ 49886 w 62293"/>
                      <a:gd name="connsiteY1" fmla="*/ 632 h 18830"/>
                      <a:gd name="connsiteX2" fmla="*/ 41529 w 62293"/>
                      <a:gd name="connsiteY2" fmla="*/ 1390 h 18830"/>
                      <a:gd name="connsiteX3" fmla="*/ 13548 w 62293"/>
                      <a:gd name="connsiteY3" fmla="*/ 7204 h 18830"/>
                      <a:gd name="connsiteX4" fmla="*/ 5191 w 62293"/>
                      <a:gd name="connsiteY4" fmla="*/ 10363 h 18830"/>
                      <a:gd name="connsiteX5" fmla="*/ 0 w 62293"/>
                      <a:gd name="connsiteY5" fmla="*/ 13017 h 18830"/>
                      <a:gd name="connsiteX6" fmla="*/ 5191 w 62293"/>
                      <a:gd name="connsiteY6" fmla="*/ 17314 h 18830"/>
                      <a:gd name="connsiteX7" fmla="*/ 6837 w 62293"/>
                      <a:gd name="connsiteY7" fmla="*/ 18830 h 18830"/>
                      <a:gd name="connsiteX8" fmla="*/ 13548 w 62293"/>
                      <a:gd name="connsiteY8" fmla="*/ 15924 h 18830"/>
                      <a:gd name="connsiteX9" fmla="*/ 41529 w 62293"/>
                      <a:gd name="connsiteY9" fmla="*/ 9731 h 18830"/>
                      <a:gd name="connsiteX10" fmla="*/ 49886 w 62293"/>
                      <a:gd name="connsiteY10" fmla="*/ 8973 h 18830"/>
                      <a:gd name="connsiteX11" fmla="*/ 62294 w 62293"/>
                      <a:gd name="connsiteY11" fmla="*/ 8341 h 18830"/>
                      <a:gd name="connsiteX12" fmla="*/ 62040 w 62293"/>
                      <a:gd name="connsiteY12" fmla="*/ 0 h 1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293" h="18830">
                        <a:moveTo>
                          <a:pt x="62040" y="0"/>
                        </a:moveTo>
                        <a:cubicBezTo>
                          <a:pt x="57736" y="0"/>
                          <a:pt x="53684" y="379"/>
                          <a:pt x="49886" y="632"/>
                        </a:cubicBezTo>
                        <a:cubicBezTo>
                          <a:pt x="46973" y="885"/>
                          <a:pt x="44315" y="1138"/>
                          <a:pt x="41529" y="1390"/>
                        </a:cubicBezTo>
                        <a:cubicBezTo>
                          <a:pt x="30261" y="2654"/>
                          <a:pt x="21145" y="4676"/>
                          <a:pt x="13548" y="7204"/>
                        </a:cubicBezTo>
                        <a:cubicBezTo>
                          <a:pt x="10509" y="8215"/>
                          <a:pt x="7850" y="9226"/>
                          <a:pt x="5191" y="10363"/>
                        </a:cubicBezTo>
                        <a:cubicBezTo>
                          <a:pt x="3292" y="11247"/>
                          <a:pt x="1646" y="12006"/>
                          <a:pt x="0" y="13017"/>
                        </a:cubicBezTo>
                        <a:cubicBezTo>
                          <a:pt x="1899" y="14407"/>
                          <a:pt x="3545" y="15797"/>
                          <a:pt x="5191" y="17314"/>
                        </a:cubicBezTo>
                        <a:cubicBezTo>
                          <a:pt x="5698" y="17819"/>
                          <a:pt x="6331" y="18325"/>
                          <a:pt x="6837" y="18830"/>
                        </a:cubicBezTo>
                        <a:cubicBezTo>
                          <a:pt x="8863" y="17819"/>
                          <a:pt x="11142" y="16808"/>
                          <a:pt x="13548" y="15924"/>
                        </a:cubicBezTo>
                        <a:cubicBezTo>
                          <a:pt x="20891" y="13270"/>
                          <a:pt x="30007" y="11121"/>
                          <a:pt x="41529" y="9731"/>
                        </a:cubicBezTo>
                        <a:cubicBezTo>
                          <a:pt x="44188" y="9478"/>
                          <a:pt x="46973" y="9226"/>
                          <a:pt x="49886" y="8973"/>
                        </a:cubicBezTo>
                        <a:cubicBezTo>
                          <a:pt x="53811" y="8720"/>
                          <a:pt x="57862" y="8467"/>
                          <a:pt x="62294" y="8341"/>
                        </a:cubicBezTo>
                        <a:lnTo>
                          <a:pt x="62040" y="0"/>
                        </a:lnTo>
                        <a:close/>
                      </a:path>
                    </a:pathLst>
                  </a:custGeom>
                  <a:solidFill>
                    <a:srgbClr val="CB2627"/>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586" name="Graphic 4">
                  <a:extLst>
                    <a:ext uri="{FF2B5EF4-FFF2-40B4-BE49-F238E27FC236}">
                      <a16:creationId xmlns:a16="http://schemas.microsoft.com/office/drawing/2014/main" id="{CA08945B-C41C-03BF-36D5-873A4D437266}"/>
                    </a:ext>
                  </a:extLst>
                </p:cNvPr>
                <p:cNvGrpSpPr/>
                <p:nvPr/>
              </p:nvGrpSpPr>
              <p:grpSpPr>
                <a:xfrm>
                  <a:off x="3840609" y="3206644"/>
                  <a:ext cx="510444" cy="78725"/>
                  <a:chOff x="7668282" y="4565329"/>
                  <a:chExt cx="510376" cy="78725"/>
                </a:xfrm>
                <a:solidFill>
                  <a:srgbClr val="154C88"/>
                </a:solidFill>
              </p:grpSpPr>
              <p:sp>
                <p:nvSpPr>
                  <p:cNvPr id="661" name="Freeform 1827">
                    <a:extLst>
                      <a:ext uri="{FF2B5EF4-FFF2-40B4-BE49-F238E27FC236}">
                        <a16:creationId xmlns:a16="http://schemas.microsoft.com/office/drawing/2014/main" id="{C837672F-A3CC-2F56-8EC0-9C5ED1622680}"/>
                      </a:ext>
                    </a:extLst>
                  </p:cNvPr>
                  <p:cNvSpPr/>
                  <p:nvPr/>
                </p:nvSpPr>
                <p:spPr>
                  <a:xfrm>
                    <a:off x="7729689" y="4565329"/>
                    <a:ext cx="253859" cy="78725"/>
                  </a:xfrm>
                  <a:custGeom>
                    <a:avLst/>
                    <a:gdLst>
                      <a:gd name="connsiteX0" fmla="*/ 242211 w 253859"/>
                      <a:gd name="connsiteY0" fmla="*/ 63307 h 78725"/>
                      <a:gd name="connsiteX1" fmla="*/ 233854 w 253859"/>
                      <a:gd name="connsiteY1" fmla="*/ 66593 h 78725"/>
                      <a:gd name="connsiteX2" fmla="*/ 213850 w 253859"/>
                      <a:gd name="connsiteY2" fmla="*/ 70132 h 78725"/>
                      <a:gd name="connsiteX3" fmla="*/ 208532 w 253859"/>
                      <a:gd name="connsiteY3" fmla="*/ 70384 h 78725"/>
                      <a:gd name="connsiteX4" fmla="*/ 207012 w 253859"/>
                      <a:gd name="connsiteY4" fmla="*/ 70384 h 78725"/>
                      <a:gd name="connsiteX5" fmla="*/ 205493 w 253859"/>
                      <a:gd name="connsiteY5" fmla="*/ 70384 h 78725"/>
                      <a:gd name="connsiteX6" fmla="*/ 182323 w 253859"/>
                      <a:gd name="connsiteY6" fmla="*/ 63813 h 78725"/>
                      <a:gd name="connsiteX7" fmla="*/ 173967 w 253859"/>
                      <a:gd name="connsiteY7" fmla="*/ 57999 h 78725"/>
                      <a:gd name="connsiteX8" fmla="*/ 154468 w 253859"/>
                      <a:gd name="connsiteY8" fmla="*/ 37906 h 78725"/>
                      <a:gd name="connsiteX9" fmla="*/ 147251 w 253859"/>
                      <a:gd name="connsiteY9" fmla="*/ 29691 h 78725"/>
                      <a:gd name="connsiteX10" fmla="*/ 138894 w 253859"/>
                      <a:gd name="connsiteY10" fmla="*/ 21097 h 78725"/>
                      <a:gd name="connsiteX11" fmla="*/ 138135 w 253859"/>
                      <a:gd name="connsiteY11" fmla="*/ 20339 h 78725"/>
                      <a:gd name="connsiteX12" fmla="*/ 131298 w 253859"/>
                      <a:gd name="connsiteY12" fmla="*/ 14526 h 78725"/>
                      <a:gd name="connsiteX13" fmla="*/ 117750 w 253859"/>
                      <a:gd name="connsiteY13" fmla="*/ 6059 h 78725"/>
                      <a:gd name="connsiteX14" fmla="*/ 109394 w 253859"/>
                      <a:gd name="connsiteY14" fmla="*/ 2899 h 78725"/>
                      <a:gd name="connsiteX15" fmla="*/ 85844 w 253859"/>
                      <a:gd name="connsiteY15" fmla="*/ 119 h 78725"/>
                      <a:gd name="connsiteX16" fmla="*/ 84324 w 253859"/>
                      <a:gd name="connsiteY16" fmla="*/ 119 h 78725"/>
                      <a:gd name="connsiteX17" fmla="*/ 77487 w 253859"/>
                      <a:gd name="connsiteY17" fmla="*/ 751 h 78725"/>
                      <a:gd name="connsiteX18" fmla="*/ 53937 w 253859"/>
                      <a:gd name="connsiteY18" fmla="*/ 6817 h 78725"/>
                      <a:gd name="connsiteX19" fmla="*/ 45581 w 253859"/>
                      <a:gd name="connsiteY19" fmla="*/ 10987 h 78725"/>
                      <a:gd name="connsiteX20" fmla="*/ 21018 w 253859"/>
                      <a:gd name="connsiteY20" fmla="*/ 30449 h 78725"/>
                      <a:gd name="connsiteX21" fmla="*/ 12788 w 253859"/>
                      <a:gd name="connsiteY21" fmla="*/ 38790 h 78725"/>
                      <a:gd name="connsiteX22" fmla="*/ 12788 w 253859"/>
                      <a:gd name="connsiteY22" fmla="*/ 38790 h 78725"/>
                      <a:gd name="connsiteX23" fmla="*/ 0 w 253859"/>
                      <a:gd name="connsiteY23" fmla="*/ 51554 h 78725"/>
                      <a:gd name="connsiteX24" fmla="*/ 6837 w 253859"/>
                      <a:gd name="connsiteY24" fmla="*/ 56483 h 78725"/>
                      <a:gd name="connsiteX25" fmla="*/ 12788 w 253859"/>
                      <a:gd name="connsiteY25" fmla="*/ 50670 h 78725"/>
                      <a:gd name="connsiteX26" fmla="*/ 18865 w 253859"/>
                      <a:gd name="connsiteY26" fmla="*/ 44477 h 78725"/>
                      <a:gd name="connsiteX27" fmla="*/ 21145 w 253859"/>
                      <a:gd name="connsiteY27" fmla="*/ 42202 h 78725"/>
                      <a:gd name="connsiteX28" fmla="*/ 45707 w 253859"/>
                      <a:gd name="connsiteY28" fmla="*/ 20592 h 78725"/>
                      <a:gd name="connsiteX29" fmla="*/ 54064 w 253859"/>
                      <a:gd name="connsiteY29" fmla="*/ 15790 h 78725"/>
                      <a:gd name="connsiteX30" fmla="*/ 77614 w 253859"/>
                      <a:gd name="connsiteY30" fmla="*/ 9092 h 78725"/>
                      <a:gd name="connsiteX31" fmla="*/ 84831 w 253859"/>
                      <a:gd name="connsiteY31" fmla="*/ 8334 h 78725"/>
                      <a:gd name="connsiteX32" fmla="*/ 85970 w 253859"/>
                      <a:gd name="connsiteY32" fmla="*/ 8334 h 78725"/>
                      <a:gd name="connsiteX33" fmla="*/ 109520 w 253859"/>
                      <a:gd name="connsiteY33" fmla="*/ 11746 h 78725"/>
                      <a:gd name="connsiteX34" fmla="*/ 117877 w 253859"/>
                      <a:gd name="connsiteY34" fmla="*/ 15537 h 78725"/>
                      <a:gd name="connsiteX35" fmla="*/ 124207 w 253859"/>
                      <a:gd name="connsiteY35" fmla="*/ 19581 h 78725"/>
                      <a:gd name="connsiteX36" fmla="*/ 130918 w 253859"/>
                      <a:gd name="connsiteY36" fmla="*/ 25015 h 78725"/>
                      <a:gd name="connsiteX37" fmla="*/ 139021 w 253859"/>
                      <a:gd name="connsiteY37" fmla="*/ 32977 h 78725"/>
                      <a:gd name="connsiteX38" fmla="*/ 147378 w 253859"/>
                      <a:gd name="connsiteY38" fmla="*/ 42329 h 78725"/>
                      <a:gd name="connsiteX39" fmla="*/ 148264 w 253859"/>
                      <a:gd name="connsiteY39" fmla="*/ 43340 h 78725"/>
                      <a:gd name="connsiteX40" fmla="*/ 173967 w 253859"/>
                      <a:gd name="connsiteY40" fmla="*/ 68489 h 78725"/>
                      <a:gd name="connsiteX41" fmla="*/ 182323 w 253859"/>
                      <a:gd name="connsiteY41" fmla="*/ 73291 h 78725"/>
                      <a:gd name="connsiteX42" fmla="*/ 205493 w 253859"/>
                      <a:gd name="connsiteY42" fmla="*/ 78725 h 78725"/>
                      <a:gd name="connsiteX43" fmla="*/ 206886 w 253859"/>
                      <a:gd name="connsiteY43" fmla="*/ 78725 h 78725"/>
                      <a:gd name="connsiteX44" fmla="*/ 208658 w 253859"/>
                      <a:gd name="connsiteY44" fmla="*/ 78725 h 78725"/>
                      <a:gd name="connsiteX45" fmla="*/ 213723 w 253859"/>
                      <a:gd name="connsiteY45" fmla="*/ 78472 h 78725"/>
                      <a:gd name="connsiteX46" fmla="*/ 233728 w 253859"/>
                      <a:gd name="connsiteY46" fmla="*/ 75439 h 78725"/>
                      <a:gd name="connsiteX47" fmla="*/ 242084 w 253859"/>
                      <a:gd name="connsiteY47" fmla="*/ 72533 h 78725"/>
                      <a:gd name="connsiteX48" fmla="*/ 253859 w 253859"/>
                      <a:gd name="connsiteY48" fmla="*/ 66340 h 78725"/>
                      <a:gd name="connsiteX49" fmla="*/ 247022 w 253859"/>
                      <a:gd name="connsiteY49" fmla="*/ 60780 h 78725"/>
                      <a:gd name="connsiteX50" fmla="*/ 242084 w 253859"/>
                      <a:gd name="connsiteY50" fmla="*/ 63434 h 7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253859" h="78725">
                        <a:moveTo>
                          <a:pt x="242211" y="63307"/>
                        </a:moveTo>
                        <a:cubicBezTo>
                          <a:pt x="239678" y="64571"/>
                          <a:pt x="236893" y="65582"/>
                          <a:pt x="233854" y="66593"/>
                        </a:cubicBezTo>
                        <a:cubicBezTo>
                          <a:pt x="228157" y="68362"/>
                          <a:pt x="221573" y="69626"/>
                          <a:pt x="213850" y="70132"/>
                        </a:cubicBezTo>
                        <a:cubicBezTo>
                          <a:pt x="212077" y="70132"/>
                          <a:pt x="210431" y="70384"/>
                          <a:pt x="208532" y="70384"/>
                        </a:cubicBezTo>
                        <a:cubicBezTo>
                          <a:pt x="208025" y="70384"/>
                          <a:pt x="207519" y="70384"/>
                          <a:pt x="207012" y="70384"/>
                        </a:cubicBezTo>
                        <a:cubicBezTo>
                          <a:pt x="206506" y="70384"/>
                          <a:pt x="206000" y="70384"/>
                          <a:pt x="205493" y="70384"/>
                        </a:cubicBezTo>
                        <a:cubicBezTo>
                          <a:pt x="196504" y="70132"/>
                          <a:pt x="189033" y="67730"/>
                          <a:pt x="182323" y="63813"/>
                        </a:cubicBezTo>
                        <a:cubicBezTo>
                          <a:pt x="179411" y="62170"/>
                          <a:pt x="176625" y="60148"/>
                          <a:pt x="173967" y="57999"/>
                        </a:cubicBezTo>
                        <a:cubicBezTo>
                          <a:pt x="167003" y="52312"/>
                          <a:pt x="160799" y="45235"/>
                          <a:pt x="154468" y="37906"/>
                        </a:cubicBezTo>
                        <a:cubicBezTo>
                          <a:pt x="152189" y="35252"/>
                          <a:pt x="149783" y="32471"/>
                          <a:pt x="147251" y="29691"/>
                        </a:cubicBezTo>
                        <a:cubicBezTo>
                          <a:pt x="144592" y="26785"/>
                          <a:pt x="141807" y="23878"/>
                          <a:pt x="138894" y="21097"/>
                        </a:cubicBezTo>
                        <a:cubicBezTo>
                          <a:pt x="138641" y="20845"/>
                          <a:pt x="138388" y="20592"/>
                          <a:pt x="138135" y="20339"/>
                        </a:cubicBezTo>
                        <a:cubicBezTo>
                          <a:pt x="135983" y="18317"/>
                          <a:pt x="133703" y="16422"/>
                          <a:pt x="131298" y="14526"/>
                        </a:cubicBezTo>
                        <a:cubicBezTo>
                          <a:pt x="127120" y="11240"/>
                          <a:pt x="122688" y="8334"/>
                          <a:pt x="117750" y="6059"/>
                        </a:cubicBezTo>
                        <a:cubicBezTo>
                          <a:pt x="115091" y="4795"/>
                          <a:pt x="112306" y="3784"/>
                          <a:pt x="109394" y="2899"/>
                        </a:cubicBezTo>
                        <a:cubicBezTo>
                          <a:pt x="102430" y="751"/>
                          <a:pt x="94707" y="-387"/>
                          <a:pt x="85844" y="119"/>
                        </a:cubicBezTo>
                        <a:cubicBezTo>
                          <a:pt x="85337" y="119"/>
                          <a:pt x="84831" y="119"/>
                          <a:pt x="84324" y="119"/>
                        </a:cubicBezTo>
                        <a:cubicBezTo>
                          <a:pt x="81919" y="119"/>
                          <a:pt x="79766" y="625"/>
                          <a:pt x="77487" y="751"/>
                        </a:cubicBezTo>
                        <a:cubicBezTo>
                          <a:pt x="68751" y="1636"/>
                          <a:pt x="60901" y="3784"/>
                          <a:pt x="53937" y="6817"/>
                        </a:cubicBezTo>
                        <a:cubicBezTo>
                          <a:pt x="51025" y="8081"/>
                          <a:pt x="48240" y="9471"/>
                          <a:pt x="45581" y="10987"/>
                        </a:cubicBezTo>
                        <a:cubicBezTo>
                          <a:pt x="36211" y="16422"/>
                          <a:pt x="28235" y="23372"/>
                          <a:pt x="21018" y="30449"/>
                        </a:cubicBezTo>
                        <a:cubicBezTo>
                          <a:pt x="18232" y="33230"/>
                          <a:pt x="15447" y="36010"/>
                          <a:pt x="12788" y="38790"/>
                        </a:cubicBezTo>
                        <a:cubicBezTo>
                          <a:pt x="12788" y="38790"/>
                          <a:pt x="12788" y="38790"/>
                          <a:pt x="12788" y="38790"/>
                        </a:cubicBezTo>
                        <a:cubicBezTo>
                          <a:pt x="8483" y="43213"/>
                          <a:pt x="4305" y="47637"/>
                          <a:pt x="0" y="51554"/>
                        </a:cubicBezTo>
                        <a:cubicBezTo>
                          <a:pt x="2153" y="53323"/>
                          <a:pt x="4432" y="54966"/>
                          <a:pt x="6837" y="56483"/>
                        </a:cubicBezTo>
                        <a:cubicBezTo>
                          <a:pt x="8863" y="54587"/>
                          <a:pt x="10762" y="52692"/>
                          <a:pt x="12788" y="50670"/>
                        </a:cubicBezTo>
                        <a:cubicBezTo>
                          <a:pt x="14814" y="48648"/>
                          <a:pt x="16840" y="46499"/>
                          <a:pt x="18865" y="44477"/>
                        </a:cubicBezTo>
                        <a:cubicBezTo>
                          <a:pt x="19625" y="43719"/>
                          <a:pt x="20385" y="42961"/>
                          <a:pt x="21145" y="42202"/>
                        </a:cubicBezTo>
                        <a:cubicBezTo>
                          <a:pt x="28615" y="34367"/>
                          <a:pt x="36465" y="26658"/>
                          <a:pt x="45707" y="20592"/>
                        </a:cubicBezTo>
                        <a:cubicBezTo>
                          <a:pt x="48366" y="18823"/>
                          <a:pt x="51152" y="17180"/>
                          <a:pt x="54064" y="15790"/>
                        </a:cubicBezTo>
                        <a:cubicBezTo>
                          <a:pt x="60901" y="12378"/>
                          <a:pt x="68751" y="10103"/>
                          <a:pt x="77614" y="9092"/>
                        </a:cubicBezTo>
                        <a:cubicBezTo>
                          <a:pt x="80020" y="8839"/>
                          <a:pt x="82298" y="8460"/>
                          <a:pt x="84831" y="8334"/>
                        </a:cubicBezTo>
                        <a:cubicBezTo>
                          <a:pt x="85211" y="8334"/>
                          <a:pt x="85591" y="8334"/>
                          <a:pt x="85970" y="8334"/>
                        </a:cubicBezTo>
                        <a:cubicBezTo>
                          <a:pt x="95086" y="7954"/>
                          <a:pt x="102683" y="9218"/>
                          <a:pt x="109520" y="11746"/>
                        </a:cubicBezTo>
                        <a:cubicBezTo>
                          <a:pt x="112432" y="12757"/>
                          <a:pt x="115218" y="14020"/>
                          <a:pt x="117877" y="15537"/>
                        </a:cubicBezTo>
                        <a:cubicBezTo>
                          <a:pt x="120029" y="16801"/>
                          <a:pt x="122181" y="18065"/>
                          <a:pt x="124207" y="19581"/>
                        </a:cubicBezTo>
                        <a:cubicBezTo>
                          <a:pt x="126487" y="21224"/>
                          <a:pt x="128766" y="23120"/>
                          <a:pt x="130918" y="25015"/>
                        </a:cubicBezTo>
                        <a:cubicBezTo>
                          <a:pt x="133703" y="27543"/>
                          <a:pt x="136362" y="30197"/>
                          <a:pt x="139021" y="32977"/>
                        </a:cubicBezTo>
                        <a:cubicBezTo>
                          <a:pt x="141807" y="36010"/>
                          <a:pt x="144592" y="39169"/>
                          <a:pt x="147378" y="42329"/>
                        </a:cubicBezTo>
                        <a:cubicBezTo>
                          <a:pt x="147631" y="42708"/>
                          <a:pt x="148011" y="42961"/>
                          <a:pt x="148264" y="43340"/>
                        </a:cubicBezTo>
                        <a:cubicBezTo>
                          <a:pt x="156114" y="52439"/>
                          <a:pt x="164217" y="61664"/>
                          <a:pt x="173967" y="68489"/>
                        </a:cubicBezTo>
                        <a:cubicBezTo>
                          <a:pt x="176625" y="70258"/>
                          <a:pt x="179411" y="71901"/>
                          <a:pt x="182323" y="73291"/>
                        </a:cubicBezTo>
                        <a:cubicBezTo>
                          <a:pt x="189033" y="76577"/>
                          <a:pt x="196630" y="78599"/>
                          <a:pt x="205493" y="78725"/>
                        </a:cubicBezTo>
                        <a:cubicBezTo>
                          <a:pt x="206000" y="78725"/>
                          <a:pt x="206379" y="78725"/>
                          <a:pt x="206886" y="78725"/>
                        </a:cubicBezTo>
                        <a:cubicBezTo>
                          <a:pt x="207519" y="78725"/>
                          <a:pt x="208025" y="78725"/>
                          <a:pt x="208658" y="78725"/>
                        </a:cubicBezTo>
                        <a:cubicBezTo>
                          <a:pt x="210431" y="78725"/>
                          <a:pt x="212077" y="78725"/>
                          <a:pt x="213723" y="78472"/>
                        </a:cubicBezTo>
                        <a:cubicBezTo>
                          <a:pt x="221320" y="78093"/>
                          <a:pt x="227903" y="76956"/>
                          <a:pt x="233728" y="75439"/>
                        </a:cubicBezTo>
                        <a:cubicBezTo>
                          <a:pt x="236640" y="74681"/>
                          <a:pt x="239425" y="73670"/>
                          <a:pt x="242084" y="72533"/>
                        </a:cubicBezTo>
                        <a:cubicBezTo>
                          <a:pt x="246389" y="70763"/>
                          <a:pt x="250314" y="68615"/>
                          <a:pt x="253859" y="66340"/>
                        </a:cubicBezTo>
                        <a:cubicBezTo>
                          <a:pt x="251327" y="64571"/>
                          <a:pt x="249174" y="62802"/>
                          <a:pt x="247022" y="60780"/>
                        </a:cubicBezTo>
                        <a:cubicBezTo>
                          <a:pt x="245376" y="61791"/>
                          <a:pt x="243730" y="62675"/>
                          <a:pt x="242084" y="63434"/>
                        </a:cubicBezTo>
                        <a:close/>
                      </a:path>
                    </a:pathLst>
                  </a:custGeom>
                  <a:solidFill>
                    <a:srgbClr val="154C8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62" name="Freeform 1828">
                    <a:extLst>
                      <a:ext uri="{FF2B5EF4-FFF2-40B4-BE49-F238E27FC236}">
                        <a16:creationId xmlns:a16="http://schemas.microsoft.com/office/drawing/2014/main" id="{8C161995-53E2-39A8-5C52-5F126B26E2AC}"/>
                      </a:ext>
                    </a:extLst>
                  </p:cNvPr>
                  <p:cNvSpPr/>
                  <p:nvPr/>
                </p:nvSpPr>
                <p:spPr>
                  <a:xfrm>
                    <a:off x="7668282" y="4622191"/>
                    <a:ext cx="62293" cy="21756"/>
                  </a:xfrm>
                  <a:custGeom>
                    <a:avLst/>
                    <a:gdLst>
                      <a:gd name="connsiteX0" fmla="*/ 51152 w 62293"/>
                      <a:gd name="connsiteY0" fmla="*/ 3159 h 21756"/>
                      <a:gd name="connsiteX1" fmla="*/ 42795 w 62293"/>
                      <a:gd name="connsiteY1" fmla="*/ 7962 h 21756"/>
                      <a:gd name="connsiteX2" fmla="*/ 21777 w 62293"/>
                      <a:gd name="connsiteY2" fmla="*/ 13270 h 21756"/>
                      <a:gd name="connsiteX3" fmla="*/ 13421 w 62293"/>
                      <a:gd name="connsiteY3" fmla="*/ 13270 h 21756"/>
                      <a:gd name="connsiteX4" fmla="*/ 1773 w 62293"/>
                      <a:gd name="connsiteY4" fmla="*/ 11627 h 21756"/>
                      <a:gd name="connsiteX5" fmla="*/ 0 w 62293"/>
                      <a:gd name="connsiteY5" fmla="*/ 19715 h 21756"/>
                      <a:gd name="connsiteX6" fmla="*/ 13294 w 62293"/>
                      <a:gd name="connsiteY6" fmla="*/ 21610 h 21756"/>
                      <a:gd name="connsiteX7" fmla="*/ 21651 w 62293"/>
                      <a:gd name="connsiteY7" fmla="*/ 21610 h 21756"/>
                      <a:gd name="connsiteX8" fmla="*/ 42669 w 62293"/>
                      <a:gd name="connsiteY8" fmla="*/ 17061 h 21756"/>
                      <a:gd name="connsiteX9" fmla="*/ 51025 w 62293"/>
                      <a:gd name="connsiteY9" fmla="*/ 12890 h 21756"/>
                      <a:gd name="connsiteX10" fmla="*/ 62294 w 62293"/>
                      <a:gd name="connsiteY10" fmla="*/ 5055 h 21756"/>
                      <a:gd name="connsiteX11" fmla="*/ 55456 w 62293"/>
                      <a:gd name="connsiteY11" fmla="*/ 0 h 21756"/>
                      <a:gd name="connsiteX12" fmla="*/ 51025 w 62293"/>
                      <a:gd name="connsiteY12" fmla="*/ 3286 h 2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293" h="21756">
                        <a:moveTo>
                          <a:pt x="51152" y="3159"/>
                        </a:moveTo>
                        <a:cubicBezTo>
                          <a:pt x="48493" y="4929"/>
                          <a:pt x="45707" y="6572"/>
                          <a:pt x="42795" y="7962"/>
                        </a:cubicBezTo>
                        <a:cubicBezTo>
                          <a:pt x="36591" y="10995"/>
                          <a:pt x="29754" y="12890"/>
                          <a:pt x="21777" y="13270"/>
                        </a:cubicBezTo>
                        <a:cubicBezTo>
                          <a:pt x="19118" y="13396"/>
                          <a:pt x="16333" y="13270"/>
                          <a:pt x="13421" y="13270"/>
                        </a:cubicBezTo>
                        <a:cubicBezTo>
                          <a:pt x="9749" y="13017"/>
                          <a:pt x="5951" y="12511"/>
                          <a:pt x="1773" y="11627"/>
                        </a:cubicBezTo>
                        <a:lnTo>
                          <a:pt x="0" y="19715"/>
                        </a:lnTo>
                        <a:cubicBezTo>
                          <a:pt x="4685" y="20726"/>
                          <a:pt x="9116" y="21358"/>
                          <a:pt x="13294" y="21610"/>
                        </a:cubicBezTo>
                        <a:cubicBezTo>
                          <a:pt x="16206" y="21737"/>
                          <a:pt x="18992" y="21863"/>
                          <a:pt x="21651" y="21610"/>
                        </a:cubicBezTo>
                        <a:cubicBezTo>
                          <a:pt x="29501" y="21231"/>
                          <a:pt x="36464" y="19588"/>
                          <a:pt x="42669" y="17061"/>
                        </a:cubicBezTo>
                        <a:cubicBezTo>
                          <a:pt x="45581" y="15924"/>
                          <a:pt x="48366" y="14533"/>
                          <a:pt x="51025" y="12890"/>
                        </a:cubicBezTo>
                        <a:cubicBezTo>
                          <a:pt x="54950" y="10616"/>
                          <a:pt x="58748" y="7962"/>
                          <a:pt x="62294" y="5055"/>
                        </a:cubicBezTo>
                        <a:cubicBezTo>
                          <a:pt x="59888" y="3412"/>
                          <a:pt x="57609" y="1769"/>
                          <a:pt x="55456" y="0"/>
                        </a:cubicBezTo>
                        <a:cubicBezTo>
                          <a:pt x="54064" y="1137"/>
                          <a:pt x="52544" y="2148"/>
                          <a:pt x="51025" y="3286"/>
                        </a:cubicBezTo>
                        <a:close/>
                      </a:path>
                    </a:pathLst>
                  </a:custGeom>
                  <a:solidFill>
                    <a:srgbClr val="154C8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63" name="Freeform 1829">
                    <a:extLst>
                      <a:ext uri="{FF2B5EF4-FFF2-40B4-BE49-F238E27FC236}">
                        <a16:creationId xmlns:a16="http://schemas.microsoft.com/office/drawing/2014/main" id="{2E81D1CD-7004-15EB-83BC-9F40D77397CD}"/>
                      </a:ext>
                    </a:extLst>
                  </p:cNvPr>
                  <p:cNvSpPr/>
                  <p:nvPr/>
                </p:nvSpPr>
                <p:spPr>
                  <a:xfrm>
                    <a:off x="7983675" y="4569239"/>
                    <a:ext cx="194983" cy="74562"/>
                  </a:xfrm>
                  <a:custGeom>
                    <a:avLst/>
                    <a:gdLst>
                      <a:gd name="connsiteX0" fmla="*/ 181690 w 194983"/>
                      <a:gd name="connsiteY0" fmla="*/ 61798 h 74562"/>
                      <a:gd name="connsiteX1" fmla="*/ 173333 w 194983"/>
                      <a:gd name="connsiteY1" fmla="*/ 56617 h 74562"/>
                      <a:gd name="connsiteX2" fmla="*/ 153582 w 194983"/>
                      <a:gd name="connsiteY2" fmla="*/ 35765 h 74562"/>
                      <a:gd name="connsiteX3" fmla="*/ 145352 w 194983"/>
                      <a:gd name="connsiteY3" fmla="*/ 25781 h 74562"/>
                      <a:gd name="connsiteX4" fmla="*/ 138641 w 194983"/>
                      <a:gd name="connsiteY4" fmla="*/ 18830 h 74562"/>
                      <a:gd name="connsiteX5" fmla="*/ 136995 w 194983"/>
                      <a:gd name="connsiteY5" fmla="*/ 17314 h 74562"/>
                      <a:gd name="connsiteX6" fmla="*/ 131804 w 194983"/>
                      <a:gd name="connsiteY6" fmla="*/ 13017 h 74562"/>
                      <a:gd name="connsiteX7" fmla="*/ 118890 w 194983"/>
                      <a:gd name="connsiteY7" fmla="*/ 5687 h 74562"/>
                      <a:gd name="connsiteX8" fmla="*/ 110533 w 194983"/>
                      <a:gd name="connsiteY8" fmla="*/ 2907 h 74562"/>
                      <a:gd name="connsiteX9" fmla="*/ 86730 w 194983"/>
                      <a:gd name="connsiteY9" fmla="*/ 0 h 74562"/>
                      <a:gd name="connsiteX10" fmla="*/ 81792 w 194983"/>
                      <a:gd name="connsiteY10" fmla="*/ 0 h 74562"/>
                      <a:gd name="connsiteX11" fmla="*/ 78500 w 194983"/>
                      <a:gd name="connsiteY11" fmla="*/ 253 h 74562"/>
                      <a:gd name="connsiteX12" fmla="*/ 54064 w 194983"/>
                      <a:gd name="connsiteY12" fmla="*/ 5181 h 74562"/>
                      <a:gd name="connsiteX13" fmla="*/ 45707 w 194983"/>
                      <a:gd name="connsiteY13" fmla="*/ 8847 h 74562"/>
                      <a:gd name="connsiteX14" fmla="*/ 20005 w 194983"/>
                      <a:gd name="connsiteY14" fmla="*/ 30962 h 74562"/>
                      <a:gd name="connsiteX15" fmla="*/ 16966 w 194983"/>
                      <a:gd name="connsiteY15" fmla="*/ 34374 h 74562"/>
                      <a:gd name="connsiteX16" fmla="*/ 11649 w 194983"/>
                      <a:gd name="connsiteY16" fmla="*/ 40567 h 74562"/>
                      <a:gd name="connsiteX17" fmla="*/ 0 w 194983"/>
                      <a:gd name="connsiteY17" fmla="*/ 51941 h 74562"/>
                      <a:gd name="connsiteX18" fmla="*/ 6837 w 194983"/>
                      <a:gd name="connsiteY18" fmla="*/ 57122 h 74562"/>
                      <a:gd name="connsiteX19" fmla="*/ 11649 w 194983"/>
                      <a:gd name="connsiteY19" fmla="*/ 52699 h 74562"/>
                      <a:gd name="connsiteX20" fmla="*/ 20005 w 194983"/>
                      <a:gd name="connsiteY20" fmla="*/ 43726 h 74562"/>
                      <a:gd name="connsiteX21" fmla="*/ 23297 w 194983"/>
                      <a:gd name="connsiteY21" fmla="*/ 39809 h 74562"/>
                      <a:gd name="connsiteX22" fmla="*/ 45707 w 194983"/>
                      <a:gd name="connsiteY22" fmla="*/ 18451 h 74562"/>
                      <a:gd name="connsiteX23" fmla="*/ 54064 w 194983"/>
                      <a:gd name="connsiteY23" fmla="*/ 14028 h 74562"/>
                      <a:gd name="connsiteX24" fmla="*/ 78500 w 194983"/>
                      <a:gd name="connsiteY24" fmla="*/ 8467 h 74562"/>
                      <a:gd name="connsiteX25" fmla="*/ 82172 w 194983"/>
                      <a:gd name="connsiteY25" fmla="*/ 8215 h 74562"/>
                      <a:gd name="connsiteX26" fmla="*/ 86857 w 194983"/>
                      <a:gd name="connsiteY26" fmla="*/ 8215 h 74562"/>
                      <a:gd name="connsiteX27" fmla="*/ 110660 w 194983"/>
                      <a:gd name="connsiteY27" fmla="*/ 11500 h 74562"/>
                      <a:gd name="connsiteX28" fmla="*/ 119016 w 194983"/>
                      <a:gd name="connsiteY28" fmla="*/ 14913 h 74562"/>
                      <a:gd name="connsiteX29" fmla="*/ 124334 w 194983"/>
                      <a:gd name="connsiteY29" fmla="*/ 17946 h 74562"/>
                      <a:gd name="connsiteX30" fmla="*/ 131171 w 194983"/>
                      <a:gd name="connsiteY30" fmla="*/ 23253 h 74562"/>
                      <a:gd name="connsiteX31" fmla="*/ 137122 w 194983"/>
                      <a:gd name="connsiteY31" fmla="*/ 29067 h 74562"/>
                      <a:gd name="connsiteX32" fmla="*/ 145479 w 194983"/>
                      <a:gd name="connsiteY32" fmla="*/ 38924 h 74562"/>
                      <a:gd name="connsiteX33" fmla="*/ 147124 w 194983"/>
                      <a:gd name="connsiteY33" fmla="*/ 41072 h 74562"/>
                      <a:gd name="connsiteX34" fmla="*/ 173460 w 194983"/>
                      <a:gd name="connsiteY34" fmla="*/ 66727 h 74562"/>
                      <a:gd name="connsiteX35" fmla="*/ 181816 w 194983"/>
                      <a:gd name="connsiteY35" fmla="*/ 70897 h 74562"/>
                      <a:gd name="connsiteX36" fmla="*/ 193212 w 194983"/>
                      <a:gd name="connsiteY36" fmla="*/ 74562 h 74562"/>
                      <a:gd name="connsiteX37" fmla="*/ 194984 w 194983"/>
                      <a:gd name="connsiteY37" fmla="*/ 66474 h 74562"/>
                      <a:gd name="connsiteX38" fmla="*/ 181816 w 194983"/>
                      <a:gd name="connsiteY38" fmla="*/ 61798 h 74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94983" h="74562">
                        <a:moveTo>
                          <a:pt x="181690" y="61798"/>
                        </a:moveTo>
                        <a:cubicBezTo>
                          <a:pt x="178651" y="60282"/>
                          <a:pt x="175992" y="58512"/>
                          <a:pt x="173333" y="56617"/>
                        </a:cubicBezTo>
                        <a:cubicBezTo>
                          <a:pt x="165483" y="50803"/>
                          <a:pt x="159659" y="43474"/>
                          <a:pt x="153582" y="35765"/>
                        </a:cubicBezTo>
                        <a:cubicBezTo>
                          <a:pt x="150923" y="32353"/>
                          <a:pt x="148264" y="28940"/>
                          <a:pt x="145352" y="25781"/>
                        </a:cubicBezTo>
                        <a:cubicBezTo>
                          <a:pt x="143199" y="23380"/>
                          <a:pt x="141047" y="20979"/>
                          <a:pt x="138641" y="18830"/>
                        </a:cubicBezTo>
                        <a:cubicBezTo>
                          <a:pt x="138135" y="18325"/>
                          <a:pt x="137502" y="17819"/>
                          <a:pt x="136995" y="17314"/>
                        </a:cubicBezTo>
                        <a:cubicBezTo>
                          <a:pt x="135349" y="15797"/>
                          <a:pt x="133577" y="14407"/>
                          <a:pt x="131804" y="13017"/>
                        </a:cubicBezTo>
                        <a:cubicBezTo>
                          <a:pt x="128006" y="10237"/>
                          <a:pt x="123701" y="7709"/>
                          <a:pt x="118890" y="5687"/>
                        </a:cubicBezTo>
                        <a:cubicBezTo>
                          <a:pt x="116357" y="4550"/>
                          <a:pt x="113572" y="3665"/>
                          <a:pt x="110533" y="2907"/>
                        </a:cubicBezTo>
                        <a:cubicBezTo>
                          <a:pt x="103823" y="1011"/>
                          <a:pt x="95973" y="0"/>
                          <a:pt x="86730" y="0"/>
                        </a:cubicBezTo>
                        <a:cubicBezTo>
                          <a:pt x="85084" y="0"/>
                          <a:pt x="83438" y="0"/>
                          <a:pt x="81792" y="0"/>
                        </a:cubicBezTo>
                        <a:cubicBezTo>
                          <a:pt x="80652" y="0"/>
                          <a:pt x="79640" y="126"/>
                          <a:pt x="78500" y="253"/>
                        </a:cubicBezTo>
                        <a:cubicBezTo>
                          <a:pt x="68878" y="885"/>
                          <a:pt x="60901" y="2654"/>
                          <a:pt x="54064" y="5181"/>
                        </a:cubicBezTo>
                        <a:cubicBezTo>
                          <a:pt x="51152" y="6319"/>
                          <a:pt x="48366" y="7583"/>
                          <a:pt x="45707" y="8847"/>
                        </a:cubicBezTo>
                        <a:cubicBezTo>
                          <a:pt x="34692" y="14660"/>
                          <a:pt x="27095" y="22748"/>
                          <a:pt x="20005" y="30962"/>
                        </a:cubicBezTo>
                        <a:cubicBezTo>
                          <a:pt x="18992" y="32100"/>
                          <a:pt x="17979" y="33237"/>
                          <a:pt x="16966" y="34374"/>
                        </a:cubicBezTo>
                        <a:cubicBezTo>
                          <a:pt x="15194" y="36396"/>
                          <a:pt x="13421" y="38545"/>
                          <a:pt x="11649" y="40567"/>
                        </a:cubicBezTo>
                        <a:cubicBezTo>
                          <a:pt x="8103" y="44611"/>
                          <a:pt x="4305" y="48402"/>
                          <a:pt x="0" y="51941"/>
                        </a:cubicBezTo>
                        <a:cubicBezTo>
                          <a:pt x="2026" y="53710"/>
                          <a:pt x="4305" y="55479"/>
                          <a:pt x="6837" y="57122"/>
                        </a:cubicBezTo>
                        <a:cubicBezTo>
                          <a:pt x="8483" y="55732"/>
                          <a:pt x="10129" y="54216"/>
                          <a:pt x="11649" y="52699"/>
                        </a:cubicBezTo>
                        <a:cubicBezTo>
                          <a:pt x="14560" y="49792"/>
                          <a:pt x="17346" y="46759"/>
                          <a:pt x="20005" y="43726"/>
                        </a:cubicBezTo>
                        <a:cubicBezTo>
                          <a:pt x="21145" y="42462"/>
                          <a:pt x="22284" y="41072"/>
                          <a:pt x="23297" y="39809"/>
                        </a:cubicBezTo>
                        <a:cubicBezTo>
                          <a:pt x="30007" y="31847"/>
                          <a:pt x="36591" y="24264"/>
                          <a:pt x="45707" y="18451"/>
                        </a:cubicBezTo>
                        <a:cubicBezTo>
                          <a:pt x="48240" y="16808"/>
                          <a:pt x="51025" y="15418"/>
                          <a:pt x="54064" y="14028"/>
                        </a:cubicBezTo>
                        <a:cubicBezTo>
                          <a:pt x="60648" y="11121"/>
                          <a:pt x="68624" y="9226"/>
                          <a:pt x="78500" y="8467"/>
                        </a:cubicBezTo>
                        <a:cubicBezTo>
                          <a:pt x="79640" y="8467"/>
                          <a:pt x="80906" y="8215"/>
                          <a:pt x="82172" y="8215"/>
                        </a:cubicBezTo>
                        <a:cubicBezTo>
                          <a:pt x="83818" y="8215"/>
                          <a:pt x="85337" y="8215"/>
                          <a:pt x="86857" y="8215"/>
                        </a:cubicBezTo>
                        <a:cubicBezTo>
                          <a:pt x="96226" y="8215"/>
                          <a:pt x="104076" y="9352"/>
                          <a:pt x="110660" y="11500"/>
                        </a:cubicBezTo>
                        <a:cubicBezTo>
                          <a:pt x="113699" y="12511"/>
                          <a:pt x="116357" y="13522"/>
                          <a:pt x="119016" y="14913"/>
                        </a:cubicBezTo>
                        <a:cubicBezTo>
                          <a:pt x="120916" y="15797"/>
                          <a:pt x="122688" y="16935"/>
                          <a:pt x="124334" y="17946"/>
                        </a:cubicBezTo>
                        <a:cubicBezTo>
                          <a:pt x="126740" y="19588"/>
                          <a:pt x="129145" y="21358"/>
                          <a:pt x="131171" y="23253"/>
                        </a:cubicBezTo>
                        <a:cubicBezTo>
                          <a:pt x="133197" y="25023"/>
                          <a:pt x="135223" y="27045"/>
                          <a:pt x="137122" y="29067"/>
                        </a:cubicBezTo>
                        <a:cubicBezTo>
                          <a:pt x="140034" y="32226"/>
                          <a:pt x="142693" y="35512"/>
                          <a:pt x="145479" y="38924"/>
                        </a:cubicBezTo>
                        <a:cubicBezTo>
                          <a:pt x="145985" y="39682"/>
                          <a:pt x="146618" y="40314"/>
                          <a:pt x="147124" y="41072"/>
                        </a:cubicBezTo>
                        <a:cubicBezTo>
                          <a:pt x="154468" y="50424"/>
                          <a:pt x="162191" y="59903"/>
                          <a:pt x="173460" y="66727"/>
                        </a:cubicBezTo>
                        <a:cubicBezTo>
                          <a:pt x="175992" y="68243"/>
                          <a:pt x="178778" y="69760"/>
                          <a:pt x="181816" y="70897"/>
                        </a:cubicBezTo>
                        <a:cubicBezTo>
                          <a:pt x="185362" y="72414"/>
                          <a:pt x="189034" y="73677"/>
                          <a:pt x="193212" y="74562"/>
                        </a:cubicBezTo>
                        <a:lnTo>
                          <a:pt x="194984" y="66474"/>
                        </a:lnTo>
                        <a:cubicBezTo>
                          <a:pt x="190046" y="65337"/>
                          <a:pt x="185741" y="63694"/>
                          <a:pt x="181816" y="61798"/>
                        </a:cubicBezTo>
                        <a:close/>
                      </a:path>
                    </a:pathLst>
                  </a:custGeom>
                  <a:solidFill>
                    <a:srgbClr val="154C88"/>
                  </a:solidFill>
                  <a:ln w="0" cap="flat">
                    <a:noFill/>
                    <a:prstDash val="solid"/>
                    <a:miter/>
                  </a:ln>
                </p:spPr>
                <p:txBody>
                  <a:bodyPr rtlCol="0" anchor="ctr"/>
                  <a:lstStyle/>
                  <a:p>
                    <a:pPr defTabSz="685800">
                      <a:defRPr/>
                    </a:pPr>
                    <a:endParaRPr lang="en-US" sz="600">
                      <a:solidFill>
                        <a:prstClr val="black"/>
                      </a:solidFill>
                      <a:latin typeface="Verdana"/>
                    </a:endParaRPr>
                  </a:p>
                </p:txBody>
              </p:sp>
            </p:grpSp>
            <p:sp>
              <p:nvSpPr>
                <p:cNvPr id="587" name="Freeform 1746">
                  <a:extLst>
                    <a:ext uri="{FF2B5EF4-FFF2-40B4-BE49-F238E27FC236}">
                      <a16:creationId xmlns:a16="http://schemas.microsoft.com/office/drawing/2014/main" id="{DEE697A0-4966-36E6-3EB2-45BA819EED89}"/>
                    </a:ext>
                  </a:extLst>
                </p:cNvPr>
                <p:cNvSpPr/>
                <p:nvPr/>
              </p:nvSpPr>
              <p:spPr>
                <a:xfrm>
                  <a:off x="3854158" y="3254912"/>
                  <a:ext cx="8357" cy="21926"/>
                </a:xfrm>
                <a:custGeom>
                  <a:avLst/>
                  <a:gdLst>
                    <a:gd name="connsiteX0" fmla="*/ 0 w 8356"/>
                    <a:gd name="connsiteY0" fmla="*/ 126 h 21926"/>
                    <a:gd name="connsiteX1" fmla="*/ 0 w 8356"/>
                    <a:gd name="connsiteY1" fmla="*/ 21737 h 21926"/>
                    <a:gd name="connsiteX2" fmla="*/ 8357 w 8356"/>
                    <a:gd name="connsiteY2" fmla="*/ 21737 h 21926"/>
                    <a:gd name="connsiteX3" fmla="*/ 8357 w 8356"/>
                    <a:gd name="connsiteY3" fmla="*/ 0 h 21926"/>
                    <a:gd name="connsiteX4" fmla="*/ 0 w 8356"/>
                    <a:gd name="connsiteY4" fmla="*/ 0 h 219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21926">
                      <a:moveTo>
                        <a:pt x="0" y="126"/>
                      </a:moveTo>
                      <a:lnTo>
                        <a:pt x="0" y="21737"/>
                      </a:lnTo>
                      <a:cubicBezTo>
                        <a:pt x="2912" y="21989"/>
                        <a:pt x="5698" y="21989"/>
                        <a:pt x="8357" y="21737"/>
                      </a:cubicBezTo>
                      <a:lnTo>
                        <a:pt x="8357" y="0"/>
                      </a:lnTo>
                      <a:lnTo>
                        <a:pt x="0" y="0"/>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88" name="Freeform 1747">
                  <a:extLst>
                    <a:ext uri="{FF2B5EF4-FFF2-40B4-BE49-F238E27FC236}">
                      <a16:creationId xmlns:a16="http://schemas.microsoft.com/office/drawing/2014/main" id="{8E0473B5-7AC2-1DE0-BC75-588FBFE788D3}"/>
                    </a:ext>
                  </a:extLst>
                </p:cNvPr>
                <p:cNvSpPr/>
                <p:nvPr/>
              </p:nvSpPr>
              <p:spPr>
                <a:xfrm>
                  <a:off x="3854032" y="3223824"/>
                  <a:ext cx="8357" cy="31214"/>
                </a:xfrm>
                <a:custGeom>
                  <a:avLst/>
                  <a:gdLst>
                    <a:gd name="connsiteX0" fmla="*/ 8357 w 8356"/>
                    <a:gd name="connsiteY0" fmla="*/ 6066 h 31214"/>
                    <a:gd name="connsiteX1" fmla="*/ 0 w 8356"/>
                    <a:gd name="connsiteY1" fmla="*/ 0 h 31214"/>
                    <a:gd name="connsiteX2" fmla="*/ 0 w 8356"/>
                    <a:gd name="connsiteY2" fmla="*/ 31215 h 31214"/>
                    <a:gd name="connsiteX3" fmla="*/ 8357 w 8356"/>
                    <a:gd name="connsiteY3" fmla="*/ 31215 h 31214"/>
                    <a:gd name="connsiteX4" fmla="*/ 8357 w 8356"/>
                    <a:gd name="connsiteY4" fmla="*/ 6066 h 31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31214">
                      <a:moveTo>
                        <a:pt x="8357" y="6066"/>
                      </a:moveTo>
                      <a:cubicBezTo>
                        <a:pt x="5698" y="3791"/>
                        <a:pt x="2912" y="1769"/>
                        <a:pt x="0" y="0"/>
                      </a:cubicBezTo>
                      <a:lnTo>
                        <a:pt x="0" y="31215"/>
                      </a:lnTo>
                      <a:lnTo>
                        <a:pt x="8357" y="31215"/>
                      </a:lnTo>
                      <a:lnTo>
                        <a:pt x="8357" y="6066"/>
                      </a:ln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89" name="Freeform 1748">
                  <a:extLst>
                    <a:ext uri="{FF2B5EF4-FFF2-40B4-BE49-F238E27FC236}">
                      <a16:creationId xmlns:a16="http://schemas.microsoft.com/office/drawing/2014/main" id="{6AA6D229-7116-AD31-C7F1-DD439E35A5A9}"/>
                    </a:ext>
                  </a:extLst>
                </p:cNvPr>
                <p:cNvSpPr/>
                <p:nvPr/>
              </p:nvSpPr>
              <p:spPr>
                <a:xfrm>
                  <a:off x="3883410" y="3251626"/>
                  <a:ext cx="8357" cy="15038"/>
                </a:xfrm>
                <a:custGeom>
                  <a:avLst/>
                  <a:gdLst>
                    <a:gd name="connsiteX0" fmla="*/ 8357 w 8356"/>
                    <a:gd name="connsiteY0" fmla="*/ 8088 h 15038"/>
                    <a:gd name="connsiteX1" fmla="*/ 0 w 8356"/>
                    <a:gd name="connsiteY1" fmla="*/ 0 h 15038"/>
                    <a:gd name="connsiteX2" fmla="*/ 0 w 8356"/>
                    <a:gd name="connsiteY2" fmla="*/ 15039 h 15038"/>
                    <a:gd name="connsiteX3" fmla="*/ 8230 w 8356"/>
                    <a:gd name="connsiteY3" fmla="*/ 15039 h 15038"/>
                    <a:gd name="connsiteX4" fmla="*/ 8230 w 8356"/>
                    <a:gd name="connsiteY4" fmla="*/ 15039 h 15038"/>
                    <a:gd name="connsiteX5" fmla="*/ 8230 w 8356"/>
                    <a:gd name="connsiteY5" fmla="*/ 8088 h 1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56" h="15038">
                      <a:moveTo>
                        <a:pt x="8357" y="8088"/>
                      </a:moveTo>
                      <a:cubicBezTo>
                        <a:pt x="5444" y="5434"/>
                        <a:pt x="2659" y="2780"/>
                        <a:pt x="0" y="0"/>
                      </a:cubicBezTo>
                      <a:lnTo>
                        <a:pt x="0" y="15039"/>
                      </a:lnTo>
                      <a:lnTo>
                        <a:pt x="8230" y="15039"/>
                      </a:lnTo>
                      <a:cubicBezTo>
                        <a:pt x="8230" y="15039"/>
                        <a:pt x="8230" y="15039"/>
                        <a:pt x="8230" y="15039"/>
                      </a:cubicBezTo>
                      <a:lnTo>
                        <a:pt x="8230" y="8088"/>
                      </a:ln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90" name="Freeform 1749">
                  <a:extLst>
                    <a:ext uri="{FF2B5EF4-FFF2-40B4-BE49-F238E27FC236}">
                      <a16:creationId xmlns:a16="http://schemas.microsoft.com/office/drawing/2014/main" id="{1C7C7672-ABFB-7351-BCB9-8689B8227F9F}"/>
                    </a:ext>
                  </a:extLst>
                </p:cNvPr>
                <p:cNvSpPr/>
                <p:nvPr/>
              </p:nvSpPr>
              <p:spPr>
                <a:xfrm>
                  <a:off x="3883537" y="3266665"/>
                  <a:ext cx="8230" cy="4802"/>
                </a:xfrm>
                <a:custGeom>
                  <a:avLst/>
                  <a:gdLst>
                    <a:gd name="connsiteX0" fmla="*/ 0 w 8229"/>
                    <a:gd name="connsiteY0" fmla="*/ 4802 h 4802"/>
                    <a:gd name="connsiteX1" fmla="*/ 8230 w 8229"/>
                    <a:gd name="connsiteY1" fmla="*/ 0 h 4802"/>
                    <a:gd name="connsiteX2" fmla="*/ 0 w 8229"/>
                    <a:gd name="connsiteY2" fmla="*/ 0 h 4802"/>
                    <a:gd name="connsiteX3" fmla="*/ 0 w 8229"/>
                    <a:gd name="connsiteY3" fmla="*/ 4802 h 4802"/>
                  </a:gdLst>
                  <a:ahLst/>
                  <a:cxnLst>
                    <a:cxn ang="0">
                      <a:pos x="connsiteX0" y="connsiteY0"/>
                    </a:cxn>
                    <a:cxn ang="0">
                      <a:pos x="connsiteX1" y="connsiteY1"/>
                    </a:cxn>
                    <a:cxn ang="0">
                      <a:pos x="connsiteX2" y="connsiteY2"/>
                    </a:cxn>
                    <a:cxn ang="0">
                      <a:pos x="connsiteX3" y="connsiteY3"/>
                    </a:cxn>
                  </a:cxnLst>
                  <a:rect l="l" t="t" r="r" b="b"/>
                  <a:pathLst>
                    <a:path w="8229" h="4802">
                      <a:moveTo>
                        <a:pt x="0" y="4802"/>
                      </a:moveTo>
                      <a:cubicBezTo>
                        <a:pt x="2912" y="3412"/>
                        <a:pt x="5571" y="1769"/>
                        <a:pt x="8230" y="0"/>
                      </a:cubicBezTo>
                      <a:lnTo>
                        <a:pt x="0" y="0"/>
                      </a:lnTo>
                      <a:lnTo>
                        <a:pt x="0" y="4802"/>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91" name="Freeform 1750">
                  <a:extLst>
                    <a:ext uri="{FF2B5EF4-FFF2-40B4-BE49-F238E27FC236}">
                      <a16:creationId xmlns:a16="http://schemas.microsoft.com/office/drawing/2014/main" id="{AEDD9ED6-516B-B315-900C-5803F5882A72}"/>
                    </a:ext>
                  </a:extLst>
                </p:cNvPr>
                <p:cNvSpPr/>
                <p:nvPr/>
              </p:nvSpPr>
              <p:spPr>
                <a:xfrm>
                  <a:off x="3915320" y="3264770"/>
                  <a:ext cx="8357" cy="5560"/>
                </a:xfrm>
                <a:custGeom>
                  <a:avLst/>
                  <a:gdLst>
                    <a:gd name="connsiteX0" fmla="*/ 0 w 8356"/>
                    <a:gd name="connsiteY0" fmla="*/ 1643 h 5560"/>
                    <a:gd name="connsiteX1" fmla="*/ 8357 w 8356"/>
                    <a:gd name="connsiteY1" fmla="*/ 5561 h 5560"/>
                    <a:gd name="connsiteX2" fmla="*/ 8357 w 8356"/>
                    <a:gd name="connsiteY2" fmla="*/ 0 h 5560"/>
                    <a:gd name="connsiteX3" fmla="*/ 0 w 8356"/>
                    <a:gd name="connsiteY3" fmla="*/ 0 h 5560"/>
                    <a:gd name="connsiteX4" fmla="*/ 0 w 8356"/>
                    <a:gd name="connsiteY4" fmla="*/ 1516 h 55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5560">
                      <a:moveTo>
                        <a:pt x="0" y="1643"/>
                      </a:moveTo>
                      <a:cubicBezTo>
                        <a:pt x="2659" y="3033"/>
                        <a:pt x="5318" y="4423"/>
                        <a:pt x="8357" y="5561"/>
                      </a:cubicBezTo>
                      <a:lnTo>
                        <a:pt x="8357" y="0"/>
                      </a:lnTo>
                      <a:lnTo>
                        <a:pt x="0" y="0"/>
                      </a:lnTo>
                      <a:lnTo>
                        <a:pt x="0" y="1516"/>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92" name="Freeform 1751">
                  <a:extLst>
                    <a:ext uri="{FF2B5EF4-FFF2-40B4-BE49-F238E27FC236}">
                      <a16:creationId xmlns:a16="http://schemas.microsoft.com/office/drawing/2014/main" id="{2560B75B-ACF4-8E72-F073-C9A3678B4CFB}"/>
                    </a:ext>
                  </a:extLst>
                </p:cNvPr>
                <p:cNvSpPr/>
                <p:nvPr/>
              </p:nvSpPr>
              <p:spPr>
                <a:xfrm>
                  <a:off x="3915320" y="3248467"/>
                  <a:ext cx="8357" cy="16302"/>
                </a:xfrm>
                <a:custGeom>
                  <a:avLst/>
                  <a:gdLst>
                    <a:gd name="connsiteX0" fmla="*/ 6077 w 8356"/>
                    <a:gd name="connsiteY0" fmla="*/ 2401 h 16302"/>
                    <a:gd name="connsiteX1" fmla="*/ 0 w 8356"/>
                    <a:gd name="connsiteY1" fmla="*/ 8594 h 16302"/>
                    <a:gd name="connsiteX2" fmla="*/ 0 w 8356"/>
                    <a:gd name="connsiteY2" fmla="*/ 16303 h 16302"/>
                    <a:gd name="connsiteX3" fmla="*/ 8357 w 8356"/>
                    <a:gd name="connsiteY3" fmla="*/ 16303 h 16302"/>
                    <a:gd name="connsiteX4" fmla="*/ 8357 w 8356"/>
                    <a:gd name="connsiteY4" fmla="*/ 0 h 16302"/>
                    <a:gd name="connsiteX5" fmla="*/ 6077 w 8356"/>
                    <a:gd name="connsiteY5" fmla="*/ 2275 h 16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56" h="16302">
                      <a:moveTo>
                        <a:pt x="6077" y="2401"/>
                      </a:moveTo>
                      <a:cubicBezTo>
                        <a:pt x="4052" y="4423"/>
                        <a:pt x="2026" y="6572"/>
                        <a:pt x="0" y="8594"/>
                      </a:cubicBezTo>
                      <a:lnTo>
                        <a:pt x="0" y="16303"/>
                      </a:lnTo>
                      <a:lnTo>
                        <a:pt x="8357" y="16303"/>
                      </a:lnTo>
                      <a:lnTo>
                        <a:pt x="8357" y="0"/>
                      </a:lnTo>
                      <a:cubicBezTo>
                        <a:pt x="7597" y="758"/>
                        <a:pt x="6837" y="1517"/>
                        <a:pt x="6077" y="2275"/>
                      </a:cubicBez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93" name="Freeform 1752">
                  <a:extLst>
                    <a:ext uri="{FF2B5EF4-FFF2-40B4-BE49-F238E27FC236}">
                      <a16:creationId xmlns:a16="http://schemas.microsoft.com/office/drawing/2014/main" id="{3929561B-4CD9-2B98-1534-1397BC81610F}"/>
                    </a:ext>
                  </a:extLst>
                </p:cNvPr>
                <p:cNvSpPr/>
                <p:nvPr/>
              </p:nvSpPr>
              <p:spPr>
                <a:xfrm>
                  <a:off x="3948118" y="3222054"/>
                  <a:ext cx="8357" cy="28561"/>
                </a:xfrm>
                <a:custGeom>
                  <a:avLst/>
                  <a:gdLst>
                    <a:gd name="connsiteX0" fmla="*/ 0 w 8356"/>
                    <a:gd name="connsiteY0" fmla="*/ 4802 h 28561"/>
                    <a:gd name="connsiteX1" fmla="*/ 0 w 8356"/>
                    <a:gd name="connsiteY1" fmla="*/ 28561 h 28561"/>
                    <a:gd name="connsiteX2" fmla="*/ 8357 w 8356"/>
                    <a:gd name="connsiteY2" fmla="*/ 28561 h 28561"/>
                    <a:gd name="connsiteX3" fmla="*/ 8357 w 8356"/>
                    <a:gd name="connsiteY3" fmla="*/ 0 h 28561"/>
                    <a:gd name="connsiteX4" fmla="*/ 0 w 8356"/>
                    <a:gd name="connsiteY4" fmla="*/ 4802 h 285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28561">
                      <a:moveTo>
                        <a:pt x="0" y="4802"/>
                      </a:moveTo>
                      <a:lnTo>
                        <a:pt x="0" y="28561"/>
                      </a:lnTo>
                      <a:lnTo>
                        <a:pt x="8357" y="28561"/>
                      </a:lnTo>
                      <a:lnTo>
                        <a:pt x="8357" y="0"/>
                      </a:lnTo>
                      <a:cubicBezTo>
                        <a:pt x="5444" y="1390"/>
                        <a:pt x="2659" y="3033"/>
                        <a:pt x="0" y="4802"/>
                      </a:cubicBez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94" name="Freeform 1753">
                  <a:extLst>
                    <a:ext uri="{FF2B5EF4-FFF2-40B4-BE49-F238E27FC236}">
                      <a16:creationId xmlns:a16="http://schemas.microsoft.com/office/drawing/2014/main" id="{007A2A74-2DFC-2D07-AD6D-C4A1624F0E87}"/>
                    </a:ext>
                  </a:extLst>
                </p:cNvPr>
                <p:cNvSpPr/>
                <p:nvPr/>
              </p:nvSpPr>
              <p:spPr>
                <a:xfrm>
                  <a:off x="3948118" y="3250616"/>
                  <a:ext cx="8357" cy="26918"/>
                </a:xfrm>
                <a:custGeom>
                  <a:avLst/>
                  <a:gdLst>
                    <a:gd name="connsiteX0" fmla="*/ 0 w 8356"/>
                    <a:gd name="connsiteY0" fmla="*/ 26160 h 26918"/>
                    <a:gd name="connsiteX1" fmla="*/ 7217 w 8356"/>
                    <a:gd name="connsiteY1" fmla="*/ 26918 h 26918"/>
                    <a:gd name="connsiteX2" fmla="*/ 8357 w 8356"/>
                    <a:gd name="connsiteY2" fmla="*/ 26918 h 26918"/>
                    <a:gd name="connsiteX3" fmla="*/ 8357 w 8356"/>
                    <a:gd name="connsiteY3" fmla="*/ 0 h 26918"/>
                    <a:gd name="connsiteX4" fmla="*/ 0 w 8356"/>
                    <a:gd name="connsiteY4" fmla="*/ 0 h 26918"/>
                    <a:gd name="connsiteX5" fmla="*/ 0 w 8356"/>
                    <a:gd name="connsiteY5" fmla="*/ 26160 h 26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56" h="26918">
                      <a:moveTo>
                        <a:pt x="0" y="26160"/>
                      </a:moveTo>
                      <a:cubicBezTo>
                        <a:pt x="2279" y="26413"/>
                        <a:pt x="4685" y="26665"/>
                        <a:pt x="7217" y="26918"/>
                      </a:cubicBezTo>
                      <a:cubicBezTo>
                        <a:pt x="7597" y="26918"/>
                        <a:pt x="7977" y="26918"/>
                        <a:pt x="8357" y="26918"/>
                      </a:cubicBezTo>
                      <a:lnTo>
                        <a:pt x="8357" y="0"/>
                      </a:lnTo>
                      <a:lnTo>
                        <a:pt x="0" y="0"/>
                      </a:lnTo>
                      <a:lnTo>
                        <a:pt x="0" y="26160"/>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95" name="Freeform 1754">
                  <a:extLst>
                    <a:ext uri="{FF2B5EF4-FFF2-40B4-BE49-F238E27FC236}">
                      <a16:creationId xmlns:a16="http://schemas.microsoft.com/office/drawing/2014/main" id="{22DDE466-6C30-13D1-ED2D-23CDE12783D0}"/>
                    </a:ext>
                  </a:extLst>
                </p:cNvPr>
                <p:cNvSpPr/>
                <p:nvPr/>
              </p:nvSpPr>
              <p:spPr>
                <a:xfrm>
                  <a:off x="3980029" y="3214598"/>
                  <a:ext cx="8357" cy="29572"/>
                </a:xfrm>
                <a:custGeom>
                  <a:avLst/>
                  <a:gdLst>
                    <a:gd name="connsiteX0" fmla="*/ 7217 w 8356"/>
                    <a:gd name="connsiteY0" fmla="*/ 0 h 29572"/>
                    <a:gd name="connsiteX1" fmla="*/ 0 w 8356"/>
                    <a:gd name="connsiteY1" fmla="*/ 758 h 29572"/>
                    <a:gd name="connsiteX2" fmla="*/ 0 w 8356"/>
                    <a:gd name="connsiteY2" fmla="*/ 29572 h 29572"/>
                    <a:gd name="connsiteX3" fmla="*/ 8357 w 8356"/>
                    <a:gd name="connsiteY3" fmla="*/ 29572 h 29572"/>
                    <a:gd name="connsiteX4" fmla="*/ 8357 w 8356"/>
                    <a:gd name="connsiteY4" fmla="*/ 126 h 29572"/>
                    <a:gd name="connsiteX5" fmla="*/ 7217 w 8356"/>
                    <a:gd name="connsiteY5" fmla="*/ 126 h 29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56" h="29572">
                      <a:moveTo>
                        <a:pt x="7217" y="0"/>
                      </a:moveTo>
                      <a:cubicBezTo>
                        <a:pt x="4685" y="0"/>
                        <a:pt x="2406" y="379"/>
                        <a:pt x="0" y="758"/>
                      </a:cubicBezTo>
                      <a:lnTo>
                        <a:pt x="0" y="29572"/>
                      </a:lnTo>
                      <a:lnTo>
                        <a:pt x="8357" y="29572"/>
                      </a:lnTo>
                      <a:lnTo>
                        <a:pt x="8357" y="126"/>
                      </a:lnTo>
                      <a:cubicBezTo>
                        <a:pt x="8357" y="126"/>
                        <a:pt x="7597" y="126"/>
                        <a:pt x="7217" y="126"/>
                      </a:cubicBez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96" name="Freeform 1755">
                  <a:extLst>
                    <a:ext uri="{FF2B5EF4-FFF2-40B4-BE49-F238E27FC236}">
                      <a16:creationId xmlns:a16="http://schemas.microsoft.com/office/drawing/2014/main" id="{D1CD7D58-BDBC-23F3-7785-FF45F366DFD6}"/>
                    </a:ext>
                  </a:extLst>
                </p:cNvPr>
                <p:cNvSpPr/>
                <p:nvPr/>
              </p:nvSpPr>
              <p:spPr>
                <a:xfrm>
                  <a:off x="3980029" y="3244170"/>
                  <a:ext cx="8357" cy="30835"/>
                </a:xfrm>
                <a:custGeom>
                  <a:avLst/>
                  <a:gdLst>
                    <a:gd name="connsiteX0" fmla="*/ 0 w 8356"/>
                    <a:gd name="connsiteY0" fmla="*/ 30710 h 30835"/>
                    <a:gd name="connsiteX1" fmla="*/ 8357 w 8356"/>
                    <a:gd name="connsiteY1" fmla="*/ 26665 h 30835"/>
                    <a:gd name="connsiteX2" fmla="*/ 8357 w 8356"/>
                    <a:gd name="connsiteY2" fmla="*/ 0 h 30835"/>
                    <a:gd name="connsiteX3" fmla="*/ 0 w 8356"/>
                    <a:gd name="connsiteY3" fmla="*/ 0 h 30835"/>
                    <a:gd name="connsiteX4" fmla="*/ 0 w 8356"/>
                    <a:gd name="connsiteY4" fmla="*/ 30836 h 30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30835">
                      <a:moveTo>
                        <a:pt x="0" y="30710"/>
                      </a:moveTo>
                      <a:cubicBezTo>
                        <a:pt x="3165" y="29572"/>
                        <a:pt x="5824" y="28182"/>
                        <a:pt x="8357" y="26665"/>
                      </a:cubicBezTo>
                      <a:lnTo>
                        <a:pt x="8357" y="0"/>
                      </a:lnTo>
                      <a:lnTo>
                        <a:pt x="0" y="0"/>
                      </a:lnTo>
                      <a:lnTo>
                        <a:pt x="0" y="30836"/>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97" name="Freeform 1756">
                  <a:extLst>
                    <a:ext uri="{FF2B5EF4-FFF2-40B4-BE49-F238E27FC236}">
                      <a16:creationId xmlns:a16="http://schemas.microsoft.com/office/drawing/2014/main" id="{07696E01-F46E-0B68-3268-CBA91CB32382}"/>
                    </a:ext>
                  </a:extLst>
                </p:cNvPr>
                <p:cNvSpPr/>
                <p:nvPr/>
              </p:nvSpPr>
              <p:spPr>
                <a:xfrm>
                  <a:off x="4011813" y="3218010"/>
                  <a:ext cx="8357" cy="11373"/>
                </a:xfrm>
                <a:custGeom>
                  <a:avLst/>
                  <a:gdLst>
                    <a:gd name="connsiteX0" fmla="*/ 0 w 8356"/>
                    <a:gd name="connsiteY0" fmla="*/ 0 h 11373"/>
                    <a:gd name="connsiteX1" fmla="*/ 0 w 8356"/>
                    <a:gd name="connsiteY1" fmla="*/ 11374 h 11373"/>
                    <a:gd name="connsiteX2" fmla="*/ 8357 w 8356"/>
                    <a:gd name="connsiteY2" fmla="*/ 11374 h 11373"/>
                    <a:gd name="connsiteX3" fmla="*/ 8357 w 8356"/>
                    <a:gd name="connsiteY3" fmla="*/ 3791 h 11373"/>
                    <a:gd name="connsiteX4" fmla="*/ 0 w 8356"/>
                    <a:gd name="connsiteY4" fmla="*/ 0 h 113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11373">
                      <a:moveTo>
                        <a:pt x="0" y="0"/>
                      </a:moveTo>
                      <a:lnTo>
                        <a:pt x="0" y="11374"/>
                      </a:lnTo>
                      <a:lnTo>
                        <a:pt x="8357" y="11374"/>
                      </a:lnTo>
                      <a:lnTo>
                        <a:pt x="8357" y="3791"/>
                      </a:lnTo>
                      <a:cubicBezTo>
                        <a:pt x="5697" y="2275"/>
                        <a:pt x="2912" y="1011"/>
                        <a:pt x="0" y="0"/>
                      </a:cubicBez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98" name="Freeform 1757">
                  <a:extLst>
                    <a:ext uri="{FF2B5EF4-FFF2-40B4-BE49-F238E27FC236}">
                      <a16:creationId xmlns:a16="http://schemas.microsoft.com/office/drawing/2014/main" id="{54F7EBB1-A3DA-7ADC-0365-59979A8CB00A}"/>
                    </a:ext>
                  </a:extLst>
                </p:cNvPr>
                <p:cNvSpPr/>
                <p:nvPr/>
              </p:nvSpPr>
              <p:spPr>
                <a:xfrm>
                  <a:off x="4011813" y="3229384"/>
                  <a:ext cx="8357" cy="12763"/>
                </a:xfrm>
                <a:custGeom>
                  <a:avLst/>
                  <a:gdLst>
                    <a:gd name="connsiteX0" fmla="*/ 0 w 8356"/>
                    <a:gd name="connsiteY0" fmla="*/ 12764 h 12763"/>
                    <a:gd name="connsiteX1" fmla="*/ 8357 w 8356"/>
                    <a:gd name="connsiteY1" fmla="*/ 2401 h 12763"/>
                    <a:gd name="connsiteX2" fmla="*/ 8357 w 8356"/>
                    <a:gd name="connsiteY2" fmla="*/ 0 h 12763"/>
                    <a:gd name="connsiteX3" fmla="*/ 0 w 8356"/>
                    <a:gd name="connsiteY3" fmla="*/ 0 h 12763"/>
                    <a:gd name="connsiteX4" fmla="*/ 0 w 8356"/>
                    <a:gd name="connsiteY4" fmla="*/ 12764 h 12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12763">
                      <a:moveTo>
                        <a:pt x="0" y="12764"/>
                      </a:moveTo>
                      <a:cubicBezTo>
                        <a:pt x="2532" y="9225"/>
                        <a:pt x="5191" y="5687"/>
                        <a:pt x="8357" y="2401"/>
                      </a:cubicBezTo>
                      <a:lnTo>
                        <a:pt x="8357" y="0"/>
                      </a:lnTo>
                      <a:lnTo>
                        <a:pt x="0" y="0"/>
                      </a:lnTo>
                      <a:lnTo>
                        <a:pt x="0" y="12764"/>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599" name="Freeform 1758">
                  <a:extLst>
                    <a:ext uri="{FF2B5EF4-FFF2-40B4-BE49-F238E27FC236}">
                      <a16:creationId xmlns:a16="http://schemas.microsoft.com/office/drawing/2014/main" id="{F672B634-F3BD-749E-095D-2925A33E2B85}"/>
                    </a:ext>
                  </a:extLst>
                </p:cNvPr>
                <p:cNvSpPr/>
                <p:nvPr/>
              </p:nvSpPr>
              <p:spPr>
                <a:xfrm>
                  <a:off x="4041191" y="3227110"/>
                  <a:ext cx="8357" cy="8972"/>
                </a:xfrm>
                <a:custGeom>
                  <a:avLst/>
                  <a:gdLst>
                    <a:gd name="connsiteX0" fmla="*/ 0 w 8356"/>
                    <a:gd name="connsiteY0" fmla="*/ 379 h 8972"/>
                    <a:gd name="connsiteX1" fmla="*/ 8356 w 8356"/>
                    <a:gd name="connsiteY1" fmla="*/ 8973 h 8972"/>
                    <a:gd name="connsiteX2" fmla="*/ 8356 w 8356"/>
                    <a:gd name="connsiteY2" fmla="*/ 0 h 8972"/>
                    <a:gd name="connsiteX3" fmla="*/ 0 w 8356"/>
                    <a:gd name="connsiteY3" fmla="*/ 0 h 8972"/>
                    <a:gd name="connsiteX4" fmla="*/ 0 w 8356"/>
                    <a:gd name="connsiteY4" fmla="*/ 379 h 8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8972">
                      <a:moveTo>
                        <a:pt x="0" y="379"/>
                      </a:moveTo>
                      <a:cubicBezTo>
                        <a:pt x="2912" y="3159"/>
                        <a:pt x="5697" y="6066"/>
                        <a:pt x="8356" y="8973"/>
                      </a:cubicBezTo>
                      <a:lnTo>
                        <a:pt x="8356" y="0"/>
                      </a:lnTo>
                      <a:lnTo>
                        <a:pt x="0" y="0"/>
                      </a:lnTo>
                      <a:lnTo>
                        <a:pt x="0" y="379"/>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00" name="Freeform 1759">
                  <a:extLst>
                    <a:ext uri="{FF2B5EF4-FFF2-40B4-BE49-F238E27FC236}">
                      <a16:creationId xmlns:a16="http://schemas.microsoft.com/office/drawing/2014/main" id="{2A79B8CB-0674-36A3-FE77-67D9C044143F}"/>
                    </a:ext>
                  </a:extLst>
                </p:cNvPr>
                <p:cNvSpPr/>
                <p:nvPr/>
              </p:nvSpPr>
              <p:spPr>
                <a:xfrm>
                  <a:off x="4041191" y="3222939"/>
                  <a:ext cx="8357" cy="4170"/>
                </a:xfrm>
                <a:custGeom>
                  <a:avLst/>
                  <a:gdLst>
                    <a:gd name="connsiteX0" fmla="*/ 0 w 8356"/>
                    <a:gd name="connsiteY0" fmla="*/ 3412 h 4170"/>
                    <a:gd name="connsiteX1" fmla="*/ 0 w 8356"/>
                    <a:gd name="connsiteY1" fmla="*/ 4170 h 4170"/>
                    <a:gd name="connsiteX2" fmla="*/ 8356 w 8356"/>
                    <a:gd name="connsiteY2" fmla="*/ 4170 h 4170"/>
                    <a:gd name="connsiteX3" fmla="*/ 8356 w 8356"/>
                    <a:gd name="connsiteY3" fmla="*/ 0 h 4170"/>
                    <a:gd name="connsiteX4" fmla="*/ 0 w 8356"/>
                    <a:gd name="connsiteY4" fmla="*/ 3412 h 4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4170">
                      <a:moveTo>
                        <a:pt x="0" y="3412"/>
                      </a:moveTo>
                      <a:lnTo>
                        <a:pt x="0" y="4170"/>
                      </a:lnTo>
                      <a:lnTo>
                        <a:pt x="8356" y="4170"/>
                      </a:lnTo>
                      <a:lnTo>
                        <a:pt x="8356" y="0"/>
                      </a:lnTo>
                      <a:cubicBezTo>
                        <a:pt x="5318" y="1011"/>
                        <a:pt x="2532" y="2148"/>
                        <a:pt x="0" y="3412"/>
                      </a:cubicBez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01" name="Freeform 1760">
                  <a:extLst>
                    <a:ext uri="{FF2B5EF4-FFF2-40B4-BE49-F238E27FC236}">
                      <a16:creationId xmlns:a16="http://schemas.microsoft.com/office/drawing/2014/main" id="{3D7E7437-7694-79A9-2934-FB08DC45B659}"/>
                    </a:ext>
                  </a:extLst>
                </p:cNvPr>
                <p:cNvSpPr/>
                <p:nvPr/>
              </p:nvSpPr>
              <p:spPr>
                <a:xfrm>
                  <a:off x="4076141" y="3218769"/>
                  <a:ext cx="8357" cy="21989"/>
                </a:xfrm>
                <a:custGeom>
                  <a:avLst/>
                  <a:gdLst>
                    <a:gd name="connsiteX0" fmla="*/ 2786 w 8356"/>
                    <a:gd name="connsiteY0" fmla="*/ 0 h 21989"/>
                    <a:gd name="connsiteX1" fmla="*/ 0 w 8356"/>
                    <a:gd name="connsiteY1" fmla="*/ 0 h 21989"/>
                    <a:gd name="connsiteX2" fmla="*/ 0 w 8356"/>
                    <a:gd name="connsiteY2" fmla="*/ 21989 h 21989"/>
                    <a:gd name="connsiteX3" fmla="*/ 8357 w 8356"/>
                    <a:gd name="connsiteY3" fmla="*/ 21989 h 21989"/>
                    <a:gd name="connsiteX4" fmla="*/ 8357 w 8356"/>
                    <a:gd name="connsiteY4" fmla="*/ 126 h 21989"/>
                    <a:gd name="connsiteX5" fmla="*/ 2786 w 8356"/>
                    <a:gd name="connsiteY5" fmla="*/ 0 h 21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56" h="21989">
                      <a:moveTo>
                        <a:pt x="2786" y="0"/>
                      </a:moveTo>
                      <a:cubicBezTo>
                        <a:pt x="1773" y="0"/>
                        <a:pt x="886" y="0"/>
                        <a:pt x="0" y="0"/>
                      </a:cubicBezTo>
                      <a:lnTo>
                        <a:pt x="0" y="21989"/>
                      </a:lnTo>
                      <a:lnTo>
                        <a:pt x="8357" y="21989"/>
                      </a:lnTo>
                      <a:lnTo>
                        <a:pt x="8357" y="126"/>
                      </a:lnTo>
                      <a:cubicBezTo>
                        <a:pt x="6584" y="126"/>
                        <a:pt x="4811" y="0"/>
                        <a:pt x="2786" y="0"/>
                      </a:cubicBez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02" name="Freeform 1761">
                  <a:extLst>
                    <a:ext uri="{FF2B5EF4-FFF2-40B4-BE49-F238E27FC236}">
                      <a16:creationId xmlns:a16="http://schemas.microsoft.com/office/drawing/2014/main" id="{0AE029ED-90D9-F511-AF7F-DE0F08FC4784}"/>
                    </a:ext>
                  </a:extLst>
                </p:cNvPr>
                <p:cNvSpPr/>
                <p:nvPr/>
              </p:nvSpPr>
              <p:spPr>
                <a:xfrm>
                  <a:off x="4076141" y="3240758"/>
                  <a:ext cx="8357" cy="29445"/>
                </a:xfrm>
                <a:custGeom>
                  <a:avLst/>
                  <a:gdLst>
                    <a:gd name="connsiteX0" fmla="*/ 0 w 8356"/>
                    <a:gd name="connsiteY0" fmla="*/ 23633 h 29445"/>
                    <a:gd name="connsiteX1" fmla="*/ 8357 w 8356"/>
                    <a:gd name="connsiteY1" fmla="*/ 29446 h 29445"/>
                    <a:gd name="connsiteX2" fmla="*/ 8357 w 8356"/>
                    <a:gd name="connsiteY2" fmla="*/ 0 h 29445"/>
                    <a:gd name="connsiteX3" fmla="*/ 0 w 8356"/>
                    <a:gd name="connsiteY3" fmla="*/ 0 h 29445"/>
                    <a:gd name="connsiteX4" fmla="*/ 0 w 8356"/>
                    <a:gd name="connsiteY4" fmla="*/ 23633 h 29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29445">
                      <a:moveTo>
                        <a:pt x="0" y="23633"/>
                      </a:moveTo>
                      <a:cubicBezTo>
                        <a:pt x="2659" y="25781"/>
                        <a:pt x="5444" y="27803"/>
                        <a:pt x="8357" y="29446"/>
                      </a:cubicBezTo>
                      <a:lnTo>
                        <a:pt x="8357" y="0"/>
                      </a:lnTo>
                      <a:lnTo>
                        <a:pt x="0" y="0"/>
                      </a:lnTo>
                      <a:lnTo>
                        <a:pt x="0" y="23633"/>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03" name="Freeform 1762">
                  <a:extLst>
                    <a:ext uri="{FF2B5EF4-FFF2-40B4-BE49-F238E27FC236}">
                      <a16:creationId xmlns:a16="http://schemas.microsoft.com/office/drawing/2014/main" id="{B23DD6DF-38A0-DFF2-B125-A16EA86EB2A7}"/>
                    </a:ext>
                  </a:extLst>
                </p:cNvPr>
                <p:cNvSpPr/>
                <p:nvPr/>
              </p:nvSpPr>
              <p:spPr>
                <a:xfrm>
                  <a:off x="4107545" y="3254912"/>
                  <a:ext cx="8357" cy="21863"/>
                </a:xfrm>
                <a:custGeom>
                  <a:avLst/>
                  <a:gdLst>
                    <a:gd name="connsiteX0" fmla="*/ 0 w 8356"/>
                    <a:gd name="connsiteY0" fmla="*/ 21863 h 21863"/>
                    <a:gd name="connsiteX1" fmla="*/ 1519 w 8356"/>
                    <a:gd name="connsiteY1" fmla="*/ 21863 h 21863"/>
                    <a:gd name="connsiteX2" fmla="*/ 3039 w 8356"/>
                    <a:gd name="connsiteY2" fmla="*/ 21863 h 21863"/>
                    <a:gd name="connsiteX3" fmla="*/ 8357 w 8356"/>
                    <a:gd name="connsiteY3" fmla="*/ 21610 h 21863"/>
                    <a:gd name="connsiteX4" fmla="*/ 8357 w 8356"/>
                    <a:gd name="connsiteY4" fmla="*/ 0 h 21863"/>
                    <a:gd name="connsiteX5" fmla="*/ 0 w 8356"/>
                    <a:gd name="connsiteY5" fmla="*/ 0 h 21863"/>
                    <a:gd name="connsiteX6" fmla="*/ 0 w 8356"/>
                    <a:gd name="connsiteY6" fmla="*/ 21737 h 21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356" h="21863">
                      <a:moveTo>
                        <a:pt x="0" y="21863"/>
                      </a:moveTo>
                      <a:cubicBezTo>
                        <a:pt x="0" y="21863"/>
                        <a:pt x="1013" y="21863"/>
                        <a:pt x="1519" y="21863"/>
                      </a:cubicBezTo>
                      <a:cubicBezTo>
                        <a:pt x="2026" y="21863"/>
                        <a:pt x="2532" y="21863"/>
                        <a:pt x="3039" y="21863"/>
                      </a:cubicBezTo>
                      <a:cubicBezTo>
                        <a:pt x="4811" y="21863"/>
                        <a:pt x="6584" y="21863"/>
                        <a:pt x="8357" y="21610"/>
                      </a:cubicBezTo>
                      <a:lnTo>
                        <a:pt x="8357" y="0"/>
                      </a:lnTo>
                      <a:lnTo>
                        <a:pt x="0" y="0"/>
                      </a:lnTo>
                      <a:lnTo>
                        <a:pt x="0" y="21737"/>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04" name="Freeform 1763">
                  <a:extLst>
                    <a:ext uri="{FF2B5EF4-FFF2-40B4-BE49-F238E27FC236}">
                      <a16:creationId xmlns:a16="http://schemas.microsoft.com/office/drawing/2014/main" id="{053954CE-8E90-F51E-A66E-F64336DC3134}"/>
                    </a:ext>
                  </a:extLst>
                </p:cNvPr>
                <p:cNvSpPr/>
                <p:nvPr/>
              </p:nvSpPr>
              <p:spPr>
                <a:xfrm>
                  <a:off x="4107545" y="3223824"/>
                  <a:ext cx="8357" cy="31214"/>
                </a:xfrm>
                <a:custGeom>
                  <a:avLst/>
                  <a:gdLst>
                    <a:gd name="connsiteX0" fmla="*/ 0 w 8356"/>
                    <a:gd name="connsiteY0" fmla="*/ 0 h 31214"/>
                    <a:gd name="connsiteX1" fmla="*/ 0 w 8356"/>
                    <a:gd name="connsiteY1" fmla="*/ 31215 h 31214"/>
                    <a:gd name="connsiteX2" fmla="*/ 8357 w 8356"/>
                    <a:gd name="connsiteY2" fmla="*/ 31215 h 31214"/>
                    <a:gd name="connsiteX3" fmla="*/ 8357 w 8356"/>
                    <a:gd name="connsiteY3" fmla="*/ 4676 h 31214"/>
                    <a:gd name="connsiteX4" fmla="*/ 0 w 8356"/>
                    <a:gd name="connsiteY4" fmla="*/ 0 h 312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31214">
                      <a:moveTo>
                        <a:pt x="0" y="0"/>
                      </a:moveTo>
                      <a:lnTo>
                        <a:pt x="0" y="31215"/>
                      </a:lnTo>
                      <a:lnTo>
                        <a:pt x="8357" y="31215"/>
                      </a:lnTo>
                      <a:lnTo>
                        <a:pt x="8357" y="4676"/>
                      </a:lnTo>
                      <a:cubicBezTo>
                        <a:pt x="5824" y="2907"/>
                        <a:pt x="3165" y="1390"/>
                        <a:pt x="0" y="0"/>
                      </a:cubicBez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05" name="Freeform 1764">
                  <a:extLst>
                    <a:ext uri="{FF2B5EF4-FFF2-40B4-BE49-F238E27FC236}">
                      <a16:creationId xmlns:a16="http://schemas.microsoft.com/office/drawing/2014/main" id="{F40753CB-0E76-D7B3-6E9F-04E32C71BF8A}"/>
                    </a:ext>
                  </a:extLst>
                </p:cNvPr>
                <p:cNvSpPr/>
                <p:nvPr/>
              </p:nvSpPr>
              <p:spPr>
                <a:xfrm>
                  <a:off x="4135910" y="3251374"/>
                  <a:ext cx="8357" cy="15291"/>
                </a:xfrm>
                <a:custGeom>
                  <a:avLst/>
                  <a:gdLst>
                    <a:gd name="connsiteX0" fmla="*/ 0 w 8356"/>
                    <a:gd name="connsiteY0" fmla="*/ 126 h 15291"/>
                    <a:gd name="connsiteX1" fmla="*/ 0 w 8356"/>
                    <a:gd name="connsiteY1" fmla="*/ 15291 h 15291"/>
                    <a:gd name="connsiteX2" fmla="*/ 8357 w 8356"/>
                    <a:gd name="connsiteY2" fmla="*/ 15291 h 15291"/>
                    <a:gd name="connsiteX3" fmla="*/ 8357 w 8356"/>
                    <a:gd name="connsiteY3" fmla="*/ 10742 h 15291"/>
                    <a:gd name="connsiteX4" fmla="*/ 0 w 8356"/>
                    <a:gd name="connsiteY4" fmla="*/ 0 h 15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15291">
                      <a:moveTo>
                        <a:pt x="0" y="126"/>
                      </a:moveTo>
                      <a:lnTo>
                        <a:pt x="0" y="15291"/>
                      </a:lnTo>
                      <a:lnTo>
                        <a:pt x="8357" y="15291"/>
                      </a:lnTo>
                      <a:lnTo>
                        <a:pt x="8357" y="10742"/>
                      </a:lnTo>
                      <a:cubicBezTo>
                        <a:pt x="5318" y="7203"/>
                        <a:pt x="2532" y="3665"/>
                        <a:pt x="0" y="0"/>
                      </a:cubicBez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06" name="Freeform 1765">
                  <a:extLst>
                    <a:ext uri="{FF2B5EF4-FFF2-40B4-BE49-F238E27FC236}">
                      <a16:creationId xmlns:a16="http://schemas.microsoft.com/office/drawing/2014/main" id="{19A0C9A1-D8D7-1F3A-D502-D4945188B5FB}"/>
                    </a:ext>
                  </a:extLst>
                </p:cNvPr>
                <p:cNvSpPr/>
                <p:nvPr/>
              </p:nvSpPr>
              <p:spPr>
                <a:xfrm>
                  <a:off x="4135910" y="3266665"/>
                  <a:ext cx="8357" cy="6571"/>
                </a:xfrm>
                <a:custGeom>
                  <a:avLst/>
                  <a:gdLst>
                    <a:gd name="connsiteX0" fmla="*/ 0 w 8356"/>
                    <a:gd name="connsiteY0" fmla="*/ 6572 h 6571"/>
                    <a:gd name="connsiteX1" fmla="*/ 8357 w 8356"/>
                    <a:gd name="connsiteY1" fmla="*/ 3286 h 6571"/>
                    <a:gd name="connsiteX2" fmla="*/ 8357 w 8356"/>
                    <a:gd name="connsiteY2" fmla="*/ 0 h 6571"/>
                    <a:gd name="connsiteX3" fmla="*/ 0 w 8356"/>
                    <a:gd name="connsiteY3" fmla="*/ 0 h 6571"/>
                    <a:gd name="connsiteX4" fmla="*/ 0 w 8356"/>
                    <a:gd name="connsiteY4" fmla="*/ 6572 h 65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6571">
                      <a:moveTo>
                        <a:pt x="0" y="6572"/>
                      </a:moveTo>
                      <a:cubicBezTo>
                        <a:pt x="3039" y="5687"/>
                        <a:pt x="5698" y="4550"/>
                        <a:pt x="8357" y="3286"/>
                      </a:cubicBezTo>
                      <a:lnTo>
                        <a:pt x="8357" y="0"/>
                      </a:lnTo>
                      <a:lnTo>
                        <a:pt x="0" y="0"/>
                      </a:lnTo>
                      <a:lnTo>
                        <a:pt x="0" y="6572"/>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07" name="Freeform 1766">
                  <a:extLst>
                    <a:ext uri="{FF2B5EF4-FFF2-40B4-BE49-F238E27FC236}">
                      <a16:creationId xmlns:a16="http://schemas.microsoft.com/office/drawing/2014/main" id="{B6488003-406F-B809-150B-180C906F1010}"/>
                    </a:ext>
                  </a:extLst>
                </p:cNvPr>
                <p:cNvSpPr/>
                <p:nvPr/>
              </p:nvSpPr>
              <p:spPr>
                <a:xfrm>
                  <a:off x="4167821" y="3264770"/>
                  <a:ext cx="8357" cy="8720"/>
                </a:xfrm>
                <a:custGeom>
                  <a:avLst/>
                  <a:gdLst>
                    <a:gd name="connsiteX0" fmla="*/ 0 w 8356"/>
                    <a:gd name="connsiteY0" fmla="*/ 5434 h 8720"/>
                    <a:gd name="connsiteX1" fmla="*/ 8356 w 8356"/>
                    <a:gd name="connsiteY1" fmla="*/ 8720 h 8720"/>
                    <a:gd name="connsiteX2" fmla="*/ 8356 w 8356"/>
                    <a:gd name="connsiteY2" fmla="*/ 0 h 8720"/>
                    <a:gd name="connsiteX3" fmla="*/ 0 w 8356"/>
                    <a:gd name="connsiteY3" fmla="*/ 0 h 8720"/>
                    <a:gd name="connsiteX4" fmla="*/ 0 w 8356"/>
                    <a:gd name="connsiteY4" fmla="*/ 5434 h 87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8720">
                      <a:moveTo>
                        <a:pt x="0" y="5434"/>
                      </a:moveTo>
                      <a:cubicBezTo>
                        <a:pt x="2532" y="6698"/>
                        <a:pt x="5318" y="7835"/>
                        <a:pt x="8356" y="8720"/>
                      </a:cubicBezTo>
                      <a:lnTo>
                        <a:pt x="8356" y="0"/>
                      </a:lnTo>
                      <a:lnTo>
                        <a:pt x="0" y="0"/>
                      </a:lnTo>
                      <a:lnTo>
                        <a:pt x="0" y="5434"/>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08" name="Freeform 1767">
                  <a:extLst>
                    <a:ext uri="{FF2B5EF4-FFF2-40B4-BE49-F238E27FC236}">
                      <a16:creationId xmlns:a16="http://schemas.microsoft.com/office/drawing/2014/main" id="{C37E55B4-1A48-21C7-9AE1-CE9E27D5C86A}"/>
                    </a:ext>
                  </a:extLst>
                </p:cNvPr>
                <p:cNvSpPr/>
                <p:nvPr/>
              </p:nvSpPr>
              <p:spPr>
                <a:xfrm>
                  <a:off x="4167821" y="3254280"/>
                  <a:ext cx="8357" cy="10615"/>
                </a:xfrm>
                <a:custGeom>
                  <a:avLst/>
                  <a:gdLst>
                    <a:gd name="connsiteX0" fmla="*/ 0 w 8356"/>
                    <a:gd name="connsiteY0" fmla="*/ 8973 h 10615"/>
                    <a:gd name="connsiteX1" fmla="*/ 0 w 8356"/>
                    <a:gd name="connsiteY1" fmla="*/ 10616 h 10615"/>
                    <a:gd name="connsiteX2" fmla="*/ 8356 w 8356"/>
                    <a:gd name="connsiteY2" fmla="*/ 10616 h 10615"/>
                    <a:gd name="connsiteX3" fmla="*/ 8356 w 8356"/>
                    <a:gd name="connsiteY3" fmla="*/ 0 h 10615"/>
                    <a:gd name="connsiteX4" fmla="*/ 0 w 8356"/>
                    <a:gd name="connsiteY4" fmla="*/ 8973 h 106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10615">
                      <a:moveTo>
                        <a:pt x="0" y="8973"/>
                      </a:moveTo>
                      <a:lnTo>
                        <a:pt x="0" y="10616"/>
                      </a:lnTo>
                      <a:lnTo>
                        <a:pt x="8356" y="10616"/>
                      </a:lnTo>
                      <a:lnTo>
                        <a:pt x="8356" y="0"/>
                      </a:lnTo>
                      <a:cubicBezTo>
                        <a:pt x="5697" y="3033"/>
                        <a:pt x="3039" y="6066"/>
                        <a:pt x="0" y="8973"/>
                      </a:cubicBez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09" name="Freeform 1768">
                  <a:extLst>
                    <a:ext uri="{FF2B5EF4-FFF2-40B4-BE49-F238E27FC236}">
                      <a16:creationId xmlns:a16="http://schemas.microsoft.com/office/drawing/2014/main" id="{4AD465D3-B53E-53F0-56C0-940E89C96846}"/>
                    </a:ext>
                  </a:extLst>
                </p:cNvPr>
                <p:cNvSpPr/>
                <p:nvPr/>
              </p:nvSpPr>
              <p:spPr>
                <a:xfrm>
                  <a:off x="4201884" y="3224708"/>
                  <a:ext cx="8357" cy="27044"/>
                </a:xfrm>
                <a:custGeom>
                  <a:avLst/>
                  <a:gdLst>
                    <a:gd name="connsiteX0" fmla="*/ 0 w 8356"/>
                    <a:gd name="connsiteY0" fmla="*/ 4297 h 27044"/>
                    <a:gd name="connsiteX1" fmla="*/ 0 w 8356"/>
                    <a:gd name="connsiteY1" fmla="*/ 27045 h 27044"/>
                    <a:gd name="connsiteX2" fmla="*/ 8357 w 8356"/>
                    <a:gd name="connsiteY2" fmla="*/ 27045 h 27044"/>
                    <a:gd name="connsiteX3" fmla="*/ 8357 w 8356"/>
                    <a:gd name="connsiteY3" fmla="*/ 0 h 27044"/>
                    <a:gd name="connsiteX4" fmla="*/ 0 w 8356"/>
                    <a:gd name="connsiteY4" fmla="*/ 4423 h 27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27044">
                      <a:moveTo>
                        <a:pt x="0" y="4297"/>
                      </a:moveTo>
                      <a:lnTo>
                        <a:pt x="0" y="27045"/>
                      </a:lnTo>
                      <a:lnTo>
                        <a:pt x="8357" y="27045"/>
                      </a:lnTo>
                      <a:lnTo>
                        <a:pt x="8357" y="0"/>
                      </a:lnTo>
                      <a:cubicBezTo>
                        <a:pt x="5318" y="1264"/>
                        <a:pt x="2659" y="2780"/>
                        <a:pt x="0" y="4423"/>
                      </a:cubicBez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10" name="Freeform 1769">
                  <a:extLst>
                    <a:ext uri="{FF2B5EF4-FFF2-40B4-BE49-F238E27FC236}">
                      <a16:creationId xmlns:a16="http://schemas.microsoft.com/office/drawing/2014/main" id="{6360509A-6C1C-85E1-03A8-1AED88A46648}"/>
                    </a:ext>
                  </a:extLst>
                </p:cNvPr>
                <p:cNvSpPr/>
                <p:nvPr/>
              </p:nvSpPr>
              <p:spPr>
                <a:xfrm>
                  <a:off x="4201884" y="3251626"/>
                  <a:ext cx="8357" cy="25907"/>
                </a:xfrm>
                <a:custGeom>
                  <a:avLst/>
                  <a:gdLst>
                    <a:gd name="connsiteX0" fmla="*/ 0 w 8356"/>
                    <a:gd name="connsiteY0" fmla="*/ 25907 h 25907"/>
                    <a:gd name="connsiteX1" fmla="*/ 5065 w 8356"/>
                    <a:gd name="connsiteY1" fmla="*/ 25907 h 25907"/>
                    <a:gd name="connsiteX2" fmla="*/ 8357 w 8356"/>
                    <a:gd name="connsiteY2" fmla="*/ 25907 h 25907"/>
                    <a:gd name="connsiteX3" fmla="*/ 8357 w 8356"/>
                    <a:gd name="connsiteY3" fmla="*/ 0 h 25907"/>
                    <a:gd name="connsiteX4" fmla="*/ 0 w 8356"/>
                    <a:gd name="connsiteY4" fmla="*/ 0 h 25907"/>
                    <a:gd name="connsiteX5" fmla="*/ 0 w 8356"/>
                    <a:gd name="connsiteY5" fmla="*/ 25907 h 25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56" h="25907">
                      <a:moveTo>
                        <a:pt x="0" y="25907"/>
                      </a:moveTo>
                      <a:cubicBezTo>
                        <a:pt x="1646" y="25907"/>
                        <a:pt x="3292" y="25907"/>
                        <a:pt x="5065" y="25907"/>
                      </a:cubicBezTo>
                      <a:cubicBezTo>
                        <a:pt x="6204" y="25907"/>
                        <a:pt x="7217" y="25907"/>
                        <a:pt x="8357" y="25907"/>
                      </a:cubicBezTo>
                      <a:lnTo>
                        <a:pt x="8357" y="0"/>
                      </a:lnTo>
                      <a:lnTo>
                        <a:pt x="0" y="0"/>
                      </a:lnTo>
                      <a:lnTo>
                        <a:pt x="0" y="25907"/>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11" name="Freeform 1770">
                  <a:extLst>
                    <a:ext uri="{FF2B5EF4-FFF2-40B4-BE49-F238E27FC236}">
                      <a16:creationId xmlns:a16="http://schemas.microsoft.com/office/drawing/2014/main" id="{9A33171A-B434-55D9-DF59-2441A373E1E4}"/>
                    </a:ext>
                  </a:extLst>
                </p:cNvPr>
                <p:cNvSpPr/>
                <p:nvPr/>
              </p:nvSpPr>
              <p:spPr>
                <a:xfrm>
                  <a:off x="4234555" y="3243918"/>
                  <a:ext cx="8230" cy="30330"/>
                </a:xfrm>
                <a:custGeom>
                  <a:avLst/>
                  <a:gdLst>
                    <a:gd name="connsiteX0" fmla="*/ 0 w 8229"/>
                    <a:gd name="connsiteY0" fmla="*/ 30330 h 30330"/>
                    <a:gd name="connsiteX1" fmla="*/ 8230 w 8229"/>
                    <a:gd name="connsiteY1" fmla="*/ 26792 h 30330"/>
                    <a:gd name="connsiteX2" fmla="*/ 8230 w 8229"/>
                    <a:gd name="connsiteY2" fmla="*/ 0 h 30330"/>
                    <a:gd name="connsiteX3" fmla="*/ 0 w 8229"/>
                    <a:gd name="connsiteY3" fmla="*/ 0 h 30330"/>
                    <a:gd name="connsiteX4" fmla="*/ 0 w 8229"/>
                    <a:gd name="connsiteY4" fmla="*/ 30330 h 303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9" h="30330">
                      <a:moveTo>
                        <a:pt x="0" y="30330"/>
                      </a:moveTo>
                      <a:cubicBezTo>
                        <a:pt x="3165" y="29319"/>
                        <a:pt x="5824" y="28182"/>
                        <a:pt x="8230" y="26792"/>
                      </a:cubicBezTo>
                      <a:lnTo>
                        <a:pt x="8230" y="0"/>
                      </a:lnTo>
                      <a:lnTo>
                        <a:pt x="0" y="0"/>
                      </a:lnTo>
                      <a:lnTo>
                        <a:pt x="0" y="30330"/>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12" name="Freeform 1771">
                  <a:extLst>
                    <a:ext uri="{FF2B5EF4-FFF2-40B4-BE49-F238E27FC236}">
                      <a16:creationId xmlns:a16="http://schemas.microsoft.com/office/drawing/2014/main" id="{EE53839B-D81B-9AAA-77D6-E960DE75817F}"/>
                    </a:ext>
                  </a:extLst>
                </p:cNvPr>
                <p:cNvSpPr/>
                <p:nvPr/>
              </p:nvSpPr>
              <p:spPr>
                <a:xfrm>
                  <a:off x="4234428" y="3218769"/>
                  <a:ext cx="8230" cy="25148"/>
                </a:xfrm>
                <a:custGeom>
                  <a:avLst/>
                  <a:gdLst>
                    <a:gd name="connsiteX0" fmla="*/ 3672 w 8229"/>
                    <a:gd name="connsiteY0" fmla="*/ 0 h 25148"/>
                    <a:gd name="connsiteX1" fmla="*/ 0 w 8229"/>
                    <a:gd name="connsiteY1" fmla="*/ 253 h 25148"/>
                    <a:gd name="connsiteX2" fmla="*/ 0 w 8229"/>
                    <a:gd name="connsiteY2" fmla="*/ 25149 h 25148"/>
                    <a:gd name="connsiteX3" fmla="*/ 8230 w 8229"/>
                    <a:gd name="connsiteY3" fmla="*/ 25149 h 25148"/>
                    <a:gd name="connsiteX4" fmla="*/ 8230 w 8229"/>
                    <a:gd name="connsiteY4" fmla="*/ 0 h 25148"/>
                    <a:gd name="connsiteX5" fmla="*/ 3545 w 8229"/>
                    <a:gd name="connsiteY5" fmla="*/ 0 h 25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29" h="25148">
                      <a:moveTo>
                        <a:pt x="3672" y="0"/>
                      </a:moveTo>
                      <a:cubicBezTo>
                        <a:pt x="2406" y="0"/>
                        <a:pt x="1266" y="126"/>
                        <a:pt x="0" y="253"/>
                      </a:cubicBezTo>
                      <a:lnTo>
                        <a:pt x="0" y="25149"/>
                      </a:lnTo>
                      <a:lnTo>
                        <a:pt x="8230" y="25149"/>
                      </a:lnTo>
                      <a:lnTo>
                        <a:pt x="8230" y="0"/>
                      </a:lnTo>
                      <a:cubicBezTo>
                        <a:pt x="6710" y="0"/>
                        <a:pt x="5191" y="0"/>
                        <a:pt x="3545" y="0"/>
                      </a:cubicBez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13" name="Freeform 1772">
                  <a:extLst>
                    <a:ext uri="{FF2B5EF4-FFF2-40B4-BE49-F238E27FC236}">
                      <a16:creationId xmlns:a16="http://schemas.microsoft.com/office/drawing/2014/main" id="{EE68A824-1455-6CF7-7E56-758AEE25F3BD}"/>
                    </a:ext>
                  </a:extLst>
                </p:cNvPr>
                <p:cNvSpPr/>
                <p:nvPr/>
              </p:nvSpPr>
              <p:spPr>
                <a:xfrm>
                  <a:off x="4266719" y="3229763"/>
                  <a:ext cx="8357" cy="13016"/>
                </a:xfrm>
                <a:custGeom>
                  <a:avLst/>
                  <a:gdLst>
                    <a:gd name="connsiteX0" fmla="*/ 0 w 8356"/>
                    <a:gd name="connsiteY0" fmla="*/ 13017 h 13016"/>
                    <a:gd name="connsiteX1" fmla="*/ 8356 w 8356"/>
                    <a:gd name="connsiteY1" fmla="*/ 3286 h 13016"/>
                    <a:gd name="connsiteX2" fmla="*/ 8356 w 8356"/>
                    <a:gd name="connsiteY2" fmla="*/ 0 h 13016"/>
                    <a:gd name="connsiteX3" fmla="*/ 0 w 8356"/>
                    <a:gd name="connsiteY3" fmla="*/ 0 h 13016"/>
                    <a:gd name="connsiteX4" fmla="*/ 0 w 8356"/>
                    <a:gd name="connsiteY4" fmla="*/ 13017 h 130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13016">
                      <a:moveTo>
                        <a:pt x="0" y="13017"/>
                      </a:moveTo>
                      <a:cubicBezTo>
                        <a:pt x="2406" y="9731"/>
                        <a:pt x="5064" y="6445"/>
                        <a:pt x="8356" y="3286"/>
                      </a:cubicBezTo>
                      <a:lnTo>
                        <a:pt x="8356" y="0"/>
                      </a:lnTo>
                      <a:lnTo>
                        <a:pt x="0" y="0"/>
                      </a:lnTo>
                      <a:lnTo>
                        <a:pt x="0" y="13017"/>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14" name="Freeform 1773">
                  <a:extLst>
                    <a:ext uri="{FF2B5EF4-FFF2-40B4-BE49-F238E27FC236}">
                      <a16:creationId xmlns:a16="http://schemas.microsoft.com/office/drawing/2014/main" id="{B5D3D8BC-282D-60B4-0064-3A3602AED27E}"/>
                    </a:ext>
                  </a:extLst>
                </p:cNvPr>
                <p:cNvSpPr/>
                <p:nvPr/>
              </p:nvSpPr>
              <p:spPr>
                <a:xfrm>
                  <a:off x="4266719" y="3221928"/>
                  <a:ext cx="8357" cy="7708"/>
                </a:xfrm>
                <a:custGeom>
                  <a:avLst/>
                  <a:gdLst>
                    <a:gd name="connsiteX0" fmla="*/ 0 w 8356"/>
                    <a:gd name="connsiteY0" fmla="*/ 7709 h 7708"/>
                    <a:gd name="connsiteX1" fmla="*/ 8356 w 8356"/>
                    <a:gd name="connsiteY1" fmla="*/ 7709 h 7708"/>
                    <a:gd name="connsiteX2" fmla="*/ 8356 w 8356"/>
                    <a:gd name="connsiteY2" fmla="*/ 3412 h 7708"/>
                    <a:gd name="connsiteX3" fmla="*/ 0 w 8356"/>
                    <a:gd name="connsiteY3" fmla="*/ 0 h 7708"/>
                    <a:gd name="connsiteX4" fmla="*/ 0 w 8356"/>
                    <a:gd name="connsiteY4" fmla="*/ 7709 h 7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7708">
                      <a:moveTo>
                        <a:pt x="0" y="7709"/>
                      </a:moveTo>
                      <a:lnTo>
                        <a:pt x="8356" y="7709"/>
                      </a:lnTo>
                      <a:lnTo>
                        <a:pt x="8356" y="3412"/>
                      </a:lnTo>
                      <a:cubicBezTo>
                        <a:pt x="5824" y="2148"/>
                        <a:pt x="3039" y="1011"/>
                        <a:pt x="0" y="0"/>
                      </a:cubicBezTo>
                      <a:lnTo>
                        <a:pt x="0" y="7709"/>
                      </a:ln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15" name="Freeform 1774">
                  <a:extLst>
                    <a:ext uri="{FF2B5EF4-FFF2-40B4-BE49-F238E27FC236}">
                      <a16:creationId xmlns:a16="http://schemas.microsoft.com/office/drawing/2014/main" id="{9FBE9B58-2330-65D6-2E07-14AAFA4A01EB}"/>
                    </a:ext>
                  </a:extLst>
                </p:cNvPr>
                <p:cNvSpPr/>
                <p:nvPr/>
              </p:nvSpPr>
              <p:spPr>
                <a:xfrm>
                  <a:off x="4329400" y="3219401"/>
                  <a:ext cx="8357" cy="20599"/>
                </a:xfrm>
                <a:custGeom>
                  <a:avLst/>
                  <a:gdLst>
                    <a:gd name="connsiteX0" fmla="*/ 8357 w 8356"/>
                    <a:gd name="connsiteY0" fmla="*/ 126 h 20599"/>
                    <a:gd name="connsiteX1" fmla="*/ 0 w 8356"/>
                    <a:gd name="connsiteY1" fmla="*/ 885 h 20599"/>
                    <a:gd name="connsiteX2" fmla="*/ 0 w 8356"/>
                    <a:gd name="connsiteY2" fmla="*/ 20599 h 20599"/>
                    <a:gd name="connsiteX3" fmla="*/ 8357 w 8356"/>
                    <a:gd name="connsiteY3" fmla="*/ 20599 h 20599"/>
                    <a:gd name="connsiteX4" fmla="*/ 8357 w 8356"/>
                    <a:gd name="connsiteY4" fmla="*/ 0 h 205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20599">
                      <a:moveTo>
                        <a:pt x="8357" y="126"/>
                      </a:moveTo>
                      <a:cubicBezTo>
                        <a:pt x="5444" y="379"/>
                        <a:pt x="2659" y="632"/>
                        <a:pt x="0" y="885"/>
                      </a:cubicBezTo>
                      <a:lnTo>
                        <a:pt x="0" y="20599"/>
                      </a:lnTo>
                      <a:lnTo>
                        <a:pt x="8357" y="20599"/>
                      </a:lnTo>
                      <a:lnTo>
                        <a:pt x="8357" y="0"/>
                      </a:ln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16" name="Freeform 1775">
                  <a:extLst>
                    <a:ext uri="{FF2B5EF4-FFF2-40B4-BE49-F238E27FC236}">
                      <a16:creationId xmlns:a16="http://schemas.microsoft.com/office/drawing/2014/main" id="{EE5C3BAC-C265-BAB0-1ACE-ECFCE7CFA40C}"/>
                    </a:ext>
                  </a:extLst>
                </p:cNvPr>
                <p:cNvSpPr/>
                <p:nvPr/>
              </p:nvSpPr>
              <p:spPr>
                <a:xfrm>
                  <a:off x="4329400" y="3240000"/>
                  <a:ext cx="8357" cy="32352"/>
                </a:xfrm>
                <a:custGeom>
                  <a:avLst/>
                  <a:gdLst>
                    <a:gd name="connsiteX0" fmla="*/ 0 w 8356"/>
                    <a:gd name="connsiteY0" fmla="*/ 0 h 32352"/>
                    <a:gd name="connsiteX1" fmla="*/ 0 w 8356"/>
                    <a:gd name="connsiteY1" fmla="*/ 27171 h 32352"/>
                    <a:gd name="connsiteX2" fmla="*/ 8357 w 8356"/>
                    <a:gd name="connsiteY2" fmla="*/ 32352 h 32352"/>
                    <a:gd name="connsiteX3" fmla="*/ 8357 w 8356"/>
                    <a:gd name="connsiteY3" fmla="*/ 0 h 32352"/>
                    <a:gd name="connsiteX4" fmla="*/ 0 w 8356"/>
                    <a:gd name="connsiteY4" fmla="*/ 0 h 32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56" h="32352">
                      <a:moveTo>
                        <a:pt x="0" y="0"/>
                      </a:moveTo>
                      <a:lnTo>
                        <a:pt x="0" y="27171"/>
                      </a:lnTo>
                      <a:cubicBezTo>
                        <a:pt x="2532" y="29067"/>
                        <a:pt x="5318" y="30836"/>
                        <a:pt x="8357" y="32352"/>
                      </a:cubicBezTo>
                      <a:lnTo>
                        <a:pt x="8357" y="0"/>
                      </a:lnTo>
                      <a:lnTo>
                        <a:pt x="0" y="0"/>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17" name="Freeform 1776">
                  <a:extLst>
                    <a:ext uri="{FF2B5EF4-FFF2-40B4-BE49-F238E27FC236}">
                      <a16:creationId xmlns:a16="http://schemas.microsoft.com/office/drawing/2014/main" id="{D87597EA-7A21-F6F7-BE95-B01E9ADF070F}"/>
                    </a:ext>
                  </a:extLst>
                </p:cNvPr>
                <p:cNvSpPr/>
                <p:nvPr/>
              </p:nvSpPr>
              <p:spPr>
                <a:xfrm>
                  <a:off x="4294831" y="3226604"/>
                  <a:ext cx="6584" cy="3665"/>
                </a:xfrm>
                <a:custGeom>
                  <a:avLst/>
                  <a:gdLst>
                    <a:gd name="connsiteX0" fmla="*/ 6584 w 6583"/>
                    <a:gd name="connsiteY0" fmla="*/ 0 h 3665"/>
                    <a:gd name="connsiteX1" fmla="*/ 6331 w 6583"/>
                    <a:gd name="connsiteY1" fmla="*/ 0 h 3665"/>
                    <a:gd name="connsiteX2" fmla="*/ 0 w 6583"/>
                    <a:gd name="connsiteY2" fmla="*/ 2780 h 3665"/>
                    <a:gd name="connsiteX3" fmla="*/ 760 w 6583"/>
                    <a:gd name="connsiteY3" fmla="*/ 3665 h 3665"/>
                    <a:gd name="connsiteX4" fmla="*/ 6584 w 6583"/>
                    <a:gd name="connsiteY4" fmla="*/ 3665 h 3665"/>
                    <a:gd name="connsiteX5" fmla="*/ 6584 w 6583"/>
                    <a:gd name="connsiteY5" fmla="*/ 126 h 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83" h="3665">
                      <a:moveTo>
                        <a:pt x="6584" y="0"/>
                      </a:moveTo>
                      <a:lnTo>
                        <a:pt x="6331" y="0"/>
                      </a:lnTo>
                      <a:cubicBezTo>
                        <a:pt x="4051" y="885"/>
                        <a:pt x="1899" y="1769"/>
                        <a:pt x="0" y="2780"/>
                      </a:cubicBezTo>
                      <a:cubicBezTo>
                        <a:pt x="253" y="3033"/>
                        <a:pt x="506" y="3412"/>
                        <a:pt x="760" y="3665"/>
                      </a:cubicBezTo>
                      <a:lnTo>
                        <a:pt x="6584" y="3665"/>
                      </a:lnTo>
                      <a:lnTo>
                        <a:pt x="6584" y="126"/>
                      </a:lnTo>
                      <a:close/>
                    </a:path>
                  </a:pathLst>
                </a:custGeom>
                <a:solidFill>
                  <a:srgbClr val="DB3B38"/>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18" name="Freeform 1777">
                  <a:extLst>
                    <a:ext uri="{FF2B5EF4-FFF2-40B4-BE49-F238E27FC236}">
                      <a16:creationId xmlns:a16="http://schemas.microsoft.com/office/drawing/2014/main" id="{BFBD5C7A-8077-318D-2776-AA3CA134F59E}"/>
                    </a:ext>
                  </a:extLst>
                </p:cNvPr>
                <p:cNvSpPr/>
                <p:nvPr/>
              </p:nvSpPr>
              <p:spPr>
                <a:xfrm>
                  <a:off x="4295590" y="3230143"/>
                  <a:ext cx="5825" cy="6192"/>
                </a:xfrm>
                <a:custGeom>
                  <a:avLst/>
                  <a:gdLst>
                    <a:gd name="connsiteX0" fmla="*/ 5824 w 5824"/>
                    <a:gd name="connsiteY0" fmla="*/ 0 h 6192"/>
                    <a:gd name="connsiteX1" fmla="*/ 0 w 5824"/>
                    <a:gd name="connsiteY1" fmla="*/ 0 h 6192"/>
                    <a:gd name="connsiteX2" fmla="*/ 5824 w 5824"/>
                    <a:gd name="connsiteY2" fmla="*/ 6193 h 6192"/>
                    <a:gd name="connsiteX3" fmla="*/ 5824 w 5824"/>
                    <a:gd name="connsiteY3" fmla="*/ 0 h 6192"/>
                  </a:gdLst>
                  <a:ahLst/>
                  <a:cxnLst>
                    <a:cxn ang="0">
                      <a:pos x="connsiteX0" y="connsiteY0"/>
                    </a:cxn>
                    <a:cxn ang="0">
                      <a:pos x="connsiteX1" y="connsiteY1"/>
                    </a:cxn>
                    <a:cxn ang="0">
                      <a:pos x="connsiteX2" y="connsiteY2"/>
                    </a:cxn>
                    <a:cxn ang="0">
                      <a:pos x="connsiteX3" y="connsiteY3"/>
                    </a:cxn>
                  </a:cxnLst>
                  <a:rect l="l" t="t" r="r" b="b"/>
                  <a:pathLst>
                    <a:path w="5824" h="6192">
                      <a:moveTo>
                        <a:pt x="5824" y="0"/>
                      </a:moveTo>
                      <a:lnTo>
                        <a:pt x="0" y="0"/>
                      </a:lnTo>
                      <a:cubicBezTo>
                        <a:pt x="2026" y="2022"/>
                        <a:pt x="4051" y="4044"/>
                        <a:pt x="5824" y="6193"/>
                      </a:cubicBezTo>
                      <a:lnTo>
                        <a:pt x="5824" y="0"/>
                      </a:lnTo>
                      <a:close/>
                    </a:path>
                  </a:pathLst>
                </a:custGeom>
                <a:solidFill>
                  <a:srgbClr val="4C9DB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19" name="TextBox 603">
                  <a:extLst>
                    <a:ext uri="{FF2B5EF4-FFF2-40B4-BE49-F238E27FC236}">
                      <a16:creationId xmlns:a16="http://schemas.microsoft.com/office/drawing/2014/main" id="{BE2A159F-8838-EC08-FFA6-700C7AEEDE75}"/>
                    </a:ext>
                  </a:extLst>
                </p:cNvPr>
                <p:cNvSpPr txBox="1"/>
                <p:nvPr/>
              </p:nvSpPr>
              <p:spPr>
                <a:xfrm>
                  <a:off x="1297374" y="3124773"/>
                  <a:ext cx="766557" cy="276999"/>
                </a:xfrm>
                <a:prstGeom prst="rect">
                  <a:avLst/>
                </a:prstGeom>
                <a:noFill/>
              </p:spPr>
              <p:txBody>
                <a:bodyPr wrap="none" rtlCol="0">
                  <a:spAutoFit/>
                </a:bodyPr>
                <a:lstStyle/>
                <a:p>
                  <a:pPr algn="ctr" defTabSz="685800">
                    <a:defRPr/>
                  </a:pPr>
                  <a:r>
                    <a:rPr lang="en-US" sz="600" b="1" err="1">
                      <a:ln/>
                      <a:solidFill>
                        <a:srgbClr val="24124C"/>
                      </a:solidFill>
                      <a:latin typeface="Verdana"/>
                      <a:ea typeface="Verdana"/>
                      <a:cs typeface="Verdana"/>
                      <a:sym typeface="Verdana"/>
                      <a:rtl val="0"/>
                    </a:rPr>
                    <a:t>Mikrobiota</a:t>
                  </a:r>
                  <a:r>
                    <a:rPr lang="en-US" sz="600" b="1">
                      <a:ln/>
                      <a:solidFill>
                        <a:srgbClr val="24124C"/>
                      </a:solidFill>
                      <a:latin typeface="Verdana"/>
                      <a:ea typeface="Verdana"/>
                      <a:cs typeface="Verdana"/>
                      <a:sym typeface="Verdana"/>
                      <a:rtl val="0"/>
                    </a:rPr>
                    <a:t>-</a:t>
                  </a:r>
                </a:p>
                <a:p>
                  <a:pPr algn="ctr" defTabSz="685800">
                    <a:defRPr/>
                  </a:pPr>
                  <a:r>
                    <a:rPr lang="en-US" sz="600" b="1" err="1">
                      <a:ln/>
                      <a:solidFill>
                        <a:srgbClr val="24124C"/>
                      </a:solidFill>
                      <a:latin typeface="Verdana"/>
                      <a:ea typeface="Verdana"/>
                      <a:cs typeface="Verdana"/>
                      <a:sym typeface="Verdana"/>
                      <a:rtl val="0"/>
                    </a:rPr>
                    <a:t>Anreicherung</a:t>
                  </a:r>
                  <a:endParaRPr lang="en-US" sz="600" b="1">
                    <a:ln/>
                    <a:solidFill>
                      <a:srgbClr val="24124C"/>
                    </a:solidFill>
                    <a:latin typeface="Verdana"/>
                    <a:ea typeface="Verdana"/>
                    <a:cs typeface="Verdana"/>
                    <a:sym typeface="Verdana"/>
                    <a:rtl val="0"/>
                  </a:endParaRPr>
                </a:p>
              </p:txBody>
            </p:sp>
            <p:sp>
              <p:nvSpPr>
                <p:cNvPr id="620" name="TextBox 604">
                  <a:extLst>
                    <a:ext uri="{FF2B5EF4-FFF2-40B4-BE49-F238E27FC236}">
                      <a16:creationId xmlns:a16="http://schemas.microsoft.com/office/drawing/2014/main" id="{23238E4E-39C5-CD1B-8052-DFB937A238BD}"/>
                    </a:ext>
                  </a:extLst>
                </p:cNvPr>
                <p:cNvSpPr txBox="1"/>
                <p:nvPr/>
              </p:nvSpPr>
              <p:spPr>
                <a:xfrm>
                  <a:off x="3880208" y="3266946"/>
                  <a:ext cx="516488" cy="184666"/>
                </a:xfrm>
                <a:prstGeom prst="rect">
                  <a:avLst/>
                </a:prstGeom>
                <a:noFill/>
              </p:spPr>
              <p:txBody>
                <a:bodyPr wrap="none" rtlCol="0">
                  <a:spAutoFit/>
                </a:bodyPr>
                <a:lstStyle/>
                <a:p>
                  <a:pPr algn="ctr" defTabSz="685800">
                    <a:defRPr/>
                  </a:pPr>
                  <a:r>
                    <a:rPr lang="en-US" sz="600" b="1" err="1">
                      <a:ln/>
                      <a:solidFill>
                        <a:srgbClr val="24124C"/>
                      </a:solidFill>
                      <a:latin typeface="Verdana"/>
                      <a:ea typeface="Verdana"/>
                      <a:cs typeface="Verdana"/>
                      <a:sym typeface="Verdana"/>
                      <a:rtl val="0"/>
                    </a:rPr>
                    <a:t>Genetik</a:t>
                  </a:r>
                  <a:endParaRPr lang="en-US" sz="600" b="1">
                    <a:ln/>
                    <a:solidFill>
                      <a:srgbClr val="24124C"/>
                    </a:solidFill>
                    <a:latin typeface="Verdana"/>
                    <a:ea typeface="Verdana"/>
                    <a:cs typeface="Verdana"/>
                    <a:sym typeface="Verdana"/>
                    <a:rtl val="0"/>
                  </a:endParaRPr>
                </a:p>
              </p:txBody>
            </p:sp>
            <p:sp>
              <p:nvSpPr>
                <p:cNvPr id="621" name="TextBox 605">
                  <a:extLst>
                    <a:ext uri="{FF2B5EF4-FFF2-40B4-BE49-F238E27FC236}">
                      <a16:creationId xmlns:a16="http://schemas.microsoft.com/office/drawing/2014/main" id="{A2297BD0-D100-F40C-4417-CB0F61D6E4E3}"/>
                    </a:ext>
                  </a:extLst>
                </p:cNvPr>
                <p:cNvSpPr txBox="1"/>
                <p:nvPr/>
              </p:nvSpPr>
              <p:spPr>
                <a:xfrm>
                  <a:off x="3111433" y="2493017"/>
                  <a:ext cx="824265" cy="276999"/>
                </a:xfrm>
                <a:prstGeom prst="rect">
                  <a:avLst/>
                </a:prstGeom>
                <a:noFill/>
              </p:spPr>
              <p:txBody>
                <a:bodyPr wrap="none" rtlCol="0">
                  <a:spAutoFit/>
                </a:bodyPr>
                <a:lstStyle/>
                <a:p>
                  <a:pPr algn="ctr" defTabSz="685800">
                    <a:defRPr/>
                  </a:pPr>
                  <a:r>
                    <a:rPr lang="en-US" sz="600" b="1" err="1">
                      <a:ln/>
                      <a:solidFill>
                        <a:srgbClr val="24124C"/>
                      </a:solidFill>
                      <a:latin typeface="Verdana"/>
                      <a:ea typeface="Verdana"/>
                      <a:cs typeface="Verdana"/>
                      <a:sym typeface="Verdana"/>
                      <a:rtl val="0"/>
                    </a:rPr>
                    <a:t>Betazell</a:t>
                  </a:r>
                  <a:r>
                    <a:rPr lang="en-US" sz="600" b="1">
                      <a:ln/>
                      <a:solidFill>
                        <a:srgbClr val="24124C"/>
                      </a:solidFill>
                      <a:latin typeface="Verdana"/>
                      <a:ea typeface="Verdana"/>
                      <a:cs typeface="Verdana"/>
                      <a:sym typeface="Verdana"/>
                      <a:rtl val="0"/>
                    </a:rPr>
                    <a:t>-</a:t>
                  </a:r>
                </a:p>
                <a:p>
                  <a:pPr algn="ctr" defTabSz="685800">
                    <a:defRPr/>
                  </a:pPr>
                  <a:r>
                    <a:rPr lang="en-US" sz="600" b="1" err="1">
                      <a:ln/>
                      <a:solidFill>
                        <a:srgbClr val="24124C"/>
                      </a:solidFill>
                      <a:latin typeface="Verdana"/>
                      <a:ea typeface="Verdana"/>
                      <a:cs typeface="Verdana"/>
                      <a:sym typeface="Verdana"/>
                      <a:rtl val="0"/>
                    </a:rPr>
                    <a:t>autoimmunität</a:t>
                  </a:r>
                  <a:endParaRPr lang="en-US" sz="600" b="1">
                    <a:ln/>
                    <a:solidFill>
                      <a:srgbClr val="24124C"/>
                    </a:solidFill>
                    <a:latin typeface="Verdana"/>
                    <a:ea typeface="Verdana"/>
                    <a:cs typeface="Verdana"/>
                    <a:sym typeface="Verdana"/>
                    <a:rtl val="0"/>
                  </a:endParaRPr>
                </a:p>
              </p:txBody>
            </p:sp>
            <p:sp>
              <p:nvSpPr>
                <p:cNvPr id="622" name="TextBox 606">
                  <a:extLst>
                    <a:ext uri="{FF2B5EF4-FFF2-40B4-BE49-F238E27FC236}">
                      <a16:creationId xmlns:a16="http://schemas.microsoft.com/office/drawing/2014/main" id="{B9C909EA-7DE1-BD28-9D23-0DB6F9D1E633}"/>
                    </a:ext>
                  </a:extLst>
                </p:cNvPr>
                <p:cNvSpPr txBox="1"/>
                <p:nvPr/>
              </p:nvSpPr>
              <p:spPr>
                <a:xfrm>
                  <a:off x="2034217" y="3161169"/>
                  <a:ext cx="917239" cy="184666"/>
                </a:xfrm>
                <a:prstGeom prst="rect">
                  <a:avLst/>
                </a:prstGeom>
                <a:noFill/>
              </p:spPr>
              <p:txBody>
                <a:bodyPr wrap="none" rtlCol="0">
                  <a:spAutoFit/>
                </a:bodyPr>
                <a:lstStyle/>
                <a:p>
                  <a:pPr algn="ctr" defTabSz="685800">
                    <a:defRPr/>
                  </a:pPr>
                  <a:r>
                    <a:rPr lang="en-US" sz="600" b="1" err="1">
                      <a:ln/>
                      <a:solidFill>
                        <a:srgbClr val="24124C"/>
                      </a:solidFill>
                      <a:latin typeface="Verdana"/>
                      <a:ea typeface="Verdana"/>
                      <a:cs typeface="Verdana"/>
                      <a:sym typeface="Verdana"/>
                      <a:rtl val="0"/>
                    </a:rPr>
                    <a:t>Darm-Mikrobiota</a:t>
                  </a:r>
                  <a:endParaRPr lang="en-US" sz="600" b="1">
                    <a:ln/>
                    <a:solidFill>
                      <a:srgbClr val="24124C"/>
                    </a:solidFill>
                    <a:latin typeface="Verdana"/>
                    <a:ea typeface="Verdana"/>
                    <a:cs typeface="Verdana"/>
                    <a:sym typeface="Verdana"/>
                    <a:rtl val="0"/>
                  </a:endParaRPr>
                </a:p>
              </p:txBody>
            </p:sp>
            <p:sp>
              <p:nvSpPr>
                <p:cNvPr id="623" name="TextBox 607">
                  <a:extLst>
                    <a:ext uri="{FF2B5EF4-FFF2-40B4-BE49-F238E27FC236}">
                      <a16:creationId xmlns:a16="http://schemas.microsoft.com/office/drawing/2014/main" id="{9A2E6641-39DF-158D-B358-617C519BF446}"/>
                    </a:ext>
                  </a:extLst>
                </p:cNvPr>
                <p:cNvSpPr txBox="1"/>
                <p:nvPr/>
              </p:nvSpPr>
              <p:spPr>
                <a:xfrm>
                  <a:off x="1979940" y="2207912"/>
                  <a:ext cx="1303562" cy="169277"/>
                </a:xfrm>
                <a:prstGeom prst="rect">
                  <a:avLst/>
                </a:prstGeom>
                <a:noFill/>
              </p:spPr>
              <p:txBody>
                <a:bodyPr wrap="none" rtlCol="0">
                  <a:spAutoFit/>
                </a:bodyPr>
                <a:lstStyle/>
                <a:p>
                  <a:pPr algn="ctr" defTabSz="685800">
                    <a:defRPr/>
                  </a:pPr>
                  <a:r>
                    <a:rPr lang="en-US" sz="500" err="1">
                      <a:ln/>
                      <a:solidFill>
                        <a:srgbClr val="24124C"/>
                      </a:solidFill>
                      <a:latin typeface="Verdana"/>
                      <a:ea typeface="Verdana"/>
                      <a:cs typeface="Verdana"/>
                      <a:sym typeface="Verdana"/>
                      <a:rtl val="0"/>
                    </a:rPr>
                    <a:t>Makronährstoffe</a:t>
                  </a:r>
                  <a:r>
                    <a:rPr lang="en-US" sz="500">
                      <a:ln/>
                      <a:solidFill>
                        <a:srgbClr val="24124C"/>
                      </a:solidFill>
                      <a:latin typeface="Verdana"/>
                      <a:ea typeface="Verdana"/>
                      <a:cs typeface="Verdana"/>
                      <a:sym typeface="Verdana"/>
                      <a:rtl val="0"/>
                    </a:rPr>
                    <a:t> &amp; </a:t>
                  </a:r>
                  <a:r>
                    <a:rPr lang="en-US" sz="500" err="1">
                      <a:ln/>
                      <a:solidFill>
                        <a:srgbClr val="24124C"/>
                      </a:solidFill>
                      <a:latin typeface="Verdana"/>
                      <a:ea typeface="Verdana"/>
                      <a:cs typeface="Verdana"/>
                      <a:sym typeface="Verdana"/>
                      <a:rtl val="0"/>
                    </a:rPr>
                    <a:t>Mikronährstoffe</a:t>
                  </a:r>
                  <a:endParaRPr lang="en-US" sz="500">
                    <a:ln/>
                    <a:solidFill>
                      <a:srgbClr val="24124C"/>
                    </a:solidFill>
                    <a:latin typeface="Verdana"/>
                    <a:ea typeface="Verdana"/>
                    <a:cs typeface="Verdana"/>
                    <a:sym typeface="Verdana"/>
                    <a:rtl val="0"/>
                  </a:endParaRPr>
                </a:p>
              </p:txBody>
            </p:sp>
            <p:sp>
              <p:nvSpPr>
                <p:cNvPr id="624" name="TextBox 608">
                  <a:extLst>
                    <a:ext uri="{FF2B5EF4-FFF2-40B4-BE49-F238E27FC236}">
                      <a16:creationId xmlns:a16="http://schemas.microsoft.com/office/drawing/2014/main" id="{206388C5-0992-0028-B787-BECBAD55EA18}"/>
                    </a:ext>
                  </a:extLst>
                </p:cNvPr>
                <p:cNvSpPr txBox="1"/>
                <p:nvPr/>
              </p:nvSpPr>
              <p:spPr>
                <a:xfrm>
                  <a:off x="2708387" y="2071299"/>
                  <a:ext cx="880369" cy="169277"/>
                </a:xfrm>
                <a:prstGeom prst="rect">
                  <a:avLst/>
                </a:prstGeom>
                <a:noFill/>
              </p:spPr>
              <p:txBody>
                <a:bodyPr wrap="none" rtlCol="0">
                  <a:spAutoFit/>
                </a:bodyPr>
                <a:lstStyle/>
                <a:p>
                  <a:pPr defTabSz="685800">
                    <a:defRPr/>
                  </a:pPr>
                  <a:r>
                    <a:rPr lang="en-US" sz="500">
                      <a:ln/>
                      <a:solidFill>
                        <a:srgbClr val="24124C"/>
                      </a:solidFill>
                      <a:latin typeface="Verdana"/>
                      <a:ea typeface="Verdana"/>
                      <a:cs typeface="Verdana"/>
                      <a:sym typeface="Verdana"/>
                      <a:rtl val="0"/>
                    </a:rPr>
                    <a:t>Pro- Pre- Post-</a:t>
                  </a:r>
                  <a:r>
                    <a:rPr lang="en-US" sz="500" err="1">
                      <a:ln/>
                      <a:solidFill>
                        <a:srgbClr val="24124C"/>
                      </a:solidFill>
                      <a:latin typeface="Verdana"/>
                      <a:ea typeface="Verdana"/>
                      <a:cs typeface="Verdana"/>
                      <a:sym typeface="Verdana"/>
                      <a:rtl val="0"/>
                    </a:rPr>
                    <a:t>Biotika</a:t>
                  </a:r>
                  <a:endParaRPr lang="en-US" sz="500">
                    <a:ln/>
                    <a:solidFill>
                      <a:srgbClr val="24124C"/>
                    </a:solidFill>
                    <a:latin typeface="Verdana"/>
                    <a:ea typeface="Verdana"/>
                    <a:cs typeface="Verdana"/>
                    <a:sym typeface="Verdana"/>
                    <a:rtl val="0"/>
                  </a:endParaRPr>
                </a:p>
              </p:txBody>
            </p:sp>
            <p:sp>
              <p:nvSpPr>
                <p:cNvPr id="625" name="TextBox 609">
                  <a:extLst>
                    <a:ext uri="{FF2B5EF4-FFF2-40B4-BE49-F238E27FC236}">
                      <a16:creationId xmlns:a16="http://schemas.microsoft.com/office/drawing/2014/main" id="{3D77B5FC-35C2-AC79-E928-F57D0A659EDA}"/>
                    </a:ext>
                  </a:extLst>
                </p:cNvPr>
                <p:cNvSpPr txBox="1"/>
                <p:nvPr/>
              </p:nvSpPr>
              <p:spPr>
                <a:xfrm>
                  <a:off x="3612903" y="3143350"/>
                  <a:ext cx="247184" cy="184666"/>
                </a:xfrm>
                <a:prstGeom prst="rect">
                  <a:avLst/>
                </a:prstGeom>
                <a:noFill/>
              </p:spPr>
              <p:txBody>
                <a:bodyPr wrap="none" rtlCol="0">
                  <a:spAutoFit/>
                </a:bodyPr>
                <a:lstStyle/>
                <a:p>
                  <a:pPr defTabSz="685800">
                    <a:defRPr/>
                  </a:pPr>
                  <a:r>
                    <a:rPr lang="en-US" sz="600">
                      <a:ln/>
                      <a:solidFill>
                        <a:srgbClr val="24124C"/>
                      </a:solidFill>
                      <a:latin typeface="Verdana"/>
                      <a:ea typeface="Verdana"/>
                      <a:cs typeface="Verdana"/>
                      <a:sym typeface="Verdana"/>
                      <a:rtl val="0"/>
                    </a:rPr>
                    <a:t>+</a:t>
                  </a:r>
                </a:p>
              </p:txBody>
            </p:sp>
            <p:sp>
              <p:nvSpPr>
                <p:cNvPr id="626" name="TextBox 610">
                  <a:extLst>
                    <a:ext uri="{FF2B5EF4-FFF2-40B4-BE49-F238E27FC236}">
                      <a16:creationId xmlns:a16="http://schemas.microsoft.com/office/drawing/2014/main" id="{C81F0F64-4FEB-9F0A-0429-AC520F7CF59F}"/>
                    </a:ext>
                  </a:extLst>
                </p:cNvPr>
                <p:cNvSpPr txBox="1"/>
                <p:nvPr/>
              </p:nvSpPr>
              <p:spPr>
                <a:xfrm>
                  <a:off x="4565779" y="2530246"/>
                  <a:ext cx="383439" cy="200055"/>
                </a:xfrm>
                <a:prstGeom prst="rect">
                  <a:avLst/>
                </a:prstGeom>
                <a:noFill/>
              </p:spPr>
              <p:txBody>
                <a:bodyPr wrap="none" rtlCol="0">
                  <a:spAutoFit/>
                </a:bodyPr>
                <a:lstStyle/>
                <a:p>
                  <a:pPr algn="ctr" defTabSz="685800">
                    <a:defRPr/>
                  </a:pPr>
                  <a:r>
                    <a:rPr lang="en-US" sz="700" b="1">
                      <a:ln/>
                      <a:solidFill>
                        <a:srgbClr val="24124C"/>
                      </a:solidFill>
                      <a:latin typeface="Verdana"/>
                      <a:ea typeface="Verdana"/>
                      <a:cs typeface="Verdana"/>
                      <a:sym typeface="Verdana"/>
                      <a:rtl val="0"/>
                    </a:rPr>
                    <a:t>T1D</a:t>
                  </a:r>
                </a:p>
              </p:txBody>
            </p:sp>
            <p:sp>
              <p:nvSpPr>
                <p:cNvPr id="627" name="TextBox 611">
                  <a:extLst>
                    <a:ext uri="{FF2B5EF4-FFF2-40B4-BE49-F238E27FC236}">
                      <a16:creationId xmlns:a16="http://schemas.microsoft.com/office/drawing/2014/main" id="{7F8CF07F-8AC6-FDBD-BF06-B6CA4315F94B}"/>
                    </a:ext>
                  </a:extLst>
                </p:cNvPr>
                <p:cNvSpPr txBox="1"/>
                <p:nvPr/>
              </p:nvSpPr>
              <p:spPr>
                <a:xfrm>
                  <a:off x="1307971" y="2562524"/>
                  <a:ext cx="383439" cy="200055"/>
                </a:xfrm>
                <a:prstGeom prst="rect">
                  <a:avLst/>
                </a:prstGeom>
                <a:noFill/>
              </p:spPr>
              <p:txBody>
                <a:bodyPr wrap="none" rtlCol="0">
                  <a:spAutoFit/>
                </a:bodyPr>
                <a:lstStyle/>
                <a:p>
                  <a:pPr algn="ctr" defTabSz="685800">
                    <a:defRPr/>
                  </a:pPr>
                  <a:r>
                    <a:rPr lang="en-US" sz="700" b="1">
                      <a:ln/>
                      <a:solidFill>
                        <a:srgbClr val="24124C"/>
                      </a:solidFill>
                      <a:latin typeface="Verdana"/>
                      <a:ea typeface="Verdana"/>
                      <a:cs typeface="Verdana"/>
                      <a:sym typeface="Verdana"/>
                      <a:rtl val="0"/>
                    </a:rPr>
                    <a:t>T1D</a:t>
                  </a:r>
                </a:p>
              </p:txBody>
            </p:sp>
            <p:sp>
              <p:nvSpPr>
                <p:cNvPr id="628" name="Freeform 1790">
                  <a:extLst>
                    <a:ext uri="{FF2B5EF4-FFF2-40B4-BE49-F238E27FC236}">
                      <a16:creationId xmlns:a16="http://schemas.microsoft.com/office/drawing/2014/main" id="{AB814ABE-85E7-F42C-A87A-F993AEFB2B64}"/>
                    </a:ext>
                  </a:extLst>
                </p:cNvPr>
                <p:cNvSpPr/>
                <p:nvPr/>
              </p:nvSpPr>
              <p:spPr>
                <a:xfrm>
                  <a:off x="2269817" y="3001148"/>
                  <a:ext cx="22616" cy="64325"/>
                </a:xfrm>
                <a:custGeom>
                  <a:avLst/>
                  <a:gdLst>
                    <a:gd name="connsiteX0" fmla="*/ 22613 w 22613"/>
                    <a:gd name="connsiteY0" fmla="*/ 0 h 64325"/>
                    <a:gd name="connsiteX1" fmla="*/ 4381 w 22613"/>
                    <a:gd name="connsiteY1" fmla="*/ 62935 h 64325"/>
                    <a:gd name="connsiteX2" fmla="*/ 14890 w 22613"/>
                    <a:gd name="connsiteY2" fmla="*/ 64326 h 64325"/>
                    <a:gd name="connsiteX3" fmla="*/ 22613 w 22613"/>
                    <a:gd name="connsiteY3" fmla="*/ 0 h 64325"/>
                  </a:gdLst>
                  <a:ahLst/>
                  <a:cxnLst>
                    <a:cxn ang="0">
                      <a:pos x="connsiteX0" y="connsiteY0"/>
                    </a:cxn>
                    <a:cxn ang="0">
                      <a:pos x="connsiteX1" y="connsiteY1"/>
                    </a:cxn>
                    <a:cxn ang="0">
                      <a:pos x="connsiteX2" y="connsiteY2"/>
                    </a:cxn>
                    <a:cxn ang="0">
                      <a:pos x="connsiteX3" y="connsiteY3"/>
                    </a:cxn>
                  </a:cxnLst>
                  <a:rect l="l" t="t" r="r" b="b"/>
                  <a:pathLst>
                    <a:path w="22613" h="64325">
                      <a:moveTo>
                        <a:pt x="22613" y="0"/>
                      </a:moveTo>
                      <a:cubicBezTo>
                        <a:pt x="8813" y="5308"/>
                        <a:pt x="-8154" y="20473"/>
                        <a:pt x="4381" y="62935"/>
                      </a:cubicBezTo>
                      <a:lnTo>
                        <a:pt x="14890" y="64326"/>
                      </a:lnTo>
                      <a:cubicBezTo>
                        <a:pt x="4508" y="37281"/>
                        <a:pt x="13750" y="14154"/>
                        <a:pt x="22613" y="0"/>
                      </a:cubicBezTo>
                      <a:close/>
                    </a:path>
                  </a:pathLst>
                </a:custGeom>
                <a:solidFill>
                  <a:srgbClr val="A37D4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29" name="Freeform 1791">
                  <a:extLst>
                    <a:ext uri="{FF2B5EF4-FFF2-40B4-BE49-F238E27FC236}">
                      <a16:creationId xmlns:a16="http://schemas.microsoft.com/office/drawing/2014/main" id="{8A134990-B0A5-D503-38A7-32EDE298B2E9}"/>
                    </a:ext>
                  </a:extLst>
                </p:cNvPr>
                <p:cNvSpPr/>
                <p:nvPr/>
              </p:nvSpPr>
              <p:spPr>
                <a:xfrm>
                  <a:off x="2269817" y="3001148"/>
                  <a:ext cx="22616" cy="64325"/>
                </a:xfrm>
                <a:custGeom>
                  <a:avLst/>
                  <a:gdLst>
                    <a:gd name="connsiteX0" fmla="*/ 22613 w 22613"/>
                    <a:gd name="connsiteY0" fmla="*/ 0 h 64325"/>
                    <a:gd name="connsiteX1" fmla="*/ 4381 w 22613"/>
                    <a:gd name="connsiteY1" fmla="*/ 62935 h 64325"/>
                    <a:gd name="connsiteX2" fmla="*/ 14890 w 22613"/>
                    <a:gd name="connsiteY2" fmla="*/ 64326 h 64325"/>
                    <a:gd name="connsiteX3" fmla="*/ 22613 w 22613"/>
                    <a:gd name="connsiteY3" fmla="*/ 0 h 64325"/>
                  </a:gdLst>
                  <a:ahLst/>
                  <a:cxnLst>
                    <a:cxn ang="0">
                      <a:pos x="connsiteX0" y="connsiteY0"/>
                    </a:cxn>
                    <a:cxn ang="0">
                      <a:pos x="connsiteX1" y="connsiteY1"/>
                    </a:cxn>
                    <a:cxn ang="0">
                      <a:pos x="connsiteX2" y="connsiteY2"/>
                    </a:cxn>
                    <a:cxn ang="0">
                      <a:pos x="connsiteX3" y="connsiteY3"/>
                    </a:cxn>
                  </a:cxnLst>
                  <a:rect l="l" t="t" r="r" b="b"/>
                  <a:pathLst>
                    <a:path w="22613" h="64325">
                      <a:moveTo>
                        <a:pt x="22613" y="0"/>
                      </a:moveTo>
                      <a:cubicBezTo>
                        <a:pt x="8813" y="5308"/>
                        <a:pt x="-8154" y="20473"/>
                        <a:pt x="4381" y="62935"/>
                      </a:cubicBezTo>
                      <a:lnTo>
                        <a:pt x="14890" y="64326"/>
                      </a:lnTo>
                      <a:cubicBezTo>
                        <a:pt x="4508" y="37281"/>
                        <a:pt x="13750" y="14154"/>
                        <a:pt x="22613" y="0"/>
                      </a:cubicBezTo>
                      <a:close/>
                    </a:path>
                  </a:pathLst>
                </a:custGeom>
                <a:solidFill>
                  <a:srgbClr val="A37D4A"/>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30" name="Freeform 1792">
                  <a:extLst>
                    <a:ext uri="{FF2B5EF4-FFF2-40B4-BE49-F238E27FC236}">
                      <a16:creationId xmlns:a16="http://schemas.microsoft.com/office/drawing/2014/main" id="{24E8C763-CC2A-68FF-5B79-EFBBAB3F3326}"/>
                    </a:ext>
                  </a:extLst>
                </p:cNvPr>
                <p:cNvSpPr/>
                <p:nvPr/>
              </p:nvSpPr>
              <p:spPr>
                <a:xfrm>
                  <a:off x="3288377" y="2562496"/>
                  <a:ext cx="4179" cy="12637"/>
                </a:xfrm>
                <a:custGeom>
                  <a:avLst/>
                  <a:gdLst>
                    <a:gd name="connsiteX0" fmla="*/ 0 w 4178"/>
                    <a:gd name="connsiteY0" fmla="*/ 0 h 12637"/>
                    <a:gd name="connsiteX1" fmla="*/ 4178 w 4178"/>
                    <a:gd name="connsiteY1" fmla="*/ 0 h 12637"/>
                    <a:gd name="connsiteX2" fmla="*/ 0 w 4178"/>
                    <a:gd name="connsiteY2" fmla="*/ 0 h 12637"/>
                  </a:gdLst>
                  <a:ahLst/>
                  <a:cxnLst>
                    <a:cxn ang="0">
                      <a:pos x="connsiteX0" y="connsiteY0"/>
                    </a:cxn>
                    <a:cxn ang="0">
                      <a:pos x="connsiteX1" y="connsiteY1"/>
                    </a:cxn>
                    <a:cxn ang="0">
                      <a:pos x="connsiteX2" y="connsiteY2"/>
                    </a:cxn>
                  </a:cxnLst>
                  <a:rect l="l" t="t" r="r" b="b"/>
                  <a:pathLst>
                    <a:path w="4178" h="12637">
                      <a:moveTo>
                        <a:pt x="0" y="0"/>
                      </a:moveTo>
                      <a:cubicBezTo>
                        <a:pt x="1393" y="0"/>
                        <a:pt x="2786" y="0"/>
                        <a:pt x="4178" y="0"/>
                      </a:cubicBezTo>
                      <a:cubicBezTo>
                        <a:pt x="2786" y="0"/>
                        <a:pt x="1393" y="0"/>
                        <a:pt x="0" y="0"/>
                      </a:cubicBezTo>
                      <a:close/>
                    </a:path>
                  </a:pathLst>
                </a:custGeom>
                <a:solidFill>
                  <a:srgbClr val="97B6C8">
                    <a:alpha val="30000"/>
                  </a:srgbClr>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31" name="Freeform 1793">
                  <a:extLst>
                    <a:ext uri="{FF2B5EF4-FFF2-40B4-BE49-F238E27FC236}">
                      <a16:creationId xmlns:a16="http://schemas.microsoft.com/office/drawing/2014/main" id="{EDD213AA-93D7-BB87-A99F-9CEA9F913EAC}"/>
                    </a:ext>
                  </a:extLst>
                </p:cNvPr>
                <p:cNvSpPr/>
                <p:nvPr/>
              </p:nvSpPr>
              <p:spPr>
                <a:xfrm>
                  <a:off x="2438818" y="2392014"/>
                  <a:ext cx="117892" cy="476439"/>
                </a:xfrm>
                <a:custGeom>
                  <a:avLst/>
                  <a:gdLst>
                    <a:gd name="connsiteX0" fmla="*/ 74195 w 117876"/>
                    <a:gd name="connsiteY0" fmla="*/ 377739 h 476439"/>
                    <a:gd name="connsiteX1" fmla="*/ 74195 w 117876"/>
                    <a:gd name="connsiteY1" fmla="*/ 0 h 476439"/>
                    <a:gd name="connsiteX2" fmla="*/ 41909 w 117876"/>
                    <a:gd name="connsiteY2" fmla="*/ 0 h 476439"/>
                    <a:gd name="connsiteX3" fmla="*/ 41909 w 117876"/>
                    <a:gd name="connsiteY3" fmla="*/ 377739 h 476439"/>
                    <a:gd name="connsiteX4" fmla="*/ 0 w 117876"/>
                    <a:gd name="connsiteY4" fmla="*/ 377739 h 476439"/>
                    <a:gd name="connsiteX5" fmla="*/ 57102 w 117876"/>
                    <a:gd name="connsiteY5" fmla="*/ 476439 h 476439"/>
                    <a:gd name="connsiteX6" fmla="*/ 117877 w 117876"/>
                    <a:gd name="connsiteY6" fmla="*/ 377739 h 476439"/>
                    <a:gd name="connsiteX7" fmla="*/ 74195 w 117876"/>
                    <a:gd name="connsiteY7" fmla="*/ 377739 h 476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7876" h="476439">
                      <a:moveTo>
                        <a:pt x="74195" y="377739"/>
                      </a:moveTo>
                      <a:lnTo>
                        <a:pt x="74195" y="0"/>
                      </a:lnTo>
                      <a:lnTo>
                        <a:pt x="41909" y="0"/>
                      </a:lnTo>
                      <a:lnTo>
                        <a:pt x="41909" y="377739"/>
                      </a:lnTo>
                      <a:lnTo>
                        <a:pt x="0" y="377739"/>
                      </a:lnTo>
                      <a:lnTo>
                        <a:pt x="57102" y="476439"/>
                      </a:lnTo>
                      <a:lnTo>
                        <a:pt x="117877" y="377739"/>
                      </a:lnTo>
                      <a:lnTo>
                        <a:pt x="74195" y="377739"/>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grpSp>
              <p:nvGrpSpPr>
                <p:cNvPr id="632" name="Graphic 4">
                  <a:extLst>
                    <a:ext uri="{FF2B5EF4-FFF2-40B4-BE49-F238E27FC236}">
                      <a16:creationId xmlns:a16="http://schemas.microsoft.com/office/drawing/2014/main" id="{561D5311-9CA6-4C51-C00A-B795DD551C46}"/>
                    </a:ext>
                  </a:extLst>
                </p:cNvPr>
                <p:cNvGrpSpPr/>
                <p:nvPr/>
              </p:nvGrpSpPr>
              <p:grpSpPr>
                <a:xfrm>
                  <a:off x="1613318" y="2608371"/>
                  <a:ext cx="737998" cy="111969"/>
                  <a:chOff x="5441286" y="3967056"/>
                  <a:chExt cx="737900" cy="111969"/>
                </a:xfrm>
                <a:solidFill>
                  <a:srgbClr val="24124C"/>
                </a:solidFill>
              </p:grpSpPr>
              <p:grpSp>
                <p:nvGrpSpPr>
                  <p:cNvPr id="656" name="Graphic 4">
                    <a:extLst>
                      <a:ext uri="{FF2B5EF4-FFF2-40B4-BE49-F238E27FC236}">
                        <a16:creationId xmlns:a16="http://schemas.microsoft.com/office/drawing/2014/main" id="{977D8C4A-B8C0-6549-1530-FC49DAE313B5}"/>
                      </a:ext>
                    </a:extLst>
                  </p:cNvPr>
                  <p:cNvGrpSpPr/>
                  <p:nvPr/>
                </p:nvGrpSpPr>
                <p:grpSpPr>
                  <a:xfrm>
                    <a:off x="5549666" y="4005095"/>
                    <a:ext cx="629519" cy="34121"/>
                    <a:chOff x="5549666" y="4005095"/>
                    <a:chExt cx="629519" cy="34121"/>
                  </a:xfrm>
                  <a:solidFill>
                    <a:srgbClr val="24124C"/>
                  </a:solidFill>
                </p:grpSpPr>
                <p:sp>
                  <p:nvSpPr>
                    <p:cNvPr id="658" name="Freeform 1820">
                      <a:extLst>
                        <a:ext uri="{FF2B5EF4-FFF2-40B4-BE49-F238E27FC236}">
                          <a16:creationId xmlns:a16="http://schemas.microsoft.com/office/drawing/2014/main" id="{7AC48C1B-3088-4220-D210-594E7C0D6D95}"/>
                        </a:ext>
                      </a:extLst>
                    </p:cNvPr>
                    <p:cNvSpPr/>
                    <p:nvPr/>
                  </p:nvSpPr>
                  <p:spPr>
                    <a:xfrm>
                      <a:off x="6162094" y="4005095"/>
                      <a:ext cx="17092" cy="34121"/>
                    </a:xfrm>
                    <a:custGeom>
                      <a:avLst/>
                      <a:gdLst>
                        <a:gd name="connsiteX0" fmla="*/ 0 w 17092"/>
                        <a:gd name="connsiteY0" fmla="*/ 0 h 34121"/>
                        <a:gd name="connsiteX1" fmla="*/ 17093 w 17092"/>
                        <a:gd name="connsiteY1" fmla="*/ 0 h 34121"/>
                        <a:gd name="connsiteX2" fmla="*/ 17093 w 17092"/>
                        <a:gd name="connsiteY2" fmla="*/ 34122 h 34121"/>
                        <a:gd name="connsiteX3" fmla="*/ 0 w 17092"/>
                        <a:gd name="connsiteY3" fmla="*/ 34122 h 34121"/>
                      </a:gdLst>
                      <a:ahLst/>
                      <a:cxnLst>
                        <a:cxn ang="0">
                          <a:pos x="connsiteX0" y="connsiteY0"/>
                        </a:cxn>
                        <a:cxn ang="0">
                          <a:pos x="connsiteX1" y="connsiteY1"/>
                        </a:cxn>
                        <a:cxn ang="0">
                          <a:pos x="connsiteX2" y="connsiteY2"/>
                        </a:cxn>
                        <a:cxn ang="0">
                          <a:pos x="connsiteX3" y="connsiteY3"/>
                        </a:cxn>
                      </a:cxnLst>
                      <a:rect l="l" t="t" r="r" b="b"/>
                      <a:pathLst>
                        <a:path w="17092" h="34121">
                          <a:moveTo>
                            <a:pt x="0" y="0"/>
                          </a:moveTo>
                          <a:lnTo>
                            <a:pt x="17093" y="0"/>
                          </a:lnTo>
                          <a:lnTo>
                            <a:pt x="17093" y="34122"/>
                          </a:lnTo>
                          <a:lnTo>
                            <a:pt x="0" y="34122"/>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59" name="Freeform 1821">
                      <a:extLst>
                        <a:ext uri="{FF2B5EF4-FFF2-40B4-BE49-F238E27FC236}">
                          <a16:creationId xmlns:a16="http://schemas.microsoft.com/office/drawing/2014/main" id="{577E43B7-06C6-771D-3EF4-B00F6415503E}"/>
                        </a:ext>
                      </a:extLst>
                    </p:cNvPr>
                    <p:cNvSpPr/>
                    <p:nvPr/>
                  </p:nvSpPr>
                  <p:spPr>
                    <a:xfrm>
                      <a:off x="5601831" y="4005095"/>
                      <a:ext cx="525190" cy="34121"/>
                    </a:xfrm>
                    <a:custGeom>
                      <a:avLst/>
                      <a:gdLst>
                        <a:gd name="connsiteX0" fmla="*/ 525191 w 525190"/>
                        <a:gd name="connsiteY0" fmla="*/ 34122 h 34121"/>
                        <a:gd name="connsiteX1" fmla="*/ 490119 w 525190"/>
                        <a:gd name="connsiteY1" fmla="*/ 34122 h 34121"/>
                        <a:gd name="connsiteX2" fmla="*/ 490119 w 525190"/>
                        <a:gd name="connsiteY2" fmla="*/ 0 h 34121"/>
                        <a:gd name="connsiteX3" fmla="*/ 525191 w 525190"/>
                        <a:gd name="connsiteY3" fmla="*/ 0 h 34121"/>
                        <a:gd name="connsiteX4" fmla="*/ 525191 w 525190"/>
                        <a:gd name="connsiteY4" fmla="*/ 34122 h 34121"/>
                        <a:gd name="connsiteX5" fmla="*/ 455174 w 525190"/>
                        <a:gd name="connsiteY5" fmla="*/ 34122 h 34121"/>
                        <a:gd name="connsiteX6" fmla="*/ 420102 w 525190"/>
                        <a:gd name="connsiteY6" fmla="*/ 34122 h 34121"/>
                        <a:gd name="connsiteX7" fmla="*/ 420102 w 525190"/>
                        <a:gd name="connsiteY7" fmla="*/ 0 h 34121"/>
                        <a:gd name="connsiteX8" fmla="*/ 455174 w 525190"/>
                        <a:gd name="connsiteY8" fmla="*/ 0 h 34121"/>
                        <a:gd name="connsiteX9" fmla="*/ 455174 w 525190"/>
                        <a:gd name="connsiteY9" fmla="*/ 34122 h 34121"/>
                        <a:gd name="connsiteX10" fmla="*/ 385157 w 525190"/>
                        <a:gd name="connsiteY10" fmla="*/ 34122 h 34121"/>
                        <a:gd name="connsiteX11" fmla="*/ 350085 w 525190"/>
                        <a:gd name="connsiteY11" fmla="*/ 34122 h 34121"/>
                        <a:gd name="connsiteX12" fmla="*/ 350085 w 525190"/>
                        <a:gd name="connsiteY12" fmla="*/ 0 h 34121"/>
                        <a:gd name="connsiteX13" fmla="*/ 385157 w 525190"/>
                        <a:gd name="connsiteY13" fmla="*/ 0 h 34121"/>
                        <a:gd name="connsiteX14" fmla="*/ 385157 w 525190"/>
                        <a:gd name="connsiteY14" fmla="*/ 34122 h 34121"/>
                        <a:gd name="connsiteX15" fmla="*/ 315140 w 525190"/>
                        <a:gd name="connsiteY15" fmla="*/ 34122 h 34121"/>
                        <a:gd name="connsiteX16" fmla="*/ 280068 w 525190"/>
                        <a:gd name="connsiteY16" fmla="*/ 34122 h 34121"/>
                        <a:gd name="connsiteX17" fmla="*/ 280068 w 525190"/>
                        <a:gd name="connsiteY17" fmla="*/ 0 h 34121"/>
                        <a:gd name="connsiteX18" fmla="*/ 315140 w 525190"/>
                        <a:gd name="connsiteY18" fmla="*/ 0 h 34121"/>
                        <a:gd name="connsiteX19" fmla="*/ 315140 w 525190"/>
                        <a:gd name="connsiteY19" fmla="*/ 34122 h 34121"/>
                        <a:gd name="connsiteX20" fmla="*/ 245123 w 525190"/>
                        <a:gd name="connsiteY20" fmla="*/ 34122 h 34121"/>
                        <a:gd name="connsiteX21" fmla="*/ 210051 w 525190"/>
                        <a:gd name="connsiteY21" fmla="*/ 34122 h 34121"/>
                        <a:gd name="connsiteX22" fmla="*/ 210051 w 525190"/>
                        <a:gd name="connsiteY22" fmla="*/ 0 h 34121"/>
                        <a:gd name="connsiteX23" fmla="*/ 245123 w 525190"/>
                        <a:gd name="connsiteY23" fmla="*/ 0 h 34121"/>
                        <a:gd name="connsiteX24" fmla="*/ 245123 w 525190"/>
                        <a:gd name="connsiteY24" fmla="*/ 34122 h 34121"/>
                        <a:gd name="connsiteX25" fmla="*/ 175106 w 525190"/>
                        <a:gd name="connsiteY25" fmla="*/ 34122 h 34121"/>
                        <a:gd name="connsiteX26" fmla="*/ 140161 w 525190"/>
                        <a:gd name="connsiteY26" fmla="*/ 34122 h 34121"/>
                        <a:gd name="connsiteX27" fmla="*/ 140161 w 525190"/>
                        <a:gd name="connsiteY27" fmla="*/ 0 h 34121"/>
                        <a:gd name="connsiteX28" fmla="*/ 175106 w 525190"/>
                        <a:gd name="connsiteY28" fmla="*/ 0 h 34121"/>
                        <a:gd name="connsiteX29" fmla="*/ 175106 w 525190"/>
                        <a:gd name="connsiteY29" fmla="*/ 34122 h 34121"/>
                        <a:gd name="connsiteX30" fmla="*/ 105089 w 525190"/>
                        <a:gd name="connsiteY30" fmla="*/ 34122 h 34121"/>
                        <a:gd name="connsiteX31" fmla="*/ 70017 w 525190"/>
                        <a:gd name="connsiteY31" fmla="*/ 34122 h 34121"/>
                        <a:gd name="connsiteX32" fmla="*/ 70017 w 525190"/>
                        <a:gd name="connsiteY32" fmla="*/ 0 h 34121"/>
                        <a:gd name="connsiteX33" fmla="*/ 105089 w 525190"/>
                        <a:gd name="connsiteY33" fmla="*/ 0 h 34121"/>
                        <a:gd name="connsiteX34" fmla="*/ 105089 w 525190"/>
                        <a:gd name="connsiteY34" fmla="*/ 34122 h 34121"/>
                        <a:gd name="connsiteX35" fmla="*/ 35072 w 525190"/>
                        <a:gd name="connsiteY35" fmla="*/ 34122 h 34121"/>
                        <a:gd name="connsiteX36" fmla="*/ 0 w 525190"/>
                        <a:gd name="connsiteY36" fmla="*/ 34122 h 34121"/>
                        <a:gd name="connsiteX37" fmla="*/ 0 w 525190"/>
                        <a:gd name="connsiteY37" fmla="*/ 0 h 34121"/>
                        <a:gd name="connsiteX38" fmla="*/ 35072 w 525190"/>
                        <a:gd name="connsiteY38" fmla="*/ 0 h 34121"/>
                        <a:gd name="connsiteX39" fmla="*/ 35072 w 525190"/>
                        <a:gd name="connsiteY39" fmla="*/ 34122 h 3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25190" h="34121">
                          <a:moveTo>
                            <a:pt x="525191" y="34122"/>
                          </a:moveTo>
                          <a:lnTo>
                            <a:pt x="490119" y="34122"/>
                          </a:lnTo>
                          <a:lnTo>
                            <a:pt x="490119" y="0"/>
                          </a:lnTo>
                          <a:lnTo>
                            <a:pt x="525191" y="0"/>
                          </a:lnTo>
                          <a:lnTo>
                            <a:pt x="525191" y="34122"/>
                          </a:lnTo>
                          <a:close/>
                          <a:moveTo>
                            <a:pt x="455174" y="34122"/>
                          </a:moveTo>
                          <a:lnTo>
                            <a:pt x="420102" y="34122"/>
                          </a:lnTo>
                          <a:lnTo>
                            <a:pt x="420102" y="0"/>
                          </a:lnTo>
                          <a:lnTo>
                            <a:pt x="455174" y="0"/>
                          </a:lnTo>
                          <a:lnTo>
                            <a:pt x="455174" y="34122"/>
                          </a:lnTo>
                          <a:close/>
                          <a:moveTo>
                            <a:pt x="385157" y="34122"/>
                          </a:moveTo>
                          <a:lnTo>
                            <a:pt x="350085" y="34122"/>
                          </a:lnTo>
                          <a:lnTo>
                            <a:pt x="350085" y="0"/>
                          </a:lnTo>
                          <a:lnTo>
                            <a:pt x="385157" y="0"/>
                          </a:lnTo>
                          <a:lnTo>
                            <a:pt x="385157" y="34122"/>
                          </a:lnTo>
                          <a:close/>
                          <a:moveTo>
                            <a:pt x="315140" y="34122"/>
                          </a:moveTo>
                          <a:lnTo>
                            <a:pt x="280068" y="34122"/>
                          </a:lnTo>
                          <a:lnTo>
                            <a:pt x="280068" y="0"/>
                          </a:lnTo>
                          <a:lnTo>
                            <a:pt x="315140" y="0"/>
                          </a:lnTo>
                          <a:lnTo>
                            <a:pt x="315140" y="34122"/>
                          </a:lnTo>
                          <a:close/>
                          <a:moveTo>
                            <a:pt x="245123" y="34122"/>
                          </a:moveTo>
                          <a:lnTo>
                            <a:pt x="210051" y="34122"/>
                          </a:lnTo>
                          <a:lnTo>
                            <a:pt x="210051" y="0"/>
                          </a:lnTo>
                          <a:lnTo>
                            <a:pt x="245123" y="0"/>
                          </a:lnTo>
                          <a:lnTo>
                            <a:pt x="245123" y="34122"/>
                          </a:lnTo>
                          <a:close/>
                          <a:moveTo>
                            <a:pt x="175106" y="34122"/>
                          </a:moveTo>
                          <a:lnTo>
                            <a:pt x="140161" y="34122"/>
                          </a:lnTo>
                          <a:lnTo>
                            <a:pt x="140161" y="0"/>
                          </a:lnTo>
                          <a:lnTo>
                            <a:pt x="175106" y="0"/>
                          </a:lnTo>
                          <a:lnTo>
                            <a:pt x="175106" y="34122"/>
                          </a:lnTo>
                          <a:close/>
                          <a:moveTo>
                            <a:pt x="105089" y="34122"/>
                          </a:moveTo>
                          <a:lnTo>
                            <a:pt x="70017" y="34122"/>
                          </a:lnTo>
                          <a:lnTo>
                            <a:pt x="70017" y="0"/>
                          </a:lnTo>
                          <a:lnTo>
                            <a:pt x="105089" y="0"/>
                          </a:lnTo>
                          <a:lnTo>
                            <a:pt x="105089" y="34122"/>
                          </a:lnTo>
                          <a:close/>
                          <a:moveTo>
                            <a:pt x="35072" y="34122"/>
                          </a:moveTo>
                          <a:lnTo>
                            <a:pt x="0" y="34122"/>
                          </a:lnTo>
                          <a:lnTo>
                            <a:pt x="0" y="0"/>
                          </a:lnTo>
                          <a:lnTo>
                            <a:pt x="35072" y="0"/>
                          </a:lnTo>
                          <a:lnTo>
                            <a:pt x="35072" y="34122"/>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60" name="Freeform 1822">
                      <a:extLst>
                        <a:ext uri="{FF2B5EF4-FFF2-40B4-BE49-F238E27FC236}">
                          <a16:creationId xmlns:a16="http://schemas.microsoft.com/office/drawing/2014/main" id="{580DC36C-7E80-0484-DEBF-E4AFFC4056E0}"/>
                        </a:ext>
                      </a:extLst>
                    </p:cNvPr>
                    <p:cNvSpPr/>
                    <p:nvPr/>
                  </p:nvSpPr>
                  <p:spPr>
                    <a:xfrm>
                      <a:off x="5549666" y="4005095"/>
                      <a:ext cx="17092" cy="34121"/>
                    </a:xfrm>
                    <a:custGeom>
                      <a:avLst/>
                      <a:gdLst>
                        <a:gd name="connsiteX0" fmla="*/ 0 w 17092"/>
                        <a:gd name="connsiteY0" fmla="*/ 0 h 34121"/>
                        <a:gd name="connsiteX1" fmla="*/ 17093 w 17092"/>
                        <a:gd name="connsiteY1" fmla="*/ 0 h 34121"/>
                        <a:gd name="connsiteX2" fmla="*/ 17093 w 17092"/>
                        <a:gd name="connsiteY2" fmla="*/ 34122 h 34121"/>
                        <a:gd name="connsiteX3" fmla="*/ 0 w 17092"/>
                        <a:gd name="connsiteY3" fmla="*/ 34122 h 34121"/>
                      </a:gdLst>
                      <a:ahLst/>
                      <a:cxnLst>
                        <a:cxn ang="0">
                          <a:pos x="connsiteX0" y="connsiteY0"/>
                        </a:cxn>
                        <a:cxn ang="0">
                          <a:pos x="connsiteX1" y="connsiteY1"/>
                        </a:cxn>
                        <a:cxn ang="0">
                          <a:pos x="connsiteX2" y="connsiteY2"/>
                        </a:cxn>
                        <a:cxn ang="0">
                          <a:pos x="connsiteX3" y="connsiteY3"/>
                        </a:cxn>
                      </a:cxnLst>
                      <a:rect l="l" t="t" r="r" b="b"/>
                      <a:pathLst>
                        <a:path w="17092" h="34121">
                          <a:moveTo>
                            <a:pt x="0" y="0"/>
                          </a:moveTo>
                          <a:lnTo>
                            <a:pt x="17093" y="0"/>
                          </a:lnTo>
                          <a:lnTo>
                            <a:pt x="17093" y="34122"/>
                          </a:lnTo>
                          <a:lnTo>
                            <a:pt x="0" y="34122"/>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grpSp>
              <p:sp>
                <p:nvSpPr>
                  <p:cNvPr id="657" name="Freeform 1819">
                    <a:extLst>
                      <a:ext uri="{FF2B5EF4-FFF2-40B4-BE49-F238E27FC236}">
                        <a16:creationId xmlns:a16="http://schemas.microsoft.com/office/drawing/2014/main" id="{B012A73E-48A2-24A1-2E10-A7C1AE50B4B6}"/>
                      </a:ext>
                    </a:extLst>
                  </p:cNvPr>
                  <p:cNvSpPr/>
                  <p:nvPr/>
                </p:nvSpPr>
                <p:spPr>
                  <a:xfrm>
                    <a:off x="5441286" y="3967056"/>
                    <a:ext cx="129398" cy="111969"/>
                  </a:xfrm>
                  <a:custGeom>
                    <a:avLst/>
                    <a:gdLst>
                      <a:gd name="connsiteX0" fmla="*/ 127499 w 129398"/>
                      <a:gd name="connsiteY0" fmla="*/ 0 h 111969"/>
                      <a:gd name="connsiteX1" fmla="*/ 0 w 129398"/>
                      <a:gd name="connsiteY1" fmla="*/ 55100 h 111969"/>
                      <a:gd name="connsiteX2" fmla="*/ 129398 w 129398"/>
                      <a:gd name="connsiteY2" fmla="*/ 111970 h 111969"/>
                      <a:gd name="connsiteX3" fmla="*/ 127499 w 129398"/>
                      <a:gd name="connsiteY3" fmla="*/ 0 h 111969"/>
                    </a:gdLst>
                    <a:ahLst/>
                    <a:cxnLst>
                      <a:cxn ang="0">
                        <a:pos x="connsiteX0" y="connsiteY0"/>
                      </a:cxn>
                      <a:cxn ang="0">
                        <a:pos x="connsiteX1" y="connsiteY1"/>
                      </a:cxn>
                      <a:cxn ang="0">
                        <a:pos x="connsiteX2" y="connsiteY2"/>
                      </a:cxn>
                      <a:cxn ang="0">
                        <a:pos x="connsiteX3" y="connsiteY3"/>
                      </a:cxn>
                    </a:cxnLst>
                    <a:rect l="l" t="t" r="r" b="b"/>
                    <a:pathLst>
                      <a:path w="129398" h="111969">
                        <a:moveTo>
                          <a:pt x="127499" y="0"/>
                        </a:moveTo>
                        <a:lnTo>
                          <a:pt x="0" y="55100"/>
                        </a:lnTo>
                        <a:lnTo>
                          <a:pt x="129398" y="111970"/>
                        </a:lnTo>
                        <a:lnTo>
                          <a:pt x="127499" y="0"/>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633" name="Graphic 4">
                  <a:extLst>
                    <a:ext uri="{FF2B5EF4-FFF2-40B4-BE49-F238E27FC236}">
                      <a16:creationId xmlns:a16="http://schemas.microsoft.com/office/drawing/2014/main" id="{8A9852ED-DE3B-5B2A-8E1B-1655DFC0D172}"/>
                    </a:ext>
                  </a:extLst>
                </p:cNvPr>
                <p:cNvGrpSpPr/>
                <p:nvPr/>
              </p:nvGrpSpPr>
              <p:grpSpPr>
                <a:xfrm>
                  <a:off x="3835671" y="2581831"/>
                  <a:ext cx="685827" cy="111969"/>
                  <a:chOff x="7663344" y="3940516"/>
                  <a:chExt cx="685736" cy="111969"/>
                </a:xfrm>
                <a:solidFill>
                  <a:srgbClr val="24124C"/>
                </a:solidFill>
              </p:grpSpPr>
              <p:sp>
                <p:nvSpPr>
                  <p:cNvPr id="647" name="Freeform 1809">
                    <a:extLst>
                      <a:ext uri="{FF2B5EF4-FFF2-40B4-BE49-F238E27FC236}">
                        <a16:creationId xmlns:a16="http://schemas.microsoft.com/office/drawing/2014/main" id="{E17F9A64-FE16-CAF8-6E31-656C04541D30}"/>
                      </a:ext>
                    </a:extLst>
                  </p:cNvPr>
                  <p:cNvSpPr/>
                  <p:nvPr/>
                </p:nvSpPr>
                <p:spPr>
                  <a:xfrm>
                    <a:off x="7873521" y="3980325"/>
                    <a:ext cx="35071" cy="34121"/>
                  </a:xfrm>
                  <a:custGeom>
                    <a:avLst/>
                    <a:gdLst>
                      <a:gd name="connsiteX0" fmla="*/ 0 w 35071"/>
                      <a:gd name="connsiteY0" fmla="*/ 0 h 34121"/>
                      <a:gd name="connsiteX1" fmla="*/ 35072 w 35071"/>
                      <a:gd name="connsiteY1" fmla="*/ 0 h 34121"/>
                      <a:gd name="connsiteX2" fmla="*/ 35072 w 35071"/>
                      <a:gd name="connsiteY2" fmla="*/ 34122 h 34121"/>
                      <a:gd name="connsiteX3" fmla="*/ 0 w 35071"/>
                      <a:gd name="connsiteY3" fmla="*/ 34122 h 34121"/>
                    </a:gdLst>
                    <a:ahLst/>
                    <a:cxnLst>
                      <a:cxn ang="0">
                        <a:pos x="connsiteX0" y="connsiteY0"/>
                      </a:cxn>
                      <a:cxn ang="0">
                        <a:pos x="connsiteX1" y="connsiteY1"/>
                      </a:cxn>
                      <a:cxn ang="0">
                        <a:pos x="connsiteX2" y="connsiteY2"/>
                      </a:cxn>
                      <a:cxn ang="0">
                        <a:pos x="connsiteX3" y="connsiteY3"/>
                      </a:cxn>
                    </a:cxnLst>
                    <a:rect l="l" t="t" r="r" b="b"/>
                    <a:pathLst>
                      <a:path w="35071" h="34121">
                        <a:moveTo>
                          <a:pt x="0" y="0"/>
                        </a:moveTo>
                        <a:lnTo>
                          <a:pt x="35072" y="0"/>
                        </a:lnTo>
                        <a:lnTo>
                          <a:pt x="35072" y="34122"/>
                        </a:lnTo>
                        <a:lnTo>
                          <a:pt x="0" y="34122"/>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48" name="Freeform 1810">
                    <a:extLst>
                      <a:ext uri="{FF2B5EF4-FFF2-40B4-BE49-F238E27FC236}">
                        <a16:creationId xmlns:a16="http://schemas.microsoft.com/office/drawing/2014/main" id="{D5F41C80-9630-2058-96F6-3938FF57D0F2}"/>
                      </a:ext>
                    </a:extLst>
                  </p:cNvPr>
                  <p:cNvSpPr/>
                  <p:nvPr/>
                </p:nvSpPr>
                <p:spPr>
                  <a:xfrm>
                    <a:off x="7803378" y="3980325"/>
                    <a:ext cx="35071" cy="34121"/>
                  </a:xfrm>
                  <a:custGeom>
                    <a:avLst/>
                    <a:gdLst>
                      <a:gd name="connsiteX0" fmla="*/ 0 w 35071"/>
                      <a:gd name="connsiteY0" fmla="*/ 0 h 34121"/>
                      <a:gd name="connsiteX1" fmla="*/ 35072 w 35071"/>
                      <a:gd name="connsiteY1" fmla="*/ 0 h 34121"/>
                      <a:gd name="connsiteX2" fmla="*/ 35072 w 35071"/>
                      <a:gd name="connsiteY2" fmla="*/ 34122 h 34121"/>
                      <a:gd name="connsiteX3" fmla="*/ 0 w 35071"/>
                      <a:gd name="connsiteY3" fmla="*/ 34122 h 34121"/>
                    </a:gdLst>
                    <a:ahLst/>
                    <a:cxnLst>
                      <a:cxn ang="0">
                        <a:pos x="connsiteX0" y="connsiteY0"/>
                      </a:cxn>
                      <a:cxn ang="0">
                        <a:pos x="connsiteX1" y="connsiteY1"/>
                      </a:cxn>
                      <a:cxn ang="0">
                        <a:pos x="connsiteX2" y="connsiteY2"/>
                      </a:cxn>
                      <a:cxn ang="0">
                        <a:pos x="connsiteX3" y="connsiteY3"/>
                      </a:cxn>
                    </a:cxnLst>
                    <a:rect l="l" t="t" r="r" b="b"/>
                    <a:pathLst>
                      <a:path w="35071" h="34121">
                        <a:moveTo>
                          <a:pt x="0" y="0"/>
                        </a:moveTo>
                        <a:lnTo>
                          <a:pt x="35072" y="0"/>
                        </a:lnTo>
                        <a:lnTo>
                          <a:pt x="35072" y="34122"/>
                        </a:lnTo>
                        <a:lnTo>
                          <a:pt x="0" y="34122"/>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49" name="Freeform 1811">
                    <a:extLst>
                      <a:ext uri="{FF2B5EF4-FFF2-40B4-BE49-F238E27FC236}">
                        <a16:creationId xmlns:a16="http://schemas.microsoft.com/office/drawing/2014/main" id="{D1B9E9F6-1DDD-2A46-6599-F15ED96CC9EF}"/>
                      </a:ext>
                    </a:extLst>
                  </p:cNvPr>
                  <p:cNvSpPr/>
                  <p:nvPr/>
                </p:nvSpPr>
                <p:spPr>
                  <a:xfrm>
                    <a:off x="7943538" y="3980325"/>
                    <a:ext cx="35071" cy="34121"/>
                  </a:xfrm>
                  <a:custGeom>
                    <a:avLst/>
                    <a:gdLst>
                      <a:gd name="connsiteX0" fmla="*/ 0 w 35071"/>
                      <a:gd name="connsiteY0" fmla="*/ 0 h 34121"/>
                      <a:gd name="connsiteX1" fmla="*/ 35072 w 35071"/>
                      <a:gd name="connsiteY1" fmla="*/ 0 h 34121"/>
                      <a:gd name="connsiteX2" fmla="*/ 35072 w 35071"/>
                      <a:gd name="connsiteY2" fmla="*/ 34122 h 34121"/>
                      <a:gd name="connsiteX3" fmla="*/ 0 w 35071"/>
                      <a:gd name="connsiteY3" fmla="*/ 34122 h 34121"/>
                    </a:gdLst>
                    <a:ahLst/>
                    <a:cxnLst>
                      <a:cxn ang="0">
                        <a:pos x="connsiteX0" y="connsiteY0"/>
                      </a:cxn>
                      <a:cxn ang="0">
                        <a:pos x="connsiteX1" y="connsiteY1"/>
                      </a:cxn>
                      <a:cxn ang="0">
                        <a:pos x="connsiteX2" y="connsiteY2"/>
                      </a:cxn>
                      <a:cxn ang="0">
                        <a:pos x="connsiteX3" y="connsiteY3"/>
                      </a:cxn>
                    </a:cxnLst>
                    <a:rect l="l" t="t" r="r" b="b"/>
                    <a:pathLst>
                      <a:path w="35071" h="34121">
                        <a:moveTo>
                          <a:pt x="0" y="0"/>
                        </a:moveTo>
                        <a:lnTo>
                          <a:pt x="35072" y="0"/>
                        </a:lnTo>
                        <a:lnTo>
                          <a:pt x="35072" y="34122"/>
                        </a:lnTo>
                        <a:lnTo>
                          <a:pt x="0" y="34122"/>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50" name="Freeform 1812">
                    <a:extLst>
                      <a:ext uri="{FF2B5EF4-FFF2-40B4-BE49-F238E27FC236}">
                        <a16:creationId xmlns:a16="http://schemas.microsoft.com/office/drawing/2014/main" id="{3712EE4F-691C-BFF2-F3B5-9F5731495CAB}"/>
                      </a:ext>
                    </a:extLst>
                  </p:cNvPr>
                  <p:cNvSpPr/>
                  <p:nvPr/>
                </p:nvSpPr>
                <p:spPr>
                  <a:xfrm>
                    <a:off x="7733361" y="3980325"/>
                    <a:ext cx="35071" cy="34121"/>
                  </a:xfrm>
                  <a:custGeom>
                    <a:avLst/>
                    <a:gdLst>
                      <a:gd name="connsiteX0" fmla="*/ 0 w 35071"/>
                      <a:gd name="connsiteY0" fmla="*/ 0 h 34121"/>
                      <a:gd name="connsiteX1" fmla="*/ 35072 w 35071"/>
                      <a:gd name="connsiteY1" fmla="*/ 0 h 34121"/>
                      <a:gd name="connsiteX2" fmla="*/ 35072 w 35071"/>
                      <a:gd name="connsiteY2" fmla="*/ 34122 h 34121"/>
                      <a:gd name="connsiteX3" fmla="*/ 0 w 35071"/>
                      <a:gd name="connsiteY3" fmla="*/ 34122 h 34121"/>
                    </a:gdLst>
                    <a:ahLst/>
                    <a:cxnLst>
                      <a:cxn ang="0">
                        <a:pos x="connsiteX0" y="connsiteY0"/>
                      </a:cxn>
                      <a:cxn ang="0">
                        <a:pos x="connsiteX1" y="connsiteY1"/>
                      </a:cxn>
                      <a:cxn ang="0">
                        <a:pos x="connsiteX2" y="connsiteY2"/>
                      </a:cxn>
                      <a:cxn ang="0">
                        <a:pos x="connsiteX3" y="connsiteY3"/>
                      </a:cxn>
                    </a:cxnLst>
                    <a:rect l="l" t="t" r="r" b="b"/>
                    <a:pathLst>
                      <a:path w="35071" h="34121">
                        <a:moveTo>
                          <a:pt x="0" y="0"/>
                        </a:moveTo>
                        <a:lnTo>
                          <a:pt x="35072" y="0"/>
                        </a:lnTo>
                        <a:lnTo>
                          <a:pt x="35072" y="34122"/>
                        </a:lnTo>
                        <a:lnTo>
                          <a:pt x="0" y="34122"/>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51" name="Freeform 1813">
                    <a:extLst>
                      <a:ext uri="{FF2B5EF4-FFF2-40B4-BE49-F238E27FC236}">
                        <a16:creationId xmlns:a16="http://schemas.microsoft.com/office/drawing/2014/main" id="{430AFEF5-65E9-C208-78B0-207E26CAF015}"/>
                      </a:ext>
                    </a:extLst>
                  </p:cNvPr>
                  <p:cNvSpPr/>
                  <p:nvPr/>
                </p:nvSpPr>
                <p:spPr>
                  <a:xfrm>
                    <a:off x="7663344" y="3980325"/>
                    <a:ext cx="35071" cy="34121"/>
                  </a:xfrm>
                  <a:custGeom>
                    <a:avLst/>
                    <a:gdLst>
                      <a:gd name="connsiteX0" fmla="*/ 0 w 35071"/>
                      <a:gd name="connsiteY0" fmla="*/ 0 h 34121"/>
                      <a:gd name="connsiteX1" fmla="*/ 35072 w 35071"/>
                      <a:gd name="connsiteY1" fmla="*/ 0 h 34121"/>
                      <a:gd name="connsiteX2" fmla="*/ 35072 w 35071"/>
                      <a:gd name="connsiteY2" fmla="*/ 34122 h 34121"/>
                      <a:gd name="connsiteX3" fmla="*/ 0 w 35071"/>
                      <a:gd name="connsiteY3" fmla="*/ 34122 h 34121"/>
                    </a:gdLst>
                    <a:ahLst/>
                    <a:cxnLst>
                      <a:cxn ang="0">
                        <a:pos x="connsiteX0" y="connsiteY0"/>
                      </a:cxn>
                      <a:cxn ang="0">
                        <a:pos x="connsiteX1" y="connsiteY1"/>
                      </a:cxn>
                      <a:cxn ang="0">
                        <a:pos x="connsiteX2" y="connsiteY2"/>
                      </a:cxn>
                      <a:cxn ang="0">
                        <a:pos x="connsiteX3" y="connsiteY3"/>
                      </a:cxn>
                    </a:cxnLst>
                    <a:rect l="l" t="t" r="r" b="b"/>
                    <a:pathLst>
                      <a:path w="35071" h="34121">
                        <a:moveTo>
                          <a:pt x="0" y="0"/>
                        </a:moveTo>
                        <a:lnTo>
                          <a:pt x="35072" y="0"/>
                        </a:lnTo>
                        <a:lnTo>
                          <a:pt x="35072" y="34122"/>
                        </a:lnTo>
                        <a:lnTo>
                          <a:pt x="0" y="34122"/>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52" name="Freeform 1814">
                    <a:extLst>
                      <a:ext uri="{FF2B5EF4-FFF2-40B4-BE49-F238E27FC236}">
                        <a16:creationId xmlns:a16="http://schemas.microsoft.com/office/drawing/2014/main" id="{A7DF6CE6-3BB4-FA0B-7922-2BCA4F12EADB}"/>
                      </a:ext>
                    </a:extLst>
                  </p:cNvPr>
                  <p:cNvSpPr/>
                  <p:nvPr/>
                </p:nvSpPr>
                <p:spPr>
                  <a:xfrm>
                    <a:off x="8013555" y="3980325"/>
                    <a:ext cx="34945" cy="34121"/>
                  </a:xfrm>
                  <a:custGeom>
                    <a:avLst/>
                    <a:gdLst>
                      <a:gd name="connsiteX0" fmla="*/ 0 w 34945"/>
                      <a:gd name="connsiteY0" fmla="*/ 0 h 34121"/>
                      <a:gd name="connsiteX1" fmla="*/ 34945 w 34945"/>
                      <a:gd name="connsiteY1" fmla="*/ 0 h 34121"/>
                      <a:gd name="connsiteX2" fmla="*/ 34945 w 34945"/>
                      <a:gd name="connsiteY2" fmla="*/ 34122 h 34121"/>
                      <a:gd name="connsiteX3" fmla="*/ 0 w 34945"/>
                      <a:gd name="connsiteY3" fmla="*/ 34122 h 34121"/>
                    </a:gdLst>
                    <a:ahLst/>
                    <a:cxnLst>
                      <a:cxn ang="0">
                        <a:pos x="connsiteX0" y="connsiteY0"/>
                      </a:cxn>
                      <a:cxn ang="0">
                        <a:pos x="connsiteX1" y="connsiteY1"/>
                      </a:cxn>
                      <a:cxn ang="0">
                        <a:pos x="connsiteX2" y="connsiteY2"/>
                      </a:cxn>
                      <a:cxn ang="0">
                        <a:pos x="connsiteX3" y="connsiteY3"/>
                      </a:cxn>
                    </a:cxnLst>
                    <a:rect l="l" t="t" r="r" b="b"/>
                    <a:pathLst>
                      <a:path w="34945" h="34121">
                        <a:moveTo>
                          <a:pt x="0" y="0"/>
                        </a:moveTo>
                        <a:lnTo>
                          <a:pt x="34945" y="0"/>
                        </a:lnTo>
                        <a:lnTo>
                          <a:pt x="34945" y="34122"/>
                        </a:lnTo>
                        <a:lnTo>
                          <a:pt x="0" y="34122"/>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53" name="Freeform 1815">
                    <a:extLst>
                      <a:ext uri="{FF2B5EF4-FFF2-40B4-BE49-F238E27FC236}">
                        <a16:creationId xmlns:a16="http://schemas.microsoft.com/office/drawing/2014/main" id="{E021AC31-5F26-30C9-4231-CFC4A0BC935A}"/>
                      </a:ext>
                    </a:extLst>
                  </p:cNvPr>
                  <p:cNvSpPr/>
                  <p:nvPr/>
                </p:nvSpPr>
                <p:spPr>
                  <a:xfrm>
                    <a:off x="8153589" y="3980325"/>
                    <a:ext cx="35071" cy="34121"/>
                  </a:xfrm>
                  <a:custGeom>
                    <a:avLst/>
                    <a:gdLst>
                      <a:gd name="connsiteX0" fmla="*/ 0 w 35071"/>
                      <a:gd name="connsiteY0" fmla="*/ 0 h 34121"/>
                      <a:gd name="connsiteX1" fmla="*/ 35072 w 35071"/>
                      <a:gd name="connsiteY1" fmla="*/ 0 h 34121"/>
                      <a:gd name="connsiteX2" fmla="*/ 35072 w 35071"/>
                      <a:gd name="connsiteY2" fmla="*/ 34122 h 34121"/>
                      <a:gd name="connsiteX3" fmla="*/ 0 w 35071"/>
                      <a:gd name="connsiteY3" fmla="*/ 34122 h 34121"/>
                    </a:gdLst>
                    <a:ahLst/>
                    <a:cxnLst>
                      <a:cxn ang="0">
                        <a:pos x="connsiteX0" y="connsiteY0"/>
                      </a:cxn>
                      <a:cxn ang="0">
                        <a:pos x="connsiteX1" y="connsiteY1"/>
                      </a:cxn>
                      <a:cxn ang="0">
                        <a:pos x="connsiteX2" y="connsiteY2"/>
                      </a:cxn>
                      <a:cxn ang="0">
                        <a:pos x="connsiteX3" y="connsiteY3"/>
                      </a:cxn>
                    </a:cxnLst>
                    <a:rect l="l" t="t" r="r" b="b"/>
                    <a:pathLst>
                      <a:path w="35071" h="34121">
                        <a:moveTo>
                          <a:pt x="0" y="0"/>
                        </a:moveTo>
                        <a:lnTo>
                          <a:pt x="35072" y="0"/>
                        </a:lnTo>
                        <a:lnTo>
                          <a:pt x="35072" y="34122"/>
                        </a:lnTo>
                        <a:lnTo>
                          <a:pt x="0" y="34122"/>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54" name="Freeform 1816">
                    <a:extLst>
                      <a:ext uri="{FF2B5EF4-FFF2-40B4-BE49-F238E27FC236}">
                        <a16:creationId xmlns:a16="http://schemas.microsoft.com/office/drawing/2014/main" id="{95A3C6EE-C492-0F4F-0D87-973CCB4FE8AB}"/>
                      </a:ext>
                    </a:extLst>
                  </p:cNvPr>
                  <p:cNvSpPr/>
                  <p:nvPr/>
                </p:nvSpPr>
                <p:spPr>
                  <a:xfrm>
                    <a:off x="8083572" y="3980325"/>
                    <a:ext cx="35071" cy="34121"/>
                  </a:xfrm>
                  <a:custGeom>
                    <a:avLst/>
                    <a:gdLst>
                      <a:gd name="connsiteX0" fmla="*/ 0 w 35071"/>
                      <a:gd name="connsiteY0" fmla="*/ 0 h 34121"/>
                      <a:gd name="connsiteX1" fmla="*/ 35072 w 35071"/>
                      <a:gd name="connsiteY1" fmla="*/ 0 h 34121"/>
                      <a:gd name="connsiteX2" fmla="*/ 35072 w 35071"/>
                      <a:gd name="connsiteY2" fmla="*/ 34122 h 34121"/>
                      <a:gd name="connsiteX3" fmla="*/ 0 w 35071"/>
                      <a:gd name="connsiteY3" fmla="*/ 34122 h 34121"/>
                    </a:gdLst>
                    <a:ahLst/>
                    <a:cxnLst>
                      <a:cxn ang="0">
                        <a:pos x="connsiteX0" y="connsiteY0"/>
                      </a:cxn>
                      <a:cxn ang="0">
                        <a:pos x="connsiteX1" y="connsiteY1"/>
                      </a:cxn>
                      <a:cxn ang="0">
                        <a:pos x="connsiteX2" y="connsiteY2"/>
                      </a:cxn>
                      <a:cxn ang="0">
                        <a:pos x="connsiteX3" y="connsiteY3"/>
                      </a:cxn>
                    </a:cxnLst>
                    <a:rect l="l" t="t" r="r" b="b"/>
                    <a:pathLst>
                      <a:path w="35071" h="34121">
                        <a:moveTo>
                          <a:pt x="0" y="0"/>
                        </a:moveTo>
                        <a:lnTo>
                          <a:pt x="35072" y="0"/>
                        </a:lnTo>
                        <a:lnTo>
                          <a:pt x="35072" y="34122"/>
                        </a:lnTo>
                        <a:lnTo>
                          <a:pt x="0" y="34122"/>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sp>
                <p:nvSpPr>
                  <p:cNvPr id="655" name="Freeform 1817">
                    <a:extLst>
                      <a:ext uri="{FF2B5EF4-FFF2-40B4-BE49-F238E27FC236}">
                        <a16:creationId xmlns:a16="http://schemas.microsoft.com/office/drawing/2014/main" id="{4D06A619-ABF2-1B32-C69B-2121BF889511}"/>
                      </a:ext>
                    </a:extLst>
                  </p:cNvPr>
                  <p:cNvSpPr/>
                  <p:nvPr/>
                </p:nvSpPr>
                <p:spPr>
                  <a:xfrm>
                    <a:off x="8219808" y="3940516"/>
                    <a:ext cx="129272" cy="111969"/>
                  </a:xfrm>
                  <a:custGeom>
                    <a:avLst/>
                    <a:gdLst>
                      <a:gd name="connsiteX0" fmla="*/ 0 w 129272"/>
                      <a:gd name="connsiteY0" fmla="*/ 0 h 111969"/>
                      <a:gd name="connsiteX1" fmla="*/ 1900 w 129272"/>
                      <a:gd name="connsiteY1" fmla="*/ 111969 h 111969"/>
                      <a:gd name="connsiteX2" fmla="*/ 129272 w 129272"/>
                      <a:gd name="connsiteY2" fmla="*/ 56869 h 111969"/>
                      <a:gd name="connsiteX3" fmla="*/ 0 w 129272"/>
                      <a:gd name="connsiteY3" fmla="*/ 0 h 111969"/>
                    </a:gdLst>
                    <a:ahLst/>
                    <a:cxnLst>
                      <a:cxn ang="0">
                        <a:pos x="connsiteX0" y="connsiteY0"/>
                      </a:cxn>
                      <a:cxn ang="0">
                        <a:pos x="connsiteX1" y="connsiteY1"/>
                      </a:cxn>
                      <a:cxn ang="0">
                        <a:pos x="connsiteX2" y="connsiteY2"/>
                      </a:cxn>
                      <a:cxn ang="0">
                        <a:pos x="connsiteX3" y="connsiteY3"/>
                      </a:cxn>
                    </a:cxnLst>
                    <a:rect l="l" t="t" r="r" b="b"/>
                    <a:pathLst>
                      <a:path w="129272" h="111969">
                        <a:moveTo>
                          <a:pt x="0" y="0"/>
                        </a:moveTo>
                        <a:lnTo>
                          <a:pt x="1900" y="111969"/>
                        </a:lnTo>
                        <a:lnTo>
                          <a:pt x="129272" y="56869"/>
                        </a:lnTo>
                        <a:lnTo>
                          <a:pt x="0" y="0"/>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grpSp>
            <p:sp>
              <p:nvSpPr>
                <p:cNvPr id="634" name="TextBox 618">
                  <a:extLst>
                    <a:ext uri="{FF2B5EF4-FFF2-40B4-BE49-F238E27FC236}">
                      <a16:creationId xmlns:a16="http://schemas.microsoft.com/office/drawing/2014/main" id="{3F1F4A87-38EE-27F7-1E5B-6306398E9B7E}"/>
                    </a:ext>
                  </a:extLst>
                </p:cNvPr>
                <p:cNvSpPr txBox="1"/>
                <p:nvPr/>
              </p:nvSpPr>
              <p:spPr>
                <a:xfrm>
                  <a:off x="3337231" y="3012930"/>
                  <a:ext cx="503664" cy="184666"/>
                </a:xfrm>
                <a:prstGeom prst="rect">
                  <a:avLst/>
                </a:prstGeom>
                <a:noFill/>
              </p:spPr>
              <p:txBody>
                <a:bodyPr wrap="none" rtlCol="0">
                  <a:spAutoFit/>
                </a:bodyPr>
                <a:lstStyle/>
                <a:p>
                  <a:pPr defTabSz="685800">
                    <a:defRPr/>
                  </a:pPr>
                  <a:r>
                    <a:rPr lang="en-US" sz="600">
                      <a:ln/>
                      <a:solidFill>
                        <a:srgbClr val="24124C"/>
                      </a:solidFill>
                      <a:latin typeface="Verdana"/>
                      <a:ea typeface="Verdana"/>
                      <a:cs typeface="Verdana"/>
                      <a:sym typeface="Verdana"/>
                      <a:rtl val="0"/>
                    </a:rPr>
                    <a:t>T-Zellen</a:t>
                  </a:r>
                </a:p>
              </p:txBody>
            </p:sp>
            <p:grpSp>
              <p:nvGrpSpPr>
                <p:cNvPr id="635" name="Graphic 4">
                  <a:extLst>
                    <a:ext uri="{FF2B5EF4-FFF2-40B4-BE49-F238E27FC236}">
                      <a16:creationId xmlns:a16="http://schemas.microsoft.com/office/drawing/2014/main" id="{96063911-8ECC-BF1B-149E-AB9D08CD85D8}"/>
                    </a:ext>
                  </a:extLst>
                </p:cNvPr>
                <p:cNvGrpSpPr/>
                <p:nvPr/>
              </p:nvGrpSpPr>
              <p:grpSpPr>
                <a:xfrm>
                  <a:off x="4555028" y="2555292"/>
                  <a:ext cx="75724" cy="152789"/>
                  <a:chOff x="8382604" y="3913977"/>
                  <a:chExt cx="75714" cy="152789"/>
                </a:xfrm>
                <a:solidFill>
                  <a:srgbClr val="24124C"/>
                </a:solidFill>
              </p:grpSpPr>
              <p:sp>
                <p:nvSpPr>
                  <p:cNvPr id="645" name="Freeform 1807">
                    <a:extLst>
                      <a:ext uri="{FF2B5EF4-FFF2-40B4-BE49-F238E27FC236}">
                        <a16:creationId xmlns:a16="http://schemas.microsoft.com/office/drawing/2014/main" id="{B8E0EE03-EE50-7215-D7B1-F902C441ADFF}"/>
                      </a:ext>
                    </a:extLst>
                  </p:cNvPr>
                  <p:cNvSpPr/>
                  <p:nvPr/>
                </p:nvSpPr>
                <p:spPr>
                  <a:xfrm>
                    <a:off x="8420462" y="3968319"/>
                    <a:ext cx="12661" cy="98447"/>
                  </a:xfrm>
                  <a:custGeom>
                    <a:avLst/>
                    <a:gdLst>
                      <a:gd name="connsiteX0" fmla="*/ 0 w 12661"/>
                      <a:gd name="connsiteY0" fmla="*/ 98447 h 98447"/>
                      <a:gd name="connsiteX1" fmla="*/ 0 w 12661"/>
                      <a:gd name="connsiteY1" fmla="*/ 0 h 98447"/>
                    </a:gdLst>
                    <a:ahLst/>
                    <a:cxnLst>
                      <a:cxn ang="0">
                        <a:pos x="connsiteX0" y="connsiteY0"/>
                      </a:cxn>
                      <a:cxn ang="0">
                        <a:pos x="connsiteX1" y="connsiteY1"/>
                      </a:cxn>
                    </a:cxnLst>
                    <a:rect l="l" t="t" r="r" b="b"/>
                    <a:pathLst>
                      <a:path w="12661" h="98447">
                        <a:moveTo>
                          <a:pt x="0" y="98447"/>
                        </a:moveTo>
                        <a:lnTo>
                          <a:pt x="0" y="0"/>
                        </a:lnTo>
                      </a:path>
                    </a:pathLst>
                  </a:custGeom>
                  <a:ln w="18976" cap="flat">
                    <a:solidFill>
                      <a:srgbClr val="24124C"/>
                    </a:solidFill>
                    <a:prstDash val="solid"/>
                    <a:miter/>
                  </a:ln>
                </p:spPr>
                <p:txBody>
                  <a:bodyPr rtlCol="0" anchor="ctr"/>
                  <a:lstStyle/>
                  <a:p>
                    <a:pPr defTabSz="685800">
                      <a:defRPr/>
                    </a:pPr>
                    <a:endParaRPr lang="en-US" sz="600">
                      <a:solidFill>
                        <a:prstClr val="black"/>
                      </a:solidFill>
                      <a:latin typeface="Verdana"/>
                    </a:endParaRPr>
                  </a:p>
                </p:txBody>
              </p:sp>
              <p:sp>
                <p:nvSpPr>
                  <p:cNvPr id="646" name="Freeform 1808">
                    <a:extLst>
                      <a:ext uri="{FF2B5EF4-FFF2-40B4-BE49-F238E27FC236}">
                        <a16:creationId xmlns:a16="http://schemas.microsoft.com/office/drawing/2014/main" id="{275728D8-AB61-5ED6-7507-45F31261B5AA}"/>
                      </a:ext>
                    </a:extLst>
                  </p:cNvPr>
                  <p:cNvSpPr/>
                  <p:nvPr/>
                </p:nvSpPr>
                <p:spPr>
                  <a:xfrm>
                    <a:off x="8382604" y="3913977"/>
                    <a:ext cx="75714" cy="65462"/>
                  </a:xfrm>
                  <a:custGeom>
                    <a:avLst/>
                    <a:gdLst>
                      <a:gd name="connsiteX0" fmla="*/ 75714 w 75714"/>
                      <a:gd name="connsiteY0" fmla="*/ 65463 h 65462"/>
                      <a:gd name="connsiteX1" fmla="*/ 37857 w 75714"/>
                      <a:gd name="connsiteY1" fmla="*/ 0 h 65462"/>
                      <a:gd name="connsiteX2" fmla="*/ 0 w 75714"/>
                      <a:gd name="connsiteY2" fmla="*/ 65463 h 65462"/>
                      <a:gd name="connsiteX3" fmla="*/ 75714 w 75714"/>
                      <a:gd name="connsiteY3" fmla="*/ 65463 h 65462"/>
                    </a:gdLst>
                    <a:ahLst/>
                    <a:cxnLst>
                      <a:cxn ang="0">
                        <a:pos x="connsiteX0" y="connsiteY0"/>
                      </a:cxn>
                      <a:cxn ang="0">
                        <a:pos x="connsiteX1" y="connsiteY1"/>
                      </a:cxn>
                      <a:cxn ang="0">
                        <a:pos x="connsiteX2" y="connsiteY2"/>
                      </a:cxn>
                      <a:cxn ang="0">
                        <a:pos x="connsiteX3" y="connsiteY3"/>
                      </a:cxn>
                    </a:cxnLst>
                    <a:rect l="l" t="t" r="r" b="b"/>
                    <a:pathLst>
                      <a:path w="75714" h="65462">
                        <a:moveTo>
                          <a:pt x="75714" y="65463"/>
                        </a:moveTo>
                        <a:lnTo>
                          <a:pt x="37857" y="0"/>
                        </a:lnTo>
                        <a:lnTo>
                          <a:pt x="0" y="65463"/>
                        </a:lnTo>
                        <a:lnTo>
                          <a:pt x="75714" y="65463"/>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636" name="Graphic 4">
                  <a:extLst>
                    <a:ext uri="{FF2B5EF4-FFF2-40B4-BE49-F238E27FC236}">
                      <a16:creationId xmlns:a16="http://schemas.microsoft.com/office/drawing/2014/main" id="{7216CFE2-0E23-A900-573A-5A1991F73587}"/>
                    </a:ext>
                  </a:extLst>
                </p:cNvPr>
                <p:cNvGrpSpPr/>
                <p:nvPr/>
              </p:nvGrpSpPr>
              <p:grpSpPr>
                <a:xfrm>
                  <a:off x="1303835" y="2568815"/>
                  <a:ext cx="75724" cy="166437"/>
                  <a:chOff x="5131844" y="3927500"/>
                  <a:chExt cx="75714" cy="166437"/>
                </a:xfrm>
                <a:solidFill>
                  <a:srgbClr val="24124C"/>
                </a:solidFill>
              </p:grpSpPr>
              <p:sp>
                <p:nvSpPr>
                  <p:cNvPr id="643" name="Freeform 1805">
                    <a:extLst>
                      <a:ext uri="{FF2B5EF4-FFF2-40B4-BE49-F238E27FC236}">
                        <a16:creationId xmlns:a16="http://schemas.microsoft.com/office/drawing/2014/main" id="{62024327-B720-9CC2-DCBF-93061A4A87FD}"/>
                      </a:ext>
                    </a:extLst>
                  </p:cNvPr>
                  <p:cNvSpPr/>
                  <p:nvPr/>
                </p:nvSpPr>
                <p:spPr>
                  <a:xfrm>
                    <a:off x="5169701" y="3927500"/>
                    <a:ext cx="12661" cy="111969"/>
                  </a:xfrm>
                  <a:custGeom>
                    <a:avLst/>
                    <a:gdLst>
                      <a:gd name="connsiteX0" fmla="*/ 0 w 12661"/>
                      <a:gd name="connsiteY0" fmla="*/ 0 h 111969"/>
                      <a:gd name="connsiteX1" fmla="*/ 0 w 12661"/>
                      <a:gd name="connsiteY1" fmla="*/ 111969 h 111969"/>
                    </a:gdLst>
                    <a:ahLst/>
                    <a:cxnLst>
                      <a:cxn ang="0">
                        <a:pos x="connsiteX0" y="connsiteY0"/>
                      </a:cxn>
                      <a:cxn ang="0">
                        <a:pos x="connsiteX1" y="connsiteY1"/>
                      </a:cxn>
                    </a:cxnLst>
                    <a:rect l="l" t="t" r="r" b="b"/>
                    <a:pathLst>
                      <a:path w="12661" h="111969">
                        <a:moveTo>
                          <a:pt x="0" y="0"/>
                        </a:moveTo>
                        <a:lnTo>
                          <a:pt x="0" y="111969"/>
                        </a:lnTo>
                      </a:path>
                    </a:pathLst>
                  </a:custGeom>
                  <a:ln w="18976" cap="flat">
                    <a:solidFill>
                      <a:srgbClr val="24124C"/>
                    </a:solidFill>
                    <a:prstDash val="solid"/>
                    <a:miter/>
                  </a:ln>
                </p:spPr>
                <p:txBody>
                  <a:bodyPr rtlCol="0" anchor="ctr"/>
                  <a:lstStyle/>
                  <a:p>
                    <a:pPr defTabSz="685800">
                      <a:defRPr/>
                    </a:pPr>
                    <a:endParaRPr lang="en-US" sz="600">
                      <a:solidFill>
                        <a:prstClr val="black"/>
                      </a:solidFill>
                      <a:latin typeface="Verdana"/>
                    </a:endParaRPr>
                  </a:p>
                </p:txBody>
              </p:sp>
              <p:sp>
                <p:nvSpPr>
                  <p:cNvPr id="644" name="Freeform 1806">
                    <a:extLst>
                      <a:ext uri="{FF2B5EF4-FFF2-40B4-BE49-F238E27FC236}">
                        <a16:creationId xmlns:a16="http://schemas.microsoft.com/office/drawing/2014/main" id="{B0BDB987-1E87-966A-167A-67EBF41F397D}"/>
                      </a:ext>
                    </a:extLst>
                  </p:cNvPr>
                  <p:cNvSpPr/>
                  <p:nvPr/>
                </p:nvSpPr>
                <p:spPr>
                  <a:xfrm>
                    <a:off x="5131844" y="4028348"/>
                    <a:ext cx="75714" cy="65589"/>
                  </a:xfrm>
                  <a:custGeom>
                    <a:avLst/>
                    <a:gdLst>
                      <a:gd name="connsiteX0" fmla="*/ 0 w 75714"/>
                      <a:gd name="connsiteY0" fmla="*/ 0 h 65589"/>
                      <a:gd name="connsiteX1" fmla="*/ 37857 w 75714"/>
                      <a:gd name="connsiteY1" fmla="*/ 65589 h 65589"/>
                      <a:gd name="connsiteX2" fmla="*/ 75715 w 75714"/>
                      <a:gd name="connsiteY2" fmla="*/ 0 h 65589"/>
                      <a:gd name="connsiteX3" fmla="*/ 0 w 75714"/>
                      <a:gd name="connsiteY3" fmla="*/ 0 h 65589"/>
                    </a:gdLst>
                    <a:ahLst/>
                    <a:cxnLst>
                      <a:cxn ang="0">
                        <a:pos x="connsiteX0" y="connsiteY0"/>
                      </a:cxn>
                      <a:cxn ang="0">
                        <a:pos x="connsiteX1" y="connsiteY1"/>
                      </a:cxn>
                      <a:cxn ang="0">
                        <a:pos x="connsiteX2" y="connsiteY2"/>
                      </a:cxn>
                      <a:cxn ang="0">
                        <a:pos x="connsiteX3" y="connsiteY3"/>
                      </a:cxn>
                    </a:cxnLst>
                    <a:rect l="l" t="t" r="r" b="b"/>
                    <a:pathLst>
                      <a:path w="75714" h="65589">
                        <a:moveTo>
                          <a:pt x="0" y="0"/>
                        </a:moveTo>
                        <a:lnTo>
                          <a:pt x="37857" y="65589"/>
                        </a:lnTo>
                        <a:lnTo>
                          <a:pt x="75715" y="0"/>
                        </a:lnTo>
                        <a:lnTo>
                          <a:pt x="0" y="0"/>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637" name="Graphic 4">
                  <a:extLst>
                    <a:ext uri="{FF2B5EF4-FFF2-40B4-BE49-F238E27FC236}">
                      <a16:creationId xmlns:a16="http://schemas.microsoft.com/office/drawing/2014/main" id="{394F245D-955A-3DAD-93BB-CD1BD22AFAC2}"/>
                    </a:ext>
                  </a:extLst>
                </p:cNvPr>
                <p:cNvGrpSpPr/>
                <p:nvPr/>
              </p:nvGrpSpPr>
              <p:grpSpPr>
                <a:xfrm>
                  <a:off x="3356377" y="3373453"/>
                  <a:ext cx="45713" cy="79743"/>
                  <a:chOff x="7184114" y="4732138"/>
                  <a:chExt cx="45707" cy="79743"/>
                </a:xfrm>
              </p:grpSpPr>
              <p:sp>
                <p:nvSpPr>
                  <p:cNvPr id="641" name="Freeform 1803">
                    <a:extLst>
                      <a:ext uri="{FF2B5EF4-FFF2-40B4-BE49-F238E27FC236}">
                        <a16:creationId xmlns:a16="http://schemas.microsoft.com/office/drawing/2014/main" id="{4B86BE09-05B3-CCDF-FA88-E0A414F2428B}"/>
                      </a:ext>
                    </a:extLst>
                  </p:cNvPr>
                  <p:cNvSpPr/>
                  <p:nvPr/>
                </p:nvSpPr>
                <p:spPr>
                  <a:xfrm>
                    <a:off x="7198925" y="4761711"/>
                    <a:ext cx="9751" cy="50171"/>
                  </a:xfrm>
                  <a:custGeom>
                    <a:avLst/>
                    <a:gdLst>
                      <a:gd name="connsiteX0" fmla="*/ 4560 w 9751"/>
                      <a:gd name="connsiteY0" fmla="*/ 50171 h 50171"/>
                      <a:gd name="connsiteX1" fmla="*/ 4940 w 9751"/>
                      <a:gd name="connsiteY1" fmla="*/ 7582 h 50171"/>
                      <a:gd name="connsiteX2" fmla="*/ 9751 w 9751"/>
                      <a:gd name="connsiteY2" fmla="*/ 0 h 50171"/>
                    </a:gdLst>
                    <a:ahLst/>
                    <a:cxnLst>
                      <a:cxn ang="0">
                        <a:pos x="connsiteX0" y="connsiteY0"/>
                      </a:cxn>
                      <a:cxn ang="0">
                        <a:pos x="connsiteX1" y="connsiteY1"/>
                      </a:cxn>
                      <a:cxn ang="0">
                        <a:pos x="connsiteX2" y="connsiteY2"/>
                      </a:cxn>
                    </a:cxnLst>
                    <a:rect l="l" t="t" r="r" b="b"/>
                    <a:pathLst>
                      <a:path w="9751" h="50171">
                        <a:moveTo>
                          <a:pt x="4560" y="50171"/>
                        </a:moveTo>
                        <a:cubicBezTo>
                          <a:pt x="4560" y="50171"/>
                          <a:pt x="-5949" y="25402"/>
                          <a:pt x="4940" y="7582"/>
                        </a:cubicBezTo>
                        <a:cubicBezTo>
                          <a:pt x="6459" y="5055"/>
                          <a:pt x="8105" y="2527"/>
                          <a:pt x="9751" y="0"/>
                        </a:cubicBezTo>
                      </a:path>
                    </a:pathLst>
                  </a:custGeom>
                  <a:noFill/>
                  <a:ln w="12651" cap="flat">
                    <a:solidFill>
                      <a:srgbClr val="24124C"/>
                    </a:solidFill>
                    <a:prstDash val="solid"/>
                    <a:miter/>
                  </a:ln>
                </p:spPr>
                <p:txBody>
                  <a:bodyPr rtlCol="0" anchor="ctr"/>
                  <a:lstStyle/>
                  <a:p>
                    <a:pPr defTabSz="685800">
                      <a:defRPr/>
                    </a:pPr>
                    <a:endParaRPr lang="en-US" sz="600">
                      <a:solidFill>
                        <a:prstClr val="black"/>
                      </a:solidFill>
                      <a:latin typeface="Verdana"/>
                    </a:endParaRPr>
                  </a:p>
                </p:txBody>
              </p:sp>
              <p:sp>
                <p:nvSpPr>
                  <p:cNvPr id="642" name="Freeform 1804">
                    <a:extLst>
                      <a:ext uri="{FF2B5EF4-FFF2-40B4-BE49-F238E27FC236}">
                        <a16:creationId xmlns:a16="http://schemas.microsoft.com/office/drawing/2014/main" id="{C79F339C-F49D-5D8B-6C15-19A08B449FDE}"/>
                      </a:ext>
                    </a:extLst>
                  </p:cNvPr>
                  <p:cNvSpPr/>
                  <p:nvPr/>
                </p:nvSpPr>
                <p:spPr>
                  <a:xfrm>
                    <a:off x="7184114" y="4732138"/>
                    <a:ext cx="45707" cy="50297"/>
                  </a:xfrm>
                  <a:custGeom>
                    <a:avLst/>
                    <a:gdLst>
                      <a:gd name="connsiteX0" fmla="*/ 41403 w 45707"/>
                      <a:gd name="connsiteY0" fmla="*/ 50298 h 50297"/>
                      <a:gd name="connsiteX1" fmla="*/ 45707 w 45707"/>
                      <a:gd name="connsiteY1" fmla="*/ 0 h 50297"/>
                      <a:gd name="connsiteX2" fmla="*/ 0 w 45707"/>
                      <a:gd name="connsiteY2" fmla="*/ 21358 h 50297"/>
                      <a:gd name="connsiteX3" fmla="*/ 41403 w 45707"/>
                      <a:gd name="connsiteY3" fmla="*/ 50298 h 50297"/>
                    </a:gdLst>
                    <a:ahLst/>
                    <a:cxnLst>
                      <a:cxn ang="0">
                        <a:pos x="connsiteX0" y="connsiteY0"/>
                      </a:cxn>
                      <a:cxn ang="0">
                        <a:pos x="connsiteX1" y="connsiteY1"/>
                      </a:cxn>
                      <a:cxn ang="0">
                        <a:pos x="connsiteX2" y="connsiteY2"/>
                      </a:cxn>
                      <a:cxn ang="0">
                        <a:pos x="connsiteX3" y="connsiteY3"/>
                      </a:cxn>
                    </a:cxnLst>
                    <a:rect l="l" t="t" r="r" b="b"/>
                    <a:pathLst>
                      <a:path w="45707" h="50297">
                        <a:moveTo>
                          <a:pt x="41403" y="50298"/>
                        </a:moveTo>
                        <a:lnTo>
                          <a:pt x="45707" y="0"/>
                        </a:lnTo>
                        <a:lnTo>
                          <a:pt x="0" y="21358"/>
                        </a:lnTo>
                        <a:lnTo>
                          <a:pt x="41403" y="50298"/>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nvGrpSpPr>
                <p:cNvPr id="638" name="Graphic 4">
                  <a:extLst>
                    <a:ext uri="{FF2B5EF4-FFF2-40B4-BE49-F238E27FC236}">
                      <a16:creationId xmlns:a16="http://schemas.microsoft.com/office/drawing/2014/main" id="{EFFEE21A-564E-04E6-00D8-C788A1171941}"/>
                    </a:ext>
                  </a:extLst>
                </p:cNvPr>
                <p:cNvGrpSpPr/>
                <p:nvPr/>
              </p:nvGrpSpPr>
              <p:grpSpPr>
                <a:xfrm>
                  <a:off x="3580512" y="3361321"/>
                  <a:ext cx="44447" cy="82650"/>
                  <a:chOff x="7408219" y="4720006"/>
                  <a:chExt cx="44441" cy="82650"/>
                </a:xfrm>
              </p:grpSpPr>
              <p:sp>
                <p:nvSpPr>
                  <p:cNvPr id="639" name="Freeform 1801">
                    <a:extLst>
                      <a:ext uri="{FF2B5EF4-FFF2-40B4-BE49-F238E27FC236}">
                        <a16:creationId xmlns:a16="http://schemas.microsoft.com/office/drawing/2014/main" id="{4A85057F-8B2E-3819-EF55-48469BBDE1A1}"/>
                      </a:ext>
                    </a:extLst>
                  </p:cNvPr>
                  <p:cNvSpPr/>
                  <p:nvPr/>
                </p:nvSpPr>
                <p:spPr>
                  <a:xfrm>
                    <a:off x="7414803" y="4750210"/>
                    <a:ext cx="17487" cy="52446"/>
                  </a:xfrm>
                  <a:custGeom>
                    <a:avLst/>
                    <a:gdLst>
                      <a:gd name="connsiteX0" fmla="*/ 0 w 17487"/>
                      <a:gd name="connsiteY0" fmla="*/ 52446 h 52446"/>
                      <a:gd name="connsiteX1" fmla="*/ 13548 w 17487"/>
                      <a:gd name="connsiteY1" fmla="*/ 0 h 52446"/>
                    </a:gdLst>
                    <a:ahLst/>
                    <a:cxnLst>
                      <a:cxn ang="0">
                        <a:pos x="connsiteX0" y="connsiteY0"/>
                      </a:cxn>
                      <a:cxn ang="0">
                        <a:pos x="connsiteX1" y="connsiteY1"/>
                      </a:cxn>
                    </a:cxnLst>
                    <a:rect l="l" t="t" r="r" b="b"/>
                    <a:pathLst>
                      <a:path w="17487" h="52446">
                        <a:moveTo>
                          <a:pt x="0" y="52446"/>
                        </a:moveTo>
                        <a:cubicBezTo>
                          <a:pt x="0" y="52446"/>
                          <a:pt x="27475" y="34754"/>
                          <a:pt x="13548" y="0"/>
                        </a:cubicBezTo>
                      </a:path>
                    </a:pathLst>
                  </a:custGeom>
                  <a:noFill/>
                  <a:ln w="12651" cap="flat">
                    <a:solidFill>
                      <a:srgbClr val="24124C"/>
                    </a:solidFill>
                    <a:prstDash val="solid"/>
                    <a:miter/>
                  </a:ln>
                </p:spPr>
                <p:txBody>
                  <a:bodyPr rtlCol="0" anchor="ctr"/>
                  <a:lstStyle/>
                  <a:p>
                    <a:pPr defTabSz="685800">
                      <a:defRPr/>
                    </a:pPr>
                    <a:endParaRPr lang="en-US" sz="600">
                      <a:solidFill>
                        <a:prstClr val="black"/>
                      </a:solidFill>
                      <a:latin typeface="Verdana"/>
                    </a:endParaRPr>
                  </a:p>
                </p:txBody>
              </p:sp>
              <p:sp>
                <p:nvSpPr>
                  <p:cNvPr id="640" name="Freeform 1802">
                    <a:extLst>
                      <a:ext uri="{FF2B5EF4-FFF2-40B4-BE49-F238E27FC236}">
                        <a16:creationId xmlns:a16="http://schemas.microsoft.com/office/drawing/2014/main" id="{908775FD-D0A9-EA44-161E-F75ACF9E0914}"/>
                      </a:ext>
                    </a:extLst>
                  </p:cNvPr>
                  <p:cNvSpPr/>
                  <p:nvPr/>
                </p:nvSpPr>
                <p:spPr>
                  <a:xfrm>
                    <a:off x="7408219" y="4720006"/>
                    <a:ext cx="44441" cy="50297"/>
                  </a:xfrm>
                  <a:custGeom>
                    <a:avLst/>
                    <a:gdLst>
                      <a:gd name="connsiteX0" fmla="*/ 44441 w 44441"/>
                      <a:gd name="connsiteY0" fmla="*/ 23885 h 50297"/>
                      <a:gd name="connsiteX1" fmla="*/ 0 w 44441"/>
                      <a:gd name="connsiteY1" fmla="*/ 0 h 50297"/>
                      <a:gd name="connsiteX2" fmla="*/ 1519 w 44441"/>
                      <a:gd name="connsiteY2" fmla="*/ 50298 h 50297"/>
                      <a:gd name="connsiteX3" fmla="*/ 44441 w 44441"/>
                      <a:gd name="connsiteY3" fmla="*/ 23885 h 50297"/>
                    </a:gdLst>
                    <a:ahLst/>
                    <a:cxnLst>
                      <a:cxn ang="0">
                        <a:pos x="connsiteX0" y="connsiteY0"/>
                      </a:cxn>
                      <a:cxn ang="0">
                        <a:pos x="connsiteX1" y="connsiteY1"/>
                      </a:cxn>
                      <a:cxn ang="0">
                        <a:pos x="connsiteX2" y="connsiteY2"/>
                      </a:cxn>
                      <a:cxn ang="0">
                        <a:pos x="connsiteX3" y="connsiteY3"/>
                      </a:cxn>
                    </a:cxnLst>
                    <a:rect l="l" t="t" r="r" b="b"/>
                    <a:pathLst>
                      <a:path w="44441" h="50297">
                        <a:moveTo>
                          <a:pt x="44441" y="23885"/>
                        </a:moveTo>
                        <a:lnTo>
                          <a:pt x="0" y="0"/>
                        </a:lnTo>
                        <a:lnTo>
                          <a:pt x="1519" y="50298"/>
                        </a:lnTo>
                        <a:lnTo>
                          <a:pt x="44441" y="23885"/>
                        </a:lnTo>
                        <a:close/>
                      </a:path>
                    </a:pathLst>
                  </a:custGeom>
                  <a:solidFill>
                    <a:srgbClr val="24124C"/>
                  </a:solidFill>
                  <a:ln w="0" cap="flat">
                    <a:noFill/>
                    <a:prstDash val="solid"/>
                    <a:miter/>
                  </a:ln>
                </p:spPr>
                <p:txBody>
                  <a:bodyPr rtlCol="0" anchor="ctr"/>
                  <a:lstStyle/>
                  <a:p>
                    <a:pPr defTabSz="685800">
                      <a:defRPr/>
                    </a:pPr>
                    <a:endParaRPr lang="en-US" sz="600">
                      <a:solidFill>
                        <a:prstClr val="black"/>
                      </a:solidFill>
                      <a:latin typeface="Verdana"/>
                    </a:endParaRPr>
                  </a:p>
                </p:txBody>
              </p:sp>
            </p:grpSp>
          </p:grpSp>
        </p:grpSp>
      </p:grpSp>
    </p:spTree>
    <p:extLst>
      <p:ext uri="{BB962C8B-B14F-4D97-AF65-F5344CB8AC3E}">
        <p14:creationId xmlns:p14="http://schemas.microsoft.com/office/powerpoint/2010/main" val="305805273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AED4445-C0E9-B81B-D139-4B5199331FBA}"/>
            </a:ext>
          </a:extLst>
        </p:cNvPr>
        <p:cNvGrpSpPr/>
        <p:nvPr/>
      </p:nvGrpSpPr>
      <p:grpSpPr>
        <a:xfrm>
          <a:off x="0" y="0"/>
          <a:ext cx="0" cy="0"/>
          <a:chOff x="0" y="0"/>
          <a:chExt cx="0" cy="0"/>
        </a:xfrm>
      </p:grpSpPr>
      <p:sp>
        <p:nvSpPr>
          <p:cNvPr id="5" name="Textplatzhalter 4">
            <a:extLst>
              <a:ext uri="{FF2B5EF4-FFF2-40B4-BE49-F238E27FC236}">
                <a16:creationId xmlns:a16="http://schemas.microsoft.com/office/drawing/2014/main" id="{15E247AD-78C9-BD2F-3298-00FBF57D6181}"/>
              </a:ext>
            </a:extLst>
          </p:cNvPr>
          <p:cNvSpPr>
            <a:spLocks noGrp="1"/>
          </p:cNvSpPr>
          <p:nvPr>
            <p:ph type="body" sz="quarter" idx="17"/>
          </p:nvPr>
        </p:nvSpPr>
        <p:spPr>
          <a:xfrm>
            <a:off x="358270" y="117193"/>
            <a:ext cx="8561962" cy="463296"/>
          </a:xfrm>
        </p:spPr>
        <p:txBody>
          <a:bodyPr/>
          <a:lstStyle/>
          <a:p>
            <a:pPr>
              <a:lnSpc>
                <a:spcPct val="100000"/>
              </a:lnSpc>
            </a:pPr>
            <a:r>
              <a:rPr lang="de-DE" sz="2000" b="1">
                <a:solidFill>
                  <a:srgbClr val="7030A0"/>
                </a:solidFill>
                <a:latin typeface="+mj-lt"/>
              </a:rPr>
              <a:t>Beispiele für Studien zum Zusammenhang zwischen Ernährung und genetischer Prädisposition bei der T1D-Pathogenese</a:t>
            </a:r>
            <a:r>
              <a:rPr lang="de-DE" sz="2000" b="1" baseline="30000">
                <a:solidFill>
                  <a:srgbClr val="7030A0"/>
                </a:solidFill>
                <a:latin typeface="+mj-lt"/>
              </a:rPr>
              <a:t>1-3</a:t>
            </a:r>
          </a:p>
        </p:txBody>
      </p:sp>
      <p:sp>
        <p:nvSpPr>
          <p:cNvPr id="14" name="Textfeld 13">
            <a:extLst>
              <a:ext uri="{FF2B5EF4-FFF2-40B4-BE49-F238E27FC236}">
                <a16:creationId xmlns:a16="http://schemas.microsoft.com/office/drawing/2014/main" id="{7C0FAE66-00E1-3892-626A-48F079BC427D}"/>
              </a:ext>
            </a:extLst>
          </p:cNvPr>
          <p:cNvSpPr txBox="1"/>
          <p:nvPr/>
        </p:nvSpPr>
        <p:spPr>
          <a:xfrm>
            <a:off x="358270" y="4847855"/>
            <a:ext cx="8423018"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404040"/>
                </a:solidFill>
                <a:effectLst/>
                <a:uLnTx/>
                <a:uFillTx/>
                <a:latin typeface="Verdana"/>
                <a:ea typeface="+mn-ea"/>
                <a:cs typeface="Arial"/>
              </a:rPr>
              <a:t>ABIS: Alle Babys </a:t>
            </a:r>
            <a:r>
              <a:rPr kumimoji="0" lang="en-US" sz="600" b="0" i="0" u="none" strike="noStrike" kern="1200" cap="none" spc="0" normalizeH="0" baseline="0" noProof="0" err="1">
                <a:ln>
                  <a:noFill/>
                </a:ln>
                <a:solidFill>
                  <a:srgbClr val="404040"/>
                </a:solidFill>
                <a:effectLst/>
                <a:uLnTx/>
                <a:uFillTx/>
                <a:latin typeface="Verdana"/>
                <a:ea typeface="+mn-ea"/>
                <a:cs typeface="Arial"/>
              </a:rPr>
              <a:t>im</a:t>
            </a:r>
            <a:r>
              <a:rPr kumimoji="0" lang="en-US" sz="600" b="0" i="0" u="none" strike="noStrike" kern="1200" cap="none" spc="0" normalizeH="0" baseline="0" noProof="0">
                <a:ln>
                  <a:noFill/>
                </a:ln>
                <a:solidFill>
                  <a:srgbClr val="404040"/>
                </a:solidFill>
                <a:effectLst/>
                <a:uLnTx/>
                <a:uFillTx/>
                <a:latin typeface="Verdana"/>
                <a:ea typeface="+mn-ea"/>
                <a:cs typeface="Arial"/>
              </a:rPr>
              <a:t> </a:t>
            </a:r>
            <a:r>
              <a:rPr kumimoji="0" lang="en-US" sz="600" b="0" i="0" u="none" strike="noStrike" kern="1200" cap="none" spc="0" normalizeH="0" baseline="0" noProof="0" err="1">
                <a:ln>
                  <a:noFill/>
                </a:ln>
                <a:solidFill>
                  <a:srgbClr val="404040"/>
                </a:solidFill>
                <a:effectLst/>
                <a:uLnTx/>
                <a:uFillTx/>
                <a:latin typeface="Verdana"/>
                <a:ea typeface="+mn-ea"/>
                <a:cs typeface="Arial"/>
              </a:rPr>
              <a:t>Südosten</a:t>
            </a:r>
            <a:r>
              <a:rPr kumimoji="0" lang="en-US" sz="600" b="0" i="0" u="none" strike="noStrike" kern="1200" cap="none" spc="0" normalizeH="0" baseline="0" noProof="0">
                <a:ln>
                  <a:noFill/>
                </a:ln>
                <a:solidFill>
                  <a:srgbClr val="404040"/>
                </a:solidFill>
                <a:effectLst/>
                <a:uLnTx/>
                <a:uFillTx/>
                <a:latin typeface="Verdana"/>
                <a:ea typeface="+mn-ea"/>
                <a:cs typeface="Arial"/>
              </a:rPr>
              <a:t> </a:t>
            </a:r>
            <a:r>
              <a:rPr kumimoji="0" lang="en-US" sz="600" b="0" i="0" u="none" strike="noStrike" kern="1200" cap="none" spc="0" normalizeH="0" baseline="0" noProof="0" err="1">
                <a:ln>
                  <a:noFill/>
                </a:ln>
                <a:solidFill>
                  <a:srgbClr val="404040"/>
                </a:solidFill>
                <a:effectLst/>
                <a:uLnTx/>
                <a:uFillTx/>
                <a:latin typeface="Verdana"/>
                <a:ea typeface="+mn-ea"/>
                <a:cs typeface="Arial"/>
              </a:rPr>
              <a:t>Schwedens</a:t>
            </a:r>
            <a:r>
              <a:rPr kumimoji="0" lang="en-US" sz="600" b="0" i="0" u="none" strike="noStrike" kern="1200" cap="none" spc="0" normalizeH="0" baseline="0" noProof="0">
                <a:ln>
                  <a:noFill/>
                </a:ln>
                <a:solidFill>
                  <a:srgbClr val="404040"/>
                </a:solidFill>
                <a:effectLst/>
                <a:uLnTx/>
                <a:uFillTx/>
                <a:latin typeface="Verdana"/>
                <a:ea typeface="+mn-ea"/>
                <a:cs typeface="Arial"/>
              </a:rPr>
              <a:t>; DAISY: Diabetes </a:t>
            </a:r>
            <a:r>
              <a:rPr kumimoji="0" lang="en-US" sz="600" b="0" i="0" u="none" strike="noStrike" kern="1200" cap="none" spc="0" normalizeH="0" baseline="0" noProof="0" err="1">
                <a:ln>
                  <a:noFill/>
                </a:ln>
                <a:solidFill>
                  <a:srgbClr val="404040"/>
                </a:solidFill>
                <a:effectLst/>
                <a:uLnTx/>
                <a:uFillTx/>
                <a:latin typeface="Verdana"/>
                <a:ea typeface="+mn-ea"/>
                <a:cs typeface="Arial"/>
              </a:rPr>
              <a:t>AutoImmunity</a:t>
            </a:r>
            <a:r>
              <a:rPr kumimoji="0" lang="en-US" sz="600" b="0" i="0" u="none" strike="noStrike" kern="1200" cap="none" spc="0" normalizeH="0" baseline="0" noProof="0">
                <a:ln>
                  <a:noFill/>
                </a:ln>
                <a:solidFill>
                  <a:srgbClr val="404040"/>
                </a:solidFill>
                <a:effectLst/>
                <a:uLnTx/>
                <a:uFillTx/>
                <a:latin typeface="Verdana"/>
                <a:ea typeface="+mn-ea"/>
                <a:cs typeface="Arial"/>
              </a:rPr>
              <a:t> Study in the Young; DIPP: Typ-1-Diabetes-Vorhersage- und </a:t>
            </a:r>
            <a:r>
              <a:rPr kumimoji="0" lang="en-US" sz="600" b="0" i="0" u="none" strike="noStrike" kern="1200" cap="none" spc="0" normalizeH="0" baseline="0" noProof="0" err="1">
                <a:ln>
                  <a:noFill/>
                </a:ln>
                <a:solidFill>
                  <a:srgbClr val="404040"/>
                </a:solidFill>
                <a:effectLst/>
                <a:uLnTx/>
                <a:uFillTx/>
                <a:latin typeface="Verdana"/>
                <a:ea typeface="+mn-ea"/>
                <a:cs typeface="Arial"/>
              </a:rPr>
              <a:t>Präventionsstudie</a:t>
            </a:r>
            <a:r>
              <a:rPr kumimoji="0" lang="en-US" sz="600" b="0" i="0" u="none" strike="noStrike" kern="1200" cap="none" spc="0" normalizeH="0" baseline="0" noProof="0">
                <a:ln>
                  <a:noFill/>
                </a:ln>
                <a:solidFill>
                  <a:srgbClr val="404040"/>
                </a:solidFill>
                <a:effectLst/>
                <a:uLnTx/>
                <a:uFillTx/>
                <a:latin typeface="Verdana"/>
                <a:ea typeface="+mn-ea"/>
                <a:cs typeface="Arial"/>
              </a:rPr>
              <a:t>; T1D: Typ-1-Diabetes.</a:t>
            </a:r>
            <a:endParaRPr kumimoji="0" lang="de-DE" sz="600" b="0" i="0" u="none" strike="noStrike" kern="1200" cap="none" spc="0" normalizeH="0" baseline="0" noProof="0">
              <a:ln>
                <a:noFill/>
              </a:ln>
              <a:solidFill>
                <a:srgbClr val="404040"/>
              </a:solidFill>
              <a:effectLst/>
              <a:uLnTx/>
              <a:uFillTx/>
              <a:latin typeface="Verdana"/>
              <a:ea typeface="+mn-ea"/>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lang="da-DK" sz="600">
                <a:solidFill>
                  <a:srgbClr val="404040"/>
                </a:solidFill>
                <a:latin typeface="Verdana"/>
                <a:cs typeface="Arial"/>
              </a:rPr>
              <a:t>Lamb MM</a:t>
            </a:r>
            <a:r>
              <a:rPr kumimoji="0" lang="da-DK" sz="600" b="0" i="0" u="none" strike="noStrike" kern="1200" cap="none" spc="0" normalizeH="0" baseline="0" noProof="0">
                <a:ln>
                  <a:noFill/>
                </a:ln>
                <a:solidFill>
                  <a:srgbClr val="404040"/>
                </a:solidFill>
                <a:effectLst/>
                <a:uLnTx/>
                <a:uFillTx/>
                <a:latin typeface="Verdana"/>
                <a:ea typeface="+mn-ea"/>
                <a:cs typeface="Arial"/>
              </a:rPr>
              <a:t> </a:t>
            </a:r>
            <a:r>
              <a:rPr kumimoji="0" lang="da-DK" sz="600" b="0" i="1" u="none" strike="noStrike" kern="1200" cap="none" spc="0" normalizeH="0" baseline="0" noProof="0">
                <a:ln>
                  <a:noFill/>
                </a:ln>
                <a:solidFill>
                  <a:srgbClr val="404040"/>
                </a:solidFill>
                <a:effectLst/>
                <a:uLnTx/>
                <a:uFillTx/>
                <a:latin typeface="Verdana"/>
                <a:ea typeface="+mn-ea"/>
                <a:cs typeface="Arial"/>
              </a:rPr>
              <a:t>et al. Diabetes Pediatr </a:t>
            </a:r>
            <a:r>
              <a:rPr kumimoji="0" lang="da-DK" sz="600" b="0" i="0" u="none" strike="noStrike" kern="1200" cap="none" spc="0" normalizeH="0" baseline="0" noProof="0">
                <a:ln>
                  <a:noFill/>
                </a:ln>
                <a:solidFill>
                  <a:srgbClr val="404040"/>
                </a:solidFill>
                <a:effectLst/>
                <a:uLnTx/>
                <a:uFillTx/>
                <a:latin typeface="Verdana"/>
                <a:ea typeface="+mn-ea"/>
                <a:cs typeface="Arial"/>
              </a:rPr>
              <a:t>2015; 16: 31–8. </a:t>
            </a:r>
            <a:r>
              <a:rPr kumimoji="0" lang="da-DK" sz="600" b="1" i="0" u="none" strike="noStrike" kern="1200" cap="none" spc="0" normalizeH="0" baseline="0" noProof="0">
                <a:ln>
                  <a:noFill/>
                </a:ln>
                <a:solidFill>
                  <a:srgbClr val="404040"/>
                </a:solidFill>
                <a:effectLst/>
                <a:uLnTx/>
                <a:uFillTx/>
                <a:latin typeface="Verdana"/>
                <a:ea typeface="+mn-ea"/>
                <a:cs typeface="Arial"/>
              </a:rPr>
              <a:t>2.</a:t>
            </a:r>
            <a:r>
              <a:rPr kumimoji="0" lang="da-DK" sz="600" b="0" i="0" u="none" strike="noStrike" kern="1200" cap="none" spc="0" normalizeH="0" baseline="0" noProof="0">
                <a:ln>
                  <a:noFill/>
                </a:ln>
                <a:solidFill>
                  <a:srgbClr val="404040"/>
                </a:solidFill>
                <a:effectLst/>
                <a:uLnTx/>
                <a:uFillTx/>
                <a:latin typeface="Verdana"/>
                <a:ea typeface="+mn-ea"/>
                <a:cs typeface="Arial"/>
              </a:rPr>
              <a:t> Hakola L </a:t>
            </a:r>
            <a:r>
              <a:rPr kumimoji="0" lang="da-DK" sz="600" b="0" i="1" u="none" strike="noStrike" kern="1200" cap="none" spc="0" normalizeH="0" baseline="0" noProof="0">
                <a:ln>
                  <a:noFill/>
                </a:ln>
                <a:solidFill>
                  <a:srgbClr val="404040"/>
                </a:solidFill>
                <a:effectLst/>
                <a:uLnTx/>
                <a:uFillTx/>
                <a:latin typeface="Verdana"/>
                <a:ea typeface="+mn-ea"/>
                <a:cs typeface="Arial"/>
              </a:rPr>
              <a:t>et al. Am J Epidemiol </a:t>
            </a:r>
            <a:r>
              <a:rPr kumimoji="0" lang="da-DK" sz="600" b="0" i="0" u="none" strike="noStrike" kern="1200" cap="none" spc="0" normalizeH="0" baseline="0" noProof="0">
                <a:ln>
                  <a:noFill/>
                </a:ln>
                <a:solidFill>
                  <a:srgbClr val="404040"/>
                </a:solidFill>
                <a:effectLst/>
                <a:uLnTx/>
                <a:uFillTx/>
                <a:latin typeface="Verdana"/>
                <a:ea typeface="+mn-ea"/>
                <a:cs typeface="Arial"/>
              </a:rPr>
              <a:t>2018; 187: 34–44. </a:t>
            </a:r>
            <a:r>
              <a:rPr kumimoji="0" lang="da-DK" sz="600" b="1" i="0" u="none" strike="noStrike" kern="1200" cap="none" spc="0" normalizeH="0" baseline="0" noProof="0">
                <a:ln>
                  <a:noFill/>
                </a:ln>
                <a:solidFill>
                  <a:srgbClr val="404040"/>
                </a:solidFill>
                <a:effectLst/>
                <a:uLnTx/>
                <a:uFillTx/>
                <a:latin typeface="Verdana"/>
                <a:ea typeface="+mn-ea"/>
                <a:cs typeface="Arial"/>
              </a:rPr>
              <a:t>3.</a:t>
            </a:r>
            <a:r>
              <a:rPr kumimoji="0" lang="da-DK" sz="600" b="0" i="0" u="none" strike="noStrike" kern="1200" cap="none" spc="0" normalizeH="0" baseline="0" noProof="0">
                <a:ln>
                  <a:noFill/>
                </a:ln>
                <a:solidFill>
                  <a:srgbClr val="404040"/>
                </a:solidFill>
                <a:effectLst/>
                <a:uLnTx/>
                <a:uFillTx/>
                <a:latin typeface="Verdana"/>
                <a:ea typeface="+mn-ea"/>
                <a:cs typeface="Arial"/>
              </a:rPr>
              <a:t> Russell JT </a:t>
            </a:r>
            <a:r>
              <a:rPr kumimoji="0" lang="da-DK" sz="600" b="0" i="1" u="none" strike="noStrike" kern="1200" cap="none" spc="0" normalizeH="0" baseline="0" noProof="0">
                <a:ln>
                  <a:noFill/>
                </a:ln>
                <a:solidFill>
                  <a:srgbClr val="404040"/>
                </a:solidFill>
                <a:effectLst/>
                <a:uLnTx/>
                <a:uFillTx/>
                <a:latin typeface="Verdana"/>
                <a:ea typeface="+mn-ea"/>
                <a:cs typeface="Arial"/>
              </a:rPr>
              <a:t>et al. Nat Commun </a:t>
            </a:r>
            <a:r>
              <a:rPr kumimoji="0" lang="da-DK" sz="600" b="0" i="0" u="none" strike="noStrike" kern="1200" cap="none" spc="0" normalizeH="0" baseline="0" noProof="0">
                <a:ln>
                  <a:noFill/>
                </a:ln>
                <a:solidFill>
                  <a:srgbClr val="404040"/>
                </a:solidFill>
                <a:effectLst/>
                <a:uLnTx/>
                <a:uFillTx/>
                <a:latin typeface="Verdana"/>
                <a:ea typeface="+mn-ea"/>
                <a:cs typeface="Arial"/>
              </a:rPr>
              <a:t>2019; 10: 3621.</a:t>
            </a:r>
            <a:endParaRPr kumimoji="0" lang="de-DE" sz="600" b="0" i="0" u="none" strike="noStrike" kern="1200" cap="none" spc="0" normalizeH="0" baseline="0" noProof="0">
              <a:ln>
                <a:noFill/>
              </a:ln>
              <a:solidFill>
                <a:srgbClr val="404040"/>
              </a:solidFill>
              <a:effectLst/>
              <a:uLnTx/>
              <a:uFillTx/>
              <a:latin typeface="Verdana"/>
              <a:ea typeface="+mn-ea"/>
              <a:cs typeface="Arial"/>
            </a:endParaRPr>
          </a:p>
        </p:txBody>
      </p:sp>
      <p:sp>
        <p:nvSpPr>
          <p:cNvPr id="11" name="Rectangle: Rounded Corners 5">
            <a:extLst>
              <a:ext uri="{FF2B5EF4-FFF2-40B4-BE49-F238E27FC236}">
                <a16:creationId xmlns:a16="http://schemas.microsoft.com/office/drawing/2014/main" id="{452449AB-8A7E-6602-B65F-C8F331FAC1E0}"/>
              </a:ext>
            </a:extLst>
          </p:cNvPr>
          <p:cNvSpPr/>
          <p:nvPr/>
        </p:nvSpPr>
        <p:spPr>
          <a:xfrm>
            <a:off x="266700" y="1354544"/>
            <a:ext cx="1280270" cy="364187"/>
          </a:xfrm>
          <a:prstGeom prst="roundRect">
            <a:avLst>
              <a:gd name="adj" fmla="val 50000"/>
            </a:avLst>
          </a:prstGeom>
          <a:solidFill>
            <a:srgbClr val="347475"/>
          </a:solidFill>
          <a:ln w="25400" cap="flat" cmpd="sng" algn="ctr">
            <a:noFill/>
            <a:prstDash val="solid"/>
          </a:ln>
          <a:effectLst/>
        </p:spPr>
        <p:txBody>
          <a:bodyPr lIns="0" rIns="0" rtlCol="0" anchor="ctr"/>
          <a:lstStyle/>
          <a:p>
            <a:pPr marL="0" marR="0" lvl="0" indent="0" algn="ctr" defTabSz="514337" eaLnBrk="1" fontAlgn="auto" latinLnBrk="0" hangingPunct="1">
              <a:lnSpc>
                <a:spcPct val="9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Potenzieller Auslöser</a:t>
            </a:r>
          </a:p>
        </p:txBody>
      </p:sp>
      <p:sp>
        <p:nvSpPr>
          <p:cNvPr id="12" name="Rectangle: Rounded Corners 5">
            <a:extLst>
              <a:ext uri="{FF2B5EF4-FFF2-40B4-BE49-F238E27FC236}">
                <a16:creationId xmlns:a16="http://schemas.microsoft.com/office/drawing/2014/main" id="{C83C00C6-06D7-AB01-EE03-2B838CE8B05C}"/>
              </a:ext>
            </a:extLst>
          </p:cNvPr>
          <p:cNvSpPr/>
          <p:nvPr/>
        </p:nvSpPr>
        <p:spPr>
          <a:xfrm>
            <a:off x="266700" y="1895354"/>
            <a:ext cx="1280269" cy="243000"/>
          </a:xfrm>
          <a:prstGeom prst="roundRect">
            <a:avLst>
              <a:gd name="adj" fmla="val 50000"/>
            </a:avLst>
          </a:prstGeom>
          <a:solidFill>
            <a:srgbClr val="575D72"/>
          </a:solidFill>
          <a:ln w="25400" cap="flat" cmpd="sng" algn="ctr">
            <a:noFill/>
            <a:prstDash val="solid"/>
          </a:ln>
          <a:effectLst/>
        </p:spPr>
        <p:txBody>
          <a:bodyPr lIns="0" rIns="0" rtlCol="0" anchor="ctr"/>
          <a:lstStyle/>
          <a:p>
            <a:pPr marL="0" marR="0" lvl="0" indent="0" algn="ctr" defTabSz="514337" eaLnBrk="1" fontAlgn="auto" latinLnBrk="0" hangingPunct="1">
              <a:lnSpc>
                <a:spcPct val="9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Name der Kohorte</a:t>
            </a:r>
            <a:endParaRPr kumimoji="0" lang="en-US" sz="1050" b="0" i="0" u="none" strike="noStrike" kern="0" cap="none" spc="0" normalizeH="0" baseline="3000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13" name="Rectangle: Rounded Corners 5">
            <a:extLst>
              <a:ext uri="{FF2B5EF4-FFF2-40B4-BE49-F238E27FC236}">
                <a16:creationId xmlns:a16="http://schemas.microsoft.com/office/drawing/2014/main" id="{DECE0359-CD5B-4522-0423-47E4F5268C90}"/>
              </a:ext>
            </a:extLst>
          </p:cNvPr>
          <p:cNvSpPr/>
          <p:nvPr/>
        </p:nvSpPr>
        <p:spPr>
          <a:xfrm>
            <a:off x="266700" y="3382022"/>
            <a:ext cx="1280269" cy="243000"/>
          </a:xfrm>
          <a:prstGeom prst="roundRect">
            <a:avLst>
              <a:gd name="adj" fmla="val 50000"/>
            </a:avLst>
          </a:prstGeom>
          <a:solidFill>
            <a:srgbClr val="CC9C50"/>
          </a:solidFill>
          <a:ln w="25400" cap="flat" cmpd="sng" algn="ctr">
            <a:noFill/>
            <a:prstDash val="solid"/>
          </a:ln>
          <a:effectLst/>
        </p:spPr>
        <p:txBody>
          <a:bodyPr lIns="0" rIns="0" rtlCol="0" anchor="ctr"/>
          <a:lstStyle/>
          <a:p>
            <a:pPr marL="0" marR="0" lvl="0" indent="0" algn="ctr" defTabSz="514337" eaLnBrk="1" fontAlgn="auto" latinLnBrk="0" hangingPunct="1">
              <a:lnSpc>
                <a:spcPct val="9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Ergebnisse</a:t>
            </a:r>
            <a:endParaRPr kumimoji="0" lang="en-US" sz="1050" b="0" i="0" u="none" strike="noStrike" kern="0" cap="none" spc="0" normalizeH="0" baseline="3000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25" name="Rectangle: Rounded Corners 5">
            <a:extLst>
              <a:ext uri="{FF2B5EF4-FFF2-40B4-BE49-F238E27FC236}">
                <a16:creationId xmlns:a16="http://schemas.microsoft.com/office/drawing/2014/main" id="{2202782F-8F26-158A-E48C-4B84B1C735B4}"/>
              </a:ext>
            </a:extLst>
          </p:cNvPr>
          <p:cNvSpPr/>
          <p:nvPr/>
        </p:nvSpPr>
        <p:spPr>
          <a:xfrm>
            <a:off x="266700" y="2349325"/>
            <a:ext cx="1280269" cy="243000"/>
          </a:xfrm>
          <a:prstGeom prst="roundRect">
            <a:avLst>
              <a:gd name="adj" fmla="val 50000"/>
            </a:avLst>
          </a:prstGeom>
          <a:solidFill>
            <a:srgbClr val="2F3651"/>
          </a:solidFill>
          <a:ln w="25400" cap="flat" cmpd="sng" algn="ctr">
            <a:noFill/>
            <a:prstDash val="solid"/>
          </a:ln>
          <a:effectLst/>
        </p:spPr>
        <p:txBody>
          <a:bodyPr lIns="0" rIns="0" rtlCol="0" anchor="ctr"/>
          <a:lstStyle/>
          <a:p>
            <a:pPr marL="0" marR="0" lvl="0" indent="0" algn="ctr" defTabSz="514337" eaLnBrk="1" fontAlgn="auto" latinLnBrk="0" hangingPunct="1">
              <a:lnSpc>
                <a:spcPct val="9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Studienteilnehmer</a:t>
            </a:r>
            <a:endParaRPr kumimoji="0" lang="en-US" sz="1050" b="0" i="0" u="none" strike="noStrike" kern="0" cap="none" spc="0" normalizeH="0" baseline="3000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aphicFrame>
        <p:nvGraphicFramePr>
          <p:cNvPr id="26" name="Table 11">
            <a:extLst>
              <a:ext uri="{FF2B5EF4-FFF2-40B4-BE49-F238E27FC236}">
                <a16:creationId xmlns:a16="http://schemas.microsoft.com/office/drawing/2014/main" id="{ED265F70-2691-0961-910E-90828042912C}"/>
              </a:ext>
            </a:extLst>
          </p:cNvPr>
          <p:cNvGraphicFramePr>
            <a:graphicFrameLocks noGrp="1"/>
          </p:cNvGraphicFramePr>
          <p:nvPr>
            <p:extLst>
              <p:ext uri="{D42A27DB-BD31-4B8C-83A1-F6EECF244321}">
                <p14:modId xmlns:p14="http://schemas.microsoft.com/office/powerpoint/2010/main" val="2448814239"/>
              </p:ext>
            </p:extLst>
          </p:nvPr>
        </p:nvGraphicFramePr>
        <p:xfrm>
          <a:off x="1759958" y="1239378"/>
          <a:ext cx="6836187" cy="3281500"/>
        </p:xfrm>
        <a:graphic>
          <a:graphicData uri="http://schemas.openxmlformats.org/drawingml/2006/table">
            <a:tbl>
              <a:tblPr firstRow="1" bandRow="1"/>
              <a:tblGrid>
                <a:gridCol w="2278729">
                  <a:extLst>
                    <a:ext uri="{9D8B030D-6E8A-4147-A177-3AD203B41FA5}">
                      <a16:colId xmlns:a16="http://schemas.microsoft.com/office/drawing/2014/main" val="1384060042"/>
                    </a:ext>
                  </a:extLst>
                </a:gridCol>
                <a:gridCol w="2278729">
                  <a:extLst>
                    <a:ext uri="{9D8B030D-6E8A-4147-A177-3AD203B41FA5}">
                      <a16:colId xmlns:a16="http://schemas.microsoft.com/office/drawing/2014/main" val="3413645267"/>
                    </a:ext>
                  </a:extLst>
                </a:gridCol>
                <a:gridCol w="2278729">
                  <a:extLst>
                    <a:ext uri="{9D8B030D-6E8A-4147-A177-3AD203B41FA5}">
                      <a16:colId xmlns:a16="http://schemas.microsoft.com/office/drawing/2014/main" val="2932724263"/>
                    </a:ext>
                  </a:extLst>
                </a:gridCol>
              </a:tblGrid>
              <a:tr h="564890">
                <a:tc>
                  <a:txBody>
                    <a:bodyPr/>
                    <a:lstStyle>
                      <a:lvl1pPr marL="0" algn="l" defTabSz="685800" rtl="0" eaLnBrk="1" latinLnBrk="0" hangingPunct="1">
                        <a:defRPr sz="1350" b="1" kern="1200">
                          <a:solidFill>
                            <a:schemeClr val="lt1"/>
                          </a:solidFill>
                          <a:latin typeface="Calibri" panose="020F0502020204030204"/>
                          <a:ea typeface="Calibri" panose="020F0502020204030204"/>
                          <a:cs typeface="Arial"/>
                        </a:defRPr>
                      </a:lvl1pPr>
                      <a:lvl2pPr marL="342900" algn="l" defTabSz="685800" rtl="0" eaLnBrk="1" latinLnBrk="0" hangingPunct="1">
                        <a:defRPr sz="1350" b="1" kern="1200">
                          <a:solidFill>
                            <a:schemeClr val="lt1"/>
                          </a:solidFill>
                          <a:latin typeface="Calibri" panose="020F0502020204030204"/>
                          <a:ea typeface="Calibri" panose="020F0502020204030204"/>
                          <a:cs typeface="Arial"/>
                        </a:defRPr>
                      </a:lvl2pPr>
                      <a:lvl3pPr marL="685800" algn="l" defTabSz="685800" rtl="0" eaLnBrk="1" latinLnBrk="0" hangingPunct="1">
                        <a:defRPr sz="1350" b="1" kern="1200">
                          <a:solidFill>
                            <a:schemeClr val="lt1"/>
                          </a:solidFill>
                          <a:latin typeface="Calibri" panose="020F0502020204030204"/>
                          <a:ea typeface="Calibri" panose="020F0502020204030204"/>
                          <a:cs typeface="Arial"/>
                        </a:defRPr>
                      </a:lvl3pPr>
                      <a:lvl4pPr marL="1028700" algn="l" defTabSz="685800" rtl="0" eaLnBrk="1" latinLnBrk="0" hangingPunct="1">
                        <a:defRPr sz="1350" b="1" kern="1200">
                          <a:solidFill>
                            <a:schemeClr val="lt1"/>
                          </a:solidFill>
                          <a:latin typeface="Calibri" panose="020F0502020204030204"/>
                          <a:ea typeface="Calibri" panose="020F0502020204030204"/>
                          <a:cs typeface="Arial"/>
                        </a:defRPr>
                      </a:lvl4pPr>
                      <a:lvl5pPr marL="1371600" algn="l" defTabSz="685800" rtl="0" eaLnBrk="1" latinLnBrk="0" hangingPunct="1">
                        <a:defRPr sz="1350" b="1" kern="1200">
                          <a:solidFill>
                            <a:schemeClr val="lt1"/>
                          </a:solidFill>
                          <a:latin typeface="Calibri" panose="020F0502020204030204"/>
                          <a:ea typeface="Calibri" panose="020F0502020204030204"/>
                          <a:cs typeface="Arial"/>
                        </a:defRPr>
                      </a:lvl5pPr>
                      <a:lvl6pPr marL="1714500" algn="l" defTabSz="685800" rtl="0" eaLnBrk="1" latinLnBrk="0" hangingPunct="1">
                        <a:defRPr sz="1350" b="1" kern="1200">
                          <a:solidFill>
                            <a:schemeClr val="lt1"/>
                          </a:solidFill>
                          <a:latin typeface="Calibri" panose="020F0502020204030204"/>
                          <a:ea typeface="Calibri" panose="020F0502020204030204"/>
                          <a:cs typeface="Arial"/>
                        </a:defRPr>
                      </a:lvl6pPr>
                      <a:lvl7pPr marL="2057400" algn="l" defTabSz="685800" rtl="0" eaLnBrk="1" latinLnBrk="0" hangingPunct="1">
                        <a:defRPr sz="1350" b="1" kern="1200">
                          <a:solidFill>
                            <a:schemeClr val="lt1"/>
                          </a:solidFill>
                          <a:latin typeface="Calibri" panose="020F0502020204030204"/>
                          <a:ea typeface="Calibri" panose="020F0502020204030204"/>
                          <a:cs typeface="Arial"/>
                        </a:defRPr>
                      </a:lvl7pPr>
                      <a:lvl8pPr marL="2400300" algn="l" defTabSz="685800" rtl="0" eaLnBrk="1" latinLnBrk="0" hangingPunct="1">
                        <a:defRPr sz="1350" b="1" kern="1200">
                          <a:solidFill>
                            <a:schemeClr val="lt1"/>
                          </a:solidFill>
                          <a:latin typeface="Calibri" panose="020F0502020204030204"/>
                          <a:ea typeface="Calibri" panose="020F0502020204030204"/>
                          <a:cs typeface="Arial"/>
                        </a:defRPr>
                      </a:lvl8pPr>
                      <a:lvl9pPr marL="2743200" algn="l" defTabSz="685800" rtl="0" eaLnBrk="1" latinLnBrk="0" hangingPunct="1">
                        <a:defRPr sz="1350" b="1" kern="1200">
                          <a:solidFill>
                            <a:schemeClr val="lt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
                          <a:srgbClr val="2F3651"/>
                        </a:buClr>
                        <a:buSzTx/>
                        <a:buFont typeface="Arial" panose="020B0604020202020204" pitchFamily="34" charset="0"/>
                        <a:buNone/>
                        <a:defRPr/>
                      </a:pPr>
                      <a:r>
                        <a:rPr lang="de" sz="1100" b="1" i="0" u="none" strike="noStrike" cap="none" baseline="0">
                          <a:solidFill>
                            <a:srgbClr val="347475"/>
                          </a:solidFill>
                          <a:effectLst/>
                          <a:uFill>
                            <a:solidFill>
                              <a:prstClr val="black">
                                <a:alpha val="0"/>
                              </a:prstClr>
                            </a:solidFill>
                          </a:uFill>
                          <a:latin typeface="Arial"/>
                          <a:ea typeface="Arial"/>
                          <a:cs typeface="Arial"/>
                        </a:rPr>
                        <a:t>Frühe Ernährung </a:t>
                      </a:r>
                      <a:endParaRPr kumimoji="0" lang="en-US" sz="11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a:p>
                      <a:pPr marL="0" marR="0" lvl="0" indent="0" algn="ctr" defTabSz="914400" rtl="0" eaLnBrk="1" fontAlgn="auto" latinLnBrk="0" hangingPunct="1">
                        <a:lnSpc>
                          <a:spcPct val="100000"/>
                        </a:lnSpc>
                        <a:spcBef>
                          <a:spcPct val="0"/>
                        </a:spcBef>
                        <a:spcAft>
                          <a:spcPct val="0"/>
                        </a:spcAft>
                        <a:buClr>
                          <a:srgbClr val="2F3651"/>
                        </a:buClr>
                        <a:buSzTx/>
                        <a:buFont typeface="Arial" panose="020B0604020202020204" pitchFamily="34" charset="0"/>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Kuhmilchproteine</a:t>
                      </a:r>
                      <a:r>
                        <a:rPr lang="de" sz="1100" b="0" i="0" u="none" strike="noStrike" cap="none" baseline="30000">
                          <a:solidFill>
                            <a:srgbClr val="000000"/>
                          </a:solidFill>
                          <a:effectLst/>
                          <a:uFill>
                            <a:solidFill>
                              <a:prstClr val="black">
                                <a:alpha val="0"/>
                              </a:prstClr>
                            </a:solidFill>
                          </a:uFill>
                          <a:latin typeface="Arial"/>
                          <a:ea typeface="Arial"/>
                          <a:cs typeface="Arial"/>
                        </a:rPr>
                        <a:t>1</a:t>
                      </a: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347475">
                        <a:lumMod val="20000"/>
                        <a:lumOff val="80000"/>
                      </a:srgbClr>
                    </a:solidFill>
                  </a:tcPr>
                </a:tc>
                <a:tc>
                  <a:txBody>
                    <a:bodyPr/>
                    <a:lstStyle>
                      <a:lvl1pPr marL="0" algn="l" defTabSz="685800" rtl="0" eaLnBrk="1" latinLnBrk="0" hangingPunct="1">
                        <a:defRPr sz="1350" b="1" kern="1200">
                          <a:solidFill>
                            <a:schemeClr val="lt1"/>
                          </a:solidFill>
                          <a:latin typeface="Calibri" panose="020F0502020204030204"/>
                          <a:ea typeface="Calibri" panose="020F0502020204030204"/>
                          <a:cs typeface="Arial"/>
                        </a:defRPr>
                      </a:lvl1pPr>
                      <a:lvl2pPr marL="342900" algn="l" defTabSz="685800" rtl="0" eaLnBrk="1" latinLnBrk="0" hangingPunct="1">
                        <a:defRPr sz="1350" b="1" kern="1200">
                          <a:solidFill>
                            <a:schemeClr val="lt1"/>
                          </a:solidFill>
                          <a:latin typeface="Calibri" panose="020F0502020204030204"/>
                          <a:ea typeface="Calibri" panose="020F0502020204030204"/>
                          <a:cs typeface="Arial"/>
                        </a:defRPr>
                      </a:lvl2pPr>
                      <a:lvl3pPr marL="685800" algn="l" defTabSz="685800" rtl="0" eaLnBrk="1" latinLnBrk="0" hangingPunct="1">
                        <a:defRPr sz="1350" b="1" kern="1200">
                          <a:solidFill>
                            <a:schemeClr val="lt1"/>
                          </a:solidFill>
                          <a:latin typeface="Calibri" panose="020F0502020204030204"/>
                          <a:ea typeface="Calibri" panose="020F0502020204030204"/>
                          <a:cs typeface="Arial"/>
                        </a:defRPr>
                      </a:lvl3pPr>
                      <a:lvl4pPr marL="1028700" algn="l" defTabSz="685800" rtl="0" eaLnBrk="1" latinLnBrk="0" hangingPunct="1">
                        <a:defRPr sz="1350" b="1" kern="1200">
                          <a:solidFill>
                            <a:schemeClr val="lt1"/>
                          </a:solidFill>
                          <a:latin typeface="Calibri" panose="020F0502020204030204"/>
                          <a:ea typeface="Calibri" panose="020F0502020204030204"/>
                          <a:cs typeface="Arial"/>
                        </a:defRPr>
                      </a:lvl4pPr>
                      <a:lvl5pPr marL="1371600" algn="l" defTabSz="685800" rtl="0" eaLnBrk="1" latinLnBrk="0" hangingPunct="1">
                        <a:defRPr sz="1350" b="1" kern="1200">
                          <a:solidFill>
                            <a:schemeClr val="lt1"/>
                          </a:solidFill>
                          <a:latin typeface="Calibri" panose="020F0502020204030204"/>
                          <a:ea typeface="Calibri" panose="020F0502020204030204"/>
                          <a:cs typeface="Arial"/>
                        </a:defRPr>
                      </a:lvl5pPr>
                      <a:lvl6pPr marL="1714500" algn="l" defTabSz="685800" rtl="0" eaLnBrk="1" latinLnBrk="0" hangingPunct="1">
                        <a:defRPr sz="1350" b="1" kern="1200">
                          <a:solidFill>
                            <a:schemeClr val="lt1"/>
                          </a:solidFill>
                          <a:latin typeface="Calibri" panose="020F0502020204030204"/>
                          <a:ea typeface="Calibri" panose="020F0502020204030204"/>
                          <a:cs typeface="Arial"/>
                        </a:defRPr>
                      </a:lvl6pPr>
                      <a:lvl7pPr marL="2057400" algn="l" defTabSz="685800" rtl="0" eaLnBrk="1" latinLnBrk="0" hangingPunct="1">
                        <a:defRPr sz="1350" b="1" kern="1200">
                          <a:solidFill>
                            <a:schemeClr val="lt1"/>
                          </a:solidFill>
                          <a:latin typeface="Calibri" panose="020F0502020204030204"/>
                          <a:ea typeface="Calibri" panose="020F0502020204030204"/>
                          <a:cs typeface="Arial"/>
                        </a:defRPr>
                      </a:lvl7pPr>
                      <a:lvl8pPr marL="2400300" algn="l" defTabSz="685800" rtl="0" eaLnBrk="1" latinLnBrk="0" hangingPunct="1">
                        <a:defRPr sz="1350" b="1" kern="1200">
                          <a:solidFill>
                            <a:schemeClr val="lt1"/>
                          </a:solidFill>
                          <a:latin typeface="Calibri" panose="020F0502020204030204"/>
                          <a:ea typeface="Calibri" panose="020F0502020204030204"/>
                          <a:cs typeface="Arial"/>
                        </a:defRPr>
                      </a:lvl8pPr>
                      <a:lvl9pPr marL="2743200" algn="l" defTabSz="685800" rtl="0" eaLnBrk="1" latinLnBrk="0" hangingPunct="1">
                        <a:defRPr sz="1350" b="1" kern="1200">
                          <a:solidFill>
                            <a:schemeClr val="lt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1" i="0" u="none" strike="noStrike" cap="none" baseline="0">
                          <a:solidFill>
                            <a:srgbClr val="347475"/>
                          </a:solidFill>
                          <a:effectLst/>
                          <a:uFill>
                            <a:solidFill>
                              <a:prstClr val="black">
                                <a:alpha val="0"/>
                              </a:prstClr>
                            </a:solidFill>
                          </a:uFill>
                          <a:latin typeface="Arial"/>
                          <a:ea typeface="Arial"/>
                          <a:cs typeface="Arial"/>
                        </a:rPr>
                        <a:t>Frühe Ernährung</a:t>
                      </a:r>
                      <a:r>
                        <a:rPr lang="de" sz="1100" b="1" i="0" u="none" strike="noStrike" cap="none" baseline="0">
                          <a:solidFill>
                            <a:srgbClr val="FFFFFF"/>
                          </a:solidFill>
                          <a:effectLst/>
                          <a:uFill>
                            <a:solidFill>
                              <a:prstClr val="black">
                                <a:alpha val="0"/>
                              </a:prstClr>
                            </a:solidFill>
                          </a:uFill>
                          <a:latin typeface="Arial"/>
                          <a:ea typeface="Arial"/>
                          <a:cs typeface="Arial"/>
                        </a:rPr>
                        <a:t> </a:t>
                      </a:r>
                    </a:p>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Gluten</a:t>
                      </a:r>
                      <a:r>
                        <a:rPr lang="de" sz="1100" b="0" i="0" u="none" strike="noStrike" cap="none" baseline="30000">
                          <a:solidFill>
                            <a:srgbClr val="000000"/>
                          </a:solidFill>
                          <a:effectLst/>
                          <a:uFill>
                            <a:solidFill>
                              <a:prstClr val="black">
                                <a:alpha val="0"/>
                              </a:prstClr>
                            </a:solidFill>
                          </a:uFill>
                          <a:latin typeface="Arial"/>
                          <a:ea typeface="Arial"/>
                          <a:cs typeface="Arial"/>
                        </a:rPr>
                        <a:t>2</a:t>
                      </a:r>
                      <a:endParaRPr lang="en-US" sz="1100" b="0">
                        <a:solidFill>
                          <a:schemeClr val="tx1"/>
                        </a:solidFill>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347475">
                        <a:lumMod val="20000"/>
                        <a:lumOff val="80000"/>
                      </a:srgbClr>
                    </a:solidFill>
                  </a:tcPr>
                </a:tc>
                <a:tc>
                  <a:txBody>
                    <a:bodyPr/>
                    <a:lstStyle>
                      <a:lvl1pPr marL="0" algn="l" defTabSz="685800" rtl="0" eaLnBrk="1" latinLnBrk="0" hangingPunct="1">
                        <a:defRPr sz="1350" b="1" kern="1200">
                          <a:solidFill>
                            <a:schemeClr val="lt1"/>
                          </a:solidFill>
                          <a:latin typeface="Calibri" panose="020F0502020204030204"/>
                          <a:ea typeface="Calibri" panose="020F0502020204030204"/>
                          <a:cs typeface="Arial"/>
                        </a:defRPr>
                      </a:lvl1pPr>
                      <a:lvl2pPr marL="342900" algn="l" defTabSz="685800" rtl="0" eaLnBrk="1" latinLnBrk="0" hangingPunct="1">
                        <a:defRPr sz="1350" b="1" kern="1200">
                          <a:solidFill>
                            <a:schemeClr val="lt1"/>
                          </a:solidFill>
                          <a:latin typeface="Calibri" panose="020F0502020204030204"/>
                          <a:ea typeface="Calibri" panose="020F0502020204030204"/>
                          <a:cs typeface="Arial"/>
                        </a:defRPr>
                      </a:lvl2pPr>
                      <a:lvl3pPr marL="685800" algn="l" defTabSz="685800" rtl="0" eaLnBrk="1" latinLnBrk="0" hangingPunct="1">
                        <a:defRPr sz="1350" b="1" kern="1200">
                          <a:solidFill>
                            <a:schemeClr val="lt1"/>
                          </a:solidFill>
                          <a:latin typeface="Calibri" panose="020F0502020204030204"/>
                          <a:ea typeface="Calibri" panose="020F0502020204030204"/>
                          <a:cs typeface="Arial"/>
                        </a:defRPr>
                      </a:lvl3pPr>
                      <a:lvl4pPr marL="1028700" algn="l" defTabSz="685800" rtl="0" eaLnBrk="1" latinLnBrk="0" hangingPunct="1">
                        <a:defRPr sz="1350" b="1" kern="1200">
                          <a:solidFill>
                            <a:schemeClr val="lt1"/>
                          </a:solidFill>
                          <a:latin typeface="Calibri" panose="020F0502020204030204"/>
                          <a:ea typeface="Calibri" panose="020F0502020204030204"/>
                          <a:cs typeface="Arial"/>
                        </a:defRPr>
                      </a:lvl4pPr>
                      <a:lvl5pPr marL="1371600" algn="l" defTabSz="685800" rtl="0" eaLnBrk="1" latinLnBrk="0" hangingPunct="1">
                        <a:defRPr sz="1350" b="1" kern="1200">
                          <a:solidFill>
                            <a:schemeClr val="lt1"/>
                          </a:solidFill>
                          <a:latin typeface="Calibri" panose="020F0502020204030204"/>
                          <a:ea typeface="Calibri" panose="020F0502020204030204"/>
                          <a:cs typeface="Arial"/>
                        </a:defRPr>
                      </a:lvl5pPr>
                      <a:lvl6pPr marL="1714500" algn="l" defTabSz="685800" rtl="0" eaLnBrk="1" latinLnBrk="0" hangingPunct="1">
                        <a:defRPr sz="1350" b="1" kern="1200">
                          <a:solidFill>
                            <a:schemeClr val="lt1"/>
                          </a:solidFill>
                          <a:latin typeface="Calibri" panose="020F0502020204030204"/>
                          <a:ea typeface="Calibri" panose="020F0502020204030204"/>
                          <a:cs typeface="Arial"/>
                        </a:defRPr>
                      </a:lvl6pPr>
                      <a:lvl7pPr marL="2057400" algn="l" defTabSz="685800" rtl="0" eaLnBrk="1" latinLnBrk="0" hangingPunct="1">
                        <a:defRPr sz="1350" b="1" kern="1200">
                          <a:solidFill>
                            <a:schemeClr val="lt1"/>
                          </a:solidFill>
                          <a:latin typeface="Calibri" panose="020F0502020204030204"/>
                          <a:ea typeface="Calibri" panose="020F0502020204030204"/>
                          <a:cs typeface="Arial"/>
                        </a:defRPr>
                      </a:lvl7pPr>
                      <a:lvl8pPr marL="2400300" algn="l" defTabSz="685800" rtl="0" eaLnBrk="1" latinLnBrk="0" hangingPunct="1">
                        <a:defRPr sz="1350" b="1" kern="1200">
                          <a:solidFill>
                            <a:schemeClr val="lt1"/>
                          </a:solidFill>
                          <a:latin typeface="Calibri" panose="020F0502020204030204"/>
                          <a:ea typeface="Calibri" panose="020F0502020204030204"/>
                          <a:cs typeface="Arial"/>
                        </a:defRPr>
                      </a:lvl8pPr>
                      <a:lvl9pPr marL="2743200" algn="l" defTabSz="685800" rtl="0" eaLnBrk="1" latinLnBrk="0" hangingPunct="1">
                        <a:defRPr sz="1350" b="1" kern="1200">
                          <a:solidFill>
                            <a:schemeClr val="lt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1" i="0" u="none" strike="noStrike" cap="none" baseline="0">
                          <a:solidFill>
                            <a:srgbClr val="347475"/>
                          </a:solidFill>
                          <a:effectLst/>
                          <a:uFill>
                            <a:solidFill>
                              <a:prstClr val="black">
                                <a:alpha val="0"/>
                              </a:prstClr>
                            </a:solidFill>
                          </a:uFill>
                          <a:latin typeface="Arial"/>
                          <a:ea typeface="Arial"/>
                          <a:cs typeface="Arial"/>
                        </a:rPr>
                        <a:t>Mikrobiom</a:t>
                      </a:r>
                    </a:p>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Darmmikrobiom</a:t>
                      </a:r>
                      <a:r>
                        <a:rPr lang="de" sz="1100" b="0" i="0" u="none" strike="noStrike" cap="none" baseline="30000">
                          <a:solidFill>
                            <a:srgbClr val="000000"/>
                          </a:solidFill>
                          <a:effectLst/>
                          <a:uFill>
                            <a:solidFill>
                              <a:prstClr val="black">
                                <a:alpha val="0"/>
                              </a:prstClr>
                            </a:solidFill>
                          </a:uFill>
                          <a:latin typeface="Arial"/>
                          <a:ea typeface="Arial"/>
                          <a:cs typeface="Arial"/>
                        </a:rPr>
                        <a:t>3</a:t>
                      </a:r>
                      <a:endParaRPr lang="en-US" sz="1100" b="0">
                        <a:solidFill>
                          <a:schemeClr val="tx1"/>
                        </a:solidFill>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347475">
                        <a:lumMod val="20000"/>
                        <a:lumOff val="80000"/>
                      </a:srgbClr>
                    </a:solidFill>
                  </a:tcPr>
                </a:tc>
                <a:extLst>
                  <a:ext uri="{0D108BD9-81ED-4DB2-BD59-A6C34878D82A}">
                    <a16:rowId xmlns:a16="http://schemas.microsoft.com/office/drawing/2014/main" val="2439518279"/>
                  </a:ext>
                </a:extLst>
              </a:tr>
              <a:tr h="400130">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DAISY</a:t>
                      </a:r>
                      <a:r>
                        <a:rPr lang="de" sz="1100" b="0" i="0" u="none" strike="noStrike" cap="none" baseline="30000">
                          <a:solidFill>
                            <a:srgbClr val="000000"/>
                          </a:solidFill>
                          <a:effectLst/>
                          <a:uFill>
                            <a:solidFill>
                              <a:prstClr val="black">
                                <a:alpha val="0"/>
                              </a:prstClr>
                            </a:solidFill>
                          </a:uFill>
                          <a:latin typeface="Arial"/>
                          <a:ea typeface="Arial"/>
                          <a:cs typeface="Arial"/>
                        </a:rPr>
                        <a:t>1</a:t>
                      </a:r>
                      <a:endParaRPr lang="en-US" sz="1100" kern="1200">
                        <a:solidFill>
                          <a:schemeClr val="dk1"/>
                        </a:solidFill>
                        <a:latin typeface="Arial" panose="020B0604020202020204" pitchFamily="34" charset="0"/>
                        <a:ea typeface="+mn-ea"/>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75D72">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DIPP</a:t>
                      </a:r>
                      <a:r>
                        <a:rPr lang="de" sz="1100" b="0" i="0" u="none" strike="noStrike" cap="none" baseline="30000">
                          <a:solidFill>
                            <a:srgbClr val="000000"/>
                          </a:solidFill>
                          <a:effectLst/>
                          <a:uFill>
                            <a:solidFill>
                              <a:prstClr val="black">
                                <a:alpha val="0"/>
                              </a:prstClr>
                            </a:solidFill>
                          </a:uFill>
                          <a:latin typeface="Arial"/>
                          <a:ea typeface="Arial"/>
                          <a:cs typeface="Arial"/>
                        </a:rPr>
                        <a:t>2</a:t>
                      </a:r>
                      <a:endParaRPr lang="en-US" sz="1100" kern="1200">
                        <a:solidFill>
                          <a:schemeClr val="dk1"/>
                        </a:solidFill>
                        <a:latin typeface="Arial" panose="020B0604020202020204" pitchFamily="34" charset="0"/>
                        <a:ea typeface="+mn-ea"/>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75D72">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ABIS</a:t>
                      </a:r>
                      <a:r>
                        <a:rPr lang="de" sz="1100" b="0" i="0" u="none" strike="noStrike" cap="none" baseline="30000">
                          <a:solidFill>
                            <a:srgbClr val="000000"/>
                          </a:solidFill>
                          <a:effectLst/>
                          <a:uFill>
                            <a:solidFill>
                              <a:prstClr val="black">
                                <a:alpha val="0"/>
                              </a:prstClr>
                            </a:solidFill>
                          </a:uFill>
                          <a:latin typeface="Arial"/>
                          <a:ea typeface="Arial"/>
                          <a:cs typeface="Arial"/>
                        </a:rPr>
                        <a:t>3</a:t>
                      </a:r>
                      <a:endParaRPr lang="en-US" sz="1100" kern="1200">
                        <a:solidFill>
                          <a:schemeClr val="dk1"/>
                        </a:solidFill>
                        <a:latin typeface="Arial" panose="020B0604020202020204" pitchFamily="34" charset="0"/>
                        <a:ea typeface="+mn-ea"/>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75D72">
                        <a:lumMod val="20000"/>
                        <a:lumOff val="80000"/>
                      </a:srgbClr>
                    </a:solidFill>
                  </a:tcPr>
                </a:tc>
                <a:extLst>
                  <a:ext uri="{0D108BD9-81ED-4DB2-BD59-A6C34878D82A}">
                    <a16:rowId xmlns:a16="http://schemas.microsoft.com/office/drawing/2014/main" val="372883831"/>
                  </a:ext>
                </a:extLst>
              </a:tr>
              <a:tr h="708660">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algn="ctr"/>
                      <a:r>
                        <a:rPr lang="de" sz="1100" b="0" i="0" u="none" strike="noStrike" cap="none" baseline="0">
                          <a:solidFill>
                            <a:srgbClr val="000000"/>
                          </a:solidFill>
                          <a:effectLst/>
                          <a:uFill>
                            <a:solidFill>
                              <a:prstClr val="black">
                                <a:alpha val="0"/>
                              </a:prstClr>
                            </a:solidFill>
                          </a:uFill>
                          <a:latin typeface="Arial"/>
                          <a:ea typeface="Arial"/>
                          <a:cs typeface="Arial"/>
                        </a:rPr>
                        <a:t>1.835 Kinder mit erhöhtem T1D-Risiko (Genetik oder Geschwister/ Nachkommen von Menschen mit T1D)</a:t>
                      </a:r>
                      <a:r>
                        <a:rPr lang="de" sz="1100" b="0" i="0" u="none" strike="noStrike" cap="none" baseline="30000">
                          <a:solidFill>
                            <a:srgbClr val="000000"/>
                          </a:solidFill>
                          <a:effectLst/>
                          <a:uFill>
                            <a:solidFill>
                              <a:prstClr val="black">
                                <a:alpha val="0"/>
                              </a:prstClr>
                            </a:solidFill>
                          </a:uFill>
                          <a:latin typeface="Arial"/>
                          <a:ea typeface="Arial"/>
                          <a:cs typeface="Arial"/>
                        </a:rPr>
                        <a:t>1</a:t>
                      </a: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F3651">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5.915 Kinder mit erhöhtem genetischen Risiko für Autoimmun-T1D</a:t>
                      </a:r>
                      <a:r>
                        <a:rPr lang="de" sz="1100" b="0" i="0" u="none" strike="noStrike" cap="none" baseline="30000">
                          <a:solidFill>
                            <a:srgbClr val="000000"/>
                          </a:solidFill>
                          <a:effectLst/>
                          <a:uFill>
                            <a:solidFill>
                              <a:prstClr val="black">
                                <a:alpha val="0"/>
                              </a:prstClr>
                            </a:solidFill>
                          </a:uFill>
                          <a:latin typeface="Arial"/>
                          <a:ea typeface="Arial"/>
                          <a:cs typeface="Arial"/>
                        </a:rPr>
                        <a:t>2</a:t>
                      </a:r>
                      <a:endParaRPr lang="en-US" sz="1100" kern="1200">
                        <a:solidFill>
                          <a:schemeClr val="dk1"/>
                        </a:solidFill>
                        <a:latin typeface="Arial" panose="020B0604020202020204" pitchFamily="34" charset="0"/>
                        <a:ea typeface="+mn-ea"/>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F3651">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403 Kinder stratifiziert nach HLA-Genrisiko für Autoimmun-T1D</a:t>
                      </a:r>
                      <a:r>
                        <a:rPr lang="de" sz="1100" b="0" i="0" u="none" strike="noStrike" cap="none" baseline="30000">
                          <a:solidFill>
                            <a:srgbClr val="000000"/>
                          </a:solidFill>
                          <a:effectLst/>
                          <a:uFill>
                            <a:solidFill>
                              <a:prstClr val="black">
                                <a:alpha val="0"/>
                              </a:prstClr>
                            </a:solidFill>
                          </a:uFill>
                          <a:latin typeface="Arial"/>
                          <a:ea typeface="Arial"/>
                          <a:cs typeface="Arial"/>
                        </a:rPr>
                        <a:t>3</a:t>
                      </a:r>
                      <a:endParaRPr lang="en-US" sz="1100" kern="1200">
                        <a:solidFill>
                          <a:schemeClr val="dk1"/>
                        </a:solidFill>
                        <a:latin typeface="Arial" panose="020B0604020202020204" pitchFamily="34" charset="0"/>
                        <a:ea typeface="+mn-ea"/>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F3651">
                        <a:lumMod val="20000"/>
                        <a:lumOff val="80000"/>
                      </a:srgbClr>
                    </a:solidFill>
                  </a:tcPr>
                </a:tc>
                <a:extLst>
                  <a:ext uri="{0D108BD9-81ED-4DB2-BD59-A6C34878D82A}">
                    <a16:rowId xmlns:a16="http://schemas.microsoft.com/office/drawing/2014/main" val="993046660"/>
                  </a:ext>
                </a:extLst>
              </a:tr>
              <a:tr h="1508760">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Die Aufnahme von </a:t>
                      </a:r>
                      <a:r>
                        <a:rPr lang="de" sz="1100" b="1" i="0" u="none" strike="noStrike" cap="none" baseline="0">
                          <a:solidFill>
                            <a:srgbClr val="000000"/>
                          </a:solidFill>
                          <a:effectLst/>
                          <a:uFill>
                            <a:solidFill>
                              <a:prstClr val="black">
                                <a:alpha val="0"/>
                              </a:prstClr>
                            </a:solidFill>
                          </a:uFill>
                          <a:latin typeface="Arial"/>
                          <a:ea typeface="Arial"/>
                          <a:cs typeface="Arial"/>
                        </a:rPr>
                        <a:t>Kuhmilchprotein </a:t>
                      </a:r>
                      <a:r>
                        <a:rPr lang="de" sz="1100" b="0" i="0" u="none" strike="noStrike" cap="none" baseline="0">
                          <a:solidFill>
                            <a:srgbClr val="000000"/>
                          </a:solidFill>
                          <a:effectLst/>
                          <a:uFill>
                            <a:solidFill>
                              <a:prstClr val="black">
                                <a:alpha val="0"/>
                              </a:prstClr>
                            </a:solidFill>
                          </a:uFill>
                          <a:latin typeface="Arial"/>
                          <a:ea typeface="Arial"/>
                          <a:cs typeface="Arial"/>
                        </a:rPr>
                        <a:t>war bei Kindern mit </a:t>
                      </a:r>
                      <a:r>
                        <a:rPr lang="de" sz="1100" b="1" i="0" u="none" strike="noStrike" cap="none" baseline="0">
                          <a:solidFill>
                            <a:srgbClr val="000000"/>
                          </a:solidFill>
                          <a:effectLst/>
                          <a:uFill>
                            <a:solidFill>
                              <a:prstClr val="black">
                                <a:alpha val="0"/>
                              </a:prstClr>
                            </a:solidFill>
                          </a:uFill>
                          <a:latin typeface="Arial"/>
                          <a:ea typeface="Arial"/>
                          <a:cs typeface="Arial"/>
                        </a:rPr>
                        <a:t>niedrigem und mittlerem</a:t>
                      </a:r>
                      <a:r>
                        <a:rPr lang="de" sz="1100" b="0" i="0" u="none" strike="noStrike" cap="none" baseline="0">
                          <a:solidFill>
                            <a:srgbClr val="000000"/>
                          </a:solidFill>
                          <a:effectLst/>
                          <a:uFill>
                            <a:solidFill>
                              <a:prstClr val="black">
                                <a:alpha val="0"/>
                              </a:prstClr>
                            </a:solidFill>
                          </a:uFill>
                          <a:latin typeface="Arial"/>
                          <a:ea typeface="Arial"/>
                          <a:cs typeface="Arial"/>
                        </a:rPr>
                        <a:t>, aber nicht hohem </a:t>
                      </a:r>
                      <a:r>
                        <a:rPr lang="de" sz="1100" b="1" i="0" u="none" strike="noStrike" cap="none" baseline="0">
                          <a:solidFill>
                            <a:srgbClr val="000000"/>
                          </a:solidFill>
                          <a:effectLst/>
                          <a:uFill>
                            <a:solidFill>
                              <a:prstClr val="black">
                                <a:alpha val="0"/>
                              </a:prstClr>
                            </a:solidFill>
                          </a:uFill>
                          <a:latin typeface="Arial"/>
                          <a:ea typeface="Arial"/>
                          <a:cs typeface="Arial"/>
                        </a:rPr>
                        <a:t>genetischen T1D-Risiko mit Inselimmunität </a:t>
                      </a:r>
                      <a:r>
                        <a:rPr lang="de" sz="1100" b="0" i="0" u="none" strike="noStrike" cap="none" baseline="0">
                          <a:solidFill>
                            <a:srgbClr val="000000"/>
                          </a:solidFill>
                          <a:effectLst/>
                          <a:uFill>
                            <a:solidFill>
                              <a:prstClr val="black">
                                <a:alpha val="0"/>
                              </a:prstClr>
                            </a:solidFill>
                          </a:uFill>
                          <a:latin typeface="Arial"/>
                          <a:ea typeface="Arial"/>
                          <a:cs typeface="Arial"/>
                        </a:rPr>
                        <a:t>und bei allen Kindern mit Inselimmunität mit einer </a:t>
                      </a:r>
                      <a:r>
                        <a:rPr lang="de" sz="1100" b="1" i="0" u="none" strike="noStrike" cap="none" baseline="0">
                          <a:solidFill>
                            <a:srgbClr val="000000"/>
                          </a:solidFill>
                          <a:effectLst/>
                          <a:uFill>
                            <a:solidFill>
                              <a:prstClr val="black">
                                <a:alpha val="0"/>
                              </a:prstClr>
                            </a:solidFill>
                          </a:uFill>
                          <a:latin typeface="Arial"/>
                          <a:ea typeface="Arial"/>
                          <a:cs typeface="Arial"/>
                        </a:rPr>
                        <a:t>Progression zu autoimmunem T1D assoziiert</a:t>
                      </a:r>
                      <a:r>
                        <a:rPr lang="de" sz="1100" b="0" i="0" u="none" strike="noStrike" cap="none" baseline="30000">
                          <a:solidFill>
                            <a:srgbClr val="000000"/>
                          </a:solidFill>
                          <a:effectLst/>
                          <a:uFill>
                            <a:solidFill>
                              <a:prstClr val="black">
                                <a:alpha val="0"/>
                              </a:prstClr>
                            </a:solidFill>
                          </a:uFill>
                          <a:latin typeface="Arial"/>
                          <a:ea typeface="Arial"/>
                          <a:cs typeface="Arial"/>
                        </a:rPr>
                        <a:t>1</a:t>
                      </a:r>
                      <a:endParaRPr lang="en-US" sz="1100">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C9C50">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Die </a:t>
                      </a:r>
                      <a:r>
                        <a:rPr lang="de" sz="1100" b="1" i="0" u="none" strike="noStrike" cap="none" baseline="0">
                          <a:solidFill>
                            <a:srgbClr val="000000"/>
                          </a:solidFill>
                          <a:effectLst/>
                          <a:uFill>
                            <a:solidFill>
                              <a:prstClr val="black">
                                <a:alpha val="0"/>
                              </a:prstClr>
                            </a:solidFill>
                          </a:uFill>
                          <a:latin typeface="Arial"/>
                          <a:ea typeface="Arial"/>
                          <a:cs typeface="Arial"/>
                        </a:rPr>
                        <a:t>frühe Einführung </a:t>
                      </a:r>
                      <a:r>
                        <a:rPr lang="de" sz="1100" b="0" i="0" u="none" strike="noStrike" cap="none" baseline="0">
                          <a:solidFill>
                            <a:srgbClr val="000000"/>
                          </a:solidFill>
                          <a:effectLst/>
                          <a:uFill>
                            <a:solidFill>
                              <a:prstClr val="black">
                                <a:alpha val="0"/>
                              </a:prstClr>
                            </a:solidFill>
                          </a:uFill>
                          <a:latin typeface="Arial"/>
                          <a:ea typeface="Arial"/>
                          <a:cs typeface="Arial"/>
                        </a:rPr>
                        <a:t>von </a:t>
                      </a:r>
                      <a:r>
                        <a:rPr lang="de" sz="1100" b="1" i="0" u="none" strike="noStrike" cap="none" baseline="0">
                          <a:solidFill>
                            <a:srgbClr val="000000"/>
                          </a:solidFill>
                          <a:effectLst/>
                          <a:uFill>
                            <a:solidFill>
                              <a:prstClr val="black">
                                <a:alpha val="0"/>
                              </a:prstClr>
                            </a:solidFill>
                          </a:uFill>
                          <a:latin typeface="Arial"/>
                          <a:ea typeface="Arial"/>
                          <a:cs typeface="Arial"/>
                        </a:rPr>
                        <a:t>Weizen</a:t>
                      </a:r>
                      <a:r>
                        <a:rPr lang="de" sz="1100" b="0" i="0" u="none" strike="noStrike" cap="none" baseline="0">
                          <a:solidFill>
                            <a:srgbClr val="000000"/>
                          </a:solidFill>
                          <a:effectLst/>
                          <a:uFill>
                            <a:solidFill>
                              <a:prstClr val="black">
                                <a:alpha val="0"/>
                              </a:prstClr>
                            </a:solidFill>
                          </a:uFill>
                          <a:latin typeface="Arial"/>
                          <a:ea typeface="Arial"/>
                          <a:cs typeface="Arial"/>
                        </a:rPr>
                        <a:t>, </a:t>
                      </a:r>
                      <a:r>
                        <a:rPr lang="de" sz="1100" b="1" i="0" u="none" strike="noStrike" cap="none" baseline="0">
                          <a:solidFill>
                            <a:srgbClr val="000000"/>
                          </a:solidFill>
                          <a:effectLst/>
                          <a:uFill>
                            <a:solidFill>
                              <a:prstClr val="black">
                                <a:alpha val="0"/>
                              </a:prstClr>
                            </a:solidFill>
                          </a:uFill>
                          <a:latin typeface="Arial"/>
                          <a:ea typeface="Arial"/>
                          <a:cs typeface="Arial"/>
                        </a:rPr>
                        <a:t>Roggen</a:t>
                      </a:r>
                      <a:r>
                        <a:rPr lang="de" sz="1100" b="0" i="0" u="none" strike="noStrike" cap="none" baseline="0">
                          <a:solidFill>
                            <a:srgbClr val="000000"/>
                          </a:solidFill>
                          <a:effectLst/>
                          <a:uFill>
                            <a:solidFill>
                              <a:prstClr val="black">
                                <a:alpha val="0"/>
                              </a:prstClr>
                            </a:solidFill>
                          </a:uFill>
                          <a:latin typeface="Arial"/>
                          <a:ea typeface="Arial"/>
                          <a:cs typeface="Arial"/>
                        </a:rPr>
                        <a:t>, </a:t>
                      </a:r>
                      <a:r>
                        <a:rPr lang="de" sz="1100" b="1" i="0" u="none" strike="noStrike" cap="none" baseline="0">
                          <a:solidFill>
                            <a:srgbClr val="000000"/>
                          </a:solidFill>
                          <a:effectLst/>
                          <a:uFill>
                            <a:solidFill>
                              <a:prstClr val="black">
                                <a:alpha val="0"/>
                              </a:prstClr>
                            </a:solidFill>
                          </a:uFill>
                          <a:latin typeface="Arial"/>
                          <a:ea typeface="Arial"/>
                          <a:cs typeface="Arial"/>
                        </a:rPr>
                        <a:t>Hafer </a:t>
                      </a:r>
                      <a:r>
                        <a:rPr lang="de" sz="1100" b="0" i="0" u="none" strike="noStrike" cap="none" baseline="0">
                          <a:solidFill>
                            <a:srgbClr val="000000"/>
                          </a:solidFill>
                          <a:effectLst/>
                          <a:uFill>
                            <a:solidFill>
                              <a:prstClr val="black">
                                <a:alpha val="0"/>
                              </a:prstClr>
                            </a:solidFill>
                          </a:uFill>
                          <a:latin typeface="Arial"/>
                          <a:ea typeface="Arial"/>
                          <a:cs typeface="Arial"/>
                        </a:rPr>
                        <a:t>und </a:t>
                      </a:r>
                      <a:r>
                        <a:rPr lang="de" sz="1100" b="1" i="0" u="none" strike="noStrike" cap="none" baseline="0">
                          <a:solidFill>
                            <a:srgbClr val="000000"/>
                          </a:solidFill>
                          <a:effectLst/>
                          <a:uFill>
                            <a:solidFill>
                              <a:prstClr val="black">
                                <a:alpha val="0"/>
                              </a:prstClr>
                            </a:solidFill>
                          </a:uFill>
                          <a:latin typeface="Arial"/>
                          <a:ea typeface="Arial"/>
                          <a:cs typeface="Arial"/>
                        </a:rPr>
                        <a:t>Gerste</a:t>
                      </a:r>
                      <a:r>
                        <a:rPr lang="de" sz="1100" b="0" i="0" u="none" strike="noStrike" cap="none" baseline="0">
                          <a:solidFill>
                            <a:srgbClr val="000000"/>
                          </a:solidFill>
                          <a:effectLst/>
                          <a:uFill>
                            <a:solidFill>
                              <a:prstClr val="black">
                                <a:alpha val="0"/>
                              </a:prstClr>
                            </a:solidFill>
                          </a:uFill>
                          <a:latin typeface="Arial"/>
                          <a:ea typeface="Arial"/>
                          <a:cs typeface="Arial"/>
                        </a:rPr>
                        <a:t> war mit </a:t>
                      </a:r>
                      <a:r>
                        <a:rPr lang="de" sz="1100" b="1" i="0" u="none" strike="noStrike" cap="none" baseline="0">
                          <a:solidFill>
                            <a:srgbClr val="000000"/>
                          </a:solidFill>
                          <a:effectLst/>
                          <a:uFill>
                            <a:solidFill>
                              <a:prstClr val="black">
                                <a:alpha val="0"/>
                              </a:prstClr>
                            </a:solidFill>
                          </a:uFill>
                          <a:latin typeface="Arial"/>
                          <a:ea typeface="Arial"/>
                          <a:cs typeface="Arial"/>
                        </a:rPr>
                        <a:t>zwei oder mehr Inselautoantikörpern </a:t>
                      </a:r>
                      <a:r>
                        <a:rPr lang="de" sz="1100" b="0" i="0" u="none" strike="noStrike" cap="none" baseline="0">
                          <a:solidFill>
                            <a:srgbClr val="000000"/>
                          </a:solidFill>
                          <a:effectLst/>
                          <a:uFill>
                            <a:solidFill>
                              <a:prstClr val="black">
                                <a:alpha val="0"/>
                              </a:prstClr>
                            </a:solidFill>
                          </a:uFill>
                          <a:latin typeface="Arial"/>
                          <a:ea typeface="Arial"/>
                          <a:cs typeface="Arial"/>
                        </a:rPr>
                        <a:t>vor dem </a:t>
                      </a:r>
                      <a:r>
                        <a:rPr lang="de" sz="1100" b="1" i="0" u="none" strike="noStrike" cap="none" baseline="0">
                          <a:solidFill>
                            <a:srgbClr val="000000"/>
                          </a:solidFill>
                          <a:effectLst/>
                          <a:uFill>
                            <a:solidFill>
                              <a:prstClr val="black">
                                <a:alpha val="0"/>
                              </a:prstClr>
                            </a:solidFill>
                          </a:uFill>
                          <a:latin typeface="Arial"/>
                          <a:ea typeface="Arial"/>
                          <a:cs typeface="Arial"/>
                        </a:rPr>
                        <a:t>Alter von 3 Jahren </a:t>
                      </a:r>
                      <a:r>
                        <a:rPr lang="de" sz="1100" b="0" i="0" u="none" strike="noStrike" cap="none" baseline="0">
                          <a:solidFill>
                            <a:srgbClr val="000000"/>
                          </a:solidFill>
                          <a:effectLst/>
                          <a:uFill>
                            <a:solidFill>
                              <a:prstClr val="black">
                                <a:alpha val="0"/>
                              </a:prstClr>
                            </a:solidFill>
                          </a:uFill>
                          <a:latin typeface="Arial"/>
                          <a:ea typeface="Arial"/>
                          <a:cs typeface="Arial"/>
                        </a:rPr>
                        <a:t>assoziiert</a:t>
                      </a:r>
                      <a:r>
                        <a:rPr lang="de" sz="1100" b="0" i="0" u="none" strike="noStrike" cap="none" baseline="30000">
                          <a:solidFill>
                            <a:srgbClr val="000000"/>
                          </a:solidFill>
                          <a:effectLst/>
                          <a:uFill>
                            <a:solidFill>
                              <a:prstClr val="black">
                                <a:alpha val="0"/>
                              </a:prstClr>
                            </a:solidFill>
                          </a:uFill>
                          <a:latin typeface="Arial"/>
                          <a:ea typeface="Arial"/>
                          <a:cs typeface="Arial"/>
                        </a:rPr>
                        <a:t>2</a:t>
                      </a:r>
                      <a:endParaRPr lang="en-US" sz="1100">
                        <a:latin typeface="Arial" panose="020B0604020202020204" pitchFamily="34" charset="0"/>
                        <a:cs typeface="Arial" panose="020B0604020202020204" pitchFamily="34" charset="0"/>
                      </a:endParaRPr>
                    </a:p>
                    <a:p>
                      <a:pPr algn="ctr"/>
                      <a:endParaRPr lang="en-US" sz="1100">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C9C50">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1" i="0" u="none" strike="noStrike" cap="none" baseline="0">
                          <a:solidFill>
                            <a:srgbClr val="000000"/>
                          </a:solidFill>
                          <a:effectLst/>
                          <a:uFill>
                            <a:solidFill>
                              <a:prstClr val="black">
                                <a:alpha val="0"/>
                              </a:prstClr>
                            </a:solidFill>
                          </a:uFill>
                          <a:latin typeface="Arial"/>
                          <a:ea typeface="Arial"/>
                          <a:cs typeface="Arial"/>
                        </a:rPr>
                        <a:t>HLA-Genallele hatten einen signifikanten Einfluss auf die Zusammensetzung des Mikrobioms </a:t>
                      </a:r>
                      <a:r>
                        <a:rPr lang="de" sz="1100" b="0" i="0" u="none" strike="noStrike" cap="none" baseline="0">
                          <a:solidFill>
                            <a:srgbClr val="000000"/>
                          </a:solidFill>
                          <a:effectLst/>
                          <a:uFill>
                            <a:solidFill>
                              <a:prstClr val="black">
                                <a:alpha val="0"/>
                              </a:prstClr>
                            </a:solidFill>
                          </a:uFill>
                          <a:latin typeface="Arial"/>
                          <a:ea typeface="Arial"/>
                          <a:cs typeface="Arial"/>
                        </a:rPr>
                        <a:t>im Darm des Säuglings</a:t>
                      </a:r>
                      <a:r>
                        <a:rPr lang="de" sz="1100" b="0" i="0" u="none" strike="noStrike" cap="none" baseline="30000">
                          <a:solidFill>
                            <a:srgbClr val="000000"/>
                          </a:solidFill>
                          <a:effectLst/>
                          <a:uFill>
                            <a:solidFill>
                              <a:prstClr val="black">
                                <a:alpha val="0"/>
                              </a:prstClr>
                            </a:solidFill>
                          </a:uFill>
                          <a:latin typeface="Arial"/>
                          <a:ea typeface="Arial"/>
                          <a:cs typeface="Arial"/>
                        </a:rPr>
                        <a:t>3</a:t>
                      </a:r>
                      <a:endParaRPr lang="en-US" sz="1100">
                        <a:latin typeface="Arial" panose="020B0604020202020204" pitchFamily="34" charset="0"/>
                        <a:cs typeface="Arial" panose="020B0604020202020204" pitchFamily="34" charset="0"/>
                      </a:endParaRPr>
                    </a:p>
                    <a:p>
                      <a:pPr algn="ctr"/>
                      <a:endParaRPr lang="en-US" sz="1100">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C9C50">
                        <a:lumMod val="20000"/>
                        <a:lumOff val="80000"/>
                      </a:srgbClr>
                    </a:solidFill>
                  </a:tcPr>
                </a:tc>
                <a:extLst>
                  <a:ext uri="{0D108BD9-81ED-4DB2-BD59-A6C34878D82A}">
                    <a16:rowId xmlns:a16="http://schemas.microsoft.com/office/drawing/2014/main" val="2040111502"/>
                  </a:ext>
                </a:extLst>
              </a:tr>
            </a:tbl>
          </a:graphicData>
        </a:graphic>
      </p:graphicFrame>
      <p:pic>
        <p:nvPicPr>
          <p:cNvPr id="27" name="Graphic 14" descr="Dairy with solid fill">
            <a:extLst>
              <a:ext uri="{FF2B5EF4-FFF2-40B4-BE49-F238E27FC236}">
                <a16:creationId xmlns:a16="http://schemas.microsoft.com/office/drawing/2014/main" id="{6586018E-2B4E-0F84-43D7-556F32B8A1A0}"/>
              </a:ext>
            </a:extLst>
          </p:cNvPr>
          <p:cNvPicPr>
            <a:picLocks noChangeAspect="1"/>
          </p:cNvPicPr>
          <p:nvPr/>
        </p:nvPicPr>
        <p:blipFill>
          <a:blip r:embed="rId2"/>
          <a:stretch>
            <a:fillRect/>
          </a:stretch>
        </p:blipFill>
        <p:spPr>
          <a:xfrm>
            <a:off x="1759957" y="1282718"/>
            <a:ext cx="385475" cy="385475"/>
          </a:xfrm>
          <a:prstGeom prst="rect">
            <a:avLst/>
          </a:prstGeom>
        </p:spPr>
      </p:pic>
      <p:pic>
        <p:nvPicPr>
          <p:cNvPr id="28" name="Graphic 16" descr="Grain with solid fill">
            <a:extLst>
              <a:ext uri="{FF2B5EF4-FFF2-40B4-BE49-F238E27FC236}">
                <a16:creationId xmlns:a16="http://schemas.microsoft.com/office/drawing/2014/main" id="{325AFE17-EACE-494D-38A6-52EA22FF06E2}"/>
              </a:ext>
            </a:extLst>
          </p:cNvPr>
          <p:cNvPicPr>
            <a:picLocks noChangeAspect="1"/>
          </p:cNvPicPr>
          <p:nvPr/>
        </p:nvPicPr>
        <p:blipFill>
          <a:blip r:embed="rId3"/>
          <a:stretch>
            <a:fillRect/>
          </a:stretch>
        </p:blipFill>
        <p:spPr>
          <a:xfrm>
            <a:off x="4089710" y="1304006"/>
            <a:ext cx="342900" cy="342900"/>
          </a:xfrm>
          <a:prstGeom prst="rect">
            <a:avLst/>
          </a:prstGeom>
        </p:spPr>
      </p:pic>
      <p:pic>
        <p:nvPicPr>
          <p:cNvPr id="29" name="Graphic 18" descr="Germ with solid fill">
            <a:extLst>
              <a:ext uri="{FF2B5EF4-FFF2-40B4-BE49-F238E27FC236}">
                <a16:creationId xmlns:a16="http://schemas.microsoft.com/office/drawing/2014/main" id="{5A77D765-D4E5-F2FE-D3D5-BAB6598B0395}"/>
              </a:ext>
            </a:extLst>
          </p:cNvPr>
          <p:cNvPicPr>
            <a:picLocks noChangeAspect="1"/>
          </p:cNvPicPr>
          <p:nvPr/>
        </p:nvPicPr>
        <p:blipFill>
          <a:blip r:embed="rId4"/>
          <a:stretch>
            <a:fillRect/>
          </a:stretch>
        </p:blipFill>
        <p:spPr>
          <a:xfrm>
            <a:off x="6342926" y="1304006"/>
            <a:ext cx="342900" cy="342900"/>
          </a:xfrm>
          <a:prstGeom prst="rect">
            <a:avLst/>
          </a:prstGeom>
        </p:spPr>
      </p:pic>
    </p:spTree>
    <p:extLst>
      <p:ext uri="{BB962C8B-B14F-4D97-AF65-F5344CB8AC3E}">
        <p14:creationId xmlns:p14="http://schemas.microsoft.com/office/powerpoint/2010/main" val="9278028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34E10D0-51B1-2647-435A-FCCEC5880F60}"/>
            </a:ext>
          </a:extLst>
        </p:cNvPr>
        <p:cNvGrpSpPr/>
        <p:nvPr/>
      </p:nvGrpSpPr>
      <p:grpSpPr>
        <a:xfrm>
          <a:off x="0" y="0"/>
          <a:ext cx="0" cy="0"/>
          <a:chOff x="0" y="0"/>
          <a:chExt cx="0" cy="0"/>
        </a:xfrm>
      </p:grpSpPr>
      <p:sp>
        <p:nvSpPr>
          <p:cNvPr id="5" name="Textplatzhalter 4">
            <a:extLst>
              <a:ext uri="{FF2B5EF4-FFF2-40B4-BE49-F238E27FC236}">
                <a16:creationId xmlns:a16="http://schemas.microsoft.com/office/drawing/2014/main" id="{7D4FA569-2141-BC9A-B480-BC05AF21F22E}"/>
              </a:ext>
            </a:extLst>
          </p:cNvPr>
          <p:cNvSpPr>
            <a:spLocks noGrp="1"/>
          </p:cNvSpPr>
          <p:nvPr>
            <p:ph type="body" sz="quarter" idx="17"/>
          </p:nvPr>
        </p:nvSpPr>
        <p:spPr>
          <a:xfrm>
            <a:off x="358270" y="117193"/>
            <a:ext cx="8561962" cy="463296"/>
          </a:xfrm>
        </p:spPr>
        <p:txBody>
          <a:bodyPr/>
          <a:lstStyle/>
          <a:p>
            <a:pPr>
              <a:lnSpc>
                <a:spcPct val="100000"/>
              </a:lnSpc>
            </a:pPr>
            <a:r>
              <a:rPr lang="de-DE" sz="2000" b="1">
                <a:solidFill>
                  <a:srgbClr val="7030A0"/>
                </a:solidFill>
                <a:latin typeface="+mj-lt"/>
              </a:rPr>
              <a:t>Beispiele für Studien zum Zusammenhang zwischen Umweltfaktoren und genetischer Prädisposition bei der T1D-Pathogenese</a:t>
            </a:r>
            <a:r>
              <a:rPr lang="de-DE" sz="2000" b="1" baseline="30000">
                <a:solidFill>
                  <a:srgbClr val="7030A0"/>
                </a:solidFill>
                <a:latin typeface="+mj-lt"/>
              </a:rPr>
              <a:t>1-3</a:t>
            </a:r>
          </a:p>
        </p:txBody>
      </p:sp>
      <p:sp>
        <p:nvSpPr>
          <p:cNvPr id="14" name="Textfeld 13">
            <a:extLst>
              <a:ext uri="{FF2B5EF4-FFF2-40B4-BE49-F238E27FC236}">
                <a16:creationId xmlns:a16="http://schemas.microsoft.com/office/drawing/2014/main" id="{5363BA77-A248-CE7F-64B8-DD2A426B02C8}"/>
              </a:ext>
            </a:extLst>
          </p:cNvPr>
          <p:cNvSpPr txBox="1"/>
          <p:nvPr/>
        </p:nvSpPr>
        <p:spPr>
          <a:xfrm>
            <a:off x="358270" y="4847855"/>
            <a:ext cx="8423018"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0" i="0" u="none" strike="noStrike" kern="1200" cap="none" spc="0" normalizeH="0" baseline="0" noProof="0">
                <a:ln>
                  <a:noFill/>
                </a:ln>
                <a:solidFill>
                  <a:srgbClr val="404040"/>
                </a:solidFill>
                <a:effectLst/>
                <a:uLnTx/>
                <a:uFillTx/>
                <a:latin typeface="Verdana"/>
                <a:ea typeface="+mn-ea"/>
                <a:cs typeface="Arial"/>
              </a:rPr>
              <a:t>NHIRD: National Health Insurance Research Database (Taiwan); TEDDY: The Environmental Determinants of Diabetes in the Young; T1D: Typ-1-Diabetes</a:t>
            </a:r>
            <a:r>
              <a:rPr kumimoji="0" lang="de-DE" sz="600" b="0" i="0" u="none" strike="noStrike" kern="1200" cap="none" spc="0" normalizeH="0" baseline="0" noProof="0">
                <a:ln>
                  <a:noFill/>
                </a:ln>
                <a:solidFill>
                  <a:srgbClr val="404040"/>
                </a:solidFill>
                <a:effectLst/>
                <a:uLnTx/>
                <a:uFillTx/>
                <a:latin typeface="Verdana"/>
                <a:ea typeface="+mn-ea"/>
                <a:cs typeface="Arial"/>
              </a:rPr>
              <a:t>.</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a-DK" sz="600" b="0" i="0" u="none" strike="noStrike" kern="1200" cap="none" spc="0" normalizeH="0" baseline="0" noProof="0">
                <a:ln>
                  <a:noFill/>
                </a:ln>
                <a:solidFill>
                  <a:srgbClr val="404040"/>
                </a:solidFill>
                <a:effectLst/>
                <a:uLnTx/>
                <a:uFillTx/>
                <a:latin typeface="Verdana"/>
                <a:ea typeface="+mn-ea"/>
                <a:cs typeface="Arial"/>
              </a:rPr>
              <a:t>Lönnrot M </a:t>
            </a:r>
            <a:r>
              <a:rPr kumimoji="0" lang="da-DK" sz="600" b="0" i="1" u="none" strike="noStrike" kern="1200" cap="none" spc="0" normalizeH="0" baseline="0" noProof="0">
                <a:ln>
                  <a:noFill/>
                </a:ln>
                <a:solidFill>
                  <a:srgbClr val="404040"/>
                </a:solidFill>
                <a:effectLst/>
                <a:uLnTx/>
                <a:uFillTx/>
                <a:latin typeface="Verdana"/>
                <a:ea typeface="+mn-ea"/>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mn-ea"/>
                <a:cs typeface="Arial"/>
              </a:rPr>
              <a:t>2023; 46: 1908–15. </a:t>
            </a:r>
            <a:r>
              <a:rPr kumimoji="0" lang="da-DK" sz="600" b="1" i="0" u="none" strike="noStrike" kern="1200" cap="none" spc="0" normalizeH="0" baseline="0" noProof="0">
                <a:ln>
                  <a:noFill/>
                </a:ln>
                <a:solidFill>
                  <a:srgbClr val="404040"/>
                </a:solidFill>
                <a:effectLst/>
                <a:uLnTx/>
                <a:uFillTx/>
                <a:latin typeface="Verdana"/>
                <a:ea typeface="+mn-ea"/>
                <a:cs typeface="Arial"/>
              </a:rPr>
              <a:t>2.</a:t>
            </a:r>
            <a:r>
              <a:rPr kumimoji="0" lang="da-DK" sz="600" b="0" i="0" u="none" strike="noStrike" kern="1200" cap="none" spc="0" normalizeH="0" baseline="0" noProof="0">
                <a:ln>
                  <a:noFill/>
                </a:ln>
                <a:solidFill>
                  <a:srgbClr val="404040"/>
                </a:solidFill>
                <a:effectLst/>
                <a:uLnTx/>
                <a:uFillTx/>
                <a:latin typeface="Verdana"/>
                <a:ea typeface="+mn-ea"/>
                <a:cs typeface="Arial"/>
              </a:rPr>
              <a:t> Vehik K </a:t>
            </a:r>
            <a:r>
              <a:rPr kumimoji="0" lang="da-DK" sz="600" b="0" i="1" u="none" strike="noStrike" kern="1200" cap="none" spc="0" normalizeH="0" baseline="0" noProof="0">
                <a:ln>
                  <a:noFill/>
                </a:ln>
                <a:solidFill>
                  <a:srgbClr val="404040"/>
                </a:solidFill>
                <a:effectLst/>
                <a:uLnTx/>
                <a:uFillTx/>
                <a:latin typeface="Verdana"/>
                <a:ea typeface="+mn-ea"/>
                <a:cs typeface="Arial"/>
              </a:rPr>
              <a:t>et al. Nat Med </a:t>
            </a:r>
            <a:r>
              <a:rPr kumimoji="0" lang="da-DK" sz="600" b="0" i="0" u="none" strike="noStrike" kern="1200" cap="none" spc="0" normalizeH="0" baseline="0" noProof="0">
                <a:ln>
                  <a:noFill/>
                </a:ln>
                <a:solidFill>
                  <a:srgbClr val="404040"/>
                </a:solidFill>
                <a:effectLst/>
                <a:uLnTx/>
                <a:uFillTx/>
                <a:latin typeface="Verdana"/>
                <a:ea typeface="+mn-ea"/>
                <a:cs typeface="Arial"/>
              </a:rPr>
              <a:t>2019; 25: 1865–72. </a:t>
            </a:r>
            <a:r>
              <a:rPr kumimoji="0" lang="da-DK" sz="600" b="1" i="0" u="none" strike="noStrike" kern="1200" cap="none" spc="0" normalizeH="0" baseline="0" noProof="0">
                <a:ln>
                  <a:noFill/>
                </a:ln>
                <a:solidFill>
                  <a:srgbClr val="404040"/>
                </a:solidFill>
                <a:effectLst/>
                <a:uLnTx/>
                <a:uFillTx/>
                <a:latin typeface="Verdana"/>
                <a:ea typeface="+mn-ea"/>
                <a:cs typeface="Arial"/>
              </a:rPr>
              <a:t>3.</a:t>
            </a:r>
            <a:r>
              <a:rPr kumimoji="0" lang="da-DK" sz="600" b="0" i="0" u="none" strike="noStrike" kern="1200" cap="none" spc="0" normalizeH="0" baseline="0" noProof="0">
                <a:ln>
                  <a:noFill/>
                </a:ln>
                <a:solidFill>
                  <a:srgbClr val="404040"/>
                </a:solidFill>
                <a:effectLst/>
                <a:uLnTx/>
                <a:uFillTx/>
                <a:latin typeface="Verdana"/>
                <a:ea typeface="+mn-ea"/>
                <a:cs typeface="Arial"/>
              </a:rPr>
              <a:t> Wang SC &amp; Liao JY</a:t>
            </a:r>
            <a:r>
              <a:rPr kumimoji="0" lang="da-DK" sz="600" b="0" i="1" u="none" strike="noStrike" kern="1200" cap="none" spc="0" normalizeH="0" baseline="0" noProof="0">
                <a:ln>
                  <a:noFill/>
                </a:ln>
                <a:solidFill>
                  <a:srgbClr val="404040"/>
                </a:solidFill>
                <a:effectLst/>
                <a:uLnTx/>
                <a:uFillTx/>
                <a:latin typeface="Verdana"/>
                <a:ea typeface="+mn-ea"/>
                <a:cs typeface="Arial"/>
              </a:rPr>
              <a:t>. Int J Environ Res Public Health </a:t>
            </a:r>
            <a:r>
              <a:rPr kumimoji="0" lang="da-DK" sz="600" b="0" i="0" u="none" strike="noStrike" kern="1200" cap="none" spc="0" normalizeH="0" baseline="0" noProof="0">
                <a:ln>
                  <a:noFill/>
                </a:ln>
                <a:solidFill>
                  <a:srgbClr val="404040"/>
                </a:solidFill>
                <a:effectLst/>
                <a:uLnTx/>
                <a:uFillTx/>
                <a:latin typeface="Verdana"/>
                <a:ea typeface="+mn-ea"/>
                <a:cs typeface="Arial"/>
              </a:rPr>
              <a:t>2022; 19: 7832.</a:t>
            </a:r>
            <a:endParaRPr kumimoji="0" lang="de-DE" sz="600" b="0" i="0" u="none" strike="noStrike" kern="1200" cap="none" spc="0" normalizeH="0" baseline="0" noProof="0">
              <a:ln>
                <a:noFill/>
              </a:ln>
              <a:solidFill>
                <a:srgbClr val="404040"/>
              </a:solidFill>
              <a:effectLst/>
              <a:uLnTx/>
              <a:uFillTx/>
              <a:latin typeface="Verdana"/>
              <a:ea typeface="+mn-ea"/>
              <a:cs typeface="Arial"/>
            </a:endParaRPr>
          </a:p>
        </p:txBody>
      </p:sp>
      <p:sp>
        <p:nvSpPr>
          <p:cNvPr id="15" name="Rectangle: Rounded Corners 5">
            <a:extLst>
              <a:ext uri="{FF2B5EF4-FFF2-40B4-BE49-F238E27FC236}">
                <a16:creationId xmlns:a16="http://schemas.microsoft.com/office/drawing/2014/main" id="{07C924F1-20FF-27CF-79C9-88947AD3C055}"/>
              </a:ext>
            </a:extLst>
          </p:cNvPr>
          <p:cNvSpPr/>
          <p:nvPr/>
        </p:nvSpPr>
        <p:spPr>
          <a:xfrm>
            <a:off x="266700" y="1377108"/>
            <a:ext cx="1280270" cy="292894"/>
          </a:xfrm>
          <a:prstGeom prst="roundRect">
            <a:avLst>
              <a:gd name="adj" fmla="val 50000"/>
            </a:avLst>
          </a:prstGeom>
          <a:solidFill>
            <a:srgbClr val="347475"/>
          </a:solidFill>
          <a:ln w="25400" cap="flat" cmpd="sng" algn="ctr">
            <a:noFill/>
            <a:prstDash val="solid"/>
          </a:ln>
          <a:effectLst/>
        </p:spPr>
        <p:txBody>
          <a:bodyPr lIns="0" rIns="0" rtlCol="0" anchor="ctr"/>
          <a:lstStyle/>
          <a:p>
            <a:pPr marL="0" marR="0" lvl="0" indent="0" algn="ctr" defTabSz="514337" eaLnBrk="1" fontAlgn="auto" latinLnBrk="0" hangingPunct="1">
              <a:lnSpc>
                <a:spcPct val="9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Potenzieller Auslöser</a:t>
            </a:r>
          </a:p>
        </p:txBody>
      </p:sp>
      <p:sp>
        <p:nvSpPr>
          <p:cNvPr id="16" name="Rectangle: Rounded Corners 5">
            <a:extLst>
              <a:ext uri="{FF2B5EF4-FFF2-40B4-BE49-F238E27FC236}">
                <a16:creationId xmlns:a16="http://schemas.microsoft.com/office/drawing/2014/main" id="{AE74E111-DE3C-7E11-8BC4-FC1A1B0CCBC5}"/>
              </a:ext>
            </a:extLst>
          </p:cNvPr>
          <p:cNvSpPr/>
          <p:nvPr/>
        </p:nvSpPr>
        <p:spPr>
          <a:xfrm>
            <a:off x="266700" y="1897163"/>
            <a:ext cx="1280269" cy="243000"/>
          </a:xfrm>
          <a:prstGeom prst="roundRect">
            <a:avLst>
              <a:gd name="adj" fmla="val 50000"/>
            </a:avLst>
          </a:prstGeom>
          <a:solidFill>
            <a:srgbClr val="575D72"/>
          </a:solidFill>
          <a:ln w="25400" cap="flat" cmpd="sng" algn="ctr">
            <a:noFill/>
            <a:prstDash val="solid"/>
          </a:ln>
          <a:effectLst/>
        </p:spPr>
        <p:txBody>
          <a:bodyPr lIns="0" rIns="0" rtlCol="0" anchor="ctr"/>
          <a:lstStyle/>
          <a:p>
            <a:pPr marL="0" marR="0" lvl="0" indent="0" algn="ctr" defTabSz="514337" eaLnBrk="1" fontAlgn="auto" latinLnBrk="0" hangingPunct="1">
              <a:lnSpc>
                <a:spcPct val="9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Name der Kohorte</a:t>
            </a:r>
            <a:endParaRPr kumimoji="0" lang="en-US" sz="1050" b="0" i="0" u="none" strike="noStrike" kern="0" cap="none" spc="0" normalizeH="0" baseline="3000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17" name="Rectangle: Rounded Corners 5">
            <a:extLst>
              <a:ext uri="{FF2B5EF4-FFF2-40B4-BE49-F238E27FC236}">
                <a16:creationId xmlns:a16="http://schemas.microsoft.com/office/drawing/2014/main" id="{318016C1-2A92-D9B4-99CE-E28B835E98C7}"/>
              </a:ext>
            </a:extLst>
          </p:cNvPr>
          <p:cNvSpPr/>
          <p:nvPr/>
        </p:nvSpPr>
        <p:spPr>
          <a:xfrm>
            <a:off x="266700" y="3818171"/>
            <a:ext cx="1280269" cy="243000"/>
          </a:xfrm>
          <a:prstGeom prst="roundRect">
            <a:avLst>
              <a:gd name="adj" fmla="val 50000"/>
            </a:avLst>
          </a:prstGeom>
          <a:solidFill>
            <a:srgbClr val="CC9C50"/>
          </a:solidFill>
          <a:ln w="25400" cap="flat" cmpd="sng" algn="ctr">
            <a:noFill/>
            <a:prstDash val="solid"/>
          </a:ln>
          <a:effectLst/>
        </p:spPr>
        <p:txBody>
          <a:bodyPr lIns="0" rIns="0" rtlCol="0" anchor="ctr"/>
          <a:lstStyle/>
          <a:p>
            <a:pPr marL="0" marR="0" lvl="0" indent="0" algn="ctr" defTabSz="514337" eaLnBrk="1" fontAlgn="auto" latinLnBrk="0" hangingPunct="1">
              <a:lnSpc>
                <a:spcPct val="9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Ergebnisse</a:t>
            </a:r>
            <a:endParaRPr kumimoji="0" lang="en-US" sz="1050" b="0" i="0" u="none" strike="noStrike" kern="0" cap="none" spc="0" normalizeH="0" baseline="3000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18" name="Rectangle: Rounded Corners 5">
            <a:extLst>
              <a:ext uri="{FF2B5EF4-FFF2-40B4-BE49-F238E27FC236}">
                <a16:creationId xmlns:a16="http://schemas.microsoft.com/office/drawing/2014/main" id="{A6F35704-DFCF-7C40-68D3-47DAA1150D6F}"/>
              </a:ext>
            </a:extLst>
          </p:cNvPr>
          <p:cNvSpPr/>
          <p:nvPr/>
        </p:nvSpPr>
        <p:spPr>
          <a:xfrm>
            <a:off x="266700" y="2534014"/>
            <a:ext cx="1280269" cy="243000"/>
          </a:xfrm>
          <a:prstGeom prst="roundRect">
            <a:avLst>
              <a:gd name="adj" fmla="val 50000"/>
            </a:avLst>
          </a:prstGeom>
          <a:solidFill>
            <a:srgbClr val="2F3651"/>
          </a:solidFill>
          <a:ln w="25400" cap="flat" cmpd="sng" algn="ctr">
            <a:noFill/>
            <a:prstDash val="solid"/>
          </a:ln>
          <a:effectLst/>
        </p:spPr>
        <p:txBody>
          <a:bodyPr lIns="0" rIns="0" rtlCol="0" anchor="ctr"/>
          <a:lstStyle/>
          <a:p>
            <a:pPr marL="0" marR="0" lvl="0" indent="0" algn="ctr" defTabSz="514337" eaLnBrk="1" fontAlgn="auto" latinLnBrk="0" hangingPunct="1">
              <a:lnSpc>
                <a:spcPct val="9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Studienteilnehmer</a:t>
            </a:r>
            <a:endParaRPr kumimoji="0" lang="en-US" sz="1050" b="0" i="0" u="none" strike="noStrike" kern="0" cap="none" spc="0" normalizeH="0" baseline="3000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aphicFrame>
        <p:nvGraphicFramePr>
          <p:cNvPr id="19" name="Table 11">
            <a:extLst>
              <a:ext uri="{FF2B5EF4-FFF2-40B4-BE49-F238E27FC236}">
                <a16:creationId xmlns:a16="http://schemas.microsoft.com/office/drawing/2014/main" id="{73261CD3-91C1-2A7B-174A-3B6326567965}"/>
              </a:ext>
            </a:extLst>
          </p:cNvPr>
          <p:cNvGraphicFramePr>
            <a:graphicFrameLocks noGrp="1"/>
          </p:cNvGraphicFramePr>
          <p:nvPr>
            <p:extLst>
              <p:ext uri="{D42A27DB-BD31-4B8C-83A1-F6EECF244321}">
                <p14:modId xmlns:p14="http://schemas.microsoft.com/office/powerpoint/2010/main" val="1975370107"/>
              </p:ext>
            </p:extLst>
          </p:nvPr>
        </p:nvGraphicFramePr>
        <p:xfrm>
          <a:off x="1759958" y="1241187"/>
          <a:ext cx="6836187" cy="3455750"/>
        </p:xfrm>
        <a:graphic>
          <a:graphicData uri="http://schemas.openxmlformats.org/drawingml/2006/table">
            <a:tbl>
              <a:tblPr firstRow="1" bandRow="1"/>
              <a:tblGrid>
                <a:gridCol w="2257687">
                  <a:extLst>
                    <a:ext uri="{9D8B030D-6E8A-4147-A177-3AD203B41FA5}">
                      <a16:colId xmlns:a16="http://schemas.microsoft.com/office/drawing/2014/main" val="1384060042"/>
                    </a:ext>
                  </a:extLst>
                </a:gridCol>
                <a:gridCol w="2314575">
                  <a:extLst>
                    <a:ext uri="{9D8B030D-6E8A-4147-A177-3AD203B41FA5}">
                      <a16:colId xmlns:a16="http://schemas.microsoft.com/office/drawing/2014/main" val="3413645267"/>
                    </a:ext>
                  </a:extLst>
                </a:gridCol>
                <a:gridCol w="2263925">
                  <a:extLst>
                    <a:ext uri="{9D8B030D-6E8A-4147-A177-3AD203B41FA5}">
                      <a16:colId xmlns:a16="http://schemas.microsoft.com/office/drawing/2014/main" val="2932724263"/>
                    </a:ext>
                  </a:extLst>
                </a:gridCol>
              </a:tblGrid>
              <a:tr h="564890">
                <a:tc>
                  <a:txBody>
                    <a:bodyPr/>
                    <a:lstStyle>
                      <a:lvl1pPr marL="0" algn="l" defTabSz="685800" rtl="0" eaLnBrk="1" latinLnBrk="0" hangingPunct="1">
                        <a:defRPr sz="1350" b="1" kern="1200">
                          <a:solidFill>
                            <a:schemeClr val="lt1"/>
                          </a:solidFill>
                          <a:latin typeface="Calibri" panose="020F0502020204030204"/>
                          <a:ea typeface="Calibri" panose="020F0502020204030204"/>
                          <a:cs typeface="Arial"/>
                        </a:defRPr>
                      </a:lvl1pPr>
                      <a:lvl2pPr marL="342900" algn="l" defTabSz="685800" rtl="0" eaLnBrk="1" latinLnBrk="0" hangingPunct="1">
                        <a:defRPr sz="1350" b="1" kern="1200">
                          <a:solidFill>
                            <a:schemeClr val="lt1"/>
                          </a:solidFill>
                          <a:latin typeface="Calibri" panose="020F0502020204030204"/>
                          <a:ea typeface="Calibri" panose="020F0502020204030204"/>
                          <a:cs typeface="Arial"/>
                        </a:defRPr>
                      </a:lvl2pPr>
                      <a:lvl3pPr marL="685800" algn="l" defTabSz="685800" rtl="0" eaLnBrk="1" latinLnBrk="0" hangingPunct="1">
                        <a:defRPr sz="1350" b="1" kern="1200">
                          <a:solidFill>
                            <a:schemeClr val="lt1"/>
                          </a:solidFill>
                          <a:latin typeface="Calibri" panose="020F0502020204030204"/>
                          <a:ea typeface="Calibri" panose="020F0502020204030204"/>
                          <a:cs typeface="Arial"/>
                        </a:defRPr>
                      </a:lvl3pPr>
                      <a:lvl4pPr marL="1028700" algn="l" defTabSz="685800" rtl="0" eaLnBrk="1" latinLnBrk="0" hangingPunct="1">
                        <a:defRPr sz="1350" b="1" kern="1200">
                          <a:solidFill>
                            <a:schemeClr val="lt1"/>
                          </a:solidFill>
                          <a:latin typeface="Calibri" panose="020F0502020204030204"/>
                          <a:ea typeface="Calibri" panose="020F0502020204030204"/>
                          <a:cs typeface="Arial"/>
                        </a:defRPr>
                      </a:lvl4pPr>
                      <a:lvl5pPr marL="1371600" algn="l" defTabSz="685800" rtl="0" eaLnBrk="1" latinLnBrk="0" hangingPunct="1">
                        <a:defRPr sz="1350" b="1" kern="1200">
                          <a:solidFill>
                            <a:schemeClr val="lt1"/>
                          </a:solidFill>
                          <a:latin typeface="Calibri" panose="020F0502020204030204"/>
                          <a:ea typeface="Calibri" panose="020F0502020204030204"/>
                          <a:cs typeface="Arial"/>
                        </a:defRPr>
                      </a:lvl5pPr>
                      <a:lvl6pPr marL="1714500" algn="l" defTabSz="685800" rtl="0" eaLnBrk="1" latinLnBrk="0" hangingPunct="1">
                        <a:defRPr sz="1350" b="1" kern="1200">
                          <a:solidFill>
                            <a:schemeClr val="lt1"/>
                          </a:solidFill>
                          <a:latin typeface="Calibri" panose="020F0502020204030204"/>
                          <a:ea typeface="Calibri" panose="020F0502020204030204"/>
                          <a:cs typeface="Arial"/>
                        </a:defRPr>
                      </a:lvl6pPr>
                      <a:lvl7pPr marL="2057400" algn="l" defTabSz="685800" rtl="0" eaLnBrk="1" latinLnBrk="0" hangingPunct="1">
                        <a:defRPr sz="1350" b="1" kern="1200">
                          <a:solidFill>
                            <a:schemeClr val="lt1"/>
                          </a:solidFill>
                          <a:latin typeface="Calibri" panose="020F0502020204030204"/>
                          <a:ea typeface="Calibri" panose="020F0502020204030204"/>
                          <a:cs typeface="Arial"/>
                        </a:defRPr>
                      </a:lvl7pPr>
                      <a:lvl8pPr marL="2400300" algn="l" defTabSz="685800" rtl="0" eaLnBrk="1" latinLnBrk="0" hangingPunct="1">
                        <a:defRPr sz="1350" b="1" kern="1200">
                          <a:solidFill>
                            <a:schemeClr val="lt1"/>
                          </a:solidFill>
                          <a:latin typeface="Calibri" panose="020F0502020204030204"/>
                          <a:ea typeface="Calibri" panose="020F0502020204030204"/>
                          <a:cs typeface="Arial"/>
                        </a:defRPr>
                      </a:lvl8pPr>
                      <a:lvl9pPr marL="2743200" algn="l" defTabSz="685800" rtl="0" eaLnBrk="1" latinLnBrk="0" hangingPunct="1">
                        <a:defRPr sz="1350" b="1" kern="1200">
                          <a:solidFill>
                            <a:schemeClr val="lt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
                          <a:srgbClr val="2F3651"/>
                        </a:buClr>
                        <a:buSzTx/>
                        <a:buFont typeface="Arial" panose="020B0604020202020204" pitchFamily="34" charset="0"/>
                        <a:buNone/>
                        <a:defRPr/>
                      </a:pPr>
                      <a:r>
                        <a:rPr lang="de" sz="1100" b="1" i="0" u="none" strike="noStrike" cap="none" baseline="0">
                          <a:solidFill>
                            <a:srgbClr val="347475"/>
                          </a:solidFill>
                          <a:effectLst/>
                          <a:uFill>
                            <a:solidFill>
                              <a:prstClr val="black">
                                <a:alpha val="0"/>
                              </a:prstClr>
                            </a:solidFill>
                          </a:uFill>
                          <a:latin typeface="Arial"/>
                          <a:ea typeface="Arial"/>
                          <a:cs typeface="Arial"/>
                        </a:rPr>
                        <a:t>Gastrointestinale </a:t>
                      </a:r>
                      <a:br>
                        <a:rPr sz="1100"/>
                      </a:br>
                      <a:r>
                        <a:rPr lang="de" sz="1100" b="1" i="0" u="none" strike="noStrike" cap="none" baseline="0">
                          <a:solidFill>
                            <a:srgbClr val="347475"/>
                          </a:solidFill>
                          <a:effectLst/>
                          <a:uFill>
                            <a:solidFill>
                              <a:prstClr val="black">
                                <a:alpha val="0"/>
                              </a:prstClr>
                            </a:solidFill>
                          </a:uFill>
                          <a:latin typeface="Arial"/>
                          <a:ea typeface="Arial"/>
                          <a:cs typeface="Arial"/>
                        </a:rPr>
                        <a:t>Infektionsepisoden</a:t>
                      </a:r>
                      <a:r>
                        <a:rPr lang="de" sz="1100" b="0" i="0" u="none" strike="noStrike" cap="none" baseline="30000">
                          <a:solidFill>
                            <a:srgbClr val="347475"/>
                          </a:solidFill>
                          <a:effectLst/>
                          <a:uFill>
                            <a:solidFill>
                              <a:prstClr val="black">
                                <a:alpha val="0"/>
                              </a:prstClr>
                            </a:solidFill>
                          </a:uFill>
                          <a:latin typeface="Arial"/>
                          <a:ea typeface="Arial"/>
                          <a:cs typeface="Arial"/>
                        </a:rPr>
                        <a:t>1</a:t>
                      </a: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347475">
                        <a:lumMod val="20000"/>
                        <a:lumOff val="80000"/>
                      </a:srgbClr>
                    </a:solidFill>
                  </a:tcPr>
                </a:tc>
                <a:tc>
                  <a:txBody>
                    <a:bodyPr/>
                    <a:lstStyle>
                      <a:lvl1pPr marL="0" algn="l" defTabSz="685800" rtl="0" eaLnBrk="1" latinLnBrk="0" hangingPunct="1">
                        <a:defRPr sz="1350" b="1" kern="1200">
                          <a:solidFill>
                            <a:schemeClr val="lt1"/>
                          </a:solidFill>
                          <a:latin typeface="Calibri" panose="020F0502020204030204"/>
                          <a:ea typeface="Calibri" panose="020F0502020204030204"/>
                          <a:cs typeface="Arial"/>
                        </a:defRPr>
                      </a:lvl1pPr>
                      <a:lvl2pPr marL="342900" algn="l" defTabSz="685800" rtl="0" eaLnBrk="1" latinLnBrk="0" hangingPunct="1">
                        <a:defRPr sz="1350" b="1" kern="1200">
                          <a:solidFill>
                            <a:schemeClr val="lt1"/>
                          </a:solidFill>
                          <a:latin typeface="Calibri" panose="020F0502020204030204"/>
                          <a:ea typeface="Calibri" panose="020F0502020204030204"/>
                          <a:cs typeface="Arial"/>
                        </a:defRPr>
                      </a:lvl2pPr>
                      <a:lvl3pPr marL="685800" algn="l" defTabSz="685800" rtl="0" eaLnBrk="1" latinLnBrk="0" hangingPunct="1">
                        <a:defRPr sz="1350" b="1" kern="1200">
                          <a:solidFill>
                            <a:schemeClr val="lt1"/>
                          </a:solidFill>
                          <a:latin typeface="Calibri" panose="020F0502020204030204"/>
                          <a:ea typeface="Calibri" panose="020F0502020204030204"/>
                          <a:cs typeface="Arial"/>
                        </a:defRPr>
                      </a:lvl3pPr>
                      <a:lvl4pPr marL="1028700" algn="l" defTabSz="685800" rtl="0" eaLnBrk="1" latinLnBrk="0" hangingPunct="1">
                        <a:defRPr sz="1350" b="1" kern="1200">
                          <a:solidFill>
                            <a:schemeClr val="lt1"/>
                          </a:solidFill>
                          <a:latin typeface="Calibri" panose="020F0502020204030204"/>
                          <a:ea typeface="Calibri" panose="020F0502020204030204"/>
                          <a:cs typeface="Arial"/>
                        </a:defRPr>
                      </a:lvl4pPr>
                      <a:lvl5pPr marL="1371600" algn="l" defTabSz="685800" rtl="0" eaLnBrk="1" latinLnBrk="0" hangingPunct="1">
                        <a:defRPr sz="1350" b="1" kern="1200">
                          <a:solidFill>
                            <a:schemeClr val="lt1"/>
                          </a:solidFill>
                          <a:latin typeface="Calibri" panose="020F0502020204030204"/>
                          <a:ea typeface="Calibri" panose="020F0502020204030204"/>
                          <a:cs typeface="Arial"/>
                        </a:defRPr>
                      </a:lvl5pPr>
                      <a:lvl6pPr marL="1714500" algn="l" defTabSz="685800" rtl="0" eaLnBrk="1" latinLnBrk="0" hangingPunct="1">
                        <a:defRPr sz="1350" b="1" kern="1200">
                          <a:solidFill>
                            <a:schemeClr val="lt1"/>
                          </a:solidFill>
                          <a:latin typeface="Calibri" panose="020F0502020204030204"/>
                          <a:ea typeface="Calibri" panose="020F0502020204030204"/>
                          <a:cs typeface="Arial"/>
                        </a:defRPr>
                      </a:lvl6pPr>
                      <a:lvl7pPr marL="2057400" algn="l" defTabSz="685800" rtl="0" eaLnBrk="1" latinLnBrk="0" hangingPunct="1">
                        <a:defRPr sz="1350" b="1" kern="1200">
                          <a:solidFill>
                            <a:schemeClr val="lt1"/>
                          </a:solidFill>
                          <a:latin typeface="Calibri" panose="020F0502020204030204"/>
                          <a:ea typeface="Calibri" panose="020F0502020204030204"/>
                          <a:cs typeface="Arial"/>
                        </a:defRPr>
                      </a:lvl7pPr>
                      <a:lvl8pPr marL="2400300" algn="l" defTabSz="685800" rtl="0" eaLnBrk="1" latinLnBrk="0" hangingPunct="1">
                        <a:defRPr sz="1350" b="1" kern="1200">
                          <a:solidFill>
                            <a:schemeClr val="lt1"/>
                          </a:solidFill>
                          <a:latin typeface="Calibri" panose="020F0502020204030204"/>
                          <a:ea typeface="Calibri" panose="020F0502020204030204"/>
                          <a:cs typeface="Arial"/>
                        </a:defRPr>
                      </a:lvl8pPr>
                      <a:lvl9pPr marL="2743200" algn="l" defTabSz="685800" rtl="0" eaLnBrk="1" latinLnBrk="0" hangingPunct="1">
                        <a:defRPr sz="1350" b="1" kern="1200">
                          <a:solidFill>
                            <a:schemeClr val="lt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1" i="0" u="none" strike="noStrike" cap="none" baseline="0">
                          <a:solidFill>
                            <a:srgbClr val="347475"/>
                          </a:solidFill>
                          <a:effectLst/>
                          <a:uFill>
                            <a:solidFill>
                              <a:prstClr val="black">
                                <a:alpha val="0"/>
                              </a:prstClr>
                            </a:solidFill>
                          </a:uFill>
                          <a:latin typeface="Arial"/>
                          <a:ea typeface="Arial"/>
                          <a:cs typeface="Arial"/>
                        </a:rPr>
                        <a:t>Enteroviren</a:t>
                      </a:r>
                      <a:endParaRPr lang="en-US" sz="1100" b="0">
                        <a:solidFill>
                          <a:schemeClr val="tx1"/>
                        </a:solidFill>
                        <a:latin typeface="Arial" panose="020B0604020202020204" pitchFamily="34" charset="0"/>
                        <a:cs typeface="Arial" panose="020B0604020202020204" pitchFamily="34" charset="0"/>
                      </a:endParaRPr>
                    </a:p>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Enterovirus B </a:t>
                      </a:r>
                      <a:br>
                        <a:rPr sz="1100"/>
                      </a:br>
                      <a:r>
                        <a:rPr lang="de" sz="1100" b="0" i="0" u="none" strike="noStrike" cap="none" baseline="0">
                          <a:solidFill>
                            <a:srgbClr val="000000"/>
                          </a:solidFill>
                          <a:effectLst/>
                          <a:uFill>
                            <a:solidFill>
                              <a:prstClr val="black">
                                <a:alpha val="0"/>
                              </a:prstClr>
                            </a:solidFill>
                          </a:uFill>
                          <a:latin typeface="Arial"/>
                          <a:ea typeface="Arial"/>
                          <a:cs typeface="Arial"/>
                        </a:rPr>
                        <a:t>(einschließlich Coxsackie-B-Virus)</a:t>
                      </a:r>
                      <a:r>
                        <a:rPr lang="de" sz="1100" b="0" i="0" u="none" strike="noStrike" cap="none" baseline="30000">
                          <a:solidFill>
                            <a:srgbClr val="000000"/>
                          </a:solidFill>
                          <a:effectLst/>
                          <a:uFill>
                            <a:solidFill>
                              <a:prstClr val="black">
                                <a:alpha val="0"/>
                              </a:prstClr>
                            </a:solidFill>
                          </a:uFill>
                          <a:latin typeface="Arial"/>
                          <a:ea typeface="Arial"/>
                          <a:cs typeface="Arial"/>
                        </a:rPr>
                        <a:t>2</a:t>
                      </a:r>
                      <a:endParaRPr lang="en-US" sz="1100" b="0">
                        <a:solidFill>
                          <a:schemeClr val="tx1"/>
                        </a:solidFill>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347475">
                        <a:lumMod val="20000"/>
                        <a:lumOff val="80000"/>
                      </a:srgbClr>
                    </a:solidFill>
                  </a:tcPr>
                </a:tc>
                <a:tc>
                  <a:txBody>
                    <a:bodyPr/>
                    <a:lstStyle>
                      <a:lvl1pPr marL="0" algn="l" defTabSz="685800" rtl="0" eaLnBrk="1" latinLnBrk="0" hangingPunct="1">
                        <a:defRPr sz="1350" b="1" kern="1200">
                          <a:solidFill>
                            <a:schemeClr val="lt1"/>
                          </a:solidFill>
                          <a:latin typeface="Calibri" panose="020F0502020204030204"/>
                          <a:ea typeface="Calibri" panose="020F0502020204030204"/>
                          <a:cs typeface="Arial"/>
                        </a:defRPr>
                      </a:lvl1pPr>
                      <a:lvl2pPr marL="342900" algn="l" defTabSz="685800" rtl="0" eaLnBrk="1" latinLnBrk="0" hangingPunct="1">
                        <a:defRPr sz="1350" b="1" kern="1200">
                          <a:solidFill>
                            <a:schemeClr val="lt1"/>
                          </a:solidFill>
                          <a:latin typeface="Calibri" panose="020F0502020204030204"/>
                          <a:ea typeface="Calibri" panose="020F0502020204030204"/>
                          <a:cs typeface="Arial"/>
                        </a:defRPr>
                      </a:lvl2pPr>
                      <a:lvl3pPr marL="685800" algn="l" defTabSz="685800" rtl="0" eaLnBrk="1" latinLnBrk="0" hangingPunct="1">
                        <a:defRPr sz="1350" b="1" kern="1200">
                          <a:solidFill>
                            <a:schemeClr val="lt1"/>
                          </a:solidFill>
                          <a:latin typeface="Calibri" panose="020F0502020204030204"/>
                          <a:ea typeface="Calibri" panose="020F0502020204030204"/>
                          <a:cs typeface="Arial"/>
                        </a:defRPr>
                      </a:lvl3pPr>
                      <a:lvl4pPr marL="1028700" algn="l" defTabSz="685800" rtl="0" eaLnBrk="1" latinLnBrk="0" hangingPunct="1">
                        <a:defRPr sz="1350" b="1" kern="1200">
                          <a:solidFill>
                            <a:schemeClr val="lt1"/>
                          </a:solidFill>
                          <a:latin typeface="Calibri" panose="020F0502020204030204"/>
                          <a:ea typeface="Calibri" panose="020F0502020204030204"/>
                          <a:cs typeface="Arial"/>
                        </a:defRPr>
                      </a:lvl4pPr>
                      <a:lvl5pPr marL="1371600" algn="l" defTabSz="685800" rtl="0" eaLnBrk="1" latinLnBrk="0" hangingPunct="1">
                        <a:defRPr sz="1350" b="1" kern="1200">
                          <a:solidFill>
                            <a:schemeClr val="lt1"/>
                          </a:solidFill>
                          <a:latin typeface="Calibri" panose="020F0502020204030204"/>
                          <a:ea typeface="Calibri" panose="020F0502020204030204"/>
                          <a:cs typeface="Arial"/>
                        </a:defRPr>
                      </a:lvl5pPr>
                      <a:lvl6pPr marL="1714500" algn="l" defTabSz="685800" rtl="0" eaLnBrk="1" latinLnBrk="0" hangingPunct="1">
                        <a:defRPr sz="1350" b="1" kern="1200">
                          <a:solidFill>
                            <a:schemeClr val="lt1"/>
                          </a:solidFill>
                          <a:latin typeface="Calibri" panose="020F0502020204030204"/>
                          <a:ea typeface="Calibri" panose="020F0502020204030204"/>
                          <a:cs typeface="Arial"/>
                        </a:defRPr>
                      </a:lvl6pPr>
                      <a:lvl7pPr marL="2057400" algn="l" defTabSz="685800" rtl="0" eaLnBrk="1" latinLnBrk="0" hangingPunct="1">
                        <a:defRPr sz="1350" b="1" kern="1200">
                          <a:solidFill>
                            <a:schemeClr val="lt1"/>
                          </a:solidFill>
                          <a:latin typeface="Calibri" panose="020F0502020204030204"/>
                          <a:ea typeface="Calibri" panose="020F0502020204030204"/>
                          <a:cs typeface="Arial"/>
                        </a:defRPr>
                      </a:lvl7pPr>
                      <a:lvl8pPr marL="2400300" algn="l" defTabSz="685800" rtl="0" eaLnBrk="1" latinLnBrk="0" hangingPunct="1">
                        <a:defRPr sz="1350" b="1" kern="1200">
                          <a:solidFill>
                            <a:schemeClr val="lt1"/>
                          </a:solidFill>
                          <a:latin typeface="Calibri" panose="020F0502020204030204"/>
                          <a:ea typeface="Calibri" panose="020F0502020204030204"/>
                          <a:cs typeface="Arial"/>
                        </a:defRPr>
                      </a:lvl8pPr>
                      <a:lvl9pPr marL="2743200" algn="l" defTabSz="685800" rtl="0" eaLnBrk="1" latinLnBrk="0" hangingPunct="1">
                        <a:defRPr sz="1350" b="1" kern="1200">
                          <a:solidFill>
                            <a:schemeClr val="lt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1" i="0" u="none" strike="noStrike" cap="none" baseline="0">
                          <a:solidFill>
                            <a:srgbClr val="347475"/>
                          </a:solidFill>
                          <a:effectLst/>
                          <a:uFill>
                            <a:solidFill>
                              <a:prstClr val="black">
                                <a:alpha val="0"/>
                              </a:prstClr>
                            </a:solidFill>
                          </a:uFill>
                          <a:latin typeface="Arial"/>
                          <a:ea typeface="Arial"/>
                          <a:cs typeface="Arial"/>
                        </a:rPr>
                        <a:t>Herpesviren</a:t>
                      </a:r>
                      <a:r>
                        <a:rPr lang="de" sz="1100" b="0" i="0" u="none" strike="noStrike" cap="none" baseline="0">
                          <a:solidFill>
                            <a:srgbClr val="000000"/>
                          </a:solidFill>
                          <a:effectLst/>
                          <a:uFill>
                            <a:solidFill>
                              <a:prstClr val="black">
                                <a:alpha val="0"/>
                              </a:prstClr>
                            </a:solidFill>
                          </a:uFill>
                          <a:latin typeface="Arial"/>
                          <a:ea typeface="Arial"/>
                          <a:cs typeface="Arial"/>
                        </a:rPr>
                        <a:t> </a:t>
                      </a:r>
                    </a:p>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Herpes-simplex-Virus</a:t>
                      </a:r>
                      <a:r>
                        <a:rPr lang="de" sz="1100" b="0" i="0" u="none" strike="noStrike" cap="none" baseline="30000">
                          <a:solidFill>
                            <a:srgbClr val="000000"/>
                          </a:solidFill>
                          <a:effectLst/>
                          <a:uFill>
                            <a:solidFill>
                              <a:prstClr val="black">
                                <a:alpha val="0"/>
                              </a:prstClr>
                            </a:solidFill>
                          </a:uFill>
                          <a:latin typeface="Arial"/>
                          <a:ea typeface="Arial"/>
                          <a:cs typeface="Arial"/>
                        </a:rPr>
                        <a:t>3</a:t>
                      </a: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38100" cmpd="sng">
                      <a:solidFill>
                        <a:sysClr val="window" lastClr="FFFFFF"/>
                      </a:solidFill>
                    </a:lnB>
                    <a:lnTlToBr w="12700" cmpd="sng">
                      <a:noFill/>
                      <a:prstDash val="solid"/>
                    </a:lnTlToBr>
                    <a:lnBlToTr w="12700" cmpd="sng">
                      <a:noFill/>
                      <a:prstDash val="solid"/>
                    </a:lnBlToTr>
                    <a:solidFill>
                      <a:srgbClr val="347475">
                        <a:lumMod val="20000"/>
                        <a:lumOff val="80000"/>
                      </a:srgbClr>
                    </a:solidFill>
                  </a:tcPr>
                </a:tc>
                <a:extLst>
                  <a:ext uri="{0D108BD9-81ED-4DB2-BD59-A6C34878D82A}">
                    <a16:rowId xmlns:a16="http://schemas.microsoft.com/office/drawing/2014/main" val="2439518279"/>
                  </a:ext>
                </a:extLst>
              </a:tr>
              <a:tr h="400130">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TEDDY</a:t>
                      </a:r>
                      <a:r>
                        <a:rPr lang="de" sz="1100" b="0" i="0" u="none" strike="noStrike" cap="none" baseline="30000">
                          <a:solidFill>
                            <a:srgbClr val="000000"/>
                          </a:solidFill>
                          <a:effectLst/>
                          <a:uFill>
                            <a:solidFill>
                              <a:prstClr val="black">
                                <a:alpha val="0"/>
                              </a:prstClr>
                            </a:solidFill>
                          </a:uFill>
                          <a:latin typeface="Arial"/>
                          <a:ea typeface="Arial"/>
                          <a:cs typeface="Arial"/>
                        </a:rPr>
                        <a:t>1</a:t>
                      </a:r>
                      <a:endParaRPr lang="en-US" sz="1100" kern="1200">
                        <a:solidFill>
                          <a:schemeClr val="dk1"/>
                        </a:solidFill>
                        <a:latin typeface="Arial" panose="020B0604020202020204" pitchFamily="34" charset="0"/>
                        <a:ea typeface="+mn-ea"/>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75D72">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TEDDY</a:t>
                      </a:r>
                      <a:r>
                        <a:rPr lang="de" sz="1100" b="0" i="0" u="none" strike="noStrike" cap="none" baseline="30000">
                          <a:solidFill>
                            <a:srgbClr val="000000"/>
                          </a:solidFill>
                          <a:effectLst/>
                          <a:uFill>
                            <a:solidFill>
                              <a:prstClr val="black">
                                <a:alpha val="0"/>
                              </a:prstClr>
                            </a:solidFill>
                          </a:uFill>
                          <a:latin typeface="Arial"/>
                          <a:ea typeface="Arial"/>
                          <a:cs typeface="Arial"/>
                        </a:rPr>
                        <a:t>2</a:t>
                      </a:r>
                      <a:endParaRPr lang="en-US" sz="1100" kern="1200">
                        <a:solidFill>
                          <a:schemeClr val="dk1"/>
                        </a:solidFill>
                        <a:latin typeface="Arial" panose="020B0604020202020204" pitchFamily="34" charset="0"/>
                        <a:ea typeface="+mn-ea"/>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75D72">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NHIRD</a:t>
                      </a:r>
                      <a:r>
                        <a:rPr lang="de" sz="1100" b="0" i="0" u="none" strike="noStrike" cap="none" baseline="30000">
                          <a:solidFill>
                            <a:srgbClr val="000000"/>
                          </a:solidFill>
                          <a:effectLst/>
                          <a:uFill>
                            <a:solidFill>
                              <a:prstClr val="black">
                                <a:alpha val="0"/>
                              </a:prstClr>
                            </a:solidFill>
                          </a:uFill>
                          <a:latin typeface="Arial"/>
                          <a:ea typeface="Arial"/>
                          <a:cs typeface="Arial"/>
                        </a:rPr>
                        <a:t>3</a:t>
                      </a:r>
                      <a:endParaRPr lang="en-US" sz="1100" kern="1200">
                        <a:solidFill>
                          <a:schemeClr val="dk1"/>
                        </a:solidFill>
                        <a:latin typeface="Arial" panose="020B0604020202020204" pitchFamily="34" charset="0"/>
                        <a:ea typeface="+mn-ea"/>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381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575D72">
                        <a:lumMod val="20000"/>
                        <a:lumOff val="80000"/>
                      </a:srgbClr>
                    </a:solidFill>
                  </a:tcPr>
                </a:tc>
                <a:extLst>
                  <a:ext uri="{0D108BD9-81ED-4DB2-BD59-A6C34878D82A}">
                    <a16:rowId xmlns:a16="http://schemas.microsoft.com/office/drawing/2014/main" val="372883831"/>
                  </a:ext>
                </a:extLst>
              </a:tr>
              <a:tr h="708660">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7.867 Kinder mit erhöhtem genetischen Risiko für Autoimmun-T1D</a:t>
                      </a:r>
                      <a:r>
                        <a:rPr lang="de" sz="1100" b="0" i="0" u="none" strike="noStrike" cap="none" baseline="30000">
                          <a:solidFill>
                            <a:srgbClr val="000000"/>
                          </a:solidFill>
                          <a:effectLst/>
                          <a:uFill>
                            <a:solidFill>
                              <a:prstClr val="black">
                                <a:alpha val="0"/>
                              </a:prstClr>
                            </a:solidFill>
                          </a:uFill>
                          <a:latin typeface="Arial"/>
                          <a:ea typeface="Arial"/>
                          <a:cs typeface="Arial"/>
                        </a:rPr>
                        <a:t>1</a:t>
                      </a:r>
                      <a:endParaRPr lang="en-US" sz="1100">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F3651">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383 Kinder mit erhöhtem T1D-Risiko, die positiv auf Insel-Autoimmunität getestet wurden, und 112 entsprechende Fallkontrollen</a:t>
                      </a:r>
                      <a:r>
                        <a:rPr lang="de" sz="1100" b="0" i="0" u="none" strike="noStrike" cap="none" baseline="30000">
                          <a:solidFill>
                            <a:srgbClr val="000000"/>
                          </a:solidFill>
                          <a:effectLst/>
                          <a:uFill>
                            <a:solidFill>
                              <a:prstClr val="black">
                                <a:alpha val="0"/>
                              </a:prstClr>
                            </a:solidFill>
                          </a:uFill>
                          <a:latin typeface="Arial"/>
                          <a:ea typeface="Arial"/>
                          <a:cs typeface="Arial"/>
                        </a:rPr>
                        <a:t>2</a:t>
                      </a:r>
                      <a:endParaRPr lang="en-US" sz="1100">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F3651">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3.382 Menschen ≤ 18 Jahre mit T1D und 13.528</a:t>
                      </a:r>
                      <a:br>
                        <a:rPr sz="1100"/>
                      </a:br>
                      <a:r>
                        <a:rPr lang="de" sz="1100" b="0" i="0" u="none" strike="noStrike" cap="none" baseline="0">
                          <a:solidFill>
                            <a:srgbClr val="000000"/>
                          </a:solidFill>
                          <a:effectLst/>
                          <a:uFill>
                            <a:solidFill>
                              <a:prstClr val="black">
                                <a:alpha val="0"/>
                              </a:prstClr>
                            </a:solidFill>
                          </a:uFill>
                          <a:latin typeface="Arial"/>
                          <a:ea typeface="Arial"/>
                          <a:cs typeface="Arial"/>
                        </a:rPr>
                        <a:t>geschlechtsspezifische Kontrollen</a:t>
                      </a:r>
                      <a:r>
                        <a:rPr lang="de" sz="1100" b="0" i="0" u="none" strike="noStrike" cap="none" baseline="30000">
                          <a:solidFill>
                            <a:srgbClr val="000000"/>
                          </a:solidFill>
                          <a:effectLst/>
                          <a:uFill>
                            <a:solidFill>
                              <a:prstClr val="black">
                                <a:alpha val="0"/>
                              </a:prstClr>
                            </a:solidFill>
                          </a:uFill>
                          <a:latin typeface="Arial"/>
                          <a:ea typeface="Arial"/>
                          <a:cs typeface="Arial"/>
                        </a:rPr>
                        <a:t>3</a:t>
                      </a:r>
                      <a:endParaRPr lang="en-US" sz="1100">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2F3651">
                        <a:lumMod val="20000"/>
                        <a:lumOff val="80000"/>
                      </a:srgbClr>
                    </a:solidFill>
                  </a:tcPr>
                </a:tc>
                <a:extLst>
                  <a:ext uri="{0D108BD9-81ED-4DB2-BD59-A6C34878D82A}">
                    <a16:rowId xmlns:a16="http://schemas.microsoft.com/office/drawing/2014/main" val="993046660"/>
                  </a:ext>
                </a:extLst>
              </a:tr>
              <a:tr h="1388685">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Berichte über </a:t>
                      </a:r>
                      <a:r>
                        <a:rPr lang="de" sz="1100" b="1" i="0" u="none" strike="noStrike" cap="none" baseline="0">
                          <a:solidFill>
                            <a:srgbClr val="000000"/>
                          </a:solidFill>
                          <a:effectLst/>
                          <a:uFill>
                            <a:solidFill>
                              <a:prstClr val="black">
                                <a:alpha val="0"/>
                              </a:prstClr>
                            </a:solidFill>
                          </a:uFill>
                          <a:latin typeface="Arial"/>
                          <a:ea typeface="Arial"/>
                          <a:cs typeface="Arial"/>
                        </a:rPr>
                        <a:t>gastrointestinale (GI) Infektionen (</a:t>
                      </a:r>
                      <a:r>
                        <a:rPr lang="de" sz="1100" b="0" i="0" u="none" strike="noStrike" cap="none" baseline="0">
                          <a:solidFill>
                            <a:srgbClr val="000000"/>
                          </a:solidFill>
                          <a:effectLst/>
                          <a:uFill>
                            <a:solidFill>
                              <a:prstClr val="black">
                                <a:alpha val="0"/>
                              </a:prstClr>
                            </a:solidFill>
                          </a:uFill>
                          <a:latin typeface="Arial"/>
                          <a:ea typeface="Arial"/>
                          <a:cs typeface="Arial"/>
                        </a:rPr>
                        <a:t>z. B. Norwalk-Virus) im Alter von ≤ 1 Jahr waren mit einem </a:t>
                      </a:r>
                      <a:r>
                        <a:rPr lang="de" sz="1100" b="1" i="0" u="none" strike="noStrike" cap="none" baseline="0">
                          <a:solidFill>
                            <a:srgbClr val="000000"/>
                          </a:solidFill>
                          <a:effectLst/>
                          <a:uFill>
                            <a:solidFill>
                              <a:prstClr val="black">
                                <a:alpha val="0"/>
                              </a:prstClr>
                            </a:solidFill>
                          </a:uFill>
                          <a:latin typeface="Arial"/>
                          <a:ea typeface="Arial"/>
                          <a:cs typeface="Arial"/>
                        </a:rPr>
                        <a:t>erhöhten Risiko für Insulinautoantikörper (IAA)</a:t>
                      </a:r>
                      <a:r>
                        <a:rPr lang="de" sz="1100" b="0" i="0" u="none" strike="noStrike" cap="none" baseline="0">
                          <a:solidFill>
                            <a:srgbClr val="000000"/>
                          </a:solidFill>
                          <a:effectLst/>
                          <a:uFill>
                            <a:solidFill>
                              <a:prstClr val="black">
                                <a:alpha val="0"/>
                              </a:prstClr>
                            </a:solidFill>
                          </a:uFill>
                          <a:latin typeface="Arial"/>
                          <a:ea typeface="Arial"/>
                          <a:cs typeface="Arial"/>
                        </a:rPr>
                        <a:t> mit 2-4 Jahren assoziiert und GI-Infektionen mit ≥ 1-2 Jahren mit einem verringerten Risiko für IAA mit ≤ 10 Jahren</a:t>
                      </a:r>
                      <a:r>
                        <a:rPr lang="de" sz="1100" b="0" i="0" u="none" strike="noStrike" cap="none" baseline="30000">
                          <a:solidFill>
                            <a:srgbClr val="000000"/>
                          </a:solidFill>
                          <a:effectLst/>
                          <a:uFill>
                            <a:solidFill>
                              <a:prstClr val="black">
                                <a:alpha val="0"/>
                              </a:prstClr>
                            </a:solidFill>
                          </a:uFill>
                          <a:latin typeface="Arial"/>
                          <a:ea typeface="Arial"/>
                          <a:cs typeface="Arial"/>
                        </a:rPr>
                        <a:t>1</a:t>
                      </a:r>
                      <a:endParaRPr lang="en-US" sz="1100" i="0">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C9C50">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An </a:t>
                      </a:r>
                      <a:r>
                        <a:rPr lang="de" sz="1100" b="1" i="0" u="none" strike="noStrike" cap="none" baseline="0">
                          <a:solidFill>
                            <a:srgbClr val="000000"/>
                          </a:solidFill>
                          <a:effectLst/>
                          <a:uFill>
                            <a:solidFill>
                              <a:prstClr val="black">
                                <a:alpha val="0"/>
                              </a:prstClr>
                            </a:solidFill>
                          </a:uFill>
                          <a:latin typeface="Arial"/>
                          <a:ea typeface="Arial"/>
                          <a:cs typeface="Arial"/>
                        </a:rPr>
                        <a:t>der Entwicklung einer Inselimmunität kann eine längere Ausscheidung desselben Enterovirus-B</a:t>
                      </a:r>
                      <a:r>
                        <a:rPr lang="de" sz="1100" b="0" i="0" u="none" strike="noStrike" cap="none" baseline="0">
                          <a:solidFill>
                            <a:srgbClr val="000000"/>
                          </a:solidFill>
                          <a:effectLst/>
                          <a:uFill>
                            <a:solidFill>
                              <a:prstClr val="black">
                                <a:alpha val="0"/>
                              </a:prstClr>
                            </a:solidFill>
                          </a:uFill>
                          <a:latin typeface="Arial"/>
                          <a:ea typeface="Arial"/>
                          <a:cs typeface="Arial"/>
                        </a:rPr>
                        <a:t>-Serotyps beteiligt sein, anstatt kurze unabhängige Infektionen</a:t>
                      </a:r>
                      <a:r>
                        <a:rPr lang="de" sz="1100" b="0" i="0" u="none" strike="noStrike" cap="none" baseline="30000">
                          <a:solidFill>
                            <a:srgbClr val="000000"/>
                          </a:solidFill>
                          <a:effectLst/>
                          <a:uFill>
                            <a:solidFill>
                              <a:prstClr val="black">
                                <a:alpha val="0"/>
                              </a:prstClr>
                            </a:solidFill>
                          </a:uFill>
                          <a:latin typeface="Arial"/>
                          <a:ea typeface="Arial"/>
                          <a:cs typeface="Arial"/>
                        </a:rPr>
                        <a:t>2</a:t>
                      </a:r>
                      <a:r>
                        <a:rPr lang="de" sz="1100" b="0" i="0" u="none" strike="noStrike" cap="none" baseline="0">
                          <a:solidFill>
                            <a:srgbClr val="000000"/>
                          </a:solidFill>
                          <a:effectLst/>
                          <a:uFill>
                            <a:solidFill>
                              <a:prstClr val="black">
                                <a:alpha val="0"/>
                              </a:prstClr>
                            </a:solidFill>
                          </a:uFill>
                          <a:latin typeface="Arial"/>
                          <a:ea typeface="Arial"/>
                          <a:cs typeface="Arial"/>
                        </a:rPr>
                        <a:t> </a:t>
                      </a:r>
                      <a:endParaRPr lang="en-US" sz="1100">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C9C50">
                        <a:lumMod val="20000"/>
                        <a:lumOff val="80000"/>
                      </a:srgbClr>
                    </a:solidFill>
                  </a:tcPr>
                </a:tc>
                <a:tc>
                  <a:txBody>
                    <a:bodyPr/>
                    <a:lstStyle>
                      <a:lvl1pPr marL="0" algn="l" defTabSz="685800" rtl="0" eaLnBrk="1" latinLnBrk="0" hangingPunct="1">
                        <a:defRPr sz="1350" kern="1200">
                          <a:solidFill>
                            <a:schemeClr val="dk1"/>
                          </a:solidFill>
                          <a:latin typeface="Calibri" panose="020F0502020204030204"/>
                          <a:ea typeface="Calibri" panose="020F0502020204030204"/>
                          <a:cs typeface="Arial"/>
                        </a:defRPr>
                      </a:lvl1pPr>
                      <a:lvl2pPr marL="342900" algn="l" defTabSz="685800" rtl="0" eaLnBrk="1" latinLnBrk="0" hangingPunct="1">
                        <a:defRPr sz="1350" kern="1200">
                          <a:solidFill>
                            <a:schemeClr val="dk1"/>
                          </a:solidFill>
                          <a:latin typeface="Calibri" panose="020F0502020204030204"/>
                          <a:ea typeface="Calibri" panose="020F0502020204030204"/>
                          <a:cs typeface="Arial"/>
                        </a:defRPr>
                      </a:lvl2pPr>
                      <a:lvl3pPr marL="685800" algn="l" defTabSz="685800" rtl="0" eaLnBrk="1" latinLnBrk="0" hangingPunct="1">
                        <a:defRPr sz="1350" kern="1200">
                          <a:solidFill>
                            <a:schemeClr val="dk1"/>
                          </a:solidFill>
                          <a:latin typeface="Calibri" panose="020F0502020204030204"/>
                          <a:ea typeface="Calibri" panose="020F0502020204030204"/>
                          <a:cs typeface="Arial"/>
                        </a:defRPr>
                      </a:lvl3pPr>
                      <a:lvl4pPr marL="1028700" algn="l" defTabSz="685800" rtl="0" eaLnBrk="1" latinLnBrk="0" hangingPunct="1">
                        <a:defRPr sz="1350" kern="1200">
                          <a:solidFill>
                            <a:schemeClr val="dk1"/>
                          </a:solidFill>
                          <a:latin typeface="Calibri" panose="020F0502020204030204"/>
                          <a:ea typeface="Calibri" panose="020F0502020204030204"/>
                          <a:cs typeface="Arial"/>
                        </a:defRPr>
                      </a:lvl4pPr>
                      <a:lvl5pPr marL="1371600" algn="l" defTabSz="685800" rtl="0" eaLnBrk="1" latinLnBrk="0" hangingPunct="1">
                        <a:defRPr sz="1350" kern="1200">
                          <a:solidFill>
                            <a:schemeClr val="dk1"/>
                          </a:solidFill>
                          <a:latin typeface="Calibri" panose="020F0502020204030204"/>
                          <a:ea typeface="Calibri" panose="020F0502020204030204"/>
                          <a:cs typeface="Arial"/>
                        </a:defRPr>
                      </a:lvl5pPr>
                      <a:lvl6pPr marL="1714500" algn="l" defTabSz="685800" rtl="0" eaLnBrk="1" latinLnBrk="0" hangingPunct="1">
                        <a:defRPr sz="1350" kern="1200">
                          <a:solidFill>
                            <a:schemeClr val="dk1"/>
                          </a:solidFill>
                          <a:latin typeface="Calibri" panose="020F0502020204030204"/>
                          <a:ea typeface="Calibri" panose="020F0502020204030204"/>
                          <a:cs typeface="Arial"/>
                        </a:defRPr>
                      </a:lvl6pPr>
                      <a:lvl7pPr marL="2057400" algn="l" defTabSz="685800" rtl="0" eaLnBrk="1" latinLnBrk="0" hangingPunct="1">
                        <a:defRPr sz="1350" kern="1200">
                          <a:solidFill>
                            <a:schemeClr val="dk1"/>
                          </a:solidFill>
                          <a:latin typeface="Calibri" panose="020F0502020204030204"/>
                          <a:ea typeface="Calibri" panose="020F0502020204030204"/>
                          <a:cs typeface="Arial"/>
                        </a:defRPr>
                      </a:lvl7pPr>
                      <a:lvl8pPr marL="2400300" algn="l" defTabSz="685800" rtl="0" eaLnBrk="1" latinLnBrk="0" hangingPunct="1">
                        <a:defRPr sz="1350" kern="1200">
                          <a:solidFill>
                            <a:schemeClr val="dk1"/>
                          </a:solidFill>
                          <a:latin typeface="Calibri" panose="020F0502020204030204"/>
                          <a:ea typeface="Calibri" panose="020F0502020204030204"/>
                          <a:cs typeface="Arial"/>
                        </a:defRPr>
                      </a:lvl8pPr>
                      <a:lvl9pPr marL="2743200" algn="l" defTabSz="685800" rtl="0" eaLnBrk="1" latinLnBrk="0" hangingPunct="1">
                        <a:defRPr sz="1350" kern="1200">
                          <a:solidFill>
                            <a:schemeClr val="dk1"/>
                          </a:solidFill>
                          <a:latin typeface="Calibri" panose="020F0502020204030204"/>
                          <a:ea typeface="Calibri" panose="020F0502020204030204"/>
                          <a:cs typeface="Arial"/>
                        </a:defRPr>
                      </a:lvl9pPr>
                    </a:lstStyle>
                    <a:p>
                      <a:pPr marL="0" marR="0" lvl="0" indent="0" algn="ctr" defTabSz="914400" rtl="0" eaLnBrk="1" fontAlgn="auto" latinLnBrk="0" hangingPunct="1">
                        <a:lnSpc>
                          <a:spcPct val="100000"/>
                        </a:lnSpc>
                        <a:spcBef>
                          <a:spcPct val="0"/>
                        </a:spcBef>
                        <a:spcAft>
                          <a:spcPct val="0"/>
                        </a:spcAft>
                        <a:buClrTx/>
                        <a:buSzTx/>
                        <a:buFontTx/>
                        <a:buNone/>
                        <a:defRPr/>
                      </a:pPr>
                      <a:r>
                        <a:rPr lang="de" sz="1100" b="0" i="0" u="none" strike="noStrike" cap="none" baseline="0">
                          <a:solidFill>
                            <a:srgbClr val="000000"/>
                          </a:solidFill>
                          <a:effectLst/>
                          <a:uFill>
                            <a:solidFill>
                              <a:prstClr val="black">
                                <a:alpha val="0"/>
                              </a:prstClr>
                            </a:solidFill>
                          </a:uFill>
                          <a:latin typeface="Arial"/>
                          <a:ea typeface="Arial"/>
                          <a:cs typeface="Arial"/>
                        </a:rPr>
                        <a:t>Junge Personen (≤ 18 Jahre) mit klinischem T1D hatten </a:t>
                      </a:r>
                      <a:r>
                        <a:rPr lang="de" sz="1100" b="1" i="0" u="none" strike="noStrike" cap="none" baseline="0">
                          <a:solidFill>
                            <a:srgbClr val="000000"/>
                          </a:solidFill>
                          <a:effectLst/>
                          <a:uFill>
                            <a:solidFill>
                              <a:prstClr val="black">
                                <a:alpha val="0"/>
                              </a:prstClr>
                            </a:solidFill>
                          </a:uFill>
                          <a:latin typeface="Arial"/>
                          <a:ea typeface="Arial"/>
                          <a:cs typeface="Arial"/>
                        </a:rPr>
                        <a:t>vor ihrer Diagnose eine höhere Häufigkeit von Herpes-simplex-Virusinfektionen </a:t>
                      </a:r>
                      <a:r>
                        <a:rPr lang="de" sz="1100" b="0" i="0" u="none" strike="noStrike" cap="none" baseline="0">
                          <a:solidFill>
                            <a:srgbClr val="000000"/>
                          </a:solidFill>
                          <a:effectLst/>
                          <a:uFill>
                            <a:solidFill>
                              <a:prstClr val="black">
                                <a:alpha val="0"/>
                              </a:prstClr>
                            </a:solidFill>
                          </a:uFill>
                          <a:latin typeface="Arial"/>
                          <a:ea typeface="Arial"/>
                          <a:cs typeface="Arial"/>
                        </a:rPr>
                        <a:t>als Kontrollpersonen in Taiwan</a:t>
                      </a:r>
                      <a:r>
                        <a:rPr lang="de" sz="1100" b="0" i="0" u="none" strike="noStrike" cap="none" baseline="30000">
                          <a:solidFill>
                            <a:srgbClr val="000000"/>
                          </a:solidFill>
                          <a:effectLst/>
                          <a:uFill>
                            <a:solidFill>
                              <a:prstClr val="black">
                                <a:alpha val="0"/>
                              </a:prstClr>
                            </a:solidFill>
                          </a:uFill>
                          <a:latin typeface="Arial"/>
                          <a:ea typeface="Arial"/>
                          <a:cs typeface="Arial"/>
                        </a:rPr>
                        <a:t>3</a:t>
                      </a:r>
                      <a:endParaRPr lang="en-US" sz="1100" b="0" i="0">
                        <a:latin typeface="Arial" panose="020B0604020202020204" pitchFamily="34" charset="0"/>
                        <a:cs typeface="Arial" panose="020B0604020202020204" pitchFamily="34" charset="0"/>
                      </a:endParaRPr>
                    </a:p>
                  </a:txBody>
                  <a:tcPr marL="68580" marR="68580" marT="34290" marB="34290" anchor="ctr">
                    <a:lnL w="12700" cmpd="sng">
                      <a:solidFill>
                        <a:sysClr val="window" lastClr="FFFFFF"/>
                      </a:solidFill>
                    </a:lnL>
                    <a:lnR w="12700" cmpd="sng">
                      <a:solidFill>
                        <a:sysClr val="window" lastClr="FFFFFF"/>
                      </a:solidFill>
                    </a:lnR>
                    <a:lnT w="12700" cmpd="sng">
                      <a:solidFill>
                        <a:sysClr val="window" lastClr="FFFFFF"/>
                      </a:solidFill>
                    </a:lnT>
                    <a:lnB w="12700" cmpd="sng">
                      <a:solidFill>
                        <a:sysClr val="window" lastClr="FFFFFF"/>
                      </a:solidFill>
                    </a:lnB>
                    <a:lnTlToBr w="12700" cmpd="sng">
                      <a:noFill/>
                      <a:prstDash val="solid"/>
                    </a:lnTlToBr>
                    <a:lnBlToTr w="12700" cmpd="sng">
                      <a:noFill/>
                      <a:prstDash val="solid"/>
                    </a:lnBlToTr>
                    <a:solidFill>
                      <a:srgbClr val="CC9C50">
                        <a:lumMod val="20000"/>
                        <a:lumOff val="80000"/>
                      </a:srgbClr>
                    </a:solidFill>
                  </a:tcPr>
                </a:tc>
                <a:extLst>
                  <a:ext uri="{0D108BD9-81ED-4DB2-BD59-A6C34878D82A}">
                    <a16:rowId xmlns:a16="http://schemas.microsoft.com/office/drawing/2014/main" val="2040111502"/>
                  </a:ext>
                </a:extLst>
              </a:tr>
            </a:tbl>
          </a:graphicData>
        </a:graphic>
      </p:graphicFrame>
      <p:grpSp>
        <p:nvGrpSpPr>
          <p:cNvPr id="20" name="Group 21">
            <a:extLst>
              <a:ext uri="{FF2B5EF4-FFF2-40B4-BE49-F238E27FC236}">
                <a16:creationId xmlns:a16="http://schemas.microsoft.com/office/drawing/2014/main" id="{95086E50-9ED8-C2E7-55B6-E037E105676D}"/>
              </a:ext>
            </a:extLst>
          </p:cNvPr>
          <p:cNvGrpSpPr/>
          <p:nvPr/>
        </p:nvGrpSpPr>
        <p:grpSpPr>
          <a:xfrm>
            <a:off x="1828155" y="1361080"/>
            <a:ext cx="367358" cy="367358"/>
            <a:chOff x="2437540" y="2149312"/>
            <a:chExt cx="489810" cy="489810"/>
          </a:xfrm>
        </p:grpSpPr>
        <p:pic>
          <p:nvPicPr>
            <p:cNvPr id="21" name="Graphic 17" descr="Stomach with solid fill">
              <a:extLst>
                <a:ext uri="{FF2B5EF4-FFF2-40B4-BE49-F238E27FC236}">
                  <a16:creationId xmlns:a16="http://schemas.microsoft.com/office/drawing/2014/main" id="{A1D386BD-610C-8C37-AC38-0946449F7FC8}"/>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2437540" y="2149312"/>
              <a:ext cx="489810" cy="489810"/>
            </a:xfrm>
            <a:prstGeom prst="rect">
              <a:avLst/>
            </a:prstGeom>
          </p:spPr>
        </p:pic>
        <p:pic>
          <p:nvPicPr>
            <p:cNvPr id="22" name="Graphic 20" descr="Germ with solid fill">
              <a:extLst>
                <a:ext uri="{FF2B5EF4-FFF2-40B4-BE49-F238E27FC236}">
                  <a16:creationId xmlns:a16="http://schemas.microsoft.com/office/drawing/2014/main" id="{8943DFCD-BF30-86E8-5FAE-5C02CABF567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712182" y="2344920"/>
              <a:ext cx="152954" cy="152954"/>
            </a:xfrm>
            <a:prstGeom prst="rect">
              <a:avLst/>
            </a:prstGeom>
          </p:spPr>
        </p:pic>
      </p:grpSp>
      <p:pic>
        <p:nvPicPr>
          <p:cNvPr id="23" name="Graphic 23" descr="Covid-19 with solid fill">
            <a:extLst>
              <a:ext uri="{FF2B5EF4-FFF2-40B4-BE49-F238E27FC236}">
                <a16:creationId xmlns:a16="http://schemas.microsoft.com/office/drawing/2014/main" id="{869FCC11-AB75-FB42-F847-F83A66896532}"/>
              </a:ext>
            </a:extLst>
          </p:cNvPr>
          <p:cNvPicPr>
            <a:picLocks noChangeAspect="1"/>
          </p:cNvPicPr>
          <p:nvPr/>
        </p:nvPicPr>
        <p:blipFill>
          <a:blip r:embed="rId6"/>
          <a:stretch>
            <a:fillRect/>
          </a:stretch>
        </p:blipFill>
        <p:spPr>
          <a:xfrm>
            <a:off x="4067408" y="1327102"/>
            <a:ext cx="342900" cy="342900"/>
          </a:xfrm>
          <a:prstGeom prst="rect">
            <a:avLst/>
          </a:prstGeom>
        </p:spPr>
      </p:pic>
      <p:pic>
        <p:nvPicPr>
          <p:cNvPr id="24" name="Graphic 24" descr="Covid-19 with solid fill">
            <a:extLst>
              <a:ext uri="{FF2B5EF4-FFF2-40B4-BE49-F238E27FC236}">
                <a16:creationId xmlns:a16="http://schemas.microsoft.com/office/drawing/2014/main" id="{433ECF8F-FEB9-1D95-5138-5489C6D67388}"/>
              </a:ext>
            </a:extLst>
          </p:cNvPr>
          <p:cNvPicPr>
            <a:picLocks noChangeAspect="1"/>
          </p:cNvPicPr>
          <p:nvPr/>
        </p:nvPicPr>
        <p:blipFill>
          <a:blip r:embed="rId6"/>
          <a:stretch>
            <a:fillRect/>
          </a:stretch>
        </p:blipFill>
        <p:spPr>
          <a:xfrm>
            <a:off x="6392437" y="1327102"/>
            <a:ext cx="342900" cy="342900"/>
          </a:xfrm>
          <a:prstGeom prst="rect">
            <a:avLst/>
          </a:prstGeom>
        </p:spPr>
      </p:pic>
    </p:spTree>
    <p:extLst>
      <p:ext uri="{BB962C8B-B14F-4D97-AF65-F5344CB8AC3E}">
        <p14:creationId xmlns:p14="http://schemas.microsoft.com/office/powerpoint/2010/main" val="97092524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378E29F-1113-DDBB-9B63-1A5030017FC8}"/>
            </a:ext>
          </a:extLst>
        </p:cNvPr>
        <p:cNvGrpSpPr/>
        <p:nvPr/>
      </p:nvGrpSpPr>
      <p:grpSpPr>
        <a:xfrm>
          <a:off x="0" y="0"/>
          <a:ext cx="0" cy="0"/>
          <a:chOff x="0" y="0"/>
          <a:chExt cx="0" cy="0"/>
        </a:xfrm>
      </p:grpSpPr>
      <p:sp>
        <p:nvSpPr>
          <p:cNvPr id="4" name="Textplatzhalter 9">
            <a:extLst>
              <a:ext uri="{FF2B5EF4-FFF2-40B4-BE49-F238E27FC236}">
                <a16:creationId xmlns:a16="http://schemas.microsoft.com/office/drawing/2014/main" id="{DBACDDB7-5F50-06F6-41AD-E09F325CE158}"/>
              </a:ext>
            </a:extLst>
          </p:cNvPr>
          <p:cNvSpPr txBox="1">
            <a:spLocks/>
          </p:cNvSpPr>
          <p:nvPr/>
        </p:nvSpPr>
        <p:spPr>
          <a:xfrm>
            <a:off x="330962" y="113397"/>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Zusammenfassung Ätiologie des T1D</a:t>
            </a:r>
          </a:p>
        </p:txBody>
      </p:sp>
      <p:sp>
        <p:nvSpPr>
          <p:cNvPr id="5" name="Text Placeholder 7">
            <a:extLst>
              <a:ext uri="{FF2B5EF4-FFF2-40B4-BE49-F238E27FC236}">
                <a16:creationId xmlns:a16="http://schemas.microsoft.com/office/drawing/2014/main" id="{91F49EA5-3E62-918A-0ACE-FC0033842A51}"/>
              </a:ext>
            </a:extLst>
          </p:cNvPr>
          <p:cNvSpPr txBox="1"/>
          <p:nvPr/>
        </p:nvSpPr>
        <p:spPr>
          <a:xfrm>
            <a:off x="330962" y="886162"/>
            <a:ext cx="8355837" cy="3140009"/>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Die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Genetik spielt eine große, aber nicht allein ausreichende Rolle </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bei der Entwicklung der Autoimmunerkrankung T1D</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1</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Weitere Faktoren, wie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Ernährung</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Infektionen</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und mögliche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andere Umwelt-faktoren </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müssen hinzu kommen, um tatsächlich das Immungeschehen auszulösen</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1</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en-US" sz="14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Coxsackie-B-Virus, Enterovirus, Rotavirus, Influenza, Mumps, </a:t>
            </a:r>
            <a:r>
              <a:rPr kumimoji="0" lang="en-US" sz="14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Röteln</a:t>
            </a:r>
            <a:r>
              <a:rPr kumimoji="0" lang="en-US" sz="14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und SARS-CoV-2 </a:t>
            </a:r>
            <a:r>
              <a:rPr kumimoji="0" lang="en-US" sz="14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können</a:t>
            </a:r>
            <a:r>
              <a:rPr kumimoji="0" lang="en-US" sz="14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das </a:t>
            </a:r>
            <a:r>
              <a:rPr kumimoji="0" lang="en-US" sz="14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Autoimmungeschehen</a:t>
            </a:r>
            <a:r>
              <a:rPr kumimoji="0" lang="en-US" sz="14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4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bei</a:t>
            </a:r>
            <a:r>
              <a:rPr kumimoji="0" lang="en-US" sz="14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T1D auslösen</a:t>
            </a:r>
            <a:r>
              <a:rPr kumimoji="0" lang="en-US" sz="1400" b="0"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2-5 </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de" sz="140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Einmal in Gang gesetzt, setzt sich der Vorgang der Betazell-Zerstörung dauerhaft fort. Um Symptome zu vermeiden, sind vermutlich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25 % funktionale Betazellmasse </a:t>
            </a:r>
            <a:r>
              <a:rPr kumimoji="0" lang="de" sz="140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notwendig</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6</a:t>
            </a:r>
            <a:endPar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endParaRPr>
          </a:p>
        </p:txBody>
      </p:sp>
      <p:sp>
        <p:nvSpPr>
          <p:cNvPr id="6" name="TextBox 3037">
            <a:extLst>
              <a:ext uri="{FF2B5EF4-FFF2-40B4-BE49-F238E27FC236}">
                <a16:creationId xmlns:a16="http://schemas.microsoft.com/office/drawing/2014/main" id="{3CAA96CA-9A8F-D434-F120-67CF2AA93309}"/>
              </a:ext>
            </a:extLst>
          </p:cNvPr>
          <p:cNvSpPr txBox="1"/>
          <p:nvPr/>
        </p:nvSpPr>
        <p:spPr>
          <a:xfrm>
            <a:off x="330962" y="4757482"/>
            <a:ext cx="8478000" cy="369332"/>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0" i="0" u="none" strike="noStrike" kern="1200" cap="none" spc="0" normalizeH="0" baseline="0" noProof="0">
                <a:ln>
                  <a:noFill/>
                </a:ln>
                <a:solidFill>
                  <a:srgbClr val="404040"/>
                </a:solidFill>
                <a:effectLst/>
                <a:uLnTx/>
                <a:uFillTx/>
                <a:latin typeface="Verdana"/>
                <a:ea typeface="Arial"/>
                <a:cs typeface="Arial"/>
              </a:rPr>
              <a:t>T1D: Typ-1-Diabetes.</a:t>
            </a:r>
          </a:p>
          <a:p>
            <a:pPr defTabSz="685766">
              <a:buClr>
                <a:srgbClr val="2F4B95"/>
              </a:buClr>
              <a:defRPr/>
            </a:pPr>
            <a:r>
              <a:rPr kumimoji="0" lang="de-DE" sz="600" b="1" i="0" u="none" strike="noStrike" kern="1200" cap="none" spc="0" normalizeH="0" baseline="0" noProof="0">
                <a:ln>
                  <a:noFill/>
                </a:ln>
                <a:solidFill>
                  <a:srgbClr val="404040"/>
                </a:solidFill>
                <a:effectLst/>
                <a:uLnTx/>
                <a:uFillTx/>
                <a:latin typeface="Verdana"/>
                <a:ea typeface="+mn-ea"/>
                <a:cs typeface="Arial"/>
              </a:rPr>
              <a:t>1. </a:t>
            </a:r>
            <a:r>
              <a:rPr kumimoji="0" lang="de-DE" sz="600" b="0" i="0" u="none" strike="noStrike" kern="1200" cap="none" spc="0" normalizeH="0" baseline="0" noProof="0">
                <a:ln>
                  <a:noFill/>
                </a:ln>
                <a:solidFill>
                  <a:srgbClr val="404040"/>
                </a:solidFill>
                <a:effectLst/>
                <a:uLnTx/>
                <a:uFillTx/>
                <a:latin typeface="Verdana"/>
                <a:ea typeface="+mn-ea"/>
                <a:cs typeface="Arial"/>
              </a:rPr>
              <a:t>Primavera M </a:t>
            </a:r>
            <a:r>
              <a:rPr kumimoji="0" lang="de-DE" sz="600" b="0" i="1" u="none" strike="noStrike" kern="1200" cap="none" spc="0" normalizeH="0" baseline="0" noProof="0">
                <a:ln>
                  <a:noFill/>
                </a:ln>
                <a:solidFill>
                  <a:srgbClr val="404040"/>
                </a:solidFill>
                <a:effectLst/>
                <a:uLnTx/>
                <a:uFillTx/>
                <a:latin typeface="Verdana"/>
                <a:ea typeface="+mn-ea"/>
                <a:cs typeface="Arial"/>
              </a:rPr>
              <a:t>et al. Front </a:t>
            </a:r>
            <a:r>
              <a:rPr kumimoji="0" lang="de-DE" sz="600" b="0" i="1" u="none" strike="noStrike" kern="1200" cap="none" spc="0" normalizeH="0" baseline="0" noProof="0" err="1">
                <a:ln>
                  <a:noFill/>
                </a:ln>
                <a:solidFill>
                  <a:srgbClr val="404040"/>
                </a:solidFill>
                <a:effectLst/>
                <a:uLnTx/>
                <a:uFillTx/>
                <a:latin typeface="Verdana"/>
                <a:ea typeface="+mn-ea"/>
                <a:cs typeface="Arial"/>
              </a:rPr>
              <a:t>Endocrinol</a:t>
            </a:r>
            <a:r>
              <a:rPr kumimoji="0" lang="de-DE" sz="600" b="0" i="1" u="none" strike="noStrike" kern="1200" cap="none" spc="0" normalizeH="0" baseline="0" noProof="0">
                <a:ln>
                  <a:noFill/>
                </a:ln>
                <a:solidFill>
                  <a:srgbClr val="404040"/>
                </a:solidFill>
                <a:effectLst/>
                <a:uLnTx/>
                <a:uFillTx/>
                <a:latin typeface="Verdana"/>
                <a:ea typeface="+mn-ea"/>
                <a:cs typeface="Arial"/>
              </a:rPr>
              <a:t> (Lausanne) </a:t>
            </a:r>
            <a:r>
              <a:rPr kumimoji="0" lang="de-DE" sz="600" b="0" i="0" u="none" strike="noStrike" kern="1200" cap="none" spc="0" normalizeH="0" baseline="0" noProof="0">
                <a:ln>
                  <a:noFill/>
                </a:ln>
                <a:solidFill>
                  <a:srgbClr val="404040"/>
                </a:solidFill>
                <a:effectLst/>
                <a:uLnTx/>
                <a:uFillTx/>
                <a:latin typeface="Verdana"/>
                <a:ea typeface="+mn-ea"/>
                <a:cs typeface="Arial"/>
              </a:rPr>
              <a:t>2020; 11: 248. </a:t>
            </a:r>
            <a:r>
              <a:rPr kumimoji="0" lang="de-DE" sz="600" b="1" i="0" u="none" strike="noStrike" kern="1200" cap="none" spc="0" normalizeH="0" baseline="0" noProof="0">
                <a:ln>
                  <a:noFill/>
                </a:ln>
                <a:solidFill>
                  <a:srgbClr val="404040"/>
                </a:solidFill>
                <a:effectLst/>
                <a:uLnTx/>
                <a:uFillTx/>
                <a:latin typeface="Verdana"/>
                <a:ea typeface="+mn-ea"/>
                <a:cs typeface="Arial"/>
              </a:rPr>
              <a:t>2.</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Smatti</a:t>
            </a:r>
            <a:r>
              <a:rPr kumimoji="0" lang="de-DE" sz="600" b="0" i="0" u="none" strike="noStrike" kern="1200" cap="none" spc="0" normalizeH="0" baseline="0" noProof="0">
                <a:ln>
                  <a:noFill/>
                </a:ln>
                <a:solidFill>
                  <a:srgbClr val="404040"/>
                </a:solidFill>
                <a:effectLst/>
                <a:uLnTx/>
                <a:uFillTx/>
                <a:latin typeface="Verdana"/>
                <a:ea typeface="+mn-ea"/>
                <a:cs typeface="Arial"/>
              </a:rPr>
              <a:t> MK </a:t>
            </a:r>
            <a:r>
              <a:rPr kumimoji="0" lang="de-DE" sz="600" b="0" i="1" u="none" strike="noStrike" kern="1200" cap="none" spc="0" normalizeH="0" baseline="0" noProof="0">
                <a:ln>
                  <a:noFill/>
                </a:ln>
                <a:solidFill>
                  <a:srgbClr val="404040"/>
                </a:solidFill>
                <a:effectLst/>
                <a:uLnTx/>
                <a:uFillTx/>
                <a:latin typeface="Verdana"/>
                <a:ea typeface="+mn-ea"/>
                <a:cs typeface="Arial"/>
              </a:rPr>
              <a:t>et al. </a:t>
            </a:r>
            <a:r>
              <a:rPr kumimoji="0" lang="de-DE" sz="600" b="0" i="1" u="none" strike="noStrike" kern="1200" cap="none" spc="0" normalizeH="0" baseline="0" noProof="0" err="1">
                <a:ln>
                  <a:noFill/>
                </a:ln>
                <a:solidFill>
                  <a:srgbClr val="404040"/>
                </a:solidFill>
                <a:effectLst/>
                <a:uLnTx/>
                <a:uFillTx/>
                <a:latin typeface="Verdana"/>
                <a:ea typeface="+mn-ea"/>
                <a:cs typeface="Arial"/>
              </a:rPr>
              <a:t>Viruses</a:t>
            </a:r>
            <a:r>
              <a:rPr kumimoji="0" lang="de-DE" sz="600" b="0" i="0" u="none" strike="noStrike" kern="1200" cap="none" spc="0" normalizeH="0" baseline="0" noProof="0">
                <a:ln>
                  <a:noFill/>
                </a:ln>
                <a:solidFill>
                  <a:srgbClr val="404040"/>
                </a:solidFill>
                <a:effectLst/>
                <a:uLnTx/>
                <a:uFillTx/>
                <a:latin typeface="Verdana"/>
                <a:ea typeface="+mn-ea"/>
                <a:cs typeface="Arial"/>
              </a:rPr>
              <a:t> 2019; 11: 1–18. </a:t>
            </a:r>
            <a:r>
              <a:rPr kumimoji="0" lang="de-DE" sz="600" b="1" i="0" u="none" strike="noStrike" kern="1200" cap="none" spc="0" normalizeH="0" baseline="0" noProof="0">
                <a:ln>
                  <a:noFill/>
                </a:ln>
                <a:solidFill>
                  <a:srgbClr val="404040"/>
                </a:solidFill>
                <a:effectLst/>
                <a:uLnTx/>
                <a:uFillTx/>
                <a:latin typeface="Verdana"/>
                <a:ea typeface="+mn-ea"/>
                <a:cs typeface="Arial"/>
              </a:rPr>
              <a:t>3.</a:t>
            </a:r>
            <a:r>
              <a:rPr kumimoji="0" lang="de-DE" sz="600" b="0" i="0" u="none" strike="noStrike" kern="1200" cap="none" spc="0" normalizeH="0" baseline="0" noProof="0">
                <a:ln>
                  <a:noFill/>
                </a:ln>
                <a:solidFill>
                  <a:srgbClr val="404040"/>
                </a:solidFill>
                <a:effectLst/>
                <a:uLnTx/>
                <a:uFillTx/>
                <a:latin typeface="Verdana"/>
                <a:ea typeface="+mn-ea"/>
                <a:cs typeface="Arial"/>
              </a:rPr>
              <a:t> Yang JK </a:t>
            </a:r>
            <a:r>
              <a:rPr kumimoji="0" lang="de-DE" sz="600" b="0" i="1" u="none" strike="noStrike" kern="1200" cap="none" spc="0" normalizeH="0" baseline="0" noProof="0">
                <a:ln>
                  <a:noFill/>
                </a:ln>
                <a:solidFill>
                  <a:srgbClr val="404040"/>
                </a:solidFill>
                <a:effectLst/>
                <a:uLnTx/>
                <a:uFillTx/>
                <a:latin typeface="Verdana"/>
                <a:ea typeface="+mn-ea"/>
                <a:cs typeface="Arial"/>
              </a:rPr>
              <a:t>et al. Acta </a:t>
            </a:r>
            <a:r>
              <a:rPr kumimoji="0" lang="de-DE" sz="600" b="0" i="1" u="none" strike="noStrike" kern="1200" cap="none" spc="0" normalizeH="0" baseline="0" noProof="0" err="1">
                <a:ln>
                  <a:noFill/>
                </a:ln>
                <a:solidFill>
                  <a:srgbClr val="404040"/>
                </a:solidFill>
                <a:effectLst/>
                <a:uLnTx/>
                <a:uFillTx/>
                <a:latin typeface="Verdana"/>
                <a:ea typeface="+mn-ea"/>
                <a:cs typeface="Arial"/>
              </a:rPr>
              <a:t>Diabetol</a:t>
            </a:r>
            <a:r>
              <a:rPr kumimoji="0" lang="de-DE" sz="600" b="0" i="0" u="none" strike="noStrike" kern="1200" cap="none" spc="0" normalizeH="0" baseline="0" noProof="0">
                <a:ln>
                  <a:noFill/>
                </a:ln>
                <a:solidFill>
                  <a:srgbClr val="404040"/>
                </a:solidFill>
                <a:effectLst/>
                <a:uLnTx/>
                <a:uFillTx/>
                <a:latin typeface="Verdana"/>
                <a:ea typeface="+mn-ea"/>
                <a:cs typeface="Arial"/>
              </a:rPr>
              <a:t> 2019; 47: 193–9. </a:t>
            </a:r>
            <a:r>
              <a:rPr kumimoji="0" lang="de-DE" sz="600" b="1" i="0" u="none" strike="noStrike" kern="1200" cap="none" spc="0" normalizeH="0" baseline="0" noProof="0">
                <a:ln>
                  <a:noFill/>
                </a:ln>
                <a:solidFill>
                  <a:srgbClr val="404040"/>
                </a:solidFill>
                <a:effectLst/>
                <a:uLnTx/>
                <a:uFillTx/>
                <a:latin typeface="Verdana"/>
                <a:ea typeface="+mn-ea"/>
                <a:cs typeface="Arial"/>
              </a:rPr>
              <a:t>4.</a:t>
            </a:r>
            <a:r>
              <a:rPr kumimoji="0" lang="de-DE" sz="600" b="0" i="0" u="none" strike="noStrike" kern="1200" cap="none" spc="0" normalizeH="0" baseline="0" noProof="0">
                <a:ln>
                  <a:noFill/>
                </a:ln>
                <a:solidFill>
                  <a:srgbClr val="404040"/>
                </a:solidFill>
                <a:effectLst/>
                <a:uLnTx/>
                <a:uFillTx/>
                <a:latin typeface="Verdana"/>
                <a:ea typeface="+mn-ea"/>
                <a:cs typeface="Arial"/>
              </a:rPr>
              <a:t> Rubino F </a:t>
            </a:r>
            <a:r>
              <a:rPr kumimoji="0" lang="de-DE" sz="600" b="0" i="1" u="none" strike="noStrike" kern="1200" cap="none" spc="0" normalizeH="0" baseline="0" noProof="0">
                <a:ln>
                  <a:noFill/>
                </a:ln>
                <a:solidFill>
                  <a:srgbClr val="404040"/>
                </a:solidFill>
                <a:effectLst/>
                <a:uLnTx/>
                <a:uFillTx/>
                <a:latin typeface="Verdana"/>
                <a:ea typeface="+mn-ea"/>
                <a:cs typeface="Arial"/>
              </a:rPr>
              <a:t>et al. N Engl J Med</a:t>
            </a:r>
            <a:r>
              <a:rPr kumimoji="0" lang="de-DE" sz="600" b="0" i="0" u="none" strike="noStrike" kern="1200" cap="none" spc="0" normalizeH="0" baseline="0" noProof="0">
                <a:ln>
                  <a:noFill/>
                </a:ln>
                <a:solidFill>
                  <a:srgbClr val="404040"/>
                </a:solidFill>
                <a:effectLst/>
                <a:uLnTx/>
                <a:uFillTx/>
                <a:latin typeface="Verdana"/>
                <a:ea typeface="+mn-ea"/>
                <a:cs typeface="Arial"/>
              </a:rPr>
              <a:t> 2020; 383: 789–90. </a:t>
            </a:r>
            <a:r>
              <a:rPr kumimoji="0" lang="de-DE" sz="600" b="1" i="0" u="none" strike="noStrike" kern="1200" cap="none" spc="0" normalizeH="0" baseline="0" noProof="0">
                <a:ln>
                  <a:noFill/>
                </a:ln>
                <a:solidFill>
                  <a:srgbClr val="404040"/>
                </a:solidFill>
                <a:effectLst/>
                <a:uLnTx/>
                <a:uFillTx/>
                <a:latin typeface="Verdana"/>
                <a:ea typeface="+mn-ea"/>
                <a:cs typeface="Arial"/>
              </a:rPr>
              <a:t>5.</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Qeadan</a:t>
            </a:r>
            <a:r>
              <a:rPr kumimoji="0" lang="de-DE" sz="600" b="0" i="0" u="none" strike="noStrike" kern="1200" cap="none" spc="0" normalizeH="0" baseline="0" noProof="0">
                <a:ln>
                  <a:noFill/>
                </a:ln>
                <a:solidFill>
                  <a:srgbClr val="404040"/>
                </a:solidFill>
                <a:effectLst/>
                <a:uLnTx/>
                <a:uFillTx/>
                <a:latin typeface="Verdana"/>
                <a:ea typeface="+mn-ea"/>
                <a:cs typeface="Arial"/>
              </a:rPr>
              <a:t> F </a:t>
            </a:r>
            <a:r>
              <a:rPr kumimoji="0" lang="de-DE" sz="600" b="0" i="1" u="none" strike="noStrike" kern="1200" cap="none" spc="0" normalizeH="0" baseline="0" noProof="0">
                <a:ln>
                  <a:noFill/>
                </a:ln>
                <a:solidFill>
                  <a:srgbClr val="404040"/>
                </a:solidFill>
                <a:effectLst/>
                <a:uLnTx/>
                <a:uFillTx/>
                <a:latin typeface="Verdana"/>
                <a:ea typeface="+mn-ea"/>
                <a:cs typeface="Arial"/>
              </a:rPr>
              <a:t>et al</a:t>
            </a:r>
            <a:r>
              <a:rPr lang="de-DE" sz="600" i="1">
                <a:solidFill>
                  <a:srgbClr val="404040"/>
                </a:solidFill>
                <a:cs typeface="Arial"/>
              </a:rPr>
              <a:t>. PLoS </a:t>
            </a:r>
            <a:r>
              <a:rPr lang="de-DE" sz="600" i="1" err="1">
                <a:solidFill>
                  <a:srgbClr val="404040"/>
                </a:solidFill>
                <a:cs typeface="Arial"/>
              </a:rPr>
              <a:t>One</a:t>
            </a:r>
            <a:r>
              <a:rPr lang="de-DE" sz="600" i="1">
                <a:solidFill>
                  <a:srgbClr val="404040"/>
                </a:solidFill>
                <a:cs typeface="Arial"/>
              </a:rPr>
              <a:t> </a:t>
            </a:r>
            <a:r>
              <a:rPr lang="de-DE" sz="600">
                <a:solidFill>
                  <a:srgbClr val="404040"/>
                </a:solidFill>
                <a:cs typeface="Arial"/>
              </a:rPr>
              <a:t>2022; 17: e0266809.</a:t>
            </a:r>
            <a:r>
              <a:rPr lang="da-DK" sz="600">
                <a:solidFill>
                  <a:srgbClr val="404040"/>
                </a:solidFill>
              </a:rPr>
              <a:t> </a:t>
            </a:r>
            <a:r>
              <a:rPr lang="de-DE" sz="600" b="1">
                <a:solidFill>
                  <a:srgbClr val="404040"/>
                </a:solidFill>
              </a:rPr>
              <a:t>6</a:t>
            </a:r>
            <a:r>
              <a:rPr kumimoji="0" lang="da-DK" sz="600" b="1" i="0" u="none" strike="noStrike" kern="1200" cap="none" spc="0" normalizeH="0" baseline="0" noProof="0">
                <a:ln>
                  <a:noFill/>
                </a:ln>
                <a:solidFill>
                  <a:srgbClr val="404040"/>
                </a:solidFill>
                <a:effectLst/>
                <a:uLnTx/>
                <a:uFillTx/>
                <a:latin typeface="Verdana"/>
                <a:ea typeface="+mn-ea"/>
                <a:cs typeface="Arial"/>
              </a:rPr>
              <a:t>.</a:t>
            </a:r>
            <a:r>
              <a:rPr kumimoji="0" lang="da-DK" sz="600" b="0" i="0" u="none" strike="noStrike" kern="1200" cap="none" spc="0" normalizeH="0" baseline="0" noProof="0">
                <a:ln>
                  <a:noFill/>
                </a:ln>
                <a:solidFill>
                  <a:srgbClr val="404040"/>
                </a:solidFill>
                <a:effectLst/>
                <a:uLnTx/>
                <a:uFillTx/>
                <a:latin typeface="Verdana"/>
                <a:ea typeface="+mn-ea"/>
                <a:cs typeface="Arial"/>
              </a:rPr>
              <a:t> Flatt AJS </a:t>
            </a:r>
            <a:r>
              <a:rPr kumimoji="0" lang="da-DK" sz="600" b="0" i="1" u="none" strike="noStrike" kern="1200" cap="none" spc="0" normalizeH="0" baseline="0" noProof="0">
                <a:ln>
                  <a:noFill/>
                </a:ln>
                <a:solidFill>
                  <a:srgbClr val="404040"/>
                </a:solidFill>
                <a:effectLst/>
                <a:uLnTx/>
                <a:uFillTx/>
                <a:latin typeface="Verdana"/>
                <a:ea typeface="+mn-ea"/>
                <a:cs typeface="Arial"/>
              </a:rPr>
              <a:t>et al. Ann NY Acad Sci</a:t>
            </a:r>
            <a:r>
              <a:rPr kumimoji="0" lang="da-DK" sz="600" b="0" i="0" u="none" strike="noStrike" kern="1200" cap="none" spc="0" normalizeH="0" baseline="0" noProof="0">
                <a:ln>
                  <a:noFill/>
                </a:ln>
                <a:solidFill>
                  <a:srgbClr val="404040"/>
                </a:solidFill>
                <a:effectLst/>
                <a:uLnTx/>
                <a:uFillTx/>
                <a:latin typeface="Verdana"/>
                <a:ea typeface="+mn-ea"/>
                <a:cs typeface="Arial"/>
              </a:rPr>
              <a:t> 2021; 1495: 40–54. </a:t>
            </a:r>
            <a:endParaRPr kumimoji="0" lang="da-DK" sz="600" b="0" i="0" u="none" strike="noStrike" kern="1200" cap="none" spc="0" normalizeH="0" baseline="0" noProof="0">
              <a:ln>
                <a:noFill/>
              </a:ln>
              <a:solidFill>
                <a:srgbClr val="404040"/>
              </a:solidFill>
              <a:effectLst/>
              <a:uLnTx/>
              <a:uFillTx/>
              <a:latin typeface="Verdana"/>
              <a:ea typeface="Arial"/>
              <a:cs typeface="Arial"/>
            </a:endParaRPr>
          </a:p>
        </p:txBody>
      </p:sp>
    </p:spTree>
    <p:extLst>
      <p:ext uri="{BB962C8B-B14F-4D97-AF65-F5344CB8AC3E}">
        <p14:creationId xmlns:p14="http://schemas.microsoft.com/office/powerpoint/2010/main" val="2709162864"/>
      </p:ext>
    </p:extLst>
  </p:cSld>
  <p:clrMapOvr>
    <a:masterClrMapping/>
  </p:clrMapOvr>
  <p:transition>
    <p:fade/>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167C25-357E-6FBD-70D8-0B3F1D07E600}"/>
            </a:ext>
          </a:extLst>
        </p:cNvPr>
        <p:cNvGrpSpPr/>
        <p:nvPr/>
      </p:nvGrpSpPr>
      <p:grpSpPr>
        <a:xfrm>
          <a:off x="0" y="0"/>
          <a:ext cx="0" cy="0"/>
          <a:chOff x="0" y="0"/>
          <a:chExt cx="0" cy="0"/>
        </a:xfrm>
      </p:grpSpPr>
      <p:sp>
        <p:nvSpPr>
          <p:cNvPr id="3" name="SmartArt-Platzhalter 2">
            <a:extLst>
              <a:ext uri="{FF2B5EF4-FFF2-40B4-BE49-F238E27FC236}">
                <a16:creationId xmlns:a16="http://schemas.microsoft.com/office/drawing/2014/main" id="{8E84B563-5E21-8599-A376-A5E14D600682}"/>
              </a:ext>
            </a:extLst>
          </p:cNvPr>
          <p:cNvSpPr>
            <a:spLocks noGrp="1"/>
          </p:cNvSpPr>
          <p:nvPr>
            <p:ph type="dgm" sz="quarter" idx="13"/>
          </p:nvPr>
        </p:nvSpPr>
        <p:spPr/>
        <p:txBody>
          <a:bodyPr/>
          <a:lstStyle/>
          <a:p>
            <a:endParaRPr lang="de-DE"/>
          </a:p>
        </p:txBody>
      </p:sp>
      <p:sp>
        <p:nvSpPr>
          <p:cNvPr id="6" name="SmartArt-Platzhalter 5">
            <a:extLst>
              <a:ext uri="{FF2B5EF4-FFF2-40B4-BE49-F238E27FC236}">
                <a16:creationId xmlns:a16="http://schemas.microsoft.com/office/drawing/2014/main" id="{D48DD807-2399-E4E5-68E5-2A488D9A703E}"/>
              </a:ext>
            </a:extLst>
          </p:cNvPr>
          <p:cNvSpPr>
            <a:spLocks noGrp="1"/>
          </p:cNvSpPr>
          <p:nvPr>
            <p:ph type="dgm" sz="quarter" idx="14"/>
          </p:nvPr>
        </p:nvSpPr>
        <p:spPr/>
        <p:txBody>
          <a:bodyPr/>
          <a:lstStyle/>
          <a:p>
            <a:endParaRPr lang="de-DE"/>
          </a:p>
        </p:txBody>
      </p:sp>
      <p:sp>
        <p:nvSpPr>
          <p:cNvPr id="5" name="Text Placeholder 4">
            <a:extLst>
              <a:ext uri="{FF2B5EF4-FFF2-40B4-BE49-F238E27FC236}">
                <a16:creationId xmlns:a16="http://schemas.microsoft.com/office/drawing/2014/main" id="{CA074560-FAB6-491F-926D-E1F85EBB5513}"/>
              </a:ext>
            </a:extLst>
          </p:cNvPr>
          <p:cNvSpPr>
            <a:spLocks noGrp="1"/>
          </p:cNvSpPr>
          <p:nvPr>
            <p:ph type="body" sz="quarter" idx="21"/>
          </p:nvPr>
        </p:nvSpPr>
        <p:spPr/>
        <p:txBody>
          <a:bodyPr/>
          <a:lstStyle/>
          <a:p>
            <a:r>
              <a:rPr lang="de-DE" sz="2400">
                <a:latin typeface="Verdana"/>
                <a:ea typeface="Verdana"/>
              </a:rPr>
              <a:t>Andere Autoimmunerkrankungen und         Typ-1-Diabetes</a:t>
            </a:r>
          </a:p>
        </p:txBody>
      </p:sp>
      <p:pic>
        <p:nvPicPr>
          <p:cNvPr id="2" name="Grafik 1" descr="Start Silhouette">
            <a:hlinkClick r:id="rId2" action="ppaction://hlinksldjump"/>
            <a:extLst>
              <a:ext uri="{FF2B5EF4-FFF2-40B4-BE49-F238E27FC236}">
                <a16:creationId xmlns:a16="http://schemas.microsoft.com/office/drawing/2014/main" id="{F5BB024A-F5BD-3425-13B1-41B4097BF6E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1917534233"/>
      </p:ext>
    </p:extLst>
  </p:cSld>
  <p:clrMapOvr>
    <a:masterClrMapping/>
  </p:clrMapOvr>
  <p:transition>
    <p:fade/>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EA07DA53-20A0-8D31-52B8-807BA6BC6FCA}"/>
              </a:ext>
            </a:extLst>
          </p:cNvPr>
          <p:cNvSpPr txBox="1">
            <a:spLocks/>
          </p:cNvSpPr>
          <p:nvPr/>
        </p:nvSpPr>
        <p:spPr>
          <a:xfrm>
            <a:off x="334363" y="114109"/>
            <a:ext cx="8380816"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kann mit anderen Autoimmunerkrankungen assoziiert sein</a:t>
            </a:r>
            <a:r>
              <a:rPr kumimoji="0" lang="de-DE" sz="2000" b="1" i="0" u="none" strike="noStrike" kern="1200" cap="none" spc="0" normalizeH="0" baseline="30000" noProof="0">
                <a:ln>
                  <a:noFill/>
                </a:ln>
                <a:solidFill>
                  <a:srgbClr val="7030A0"/>
                </a:solidFill>
                <a:effectLst/>
                <a:uLnTx/>
                <a:uFillTx/>
                <a:latin typeface="Verdana"/>
                <a:ea typeface="+mn-ea"/>
                <a:cs typeface="+mn-cs"/>
              </a:rPr>
              <a:t>1,2</a:t>
            </a:r>
          </a:p>
        </p:txBody>
      </p:sp>
      <p:sp>
        <p:nvSpPr>
          <p:cNvPr id="3" name="Textfeld 2">
            <a:extLst>
              <a:ext uri="{FF2B5EF4-FFF2-40B4-BE49-F238E27FC236}">
                <a16:creationId xmlns:a16="http://schemas.microsoft.com/office/drawing/2014/main" id="{0D4C0D2C-6989-ECF1-ED6A-8671AFB9FB36}"/>
              </a:ext>
            </a:extLst>
          </p:cNvPr>
          <p:cNvSpPr txBox="1"/>
          <p:nvPr/>
        </p:nvSpPr>
        <p:spPr>
          <a:xfrm>
            <a:off x="334363" y="4853081"/>
            <a:ext cx="8446925"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T1D: Typ-1-Diabetes.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a-DK" sz="600" b="0" i="0" u="none" strike="noStrike" kern="1200" cap="none" spc="0" normalizeH="0" baseline="0" noProof="0">
                <a:ln>
                  <a:noFill/>
                </a:ln>
                <a:solidFill>
                  <a:srgbClr val="404040"/>
                </a:solidFill>
                <a:effectLst/>
                <a:uLnTx/>
                <a:uFillTx/>
                <a:latin typeface="Verdana"/>
                <a:ea typeface="+mn-ea"/>
                <a:cs typeface="Arial"/>
              </a:rPr>
              <a:t>Frommer L &amp; Kahaly GJ</a:t>
            </a:r>
            <a:r>
              <a:rPr kumimoji="0" lang="da-DK" sz="600" b="0" i="1" u="none" strike="noStrike" kern="1200" cap="none" spc="0" normalizeH="0" baseline="0" noProof="0">
                <a:ln>
                  <a:noFill/>
                </a:ln>
                <a:solidFill>
                  <a:srgbClr val="404040"/>
                </a:solidFill>
                <a:effectLst/>
                <a:uLnTx/>
                <a:uFillTx/>
                <a:latin typeface="Verdana"/>
                <a:ea typeface="+mn-ea"/>
                <a:cs typeface="Arial"/>
              </a:rPr>
              <a:t>. World J Diabetes </a:t>
            </a:r>
            <a:r>
              <a:rPr kumimoji="0" lang="da-DK" sz="600" b="0" i="0" u="none" strike="noStrike" kern="1200" cap="none" spc="0" normalizeH="0" baseline="0" noProof="0">
                <a:ln>
                  <a:noFill/>
                </a:ln>
                <a:solidFill>
                  <a:srgbClr val="404040"/>
                </a:solidFill>
                <a:effectLst/>
                <a:uLnTx/>
                <a:uFillTx/>
                <a:latin typeface="Verdana"/>
                <a:ea typeface="+mn-ea"/>
                <a:cs typeface="Arial"/>
              </a:rPr>
              <a:t>2020; 11: 527–39. </a:t>
            </a:r>
            <a:r>
              <a:rPr kumimoji="0" lang="da-DK" sz="600" b="1" i="0" u="none" strike="noStrike" kern="1200" cap="none" spc="0" normalizeH="0" baseline="0" noProof="0">
                <a:ln>
                  <a:noFill/>
                </a:ln>
                <a:solidFill>
                  <a:srgbClr val="404040"/>
                </a:solidFill>
                <a:effectLst/>
                <a:uLnTx/>
                <a:uFillTx/>
                <a:latin typeface="Verdana"/>
                <a:ea typeface="+mn-ea"/>
                <a:cs typeface="Arial"/>
              </a:rPr>
              <a:t>2.</a:t>
            </a:r>
            <a:r>
              <a:rPr kumimoji="0" lang="da-DK" sz="600" b="0" i="0" u="none" strike="noStrike" kern="1200" cap="none" spc="0" normalizeH="0" baseline="0" noProof="0">
                <a:ln>
                  <a:noFill/>
                </a:ln>
                <a:solidFill>
                  <a:srgbClr val="404040"/>
                </a:solidFill>
                <a:effectLst/>
                <a:uLnTx/>
                <a:uFillTx/>
                <a:latin typeface="Verdana"/>
                <a:ea typeface="+mn-ea"/>
                <a:cs typeface="Arial"/>
              </a:rPr>
              <a:t> Popoviciu MS </a:t>
            </a:r>
            <a:r>
              <a:rPr kumimoji="0" lang="da-DK" sz="600" b="0" i="1" u="none" strike="noStrike" kern="1200" cap="none" spc="0" normalizeH="0" baseline="0" noProof="0">
                <a:ln>
                  <a:noFill/>
                </a:ln>
                <a:solidFill>
                  <a:srgbClr val="404040"/>
                </a:solidFill>
                <a:effectLst/>
                <a:uLnTx/>
                <a:uFillTx/>
                <a:latin typeface="Verdana"/>
                <a:ea typeface="+mn-ea"/>
                <a:cs typeface="Arial"/>
              </a:rPr>
              <a:t>et al. J Pers Med </a:t>
            </a:r>
            <a:r>
              <a:rPr kumimoji="0" lang="da-DK" sz="600" b="0" i="0" u="none" strike="noStrike" kern="1200" cap="none" spc="0" normalizeH="0" baseline="0" noProof="0">
                <a:ln>
                  <a:noFill/>
                </a:ln>
                <a:solidFill>
                  <a:srgbClr val="404040"/>
                </a:solidFill>
                <a:effectLst/>
                <a:uLnTx/>
                <a:uFillTx/>
                <a:latin typeface="Verdana"/>
                <a:ea typeface="+mn-ea"/>
                <a:cs typeface="Arial"/>
              </a:rPr>
              <a:t>2023; 13: 422. </a:t>
            </a:r>
            <a:r>
              <a:rPr kumimoji="0" lang="da-DK" sz="600" b="1" i="0" u="none" strike="noStrike" kern="1200" cap="none" spc="0" normalizeH="0" baseline="0" noProof="0">
                <a:ln>
                  <a:noFill/>
                </a:ln>
                <a:solidFill>
                  <a:srgbClr val="404040"/>
                </a:solidFill>
                <a:effectLst/>
                <a:uLnTx/>
                <a:uFillTx/>
                <a:latin typeface="Verdana"/>
                <a:ea typeface="+mn-ea"/>
                <a:cs typeface="Arial"/>
              </a:rPr>
              <a:t>3.</a:t>
            </a:r>
            <a:r>
              <a:rPr kumimoji="0" lang="da-DK" sz="600" b="0" i="0" u="none" strike="noStrike" kern="1200" cap="none" spc="0" normalizeH="0" baseline="0" noProof="0">
                <a:ln>
                  <a:noFill/>
                </a:ln>
                <a:solidFill>
                  <a:srgbClr val="404040"/>
                </a:solidFill>
                <a:effectLst/>
                <a:uLnTx/>
                <a:uFillTx/>
                <a:latin typeface="Verdana"/>
                <a:ea typeface="+mn-ea"/>
                <a:cs typeface="Arial"/>
              </a:rPr>
              <a:t> Scherman MN </a:t>
            </a:r>
            <a:r>
              <a:rPr kumimoji="0" lang="da-DK" sz="600" b="0" i="1" u="none" strike="noStrike" kern="1200" cap="none" spc="0" normalizeH="0" baseline="0" noProof="0">
                <a:ln>
                  <a:noFill/>
                </a:ln>
                <a:solidFill>
                  <a:srgbClr val="404040"/>
                </a:solidFill>
                <a:effectLst/>
                <a:uLnTx/>
                <a:uFillTx/>
                <a:latin typeface="Verdana"/>
                <a:ea typeface="+mn-ea"/>
                <a:cs typeface="Arial"/>
              </a:rPr>
              <a:t>et al. Front Pediatr </a:t>
            </a:r>
            <a:r>
              <a:rPr kumimoji="0" lang="da-DK" sz="600" b="0" i="0" u="none" strike="noStrike" kern="1200" cap="none" spc="0" normalizeH="0" baseline="0" noProof="0">
                <a:ln>
                  <a:noFill/>
                </a:ln>
                <a:solidFill>
                  <a:srgbClr val="404040"/>
                </a:solidFill>
                <a:effectLst/>
                <a:uLnTx/>
                <a:uFillTx/>
                <a:latin typeface="Verdana"/>
                <a:ea typeface="+mn-ea"/>
                <a:cs typeface="Arial"/>
              </a:rPr>
              <a:t>2024; 12: 1–10.</a:t>
            </a:r>
            <a:r>
              <a:rPr kumimoji="0" lang="de-DE" sz="600" b="0" i="0" u="none" strike="noStrike" kern="1200" cap="none" spc="0" normalizeH="0" baseline="0" noProof="0">
                <a:ln>
                  <a:noFill/>
                </a:ln>
                <a:solidFill>
                  <a:srgbClr val="404040"/>
                </a:solidFill>
                <a:effectLst/>
                <a:uLnTx/>
                <a:uFillTx/>
                <a:latin typeface="Verdana"/>
                <a:ea typeface="+mn-ea"/>
                <a:cs typeface="Arial"/>
              </a:rPr>
              <a:t> </a:t>
            </a:r>
          </a:p>
        </p:txBody>
      </p:sp>
      <p:sp>
        <p:nvSpPr>
          <p:cNvPr id="35" name="Text Placeholder 12">
            <a:extLst>
              <a:ext uri="{FF2B5EF4-FFF2-40B4-BE49-F238E27FC236}">
                <a16:creationId xmlns:a16="http://schemas.microsoft.com/office/drawing/2014/main" id="{26EC54B0-A2B2-3FD0-E23B-35E78ADB7221}"/>
              </a:ext>
            </a:extLst>
          </p:cNvPr>
          <p:cNvSpPr txBox="1">
            <a:spLocks/>
          </p:cNvSpPr>
          <p:nvPr/>
        </p:nvSpPr>
        <p:spPr>
          <a:xfrm>
            <a:off x="494110" y="1061564"/>
            <a:ext cx="7882476" cy="173743"/>
          </a:xfrm>
          <a:prstGeom prst="rect">
            <a:avLst/>
          </a:prstGeom>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350" b="0" i="0" kern="1200">
                <a:solidFill>
                  <a:schemeClr val="accent2"/>
                </a:solidFill>
                <a:latin typeface="Arial" panose="020B0604020202020204" pitchFamily="34" charset="0"/>
                <a:ea typeface="+mn-ea"/>
                <a:cs typeface="Arial" panose="020B0604020202020204" pitchFamily="34" charset="0"/>
              </a:defRPr>
            </a:lvl1pPr>
            <a:lvl2pPr marL="204788" indent="-204788" algn="l" defTabSz="685800" rtl="0" eaLnBrk="1" latinLnBrk="0" hangingPunct="1">
              <a:lnSpc>
                <a:spcPct val="90000"/>
              </a:lnSpc>
              <a:spcBef>
                <a:spcPts val="900"/>
              </a:spcBef>
              <a:buClr>
                <a:schemeClr val="accent1"/>
              </a:buClr>
              <a:buSzPct val="80000"/>
              <a:buFont typeface="Wingdings" panose="05000000000000000000" pitchFamily="2" charset="2"/>
              <a:buChar char=""/>
              <a:defRPr sz="1350" kern="1200">
                <a:solidFill>
                  <a:schemeClr val="tx1"/>
                </a:solidFill>
                <a:latin typeface="Arial" panose="020B0604020202020204" pitchFamily="34" charset="0"/>
                <a:ea typeface="+mn-ea"/>
                <a:cs typeface="Arial" panose="020B0604020202020204" pitchFamily="34" charset="0"/>
              </a:defRPr>
            </a:lvl2pPr>
            <a:lvl3pPr marL="376238" indent="-147638" algn="l" defTabSz="685800" rtl="0" eaLnBrk="1" latinLnBrk="0" hangingPunct="1">
              <a:lnSpc>
                <a:spcPct val="90000"/>
              </a:lnSpc>
              <a:spcBef>
                <a:spcPts val="450"/>
              </a:spcBef>
              <a:buClr>
                <a:schemeClr val="accent1"/>
              </a:buClr>
              <a:buFont typeface="Courier New" panose="02070309020205020404" pitchFamily="49" charset="0"/>
              <a:buChar char="o"/>
              <a:defRPr sz="1050" kern="1200">
                <a:solidFill>
                  <a:schemeClr val="tx1"/>
                </a:solidFill>
                <a:latin typeface="Arial" panose="020B0604020202020204" pitchFamily="34" charset="0"/>
                <a:ea typeface="+mn-ea"/>
                <a:cs typeface="Arial" panose="020B0604020202020204" pitchFamily="34" charset="0"/>
              </a:defRPr>
            </a:lvl3pPr>
            <a:lvl4pPr marL="514350" indent="-142875" algn="l" defTabSz="685800" rtl="0" eaLnBrk="1" latinLnBrk="0" hangingPunct="1">
              <a:lnSpc>
                <a:spcPct val="90000"/>
              </a:lnSpc>
              <a:spcBef>
                <a:spcPts val="450"/>
              </a:spcBef>
              <a:buClr>
                <a:schemeClr val="accent1"/>
              </a:buClr>
              <a:buFont typeface="Arial" panose="020B0604020202020204" pitchFamily="34" charset="0"/>
              <a:buChar char="–"/>
              <a:defRPr sz="900" kern="1200">
                <a:solidFill>
                  <a:schemeClr val="tx1"/>
                </a:solidFill>
                <a:latin typeface="Arial" panose="020B0604020202020204" pitchFamily="34" charset="0"/>
                <a:ea typeface="+mn-ea"/>
                <a:cs typeface="Arial" panose="020B0604020202020204" pitchFamily="34" charset="0"/>
              </a:defRPr>
            </a:lvl4pPr>
            <a:lvl5pPr marL="324000" indent="-108000" algn="l" defTabSz="685800" rtl="0" eaLnBrk="1" latinLnBrk="0" hangingPunct="1">
              <a:lnSpc>
                <a:spcPct val="80000"/>
              </a:lnSpc>
              <a:spcBef>
                <a:spcPts val="450"/>
              </a:spcBef>
              <a:buFont typeface="Arial" panose="020B0604020202020204" pitchFamily="34" charset="0"/>
              <a:buChar char="–"/>
              <a:defRPr sz="900" kern="1200">
                <a:solidFill>
                  <a:schemeClr val="tx1"/>
                </a:solidFill>
                <a:latin typeface="Calibri" panose="020F0502020204030204" pitchFamily="34" charset="0"/>
                <a:ea typeface="+mn-ea"/>
                <a:cs typeface="Calibri" panose="020F0502020204030204" pitchFamily="34" charset="0"/>
              </a:defRPr>
            </a:lvl5pPr>
            <a:lvl6pPr marL="18859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6pPr>
            <a:lvl7pPr marL="22288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7pPr>
            <a:lvl8pPr marL="25717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8pPr>
            <a:lvl9pPr marL="2914650" indent="-171450" algn="l" defTabSz="685800" rtl="0" eaLnBrk="1" latinLnBrk="0" hangingPunct="1">
              <a:spcBef>
                <a:spcPct val="20000"/>
              </a:spcBef>
              <a:buFont typeface="Arial" panose="020B0604020202020204" pitchFamily="34" charset="0"/>
              <a:buChar char="•"/>
              <a:defRPr sz="150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de" sz="1200" b="0" i="0" u="none" strike="noStrike" kern="1200" cap="none" spc="0" normalizeH="0" baseline="0" noProof="0">
                <a:ln>
                  <a:noFill/>
                </a:ln>
                <a:solidFill>
                  <a:srgbClr val="000000"/>
                </a:solidFill>
                <a:effectLst/>
                <a:uLnTx/>
                <a:uFillTx/>
                <a:latin typeface="+mn-lt"/>
                <a:ea typeface="Arial"/>
                <a:cs typeface="Arial"/>
              </a:rPr>
              <a:t>T1D ist häufig mit anderen endokrinen Autoimmunerkrankungen assoziiert, einschließlich:</a:t>
            </a:r>
            <a:r>
              <a:rPr kumimoji="0" lang="de" sz="1200" b="0" i="0" u="none" strike="noStrike" kern="1200" cap="none" spc="0" normalizeH="0" baseline="30000" noProof="0">
                <a:ln>
                  <a:noFill/>
                </a:ln>
                <a:solidFill>
                  <a:srgbClr val="000000"/>
                </a:solidFill>
                <a:effectLst/>
                <a:uLnTx/>
                <a:uFillTx/>
                <a:latin typeface="+mn-lt"/>
                <a:ea typeface="Arial"/>
                <a:cs typeface="Arial"/>
              </a:rPr>
              <a:t>1-3</a:t>
            </a:r>
            <a:endParaRPr kumimoji="0" lang="en-US" sz="1200" b="0" i="0" u="none" strike="noStrike" kern="1200" cap="none" spc="0" normalizeH="0" baseline="30000" noProof="0">
              <a:ln>
                <a:noFill/>
              </a:ln>
              <a:solidFill>
                <a:srgbClr val="000000"/>
              </a:solidFill>
              <a:effectLst/>
              <a:uLnTx/>
              <a:uFillTx/>
              <a:latin typeface="+mn-lt"/>
              <a:ea typeface="+mn-ea"/>
              <a:cs typeface="Arial" panose="020B0604020202020204" pitchFamily="34" charset="0"/>
            </a:endParaRPr>
          </a:p>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endParaRPr kumimoji="0" lang="en-US" sz="1200" b="0" i="0" u="none" strike="noStrike" kern="1200" cap="none" spc="0" normalizeH="0" baseline="0" noProof="0">
              <a:ln>
                <a:noFill/>
              </a:ln>
              <a:solidFill>
                <a:srgbClr val="000000"/>
              </a:solidFill>
              <a:effectLst/>
              <a:uLnTx/>
              <a:uFillTx/>
              <a:latin typeface="+mn-lt"/>
              <a:ea typeface="+mn-ea"/>
              <a:cs typeface="Arial" panose="020B0604020202020204" pitchFamily="34" charset="0"/>
            </a:endParaRPr>
          </a:p>
        </p:txBody>
      </p:sp>
      <p:sp>
        <p:nvSpPr>
          <p:cNvPr id="36" name="Rectangle: Top Corners Rounded 15">
            <a:extLst>
              <a:ext uri="{FF2B5EF4-FFF2-40B4-BE49-F238E27FC236}">
                <a16:creationId xmlns:a16="http://schemas.microsoft.com/office/drawing/2014/main" id="{56D48626-765C-FE22-FBD2-10A536E8777A}"/>
              </a:ext>
            </a:extLst>
          </p:cNvPr>
          <p:cNvSpPr/>
          <p:nvPr/>
        </p:nvSpPr>
        <p:spPr>
          <a:xfrm rot="16200000">
            <a:off x="4391952" y="222577"/>
            <a:ext cx="360099" cy="6433259"/>
          </a:xfrm>
          <a:prstGeom prst="rect">
            <a:avLst/>
          </a:prstGeom>
          <a:noFill/>
          <a:ln w="25400" cap="flat" cmpd="sng" algn="ctr">
            <a:noFill/>
            <a:prstDash val="solid"/>
          </a:ln>
          <a:effectLst/>
        </p:spPr>
        <p:txBody>
          <a:bodyPr vert="vert" wrap="square" lIns="0" tIns="0" rIns="0" bIns="0" rtlCol="0" anchor="ctr">
            <a:spAutoFit/>
          </a:bodyPr>
          <a:lstStyle/>
          <a:p>
            <a:pPr marL="0" marR="0" lvl="0" indent="0" algn="ctr" defTabSz="685800" rtl="0" eaLnBrk="1" fontAlgn="auto" latinLnBrk="0" hangingPunct="1">
              <a:lnSpc>
                <a:spcPct val="90000"/>
              </a:lnSpc>
              <a:spcBef>
                <a:spcPct val="0"/>
              </a:spcBef>
              <a:spcAft>
                <a:spcPct val="0"/>
              </a:spcAft>
              <a:buClrTx/>
              <a:buSzTx/>
              <a:buFontTx/>
              <a:buNone/>
              <a:tabLst/>
              <a:defRPr/>
            </a:pPr>
            <a:r>
              <a:rPr kumimoji="0" lang="de" sz="1200" b="0" i="0" u="none" strike="noStrike" kern="0" cap="none" spc="0" normalizeH="0" baseline="0" noProof="0">
                <a:ln>
                  <a:noFill/>
                </a:ln>
                <a:solidFill>
                  <a:srgbClr val="000000"/>
                </a:solidFill>
                <a:effectLst/>
                <a:uLnTx/>
                <a:uFillTx/>
                <a:ea typeface="Arial"/>
                <a:cs typeface="Arial"/>
              </a:rPr>
              <a:t>Eine zweite Autoimmunerkrankung kann den Glukosestoffwechsel, die</a:t>
            </a:r>
            <a:br>
              <a:rPr kumimoji="0" sz="1200" b="0" i="0" u="none" strike="noStrike" kern="0" cap="none" spc="0" normalizeH="0" baseline="0" noProof="0">
                <a:ln>
                  <a:noFill/>
                </a:ln>
                <a:solidFill>
                  <a:prstClr val="white"/>
                </a:solidFill>
                <a:effectLst/>
                <a:uLnTx/>
                <a:uFillTx/>
                <a:ea typeface="+mn-ea"/>
                <a:cs typeface="Arial"/>
              </a:rPr>
            </a:br>
            <a:r>
              <a:rPr kumimoji="0" lang="de" sz="1200" b="0" i="0" u="none" strike="noStrike" kern="0" cap="none" spc="0" normalizeH="0" baseline="0" noProof="0">
                <a:ln>
                  <a:noFill/>
                </a:ln>
                <a:solidFill>
                  <a:srgbClr val="000000"/>
                </a:solidFill>
                <a:effectLst/>
                <a:uLnTx/>
                <a:uFillTx/>
                <a:ea typeface="Arial"/>
                <a:cs typeface="Arial"/>
              </a:rPr>
              <a:t>Insulintherapie und die </a:t>
            </a:r>
            <a:r>
              <a:rPr kumimoji="0" lang="de" sz="1400" b="1" i="0" u="none" strike="noStrike" kern="0" cap="none" spc="0" normalizeH="0" baseline="0" noProof="0">
                <a:ln>
                  <a:noFill/>
                </a:ln>
                <a:solidFill>
                  <a:schemeClr val="accent2"/>
                </a:solidFill>
                <a:effectLst/>
                <a:uLnTx/>
                <a:uFillTx/>
                <a:ea typeface="Arial"/>
                <a:cs typeface="Arial"/>
              </a:rPr>
              <a:t>Diabeteskontrolle insgesamt beeinträchtigen</a:t>
            </a:r>
            <a:r>
              <a:rPr kumimoji="0" lang="de" sz="1400" b="0" i="0" u="none" strike="noStrike" kern="0" cap="none" spc="0" normalizeH="0" baseline="30000" noProof="0">
                <a:ln>
                  <a:noFill/>
                </a:ln>
                <a:solidFill>
                  <a:srgbClr val="2F3651"/>
                </a:solidFill>
                <a:effectLst/>
                <a:uLnTx/>
                <a:uFillTx/>
                <a:ea typeface="Arial"/>
                <a:cs typeface="Arial"/>
              </a:rPr>
              <a:t>2</a:t>
            </a:r>
            <a:endParaRPr kumimoji="0" lang="en-US" sz="1200" b="0" i="0" u="none" strike="noStrike" kern="0" cap="none" spc="0" normalizeH="0" baseline="30000" noProof="0">
              <a:ln>
                <a:noFill/>
              </a:ln>
              <a:solidFill>
                <a:srgbClr val="2F3651"/>
              </a:solidFill>
              <a:effectLst/>
              <a:uLnTx/>
              <a:uFillTx/>
              <a:ea typeface="+mn-ea"/>
              <a:cs typeface="Arial"/>
            </a:endParaRPr>
          </a:p>
        </p:txBody>
      </p:sp>
      <p:grpSp>
        <p:nvGrpSpPr>
          <p:cNvPr id="37" name="Group 41">
            <a:extLst>
              <a:ext uri="{FF2B5EF4-FFF2-40B4-BE49-F238E27FC236}">
                <a16:creationId xmlns:a16="http://schemas.microsoft.com/office/drawing/2014/main" id="{C3E27DEB-D27E-B1ED-D520-6A027D74D7CE}"/>
              </a:ext>
            </a:extLst>
          </p:cNvPr>
          <p:cNvGrpSpPr/>
          <p:nvPr/>
        </p:nvGrpSpPr>
        <p:grpSpPr>
          <a:xfrm>
            <a:off x="5792245" y="1589258"/>
            <a:ext cx="2226541" cy="567000"/>
            <a:chOff x="7718731" y="2053050"/>
            <a:chExt cx="2721447" cy="756000"/>
          </a:xfrm>
        </p:grpSpPr>
        <p:sp>
          <p:nvSpPr>
            <p:cNvPr id="38" name="Rectangle: Top Corners Rounded 20">
              <a:extLst>
                <a:ext uri="{FF2B5EF4-FFF2-40B4-BE49-F238E27FC236}">
                  <a16:creationId xmlns:a16="http://schemas.microsoft.com/office/drawing/2014/main" id="{80A6BC90-DC19-AC98-D475-03E276753221}"/>
                </a:ext>
              </a:extLst>
            </p:cNvPr>
            <p:cNvSpPr/>
            <p:nvPr/>
          </p:nvSpPr>
          <p:spPr>
            <a:xfrm rot="5400000">
              <a:off x="8784178" y="1153050"/>
              <a:ext cx="756000" cy="2556000"/>
            </a:xfrm>
            <a:prstGeom prst="round2SameRect">
              <a:avLst>
                <a:gd name="adj1" fmla="val 50000"/>
                <a:gd name="adj2" fmla="val 50000"/>
              </a:avLst>
            </a:prstGeom>
            <a:solidFill>
              <a:srgbClr val="AFDDD9">
                <a:lumMod val="60000"/>
                <a:lumOff val="40000"/>
              </a:srgbClr>
            </a:solidFill>
            <a:ln w="25400" cap="flat" cmpd="sng" algn="ctr">
              <a:noFill/>
              <a:prstDash val="solid"/>
            </a:ln>
            <a:effectLst/>
          </p:spPr>
          <p:txBody>
            <a:bodyPr vert="vert270" lIns="27000" tIns="54000" rIns="27000" bIns="459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685800" rtl="0" eaLnBrk="1" fontAlgn="auto" latinLnBrk="0" hangingPunct="1">
                <a:lnSpc>
                  <a:spcPct val="90000"/>
                </a:lnSpc>
                <a:spcBef>
                  <a:spcPct val="0"/>
                </a:spcBef>
                <a:spcAft>
                  <a:spcPct val="0"/>
                </a:spcAft>
                <a:buClrTx/>
                <a:buSzTx/>
                <a:buFontTx/>
                <a:buNone/>
                <a:tabLst/>
                <a:defRPr/>
              </a:pPr>
              <a:r>
                <a:rPr kumimoji="0" lang="de" sz="1100" b="0" i="0" u="none" strike="noStrike" kern="1200" cap="none" spc="0" normalizeH="0" baseline="0" noProof="0">
                  <a:ln>
                    <a:noFill/>
                  </a:ln>
                  <a:solidFill>
                    <a:srgbClr val="2F3651"/>
                  </a:solidFill>
                  <a:effectLst/>
                  <a:uLnTx/>
                  <a:uFillTx/>
                  <a:ea typeface="Arial"/>
                  <a:cs typeface="Arial"/>
                </a:rPr>
                <a:t>Rheumatologische Erkrankungen</a:t>
              </a:r>
            </a:p>
          </p:txBody>
        </p:sp>
        <p:sp>
          <p:nvSpPr>
            <p:cNvPr id="39" name="Oval 28">
              <a:extLst>
                <a:ext uri="{FF2B5EF4-FFF2-40B4-BE49-F238E27FC236}">
                  <a16:creationId xmlns:a16="http://schemas.microsoft.com/office/drawing/2014/main" id="{918111CE-D592-E06C-B993-F3D44A16EF77}"/>
                </a:ext>
              </a:extLst>
            </p:cNvPr>
            <p:cNvSpPr/>
            <p:nvPr/>
          </p:nvSpPr>
          <p:spPr>
            <a:xfrm>
              <a:off x="7718731" y="2053050"/>
              <a:ext cx="756000" cy="7560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Arial"/>
              </a:endParaRPr>
            </a:p>
          </p:txBody>
        </p:sp>
        <p:pic>
          <p:nvPicPr>
            <p:cNvPr id="40" name="Graphic 27" descr="Bone outline">
              <a:extLst>
                <a:ext uri="{FF2B5EF4-FFF2-40B4-BE49-F238E27FC236}">
                  <a16:creationId xmlns:a16="http://schemas.microsoft.com/office/drawing/2014/main" id="{94321864-504E-317E-B431-D17806AACD7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05272" y="2139592"/>
              <a:ext cx="582918" cy="582916"/>
            </a:xfrm>
            <a:prstGeom prst="rect">
              <a:avLst/>
            </a:prstGeom>
          </p:spPr>
        </p:pic>
      </p:grpSp>
      <p:grpSp>
        <p:nvGrpSpPr>
          <p:cNvPr id="41" name="Group 40">
            <a:extLst>
              <a:ext uri="{FF2B5EF4-FFF2-40B4-BE49-F238E27FC236}">
                <a16:creationId xmlns:a16="http://schemas.microsoft.com/office/drawing/2014/main" id="{88ABA80A-FE8B-81B5-E5CB-F4499D4F25ED}"/>
              </a:ext>
            </a:extLst>
          </p:cNvPr>
          <p:cNvGrpSpPr/>
          <p:nvPr/>
        </p:nvGrpSpPr>
        <p:grpSpPr>
          <a:xfrm>
            <a:off x="3559629" y="1589258"/>
            <a:ext cx="2027555" cy="567000"/>
            <a:chOff x="4665669" y="2056051"/>
            <a:chExt cx="2703407" cy="756000"/>
          </a:xfrm>
        </p:grpSpPr>
        <p:sp>
          <p:nvSpPr>
            <p:cNvPr id="42" name="Rectangle: Top Corners Rounded 19">
              <a:extLst>
                <a:ext uri="{FF2B5EF4-FFF2-40B4-BE49-F238E27FC236}">
                  <a16:creationId xmlns:a16="http://schemas.microsoft.com/office/drawing/2014/main" id="{5127775F-31D1-892B-42D0-69C967B2A3E2}"/>
                </a:ext>
              </a:extLst>
            </p:cNvPr>
            <p:cNvSpPr/>
            <p:nvPr/>
          </p:nvSpPr>
          <p:spPr>
            <a:xfrm rot="5400000">
              <a:off x="5713076" y="1156051"/>
              <a:ext cx="756000" cy="2556000"/>
            </a:xfrm>
            <a:prstGeom prst="round2SameRect">
              <a:avLst>
                <a:gd name="adj1" fmla="val 50000"/>
                <a:gd name="adj2" fmla="val 50000"/>
              </a:avLst>
            </a:prstGeom>
            <a:solidFill>
              <a:srgbClr val="AFDDD9">
                <a:lumMod val="60000"/>
                <a:lumOff val="40000"/>
              </a:srgbClr>
            </a:solidFill>
            <a:ln w="25400" cap="flat" cmpd="sng" algn="ctr">
              <a:noFill/>
              <a:prstDash val="solid"/>
            </a:ln>
            <a:effectLst/>
          </p:spPr>
          <p:txBody>
            <a:bodyPr vert="vert270" lIns="27000" tIns="54000" rIns="27000" bIns="459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685800" rtl="0" eaLnBrk="1" fontAlgn="auto" latinLnBrk="0" hangingPunct="1">
                <a:lnSpc>
                  <a:spcPct val="90000"/>
                </a:lnSpc>
                <a:spcBef>
                  <a:spcPct val="0"/>
                </a:spcBef>
                <a:spcAft>
                  <a:spcPct val="0"/>
                </a:spcAft>
                <a:buClrTx/>
                <a:buSzTx/>
                <a:buFontTx/>
                <a:buNone/>
                <a:tabLst/>
                <a:defRPr/>
              </a:pPr>
              <a:r>
                <a:rPr kumimoji="0" lang="de" sz="1100" b="0" i="0" u="none" strike="noStrike" kern="1200" cap="none" spc="0" normalizeH="0" baseline="0" noProof="0">
                  <a:ln>
                    <a:noFill/>
                  </a:ln>
                  <a:solidFill>
                    <a:srgbClr val="2F3651"/>
                  </a:solidFill>
                  <a:effectLst/>
                  <a:uLnTx/>
                  <a:uFillTx/>
                  <a:ea typeface="Arial"/>
                  <a:cs typeface="Arial"/>
                </a:rPr>
                <a:t>Zöliakie</a:t>
              </a:r>
            </a:p>
          </p:txBody>
        </p:sp>
        <p:sp>
          <p:nvSpPr>
            <p:cNvPr id="43" name="Oval 29">
              <a:extLst>
                <a:ext uri="{FF2B5EF4-FFF2-40B4-BE49-F238E27FC236}">
                  <a16:creationId xmlns:a16="http://schemas.microsoft.com/office/drawing/2014/main" id="{C8EF5759-A1DE-2FC8-C4FC-A3D8D7535E9F}"/>
                </a:ext>
              </a:extLst>
            </p:cNvPr>
            <p:cNvSpPr/>
            <p:nvPr/>
          </p:nvSpPr>
          <p:spPr>
            <a:xfrm>
              <a:off x="4665669" y="2056051"/>
              <a:ext cx="756000" cy="7560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Arial"/>
              </a:endParaRPr>
            </a:p>
          </p:txBody>
        </p:sp>
        <p:pic>
          <p:nvPicPr>
            <p:cNvPr id="44" name="Graphic 23" descr="Crops outline">
              <a:extLst>
                <a:ext uri="{FF2B5EF4-FFF2-40B4-BE49-F238E27FC236}">
                  <a16:creationId xmlns:a16="http://schemas.microsoft.com/office/drawing/2014/main" id="{5C3F5C66-3087-7089-DEA8-C42419432A4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774564" y="2160415"/>
              <a:ext cx="526726" cy="526724"/>
            </a:xfrm>
            <a:prstGeom prst="rect">
              <a:avLst/>
            </a:prstGeom>
          </p:spPr>
        </p:pic>
      </p:grpSp>
      <p:grpSp>
        <p:nvGrpSpPr>
          <p:cNvPr id="45" name="Group 43">
            <a:extLst>
              <a:ext uri="{FF2B5EF4-FFF2-40B4-BE49-F238E27FC236}">
                <a16:creationId xmlns:a16="http://schemas.microsoft.com/office/drawing/2014/main" id="{730925D1-3AB3-EE4A-D79E-7AB16AB8422D}"/>
              </a:ext>
            </a:extLst>
          </p:cNvPr>
          <p:cNvGrpSpPr/>
          <p:nvPr/>
        </p:nvGrpSpPr>
        <p:grpSpPr>
          <a:xfrm>
            <a:off x="4678558" y="2282627"/>
            <a:ext cx="2022314" cy="567000"/>
            <a:chOff x="6199152" y="2977542"/>
            <a:chExt cx="2696419" cy="756000"/>
          </a:xfrm>
        </p:grpSpPr>
        <p:sp>
          <p:nvSpPr>
            <p:cNvPr id="46" name="Rectangle: Top Corners Rounded 21">
              <a:extLst>
                <a:ext uri="{FF2B5EF4-FFF2-40B4-BE49-F238E27FC236}">
                  <a16:creationId xmlns:a16="http://schemas.microsoft.com/office/drawing/2014/main" id="{7507592C-C2CC-84E8-F46D-7DF758514CF2}"/>
                </a:ext>
              </a:extLst>
            </p:cNvPr>
            <p:cNvSpPr/>
            <p:nvPr/>
          </p:nvSpPr>
          <p:spPr>
            <a:xfrm rot="5400000">
              <a:off x="7239571" y="2077542"/>
              <a:ext cx="756000" cy="2556000"/>
            </a:xfrm>
            <a:prstGeom prst="round2SameRect">
              <a:avLst>
                <a:gd name="adj1" fmla="val 50000"/>
                <a:gd name="adj2" fmla="val 50000"/>
              </a:avLst>
            </a:prstGeom>
            <a:solidFill>
              <a:srgbClr val="AFDDD9">
                <a:lumMod val="60000"/>
                <a:lumOff val="40000"/>
              </a:srgbClr>
            </a:solidFill>
            <a:ln w="25400" cap="flat" cmpd="sng" algn="ctr">
              <a:noFill/>
              <a:prstDash val="solid"/>
            </a:ln>
            <a:effectLst/>
          </p:spPr>
          <p:txBody>
            <a:bodyPr vert="vert270" lIns="27000" tIns="54000" rIns="27000" bIns="459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685800" rtl="0" eaLnBrk="1" fontAlgn="auto" latinLnBrk="0" hangingPunct="1">
                <a:lnSpc>
                  <a:spcPct val="90000"/>
                </a:lnSpc>
                <a:spcBef>
                  <a:spcPct val="0"/>
                </a:spcBef>
                <a:spcAft>
                  <a:spcPct val="0"/>
                </a:spcAft>
                <a:buClrTx/>
                <a:buSzTx/>
                <a:buFontTx/>
                <a:buNone/>
                <a:tabLst/>
                <a:defRPr/>
              </a:pPr>
              <a:r>
                <a:rPr kumimoji="0" lang="de" sz="1100" b="0" i="0" u="none" strike="noStrike" kern="1200" cap="none" spc="0" normalizeH="0" baseline="0" noProof="0">
                  <a:ln>
                    <a:noFill/>
                  </a:ln>
                  <a:solidFill>
                    <a:srgbClr val="2F3651"/>
                  </a:solidFill>
                  <a:effectLst/>
                  <a:uLnTx/>
                  <a:uFillTx/>
                  <a:ea typeface="Arial"/>
                  <a:cs typeface="Arial"/>
                </a:rPr>
                <a:t>Dermatologische Autoimmun-erkrankungen</a:t>
              </a:r>
              <a:endParaRPr kumimoji="0" lang="en-US" sz="1100" b="0" i="0" u="none" strike="noStrike" kern="1200" cap="none" spc="0" normalizeH="0" baseline="30000" noProof="0">
                <a:ln>
                  <a:noFill/>
                </a:ln>
                <a:solidFill>
                  <a:srgbClr val="2F3651"/>
                </a:solidFill>
                <a:effectLst/>
                <a:uLnTx/>
                <a:uFillTx/>
                <a:ea typeface="+mn-ea"/>
                <a:cs typeface="Arial" panose="020B0604020202020204" pitchFamily="34" charset="0"/>
              </a:endParaRPr>
            </a:p>
          </p:txBody>
        </p:sp>
        <p:sp>
          <p:nvSpPr>
            <p:cNvPr id="47" name="Oval 30">
              <a:extLst>
                <a:ext uri="{FF2B5EF4-FFF2-40B4-BE49-F238E27FC236}">
                  <a16:creationId xmlns:a16="http://schemas.microsoft.com/office/drawing/2014/main" id="{BC33665B-A9E5-F292-6CE3-A7E34E083C13}"/>
                </a:ext>
              </a:extLst>
            </p:cNvPr>
            <p:cNvSpPr/>
            <p:nvPr/>
          </p:nvSpPr>
          <p:spPr>
            <a:xfrm>
              <a:off x="6199152" y="2977542"/>
              <a:ext cx="756000" cy="7560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Arial"/>
              </a:endParaRPr>
            </a:p>
          </p:txBody>
        </p:sp>
        <p:pic>
          <p:nvPicPr>
            <p:cNvPr id="48" name="Graphic 25" descr="Sign language outline">
              <a:extLst>
                <a:ext uri="{FF2B5EF4-FFF2-40B4-BE49-F238E27FC236}">
                  <a16:creationId xmlns:a16="http://schemas.microsoft.com/office/drawing/2014/main" id="{AFFD08B4-BEA0-9E04-10E0-F06102EB573A}"/>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6267521" y="3045912"/>
              <a:ext cx="619262" cy="619260"/>
            </a:xfrm>
            <a:prstGeom prst="rect">
              <a:avLst/>
            </a:prstGeom>
          </p:spPr>
        </p:pic>
      </p:grpSp>
      <p:grpSp>
        <p:nvGrpSpPr>
          <p:cNvPr id="49" name="Group 42">
            <a:extLst>
              <a:ext uri="{FF2B5EF4-FFF2-40B4-BE49-F238E27FC236}">
                <a16:creationId xmlns:a16="http://schemas.microsoft.com/office/drawing/2014/main" id="{5C5C0B42-88F2-AB94-78EF-90D351E525C0}"/>
              </a:ext>
            </a:extLst>
          </p:cNvPr>
          <p:cNvGrpSpPr/>
          <p:nvPr/>
        </p:nvGrpSpPr>
        <p:grpSpPr>
          <a:xfrm>
            <a:off x="837267" y="1589258"/>
            <a:ext cx="2517301" cy="567000"/>
            <a:chOff x="1562546" y="2053050"/>
            <a:chExt cx="2741964" cy="756000"/>
          </a:xfrm>
        </p:grpSpPr>
        <p:sp>
          <p:nvSpPr>
            <p:cNvPr id="50" name="Rectangle: Top Corners Rounded 15">
              <a:extLst>
                <a:ext uri="{FF2B5EF4-FFF2-40B4-BE49-F238E27FC236}">
                  <a16:creationId xmlns:a16="http://schemas.microsoft.com/office/drawing/2014/main" id="{F5D3C5B3-4D7E-C494-0856-E6693D537E38}"/>
                </a:ext>
              </a:extLst>
            </p:cNvPr>
            <p:cNvSpPr/>
            <p:nvPr/>
          </p:nvSpPr>
          <p:spPr>
            <a:xfrm rot="5400000">
              <a:off x="2648510" y="1153050"/>
              <a:ext cx="756000" cy="2556000"/>
            </a:xfrm>
            <a:prstGeom prst="round2SameRect">
              <a:avLst>
                <a:gd name="adj1" fmla="val 50000"/>
                <a:gd name="adj2" fmla="val 50000"/>
              </a:avLst>
            </a:prstGeom>
            <a:solidFill>
              <a:srgbClr val="AFDDD9">
                <a:lumMod val="60000"/>
                <a:lumOff val="40000"/>
              </a:srgbClr>
            </a:solidFill>
            <a:ln w="25400" cap="flat" cmpd="sng" algn="ctr">
              <a:noFill/>
              <a:prstDash val="solid"/>
            </a:ln>
            <a:effectLst/>
          </p:spPr>
          <p:txBody>
            <a:bodyPr vert="vert270" lIns="27000" tIns="54000" rIns="27000" bIns="459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685800" rtl="0" eaLnBrk="1" fontAlgn="auto" latinLnBrk="0" hangingPunct="1">
                <a:lnSpc>
                  <a:spcPct val="90000"/>
                </a:lnSpc>
                <a:spcBef>
                  <a:spcPct val="0"/>
                </a:spcBef>
                <a:spcAft>
                  <a:spcPct val="0"/>
                </a:spcAft>
                <a:buClrTx/>
                <a:buSzTx/>
                <a:buFontTx/>
                <a:buNone/>
                <a:tabLst/>
                <a:defRPr/>
              </a:pPr>
              <a:r>
                <a:rPr kumimoji="0" lang="de" sz="1100" b="0" i="0" u="none" strike="noStrike" kern="1200" cap="none" spc="0" normalizeH="0" baseline="0" noProof="0">
                  <a:ln>
                    <a:noFill/>
                  </a:ln>
                  <a:solidFill>
                    <a:srgbClr val="2F3651"/>
                  </a:solidFill>
                  <a:effectLst/>
                  <a:uLnTx/>
                  <a:uFillTx/>
                  <a:ea typeface="Arial"/>
                  <a:cs typeface="Arial"/>
                </a:rPr>
                <a:t>Autoimmunerkrankung der Schilddrüse</a:t>
              </a:r>
            </a:p>
          </p:txBody>
        </p:sp>
        <p:sp>
          <p:nvSpPr>
            <p:cNvPr id="51" name="Oval 31">
              <a:extLst>
                <a:ext uri="{FF2B5EF4-FFF2-40B4-BE49-F238E27FC236}">
                  <a16:creationId xmlns:a16="http://schemas.microsoft.com/office/drawing/2014/main" id="{1A43CD6F-3FB8-3DBA-7FF3-1C20D1EA64E0}"/>
                </a:ext>
              </a:extLst>
            </p:cNvPr>
            <p:cNvSpPr/>
            <p:nvPr/>
          </p:nvSpPr>
          <p:spPr>
            <a:xfrm>
              <a:off x="1562546" y="2053050"/>
              <a:ext cx="701134" cy="7560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Arial"/>
              </a:endParaRPr>
            </a:p>
          </p:txBody>
        </p:sp>
        <p:pic>
          <p:nvPicPr>
            <p:cNvPr id="52" name="Graphic 34" descr="Head with gears outline">
              <a:extLst>
                <a:ext uri="{FF2B5EF4-FFF2-40B4-BE49-F238E27FC236}">
                  <a16:creationId xmlns:a16="http://schemas.microsoft.com/office/drawing/2014/main" id="{82073ED8-09E9-9A47-2F57-EB005BA55745}"/>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615678" y="2106985"/>
              <a:ext cx="648000" cy="648000"/>
            </a:xfrm>
            <a:prstGeom prst="rect">
              <a:avLst/>
            </a:prstGeom>
          </p:spPr>
        </p:pic>
        <p:sp>
          <p:nvSpPr>
            <p:cNvPr id="53" name="Oval 35">
              <a:extLst>
                <a:ext uri="{FF2B5EF4-FFF2-40B4-BE49-F238E27FC236}">
                  <a16:creationId xmlns:a16="http://schemas.microsoft.com/office/drawing/2014/main" id="{C0F72A98-A83C-CD69-8FA2-4989AEE8BB38}"/>
                </a:ext>
              </a:extLst>
            </p:cNvPr>
            <p:cNvSpPr/>
            <p:nvPr/>
          </p:nvSpPr>
          <p:spPr>
            <a:xfrm>
              <a:off x="1831807" y="2172682"/>
              <a:ext cx="190424" cy="324333"/>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Arial"/>
              </a:endParaRPr>
            </a:p>
          </p:txBody>
        </p:sp>
        <p:sp>
          <p:nvSpPr>
            <p:cNvPr id="54" name="Oval 36">
              <a:extLst>
                <a:ext uri="{FF2B5EF4-FFF2-40B4-BE49-F238E27FC236}">
                  <a16:creationId xmlns:a16="http://schemas.microsoft.com/office/drawing/2014/main" id="{B47C9F8B-B967-58E8-E042-21D3E6BA8C9E}"/>
                </a:ext>
              </a:extLst>
            </p:cNvPr>
            <p:cNvSpPr/>
            <p:nvPr/>
          </p:nvSpPr>
          <p:spPr>
            <a:xfrm>
              <a:off x="1765596" y="2286000"/>
              <a:ext cx="156428" cy="211015"/>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Arial"/>
              </a:endParaRPr>
            </a:p>
          </p:txBody>
        </p:sp>
      </p:grpSp>
      <p:sp>
        <p:nvSpPr>
          <p:cNvPr id="58" name="Right Brace 39">
            <a:extLst>
              <a:ext uri="{FF2B5EF4-FFF2-40B4-BE49-F238E27FC236}">
                <a16:creationId xmlns:a16="http://schemas.microsoft.com/office/drawing/2014/main" id="{E93895B2-BF24-D657-BAEE-FAFADA4C549B}"/>
              </a:ext>
            </a:extLst>
          </p:cNvPr>
          <p:cNvSpPr/>
          <p:nvPr/>
        </p:nvSpPr>
        <p:spPr>
          <a:xfrm rot="5400000">
            <a:off x="4458848" y="-273481"/>
            <a:ext cx="231306" cy="6658225"/>
          </a:xfrm>
          <a:prstGeom prst="rightBrace">
            <a:avLst>
              <a:gd name="adj1" fmla="val 0"/>
              <a:gd name="adj2" fmla="val 50000"/>
            </a:avLst>
          </a:prstGeom>
          <a:noFill/>
          <a:ln w="9525" cap="flat" cmpd="sng" algn="ctr">
            <a:solidFill>
              <a:srgbClr val="347475">
                <a:shade val="95000"/>
                <a:satMod val="105000"/>
              </a:srgbClr>
            </a:solid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mn-ea"/>
              <a:cs typeface="Arial"/>
            </a:endParaRPr>
          </a:p>
        </p:txBody>
      </p:sp>
      <p:sp>
        <p:nvSpPr>
          <p:cNvPr id="59" name="Rectangle: Top Corners Rounded 15">
            <a:extLst>
              <a:ext uri="{FF2B5EF4-FFF2-40B4-BE49-F238E27FC236}">
                <a16:creationId xmlns:a16="http://schemas.microsoft.com/office/drawing/2014/main" id="{9FBCB80E-AFF5-39D2-66F1-2725EE9B3304}"/>
              </a:ext>
            </a:extLst>
          </p:cNvPr>
          <p:cNvSpPr/>
          <p:nvPr/>
        </p:nvSpPr>
        <p:spPr>
          <a:xfrm rot="16200000">
            <a:off x="4814750" y="83160"/>
            <a:ext cx="523509" cy="8134993"/>
          </a:xfrm>
          <a:prstGeom prst="round2SameRect">
            <a:avLst>
              <a:gd name="adj1" fmla="val 50000"/>
              <a:gd name="adj2" fmla="val 0"/>
            </a:avLst>
          </a:prstGeom>
          <a:solidFill>
            <a:schemeClr val="accent1">
              <a:lumMod val="10000"/>
              <a:lumOff val="90000"/>
            </a:schemeClr>
          </a:solidFill>
          <a:ln w="25400" cap="flat" cmpd="sng" algn="ctr">
            <a:noFill/>
            <a:prstDash val="solid"/>
          </a:ln>
          <a:effectLst/>
        </p:spPr>
        <p:txBody>
          <a:bodyPr vert="vert" tIns="162000" bIns="0" rtlCol="0" anchor="ctr"/>
          <a:lstStyle/>
          <a:p>
            <a:pPr marL="0" marR="0" lvl="0" indent="0" algn="l" defTabSz="685800" rtl="0" eaLnBrk="1" fontAlgn="auto" latinLnBrk="0" hangingPunct="1">
              <a:lnSpc>
                <a:spcPct val="90000"/>
              </a:lnSpc>
              <a:spcBef>
                <a:spcPct val="0"/>
              </a:spcBef>
              <a:spcAft>
                <a:spcPct val="0"/>
              </a:spcAft>
              <a:buClrTx/>
              <a:buSzTx/>
              <a:buFontTx/>
              <a:buNone/>
              <a:tabLst/>
              <a:defRPr/>
            </a:pPr>
            <a:r>
              <a:rPr kumimoji="0" lang="de" sz="1200" b="0" i="0" u="none" strike="noStrike" kern="0" cap="none" spc="0" normalizeH="0" baseline="0" noProof="0">
                <a:ln>
                  <a:noFill/>
                </a:ln>
                <a:solidFill>
                  <a:srgbClr val="000000"/>
                </a:solidFill>
                <a:effectLst/>
                <a:uLnTx/>
                <a:uFillTx/>
                <a:ea typeface="Arial"/>
                <a:cs typeface="Arial"/>
              </a:rPr>
              <a:t>Ein Screening auf weitere Autoimmunerkrankungen wird bei Manifestation von T1D empfohlen</a:t>
            </a:r>
            <a:r>
              <a:rPr kumimoji="0" lang="de" sz="1200" b="0" i="0" u="none" strike="noStrike" kern="0" cap="none" spc="0" normalizeH="0" baseline="30000" noProof="0">
                <a:ln>
                  <a:noFill/>
                </a:ln>
                <a:solidFill>
                  <a:srgbClr val="000000"/>
                </a:solidFill>
                <a:effectLst/>
                <a:uLnTx/>
                <a:uFillTx/>
                <a:ea typeface="Arial"/>
                <a:cs typeface="Arial"/>
              </a:rPr>
              <a:t>1,2</a:t>
            </a:r>
          </a:p>
        </p:txBody>
      </p:sp>
      <p:grpSp>
        <p:nvGrpSpPr>
          <p:cNvPr id="66" name="Gruppieren 65">
            <a:extLst>
              <a:ext uri="{FF2B5EF4-FFF2-40B4-BE49-F238E27FC236}">
                <a16:creationId xmlns:a16="http://schemas.microsoft.com/office/drawing/2014/main" id="{84669B21-89B0-A293-A239-004D7556F784}"/>
              </a:ext>
            </a:extLst>
          </p:cNvPr>
          <p:cNvGrpSpPr/>
          <p:nvPr/>
        </p:nvGrpSpPr>
        <p:grpSpPr>
          <a:xfrm>
            <a:off x="2076306" y="2281838"/>
            <a:ext cx="2124434" cy="567000"/>
            <a:chOff x="2433816" y="2168679"/>
            <a:chExt cx="2055063" cy="567000"/>
          </a:xfrm>
        </p:grpSpPr>
        <p:grpSp>
          <p:nvGrpSpPr>
            <p:cNvPr id="55" name="Group 44">
              <a:extLst>
                <a:ext uri="{FF2B5EF4-FFF2-40B4-BE49-F238E27FC236}">
                  <a16:creationId xmlns:a16="http://schemas.microsoft.com/office/drawing/2014/main" id="{1B322A8C-EFAF-2362-5BB6-9DD46CA3931D}"/>
                </a:ext>
              </a:extLst>
            </p:cNvPr>
            <p:cNvGrpSpPr/>
            <p:nvPr/>
          </p:nvGrpSpPr>
          <p:grpSpPr>
            <a:xfrm>
              <a:off x="2433816" y="2168679"/>
              <a:ext cx="2055063" cy="567000"/>
              <a:chOff x="3166058" y="2976490"/>
              <a:chExt cx="2687452" cy="756000"/>
            </a:xfrm>
          </p:grpSpPr>
          <p:sp>
            <p:nvSpPr>
              <p:cNvPr id="56" name="Rectangle: Top Corners Rounded 17">
                <a:extLst>
                  <a:ext uri="{FF2B5EF4-FFF2-40B4-BE49-F238E27FC236}">
                    <a16:creationId xmlns:a16="http://schemas.microsoft.com/office/drawing/2014/main" id="{0DA7F2A8-99C7-F451-DD29-836585AF02ED}"/>
                  </a:ext>
                </a:extLst>
              </p:cNvPr>
              <p:cNvSpPr/>
              <p:nvPr/>
            </p:nvSpPr>
            <p:spPr>
              <a:xfrm rot="5400000">
                <a:off x="4197511" y="2076490"/>
                <a:ext cx="756000" cy="2556000"/>
              </a:xfrm>
              <a:prstGeom prst="round2SameRect">
                <a:avLst>
                  <a:gd name="adj1" fmla="val 46362"/>
                  <a:gd name="adj2" fmla="val 50000"/>
                </a:avLst>
              </a:prstGeom>
              <a:solidFill>
                <a:srgbClr val="AFDDD9">
                  <a:lumMod val="60000"/>
                  <a:lumOff val="40000"/>
                </a:srgbClr>
              </a:solidFill>
              <a:ln w="25400" cap="flat" cmpd="sng" algn="ctr">
                <a:noFill/>
                <a:prstDash val="solid"/>
              </a:ln>
              <a:effectLst/>
            </p:spPr>
            <p:txBody>
              <a:bodyPr vert="vert270" lIns="27000" tIns="54000" rIns="27000" bIns="459000"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l" defTabSz="685800" rtl="0" eaLnBrk="1" fontAlgn="auto" latinLnBrk="0" hangingPunct="1">
                  <a:lnSpc>
                    <a:spcPct val="90000"/>
                  </a:lnSpc>
                  <a:spcBef>
                    <a:spcPct val="0"/>
                  </a:spcBef>
                  <a:spcAft>
                    <a:spcPct val="0"/>
                  </a:spcAft>
                  <a:buClrTx/>
                  <a:buSzTx/>
                  <a:buFontTx/>
                  <a:buNone/>
                  <a:tabLst/>
                  <a:defRPr/>
                </a:pPr>
                <a:r>
                  <a:rPr kumimoji="0" lang="de" sz="1100" b="0" i="0" u="none" strike="noStrike" kern="1200" cap="none" spc="0" normalizeH="0" baseline="0" noProof="0">
                    <a:ln>
                      <a:noFill/>
                    </a:ln>
                    <a:solidFill>
                      <a:srgbClr val="2F3651"/>
                    </a:solidFill>
                    <a:effectLst/>
                    <a:uLnTx/>
                    <a:uFillTx/>
                    <a:ea typeface="Arial"/>
                    <a:cs typeface="Arial"/>
                  </a:rPr>
                  <a:t>Autoimmun-erkrankungen der Nebennieren</a:t>
                </a:r>
              </a:p>
            </p:txBody>
          </p:sp>
          <p:sp>
            <p:nvSpPr>
              <p:cNvPr id="57" name="Oval 32">
                <a:extLst>
                  <a:ext uri="{FF2B5EF4-FFF2-40B4-BE49-F238E27FC236}">
                    <a16:creationId xmlns:a16="http://schemas.microsoft.com/office/drawing/2014/main" id="{95EE8EB1-DF73-F0FC-3778-A9D1D318D653}"/>
                  </a:ext>
                </a:extLst>
              </p:cNvPr>
              <p:cNvSpPr/>
              <p:nvPr/>
            </p:nvSpPr>
            <p:spPr>
              <a:xfrm>
                <a:off x="3166058" y="2976490"/>
                <a:ext cx="756000" cy="756000"/>
              </a:xfrm>
              <a:prstGeom prst="ellipse">
                <a:avLst/>
              </a:prstGeom>
              <a:solidFill>
                <a:srgbClr val="2F3651"/>
              </a:solidFill>
              <a:ln w="25400" cap="flat" cmpd="sng" algn="ctr">
                <a:noFill/>
                <a:prstDash val="solid"/>
              </a:ln>
              <a:effectLst/>
            </p:spPr>
            <p:txBody>
              <a:bodyPr rtlCol="0" anchor="ctr"/>
              <a:lstStyle/>
              <a:p>
                <a:pPr marL="0" marR="0" lvl="0" indent="0" algn="ctr" defTabSz="685800" rtl="0"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prstClr val="white"/>
                  </a:solidFill>
                  <a:effectLst/>
                  <a:uLnTx/>
                  <a:uFillTx/>
                  <a:ea typeface="+mn-ea"/>
                  <a:cs typeface="Arial"/>
                </a:endParaRPr>
              </a:p>
            </p:txBody>
          </p:sp>
        </p:grpSp>
        <p:pic>
          <p:nvPicPr>
            <p:cNvPr id="61" name="Graphic 5" descr="Kidneys outline">
              <a:extLst>
                <a:ext uri="{FF2B5EF4-FFF2-40B4-BE49-F238E27FC236}">
                  <a16:creationId xmlns:a16="http://schemas.microsoft.com/office/drawing/2014/main" id="{B2F5E122-355C-B072-C7D2-ABE92199BCE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512842" y="2220746"/>
              <a:ext cx="446647" cy="446647"/>
            </a:xfrm>
            <a:prstGeom prst="rect">
              <a:avLst/>
            </a:prstGeom>
          </p:spPr>
        </p:pic>
      </p:grpSp>
      <p:sp>
        <p:nvSpPr>
          <p:cNvPr id="4" name="Textfeld 3">
            <a:extLst>
              <a:ext uri="{FF2B5EF4-FFF2-40B4-BE49-F238E27FC236}">
                <a16:creationId xmlns:a16="http://schemas.microsoft.com/office/drawing/2014/main" id="{BD3AD104-574E-A398-3F67-5E30CCF9981A}"/>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MAT-DE-2600042-1.0-01/2026</a:t>
            </a:r>
            <a:endParaRPr lang="de-DE" sz="600">
              <a:solidFill>
                <a:srgbClr val="404040"/>
              </a:solidFill>
            </a:endParaRPr>
          </a:p>
        </p:txBody>
      </p:sp>
    </p:spTree>
    <p:extLst>
      <p:ext uri="{BB962C8B-B14F-4D97-AF65-F5344CB8AC3E}">
        <p14:creationId xmlns:p14="http://schemas.microsoft.com/office/powerpoint/2010/main" val="11687657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94E029-7E8F-C65A-4981-D23B70700857}"/>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634028E9-DD3F-70C1-CB8C-0CDEF0C9901A}"/>
              </a:ext>
            </a:extLst>
          </p:cNvPr>
          <p:cNvSpPr txBox="1">
            <a:spLocks/>
          </p:cNvSpPr>
          <p:nvPr/>
        </p:nvSpPr>
        <p:spPr>
          <a:xfrm>
            <a:off x="334362" y="114109"/>
            <a:ext cx="863919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T1D und andere Autoimmunerkrankungen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111" name="Footer Placeholder 4">
            <a:extLst>
              <a:ext uri="{FF2B5EF4-FFF2-40B4-BE49-F238E27FC236}">
                <a16:creationId xmlns:a16="http://schemas.microsoft.com/office/drawing/2014/main" id="{9D72853A-09A0-4683-3C26-8334B6D3FAF2}"/>
              </a:ext>
            </a:extLst>
          </p:cNvPr>
          <p:cNvSpPr txBox="1">
            <a:spLocks/>
          </p:cNvSpPr>
          <p:nvPr/>
        </p:nvSpPr>
        <p:spPr>
          <a:xfrm>
            <a:off x="361097" y="4938343"/>
            <a:ext cx="8410980" cy="19091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defTabSz="685783">
              <a:lnSpc>
                <a:spcPct val="100000"/>
              </a:lnSpc>
              <a:spcBef>
                <a:spcPts val="300"/>
              </a:spcBef>
              <a:buClrTx/>
              <a:buNone/>
              <a:defRPr/>
            </a:pP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Grafiken modifiziert nach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Kalahy</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GJ 2026</a:t>
            </a:r>
            <a:r>
              <a:rPr kumimoji="0" lang="de-DE" sz="600" b="0" i="0" u="none" strike="noStrike" kern="1200" cap="none" spc="0" normalizeH="0" baseline="3000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au: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arbitrary</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units</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willkürliche Einheiten; AIE: Autoimmunerkrankung(en); BACH2: BTB Domain and CNC Homolog 2 =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Transkriptionsregulatorprotein</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CTLA4: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cytotoxic</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T-</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lymphocyte</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associated</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protein</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4, zytotoxisches T-Lymphozyten-assoziiertes Protein 4;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IAk</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Inselautoantikörper; mind.: mindestens; PTPN22: Protein-Tyrosin-Phosphatase Nicht-Rezeptor Typ 22; TNF: Tumor-Nekrose-Faktor; T1D: Typ-1-Diabetes. </a:t>
            </a:r>
            <a:r>
              <a:rPr lang="de-DE" sz="600" b="1">
                <a:solidFill>
                  <a:srgbClr val="404040"/>
                </a:solidFill>
                <a:latin typeface="Verdana"/>
                <a:cs typeface="Arial"/>
              </a:rPr>
              <a:t>1.</a:t>
            </a:r>
            <a:r>
              <a:rPr lang="de-DE" sz="600">
                <a:solidFill>
                  <a:srgbClr val="404040"/>
                </a:solidFill>
                <a:latin typeface="Verdana"/>
                <a:cs typeface="Arial"/>
              </a:rPr>
              <a:t> </a:t>
            </a:r>
            <a:r>
              <a:rPr lang="da-DK" sz="600">
                <a:solidFill>
                  <a:srgbClr val="404040"/>
                </a:solidFill>
                <a:latin typeface="Verdana"/>
                <a:cs typeface="Arial"/>
              </a:rPr>
              <a:t>Kalahy GJ </a:t>
            </a:r>
            <a:r>
              <a:rPr lang="da-DK" sz="600" i="1">
                <a:solidFill>
                  <a:srgbClr val="404040"/>
                </a:solidFill>
                <a:latin typeface="Verdana"/>
                <a:cs typeface="Arial"/>
              </a:rPr>
              <a:t>et al. Endocrinol Diabetes Metab </a:t>
            </a:r>
            <a:r>
              <a:rPr lang="da-DK" sz="600">
                <a:solidFill>
                  <a:srgbClr val="404040"/>
                </a:solidFill>
                <a:latin typeface="Verdana"/>
                <a:cs typeface="Arial"/>
              </a:rPr>
              <a:t>2026; 9: e70119.</a:t>
            </a:r>
            <a:r>
              <a:rPr lang="de-DE" sz="600">
                <a:solidFill>
                  <a:srgbClr val="404040"/>
                </a:solidFill>
                <a:latin typeface="Verdana"/>
                <a:cs typeface="Arial"/>
              </a:rPr>
              <a:t> </a:t>
            </a:r>
          </a:p>
        </p:txBody>
      </p:sp>
      <p:sp>
        <p:nvSpPr>
          <p:cNvPr id="84" name="Rectangle: Rounded Corners 23">
            <a:extLst>
              <a:ext uri="{FF2B5EF4-FFF2-40B4-BE49-F238E27FC236}">
                <a16:creationId xmlns:a16="http://schemas.microsoft.com/office/drawing/2014/main" id="{05BBC113-AF0F-B9DB-C908-5399DFECBB63}"/>
              </a:ext>
            </a:extLst>
          </p:cNvPr>
          <p:cNvSpPr/>
          <p:nvPr/>
        </p:nvSpPr>
        <p:spPr>
          <a:xfrm>
            <a:off x="5590030" y="687785"/>
            <a:ext cx="3155312" cy="3994739"/>
          </a:xfrm>
          <a:prstGeom prst="roundRect">
            <a:avLst>
              <a:gd name="adj" fmla="val 908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rIns="36000" rtlCol="0" anchor="ctr"/>
          <a:lstStyle/>
          <a:p>
            <a:pPr marL="171450" indent="-171450"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Risikoerhöhung für T1D für das Kind bei </a:t>
            </a:r>
            <a:r>
              <a:rPr lang="de-DE" sz="1100" b="1">
                <a:solidFill>
                  <a:prstClr val="white"/>
                </a:solidFill>
                <a:latin typeface="Verdana"/>
                <a:sym typeface="Wingdings" panose="05000000000000000000" pitchFamily="2" charset="2"/>
              </a:rPr>
              <a:t>Eltern mit</a:t>
            </a:r>
            <a:r>
              <a:rPr lang="de-DE" sz="1100">
                <a:solidFill>
                  <a:prstClr val="white"/>
                </a:solidFill>
                <a:latin typeface="Verdana"/>
                <a:sym typeface="Wingdings" panose="05000000000000000000" pitchFamily="2" charset="2"/>
              </a:rPr>
              <a:t>:</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Zöliakie: </a:t>
            </a:r>
            <a:r>
              <a:rPr lang="de-DE" sz="1100" b="1">
                <a:solidFill>
                  <a:prstClr val="white"/>
                </a:solidFill>
                <a:latin typeface="Verdana"/>
                <a:sym typeface="Wingdings" panose="05000000000000000000" pitchFamily="2" charset="2"/>
              </a:rPr>
              <a:t>2,73</a:t>
            </a:r>
            <a:r>
              <a:rPr lang="de-DE" sz="1100">
                <a:solidFill>
                  <a:prstClr val="white"/>
                </a:solidFill>
                <a:latin typeface="Verdana"/>
                <a:sym typeface="Wingdings" panose="05000000000000000000" pitchFamily="2" charset="2"/>
              </a:rPr>
              <a:t>-fach</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Morbus Addison: </a:t>
            </a:r>
            <a:r>
              <a:rPr lang="de-DE" sz="1100" b="1">
                <a:solidFill>
                  <a:prstClr val="white"/>
                </a:solidFill>
                <a:latin typeface="Verdana"/>
                <a:sym typeface="Wingdings" panose="05000000000000000000" pitchFamily="2" charset="2"/>
              </a:rPr>
              <a:t>2,41</a:t>
            </a:r>
            <a:r>
              <a:rPr lang="de-DE" sz="1100">
                <a:solidFill>
                  <a:prstClr val="white"/>
                </a:solidFill>
                <a:latin typeface="Verdana"/>
                <a:sym typeface="Wingdings" panose="05000000000000000000" pitchFamily="2" charset="2"/>
              </a:rPr>
              <a:t>-fach</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Hashimoto: </a:t>
            </a:r>
            <a:r>
              <a:rPr lang="de-DE" sz="1100" b="1">
                <a:solidFill>
                  <a:prstClr val="white"/>
                </a:solidFill>
                <a:latin typeface="Verdana"/>
                <a:sym typeface="Wingdings" panose="05000000000000000000" pitchFamily="2" charset="2"/>
              </a:rPr>
              <a:t>2,35</a:t>
            </a:r>
            <a:r>
              <a:rPr lang="de-DE" sz="1100">
                <a:solidFill>
                  <a:prstClr val="white"/>
                </a:solidFill>
                <a:latin typeface="Verdana"/>
                <a:sym typeface="Wingdings" panose="05000000000000000000" pitchFamily="2" charset="2"/>
              </a:rPr>
              <a:t>-fach</a:t>
            </a:r>
          </a:p>
          <a:p>
            <a:pPr marL="171450" indent="-171450"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27,1 % der Menschen mit T1D entwickeln mind. eine weitere AIE</a:t>
            </a:r>
          </a:p>
          <a:p>
            <a:pPr marL="171450" indent="-171450"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Am häufigsten assoziiert sind:</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Hashimoto-Thyreoiditis (häufigste)</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Zöliakie</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Vitiligo</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Morbus Addison (seltenste, aber stark assoziiert)</a:t>
            </a:r>
          </a:p>
          <a:p>
            <a:pPr marL="171450" indent="-171450" defTabSz="685800">
              <a:spcBef>
                <a:spcPts val="300"/>
              </a:spcBef>
              <a:buClr>
                <a:schemeClr val="accent2"/>
              </a:buClr>
              <a:buSzPct val="120000"/>
              <a:buFont typeface="Arial" panose="020B0604020202020204" pitchFamily="34" charset="0"/>
              <a:buChar char="•"/>
              <a:defRPr/>
            </a:pPr>
            <a:r>
              <a:rPr lang="de-DE" sz="1100">
                <a:solidFill>
                  <a:prstClr val="white"/>
                </a:solidFill>
                <a:sym typeface="Wingdings" panose="05000000000000000000" pitchFamily="2" charset="2"/>
              </a:rPr>
              <a:t>Stärkster Genetischer Risikofaktor ist die HLA-Region auf Chromosom 6, weitere Gene sind PTPN22, CTLA4, BACH2 und TNF</a:t>
            </a:r>
            <a:r>
              <a:rPr lang="el-GR" sz="1100">
                <a:solidFill>
                  <a:prstClr val="white"/>
                </a:solidFill>
                <a:sym typeface="Wingdings" panose="05000000000000000000" pitchFamily="2" charset="2"/>
              </a:rPr>
              <a:t>α</a:t>
            </a:r>
            <a:endParaRPr lang="de-DE" sz="1100">
              <a:solidFill>
                <a:prstClr val="white"/>
              </a:solidFill>
              <a:sym typeface="Wingdings" panose="05000000000000000000" pitchFamily="2" charset="2"/>
            </a:endParaRPr>
          </a:p>
          <a:p>
            <a:pPr marL="171450" indent="-171450" defTabSz="685800">
              <a:spcBef>
                <a:spcPts val="300"/>
              </a:spcBef>
              <a:buClr>
                <a:schemeClr val="accent2"/>
              </a:buClr>
              <a:buSzPct val="120000"/>
              <a:buFont typeface="Arial" panose="020B0604020202020204" pitchFamily="34" charset="0"/>
              <a:buChar char="•"/>
              <a:defRPr/>
            </a:pPr>
            <a:r>
              <a:rPr lang="de-DE" sz="1100">
                <a:solidFill>
                  <a:prstClr val="white"/>
                </a:solidFill>
                <a:sym typeface="Wingdings" panose="05000000000000000000" pitchFamily="2" charset="2"/>
              </a:rPr>
              <a:t>Personen mit persönlicher </a:t>
            </a:r>
            <a:r>
              <a:rPr lang="de-DE" sz="1100" err="1">
                <a:solidFill>
                  <a:prstClr val="white"/>
                </a:solidFill>
                <a:sym typeface="Wingdings" panose="05000000000000000000" pitchFamily="2" charset="2"/>
              </a:rPr>
              <a:t>Vorge</a:t>
            </a:r>
            <a:r>
              <a:rPr lang="de-DE" sz="1100">
                <a:solidFill>
                  <a:prstClr val="white"/>
                </a:solidFill>
                <a:sym typeface="Wingdings" panose="05000000000000000000" pitchFamily="2" charset="2"/>
              </a:rPr>
              <a:t>-schichte oder Familienanamnese von AIE sollten auf </a:t>
            </a:r>
            <a:r>
              <a:rPr lang="de-DE" sz="1100" err="1">
                <a:solidFill>
                  <a:prstClr val="white"/>
                </a:solidFill>
                <a:sym typeface="Wingdings" panose="05000000000000000000" pitchFamily="2" charset="2"/>
              </a:rPr>
              <a:t>IAk</a:t>
            </a:r>
            <a:r>
              <a:rPr lang="de-DE" sz="1100">
                <a:solidFill>
                  <a:prstClr val="white"/>
                </a:solidFill>
                <a:sym typeface="Wingdings" panose="05000000000000000000" pitchFamily="2" charset="2"/>
              </a:rPr>
              <a:t> getestet werden</a:t>
            </a:r>
            <a:endParaRPr lang="de-DE" sz="1100">
              <a:solidFill>
                <a:prstClr val="white"/>
              </a:solidFill>
              <a:latin typeface="Verdana"/>
              <a:sym typeface="Wingdings" panose="05000000000000000000" pitchFamily="2" charset="2"/>
            </a:endParaRPr>
          </a:p>
        </p:txBody>
      </p:sp>
      <p:grpSp>
        <p:nvGrpSpPr>
          <p:cNvPr id="98" name="Gruppieren 97">
            <a:extLst>
              <a:ext uri="{FF2B5EF4-FFF2-40B4-BE49-F238E27FC236}">
                <a16:creationId xmlns:a16="http://schemas.microsoft.com/office/drawing/2014/main" id="{839219FA-68CA-9431-F2BB-8FF301334656}"/>
              </a:ext>
            </a:extLst>
          </p:cNvPr>
          <p:cNvGrpSpPr/>
          <p:nvPr/>
        </p:nvGrpSpPr>
        <p:grpSpPr>
          <a:xfrm>
            <a:off x="398658" y="603657"/>
            <a:ext cx="5039403" cy="4163344"/>
            <a:chOff x="398658" y="649377"/>
            <a:chExt cx="5039403" cy="4163344"/>
          </a:xfrm>
        </p:grpSpPr>
        <p:sp>
          <p:nvSpPr>
            <p:cNvPr id="74" name="Rechteck 73">
              <a:extLst>
                <a:ext uri="{FF2B5EF4-FFF2-40B4-BE49-F238E27FC236}">
                  <a16:creationId xmlns:a16="http://schemas.microsoft.com/office/drawing/2014/main" id="{8D310D0A-F4A1-A58A-81E4-85A821957BE9}"/>
                </a:ext>
              </a:extLst>
            </p:cNvPr>
            <p:cNvSpPr/>
            <p:nvPr/>
          </p:nvSpPr>
          <p:spPr>
            <a:xfrm>
              <a:off x="5201265" y="654886"/>
              <a:ext cx="236796" cy="415232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18" name="Grafik 17" descr="Ein Bild, das Diagramm, Text enthält.&#10;&#10;KI-generierte Inhalte können fehlerhaft sein.">
              <a:extLst>
                <a:ext uri="{FF2B5EF4-FFF2-40B4-BE49-F238E27FC236}">
                  <a16:creationId xmlns:a16="http://schemas.microsoft.com/office/drawing/2014/main" id="{725157C8-6D62-62AA-EBFF-C7126AC7FB68}"/>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98658" y="649377"/>
              <a:ext cx="4845061" cy="4163344"/>
            </a:xfrm>
            <a:prstGeom prst="rect">
              <a:avLst/>
            </a:prstGeom>
          </p:spPr>
        </p:pic>
        <p:sp>
          <p:nvSpPr>
            <p:cNvPr id="19" name="Textfeld 18">
              <a:extLst>
                <a:ext uri="{FF2B5EF4-FFF2-40B4-BE49-F238E27FC236}">
                  <a16:creationId xmlns:a16="http://schemas.microsoft.com/office/drawing/2014/main" id="{70EF81A2-5A4A-38F5-59D9-BD8EBA6ED64A}"/>
                </a:ext>
              </a:extLst>
            </p:cNvPr>
            <p:cNvSpPr txBox="1"/>
            <p:nvPr/>
          </p:nvSpPr>
          <p:spPr>
            <a:xfrm>
              <a:off x="1582997" y="659209"/>
              <a:ext cx="2015295" cy="200055"/>
            </a:xfrm>
            <a:prstGeom prst="rect">
              <a:avLst/>
            </a:prstGeom>
            <a:solidFill>
              <a:schemeClr val="bg1"/>
            </a:solidFill>
          </p:spPr>
          <p:txBody>
            <a:bodyPr wrap="none" rtlCol="0">
              <a:spAutoFit/>
            </a:bodyPr>
            <a:lstStyle/>
            <a:p>
              <a:r>
                <a:rPr lang="de-DE" sz="700" b="1">
                  <a:solidFill>
                    <a:srgbClr val="404040"/>
                  </a:solidFill>
                </a:rPr>
                <a:t>Endokrine Autoimmunerkrankungen</a:t>
              </a:r>
            </a:p>
          </p:txBody>
        </p:sp>
        <p:sp>
          <p:nvSpPr>
            <p:cNvPr id="20" name="Textfeld 19">
              <a:extLst>
                <a:ext uri="{FF2B5EF4-FFF2-40B4-BE49-F238E27FC236}">
                  <a16:creationId xmlns:a16="http://schemas.microsoft.com/office/drawing/2014/main" id="{75F005A5-D688-5FCE-5E99-B10509E04C53}"/>
                </a:ext>
              </a:extLst>
            </p:cNvPr>
            <p:cNvSpPr txBox="1"/>
            <p:nvPr/>
          </p:nvSpPr>
          <p:spPr>
            <a:xfrm>
              <a:off x="1399452" y="2881744"/>
              <a:ext cx="2382383" cy="200055"/>
            </a:xfrm>
            <a:prstGeom prst="rect">
              <a:avLst/>
            </a:prstGeom>
            <a:solidFill>
              <a:schemeClr val="bg1"/>
            </a:solidFill>
          </p:spPr>
          <p:txBody>
            <a:bodyPr wrap="none" rtlCol="0">
              <a:spAutoFit/>
            </a:bodyPr>
            <a:lstStyle/>
            <a:p>
              <a:r>
                <a:rPr lang="de-DE" sz="700" b="1">
                  <a:solidFill>
                    <a:srgbClr val="404040"/>
                  </a:solidFill>
                </a:rPr>
                <a:t>Nicht-endokrine Autoimmunerkrankungen</a:t>
              </a:r>
            </a:p>
          </p:txBody>
        </p:sp>
        <p:sp>
          <p:nvSpPr>
            <p:cNvPr id="21" name="Textfeld 20">
              <a:extLst>
                <a:ext uri="{FF2B5EF4-FFF2-40B4-BE49-F238E27FC236}">
                  <a16:creationId xmlns:a16="http://schemas.microsoft.com/office/drawing/2014/main" id="{BBB8FCBA-E49F-A549-CAAE-21ABA83AAEE4}"/>
                </a:ext>
              </a:extLst>
            </p:cNvPr>
            <p:cNvSpPr txBox="1"/>
            <p:nvPr/>
          </p:nvSpPr>
          <p:spPr>
            <a:xfrm>
              <a:off x="425477" y="961014"/>
              <a:ext cx="425014" cy="184666"/>
            </a:xfrm>
            <a:prstGeom prst="rect">
              <a:avLst/>
            </a:prstGeom>
            <a:solidFill>
              <a:schemeClr val="bg1"/>
            </a:solidFill>
          </p:spPr>
          <p:txBody>
            <a:bodyPr wrap="square" lIns="0" tIns="0" rIns="0" bIns="0" rtlCol="0">
              <a:spAutoFit/>
            </a:bodyPr>
            <a:lstStyle/>
            <a:p>
              <a:pPr algn="ctr"/>
              <a:r>
                <a:rPr lang="de-DE" sz="600">
                  <a:solidFill>
                    <a:srgbClr val="404040"/>
                  </a:solidFill>
                </a:rPr>
                <a:t>Inzidenz-spitze</a:t>
              </a:r>
            </a:p>
          </p:txBody>
        </p:sp>
        <p:sp>
          <p:nvSpPr>
            <p:cNvPr id="22" name="Textfeld 21">
              <a:extLst>
                <a:ext uri="{FF2B5EF4-FFF2-40B4-BE49-F238E27FC236}">
                  <a16:creationId xmlns:a16="http://schemas.microsoft.com/office/drawing/2014/main" id="{C18E364B-41EC-AAA3-9189-70F06EAE44BB}"/>
                </a:ext>
              </a:extLst>
            </p:cNvPr>
            <p:cNvSpPr txBox="1"/>
            <p:nvPr/>
          </p:nvSpPr>
          <p:spPr>
            <a:xfrm>
              <a:off x="425477" y="3133943"/>
              <a:ext cx="425014" cy="184666"/>
            </a:xfrm>
            <a:prstGeom prst="rect">
              <a:avLst/>
            </a:prstGeom>
            <a:solidFill>
              <a:schemeClr val="bg1"/>
            </a:solidFill>
          </p:spPr>
          <p:txBody>
            <a:bodyPr wrap="square" lIns="0" tIns="0" rIns="0" bIns="0" rtlCol="0">
              <a:spAutoFit/>
            </a:bodyPr>
            <a:lstStyle/>
            <a:p>
              <a:pPr algn="ctr"/>
              <a:r>
                <a:rPr lang="de-DE" sz="600">
                  <a:solidFill>
                    <a:srgbClr val="404040"/>
                  </a:solidFill>
                </a:rPr>
                <a:t>Inzidenz-spitze</a:t>
              </a:r>
            </a:p>
          </p:txBody>
        </p:sp>
        <p:sp>
          <p:nvSpPr>
            <p:cNvPr id="23" name="Textfeld 22">
              <a:extLst>
                <a:ext uri="{FF2B5EF4-FFF2-40B4-BE49-F238E27FC236}">
                  <a16:creationId xmlns:a16="http://schemas.microsoft.com/office/drawing/2014/main" id="{31F7B866-A9FE-1FED-B79A-73F07B2D061A}"/>
                </a:ext>
              </a:extLst>
            </p:cNvPr>
            <p:cNvSpPr txBox="1"/>
            <p:nvPr/>
          </p:nvSpPr>
          <p:spPr>
            <a:xfrm rot="16200000">
              <a:off x="93614" y="1663949"/>
              <a:ext cx="1070322" cy="92333"/>
            </a:xfrm>
            <a:prstGeom prst="rect">
              <a:avLst/>
            </a:prstGeom>
            <a:solidFill>
              <a:schemeClr val="bg1"/>
            </a:solidFill>
          </p:spPr>
          <p:txBody>
            <a:bodyPr wrap="square" lIns="0" tIns="0" rIns="0" bIns="0" rtlCol="0">
              <a:spAutoFit/>
            </a:bodyPr>
            <a:lstStyle/>
            <a:p>
              <a:pPr algn="ctr"/>
              <a:r>
                <a:rPr lang="de-DE" sz="600" b="1">
                  <a:solidFill>
                    <a:srgbClr val="404040"/>
                  </a:solidFill>
                </a:rPr>
                <a:t>Relative Inzidenz [au]</a:t>
              </a:r>
            </a:p>
          </p:txBody>
        </p:sp>
        <p:sp>
          <p:nvSpPr>
            <p:cNvPr id="24" name="Textfeld 23">
              <a:extLst>
                <a:ext uri="{FF2B5EF4-FFF2-40B4-BE49-F238E27FC236}">
                  <a16:creationId xmlns:a16="http://schemas.microsoft.com/office/drawing/2014/main" id="{2F6C65C7-8223-4809-3B3A-F356A18348FA}"/>
                </a:ext>
              </a:extLst>
            </p:cNvPr>
            <p:cNvSpPr txBox="1"/>
            <p:nvPr/>
          </p:nvSpPr>
          <p:spPr>
            <a:xfrm rot="16200000">
              <a:off x="93615" y="3829864"/>
              <a:ext cx="1070322" cy="92333"/>
            </a:xfrm>
            <a:prstGeom prst="rect">
              <a:avLst/>
            </a:prstGeom>
            <a:solidFill>
              <a:schemeClr val="bg1"/>
            </a:solidFill>
          </p:spPr>
          <p:txBody>
            <a:bodyPr wrap="square" lIns="0" tIns="0" rIns="0" bIns="0" rtlCol="0">
              <a:spAutoFit/>
            </a:bodyPr>
            <a:lstStyle/>
            <a:p>
              <a:pPr algn="ctr"/>
              <a:r>
                <a:rPr lang="de-DE" sz="600" b="1">
                  <a:solidFill>
                    <a:srgbClr val="404040"/>
                  </a:solidFill>
                </a:rPr>
                <a:t>Relative Inzidenz [au]</a:t>
              </a:r>
            </a:p>
          </p:txBody>
        </p:sp>
        <p:sp>
          <p:nvSpPr>
            <p:cNvPr id="26" name="Textfeld 25">
              <a:extLst>
                <a:ext uri="{FF2B5EF4-FFF2-40B4-BE49-F238E27FC236}">
                  <a16:creationId xmlns:a16="http://schemas.microsoft.com/office/drawing/2014/main" id="{A949CC14-3240-6BBB-AB78-4E9A0C7087BA}"/>
                </a:ext>
              </a:extLst>
            </p:cNvPr>
            <p:cNvSpPr txBox="1"/>
            <p:nvPr/>
          </p:nvSpPr>
          <p:spPr>
            <a:xfrm>
              <a:off x="4223475" y="874593"/>
              <a:ext cx="777144" cy="76944"/>
            </a:xfrm>
            <a:prstGeom prst="rect">
              <a:avLst/>
            </a:prstGeom>
            <a:solidFill>
              <a:schemeClr val="bg1"/>
            </a:solidFill>
          </p:spPr>
          <p:txBody>
            <a:bodyPr wrap="square" lIns="0" tIns="0" rIns="0" bIns="0" rtlCol="0">
              <a:spAutoFit/>
            </a:bodyPr>
            <a:lstStyle/>
            <a:p>
              <a:r>
                <a:rPr lang="de-DE" sz="500">
                  <a:solidFill>
                    <a:srgbClr val="404040"/>
                  </a:solidFill>
                </a:rPr>
                <a:t>Typ-1-Diabetes</a:t>
              </a:r>
            </a:p>
          </p:txBody>
        </p:sp>
        <p:sp>
          <p:nvSpPr>
            <p:cNvPr id="27" name="Textfeld 26">
              <a:extLst>
                <a:ext uri="{FF2B5EF4-FFF2-40B4-BE49-F238E27FC236}">
                  <a16:creationId xmlns:a16="http://schemas.microsoft.com/office/drawing/2014/main" id="{7E8F59AF-3F32-3EC9-A9D2-70A191451D05}"/>
                </a:ext>
              </a:extLst>
            </p:cNvPr>
            <p:cNvSpPr txBox="1"/>
            <p:nvPr/>
          </p:nvSpPr>
          <p:spPr>
            <a:xfrm>
              <a:off x="4223475" y="986318"/>
              <a:ext cx="777144" cy="76944"/>
            </a:xfrm>
            <a:prstGeom prst="rect">
              <a:avLst/>
            </a:prstGeom>
            <a:solidFill>
              <a:schemeClr val="bg1"/>
            </a:solidFill>
          </p:spPr>
          <p:txBody>
            <a:bodyPr wrap="square" lIns="0" tIns="0" rIns="0" bIns="0" rtlCol="0">
              <a:spAutoFit/>
            </a:bodyPr>
            <a:lstStyle/>
            <a:p>
              <a:r>
                <a:rPr lang="de-DE" sz="500">
                  <a:solidFill>
                    <a:srgbClr val="404040"/>
                  </a:solidFill>
                </a:rPr>
                <a:t>Morbus Basedow</a:t>
              </a:r>
            </a:p>
          </p:txBody>
        </p:sp>
        <p:sp>
          <p:nvSpPr>
            <p:cNvPr id="29" name="Textfeld 28">
              <a:extLst>
                <a:ext uri="{FF2B5EF4-FFF2-40B4-BE49-F238E27FC236}">
                  <a16:creationId xmlns:a16="http://schemas.microsoft.com/office/drawing/2014/main" id="{45E1C35F-4DA2-E4B8-20F4-0F91887DD56E}"/>
                </a:ext>
              </a:extLst>
            </p:cNvPr>
            <p:cNvSpPr txBox="1"/>
            <p:nvPr/>
          </p:nvSpPr>
          <p:spPr>
            <a:xfrm>
              <a:off x="4223475" y="1088400"/>
              <a:ext cx="777144" cy="76944"/>
            </a:xfrm>
            <a:prstGeom prst="rect">
              <a:avLst/>
            </a:prstGeom>
            <a:solidFill>
              <a:schemeClr val="bg1"/>
            </a:solidFill>
          </p:spPr>
          <p:txBody>
            <a:bodyPr wrap="square" lIns="0" tIns="0" rIns="0" bIns="0" rtlCol="0">
              <a:spAutoFit/>
            </a:bodyPr>
            <a:lstStyle/>
            <a:p>
              <a:r>
                <a:rPr lang="de-DE" sz="500">
                  <a:solidFill>
                    <a:srgbClr val="404040"/>
                  </a:solidFill>
                </a:rPr>
                <a:t>Hashimoto-Thyreoiditis</a:t>
              </a:r>
            </a:p>
          </p:txBody>
        </p:sp>
        <p:sp>
          <p:nvSpPr>
            <p:cNvPr id="31" name="Textfeld 30">
              <a:extLst>
                <a:ext uri="{FF2B5EF4-FFF2-40B4-BE49-F238E27FC236}">
                  <a16:creationId xmlns:a16="http://schemas.microsoft.com/office/drawing/2014/main" id="{C87574FE-668C-072A-7CBF-FFA3C2A46B86}"/>
                </a:ext>
              </a:extLst>
            </p:cNvPr>
            <p:cNvSpPr txBox="1"/>
            <p:nvPr/>
          </p:nvSpPr>
          <p:spPr>
            <a:xfrm>
              <a:off x="4223475" y="1199102"/>
              <a:ext cx="777144" cy="76944"/>
            </a:xfrm>
            <a:prstGeom prst="rect">
              <a:avLst/>
            </a:prstGeom>
            <a:solidFill>
              <a:schemeClr val="bg1"/>
            </a:solidFill>
          </p:spPr>
          <p:txBody>
            <a:bodyPr wrap="square" lIns="0" tIns="0" rIns="0" bIns="0" rtlCol="0">
              <a:spAutoFit/>
            </a:bodyPr>
            <a:lstStyle/>
            <a:p>
              <a:r>
                <a:rPr lang="de-DE" sz="500">
                  <a:solidFill>
                    <a:srgbClr val="404040"/>
                  </a:solidFill>
                </a:rPr>
                <a:t>Morbus Addison</a:t>
              </a:r>
            </a:p>
          </p:txBody>
        </p:sp>
        <p:sp>
          <p:nvSpPr>
            <p:cNvPr id="43" name="Textfeld 42">
              <a:extLst>
                <a:ext uri="{FF2B5EF4-FFF2-40B4-BE49-F238E27FC236}">
                  <a16:creationId xmlns:a16="http://schemas.microsoft.com/office/drawing/2014/main" id="{8F19F452-CCBA-7C19-0579-16950834EA43}"/>
                </a:ext>
              </a:extLst>
            </p:cNvPr>
            <p:cNvSpPr txBox="1"/>
            <p:nvPr/>
          </p:nvSpPr>
          <p:spPr>
            <a:xfrm>
              <a:off x="4212296" y="3043327"/>
              <a:ext cx="777144" cy="76944"/>
            </a:xfrm>
            <a:prstGeom prst="rect">
              <a:avLst/>
            </a:prstGeom>
            <a:solidFill>
              <a:schemeClr val="bg1"/>
            </a:solidFill>
          </p:spPr>
          <p:txBody>
            <a:bodyPr wrap="square" lIns="0" tIns="0" rIns="0" bIns="0" rtlCol="0">
              <a:spAutoFit/>
            </a:bodyPr>
            <a:lstStyle/>
            <a:p>
              <a:r>
                <a:rPr lang="de-DE" sz="500">
                  <a:solidFill>
                    <a:srgbClr val="404040"/>
                  </a:solidFill>
                </a:rPr>
                <a:t>Zöliakie</a:t>
              </a:r>
            </a:p>
          </p:txBody>
        </p:sp>
        <p:sp>
          <p:nvSpPr>
            <p:cNvPr id="48" name="Textfeld 47">
              <a:extLst>
                <a:ext uri="{FF2B5EF4-FFF2-40B4-BE49-F238E27FC236}">
                  <a16:creationId xmlns:a16="http://schemas.microsoft.com/office/drawing/2014/main" id="{87F4E3A8-A893-A601-3F51-50306CAD4239}"/>
                </a:ext>
              </a:extLst>
            </p:cNvPr>
            <p:cNvSpPr txBox="1"/>
            <p:nvPr/>
          </p:nvSpPr>
          <p:spPr>
            <a:xfrm>
              <a:off x="4219277" y="3163306"/>
              <a:ext cx="777144" cy="76944"/>
            </a:xfrm>
            <a:prstGeom prst="rect">
              <a:avLst/>
            </a:prstGeom>
            <a:solidFill>
              <a:schemeClr val="bg1"/>
            </a:solidFill>
          </p:spPr>
          <p:txBody>
            <a:bodyPr wrap="square" lIns="0" tIns="0" rIns="0" bIns="0" rtlCol="0">
              <a:spAutoFit/>
            </a:bodyPr>
            <a:lstStyle/>
            <a:p>
              <a:r>
                <a:rPr lang="de-DE" sz="500">
                  <a:solidFill>
                    <a:srgbClr val="404040"/>
                  </a:solidFill>
                </a:rPr>
                <a:t>Vitiligo</a:t>
              </a:r>
            </a:p>
          </p:txBody>
        </p:sp>
        <p:sp>
          <p:nvSpPr>
            <p:cNvPr id="58" name="Textfeld 57">
              <a:extLst>
                <a:ext uri="{FF2B5EF4-FFF2-40B4-BE49-F238E27FC236}">
                  <a16:creationId xmlns:a16="http://schemas.microsoft.com/office/drawing/2014/main" id="{2B6AC60A-3859-CD61-CBCC-C8B9F0BC5C64}"/>
                </a:ext>
              </a:extLst>
            </p:cNvPr>
            <p:cNvSpPr txBox="1"/>
            <p:nvPr/>
          </p:nvSpPr>
          <p:spPr>
            <a:xfrm>
              <a:off x="4219277" y="3263926"/>
              <a:ext cx="777144" cy="76944"/>
            </a:xfrm>
            <a:prstGeom prst="rect">
              <a:avLst/>
            </a:prstGeom>
            <a:solidFill>
              <a:schemeClr val="bg1"/>
            </a:solidFill>
          </p:spPr>
          <p:txBody>
            <a:bodyPr wrap="square" lIns="0" tIns="0" rIns="0" bIns="0" rtlCol="0">
              <a:spAutoFit/>
            </a:bodyPr>
            <a:lstStyle/>
            <a:p>
              <a:r>
                <a:rPr lang="de-DE" sz="500">
                  <a:solidFill>
                    <a:srgbClr val="404040"/>
                  </a:solidFill>
                </a:rPr>
                <a:t>Psoriasis</a:t>
              </a:r>
            </a:p>
          </p:txBody>
        </p:sp>
        <p:sp>
          <p:nvSpPr>
            <p:cNvPr id="59" name="Textfeld 58">
              <a:extLst>
                <a:ext uri="{FF2B5EF4-FFF2-40B4-BE49-F238E27FC236}">
                  <a16:creationId xmlns:a16="http://schemas.microsoft.com/office/drawing/2014/main" id="{3661387E-00B0-FAE8-8B91-5A5EB32CF405}"/>
                </a:ext>
              </a:extLst>
            </p:cNvPr>
            <p:cNvSpPr txBox="1"/>
            <p:nvPr/>
          </p:nvSpPr>
          <p:spPr>
            <a:xfrm>
              <a:off x="4219277" y="3365448"/>
              <a:ext cx="777144" cy="76944"/>
            </a:xfrm>
            <a:prstGeom prst="rect">
              <a:avLst/>
            </a:prstGeom>
            <a:solidFill>
              <a:schemeClr val="bg1"/>
            </a:solidFill>
          </p:spPr>
          <p:txBody>
            <a:bodyPr wrap="square" lIns="0" tIns="0" rIns="0" bIns="0" rtlCol="0">
              <a:spAutoFit/>
            </a:bodyPr>
            <a:lstStyle/>
            <a:p>
              <a:r>
                <a:rPr lang="de-DE" sz="500">
                  <a:solidFill>
                    <a:srgbClr val="404040"/>
                  </a:solidFill>
                </a:rPr>
                <a:t>Morbus Crohn</a:t>
              </a:r>
            </a:p>
          </p:txBody>
        </p:sp>
        <p:sp>
          <p:nvSpPr>
            <p:cNvPr id="63" name="Textfeld 62">
              <a:extLst>
                <a:ext uri="{FF2B5EF4-FFF2-40B4-BE49-F238E27FC236}">
                  <a16:creationId xmlns:a16="http://schemas.microsoft.com/office/drawing/2014/main" id="{28E5328C-18FB-DF93-F11B-C60A4884EB58}"/>
                </a:ext>
              </a:extLst>
            </p:cNvPr>
            <p:cNvSpPr txBox="1"/>
            <p:nvPr/>
          </p:nvSpPr>
          <p:spPr>
            <a:xfrm>
              <a:off x="4213014" y="3476190"/>
              <a:ext cx="1201422" cy="76944"/>
            </a:xfrm>
            <a:prstGeom prst="rect">
              <a:avLst/>
            </a:prstGeom>
            <a:solidFill>
              <a:schemeClr val="bg1"/>
            </a:solidFill>
          </p:spPr>
          <p:txBody>
            <a:bodyPr wrap="square" lIns="0" tIns="0" rIns="0" bIns="0" rtlCol="0">
              <a:spAutoFit/>
            </a:bodyPr>
            <a:lstStyle/>
            <a:p>
              <a:r>
                <a:rPr lang="de-DE" sz="500">
                  <a:solidFill>
                    <a:srgbClr val="404040"/>
                  </a:solidFill>
                </a:rPr>
                <a:t>Systemischer Lupus erythematodes</a:t>
              </a:r>
            </a:p>
          </p:txBody>
        </p:sp>
        <p:sp>
          <p:nvSpPr>
            <p:cNvPr id="66" name="Textfeld 65">
              <a:extLst>
                <a:ext uri="{FF2B5EF4-FFF2-40B4-BE49-F238E27FC236}">
                  <a16:creationId xmlns:a16="http://schemas.microsoft.com/office/drawing/2014/main" id="{82AFDA01-BB07-497B-DFA6-CD521CDAB98F}"/>
                </a:ext>
              </a:extLst>
            </p:cNvPr>
            <p:cNvSpPr txBox="1"/>
            <p:nvPr/>
          </p:nvSpPr>
          <p:spPr>
            <a:xfrm>
              <a:off x="4219277" y="3581976"/>
              <a:ext cx="877968" cy="76944"/>
            </a:xfrm>
            <a:prstGeom prst="rect">
              <a:avLst/>
            </a:prstGeom>
            <a:solidFill>
              <a:schemeClr val="bg1"/>
            </a:solidFill>
          </p:spPr>
          <p:txBody>
            <a:bodyPr wrap="square" lIns="0" tIns="0" rIns="0" bIns="0" rtlCol="0">
              <a:spAutoFit/>
            </a:bodyPr>
            <a:lstStyle/>
            <a:p>
              <a:r>
                <a:rPr lang="de-DE" sz="500">
                  <a:solidFill>
                    <a:srgbClr val="404040"/>
                  </a:solidFill>
                </a:rPr>
                <a:t>Rheumatoide Arthritis</a:t>
              </a:r>
            </a:p>
          </p:txBody>
        </p:sp>
        <p:sp>
          <p:nvSpPr>
            <p:cNvPr id="69" name="Textfeld 68">
              <a:extLst>
                <a:ext uri="{FF2B5EF4-FFF2-40B4-BE49-F238E27FC236}">
                  <a16:creationId xmlns:a16="http://schemas.microsoft.com/office/drawing/2014/main" id="{670C8A24-4663-440F-4458-0EFB02D727E7}"/>
                </a:ext>
              </a:extLst>
            </p:cNvPr>
            <p:cNvSpPr txBox="1"/>
            <p:nvPr/>
          </p:nvSpPr>
          <p:spPr>
            <a:xfrm>
              <a:off x="2390397" y="2462146"/>
              <a:ext cx="630548" cy="92333"/>
            </a:xfrm>
            <a:prstGeom prst="rect">
              <a:avLst/>
            </a:prstGeom>
            <a:solidFill>
              <a:schemeClr val="bg1"/>
            </a:solidFill>
          </p:spPr>
          <p:txBody>
            <a:bodyPr wrap="none" lIns="36000" tIns="0" rIns="36000" bIns="0" rtlCol="0">
              <a:spAutoFit/>
            </a:bodyPr>
            <a:lstStyle/>
            <a:p>
              <a:r>
                <a:rPr lang="de-DE" sz="600" b="1">
                  <a:solidFill>
                    <a:srgbClr val="404040"/>
                  </a:solidFill>
                </a:rPr>
                <a:t>Alter [Jahre]</a:t>
              </a:r>
            </a:p>
          </p:txBody>
        </p:sp>
        <p:sp>
          <p:nvSpPr>
            <p:cNvPr id="73" name="Textfeld 72">
              <a:extLst>
                <a:ext uri="{FF2B5EF4-FFF2-40B4-BE49-F238E27FC236}">
                  <a16:creationId xmlns:a16="http://schemas.microsoft.com/office/drawing/2014/main" id="{2018A69D-3F33-D604-05E1-33B8A742803E}"/>
                </a:ext>
              </a:extLst>
            </p:cNvPr>
            <p:cNvSpPr txBox="1"/>
            <p:nvPr/>
          </p:nvSpPr>
          <p:spPr>
            <a:xfrm>
              <a:off x="2390397" y="4672485"/>
              <a:ext cx="630548" cy="92333"/>
            </a:xfrm>
            <a:prstGeom prst="rect">
              <a:avLst/>
            </a:prstGeom>
            <a:solidFill>
              <a:schemeClr val="bg1"/>
            </a:solidFill>
          </p:spPr>
          <p:txBody>
            <a:bodyPr wrap="none" lIns="36000" tIns="0" rIns="36000" bIns="0" rtlCol="0">
              <a:spAutoFit/>
            </a:bodyPr>
            <a:lstStyle/>
            <a:p>
              <a:r>
                <a:rPr lang="de-DE" sz="600" b="1">
                  <a:solidFill>
                    <a:srgbClr val="404040"/>
                  </a:solidFill>
                </a:rPr>
                <a:t>Alter [Jahre]</a:t>
              </a:r>
            </a:p>
          </p:txBody>
        </p:sp>
        <p:sp>
          <p:nvSpPr>
            <p:cNvPr id="85" name="Rechteck 84">
              <a:extLst>
                <a:ext uri="{FF2B5EF4-FFF2-40B4-BE49-F238E27FC236}">
                  <a16:creationId xmlns:a16="http://schemas.microsoft.com/office/drawing/2014/main" id="{8902D324-977B-4934-B26C-A832E0DAD09C}"/>
                </a:ext>
              </a:extLst>
            </p:cNvPr>
            <p:cNvSpPr/>
            <p:nvPr/>
          </p:nvSpPr>
          <p:spPr>
            <a:xfrm>
              <a:off x="398658" y="654712"/>
              <a:ext cx="5039403" cy="4152326"/>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grpSp>
    </p:spTree>
    <p:extLst>
      <p:ext uri="{BB962C8B-B14F-4D97-AF65-F5344CB8AC3E}">
        <p14:creationId xmlns:p14="http://schemas.microsoft.com/office/powerpoint/2010/main" val="16946872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FF82C06-9DD3-52F8-9391-A6A18C0F4DAD}"/>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9D7A3185-4935-6D09-3B0B-4F584CB09185}"/>
              </a:ext>
            </a:extLst>
          </p:cNvPr>
          <p:cNvSpPr txBox="1">
            <a:spLocks/>
          </p:cNvSpPr>
          <p:nvPr/>
        </p:nvSpPr>
        <p:spPr>
          <a:xfrm>
            <a:off x="312974" y="114109"/>
            <a:ext cx="863919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Risiko für T1D bei eigenen AIE oder AIE bei FDR</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noProof="0">
                <a:ln>
                  <a:noFill/>
                </a:ln>
                <a:solidFill>
                  <a:srgbClr val="7030A0"/>
                </a:solidFill>
                <a:effectLst/>
                <a:uLnTx/>
                <a:uFillTx/>
                <a:latin typeface="Verdana"/>
                <a:ea typeface="+mn-ea"/>
                <a:cs typeface="+mn-cs"/>
              </a:rPr>
              <a:t>*</a:t>
            </a:r>
          </a:p>
        </p:txBody>
      </p:sp>
      <p:sp>
        <p:nvSpPr>
          <p:cNvPr id="3" name="Textfeld 2">
            <a:extLst>
              <a:ext uri="{FF2B5EF4-FFF2-40B4-BE49-F238E27FC236}">
                <a16:creationId xmlns:a16="http://schemas.microsoft.com/office/drawing/2014/main" id="{A467F3AF-6CE4-78B2-9A61-A8EB6516E9FB}"/>
              </a:ext>
            </a:extLst>
          </p:cNvPr>
          <p:cNvSpPr txBox="1"/>
          <p:nvPr/>
        </p:nvSpPr>
        <p:spPr>
          <a:xfrm>
            <a:off x="312974" y="4973012"/>
            <a:ext cx="8726696" cy="184666"/>
          </a:xfrm>
          <a:prstGeom prst="rect">
            <a:avLst/>
          </a:prstGeom>
          <a:noFill/>
        </p:spPr>
        <p:txBody>
          <a:bodyPr wrap="square">
            <a:spAutoFit/>
          </a:bodyPr>
          <a:lstStyle/>
          <a:p>
            <a:pPr lvl="0">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a-DK" sz="600" b="0" i="0" u="none" strike="noStrike" kern="1200" cap="none" spc="0" normalizeH="0" baseline="0" noProof="0">
                <a:ln>
                  <a:noFill/>
                </a:ln>
                <a:solidFill>
                  <a:srgbClr val="404040"/>
                </a:solidFill>
                <a:effectLst/>
                <a:uLnTx/>
                <a:uFillTx/>
                <a:latin typeface="Verdana"/>
                <a:ea typeface="+mn-ea"/>
                <a:cs typeface="Arial"/>
              </a:rPr>
              <a:t>Thomas N </a:t>
            </a:r>
            <a:r>
              <a:rPr kumimoji="0" lang="da-DK" sz="600" b="0" i="1" u="none" strike="noStrike" kern="1200" cap="none" spc="0" normalizeH="0" baseline="0" noProof="0">
                <a:ln>
                  <a:noFill/>
                </a:ln>
                <a:solidFill>
                  <a:srgbClr val="404040"/>
                </a:solidFill>
                <a:effectLst/>
                <a:uLnTx/>
                <a:uFillTx/>
                <a:latin typeface="Verdana"/>
                <a:ea typeface="+mn-ea"/>
                <a:cs typeface="Arial"/>
              </a:rPr>
              <a:t>et al. Diabetes Metab Res Rev </a:t>
            </a:r>
            <a:r>
              <a:rPr kumimoji="0" lang="da-DK" sz="600" b="0" i="0" u="none" strike="noStrike" kern="1200" cap="none" spc="0" normalizeH="0" baseline="0" noProof="0">
                <a:ln>
                  <a:noFill/>
                </a:ln>
                <a:solidFill>
                  <a:srgbClr val="404040"/>
                </a:solidFill>
                <a:effectLst/>
                <a:uLnTx/>
                <a:uFillTx/>
                <a:latin typeface="Verdana"/>
                <a:ea typeface="+mn-ea"/>
                <a:cs typeface="Arial"/>
              </a:rPr>
              <a:t>2026; 42: e70110.</a:t>
            </a:r>
            <a:r>
              <a:rPr kumimoji="0" lang="de-DE" sz="600" b="0" i="0" u="none" strike="noStrike" kern="1200" cap="none" spc="0" normalizeH="0" baseline="0" noProof="0">
                <a:ln>
                  <a:noFill/>
                </a:ln>
                <a:solidFill>
                  <a:srgbClr val="404040"/>
                </a:solidFill>
                <a:effectLst/>
                <a:uLnTx/>
                <a:uFillTx/>
                <a:latin typeface="Verdana"/>
                <a:ea typeface="+mn-ea"/>
                <a:cs typeface="Arial"/>
              </a:rPr>
              <a:t> </a:t>
            </a:r>
          </a:p>
        </p:txBody>
      </p:sp>
      <p:sp>
        <p:nvSpPr>
          <p:cNvPr id="111" name="Footer Placeholder 4">
            <a:extLst>
              <a:ext uri="{FF2B5EF4-FFF2-40B4-BE49-F238E27FC236}">
                <a16:creationId xmlns:a16="http://schemas.microsoft.com/office/drawing/2014/main" id="{B6DF9868-C1AF-78BA-8E3B-A0B6D999D188}"/>
              </a:ext>
            </a:extLst>
          </p:cNvPr>
          <p:cNvSpPr txBox="1">
            <a:spLocks/>
          </p:cNvSpPr>
          <p:nvPr/>
        </p:nvSpPr>
        <p:spPr>
          <a:xfrm>
            <a:off x="339710" y="4717780"/>
            <a:ext cx="8726696" cy="32743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Tabelle modifiziert nach Thomas N 2026</a:t>
            </a:r>
            <a:r>
              <a:rPr kumimoji="0" lang="de-DE" sz="600" b="0" i="0" u="none" strike="noStrike" kern="1200" cap="none" spc="0" normalizeH="0" baseline="3000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 Literaturrecherche von August 2024, Das Risiko im Vergleich zur Allgemeinbevölkerung oder einer Kontrollgruppe ist angegeben; mehrere Angaben stammen aus unterschied-</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lichen</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Quellen (siehe Originalpublikation). AIE: Autoimmunerkrankung(en); APS: Autoimmunes polyendokrines Syndrom; FDR: First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degree</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relative, Verwandte/r ersten Grades; GADA: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Glutamatdecarboxylase</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-Antikörper; HR: Hazard Ratio, Risikoverhältnis;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Hyperthyr</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Hyperthyreose; IA-2A: Insulinoma-assoziiertes Antigen 2-Antikörper; IRR: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Incidence</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Rate Ratio, Inzidenz-Ratenverhältnis; J: Jahre; RR: Relatives Risiko; SIR: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Standardized</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incidence</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a:t>
            </a:r>
            <a:r>
              <a:rPr kumimoji="0" lang="de-DE" sz="600" b="0" i="0" u="none" strike="noStrike" kern="1200" cap="none" spc="0" normalizeH="0" baseline="0" err="1">
                <a:ln>
                  <a:noFill/>
                </a:ln>
                <a:solidFill>
                  <a:srgbClr val="404040"/>
                </a:solidFill>
                <a:effectLst/>
                <a:uLnTx/>
                <a:uFillTx/>
                <a:latin typeface="+mn-lt"/>
                <a:ea typeface="Verdana" panose="020B0604030504040204" pitchFamily="34" charset="0"/>
                <a:cs typeface="Verdana" panose="020B0604030504040204" pitchFamily="34" charset="0"/>
              </a:rPr>
              <a:t>ratio</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standardisiertes Inzidenz-Verhältnis; </a:t>
            </a:r>
            <a:r>
              <a:rPr lang="de-DE" sz="600" err="1">
                <a:solidFill>
                  <a:srgbClr val="404040"/>
                </a:solidFill>
                <a:latin typeface="+mn-lt"/>
                <a:ea typeface="Verdana" panose="020B0604030504040204" pitchFamily="34" charset="0"/>
                <a:cs typeface="Verdana" panose="020B0604030504040204" pitchFamily="34" charset="0"/>
              </a:rPr>
              <a:t>system</a:t>
            </a:r>
            <a:r>
              <a:rPr lang="de-DE" sz="600">
                <a:solidFill>
                  <a:srgbClr val="404040"/>
                </a:solidFill>
                <a:latin typeface="+mn-lt"/>
                <a:ea typeface="Verdana" panose="020B0604030504040204" pitchFamily="34" charset="0"/>
                <a:cs typeface="Verdana" panose="020B0604030504040204" pitchFamily="34" charset="0"/>
              </a:rPr>
              <a:t>.: systemischer; </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T1D: Typ-1-Diabetes</a:t>
            </a:r>
            <a:endParaRPr kumimoji="0" lang="de-DE" sz="600" b="0" i="0" u="none" strike="noStrike" kern="1200" cap="none" spc="0" normalizeH="0" baseline="0">
              <a:ln>
                <a:noFill/>
              </a:ln>
              <a:solidFill>
                <a:srgbClr val="404040"/>
              </a:solidFill>
              <a:effectLst/>
              <a:uLnTx/>
              <a:uFillTx/>
              <a:latin typeface="+mn-lt"/>
              <a:ea typeface="+mn-ea"/>
              <a:cs typeface="Arial" panose="020B0604020202020204" pitchFamily="34" charset="0"/>
            </a:endParaRPr>
          </a:p>
        </p:txBody>
      </p:sp>
      <p:sp>
        <p:nvSpPr>
          <p:cNvPr id="84" name="Rectangle: Rounded Corners 23">
            <a:extLst>
              <a:ext uri="{FF2B5EF4-FFF2-40B4-BE49-F238E27FC236}">
                <a16:creationId xmlns:a16="http://schemas.microsoft.com/office/drawing/2014/main" id="{B85CAE42-936F-4D12-6435-73D249D40221}"/>
              </a:ext>
            </a:extLst>
          </p:cNvPr>
          <p:cNvSpPr/>
          <p:nvPr/>
        </p:nvSpPr>
        <p:spPr>
          <a:xfrm>
            <a:off x="5590030" y="625155"/>
            <a:ext cx="3155312" cy="3994739"/>
          </a:xfrm>
          <a:prstGeom prst="roundRect">
            <a:avLst>
              <a:gd name="adj" fmla="val 908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rIns="36000" rtlCol="0" anchor="ctr"/>
          <a:lstStyle/>
          <a:p>
            <a:pPr marL="171450" indent="-171450" defTabSz="685800">
              <a:spcBef>
                <a:spcPts val="300"/>
              </a:spcBef>
              <a:buClr>
                <a:schemeClr val="accent2"/>
              </a:buClr>
              <a:buSzPct val="120000"/>
              <a:buFont typeface="Arial" panose="020B0604020202020204" pitchFamily="34" charset="0"/>
              <a:buChar char="•"/>
              <a:defRPr/>
            </a:pPr>
            <a:r>
              <a:rPr lang="de-DE" sz="1100" b="1">
                <a:solidFill>
                  <a:prstClr val="white"/>
                </a:solidFill>
                <a:latin typeface="Verdana"/>
                <a:sym typeface="Wingdings" panose="05000000000000000000" pitchFamily="2" charset="2"/>
              </a:rPr>
              <a:t>Risikoerhöhung für T1D </a:t>
            </a:r>
            <a:r>
              <a:rPr lang="de-DE" sz="1100">
                <a:solidFill>
                  <a:prstClr val="white"/>
                </a:solidFill>
                <a:latin typeface="Verdana"/>
                <a:sym typeface="Wingdings" panose="05000000000000000000" pitchFamily="2" charset="2"/>
              </a:rPr>
              <a:t>bei bestehenden AIE:</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Morbus Addison: </a:t>
            </a:r>
            <a:r>
              <a:rPr lang="de-DE" sz="1100" b="1">
                <a:solidFill>
                  <a:prstClr val="white"/>
                </a:solidFill>
                <a:latin typeface="Verdana"/>
                <a:sym typeface="Wingdings" panose="05000000000000000000" pitchFamily="2" charset="2"/>
              </a:rPr>
              <a:t>11,7</a:t>
            </a:r>
            <a:r>
              <a:rPr lang="de-DE" sz="1100">
                <a:solidFill>
                  <a:prstClr val="white"/>
                </a:solidFill>
                <a:latin typeface="Verdana"/>
                <a:sym typeface="Wingdings" panose="05000000000000000000" pitchFamily="2" charset="2"/>
              </a:rPr>
              <a:t>-fach</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Morbus Basedow: </a:t>
            </a:r>
            <a:r>
              <a:rPr lang="de-DE" sz="1100" b="1">
                <a:solidFill>
                  <a:prstClr val="white"/>
                </a:solidFill>
                <a:latin typeface="Verdana"/>
                <a:sym typeface="Wingdings" panose="05000000000000000000" pitchFamily="2" charset="2"/>
              </a:rPr>
              <a:t>9,9</a:t>
            </a:r>
            <a:r>
              <a:rPr lang="de-DE" sz="1100">
                <a:solidFill>
                  <a:prstClr val="white"/>
                </a:solidFill>
                <a:latin typeface="Verdana"/>
                <a:sym typeface="Wingdings" panose="05000000000000000000" pitchFamily="2" charset="2"/>
              </a:rPr>
              <a:t>-fach</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Myasthenia </a:t>
            </a:r>
            <a:r>
              <a:rPr lang="de-DE" sz="1100" err="1">
                <a:solidFill>
                  <a:prstClr val="white"/>
                </a:solidFill>
                <a:latin typeface="Verdana"/>
                <a:sym typeface="Wingdings" panose="05000000000000000000" pitchFamily="2" charset="2"/>
              </a:rPr>
              <a:t>gravis</a:t>
            </a:r>
            <a:r>
              <a:rPr lang="de-DE" sz="1100">
                <a:solidFill>
                  <a:prstClr val="white"/>
                </a:solidFill>
                <a:latin typeface="Verdana"/>
                <a:sym typeface="Wingdings" panose="05000000000000000000" pitchFamily="2" charset="2"/>
              </a:rPr>
              <a:t>: </a:t>
            </a:r>
            <a:r>
              <a:rPr lang="de-DE" sz="1100" b="1">
                <a:solidFill>
                  <a:prstClr val="white"/>
                </a:solidFill>
                <a:latin typeface="Verdana"/>
                <a:sym typeface="Wingdings" panose="05000000000000000000" pitchFamily="2" charset="2"/>
              </a:rPr>
              <a:t>7,6</a:t>
            </a:r>
            <a:r>
              <a:rPr lang="de-DE" sz="1100">
                <a:solidFill>
                  <a:prstClr val="white"/>
                </a:solidFill>
                <a:latin typeface="Verdana"/>
                <a:sym typeface="Wingdings" panose="05000000000000000000" pitchFamily="2" charset="2"/>
              </a:rPr>
              <a:t>-fach</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Primär biliäre Cholangitis: </a:t>
            </a:r>
            <a:r>
              <a:rPr lang="de-DE" sz="1100" b="1">
                <a:solidFill>
                  <a:prstClr val="white"/>
                </a:solidFill>
                <a:latin typeface="Verdana"/>
                <a:sym typeface="Wingdings" panose="05000000000000000000" pitchFamily="2" charset="2"/>
              </a:rPr>
              <a:t>7,5</a:t>
            </a:r>
            <a:r>
              <a:rPr lang="de-DE" sz="1100">
                <a:solidFill>
                  <a:prstClr val="white"/>
                </a:solidFill>
                <a:latin typeface="Verdana"/>
                <a:sym typeface="Wingdings" panose="05000000000000000000" pitchFamily="2" charset="2"/>
              </a:rPr>
              <a:t>-fach</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Hashimoto-Thyreoiditis: </a:t>
            </a:r>
            <a:r>
              <a:rPr lang="de-DE" sz="1100" b="1">
                <a:solidFill>
                  <a:prstClr val="white"/>
                </a:solidFill>
                <a:latin typeface="Verdana"/>
                <a:sym typeface="Wingdings" panose="05000000000000000000" pitchFamily="2" charset="2"/>
              </a:rPr>
              <a:t>6,1</a:t>
            </a:r>
            <a:r>
              <a:rPr lang="de-DE" sz="1100">
                <a:solidFill>
                  <a:prstClr val="white"/>
                </a:solidFill>
                <a:latin typeface="Verdana"/>
                <a:sym typeface="Wingdings" panose="05000000000000000000" pitchFamily="2" charset="2"/>
              </a:rPr>
              <a:t>-fach</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Zöliakie: </a:t>
            </a:r>
            <a:r>
              <a:rPr lang="de-DE" sz="1100" b="1">
                <a:solidFill>
                  <a:prstClr val="white"/>
                </a:solidFill>
                <a:latin typeface="Verdana"/>
                <a:sym typeface="Wingdings" panose="05000000000000000000" pitchFamily="2" charset="2"/>
              </a:rPr>
              <a:t>4,1</a:t>
            </a:r>
            <a:r>
              <a:rPr lang="de-DE" sz="1100">
                <a:solidFill>
                  <a:prstClr val="white"/>
                </a:solidFill>
                <a:latin typeface="Verdana"/>
                <a:sym typeface="Wingdings" panose="05000000000000000000" pitchFamily="2" charset="2"/>
              </a:rPr>
              <a:t>-fach</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Colitis ulcerosa: 2,0-fach</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Vitiligo: 2,0-fach</a:t>
            </a:r>
          </a:p>
          <a:p>
            <a:pPr marL="358775" lvl="1" indent="-176213"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Juvenile idiopathische Arthritis: 1,8-fach</a:t>
            </a:r>
          </a:p>
          <a:p>
            <a:pPr marL="171450" indent="-171450"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Personen mit </a:t>
            </a:r>
            <a:r>
              <a:rPr lang="de-DE" sz="1100" b="1">
                <a:solidFill>
                  <a:prstClr val="white"/>
                </a:solidFill>
                <a:latin typeface="Verdana"/>
                <a:sym typeface="Wingdings" panose="05000000000000000000" pitchFamily="2" charset="2"/>
              </a:rPr>
              <a:t>Zöliakie</a:t>
            </a:r>
            <a:r>
              <a:rPr lang="de-DE" sz="1100">
                <a:solidFill>
                  <a:prstClr val="white"/>
                </a:solidFill>
                <a:latin typeface="Verdana"/>
                <a:sym typeface="Wingdings" panose="05000000000000000000" pitchFamily="2" charset="2"/>
              </a:rPr>
              <a:t> und </a:t>
            </a:r>
            <a:r>
              <a:rPr lang="de-DE" sz="1100" b="1">
                <a:solidFill>
                  <a:prstClr val="white"/>
                </a:solidFill>
                <a:latin typeface="Verdana"/>
                <a:sym typeface="Wingdings" panose="05000000000000000000" pitchFamily="2" charset="2"/>
              </a:rPr>
              <a:t>AI-Thy-</a:t>
            </a:r>
            <a:r>
              <a:rPr lang="de-DE" sz="1100" b="1" err="1">
                <a:solidFill>
                  <a:prstClr val="white"/>
                </a:solidFill>
                <a:latin typeface="Verdana"/>
                <a:sym typeface="Wingdings" panose="05000000000000000000" pitchFamily="2" charset="2"/>
              </a:rPr>
              <a:t>reoiditis</a:t>
            </a:r>
            <a:r>
              <a:rPr lang="de-DE" sz="1100">
                <a:solidFill>
                  <a:prstClr val="white"/>
                </a:solidFill>
                <a:latin typeface="Verdana"/>
                <a:sym typeface="Wingdings" panose="05000000000000000000" pitchFamily="2" charset="2"/>
              </a:rPr>
              <a:t> hatten </a:t>
            </a:r>
            <a:r>
              <a:rPr lang="de-DE" sz="1100" b="1">
                <a:solidFill>
                  <a:prstClr val="white"/>
                </a:solidFill>
                <a:latin typeface="Verdana"/>
                <a:sym typeface="Wingdings" panose="05000000000000000000" pitchFamily="2" charset="2"/>
              </a:rPr>
              <a:t>höhere Prävalenz </a:t>
            </a:r>
            <a:r>
              <a:rPr lang="de-DE" sz="1100">
                <a:solidFill>
                  <a:prstClr val="white"/>
                </a:solidFill>
                <a:latin typeface="Verdana"/>
                <a:sym typeface="Wingdings" panose="05000000000000000000" pitchFamily="2" charset="2"/>
              </a:rPr>
              <a:t>von </a:t>
            </a:r>
            <a:r>
              <a:rPr lang="de-DE" sz="1100" b="1">
                <a:solidFill>
                  <a:prstClr val="white"/>
                </a:solidFill>
                <a:latin typeface="Verdana"/>
                <a:sym typeface="Wingdings" panose="05000000000000000000" pitchFamily="2" charset="2"/>
              </a:rPr>
              <a:t>GADA</a:t>
            </a:r>
            <a:r>
              <a:rPr lang="de-DE" sz="1100">
                <a:solidFill>
                  <a:prstClr val="white"/>
                </a:solidFill>
                <a:latin typeface="Verdana"/>
                <a:sym typeface="Wingdings" panose="05000000000000000000" pitchFamily="2" charset="2"/>
              </a:rPr>
              <a:t> und </a:t>
            </a:r>
            <a:r>
              <a:rPr lang="de-DE" sz="1100" b="1">
                <a:solidFill>
                  <a:prstClr val="white"/>
                </a:solidFill>
                <a:latin typeface="Verdana"/>
                <a:sym typeface="Wingdings" panose="05000000000000000000" pitchFamily="2" charset="2"/>
              </a:rPr>
              <a:t>IA-2A</a:t>
            </a:r>
            <a:r>
              <a:rPr lang="de-DE" sz="1100">
                <a:solidFill>
                  <a:prstClr val="white"/>
                </a:solidFill>
                <a:latin typeface="Verdana"/>
                <a:sym typeface="Wingdings" panose="05000000000000000000" pitchFamily="2" charset="2"/>
              </a:rPr>
              <a:t> vs. Kontrollen</a:t>
            </a:r>
          </a:p>
          <a:p>
            <a:pPr marL="171450" indent="-171450" defTabSz="685800">
              <a:spcBef>
                <a:spcPts val="300"/>
              </a:spcBef>
              <a:buClr>
                <a:schemeClr val="accent2"/>
              </a:buClr>
              <a:buSzPct val="120000"/>
              <a:buFont typeface="Arial" panose="020B0604020202020204" pitchFamily="34" charset="0"/>
              <a:buChar char="•"/>
              <a:defRPr/>
            </a:pPr>
            <a:r>
              <a:rPr lang="de-DE" sz="1100" b="1">
                <a:solidFill>
                  <a:prstClr val="white"/>
                </a:solidFill>
                <a:latin typeface="Verdana"/>
                <a:sym typeface="Wingdings" panose="05000000000000000000" pitchFamily="2" charset="2"/>
              </a:rPr>
              <a:t>AIE treten gehäuft auf bei Individuen und in Familien</a:t>
            </a:r>
          </a:p>
          <a:p>
            <a:pPr marL="171450" indent="-171450" defTabSz="685800">
              <a:spcBef>
                <a:spcPts val="3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APS: T1D kann Teil von APS-2 zusammen mit Schilddrüsen- oder Nebennierenerkrankungen sein</a:t>
            </a:r>
          </a:p>
        </p:txBody>
      </p:sp>
      <p:pic>
        <p:nvPicPr>
          <p:cNvPr id="5" name="Grafik 4" descr="Ein Bild, das Text, Screenshot, Schrift, parallel enthält.&#10;&#10;KI-generierte Inhalte können fehlerhaft sein.">
            <a:extLst>
              <a:ext uri="{FF2B5EF4-FFF2-40B4-BE49-F238E27FC236}">
                <a16:creationId xmlns:a16="http://schemas.microsoft.com/office/drawing/2014/main" id="{26D2F5A8-B2C8-1467-97B3-8F76BB633D52}"/>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2280" y="625155"/>
            <a:ext cx="5193617" cy="3994738"/>
          </a:xfrm>
          <a:prstGeom prst="rect">
            <a:avLst/>
          </a:prstGeom>
        </p:spPr>
      </p:pic>
      <p:sp>
        <p:nvSpPr>
          <p:cNvPr id="6" name="Rechteck 5">
            <a:extLst>
              <a:ext uri="{FF2B5EF4-FFF2-40B4-BE49-F238E27FC236}">
                <a16:creationId xmlns:a16="http://schemas.microsoft.com/office/drawing/2014/main" id="{32D1DF81-B12D-5155-4BD0-694AD75C3C5F}"/>
              </a:ext>
            </a:extLst>
          </p:cNvPr>
          <p:cNvSpPr/>
          <p:nvPr/>
        </p:nvSpPr>
        <p:spPr>
          <a:xfrm>
            <a:off x="302280" y="569396"/>
            <a:ext cx="5193617" cy="4050497"/>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7" name="Textfeld 6">
            <a:extLst>
              <a:ext uri="{FF2B5EF4-FFF2-40B4-BE49-F238E27FC236}">
                <a16:creationId xmlns:a16="http://schemas.microsoft.com/office/drawing/2014/main" id="{536D0623-41D7-2134-E158-19EF27AA05CD}"/>
              </a:ext>
            </a:extLst>
          </p:cNvPr>
          <p:cNvSpPr txBox="1"/>
          <p:nvPr/>
        </p:nvSpPr>
        <p:spPr>
          <a:xfrm>
            <a:off x="745299" y="655091"/>
            <a:ext cx="2073057" cy="369332"/>
          </a:xfrm>
          <a:prstGeom prst="rect">
            <a:avLst/>
          </a:prstGeom>
          <a:solidFill>
            <a:srgbClr val="F2F2F2"/>
          </a:solidFill>
        </p:spPr>
        <p:txBody>
          <a:bodyPr wrap="square" lIns="0" tIns="0" rIns="0" bIns="0" rtlCol="0">
            <a:spAutoFit/>
          </a:bodyPr>
          <a:lstStyle/>
          <a:p>
            <a:r>
              <a:rPr lang="de-DE" sz="800">
                <a:solidFill>
                  <a:srgbClr val="404040"/>
                </a:solidFill>
              </a:rPr>
              <a:t>Risiko einer späteren T1D-Erkrankung bei Personen, die von diesen Krankheiten betroffen sind</a:t>
            </a:r>
          </a:p>
        </p:txBody>
      </p:sp>
      <p:sp>
        <p:nvSpPr>
          <p:cNvPr id="8" name="Textfeld 7">
            <a:extLst>
              <a:ext uri="{FF2B5EF4-FFF2-40B4-BE49-F238E27FC236}">
                <a16:creationId xmlns:a16="http://schemas.microsoft.com/office/drawing/2014/main" id="{0800CBA1-218B-80C1-FEA5-E0C5867A3D81}"/>
              </a:ext>
            </a:extLst>
          </p:cNvPr>
          <p:cNvSpPr txBox="1"/>
          <p:nvPr/>
        </p:nvSpPr>
        <p:spPr>
          <a:xfrm>
            <a:off x="3233803" y="655091"/>
            <a:ext cx="2073057" cy="369332"/>
          </a:xfrm>
          <a:prstGeom prst="rect">
            <a:avLst/>
          </a:prstGeom>
          <a:solidFill>
            <a:srgbClr val="F2F2F2"/>
          </a:solidFill>
        </p:spPr>
        <p:txBody>
          <a:bodyPr wrap="square" lIns="0" tIns="0" rIns="0" bIns="0" rtlCol="0">
            <a:spAutoFit/>
          </a:bodyPr>
          <a:lstStyle/>
          <a:p>
            <a:r>
              <a:rPr lang="de-DE" sz="800">
                <a:solidFill>
                  <a:srgbClr val="404040"/>
                </a:solidFill>
              </a:rPr>
              <a:t>Risiko für T1D bei Verwandten ersten Grades von Personen, die von diesen Krankheiten betroffen sind</a:t>
            </a:r>
          </a:p>
        </p:txBody>
      </p:sp>
      <p:sp>
        <p:nvSpPr>
          <p:cNvPr id="11" name="Textfeld 10">
            <a:extLst>
              <a:ext uri="{FF2B5EF4-FFF2-40B4-BE49-F238E27FC236}">
                <a16:creationId xmlns:a16="http://schemas.microsoft.com/office/drawing/2014/main" id="{04B01D49-3256-CAF4-87C0-7662469B108E}"/>
              </a:ext>
            </a:extLst>
          </p:cNvPr>
          <p:cNvSpPr txBox="1"/>
          <p:nvPr/>
        </p:nvSpPr>
        <p:spPr>
          <a:xfrm>
            <a:off x="513158" y="1213659"/>
            <a:ext cx="485062" cy="253128"/>
          </a:xfrm>
          <a:prstGeom prst="rect">
            <a:avLst/>
          </a:prstGeom>
          <a:solidFill>
            <a:schemeClr val="bg1"/>
          </a:solidFill>
        </p:spPr>
        <p:txBody>
          <a:bodyPr wrap="square" lIns="0" tIns="72000" rIns="0" bIns="72000" rtlCol="0">
            <a:spAutoFit/>
          </a:bodyPr>
          <a:lstStyle/>
          <a:p>
            <a:r>
              <a:rPr lang="de-DE" sz="700">
                <a:solidFill>
                  <a:srgbClr val="404040"/>
                </a:solidFill>
              </a:rPr>
              <a:t>Zöliakie</a:t>
            </a:r>
          </a:p>
        </p:txBody>
      </p:sp>
      <p:sp>
        <p:nvSpPr>
          <p:cNvPr id="12" name="Textfeld 11">
            <a:extLst>
              <a:ext uri="{FF2B5EF4-FFF2-40B4-BE49-F238E27FC236}">
                <a16:creationId xmlns:a16="http://schemas.microsoft.com/office/drawing/2014/main" id="{21A412F0-A92F-640B-4269-CCDBCD455C50}"/>
              </a:ext>
            </a:extLst>
          </p:cNvPr>
          <p:cNvSpPr txBox="1"/>
          <p:nvPr/>
        </p:nvSpPr>
        <p:spPr>
          <a:xfrm>
            <a:off x="513157" y="1836829"/>
            <a:ext cx="689341" cy="215444"/>
          </a:xfrm>
          <a:prstGeom prst="rect">
            <a:avLst/>
          </a:prstGeom>
          <a:solidFill>
            <a:schemeClr val="bg1"/>
          </a:solidFill>
        </p:spPr>
        <p:txBody>
          <a:bodyPr wrap="square" lIns="0" tIns="0" rIns="0" bIns="0" rtlCol="0">
            <a:spAutoFit/>
          </a:bodyPr>
          <a:lstStyle/>
          <a:p>
            <a:r>
              <a:rPr lang="de-DE" sz="700">
                <a:solidFill>
                  <a:srgbClr val="404040"/>
                </a:solidFill>
              </a:rPr>
              <a:t>Schilddrüsen-erkrankung</a:t>
            </a:r>
          </a:p>
        </p:txBody>
      </p:sp>
      <p:sp>
        <p:nvSpPr>
          <p:cNvPr id="14" name="Textfeld 13">
            <a:extLst>
              <a:ext uri="{FF2B5EF4-FFF2-40B4-BE49-F238E27FC236}">
                <a16:creationId xmlns:a16="http://schemas.microsoft.com/office/drawing/2014/main" id="{95C40929-46EB-E62C-5AA1-8FD737C5DAD1}"/>
              </a:ext>
            </a:extLst>
          </p:cNvPr>
          <p:cNvSpPr txBox="1"/>
          <p:nvPr/>
        </p:nvSpPr>
        <p:spPr>
          <a:xfrm>
            <a:off x="513156" y="2472603"/>
            <a:ext cx="758235" cy="107722"/>
          </a:xfrm>
          <a:prstGeom prst="rect">
            <a:avLst/>
          </a:prstGeom>
          <a:solidFill>
            <a:schemeClr val="bg1"/>
          </a:solidFill>
        </p:spPr>
        <p:txBody>
          <a:bodyPr wrap="square" lIns="0" tIns="0" rIns="0" bIns="0" rtlCol="0">
            <a:spAutoFit/>
          </a:bodyPr>
          <a:lstStyle/>
          <a:p>
            <a:r>
              <a:rPr lang="de-DE" sz="700">
                <a:solidFill>
                  <a:srgbClr val="404040"/>
                </a:solidFill>
              </a:rPr>
              <a:t>Morbus Addison</a:t>
            </a:r>
          </a:p>
        </p:txBody>
      </p:sp>
      <p:sp>
        <p:nvSpPr>
          <p:cNvPr id="15" name="Textfeld 14">
            <a:extLst>
              <a:ext uri="{FF2B5EF4-FFF2-40B4-BE49-F238E27FC236}">
                <a16:creationId xmlns:a16="http://schemas.microsoft.com/office/drawing/2014/main" id="{C63C1BCF-137F-1E5C-56A6-13504F387BC2}"/>
              </a:ext>
            </a:extLst>
          </p:cNvPr>
          <p:cNvSpPr txBox="1"/>
          <p:nvPr/>
        </p:nvSpPr>
        <p:spPr>
          <a:xfrm>
            <a:off x="513156" y="3016044"/>
            <a:ext cx="758235" cy="215444"/>
          </a:xfrm>
          <a:prstGeom prst="rect">
            <a:avLst/>
          </a:prstGeom>
          <a:solidFill>
            <a:schemeClr val="bg1"/>
          </a:solidFill>
        </p:spPr>
        <p:txBody>
          <a:bodyPr wrap="square" lIns="0" tIns="0" rIns="0" bIns="0" rtlCol="0">
            <a:spAutoFit/>
          </a:bodyPr>
          <a:lstStyle/>
          <a:p>
            <a:r>
              <a:rPr lang="de-DE" sz="700">
                <a:solidFill>
                  <a:srgbClr val="404040"/>
                </a:solidFill>
              </a:rPr>
              <a:t>Entzündliche Darmerkrankung</a:t>
            </a:r>
          </a:p>
        </p:txBody>
      </p:sp>
      <p:sp>
        <p:nvSpPr>
          <p:cNvPr id="16" name="Textfeld 15">
            <a:extLst>
              <a:ext uri="{FF2B5EF4-FFF2-40B4-BE49-F238E27FC236}">
                <a16:creationId xmlns:a16="http://schemas.microsoft.com/office/drawing/2014/main" id="{C9640E33-6EAD-503B-A110-5411FDEF009F}"/>
              </a:ext>
            </a:extLst>
          </p:cNvPr>
          <p:cNvSpPr txBox="1"/>
          <p:nvPr/>
        </p:nvSpPr>
        <p:spPr>
          <a:xfrm>
            <a:off x="513156" y="3557641"/>
            <a:ext cx="689341" cy="323165"/>
          </a:xfrm>
          <a:prstGeom prst="rect">
            <a:avLst/>
          </a:prstGeom>
          <a:solidFill>
            <a:schemeClr val="bg1"/>
          </a:solidFill>
        </p:spPr>
        <p:txBody>
          <a:bodyPr wrap="square" lIns="0" tIns="0" rIns="0" bIns="0" rtlCol="0">
            <a:spAutoFit/>
          </a:bodyPr>
          <a:lstStyle/>
          <a:p>
            <a:r>
              <a:rPr lang="de-DE" sz="700">
                <a:solidFill>
                  <a:srgbClr val="404040"/>
                </a:solidFill>
              </a:rPr>
              <a:t>Juvenile idiopathische Arthritis</a:t>
            </a:r>
          </a:p>
        </p:txBody>
      </p:sp>
      <p:sp>
        <p:nvSpPr>
          <p:cNvPr id="17" name="Textfeld 16">
            <a:extLst>
              <a:ext uri="{FF2B5EF4-FFF2-40B4-BE49-F238E27FC236}">
                <a16:creationId xmlns:a16="http://schemas.microsoft.com/office/drawing/2014/main" id="{24A473AB-8DF4-9379-EA38-B492259E1B5C}"/>
              </a:ext>
            </a:extLst>
          </p:cNvPr>
          <p:cNvSpPr txBox="1"/>
          <p:nvPr/>
        </p:nvSpPr>
        <p:spPr>
          <a:xfrm>
            <a:off x="512007" y="4191571"/>
            <a:ext cx="758235" cy="215444"/>
          </a:xfrm>
          <a:prstGeom prst="rect">
            <a:avLst/>
          </a:prstGeom>
          <a:solidFill>
            <a:schemeClr val="bg1"/>
          </a:solidFill>
        </p:spPr>
        <p:txBody>
          <a:bodyPr wrap="square" lIns="0" tIns="0" rIns="0" bIns="0" rtlCol="0">
            <a:spAutoFit/>
          </a:bodyPr>
          <a:lstStyle/>
          <a:p>
            <a:r>
              <a:rPr lang="de-DE" sz="700">
                <a:solidFill>
                  <a:srgbClr val="404040"/>
                </a:solidFill>
              </a:rPr>
              <a:t>Autoimmune Lebererkrankung</a:t>
            </a:r>
          </a:p>
        </p:txBody>
      </p:sp>
      <p:sp>
        <p:nvSpPr>
          <p:cNvPr id="25" name="Textfeld 24">
            <a:extLst>
              <a:ext uri="{FF2B5EF4-FFF2-40B4-BE49-F238E27FC236}">
                <a16:creationId xmlns:a16="http://schemas.microsoft.com/office/drawing/2014/main" id="{42922E07-776B-5511-974E-B11428414B26}"/>
              </a:ext>
            </a:extLst>
          </p:cNvPr>
          <p:cNvSpPr txBox="1"/>
          <p:nvPr/>
        </p:nvSpPr>
        <p:spPr>
          <a:xfrm>
            <a:off x="3035007" y="1129263"/>
            <a:ext cx="584494" cy="253128"/>
          </a:xfrm>
          <a:prstGeom prst="rect">
            <a:avLst/>
          </a:prstGeom>
          <a:solidFill>
            <a:schemeClr val="bg1"/>
          </a:solidFill>
        </p:spPr>
        <p:txBody>
          <a:bodyPr wrap="square" lIns="0" tIns="72000" rIns="0" bIns="72000" rtlCol="0">
            <a:spAutoFit/>
          </a:bodyPr>
          <a:lstStyle/>
          <a:p>
            <a:r>
              <a:rPr lang="de-DE" sz="700">
                <a:solidFill>
                  <a:srgbClr val="404040"/>
                </a:solidFill>
              </a:rPr>
              <a:t>Zöliakie</a:t>
            </a:r>
          </a:p>
        </p:txBody>
      </p:sp>
      <p:sp>
        <p:nvSpPr>
          <p:cNvPr id="28" name="Textfeld 27">
            <a:extLst>
              <a:ext uri="{FF2B5EF4-FFF2-40B4-BE49-F238E27FC236}">
                <a16:creationId xmlns:a16="http://schemas.microsoft.com/office/drawing/2014/main" id="{F90891A3-AC49-B829-A9CB-D0986CA56DC7}"/>
              </a:ext>
            </a:extLst>
          </p:cNvPr>
          <p:cNvSpPr txBox="1"/>
          <p:nvPr/>
        </p:nvSpPr>
        <p:spPr>
          <a:xfrm>
            <a:off x="3035007" y="1595637"/>
            <a:ext cx="689341" cy="215444"/>
          </a:xfrm>
          <a:prstGeom prst="rect">
            <a:avLst/>
          </a:prstGeom>
          <a:solidFill>
            <a:schemeClr val="bg1"/>
          </a:solidFill>
        </p:spPr>
        <p:txBody>
          <a:bodyPr wrap="square" lIns="0" tIns="0" rIns="0" bIns="0" rtlCol="0">
            <a:spAutoFit/>
          </a:bodyPr>
          <a:lstStyle/>
          <a:p>
            <a:r>
              <a:rPr lang="de-DE" sz="700">
                <a:solidFill>
                  <a:srgbClr val="404040"/>
                </a:solidFill>
              </a:rPr>
              <a:t>Schilddrüsen-erkrankung</a:t>
            </a:r>
          </a:p>
        </p:txBody>
      </p:sp>
      <p:sp>
        <p:nvSpPr>
          <p:cNvPr id="30" name="Textfeld 29">
            <a:extLst>
              <a:ext uri="{FF2B5EF4-FFF2-40B4-BE49-F238E27FC236}">
                <a16:creationId xmlns:a16="http://schemas.microsoft.com/office/drawing/2014/main" id="{D9563F5B-086F-2252-7CCC-E6983E58418F}"/>
              </a:ext>
            </a:extLst>
          </p:cNvPr>
          <p:cNvSpPr txBox="1"/>
          <p:nvPr/>
        </p:nvSpPr>
        <p:spPr>
          <a:xfrm>
            <a:off x="3035007" y="2025369"/>
            <a:ext cx="758235" cy="253128"/>
          </a:xfrm>
          <a:prstGeom prst="rect">
            <a:avLst/>
          </a:prstGeom>
          <a:solidFill>
            <a:schemeClr val="bg1"/>
          </a:solidFill>
        </p:spPr>
        <p:txBody>
          <a:bodyPr wrap="square" lIns="0" tIns="72000" rIns="0" bIns="72000" rtlCol="0">
            <a:spAutoFit/>
          </a:bodyPr>
          <a:lstStyle/>
          <a:p>
            <a:r>
              <a:rPr lang="de-DE" sz="700">
                <a:solidFill>
                  <a:srgbClr val="404040"/>
                </a:solidFill>
              </a:rPr>
              <a:t>Morbus Addison</a:t>
            </a:r>
          </a:p>
        </p:txBody>
      </p:sp>
      <p:sp>
        <p:nvSpPr>
          <p:cNvPr id="32" name="Textfeld 31">
            <a:extLst>
              <a:ext uri="{FF2B5EF4-FFF2-40B4-BE49-F238E27FC236}">
                <a16:creationId xmlns:a16="http://schemas.microsoft.com/office/drawing/2014/main" id="{AD4FE4EF-C103-257E-7D99-BBB5BBCF7A13}"/>
              </a:ext>
            </a:extLst>
          </p:cNvPr>
          <p:cNvSpPr txBox="1"/>
          <p:nvPr/>
        </p:nvSpPr>
        <p:spPr>
          <a:xfrm>
            <a:off x="3035007" y="2409018"/>
            <a:ext cx="758235" cy="215444"/>
          </a:xfrm>
          <a:prstGeom prst="rect">
            <a:avLst/>
          </a:prstGeom>
          <a:solidFill>
            <a:schemeClr val="bg1"/>
          </a:solidFill>
        </p:spPr>
        <p:txBody>
          <a:bodyPr wrap="square" lIns="0" tIns="0" rIns="0" bIns="0" rtlCol="0">
            <a:spAutoFit/>
          </a:bodyPr>
          <a:lstStyle/>
          <a:p>
            <a:r>
              <a:rPr lang="de-DE" sz="700">
                <a:solidFill>
                  <a:srgbClr val="404040"/>
                </a:solidFill>
              </a:rPr>
              <a:t>Entzündliche Darmerkrankung</a:t>
            </a:r>
          </a:p>
        </p:txBody>
      </p:sp>
      <p:sp>
        <p:nvSpPr>
          <p:cNvPr id="33" name="Textfeld 32">
            <a:extLst>
              <a:ext uri="{FF2B5EF4-FFF2-40B4-BE49-F238E27FC236}">
                <a16:creationId xmlns:a16="http://schemas.microsoft.com/office/drawing/2014/main" id="{815EE605-788B-7815-A3FB-D57327269BCA}"/>
              </a:ext>
            </a:extLst>
          </p:cNvPr>
          <p:cNvSpPr txBox="1"/>
          <p:nvPr/>
        </p:nvSpPr>
        <p:spPr>
          <a:xfrm>
            <a:off x="3035006" y="3506835"/>
            <a:ext cx="758235" cy="215444"/>
          </a:xfrm>
          <a:prstGeom prst="rect">
            <a:avLst/>
          </a:prstGeom>
          <a:solidFill>
            <a:schemeClr val="bg1"/>
          </a:solidFill>
        </p:spPr>
        <p:txBody>
          <a:bodyPr wrap="square" lIns="0" tIns="0" rIns="0" bIns="0" rtlCol="0">
            <a:spAutoFit/>
          </a:bodyPr>
          <a:lstStyle/>
          <a:p>
            <a:r>
              <a:rPr lang="de-DE" sz="700">
                <a:solidFill>
                  <a:srgbClr val="404040"/>
                </a:solidFill>
              </a:rPr>
              <a:t>Autoimmune Lebererkrankung</a:t>
            </a:r>
          </a:p>
        </p:txBody>
      </p:sp>
      <p:sp>
        <p:nvSpPr>
          <p:cNvPr id="34" name="Textfeld 33">
            <a:extLst>
              <a:ext uri="{FF2B5EF4-FFF2-40B4-BE49-F238E27FC236}">
                <a16:creationId xmlns:a16="http://schemas.microsoft.com/office/drawing/2014/main" id="{08AC65CF-D3C2-CEFC-3F0B-FBD296E875C4}"/>
              </a:ext>
            </a:extLst>
          </p:cNvPr>
          <p:cNvSpPr txBox="1"/>
          <p:nvPr/>
        </p:nvSpPr>
        <p:spPr>
          <a:xfrm>
            <a:off x="3035006" y="2777324"/>
            <a:ext cx="758235" cy="215444"/>
          </a:xfrm>
          <a:prstGeom prst="rect">
            <a:avLst/>
          </a:prstGeom>
          <a:solidFill>
            <a:schemeClr val="bg1"/>
          </a:solidFill>
        </p:spPr>
        <p:txBody>
          <a:bodyPr wrap="square" lIns="0" tIns="0" rIns="0" bIns="0" rtlCol="0">
            <a:spAutoFit/>
          </a:bodyPr>
          <a:lstStyle/>
          <a:p>
            <a:r>
              <a:rPr lang="de-DE" sz="700">
                <a:solidFill>
                  <a:srgbClr val="404040"/>
                </a:solidFill>
              </a:rPr>
              <a:t>Rheumatoide Arthritis</a:t>
            </a:r>
          </a:p>
        </p:txBody>
      </p:sp>
      <p:sp>
        <p:nvSpPr>
          <p:cNvPr id="35" name="Textfeld 34">
            <a:extLst>
              <a:ext uri="{FF2B5EF4-FFF2-40B4-BE49-F238E27FC236}">
                <a16:creationId xmlns:a16="http://schemas.microsoft.com/office/drawing/2014/main" id="{8C8D890B-051C-97F0-621C-FFFEEFACFEEE}"/>
              </a:ext>
            </a:extLst>
          </p:cNvPr>
          <p:cNvSpPr txBox="1"/>
          <p:nvPr/>
        </p:nvSpPr>
        <p:spPr>
          <a:xfrm>
            <a:off x="3035006" y="3135059"/>
            <a:ext cx="758235" cy="215444"/>
          </a:xfrm>
          <a:prstGeom prst="rect">
            <a:avLst/>
          </a:prstGeom>
          <a:solidFill>
            <a:schemeClr val="bg1"/>
          </a:solidFill>
        </p:spPr>
        <p:txBody>
          <a:bodyPr wrap="square" lIns="0" tIns="0" rIns="0" bIns="0" rtlCol="0">
            <a:spAutoFit/>
          </a:bodyPr>
          <a:lstStyle/>
          <a:p>
            <a:r>
              <a:rPr lang="de-DE" sz="700">
                <a:solidFill>
                  <a:srgbClr val="404040"/>
                </a:solidFill>
              </a:rPr>
              <a:t>System. Lupus erythematodes</a:t>
            </a:r>
          </a:p>
        </p:txBody>
      </p:sp>
      <p:sp>
        <p:nvSpPr>
          <p:cNvPr id="36" name="Textfeld 35">
            <a:extLst>
              <a:ext uri="{FF2B5EF4-FFF2-40B4-BE49-F238E27FC236}">
                <a16:creationId xmlns:a16="http://schemas.microsoft.com/office/drawing/2014/main" id="{B09BB750-AA92-E953-DD85-48D39C9E7F32}"/>
              </a:ext>
            </a:extLst>
          </p:cNvPr>
          <p:cNvSpPr txBox="1"/>
          <p:nvPr/>
        </p:nvSpPr>
        <p:spPr>
          <a:xfrm>
            <a:off x="3035006" y="3870991"/>
            <a:ext cx="689341" cy="215444"/>
          </a:xfrm>
          <a:prstGeom prst="rect">
            <a:avLst/>
          </a:prstGeom>
          <a:solidFill>
            <a:schemeClr val="bg1"/>
          </a:solidFill>
        </p:spPr>
        <p:txBody>
          <a:bodyPr wrap="square" lIns="0" tIns="0" rIns="0" bIns="0" rtlCol="0">
            <a:spAutoFit/>
          </a:bodyPr>
          <a:lstStyle/>
          <a:p>
            <a:r>
              <a:rPr lang="de-DE" sz="700">
                <a:solidFill>
                  <a:srgbClr val="404040"/>
                </a:solidFill>
              </a:rPr>
              <a:t>Perniziöse Anämie</a:t>
            </a:r>
          </a:p>
        </p:txBody>
      </p:sp>
      <p:sp>
        <p:nvSpPr>
          <p:cNvPr id="37" name="Textfeld 36">
            <a:extLst>
              <a:ext uri="{FF2B5EF4-FFF2-40B4-BE49-F238E27FC236}">
                <a16:creationId xmlns:a16="http://schemas.microsoft.com/office/drawing/2014/main" id="{46AADA62-F793-46F2-ACA0-3C292997537D}"/>
              </a:ext>
            </a:extLst>
          </p:cNvPr>
          <p:cNvSpPr txBox="1"/>
          <p:nvPr/>
        </p:nvSpPr>
        <p:spPr>
          <a:xfrm>
            <a:off x="3035005" y="4237822"/>
            <a:ext cx="689341" cy="215444"/>
          </a:xfrm>
          <a:prstGeom prst="rect">
            <a:avLst/>
          </a:prstGeom>
          <a:solidFill>
            <a:schemeClr val="bg1"/>
          </a:solidFill>
        </p:spPr>
        <p:txBody>
          <a:bodyPr wrap="square" lIns="0" tIns="0" rIns="0" bIns="0" rtlCol="0">
            <a:spAutoFit/>
          </a:bodyPr>
          <a:lstStyle/>
          <a:p>
            <a:r>
              <a:rPr lang="de-DE" sz="700">
                <a:solidFill>
                  <a:srgbClr val="404040"/>
                </a:solidFill>
              </a:rPr>
              <a:t>Multiple Sklerose</a:t>
            </a:r>
          </a:p>
        </p:txBody>
      </p:sp>
      <p:sp>
        <p:nvSpPr>
          <p:cNvPr id="38" name="Textfeld 37">
            <a:extLst>
              <a:ext uri="{FF2B5EF4-FFF2-40B4-BE49-F238E27FC236}">
                <a16:creationId xmlns:a16="http://schemas.microsoft.com/office/drawing/2014/main" id="{928498B6-DD51-2DBE-3DC3-3E99F5F86D5A}"/>
              </a:ext>
            </a:extLst>
          </p:cNvPr>
          <p:cNvSpPr txBox="1"/>
          <p:nvPr/>
        </p:nvSpPr>
        <p:spPr>
          <a:xfrm>
            <a:off x="1424940" y="1280137"/>
            <a:ext cx="1317217" cy="100027"/>
          </a:xfrm>
          <a:prstGeom prst="rect">
            <a:avLst/>
          </a:prstGeom>
          <a:solidFill>
            <a:srgbClr val="E6E6E6"/>
          </a:solidFill>
        </p:spPr>
        <p:txBody>
          <a:bodyPr wrap="square" lIns="0" tIns="0" rIns="0" bIns="0" rtlCol="0">
            <a:spAutoFit/>
          </a:bodyPr>
          <a:lstStyle/>
          <a:p>
            <a:pPr algn="r"/>
            <a:r>
              <a:rPr lang="de-DE" sz="650">
                <a:solidFill>
                  <a:srgbClr val="404040"/>
                </a:solidFill>
              </a:rPr>
              <a:t>IRR = 4,1; HR = 2,4 (&lt; 20 J.)</a:t>
            </a:r>
          </a:p>
        </p:txBody>
      </p:sp>
      <p:sp>
        <p:nvSpPr>
          <p:cNvPr id="39" name="Textfeld 38">
            <a:extLst>
              <a:ext uri="{FF2B5EF4-FFF2-40B4-BE49-F238E27FC236}">
                <a16:creationId xmlns:a16="http://schemas.microsoft.com/office/drawing/2014/main" id="{BD730D29-1A71-02D0-1D61-593F26E9F1BC}"/>
              </a:ext>
            </a:extLst>
          </p:cNvPr>
          <p:cNvSpPr txBox="1"/>
          <p:nvPr/>
        </p:nvSpPr>
        <p:spPr>
          <a:xfrm>
            <a:off x="1332352" y="1836829"/>
            <a:ext cx="1409805" cy="200055"/>
          </a:xfrm>
          <a:prstGeom prst="rect">
            <a:avLst/>
          </a:prstGeom>
          <a:solidFill>
            <a:srgbClr val="E6E6E6"/>
          </a:solidFill>
        </p:spPr>
        <p:txBody>
          <a:bodyPr wrap="square" lIns="0" tIns="0" rIns="0" bIns="0" rtlCol="0">
            <a:spAutoFit/>
          </a:bodyPr>
          <a:lstStyle/>
          <a:p>
            <a:pPr algn="r"/>
            <a:r>
              <a:rPr lang="de-DE" sz="650">
                <a:solidFill>
                  <a:srgbClr val="404040"/>
                </a:solidFill>
              </a:rPr>
              <a:t>Hashimoto: IRR = 6,1 (&lt; 20 J.)</a:t>
            </a:r>
          </a:p>
          <a:p>
            <a:pPr algn="r"/>
            <a:r>
              <a:rPr lang="de-DE" sz="650">
                <a:solidFill>
                  <a:srgbClr val="404040"/>
                </a:solidFill>
              </a:rPr>
              <a:t>Basedow: IRR = 9,9 (&lt; 20 J.)</a:t>
            </a:r>
          </a:p>
        </p:txBody>
      </p:sp>
      <p:sp>
        <p:nvSpPr>
          <p:cNvPr id="40" name="Textfeld 39">
            <a:extLst>
              <a:ext uri="{FF2B5EF4-FFF2-40B4-BE49-F238E27FC236}">
                <a16:creationId xmlns:a16="http://schemas.microsoft.com/office/drawing/2014/main" id="{73199B47-3FCC-065B-2B09-1E5DE5868970}"/>
              </a:ext>
            </a:extLst>
          </p:cNvPr>
          <p:cNvSpPr txBox="1"/>
          <p:nvPr/>
        </p:nvSpPr>
        <p:spPr>
          <a:xfrm>
            <a:off x="1424940" y="2466726"/>
            <a:ext cx="1317217" cy="100027"/>
          </a:xfrm>
          <a:prstGeom prst="rect">
            <a:avLst/>
          </a:prstGeom>
          <a:solidFill>
            <a:srgbClr val="E6E6E6"/>
          </a:solidFill>
        </p:spPr>
        <p:txBody>
          <a:bodyPr wrap="square" lIns="0" tIns="0" rIns="0" bIns="0" rtlCol="0">
            <a:spAutoFit/>
          </a:bodyPr>
          <a:lstStyle/>
          <a:p>
            <a:pPr algn="r"/>
            <a:r>
              <a:rPr lang="de-DE" sz="650">
                <a:solidFill>
                  <a:srgbClr val="404040"/>
                </a:solidFill>
              </a:rPr>
              <a:t>IRR = 11,7 (&lt; 20 J.)</a:t>
            </a:r>
          </a:p>
        </p:txBody>
      </p:sp>
      <p:sp>
        <p:nvSpPr>
          <p:cNvPr id="41" name="Textfeld 40">
            <a:extLst>
              <a:ext uri="{FF2B5EF4-FFF2-40B4-BE49-F238E27FC236}">
                <a16:creationId xmlns:a16="http://schemas.microsoft.com/office/drawing/2014/main" id="{BD6DCA05-8617-9BA3-F8AA-5C8C62B94A7C}"/>
              </a:ext>
            </a:extLst>
          </p:cNvPr>
          <p:cNvSpPr txBox="1"/>
          <p:nvPr/>
        </p:nvSpPr>
        <p:spPr>
          <a:xfrm>
            <a:off x="1332349" y="3012172"/>
            <a:ext cx="1409807" cy="200055"/>
          </a:xfrm>
          <a:prstGeom prst="rect">
            <a:avLst/>
          </a:prstGeom>
          <a:solidFill>
            <a:srgbClr val="E6E6E6"/>
          </a:solidFill>
        </p:spPr>
        <p:txBody>
          <a:bodyPr wrap="square" lIns="0" tIns="0" rIns="0" bIns="0" rtlCol="0">
            <a:spAutoFit/>
          </a:bodyPr>
          <a:lstStyle/>
          <a:p>
            <a:pPr algn="r"/>
            <a:r>
              <a:rPr lang="de-DE" sz="650">
                <a:solidFill>
                  <a:srgbClr val="404040"/>
                </a:solidFill>
              </a:rPr>
              <a:t>Colitis ulcerosa: HR = 2,02</a:t>
            </a:r>
          </a:p>
          <a:p>
            <a:pPr algn="r"/>
            <a:r>
              <a:rPr lang="de-DE" sz="650">
                <a:solidFill>
                  <a:srgbClr val="404040"/>
                </a:solidFill>
              </a:rPr>
              <a:t>(≤ 28 J.)</a:t>
            </a:r>
          </a:p>
        </p:txBody>
      </p:sp>
      <p:sp>
        <p:nvSpPr>
          <p:cNvPr id="42" name="Textfeld 41">
            <a:extLst>
              <a:ext uri="{FF2B5EF4-FFF2-40B4-BE49-F238E27FC236}">
                <a16:creationId xmlns:a16="http://schemas.microsoft.com/office/drawing/2014/main" id="{3080EC08-DE15-B999-E446-B3E6B8F08235}"/>
              </a:ext>
            </a:extLst>
          </p:cNvPr>
          <p:cNvSpPr txBox="1"/>
          <p:nvPr/>
        </p:nvSpPr>
        <p:spPr>
          <a:xfrm>
            <a:off x="1424940" y="3639133"/>
            <a:ext cx="1317217" cy="100027"/>
          </a:xfrm>
          <a:prstGeom prst="rect">
            <a:avLst/>
          </a:prstGeom>
          <a:solidFill>
            <a:srgbClr val="E6E6E6"/>
          </a:solidFill>
        </p:spPr>
        <p:txBody>
          <a:bodyPr wrap="square" lIns="0" tIns="0" rIns="0" bIns="0" rtlCol="0">
            <a:spAutoFit/>
          </a:bodyPr>
          <a:lstStyle/>
          <a:p>
            <a:pPr algn="r"/>
            <a:r>
              <a:rPr lang="de-DE" sz="650">
                <a:solidFill>
                  <a:srgbClr val="404040"/>
                </a:solidFill>
              </a:rPr>
              <a:t>HR = 1,81</a:t>
            </a:r>
          </a:p>
        </p:txBody>
      </p:sp>
      <p:sp>
        <p:nvSpPr>
          <p:cNvPr id="44" name="Textfeld 43">
            <a:extLst>
              <a:ext uri="{FF2B5EF4-FFF2-40B4-BE49-F238E27FC236}">
                <a16:creationId xmlns:a16="http://schemas.microsoft.com/office/drawing/2014/main" id="{6DF26021-83CD-916D-0652-3E06C3DB046D}"/>
              </a:ext>
            </a:extLst>
          </p:cNvPr>
          <p:cNvSpPr txBox="1"/>
          <p:nvPr/>
        </p:nvSpPr>
        <p:spPr>
          <a:xfrm>
            <a:off x="1433268" y="4193030"/>
            <a:ext cx="1308888" cy="200055"/>
          </a:xfrm>
          <a:prstGeom prst="rect">
            <a:avLst/>
          </a:prstGeom>
          <a:solidFill>
            <a:srgbClr val="E6E6E6"/>
          </a:solidFill>
        </p:spPr>
        <p:txBody>
          <a:bodyPr wrap="square" lIns="0" tIns="0" rIns="0" bIns="0" rtlCol="0">
            <a:spAutoFit/>
          </a:bodyPr>
          <a:lstStyle/>
          <a:p>
            <a:pPr algn="r"/>
            <a:r>
              <a:rPr lang="de-DE" sz="650">
                <a:solidFill>
                  <a:srgbClr val="404040"/>
                </a:solidFill>
              </a:rPr>
              <a:t>Primäre biliäre Cholangitis:</a:t>
            </a:r>
          </a:p>
          <a:p>
            <a:pPr algn="r"/>
            <a:r>
              <a:rPr lang="de-DE" sz="650">
                <a:solidFill>
                  <a:srgbClr val="404040"/>
                </a:solidFill>
              </a:rPr>
              <a:t>IRR = 7,5 (&lt; 20 J.)</a:t>
            </a:r>
          </a:p>
        </p:txBody>
      </p:sp>
      <p:sp>
        <p:nvSpPr>
          <p:cNvPr id="45" name="Textfeld 44">
            <a:extLst>
              <a:ext uri="{FF2B5EF4-FFF2-40B4-BE49-F238E27FC236}">
                <a16:creationId xmlns:a16="http://schemas.microsoft.com/office/drawing/2014/main" id="{B5E41EBF-E2BD-0F68-2BE9-0C85EEF5C018}"/>
              </a:ext>
            </a:extLst>
          </p:cNvPr>
          <p:cNvSpPr txBox="1"/>
          <p:nvPr/>
        </p:nvSpPr>
        <p:spPr>
          <a:xfrm>
            <a:off x="3885229" y="1154362"/>
            <a:ext cx="1394922" cy="200055"/>
          </a:xfrm>
          <a:prstGeom prst="rect">
            <a:avLst/>
          </a:prstGeom>
          <a:solidFill>
            <a:srgbClr val="E6E6E6"/>
          </a:solidFill>
        </p:spPr>
        <p:txBody>
          <a:bodyPr wrap="square" lIns="0" tIns="0" rIns="0" bIns="0" rtlCol="0">
            <a:spAutoFit/>
          </a:bodyPr>
          <a:lstStyle/>
          <a:p>
            <a:pPr algn="r"/>
            <a:r>
              <a:rPr lang="de-DE" sz="650">
                <a:solidFill>
                  <a:srgbClr val="404040"/>
                </a:solidFill>
              </a:rPr>
              <a:t>SIR = 2,73 oder 1,92;</a:t>
            </a:r>
          </a:p>
          <a:p>
            <a:pPr algn="r"/>
            <a:r>
              <a:rPr lang="de-DE" sz="650">
                <a:solidFill>
                  <a:srgbClr val="404040"/>
                </a:solidFill>
              </a:rPr>
              <a:t>HR = 1,65; SIR = 3,2</a:t>
            </a:r>
          </a:p>
        </p:txBody>
      </p:sp>
      <p:sp>
        <p:nvSpPr>
          <p:cNvPr id="46" name="Textfeld 45">
            <a:extLst>
              <a:ext uri="{FF2B5EF4-FFF2-40B4-BE49-F238E27FC236}">
                <a16:creationId xmlns:a16="http://schemas.microsoft.com/office/drawing/2014/main" id="{A31468B4-8676-9874-00BA-893525E36947}"/>
              </a:ext>
            </a:extLst>
          </p:cNvPr>
          <p:cNvSpPr txBox="1"/>
          <p:nvPr/>
        </p:nvSpPr>
        <p:spPr>
          <a:xfrm>
            <a:off x="3870346" y="1504063"/>
            <a:ext cx="1409805" cy="400110"/>
          </a:xfrm>
          <a:prstGeom prst="rect">
            <a:avLst/>
          </a:prstGeom>
          <a:solidFill>
            <a:srgbClr val="E6E6E6"/>
          </a:solidFill>
        </p:spPr>
        <p:txBody>
          <a:bodyPr wrap="square" lIns="0" tIns="0" rIns="0" bIns="0" rtlCol="0">
            <a:spAutoFit/>
          </a:bodyPr>
          <a:lstStyle/>
          <a:p>
            <a:pPr algn="r"/>
            <a:r>
              <a:rPr lang="de-DE" sz="650">
                <a:solidFill>
                  <a:srgbClr val="404040"/>
                </a:solidFill>
              </a:rPr>
              <a:t>Hashimoto: HR = 3,73</a:t>
            </a:r>
          </a:p>
          <a:p>
            <a:pPr algn="r"/>
            <a:r>
              <a:rPr lang="de-DE" sz="650">
                <a:solidFill>
                  <a:srgbClr val="404040"/>
                </a:solidFill>
              </a:rPr>
              <a:t>Hypothyreose: SIR = 2,35</a:t>
            </a:r>
          </a:p>
          <a:p>
            <a:pPr algn="r"/>
            <a:r>
              <a:rPr lang="de-DE" sz="650" err="1">
                <a:solidFill>
                  <a:srgbClr val="404040"/>
                </a:solidFill>
              </a:rPr>
              <a:t>Hyperthyr</a:t>
            </a:r>
            <a:r>
              <a:rPr lang="de-DE" sz="650">
                <a:solidFill>
                  <a:srgbClr val="404040"/>
                </a:solidFill>
              </a:rPr>
              <a:t>.: SIR = 1,86 oder 1,83</a:t>
            </a:r>
          </a:p>
          <a:p>
            <a:pPr algn="r"/>
            <a:r>
              <a:rPr lang="de-DE" sz="650">
                <a:solidFill>
                  <a:srgbClr val="404040"/>
                </a:solidFill>
              </a:rPr>
              <a:t>Basedow: SIR = 2,08 oder 2,17</a:t>
            </a:r>
          </a:p>
        </p:txBody>
      </p:sp>
      <p:sp>
        <p:nvSpPr>
          <p:cNvPr id="47" name="Textfeld 46">
            <a:extLst>
              <a:ext uri="{FF2B5EF4-FFF2-40B4-BE49-F238E27FC236}">
                <a16:creationId xmlns:a16="http://schemas.microsoft.com/office/drawing/2014/main" id="{90D6C0CB-78DD-17C6-6CBE-D92B9CEBCC36}"/>
              </a:ext>
            </a:extLst>
          </p:cNvPr>
          <p:cNvSpPr txBox="1"/>
          <p:nvPr/>
        </p:nvSpPr>
        <p:spPr>
          <a:xfrm>
            <a:off x="3841078" y="2094635"/>
            <a:ext cx="1439073" cy="100027"/>
          </a:xfrm>
          <a:prstGeom prst="rect">
            <a:avLst/>
          </a:prstGeom>
          <a:solidFill>
            <a:srgbClr val="E6E6E6"/>
          </a:solidFill>
        </p:spPr>
        <p:txBody>
          <a:bodyPr wrap="square" lIns="0" tIns="0" rIns="0" bIns="0" rtlCol="0">
            <a:spAutoFit/>
          </a:bodyPr>
          <a:lstStyle/>
          <a:p>
            <a:pPr algn="r"/>
            <a:r>
              <a:rPr lang="de-DE" sz="650">
                <a:solidFill>
                  <a:srgbClr val="404040"/>
                </a:solidFill>
              </a:rPr>
              <a:t>SIR = 2,40 oder 3,91; SIR = 2,38</a:t>
            </a:r>
          </a:p>
        </p:txBody>
      </p:sp>
      <p:sp>
        <p:nvSpPr>
          <p:cNvPr id="50" name="Textfeld 49">
            <a:extLst>
              <a:ext uri="{FF2B5EF4-FFF2-40B4-BE49-F238E27FC236}">
                <a16:creationId xmlns:a16="http://schemas.microsoft.com/office/drawing/2014/main" id="{3524311B-312E-F3DF-D9CD-80793B7A9CA7}"/>
              </a:ext>
            </a:extLst>
          </p:cNvPr>
          <p:cNvSpPr txBox="1"/>
          <p:nvPr/>
        </p:nvSpPr>
        <p:spPr>
          <a:xfrm>
            <a:off x="3885229" y="2823580"/>
            <a:ext cx="1394921" cy="100027"/>
          </a:xfrm>
          <a:prstGeom prst="rect">
            <a:avLst/>
          </a:prstGeom>
          <a:solidFill>
            <a:srgbClr val="E6E6E6"/>
          </a:solidFill>
        </p:spPr>
        <p:txBody>
          <a:bodyPr wrap="square" lIns="0" tIns="0" rIns="0" bIns="0" rtlCol="0">
            <a:spAutoFit/>
          </a:bodyPr>
          <a:lstStyle/>
          <a:p>
            <a:pPr algn="r"/>
            <a:r>
              <a:rPr lang="de-DE" sz="650">
                <a:solidFill>
                  <a:srgbClr val="404040"/>
                </a:solidFill>
              </a:rPr>
              <a:t>SIR = 2,12; RR = 1,96</a:t>
            </a:r>
          </a:p>
        </p:txBody>
      </p:sp>
      <p:sp>
        <p:nvSpPr>
          <p:cNvPr id="51" name="Textfeld 50">
            <a:extLst>
              <a:ext uri="{FF2B5EF4-FFF2-40B4-BE49-F238E27FC236}">
                <a16:creationId xmlns:a16="http://schemas.microsoft.com/office/drawing/2014/main" id="{B3C34621-DC73-F6E6-40FA-FDBDB793CD2B}"/>
              </a:ext>
            </a:extLst>
          </p:cNvPr>
          <p:cNvSpPr txBox="1"/>
          <p:nvPr/>
        </p:nvSpPr>
        <p:spPr>
          <a:xfrm>
            <a:off x="3841078" y="2365343"/>
            <a:ext cx="1439073" cy="300082"/>
          </a:xfrm>
          <a:prstGeom prst="rect">
            <a:avLst/>
          </a:prstGeom>
          <a:solidFill>
            <a:srgbClr val="E6E6E6"/>
          </a:solidFill>
        </p:spPr>
        <p:txBody>
          <a:bodyPr wrap="square" lIns="0" tIns="0" rIns="0" bIns="0" rtlCol="0">
            <a:spAutoFit/>
          </a:bodyPr>
          <a:lstStyle/>
          <a:p>
            <a:pPr algn="r"/>
            <a:r>
              <a:rPr lang="de-DE" sz="650">
                <a:solidFill>
                  <a:srgbClr val="404040"/>
                </a:solidFill>
              </a:rPr>
              <a:t>Entzündliche Darmerkrankung: HR = 2,00</a:t>
            </a:r>
          </a:p>
          <a:p>
            <a:pPr algn="r"/>
            <a:r>
              <a:rPr lang="de-DE" sz="650">
                <a:solidFill>
                  <a:srgbClr val="404040"/>
                </a:solidFill>
              </a:rPr>
              <a:t>Colitis ulcerosa: SIR = 1,23</a:t>
            </a:r>
          </a:p>
        </p:txBody>
      </p:sp>
      <p:sp>
        <p:nvSpPr>
          <p:cNvPr id="52" name="Textfeld 51">
            <a:extLst>
              <a:ext uri="{FF2B5EF4-FFF2-40B4-BE49-F238E27FC236}">
                <a16:creationId xmlns:a16="http://schemas.microsoft.com/office/drawing/2014/main" id="{6741713C-24C3-441A-A4B0-03630FA04299}"/>
              </a:ext>
            </a:extLst>
          </p:cNvPr>
          <p:cNvSpPr txBox="1"/>
          <p:nvPr/>
        </p:nvSpPr>
        <p:spPr>
          <a:xfrm>
            <a:off x="3855720" y="3148952"/>
            <a:ext cx="1424430" cy="200055"/>
          </a:xfrm>
          <a:prstGeom prst="rect">
            <a:avLst/>
          </a:prstGeom>
          <a:solidFill>
            <a:srgbClr val="E6E6E6"/>
          </a:solidFill>
        </p:spPr>
        <p:txBody>
          <a:bodyPr wrap="square" lIns="0" tIns="0" rIns="0" bIns="0" rtlCol="0">
            <a:spAutoFit/>
          </a:bodyPr>
          <a:lstStyle/>
          <a:p>
            <a:pPr algn="r"/>
            <a:r>
              <a:rPr lang="de-DE" sz="650">
                <a:solidFill>
                  <a:srgbClr val="404040"/>
                </a:solidFill>
              </a:rPr>
              <a:t>RR = 1,68; HR = 1,23; </a:t>
            </a:r>
          </a:p>
          <a:p>
            <a:pPr algn="r"/>
            <a:r>
              <a:rPr lang="de-DE" sz="650">
                <a:solidFill>
                  <a:srgbClr val="404040"/>
                </a:solidFill>
              </a:rPr>
              <a:t>SIR = 2,04</a:t>
            </a:r>
          </a:p>
        </p:txBody>
      </p:sp>
      <p:sp>
        <p:nvSpPr>
          <p:cNvPr id="53" name="Textfeld 52">
            <a:extLst>
              <a:ext uri="{FF2B5EF4-FFF2-40B4-BE49-F238E27FC236}">
                <a16:creationId xmlns:a16="http://schemas.microsoft.com/office/drawing/2014/main" id="{31F72136-AA93-B562-949B-B6F9F4E7D8F2}"/>
              </a:ext>
            </a:extLst>
          </p:cNvPr>
          <p:cNvSpPr txBox="1"/>
          <p:nvPr/>
        </p:nvSpPr>
        <p:spPr>
          <a:xfrm>
            <a:off x="3935222" y="3511796"/>
            <a:ext cx="1344927" cy="200055"/>
          </a:xfrm>
          <a:prstGeom prst="rect">
            <a:avLst/>
          </a:prstGeom>
          <a:solidFill>
            <a:srgbClr val="E6E6E6"/>
          </a:solidFill>
        </p:spPr>
        <p:txBody>
          <a:bodyPr wrap="square" lIns="0" tIns="0" rIns="0" bIns="0" rtlCol="0">
            <a:spAutoFit/>
          </a:bodyPr>
          <a:lstStyle/>
          <a:p>
            <a:pPr algn="r"/>
            <a:r>
              <a:rPr lang="de-DE" sz="650">
                <a:solidFill>
                  <a:srgbClr val="404040"/>
                </a:solidFill>
              </a:rPr>
              <a:t>Primäre biliäre Zirrhose: </a:t>
            </a:r>
          </a:p>
          <a:p>
            <a:pPr algn="r"/>
            <a:r>
              <a:rPr lang="de-DE" sz="650">
                <a:solidFill>
                  <a:srgbClr val="404040"/>
                </a:solidFill>
              </a:rPr>
              <a:t>SIR = 3,63</a:t>
            </a:r>
          </a:p>
        </p:txBody>
      </p:sp>
      <p:sp>
        <p:nvSpPr>
          <p:cNvPr id="54" name="Textfeld 53">
            <a:extLst>
              <a:ext uri="{FF2B5EF4-FFF2-40B4-BE49-F238E27FC236}">
                <a16:creationId xmlns:a16="http://schemas.microsoft.com/office/drawing/2014/main" id="{135E3835-7059-FDD4-9850-BD23B166BD1E}"/>
              </a:ext>
            </a:extLst>
          </p:cNvPr>
          <p:cNvSpPr txBox="1"/>
          <p:nvPr/>
        </p:nvSpPr>
        <p:spPr>
          <a:xfrm>
            <a:off x="3885229" y="3928699"/>
            <a:ext cx="1394921" cy="100027"/>
          </a:xfrm>
          <a:prstGeom prst="rect">
            <a:avLst/>
          </a:prstGeom>
          <a:solidFill>
            <a:srgbClr val="E6E6E6"/>
          </a:solidFill>
        </p:spPr>
        <p:txBody>
          <a:bodyPr wrap="square" lIns="0" tIns="0" rIns="0" bIns="0" rtlCol="0">
            <a:spAutoFit/>
          </a:bodyPr>
          <a:lstStyle/>
          <a:p>
            <a:pPr algn="r"/>
            <a:r>
              <a:rPr lang="de-DE" sz="650">
                <a:solidFill>
                  <a:srgbClr val="404040"/>
                </a:solidFill>
              </a:rPr>
              <a:t>SIR = 3,09</a:t>
            </a:r>
          </a:p>
        </p:txBody>
      </p:sp>
      <p:sp>
        <p:nvSpPr>
          <p:cNvPr id="55" name="Textfeld 54">
            <a:extLst>
              <a:ext uri="{FF2B5EF4-FFF2-40B4-BE49-F238E27FC236}">
                <a16:creationId xmlns:a16="http://schemas.microsoft.com/office/drawing/2014/main" id="{B1B1BEAF-95CB-434C-37C1-983CE65D4B0F}"/>
              </a:ext>
            </a:extLst>
          </p:cNvPr>
          <p:cNvSpPr txBox="1"/>
          <p:nvPr/>
        </p:nvSpPr>
        <p:spPr>
          <a:xfrm>
            <a:off x="3885228" y="4303830"/>
            <a:ext cx="1394921" cy="100027"/>
          </a:xfrm>
          <a:prstGeom prst="rect">
            <a:avLst/>
          </a:prstGeom>
          <a:solidFill>
            <a:srgbClr val="E6E6E6"/>
          </a:solidFill>
        </p:spPr>
        <p:txBody>
          <a:bodyPr wrap="square" lIns="0" tIns="0" rIns="0" bIns="0" rtlCol="0">
            <a:spAutoFit/>
          </a:bodyPr>
          <a:lstStyle/>
          <a:p>
            <a:pPr algn="r"/>
            <a:r>
              <a:rPr lang="de-DE" sz="650">
                <a:solidFill>
                  <a:srgbClr val="404040"/>
                </a:solidFill>
              </a:rPr>
              <a:t>RR = 1,51</a:t>
            </a:r>
          </a:p>
        </p:txBody>
      </p:sp>
    </p:spTree>
    <p:extLst>
      <p:ext uri="{BB962C8B-B14F-4D97-AF65-F5344CB8AC3E}">
        <p14:creationId xmlns:p14="http://schemas.microsoft.com/office/powerpoint/2010/main" val="199561172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1D7662-428F-F93A-2A5C-EDBDADE02D37}"/>
            </a:ext>
          </a:extLst>
        </p:cNvPr>
        <p:cNvGrpSpPr/>
        <p:nvPr/>
      </p:nvGrpSpPr>
      <p:grpSpPr>
        <a:xfrm>
          <a:off x="0" y="0"/>
          <a:ext cx="0" cy="0"/>
          <a:chOff x="0" y="0"/>
          <a:chExt cx="0" cy="0"/>
        </a:xfrm>
      </p:grpSpPr>
      <p:sp>
        <p:nvSpPr>
          <p:cNvPr id="4" name="SmartArt Placeholder 3">
            <a:extLst>
              <a:ext uri="{FF2B5EF4-FFF2-40B4-BE49-F238E27FC236}">
                <a16:creationId xmlns:a16="http://schemas.microsoft.com/office/drawing/2014/main" id="{5AE5B9C5-FE1A-AF13-42C6-174883D69E74}"/>
              </a:ext>
            </a:extLst>
          </p:cNvPr>
          <p:cNvSpPr>
            <a:spLocks noGrp="1"/>
          </p:cNvSpPr>
          <p:nvPr>
            <p:ph type="dgm" sz="quarter" idx="14"/>
          </p:nvPr>
        </p:nvSpPr>
        <p:spPr/>
        <p:txBody>
          <a:bodyPr/>
          <a:lstStyle/>
          <a:p>
            <a:endParaRPr lang="en-US"/>
          </a:p>
        </p:txBody>
      </p:sp>
      <p:sp>
        <p:nvSpPr>
          <p:cNvPr id="5" name="Text Placeholder 4">
            <a:extLst>
              <a:ext uri="{FF2B5EF4-FFF2-40B4-BE49-F238E27FC236}">
                <a16:creationId xmlns:a16="http://schemas.microsoft.com/office/drawing/2014/main" id="{C2F31F3D-A9CD-C64E-6D36-64BB6507AEC5}"/>
              </a:ext>
            </a:extLst>
          </p:cNvPr>
          <p:cNvSpPr>
            <a:spLocks noGrp="1"/>
          </p:cNvSpPr>
          <p:nvPr>
            <p:ph type="body" sz="quarter" idx="21"/>
          </p:nvPr>
        </p:nvSpPr>
        <p:spPr>
          <a:xfrm>
            <a:off x="994554" y="1812889"/>
            <a:ext cx="7270198" cy="1008204"/>
          </a:xfrm>
        </p:spPr>
        <p:txBody>
          <a:bodyPr/>
          <a:lstStyle/>
          <a:p>
            <a:r>
              <a:rPr lang="de-DE" sz="2400">
                <a:latin typeface="Verdana"/>
                <a:ea typeface="Verdana"/>
              </a:rPr>
              <a:t>Was ist Typ-1-Diabetes?</a:t>
            </a:r>
          </a:p>
        </p:txBody>
      </p:sp>
      <p:pic>
        <p:nvPicPr>
          <p:cNvPr id="6" name="Grafik 5" descr="Start Silhouette">
            <a:hlinkClick r:id="rId2" action="ppaction://hlinksldjump"/>
            <a:extLst>
              <a:ext uri="{FF2B5EF4-FFF2-40B4-BE49-F238E27FC236}">
                <a16:creationId xmlns:a16="http://schemas.microsoft.com/office/drawing/2014/main" id="{C9408E81-F19D-1264-D5B9-A9A832952C3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2369289253"/>
      </p:ext>
    </p:extLst>
  </p:cSld>
  <p:clrMapOvr>
    <a:masterClrMapping/>
  </p:clrMapOvr>
  <p:transition>
    <p:fade/>
  </p:transition>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11CDDD6-FC58-0D6A-58DD-8CBF0BD852C5}"/>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536A9CDD-3BC5-BDCF-9408-5E8923AB71D3}"/>
              </a:ext>
            </a:extLst>
          </p:cNvPr>
          <p:cNvSpPr txBox="1">
            <a:spLocks/>
          </p:cNvSpPr>
          <p:nvPr/>
        </p:nvSpPr>
        <p:spPr>
          <a:xfrm>
            <a:off x="329015" y="145962"/>
            <a:ext cx="8706708"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lang="de-DE" b="1">
                <a:solidFill>
                  <a:srgbClr val="7030A0"/>
                </a:solidFill>
                <a:latin typeface="Verdana"/>
              </a:rPr>
              <a:t>Zusammenhang der Risiken für verschiedene AIE inklusive T1D</a:t>
            </a:r>
            <a:r>
              <a:rPr kumimoji="0" lang="de-DE" b="1" i="0" u="none" strike="noStrike" kern="1200" cap="none" spc="0" normalizeH="0" baseline="30000" noProof="0">
                <a:ln>
                  <a:noFill/>
                </a:ln>
                <a:solidFill>
                  <a:srgbClr val="7030A0"/>
                </a:solidFill>
                <a:effectLst/>
                <a:uLnTx/>
                <a:uFillTx/>
                <a:latin typeface="Verdana"/>
                <a:ea typeface="+mn-ea"/>
                <a:cs typeface="+mn-cs"/>
              </a:rPr>
              <a:t>1,</a:t>
            </a:r>
            <a:r>
              <a:rPr kumimoji="0" lang="de-DE" b="1" i="0" u="none" strike="noStrike" kern="1200" cap="none" spc="0" normalizeH="0" noProof="0">
                <a:ln>
                  <a:noFill/>
                </a:ln>
                <a:solidFill>
                  <a:srgbClr val="7030A0"/>
                </a:solidFill>
                <a:effectLst/>
                <a:uLnTx/>
                <a:uFillTx/>
                <a:latin typeface="Verdana"/>
                <a:ea typeface="+mn-ea"/>
                <a:cs typeface="+mn-cs"/>
              </a:rPr>
              <a:t>*</a:t>
            </a:r>
          </a:p>
        </p:txBody>
      </p:sp>
      <p:sp>
        <p:nvSpPr>
          <p:cNvPr id="3" name="Textfeld 2">
            <a:extLst>
              <a:ext uri="{FF2B5EF4-FFF2-40B4-BE49-F238E27FC236}">
                <a16:creationId xmlns:a16="http://schemas.microsoft.com/office/drawing/2014/main" id="{2A4182B0-9FF4-A63B-EC60-6263E430EEA7}"/>
              </a:ext>
            </a:extLst>
          </p:cNvPr>
          <p:cNvSpPr txBox="1"/>
          <p:nvPr/>
        </p:nvSpPr>
        <p:spPr>
          <a:xfrm>
            <a:off x="329015" y="4579286"/>
            <a:ext cx="8612463" cy="553998"/>
          </a:xfrm>
          <a:prstGeom prst="rect">
            <a:avLst/>
          </a:prstGeom>
          <a:noFill/>
        </p:spPr>
        <p:txBody>
          <a:bodyPr wrap="square">
            <a:spAutoFit/>
          </a:bodyPr>
          <a:lstStyle/>
          <a:p>
            <a:pPr lvl="0">
              <a:defRPr/>
            </a:pPr>
            <a:r>
              <a:rPr kumimoji="0" lang="de-DE" sz="600" b="0" i="0" u="none" strike="noStrike" kern="1200" cap="none" spc="0" normalizeH="0" baseline="0" noProof="0">
                <a:ln>
                  <a:noFill/>
                </a:ln>
                <a:solidFill>
                  <a:srgbClr val="404040"/>
                </a:solidFill>
                <a:effectLst/>
                <a:uLnTx/>
                <a:uFillTx/>
                <a:latin typeface="Verdana"/>
                <a:ea typeface="+mn-ea"/>
                <a:cs typeface="Arial"/>
              </a:rPr>
              <a:t>* Studie basiert auf einer Analyse der Clinical Practice Research Datalink-Datenbank der Jahre 2000-2019. </a:t>
            </a:r>
            <a:r>
              <a:rPr lang="de-DE" sz="600">
                <a:solidFill>
                  <a:srgbClr val="404040"/>
                </a:solidFill>
                <a:cs typeface="Arial"/>
              </a:rPr>
              <a:t>Die IRR wurden für die Entwicklung einer zweiten (komorbiden) Autoimmunerkrankung bei Populationen mit vorbestehender Autoimmunerkrankung (Indexerkrankung) im Vergleich zur Allgemeinbevölkerung unter Verwendung negativer </a:t>
            </a:r>
            <a:r>
              <a:rPr lang="de-DE" sz="600" err="1">
                <a:solidFill>
                  <a:srgbClr val="404040"/>
                </a:solidFill>
                <a:cs typeface="Arial"/>
              </a:rPr>
              <a:t>binomialer</a:t>
            </a:r>
            <a:r>
              <a:rPr lang="de-DE" sz="600">
                <a:solidFill>
                  <a:srgbClr val="404040"/>
                </a:solidFill>
                <a:cs typeface="Arial"/>
              </a:rPr>
              <a:t> Regressionsmodelle berechnet, die hinsichtlich Alter und Geschlecht angepasst wurden. T1D </a:t>
            </a:r>
            <a:r>
              <a:rPr kumimoji="0" lang="de-DE" sz="600" b="0" i="0" u="none" strike="noStrike" kern="1200" cap="none" spc="0" normalizeH="0" baseline="0" noProof="0">
                <a:ln>
                  <a:noFill/>
                </a:ln>
                <a:solidFill>
                  <a:srgbClr val="404040"/>
                </a:solidFill>
                <a:effectLst/>
                <a:uLnTx/>
                <a:uFillTx/>
                <a:latin typeface="Verdana"/>
                <a:ea typeface="+mn-ea"/>
                <a:cs typeface="Arial"/>
              </a:rPr>
              <a:t>bezieht sich auf Menschen mit T1D-Diagnose </a:t>
            </a:r>
            <a:r>
              <a:rPr lang="de-DE" sz="600">
                <a:solidFill>
                  <a:srgbClr val="404040"/>
                </a:solidFill>
                <a:latin typeface="Verdana"/>
                <a:cs typeface="Arial"/>
              </a:rPr>
              <a:t>im Alter von &lt; 20 Jahren. </a:t>
            </a:r>
            <a:r>
              <a:rPr kumimoji="0" lang="de-DE" sz="600" b="0" i="0" u="none" strike="noStrike" kern="1200" cap="none" spc="0" normalizeH="0" baseline="0" noProof="0">
                <a:ln>
                  <a:noFill/>
                </a:ln>
                <a:solidFill>
                  <a:srgbClr val="404040"/>
                </a:solidFill>
                <a:effectLst/>
                <a:uLnTx/>
                <a:uFillTx/>
                <a:latin typeface="Verdana"/>
                <a:ea typeface="+mn-ea"/>
                <a:cs typeface="Arial"/>
              </a:rPr>
              <a:t>Zahlen in eckigen Klammern repräsentieren Konfidenzintervalle. Abbildung modifiziert nach Conrad N 2023</a:t>
            </a:r>
            <a:r>
              <a:rPr kumimoji="0" lang="de-DE" sz="600" b="0" i="0" u="none" strike="noStrike" kern="1200" cap="none" spc="0" normalizeH="0" baseline="3000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lang="de-DE" sz="600">
                <a:solidFill>
                  <a:srgbClr val="404040"/>
                </a:solidFill>
                <a:latin typeface="Verdana"/>
                <a:cs typeface="Arial"/>
              </a:rPr>
              <a:t>AIE: Autoimmunerkrankung(en); IRR: </a:t>
            </a:r>
            <a:r>
              <a:rPr lang="de-DE" sz="600" err="1">
                <a:solidFill>
                  <a:srgbClr val="404040"/>
                </a:solidFill>
                <a:latin typeface="Verdana"/>
                <a:cs typeface="Arial"/>
              </a:rPr>
              <a:t>Incidence</a:t>
            </a:r>
            <a:r>
              <a:rPr lang="de-DE" sz="600">
                <a:solidFill>
                  <a:srgbClr val="404040"/>
                </a:solidFill>
                <a:latin typeface="Verdana"/>
                <a:cs typeface="Arial"/>
              </a:rPr>
              <a:t> Rate Ratio, Inzidenz-Ratenverhältnis; </a:t>
            </a:r>
            <a:r>
              <a:rPr kumimoji="0" lang="de-DE" sz="600" b="0" i="0" u="none" strike="noStrike" kern="1200" cap="none" spc="0" normalizeH="0" baseline="0" noProof="0">
                <a:ln>
                  <a:noFill/>
                </a:ln>
                <a:solidFill>
                  <a:srgbClr val="404040"/>
                </a:solidFill>
                <a:effectLst/>
                <a:uLnTx/>
                <a:uFillTx/>
                <a:latin typeface="Verdana"/>
                <a:ea typeface="+mn-ea"/>
                <a:cs typeface="Arial"/>
              </a:rPr>
              <a:t>T1D: Typ-1-Diabetes.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a-DK" sz="600" b="0" i="0" u="none" strike="noStrike" kern="1200" cap="none" spc="0" normalizeH="0" baseline="0" noProof="0">
                <a:ln>
                  <a:noFill/>
                </a:ln>
                <a:solidFill>
                  <a:srgbClr val="404040"/>
                </a:solidFill>
                <a:effectLst/>
                <a:uLnTx/>
                <a:uFillTx/>
                <a:latin typeface="Verdana"/>
                <a:ea typeface="+mn-ea"/>
                <a:cs typeface="Arial"/>
              </a:rPr>
              <a:t>Conrad N </a:t>
            </a:r>
            <a:r>
              <a:rPr kumimoji="0" lang="da-DK" sz="600" b="0" i="1" u="none" strike="noStrike" kern="1200" cap="none" spc="0" normalizeH="0" baseline="0" noProof="0">
                <a:ln>
                  <a:noFill/>
                </a:ln>
                <a:solidFill>
                  <a:srgbClr val="404040"/>
                </a:solidFill>
                <a:effectLst/>
                <a:uLnTx/>
                <a:uFillTx/>
                <a:latin typeface="Verdana"/>
                <a:ea typeface="+mn-ea"/>
                <a:cs typeface="Arial"/>
              </a:rPr>
              <a:t>et al. Lancet </a:t>
            </a:r>
            <a:r>
              <a:rPr kumimoji="0" lang="da-DK" sz="600" b="0" i="0" u="none" strike="noStrike" kern="1200" cap="none" spc="0" normalizeH="0" baseline="0" noProof="0">
                <a:ln>
                  <a:noFill/>
                </a:ln>
                <a:solidFill>
                  <a:srgbClr val="404040"/>
                </a:solidFill>
                <a:effectLst/>
                <a:uLnTx/>
                <a:uFillTx/>
                <a:latin typeface="Verdana"/>
                <a:ea typeface="+mn-ea"/>
                <a:cs typeface="Arial"/>
              </a:rPr>
              <a:t>2023; 401: 1878–90.</a:t>
            </a:r>
            <a:r>
              <a:rPr kumimoji="0" lang="de-DE" sz="600" b="0" i="0" u="none" strike="noStrike" kern="1200" cap="none" spc="0" normalizeH="0" baseline="0" noProof="0">
                <a:ln>
                  <a:noFill/>
                </a:ln>
                <a:solidFill>
                  <a:srgbClr val="404040"/>
                </a:solidFill>
                <a:effectLst/>
                <a:uLnTx/>
                <a:uFillTx/>
                <a:latin typeface="Verdana"/>
                <a:ea typeface="+mn-ea"/>
                <a:cs typeface="Arial"/>
              </a:rPr>
              <a:t> </a:t>
            </a:r>
          </a:p>
        </p:txBody>
      </p:sp>
      <p:pic>
        <p:nvPicPr>
          <p:cNvPr id="5" name="Grafik 4" descr="Ein Bild, das Text, Screenshot, Diagramm, Quadrat enthält.&#10;&#10;KI-generierte Inhalte können fehlerhaft sein.">
            <a:extLst>
              <a:ext uri="{FF2B5EF4-FFF2-40B4-BE49-F238E27FC236}">
                <a16:creationId xmlns:a16="http://schemas.microsoft.com/office/drawing/2014/main" id="{D7F09FBA-6BB5-2AC7-A659-FAAED3D7BF6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2713" y="615580"/>
            <a:ext cx="5301657" cy="3915813"/>
          </a:xfrm>
          <a:prstGeom prst="rect">
            <a:avLst/>
          </a:prstGeom>
        </p:spPr>
      </p:pic>
      <p:sp>
        <p:nvSpPr>
          <p:cNvPr id="6" name="Rectangle: Rounded Corners 23">
            <a:extLst>
              <a:ext uri="{FF2B5EF4-FFF2-40B4-BE49-F238E27FC236}">
                <a16:creationId xmlns:a16="http://schemas.microsoft.com/office/drawing/2014/main" id="{9D3CB061-3AD6-A122-9615-B7EF0383709D}"/>
              </a:ext>
            </a:extLst>
          </p:cNvPr>
          <p:cNvSpPr/>
          <p:nvPr/>
        </p:nvSpPr>
        <p:spPr>
          <a:xfrm>
            <a:off x="5780972" y="880841"/>
            <a:ext cx="3056180" cy="3381818"/>
          </a:xfrm>
          <a:prstGeom prst="roundRect">
            <a:avLst>
              <a:gd name="adj" fmla="val 908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defTabSz="685800">
              <a:spcAft>
                <a:spcPts val="1000"/>
              </a:spcAft>
              <a:defRPr/>
            </a:pPr>
            <a:r>
              <a:rPr lang="de-DE" sz="1000" b="1">
                <a:solidFill>
                  <a:srgbClr val="FFC000"/>
                </a:solidFill>
                <a:latin typeface="Verdana"/>
              </a:rPr>
              <a:t>IRR für andere AIE </a:t>
            </a:r>
            <a:r>
              <a:rPr lang="de-DE" sz="1000">
                <a:solidFill>
                  <a:srgbClr val="FFC000"/>
                </a:solidFill>
                <a:latin typeface="Verdana"/>
              </a:rPr>
              <a:t>bei vorliegendem T1D:</a:t>
            </a:r>
          </a:p>
          <a:p>
            <a:pPr marL="171450" indent="-171450" defTabSz="685800">
              <a:spcAft>
                <a:spcPts val="1000"/>
              </a:spcAft>
              <a:buClr>
                <a:schemeClr val="accent2"/>
              </a:buClr>
              <a:buSzPct val="120000"/>
              <a:buFont typeface="Arial" panose="020B0604020202020204" pitchFamily="34" charset="0"/>
              <a:buChar char="•"/>
              <a:defRPr/>
            </a:pPr>
            <a:r>
              <a:rPr lang="de-DE" sz="1000">
                <a:solidFill>
                  <a:prstClr val="white"/>
                </a:solidFill>
                <a:latin typeface="Verdana"/>
              </a:rPr>
              <a:t>Morbus Addison 26,5 [17,3; 40,7]</a:t>
            </a:r>
          </a:p>
          <a:p>
            <a:pPr marL="171450" indent="-171450" defTabSz="685800">
              <a:spcAft>
                <a:spcPts val="1000"/>
              </a:spcAft>
              <a:buClr>
                <a:schemeClr val="accent2"/>
              </a:buClr>
              <a:buSzPct val="120000"/>
              <a:buFont typeface="Arial" panose="020B0604020202020204" pitchFamily="34" charset="0"/>
              <a:buChar char="•"/>
              <a:defRPr/>
            </a:pPr>
            <a:r>
              <a:rPr lang="de-DE" sz="1000">
                <a:solidFill>
                  <a:prstClr val="white"/>
                </a:solidFill>
                <a:latin typeface="Verdana"/>
              </a:rPr>
              <a:t>Zöliakie 28,4 [25,2; 32,0]</a:t>
            </a:r>
          </a:p>
          <a:p>
            <a:pPr marL="171450" indent="-171450" defTabSz="685800">
              <a:spcAft>
                <a:spcPts val="1000"/>
              </a:spcAft>
              <a:buClr>
                <a:schemeClr val="accent2"/>
              </a:buClr>
              <a:buSzPct val="120000"/>
              <a:buFont typeface="Arial" panose="020B0604020202020204" pitchFamily="34" charset="0"/>
              <a:buChar char="•"/>
              <a:defRPr/>
            </a:pPr>
            <a:r>
              <a:rPr lang="de-DE" sz="1000">
                <a:solidFill>
                  <a:prstClr val="white"/>
                </a:solidFill>
                <a:latin typeface="Verdana"/>
              </a:rPr>
              <a:t>Morbus Basedow 6,7 [5,1; 8,8]</a:t>
            </a:r>
          </a:p>
          <a:p>
            <a:pPr marL="171450" indent="-171450" defTabSz="685800">
              <a:spcAft>
                <a:spcPts val="1000"/>
              </a:spcAft>
              <a:buClr>
                <a:schemeClr val="accent2"/>
              </a:buClr>
              <a:buSzPct val="120000"/>
              <a:buFont typeface="Arial" panose="020B0604020202020204" pitchFamily="34" charset="0"/>
              <a:buChar char="•"/>
              <a:defRPr/>
            </a:pPr>
            <a:r>
              <a:rPr lang="de-DE" sz="1000">
                <a:solidFill>
                  <a:prstClr val="white"/>
                </a:solidFill>
                <a:latin typeface="Verdana"/>
              </a:rPr>
              <a:t>Hashimoto-Thyreoiditis 13,3 [11,8; 14,9]</a:t>
            </a:r>
          </a:p>
          <a:p>
            <a:pPr marL="171450" indent="-171450" defTabSz="685800">
              <a:spcAft>
                <a:spcPts val="1000"/>
              </a:spcAft>
              <a:buClr>
                <a:schemeClr val="accent2"/>
              </a:buClr>
              <a:buSzPct val="120000"/>
              <a:buFont typeface="Arial" panose="020B0604020202020204" pitchFamily="34" charset="0"/>
              <a:buChar char="•"/>
              <a:defRPr/>
            </a:pPr>
            <a:r>
              <a:rPr lang="de-DE" sz="1000">
                <a:solidFill>
                  <a:prstClr val="white"/>
                </a:solidFill>
                <a:latin typeface="Verdana"/>
              </a:rPr>
              <a:t>Rheumatoide Arthritis 5,4 [3,7; 7,9]</a:t>
            </a:r>
          </a:p>
          <a:p>
            <a:pPr marL="171450" indent="-171450" defTabSz="685800">
              <a:spcAft>
                <a:spcPts val="1000"/>
              </a:spcAft>
              <a:buFont typeface="Arial" panose="020B0604020202020204" pitchFamily="34" charset="0"/>
              <a:buChar char="•"/>
              <a:defRPr/>
            </a:pPr>
            <a:endParaRPr lang="de-DE" sz="1000">
              <a:solidFill>
                <a:prstClr val="white"/>
              </a:solidFill>
              <a:latin typeface="Verdana"/>
            </a:endParaRPr>
          </a:p>
          <a:p>
            <a:pPr defTabSz="685800">
              <a:spcAft>
                <a:spcPts val="1000"/>
              </a:spcAft>
              <a:defRPr/>
            </a:pPr>
            <a:r>
              <a:rPr lang="de-DE" sz="1000" b="1">
                <a:solidFill>
                  <a:schemeClr val="accent3"/>
                </a:solidFill>
                <a:latin typeface="Verdana"/>
              </a:rPr>
              <a:t>IRR für T1D </a:t>
            </a:r>
            <a:r>
              <a:rPr lang="de-DE" sz="1000">
                <a:solidFill>
                  <a:schemeClr val="accent3"/>
                </a:solidFill>
                <a:latin typeface="Verdana"/>
              </a:rPr>
              <a:t>bei Vorliegen anderer AIE:</a:t>
            </a:r>
          </a:p>
          <a:p>
            <a:pPr marL="171450" indent="-171450" defTabSz="685800">
              <a:spcAft>
                <a:spcPts val="1000"/>
              </a:spcAft>
              <a:buClr>
                <a:schemeClr val="accent2"/>
              </a:buClr>
              <a:buSzPct val="120000"/>
              <a:buFont typeface="Arial" panose="020B0604020202020204" pitchFamily="34" charset="0"/>
              <a:buChar char="•"/>
              <a:defRPr/>
            </a:pPr>
            <a:r>
              <a:rPr lang="de-DE" sz="1000">
                <a:solidFill>
                  <a:prstClr val="white"/>
                </a:solidFill>
                <a:latin typeface="Verdana"/>
              </a:rPr>
              <a:t>Zöliakie 4,1 [2,8; 6,2]</a:t>
            </a:r>
          </a:p>
          <a:p>
            <a:pPr marL="171450" indent="-171450" defTabSz="685800">
              <a:spcAft>
                <a:spcPts val="1000"/>
              </a:spcAft>
              <a:buClr>
                <a:schemeClr val="accent2"/>
              </a:buClr>
              <a:buSzPct val="120000"/>
              <a:buFont typeface="Arial" panose="020B0604020202020204" pitchFamily="34" charset="0"/>
              <a:buChar char="•"/>
              <a:defRPr/>
            </a:pPr>
            <a:r>
              <a:rPr lang="de-DE" sz="1000">
                <a:solidFill>
                  <a:prstClr val="white"/>
                </a:solidFill>
                <a:latin typeface="Verdana"/>
              </a:rPr>
              <a:t>Morbus Basedow 9,9 [5,6; 17,5] </a:t>
            </a:r>
          </a:p>
          <a:p>
            <a:pPr marL="171450" indent="-171450" defTabSz="685800">
              <a:spcAft>
                <a:spcPts val="1000"/>
              </a:spcAft>
              <a:buClr>
                <a:schemeClr val="accent2"/>
              </a:buClr>
              <a:buSzPct val="120000"/>
              <a:buFont typeface="Arial" panose="020B0604020202020204" pitchFamily="34" charset="0"/>
              <a:buChar char="•"/>
              <a:defRPr/>
            </a:pPr>
            <a:r>
              <a:rPr lang="de-DE" sz="1000">
                <a:solidFill>
                  <a:prstClr val="white"/>
                </a:solidFill>
              </a:rPr>
              <a:t>Hashimoto Thyreoiditis 6,1 [4,6; 8,1]</a:t>
            </a:r>
            <a:endParaRPr lang="de-DE" sz="1000">
              <a:solidFill>
                <a:prstClr val="white"/>
              </a:solidFill>
              <a:latin typeface="Verdana"/>
            </a:endParaRPr>
          </a:p>
        </p:txBody>
      </p:sp>
      <p:sp>
        <p:nvSpPr>
          <p:cNvPr id="7" name="Rechteck: abgerundete Ecken 6">
            <a:extLst>
              <a:ext uri="{FF2B5EF4-FFF2-40B4-BE49-F238E27FC236}">
                <a16:creationId xmlns:a16="http://schemas.microsoft.com/office/drawing/2014/main" id="{030214B9-BA04-E119-292C-77D2EF41AB30}"/>
              </a:ext>
            </a:extLst>
          </p:cNvPr>
          <p:cNvSpPr/>
          <p:nvPr/>
        </p:nvSpPr>
        <p:spPr>
          <a:xfrm>
            <a:off x="1527175" y="3869644"/>
            <a:ext cx="4069689" cy="122738"/>
          </a:xfrm>
          <a:prstGeom prst="roundRect">
            <a:avLst/>
          </a:prstGeom>
          <a:noFill/>
          <a:ln w="19050">
            <a:solidFill>
              <a:srgbClr val="FFC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8" name="Rechteck: abgerundete Ecken 7">
            <a:extLst>
              <a:ext uri="{FF2B5EF4-FFF2-40B4-BE49-F238E27FC236}">
                <a16:creationId xmlns:a16="http://schemas.microsoft.com/office/drawing/2014/main" id="{FC456440-DCC3-961E-5AE7-286BB03C01E0}"/>
              </a:ext>
            </a:extLst>
          </p:cNvPr>
          <p:cNvSpPr/>
          <p:nvPr/>
        </p:nvSpPr>
        <p:spPr>
          <a:xfrm>
            <a:off x="1939265" y="1988360"/>
            <a:ext cx="220928" cy="2221562"/>
          </a:xfrm>
          <a:prstGeom prst="roundRect">
            <a:avLst/>
          </a:prstGeom>
          <a:noFill/>
          <a:ln w="19050">
            <a:solidFill>
              <a:schemeClr val="accent3"/>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 name="Rechteck 8">
            <a:extLst>
              <a:ext uri="{FF2B5EF4-FFF2-40B4-BE49-F238E27FC236}">
                <a16:creationId xmlns:a16="http://schemas.microsoft.com/office/drawing/2014/main" id="{23695ADD-4EA9-55B3-D2BD-871644FED624}"/>
              </a:ext>
            </a:extLst>
          </p:cNvPr>
          <p:cNvSpPr/>
          <p:nvPr/>
        </p:nvSpPr>
        <p:spPr>
          <a:xfrm>
            <a:off x="362713" y="586328"/>
            <a:ext cx="5301657" cy="3941592"/>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11" name="Textfeld 10">
            <a:extLst>
              <a:ext uri="{FF2B5EF4-FFF2-40B4-BE49-F238E27FC236}">
                <a16:creationId xmlns:a16="http://schemas.microsoft.com/office/drawing/2014/main" id="{0D57CBA3-4B86-ACE3-4DE1-C8E9F6BAA2BA}"/>
              </a:ext>
            </a:extLst>
          </p:cNvPr>
          <p:cNvSpPr txBox="1"/>
          <p:nvPr/>
        </p:nvSpPr>
        <p:spPr>
          <a:xfrm>
            <a:off x="2744436" y="651152"/>
            <a:ext cx="1643209" cy="84639"/>
          </a:xfrm>
          <a:prstGeom prst="rect">
            <a:avLst/>
          </a:prstGeom>
          <a:solidFill>
            <a:schemeClr val="bg1"/>
          </a:solidFill>
        </p:spPr>
        <p:txBody>
          <a:bodyPr wrap="square" lIns="0" tIns="0" rIns="0" bIns="0">
            <a:spAutoFit/>
          </a:bodyPr>
          <a:lstStyle/>
          <a:p>
            <a:pPr algn="ctr"/>
            <a:r>
              <a:rPr lang="de-DE" sz="550">
                <a:solidFill>
                  <a:srgbClr val="404040"/>
                </a:solidFill>
                <a:cs typeface="Arial"/>
              </a:rPr>
              <a:t>Zweite (komorbide) Autoimmunerkrankung </a:t>
            </a:r>
            <a:endParaRPr lang="de-DE" sz="550"/>
          </a:p>
        </p:txBody>
      </p:sp>
      <p:sp>
        <p:nvSpPr>
          <p:cNvPr id="12" name="Textfeld 11">
            <a:extLst>
              <a:ext uri="{FF2B5EF4-FFF2-40B4-BE49-F238E27FC236}">
                <a16:creationId xmlns:a16="http://schemas.microsoft.com/office/drawing/2014/main" id="{776E536F-EFF4-C2BF-387A-8525791F8737}"/>
              </a:ext>
            </a:extLst>
          </p:cNvPr>
          <p:cNvSpPr txBox="1"/>
          <p:nvPr/>
        </p:nvSpPr>
        <p:spPr>
          <a:xfrm>
            <a:off x="2226858" y="843070"/>
            <a:ext cx="1239013" cy="84639"/>
          </a:xfrm>
          <a:prstGeom prst="rect">
            <a:avLst/>
          </a:prstGeom>
          <a:solidFill>
            <a:schemeClr val="bg1"/>
          </a:solidFill>
        </p:spPr>
        <p:txBody>
          <a:bodyPr wrap="square" lIns="0" tIns="0" rIns="0" bIns="0">
            <a:spAutoFit/>
          </a:bodyPr>
          <a:lstStyle/>
          <a:p>
            <a:pPr algn="ctr"/>
            <a:r>
              <a:rPr lang="de-DE" sz="550">
                <a:solidFill>
                  <a:srgbClr val="404040"/>
                </a:solidFill>
                <a:cs typeface="Arial"/>
              </a:rPr>
              <a:t>Organ-spezifische Erkrankungen</a:t>
            </a:r>
            <a:endParaRPr lang="de-DE" sz="550"/>
          </a:p>
        </p:txBody>
      </p:sp>
      <p:sp>
        <p:nvSpPr>
          <p:cNvPr id="13" name="Textfeld 12">
            <a:extLst>
              <a:ext uri="{FF2B5EF4-FFF2-40B4-BE49-F238E27FC236}">
                <a16:creationId xmlns:a16="http://schemas.microsoft.com/office/drawing/2014/main" id="{0B02F83D-7841-A320-F80C-251BF3CCDE2E}"/>
              </a:ext>
            </a:extLst>
          </p:cNvPr>
          <p:cNvSpPr txBox="1"/>
          <p:nvPr/>
        </p:nvSpPr>
        <p:spPr>
          <a:xfrm>
            <a:off x="4245253" y="847280"/>
            <a:ext cx="1239013" cy="84639"/>
          </a:xfrm>
          <a:prstGeom prst="rect">
            <a:avLst/>
          </a:prstGeom>
          <a:solidFill>
            <a:schemeClr val="bg1"/>
          </a:solidFill>
        </p:spPr>
        <p:txBody>
          <a:bodyPr wrap="square" lIns="0" tIns="0" rIns="0" bIns="0">
            <a:spAutoFit/>
          </a:bodyPr>
          <a:lstStyle/>
          <a:p>
            <a:pPr algn="ctr"/>
            <a:r>
              <a:rPr lang="de-DE" sz="550">
                <a:solidFill>
                  <a:srgbClr val="404040"/>
                </a:solidFill>
                <a:cs typeface="Arial"/>
              </a:rPr>
              <a:t>Bindegewebserkrankungen</a:t>
            </a:r>
            <a:endParaRPr lang="de-DE" sz="550"/>
          </a:p>
        </p:txBody>
      </p:sp>
      <p:sp>
        <p:nvSpPr>
          <p:cNvPr id="14" name="Textfeld 13">
            <a:extLst>
              <a:ext uri="{FF2B5EF4-FFF2-40B4-BE49-F238E27FC236}">
                <a16:creationId xmlns:a16="http://schemas.microsoft.com/office/drawing/2014/main" id="{8D4D3758-634A-9C7C-8842-1D8C96E491D5}"/>
              </a:ext>
            </a:extLst>
          </p:cNvPr>
          <p:cNvSpPr txBox="1"/>
          <p:nvPr/>
        </p:nvSpPr>
        <p:spPr>
          <a:xfrm>
            <a:off x="1010264" y="1991439"/>
            <a:ext cx="457497"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Vaskulitis</a:t>
            </a:r>
            <a:endParaRPr lang="de-DE" sz="550"/>
          </a:p>
        </p:txBody>
      </p:sp>
      <p:sp>
        <p:nvSpPr>
          <p:cNvPr id="15" name="Textfeld 14">
            <a:extLst>
              <a:ext uri="{FF2B5EF4-FFF2-40B4-BE49-F238E27FC236}">
                <a16:creationId xmlns:a16="http://schemas.microsoft.com/office/drawing/2014/main" id="{5D5E2543-1D4F-3533-9065-A23FF1B49E9A}"/>
              </a:ext>
            </a:extLst>
          </p:cNvPr>
          <p:cNvSpPr txBox="1"/>
          <p:nvPr/>
        </p:nvSpPr>
        <p:spPr>
          <a:xfrm>
            <a:off x="664864" y="2111584"/>
            <a:ext cx="802897"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Systemische Sklerose</a:t>
            </a:r>
            <a:endParaRPr lang="de-DE" sz="550"/>
          </a:p>
        </p:txBody>
      </p:sp>
      <p:sp>
        <p:nvSpPr>
          <p:cNvPr id="16" name="Textfeld 15">
            <a:extLst>
              <a:ext uri="{FF2B5EF4-FFF2-40B4-BE49-F238E27FC236}">
                <a16:creationId xmlns:a16="http://schemas.microsoft.com/office/drawing/2014/main" id="{A075DDAF-3F58-E152-90CF-712841B8CDB2}"/>
              </a:ext>
            </a:extLst>
          </p:cNvPr>
          <p:cNvSpPr txBox="1"/>
          <p:nvPr/>
        </p:nvSpPr>
        <p:spPr>
          <a:xfrm>
            <a:off x="423967" y="2208222"/>
            <a:ext cx="1055549" cy="135422"/>
          </a:xfrm>
          <a:prstGeom prst="rect">
            <a:avLst/>
          </a:prstGeom>
          <a:solidFill>
            <a:schemeClr val="bg1"/>
          </a:solidFill>
        </p:spPr>
        <p:txBody>
          <a:bodyPr wrap="square" lIns="0" tIns="0" rIns="0" bIns="0">
            <a:spAutoFit/>
          </a:bodyPr>
          <a:lstStyle/>
          <a:p>
            <a:pPr algn="r">
              <a:lnSpc>
                <a:spcPct val="80000"/>
              </a:lnSpc>
            </a:pPr>
            <a:r>
              <a:rPr lang="de-DE" sz="550">
                <a:solidFill>
                  <a:srgbClr val="404040"/>
                </a:solidFill>
                <a:cs typeface="Arial"/>
              </a:rPr>
              <a:t>Systemischer Lupus erythematodes</a:t>
            </a:r>
            <a:endParaRPr lang="de-DE" sz="550"/>
          </a:p>
        </p:txBody>
      </p:sp>
      <p:sp>
        <p:nvSpPr>
          <p:cNvPr id="17" name="Textfeld 16">
            <a:extLst>
              <a:ext uri="{FF2B5EF4-FFF2-40B4-BE49-F238E27FC236}">
                <a16:creationId xmlns:a16="http://schemas.microsoft.com/office/drawing/2014/main" id="{3AC04C39-43D5-AA95-6DEF-6D6F492BAFAD}"/>
              </a:ext>
            </a:extLst>
          </p:cNvPr>
          <p:cNvSpPr txBox="1"/>
          <p:nvPr/>
        </p:nvSpPr>
        <p:spPr>
          <a:xfrm>
            <a:off x="664863" y="2343108"/>
            <a:ext cx="802897"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Sjögren-Syndrom</a:t>
            </a:r>
            <a:endParaRPr lang="de-DE" sz="550"/>
          </a:p>
        </p:txBody>
      </p:sp>
      <p:sp>
        <p:nvSpPr>
          <p:cNvPr id="30" name="Textfeld 29">
            <a:extLst>
              <a:ext uri="{FF2B5EF4-FFF2-40B4-BE49-F238E27FC236}">
                <a16:creationId xmlns:a16="http://schemas.microsoft.com/office/drawing/2014/main" id="{A7501D8B-82AC-BA94-827B-CAF2A6F66010}"/>
              </a:ext>
            </a:extLst>
          </p:cNvPr>
          <p:cNvSpPr txBox="1"/>
          <p:nvPr/>
        </p:nvSpPr>
        <p:spPr>
          <a:xfrm>
            <a:off x="676619" y="2458118"/>
            <a:ext cx="802897"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Rheumatoide Arthritis</a:t>
            </a:r>
            <a:endParaRPr lang="de-DE" sz="550"/>
          </a:p>
        </p:txBody>
      </p:sp>
      <p:sp>
        <p:nvSpPr>
          <p:cNvPr id="32" name="Textfeld 31">
            <a:extLst>
              <a:ext uri="{FF2B5EF4-FFF2-40B4-BE49-F238E27FC236}">
                <a16:creationId xmlns:a16="http://schemas.microsoft.com/office/drawing/2014/main" id="{447971DD-D879-BD8A-0C48-1D614CCA80A7}"/>
              </a:ext>
            </a:extLst>
          </p:cNvPr>
          <p:cNvSpPr txBox="1"/>
          <p:nvPr/>
        </p:nvSpPr>
        <p:spPr>
          <a:xfrm>
            <a:off x="595945" y="2574504"/>
            <a:ext cx="883571" cy="84639"/>
          </a:xfrm>
          <a:prstGeom prst="rect">
            <a:avLst/>
          </a:prstGeom>
          <a:solidFill>
            <a:schemeClr val="bg1"/>
          </a:solidFill>
        </p:spPr>
        <p:txBody>
          <a:bodyPr wrap="square" lIns="0" tIns="0" rIns="0" bIns="0">
            <a:spAutoFit/>
          </a:bodyPr>
          <a:lstStyle/>
          <a:p>
            <a:pPr algn="r"/>
            <a:r>
              <a:rPr lang="de-DE" sz="550" err="1">
                <a:solidFill>
                  <a:srgbClr val="404040"/>
                </a:solidFill>
                <a:cs typeface="Arial"/>
              </a:rPr>
              <a:t>Polymyalgia</a:t>
            </a:r>
            <a:r>
              <a:rPr lang="de-DE" sz="550">
                <a:solidFill>
                  <a:srgbClr val="404040"/>
                </a:solidFill>
                <a:cs typeface="Arial"/>
              </a:rPr>
              <a:t> rheumatica</a:t>
            </a:r>
            <a:endParaRPr lang="de-DE" sz="550"/>
          </a:p>
        </p:txBody>
      </p:sp>
      <p:sp>
        <p:nvSpPr>
          <p:cNvPr id="33" name="Textfeld 32">
            <a:extLst>
              <a:ext uri="{FF2B5EF4-FFF2-40B4-BE49-F238E27FC236}">
                <a16:creationId xmlns:a16="http://schemas.microsoft.com/office/drawing/2014/main" id="{DEF956FF-F759-C726-C592-50843FDCED41}"/>
              </a:ext>
            </a:extLst>
          </p:cNvPr>
          <p:cNvSpPr txBox="1"/>
          <p:nvPr/>
        </p:nvSpPr>
        <p:spPr>
          <a:xfrm>
            <a:off x="584189" y="2692523"/>
            <a:ext cx="883571"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Spondylitis ankylosans</a:t>
            </a:r>
            <a:endParaRPr lang="de-DE" sz="550"/>
          </a:p>
        </p:txBody>
      </p:sp>
      <p:sp>
        <p:nvSpPr>
          <p:cNvPr id="34" name="Textfeld 33">
            <a:extLst>
              <a:ext uri="{FF2B5EF4-FFF2-40B4-BE49-F238E27FC236}">
                <a16:creationId xmlns:a16="http://schemas.microsoft.com/office/drawing/2014/main" id="{F2E638C0-D828-C9E7-9429-EE7A8F29ACC7}"/>
              </a:ext>
            </a:extLst>
          </p:cNvPr>
          <p:cNvSpPr txBox="1"/>
          <p:nvPr/>
        </p:nvSpPr>
        <p:spPr>
          <a:xfrm>
            <a:off x="595944" y="2849220"/>
            <a:ext cx="883571"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Vitiligo</a:t>
            </a:r>
            <a:endParaRPr lang="de-DE" sz="550"/>
          </a:p>
        </p:txBody>
      </p:sp>
      <p:sp>
        <p:nvSpPr>
          <p:cNvPr id="35" name="Textfeld 34">
            <a:extLst>
              <a:ext uri="{FF2B5EF4-FFF2-40B4-BE49-F238E27FC236}">
                <a16:creationId xmlns:a16="http://schemas.microsoft.com/office/drawing/2014/main" id="{D1F73891-3C25-BCCC-5F15-5DE0250CBD12}"/>
              </a:ext>
            </a:extLst>
          </p:cNvPr>
          <p:cNvSpPr txBox="1"/>
          <p:nvPr/>
        </p:nvSpPr>
        <p:spPr>
          <a:xfrm>
            <a:off x="521710" y="2966679"/>
            <a:ext cx="957805"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Primäre biliäre Cholangitis</a:t>
            </a:r>
            <a:endParaRPr lang="de-DE" sz="550"/>
          </a:p>
        </p:txBody>
      </p:sp>
      <p:sp>
        <p:nvSpPr>
          <p:cNvPr id="36" name="Textfeld 35">
            <a:extLst>
              <a:ext uri="{FF2B5EF4-FFF2-40B4-BE49-F238E27FC236}">
                <a16:creationId xmlns:a16="http://schemas.microsoft.com/office/drawing/2014/main" id="{5F501832-726A-7257-5733-8CC2DA39A0DF}"/>
              </a:ext>
            </a:extLst>
          </p:cNvPr>
          <p:cNvSpPr txBox="1"/>
          <p:nvPr/>
        </p:nvSpPr>
        <p:spPr>
          <a:xfrm>
            <a:off x="584188" y="3076811"/>
            <a:ext cx="883571"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Psoriasis</a:t>
            </a:r>
            <a:endParaRPr lang="de-DE" sz="550"/>
          </a:p>
        </p:txBody>
      </p:sp>
      <p:sp>
        <p:nvSpPr>
          <p:cNvPr id="37" name="Textfeld 36">
            <a:extLst>
              <a:ext uri="{FF2B5EF4-FFF2-40B4-BE49-F238E27FC236}">
                <a16:creationId xmlns:a16="http://schemas.microsoft.com/office/drawing/2014/main" id="{7018FEE4-95B6-1DA4-E527-A6FFD96C7565}"/>
              </a:ext>
            </a:extLst>
          </p:cNvPr>
          <p:cNvSpPr txBox="1"/>
          <p:nvPr/>
        </p:nvSpPr>
        <p:spPr>
          <a:xfrm>
            <a:off x="595943" y="3196860"/>
            <a:ext cx="883571"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Perniziöse Anämie</a:t>
            </a:r>
            <a:endParaRPr lang="de-DE" sz="550"/>
          </a:p>
        </p:txBody>
      </p:sp>
      <p:sp>
        <p:nvSpPr>
          <p:cNvPr id="38" name="Textfeld 37">
            <a:extLst>
              <a:ext uri="{FF2B5EF4-FFF2-40B4-BE49-F238E27FC236}">
                <a16:creationId xmlns:a16="http://schemas.microsoft.com/office/drawing/2014/main" id="{92CEF563-73FF-2E56-A684-1B9D8BB65C36}"/>
              </a:ext>
            </a:extLst>
          </p:cNvPr>
          <p:cNvSpPr txBox="1"/>
          <p:nvPr/>
        </p:nvSpPr>
        <p:spPr>
          <a:xfrm>
            <a:off x="584187" y="3309985"/>
            <a:ext cx="883571"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Myasthenia </a:t>
            </a:r>
            <a:r>
              <a:rPr lang="de-DE" sz="550" err="1">
                <a:solidFill>
                  <a:srgbClr val="404040"/>
                </a:solidFill>
                <a:cs typeface="Arial"/>
              </a:rPr>
              <a:t>gravis</a:t>
            </a:r>
            <a:endParaRPr lang="de-DE" sz="550"/>
          </a:p>
        </p:txBody>
      </p:sp>
      <p:sp>
        <p:nvSpPr>
          <p:cNvPr id="39" name="Textfeld 38">
            <a:extLst>
              <a:ext uri="{FF2B5EF4-FFF2-40B4-BE49-F238E27FC236}">
                <a16:creationId xmlns:a16="http://schemas.microsoft.com/office/drawing/2014/main" id="{02FD9CCC-FF94-36C7-8914-177D03059774}"/>
              </a:ext>
            </a:extLst>
          </p:cNvPr>
          <p:cNvSpPr txBox="1"/>
          <p:nvPr/>
        </p:nvSpPr>
        <p:spPr>
          <a:xfrm>
            <a:off x="595942" y="3428190"/>
            <a:ext cx="883571"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Multiple Sklerose</a:t>
            </a:r>
            <a:endParaRPr lang="de-DE" sz="550"/>
          </a:p>
        </p:txBody>
      </p:sp>
      <p:sp>
        <p:nvSpPr>
          <p:cNvPr id="40" name="Textfeld 39">
            <a:extLst>
              <a:ext uri="{FF2B5EF4-FFF2-40B4-BE49-F238E27FC236}">
                <a16:creationId xmlns:a16="http://schemas.microsoft.com/office/drawing/2014/main" id="{6EB8C86C-E203-33E3-991B-856834AC287B}"/>
              </a:ext>
            </a:extLst>
          </p:cNvPr>
          <p:cNvSpPr txBox="1"/>
          <p:nvPr/>
        </p:nvSpPr>
        <p:spPr>
          <a:xfrm>
            <a:off x="635000" y="3537574"/>
            <a:ext cx="832758" cy="84639"/>
          </a:xfrm>
          <a:prstGeom prst="rect">
            <a:avLst/>
          </a:prstGeom>
          <a:solidFill>
            <a:schemeClr val="accent3"/>
          </a:solidFill>
        </p:spPr>
        <p:txBody>
          <a:bodyPr wrap="square" lIns="0" tIns="0" rIns="0" bIns="0">
            <a:spAutoFit/>
          </a:bodyPr>
          <a:lstStyle/>
          <a:p>
            <a:pPr algn="r"/>
            <a:r>
              <a:rPr lang="de-DE" sz="550">
                <a:solidFill>
                  <a:srgbClr val="404040"/>
                </a:solidFill>
                <a:cs typeface="Arial"/>
              </a:rPr>
              <a:t>Hashimoto-Thyreoiditis</a:t>
            </a:r>
            <a:endParaRPr lang="de-DE" sz="550"/>
          </a:p>
        </p:txBody>
      </p:sp>
      <p:sp>
        <p:nvSpPr>
          <p:cNvPr id="41" name="Textfeld 40">
            <a:extLst>
              <a:ext uri="{FF2B5EF4-FFF2-40B4-BE49-F238E27FC236}">
                <a16:creationId xmlns:a16="http://schemas.microsoft.com/office/drawing/2014/main" id="{B07980F6-61FF-7D02-CFB8-246B266CE8E0}"/>
              </a:ext>
            </a:extLst>
          </p:cNvPr>
          <p:cNvSpPr txBox="1"/>
          <p:nvPr/>
        </p:nvSpPr>
        <p:spPr>
          <a:xfrm>
            <a:off x="857250" y="3653344"/>
            <a:ext cx="620063" cy="84639"/>
          </a:xfrm>
          <a:prstGeom prst="rect">
            <a:avLst/>
          </a:prstGeom>
          <a:solidFill>
            <a:schemeClr val="accent3"/>
          </a:solidFill>
        </p:spPr>
        <p:txBody>
          <a:bodyPr wrap="square" lIns="0" tIns="0" rIns="0" bIns="0">
            <a:spAutoFit/>
          </a:bodyPr>
          <a:lstStyle/>
          <a:p>
            <a:pPr algn="r"/>
            <a:r>
              <a:rPr lang="de-DE" sz="550">
                <a:solidFill>
                  <a:srgbClr val="404040"/>
                </a:solidFill>
                <a:cs typeface="Arial"/>
              </a:rPr>
              <a:t>Morbus Basedow</a:t>
            </a:r>
            <a:endParaRPr lang="de-DE" sz="550"/>
          </a:p>
        </p:txBody>
      </p:sp>
      <p:sp>
        <p:nvSpPr>
          <p:cNvPr id="42" name="Textfeld 41">
            <a:extLst>
              <a:ext uri="{FF2B5EF4-FFF2-40B4-BE49-F238E27FC236}">
                <a16:creationId xmlns:a16="http://schemas.microsoft.com/office/drawing/2014/main" id="{A4B17A3A-6D68-4864-3ADF-1AA4FFC3D60C}"/>
              </a:ext>
            </a:extLst>
          </p:cNvPr>
          <p:cNvSpPr txBox="1"/>
          <p:nvPr/>
        </p:nvSpPr>
        <p:spPr>
          <a:xfrm>
            <a:off x="400471" y="3767312"/>
            <a:ext cx="1067287"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Entzündliche Darmerkrankung</a:t>
            </a:r>
            <a:endParaRPr lang="de-DE" sz="550"/>
          </a:p>
        </p:txBody>
      </p:sp>
      <p:sp>
        <p:nvSpPr>
          <p:cNvPr id="43" name="Textfeld 42">
            <a:extLst>
              <a:ext uri="{FF2B5EF4-FFF2-40B4-BE49-F238E27FC236}">
                <a16:creationId xmlns:a16="http://schemas.microsoft.com/office/drawing/2014/main" id="{6CA4AF1B-3633-9C03-EE4A-BF05776BB08F}"/>
              </a:ext>
            </a:extLst>
          </p:cNvPr>
          <p:cNvSpPr txBox="1"/>
          <p:nvPr/>
        </p:nvSpPr>
        <p:spPr>
          <a:xfrm>
            <a:off x="593741" y="3888501"/>
            <a:ext cx="883571"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Typ-1-Diabetes</a:t>
            </a:r>
            <a:endParaRPr lang="de-DE" sz="550"/>
          </a:p>
        </p:txBody>
      </p:sp>
      <p:sp>
        <p:nvSpPr>
          <p:cNvPr id="44" name="Textfeld 43">
            <a:extLst>
              <a:ext uri="{FF2B5EF4-FFF2-40B4-BE49-F238E27FC236}">
                <a16:creationId xmlns:a16="http://schemas.microsoft.com/office/drawing/2014/main" id="{FED93CAD-EAFB-0438-2A7A-D3AAE7BAF9DC}"/>
              </a:ext>
            </a:extLst>
          </p:cNvPr>
          <p:cNvSpPr txBox="1"/>
          <p:nvPr/>
        </p:nvSpPr>
        <p:spPr>
          <a:xfrm>
            <a:off x="1010264" y="4000572"/>
            <a:ext cx="467049" cy="84639"/>
          </a:xfrm>
          <a:prstGeom prst="rect">
            <a:avLst/>
          </a:prstGeom>
          <a:solidFill>
            <a:schemeClr val="accent3"/>
          </a:solidFill>
        </p:spPr>
        <p:txBody>
          <a:bodyPr wrap="square" lIns="0" tIns="0" rIns="0" bIns="0">
            <a:spAutoFit/>
          </a:bodyPr>
          <a:lstStyle/>
          <a:p>
            <a:pPr algn="r"/>
            <a:r>
              <a:rPr lang="de-DE" sz="550">
                <a:solidFill>
                  <a:srgbClr val="404040"/>
                </a:solidFill>
                <a:cs typeface="Arial"/>
              </a:rPr>
              <a:t>Zöliakie</a:t>
            </a:r>
            <a:endParaRPr lang="de-DE" sz="550"/>
          </a:p>
        </p:txBody>
      </p:sp>
      <p:sp>
        <p:nvSpPr>
          <p:cNvPr id="45" name="Textfeld 44">
            <a:extLst>
              <a:ext uri="{FF2B5EF4-FFF2-40B4-BE49-F238E27FC236}">
                <a16:creationId xmlns:a16="http://schemas.microsoft.com/office/drawing/2014/main" id="{A6A3CC22-CB25-85A5-FFA5-41204FC1C236}"/>
              </a:ext>
            </a:extLst>
          </p:cNvPr>
          <p:cNvSpPr txBox="1"/>
          <p:nvPr/>
        </p:nvSpPr>
        <p:spPr>
          <a:xfrm>
            <a:off x="593741" y="4113879"/>
            <a:ext cx="883571" cy="84639"/>
          </a:xfrm>
          <a:prstGeom prst="rect">
            <a:avLst/>
          </a:prstGeom>
          <a:solidFill>
            <a:schemeClr val="bg1"/>
          </a:solidFill>
        </p:spPr>
        <p:txBody>
          <a:bodyPr wrap="square" lIns="0" tIns="0" rIns="0" bIns="0">
            <a:spAutoFit/>
          </a:bodyPr>
          <a:lstStyle/>
          <a:p>
            <a:pPr algn="r"/>
            <a:r>
              <a:rPr lang="de-DE" sz="550">
                <a:solidFill>
                  <a:srgbClr val="404040"/>
                </a:solidFill>
                <a:cs typeface="Arial"/>
              </a:rPr>
              <a:t>Morbus Addison</a:t>
            </a:r>
            <a:endParaRPr lang="de-DE" sz="550"/>
          </a:p>
        </p:txBody>
      </p:sp>
      <p:sp>
        <p:nvSpPr>
          <p:cNvPr id="46" name="Textfeld 45">
            <a:extLst>
              <a:ext uri="{FF2B5EF4-FFF2-40B4-BE49-F238E27FC236}">
                <a16:creationId xmlns:a16="http://schemas.microsoft.com/office/drawing/2014/main" id="{27C91171-2ADA-45AF-67C7-45634490149B}"/>
              </a:ext>
            </a:extLst>
          </p:cNvPr>
          <p:cNvSpPr txBox="1"/>
          <p:nvPr/>
        </p:nvSpPr>
        <p:spPr>
          <a:xfrm rot="16200000">
            <a:off x="5277823" y="1678064"/>
            <a:ext cx="457497" cy="84639"/>
          </a:xfrm>
          <a:prstGeom prst="rect">
            <a:avLst/>
          </a:prstGeom>
          <a:solidFill>
            <a:schemeClr val="bg1"/>
          </a:solidFill>
        </p:spPr>
        <p:txBody>
          <a:bodyPr wrap="square" lIns="0" tIns="0" rIns="0" bIns="0">
            <a:spAutoFit/>
          </a:bodyPr>
          <a:lstStyle/>
          <a:p>
            <a:r>
              <a:rPr lang="de-DE" sz="550">
                <a:solidFill>
                  <a:srgbClr val="404040"/>
                </a:solidFill>
                <a:cs typeface="Arial"/>
              </a:rPr>
              <a:t>Vaskulitis</a:t>
            </a:r>
            <a:endParaRPr lang="de-DE" sz="550"/>
          </a:p>
        </p:txBody>
      </p:sp>
      <p:sp>
        <p:nvSpPr>
          <p:cNvPr id="48" name="Textfeld 47">
            <a:extLst>
              <a:ext uri="{FF2B5EF4-FFF2-40B4-BE49-F238E27FC236}">
                <a16:creationId xmlns:a16="http://schemas.microsoft.com/office/drawing/2014/main" id="{AC0486D7-BDA3-60C3-AE0A-D04304ACADAD}"/>
              </a:ext>
            </a:extLst>
          </p:cNvPr>
          <p:cNvSpPr txBox="1"/>
          <p:nvPr/>
        </p:nvSpPr>
        <p:spPr>
          <a:xfrm rot="16200000">
            <a:off x="4603151" y="1401324"/>
            <a:ext cx="960195" cy="135422"/>
          </a:xfrm>
          <a:prstGeom prst="rect">
            <a:avLst/>
          </a:prstGeom>
          <a:solidFill>
            <a:schemeClr val="bg1"/>
          </a:solidFill>
        </p:spPr>
        <p:txBody>
          <a:bodyPr wrap="square" lIns="0" tIns="0" rIns="0" bIns="0">
            <a:spAutoFit/>
          </a:bodyPr>
          <a:lstStyle/>
          <a:p>
            <a:pPr>
              <a:lnSpc>
                <a:spcPct val="80000"/>
              </a:lnSpc>
            </a:pPr>
            <a:r>
              <a:rPr lang="de-DE" sz="550">
                <a:solidFill>
                  <a:srgbClr val="404040"/>
                </a:solidFill>
                <a:cs typeface="Arial"/>
              </a:rPr>
              <a:t>Systemischer Lupus erythematodes</a:t>
            </a:r>
            <a:endParaRPr lang="de-DE" sz="550"/>
          </a:p>
        </p:txBody>
      </p:sp>
      <p:sp>
        <p:nvSpPr>
          <p:cNvPr id="49" name="Textfeld 48">
            <a:extLst>
              <a:ext uri="{FF2B5EF4-FFF2-40B4-BE49-F238E27FC236}">
                <a16:creationId xmlns:a16="http://schemas.microsoft.com/office/drawing/2014/main" id="{3F5992F3-5E94-3504-72C7-87639CFEFAE7}"/>
              </a:ext>
            </a:extLst>
          </p:cNvPr>
          <p:cNvSpPr txBox="1"/>
          <p:nvPr/>
        </p:nvSpPr>
        <p:spPr>
          <a:xfrm rot="16200000">
            <a:off x="4470815" y="1505230"/>
            <a:ext cx="802897" cy="84639"/>
          </a:xfrm>
          <a:prstGeom prst="rect">
            <a:avLst/>
          </a:prstGeom>
          <a:solidFill>
            <a:schemeClr val="bg1"/>
          </a:solidFill>
        </p:spPr>
        <p:txBody>
          <a:bodyPr wrap="square" lIns="0" tIns="0" rIns="0" bIns="0">
            <a:spAutoFit/>
          </a:bodyPr>
          <a:lstStyle/>
          <a:p>
            <a:r>
              <a:rPr lang="de-DE" sz="550">
                <a:solidFill>
                  <a:srgbClr val="404040"/>
                </a:solidFill>
                <a:cs typeface="Arial"/>
              </a:rPr>
              <a:t>Sjögren-Syndrom</a:t>
            </a:r>
            <a:endParaRPr lang="de-DE" sz="550"/>
          </a:p>
        </p:txBody>
      </p:sp>
      <p:sp>
        <p:nvSpPr>
          <p:cNvPr id="50" name="Textfeld 49">
            <a:extLst>
              <a:ext uri="{FF2B5EF4-FFF2-40B4-BE49-F238E27FC236}">
                <a16:creationId xmlns:a16="http://schemas.microsoft.com/office/drawing/2014/main" id="{A426980E-51B9-3F53-9593-7053D454CE26}"/>
              </a:ext>
            </a:extLst>
          </p:cNvPr>
          <p:cNvSpPr txBox="1"/>
          <p:nvPr/>
        </p:nvSpPr>
        <p:spPr>
          <a:xfrm rot="16200000">
            <a:off x="4263367" y="1505229"/>
            <a:ext cx="802897" cy="84639"/>
          </a:xfrm>
          <a:prstGeom prst="rect">
            <a:avLst/>
          </a:prstGeom>
          <a:solidFill>
            <a:srgbClr val="FFC000"/>
          </a:solidFill>
        </p:spPr>
        <p:txBody>
          <a:bodyPr wrap="square" lIns="0" tIns="0" rIns="0" bIns="0">
            <a:spAutoFit/>
          </a:bodyPr>
          <a:lstStyle/>
          <a:p>
            <a:r>
              <a:rPr lang="de-DE" sz="550">
                <a:solidFill>
                  <a:srgbClr val="404040"/>
                </a:solidFill>
                <a:cs typeface="Arial"/>
              </a:rPr>
              <a:t>Rheumatoide Arthritis</a:t>
            </a:r>
            <a:endParaRPr lang="de-DE" sz="550"/>
          </a:p>
        </p:txBody>
      </p:sp>
      <p:sp>
        <p:nvSpPr>
          <p:cNvPr id="51" name="Textfeld 50">
            <a:extLst>
              <a:ext uri="{FF2B5EF4-FFF2-40B4-BE49-F238E27FC236}">
                <a16:creationId xmlns:a16="http://schemas.microsoft.com/office/drawing/2014/main" id="{82AE2802-F505-976F-A9DC-0E8B09A77739}"/>
              </a:ext>
            </a:extLst>
          </p:cNvPr>
          <p:cNvSpPr txBox="1"/>
          <p:nvPr/>
        </p:nvSpPr>
        <p:spPr>
          <a:xfrm rot="16200000">
            <a:off x="4012503" y="1464892"/>
            <a:ext cx="883571" cy="84639"/>
          </a:xfrm>
          <a:prstGeom prst="rect">
            <a:avLst/>
          </a:prstGeom>
          <a:solidFill>
            <a:schemeClr val="bg1"/>
          </a:solidFill>
        </p:spPr>
        <p:txBody>
          <a:bodyPr wrap="square" lIns="0" tIns="0" rIns="0" bIns="0">
            <a:spAutoFit/>
          </a:bodyPr>
          <a:lstStyle/>
          <a:p>
            <a:r>
              <a:rPr lang="de-DE" sz="550" err="1">
                <a:solidFill>
                  <a:srgbClr val="404040"/>
                </a:solidFill>
                <a:cs typeface="Arial"/>
              </a:rPr>
              <a:t>Polymyalgia</a:t>
            </a:r>
            <a:r>
              <a:rPr lang="de-DE" sz="550">
                <a:solidFill>
                  <a:srgbClr val="404040"/>
                </a:solidFill>
                <a:cs typeface="Arial"/>
              </a:rPr>
              <a:t> rheumatica</a:t>
            </a:r>
            <a:endParaRPr lang="de-DE" sz="550"/>
          </a:p>
        </p:txBody>
      </p:sp>
      <p:sp>
        <p:nvSpPr>
          <p:cNvPr id="52" name="Textfeld 51">
            <a:extLst>
              <a:ext uri="{FF2B5EF4-FFF2-40B4-BE49-F238E27FC236}">
                <a16:creationId xmlns:a16="http://schemas.microsoft.com/office/drawing/2014/main" id="{37977A05-959C-1561-0113-5D00E8A22194}"/>
              </a:ext>
            </a:extLst>
          </p:cNvPr>
          <p:cNvSpPr txBox="1"/>
          <p:nvPr/>
        </p:nvSpPr>
        <p:spPr>
          <a:xfrm rot="16200000">
            <a:off x="3803468" y="1464892"/>
            <a:ext cx="883571" cy="84639"/>
          </a:xfrm>
          <a:prstGeom prst="rect">
            <a:avLst/>
          </a:prstGeom>
          <a:solidFill>
            <a:schemeClr val="bg1"/>
          </a:solidFill>
        </p:spPr>
        <p:txBody>
          <a:bodyPr wrap="square" lIns="0" tIns="0" rIns="0" bIns="0">
            <a:spAutoFit/>
          </a:bodyPr>
          <a:lstStyle/>
          <a:p>
            <a:r>
              <a:rPr lang="de-DE" sz="550">
                <a:solidFill>
                  <a:srgbClr val="404040"/>
                </a:solidFill>
                <a:cs typeface="Arial"/>
              </a:rPr>
              <a:t>Spondylitis ankylosans</a:t>
            </a:r>
            <a:endParaRPr lang="de-DE" sz="550"/>
          </a:p>
        </p:txBody>
      </p:sp>
      <p:sp>
        <p:nvSpPr>
          <p:cNvPr id="53" name="Textfeld 52">
            <a:extLst>
              <a:ext uri="{FF2B5EF4-FFF2-40B4-BE49-F238E27FC236}">
                <a16:creationId xmlns:a16="http://schemas.microsoft.com/office/drawing/2014/main" id="{F2F2BCC5-7EA6-4634-895B-2C763C0AEF37}"/>
              </a:ext>
            </a:extLst>
          </p:cNvPr>
          <p:cNvSpPr txBox="1"/>
          <p:nvPr/>
        </p:nvSpPr>
        <p:spPr>
          <a:xfrm rot="16200000">
            <a:off x="3523918" y="1464892"/>
            <a:ext cx="883571" cy="84639"/>
          </a:xfrm>
          <a:prstGeom prst="rect">
            <a:avLst/>
          </a:prstGeom>
          <a:solidFill>
            <a:schemeClr val="bg1"/>
          </a:solidFill>
        </p:spPr>
        <p:txBody>
          <a:bodyPr wrap="square" lIns="0" tIns="0" rIns="0" bIns="0">
            <a:spAutoFit/>
          </a:bodyPr>
          <a:lstStyle/>
          <a:p>
            <a:r>
              <a:rPr lang="de-DE" sz="550">
                <a:solidFill>
                  <a:srgbClr val="404040"/>
                </a:solidFill>
                <a:cs typeface="Arial"/>
              </a:rPr>
              <a:t>Vitiligo</a:t>
            </a:r>
            <a:endParaRPr lang="de-DE" sz="550"/>
          </a:p>
        </p:txBody>
      </p:sp>
      <p:sp>
        <p:nvSpPr>
          <p:cNvPr id="54" name="Textfeld 53">
            <a:extLst>
              <a:ext uri="{FF2B5EF4-FFF2-40B4-BE49-F238E27FC236}">
                <a16:creationId xmlns:a16="http://schemas.microsoft.com/office/drawing/2014/main" id="{684B7836-2F27-9BA8-302B-D916B277E72E}"/>
              </a:ext>
            </a:extLst>
          </p:cNvPr>
          <p:cNvSpPr txBox="1"/>
          <p:nvPr/>
        </p:nvSpPr>
        <p:spPr>
          <a:xfrm rot="16200000">
            <a:off x="3276205" y="1425520"/>
            <a:ext cx="957805" cy="84639"/>
          </a:xfrm>
          <a:prstGeom prst="rect">
            <a:avLst/>
          </a:prstGeom>
          <a:solidFill>
            <a:schemeClr val="bg1"/>
          </a:solidFill>
        </p:spPr>
        <p:txBody>
          <a:bodyPr wrap="square" lIns="0" tIns="0" rIns="0" bIns="0">
            <a:spAutoFit/>
          </a:bodyPr>
          <a:lstStyle/>
          <a:p>
            <a:r>
              <a:rPr lang="de-DE" sz="550">
                <a:solidFill>
                  <a:srgbClr val="404040"/>
                </a:solidFill>
                <a:cs typeface="Arial"/>
              </a:rPr>
              <a:t>Primäre biliäre Cholangitis</a:t>
            </a:r>
            <a:endParaRPr lang="de-DE" sz="550"/>
          </a:p>
        </p:txBody>
      </p:sp>
      <p:sp>
        <p:nvSpPr>
          <p:cNvPr id="55" name="Textfeld 54">
            <a:extLst>
              <a:ext uri="{FF2B5EF4-FFF2-40B4-BE49-F238E27FC236}">
                <a16:creationId xmlns:a16="http://schemas.microsoft.com/office/drawing/2014/main" id="{45DF0C91-1817-895C-6995-2D5E5D4B9842}"/>
              </a:ext>
            </a:extLst>
          </p:cNvPr>
          <p:cNvSpPr txBox="1"/>
          <p:nvPr/>
        </p:nvSpPr>
        <p:spPr>
          <a:xfrm rot="16200000">
            <a:off x="3098766" y="1462637"/>
            <a:ext cx="883571" cy="84639"/>
          </a:xfrm>
          <a:prstGeom prst="rect">
            <a:avLst/>
          </a:prstGeom>
          <a:solidFill>
            <a:schemeClr val="bg1"/>
          </a:solidFill>
        </p:spPr>
        <p:txBody>
          <a:bodyPr wrap="square" lIns="0" tIns="0" rIns="0" bIns="0">
            <a:spAutoFit/>
          </a:bodyPr>
          <a:lstStyle/>
          <a:p>
            <a:r>
              <a:rPr lang="de-DE" sz="550">
                <a:solidFill>
                  <a:srgbClr val="404040"/>
                </a:solidFill>
                <a:cs typeface="Arial"/>
              </a:rPr>
              <a:t>Psoriasis</a:t>
            </a:r>
            <a:endParaRPr lang="de-DE" sz="550"/>
          </a:p>
        </p:txBody>
      </p:sp>
      <p:sp>
        <p:nvSpPr>
          <p:cNvPr id="56" name="Textfeld 55">
            <a:extLst>
              <a:ext uri="{FF2B5EF4-FFF2-40B4-BE49-F238E27FC236}">
                <a16:creationId xmlns:a16="http://schemas.microsoft.com/office/drawing/2014/main" id="{06191D41-9D71-C761-B072-9F668E5A8904}"/>
              </a:ext>
            </a:extLst>
          </p:cNvPr>
          <p:cNvSpPr txBox="1"/>
          <p:nvPr/>
        </p:nvSpPr>
        <p:spPr>
          <a:xfrm rot="16200000">
            <a:off x="2887719" y="1462636"/>
            <a:ext cx="883571" cy="84639"/>
          </a:xfrm>
          <a:prstGeom prst="rect">
            <a:avLst/>
          </a:prstGeom>
          <a:solidFill>
            <a:schemeClr val="bg1"/>
          </a:solidFill>
        </p:spPr>
        <p:txBody>
          <a:bodyPr wrap="square" lIns="0" tIns="0" rIns="0" bIns="0">
            <a:spAutoFit/>
          </a:bodyPr>
          <a:lstStyle/>
          <a:p>
            <a:r>
              <a:rPr lang="de-DE" sz="550">
                <a:solidFill>
                  <a:srgbClr val="404040"/>
                </a:solidFill>
                <a:cs typeface="Arial"/>
              </a:rPr>
              <a:t>Perniziöse Anämie</a:t>
            </a:r>
            <a:endParaRPr lang="de-DE" sz="550"/>
          </a:p>
        </p:txBody>
      </p:sp>
      <p:sp>
        <p:nvSpPr>
          <p:cNvPr id="57" name="Textfeld 56">
            <a:extLst>
              <a:ext uri="{FF2B5EF4-FFF2-40B4-BE49-F238E27FC236}">
                <a16:creationId xmlns:a16="http://schemas.microsoft.com/office/drawing/2014/main" id="{6EE2BF20-F203-1E34-8A43-CDA2BAAF89EC}"/>
              </a:ext>
            </a:extLst>
          </p:cNvPr>
          <p:cNvSpPr txBox="1"/>
          <p:nvPr/>
        </p:nvSpPr>
        <p:spPr>
          <a:xfrm rot="16200000">
            <a:off x="2672064" y="1468763"/>
            <a:ext cx="883571" cy="84639"/>
          </a:xfrm>
          <a:prstGeom prst="rect">
            <a:avLst/>
          </a:prstGeom>
          <a:solidFill>
            <a:schemeClr val="bg1"/>
          </a:solidFill>
        </p:spPr>
        <p:txBody>
          <a:bodyPr wrap="square" lIns="0" tIns="0" rIns="0" bIns="0">
            <a:spAutoFit/>
          </a:bodyPr>
          <a:lstStyle/>
          <a:p>
            <a:r>
              <a:rPr lang="de-DE" sz="550">
                <a:solidFill>
                  <a:srgbClr val="404040"/>
                </a:solidFill>
                <a:cs typeface="Arial"/>
              </a:rPr>
              <a:t>Myasthenia </a:t>
            </a:r>
            <a:r>
              <a:rPr lang="de-DE" sz="550" err="1">
                <a:solidFill>
                  <a:srgbClr val="404040"/>
                </a:solidFill>
                <a:cs typeface="Arial"/>
              </a:rPr>
              <a:t>gravis</a:t>
            </a:r>
            <a:endParaRPr lang="de-DE" sz="550"/>
          </a:p>
        </p:txBody>
      </p:sp>
      <p:sp>
        <p:nvSpPr>
          <p:cNvPr id="58" name="Textfeld 57">
            <a:extLst>
              <a:ext uri="{FF2B5EF4-FFF2-40B4-BE49-F238E27FC236}">
                <a16:creationId xmlns:a16="http://schemas.microsoft.com/office/drawing/2014/main" id="{9067013E-5DF8-FF16-F7C5-14A651679B17}"/>
              </a:ext>
            </a:extLst>
          </p:cNvPr>
          <p:cNvSpPr txBox="1"/>
          <p:nvPr/>
        </p:nvSpPr>
        <p:spPr>
          <a:xfrm rot="16200000">
            <a:off x="2459712" y="1462635"/>
            <a:ext cx="883571" cy="84639"/>
          </a:xfrm>
          <a:prstGeom prst="rect">
            <a:avLst/>
          </a:prstGeom>
          <a:solidFill>
            <a:schemeClr val="bg1"/>
          </a:solidFill>
        </p:spPr>
        <p:txBody>
          <a:bodyPr wrap="square" lIns="0" tIns="0" rIns="0" bIns="0">
            <a:spAutoFit/>
          </a:bodyPr>
          <a:lstStyle/>
          <a:p>
            <a:r>
              <a:rPr lang="de-DE" sz="550">
                <a:solidFill>
                  <a:srgbClr val="404040"/>
                </a:solidFill>
                <a:cs typeface="Arial"/>
              </a:rPr>
              <a:t>Multiple Sklerose</a:t>
            </a:r>
            <a:endParaRPr lang="de-DE" sz="550"/>
          </a:p>
        </p:txBody>
      </p:sp>
      <p:sp>
        <p:nvSpPr>
          <p:cNvPr id="59" name="Textfeld 58">
            <a:extLst>
              <a:ext uri="{FF2B5EF4-FFF2-40B4-BE49-F238E27FC236}">
                <a16:creationId xmlns:a16="http://schemas.microsoft.com/office/drawing/2014/main" id="{D137C08E-1B95-EF7B-F55B-E5235B9DC417}"/>
              </a:ext>
            </a:extLst>
          </p:cNvPr>
          <p:cNvSpPr txBox="1"/>
          <p:nvPr/>
        </p:nvSpPr>
        <p:spPr>
          <a:xfrm rot="16200000">
            <a:off x="2273980" y="1485936"/>
            <a:ext cx="834219" cy="87385"/>
          </a:xfrm>
          <a:prstGeom prst="rect">
            <a:avLst/>
          </a:prstGeom>
          <a:solidFill>
            <a:srgbClr val="FFC000"/>
          </a:solidFill>
        </p:spPr>
        <p:txBody>
          <a:bodyPr wrap="square" lIns="0" tIns="0" rIns="0" bIns="0">
            <a:spAutoFit/>
          </a:bodyPr>
          <a:lstStyle/>
          <a:p>
            <a:r>
              <a:rPr lang="de-DE" sz="550">
                <a:solidFill>
                  <a:srgbClr val="404040"/>
                </a:solidFill>
                <a:cs typeface="Arial"/>
              </a:rPr>
              <a:t>Hashimoto-Thyreoiditis</a:t>
            </a:r>
            <a:endParaRPr lang="de-DE" sz="550"/>
          </a:p>
        </p:txBody>
      </p:sp>
      <p:sp>
        <p:nvSpPr>
          <p:cNvPr id="60" name="Textfeld 59">
            <a:extLst>
              <a:ext uri="{FF2B5EF4-FFF2-40B4-BE49-F238E27FC236}">
                <a16:creationId xmlns:a16="http://schemas.microsoft.com/office/drawing/2014/main" id="{889F4B45-4769-3D75-FB8F-17651735521E}"/>
              </a:ext>
            </a:extLst>
          </p:cNvPr>
          <p:cNvSpPr txBox="1"/>
          <p:nvPr/>
        </p:nvSpPr>
        <p:spPr>
          <a:xfrm rot="16200000">
            <a:off x="2178406" y="1597841"/>
            <a:ext cx="606968" cy="84639"/>
          </a:xfrm>
          <a:prstGeom prst="rect">
            <a:avLst/>
          </a:prstGeom>
          <a:solidFill>
            <a:srgbClr val="FFC000"/>
          </a:solidFill>
        </p:spPr>
        <p:txBody>
          <a:bodyPr wrap="square" lIns="0" tIns="0" rIns="0" bIns="0">
            <a:spAutoFit/>
          </a:bodyPr>
          <a:lstStyle/>
          <a:p>
            <a:r>
              <a:rPr lang="de-DE" sz="550">
                <a:solidFill>
                  <a:srgbClr val="404040"/>
                </a:solidFill>
                <a:cs typeface="Arial"/>
              </a:rPr>
              <a:t>Morbus Basedow</a:t>
            </a:r>
            <a:endParaRPr lang="de-DE" sz="550"/>
          </a:p>
        </p:txBody>
      </p:sp>
      <p:sp>
        <p:nvSpPr>
          <p:cNvPr id="61" name="Textfeld 60">
            <a:extLst>
              <a:ext uri="{FF2B5EF4-FFF2-40B4-BE49-F238E27FC236}">
                <a16:creationId xmlns:a16="http://schemas.microsoft.com/office/drawing/2014/main" id="{EE25F4AB-1C29-2991-C61F-91C3FAC86775}"/>
              </a:ext>
            </a:extLst>
          </p:cNvPr>
          <p:cNvSpPr txBox="1"/>
          <p:nvPr/>
        </p:nvSpPr>
        <p:spPr>
          <a:xfrm rot="16200000">
            <a:off x="1821626" y="1417220"/>
            <a:ext cx="883573" cy="169277"/>
          </a:xfrm>
          <a:prstGeom prst="rect">
            <a:avLst/>
          </a:prstGeom>
          <a:solidFill>
            <a:schemeClr val="bg1"/>
          </a:solidFill>
        </p:spPr>
        <p:txBody>
          <a:bodyPr wrap="square" lIns="0" tIns="0" rIns="0" bIns="0">
            <a:spAutoFit/>
          </a:bodyPr>
          <a:lstStyle/>
          <a:p>
            <a:r>
              <a:rPr lang="de-DE" sz="550">
                <a:solidFill>
                  <a:srgbClr val="404040"/>
                </a:solidFill>
                <a:cs typeface="Arial"/>
              </a:rPr>
              <a:t>Entzündliche Darmerkrankung</a:t>
            </a:r>
            <a:endParaRPr lang="de-DE" sz="550"/>
          </a:p>
        </p:txBody>
      </p:sp>
      <p:sp>
        <p:nvSpPr>
          <p:cNvPr id="62" name="Textfeld 61">
            <a:extLst>
              <a:ext uri="{FF2B5EF4-FFF2-40B4-BE49-F238E27FC236}">
                <a16:creationId xmlns:a16="http://schemas.microsoft.com/office/drawing/2014/main" id="{BB99AB1D-39B3-E9FD-3E9B-745423A260C8}"/>
              </a:ext>
            </a:extLst>
          </p:cNvPr>
          <p:cNvSpPr txBox="1"/>
          <p:nvPr/>
        </p:nvSpPr>
        <p:spPr>
          <a:xfrm rot="16200000">
            <a:off x="1611222" y="1464892"/>
            <a:ext cx="883571" cy="84639"/>
          </a:xfrm>
          <a:prstGeom prst="rect">
            <a:avLst/>
          </a:prstGeom>
          <a:solidFill>
            <a:schemeClr val="bg1"/>
          </a:solidFill>
        </p:spPr>
        <p:txBody>
          <a:bodyPr wrap="square" lIns="0" tIns="0" rIns="0" bIns="0">
            <a:spAutoFit/>
          </a:bodyPr>
          <a:lstStyle/>
          <a:p>
            <a:r>
              <a:rPr lang="de-DE" sz="550">
                <a:solidFill>
                  <a:srgbClr val="404040"/>
                </a:solidFill>
                <a:cs typeface="Arial"/>
              </a:rPr>
              <a:t>Typ-1-Diabetes</a:t>
            </a:r>
            <a:endParaRPr lang="de-DE" sz="550"/>
          </a:p>
        </p:txBody>
      </p:sp>
      <p:sp>
        <p:nvSpPr>
          <p:cNvPr id="63" name="Textfeld 62">
            <a:extLst>
              <a:ext uri="{FF2B5EF4-FFF2-40B4-BE49-F238E27FC236}">
                <a16:creationId xmlns:a16="http://schemas.microsoft.com/office/drawing/2014/main" id="{1D54327C-E41B-28F5-D9F8-D5710FE399D1}"/>
              </a:ext>
            </a:extLst>
          </p:cNvPr>
          <p:cNvSpPr txBox="1"/>
          <p:nvPr/>
        </p:nvSpPr>
        <p:spPr>
          <a:xfrm rot="16200000">
            <a:off x="1605441" y="1675321"/>
            <a:ext cx="452012" cy="84639"/>
          </a:xfrm>
          <a:prstGeom prst="rect">
            <a:avLst/>
          </a:prstGeom>
          <a:solidFill>
            <a:srgbClr val="FFC000"/>
          </a:solidFill>
        </p:spPr>
        <p:txBody>
          <a:bodyPr wrap="square" lIns="0" tIns="0" rIns="0" bIns="0">
            <a:spAutoFit/>
          </a:bodyPr>
          <a:lstStyle/>
          <a:p>
            <a:r>
              <a:rPr lang="de-DE" sz="550">
                <a:solidFill>
                  <a:srgbClr val="404040"/>
                </a:solidFill>
                <a:cs typeface="Arial"/>
              </a:rPr>
              <a:t>Zöliakie</a:t>
            </a:r>
            <a:endParaRPr lang="de-DE" sz="550"/>
          </a:p>
        </p:txBody>
      </p:sp>
      <p:sp>
        <p:nvSpPr>
          <p:cNvPr id="64" name="Textfeld 63">
            <a:extLst>
              <a:ext uri="{FF2B5EF4-FFF2-40B4-BE49-F238E27FC236}">
                <a16:creationId xmlns:a16="http://schemas.microsoft.com/office/drawing/2014/main" id="{71F66DBD-1CB8-6CDB-E319-C3467E837C72}"/>
              </a:ext>
            </a:extLst>
          </p:cNvPr>
          <p:cNvSpPr txBox="1"/>
          <p:nvPr/>
        </p:nvSpPr>
        <p:spPr>
          <a:xfrm rot="16200000">
            <a:off x="1330976" y="1614198"/>
            <a:ext cx="592697" cy="84639"/>
          </a:xfrm>
          <a:prstGeom prst="rect">
            <a:avLst/>
          </a:prstGeom>
          <a:solidFill>
            <a:srgbClr val="FFC000"/>
          </a:solidFill>
        </p:spPr>
        <p:txBody>
          <a:bodyPr wrap="square" lIns="0" tIns="0" rIns="0" bIns="0">
            <a:spAutoFit/>
          </a:bodyPr>
          <a:lstStyle/>
          <a:p>
            <a:r>
              <a:rPr lang="de-DE" sz="550">
                <a:solidFill>
                  <a:srgbClr val="404040"/>
                </a:solidFill>
                <a:cs typeface="Arial"/>
              </a:rPr>
              <a:t>Morbus Addison</a:t>
            </a:r>
            <a:endParaRPr lang="de-DE" sz="550"/>
          </a:p>
        </p:txBody>
      </p:sp>
      <p:sp>
        <p:nvSpPr>
          <p:cNvPr id="65" name="Textfeld 64">
            <a:extLst>
              <a:ext uri="{FF2B5EF4-FFF2-40B4-BE49-F238E27FC236}">
                <a16:creationId xmlns:a16="http://schemas.microsoft.com/office/drawing/2014/main" id="{F764280F-629B-8D32-37C7-CEF261230BE2}"/>
              </a:ext>
            </a:extLst>
          </p:cNvPr>
          <p:cNvSpPr txBox="1"/>
          <p:nvPr/>
        </p:nvSpPr>
        <p:spPr>
          <a:xfrm rot="16200000">
            <a:off x="-99441" y="2921184"/>
            <a:ext cx="1112277" cy="84639"/>
          </a:xfrm>
          <a:prstGeom prst="rect">
            <a:avLst/>
          </a:prstGeom>
          <a:solidFill>
            <a:schemeClr val="bg1"/>
          </a:solidFill>
        </p:spPr>
        <p:txBody>
          <a:bodyPr wrap="square" lIns="0" tIns="0" rIns="0" bIns="0">
            <a:spAutoFit/>
          </a:bodyPr>
          <a:lstStyle/>
          <a:p>
            <a:pPr algn="ctr"/>
            <a:r>
              <a:rPr lang="de-DE" sz="550">
                <a:solidFill>
                  <a:srgbClr val="404040"/>
                </a:solidFill>
                <a:cs typeface="Arial"/>
              </a:rPr>
              <a:t>Index-Autoimmunerkrankung</a:t>
            </a:r>
            <a:endParaRPr lang="de-DE" sz="550"/>
          </a:p>
        </p:txBody>
      </p:sp>
      <p:sp>
        <p:nvSpPr>
          <p:cNvPr id="66" name="Textfeld 65">
            <a:extLst>
              <a:ext uri="{FF2B5EF4-FFF2-40B4-BE49-F238E27FC236}">
                <a16:creationId xmlns:a16="http://schemas.microsoft.com/office/drawing/2014/main" id="{6D47F86F-918C-5DE7-1861-25DC0509C95F}"/>
              </a:ext>
            </a:extLst>
          </p:cNvPr>
          <p:cNvSpPr txBox="1"/>
          <p:nvPr/>
        </p:nvSpPr>
        <p:spPr>
          <a:xfrm>
            <a:off x="1955028" y="4401351"/>
            <a:ext cx="549858" cy="76944"/>
          </a:xfrm>
          <a:prstGeom prst="rect">
            <a:avLst/>
          </a:prstGeom>
          <a:solidFill>
            <a:schemeClr val="bg1"/>
          </a:solidFill>
        </p:spPr>
        <p:txBody>
          <a:bodyPr wrap="square" lIns="0" tIns="0" rIns="0" bIns="0">
            <a:spAutoFit/>
          </a:bodyPr>
          <a:lstStyle/>
          <a:p>
            <a:pPr algn="ctr"/>
            <a:r>
              <a:rPr lang="de-DE" sz="500">
                <a:solidFill>
                  <a:srgbClr val="404040"/>
                </a:solidFill>
                <a:cs typeface="Arial"/>
              </a:rPr>
              <a:t>Nicht signifikant</a:t>
            </a:r>
            <a:endParaRPr lang="de-DE" sz="500"/>
          </a:p>
        </p:txBody>
      </p:sp>
      <p:sp>
        <p:nvSpPr>
          <p:cNvPr id="67" name="Textfeld 66">
            <a:extLst>
              <a:ext uri="{FF2B5EF4-FFF2-40B4-BE49-F238E27FC236}">
                <a16:creationId xmlns:a16="http://schemas.microsoft.com/office/drawing/2014/main" id="{CD19300B-D498-1828-E803-15D4126E072D}"/>
              </a:ext>
            </a:extLst>
          </p:cNvPr>
          <p:cNvSpPr txBox="1"/>
          <p:nvPr/>
        </p:nvSpPr>
        <p:spPr>
          <a:xfrm rot="16200000">
            <a:off x="4890627" y="1505364"/>
            <a:ext cx="802897" cy="84639"/>
          </a:xfrm>
          <a:prstGeom prst="rect">
            <a:avLst/>
          </a:prstGeom>
          <a:solidFill>
            <a:schemeClr val="bg1"/>
          </a:solidFill>
        </p:spPr>
        <p:txBody>
          <a:bodyPr wrap="square" lIns="0" tIns="0" rIns="0" bIns="0">
            <a:spAutoFit/>
          </a:bodyPr>
          <a:lstStyle/>
          <a:p>
            <a:r>
              <a:rPr lang="de-DE" sz="550">
                <a:solidFill>
                  <a:srgbClr val="404040"/>
                </a:solidFill>
                <a:cs typeface="Arial"/>
              </a:rPr>
              <a:t>Systemische Sklerose</a:t>
            </a:r>
            <a:endParaRPr lang="de-DE" sz="550"/>
          </a:p>
        </p:txBody>
      </p:sp>
      <p:sp>
        <p:nvSpPr>
          <p:cNvPr id="68" name="Rechteck: abgerundete Ecken 67">
            <a:extLst>
              <a:ext uri="{FF2B5EF4-FFF2-40B4-BE49-F238E27FC236}">
                <a16:creationId xmlns:a16="http://schemas.microsoft.com/office/drawing/2014/main" id="{226CC186-1EA5-8FCE-E1D3-6B09B7BDE249}"/>
              </a:ext>
            </a:extLst>
          </p:cNvPr>
          <p:cNvSpPr/>
          <p:nvPr/>
        </p:nvSpPr>
        <p:spPr>
          <a:xfrm>
            <a:off x="1939265" y="3528607"/>
            <a:ext cx="220928" cy="116293"/>
          </a:xfrm>
          <a:prstGeom prst="round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9" name="Rechteck: abgerundete Ecken 68">
            <a:extLst>
              <a:ext uri="{FF2B5EF4-FFF2-40B4-BE49-F238E27FC236}">
                <a16:creationId xmlns:a16="http://schemas.microsoft.com/office/drawing/2014/main" id="{7F230DF2-3516-C4E7-CACA-2A64B928C8F0}"/>
              </a:ext>
            </a:extLst>
          </p:cNvPr>
          <p:cNvSpPr/>
          <p:nvPr/>
        </p:nvSpPr>
        <p:spPr>
          <a:xfrm>
            <a:off x="1939265" y="3643659"/>
            <a:ext cx="220928" cy="116293"/>
          </a:xfrm>
          <a:prstGeom prst="round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0" name="Rechteck: abgerundete Ecken 69">
            <a:extLst>
              <a:ext uri="{FF2B5EF4-FFF2-40B4-BE49-F238E27FC236}">
                <a16:creationId xmlns:a16="http://schemas.microsoft.com/office/drawing/2014/main" id="{BD7FA0BD-A4AC-866C-AC2B-51756D595FA4}"/>
              </a:ext>
            </a:extLst>
          </p:cNvPr>
          <p:cNvSpPr/>
          <p:nvPr/>
        </p:nvSpPr>
        <p:spPr>
          <a:xfrm>
            <a:off x="1939265" y="3992382"/>
            <a:ext cx="220928" cy="112893"/>
          </a:xfrm>
          <a:prstGeom prst="roundRect">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1" name="Rechteck: abgerundete Ecken 70">
            <a:extLst>
              <a:ext uri="{FF2B5EF4-FFF2-40B4-BE49-F238E27FC236}">
                <a16:creationId xmlns:a16="http://schemas.microsoft.com/office/drawing/2014/main" id="{B7ACAB3C-2D4B-BB8E-4929-AFDD4C745C4F}"/>
              </a:ext>
            </a:extLst>
          </p:cNvPr>
          <p:cNvSpPr/>
          <p:nvPr/>
        </p:nvSpPr>
        <p:spPr>
          <a:xfrm>
            <a:off x="1527174" y="3874373"/>
            <a:ext cx="207299" cy="112893"/>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2" name="Rechteck: abgerundete Ecken 71">
            <a:extLst>
              <a:ext uri="{FF2B5EF4-FFF2-40B4-BE49-F238E27FC236}">
                <a16:creationId xmlns:a16="http://schemas.microsoft.com/office/drawing/2014/main" id="{0F20A80F-A09A-3F5A-2E03-8CF0F9EE046A}"/>
              </a:ext>
            </a:extLst>
          </p:cNvPr>
          <p:cNvSpPr/>
          <p:nvPr/>
        </p:nvSpPr>
        <p:spPr>
          <a:xfrm>
            <a:off x="1733220" y="3874372"/>
            <a:ext cx="207299" cy="112893"/>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3" name="Rechteck: abgerundete Ecken 72">
            <a:extLst>
              <a:ext uri="{FF2B5EF4-FFF2-40B4-BE49-F238E27FC236}">
                <a16:creationId xmlns:a16="http://schemas.microsoft.com/office/drawing/2014/main" id="{0EB11C14-DFB2-CC63-DE98-CEA54390F7E3}"/>
              </a:ext>
            </a:extLst>
          </p:cNvPr>
          <p:cNvSpPr/>
          <p:nvPr/>
        </p:nvSpPr>
        <p:spPr>
          <a:xfrm>
            <a:off x="2373246" y="3874372"/>
            <a:ext cx="207299" cy="112893"/>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4" name="Rechteck: abgerundete Ecken 73">
            <a:extLst>
              <a:ext uri="{FF2B5EF4-FFF2-40B4-BE49-F238E27FC236}">
                <a16:creationId xmlns:a16="http://schemas.microsoft.com/office/drawing/2014/main" id="{3767CE24-5047-2B11-5713-9AAE693521AD}"/>
              </a:ext>
            </a:extLst>
          </p:cNvPr>
          <p:cNvSpPr/>
          <p:nvPr/>
        </p:nvSpPr>
        <p:spPr>
          <a:xfrm>
            <a:off x="2586299" y="3874372"/>
            <a:ext cx="207299" cy="112893"/>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5" name="Rechteck: abgerundete Ecken 74">
            <a:extLst>
              <a:ext uri="{FF2B5EF4-FFF2-40B4-BE49-F238E27FC236}">
                <a16:creationId xmlns:a16="http://schemas.microsoft.com/office/drawing/2014/main" id="{9B4220B2-73A3-BF8A-215F-AECE65542568}"/>
              </a:ext>
            </a:extLst>
          </p:cNvPr>
          <p:cNvSpPr/>
          <p:nvPr/>
        </p:nvSpPr>
        <p:spPr>
          <a:xfrm>
            <a:off x="4555159" y="3873070"/>
            <a:ext cx="207299" cy="112893"/>
          </a:xfrm>
          <a:prstGeom prst="roundRect">
            <a:avLst/>
          </a:prstGeom>
          <a:no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Tree>
    <p:extLst>
      <p:ext uri="{BB962C8B-B14F-4D97-AF65-F5344CB8AC3E}">
        <p14:creationId xmlns:p14="http://schemas.microsoft.com/office/powerpoint/2010/main" val="308435599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91698DE-902B-E0B5-B4BB-7DF4B858D5B9}"/>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A3292B1A-167A-3591-3374-2AF4BC590157}"/>
              </a:ext>
            </a:extLst>
          </p:cNvPr>
          <p:cNvSpPr txBox="1">
            <a:spLocks/>
          </p:cNvSpPr>
          <p:nvPr/>
        </p:nvSpPr>
        <p:spPr>
          <a:xfrm>
            <a:off x="312974" y="114109"/>
            <a:ext cx="863919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Menschen mit </a:t>
            </a:r>
            <a:r>
              <a:rPr lang="de-DE" sz="2000" b="1">
                <a:solidFill>
                  <a:srgbClr val="7030A0"/>
                </a:solidFill>
                <a:latin typeface="Verdana"/>
              </a:rPr>
              <a:t>anderen </a:t>
            </a:r>
            <a:r>
              <a:rPr kumimoji="0" lang="de-DE" sz="2000" b="1" i="0" u="none" strike="noStrike" kern="1200" cap="none" spc="0" normalizeH="0" baseline="0" noProof="0">
                <a:ln>
                  <a:noFill/>
                </a:ln>
                <a:solidFill>
                  <a:srgbClr val="7030A0"/>
                </a:solidFill>
                <a:effectLst/>
                <a:uLnTx/>
                <a:uFillTx/>
                <a:latin typeface="Verdana"/>
                <a:ea typeface="+mn-ea"/>
                <a:cs typeface="+mn-cs"/>
              </a:rPr>
              <a:t>Autoimmunerkrankungen hatten ein erhöhtes Risiko für T1D</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3" name="Textfeld 2">
            <a:extLst>
              <a:ext uri="{FF2B5EF4-FFF2-40B4-BE49-F238E27FC236}">
                <a16:creationId xmlns:a16="http://schemas.microsoft.com/office/drawing/2014/main" id="{B6A4918D-73E6-E7DB-D54A-0EB9541B98A5}"/>
              </a:ext>
            </a:extLst>
          </p:cNvPr>
          <p:cNvSpPr txBox="1"/>
          <p:nvPr/>
        </p:nvSpPr>
        <p:spPr>
          <a:xfrm>
            <a:off x="312974" y="4762274"/>
            <a:ext cx="8468314" cy="369332"/>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 Studie basiert auf einer Analyse der </a:t>
            </a:r>
            <a:r>
              <a:rPr kumimoji="0" lang="de-DE" sz="600" b="0" i="0" u="none" strike="noStrike" kern="1200" cap="none" spc="0" normalizeH="0" baseline="0" noProof="0" err="1">
                <a:ln>
                  <a:noFill/>
                </a:ln>
                <a:solidFill>
                  <a:srgbClr val="404040"/>
                </a:solidFill>
                <a:effectLst/>
                <a:uLnTx/>
                <a:uFillTx/>
                <a:latin typeface="Verdana"/>
                <a:ea typeface="+mn-ea"/>
                <a:cs typeface="Arial"/>
              </a:rPr>
              <a:t>Optum</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Clinformatics</a:t>
            </a:r>
            <a:r>
              <a:rPr kumimoji="0" lang="de-DE" sz="600" b="0" i="0" u="none" strike="noStrike" kern="1200" cap="none" spc="0" normalizeH="0" baseline="0" noProof="0">
                <a:ln>
                  <a:noFill/>
                </a:ln>
                <a:solidFill>
                  <a:srgbClr val="404040"/>
                </a:solidFill>
                <a:effectLst/>
                <a:uLnTx/>
                <a:uFillTx/>
                <a:latin typeface="Verdana"/>
                <a:ea typeface="+mn-ea"/>
                <a:cs typeface="Arial"/>
              </a:rPr>
              <a:t> US Health Claims-Datenbank der Jahre 2017-2023. </a:t>
            </a:r>
            <a:r>
              <a:rPr kumimoji="0" lang="de-DE" sz="600" b="0" i="0" u="none" strike="noStrike" kern="1200" cap="none" spc="0" normalizeH="0" baseline="30000" noProof="0">
                <a:ln>
                  <a:noFill/>
                </a:ln>
                <a:solidFill>
                  <a:srgbClr val="404040"/>
                </a:solidFill>
                <a:effectLst/>
                <a:uLnTx/>
                <a:uFillTx/>
                <a:latin typeface="Verdana"/>
                <a:ea typeface="+mn-ea"/>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 Das 95 %-KI der </a:t>
            </a:r>
            <a:r>
              <a:rPr kumimoji="0" lang="de-DE" sz="600" b="0" i="0" u="none" strike="noStrike" kern="1200" cap="none" spc="0" normalizeH="0" baseline="0" noProof="0" err="1">
                <a:ln>
                  <a:noFill/>
                </a:ln>
                <a:solidFill>
                  <a:srgbClr val="404040"/>
                </a:solidFill>
                <a:effectLst/>
                <a:uLnTx/>
                <a:uFillTx/>
                <a:latin typeface="Verdana"/>
                <a:ea typeface="+mn-ea"/>
                <a:cs typeface="Arial"/>
              </a:rPr>
              <a:t>Hyperthyreoidose</a:t>
            </a:r>
            <a:r>
              <a:rPr kumimoji="0" lang="de-DE" sz="600" b="0" i="0" u="none" strike="noStrike" kern="1200" cap="none" spc="0" normalizeH="0" baseline="0" noProof="0">
                <a:ln>
                  <a:noFill/>
                </a:ln>
                <a:solidFill>
                  <a:srgbClr val="404040"/>
                </a:solidFill>
                <a:effectLst/>
                <a:uLnTx/>
                <a:uFillTx/>
                <a:latin typeface="Verdana"/>
                <a:ea typeface="+mn-ea"/>
                <a:cs typeface="Arial"/>
              </a:rPr>
              <a:t>-Gruppe &lt; 18 Jahre war 1,0014-64,0202. </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KI: Konfidenzintervall; T1D: Typ-1-Diabetes.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a-DK" sz="600" b="0" i="0" u="none" strike="noStrike" kern="1200" cap="none" spc="0" normalizeH="0" baseline="0" noProof="0">
                <a:ln>
                  <a:noFill/>
                </a:ln>
                <a:solidFill>
                  <a:srgbClr val="404040"/>
                </a:solidFill>
                <a:effectLst/>
                <a:uLnTx/>
                <a:uFillTx/>
                <a:latin typeface="Verdana"/>
                <a:ea typeface="+mn-ea"/>
                <a:cs typeface="Arial"/>
              </a:rPr>
              <a:t>Edelman SV </a:t>
            </a:r>
            <a:r>
              <a:rPr kumimoji="0" lang="da-DK" sz="600" b="0" i="1" u="none" strike="noStrike" kern="1200" cap="none" spc="0" normalizeH="0" baseline="0" noProof="0">
                <a:ln>
                  <a:noFill/>
                </a:ln>
                <a:solidFill>
                  <a:srgbClr val="404040"/>
                </a:solidFill>
                <a:effectLst/>
                <a:uLnTx/>
                <a:uFillTx/>
                <a:latin typeface="Verdana"/>
                <a:ea typeface="+mn-ea"/>
                <a:cs typeface="Arial"/>
              </a:rPr>
              <a:t>et al. Diabetes Obes Metab </a:t>
            </a:r>
            <a:r>
              <a:rPr kumimoji="0" lang="da-DK" sz="600" b="0" i="0" u="none" strike="noStrike" kern="1200" cap="none" spc="0" normalizeH="0" baseline="0" noProof="0">
                <a:ln>
                  <a:noFill/>
                </a:ln>
                <a:solidFill>
                  <a:srgbClr val="404040"/>
                </a:solidFill>
                <a:effectLst/>
                <a:uLnTx/>
                <a:uFillTx/>
                <a:latin typeface="Verdana"/>
                <a:ea typeface="+mn-ea"/>
                <a:cs typeface="Arial"/>
              </a:rPr>
              <a:t>2025; 27: 4229–38.</a:t>
            </a:r>
            <a:r>
              <a:rPr kumimoji="0" lang="de-DE" sz="600" b="0" i="0" u="none" strike="noStrike" kern="1200" cap="none" spc="0" normalizeH="0" baseline="0" noProof="0">
                <a:ln>
                  <a:noFill/>
                </a:ln>
                <a:solidFill>
                  <a:srgbClr val="404040"/>
                </a:solidFill>
                <a:effectLst/>
                <a:uLnTx/>
                <a:uFillTx/>
                <a:latin typeface="Verdana"/>
                <a:ea typeface="+mn-ea"/>
                <a:cs typeface="Arial"/>
              </a:rPr>
              <a:t> </a:t>
            </a:r>
          </a:p>
        </p:txBody>
      </p:sp>
      <p:graphicFrame>
        <p:nvGraphicFramePr>
          <p:cNvPr id="18" name="Chart 2">
            <a:extLst>
              <a:ext uri="{FF2B5EF4-FFF2-40B4-BE49-F238E27FC236}">
                <a16:creationId xmlns:a16="http://schemas.microsoft.com/office/drawing/2014/main" id="{BBA0B6E3-B711-8121-2C03-E3ECF5042BC9}"/>
              </a:ext>
            </a:extLst>
          </p:cNvPr>
          <p:cNvGraphicFramePr/>
          <p:nvPr>
            <p:extLst>
              <p:ext uri="{D42A27DB-BD31-4B8C-83A1-F6EECF244321}">
                <p14:modId xmlns:p14="http://schemas.microsoft.com/office/powerpoint/2010/main" val="2518301333"/>
              </p:ext>
            </p:extLst>
          </p:nvPr>
        </p:nvGraphicFramePr>
        <p:xfrm>
          <a:off x="359568" y="985510"/>
          <a:ext cx="4212432" cy="2997994"/>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9" name="Chart 4">
            <a:extLst>
              <a:ext uri="{FF2B5EF4-FFF2-40B4-BE49-F238E27FC236}">
                <a16:creationId xmlns:a16="http://schemas.microsoft.com/office/drawing/2014/main" id="{41B23E3A-10AD-BF81-B001-1A5214436E44}"/>
              </a:ext>
            </a:extLst>
          </p:cNvPr>
          <p:cNvGraphicFramePr/>
          <p:nvPr>
            <p:extLst>
              <p:ext uri="{D42A27DB-BD31-4B8C-83A1-F6EECF244321}">
                <p14:modId xmlns:p14="http://schemas.microsoft.com/office/powerpoint/2010/main" val="2977844077"/>
              </p:ext>
            </p:extLst>
          </p:nvPr>
        </p:nvGraphicFramePr>
        <p:xfrm>
          <a:off x="4572000" y="985510"/>
          <a:ext cx="4212432" cy="2997994"/>
        </p:xfrm>
        <a:graphic>
          <a:graphicData uri="http://schemas.openxmlformats.org/drawingml/2006/chart">
            <c:chart xmlns:c="http://schemas.openxmlformats.org/drawingml/2006/chart" xmlns:r="http://schemas.openxmlformats.org/officeDocument/2006/relationships" r:id="rId5"/>
          </a:graphicData>
        </a:graphic>
      </p:graphicFrame>
      <p:grpSp>
        <p:nvGrpSpPr>
          <p:cNvPr id="20" name="Gruppo 22">
            <a:extLst>
              <a:ext uri="{FF2B5EF4-FFF2-40B4-BE49-F238E27FC236}">
                <a16:creationId xmlns:a16="http://schemas.microsoft.com/office/drawing/2014/main" id="{A71D9DA0-B4C7-429E-1157-0BBBD7BB47CC}"/>
              </a:ext>
            </a:extLst>
          </p:cNvPr>
          <p:cNvGrpSpPr/>
          <p:nvPr/>
        </p:nvGrpSpPr>
        <p:grpSpPr>
          <a:xfrm>
            <a:off x="1466429" y="3440547"/>
            <a:ext cx="2436786" cy="298928"/>
            <a:chOff x="1955238" y="4865646"/>
            <a:chExt cx="3249048" cy="398571"/>
          </a:xfrm>
        </p:grpSpPr>
        <p:sp>
          <p:nvSpPr>
            <p:cNvPr id="21" name="TextBox 10">
              <a:extLst>
                <a:ext uri="{FF2B5EF4-FFF2-40B4-BE49-F238E27FC236}">
                  <a16:creationId xmlns:a16="http://schemas.microsoft.com/office/drawing/2014/main" id="{97BA2E45-7343-63D1-0EEF-2241749C7942}"/>
                </a:ext>
              </a:extLst>
            </p:cNvPr>
            <p:cNvSpPr txBox="1"/>
            <p:nvPr/>
          </p:nvSpPr>
          <p:spPr>
            <a:xfrm>
              <a:off x="1955238" y="4865646"/>
              <a:ext cx="360000" cy="398571"/>
            </a:xfrm>
            <a:prstGeom prst="rect">
              <a:avLst/>
            </a:prstGeom>
            <a:noFill/>
            <a:ln>
              <a:noFill/>
            </a:ln>
          </p:spPr>
          <p:txBody>
            <a:bodyPr wrap="none" lIns="0" tIns="0" rIns="0" bIns="0" rtlCol="0" anchor="ctr">
              <a:noAutofit/>
            </a:bodyPr>
            <a:lstStyle/>
            <a:p>
              <a:pPr algn="ctr" defTabSz="685800">
                <a:lnSpc>
                  <a:spcPct val="110000"/>
                </a:lnSpc>
                <a:defRPr/>
              </a:pPr>
              <a:r>
                <a:rPr lang="en-US" sz="900" b="1" err="1">
                  <a:solidFill>
                    <a:srgbClr val="030F3B"/>
                  </a:solidFill>
                </a:rPr>
                <a:t>Zöliakie</a:t>
              </a:r>
              <a:endParaRPr lang="en-US" sz="900" b="1">
                <a:solidFill>
                  <a:srgbClr val="030F3B"/>
                </a:solidFill>
              </a:endParaRPr>
            </a:p>
            <a:p>
              <a:pPr algn="ctr" defTabSz="685800">
                <a:lnSpc>
                  <a:spcPct val="110000"/>
                </a:lnSpc>
                <a:defRPr/>
              </a:pPr>
              <a:r>
                <a:rPr lang="en-US" sz="900">
                  <a:solidFill>
                    <a:srgbClr val="030F3B"/>
                  </a:solidFill>
                </a:rPr>
                <a:t>(p = 0,0132)</a:t>
              </a:r>
            </a:p>
          </p:txBody>
        </p:sp>
        <p:sp>
          <p:nvSpPr>
            <p:cNvPr id="22" name="TextBox 12">
              <a:extLst>
                <a:ext uri="{FF2B5EF4-FFF2-40B4-BE49-F238E27FC236}">
                  <a16:creationId xmlns:a16="http://schemas.microsoft.com/office/drawing/2014/main" id="{0D49D583-EF95-9879-EE1F-567F58CF7367}"/>
                </a:ext>
              </a:extLst>
            </p:cNvPr>
            <p:cNvSpPr txBox="1"/>
            <p:nvPr/>
          </p:nvSpPr>
          <p:spPr>
            <a:xfrm>
              <a:off x="3401305" y="4865646"/>
              <a:ext cx="360000" cy="398571"/>
            </a:xfrm>
            <a:prstGeom prst="rect">
              <a:avLst/>
            </a:prstGeom>
            <a:noFill/>
            <a:ln>
              <a:noFill/>
            </a:ln>
          </p:spPr>
          <p:txBody>
            <a:bodyPr wrap="none" lIns="0" tIns="0" rIns="0" bIns="0" rtlCol="0" anchor="ctr">
              <a:noAutofit/>
            </a:bodyPr>
            <a:lstStyle/>
            <a:p>
              <a:pPr algn="ctr" defTabSz="685800">
                <a:lnSpc>
                  <a:spcPct val="110000"/>
                </a:lnSpc>
                <a:defRPr/>
              </a:pPr>
              <a:r>
                <a:rPr lang="en-US" sz="900" b="1" err="1">
                  <a:solidFill>
                    <a:srgbClr val="030F3B"/>
                  </a:solidFill>
                </a:rPr>
                <a:t>Hyperthyreose</a:t>
              </a:r>
              <a:r>
                <a:rPr lang="en-US" sz="900" baseline="30000">
                  <a:solidFill>
                    <a:srgbClr val="030F3B"/>
                  </a:solidFill>
                </a:rPr>
                <a:t>†‡</a:t>
              </a:r>
              <a:endParaRPr lang="en-US" sz="900">
                <a:solidFill>
                  <a:srgbClr val="030F3B"/>
                </a:solidFill>
              </a:endParaRPr>
            </a:p>
            <a:p>
              <a:pPr algn="ctr" defTabSz="685800">
                <a:lnSpc>
                  <a:spcPct val="110000"/>
                </a:lnSpc>
                <a:defRPr/>
              </a:pPr>
              <a:r>
                <a:rPr lang="en-US" sz="900">
                  <a:solidFill>
                    <a:srgbClr val="030F3B"/>
                  </a:solidFill>
                </a:rPr>
                <a:t>(p = 0,0498)</a:t>
              </a:r>
            </a:p>
          </p:txBody>
        </p:sp>
        <p:sp>
          <p:nvSpPr>
            <p:cNvPr id="23" name="TextBox 15">
              <a:extLst>
                <a:ext uri="{FF2B5EF4-FFF2-40B4-BE49-F238E27FC236}">
                  <a16:creationId xmlns:a16="http://schemas.microsoft.com/office/drawing/2014/main" id="{7BB27FA4-F847-FA0F-7488-AD8AECC46B33}"/>
                </a:ext>
              </a:extLst>
            </p:cNvPr>
            <p:cNvSpPr txBox="1"/>
            <p:nvPr/>
          </p:nvSpPr>
          <p:spPr>
            <a:xfrm>
              <a:off x="4844286" y="4865646"/>
              <a:ext cx="360000" cy="398571"/>
            </a:xfrm>
            <a:prstGeom prst="rect">
              <a:avLst/>
            </a:prstGeom>
            <a:noFill/>
            <a:ln>
              <a:noFill/>
            </a:ln>
          </p:spPr>
          <p:txBody>
            <a:bodyPr wrap="none" lIns="0" tIns="0" rIns="0" bIns="0" rtlCol="0" anchor="ctr">
              <a:noAutofit/>
            </a:bodyPr>
            <a:lstStyle/>
            <a:p>
              <a:pPr algn="ctr" defTabSz="685800">
                <a:lnSpc>
                  <a:spcPct val="110000"/>
                </a:lnSpc>
                <a:defRPr/>
              </a:pPr>
              <a:r>
                <a:rPr lang="en-US" sz="900" b="1" err="1">
                  <a:solidFill>
                    <a:srgbClr val="030F3B"/>
                  </a:solidFill>
                </a:rPr>
                <a:t>Hypothyreose</a:t>
              </a:r>
              <a:r>
                <a:rPr lang="en-US" sz="900" baseline="30000">
                  <a:solidFill>
                    <a:srgbClr val="030F3B"/>
                  </a:solidFill>
                </a:rPr>
                <a:t>‡</a:t>
              </a:r>
            </a:p>
            <a:p>
              <a:pPr algn="ctr" defTabSz="685800">
                <a:lnSpc>
                  <a:spcPct val="110000"/>
                </a:lnSpc>
                <a:defRPr/>
              </a:pPr>
              <a:r>
                <a:rPr lang="en-US" sz="900">
                  <a:solidFill>
                    <a:srgbClr val="030F3B"/>
                  </a:solidFill>
                </a:rPr>
                <a:t>(p &lt; 0,001)</a:t>
              </a:r>
            </a:p>
          </p:txBody>
        </p:sp>
      </p:grpSp>
      <p:grpSp>
        <p:nvGrpSpPr>
          <p:cNvPr id="24" name="Gruppo 21">
            <a:extLst>
              <a:ext uri="{FF2B5EF4-FFF2-40B4-BE49-F238E27FC236}">
                <a16:creationId xmlns:a16="http://schemas.microsoft.com/office/drawing/2014/main" id="{8DEF99BE-9BD1-A532-80E0-759C0BA916B7}"/>
              </a:ext>
            </a:extLst>
          </p:cNvPr>
          <p:cNvGrpSpPr/>
          <p:nvPr/>
        </p:nvGrpSpPr>
        <p:grpSpPr>
          <a:xfrm>
            <a:off x="5790634" y="3440547"/>
            <a:ext cx="2429321" cy="298928"/>
            <a:chOff x="7720845" y="4865646"/>
            <a:chExt cx="3239094" cy="398571"/>
          </a:xfrm>
        </p:grpSpPr>
        <p:sp>
          <p:nvSpPr>
            <p:cNvPr id="25" name="TextBox 11">
              <a:extLst>
                <a:ext uri="{FF2B5EF4-FFF2-40B4-BE49-F238E27FC236}">
                  <a16:creationId xmlns:a16="http://schemas.microsoft.com/office/drawing/2014/main" id="{2D1CDA7A-8B96-16E0-B046-28FB221E646F}"/>
                </a:ext>
              </a:extLst>
            </p:cNvPr>
            <p:cNvSpPr txBox="1"/>
            <p:nvPr/>
          </p:nvSpPr>
          <p:spPr>
            <a:xfrm>
              <a:off x="7720845" y="4865646"/>
              <a:ext cx="360000" cy="398571"/>
            </a:xfrm>
            <a:prstGeom prst="rect">
              <a:avLst/>
            </a:prstGeom>
            <a:noFill/>
            <a:ln>
              <a:noFill/>
            </a:ln>
          </p:spPr>
          <p:txBody>
            <a:bodyPr wrap="none" lIns="0" tIns="0" rIns="0" bIns="0" rtlCol="0" anchor="ctr">
              <a:noAutofit/>
            </a:bodyPr>
            <a:lstStyle/>
            <a:p>
              <a:pPr algn="ctr" defTabSz="685800">
                <a:lnSpc>
                  <a:spcPct val="110000"/>
                </a:lnSpc>
                <a:defRPr/>
              </a:pPr>
              <a:r>
                <a:rPr lang="en-US" sz="900" b="1" err="1">
                  <a:solidFill>
                    <a:srgbClr val="030F3B"/>
                  </a:solidFill>
                </a:rPr>
                <a:t>Zöliakie</a:t>
              </a:r>
              <a:endParaRPr lang="en-US" sz="900" b="1">
                <a:solidFill>
                  <a:srgbClr val="030F3B"/>
                </a:solidFill>
              </a:endParaRPr>
            </a:p>
            <a:p>
              <a:pPr algn="ctr" defTabSz="685800">
                <a:lnSpc>
                  <a:spcPct val="110000"/>
                </a:lnSpc>
                <a:defRPr/>
              </a:pPr>
              <a:r>
                <a:rPr lang="en-US" sz="900">
                  <a:solidFill>
                    <a:srgbClr val="030F3B"/>
                  </a:solidFill>
                </a:rPr>
                <a:t>(p = 0,0006)</a:t>
              </a:r>
            </a:p>
          </p:txBody>
        </p:sp>
        <p:sp>
          <p:nvSpPr>
            <p:cNvPr id="26" name="TextBox 13">
              <a:extLst>
                <a:ext uri="{FF2B5EF4-FFF2-40B4-BE49-F238E27FC236}">
                  <a16:creationId xmlns:a16="http://schemas.microsoft.com/office/drawing/2014/main" id="{82EFA500-BB1B-0A62-D65B-E54542A2A5A0}"/>
                </a:ext>
              </a:extLst>
            </p:cNvPr>
            <p:cNvSpPr txBox="1"/>
            <p:nvPr/>
          </p:nvSpPr>
          <p:spPr>
            <a:xfrm>
              <a:off x="9152559" y="4865646"/>
              <a:ext cx="360000" cy="398571"/>
            </a:xfrm>
            <a:prstGeom prst="rect">
              <a:avLst/>
            </a:prstGeom>
            <a:noFill/>
            <a:ln>
              <a:noFill/>
            </a:ln>
          </p:spPr>
          <p:txBody>
            <a:bodyPr wrap="none" lIns="0" tIns="0" rIns="0" bIns="0" rtlCol="0" anchor="ctr">
              <a:noAutofit/>
            </a:bodyPr>
            <a:lstStyle/>
            <a:p>
              <a:pPr algn="ctr" defTabSz="685800">
                <a:lnSpc>
                  <a:spcPct val="110000"/>
                </a:lnSpc>
                <a:defRPr/>
              </a:pPr>
              <a:r>
                <a:rPr lang="en-US" sz="900" b="1" err="1">
                  <a:solidFill>
                    <a:srgbClr val="030F3B"/>
                  </a:solidFill>
                </a:rPr>
                <a:t>Hyperthyreose</a:t>
              </a:r>
              <a:r>
                <a:rPr lang="en-US" sz="900">
                  <a:solidFill>
                    <a:srgbClr val="030F3B"/>
                  </a:solidFill>
                </a:rPr>
                <a:t>*</a:t>
              </a:r>
            </a:p>
            <a:p>
              <a:pPr algn="ctr" defTabSz="685800">
                <a:lnSpc>
                  <a:spcPct val="110000"/>
                </a:lnSpc>
                <a:defRPr/>
              </a:pPr>
              <a:r>
                <a:rPr lang="en-US" sz="900">
                  <a:solidFill>
                    <a:srgbClr val="030F3B"/>
                  </a:solidFill>
                </a:rPr>
                <a:t>(p &lt; 0,0001)</a:t>
              </a:r>
            </a:p>
          </p:txBody>
        </p:sp>
        <p:sp>
          <p:nvSpPr>
            <p:cNvPr id="27" name="TextBox 16">
              <a:extLst>
                <a:ext uri="{FF2B5EF4-FFF2-40B4-BE49-F238E27FC236}">
                  <a16:creationId xmlns:a16="http://schemas.microsoft.com/office/drawing/2014/main" id="{4A0FFECF-1EEE-67CD-A3E4-4315457F0952}"/>
                </a:ext>
              </a:extLst>
            </p:cNvPr>
            <p:cNvSpPr txBox="1"/>
            <p:nvPr/>
          </p:nvSpPr>
          <p:spPr>
            <a:xfrm>
              <a:off x="10599939" y="4865646"/>
              <a:ext cx="360000" cy="398571"/>
            </a:xfrm>
            <a:prstGeom prst="rect">
              <a:avLst/>
            </a:prstGeom>
            <a:noFill/>
            <a:ln>
              <a:noFill/>
            </a:ln>
          </p:spPr>
          <p:txBody>
            <a:bodyPr wrap="none" lIns="0" tIns="0" rIns="0" bIns="0" rtlCol="0" anchor="ctr">
              <a:noAutofit/>
            </a:bodyPr>
            <a:lstStyle/>
            <a:p>
              <a:pPr algn="ctr" defTabSz="685800">
                <a:lnSpc>
                  <a:spcPct val="110000"/>
                </a:lnSpc>
                <a:defRPr/>
              </a:pPr>
              <a:r>
                <a:rPr lang="en-US" sz="900" b="1" err="1">
                  <a:solidFill>
                    <a:srgbClr val="030F3B"/>
                  </a:solidFill>
                </a:rPr>
                <a:t>Hypothyreose</a:t>
              </a:r>
              <a:r>
                <a:rPr lang="en-US" sz="900">
                  <a:solidFill>
                    <a:srgbClr val="353A3D"/>
                  </a:solidFill>
                </a:rPr>
                <a:t>*</a:t>
              </a:r>
            </a:p>
            <a:p>
              <a:pPr algn="ctr" defTabSz="685800">
                <a:lnSpc>
                  <a:spcPct val="110000"/>
                </a:lnSpc>
                <a:defRPr/>
              </a:pPr>
              <a:r>
                <a:rPr lang="en-US" sz="900">
                  <a:solidFill>
                    <a:srgbClr val="353A3D"/>
                  </a:solidFill>
                </a:rPr>
                <a:t>(p &lt; 0,0001)</a:t>
              </a:r>
            </a:p>
          </p:txBody>
        </p:sp>
      </p:grpSp>
      <p:sp>
        <p:nvSpPr>
          <p:cNvPr id="28" name="TextBox 6">
            <a:extLst>
              <a:ext uri="{FF2B5EF4-FFF2-40B4-BE49-F238E27FC236}">
                <a16:creationId xmlns:a16="http://schemas.microsoft.com/office/drawing/2014/main" id="{9E913565-BF65-2819-E073-F5BE73744E56}"/>
              </a:ext>
            </a:extLst>
          </p:cNvPr>
          <p:cNvSpPr txBox="1"/>
          <p:nvPr/>
        </p:nvSpPr>
        <p:spPr>
          <a:xfrm>
            <a:off x="1062038" y="883343"/>
            <a:ext cx="3239691" cy="219868"/>
          </a:xfrm>
          <a:prstGeom prst="rect">
            <a:avLst/>
          </a:prstGeom>
          <a:noFill/>
          <a:ln>
            <a:noFill/>
          </a:ln>
        </p:spPr>
        <p:txBody>
          <a:bodyPr wrap="none" lIns="0" tIns="0" rIns="0" bIns="0" rtlCol="0" anchor="ctr">
            <a:noAutofit/>
          </a:bodyPr>
          <a:lstStyle/>
          <a:p>
            <a:pPr algn="ctr" defTabSz="685800">
              <a:lnSpc>
                <a:spcPct val="110000"/>
              </a:lnSpc>
              <a:spcAft>
                <a:spcPts val="450"/>
              </a:spcAft>
              <a:defRPr/>
            </a:pPr>
            <a:r>
              <a:rPr lang="en-US" sz="1200" b="1">
                <a:solidFill>
                  <a:srgbClr val="404040"/>
                </a:solidFill>
                <a:latin typeface="+mj-lt"/>
              </a:rPr>
              <a:t>T1D-Inzidenz </a:t>
            </a:r>
            <a:r>
              <a:rPr lang="en-US" sz="1200" b="1" err="1">
                <a:solidFill>
                  <a:srgbClr val="404040"/>
                </a:solidFill>
                <a:latin typeface="+mj-lt"/>
              </a:rPr>
              <a:t>bei</a:t>
            </a:r>
            <a:r>
              <a:rPr lang="en-US" sz="1200" b="1">
                <a:solidFill>
                  <a:srgbClr val="404040"/>
                </a:solidFill>
                <a:latin typeface="+mj-lt"/>
              </a:rPr>
              <a:t> </a:t>
            </a:r>
            <a:r>
              <a:rPr lang="en-US" sz="1200" b="1" err="1">
                <a:solidFill>
                  <a:srgbClr val="404040"/>
                </a:solidFill>
                <a:latin typeface="+mj-lt"/>
              </a:rPr>
              <a:t>Teilnehmern</a:t>
            </a:r>
            <a:r>
              <a:rPr lang="en-US" sz="1200" b="1">
                <a:solidFill>
                  <a:srgbClr val="404040"/>
                </a:solidFill>
                <a:latin typeface="+mj-lt"/>
              </a:rPr>
              <a:t> &lt; 18 Jahre</a:t>
            </a:r>
          </a:p>
        </p:txBody>
      </p:sp>
      <p:sp>
        <p:nvSpPr>
          <p:cNvPr id="29" name="TextBox 8">
            <a:extLst>
              <a:ext uri="{FF2B5EF4-FFF2-40B4-BE49-F238E27FC236}">
                <a16:creationId xmlns:a16="http://schemas.microsoft.com/office/drawing/2014/main" id="{D8A084A2-61C5-A41C-F4BC-0957BAA4551B}"/>
              </a:ext>
            </a:extLst>
          </p:cNvPr>
          <p:cNvSpPr txBox="1"/>
          <p:nvPr/>
        </p:nvSpPr>
        <p:spPr>
          <a:xfrm>
            <a:off x="5381625" y="883343"/>
            <a:ext cx="3240881" cy="219868"/>
          </a:xfrm>
          <a:prstGeom prst="rect">
            <a:avLst/>
          </a:prstGeom>
          <a:noFill/>
          <a:ln>
            <a:noFill/>
          </a:ln>
        </p:spPr>
        <p:txBody>
          <a:bodyPr wrap="none" lIns="0" tIns="0" rIns="0" bIns="0" rtlCol="0" anchor="ctr">
            <a:noAutofit/>
          </a:bodyPr>
          <a:lstStyle/>
          <a:p>
            <a:pPr algn="ctr" defTabSz="685800">
              <a:lnSpc>
                <a:spcPct val="110000"/>
              </a:lnSpc>
              <a:spcAft>
                <a:spcPts val="450"/>
              </a:spcAft>
              <a:defRPr/>
            </a:pPr>
            <a:r>
              <a:rPr lang="en-US" sz="1350" b="1">
                <a:solidFill>
                  <a:srgbClr val="404040"/>
                </a:solidFill>
              </a:rPr>
              <a:t>T1D-Inzidenz </a:t>
            </a:r>
            <a:r>
              <a:rPr lang="en-US" sz="1350" b="1" err="1">
                <a:solidFill>
                  <a:srgbClr val="404040"/>
                </a:solidFill>
              </a:rPr>
              <a:t>bei</a:t>
            </a:r>
            <a:r>
              <a:rPr lang="en-US" sz="1350" b="1">
                <a:solidFill>
                  <a:srgbClr val="404040"/>
                </a:solidFill>
              </a:rPr>
              <a:t> </a:t>
            </a:r>
            <a:r>
              <a:rPr lang="en-US" sz="1350" b="1" err="1">
                <a:solidFill>
                  <a:srgbClr val="404040"/>
                </a:solidFill>
              </a:rPr>
              <a:t>Teilnehmern</a:t>
            </a:r>
            <a:r>
              <a:rPr lang="en-US" sz="1350" b="1">
                <a:solidFill>
                  <a:srgbClr val="404040"/>
                </a:solidFill>
              </a:rPr>
              <a:t> ≥18 Jahre</a:t>
            </a:r>
          </a:p>
        </p:txBody>
      </p:sp>
      <p:sp>
        <p:nvSpPr>
          <p:cNvPr id="31" name="Graphic 14">
            <a:extLst>
              <a:ext uri="{FF2B5EF4-FFF2-40B4-BE49-F238E27FC236}">
                <a16:creationId xmlns:a16="http://schemas.microsoft.com/office/drawing/2014/main" id="{621AF01C-2FA3-C5A0-1DEB-DECA16C41E0A}"/>
              </a:ext>
            </a:extLst>
          </p:cNvPr>
          <p:cNvSpPr/>
          <p:nvPr/>
        </p:nvSpPr>
        <p:spPr>
          <a:xfrm>
            <a:off x="329400" y="4019305"/>
            <a:ext cx="8485200" cy="592252"/>
          </a:xfrm>
          <a:prstGeom prst="roundRect">
            <a:avLst>
              <a:gd name="adj" fmla="val 50000"/>
            </a:avLst>
          </a:prstGeom>
          <a:solidFill>
            <a:schemeClr val="accent1"/>
          </a:solidFill>
          <a:ln w="5782" cap="flat">
            <a:noFill/>
            <a:prstDash val="solid"/>
            <a:miter/>
          </a:ln>
        </p:spPr>
        <p:txBody>
          <a:bodyPr rtlCol="0" anchor="ctr"/>
          <a:lstStyle/>
          <a:p>
            <a:pPr algn="ctr" defTabSz="914355">
              <a:defRPr/>
            </a:pPr>
            <a:r>
              <a:rPr lang="de-DE" sz="1200" b="1">
                <a:solidFill>
                  <a:prstClr val="white"/>
                </a:solidFill>
              </a:rPr>
              <a:t>T1D-Inzidenz</a:t>
            </a:r>
            <a:r>
              <a:rPr lang="de-DE" sz="1200">
                <a:solidFill>
                  <a:prstClr val="white"/>
                </a:solidFill>
              </a:rPr>
              <a:t> war </a:t>
            </a:r>
            <a:r>
              <a:rPr lang="de-DE" sz="1200" b="1">
                <a:solidFill>
                  <a:prstClr val="white"/>
                </a:solidFill>
              </a:rPr>
              <a:t>2-3-fach höher </a:t>
            </a:r>
            <a:r>
              <a:rPr lang="de-DE" sz="1200">
                <a:solidFill>
                  <a:prstClr val="white"/>
                </a:solidFill>
              </a:rPr>
              <a:t>in den Gruppen mit einer anderen Autoimmunerkrankung als in den Kontrollgruppen, insbesondere bei Teilnehmern unter 18 Jahre.</a:t>
            </a:r>
            <a:endParaRPr lang="en-GB" sz="1200">
              <a:solidFill>
                <a:prstClr val="white"/>
              </a:solidFill>
              <a:latin typeface="Verdana"/>
            </a:endParaRPr>
          </a:p>
        </p:txBody>
      </p:sp>
      <p:sp>
        <p:nvSpPr>
          <p:cNvPr id="4" name="Footer Placeholder 4">
            <a:extLst>
              <a:ext uri="{FF2B5EF4-FFF2-40B4-BE49-F238E27FC236}">
                <a16:creationId xmlns:a16="http://schemas.microsoft.com/office/drawing/2014/main" id="{4C6A644B-87EA-E115-CD59-477280752002}"/>
              </a:ext>
            </a:extLst>
          </p:cNvPr>
          <p:cNvSpPr txBox="1">
            <a:spLocks/>
          </p:cNvSpPr>
          <p:nvPr/>
        </p:nvSpPr>
        <p:spPr>
          <a:xfrm>
            <a:off x="329400" y="4641209"/>
            <a:ext cx="8345642" cy="19091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Grafiken modifiziert nach Edelman SV 2025</a:t>
            </a:r>
            <a:r>
              <a:rPr kumimoji="0" lang="de-DE" sz="600" b="0" i="0" u="none" strike="noStrike" kern="1200" cap="none" spc="0" normalizeH="0" baseline="3000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a:t>
            </a:r>
            <a:endParaRPr kumimoji="0" lang="de-DE" sz="600" b="0" i="0" u="none" strike="noStrike" kern="1200" cap="none" spc="0" normalizeH="0" baseline="0">
              <a:ln>
                <a:noFill/>
              </a:ln>
              <a:solidFill>
                <a:srgbClr val="404040"/>
              </a:solidFill>
              <a:effectLst/>
              <a:uLnTx/>
              <a:uFillTx/>
              <a:latin typeface="+mn-lt"/>
              <a:ea typeface="+mn-ea"/>
              <a:cs typeface="Arial" panose="020B0604020202020204" pitchFamily="34" charset="0"/>
            </a:endParaRPr>
          </a:p>
        </p:txBody>
      </p:sp>
    </p:spTree>
    <p:extLst>
      <p:ext uri="{BB962C8B-B14F-4D97-AF65-F5344CB8AC3E}">
        <p14:creationId xmlns:p14="http://schemas.microsoft.com/office/powerpoint/2010/main" val="329825534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2160AE9-1350-65FC-E7C1-471BBA1530DB}"/>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DA73C557-07F8-A630-D2CB-C43DE15F02E2}"/>
              </a:ext>
            </a:extLst>
          </p:cNvPr>
          <p:cNvSpPr txBox="1">
            <a:spLocks/>
          </p:cNvSpPr>
          <p:nvPr/>
        </p:nvSpPr>
        <p:spPr>
          <a:xfrm>
            <a:off x="334362" y="114109"/>
            <a:ext cx="8639199"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Jugendliche mit </a:t>
            </a:r>
            <a:r>
              <a:rPr lang="de-DE" sz="2000" b="1">
                <a:solidFill>
                  <a:srgbClr val="7030A0"/>
                </a:solidFill>
                <a:latin typeface="Verdana"/>
              </a:rPr>
              <a:t>anderen </a:t>
            </a:r>
            <a:r>
              <a:rPr kumimoji="0" lang="de-DE" sz="2000" b="1" i="0" u="none" strike="noStrike" kern="1200" cap="none" spc="0" normalizeH="0" baseline="0" noProof="0">
                <a:ln>
                  <a:noFill/>
                </a:ln>
                <a:solidFill>
                  <a:srgbClr val="7030A0"/>
                </a:solidFill>
                <a:effectLst/>
                <a:uLnTx/>
                <a:uFillTx/>
                <a:latin typeface="Verdana"/>
                <a:ea typeface="+mn-ea"/>
                <a:cs typeface="+mn-cs"/>
              </a:rPr>
              <a:t>Autoimmunerkrankungen hatten ein erhöhtes Risiko für T1D</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p>
        </p:txBody>
      </p:sp>
      <p:sp>
        <p:nvSpPr>
          <p:cNvPr id="3" name="Textfeld 2">
            <a:extLst>
              <a:ext uri="{FF2B5EF4-FFF2-40B4-BE49-F238E27FC236}">
                <a16:creationId xmlns:a16="http://schemas.microsoft.com/office/drawing/2014/main" id="{80DBBDC9-FEBC-FACB-EEB5-4AF8038F806B}"/>
              </a:ext>
            </a:extLst>
          </p:cNvPr>
          <p:cNvSpPr txBox="1"/>
          <p:nvPr/>
        </p:nvSpPr>
        <p:spPr>
          <a:xfrm>
            <a:off x="334362" y="4485333"/>
            <a:ext cx="8448541" cy="646331"/>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 Studie basiert auf einer Analyse aller israelischer Jugendlicher ohne </a:t>
            </a:r>
            <a:r>
              <a:rPr kumimoji="0" lang="de-DE" sz="600" b="0" i="0" u="none" strike="noStrike" kern="1200" cap="none" spc="0" normalizeH="0" baseline="0" noProof="0" err="1">
                <a:ln>
                  <a:noFill/>
                </a:ln>
                <a:solidFill>
                  <a:srgbClr val="404040"/>
                </a:solidFill>
                <a:effectLst/>
                <a:uLnTx/>
                <a:uFillTx/>
                <a:latin typeface="Verdana"/>
                <a:ea typeface="+mn-ea"/>
                <a:cs typeface="Arial"/>
              </a:rPr>
              <a:t>Dysglykämie</a:t>
            </a:r>
            <a:r>
              <a:rPr kumimoji="0" lang="de-DE" sz="600" b="0" i="0" u="none" strike="noStrike" kern="1200" cap="none" spc="0" normalizeH="0" baseline="0" noProof="0">
                <a:ln>
                  <a:noFill/>
                </a:ln>
                <a:solidFill>
                  <a:srgbClr val="404040"/>
                </a:solidFill>
                <a:effectLst/>
                <a:uLnTx/>
                <a:uFillTx/>
                <a:latin typeface="Verdana"/>
                <a:ea typeface="+mn-ea"/>
                <a:cs typeface="Arial"/>
              </a:rPr>
              <a:t> in der Anamnese bei der medizinischen Untersuchung vor dem verpflichtenden Militärdienst, 16-19 Jahre, Jan 1996-Dez 2016. Die Daten wurden mit Informationen zu T1D mit Beginn im Erwachsenenalter des israelischen National Diabetes Registry verknüpft und die Kohorte dichotomisiert nach Vorhandensein von AIE. Die schattierten Flächen in der linken Abbildung repräsentieren 95 %-KI. Das minimal adjustierte Modell bezog Alter bei Studienbeginn, Geburtsjahr und Geschlecht mit ein, das adjustierte Modell zusätzlich BMI, kognitive Leistung, Geburtsland und Land, wo die Person aufwuchs.</a:t>
            </a: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Adj.: adjustiert; AIE: Autoimmunerkrankung(en); KI: Konfidenzintervall; min.: minimal; T1D: Typ-1-Diabetes.</a:t>
            </a:r>
          </a:p>
          <a:p>
            <a:pPr lvl="0">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a-DK" sz="600" b="0" i="0" u="none" strike="noStrike" kern="1200" cap="none" spc="0" normalizeH="0" baseline="0" noProof="0">
                <a:ln>
                  <a:noFill/>
                </a:ln>
                <a:solidFill>
                  <a:srgbClr val="404040"/>
                </a:solidFill>
                <a:effectLst/>
                <a:uLnTx/>
                <a:uFillTx/>
                <a:latin typeface="Verdana"/>
                <a:ea typeface="+mn-ea"/>
                <a:cs typeface="Arial"/>
              </a:rPr>
              <a:t>Twig G </a:t>
            </a:r>
            <a:r>
              <a:rPr kumimoji="0" lang="da-DK" sz="600" b="0" i="1" u="none" strike="noStrike" kern="1200" cap="none" spc="0" normalizeH="0" baseline="0" noProof="0">
                <a:ln>
                  <a:noFill/>
                </a:ln>
                <a:solidFill>
                  <a:srgbClr val="404040"/>
                </a:solidFill>
                <a:effectLst/>
                <a:uLnTx/>
                <a:uFillTx/>
                <a:latin typeface="Verdana"/>
                <a:ea typeface="+mn-ea"/>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mn-ea"/>
                <a:cs typeface="Arial"/>
              </a:rPr>
              <a:t>2025; 48: am 15.10.2025 </a:t>
            </a:r>
            <a:r>
              <a:rPr lang="da-DK" sz="600">
                <a:solidFill>
                  <a:srgbClr val="404040"/>
                </a:solidFill>
                <a:cs typeface="Arial"/>
              </a:rPr>
              <a:t>vorab online publiziert; erhältlich unter </a:t>
            </a:r>
            <a:r>
              <a:rPr lang="da-DK" sz="600">
                <a:solidFill>
                  <a:srgbClr val="404040"/>
                </a:solidFill>
                <a:cs typeface="Arial"/>
                <a:hlinkClick r:id="rId4">
                  <a:extLst>
                    <a:ext uri="{A12FA001-AC4F-418D-AE19-62706E023703}">
                      <ahyp:hlinkClr xmlns:ahyp="http://schemas.microsoft.com/office/drawing/2018/hyperlinkcolor" val="tx"/>
                    </a:ext>
                  </a:extLst>
                </a:hlinkClick>
              </a:rPr>
              <a:t>https://doi.org/10.2337/dc25-1423</a:t>
            </a:r>
            <a:r>
              <a:rPr lang="da-DK" sz="600">
                <a:solidFill>
                  <a:srgbClr val="404040"/>
                </a:solidFill>
                <a:cs typeface="Arial"/>
              </a:rPr>
              <a:t>. Zuletzt abgerufen am 12.01.2026</a:t>
            </a:r>
            <a:r>
              <a:rPr kumimoji="0" lang="da-DK" sz="600" b="0" i="0" u="none" strike="noStrike" kern="1200" cap="none" spc="0" normalizeH="0" baseline="0" noProof="0">
                <a:ln>
                  <a:noFill/>
                </a:ln>
                <a:solidFill>
                  <a:srgbClr val="404040"/>
                </a:solidFill>
                <a:effectLst/>
                <a:uLnTx/>
                <a:uFillTx/>
                <a:latin typeface="Verdana"/>
                <a:ea typeface="+mn-ea"/>
                <a:cs typeface="Arial"/>
              </a:rPr>
              <a:t>.</a:t>
            </a:r>
            <a:r>
              <a:rPr kumimoji="0" lang="de-DE" sz="600" b="0" i="0" u="none" strike="noStrike" kern="1200" cap="none" spc="0" normalizeH="0" baseline="0" noProof="0">
                <a:ln>
                  <a:noFill/>
                </a:ln>
                <a:solidFill>
                  <a:srgbClr val="404040"/>
                </a:solidFill>
                <a:effectLst/>
                <a:uLnTx/>
                <a:uFillTx/>
                <a:latin typeface="Verdana"/>
                <a:ea typeface="+mn-ea"/>
                <a:cs typeface="Arial"/>
              </a:rPr>
              <a:t> </a:t>
            </a:r>
          </a:p>
        </p:txBody>
      </p:sp>
      <p:grpSp>
        <p:nvGrpSpPr>
          <p:cNvPr id="50" name="Gruppieren 49">
            <a:extLst>
              <a:ext uri="{FF2B5EF4-FFF2-40B4-BE49-F238E27FC236}">
                <a16:creationId xmlns:a16="http://schemas.microsoft.com/office/drawing/2014/main" id="{C6C7D00F-69A0-4C5F-2768-76B238085273}"/>
              </a:ext>
            </a:extLst>
          </p:cNvPr>
          <p:cNvGrpSpPr/>
          <p:nvPr/>
        </p:nvGrpSpPr>
        <p:grpSpPr>
          <a:xfrm>
            <a:off x="404552" y="898906"/>
            <a:ext cx="4269719" cy="3396648"/>
            <a:chOff x="302280" y="898906"/>
            <a:chExt cx="4269719" cy="3396648"/>
          </a:xfrm>
        </p:grpSpPr>
        <p:grpSp>
          <p:nvGrpSpPr>
            <p:cNvPr id="46" name="Gruppieren 45">
              <a:extLst>
                <a:ext uri="{FF2B5EF4-FFF2-40B4-BE49-F238E27FC236}">
                  <a16:creationId xmlns:a16="http://schemas.microsoft.com/office/drawing/2014/main" id="{A7EC9EC9-55A2-D814-7DD0-6C0F0134E2F7}"/>
                </a:ext>
              </a:extLst>
            </p:cNvPr>
            <p:cNvGrpSpPr/>
            <p:nvPr/>
          </p:nvGrpSpPr>
          <p:grpSpPr>
            <a:xfrm>
              <a:off x="302280" y="898906"/>
              <a:ext cx="4269719" cy="3396648"/>
              <a:chOff x="82549" y="898906"/>
              <a:chExt cx="4269719" cy="3396648"/>
            </a:xfrm>
          </p:grpSpPr>
          <p:sp>
            <p:nvSpPr>
              <p:cNvPr id="45" name="Rechteck 44">
                <a:extLst>
                  <a:ext uri="{FF2B5EF4-FFF2-40B4-BE49-F238E27FC236}">
                    <a16:creationId xmlns:a16="http://schemas.microsoft.com/office/drawing/2014/main" id="{8A44BB41-043D-84C9-4253-97C8D7BB0FAE}"/>
                  </a:ext>
                </a:extLst>
              </p:cNvPr>
              <p:cNvSpPr/>
              <p:nvPr/>
            </p:nvSpPr>
            <p:spPr>
              <a:xfrm>
                <a:off x="82549" y="898906"/>
                <a:ext cx="4269719" cy="33966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5" name="Grafik 4" descr="Ein Bild, das Text, Screenshot, Diagramm, Reihe enthält.&#10;&#10;KI-generierte Inhalte können fehlerhaft sein.">
                <a:extLst>
                  <a:ext uri="{FF2B5EF4-FFF2-40B4-BE49-F238E27FC236}">
                    <a16:creationId xmlns:a16="http://schemas.microsoft.com/office/drawing/2014/main" id="{ED16A13B-F92E-F71B-B770-56E7154372E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14648" y="1432841"/>
                <a:ext cx="3839304" cy="2810435"/>
              </a:xfrm>
              <a:prstGeom prst="rect">
                <a:avLst/>
              </a:prstGeom>
              <a:solidFill>
                <a:schemeClr val="bg1"/>
              </a:solidFill>
            </p:spPr>
          </p:pic>
          <p:sp>
            <p:nvSpPr>
              <p:cNvPr id="6" name="Textfeld 5">
                <a:extLst>
                  <a:ext uri="{FF2B5EF4-FFF2-40B4-BE49-F238E27FC236}">
                    <a16:creationId xmlns:a16="http://schemas.microsoft.com/office/drawing/2014/main" id="{896EB7C1-665A-7E49-E8C8-D63EF040DF85}"/>
                  </a:ext>
                </a:extLst>
              </p:cNvPr>
              <p:cNvSpPr txBox="1"/>
              <p:nvPr/>
            </p:nvSpPr>
            <p:spPr>
              <a:xfrm rot="16200000">
                <a:off x="-796972" y="2627545"/>
                <a:ext cx="2117887" cy="246221"/>
              </a:xfrm>
              <a:prstGeom prst="rect">
                <a:avLst/>
              </a:prstGeom>
              <a:solidFill>
                <a:schemeClr val="bg1"/>
              </a:solidFill>
            </p:spPr>
            <p:txBody>
              <a:bodyPr wrap="none" rtlCol="0">
                <a:spAutoFit/>
              </a:bodyPr>
              <a:lstStyle/>
              <a:p>
                <a:r>
                  <a:rPr lang="de-DE" sz="1000"/>
                  <a:t>Kumulative T1D-Inzidenz [%]</a:t>
                </a:r>
              </a:p>
            </p:txBody>
          </p:sp>
          <p:sp>
            <p:nvSpPr>
              <p:cNvPr id="7" name="Textfeld 6">
                <a:extLst>
                  <a:ext uri="{FF2B5EF4-FFF2-40B4-BE49-F238E27FC236}">
                    <a16:creationId xmlns:a16="http://schemas.microsoft.com/office/drawing/2014/main" id="{C845C975-89D3-BA58-F9F6-474A7141791C}"/>
                  </a:ext>
                </a:extLst>
              </p:cNvPr>
              <p:cNvSpPr txBox="1"/>
              <p:nvPr/>
            </p:nvSpPr>
            <p:spPr>
              <a:xfrm>
                <a:off x="379208" y="1425753"/>
                <a:ext cx="234038" cy="123111"/>
              </a:xfrm>
              <a:prstGeom prst="rect">
                <a:avLst/>
              </a:prstGeom>
              <a:solidFill>
                <a:schemeClr val="bg1"/>
              </a:solidFill>
            </p:spPr>
            <p:txBody>
              <a:bodyPr wrap="none" lIns="0" tIns="0" rIns="0" bIns="0" rtlCol="0">
                <a:spAutoFit/>
              </a:bodyPr>
              <a:lstStyle/>
              <a:p>
                <a:pPr algn="ctr"/>
                <a:r>
                  <a:rPr lang="de-DE" sz="800"/>
                  <a:t>0,25</a:t>
                </a:r>
              </a:p>
            </p:txBody>
          </p:sp>
          <p:sp>
            <p:nvSpPr>
              <p:cNvPr id="8" name="Textfeld 7">
                <a:extLst>
                  <a:ext uri="{FF2B5EF4-FFF2-40B4-BE49-F238E27FC236}">
                    <a16:creationId xmlns:a16="http://schemas.microsoft.com/office/drawing/2014/main" id="{32130C2A-4EA8-3BA6-D6FE-C0E7B4B82F40}"/>
                  </a:ext>
                </a:extLst>
              </p:cNvPr>
              <p:cNvSpPr txBox="1"/>
              <p:nvPr/>
            </p:nvSpPr>
            <p:spPr>
              <a:xfrm>
                <a:off x="377994" y="1794112"/>
                <a:ext cx="234038" cy="123111"/>
              </a:xfrm>
              <a:prstGeom prst="rect">
                <a:avLst/>
              </a:prstGeom>
              <a:solidFill>
                <a:schemeClr val="bg1"/>
              </a:solidFill>
            </p:spPr>
            <p:txBody>
              <a:bodyPr wrap="none" lIns="0" tIns="0" rIns="0" bIns="0" rtlCol="0">
                <a:spAutoFit/>
              </a:bodyPr>
              <a:lstStyle/>
              <a:p>
                <a:pPr algn="ctr"/>
                <a:r>
                  <a:rPr lang="de-DE" sz="800"/>
                  <a:t>0,20</a:t>
                </a:r>
              </a:p>
            </p:txBody>
          </p:sp>
          <p:sp>
            <p:nvSpPr>
              <p:cNvPr id="9" name="Textfeld 8">
                <a:extLst>
                  <a:ext uri="{FF2B5EF4-FFF2-40B4-BE49-F238E27FC236}">
                    <a16:creationId xmlns:a16="http://schemas.microsoft.com/office/drawing/2014/main" id="{32B28237-B96E-B9F0-9F2D-0769976D8C62}"/>
                  </a:ext>
                </a:extLst>
              </p:cNvPr>
              <p:cNvSpPr txBox="1"/>
              <p:nvPr/>
            </p:nvSpPr>
            <p:spPr>
              <a:xfrm>
                <a:off x="377994" y="2161506"/>
                <a:ext cx="234038" cy="123111"/>
              </a:xfrm>
              <a:prstGeom prst="rect">
                <a:avLst/>
              </a:prstGeom>
              <a:solidFill>
                <a:schemeClr val="bg1"/>
              </a:solidFill>
            </p:spPr>
            <p:txBody>
              <a:bodyPr wrap="none" lIns="0" tIns="0" rIns="0" bIns="0" rtlCol="0">
                <a:spAutoFit/>
              </a:bodyPr>
              <a:lstStyle/>
              <a:p>
                <a:pPr algn="ctr"/>
                <a:r>
                  <a:rPr lang="de-DE" sz="800"/>
                  <a:t>0,15</a:t>
                </a:r>
              </a:p>
            </p:txBody>
          </p:sp>
          <p:sp>
            <p:nvSpPr>
              <p:cNvPr id="10" name="Textfeld 9">
                <a:extLst>
                  <a:ext uri="{FF2B5EF4-FFF2-40B4-BE49-F238E27FC236}">
                    <a16:creationId xmlns:a16="http://schemas.microsoft.com/office/drawing/2014/main" id="{A71EA64D-307A-6861-4B71-856C96D71F89}"/>
                  </a:ext>
                </a:extLst>
              </p:cNvPr>
              <p:cNvSpPr txBox="1"/>
              <p:nvPr/>
            </p:nvSpPr>
            <p:spPr>
              <a:xfrm>
                <a:off x="377994" y="2528900"/>
                <a:ext cx="234038" cy="123111"/>
              </a:xfrm>
              <a:prstGeom prst="rect">
                <a:avLst/>
              </a:prstGeom>
              <a:solidFill>
                <a:schemeClr val="bg1"/>
              </a:solidFill>
            </p:spPr>
            <p:txBody>
              <a:bodyPr wrap="none" lIns="0" tIns="0" rIns="0" bIns="0" rtlCol="0">
                <a:spAutoFit/>
              </a:bodyPr>
              <a:lstStyle/>
              <a:p>
                <a:pPr algn="ctr"/>
                <a:r>
                  <a:rPr lang="de-DE" sz="800"/>
                  <a:t>0,10</a:t>
                </a:r>
              </a:p>
            </p:txBody>
          </p:sp>
          <p:sp>
            <p:nvSpPr>
              <p:cNvPr id="11" name="Textfeld 10">
                <a:extLst>
                  <a:ext uri="{FF2B5EF4-FFF2-40B4-BE49-F238E27FC236}">
                    <a16:creationId xmlns:a16="http://schemas.microsoft.com/office/drawing/2014/main" id="{7AC8CAEA-D249-9576-0DE6-F8B3ED51AB54}"/>
                  </a:ext>
                </a:extLst>
              </p:cNvPr>
              <p:cNvSpPr txBox="1"/>
              <p:nvPr/>
            </p:nvSpPr>
            <p:spPr>
              <a:xfrm>
                <a:off x="377994" y="2896294"/>
                <a:ext cx="234038" cy="123111"/>
              </a:xfrm>
              <a:prstGeom prst="rect">
                <a:avLst/>
              </a:prstGeom>
              <a:solidFill>
                <a:schemeClr val="bg1"/>
              </a:solidFill>
            </p:spPr>
            <p:txBody>
              <a:bodyPr wrap="none" lIns="0" tIns="0" rIns="0" bIns="0" rtlCol="0">
                <a:spAutoFit/>
              </a:bodyPr>
              <a:lstStyle/>
              <a:p>
                <a:pPr algn="ctr"/>
                <a:r>
                  <a:rPr lang="de-DE" sz="800"/>
                  <a:t>0,05</a:t>
                </a:r>
              </a:p>
            </p:txBody>
          </p:sp>
          <p:sp>
            <p:nvSpPr>
              <p:cNvPr id="12" name="Textfeld 11">
                <a:extLst>
                  <a:ext uri="{FF2B5EF4-FFF2-40B4-BE49-F238E27FC236}">
                    <a16:creationId xmlns:a16="http://schemas.microsoft.com/office/drawing/2014/main" id="{D3DEF753-7225-7DEB-0F72-CAA8D6530DEC}"/>
                  </a:ext>
                </a:extLst>
              </p:cNvPr>
              <p:cNvSpPr txBox="1"/>
              <p:nvPr/>
            </p:nvSpPr>
            <p:spPr>
              <a:xfrm>
                <a:off x="400471" y="3256600"/>
                <a:ext cx="234038" cy="123111"/>
              </a:xfrm>
              <a:prstGeom prst="rect">
                <a:avLst/>
              </a:prstGeom>
              <a:solidFill>
                <a:schemeClr val="bg1"/>
              </a:solidFill>
            </p:spPr>
            <p:txBody>
              <a:bodyPr wrap="none" lIns="0" tIns="0" rIns="0" bIns="0" rtlCol="0">
                <a:spAutoFit/>
              </a:bodyPr>
              <a:lstStyle/>
              <a:p>
                <a:pPr algn="ctr"/>
                <a:r>
                  <a:rPr lang="de-DE" sz="800"/>
                  <a:t>0,00</a:t>
                </a:r>
              </a:p>
            </p:txBody>
          </p:sp>
          <p:sp>
            <p:nvSpPr>
              <p:cNvPr id="13" name="Textfeld 12">
                <a:extLst>
                  <a:ext uri="{FF2B5EF4-FFF2-40B4-BE49-F238E27FC236}">
                    <a16:creationId xmlns:a16="http://schemas.microsoft.com/office/drawing/2014/main" id="{05042C70-3C05-47DB-0C89-632655CF9C7C}"/>
                  </a:ext>
                </a:extLst>
              </p:cNvPr>
              <p:cNvSpPr txBox="1"/>
              <p:nvPr/>
            </p:nvSpPr>
            <p:spPr>
              <a:xfrm>
                <a:off x="770496" y="3400975"/>
                <a:ext cx="65723" cy="123111"/>
              </a:xfrm>
              <a:prstGeom prst="rect">
                <a:avLst/>
              </a:prstGeom>
              <a:solidFill>
                <a:schemeClr val="bg1"/>
              </a:solidFill>
            </p:spPr>
            <p:txBody>
              <a:bodyPr wrap="none" lIns="0" tIns="0" rIns="0" bIns="0" rtlCol="0">
                <a:spAutoFit/>
              </a:bodyPr>
              <a:lstStyle/>
              <a:p>
                <a:pPr algn="ctr"/>
                <a:r>
                  <a:rPr lang="de-DE" sz="800"/>
                  <a:t>0</a:t>
                </a:r>
              </a:p>
            </p:txBody>
          </p:sp>
          <p:sp>
            <p:nvSpPr>
              <p:cNvPr id="14" name="Textfeld 13">
                <a:extLst>
                  <a:ext uri="{FF2B5EF4-FFF2-40B4-BE49-F238E27FC236}">
                    <a16:creationId xmlns:a16="http://schemas.microsoft.com/office/drawing/2014/main" id="{C375B13C-E679-0731-36AF-93169A0E04DF}"/>
                  </a:ext>
                </a:extLst>
              </p:cNvPr>
              <p:cNvSpPr txBox="1"/>
              <p:nvPr/>
            </p:nvSpPr>
            <p:spPr>
              <a:xfrm>
                <a:off x="1518319" y="3400975"/>
                <a:ext cx="65723" cy="123111"/>
              </a:xfrm>
              <a:prstGeom prst="rect">
                <a:avLst/>
              </a:prstGeom>
              <a:solidFill>
                <a:schemeClr val="bg1"/>
              </a:solidFill>
            </p:spPr>
            <p:txBody>
              <a:bodyPr wrap="none" lIns="0" tIns="0" rIns="0" bIns="0" rtlCol="0">
                <a:spAutoFit/>
              </a:bodyPr>
              <a:lstStyle/>
              <a:p>
                <a:pPr algn="ctr"/>
                <a:r>
                  <a:rPr lang="de-DE" sz="800"/>
                  <a:t>5</a:t>
                </a:r>
              </a:p>
            </p:txBody>
          </p:sp>
          <p:sp>
            <p:nvSpPr>
              <p:cNvPr id="15" name="Textfeld 14">
                <a:extLst>
                  <a:ext uri="{FF2B5EF4-FFF2-40B4-BE49-F238E27FC236}">
                    <a16:creationId xmlns:a16="http://schemas.microsoft.com/office/drawing/2014/main" id="{3565B898-19DF-B464-159F-742B61C13A4E}"/>
                  </a:ext>
                </a:extLst>
              </p:cNvPr>
              <p:cNvSpPr txBox="1"/>
              <p:nvPr/>
            </p:nvSpPr>
            <p:spPr>
              <a:xfrm>
                <a:off x="2247061" y="3400974"/>
                <a:ext cx="131446" cy="123111"/>
              </a:xfrm>
              <a:prstGeom prst="rect">
                <a:avLst/>
              </a:prstGeom>
              <a:solidFill>
                <a:schemeClr val="bg1"/>
              </a:solidFill>
            </p:spPr>
            <p:txBody>
              <a:bodyPr wrap="none" lIns="0" tIns="0" rIns="0" bIns="0" rtlCol="0">
                <a:spAutoFit/>
              </a:bodyPr>
              <a:lstStyle/>
              <a:p>
                <a:pPr algn="ctr"/>
                <a:r>
                  <a:rPr lang="de-DE" sz="800"/>
                  <a:t>10</a:t>
                </a:r>
              </a:p>
            </p:txBody>
          </p:sp>
          <p:sp>
            <p:nvSpPr>
              <p:cNvPr id="16" name="Textfeld 15">
                <a:extLst>
                  <a:ext uri="{FF2B5EF4-FFF2-40B4-BE49-F238E27FC236}">
                    <a16:creationId xmlns:a16="http://schemas.microsoft.com/office/drawing/2014/main" id="{BF9A70C6-B9BF-4120-24E1-9A8EEB660B41}"/>
                  </a:ext>
                </a:extLst>
              </p:cNvPr>
              <p:cNvSpPr txBox="1"/>
              <p:nvPr/>
            </p:nvSpPr>
            <p:spPr>
              <a:xfrm>
                <a:off x="2994884" y="3400974"/>
                <a:ext cx="131446" cy="123111"/>
              </a:xfrm>
              <a:prstGeom prst="rect">
                <a:avLst/>
              </a:prstGeom>
              <a:solidFill>
                <a:schemeClr val="bg1"/>
              </a:solidFill>
            </p:spPr>
            <p:txBody>
              <a:bodyPr wrap="none" lIns="0" tIns="0" rIns="0" bIns="0" rtlCol="0">
                <a:spAutoFit/>
              </a:bodyPr>
              <a:lstStyle/>
              <a:p>
                <a:pPr algn="ctr"/>
                <a:r>
                  <a:rPr lang="de-DE" sz="800"/>
                  <a:t>15</a:t>
                </a:r>
              </a:p>
            </p:txBody>
          </p:sp>
          <p:sp>
            <p:nvSpPr>
              <p:cNvPr id="17" name="Textfeld 16">
                <a:extLst>
                  <a:ext uri="{FF2B5EF4-FFF2-40B4-BE49-F238E27FC236}">
                    <a16:creationId xmlns:a16="http://schemas.microsoft.com/office/drawing/2014/main" id="{44F4252A-E323-306E-D8F0-1726A46E2777}"/>
                  </a:ext>
                </a:extLst>
              </p:cNvPr>
              <p:cNvSpPr txBox="1"/>
              <p:nvPr/>
            </p:nvSpPr>
            <p:spPr>
              <a:xfrm>
                <a:off x="3742707" y="3400974"/>
                <a:ext cx="131446" cy="123111"/>
              </a:xfrm>
              <a:prstGeom prst="rect">
                <a:avLst/>
              </a:prstGeom>
              <a:solidFill>
                <a:schemeClr val="bg1"/>
              </a:solidFill>
            </p:spPr>
            <p:txBody>
              <a:bodyPr wrap="none" lIns="0" tIns="0" rIns="0" bIns="0" rtlCol="0">
                <a:spAutoFit/>
              </a:bodyPr>
              <a:lstStyle/>
              <a:p>
                <a:pPr algn="ctr"/>
                <a:r>
                  <a:rPr lang="de-DE" sz="800"/>
                  <a:t>20</a:t>
                </a:r>
              </a:p>
            </p:txBody>
          </p:sp>
          <p:sp>
            <p:nvSpPr>
              <p:cNvPr id="30" name="Textfeld 29">
                <a:extLst>
                  <a:ext uri="{FF2B5EF4-FFF2-40B4-BE49-F238E27FC236}">
                    <a16:creationId xmlns:a16="http://schemas.microsoft.com/office/drawing/2014/main" id="{E92CF9B7-1F06-4CAB-6938-095704A28936}"/>
                  </a:ext>
                </a:extLst>
              </p:cNvPr>
              <p:cNvSpPr txBox="1"/>
              <p:nvPr/>
            </p:nvSpPr>
            <p:spPr>
              <a:xfrm>
                <a:off x="1840539" y="3514349"/>
                <a:ext cx="944489" cy="246221"/>
              </a:xfrm>
              <a:prstGeom prst="rect">
                <a:avLst/>
              </a:prstGeom>
              <a:solidFill>
                <a:schemeClr val="bg1"/>
              </a:solidFill>
            </p:spPr>
            <p:txBody>
              <a:bodyPr wrap="none" rtlCol="0">
                <a:spAutoFit/>
              </a:bodyPr>
              <a:lstStyle/>
              <a:p>
                <a:r>
                  <a:rPr lang="de-DE" sz="1000"/>
                  <a:t>Zeit [Jahre]</a:t>
                </a:r>
              </a:p>
            </p:txBody>
          </p:sp>
          <p:sp>
            <p:nvSpPr>
              <p:cNvPr id="32" name="Textfeld 31">
                <a:extLst>
                  <a:ext uri="{FF2B5EF4-FFF2-40B4-BE49-F238E27FC236}">
                    <a16:creationId xmlns:a16="http://schemas.microsoft.com/office/drawing/2014/main" id="{CCF87A0F-544D-5575-DA46-EA5AF6A41063}"/>
                  </a:ext>
                </a:extLst>
              </p:cNvPr>
              <p:cNvSpPr txBox="1"/>
              <p:nvPr/>
            </p:nvSpPr>
            <p:spPr>
              <a:xfrm>
                <a:off x="692217" y="3819871"/>
                <a:ext cx="476092" cy="123111"/>
              </a:xfrm>
              <a:prstGeom prst="rect">
                <a:avLst/>
              </a:prstGeom>
              <a:solidFill>
                <a:schemeClr val="bg1"/>
              </a:solidFill>
            </p:spPr>
            <p:txBody>
              <a:bodyPr wrap="none" lIns="0" tIns="0" rIns="0" bIns="0" rtlCol="0">
                <a:spAutoFit/>
              </a:bodyPr>
              <a:lstStyle/>
              <a:p>
                <a:pPr algn="r"/>
                <a:r>
                  <a:rPr lang="de-DE" sz="800"/>
                  <a:t>   38.766</a:t>
                </a:r>
              </a:p>
            </p:txBody>
          </p:sp>
          <p:sp>
            <p:nvSpPr>
              <p:cNvPr id="33" name="Textfeld 32">
                <a:extLst>
                  <a:ext uri="{FF2B5EF4-FFF2-40B4-BE49-F238E27FC236}">
                    <a16:creationId xmlns:a16="http://schemas.microsoft.com/office/drawing/2014/main" id="{781001DC-1D9C-03D2-4D15-0E30A9386352}"/>
                  </a:ext>
                </a:extLst>
              </p:cNvPr>
              <p:cNvSpPr txBox="1"/>
              <p:nvPr/>
            </p:nvSpPr>
            <p:spPr>
              <a:xfrm>
                <a:off x="634509" y="4117509"/>
                <a:ext cx="533800" cy="123111"/>
              </a:xfrm>
              <a:prstGeom prst="rect">
                <a:avLst/>
              </a:prstGeom>
              <a:solidFill>
                <a:schemeClr val="bg1"/>
              </a:solidFill>
            </p:spPr>
            <p:txBody>
              <a:bodyPr wrap="none" lIns="0" tIns="0" rIns="0" bIns="0" rtlCol="0">
                <a:spAutoFit/>
              </a:bodyPr>
              <a:lstStyle/>
              <a:p>
                <a:pPr algn="r"/>
                <a:r>
                  <a:rPr lang="de-DE" sz="800"/>
                  <a:t>1.387.596</a:t>
                </a:r>
              </a:p>
            </p:txBody>
          </p:sp>
          <p:sp>
            <p:nvSpPr>
              <p:cNvPr id="34" name="Textfeld 33">
                <a:extLst>
                  <a:ext uri="{FF2B5EF4-FFF2-40B4-BE49-F238E27FC236}">
                    <a16:creationId xmlns:a16="http://schemas.microsoft.com/office/drawing/2014/main" id="{FE5E2990-89C3-A0F4-A188-BD40EF849456}"/>
                  </a:ext>
                </a:extLst>
              </p:cNvPr>
              <p:cNvSpPr txBox="1"/>
              <p:nvPr/>
            </p:nvSpPr>
            <p:spPr>
              <a:xfrm>
                <a:off x="1298111" y="3819871"/>
                <a:ext cx="476092" cy="123111"/>
              </a:xfrm>
              <a:prstGeom prst="rect">
                <a:avLst/>
              </a:prstGeom>
              <a:solidFill>
                <a:schemeClr val="bg1"/>
              </a:solidFill>
            </p:spPr>
            <p:txBody>
              <a:bodyPr wrap="none" lIns="0" tIns="0" rIns="0" bIns="0" rtlCol="0">
                <a:spAutoFit/>
              </a:bodyPr>
              <a:lstStyle/>
              <a:p>
                <a:pPr algn="r"/>
                <a:r>
                  <a:rPr lang="de-DE" sz="800"/>
                  <a:t>   28.608</a:t>
                </a:r>
              </a:p>
            </p:txBody>
          </p:sp>
          <p:sp>
            <p:nvSpPr>
              <p:cNvPr id="35" name="Textfeld 34">
                <a:extLst>
                  <a:ext uri="{FF2B5EF4-FFF2-40B4-BE49-F238E27FC236}">
                    <a16:creationId xmlns:a16="http://schemas.microsoft.com/office/drawing/2014/main" id="{A25A8B68-9F5F-CB04-BCC7-FF0D161CF2A3}"/>
                  </a:ext>
                </a:extLst>
              </p:cNvPr>
              <p:cNvSpPr txBox="1"/>
              <p:nvPr/>
            </p:nvSpPr>
            <p:spPr>
              <a:xfrm>
                <a:off x="1240403" y="4117509"/>
                <a:ext cx="533800" cy="123111"/>
              </a:xfrm>
              <a:prstGeom prst="rect">
                <a:avLst/>
              </a:prstGeom>
              <a:solidFill>
                <a:schemeClr val="bg1"/>
              </a:solidFill>
            </p:spPr>
            <p:txBody>
              <a:bodyPr wrap="none" lIns="0" tIns="0" rIns="0" bIns="0" rtlCol="0">
                <a:spAutoFit/>
              </a:bodyPr>
              <a:lstStyle/>
              <a:p>
                <a:pPr algn="r"/>
                <a:r>
                  <a:rPr lang="de-DE" sz="800"/>
                  <a:t>1.091.878</a:t>
                </a:r>
              </a:p>
            </p:txBody>
          </p:sp>
          <p:sp>
            <p:nvSpPr>
              <p:cNvPr id="36" name="Textfeld 35">
                <a:extLst>
                  <a:ext uri="{FF2B5EF4-FFF2-40B4-BE49-F238E27FC236}">
                    <a16:creationId xmlns:a16="http://schemas.microsoft.com/office/drawing/2014/main" id="{599725B2-5AFB-783D-4835-34845E53459C}"/>
                  </a:ext>
                </a:extLst>
              </p:cNvPr>
              <p:cNvSpPr txBox="1"/>
              <p:nvPr/>
            </p:nvSpPr>
            <p:spPr>
              <a:xfrm>
                <a:off x="2073309" y="3823846"/>
                <a:ext cx="476092" cy="123111"/>
              </a:xfrm>
              <a:prstGeom prst="rect">
                <a:avLst/>
              </a:prstGeom>
              <a:solidFill>
                <a:schemeClr val="bg1"/>
              </a:solidFill>
            </p:spPr>
            <p:txBody>
              <a:bodyPr wrap="none" lIns="0" tIns="0" rIns="0" bIns="0" rtlCol="0">
                <a:spAutoFit/>
              </a:bodyPr>
              <a:lstStyle/>
              <a:p>
                <a:pPr algn="r"/>
                <a:r>
                  <a:rPr lang="de-DE" sz="800"/>
                  <a:t>   17.997</a:t>
                </a:r>
              </a:p>
            </p:txBody>
          </p:sp>
          <p:sp>
            <p:nvSpPr>
              <p:cNvPr id="37" name="Textfeld 36">
                <a:extLst>
                  <a:ext uri="{FF2B5EF4-FFF2-40B4-BE49-F238E27FC236}">
                    <a16:creationId xmlns:a16="http://schemas.microsoft.com/office/drawing/2014/main" id="{D418FC50-D5F9-4B8F-DFA0-4DD49042C3CF}"/>
                  </a:ext>
                </a:extLst>
              </p:cNvPr>
              <p:cNvSpPr txBox="1"/>
              <p:nvPr/>
            </p:nvSpPr>
            <p:spPr>
              <a:xfrm>
                <a:off x="2118193" y="4121484"/>
                <a:ext cx="431208" cy="123111"/>
              </a:xfrm>
              <a:prstGeom prst="rect">
                <a:avLst/>
              </a:prstGeom>
              <a:solidFill>
                <a:schemeClr val="bg1"/>
              </a:solidFill>
            </p:spPr>
            <p:txBody>
              <a:bodyPr wrap="none" lIns="0" tIns="0" rIns="0" bIns="0" rtlCol="0">
                <a:spAutoFit/>
              </a:bodyPr>
              <a:lstStyle/>
              <a:p>
                <a:pPr algn="r"/>
                <a:r>
                  <a:rPr lang="de-DE" sz="800"/>
                  <a:t>770.362</a:t>
                </a:r>
              </a:p>
            </p:txBody>
          </p:sp>
          <p:sp>
            <p:nvSpPr>
              <p:cNvPr id="38" name="Textfeld 37">
                <a:extLst>
                  <a:ext uri="{FF2B5EF4-FFF2-40B4-BE49-F238E27FC236}">
                    <a16:creationId xmlns:a16="http://schemas.microsoft.com/office/drawing/2014/main" id="{18375019-B22A-B488-CFF1-5D7E7F39DCB6}"/>
                  </a:ext>
                </a:extLst>
              </p:cNvPr>
              <p:cNvSpPr txBox="1"/>
              <p:nvPr/>
            </p:nvSpPr>
            <p:spPr>
              <a:xfrm>
                <a:off x="2986768" y="3813874"/>
                <a:ext cx="299762" cy="123111"/>
              </a:xfrm>
              <a:prstGeom prst="rect">
                <a:avLst/>
              </a:prstGeom>
              <a:solidFill>
                <a:schemeClr val="bg1"/>
              </a:solidFill>
            </p:spPr>
            <p:txBody>
              <a:bodyPr wrap="none" lIns="0" tIns="0" rIns="0" bIns="0" rtlCol="0">
                <a:spAutoFit/>
              </a:bodyPr>
              <a:lstStyle/>
              <a:p>
                <a:pPr algn="r"/>
                <a:r>
                  <a:rPr lang="de-DE" sz="800"/>
                  <a:t>9.314</a:t>
                </a:r>
              </a:p>
            </p:txBody>
          </p:sp>
          <p:sp>
            <p:nvSpPr>
              <p:cNvPr id="39" name="Textfeld 38">
                <a:extLst>
                  <a:ext uri="{FF2B5EF4-FFF2-40B4-BE49-F238E27FC236}">
                    <a16:creationId xmlns:a16="http://schemas.microsoft.com/office/drawing/2014/main" id="{06E1E387-F31D-A80E-3925-A020A5D0FC8F}"/>
                  </a:ext>
                </a:extLst>
              </p:cNvPr>
              <p:cNvSpPr txBox="1"/>
              <p:nvPr/>
            </p:nvSpPr>
            <p:spPr>
              <a:xfrm>
                <a:off x="2855322" y="4111512"/>
                <a:ext cx="431208" cy="123111"/>
              </a:xfrm>
              <a:prstGeom prst="rect">
                <a:avLst/>
              </a:prstGeom>
              <a:solidFill>
                <a:schemeClr val="bg1"/>
              </a:solidFill>
            </p:spPr>
            <p:txBody>
              <a:bodyPr wrap="none" lIns="0" tIns="0" rIns="0" bIns="0" rtlCol="0">
                <a:spAutoFit/>
              </a:bodyPr>
              <a:lstStyle/>
              <a:p>
                <a:pPr algn="r"/>
                <a:r>
                  <a:rPr lang="de-DE" sz="800"/>
                  <a:t>437.586</a:t>
                </a:r>
              </a:p>
            </p:txBody>
          </p:sp>
          <p:sp>
            <p:nvSpPr>
              <p:cNvPr id="40" name="Textfeld 39">
                <a:extLst>
                  <a:ext uri="{FF2B5EF4-FFF2-40B4-BE49-F238E27FC236}">
                    <a16:creationId xmlns:a16="http://schemas.microsoft.com/office/drawing/2014/main" id="{770324BC-0291-7D6C-326E-961B8177DE68}"/>
                  </a:ext>
                </a:extLst>
              </p:cNvPr>
              <p:cNvSpPr txBox="1"/>
              <p:nvPr/>
            </p:nvSpPr>
            <p:spPr>
              <a:xfrm>
                <a:off x="3653017" y="3809599"/>
                <a:ext cx="299762" cy="123111"/>
              </a:xfrm>
              <a:prstGeom prst="rect">
                <a:avLst/>
              </a:prstGeom>
              <a:solidFill>
                <a:schemeClr val="bg1"/>
              </a:solidFill>
            </p:spPr>
            <p:txBody>
              <a:bodyPr wrap="none" lIns="0" tIns="0" rIns="0" bIns="0" rtlCol="0">
                <a:spAutoFit/>
              </a:bodyPr>
              <a:lstStyle/>
              <a:p>
                <a:pPr algn="r"/>
                <a:r>
                  <a:rPr lang="de-DE" sz="800"/>
                  <a:t>1.736</a:t>
                </a:r>
              </a:p>
            </p:txBody>
          </p:sp>
          <p:sp>
            <p:nvSpPr>
              <p:cNvPr id="41" name="Textfeld 40">
                <a:extLst>
                  <a:ext uri="{FF2B5EF4-FFF2-40B4-BE49-F238E27FC236}">
                    <a16:creationId xmlns:a16="http://schemas.microsoft.com/office/drawing/2014/main" id="{4453C86F-5DC7-2BAF-1F52-4D2883F76FA8}"/>
                  </a:ext>
                </a:extLst>
              </p:cNvPr>
              <p:cNvSpPr txBox="1"/>
              <p:nvPr/>
            </p:nvSpPr>
            <p:spPr>
              <a:xfrm>
                <a:off x="3587294" y="4107237"/>
                <a:ext cx="365485" cy="123111"/>
              </a:xfrm>
              <a:prstGeom prst="rect">
                <a:avLst/>
              </a:prstGeom>
              <a:solidFill>
                <a:schemeClr val="bg1"/>
              </a:solidFill>
            </p:spPr>
            <p:txBody>
              <a:bodyPr wrap="none" lIns="0" tIns="0" rIns="0" bIns="0" rtlCol="0">
                <a:spAutoFit/>
              </a:bodyPr>
              <a:lstStyle/>
              <a:p>
                <a:pPr algn="r"/>
                <a:r>
                  <a:rPr lang="de-DE" sz="800"/>
                  <a:t>84.976</a:t>
                </a:r>
              </a:p>
            </p:txBody>
          </p:sp>
          <p:sp>
            <p:nvSpPr>
              <p:cNvPr id="42" name="Textfeld 41">
                <a:extLst>
                  <a:ext uri="{FF2B5EF4-FFF2-40B4-BE49-F238E27FC236}">
                    <a16:creationId xmlns:a16="http://schemas.microsoft.com/office/drawing/2014/main" id="{ACF220E6-9163-7F57-A52A-5256954CAAB0}"/>
                  </a:ext>
                </a:extLst>
              </p:cNvPr>
              <p:cNvSpPr txBox="1"/>
              <p:nvPr/>
            </p:nvSpPr>
            <p:spPr>
              <a:xfrm>
                <a:off x="1473399" y="1548864"/>
                <a:ext cx="960199" cy="92333"/>
              </a:xfrm>
              <a:prstGeom prst="rect">
                <a:avLst/>
              </a:prstGeom>
              <a:solidFill>
                <a:schemeClr val="bg1"/>
              </a:solidFill>
            </p:spPr>
            <p:txBody>
              <a:bodyPr wrap="none" lIns="0" tIns="0" rIns="0" bIns="0" rtlCol="0">
                <a:spAutoFit/>
              </a:bodyPr>
              <a:lstStyle/>
              <a:p>
                <a:r>
                  <a:rPr lang="de-DE" sz="600"/>
                  <a:t>Mit jeglicher anderer AIE</a:t>
                </a:r>
              </a:p>
            </p:txBody>
          </p:sp>
          <p:sp>
            <p:nvSpPr>
              <p:cNvPr id="44" name="Textfeld 43">
                <a:extLst>
                  <a:ext uri="{FF2B5EF4-FFF2-40B4-BE49-F238E27FC236}">
                    <a16:creationId xmlns:a16="http://schemas.microsoft.com/office/drawing/2014/main" id="{80639FF8-F1C9-7CE7-4972-0BD5E933CDDA}"/>
                  </a:ext>
                </a:extLst>
              </p:cNvPr>
              <p:cNvSpPr txBox="1"/>
              <p:nvPr/>
            </p:nvSpPr>
            <p:spPr>
              <a:xfrm>
                <a:off x="1473399" y="1664887"/>
                <a:ext cx="984244" cy="92333"/>
              </a:xfrm>
              <a:prstGeom prst="rect">
                <a:avLst/>
              </a:prstGeom>
              <a:solidFill>
                <a:schemeClr val="bg1"/>
              </a:solidFill>
            </p:spPr>
            <p:txBody>
              <a:bodyPr wrap="none" lIns="0" tIns="0" rIns="0" bIns="0" rtlCol="0">
                <a:spAutoFit/>
              </a:bodyPr>
              <a:lstStyle/>
              <a:p>
                <a:r>
                  <a:rPr lang="de-DE" sz="600"/>
                  <a:t>Ohne jegliche andere AIE</a:t>
                </a:r>
              </a:p>
            </p:txBody>
          </p:sp>
        </p:grpSp>
        <p:sp>
          <p:nvSpPr>
            <p:cNvPr id="47" name="Textfeld 46">
              <a:extLst>
                <a:ext uri="{FF2B5EF4-FFF2-40B4-BE49-F238E27FC236}">
                  <a16:creationId xmlns:a16="http://schemas.microsoft.com/office/drawing/2014/main" id="{298D68E0-FDB1-6D53-06FE-503A9F364156}"/>
                </a:ext>
              </a:extLst>
            </p:cNvPr>
            <p:cNvSpPr txBox="1"/>
            <p:nvPr/>
          </p:nvSpPr>
          <p:spPr>
            <a:xfrm>
              <a:off x="705511" y="3583788"/>
              <a:ext cx="485710" cy="123111"/>
            </a:xfrm>
            <a:prstGeom prst="rect">
              <a:avLst/>
            </a:prstGeom>
            <a:solidFill>
              <a:schemeClr val="bg1"/>
            </a:solidFill>
          </p:spPr>
          <p:txBody>
            <a:bodyPr wrap="none" lIns="0" tIns="0" rIns="0" bIns="0" rtlCol="0">
              <a:spAutoFit/>
            </a:bodyPr>
            <a:lstStyle/>
            <a:p>
              <a:pPr algn="ctr"/>
              <a:r>
                <a:rPr lang="de-DE" sz="800"/>
                <a:t>Im Risiko</a:t>
              </a:r>
            </a:p>
          </p:txBody>
        </p:sp>
        <p:sp>
          <p:nvSpPr>
            <p:cNvPr id="28" name="TextBox 6">
              <a:extLst>
                <a:ext uri="{FF2B5EF4-FFF2-40B4-BE49-F238E27FC236}">
                  <a16:creationId xmlns:a16="http://schemas.microsoft.com/office/drawing/2014/main" id="{560B4576-7276-A6AF-830A-D33566AF0794}"/>
                </a:ext>
              </a:extLst>
            </p:cNvPr>
            <p:cNvSpPr txBox="1"/>
            <p:nvPr/>
          </p:nvSpPr>
          <p:spPr>
            <a:xfrm>
              <a:off x="556302" y="930688"/>
              <a:ext cx="3563244" cy="400110"/>
            </a:xfrm>
            <a:prstGeom prst="rect">
              <a:avLst/>
            </a:prstGeom>
            <a:noFill/>
            <a:ln>
              <a:noFill/>
            </a:ln>
          </p:spPr>
          <p:txBody>
            <a:bodyPr wrap="square" lIns="0" tIns="0" rIns="0" bIns="0" rtlCol="0" anchor="ctr">
              <a:noAutofit/>
            </a:bodyPr>
            <a:lstStyle/>
            <a:p>
              <a:pPr algn="ctr" defTabSz="685800">
                <a:lnSpc>
                  <a:spcPct val="110000"/>
                </a:lnSpc>
                <a:spcAft>
                  <a:spcPts val="450"/>
                </a:spcAft>
                <a:defRPr/>
              </a:pPr>
              <a:r>
                <a:rPr lang="en-US" sz="1200" b="1">
                  <a:solidFill>
                    <a:srgbClr val="404040"/>
                  </a:solidFill>
                  <a:latin typeface="+mj-lt"/>
                </a:rPr>
                <a:t>Kaplan-Meier-Kurven für T1D-Inzidenz </a:t>
              </a:r>
              <a:r>
                <a:rPr lang="en-US" sz="1200" b="1" err="1">
                  <a:solidFill>
                    <a:srgbClr val="404040"/>
                  </a:solidFill>
                  <a:latin typeface="+mj-lt"/>
                </a:rPr>
                <a:t>mit</a:t>
              </a:r>
              <a:r>
                <a:rPr lang="en-US" sz="1200" b="1">
                  <a:solidFill>
                    <a:srgbClr val="404040"/>
                  </a:solidFill>
                  <a:latin typeface="+mj-lt"/>
                </a:rPr>
                <a:t> und </a:t>
              </a:r>
              <a:r>
                <a:rPr lang="en-US" sz="1200" b="1" err="1">
                  <a:solidFill>
                    <a:srgbClr val="404040"/>
                  </a:solidFill>
                  <a:latin typeface="+mj-lt"/>
                </a:rPr>
                <a:t>ohne</a:t>
              </a:r>
              <a:r>
                <a:rPr lang="en-US" sz="1200" b="1">
                  <a:solidFill>
                    <a:srgbClr val="404040"/>
                  </a:solidFill>
                  <a:latin typeface="+mj-lt"/>
                </a:rPr>
                <a:t> </a:t>
              </a:r>
              <a:r>
                <a:rPr lang="en-US" sz="1200" b="1" err="1">
                  <a:solidFill>
                    <a:srgbClr val="404040"/>
                  </a:solidFill>
                  <a:latin typeface="+mj-lt"/>
                </a:rPr>
                <a:t>andere</a:t>
              </a:r>
              <a:r>
                <a:rPr lang="en-US" sz="1200" b="1">
                  <a:solidFill>
                    <a:srgbClr val="404040"/>
                  </a:solidFill>
                  <a:latin typeface="+mj-lt"/>
                </a:rPr>
                <a:t> AIE</a:t>
              </a:r>
            </a:p>
          </p:txBody>
        </p:sp>
      </p:grpSp>
      <p:grpSp>
        <p:nvGrpSpPr>
          <p:cNvPr id="108" name="Gruppieren 107">
            <a:extLst>
              <a:ext uri="{FF2B5EF4-FFF2-40B4-BE49-F238E27FC236}">
                <a16:creationId xmlns:a16="http://schemas.microsoft.com/office/drawing/2014/main" id="{FAFE6205-E503-6877-5D41-A603BEBE6DAB}"/>
              </a:ext>
            </a:extLst>
          </p:cNvPr>
          <p:cNvGrpSpPr/>
          <p:nvPr/>
        </p:nvGrpSpPr>
        <p:grpSpPr>
          <a:xfrm>
            <a:off x="5267929" y="898906"/>
            <a:ext cx="3366530" cy="3396648"/>
            <a:chOff x="5267929" y="898906"/>
            <a:chExt cx="3366530" cy="3396648"/>
          </a:xfrm>
        </p:grpSpPr>
        <p:pic>
          <p:nvPicPr>
            <p:cNvPr id="49" name="Grafik 48">
              <a:extLst>
                <a:ext uri="{FF2B5EF4-FFF2-40B4-BE49-F238E27FC236}">
                  <a16:creationId xmlns:a16="http://schemas.microsoft.com/office/drawing/2014/main" id="{66F4ABEC-1010-36EF-CCC5-45E882914A58}"/>
                </a:ext>
              </a:extLst>
            </p:cNvPr>
            <p:cNvPicPr>
              <a:picLocks noChangeAspect="1"/>
            </p:cNvPicPr>
            <p:nvPr/>
          </p:nvPicPr>
          <p:blipFill>
            <a:blip r:embed="rId6"/>
            <a:stretch>
              <a:fillRect/>
            </a:stretch>
          </p:blipFill>
          <p:spPr>
            <a:xfrm>
              <a:off x="5267929" y="898906"/>
              <a:ext cx="3366530" cy="3396648"/>
            </a:xfrm>
            <a:prstGeom prst="rect">
              <a:avLst/>
            </a:prstGeom>
          </p:spPr>
        </p:pic>
        <p:sp>
          <p:nvSpPr>
            <p:cNvPr id="51" name="Textfeld 50">
              <a:extLst>
                <a:ext uri="{FF2B5EF4-FFF2-40B4-BE49-F238E27FC236}">
                  <a16:creationId xmlns:a16="http://schemas.microsoft.com/office/drawing/2014/main" id="{90C916C2-D157-EC5B-71EE-AC473D002831}"/>
                </a:ext>
              </a:extLst>
            </p:cNvPr>
            <p:cNvSpPr txBox="1"/>
            <p:nvPr/>
          </p:nvSpPr>
          <p:spPr>
            <a:xfrm>
              <a:off x="5346759" y="1338142"/>
              <a:ext cx="868828" cy="76944"/>
            </a:xfrm>
            <a:prstGeom prst="rect">
              <a:avLst/>
            </a:prstGeom>
            <a:solidFill>
              <a:srgbClr val="DBDBDB"/>
            </a:solidFill>
            <a:ln>
              <a:noFill/>
            </a:ln>
          </p:spPr>
          <p:txBody>
            <a:bodyPr wrap="none" lIns="0" tIns="0" rIns="0" bIns="0" rtlCol="0">
              <a:spAutoFit/>
            </a:bodyPr>
            <a:lstStyle/>
            <a:p>
              <a:pPr algn="r"/>
              <a:r>
                <a:rPr lang="de-DE" sz="500" b="1" err="1"/>
                <a:t>Gesamtpopulation</a:t>
              </a:r>
              <a:r>
                <a:rPr lang="de-DE" sz="500" b="1" baseline="-25000" err="1"/>
                <a:t>min</a:t>
              </a:r>
              <a:r>
                <a:rPr lang="de-DE" sz="500" b="1" baseline="-25000"/>
                <a:t>. </a:t>
              </a:r>
              <a:r>
                <a:rPr lang="de-DE" sz="500" b="1" baseline="-25000" err="1"/>
                <a:t>adj.</a:t>
              </a:r>
              <a:endParaRPr lang="de-DE" sz="500" b="1" baseline="-25000"/>
            </a:p>
          </p:txBody>
        </p:sp>
        <p:sp>
          <p:nvSpPr>
            <p:cNvPr id="52" name="Textfeld 51">
              <a:extLst>
                <a:ext uri="{FF2B5EF4-FFF2-40B4-BE49-F238E27FC236}">
                  <a16:creationId xmlns:a16="http://schemas.microsoft.com/office/drawing/2014/main" id="{49E8B166-331D-C84C-6550-FABCB145B01E}"/>
                </a:ext>
              </a:extLst>
            </p:cNvPr>
            <p:cNvSpPr txBox="1"/>
            <p:nvPr/>
          </p:nvSpPr>
          <p:spPr>
            <a:xfrm>
              <a:off x="5346759" y="2597799"/>
              <a:ext cx="868828" cy="76944"/>
            </a:xfrm>
            <a:prstGeom prst="rect">
              <a:avLst/>
            </a:prstGeom>
            <a:solidFill>
              <a:srgbClr val="DBDBDB"/>
            </a:solidFill>
            <a:ln>
              <a:noFill/>
            </a:ln>
          </p:spPr>
          <p:txBody>
            <a:bodyPr wrap="none" lIns="0" tIns="0" rIns="0" bIns="0" rtlCol="0">
              <a:spAutoFit/>
            </a:bodyPr>
            <a:lstStyle/>
            <a:p>
              <a:pPr algn="r"/>
              <a:r>
                <a:rPr lang="de-DE" sz="500" b="1" err="1"/>
                <a:t>Gesamtpopulation</a:t>
              </a:r>
              <a:r>
                <a:rPr lang="de-DE" sz="500" b="1" baseline="-25000" err="1"/>
                <a:t>min</a:t>
              </a:r>
              <a:r>
                <a:rPr lang="de-DE" sz="500" b="1" baseline="-25000"/>
                <a:t>. </a:t>
              </a:r>
              <a:r>
                <a:rPr lang="de-DE" sz="500" b="1" baseline="-25000" err="1"/>
                <a:t>adj.</a:t>
              </a:r>
              <a:endParaRPr lang="de-DE" sz="500" b="1" baseline="-25000"/>
            </a:p>
          </p:txBody>
        </p:sp>
        <p:sp>
          <p:nvSpPr>
            <p:cNvPr id="53" name="Textfeld 52">
              <a:extLst>
                <a:ext uri="{FF2B5EF4-FFF2-40B4-BE49-F238E27FC236}">
                  <a16:creationId xmlns:a16="http://schemas.microsoft.com/office/drawing/2014/main" id="{7FACCF0D-D614-9BC6-08E3-0B61ACC35DA0}"/>
                </a:ext>
              </a:extLst>
            </p:cNvPr>
            <p:cNvSpPr txBox="1"/>
            <p:nvPr/>
          </p:nvSpPr>
          <p:spPr>
            <a:xfrm>
              <a:off x="5346759" y="3706899"/>
              <a:ext cx="868828" cy="76944"/>
            </a:xfrm>
            <a:prstGeom prst="rect">
              <a:avLst/>
            </a:prstGeom>
            <a:solidFill>
              <a:srgbClr val="DBDBDB"/>
            </a:solidFill>
            <a:ln>
              <a:noFill/>
            </a:ln>
          </p:spPr>
          <p:txBody>
            <a:bodyPr wrap="none" lIns="0" tIns="0" rIns="0" bIns="0" rtlCol="0">
              <a:spAutoFit/>
            </a:bodyPr>
            <a:lstStyle/>
            <a:p>
              <a:pPr algn="r"/>
              <a:r>
                <a:rPr lang="de-DE" sz="500" b="1" err="1"/>
                <a:t>Gesamtpopulation</a:t>
              </a:r>
              <a:r>
                <a:rPr lang="de-DE" sz="500" b="1" baseline="-25000" err="1"/>
                <a:t>min</a:t>
              </a:r>
              <a:r>
                <a:rPr lang="de-DE" sz="500" b="1" baseline="-25000"/>
                <a:t>. </a:t>
              </a:r>
              <a:r>
                <a:rPr lang="de-DE" sz="500" b="1" baseline="-25000" err="1"/>
                <a:t>adj.</a:t>
              </a:r>
              <a:endParaRPr lang="de-DE" sz="500" b="1" baseline="-25000"/>
            </a:p>
          </p:txBody>
        </p:sp>
        <p:sp>
          <p:nvSpPr>
            <p:cNvPr id="54" name="Textfeld 53">
              <a:extLst>
                <a:ext uri="{FF2B5EF4-FFF2-40B4-BE49-F238E27FC236}">
                  <a16:creationId xmlns:a16="http://schemas.microsoft.com/office/drawing/2014/main" id="{8F1898FA-4F9A-7DF1-C1E1-A1F6A7583E92}"/>
                </a:ext>
              </a:extLst>
            </p:cNvPr>
            <p:cNvSpPr txBox="1"/>
            <p:nvPr/>
          </p:nvSpPr>
          <p:spPr>
            <a:xfrm>
              <a:off x="5346759" y="1530237"/>
              <a:ext cx="726161" cy="76944"/>
            </a:xfrm>
            <a:prstGeom prst="rect">
              <a:avLst/>
            </a:prstGeom>
            <a:solidFill>
              <a:srgbClr val="DBDBDB"/>
            </a:solidFill>
            <a:ln>
              <a:noFill/>
            </a:ln>
          </p:spPr>
          <p:txBody>
            <a:bodyPr wrap="none" lIns="0" tIns="0" rIns="0" bIns="0" rtlCol="0">
              <a:spAutoFit/>
            </a:bodyPr>
            <a:lstStyle/>
            <a:p>
              <a:pPr algn="r"/>
              <a:r>
                <a:rPr lang="de-DE" sz="500" b="1" err="1"/>
                <a:t>IAk</a:t>
              </a:r>
              <a:r>
                <a:rPr lang="de-DE" sz="500" b="1"/>
                <a:t> </a:t>
              </a:r>
              <a:r>
                <a:rPr lang="de-DE" sz="500" b="1" err="1"/>
                <a:t>bestätigt</a:t>
              </a:r>
              <a:r>
                <a:rPr lang="de-DE" sz="500" b="1" baseline="-25000" err="1"/>
                <a:t>adjustiert</a:t>
              </a:r>
              <a:r>
                <a:rPr lang="de-DE" sz="500" b="1" baseline="-25000"/>
                <a:t>.</a:t>
              </a:r>
            </a:p>
          </p:txBody>
        </p:sp>
        <p:sp>
          <p:nvSpPr>
            <p:cNvPr id="55" name="Textfeld 54">
              <a:extLst>
                <a:ext uri="{FF2B5EF4-FFF2-40B4-BE49-F238E27FC236}">
                  <a16:creationId xmlns:a16="http://schemas.microsoft.com/office/drawing/2014/main" id="{D20FD3A7-C676-6C86-9F2C-B9C41914AA6F}"/>
                </a:ext>
              </a:extLst>
            </p:cNvPr>
            <p:cNvSpPr txBox="1"/>
            <p:nvPr/>
          </p:nvSpPr>
          <p:spPr>
            <a:xfrm>
              <a:off x="5346759" y="1436513"/>
              <a:ext cx="767838" cy="76944"/>
            </a:xfrm>
            <a:prstGeom prst="rect">
              <a:avLst/>
            </a:prstGeom>
            <a:solidFill>
              <a:schemeClr val="bg1"/>
            </a:solidFill>
            <a:ln>
              <a:noFill/>
            </a:ln>
          </p:spPr>
          <p:txBody>
            <a:bodyPr wrap="none" lIns="0" tIns="0" rIns="0" bIns="0" rtlCol="0">
              <a:spAutoFit/>
            </a:bodyPr>
            <a:lstStyle/>
            <a:p>
              <a:pPr algn="r"/>
              <a:r>
                <a:rPr lang="de-DE" sz="500" b="1" err="1"/>
                <a:t>Gesamtpopulation</a:t>
              </a:r>
              <a:r>
                <a:rPr lang="de-DE" sz="500" b="1" baseline="-25000" err="1"/>
                <a:t>adj</a:t>
              </a:r>
              <a:r>
                <a:rPr lang="de-DE" sz="500" b="1" baseline="-25000"/>
                <a:t>.</a:t>
              </a:r>
            </a:p>
          </p:txBody>
        </p:sp>
        <p:sp>
          <p:nvSpPr>
            <p:cNvPr id="56" name="Textfeld 55">
              <a:extLst>
                <a:ext uri="{FF2B5EF4-FFF2-40B4-BE49-F238E27FC236}">
                  <a16:creationId xmlns:a16="http://schemas.microsoft.com/office/drawing/2014/main" id="{C8F4FF41-8474-3629-C153-BE0D39A47D02}"/>
                </a:ext>
              </a:extLst>
            </p:cNvPr>
            <p:cNvSpPr txBox="1"/>
            <p:nvPr/>
          </p:nvSpPr>
          <p:spPr>
            <a:xfrm>
              <a:off x="5346759" y="2698262"/>
              <a:ext cx="767838" cy="76944"/>
            </a:xfrm>
            <a:prstGeom prst="rect">
              <a:avLst/>
            </a:prstGeom>
            <a:solidFill>
              <a:schemeClr val="bg1"/>
            </a:solidFill>
            <a:ln>
              <a:noFill/>
            </a:ln>
          </p:spPr>
          <p:txBody>
            <a:bodyPr wrap="none" lIns="0" tIns="0" rIns="0" bIns="0" rtlCol="0">
              <a:spAutoFit/>
            </a:bodyPr>
            <a:lstStyle/>
            <a:p>
              <a:pPr algn="r"/>
              <a:r>
                <a:rPr lang="de-DE" sz="500" b="1" err="1"/>
                <a:t>Gesamtpopulation</a:t>
              </a:r>
              <a:r>
                <a:rPr lang="de-DE" sz="500" b="1" baseline="-25000" err="1"/>
                <a:t>adj</a:t>
              </a:r>
              <a:r>
                <a:rPr lang="de-DE" sz="500" b="1" baseline="-25000"/>
                <a:t>.</a:t>
              </a:r>
            </a:p>
          </p:txBody>
        </p:sp>
        <p:sp>
          <p:nvSpPr>
            <p:cNvPr id="57" name="Textfeld 56">
              <a:extLst>
                <a:ext uri="{FF2B5EF4-FFF2-40B4-BE49-F238E27FC236}">
                  <a16:creationId xmlns:a16="http://schemas.microsoft.com/office/drawing/2014/main" id="{21B40BC7-9AFB-DC38-7E54-3E642116A2D4}"/>
                </a:ext>
              </a:extLst>
            </p:cNvPr>
            <p:cNvSpPr txBox="1"/>
            <p:nvPr/>
          </p:nvSpPr>
          <p:spPr>
            <a:xfrm>
              <a:off x="5346759" y="3806530"/>
              <a:ext cx="767838" cy="76944"/>
            </a:xfrm>
            <a:prstGeom prst="rect">
              <a:avLst/>
            </a:prstGeom>
            <a:solidFill>
              <a:schemeClr val="bg1"/>
            </a:solidFill>
            <a:ln>
              <a:noFill/>
            </a:ln>
          </p:spPr>
          <p:txBody>
            <a:bodyPr wrap="none" lIns="0" tIns="0" rIns="0" bIns="0" rtlCol="0">
              <a:spAutoFit/>
            </a:bodyPr>
            <a:lstStyle/>
            <a:p>
              <a:pPr algn="r"/>
              <a:r>
                <a:rPr lang="de-DE" sz="500" b="1" err="1"/>
                <a:t>Gesamtpopulation</a:t>
              </a:r>
              <a:r>
                <a:rPr lang="de-DE" sz="500" b="1" baseline="-25000" err="1"/>
                <a:t>adj</a:t>
              </a:r>
              <a:r>
                <a:rPr lang="de-DE" sz="500" b="1" baseline="-25000"/>
                <a:t>.</a:t>
              </a:r>
            </a:p>
          </p:txBody>
        </p:sp>
        <p:sp>
          <p:nvSpPr>
            <p:cNvPr id="60" name="Textfeld 59">
              <a:extLst>
                <a:ext uri="{FF2B5EF4-FFF2-40B4-BE49-F238E27FC236}">
                  <a16:creationId xmlns:a16="http://schemas.microsoft.com/office/drawing/2014/main" id="{E1A68A7A-543A-C22B-18E7-F93DE22F7295}"/>
                </a:ext>
              </a:extLst>
            </p:cNvPr>
            <p:cNvSpPr txBox="1"/>
            <p:nvPr/>
          </p:nvSpPr>
          <p:spPr>
            <a:xfrm>
              <a:off x="6215587" y="986682"/>
              <a:ext cx="381661" cy="230832"/>
            </a:xfrm>
            <a:prstGeom prst="rect">
              <a:avLst/>
            </a:prstGeom>
            <a:solidFill>
              <a:schemeClr val="bg1"/>
            </a:solidFill>
            <a:ln>
              <a:noFill/>
            </a:ln>
          </p:spPr>
          <p:txBody>
            <a:bodyPr wrap="square" lIns="0" tIns="0" rIns="0" bIns="0" rtlCol="0">
              <a:spAutoFit/>
            </a:bodyPr>
            <a:lstStyle/>
            <a:p>
              <a:pPr algn="ctr"/>
              <a:r>
                <a:rPr lang="de-DE" sz="500" b="1"/>
                <a:t>Mit jeglicher AIE</a:t>
              </a:r>
              <a:endParaRPr lang="de-DE" sz="500" b="1" baseline="-25000"/>
            </a:p>
          </p:txBody>
        </p:sp>
        <p:sp>
          <p:nvSpPr>
            <p:cNvPr id="61" name="Textfeld 60">
              <a:extLst>
                <a:ext uri="{FF2B5EF4-FFF2-40B4-BE49-F238E27FC236}">
                  <a16:creationId xmlns:a16="http://schemas.microsoft.com/office/drawing/2014/main" id="{54F40ED0-A233-FE34-939E-7C3842AF078A}"/>
                </a:ext>
              </a:extLst>
            </p:cNvPr>
            <p:cNvSpPr txBox="1"/>
            <p:nvPr/>
          </p:nvSpPr>
          <p:spPr>
            <a:xfrm>
              <a:off x="6672788" y="986682"/>
              <a:ext cx="381661" cy="230832"/>
            </a:xfrm>
            <a:prstGeom prst="rect">
              <a:avLst/>
            </a:prstGeom>
            <a:solidFill>
              <a:schemeClr val="bg1"/>
            </a:solidFill>
            <a:ln>
              <a:noFill/>
            </a:ln>
          </p:spPr>
          <p:txBody>
            <a:bodyPr wrap="square" lIns="0" tIns="0" rIns="0" bIns="0" rtlCol="0">
              <a:spAutoFit/>
            </a:bodyPr>
            <a:lstStyle/>
            <a:p>
              <a:pPr algn="ctr"/>
              <a:r>
                <a:rPr lang="de-DE" sz="500" b="1"/>
                <a:t>Ohne jegliche AIE</a:t>
              </a:r>
              <a:endParaRPr lang="de-DE" sz="500" b="1" baseline="-25000"/>
            </a:p>
          </p:txBody>
        </p:sp>
        <p:sp>
          <p:nvSpPr>
            <p:cNvPr id="62" name="Textfeld 61">
              <a:extLst>
                <a:ext uri="{FF2B5EF4-FFF2-40B4-BE49-F238E27FC236}">
                  <a16:creationId xmlns:a16="http://schemas.microsoft.com/office/drawing/2014/main" id="{8E654DFA-9E3E-374A-C2EA-C49C4060E916}"/>
                </a:ext>
              </a:extLst>
            </p:cNvPr>
            <p:cNvSpPr txBox="1"/>
            <p:nvPr/>
          </p:nvSpPr>
          <p:spPr>
            <a:xfrm>
              <a:off x="6114597" y="2216410"/>
              <a:ext cx="508118" cy="230832"/>
            </a:xfrm>
            <a:prstGeom prst="rect">
              <a:avLst/>
            </a:prstGeom>
            <a:solidFill>
              <a:schemeClr val="bg1"/>
            </a:solidFill>
            <a:ln>
              <a:noFill/>
            </a:ln>
          </p:spPr>
          <p:txBody>
            <a:bodyPr wrap="square" lIns="0" tIns="0" rIns="0" bIns="0" rtlCol="0">
              <a:spAutoFit/>
            </a:bodyPr>
            <a:lstStyle/>
            <a:p>
              <a:pPr algn="ctr"/>
              <a:r>
                <a:rPr lang="de-DE" sz="500" b="1"/>
                <a:t>Mit Schilddrüsen-erkrankung</a:t>
              </a:r>
              <a:endParaRPr lang="de-DE" sz="500" b="1" baseline="-25000"/>
            </a:p>
          </p:txBody>
        </p:sp>
        <p:sp>
          <p:nvSpPr>
            <p:cNvPr id="64" name="Textfeld 63">
              <a:extLst>
                <a:ext uri="{FF2B5EF4-FFF2-40B4-BE49-F238E27FC236}">
                  <a16:creationId xmlns:a16="http://schemas.microsoft.com/office/drawing/2014/main" id="{0F25078F-6770-7ABF-53D8-FB8324F162AC}"/>
                </a:ext>
              </a:extLst>
            </p:cNvPr>
            <p:cNvSpPr txBox="1"/>
            <p:nvPr/>
          </p:nvSpPr>
          <p:spPr>
            <a:xfrm>
              <a:off x="6622954" y="2223061"/>
              <a:ext cx="508118" cy="230832"/>
            </a:xfrm>
            <a:prstGeom prst="rect">
              <a:avLst/>
            </a:prstGeom>
            <a:solidFill>
              <a:schemeClr val="bg1"/>
            </a:solidFill>
            <a:ln>
              <a:noFill/>
            </a:ln>
          </p:spPr>
          <p:txBody>
            <a:bodyPr wrap="square" lIns="0" tIns="0" rIns="0" bIns="0" rtlCol="0">
              <a:spAutoFit/>
            </a:bodyPr>
            <a:lstStyle/>
            <a:p>
              <a:pPr algn="ctr"/>
              <a:r>
                <a:rPr lang="de-DE" sz="500" b="1"/>
                <a:t>Ohne Schilddrüsen-erkrankung</a:t>
              </a:r>
              <a:endParaRPr lang="de-DE" sz="500" b="1" baseline="-25000"/>
            </a:p>
          </p:txBody>
        </p:sp>
        <p:sp>
          <p:nvSpPr>
            <p:cNvPr id="65" name="Textfeld 64">
              <a:extLst>
                <a:ext uri="{FF2B5EF4-FFF2-40B4-BE49-F238E27FC236}">
                  <a16:creationId xmlns:a16="http://schemas.microsoft.com/office/drawing/2014/main" id="{C7C8047D-A069-9424-999A-6F0FC99F7B51}"/>
                </a:ext>
              </a:extLst>
            </p:cNvPr>
            <p:cNvSpPr txBox="1"/>
            <p:nvPr/>
          </p:nvSpPr>
          <p:spPr>
            <a:xfrm>
              <a:off x="6169001" y="3437405"/>
              <a:ext cx="399310" cy="153888"/>
            </a:xfrm>
            <a:prstGeom prst="rect">
              <a:avLst/>
            </a:prstGeom>
            <a:solidFill>
              <a:schemeClr val="bg1"/>
            </a:solidFill>
            <a:ln>
              <a:noFill/>
            </a:ln>
          </p:spPr>
          <p:txBody>
            <a:bodyPr wrap="square" lIns="0" tIns="0" rIns="0" bIns="0" rtlCol="0">
              <a:spAutoFit/>
            </a:bodyPr>
            <a:lstStyle/>
            <a:p>
              <a:pPr algn="ctr"/>
              <a:r>
                <a:rPr lang="de-DE" sz="500" b="1"/>
                <a:t>Mit Zöliakie</a:t>
              </a:r>
              <a:endParaRPr lang="de-DE" sz="500" b="1" baseline="-25000"/>
            </a:p>
          </p:txBody>
        </p:sp>
        <p:sp>
          <p:nvSpPr>
            <p:cNvPr id="67" name="Textfeld 66">
              <a:extLst>
                <a:ext uri="{FF2B5EF4-FFF2-40B4-BE49-F238E27FC236}">
                  <a16:creationId xmlns:a16="http://schemas.microsoft.com/office/drawing/2014/main" id="{8FA83A6A-07F7-E144-6585-204F4624FED3}"/>
                </a:ext>
              </a:extLst>
            </p:cNvPr>
            <p:cNvSpPr txBox="1"/>
            <p:nvPr/>
          </p:nvSpPr>
          <p:spPr>
            <a:xfrm>
              <a:off x="6655139" y="3429694"/>
              <a:ext cx="399310" cy="153888"/>
            </a:xfrm>
            <a:prstGeom prst="rect">
              <a:avLst/>
            </a:prstGeom>
            <a:solidFill>
              <a:schemeClr val="bg1"/>
            </a:solidFill>
            <a:ln>
              <a:noFill/>
            </a:ln>
          </p:spPr>
          <p:txBody>
            <a:bodyPr wrap="square" lIns="0" tIns="0" rIns="0" bIns="0" rtlCol="0">
              <a:spAutoFit/>
            </a:bodyPr>
            <a:lstStyle/>
            <a:p>
              <a:pPr algn="ctr"/>
              <a:r>
                <a:rPr lang="de-DE" sz="500" b="1"/>
                <a:t>Ohne Zöliakie</a:t>
              </a:r>
              <a:endParaRPr lang="de-DE" sz="500" b="1" baseline="-25000"/>
            </a:p>
          </p:txBody>
        </p:sp>
        <p:sp>
          <p:nvSpPr>
            <p:cNvPr id="68" name="Textfeld 67">
              <a:extLst>
                <a:ext uri="{FF2B5EF4-FFF2-40B4-BE49-F238E27FC236}">
                  <a16:creationId xmlns:a16="http://schemas.microsoft.com/office/drawing/2014/main" id="{EF26A890-F89C-1BB8-D12D-D8EF40BFE8D8}"/>
                </a:ext>
              </a:extLst>
            </p:cNvPr>
            <p:cNvSpPr txBox="1"/>
            <p:nvPr/>
          </p:nvSpPr>
          <p:spPr>
            <a:xfrm>
              <a:off x="6132700" y="1250722"/>
              <a:ext cx="969506" cy="61555"/>
            </a:xfrm>
            <a:prstGeom prst="rect">
              <a:avLst/>
            </a:prstGeom>
            <a:solidFill>
              <a:schemeClr val="bg1"/>
            </a:solidFill>
            <a:ln>
              <a:noFill/>
            </a:ln>
          </p:spPr>
          <p:txBody>
            <a:bodyPr wrap="square" lIns="0" tIns="0" rIns="0" bIns="0" rtlCol="0">
              <a:spAutoFit/>
            </a:bodyPr>
            <a:lstStyle/>
            <a:p>
              <a:pPr algn="ctr"/>
              <a:r>
                <a:rPr lang="de-DE" sz="400" i="1"/>
                <a:t>Anz. Fälle/Gesamt-Anz. Teilnehmer</a:t>
              </a:r>
              <a:endParaRPr lang="de-DE" sz="400" i="1" baseline="-25000"/>
            </a:p>
          </p:txBody>
        </p:sp>
        <p:sp>
          <p:nvSpPr>
            <p:cNvPr id="70" name="Textfeld 69">
              <a:extLst>
                <a:ext uri="{FF2B5EF4-FFF2-40B4-BE49-F238E27FC236}">
                  <a16:creationId xmlns:a16="http://schemas.microsoft.com/office/drawing/2014/main" id="{6728D593-D52B-63C2-5C74-80F06A21F4ED}"/>
                </a:ext>
              </a:extLst>
            </p:cNvPr>
            <p:cNvSpPr txBox="1"/>
            <p:nvPr/>
          </p:nvSpPr>
          <p:spPr>
            <a:xfrm>
              <a:off x="6132700" y="2511511"/>
              <a:ext cx="969506" cy="61555"/>
            </a:xfrm>
            <a:prstGeom prst="rect">
              <a:avLst/>
            </a:prstGeom>
            <a:solidFill>
              <a:schemeClr val="bg1"/>
            </a:solidFill>
            <a:ln>
              <a:noFill/>
            </a:ln>
          </p:spPr>
          <p:txBody>
            <a:bodyPr wrap="square" lIns="0" tIns="0" rIns="0" bIns="0" rtlCol="0">
              <a:spAutoFit/>
            </a:bodyPr>
            <a:lstStyle/>
            <a:p>
              <a:pPr algn="ctr"/>
              <a:r>
                <a:rPr lang="de-DE" sz="400" i="1"/>
                <a:t>Anz. Fälle/Gesamt-Anz. Teilnehmer</a:t>
              </a:r>
              <a:endParaRPr lang="de-DE" sz="400" i="1" baseline="-25000"/>
            </a:p>
          </p:txBody>
        </p:sp>
        <p:sp>
          <p:nvSpPr>
            <p:cNvPr id="71" name="Textfeld 70">
              <a:extLst>
                <a:ext uri="{FF2B5EF4-FFF2-40B4-BE49-F238E27FC236}">
                  <a16:creationId xmlns:a16="http://schemas.microsoft.com/office/drawing/2014/main" id="{B25B40D7-4DD7-453D-DEF3-883BCFD9CB55}"/>
                </a:ext>
              </a:extLst>
            </p:cNvPr>
            <p:cNvSpPr txBox="1"/>
            <p:nvPr/>
          </p:nvSpPr>
          <p:spPr>
            <a:xfrm>
              <a:off x="6132700" y="3621990"/>
              <a:ext cx="969506" cy="61555"/>
            </a:xfrm>
            <a:prstGeom prst="rect">
              <a:avLst/>
            </a:prstGeom>
            <a:solidFill>
              <a:schemeClr val="bg1"/>
            </a:solidFill>
            <a:ln>
              <a:noFill/>
            </a:ln>
          </p:spPr>
          <p:txBody>
            <a:bodyPr wrap="square" lIns="0" tIns="0" rIns="0" bIns="0" rtlCol="0">
              <a:spAutoFit/>
            </a:bodyPr>
            <a:lstStyle/>
            <a:p>
              <a:pPr algn="ctr"/>
              <a:r>
                <a:rPr lang="de-DE" sz="400" i="1"/>
                <a:t>Anz. Fälle/Gesamt-Anz. Teilnehmer</a:t>
              </a:r>
              <a:endParaRPr lang="de-DE" sz="400" i="1" baseline="-25000"/>
            </a:p>
          </p:txBody>
        </p:sp>
        <p:sp>
          <p:nvSpPr>
            <p:cNvPr id="72" name="Textfeld 71">
              <a:extLst>
                <a:ext uri="{FF2B5EF4-FFF2-40B4-BE49-F238E27FC236}">
                  <a16:creationId xmlns:a16="http://schemas.microsoft.com/office/drawing/2014/main" id="{896336E0-5FFA-3803-595E-44C599DA8F7B}"/>
                </a:ext>
              </a:extLst>
            </p:cNvPr>
            <p:cNvSpPr txBox="1"/>
            <p:nvPr/>
          </p:nvSpPr>
          <p:spPr>
            <a:xfrm>
              <a:off x="7311745" y="1250722"/>
              <a:ext cx="1009662" cy="61555"/>
            </a:xfrm>
            <a:prstGeom prst="rect">
              <a:avLst/>
            </a:prstGeom>
            <a:solidFill>
              <a:schemeClr val="bg1"/>
            </a:solidFill>
            <a:ln>
              <a:noFill/>
            </a:ln>
          </p:spPr>
          <p:txBody>
            <a:bodyPr wrap="square" lIns="0" tIns="0" rIns="0" bIns="0" rtlCol="0">
              <a:spAutoFit/>
            </a:bodyPr>
            <a:lstStyle/>
            <a:p>
              <a:pPr algn="ctr"/>
              <a:r>
                <a:rPr lang="de-DE" sz="400" i="1"/>
                <a:t>HR für inzidenten T1D (95 %-KI)</a:t>
              </a:r>
              <a:endParaRPr lang="de-DE" sz="400" i="1" baseline="-25000"/>
            </a:p>
          </p:txBody>
        </p:sp>
        <p:sp>
          <p:nvSpPr>
            <p:cNvPr id="75" name="Textfeld 74">
              <a:extLst>
                <a:ext uri="{FF2B5EF4-FFF2-40B4-BE49-F238E27FC236}">
                  <a16:creationId xmlns:a16="http://schemas.microsoft.com/office/drawing/2014/main" id="{ABA0F281-4A71-380C-6450-F9E8A4F7509A}"/>
                </a:ext>
              </a:extLst>
            </p:cNvPr>
            <p:cNvSpPr txBox="1"/>
            <p:nvPr/>
          </p:nvSpPr>
          <p:spPr>
            <a:xfrm>
              <a:off x="7311745" y="2511511"/>
              <a:ext cx="1009662" cy="61555"/>
            </a:xfrm>
            <a:prstGeom prst="rect">
              <a:avLst/>
            </a:prstGeom>
            <a:solidFill>
              <a:schemeClr val="bg1"/>
            </a:solidFill>
            <a:ln>
              <a:noFill/>
            </a:ln>
          </p:spPr>
          <p:txBody>
            <a:bodyPr wrap="square" lIns="0" tIns="0" rIns="0" bIns="0" rtlCol="0">
              <a:spAutoFit/>
            </a:bodyPr>
            <a:lstStyle/>
            <a:p>
              <a:pPr algn="ctr"/>
              <a:r>
                <a:rPr lang="de-DE" sz="400" i="1"/>
                <a:t>HR für inzidenten T1D (95 %-KI)</a:t>
              </a:r>
              <a:endParaRPr lang="de-DE" sz="400" i="1" baseline="-25000"/>
            </a:p>
          </p:txBody>
        </p:sp>
        <p:sp>
          <p:nvSpPr>
            <p:cNvPr id="76" name="Textfeld 75">
              <a:extLst>
                <a:ext uri="{FF2B5EF4-FFF2-40B4-BE49-F238E27FC236}">
                  <a16:creationId xmlns:a16="http://schemas.microsoft.com/office/drawing/2014/main" id="{8E2D23AA-51A9-5594-FB57-3BAA56F6391D}"/>
                </a:ext>
              </a:extLst>
            </p:cNvPr>
            <p:cNvSpPr txBox="1"/>
            <p:nvPr/>
          </p:nvSpPr>
          <p:spPr>
            <a:xfrm>
              <a:off x="7311745" y="3621989"/>
              <a:ext cx="1009662" cy="61555"/>
            </a:xfrm>
            <a:prstGeom prst="rect">
              <a:avLst/>
            </a:prstGeom>
            <a:solidFill>
              <a:schemeClr val="bg1"/>
            </a:solidFill>
            <a:ln>
              <a:noFill/>
            </a:ln>
          </p:spPr>
          <p:txBody>
            <a:bodyPr wrap="square" lIns="0" tIns="0" rIns="0" bIns="0" rtlCol="0">
              <a:spAutoFit/>
            </a:bodyPr>
            <a:lstStyle/>
            <a:p>
              <a:pPr algn="ctr"/>
              <a:r>
                <a:rPr lang="de-DE" sz="400" i="1"/>
                <a:t>HR für inzidenten T1D (95 %-KI)</a:t>
              </a:r>
              <a:endParaRPr lang="de-DE" sz="400" i="1" baseline="-25000"/>
            </a:p>
          </p:txBody>
        </p:sp>
        <p:sp>
          <p:nvSpPr>
            <p:cNvPr id="77" name="Textfeld 76">
              <a:extLst>
                <a:ext uri="{FF2B5EF4-FFF2-40B4-BE49-F238E27FC236}">
                  <a16:creationId xmlns:a16="http://schemas.microsoft.com/office/drawing/2014/main" id="{62C9AC72-D3C4-39A0-A5BF-32DEDAB45F54}"/>
                </a:ext>
              </a:extLst>
            </p:cNvPr>
            <p:cNvSpPr txBox="1"/>
            <p:nvPr/>
          </p:nvSpPr>
          <p:spPr>
            <a:xfrm>
              <a:off x="7054449" y="1841007"/>
              <a:ext cx="1009662" cy="230832"/>
            </a:xfrm>
            <a:prstGeom prst="rect">
              <a:avLst/>
            </a:prstGeom>
            <a:solidFill>
              <a:schemeClr val="bg1"/>
            </a:solidFill>
            <a:ln>
              <a:noFill/>
            </a:ln>
          </p:spPr>
          <p:txBody>
            <a:bodyPr wrap="square" lIns="0" tIns="0" rIns="0" bIns="0" rtlCol="0">
              <a:spAutoFit/>
            </a:bodyPr>
            <a:lstStyle/>
            <a:p>
              <a:pPr algn="ctr"/>
              <a:r>
                <a:rPr lang="de-DE" sz="500"/>
                <a:t>Wahrscheinlicher mit jeglicher anderer AIE vs. ohne jegliche andere AIE</a:t>
              </a:r>
              <a:endParaRPr lang="de-DE" sz="500" baseline="-25000"/>
            </a:p>
          </p:txBody>
        </p:sp>
        <p:sp>
          <p:nvSpPr>
            <p:cNvPr id="78" name="Textfeld 77">
              <a:extLst>
                <a:ext uri="{FF2B5EF4-FFF2-40B4-BE49-F238E27FC236}">
                  <a16:creationId xmlns:a16="http://schemas.microsoft.com/office/drawing/2014/main" id="{1CCDE411-9C09-E59C-6D2E-0D715BA4B4BF}"/>
                </a:ext>
              </a:extLst>
            </p:cNvPr>
            <p:cNvSpPr txBox="1"/>
            <p:nvPr/>
          </p:nvSpPr>
          <p:spPr>
            <a:xfrm>
              <a:off x="7076763" y="3005346"/>
              <a:ext cx="1009662" cy="230832"/>
            </a:xfrm>
            <a:prstGeom prst="rect">
              <a:avLst/>
            </a:prstGeom>
            <a:solidFill>
              <a:schemeClr val="bg1"/>
            </a:solidFill>
            <a:ln>
              <a:noFill/>
            </a:ln>
          </p:spPr>
          <p:txBody>
            <a:bodyPr wrap="square" lIns="0" tIns="0" rIns="0" bIns="0" rtlCol="0">
              <a:spAutoFit/>
            </a:bodyPr>
            <a:lstStyle/>
            <a:p>
              <a:pPr algn="ctr"/>
              <a:r>
                <a:rPr lang="de-DE" sz="500"/>
                <a:t>Wahrscheinlicher mit Schilddrüsenerkrankung vs. ohne Schilddrüsenerkrankung</a:t>
              </a:r>
              <a:endParaRPr lang="de-DE" sz="500" baseline="-25000"/>
            </a:p>
          </p:txBody>
        </p:sp>
        <p:sp>
          <p:nvSpPr>
            <p:cNvPr id="79" name="Textfeld 78">
              <a:extLst>
                <a:ext uri="{FF2B5EF4-FFF2-40B4-BE49-F238E27FC236}">
                  <a16:creationId xmlns:a16="http://schemas.microsoft.com/office/drawing/2014/main" id="{D195FCA9-C9AD-9583-83F1-DB351ABE6DB5}"/>
                </a:ext>
              </a:extLst>
            </p:cNvPr>
            <p:cNvSpPr txBox="1"/>
            <p:nvPr/>
          </p:nvSpPr>
          <p:spPr>
            <a:xfrm>
              <a:off x="7076763" y="4102120"/>
              <a:ext cx="1009662" cy="153888"/>
            </a:xfrm>
            <a:prstGeom prst="rect">
              <a:avLst/>
            </a:prstGeom>
            <a:solidFill>
              <a:schemeClr val="bg1"/>
            </a:solidFill>
            <a:ln>
              <a:noFill/>
            </a:ln>
          </p:spPr>
          <p:txBody>
            <a:bodyPr wrap="square" lIns="0" tIns="0" rIns="0" bIns="0" rtlCol="0">
              <a:spAutoFit/>
            </a:bodyPr>
            <a:lstStyle/>
            <a:p>
              <a:pPr algn="ctr"/>
              <a:r>
                <a:rPr lang="de-DE" sz="500"/>
                <a:t>Wahrscheinlicher mit Zöliakie vs. ohne Zöliakie</a:t>
              </a:r>
              <a:endParaRPr lang="de-DE" sz="500" baseline="-25000"/>
            </a:p>
          </p:txBody>
        </p:sp>
        <p:sp>
          <p:nvSpPr>
            <p:cNvPr id="80" name="Textfeld 79">
              <a:extLst>
                <a:ext uri="{FF2B5EF4-FFF2-40B4-BE49-F238E27FC236}">
                  <a16:creationId xmlns:a16="http://schemas.microsoft.com/office/drawing/2014/main" id="{AF1FF35D-C230-E98D-E62F-37FDF42CF7F3}"/>
                </a:ext>
              </a:extLst>
            </p:cNvPr>
            <p:cNvSpPr txBox="1"/>
            <p:nvPr/>
          </p:nvSpPr>
          <p:spPr>
            <a:xfrm>
              <a:off x="6246563" y="1345768"/>
              <a:ext cx="349441" cy="61555"/>
            </a:xfrm>
            <a:prstGeom prst="rect">
              <a:avLst/>
            </a:prstGeom>
            <a:solidFill>
              <a:srgbClr val="DBDBDB"/>
            </a:solidFill>
            <a:ln>
              <a:noFill/>
            </a:ln>
          </p:spPr>
          <p:txBody>
            <a:bodyPr wrap="square" lIns="0" tIns="0" rIns="0" bIns="0" rtlCol="0">
              <a:spAutoFit/>
            </a:bodyPr>
            <a:lstStyle/>
            <a:p>
              <a:pPr algn="ctr"/>
              <a:r>
                <a:rPr lang="de-DE" sz="400"/>
                <a:t>37/38.766</a:t>
              </a:r>
              <a:endParaRPr lang="de-DE" sz="400" baseline="-25000"/>
            </a:p>
          </p:txBody>
        </p:sp>
        <p:sp>
          <p:nvSpPr>
            <p:cNvPr id="81" name="Textfeld 80">
              <a:extLst>
                <a:ext uri="{FF2B5EF4-FFF2-40B4-BE49-F238E27FC236}">
                  <a16:creationId xmlns:a16="http://schemas.microsoft.com/office/drawing/2014/main" id="{DD616E56-E557-881C-9043-88B290052896}"/>
                </a:ext>
              </a:extLst>
            </p:cNvPr>
            <p:cNvSpPr txBox="1"/>
            <p:nvPr/>
          </p:nvSpPr>
          <p:spPr>
            <a:xfrm>
              <a:off x="6246563" y="1451101"/>
              <a:ext cx="349441" cy="61555"/>
            </a:xfrm>
            <a:prstGeom prst="rect">
              <a:avLst/>
            </a:prstGeom>
            <a:solidFill>
              <a:schemeClr val="bg1"/>
            </a:solidFill>
            <a:ln>
              <a:noFill/>
            </a:ln>
          </p:spPr>
          <p:txBody>
            <a:bodyPr wrap="square" lIns="0" tIns="0" rIns="0" bIns="0" rtlCol="0">
              <a:spAutoFit/>
            </a:bodyPr>
            <a:lstStyle/>
            <a:p>
              <a:pPr algn="ctr"/>
              <a:r>
                <a:rPr lang="de-DE" sz="400"/>
                <a:t>36/38.277</a:t>
              </a:r>
              <a:endParaRPr lang="de-DE" sz="400" baseline="-25000"/>
            </a:p>
          </p:txBody>
        </p:sp>
        <p:sp>
          <p:nvSpPr>
            <p:cNvPr id="82" name="Textfeld 81">
              <a:extLst>
                <a:ext uri="{FF2B5EF4-FFF2-40B4-BE49-F238E27FC236}">
                  <a16:creationId xmlns:a16="http://schemas.microsoft.com/office/drawing/2014/main" id="{6F00175B-66F8-9A58-485B-794D0DE5720D}"/>
                </a:ext>
              </a:extLst>
            </p:cNvPr>
            <p:cNvSpPr txBox="1"/>
            <p:nvPr/>
          </p:nvSpPr>
          <p:spPr>
            <a:xfrm>
              <a:off x="6246563" y="1548856"/>
              <a:ext cx="349441" cy="61555"/>
            </a:xfrm>
            <a:prstGeom prst="rect">
              <a:avLst/>
            </a:prstGeom>
            <a:solidFill>
              <a:srgbClr val="DBDBDB"/>
            </a:solidFill>
            <a:ln>
              <a:noFill/>
            </a:ln>
          </p:spPr>
          <p:txBody>
            <a:bodyPr wrap="square" lIns="0" tIns="0" rIns="0" bIns="0" rtlCol="0">
              <a:spAutoFit/>
            </a:bodyPr>
            <a:lstStyle/>
            <a:p>
              <a:pPr algn="ctr"/>
              <a:r>
                <a:rPr lang="de-DE" sz="400"/>
                <a:t>9/16.539</a:t>
              </a:r>
              <a:endParaRPr lang="de-DE" sz="400" baseline="-25000"/>
            </a:p>
          </p:txBody>
        </p:sp>
        <p:sp>
          <p:nvSpPr>
            <p:cNvPr id="83" name="Textfeld 82">
              <a:extLst>
                <a:ext uri="{FF2B5EF4-FFF2-40B4-BE49-F238E27FC236}">
                  <a16:creationId xmlns:a16="http://schemas.microsoft.com/office/drawing/2014/main" id="{BDB18C06-C5C9-45D0-7532-40465980B3E1}"/>
                </a:ext>
              </a:extLst>
            </p:cNvPr>
            <p:cNvSpPr txBox="1"/>
            <p:nvPr/>
          </p:nvSpPr>
          <p:spPr>
            <a:xfrm>
              <a:off x="6655139" y="1345017"/>
              <a:ext cx="431734" cy="61555"/>
            </a:xfrm>
            <a:prstGeom prst="rect">
              <a:avLst/>
            </a:prstGeom>
            <a:solidFill>
              <a:srgbClr val="DBDBDB"/>
            </a:solidFill>
            <a:ln>
              <a:noFill/>
            </a:ln>
          </p:spPr>
          <p:txBody>
            <a:bodyPr wrap="square" lIns="0" tIns="0" rIns="0" bIns="0" rtlCol="0">
              <a:spAutoFit/>
            </a:bodyPr>
            <a:lstStyle/>
            <a:p>
              <a:pPr algn="ctr"/>
              <a:r>
                <a:rPr lang="de-DE" sz="400"/>
                <a:t>740/1.387.596</a:t>
              </a:r>
              <a:endParaRPr lang="de-DE" sz="400" baseline="-25000"/>
            </a:p>
          </p:txBody>
        </p:sp>
        <p:sp>
          <p:nvSpPr>
            <p:cNvPr id="86" name="Textfeld 85">
              <a:extLst>
                <a:ext uri="{FF2B5EF4-FFF2-40B4-BE49-F238E27FC236}">
                  <a16:creationId xmlns:a16="http://schemas.microsoft.com/office/drawing/2014/main" id="{7471E05A-1FD2-91E6-CF69-B62A95F4979A}"/>
                </a:ext>
              </a:extLst>
            </p:cNvPr>
            <p:cNvSpPr txBox="1"/>
            <p:nvPr/>
          </p:nvSpPr>
          <p:spPr>
            <a:xfrm>
              <a:off x="6647751" y="1443210"/>
              <a:ext cx="431734" cy="61555"/>
            </a:xfrm>
            <a:prstGeom prst="rect">
              <a:avLst/>
            </a:prstGeom>
            <a:solidFill>
              <a:schemeClr val="bg1"/>
            </a:solidFill>
            <a:ln>
              <a:noFill/>
            </a:ln>
          </p:spPr>
          <p:txBody>
            <a:bodyPr wrap="square" lIns="0" tIns="0" rIns="0" bIns="0" rtlCol="0">
              <a:spAutoFit/>
            </a:bodyPr>
            <a:lstStyle/>
            <a:p>
              <a:pPr algn="ctr"/>
              <a:r>
                <a:rPr lang="de-DE" sz="400"/>
                <a:t>737/1.377.801</a:t>
              </a:r>
              <a:endParaRPr lang="de-DE" sz="400" baseline="-25000"/>
            </a:p>
          </p:txBody>
        </p:sp>
        <p:sp>
          <p:nvSpPr>
            <p:cNvPr id="87" name="Textfeld 86">
              <a:extLst>
                <a:ext uri="{FF2B5EF4-FFF2-40B4-BE49-F238E27FC236}">
                  <a16:creationId xmlns:a16="http://schemas.microsoft.com/office/drawing/2014/main" id="{613E1A47-7010-AEB4-77F2-56594D33886D}"/>
                </a:ext>
              </a:extLst>
            </p:cNvPr>
            <p:cNvSpPr txBox="1"/>
            <p:nvPr/>
          </p:nvSpPr>
          <p:spPr>
            <a:xfrm>
              <a:off x="6655139" y="1544399"/>
              <a:ext cx="431734" cy="61555"/>
            </a:xfrm>
            <a:prstGeom prst="rect">
              <a:avLst/>
            </a:prstGeom>
            <a:solidFill>
              <a:srgbClr val="DBDBDB"/>
            </a:solidFill>
            <a:ln>
              <a:noFill/>
            </a:ln>
          </p:spPr>
          <p:txBody>
            <a:bodyPr wrap="square" lIns="0" tIns="0" rIns="0" bIns="0" rtlCol="0">
              <a:spAutoFit/>
            </a:bodyPr>
            <a:lstStyle/>
            <a:p>
              <a:pPr algn="ctr"/>
              <a:r>
                <a:rPr lang="de-DE" sz="400"/>
                <a:t>158/554.348</a:t>
              </a:r>
              <a:endParaRPr lang="de-DE" sz="400" baseline="-25000"/>
            </a:p>
          </p:txBody>
        </p:sp>
        <p:sp>
          <p:nvSpPr>
            <p:cNvPr id="88" name="Textfeld 87">
              <a:extLst>
                <a:ext uri="{FF2B5EF4-FFF2-40B4-BE49-F238E27FC236}">
                  <a16:creationId xmlns:a16="http://schemas.microsoft.com/office/drawing/2014/main" id="{FF05C545-EF5E-1DAC-F275-63B9D509634C}"/>
                </a:ext>
              </a:extLst>
            </p:cNvPr>
            <p:cNvSpPr txBox="1"/>
            <p:nvPr/>
          </p:nvSpPr>
          <p:spPr>
            <a:xfrm>
              <a:off x="6246563" y="2609686"/>
              <a:ext cx="349441" cy="61555"/>
            </a:xfrm>
            <a:prstGeom prst="rect">
              <a:avLst/>
            </a:prstGeom>
            <a:solidFill>
              <a:srgbClr val="DBDBDB"/>
            </a:solidFill>
            <a:ln>
              <a:noFill/>
            </a:ln>
          </p:spPr>
          <p:txBody>
            <a:bodyPr wrap="square" lIns="0" tIns="0" rIns="0" bIns="0" rtlCol="0">
              <a:spAutoFit/>
            </a:bodyPr>
            <a:lstStyle/>
            <a:p>
              <a:pPr algn="ctr"/>
              <a:r>
                <a:rPr lang="de-DE" sz="400"/>
                <a:t>18/10.333</a:t>
              </a:r>
              <a:endParaRPr lang="de-DE" sz="400" baseline="-25000"/>
            </a:p>
          </p:txBody>
        </p:sp>
        <p:sp>
          <p:nvSpPr>
            <p:cNvPr id="89" name="Textfeld 88">
              <a:extLst>
                <a:ext uri="{FF2B5EF4-FFF2-40B4-BE49-F238E27FC236}">
                  <a16:creationId xmlns:a16="http://schemas.microsoft.com/office/drawing/2014/main" id="{44BECF31-85BB-2ADB-E6D3-A30B18343411}"/>
                </a:ext>
              </a:extLst>
            </p:cNvPr>
            <p:cNvSpPr txBox="1"/>
            <p:nvPr/>
          </p:nvSpPr>
          <p:spPr>
            <a:xfrm>
              <a:off x="6246563" y="2715019"/>
              <a:ext cx="349441" cy="61555"/>
            </a:xfrm>
            <a:prstGeom prst="rect">
              <a:avLst/>
            </a:prstGeom>
            <a:solidFill>
              <a:schemeClr val="bg1"/>
            </a:solidFill>
            <a:ln>
              <a:noFill/>
            </a:ln>
          </p:spPr>
          <p:txBody>
            <a:bodyPr wrap="square" lIns="0" tIns="0" rIns="0" bIns="0" rtlCol="0">
              <a:spAutoFit/>
            </a:bodyPr>
            <a:lstStyle/>
            <a:p>
              <a:pPr algn="ctr"/>
              <a:r>
                <a:rPr lang="de-DE" sz="400"/>
                <a:t>17/10.286</a:t>
              </a:r>
              <a:endParaRPr lang="de-DE" sz="400" baseline="-25000"/>
            </a:p>
          </p:txBody>
        </p:sp>
        <p:sp>
          <p:nvSpPr>
            <p:cNvPr id="90" name="Textfeld 89">
              <a:extLst>
                <a:ext uri="{FF2B5EF4-FFF2-40B4-BE49-F238E27FC236}">
                  <a16:creationId xmlns:a16="http://schemas.microsoft.com/office/drawing/2014/main" id="{908FC5ED-A013-75D0-0DDC-70000C558DED}"/>
                </a:ext>
              </a:extLst>
            </p:cNvPr>
            <p:cNvSpPr txBox="1"/>
            <p:nvPr/>
          </p:nvSpPr>
          <p:spPr>
            <a:xfrm>
              <a:off x="6655139" y="2608935"/>
              <a:ext cx="431734" cy="61555"/>
            </a:xfrm>
            <a:prstGeom prst="rect">
              <a:avLst/>
            </a:prstGeom>
            <a:solidFill>
              <a:srgbClr val="DBDBDB"/>
            </a:solidFill>
            <a:ln>
              <a:noFill/>
            </a:ln>
          </p:spPr>
          <p:txBody>
            <a:bodyPr wrap="square" lIns="0" tIns="0" rIns="0" bIns="0" rtlCol="0">
              <a:spAutoFit/>
            </a:bodyPr>
            <a:lstStyle/>
            <a:p>
              <a:pPr algn="ctr"/>
              <a:r>
                <a:rPr lang="de-DE" sz="400"/>
                <a:t>759/1.416.029</a:t>
              </a:r>
              <a:endParaRPr lang="de-DE" sz="400" baseline="-25000"/>
            </a:p>
          </p:txBody>
        </p:sp>
        <p:sp>
          <p:nvSpPr>
            <p:cNvPr id="91" name="Textfeld 90">
              <a:extLst>
                <a:ext uri="{FF2B5EF4-FFF2-40B4-BE49-F238E27FC236}">
                  <a16:creationId xmlns:a16="http://schemas.microsoft.com/office/drawing/2014/main" id="{4CC85250-3D5B-BD0B-6685-85D06D3C4DA3}"/>
                </a:ext>
              </a:extLst>
            </p:cNvPr>
            <p:cNvSpPr txBox="1"/>
            <p:nvPr/>
          </p:nvSpPr>
          <p:spPr>
            <a:xfrm>
              <a:off x="6647751" y="2707128"/>
              <a:ext cx="431734" cy="61555"/>
            </a:xfrm>
            <a:prstGeom prst="rect">
              <a:avLst/>
            </a:prstGeom>
            <a:solidFill>
              <a:schemeClr val="bg1"/>
            </a:solidFill>
            <a:ln>
              <a:noFill/>
            </a:ln>
          </p:spPr>
          <p:txBody>
            <a:bodyPr wrap="square" lIns="0" tIns="0" rIns="0" bIns="0" rtlCol="0">
              <a:spAutoFit/>
            </a:bodyPr>
            <a:lstStyle/>
            <a:p>
              <a:pPr algn="ctr"/>
              <a:r>
                <a:rPr lang="de-DE" sz="400"/>
                <a:t>756/1.405.792</a:t>
              </a:r>
              <a:endParaRPr lang="de-DE" sz="400" baseline="-25000"/>
            </a:p>
          </p:txBody>
        </p:sp>
        <p:sp>
          <p:nvSpPr>
            <p:cNvPr id="92" name="Textfeld 91">
              <a:extLst>
                <a:ext uri="{FF2B5EF4-FFF2-40B4-BE49-F238E27FC236}">
                  <a16:creationId xmlns:a16="http://schemas.microsoft.com/office/drawing/2014/main" id="{8E84A68D-B380-5F19-C0B2-721A219BA461}"/>
                </a:ext>
              </a:extLst>
            </p:cNvPr>
            <p:cNvSpPr txBox="1"/>
            <p:nvPr/>
          </p:nvSpPr>
          <p:spPr>
            <a:xfrm>
              <a:off x="6243841" y="3716697"/>
              <a:ext cx="349441" cy="61555"/>
            </a:xfrm>
            <a:prstGeom prst="rect">
              <a:avLst/>
            </a:prstGeom>
            <a:solidFill>
              <a:srgbClr val="DBDBDB"/>
            </a:solidFill>
            <a:ln>
              <a:noFill/>
            </a:ln>
          </p:spPr>
          <p:txBody>
            <a:bodyPr wrap="square" lIns="0" tIns="0" rIns="0" bIns="0" rtlCol="0">
              <a:spAutoFit/>
            </a:bodyPr>
            <a:lstStyle/>
            <a:p>
              <a:pPr algn="ctr"/>
              <a:r>
                <a:rPr lang="de-DE" sz="400"/>
                <a:t>9/9.603</a:t>
              </a:r>
              <a:endParaRPr lang="de-DE" sz="400" baseline="-25000"/>
            </a:p>
          </p:txBody>
        </p:sp>
        <p:sp>
          <p:nvSpPr>
            <p:cNvPr id="93" name="Textfeld 92">
              <a:extLst>
                <a:ext uri="{FF2B5EF4-FFF2-40B4-BE49-F238E27FC236}">
                  <a16:creationId xmlns:a16="http://schemas.microsoft.com/office/drawing/2014/main" id="{CEC8D3BE-C95E-6FAE-C8DB-C847A9F36933}"/>
                </a:ext>
              </a:extLst>
            </p:cNvPr>
            <p:cNvSpPr txBox="1"/>
            <p:nvPr/>
          </p:nvSpPr>
          <p:spPr>
            <a:xfrm>
              <a:off x="6243841" y="3822030"/>
              <a:ext cx="349441" cy="61555"/>
            </a:xfrm>
            <a:prstGeom prst="rect">
              <a:avLst/>
            </a:prstGeom>
            <a:solidFill>
              <a:schemeClr val="bg1"/>
            </a:solidFill>
            <a:ln>
              <a:noFill/>
            </a:ln>
          </p:spPr>
          <p:txBody>
            <a:bodyPr wrap="square" lIns="0" tIns="0" rIns="0" bIns="0" rtlCol="0">
              <a:spAutoFit/>
            </a:bodyPr>
            <a:lstStyle/>
            <a:p>
              <a:pPr algn="ctr"/>
              <a:r>
                <a:rPr lang="de-DE" sz="400"/>
                <a:t>8/9.464</a:t>
              </a:r>
              <a:endParaRPr lang="de-DE" sz="400" baseline="-25000"/>
            </a:p>
          </p:txBody>
        </p:sp>
        <p:sp>
          <p:nvSpPr>
            <p:cNvPr id="94" name="Textfeld 93">
              <a:extLst>
                <a:ext uri="{FF2B5EF4-FFF2-40B4-BE49-F238E27FC236}">
                  <a16:creationId xmlns:a16="http://schemas.microsoft.com/office/drawing/2014/main" id="{896B799C-DDBB-DBE5-19E0-07FE38E44934}"/>
                </a:ext>
              </a:extLst>
            </p:cNvPr>
            <p:cNvSpPr txBox="1"/>
            <p:nvPr/>
          </p:nvSpPr>
          <p:spPr>
            <a:xfrm>
              <a:off x="6652417" y="3715946"/>
              <a:ext cx="431734" cy="61555"/>
            </a:xfrm>
            <a:prstGeom prst="rect">
              <a:avLst/>
            </a:prstGeom>
            <a:solidFill>
              <a:srgbClr val="DBDBDB"/>
            </a:solidFill>
            <a:ln>
              <a:noFill/>
            </a:ln>
          </p:spPr>
          <p:txBody>
            <a:bodyPr wrap="square" lIns="0" tIns="0" rIns="0" bIns="0" rtlCol="0">
              <a:spAutoFit/>
            </a:bodyPr>
            <a:lstStyle/>
            <a:p>
              <a:pPr algn="ctr"/>
              <a:r>
                <a:rPr lang="de-DE" sz="400"/>
                <a:t>768/1.416.759</a:t>
              </a:r>
              <a:endParaRPr lang="de-DE" sz="400" baseline="-25000"/>
            </a:p>
          </p:txBody>
        </p:sp>
        <p:sp>
          <p:nvSpPr>
            <p:cNvPr id="95" name="Textfeld 94">
              <a:extLst>
                <a:ext uri="{FF2B5EF4-FFF2-40B4-BE49-F238E27FC236}">
                  <a16:creationId xmlns:a16="http://schemas.microsoft.com/office/drawing/2014/main" id="{91725392-5662-3156-104E-9267BDC70699}"/>
                </a:ext>
              </a:extLst>
            </p:cNvPr>
            <p:cNvSpPr txBox="1"/>
            <p:nvPr/>
          </p:nvSpPr>
          <p:spPr>
            <a:xfrm>
              <a:off x="6645029" y="3814139"/>
              <a:ext cx="431734" cy="61555"/>
            </a:xfrm>
            <a:prstGeom prst="rect">
              <a:avLst/>
            </a:prstGeom>
            <a:solidFill>
              <a:schemeClr val="bg1"/>
            </a:solidFill>
            <a:ln>
              <a:noFill/>
            </a:ln>
          </p:spPr>
          <p:txBody>
            <a:bodyPr wrap="square" lIns="0" tIns="0" rIns="0" bIns="0" rtlCol="0">
              <a:spAutoFit/>
            </a:bodyPr>
            <a:lstStyle/>
            <a:p>
              <a:pPr algn="ctr"/>
              <a:r>
                <a:rPr lang="de-DE" sz="400"/>
                <a:t>765/1.406.614</a:t>
              </a:r>
              <a:endParaRPr lang="de-DE" sz="400" baseline="-25000"/>
            </a:p>
          </p:txBody>
        </p:sp>
        <p:sp>
          <p:nvSpPr>
            <p:cNvPr id="96" name="Textfeld 95">
              <a:extLst>
                <a:ext uri="{FF2B5EF4-FFF2-40B4-BE49-F238E27FC236}">
                  <a16:creationId xmlns:a16="http://schemas.microsoft.com/office/drawing/2014/main" id="{C18D26E6-7C0B-4EE6-F050-EA6207D379D9}"/>
                </a:ext>
              </a:extLst>
            </p:cNvPr>
            <p:cNvSpPr txBox="1"/>
            <p:nvPr/>
          </p:nvSpPr>
          <p:spPr>
            <a:xfrm>
              <a:off x="8053376" y="1348655"/>
              <a:ext cx="495715" cy="61555"/>
            </a:xfrm>
            <a:prstGeom prst="rect">
              <a:avLst/>
            </a:prstGeom>
            <a:solidFill>
              <a:srgbClr val="DBDBDB"/>
            </a:solidFill>
            <a:ln>
              <a:noFill/>
            </a:ln>
          </p:spPr>
          <p:txBody>
            <a:bodyPr wrap="square" lIns="0" tIns="0" rIns="0" bIns="0" rtlCol="0">
              <a:spAutoFit/>
            </a:bodyPr>
            <a:lstStyle/>
            <a:p>
              <a:pPr algn="ctr"/>
              <a:r>
                <a:rPr lang="de-DE" sz="400"/>
                <a:t>2,03 [1,46; 2,83]</a:t>
              </a:r>
              <a:endParaRPr lang="de-DE" sz="400" baseline="-25000"/>
            </a:p>
          </p:txBody>
        </p:sp>
        <p:sp>
          <p:nvSpPr>
            <p:cNvPr id="97" name="Textfeld 96">
              <a:extLst>
                <a:ext uri="{FF2B5EF4-FFF2-40B4-BE49-F238E27FC236}">
                  <a16:creationId xmlns:a16="http://schemas.microsoft.com/office/drawing/2014/main" id="{D968D13F-5698-A98C-2669-C55BCB573136}"/>
                </a:ext>
              </a:extLst>
            </p:cNvPr>
            <p:cNvSpPr txBox="1"/>
            <p:nvPr/>
          </p:nvSpPr>
          <p:spPr>
            <a:xfrm>
              <a:off x="8100931" y="1446644"/>
              <a:ext cx="431734" cy="61555"/>
            </a:xfrm>
            <a:prstGeom prst="rect">
              <a:avLst/>
            </a:prstGeom>
            <a:solidFill>
              <a:schemeClr val="bg1"/>
            </a:solidFill>
            <a:ln>
              <a:noFill/>
            </a:ln>
          </p:spPr>
          <p:txBody>
            <a:bodyPr wrap="square" lIns="0" tIns="0" rIns="0" bIns="0" rtlCol="0">
              <a:spAutoFit/>
            </a:bodyPr>
            <a:lstStyle/>
            <a:p>
              <a:pPr algn="ctr"/>
              <a:r>
                <a:rPr lang="de-DE" sz="400"/>
                <a:t>36/38.277</a:t>
              </a:r>
              <a:endParaRPr lang="de-DE" sz="400" baseline="-25000"/>
            </a:p>
          </p:txBody>
        </p:sp>
        <p:sp>
          <p:nvSpPr>
            <p:cNvPr id="99" name="Textfeld 98">
              <a:extLst>
                <a:ext uri="{FF2B5EF4-FFF2-40B4-BE49-F238E27FC236}">
                  <a16:creationId xmlns:a16="http://schemas.microsoft.com/office/drawing/2014/main" id="{975D8296-9ACA-E04F-B9FD-226CD88613F9}"/>
                </a:ext>
              </a:extLst>
            </p:cNvPr>
            <p:cNvSpPr txBox="1"/>
            <p:nvPr/>
          </p:nvSpPr>
          <p:spPr>
            <a:xfrm>
              <a:off x="8053376" y="1442336"/>
              <a:ext cx="495715" cy="61555"/>
            </a:xfrm>
            <a:prstGeom prst="rect">
              <a:avLst/>
            </a:prstGeom>
            <a:solidFill>
              <a:schemeClr val="bg1"/>
            </a:solidFill>
            <a:ln>
              <a:noFill/>
            </a:ln>
          </p:spPr>
          <p:txBody>
            <a:bodyPr wrap="square" lIns="0" tIns="0" rIns="0" bIns="0" rtlCol="0">
              <a:spAutoFit/>
            </a:bodyPr>
            <a:lstStyle/>
            <a:p>
              <a:pPr algn="ctr"/>
              <a:r>
                <a:rPr lang="de-DE" sz="400">
                  <a:highlight>
                    <a:srgbClr val="FCC299"/>
                  </a:highlight>
                </a:rPr>
                <a:t>2,19</a:t>
              </a:r>
              <a:r>
                <a:rPr lang="de-DE" sz="400"/>
                <a:t> [1,57; 3,04]</a:t>
              </a:r>
              <a:endParaRPr lang="de-DE" sz="400" baseline="-25000"/>
            </a:p>
          </p:txBody>
        </p:sp>
        <p:sp>
          <p:nvSpPr>
            <p:cNvPr id="100" name="Textfeld 99">
              <a:extLst>
                <a:ext uri="{FF2B5EF4-FFF2-40B4-BE49-F238E27FC236}">
                  <a16:creationId xmlns:a16="http://schemas.microsoft.com/office/drawing/2014/main" id="{FCE51898-458D-0671-E529-9022F999FFC3}"/>
                </a:ext>
              </a:extLst>
            </p:cNvPr>
            <p:cNvSpPr txBox="1"/>
            <p:nvPr/>
          </p:nvSpPr>
          <p:spPr>
            <a:xfrm>
              <a:off x="8048767" y="1549126"/>
              <a:ext cx="495715" cy="61555"/>
            </a:xfrm>
            <a:prstGeom prst="rect">
              <a:avLst/>
            </a:prstGeom>
            <a:solidFill>
              <a:srgbClr val="DBDBDB"/>
            </a:solidFill>
            <a:ln>
              <a:noFill/>
            </a:ln>
          </p:spPr>
          <p:txBody>
            <a:bodyPr wrap="square" lIns="0" tIns="0" rIns="0" bIns="0" rtlCol="0">
              <a:spAutoFit/>
            </a:bodyPr>
            <a:lstStyle/>
            <a:p>
              <a:pPr algn="ctr"/>
              <a:r>
                <a:rPr lang="de-DE" sz="400"/>
                <a:t>2,22 [1,13; 4,35]</a:t>
              </a:r>
              <a:endParaRPr lang="de-DE" sz="400" baseline="-25000"/>
            </a:p>
          </p:txBody>
        </p:sp>
        <p:sp>
          <p:nvSpPr>
            <p:cNvPr id="101" name="Textfeld 100">
              <a:extLst>
                <a:ext uri="{FF2B5EF4-FFF2-40B4-BE49-F238E27FC236}">
                  <a16:creationId xmlns:a16="http://schemas.microsoft.com/office/drawing/2014/main" id="{F66A7E6C-A4AF-79EA-0C90-1E5C286FB019}"/>
                </a:ext>
              </a:extLst>
            </p:cNvPr>
            <p:cNvSpPr txBox="1"/>
            <p:nvPr/>
          </p:nvSpPr>
          <p:spPr>
            <a:xfrm>
              <a:off x="8048765" y="2609599"/>
              <a:ext cx="495715" cy="61555"/>
            </a:xfrm>
            <a:prstGeom prst="rect">
              <a:avLst/>
            </a:prstGeom>
            <a:solidFill>
              <a:srgbClr val="DBDBDB"/>
            </a:solidFill>
            <a:ln>
              <a:noFill/>
            </a:ln>
          </p:spPr>
          <p:txBody>
            <a:bodyPr wrap="square" lIns="0" tIns="0" rIns="0" bIns="0" rtlCol="0">
              <a:spAutoFit/>
            </a:bodyPr>
            <a:lstStyle/>
            <a:p>
              <a:pPr algn="ctr"/>
              <a:r>
                <a:rPr lang="de-DE" sz="400"/>
                <a:t>3,66 [2,29; 5,84]</a:t>
              </a:r>
              <a:endParaRPr lang="de-DE" sz="400" baseline="-25000"/>
            </a:p>
          </p:txBody>
        </p:sp>
        <p:sp>
          <p:nvSpPr>
            <p:cNvPr id="102" name="Textfeld 101">
              <a:extLst>
                <a:ext uri="{FF2B5EF4-FFF2-40B4-BE49-F238E27FC236}">
                  <a16:creationId xmlns:a16="http://schemas.microsoft.com/office/drawing/2014/main" id="{B3BE7AE0-F8A0-1137-C167-9D2C52C6076E}"/>
                </a:ext>
              </a:extLst>
            </p:cNvPr>
            <p:cNvSpPr txBox="1"/>
            <p:nvPr/>
          </p:nvSpPr>
          <p:spPr>
            <a:xfrm>
              <a:off x="8048766" y="2709756"/>
              <a:ext cx="495715" cy="61555"/>
            </a:xfrm>
            <a:prstGeom prst="rect">
              <a:avLst/>
            </a:prstGeom>
            <a:solidFill>
              <a:schemeClr val="bg1"/>
            </a:solidFill>
            <a:ln>
              <a:noFill/>
            </a:ln>
          </p:spPr>
          <p:txBody>
            <a:bodyPr wrap="square" lIns="0" tIns="0" rIns="0" bIns="0" rtlCol="0">
              <a:spAutoFit/>
            </a:bodyPr>
            <a:lstStyle/>
            <a:p>
              <a:pPr algn="ctr"/>
              <a:r>
                <a:rPr lang="de-DE" sz="400">
                  <a:highlight>
                    <a:srgbClr val="FCC299"/>
                  </a:highlight>
                </a:rPr>
                <a:t>3,99</a:t>
              </a:r>
              <a:r>
                <a:rPr lang="de-DE" sz="400"/>
                <a:t> [2,50; 6,40]</a:t>
              </a:r>
              <a:endParaRPr lang="de-DE" sz="400" baseline="-25000"/>
            </a:p>
          </p:txBody>
        </p:sp>
        <p:sp>
          <p:nvSpPr>
            <p:cNvPr id="106" name="Textfeld 105">
              <a:extLst>
                <a:ext uri="{FF2B5EF4-FFF2-40B4-BE49-F238E27FC236}">
                  <a16:creationId xmlns:a16="http://schemas.microsoft.com/office/drawing/2014/main" id="{BDDF5AE1-8A3E-F555-4287-ADEDD949B41D}"/>
                </a:ext>
              </a:extLst>
            </p:cNvPr>
            <p:cNvSpPr txBox="1"/>
            <p:nvPr/>
          </p:nvSpPr>
          <p:spPr>
            <a:xfrm>
              <a:off x="8048764" y="3715870"/>
              <a:ext cx="495715" cy="61555"/>
            </a:xfrm>
            <a:prstGeom prst="rect">
              <a:avLst/>
            </a:prstGeom>
            <a:solidFill>
              <a:srgbClr val="DBDBDB"/>
            </a:solidFill>
            <a:ln>
              <a:noFill/>
            </a:ln>
          </p:spPr>
          <p:txBody>
            <a:bodyPr wrap="square" lIns="0" tIns="0" rIns="0" bIns="0" rtlCol="0">
              <a:spAutoFit/>
            </a:bodyPr>
            <a:lstStyle/>
            <a:p>
              <a:pPr algn="ctr"/>
              <a:r>
                <a:rPr lang="de-DE" sz="400"/>
                <a:t>2,43 [1,26; 4,70]</a:t>
              </a:r>
              <a:endParaRPr lang="de-DE" sz="400" baseline="-25000"/>
            </a:p>
          </p:txBody>
        </p:sp>
        <p:sp>
          <p:nvSpPr>
            <p:cNvPr id="107" name="Textfeld 106">
              <a:extLst>
                <a:ext uri="{FF2B5EF4-FFF2-40B4-BE49-F238E27FC236}">
                  <a16:creationId xmlns:a16="http://schemas.microsoft.com/office/drawing/2014/main" id="{3BDF4A8B-F9B3-E09E-537B-196C438E78BD}"/>
                </a:ext>
              </a:extLst>
            </p:cNvPr>
            <p:cNvSpPr txBox="1"/>
            <p:nvPr/>
          </p:nvSpPr>
          <p:spPr>
            <a:xfrm>
              <a:off x="8048763" y="3814502"/>
              <a:ext cx="495715" cy="61555"/>
            </a:xfrm>
            <a:prstGeom prst="rect">
              <a:avLst/>
            </a:prstGeom>
            <a:solidFill>
              <a:schemeClr val="bg1"/>
            </a:solidFill>
            <a:ln>
              <a:noFill/>
            </a:ln>
          </p:spPr>
          <p:txBody>
            <a:bodyPr wrap="square" lIns="0" tIns="0" rIns="0" bIns="0" rtlCol="0">
              <a:spAutoFit/>
            </a:bodyPr>
            <a:lstStyle/>
            <a:p>
              <a:pPr algn="ctr"/>
              <a:r>
                <a:rPr lang="de-DE" sz="400">
                  <a:highlight>
                    <a:srgbClr val="FCC299"/>
                  </a:highlight>
                </a:rPr>
                <a:t>2,82</a:t>
              </a:r>
              <a:r>
                <a:rPr lang="de-DE" sz="400"/>
                <a:t> [1,46; 5,45]</a:t>
              </a:r>
              <a:endParaRPr lang="de-DE" sz="400" baseline="-25000"/>
            </a:p>
          </p:txBody>
        </p:sp>
      </p:grpSp>
      <p:sp>
        <p:nvSpPr>
          <p:cNvPr id="109" name="Rechteck 108">
            <a:extLst>
              <a:ext uri="{FF2B5EF4-FFF2-40B4-BE49-F238E27FC236}">
                <a16:creationId xmlns:a16="http://schemas.microsoft.com/office/drawing/2014/main" id="{6D6C43CC-1FDE-5D0E-6727-39A5AB1B05F2}"/>
              </a:ext>
            </a:extLst>
          </p:cNvPr>
          <p:cNvSpPr/>
          <p:nvPr/>
        </p:nvSpPr>
        <p:spPr>
          <a:xfrm>
            <a:off x="398658" y="898905"/>
            <a:ext cx="4275614" cy="3396648"/>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110" name="Rechteck 109">
            <a:extLst>
              <a:ext uri="{FF2B5EF4-FFF2-40B4-BE49-F238E27FC236}">
                <a16:creationId xmlns:a16="http://schemas.microsoft.com/office/drawing/2014/main" id="{51512DFB-871C-787E-8357-DC0937C96C98}"/>
              </a:ext>
            </a:extLst>
          </p:cNvPr>
          <p:cNvSpPr/>
          <p:nvPr/>
        </p:nvSpPr>
        <p:spPr>
          <a:xfrm>
            <a:off x="5267929" y="892131"/>
            <a:ext cx="3366530" cy="3403422"/>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111" name="Footer Placeholder 4">
            <a:extLst>
              <a:ext uri="{FF2B5EF4-FFF2-40B4-BE49-F238E27FC236}">
                <a16:creationId xmlns:a16="http://schemas.microsoft.com/office/drawing/2014/main" id="{20948F35-3D91-CFD7-4C66-5A616FB2791D}"/>
              </a:ext>
            </a:extLst>
          </p:cNvPr>
          <p:cNvSpPr txBox="1">
            <a:spLocks/>
          </p:cNvSpPr>
          <p:nvPr/>
        </p:nvSpPr>
        <p:spPr>
          <a:xfrm>
            <a:off x="361097" y="4342392"/>
            <a:ext cx="8340680" cy="19091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Tx/>
              <a:buSzTx/>
              <a:buFontTx/>
              <a:buNone/>
              <a:tabLst/>
              <a:defRPr/>
            </a:pP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Abbildungen modifiziert nach Twig G 2025</a:t>
            </a:r>
            <a:r>
              <a:rPr kumimoji="0" lang="de-DE" sz="600" b="0" i="0" u="none" strike="noStrike" kern="1200" cap="none" spc="0" normalizeH="0" baseline="30000">
                <a:ln>
                  <a:noFill/>
                </a:ln>
                <a:solidFill>
                  <a:srgbClr val="404040"/>
                </a:solidFill>
                <a:effectLst/>
                <a:uLnTx/>
                <a:uFillTx/>
                <a:latin typeface="+mn-lt"/>
                <a:ea typeface="Verdana" panose="020B0604030504040204" pitchFamily="34" charset="0"/>
                <a:cs typeface="Verdana" panose="020B0604030504040204" pitchFamily="34" charset="0"/>
              </a:rPr>
              <a:t>1</a:t>
            </a:r>
            <a:r>
              <a:rPr kumimoji="0" lang="de-DE" sz="600" b="0" i="0" u="none" strike="noStrike" kern="1200" cap="none" spc="0" normalizeH="0" baseline="0">
                <a:ln>
                  <a:noFill/>
                </a:ln>
                <a:solidFill>
                  <a:srgbClr val="404040"/>
                </a:solidFill>
                <a:effectLst/>
                <a:uLnTx/>
                <a:uFillTx/>
                <a:latin typeface="+mn-lt"/>
                <a:ea typeface="Verdana" panose="020B0604030504040204" pitchFamily="34" charset="0"/>
                <a:cs typeface="Verdana" panose="020B0604030504040204" pitchFamily="34" charset="0"/>
              </a:rPr>
              <a:t>. </a:t>
            </a:r>
            <a:endParaRPr kumimoji="0" lang="de-DE" sz="600" b="0" i="0" u="none" strike="noStrike" kern="1200" cap="none" spc="0" normalizeH="0" baseline="0">
              <a:ln>
                <a:noFill/>
              </a:ln>
              <a:solidFill>
                <a:srgbClr val="404040"/>
              </a:solidFill>
              <a:effectLst/>
              <a:uLnTx/>
              <a:uFillTx/>
              <a:latin typeface="+mn-lt"/>
              <a:ea typeface="+mn-ea"/>
              <a:cs typeface="Arial" panose="020B0604020202020204" pitchFamily="34" charset="0"/>
            </a:endParaRPr>
          </a:p>
        </p:txBody>
      </p:sp>
    </p:spTree>
    <p:extLst>
      <p:ext uri="{BB962C8B-B14F-4D97-AF65-F5344CB8AC3E}">
        <p14:creationId xmlns:p14="http://schemas.microsoft.com/office/powerpoint/2010/main" val="10326043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C4F755F-0FE2-DF13-2C3C-84A4CF0421FB}"/>
            </a:ext>
          </a:extLst>
        </p:cNvPr>
        <p:cNvGrpSpPr/>
        <p:nvPr/>
      </p:nvGrpSpPr>
      <p:grpSpPr>
        <a:xfrm>
          <a:off x="0" y="0"/>
          <a:ext cx="0" cy="0"/>
          <a:chOff x="0" y="0"/>
          <a:chExt cx="0" cy="0"/>
        </a:xfrm>
      </p:grpSpPr>
      <p:sp>
        <p:nvSpPr>
          <p:cNvPr id="4" name="Textplatzhalter 9">
            <a:extLst>
              <a:ext uri="{FF2B5EF4-FFF2-40B4-BE49-F238E27FC236}">
                <a16:creationId xmlns:a16="http://schemas.microsoft.com/office/drawing/2014/main" id="{2E280A10-D45F-3EB3-0223-A74B09D5D29F}"/>
              </a:ext>
            </a:extLst>
          </p:cNvPr>
          <p:cNvSpPr txBox="1">
            <a:spLocks/>
          </p:cNvSpPr>
          <p:nvPr/>
        </p:nvSpPr>
        <p:spPr>
          <a:xfrm>
            <a:off x="320268" y="113397"/>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Zusammenfassung andere AIE und T1D</a:t>
            </a:r>
          </a:p>
        </p:txBody>
      </p:sp>
      <p:sp>
        <p:nvSpPr>
          <p:cNvPr id="5" name="Text Placeholder 7">
            <a:extLst>
              <a:ext uri="{FF2B5EF4-FFF2-40B4-BE49-F238E27FC236}">
                <a16:creationId xmlns:a16="http://schemas.microsoft.com/office/drawing/2014/main" id="{B8E68B2A-69BC-566C-5C82-F8BCDF48F089}"/>
              </a:ext>
            </a:extLst>
          </p:cNvPr>
          <p:cNvSpPr txBox="1"/>
          <p:nvPr/>
        </p:nvSpPr>
        <p:spPr>
          <a:xfrm>
            <a:off x="400472" y="811006"/>
            <a:ext cx="8286327" cy="3140009"/>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60363" lvl="1" indent="-268288" defTabSz="457200">
              <a:lnSpc>
                <a:spcPct val="100000"/>
              </a:lnSpc>
              <a:spcBef>
                <a:spcPts val="1800"/>
              </a:spcBef>
              <a:spcAft>
                <a:spcPts val="300"/>
              </a:spcAft>
              <a:buClr>
                <a:srgbClr val="7A00E6"/>
              </a:buClr>
              <a:buSzPct val="120000"/>
              <a:defRPr/>
            </a:pPr>
            <a:r>
              <a:rPr lang="de" b="1">
                <a:solidFill>
                  <a:srgbClr val="404040"/>
                </a:solidFill>
                <a:latin typeface="Verdana"/>
                <a:cs typeface="+mn-cs"/>
              </a:rPr>
              <a:t>Andere Autoimmunerkrankungen </a:t>
            </a:r>
            <a:r>
              <a:rPr lang="de">
                <a:solidFill>
                  <a:srgbClr val="404040"/>
                </a:solidFill>
                <a:latin typeface="Verdana"/>
                <a:cs typeface="+mn-cs"/>
              </a:rPr>
              <a:t>führen zu einem </a:t>
            </a:r>
            <a:r>
              <a:rPr lang="de" b="1">
                <a:solidFill>
                  <a:srgbClr val="404040"/>
                </a:solidFill>
                <a:latin typeface="Verdana"/>
                <a:cs typeface="+mn-cs"/>
              </a:rPr>
              <a:t>2-12-fach erhöhten Risiko </a:t>
            </a:r>
            <a:r>
              <a:rPr lang="de">
                <a:solidFill>
                  <a:srgbClr val="404040"/>
                </a:solidFill>
                <a:latin typeface="Verdana"/>
                <a:cs typeface="+mn-cs"/>
              </a:rPr>
              <a:t>für das Auftreten von </a:t>
            </a:r>
            <a:r>
              <a:rPr lang="de" b="1">
                <a:solidFill>
                  <a:srgbClr val="404040"/>
                </a:solidFill>
                <a:latin typeface="Verdana"/>
                <a:cs typeface="+mn-cs"/>
              </a:rPr>
              <a:t>T1D</a:t>
            </a:r>
            <a:r>
              <a:rPr lang="de" baseline="30000">
                <a:solidFill>
                  <a:srgbClr val="404040"/>
                </a:solidFill>
                <a:latin typeface="Verdana"/>
                <a:cs typeface="+mn-cs"/>
              </a:rPr>
              <a:t>1-5</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Eine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weitere AIE </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neben T1D kann den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Glukosestoffwechsel</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die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Insulintherapie</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und die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Diabeteskontrolle</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insgesamt </a:t>
            </a:r>
            <a:r>
              <a:rPr kumimoji="0" lang="de" sz="14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beeinträchtigen</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6</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de" sz="140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T1D</a:t>
            </a:r>
            <a:r>
              <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und Zöliakie treten am frühesten auf, Vitiligo in der Jugend, alle anderen AIE haben ihre Peak-Inzidenz im Erwachsenenalter</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1</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en-US" sz="14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AIE</a:t>
            </a:r>
            <a:r>
              <a:rPr kumimoji="0" lang="en-US" sz="14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4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treten</a:t>
            </a:r>
            <a:r>
              <a:rPr kumimoji="0" lang="en-US" sz="14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4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gehäuft</a:t>
            </a:r>
            <a:r>
              <a:rPr kumimoji="0" lang="en-US" sz="14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auf </a:t>
            </a:r>
            <a:r>
              <a:rPr kumimoji="0" lang="en-US" sz="14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bei</a:t>
            </a:r>
            <a:r>
              <a:rPr kumimoji="0" lang="en-US" sz="14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4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Individuen</a:t>
            </a:r>
            <a:r>
              <a:rPr kumimoji="0" lang="en-US" sz="14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und in </a:t>
            </a:r>
            <a:r>
              <a:rPr kumimoji="0" lang="en-US" sz="14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Familien</a:t>
            </a:r>
            <a:r>
              <a:rPr kumimoji="0" lang="en-US" sz="1400" b="0"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2 </a:t>
            </a: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r>
              <a:rPr kumimoji="0" lang="de" sz="140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Menschen mit Zöliakie und autoimmuner Thyreoiditis hatten eine höhere Prävalenz von GADA und IA-2A vs. Kontrollpersonen</a:t>
            </a:r>
            <a:r>
              <a:rPr kumimoji="0" lang="de" sz="14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2</a:t>
            </a:r>
          </a:p>
          <a:p>
            <a:pPr marL="360363" lvl="1" indent="-268288" defTabSz="457200">
              <a:lnSpc>
                <a:spcPct val="100000"/>
              </a:lnSpc>
              <a:spcBef>
                <a:spcPts val="1800"/>
              </a:spcBef>
              <a:spcAft>
                <a:spcPts val="300"/>
              </a:spcAft>
              <a:buClr>
                <a:srgbClr val="7A00E6"/>
              </a:buClr>
              <a:buSzPct val="120000"/>
              <a:defRPr/>
            </a:pPr>
            <a:r>
              <a:rPr lang="de">
                <a:solidFill>
                  <a:srgbClr val="404040"/>
                </a:solidFill>
                <a:latin typeface="Verdana"/>
              </a:rPr>
              <a:t>Ein </a:t>
            </a:r>
            <a:r>
              <a:rPr lang="de" b="1">
                <a:solidFill>
                  <a:srgbClr val="404040"/>
                </a:solidFill>
                <a:latin typeface="Verdana"/>
              </a:rPr>
              <a:t>Screening auf weitere AIE </a:t>
            </a:r>
            <a:r>
              <a:rPr lang="de">
                <a:solidFill>
                  <a:srgbClr val="404040"/>
                </a:solidFill>
                <a:latin typeface="Verdana"/>
              </a:rPr>
              <a:t>wird bei </a:t>
            </a:r>
            <a:r>
              <a:rPr lang="de" b="1">
                <a:solidFill>
                  <a:srgbClr val="404040"/>
                </a:solidFill>
                <a:latin typeface="Verdana"/>
              </a:rPr>
              <a:t>Manifestation von T1D </a:t>
            </a:r>
            <a:r>
              <a:rPr lang="de">
                <a:solidFill>
                  <a:srgbClr val="404040"/>
                </a:solidFill>
                <a:latin typeface="Verdana"/>
              </a:rPr>
              <a:t>empfohlen</a:t>
            </a:r>
            <a:r>
              <a:rPr lang="de" baseline="30000">
                <a:solidFill>
                  <a:srgbClr val="404040"/>
                </a:solidFill>
                <a:latin typeface="Verdana"/>
              </a:rPr>
              <a:t>2,7</a:t>
            </a:r>
            <a:r>
              <a:rPr lang="de">
                <a:solidFill>
                  <a:srgbClr val="404040"/>
                </a:solidFill>
                <a:latin typeface="Verdana"/>
              </a:rPr>
              <a:t>, wie auch die </a:t>
            </a:r>
            <a:r>
              <a:rPr lang="de" b="1">
                <a:solidFill>
                  <a:srgbClr val="404040"/>
                </a:solidFill>
                <a:latin typeface="Verdana"/>
              </a:rPr>
              <a:t>Früherkennung auf T1D-IAk </a:t>
            </a:r>
            <a:r>
              <a:rPr lang="de">
                <a:solidFill>
                  <a:srgbClr val="404040"/>
                </a:solidFill>
                <a:latin typeface="Verdana"/>
              </a:rPr>
              <a:t>bei Personen mit </a:t>
            </a:r>
            <a:r>
              <a:rPr lang="de" b="1">
                <a:solidFill>
                  <a:srgbClr val="404040"/>
                </a:solidFill>
                <a:latin typeface="Verdana"/>
              </a:rPr>
              <a:t>anderen AIE</a:t>
            </a:r>
            <a:r>
              <a:rPr lang="de" baseline="30000">
                <a:solidFill>
                  <a:srgbClr val="404040"/>
                </a:solidFill>
                <a:latin typeface="Verdana"/>
              </a:rPr>
              <a:t>1,2,4</a:t>
            </a:r>
            <a:endParaRPr lang="de">
              <a:solidFill>
                <a:srgbClr val="404040"/>
              </a:solidFill>
              <a:latin typeface="Verdana"/>
            </a:endParaRPr>
          </a:p>
          <a:p>
            <a:pPr marL="360363" marR="0" lvl="1" indent="-268288" algn="l" defTabSz="457200" rtl="0" eaLnBrk="1" fontAlgn="auto" latinLnBrk="0" hangingPunct="1">
              <a:lnSpc>
                <a:spcPct val="100000"/>
              </a:lnSpc>
              <a:spcBef>
                <a:spcPts val="1800"/>
              </a:spcBef>
              <a:spcAft>
                <a:spcPts val="300"/>
              </a:spcAft>
              <a:buClr>
                <a:srgbClr val="7A00E6"/>
              </a:buClr>
              <a:buSzPct val="120000"/>
              <a:buFont typeface="Arial" panose="020B0604020202020204" pitchFamily="34" charset="0"/>
              <a:buChar char="•"/>
              <a:tabLst/>
              <a:defRPr/>
            </a:pPr>
            <a:endParaRPr kumimoji="0" lang="de" sz="1400" b="0" i="0" u="none" strike="noStrike" kern="1200" cap="none" spc="0" normalizeH="0" baseline="0" noProof="0">
              <a:ln>
                <a:noFill/>
              </a:ln>
              <a:solidFill>
                <a:srgbClr val="404040"/>
              </a:solidFill>
              <a:effectLst/>
              <a:uLnTx/>
              <a:uFillTx/>
              <a:latin typeface="Verdana"/>
              <a:ea typeface="Verdana" panose="020B0604030504040204" pitchFamily="34" charset="0"/>
              <a:cs typeface="+mn-cs"/>
            </a:endParaRPr>
          </a:p>
        </p:txBody>
      </p:sp>
      <p:sp>
        <p:nvSpPr>
          <p:cNvPr id="6" name="TextBox 3037">
            <a:extLst>
              <a:ext uri="{FF2B5EF4-FFF2-40B4-BE49-F238E27FC236}">
                <a16:creationId xmlns:a16="http://schemas.microsoft.com/office/drawing/2014/main" id="{E105F67F-DA7A-34E0-964F-B1CAB02701C0}"/>
              </a:ext>
            </a:extLst>
          </p:cNvPr>
          <p:cNvSpPr txBox="1"/>
          <p:nvPr/>
        </p:nvSpPr>
        <p:spPr>
          <a:xfrm>
            <a:off x="320268" y="4665149"/>
            <a:ext cx="8478000" cy="461665"/>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0" i="0" u="none" strike="noStrike" kern="1200" cap="none" spc="0" normalizeH="0" baseline="0" noProof="0">
                <a:ln>
                  <a:noFill/>
                </a:ln>
                <a:solidFill>
                  <a:srgbClr val="404040"/>
                </a:solidFill>
                <a:effectLst/>
                <a:uLnTx/>
                <a:uFillTx/>
                <a:latin typeface="Verdana"/>
                <a:ea typeface="Arial"/>
                <a:cs typeface="Arial"/>
              </a:rPr>
              <a:t>AIE: Autoimmunerkrankung(en); GADA: Glutamatdecarboxylase-Antikörper; IA-2A: Insulinoma-assoziiertes Antigen-2-Antikörper; IAk: Inselautoantikörper; T1D: Typ-1-Diabetes.</a:t>
            </a:r>
          </a:p>
          <a:p>
            <a:pPr defTabSz="685766">
              <a:buClr>
                <a:srgbClr val="2F4B95"/>
              </a:buClr>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lang="de-DE" sz="600">
                <a:solidFill>
                  <a:srgbClr val="404040"/>
                </a:solidFill>
              </a:rPr>
              <a:t> </a:t>
            </a:r>
            <a:r>
              <a:rPr lang="da-DK" sz="600">
                <a:solidFill>
                  <a:srgbClr val="404040"/>
                </a:solidFill>
              </a:rPr>
              <a:t>Kalahy GJ </a:t>
            </a:r>
            <a:r>
              <a:rPr lang="da-DK" sz="600" i="1">
                <a:solidFill>
                  <a:srgbClr val="404040"/>
                </a:solidFill>
              </a:rPr>
              <a:t>et al. Endocrinol Diabetes Metab </a:t>
            </a:r>
            <a:r>
              <a:rPr lang="da-DK" sz="600">
                <a:solidFill>
                  <a:srgbClr val="404040"/>
                </a:solidFill>
              </a:rPr>
              <a:t>2026; 9: e70119. </a:t>
            </a:r>
            <a:r>
              <a:rPr lang="de-DE" sz="600" b="1">
                <a:solidFill>
                  <a:srgbClr val="404040"/>
                </a:solidFill>
              </a:rPr>
              <a:t>2.</a:t>
            </a:r>
            <a:r>
              <a:rPr lang="de-DE" sz="600">
                <a:solidFill>
                  <a:srgbClr val="404040"/>
                </a:solidFill>
              </a:rPr>
              <a:t> </a:t>
            </a:r>
            <a:r>
              <a:rPr lang="da-DK" sz="600">
                <a:solidFill>
                  <a:srgbClr val="404040"/>
                </a:solidFill>
              </a:rPr>
              <a:t>Thomas N </a:t>
            </a:r>
            <a:r>
              <a:rPr lang="da-DK" sz="600" i="1">
                <a:solidFill>
                  <a:srgbClr val="404040"/>
                </a:solidFill>
              </a:rPr>
              <a:t>et al. Diabetes Metab Res Rev </a:t>
            </a:r>
            <a:r>
              <a:rPr lang="da-DK" sz="600">
                <a:solidFill>
                  <a:srgbClr val="404040"/>
                </a:solidFill>
              </a:rPr>
              <a:t>2026; 42: e70110.</a:t>
            </a:r>
            <a:r>
              <a:rPr lang="de-DE" sz="600">
                <a:solidFill>
                  <a:srgbClr val="404040"/>
                </a:solidFill>
              </a:rPr>
              <a:t> </a:t>
            </a:r>
            <a:r>
              <a:rPr lang="de-DE" sz="600" b="1">
                <a:solidFill>
                  <a:srgbClr val="404040"/>
                </a:solidFill>
              </a:rPr>
              <a:t>3.</a:t>
            </a:r>
            <a:r>
              <a:rPr lang="de-DE" sz="600">
                <a:solidFill>
                  <a:srgbClr val="404040"/>
                </a:solidFill>
              </a:rPr>
              <a:t> </a:t>
            </a:r>
            <a:r>
              <a:rPr lang="da-DK" sz="600">
                <a:solidFill>
                  <a:srgbClr val="404040"/>
                </a:solidFill>
              </a:rPr>
              <a:t>Conrad N </a:t>
            </a:r>
            <a:r>
              <a:rPr lang="da-DK" sz="600" i="1">
                <a:solidFill>
                  <a:srgbClr val="404040"/>
                </a:solidFill>
              </a:rPr>
              <a:t>et al. Lancet </a:t>
            </a:r>
            <a:r>
              <a:rPr lang="da-DK" sz="600">
                <a:solidFill>
                  <a:srgbClr val="404040"/>
                </a:solidFill>
              </a:rPr>
              <a:t>2023; 401: 1878–90.</a:t>
            </a:r>
            <a:r>
              <a:rPr lang="de-DE" sz="600">
                <a:solidFill>
                  <a:srgbClr val="404040"/>
                </a:solidFill>
              </a:rPr>
              <a:t> </a:t>
            </a:r>
            <a:r>
              <a:rPr lang="de-DE" sz="600" b="1">
                <a:solidFill>
                  <a:srgbClr val="404040"/>
                </a:solidFill>
              </a:rPr>
              <a:t>4.</a:t>
            </a:r>
            <a:r>
              <a:rPr lang="de-DE" sz="600">
                <a:solidFill>
                  <a:srgbClr val="404040"/>
                </a:solidFill>
              </a:rPr>
              <a:t> </a:t>
            </a:r>
            <a:r>
              <a:rPr lang="da-DK" sz="600">
                <a:solidFill>
                  <a:srgbClr val="404040"/>
                </a:solidFill>
              </a:rPr>
              <a:t>Edelman SV </a:t>
            </a:r>
            <a:r>
              <a:rPr lang="da-DK" sz="600" i="1">
                <a:solidFill>
                  <a:srgbClr val="404040"/>
                </a:solidFill>
              </a:rPr>
              <a:t>et al. Diabetes Obes Metab </a:t>
            </a:r>
            <a:r>
              <a:rPr lang="da-DK" sz="600">
                <a:solidFill>
                  <a:srgbClr val="404040"/>
                </a:solidFill>
              </a:rPr>
              <a:t>2025; 27: 4229–38.</a:t>
            </a:r>
            <a:r>
              <a:rPr lang="de-DE" sz="600">
                <a:solidFill>
                  <a:srgbClr val="404040"/>
                </a:solidFill>
              </a:rPr>
              <a:t> </a:t>
            </a:r>
            <a:r>
              <a:rPr lang="de-DE" sz="600" b="1">
                <a:solidFill>
                  <a:srgbClr val="404040"/>
                </a:solidFill>
              </a:rPr>
              <a:t>5.</a:t>
            </a:r>
            <a:r>
              <a:rPr lang="de-DE" sz="600">
                <a:solidFill>
                  <a:srgbClr val="404040"/>
                </a:solidFill>
              </a:rPr>
              <a:t> </a:t>
            </a:r>
            <a:r>
              <a:rPr lang="da-DK" sz="600">
                <a:solidFill>
                  <a:srgbClr val="404040"/>
                </a:solidFill>
              </a:rPr>
              <a:t>Twig G </a:t>
            </a:r>
            <a:r>
              <a:rPr lang="da-DK" sz="600" i="1">
                <a:solidFill>
                  <a:srgbClr val="404040"/>
                </a:solidFill>
              </a:rPr>
              <a:t>et al. Diabetes Care </a:t>
            </a:r>
            <a:r>
              <a:rPr lang="da-DK" sz="600">
                <a:solidFill>
                  <a:srgbClr val="404040"/>
                </a:solidFill>
              </a:rPr>
              <a:t>2025; 48: am 15.10.2025 vorab online publiziert; erhältlich unter </a:t>
            </a:r>
            <a:r>
              <a:rPr lang="da-DK" sz="600">
                <a:solidFill>
                  <a:srgbClr val="404040"/>
                </a:solidFill>
                <a:hlinkClick r:id="rId4">
                  <a:extLst>
                    <a:ext uri="{A12FA001-AC4F-418D-AE19-62706E023703}">
                      <ahyp:hlinkClr xmlns:ahyp="http://schemas.microsoft.com/office/drawing/2018/hyperlinkcolor" val="tx"/>
                    </a:ext>
                  </a:extLst>
                </a:hlinkClick>
              </a:rPr>
              <a:t>https://doi.org/10.2337/dc25-1423</a:t>
            </a:r>
            <a:r>
              <a:rPr lang="da-DK" sz="600">
                <a:solidFill>
                  <a:srgbClr val="404040"/>
                </a:solidFill>
              </a:rPr>
              <a:t>. Zuletzt abgerufen am 12.01.2026</a:t>
            </a:r>
            <a:r>
              <a:rPr kumimoji="0" lang="da-DK" sz="600" b="0" i="0" u="none" strike="noStrike" kern="1200" cap="none" spc="0" normalizeH="0" baseline="0" noProof="0">
                <a:ln>
                  <a:noFill/>
                </a:ln>
                <a:solidFill>
                  <a:srgbClr val="404040"/>
                </a:solidFill>
                <a:effectLst/>
                <a:uLnTx/>
                <a:uFillTx/>
                <a:latin typeface="Verdana"/>
                <a:ea typeface="+mn-ea"/>
                <a:cs typeface="Arial"/>
              </a:rPr>
              <a:t>. </a:t>
            </a:r>
            <a:r>
              <a:rPr lang="da-DK" sz="600" b="1">
                <a:solidFill>
                  <a:srgbClr val="404040"/>
                </a:solidFill>
              </a:rPr>
              <a:t>6.</a:t>
            </a:r>
            <a:r>
              <a:rPr lang="da-DK" sz="600">
                <a:solidFill>
                  <a:srgbClr val="404040"/>
                </a:solidFill>
              </a:rPr>
              <a:t> Popoviciu MS </a:t>
            </a:r>
            <a:r>
              <a:rPr lang="da-DK" sz="600" i="1">
                <a:solidFill>
                  <a:srgbClr val="404040"/>
                </a:solidFill>
              </a:rPr>
              <a:t>et al. J Pers Med </a:t>
            </a:r>
            <a:r>
              <a:rPr lang="da-DK" sz="600">
                <a:solidFill>
                  <a:srgbClr val="404040"/>
                </a:solidFill>
              </a:rPr>
              <a:t>2023; 13: 422. </a:t>
            </a:r>
            <a:r>
              <a:rPr lang="de-DE" sz="600" b="1">
                <a:solidFill>
                  <a:srgbClr val="404040"/>
                </a:solidFill>
              </a:rPr>
              <a:t>7.</a:t>
            </a:r>
            <a:r>
              <a:rPr lang="de-DE" sz="600">
                <a:solidFill>
                  <a:srgbClr val="404040"/>
                </a:solidFill>
              </a:rPr>
              <a:t> </a:t>
            </a:r>
            <a:r>
              <a:rPr lang="da-DK" sz="600">
                <a:solidFill>
                  <a:srgbClr val="404040"/>
                </a:solidFill>
              </a:rPr>
              <a:t>Frommer L &amp; Kahaly GJ</a:t>
            </a:r>
            <a:r>
              <a:rPr lang="da-DK" sz="600" i="1">
                <a:solidFill>
                  <a:srgbClr val="404040"/>
                </a:solidFill>
              </a:rPr>
              <a:t>. World J Diabetes </a:t>
            </a:r>
            <a:r>
              <a:rPr lang="da-DK" sz="600">
                <a:solidFill>
                  <a:srgbClr val="404040"/>
                </a:solidFill>
              </a:rPr>
              <a:t>2020; 11: 527–39. </a:t>
            </a:r>
            <a:endParaRPr kumimoji="0" lang="da-DK" sz="600" b="0" i="0" u="none" strike="noStrike" kern="1200" cap="none" spc="0" normalizeH="0" baseline="0" noProof="0">
              <a:ln>
                <a:noFill/>
              </a:ln>
              <a:solidFill>
                <a:srgbClr val="404040"/>
              </a:solidFill>
              <a:effectLst/>
              <a:uLnTx/>
              <a:uFillTx/>
              <a:latin typeface="Verdana"/>
              <a:ea typeface="Arial"/>
              <a:cs typeface="Arial"/>
            </a:endParaRPr>
          </a:p>
        </p:txBody>
      </p:sp>
    </p:spTree>
    <p:extLst>
      <p:ext uri="{BB962C8B-B14F-4D97-AF65-F5344CB8AC3E}">
        <p14:creationId xmlns:p14="http://schemas.microsoft.com/office/powerpoint/2010/main" val="3245141951"/>
      </p:ext>
    </p:extLst>
  </p:cSld>
  <p:clrMapOvr>
    <a:masterClrMapping/>
  </p:clrMapOvr>
  <p:transition>
    <p:fade/>
  </p:transition>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4A73D0-8963-4440-A90B-03A5A4A6BC65}"/>
            </a:ext>
          </a:extLst>
        </p:cNvPr>
        <p:cNvGrpSpPr/>
        <p:nvPr/>
      </p:nvGrpSpPr>
      <p:grpSpPr>
        <a:xfrm>
          <a:off x="0" y="0"/>
          <a:ext cx="0" cy="0"/>
          <a:chOff x="0" y="0"/>
          <a:chExt cx="0" cy="0"/>
        </a:xfrm>
      </p:grpSpPr>
      <p:sp>
        <p:nvSpPr>
          <p:cNvPr id="3" name="SmartArt-Platzhalter 2">
            <a:extLst>
              <a:ext uri="{FF2B5EF4-FFF2-40B4-BE49-F238E27FC236}">
                <a16:creationId xmlns:a16="http://schemas.microsoft.com/office/drawing/2014/main" id="{1F9F608B-20BB-C87F-3AC7-FB7992CFF0ED}"/>
              </a:ext>
            </a:extLst>
          </p:cNvPr>
          <p:cNvSpPr>
            <a:spLocks noGrp="1"/>
          </p:cNvSpPr>
          <p:nvPr>
            <p:ph type="dgm" sz="quarter" idx="13"/>
          </p:nvPr>
        </p:nvSpPr>
        <p:spPr/>
        <p:txBody>
          <a:bodyPr/>
          <a:lstStyle/>
          <a:p>
            <a:endParaRPr lang="de-DE"/>
          </a:p>
        </p:txBody>
      </p:sp>
      <p:sp>
        <p:nvSpPr>
          <p:cNvPr id="6" name="SmartArt-Platzhalter 5">
            <a:extLst>
              <a:ext uri="{FF2B5EF4-FFF2-40B4-BE49-F238E27FC236}">
                <a16:creationId xmlns:a16="http://schemas.microsoft.com/office/drawing/2014/main" id="{E2AF3789-CB56-3288-AC79-B08CB6D87CFE}"/>
              </a:ext>
            </a:extLst>
          </p:cNvPr>
          <p:cNvSpPr>
            <a:spLocks noGrp="1"/>
          </p:cNvSpPr>
          <p:nvPr>
            <p:ph type="dgm" sz="quarter" idx="14"/>
          </p:nvPr>
        </p:nvSpPr>
        <p:spPr/>
        <p:txBody>
          <a:bodyPr/>
          <a:lstStyle/>
          <a:p>
            <a:endParaRPr lang="de-DE"/>
          </a:p>
        </p:txBody>
      </p:sp>
      <p:sp>
        <p:nvSpPr>
          <p:cNvPr id="5" name="Text Placeholder 4">
            <a:extLst>
              <a:ext uri="{FF2B5EF4-FFF2-40B4-BE49-F238E27FC236}">
                <a16:creationId xmlns:a16="http://schemas.microsoft.com/office/drawing/2014/main" id="{A2ADEC19-A761-D955-47A4-16C6065812E3}"/>
              </a:ext>
            </a:extLst>
          </p:cNvPr>
          <p:cNvSpPr>
            <a:spLocks noGrp="1"/>
          </p:cNvSpPr>
          <p:nvPr>
            <p:ph type="body" sz="quarter" idx="21"/>
          </p:nvPr>
        </p:nvSpPr>
        <p:spPr/>
        <p:txBody>
          <a:bodyPr/>
          <a:lstStyle/>
          <a:p>
            <a:r>
              <a:rPr lang="de-DE" sz="2400">
                <a:latin typeface="Verdana"/>
                <a:ea typeface="Verdana"/>
              </a:rPr>
              <a:t>Adaptive Immunität</a:t>
            </a:r>
          </a:p>
        </p:txBody>
      </p:sp>
      <p:pic>
        <p:nvPicPr>
          <p:cNvPr id="2" name="Grafik 1" descr="Start Silhouette">
            <a:hlinkClick r:id="rId2" action="ppaction://hlinksldjump"/>
            <a:extLst>
              <a:ext uri="{FF2B5EF4-FFF2-40B4-BE49-F238E27FC236}">
                <a16:creationId xmlns:a16="http://schemas.microsoft.com/office/drawing/2014/main" id="{2112BDD4-31CD-36E1-248B-416A5178FA5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2512986828"/>
      </p:ext>
    </p:extLst>
  </p:cSld>
  <p:clrMapOvr>
    <a:masterClrMapping/>
  </p:clrMapOvr>
  <p:transition>
    <p:fade/>
  </p:transition>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platzhalter 4">
            <a:extLst>
              <a:ext uri="{FF2B5EF4-FFF2-40B4-BE49-F238E27FC236}">
                <a16:creationId xmlns:a16="http://schemas.microsoft.com/office/drawing/2014/main" id="{B3FA9566-7B3A-BD33-E785-42064515CFA2}"/>
              </a:ext>
            </a:extLst>
          </p:cNvPr>
          <p:cNvSpPr>
            <a:spLocks noGrp="1"/>
          </p:cNvSpPr>
          <p:nvPr>
            <p:ph type="body" sz="quarter" idx="17"/>
          </p:nvPr>
        </p:nvSpPr>
        <p:spPr>
          <a:xfrm>
            <a:off x="374311" y="116735"/>
            <a:ext cx="8476488" cy="463296"/>
          </a:xfrm>
        </p:spPr>
        <p:txBody>
          <a:bodyPr/>
          <a:lstStyle/>
          <a:p>
            <a:r>
              <a:rPr lang="de-DE" sz="2000" b="1">
                <a:solidFill>
                  <a:srgbClr val="7030A0"/>
                </a:solidFill>
                <a:latin typeface="+mj-lt"/>
              </a:rPr>
              <a:t>Zellen des angeborenen und adaptiven Immunsystems</a:t>
            </a:r>
            <a:endParaRPr lang="de-DE" sz="2000" b="1" baseline="30000">
              <a:solidFill>
                <a:srgbClr val="7030A0"/>
              </a:solidFill>
              <a:latin typeface="+mj-lt"/>
            </a:endParaRPr>
          </a:p>
        </p:txBody>
      </p:sp>
      <p:sp>
        <p:nvSpPr>
          <p:cNvPr id="9" name="Textfeld 8">
            <a:extLst>
              <a:ext uri="{FF2B5EF4-FFF2-40B4-BE49-F238E27FC236}">
                <a16:creationId xmlns:a16="http://schemas.microsoft.com/office/drawing/2014/main" id="{0095FE40-A3D6-FF0D-8F20-D7C03EB93D91}"/>
              </a:ext>
            </a:extLst>
          </p:cNvPr>
          <p:cNvSpPr txBox="1"/>
          <p:nvPr/>
        </p:nvSpPr>
        <p:spPr>
          <a:xfrm>
            <a:off x="374311" y="4839457"/>
            <a:ext cx="8648094" cy="276999"/>
          </a:xfrm>
          <a:prstGeom prst="rect">
            <a:avLst/>
          </a:prstGeom>
          <a:noFill/>
        </p:spPr>
        <p:txBody>
          <a:bodyPr wrap="square">
            <a:spAutoFit/>
          </a:bodyPr>
          <a:lstStyle/>
          <a:p>
            <a:r>
              <a:rPr lang="de-DE" sz="600" b="1">
                <a:solidFill>
                  <a:srgbClr val="404040"/>
                </a:solidFill>
                <a:cs typeface="Arial"/>
              </a:rPr>
              <a:t>1. </a:t>
            </a:r>
            <a:r>
              <a:rPr lang="de-DE" sz="600" err="1">
                <a:solidFill>
                  <a:srgbClr val="404040"/>
                </a:solidFill>
                <a:cs typeface="Arial"/>
              </a:rPr>
              <a:t>Dranoff</a:t>
            </a:r>
            <a:r>
              <a:rPr lang="de-DE" sz="600">
                <a:solidFill>
                  <a:srgbClr val="404040"/>
                </a:solidFill>
                <a:cs typeface="Arial"/>
              </a:rPr>
              <a:t> G. </a:t>
            </a:r>
            <a:r>
              <a:rPr lang="de-DE" sz="600" i="1">
                <a:solidFill>
                  <a:srgbClr val="404040"/>
                </a:solidFill>
                <a:cs typeface="Arial"/>
              </a:rPr>
              <a:t>Nat Rev Cancer</a:t>
            </a:r>
            <a:r>
              <a:rPr lang="de-DE" sz="600">
                <a:solidFill>
                  <a:srgbClr val="404040"/>
                </a:solidFill>
                <a:cs typeface="Arial"/>
              </a:rPr>
              <a:t> 2004; 4: 11</a:t>
            </a:r>
            <a:r>
              <a:rPr lang="de" sz="600">
                <a:solidFill>
                  <a:srgbClr val="404040"/>
                </a:solidFill>
                <a:ea typeface="Arial"/>
                <a:cs typeface="Arial"/>
              </a:rPr>
              <a:t>–</a:t>
            </a:r>
            <a:r>
              <a:rPr lang="de-DE" sz="600">
                <a:solidFill>
                  <a:srgbClr val="404040"/>
                </a:solidFill>
                <a:cs typeface="Arial"/>
              </a:rPr>
              <a:t>22. </a:t>
            </a:r>
            <a:r>
              <a:rPr lang="de-DE" sz="600" b="1">
                <a:solidFill>
                  <a:srgbClr val="404040"/>
                </a:solidFill>
                <a:cs typeface="Arial"/>
              </a:rPr>
              <a:t>2.</a:t>
            </a:r>
            <a:r>
              <a:rPr lang="de-DE" sz="600">
                <a:solidFill>
                  <a:srgbClr val="404040"/>
                </a:solidFill>
                <a:cs typeface="Arial"/>
              </a:rPr>
              <a:t> </a:t>
            </a:r>
            <a:r>
              <a:rPr lang="en-US" sz="600">
                <a:solidFill>
                  <a:srgbClr val="404040"/>
                </a:solidFill>
                <a:cs typeface="Arial"/>
              </a:rPr>
              <a:t>Mayer G. Immunology, Innate (non-specific) immunity. In Microbiology and Immunology On-line, Hunt, R.C. editor (2017). </a:t>
            </a:r>
            <a:r>
              <a:rPr lang="en-US" sz="600" err="1">
                <a:solidFill>
                  <a:srgbClr val="404040"/>
                </a:solidFill>
                <a:cs typeface="Arial"/>
              </a:rPr>
              <a:t>Erhältlich</a:t>
            </a:r>
            <a:r>
              <a:rPr lang="en-US" sz="600">
                <a:solidFill>
                  <a:srgbClr val="404040"/>
                </a:solidFill>
                <a:cs typeface="Arial"/>
              </a:rPr>
              <a:t> </a:t>
            </a:r>
            <a:r>
              <a:rPr lang="en-US" sz="600" err="1">
                <a:solidFill>
                  <a:srgbClr val="404040"/>
                </a:solidFill>
                <a:cs typeface="Arial"/>
              </a:rPr>
              <a:t>unter</a:t>
            </a:r>
            <a:r>
              <a:rPr lang="en-US" sz="600">
                <a:solidFill>
                  <a:srgbClr val="404040"/>
                </a:solidFill>
                <a:cs typeface="Arial"/>
              </a:rPr>
              <a:t>: </a:t>
            </a:r>
            <a:r>
              <a:rPr lang="en-US" sz="600">
                <a:solidFill>
                  <a:srgbClr val="404040"/>
                </a:solidFill>
                <a:cs typeface="Arial"/>
                <a:hlinkClick r:id="rId2">
                  <a:extLst>
                    <a:ext uri="{A12FA001-AC4F-418D-AE19-62706E023703}">
                      <ahyp:hlinkClr xmlns:ahyp="http://schemas.microsoft.com/office/drawing/2018/hyperlinkcolor" val="tx"/>
                    </a:ext>
                  </a:extLst>
                </a:hlinkClick>
              </a:rPr>
              <a:t>https://www.microbiologybook.org/ghaffar/innate.htm</a:t>
            </a:r>
            <a:r>
              <a:rPr lang="en-US" sz="600">
                <a:solidFill>
                  <a:srgbClr val="404040"/>
                </a:solidFill>
                <a:cs typeface="Arial"/>
              </a:rPr>
              <a:t>. Zuletzt </a:t>
            </a:r>
            <a:r>
              <a:rPr lang="en-US" sz="600" err="1">
                <a:solidFill>
                  <a:srgbClr val="404040"/>
                </a:solidFill>
                <a:cs typeface="Arial"/>
              </a:rPr>
              <a:t>abgerufen</a:t>
            </a:r>
            <a:r>
              <a:rPr lang="en-US" sz="600">
                <a:solidFill>
                  <a:srgbClr val="404040"/>
                </a:solidFill>
                <a:cs typeface="Arial"/>
              </a:rPr>
              <a:t> am 12.01.2026.  </a:t>
            </a:r>
          </a:p>
        </p:txBody>
      </p:sp>
      <p:sp>
        <p:nvSpPr>
          <p:cNvPr id="12" name="Textfeld 11">
            <a:extLst>
              <a:ext uri="{FF2B5EF4-FFF2-40B4-BE49-F238E27FC236}">
                <a16:creationId xmlns:a16="http://schemas.microsoft.com/office/drawing/2014/main" id="{4E8D612D-7F9F-19DB-EAA6-CA6797F4D952}"/>
              </a:ext>
            </a:extLst>
          </p:cNvPr>
          <p:cNvSpPr txBox="1"/>
          <p:nvPr/>
        </p:nvSpPr>
        <p:spPr>
          <a:xfrm>
            <a:off x="254077" y="3798252"/>
            <a:ext cx="7782127" cy="184666"/>
          </a:xfrm>
          <a:prstGeom prst="rect">
            <a:avLst/>
          </a:prstGeom>
          <a:noFill/>
        </p:spPr>
        <p:txBody>
          <a:bodyPr wrap="square">
            <a:spAutoFit/>
          </a:bodyPr>
          <a:lstStyle/>
          <a:p>
            <a:r>
              <a:rPr lang="de-DE" sz="600">
                <a:solidFill>
                  <a:srgbClr val="404040"/>
                </a:solidFill>
                <a:cs typeface="Arial"/>
              </a:rPr>
              <a:t>Abbildung modifiziert nach </a:t>
            </a:r>
            <a:r>
              <a:rPr lang="de-DE" sz="600" err="1">
                <a:solidFill>
                  <a:srgbClr val="404040"/>
                </a:solidFill>
                <a:cs typeface="Arial"/>
              </a:rPr>
              <a:t>Dranoff</a:t>
            </a:r>
            <a:r>
              <a:rPr lang="de-DE" sz="600">
                <a:solidFill>
                  <a:srgbClr val="404040"/>
                </a:solidFill>
                <a:cs typeface="Arial"/>
              </a:rPr>
              <a:t> G 2004</a:t>
            </a:r>
            <a:r>
              <a:rPr lang="de-DE" sz="600" baseline="30000">
                <a:solidFill>
                  <a:srgbClr val="404040"/>
                </a:solidFill>
                <a:cs typeface="Arial"/>
              </a:rPr>
              <a:t>1</a:t>
            </a:r>
            <a:endParaRPr lang="en-US" sz="600" baseline="30000">
              <a:solidFill>
                <a:srgbClr val="404040"/>
              </a:solidFill>
              <a:cs typeface="Arial"/>
            </a:endParaRPr>
          </a:p>
        </p:txBody>
      </p:sp>
      <p:graphicFrame>
        <p:nvGraphicFramePr>
          <p:cNvPr id="13" name="Tabelle 12">
            <a:extLst>
              <a:ext uri="{FF2B5EF4-FFF2-40B4-BE49-F238E27FC236}">
                <a16:creationId xmlns:a16="http://schemas.microsoft.com/office/drawing/2014/main" id="{0AB06B13-49C2-EB04-5FC4-3560DB41F6F8}"/>
              </a:ext>
            </a:extLst>
          </p:cNvPr>
          <p:cNvGraphicFramePr>
            <a:graphicFrameLocks noGrp="1"/>
          </p:cNvGraphicFramePr>
          <p:nvPr/>
        </p:nvGraphicFramePr>
        <p:xfrm>
          <a:off x="5101690" y="1894667"/>
          <a:ext cx="3737510" cy="1873274"/>
        </p:xfrm>
        <a:graphic>
          <a:graphicData uri="http://schemas.openxmlformats.org/drawingml/2006/table">
            <a:tbl>
              <a:tblPr firstRow="1" bandRow="1">
                <a:tableStyleId>{F800B559-55DF-4324-A70D-7A5FB1BD5379}</a:tableStyleId>
              </a:tblPr>
              <a:tblGrid>
                <a:gridCol w="1868755">
                  <a:extLst>
                    <a:ext uri="{9D8B030D-6E8A-4147-A177-3AD203B41FA5}">
                      <a16:colId xmlns:a16="http://schemas.microsoft.com/office/drawing/2014/main" val="1639673352"/>
                    </a:ext>
                  </a:extLst>
                </a:gridCol>
                <a:gridCol w="1868755">
                  <a:extLst>
                    <a:ext uri="{9D8B030D-6E8A-4147-A177-3AD203B41FA5}">
                      <a16:colId xmlns:a16="http://schemas.microsoft.com/office/drawing/2014/main" val="1260084612"/>
                    </a:ext>
                  </a:extLst>
                </a:gridCol>
              </a:tblGrid>
              <a:tr h="250837">
                <a:tc>
                  <a:txBody>
                    <a:bodyPr/>
                    <a:lstStyle/>
                    <a:p>
                      <a:pPr algn="ctr"/>
                      <a:r>
                        <a:rPr lang="de-DE" sz="900"/>
                        <a:t>Unspezifische Immunität</a:t>
                      </a:r>
                    </a:p>
                  </a:txBody>
                  <a:tcPr/>
                </a:tc>
                <a:tc>
                  <a:txBody>
                    <a:bodyPr/>
                    <a:lstStyle/>
                    <a:p>
                      <a:pPr algn="ctr"/>
                      <a:r>
                        <a:rPr lang="de-DE" sz="900"/>
                        <a:t>Spezifische Immunität</a:t>
                      </a:r>
                    </a:p>
                  </a:txBody>
                  <a:tcPr/>
                </a:tc>
                <a:extLst>
                  <a:ext uri="{0D108BD9-81ED-4DB2-BD59-A6C34878D82A}">
                    <a16:rowId xmlns:a16="http://schemas.microsoft.com/office/drawing/2014/main" val="2119826456"/>
                  </a:ext>
                </a:extLst>
              </a:tr>
              <a:tr h="250837">
                <a:tc>
                  <a:txBody>
                    <a:bodyPr/>
                    <a:lstStyle/>
                    <a:p>
                      <a:r>
                        <a:rPr lang="de-DE" sz="900"/>
                        <a:t>Antwort ist Antigen-unabhängig</a:t>
                      </a:r>
                    </a:p>
                  </a:txBody>
                  <a:tcPr/>
                </a:tc>
                <a:tc>
                  <a:txBody>
                    <a:bodyPr/>
                    <a:lstStyle/>
                    <a:p>
                      <a:r>
                        <a:rPr lang="de-DE" sz="900"/>
                        <a:t>Antwort ist Antigen-abhängig</a:t>
                      </a:r>
                    </a:p>
                  </a:txBody>
                  <a:tcPr/>
                </a:tc>
                <a:extLst>
                  <a:ext uri="{0D108BD9-81ED-4DB2-BD59-A6C34878D82A}">
                    <a16:rowId xmlns:a16="http://schemas.microsoft.com/office/drawing/2014/main" val="4189445415"/>
                  </a:ext>
                </a:extLst>
              </a:tr>
              <a:tr h="340177">
                <a:tc>
                  <a:txBody>
                    <a:bodyPr/>
                    <a:lstStyle/>
                    <a:p>
                      <a:r>
                        <a:rPr lang="de-DE" sz="900"/>
                        <a:t>Führt zu unmittelbarer maximaler Antwort</a:t>
                      </a:r>
                    </a:p>
                  </a:txBody>
                  <a:tcPr/>
                </a:tc>
                <a:tc>
                  <a:txBody>
                    <a:bodyPr/>
                    <a:lstStyle/>
                    <a:p>
                      <a:r>
                        <a:rPr lang="de-DE" sz="900"/>
                        <a:t>Führt zu Verzögerung zwischen Exposition und maximaler Antwort</a:t>
                      </a:r>
                    </a:p>
                  </a:txBody>
                  <a:tcPr/>
                </a:tc>
                <a:extLst>
                  <a:ext uri="{0D108BD9-81ED-4DB2-BD59-A6C34878D82A}">
                    <a16:rowId xmlns:a16="http://schemas.microsoft.com/office/drawing/2014/main" val="4207784889"/>
                  </a:ext>
                </a:extLst>
              </a:tr>
              <a:tr h="250837">
                <a:tc>
                  <a:txBody>
                    <a:bodyPr/>
                    <a:lstStyle/>
                    <a:p>
                      <a:r>
                        <a:rPr lang="de-DE" sz="900"/>
                        <a:t>Nicht Antigen-spezifisch</a:t>
                      </a:r>
                    </a:p>
                  </a:txBody>
                  <a:tcPr/>
                </a:tc>
                <a:tc>
                  <a:txBody>
                    <a:bodyPr/>
                    <a:lstStyle/>
                    <a:p>
                      <a:r>
                        <a:rPr lang="de-DE" sz="900"/>
                        <a:t>Antigen-spezifisch</a:t>
                      </a:r>
                    </a:p>
                  </a:txBody>
                  <a:tcPr/>
                </a:tc>
                <a:extLst>
                  <a:ext uri="{0D108BD9-81ED-4DB2-BD59-A6C34878D82A}">
                    <a16:rowId xmlns:a16="http://schemas.microsoft.com/office/drawing/2014/main" val="1933603167"/>
                  </a:ext>
                </a:extLst>
              </a:tr>
              <a:tr h="250837">
                <a:tc>
                  <a:txBody>
                    <a:bodyPr/>
                    <a:lstStyle/>
                    <a:p>
                      <a:r>
                        <a:rPr lang="de-DE" sz="900"/>
                        <a:t>Exposition führt nicht zu immunologischem Gedächtnis</a:t>
                      </a:r>
                    </a:p>
                  </a:txBody>
                  <a:tcPr/>
                </a:tc>
                <a:tc>
                  <a:txBody>
                    <a:bodyPr/>
                    <a:lstStyle/>
                    <a:p>
                      <a:r>
                        <a:rPr lang="de-DE" sz="900"/>
                        <a:t>Exposition führt zu immunologischem Gedächtnis</a:t>
                      </a:r>
                    </a:p>
                  </a:txBody>
                  <a:tcPr/>
                </a:tc>
                <a:extLst>
                  <a:ext uri="{0D108BD9-81ED-4DB2-BD59-A6C34878D82A}">
                    <a16:rowId xmlns:a16="http://schemas.microsoft.com/office/drawing/2014/main" val="3093780350"/>
                  </a:ext>
                </a:extLst>
              </a:tr>
            </a:tbl>
          </a:graphicData>
        </a:graphic>
      </p:graphicFrame>
      <p:sp>
        <p:nvSpPr>
          <p:cNvPr id="14" name="Textfeld 13">
            <a:extLst>
              <a:ext uri="{FF2B5EF4-FFF2-40B4-BE49-F238E27FC236}">
                <a16:creationId xmlns:a16="http://schemas.microsoft.com/office/drawing/2014/main" id="{B74AD4A1-EED3-9867-376B-86560CF55A8F}"/>
              </a:ext>
            </a:extLst>
          </p:cNvPr>
          <p:cNvSpPr txBox="1"/>
          <p:nvPr/>
        </p:nvSpPr>
        <p:spPr>
          <a:xfrm>
            <a:off x="5036881" y="3798251"/>
            <a:ext cx="2244271" cy="184666"/>
          </a:xfrm>
          <a:prstGeom prst="rect">
            <a:avLst/>
          </a:prstGeom>
          <a:noFill/>
        </p:spPr>
        <p:txBody>
          <a:bodyPr wrap="square">
            <a:spAutoFit/>
          </a:bodyPr>
          <a:lstStyle/>
          <a:p>
            <a:r>
              <a:rPr lang="de-DE" sz="600">
                <a:solidFill>
                  <a:srgbClr val="404040"/>
                </a:solidFill>
                <a:cs typeface="Arial"/>
              </a:rPr>
              <a:t>Abbildung modifiziert nach Mayer G 2017</a:t>
            </a:r>
            <a:r>
              <a:rPr lang="de-DE" sz="600" baseline="30000">
                <a:solidFill>
                  <a:srgbClr val="404040"/>
                </a:solidFill>
                <a:cs typeface="Arial"/>
              </a:rPr>
              <a:t>2</a:t>
            </a:r>
            <a:endParaRPr lang="en-US" sz="600" baseline="30000">
              <a:solidFill>
                <a:srgbClr val="404040"/>
              </a:solidFill>
              <a:cs typeface="Arial"/>
            </a:endParaRPr>
          </a:p>
        </p:txBody>
      </p:sp>
      <p:grpSp>
        <p:nvGrpSpPr>
          <p:cNvPr id="37" name="Gruppieren 36">
            <a:extLst>
              <a:ext uri="{FF2B5EF4-FFF2-40B4-BE49-F238E27FC236}">
                <a16:creationId xmlns:a16="http://schemas.microsoft.com/office/drawing/2014/main" id="{F85E3FF8-66AD-853B-D2B0-40637B12620B}"/>
              </a:ext>
            </a:extLst>
          </p:cNvPr>
          <p:cNvGrpSpPr/>
          <p:nvPr/>
        </p:nvGrpSpPr>
        <p:grpSpPr>
          <a:xfrm>
            <a:off x="304800" y="1080021"/>
            <a:ext cx="4661170" cy="2687920"/>
            <a:chOff x="304800" y="739553"/>
            <a:chExt cx="4661170" cy="2687920"/>
          </a:xfrm>
        </p:grpSpPr>
        <p:pic>
          <p:nvPicPr>
            <p:cNvPr id="2" name="Picture 3">
              <a:extLst>
                <a:ext uri="{FF2B5EF4-FFF2-40B4-BE49-F238E27FC236}">
                  <a16:creationId xmlns:a16="http://schemas.microsoft.com/office/drawing/2014/main" id="{2892749A-384A-6BA5-D421-199EFAB2CC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4800" y="739553"/>
              <a:ext cx="4661170" cy="268792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15" name="Textfeld 14">
              <a:extLst>
                <a:ext uri="{FF2B5EF4-FFF2-40B4-BE49-F238E27FC236}">
                  <a16:creationId xmlns:a16="http://schemas.microsoft.com/office/drawing/2014/main" id="{937F5AE3-A8CC-91BA-0EBE-5CA84467E900}"/>
                </a:ext>
              </a:extLst>
            </p:cNvPr>
            <p:cNvSpPr txBox="1"/>
            <p:nvPr/>
          </p:nvSpPr>
          <p:spPr>
            <a:xfrm>
              <a:off x="364529" y="937203"/>
              <a:ext cx="970385" cy="184666"/>
            </a:xfrm>
            <a:prstGeom prst="rect">
              <a:avLst/>
            </a:prstGeom>
            <a:solidFill>
              <a:schemeClr val="bg1"/>
            </a:solidFill>
          </p:spPr>
          <p:txBody>
            <a:bodyPr wrap="none" lIns="36000" tIns="0" rIns="36000" bIns="0" rtlCol="0" anchor="ctr">
              <a:spAutoFit/>
            </a:bodyPr>
            <a:lstStyle/>
            <a:p>
              <a:pPr algn="ctr"/>
              <a:r>
                <a:rPr lang="de-DE" sz="600"/>
                <a:t>Angeborene Immunität</a:t>
              </a:r>
            </a:p>
            <a:p>
              <a:pPr algn="ctr"/>
              <a:r>
                <a:rPr lang="de-DE" sz="600"/>
                <a:t>(rasche Antwort)</a:t>
              </a:r>
            </a:p>
          </p:txBody>
        </p:sp>
        <p:sp>
          <p:nvSpPr>
            <p:cNvPr id="16" name="Textfeld 15">
              <a:extLst>
                <a:ext uri="{FF2B5EF4-FFF2-40B4-BE49-F238E27FC236}">
                  <a16:creationId xmlns:a16="http://schemas.microsoft.com/office/drawing/2014/main" id="{D95EADBC-52E0-9F31-07D1-0D7CA13C130E}"/>
                </a:ext>
              </a:extLst>
            </p:cNvPr>
            <p:cNvSpPr txBox="1"/>
            <p:nvPr/>
          </p:nvSpPr>
          <p:spPr>
            <a:xfrm>
              <a:off x="2836262" y="940282"/>
              <a:ext cx="845351" cy="184666"/>
            </a:xfrm>
            <a:prstGeom prst="rect">
              <a:avLst/>
            </a:prstGeom>
            <a:solidFill>
              <a:schemeClr val="bg1"/>
            </a:solidFill>
          </p:spPr>
          <p:txBody>
            <a:bodyPr wrap="none" lIns="36000" tIns="0" rIns="36000" bIns="0" rtlCol="0" anchor="ctr">
              <a:spAutoFit/>
            </a:bodyPr>
            <a:lstStyle/>
            <a:p>
              <a:pPr algn="ctr"/>
              <a:r>
                <a:rPr lang="de-DE" sz="600"/>
                <a:t>Adaptive Immunität</a:t>
              </a:r>
            </a:p>
            <a:p>
              <a:pPr algn="ctr"/>
              <a:r>
                <a:rPr lang="de-DE" sz="600"/>
                <a:t>(langsame Antwort)</a:t>
              </a:r>
            </a:p>
          </p:txBody>
        </p:sp>
        <p:sp>
          <p:nvSpPr>
            <p:cNvPr id="17" name="Textfeld 16">
              <a:extLst>
                <a:ext uri="{FF2B5EF4-FFF2-40B4-BE49-F238E27FC236}">
                  <a16:creationId xmlns:a16="http://schemas.microsoft.com/office/drawing/2014/main" id="{6EA4B662-E7CF-AF9A-5AB2-D20473A75B3E}"/>
                </a:ext>
              </a:extLst>
            </p:cNvPr>
            <p:cNvSpPr txBox="1"/>
            <p:nvPr/>
          </p:nvSpPr>
          <p:spPr>
            <a:xfrm>
              <a:off x="1487554" y="1160061"/>
              <a:ext cx="580287" cy="76944"/>
            </a:xfrm>
            <a:prstGeom prst="rect">
              <a:avLst/>
            </a:prstGeom>
            <a:solidFill>
              <a:srgbClr val="EEEDF1"/>
            </a:solidFill>
          </p:spPr>
          <p:txBody>
            <a:bodyPr wrap="none" lIns="0" tIns="0" rIns="0" bIns="0" rtlCol="0" anchor="ctr">
              <a:spAutoFit/>
            </a:bodyPr>
            <a:lstStyle/>
            <a:p>
              <a:pPr algn="ctr"/>
              <a:r>
                <a:rPr lang="de-DE" sz="500"/>
                <a:t>Dendritische Zelle</a:t>
              </a:r>
            </a:p>
          </p:txBody>
        </p:sp>
        <p:sp>
          <p:nvSpPr>
            <p:cNvPr id="18" name="Textfeld 17">
              <a:extLst>
                <a:ext uri="{FF2B5EF4-FFF2-40B4-BE49-F238E27FC236}">
                  <a16:creationId xmlns:a16="http://schemas.microsoft.com/office/drawing/2014/main" id="{CD3CEF35-DE96-B28C-5A61-6B088B2731D0}"/>
                </a:ext>
              </a:extLst>
            </p:cNvPr>
            <p:cNvSpPr txBox="1"/>
            <p:nvPr/>
          </p:nvSpPr>
          <p:spPr>
            <a:xfrm>
              <a:off x="2189580" y="1169789"/>
              <a:ext cx="298159" cy="76944"/>
            </a:xfrm>
            <a:prstGeom prst="rect">
              <a:avLst/>
            </a:prstGeom>
            <a:solidFill>
              <a:srgbClr val="EEEDF1"/>
            </a:solidFill>
          </p:spPr>
          <p:txBody>
            <a:bodyPr wrap="none" lIns="0" tIns="0" rIns="0" bIns="0" rtlCol="0" anchor="ctr">
              <a:spAutoFit/>
            </a:bodyPr>
            <a:lstStyle/>
            <a:p>
              <a:pPr algn="ctr"/>
              <a:r>
                <a:rPr lang="de-DE" sz="500"/>
                <a:t>Mastzelle</a:t>
              </a:r>
            </a:p>
          </p:txBody>
        </p:sp>
        <p:sp>
          <p:nvSpPr>
            <p:cNvPr id="19" name="Textfeld 18">
              <a:extLst>
                <a:ext uri="{FF2B5EF4-FFF2-40B4-BE49-F238E27FC236}">
                  <a16:creationId xmlns:a16="http://schemas.microsoft.com/office/drawing/2014/main" id="{B17741F2-FF6B-E3D4-7A85-D1E9F566ACD6}"/>
                </a:ext>
              </a:extLst>
            </p:cNvPr>
            <p:cNvSpPr txBox="1"/>
            <p:nvPr/>
          </p:nvSpPr>
          <p:spPr>
            <a:xfrm>
              <a:off x="983899" y="1464645"/>
              <a:ext cx="394340" cy="76944"/>
            </a:xfrm>
            <a:prstGeom prst="rect">
              <a:avLst/>
            </a:prstGeom>
            <a:solidFill>
              <a:srgbClr val="EEEDF1"/>
            </a:solidFill>
          </p:spPr>
          <p:txBody>
            <a:bodyPr wrap="none" lIns="0" tIns="0" rIns="0" bIns="0" rtlCol="0" anchor="ctr">
              <a:spAutoFit/>
            </a:bodyPr>
            <a:lstStyle/>
            <a:p>
              <a:pPr algn="ctr"/>
              <a:r>
                <a:rPr lang="de-DE" sz="500"/>
                <a:t>Makrophage</a:t>
              </a:r>
            </a:p>
          </p:txBody>
        </p:sp>
        <p:sp>
          <p:nvSpPr>
            <p:cNvPr id="20" name="Textfeld 19">
              <a:extLst>
                <a:ext uri="{FF2B5EF4-FFF2-40B4-BE49-F238E27FC236}">
                  <a16:creationId xmlns:a16="http://schemas.microsoft.com/office/drawing/2014/main" id="{D8587C64-E66D-6BD8-D063-AD30CED54076}"/>
                </a:ext>
              </a:extLst>
            </p:cNvPr>
            <p:cNvSpPr txBox="1"/>
            <p:nvPr/>
          </p:nvSpPr>
          <p:spPr>
            <a:xfrm>
              <a:off x="778994" y="2154212"/>
              <a:ext cx="359923" cy="76944"/>
            </a:xfrm>
            <a:prstGeom prst="rect">
              <a:avLst/>
            </a:prstGeom>
            <a:solidFill>
              <a:srgbClr val="EAE9F2"/>
            </a:solidFill>
          </p:spPr>
          <p:txBody>
            <a:bodyPr wrap="square" lIns="0" tIns="0" rIns="0" bIns="0" rtlCol="0" anchor="ctr">
              <a:spAutoFit/>
            </a:bodyPr>
            <a:lstStyle/>
            <a:p>
              <a:pPr algn="ctr"/>
              <a:r>
                <a:rPr lang="de-DE" sz="500"/>
                <a:t>Natürliche</a:t>
              </a:r>
            </a:p>
          </p:txBody>
        </p:sp>
        <p:sp>
          <p:nvSpPr>
            <p:cNvPr id="21" name="Textfeld 20">
              <a:extLst>
                <a:ext uri="{FF2B5EF4-FFF2-40B4-BE49-F238E27FC236}">
                  <a16:creationId xmlns:a16="http://schemas.microsoft.com/office/drawing/2014/main" id="{C3190534-7BE9-5E8B-F0AA-EB801162BDA1}"/>
                </a:ext>
              </a:extLst>
            </p:cNvPr>
            <p:cNvSpPr txBox="1"/>
            <p:nvPr/>
          </p:nvSpPr>
          <p:spPr>
            <a:xfrm>
              <a:off x="833744" y="2230778"/>
              <a:ext cx="310037" cy="76944"/>
            </a:xfrm>
            <a:prstGeom prst="rect">
              <a:avLst/>
            </a:prstGeom>
            <a:solidFill>
              <a:srgbClr val="EAE9F2"/>
            </a:solidFill>
          </p:spPr>
          <p:txBody>
            <a:bodyPr wrap="square" lIns="0" tIns="0" rIns="0" bIns="0" rtlCol="0" anchor="ctr">
              <a:spAutoFit/>
            </a:bodyPr>
            <a:lstStyle/>
            <a:p>
              <a:pPr algn="ctr"/>
              <a:r>
                <a:rPr lang="de-DE" sz="500"/>
                <a:t>Killerzelle</a:t>
              </a:r>
            </a:p>
          </p:txBody>
        </p:sp>
        <p:sp>
          <p:nvSpPr>
            <p:cNvPr id="22" name="Textfeld 21">
              <a:extLst>
                <a:ext uri="{FF2B5EF4-FFF2-40B4-BE49-F238E27FC236}">
                  <a16:creationId xmlns:a16="http://schemas.microsoft.com/office/drawing/2014/main" id="{C9B8FFE6-C8E5-3347-F0B8-82F8BDE0B3B0}"/>
                </a:ext>
              </a:extLst>
            </p:cNvPr>
            <p:cNvSpPr txBox="1"/>
            <p:nvPr/>
          </p:nvSpPr>
          <p:spPr>
            <a:xfrm>
              <a:off x="803936" y="2476131"/>
              <a:ext cx="465129" cy="76944"/>
            </a:xfrm>
            <a:prstGeom prst="rect">
              <a:avLst/>
            </a:prstGeom>
            <a:solidFill>
              <a:srgbClr val="EEEDF1"/>
            </a:solidFill>
          </p:spPr>
          <p:txBody>
            <a:bodyPr wrap="square" lIns="0" tIns="0" rIns="0" bIns="0" rtlCol="0" anchor="ctr">
              <a:spAutoFit/>
            </a:bodyPr>
            <a:lstStyle/>
            <a:p>
              <a:pPr algn="ctr"/>
              <a:r>
                <a:rPr lang="de-DE" sz="500"/>
                <a:t>Komplement</a:t>
              </a:r>
            </a:p>
          </p:txBody>
        </p:sp>
        <p:sp>
          <p:nvSpPr>
            <p:cNvPr id="23" name="Textfeld 22">
              <a:extLst>
                <a:ext uri="{FF2B5EF4-FFF2-40B4-BE49-F238E27FC236}">
                  <a16:creationId xmlns:a16="http://schemas.microsoft.com/office/drawing/2014/main" id="{E83B64CB-36F6-4CC9-57C5-51B9385A5B30}"/>
                </a:ext>
              </a:extLst>
            </p:cNvPr>
            <p:cNvSpPr txBox="1"/>
            <p:nvPr/>
          </p:nvSpPr>
          <p:spPr>
            <a:xfrm>
              <a:off x="856539" y="2554789"/>
              <a:ext cx="245809" cy="76944"/>
            </a:xfrm>
            <a:prstGeom prst="rect">
              <a:avLst/>
            </a:prstGeom>
            <a:solidFill>
              <a:srgbClr val="EEEDF1"/>
            </a:solidFill>
          </p:spPr>
          <p:txBody>
            <a:bodyPr wrap="square" lIns="0" tIns="0" rIns="0" bIns="0" rtlCol="0" anchor="ctr">
              <a:spAutoFit/>
            </a:bodyPr>
            <a:lstStyle/>
            <a:p>
              <a:pPr algn="ctr"/>
              <a:r>
                <a:rPr lang="de-DE" sz="500"/>
                <a:t>Protein</a:t>
              </a:r>
            </a:p>
          </p:txBody>
        </p:sp>
        <p:sp>
          <p:nvSpPr>
            <p:cNvPr id="24" name="Textfeld 23">
              <a:extLst>
                <a:ext uri="{FF2B5EF4-FFF2-40B4-BE49-F238E27FC236}">
                  <a16:creationId xmlns:a16="http://schemas.microsoft.com/office/drawing/2014/main" id="{1931CCC0-3A15-4057-0A16-9773A46B3BEF}"/>
                </a:ext>
              </a:extLst>
            </p:cNvPr>
            <p:cNvSpPr txBox="1"/>
            <p:nvPr/>
          </p:nvSpPr>
          <p:spPr>
            <a:xfrm>
              <a:off x="1578124" y="3146125"/>
              <a:ext cx="399148" cy="76944"/>
            </a:xfrm>
            <a:prstGeom prst="rect">
              <a:avLst/>
            </a:prstGeom>
            <a:solidFill>
              <a:srgbClr val="EEEDF1"/>
            </a:solidFill>
          </p:spPr>
          <p:txBody>
            <a:bodyPr wrap="none" lIns="0" tIns="0" rIns="0" bIns="0" rtlCol="0" anchor="ctr">
              <a:spAutoFit/>
            </a:bodyPr>
            <a:lstStyle/>
            <a:p>
              <a:pPr algn="ctr"/>
              <a:r>
                <a:rPr lang="de-DE" sz="500"/>
                <a:t>Neutrophiler</a:t>
              </a:r>
            </a:p>
          </p:txBody>
        </p:sp>
        <p:sp>
          <p:nvSpPr>
            <p:cNvPr id="25" name="Textfeld 24">
              <a:extLst>
                <a:ext uri="{FF2B5EF4-FFF2-40B4-BE49-F238E27FC236}">
                  <a16:creationId xmlns:a16="http://schemas.microsoft.com/office/drawing/2014/main" id="{058F89C2-42D4-5BFB-259C-602B3B678BA0}"/>
                </a:ext>
              </a:extLst>
            </p:cNvPr>
            <p:cNvSpPr txBox="1"/>
            <p:nvPr/>
          </p:nvSpPr>
          <p:spPr>
            <a:xfrm>
              <a:off x="1832611" y="2696928"/>
              <a:ext cx="389530" cy="76944"/>
            </a:xfrm>
            <a:prstGeom prst="rect">
              <a:avLst/>
            </a:prstGeom>
            <a:solidFill>
              <a:srgbClr val="F8F8F8"/>
            </a:solidFill>
          </p:spPr>
          <p:txBody>
            <a:bodyPr wrap="none" lIns="0" tIns="0" rIns="0" bIns="0" rtlCol="0" anchor="ctr">
              <a:spAutoFit/>
            </a:bodyPr>
            <a:lstStyle/>
            <a:p>
              <a:pPr algn="ctr"/>
              <a:r>
                <a:rPr lang="de-DE" sz="500"/>
                <a:t>Eosinophiler</a:t>
              </a:r>
            </a:p>
          </p:txBody>
        </p:sp>
        <p:sp>
          <p:nvSpPr>
            <p:cNvPr id="26" name="Textfeld 25">
              <a:extLst>
                <a:ext uri="{FF2B5EF4-FFF2-40B4-BE49-F238E27FC236}">
                  <a16:creationId xmlns:a16="http://schemas.microsoft.com/office/drawing/2014/main" id="{96E7B360-3235-DF9C-5C7C-93D8F65E5A7A}"/>
                </a:ext>
              </a:extLst>
            </p:cNvPr>
            <p:cNvSpPr txBox="1"/>
            <p:nvPr/>
          </p:nvSpPr>
          <p:spPr>
            <a:xfrm>
              <a:off x="1900327" y="2287753"/>
              <a:ext cx="335028" cy="76944"/>
            </a:xfrm>
            <a:prstGeom prst="rect">
              <a:avLst/>
            </a:prstGeom>
            <a:solidFill>
              <a:srgbClr val="FAFAFA"/>
            </a:solidFill>
          </p:spPr>
          <p:txBody>
            <a:bodyPr wrap="none" lIns="0" tIns="0" rIns="0" bIns="0" rtlCol="0" anchor="ctr">
              <a:spAutoFit/>
            </a:bodyPr>
            <a:lstStyle/>
            <a:p>
              <a:pPr algn="ctr"/>
              <a:r>
                <a:rPr lang="de-DE" sz="500"/>
                <a:t>Basophiler</a:t>
              </a:r>
            </a:p>
          </p:txBody>
        </p:sp>
        <p:sp>
          <p:nvSpPr>
            <p:cNvPr id="27" name="Textfeld 26">
              <a:extLst>
                <a:ext uri="{FF2B5EF4-FFF2-40B4-BE49-F238E27FC236}">
                  <a16:creationId xmlns:a16="http://schemas.microsoft.com/office/drawing/2014/main" id="{3296764A-110F-683E-357A-01EFA9100565}"/>
                </a:ext>
              </a:extLst>
            </p:cNvPr>
            <p:cNvSpPr txBox="1"/>
            <p:nvPr/>
          </p:nvSpPr>
          <p:spPr>
            <a:xfrm>
              <a:off x="2293857" y="2856972"/>
              <a:ext cx="428002" cy="76944"/>
            </a:xfrm>
            <a:prstGeom prst="rect">
              <a:avLst/>
            </a:prstGeom>
            <a:solidFill>
              <a:srgbClr val="EEEDF1"/>
            </a:solidFill>
          </p:spPr>
          <p:txBody>
            <a:bodyPr wrap="none" lIns="0" tIns="0" rIns="0" bIns="0" rtlCol="0" anchor="ctr">
              <a:spAutoFit/>
            </a:bodyPr>
            <a:lstStyle/>
            <a:p>
              <a:pPr algn="ctr"/>
              <a:r>
                <a:rPr lang="de-DE" sz="500"/>
                <a:t>Granulozyten</a:t>
              </a:r>
            </a:p>
          </p:txBody>
        </p:sp>
        <p:sp>
          <p:nvSpPr>
            <p:cNvPr id="28" name="Textfeld 27">
              <a:extLst>
                <a:ext uri="{FF2B5EF4-FFF2-40B4-BE49-F238E27FC236}">
                  <a16:creationId xmlns:a16="http://schemas.microsoft.com/office/drawing/2014/main" id="{EF1BCA98-75C8-15B8-14D7-19FFF4817A3E}"/>
                </a:ext>
              </a:extLst>
            </p:cNvPr>
            <p:cNvSpPr txBox="1"/>
            <p:nvPr/>
          </p:nvSpPr>
          <p:spPr>
            <a:xfrm>
              <a:off x="2755898" y="2644060"/>
              <a:ext cx="359923" cy="76944"/>
            </a:xfrm>
            <a:prstGeom prst="rect">
              <a:avLst/>
            </a:prstGeom>
            <a:solidFill>
              <a:srgbClr val="DCD5E4"/>
            </a:solidFill>
          </p:spPr>
          <p:txBody>
            <a:bodyPr wrap="square" lIns="0" tIns="0" rIns="0" bIns="0" rtlCol="0" anchor="ctr">
              <a:spAutoFit/>
            </a:bodyPr>
            <a:lstStyle/>
            <a:p>
              <a:pPr algn="ctr"/>
              <a:r>
                <a:rPr lang="de-DE" sz="500"/>
                <a:t>Natürliche</a:t>
              </a:r>
            </a:p>
          </p:txBody>
        </p:sp>
        <p:sp>
          <p:nvSpPr>
            <p:cNvPr id="29" name="Textfeld 28">
              <a:extLst>
                <a:ext uri="{FF2B5EF4-FFF2-40B4-BE49-F238E27FC236}">
                  <a16:creationId xmlns:a16="http://schemas.microsoft.com/office/drawing/2014/main" id="{D3C3C96E-5300-4C2C-DC99-3B5D26643674}"/>
                </a:ext>
              </a:extLst>
            </p:cNvPr>
            <p:cNvSpPr txBox="1"/>
            <p:nvPr/>
          </p:nvSpPr>
          <p:spPr>
            <a:xfrm>
              <a:off x="2774386" y="2707948"/>
              <a:ext cx="310037" cy="76944"/>
            </a:xfrm>
            <a:prstGeom prst="rect">
              <a:avLst/>
            </a:prstGeom>
            <a:solidFill>
              <a:srgbClr val="D7CBE0"/>
            </a:solidFill>
          </p:spPr>
          <p:txBody>
            <a:bodyPr wrap="square" lIns="0" tIns="0" rIns="0" bIns="0" rtlCol="0" anchor="ctr">
              <a:spAutoFit/>
            </a:bodyPr>
            <a:lstStyle/>
            <a:p>
              <a:pPr algn="ctr"/>
              <a:r>
                <a:rPr lang="de-DE" sz="500"/>
                <a:t>Killer-</a:t>
              </a:r>
            </a:p>
          </p:txBody>
        </p:sp>
        <p:sp>
          <p:nvSpPr>
            <p:cNvPr id="30" name="Textfeld 29">
              <a:extLst>
                <a:ext uri="{FF2B5EF4-FFF2-40B4-BE49-F238E27FC236}">
                  <a16:creationId xmlns:a16="http://schemas.microsoft.com/office/drawing/2014/main" id="{005BDBDC-77F8-0AC6-8F23-CFBC332C2806}"/>
                </a:ext>
              </a:extLst>
            </p:cNvPr>
            <p:cNvSpPr txBox="1"/>
            <p:nvPr/>
          </p:nvSpPr>
          <p:spPr>
            <a:xfrm>
              <a:off x="2774386" y="2780028"/>
              <a:ext cx="310037" cy="76944"/>
            </a:xfrm>
            <a:prstGeom prst="rect">
              <a:avLst/>
            </a:prstGeom>
            <a:solidFill>
              <a:srgbClr val="D3C7DC"/>
            </a:solidFill>
          </p:spPr>
          <p:txBody>
            <a:bodyPr wrap="square" lIns="0" tIns="0" rIns="0" bIns="0" rtlCol="0" anchor="ctr">
              <a:spAutoFit/>
            </a:bodyPr>
            <a:lstStyle/>
            <a:p>
              <a:pPr algn="ctr"/>
              <a:r>
                <a:rPr lang="de-DE" sz="500"/>
                <a:t>T-Zelle</a:t>
              </a:r>
            </a:p>
          </p:txBody>
        </p:sp>
        <p:sp>
          <p:nvSpPr>
            <p:cNvPr id="31" name="Textfeld 30">
              <a:extLst>
                <a:ext uri="{FF2B5EF4-FFF2-40B4-BE49-F238E27FC236}">
                  <a16:creationId xmlns:a16="http://schemas.microsoft.com/office/drawing/2014/main" id="{11255553-460F-AB61-9440-D9964100DF1E}"/>
                </a:ext>
              </a:extLst>
            </p:cNvPr>
            <p:cNvSpPr txBox="1"/>
            <p:nvPr/>
          </p:nvSpPr>
          <p:spPr>
            <a:xfrm>
              <a:off x="2775141" y="1619727"/>
              <a:ext cx="359923" cy="76944"/>
            </a:xfrm>
            <a:prstGeom prst="rect">
              <a:avLst/>
            </a:prstGeom>
            <a:solidFill>
              <a:srgbClr val="D3C7DC"/>
            </a:solidFill>
          </p:spPr>
          <p:txBody>
            <a:bodyPr wrap="square" lIns="0" tIns="0" rIns="0" bIns="0" rtlCol="0" anchor="ctr">
              <a:spAutoFit/>
            </a:bodyPr>
            <a:lstStyle/>
            <a:p>
              <a:pPr algn="ctr"/>
              <a:r>
                <a:rPr lang="el-GR" sz="500">
                  <a:latin typeface="Arial" panose="020B0604020202020204" pitchFamily="34" charset="0"/>
                  <a:cs typeface="Arial" panose="020B0604020202020204" pitchFamily="34" charset="0"/>
                </a:rPr>
                <a:t>γδ</a:t>
              </a:r>
              <a:r>
                <a:rPr lang="de-DE" sz="500"/>
                <a:t>-T-Zelle</a:t>
              </a:r>
            </a:p>
          </p:txBody>
        </p:sp>
        <p:sp>
          <p:nvSpPr>
            <p:cNvPr id="32" name="Textfeld 31">
              <a:extLst>
                <a:ext uri="{FF2B5EF4-FFF2-40B4-BE49-F238E27FC236}">
                  <a16:creationId xmlns:a16="http://schemas.microsoft.com/office/drawing/2014/main" id="{12B18446-AC2B-2A47-3FD5-E469E60A1286}"/>
                </a:ext>
              </a:extLst>
            </p:cNvPr>
            <p:cNvSpPr txBox="1"/>
            <p:nvPr/>
          </p:nvSpPr>
          <p:spPr>
            <a:xfrm>
              <a:off x="3403516" y="1444996"/>
              <a:ext cx="227627" cy="76944"/>
            </a:xfrm>
            <a:prstGeom prst="rect">
              <a:avLst/>
            </a:prstGeom>
            <a:solidFill>
              <a:srgbClr val="FCF0EB"/>
            </a:solidFill>
          </p:spPr>
          <p:txBody>
            <a:bodyPr wrap="none" lIns="0" tIns="0" rIns="0" bIns="0" rtlCol="0" anchor="ctr">
              <a:spAutoFit/>
            </a:bodyPr>
            <a:lstStyle/>
            <a:p>
              <a:pPr algn="ctr"/>
              <a:r>
                <a:rPr lang="de-DE" sz="500"/>
                <a:t>B-Zelle</a:t>
              </a:r>
            </a:p>
          </p:txBody>
        </p:sp>
        <p:sp>
          <p:nvSpPr>
            <p:cNvPr id="33" name="Textfeld 32">
              <a:extLst>
                <a:ext uri="{FF2B5EF4-FFF2-40B4-BE49-F238E27FC236}">
                  <a16:creationId xmlns:a16="http://schemas.microsoft.com/office/drawing/2014/main" id="{94141626-FDF1-DD67-B886-CD84846F4B83}"/>
                </a:ext>
              </a:extLst>
            </p:cNvPr>
            <p:cNvSpPr txBox="1"/>
            <p:nvPr/>
          </p:nvSpPr>
          <p:spPr>
            <a:xfrm>
              <a:off x="4073086" y="1701535"/>
              <a:ext cx="224420" cy="76944"/>
            </a:xfrm>
            <a:prstGeom prst="rect">
              <a:avLst/>
            </a:prstGeom>
            <a:solidFill>
              <a:srgbClr val="FDF1EC"/>
            </a:solidFill>
          </p:spPr>
          <p:txBody>
            <a:bodyPr wrap="none" lIns="0" tIns="0" rIns="0" bIns="0" rtlCol="0" anchor="ctr">
              <a:spAutoFit/>
            </a:bodyPr>
            <a:lstStyle/>
            <a:p>
              <a:pPr algn="ctr"/>
              <a:r>
                <a:rPr lang="de-DE" sz="500"/>
                <a:t>T-Zelle</a:t>
              </a:r>
            </a:p>
          </p:txBody>
        </p:sp>
        <p:sp>
          <p:nvSpPr>
            <p:cNvPr id="34" name="Textfeld 33">
              <a:extLst>
                <a:ext uri="{FF2B5EF4-FFF2-40B4-BE49-F238E27FC236}">
                  <a16:creationId xmlns:a16="http://schemas.microsoft.com/office/drawing/2014/main" id="{46FC9FFC-9021-2637-35C3-F055A11FFE3B}"/>
                </a:ext>
              </a:extLst>
            </p:cNvPr>
            <p:cNvSpPr txBox="1"/>
            <p:nvPr/>
          </p:nvSpPr>
          <p:spPr>
            <a:xfrm>
              <a:off x="3800095" y="2799934"/>
              <a:ext cx="224420" cy="76944"/>
            </a:xfrm>
            <a:prstGeom prst="rect">
              <a:avLst/>
            </a:prstGeom>
            <a:solidFill>
              <a:srgbClr val="FDF1EC"/>
            </a:solidFill>
          </p:spPr>
          <p:txBody>
            <a:bodyPr wrap="none" lIns="0" tIns="0" rIns="0" bIns="0" rtlCol="0" anchor="ctr">
              <a:spAutoFit/>
            </a:bodyPr>
            <a:lstStyle/>
            <a:p>
              <a:pPr algn="ctr"/>
              <a:r>
                <a:rPr lang="de-DE" sz="500"/>
                <a:t>T-Zelle</a:t>
              </a:r>
            </a:p>
          </p:txBody>
        </p:sp>
        <p:sp>
          <p:nvSpPr>
            <p:cNvPr id="35" name="Textfeld 34">
              <a:extLst>
                <a:ext uri="{FF2B5EF4-FFF2-40B4-BE49-F238E27FC236}">
                  <a16:creationId xmlns:a16="http://schemas.microsoft.com/office/drawing/2014/main" id="{469F0E3C-140C-D42D-B6F9-C733E739A5CE}"/>
                </a:ext>
              </a:extLst>
            </p:cNvPr>
            <p:cNvSpPr txBox="1"/>
            <p:nvPr/>
          </p:nvSpPr>
          <p:spPr>
            <a:xfrm>
              <a:off x="4196180" y="2804935"/>
              <a:ext cx="224420" cy="76944"/>
            </a:xfrm>
            <a:prstGeom prst="rect">
              <a:avLst/>
            </a:prstGeom>
            <a:solidFill>
              <a:srgbClr val="FDF1EC"/>
            </a:solidFill>
          </p:spPr>
          <p:txBody>
            <a:bodyPr wrap="none" lIns="0" tIns="0" rIns="0" bIns="0" rtlCol="0" anchor="ctr">
              <a:spAutoFit/>
            </a:bodyPr>
            <a:lstStyle/>
            <a:p>
              <a:pPr algn="ctr"/>
              <a:r>
                <a:rPr lang="de-DE" sz="500"/>
                <a:t>T-Zelle</a:t>
              </a:r>
            </a:p>
          </p:txBody>
        </p:sp>
        <p:sp>
          <p:nvSpPr>
            <p:cNvPr id="36" name="Textfeld 35">
              <a:extLst>
                <a:ext uri="{FF2B5EF4-FFF2-40B4-BE49-F238E27FC236}">
                  <a16:creationId xmlns:a16="http://schemas.microsoft.com/office/drawing/2014/main" id="{F8ADADAF-6AE9-6964-C6C3-586CE71A52FE}"/>
                </a:ext>
              </a:extLst>
            </p:cNvPr>
            <p:cNvSpPr txBox="1"/>
            <p:nvPr/>
          </p:nvSpPr>
          <p:spPr>
            <a:xfrm>
              <a:off x="3276820" y="2613245"/>
              <a:ext cx="336631" cy="76944"/>
            </a:xfrm>
            <a:prstGeom prst="rect">
              <a:avLst/>
            </a:prstGeom>
            <a:solidFill>
              <a:srgbClr val="FDF6F4"/>
            </a:solidFill>
          </p:spPr>
          <p:txBody>
            <a:bodyPr wrap="none" lIns="0" tIns="0" rIns="0" bIns="0" rtlCol="0" anchor="ctr">
              <a:spAutoFit/>
            </a:bodyPr>
            <a:lstStyle/>
            <a:p>
              <a:pPr algn="ctr"/>
              <a:r>
                <a:rPr lang="de-DE" sz="500"/>
                <a:t>Antikörper</a:t>
              </a:r>
            </a:p>
          </p:txBody>
        </p:sp>
      </p:grpSp>
      <p:sp>
        <p:nvSpPr>
          <p:cNvPr id="4" name="Rechteck 3">
            <a:extLst>
              <a:ext uri="{FF2B5EF4-FFF2-40B4-BE49-F238E27FC236}">
                <a16:creationId xmlns:a16="http://schemas.microsoft.com/office/drawing/2014/main" id="{4FC3EFD5-365C-913A-B755-A7C6FF1B14BC}"/>
              </a:ext>
            </a:extLst>
          </p:cNvPr>
          <p:cNvSpPr/>
          <p:nvPr/>
        </p:nvSpPr>
        <p:spPr>
          <a:xfrm>
            <a:off x="297135" y="1057206"/>
            <a:ext cx="4668835" cy="2710736"/>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154082608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02E7089-3237-054E-5481-8DB071DBD841}"/>
            </a:ext>
          </a:extLst>
        </p:cNvPr>
        <p:cNvGrpSpPr/>
        <p:nvPr/>
      </p:nvGrpSpPr>
      <p:grpSpPr>
        <a:xfrm>
          <a:off x="0" y="0"/>
          <a:ext cx="0" cy="0"/>
          <a:chOff x="0" y="0"/>
          <a:chExt cx="0" cy="0"/>
        </a:xfrm>
      </p:grpSpPr>
      <p:sp>
        <p:nvSpPr>
          <p:cNvPr id="13" name="Textplatzhalter 4">
            <a:extLst>
              <a:ext uri="{FF2B5EF4-FFF2-40B4-BE49-F238E27FC236}">
                <a16:creationId xmlns:a16="http://schemas.microsoft.com/office/drawing/2014/main" id="{8EDDD8E1-9142-7363-72E5-463572E2FE46}"/>
              </a:ext>
            </a:extLst>
          </p:cNvPr>
          <p:cNvSpPr>
            <a:spLocks noGrp="1"/>
          </p:cNvSpPr>
          <p:nvPr>
            <p:ph type="body" sz="quarter" idx="17"/>
          </p:nvPr>
        </p:nvSpPr>
        <p:spPr>
          <a:xfrm>
            <a:off x="368963" y="127658"/>
            <a:ext cx="8717603" cy="463296"/>
          </a:xfrm>
        </p:spPr>
        <p:txBody>
          <a:bodyPr/>
          <a:lstStyle/>
          <a:p>
            <a:r>
              <a:rPr lang="de-DE" sz="2000" b="1">
                <a:solidFill>
                  <a:srgbClr val="7030A0"/>
                </a:solidFill>
                <a:latin typeface="+mj-lt"/>
              </a:rPr>
              <a:t>Zellen des adaptiven Immunsystems: Zellulär und humoral</a:t>
            </a:r>
            <a:endParaRPr lang="de-DE" sz="2000" b="1" baseline="30000">
              <a:solidFill>
                <a:srgbClr val="7030A0"/>
              </a:solidFill>
              <a:latin typeface="+mj-lt"/>
            </a:endParaRPr>
          </a:p>
        </p:txBody>
      </p:sp>
      <p:sp>
        <p:nvSpPr>
          <p:cNvPr id="9" name="Textfeld 8">
            <a:extLst>
              <a:ext uri="{FF2B5EF4-FFF2-40B4-BE49-F238E27FC236}">
                <a16:creationId xmlns:a16="http://schemas.microsoft.com/office/drawing/2014/main" id="{37DEB2F7-C264-2517-B7F4-74E11C7642BC}"/>
              </a:ext>
            </a:extLst>
          </p:cNvPr>
          <p:cNvSpPr txBox="1"/>
          <p:nvPr/>
        </p:nvSpPr>
        <p:spPr>
          <a:xfrm>
            <a:off x="368963" y="4669031"/>
            <a:ext cx="8446849" cy="461665"/>
          </a:xfrm>
          <a:prstGeom prst="rect">
            <a:avLst/>
          </a:prstGeom>
          <a:noFill/>
        </p:spPr>
        <p:txBody>
          <a:bodyPr wrap="square">
            <a:spAutoFit/>
          </a:bodyPr>
          <a:lstStyle/>
          <a:p>
            <a:r>
              <a:rPr lang="de-DE" sz="600">
                <a:solidFill>
                  <a:srgbClr val="404040"/>
                </a:solidFill>
                <a:cs typeface="Arial"/>
              </a:rPr>
              <a:t>APZ: Antigen-präsentierende Zelle; CD: </a:t>
            </a:r>
            <a:r>
              <a:rPr lang="de-DE" sz="600" err="1">
                <a:solidFill>
                  <a:srgbClr val="404040"/>
                </a:solidFill>
                <a:cs typeface="Arial"/>
              </a:rPr>
              <a:t>cluster</a:t>
            </a:r>
            <a:r>
              <a:rPr lang="de-DE" sz="600">
                <a:solidFill>
                  <a:srgbClr val="404040"/>
                </a:solidFill>
                <a:cs typeface="Arial"/>
              </a:rPr>
              <a:t>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FoxP3: </a:t>
            </a:r>
            <a:r>
              <a:rPr lang="de-DE" sz="600" err="1">
                <a:solidFill>
                  <a:srgbClr val="404040"/>
                </a:solidFill>
                <a:cs typeface="Arial"/>
              </a:rPr>
              <a:t>forkhead</a:t>
            </a:r>
            <a:r>
              <a:rPr lang="de-DE" sz="600">
                <a:solidFill>
                  <a:srgbClr val="404040"/>
                </a:solidFill>
                <a:cs typeface="Arial"/>
              </a:rPr>
              <a:t> box </a:t>
            </a:r>
            <a:r>
              <a:rPr lang="de-DE" sz="600" err="1">
                <a:solidFill>
                  <a:srgbClr val="404040"/>
                </a:solidFill>
                <a:cs typeface="Arial"/>
              </a:rPr>
              <a:t>protein</a:t>
            </a:r>
            <a:r>
              <a:rPr lang="de-DE" sz="600">
                <a:solidFill>
                  <a:srgbClr val="404040"/>
                </a:solidFill>
                <a:cs typeface="Arial"/>
              </a:rPr>
              <a:t> P3, </a:t>
            </a:r>
            <a:r>
              <a:rPr lang="de-DE" sz="600" err="1">
                <a:solidFill>
                  <a:srgbClr val="404040"/>
                </a:solidFill>
                <a:cs typeface="Arial"/>
              </a:rPr>
              <a:t>Forkhead</a:t>
            </a:r>
            <a:r>
              <a:rPr lang="de-DE" sz="600">
                <a:solidFill>
                  <a:srgbClr val="404040"/>
                </a:solidFill>
                <a:cs typeface="Arial"/>
              </a:rPr>
              <a:t>-Box-Protein P3 = Transkriptionsfaktor.</a:t>
            </a:r>
          </a:p>
          <a:p>
            <a:endParaRPr lang="de-DE" sz="600" b="1">
              <a:solidFill>
                <a:srgbClr val="404040"/>
              </a:solidFill>
              <a:cs typeface="Arial"/>
            </a:endParaRPr>
          </a:p>
          <a:p>
            <a:r>
              <a:rPr lang="de-DE" sz="600" b="1">
                <a:solidFill>
                  <a:srgbClr val="404040"/>
                </a:solidFill>
                <a:cs typeface="Arial"/>
              </a:rPr>
              <a:t>1. </a:t>
            </a:r>
            <a:r>
              <a:rPr lang="de-DE" sz="600">
                <a:solidFill>
                  <a:srgbClr val="404040"/>
                </a:solidFill>
                <a:cs typeface="Arial"/>
              </a:rPr>
              <a:t>Dong C. </a:t>
            </a:r>
            <a:r>
              <a:rPr lang="de-DE" sz="600" i="1">
                <a:solidFill>
                  <a:srgbClr val="404040"/>
                </a:solidFill>
                <a:cs typeface="Arial"/>
              </a:rPr>
              <a:t>Ann Rev </a:t>
            </a:r>
            <a:r>
              <a:rPr lang="de-DE" sz="600" i="1" err="1">
                <a:solidFill>
                  <a:srgbClr val="404040"/>
                </a:solidFill>
                <a:cs typeface="Arial"/>
              </a:rPr>
              <a:t>Immunol</a:t>
            </a:r>
            <a:r>
              <a:rPr lang="de-DE" sz="600">
                <a:solidFill>
                  <a:srgbClr val="404040"/>
                </a:solidFill>
                <a:cs typeface="Arial"/>
              </a:rPr>
              <a:t> 2021; 39: 51–76. </a:t>
            </a:r>
            <a:r>
              <a:rPr lang="de-DE" sz="600" b="1">
                <a:solidFill>
                  <a:srgbClr val="404040"/>
                </a:solidFill>
                <a:cs typeface="Arial"/>
              </a:rPr>
              <a:t>2.</a:t>
            </a:r>
            <a:r>
              <a:rPr lang="de-DE" sz="600">
                <a:solidFill>
                  <a:srgbClr val="404040"/>
                </a:solidFill>
                <a:cs typeface="Arial"/>
              </a:rPr>
              <a:t> </a:t>
            </a:r>
            <a:r>
              <a:rPr lang="en-US" sz="600">
                <a:solidFill>
                  <a:srgbClr val="404040"/>
                </a:solidFill>
                <a:cs typeface="Arial"/>
              </a:rPr>
              <a:t>Wik JA &amp; </a:t>
            </a:r>
            <a:r>
              <a:rPr lang="en-US" sz="600" err="1">
                <a:solidFill>
                  <a:srgbClr val="404040"/>
                </a:solidFill>
                <a:cs typeface="Arial"/>
              </a:rPr>
              <a:t>Skålhegg</a:t>
            </a:r>
            <a:r>
              <a:rPr lang="en-US" sz="600">
                <a:solidFill>
                  <a:srgbClr val="404040"/>
                </a:solidFill>
                <a:cs typeface="Arial"/>
              </a:rPr>
              <a:t> S. </a:t>
            </a:r>
            <a:r>
              <a:rPr lang="en-US" sz="600" i="1">
                <a:solidFill>
                  <a:srgbClr val="404040"/>
                </a:solidFill>
                <a:cs typeface="Arial"/>
              </a:rPr>
              <a:t>Front Immunol </a:t>
            </a:r>
            <a:r>
              <a:rPr lang="en-US" sz="600">
                <a:solidFill>
                  <a:srgbClr val="404040"/>
                </a:solidFill>
                <a:cs typeface="Arial"/>
              </a:rPr>
              <a:t>2022; 13: 840610. </a:t>
            </a:r>
            <a:r>
              <a:rPr lang="en-US" sz="600" b="1">
                <a:solidFill>
                  <a:srgbClr val="404040"/>
                </a:solidFill>
                <a:cs typeface="Arial"/>
              </a:rPr>
              <a:t>3.</a:t>
            </a:r>
            <a:r>
              <a:rPr lang="en-US" sz="600">
                <a:solidFill>
                  <a:srgbClr val="404040"/>
                </a:solidFill>
                <a:cs typeface="Arial"/>
              </a:rPr>
              <a:t> Kumar V. </a:t>
            </a:r>
            <a:r>
              <a:rPr lang="en-US" sz="600" i="1">
                <a:solidFill>
                  <a:srgbClr val="404040"/>
                </a:solidFill>
                <a:cs typeface="Arial"/>
              </a:rPr>
              <a:t>Int J Mol Sci </a:t>
            </a:r>
            <a:r>
              <a:rPr lang="en-US" sz="600">
                <a:solidFill>
                  <a:srgbClr val="404040"/>
                </a:solidFill>
                <a:cs typeface="Arial"/>
              </a:rPr>
              <a:t>2025; 26: 8788. </a:t>
            </a:r>
            <a:r>
              <a:rPr lang="en-US" sz="600" b="1">
                <a:solidFill>
                  <a:srgbClr val="404040"/>
                </a:solidFill>
                <a:cs typeface="Arial"/>
              </a:rPr>
              <a:t>4.</a:t>
            </a:r>
            <a:r>
              <a:rPr lang="en-US" sz="600">
                <a:solidFill>
                  <a:srgbClr val="404040"/>
                </a:solidFill>
                <a:cs typeface="Arial"/>
              </a:rPr>
              <a:t> Wang Y </a:t>
            </a:r>
            <a:r>
              <a:rPr lang="en-US" sz="600" i="1">
                <a:solidFill>
                  <a:srgbClr val="404040"/>
                </a:solidFill>
                <a:cs typeface="Arial"/>
              </a:rPr>
              <a:t>et al. Adv Exp Med Biol </a:t>
            </a:r>
            <a:r>
              <a:rPr lang="en-US" sz="600">
                <a:solidFill>
                  <a:srgbClr val="404040"/>
                </a:solidFill>
                <a:cs typeface="Arial"/>
              </a:rPr>
              <a:t>2020; 1254: 1</a:t>
            </a:r>
            <a:r>
              <a:rPr lang="de-DE" sz="600">
                <a:solidFill>
                  <a:srgbClr val="404040"/>
                </a:solidFill>
                <a:cs typeface="Arial"/>
              </a:rPr>
              <a:t>–</a:t>
            </a:r>
            <a:r>
              <a:rPr lang="en-US" sz="600">
                <a:solidFill>
                  <a:srgbClr val="404040"/>
                </a:solidFill>
                <a:cs typeface="Arial"/>
              </a:rPr>
              <a:t>22.          </a:t>
            </a:r>
            <a:r>
              <a:rPr lang="en-US" sz="600" b="1">
                <a:solidFill>
                  <a:srgbClr val="404040"/>
                </a:solidFill>
                <a:cs typeface="Arial"/>
              </a:rPr>
              <a:t>5.</a:t>
            </a:r>
            <a:r>
              <a:rPr lang="en-US" sz="600">
                <a:solidFill>
                  <a:srgbClr val="404040"/>
                </a:solidFill>
                <a:cs typeface="Arial"/>
              </a:rPr>
              <a:t> Seifert M &amp; Küppers R. </a:t>
            </a:r>
            <a:r>
              <a:rPr lang="en-US" sz="600" i="1">
                <a:solidFill>
                  <a:srgbClr val="404040"/>
                </a:solidFill>
                <a:cs typeface="Arial"/>
              </a:rPr>
              <a:t>Leukemia</a:t>
            </a:r>
            <a:r>
              <a:rPr lang="en-US" sz="600">
                <a:solidFill>
                  <a:srgbClr val="404040"/>
                </a:solidFill>
                <a:cs typeface="Arial"/>
              </a:rPr>
              <a:t> 2016; 30: 2283</a:t>
            </a:r>
            <a:r>
              <a:rPr lang="de-DE" sz="600">
                <a:solidFill>
                  <a:srgbClr val="404040"/>
                </a:solidFill>
                <a:cs typeface="Arial"/>
              </a:rPr>
              <a:t>–</a:t>
            </a:r>
            <a:r>
              <a:rPr lang="en-US" sz="600">
                <a:solidFill>
                  <a:srgbClr val="404040"/>
                </a:solidFill>
                <a:cs typeface="Arial"/>
              </a:rPr>
              <a:t>92. </a:t>
            </a:r>
            <a:r>
              <a:rPr lang="en-US" sz="600" b="1">
                <a:solidFill>
                  <a:srgbClr val="404040"/>
                </a:solidFill>
                <a:cs typeface="Arial"/>
              </a:rPr>
              <a:t>6.</a:t>
            </a:r>
            <a:r>
              <a:rPr lang="en-US" sz="600">
                <a:solidFill>
                  <a:srgbClr val="404040"/>
                </a:solidFill>
                <a:cs typeface="Arial"/>
              </a:rPr>
              <a:t> Neri P. </a:t>
            </a:r>
            <a:r>
              <a:rPr lang="en-US" sz="600" i="1">
                <a:solidFill>
                  <a:srgbClr val="404040"/>
                </a:solidFill>
                <a:cs typeface="Arial"/>
              </a:rPr>
              <a:t>Blood</a:t>
            </a:r>
            <a:r>
              <a:rPr lang="en-US" sz="600">
                <a:solidFill>
                  <a:srgbClr val="404040"/>
                </a:solidFill>
                <a:cs typeface="Arial"/>
              </a:rPr>
              <a:t> 2024; 144: 466–7.  </a:t>
            </a:r>
          </a:p>
        </p:txBody>
      </p:sp>
      <p:sp>
        <p:nvSpPr>
          <p:cNvPr id="3" name="Rectangle: Rounded Corners 6">
            <a:extLst>
              <a:ext uri="{FF2B5EF4-FFF2-40B4-BE49-F238E27FC236}">
                <a16:creationId xmlns:a16="http://schemas.microsoft.com/office/drawing/2014/main" id="{95D701E4-BAFF-ADC6-FB6E-7C70743921E0}"/>
              </a:ext>
            </a:extLst>
          </p:cNvPr>
          <p:cNvSpPr/>
          <p:nvPr/>
        </p:nvSpPr>
        <p:spPr>
          <a:xfrm>
            <a:off x="347356" y="1969019"/>
            <a:ext cx="4110264" cy="2296211"/>
          </a:xfrm>
          <a:prstGeom prst="roundRect">
            <a:avLst>
              <a:gd name="adj" fmla="val 2965"/>
            </a:avLst>
          </a:prstGeom>
          <a:solidFill>
            <a:schemeClr val="bg1"/>
          </a:solidFill>
          <a:ln w="12700">
            <a:solidFill>
              <a:schemeClr val="accent2"/>
            </a:solidFill>
          </a:ln>
          <a:effectLst/>
        </p:spPr>
        <p:style>
          <a:lnRef idx="2">
            <a:schemeClr val="accent1"/>
          </a:lnRef>
          <a:fillRef idx="1">
            <a:schemeClr val="lt1"/>
          </a:fillRef>
          <a:effectRef idx="0">
            <a:schemeClr val="accent1"/>
          </a:effectRef>
          <a:fontRef idx="minor">
            <a:schemeClr val="dk1"/>
          </a:fontRef>
        </p:style>
        <p:txBody>
          <a:bodyPr lIns="0" rIns="0" rtlCol="0" anchor="t"/>
          <a:lstStyle/>
          <a:p>
            <a:pPr lvl="0" algn="ctr">
              <a:lnSpc>
                <a:spcPct val="110000"/>
              </a:lnSpc>
              <a:defRPr/>
            </a:pPr>
            <a:endParaRPr lang="en-US" sz="900">
              <a:solidFill>
                <a:srgbClr val="000000">
                  <a:lumMod val="75000"/>
                  <a:lumOff val="25000"/>
                </a:srgbClr>
              </a:solidFill>
              <a:latin typeface="Arial"/>
            </a:endParaRPr>
          </a:p>
        </p:txBody>
      </p:sp>
      <p:grpSp>
        <p:nvGrpSpPr>
          <p:cNvPr id="5" name="Group 34">
            <a:extLst>
              <a:ext uri="{FF2B5EF4-FFF2-40B4-BE49-F238E27FC236}">
                <a16:creationId xmlns:a16="http://schemas.microsoft.com/office/drawing/2014/main" id="{8D49FBEF-654A-A366-7DBD-CA1BFAE64BF3}"/>
              </a:ext>
            </a:extLst>
          </p:cNvPr>
          <p:cNvGrpSpPr>
            <a:grpSpLocks noChangeAspect="1"/>
          </p:cNvGrpSpPr>
          <p:nvPr/>
        </p:nvGrpSpPr>
        <p:grpSpPr>
          <a:xfrm>
            <a:off x="577749" y="2079407"/>
            <a:ext cx="541199" cy="555854"/>
            <a:chOff x="3269853" y="1518176"/>
            <a:chExt cx="1313939" cy="1349519"/>
          </a:xfrm>
        </p:grpSpPr>
        <p:pic>
          <p:nvPicPr>
            <p:cNvPr id="7" name="Image 30" descr="preencoded.png">
              <a:extLst>
                <a:ext uri="{FF2B5EF4-FFF2-40B4-BE49-F238E27FC236}">
                  <a16:creationId xmlns:a16="http://schemas.microsoft.com/office/drawing/2014/main" id="{32E82311-B998-63F6-7A71-4D41BFF7BD19}"/>
                </a:ext>
              </a:extLst>
            </p:cNvPr>
            <p:cNvPicPr>
              <a:picLocks noChangeAspect="1"/>
            </p:cNvPicPr>
            <p:nvPr>
              <p:custDataLst>
                <p:tags r:id="rId5"/>
              </p:custDataLst>
            </p:nvPr>
          </p:nvPicPr>
          <p:blipFill>
            <a:blip r:embed="rId7"/>
            <a:stretch>
              <a:fillRect/>
            </a:stretch>
          </p:blipFill>
          <p:spPr>
            <a:xfrm>
              <a:off x="3269853" y="1518176"/>
              <a:ext cx="1313939" cy="1349519"/>
            </a:xfrm>
            <a:prstGeom prst="rect">
              <a:avLst/>
            </a:prstGeom>
          </p:spPr>
        </p:pic>
        <p:sp>
          <p:nvSpPr>
            <p:cNvPr id="8" name="TextBox 33">
              <a:extLst>
                <a:ext uri="{FF2B5EF4-FFF2-40B4-BE49-F238E27FC236}">
                  <a16:creationId xmlns:a16="http://schemas.microsoft.com/office/drawing/2014/main" id="{3E22D4F8-5322-A8CC-5320-D645504CBA28}"/>
                </a:ext>
              </a:extLst>
            </p:cNvPr>
            <p:cNvSpPr txBox="1"/>
            <p:nvPr/>
          </p:nvSpPr>
          <p:spPr>
            <a:xfrm>
              <a:off x="3586986" y="1956093"/>
              <a:ext cx="709395" cy="739436"/>
            </a:xfrm>
            <a:prstGeom prst="rect">
              <a:avLst/>
            </a:prstGeom>
            <a:noFill/>
          </p:spPr>
          <p:txBody>
            <a:bodyPr wrap="none" rtlCol="0" anchor="ctr">
              <a:spAutoFit/>
            </a:bodyPr>
            <a:lstStyle/>
            <a:p>
              <a:pPr algn="ctr"/>
              <a:r>
                <a:rPr lang="en-IN" sz="1400">
                  <a:solidFill>
                    <a:schemeClr val="bg1"/>
                  </a:solidFill>
                </a:rPr>
                <a:t>T</a:t>
              </a:r>
            </a:p>
          </p:txBody>
        </p:sp>
      </p:grpSp>
      <p:grpSp>
        <p:nvGrpSpPr>
          <p:cNvPr id="10" name="Group 35">
            <a:extLst>
              <a:ext uri="{FF2B5EF4-FFF2-40B4-BE49-F238E27FC236}">
                <a16:creationId xmlns:a16="http://schemas.microsoft.com/office/drawing/2014/main" id="{52AC4474-C5A2-22B6-3E5E-60C1A22FE4E7}"/>
              </a:ext>
            </a:extLst>
          </p:cNvPr>
          <p:cNvGrpSpPr>
            <a:grpSpLocks noChangeAspect="1"/>
          </p:cNvGrpSpPr>
          <p:nvPr/>
        </p:nvGrpSpPr>
        <p:grpSpPr>
          <a:xfrm>
            <a:off x="577749" y="2812118"/>
            <a:ext cx="541199" cy="555854"/>
            <a:chOff x="3269853" y="1518176"/>
            <a:chExt cx="1313939" cy="1349519"/>
          </a:xfrm>
        </p:grpSpPr>
        <p:pic>
          <p:nvPicPr>
            <p:cNvPr id="11" name="Image 30" descr="preencoded.png">
              <a:extLst>
                <a:ext uri="{FF2B5EF4-FFF2-40B4-BE49-F238E27FC236}">
                  <a16:creationId xmlns:a16="http://schemas.microsoft.com/office/drawing/2014/main" id="{13A3A04C-FD34-08CB-6809-B39B4412248C}"/>
                </a:ext>
              </a:extLst>
            </p:cNvPr>
            <p:cNvPicPr>
              <a:picLocks noChangeAspect="1"/>
            </p:cNvPicPr>
            <p:nvPr>
              <p:custDataLst>
                <p:tags r:id="rId4"/>
              </p:custDataLst>
            </p:nvPr>
          </p:nvPicPr>
          <p:blipFill>
            <a:blip r:embed="rId7"/>
            <a:stretch>
              <a:fillRect/>
            </a:stretch>
          </p:blipFill>
          <p:spPr>
            <a:xfrm>
              <a:off x="3269853" y="1518176"/>
              <a:ext cx="1313939" cy="1349519"/>
            </a:xfrm>
            <a:prstGeom prst="rect">
              <a:avLst/>
            </a:prstGeom>
          </p:spPr>
        </p:pic>
        <p:sp>
          <p:nvSpPr>
            <p:cNvPr id="38" name="TextBox 37">
              <a:extLst>
                <a:ext uri="{FF2B5EF4-FFF2-40B4-BE49-F238E27FC236}">
                  <a16:creationId xmlns:a16="http://schemas.microsoft.com/office/drawing/2014/main" id="{11214B16-78E7-C309-DA10-9903517BF647}"/>
                </a:ext>
              </a:extLst>
            </p:cNvPr>
            <p:cNvSpPr txBox="1"/>
            <p:nvPr/>
          </p:nvSpPr>
          <p:spPr>
            <a:xfrm>
              <a:off x="3586986" y="1956093"/>
              <a:ext cx="709395" cy="739436"/>
            </a:xfrm>
            <a:prstGeom prst="rect">
              <a:avLst/>
            </a:prstGeom>
            <a:noFill/>
          </p:spPr>
          <p:txBody>
            <a:bodyPr wrap="none" rtlCol="0" anchor="ctr">
              <a:spAutoFit/>
            </a:bodyPr>
            <a:lstStyle/>
            <a:p>
              <a:pPr algn="ctr"/>
              <a:r>
                <a:rPr lang="en-IN" sz="1400">
                  <a:solidFill>
                    <a:schemeClr val="bg1"/>
                  </a:solidFill>
                </a:rPr>
                <a:t>T</a:t>
              </a:r>
            </a:p>
          </p:txBody>
        </p:sp>
      </p:grpSp>
      <p:grpSp>
        <p:nvGrpSpPr>
          <p:cNvPr id="39" name="Group 38">
            <a:extLst>
              <a:ext uri="{FF2B5EF4-FFF2-40B4-BE49-F238E27FC236}">
                <a16:creationId xmlns:a16="http://schemas.microsoft.com/office/drawing/2014/main" id="{D238F30C-3448-94FC-1F3F-620190189B9B}"/>
              </a:ext>
            </a:extLst>
          </p:cNvPr>
          <p:cNvGrpSpPr>
            <a:grpSpLocks noChangeAspect="1"/>
          </p:cNvGrpSpPr>
          <p:nvPr/>
        </p:nvGrpSpPr>
        <p:grpSpPr>
          <a:xfrm>
            <a:off x="577749" y="3537674"/>
            <a:ext cx="541199" cy="555854"/>
            <a:chOff x="3269853" y="1518176"/>
            <a:chExt cx="1313939" cy="1349519"/>
          </a:xfrm>
        </p:grpSpPr>
        <p:pic>
          <p:nvPicPr>
            <p:cNvPr id="40" name="Image 30" descr="preencoded.png">
              <a:extLst>
                <a:ext uri="{FF2B5EF4-FFF2-40B4-BE49-F238E27FC236}">
                  <a16:creationId xmlns:a16="http://schemas.microsoft.com/office/drawing/2014/main" id="{CEEB82B7-7DE8-6BAE-2AE7-70602D1C4C04}"/>
                </a:ext>
              </a:extLst>
            </p:cNvPr>
            <p:cNvPicPr>
              <a:picLocks noChangeAspect="1"/>
            </p:cNvPicPr>
            <p:nvPr>
              <p:custDataLst>
                <p:tags r:id="rId3"/>
              </p:custDataLst>
            </p:nvPr>
          </p:nvPicPr>
          <p:blipFill>
            <a:blip r:embed="rId7"/>
            <a:stretch>
              <a:fillRect/>
            </a:stretch>
          </p:blipFill>
          <p:spPr>
            <a:xfrm>
              <a:off x="3269853" y="1518176"/>
              <a:ext cx="1313939" cy="1349519"/>
            </a:xfrm>
            <a:prstGeom prst="rect">
              <a:avLst/>
            </a:prstGeom>
          </p:spPr>
        </p:pic>
        <p:sp>
          <p:nvSpPr>
            <p:cNvPr id="41" name="TextBox 41">
              <a:extLst>
                <a:ext uri="{FF2B5EF4-FFF2-40B4-BE49-F238E27FC236}">
                  <a16:creationId xmlns:a16="http://schemas.microsoft.com/office/drawing/2014/main" id="{BD7EEAA8-C03C-BABF-3DDB-C95321F37418}"/>
                </a:ext>
              </a:extLst>
            </p:cNvPr>
            <p:cNvSpPr txBox="1"/>
            <p:nvPr/>
          </p:nvSpPr>
          <p:spPr>
            <a:xfrm>
              <a:off x="3586986" y="1956093"/>
              <a:ext cx="709395" cy="739436"/>
            </a:xfrm>
            <a:prstGeom prst="rect">
              <a:avLst/>
            </a:prstGeom>
            <a:noFill/>
          </p:spPr>
          <p:txBody>
            <a:bodyPr wrap="none" rtlCol="0" anchor="ctr">
              <a:spAutoFit/>
            </a:bodyPr>
            <a:lstStyle/>
            <a:p>
              <a:pPr algn="ctr"/>
              <a:r>
                <a:rPr lang="en-IN" sz="1400">
                  <a:solidFill>
                    <a:schemeClr val="bg1"/>
                  </a:solidFill>
                </a:rPr>
                <a:t>T</a:t>
              </a:r>
            </a:p>
          </p:txBody>
        </p:sp>
      </p:grpSp>
      <p:sp>
        <p:nvSpPr>
          <p:cNvPr id="42" name="Rectangle: Rounded Corners 6">
            <a:extLst>
              <a:ext uri="{FF2B5EF4-FFF2-40B4-BE49-F238E27FC236}">
                <a16:creationId xmlns:a16="http://schemas.microsoft.com/office/drawing/2014/main" id="{74EF69DA-0365-B47D-8819-9F870CA7351B}"/>
              </a:ext>
            </a:extLst>
          </p:cNvPr>
          <p:cNvSpPr/>
          <p:nvPr/>
        </p:nvSpPr>
        <p:spPr>
          <a:xfrm>
            <a:off x="4706136" y="1969019"/>
            <a:ext cx="4110264" cy="2296211"/>
          </a:xfrm>
          <a:prstGeom prst="roundRect">
            <a:avLst>
              <a:gd name="adj" fmla="val 2965"/>
            </a:avLst>
          </a:prstGeom>
          <a:solidFill>
            <a:schemeClr val="bg1"/>
          </a:solidFill>
          <a:ln w="12700">
            <a:solidFill>
              <a:schemeClr val="accent2"/>
            </a:solidFill>
          </a:ln>
          <a:effectLst/>
        </p:spPr>
        <p:style>
          <a:lnRef idx="2">
            <a:schemeClr val="accent1"/>
          </a:lnRef>
          <a:fillRef idx="1">
            <a:schemeClr val="lt1"/>
          </a:fillRef>
          <a:effectRef idx="0">
            <a:schemeClr val="accent1"/>
          </a:effectRef>
          <a:fontRef idx="minor">
            <a:schemeClr val="dk1"/>
          </a:fontRef>
        </p:style>
        <p:txBody>
          <a:bodyPr lIns="0" rIns="0" rtlCol="0" anchor="t"/>
          <a:lstStyle/>
          <a:p>
            <a:pPr lvl="0" algn="ctr">
              <a:lnSpc>
                <a:spcPct val="110000"/>
              </a:lnSpc>
              <a:defRPr/>
            </a:pPr>
            <a:endParaRPr lang="en-US" sz="900">
              <a:solidFill>
                <a:srgbClr val="000000">
                  <a:lumMod val="75000"/>
                  <a:lumOff val="25000"/>
                </a:srgbClr>
              </a:solidFill>
              <a:latin typeface="Arial"/>
            </a:endParaRPr>
          </a:p>
        </p:txBody>
      </p:sp>
      <p:grpSp>
        <p:nvGrpSpPr>
          <p:cNvPr id="43" name="Group 9">
            <a:extLst>
              <a:ext uri="{FF2B5EF4-FFF2-40B4-BE49-F238E27FC236}">
                <a16:creationId xmlns:a16="http://schemas.microsoft.com/office/drawing/2014/main" id="{6C356083-A03A-2965-6977-9818DF7EFB6D}"/>
              </a:ext>
            </a:extLst>
          </p:cNvPr>
          <p:cNvGrpSpPr>
            <a:grpSpLocks noChangeAspect="1"/>
          </p:cNvGrpSpPr>
          <p:nvPr/>
        </p:nvGrpSpPr>
        <p:grpSpPr>
          <a:xfrm>
            <a:off x="4926304" y="3232739"/>
            <a:ext cx="783457" cy="804672"/>
            <a:chOff x="3465278" y="3585155"/>
            <a:chExt cx="1313939" cy="1349519"/>
          </a:xfrm>
        </p:grpSpPr>
        <p:pic>
          <p:nvPicPr>
            <p:cNvPr id="44" name="Image 30" descr="preencoded.png">
              <a:extLst>
                <a:ext uri="{FF2B5EF4-FFF2-40B4-BE49-F238E27FC236}">
                  <a16:creationId xmlns:a16="http://schemas.microsoft.com/office/drawing/2014/main" id="{F3DD1593-F4D9-D702-3866-4B29763F1DE2}"/>
                </a:ext>
              </a:extLst>
            </p:cNvPr>
            <p:cNvPicPr>
              <a:picLocks noChangeAspect="1"/>
            </p:cNvPicPr>
            <p:nvPr>
              <p:custDataLst>
                <p:tags r:id="rId2"/>
              </p:custDataLst>
            </p:nvPr>
          </p:nvPicPr>
          <p:blipFill>
            <a:blip r:embed="rId8">
              <a:duotone>
                <a:prstClr val="black"/>
                <a:schemeClr val="accent6">
                  <a:tint val="45000"/>
                  <a:satMod val="400000"/>
                </a:schemeClr>
              </a:duotone>
              <a:extLst>
                <a:ext uri="{BEBA8EAE-BF5A-486C-A8C5-ECC9F3942E4B}">
                  <a14:imgProps xmlns:a14="http://schemas.microsoft.com/office/drawing/2010/main">
                    <a14:imgLayer r:embed="rId9">
                      <a14:imgEffect>
                        <a14:brightnessContrast bright="40000" contrast="20000"/>
                      </a14:imgEffect>
                    </a14:imgLayer>
                  </a14:imgProps>
                </a:ext>
              </a:extLst>
            </a:blip>
            <a:stretch>
              <a:fillRect/>
            </a:stretch>
          </p:blipFill>
          <p:spPr>
            <a:xfrm>
              <a:off x="3465278" y="3585155"/>
              <a:ext cx="1313939" cy="1349519"/>
            </a:xfrm>
            <a:prstGeom prst="rect">
              <a:avLst/>
            </a:prstGeom>
          </p:spPr>
        </p:pic>
        <p:sp>
          <p:nvSpPr>
            <p:cNvPr id="45" name="TextBox 14">
              <a:extLst>
                <a:ext uri="{FF2B5EF4-FFF2-40B4-BE49-F238E27FC236}">
                  <a16:creationId xmlns:a16="http://schemas.microsoft.com/office/drawing/2014/main" id="{11A825EB-568E-839E-B5EB-4E6BBB34A52E}"/>
                </a:ext>
              </a:extLst>
            </p:cNvPr>
            <p:cNvSpPr txBox="1"/>
            <p:nvPr/>
          </p:nvSpPr>
          <p:spPr>
            <a:xfrm>
              <a:off x="3930540" y="4079384"/>
              <a:ext cx="543596" cy="619408"/>
            </a:xfrm>
            <a:prstGeom prst="rect">
              <a:avLst/>
            </a:prstGeom>
            <a:noFill/>
          </p:spPr>
          <p:txBody>
            <a:bodyPr wrap="none" rtlCol="0">
              <a:spAutoFit/>
            </a:bodyPr>
            <a:lstStyle/>
            <a:p>
              <a:r>
                <a:rPr lang="en-IN">
                  <a:solidFill>
                    <a:schemeClr val="bg1"/>
                  </a:solidFill>
                </a:rPr>
                <a:t>P</a:t>
              </a:r>
            </a:p>
          </p:txBody>
        </p:sp>
      </p:grpSp>
      <p:grpSp>
        <p:nvGrpSpPr>
          <p:cNvPr id="46" name="Group 1">
            <a:extLst>
              <a:ext uri="{FF2B5EF4-FFF2-40B4-BE49-F238E27FC236}">
                <a16:creationId xmlns:a16="http://schemas.microsoft.com/office/drawing/2014/main" id="{0BEF7F3C-3B18-1A0D-23AD-D32861FD40F0}"/>
              </a:ext>
            </a:extLst>
          </p:cNvPr>
          <p:cNvGrpSpPr>
            <a:grpSpLocks noChangeAspect="1"/>
          </p:cNvGrpSpPr>
          <p:nvPr/>
        </p:nvGrpSpPr>
        <p:grpSpPr>
          <a:xfrm>
            <a:off x="4926304" y="2156840"/>
            <a:ext cx="784970" cy="806226"/>
            <a:chOff x="1529753" y="1670576"/>
            <a:chExt cx="1313939" cy="1349519"/>
          </a:xfrm>
        </p:grpSpPr>
        <p:pic>
          <p:nvPicPr>
            <p:cNvPr id="47" name="Image 24" descr="preencoded.png">
              <a:extLst>
                <a:ext uri="{FF2B5EF4-FFF2-40B4-BE49-F238E27FC236}">
                  <a16:creationId xmlns:a16="http://schemas.microsoft.com/office/drawing/2014/main" id="{253F7E8C-8D37-CB89-D24D-40BC1A7A04FA}"/>
                </a:ext>
              </a:extLst>
            </p:cNvPr>
            <p:cNvPicPr>
              <a:picLocks noChangeAspect="1"/>
            </p:cNvPicPr>
            <p:nvPr>
              <p:custDataLst>
                <p:tags r:id="rId1"/>
              </p:custDataLst>
            </p:nvPr>
          </p:nvPicPr>
          <p:blipFill>
            <a:blip r:embed="rId10"/>
            <a:stretch>
              <a:fillRect/>
            </a:stretch>
          </p:blipFill>
          <p:spPr>
            <a:xfrm>
              <a:off x="1529753" y="1670576"/>
              <a:ext cx="1313939" cy="1349519"/>
            </a:xfrm>
            <a:prstGeom prst="rect">
              <a:avLst/>
            </a:prstGeom>
          </p:spPr>
        </p:pic>
        <p:sp>
          <p:nvSpPr>
            <p:cNvPr id="48" name="TextBox 8">
              <a:extLst>
                <a:ext uri="{FF2B5EF4-FFF2-40B4-BE49-F238E27FC236}">
                  <a16:creationId xmlns:a16="http://schemas.microsoft.com/office/drawing/2014/main" id="{0FF446D2-FC3B-7801-4600-39A18318DECC}"/>
                </a:ext>
              </a:extLst>
            </p:cNvPr>
            <p:cNvSpPr txBox="1"/>
            <p:nvPr/>
          </p:nvSpPr>
          <p:spPr>
            <a:xfrm>
              <a:off x="1899349" y="2110250"/>
              <a:ext cx="574747" cy="618214"/>
            </a:xfrm>
            <a:prstGeom prst="rect">
              <a:avLst/>
            </a:prstGeom>
            <a:noFill/>
          </p:spPr>
          <p:txBody>
            <a:bodyPr wrap="none" rtlCol="0">
              <a:spAutoFit/>
            </a:bodyPr>
            <a:lstStyle/>
            <a:p>
              <a:r>
                <a:rPr lang="en-IN">
                  <a:solidFill>
                    <a:schemeClr val="bg1"/>
                  </a:solidFill>
                </a:rPr>
                <a:t>B</a:t>
              </a:r>
            </a:p>
          </p:txBody>
        </p:sp>
      </p:grpSp>
      <p:sp>
        <p:nvSpPr>
          <p:cNvPr id="50" name="Rectangle 5">
            <a:extLst>
              <a:ext uri="{FF2B5EF4-FFF2-40B4-BE49-F238E27FC236}">
                <a16:creationId xmlns:a16="http://schemas.microsoft.com/office/drawing/2014/main" id="{4CD20D8E-3969-2F9B-2E9E-C22DB7FBB244}"/>
              </a:ext>
            </a:extLst>
          </p:cNvPr>
          <p:cNvSpPr/>
          <p:nvPr/>
        </p:nvSpPr>
        <p:spPr>
          <a:xfrm>
            <a:off x="905359" y="1324198"/>
            <a:ext cx="3552261" cy="498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36000" rIns="0" bIns="0" rtlCol="0" anchor="t">
            <a:spAutoFit/>
          </a:bodyPr>
          <a:lstStyle/>
          <a:p>
            <a:pPr marL="144000" indent="-144000" defTabSz="685613">
              <a:buClr>
                <a:schemeClr val="accent2"/>
              </a:buClr>
              <a:buFont typeface="Arial" panose="020B0604020202020204" pitchFamily="34" charset="0"/>
              <a:buChar char="•"/>
            </a:pPr>
            <a:r>
              <a:rPr lang="en-IN" sz="1000" err="1">
                <a:solidFill>
                  <a:schemeClr val="tx1"/>
                </a:solidFill>
                <a:cs typeface="Calibri"/>
              </a:rPr>
              <a:t>Erkennen</a:t>
            </a:r>
            <a:r>
              <a:rPr lang="en-IN" sz="1000">
                <a:solidFill>
                  <a:schemeClr val="tx1"/>
                </a:solidFill>
                <a:cs typeface="Calibri"/>
              </a:rPr>
              <a:t> </a:t>
            </a:r>
            <a:r>
              <a:rPr lang="en-IN" sz="1000" err="1">
                <a:solidFill>
                  <a:schemeClr val="tx1"/>
                </a:solidFill>
                <a:cs typeface="Calibri"/>
              </a:rPr>
              <a:t>Antigene</a:t>
            </a:r>
            <a:r>
              <a:rPr lang="en-IN" sz="1000">
                <a:solidFill>
                  <a:schemeClr val="tx1"/>
                </a:solidFill>
                <a:cs typeface="Calibri"/>
              </a:rPr>
              <a:t>, die von APZ </a:t>
            </a:r>
            <a:r>
              <a:rPr lang="en-IN" sz="1000" err="1">
                <a:solidFill>
                  <a:schemeClr val="tx1"/>
                </a:solidFill>
                <a:cs typeface="Calibri"/>
              </a:rPr>
              <a:t>präsentiert</a:t>
            </a:r>
            <a:r>
              <a:rPr lang="en-IN" sz="1000">
                <a:solidFill>
                  <a:schemeClr val="tx1"/>
                </a:solidFill>
                <a:cs typeface="Calibri"/>
              </a:rPr>
              <a:t> </a:t>
            </a:r>
            <a:r>
              <a:rPr lang="en-IN" sz="1000" err="1">
                <a:solidFill>
                  <a:schemeClr val="tx1"/>
                </a:solidFill>
                <a:cs typeface="Calibri"/>
              </a:rPr>
              <a:t>werden</a:t>
            </a:r>
            <a:r>
              <a:rPr lang="en-IN" sz="1000">
                <a:solidFill>
                  <a:schemeClr val="tx1"/>
                </a:solidFill>
                <a:cs typeface="Calibri"/>
              </a:rPr>
              <a:t> </a:t>
            </a:r>
          </a:p>
          <a:p>
            <a:pPr marL="144000" indent="-144000" defTabSz="685613">
              <a:buClr>
                <a:schemeClr val="accent2"/>
              </a:buClr>
              <a:buFont typeface="Arial" panose="020B0604020202020204" pitchFamily="34" charset="0"/>
              <a:buChar char="•"/>
            </a:pPr>
            <a:r>
              <a:rPr lang="en-IN" sz="1000">
                <a:solidFill>
                  <a:schemeClr val="tx1"/>
                </a:solidFill>
                <a:cs typeface="Calibri"/>
              </a:rPr>
              <a:t>Vermehren </a:t>
            </a:r>
            <a:r>
              <a:rPr lang="en-IN" sz="1000" err="1">
                <a:solidFill>
                  <a:schemeClr val="tx1"/>
                </a:solidFill>
                <a:cs typeface="Calibri"/>
              </a:rPr>
              <a:t>sich</a:t>
            </a:r>
            <a:r>
              <a:rPr lang="en-IN" sz="1000">
                <a:solidFill>
                  <a:schemeClr val="tx1"/>
                </a:solidFill>
                <a:cs typeface="Calibri"/>
              </a:rPr>
              <a:t> und </a:t>
            </a:r>
            <a:r>
              <a:rPr lang="en-IN" sz="1000" err="1">
                <a:solidFill>
                  <a:schemeClr val="tx1"/>
                </a:solidFill>
                <a:cs typeface="Calibri"/>
              </a:rPr>
              <a:t>differenzieren</a:t>
            </a:r>
            <a:r>
              <a:rPr lang="en-IN" sz="1000">
                <a:solidFill>
                  <a:schemeClr val="tx1"/>
                </a:solidFill>
                <a:cs typeface="Calibri"/>
              </a:rPr>
              <a:t> in </a:t>
            </a:r>
            <a:r>
              <a:rPr lang="en-IN" sz="1000" err="1">
                <a:solidFill>
                  <a:schemeClr val="tx1"/>
                </a:solidFill>
                <a:cs typeface="Calibri"/>
              </a:rPr>
              <a:t>verschiedene</a:t>
            </a:r>
            <a:r>
              <a:rPr lang="en-IN" sz="1000">
                <a:solidFill>
                  <a:schemeClr val="tx1"/>
                </a:solidFill>
                <a:cs typeface="Calibri"/>
              </a:rPr>
              <a:t> </a:t>
            </a:r>
            <a:r>
              <a:rPr lang="en-IN" sz="1000" err="1">
                <a:solidFill>
                  <a:schemeClr val="tx1"/>
                </a:solidFill>
                <a:cs typeface="Calibri"/>
              </a:rPr>
              <a:t>Varianten</a:t>
            </a:r>
            <a:r>
              <a:rPr lang="en-IN" sz="1000">
                <a:solidFill>
                  <a:schemeClr val="tx1"/>
                </a:solidFill>
                <a:cs typeface="Calibri"/>
              </a:rPr>
              <a:t>, die </a:t>
            </a:r>
            <a:r>
              <a:rPr lang="en-IN" sz="1000" err="1">
                <a:solidFill>
                  <a:schemeClr val="tx1"/>
                </a:solidFill>
                <a:cs typeface="Calibri"/>
              </a:rPr>
              <a:t>unterschiedliche</a:t>
            </a:r>
            <a:r>
              <a:rPr lang="en-IN" sz="1000">
                <a:solidFill>
                  <a:schemeClr val="tx1"/>
                </a:solidFill>
                <a:cs typeface="Calibri"/>
              </a:rPr>
              <a:t> </a:t>
            </a:r>
            <a:r>
              <a:rPr lang="en-IN" sz="1000" err="1">
                <a:solidFill>
                  <a:schemeClr val="tx1"/>
                </a:solidFill>
                <a:cs typeface="Calibri"/>
              </a:rPr>
              <a:t>Aufgaben</a:t>
            </a:r>
            <a:r>
              <a:rPr lang="en-IN" sz="1000">
                <a:solidFill>
                  <a:schemeClr val="tx1"/>
                </a:solidFill>
                <a:cs typeface="Calibri"/>
              </a:rPr>
              <a:t> </a:t>
            </a:r>
            <a:r>
              <a:rPr lang="en-IN" sz="1000" err="1">
                <a:solidFill>
                  <a:schemeClr val="tx1"/>
                </a:solidFill>
                <a:cs typeface="Calibri"/>
              </a:rPr>
              <a:t>erfüllen</a:t>
            </a:r>
            <a:endParaRPr lang="en-IN" sz="1000">
              <a:solidFill>
                <a:schemeClr val="tx1"/>
              </a:solidFill>
              <a:cs typeface="Calibri"/>
            </a:endParaRPr>
          </a:p>
        </p:txBody>
      </p:sp>
      <p:sp>
        <p:nvSpPr>
          <p:cNvPr id="53" name="Rectangle 11">
            <a:extLst>
              <a:ext uri="{FF2B5EF4-FFF2-40B4-BE49-F238E27FC236}">
                <a16:creationId xmlns:a16="http://schemas.microsoft.com/office/drawing/2014/main" id="{1FE18C2E-AE09-DF5F-1458-CF37DBE2F40B}"/>
              </a:ext>
            </a:extLst>
          </p:cNvPr>
          <p:cNvSpPr/>
          <p:nvPr/>
        </p:nvSpPr>
        <p:spPr>
          <a:xfrm>
            <a:off x="5263551" y="1324198"/>
            <a:ext cx="3552261" cy="4980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wrap="square" lIns="0" tIns="36000" rIns="0" bIns="0" rtlCol="0" anchor="t">
            <a:spAutoFit/>
          </a:bodyPr>
          <a:lstStyle/>
          <a:p>
            <a:pPr marL="144000" indent="-144000" defTabSz="685613">
              <a:buClr>
                <a:schemeClr val="accent2"/>
              </a:buClr>
              <a:buFont typeface="Arial" panose="020B0604020202020204" pitchFamily="34" charset="0"/>
              <a:buChar char="•"/>
            </a:pPr>
            <a:r>
              <a:rPr lang="en-IN" sz="1000" err="1">
                <a:solidFill>
                  <a:schemeClr val="tx1"/>
                </a:solidFill>
                <a:cs typeface="Calibri"/>
              </a:rPr>
              <a:t>Erkennen</a:t>
            </a:r>
            <a:r>
              <a:rPr lang="en-IN" sz="1000">
                <a:solidFill>
                  <a:schemeClr val="tx1"/>
                </a:solidFill>
                <a:cs typeface="Calibri"/>
              </a:rPr>
              <a:t> </a:t>
            </a:r>
            <a:r>
              <a:rPr lang="en-IN" sz="1000" err="1">
                <a:solidFill>
                  <a:schemeClr val="tx1"/>
                </a:solidFill>
                <a:cs typeface="Calibri"/>
              </a:rPr>
              <a:t>spezifische</a:t>
            </a:r>
            <a:r>
              <a:rPr lang="en-IN" sz="1000">
                <a:solidFill>
                  <a:schemeClr val="tx1"/>
                </a:solidFill>
                <a:cs typeface="Calibri"/>
              </a:rPr>
              <a:t> </a:t>
            </a:r>
            <a:r>
              <a:rPr lang="en-IN" sz="1000" err="1">
                <a:solidFill>
                  <a:schemeClr val="tx1"/>
                </a:solidFill>
                <a:cs typeface="Calibri"/>
              </a:rPr>
              <a:t>Antigene</a:t>
            </a:r>
            <a:endParaRPr lang="en-IN" sz="1000">
              <a:solidFill>
                <a:schemeClr val="tx1"/>
              </a:solidFill>
              <a:cs typeface="Calibri"/>
            </a:endParaRPr>
          </a:p>
          <a:p>
            <a:pPr marL="144000" indent="-144000" defTabSz="685613">
              <a:buClr>
                <a:schemeClr val="accent2"/>
              </a:buClr>
              <a:buFont typeface="Arial" panose="020B0604020202020204" pitchFamily="34" charset="0"/>
              <a:buChar char="•"/>
            </a:pPr>
            <a:r>
              <a:rPr lang="en-IN" sz="1000">
                <a:solidFill>
                  <a:schemeClr val="tx1"/>
                </a:solidFill>
                <a:cs typeface="Calibri"/>
              </a:rPr>
              <a:t>Vermehren </a:t>
            </a:r>
            <a:r>
              <a:rPr lang="en-IN" sz="1000" err="1">
                <a:solidFill>
                  <a:schemeClr val="tx1"/>
                </a:solidFill>
                <a:cs typeface="Calibri"/>
              </a:rPr>
              <a:t>sich</a:t>
            </a:r>
            <a:r>
              <a:rPr lang="en-IN" sz="1000">
                <a:solidFill>
                  <a:schemeClr val="tx1"/>
                </a:solidFill>
                <a:cs typeface="Calibri"/>
              </a:rPr>
              <a:t> und </a:t>
            </a:r>
            <a:r>
              <a:rPr lang="en-IN" sz="1000" err="1">
                <a:solidFill>
                  <a:schemeClr val="tx1"/>
                </a:solidFill>
                <a:cs typeface="Calibri"/>
              </a:rPr>
              <a:t>differenzieren</a:t>
            </a:r>
            <a:r>
              <a:rPr lang="en-IN" sz="1000">
                <a:solidFill>
                  <a:schemeClr val="tx1"/>
                </a:solidFill>
                <a:cs typeface="Calibri"/>
              </a:rPr>
              <a:t> zu </a:t>
            </a:r>
            <a:r>
              <a:rPr lang="en-IN" sz="1000" err="1">
                <a:solidFill>
                  <a:schemeClr val="tx1"/>
                </a:solidFill>
                <a:cs typeface="Calibri"/>
              </a:rPr>
              <a:t>Plasmazellen</a:t>
            </a:r>
            <a:r>
              <a:rPr lang="en-IN" sz="1000">
                <a:solidFill>
                  <a:schemeClr val="tx1"/>
                </a:solidFill>
                <a:cs typeface="Calibri"/>
              </a:rPr>
              <a:t>, die </a:t>
            </a:r>
            <a:r>
              <a:rPr lang="en-IN" sz="1000" err="1">
                <a:solidFill>
                  <a:schemeClr val="tx1"/>
                </a:solidFill>
                <a:cs typeface="Calibri"/>
              </a:rPr>
              <a:t>Antikörper</a:t>
            </a:r>
            <a:r>
              <a:rPr lang="en-IN" sz="1000">
                <a:solidFill>
                  <a:schemeClr val="tx1"/>
                </a:solidFill>
                <a:cs typeface="Calibri"/>
              </a:rPr>
              <a:t> </a:t>
            </a:r>
            <a:r>
              <a:rPr lang="en-IN" sz="1000" err="1">
                <a:solidFill>
                  <a:schemeClr val="tx1"/>
                </a:solidFill>
                <a:cs typeface="Calibri"/>
              </a:rPr>
              <a:t>gegen</a:t>
            </a:r>
            <a:r>
              <a:rPr lang="en-IN" sz="1000">
                <a:solidFill>
                  <a:schemeClr val="tx1"/>
                </a:solidFill>
                <a:cs typeface="Calibri"/>
              </a:rPr>
              <a:t> </a:t>
            </a:r>
            <a:r>
              <a:rPr lang="en-IN" sz="1000" err="1">
                <a:solidFill>
                  <a:schemeClr val="tx1"/>
                </a:solidFill>
                <a:cs typeface="Calibri"/>
              </a:rPr>
              <a:t>diese</a:t>
            </a:r>
            <a:r>
              <a:rPr lang="en-IN" sz="1000">
                <a:solidFill>
                  <a:schemeClr val="tx1"/>
                </a:solidFill>
                <a:cs typeface="Calibri"/>
              </a:rPr>
              <a:t> </a:t>
            </a:r>
            <a:r>
              <a:rPr lang="en-IN" sz="1000" err="1">
                <a:solidFill>
                  <a:schemeClr val="tx1"/>
                </a:solidFill>
                <a:cs typeface="Calibri"/>
              </a:rPr>
              <a:t>Antigene</a:t>
            </a:r>
            <a:r>
              <a:rPr lang="en-IN" sz="1000">
                <a:solidFill>
                  <a:schemeClr val="tx1"/>
                </a:solidFill>
                <a:cs typeface="Calibri"/>
              </a:rPr>
              <a:t> </a:t>
            </a:r>
            <a:r>
              <a:rPr lang="en-IN" sz="1000" err="1">
                <a:solidFill>
                  <a:schemeClr val="tx1"/>
                </a:solidFill>
                <a:cs typeface="Calibri"/>
              </a:rPr>
              <a:t>produzieren</a:t>
            </a:r>
            <a:endParaRPr lang="en-IN" sz="1000">
              <a:solidFill>
                <a:schemeClr val="tx1"/>
              </a:solidFill>
              <a:cs typeface="Calibri"/>
            </a:endParaRPr>
          </a:p>
        </p:txBody>
      </p:sp>
      <p:grpSp>
        <p:nvGrpSpPr>
          <p:cNvPr id="55" name="Group 88">
            <a:extLst>
              <a:ext uri="{FF2B5EF4-FFF2-40B4-BE49-F238E27FC236}">
                <a16:creationId xmlns:a16="http://schemas.microsoft.com/office/drawing/2014/main" id="{6E358B51-7D0F-B62A-12A3-31E6505E5B67}"/>
              </a:ext>
            </a:extLst>
          </p:cNvPr>
          <p:cNvGrpSpPr/>
          <p:nvPr/>
        </p:nvGrpSpPr>
        <p:grpSpPr>
          <a:xfrm>
            <a:off x="5058574" y="2278029"/>
            <a:ext cx="3664954" cy="1537572"/>
            <a:chOff x="5058574" y="2388863"/>
            <a:chExt cx="3664954" cy="1537572"/>
          </a:xfrm>
        </p:grpSpPr>
        <p:sp>
          <p:nvSpPr>
            <p:cNvPr id="56" name="TextBox 56">
              <a:extLst>
                <a:ext uri="{FF2B5EF4-FFF2-40B4-BE49-F238E27FC236}">
                  <a16:creationId xmlns:a16="http://schemas.microsoft.com/office/drawing/2014/main" id="{41072BF4-F7AF-C5FB-072F-19E40A8D28EA}"/>
                </a:ext>
              </a:extLst>
            </p:cNvPr>
            <p:cNvSpPr txBox="1"/>
            <p:nvPr/>
          </p:nvSpPr>
          <p:spPr>
            <a:xfrm>
              <a:off x="6161922" y="3526325"/>
              <a:ext cx="2561606" cy="400110"/>
            </a:xfrm>
            <a:prstGeom prst="rect">
              <a:avLst/>
            </a:prstGeom>
            <a:noFill/>
          </p:spPr>
          <p:txBody>
            <a:bodyPr wrap="square" lIns="0" tIns="0" rIns="0" bIns="0" rtlCol="0">
              <a:spAutoFit/>
            </a:bodyPr>
            <a:lstStyle/>
            <a:p>
              <a:r>
                <a:rPr lang="en-US" sz="1400" i="1">
                  <a:solidFill>
                    <a:schemeClr val="accent2"/>
                  </a:solidFill>
                  <a:latin typeface="Georgia" panose="02040502050405020303" pitchFamily="18" charset="0"/>
                  <a:cs typeface="Arial" panose="020B0604020202020204" pitchFamily="34" charset="0"/>
                </a:rPr>
                <a:t>Plasma-Zellen (CD138)</a:t>
              </a:r>
              <a:r>
                <a:rPr lang="en-US" sz="1400" i="1" baseline="30000">
                  <a:solidFill>
                    <a:schemeClr val="accent2"/>
                  </a:solidFill>
                  <a:latin typeface="Georgia" panose="02040502050405020303" pitchFamily="18" charset="0"/>
                  <a:cs typeface="Arial" panose="020B0604020202020204" pitchFamily="34" charset="0"/>
                </a:rPr>
                <a:t>6</a:t>
              </a:r>
            </a:p>
            <a:p>
              <a:r>
                <a:rPr lang="en-US" sz="1200" err="1">
                  <a:latin typeface="+mj-lt"/>
                  <a:cs typeface="Arial" panose="020B0604020202020204" pitchFamily="34" charset="0"/>
                </a:rPr>
                <a:t>Produzieren</a:t>
              </a:r>
              <a:r>
                <a:rPr lang="en-US" sz="1200">
                  <a:latin typeface="+mj-lt"/>
                  <a:cs typeface="Arial" panose="020B0604020202020204" pitchFamily="34" charset="0"/>
                </a:rPr>
                <a:t> </a:t>
              </a:r>
              <a:r>
                <a:rPr lang="en-US" sz="1200" err="1">
                  <a:latin typeface="+mj-lt"/>
                  <a:cs typeface="Arial" panose="020B0604020202020204" pitchFamily="34" charset="0"/>
                </a:rPr>
                <a:t>Antikörper</a:t>
              </a:r>
              <a:r>
                <a:rPr lang="en-US" sz="1200" b="1">
                  <a:latin typeface="+mj-lt"/>
                  <a:cs typeface="Arial" panose="020B0604020202020204" pitchFamily="34" charset="0"/>
                </a:rPr>
                <a:t> </a:t>
              </a:r>
            </a:p>
          </p:txBody>
        </p:sp>
        <p:sp>
          <p:nvSpPr>
            <p:cNvPr id="57" name="TextBox 57">
              <a:extLst>
                <a:ext uri="{FF2B5EF4-FFF2-40B4-BE49-F238E27FC236}">
                  <a16:creationId xmlns:a16="http://schemas.microsoft.com/office/drawing/2014/main" id="{45D40632-E8D3-0622-DCA0-0EB44704AA5D}"/>
                </a:ext>
              </a:extLst>
            </p:cNvPr>
            <p:cNvSpPr txBox="1"/>
            <p:nvPr/>
          </p:nvSpPr>
          <p:spPr>
            <a:xfrm>
              <a:off x="6161922" y="2388863"/>
              <a:ext cx="2561606" cy="584775"/>
            </a:xfrm>
            <a:prstGeom prst="rect">
              <a:avLst/>
            </a:prstGeom>
            <a:noFill/>
          </p:spPr>
          <p:txBody>
            <a:bodyPr wrap="square" lIns="0" tIns="0" rIns="0" bIns="0" rtlCol="0">
              <a:spAutoFit/>
            </a:bodyPr>
            <a:lstStyle/>
            <a:p>
              <a:r>
                <a:rPr lang="en-US" sz="1400" i="1">
                  <a:solidFill>
                    <a:schemeClr val="accent2"/>
                  </a:solidFill>
                  <a:latin typeface="Georgia" panose="02040502050405020303" pitchFamily="18" charset="0"/>
                  <a:cs typeface="Arial" panose="020B0604020202020204" pitchFamily="34" charset="0"/>
                </a:rPr>
                <a:t>B-Zellen (CD20)</a:t>
              </a:r>
              <a:r>
                <a:rPr lang="en-US" sz="1400" i="1" baseline="30000">
                  <a:solidFill>
                    <a:schemeClr val="accent2"/>
                  </a:solidFill>
                  <a:latin typeface="Georgia" panose="02040502050405020303" pitchFamily="18" charset="0"/>
                  <a:cs typeface="Arial" panose="020B0604020202020204" pitchFamily="34" charset="0"/>
                </a:rPr>
                <a:t>4</a:t>
              </a:r>
            </a:p>
            <a:p>
              <a:r>
                <a:rPr lang="en-US" sz="1200">
                  <a:latin typeface="+mj-lt"/>
                  <a:cs typeface="Arial" panose="020B0604020202020204" pitchFamily="34" charset="0"/>
                </a:rPr>
                <a:t>Antigen-Erkennung</a:t>
              </a:r>
              <a:r>
                <a:rPr lang="en-US" sz="1200" baseline="30000">
                  <a:latin typeface="+mj-lt"/>
                  <a:cs typeface="Arial" panose="020B0604020202020204" pitchFamily="34" charset="0"/>
                </a:rPr>
                <a:t>4</a:t>
              </a:r>
              <a:r>
                <a:rPr lang="en-US" sz="1200">
                  <a:latin typeface="+mj-lt"/>
                  <a:cs typeface="Arial" panose="020B0604020202020204" pitchFamily="34" charset="0"/>
                </a:rPr>
                <a:t> und Gedächtnisfunktion</a:t>
              </a:r>
              <a:r>
                <a:rPr lang="en-US" sz="1200" baseline="30000">
                  <a:latin typeface="+mj-lt"/>
                  <a:cs typeface="Arial" panose="020B0604020202020204" pitchFamily="34" charset="0"/>
                </a:rPr>
                <a:t>5</a:t>
              </a:r>
              <a:endParaRPr lang="en-US" sz="1200" b="1" baseline="30000">
                <a:latin typeface="+mj-lt"/>
                <a:cs typeface="Arial" panose="020B0604020202020204" pitchFamily="34" charset="0"/>
              </a:endParaRPr>
            </a:p>
          </p:txBody>
        </p:sp>
        <p:cxnSp>
          <p:nvCxnSpPr>
            <p:cNvPr id="58" name="Straight Connector 59">
              <a:extLst>
                <a:ext uri="{FF2B5EF4-FFF2-40B4-BE49-F238E27FC236}">
                  <a16:creationId xmlns:a16="http://schemas.microsoft.com/office/drawing/2014/main" id="{AF4929B4-50D8-8DB6-717E-29CEBCA9643E}"/>
                </a:ext>
              </a:extLst>
            </p:cNvPr>
            <p:cNvCxnSpPr>
              <a:cxnSpLocks/>
            </p:cNvCxnSpPr>
            <p:nvPr/>
          </p:nvCxnSpPr>
          <p:spPr>
            <a:xfrm>
              <a:off x="5058574" y="3182138"/>
              <a:ext cx="2792278"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59" name="Group 82">
            <a:extLst>
              <a:ext uri="{FF2B5EF4-FFF2-40B4-BE49-F238E27FC236}">
                <a16:creationId xmlns:a16="http://schemas.microsoft.com/office/drawing/2014/main" id="{6EA8CBAC-BB98-72EA-92B9-446EBEF60FD4}"/>
              </a:ext>
            </a:extLst>
          </p:cNvPr>
          <p:cNvGrpSpPr/>
          <p:nvPr/>
        </p:nvGrpSpPr>
        <p:grpSpPr>
          <a:xfrm>
            <a:off x="511179" y="2129444"/>
            <a:ext cx="3895557" cy="2053141"/>
            <a:chOff x="511179" y="2305567"/>
            <a:chExt cx="3895557" cy="2053141"/>
          </a:xfrm>
        </p:grpSpPr>
        <p:sp>
          <p:nvSpPr>
            <p:cNvPr id="60" name="TextBox 61">
              <a:extLst>
                <a:ext uri="{FF2B5EF4-FFF2-40B4-BE49-F238E27FC236}">
                  <a16:creationId xmlns:a16="http://schemas.microsoft.com/office/drawing/2014/main" id="{C8E7B0FB-573B-9C77-769D-245CF5F251F4}"/>
                </a:ext>
              </a:extLst>
            </p:cNvPr>
            <p:cNvSpPr txBox="1"/>
            <p:nvPr/>
          </p:nvSpPr>
          <p:spPr>
            <a:xfrm>
              <a:off x="1487093" y="3009951"/>
              <a:ext cx="2792278" cy="492443"/>
            </a:xfrm>
            <a:prstGeom prst="rect">
              <a:avLst/>
            </a:prstGeom>
            <a:noFill/>
          </p:spPr>
          <p:txBody>
            <a:bodyPr wrap="square" rtlCol="0">
              <a:spAutoFit/>
            </a:bodyPr>
            <a:lstStyle/>
            <a:p>
              <a:r>
                <a:rPr lang="en-US" sz="1400" i="1" err="1">
                  <a:solidFill>
                    <a:schemeClr val="accent2"/>
                  </a:solidFill>
                  <a:latin typeface="Georgia" panose="02040502050405020303" pitchFamily="18" charset="0"/>
                  <a:cs typeface="Arial" panose="020B0604020202020204" pitchFamily="34" charset="0"/>
                </a:rPr>
                <a:t>Zytotoxische</a:t>
              </a:r>
              <a:r>
                <a:rPr lang="en-US" sz="1400" i="1">
                  <a:solidFill>
                    <a:schemeClr val="accent2"/>
                  </a:solidFill>
                  <a:latin typeface="Georgia" panose="02040502050405020303" pitchFamily="18" charset="0"/>
                  <a:cs typeface="Arial" panose="020B0604020202020204" pitchFamily="34" charset="0"/>
                </a:rPr>
                <a:t> T-Zellen (CD8)</a:t>
              </a:r>
              <a:r>
                <a:rPr lang="en-US" sz="1400" i="1" baseline="30000">
                  <a:solidFill>
                    <a:schemeClr val="accent2"/>
                  </a:solidFill>
                  <a:latin typeface="Georgia" panose="02040502050405020303" pitchFamily="18" charset="0"/>
                  <a:cs typeface="Arial" panose="020B0604020202020204" pitchFamily="34" charset="0"/>
                </a:rPr>
                <a:t>3</a:t>
              </a:r>
              <a:r>
                <a:rPr lang="en-US" sz="1400" i="1">
                  <a:solidFill>
                    <a:schemeClr val="accent2"/>
                  </a:solidFill>
                  <a:latin typeface="Georgia" panose="02040502050405020303" pitchFamily="18" charset="0"/>
                  <a:cs typeface="Arial" panose="020B0604020202020204" pitchFamily="34" charset="0"/>
                </a:rPr>
                <a:t> </a:t>
              </a:r>
            </a:p>
            <a:p>
              <a:r>
                <a:rPr lang="en-US" sz="1200" err="1">
                  <a:latin typeface="+mj-lt"/>
                  <a:cs typeface="Arial" panose="020B0604020202020204" pitchFamily="34" charset="0"/>
                </a:rPr>
                <a:t>Töten</a:t>
              </a:r>
              <a:r>
                <a:rPr lang="en-US" sz="1200">
                  <a:latin typeface="+mj-lt"/>
                  <a:cs typeface="Arial" panose="020B0604020202020204" pitchFamily="34" charset="0"/>
                </a:rPr>
                <a:t> (</a:t>
              </a:r>
              <a:r>
                <a:rPr lang="en-US" sz="1200" err="1">
                  <a:latin typeface="+mj-lt"/>
                  <a:cs typeface="Arial" panose="020B0604020202020204" pitchFamily="34" charset="0"/>
                </a:rPr>
                <a:t>infizierte</a:t>
              </a:r>
              <a:r>
                <a:rPr lang="en-US" sz="1200">
                  <a:latin typeface="+mj-lt"/>
                  <a:cs typeface="Arial" panose="020B0604020202020204" pitchFamily="34" charset="0"/>
                </a:rPr>
                <a:t>) </a:t>
              </a:r>
              <a:r>
                <a:rPr lang="en-US" sz="1200" err="1">
                  <a:latin typeface="+mj-lt"/>
                  <a:cs typeface="Arial" panose="020B0604020202020204" pitchFamily="34" charset="0"/>
                </a:rPr>
                <a:t>Zielzellen</a:t>
              </a:r>
              <a:r>
                <a:rPr lang="en-US" sz="1200">
                  <a:latin typeface="+mj-lt"/>
                  <a:cs typeface="Arial" panose="020B0604020202020204" pitchFamily="34" charset="0"/>
                </a:rPr>
                <a:t> ab</a:t>
              </a:r>
            </a:p>
          </p:txBody>
        </p:sp>
        <p:sp>
          <p:nvSpPr>
            <p:cNvPr id="61" name="TextBox 66">
              <a:extLst>
                <a:ext uri="{FF2B5EF4-FFF2-40B4-BE49-F238E27FC236}">
                  <a16:creationId xmlns:a16="http://schemas.microsoft.com/office/drawing/2014/main" id="{7FA40247-0BE4-CF7F-347C-EC9B946857AF}"/>
                </a:ext>
              </a:extLst>
            </p:cNvPr>
            <p:cNvSpPr txBox="1"/>
            <p:nvPr/>
          </p:nvSpPr>
          <p:spPr>
            <a:xfrm>
              <a:off x="1487093" y="2305567"/>
              <a:ext cx="2870221" cy="492443"/>
            </a:xfrm>
            <a:prstGeom prst="rect">
              <a:avLst/>
            </a:prstGeom>
            <a:noFill/>
          </p:spPr>
          <p:txBody>
            <a:bodyPr wrap="square" rtlCol="0">
              <a:spAutoFit/>
            </a:bodyPr>
            <a:lstStyle/>
            <a:p>
              <a:r>
                <a:rPr lang="en-US" sz="1400" i="1">
                  <a:solidFill>
                    <a:schemeClr val="accent2"/>
                  </a:solidFill>
                  <a:latin typeface="Georgia" panose="02040502050405020303" pitchFamily="18" charset="0"/>
                  <a:cs typeface="Arial" panose="020B0604020202020204" pitchFamily="34" charset="0"/>
                </a:rPr>
                <a:t>T-Helfer-Zellen (CD4)</a:t>
              </a:r>
              <a:r>
                <a:rPr lang="en-US" sz="1400" i="1" baseline="30000">
                  <a:solidFill>
                    <a:schemeClr val="accent2"/>
                  </a:solidFill>
                  <a:latin typeface="Georgia" panose="02040502050405020303" pitchFamily="18" charset="0"/>
                  <a:cs typeface="Arial" panose="020B0604020202020204" pitchFamily="34" charset="0"/>
                </a:rPr>
                <a:t>1,2</a:t>
              </a:r>
              <a:r>
                <a:rPr lang="en-US" sz="1400" i="1">
                  <a:solidFill>
                    <a:schemeClr val="accent2"/>
                  </a:solidFill>
                  <a:latin typeface="Georgia" panose="02040502050405020303" pitchFamily="18" charset="0"/>
                  <a:cs typeface="Arial" panose="020B0604020202020204" pitchFamily="34" charset="0"/>
                </a:rPr>
                <a:t> </a:t>
              </a:r>
            </a:p>
            <a:p>
              <a:r>
                <a:rPr lang="en-US" sz="1200" err="1">
                  <a:latin typeface="+mj-lt"/>
                  <a:cs typeface="Arial" panose="020B0604020202020204" pitchFamily="34" charset="0"/>
                </a:rPr>
                <a:t>Aktivieren</a:t>
              </a:r>
              <a:r>
                <a:rPr lang="en-US" sz="1200">
                  <a:latin typeface="+mj-lt"/>
                  <a:cs typeface="Arial" panose="020B0604020202020204" pitchFamily="34" charset="0"/>
                </a:rPr>
                <a:t> </a:t>
              </a:r>
              <a:r>
                <a:rPr lang="en-US" sz="1200" err="1">
                  <a:latin typeface="+mj-lt"/>
                  <a:cs typeface="Arial" panose="020B0604020202020204" pitchFamily="34" charset="0"/>
                </a:rPr>
                <a:t>andere</a:t>
              </a:r>
              <a:r>
                <a:rPr lang="en-US" sz="1200">
                  <a:latin typeface="+mj-lt"/>
                  <a:cs typeface="Arial" panose="020B0604020202020204" pitchFamily="34" charset="0"/>
                </a:rPr>
                <a:t> </a:t>
              </a:r>
              <a:r>
                <a:rPr lang="en-US" sz="1200" err="1">
                  <a:latin typeface="+mj-lt"/>
                  <a:cs typeface="Arial" panose="020B0604020202020204" pitchFamily="34" charset="0"/>
                </a:rPr>
                <a:t>Immunzellen</a:t>
              </a:r>
              <a:endParaRPr lang="en-US" sz="1200">
                <a:latin typeface="+mj-lt"/>
                <a:cs typeface="Arial" panose="020B0604020202020204" pitchFamily="34" charset="0"/>
              </a:endParaRPr>
            </a:p>
          </p:txBody>
        </p:sp>
        <p:sp>
          <p:nvSpPr>
            <p:cNvPr id="62" name="TextBox 67">
              <a:extLst>
                <a:ext uri="{FF2B5EF4-FFF2-40B4-BE49-F238E27FC236}">
                  <a16:creationId xmlns:a16="http://schemas.microsoft.com/office/drawing/2014/main" id="{E50B0877-349D-60F3-ED7F-E2FFD2C6BFD9}"/>
                </a:ext>
              </a:extLst>
            </p:cNvPr>
            <p:cNvSpPr txBox="1"/>
            <p:nvPr/>
          </p:nvSpPr>
          <p:spPr>
            <a:xfrm>
              <a:off x="1487092" y="3681600"/>
              <a:ext cx="2919644" cy="677108"/>
            </a:xfrm>
            <a:prstGeom prst="rect">
              <a:avLst/>
            </a:prstGeom>
            <a:noFill/>
          </p:spPr>
          <p:txBody>
            <a:bodyPr wrap="square" rtlCol="0" anchor="ctr">
              <a:spAutoFit/>
            </a:bodyPr>
            <a:lstStyle/>
            <a:p>
              <a:r>
                <a:rPr lang="en-US" sz="1400" i="1" err="1">
                  <a:solidFill>
                    <a:schemeClr val="accent2"/>
                  </a:solidFill>
                  <a:latin typeface="Georgia" panose="02040502050405020303" pitchFamily="18" charset="0"/>
                  <a:cs typeface="Arial" panose="020B0604020202020204" pitchFamily="34" charset="0"/>
                </a:rPr>
                <a:t>Regulatorische</a:t>
              </a:r>
              <a:r>
                <a:rPr lang="en-US" sz="1400" i="1">
                  <a:solidFill>
                    <a:schemeClr val="accent2"/>
                  </a:solidFill>
                  <a:latin typeface="Georgia" panose="02040502050405020303" pitchFamily="18" charset="0"/>
                  <a:cs typeface="Arial" panose="020B0604020202020204" pitchFamily="34" charset="0"/>
                </a:rPr>
                <a:t> T-Zellen (FoxP3)</a:t>
              </a:r>
              <a:r>
                <a:rPr lang="en-US" sz="1400" i="1" baseline="30000">
                  <a:solidFill>
                    <a:schemeClr val="accent2"/>
                  </a:solidFill>
                  <a:latin typeface="Georgia" panose="02040502050405020303" pitchFamily="18" charset="0"/>
                  <a:cs typeface="Arial" panose="020B0604020202020204" pitchFamily="34" charset="0"/>
                </a:rPr>
                <a:t>1,2</a:t>
              </a:r>
              <a:r>
                <a:rPr lang="en-US" sz="1400" i="1">
                  <a:solidFill>
                    <a:schemeClr val="accent2"/>
                  </a:solidFill>
                  <a:latin typeface="Georgia" panose="02040502050405020303" pitchFamily="18" charset="0"/>
                  <a:cs typeface="Arial" panose="020B0604020202020204" pitchFamily="34" charset="0"/>
                </a:rPr>
                <a:t> </a:t>
              </a:r>
            </a:p>
            <a:p>
              <a:r>
                <a:rPr lang="en-US" sz="1200" err="1">
                  <a:latin typeface="+mj-lt"/>
                  <a:cs typeface="Arial" panose="020B0604020202020204" pitchFamily="34" charset="0"/>
                </a:rPr>
                <a:t>Kontrollieren</a:t>
              </a:r>
              <a:r>
                <a:rPr lang="en-US" sz="1200">
                  <a:latin typeface="+mj-lt"/>
                  <a:cs typeface="Arial" panose="020B0604020202020204" pitchFamily="34" charset="0"/>
                </a:rPr>
                <a:t> und </a:t>
              </a:r>
              <a:r>
                <a:rPr lang="en-US" sz="1200" err="1">
                  <a:latin typeface="+mj-lt"/>
                  <a:cs typeface="Arial" panose="020B0604020202020204" pitchFamily="34" charset="0"/>
                </a:rPr>
                <a:t>inhibieren</a:t>
              </a:r>
              <a:r>
                <a:rPr lang="en-US" sz="1200">
                  <a:latin typeface="+mj-lt"/>
                  <a:cs typeface="Arial" panose="020B0604020202020204" pitchFamily="34" charset="0"/>
                </a:rPr>
                <a:t> </a:t>
              </a:r>
              <a:r>
                <a:rPr lang="en-US" sz="1200" err="1">
                  <a:latin typeface="+mj-lt"/>
                  <a:cs typeface="Arial" panose="020B0604020202020204" pitchFamily="34" charset="0"/>
                </a:rPr>
                <a:t>Immunantworten</a:t>
              </a:r>
              <a:endParaRPr lang="en-US" sz="1200">
                <a:latin typeface="+mj-lt"/>
                <a:cs typeface="Arial" panose="020B0604020202020204" pitchFamily="34" charset="0"/>
              </a:endParaRPr>
            </a:p>
          </p:txBody>
        </p:sp>
        <p:cxnSp>
          <p:nvCxnSpPr>
            <p:cNvPr id="63" name="Straight Connector 70">
              <a:extLst>
                <a:ext uri="{FF2B5EF4-FFF2-40B4-BE49-F238E27FC236}">
                  <a16:creationId xmlns:a16="http://schemas.microsoft.com/office/drawing/2014/main" id="{652DD7F1-8805-E7EB-C084-B9AF9880FDEF}"/>
                </a:ext>
              </a:extLst>
            </p:cNvPr>
            <p:cNvCxnSpPr>
              <a:cxnSpLocks/>
            </p:cNvCxnSpPr>
            <p:nvPr/>
          </p:nvCxnSpPr>
          <p:spPr>
            <a:xfrm>
              <a:off x="511179" y="2886246"/>
              <a:ext cx="3768191"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71">
              <a:extLst>
                <a:ext uri="{FF2B5EF4-FFF2-40B4-BE49-F238E27FC236}">
                  <a16:creationId xmlns:a16="http://schemas.microsoft.com/office/drawing/2014/main" id="{217767EF-14B9-B4B4-463A-74CBB501DC18}"/>
                </a:ext>
              </a:extLst>
            </p:cNvPr>
            <p:cNvCxnSpPr>
              <a:cxnSpLocks/>
            </p:cNvCxnSpPr>
            <p:nvPr/>
          </p:nvCxnSpPr>
          <p:spPr>
            <a:xfrm>
              <a:off x="511179" y="3632825"/>
              <a:ext cx="3768191"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grpSp>
      <p:grpSp>
        <p:nvGrpSpPr>
          <p:cNvPr id="67" name="Group 15">
            <a:extLst>
              <a:ext uri="{FF2B5EF4-FFF2-40B4-BE49-F238E27FC236}">
                <a16:creationId xmlns:a16="http://schemas.microsoft.com/office/drawing/2014/main" id="{809E9A51-850A-07C9-39A5-81B81C9E8A9D}"/>
              </a:ext>
            </a:extLst>
          </p:cNvPr>
          <p:cNvGrpSpPr/>
          <p:nvPr/>
        </p:nvGrpSpPr>
        <p:grpSpPr>
          <a:xfrm>
            <a:off x="5672199" y="3208314"/>
            <a:ext cx="338740" cy="386677"/>
            <a:chOff x="5216090" y="4707084"/>
            <a:chExt cx="1208292" cy="1379287"/>
          </a:xfrm>
        </p:grpSpPr>
        <p:pic>
          <p:nvPicPr>
            <p:cNvPr id="68" name="Graphic 16">
              <a:extLst>
                <a:ext uri="{FF2B5EF4-FFF2-40B4-BE49-F238E27FC236}">
                  <a16:creationId xmlns:a16="http://schemas.microsoft.com/office/drawing/2014/main" id="{1F47DD3D-885D-07E7-7CCC-2851E5AA9D05}"/>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rot="19745087">
              <a:off x="5216090" y="5092386"/>
              <a:ext cx="547965" cy="479469"/>
            </a:xfrm>
            <a:prstGeom prst="rect">
              <a:avLst/>
            </a:prstGeom>
          </p:spPr>
        </p:pic>
        <p:pic>
          <p:nvPicPr>
            <p:cNvPr id="69" name="Graphic 17">
              <a:extLst>
                <a:ext uri="{FF2B5EF4-FFF2-40B4-BE49-F238E27FC236}">
                  <a16:creationId xmlns:a16="http://schemas.microsoft.com/office/drawing/2014/main" id="{5A158BFE-303A-E03A-12E2-72975DA32A44}"/>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rot="14873583">
              <a:off x="5909422" y="5572654"/>
              <a:ext cx="547965" cy="479469"/>
            </a:xfrm>
            <a:prstGeom prst="rect">
              <a:avLst/>
            </a:prstGeom>
          </p:spPr>
        </p:pic>
        <p:pic>
          <p:nvPicPr>
            <p:cNvPr id="70" name="Graphic 18">
              <a:extLst>
                <a:ext uri="{FF2B5EF4-FFF2-40B4-BE49-F238E27FC236}">
                  <a16:creationId xmlns:a16="http://schemas.microsoft.com/office/drawing/2014/main" id="{57F27A89-F88B-07EE-D4B8-3512151C1D02}"/>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rot="11423421">
              <a:off x="5876417" y="4707084"/>
              <a:ext cx="547965" cy="479469"/>
            </a:xfrm>
            <a:prstGeom prst="rect">
              <a:avLst/>
            </a:prstGeom>
          </p:spPr>
        </p:pic>
      </p:grpSp>
      <p:grpSp>
        <p:nvGrpSpPr>
          <p:cNvPr id="71" name="Group 31">
            <a:extLst>
              <a:ext uri="{FF2B5EF4-FFF2-40B4-BE49-F238E27FC236}">
                <a16:creationId xmlns:a16="http://schemas.microsoft.com/office/drawing/2014/main" id="{9A65F62B-4BB9-8352-BBDF-07DEF817E617}"/>
              </a:ext>
            </a:extLst>
          </p:cNvPr>
          <p:cNvGrpSpPr/>
          <p:nvPr/>
        </p:nvGrpSpPr>
        <p:grpSpPr>
          <a:xfrm>
            <a:off x="1059085" y="2264672"/>
            <a:ext cx="212720" cy="207256"/>
            <a:chOff x="1312031" y="2967697"/>
            <a:chExt cx="212720" cy="207256"/>
          </a:xfrm>
        </p:grpSpPr>
        <p:sp>
          <p:nvSpPr>
            <p:cNvPr id="72" name="Oval 20">
              <a:extLst>
                <a:ext uri="{FF2B5EF4-FFF2-40B4-BE49-F238E27FC236}">
                  <a16:creationId xmlns:a16="http://schemas.microsoft.com/office/drawing/2014/main" id="{7C9549D0-1BC7-9DA0-ADC2-3D859C30D040}"/>
                </a:ext>
              </a:extLst>
            </p:cNvPr>
            <p:cNvSpPr>
              <a:spLocks noChangeAspect="1"/>
            </p:cNvSpPr>
            <p:nvPr/>
          </p:nvSpPr>
          <p:spPr bwMode="auto">
            <a:xfrm>
              <a:off x="1312031" y="2967697"/>
              <a:ext cx="212720" cy="207256"/>
            </a:xfrm>
            <a:prstGeom prst="ellipse">
              <a:avLst/>
            </a:prstGeom>
            <a:solidFill>
              <a:schemeClr val="accent2"/>
            </a:solidFill>
            <a:ln>
              <a:solidFill>
                <a:schemeClr val="bg1"/>
              </a:solidFill>
            </a:ln>
            <a:effectLst/>
          </p:spPr>
          <p:txBody>
            <a:bodyPr rot="0" spcFirstLastPara="0" vertOverflow="overflow" horzOverflow="overflow" vert="horz" wrap="square" lIns="45720" tIns="0" rIns="45720" bIns="0" numCol="1" spcCol="0" rtlCol="0" fromWordArt="0" anchor="ctr" anchorCtr="0" forceAA="0" compatLnSpc="1">
              <a:prstTxWarp prst="textNoShape">
                <a:avLst/>
              </a:prstTxWarp>
              <a:noAutofit/>
            </a:bodyPr>
            <a:lstStyle/>
            <a:p>
              <a:pPr algn="ctr" rtl="0" eaLnBrk="1" fontAlgn="t" latinLnBrk="0" hangingPunct="1">
                <a:spcBef>
                  <a:spcPts val="0"/>
                </a:spcBef>
                <a:spcAft>
                  <a:spcPts val="600"/>
                </a:spcAft>
                <a:buClr>
                  <a:schemeClr val="accent2"/>
                </a:buClr>
                <a:buSzPts val="900"/>
              </a:pPr>
              <a:endParaRPr lang="en-IN" sz="1000" b="0" i="0" u="none" strike="noStrike" kern="1200">
                <a:effectLst/>
              </a:endParaRPr>
            </a:p>
          </p:txBody>
        </p:sp>
        <p:pic>
          <p:nvPicPr>
            <p:cNvPr id="73" name="Graphic 22">
              <a:extLst>
                <a:ext uri="{FF2B5EF4-FFF2-40B4-BE49-F238E27FC236}">
                  <a16:creationId xmlns:a16="http://schemas.microsoft.com/office/drawing/2014/main" id="{B884206E-F305-BE5F-FB86-85F8EE6B97EE}"/>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349811" y="3002745"/>
              <a:ext cx="137160" cy="137160"/>
            </a:xfrm>
            <a:prstGeom prst="rect">
              <a:avLst/>
            </a:prstGeom>
          </p:spPr>
        </p:pic>
      </p:grpSp>
      <p:grpSp>
        <p:nvGrpSpPr>
          <p:cNvPr id="74" name="Group 29">
            <a:extLst>
              <a:ext uri="{FF2B5EF4-FFF2-40B4-BE49-F238E27FC236}">
                <a16:creationId xmlns:a16="http://schemas.microsoft.com/office/drawing/2014/main" id="{CA62192D-0D00-6F74-E1ED-01D254223877}"/>
              </a:ext>
            </a:extLst>
          </p:cNvPr>
          <p:cNvGrpSpPr/>
          <p:nvPr/>
        </p:nvGrpSpPr>
        <p:grpSpPr>
          <a:xfrm>
            <a:off x="1087971" y="2997626"/>
            <a:ext cx="212720" cy="207256"/>
            <a:chOff x="1338901" y="3257636"/>
            <a:chExt cx="212720" cy="207256"/>
          </a:xfrm>
        </p:grpSpPr>
        <p:sp>
          <p:nvSpPr>
            <p:cNvPr id="75" name="Oval 27">
              <a:extLst>
                <a:ext uri="{FF2B5EF4-FFF2-40B4-BE49-F238E27FC236}">
                  <a16:creationId xmlns:a16="http://schemas.microsoft.com/office/drawing/2014/main" id="{79834E0A-59CF-656A-169C-20CBBD2B8694}"/>
                </a:ext>
              </a:extLst>
            </p:cNvPr>
            <p:cNvSpPr>
              <a:spLocks noChangeAspect="1"/>
            </p:cNvSpPr>
            <p:nvPr/>
          </p:nvSpPr>
          <p:spPr bwMode="auto">
            <a:xfrm>
              <a:off x="1338901" y="3257636"/>
              <a:ext cx="212720" cy="207256"/>
            </a:xfrm>
            <a:prstGeom prst="ellipse">
              <a:avLst/>
            </a:prstGeom>
            <a:solidFill>
              <a:schemeClr val="accent2"/>
            </a:solidFill>
            <a:ln>
              <a:solidFill>
                <a:schemeClr val="bg1"/>
              </a:solidFill>
            </a:ln>
            <a:effectLst/>
          </p:spPr>
          <p:txBody>
            <a:bodyPr rot="0" spcFirstLastPara="0" vertOverflow="overflow" horzOverflow="overflow" vert="horz" wrap="square" lIns="45720" tIns="0" rIns="45720" bIns="0" numCol="1" spcCol="0" rtlCol="0" fromWordArt="0" anchor="ctr" anchorCtr="0" forceAA="0" compatLnSpc="1">
              <a:prstTxWarp prst="textNoShape">
                <a:avLst/>
              </a:prstTxWarp>
              <a:noAutofit/>
            </a:bodyPr>
            <a:lstStyle/>
            <a:p>
              <a:pPr algn="ctr" rtl="0" eaLnBrk="1" fontAlgn="t" latinLnBrk="0" hangingPunct="1">
                <a:spcBef>
                  <a:spcPts val="0"/>
                </a:spcBef>
                <a:spcAft>
                  <a:spcPts val="600"/>
                </a:spcAft>
                <a:buClr>
                  <a:schemeClr val="accent2"/>
                </a:buClr>
                <a:buSzPts val="900"/>
              </a:pPr>
              <a:endParaRPr lang="en-IN" sz="1000" b="0" i="0" u="none" strike="noStrike" kern="1200">
                <a:effectLst/>
              </a:endParaRPr>
            </a:p>
          </p:txBody>
        </p:sp>
        <p:pic>
          <p:nvPicPr>
            <p:cNvPr id="76" name="Graphic 26">
              <a:extLst>
                <a:ext uri="{FF2B5EF4-FFF2-40B4-BE49-F238E27FC236}">
                  <a16:creationId xmlns:a16="http://schemas.microsoft.com/office/drawing/2014/main" id="{41DC3E7E-0BB5-5855-2A30-52127C661008}"/>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1385825" y="3301828"/>
              <a:ext cx="118872" cy="118872"/>
            </a:xfrm>
            <a:prstGeom prst="rect">
              <a:avLst/>
            </a:prstGeom>
          </p:spPr>
        </p:pic>
      </p:grpSp>
      <p:grpSp>
        <p:nvGrpSpPr>
          <p:cNvPr id="77" name="Group 30">
            <a:extLst>
              <a:ext uri="{FF2B5EF4-FFF2-40B4-BE49-F238E27FC236}">
                <a16:creationId xmlns:a16="http://schemas.microsoft.com/office/drawing/2014/main" id="{700D1219-B682-F417-3E77-DA3B5B1F0B3F}"/>
              </a:ext>
            </a:extLst>
          </p:cNvPr>
          <p:cNvGrpSpPr/>
          <p:nvPr/>
        </p:nvGrpSpPr>
        <p:grpSpPr>
          <a:xfrm>
            <a:off x="1086182" y="3736041"/>
            <a:ext cx="212720" cy="207256"/>
            <a:chOff x="1334267" y="3573486"/>
            <a:chExt cx="212720" cy="207256"/>
          </a:xfrm>
        </p:grpSpPr>
        <p:sp>
          <p:nvSpPr>
            <p:cNvPr id="78" name="Oval 28">
              <a:extLst>
                <a:ext uri="{FF2B5EF4-FFF2-40B4-BE49-F238E27FC236}">
                  <a16:creationId xmlns:a16="http://schemas.microsoft.com/office/drawing/2014/main" id="{AC3617B8-4C1B-9EB8-B234-AE90422CA1A8}"/>
                </a:ext>
              </a:extLst>
            </p:cNvPr>
            <p:cNvSpPr>
              <a:spLocks noChangeAspect="1"/>
            </p:cNvSpPr>
            <p:nvPr/>
          </p:nvSpPr>
          <p:spPr bwMode="auto">
            <a:xfrm>
              <a:off x="1334267" y="3573486"/>
              <a:ext cx="212720" cy="207256"/>
            </a:xfrm>
            <a:prstGeom prst="ellipse">
              <a:avLst/>
            </a:prstGeom>
            <a:solidFill>
              <a:schemeClr val="accent2"/>
            </a:solidFill>
            <a:ln>
              <a:solidFill>
                <a:schemeClr val="bg1"/>
              </a:solidFill>
            </a:ln>
            <a:effectLst/>
          </p:spPr>
          <p:txBody>
            <a:bodyPr rot="0" spcFirstLastPara="0" vertOverflow="overflow" horzOverflow="overflow" vert="horz" wrap="square" lIns="45720" tIns="0" rIns="45720" bIns="0" numCol="1" spcCol="0" rtlCol="0" fromWordArt="0" anchor="ctr" anchorCtr="0" forceAA="0" compatLnSpc="1">
              <a:prstTxWarp prst="textNoShape">
                <a:avLst/>
              </a:prstTxWarp>
              <a:noAutofit/>
            </a:bodyPr>
            <a:lstStyle/>
            <a:p>
              <a:pPr algn="ctr" rtl="0" eaLnBrk="1" fontAlgn="t" latinLnBrk="0" hangingPunct="1">
                <a:spcBef>
                  <a:spcPts val="0"/>
                </a:spcBef>
                <a:spcAft>
                  <a:spcPts val="600"/>
                </a:spcAft>
                <a:buClr>
                  <a:schemeClr val="accent2"/>
                </a:buClr>
                <a:buSzPts val="900"/>
              </a:pPr>
              <a:endParaRPr lang="en-IN" sz="1000" b="0" i="0" u="none" strike="noStrike" kern="1200">
                <a:effectLst/>
              </a:endParaRPr>
            </a:p>
          </p:txBody>
        </p:sp>
        <p:pic>
          <p:nvPicPr>
            <p:cNvPr id="79" name="Graphic 24">
              <a:extLst>
                <a:ext uri="{FF2B5EF4-FFF2-40B4-BE49-F238E27FC236}">
                  <a16:creationId xmlns:a16="http://schemas.microsoft.com/office/drawing/2014/main" id="{3C762265-2001-2518-9B78-36CFF1CB37FC}"/>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1372047" y="3608534"/>
              <a:ext cx="137160" cy="137160"/>
            </a:xfrm>
            <a:prstGeom prst="rect">
              <a:avLst/>
            </a:prstGeom>
          </p:spPr>
        </p:pic>
      </p:grpSp>
      <p:sp>
        <p:nvSpPr>
          <p:cNvPr id="80" name="Rounded Rectangle 6">
            <a:extLst>
              <a:ext uri="{FF2B5EF4-FFF2-40B4-BE49-F238E27FC236}">
                <a16:creationId xmlns:a16="http://schemas.microsoft.com/office/drawing/2014/main" id="{AA05641B-F02E-913D-FC4A-72511C155A4D}"/>
              </a:ext>
            </a:extLst>
          </p:cNvPr>
          <p:cNvSpPr/>
          <p:nvPr/>
        </p:nvSpPr>
        <p:spPr>
          <a:xfrm>
            <a:off x="654795" y="873066"/>
            <a:ext cx="3799814" cy="383784"/>
          </a:xfrm>
          <a:prstGeom prst="roundRect">
            <a:avLst>
              <a:gd name="adj" fmla="val 11981"/>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IN" sz="1050" b="1" err="1">
                <a:solidFill>
                  <a:srgbClr val="FFFFFF"/>
                </a:solidFill>
              </a:rPr>
              <a:t>Zellvermittelte</a:t>
            </a:r>
            <a:r>
              <a:rPr lang="en-IN" sz="1050" b="1">
                <a:solidFill>
                  <a:srgbClr val="FFFFFF"/>
                </a:solidFill>
              </a:rPr>
              <a:t> Immunität1 </a:t>
            </a:r>
          </a:p>
          <a:p>
            <a:r>
              <a:rPr lang="en-IN" sz="1000">
                <a:solidFill>
                  <a:srgbClr val="FFFFFF"/>
                </a:solidFill>
              </a:rPr>
              <a:t>(</a:t>
            </a:r>
            <a:r>
              <a:rPr lang="en-IN" sz="1100" err="1"/>
              <a:t>Zelluläre</a:t>
            </a:r>
            <a:r>
              <a:rPr lang="en-IN" sz="1100"/>
              <a:t> </a:t>
            </a:r>
            <a:r>
              <a:rPr lang="en-IN" sz="1100" err="1"/>
              <a:t>Immunität</a:t>
            </a:r>
            <a:r>
              <a:rPr lang="en-IN" sz="1100"/>
              <a:t>)</a:t>
            </a:r>
            <a:endParaRPr lang="en-IN" sz="1000">
              <a:solidFill>
                <a:srgbClr val="FFFFFF"/>
              </a:solidFill>
            </a:endParaRPr>
          </a:p>
        </p:txBody>
      </p:sp>
      <p:sp>
        <p:nvSpPr>
          <p:cNvPr id="81" name="Oval 7">
            <a:extLst>
              <a:ext uri="{FF2B5EF4-FFF2-40B4-BE49-F238E27FC236}">
                <a16:creationId xmlns:a16="http://schemas.microsoft.com/office/drawing/2014/main" id="{C64A368E-1FBC-CFD1-9D83-7AC18DF4019B}"/>
              </a:ext>
            </a:extLst>
          </p:cNvPr>
          <p:cNvSpPr/>
          <p:nvPr/>
        </p:nvSpPr>
        <p:spPr>
          <a:xfrm>
            <a:off x="331200" y="829090"/>
            <a:ext cx="473825" cy="473005"/>
          </a:xfrm>
          <a:prstGeom prst="ellipse">
            <a:avLst/>
          </a:prstGeom>
          <a:solidFill>
            <a:schemeClr val="bg1"/>
          </a:solidFill>
          <a:ln w="12700" cap="rnd">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rgbClr val="FFFFFF"/>
              </a:solidFill>
            </a:endParaRPr>
          </a:p>
        </p:txBody>
      </p:sp>
      <p:sp>
        <p:nvSpPr>
          <p:cNvPr id="82" name="Rounded Rectangle 6">
            <a:extLst>
              <a:ext uri="{FF2B5EF4-FFF2-40B4-BE49-F238E27FC236}">
                <a16:creationId xmlns:a16="http://schemas.microsoft.com/office/drawing/2014/main" id="{B2BF4E5F-690A-5A78-4384-B95B3EF4A796}"/>
              </a:ext>
            </a:extLst>
          </p:cNvPr>
          <p:cNvSpPr/>
          <p:nvPr/>
        </p:nvSpPr>
        <p:spPr>
          <a:xfrm>
            <a:off x="5016586" y="873067"/>
            <a:ext cx="3799814" cy="383202"/>
          </a:xfrm>
          <a:prstGeom prst="roundRect">
            <a:avLst>
              <a:gd name="adj" fmla="val 11981"/>
            </a:avLst>
          </a:prstGeom>
          <a:solidFill>
            <a:schemeClr val="accent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228600" rtlCol="0" anchor="ctr"/>
          <a:lstStyle/>
          <a:p>
            <a:r>
              <a:rPr lang="en-IN" sz="1050" b="1" err="1">
                <a:solidFill>
                  <a:srgbClr val="FFFFFF"/>
                </a:solidFill>
              </a:rPr>
              <a:t>Antikörper-vermittelte</a:t>
            </a:r>
            <a:r>
              <a:rPr lang="en-IN" sz="1050" b="1">
                <a:solidFill>
                  <a:srgbClr val="FFFFFF"/>
                </a:solidFill>
              </a:rPr>
              <a:t> </a:t>
            </a:r>
            <a:r>
              <a:rPr lang="en-IN" sz="1050" b="1" err="1">
                <a:solidFill>
                  <a:srgbClr val="FFFFFF"/>
                </a:solidFill>
              </a:rPr>
              <a:t>Immunität</a:t>
            </a:r>
            <a:r>
              <a:rPr lang="en-IN" sz="1050" b="1">
                <a:solidFill>
                  <a:srgbClr val="FFFFFF"/>
                </a:solidFill>
              </a:rPr>
              <a:t> </a:t>
            </a:r>
          </a:p>
          <a:p>
            <a:r>
              <a:rPr lang="en-IN" sz="1000">
                <a:solidFill>
                  <a:srgbClr val="FFFFFF"/>
                </a:solidFill>
              </a:rPr>
              <a:t>(</a:t>
            </a:r>
            <a:r>
              <a:rPr lang="en-IN" sz="1000" err="1">
                <a:solidFill>
                  <a:srgbClr val="FFFFFF"/>
                </a:solidFill>
              </a:rPr>
              <a:t>Humorale</a:t>
            </a:r>
            <a:r>
              <a:rPr lang="en-IN" sz="1000">
                <a:solidFill>
                  <a:srgbClr val="FFFFFF"/>
                </a:solidFill>
              </a:rPr>
              <a:t>  </a:t>
            </a:r>
            <a:r>
              <a:rPr lang="en-IN" sz="1000" err="1">
                <a:solidFill>
                  <a:srgbClr val="FFFFFF"/>
                </a:solidFill>
              </a:rPr>
              <a:t>Immunität</a:t>
            </a:r>
            <a:r>
              <a:rPr lang="en-IN" sz="1000">
                <a:solidFill>
                  <a:srgbClr val="FFFFFF"/>
                </a:solidFill>
              </a:rPr>
              <a:t>)</a:t>
            </a:r>
          </a:p>
        </p:txBody>
      </p:sp>
      <p:sp>
        <p:nvSpPr>
          <p:cNvPr id="83" name="Oval 12">
            <a:extLst>
              <a:ext uri="{FF2B5EF4-FFF2-40B4-BE49-F238E27FC236}">
                <a16:creationId xmlns:a16="http://schemas.microsoft.com/office/drawing/2014/main" id="{707B4042-75F1-697F-9BD7-67270EA33616}"/>
              </a:ext>
            </a:extLst>
          </p:cNvPr>
          <p:cNvSpPr/>
          <p:nvPr/>
        </p:nvSpPr>
        <p:spPr>
          <a:xfrm>
            <a:off x="4689392" y="829090"/>
            <a:ext cx="473825" cy="473005"/>
          </a:xfrm>
          <a:prstGeom prst="ellipse">
            <a:avLst/>
          </a:prstGeom>
          <a:solidFill>
            <a:schemeClr val="bg1"/>
          </a:solidFill>
          <a:ln w="12700" cap="rnd">
            <a:solidFill>
              <a:schemeClr val="accent2"/>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900">
              <a:solidFill>
                <a:srgbClr val="FFFFFF"/>
              </a:solidFill>
            </a:endParaRPr>
          </a:p>
        </p:txBody>
      </p:sp>
      <p:pic>
        <p:nvPicPr>
          <p:cNvPr id="84" name="Graphic 79">
            <a:extLst>
              <a:ext uri="{FF2B5EF4-FFF2-40B4-BE49-F238E27FC236}">
                <a16:creationId xmlns:a16="http://schemas.microsoft.com/office/drawing/2014/main" id="{58D0F23B-8665-8403-79E1-B192A38536EF}"/>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4782304" y="921592"/>
            <a:ext cx="288000" cy="288000"/>
          </a:xfrm>
          <a:prstGeom prst="rect">
            <a:avLst/>
          </a:prstGeom>
        </p:spPr>
      </p:pic>
      <p:pic>
        <p:nvPicPr>
          <p:cNvPr id="85" name="Graphic 81">
            <a:extLst>
              <a:ext uri="{FF2B5EF4-FFF2-40B4-BE49-F238E27FC236}">
                <a16:creationId xmlns:a16="http://schemas.microsoft.com/office/drawing/2014/main" id="{EE6CA3F8-D39E-F9C5-EB38-FEC8B08E93CB}"/>
              </a:ext>
            </a:extLst>
          </p:cNvPr>
          <p:cNvPicPr>
            <a:picLocks noChangeAspect="1"/>
          </p:cNvPicPr>
          <p:nvPr/>
        </p:nvPicPr>
        <p:blipFill>
          <a:blip r:embed="rId21">
            <a:extLst>
              <a:ext uri="{28A0092B-C50C-407E-A947-70E740481C1C}">
                <a14:useLocalDpi xmlns:a14="http://schemas.microsoft.com/office/drawing/2010/main" val="0"/>
              </a:ext>
              <a:ext uri="{96DAC541-7B7A-43D3-8B79-37D633B846F1}">
                <asvg:svgBlip xmlns:asvg="http://schemas.microsoft.com/office/drawing/2016/SVG/main" r:embed="rId22"/>
              </a:ext>
            </a:extLst>
          </a:blip>
          <a:stretch>
            <a:fillRect/>
          </a:stretch>
        </p:blipFill>
        <p:spPr>
          <a:xfrm>
            <a:off x="424112" y="921592"/>
            <a:ext cx="288000" cy="288000"/>
          </a:xfrm>
          <a:prstGeom prst="rect">
            <a:avLst/>
          </a:prstGeom>
        </p:spPr>
      </p:pic>
    </p:spTree>
    <p:extLst>
      <p:ext uri="{BB962C8B-B14F-4D97-AF65-F5344CB8AC3E}">
        <p14:creationId xmlns:p14="http://schemas.microsoft.com/office/powerpoint/2010/main" val="364421725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C5489BA-426E-243F-BE80-AD7A7081484B}"/>
            </a:ext>
          </a:extLst>
        </p:cNvPr>
        <p:cNvGrpSpPr/>
        <p:nvPr/>
      </p:nvGrpSpPr>
      <p:grpSpPr>
        <a:xfrm>
          <a:off x="0" y="0"/>
          <a:ext cx="0" cy="0"/>
          <a:chOff x="0" y="0"/>
          <a:chExt cx="0" cy="0"/>
        </a:xfrm>
      </p:grpSpPr>
      <p:sp>
        <p:nvSpPr>
          <p:cNvPr id="11" name="Textplatzhalter 4">
            <a:extLst>
              <a:ext uri="{FF2B5EF4-FFF2-40B4-BE49-F238E27FC236}">
                <a16:creationId xmlns:a16="http://schemas.microsoft.com/office/drawing/2014/main" id="{E07706A7-8518-A4CC-5D13-55948B867FA7}"/>
              </a:ext>
            </a:extLst>
          </p:cNvPr>
          <p:cNvSpPr>
            <a:spLocks noGrp="1"/>
          </p:cNvSpPr>
          <p:nvPr>
            <p:ph type="body" sz="quarter" idx="17"/>
          </p:nvPr>
        </p:nvSpPr>
        <p:spPr>
          <a:xfrm>
            <a:off x="368965" y="116964"/>
            <a:ext cx="8476488" cy="463296"/>
          </a:xfrm>
        </p:spPr>
        <p:txBody>
          <a:bodyPr/>
          <a:lstStyle/>
          <a:p>
            <a:r>
              <a:rPr lang="de-DE" sz="2000" b="1">
                <a:solidFill>
                  <a:srgbClr val="7030A0"/>
                </a:solidFill>
                <a:latin typeface="+mj-lt"/>
              </a:rPr>
              <a:t>Orte der T- und B-Zell-Aktivierung</a:t>
            </a:r>
            <a:r>
              <a:rPr lang="de-DE" sz="2000" b="1" baseline="30000">
                <a:solidFill>
                  <a:srgbClr val="7030A0"/>
                </a:solidFill>
                <a:latin typeface="+mj-lt"/>
              </a:rPr>
              <a:t>1</a:t>
            </a:r>
          </a:p>
        </p:txBody>
      </p:sp>
      <p:sp>
        <p:nvSpPr>
          <p:cNvPr id="9" name="Textfeld 8">
            <a:extLst>
              <a:ext uri="{FF2B5EF4-FFF2-40B4-BE49-F238E27FC236}">
                <a16:creationId xmlns:a16="http://schemas.microsoft.com/office/drawing/2014/main" id="{91B14E31-45AA-EAB1-3C88-C24D4FB97358}"/>
              </a:ext>
            </a:extLst>
          </p:cNvPr>
          <p:cNvSpPr txBox="1"/>
          <p:nvPr/>
        </p:nvSpPr>
        <p:spPr>
          <a:xfrm>
            <a:off x="368965" y="4757654"/>
            <a:ext cx="8476488" cy="369332"/>
          </a:xfrm>
          <a:prstGeom prst="rect">
            <a:avLst/>
          </a:prstGeom>
          <a:noFill/>
        </p:spPr>
        <p:txBody>
          <a:bodyPr wrap="square">
            <a:spAutoFit/>
          </a:bodyPr>
          <a:lstStyle/>
          <a:p>
            <a:r>
              <a:rPr lang="de-DE" sz="600">
                <a:solidFill>
                  <a:srgbClr val="404040"/>
                </a:solidFill>
                <a:cs typeface="Arial"/>
              </a:rPr>
              <a:t>HEV: </a:t>
            </a:r>
            <a:r>
              <a:rPr lang="de-DE" sz="600" err="1">
                <a:solidFill>
                  <a:srgbClr val="404040"/>
                </a:solidFill>
                <a:cs typeface="Arial"/>
              </a:rPr>
              <a:t>Hochendothelvenole</a:t>
            </a:r>
            <a:r>
              <a:rPr lang="de-DE" sz="600">
                <a:solidFill>
                  <a:srgbClr val="404040"/>
                </a:solidFill>
                <a:cs typeface="Arial"/>
              </a:rPr>
              <a:t>; PALS: </a:t>
            </a:r>
            <a:r>
              <a:rPr lang="de-DE" sz="600" err="1">
                <a:solidFill>
                  <a:srgbClr val="404040"/>
                </a:solidFill>
                <a:cs typeface="Arial"/>
              </a:rPr>
              <a:t>Periarteriolare</a:t>
            </a:r>
            <a:r>
              <a:rPr lang="de-DE" sz="600">
                <a:solidFill>
                  <a:srgbClr val="404040"/>
                </a:solidFill>
                <a:cs typeface="Arial"/>
              </a:rPr>
              <a:t> lymphatische </a:t>
            </a:r>
            <a:r>
              <a:rPr lang="de-DE" sz="600" err="1">
                <a:solidFill>
                  <a:srgbClr val="404040"/>
                </a:solidFill>
                <a:cs typeface="Arial"/>
              </a:rPr>
              <a:t>Secheiden</a:t>
            </a:r>
            <a:r>
              <a:rPr lang="de-DE" sz="600">
                <a:solidFill>
                  <a:srgbClr val="404040"/>
                </a:solidFill>
                <a:cs typeface="Arial"/>
              </a:rPr>
              <a:t> = Ansammlungen von T- und dendritischen Zellen, gruppiert um die zentrale </a:t>
            </a:r>
            <a:r>
              <a:rPr lang="de-DE" sz="600" err="1">
                <a:solidFill>
                  <a:srgbClr val="404040"/>
                </a:solidFill>
                <a:cs typeface="Arial"/>
              </a:rPr>
              <a:t>Aerteriole</a:t>
            </a:r>
            <a:r>
              <a:rPr lang="de-DE" sz="600">
                <a:solidFill>
                  <a:srgbClr val="404040"/>
                </a:solidFill>
                <a:cs typeface="Arial"/>
              </a:rPr>
              <a:t> in der weißen Pulpa der Milz; </a:t>
            </a:r>
            <a:endParaRPr lang="de-DE" sz="600" b="1">
              <a:solidFill>
                <a:srgbClr val="404040"/>
              </a:solidFill>
              <a:cs typeface="Arial"/>
            </a:endParaRPr>
          </a:p>
          <a:p>
            <a:r>
              <a:rPr lang="de-DE" sz="600" b="1">
                <a:solidFill>
                  <a:srgbClr val="404040"/>
                </a:solidFill>
                <a:cs typeface="Arial"/>
              </a:rPr>
              <a:t>1. </a:t>
            </a:r>
            <a:r>
              <a:rPr lang="de-DE" sz="600">
                <a:solidFill>
                  <a:srgbClr val="404040"/>
                </a:solidFill>
                <a:cs typeface="Arial"/>
              </a:rPr>
              <a:t>Murphy K &amp; Weaver C. </a:t>
            </a:r>
            <a:r>
              <a:rPr lang="de-DE" sz="600" i="1" err="1">
                <a:solidFill>
                  <a:srgbClr val="404040"/>
                </a:solidFill>
                <a:cs typeface="Arial"/>
              </a:rPr>
              <a:t>Janeway</a:t>
            </a:r>
            <a:r>
              <a:rPr lang="de-DE" sz="600" i="1">
                <a:solidFill>
                  <a:srgbClr val="404040"/>
                </a:solidFill>
                <a:cs typeface="Arial"/>
              </a:rPr>
              <a:t> Immunologie</a:t>
            </a:r>
            <a:r>
              <a:rPr lang="de-DE" sz="600">
                <a:solidFill>
                  <a:srgbClr val="404040"/>
                </a:solidFill>
                <a:cs typeface="Arial"/>
              </a:rPr>
              <a:t>, Kapitel 9: Die T-Zell-vermittelte Immunität; © Springer-Verlag GmbH Deutschland, ein Teil von Springer Nature 2018: 443</a:t>
            </a:r>
            <a:r>
              <a:rPr lang="de" sz="600">
                <a:solidFill>
                  <a:srgbClr val="404040"/>
                </a:solidFill>
                <a:ea typeface="Arial"/>
                <a:cs typeface="Arial"/>
              </a:rPr>
              <a:t>–</a:t>
            </a:r>
            <a:r>
              <a:rPr lang="de-DE" sz="600">
                <a:solidFill>
                  <a:srgbClr val="404040"/>
                </a:solidFill>
                <a:cs typeface="Arial"/>
              </a:rPr>
              <a:t>515. </a:t>
            </a:r>
            <a:r>
              <a:rPr lang="de-DE" sz="600">
                <a:solidFill>
                  <a:srgbClr val="404040"/>
                </a:solidFill>
                <a:cs typeface="Arial"/>
                <a:hlinkClick r:id="rId2">
                  <a:extLst>
                    <a:ext uri="{A12FA001-AC4F-418D-AE19-62706E023703}">
                      <ahyp:hlinkClr xmlns:ahyp="http://schemas.microsoft.com/office/drawing/2018/hyperlinkcolor" val="tx"/>
                    </a:ext>
                  </a:extLst>
                </a:hlinkClick>
              </a:rPr>
              <a:t>https://doi.org/10.1007/978-3-662-56004-4_9</a:t>
            </a:r>
            <a:r>
              <a:rPr lang="de-DE" sz="600">
                <a:solidFill>
                  <a:srgbClr val="404040"/>
                </a:solidFill>
                <a:cs typeface="Arial"/>
              </a:rPr>
              <a:t>.</a:t>
            </a:r>
            <a:r>
              <a:rPr lang="en-US" sz="600">
                <a:solidFill>
                  <a:srgbClr val="404040"/>
                </a:solidFill>
                <a:cs typeface="Arial"/>
              </a:rPr>
              <a:t> Zuletzt </a:t>
            </a:r>
            <a:r>
              <a:rPr lang="en-US" sz="600" err="1">
                <a:solidFill>
                  <a:srgbClr val="404040"/>
                </a:solidFill>
                <a:cs typeface="Arial"/>
              </a:rPr>
              <a:t>abgerufen</a:t>
            </a:r>
            <a:r>
              <a:rPr lang="en-US" sz="600">
                <a:solidFill>
                  <a:srgbClr val="404040"/>
                </a:solidFill>
                <a:cs typeface="Arial"/>
              </a:rPr>
              <a:t> am 12.01.2026. </a:t>
            </a:r>
            <a:r>
              <a:rPr lang="en-US" sz="600" b="1">
                <a:solidFill>
                  <a:srgbClr val="404040"/>
                </a:solidFill>
                <a:cs typeface="Arial"/>
              </a:rPr>
              <a:t>2.</a:t>
            </a:r>
            <a:r>
              <a:rPr lang="en-US" sz="600">
                <a:solidFill>
                  <a:srgbClr val="404040"/>
                </a:solidFill>
                <a:cs typeface="Arial"/>
              </a:rPr>
              <a:t> Ilonen J </a:t>
            </a:r>
            <a:r>
              <a:rPr lang="en-US" sz="600" i="1">
                <a:solidFill>
                  <a:srgbClr val="404040"/>
                </a:solidFill>
                <a:cs typeface="Arial"/>
              </a:rPr>
              <a:t>et al. Nat Rev Endocrinol </a:t>
            </a:r>
            <a:r>
              <a:rPr lang="en-US" sz="600">
                <a:solidFill>
                  <a:srgbClr val="404040"/>
                </a:solidFill>
                <a:cs typeface="Arial"/>
              </a:rPr>
              <a:t>2019; 15: 635</a:t>
            </a:r>
            <a:r>
              <a:rPr lang="de" sz="600">
                <a:solidFill>
                  <a:srgbClr val="404040"/>
                </a:solidFill>
                <a:ea typeface="Arial"/>
                <a:cs typeface="Arial"/>
              </a:rPr>
              <a:t>–</a:t>
            </a:r>
            <a:r>
              <a:rPr lang="en-US" sz="600">
                <a:solidFill>
                  <a:srgbClr val="404040"/>
                </a:solidFill>
                <a:cs typeface="Arial"/>
              </a:rPr>
              <a:t>50.   </a:t>
            </a:r>
          </a:p>
        </p:txBody>
      </p:sp>
      <p:pic>
        <p:nvPicPr>
          <p:cNvPr id="3" name="Grafik 2" descr="Ein Bild, das Text, Screenshot, Diagramm, Kreis enthält.&#10;&#10;KI-generierte Inhalte können fehlerhaft sein.">
            <a:extLst>
              <a:ext uri="{FF2B5EF4-FFF2-40B4-BE49-F238E27FC236}">
                <a16:creationId xmlns:a16="http://schemas.microsoft.com/office/drawing/2014/main" id="{8382FC4F-B7B7-A92F-CEE5-1239A2E67322}"/>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27388" y="760006"/>
            <a:ext cx="2531531" cy="3049026"/>
          </a:xfrm>
          <a:prstGeom prst="rect">
            <a:avLst/>
          </a:prstGeom>
        </p:spPr>
      </p:pic>
      <p:pic>
        <p:nvPicPr>
          <p:cNvPr id="5" name="Grafik 4" descr="Ein Bild, das Text, Screenshot, Diagramm, Clipart enthält.&#10;&#10;KI-generierte Inhalte können fehlerhaft sein.">
            <a:extLst>
              <a:ext uri="{FF2B5EF4-FFF2-40B4-BE49-F238E27FC236}">
                <a16:creationId xmlns:a16="http://schemas.microsoft.com/office/drawing/2014/main" id="{9EB73DF4-643C-5870-1A1A-EC69CD3CF609}"/>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200252" y="760006"/>
            <a:ext cx="2546751" cy="3049026"/>
          </a:xfrm>
          <a:prstGeom prst="rect">
            <a:avLst/>
          </a:prstGeom>
        </p:spPr>
      </p:pic>
      <p:pic>
        <p:nvPicPr>
          <p:cNvPr id="8" name="Grafik 7" descr="Ein Bild, das Text, Screenshot, Diagramm, Kreis enthält.&#10;&#10;KI-generierte Inhalte können fehlerhaft sein.">
            <a:extLst>
              <a:ext uri="{FF2B5EF4-FFF2-40B4-BE49-F238E27FC236}">
                <a16:creationId xmlns:a16="http://schemas.microsoft.com/office/drawing/2014/main" id="{DE2E1B88-B657-1070-787B-91DC72B2E149}"/>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988337" y="760006"/>
            <a:ext cx="2728275" cy="3049026"/>
          </a:xfrm>
          <a:prstGeom prst="rect">
            <a:avLst/>
          </a:prstGeom>
        </p:spPr>
      </p:pic>
      <p:sp>
        <p:nvSpPr>
          <p:cNvPr id="10" name="Rectangle: Rounded Corners 23">
            <a:extLst>
              <a:ext uri="{FF2B5EF4-FFF2-40B4-BE49-F238E27FC236}">
                <a16:creationId xmlns:a16="http://schemas.microsoft.com/office/drawing/2014/main" id="{072E3038-D383-A1DD-FE38-E71719A64978}"/>
              </a:ext>
            </a:extLst>
          </p:cNvPr>
          <p:cNvSpPr/>
          <p:nvPr/>
        </p:nvSpPr>
        <p:spPr>
          <a:xfrm>
            <a:off x="1057093" y="4085414"/>
            <a:ext cx="7029813" cy="5460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100">
                <a:solidFill>
                  <a:prstClr val="white"/>
                </a:solidFill>
                <a:latin typeface="Verdana"/>
              </a:rPr>
              <a:t>Beim Autoimmunangriff auf die Betazellen spielen die den Pankreas drainierenden Lymphknoten eine zentrale Rolle bei der Aktivierung der T- und B-Zellen</a:t>
            </a:r>
            <a:r>
              <a:rPr lang="de-DE" sz="1100" baseline="30000">
                <a:solidFill>
                  <a:prstClr val="white"/>
                </a:solidFill>
                <a:latin typeface="Verdana"/>
              </a:rPr>
              <a:t>2</a:t>
            </a:r>
            <a:endParaRPr lang="en-GB" sz="1100" baseline="30000">
              <a:solidFill>
                <a:prstClr val="white"/>
              </a:solidFill>
              <a:latin typeface="Verdana"/>
            </a:endParaRPr>
          </a:p>
        </p:txBody>
      </p:sp>
      <p:sp>
        <p:nvSpPr>
          <p:cNvPr id="12" name="Rechteck 11">
            <a:extLst>
              <a:ext uri="{FF2B5EF4-FFF2-40B4-BE49-F238E27FC236}">
                <a16:creationId xmlns:a16="http://schemas.microsoft.com/office/drawing/2014/main" id="{883C613C-F698-51BA-B622-7AE2991ECE6A}"/>
              </a:ext>
            </a:extLst>
          </p:cNvPr>
          <p:cNvSpPr/>
          <p:nvPr/>
        </p:nvSpPr>
        <p:spPr>
          <a:xfrm>
            <a:off x="427390" y="765412"/>
            <a:ext cx="2513834" cy="3043620"/>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13" name="Rechteck 12">
            <a:extLst>
              <a:ext uri="{FF2B5EF4-FFF2-40B4-BE49-F238E27FC236}">
                <a16:creationId xmlns:a16="http://schemas.microsoft.com/office/drawing/2014/main" id="{C70A0CBD-5374-A16D-E570-A2FB685708A6}"/>
              </a:ext>
            </a:extLst>
          </p:cNvPr>
          <p:cNvSpPr/>
          <p:nvPr/>
        </p:nvSpPr>
        <p:spPr>
          <a:xfrm>
            <a:off x="3200251" y="756413"/>
            <a:ext cx="2531529" cy="3043620"/>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15" name="Rechteck 14">
            <a:extLst>
              <a:ext uri="{FF2B5EF4-FFF2-40B4-BE49-F238E27FC236}">
                <a16:creationId xmlns:a16="http://schemas.microsoft.com/office/drawing/2014/main" id="{83443C71-EFD0-683D-CAF3-3C60B2AC9534}"/>
              </a:ext>
            </a:extLst>
          </p:cNvPr>
          <p:cNvSpPr/>
          <p:nvPr/>
        </p:nvSpPr>
        <p:spPr>
          <a:xfrm>
            <a:off x="5988336" y="756413"/>
            <a:ext cx="2713025" cy="3043620"/>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16" name="Textfeld 15">
            <a:extLst>
              <a:ext uri="{FF2B5EF4-FFF2-40B4-BE49-F238E27FC236}">
                <a16:creationId xmlns:a16="http://schemas.microsoft.com/office/drawing/2014/main" id="{453F75AD-7876-F643-A355-02E91D9925E6}"/>
              </a:ext>
            </a:extLst>
          </p:cNvPr>
          <p:cNvSpPr txBox="1"/>
          <p:nvPr/>
        </p:nvSpPr>
        <p:spPr>
          <a:xfrm>
            <a:off x="368965" y="3840318"/>
            <a:ext cx="8671884" cy="184666"/>
          </a:xfrm>
          <a:prstGeom prst="rect">
            <a:avLst/>
          </a:prstGeom>
          <a:noFill/>
        </p:spPr>
        <p:txBody>
          <a:bodyPr wrap="square">
            <a:spAutoFit/>
          </a:bodyPr>
          <a:lstStyle/>
          <a:p>
            <a:r>
              <a:rPr lang="de-DE" sz="600">
                <a:solidFill>
                  <a:srgbClr val="404040"/>
                </a:solidFill>
                <a:cs typeface="Arial"/>
              </a:rPr>
              <a:t>Abbildung modifiziert nach Murphy &amp; Weaver 2018</a:t>
            </a:r>
            <a:r>
              <a:rPr lang="de-DE" sz="600" baseline="30000">
                <a:solidFill>
                  <a:srgbClr val="404040"/>
                </a:solidFill>
                <a:cs typeface="Arial"/>
              </a:rPr>
              <a:t>1</a:t>
            </a:r>
            <a:endParaRPr lang="en-US" sz="600" baseline="30000">
              <a:solidFill>
                <a:srgbClr val="404040"/>
              </a:solidFill>
              <a:cs typeface="Arial"/>
            </a:endParaRPr>
          </a:p>
        </p:txBody>
      </p:sp>
    </p:spTree>
    <p:extLst>
      <p:ext uri="{BB962C8B-B14F-4D97-AF65-F5344CB8AC3E}">
        <p14:creationId xmlns:p14="http://schemas.microsoft.com/office/powerpoint/2010/main" val="288548137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884D6D7-72F3-EE1E-D915-4DD59953A1E8}"/>
            </a:ext>
          </a:extLst>
        </p:cNvPr>
        <p:cNvGrpSpPr/>
        <p:nvPr/>
      </p:nvGrpSpPr>
      <p:grpSpPr>
        <a:xfrm>
          <a:off x="0" y="0"/>
          <a:ext cx="0" cy="0"/>
          <a:chOff x="0" y="0"/>
          <a:chExt cx="0" cy="0"/>
        </a:xfrm>
      </p:grpSpPr>
      <p:sp>
        <p:nvSpPr>
          <p:cNvPr id="11" name="Textplatzhalter 4">
            <a:extLst>
              <a:ext uri="{FF2B5EF4-FFF2-40B4-BE49-F238E27FC236}">
                <a16:creationId xmlns:a16="http://schemas.microsoft.com/office/drawing/2014/main" id="{6A6FD655-1462-EB4B-94B1-DBC7A4AD1498}"/>
              </a:ext>
            </a:extLst>
          </p:cNvPr>
          <p:cNvSpPr>
            <a:spLocks noGrp="1"/>
          </p:cNvSpPr>
          <p:nvPr>
            <p:ph type="body" sz="quarter" idx="17"/>
          </p:nvPr>
        </p:nvSpPr>
        <p:spPr>
          <a:xfrm>
            <a:off x="368964" y="116964"/>
            <a:ext cx="8476488" cy="463296"/>
          </a:xfrm>
        </p:spPr>
        <p:txBody>
          <a:bodyPr/>
          <a:lstStyle/>
          <a:p>
            <a:r>
              <a:rPr lang="de-DE" sz="2000" b="1">
                <a:solidFill>
                  <a:srgbClr val="7030A0"/>
                </a:solidFill>
                <a:latin typeface="+mj-lt"/>
              </a:rPr>
              <a:t>T-Zell-Aktivierung und Differenzierung</a:t>
            </a:r>
            <a:r>
              <a:rPr lang="de-DE" sz="2000" b="1" baseline="30000">
                <a:solidFill>
                  <a:srgbClr val="7030A0"/>
                </a:solidFill>
                <a:latin typeface="+mj-lt"/>
              </a:rPr>
              <a:t>1</a:t>
            </a:r>
          </a:p>
        </p:txBody>
      </p:sp>
      <p:sp>
        <p:nvSpPr>
          <p:cNvPr id="9" name="Textfeld 8">
            <a:extLst>
              <a:ext uri="{FF2B5EF4-FFF2-40B4-BE49-F238E27FC236}">
                <a16:creationId xmlns:a16="http://schemas.microsoft.com/office/drawing/2014/main" id="{BBE5B3CC-0A19-599D-F941-0EBA7A7161E3}"/>
              </a:ext>
            </a:extLst>
          </p:cNvPr>
          <p:cNvSpPr txBox="1"/>
          <p:nvPr/>
        </p:nvSpPr>
        <p:spPr>
          <a:xfrm>
            <a:off x="366925" y="4757733"/>
            <a:ext cx="8478527" cy="369332"/>
          </a:xfrm>
          <a:prstGeom prst="rect">
            <a:avLst/>
          </a:prstGeom>
          <a:noFill/>
        </p:spPr>
        <p:txBody>
          <a:bodyPr wrap="square">
            <a:spAutoFit/>
          </a:bodyPr>
          <a:lstStyle/>
          <a:p>
            <a:pPr lvl="0">
              <a:defRPr/>
            </a:pPr>
            <a:r>
              <a:rPr lang="de-DE" sz="600">
                <a:solidFill>
                  <a:srgbClr val="404040"/>
                </a:solidFill>
                <a:cs typeface="Arial"/>
              </a:rPr>
              <a:t>APC: Antigen-präsentierende Zelle; 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IL-2: Interleukin 2; MHC: Major </a:t>
            </a:r>
            <a:r>
              <a:rPr lang="de-DE" sz="600" err="1">
                <a:solidFill>
                  <a:srgbClr val="404040"/>
                </a:solidFill>
                <a:cs typeface="Arial"/>
              </a:rPr>
              <a:t>histocompatibility</a:t>
            </a:r>
            <a:r>
              <a:rPr lang="de-DE" sz="600">
                <a:solidFill>
                  <a:srgbClr val="404040"/>
                </a:solidFill>
                <a:cs typeface="Arial"/>
              </a:rPr>
              <a:t> </a:t>
            </a:r>
            <a:r>
              <a:rPr lang="de-DE" sz="600" err="1">
                <a:solidFill>
                  <a:srgbClr val="404040"/>
                </a:solidFill>
                <a:cs typeface="Arial"/>
              </a:rPr>
              <a:t>complex</a:t>
            </a:r>
            <a:r>
              <a:rPr lang="de-DE" sz="600">
                <a:solidFill>
                  <a:srgbClr val="404040"/>
                </a:solidFill>
                <a:cs typeface="Arial"/>
              </a:rPr>
              <a:t>, </a:t>
            </a:r>
            <a:r>
              <a:rPr lang="de-DE" sz="600" err="1">
                <a:solidFill>
                  <a:srgbClr val="404040"/>
                </a:solidFill>
                <a:cs typeface="Arial"/>
              </a:rPr>
              <a:t>Haupthistokompatibilitätskomplex</a:t>
            </a:r>
            <a:r>
              <a:rPr lang="de-DE" sz="600">
                <a:solidFill>
                  <a:srgbClr val="404040"/>
                </a:solidFill>
                <a:cs typeface="Arial"/>
              </a:rPr>
              <a:t>.</a:t>
            </a:r>
          </a:p>
          <a:p>
            <a:r>
              <a:rPr lang="de-DE" sz="600" b="1">
                <a:solidFill>
                  <a:srgbClr val="404040"/>
                </a:solidFill>
                <a:cs typeface="Arial"/>
              </a:rPr>
              <a:t>1. </a:t>
            </a:r>
            <a:r>
              <a:rPr lang="de-DE" sz="600">
                <a:solidFill>
                  <a:srgbClr val="404040"/>
                </a:solidFill>
                <a:cs typeface="Arial"/>
              </a:rPr>
              <a:t>Murphy K &amp; Weaver C. </a:t>
            </a:r>
            <a:r>
              <a:rPr lang="de-DE" sz="600" i="1" err="1">
                <a:solidFill>
                  <a:srgbClr val="404040"/>
                </a:solidFill>
                <a:cs typeface="Arial"/>
              </a:rPr>
              <a:t>Janeway</a:t>
            </a:r>
            <a:r>
              <a:rPr lang="de-DE" sz="600" i="1">
                <a:solidFill>
                  <a:srgbClr val="404040"/>
                </a:solidFill>
                <a:cs typeface="Arial"/>
              </a:rPr>
              <a:t> Immunologie</a:t>
            </a:r>
            <a:r>
              <a:rPr lang="de-DE" sz="600">
                <a:solidFill>
                  <a:srgbClr val="404040"/>
                </a:solidFill>
                <a:cs typeface="Arial"/>
              </a:rPr>
              <a:t>, Kapitel 9: Die T-Zell-vermittelte Immunität; © Springer-Verlag GmbH Deutschland, ein Teil von Springer Nature 2018: 443</a:t>
            </a:r>
            <a:r>
              <a:rPr lang="de" sz="600">
                <a:solidFill>
                  <a:srgbClr val="404040"/>
                </a:solidFill>
                <a:ea typeface="Arial"/>
                <a:cs typeface="Arial"/>
              </a:rPr>
              <a:t>–</a:t>
            </a:r>
            <a:r>
              <a:rPr lang="de-DE" sz="600">
                <a:solidFill>
                  <a:srgbClr val="404040"/>
                </a:solidFill>
                <a:cs typeface="Arial"/>
              </a:rPr>
              <a:t>515. </a:t>
            </a:r>
            <a:r>
              <a:rPr lang="de-DE" sz="600">
                <a:solidFill>
                  <a:srgbClr val="404040"/>
                </a:solidFill>
                <a:cs typeface="Arial"/>
                <a:hlinkClick r:id="rId2">
                  <a:extLst>
                    <a:ext uri="{A12FA001-AC4F-418D-AE19-62706E023703}">
                      <ahyp:hlinkClr xmlns:ahyp="http://schemas.microsoft.com/office/drawing/2018/hyperlinkcolor" val="tx"/>
                    </a:ext>
                  </a:extLst>
                </a:hlinkClick>
              </a:rPr>
              <a:t>https://doi.org/10.1007/978-3-662-56004-4_9</a:t>
            </a:r>
            <a:r>
              <a:rPr lang="de-DE" sz="600">
                <a:solidFill>
                  <a:srgbClr val="404040"/>
                </a:solidFill>
                <a:cs typeface="Arial"/>
              </a:rPr>
              <a:t>.</a:t>
            </a:r>
            <a:r>
              <a:rPr lang="en-US" sz="600">
                <a:solidFill>
                  <a:srgbClr val="404040"/>
                </a:solidFill>
                <a:cs typeface="Arial"/>
              </a:rPr>
              <a:t> Zuletzt </a:t>
            </a:r>
            <a:r>
              <a:rPr lang="en-US" sz="600" err="1">
                <a:solidFill>
                  <a:srgbClr val="404040"/>
                </a:solidFill>
                <a:cs typeface="Arial"/>
              </a:rPr>
              <a:t>abgerufen</a:t>
            </a:r>
            <a:r>
              <a:rPr lang="en-US" sz="600">
                <a:solidFill>
                  <a:srgbClr val="404040"/>
                </a:solidFill>
                <a:cs typeface="Arial"/>
              </a:rPr>
              <a:t> am 12.01.2026.</a:t>
            </a:r>
          </a:p>
        </p:txBody>
      </p:sp>
      <p:pic>
        <p:nvPicPr>
          <p:cNvPr id="3" name="Grafik 2" descr="Ein Bild, das Text, Screenshot, Diagramm enthält.&#10;&#10;KI-generierte Inhalte können fehlerhaft sein.">
            <a:extLst>
              <a:ext uri="{FF2B5EF4-FFF2-40B4-BE49-F238E27FC236}">
                <a16:creationId xmlns:a16="http://schemas.microsoft.com/office/drawing/2014/main" id="{621468A6-9AE9-85A7-07A5-6F9534F4620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71138" y="743261"/>
            <a:ext cx="8410150" cy="2991408"/>
          </a:xfrm>
          <a:prstGeom prst="rect">
            <a:avLst/>
          </a:prstGeom>
        </p:spPr>
      </p:pic>
      <p:sp>
        <p:nvSpPr>
          <p:cNvPr id="4" name="Textfeld 3">
            <a:extLst>
              <a:ext uri="{FF2B5EF4-FFF2-40B4-BE49-F238E27FC236}">
                <a16:creationId xmlns:a16="http://schemas.microsoft.com/office/drawing/2014/main" id="{0FE45CEF-C3C3-6A9F-8FA7-A898ED7819DF}"/>
              </a:ext>
            </a:extLst>
          </p:cNvPr>
          <p:cNvSpPr txBox="1"/>
          <p:nvPr/>
        </p:nvSpPr>
        <p:spPr>
          <a:xfrm>
            <a:off x="366925" y="3758782"/>
            <a:ext cx="8673924" cy="184666"/>
          </a:xfrm>
          <a:prstGeom prst="rect">
            <a:avLst/>
          </a:prstGeom>
          <a:noFill/>
        </p:spPr>
        <p:txBody>
          <a:bodyPr wrap="square">
            <a:spAutoFit/>
          </a:bodyPr>
          <a:lstStyle/>
          <a:p>
            <a:r>
              <a:rPr lang="de-DE" sz="600">
                <a:solidFill>
                  <a:srgbClr val="404040"/>
                </a:solidFill>
                <a:cs typeface="Arial"/>
              </a:rPr>
              <a:t>Abbildung modifiziert nach Murphy &amp; Weaver 2018</a:t>
            </a:r>
            <a:r>
              <a:rPr lang="de-DE" sz="600" baseline="30000">
                <a:solidFill>
                  <a:srgbClr val="404040"/>
                </a:solidFill>
                <a:cs typeface="Arial"/>
              </a:rPr>
              <a:t>1</a:t>
            </a:r>
            <a:endParaRPr lang="en-US" sz="600" baseline="30000">
              <a:solidFill>
                <a:srgbClr val="404040"/>
              </a:solidFill>
              <a:cs typeface="Arial"/>
            </a:endParaRPr>
          </a:p>
        </p:txBody>
      </p:sp>
      <p:sp>
        <p:nvSpPr>
          <p:cNvPr id="5" name="Rechteck 4">
            <a:extLst>
              <a:ext uri="{FF2B5EF4-FFF2-40B4-BE49-F238E27FC236}">
                <a16:creationId xmlns:a16="http://schemas.microsoft.com/office/drawing/2014/main" id="{5B19AFAA-30AD-A80A-0592-6D473B9EB610}"/>
              </a:ext>
            </a:extLst>
          </p:cNvPr>
          <p:cNvSpPr/>
          <p:nvPr/>
        </p:nvSpPr>
        <p:spPr>
          <a:xfrm>
            <a:off x="366925" y="743262"/>
            <a:ext cx="8405937" cy="2991408"/>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7" name="Rectangle: Rounded Corners 23">
            <a:extLst>
              <a:ext uri="{FF2B5EF4-FFF2-40B4-BE49-F238E27FC236}">
                <a16:creationId xmlns:a16="http://schemas.microsoft.com/office/drawing/2014/main" id="{11DA9812-F7F2-9650-EDE2-E89C3A627E6D}"/>
              </a:ext>
            </a:extLst>
          </p:cNvPr>
          <p:cNvSpPr/>
          <p:nvPr/>
        </p:nvSpPr>
        <p:spPr>
          <a:xfrm>
            <a:off x="323245" y="4040373"/>
            <a:ext cx="8449617" cy="591061"/>
          </a:xfrm>
          <a:prstGeom prst="roundRect">
            <a:avLst>
              <a:gd name="adj" fmla="val 28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000">
                <a:solidFill>
                  <a:prstClr val="white"/>
                </a:solidFill>
                <a:latin typeface="Verdana"/>
              </a:rPr>
              <a:t>T-Zell-Aktivierung erfolgt, wenn Signal 1 und 2 parallel ausgelöst wurden. IL-2-Ausschüttung bewirkt, dass aktivierte T-Zellen sich vermehren und differenzieren. Zytotoxische Effektor-T-Zellen sind in der Lage, ohne </a:t>
            </a:r>
            <a:r>
              <a:rPr lang="de-DE" sz="1000" err="1">
                <a:solidFill>
                  <a:prstClr val="white"/>
                </a:solidFill>
                <a:latin typeface="Verdana"/>
              </a:rPr>
              <a:t>Costimulation</a:t>
            </a:r>
            <a:r>
              <a:rPr lang="de-DE" sz="1000">
                <a:solidFill>
                  <a:prstClr val="white"/>
                </a:solidFill>
                <a:latin typeface="Verdana"/>
              </a:rPr>
              <a:t> bei Erkennen des Antigens Zielzellen abzutöten. Auch aktivierte T-Helfer-Zellen können andere Immunzellen ohne </a:t>
            </a:r>
            <a:r>
              <a:rPr lang="de-DE" sz="1000" err="1">
                <a:solidFill>
                  <a:prstClr val="white"/>
                </a:solidFill>
                <a:latin typeface="Verdana"/>
              </a:rPr>
              <a:t>Costimulation</a:t>
            </a:r>
            <a:r>
              <a:rPr lang="de-DE" sz="1000">
                <a:solidFill>
                  <a:prstClr val="white"/>
                </a:solidFill>
                <a:latin typeface="Verdana"/>
              </a:rPr>
              <a:t> aktivieren</a:t>
            </a:r>
            <a:r>
              <a:rPr lang="de-DE" sz="1000" baseline="30000">
                <a:solidFill>
                  <a:prstClr val="white"/>
                </a:solidFill>
                <a:latin typeface="Verdana"/>
              </a:rPr>
              <a:t>1</a:t>
            </a:r>
          </a:p>
        </p:txBody>
      </p:sp>
    </p:spTree>
    <p:extLst>
      <p:ext uri="{BB962C8B-B14F-4D97-AF65-F5344CB8AC3E}">
        <p14:creationId xmlns:p14="http://schemas.microsoft.com/office/powerpoint/2010/main" val="330952424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524CD59-9734-D827-5219-6F665CB0CC64}"/>
            </a:ext>
          </a:extLst>
        </p:cNvPr>
        <p:cNvGrpSpPr/>
        <p:nvPr/>
      </p:nvGrpSpPr>
      <p:grpSpPr>
        <a:xfrm>
          <a:off x="0" y="0"/>
          <a:ext cx="0" cy="0"/>
          <a:chOff x="0" y="0"/>
          <a:chExt cx="0" cy="0"/>
        </a:xfrm>
      </p:grpSpPr>
      <p:sp>
        <p:nvSpPr>
          <p:cNvPr id="3" name="Textplatzhalter 4">
            <a:extLst>
              <a:ext uri="{FF2B5EF4-FFF2-40B4-BE49-F238E27FC236}">
                <a16:creationId xmlns:a16="http://schemas.microsoft.com/office/drawing/2014/main" id="{BDF51B04-F98B-DFB0-6762-C11CDEF44D9F}"/>
              </a:ext>
            </a:extLst>
          </p:cNvPr>
          <p:cNvSpPr txBox="1">
            <a:spLocks/>
          </p:cNvSpPr>
          <p:nvPr/>
        </p:nvSpPr>
        <p:spPr>
          <a:xfrm>
            <a:off x="358270" y="116735"/>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rPr>
              <a:t>Der CD3-T-Zell-Rezeptor-Komplex spielt eine zentrale Rolle bei der Immunspezifität</a:t>
            </a:r>
            <a:r>
              <a:rPr lang="de-DE" sz="2000" b="1" baseline="30000">
                <a:solidFill>
                  <a:srgbClr val="7030A0"/>
                </a:solidFill>
                <a:latin typeface="+mj-lt"/>
              </a:rPr>
              <a:t>1-3</a:t>
            </a:r>
          </a:p>
        </p:txBody>
      </p:sp>
      <p:sp>
        <p:nvSpPr>
          <p:cNvPr id="9" name="Textfeld 8">
            <a:extLst>
              <a:ext uri="{FF2B5EF4-FFF2-40B4-BE49-F238E27FC236}">
                <a16:creationId xmlns:a16="http://schemas.microsoft.com/office/drawing/2014/main" id="{7A203551-F569-9F51-05EA-28197F5F84E6}"/>
              </a:ext>
            </a:extLst>
          </p:cNvPr>
          <p:cNvSpPr txBox="1"/>
          <p:nvPr/>
        </p:nvSpPr>
        <p:spPr>
          <a:xfrm>
            <a:off x="358269" y="4853828"/>
            <a:ext cx="8664135" cy="276999"/>
          </a:xfrm>
          <a:prstGeom prst="rect">
            <a:avLst/>
          </a:prstGeom>
          <a:noFill/>
        </p:spPr>
        <p:txBody>
          <a:bodyPr wrap="square">
            <a:spAutoFit/>
          </a:bodyPr>
          <a:lstStyle/>
          <a:p>
            <a:r>
              <a:rPr lang="de-DE" sz="600">
                <a:solidFill>
                  <a:srgbClr val="404040"/>
                </a:solidFill>
                <a:cs typeface="Arial"/>
              </a:rPr>
              <a:t>APZ: Antigen-präsentierende Zelle; 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MHC: Major </a:t>
            </a:r>
            <a:r>
              <a:rPr lang="de-DE" sz="600" err="1">
                <a:solidFill>
                  <a:srgbClr val="404040"/>
                </a:solidFill>
                <a:cs typeface="Arial"/>
              </a:rPr>
              <a:t>histocompatibility</a:t>
            </a:r>
            <a:r>
              <a:rPr lang="de-DE" sz="600">
                <a:solidFill>
                  <a:srgbClr val="404040"/>
                </a:solidFill>
                <a:cs typeface="Arial"/>
              </a:rPr>
              <a:t> </a:t>
            </a:r>
            <a:r>
              <a:rPr lang="de-DE" sz="600" err="1">
                <a:solidFill>
                  <a:srgbClr val="404040"/>
                </a:solidFill>
                <a:cs typeface="Arial"/>
              </a:rPr>
              <a:t>complex</a:t>
            </a:r>
            <a:r>
              <a:rPr lang="de-DE" sz="600">
                <a:solidFill>
                  <a:srgbClr val="404040"/>
                </a:solidFill>
                <a:cs typeface="Arial"/>
              </a:rPr>
              <a:t>, </a:t>
            </a:r>
            <a:r>
              <a:rPr lang="de-DE" sz="600" err="1">
                <a:solidFill>
                  <a:srgbClr val="404040"/>
                </a:solidFill>
                <a:cs typeface="Arial"/>
              </a:rPr>
              <a:t>Haupthistokompatibilitätskomplex</a:t>
            </a:r>
            <a:r>
              <a:rPr lang="de-DE" sz="600">
                <a:solidFill>
                  <a:srgbClr val="404040"/>
                </a:solidFill>
                <a:cs typeface="Arial"/>
              </a:rPr>
              <a:t>; TCR: T-Zell-Rezeptor.</a:t>
            </a:r>
          </a:p>
          <a:p>
            <a:r>
              <a:rPr lang="de-DE" sz="600" b="1">
                <a:solidFill>
                  <a:srgbClr val="404040"/>
                </a:solidFill>
                <a:cs typeface="Arial"/>
              </a:rPr>
              <a:t>1. </a:t>
            </a:r>
            <a:r>
              <a:rPr lang="de-DE" sz="600">
                <a:solidFill>
                  <a:srgbClr val="404040"/>
                </a:solidFill>
                <a:cs typeface="Arial"/>
              </a:rPr>
              <a:t>Birnbaum ME </a:t>
            </a:r>
            <a:r>
              <a:rPr lang="de-DE" sz="600" i="1">
                <a:solidFill>
                  <a:srgbClr val="404040"/>
                </a:solidFill>
                <a:cs typeface="Arial"/>
              </a:rPr>
              <a:t>et al. </a:t>
            </a:r>
            <a:r>
              <a:rPr lang="de-DE" sz="600" i="1" err="1">
                <a:solidFill>
                  <a:srgbClr val="404040"/>
                </a:solidFill>
                <a:cs typeface="Arial"/>
              </a:rPr>
              <a:t>Proc</a:t>
            </a:r>
            <a:r>
              <a:rPr lang="de-DE" sz="600" i="1">
                <a:solidFill>
                  <a:srgbClr val="404040"/>
                </a:solidFill>
                <a:cs typeface="Arial"/>
              </a:rPr>
              <a:t> </a:t>
            </a:r>
            <a:r>
              <a:rPr lang="de-DE" sz="600" i="1" err="1">
                <a:solidFill>
                  <a:srgbClr val="404040"/>
                </a:solidFill>
                <a:cs typeface="Arial"/>
              </a:rPr>
              <a:t>Natl</a:t>
            </a:r>
            <a:r>
              <a:rPr lang="de-DE" sz="600" i="1">
                <a:solidFill>
                  <a:srgbClr val="404040"/>
                </a:solidFill>
                <a:cs typeface="Arial"/>
              </a:rPr>
              <a:t> Acad </a:t>
            </a:r>
            <a:r>
              <a:rPr lang="de-DE" sz="600" i="1" err="1">
                <a:solidFill>
                  <a:srgbClr val="404040"/>
                </a:solidFill>
                <a:cs typeface="Arial"/>
              </a:rPr>
              <a:t>Sci</a:t>
            </a:r>
            <a:r>
              <a:rPr lang="de-DE" sz="600" i="1">
                <a:solidFill>
                  <a:srgbClr val="404040"/>
                </a:solidFill>
                <a:cs typeface="Arial"/>
              </a:rPr>
              <a:t> </a:t>
            </a:r>
            <a:r>
              <a:rPr lang="de-DE" sz="600">
                <a:solidFill>
                  <a:srgbClr val="404040"/>
                </a:solidFill>
                <a:cs typeface="Arial"/>
              </a:rPr>
              <a:t>2014; 111: 17576–81. </a:t>
            </a:r>
            <a:r>
              <a:rPr lang="de-DE" sz="600" b="1">
                <a:solidFill>
                  <a:srgbClr val="404040"/>
                </a:solidFill>
                <a:cs typeface="Arial"/>
              </a:rPr>
              <a:t>2.</a:t>
            </a:r>
            <a:r>
              <a:rPr lang="de-DE" sz="600">
                <a:solidFill>
                  <a:srgbClr val="404040"/>
                </a:solidFill>
                <a:cs typeface="Arial"/>
              </a:rPr>
              <a:t> Menon AP </a:t>
            </a:r>
            <a:r>
              <a:rPr lang="de-DE" sz="600" i="1">
                <a:solidFill>
                  <a:srgbClr val="404040"/>
                </a:solidFill>
                <a:cs typeface="Arial"/>
              </a:rPr>
              <a:t>et al. Cancers (Basel) </a:t>
            </a:r>
            <a:r>
              <a:rPr lang="de-DE" sz="600">
                <a:solidFill>
                  <a:srgbClr val="404040"/>
                </a:solidFill>
                <a:cs typeface="Arial"/>
              </a:rPr>
              <a:t>2023; 15: 1189. </a:t>
            </a:r>
            <a:r>
              <a:rPr lang="de-DE" sz="600" b="1">
                <a:solidFill>
                  <a:srgbClr val="404040"/>
                </a:solidFill>
                <a:cs typeface="Arial"/>
              </a:rPr>
              <a:t>3.</a:t>
            </a:r>
            <a:r>
              <a:rPr lang="de-DE" sz="600">
                <a:solidFill>
                  <a:srgbClr val="404040"/>
                </a:solidFill>
                <a:cs typeface="Arial"/>
              </a:rPr>
              <a:t> </a:t>
            </a:r>
            <a:r>
              <a:rPr lang="de-DE" sz="600" err="1">
                <a:solidFill>
                  <a:srgbClr val="404040"/>
                </a:solidFill>
                <a:cs typeface="Arial"/>
              </a:rPr>
              <a:t>Mariuzza</a:t>
            </a:r>
            <a:r>
              <a:rPr lang="de-DE" sz="600">
                <a:solidFill>
                  <a:srgbClr val="404040"/>
                </a:solidFill>
                <a:cs typeface="Arial"/>
              </a:rPr>
              <a:t> RA </a:t>
            </a:r>
            <a:r>
              <a:rPr lang="de-DE" sz="600" i="1">
                <a:solidFill>
                  <a:srgbClr val="404040"/>
                </a:solidFill>
                <a:cs typeface="Arial"/>
              </a:rPr>
              <a:t>et al. J </a:t>
            </a:r>
            <a:r>
              <a:rPr lang="de-DE" sz="600" i="1" err="1">
                <a:solidFill>
                  <a:srgbClr val="404040"/>
                </a:solidFill>
                <a:cs typeface="Arial"/>
              </a:rPr>
              <a:t>Biol</a:t>
            </a:r>
            <a:r>
              <a:rPr lang="de-DE" sz="600" i="1">
                <a:solidFill>
                  <a:srgbClr val="404040"/>
                </a:solidFill>
                <a:cs typeface="Arial"/>
              </a:rPr>
              <a:t> </a:t>
            </a:r>
            <a:r>
              <a:rPr lang="de-DE" sz="600" i="1" err="1">
                <a:solidFill>
                  <a:srgbClr val="404040"/>
                </a:solidFill>
                <a:cs typeface="Arial"/>
              </a:rPr>
              <a:t>Chem</a:t>
            </a:r>
            <a:r>
              <a:rPr lang="de-DE" sz="600" i="1">
                <a:solidFill>
                  <a:srgbClr val="404040"/>
                </a:solidFill>
                <a:cs typeface="Arial"/>
              </a:rPr>
              <a:t> </a:t>
            </a:r>
            <a:r>
              <a:rPr lang="de-DE" sz="600">
                <a:solidFill>
                  <a:srgbClr val="404040"/>
                </a:solidFill>
                <a:cs typeface="Arial"/>
              </a:rPr>
              <a:t>2020; 295: 914–25.</a:t>
            </a:r>
            <a:endParaRPr lang="en-US" sz="600">
              <a:solidFill>
                <a:srgbClr val="404040"/>
              </a:solidFill>
              <a:cs typeface="Arial"/>
            </a:endParaRPr>
          </a:p>
        </p:txBody>
      </p:sp>
      <p:sp>
        <p:nvSpPr>
          <p:cNvPr id="4" name="Textfeld 3">
            <a:extLst>
              <a:ext uri="{FF2B5EF4-FFF2-40B4-BE49-F238E27FC236}">
                <a16:creationId xmlns:a16="http://schemas.microsoft.com/office/drawing/2014/main" id="{9ECD2472-968B-F00F-1FC6-7C55C442CFC7}"/>
              </a:ext>
            </a:extLst>
          </p:cNvPr>
          <p:cNvSpPr txBox="1"/>
          <p:nvPr/>
        </p:nvSpPr>
        <p:spPr>
          <a:xfrm>
            <a:off x="358268" y="4616819"/>
            <a:ext cx="8664136" cy="184666"/>
          </a:xfrm>
          <a:prstGeom prst="rect">
            <a:avLst/>
          </a:prstGeom>
          <a:noFill/>
        </p:spPr>
        <p:txBody>
          <a:bodyPr wrap="square">
            <a:spAutoFit/>
          </a:bodyPr>
          <a:lstStyle/>
          <a:p>
            <a:r>
              <a:rPr lang="de-DE" sz="600">
                <a:solidFill>
                  <a:srgbClr val="404040"/>
                </a:solidFill>
                <a:cs typeface="Arial"/>
              </a:rPr>
              <a:t>Abbildung modifiziert nach Menon 2023</a:t>
            </a:r>
            <a:r>
              <a:rPr lang="de-DE" sz="600" baseline="30000">
                <a:solidFill>
                  <a:srgbClr val="404040"/>
                </a:solidFill>
                <a:cs typeface="Arial"/>
              </a:rPr>
              <a:t>2</a:t>
            </a:r>
            <a:r>
              <a:rPr lang="de-DE" sz="600">
                <a:solidFill>
                  <a:srgbClr val="404040"/>
                </a:solidFill>
                <a:cs typeface="Arial"/>
              </a:rPr>
              <a:t> und </a:t>
            </a:r>
            <a:r>
              <a:rPr lang="de-DE" sz="600" err="1">
                <a:solidFill>
                  <a:srgbClr val="404040"/>
                </a:solidFill>
                <a:cs typeface="Arial"/>
              </a:rPr>
              <a:t>Mariuzza</a:t>
            </a:r>
            <a:r>
              <a:rPr lang="de-DE" sz="600">
                <a:solidFill>
                  <a:srgbClr val="404040"/>
                </a:solidFill>
                <a:cs typeface="Arial"/>
              </a:rPr>
              <a:t> 2020</a:t>
            </a:r>
            <a:r>
              <a:rPr lang="de-DE" sz="600" baseline="30000">
                <a:solidFill>
                  <a:srgbClr val="404040"/>
                </a:solidFill>
                <a:cs typeface="Arial"/>
              </a:rPr>
              <a:t>3</a:t>
            </a:r>
            <a:endParaRPr lang="en-US" sz="600" baseline="30000">
              <a:solidFill>
                <a:srgbClr val="404040"/>
              </a:solidFill>
              <a:cs typeface="Arial"/>
            </a:endParaRPr>
          </a:p>
        </p:txBody>
      </p:sp>
      <p:sp>
        <p:nvSpPr>
          <p:cNvPr id="102" name="Isosceles Triangle 8">
            <a:extLst>
              <a:ext uri="{FF2B5EF4-FFF2-40B4-BE49-F238E27FC236}">
                <a16:creationId xmlns:a16="http://schemas.microsoft.com/office/drawing/2014/main" id="{EE18CA22-6F2B-1F14-F110-E0FF6D0A8403}"/>
              </a:ext>
            </a:extLst>
          </p:cNvPr>
          <p:cNvSpPr/>
          <p:nvPr/>
        </p:nvSpPr>
        <p:spPr>
          <a:xfrm rot="8223787">
            <a:off x="2355433" y="2777758"/>
            <a:ext cx="1945709" cy="1288391"/>
          </a:xfrm>
          <a:prstGeom prst="triangle">
            <a:avLst/>
          </a:prstGeom>
          <a:solidFill>
            <a:srgbClr val="347475">
              <a:alpha val="9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104" name="Rectangle: Rounded Corners 12">
            <a:extLst>
              <a:ext uri="{FF2B5EF4-FFF2-40B4-BE49-F238E27FC236}">
                <a16:creationId xmlns:a16="http://schemas.microsoft.com/office/drawing/2014/main" id="{13F3B87E-D41F-469F-B952-E7AD78DE3F5C}"/>
              </a:ext>
            </a:extLst>
          </p:cNvPr>
          <p:cNvSpPr/>
          <p:nvPr/>
        </p:nvSpPr>
        <p:spPr>
          <a:xfrm rot="16200000">
            <a:off x="6610884" y="629314"/>
            <a:ext cx="494234" cy="4572000"/>
          </a:xfrm>
          <a:prstGeom prst="round2SameRect">
            <a:avLst>
              <a:gd name="adj1" fmla="val 50000"/>
              <a:gd name="adj2" fmla="val 0"/>
            </a:avLst>
          </a:prstGeom>
          <a:solidFill>
            <a:srgbClr val="2F3651">
              <a:lumMod val="20000"/>
              <a:lumOff val="80000"/>
            </a:srgbClr>
          </a:solidFill>
          <a:ln w="25400" cap="flat" cmpd="sng" algn="ctr">
            <a:noFill/>
            <a:prstDash val="solid"/>
          </a:ln>
          <a:effectLst/>
        </p:spPr>
        <p:txBody>
          <a:bodyPr vert="vert" lIns="54000" tIns="0" rIns="54000" bIns="180000" rtlCol="0" anchor="ctr"/>
          <a:lstStyle/>
          <a:p>
            <a:pPr marL="136922" marR="0" lvl="0" indent="0" algn="r" defTabSz="685800" eaLnBrk="1" fontAlgn="auto" latinLnBrk="0" hangingPunct="1">
              <a:lnSpc>
                <a:spcPct val="90000"/>
              </a:lnSpc>
              <a:spcBef>
                <a:spcPct val="0"/>
              </a:spcBef>
              <a:spcAft>
                <a:spcPct val="0"/>
              </a:spcAft>
              <a:buClrTx/>
              <a:buSzTx/>
              <a:buFontTx/>
              <a:buNone/>
              <a:tabLst/>
              <a:defRPr/>
            </a:pPr>
            <a:r>
              <a:rPr kumimoji="0" lang="de" sz="12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Die Bindung von Fremd- oder Selbstantigenen führt zur </a:t>
            </a:r>
            <a:r>
              <a:rPr kumimoji="0" lang="de" sz="12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Aktivierung von CD3ε</a:t>
            </a:r>
            <a:r>
              <a:rPr kumimoji="0" lang="de" sz="1200" b="1" i="0" u="none" strike="noStrike" kern="0" cap="none" spc="0" normalizeH="0" baseline="30000" noProof="0">
                <a:ln>
                  <a:noFill/>
                </a:ln>
                <a:solidFill>
                  <a:srgbClr val="2F3651"/>
                </a:solidFill>
                <a:effectLst/>
                <a:uLnTx/>
                <a:uFill>
                  <a:solidFill>
                    <a:prstClr val="black">
                      <a:alpha val="0"/>
                    </a:prstClr>
                  </a:solidFill>
                </a:uFill>
                <a:latin typeface="Arial"/>
                <a:ea typeface="Arial"/>
                <a:cs typeface="Arial"/>
              </a:rPr>
              <a:t>2</a:t>
            </a:r>
          </a:p>
        </p:txBody>
      </p:sp>
      <p:sp>
        <p:nvSpPr>
          <p:cNvPr id="105" name="Rectangle: Rounded Corners 12">
            <a:extLst>
              <a:ext uri="{FF2B5EF4-FFF2-40B4-BE49-F238E27FC236}">
                <a16:creationId xmlns:a16="http://schemas.microsoft.com/office/drawing/2014/main" id="{3AB60332-A3E5-327D-BC07-0161312F995D}"/>
              </a:ext>
            </a:extLst>
          </p:cNvPr>
          <p:cNvSpPr/>
          <p:nvPr/>
        </p:nvSpPr>
        <p:spPr>
          <a:xfrm rot="16200000">
            <a:off x="6514045" y="-112700"/>
            <a:ext cx="687911" cy="4572000"/>
          </a:xfrm>
          <a:prstGeom prst="round2SameRect">
            <a:avLst>
              <a:gd name="adj1" fmla="val 50000"/>
              <a:gd name="adj2" fmla="val 0"/>
            </a:avLst>
          </a:prstGeom>
          <a:solidFill>
            <a:srgbClr val="2F3651">
              <a:lumMod val="20000"/>
              <a:lumOff val="80000"/>
            </a:srgbClr>
          </a:solidFill>
          <a:ln w="25400" cap="flat" cmpd="sng" algn="ctr">
            <a:noFill/>
            <a:prstDash val="solid"/>
          </a:ln>
          <a:effectLst/>
        </p:spPr>
        <p:txBody>
          <a:bodyPr vert="vert" lIns="54000" tIns="216000" rIns="54000" bIns="180000" rtlCol="0" anchor="ctr"/>
          <a:lstStyle/>
          <a:p>
            <a:pPr marL="136922" marR="0" lvl="0" indent="0" algn="r" defTabSz="685800" eaLnBrk="1" fontAlgn="auto" latinLnBrk="0" hangingPunct="1">
              <a:lnSpc>
                <a:spcPct val="90000"/>
              </a:lnSpc>
              <a:spcBef>
                <a:spcPct val="0"/>
              </a:spcBef>
              <a:spcAft>
                <a:spcPct val="0"/>
              </a:spcAft>
              <a:buClrTx/>
              <a:buSzTx/>
              <a:buFontTx/>
              <a:buNone/>
              <a:tabLst/>
              <a:defRPr/>
            </a:pPr>
            <a:r>
              <a:rPr kumimoji="0" lang="de" sz="12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Der</a:t>
            </a:r>
            <a:r>
              <a:rPr kumimoji="0" lang="de" sz="12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 TCR-Komplex spielt eine zentrale Rolle </a:t>
            </a:r>
            <a:r>
              <a:rPr kumimoji="0" lang="de" sz="12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bei der Erkennung spezifischer Fremdantigene und, bei Autoimmunerkrankungen, von Selbstantigenen</a:t>
            </a:r>
            <a:r>
              <a:rPr kumimoji="0" lang="de" sz="1200" b="0" i="0" u="none" strike="noStrike" kern="0" cap="none" spc="0" normalizeH="0" baseline="30000" noProof="0">
                <a:ln>
                  <a:noFill/>
                </a:ln>
                <a:solidFill>
                  <a:srgbClr val="000000"/>
                </a:solidFill>
                <a:effectLst/>
                <a:uLnTx/>
                <a:uFill>
                  <a:solidFill>
                    <a:prstClr val="black">
                      <a:alpha val="0"/>
                    </a:prstClr>
                  </a:solidFill>
                </a:uFill>
                <a:latin typeface="Arial"/>
                <a:ea typeface="Arial"/>
                <a:cs typeface="Arial"/>
              </a:rPr>
              <a:t>2,3</a:t>
            </a:r>
          </a:p>
        </p:txBody>
      </p:sp>
      <p:sp>
        <p:nvSpPr>
          <p:cNvPr id="106" name="Rectangle: Rounded Corners 12">
            <a:extLst>
              <a:ext uri="{FF2B5EF4-FFF2-40B4-BE49-F238E27FC236}">
                <a16:creationId xmlns:a16="http://schemas.microsoft.com/office/drawing/2014/main" id="{5A92DE13-DDFE-CD93-5D27-99D91F8BE1E6}"/>
              </a:ext>
            </a:extLst>
          </p:cNvPr>
          <p:cNvSpPr/>
          <p:nvPr/>
        </p:nvSpPr>
        <p:spPr>
          <a:xfrm rot="16200000">
            <a:off x="6448534" y="1438299"/>
            <a:ext cx="818933" cy="4572000"/>
          </a:xfrm>
          <a:prstGeom prst="round2SameRect">
            <a:avLst>
              <a:gd name="adj1" fmla="val 50000"/>
              <a:gd name="adj2" fmla="val 0"/>
            </a:avLst>
          </a:prstGeom>
          <a:solidFill>
            <a:srgbClr val="2F3651">
              <a:lumMod val="20000"/>
              <a:lumOff val="80000"/>
            </a:srgbClr>
          </a:solidFill>
          <a:ln w="25400" cap="flat" cmpd="sng" algn="ctr">
            <a:noFill/>
            <a:prstDash val="solid"/>
          </a:ln>
          <a:effectLst/>
        </p:spPr>
        <p:txBody>
          <a:bodyPr vert="vert" lIns="54000" tIns="0" rIns="54000" bIns="180000" rtlCol="0" anchor="ctr"/>
          <a:lstStyle/>
          <a:p>
            <a:pPr marL="136922" marR="0" lvl="0" indent="0" algn="r" defTabSz="685800" eaLnBrk="1" fontAlgn="auto" latinLnBrk="0" hangingPunct="1">
              <a:lnSpc>
                <a:spcPct val="90000"/>
              </a:lnSpc>
              <a:spcBef>
                <a:spcPct val="0"/>
              </a:spcBef>
              <a:spcAft>
                <a:spcPct val="0"/>
              </a:spcAft>
              <a:buClrTx/>
              <a:buSzTx/>
              <a:buFontTx/>
              <a:buNone/>
              <a:tabLst/>
              <a:defRPr/>
            </a:pPr>
            <a:r>
              <a:rPr kumimoji="0" lang="de" sz="12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Die Signaltransduktion von CD3ε- zu den CD3</a:t>
            </a:r>
            <a:r>
              <a:rPr kumimoji="0" lang="el-GR" sz="12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ζ</a:t>
            </a:r>
            <a:r>
              <a:rPr kumimoji="0" lang="de" sz="12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-Ketten </a:t>
            </a:r>
            <a:r>
              <a:rPr kumimoji="0" lang="de" sz="12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 innerhalb der T-Zelle aktiviert die T-Zelle und löst, wenn das costimulatorische zweite Signal parallel ausgelöst wurde, die T-Zell-vermittelte adaptive Immunität aus</a:t>
            </a:r>
            <a:r>
              <a:rPr kumimoji="0" lang="de" sz="1200" b="0" i="0" u="none" strike="noStrike" kern="0" cap="none" spc="0" normalizeH="0" baseline="30000" noProof="0">
                <a:ln>
                  <a:noFill/>
                </a:ln>
                <a:solidFill>
                  <a:srgbClr val="000000"/>
                </a:solidFill>
                <a:effectLst/>
                <a:uLnTx/>
                <a:uFill>
                  <a:solidFill>
                    <a:prstClr val="black">
                      <a:alpha val="0"/>
                    </a:prstClr>
                  </a:solidFill>
                </a:uFill>
                <a:latin typeface="Arial"/>
                <a:ea typeface="Arial"/>
                <a:cs typeface="Arial"/>
              </a:rPr>
              <a:t>1,2</a:t>
            </a:r>
          </a:p>
        </p:txBody>
      </p:sp>
      <p:grpSp>
        <p:nvGrpSpPr>
          <p:cNvPr id="107" name="Gruppo 183">
            <a:extLst>
              <a:ext uri="{FF2B5EF4-FFF2-40B4-BE49-F238E27FC236}">
                <a16:creationId xmlns:a16="http://schemas.microsoft.com/office/drawing/2014/main" id="{769E6481-9D4A-E45D-E591-71EC4A3B9278}"/>
              </a:ext>
            </a:extLst>
          </p:cNvPr>
          <p:cNvGrpSpPr/>
          <p:nvPr/>
        </p:nvGrpSpPr>
        <p:grpSpPr>
          <a:xfrm>
            <a:off x="196064" y="1641715"/>
            <a:ext cx="3458885" cy="2809335"/>
            <a:chOff x="399098" y="2047240"/>
            <a:chExt cx="4611846" cy="3745780"/>
          </a:xfrm>
        </p:grpSpPr>
        <p:sp>
          <p:nvSpPr>
            <p:cNvPr id="108" name="Rectangle: Rounded Corners 17">
              <a:extLst>
                <a:ext uri="{FF2B5EF4-FFF2-40B4-BE49-F238E27FC236}">
                  <a16:creationId xmlns:a16="http://schemas.microsoft.com/office/drawing/2014/main" id="{2241B032-01EF-C341-025F-8DCDCA916FDD}"/>
                </a:ext>
              </a:extLst>
            </p:cNvPr>
            <p:cNvSpPr/>
            <p:nvPr/>
          </p:nvSpPr>
          <p:spPr>
            <a:xfrm rot="5400000" flipH="1" flipV="1">
              <a:off x="3123248" y="2068971"/>
              <a:ext cx="243840" cy="3531552"/>
            </a:xfrm>
            <a:prstGeom prst="roundRect">
              <a:avLst>
                <a:gd name="adj" fmla="val 50000"/>
              </a:avLst>
            </a:prstGeom>
            <a:solidFill>
              <a:sysClr val="window" lastClr="FFFFFF">
                <a:lumMod val="85000"/>
              </a:sys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a:endParaRPr>
            </a:p>
          </p:txBody>
        </p:sp>
        <p:grpSp>
          <p:nvGrpSpPr>
            <p:cNvPr id="109" name="Gruppo 182">
              <a:extLst>
                <a:ext uri="{FF2B5EF4-FFF2-40B4-BE49-F238E27FC236}">
                  <a16:creationId xmlns:a16="http://schemas.microsoft.com/office/drawing/2014/main" id="{3BA4338A-9D4B-77EF-B208-2B6F1AB43AAB}"/>
                </a:ext>
              </a:extLst>
            </p:cNvPr>
            <p:cNvGrpSpPr/>
            <p:nvPr/>
          </p:nvGrpSpPr>
          <p:grpSpPr>
            <a:xfrm>
              <a:off x="3046730" y="2047240"/>
              <a:ext cx="615950" cy="2033143"/>
              <a:chOff x="3046730" y="2047240"/>
              <a:chExt cx="615950" cy="2033143"/>
            </a:xfrm>
          </p:grpSpPr>
          <p:grpSp>
            <p:nvGrpSpPr>
              <p:cNvPr id="152" name="Gruppo 142">
                <a:extLst>
                  <a:ext uri="{FF2B5EF4-FFF2-40B4-BE49-F238E27FC236}">
                    <a16:creationId xmlns:a16="http://schemas.microsoft.com/office/drawing/2014/main" id="{900D17B1-E898-B982-5310-165ADFA7A1EC}"/>
                  </a:ext>
                </a:extLst>
              </p:cNvPr>
              <p:cNvGrpSpPr/>
              <p:nvPr/>
            </p:nvGrpSpPr>
            <p:grpSpPr>
              <a:xfrm>
                <a:off x="3317240" y="2854960"/>
                <a:ext cx="345440" cy="1225423"/>
                <a:chOff x="1955800" y="3108960"/>
                <a:chExt cx="345440" cy="1225423"/>
              </a:xfrm>
            </p:grpSpPr>
            <p:sp>
              <p:nvSpPr>
                <p:cNvPr id="157" name="Rettangolo 143">
                  <a:extLst>
                    <a:ext uri="{FF2B5EF4-FFF2-40B4-BE49-F238E27FC236}">
                      <a16:creationId xmlns:a16="http://schemas.microsoft.com/office/drawing/2014/main" id="{C74A96A8-7854-C102-57A8-DBD28BFCDCDF}"/>
                    </a:ext>
                  </a:extLst>
                </p:cNvPr>
                <p:cNvSpPr/>
                <p:nvPr/>
              </p:nvSpPr>
              <p:spPr>
                <a:xfrm>
                  <a:off x="1955800" y="3108960"/>
                  <a:ext cx="345440" cy="472440"/>
                </a:xfrm>
                <a:prstGeom prst="rect">
                  <a:avLst/>
                </a:prstGeom>
                <a:solidFill>
                  <a:srgbClr val="347475">
                    <a:lumMod val="20000"/>
                    <a:lumOff val="80000"/>
                  </a:srgbClr>
                </a:solidFill>
                <a:ln w="15875" cap="flat"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cxnSp>
              <p:nvCxnSpPr>
                <p:cNvPr id="158" name="Connettore diritto 144">
                  <a:extLst>
                    <a:ext uri="{FF2B5EF4-FFF2-40B4-BE49-F238E27FC236}">
                      <a16:creationId xmlns:a16="http://schemas.microsoft.com/office/drawing/2014/main" id="{C0400549-9E97-DC35-688F-CEF22FF031AF}"/>
                    </a:ext>
                  </a:extLst>
                </p:cNvPr>
                <p:cNvCxnSpPr/>
                <p:nvPr/>
              </p:nvCxnSpPr>
              <p:spPr>
                <a:xfrm flipH="1">
                  <a:off x="2128520" y="3582543"/>
                  <a:ext cx="0" cy="751840"/>
                </a:xfrm>
                <a:prstGeom prst="line">
                  <a:avLst/>
                </a:prstGeom>
                <a:noFill/>
                <a:ln w="15875" cap="flat" cmpd="sng" algn="ctr">
                  <a:solidFill>
                    <a:srgbClr val="347475"/>
                  </a:solidFill>
                  <a:prstDash val="solid"/>
                </a:ln>
                <a:effectLst/>
              </p:spPr>
            </p:cxnSp>
          </p:grpSp>
          <p:grpSp>
            <p:nvGrpSpPr>
              <p:cNvPr id="153" name="Gruppo 170">
                <a:extLst>
                  <a:ext uri="{FF2B5EF4-FFF2-40B4-BE49-F238E27FC236}">
                    <a16:creationId xmlns:a16="http://schemas.microsoft.com/office/drawing/2014/main" id="{ED4DD275-D87F-1DC1-4EE5-31CFDCB72B85}"/>
                  </a:ext>
                </a:extLst>
              </p:cNvPr>
              <p:cNvGrpSpPr/>
              <p:nvPr/>
            </p:nvGrpSpPr>
            <p:grpSpPr>
              <a:xfrm flipH="1">
                <a:off x="3046730" y="2047240"/>
                <a:ext cx="615950" cy="817880"/>
                <a:chOff x="2809240" y="2047240"/>
                <a:chExt cx="615950" cy="817880"/>
              </a:xfrm>
            </p:grpSpPr>
            <p:sp>
              <p:nvSpPr>
                <p:cNvPr id="155" name="Rettangolo 171">
                  <a:extLst>
                    <a:ext uri="{FF2B5EF4-FFF2-40B4-BE49-F238E27FC236}">
                      <a16:creationId xmlns:a16="http://schemas.microsoft.com/office/drawing/2014/main" id="{390147F9-6C8A-93A7-C107-7E5EE67F7CA7}"/>
                    </a:ext>
                  </a:extLst>
                </p:cNvPr>
                <p:cNvSpPr/>
                <p:nvPr/>
              </p:nvSpPr>
              <p:spPr>
                <a:xfrm>
                  <a:off x="2809240" y="2336800"/>
                  <a:ext cx="345440" cy="528320"/>
                </a:xfrm>
                <a:prstGeom prst="rect">
                  <a:avLst/>
                </a:prstGeom>
                <a:solidFill>
                  <a:srgbClr val="347475">
                    <a:lumMod val="20000"/>
                    <a:lumOff val="80000"/>
                  </a:srgbClr>
                </a:solidFill>
                <a:ln w="15875" cap="flat"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156" name="Arco 172">
                  <a:extLst>
                    <a:ext uri="{FF2B5EF4-FFF2-40B4-BE49-F238E27FC236}">
                      <a16:creationId xmlns:a16="http://schemas.microsoft.com/office/drawing/2014/main" id="{5ABECB7F-7933-8A61-2CD4-3FF414F043A9}"/>
                    </a:ext>
                  </a:extLst>
                </p:cNvPr>
                <p:cNvSpPr/>
                <p:nvPr/>
              </p:nvSpPr>
              <p:spPr>
                <a:xfrm>
                  <a:off x="3004185" y="2047240"/>
                  <a:ext cx="421005" cy="421005"/>
                </a:xfrm>
                <a:prstGeom prst="arc">
                  <a:avLst>
                    <a:gd name="adj1" fmla="val 6262799"/>
                    <a:gd name="adj2" fmla="val 9594709"/>
                  </a:avLst>
                </a:prstGeom>
                <a:solidFill>
                  <a:sysClr val="window" lastClr="FFFFFF"/>
                </a:solidFill>
                <a:ln w="15875" cap="flat"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grpSp>
          <p:sp>
            <p:nvSpPr>
              <p:cNvPr id="154" name="TextBox 5">
                <a:extLst>
                  <a:ext uri="{FF2B5EF4-FFF2-40B4-BE49-F238E27FC236}">
                    <a16:creationId xmlns:a16="http://schemas.microsoft.com/office/drawing/2014/main" id="{846EC47A-AC94-D5F8-BA0E-4739F12B6B56}"/>
                  </a:ext>
                </a:extLst>
              </p:cNvPr>
              <p:cNvSpPr txBox="1"/>
              <p:nvPr/>
            </p:nvSpPr>
            <p:spPr>
              <a:xfrm>
                <a:off x="3446146" y="3001267"/>
                <a:ext cx="87632" cy="184665"/>
              </a:xfrm>
              <a:prstGeom prst="rect">
                <a:avLst/>
              </a:prstGeom>
              <a:noFill/>
              <a:ln>
                <a:noFill/>
              </a:ln>
            </p:spPr>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9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β</a:t>
                </a:r>
                <a:endParaRPr kumimoji="0" lang="en-US" sz="900" b="1" i="0" u="none" strike="noStrike" kern="0" cap="none" spc="0" normalizeH="0" baseline="0" noProof="0">
                  <a:ln>
                    <a:noFill/>
                  </a:ln>
                  <a:solidFill>
                    <a:srgbClr val="000000"/>
                  </a:solidFill>
                  <a:effectLst/>
                  <a:uLnTx/>
                  <a:uFillTx/>
                  <a:latin typeface="Arial"/>
                  <a:ea typeface="Calibri" panose="020F0502020204030204"/>
                  <a:cs typeface="Arial"/>
                </a:endParaRPr>
              </a:p>
            </p:txBody>
          </p:sp>
        </p:grpSp>
        <p:sp>
          <p:nvSpPr>
            <p:cNvPr id="110" name="TextBox 1">
              <a:extLst>
                <a:ext uri="{FF2B5EF4-FFF2-40B4-BE49-F238E27FC236}">
                  <a16:creationId xmlns:a16="http://schemas.microsoft.com/office/drawing/2014/main" id="{17499A34-2732-4950-F866-4A15A8BB0896}"/>
                </a:ext>
              </a:extLst>
            </p:cNvPr>
            <p:cNvSpPr txBox="1"/>
            <p:nvPr/>
          </p:nvSpPr>
          <p:spPr>
            <a:xfrm>
              <a:off x="2438455" y="5577576"/>
              <a:ext cx="1622612" cy="215444"/>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Signaltransduktion</a:t>
              </a:r>
            </a:p>
          </p:txBody>
        </p:sp>
        <p:sp>
          <p:nvSpPr>
            <p:cNvPr id="111" name="Right Brace 3">
              <a:extLst>
                <a:ext uri="{FF2B5EF4-FFF2-40B4-BE49-F238E27FC236}">
                  <a16:creationId xmlns:a16="http://schemas.microsoft.com/office/drawing/2014/main" id="{653A979F-CBAB-BEF4-EF55-0F1CECF79FB6}"/>
                </a:ext>
              </a:extLst>
            </p:cNvPr>
            <p:cNvSpPr/>
            <p:nvPr/>
          </p:nvSpPr>
          <p:spPr>
            <a:xfrm rot="5400000">
              <a:off x="3160116" y="4139082"/>
              <a:ext cx="179292" cy="2532528"/>
            </a:xfrm>
            <a:prstGeom prst="rightBrace">
              <a:avLst>
                <a:gd name="adj1" fmla="val 0"/>
                <a:gd name="adj2" fmla="val 50000"/>
              </a:avLst>
            </a:prstGeom>
            <a:noFill/>
            <a:ln w="9525" cap="flat" cmpd="sng" algn="ctr">
              <a:solidFill>
                <a:sysClr val="window" lastClr="FFFFFF">
                  <a:lumMod val="50000"/>
                </a:sysClr>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a:ea typeface="Calibri" panose="020F0502020204030204"/>
                <a:cs typeface="Arial"/>
              </a:endParaRPr>
            </a:p>
          </p:txBody>
        </p:sp>
        <p:sp>
          <p:nvSpPr>
            <p:cNvPr id="112" name="TextBox 6">
              <a:extLst>
                <a:ext uri="{FF2B5EF4-FFF2-40B4-BE49-F238E27FC236}">
                  <a16:creationId xmlns:a16="http://schemas.microsoft.com/office/drawing/2014/main" id="{53C571A7-807E-C483-EB04-0BA24F20C174}"/>
                </a:ext>
              </a:extLst>
            </p:cNvPr>
            <p:cNvSpPr txBox="1"/>
            <p:nvPr/>
          </p:nvSpPr>
          <p:spPr>
            <a:xfrm>
              <a:off x="399098" y="3727024"/>
              <a:ext cx="1045255" cy="215444"/>
            </a:xfrm>
            <a:prstGeom prst="rect">
              <a:avLst/>
            </a:prstGeom>
            <a:noFill/>
          </p:spPr>
          <p:txBody>
            <a:bodyPr rot="0" spcFirstLastPara="0" vertOverflow="overflow" horzOverflow="overflow" vert="horz" wrap="square" lIns="0" tIns="0" rIns="0" bIns="0" numCol="1" spcCol="0" rtlCol="0" fromWordArt="0" anchor="ctr" anchorCtr="0" forceAA="0" compatLnSpc="1">
              <a:prstTxWarp prst="textNoShape">
                <a:avLst/>
              </a:prstTxWarp>
              <a:spAutoFit/>
            </a:bodyPr>
            <a:lstStyle/>
            <a:p>
              <a:pPr marL="0" marR="0" lvl="0" indent="0" algn="r" defTabSz="68580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Zellmembran</a:t>
              </a:r>
              <a:endParaRPr kumimoji="0" lang="en-US" sz="1500" b="0" i="0" u="none" strike="noStrike" kern="0" cap="none" spc="0" normalizeH="0" baseline="0" noProof="0">
                <a:ln>
                  <a:noFill/>
                </a:ln>
                <a:solidFill>
                  <a:srgbClr val="000000"/>
                </a:solidFill>
                <a:effectLst/>
                <a:uLnTx/>
                <a:uFillTx/>
                <a:latin typeface="Arial"/>
                <a:ea typeface="Calibri" panose="020F0502020204030204"/>
                <a:cs typeface="Arial"/>
              </a:endParaRPr>
            </a:p>
          </p:txBody>
        </p:sp>
        <p:sp>
          <p:nvSpPr>
            <p:cNvPr id="114" name="TextBox 2">
              <a:extLst>
                <a:ext uri="{FF2B5EF4-FFF2-40B4-BE49-F238E27FC236}">
                  <a16:creationId xmlns:a16="http://schemas.microsoft.com/office/drawing/2014/main" id="{7060E110-36EC-6145-D56F-7BAA9D360FC8}"/>
                </a:ext>
              </a:extLst>
            </p:cNvPr>
            <p:cNvSpPr txBox="1"/>
            <p:nvPr/>
          </p:nvSpPr>
          <p:spPr>
            <a:xfrm>
              <a:off x="436479" y="4092589"/>
              <a:ext cx="976051" cy="215444"/>
            </a:xfrm>
            <a:prstGeom prst="rect">
              <a:avLst/>
            </a:prstGeom>
            <a:noFill/>
          </p:spPr>
          <p:txBody>
            <a:bodyPr rot="0" spcFirstLastPara="0" vertOverflow="overflow" horzOverflow="overflow" vert="horz" wrap="square" lIns="0" tIns="0" rIns="0" bIns="0" numCol="1" spcCol="0" rtlCol="0" fromWordArt="0" anchor="t" anchorCtr="0" forceAA="0" compatLnSpc="1">
              <a:prstTxWarp prst="textNoShape">
                <a:avLst/>
              </a:prstTxWarp>
              <a:spAutoFit/>
            </a:bodyPr>
            <a:lstStyle/>
            <a:p>
              <a:pPr marL="0" marR="0" lvl="0" indent="0" algn="r" defTabSz="68580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Zytoplasma</a:t>
              </a:r>
              <a:endParaRPr kumimoji="0" lang="en-US" sz="1500" b="0" i="0" u="none" strike="noStrike" kern="0" cap="none" spc="0" normalizeH="0" baseline="0" noProof="0">
                <a:ln>
                  <a:noFill/>
                </a:ln>
                <a:solidFill>
                  <a:srgbClr val="000000"/>
                </a:solidFill>
                <a:effectLst/>
                <a:uLnTx/>
                <a:uFillTx/>
                <a:latin typeface="Arial"/>
                <a:ea typeface="Calibri" panose="020F0502020204030204"/>
                <a:cs typeface="Arial"/>
              </a:endParaRPr>
            </a:p>
          </p:txBody>
        </p:sp>
        <p:sp>
          <p:nvSpPr>
            <p:cNvPr id="115" name="TextBox 5">
              <a:extLst>
                <a:ext uri="{FF2B5EF4-FFF2-40B4-BE49-F238E27FC236}">
                  <a16:creationId xmlns:a16="http://schemas.microsoft.com/office/drawing/2014/main" id="{0B7BB79F-35C6-DB0B-E1AA-9762E8BBF0C0}"/>
                </a:ext>
              </a:extLst>
            </p:cNvPr>
            <p:cNvSpPr txBox="1"/>
            <p:nvPr/>
          </p:nvSpPr>
          <p:spPr>
            <a:xfrm>
              <a:off x="3707909" y="2391072"/>
              <a:ext cx="859011" cy="246221"/>
            </a:xfrm>
            <a:prstGeom prst="rect">
              <a:avLst/>
            </a:prstGeom>
            <a:noFill/>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200" b="1"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CD3</a:t>
              </a:r>
            </a:p>
          </p:txBody>
        </p:sp>
        <p:sp>
          <p:nvSpPr>
            <p:cNvPr id="116" name="Right Brace 3">
              <a:extLst>
                <a:ext uri="{FF2B5EF4-FFF2-40B4-BE49-F238E27FC236}">
                  <a16:creationId xmlns:a16="http://schemas.microsoft.com/office/drawing/2014/main" id="{5AE12544-5C8D-9BC4-4E41-2818A3DF24F3}"/>
                </a:ext>
              </a:extLst>
            </p:cNvPr>
            <p:cNvSpPr/>
            <p:nvPr/>
          </p:nvSpPr>
          <p:spPr>
            <a:xfrm rot="16200000" flipV="1">
              <a:off x="4094925" y="2356155"/>
              <a:ext cx="122439" cy="732931"/>
            </a:xfrm>
            <a:prstGeom prst="rightBrace">
              <a:avLst>
                <a:gd name="adj1" fmla="val 0"/>
                <a:gd name="adj2" fmla="val 50000"/>
              </a:avLst>
            </a:prstGeom>
            <a:noFill/>
            <a:ln w="9525" cap="flat" cmpd="sng" algn="ctr">
              <a:solidFill>
                <a:sysClr val="window" lastClr="FFFFFF">
                  <a:lumMod val="50000"/>
                </a:sysClr>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a:ea typeface="Calibri" panose="020F0502020204030204"/>
                <a:cs typeface="Arial"/>
              </a:endParaRPr>
            </a:p>
          </p:txBody>
        </p:sp>
        <p:sp>
          <p:nvSpPr>
            <p:cNvPr id="117" name="TextBox 5">
              <a:extLst>
                <a:ext uri="{FF2B5EF4-FFF2-40B4-BE49-F238E27FC236}">
                  <a16:creationId xmlns:a16="http://schemas.microsoft.com/office/drawing/2014/main" id="{41FD4A0D-D3DE-6494-C6D3-7433DADB06A5}"/>
                </a:ext>
              </a:extLst>
            </p:cNvPr>
            <p:cNvSpPr txBox="1"/>
            <p:nvPr/>
          </p:nvSpPr>
          <p:spPr>
            <a:xfrm>
              <a:off x="1863870" y="2391072"/>
              <a:ext cx="859011" cy="246221"/>
            </a:xfrm>
            <a:prstGeom prst="rect">
              <a:avLst/>
            </a:prstGeom>
            <a:noFill/>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200" b="1"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CD3</a:t>
              </a:r>
            </a:p>
          </p:txBody>
        </p:sp>
        <p:sp>
          <p:nvSpPr>
            <p:cNvPr id="118" name="Right Brace 3">
              <a:extLst>
                <a:ext uri="{FF2B5EF4-FFF2-40B4-BE49-F238E27FC236}">
                  <a16:creationId xmlns:a16="http://schemas.microsoft.com/office/drawing/2014/main" id="{14C0BBB7-B6B6-A2C8-1EFA-1FD3F77C25BD}"/>
                </a:ext>
              </a:extLst>
            </p:cNvPr>
            <p:cNvSpPr/>
            <p:nvPr/>
          </p:nvSpPr>
          <p:spPr>
            <a:xfrm rot="16200000" flipV="1">
              <a:off x="2250885" y="2356155"/>
              <a:ext cx="122439" cy="732931"/>
            </a:xfrm>
            <a:prstGeom prst="rightBrace">
              <a:avLst>
                <a:gd name="adj1" fmla="val 0"/>
                <a:gd name="adj2" fmla="val 50000"/>
              </a:avLst>
            </a:prstGeom>
            <a:noFill/>
            <a:ln w="9525" cap="flat" cmpd="sng" algn="ctr">
              <a:solidFill>
                <a:sysClr val="window" lastClr="FFFFFF">
                  <a:lumMod val="50000"/>
                </a:sysClr>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a:ea typeface="Calibri" panose="020F0502020204030204"/>
                <a:cs typeface="Arial"/>
              </a:endParaRPr>
            </a:p>
          </p:txBody>
        </p:sp>
        <p:cxnSp>
          <p:nvCxnSpPr>
            <p:cNvPr id="119" name="Connettore diritto 61">
              <a:extLst>
                <a:ext uri="{FF2B5EF4-FFF2-40B4-BE49-F238E27FC236}">
                  <a16:creationId xmlns:a16="http://schemas.microsoft.com/office/drawing/2014/main" id="{BC72EB24-B226-60EF-6929-621EE2D6F864}"/>
                </a:ext>
              </a:extLst>
            </p:cNvPr>
            <p:cNvCxnSpPr/>
            <p:nvPr/>
          </p:nvCxnSpPr>
          <p:spPr>
            <a:xfrm flipH="1">
              <a:off x="4343400" y="3569208"/>
              <a:ext cx="0" cy="751840"/>
            </a:xfrm>
            <a:prstGeom prst="line">
              <a:avLst/>
            </a:prstGeom>
            <a:noFill/>
            <a:ln w="15875" cap="flat" cmpd="sng" algn="ctr">
              <a:solidFill>
                <a:srgbClr val="FF6699"/>
              </a:solidFill>
              <a:prstDash val="solid"/>
            </a:ln>
            <a:effectLst/>
          </p:spPr>
        </p:cxnSp>
        <p:grpSp>
          <p:nvGrpSpPr>
            <p:cNvPr id="120" name="Gruppo 176">
              <a:extLst>
                <a:ext uri="{FF2B5EF4-FFF2-40B4-BE49-F238E27FC236}">
                  <a16:creationId xmlns:a16="http://schemas.microsoft.com/office/drawing/2014/main" id="{9EC18D96-0E9F-3239-12AF-F11A50B33B23}"/>
                </a:ext>
              </a:extLst>
            </p:cNvPr>
            <p:cNvGrpSpPr/>
            <p:nvPr/>
          </p:nvGrpSpPr>
          <p:grpSpPr>
            <a:xfrm>
              <a:off x="2978785" y="3550920"/>
              <a:ext cx="229870" cy="1468120"/>
              <a:chOff x="2956560" y="3550920"/>
              <a:chExt cx="274320" cy="1468120"/>
            </a:xfrm>
          </p:grpSpPr>
          <p:grpSp>
            <p:nvGrpSpPr>
              <p:cNvPr id="148" name="Gruppo 132">
                <a:extLst>
                  <a:ext uri="{FF2B5EF4-FFF2-40B4-BE49-F238E27FC236}">
                    <a16:creationId xmlns:a16="http://schemas.microsoft.com/office/drawing/2014/main" id="{3165026B-2BB9-8BE3-C25A-F034C1F4E651}"/>
                  </a:ext>
                </a:extLst>
              </p:cNvPr>
              <p:cNvGrpSpPr/>
              <p:nvPr/>
            </p:nvGrpSpPr>
            <p:grpSpPr>
              <a:xfrm rot="10800000">
                <a:off x="2956560" y="3550920"/>
                <a:ext cx="274320" cy="1468120"/>
                <a:chOff x="1955800" y="2860040"/>
                <a:chExt cx="345440" cy="1468120"/>
              </a:xfrm>
            </p:grpSpPr>
            <p:sp>
              <p:nvSpPr>
                <p:cNvPr id="150" name="Rettangolo 133">
                  <a:extLst>
                    <a:ext uri="{FF2B5EF4-FFF2-40B4-BE49-F238E27FC236}">
                      <a16:creationId xmlns:a16="http://schemas.microsoft.com/office/drawing/2014/main" id="{7F293B62-C964-43D7-F2CC-995FFA39A0EC}"/>
                    </a:ext>
                  </a:extLst>
                </p:cNvPr>
                <p:cNvSpPr/>
                <p:nvPr/>
              </p:nvSpPr>
              <p:spPr>
                <a:xfrm>
                  <a:off x="1955800" y="2860040"/>
                  <a:ext cx="345440" cy="721360"/>
                </a:xfrm>
                <a:prstGeom prst="rect">
                  <a:avLst/>
                </a:prstGeom>
                <a:solidFill>
                  <a:srgbClr val="575D72">
                    <a:lumMod val="20000"/>
                    <a:lumOff val="80000"/>
                  </a:srgbClr>
                </a:solidFill>
                <a:ln w="15875" cap="flat" cmpd="sng" algn="ctr">
                  <a:solidFill>
                    <a:srgbClr val="575D72"/>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cxnSp>
              <p:nvCxnSpPr>
                <p:cNvPr id="151" name="Connettore diritto 134">
                  <a:extLst>
                    <a:ext uri="{FF2B5EF4-FFF2-40B4-BE49-F238E27FC236}">
                      <a16:creationId xmlns:a16="http://schemas.microsoft.com/office/drawing/2014/main" id="{871D31E7-8F52-5DAA-3E37-DB8B0DE5792E}"/>
                    </a:ext>
                  </a:extLst>
                </p:cNvPr>
                <p:cNvCxnSpPr/>
                <p:nvPr/>
              </p:nvCxnSpPr>
              <p:spPr>
                <a:xfrm flipH="1">
                  <a:off x="2128520" y="3576320"/>
                  <a:ext cx="0" cy="751840"/>
                </a:xfrm>
                <a:prstGeom prst="line">
                  <a:avLst/>
                </a:prstGeom>
                <a:noFill/>
                <a:ln w="15875" cap="flat" cmpd="sng" algn="ctr">
                  <a:solidFill>
                    <a:srgbClr val="575D72"/>
                  </a:solidFill>
                  <a:prstDash val="solid"/>
                </a:ln>
                <a:effectLst/>
              </p:spPr>
            </p:cxnSp>
          </p:grpSp>
          <p:sp>
            <p:nvSpPr>
              <p:cNvPr id="149" name="TextBox 5">
                <a:extLst>
                  <a:ext uri="{FF2B5EF4-FFF2-40B4-BE49-F238E27FC236}">
                    <a16:creationId xmlns:a16="http://schemas.microsoft.com/office/drawing/2014/main" id="{F41D2F7C-5FFF-D625-0030-8AC93ABE4549}"/>
                  </a:ext>
                </a:extLst>
              </p:cNvPr>
              <p:cNvSpPr txBox="1"/>
              <p:nvPr/>
            </p:nvSpPr>
            <p:spPr>
              <a:xfrm>
                <a:off x="3052909" y="4583180"/>
                <a:ext cx="81620" cy="184665"/>
              </a:xfrm>
              <a:prstGeom prst="rect">
                <a:avLst/>
              </a:prstGeom>
              <a:noFill/>
            </p:spPr>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el-GR" sz="9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ζ</a:t>
                </a:r>
                <a:endParaRPr kumimoji="0" lang="en-US" sz="900" b="1" i="0" u="none" strike="noStrike" kern="0" cap="none" spc="0" normalizeH="0" baseline="0" noProof="0">
                  <a:ln>
                    <a:noFill/>
                  </a:ln>
                  <a:solidFill>
                    <a:srgbClr val="000000"/>
                  </a:solidFill>
                  <a:effectLst/>
                  <a:uLnTx/>
                  <a:uFillTx/>
                  <a:latin typeface="Arial"/>
                  <a:ea typeface="Calibri" panose="020F0502020204030204"/>
                  <a:cs typeface="Arial"/>
                </a:endParaRPr>
              </a:p>
            </p:txBody>
          </p:sp>
        </p:grpSp>
        <p:grpSp>
          <p:nvGrpSpPr>
            <p:cNvPr id="121" name="Gruppo 177">
              <a:extLst>
                <a:ext uri="{FF2B5EF4-FFF2-40B4-BE49-F238E27FC236}">
                  <a16:creationId xmlns:a16="http://schemas.microsoft.com/office/drawing/2014/main" id="{076165A4-030F-3ABC-57AC-1077C66B71F9}"/>
                </a:ext>
              </a:extLst>
            </p:cNvPr>
            <p:cNvGrpSpPr/>
            <p:nvPr/>
          </p:nvGrpSpPr>
          <p:grpSpPr>
            <a:xfrm>
              <a:off x="3258185" y="3550920"/>
              <a:ext cx="229870" cy="1468120"/>
              <a:chOff x="3235960" y="3550920"/>
              <a:chExt cx="274320" cy="1468120"/>
            </a:xfrm>
          </p:grpSpPr>
          <p:sp>
            <p:nvSpPr>
              <p:cNvPr id="145" name="Rettangolo 136">
                <a:extLst>
                  <a:ext uri="{FF2B5EF4-FFF2-40B4-BE49-F238E27FC236}">
                    <a16:creationId xmlns:a16="http://schemas.microsoft.com/office/drawing/2014/main" id="{C8D1B718-483D-944D-FEB3-F404EB6D7659}"/>
                  </a:ext>
                </a:extLst>
              </p:cNvPr>
              <p:cNvSpPr/>
              <p:nvPr/>
            </p:nvSpPr>
            <p:spPr>
              <a:xfrm rot="10800000">
                <a:off x="3235960" y="4297680"/>
                <a:ext cx="274320" cy="721360"/>
              </a:xfrm>
              <a:prstGeom prst="rect">
                <a:avLst/>
              </a:prstGeom>
              <a:solidFill>
                <a:srgbClr val="575D72">
                  <a:lumMod val="20000"/>
                  <a:lumOff val="80000"/>
                </a:srgbClr>
              </a:solidFill>
              <a:ln w="15875" cap="flat" cmpd="sng" algn="ctr">
                <a:solidFill>
                  <a:srgbClr val="575D72"/>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cxnSp>
            <p:nvCxnSpPr>
              <p:cNvPr id="146" name="Connettore diritto 137">
                <a:extLst>
                  <a:ext uri="{FF2B5EF4-FFF2-40B4-BE49-F238E27FC236}">
                    <a16:creationId xmlns:a16="http://schemas.microsoft.com/office/drawing/2014/main" id="{6038D273-0768-02B3-12DE-261B16E9E528}"/>
                  </a:ext>
                </a:extLst>
              </p:cNvPr>
              <p:cNvCxnSpPr/>
              <p:nvPr/>
            </p:nvCxnSpPr>
            <p:spPr>
              <a:xfrm rot="10800000" flipH="1">
                <a:off x="3373120" y="3550920"/>
                <a:ext cx="0" cy="751840"/>
              </a:xfrm>
              <a:prstGeom prst="line">
                <a:avLst/>
              </a:prstGeom>
              <a:noFill/>
              <a:ln w="15875" cap="flat" cmpd="sng" algn="ctr">
                <a:solidFill>
                  <a:srgbClr val="575D72"/>
                </a:solidFill>
                <a:prstDash val="solid"/>
              </a:ln>
              <a:effectLst/>
            </p:spPr>
          </p:cxnSp>
        </p:grpSp>
        <p:sp>
          <p:nvSpPr>
            <p:cNvPr id="122" name="Rettangolo 60">
              <a:extLst>
                <a:ext uri="{FF2B5EF4-FFF2-40B4-BE49-F238E27FC236}">
                  <a16:creationId xmlns:a16="http://schemas.microsoft.com/office/drawing/2014/main" id="{10697C6B-79F5-D89E-FFDB-61DAFB19F570}"/>
                </a:ext>
              </a:extLst>
            </p:cNvPr>
            <p:cNvSpPr/>
            <p:nvPr/>
          </p:nvSpPr>
          <p:spPr>
            <a:xfrm>
              <a:off x="4170680" y="2860040"/>
              <a:ext cx="345440" cy="721360"/>
            </a:xfrm>
            <a:prstGeom prst="rect">
              <a:avLst/>
            </a:prstGeom>
            <a:solidFill>
              <a:srgbClr val="FF9999">
                <a:alpha val="20000"/>
              </a:srgbClr>
            </a:solidFill>
            <a:ln w="15875" cap="flat" cmpd="sng" algn="ctr">
              <a:solidFill>
                <a:srgbClr val="FF6699"/>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123" name="TextBox 5">
              <a:extLst>
                <a:ext uri="{FF2B5EF4-FFF2-40B4-BE49-F238E27FC236}">
                  <a16:creationId xmlns:a16="http://schemas.microsoft.com/office/drawing/2014/main" id="{3162C896-65AC-CE8A-C65A-91C7589E8C8B}"/>
                </a:ext>
              </a:extLst>
            </p:cNvPr>
            <p:cNvSpPr txBox="1"/>
            <p:nvPr/>
          </p:nvSpPr>
          <p:spPr>
            <a:xfrm>
              <a:off x="4309204" y="3120140"/>
              <a:ext cx="68395" cy="184665"/>
            </a:xfrm>
            <a:prstGeom prst="rect">
              <a:avLst/>
            </a:prstGeom>
            <a:noFill/>
          </p:spPr>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9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ε</a:t>
              </a:r>
              <a:endParaRPr kumimoji="0" lang="en-US" sz="900" b="1" i="0" u="none" strike="noStrike" kern="0" cap="none" spc="0" normalizeH="0" baseline="0" noProof="0">
                <a:ln>
                  <a:noFill/>
                </a:ln>
                <a:solidFill>
                  <a:srgbClr val="000000"/>
                </a:solidFill>
                <a:effectLst/>
                <a:uLnTx/>
                <a:uFillTx/>
                <a:latin typeface="Arial"/>
                <a:ea typeface="Calibri" panose="020F0502020204030204"/>
                <a:cs typeface="Arial"/>
              </a:endParaRPr>
            </a:p>
          </p:txBody>
        </p:sp>
        <p:grpSp>
          <p:nvGrpSpPr>
            <p:cNvPr id="124" name="Gruppo 166">
              <a:extLst>
                <a:ext uri="{FF2B5EF4-FFF2-40B4-BE49-F238E27FC236}">
                  <a16:creationId xmlns:a16="http://schemas.microsoft.com/office/drawing/2014/main" id="{11230457-C69D-911F-459A-7D31408C36B3}"/>
                </a:ext>
              </a:extLst>
            </p:cNvPr>
            <p:cNvGrpSpPr/>
            <p:nvPr/>
          </p:nvGrpSpPr>
          <p:grpSpPr>
            <a:xfrm>
              <a:off x="3794760" y="2860040"/>
              <a:ext cx="345440" cy="1461008"/>
              <a:chOff x="3794760" y="2860040"/>
              <a:chExt cx="345440" cy="1461008"/>
            </a:xfrm>
          </p:grpSpPr>
          <p:cxnSp>
            <p:nvCxnSpPr>
              <p:cNvPr id="142" name="Connettore diritto 128">
                <a:extLst>
                  <a:ext uri="{FF2B5EF4-FFF2-40B4-BE49-F238E27FC236}">
                    <a16:creationId xmlns:a16="http://schemas.microsoft.com/office/drawing/2014/main" id="{FAC985D7-186A-50E0-69CB-513ED6DADB85}"/>
                  </a:ext>
                </a:extLst>
              </p:cNvPr>
              <p:cNvCxnSpPr/>
              <p:nvPr/>
            </p:nvCxnSpPr>
            <p:spPr>
              <a:xfrm flipH="1">
                <a:off x="3967480" y="3569208"/>
                <a:ext cx="0" cy="751840"/>
              </a:xfrm>
              <a:prstGeom prst="line">
                <a:avLst/>
              </a:prstGeom>
              <a:noFill/>
              <a:ln w="15875" cap="flat" cmpd="sng" algn="ctr">
                <a:solidFill>
                  <a:srgbClr val="2F3651">
                    <a:lumMod val="60000"/>
                    <a:lumOff val="40000"/>
                  </a:srgbClr>
                </a:solidFill>
                <a:prstDash val="solid"/>
              </a:ln>
              <a:effectLst/>
            </p:spPr>
          </p:cxnSp>
          <p:sp>
            <p:nvSpPr>
              <p:cNvPr id="143" name="Rettangolo 127">
                <a:extLst>
                  <a:ext uri="{FF2B5EF4-FFF2-40B4-BE49-F238E27FC236}">
                    <a16:creationId xmlns:a16="http://schemas.microsoft.com/office/drawing/2014/main" id="{B1AD8733-2148-70B4-4781-2442913CA51F}"/>
                  </a:ext>
                </a:extLst>
              </p:cNvPr>
              <p:cNvSpPr/>
              <p:nvPr/>
            </p:nvSpPr>
            <p:spPr>
              <a:xfrm>
                <a:off x="3794760" y="2860040"/>
                <a:ext cx="345440" cy="721360"/>
              </a:xfrm>
              <a:prstGeom prst="rect">
                <a:avLst/>
              </a:prstGeom>
              <a:solidFill>
                <a:srgbClr val="2F3651">
                  <a:lumMod val="20000"/>
                  <a:lumOff val="80000"/>
                </a:srgbClr>
              </a:solidFill>
              <a:ln w="15875" cap="flat" cmpd="sng" algn="ctr">
                <a:solidFill>
                  <a:srgbClr val="2F3651">
                    <a:lumMod val="60000"/>
                    <a:lumOff val="40000"/>
                  </a:srgbClr>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144" name="TextBox 5">
                <a:extLst>
                  <a:ext uri="{FF2B5EF4-FFF2-40B4-BE49-F238E27FC236}">
                    <a16:creationId xmlns:a16="http://schemas.microsoft.com/office/drawing/2014/main" id="{63C15E35-904E-A66C-D06A-01DD18825077}"/>
                  </a:ext>
                </a:extLst>
              </p:cNvPr>
              <p:cNvSpPr txBox="1"/>
              <p:nvPr/>
            </p:nvSpPr>
            <p:spPr>
              <a:xfrm>
                <a:off x="3929009" y="3120140"/>
                <a:ext cx="76944" cy="184665"/>
              </a:xfrm>
              <a:prstGeom prst="rect">
                <a:avLst/>
              </a:prstGeom>
              <a:noFill/>
            </p:spPr>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9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γ</a:t>
                </a:r>
                <a:endParaRPr kumimoji="0" lang="en-US" sz="900" b="1" i="0" u="none" strike="noStrike" kern="0" cap="none" spc="0" normalizeH="0" baseline="0" noProof="0">
                  <a:ln>
                    <a:noFill/>
                  </a:ln>
                  <a:solidFill>
                    <a:srgbClr val="000000"/>
                  </a:solidFill>
                  <a:effectLst/>
                  <a:uLnTx/>
                  <a:uFillTx/>
                  <a:latin typeface="Arial"/>
                  <a:ea typeface="Calibri" panose="020F0502020204030204"/>
                  <a:cs typeface="Arial"/>
                </a:endParaRPr>
              </a:p>
            </p:txBody>
          </p:sp>
        </p:grpSp>
        <p:grpSp>
          <p:nvGrpSpPr>
            <p:cNvPr id="125" name="Gruppo 167">
              <a:extLst>
                <a:ext uri="{FF2B5EF4-FFF2-40B4-BE49-F238E27FC236}">
                  <a16:creationId xmlns:a16="http://schemas.microsoft.com/office/drawing/2014/main" id="{A3BA0F0A-E9B1-8B25-29EB-37E44E14B98D}"/>
                </a:ext>
              </a:extLst>
            </p:cNvPr>
            <p:cNvGrpSpPr/>
            <p:nvPr/>
          </p:nvGrpSpPr>
          <p:grpSpPr>
            <a:xfrm>
              <a:off x="2336800" y="2860040"/>
              <a:ext cx="345440" cy="1461008"/>
              <a:chOff x="2336800" y="2860040"/>
              <a:chExt cx="345440" cy="1461008"/>
            </a:xfrm>
          </p:grpSpPr>
          <p:cxnSp>
            <p:nvCxnSpPr>
              <p:cNvPr id="139" name="Connettore diritto 58">
                <a:extLst>
                  <a:ext uri="{FF2B5EF4-FFF2-40B4-BE49-F238E27FC236}">
                    <a16:creationId xmlns:a16="http://schemas.microsoft.com/office/drawing/2014/main" id="{40A7A06A-66D0-DECF-C36C-A6ADB735DE0E}"/>
                  </a:ext>
                </a:extLst>
              </p:cNvPr>
              <p:cNvCxnSpPr/>
              <p:nvPr/>
            </p:nvCxnSpPr>
            <p:spPr>
              <a:xfrm flipH="1">
                <a:off x="2509520" y="3569208"/>
                <a:ext cx="0" cy="751840"/>
              </a:xfrm>
              <a:prstGeom prst="line">
                <a:avLst/>
              </a:prstGeom>
              <a:noFill/>
              <a:ln w="15875" cap="flat" cmpd="sng" algn="ctr">
                <a:solidFill>
                  <a:srgbClr val="CC9C50"/>
                </a:solidFill>
                <a:prstDash val="solid"/>
              </a:ln>
              <a:effectLst/>
            </p:spPr>
          </p:cxnSp>
          <p:sp>
            <p:nvSpPr>
              <p:cNvPr id="140" name="Rettangolo 57">
                <a:extLst>
                  <a:ext uri="{FF2B5EF4-FFF2-40B4-BE49-F238E27FC236}">
                    <a16:creationId xmlns:a16="http://schemas.microsoft.com/office/drawing/2014/main" id="{D88C288D-C17D-E230-B353-F840650FBD64}"/>
                  </a:ext>
                </a:extLst>
              </p:cNvPr>
              <p:cNvSpPr/>
              <p:nvPr/>
            </p:nvSpPr>
            <p:spPr>
              <a:xfrm>
                <a:off x="2336800" y="2860040"/>
                <a:ext cx="345440" cy="721360"/>
              </a:xfrm>
              <a:prstGeom prst="rect">
                <a:avLst/>
              </a:prstGeom>
              <a:solidFill>
                <a:srgbClr val="CC9C50">
                  <a:lumMod val="20000"/>
                  <a:lumOff val="80000"/>
                </a:srgbClr>
              </a:solidFill>
              <a:ln w="15875" cap="flat" cmpd="sng" algn="ctr">
                <a:solidFill>
                  <a:srgbClr val="CC9C50"/>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141" name="TextBox 5">
                <a:extLst>
                  <a:ext uri="{FF2B5EF4-FFF2-40B4-BE49-F238E27FC236}">
                    <a16:creationId xmlns:a16="http://schemas.microsoft.com/office/drawing/2014/main" id="{3951C3D1-5768-ED8F-8676-9E11064E9386}"/>
                  </a:ext>
                </a:extLst>
              </p:cNvPr>
              <p:cNvSpPr txBox="1"/>
              <p:nvPr/>
            </p:nvSpPr>
            <p:spPr>
              <a:xfrm>
                <a:off x="2466772" y="3120140"/>
                <a:ext cx="85495" cy="184665"/>
              </a:xfrm>
              <a:prstGeom prst="rect">
                <a:avLst/>
              </a:prstGeom>
              <a:noFill/>
            </p:spPr>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9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δ</a:t>
                </a:r>
                <a:endParaRPr kumimoji="0" lang="en-US" sz="900" b="1" i="0" u="none" strike="noStrike" kern="0" cap="none" spc="0" normalizeH="0" baseline="0" noProof="0">
                  <a:ln>
                    <a:noFill/>
                  </a:ln>
                  <a:solidFill>
                    <a:srgbClr val="000000"/>
                  </a:solidFill>
                  <a:effectLst/>
                  <a:uLnTx/>
                  <a:uFillTx/>
                  <a:latin typeface="Arial"/>
                  <a:ea typeface="Calibri" panose="020F0502020204030204"/>
                  <a:cs typeface="Arial"/>
                </a:endParaRPr>
              </a:p>
            </p:txBody>
          </p:sp>
        </p:grpSp>
        <p:grpSp>
          <p:nvGrpSpPr>
            <p:cNvPr id="126" name="Gruppo 168">
              <a:extLst>
                <a:ext uri="{FF2B5EF4-FFF2-40B4-BE49-F238E27FC236}">
                  <a16:creationId xmlns:a16="http://schemas.microsoft.com/office/drawing/2014/main" id="{79D70CD2-D0C1-7F8D-FE3D-C0D334D7AFF3}"/>
                </a:ext>
              </a:extLst>
            </p:cNvPr>
            <p:cNvGrpSpPr/>
            <p:nvPr/>
          </p:nvGrpSpPr>
          <p:grpSpPr>
            <a:xfrm>
              <a:off x="1955800" y="2860040"/>
              <a:ext cx="345440" cy="1461008"/>
              <a:chOff x="1955800" y="2860040"/>
              <a:chExt cx="345440" cy="1461008"/>
            </a:xfrm>
          </p:grpSpPr>
          <p:cxnSp>
            <p:nvCxnSpPr>
              <p:cNvPr id="136" name="Connettore diritto 54">
                <a:extLst>
                  <a:ext uri="{FF2B5EF4-FFF2-40B4-BE49-F238E27FC236}">
                    <a16:creationId xmlns:a16="http://schemas.microsoft.com/office/drawing/2014/main" id="{58BFD3F1-1790-3867-D2A2-90106A424CB3}"/>
                  </a:ext>
                </a:extLst>
              </p:cNvPr>
              <p:cNvCxnSpPr/>
              <p:nvPr/>
            </p:nvCxnSpPr>
            <p:spPr>
              <a:xfrm flipH="1">
                <a:off x="2128520" y="3569208"/>
                <a:ext cx="0" cy="751840"/>
              </a:xfrm>
              <a:prstGeom prst="line">
                <a:avLst/>
              </a:prstGeom>
              <a:noFill/>
              <a:ln w="15875" cap="flat" cmpd="sng" algn="ctr">
                <a:solidFill>
                  <a:srgbClr val="FF6699"/>
                </a:solidFill>
                <a:prstDash val="solid"/>
              </a:ln>
              <a:effectLst/>
            </p:spPr>
          </p:cxnSp>
          <p:sp>
            <p:nvSpPr>
              <p:cNvPr id="137" name="Rettangolo 52">
                <a:extLst>
                  <a:ext uri="{FF2B5EF4-FFF2-40B4-BE49-F238E27FC236}">
                    <a16:creationId xmlns:a16="http://schemas.microsoft.com/office/drawing/2014/main" id="{D81490B0-11CE-07FC-F4C0-5D02EDE9951C}"/>
                  </a:ext>
                </a:extLst>
              </p:cNvPr>
              <p:cNvSpPr/>
              <p:nvPr/>
            </p:nvSpPr>
            <p:spPr>
              <a:xfrm>
                <a:off x="1955800" y="2860040"/>
                <a:ext cx="345440" cy="721360"/>
              </a:xfrm>
              <a:prstGeom prst="rect">
                <a:avLst/>
              </a:prstGeom>
              <a:solidFill>
                <a:srgbClr val="FF9999">
                  <a:alpha val="20000"/>
                </a:srgbClr>
              </a:solidFill>
              <a:ln w="15875" cap="flat" cmpd="sng" algn="ctr">
                <a:solidFill>
                  <a:srgbClr val="FF6699"/>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138" name="TextBox 5">
                <a:extLst>
                  <a:ext uri="{FF2B5EF4-FFF2-40B4-BE49-F238E27FC236}">
                    <a16:creationId xmlns:a16="http://schemas.microsoft.com/office/drawing/2014/main" id="{EE0561DC-1675-E984-102E-DA0D76D91877}"/>
                  </a:ext>
                </a:extLst>
              </p:cNvPr>
              <p:cNvSpPr txBox="1"/>
              <p:nvPr/>
            </p:nvSpPr>
            <p:spPr>
              <a:xfrm>
                <a:off x="2094324" y="3120140"/>
                <a:ext cx="68395" cy="184665"/>
              </a:xfrm>
              <a:prstGeom prst="rect">
                <a:avLst/>
              </a:prstGeom>
              <a:noFill/>
            </p:spPr>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9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ε</a:t>
                </a:r>
                <a:endParaRPr kumimoji="0" lang="en-US" sz="900" b="1" i="0" u="none" strike="noStrike" kern="0" cap="none" spc="0" normalizeH="0" baseline="0" noProof="0">
                  <a:ln>
                    <a:noFill/>
                  </a:ln>
                  <a:solidFill>
                    <a:srgbClr val="000000"/>
                  </a:solidFill>
                  <a:effectLst/>
                  <a:uLnTx/>
                  <a:uFillTx/>
                  <a:latin typeface="Arial"/>
                  <a:ea typeface="Calibri" panose="020F0502020204030204"/>
                  <a:cs typeface="Arial"/>
                </a:endParaRPr>
              </a:p>
            </p:txBody>
          </p:sp>
        </p:grpSp>
        <p:grpSp>
          <p:nvGrpSpPr>
            <p:cNvPr id="127" name="Gruppo 181">
              <a:extLst>
                <a:ext uri="{FF2B5EF4-FFF2-40B4-BE49-F238E27FC236}">
                  <a16:creationId xmlns:a16="http://schemas.microsoft.com/office/drawing/2014/main" id="{421877A2-701E-9913-7850-FE7CB92C3690}"/>
                </a:ext>
              </a:extLst>
            </p:cNvPr>
            <p:cNvGrpSpPr/>
            <p:nvPr/>
          </p:nvGrpSpPr>
          <p:grpSpPr>
            <a:xfrm>
              <a:off x="2809240" y="2047240"/>
              <a:ext cx="615950" cy="2031238"/>
              <a:chOff x="2809240" y="2047240"/>
              <a:chExt cx="615950" cy="2031238"/>
            </a:xfrm>
          </p:grpSpPr>
          <p:grpSp>
            <p:nvGrpSpPr>
              <p:cNvPr id="129" name="Gruppo 175">
                <a:extLst>
                  <a:ext uri="{FF2B5EF4-FFF2-40B4-BE49-F238E27FC236}">
                    <a16:creationId xmlns:a16="http://schemas.microsoft.com/office/drawing/2014/main" id="{7226E89B-335C-A12D-1974-7F6B0EC8DD67}"/>
                  </a:ext>
                </a:extLst>
              </p:cNvPr>
              <p:cNvGrpSpPr/>
              <p:nvPr/>
            </p:nvGrpSpPr>
            <p:grpSpPr>
              <a:xfrm>
                <a:off x="2809240" y="2854960"/>
                <a:ext cx="345440" cy="1223518"/>
                <a:chOff x="2809240" y="2854960"/>
                <a:chExt cx="345440" cy="1223518"/>
              </a:xfrm>
            </p:grpSpPr>
            <p:sp>
              <p:nvSpPr>
                <p:cNvPr id="133" name="Rettangolo 139">
                  <a:extLst>
                    <a:ext uri="{FF2B5EF4-FFF2-40B4-BE49-F238E27FC236}">
                      <a16:creationId xmlns:a16="http://schemas.microsoft.com/office/drawing/2014/main" id="{940DDB5A-6756-2FDC-57E2-2381605DA090}"/>
                    </a:ext>
                  </a:extLst>
                </p:cNvPr>
                <p:cNvSpPr/>
                <p:nvPr/>
              </p:nvSpPr>
              <p:spPr>
                <a:xfrm>
                  <a:off x="2809240" y="2854960"/>
                  <a:ext cx="345440" cy="472440"/>
                </a:xfrm>
                <a:prstGeom prst="rect">
                  <a:avLst/>
                </a:prstGeom>
                <a:solidFill>
                  <a:srgbClr val="347475">
                    <a:lumMod val="20000"/>
                    <a:lumOff val="80000"/>
                  </a:srgbClr>
                </a:solidFill>
                <a:ln w="15875" cap="flat"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cxnSp>
              <p:nvCxnSpPr>
                <p:cNvPr id="134" name="Connettore diritto 140">
                  <a:extLst>
                    <a:ext uri="{FF2B5EF4-FFF2-40B4-BE49-F238E27FC236}">
                      <a16:creationId xmlns:a16="http://schemas.microsoft.com/office/drawing/2014/main" id="{3D09F490-C504-AB7B-58A0-5B39389C8F95}"/>
                    </a:ext>
                  </a:extLst>
                </p:cNvPr>
                <p:cNvCxnSpPr/>
                <p:nvPr/>
              </p:nvCxnSpPr>
              <p:spPr>
                <a:xfrm flipH="1">
                  <a:off x="2981960" y="3326638"/>
                  <a:ext cx="0" cy="751840"/>
                </a:xfrm>
                <a:prstGeom prst="line">
                  <a:avLst/>
                </a:prstGeom>
                <a:noFill/>
                <a:ln w="15875" cap="flat" cmpd="sng" algn="ctr">
                  <a:solidFill>
                    <a:srgbClr val="347475"/>
                  </a:solidFill>
                  <a:prstDash val="solid"/>
                </a:ln>
                <a:effectLst/>
              </p:spPr>
            </p:cxnSp>
            <p:sp>
              <p:nvSpPr>
                <p:cNvPr id="135" name="TextBox 5">
                  <a:extLst>
                    <a:ext uri="{FF2B5EF4-FFF2-40B4-BE49-F238E27FC236}">
                      <a16:creationId xmlns:a16="http://schemas.microsoft.com/office/drawing/2014/main" id="{40FA32E3-CAA9-EEAF-776E-4FCA68499D33}"/>
                    </a:ext>
                  </a:extLst>
                </p:cNvPr>
                <p:cNvSpPr txBox="1"/>
                <p:nvPr/>
              </p:nvSpPr>
              <p:spPr>
                <a:xfrm>
                  <a:off x="2937076" y="3001268"/>
                  <a:ext cx="89769" cy="184665"/>
                </a:xfrm>
                <a:prstGeom prst="rect">
                  <a:avLst/>
                </a:prstGeom>
                <a:noFill/>
                <a:ln>
                  <a:noFill/>
                </a:ln>
              </p:spPr>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9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α</a:t>
                  </a:r>
                  <a:endParaRPr kumimoji="0" lang="en-US" sz="900" b="1" i="0" u="none" strike="noStrike" kern="0" cap="none" spc="0" normalizeH="0" baseline="0" noProof="0">
                    <a:ln>
                      <a:noFill/>
                    </a:ln>
                    <a:solidFill>
                      <a:srgbClr val="000000"/>
                    </a:solidFill>
                    <a:effectLst/>
                    <a:uLnTx/>
                    <a:uFillTx/>
                    <a:latin typeface="Arial"/>
                    <a:ea typeface="Calibri" panose="020F0502020204030204"/>
                    <a:cs typeface="Arial"/>
                  </a:endParaRPr>
                </a:p>
              </p:txBody>
            </p:sp>
          </p:grpSp>
          <p:grpSp>
            <p:nvGrpSpPr>
              <p:cNvPr id="130" name="Gruppo 178">
                <a:extLst>
                  <a:ext uri="{FF2B5EF4-FFF2-40B4-BE49-F238E27FC236}">
                    <a16:creationId xmlns:a16="http://schemas.microsoft.com/office/drawing/2014/main" id="{C2349221-7463-8198-23F7-51020CD5028A}"/>
                  </a:ext>
                </a:extLst>
              </p:cNvPr>
              <p:cNvGrpSpPr/>
              <p:nvPr/>
            </p:nvGrpSpPr>
            <p:grpSpPr>
              <a:xfrm>
                <a:off x="2809240" y="2047240"/>
                <a:ext cx="615950" cy="817880"/>
                <a:chOff x="2809240" y="2047240"/>
                <a:chExt cx="615950" cy="817880"/>
              </a:xfrm>
            </p:grpSpPr>
            <p:sp>
              <p:nvSpPr>
                <p:cNvPr id="131" name="Rettangolo 179">
                  <a:extLst>
                    <a:ext uri="{FF2B5EF4-FFF2-40B4-BE49-F238E27FC236}">
                      <a16:creationId xmlns:a16="http://schemas.microsoft.com/office/drawing/2014/main" id="{5822D12B-1DE7-0A1B-7887-9E4AE14440B9}"/>
                    </a:ext>
                  </a:extLst>
                </p:cNvPr>
                <p:cNvSpPr/>
                <p:nvPr/>
              </p:nvSpPr>
              <p:spPr>
                <a:xfrm>
                  <a:off x="2809240" y="2336800"/>
                  <a:ext cx="345440" cy="528320"/>
                </a:xfrm>
                <a:prstGeom prst="rect">
                  <a:avLst/>
                </a:prstGeom>
                <a:solidFill>
                  <a:srgbClr val="347475">
                    <a:lumMod val="20000"/>
                    <a:lumOff val="80000"/>
                  </a:srgbClr>
                </a:solidFill>
                <a:ln w="15875" cap="flat"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132" name="Arco 180">
                  <a:extLst>
                    <a:ext uri="{FF2B5EF4-FFF2-40B4-BE49-F238E27FC236}">
                      <a16:creationId xmlns:a16="http://schemas.microsoft.com/office/drawing/2014/main" id="{22A98BAA-A334-785D-C9AC-3D6AFB76DB55}"/>
                    </a:ext>
                  </a:extLst>
                </p:cNvPr>
                <p:cNvSpPr/>
                <p:nvPr/>
              </p:nvSpPr>
              <p:spPr>
                <a:xfrm>
                  <a:off x="3004185" y="2047240"/>
                  <a:ext cx="421005" cy="421005"/>
                </a:xfrm>
                <a:prstGeom prst="arc">
                  <a:avLst>
                    <a:gd name="adj1" fmla="val 6262799"/>
                    <a:gd name="adj2" fmla="val 9594709"/>
                  </a:avLst>
                </a:prstGeom>
                <a:solidFill>
                  <a:sysClr val="window" lastClr="FFFFFF"/>
                </a:solidFill>
                <a:ln w="15875" cap="flat" cmpd="sng" algn="ctr">
                  <a:solidFill>
                    <a:srgbClr val="347475"/>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grpSp>
        </p:grpSp>
        <p:sp>
          <p:nvSpPr>
            <p:cNvPr id="128" name="TextBox 5">
              <a:extLst>
                <a:ext uri="{FF2B5EF4-FFF2-40B4-BE49-F238E27FC236}">
                  <a16:creationId xmlns:a16="http://schemas.microsoft.com/office/drawing/2014/main" id="{B7F4704A-1399-2417-CC13-8817B519DA62}"/>
                </a:ext>
              </a:extLst>
            </p:cNvPr>
            <p:cNvSpPr txBox="1"/>
            <p:nvPr/>
          </p:nvSpPr>
          <p:spPr>
            <a:xfrm>
              <a:off x="2722880" y="2534575"/>
              <a:ext cx="1026651" cy="246221"/>
            </a:xfrm>
            <a:prstGeom prst="rect">
              <a:avLst/>
            </a:prstGeom>
            <a:noFill/>
          </p:spPr>
          <p:txBody>
            <a:bodyPr rot="0" spcFirstLastPara="0" vertOverflow="overflow" horzOverflow="overflow" vert="horz" wrap="square" lIns="0" tIns="0" rIns="0" bIns="0" numCol="1" spcCol="0" rtlCol="0" fromWordArt="0" anchor="b"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200" b="1"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TCR</a:t>
              </a:r>
            </a:p>
          </p:txBody>
        </p:sp>
      </p:grpSp>
      <p:pic>
        <p:nvPicPr>
          <p:cNvPr id="159" name="T-Cells infiltrate 4">
            <a:extLst>
              <a:ext uri="{FF2B5EF4-FFF2-40B4-BE49-F238E27FC236}">
                <a16:creationId xmlns:a16="http://schemas.microsoft.com/office/drawing/2014/main" id="{B5A11B42-32A8-192F-A2ED-503864916A3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rot="7772008">
            <a:off x="3740426" y="3909808"/>
            <a:ext cx="809299" cy="795112"/>
          </a:xfrm>
          <a:prstGeom prst="rect">
            <a:avLst/>
          </a:prstGeom>
        </p:spPr>
      </p:pic>
      <p:sp>
        <p:nvSpPr>
          <p:cNvPr id="160" name="Freeform: Shape 19">
            <a:extLst>
              <a:ext uri="{FF2B5EF4-FFF2-40B4-BE49-F238E27FC236}">
                <a16:creationId xmlns:a16="http://schemas.microsoft.com/office/drawing/2014/main" id="{922F1A77-7282-E5BC-CDDD-B426956434EF}"/>
              </a:ext>
            </a:extLst>
          </p:cNvPr>
          <p:cNvSpPr>
            <a:spLocks noChangeAspect="1"/>
          </p:cNvSpPr>
          <p:nvPr/>
        </p:nvSpPr>
        <p:spPr>
          <a:xfrm rot="16867475" flipV="1">
            <a:off x="3661976" y="3762553"/>
            <a:ext cx="275973" cy="298082"/>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FF0909"/>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161" name="TextBox 21">
            <a:extLst>
              <a:ext uri="{FF2B5EF4-FFF2-40B4-BE49-F238E27FC236}">
                <a16:creationId xmlns:a16="http://schemas.microsoft.com/office/drawing/2014/main" id="{900625BD-FE0A-0F5D-CDFE-771BDAC9788B}"/>
              </a:ext>
            </a:extLst>
          </p:cNvPr>
          <p:cNvSpPr txBox="1"/>
          <p:nvPr/>
        </p:nvSpPr>
        <p:spPr>
          <a:xfrm>
            <a:off x="2524327" y="1061636"/>
            <a:ext cx="439274" cy="253916"/>
          </a:xfrm>
          <a:prstGeom prst="rect">
            <a:avLst/>
          </a:prstGeom>
          <a:noFill/>
        </p:spPr>
        <p:txBody>
          <a:bodyPr wrap="square">
            <a:spAutoFit/>
          </a:bodyPr>
          <a:lstStyle/>
          <a:p>
            <a:pPr algn="ctr" defTabSz="685800"/>
            <a:r>
              <a:rPr lang="de" sz="1050" b="1">
                <a:solidFill>
                  <a:srgbClr val="000000"/>
                </a:solidFill>
                <a:uFill>
                  <a:solidFill>
                    <a:prstClr val="black">
                      <a:alpha val="0"/>
                    </a:prstClr>
                  </a:solidFill>
                </a:uFill>
                <a:latin typeface="Calibri"/>
                <a:ea typeface="Calibri"/>
                <a:cs typeface="Calibri"/>
              </a:rPr>
              <a:t>APZ</a:t>
            </a:r>
          </a:p>
        </p:txBody>
      </p:sp>
      <p:sp>
        <p:nvSpPr>
          <p:cNvPr id="162" name="Oval 25">
            <a:extLst>
              <a:ext uri="{FF2B5EF4-FFF2-40B4-BE49-F238E27FC236}">
                <a16:creationId xmlns:a16="http://schemas.microsoft.com/office/drawing/2014/main" id="{EEEFA482-19D5-4AB4-2B04-193D8B3B9913}"/>
              </a:ext>
            </a:extLst>
          </p:cNvPr>
          <p:cNvSpPr/>
          <p:nvPr/>
        </p:nvSpPr>
        <p:spPr>
          <a:xfrm>
            <a:off x="2843859" y="1496615"/>
            <a:ext cx="128260" cy="134472"/>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FFFFFF"/>
                </a:solidFill>
                <a:effectLst/>
                <a:uLnTx/>
                <a:uFill>
                  <a:solidFill>
                    <a:prstClr val="black">
                      <a:alpha val="0"/>
                    </a:prstClr>
                  </a:solidFill>
                </a:uFill>
                <a:latin typeface="Calibri"/>
                <a:ea typeface="Calibri"/>
                <a:cs typeface="Calibri"/>
              </a:rPr>
              <a:t>1</a:t>
            </a:r>
          </a:p>
        </p:txBody>
      </p:sp>
      <p:sp>
        <p:nvSpPr>
          <p:cNvPr id="163" name="Oval 26">
            <a:extLst>
              <a:ext uri="{FF2B5EF4-FFF2-40B4-BE49-F238E27FC236}">
                <a16:creationId xmlns:a16="http://schemas.microsoft.com/office/drawing/2014/main" id="{AA35178C-37E2-4431-96B1-404C502DE891}"/>
              </a:ext>
            </a:extLst>
          </p:cNvPr>
          <p:cNvSpPr/>
          <p:nvPr/>
        </p:nvSpPr>
        <p:spPr>
          <a:xfrm>
            <a:off x="1176138" y="2394876"/>
            <a:ext cx="128260" cy="134472"/>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FFFFFF"/>
                </a:solidFill>
                <a:effectLst/>
                <a:uLnTx/>
                <a:uFill>
                  <a:solidFill>
                    <a:prstClr val="black">
                      <a:alpha val="0"/>
                    </a:prstClr>
                  </a:solidFill>
                </a:uFill>
                <a:latin typeface="Calibri"/>
                <a:ea typeface="Calibri"/>
                <a:cs typeface="Calibri"/>
              </a:rPr>
              <a:t>2</a:t>
            </a:r>
          </a:p>
        </p:txBody>
      </p:sp>
      <p:sp>
        <p:nvSpPr>
          <p:cNvPr id="164" name="Oval 28">
            <a:extLst>
              <a:ext uri="{FF2B5EF4-FFF2-40B4-BE49-F238E27FC236}">
                <a16:creationId xmlns:a16="http://schemas.microsoft.com/office/drawing/2014/main" id="{CAC61309-8BEA-44D1-397F-B8F57BF75B83}"/>
              </a:ext>
            </a:extLst>
          </p:cNvPr>
          <p:cNvSpPr/>
          <p:nvPr/>
        </p:nvSpPr>
        <p:spPr>
          <a:xfrm>
            <a:off x="3383304" y="2389916"/>
            <a:ext cx="128260" cy="134472"/>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FFFFFF"/>
                </a:solidFill>
                <a:effectLst/>
                <a:uLnTx/>
                <a:uFill>
                  <a:solidFill>
                    <a:prstClr val="black">
                      <a:alpha val="0"/>
                    </a:prstClr>
                  </a:solidFill>
                </a:uFill>
                <a:latin typeface="Calibri"/>
                <a:ea typeface="Calibri"/>
                <a:cs typeface="Calibri"/>
              </a:rPr>
              <a:t>2</a:t>
            </a:r>
          </a:p>
        </p:txBody>
      </p:sp>
      <p:sp>
        <p:nvSpPr>
          <p:cNvPr id="165" name="Oval 29">
            <a:extLst>
              <a:ext uri="{FF2B5EF4-FFF2-40B4-BE49-F238E27FC236}">
                <a16:creationId xmlns:a16="http://schemas.microsoft.com/office/drawing/2014/main" id="{70385A4B-91B8-9D3B-65DF-9C1621EA9D99}"/>
              </a:ext>
            </a:extLst>
          </p:cNvPr>
          <p:cNvSpPr/>
          <p:nvPr/>
        </p:nvSpPr>
        <p:spPr>
          <a:xfrm>
            <a:off x="2262751" y="3918164"/>
            <a:ext cx="128260" cy="134472"/>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de" sz="900" b="0" i="0" u="none" strike="noStrike" kern="0" cap="none" spc="0" normalizeH="0" baseline="0" noProof="0">
                <a:ln>
                  <a:noFill/>
                </a:ln>
                <a:solidFill>
                  <a:srgbClr val="FFFFFF"/>
                </a:solidFill>
                <a:effectLst/>
                <a:uLnTx/>
                <a:uFill>
                  <a:solidFill>
                    <a:prstClr val="black">
                      <a:alpha val="0"/>
                    </a:prstClr>
                  </a:solidFill>
                </a:uFill>
                <a:latin typeface="Calibri"/>
                <a:ea typeface="Calibri"/>
                <a:cs typeface="Calibri"/>
              </a:rPr>
              <a:t>3</a:t>
            </a:r>
          </a:p>
        </p:txBody>
      </p:sp>
      <p:cxnSp>
        <p:nvCxnSpPr>
          <p:cNvPr id="166" name="Connector: Curved 32">
            <a:extLst>
              <a:ext uri="{FF2B5EF4-FFF2-40B4-BE49-F238E27FC236}">
                <a16:creationId xmlns:a16="http://schemas.microsoft.com/office/drawing/2014/main" id="{D6E07232-0434-52D0-ACA9-E0BE1373A460}"/>
              </a:ext>
            </a:extLst>
          </p:cNvPr>
          <p:cNvCxnSpPr/>
          <p:nvPr/>
        </p:nvCxnSpPr>
        <p:spPr>
          <a:xfrm rot="10800000" flipV="1">
            <a:off x="1176139" y="1766730"/>
            <a:ext cx="890690" cy="571358"/>
          </a:xfrm>
          <a:prstGeom prst="curvedConnector3">
            <a:avLst>
              <a:gd name="adj1" fmla="val 120580"/>
            </a:avLst>
          </a:prstGeom>
          <a:noFill/>
          <a:ln w="9525" cap="flat" cmpd="sng" algn="ctr">
            <a:solidFill>
              <a:srgbClr val="347475">
                <a:shade val="95000"/>
                <a:satMod val="105000"/>
              </a:srgbClr>
            </a:solidFill>
            <a:prstDash val="solid"/>
            <a:tailEnd type="triangle"/>
          </a:ln>
          <a:effectLst/>
        </p:spPr>
      </p:cxnSp>
      <p:cxnSp>
        <p:nvCxnSpPr>
          <p:cNvPr id="167" name="Connector: Curved 135">
            <a:extLst>
              <a:ext uri="{FF2B5EF4-FFF2-40B4-BE49-F238E27FC236}">
                <a16:creationId xmlns:a16="http://schemas.microsoft.com/office/drawing/2014/main" id="{C577F5AA-E3C3-2008-8393-8A62FD20BAAD}"/>
              </a:ext>
            </a:extLst>
          </p:cNvPr>
          <p:cNvCxnSpPr/>
          <p:nvPr/>
        </p:nvCxnSpPr>
        <p:spPr>
          <a:xfrm>
            <a:off x="2546890" y="1765070"/>
            <a:ext cx="1027931" cy="547854"/>
          </a:xfrm>
          <a:prstGeom prst="curvedConnector3">
            <a:avLst>
              <a:gd name="adj1" fmla="val 109489"/>
            </a:avLst>
          </a:prstGeom>
          <a:noFill/>
          <a:ln w="9525" cap="flat" cmpd="sng" algn="ctr">
            <a:solidFill>
              <a:srgbClr val="347475">
                <a:shade val="95000"/>
                <a:satMod val="105000"/>
              </a:srgbClr>
            </a:solidFill>
            <a:prstDash val="solid"/>
            <a:tailEnd type="triangle"/>
          </a:ln>
          <a:effectLst/>
        </p:spPr>
      </p:cxnSp>
      <p:cxnSp>
        <p:nvCxnSpPr>
          <p:cNvPr id="168" name="Connector: Curved 150">
            <a:extLst>
              <a:ext uri="{FF2B5EF4-FFF2-40B4-BE49-F238E27FC236}">
                <a16:creationId xmlns:a16="http://schemas.microsoft.com/office/drawing/2014/main" id="{8E810FF0-558E-1878-9420-22C3E4297360}"/>
              </a:ext>
            </a:extLst>
          </p:cNvPr>
          <p:cNvCxnSpPr/>
          <p:nvPr/>
        </p:nvCxnSpPr>
        <p:spPr>
          <a:xfrm rot="16200000" flipH="1">
            <a:off x="1050457" y="2802076"/>
            <a:ext cx="1144184" cy="783941"/>
          </a:xfrm>
          <a:prstGeom prst="curvedConnector3">
            <a:avLst>
              <a:gd name="adj1" fmla="val 100448"/>
            </a:avLst>
          </a:prstGeom>
          <a:noFill/>
          <a:ln w="9525" cap="flat" cmpd="sng" algn="ctr">
            <a:solidFill>
              <a:srgbClr val="347475">
                <a:shade val="95000"/>
                <a:satMod val="105000"/>
              </a:srgbClr>
            </a:solidFill>
            <a:prstDash val="solid"/>
            <a:tailEnd type="triangle"/>
          </a:ln>
          <a:effectLst/>
        </p:spPr>
      </p:cxnSp>
      <p:cxnSp>
        <p:nvCxnSpPr>
          <p:cNvPr id="169" name="Connector: Curved 165">
            <a:extLst>
              <a:ext uri="{FF2B5EF4-FFF2-40B4-BE49-F238E27FC236}">
                <a16:creationId xmlns:a16="http://schemas.microsoft.com/office/drawing/2014/main" id="{725FAF31-62DC-A3F0-3A86-542C27023E87}"/>
              </a:ext>
            </a:extLst>
          </p:cNvPr>
          <p:cNvCxnSpPr/>
          <p:nvPr/>
        </p:nvCxnSpPr>
        <p:spPr>
          <a:xfrm rot="5400000">
            <a:off x="2480677" y="2778601"/>
            <a:ext cx="1179958" cy="869051"/>
          </a:xfrm>
          <a:prstGeom prst="curvedConnector3">
            <a:avLst>
              <a:gd name="adj1" fmla="val 98918"/>
            </a:avLst>
          </a:prstGeom>
          <a:noFill/>
          <a:ln w="9525" cap="flat" cmpd="sng" algn="ctr">
            <a:solidFill>
              <a:srgbClr val="347475">
                <a:shade val="95000"/>
                <a:satMod val="105000"/>
              </a:srgbClr>
            </a:solidFill>
            <a:prstDash val="solid"/>
            <a:tailEnd type="triangle"/>
          </a:ln>
          <a:effectLst/>
        </p:spPr>
      </p:cxnSp>
      <p:grpSp>
        <p:nvGrpSpPr>
          <p:cNvPr id="170" name="Group 189">
            <a:extLst>
              <a:ext uri="{FF2B5EF4-FFF2-40B4-BE49-F238E27FC236}">
                <a16:creationId xmlns:a16="http://schemas.microsoft.com/office/drawing/2014/main" id="{B13075FF-D89F-0858-874B-5ACCD59FBB1C}"/>
              </a:ext>
            </a:extLst>
          </p:cNvPr>
          <p:cNvGrpSpPr/>
          <p:nvPr/>
        </p:nvGrpSpPr>
        <p:grpSpPr>
          <a:xfrm>
            <a:off x="2036121" y="2080236"/>
            <a:ext cx="144960" cy="47178"/>
            <a:chOff x="2509520" y="2001953"/>
            <a:chExt cx="193280" cy="62904"/>
          </a:xfrm>
        </p:grpSpPr>
        <p:cxnSp>
          <p:nvCxnSpPr>
            <p:cNvPr id="171" name="Straight Connector 186">
              <a:extLst>
                <a:ext uri="{FF2B5EF4-FFF2-40B4-BE49-F238E27FC236}">
                  <a16:creationId xmlns:a16="http://schemas.microsoft.com/office/drawing/2014/main" id="{E8337FBA-4A47-C4E9-69B5-E4004BEFDE3C}"/>
                </a:ext>
              </a:extLst>
            </p:cNvPr>
            <p:cNvCxnSpPr/>
            <p:nvPr/>
          </p:nvCxnSpPr>
          <p:spPr>
            <a:xfrm>
              <a:off x="2509520" y="2033405"/>
              <a:ext cx="193280" cy="0"/>
            </a:xfrm>
            <a:prstGeom prst="line">
              <a:avLst/>
            </a:prstGeom>
            <a:noFill/>
            <a:ln w="9525" cap="flat" cmpd="sng" algn="ctr">
              <a:solidFill>
                <a:sysClr val="window" lastClr="FFFFFF">
                  <a:lumMod val="50000"/>
                </a:sysClr>
              </a:solidFill>
              <a:prstDash val="solid"/>
            </a:ln>
            <a:effectLst/>
          </p:spPr>
        </p:cxnSp>
        <p:cxnSp>
          <p:nvCxnSpPr>
            <p:cNvPr id="172" name="Straight Connector 187">
              <a:extLst>
                <a:ext uri="{FF2B5EF4-FFF2-40B4-BE49-F238E27FC236}">
                  <a16:creationId xmlns:a16="http://schemas.microsoft.com/office/drawing/2014/main" id="{886D1E37-9BC4-10A4-CE30-FB15D92999D4}"/>
                </a:ext>
              </a:extLst>
            </p:cNvPr>
            <p:cNvCxnSpPr/>
            <p:nvPr/>
          </p:nvCxnSpPr>
          <p:spPr>
            <a:xfrm flipH="1">
              <a:off x="2509520" y="2001953"/>
              <a:ext cx="0" cy="62904"/>
            </a:xfrm>
            <a:prstGeom prst="line">
              <a:avLst/>
            </a:prstGeom>
            <a:noFill/>
            <a:ln w="9525" cap="flat" cmpd="sng" algn="ctr">
              <a:solidFill>
                <a:sysClr val="window" lastClr="FFFFFF">
                  <a:lumMod val="50000"/>
                </a:sysClr>
              </a:solidFill>
              <a:prstDash val="solid"/>
            </a:ln>
            <a:effectLst/>
          </p:spPr>
        </p:cxnSp>
      </p:grpSp>
      <p:grpSp>
        <p:nvGrpSpPr>
          <p:cNvPr id="173" name="Group 190">
            <a:extLst>
              <a:ext uri="{FF2B5EF4-FFF2-40B4-BE49-F238E27FC236}">
                <a16:creationId xmlns:a16="http://schemas.microsoft.com/office/drawing/2014/main" id="{4FCC3AC9-D322-741F-610A-6E4863B38D70}"/>
              </a:ext>
            </a:extLst>
          </p:cNvPr>
          <p:cNvGrpSpPr/>
          <p:nvPr/>
        </p:nvGrpSpPr>
        <p:grpSpPr>
          <a:xfrm flipH="1">
            <a:off x="2465633" y="2082618"/>
            <a:ext cx="157314" cy="43347"/>
            <a:chOff x="2509520" y="2001953"/>
            <a:chExt cx="193280" cy="62904"/>
          </a:xfrm>
        </p:grpSpPr>
        <p:cxnSp>
          <p:nvCxnSpPr>
            <p:cNvPr id="174" name="Straight Connector 191">
              <a:extLst>
                <a:ext uri="{FF2B5EF4-FFF2-40B4-BE49-F238E27FC236}">
                  <a16:creationId xmlns:a16="http://schemas.microsoft.com/office/drawing/2014/main" id="{D7BACFCD-8418-3A2E-C55E-D900DCF93EB9}"/>
                </a:ext>
              </a:extLst>
            </p:cNvPr>
            <p:cNvCxnSpPr/>
            <p:nvPr/>
          </p:nvCxnSpPr>
          <p:spPr>
            <a:xfrm>
              <a:off x="2509520" y="2033405"/>
              <a:ext cx="193280" cy="0"/>
            </a:xfrm>
            <a:prstGeom prst="line">
              <a:avLst/>
            </a:prstGeom>
            <a:noFill/>
            <a:ln w="9525" cap="flat" cmpd="sng" algn="ctr">
              <a:solidFill>
                <a:sysClr val="window" lastClr="FFFFFF">
                  <a:lumMod val="50000"/>
                </a:sysClr>
              </a:solidFill>
              <a:prstDash val="solid"/>
            </a:ln>
            <a:effectLst/>
          </p:spPr>
        </p:cxnSp>
        <p:cxnSp>
          <p:nvCxnSpPr>
            <p:cNvPr id="175" name="Straight Connector 192">
              <a:extLst>
                <a:ext uri="{FF2B5EF4-FFF2-40B4-BE49-F238E27FC236}">
                  <a16:creationId xmlns:a16="http://schemas.microsoft.com/office/drawing/2014/main" id="{76AC8372-D904-AC0E-4A27-D88E123E1E87}"/>
                </a:ext>
              </a:extLst>
            </p:cNvPr>
            <p:cNvCxnSpPr/>
            <p:nvPr/>
          </p:nvCxnSpPr>
          <p:spPr>
            <a:xfrm flipH="1">
              <a:off x="2509520" y="2001953"/>
              <a:ext cx="0" cy="62904"/>
            </a:xfrm>
            <a:prstGeom prst="line">
              <a:avLst/>
            </a:prstGeom>
            <a:noFill/>
            <a:ln w="9525" cap="flat" cmpd="sng" algn="ctr">
              <a:solidFill>
                <a:sysClr val="window" lastClr="FFFFFF">
                  <a:lumMod val="50000"/>
                </a:sysClr>
              </a:solidFill>
              <a:prstDash val="solid"/>
            </a:ln>
            <a:effectLst/>
          </p:spPr>
        </p:cxnSp>
      </p:grpSp>
      <p:grpSp>
        <p:nvGrpSpPr>
          <p:cNvPr id="176" name="Group 193">
            <a:extLst>
              <a:ext uri="{FF2B5EF4-FFF2-40B4-BE49-F238E27FC236}">
                <a16:creationId xmlns:a16="http://schemas.microsoft.com/office/drawing/2014/main" id="{09BAEA0C-126D-5AAE-EBF9-EA1EEAB73226}"/>
              </a:ext>
            </a:extLst>
          </p:cNvPr>
          <p:cNvGrpSpPr/>
          <p:nvPr/>
        </p:nvGrpSpPr>
        <p:grpSpPr>
          <a:xfrm rot="17226810">
            <a:off x="1940464" y="1030624"/>
            <a:ext cx="766859" cy="742748"/>
            <a:chOff x="6408261" y="1791601"/>
            <a:chExt cx="845757" cy="787110"/>
          </a:xfrm>
        </p:grpSpPr>
        <p:sp>
          <p:nvSpPr>
            <p:cNvPr id="177" name="Freeform 327">
              <a:extLst>
                <a:ext uri="{FF2B5EF4-FFF2-40B4-BE49-F238E27FC236}">
                  <a16:creationId xmlns:a16="http://schemas.microsoft.com/office/drawing/2014/main" id="{BF427B4B-39F8-F7A1-D920-2EC5A8DD6FE5}"/>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178" name="Freeform 328">
              <a:extLst>
                <a:ext uri="{FF2B5EF4-FFF2-40B4-BE49-F238E27FC236}">
                  <a16:creationId xmlns:a16="http://schemas.microsoft.com/office/drawing/2014/main" id="{06F3FAC1-3F8C-A1F2-705F-36DFAD180D2C}"/>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grpSp>
        <p:nvGrpSpPr>
          <p:cNvPr id="179" name="Group 196">
            <a:extLst>
              <a:ext uri="{FF2B5EF4-FFF2-40B4-BE49-F238E27FC236}">
                <a16:creationId xmlns:a16="http://schemas.microsoft.com/office/drawing/2014/main" id="{0C847F08-0305-174C-9FAA-9ABB68447CC2}"/>
              </a:ext>
            </a:extLst>
          </p:cNvPr>
          <p:cNvGrpSpPr/>
          <p:nvPr/>
        </p:nvGrpSpPr>
        <p:grpSpPr>
          <a:xfrm rot="21423522">
            <a:off x="2225539" y="1649389"/>
            <a:ext cx="226757" cy="283511"/>
            <a:chOff x="9374724" y="3564530"/>
            <a:chExt cx="302342" cy="378015"/>
          </a:xfrm>
        </p:grpSpPr>
        <p:sp>
          <p:nvSpPr>
            <p:cNvPr id="180" name="Freeform: Shape 202">
              <a:extLst>
                <a:ext uri="{FF2B5EF4-FFF2-40B4-BE49-F238E27FC236}">
                  <a16:creationId xmlns:a16="http://schemas.microsoft.com/office/drawing/2014/main" id="{C1FC5C1D-A474-9B52-146B-2C27F430E7FF}"/>
                </a:ext>
              </a:extLst>
            </p:cNvPr>
            <p:cNvSpPr>
              <a:spLocks noChangeAspect="1"/>
            </p:cNvSpPr>
            <p:nvPr/>
          </p:nvSpPr>
          <p:spPr>
            <a:xfrm rot="2238401">
              <a:off x="9374724" y="3564530"/>
              <a:ext cx="302342" cy="326564"/>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181" name="Oval 199">
              <a:extLst>
                <a:ext uri="{FF2B5EF4-FFF2-40B4-BE49-F238E27FC236}">
                  <a16:creationId xmlns:a16="http://schemas.microsoft.com/office/drawing/2014/main" id="{32A610C1-9F46-ED1C-C55B-7DEF37949965}"/>
                </a:ext>
              </a:extLst>
            </p:cNvPr>
            <p:cNvSpPr/>
            <p:nvPr/>
          </p:nvSpPr>
          <p:spPr>
            <a:xfrm>
              <a:off x="9435474" y="3776712"/>
              <a:ext cx="146953" cy="165833"/>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182" name="TextBox 205">
            <a:extLst>
              <a:ext uri="{FF2B5EF4-FFF2-40B4-BE49-F238E27FC236}">
                <a16:creationId xmlns:a16="http://schemas.microsoft.com/office/drawing/2014/main" id="{F0CC1368-E3EA-CBF6-2182-A00629F26823}"/>
              </a:ext>
            </a:extLst>
          </p:cNvPr>
          <p:cNvSpPr txBox="1"/>
          <p:nvPr/>
        </p:nvSpPr>
        <p:spPr>
          <a:xfrm>
            <a:off x="2642938" y="1661669"/>
            <a:ext cx="640822"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MHC-Klasse II</a:t>
            </a:r>
          </a:p>
        </p:txBody>
      </p:sp>
      <p:sp>
        <p:nvSpPr>
          <p:cNvPr id="183" name="TextBox 206">
            <a:extLst>
              <a:ext uri="{FF2B5EF4-FFF2-40B4-BE49-F238E27FC236}">
                <a16:creationId xmlns:a16="http://schemas.microsoft.com/office/drawing/2014/main" id="{EE10D48B-CB0A-2272-0169-AA0A23652B8B}"/>
              </a:ext>
            </a:extLst>
          </p:cNvPr>
          <p:cNvSpPr txBox="1"/>
          <p:nvPr/>
        </p:nvSpPr>
        <p:spPr>
          <a:xfrm>
            <a:off x="1683719" y="1635866"/>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Antigen</a:t>
            </a:r>
          </a:p>
        </p:txBody>
      </p:sp>
      <p:cxnSp>
        <p:nvCxnSpPr>
          <p:cNvPr id="184" name="Straight Connector 207">
            <a:extLst>
              <a:ext uri="{FF2B5EF4-FFF2-40B4-BE49-F238E27FC236}">
                <a16:creationId xmlns:a16="http://schemas.microsoft.com/office/drawing/2014/main" id="{E0D67CB4-C34F-72FA-448C-E316DDFAA949}"/>
              </a:ext>
            </a:extLst>
          </p:cNvPr>
          <p:cNvCxnSpPr/>
          <p:nvPr/>
        </p:nvCxnSpPr>
        <p:spPr>
          <a:xfrm flipV="1">
            <a:off x="2372187" y="1702859"/>
            <a:ext cx="256397" cy="14611"/>
          </a:xfrm>
          <a:prstGeom prst="line">
            <a:avLst/>
          </a:prstGeom>
          <a:noFill/>
          <a:ln w="9525" cap="flat" cmpd="sng" algn="ctr">
            <a:solidFill>
              <a:srgbClr val="7F7F7F"/>
            </a:solidFill>
            <a:prstDash val="solid"/>
          </a:ln>
          <a:effectLst/>
        </p:spPr>
      </p:cxnSp>
      <p:cxnSp>
        <p:nvCxnSpPr>
          <p:cNvPr id="185" name="Straight Connector 212">
            <a:extLst>
              <a:ext uri="{FF2B5EF4-FFF2-40B4-BE49-F238E27FC236}">
                <a16:creationId xmlns:a16="http://schemas.microsoft.com/office/drawing/2014/main" id="{13A71220-D1C1-CEEB-5E20-B00A2C61DC2A}"/>
              </a:ext>
            </a:extLst>
          </p:cNvPr>
          <p:cNvCxnSpPr>
            <a:endCxn id="181" idx="1"/>
          </p:cNvCxnSpPr>
          <p:nvPr/>
        </p:nvCxnSpPr>
        <p:spPr>
          <a:xfrm>
            <a:off x="1986930" y="1703125"/>
            <a:ext cx="302207" cy="126219"/>
          </a:xfrm>
          <a:prstGeom prst="line">
            <a:avLst/>
          </a:prstGeom>
          <a:noFill/>
          <a:ln w="9525" cap="flat" cmpd="sng" algn="ctr">
            <a:solidFill>
              <a:srgbClr val="7F7F7F"/>
            </a:solidFill>
            <a:prstDash val="solid"/>
          </a:ln>
          <a:effectLst/>
        </p:spPr>
      </p:cxnSp>
      <p:sp>
        <p:nvSpPr>
          <p:cNvPr id="186" name="TextBox 216">
            <a:extLst>
              <a:ext uri="{FF2B5EF4-FFF2-40B4-BE49-F238E27FC236}">
                <a16:creationId xmlns:a16="http://schemas.microsoft.com/office/drawing/2014/main" id="{4BCB4AC9-081F-4D85-B0AF-72F609A965FD}"/>
              </a:ext>
            </a:extLst>
          </p:cNvPr>
          <p:cNvSpPr txBox="1"/>
          <p:nvPr/>
        </p:nvSpPr>
        <p:spPr>
          <a:xfrm>
            <a:off x="2999802" y="1508122"/>
            <a:ext cx="1517174" cy="117725"/>
          </a:xfrm>
          <a:prstGeom prst="rect">
            <a:avLst/>
          </a:prstGeom>
          <a:noFill/>
        </p:spPr>
        <p:txBody>
          <a:bodyPr wrap="square" lIns="0" tIns="0" rIns="0" bIns="0" rtlCol="0" anchor="ctr">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Antigen-Präsentation</a:t>
            </a:r>
            <a:r>
              <a:rPr lang="de" sz="900" b="1" baseline="30000">
                <a:solidFill>
                  <a:srgbClr val="2F3651"/>
                </a:solidFill>
                <a:uFill>
                  <a:solidFill>
                    <a:prstClr val="black">
                      <a:alpha val="0"/>
                    </a:prstClr>
                  </a:solidFill>
                </a:uFill>
                <a:latin typeface="Arial"/>
                <a:ea typeface="Arial"/>
                <a:cs typeface="Arial"/>
              </a:rPr>
              <a:t>3</a:t>
            </a:r>
          </a:p>
        </p:txBody>
      </p:sp>
      <p:sp>
        <p:nvSpPr>
          <p:cNvPr id="187" name="TextBox 217">
            <a:extLst>
              <a:ext uri="{FF2B5EF4-FFF2-40B4-BE49-F238E27FC236}">
                <a16:creationId xmlns:a16="http://schemas.microsoft.com/office/drawing/2014/main" id="{BD20D99C-7DC5-0F92-8ECC-B98560AAF100}"/>
              </a:ext>
            </a:extLst>
          </p:cNvPr>
          <p:cNvSpPr txBox="1"/>
          <p:nvPr/>
        </p:nvSpPr>
        <p:spPr>
          <a:xfrm>
            <a:off x="3562774" y="2355284"/>
            <a:ext cx="1009715" cy="235449"/>
          </a:xfrm>
          <a:prstGeom prst="rect">
            <a:avLst/>
          </a:prstGeom>
          <a:noFill/>
        </p:spPr>
        <p:txBody>
          <a:bodyPr wrap="square" lIns="0" tIns="0" rIns="0" bIns="0" rtlCol="0" anchor="ctr">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CD3ε-Aktivierung</a:t>
            </a:r>
            <a:r>
              <a:rPr lang="de" sz="900" b="1" baseline="30000">
                <a:solidFill>
                  <a:srgbClr val="2F3651"/>
                </a:solidFill>
                <a:uFill>
                  <a:solidFill>
                    <a:prstClr val="black">
                      <a:alpha val="0"/>
                    </a:prstClr>
                  </a:solidFill>
                </a:uFill>
                <a:latin typeface="Arial"/>
                <a:ea typeface="Arial"/>
                <a:cs typeface="Arial"/>
              </a:rPr>
              <a:t>2,3</a:t>
            </a:r>
            <a:endParaRPr lang="en-US" sz="900" b="1">
              <a:solidFill>
                <a:srgbClr val="2F3651"/>
              </a:solidFill>
              <a:latin typeface="Arial" panose="020B0604020202020204" pitchFamily="34" charset="0"/>
              <a:ea typeface="Verdana"/>
              <a:cs typeface="Arial" panose="020B0604020202020204" pitchFamily="34" charset="0"/>
              <a:sym typeface="Verdana"/>
            </a:endParaRPr>
          </a:p>
        </p:txBody>
      </p:sp>
      <p:sp>
        <p:nvSpPr>
          <p:cNvPr id="188" name="TextBox 218">
            <a:extLst>
              <a:ext uri="{FF2B5EF4-FFF2-40B4-BE49-F238E27FC236}">
                <a16:creationId xmlns:a16="http://schemas.microsoft.com/office/drawing/2014/main" id="{371FE1B6-71BB-8EA1-D8C9-B3B9E083055F}"/>
              </a:ext>
            </a:extLst>
          </p:cNvPr>
          <p:cNvSpPr txBox="1"/>
          <p:nvPr/>
        </p:nvSpPr>
        <p:spPr>
          <a:xfrm>
            <a:off x="94774" y="2368018"/>
            <a:ext cx="1033142" cy="235449"/>
          </a:xfrm>
          <a:prstGeom prst="rect">
            <a:avLst/>
          </a:prstGeom>
          <a:noFill/>
        </p:spPr>
        <p:txBody>
          <a:bodyPr wrap="square" lIns="0" tIns="0" rIns="0" bIns="0" rtlCol="0" anchor="ctr">
            <a:spAutoFit/>
          </a:bodyPr>
          <a:lstStyle/>
          <a:p>
            <a:pPr algn="r" defTabSz="685800">
              <a:lnSpc>
                <a:spcPct val="85000"/>
              </a:lnSpc>
              <a:defRPr/>
            </a:pPr>
            <a:r>
              <a:rPr lang="de" sz="900" b="1">
                <a:solidFill>
                  <a:srgbClr val="2F3651"/>
                </a:solidFill>
                <a:uFill>
                  <a:solidFill>
                    <a:prstClr val="black">
                      <a:alpha val="0"/>
                    </a:prstClr>
                  </a:solidFill>
                </a:uFill>
                <a:latin typeface="Arial"/>
                <a:ea typeface="Arial"/>
                <a:cs typeface="Arial"/>
              </a:rPr>
              <a:t>CD3ε-Aktivierung</a:t>
            </a:r>
            <a:r>
              <a:rPr lang="de" sz="900" b="1" baseline="30000">
                <a:solidFill>
                  <a:srgbClr val="2F3651"/>
                </a:solidFill>
                <a:uFill>
                  <a:solidFill>
                    <a:prstClr val="black">
                      <a:alpha val="0"/>
                    </a:prstClr>
                  </a:solidFill>
                </a:uFill>
                <a:latin typeface="Arial"/>
                <a:ea typeface="Arial"/>
                <a:cs typeface="Arial"/>
              </a:rPr>
              <a:t>2,3</a:t>
            </a:r>
            <a:endParaRPr lang="en-US" sz="900" b="1">
              <a:solidFill>
                <a:srgbClr val="2F3651"/>
              </a:solidFill>
              <a:latin typeface="Arial" panose="020B0604020202020204" pitchFamily="34" charset="0"/>
              <a:ea typeface="Verdana"/>
              <a:cs typeface="Arial" panose="020B0604020202020204" pitchFamily="34" charset="0"/>
              <a:sym typeface="Verdana"/>
            </a:endParaRPr>
          </a:p>
        </p:txBody>
      </p:sp>
      <p:sp>
        <p:nvSpPr>
          <p:cNvPr id="189" name="TextBox 219">
            <a:extLst>
              <a:ext uri="{FF2B5EF4-FFF2-40B4-BE49-F238E27FC236}">
                <a16:creationId xmlns:a16="http://schemas.microsoft.com/office/drawing/2014/main" id="{1BCB2716-CA6E-2724-A288-4FF94BCCFC4F}"/>
              </a:ext>
            </a:extLst>
          </p:cNvPr>
          <p:cNvSpPr txBox="1"/>
          <p:nvPr/>
        </p:nvSpPr>
        <p:spPr>
          <a:xfrm>
            <a:off x="2422940" y="3891423"/>
            <a:ext cx="773658" cy="235449"/>
          </a:xfrm>
          <a:prstGeom prst="rect">
            <a:avLst/>
          </a:prstGeom>
          <a:noFill/>
        </p:spPr>
        <p:txBody>
          <a:bodyPr wrap="square" lIns="0" tIns="0" rIns="0" bIns="0" rtlCol="0" anchor="ctr">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Aktivierung der </a:t>
            </a:r>
            <a:r>
              <a:rPr lang="el-GR" sz="900" b="1">
                <a:solidFill>
                  <a:srgbClr val="2F3651"/>
                </a:solidFill>
                <a:uFill>
                  <a:solidFill>
                    <a:prstClr val="black">
                      <a:alpha val="0"/>
                    </a:prstClr>
                  </a:solidFill>
                </a:uFill>
                <a:latin typeface="Arial"/>
                <a:ea typeface="Arial"/>
                <a:cs typeface="Arial"/>
              </a:rPr>
              <a:t>ζ</a:t>
            </a:r>
            <a:r>
              <a:rPr lang="de-DE" sz="900" b="1">
                <a:solidFill>
                  <a:srgbClr val="2F3651"/>
                </a:solidFill>
                <a:uFill>
                  <a:solidFill>
                    <a:prstClr val="black">
                      <a:alpha val="0"/>
                    </a:prstClr>
                  </a:solidFill>
                </a:uFill>
                <a:latin typeface="Arial"/>
                <a:ea typeface="Arial"/>
                <a:cs typeface="Arial"/>
              </a:rPr>
              <a:t>-</a:t>
            </a:r>
            <a:r>
              <a:rPr lang="de" sz="900" b="1">
                <a:solidFill>
                  <a:srgbClr val="2F3651"/>
                </a:solidFill>
                <a:uFill>
                  <a:solidFill>
                    <a:prstClr val="black">
                      <a:alpha val="0"/>
                    </a:prstClr>
                  </a:solidFill>
                </a:uFill>
                <a:latin typeface="Arial"/>
                <a:ea typeface="Arial"/>
                <a:cs typeface="Arial"/>
              </a:rPr>
              <a:t>Kette</a:t>
            </a:r>
            <a:r>
              <a:rPr lang="de" sz="900" b="1" baseline="30000">
                <a:solidFill>
                  <a:srgbClr val="2F3651"/>
                </a:solidFill>
                <a:uFill>
                  <a:solidFill>
                    <a:prstClr val="black">
                      <a:alpha val="0"/>
                    </a:prstClr>
                  </a:solidFill>
                </a:uFill>
                <a:latin typeface="Arial"/>
                <a:ea typeface="Arial"/>
                <a:cs typeface="Arial"/>
              </a:rPr>
              <a:t>2,3</a:t>
            </a:r>
            <a:endParaRPr lang="en-US" sz="900" b="1">
              <a:solidFill>
                <a:srgbClr val="2F3651"/>
              </a:solidFill>
              <a:latin typeface="Arial" panose="020B0604020202020204" pitchFamily="34" charset="0"/>
              <a:ea typeface="Verdana"/>
              <a:cs typeface="Arial" panose="020B0604020202020204" pitchFamily="34" charset="0"/>
              <a:sym typeface="Verdana"/>
            </a:endParaRPr>
          </a:p>
        </p:txBody>
      </p:sp>
      <p:sp>
        <p:nvSpPr>
          <p:cNvPr id="190" name="Oval 6">
            <a:extLst>
              <a:ext uri="{FF2B5EF4-FFF2-40B4-BE49-F238E27FC236}">
                <a16:creationId xmlns:a16="http://schemas.microsoft.com/office/drawing/2014/main" id="{EEF61252-0719-1F18-73A3-162D383CC175}"/>
              </a:ext>
            </a:extLst>
          </p:cNvPr>
          <p:cNvSpPr/>
          <p:nvPr/>
        </p:nvSpPr>
        <p:spPr>
          <a:xfrm>
            <a:off x="4477539" y="2065574"/>
            <a:ext cx="211358" cy="213510"/>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Calibri"/>
                <a:ea typeface="Calibri"/>
                <a:cs typeface="Calibri"/>
              </a:rPr>
              <a:t>1</a:t>
            </a:r>
          </a:p>
        </p:txBody>
      </p:sp>
      <p:sp>
        <p:nvSpPr>
          <p:cNvPr id="191" name="Oval 10">
            <a:extLst>
              <a:ext uri="{FF2B5EF4-FFF2-40B4-BE49-F238E27FC236}">
                <a16:creationId xmlns:a16="http://schemas.microsoft.com/office/drawing/2014/main" id="{8844758B-B1B8-13E6-FAD3-644E1939EE5F}"/>
              </a:ext>
            </a:extLst>
          </p:cNvPr>
          <p:cNvSpPr/>
          <p:nvPr/>
        </p:nvSpPr>
        <p:spPr>
          <a:xfrm>
            <a:off x="4484067" y="2803055"/>
            <a:ext cx="211358" cy="213510"/>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Calibri"/>
                <a:ea typeface="Calibri"/>
                <a:cs typeface="Calibri"/>
              </a:rPr>
              <a:t>2</a:t>
            </a:r>
          </a:p>
        </p:txBody>
      </p:sp>
      <p:sp>
        <p:nvSpPr>
          <p:cNvPr id="192" name="Oval 11">
            <a:extLst>
              <a:ext uri="{FF2B5EF4-FFF2-40B4-BE49-F238E27FC236}">
                <a16:creationId xmlns:a16="http://schemas.microsoft.com/office/drawing/2014/main" id="{D57755FE-A47B-084B-93FA-C3B30FBC54A8}"/>
              </a:ext>
            </a:extLst>
          </p:cNvPr>
          <p:cNvSpPr/>
          <p:nvPr/>
        </p:nvSpPr>
        <p:spPr>
          <a:xfrm>
            <a:off x="4484363" y="3617356"/>
            <a:ext cx="211358" cy="213510"/>
          </a:xfrm>
          <a:prstGeom prst="ellipse">
            <a:avLst/>
          </a:prstGeom>
          <a:solidFill>
            <a:srgbClr val="2F3651"/>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Calibri"/>
                <a:ea typeface="Calibri"/>
                <a:cs typeface="Calibri"/>
              </a:rPr>
              <a:t>3</a:t>
            </a:r>
          </a:p>
        </p:txBody>
      </p:sp>
      <p:sp>
        <p:nvSpPr>
          <p:cNvPr id="193" name="TextBox 5">
            <a:extLst>
              <a:ext uri="{FF2B5EF4-FFF2-40B4-BE49-F238E27FC236}">
                <a16:creationId xmlns:a16="http://schemas.microsoft.com/office/drawing/2014/main" id="{B18FE455-BAC4-3B65-993B-226DBDEA0D57}"/>
              </a:ext>
            </a:extLst>
          </p:cNvPr>
          <p:cNvSpPr txBox="1"/>
          <p:nvPr/>
        </p:nvSpPr>
        <p:spPr>
          <a:xfrm>
            <a:off x="2406646" y="3547796"/>
            <a:ext cx="51296" cy="138499"/>
          </a:xfrm>
          <a:prstGeom prst="rect">
            <a:avLst/>
          </a:prstGeom>
          <a:noFill/>
        </p:spPr>
        <p:txBody>
          <a:bodyPr rot="0" spcFirstLastPara="0" vertOverflow="overflow" horzOverflow="overflow" vert="horz" wrap="none" lIns="0" tIns="0" rIns="0" bIns="0" numCol="1" spcCol="0" rtlCol="0" fromWordArt="0" anchor="ctr" anchorCtr="0" forceAA="0" compatLnSpc="1">
            <a:prstTxWarp prst="textNoShape">
              <a:avLst/>
            </a:prstTxWarp>
            <a:spAutoFit/>
          </a:bodyP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el-GR" sz="90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ζ</a:t>
            </a:r>
            <a:endParaRPr kumimoji="0" lang="en-US" sz="900" b="1" i="0" u="none" strike="noStrike" kern="0" cap="none" spc="0" normalizeH="0" baseline="0" noProof="0">
              <a:ln>
                <a:noFill/>
              </a:ln>
              <a:solidFill>
                <a:srgbClr val="000000"/>
              </a:solidFill>
              <a:effectLst/>
              <a:uLnTx/>
              <a:uFillTx/>
              <a:latin typeface="Arial"/>
              <a:ea typeface="Calibri" panose="020F0502020204030204"/>
              <a:cs typeface="Arial"/>
            </a:endParaRPr>
          </a:p>
        </p:txBody>
      </p:sp>
      <p:sp>
        <p:nvSpPr>
          <p:cNvPr id="194" name="Rectangle: Rounded Corners 23">
            <a:extLst>
              <a:ext uri="{FF2B5EF4-FFF2-40B4-BE49-F238E27FC236}">
                <a16:creationId xmlns:a16="http://schemas.microsoft.com/office/drawing/2014/main" id="{61DFA570-B7E3-86FB-9F6E-B464DADD7FBA}"/>
              </a:ext>
            </a:extLst>
          </p:cNvPr>
          <p:cNvSpPr/>
          <p:nvPr/>
        </p:nvSpPr>
        <p:spPr>
          <a:xfrm>
            <a:off x="4544658" y="926262"/>
            <a:ext cx="4348521" cy="655539"/>
          </a:xfrm>
          <a:prstGeom prst="roundRect">
            <a:avLst>
              <a:gd name="adj" fmla="val 28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400">
                <a:solidFill>
                  <a:prstClr val="white"/>
                </a:solidFill>
                <a:latin typeface="Verdana"/>
              </a:rPr>
              <a:t>Der </a:t>
            </a:r>
            <a:r>
              <a:rPr lang="de-DE" sz="1400" b="1">
                <a:solidFill>
                  <a:prstClr val="white"/>
                </a:solidFill>
                <a:latin typeface="Verdana"/>
              </a:rPr>
              <a:t>TCR signalisiert nicht selbst</a:t>
            </a:r>
            <a:r>
              <a:rPr lang="de-DE" sz="1400">
                <a:solidFill>
                  <a:prstClr val="white"/>
                </a:solidFill>
                <a:latin typeface="Verdana"/>
              </a:rPr>
              <a:t>, sondern </a:t>
            </a:r>
            <a:r>
              <a:rPr lang="de-DE" sz="1400" b="1">
                <a:solidFill>
                  <a:prstClr val="white"/>
                </a:solidFill>
                <a:latin typeface="Verdana"/>
              </a:rPr>
              <a:t>über die assoziierten CD3-Moleküle</a:t>
            </a:r>
            <a:r>
              <a:rPr lang="de-DE" sz="1400" baseline="30000">
                <a:solidFill>
                  <a:prstClr val="white"/>
                </a:solidFill>
                <a:latin typeface="Verdana"/>
              </a:rPr>
              <a:t>1,2</a:t>
            </a:r>
          </a:p>
        </p:txBody>
      </p:sp>
      <p:sp>
        <p:nvSpPr>
          <p:cNvPr id="2" name="Textfeld 1">
            <a:extLst>
              <a:ext uri="{FF2B5EF4-FFF2-40B4-BE49-F238E27FC236}">
                <a16:creationId xmlns:a16="http://schemas.microsoft.com/office/drawing/2014/main" id="{DE4D917A-20FA-CDD0-EFD9-D9F30181B077}"/>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MAT-DE-2600042-1.0-01/2026</a:t>
            </a:r>
            <a:endParaRPr lang="de-DE" sz="600">
              <a:solidFill>
                <a:srgbClr val="404040"/>
              </a:solidFill>
            </a:endParaRPr>
          </a:p>
        </p:txBody>
      </p:sp>
    </p:spTree>
    <p:extLst>
      <p:ext uri="{BB962C8B-B14F-4D97-AF65-F5344CB8AC3E}">
        <p14:creationId xmlns:p14="http://schemas.microsoft.com/office/powerpoint/2010/main" val="26569790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4">
            <a:extLst>
              <a:ext uri="{FF2B5EF4-FFF2-40B4-BE49-F238E27FC236}">
                <a16:creationId xmlns:a16="http://schemas.microsoft.com/office/drawing/2014/main" id="{C02937C1-9096-3C3C-A6C2-217494D0DEE5}"/>
              </a:ext>
            </a:extLst>
          </p:cNvPr>
          <p:cNvSpPr>
            <a:spLocks noGrp="1"/>
          </p:cNvSpPr>
          <p:nvPr>
            <p:ph type="body" sz="quarter" idx="17"/>
          </p:nvPr>
        </p:nvSpPr>
        <p:spPr>
          <a:xfrm>
            <a:off x="363617" y="117193"/>
            <a:ext cx="8476488" cy="463296"/>
          </a:xfrm>
        </p:spPr>
        <p:txBody>
          <a:bodyPr/>
          <a:lstStyle/>
          <a:p>
            <a:r>
              <a:rPr lang="de-DE" sz="2000" b="1">
                <a:solidFill>
                  <a:srgbClr val="7030A0"/>
                </a:solidFill>
                <a:latin typeface="+mj-lt"/>
              </a:rPr>
              <a:t>Klassifikation des Diabetes</a:t>
            </a:r>
            <a:r>
              <a:rPr lang="de-DE" sz="2000" b="1" baseline="30000">
                <a:solidFill>
                  <a:srgbClr val="7030A0"/>
                </a:solidFill>
                <a:latin typeface="+mj-lt"/>
              </a:rPr>
              <a:t>1</a:t>
            </a:r>
          </a:p>
        </p:txBody>
      </p:sp>
      <p:graphicFrame>
        <p:nvGraphicFramePr>
          <p:cNvPr id="7" name="Inhaltsplatzhalter 3">
            <a:extLst>
              <a:ext uri="{FF2B5EF4-FFF2-40B4-BE49-F238E27FC236}">
                <a16:creationId xmlns:a16="http://schemas.microsoft.com/office/drawing/2014/main" id="{E8713A0E-406C-BB4A-C3E4-E21CBDCA0DF3}"/>
              </a:ext>
            </a:extLst>
          </p:cNvPr>
          <p:cNvGraphicFramePr>
            <a:graphicFrameLocks/>
          </p:cNvGraphicFramePr>
          <p:nvPr>
            <p:extLst>
              <p:ext uri="{D42A27DB-BD31-4B8C-83A1-F6EECF244321}">
                <p14:modId xmlns:p14="http://schemas.microsoft.com/office/powerpoint/2010/main" val="2161802265"/>
              </p:ext>
            </p:extLst>
          </p:nvPr>
        </p:nvGraphicFramePr>
        <p:xfrm>
          <a:off x="1394436" y="646176"/>
          <a:ext cx="6297216" cy="4009968"/>
        </p:xfrm>
        <a:graphic>
          <a:graphicData uri="http://schemas.openxmlformats.org/drawingml/2006/table">
            <a:tbl>
              <a:tblPr/>
              <a:tblGrid>
                <a:gridCol w="6297216">
                  <a:extLst>
                    <a:ext uri="{9D8B030D-6E8A-4147-A177-3AD203B41FA5}">
                      <a16:colId xmlns:a16="http://schemas.microsoft.com/office/drawing/2014/main" val="20000"/>
                    </a:ext>
                  </a:extLst>
                </a:gridCol>
              </a:tblGrid>
              <a:tr h="790492">
                <a:tc>
                  <a:txBody>
                    <a:bodyPr/>
                    <a:lstStyle>
                      <a:lvl1pPr defTabSz="457200" eaLnBrk="0" hangingPunct="0">
                        <a:spcBef>
                          <a:spcPts val="775"/>
                        </a:spcBef>
                        <a:buSzPct val="100000"/>
                        <a:buFont typeface="Arial" pitchFamily="34" charset="0"/>
                        <a:defRPr sz="2700">
                          <a:solidFill>
                            <a:schemeClr val="tx1"/>
                          </a:solidFill>
                          <a:latin typeface="Arial" pitchFamily="34" charset="0"/>
                          <a:ea typeface="ＭＳ Ｐゴシック" pitchFamily="34" charset="-128"/>
                          <a:sym typeface="Arial" pitchFamily="34" charset="0"/>
                        </a:defRPr>
                      </a:lvl1pPr>
                      <a:lvl2pPr marL="742950" indent="-285750" defTabSz="457200" eaLnBrk="0" hangingPunct="0">
                        <a:spcBef>
                          <a:spcPts val="638"/>
                        </a:spcBef>
                        <a:buSzPct val="100000"/>
                        <a:buFont typeface="Arial" pitchFamily="34" charset="0"/>
                        <a:defRPr sz="2300">
                          <a:solidFill>
                            <a:schemeClr val="tx1"/>
                          </a:solidFill>
                          <a:latin typeface="Arial" pitchFamily="34" charset="0"/>
                          <a:ea typeface="ＭＳ Ｐゴシック" pitchFamily="34" charset="-128"/>
                          <a:sym typeface="Arial" pitchFamily="34" charset="0"/>
                        </a:defRPr>
                      </a:lvl2pPr>
                      <a:lvl3pPr marL="1143000" indent="-228600" defTabSz="457200" eaLnBrk="0" hangingPunct="0">
                        <a:spcBef>
                          <a:spcPts val="563"/>
                        </a:spcBef>
                        <a:buSzPct val="100000"/>
                        <a:buFont typeface="Arial" pitchFamily="34" charset="0"/>
                        <a:defRPr sz="2000">
                          <a:solidFill>
                            <a:schemeClr val="tx1"/>
                          </a:solidFill>
                          <a:latin typeface="Arial" pitchFamily="34" charset="0"/>
                          <a:ea typeface="ＭＳ Ｐゴシック" pitchFamily="34" charset="-128"/>
                          <a:sym typeface="Arial" pitchFamily="34" charset="0"/>
                        </a:defRPr>
                      </a:lvl3pPr>
                      <a:lvl4pPr marL="1600200" indent="-228600" defTabSz="457200" eaLnBrk="0" hangingPunct="0">
                        <a:spcBef>
                          <a:spcPts val="488"/>
                        </a:spcBef>
                        <a:buSzPct val="100000"/>
                        <a:buFont typeface="Arial" pitchFamily="34" charset="0"/>
                        <a:defRPr>
                          <a:solidFill>
                            <a:schemeClr val="tx1"/>
                          </a:solidFill>
                          <a:latin typeface="Arial" pitchFamily="34" charset="0"/>
                          <a:ea typeface="ＭＳ Ｐゴシック" pitchFamily="34" charset="-128"/>
                          <a:sym typeface="Arial" pitchFamily="34" charset="0"/>
                        </a:defRPr>
                      </a:lvl4pPr>
                      <a:lvl5pPr marL="2057400" indent="-228600" defTabSz="457200" eaLnBrk="0" hangingPunct="0">
                        <a:spcBef>
                          <a:spcPts val="488"/>
                        </a:spcBef>
                        <a:buSzPct val="100000"/>
                        <a:buFont typeface="Arial" pitchFamily="34" charset="0"/>
                        <a:defRPr>
                          <a:solidFill>
                            <a:schemeClr val="tx1"/>
                          </a:solidFill>
                          <a:latin typeface="Arial" pitchFamily="34" charset="0"/>
                          <a:ea typeface="ＭＳ Ｐゴシック" pitchFamily="34" charset="-128"/>
                          <a:sym typeface="Arial" pitchFamily="34" charset="0"/>
                        </a:defRPr>
                      </a:lvl5pPr>
                      <a:lvl6pPr marL="25146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6pPr>
                      <a:lvl7pPr marL="29718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7pPr>
                      <a:lvl8pPr marL="34290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8pPr>
                      <a:lvl9pPr marL="38862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9pPr>
                    </a:lstStyle>
                    <a:p>
                      <a:pPr marL="0" marR="0" lvl="0" indent="0" algn="l" defTabSz="457200" rtl="0" eaLnBrk="1" fontAlgn="base" latinLnBrk="0" hangingPunct="1">
                        <a:lnSpc>
                          <a:spcPct val="100000"/>
                        </a:lnSpc>
                        <a:spcBef>
                          <a:spcPct val="0"/>
                        </a:spcBef>
                        <a:spcAft>
                          <a:spcPct val="0"/>
                        </a:spcAft>
                        <a:buClrTx/>
                        <a:buSzTx/>
                        <a:buFont typeface="Arial" pitchFamily="34" charset="0"/>
                        <a:buNone/>
                        <a:tabLst/>
                      </a:pPr>
                      <a:r>
                        <a:rPr kumimoji="0" lang="de-DE" altLang="de-DE" sz="1500" b="1" i="0" u="none" strike="noStrike" cap="none" normalizeH="0" baseline="0">
                          <a:ln>
                            <a:noFill/>
                          </a:ln>
                          <a:solidFill>
                            <a:srgbClr val="002060"/>
                          </a:solidFill>
                          <a:effectLst/>
                          <a:latin typeface="Arial" pitchFamily="34" charset="0"/>
                          <a:ea typeface="ＭＳ Ｐゴシック" pitchFamily="34" charset="-128"/>
                        </a:rPr>
                        <a:t>Typ-1-Diabetes </a:t>
                      </a:r>
                      <a:r>
                        <a:rPr kumimoji="0" lang="de-DE" altLang="de-DE" sz="1500" b="0" i="0" u="none" strike="noStrike" cap="none" normalizeH="0" baseline="0">
                          <a:ln>
                            <a:noFill/>
                          </a:ln>
                          <a:solidFill>
                            <a:srgbClr val="002060"/>
                          </a:solidFill>
                          <a:effectLst/>
                          <a:latin typeface="Arial" pitchFamily="34" charset="0"/>
                          <a:ea typeface="ＭＳ Ｐゴシック" pitchFamily="34" charset="-128"/>
                        </a:rPr>
                        <a:t>(Insulinmangel)</a:t>
                      </a:r>
                    </a:p>
                    <a:p>
                      <a:pPr marL="0" marR="0" lvl="0" indent="0" algn="l" defTabSz="457200" rtl="0" eaLnBrk="1" fontAlgn="base" latinLnBrk="0" hangingPunct="1">
                        <a:lnSpc>
                          <a:spcPct val="100000"/>
                        </a:lnSpc>
                        <a:spcBef>
                          <a:spcPct val="0"/>
                        </a:spcBef>
                        <a:spcAft>
                          <a:spcPct val="0"/>
                        </a:spcAft>
                        <a:buClr>
                          <a:srgbClr val="008F20"/>
                        </a:buClr>
                        <a:buSzPct val="110000"/>
                        <a:buFont typeface="Arial" pitchFamily="34" charset="0"/>
                        <a:buChar char="•"/>
                        <a:tabLst/>
                      </a:pP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 Immunologisch</a:t>
                      </a:r>
                    </a:p>
                    <a:p>
                      <a:pPr marL="0" marR="0" lvl="0" indent="0" algn="l" defTabSz="457200" rtl="0" eaLnBrk="1" fontAlgn="base" latinLnBrk="0" hangingPunct="1">
                        <a:lnSpc>
                          <a:spcPct val="100000"/>
                        </a:lnSpc>
                        <a:spcBef>
                          <a:spcPct val="0"/>
                        </a:spcBef>
                        <a:spcAft>
                          <a:spcPct val="0"/>
                        </a:spcAft>
                        <a:buClr>
                          <a:srgbClr val="008F20"/>
                        </a:buClr>
                        <a:buSzPct val="110000"/>
                        <a:buFont typeface="Arial" pitchFamily="34" charset="0"/>
                        <a:buChar char="•"/>
                        <a:tabLst/>
                      </a:pP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 Idiopathisch</a:t>
                      </a:r>
                    </a:p>
                  </a:txBody>
                  <a:tcPr marL="68581" marR="68581" marT="34283" marB="3428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ECDE"/>
                    </a:solidFill>
                  </a:tcPr>
                </a:tc>
                <a:extLst>
                  <a:ext uri="{0D108BD9-81ED-4DB2-BD59-A6C34878D82A}">
                    <a16:rowId xmlns:a16="http://schemas.microsoft.com/office/drawing/2014/main" val="10001"/>
                  </a:ext>
                </a:extLst>
              </a:tr>
              <a:tr h="550011">
                <a:tc>
                  <a:txBody>
                    <a:bodyPr/>
                    <a:lstStyle>
                      <a:lvl1pPr defTabSz="457200" eaLnBrk="0" hangingPunct="0">
                        <a:spcBef>
                          <a:spcPts val="775"/>
                        </a:spcBef>
                        <a:buSzPct val="100000"/>
                        <a:buFont typeface="Arial" pitchFamily="34" charset="0"/>
                        <a:defRPr sz="2700">
                          <a:solidFill>
                            <a:schemeClr val="tx1"/>
                          </a:solidFill>
                          <a:latin typeface="Arial" pitchFamily="34" charset="0"/>
                          <a:ea typeface="ＭＳ Ｐゴシック" pitchFamily="34" charset="-128"/>
                          <a:sym typeface="Arial" pitchFamily="34" charset="0"/>
                        </a:defRPr>
                      </a:lvl1pPr>
                      <a:lvl2pPr marL="742950" indent="-285750" defTabSz="457200" eaLnBrk="0" hangingPunct="0">
                        <a:spcBef>
                          <a:spcPts val="638"/>
                        </a:spcBef>
                        <a:buSzPct val="100000"/>
                        <a:buFont typeface="Arial" pitchFamily="34" charset="0"/>
                        <a:defRPr sz="2300">
                          <a:solidFill>
                            <a:schemeClr val="tx1"/>
                          </a:solidFill>
                          <a:latin typeface="Arial" pitchFamily="34" charset="0"/>
                          <a:ea typeface="ＭＳ Ｐゴシック" pitchFamily="34" charset="-128"/>
                          <a:sym typeface="Arial" pitchFamily="34" charset="0"/>
                        </a:defRPr>
                      </a:lvl2pPr>
                      <a:lvl3pPr marL="1143000" indent="-228600" defTabSz="457200" eaLnBrk="0" hangingPunct="0">
                        <a:spcBef>
                          <a:spcPts val="563"/>
                        </a:spcBef>
                        <a:buSzPct val="100000"/>
                        <a:buFont typeface="Arial" pitchFamily="34" charset="0"/>
                        <a:defRPr sz="2000">
                          <a:solidFill>
                            <a:schemeClr val="tx1"/>
                          </a:solidFill>
                          <a:latin typeface="Arial" pitchFamily="34" charset="0"/>
                          <a:ea typeface="ＭＳ Ｐゴシック" pitchFamily="34" charset="-128"/>
                          <a:sym typeface="Arial" pitchFamily="34" charset="0"/>
                        </a:defRPr>
                      </a:lvl3pPr>
                      <a:lvl4pPr marL="1600200" indent="-228600" defTabSz="457200" eaLnBrk="0" hangingPunct="0">
                        <a:spcBef>
                          <a:spcPts val="488"/>
                        </a:spcBef>
                        <a:buSzPct val="100000"/>
                        <a:buFont typeface="Arial" pitchFamily="34" charset="0"/>
                        <a:defRPr>
                          <a:solidFill>
                            <a:schemeClr val="tx1"/>
                          </a:solidFill>
                          <a:latin typeface="Arial" pitchFamily="34" charset="0"/>
                          <a:ea typeface="ＭＳ Ｐゴシック" pitchFamily="34" charset="-128"/>
                          <a:sym typeface="Arial" pitchFamily="34" charset="0"/>
                        </a:defRPr>
                      </a:lvl4pPr>
                      <a:lvl5pPr marL="2057400" indent="-228600" defTabSz="457200" eaLnBrk="0" hangingPunct="0">
                        <a:spcBef>
                          <a:spcPts val="488"/>
                        </a:spcBef>
                        <a:buSzPct val="100000"/>
                        <a:buFont typeface="Arial" pitchFamily="34" charset="0"/>
                        <a:defRPr>
                          <a:solidFill>
                            <a:schemeClr val="tx1"/>
                          </a:solidFill>
                          <a:latin typeface="Arial" pitchFamily="34" charset="0"/>
                          <a:ea typeface="ＭＳ Ｐゴシック" pitchFamily="34" charset="-128"/>
                          <a:sym typeface="Arial" pitchFamily="34" charset="0"/>
                        </a:defRPr>
                      </a:lvl5pPr>
                      <a:lvl6pPr marL="25146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6pPr>
                      <a:lvl7pPr marL="29718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7pPr>
                      <a:lvl8pPr marL="34290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8pPr>
                      <a:lvl9pPr marL="38862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9pPr>
                    </a:lstStyle>
                    <a:p>
                      <a:pPr marL="0" marR="0" lvl="0" indent="0" algn="l" defTabSz="457200" rtl="0" eaLnBrk="1" fontAlgn="base" latinLnBrk="0" hangingPunct="1">
                        <a:lnSpc>
                          <a:spcPct val="100000"/>
                        </a:lnSpc>
                        <a:spcBef>
                          <a:spcPct val="0"/>
                        </a:spcBef>
                        <a:spcAft>
                          <a:spcPct val="0"/>
                        </a:spcAft>
                        <a:buClrTx/>
                        <a:buSzTx/>
                        <a:buFont typeface="Arial" pitchFamily="34" charset="0"/>
                        <a:buNone/>
                        <a:tabLst/>
                      </a:pPr>
                      <a:r>
                        <a:rPr kumimoji="0" lang="de-DE" altLang="de-DE" sz="1500" b="1" i="0" u="none" strike="noStrike" cap="none" normalizeH="0" baseline="0">
                          <a:ln>
                            <a:noFill/>
                          </a:ln>
                          <a:solidFill>
                            <a:srgbClr val="002060"/>
                          </a:solidFill>
                          <a:effectLst/>
                          <a:latin typeface="Arial" pitchFamily="34" charset="0"/>
                          <a:ea typeface="ＭＳ Ｐゴシック" pitchFamily="34" charset="-128"/>
                        </a:rPr>
                        <a:t>Typ-2-Diabetes </a:t>
                      </a:r>
                      <a:r>
                        <a:rPr kumimoji="0" lang="de-DE" altLang="de-DE" sz="1500" b="0" i="0" u="none" strike="noStrike" cap="none" normalizeH="0" baseline="0">
                          <a:ln>
                            <a:noFill/>
                          </a:ln>
                          <a:solidFill>
                            <a:srgbClr val="002060"/>
                          </a:solidFill>
                          <a:effectLst/>
                          <a:latin typeface="Arial" pitchFamily="34" charset="0"/>
                          <a:ea typeface="ＭＳ Ｐゴシック" pitchFamily="34" charset="-128"/>
                        </a:rPr>
                        <a:t>(Insulinresistenz, Insulinsekretion vermindert)</a:t>
                      </a:r>
                    </a:p>
                  </a:txBody>
                  <a:tcPr marL="68581" marR="68581" marT="34283" marB="3428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2"/>
                  </a:ext>
                </a:extLst>
              </a:tr>
              <a:tr h="2119454">
                <a:tc>
                  <a:txBody>
                    <a:bodyPr/>
                    <a:lstStyle>
                      <a:lvl1pPr defTabSz="457200" eaLnBrk="0" hangingPunct="0">
                        <a:spcBef>
                          <a:spcPts val="775"/>
                        </a:spcBef>
                        <a:buSzPct val="100000"/>
                        <a:buFont typeface="Arial" pitchFamily="34" charset="0"/>
                        <a:defRPr sz="2700">
                          <a:solidFill>
                            <a:schemeClr val="tx1"/>
                          </a:solidFill>
                          <a:latin typeface="Arial" pitchFamily="34" charset="0"/>
                          <a:ea typeface="ＭＳ Ｐゴシック" pitchFamily="34" charset="-128"/>
                          <a:sym typeface="Arial" pitchFamily="34" charset="0"/>
                        </a:defRPr>
                      </a:lvl1pPr>
                      <a:lvl2pPr marL="742950" indent="-285750" defTabSz="457200" eaLnBrk="0" hangingPunct="0">
                        <a:spcBef>
                          <a:spcPts val="638"/>
                        </a:spcBef>
                        <a:buSzPct val="100000"/>
                        <a:buFont typeface="Arial" pitchFamily="34" charset="0"/>
                        <a:defRPr sz="2300">
                          <a:solidFill>
                            <a:schemeClr val="tx1"/>
                          </a:solidFill>
                          <a:latin typeface="Arial" pitchFamily="34" charset="0"/>
                          <a:ea typeface="ＭＳ Ｐゴシック" pitchFamily="34" charset="-128"/>
                          <a:sym typeface="Arial" pitchFamily="34" charset="0"/>
                        </a:defRPr>
                      </a:lvl2pPr>
                      <a:lvl3pPr marL="1143000" indent="-228600" defTabSz="457200" eaLnBrk="0" hangingPunct="0">
                        <a:spcBef>
                          <a:spcPts val="563"/>
                        </a:spcBef>
                        <a:buSzPct val="100000"/>
                        <a:buFont typeface="Arial" pitchFamily="34" charset="0"/>
                        <a:defRPr sz="2000">
                          <a:solidFill>
                            <a:schemeClr val="tx1"/>
                          </a:solidFill>
                          <a:latin typeface="Arial" pitchFamily="34" charset="0"/>
                          <a:ea typeface="ＭＳ Ｐゴシック" pitchFamily="34" charset="-128"/>
                          <a:sym typeface="Arial" pitchFamily="34" charset="0"/>
                        </a:defRPr>
                      </a:lvl3pPr>
                      <a:lvl4pPr marL="1600200" indent="-228600" defTabSz="457200" eaLnBrk="0" hangingPunct="0">
                        <a:spcBef>
                          <a:spcPts val="488"/>
                        </a:spcBef>
                        <a:buSzPct val="100000"/>
                        <a:buFont typeface="Arial" pitchFamily="34" charset="0"/>
                        <a:defRPr>
                          <a:solidFill>
                            <a:schemeClr val="tx1"/>
                          </a:solidFill>
                          <a:latin typeface="Arial" pitchFamily="34" charset="0"/>
                          <a:ea typeface="ＭＳ Ｐゴシック" pitchFamily="34" charset="-128"/>
                          <a:sym typeface="Arial" pitchFamily="34" charset="0"/>
                        </a:defRPr>
                      </a:lvl4pPr>
                      <a:lvl5pPr marL="2057400" indent="-228600" defTabSz="457200" eaLnBrk="0" hangingPunct="0">
                        <a:spcBef>
                          <a:spcPts val="488"/>
                        </a:spcBef>
                        <a:buSzPct val="100000"/>
                        <a:buFont typeface="Arial" pitchFamily="34" charset="0"/>
                        <a:defRPr>
                          <a:solidFill>
                            <a:schemeClr val="tx1"/>
                          </a:solidFill>
                          <a:latin typeface="Arial" pitchFamily="34" charset="0"/>
                          <a:ea typeface="ＭＳ Ｐゴシック" pitchFamily="34" charset="-128"/>
                          <a:sym typeface="Arial" pitchFamily="34" charset="0"/>
                        </a:defRPr>
                      </a:lvl5pPr>
                      <a:lvl6pPr marL="25146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6pPr>
                      <a:lvl7pPr marL="29718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7pPr>
                      <a:lvl8pPr marL="34290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8pPr>
                      <a:lvl9pPr marL="38862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9pPr>
                    </a:lstStyle>
                    <a:p>
                      <a:pPr marL="0" marR="0" lvl="0" indent="0" algn="l" defTabSz="457200" rtl="0" eaLnBrk="1" fontAlgn="base" latinLnBrk="0" hangingPunct="1">
                        <a:lnSpc>
                          <a:spcPct val="100000"/>
                        </a:lnSpc>
                        <a:spcBef>
                          <a:spcPct val="0"/>
                        </a:spcBef>
                        <a:spcAft>
                          <a:spcPct val="0"/>
                        </a:spcAft>
                        <a:buClrTx/>
                        <a:buSzTx/>
                        <a:buFontTx/>
                        <a:buNone/>
                        <a:tabLst/>
                      </a:pPr>
                      <a:r>
                        <a:rPr kumimoji="0" lang="de-DE" altLang="de-DE" sz="1500" b="1" i="0" u="none" strike="noStrike" cap="none" normalizeH="0" baseline="0">
                          <a:ln>
                            <a:noFill/>
                          </a:ln>
                          <a:solidFill>
                            <a:srgbClr val="002060"/>
                          </a:solidFill>
                          <a:effectLst/>
                          <a:latin typeface="Arial" pitchFamily="34" charset="0"/>
                          <a:ea typeface="ＭＳ Ｐゴシック" pitchFamily="34" charset="-128"/>
                        </a:rPr>
                        <a:t>Typ-3-Diabetes </a:t>
                      </a:r>
                      <a:r>
                        <a:rPr kumimoji="0" lang="de-DE" altLang="de-DE" sz="1500" b="0" i="0" u="none" strike="noStrike" cap="none" normalizeH="0" baseline="0">
                          <a:ln>
                            <a:noFill/>
                          </a:ln>
                          <a:solidFill>
                            <a:srgbClr val="002060"/>
                          </a:solidFill>
                          <a:effectLst/>
                          <a:latin typeface="Arial" pitchFamily="34" charset="0"/>
                          <a:ea typeface="ＭＳ Ｐゴシック" pitchFamily="34" charset="-128"/>
                        </a:rPr>
                        <a:t>(Sonder- und Sekundärformen) </a:t>
                      </a:r>
                    </a:p>
                    <a:p>
                      <a:pPr marL="0" marR="0" lvl="0" indent="0" algn="l" defTabSz="457200" rtl="0" eaLnBrk="1" fontAlgn="base" latinLnBrk="0" hangingPunct="1">
                        <a:lnSpc>
                          <a:spcPct val="100000"/>
                        </a:lnSpc>
                        <a:spcBef>
                          <a:spcPct val="0"/>
                        </a:spcBef>
                        <a:spcAft>
                          <a:spcPct val="0"/>
                        </a:spcAft>
                        <a:buClr>
                          <a:srgbClr val="008F20"/>
                        </a:buClr>
                        <a:buSzPct val="110000"/>
                        <a:buFont typeface="Arial" pitchFamily="34" charset="0"/>
                        <a:buChar char="•"/>
                        <a:tabLst/>
                      </a:pPr>
                      <a:r>
                        <a:rPr kumimoji="0" lang="de-DE" altLang="de-DE" sz="1500" b="0" i="0" u="none" strike="noStrike" cap="none" normalizeH="0" baseline="0">
                          <a:ln>
                            <a:noFill/>
                          </a:ln>
                          <a:solidFill>
                            <a:srgbClr val="002060"/>
                          </a:solidFill>
                          <a:effectLst/>
                          <a:latin typeface="Arial" pitchFamily="34" charset="0"/>
                          <a:ea typeface="ＭＳ Ｐゴシック" pitchFamily="34" charset="-128"/>
                        </a:rPr>
                        <a:t> </a:t>
                      </a: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Genetische Defekte der ß-Zell-Funktion (MODY)</a:t>
                      </a:r>
                    </a:p>
                    <a:p>
                      <a:pPr marL="0" marR="0" lvl="0" indent="0" algn="l" defTabSz="457200" rtl="0" eaLnBrk="1" fontAlgn="base" latinLnBrk="0" hangingPunct="1">
                        <a:lnSpc>
                          <a:spcPct val="100000"/>
                        </a:lnSpc>
                        <a:spcBef>
                          <a:spcPct val="0"/>
                        </a:spcBef>
                        <a:spcAft>
                          <a:spcPct val="0"/>
                        </a:spcAft>
                        <a:buClr>
                          <a:srgbClr val="008F20"/>
                        </a:buClr>
                        <a:buSzPct val="110000"/>
                        <a:buFont typeface="Arial" pitchFamily="34" charset="0"/>
                        <a:buChar char="•"/>
                        <a:tabLst/>
                      </a:pP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 Genetische Defekte der Insulinwirkung</a:t>
                      </a:r>
                    </a:p>
                    <a:p>
                      <a:pPr marL="0" marR="0" lvl="0" indent="0" algn="l" defTabSz="457200" rtl="0" eaLnBrk="1" fontAlgn="base" latinLnBrk="0" hangingPunct="1">
                        <a:lnSpc>
                          <a:spcPct val="100000"/>
                        </a:lnSpc>
                        <a:spcBef>
                          <a:spcPct val="0"/>
                        </a:spcBef>
                        <a:spcAft>
                          <a:spcPct val="0"/>
                        </a:spcAft>
                        <a:buClr>
                          <a:srgbClr val="008F20"/>
                        </a:buClr>
                        <a:buSzPct val="110000"/>
                        <a:buFont typeface="Arial" pitchFamily="34" charset="0"/>
                        <a:buChar char="•"/>
                        <a:tabLst/>
                      </a:pP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 Erkrankungen des Pankreas</a:t>
                      </a:r>
                    </a:p>
                    <a:p>
                      <a:pPr marL="0" marR="0" lvl="0" indent="0" algn="l" defTabSz="457200" rtl="0" eaLnBrk="1" fontAlgn="base" latinLnBrk="0" hangingPunct="1">
                        <a:lnSpc>
                          <a:spcPct val="100000"/>
                        </a:lnSpc>
                        <a:spcBef>
                          <a:spcPct val="0"/>
                        </a:spcBef>
                        <a:spcAft>
                          <a:spcPct val="0"/>
                        </a:spcAft>
                        <a:buClr>
                          <a:srgbClr val="008F20"/>
                        </a:buClr>
                        <a:buSzPct val="110000"/>
                        <a:buFont typeface="Arial" pitchFamily="34" charset="0"/>
                        <a:buChar char="•"/>
                        <a:tabLst/>
                      </a:pP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 </a:t>
                      </a:r>
                      <a:r>
                        <a:rPr kumimoji="0" lang="de-DE" altLang="de-DE" sz="1400" b="0" i="0" u="none" strike="noStrike" cap="none" normalizeH="0" baseline="0" err="1">
                          <a:ln>
                            <a:noFill/>
                          </a:ln>
                          <a:solidFill>
                            <a:srgbClr val="002060"/>
                          </a:solidFill>
                          <a:effectLst/>
                          <a:latin typeface="Arial" pitchFamily="34" charset="0"/>
                          <a:ea typeface="ＭＳ Ｐゴシック" pitchFamily="34" charset="-128"/>
                        </a:rPr>
                        <a:t>Endokrinopathien</a:t>
                      </a:r>
                      <a:endParaRPr kumimoji="0" lang="de-DE" altLang="de-DE" sz="1400" b="0" i="0" u="none" strike="noStrike" cap="none" normalizeH="0" baseline="0">
                        <a:ln>
                          <a:noFill/>
                        </a:ln>
                        <a:solidFill>
                          <a:srgbClr val="002060"/>
                        </a:solidFill>
                        <a:effectLst/>
                        <a:latin typeface="Arial" pitchFamily="34" charset="0"/>
                        <a:ea typeface="ＭＳ Ｐゴシック" pitchFamily="34" charset="-128"/>
                      </a:endParaRPr>
                    </a:p>
                    <a:p>
                      <a:pPr marL="0" marR="0" lvl="0" indent="0" algn="l" defTabSz="457200" rtl="0" eaLnBrk="1" fontAlgn="base" latinLnBrk="0" hangingPunct="1">
                        <a:lnSpc>
                          <a:spcPct val="100000"/>
                        </a:lnSpc>
                        <a:spcBef>
                          <a:spcPct val="0"/>
                        </a:spcBef>
                        <a:spcAft>
                          <a:spcPct val="0"/>
                        </a:spcAft>
                        <a:buClr>
                          <a:srgbClr val="008F20"/>
                        </a:buClr>
                        <a:buSzPct val="110000"/>
                        <a:buFont typeface="Arial" pitchFamily="34" charset="0"/>
                        <a:buChar char="•"/>
                        <a:tabLst/>
                      </a:pP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 Medikamenteninduziert (Kortison, Posttransplantationsdiabetes)</a:t>
                      </a:r>
                    </a:p>
                    <a:p>
                      <a:pPr marL="0" marR="0" lvl="0" indent="0" algn="l" defTabSz="457200" rtl="0" eaLnBrk="1" fontAlgn="base" latinLnBrk="0" hangingPunct="1">
                        <a:lnSpc>
                          <a:spcPct val="100000"/>
                        </a:lnSpc>
                        <a:spcBef>
                          <a:spcPct val="0"/>
                        </a:spcBef>
                        <a:spcAft>
                          <a:spcPct val="0"/>
                        </a:spcAft>
                        <a:buClr>
                          <a:srgbClr val="008F20"/>
                        </a:buClr>
                        <a:buSzPct val="110000"/>
                        <a:buFont typeface="Arial" pitchFamily="34" charset="0"/>
                        <a:buChar char="•"/>
                        <a:tabLst/>
                      </a:pP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 Infektionen</a:t>
                      </a:r>
                    </a:p>
                    <a:p>
                      <a:pPr marL="0" marR="0" lvl="0" indent="0" algn="l" defTabSz="457200" rtl="0" eaLnBrk="1" fontAlgn="base" latinLnBrk="0" hangingPunct="1">
                        <a:lnSpc>
                          <a:spcPct val="100000"/>
                        </a:lnSpc>
                        <a:spcBef>
                          <a:spcPct val="0"/>
                        </a:spcBef>
                        <a:spcAft>
                          <a:spcPct val="0"/>
                        </a:spcAft>
                        <a:buClr>
                          <a:srgbClr val="008F20"/>
                        </a:buClr>
                        <a:buSzPct val="110000"/>
                        <a:buFont typeface="Arial" pitchFamily="34" charset="0"/>
                        <a:buChar char="•"/>
                        <a:tabLst/>
                      </a:pP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 genetische Syndrome</a:t>
                      </a:r>
                    </a:p>
                    <a:p>
                      <a:pPr marL="0" marR="0" lvl="0" indent="0" algn="l" defTabSz="457200" rtl="0" eaLnBrk="1" fontAlgn="base" latinLnBrk="0" hangingPunct="1">
                        <a:lnSpc>
                          <a:spcPct val="100000"/>
                        </a:lnSpc>
                        <a:spcBef>
                          <a:spcPct val="0"/>
                        </a:spcBef>
                        <a:spcAft>
                          <a:spcPct val="0"/>
                        </a:spcAft>
                        <a:buClrTx/>
                        <a:buSzTx/>
                        <a:buFont typeface="Arial" pitchFamily="34" charset="0"/>
                        <a:buNone/>
                        <a:tabLst/>
                      </a:pP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   (Trisomie 21, </a:t>
                      </a:r>
                      <a:r>
                        <a:rPr kumimoji="0" lang="de-DE" altLang="de-DE" sz="1400" b="0" i="0" u="none" strike="noStrike" cap="none" normalizeH="0" baseline="0" err="1">
                          <a:ln>
                            <a:noFill/>
                          </a:ln>
                          <a:solidFill>
                            <a:srgbClr val="002060"/>
                          </a:solidFill>
                          <a:effectLst/>
                          <a:latin typeface="Arial" pitchFamily="34" charset="0"/>
                          <a:ea typeface="ＭＳ Ｐゴシック" pitchFamily="34" charset="-128"/>
                        </a:rPr>
                        <a:t>Prader</a:t>
                      </a: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-Willi-S., Wolfram-Syndrom)</a:t>
                      </a:r>
                    </a:p>
                  </a:txBody>
                  <a:tcPr marL="68581" marR="68581" marT="34283" marB="3428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CBECDE"/>
                    </a:solidFill>
                  </a:tcPr>
                </a:tc>
                <a:extLst>
                  <a:ext uri="{0D108BD9-81ED-4DB2-BD59-A6C34878D82A}">
                    <a16:rowId xmlns:a16="http://schemas.microsoft.com/office/drawing/2014/main" val="10003"/>
                  </a:ext>
                </a:extLst>
              </a:tr>
              <a:tr h="550011">
                <a:tc>
                  <a:txBody>
                    <a:bodyPr/>
                    <a:lstStyle>
                      <a:lvl1pPr defTabSz="457200" eaLnBrk="0" hangingPunct="0">
                        <a:spcBef>
                          <a:spcPts val="775"/>
                        </a:spcBef>
                        <a:buSzPct val="100000"/>
                        <a:buFont typeface="Arial" pitchFamily="34" charset="0"/>
                        <a:defRPr sz="2700">
                          <a:solidFill>
                            <a:schemeClr val="tx1"/>
                          </a:solidFill>
                          <a:latin typeface="Arial" pitchFamily="34" charset="0"/>
                          <a:ea typeface="ＭＳ Ｐゴシック" pitchFamily="34" charset="-128"/>
                          <a:sym typeface="Arial" pitchFamily="34" charset="0"/>
                        </a:defRPr>
                      </a:lvl1pPr>
                      <a:lvl2pPr marL="742950" indent="-285750" defTabSz="457200" eaLnBrk="0" hangingPunct="0">
                        <a:spcBef>
                          <a:spcPts val="638"/>
                        </a:spcBef>
                        <a:buSzPct val="100000"/>
                        <a:buFont typeface="Arial" pitchFamily="34" charset="0"/>
                        <a:defRPr sz="2300">
                          <a:solidFill>
                            <a:schemeClr val="tx1"/>
                          </a:solidFill>
                          <a:latin typeface="Arial" pitchFamily="34" charset="0"/>
                          <a:ea typeface="ＭＳ Ｐゴシック" pitchFamily="34" charset="-128"/>
                          <a:sym typeface="Arial" pitchFamily="34" charset="0"/>
                        </a:defRPr>
                      </a:lvl2pPr>
                      <a:lvl3pPr marL="1143000" indent="-228600" defTabSz="457200" eaLnBrk="0" hangingPunct="0">
                        <a:spcBef>
                          <a:spcPts val="563"/>
                        </a:spcBef>
                        <a:buSzPct val="100000"/>
                        <a:buFont typeface="Arial" pitchFamily="34" charset="0"/>
                        <a:defRPr sz="2000">
                          <a:solidFill>
                            <a:schemeClr val="tx1"/>
                          </a:solidFill>
                          <a:latin typeface="Arial" pitchFamily="34" charset="0"/>
                          <a:ea typeface="ＭＳ Ｐゴシック" pitchFamily="34" charset="-128"/>
                          <a:sym typeface="Arial" pitchFamily="34" charset="0"/>
                        </a:defRPr>
                      </a:lvl3pPr>
                      <a:lvl4pPr marL="1600200" indent="-228600" defTabSz="457200" eaLnBrk="0" hangingPunct="0">
                        <a:spcBef>
                          <a:spcPts val="488"/>
                        </a:spcBef>
                        <a:buSzPct val="100000"/>
                        <a:buFont typeface="Arial" pitchFamily="34" charset="0"/>
                        <a:defRPr>
                          <a:solidFill>
                            <a:schemeClr val="tx1"/>
                          </a:solidFill>
                          <a:latin typeface="Arial" pitchFamily="34" charset="0"/>
                          <a:ea typeface="ＭＳ Ｐゴシック" pitchFamily="34" charset="-128"/>
                          <a:sym typeface="Arial" pitchFamily="34" charset="0"/>
                        </a:defRPr>
                      </a:lvl4pPr>
                      <a:lvl5pPr marL="2057400" indent="-228600" defTabSz="457200" eaLnBrk="0" hangingPunct="0">
                        <a:spcBef>
                          <a:spcPts val="488"/>
                        </a:spcBef>
                        <a:buSzPct val="100000"/>
                        <a:buFont typeface="Arial" pitchFamily="34" charset="0"/>
                        <a:defRPr>
                          <a:solidFill>
                            <a:schemeClr val="tx1"/>
                          </a:solidFill>
                          <a:latin typeface="Arial" pitchFamily="34" charset="0"/>
                          <a:ea typeface="ＭＳ Ｐゴシック" pitchFamily="34" charset="-128"/>
                          <a:sym typeface="Arial" pitchFamily="34" charset="0"/>
                        </a:defRPr>
                      </a:lvl5pPr>
                      <a:lvl6pPr marL="25146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6pPr>
                      <a:lvl7pPr marL="29718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7pPr>
                      <a:lvl8pPr marL="34290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8pPr>
                      <a:lvl9pPr marL="3886200" indent="-228600" defTabSz="457200" eaLnBrk="0" fontAlgn="base" hangingPunct="0">
                        <a:spcBef>
                          <a:spcPts val="488"/>
                        </a:spcBef>
                        <a:spcAft>
                          <a:spcPct val="0"/>
                        </a:spcAft>
                        <a:buSzPct val="100000"/>
                        <a:buFont typeface="Arial" pitchFamily="34" charset="0"/>
                        <a:defRPr>
                          <a:solidFill>
                            <a:schemeClr val="tx1"/>
                          </a:solidFill>
                          <a:latin typeface="Arial" pitchFamily="34" charset="0"/>
                          <a:ea typeface="ＭＳ Ｐゴシック" pitchFamily="34" charset="-128"/>
                          <a:sym typeface="Arial" pitchFamily="34" charset="0"/>
                        </a:defRPr>
                      </a:lvl9pPr>
                    </a:lstStyle>
                    <a:p>
                      <a:pPr marL="0" marR="0" lvl="0" indent="0" algn="l" defTabSz="457200" rtl="0" eaLnBrk="1" fontAlgn="base" latinLnBrk="0" hangingPunct="1">
                        <a:lnSpc>
                          <a:spcPct val="100000"/>
                        </a:lnSpc>
                        <a:spcBef>
                          <a:spcPct val="0"/>
                        </a:spcBef>
                        <a:spcAft>
                          <a:spcPct val="0"/>
                        </a:spcAft>
                        <a:buClrTx/>
                        <a:buSzTx/>
                        <a:buFont typeface="Arial" pitchFamily="34" charset="0"/>
                        <a:buNone/>
                        <a:tabLst/>
                      </a:pPr>
                      <a:r>
                        <a:rPr kumimoji="0" lang="de-DE" altLang="de-DE" sz="1500" b="1" i="0" u="none" strike="noStrike" cap="none" normalizeH="0" baseline="0">
                          <a:ln>
                            <a:noFill/>
                          </a:ln>
                          <a:solidFill>
                            <a:srgbClr val="002060"/>
                          </a:solidFill>
                          <a:effectLst/>
                          <a:latin typeface="Arial" pitchFamily="34" charset="0"/>
                          <a:ea typeface="ＭＳ Ｐゴシック" pitchFamily="34" charset="-128"/>
                        </a:rPr>
                        <a:t>Typ-4-Diabetes</a:t>
                      </a:r>
                    </a:p>
                    <a:p>
                      <a:pPr marL="0" marR="0" lvl="0" indent="0" algn="l" defTabSz="457200" rtl="0" eaLnBrk="1" fontAlgn="base" latinLnBrk="0" hangingPunct="1">
                        <a:lnSpc>
                          <a:spcPct val="100000"/>
                        </a:lnSpc>
                        <a:spcBef>
                          <a:spcPct val="0"/>
                        </a:spcBef>
                        <a:spcAft>
                          <a:spcPct val="0"/>
                        </a:spcAft>
                        <a:buClr>
                          <a:srgbClr val="008F20"/>
                        </a:buClr>
                        <a:buSzPct val="110000"/>
                        <a:buFont typeface="Arial" pitchFamily="34" charset="0"/>
                        <a:buChar char="•"/>
                        <a:tabLst/>
                      </a:pPr>
                      <a:r>
                        <a:rPr kumimoji="0" lang="de-DE" altLang="de-DE" sz="1500" b="0" i="0" u="none" strike="noStrike" cap="none" normalizeH="0" baseline="0">
                          <a:ln>
                            <a:noFill/>
                          </a:ln>
                          <a:solidFill>
                            <a:srgbClr val="002060"/>
                          </a:solidFill>
                          <a:effectLst/>
                          <a:latin typeface="Arial" pitchFamily="34" charset="0"/>
                          <a:ea typeface="ＭＳ Ｐゴシック" pitchFamily="34" charset="-128"/>
                        </a:rPr>
                        <a:t> </a:t>
                      </a:r>
                      <a:r>
                        <a:rPr kumimoji="0" lang="de-DE" altLang="de-DE" sz="1400" b="0" i="0" u="none" strike="noStrike" cap="none" normalizeH="0" baseline="0">
                          <a:ln>
                            <a:noFill/>
                          </a:ln>
                          <a:solidFill>
                            <a:srgbClr val="002060"/>
                          </a:solidFill>
                          <a:effectLst/>
                          <a:latin typeface="Arial" pitchFamily="34" charset="0"/>
                          <a:ea typeface="ＭＳ Ｐゴシック" pitchFamily="34" charset="-128"/>
                        </a:rPr>
                        <a:t>Gestationsdiabetes</a:t>
                      </a:r>
                    </a:p>
                  </a:txBody>
                  <a:tcPr marL="68581" marR="68581" marT="34283" marB="34283" horzOverflow="overflow">
                    <a:lnL w="12700" cap="flat" cmpd="sng" algn="ctr">
                      <a:solidFill>
                        <a:schemeClr val="bg1"/>
                      </a:solidFill>
                      <a:prstDash val="solid"/>
                      <a:round/>
                      <a:headEnd type="none" w="med" len="med"/>
                      <a:tailEnd type="none" w="med" len="med"/>
                    </a:lnL>
                    <a:lnR w="12700" cap="flat" cmpd="sng" algn="ctr">
                      <a:solidFill>
                        <a:schemeClr val="bg1"/>
                      </a:solidFill>
                      <a:prstDash val="solid"/>
                      <a:round/>
                      <a:headEnd type="none" w="med" len="med"/>
                      <a:tailEnd type="none" w="med" len="med"/>
                    </a:lnR>
                    <a:lnT w="12700" cap="flat" cmpd="sng" algn="ctr">
                      <a:solidFill>
                        <a:schemeClr val="bg1"/>
                      </a:solidFill>
                      <a:prstDash val="solid"/>
                      <a:round/>
                      <a:headEnd type="none" w="med" len="med"/>
                      <a:tailEnd type="none" w="med" len="med"/>
                    </a:lnT>
                    <a:lnB w="12700" cap="flat" cmpd="sng" algn="ctr">
                      <a:solidFill>
                        <a:schemeClr val="bg1"/>
                      </a:solidFill>
                      <a:prstDash val="solid"/>
                      <a:round/>
                      <a:headEnd type="none" w="med" len="med"/>
                      <a:tailEnd type="none" w="med" len="med"/>
                    </a:lnB>
                    <a:lnTlToBr>
                      <a:noFill/>
                    </a:lnTlToBr>
                    <a:lnBlToTr>
                      <a:noFill/>
                    </a:lnBlToTr>
                    <a:solidFill>
                      <a:srgbClr val="E7F6EF"/>
                    </a:solidFill>
                  </a:tcPr>
                </a:tc>
                <a:extLst>
                  <a:ext uri="{0D108BD9-81ED-4DB2-BD59-A6C34878D82A}">
                    <a16:rowId xmlns:a16="http://schemas.microsoft.com/office/drawing/2014/main" val="10004"/>
                  </a:ext>
                </a:extLst>
              </a:tr>
            </a:tbl>
          </a:graphicData>
        </a:graphic>
      </p:graphicFrame>
      <p:sp>
        <p:nvSpPr>
          <p:cNvPr id="8" name="Rechteck 7">
            <a:extLst>
              <a:ext uri="{FF2B5EF4-FFF2-40B4-BE49-F238E27FC236}">
                <a16:creationId xmlns:a16="http://schemas.microsoft.com/office/drawing/2014/main" id="{B7152C26-284E-E258-D2A7-BCD385DF5353}"/>
              </a:ext>
            </a:extLst>
          </p:cNvPr>
          <p:cNvSpPr/>
          <p:nvPr/>
        </p:nvSpPr>
        <p:spPr>
          <a:xfrm>
            <a:off x="1394436" y="646176"/>
            <a:ext cx="6297216" cy="4009968"/>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 name="TextBox 3037">
            <a:extLst>
              <a:ext uri="{FF2B5EF4-FFF2-40B4-BE49-F238E27FC236}">
                <a16:creationId xmlns:a16="http://schemas.microsoft.com/office/drawing/2014/main" id="{1ED94C26-0643-63A8-B597-3E79E4050CDF}"/>
              </a:ext>
            </a:extLst>
          </p:cNvPr>
          <p:cNvSpPr txBox="1"/>
          <p:nvPr/>
        </p:nvSpPr>
        <p:spPr>
          <a:xfrm>
            <a:off x="304800" y="4842791"/>
            <a:ext cx="8324850" cy="276999"/>
          </a:xfrm>
          <a:prstGeom prst="rect">
            <a:avLst/>
          </a:prstGeom>
          <a:noFill/>
        </p:spPr>
        <p:txBody>
          <a:bodyPr wrap="square" rtlCol="0" anchor="b">
            <a:spAutoFit/>
          </a:bodyPr>
          <a:lstStyle/>
          <a:p>
            <a:pPr defTabSz="685766">
              <a:buClr>
                <a:srgbClr val="2F4B95"/>
              </a:buClr>
              <a:defRPr/>
            </a:pPr>
            <a:r>
              <a:rPr lang="de-DE" sz="600" b="1">
                <a:solidFill>
                  <a:srgbClr val="404040"/>
                </a:solidFill>
                <a:ea typeface="Arial"/>
                <a:cs typeface="Arial"/>
              </a:rPr>
              <a:t>1. </a:t>
            </a:r>
            <a:r>
              <a:rPr lang="de-DE" sz="600" err="1">
                <a:solidFill>
                  <a:srgbClr val="404040"/>
                </a:solidFill>
                <a:ea typeface="Arial"/>
                <a:cs typeface="Arial"/>
              </a:rPr>
              <a:t>Kittlas</a:t>
            </a:r>
            <a:r>
              <a:rPr lang="de-DE" sz="600">
                <a:solidFill>
                  <a:srgbClr val="404040"/>
                </a:solidFill>
                <a:ea typeface="Arial"/>
                <a:cs typeface="Arial"/>
              </a:rPr>
              <a:t> V. Welche Diabetes-Typen gibt es? </a:t>
            </a:r>
            <a:r>
              <a:rPr lang="de-DE" sz="600" err="1">
                <a:solidFill>
                  <a:srgbClr val="404040"/>
                </a:solidFill>
                <a:ea typeface="Arial"/>
                <a:cs typeface="Arial"/>
              </a:rPr>
              <a:t>Medpertise</a:t>
            </a:r>
            <a:r>
              <a:rPr lang="de-DE" sz="600">
                <a:solidFill>
                  <a:srgbClr val="404040"/>
                </a:solidFill>
                <a:ea typeface="Arial"/>
                <a:cs typeface="Arial"/>
              </a:rPr>
              <a:t> Gesundheitsinfos. Zuletzt aktualisiert am 15.06.2020</a:t>
            </a:r>
            <a:r>
              <a:rPr lang="da-DK" sz="600">
                <a:solidFill>
                  <a:srgbClr val="404040"/>
                </a:solidFill>
                <a:ea typeface="Arial"/>
                <a:cs typeface="Arial"/>
              </a:rPr>
              <a:t>. Erhältlich unter: </a:t>
            </a:r>
            <a:r>
              <a:rPr lang="da-DK" sz="600">
                <a:solidFill>
                  <a:srgbClr val="404040"/>
                </a:solidFill>
                <a:ea typeface="Arial"/>
                <a:cs typeface="Arial"/>
                <a:hlinkClick r:id="rId2"/>
              </a:rPr>
              <a:t>https://www.medpertise.de/diabetes-mellitus/diabetes-typen/</a:t>
            </a:r>
            <a:r>
              <a:rPr lang="da-DK" sz="600">
                <a:solidFill>
                  <a:srgbClr val="404040"/>
                </a:solidFill>
                <a:ea typeface="Arial"/>
                <a:cs typeface="Arial"/>
              </a:rPr>
              <a:t>. Zuletzt abgerufen am 12.01.2026.</a:t>
            </a:r>
          </a:p>
        </p:txBody>
      </p:sp>
    </p:spTree>
    <p:extLst>
      <p:ext uri="{BB962C8B-B14F-4D97-AF65-F5344CB8AC3E}">
        <p14:creationId xmlns:p14="http://schemas.microsoft.com/office/powerpoint/2010/main" val="207433367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D06CAD5-119D-FB00-0F22-2E6206B72691}"/>
            </a:ext>
          </a:extLst>
        </p:cNvPr>
        <p:cNvGrpSpPr/>
        <p:nvPr/>
      </p:nvGrpSpPr>
      <p:grpSpPr>
        <a:xfrm>
          <a:off x="0" y="0"/>
          <a:ext cx="0" cy="0"/>
          <a:chOff x="0" y="0"/>
          <a:chExt cx="0" cy="0"/>
        </a:xfrm>
      </p:grpSpPr>
      <p:sp>
        <p:nvSpPr>
          <p:cNvPr id="11" name="Textplatzhalter 4">
            <a:extLst>
              <a:ext uri="{FF2B5EF4-FFF2-40B4-BE49-F238E27FC236}">
                <a16:creationId xmlns:a16="http://schemas.microsoft.com/office/drawing/2014/main" id="{B0F26B5E-92D3-4B4C-DBB2-EF10A8A2AF0F}"/>
              </a:ext>
            </a:extLst>
          </p:cNvPr>
          <p:cNvSpPr>
            <a:spLocks noGrp="1"/>
          </p:cNvSpPr>
          <p:nvPr>
            <p:ph type="body" sz="quarter" idx="17"/>
          </p:nvPr>
        </p:nvSpPr>
        <p:spPr>
          <a:xfrm>
            <a:off x="363617" y="116735"/>
            <a:ext cx="8476488" cy="463296"/>
          </a:xfrm>
        </p:spPr>
        <p:txBody>
          <a:bodyPr/>
          <a:lstStyle/>
          <a:p>
            <a:r>
              <a:rPr lang="de-DE" sz="2000" b="1">
                <a:solidFill>
                  <a:srgbClr val="7030A0"/>
                </a:solidFill>
                <a:latin typeface="+mj-lt"/>
              </a:rPr>
              <a:t>Aktivierung der </a:t>
            </a:r>
            <a:r>
              <a:rPr lang="de-DE" sz="2000" b="1" err="1">
                <a:solidFill>
                  <a:srgbClr val="7030A0"/>
                </a:solidFill>
                <a:latin typeface="+mj-lt"/>
              </a:rPr>
              <a:t>Tc</a:t>
            </a:r>
            <a:r>
              <a:rPr lang="de-DE" sz="2000" b="1">
                <a:solidFill>
                  <a:srgbClr val="7030A0"/>
                </a:solidFill>
                <a:latin typeface="+mj-lt"/>
              </a:rPr>
              <a:t>-Zellen (CD8) durch Th-Zellen (CD4)</a:t>
            </a:r>
            <a:r>
              <a:rPr lang="de-DE" sz="2000" b="1" baseline="30000">
                <a:solidFill>
                  <a:srgbClr val="7030A0"/>
                </a:solidFill>
                <a:latin typeface="+mj-lt"/>
              </a:rPr>
              <a:t>1</a:t>
            </a:r>
          </a:p>
        </p:txBody>
      </p:sp>
      <p:sp>
        <p:nvSpPr>
          <p:cNvPr id="9" name="Textfeld 8">
            <a:extLst>
              <a:ext uri="{FF2B5EF4-FFF2-40B4-BE49-F238E27FC236}">
                <a16:creationId xmlns:a16="http://schemas.microsoft.com/office/drawing/2014/main" id="{647F30CF-8688-909C-8A6A-B40B00C81D12}"/>
              </a:ext>
            </a:extLst>
          </p:cNvPr>
          <p:cNvSpPr txBox="1"/>
          <p:nvPr/>
        </p:nvSpPr>
        <p:spPr>
          <a:xfrm>
            <a:off x="363617" y="4693391"/>
            <a:ext cx="8476488" cy="461665"/>
          </a:xfrm>
          <a:prstGeom prst="rect">
            <a:avLst/>
          </a:prstGeom>
          <a:noFill/>
        </p:spPr>
        <p:txBody>
          <a:bodyPr wrap="square">
            <a:spAutoFit/>
          </a:bodyPr>
          <a:lstStyle/>
          <a:p>
            <a:pPr lvl="0">
              <a:defRPr/>
            </a:pPr>
            <a:r>
              <a:rPr lang="de-DE" sz="600">
                <a:solidFill>
                  <a:srgbClr val="404040"/>
                </a:solidFill>
                <a:cs typeface="Arial"/>
              </a:rPr>
              <a:t>APC: Antigen-präsentierende Zelle; 4-1BB: Co-</a:t>
            </a:r>
            <a:r>
              <a:rPr lang="de-DE" sz="600" err="1">
                <a:solidFill>
                  <a:srgbClr val="404040"/>
                </a:solidFill>
                <a:cs typeface="Arial"/>
              </a:rPr>
              <a:t>stimulatorischer</a:t>
            </a:r>
            <a:r>
              <a:rPr lang="de-DE" sz="600">
                <a:solidFill>
                  <a:srgbClr val="404040"/>
                </a:solidFill>
                <a:cs typeface="Arial"/>
              </a:rPr>
              <a:t> Rezeptor auf T-Zellen; 4-1BBL: 4-1BB-Ligand; 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CD40L: CD40-Ligand; IL-2: Interleukin 2; MHC: Major </a:t>
            </a:r>
            <a:r>
              <a:rPr lang="de-DE" sz="600" err="1">
                <a:solidFill>
                  <a:srgbClr val="404040"/>
                </a:solidFill>
                <a:cs typeface="Arial"/>
              </a:rPr>
              <a:t>histocompatibility</a:t>
            </a:r>
            <a:r>
              <a:rPr lang="de-DE" sz="600">
                <a:solidFill>
                  <a:srgbClr val="404040"/>
                </a:solidFill>
                <a:cs typeface="Arial"/>
              </a:rPr>
              <a:t> </a:t>
            </a:r>
            <a:r>
              <a:rPr lang="de-DE" sz="600" err="1">
                <a:solidFill>
                  <a:srgbClr val="404040"/>
                </a:solidFill>
                <a:cs typeface="Arial"/>
              </a:rPr>
              <a:t>complex</a:t>
            </a:r>
            <a:r>
              <a:rPr lang="de-DE" sz="600">
                <a:solidFill>
                  <a:srgbClr val="404040"/>
                </a:solidFill>
                <a:cs typeface="Arial"/>
              </a:rPr>
              <a:t>; </a:t>
            </a:r>
            <a:r>
              <a:rPr lang="de-DE" sz="600" err="1">
                <a:solidFill>
                  <a:srgbClr val="404040"/>
                </a:solidFill>
                <a:cs typeface="Arial"/>
              </a:rPr>
              <a:t>Haupthistokompatibilitätskomplex</a:t>
            </a:r>
            <a:r>
              <a:rPr lang="de-DE" sz="600">
                <a:solidFill>
                  <a:srgbClr val="404040"/>
                </a:solidFill>
                <a:cs typeface="Arial"/>
              </a:rPr>
              <a:t>; TCR: T-Zell-Rezeptor; </a:t>
            </a:r>
            <a:r>
              <a:rPr lang="de-DE" sz="600" err="1">
                <a:solidFill>
                  <a:srgbClr val="404040"/>
                </a:solidFill>
                <a:cs typeface="Arial"/>
              </a:rPr>
              <a:t>Tc</a:t>
            </a:r>
            <a:r>
              <a:rPr lang="de-DE" sz="600">
                <a:solidFill>
                  <a:srgbClr val="404040"/>
                </a:solidFill>
                <a:cs typeface="Arial"/>
              </a:rPr>
              <a:t>-Zellen: zytotoxische T-Zellen; Th-Zellen: T-Helfer-Zellen.</a:t>
            </a:r>
          </a:p>
          <a:p>
            <a:r>
              <a:rPr lang="de-DE" sz="600" b="1">
                <a:solidFill>
                  <a:srgbClr val="404040"/>
                </a:solidFill>
                <a:cs typeface="Arial"/>
              </a:rPr>
              <a:t>1. </a:t>
            </a:r>
            <a:r>
              <a:rPr lang="de-DE" sz="600">
                <a:solidFill>
                  <a:srgbClr val="404040"/>
                </a:solidFill>
                <a:cs typeface="Arial"/>
              </a:rPr>
              <a:t>Murphy K &amp; Weaver C. </a:t>
            </a:r>
            <a:r>
              <a:rPr lang="de-DE" sz="600" i="1" err="1">
                <a:solidFill>
                  <a:srgbClr val="404040"/>
                </a:solidFill>
                <a:cs typeface="Arial"/>
              </a:rPr>
              <a:t>Janeway</a:t>
            </a:r>
            <a:r>
              <a:rPr lang="de-DE" sz="600" i="1">
                <a:solidFill>
                  <a:srgbClr val="404040"/>
                </a:solidFill>
                <a:cs typeface="Arial"/>
              </a:rPr>
              <a:t> Immunologie</a:t>
            </a:r>
            <a:r>
              <a:rPr lang="de-DE" sz="600">
                <a:solidFill>
                  <a:srgbClr val="404040"/>
                </a:solidFill>
                <a:cs typeface="Arial"/>
              </a:rPr>
              <a:t>, Kapitel 9: Die T-Zell-vermittelte Immunität; © Springer-Verlag GmbH Deutschland, ein Teil von Springer Nature 2018: 443</a:t>
            </a:r>
            <a:r>
              <a:rPr lang="de" sz="600">
                <a:solidFill>
                  <a:srgbClr val="404040"/>
                </a:solidFill>
                <a:ea typeface="Arial"/>
                <a:cs typeface="Arial"/>
              </a:rPr>
              <a:t>–</a:t>
            </a:r>
            <a:r>
              <a:rPr lang="de-DE" sz="600">
                <a:solidFill>
                  <a:srgbClr val="404040"/>
                </a:solidFill>
                <a:cs typeface="Arial"/>
              </a:rPr>
              <a:t>515. </a:t>
            </a:r>
            <a:r>
              <a:rPr lang="de-DE" sz="600">
                <a:solidFill>
                  <a:srgbClr val="404040"/>
                </a:solidFill>
                <a:cs typeface="Arial"/>
                <a:hlinkClick r:id="rId2">
                  <a:extLst>
                    <a:ext uri="{A12FA001-AC4F-418D-AE19-62706E023703}">
                      <ahyp:hlinkClr xmlns:ahyp="http://schemas.microsoft.com/office/drawing/2018/hyperlinkcolor" val="tx"/>
                    </a:ext>
                  </a:extLst>
                </a:hlinkClick>
              </a:rPr>
              <a:t>https://doi.org/10.1007/978-3-662-56004-4_9</a:t>
            </a:r>
            <a:r>
              <a:rPr lang="de-DE" sz="600">
                <a:solidFill>
                  <a:srgbClr val="404040"/>
                </a:solidFill>
                <a:cs typeface="Arial"/>
              </a:rPr>
              <a:t>.</a:t>
            </a:r>
            <a:r>
              <a:rPr lang="en-US" sz="600">
                <a:solidFill>
                  <a:srgbClr val="404040"/>
                </a:solidFill>
                <a:cs typeface="Arial"/>
              </a:rPr>
              <a:t> Zuletzt </a:t>
            </a:r>
            <a:r>
              <a:rPr lang="en-US" sz="600" err="1">
                <a:solidFill>
                  <a:srgbClr val="404040"/>
                </a:solidFill>
                <a:cs typeface="Arial"/>
              </a:rPr>
              <a:t>abgerufen</a:t>
            </a:r>
            <a:r>
              <a:rPr lang="en-US" sz="600">
                <a:solidFill>
                  <a:srgbClr val="404040"/>
                </a:solidFill>
                <a:cs typeface="Arial"/>
              </a:rPr>
              <a:t> am 12.01.2026. </a:t>
            </a:r>
          </a:p>
        </p:txBody>
      </p:sp>
      <p:sp>
        <p:nvSpPr>
          <p:cNvPr id="4" name="Textfeld 3">
            <a:extLst>
              <a:ext uri="{FF2B5EF4-FFF2-40B4-BE49-F238E27FC236}">
                <a16:creationId xmlns:a16="http://schemas.microsoft.com/office/drawing/2014/main" id="{EA7D218F-9BFA-8B2F-2DFC-5D4285FC56B2}"/>
              </a:ext>
            </a:extLst>
          </p:cNvPr>
          <p:cNvSpPr txBox="1"/>
          <p:nvPr/>
        </p:nvSpPr>
        <p:spPr>
          <a:xfrm>
            <a:off x="376962" y="4439654"/>
            <a:ext cx="8645442" cy="184666"/>
          </a:xfrm>
          <a:prstGeom prst="rect">
            <a:avLst/>
          </a:prstGeom>
          <a:noFill/>
        </p:spPr>
        <p:txBody>
          <a:bodyPr wrap="square">
            <a:spAutoFit/>
          </a:bodyPr>
          <a:lstStyle/>
          <a:p>
            <a:r>
              <a:rPr lang="de-DE" sz="600">
                <a:solidFill>
                  <a:srgbClr val="404040"/>
                </a:solidFill>
                <a:cs typeface="Arial"/>
              </a:rPr>
              <a:t>Abbildung modifiziert nach Murphy &amp; Weaver 2018</a:t>
            </a:r>
            <a:r>
              <a:rPr lang="de-DE" sz="600" baseline="30000">
                <a:solidFill>
                  <a:srgbClr val="404040"/>
                </a:solidFill>
                <a:cs typeface="Arial"/>
              </a:rPr>
              <a:t>1</a:t>
            </a:r>
            <a:endParaRPr lang="en-US" sz="600" baseline="30000">
              <a:solidFill>
                <a:srgbClr val="404040"/>
              </a:solidFill>
              <a:cs typeface="Arial"/>
            </a:endParaRPr>
          </a:p>
        </p:txBody>
      </p:sp>
      <p:sp>
        <p:nvSpPr>
          <p:cNvPr id="7" name="Rectangle: Rounded Corners 23">
            <a:extLst>
              <a:ext uri="{FF2B5EF4-FFF2-40B4-BE49-F238E27FC236}">
                <a16:creationId xmlns:a16="http://schemas.microsoft.com/office/drawing/2014/main" id="{F960C500-491D-FA66-A33D-AC6E78E2AE9D}"/>
              </a:ext>
            </a:extLst>
          </p:cNvPr>
          <p:cNvSpPr/>
          <p:nvPr/>
        </p:nvSpPr>
        <p:spPr>
          <a:xfrm>
            <a:off x="2603418" y="3664372"/>
            <a:ext cx="6104803" cy="775281"/>
          </a:xfrm>
          <a:prstGeom prst="roundRect">
            <a:avLst>
              <a:gd name="adj" fmla="val 28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defRPr/>
            </a:pPr>
            <a:r>
              <a:rPr lang="de-DE" sz="1100">
                <a:solidFill>
                  <a:prstClr val="white"/>
                </a:solidFill>
                <a:latin typeface="Verdana"/>
              </a:rPr>
              <a:t>Die APC stimuliert eine naive Th-Zelle (CD4), die IL-2 produziert und über CD40L das CD40 der APC stimuliert, was diese dazu bringt, mehr B7 und 4-1BBL zu produzieren, mit denen sie auch naive </a:t>
            </a:r>
            <a:r>
              <a:rPr lang="de-DE" sz="1100" err="1">
                <a:solidFill>
                  <a:prstClr val="white"/>
                </a:solidFill>
                <a:latin typeface="Verdana"/>
              </a:rPr>
              <a:t>Tc</a:t>
            </a:r>
            <a:r>
              <a:rPr lang="de-DE" sz="1100">
                <a:solidFill>
                  <a:prstClr val="white"/>
                </a:solidFill>
                <a:latin typeface="Verdana"/>
              </a:rPr>
              <a:t>-Zellen (CD8) aktivieren kann</a:t>
            </a:r>
            <a:r>
              <a:rPr lang="de-DE" sz="1100" baseline="30000">
                <a:solidFill>
                  <a:prstClr val="white"/>
                </a:solidFill>
                <a:latin typeface="Verdana"/>
              </a:rPr>
              <a:t>1</a:t>
            </a:r>
          </a:p>
        </p:txBody>
      </p:sp>
      <p:pic>
        <p:nvPicPr>
          <p:cNvPr id="8" name="Grafik 7" descr="Ein Bild, das Text, Screenshot, Diagramm, Kreis enthält.&#10;&#10;KI-generierte Inhalte können fehlerhaft sein.">
            <a:extLst>
              <a:ext uri="{FF2B5EF4-FFF2-40B4-BE49-F238E27FC236}">
                <a16:creationId xmlns:a16="http://schemas.microsoft.com/office/drawing/2014/main" id="{2E89A612-71DA-39DD-EF00-E70C3E6772A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35779" y="610430"/>
            <a:ext cx="1954991" cy="3829456"/>
          </a:xfrm>
          <a:prstGeom prst="rect">
            <a:avLst/>
          </a:prstGeom>
        </p:spPr>
      </p:pic>
      <p:sp>
        <p:nvSpPr>
          <p:cNvPr id="10" name="Rechteck 9">
            <a:extLst>
              <a:ext uri="{FF2B5EF4-FFF2-40B4-BE49-F238E27FC236}">
                <a16:creationId xmlns:a16="http://schemas.microsoft.com/office/drawing/2014/main" id="{A6CB2935-5206-F1B3-758D-6F6975DF57EC}"/>
              </a:ext>
            </a:extLst>
          </p:cNvPr>
          <p:cNvSpPr/>
          <p:nvPr/>
        </p:nvSpPr>
        <p:spPr>
          <a:xfrm>
            <a:off x="435779" y="610429"/>
            <a:ext cx="1954991" cy="3821129"/>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42398554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AE1116A-8BCD-67BE-6391-8604D1C51A35}"/>
            </a:ext>
          </a:extLst>
        </p:cNvPr>
        <p:cNvGrpSpPr/>
        <p:nvPr/>
      </p:nvGrpSpPr>
      <p:grpSpPr>
        <a:xfrm>
          <a:off x="0" y="0"/>
          <a:ext cx="0" cy="0"/>
          <a:chOff x="0" y="0"/>
          <a:chExt cx="0" cy="0"/>
        </a:xfrm>
      </p:grpSpPr>
      <p:sp>
        <p:nvSpPr>
          <p:cNvPr id="10" name="Textplatzhalter 4">
            <a:extLst>
              <a:ext uri="{FF2B5EF4-FFF2-40B4-BE49-F238E27FC236}">
                <a16:creationId xmlns:a16="http://schemas.microsoft.com/office/drawing/2014/main" id="{56AB163A-5D01-1231-2D3A-6C6DCC22E6EF}"/>
              </a:ext>
            </a:extLst>
          </p:cNvPr>
          <p:cNvSpPr>
            <a:spLocks noGrp="1"/>
          </p:cNvSpPr>
          <p:nvPr>
            <p:ph type="body" sz="quarter" idx="17"/>
          </p:nvPr>
        </p:nvSpPr>
        <p:spPr>
          <a:xfrm>
            <a:off x="358270" y="116735"/>
            <a:ext cx="8476488" cy="463296"/>
          </a:xfrm>
        </p:spPr>
        <p:txBody>
          <a:bodyPr/>
          <a:lstStyle/>
          <a:p>
            <a:r>
              <a:rPr lang="de-DE" sz="2000" b="1">
                <a:solidFill>
                  <a:srgbClr val="7030A0"/>
                </a:solidFill>
                <a:latin typeface="+mj-lt"/>
              </a:rPr>
              <a:t>B-Zell-Aktivierung und Differenzierung</a:t>
            </a:r>
            <a:r>
              <a:rPr lang="de-DE" sz="2000" b="1" baseline="30000">
                <a:solidFill>
                  <a:srgbClr val="7030A0"/>
                </a:solidFill>
                <a:latin typeface="+mj-lt"/>
              </a:rPr>
              <a:t>1</a:t>
            </a:r>
          </a:p>
        </p:txBody>
      </p:sp>
      <p:pic>
        <p:nvPicPr>
          <p:cNvPr id="11" name="Grafik 10" descr="Ein Bild, das Text, Diagramm, Screenshot, Schrift enthält.&#10;&#10;KI-generierte Inhalte können fehlerhaft sein.">
            <a:extLst>
              <a:ext uri="{FF2B5EF4-FFF2-40B4-BE49-F238E27FC236}">
                <a16:creationId xmlns:a16="http://schemas.microsoft.com/office/drawing/2014/main" id="{F03E6A38-87AB-A7B6-D22A-0C8964F71EB8}"/>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66924" y="743262"/>
            <a:ext cx="8422134" cy="3078768"/>
          </a:xfrm>
          <a:prstGeom prst="rect">
            <a:avLst/>
          </a:prstGeom>
        </p:spPr>
      </p:pic>
      <p:sp>
        <p:nvSpPr>
          <p:cNvPr id="9" name="Textfeld 8">
            <a:extLst>
              <a:ext uri="{FF2B5EF4-FFF2-40B4-BE49-F238E27FC236}">
                <a16:creationId xmlns:a16="http://schemas.microsoft.com/office/drawing/2014/main" id="{A7A081E2-19EA-43F7-E1A4-1421065DC3C6}"/>
              </a:ext>
            </a:extLst>
          </p:cNvPr>
          <p:cNvSpPr txBox="1"/>
          <p:nvPr/>
        </p:nvSpPr>
        <p:spPr>
          <a:xfrm>
            <a:off x="358269" y="4582749"/>
            <a:ext cx="8476489" cy="553998"/>
          </a:xfrm>
          <a:prstGeom prst="rect">
            <a:avLst/>
          </a:prstGeom>
          <a:noFill/>
        </p:spPr>
        <p:txBody>
          <a:bodyPr wrap="square">
            <a:spAutoFit/>
          </a:bodyPr>
          <a:lstStyle/>
          <a:p>
            <a:pPr lvl="0">
              <a:defRPr/>
            </a:pPr>
            <a:r>
              <a:rPr lang="de-DE" sz="600">
                <a:solidFill>
                  <a:srgbClr val="404040"/>
                </a:solidFill>
                <a:cs typeface="Arial"/>
              </a:rPr>
              <a:t>AP: </a:t>
            </a:r>
            <a:r>
              <a:rPr lang="de-DE" sz="600" err="1">
                <a:solidFill>
                  <a:srgbClr val="404040"/>
                </a:solidFill>
                <a:cs typeface="Arial"/>
              </a:rPr>
              <a:t>Aktivatorprotein</a:t>
            </a:r>
            <a:r>
              <a:rPr lang="de-DE" sz="600">
                <a:solidFill>
                  <a:srgbClr val="404040"/>
                </a:solidFill>
                <a:cs typeface="Arial"/>
              </a:rPr>
              <a:t>; Bcl-2: Protein, das vor Apoptose schützt; 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CD40L: CD40-Ligand; IFN: Interferon; IL: Interleukin; MHC: Major </a:t>
            </a:r>
            <a:r>
              <a:rPr lang="de-DE" sz="600" err="1">
                <a:solidFill>
                  <a:srgbClr val="404040"/>
                </a:solidFill>
                <a:cs typeface="Arial"/>
              </a:rPr>
              <a:t>histocompatibility</a:t>
            </a:r>
            <a:r>
              <a:rPr lang="de-DE" sz="600">
                <a:solidFill>
                  <a:srgbClr val="404040"/>
                </a:solidFill>
                <a:cs typeface="Arial"/>
              </a:rPr>
              <a:t> </a:t>
            </a:r>
            <a:r>
              <a:rPr lang="de-DE" sz="600" err="1">
                <a:solidFill>
                  <a:srgbClr val="404040"/>
                </a:solidFill>
                <a:cs typeface="Arial"/>
              </a:rPr>
              <a:t>complex</a:t>
            </a:r>
            <a:r>
              <a:rPr lang="de-DE" sz="600">
                <a:solidFill>
                  <a:srgbClr val="404040"/>
                </a:solidFill>
                <a:cs typeface="Arial"/>
              </a:rPr>
              <a:t>; </a:t>
            </a:r>
            <a:r>
              <a:rPr lang="de-DE" sz="600" err="1">
                <a:solidFill>
                  <a:srgbClr val="404040"/>
                </a:solidFill>
                <a:cs typeface="Arial"/>
              </a:rPr>
              <a:t>Haupthistokompatibilitätskomplex</a:t>
            </a:r>
            <a:r>
              <a:rPr lang="de-DE" sz="600">
                <a:solidFill>
                  <a:srgbClr val="404040"/>
                </a:solidFill>
                <a:cs typeface="Arial"/>
              </a:rPr>
              <a:t>; NF</a:t>
            </a:r>
            <a:r>
              <a:rPr lang="el-GR" sz="600">
                <a:solidFill>
                  <a:srgbClr val="404040"/>
                </a:solidFill>
                <a:cs typeface="Arial"/>
              </a:rPr>
              <a:t>κ</a:t>
            </a:r>
            <a:r>
              <a:rPr lang="de-DE" sz="600">
                <a:solidFill>
                  <a:srgbClr val="404040"/>
                </a:solidFill>
                <a:cs typeface="Arial"/>
              </a:rPr>
              <a:t>B: Transkriptionsfaktor; STAT3: Signal </a:t>
            </a:r>
            <a:r>
              <a:rPr lang="de-DE" sz="600" err="1">
                <a:solidFill>
                  <a:srgbClr val="404040"/>
                </a:solidFill>
                <a:cs typeface="Arial"/>
              </a:rPr>
              <a:t>transducer</a:t>
            </a:r>
            <a:r>
              <a:rPr lang="de-DE" sz="600">
                <a:solidFill>
                  <a:srgbClr val="404040"/>
                </a:solidFill>
                <a:cs typeface="Arial"/>
              </a:rPr>
              <a:t> and </a:t>
            </a:r>
            <a:r>
              <a:rPr lang="de-DE" sz="600" err="1">
                <a:solidFill>
                  <a:srgbClr val="404040"/>
                </a:solidFill>
                <a:cs typeface="Arial"/>
              </a:rPr>
              <a:t>activator</a:t>
            </a:r>
            <a:r>
              <a:rPr lang="de-DE" sz="600">
                <a:solidFill>
                  <a:srgbClr val="404040"/>
                </a:solidFill>
                <a:cs typeface="Arial"/>
              </a:rPr>
              <a:t>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transcription</a:t>
            </a:r>
            <a:r>
              <a:rPr lang="de-DE" sz="600">
                <a:solidFill>
                  <a:srgbClr val="404040"/>
                </a:solidFill>
                <a:cs typeface="Arial"/>
              </a:rPr>
              <a:t> 3, Signalüberträger und Transkriptionsaktivator 3; TCR: T-Zell-Rezeptor; T</a:t>
            </a:r>
            <a:r>
              <a:rPr lang="de-DE" sz="600" baseline="-25000">
                <a:solidFill>
                  <a:srgbClr val="404040"/>
                </a:solidFill>
                <a:cs typeface="Arial"/>
              </a:rPr>
              <a:t>FH</a:t>
            </a:r>
            <a:r>
              <a:rPr lang="de-DE" sz="600">
                <a:solidFill>
                  <a:srgbClr val="404040"/>
                </a:solidFill>
                <a:cs typeface="Arial"/>
              </a:rPr>
              <a:t>-Zellen: follikuläre T-Helfer-Zellen = in Lymphknoten lokalisiert und auf B-Zell-Hilfe spezialisiert; TGF: </a:t>
            </a:r>
            <a:r>
              <a:rPr lang="de-DE" sz="600" err="1">
                <a:solidFill>
                  <a:srgbClr val="404040"/>
                </a:solidFill>
                <a:cs typeface="Arial"/>
              </a:rPr>
              <a:t>Transforming</a:t>
            </a:r>
            <a:r>
              <a:rPr lang="de-DE" sz="600">
                <a:solidFill>
                  <a:srgbClr val="404040"/>
                </a:solidFill>
                <a:cs typeface="Arial"/>
              </a:rPr>
              <a:t> </a:t>
            </a:r>
            <a:r>
              <a:rPr lang="de-DE" sz="600" err="1">
                <a:solidFill>
                  <a:srgbClr val="404040"/>
                </a:solidFill>
                <a:cs typeface="Arial"/>
              </a:rPr>
              <a:t>growth</a:t>
            </a:r>
            <a:r>
              <a:rPr lang="de-DE" sz="600">
                <a:solidFill>
                  <a:srgbClr val="404040"/>
                </a:solidFill>
                <a:cs typeface="Arial"/>
              </a:rPr>
              <a:t> </a:t>
            </a:r>
            <a:r>
              <a:rPr lang="de-DE" sz="600" err="1">
                <a:solidFill>
                  <a:srgbClr val="404040"/>
                </a:solidFill>
                <a:cs typeface="Arial"/>
              </a:rPr>
              <a:t>factor</a:t>
            </a:r>
            <a:r>
              <a:rPr lang="de-DE" sz="600">
                <a:solidFill>
                  <a:srgbClr val="404040"/>
                </a:solidFill>
                <a:cs typeface="Arial"/>
              </a:rPr>
              <a:t>, transformierender Wachstumsfaktor.</a:t>
            </a:r>
          </a:p>
          <a:p>
            <a:r>
              <a:rPr lang="de-DE" sz="600" b="1">
                <a:solidFill>
                  <a:srgbClr val="404040"/>
                </a:solidFill>
                <a:cs typeface="Arial"/>
              </a:rPr>
              <a:t>1. </a:t>
            </a:r>
            <a:r>
              <a:rPr lang="de-DE" sz="600">
                <a:solidFill>
                  <a:srgbClr val="404040"/>
                </a:solidFill>
                <a:cs typeface="Arial"/>
              </a:rPr>
              <a:t>Murphy K &amp; Weaver C. </a:t>
            </a:r>
            <a:r>
              <a:rPr lang="de-DE" sz="600" i="1" err="1">
                <a:solidFill>
                  <a:srgbClr val="404040"/>
                </a:solidFill>
                <a:cs typeface="Arial"/>
              </a:rPr>
              <a:t>Janeway</a:t>
            </a:r>
            <a:r>
              <a:rPr lang="de-DE" sz="600" i="1">
                <a:solidFill>
                  <a:srgbClr val="404040"/>
                </a:solidFill>
                <a:cs typeface="Arial"/>
              </a:rPr>
              <a:t> Immunologie</a:t>
            </a:r>
            <a:r>
              <a:rPr lang="de-DE" sz="600">
                <a:solidFill>
                  <a:srgbClr val="404040"/>
                </a:solidFill>
                <a:cs typeface="Arial"/>
              </a:rPr>
              <a:t>, Kapitel 9: Die T-Zell-vermittelte Immunität; © Springer-Verlag GmbH Deutschland, ein Teil von Springer Nature 2018: 443</a:t>
            </a:r>
            <a:r>
              <a:rPr lang="de" sz="600">
                <a:solidFill>
                  <a:srgbClr val="404040"/>
                </a:solidFill>
                <a:ea typeface="Arial"/>
                <a:cs typeface="Arial"/>
              </a:rPr>
              <a:t>–</a:t>
            </a:r>
            <a:r>
              <a:rPr lang="de-DE" sz="600">
                <a:solidFill>
                  <a:srgbClr val="404040"/>
                </a:solidFill>
                <a:cs typeface="Arial"/>
              </a:rPr>
              <a:t>515. </a:t>
            </a:r>
            <a:r>
              <a:rPr lang="de-DE" sz="600">
                <a:solidFill>
                  <a:srgbClr val="404040"/>
                </a:solidFill>
                <a:cs typeface="Arial"/>
                <a:hlinkClick r:id="rId3">
                  <a:extLst>
                    <a:ext uri="{A12FA001-AC4F-418D-AE19-62706E023703}">
                      <ahyp:hlinkClr xmlns:ahyp="http://schemas.microsoft.com/office/drawing/2018/hyperlinkcolor" val="tx"/>
                    </a:ext>
                  </a:extLst>
                </a:hlinkClick>
              </a:rPr>
              <a:t>https://doi.org/10.1007/978-3-662-56004-4_9</a:t>
            </a:r>
            <a:r>
              <a:rPr lang="de-DE" sz="600">
                <a:solidFill>
                  <a:srgbClr val="404040"/>
                </a:solidFill>
                <a:cs typeface="Arial"/>
              </a:rPr>
              <a:t>.</a:t>
            </a:r>
            <a:r>
              <a:rPr lang="en-US" sz="600">
                <a:solidFill>
                  <a:srgbClr val="404040"/>
                </a:solidFill>
                <a:cs typeface="Arial"/>
              </a:rPr>
              <a:t> Zuletzt </a:t>
            </a:r>
            <a:r>
              <a:rPr lang="en-US" sz="600" err="1">
                <a:solidFill>
                  <a:srgbClr val="404040"/>
                </a:solidFill>
                <a:cs typeface="Arial"/>
              </a:rPr>
              <a:t>abgerufen</a:t>
            </a:r>
            <a:r>
              <a:rPr lang="en-US" sz="600">
                <a:solidFill>
                  <a:srgbClr val="404040"/>
                </a:solidFill>
                <a:cs typeface="Arial"/>
              </a:rPr>
              <a:t> am 12.01.2026.</a:t>
            </a:r>
          </a:p>
        </p:txBody>
      </p:sp>
      <p:sp>
        <p:nvSpPr>
          <p:cNvPr id="4" name="Textfeld 3">
            <a:extLst>
              <a:ext uri="{FF2B5EF4-FFF2-40B4-BE49-F238E27FC236}">
                <a16:creationId xmlns:a16="http://schemas.microsoft.com/office/drawing/2014/main" id="{BA71CE00-C2D4-4D41-37C7-EA4E1D8FF801}"/>
              </a:ext>
            </a:extLst>
          </p:cNvPr>
          <p:cNvSpPr txBox="1"/>
          <p:nvPr/>
        </p:nvSpPr>
        <p:spPr>
          <a:xfrm>
            <a:off x="358269" y="3840318"/>
            <a:ext cx="8682580" cy="184666"/>
          </a:xfrm>
          <a:prstGeom prst="rect">
            <a:avLst/>
          </a:prstGeom>
          <a:noFill/>
        </p:spPr>
        <p:txBody>
          <a:bodyPr wrap="square">
            <a:spAutoFit/>
          </a:bodyPr>
          <a:lstStyle/>
          <a:p>
            <a:r>
              <a:rPr lang="de-DE" sz="600">
                <a:solidFill>
                  <a:srgbClr val="404040"/>
                </a:solidFill>
                <a:cs typeface="Arial"/>
              </a:rPr>
              <a:t>Abbildung modifiziert nach Murphy &amp; Weaver 2018</a:t>
            </a:r>
            <a:r>
              <a:rPr lang="de-DE" sz="600" baseline="30000">
                <a:solidFill>
                  <a:srgbClr val="404040"/>
                </a:solidFill>
                <a:cs typeface="Arial"/>
              </a:rPr>
              <a:t>1</a:t>
            </a:r>
            <a:endParaRPr lang="en-US" sz="600" baseline="30000">
              <a:solidFill>
                <a:srgbClr val="404040"/>
              </a:solidFill>
              <a:cs typeface="Arial"/>
            </a:endParaRPr>
          </a:p>
        </p:txBody>
      </p:sp>
      <p:sp>
        <p:nvSpPr>
          <p:cNvPr id="5" name="Rechteck 4">
            <a:extLst>
              <a:ext uri="{FF2B5EF4-FFF2-40B4-BE49-F238E27FC236}">
                <a16:creationId xmlns:a16="http://schemas.microsoft.com/office/drawing/2014/main" id="{32104ADB-0132-0849-BD03-387214B6F02B}"/>
              </a:ext>
            </a:extLst>
          </p:cNvPr>
          <p:cNvSpPr/>
          <p:nvPr/>
        </p:nvSpPr>
        <p:spPr>
          <a:xfrm>
            <a:off x="366925" y="743262"/>
            <a:ext cx="8405937" cy="3078768"/>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2" name="Rectangle: Rounded Corners 23">
            <a:extLst>
              <a:ext uri="{FF2B5EF4-FFF2-40B4-BE49-F238E27FC236}">
                <a16:creationId xmlns:a16="http://schemas.microsoft.com/office/drawing/2014/main" id="{0EEC84F7-F5C7-DFE7-F354-0D0387A93C44}"/>
              </a:ext>
            </a:extLst>
          </p:cNvPr>
          <p:cNvSpPr/>
          <p:nvPr/>
        </p:nvSpPr>
        <p:spPr>
          <a:xfrm>
            <a:off x="844828" y="4047544"/>
            <a:ext cx="7450129" cy="487635"/>
          </a:xfrm>
          <a:prstGeom prst="roundRect">
            <a:avLst>
              <a:gd name="adj" fmla="val 28667"/>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prstClr val="white"/>
                </a:solidFill>
                <a:effectLst/>
                <a:uLnTx/>
                <a:uFillTx/>
                <a:latin typeface="Verdana"/>
                <a:ea typeface="+mn-ea"/>
                <a:cs typeface="+mn-cs"/>
              </a:rPr>
              <a:t>Aktivierte T</a:t>
            </a:r>
            <a:r>
              <a:rPr kumimoji="0" lang="de-DE" sz="1000" b="0" i="0" u="none" strike="noStrike" kern="1200" cap="none" spc="0" normalizeH="0" baseline="-25000" noProof="0">
                <a:ln>
                  <a:noFill/>
                </a:ln>
                <a:solidFill>
                  <a:prstClr val="white"/>
                </a:solidFill>
                <a:effectLst/>
                <a:uLnTx/>
                <a:uFillTx/>
                <a:latin typeface="Verdana"/>
                <a:ea typeface="+mn-ea"/>
                <a:cs typeface="+mn-cs"/>
              </a:rPr>
              <a:t>FH</a:t>
            </a:r>
            <a:r>
              <a:rPr kumimoji="0" lang="de-DE" sz="1000" b="0" i="0" u="none" strike="noStrike" kern="1200" cap="none" spc="0" normalizeH="0" baseline="0" noProof="0">
                <a:ln>
                  <a:noFill/>
                </a:ln>
                <a:solidFill>
                  <a:prstClr val="white"/>
                </a:solidFill>
                <a:effectLst/>
                <a:uLnTx/>
                <a:uFillTx/>
                <a:latin typeface="Verdana"/>
                <a:ea typeface="+mn-ea"/>
                <a:cs typeface="+mn-cs"/>
              </a:rPr>
              <a:t>-Zellen aktivieren in Lymphknoten naive B-Zellen, wenn sie das Antigen auf dem MHC-II-Komplex der B-Zelle erkennen, und unterstützen sie, sich in </a:t>
            </a:r>
            <a:r>
              <a:rPr kumimoji="0" lang="de-DE" sz="1000" b="0" i="0" u="none" strike="noStrike" kern="1200" cap="none" spc="0" normalizeH="0" baseline="0" noProof="0" err="1">
                <a:ln>
                  <a:noFill/>
                </a:ln>
                <a:solidFill>
                  <a:prstClr val="white"/>
                </a:solidFill>
                <a:effectLst/>
                <a:uLnTx/>
                <a:uFillTx/>
                <a:latin typeface="Verdana"/>
                <a:ea typeface="+mn-ea"/>
                <a:cs typeface="+mn-cs"/>
              </a:rPr>
              <a:t>Plasmablasten</a:t>
            </a:r>
            <a:r>
              <a:rPr kumimoji="0" lang="de-DE" sz="1000" b="0" i="0" u="none" strike="noStrike" kern="1200" cap="none" spc="0" normalizeH="0" baseline="0" noProof="0">
                <a:ln>
                  <a:noFill/>
                </a:ln>
                <a:solidFill>
                  <a:prstClr val="white"/>
                </a:solidFill>
                <a:effectLst/>
                <a:uLnTx/>
                <a:uFillTx/>
                <a:latin typeface="Verdana"/>
                <a:ea typeface="+mn-ea"/>
                <a:cs typeface="+mn-cs"/>
              </a:rPr>
              <a:t> umzuwandeln und zu differenzieren</a:t>
            </a:r>
            <a:r>
              <a:rPr kumimoji="0" lang="de-DE" sz="1000" b="0" i="0" u="none" strike="noStrike" kern="1200" cap="none" spc="0" normalizeH="0" baseline="30000" noProof="0">
                <a:ln>
                  <a:noFill/>
                </a:ln>
                <a:solidFill>
                  <a:prstClr val="white"/>
                </a:solidFill>
                <a:effectLst/>
                <a:uLnTx/>
                <a:uFillTx/>
                <a:latin typeface="Verdana"/>
                <a:ea typeface="+mn-ea"/>
                <a:cs typeface="+mn-cs"/>
              </a:rPr>
              <a:t>1</a:t>
            </a:r>
          </a:p>
        </p:txBody>
      </p:sp>
    </p:spTree>
    <p:extLst>
      <p:ext uri="{BB962C8B-B14F-4D97-AF65-F5344CB8AC3E}">
        <p14:creationId xmlns:p14="http://schemas.microsoft.com/office/powerpoint/2010/main" val="720821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F5F3F8"/>
        </a:solidFill>
        <a:effectLst/>
      </p:bgPr>
    </p:bg>
    <p:spTree>
      <p:nvGrpSpPr>
        <p:cNvPr id="1" name="">
          <a:extLst>
            <a:ext uri="{FF2B5EF4-FFF2-40B4-BE49-F238E27FC236}">
              <a16:creationId xmlns:a16="http://schemas.microsoft.com/office/drawing/2014/main" id="{CD972BA1-B928-E6D2-D1EE-9359D5313FE5}"/>
            </a:ext>
          </a:extLst>
        </p:cNvPr>
        <p:cNvGrpSpPr/>
        <p:nvPr/>
      </p:nvGrpSpPr>
      <p:grpSpPr>
        <a:xfrm>
          <a:off x="0" y="0"/>
          <a:ext cx="0" cy="0"/>
          <a:chOff x="0" y="0"/>
          <a:chExt cx="0" cy="0"/>
        </a:xfrm>
      </p:grpSpPr>
      <p:sp>
        <p:nvSpPr>
          <p:cNvPr id="3" name="Textplatzhalter 4">
            <a:extLst>
              <a:ext uri="{FF2B5EF4-FFF2-40B4-BE49-F238E27FC236}">
                <a16:creationId xmlns:a16="http://schemas.microsoft.com/office/drawing/2014/main" id="{3B6BB5E9-232B-CA87-6844-F5AB0B242948}"/>
              </a:ext>
            </a:extLst>
          </p:cNvPr>
          <p:cNvSpPr txBox="1">
            <a:spLocks/>
          </p:cNvSpPr>
          <p:nvPr/>
        </p:nvSpPr>
        <p:spPr>
          <a:xfrm>
            <a:off x="358270" y="116735"/>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3"/>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3"/>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3"/>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panose="020B0604030504040204" pitchFamily="34" charset="0"/>
                <a:ea typeface="Verdana" panose="020B0604030504040204" pitchFamily="34" charset="0"/>
              </a:rPr>
              <a:t>Expansion von Effektor-T-Zellen – wie geht es weiter?</a:t>
            </a:r>
            <a:r>
              <a:rPr kumimoji="0" lang="de-DE" sz="2000" b="1" i="0" u="none" strike="noStrike" kern="1200" cap="none" spc="0" normalizeH="0" baseline="30000" noProof="0">
                <a:ln>
                  <a:noFill/>
                </a:ln>
                <a:solidFill>
                  <a:srgbClr val="7030A0"/>
                </a:solidFill>
                <a:effectLst/>
                <a:uLnTx/>
                <a:uFillTx/>
                <a:latin typeface="Verdana" panose="020B0604030504040204" pitchFamily="34" charset="0"/>
                <a:ea typeface="Verdana" panose="020B0604030504040204" pitchFamily="34" charset="0"/>
              </a:rPr>
              <a:t>1</a:t>
            </a:r>
            <a:endParaRPr kumimoji="0" lang="de-DE" sz="2000" b="1" i="0" u="none" strike="noStrike" kern="1200" cap="none" spc="0" normalizeH="0" baseline="30000" noProof="0">
              <a:ln>
                <a:noFill/>
              </a:ln>
              <a:solidFill>
                <a:srgbClr val="7030A0"/>
              </a:solidFill>
              <a:effectLst/>
              <a:uLnTx/>
              <a:uFillTx/>
              <a:latin typeface="Verdana"/>
              <a:ea typeface="Verdana" panose="020B0604030504040204" pitchFamily="34" charset="0"/>
            </a:endParaRPr>
          </a:p>
        </p:txBody>
      </p:sp>
      <p:sp>
        <p:nvSpPr>
          <p:cNvPr id="6" name="Content Placeholder 5">
            <a:extLst>
              <a:ext uri="{FF2B5EF4-FFF2-40B4-BE49-F238E27FC236}">
                <a16:creationId xmlns:a16="http://schemas.microsoft.com/office/drawing/2014/main" id="{73287FA3-DA6F-E318-D1F4-9391AB750A23}"/>
              </a:ext>
            </a:extLst>
          </p:cNvPr>
          <p:cNvSpPr>
            <a:spLocks noGrp="1"/>
          </p:cNvSpPr>
          <p:nvPr>
            <p:ph type="body" sz="quarter" idx="11"/>
          </p:nvPr>
        </p:nvSpPr>
        <p:spPr>
          <a:xfrm>
            <a:off x="459874" y="4810295"/>
            <a:ext cx="7448973" cy="292894"/>
          </a:xfrm>
        </p:spPr>
        <p:txBody>
          <a:bodyPr/>
          <a:lstStyle/>
          <a:p>
            <a:r>
              <a:rPr lang="de" sz="600">
                <a:solidFill>
                  <a:srgbClr val="404040"/>
                </a:solidFill>
                <a:latin typeface="Verdana"/>
                <a:ea typeface="Verdana"/>
                <a:cs typeface="Verdana"/>
              </a:rPr>
              <a:t>CD: Cluster of differentiation, Differenzierungscluster</a:t>
            </a:r>
            <a:r>
              <a:rPr lang="de" sz="600">
                <a:solidFill>
                  <a:srgbClr val="404040"/>
                </a:solidFill>
                <a:ea typeface="Verdana"/>
                <a:cs typeface="Verdana"/>
              </a:rPr>
              <a:t>; EOMES: Eomesodermin = Transkriptionsfaktor; hi: high, hoch; KLRG1: Killer cell lectin-like receptor subfamily G member 1 = ein co-inhibierender oder Immun-Checkpoint-Rezeptor, Erschöpfungs- bzw. Seneszenz-Marker; LAG3: Lymphozyten-Aktivierungs-Gen 3; mid: middle, mittelstark; PD1: Programmed death receptor 1, programmierter Zelltod-Rezeptor 1; PDL1: Ligand für PD1; T-bet: T-box-expressed in T-cells, T-Box-Transkriptionsfaktor, auf T-Zellen exprimiert; verm.: vermittelte</a:t>
            </a:r>
            <a:r>
              <a:rPr lang="de" sz="600">
                <a:solidFill>
                  <a:srgbClr val="404040"/>
                </a:solidFill>
                <a:latin typeface="Verdana"/>
                <a:ea typeface="Verdana"/>
                <a:cs typeface="Verdana"/>
              </a:rPr>
              <a:t>.</a:t>
            </a:r>
          </a:p>
          <a:p>
            <a:r>
              <a:rPr lang="de-DE" sz="600" b="1">
                <a:solidFill>
                  <a:srgbClr val="404040"/>
                </a:solidFill>
                <a:latin typeface="Verdana"/>
                <a:ea typeface="Verdana"/>
                <a:cs typeface="Verdana"/>
              </a:rPr>
              <a:t>1. </a:t>
            </a:r>
            <a:r>
              <a:rPr lang="de-DE" sz="600" err="1">
                <a:solidFill>
                  <a:srgbClr val="404040"/>
                </a:solidFill>
                <a:latin typeface="Verdana"/>
                <a:ea typeface="Verdana"/>
                <a:cs typeface="Verdana"/>
              </a:rPr>
              <a:t>Wherry</a:t>
            </a:r>
            <a:r>
              <a:rPr lang="de-DE" sz="600">
                <a:solidFill>
                  <a:srgbClr val="404040"/>
                </a:solidFill>
                <a:latin typeface="Verdana"/>
                <a:ea typeface="Verdana"/>
                <a:cs typeface="Verdana"/>
              </a:rPr>
              <a:t> EJ &amp; </a:t>
            </a:r>
            <a:r>
              <a:rPr lang="de-DE" sz="600" err="1">
                <a:solidFill>
                  <a:srgbClr val="404040"/>
                </a:solidFill>
                <a:latin typeface="Verdana"/>
                <a:ea typeface="Verdana"/>
                <a:cs typeface="Verdana"/>
              </a:rPr>
              <a:t>Kurachi</a:t>
            </a:r>
            <a:r>
              <a:rPr lang="de-DE" sz="600">
                <a:solidFill>
                  <a:srgbClr val="404040"/>
                </a:solidFill>
                <a:latin typeface="Verdana"/>
                <a:ea typeface="Verdana"/>
                <a:cs typeface="Verdana"/>
              </a:rPr>
              <a:t> M. </a:t>
            </a:r>
            <a:r>
              <a:rPr lang="de-DE" sz="600" i="1">
                <a:solidFill>
                  <a:srgbClr val="404040"/>
                </a:solidFill>
                <a:latin typeface="Verdana"/>
                <a:ea typeface="Verdana"/>
                <a:cs typeface="Verdana"/>
              </a:rPr>
              <a:t>Nat Rev </a:t>
            </a:r>
            <a:r>
              <a:rPr lang="de-DE" sz="600" i="1" err="1">
                <a:solidFill>
                  <a:srgbClr val="404040"/>
                </a:solidFill>
                <a:latin typeface="Verdana"/>
                <a:ea typeface="Verdana"/>
                <a:cs typeface="Verdana"/>
              </a:rPr>
              <a:t>Immunol</a:t>
            </a:r>
            <a:r>
              <a:rPr lang="de-DE" sz="600" i="1">
                <a:solidFill>
                  <a:srgbClr val="404040"/>
                </a:solidFill>
                <a:latin typeface="Verdana"/>
                <a:ea typeface="Verdana"/>
                <a:cs typeface="Verdana"/>
              </a:rPr>
              <a:t> </a:t>
            </a:r>
            <a:r>
              <a:rPr lang="de-DE" sz="600">
                <a:solidFill>
                  <a:srgbClr val="404040"/>
                </a:solidFill>
                <a:latin typeface="Verdana"/>
                <a:ea typeface="Verdana"/>
                <a:cs typeface="Verdana"/>
              </a:rPr>
              <a:t>2015; 15: 486–99</a:t>
            </a:r>
            <a:r>
              <a:rPr lang="de" sz="600">
                <a:solidFill>
                  <a:srgbClr val="404040"/>
                </a:solidFill>
                <a:latin typeface="Verdana"/>
                <a:ea typeface="Verdana"/>
                <a:cs typeface="Verdana"/>
              </a:rPr>
              <a:t>.</a:t>
            </a:r>
          </a:p>
        </p:txBody>
      </p:sp>
      <p:sp>
        <p:nvSpPr>
          <p:cNvPr id="23" name="Textplatzhalter 9">
            <a:extLst>
              <a:ext uri="{FF2B5EF4-FFF2-40B4-BE49-F238E27FC236}">
                <a16:creationId xmlns:a16="http://schemas.microsoft.com/office/drawing/2014/main" id="{2280C6CB-103A-315F-6B37-195075BECDD7}"/>
              </a:ext>
            </a:extLst>
          </p:cNvPr>
          <p:cNvSpPr txBox="1">
            <a:spLocks/>
          </p:cNvSpPr>
          <p:nvPr/>
        </p:nvSpPr>
        <p:spPr>
          <a:xfrm>
            <a:off x="5695951" y="1344673"/>
            <a:ext cx="2828924" cy="3398671"/>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783" rtl="0" eaLnBrk="1" latinLnBrk="0" hangingPunct="1">
              <a:lnSpc>
                <a:spcPct val="125000"/>
              </a:lnSpc>
              <a:spcBef>
                <a:spcPct val="0"/>
              </a:spcBef>
              <a:buFont typeface="Arial" panose="020B0604020202020204" pitchFamily="34" charset="0"/>
              <a:buNone/>
              <a:defRPr sz="1000" b="1" i="0" kern="1200">
                <a:solidFill>
                  <a:schemeClr val="accent1"/>
                </a:solidFill>
                <a:latin typeface="+mj-lt"/>
                <a:ea typeface="Verdana" panose="020B0604030504040204" pitchFamily="34" charset="0"/>
                <a:cs typeface="Georgia" panose="02040502050405020303" pitchFamily="18"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171450" marR="0" lvl="0" indent="-171450" algn="l" defTabSz="685783" rtl="0" eaLnBrk="1" fontAlgn="auto" latinLnBrk="0" hangingPunct="1">
              <a:lnSpc>
                <a:spcPct val="125000"/>
              </a:lnSpc>
              <a:spcBef>
                <a:spcPts val="600"/>
              </a:spcBef>
              <a:spcAft>
                <a:spcPts val="0"/>
              </a:spcAft>
              <a:buClr>
                <a:srgbClr val="7A00E6"/>
              </a:buClr>
              <a:buSzPct val="120000"/>
              <a:buFont typeface="Arial" panose="020B0604020202020204" pitchFamily="34" charset="0"/>
              <a:buChar char="•"/>
              <a:tabLst/>
              <a:defRPr/>
            </a:pPr>
            <a:r>
              <a:rPr kumimoji="0" lang="de-DE" sz="11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Das Schicksal der </a:t>
            </a:r>
            <a:r>
              <a:rPr kumimoji="0" lang="de-DE" sz="11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erschöpften  T-Zellen </a:t>
            </a:r>
            <a:r>
              <a:rPr kumimoji="0" lang="de-DE" sz="11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hängt davon ab, ob sie … </a:t>
            </a:r>
          </a:p>
          <a:p>
            <a:pPr marL="398244" marR="0" lvl="1" indent="-171450" algn="l" defTabSz="685783" rtl="0" eaLnBrk="1" fontAlgn="auto" latinLnBrk="0" hangingPunct="1">
              <a:lnSpc>
                <a:spcPct val="125000"/>
              </a:lnSpc>
              <a:spcBef>
                <a:spcPts val="600"/>
              </a:spcBef>
              <a:spcAft>
                <a:spcPts val="0"/>
              </a:spcAft>
              <a:buClr>
                <a:srgbClr val="7A00E6"/>
              </a:buClr>
              <a:buSzPct val="120000"/>
              <a:buFont typeface="Arial" panose="020B0604020202020204" pitchFamily="34" charset="0"/>
              <a:buChar char="•"/>
              <a:tabLst/>
              <a:defRPr/>
            </a:pPr>
            <a:r>
              <a:rPr kumimoji="0" lang="de-DE" sz="11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T-</a:t>
            </a:r>
            <a:r>
              <a:rPr kumimoji="0" lang="de-DE" sz="1100" b="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rPr>
              <a:t>bet</a:t>
            </a:r>
            <a:r>
              <a:rPr kumimoji="0" lang="de-DE" sz="11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rPr>
              <a:t> stark und PD1 nicht so stark exprimieren </a:t>
            </a:r>
            <a:r>
              <a:rPr kumimoji="0" lang="de-DE" sz="11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sym typeface="Wingdings" panose="05000000000000000000" pitchFamily="2" charset="2"/>
              </a:rPr>
              <a:t> Rettung</a:t>
            </a:r>
          </a:p>
          <a:p>
            <a:pPr marL="398244" marR="0" lvl="1" indent="-171450" algn="l" defTabSz="685783" rtl="0" eaLnBrk="1" fontAlgn="auto" latinLnBrk="0" hangingPunct="1">
              <a:lnSpc>
                <a:spcPct val="125000"/>
              </a:lnSpc>
              <a:spcBef>
                <a:spcPts val="600"/>
              </a:spcBef>
              <a:spcAft>
                <a:spcPts val="0"/>
              </a:spcAft>
              <a:buClr>
                <a:srgbClr val="7A00E6"/>
              </a:buClr>
              <a:buSzPct val="120000"/>
              <a:buFont typeface="Arial" panose="020B0604020202020204" pitchFamily="34" charset="0"/>
              <a:buChar char="•"/>
              <a:tabLst/>
              <a:defRPr/>
            </a:pPr>
            <a:r>
              <a:rPr kumimoji="0" lang="de-DE" sz="11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sym typeface="Wingdings" panose="05000000000000000000" pitchFamily="2" charset="2"/>
              </a:rPr>
              <a:t>… EOMES</a:t>
            </a:r>
            <a:r>
              <a:rPr kumimoji="0" lang="de-DE" sz="11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sym typeface="Wingdings" panose="05000000000000000000" pitchFamily="2" charset="2"/>
              </a:rPr>
              <a:t> und </a:t>
            </a:r>
            <a:r>
              <a:rPr kumimoji="0" lang="de-DE" sz="11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sym typeface="Wingdings" panose="05000000000000000000" pitchFamily="2" charset="2"/>
              </a:rPr>
              <a:t>PD1 stark exprimieren </a:t>
            </a:r>
            <a:r>
              <a:rPr kumimoji="0" lang="de-DE" sz="11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sym typeface="Wingdings" panose="05000000000000000000" pitchFamily="2" charset="2"/>
              </a:rPr>
              <a:t> programmierter Zelltod</a:t>
            </a:r>
            <a:endParaRPr kumimoji="0" lang="de-DE" sz="11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endParaRPr>
          </a:p>
          <a:p>
            <a:pPr marL="171450" marR="0" lvl="0" indent="-171450" algn="l" defTabSz="685783" rtl="0" eaLnBrk="1" fontAlgn="auto" latinLnBrk="0" hangingPunct="1">
              <a:lnSpc>
                <a:spcPct val="125000"/>
              </a:lnSpc>
              <a:spcBef>
                <a:spcPts val="600"/>
              </a:spcBef>
              <a:spcAft>
                <a:spcPts val="0"/>
              </a:spcAft>
              <a:buClr>
                <a:srgbClr val="7A00E6"/>
              </a:buClr>
              <a:buSzPct val="120000"/>
              <a:buFont typeface="Arial" panose="020B0604020202020204" pitchFamily="34" charset="0"/>
              <a:buChar char="•"/>
              <a:tabLst/>
              <a:defRPr/>
            </a:pPr>
            <a:endParaRPr kumimoji="0" lang="de-DE" sz="1100" b="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endParaRPr>
          </a:p>
        </p:txBody>
      </p:sp>
      <p:grpSp>
        <p:nvGrpSpPr>
          <p:cNvPr id="28" name="Gruppieren 27">
            <a:extLst>
              <a:ext uri="{FF2B5EF4-FFF2-40B4-BE49-F238E27FC236}">
                <a16:creationId xmlns:a16="http://schemas.microsoft.com/office/drawing/2014/main" id="{EDA7FD70-4FA3-F003-74F5-12D3B36ED7EB}"/>
              </a:ext>
            </a:extLst>
          </p:cNvPr>
          <p:cNvGrpSpPr/>
          <p:nvPr/>
        </p:nvGrpSpPr>
        <p:grpSpPr>
          <a:xfrm>
            <a:off x="1330718" y="745247"/>
            <a:ext cx="4163535" cy="3848564"/>
            <a:chOff x="1330718" y="745247"/>
            <a:chExt cx="4163535" cy="3848564"/>
          </a:xfrm>
        </p:grpSpPr>
        <p:pic>
          <p:nvPicPr>
            <p:cNvPr id="2" name="Picture 1" descr="A diagram of a cell&#10;&#10;Description automatically generated">
              <a:extLst>
                <a:ext uri="{FF2B5EF4-FFF2-40B4-BE49-F238E27FC236}">
                  <a16:creationId xmlns:a16="http://schemas.microsoft.com/office/drawing/2014/main" id="{4787569B-FB33-0D50-2BB5-3A985E3686C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30718" y="745247"/>
              <a:ext cx="4163535" cy="3848564"/>
            </a:xfrm>
            <a:prstGeom prst="rect">
              <a:avLst/>
            </a:prstGeom>
          </p:spPr>
        </p:pic>
        <p:sp>
          <p:nvSpPr>
            <p:cNvPr id="4" name="Rechteck 3">
              <a:extLst>
                <a:ext uri="{FF2B5EF4-FFF2-40B4-BE49-F238E27FC236}">
                  <a16:creationId xmlns:a16="http://schemas.microsoft.com/office/drawing/2014/main" id="{5E13CBDE-88B9-A73B-615F-B74F6865B829}"/>
                </a:ext>
              </a:extLst>
            </p:cNvPr>
            <p:cNvSpPr/>
            <p:nvPr/>
          </p:nvSpPr>
          <p:spPr>
            <a:xfrm>
              <a:off x="1330718" y="745247"/>
              <a:ext cx="4163535" cy="3848564"/>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Verdana"/>
                <a:cs typeface="Arial"/>
              </a:endParaRPr>
            </a:p>
          </p:txBody>
        </p:sp>
        <p:sp>
          <p:nvSpPr>
            <p:cNvPr id="5" name="Textfeld 4">
              <a:extLst>
                <a:ext uri="{FF2B5EF4-FFF2-40B4-BE49-F238E27FC236}">
                  <a16:creationId xmlns:a16="http://schemas.microsoft.com/office/drawing/2014/main" id="{7ED083D6-C6C9-A111-5C80-9CCCF36D35AF}"/>
                </a:ext>
              </a:extLst>
            </p:cNvPr>
            <p:cNvSpPr txBox="1"/>
            <p:nvPr/>
          </p:nvSpPr>
          <p:spPr>
            <a:xfrm>
              <a:off x="1441968" y="3512557"/>
              <a:ext cx="352144" cy="92333"/>
            </a:xfrm>
            <a:prstGeom prst="rect">
              <a:avLst/>
            </a:prstGeom>
            <a:solidFill>
              <a:srgbClr val="E3E4DC"/>
            </a:solidFill>
          </p:spPr>
          <p:txBody>
            <a:bodyPr wrap="none" lIns="0" tIns="0" rIns="3600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solidFill>
                  <a:effectLst/>
                  <a:uLnTx/>
                  <a:uFillTx/>
                  <a:latin typeface="Aptos ExtraBold" panose="020B0004020202020204" pitchFamily="34" charset="0"/>
                  <a:ea typeface="Verdana"/>
                  <a:cs typeface="Arial"/>
                </a:rPr>
                <a:t>Merkmal</a:t>
              </a:r>
            </a:p>
          </p:txBody>
        </p:sp>
        <p:sp>
          <p:nvSpPr>
            <p:cNvPr id="7" name="Textfeld 6">
              <a:extLst>
                <a:ext uri="{FF2B5EF4-FFF2-40B4-BE49-F238E27FC236}">
                  <a16:creationId xmlns:a16="http://schemas.microsoft.com/office/drawing/2014/main" id="{38836585-9E7F-2336-13EF-592C7D5CB3A9}"/>
                </a:ext>
              </a:extLst>
            </p:cNvPr>
            <p:cNvSpPr txBox="1"/>
            <p:nvPr/>
          </p:nvSpPr>
          <p:spPr>
            <a:xfrm>
              <a:off x="2540299" y="3517446"/>
              <a:ext cx="1158454" cy="92333"/>
            </a:xfrm>
            <a:prstGeom prst="rect">
              <a:avLst/>
            </a:prstGeom>
            <a:solidFill>
              <a:srgbClr val="E3E4DC"/>
            </a:solidFill>
          </p:spPr>
          <p:txBody>
            <a:bodyPr wrap="none" lIns="0" tIns="0" rIns="3600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ExtraBold" panose="020B0004020202020204" pitchFamily="34" charset="0"/>
                  <a:ea typeface="Verdana"/>
                  <a:cs typeface="Arial"/>
                </a:rPr>
                <a:t>Funktionale Gedächtnis-T-Zelle</a:t>
              </a:r>
            </a:p>
          </p:txBody>
        </p:sp>
        <p:sp>
          <p:nvSpPr>
            <p:cNvPr id="8" name="Textfeld 7">
              <a:extLst>
                <a:ext uri="{FF2B5EF4-FFF2-40B4-BE49-F238E27FC236}">
                  <a16:creationId xmlns:a16="http://schemas.microsoft.com/office/drawing/2014/main" id="{A759FCF8-40EE-2802-5368-E0FEFBF702F5}"/>
                </a:ext>
              </a:extLst>
            </p:cNvPr>
            <p:cNvSpPr txBox="1"/>
            <p:nvPr/>
          </p:nvSpPr>
          <p:spPr>
            <a:xfrm>
              <a:off x="4264138" y="3517446"/>
              <a:ext cx="688774" cy="92333"/>
            </a:xfrm>
            <a:prstGeom prst="rect">
              <a:avLst/>
            </a:prstGeom>
            <a:solidFill>
              <a:srgbClr val="E3E4DC"/>
            </a:solidFill>
          </p:spPr>
          <p:txBody>
            <a:bodyPr wrap="none" lIns="0" tIns="0" rIns="3600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ExtraBold" panose="020B0004020202020204" pitchFamily="34" charset="0"/>
                  <a:ea typeface="Verdana"/>
                  <a:cs typeface="Arial"/>
                </a:rPr>
                <a:t>Erschöpfte T-Zelle</a:t>
              </a:r>
            </a:p>
          </p:txBody>
        </p:sp>
        <p:sp>
          <p:nvSpPr>
            <p:cNvPr id="10" name="Textfeld 9">
              <a:extLst>
                <a:ext uri="{FF2B5EF4-FFF2-40B4-BE49-F238E27FC236}">
                  <a16:creationId xmlns:a16="http://schemas.microsoft.com/office/drawing/2014/main" id="{EBEE9D7B-7F93-D186-6AF2-A337BD284A0F}"/>
                </a:ext>
              </a:extLst>
            </p:cNvPr>
            <p:cNvSpPr txBox="1"/>
            <p:nvPr/>
          </p:nvSpPr>
          <p:spPr>
            <a:xfrm>
              <a:off x="2601066" y="2412383"/>
              <a:ext cx="892873" cy="92333"/>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ExtraBold" panose="020B0004020202020204" pitchFamily="34" charset="0"/>
                  <a:ea typeface="Verdana"/>
                  <a:cs typeface="Arial"/>
                </a:rPr>
                <a:t>Funktionales Gedächtnis</a:t>
              </a:r>
            </a:p>
          </p:txBody>
        </p:sp>
        <p:sp>
          <p:nvSpPr>
            <p:cNvPr id="11" name="Textfeld 10">
              <a:extLst>
                <a:ext uri="{FF2B5EF4-FFF2-40B4-BE49-F238E27FC236}">
                  <a16:creationId xmlns:a16="http://schemas.microsoft.com/office/drawing/2014/main" id="{089D5971-ADA8-8007-B545-7CB3885319E5}"/>
                </a:ext>
              </a:extLst>
            </p:cNvPr>
            <p:cNvSpPr txBox="1"/>
            <p:nvPr/>
          </p:nvSpPr>
          <p:spPr>
            <a:xfrm>
              <a:off x="4360559" y="2412382"/>
              <a:ext cx="450444" cy="92333"/>
            </a:xfrm>
            <a:prstGeom prst="rect">
              <a:avLst/>
            </a:prstGeom>
            <a:solidFill>
              <a:schemeClr val="bg1"/>
            </a:solidFill>
          </p:spPr>
          <p:txBody>
            <a:bodyPr wrap="none" lIns="0" tIns="0" rIns="0" bIns="0"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ExtraBold" panose="020B0004020202020204" pitchFamily="34" charset="0"/>
                  <a:ea typeface="Verdana"/>
                  <a:cs typeface="Arial"/>
                </a:rPr>
                <a:t>Erschöpfung</a:t>
              </a:r>
            </a:p>
          </p:txBody>
        </p:sp>
        <p:sp>
          <p:nvSpPr>
            <p:cNvPr id="12" name="Textfeld 11">
              <a:extLst>
                <a:ext uri="{FF2B5EF4-FFF2-40B4-BE49-F238E27FC236}">
                  <a16:creationId xmlns:a16="http://schemas.microsoft.com/office/drawing/2014/main" id="{ABAC18BC-2918-6E6F-230A-DACE9AD85DFB}"/>
                </a:ext>
              </a:extLst>
            </p:cNvPr>
            <p:cNvSpPr txBox="1"/>
            <p:nvPr/>
          </p:nvSpPr>
          <p:spPr>
            <a:xfrm>
              <a:off x="2438601" y="2182872"/>
              <a:ext cx="286938" cy="166712"/>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Akute </a:t>
              </a:r>
            </a:p>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Infektion</a:t>
              </a:r>
            </a:p>
          </p:txBody>
        </p:sp>
        <p:sp>
          <p:nvSpPr>
            <p:cNvPr id="13" name="Textfeld 12">
              <a:extLst>
                <a:ext uri="{FF2B5EF4-FFF2-40B4-BE49-F238E27FC236}">
                  <a16:creationId xmlns:a16="http://schemas.microsoft.com/office/drawing/2014/main" id="{4A4EFDD0-613B-B8C8-E392-664055B13FE3}"/>
                </a:ext>
              </a:extLst>
            </p:cNvPr>
            <p:cNvSpPr txBox="1"/>
            <p:nvPr/>
          </p:nvSpPr>
          <p:spPr>
            <a:xfrm>
              <a:off x="1775194" y="2170260"/>
              <a:ext cx="615384" cy="203064"/>
            </a:xfrm>
            <a:prstGeom prst="rect">
              <a:avLst/>
            </a:prstGeom>
            <a:gradFill flip="none" rotWithShape="1">
              <a:gsLst>
                <a:gs pos="0">
                  <a:srgbClr val="FEF5E2"/>
                </a:gs>
                <a:gs pos="23000">
                  <a:srgbClr val="FFF8DE"/>
                </a:gs>
                <a:gs pos="69000">
                  <a:srgbClr val="FEEECD"/>
                </a:gs>
                <a:gs pos="97000">
                  <a:srgbClr val="FEEAC3"/>
                </a:gs>
              </a:gsLst>
              <a:path path="circle">
                <a:fillToRect l="50000" t="50000" r="50000" b="50000"/>
              </a:path>
              <a:tileRect/>
            </a:gradFill>
            <a:ln>
              <a:solidFill>
                <a:srgbClr val="BFB595"/>
              </a:solidFill>
            </a:ln>
          </p:spPr>
          <p:txBody>
            <a:bodyPr wrap="square" lIns="36000" tIns="18000" rIns="0" bIns="1800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Antigen und/oder</a:t>
              </a:r>
            </a:p>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Inflammation</a:t>
              </a:r>
            </a:p>
          </p:txBody>
        </p:sp>
        <p:sp>
          <p:nvSpPr>
            <p:cNvPr id="14" name="Textfeld 13">
              <a:extLst>
                <a:ext uri="{FF2B5EF4-FFF2-40B4-BE49-F238E27FC236}">
                  <a16:creationId xmlns:a16="http://schemas.microsoft.com/office/drawing/2014/main" id="{AEB256BD-D70D-0FCE-FE85-ADF51D36927E}"/>
                </a:ext>
              </a:extLst>
            </p:cNvPr>
            <p:cNvSpPr txBox="1"/>
            <p:nvPr/>
          </p:nvSpPr>
          <p:spPr>
            <a:xfrm>
              <a:off x="5061701" y="2157648"/>
              <a:ext cx="379912" cy="166712"/>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Chronische</a:t>
              </a:r>
            </a:p>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Infektion</a:t>
              </a:r>
            </a:p>
          </p:txBody>
        </p:sp>
        <p:sp>
          <p:nvSpPr>
            <p:cNvPr id="15" name="Textfeld 14">
              <a:extLst>
                <a:ext uri="{FF2B5EF4-FFF2-40B4-BE49-F238E27FC236}">
                  <a16:creationId xmlns:a16="http://schemas.microsoft.com/office/drawing/2014/main" id="{BFAF952F-8B59-706C-A6C5-97AADD2D0D28}"/>
                </a:ext>
              </a:extLst>
            </p:cNvPr>
            <p:cNvSpPr txBox="1"/>
            <p:nvPr/>
          </p:nvSpPr>
          <p:spPr>
            <a:xfrm>
              <a:off x="4224999" y="1429766"/>
              <a:ext cx="283732" cy="166712"/>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Effektor-</a:t>
              </a:r>
            </a:p>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T-Zellen</a:t>
              </a:r>
            </a:p>
          </p:txBody>
        </p:sp>
        <p:sp>
          <p:nvSpPr>
            <p:cNvPr id="16" name="Textfeld 15">
              <a:extLst>
                <a:ext uri="{FF2B5EF4-FFF2-40B4-BE49-F238E27FC236}">
                  <a16:creationId xmlns:a16="http://schemas.microsoft.com/office/drawing/2014/main" id="{9152D496-CFA0-027C-0323-5A9125B5F173}"/>
                </a:ext>
              </a:extLst>
            </p:cNvPr>
            <p:cNvSpPr txBox="1"/>
            <p:nvPr/>
          </p:nvSpPr>
          <p:spPr>
            <a:xfrm>
              <a:off x="3950863" y="837439"/>
              <a:ext cx="221214" cy="166712"/>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Naive</a:t>
              </a:r>
            </a:p>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T-Zelle</a:t>
              </a:r>
            </a:p>
          </p:txBody>
        </p:sp>
        <p:sp>
          <p:nvSpPr>
            <p:cNvPr id="17" name="Textfeld 16">
              <a:extLst>
                <a:ext uri="{FF2B5EF4-FFF2-40B4-BE49-F238E27FC236}">
                  <a16:creationId xmlns:a16="http://schemas.microsoft.com/office/drawing/2014/main" id="{2D1712A4-F91D-DF87-352F-E111D1DE3A44}"/>
                </a:ext>
              </a:extLst>
            </p:cNvPr>
            <p:cNvSpPr txBox="1"/>
            <p:nvPr/>
          </p:nvSpPr>
          <p:spPr>
            <a:xfrm>
              <a:off x="3337803" y="2543741"/>
              <a:ext cx="378309" cy="166712"/>
            </a:xfrm>
            <a:prstGeom prst="rect">
              <a:avLst/>
            </a:prstGeom>
            <a:solidFill>
              <a:schemeClr val="bg1"/>
            </a:solidFill>
          </p:spPr>
          <p:txBody>
            <a:bodyPr wrap="non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Selbst-</a:t>
              </a:r>
            </a:p>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err="1">
                  <a:ln>
                    <a:noFill/>
                  </a:ln>
                  <a:solidFill>
                    <a:prstClr val="black">
                      <a:lumMod val="75000"/>
                      <a:lumOff val="25000"/>
                    </a:prstClr>
                  </a:solidFill>
                  <a:effectLst/>
                  <a:uLnTx/>
                  <a:uFillTx/>
                  <a:latin typeface="Aptos" panose="020B0004020202020204" pitchFamily="34" charset="0"/>
                  <a:ea typeface="Verdana"/>
                  <a:cs typeface="Arial"/>
                </a:rPr>
                <a:t>erneuerung</a:t>
              </a:r>
              <a:endPar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endParaRPr>
            </a:p>
          </p:txBody>
        </p:sp>
        <p:sp>
          <p:nvSpPr>
            <p:cNvPr id="18" name="Textfeld 17">
              <a:extLst>
                <a:ext uri="{FF2B5EF4-FFF2-40B4-BE49-F238E27FC236}">
                  <a16:creationId xmlns:a16="http://schemas.microsoft.com/office/drawing/2014/main" id="{C34335E1-1F45-4F9D-122E-A261686E8347}"/>
                </a:ext>
              </a:extLst>
            </p:cNvPr>
            <p:cNvSpPr txBox="1"/>
            <p:nvPr/>
          </p:nvSpPr>
          <p:spPr>
            <a:xfrm>
              <a:off x="5205629" y="2815160"/>
              <a:ext cx="235984" cy="203064"/>
            </a:xfrm>
            <a:prstGeom prst="rect">
              <a:avLst/>
            </a:prstGeom>
            <a:gradFill flip="none" rotWithShape="1">
              <a:gsLst>
                <a:gs pos="0">
                  <a:srgbClr val="FEF5E2"/>
                </a:gs>
                <a:gs pos="23000">
                  <a:srgbClr val="FFF8DE"/>
                </a:gs>
                <a:gs pos="69000">
                  <a:srgbClr val="FEEECD"/>
                </a:gs>
                <a:gs pos="97000">
                  <a:srgbClr val="FEEAC3"/>
                </a:gs>
              </a:gsLst>
              <a:path path="circle">
                <a:fillToRect l="50000" t="50000" r="50000" b="50000"/>
              </a:path>
              <a:tileRect/>
            </a:gradFill>
            <a:ln>
              <a:solidFill>
                <a:srgbClr val="BFB595"/>
              </a:solidFill>
            </a:ln>
          </p:spPr>
          <p:txBody>
            <a:bodyPr wrap="square" lIns="36000" tIns="18000" rIns="0" bIns="1800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Zell-Tod</a:t>
              </a:r>
            </a:p>
          </p:txBody>
        </p:sp>
        <p:sp>
          <p:nvSpPr>
            <p:cNvPr id="19" name="Textfeld 18">
              <a:extLst>
                <a:ext uri="{FF2B5EF4-FFF2-40B4-BE49-F238E27FC236}">
                  <a16:creationId xmlns:a16="http://schemas.microsoft.com/office/drawing/2014/main" id="{4A82CC53-C7C8-A079-BF62-2E36ADC4E71D}"/>
                </a:ext>
              </a:extLst>
            </p:cNvPr>
            <p:cNvSpPr txBox="1"/>
            <p:nvPr/>
          </p:nvSpPr>
          <p:spPr>
            <a:xfrm>
              <a:off x="4206081" y="3130242"/>
              <a:ext cx="562571" cy="203064"/>
            </a:xfrm>
            <a:prstGeom prst="rect">
              <a:avLst/>
            </a:prstGeom>
            <a:gradFill flip="none" rotWithShape="1">
              <a:gsLst>
                <a:gs pos="0">
                  <a:srgbClr val="FEF5E2"/>
                </a:gs>
                <a:gs pos="23000">
                  <a:srgbClr val="FFF8DE"/>
                </a:gs>
                <a:gs pos="69000">
                  <a:srgbClr val="FEEECD"/>
                </a:gs>
                <a:gs pos="97000">
                  <a:srgbClr val="FEEAC3"/>
                </a:gs>
              </a:gsLst>
              <a:path path="circle">
                <a:fillToRect l="50000" t="50000" r="50000" b="50000"/>
              </a:path>
              <a:tileRect/>
            </a:gradFill>
            <a:ln>
              <a:solidFill>
                <a:srgbClr val="BFB595"/>
              </a:solidFill>
            </a:ln>
          </p:spPr>
          <p:txBody>
            <a:bodyPr wrap="square" lIns="36000" tIns="18000" rIns="0" bIns="1800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PD1- und/oder</a:t>
              </a:r>
            </a:p>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PDL1-Blockade</a:t>
              </a:r>
            </a:p>
          </p:txBody>
        </p:sp>
        <p:sp>
          <p:nvSpPr>
            <p:cNvPr id="20" name="Textfeld 19">
              <a:extLst>
                <a:ext uri="{FF2B5EF4-FFF2-40B4-BE49-F238E27FC236}">
                  <a16:creationId xmlns:a16="http://schemas.microsoft.com/office/drawing/2014/main" id="{C6573250-FE94-74B7-52FD-87D302CB3B86}"/>
                </a:ext>
              </a:extLst>
            </p:cNvPr>
            <p:cNvSpPr txBox="1"/>
            <p:nvPr/>
          </p:nvSpPr>
          <p:spPr>
            <a:xfrm>
              <a:off x="3982393" y="3360089"/>
              <a:ext cx="301938" cy="119964"/>
            </a:xfrm>
            <a:prstGeom prst="rect">
              <a:avLst/>
            </a:prstGeom>
            <a:gradFill flip="none" rotWithShape="1">
              <a:gsLst>
                <a:gs pos="0">
                  <a:srgbClr val="FEF5E2"/>
                </a:gs>
                <a:gs pos="23000">
                  <a:srgbClr val="FFF8DE"/>
                </a:gs>
                <a:gs pos="69000">
                  <a:srgbClr val="FEEECD"/>
                </a:gs>
                <a:gs pos="97000">
                  <a:srgbClr val="FEEAC3"/>
                </a:gs>
              </a:gsLst>
              <a:path path="circle">
                <a:fillToRect l="50000" t="50000" r="50000" b="50000"/>
              </a:path>
              <a:tileRect/>
            </a:gradFill>
            <a:ln>
              <a:solidFill>
                <a:srgbClr val="BFB595"/>
              </a:solidFill>
            </a:ln>
          </p:spPr>
          <p:txBody>
            <a:bodyPr wrap="square" lIns="0" tIns="18000" rIns="0" bIns="18000" rtlCol="0">
              <a:spAutoFit/>
            </a:bodyPr>
            <a:lstStyle/>
            <a:p>
              <a:pPr marL="0" marR="0" lvl="0" indent="0" algn="ctr"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Rettung</a:t>
              </a:r>
            </a:p>
          </p:txBody>
        </p:sp>
        <p:sp>
          <p:nvSpPr>
            <p:cNvPr id="21" name="Textfeld 20">
              <a:extLst>
                <a:ext uri="{FF2B5EF4-FFF2-40B4-BE49-F238E27FC236}">
                  <a16:creationId xmlns:a16="http://schemas.microsoft.com/office/drawing/2014/main" id="{487D6C16-1F6F-FB8F-609E-9F078BBBE84E}"/>
                </a:ext>
              </a:extLst>
            </p:cNvPr>
            <p:cNvSpPr txBox="1"/>
            <p:nvPr/>
          </p:nvSpPr>
          <p:spPr>
            <a:xfrm>
              <a:off x="1441968" y="3653310"/>
              <a:ext cx="800639" cy="83613"/>
            </a:xfrm>
            <a:prstGeom prst="rect">
              <a:avLst/>
            </a:prstGeom>
            <a:solidFill>
              <a:srgbClr val="ECECE7"/>
            </a:solidFill>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Proliferatives Potenzial</a:t>
              </a:r>
            </a:p>
          </p:txBody>
        </p:sp>
        <p:sp>
          <p:nvSpPr>
            <p:cNvPr id="22" name="Textfeld 21">
              <a:extLst>
                <a:ext uri="{FF2B5EF4-FFF2-40B4-BE49-F238E27FC236}">
                  <a16:creationId xmlns:a16="http://schemas.microsoft.com/office/drawing/2014/main" id="{8965ED40-0F24-17D8-6E6F-7CCE5D9A87B6}"/>
                </a:ext>
              </a:extLst>
            </p:cNvPr>
            <p:cNvSpPr txBox="1"/>
            <p:nvPr/>
          </p:nvSpPr>
          <p:spPr>
            <a:xfrm>
              <a:off x="1441968" y="3785343"/>
              <a:ext cx="800639" cy="83613"/>
            </a:xfrm>
            <a:prstGeom prst="rect">
              <a:avLst/>
            </a:prstGeom>
            <a:solidFill>
              <a:srgbClr val="E3E4DC"/>
            </a:solidFill>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err="1">
                  <a:ln>
                    <a:noFill/>
                  </a:ln>
                  <a:solidFill>
                    <a:prstClr val="black">
                      <a:lumMod val="75000"/>
                      <a:lumOff val="25000"/>
                    </a:prstClr>
                  </a:solidFill>
                  <a:effectLst/>
                  <a:uLnTx/>
                  <a:uFillTx/>
                  <a:latin typeface="Aptos" panose="020B0004020202020204" pitchFamily="34" charset="0"/>
                  <a:ea typeface="Verdana"/>
                  <a:cs typeface="Arial"/>
                </a:rPr>
                <a:t>Zytokinproduktion</a:t>
              </a:r>
              <a:endPar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endParaRPr>
            </a:p>
          </p:txBody>
        </p:sp>
        <p:sp>
          <p:nvSpPr>
            <p:cNvPr id="24" name="Textfeld 23">
              <a:extLst>
                <a:ext uri="{FF2B5EF4-FFF2-40B4-BE49-F238E27FC236}">
                  <a16:creationId xmlns:a16="http://schemas.microsoft.com/office/drawing/2014/main" id="{01203547-FEA6-FAF8-5999-D7D3F9C14917}"/>
                </a:ext>
              </a:extLst>
            </p:cNvPr>
            <p:cNvSpPr txBox="1"/>
            <p:nvPr/>
          </p:nvSpPr>
          <p:spPr>
            <a:xfrm>
              <a:off x="1441968" y="3902139"/>
              <a:ext cx="1365047" cy="166712"/>
            </a:xfrm>
            <a:prstGeom prst="rect">
              <a:avLst/>
            </a:prstGeom>
            <a:solidFill>
              <a:srgbClr val="ECECE7"/>
            </a:solidFill>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Gedächtnis-Marker</a:t>
              </a:r>
            </a:p>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(z. B. CD44, CD62L, CD127 oder CXCR3)</a:t>
              </a:r>
            </a:p>
          </p:txBody>
        </p:sp>
        <p:sp>
          <p:nvSpPr>
            <p:cNvPr id="25" name="Textfeld 24">
              <a:extLst>
                <a:ext uri="{FF2B5EF4-FFF2-40B4-BE49-F238E27FC236}">
                  <a16:creationId xmlns:a16="http://schemas.microsoft.com/office/drawing/2014/main" id="{5947581E-A4D0-0C85-9CAF-23CDBE218ECA}"/>
                </a:ext>
              </a:extLst>
            </p:cNvPr>
            <p:cNvSpPr txBox="1"/>
            <p:nvPr/>
          </p:nvSpPr>
          <p:spPr>
            <a:xfrm>
              <a:off x="1433861" y="4113192"/>
              <a:ext cx="1365047" cy="166712"/>
            </a:xfrm>
            <a:prstGeom prst="rect">
              <a:avLst/>
            </a:prstGeom>
            <a:solidFill>
              <a:srgbClr val="E3E4DC"/>
            </a:solidFill>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Hemmende Rezeptoren</a:t>
              </a:r>
            </a:p>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(z. B. PD1, LAG3, CD160 oder 2B4)</a:t>
              </a:r>
            </a:p>
          </p:txBody>
        </p:sp>
        <p:sp>
          <p:nvSpPr>
            <p:cNvPr id="26" name="Textfeld 25">
              <a:extLst>
                <a:ext uri="{FF2B5EF4-FFF2-40B4-BE49-F238E27FC236}">
                  <a16:creationId xmlns:a16="http://schemas.microsoft.com/office/drawing/2014/main" id="{940EC2C2-6795-3ED3-B6AB-C4C14F87D40B}"/>
                </a:ext>
              </a:extLst>
            </p:cNvPr>
            <p:cNvSpPr txBox="1"/>
            <p:nvPr/>
          </p:nvSpPr>
          <p:spPr>
            <a:xfrm>
              <a:off x="1419212" y="4313087"/>
              <a:ext cx="1488794" cy="83613"/>
            </a:xfrm>
            <a:prstGeom prst="rect">
              <a:avLst/>
            </a:prstGeom>
            <a:solidFill>
              <a:srgbClr val="ECECE7"/>
            </a:solidFill>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IL-7- und/oder IL-15-verm. Selbsterneuerung</a:t>
              </a:r>
            </a:p>
          </p:txBody>
        </p:sp>
        <p:sp>
          <p:nvSpPr>
            <p:cNvPr id="27" name="Textfeld 26">
              <a:extLst>
                <a:ext uri="{FF2B5EF4-FFF2-40B4-BE49-F238E27FC236}">
                  <a16:creationId xmlns:a16="http://schemas.microsoft.com/office/drawing/2014/main" id="{3560ED31-FBED-80C2-4B52-8DEE694BEA5A}"/>
                </a:ext>
              </a:extLst>
            </p:cNvPr>
            <p:cNvSpPr txBox="1"/>
            <p:nvPr/>
          </p:nvSpPr>
          <p:spPr>
            <a:xfrm>
              <a:off x="1433861" y="4443834"/>
              <a:ext cx="800639" cy="83613"/>
            </a:xfrm>
            <a:prstGeom prst="rect">
              <a:avLst/>
            </a:prstGeom>
            <a:solidFill>
              <a:srgbClr val="E3E4DC"/>
            </a:solidFill>
          </p:spPr>
          <p:txBody>
            <a:bodyPr wrap="square" lIns="0" tIns="0" rIns="0" bIns="0" rtlCol="0">
              <a:spAutoFit/>
            </a:bodyPr>
            <a:lstStyle/>
            <a:p>
              <a:pPr marL="0" marR="0" lvl="0" indent="0" algn="l" defTabSz="457200" rtl="0" eaLnBrk="1" fontAlgn="auto" latinLnBrk="0" hangingPunct="1">
                <a:lnSpc>
                  <a:spcPct val="90000"/>
                </a:lnSpc>
                <a:spcBef>
                  <a:spcPts val="0"/>
                </a:spcBef>
                <a:spcAft>
                  <a:spcPts val="0"/>
                </a:spcAft>
                <a:buClrTx/>
                <a:buSzTx/>
                <a:buFontTx/>
                <a:buNone/>
                <a:tabLst/>
                <a:defRPr/>
              </a:pPr>
              <a:r>
                <a:rPr kumimoji="0" lang="de-DE" sz="600" b="0" i="0" u="none" strike="noStrike" kern="1200" cap="none" spc="0" normalizeH="0" baseline="0" noProof="0">
                  <a:ln>
                    <a:noFill/>
                  </a:ln>
                  <a:solidFill>
                    <a:prstClr val="black">
                      <a:lumMod val="75000"/>
                      <a:lumOff val="25000"/>
                    </a:prstClr>
                  </a:solidFill>
                  <a:effectLst/>
                  <a:uLnTx/>
                  <a:uFillTx/>
                  <a:latin typeface="Aptos" panose="020B0004020202020204" pitchFamily="34" charset="0"/>
                  <a:ea typeface="Verdana"/>
                  <a:cs typeface="Arial"/>
                </a:rPr>
                <a:t>Antigen-Abhängigkeit</a:t>
              </a:r>
            </a:p>
          </p:txBody>
        </p:sp>
      </p:grpSp>
    </p:spTree>
    <p:extLst>
      <p:ext uri="{BB962C8B-B14F-4D97-AF65-F5344CB8AC3E}">
        <p14:creationId xmlns:p14="http://schemas.microsoft.com/office/powerpoint/2010/main" val="31609982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E270F5A0-61B1-56A8-DEBA-07CCA7E189D1}"/>
            </a:ext>
          </a:extLst>
        </p:cNvPr>
        <p:cNvGrpSpPr/>
        <p:nvPr/>
      </p:nvGrpSpPr>
      <p:grpSpPr>
        <a:xfrm>
          <a:off x="0" y="0"/>
          <a:ext cx="0" cy="0"/>
          <a:chOff x="0" y="0"/>
          <a:chExt cx="0" cy="0"/>
        </a:xfrm>
      </p:grpSpPr>
      <p:sp>
        <p:nvSpPr>
          <p:cNvPr id="11" name="Textplatzhalter 4">
            <a:extLst>
              <a:ext uri="{FF2B5EF4-FFF2-40B4-BE49-F238E27FC236}">
                <a16:creationId xmlns:a16="http://schemas.microsoft.com/office/drawing/2014/main" id="{15F27063-7511-9149-4FD1-16252568A128}"/>
              </a:ext>
            </a:extLst>
          </p:cNvPr>
          <p:cNvSpPr>
            <a:spLocks noGrp="1"/>
          </p:cNvSpPr>
          <p:nvPr>
            <p:ph type="body" sz="quarter" idx="17"/>
          </p:nvPr>
        </p:nvSpPr>
        <p:spPr>
          <a:xfrm>
            <a:off x="358270" y="116735"/>
            <a:ext cx="8476488" cy="463296"/>
          </a:xfrm>
        </p:spPr>
        <p:txBody>
          <a:bodyPr/>
          <a:lstStyle/>
          <a:p>
            <a:r>
              <a:rPr lang="de-DE" sz="2000" b="1">
                <a:solidFill>
                  <a:srgbClr val="7030A0"/>
                </a:solidFill>
                <a:latin typeface="+mj-lt"/>
              </a:rPr>
              <a:t>Regulatorische T-Zellen – Entstehung im Thymus</a:t>
            </a:r>
            <a:r>
              <a:rPr lang="de-DE" sz="2000" b="1" baseline="30000">
                <a:solidFill>
                  <a:srgbClr val="7030A0"/>
                </a:solidFill>
                <a:latin typeface="+mj-lt"/>
              </a:rPr>
              <a:t>1</a:t>
            </a:r>
          </a:p>
        </p:txBody>
      </p:sp>
      <p:sp>
        <p:nvSpPr>
          <p:cNvPr id="7" name="Textfeld 6">
            <a:extLst>
              <a:ext uri="{FF2B5EF4-FFF2-40B4-BE49-F238E27FC236}">
                <a16:creationId xmlns:a16="http://schemas.microsoft.com/office/drawing/2014/main" id="{7CD3F7FE-ACDD-7B88-6379-15B8698A474D}"/>
              </a:ext>
            </a:extLst>
          </p:cNvPr>
          <p:cNvSpPr txBox="1"/>
          <p:nvPr/>
        </p:nvSpPr>
        <p:spPr>
          <a:xfrm>
            <a:off x="358269" y="4583245"/>
            <a:ext cx="8476489" cy="553998"/>
          </a:xfrm>
          <a:prstGeom prst="rect">
            <a:avLst/>
          </a:prstGeom>
          <a:noFill/>
        </p:spPr>
        <p:txBody>
          <a:bodyPr wrap="square">
            <a:spAutoFit/>
          </a:bodyPr>
          <a:lstStyle/>
          <a:p>
            <a:pPr lvl="0">
              <a:defRPr/>
            </a:pPr>
            <a:r>
              <a:rPr lang="de-DE" sz="600">
                <a:solidFill>
                  <a:srgbClr val="404040"/>
                </a:solidFill>
                <a:cs typeface="Arial"/>
              </a:rPr>
              <a:t>IL: Interleukin; MHC: Major </a:t>
            </a:r>
            <a:r>
              <a:rPr lang="de-DE" sz="600" err="1">
                <a:solidFill>
                  <a:srgbClr val="404040"/>
                </a:solidFill>
                <a:cs typeface="Arial"/>
              </a:rPr>
              <a:t>histocompatibility</a:t>
            </a:r>
            <a:r>
              <a:rPr lang="de-DE" sz="600">
                <a:solidFill>
                  <a:srgbClr val="404040"/>
                </a:solidFill>
                <a:cs typeface="Arial"/>
              </a:rPr>
              <a:t> </a:t>
            </a:r>
            <a:r>
              <a:rPr lang="de-DE" sz="600" err="1">
                <a:solidFill>
                  <a:srgbClr val="404040"/>
                </a:solidFill>
                <a:cs typeface="Arial"/>
              </a:rPr>
              <a:t>complex</a:t>
            </a:r>
            <a:r>
              <a:rPr lang="de-DE" sz="600">
                <a:solidFill>
                  <a:srgbClr val="404040"/>
                </a:solidFill>
                <a:cs typeface="Arial"/>
              </a:rPr>
              <a:t>, </a:t>
            </a:r>
            <a:r>
              <a:rPr lang="de-DE" sz="600" err="1">
                <a:solidFill>
                  <a:srgbClr val="404040"/>
                </a:solidFill>
                <a:cs typeface="Arial"/>
              </a:rPr>
              <a:t>Haupthistokompatibilitätskomplex</a:t>
            </a:r>
            <a:r>
              <a:rPr lang="de-DE" sz="600">
                <a:solidFill>
                  <a:srgbClr val="404040"/>
                </a:solidFill>
                <a:cs typeface="Arial"/>
              </a:rPr>
              <a:t>; TCR: T-Zell-Rezeptor; </a:t>
            </a:r>
            <a:r>
              <a:rPr lang="de-DE" sz="600">
                <a:solidFill>
                  <a:srgbClr val="404040"/>
                </a:solidFill>
                <a:ea typeface="Verdana"/>
                <a:cs typeface="Verdana"/>
              </a:rPr>
              <a:t>TGF: </a:t>
            </a:r>
            <a:r>
              <a:rPr lang="de-DE" sz="600" err="1">
                <a:solidFill>
                  <a:srgbClr val="404040"/>
                </a:solidFill>
                <a:ea typeface="Verdana"/>
                <a:cs typeface="Verdana"/>
              </a:rPr>
              <a:t>Transforming</a:t>
            </a:r>
            <a:r>
              <a:rPr lang="de-DE" sz="600">
                <a:solidFill>
                  <a:srgbClr val="404040"/>
                </a:solidFill>
                <a:ea typeface="Verdana"/>
                <a:cs typeface="Verdana"/>
              </a:rPr>
              <a:t> </a:t>
            </a:r>
            <a:r>
              <a:rPr lang="de-DE" sz="600" err="1">
                <a:solidFill>
                  <a:srgbClr val="404040"/>
                </a:solidFill>
                <a:ea typeface="Verdana"/>
                <a:cs typeface="Verdana"/>
              </a:rPr>
              <a:t>growth</a:t>
            </a:r>
            <a:r>
              <a:rPr lang="de-DE" sz="600">
                <a:solidFill>
                  <a:srgbClr val="404040"/>
                </a:solidFill>
                <a:ea typeface="Verdana"/>
                <a:cs typeface="Verdana"/>
              </a:rPr>
              <a:t> </a:t>
            </a:r>
            <a:r>
              <a:rPr lang="de-DE" sz="600" err="1">
                <a:solidFill>
                  <a:srgbClr val="404040"/>
                </a:solidFill>
                <a:ea typeface="Verdana"/>
                <a:cs typeface="Verdana"/>
              </a:rPr>
              <a:t>factor</a:t>
            </a:r>
            <a:r>
              <a:rPr lang="de-DE" sz="600">
                <a:solidFill>
                  <a:srgbClr val="404040"/>
                </a:solidFill>
                <a:ea typeface="Verdana"/>
                <a:cs typeface="Verdana"/>
              </a:rPr>
              <a:t>, transformierender Wachstumsfaktor; </a:t>
            </a:r>
            <a:r>
              <a:rPr lang="de-DE" sz="600" err="1">
                <a:solidFill>
                  <a:srgbClr val="404040"/>
                </a:solidFill>
                <a:ea typeface="Verdana"/>
                <a:cs typeface="Verdana"/>
              </a:rPr>
              <a:t>Tc</a:t>
            </a:r>
            <a:r>
              <a:rPr lang="de-DE" sz="600">
                <a:solidFill>
                  <a:srgbClr val="404040"/>
                </a:solidFill>
                <a:ea typeface="Verdana"/>
                <a:cs typeface="Verdana"/>
              </a:rPr>
              <a:t>-Zelle: zytotoxische T-Zelle (CD8+); Th-Zelle: T-Helfer-Zelle (CD4+); </a:t>
            </a:r>
            <a:r>
              <a:rPr lang="de-DE" sz="600" err="1">
                <a:solidFill>
                  <a:srgbClr val="404040"/>
                </a:solidFill>
                <a:ea typeface="Verdana"/>
                <a:cs typeface="Verdana"/>
              </a:rPr>
              <a:t>T</a:t>
            </a:r>
            <a:r>
              <a:rPr lang="de-DE" sz="600" baseline="-25000" err="1">
                <a:solidFill>
                  <a:srgbClr val="404040"/>
                </a:solidFill>
                <a:ea typeface="Verdana"/>
                <a:cs typeface="Verdana"/>
              </a:rPr>
              <a:t>reg</a:t>
            </a:r>
            <a:r>
              <a:rPr lang="de-DE" sz="600">
                <a:solidFill>
                  <a:srgbClr val="404040"/>
                </a:solidFill>
                <a:ea typeface="Verdana"/>
                <a:cs typeface="Verdana"/>
              </a:rPr>
              <a:t>/</a:t>
            </a:r>
            <a:r>
              <a:rPr lang="de-DE" sz="600" err="1">
                <a:solidFill>
                  <a:srgbClr val="404040"/>
                </a:solidFill>
                <a:ea typeface="Verdana"/>
                <a:cs typeface="Verdana"/>
              </a:rPr>
              <a:t>Treg</a:t>
            </a:r>
            <a:r>
              <a:rPr lang="de-DE" sz="600">
                <a:solidFill>
                  <a:srgbClr val="404040"/>
                </a:solidFill>
                <a:ea typeface="Verdana"/>
                <a:cs typeface="Verdana"/>
              </a:rPr>
              <a:t>: regulatorische T-Zelle (CD4+)</a:t>
            </a:r>
            <a:r>
              <a:rPr lang="de-DE" sz="600">
                <a:solidFill>
                  <a:srgbClr val="404040"/>
                </a:solidFill>
                <a:cs typeface="Arial"/>
              </a:rPr>
              <a:t>.</a:t>
            </a:r>
          </a:p>
          <a:p>
            <a:r>
              <a:rPr lang="de-DE" sz="600" b="1">
                <a:solidFill>
                  <a:srgbClr val="404040"/>
                </a:solidFill>
                <a:cs typeface="Arial"/>
              </a:rPr>
              <a:t>1. </a:t>
            </a:r>
            <a:r>
              <a:rPr lang="de-DE" sz="600">
                <a:solidFill>
                  <a:srgbClr val="404040"/>
                </a:solidFill>
                <a:cs typeface="Arial"/>
              </a:rPr>
              <a:t>Murphy K &amp; Weaver C. </a:t>
            </a:r>
            <a:r>
              <a:rPr lang="de-DE" sz="600" i="1" err="1">
                <a:solidFill>
                  <a:srgbClr val="404040"/>
                </a:solidFill>
                <a:cs typeface="Arial"/>
              </a:rPr>
              <a:t>Janeway</a:t>
            </a:r>
            <a:r>
              <a:rPr lang="de-DE" sz="600" i="1">
                <a:solidFill>
                  <a:srgbClr val="404040"/>
                </a:solidFill>
                <a:cs typeface="Arial"/>
              </a:rPr>
              <a:t> Immunologie</a:t>
            </a:r>
            <a:r>
              <a:rPr lang="de-DE" sz="600">
                <a:solidFill>
                  <a:srgbClr val="404040"/>
                </a:solidFill>
                <a:cs typeface="Arial"/>
              </a:rPr>
              <a:t>, Kapitel 8: Die Entwicklung der B- und T-</a:t>
            </a:r>
            <a:r>
              <a:rPr lang="de-DE" sz="600" err="1">
                <a:solidFill>
                  <a:srgbClr val="404040"/>
                </a:solidFill>
                <a:cs typeface="Arial"/>
              </a:rPr>
              <a:t>Lymphocyten</a:t>
            </a:r>
            <a:r>
              <a:rPr lang="de-DE" sz="600">
                <a:solidFill>
                  <a:srgbClr val="404040"/>
                </a:solidFill>
                <a:cs typeface="Arial"/>
              </a:rPr>
              <a:t>; © Springer-Verlag GmbH Deutschland, ein Teil von Springer Nature 2018: 377</a:t>
            </a:r>
            <a:r>
              <a:rPr lang="de" sz="600">
                <a:solidFill>
                  <a:srgbClr val="404040"/>
                </a:solidFill>
                <a:ea typeface="Arial"/>
                <a:cs typeface="Arial"/>
              </a:rPr>
              <a:t>–</a:t>
            </a:r>
            <a:r>
              <a:rPr lang="de-DE" sz="600">
                <a:solidFill>
                  <a:srgbClr val="404040"/>
                </a:solidFill>
                <a:cs typeface="Arial"/>
              </a:rPr>
              <a:t>440. </a:t>
            </a:r>
            <a:r>
              <a:rPr lang="de-DE" sz="600">
                <a:solidFill>
                  <a:srgbClr val="404040"/>
                </a:solidFill>
                <a:cs typeface="Arial"/>
                <a:hlinkClick r:id="rId2">
                  <a:extLst>
                    <a:ext uri="{A12FA001-AC4F-418D-AE19-62706E023703}">
                      <ahyp:hlinkClr xmlns:ahyp="http://schemas.microsoft.com/office/drawing/2018/hyperlinkcolor" val="tx"/>
                    </a:ext>
                  </a:extLst>
                </a:hlinkClick>
              </a:rPr>
              <a:t>https://doi.org/10.1007/978-3-662-56004-4_8</a:t>
            </a:r>
            <a:r>
              <a:rPr lang="de-DE" sz="600">
                <a:solidFill>
                  <a:srgbClr val="404040"/>
                </a:solidFill>
                <a:cs typeface="Arial"/>
              </a:rPr>
              <a:t>.</a:t>
            </a:r>
            <a:r>
              <a:rPr lang="en-US" sz="600">
                <a:solidFill>
                  <a:srgbClr val="404040"/>
                </a:solidFill>
                <a:cs typeface="Arial"/>
              </a:rPr>
              <a:t> Zuletzt </a:t>
            </a:r>
            <a:r>
              <a:rPr lang="en-US" sz="600" err="1">
                <a:solidFill>
                  <a:srgbClr val="404040"/>
                </a:solidFill>
                <a:cs typeface="Arial"/>
              </a:rPr>
              <a:t>abgerufen</a:t>
            </a:r>
            <a:r>
              <a:rPr lang="en-US" sz="600">
                <a:solidFill>
                  <a:srgbClr val="404040"/>
                </a:solidFill>
                <a:cs typeface="Arial"/>
              </a:rPr>
              <a:t> am 12.01.2026. </a:t>
            </a:r>
            <a:r>
              <a:rPr lang="en-US" sz="600" b="1">
                <a:solidFill>
                  <a:srgbClr val="404040"/>
                </a:solidFill>
                <a:cs typeface="Arial"/>
              </a:rPr>
              <a:t>2.</a:t>
            </a:r>
            <a:r>
              <a:rPr lang="en-US" sz="600">
                <a:solidFill>
                  <a:srgbClr val="404040"/>
                </a:solidFill>
                <a:cs typeface="Arial"/>
              </a:rPr>
              <a:t> </a:t>
            </a:r>
            <a:r>
              <a:rPr lang="de-DE" sz="600">
                <a:solidFill>
                  <a:srgbClr val="404040"/>
                </a:solidFill>
                <a:cs typeface="Arial"/>
              </a:rPr>
              <a:t>Murphy K &amp; Weaver C. </a:t>
            </a:r>
            <a:r>
              <a:rPr lang="de-DE" sz="600" i="1" err="1">
                <a:solidFill>
                  <a:srgbClr val="404040"/>
                </a:solidFill>
                <a:cs typeface="Arial"/>
              </a:rPr>
              <a:t>Janeway</a:t>
            </a:r>
            <a:r>
              <a:rPr lang="de-DE" sz="600" i="1">
                <a:solidFill>
                  <a:srgbClr val="404040"/>
                </a:solidFill>
                <a:cs typeface="Arial"/>
              </a:rPr>
              <a:t> Immunologie</a:t>
            </a:r>
            <a:r>
              <a:rPr lang="de-DE" sz="600">
                <a:solidFill>
                  <a:srgbClr val="404040"/>
                </a:solidFill>
                <a:cs typeface="Arial"/>
              </a:rPr>
              <a:t>, Kapitel 9: Die T-Zell-vermittelte Immunität; © Springer-Verlag GmbH Deutschland, ein Teil von Springer Nature 2018: 443</a:t>
            </a:r>
            <a:r>
              <a:rPr lang="de" sz="600">
                <a:solidFill>
                  <a:srgbClr val="404040"/>
                </a:solidFill>
                <a:ea typeface="Arial"/>
                <a:cs typeface="Arial"/>
              </a:rPr>
              <a:t>–</a:t>
            </a:r>
            <a:r>
              <a:rPr lang="de-DE" sz="600">
                <a:solidFill>
                  <a:srgbClr val="404040"/>
                </a:solidFill>
                <a:cs typeface="Arial"/>
              </a:rPr>
              <a:t>515. </a:t>
            </a:r>
            <a:r>
              <a:rPr lang="de-DE" sz="600">
                <a:solidFill>
                  <a:srgbClr val="404040"/>
                </a:solidFill>
                <a:cs typeface="Arial"/>
                <a:hlinkClick r:id="rId3">
                  <a:extLst>
                    <a:ext uri="{A12FA001-AC4F-418D-AE19-62706E023703}">
                      <ahyp:hlinkClr xmlns:ahyp="http://schemas.microsoft.com/office/drawing/2018/hyperlinkcolor" val="tx"/>
                    </a:ext>
                  </a:extLst>
                </a:hlinkClick>
              </a:rPr>
              <a:t>https://doi.org/10.1007/978-3-662-56004-4_9</a:t>
            </a:r>
            <a:r>
              <a:rPr lang="de-DE" sz="600">
                <a:solidFill>
                  <a:srgbClr val="404040"/>
                </a:solidFill>
                <a:cs typeface="Arial"/>
              </a:rPr>
              <a:t>. Zuletzt abgerufen am 12.01.2026.</a:t>
            </a:r>
            <a:endParaRPr lang="en-US" sz="600">
              <a:solidFill>
                <a:srgbClr val="404040"/>
              </a:solidFill>
              <a:cs typeface="Arial"/>
            </a:endParaRPr>
          </a:p>
        </p:txBody>
      </p:sp>
      <p:sp>
        <p:nvSpPr>
          <p:cNvPr id="2" name="Rectangle: Rounded Corners 23">
            <a:extLst>
              <a:ext uri="{FF2B5EF4-FFF2-40B4-BE49-F238E27FC236}">
                <a16:creationId xmlns:a16="http://schemas.microsoft.com/office/drawing/2014/main" id="{9E6F2863-80AE-4729-77C8-0DD6EB022707}"/>
              </a:ext>
            </a:extLst>
          </p:cNvPr>
          <p:cNvSpPr/>
          <p:nvPr/>
        </p:nvSpPr>
        <p:spPr>
          <a:xfrm>
            <a:off x="3564414" y="695992"/>
            <a:ext cx="5032110" cy="3696135"/>
          </a:xfrm>
          <a:prstGeom prst="roundRect">
            <a:avLst>
              <a:gd name="adj" fmla="val 908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685800">
              <a:spcBef>
                <a:spcPts val="1000"/>
              </a:spcBef>
              <a:defRPr/>
            </a:pPr>
            <a:r>
              <a:rPr lang="de-DE" sz="1100">
                <a:solidFill>
                  <a:prstClr val="white"/>
                </a:solidFill>
                <a:latin typeface="Verdana"/>
              </a:rPr>
              <a:t>Selektionsmechanismen im Thymus für Th-Zellen (CD4) abhängig von der TCR-Affinität für </a:t>
            </a:r>
            <a:r>
              <a:rPr lang="de-DE" sz="1100" err="1">
                <a:solidFill>
                  <a:prstClr val="white"/>
                </a:solidFill>
                <a:latin typeface="Verdana"/>
              </a:rPr>
              <a:t>Selbst-Peptid:Selbst-MHC-Komplexe</a:t>
            </a:r>
            <a:r>
              <a:rPr lang="de-DE" sz="1100">
                <a:solidFill>
                  <a:prstClr val="white"/>
                </a:solidFill>
                <a:latin typeface="Verdana"/>
              </a:rPr>
              <a:t>:</a:t>
            </a:r>
          </a:p>
          <a:p>
            <a:pPr marL="171450" indent="-171450" defTabSz="685800">
              <a:spcBef>
                <a:spcPts val="1000"/>
              </a:spcBef>
              <a:buClr>
                <a:schemeClr val="accent2"/>
              </a:buClr>
              <a:buSzPct val="120000"/>
              <a:buFont typeface="Arial" panose="020B0604020202020204" pitchFamily="34" charset="0"/>
              <a:buChar char="•"/>
              <a:defRPr/>
            </a:pPr>
            <a:r>
              <a:rPr lang="de-DE" sz="1100">
                <a:solidFill>
                  <a:prstClr val="white"/>
                </a:solidFill>
                <a:latin typeface="Verdana"/>
              </a:rPr>
              <a:t>Niedrige Affinität: keine Selektion, da die T-Zellen nicht in der Lage sind, Selbst-MHC-Moleküle zu erkennen </a:t>
            </a:r>
            <a:r>
              <a:rPr lang="de-DE" sz="1100">
                <a:solidFill>
                  <a:prstClr val="white"/>
                </a:solidFill>
                <a:latin typeface="Verdana"/>
                <a:sym typeface="Wingdings" panose="05000000000000000000" pitchFamily="2" charset="2"/>
              </a:rPr>
              <a:t> Absterben, da Wachstumsfaktoren fehlen</a:t>
            </a:r>
            <a:r>
              <a:rPr lang="de-DE" sz="1100" baseline="30000">
                <a:solidFill>
                  <a:prstClr val="white"/>
                </a:solidFill>
              </a:rPr>
              <a:t>1</a:t>
            </a:r>
            <a:endParaRPr lang="de-DE" sz="1100">
              <a:solidFill>
                <a:prstClr val="white"/>
              </a:solidFill>
              <a:latin typeface="Verdana"/>
              <a:sym typeface="Wingdings" panose="05000000000000000000" pitchFamily="2" charset="2"/>
            </a:endParaRPr>
          </a:p>
          <a:p>
            <a:pPr marL="171450" indent="-171450" defTabSz="685800">
              <a:spcBef>
                <a:spcPts val="10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Positive Selektion: Ausreichend Bindungsaffinität für Selbst-MHC-Erkennung, aber noch nicht zu hohe Affinität an Selbst-Peptid  diese Th-Zellen kommen in die Blutbahn</a:t>
            </a:r>
            <a:r>
              <a:rPr lang="de-DE" sz="1100" baseline="30000">
                <a:solidFill>
                  <a:prstClr val="white"/>
                </a:solidFill>
              </a:rPr>
              <a:t>1</a:t>
            </a:r>
            <a:endParaRPr lang="de-DE" sz="1100">
              <a:solidFill>
                <a:prstClr val="white"/>
              </a:solidFill>
              <a:latin typeface="Verdana"/>
              <a:sym typeface="Wingdings" panose="05000000000000000000" pitchFamily="2" charset="2"/>
            </a:endParaRPr>
          </a:p>
          <a:p>
            <a:pPr marL="171450" indent="-171450" defTabSz="685800">
              <a:spcBef>
                <a:spcPts val="1000"/>
              </a:spcBef>
              <a:buClr>
                <a:schemeClr val="accent2"/>
              </a:buClr>
              <a:buSzPct val="120000"/>
              <a:buFont typeface="Arial" panose="020B0604020202020204" pitchFamily="34" charset="0"/>
              <a:buChar char="•"/>
              <a:defRPr/>
            </a:pPr>
            <a:r>
              <a:rPr lang="de-DE" sz="1100" err="1">
                <a:solidFill>
                  <a:prstClr val="white"/>
                </a:solidFill>
                <a:latin typeface="Verdana"/>
                <a:sym typeface="Wingdings" panose="05000000000000000000" pitchFamily="2" charset="2"/>
              </a:rPr>
              <a:t>Agonistenselektion</a:t>
            </a:r>
            <a:r>
              <a:rPr lang="de-DE" sz="1100">
                <a:solidFill>
                  <a:prstClr val="white"/>
                </a:solidFill>
                <a:latin typeface="Verdana"/>
                <a:sym typeface="Wingdings" panose="05000000000000000000" pitchFamily="2" charset="2"/>
              </a:rPr>
              <a:t>: Hohe Bindung an Selbst-MHC und Selbst-Peptid, aber noch nicht zu hohe Affinität für negative Selektion  kommen als </a:t>
            </a:r>
            <a:r>
              <a:rPr lang="de-DE" sz="1100" err="1">
                <a:solidFill>
                  <a:prstClr val="white"/>
                </a:solidFill>
                <a:latin typeface="Verdana"/>
                <a:sym typeface="Wingdings" panose="05000000000000000000" pitchFamily="2" charset="2"/>
              </a:rPr>
              <a:t>Treg</a:t>
            </a:r>
            <a:r>
              <a:rPr lang="de-DE" sz="1100">
                <a:solidFill>
                  <a:prstClr val="white"/>
                </a:solidFill>
                <a:latin typeface="Verdana"/>
                <a:sym typeface="Wingdings" panose="05000000000000000000" pitchFamily="2" charset="2"/>
              </a:rPr>
              <a:t>-Zellen in die Blutbahn</a:t>
            </a:r>
            <a:r>
              <a:rPr lang="de-DE" sz="1100" baseline="30000">
                <a:solidFill>
                  <a:prstClr val="white"/>
                </a:solidFill>
              </a:rPr>
              <a:t>1</a:t>
            </a:r>
            <a:endParaRPr lang="de-DE" sz="1100">
              <a:solidFill>
                <a:prstClr val="white"/>
              </a:solidFill>
              <a:latin typeface="Verdana"/>
              <a:sym typeface="Wingdings" panose="05000000000000000000" pitchFamily="2" charset="2"/>
            </a:endParaRPr>
          </a:p>
          <a:p>
            <a:pPr marL="171450" indent="-171450" defTabSz="685800">
              <a:spcBef>
                <a:spcPts val="10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Negative Selektion: Zu hohe Bindungsaffinität für Selbst-Peptid  klonale Deletion dieser autoreaktiven Zellen im Thymus</a:t>
            </a:r>
            <a:r>
              <a:rPr lang="de-DE" sz="1100" baseline="30000">
                <a:solidFill>
                  <a:prstClr val="white"/>
                </a:solidFill>
              </a:rPr>
              <a:t>1</a:t>
            </a:r>
            <a:endParaRPr lang="de-DE" sz="1100">
              <a:solidFill>
                <a:prstClr val="white"/>
              </a:solidFill>
              <a:latin typeface="Verdana"/>
              <a:sym typeface="Wingdings" panose="05000000000000000000" pitchFamily="2" charset="2"/>
            </a:endParaRPr>
          </a:p>
          <a:p>
            <a:pPr marL="171450" indent="-171450" defTabSz="685800">
              <a:spcBef>
                <a:spcPts val="1000"/>
              </a:spcBef>
              <a:buClr>
                <a:schemeClr val="accent2"/>
              </a:buClr>
              <a:buSzPct val="120000"/>
              <a:buFont typeface="Arial" panose="020B0604020202020204" pitchFamily="34" charset="0"/>
              <a:buChar char="•"/>
              <a:defRPr/>
            </a:pPr>
            <a:r>
              <a:rPr lang="de-DE" sz="1100">
                <a:solidFill>
                  <a:prstClr val="white"/>
                </a:solidFill>
                <a:latin typeface="Verdana"/>
                <a:sym typeface="Wingdings" panose="05000000000000000000" pitchFamily="2" charset="2"/>
              </a:rPr>
              <a:t>Aktivierung der </a:t>
            </a:r>
            <a:r>
              <a:rPr lang="de-DE" sz="1100" err="1">
                <a:solidFill>
                  <a:prstClr val="white"/>
                </a:solidFill>
                <a:latin typeface="Verdana"/>
                <a:sym typeface="Wingdings" panose="05000000000000000000" pitchFamily="2" charset="2"/>
              </a:rPr>
              <a:t>Treg</a:t>
            </a:r>
            <a:r>
              <a:rPr lang="de-DE" sz="1100">
                <a:solidFill>
                  <a:prstClr val="white"/>
                </a:solidFill>
                <a:latin typeface="Verdana"/>
                <a:sym typeface="Wingdings" panose="05000000000000000000" pitchFamily="2" charset="2"/>
              </a:rPr>
              <a:t>-Zellen in der Peripherie führt zu TGF</a:t>
            </a:r>
            <a:r>
              <a:rPr lang="el-GR" sz="1100">
                <a:solidFill>
                  <a:prstClr val="white"/>
                </a:solidFill>
                <a:latin typeface="Verdana"/>
                <a:sym typeface="Wingdings" panose="05000000000000000000" pitchFamily="2" charset="2"/>
              </a:rPr>
              <a:t>β</a:t>
            </a:r>
            <a:r>
              <a:rPr lang="de-DE" sz="1100">
                <a:solidFill>
                  <a:prstClr val="white"/>
                </a:solidFill>
                <a:latin typeface="Verdana"/>
                <a:sym typeface="Wingdings" panose="05000000000000000000" pitchFamily="2" charset="2"/>
              </a:rPr>
              <a:t> und IL-10-Ausschüttung, was die </a:t>
            </a:r>
            <a:r>
              <a:rPr lang="de-DE" sz="1100" err="1">
                <a:solidFill>
                  <a:prstClr val="white"/>
                </a:solidFill>
                <a:latin typeface="Verdana"/>
                <a:sym typeface="Wingdings" panose="05000000000000000000" pitchFamily="2" charset="2"/>
              </a:rPr>
              <a:t>Treg</a:t>
            </a:r>
            <a:r>
              <a:rPr lang="de-DE" sz="1100">
                <a:solidFill>
                  <a:prstClr val="white"/>
                </a:solidFill>
                <a:latin typeface="Verdana"/>
                <a:sym typeface="Wingdings" panose="05000000000000000000" pitchFamily="2" charset="2"/>
              </a:rPr>
              <a:t>-Zellen unterstützt, induzier-</a:t>
            </a:r>
            <a:r>
              <a:rPr lang="de-DE" sz="1100" err="1">
                <a:solidFill>
                  <a:prstClr val="white"/>
                </a:solidFill>
                <a:latin typeface="Verdana"/>
                <a:sym typeface="Wingdings" panose="05000000000000000000" pitchFamily="2" charset="2"/>
              </a:rPr>
              <a:t>te</a:t>
            </a:r>
            <a:r>
              <a:rPr lang="de-DE" sz="1100">
                <a:solidFill>
                  <a:prstClr val="white"/>
                </a:solidFill>
                <a:latin typeface="Verdana"/>
                <a:sym typeface="Wingdings" panose="05000000000000000000" pitchFamily="2" charset="2"/>
              </a:rPr>
              <a:t> </a:t>
            </a:r>
            <a:r>
              <a:rPr lang="de-DE" sz="1100" err="1">
                <a:solidFill>
                  <a:prstClr val="white"/>
                </a:solidFill>
                <a:latin typeface="Verdana"/>
                <a:sym typeface="Wingdings" panose="05000000000000000000" pitchFamily="2" charset="2"/>
              </a:rPr>
              <a:t>Treg</a:t>
            </a:r>
            <a:r>
              <a:rPr lang="de-DE" sz="1100">
                <a:solidFill>
                  <a:prstClr val="white"/>
                </a:solidFill>
                <a:latin typeface="Verdana"/>
                <a:sym typeface="Wingdings" panose="05000000000000000000" pitchFamily="2" charset="2"/>
              </a:rPr>
              <a:t>-Zellen aus naiven Th-Zellen entstehend lässt und zur Inaktivierung von autoreaktiven Th- und </a:t>
            </a:r>
            <a:r>
              <a:rPr lang="de-DE" sz="1100" err="1">
                <a:solidFill>
                  <a:prstClr val="white"/>
                </a:solidFill>
                <a:latin typeface="Verdana"/>
                <a:sym typeface="Wingdings" panose="05000000000000000000" pitchFamily="2" charset="2"/>
              </a:rPr>
              <a:t>Tc</a:t>
            </a:r>
            <a:r>
              <a:rPr lang="de-DE" sz="1100">
                <a:solidFill>
                  <a:prstClr val="white"/>
                </a:solidFill>
                <a:latin typeface="Verdana"/>
                <a:sym typeface="Wingdings" panose="05000000000000000000" pitchFamily="2" charset="2"/>
              </a:rPr>
              <a:t>-Zellen führt</a:t>
            </a:r>
            <a:r>
              <a:rPr lang="de-DE" sz="1100" baseline="30000">
                <a:solidFill>
                  <a:prstClr val="white"/>
                </a:solidFill>
                <a:latin typeface="Verdana"/>
                <a:sym typeface="Wingdings" panose="05000000000000000000" pitchFamily="2" charset="2"/>
              </a:rPr>
              <a:t>2 </a:t>
            </a:r>
            <a:endParaRPr lang="de-DE" sz="1100" baseline="30000">
              <a:solidFill>
                <a:prstClr val="white"/>
              </a:solidFill>
              <a:latin typeface="Verdana"/>
            </a:endParaRPr>
          </a:p>
        </p:txBody>
      </p:sp>
      <p:pic>
        <p:nvPicPr>
          <p:cNvPr id="4" name="Grafik 3" descr="Ein Bild, das Text, Screenshot, Diagramm, Reihe enthält.&#10;&#10;KI-generierte Inhalte können fehlerhaft sein.">
            <a:extLst>
              <a:ext uri="{FF2B5EF4-FFF2-40B4-BE49-F238E27FC236}">
                <a16:creationId xmlns:a16="http://schemas.microsoft.com/office/drawing/2014/main" id="{CCC7B839-D31E-15D3-5870-4D4ADA3A740D}"/>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62955" y="695993"/>
            <a:ext cx="2875261" cy="3704922"/>
          </a:xfrm>
          <a:prstGeom prst="rect">
            <a:avLst/>
          </a:prstGeom>
        </p:spPr>
      </p:pic>
      <p:sp>
        <p:nvSpPr>
          <p:cNvPr id="3" name="Textfeld 2">
            <a:extLst>
              <a:ext uri="{FF2B5EF4-FFF2-40B4-BE49-F238E27FC236}">
                <a16:creationId xmlns:a16="http://schemas.microsoft.com/office/drawing/2014/main" id="{4D2D9FAE-A5AC-CBFF-707A-4E671D164C1B}"/>
              </a:ext>
            </a:extLst>
          </p:cNvPr>
          <p:cNvSpPr txBox="1"/>
          <p:nvPr/>
        </p:nvSpPr>
        <p:spPr>
          <a:xfrm>
            <a:off x="358268" y="4416358"/>
            <a:ext cx="8664136" cy="184666"/>
          </a:xfrm>
          <a:prstGeom prst="rect">
            <a:avLst/>
          </a:prstGeom>
          <a:noFill/>
        </p:spPr>
        <p:txBody>
          <a:bodyPr wrap="square">
            <a:spAutoFit/>
          </a:bodyPr>
          <a:lstStyle/>
          <a:p>
            <a:r>
              <a:rPr lang="de-DE" sz="600">
                <a:solidFill>
                  <a:srgbClr val="404040"/>
                </a:solidFill>
                <a:cs typeface="Arial"/>
              </a:rPr>
              <a:t>Abbildung modifiziert nach Murphy &amp; Weaver 2018</a:t>
            </a:r>
            <a:r>
              <a:rPr lang="de-DE" sz="600" baseline="30000">
                <a:solidFill>
                  <a:srgbClr val="404040"/>
                </a:solidFill>
                <a:cs typeface="Arial"/>
              </a:rPr>
              <a:t>1</a:t>
            </a:r>
            <a:endParaRPr lang="en-US" sz="600" baseline="30000">
              <a:solidFill>
                <a:srgbClr val="404040"/>
              </a:solidFill>
              <a:cs typeface="Arial"/>
            </a:endParaRPr>
          </a:p>
        </p:txBody>
      </p:sp>
      <p:sp>
        <p:nvSpPr>
          <p:cNvPr id="5" name="Rechteck 4">
            <a:extLst>
              <a:ext uri="{FF2B5EF4-FFF2-40B4-BE49-F238E27FC236}">
                <a16:creationId xmlns:a16="http://schemas.microsoft.com/office/drawing/2014/main" id="{44A09076-9E35-F1E9-8FBF-BC1BD4CACA9A}"/>
              </a:ext>
            </a:extLst>
          </p:cNvPr>
          <p:cNvSpPr/>
          <p:nvPr/>
        </p:nvSpPr>
        <p:spPr>
          <a:xfrm>
            <a:off x="362712" y="695993"/>
            <a:ext cx="2875261" cy="3696135"/>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35094553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4483B16-B989-9933-13B9-EE10ECC48BF3}"/>
            </a:ext>
          </a:extLst>
        </p:cNvPr>
        <p:cNvGrpSpPr/>
        <p:nvPr/>
      </p:nvGrpSpPr>
      <p:grpSpPr>
        <a:xfrm>
          <a:off x="0" y="0"/>
          <a:ext cx="0" cy="0"/>
          <a:chOff x="0" y="0"/>
          <a:chExt cx="0" cy="0"/>
        </a:xfrm>
      </p:grpSpPr>
      <p:sp>
        <p:nvSpPr>
          <p:cNvPr id="4" name="Textplatzhalter 9">
            <a:extLst>
              <a:ext uri="{FF2B5EF4-FFF2-40B4-BE49-F238E27FC236}">
                <a16:creationId xmlns:a16="http://schemas.microsoft.com/office/drawing/2014/main" id="{72CD6758-C3D5-4D5F-9EAC-86440071F848}"/>
              </a:ext>
            </a:extLst>
          </p:cNvPr>
          <p:cNvSpPr txBox="1">
            <a:spLocks/>
          </p:cNvSpPr>
          <p:nvPr/>
        </p:nvSpPr>
        <p:spPr>
          <a:xfrm>
            <a:off x="325615" y="113397"/>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Zusammenfassung adaptive Immunität</a:t>
            </a:r>
          </a:p>
        </p:txBody>
      </p:sp>
      <p:sp>
        <p:nvSpPr>
          <p:cNvPr id="5" name="Text Placeholder 7">
            <a:extLst>
              <a:ext uri="{FF2B5EF4-FFF2-40B4-BE49-F238E27FC236}">
                <a16:creationId xmlns:a16="http://schemas.microsoft.com/office/drawing/2014/main" id="{2F45CCFB-53A8-99CE-595C-4B089BC100D8}"/>
              </a:ext>
            </a:extLst>
          </p:cNvPr>
          <p:cNvSpPr txBox="1"/>
          <p:nvPr/>
        </p:nvSpPr>
        <p:spPr>
          <a:xfrm>
            <a:off x="309574" y="660775"/>
            <a:ext cx="8424114" cy="3883425"/>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60363" lvl="1" indent="-268288" defTabSz="457200">
              <a:lnSpc>
                <a:spcPct val="100000"/>
              </a:lnSpc>
              <a:spcBef>
                <a:spcPts val="1200"/>
              </a:spcBef>
              <a:buClr>
                <a:srgbClr val="7A00E6"/>
              </a:buClr>
              <a:buSzPct val="120000"/>
              <a:defRPr/>
            </a:pPr>
            <a:r>
              <a:rPr lang="de" sz="1300">
                <a:solidFill>
                  <a:srgbClr val="404040"/>
                </a:solidFill>
                <a:latin typeface="Verdana"/>
                <a:cs typeface="+mn-cs"/>
              </a:rPr>
              <a:t>Die wichtigsten Zellen für die </a:t>
            </a:r>
            <a:r>
              <a:rPr lang="de" sz="1300" b="1">
                <a:solidFill>
                  <a:srgbClr val="404040"/>
                </a:solidFill>
                <a:latin typeface="Verdana"/>
                <a:cs typeface="+mn-cs"/>
              </a:rPr>
              <a:t>adaptive Immunität </a:t>
            </a:r>
            <a:r>
              <a:rPr lang="de" sz="1300">
                <a:solidFill>
                  <a:srgbClr val="404040"/>
                </a:solidFill>
                <a:latin typeface="Verdana"/>
                <a:cs typeface="+mn-cs"/>
              </a:rPr>
              <a:t>sind </a:t>
            </a:r>
            <a:r>
              <a:rPr lang="de" sz="1300" b="1">
                <a:solidFill>
                  <a:srgbClr val="404040"/>
                </a:solidFill>
                <a:latin typeface="Verdana"/>
                <a:cs typeface="+mn-cs"/>
              </a:rPr>
              <a:t>T- und B-Zellen</a:t>
            </a:r>
            <a:r>
              <a:rPr lang="de" sz="1300" baseline="30000">
                <a:solidFill>
                  <a:srgbClr val="404040"/>
                </a:solidFill>
                <a:latin typeface="Verdana"/>
                <a:cs typeface="+mn-cs"/>
              </a:rPr>
              <a:t>1</a:t>
            </a:r>
          </a:p>
          <a:p>
            <a:pPr marL="360363" marR="0" lvl="1" indent="-268288" algn="l" defTabSz="457200" rtl="0" eaLnBrk="1" fontAlgn="auto" latinLnBrk="0" hangingPunct="1">
              <a:lnSpc>
                <a:spcPct val="100000"/>
              </a:lnSpc>
              <a:spcBef>
                <a:spcPts val="1200"/>
              </a:spcBef>
              <a:buClr>
                <a:srgbClr val="7A00E6"/>
              </a:buClr>
              <a:buSzPct val="120000"/>
              <a:buFont typeface="Arial" panose="020B0604020202020204" pitchFamily="34" charset="0"/>
              <a:buChar char="•"/>
              <a:tabLst/>
              <a:defRPr/>
            </a:pPr>
            <a:r>
              <a:rPr kumimoji="0" lang="de" sz="13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Die </a:t>
            </a:r>
            <a:r>
              <a:rPr kumimoji="0" lang="de" sz="13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adaptive Immunantwort </a:t>
            </a:r>
            <a:r>
              <a:rPr kumimoji="0" lang="de" sz="13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dauert bei Erstexposition etwas </a:t>
            </a:r>
            <a:r>
              <a:rPr kumimoji="0" lang="de" sz="13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länger</a:t>
            </a:r>
            <a:r>
              <a:rPr kumimoji="0" lang="de" sz="13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als die angeborene Immunantwort, sie ist </a:t>
            </a:r>
            <a:r>
              <a:rPr kumimoji="0" lang="de" sz="13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antigen-abhängig</a:t>
            </a:r>
            <a:r>
              <a:rPr kumimoji="0" lang="de" sz="13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und </a:t>
            </a:r>
            <a:r>
              <a:rPr kumimoji="0" lang="de" sz="13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-spezifisch </a:t>
            </a:r>
            <a:r>
              <a:rPr kumimoji="0" lang="de" sz="1300" b="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und führt zu einem </a:t>
            </a:r>
            <a:r>
              <a:rPr kumimoji="0" lang="de" sz="13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immunologischen Gedächtnis</a:t>
            </a:r>
            <a:r>
              <a:rPr kumimoji="0" lang="de" sz="13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2</a:t>
            </a:r>
          </a:p>
          <a:p>
            <a:pPr marL="360363" marR="0" lvl="1" indent="-268288" algn="l" defTabSz="457200" rtl="0" eaLnBrk="1" fontAlgn="auto" latinLnBrk="0" hangingPunct="1">
              <a:lnSpc>
                <a:spcPct val="100000"/>
              </a:lnSpc>
              <a:spcBef>
                <a:spcPts val="1200"/>
              </a:spcBef>
              <a:buClr>
                <a:srgbClr val="7A00E6"/>
              </a:buClr>
              <a:buSzPct val="120000"/>
              <a:buFont typeface="Arial" panose="020B0604020202020204" pitchFamily="34" charset="0"/>
              <a:buChar char="•"/>
              <a:tabLst/>
              <a:defRPr/>
            </a:pPr>
            <a:r>
              <a:rPr kumimoji="0" lang="de" sz="130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Das </a:t>
            </a:r>
            <a:r>
              <a:rPr kumimoji="0" lang="de" sz="13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Aufeinandertreffen antigen-präsentierender Zellen(APZ) </a:t>
            </a:r>
            <a:r>
              <a:rPr kumimoji="0" lang="de" sz="130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und </a:t>
            </a:r>
            <a:r>
              <a:rPr kumimoji="0" lang="de" sz="13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T- und B-Zellen </a:t>
            </a:r>
            <a:r>
              <a:rPr kumimoji="0" lang="de" sz="130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findet in den </a:t>
            </a:r>
            <a:r>
              <a:rPr kumimoji="0" lang="de" sz="13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lymphatischen Organen </a:t>
            </a:r>
            <a:r>
              <a:rPr kumimoji="0" lang="de" sz="130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des Körpers statt</a:t>
            </a:r>
            <a:r>
              <a:rPr kumimoji="0" lang="de" sz="1300" b="0" i="0" u="none" strike="noStrike" kern="1200" cap="none" spc="0" normalizeH="0" baseline="30000" noProof="0">
                <a:ln>
                  <a:noFill/>
                </a:ln>
                <a:solidFill>
                  <a:srgbClr val="404040"/>
                </a:solidFill>
                <a:effectLst/>
                <a:uLnTx/>
                <a:uFillTx/>
                <a:latin typeface="Verdana"/>
                <a:ea typeface="Verdana" panose="020B0604030504040204" pitchFamily="34" charset="0"/>
                <a:cs typeface="+mn-cs"/>
              </a:rPr>
              <a:t>3</a:t>
            </a:r>
          </a:p>
          <a:p>
            <a:pPr marL="360363" marR="0" lvl="1" indent="-268288" algn="l" defTabSz="457200" rtl="0" eaLnBrk="1" fontAlgn="auto" latinLnBrk="0" hangingPunct="1">
              <a:lnSpc>
                <a:spcPct val="100000"/>
              </a:lnSpc>
              <a:spcBef>
                <a:spcPts val="1200"/>
              </a:spcBef>
              <a:buClr>
                <a:srgbClr val="7A00E6"/>
              </a:buClr>
              <a:buSzPct val="120000"/>
              <a:buFont typeface="Arial" panose="020B0604020202020204" pitchFamily="34" charset="0"/>
              <a:buChar char="•"/>
              <a:tabLst/>
              <a:defRPr/>
            </a:pP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Der </a:t>
            </a: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T-Zell-</a:t>
            </a:r>
            <a:r>
              <a:rPr kumimoji="0" lang="en-US" sz="13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Rezeptor</a:t>
            </a: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a:t>
            </a:r>
            <a:r>
              <a:rPr kumimoji="0" lang="en-US" sz="13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Komplex</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besteht</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aus</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dem </a:t>
            </a: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T-Zell-</a:t>
            </a:r>
            <a:r>
              <a:rPr kumimoji="0" lang="en-US" sz="13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Rezeptor</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der Antigen </a:t>
            </a:r>
            <a:r>
              <a:rPr kumimoji="0" lang="en-US" sz="130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erkennt</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sowie</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6 CD3-Ketten</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die für die </a:t>
            </a:r>
            <a:r>
              <a:rPr kumimoji="0" lang="en-US" sz="13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intrazelluläre</a:t>
            </a: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Signalübertragung</a:t>
            </a: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verantwortlich</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sind</a:t>
            </a:r>
            <a:r>
              <a:rPr kumimoji="0" lang="en-US" sz="1300"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4-6</a:t>
            </a:r>
          </a:p>
          <a:p>
            <a:pPr marL="360363" marR="0" lvl="1" indent="-268288" algn="l" defTabSz="457200" rtl="0" eaLnBrk="1" fontAlgn="auto" latinLnBrk="0" hangingPunct="1">
              <a:lnSpc>
                <a:spcPct val="100000"/>
              </a:lnSpc>
              <a:spcBef>
                <a:spcPts val="1200"/>
              </a:spcBef>
              <a:buClr>
                <a:srgbClr val="7A00E6"/>
              </a:buClr>
              <a:buSzPct val="120000"/>
              <a:buFont typeface="Arial" panose="020B0604020202020204" pitchFamily="34" charset="0"/>
              <a:buChar char="•"/>
              <a:tabLst/>
              <a:defRPr/>
            </a:pP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T-Helfer-Zellen</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sorgen</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für </a:t>
            </a:r>
            <a:r>
              <a:rPr kumimoji="0" lang="en-US" sz="130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ihre</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eigene</a:t>
            </a: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Expansion </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und </a:t>
            </a:r>
            <a:r>
              <a:rPr kumimoji="0" lang="en-US" sz="13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unterstützen</a:t>
            </a: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b="1"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zytotoxische</a:t>
            </a: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T-Zellen</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B-Zellen</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und </a:t>
            </a:r>
            <a:r>
              <a:rPr kumimoji="0" lang="en-US" sz="1300" b="1"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APZ</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bei</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en-US" sz="1300" i="0" u="none" strike="noStrike" kern="1200" cap="none" spc="0" normalizeH="0" baseline="0" noProof="0" err="1">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ihren</a:t>
            </a:r>
            <a:r>
              <a:rPr kumimoji="0" lang="en-US" sz="1300" i="0" u="none" strike="noStrike" kern="1200" cap="none" spc="0" normalizeH="0" baseline="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Effektorfunktionen</a:t>
            </a:r>
            <a:r>
              <a:rPr kumimoji="0" lang="en-US" sz="1300"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3</a:t>
            </a:r>
            <a:r>
              <a:rPr kumimoji="0" lang="en-US" sz="1300" b="0" i="0" u="none" strike="noStrike" kern="1200" cap="none" spc="0" normalizeH="0" baseline="30000" noProof="0">
                <a:ln>
                  <a:noFill/>
                </a:ln>
                <a:solidFill>
                  <a:srgbClr val="404040"/>
                </a:solidFill>
                <a:effectLst/>
                <a:uLnTx/>
                <a:uFillTx/>
                <a:latin typeface="Verdana" panose="020B0604030504040204" pitchFamily="34" charset="0"/>
                <a:ea typeface="Verdana" panose="020B0604030504040204" pitchFamily="34" charset="0"/>
                <a:cs typeface="Verdana" panose="020B0604030504040204" pitchFamily="34" charset="0"/>
              </a:rPr>
              <a:t> </a:t>
            </a:r>
          </a:p>
          <a:p>
            <a:pPr marL="360363" marR="0" lvl="1" indent="-268288" algn="l" defTabSz="457200" rtl="0" eaLnBrk="1" fontAlgn="auto" latinLnBrk="0" hangingPunct="1">
              <a:lnSpc>
                <a:spcPct val="100000"/>
              </a:lnSpc>
              <a:spcBef>
                <a:spcPts val="1200"/>
              </a:spcBef>
              <a:buClr>
                <a:srgbClr val="7A00E6"/>
              </a:buClr>
              <a:buSzPct val="120000"/>
              <a:buFont typeface="Arial" panose="020B0604020202020204" pitchFamily="34" charset="0"/>
              <a:buChar char="•"/>
              <a:tabLst/>
              <a:defRPr/>
            </a:pPr>
            <a:r>
              <a:rPr kumimoji="0" lang="de" sz="13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Zytotoxische </a:t>
            </a:r>
            <a:r>
              <a:rPr kumimoji="0" lang="de" sz="130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T-Zellen töten Zellen ab, die von </a:t>
            </a:r>
            <a:r>
              <a:rPr kumimoji="0" lang="de" sz="13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Viren</a:t>
            </a:r>
            <a:r>
              <a:rPr kumimoji="0" lang="de" sz="130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 oder </a:t>
            </a:r>
            <a:r>
              <a:rPr kumimoji="0" lang="de" sz="1300" b="1" i="0" u="none" strike="noStrike" kern="1200" cap="none" spc="0" normalizeH="0" baseline="0" noProof="0">
                <a:ln>
                  <a:noFill/>
                </a:ln>
                <a:solidFill>
                  <a:srgbClr val="404040"/>
                </a:solidFill>
                <a:effectLst/>
                <a:uLnTx/>
                <a:uFillTx/>
                <a:latin typeface="Verdana"/>
                <a:ea typeface="Verdana" panose="020B0604030504040204" pitchFamily="34" charset="0"/>
                <a:cs typeface="+mn-cs"/>
              </a:rPr>
              <a:t>intrazellulären Bakterien </a:t>
            </a:r>
            <a:r>
              <a:rPr kumimoji="0" lang="de" sz="1300" i="0" u="none" strike="noStrike" kern="1200" cap="none" spc="0" normalizeH="0" baseline="0" noProof="0">
                <a:ln>
                  <a:noFill/>
                </a:ln>
                <a:solidFill>
                  <a:srgbClr val="404040"/>
                </a:solidFill>
                <a:effectLst/>
                <a:uLnTx/>
                <a:uFillTx/>
                <a:latin typeface="Verdana"/>
                <a:ea typeface="Verdana" panose="020B0604030504040204" pitchFamily="34" charset="0"/>
                <a:cs typeface="+mn-cs"/>
              </a:rPr>
              <a:t>befallen sind</a:t>
            </a:r>
            <a:r>
              <a:rPr lang="de" sz="1300" baseline="30000">
                <a:solidFill>
                  <a:srgbClr val="404040"/>
                </a:solidFill>
                <a:latin typeface="Verdana"/>
              </a:rPr>
              <a:t>3</a:t>
            </a:r>
            <a:endParaRPr lang="de" sz="1300">
              <a:solidFill>
                <a:srgbClr val="404040"/>
              </a:solidFill>
              <a:latin typeface="Verdana"/>
            </a:endParaRPr>
          </a:p>
          <a:p>
            <a:pPr marL="360363" lvl="1" indent="-268288" defTabSz="457200">
              <a:lnSpc>
                <a:spcPct val="100000"/>
              </a:lnSpc>
              <a:spcBef>
                <a:spcPts val="1200"/>
              </a:spcBef>
              <a:buClr>
                <a:srgbClr val="7A00E6"/>
              </a:buClr>
              <a:buSzPct val="120000"/>
              <a:defRPr/>
            </a:pPr>
            <a:r>
              <a:rPr lang="de" sz="1300" b="1">
                <a:solidFill>
                  <a:srgbClr val="404040"/>
                </a:solidFill>
                <a:latin typeface="Verdana"/>
              </a:rPr>
              <a:t>B-Zellen produzieren Antikörper</a:t>
            </a:r>
            <a:r>
              <a:rPr lang="de" sz="1300">
                <a:solidFill>
                  <a:srgbClr val="404040"/>
                </a:solidFill>
                <a:latin typeface="Verdana"/>
              </a:rPr>
              <a:t>, die Fremdorganismen, Fremdpartikel und befallene Zellen markieren</a:t>
            </a:r>
            <a:r>
              <a:rPr lang="de" sz="1300" baseline="30000">
                <a:solidFill>
                  <a:srgbClr val="404040"/>
                </a:solidFill>
                <a:latin typeface="Verdana"/>
              </a:rPr>
              <a:t>3,7</a:t>
            </a:r>
            <a:endParaRPr kumimoji="0" lang="de" sz="1300" b="0" i="0" u="none" strike="noStrike" kern="1200" cap="none" spc="0" normalizeH="0" baseline="0" noProof="0">
              <a:ln>
                <a:noFill/>
              </a:ln>
              <a:solidFill>
                <a:srgbClr val="404040"/>
              </a:solidFill>
              <a:effectLst/>
              <a:uLnTx/>
              <a:uFillTx/>
              <a:latin typeface="Verdana"/>
              <a:ea typeface="Verdana" panose="020B0604030504040204" pitchFamily="34" charset="0"/>
              <a:cs typeface="+mn-cs"/>
            </a:endParaRPr>
          </a:p>
        </p:txBody>
      </p:sp>
      <p:sp>
        <p:nvSpPr>
          <p:cNvPr id="6" name="TextBox 3037">
            <a:extLst>
              <a:ext uri="{FF2B5EF4-FFF2-40B4-BE49-F238E27FC236}">
                <a16:creationId xmlns:a16="http://schemas.microsoft.com/office/drawing/2014/main" id="{9CAF6E92-6A3A-56DF-835F-AAD9F53012EA}"/>
              </a:ext>
            </a:extLst>
          </p:cNvPr>
          <p:cNvSpPr txBox="1"/>
          <p:nvPr/>
        </p:nvSpPr>
        <p:spPr>
          <a:xfrm>
            <a:off x="325615" y="4568929"/>
            <a:ext cx="8408073" cy="553998"/>
          </a:xfrm>
          <a:prstGeom prst="rect">
            <a:avLst/>
          </a:prstGeom>
          <a:noFill/>
        </p:spPr>
        <p:txBody>
          <a:bodyPr wrap="square" rtlCol="0" anchor="b">
            <a:spAutoFit/>
          </a:bodyPr>
          <a:lstStyle/>
          <a:p>
            <a:pPr defTabSz="685766">
              <a:buClr>
                <a:srgbClr val="2F4B95"/>
              </a:buClr>
              <a:defRPr/>
            </a:pPr>
            <a:r>
              <a:rPr lang="de-DE" sz="600" b="1">
                <a:solidFill>
                  <a:srgbClr val="404040"/>
                </a:solidFill>
                <a:cs typeface="Arial"/>
              </a:rPr>
              <a:t>1. </a:t>
            </a:r>
            <a:r>
              <a:rPr lang="de-DE" sz="600" err="1">
                <a:solidFill>
                  <a:srgbClr val="404040"/>
                </a:solidFill>
                <a:cs typeface="Arial"/>
              </a:rPr>
              <a:t>Dranoff</a:t>
            </a:r>
            <a:r>
              <a:rPr lang="de-DE" sz="600">
                <a:solidFill>
                  <a:srgbClr val="404040"/>
                </a:solidFill>
                <a:cs typeface="Arial"/>
              </a:rPr>
              <a:t> G. </a:t>
            </a:r>
            <a:r>
              <a:rPr lang="de-DE" sz="600" i="1">
                <a:solidFill>
                  <a:srgbClr val="404040"/>
                </a:solidFill>
                <a:cs typeface="Arial"/>
              </a:rPr>
              <a:t>Nat Rev Cancer</a:t>
            </a:r>
            <a:r>
              <a:rPr lang="de-DE" sz="600">
                <a:solidFill>
                  <a:srgbClr val="404040"/>
                </a:solidFill>
                <a:cs typeface="Arial"/>
              </a:rPr>
              <a:t> 2004; 4: 11</a:t>
            </a:r>
            <a:r>
              <a:rPr lang="de" sz="600">
                <a:solidFill>
                  <a:srgbClr val="404040"/>
                </a:solidFill>
                <a:ea typeface="Arial"/>
                <a:cs typeface="Arial"/>
              </a:rPr>
              <a:t>–</a:t>
            </a:r>
            <a:r>
              <a:rPr lang="de-DE" sz="600">
                <a:solidFill>
                  <a:srgbClr val="404040"/>
                </a:solidFill>
                <a:cs typeface="Arial"/>
              </a:rPr>
              <a:t>22. </a:t>
            </a:r>
            <a:r>
              <a:rPr lang="de-DE" sz="600" b="1">
                <a:solidFill>
                  <a:srgbClr val="404040"/>
                </a:solidFill>
                <a:cs typeface="Arial"/>
              </a:rPr>
              <a:t>2.</a:t>
            </a:r>
            <a:r>
              <a:rPr lang="de-DE" sz="600">
                <a:solidFill>
                  <a:srgbClr val="404040"/>
                </a:solidFill>
                <a:cs typeface="Arial"/>
              </a:rPr>
              <a:t> </a:t>
            </a:r>
            <a:r>
              <a:rPr lang="en-US" sz="600">
                <a:solidFill>
                  <a:srgbClr val="404040"/>
                </a:solidFill>
                <a:cs typeface="Arial"/>
              </a:rPr>
              <a:t>Mayer G. Immunology, Innate (non-specific) immunity. In Microbiology and Immunology On-line, Hunt, R.C. editor (2017). </a:t>
            </a:r>
            <a:r>
              <a:rPr lang="en-US" sz="600" err="1">
                <a:solidFill>
                  <a:srgbClr val="404040"/>
                </a:solidFill>
                <a:cs typeface="Arial"/>
              </a:rPr>
              <a:t>Erhältlich</a:t>
            </a:r>
            <a:r>
              <a:rPr lang="en-US" sz="600">
                <a:solidFill>
                  <a:srgbClr val="404040"/>
                </a:solidFill>
                <a:cs typeface="Arial"/>
              </a:rPr>
              <a:t> </a:t>
            </a:r>
            <a:r>
              <a:rPr lang="en-US" sz="600" err="1">
                <a:solidFill>
                  <a:srgbClr val="404040"/>
                </a:solidFill>
                <a:cs typeface="Arial"/>
              </a:rPr>
              <a:t>unter</a:t>
            </a:r>
            <a:r>
              <a:rPr lang="en-US" sz="600">
                <a:solidFill>
                  <a:srgbClr val="404040"/>
                </a:solidFill>
                <a:cs typeface="Arial"/>
              </a:rPr>
              <a:t>: </a:t>
            </a:r>
            <a:r>
              <a:rPr lang="en-US" sz="600">
                <a:solidFill>
                  <a:srgbClr val="404040"/>
                </a:solidFill>
                <a:cs typeface="Arial"/>
                <a:hlinkClick r:id="rId4">
                  <a:extLst>
                    <a:ext uri="{A12FA001-AC4F-418D-AE19-62706E023703}">
                      <ahyp:hlinkClr xmlns:ahyp="http://schemas.microsoft.com/office/drawing/2018/hyperlinkcolor" val="tx"/>
                    </a:ext>
                  </a:extLst>
                </a:hlinkClick>
              </a:rPr>
              <a:t>https://www.microbiologybook.org/ghaffar/innate.htm</a:t>
            </a:r>
            <a:r>
              <a:rPr lang="en-US" sz="600">
                <a:solidFill>
                  <a:srgbClr val="404040"/>
                </a:solidFill>
                <a:cs typeface="Arial"/>
              </a:rPr>
              <a:t>. Zuletzt </a:t>
            </a:r>
            <a:r>
              <a:rPr lang="en-US" sz="600" err="1">
                <a:solidFill>
                  <a:srgbClr val="404040"/>
                </a:solidFill>
                <a:cs typeface="Arial"/>
              </a:rPr>
              <a:t>abgerufen</a:t>
            </a:r>
            <a:r>
              <a:rPr lang="en-US" sz="600">
                <a:solidFill>
                  <a:srgbClr val="404040"/>
                </a:solidFill>
                <a:cs typeface="Arial"/>
              </a:rPr>
              <a:t> am 12.01.2026</a:t>
            </a:r>
            <a:r>
              <a:rPr lang="da-DK" sz="600">
                <a:solidFill>
                  <a:srgbClr val="404040"/>
                </a:solidFill>
              </a:rPr>
              <a:t>. </a:t>
            </a:r>
            <a:r>
              <a:rPr lang="de-DE" sz="600" b="1">
                <a:solidFill>
                  <a:srgbClr val="404040"/>
                </a:solidFill>
                <a:cs typeface="Arial"/>
              </a:rPr>
              <a:t>3. </a:t>
            </a:r>
            <a:r>
              <a:rPr lang="de-DE" sz="600">
                <a:solidFill>
                  <a:srgbClr val="404040"/>
                </a:solidFill>
                <a:cs typeface="Arial"/>
              </a:rPr>
              <a:t>Murphy K &amp; Weaver C. </a:t>
            </a:r>
            <a:r>
              <a:rPr lang="de-DE" sz="600" i="1" err="1">
                <a:solidFill>
                  <a:srgbClr val="404040"/>
                </a:solidFill>
                <a:cs typeface="Arial"/>
              </a:rPr>
              <a:t>Janeway</a:t>
            </a:r>
            <a:r>
              <a:rPr lang="de-DE" sz="600" i="1">
                <a:solidFill>
                  <a:srgbClr val="404040"/>
                </a:solidFill>
                <a:cs typeface="Arial"/>
              </a:rPr>
              <a:t> Immunologie</a:t>
            </a:r>
            <a:r>
              <a:rPr lang="de-DE" sz="600">
                <a:solidFill>
                  <a:srgbClr val="404040"/>
                </a:solidFill>
                <a:cs typeface="Arial"/>
              </a:rPr>
              <a:t>, Kapitel 9: Die T-Zell-vermittelte Immunität; © Springer-Verlag GmbH Deutschland, ein Teil von Springer Nature 2018: 443</a:t>
            </a:r>
            <a:r>
              <a:rPr lang="de" sz="600">
                <a:solidFill>
                  <a:srgbClr val="404040"/>
                </a:solidFill>
                <a:ea typeface="Arial"/>
                <a:cs typeface="Arial"/>
              </a:rPr>
              <a:t>–</a:t>
            </a:r>
            <a:r>
              <a:rPr lang="de-DE" sz="600">
                <a:solidFill>
                  <a:srgbClr val="404040"/>
                </a:solidFill>
                <a:cs typeface="Arial"/>
              </a:rPr>
              <a:t>515. </a:t>
            </a:r>
            <a:r>
              <a:rPr lang="de-DE" sz="600">
                <a:solidFill>
                  <a:srgbClr val="404040"/>
                </a:solidFill>
                <a:cs typeface="Arial"/>
                <a:hlinkClick r:id="rId5">
                  <a:extLst>
                    <a:ext uri="{A12FA001-AC4F-418D-AE19-62706E023703}">
                      <ahyp:hlinkClr xmlns:ahyp="http://schemas.microsoft.com/office/drawing/2018/hyperlinkcolor" val="tx"/>
                    </a:ext>
                  </a:extLst>
                </a:hlinkClick>
              </a:rPr>
              <a:t>https://doi.org/10.1007/978-3-662-56004-4_9</a:t>
            </a:r>
            <a:r>
              <a:rPr lang="de-DE" sz="600">
                <a:solidFill>
                  <a:srgbClr val="404040"/>
                </a:solidFill>
                <a:cs typeface="Arial"/>
              </a:rPr>
              <a:t>.</a:t>
            </a:r>
            <a:r>
              <a:rPr lang="en-US" sz="600">
                <a:solidFill>
                  <a:srgbClr val="404040"/>
                </a:solidFill>
                <a:cs typeface="Arial"/>
              </a:rPr>
              <a:t> Zuletzt </a:t>
            </a:r>
            <a:r>
              <a:rPr lang="en-US" sz="600" err="1">
                <a:solidFill>
                  <a:srgbClr val="404040"/>
                </a:solidFill>
                <a:cs typeface="Arial"/>
              </a:rPr>
              <a:t>abgerufen</a:t>
            </a:r>
            <a:r>
              <a:rPr lang="en-US" sz="600">
                <a:solidFill>
                  <a:srgbClr val="404040"/>
                </a:solidFill>
                <a:cs typeface="Arial"/>
              </a:rPr>
              <a:t> am 12.01.2026. </a:t>
            </a:r>
            <a:r>
              <a:rPr lang="de-DE" sz="600" b="1">
                <a:solidFill>
                  <a:srgbClr val="404040"/>
                </a:solidFill>
                <a:cs typeface="Arial"/>
              </a:rPr>
              <a:t>4. </a:t>
            </a:r>
            <a:r>
              <a:rPr lang="de-DE" sz="600">
                <a:solidFill>
                  <a:srgbClr val="404040"/>
                </a:solidFill>
                <a:cs typeface="Arial"/>
              </a:rPr>
              <a:t>Birnbaum ME </a:t>
            </a:r>
            <a:r>
              <a:rPr lang="de-DE" sz="600" i="1">
                <a:solidFill>
                  <a:srgbClr val="404040"/>
                </a:solidFill>
                <a:cs typeface="Arial"/>
              </a:rPr>
              <a:t>et al. </a:t>
            </a:r>
            <a:r>
              <a:rPr lang="de-DE" sz="600" i="1" err="1">
                <a:solidFill>
                  <a:srgbClr val="404040"/>
                </a:solidFill>
                <a:cs typeface="Arial"/>
              </a:rPr>
              <a:t>Proc</a:t>
            </a:r>
            <a:r>
              <a:rPr lang="de-DE" sz="600" i="1">
                <a:solidFill>
                  <a:srgbClr val="404040"/>
                </a:solidFill>
                <a:cs typeface="Arial"/>
              </a:rPr>
              <a:t> </a:t>
            </a:r>
            <a:r>
              <a:rPr lang="de-DE" sz="600" i="1" err="1">
                <a:solidFill>
                  <a:srgbClr val="404040"/>
                </a:solidFill>
                <a:cs typeface="Arial"/>
              </a:rPr>
              <a:t>Natl</a:t>
            </a:r>
            <a:r>
              <a:rPr lang="de-DE" sz="600" i="1">
                <a:solidFill>
                  <a:srgbClr val="404040"/>
                </a:solidFill>
                <a:cs typeface="Arial"/>
              </a:rPr>
              <a:t> Acad </a:t>
            </a:r>
            <a:r>
              <a:rPr lang="de-DE" sz="600" i="1" err="1">
                <a:solidFill>
                  <a:srgbClr val="404040"/>
                </a:solidFill>
                <a:cs typeface="Arial"/>
              </a:rPr>
              <a:t>Sci</a:t>
            </a:r>
            <a:r>
              <a:rPr lang="de-DE" sz="600" i="1">
                <a:solidFill>
                  <a:srgbClr val="404040"/>
                </a:solidFill>
                <a:cs typeface="Arial"/>
              </a:rPr>
              <a:t> </a:t>
            </a:r>
            <a:r>
              <a:rPr lang="de-DE" sz="600">
                <a:solidFill>
                  <a:srgbClr val="404040"/>
                </a:solidFill>
                <a:cs typeface="Arial"/>
              </a:rPr>
              <a:t>2014; 111: 17576–81.       </a:t>
            </a:r>
            <a:r>
              <a:rPr lang="de-DE" sz="600" b="1">
                <a:solidFill>
                  <a:srgbClr val="404040"/>
                </a:solidFill>
                <a:cs typeface="Arial"/>
              </a:rPr>
              <a:t>5.</a:t>
            </a:r>
            <a:r>
              <a:rPr lang="de-DE" sz="600">
                <a:solidFill>
                  <a:srgbClr val="404040"/>
                </a:solidFill>
                <a:cs typeface="Arial"/>
              </a:rPr>
              <a:t> Menon AP </a:t>
            </a:r>
            <a:r>
              <a:rPr lang="de-DE" sz="600" i="1">
                <a:solidFill>
                  <a:srgbClr val="404040"/>
                </a:solidFill>
                <a:cs typeface="Arial"/>
              </a:rPr>
              <a:t>et al. Cancers (Basel) </a:t>
            </a:r>
            <a:r>
              <a:rPr lang="de-DE" sz="600">
                <a:solidFill>
                  <a:srgbClr val="404040"/>
                </a:solidFill>
                <a:cs typeface="Arial"/>
              </a:rPr>
              <a:t>2023; 15: 1189. </a:t>
            </a:r>
            <a:r>
              <a:rPr lang="de-DE" sz="600" b="1">
                <a:solidFill>
                  <a:srgbClr val="404040"/>
                </a:solidFill>
                <a:cs typeface="Arial"/>
              </a:rPr>
              <a:t>6.</a:t>
            </a:r>
            <a:r>
              <a:rPr lang="de-DE" sz="600">
                <a:solidFill>
                  <a:srgbClr val="404040"/>
                </a:solidFill>
                <a:cs typeface="Arial"/>
              </a:rPr>
              <a:t> </a:t>
            </a:r>
            <a:r>
              <a:rPr lang="de-DE" sz="600" err="1">
                <a:solidFill>
                  <a:srgbClr val="404040"/>
                </a:solidFill>
                <a:cs typeface="Arial"/>
              </a:rPr>
              <a:t>Mariuzza</a:t>
            </a:r>
            <a:r>
              <a:rPr lang="de-DE" sz="600">
                <a:solidFill>
                  <a:srgbClr val="404040"/>
                </a:solidFill>
                <a:cs typeface="Arial"/>
              </a:rPr>
              <a:t> RA </a:t>
            </a:r>
            <a:r>
              <a:rPr lang="de-DE" sz="600" i="1">
                <a:solidFill>
                  <a:srgbClr val="404040"/>
                </a:solidFill>
                <a:cs typeface="Arial"/>
              </a:rPr>
              <a:t>et al. J </a:t>
            </a:r>
            <a:r>
              <a:rPr lang="de-DE" sz="600" i="1" err="1">
                <a:solidFill>
                  <a:srgbClr val="404040"/>
                </a:solidFill>
                <a:cs typeface="Arial"/>
              </a:rPr>
              <a:t>Biol</a:t>
            </a:r>
            <a:r>
              <a:rPr lang="de-DE" sz="600" i="1">
                <a:solidFill>
                  <a:srgbClr val="404040"/>
                </a:solidFill>
                <a:cs typeface="Arial"/>
              </a:rPr>
              <a:t> </a:t>
            </a:r>
            <a:r>
              <a:rPr lang="de-DE" sz="600" i="1" err="1">
                <a:solidFill>
                  <a:srgbClr val="404040"/>
                </a:solidFill>
                <a:cs typeface="Arial"/>
              </a:rPr>
              <a:t>Chem</a:t>
            </a:r>
            <a:r>
              <a:rPr lang="de-DE" sz="600" i="1">
                <a:solidFill>
                  <a:srgbClr val="404040"/>
                </a:solidFill>
                <a:cs typeface="Arial"/>
              </a:rPr>
              <a:t> </a:t>
            </a:r>
            <a:r>
              <a:rPr lang="de-DE" sz="600">
                <a:solidFill>
                  <a:srgbClr val="404040"/>
                </a:solidFill>
                <a:cs typeface="Arial"/>
              </a:rPr>
              <a:t>2020; 295: 914–25. </a:t>
            </a:r>
            <a:r>
              <a:rPr lang="de-DE" sz="600" b="1">
                <a:solidFill>
                  <a:srgbClr val="404040"/>
                </a:solidFill>
                <a:cs typeface="Arial"/>
              </a:rPr>
              <a:t>7.</a:t>
            </a:r>
            <a:r>
              <a:rPr lang="de-DE" sz="600">
                <a:solidFill>
                  <a:srgbClr val="404040"/>
                </a:solidFill>
                <a:cs typeface="Arial"/>
              </a:rPr>
              <a:t> Murphy K &amp; Weaver C. </a:t>
            </a:r>
            <a:r>
              <a:rPr lang="de-DE" sz="600" i="1" err="1">
                <a:solidFill>
                  <a:srgbClr val="404040"/>
                </a:solidFill>
                <a:cs typeface="Arial"/>
              </a:rPr>
              <a:t>Janeway</a:t>
            </a:r>
            <a:r>
              <a:rPr lang="de-DE" sz="600" i="1">
                <a:solidFill>
                  <a:srgbClr val="404040"/>
                </a:solidFill>
                <a:cs typeface="Arial"/>
              </a:rPr>
              <a:t> Immunologie</a:t>
            </a:r>
            <a:r>
              <a:rPr lang="de-DE" sz="600">
                <a:solidFill>
                  <a:srgbClr val="404040"/>
                </a:solidFill>
                <a:cs typeface="Arial"/>
              </a:rPr>
              <a:t>, Kapitel 10: Die humorale Immunantwort; © Springer-Verlag GmbH Deutschland, ein Teil von Springer Nature 2018: 517</a:t>
            </a:r>
            <a:r>
              <a:rPr lang="de" sz="600">
                <a:solidFill>
                  <a:srgbClr val="404040"/>
                </a:solidFill>
                <a:ea typeface="Arial"/>
                <a:cs typeface="Arial"/>
              </a:rPr>
              <a:t>–</a:t>
            </a:r>
            <a:r>
              <a:rPr lang="de-DE" sz="600">
                <a:solidFill>
                  <a:srgbClr val="404040"/>
                </a:solidFill>
                <a:cs typeface="Arial"/>
              </a:rPr>
              <a:t>80. </a:t>
            </a:r>
            <a:r>
              <a:rPr lang="de-DE" sz="600">
                <a:solidFill>
                  <a:srgbClr val="404040"/>
                </a:solidFill>
                <a:cs typeface="Arial"/>
                <a:hlinkClick r:id="rId6">
                  <a:extLst>
                    <a:ext uri="{A12FA001-AC4F-418D-AE19-62706E023703}">
                      <ahyp:hlinkClr xmlns:ahyp="http://schemas.microsoft.com/office/drawing/2018/hyperlinkcolor" val="tx"/>
                    </a:ext>
                  </a:extLst>
                </a:hlinkClick>
              </a:rPr>
              <a:t>https://doi.org/10.1007/978-3-662-56004-4_10</a:t>
            </a:r>
            <a:r>
              <a:rPr lang="de-DE" sz="600">
                <a:solidFill>
                  <a:srgbClr val="404040"/>
                </a:solidFill>
                <a:cs typeface="Arial"/>
              </a:rPr>
              <a:t>. Zuletzt abgerufen am 12.01.2026.</a:t>
            </a:r>
            <a:endParaRPr kumimoji="0" lang="da-DK" sz="600" b="0" i="0" u="none" strike="noStrike" kern="1200" cap="none" spc="0" normalizeH="0" baseline="0" noProof="0">
              <a:ln>
                <a:noFill/>
              </a:ln>
              <a:solidFill>
                <a:srgbClr val="404040"/>
              </a:solidFill>
              <a:effectLst/>
              <a:uLnTx/>
              <a:uFillTx/>
              <a:latin typeface="Verdana"/>
              <a:ea typeface="Arial"/>
              <a:cs typeface="Arial"/>
            </a:endParaRPr>
          </a:p>
        </p:txBody>
      </p:sp>
    </p:spTree>
    <p:extLst>
      <p:ext uri="{BB962C8B-B14F-4D97-AF65-F5344CB8AC3E}">
        <p14:creationId xmlns:p14="http://schemas.microsoft.com/office/powerpoint/2010/main" val="3339551548"/>
      </p:ext>
    </p:extLst>
  </p:cSld>
  <p:clrMapOvr>
    <a:masterClrMapping/>
  </p:clrMapOvr>
  <p:transition>
    <p:fade/>
  </p:transition>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7957559-58FC-610B-BFDD-2FB98079D0FF}"/>
            </a:ext>
          </a:extLst>
        </p:cNvPr>
        <p:cNvGrpSpPr/>
        <p:nvPr/>
      </p:nvGrpSpPr>
      <p:grpSpPr>
        <a:xfrm>
          <a:off x="0" y="0"/>
          <a:ext cx="0" cy="0"/>
          <a:chOff x="0" y="0"/>
          <a:chExt cx="0" cy="0"/>
        </a:xfrm>
      </p:grpSpPr>
      <p:sp>
        <p:nvSpPr>
          <p:cNvPr id="3" name="SmartArt-Platzhalter 2">
            <a:extLst>
              <a:ext uri="{FF2B5EF4-FFF2-40B4-BE49-F238E27FC236}">
                <a16:creationId xmlns:a16="http://schemas.microsoft.com/office/drawing/2014/main" id="{3F769541-A627-4C5E-1078-BEFF5B1B7A86}"/>
              </a:ext>
            </a:extLst>
          </p:cNvPr>
          <p:cNvSpPr>
            <a:spLocks noGrp="1"/>
          </p:cNvSpPr>
          <p:nvPr>
            <p:ph type="dgm" sz="quarter" idx="13"/>
          </p:nvPr>
        </p:nvSpPr>
        <p:spPr/>
        <p:txBody>
          <a:bodyPr/>
          <a:lstStyle/>
          <a:p>
            <a:endParaRPr lang="de-DE"/>
          </a:p>
        </p:txBody>
      </p:sp>
      <p:sp>
        <p:nvSpPr>
          <p:cNvPr id="6" name="SmartArt-Platzhalter 5">
            <a:extLst>
              <a:ext uri="{FF2B5EF4-FFF2-40B4-BE49-F238E27FC236}">
                <a16:creationId xmlns:a16="http://schemas.microsoft.com/office/drawing/2014/main" id="{E5889E05-ADA4-755D-ED6D-2D59490BAE0E}"/>
              </a:ext>
            </a:extLst>
          </p:cNvPr>
          <p:cNvSpPr>
            <a:spLocks noGrp="1"/>
          </p:cNvSpPr>
          <p:nvPr>
            <p:ph type="dgm" sz="quarter" idx="14"/>
          </p:nvPr>
        </p:nvSpPr>
        <p:spPr/>
        <p:txBody>
          <a:bodyPr/>
          <a:lstStyle/>
          <a:p>
            <a:endParaRPr lang="de-DE"/>
          </a:p>
        </p:txBody>
      </p:sp>
      <p:sp>
        <p:nvSpPr>
          <p:cNvPr id="5" name="Text Placeholder 4">
            <a:extLst>
              <a:ext uri="{FF2B5EF4-FFF2-40B4-BE49-F238E27FC236}">
                <a16:creationId xmlns:a16="http://schemas.microsoft.com/office/drawing/2014/main" id="{98D240F3-DA60-F1F3-3F8C-3DC2752CF5A7}"/>
              </a:ext>
            </a:extLst>
          </p:cNvPr>
          <p:cNvSpPr>
            <a:spLocks noGrp="1"/>
          </p:cNvSpPr>
          <p:nvPr>
            <p:ph type="body" sz="quarter" idx="21"/>
          </p:nvPr>
        </p:nvSpPr>
        <p:spPr/>
        <p:txBody>
          <a:bodyPr/>
          <a:lstStyle/>
          <a:p>
            <a:r>
              <a:rPr lang="de-DE" sz="2400">
                <a:latin typeface="Verdana"/>
                <a:ea typeface="Verdana"/>
              </a:rPr>
              <a:t>Autoimmunität des Typ-1-Diabetes</a:t>
            </a:r>
          </a:p>
        </p:txBody>
      </p:sp>
      <p:pic>
        <p:nvPicPr>
          <p:cNvPr id="2" name="Grafik 1" descr="Start Silhouette">
            <a:hlinkClick r:id="rId2" action="ppaction://hlinksldjump"/>
            <a:extLst>
              <a:ext uri="{FF2B5EF4-FFF2-40B4-BE49-F238E27FC236}">
                <a16:creationId xmlns:a16="http://schemas.microsoft.com/office/drawing/2014/main" id="{C534A928-99BA-EFBA-8DA2-38C5D852ED3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1070997758"/>
      </p:ext>
    </p:extLst>
  </p:cSld>
  <p:clrMapOvr>
    <a:masterClrMapping/>
  </p:clrMapOvr>
  <p:transition>
    <p:fade/>
  </p:transition>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63B15221-81A0-EED7-5E37-0B0A40339DF1}"/>
            </a:ext>
          </a:extLst>
        </p:cNvPr>
        <p:cNvGrpSpPr/>
        <p:nvPr/>
      </p:nvGrpSpPr>
      <p:grpSpPr>
        <a:xfrm>
          <a:off x="0" y="0"/>
          <a:ext cx="0" cy="0"/>
          <a:chOff x="0" y="0"/>
          <a:chExt cx="0" cy="0"/>
        </a:xfrm>
      </p:grpSpPr>
      <p:sp>
        <p:nvSpPr>
          <p:cNvPr id="5" name="Textplatzhalter 4">
            <a:extLst>
              <a:ext uri="{FF2B5EF4-FFF2-40B4-BE49-F238E27FC236}">
                <a16:creationId xmlns:a16="http://schemas.microsoft.com/office/drawing/2014/main" id="{385FA1A5-6E27-0FE2-8FD0-4A3BCCE5C971}"/>
              </a:ext>
            </a:extLst>
          </p:cNvPr>
          <p:cNvSpPr txBox="1">
            <a:spLocks/>
          </p:cNvSpPr>
          <p:nvPr/>
        </p:nvSpPr>
        <p:spPr>
          <a:xfrm>
            <a:off x="358270" y="112075"/>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rPr>
              <a:t>Bei Autoimmunerkrankungen attackiert das Immunsystem den eigenen Körper</a:t>
            </a:r>
            <a:endParaRPr lang="de-DE" sz="2000" b="1" baseline="30000">
              <a:solidFill>
                <a:srgbClr val="7030A0"/>
              </a:solidFill>
              <a:latin typeface="+mj-lt"/>
            </a:endParaRPr>
          </a:p>
        </p:txBody>
      </p:sp>
      <p:sp>
        <p:nvSpPr>
          <p:cNvPr id="9" name="Textfeld 8">
            <a:extLst>
              <a:ext uri="{FF2B5EF4-FFF2-40B4-BE49-F238E27FC236}">
                <a16:creationId xmlns:a16="http://schemas.microsoft.com/office/drawing/2014/main" id="{AE6A1845-42A0-BB93-E371-9BD0ED67346C}"/>
              </a:ext>
            </a:extLst>
          </p:cNvPr>
          <p:cNvSpPr txBox="1"/>
          <p:nvPr/>
        </p:nvSpPr>
        <p:spPr>
          <a:xfrm>
            <a:off x="358270" y="4669277"/>
            <a:ext cx="8493630" cy="461665"/>
          </a:xfrm>
          <a:prstGeom prst="rect">
            <a:avLst/>
          </a:prstGeom>
          <a:noFill/>
        </p:spPr>
        <p:txBody>
          <a:bodyPr wrap="square">
            <a:spAutoFit/>
          </a:bodyPr>
          <a:lstStyle/>
          <a:p>
            <a:r>
              <a:rPr lang="de-DE" sz="600">
                <a:solidFill>
                  <a:srgbClr val="404040"/>
                </a:solidFill>
                <a:cs typeface="Arial"/>
              </a:rPr>
              <a:t>T1D: Typ-1-Diabetes.</a:t>
            </a:r>
          </a:p>
          <a:p>
            <a:r>
              <a:rPr lang="de-DE" sz="600" b="1">
                <a:solidFill>
                  <a:srgbClr val="404040"/>
                </a:solidFill>
                <a:cs typeface="Arial"/>
              </a:rPr>
              <a:t>1. </a:t>
            </a:r>
            <a:r>
              <a:rPr lang="de-DE" sz="600">
                <a:solidFill>
                  <a:srgbClr val="404040"/>
                </a:solidFill>
                <a:cs typeface="Arial"/>
              </a:rPr>
              <a:t>Murphy K &amp; Weaver C. </a:t>
            </a:r>
            <a:r>
              <a:rPr lang="de-DE" sz="600" i="1" err="1">
                <a:solidFill>
                  <a:srgbClr val="404040"/>
                </a:solidFill>
                <a:cs typeface="Arial"/>
              </a:rPr>
              <a:t>Janeway</a:t>
            </a:r>
            <a:r>
              <a:rPr lang="de-DE" sz="600" i="1">
                <a:solidFill>
                  <a:srgbClr val="404040"/>
                </a:solidFill>
                <a:cs typeface="Arial"/>
              </a:rPr>
              <a:t> Immunologie</a:t>
            </a:r>
            <a:r>
              <a:rPr lang="de-DE" sz="600">
                <a:solidFill>
                  <a:srgbClr val="404040"/>
                </a:solidFill>
                <a:cs typeface="Arial"/>
              </a:rPr>
              <a:t>, Kapitel 15: Autoimmunität und Transplantation; © Springer-Verlag GmbH Deutschland, ein Teil von Springer Nature 2018: 835</a:t>
            </a:r>
            <a:r>
              <a:rPr lang="de" sz="600">
                <a:solidFill>
                  <a:srgbClr val="404040"/>
                </a:solidFill>
                <a:ea typeface="Arial"/>
                <a:cs typeface="Arial"/>
              </a:rPr>
              <a:t>–</a:t>
            </a:r>
            <a:r>
              <a:rPr lang="de-DE" sz="600">
                <a:solidFill>
                  <a:srgbClr val="404040"/>
                </a:solidFill>
                <a:cs typeface="Arial"/>
              </a:rPr>
              <a:t>911. </a:t>
            </a:r>
            <a:r>
              <a:rPr lang="de-DE" sz="600">
                <a:solidFill>
                  <a:srgbClr val="404040"/>
                </a:solidFill>
                <a:cs typeface="Arial"/>
                <a:hlinkClick r:id="rId3">
                  <a:extLst>
                    <a:ext uri="{A12FA001-AC4F-418D-AE19-62706E023703}">
                      <ahyp:hlinkClr xmlns:ahyp="http://schemas.microsoft.com/office/drawing/2018/hyperlinkcolor" val="tx"/>
                    </a:ext>
                  </a:extLst>
                </a:hlinkClick>
              </a:rPr>
              <a:t>https://doi.org/10.1007/978-3-662-56004-4_15</a:t>
            </a:r>
            <a:r>
              <a:rPr lang="de-DE" sz="600">
                <a:solidFill>
                  <a:srgbClr val="404040"/>
                </a:solidFill>
                <a:cs typeface="Arial"/>
              </a:rPr>
              <a:t>. Zuletzt abgerufen am 12.01.2026. </a:t>
            </a:r>
            <a:r>
              <a:rPr lang="de-DE" sz="600" b="1">
                <a:solidFill>
                  <a:srgbClr val="404040"/>
                </a:solidFill>
                <a:cs typeface="Arial"/>
              </a:rPr>
              <a:t>2.</a:t>
            </a:r>
            <a:r>
              <a:rPr lang="de-DE" sz="600">
                <a:solidFill>
                  <a:srgbClr val="404040"/>
                </a:solidFill>
                <a:cs typeface="Arial"/>
              </a:rPr>
              <a:t> </a:t>
            </a:r>
            <a:r>
              <a:rPr lang="fr-FR" sz="600" err="1">
                <a:solidFill>
                  <a:srgbClr val="404040"/>
                </a:solidFill>
                <a:cs typeface="Arial"/>
              </a:rPr>
              <a:t>Rashighi</a:t>
            </a:r>
            <a:r>
              <a:rPr lang="fr-FR" sz="600">
                <a:solidFill>
                  <a:srgbClr val="404040"/>
                </a:solidFill>
                <a:cs typeface="Arial"/>
              </a:rPr>
              <a:t> M &amp; Harris JE. </a:t>
            </a:r>
            <a:r>
              <a:rPr lang="fr-FR" sz="600" i="1" err="1">
                <a:solidFill>
                  <a:srgbClr val="404040"/>
                </a:solidFill>
                <a:cs typeface="Arial"/>
              </a:rPr>
              <a:t>Dermatol</a:t>
            </a:r>
            <a:r>
              <a:rPr lang="fr-FR" sz="600" i="1">
                <a:solidFill>
                  <a:srgbClr val="404040"/>
                </a:solidFill>
                <a:cs typeface="Arial"/>
              </a:rPr>
              <a:t> Clin</a:t>
            </a:r>
            <a:r>
              <a:rPr lang="fr-FR" sz="600">
                <a:solidFill>
                  <a:srgbClr val="404040"/>
                </a:solidFill>
                <a:cs typeface="Arial"/>
              </a:rPr>
              <a:t> 2017; 35: 257</a:t>
            </a:r>
            <a:r>
              <a:rPr lang="de" sz="600">
                <a:solidFill>
                  <a:srgbClr val="404040"/>
                </a:solidFill>
                <a:ea typeface="Arial"/>
                <a:cs typeface="Arial"/>
              </a:rPr>
              <a:t>–</a:t>
            </a:r>
            <a:r>
              <a:rPr lang="fr-FR" sz="600">
                <a:solidFill>
                  <a:srgbClr val="404040"/>
                </a:solidFill>
                <a:cs typeface="Arial"/>
              </a:rPr>
              <a:t>65. </a:t>
            </a:r>
            <a:r>
              <a:rPr lang="fr-FR" sz="600" b="1">
                <a:solidFill>
                  <a:srgbClr val="404040"/>
                </a:solidFill>
                <a:cs typeface="Arial"/>
              </a:rPr>
              <a:t>3.</a:t>
            </a:r>
            <a:r>
              <a:rPr lang="fr-FR" sz="600">
                <a:solidFill>
                  <a:srgbClr val="404040"/>
                </a:solidFill>
                <a:cs typeface="Arial"/>
              </a:rPr>
              <a:t> </a:t>
            </a:r>
            <a:r>
              <a:rPr lang="fr-FR" sz="600" err="1">
                <a:solidFill>
                  <a:srgbClr val="404040"/>
                </a:solidFill>
                <a:cs typeface="Arial"/>
              </a:rPr>
              <a:t>Caio</a:t>
            </a:r>
            <a:r>
              <a:rPr lang="fr-FR" sz="600">
                <a:solidFill>
                  <a:srgbClr val="404040"/>
                </a:solidFill>
                <a:cs typeface="Arial"/>
              </a:rPr>
              <a:t> G </a:t>
            </a:r>
            <a:r>
              <a:rPr lang="fr-FR" sz="600" i="1">
                <a:solidFill>
                  <a:srgbClr val="404040"/>
                </a:solidFill>
                <a:cs typeface="Arial"/>
              </a:rPr>
              <a:t>et al. BMC Med</a:t>
            </a:r>
            <a:r>
              <a:rPr lang="fr-FR" sz="600">
                <a:solidFill>
                  <a:srgbClr val="404040"/>
                </a:solidFill>
                <a:cs typeface="Arial"/>
              </a:rPr>
              <a:t> 2019; 17:142. </a:t>
            </a:r>
            <a:r>
              <a:rPr lang="fr-FR" sz="600" b="1">
                <a:solidFill>
                  <a:srgbClr val="404040"/>
                </a:solidFill>
                <a:cs typeface="Arial"/>
              </a:rPr>
              <a:t>4.</a:t>
            </a:r>
            <a:r>
              <a:rPr lang="fr-FR" sz="600">
                <a:solidFill>
                  <a:srgbClr val="404040"/>
                </a:solidFill>
                <a:cs typeface="Arial"/>
              </a:rPr>
              <a:t> </a:t>
            </a:r>
            <a:r>
              <a:rPr lang="en-US" sz="600">
                <a:solidFill>
                  <a:srgbClr val="404040"/>
                </a:solidFill>
                <a:cs typeface="Arial"/>
              </a:rPr>
              <a:t>Hellesen A &amp; Bratland E. </a:t>
            </a:r>
            <a:r>
              <a:rPr lang="en-US" sz="600" i="1">
                <a:solidFill>
                  <a:srgbClr val="404040"/>
                </a:solidFill>
                <a:cs typeface="Arial"/>
              </a:rPr>
              <a:t>Clin Exp Immunol</a:t>
            </a:r>
            <a:r>
              <a:rPr lang="en-US" sz="600">
                <a:solidFill>
                  <a:srgbClr val="404040"/>
                </a:solidFill>
                <a:cs typeface="Arial"/>
              </a:rPr>
              <a:t> 2019; 195: 52</a:t>
            </a:r>
            <a:r>
              <a:rPr lang="de" sz="600">
                <a:solidFill>
                  <a:srgbClr val="404040"/>
                </a:solidFill>
                <a:ea typeface="Arial"/>
                <a:cs typeface="Arial"/>
              </a:rPr>
              <a:t>–</a:t>
            </a:r>
            <a:r>
              <a:rPr lang="en-US" sz="600">
                <a:solidFill>
                  <a:srgbClr val="404040"/>
                </a:solidFill>
                <a:cs typeface="Arial"/>
              </a:rPr>
              <a:t>63.</a:t>
            </a:r>
          </a:p>
        </p:txBody>
      </p:sp>
      <p:pic>
        <p:nvPicPr>
          <p:cNvPr id="2" name="Graphic 7">
            <a:extLst>
              <a:ext uri="{FF2B5EF4-FFF2-40B4-BE49-F238E27FC236}">
                <a16:creationId xmlns:a16="http://schemas.microsoft.com/office/drawing/2014/main" id="{AA4260F8-3AA6-DE47-0331-69CC8169D8B0}"/>
              </a:ext>
            </a:extLst>
          </p:cNvPr>
          <p:cNvPicPr>
            <a:picLocks noChangeAspect="1"/>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887979" y="1146629"/>
            <a:ext cx="1395434" cy="3323771"/>
          </a:xfrm>
          <a:prstGeom prst="rect">
            <a:avLst/>
          </a:prstGeom>
        </p:spPr>
      </p:pic>
      <p:pic>
        <p:nvPicPr>
          <p:cNvPr id="6" name="Picture 8">
            <a:extLst>
              <a:ext uri="{FF2B5EF4-FFF2-40B4-BE49-F238E27FC236}">
                <a16:creationId xmlns:a16="http://schemas.microsoft.com/office/drawing/2014/main" id="{9BBF0BA7-A6C3-DF19-FDF5-912C741080D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4455756" y="2167457"/>
            <a:ext cx="351856" cy="275621"/>
          </a:xfrm>
          <a:prstGeom prst="rect">
            <a:avLst/>
          </a:prstGeom>
        </p:spPr>
      </p:pic>
      <p:pic>
        <p:nvPicPr>
          <p:cNvPr id="7" name="Picture 9" descr="Shape&#10;&#10;Description automatically generated">
            <a:extLst>
              <a:ext uri="{FF2B5EF4-FFF2-40B4-BE49-F238E27FC236}">
                <a16:creationId xmlns:a16="http://schemas.microsoft.com/office/drawing/2014/main" id="{57E3966A-7560-3545-87E4-4FC73ABCBEB3}"/>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4446282" y="1146629"/>
            <a:ext cx="285490" cy="284650"/>
          </a:xfrm>
          <a:prstGeom prst="rect">
            <a:avLst/>
          </a:prstGeom>
        </p:spPr>
      </p:pic>
      <p:sp>
        <p:nvSpPr>
          <p:cNvPr id="8" name="Oval 10">
            <a:extLst>
              <a:ext uri="{FF2B5EF4-FFF2-40B4-BE49-F238E27FC236}">
                <a16:creationId xmlns:a16="http://schemas.microsoft.com/office/drawing/2014/main" id="{7B59A26C-BABC-D740-560C-34B6255A69B6}"/>
              </a:ext>
            </a:extLst>
          </p:cNvPr>
          <p:cNvSpPr/>
          <p:nvPr/>
        </p:nvSpPr>
        <p:spPr>
          <a:xfrm>
            <a:off x="4631629" y="2230951"/>
            <a:ext cx="100143" cy="100143"/>
          </a:xfrm>
          <a:prstGeom prst="ellipse">
            <a:avLst/>
          </a:prstGeom>
          <a:solidFill>
            <a:schemeClr val="accent4"/>
          </a:solidFill>
          <a:ln>
            <a:solidFill>
              <a:srgbClr val="FF0000"/>
            </a:solid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Oval 11">
            <a:extLst>
              <a:ext uri="{FF2B5EF4-FFF2-40B4-BE49-F238E27FC236}">
                <a16:creationId xmlns:a16="http://schemas.microsoft.com/office/drawing/2014/main" id="{A9D7996D-AE52-A49C-ADDA-C97A42250F98}"/>
              </a:ext>
            </a:extLst>
          </p:cNvPr>
          <p:cNvSpPr/>
          <p:nvPr/>
        </p:nvSpPr>
        <p:spPr>
          <a:xfrm>
            <a:off x="4707469" y="3566675"/>
            <a:ext cx="100143" cy="100143"/>
          </a:xfrm>
          <a:prstGeom prst="ellipse">
            <a:avLst/>
          </a:prstGeom>
          <a:solidFill>
            <a:schemeClr val="accent4"/>
          </a:solidFill>
          <a:ln>
            <a:solidFill>
              <a:srgbClr val="FF0000"/>
            </a:solid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2" name="Oval 12">
            <a:extLst>
              <a:ext uri="{FF2B5EF4-FFF2-40B4-BE49-F238E27FC236}">
                <a16:creationId xmlns:a16="http://schemas.microsoft.com/office/drawing/2014/main" id="{4EF54F17-633B-82E8-8A6B-2134CF171207}"/>
              </a:ext>
            </a:extLst>
          </p:cNvPr>
          <p:cNvSpPr/>
          <p:nvPr/>
        </p:nvSpPr>
        <p:spPr>
          <a:xfrm>
            <a:off x="5080649" y="2824880"/>
            <a:ext cx="100143" cy="100143"/>
          </a:xfrm>
          <a:prstGeom prst="ellipse">
            <a:avLst/>
          </a:prstGeom>
          <a:solidFill>
            <a:schemeClr val="accent4"/>
          </a:solidFill>
          <a:ln>
            <a:solidFill>
              <a:srgbClr val="FF0000"/>
            </a:solid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Oval 13">
            <a:extLst>
              <a:ext uri="{FF2B5EF4-FFF2-40B4-BE49-F238E27FC236}">
                <a16:creationId xmlns:a16="http://schemas.microsoft.com/office/drawing/2014/main" id="{71ECFE57-C5A6-A5BE-B2F2-945C2276340E}"/>
              </a:ext>
            </a:extLst>
          </p:cNvPr>
          <p:cNvSpPr/>
          <p:nvPr/>
        </p:nvSpPr>
        <p:spPr>
          <a:xfrm>
            <a:off x="4535624" y="1349447"/>
            <a:ext cx="100143" cy="100143"/>
          </a:xfrm>
          <a:prstGeom prst="ellipse">
            <a:avLst/>
          </a:prstGeom>
          <a:solidFill>
            <a:schemeClr val="accent4"/>
          </a:solidFill>
          <a:ln>
            <a:solidFill>
              <a:srgbClr val="FF0000"/>
            </a:solid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Oval 14">
            <a:extLst>
              <a:ext uri="{FF2B5EF4-FFF2-40B4-BE49-F238E27FC236}">
                <a16:creationId xmlns:a16="http://schemas.microsoft.com/office/drawing/2014/main" id="{0E859E60-739D-5B3A-E6D0-C6DB14738682}"/>
              </a:ext>
            </a:extLst>
          </p:cNvPr>
          <p:cNvSpPr/>
          <p:nvPr/>
        </p:nvSpPr>
        <p:spPr>
          <a:xfrm>
            <a:off x="4033523" y="2295489"/>
            <a:ext cx="100143" cy="100143"/>
          </a:xfrm>
          <a:prstGeom prst="ellipse">
            <a:avLst/>
          </a:prstGeom>
          <a:solidFill>
            <a:schemeClr val="accent4"/>
          </a:solidFill>
          <a:ln>
            <a:solidFill>
              <a:srgbClr val="FF0000"/>
            </a:solid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15" name="Straight Connector 15">
            <a:extLst>
              <a:ext uri="{FF2B5EF4-FFF2-40B4-BE49-F238E27FC236}">
                <a16:creationId xmlns:a16="http://schemas.microsoft.com/office/drawing/2014/main" id="{149BF1C8-6472-1F32-B4F2-E1DD51B50F57}"/>
              </a:ext>
            </a:extLst>
          </p:cNvPr>
          <p:cNvCxnSpPr>
            <a:cxnSpLocks/>
            <a:stCxn id="36" idx="6"/>
            <a:endCxn id="40" idx="1"/>
          </p:cNvCxnSpPr>
          <p:nvPr/>
        </p:nvCxnSpPr>
        <p:spPr>
          <a:xfrm>
            <a:off x="4776875" y="2422561"/>
            <a:ext cx="842068" cy="69527"/>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Straight Connector 16">
            <a:extLst>
              <a:ext uri="{FF2B5EF4-FFF2-40B4-BE49-F238E27FC236}">
                <a16:creationId xmlns:a16="http://schemas.microsoft.com/office/drawing/2014/main" id="{0C4CA8E4-5E03-7CC7-84BB-D98CBFB3E340}"/>
              </a:ext>
            </a:extLst>
          </p:cNvPr>
          <p:cNvCxnSpPr>
            <a:cxnSpLocks/>
            <a:endCxn id="28" idx="1"/>
          </p:cNvCxnSpPr>
          <p:nvPr/>
        </p:nvCxnSpPr>
        <p:spPr>
          <a:xfrm flipV="1">
            <a:off x="4760057" y="3074197"/>
            <a:ext cx="858886" cy="522913"/>
          </a:xfrm>
          <a:prstGeom prst="line">
            <a:avLst/>
          </a:prstGeom>
        </p:spPr>
        <p:style>
          <a:lnRef idx="1">
            <a:schemeClr val="accent1"/>
          </a:lnRef>
          <a:fillRef idx="0">
            <a:schemeClr val="accent1"/>
          </a:fillRef>
          <a:effectRef idx="0">
            <a:schemeClr val="accent1"/>
          </a:effectRef>
          <a:fontRef idx="minor">
            <a:schemeClr val="tx1"/>
          </a:fontRef>
        </p:style>
      </p:cxnSp>
      <p:cxnSp>
        <p:nvCxnSpPr>
          <p:cNvPr id="25" name="Straight Connector 17">
            <a:extLst>
              <a:ext uri="{FF2B5EF4-FFF2-40B4-BE49-F238E27FC236}">
                <a16:creationId xmlns:a16="http://schemas.microsoft.com/office/drawing/2014/main" id="{116666E8-2DB1-2CCD-4D7E-F1C96ABF0E2D}"/>
              </a:ext>
            </a:extLst>
          </p:cNvPr>
          <p:cNvCxnSpPr>
            <a:cxnSpLocks/>
            <a:stCxn id="12" idx="6"/>
            <a:endCxn id="28" idx="1"/>
          </p:cNvCxnSpPr>
          <p:nvPr/>
        </p:nvCxnSpPr>
        <p:spPr>
          <a:xfrm>
            <a:off x="5180792" y="2874952"/>
            <a:ext cx="438151" cy="199245"/>
          </a:xfrm>
          <a:prstGeom prst="line">
            <a:avLst/>
          </a:prstGeom>
        </p:spPr>
        <p:style>
          <a:lnRef idx="1">
            <a:schemeClr val="accent1"/>
          </a:lnRef>
          <a:fillRef idx="0">
            <a:schemeClr val="accent1"/>
          </a:fillRef>
          <a:effectRef idx="0">
            <a:schemeClr val="accent1"/>
          </a:effectRef>
          <a:fontRef idx="minor">
            <a:schemeClr val="tx1"/>
          </a:fontRef>
        </p:style>
      </p:cxnSp>
      <p:sp>
        <p:nvSpPr>
          <p:cNvPr id="28" name="TextBox 18">
            <a:extLst>
              <a:ext uri="{FF2B5EF4-FFF2-40B4-BE49-F238E27FC236}">
                <a16:creationId xmlns:a16="http://schemas.microsoft.com/office/drawing/2014/main" id="{BFA35FC7-5D33-8478-068D-90A1531E45A4}"/>
              </a:ext>
            </a:extLst>
          </p:cNvPr>
          <p:cNvSpPr txBox="1"/>
          <p:nvPr/>
        </p:nvSpPr>
        <p:spPr>
          <a:xfrm>
            <a:off x="5618943" y="2937989"/>
            <a:ext cx="2505600" cy="272415"/>
          </a:xfrm>
          <a:prstGeom prst="roundRect">
            <a:avLst/>
          </a:prstGeom>
          <a:solidFill>
            <a:schemeClr val="bg1"/>
          </a:solidFill>
          <a:ln w="12700">
            <a:solidFill>
              <a:schemeClr val="accent2"/>
            </a:solidFill>
          </a:ln>
        </p:spPr>
        <p:txBody>
          <a:bodyPr wrap="square" rtlCol="0">
            <a:spAutoFit/>
          </a:bodyPr>
          <a:lstStyle>
            <a:defPPr>
              <a:defRPr lang="en-US"/>
            </a:defPPr>
            <a:lvl1pPr algn="ctr">
              <a:defRPr sz="1000" b="0">
                <a:latin typeface="+mj-lt"/>
                <a:cs typeface="Arial" panose="020B0604020202020204" pitchFamily="34" charset="0"/>
              </a:defRPr>
            </a:lvl1pPr>
          </a:lstStyle>
          <a:p>
            <a:r>
              <a:rPr lang="en-US" err="1"/>
              <a:t>Gelenke</a:t>
            </a:r>
            <a:r>
              <a:rPr lang="en-US"/>
              <a:t> (</a:t>
            </a:r>
            <a:r>
              <a:rPr lang="en-US" err="1"/>
              <a:t>rheumatoide</a:t>
            </a:r>
            <a:r>
              <a:rPr lang="en-US"/>
              <a:t> Arthritis)</a:t>
            </a:r>
            <a:r>
              <a:rPr lang="en-US" baseline="30000"/>
              <a:t>1</a:t>
            </a:r>
          </a:p>
        </p:txBody>
      </p:sp>
      <p:sp>
        <p:nvSpPr>
          <p:cNvPr id="31" name="TextBox 19">
            <a:extLst>
              <a:ext uri="{FF2B5EF4-FFF2-40B4-BE49-F238E27FC236}">
                <a16:creationId xmlns:a16="http://schemas.microsoft.com/office/drawing/2014/main" id="{F823941C-FF3A-2A64-EAEE-4F447A7F7AC4}"/>
              </a:ext>
            </a:extLst>
          </p:cNvPr>
          <p:cNvSpPr txBox="1"/>
          <p:nvPr/>
        </p:nvSpPr>
        <p:spPr>
          <a:xfrm>
            <a:off x="5618943" y="1415128"/>
            <a:ext cx="2505600" cy="460800"/>
          </a:xfrm>
          <a:prstGeom prst="roundRect">
            <a:avLst/>
          </a:prstGeom>
          <a:solidFill>
            <a:schemeClr val="bg1"/>
          </a:solidFill>
          <a:ln w="12700">
            <a:solidFill>
              <a:schemeClr val="accent2"/>
            </a:solidFill>
          </a:ln>
        </p:spPr>
        <p:txBody>
          <a:bodyPr wrap="square" rtlCol="0">
            <a:spAutoFit/>
          </a:bodyPr>
          <a:lstStyle>
            <a:defPPr>
              <a:defRPr lang="en-US"/>
            </a:defPPr>
            <a:lvl1pPr algn="ctr">
              <a:defRPr sz="1000" b="0">
                <a:latin typeface="+mj-lt"/>
                <a:cs typeface="Arial" panose="020B0604020202020204" pitchFamily="34" charset="0"/>
              </a:defRPr>
            </a:lvl1pPr>
          </a:lstStyle>
          <a:p>
            <a:r>
              <a:rPr lang="en-US" err="1"/>
              <a:t>Gehirn</a:t>
            </a:r>
            <a:r>
              <a:rPr lang="en-US"/>
              <a:t>/</a:t>
            </a:r>
            <a:r>
              <a:rPr lang="en-US" err="1"/>
              <a:t>Rückenmark</a:t>
            </a:r>
            <a:br>
              <a:rPr lang="en-US"/>
            </a:br>
            <a:r>
              <a:rPr lang="en-US"/>
              <a:t>(multiple </a:t>
            </a:r>
            <a:r>
              <a:rPr lang="en-US" err="1"/>
              <a:t>Sklerose</a:t>
            </a:r>
            <a:r>
              <a:rPr lang="en-US"/>
              <a:t>)</a:t>
            </a:r>
            <a:r>
              <a:rPr lang="en-US" baseline="30000"/>
              <a:t>1</a:t>
            </a:r>
          </a:p>
        </p:txBody>
      </p:sp>
      <p:sp>
        <p:nvSpPr>
          <p:cNvPr id="32" name="TextBox 20">
            <a:extLst>
              <a:ext uri="{FF2B5EF4-FFF2-40B4-BE49-F238E27FC236}">
                <a16:creationId xmlns:a16="http://schemas.microsoft.com/office/drawing/2014/main" id="{16742009-4DDE-350D-DAA0-91B0C50D7672}"/>
              </a:ext>
            </a:extLst>
          </p:cNvPr>
          <p:cNvSpPr txBox="1"/>
          <p:nvPr/>
        </p:nvSpPr>
        <p:spPr>
          <a:xfrm>
            <a:off x="1019458" y="2270201"/>
            <a:ext cx="2505600" cy="272415"/>
          </a:xfrm>
          <a:prstGeom prst="roundRect">
            <a:avLst/>
          </a:prstGeom>
          <a:solidFill>
            <a:schemeClr val="bg1"/>
          </a:solidFill>
          <a:ln w="12700">
            <a:solidFill>
              <a:schemeClr val="accent2"/>
            </a:solidFill>
          </a:ln>
        </p:spPr>
        <p:txBody>
          <a:bodyPr wrap="square" rtlCol="0">
            <a:spAutoFit/>
          </a:bodyPr>
          <a:lstStyle>
            <a:defPPr>
              <a:defRPr lang="en-US"/>
            </a:defPPr>
            <a:lvl1pPr algn="ctr">
              <a:defRPr sz="1000" b="0">
                <a:latin typeface="+mj-lt"/>
                <a:cs typeface="Arial" panose="020B0604020202020204" pitchFamily="34" charset="0"/>
              </a:defRPr>
            </a:lvl1pPr>
          </a:lstStyle>
          <a:p>
            <a:r>
              <a:rPr lang="en-US"/>
              <a:t>Haut (Psoriasis,</a:t>
            </a:r>
            <a:r>
              <a:rPr lang="en-US" baseline="30000"/>
              <a:t>1</a:t>
            </a:r>
            <a:r>
              <a:rPr lang="en-US"/>
              <a:t> Vitiligo</a:t>
            </a:r>
            <a:r>
              <a:rPr lang="en-US" baseline="30000"/>
              <a:t>2</a:t>
            </a:r>
            <a:r>
              <a:rPr lang="en-US"/>
              <a:t>)</a:t>
            </a:r>
          </a:p>
        </p:txBody>
      </p:sp>
      <p:cxnSp>
        <p:nvCxnSpPr>
          <p:cNvPr id="33" name="Straight Connector 23">
            <a:extLst>
              <a:ext uri="{FF2B5EF4-FFF2-40B4-BE49-F238E27FC236}">
                <a16:creationId xmlns:a16="http://schemas.microsoft.com/office/drawing/2014/main" id="{DFE0D64E-2ECA-E551-CB32-26109F6FB3B5}"/>
              </a:ext>
            </a:extLst>
          </p:cNvPr>
          <p:cNvCxnSpPr>
            <a:cxnSpLocks/>
            <a:stCxn id="39" idx="3"/>
            <a:endCxn id="43" idx="3"/>
          </p:cNvCxnSpPr>
          <p:nvPr/>
        </p:nvCxnSpPr>
        <p:spPr>
          <a:xfrm flipH="1">
            <a:off x="3525058" y="2773738"/>
            <a:ext cx="1060126" cy="968247"/>
          </a:xfrm>
          <a:prstGeom prst="line">
            <a:avLst/>
          </a:prstGeom>
        </p:spPr>
        <p:style>
          <a:lnRef idx="1">
            <a:schemeClr val="accent1"/>
          </a:lnRef>
          <a:fillRef idx="0">
            <a:schemeClr val="accent1"/>
          </a:fillRef>
          <a:effectRef idx="0">
            <a:schemeClr val="accent1"/>
          </a:effectRef>
          <a:fontRef idx="minor">
            <a:schemeClr val="tx1"/>
          </a:fontRef>
        </p:style>
      </p:cxnSp>
      <p:pic>
        <p:nvPicPr>
          <p:cNvPr id="34" name="Picture 24">
            <a:extLst>
              <a:ext uri="{FF2B5EF4-FFF2-40B4-BE49-F238E27FC236}">
                <a16:creationId xmlns:a16="http://schemas.microsoft.com/office/drawing/2014/main" id="{9729B2BB-D179-11F0-6BD6-FE355678B023}"/>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514363" y="1611083"/>
            <a:ext cx="142662" cy="142662"/>
          </a:xfrm>
          <a:prstGeom prst="rect">
            <a:avLst/>
          </a:prstGeom>
        </p:spPr>
      </p:pic>
      <p:sp>
        <p:nvSpPr>
          <p:cNvPr id="35" name="Oval 25">
            <a:extLst>
              <a:ext uri="{FF2B5EF4-FFF2-40B4-BE49-F238E27FC236}">
                <a16:creationId xmlns:a16="http://schemas.microsoft.com/office/drawing/2014/main" id="{DFA99286-DAC3-D75C-E84B-1AF729643E9D}"/>
              </a:ext>
            </a:extLst>
          </p:cNvPr>
          <p:cNvSpPr/>
          <p:nvPr/>
        </p:nvSpPr>
        <p:spPr>
          <a:xfrm>
            <a:off x="4531486" y="1629394"/>
            <a:ext cx="100143" cy="100143"/>
          </a:xfrm>
          <a:prstGeom prst="ellipse">
            <a:avLst/>
          </a:prstGeom>
          <a:solidFill>
            <a:schemeClr val="accent4"/>
          </a:solidFill>
          <a:ln>
            <a:solidFill>
              <a:srgbClr val="FF0000"/>
            </a:solid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 name="Oval 26">
            <a:extLst>
              <a:ext uri="{FF2B5EF4-FFF2-40B4-BE49-F238E27FC236}">
                <a16:creationId xmlns:a16="http://schemas.microsoft.com/office/drawing/2014/main" id="{FE9575A9-37B0-69B9-34DF-2C7F0BCD5536}"/>
              </a:ext>
            </a:extLst>
          </p:cNvPr>
          <p:cNvSpPr/>
          <p:nvPr/>
        </p:nvSpPr>
        <p:spPr>
          <a:xfrm>
            <a:off x="4676732" y="2372489"/>
            <a:ext cx="100143" cy="100143"/>
          </a:xfrm>
          <a:prstGeom prst="ellipse">
            <a:avLst/>
          </a:prstGeom>
          <a:solidFill>
            <a:schemeClr val="accent4"/>
          </a:solidFill>
          <a:ln>
            <a:solidFill>
              <a:srgbClr val="FF0000"/>
            </a:solid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 name="Oval 29">
            <a:extLst>
              <a:ext uri="{FF2B5EF4-FFF2-40B4-BE49-F238E27FC236}">
                <a16:creationId xmlns:a16="http://schemas.microsoft.com/office/drawing/2014/main" id="{8D02DE37-C0DA-6796-963A-CADB61F41ABA}"/>
              </a:ext>
            </a:extLst>
          </p:cNvPr>
          <p:cNvSpPr/>
          <p:nvPr/>
        </p:nvSpPr>
        <p:spPr>
          <a:xfrm>
            <a:off x="4424935" y="2374186"/>
            <a:ext cx="100143" cy="100143"/>
          </a:xfrm>
          <a:prstGeom prst="ellipse">
            <a:avLst/>
          </a:prstGeom>
          <a:solidFill>
            <a:schemeClr val="accent4"/>
          </a:solidFill>
          <a:ln>
            <a:solidFill>
              <a:srgbClr val="FF0000"/>
            </a:solid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38" name="Picture 30">
            <a:extLst>
              <a:ext uri="{FF2B5EF4-FFF2-40B4-BE49-F238E27FC236}">
                <a16:creationId xmlns:a16="http://schemas.microsoft.com/office/drawing/2014/main" id="{4E1430C4-0824-B789-DE76-7D76E7A3AE6F}"/>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4367377" y="2470723"/>
            <a:ext cx="456007" cy="535221"/>
          </a:xfrm>
          <a:prstGeom prst="rect">
            <a:avLst/>
          </a:prstGeom>
        </p:spPr>
      </p:pic>
      <p:sp>
        <p:nvSpPr>
          <p:cNvPr id="39" name="Oval 31">
            <a:extLst>
              <a:ext uri="{FF2B5EF4-FFF2-40B4-BE49-F238E27FC236}">
                <a16:creationId xmlns:a16="http://schemas.microsoft.com/office/drawing/2014/main" id="{7E19E82A-1080-A3BB-B9B8-BDC487BF7BCB}"/>
              </a:ext>
            </a:extLst>
          </p:cNvPr>
          <p:cNvSpPr/>
          <p:nvPr/>
        </p:nvSpPr>
        <p:spPr>
          <a:xfrm>
            <a:off x="4570518" y="2688261"/>
            <a:ext cx="100143" cy="100143"/>
          </a:xfrm>
          <a:prstGeom prst="ellipse">
            <a:avLst/>
          </a:prstGeom>
          <a:solidFill>
            <a:schemeClr val="accent4"/>
          </a:solidFill>
          <a:ln>
            <a:solidFill>
              <a:srgbClr val="FF0000"/>
            </a:solid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0" name="TextBox 32">
            <a:extLst>
              <a:ext uri="{FF2B5EF4-FFF2-40B4-BE49-F238E27FC236}">
                <a16:creationId xmlns:a16="http://schemas.microsoft.com/office/drawing/2014/main" id="{90E7D6FB-BBDC-69B6-A985-76400B556866}"/>
              </a:ext>
            </a:extLst>
          </p:cNvPr>
          <p:cNvSpPr txBox="1"/>
          <p:nvPr/>
        </p:nvSpPr>
        <p:spPr>
          <a:xfrm>
            <a:off x="5618943" y="2270751"/>
            <a:ext cx="2505600" cy="442674"/>
          </a:xfrm>
          <a:prstGeom prst="roundRect">
            <a:avLst/>
          </a:prstGeom>
          <a:solidFill>
            <a:schemeClr val="bg1"/>
          </a:solidFill>
          <a:ln w="12700">
            <a:solidFill>
              <a:schemeClr val="accent2"/>
            </a:solidFill>
          </a:ln>
        </p:spPr>
        <p:txBody>
          <a:bodyPr wrap="square" rtlCol="0">
            <a:spAutoFit/>
          </a:bodyPr>
          <a:lstStyle>
            <a:defPPr>
              <a:defRPr lang="en-US"/>
            </a:defPPr>
            <a:lvl1pPr algn="ctr">
              <a:defRPr sz="1000" b="0">
                <a:latin typeface="+mj-lt"/>
                <a:cs typeface="Arial" panose="020B0604020202020204" pitchFamily="34" charset="0"/>
              </a:defRPr>
            </a:lvl1pPr>
          </a:lstStyle>
          <a:p>
            <a:r>
              <a:rPr lang="en-US" err="1"/>
              <a:t>Nebennierenrinde</a:t>
            </a:r>
            <a:r>
              <a:rPr lang="en-US"/>
              <a:t> </a:t>
            </a:r>
          </a:p>
          <a:p>
            <a:r>
              <a:rPr lang="en-US"/>
              <a:t>(Morbus Addison)</a:t>
            </a:r>
            <a:r>
              <a:rPr lang="en-US" baseline="30000"/>
              <a:t>4</a:t>
            </a:r>
          </a:p>
        </p:txBody>
      </p:sp>
      <p:sp>
        <p:nvSpPr>
          <p:cNvPr id="41" name="TextBox 27">
            <a:extLst>
              <a:ext uri="{FF2B5EF4-FFF2-40B4-BE49-F238E27FC236}">
                <a16:creationId xmlns:a16="http://schemas.microsoft.com/office/drawing/2014/main" id="{AB961D8B-81D3-3546-610E-8115669D0A71}"/>
              </a:ext>
            </a:extLst>
          </p:cNvPr>
          <p:cNvSpPr txBox="1"/>
          <p:nvPr/>
        </p:nvSpPr>
        <p:spPr>
          <a:xfrm>
            <a:off x="1019458" y="1415128"/>
            <a:ext cx="2506744" cy="442674"/>
          </a:xfrm>
          <a:prstGeom prst="roundRect">
            <a:avLst/>
          </a:prstGeom>
          <a:solidFill>
            <a:schemeClr val="bg1"/>
          </a:solidFill>
          <a:ln w="12700">
            <a:solidFill>
              <a:schemeClr val="accent2"/>
            </a:solidFill>
          </a:ln>
        </p:spPr>
        <p:txBody>
          <a:bodyPr wrap="square" rtlCol="0">
            <a:spAutoFit/>
          </a:bodyPr>
          <a:lstStyle>
            <a:defPPr>
              <a:defRPr lang="en-US"/>
            </a:defPPr>
            <a:lvl1pPr algn="ctr">
              <a:defRPr sz="1400" b="1">
                <a:solidFill>
                  <a:schemeClr val="tx2"/>
                </a:solidFill>
                <a:latin typeface="Arial" panose="020B0604020202020204" pitchFamily="34" charset="0"/>
                <a:cs typeface="Arial" panose="020B0604020202020204" pitchFamily="34" charset="0"/>
              </a:defRPr>
            </a:lvl1pPr>
          </a:lstStyle>
          <a:p>
            <a:r>
              <a:rPr lang="en-US" sz="1000" b="0" err="1">
                <a:solidFill>
                  <a:schemeClr val="tx1"/>
                </a:solidFill>
                <a:latin typeface="+mj-lt"/>
              </a:rPr>
              <a:t>Schilddrüse</a:t>
            </a:r>
            <a:r>
              <a:rPr lang="en-US" sz="1000" b="0">
                <a:solidFill>
                  <a:schemeClr val="tx1"/>
                </a:solidFill>
                <a:latin typeface="+mj-lt"/>
              </a:rPr>
              <a:t> (Hashimoto-</a:t>
            </a:r>
            <a:r>
              <a:rPr lang="en-US" sz="1000" b="0" err="1">
                <a:solidFill>
                  <a:schemeClr val="tx1"/>
                </a:solidFill>
                <a:latin typeface="+mj-lt"/>
              </a:rPr>
              <a:t>Autoimmun</a:t>
            </a:r>
            <a:r>
              <a:rPr lang="en-US" sz="1000" b="0">
                <a:solidFill>
                  <a:schemeClr val="tx1"/>
                </a:solidFill>
                <a:latin typeface="+mj-lt"/>
              </a:rPr>
              <a:t>-</a:t>
            </a:r>
            <a:r>
              <a:rPr lang="en-US" sz="1000" b="0" err="1">
                <a:solidFill>
                  <a:schemeClr val="tx1"/>
                </a:solidFill>
                <a:latin typeface="+mj-lt"/>
              </a:rPr>
              <a:t>Thyreoiditis</a:t>
            </a:r>
            <a:r>
              <a:rPr lang="en-US" sz="1000" b="0">
                <a:solidFill>
                  <a:schemeClr val="tx1"/>
                </a:solidFill>
                <a:latin typeface="+mj-lt"/>
              </a:rPr>
              <a:t>)</a:t>
            </a:r>
            <a:r>
              <a:rPr lang="en-US" sz="1000" b="0" baseline="30000">
                <a:solidFill>
                  <a:schemeClr val="tx1"/>
                </a:solidFill>
                <a:latin typeface="+mj-lt"/>
              </a:rPr>
              <a:t>1</a:t>
            </a:r>
          </a:p>
        </p:txBody>
      </p:sp>
      <p:sp>
        <p:nvSpPr>
          <p:cNvPr id="42" name="TextBox 35">
            <a:extLst>
              <a:ext uri="{FF2B5EF4-FFF2-40B4-BE49-F238E27FC236}">
                <a16:creationId xmlns:a16="http://schemas.microsoft.com/office/drawing/2014/main" id="{B7E4C4C7-BF1F-E062-973F-5CC21D038A86}"/>
              </a:ext>
            </a:extLst>
          </p:cNvPr>
          <p:cNvSpPr txBox="1"/>
          <p:nvPr/>
        </p:nvSpPr>
        <p:spPr>
          <a:xfrm>
            <a:off x="1019458" y="2937989"/>
            <a:ext cx="2505600" cy="272415"/>
          </a:xfrm>
          <a:prstGeom prst="roundRect">
            <a:avLst/>
          </a:prstGeom>
          <a:solidFill>
            <a:schemeClr val="bg1"/>
          </a:solidFill>
          <a:ln w="12700">
            <a:solidFill>
              <a:schemeClr val="accent2"/>
            </a:solidFill>
          </a:ln>
        </p:spPr>
        <p:txBody>
          <a:bodyPr wrap="square" rtlCol="0">
            <a:spAutoFit/>
          </a:bodyPr>
          <a:lstStyle>
            <a:defPPr>
              <a:defRPr lang="en-US"/>
            </a:defPPr>
            <a:lvl1pPr algn="ctr">
              <a:defRPr sz="2600" b="1">
                <a:solidFill>
                  <a:schemeClr val="accent1"/>
                </a:solidFill>
                <a:latin typeface="Arial" panose="020B0604020202020204" pitchFamily="34" charset="0"/>
                <a:cs typeface="Arial" panose="020B0604020202020204" pitchFamily="34" charset="0"/>
              </a:defRPr>
            </a:lvl1pPr>
          </a:lstStyle>
          <a:p>
            <a:r>
              <a:rPr lang="en-US" sz="1000" b="0" err="1">
                <a:solidFill>
                  <a:schemeClr val="tx1"/>
                </a:solidFill>
                <a:latin typeface="+mj-lt"/>
              </a:rPr>
              <a:t>Pankreasinseln</a:t>
            </a:r>
            <a:r>
              <a:rPr lang="en-US" sz="1000" b="0">
                <a:solidFill>
                  <a:schemeClr val="tx1"/>
                </a:solidFill>
                <a:latin typeface="+mj-lt"/>
              </a:rPr>
              <a:t> (T1D)</a:t>
            </a:r>
            <a:r>
              <a:rPr lang="en-US" sz="1000" b="0" baseline="30000">
                <a:solidFill>
                  <a:schemeClr val="tx1"/>
                </a:solidFill>
                <a:latin typeface="+mj-lt"/>
              </a:rPr>
              <a:t>1</a:t>
            </a:r>
          </a:p>
        </p:txBody>
      </p:sp>
      <p:sp>
        <p:nvSpPr>
          <p:cNvPr id="43" name="TextBox 40">
            <a:extLst>
              <a:ext uri="{FF2B5EF4-FFF2-40B4-BE49-F238E27FC236}">
                <a16:creationId xmlns:a16="http://schemas.microsoft.com/office/drawing/2014/main" id="{5B35A361-4C07-84DA-55C0-09C615278452}"/>
              </a:ext>
            </a:extLst>
          </p:cNvPr>
          <p:cNvSpPr txBox="1"/>
          <p:nvPr/>
        </p:nvSpPr>
        <p:spPr>
          <a:xfrm>
            <a:off x="1019458" y="3605777"/>
            <a:ext cx="2505600" cy="272415"/>
          </a:xfrm>
          <a:prstGeom prst="roundRect">
            <a:avLst/>
          </a:prstGeom>
          <a:solidFill>
            <a:schemeClr val="bg1"/>
          </a:solidFill>
          <a:ln w="12700">
            <a:solidFill>
              <a:schemeClr val="accent2"/>
            </a:solidFill>
          </a:ln>
        </p:spPr>
        <p:txBody>
          <a:bodyPr wrap="square" rtlCol="0">
            <a:spAutoFit/>
          </a:bodyPr>
          <a:lstStyle>
            <a:defPPr>
              <a:defRPr lang="en-US"/>
            </a:defPPr>
            <a:lvl1pPr algn="ctr">
              <a:defRPr sz="1000" b="0">
                <a:latin typeface="+mj-lt"/>
                <a:cs typeface="Arial" panose="020B0604020202020204" pitchFamily="34" charset="0"/>
              </a:defRPr>
            </a:lvl1pPr>
          </a:lstStyle>
          <a:p>
            <a:r>
              <a:rPr lang="en-US" err="1"/>
              <a:t>Dünndarm</a:t>
            </a:r>
            <a:r>
              <a:rPr lang="en-US"/>
              <a:t> (</a:t>
            </a:r>
            <a:r>
              <a:rPr lang="en-US" err="1"/>
              <a:t>Zöliakie</a:t>
            </a:r>
            <a:r>
              <a:rPr lang="en-US"/>
              <a:t>)</a:t>
            </a:r>
            <a:r>
              <a:rPr lang="en-US" baseline="30000"/>
              <a:t>3</a:t>
            </a:r>
          </a:p>
        </p:txBody>
      </p:sp>
      <p:cxnSp>
        <p:nvCxnSpPr>
          <p:cNvPr id="44" name="Straight Connector 62">
            <a:extLst>
              <a:ext uri="{FF2B5EF4-FFF2-40B4-BE49-F238E27FC236}">
                <a16:creationId xmlns:a16="http://schemas.microsoft.com/office/drawing/2014/main" id="{2FCD511C-A298-EC8C-1E69-B1BD1995F246}"/>
              </a:ext>
            </a:extLst>
          </p:cNvPr>
          <p:cNvCxnSpPr>
            <a:cxnSpLocks/>
            <a:stCxn id="14" idx="2"/>
            <a:endCxn id="32" idx="3"/>
          </p:cNvCxnSpPr>
          <p:nvPr/>
        </p:nvCxnSpPr>
        <p:spPr>
          <a:xfrm flipH="1">
            <a:off x="3525058" y="2345561"/>
            <a:ext cx="508465" cy="60848"/>
          </a:xfrm>
          <a:prstGeom prst="line">
            <a:avLst/>
          </a:prstGeom>
        </p:spPr>
        <p:style>
          <a:lnRef idx="1">
            <a:schemeClr val="accent1"/>
          </a:lnRef>
          <a:fillRef idx="0">
            <a:schemeClr val="accent1"/>
          </a:fillRef>
          <a:effectRef idx="0">
            <a:schemeClr val="accent1"/>
          </a:effectRef>
          <a:fontRef idx="minor">
            <a:schemeClr val="tx1"/>
          </a:fontRef>
        </p:style>
      </p:cxnSp>
      <p:cxnSp>
        <p:nvCxnSpPr>
          <p:cNvPr id="45" name="Straight Connector 73">
            <a:extLst>
              <a:ext uri="{FF2B5EF4-FFF2-40B4-BE49-F238E27FC236}">
                <a16:creationId xmlns:a16="http://schemas.microsoft.com/office/drawing/2014/main" id="{67BB3919-C5C8-434A-4442-B01874DD5388}"/>
              </a:ext>
            </a:extLst>
          </p:cNvPr>
          <p:cNvCxnSpPr>
            <a:cxnSpLocks/>
            <a:stCxn id="35" idx="2"/>
          </p:cNvCxnSpPr>
          <p:nvPr/>
        </p:nvCxnSpPr>
        <p:spPr>
          <a:xfrm flipH="1" flipV="1">
            <a:off x="3525057" y="1639916"/>
            <a:ext cx="1006429" cy="39550"/>
          </a:xfrm>
          <a:prstGeom prst="line">
            <a:avLst/>
          </a:prstGeom>
        </p:spPr>
        <p:style>
          <a:lnRef idx="1">
            <a:schemeClr val="accent1"/>
          </a:lnRef>
          <a:fillRef idx="0">
            <a:schemeClr val="accent1"/>
          </a:fillRef>
          <a:effectRef idx="0">
            <a:schemeClr val="accent1"/>
          </a:effectRef>
          <a:fontRef idx="minor">
            <a:schemeClr val="tx1"/>
          </a:fontRef>
        </p:style>
      </p:cxnSp>
      <p:cxnSp>
        <p:nvCxnSpPr>
          <p:cNvPr id="46" name="Straight Connector 79">
            <a:extLst>
              <a:ext uri="{FF2B5EF4-FFF2-40B4-BE49-F238E27FC236}">
                <a16:creationId xmlns:a16="http://schemas.microsoft.com/office/drawing/2014/main" id="{A779DDFE-3E53-BBC7-F984-3A4CD82A273B}"/>
              </a:ext>
            </a:extLst>
          </p:cNvPr>
          <p:cNvCxnSpPr>
            <a:cxnSpLocks/>
          </p:cNvCxnSpPr>
          <p:nvPr/>
        </p:nvCxnSpPr>
        <p:spPr>
          <a:xfrm flipH="1" flipV="1">
            <a:off x="4581557" y="1398537"/>
            <a:ext cx="1037386" cy="246991"/>
          </a:xfrm>
          <a:prstGeom prst="line">
            <a:avLst/>
          </a:prstGeom>
        </p:spPr>
        <p:style>
          <a:lnRef idx="1">
            <a:schemeClr val="accent1"/>
          </a:lnRef>
          <a:fillRef idx="0">
            <a:schemeClr val="accent1"/>
          </a:fillRef>
          <a:effectRef idx="0">
            <a:schemeClr val="accent1"/>
          </a:effectRef>
          <a:fontRef idx="minor">
            <a:schemeClr val="tx1"/>
          </a:fontRef>
        </p:style>
      </p:cxnSp>
      <p:cxnSp>
        <p:nvCxnSpPr>
          <p:cNvPr id="47" name="Straight Connector 80">
            <a:extLst>
              <a:ext uri="{FF2B5EF4-FFF2-40B4-BE49-F238E27FC236}">
                <a16:creationId xmlns:a16="http://schemas.microsoft.com/office/drawing/2014/main" id="{C9DA00BC-D5C3-5B66-5FD0-A19EB6017318}"/>
              </a:ext>
            </a:extLst>
          </p:cNvPr>
          <p:cNvCxnSpPr>
            <a:cxnSpLocks/>
          </p:cNvCxnSpPr>
          <p:nvPr/>
        </p:nvCxnSpPr>
        <p:spPr>
          <a:xfrm flipV="1">
            <a:off x="4525078" y="2406959"/>
            <a:ext cx="1093865" cy="17299"/>
          </a:xfrm>
          <a:prstGeom prst="line">
            <a:avLst/>
          </a:prstGeom>
        </p:spPr>
        <p:style>
          <a:lnRef idx="1">
            <a:schemeClr val="accent1"/>
          </a:lnRef>
          <a:fillRef idx="0">
            <a:schemeClr val="accent1"/>
          </a:fillRef>
          <a:effectRef idx="0">
            <a:schemeClr val="accent1"/>
          </a:effectRef>
          <a:fontRef idx="minor">
            <a:schemeClr val="tx1"/>
          </a:fontRef>
        </p:style>
      </p:cxnSp>
      <p:cxnSp>
        <p:nvCxnSpPr>
          <p:cNvPr id="48" name="Straight Connector 81">
            <a:extLst>
              <a:ext uri="{FF2B5EF4-FFF2-40B4-BE49-F238E27FC236}">
                <a16:creationId xmlns:a16="http://schemas.microsoft.com/office/drawing/2014/main" id="{CCD0EE87-12FD-D199-4D82-D4E4AF581826}"/>
              </a:ext>
            </a:extLst>
          </p:cNvPr>
          <p:cNvCxnSpPr>
            <a:cxnSpLocks/>
          </p:cNvCxnSpPr>
          <p:nvPr/>
        </p:nvCxnSpPr>
        <p:spPr>
          <a:xfrm flipH="1">
            <a:off x="3525058" y="2278980"/>
            <a:ext cx="1168465" cy="795217"/>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741310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F5F3F8"/>
        </a:solidFill>
        <a:effectLst/>
      </p:bgPr>
    </p:bg>
    <p:spTree>
      <p:nvGrpSpPr>
        <p:cNvPr id="1" name="">
          <a:extLst>
            <a:ext uri="{FF2B5EF4-FFF2-40B4-BE49-F238E27FC236}">
              <a16:creationId xmlns:a16="http://schemas.microsoft.com/office/drawing/2014/main" id="{3D6FE7EC-F35C-C682-22A0-235E8EF834A2}"/>
            </a:ext>
          </a:extLst>
        </p:cNvPr>
        <p:cNvGrpSpPr/>
        <p:nvPr/>
      </p:nvGrpSpPr>
      <p:grpSpPr>
        <a:xfrm>
          <a:off x="0" y="0"/>
          <a:ext cx="0" cy="0"/>
          <a:chOff x="0" y="0"/>
          <a:chExt cx="0" cy="0"/>
        </a:xfrm>
      </p:grpSpPr>
      <p:sp>
        <p:nvSpPr>
          <p:cNvPr id="14" name="Textplatzhalter 4">
            <a:extLst>
              <a:ext uri="{FF2B5EF4-FFF2-40B4-BE49-F238E27FC236}">
                <a16:creationId xmlns:a16="http://schemas.microsoft.com/office/drawing/2014/main" id="{AE9BB424-BE73-2EA0-F37D-3D6854DD69F4}"/>
              </a:ext>
            </a:extLst>
          </p:cNvPr>
          <p:cNvSpPr txBox="1">
            <a:spLocks/>
          </p:cNvSpPr>
          <p:nvPr/>
        </p:nvSpPr>
        <p:spPr>
          <a:xfrm>
            <a:off x="331535" y="84653"/>
            <a:ext cx="8476488" cy="463296"/>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783" rtl="0" eaLnBrk="1" latinLnBrk="0" hangingPunct="1">
              <a:lnSpc>
                <a:spcPct val="125000"/>
              </a:lnSpc>
              <a:spcBef>
                <a:spcPct val="0"/>
              </a:spcBef>
              <a:buFont typeface="Arial" panose="020B0604020202020204" pitchFamily="34" charset="0"/>
              <a:buNone/>
              <a:defRPr sz="1000" b="1" i="0" kern="1200">
                <a:solidFill>
                  <a:schemeClr val="accent1"/>
                </a:solidFill>
                <a:latin typeface="+mj-lt"/>
                <a:ea typeface="Verdana" panose="020B0604030504040204" pitchFamily="34" charset="0"/>
                <a:cs typeface="Georgia" panose="02040502050405020303" pitchFamily="18"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25000"/>
              </a:lnSpc>
              <a:spcBef>
                <a:spcPct val="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Verdana" panose="020B0604030504040204" pitchFamily="34" charset="0"/>
              </a:rPr>
              <a:t>Wie entsteht Autoimmunität?</a:t>
            </a:r>
            <a:r>
              <a:rPr kumimoji="0" lang="de-DE" sz="2000" b="1" i="0" u="none" strike="noStrike" kern="1200" cap="none" spc="0" normalizeH="0" baseline="30000" noProof="0">
                <a:ln>
                  <a:noFill/>
                </a:ln>
                <a:solidFill>
                  <a:srgbClr val="7030A0"/>
                </a:solidFill>
                <a:effectLst/>
                <a:uLnTx/>
                <a:uFillTx/>
                <a:latin typeface="Verdana"/>
                <a:ea typeface="Verdana" panose="020B0604030504040204" pitchFamily="34" charset="0"/>
              </a:rPr>
              <a:t>1,</a:t>
            </a:r>
            <a:r>
              <a:rPr kumimoji="0" lang="de-DE" sz="2000" b="1" i="0" u="none" strike="noStrike" kern="1200" cap="none" spc="0" normalizeH="0" noProof="0">
                <a:ln>
                  <a:noFill/>
                </a:ln>
                <a:solidFill>
                  <a:srgbClr val="7030A0"/>
                </a:solidFill>
                <a:effectLst/>
                <a:uLnTx/>
                <a:uFillTx/>
                <a:latin typeface="Verdana"/>
                <a:ea typeface="Verdana" panose="020B0604030504040204" pitchFamily="34" charset="0"/>
              </a:rPr>
              <a:t>*</a:t>
            </a:r>
          </a:p>
        </p:txBody>
      </p:sp>
      <p:sp>
        <p:nvSpPr>
          <p:cNvPr id="5" name="Textplatzhalter 9">
            <a:extLst>
              <a:ext uri="{FF2B5EF4-FFF2-40B4-BE49-F238E27FC236}">
                <a16:creationId xmlns:a16="http://schemas.microsoft.com/office/drawing/2014/main" id="{6CF1429E-E13E-4236-39E9-F1C79596FAA6}"/>
              </a:ext>
            </a:extLst>
          </p:cNvPr>
          <p:cNvSpPr txBox="1">
            <a:spLocks/>
          </p:cNvSpPr>
          <p:nvPr/>
        </p:nvSpPr>
        <p:spPr>
          <a:xfrm>
            <a:off x="331526" y="1330610"/>
            <a:ext cx="8362418" cy="1381059"/>
          </a:xfrm>
          <a:prstGeom prst="rect">
            <a:avLst/>
          </a:prstGeom>
          <a:effectLst>
            <a:outerShdw blurRad="50800" dist="38100" dir="8100000" algn="tr" rotWithShape="0">
              <a:prstClr val="black">
                <a:alpha val="40000"/>
              </a:prstClr>
            </a:outerShdw>
          </a:effectLst>
        </p:spPr>
        <p:txBody>
          <a:bodyPr/>
          <a:lstStyle>
            <a:lvl1pPr marL="0" indent="0" algn="l" defTabSz="685783" rtl="0" eaLnBrk="1" latinLnBrk="0" hangingPunct="1">
              <a:lnSpc>
                <a:spcPct val="125000"/>
              </a:lnSpc>
              <a:spcBef>
                <a:spcPct val="0"/>
              </a:spcBef>
              <a:buFont typeface="Arial" panose="020B0604020202020204" pitchFamily="34" charset="0"/>
              <a:buNone/>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783" rtl="0" eaLnBrk="1" latinLnBrk="0" hangingPunct="1">
              <a:lnSpc>
                <a:spcPct val="125000"/>
              </a:lnSpc>
              <a:spcBef>
                <a:spcPct val="0"/>
              </a:spcBef>
              <a:buFont typeface="Arial" panose="020B0604020202020204" pitchFamily="34" charset="0"/>
              <a:buNone/>
              <a:defRPr sz="1000" b="1" i="0" kern="1200">
                <a:solidFill>
                  <a:schemeClr val="accent1"/>
                </a:solidFill>
                <a:latin typeface="+mj-lt"/>
                <a:ea typeface="Verdana" panose="020B0604030504040204" pitchFamily="34" charset="0"/>
                <a:cs typeface="Georgia" panose="02040502050405020303" pitchFamily="18"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25000"/>
              </a:lnSpc>
              <a:spcBef>
                <a:spcPct val="0"/>
              </a:spcBef>
              <a:spcAft>
                <a:spcPts val="0"/>
              </a:spcAft>
              <a:buClr>
                <a:srgbClr val="7A00E6"/>
              </a:buClr>
              <a:buSzPct val="120000"/>
              <a:buFont typeface="Arial" panose="020B0604020202020204" pitchFamily="34" charset="0"/>
              <a:buNone/>
              <a:tabLst/>
              <a:defRPr/>
            </a:pPr>
            <a:r>
              <a:rPr kumimoji="0" lang="de-DE" sz="1600" b="0" i="0" u="none" strike="noStrike" kern="1200" cap="none" spc="0" normalizeH="0" baseline="0" noProof="0">
                <a:ln>
                  <a:noFill/>
                </a:ln>
                <a:solidFill>
                  <a:srgbClr val="23004C"/>
                </a:solidFill>
                <a:effectLst/>
                <a:uLnTx/>
                <a:uFillTx/>
                <a:latin typeface="Verdana" panose="020B0604030504040204" pitchFamily="34" charset="0"/>
                <a:ea typeface="Verdana" panose="020B0604030504040204" pitchFamily="34" charset="0"/>
              </a:rPr>
              <a:t>„Autoimmunerkrankungen resultieren aus einem </a:t>
            </a:r>
            <a:r>
              <a:rPr kumimoji="0" lang="de-DE" sz="1600" b="1" i="0" u="none" strike="noStrike" kern="1200" cap="none" spc="0" normalizeH="0" baseline="0" noProof="0">
                <a:ln>
                  <a:noFill/>
                </a:ln>
                <a:solidFill>
                  <a:srgbClr val="23004C"/>
                </a:solidFill>
                <a:effectLst/>
                <a:uLnTx/>
                <a:uFillTx/>
                <a:latin typeface="Verdana" panose="020B0604030504040204" pitchFamily="34" charset="0"/>
                <a:ea typeface="Verdana" panose="020B0604030504040204" pitchFamily="34" charset="0"/>
              </a:rPr>
              <a:t>Ungleichgewicht</a:t>
            </a:r>
            <a:r>
              <a:rPr kumimoji="0" lang="de-DE" sz="1600" b="0" i="0" u="none" strike="noStrike" kern="1200" cap="none" spc="0" normalizeH="0" baseline="0" noProof="0">
                <a:ln>
                  <a:noFill/>
                </a:ln>
                <a:solidFill>
                  <a:srgbClr val="23004C"/>
                </a:solidFill>
                <a:effectLst/>
                <a:uLnTx/>
                <a:uFillTx/>
                <a:latin typeface="Verdana" panose="020B0604030504040204" pitchFamily="34" charset="0"/>
                <a:ea typeface="Verdana" panose="020B0604030504040204" pitchFamily="34" charset="0"/>
              </a:rPr>
              <a:t> zwischen </a:t>
            </a:r>
            <a:r>
              <a:rPr kumimoji="0" lang="de-DE" sz="1600" b="1" i="0" u="none" strike="noStrike" kern="1200" cap="none" spc="0" normalizeH="0" baseline="0" noProof="0">
                <a:ln>
                  <a:noFill/>
                </a:ln>
                <a:solidFill>
                  <a:srgbClr val="23004C"/>
                </a:solidFill>
                <a:effectLst/>
                <a:uLnTx/>
                <a:uFillTx/>
                <a:latin typeface="Verdana" panose="020B0604030504040204" pitchFamily="34" charset="0"/>
                <a:ea typeface="Verdana" panose="020B0604030504040204" pitchFamily="34" charset="0"/>
              </a:rPr>
              <a:t>autoregulatorischen Immunwegen </a:t>
            </a:r>
            <a:r>
              <a:rPr kumimoji="0" lang="de-DE" sz="1600" b="0" i="0" u="none" strike="noStrike" kern="1200" cap="none" spc="0" normalizeH="0" baseline="0" noProof="0">
                <a:ln>
                  <a:noFill/>
                </a:ln>
                <a:solidFill>
                  <a:srgbClr val="23004C"/>
                </a:solidFill>
                <a:effectLst/>
                <a:uLnTx/>
                <a:uFillTx/>
                <a:latin typeface="Verdana" panose="020B0604030504040204" pitchFamily="34" charset="0"/>
                <a:ea typeface="Verdana" panose="020B0604030504040204" pitchFamily="34" charset="0"/>
              </a:rPr>
              <a:t>und </a:t>
            </a:r>
            <a:r>
              <a:rPr kumimoji="0" lang="de-DE" sz="1600" b="1" i="0" u="none" strike="noStrike" kern="1200" cap="none" spc="0" normalizeH="0" baseline="0" noProof="0">
                <a:ln>
                  <a:noFill/>
                </a:ln>
                <a:solidFill>
                  <a:srgbClr val="23004C"/>
                </a:solidFill>
                <a:effectLst/>
                <a:uLnTx/>
                <a:uFillTx/>
                <a:latin typeface="Verdana" panose="020B0604030504040204" pitchFamily="34" charset="0"/>
                <a:ea typeface="Verdana" panose="020B0604030504040204" pitchFamily="34" charset="0"/>
              </a:rPr>
              <a:t>pathogener </a:t>
            </a:r>
            <a:r>
              <a:rPr kumimoji="0" lang="de-DE" sz="1600" b="1" i="0" u="none" strike="noStrike" kern="1200" cap="none" spc="0" normalizeH="0" baseline="0" noProof="0" err="1">
                <a:ln>
                  <a:noFill/>
                </a:ln>
                <a:solidFill>
                  <a:srgbClr val="23004C"/>
                </a:solidFill>
                <a:effectLst/>
                <a:uLnTx/>
                <a:uFillTx/>
                <a:latin typeface="Verdana" panose="020B0604030504040204" pitchFamily="34" charset="0"/>
                <a:ea typeface="Verdana" panose="020B0604030504040204" pitchFamily="34" charset="0"/>
              </a:rPr>
              <a:t>Autoimmunreakti-vität</a:t>
            </a:r>
            <a:r>
              <a:rPr kumimoji="0" lang="de-DE" sz="1600" b="0" i="0" u="none" strike="noStrike" kern="1200" cap="none" spc="0" normalizeH="0" baseline="0" noProof="0">
                <a:ln>
                  <a:noFill/>
                </a:ln>
                <a:solidFill>
                  <a:srgbClr val="23004C"/>
                </a:solidFill>
                <a:effectLst/>
                <a:uLnTx/>
                <a:uFillTx/>
                <a:latin typeface="Verdana" panose="020B0604030504040204" pitchFamily="34" charset="0"/>
                <a:ea typeface="Verdana" panose="020B0604030504040204" pitchFamily="34" charset="0"/>
              </a:rPr>
              <a:t>, was zu aggressiven Antikörper- und T-Zell-vermittelten Reaktionen gegen Antigene führt, die vom körpereigenen Gewebe exprimiert werden.“</a:t>
            </a:r>
          </a:p>
          <a:p>
            <a:pPr marL="171450" marR="0" lvl="0" indent="-171450" algn="l" defTabSz="685783" rtl="0" eaLnBrk="1" fontAlgn="auto" latinLnBrk="0" hangingPunct="1">
              <a:lnSpc>
                <a:spcPct val="125000"/>
              </a:lnSpc>
              <a:spcBef>
                <a:spcPct val="0"/>
              </a:spcBef>
              <a:spcAft>
                <a:spcPts val="0"/>
              </a:spcAft>
              <a:buClr>
                <a:srgbClr val="7A00E6"/>
              </a:buClr>
              <a:buSzPct val="120000"/>
              <a:buFont typeface="Arial" panose="020B0604020202020204" pitchFamily="34" charset="0"/>
              <a:buChar char="•"/>
              <a:tabLst/>
              <a:defRPr/>
            </a:pPr>
            <a:endParaRPr kumimoji="0" lang="de-DE" sz="1600" b="0" i="0" u="none" strike="noStrike" kern="1200" cap="none" spc="0" normalizeH="0" baseline="0" noProof="0">
              <a:ln>
                <a:noFill/>
              </a:ln>
              <a:solidFill>
                <a:srgbClr val="23004C"/>
              </a:solidFill>
              <a:effectLst/>
              <a:uLnTx/>
              <a:uFillTx/>
              <a:latin typeface="Verdana" panose="020B0604030504040204" pitchFamily="34" charset="0"/>
              <a:ea typeface="Verdana" panose="020B0604030504040204" pitchFamily="34" charset="0"/>
            </a:endParaRPr>
          </a:p>
        </p:txBody>
      </p:sp>
      <p:sp>
        <p:nvSpPr>
          <p:cNvPr id="7" name="Textplatzhalter 9">
            <a:extLst>
              <a:ext uri="{FF2B5EF4-FFF2-40B4-BE49-F238E27FC236}">
                <a16:creationId xmlns:a16="http://schemas.microsoft.com/office/drawing/2014/main" id="{D0A4C1FC-9E7D-3C46-3B87-A04B8A1B541D}"/>
              </a:ext>
            </a:extLst>
          </p:cNvPr>
          <p:cNvSpPr txBox="1">
            <a:spLocks/>
          </p:cNvSpPr>
          <p:nvPr/>
        </p:nvSpPr>
        <p:spPr>
          <a:xfrm>
            <a:off x="950586" y="2990194"/>
            <a:ext cx="7821348" cy="1381059"/>
          </a:xfrm>
          <a:prstGeom prst="rect">
            <a:avLst/>
          </a:prstGeom>
          <a:ln>
            <a:noFill/>
          </a:ln>
          <a:effectLst>
            <a:outerShdw blurRad="50800" dist="38100" dir="8100000" algn="tr" rotWithShape="0">
              <a:prstClr val="black">
                <a:alpha val="40000"/>
              </a:prstClr>
            </a:outerShdw>
          </a:effectLst>
          <a:scene3d>
            <a:camera prst="orthographicFront">
              <a:rot lat="0" lon="0" rev="0"/>
            </a:camera>
            <a:lightRig rig="balanced" dir="t">
              <a:rot lat="0" lon="0" rev="8700000"/>
            </a:lightRig>
          </a:scene3d>
          <a:sp3d>
            <a:bevelT w="190500" h="38100"/>
          </a:sp3d>
        </p:spPr>
        <p:txBody>
          <a:bodyPr/>
          <a:lstStyle>
            <a:lvl1pPr marL="0" indent="0" algn="l" defTabSz="685783" rtl="0" eaLnBrk="1" latinLnBrk="0" hangingPunct="1">
              <a:lnSpc>
                <a:spcPct val="125000"/>
              </a:lnSpc>
              <a:spcBef>
                <a:spcPct val="0"/>
              </a:spcBef>
              <a:buFont typeface="Arial" panose="020B0604020202020204" pitchFamily="34" charset="0"/>
              <a:buNone/>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FontTx/>
              <a:buBlip>
                <a:blip r:embed="rId3"/>
              </a:buBlip>
              <a:defRPr sz="10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783" rtl="0" eaLnBrk="1" latinLnBrk="0" hangingPunct="1">
              <a:lnSpc>
                <a:spcPct val="125000"/>
              </a:lnSpc>
              <a:spcBef>
                <a:spcPct val="0"/>
              </a:spcBef>
              <a:buFont typeface="Arial" panose="020B0604020202020204" pitchFamily="34" charset="0"/>
              <a:buNone/>
              <a:defRPr sz="1000" b="1" i="0" kern="1200">
                <a:solidFill>
                  <a:schemeClr val="accent1"/>
                </a:solidFill>
                <a:latin typeface="+mj-lt"/>
                <a:ea typeface="Verdana" panose="020B0604030504040204" pitchFamily="34" charset="0"/>
                <a:cs typeface="Georgia" panose="02040502050405020303" pitchFamily="18" charset="0"/>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25000"/>
              </a:lnSpc>
              <a:spcBef>
                <a:spcPct val="0"/>
              </a:spcBef>
              <a:spcAft>
                <a:spcPts val="0"/>
              </a:spcAft>
              <a:buClr>
                <a:srgbClr val="7A00E6"/>
              </a:buClr>
              <a:buSzPct val="120000"/>
              <a:buFont typeface="Arial" panose="020B0604020202020204" pitchFamily="34" charset="0"/>
              <a:buNone/>
              <a:tabLst/>
              <a:defRPr/>
            </a:pPr>
            <a:r>
              <a:rPr kumimoji="0" lang="en-US" sz="1600" b="0" i="0" u="none" strike="noStrike" kern="1200" cap="none" spc="0" normalizeH="0" baseline="0" noProof="0">
                <a:ln>
                  <a:noFill/>
                </a:ln>
                <a:solidFill>
                  <a:srgbClr val="23004C"/>
                </a:solidFill>
                <a:effectLst/>
                <a:uLnTx/>
                <a:uFillTx/>
                <a:latin typeface="Verdana" panose="020B0604030504040204" pitchFamily="34" charset="0"/>
                <a:ea typeface="Verdana" panose="020B0604030504040204" pitchFamily="34" charset="0"/>
              </a:rPr>
              <a:t>„Autoimmune diseases arise following a breakdown in the balance between autoregulatory immune pathways and pathogenic autoreactivity, which leads to aggressive antibody and T-cell-mediated reactions directed against antigens expressed by the host’s own tissues.“</a:t>
            </a:r>
          </a:p>
          <a:p>
            <a:pPr marL="171450" marR="0" lvl="0" indent="-171450" algn="l" defTabSz="685783" rtl="0" eaLnBrk="1" fontAlgn="auto" latinLnBrk="0" hangingPunct="1">
              <a:lnSpc>
                <a:spcPct val="125000"/>
              </a:lnSpc>
              <a:spcBef>
                <a:spcPct val="0"/>
              </a:spcBef>
              <a:spcAft>
                <a:spcPts val="0"/>
              </a:spcAft>
              <a:buClr>
                <a:srgbClr val="7A00E6"/>
              </a:buClr>
              <a:buSzPct val="120000"/>
              <a:buFont typeface="Arial" panose="020B0604020202020204" pitchFamily="34" charset="0"/>
              <a:buChar char="•"/>
              <a:tabLst/>
              <a:defRPr/>
            </a:pPr>
            <a:endParaRPr kumimoji="0" lang="de-DE" sz="1600" b="0" i="0" u="none" strike="noStrike" kern="1200" cap="none" spc="0" normalizeH="0" baseline="0" noProof="0">
              <a:ln>
                <a:noFill/>
              </a:ln>
              <a:solidFill>
                <a:srgbClr val="23004C"/>
              </a:solidFill>
              <a:effectLst/>
              <a:uLnTx/>
              <a:uFillTx/>
              <a:latin typeface="Verdana" panose="020B0604030504040204" pitchFamily="34" charset="0"/>
              <a:ea typeface="Verdana" panose="020B0604030504040204" pitchFamily="34" charset="0"/>
            </a:endParaRPr>
          </a:p>
        </p:txBody>
      </p:sp>
      <p:sp>
        <p:nvSpPr>
          <p:cNvPr id="9" name="Content Placeholder 5">
            <a:extLst>
              <a:ext uri="{FF2B5EF4-FFF2-40B4-BE49-F238E27FC236}">
                <a16:creationId xmlns:a16="http://schemas.microsoft.com/office/drawing/2014/main" id="{B2FB3E3E-296D-B279-5F26-E3EF773F8FEE}"/>
              </a:ext>
            </a:extLst>
          </p:cNvPr>
          <p:cNvSpPr>
            <a:spLocks noGrp="1"/>
          </p:cNvSpPr>
          <p:nvPr>
            <p:ph type="body" sz="quarter" idx="4294967295"/>
          </p:nvPr>
        </p:nvSpPr>
        <p:spPr>
          <a:xfrm>
            <a:off x="331527" y="4791075"/>
            <a:ext cx="8812474" cy="296863"/>
          </a:xfrm>
        </p:spPr>
        <p:txBody>
          <a:bodyPr/>
          <a:lstStyle/>
          <a:p>
            <a:r>
              <a:rPr lang="de" sz="600">
                <a:solidFill>
                  <a:srgbClr val="404040"/>
                </a:solidFill>
                <a:ea typeface="Verdana"/>
                <a:cs typeface="Verdana"/>
              </a:rPr>
              <a:t>* Freie Übersetzung des abgebildeten Originalzitates ins Deutsche. Hervorhebungen durch den Verfasser der Folie. Es gilt der Inhalt des englischen Originaltextes.</a:t>
            </a:r>
          </a:p>
          <a:p>
            <a:r>
              <a:rPr lang="de" sz="600" b="1">
                <a:solidFill>
                  <a:srgbClr val="404040"/>
                </a:solidFill>
                <a:ea typeface="Verdana"/>
                <a:cs typeface="Verdana"/>
              </a:rPr>
              <a:t>1. </a:t>
            </a:r>
            <a:r>
              <a:rPr lang="en-US" sz="600">
                <a:solidFill>
                  <a:srgbClr val="404040"/>
                </a:solidFill>
                <a:ea typeface="Verdana"/>
                <a:cs typeface="Verdana"/>
              </a:rPr>
              <a:t>Chatenoud L &amp; Bluestone JA</a:t>
            </a:r>
            <a:r>
              <a:rPr lang="de" sz="600">
                <a:solidFill>
                  <a:srgbClr val="404040"/>
                </a:solidFill>
                <a:ea typeface="Verdana"/>
                <a:cs typeface="Verdana"/>
              </a:rPr>
              <a:t>. </a:t>
            </a:r>
            <a:r>
              <a:rPr lang="de-DE" sz="600" i="1">
                <a:solidFill>
                  <a:srgbClr val="404040"/>
                </a:solidFill>
                <a:ea typeface="Verdana"/>
                <a:cs typeface="Verdana"/>
              </a:rPr>
              <a:t>Nat Rev </a:t>
            </a:r>
            <a:r>
              <a:rPr lang="de-DE" sz="600" i="1" err="1">
                <a:solidFill>
                  <a:srgbClr val="404040"/>
                </a:solidFill>
                <a:ea typeface="Verdana"/>
                <a:cs typeface="Verdana"/>
              </a:rPr>
              <a:t>Immunol</a:t>
            </a:r>
            <a:r>
              <a:rPr lang="de-DE" sz="600" i="1">
                <a:solidFill>
                  <a:srgbClr val="404040"/>
                </a:solidFill>
                <a:ea typeface="Verdana"/>
                <a:cs typeface="Verdana"/>
              </a:rPr>
              <a:t> </a:t>
            </a:r>
            <a:r>
              <a:rPr lang="de-DE" sz="600">
                <a:solidFill>
                  <a:srgbClr val="404040"/>
                </a:solidFill>
                <a:ea typeface="Verdana"/>
                <a:cs typeface="Verdana"/>
              </a:rPr>
              <a:t>2007; </a:t>
            </a:r>
            <a:r>
              <a:rPr lang="de-DE" sz="600">
                <a:solidFill>
                  <a:srgbClr val="404040"/>
                </a:solidFill>
                <a:ea typeface="Verdana"/>
              </a:rPr>
              <a:t>7: 622</a:t>
            </a:r>
            <a:r>
              <a:rPr lang="de" sz="600">
                <a:solidFill>
                  <a:srgbClr val="404040"/>
                </a:solidFill>
                <a:ea typeface="Verdana"/>
                <a:cs typeface="Verdana"/>
              </a:rPr>
              <a:t>–</a:t>
            </a:r>
            <a:r>
              <a:rPr lang="de-DE" sz="600">
                <a:solidFill>
                  <a:srgbClr val="404040"/>
                </a:solidFill>
                <a:ea typeface="Verdana"/>
              </a:rPr>
              <a:t>632.</a:t>
            </a:r>
            <a:endParaRPr lang="en-GB" sz="600">
              <a:solidFill>
                <a:srgbClr val="404040"/>
              </a:solidFill>
            </a:endParaRPr>
          </a:p>
        </p:txBody>
      </p:sp>
    </p:spTree>
    <p:extLst>
      <p:ext uri="{BB962C8B-B14F-4D97-AF65-F5344CB8AC3E}">
        <p14:creationId xmlns:p14="http://schemas.microsoft.com/office/powerpoint/2010/main" val="265327651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26FD208-D802-2B64-6058-AB0A2533F355}"/>
            </a:ext>
          </a:extLst>
        </p:cNvPr>
        <p:cNvGrpSpPr/>
        <p:nvPr/>
      </p:nvGrpSpPr>
      <p:grpSpPr>
        <a:xfrm>
          <a:off x="0" y="0"/>
          <a:ext cx="0" cy="0"/>
          <a:chOff x="0" y="0"/>
          <a:chExt cx="0" cy="0"/>
        </a:xfrm>
      </p:grpSpPr>
      <p:sp>
        <p:nvSpPr>
          <p:cNvPr id="5" name="Textplatzhalter 4">
            <a:extLst>
              <a:ext uri="{FF2B5EF4-FFF2-40B4-BE49-F238E27FC236}">
                <a16:creationId xmlns:a16="http://schemas.microsoft.com/office/drawing/2014/main" id="{9FAA79C0-F634-8A52-F8E4-9E390F0D25BD}"/>
              </a:ext>
            </a:extLst>
          </p:cNvPr>
          <p:cNvSpPr txBox="1">
            <a:spLocks/>
          </p:cNvSpPr>
          <p:nvPr/>
        </p:nvSpPr>
        <p:spPr>
          <a:xfrm>
            <a:off x="358270" y="112075"/>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latin typeface="+mn-lt"/>
              </a:rPr>
              <a:t>Das komplexe Zusammenspiel von Auslösern, Immunzellen und freigesetzten Botenstoffen bei der Zerstörung der Betazellen</a:t>
            </a:r>
            <a:r>
              <a:rPr lang="de-DE" sz="2000" b="1" baseline="30000">
                <a:solidFill>
                  <a:srgbClr val="7030A0"/>
                </a:solidFill>
                <a:latin typeface="+mn-lt"/>
              </a:rPr>
              <a:t>1</a:t>
            </a:r>
          </a:p>
        </p:txBody>
      </p:sp>
      <p:sp>
        <p:nvSpPr>
          <p:cNvPr id="9" name="Textfeld 8">
            <a:extLst>
              <a:ext uri="{FF2B5EF4-FFF2-40B4-BE49-F238E27FC236}">
                <a16:creationId xmlns:a16="http://schemas.microsoft.com/office/drawing/2014/main" id="{BFF619B0-F36E-F0FF-7449-02F4765A2670}"/>
              </a:ext>
            </a:extLst>
          </p:cNvPr>
          <p:cNvSpPr txBox="1"/>
          <p:nvPr/>
        </p:nvSpPr>
        <p:spPr>
          <a:xfrm>
            <a:off x="358269" y="4792369"/>
            <a:ext cx="8664135" cy="369332"/>
          </a:xfrm>
          <a:prstGeom prst="rect">
            <a:avLst/>
          </a:prstGeom>
          <a:noFill/>
        </p:spPr>
        <p:txBody>
          <a:bodyPr wrap="square">
            <a:spAutoFit/>
          </a:bodyPr>
          <a:lstStyle/>
          <a:p>
            <a:r>
              <a:rPr lang="de-DE" sz="600">
                <a:solidFill>
                  <a:srgbClr val="404040"/>
                </a:solidFill>
                <a:cs typeface="Arial"/>
              </a:rPr>
              <a:t>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CTL: zytotoxischer Lymphozyt; DC: Dendritische Zelle; Foxp3: </a:t>
            </a:r>
            <a:r>
              <a:rPr lang="de-DE" sz="600" err="1">
                <a:solidFill>
                  <a:srgbClr val="404040"/>
                </a:solidFill>
                <a:cs typeface="Arial"/>
              </a:rPr>
              <a:t>Forkhead</a:t>
            </a:r>
            <a:r>
              <a:rPr lang="de-DE" sz="600">
                <a:solidFill>
                  <a:srgbClr val="404040"/>
                </a:solidFill>
                <a:cs typeface="Arial"/>
              </a:rPr>
              <a:t>-Box-Protein 3 = Transkriptionsfaktor; IFN: Interferon; IL: Interleukin; M</a:t>
            </a:r>
            <a:r>
              <a:rPr lang="el-GR" sz="600">
                <a:solidFill>
                  <a:srgbClr val="404040"/>
                </a:solidFill>
                <a:cs typeface="Arial"/>
              </a:rPr>
              <a:t>Φ</a:t>
            </a:r>
            <a:r>
              <a:rPr lang="de-DE" sz="600">
                <a:solidFill>
                  <a:srgbClr val="404040"/>
                </a:solidFill>
                <a:cs typeface="Arial"/>
              </a:rPr>
              <a:t>: Makrophage; NKT: Natürliche Killer-T-Zelle; TGF: </a:t>
            </a:r>
            <a:r>
              <a:rPr lang="de-DE" sz="600" err="1">
                <a:solidFill>
                  <a:srgbClr val="404040"/>
                </a:solidFill>
                <a:cs typeface="Arial"/>
              </a:rPr>
              <a:t>Transforming</a:t>
            </a:r>
            <a:r>
              <a:rPr lang="de-DE" sz="600">
                <a:solidFill>
                  <a:srgbClr val="404040"/>
                </a:solidFill>
                <a:cs typeface="Arial"/>
              </a:rPr>
              <a:t> </a:t>
            </a:r>
            <a:r>
              <a:rPr lang="de-DE" sz="600" err="1">
                <a:solidFill>
                  <a:srgbClr val="404040"/>
                </a:solidFill>
                <a:cs typeface="Arial"/>
              </a:rPr>
              <a:t>growth</a:t>
            </a:r>
            <a:r>
              <a:rPr lang="de-DE" sz="600">
                <a:solidFill>
                  <a:srgbClr val="404040"/>
                </a:solidFill>
                <a:cs typeface="Arial"/>
              </a:rPr>
              <a:t> </a:t>
            </a:r>
            <a:r>
              <a:rPr lang="de-DE" sz="600" err="1">
                <a:solidFill>
                  <a:srgbClr val="404040"/>
                </a:solidFill>
                <a:cs typeface="Arial"/>
              </a:rPr>
              <a:t>factor</a:t>
            </a:r>
            <a:r>
              <a:rPr lang="de-DE" sz="600">
                <a:solidFill>
                  <a:srgbClr val="404040"/>
                </a:solidFill>
                <a:cs typeface="Arial"/>
              </a:rPr>
              <a:t>, transformierender Wachstumsfaktor; TNF: Tumornekrosefaktor.</a:t>
            </a:r>
          </a:p>
          <a:p>
            <a:r>
              <a:rPr lang="de-DE" sz="600" b="1">
                <a:solidFill>
                  <a:srgbClr val="404040"/>
                </a:solidFill>
                <a:cs typeface="Arial"/>
              </a:rPr>
              <a:t>1. </a:t>
            </a:r>
            <a:r>
              <a:rPr lang="de-DE" sz="600" err="1">
                <a:solidFill>
                  <a:srgbClr val="404040"/>
                </a:solidFill>
                <a:cs typeface="Arial"/>
              </a:rPr>
              <a:t>Wållberg</a:t>
            </a:r>
            <a:r>
              <a:rPr lang="de-DE" sz="600">
                <a:solidFill>
                  <a:srgbClr val="404040"/>
                </a:solidFill>
                <a:cs typeface="Arial"/>
              </a:rPr>
              <a:t> M &amp; Cooke A. </a:t>
            </a:r>
            <a:r>
              <a:rPr lang="de-DE" sz="600" i="1">
                <a:solidFill>
                  <a:srgbClr val="404040"/>
                </a:solidFill>
                <a:cs typeface="Arial"/>
              </a:rPr>
              <a:t>Trends </a:t>
            </a:r>
            <a:r>
              <a:rPr lang="de-DE" sz="600" i="1" err="1">
                <a:solidFill>
                  <a:srgbClr val="404040"/>
                </a:solidFill>
                <a:cs typeface="Arial"/>
              </a:rPr>
              <a:t>Immunol</a:t>
            </a:r>
            <a:r>
              <a:rPr lang="de-DE" sz="600">
                <a:solidFill>
                  <a:srgbClr val="404040"/>
                </a:solidFill>
                <a:cs typeface="Arial"/>
              </a:rPr>
              <a:t> 2013; 34: 583</a:t>
            </a:r>
            <a:r>
              <a:rPr lang="de" sz="600">
                <a:solidFill>
                  <a:srgbClr val="404040"/>
                </a:solidFill>
                <a:ea typeface="Arial"/>
                <a:cs typeface="Arial"/>
              </a:rPr>
              <a:t>–</a:t>
            </a:r>
            <a:r>
              <a:rPr lang="de-DE" sz="600">
                <a:solidFill>
                  <a:srgbClr val="404040"/>
                </a:solidFill>
                <a:cs typeface="Arial"/>
              </a:rPr>
              <a:t>91.</a:t>
            </a:r>
            <a:r>
              <a:rPr lang="en-US" sz="600">
                <a:solidFill>
                  <a:srgbClr val="404040"/>
                </a:solidFill>
                <a:cs typeface="Arial"/>
              </a:rPr>
              <a:t>  </a:t>
            </a:r>
          </a:p>
        </p:txBody>
      </p:sp>
      <p:sp>
        <p:nvSpPr>
          <p:cNvPr id="4" name="Textfeld 3">
            <a:extLst>
              <a:ext uri="{FF2B5EF4-FFF2-40B4-BE49-F238E27FC236}">
                <a16:creationId xmlns:a16="http://schemas.microsoft.com/office/drawing/2014/main" id="{482D8224-ECBB-3C84-4A04-436EA6F33E8A}"/>
              </a:ext>
            </a:extLst>
          </p:cNvPr>
          <p:cNvSpPr txBox="1"/>
          <p:nvPr/>
        </p:nvSpPr>
        <p:spPr>
          <a:xfrm>
            <a:off x="358268" y="4705439"/>
            <a:ext cx="6865491" cy="184666"/>
          </a:xfrm>
          <a:prstGeom prst="rect">
            <a:avLst/>
          </a:prstGeom>
          <a:noFill/>
        </p:spPr>
        <p:txBody>
          <a:bodyPr wrap="square">
            <a:spAutoFit/>
          </a:bodyPr>
          <a:lstStyle/>
          <a:p>
            <a:r>
              <a:rPr lang="de-DE" sz="600">
                <a:solidFill>
                  <a:srgbClr val="404040"/>
                </a:solidFill>
                <a:cs typeface="Arial"/>
              </a:rPr>
              <a:t>Abbildung modifiziert nach </a:t>
            </a:r>
            <a:r>
              <a:rPr lang="de-DE" sz="600" err="1">
                <a:solidFill>
                  <a:srgbClr val="404040"/>
                </a:solidFill>
                <a:cs typeface="Arial"/>
              </a:rPr>
              <a:t>Wållberg</a:t>
            </a:r>
            <a:r>
              <a:rPr lang="de-DE" sz="600">
                <a:solidFill>
                  <a:srgbClr val="404040"/>
                </a:solidFill>
                <a:cs typeface="Arial"/>
              </a:rPr>
              <a:t> &amp; Cooke 2013</a:t>
            </a:r>
            <a:r>
              <a:rPr lang="de-DE" sz="600" baseline="30000">
                <a:solidFill>
                  <a:srgbClr val="404040"/>
                </a:solidFill>
                <a:cs typeface="Arial"/>
              </a:rPr>
              <a:t>1</a:t>
            </a:r>
            <a:endParaRPr lang="en-US" sz="600" baseline="30000">
              <a:solidFill>
                <a:srgbClr val="404040"/>
              </a:solidFill>
              <a:cs typeface="Arial"/>
            </a:endParaRPr>
          </a:p>
        </p:txBody>
      </p:sp>
      <p:grpSp>
        <p:nvGrpSpPr>
          <p:cNvPr id="29" name="Gruppieren 28">
            <a:extLst>
              <a:ext uri="{FF2B5EF4-FFF2-40B4-BE49-F238E27FC236}">
                <a16:creationId xmlns:a16="http://schemas.microsoft.com/office/drawing/2014/main" id="{E4C344A1-A2A6-F441-1CE2-E68B8DF6E45D}"/>
              </a:ext>
            </a:extLst>
          </p:cNvPr>
          <p:cNvGrpSpPr/>
          <p:nvPr/>
        </p:nvGrpSpPr>
        <p:grpSpPr>
          <a:xfrm>
            <a:off x="390628" y="1102263"/>
            <a:ext cx="6196148" cy="3577608"/>
            <a:chOff x="390628" y="923838"/>
            <a:chExt cx="6196148" cy="3577608"/>
          </a:xfrm>
        </p:grpSpPr>
        <p:pic>
          <p:nvPicPr>
            <p:cNvPr id="3" name="Grafik 2">
              <a:extLst>
                <a:ext uri="{FF2B5EF4-FFF2-40B4-BE49-F238E27FC236}">
                  <a16:creationId xmlns:a16="http://schemas.microsoft.com/office/drawing/2014/main" id="{47D75F1A-9940-5AD0-EBBE-24EA85CD1E07}"/>
                </a:ext>
              </a:extLst>
            </p:cNvPr>
            <p:cNvPicPr>
              <a:picLocks noChangeAspect="1"/>
            </p:cNvPicPr>
            <p:nvPr/>
          </p:nvPicPr>
          <p:blipFill>
            <a:blip r:embed="rId3"/>
            <a:stretch>
              <a:fillRect/>
            </a:stretch>
          </p:blipFill>
          <p:spPr>
            <a:xfrm>
              <a:off x="390629" y="923838"/>
              <a:ext cx="6196147" cy="3577608"/>
            </a:xfrm>
            <a:prstGeom prst="rect">
              <a:avLst/>
            </a:prstGeom>
          </p:spPr>
        </p:pic>
        <p:sp>
          <p:nvSpPr>
            <p:cNvPr id="10" name="Rechteck 9">
              <a:extLst>
                <a:ext uri="{FF2B5EF4-FFF2-40B4-BE49-F238E27FC236}">
                  <a16:creationId xmlns:a16="http://schemas.microsoft.com/office/drawing/2014/main" id="{867122B0-322F-29B7-AB3C-06487FEEF36A}"/>
                </a:ext>
              </a:extLst>
            </p:cNvPr>
            <p:cNvSpPr/>
            <p:nvPr/>
          </p:nvSpPr>
          <p:spPr>
            <a:xfrm>
              <a:off x="390628" y="923839"/>
              <a:ext cx="6196147" cy="3577607"/>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16" name="Textfeld 15">
              <a:extLst>
                <a:ext uri="{FF2B5EF4-FFF2-40B4-BE49-F238E27FC236}">
                  <a16:creationId xmlns:a16="http://schemas.microsoft.com/office/drawing/2014/main" id="{E01E4793-1B30-A124-E8C0-3C1B5CBAA332}"/>
                </a:ext>
              </a:extLst>
            </p:cNvPr>
            <p:cNvSpPr txBox="1"/>
            <p:nvPr/>
          </p:nvSpPr>
          <p:spPr>
            <a:xfrm>
              <a:off x="1345396" y="982803"/>
              <a:ext cx="1473524" cy="107722"/>
            </a:xfrm>
            <a:prstGeom prst="rect">
              <a:avLst/>
            </a:prstGeom>
            <a:solidFill>
              <a:schemeClr val="bg1"/>
            </a:solidFill>
          </p:spPr>
          <p:txBody>
            <a:bodyPr wrap="square" lIns="0" tIns="0" rIns="0" bIns="0" rtlCol="0">
              <a:spAutoFit/>
            </a:bodyPr>
            <a:lstStyle/>
            <a:p>
              <a:pPr algn="ctr"/>
              <a:r>
                <a:rPr lang="de-DE" sz="700" b="1">
                  <a:latin typeface="Arial" panose="020B0604020202020204" pitchFamily="34" charset="0"/>
                  <a:cs typeface="Arial" panose="020B0604020202020204" pitchFamily="34" charset="0"/>
                </a:rPr>
                <a:t>Initiation der Immunantwort</a:t>
              </a:r>
            </a:p>
          </p:txBody>
        </p:sp>
        <p:sp>
          <p:nvSpPr>
            <p:cNvPr id="17" name="Textfeld 16">
              <a:extLst>
                <a:ext uri="{FF2B5EF4-FFF2-40B4-BE49-F238E27FC236}">
                  <a16:creationId xmlns:a16="http://schemas.microsoft.com/office/drawing/2014/main" id="{B78CE83A-D9A9-F689-5670-779625272FF9}"/>
                </a:ext>
              </a:extLst>
            </p:cNvPr>
            <p:cNvSpPr txBox="1"/>
            <p:nvPr/>
          </p:nvSpPr>
          <p:spPr>
            <a:xfrm>
              <a:off x="3596483" y="975429"/>
              <a:ext cx="2232812" cy="107722"/>
            </a:xfrm>
            <a:prstGeom prst="rect">
              <a:avLst/>
            </a:prstGeom>
            <a:solidFill>
              <a:schemeClr val="bg1"/>
            </a:solidFill>
          </p:spPr>
          <p:txBody>
            <a:bodyPr wrap="square" lIns="0" tIns="0" rIns="0" bIns="0" rtlCol="0">
              <a:spAutoFit/>
            </a:bodyPr>
            <a:lstStyle/>
            <a:p>
              <a:pPr algn="ctr"/>
              <a:r>
                <a:rPr lang="de-DE" sz="700" b="1">
                  <a:latin typeface="Arial" panose="020B0604020202020204" pitchFamily="34" charset="0"/>
                  <a:cs typeface="Arial" panose="020B0604020202020204" pitchFamily="34" charset="0"/>
                </a:rPr>
                <a:t>Effektor-Mechanismen bei der Betazellzerstörung</a:t>
              </a:r>
            </a:p>
          </p:txBody>
        </p:sp>
        <p:sp>
          <p:nvSpPr>
            <p:cNvPr id="18" name="Textfeld 17">
              <a:extLst>
                <a:ext uri="{FF2B5EF4-FFF2-40B4-BE49-F238E27FC236}">
                  <a16:creationId xmlns:a16="http://schemas.microsoft.com/office/drawing/2014/main" id="{E05A59AA-A116-9A9D-0AAC-72A6ACDAC4BA}"/>
                </a:ext>
              </a:extLst>
            </p:cNvPr>
            <p:cNvSpPr txBox="1"/>
            <p:nvPr/>
          </p:nvSpPr>
          <p:spPr>
            <a:xfrm>
              <a:off x="3373570" y="1313432"/>
              <a:ext cx="742930" cy="184666"/>
            </a:xfrm>
            <a:prstGeom prst="rect">
              <a:avLst/>
            </a:prstGeom>
            <a:solidFill>
              <a:schemeClr val="bg1"/>
            </a:solidFill>
          </p:spPr>
          <p:txBody>
            <a:bodyPr wrap="square" lIns="0" tIns="0" rIns="0" bIns="0" rtlCol="0">
              <a:spAutoFit/>
            </a:bodyPr>
            <a:lstStyle/>
            <a:p>
              <a:pPr algn="ctr"/>
              <a:r>
                <a:rPr lang="de-DE" sz="600" b="1">
                  <a:latin typeface="Arial" panose="020B0604020202020204" pitchFamily="34" charset="0"/>
                  <a:cs typeface="Arial" panose="020B0604020202020204" pitchFamily="34" charset="0"/>
                </a:rPr>
                <a:t>Insel-spezifische Antikörper</a:t>
              </a:r>
            </a:p>
          </p:txBody>
        </p:sp>
        <p:sp>
          <p:nvSpPr>
            <p:cNvPr id="19" name="Textfeld 18">
              <a:extLst>
                <a:ext uri="{FF2B5EF4-FFF2-40B4-BE49-F238E27FC236}">
                  <a16:creationId xmlns:a16="http://schemas.microsoft.com/office/drawing/2014/main" id="{24C7D1F6-3F2B-0A25-4D52-143D32D80561}"/>
                </a:ext>
              </a:extLst>
            </p:cNvPr>
            <p:cNvSpPr txBox="1"/>
            <p:nvPr/>
          </p:nvSpPr>
          <p:spPr>
            <a:xfrm>
              <a:off x="5150752" y="1141614"/>
              <a:ext cx="742930" cy="92333"/>
            </a:xfrm>
            <a:prstGeom prst="rect">
              <a:avLst/>
            </a:prstGeom>
            <a:solidFill>
              <a:schemeClr val="bg1"/>
            </a:solidFill>
          </p:spPr>
          <p:txBody>
            <a:bodyPr wrap="square" lIns="0" tIns="0" rIns="0" bIns="0" rtlCol="0">
              <a:spAutoFit/>
            </a:bodyPr>
            <a:lstStyle/>
            <a:p>
              <a:pPr algn="ctr"/>
              <a:r>
                <a:rPr lang="de-DE" sz="600" b="1">
                  <a:latin typeface="Arial" panose="020B0604020202020204" pitchFamily="34" charset="0"/>
                  <a:cs typeface="Arial" panose="020B0604020202020204" pitchFamily="34" charset="0"/>
                </a:rPr>
                <a:t>Plasmazelle</a:t>
              </a:r>
            </a:p>
          </p:txBody>
        </p:sp>
        <p:sp>
          <p:nvSpPr>
            <p:cNvPr id="20" name="Textfeld 19">
              <a:extLst>
                <a:ext uri="{FF2B5EF4-FFF2-40B4-BE49-F238E27FC236}">
                  <a16:creationId xmlns:a16="http://schemas.microsoft.com/office/drawing/2014/main" id="{5F94A1B9-EBB3-3F8D-E1C7-90C7B2528D39}"/>
                </a:ext>
              </a:extLst>
            </p:cNvPr>
            <p:cNvSpPr txBox="1"/>
            <p:nvPr/>
          </p:nvSpPr>
          <p:spPr>
            <a:xfrm>
              <a:off x="1769350" y="1259891"/>
              <a:ext cx="504703" cy="92333"/>
            </a:xfrm>
            <a:prstGeom prst="rect">
              <a:avLst/>
            </a:prstGeom>
            <a:solidFill>
              <a:schemeClr val="bg1"/>
            </a:solidFill>
          </p:spPr>
          <p:txBody>
            <a:bodyPr wrap="square" lIns="0" tIns="0" rIns="0" bIns="0" rtlCol="0">
              <a:spAutoFit/>
            </a:bodyPr>
            <a:lstStyle/>
            <a:p>
              <a:pPr algn="ctr"/>
              <a:r>
                <a:rPr lang="de-DE" sz="600" b="1">
                  <a:latin typeface="Arial" panose="020B0604020202020204" pitchFamily="34" charset="0"/>
                  <a:cs typeface="Arial" panose="020B0604020202020204" pitchFamily="34" charset="0"/>
                </a:rPr>
                <a:t>Apoptotische</a:t>
              </a:r>
            </a:p>
          </p:txBody>
        </p:sp>
        <p:sp>
          <p:nvSpPr>
            <p:cNvPr id="21" name="Textfeld 20">
              <a:extLst>
                <a:ext uri="{FF2B5EF4-FFF2-40B4-BE49-F238E27FC236}">
                  <a16:creationId xmlns:a16="http://schemas.microsoft.com/office/drawing/2014/main" id="{5E294EA8-CA23-F803-B12E-CD8DA793501D}"/>
                </a:ext>
              </a:extLst>
            </p:cNvPr>
            <p:cNvSpPr txBox="1"/>
            <p:nvPr/>
          </p:nvSpPr>
          <p:spPr>
            <a:xfrm>
              <a:off x="1769349" y="1358210"/>
              <a:ext cx="352303" cy="92333"/>
            </a:xfrm>
            <a:prstGeom prst="rect">
              <a:avLst/>
            </a:prstGeom>
            <a:solidFill>
              <a:schemeClr val="bg1"/>
            </a:solidFill>
          </p:spPr>
          <p:txBody>
            <a:bodyPr wrap="square" lIns="0" tIns="0" rIns="0" bIns="0" rtlCol="0">
              <a:spAutoFit/>
            </a:bodyPr>
            <a:lstStyle/>
            <a:p>
              <a:pPr algn="ctr"/>
              <a:r>
                <a:rPr lang="de-DE" sz="600" b="1">
                  <a:latin typeface="Arial" panose="020B0604020202020204" pitchFamily="34" charset="0"/>
                  <a:cs typeface="Arial" panose="020B0604020202020204" pitchFamily="34" charset="0"/>
                </a:rPr>
                <a:t>Betazelle</a:t>
              </a:r>
            </a:p>
          </p:txBody>
        </p:sp>
        <p:sp>
          <p:nvSpPr>
            <p:cNvPr id="22" name="Textfeld 21">
              <a:extLst>
                <a:ext uri="{FF2B5EF4-FFF2-40B4-BE49-F238E27FC236}">
                  <a16:creationId xmlns:a16="http://schemas.microsoft.com/office/drawing/2014/main" id="{B8A50620-1341-B3F4-2B13-EBDFF17E8A40}"/>
                </a:ext>
              </a:extLst>
            </p:cNvPr>
            <p:cNvSpPr txBox="1"/>
            <p:nvPr/>
          </p:nvSpPr>
          <p:spPr>
            <a:xfrm>
              <a:off x="2443262" y="2681554"/>
              <a:ext cx="375658" cy="92333"/>
            </a:xfrm>
            <a:prstGeom prst="rect">
              <a:avLst/>
            </a:prstGeom>
            <a:solidFill>
              <a:schemeClr val="bg1"/>
            </a:solidFill>
          </p:spPr>
          <p:txBody>
            <a:bodyPr wrap="square" lIns="0" tIns="0" rIns="0" bIns="0" rtlCol="0">
              <a:spAutoFit/>
            </a:bodyPr>
            <a:lstStyle/>
            <a:p>
              <a:pPr algn="ctr"/>
              <a:r>
                <a:rPr lang="de-DE" sz="600" b="1">
                  <a:latin typeface="Arial" panose="020B0604020202020204" pitchFamily="34" charset="0"/>
                  <a:cs typeface="Arial" panose="020B0604020202020204" pitchFamily="34" charset="0"/>
                </a:rPr>
                <a:t>Antigen</a:t>
              </a:r>
            </a:p>
          </p:txBody>
        </p:sp>
        <p:sp>
          <p:nvSpPr>
            <p:cNvPr id="23" name="Textfeld 22">
              <a:extLst>
                <a:ext uri="{FF2B5EF4-FFF2-40B4-BE49-F238E27FC236}">
                  <a16:creationId xmlns:a16="http://schemas.microsoft.com/office/drawing/2014/main" id="{1E33B4DC-C192-C6C2-49B2-8B854F49C1DD}"/>
                </a:ext>
              </a:extLst>
            </p:cNvPr>
            <p:cNvSpPr txBox="1"/>
            <p:nvPr/>
          </p:nvSpPr>
          <p:spPr>
            <a:xfrm>
              <a:off x="2473441" y="2578574"/>
              <a:ext cx="352303" cy="92333"/>
            </a:xfrm>
            <a:prstGeom prst="rect">
              <a:avLst/>
            </a:prstGeom>
            <a:solidFill>
              <a:schemeClr val="bg1"/>
            </a:solidFill>
          </p:spPr>
          <p:txBody>
            <a:bodyPr wrap="square" lIns="0" tIns="0" rIns="0" bIns="0" rtlCol="0">
              <a:spAutoFit/>
            </a:bodyPr>
            <a:lstStyle/>
            <a:p>
              <a:pPr algn="ctr"/>
              <a:r>
                <a:rPr lang="de-DE" sz="600" b="1">
                  <a:latin typeface="Arial" panose="020B0604020202020204" pitchFamily="34" charset="0"/>
                  <a:cs typeface="Arial" panose="020B0604020202020204" pitchFamily="34" charset="0"/>
                </a:rPr>
                <a:t>Betazell-</a:t>
              </a:r>
            </a:p>
          </p:txBody>
        </p:sp>
        <p:sp>
          <p:nvSpPr>
            <p:cNvPr id="26" name="Textfeld 25">
              <a:extLst>
                <a:ext uri="{FF2B5EF4-FFF2-40B4-BE49-F238E27FC236}">
                  <a16:creationId xmlns:a16="http://schemas.microsoft.com/office/drawing/2014/main" id="{66D9161E-3DD8-D60C-48CB-A96A875F1770}"/>
                </a:ext>
              </a:extLst>
            </p:cNvPr>
            <p:cNvSpPr txBox="1"/>
            <p:nvPr/>
          </p:nvSpPr>
          <p:spPr>
            <a:xfrm>
              <a:off x="1352220" y="1879745"/>
              <a:ext cx="352303" cy="92333"/>
            </a:xfrm>
            <a:prstGeom prst="rect">
              <a:avLst/>
            </a:prstGeom>
            <a:gradFill>
              <a:gsLst>
                <a:gs pos="0">
                  <a:srgbClr val="FCC299"/>
                </a:gs>
                <a:gs pos="100000">
                  <a:srgbClr val="FAAD79"/>
                </a:gs>
              </a:gsLst>
              <a:lin ang="5400000" scaled="1"/>
            </a:gradFill>
          </p:spPr>
          <p:txBody>
            <a:bodyPr wrap="square" lIns="0" tIns="0" rIns="0" bIns="0" rtlCol="0">
              <a:spAutoFit/>
            </a:bodyPr>
            <a:lstStyle/>
            <a:p>
              <a:pPr algn="ctr"/>
              <a:r>
                <a:rPr lang="de-DE" sz="600" b="1">
                  <a:latin typeface="Arial" panose="020B0604020202020204" pitchFamily="34" charset="0"/>
                  <a:cs typeface="Arial" panose="020B0604020202020204" pitchFamily="34" charset="0"/>
                </a:rPr>
                <a:t>Betazelle</a:t>
              </a:r>
            </a:p>
          </p:txBody>
        </p:sp>
        <p:sp>
          <p:nvSpPr>
            <p:cNvPr id="27" name="Textfeld 26">
              <a:extLst>
                <a:ext uri="{FF2B5EF4-FFF2-40B4-BE49-F238E27FC236}">
                  <a16:creationId xmlns:a16="http://schemas.microsoft.com/office/drawing/2014/main" id="{4625C328-3C65-BBD4-76AE-DC417F52724E}"/>
                </a:ext>
              </a:extLst>
            </p:cNvPr>
            <p:cNvSpPr txBox="1"/>
            <p:nvPr/>
          </p:nvSpPr>
          <p:spPr>
            <a:xfrm>
              <a:off x="4719977" y="2025799"/>
              <a:ext cx="352303" cy="92333"/>
            </a:xfrm>
            <a:prstGeom prst="rect">
              <a:avLst/>
            </a:prstGeom>
            <a:gradFill>
              <a:gsLst>
                <a:gs pos="0">
                  <a:srgbClr val="FCC299"/>
                </a:gs>
                <a:gs pos="100000">
                  <a:srgbClr val="FAAD79"/>
                </a:gs>
              </a:gsLst>
              <a:lin ang="5400000" scaled="1"/>
            </a:gradFill>
          </p:spPr>
          <p:txBody>
            <a:bodyPr wrap="square" lIns="0" tIns="0" rIns="0" bIns="0" rtlCol="0">
              <a:spAutoFit/>
            </a:bodyPr>
            <a:lstStyle/>
            <a:p>
              <a:pPr algn="ctr"/>
              <a:r>
                <a:rPr lang="de-DE" sz="600" b="1">
                  <a:latin typeface="Arial" panose="020B0604020202020204" pitchFamily="34" charset="0"/>
                  <a:cs typeface="Arial" panose="020B0604020202020204" pitchFamily="34" charset="0"/>
                </a:rPr>
                <a:t>Betazelle</a:t>
              </a:r>
            </a:p>
          </p:txBody>
        </p:sp>
      </p:grpSp>
      <p:sp>
        <p:nvSpPr>
          <p:cNvPr id="30" name="Rectangle: Rounded Corners 23">
            <a:extLst>
              <a:ext uri="{FF2B5EF4-FFF2-40B4-BE49-F238E27FC236}">
                <a16:creationId xmlns:a16="http://schemas.microsoft.com/office/drawing/2014/main" id="{E832C9FD-35FB-966D-CC93-2A302AA22361}"/>
              </a:ext>
            </a:extLst>
          </p:cNvPr>
          <p:cNvSpPr/>
          <p:nvPr/>
        </p:nvSpPr>
        <p:spPr>
          <a:xfrm>
            <a:off x="6795218" y="1276296"/>
            <a:ext cx="1993123" cy="3229542"/>
          </a:xfrm>
          <a:prstGeom prst="roundRect">
            <a:avLst>
              <a:gd name="adj" fmla="val 908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marL="87313" indent="-87313" defTabSz="685800">
              <a:spcBef>
                <a:spcPts val="1000"/>
              </a:spcBef>
              <a:buClr>
                <a:schemeClr val="accent2"/>
              </a:buClr>
              <a:buSzPct val="120000"/>
              <a:buFont typeface="Arial" panose="020B0604020202020204" pitchFamily="34" charset="0"/>
              <a:buChar char="•"/>
              <a:defRPr/>
            </a:pPr>
            <a:r>
              <a:rPr lang="de-DE" sz="1000">
                <a:solidFill>
                  <a:prstClr val="white"/>
                </a:solidFill>
                <a:latin typeface="Verdana"/>
              </a:rPr>
              <a:t>Zerstörung der Betazellen kann physiologisch (z. B. durch Stress) oder durch Infektionen (z. B. Viren) ausgelöst werden</a:t>
            </a:r>
          </a:p>
          <a:p>
            <a:pPr marL="87313" indent="-87313" defTabSz="685800">
              <a:spcBef>
                <a:spcPts val="1000"/>
              </a:spcBef>
              <a:buClr>
                <a:schemeClr val="accent2"/>
              </a:buClr>
              <a:buSzPct val="120000"/>
              <a:buFont typeface="Arial" panose="020B0604020202020204" pitchFamily="34" charset="0"/>
              <a:buChar char="•"/>
              <a:defRPr/>
            </a:pPr>
            <a:r>
              <a:rPr lang="de-DE" sz="1000">
                <a:solidFill>
                  <a:prstClr val="white"/>
                </a:solidFill>
                <a:latin typeface="Verdana"/>
              </a:rPr>
              <a:t>Es hängt vom </a:t>
            </a:r>
            <a:r>
              <a:rPr lang="de-DE" sz="1000" err="1">
                <a:solidFill>
                  <a:prstClr val="white"/>
                </a:solidFill>
                <a:latin typeface="Verdana"/>
              </a:rPr>
              <a:t>Gleichge</a:t>
            </a:r>
            <a:r>
              <a:rPr lang="de-DE" sz="1000">
                <a:solidFill>
                  <a:prstClr val="white"/>
                </a:solidFill>
                <a:latin typeface="Verdana"/>
              </a:rPr>
              <a:t>-wicht der pro- und anti-inflammatorischen Faktoren in der Umgebung der Betazellen ab, ob sie verschont bleiben oder zerstört werden</a:t>
            </a:r>
          </a:p>
          <a:p>
            <a:pPr marL="87313" indent="-87313" defTabSz="685800">
              <a:spcBef>
                <a:spcPts val="1000"/>
              </a:spcBef>
              <a:buClr>
                <a:schemeClr val="accent2"/>
              </a:buClr>
              <a:buSzPct val="120000"/>
              <a:buFont typeface="Arial" panose="020B0604020202020204" pitchFamily="34" charset="0"/>
              <a:buChar char="•"/>
              <a:defRPr/>
            </a:pPr>
            <a:r>
              <a:rPr lang="de-DE" sz="1000">
                <a:solidFill>
                  <a:prstClr val="white"/>
                </a:solidFill>
                <a:latin typeface="Verdana"/>
              </a:rPr>
              <a:t>Eine zentrale Rolle spielt die Funktionsfähigkeit der </a:t>
            </a:r>
            <a:r>
              <a:rPr lang="de-DE" sz="1000" err="1">
                <a:solidFill>
                  <a:prstClr val="white"/>
                </a:solidFill>
                <a:latin typeface="Verdana"/>
              </a:rPr>
              <a:t>Treg</a:t>
            </a:r>
            <a:r>
              <a:rPr lang="de-DE" sz="1000">
                <a:solidFill>
                  <a:prstClr val="white"/>
                </a:solidFill>
                <a:latin typeface="Verdana"/>
              </a:rPr>
              <a:t>-Zellen, die durch TGF</a:t>
            </a:r>
            <a:r>
              <a:rPr lang="el-GR" sz="1000">
                <a:solidFill>
                  <a:prstClr val="white"/>
                </a:solidFill>
                <a:latin typeface="Verdana"/>
              </a:rPr>
              <a:t>β</a:t>
            </a:r>
            <a:r>
              <a:rPr lang="de-DE" sz="1000">
                <a:solidFill>
                  <a:prstClr val="white"/>
                </a:solidFill>
                <a:latin typeface="Verdana"/>
              </a:rPr>
              <a:t> und IL-10 gefördert und durch IL-21 behindert werden</a:t>
            </a:r>
            <a:endParaRPr lang="de-DE" sz="1000" baseline="30000">
              <a:solidFill>
                <a:prstClr val="white"/>
              </a:solidFill>
              <a:latin typeface="Verdana"/>
            </a:endParaRPr>
          </a:p>
        </p:txBody>
      </p:sp>
      <p:sp>
        <p:nvSpPr>
          <p:cNvPr id="2" name="Textfeld 1">
            <a:extLst>
              <a:ext uri="{FF2B5EF4-FFF2-40B4-BE49-F238E27FC236}">
                <a16:creationId xmlns:a16="http://schemas.microsoft.com/office/drawing/2014/main" id="{27150CBF-05C2-FEA2-CD86-623ECAD5B616}"/>
              </a:ext>
            </a:extLst>
          </p:cNvPr>
          <p:cNvSpPr txBox="1"/>
          <p:nvPr/>
        </p:nvSpPr>
        <p:spPr>
          <a:xfrm>
            <a:off x="4068430" y="2098361"/>
            <a:ext cx="320197" cy="92333"/>
          </a:xfrm>
          <a:prstGeom prst="rect">
            <a:avLst/>
          </a:prstGeom>
          <a:solidFill>
            <a:schemeClr val="bg1"/>
          </a:solidFill>
        </p:spPr>
        <p:txBody>
          <a:bodyPr wrap="squar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lang="de-DE" sz="600" b="1" err="1">
                <a:solidFill>
                  <a:prstClr val="black"/>
                </a:solidFill>
                <a:latin typeface="Arial" panose="020B0604020202020204" pitchFamily="34" charset="0"/>
                <a:cs typeface="Arial" panose="020B0604020202020204" pitchFamily="34" charset="0"/>
              </a:rPr>
              <a:t>Perforin</a:t>
            </a:r>
            <a:endParaRPr kumimoji="0" lang="de-DE" sz="6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6" name="Textfeld 5">
            <a:extLst>
              <a:ext uri="{FF2B5EF4-FFF2-40B4-BE49-F238E27FC236}">
                <a16:creationId xmlns:a16="http://schemas.microsoft.com/office/drawing/2014/main" id="{88B36352-552A-3063-4089-6E3BACA4D959}"/>
              </a:ext>
            </a:extLst>
          </p:cNvPr>
          <p:cNvSpPr txBox="1"/>
          <p:nvPr/>
        </p:nvSpPr>
        <p:spPr>
          <a:xfrm>
            <a:off x="3940665" y="2021710"/>
            <a:ext cx="447962" cy="92333"/>
          </a:xfrm>
          <a:prstGeom prst="rect">
            <a:avLst/>
          </a:prstGeom>
          <a:solidFill>
            <a:schemeClr val="bg1"/>
          </a:solidFill>
        </p:spPr>
        <p:txBody>
          <a:bodyPr wrap="square" lIns="0" tIns="0" rIns="0" bIns="0"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err="1">
                <a:ln>
                  <a:noFill/>
                </a:ln>
                <a:solidFill>
                  <a:prstClr val="black"/>
                </a:solidFill>
                <a:effectLst/>
                <a:uLnTx/>
                <a:uFillTx/>
                <a:latin typeface="Arial" panose="020B0604020202020204" pitchFamily="34" charset="0"/>
                <a:ea typeface="+mn-ea"/>
                <a:cs typeface="Arial" panose="020B0604020202020204" pitchFamily="34" charset="0"/>
              </a:rPr>
              <a:t>Granzym</a:t>
            </a:r>
            <a:r>
              <a:rPr kumimoji="0" lang="de-DE" sz="600" b="1"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rPr>
              <a:t> B</a:t>
            </a:r>
          </a:p>
        </p:txBody>
      </p:sp>
    </p:spTree>
    <p:extLst>
      <p:ext uri="{BB962C8B-B14F-4D97-AF65-F5344CB8AC3E}">
        <p14:creationId xmlns:p14="http://schemas.microsoft.com/office/powerpoint/2010/main" val="320631387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4">
            <a:extLst>
              <a:ext uri="{FF2B5EF4-FFF2-40B4-BE49-F238E27FC236}">
                <a16:creationId xmlns:a16="http://schemas.microsoft.com/office/drawing/2014/main" id="{C02937C1-9096-3C3C-A6C2-217494D0DEE5}"/>
              </a:ext>
            </a:extLst>
          </p:cNvPr>
          <p:cNvSpPr>
            <a:spLocks noGrp="1"/>
          </p:cNvSpPr>
          <p:nvPr>
            <p:ph type="body" sz="quarter" idx="17"/>
          </p:nvPr>
        </p:nvSpPr>
        <p:spPr>
          <a:xfrm>
            <a:off x="358270" y="114946"/>
            <a:ext cx="8476488" cy="463296"/>
          </a:xfrm>
        </p:spPr>
        <p:txBody>
          <a:bodyPr/>
          <a:lstStyle/>
          <a:p>
            <a:r>
              <a:rPr lang="de-DE" sz="2000" b="1">
                <a:solidFill>
                  <a:srgbClr val="7030A0"/>
                </a:solidFill>
                <a:latin typeface="+mj-lt"/>
              </a:rPr>
              <a:t>Erst, wenn weitere Faktoren zur genetischen </a:t>
            </a:r>
            <a:r>
              <a:rPr lang="de-DE" sz="2000" b="1" err="1">
                <a:solidFill>
                  <a:srgbClr val="7030A0"/>
                </a:solidFill>
                <a:latin typeface="+mj-lt"/>
              </a:rPr>
              <a:t>Prädisposi-tion</a:t>
            </a:r>
            <a:r>
              <a:rPr lang="de-DE" sz="2000" b="1">
                <a:solidFill>
                  <a:srgbClr val="7030A0"/>
                </a:solidFill>
                <a:latin typeface="+mj-lt"/>
              </a:rPr>
              <a:t> hinzukommen, wird das T1D-Autoimmungeschehen ausgelöst</a:t>
            </a:r>
            <a:r>
              <a:rPr lang="de-DE" sz="2000" b="1" baseline="30000">
                <a:solidFill>
                  <a:srgbClr val="7030A0"/>
                </a:solidFill>
                <a:latin typeface="+mj-lt"/>
              </a:rPr>
              <a:t>1</a:t>
            </a:r>
          </a:p>
        </p:txBody>
      </p:sp>
      <p:sp>
        <p:nvSpPr>
          <p:cNvPr id="9" name="Textfeld 8">
            <a:extLst>
              <a:ext uri="{FF2B5EF4-FFF2-40B4-BE49-F238E27FC236}">
                <a16:creationId xmlns:a16="http://schemas.microsoft.com/office/drawing/2014/main" id="{0095FE40-A3D6-FF0D-8F20-D7C03EB93D91}"/>
              </a:ext>
            </a:extLst>
          </p:cNvPr>
          <p:cNvSpPr txBox="1"/>
          <p:nvPr/>
        </p:nvSpPr>
        <p:spPr>
          <a:xfrm>
            <a:off x="304800" y="4854919"/>
            <a:ext cx="7782127" cy="276999"/>
          </a:xfrm>
          <a:prstGeom prst="rect">
            <a:avLst/>
          </a:prstGeom>
          <a:noFill/>
        </p:spPr>
        <p:txBody>
          <a:bodyPr wrap="square">
            <a:spAutoFit/>
          </a:bodyPr>
          <a:lstStyle/>
          <a:p>
            <a:r>
              <a:rPr lang="de-DE" sz="600" err="1">
                <a:solidFill>
                  <a:srgbClr val="404040"/>
                </a:solidFill>
                <a:cs typeface="Arial"/>
              </a:rPr>
              <a:t>T</a:t>
            </a:r>
            <a:r>
              <a:rPr lang="de-DE" sz="600" baseline="-25000" err="1">
                <a:solidFill>
                  <a:srgbClr val="404040"/>
                </a:solidFill>
                <a:cs typeface="Arial"/>
              </a:rPr>
              <a:t>reg</a:t>
            </a:r>
            <a:r>
              <a:rPr lang="de-DE" sz="600">
                <a:solidFill>
                  <a:srgbClr val="404040"/>
                </a:solidFill>
                <a:cs typeface="Arial"/>
              </a:rPr>
              <a:t>-Zelle: regulatorische T-Zelle; T1D: Typ-1-Diabetes.</a:t>
            </a:r>
          </a:p>
          <a:p>
            <a:r>
              <a:rPr lang="de-DE" sz="600" b="1">
                <a:solidFill>
                  <a:srgbClr val="404040"/>
                </a:solidFill>
                <a:cs typeface="Arial"/>
              </a:rPr>
              <a:t>1.</a:t>
            </a:r>
            <a:r>
              <a:rPr lang="de-DE" sz="600">
                <a:solidFill>
                  <a:srgbClr val="404040"/>
                </a:solidFill>
                <a:cs typeface="Arial"/>
              </a:rPr>
              <a:t> </a:t>
            </a:r>
            <a:r>
              <a:rPr lang="en-US" sz="600">
                <a:solidFill>
                  <a:srgbClr val="404040"/>
                </a:solidFill>
                <a:cs typeface="Arial"/>
              </a:rPr>
              <a:t>Roep BO &amp; Tree TIM</a:t>
            </a:r>
            <a:r>
              <a:rPr lang="en-US" sz="600" i="1">
                <a:solidFill>
                  <a:srgbClr val="404040"/>
                </a:solidFill>
                <a:cs typeface="Arial"/>
              </a:rPr>
              <a:t>. Nat Rev Endocrinol </a:t>
            </a:r>
            <a:r>
              <a:rPr lang="en-US" sz="600">
                <a:solidFill>
                  <a:srgbClr val="404040"/>
                </a:solidFill>
                <a:cs typeface="Arial"/>
              </a:rPr>
              <a:t>2014; 10: 229</a:t>
            </a:r>
            <a:r>
              <a:rPr lang="de" sz="600">
                <a:solidFill>
                  <a:srgbClr val="404040"/>
                </a:solidFill>
                <a:ea typeface="Arial"/>
                <a:cs typeface="Arial"/>
              </a:rPr>
              <a:t>–</a:t>
            </a:r>
            <a:r>
              <a:rPr lang="en-US" sz="600">
                <a:solidFill>
                  <a:srgbClr val="404040"/>
                </a:solidFill>
                <a:cs typeface="Arial"/>
              </a:rPr>
              <a:t>42.  </a:t>
            </a:r>
          </a:p>
        </p:txBody>
      </p:sp>
      <p:pic>
        <p:nvPicPr>
          <p:cNvPr id="4" name="Grafik 3" descr="Ein Bild, das Text, Schmuck enthält.&#10;&#10;Automatisch generierte Beschreibung">
            <a:extLst>
              <a:ext uri="{FF2B5EF4-FFF2-40B4-BE49-F238E27FC236}">
                <a16:creationId xmlns:a16="http://schemas.microsoft.com/office/drawing/2014/main" id="{22F8A2E4-3474-E696-1751-8508DFC8F5D3}"/>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020499" y="1171233"/>
            <a:ext cx="7045089" cy="3479006"/>
          </a:xfrm>
          <a:prstGeom prst="rect">
            <a:avLst/>
          </a:prstGeom>
        </p:spPr>
      </p:pic>
      <p:sp>
        <p:nvSpPr>
          <p:cNvPr id="2" name="Textfeld 1">
            <a:extLst>
              <a:ext uri="{FF2B5EF4-FFF2-40B4-BE49-F238E27FC236}">
                <a16:creationId xmlns:a16="http://schemas.microsoft.com/office/drawing/2014/main" id="{528F9F77-5E15-0AAA-B69A-C36AAA055BF9}"/>
              </a:ext>
            </a:extLst>
          </p:cNvPr>
          <p:cNvSpPr txBox="1"/>
          <p:nvPr/>
        </p:nvSpPr>
        <p:spPr>
          <a:xfrm>
            <a:off x="1964344" y="1185521"/>
            <a:ext cx="1776448" cy="261610"/>
          </a:xfrm>
          <a:prstGeom prst="rect">
            <a:avLst/>
          </a:prstGeom>
          <a:solidFill>
            <a:schemeClr val="bg1"/>
          </a:solidFill>
        </p:spPr>
        <p:txBody>
          <a:bodyPr wrap="none" rtlCol="0" anchor="ctr">
            <a:spAutoFit/>
          </a:bodyPr>
          <a:lstStyle/>
          <a:p>
            <a:pPr algn="ctr"/>
            <a:r>
              <a:rPr lang="de-DE" sz="1100" b="1"/>
              <a:t>Gesunde Individuen</a:t>
            </a:r>
          </a:p>
        </p:txBody>
      </p:sp>
      <p:sp>
        <p:nvSpPr>
          <p:cNvPr id="3" name="Textfeld 2">
            <a:extLst>
              <a:ext uri="{FF2B5EF4-FFF2-40B4-BE49-F238E27FC236}">
                <a16:creationId xmlns:a16="http://schemas.microsoft.com/office/drawing/2014/main" id="{552AD901-21DC-1C02-9F5D-17C4CB0B4C0F}"/>
              </a:ext>
            </a:extLst>
          </p:cNvPr>
          <p:cNvSpPr txBox="1"/>
          <p:nvPr/>
        </p:nvSpPr>
        <p:spPr>
          <a:xfrm>
            <a:off x="4809592" y="1185521"/>
            <a:ext cx="2834430" cy="261610"/>
          </a:xfrm>
          <a:prstGeom prst="rect">
            <a:avLst/>
          </a:prstGeom>
          <a:solidFill>
            <a:schemeClr val="bg1"/>
          </a:solidFill>
        </p:spPr>
        <p:txBody>
          <a:bodyPr wrap="none" rtlCol="0" anchor="ctr">
            <a:spAutoFit/>
          </a:bodyPr>
          <a:lstStyle/>
          <a:p>
            <a:pPr algn="ctr"/>
            <a:r>
              <a:rPr lang="de-DE" sz="1100" b="1"/>
              <a:t>   Menschen mit Typ-1-Diabetes   </a:t>
            </a:r>
          </a:p>
        </p:txBody>
      </p:sp>
      <p:sp>
        <p:nvSpPr>
          <p:cNvPr id="5" name="Textfeld 4">
            <a:extLst>
              <a:ext uri="{FF2B5EF4-FFF2-40B4-BE49-F238E27FC236}">
                <a16:creationId xmlns:a16="http://schemas.microsoft.com/office/drawing/2014/main" id="{2DD289C8-371E-B113-C4FF-DF7845A6F16C}"/>
              </a:ext>
            </a:extLst>
          </p:cNvPr>
          <p:cNvSpPr txBox="1"/>
          <p:nvPr/>
        </p:nvSpPr>
        <p:spPr>
          <a:xfrm>
            <a:off x="1394874" y="3587396"/>
            <a:ext cx="1296108" cy="430887"/>
          </a:xfrm>
          <a:prstGeom prst="rect">
            <a:avLst/>
          </a:prstGeom>
          <a:solidFill>
            <a:schemeClr val="bg1"/>
          </a:solidFill>
        </p:spPr>
        <p:txBody>
          <a:bodyPr wrap="square" rtlCol="0" anchor="ctr">
            <a:spAutoFit/>
          </a:bodyPr>
          <a:lstStyle/>
          <a:p>
            <a:pPr algn="ctr"/>
            <a:r>
              <a:rPr lang="de-DE" sz="1100"/>
              <a:t>Allgemein-bevölkerung</a:t>
            </a:r>
          </a:p>
        </p:txBody>
      </p:sp>
      <p:sp>
        <p:nvSpPr>
          <p:cNvPr id="7" name="Textfeld 6">
            <a:extLst>
              <a:ext uri="{FF2B5EF4-FFF2-40B4-BE49-F238E27FC236}">
                <a16:creationId xmlns:a16="http://schemas.microsoft.com/office/drawing/2014/main" id="{96324D3C-9AE7-DF38-3AC8-054AF8E55443}"/>
              </a:ext>
            </a:extLst>
          </p:cNvPr>
          <p:cNvSpPr txBox="1"/>
          <p:nvPr/>
        </p:nvSpPr>
        <p:spPr>
          <a:xfrm>
            <a:off x="2875627" y="3587396"/>
            <a:ext cx="1610264" cy="430887"/>
          </a:xfrm>
          <a:prstGeom prst="rect">
            <a:avLst/>
          </a:prstGeom>
          <a:solidFill>
            <a:schemeClr val="bg1"/>
          </a:solidFill>
        </p:spPr>
        <p:txBody>
          <a:bodyPr wrap="square" rtlCol="0" anchor="ctr">
            <a:spAutoFit/>
          </a:bodyPr>
          <a:lstStyle/>
          <a:p>
            <a:pPr algn="ctr"/>
            <a:r>
              <a:rPr lang="de-DE" sz="1100"/>
              <a:t>Hohes genetisches Risiko</a:t>
            </a:r>
          </a:p>
        </p:txBody>
      </p:sp>
      <p:sp>
        <p:nvSpPr>
          <p:cNvPr id="8" name="Textfeld 7">
            <a:extLst>
              <a:ext uri="{FF2B5EF4-FFF2-40B4-BE49-F238E27FC236}">
                <a16:creationId xmlns:a16="http://schemas.microsoft.com/office/drawing/2014/main" id="{0E14BD55-11E8-DF45-5F45-48DC5E133A53}"/>
              </a:ext>
            </a:extLst>
          </p:cNvPr>
          <p:cNvSpPr txBox="1"/>
          <p:nvPr/>
        </p:nvSpPr>
        <p:spPr>
          <a:xfrm>
            <a:off x="4593051" y="3587396"/>
            <a:ext cx="1610264" cy="430887"/>
          </a:xfrm>
          <a:prstGeom prst="rect">
            <a:avLst/>
          </a:prstGeom>
          <a:solidFill>
            <a:schemeClr val="bg1"/>
          </a:solidFill>
        </p:spPr>
        <p:txBody>
          <a:bodyPr wrap="square" rtlCol="0" anchor="ctr">
            <a:spAutoFit/>
          </a:bodyPr>
          <a:lstStyle/>
          <a:p>
            <a:pPr algn="ctr"/>
            <a:r>
              <a:rPr lang="de-DE" sz="1100"/>
              <a:t>Expandierte Effektor-T-Zellen</a:t>
            </a:r>
          </a:p>
        </p:txBody>
      </p:sp>
      <p:sp>
        <p:nvSpPr>
          <p:cNvPr id="10" name="Textfeld 9">
            <a:extLst>
              <a:ext uri="{FF2B5EF4-FFF2-40B4-BE49-F238E27FC236}">
                <a16:creationId xmlns:a16="http://schemas.microsoft.com/office/drawing/2014/main" id="{E22300E8-2191-698C-0801-D0CC627444A6}"/>
              </a:ext>
            </a:extLst>
          </p:cNvPr>
          <p:cNvSpPr txBox="1"/>
          <p:nvPr/>
        </p:nvSpPr>
        <p:spPr>
          <a:xfrm>
            <a:off x="6239929" y="3587396"/>
            <a:ext cx="1610264" cy="430887"/>
          </a:xfrm>
          <a:prstGeom prst="rect">
            <a:avLst/>
          </a:prstGeom>
          <a:solidFill>
            <a:schemeClr val="bg1"/>
          </a:solidFill>
        </p:spPr>
        <p:txBody>
          <a:bodyPr wrap="square" rtlCol="0" anchor="ctr">
            <a:spAutoFit/>
          </a:bodyPr>
          <a:lstStyle/>
          <a:p>
            <a:pPr algn="ctr"/>
            <a:r>
              <a:rPr lang="de-DE" sz="1100"/>
              <a:t>Beeinträchtigte  </a:t>
            </a:r>
            <a:r>
              <a:rPr lang="de-DE" sz="1100" err="1"/>
              <a:t>T</a:t>
            </a:r>
            <a:r>
              <a:rPr lang="de-DE" sz="1100" baseline="-25000" err="1"/>
              <a:t>reg</a:t>
            </a:r>
            <a:r>
              <a:rPr lang="de-DE" sz="1100"/>
              <a:t>-Zellen</a:t>
            </a:r>
          </a:p>
        </p:txBody>
      </p:sp>
      <p:sp>
        <p:nvSpPr>
          <p:cNvPr id="11" name="Textfeld 10">
            <a:extLst>
              <a:ext uri="{FF2B5EF4-FFF2-40B4-BE49-F238E27FC236}">
                <a16:creationId xmlns:a16="http://schemas.microsoft.com/office/drawing/2014/main" id="{A7CC687C-EFFF-437F-C337-0D62532A548B}"/>
              </a:ext>
            </a:extLst>
          </p:cNvPr>
          <p:cNvSpPr txBox="1"/>
          <p:nvPr/>
        </p:nvSpPr>
        <p:spPr>
          <a:xfrm>
            <a:off x="4001328" y="4054289"/>
            <a:ext cx="875385" cy="241980"/>
          </a:xfrm>
          <a:prstGeom prst="rect">
            <a:avLst/>
          </a:prstGeom>
          <a:solidFill>
            <a:schemeClr val="bg1"/>
          </a:solidFill>
        </p:spPr>
        <p:txBody>
          <a:bodyPr wrap="square" lIns="36000" tIns="36000" bIns="36000" rtlCol="0" anchor="ctr">
            <a:spAutoFit/>
          </a:bodyPr>
          <a:lstStyle/>
          <a:p>
            <a:r>
              <a:rPr lang="de-DE" sz="1100" err="1"/>
              <a:t>T</a:t>
            </a:r>
            <a:r>
              <a:rPr lang="de-DE" sz="1100" baseline="-25000" err="1"/>
              <a:t>reg</a:t>
            </a:r>
            <a:r>
              <a:rPr lang="de-DE" sz="1100"/>
              <a:t>-Zelle</a:t>
            </a:r>
          </a:p>
        </p:txBody>
      </p:sp>
      <p:sp>
        <p:nvSpPr>
          <p:cNvPr id="12" name="Textfeld 11">
            <a:extLst>
              <a:ext uri="{FF2B5EF4-FFF2-40B4-BE49-F238E27FC236}">
                <a16:creationId xmlns:a16="http://schemas.microsoft.com/office/drawing/2014/main" id="{C5164C27-21CD-A129-754E-11109E04FBF6}"/>
              </a:ext>
            </a:extLst>
          </p:cNvPr>
          <p:cNvSpPr txBox="1"/>
          <p:nvPr/>
        </p:nvSpPr>
        <p:spPr>
          <a:xfrm>
            <a:off x="4001328" y="4283769"/>
            <a:ext cx="2556629" cy="241980"/>
          </a:xfrm>
          <a:prstGeom prst="rect">
            <a:avLst/>
          </a:prstGeom>
          <a:solidFill>
            <a:schemeClr val="bg1"/>
          </a:solidFill>
        </p:spPr>
        <p:txBody>
          <a:bodyPr wrap="square" lIns="36000" tIns="36000" bIns="36000" rtlCol="0" anchor="ctr">
            <a:spAutoFit/>
          </a:bodyPr>
          <a:lstStyle/>
          <a:p>
            <a:r>
              <a:rPr lang="de-DE" sz="1100"/>
              <a:t>Untaugliche regulatorische T-Zelle</a:t>
            </a:r>
          </a:p>
        </p:txBody>
      </p:sp>
      <p:sp>
        <p:nvSpPr>
          <p:cNvPr id="13" name="Textfeld 12">
            <a:extLst>
              <a:ext uri="{FF2B5EF4-FFF2-40B4-BE49-F238E27FC236}">
                <a16:creationId xmlns:a16="http://schemas.microsoft.com/office/drawing/2014/main" id="{C8B962DF-CB7B-06CD-D44E-C0C934F986D8}"/>
              </a:ext>
            </a:extLst>
          </p:cNvPr>
          <p:cNvSpPr txBox="1"/>
          <p:nvPr/>
        </p:nvSpPr>
        <p:spPr>
          <a:xfrm>
            <a:off x="1402019" y="4283769"/>
            <a:ext cx="2345918" cy="241980"/>
          </a:xfrm>
          <a:prstGeom prst="rect">
            <a:avLst/>
          </a:prstGeom>
          <a:solidFill>
            <a:schemeClr val="bg1"/>
          </a:solidFill>
        </p:spPr>
        <p:txBody>
          <a:bodyPr wrap="square" lIns="36000" tIns="36000" bIns="36000" rtlCol="0" anchor="ctr">
            <a:spAutoFit/>
          </a:bodyPr>
          <a:lstStyle/>
          <a:p>
            <a:r>
              <a:rPr lang="de-DE" sz="1100"/>
              <a:t>Resistente autoreaktive T-Zelle</a:t>
            </a:r>
          </a:p>
        </p:txBody>
      </p:sp>
      <p:sp>
        <p:nvSpPr>
          <p:cNvPr id="14" name="Textfeld 13">
            <a:extLst>
              <a:ext uri="{FF2B5EF4-FFF2-40B4-BE49-F238E27FC236}">
                <a16:creationId xmlns:a16="http://schemas.microsoft.com/office/drawing/2014/main" id="{BD400FEE-6B74-3616-85F5-9DF3C0F47238}"/>
              </a:ext>
            </a:extLst>
          </p:cNvPr>
          <p:cNvSpPr txBox="1"/>
          <p:nvPr/>
        </p:nvSpPr>
        <p:spPr>
          <a:xfrm>
            <a:off x="1402019" y="4051214"/>
            <a:ext cx="1684081" cy="241980"/>
          </a:xfrm>
          <a:prstGeom prst="rect">
            <a:avLst/>
          </a:prstGeom>
          <a:solidFill>
            <a:schemeClr val="bg1"/>
          </a:solidFill>
        </p:spPr>
        <p:txBody>
          <a:bodyPr wrap="square" lIns="36000" tIns="36000" bIns="36000" rtlCol="0" anchor="ctr">
            <a:spAutoFit/>
          </a:bodyPr>
          <a:lstStyle/>
          <a:p>
            <a:r>
              <a:rPr lang="de-DE" sz="1100"/>
              <a:t>Autoreaktive T-Zelle</a:t>
            </a:r>
          </a:p>
        </p:txBody>
      </p:sp>
      <p:sp>
        <p:nvSpPr>
          <p:cNvPr id="18" name="Rechteck 17">
            <a:extLst>
              <a:ext uri="{FF2B5EF4-FFF2-40B4-BE49-F238E27FC236}">
                <a16:creationId xmlns:a16="http://schemas.microsoft.com/office/drawing/2014/main" id="{93753F14-DECC-E476-9A50-438C04600964}"/>
              </a:ext>
            </a:extLst>
          </p:cNvPr>
          <p:cNvSpPr/>
          <p:nvPr/>
        </p:nvSpPr>
        <p:spPr>
          <a:xfrm>
            <a:off x="1020499" y="1171233"/>
            <a:ext cx="7045089" cy="3479006"/>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19" name="Textfeld 18">
            <a:extLst>
              <a:ext uri="{FF2B5EF4-FFF2-40B4-BE49-F238E27FC236}">
                <a16:creationId xmlns:a16="http://schemas.microsoft.com/office/drawing/2014/main" id="{DC897540-23BE-ABA8-C7F0-9116F1FDB126}"/>
              </a:ext>
            </a:extLst>
          </p:cNvPr>
          <p:cNvSpPr txBox="1"/>
          <p:nvPr/>
        </p:nvSpPr>
        <p:spPr>
          <a:xfrm>
            <a:off x="920840" y="4675268"/>
            <a:ext cx="3473995" cy="184666"/>
          </a:xfrm>
          <a:prstGeom prst="rect">
            <a:avLst/>
          </a:prstGeom>
          <a:noFill/>
        </p:spPr>
        <p:txBody>
          <a:bodyPr wrap="square">
            <a:spAutoFit/>
          </a:bodyPr>
          <a:lstStyle/>
          <a:p>
            <a:r>
              <a:rPr lang="de-DE" sz="600">
                <a:solidFill>
                  <a:srgbClr val="404040"/>
                </a:solidFill>
                <a:cs typeface="Arial"/>
              </a:rPr>
              <a:t>Abbildung modifiziert nach </a:t>
            </a:r>
            <a:r>
              <a:rPr lang="de-DE" sz="600" err="1">
                <a:solidFill>
                  <a:srgbClr val="404040"/>
                </a:solidFill>
                <a:cs typeface="Arial"/>
              </a:rPr>
              <a:t>Roep</a:t>
            </a:r>
            <a:r>
              <a:rPr lang="de-DE" sz="600">
                <a:solidFill>
                  <a:srgbClr val="404040"/>
                </a:solidFill>
                <a:cs typeface="Arial"/>
              </a:rPr>
              <a:t> &amp; </a:t>
            </a:r>
            <a:r>
              <a:rPr lang="de-DE" sz="600" err="1">
                <a:solidFill>
                  <a:srgbClr val="404040"/>
                </a:solidFill>
                <a:cs typeface="Arial"/>
              </a:rPr>
              <a:t>Tree</a:t>
            </a:r>
            <a:r>
              <a:rPr lang="de-DE" sz="600">
                <a:solidFill>
                  <a:srgbClr val="404040"/>
                </a:solidFill>
                <a:cs typeface="Arial"/>
              </a:rPr>
              <a:t> 2014</a:t>
            </a:r>
            <a:r>
              <a:rPr lang="de-DE" sz="600" baseline="30000">
                <a:solidFill>
                  <a:srgbClr val="404040"/>
                </a:solidFill>
                <a:cs typeface="Arial"/>
              </a:rPr>
              <a:t>1</a:t>
            </a:r>
            <a:endParaRPr lang="en-US" sz="600" baseline="30000">
              <a:solidFill>
                <a:srgbClr val="404040"/>
              </a:solidFill>
              <a:cs typeface="Arial"/>
            </a:endParaRPr>
          </a:p>
        </p:txBody>
      </p:sp>
    </p:spTree>
    <p:extLst>
      <p:ext uri="{BB962C8B-B14F-4D97-AF65-F5344CB8AC3E}">
        <p14:creationId xmlns:p14="http://schemas.microsoft.com/office/powerpoint/2010/main" val="315871676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4">
            <a:extLst>
              <a:ext uri="{FF2B5EF4-FFF2-40B4-BE49-F238E27FC236}">
                <a16:creationId xmlns:a16="http://schemas.microsoft.com/office/drawing/2014/main" id="{C02937C1-9096-3C3C-A6C2-217494D0DEE5}"/>
              </a:ext>
            </a:extLst>
          </p:cNvPr>
          <p:cNvSpPr>
            <a:spLocks noGrp="1"/>
          </p:cNvSpPr>
          <p:nvPr>
            <p:ph type="body" sz="quarter" idx="17"/>
          </p:nvPr>
        </p:nvSpPr>
        <p:spPr>
          <a:xfrm>
            <a:off x="363617" y="115278"/>
            <a:ext cx="8476488" cy="463296"/>
          </a:xfrm>
        </p:spPr>
        <p:txBody>
          <a:bodyPr/>
          <a:lstStyle/>
          <a:p>
            <a:r>
              <a:rPr lang="de-DE" sz="2000" b="1">
                <a:solidFill>
                  <a:srgbClr val="7030A0"/>
                </a:solidFill>
                <a:latin typeface="+mj-lt"/>
              </a:rPr>
              <a:t>Klinische Diagnose des Typ-1-Diabetes</a:t>
            </a:r>
            <a:r>
              <a:rPr lang="de-DE" sz="2000" b="1" baseline="30000">
                <a:solidFill>
                  <a:srgbClr val="7030A0"/>
                </a:solidFill>
                <a:latin typeface="+mj-lt"/>
              </a:rPr>
              <a:t>1</a:t>
            </a:r>
          </a:p>
        </p:txBody>
      </p:sp>
      <p:pic>
        <p:nvPicPr>
          <p:cNvPr id="3" name="Grafik 2" descr="Ein Bild, das Text, Screenshot, Schrift enthält.&#10;&#10;Automatisch generierte Beschreibung">
            <a:extLst>
              <a:ext uri="{FF2B5EF4-FFF2-40B4-BE49-F238E27FC236}">
                <a16:creationId xmlns:a16="http://schemas.microsoft.com/office/drawing/2014/main" id="{9EEE0138-4B2F-3EB2-3710-F05656F5AEBE}"/>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31523" y="1054735"/>
            <a:ext cx="5680954" cy="2508828"/>
          </a:xfrm>
          <a:prstGeom prst="rect">
            <a:avLst/>
          </a:prstGeom>
        </p:spPr>
      </p:pic>
      <p:pic>
        <p:nvPicPr>
          <p:cNvPr id="5" name="Grafik 4" descr="Ein Bild, das Text, Screenshot, Schrift, Reihe enthält.&#10;&#10;Automatisch generierte Beschreibung">
            <a:extLst>
              <a:ext uri="{FF2B5EF4-FFF2-40B4-BE49-F238E27FC236}">
                <a16:creationId xmlns:a16="http://schemas.microsoft.com/office/drawing/2014/main" id="{A045540A-2CFB-54EB-1B3A-FFC33BE798C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31523" y="3480875"/>
            <a:ext cx="5680954" cy="1319447"/>
          </a:xfrm>
          <a:prstGeom prst="rect">
            <a:avLst/>
          </a:prstGeom>
        </p:spPr>
      </p:pic>
      <p:pic>
        <p:nvPicPr>
          <p:cNvPr id="9" name="Grafik 8">
            <a:extLst>
              <a:ext uri="{FF2B5EF4-FFF2-40B4-BE49-F238E27FC236}">
                <a16:creationId xmlns:a16="http://schemas.microsoft.com/office/drawing/2014/main" id="{E038B319-E43F-32FA-776D-26D687F4843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731523" y="635516"/>
            <a:ext cx="5680955" cy="419219"/>
          </a:xfrm>
          <a:prstGeom prst="rect">
            <a:avLst/>
          </a:prstGeom>
        </p:spPr>
      </p:pic>
      <p:sp>
        <p:nvSpPr>
          <p:cNvPr id="10" name="Rechteck 9">
            <a:extLst>
              <a:ext uri="{FF2B5EF4-FFF2-40B4-BE49-F238E27FC236}">
                <a16:creationId xmlns:a16="http://schemas.microsoft.com/office/drawing/2014/main" id="{C86BE2CE-D555-CFAE-E68C-6828085D243E}"/>
              </a:ext>
            </a:extLst>
          </p:cNvPr>
          <p:cNvSpPr/>
          <p:nvPr/>
        </p:nvSpPr>
        <p:spPr>
          <a:xfrm>
            <a:off x="1731523" y="635516"/>
            <a:ext cx="5680954" cy="4164806"/>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1" name="Rechteck 10">
            <a:extLst>
              <a:ext uri="{FF2B5EF4-FFF2-40B4-BE49-F238E27FC236}">
                <a16:creationId xmlns:a16="http://schemas.microsoft.com/office/drawing/2014/main" id="{693FC465-0BD2-7370-19FC-3FEF1EEA2CDC}"/>
              </a:ext>
            </a:extLst>
          </p:cNvPr>
          <p:cNvSpPr/>
          <p:nvPr/>
        </p:nvSpPr>
        <p:spPr>
          <a:xfrm>
            <a:off x="1776920" y="3783127"/>
            <a:ext cx="907914" cy="21911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 name="Rechteck 11">
            <a:extLst>
              <a:ext uri="{FF2B5EF4-FFF2-40B4-BE49-F238E27FC236}">
                <a16:creationId xmlns:a16="http://schemas.microsoft.com/office/drawing/2014/main" id="{3B766304-7C8B-C4F6-853F-0EB5D88D7DC3}"/>
              </a:ext>
            </a:extLst>
          </p:cNvPr>
          <p:cNvSpPr/>
          <p:nvPr/>
        </p:nvSpPr>
        <p:spPr>
          <a:xfrm>
            <a:off x="1776920" y="4031042"/>
            <a:ext cx="3359284" cy="21911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3" name="Rechteck 12">
            <a:extLst>
              <a:ext uri="{FF2B5EF4-FFF2-40B4-BE49-F238E27FC236}">
                <a16:creationId xmlns:a16="http://schemas.microsoft.com/office/drawing/2014/main" id="{CD00D380-33CD-0BBF-A732-BD3A3C97AB06}"/>
              </a:ext>
            </a:extLst>
          </p:cNvPr>
          <p:cNvSpPr/>
          <p:nvPr/>
        </p:nvSpPr>
        <p:spPr>
          <a:xfrm>
            <a:off x="1776920" y="4273305"/>
            <a:ext cx="3412786" cy="21911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4" name="Rechteck 13">
            <a:extLst>
              <a:ext uri="{FF2B5EF4-FFF2-40B4-BE49-F238E27FC236}">
                <a16:creationId xmlns:a16="http://schemas.microsoft.com/office/drawing/2014/main" id="{414246FA-EF67-43AD-BBE0-F3916EBEC5FA}"/>
              </a:ext>
            </a:extLst>
          </p:cNvPr>
          <p:cNvSpPr/>
          <p:nvPr/>
        </p:nvSpPr>
        <p:spPr>
          <a:xfrm>
            <a:off x="1776920" y="4515568"/>
            <a:ext cx="2960450" cy="21911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5" name="TextBox 3037">
            <a:extLst>
              <a:ext uri="{FF2B5EF4-FFF2-40B4-BE49-F238E27FC236}">
                <a16:creationId xmlns:a16="http://schemas.microsoft.com/office/drawing/2014/main" id="{023A1005-DE92-6F65-D3AF-3368E86F408F}"/>
              </a:ext>
            </a:extLst>
          </p:cNvPr>
          <p:cNvSpPr txBox="1"/>
          <p:nvPr/>
        </p:nvSpPr>
        <p:spPr>
          <a:xfrm>
            <a:off x="304800" y="4843098"/>
            <a:ext cx="8324850" cy="276999"/>
          </a:xfrm>
          <a:prstGeom prst="rect">
            <a:avLst/>
          </a:prstGeom>
          <a:noFill/>
        </p:spPr>
        <p:txBody>
          <a:bodyPr wrap="square" rtlCol="0" anchor="b">
            <a:spAutoFit/>
          </a:bodyPr>
          <a:lstStyle/>
          <a:p>
            <a:pPr defTabSz="685766">
              <a:buClr>
                <a:srgbClr val="2F4B95"/>
              </a:buClr>
              <a:defRPr/>
            </a:pPr>
            <a:r>
              <a:rPr lang="de-DE" sz="600" b="1">
                <a:solidFill>
                  <a:srgbClr val="404040"/>
                </a:solidFill>
                <a:ea typeface="Arial"/>
                <a:cs typeface="Arial"/>
              </a:rPr>
              <a:t>1. </a:t>
            </a:r>
            <a:r>
              <a:rPr lang="de-DE" sz="600">
                <a:solidFill>
                  <a:srgbClr val="404040"/>
                </a:solidFill>
                <a:ea typeface="Arial"/>
                <a:cs typeface="Arial"/>
              </a:rPr>
              <a:t>DDG 2023. S3-Leitlinie: Diagnostik, Therapie und Verlaufskontrolle des Diabetes mellitus im Kindes- und Jugendalter, AWMF-Registernummer: 057-016</a:t>
            </a:r>
            <a:r>
              <a:rPr lang="da-DK" sz="600">
                <a:solidFill>
                  <a:srgbClr val="404040"/>
                </a:solidFill>
                <a:ea typeface="Arial"/>
                <a:cs typeface="Arial"/>
              </a:rPr>
              <a:t>. </a:t>
            </a:r>
            <a:r>
              <a:rPr lang="de-DE" sz="600">
                <a:solidFill>
                  <a:srgbClr val="404040"/>
                </a:solidFill>
                <a:ea typeface="Arial"/>
                <a:cs typeface="Arial"/>
              </a:rPr>
              <a:t>Erhältlich unter: </a:t>
            </a:r>
            <a:r>
              <a:rPr lang="de-DE" sz="600">
                <a:solidFill>
                  <a:srgbClr val="404040"/>
                </a:solidFill>
                <a:ea typeface="Arial"/>
                <a:cs typeface="Arial"/>
                <a:hlinkClick r:id="rId5"/>
              </a:rPr>
              <a:t>https://www.ddg.info/behandlung-leitlinien/leitlinien-praxisempfehlungen</a:t>
            </a:r>
            <a:r>
              <a:rPr lang="de-DE" sz="600">
                <a:solidFill>
                  <a:srgbClr val="404040"/>
                </a:solidFill>
                <a:ea typeface="Arial"/>
                <a:cs typeface="Arial"/>
              </a:rPr>
              <a:t>. Zuletzt abgerufen am 12.01.2026.</a:t>
            </a:r>
            <a:endParaRPr lang="da-DK" sz="600">
              <a:solidFill>
                <a:srgbClr val="404040"/>
              </a:solidFill>
              <a:ea typeface="Arial"/>
              <a:cs typeface="Arial"/>
            </a:endParaRPr>
          </a:p>
        </p:txBody>
      </p:sp>
    </p:spTree>
    <p:extLst>
      <p:ext uri="{BB962C8B-B14F-4D97-AF65-F5344CB8AC3E}">
        <p14:creationId xmlns:p14="http://schemas.microsoft.com/office/powerpoint/2010/main" val="25898599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4">
            <a:extLst>
              <a:ext uri="{FF2B5EF4-FFF2-40B4-BE49-F238E27FC236}">
                <a16:creationId xmlns:a16="http://schemas.microsoft.com/office/drawing/2014/main" id="{C02937C1-9096-3C3C-A6C2-217494D0DEE5}"/>
              </a:ext>
            </a:extLst>
          </p:cNvPr>
          <p:cNvSpPr>
            <a:spLocks noGrp="1"/>
          </p:cNvSpPr>
          <p:nvPr>
            <p:ph type="body" sz="quarter" idx="17"/>
          </p:nvPr>
        </p:nvSpPr>
        <p:spPr>
          <a:xfrm>
            <a:off x="390357" y="115968"/>
            <a:ext cx="8476488" cy="463296"/>
          </a:xfrm>
        </p:spPr>
        <p:txBody>
          <a:bodyPr/>
          <a:lstStyle/>
          <a:p>
            <a:r>
              <a:rPr lang="de-DE" sz="2000" b="1">
                <a:solidFill>
                  <a:srgbClr val="7030A0"/>
                </a:solidFill>
                <a:latin typeface="+mj-lt"/>
              </a:rPr>
              <a:t>Ablauf der </a:t>
            </a:r>
            <a:r>
              <a:rPr lang="de-DE" sz="2000" b="1" err="1">
                <a:solidFill>
                  <a:srgbClr val="7030A0"/>
                </a:solidFill>
                <a:latin typeface="+mj-lt"/>
              </a:rPr>
              <a:t>Immunopathogenese</a:t>
            </a:r>
            <a:r>
              <a:rPr lang="de-DE" sz="2000" b="1">
                <a:solidFill>
                  <a:srgbClr val="7030A0"/>
                </a:solidFill>
                <a:latin typeface="+mj-lt"/>
              </a:rPr>
              <a:t> von Typ-1-Diabetes</a:t>
            </a:r>
            <a:r>
              <a:rPr lang="de-DE" sz="2000" b="1" baseline="30000">
                <a:solidFill>
                  <a:srgbClr val="7030A0"/>
                </a:solidFill>
                <a:latin typeface="+mj-lt"/>
              </a:rPr>
              <a:t>1</a:t>
            </a:r>
          </a:p>
        </p:txBody>
      </p:sp>
      <p:pic>
        <p:nvPicPr>
          <p:cNvPr id="3" name="Grafik 2" descr="Ein Bild, das Text, Screenshot, Karte enthält.&#10;&#10;Automatisch generierte Beschreibung">
            <a:extLst>
              <a:ext uri="{FF2B5EF4-FFF2-40B4-BE49-F238E27FC236}">
                <a16:creationId xmlns:a16="http://schemas.microsoft.com/office/drawing/2014/main" id="{6D5E28A1-3220-73B2-2C20-E736398C745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9695" y="718491"/>
            <a:ext cx="7344609" cy="3706518"/>
          </a:xfrm>
          <a:prstGeom prst="rect">
            <a:avLst/>
          </a:prstGeom>
        </p:spPr>
      </p:pic>
      <p:sp>
        <p:nvSpPr>
          <p:cNvPr id="2" name="Textfeld 1">
            <a:extLst>
              <a:ext uri="{FF2B5EF4-FFF2-40B4-BE49-F238E27FC236}">
                <a16:creationId xmlns:a16="http://schemas.microsoft.com/office/drawing/2014/main" id="{0EEC783D-32C8-460A-7D4E-180F3F7C9D7D}"/>
              </a:ext>
            </a:extLst>
          </p:cNvPr>
          <p:cNvSpPr txBox="1"/>
          <p:nvPr/>
        </p:nvSpPr>
        <p:spPr>
          <a:xfrm>
            <a:off x="1649482" y="915437"/>
            <a:ext cx="1098379" cy="123111"/>
          </a:xfrm>
          <a:prstGeom prst="rect">
            <a:avLst/>
          </a:prstGeom>
          <a:solidFill>
            <a:schemeClr val="bg1"/>
          </a:solidFill>
        </p:spPr>
        <p:txBody>
          <a:bodyPr wrap="none" tIns="0" bIns="0" rtlCol="0" anchor="ctr">
            <a:spAutoFit/>
          </a:bodyPr>
          <a:lstStyle/>
          <a:p>
            <a:pPr algn="ctr"/>
            <a:r>
              <a:rPr lang="de-DE" sz="800" b="1" err="1"/>
              <a:t>Normoglykämie</a:t>
            </a:r>
            <a:endParaRPr lang="de-DE" sz="800" b="1"/>
          </a:p>
        </p:txBody>
      </p:sp>
      <p:sp>
        <p:nvSpPr>
          <p:cNvPr id="4" name="Textfeld 3">
            <a:extLst>
              <a:ext uri="{FF2B5EF4-FFF2-40B4-BE49-F238E27FC236}">
                <a16:creationId xmlns:a16="http://schemas.microsoft.com/office/drawing/2014/main" id="{70926A78-A313-D68B-C80F-D591F39D333F}"/>
              </a:ext>
            </a:extLst>
          </p:cNvPr>
          <p:cNvSpPr txBox="1"/>
          <p:nvPr/>
        </p:nvSpPr>
        <p:spPr>
          <a:xfrm>
            <a:off x="3050890" y="792327"/>
            <a:ext cx="1521109" cy="246221"/>
          </a:xfrm>
          <a:prstGeom prst="rect">
            <a:avLst/>
          </a:prstGeom>
          <a:solidFill>
            <a:schemeClr val="bg1"/>
          </a:solidFill>
        </p:spPr>
        <p:txBody>
          <a:bodyPr wrap="square" tIns="0" bIns="0" rtlCol="0" anchor="ctr">
            <a:spAutoFit/>
          </a:bodyPr>
          <a:lstStyle/>
          <a:p>
            <a:pPr algn="ctr"/>
            <a:r>
              <a:rPr lang="de-DE" sz="800" b="1"/>
              <a:t>Verlust der 1. Phase der Insulinantwort</a:t>
            </a:r>
          </a:p>
        </p:txBody>
      </p:sp>
      <p:sp>
        <p:nvSpPr>
          <p:cNvPr id="5" name="Textfeld 4">
            <a:extLst>
              <a:ext uri="{FF2B5EF4-FFF2-40B4-BE49-F238E27FC236}">
                <a16:creationId xmlns:a16="http://schemas.microsoft.com/office/drawing/2014/main" id="{B94E568A-4863-85F4-9AD1-945DE3AB238D}"/>
              </a:ext>
            </a:extLst>
          </p:cNvPr>
          <p:cNvSpPr txBox="1"/>
          <p:nvPr/>
        </p:nvSpPr>
        <p:spPr>
          <a:xfrm>
            <a:off x="4603360" y="915436"/>
            <a:ext cx="1056701" cy="123111"/>
          </a:xfrm>
          <a:prstGeom prst="rect">
            <a:avLst/>
          </a:prstGeom>
          <a:solidFill>
            <a:schemeClr val="bg1"/>
          </a:solidFill>
        </p:spPr>
        <p:txBody>
          <a:bodyPr wrap="none" tIns="0" bIns="0" rtlCol="0" anchor="ctr">
            <a:spAutoFit/>
          </a:bodyPr>
          <a:lstStyle/>
          <a:p>
            <a:pPr algn="ctr"/>
            <a:r>
              <a:rPr lang="de-DE" sz="800" b="1"/>
              <a:t>Hyperglykämie</a:t>
            </a:r>
          </a:p>
        </p:txBody>
      </p:sp>
      <p:sp>
        <p:nvSpPr>
          <p:cNvPr id="7" name="Textfeld 6">
            <a:extLst>
              <a:ext uri="{FF2B5EF4-FFF2-40B4-BE49-F238E27FC236}">
                <a16:creationId xmlns:a16="http://schemas.microsoft.com/office/drawing/2014/main" id="{6BDD501B-177F-D4BE-923A-EAFA660321A0}"/>
              </a:ext>
            </a:extLst>
          </p:cNvPr>
          <p:cNvSpPr txBox="1"/>
          <p:nvPr/>
        </p:nvSpPr>
        <p:spPr>
          <a:xfrm>
            <a:off x="5782665" y="792327"/>
            <a:ext cx="1098378" cy="246221"/>
          </a:xfrm>
          <a:prstGeom prst="rect">
            <a:avLst/>
          </a:prstGeom>
          <a:solidFill>
            <a:schemeClr val="bg1"/>
          </a:solidFill>
        </p:spPr>
        <p:txBody>
          <a:bodyPr wrap="square" tIns="0" bIns="0" rtlCol="0" anchor="ctr">
            <a:spAutoFit/>
          </a:bodyPr>
          <a:lstStyle/>
          <a:p>
            <a:pPr algn="ctr"/>
            <a:r>
              <a:rPr lang="de-DE" sz="800" b="1"/>
              <a:t>Kein basaler    C-Peptidspiegel</a:t>
            </a:r>
          </a:p>
        </p:txBody>
      </p:sp>
      <p:sp>
        <p:nvSpPr>
          <p:cNvPr id="8" name="Textfeld 7">
            <a:extLst>
              <a:ext uri="{FF2B5EF4-FFF2-40B4-BE49-F238E27FC236}">
                <a16:creationId xmlns:a16="http://schemas.microsoft.com/office/drawing/2014/main" id="{A042F541-9BDD-89DC-56F4-E6E677B13D5B}"/>
              </a:ext>
            </a:extLst>
          </p:cNvPr>
          <p:cNvSpPr txBox="1"/>
          <p:nvPr/>
        </p:nvSpPr>
        <p:spPr>
          <a:xfrm>
            <a:off x="6796986" y="792327"/>
            <a:ext cx="1172966" cy="246221"/>
          </a:xfrm>
          <a:prstGeom prst="rect">
            <a:avLst/>
          </a:prstGeom>
          <a:solidFill>
            <a:schemeClr val="bg1"/>
          </a:solidFill>
        </p:spPr>
        <p:txBody>
          <a:bodyPr wrap="square" tIns="0" bIns="0" rtlCol="0" anchor="ctr">
            <a:spAutoFit/>
          </a:bodyPr>
          <a:lstStyle/>
          <a:p>
            <a:pPr algn="ctr"/>
            <a:r>
              <a:rPr lang="de-DE" sz="800" b="1"/>
              <a:t>Kein stimulierter    C-Peptidspiegel</a:t>
            </a:r>
          </a:p>
        </p:txBody>
      </p:sp>
      <p:sp>
        <p:nvSpPr>
          <p:cNvPr id="10" name="Textfeld 9">
            <a:extLst>
              <a:ext uri="{FF2B5EF4-FFF2-40B4-BE49-F238E27FC236}">
                <a16:creationId xmlns:a16="http://schemas.microsoft.com/office/drawing/2014/main" id="{172BF350-B127-B778-CC58-CA55BA7F0BF2}"/>
              </a:ext>
            </a:extLst>
          </p:cNvPr>
          <p:cNvSpPr txBox="1"/>
          <p:nvPr/>
        </p:nvSpPr>
        <p:spPr>
          <a:xfrm rot="16200000">
            <a:off x="563383" y="2456466"/>
            <a:ext cx="1098378" cy="123111"/>
          </a:xfrm>
          <a:prstGeom prst="rect">
            <a:avLst/>
          </a:prstGeom>
          <a:solidFill>
            <a:schemeClr val="bg1"/>
          </a:solidFill>
        </p:spPr>
        <p:txBody>
          <a:bodyPr wrap="square" tIns="0" bIns="0" rtlCol="0" anchor="ctr">
            <a:spAutoFit/>
          </a:bodyPr>
          <a:lstStyle/>
          <a:p>
            <a:pPr algn="ctr"/>
            <a:r>
              <a:rPr lang="el-GR" sz="800"/>
              <a:t>β</a:t>
            </a:r>
            <a:r>
              <a:rPr lang="de-DE" sz="800"/>
              <a:t>-Zellmasse</a:t>
            </a:r>
          </a:p>
        </p:txBody>
      </p:sp>
      <p:sp>
        <p:nvSpPr>
          <p:cNvPr id="11" name="Textfeld 10">
            <a:extLst>
              <a:ext uri="{FF2B5EF4-FFF2-40B4-BE49-F238E27FC236}">
                <a16:creationId xmlns:a16="http://schemas.microsoft.com/office/drawing/2014/main" id="{F586C768-A542-2F82-CE97-CBEFDC53EE92}"/>
              </a:ext>
            </a:extLst>
          </p:cNvPr>
          <p:cNvSpPr txBox="1"/>
          <p:nvPr/>
        </p:nvSpPr>
        <p:spPr>
          <a:xfrm>
            <a:off x="1240277" y="3858685"/>
            <a:ext cx="651932" cy="246221"/>
          </a:xfrm>
          <a:prstGeom prst="rect">
            <a:avLst/>
          </a:prstGeom>
          <a:solidFill>
            <a:srgbClr val="CCDDBB"/>
          </a:solidFill>
        </p:spPr>
        <p:txBody>
          <a:bodyPr wrap="square" lIns="0" tIns="0" rIns="0" bIns="0" rtlCol="0" anchor="ctr">
            <a:spAutoFit/>
          </a:bodyPr>
          <a:lstStyle/>
          <a:p>
            <a:r>
              <a:rPr lang="de-DE" sz="800"/>
              <a:t>Genetisches Risiko</a:t>
            </a:r>
          </a:p>
        </p:txBody>
      </p:sp>
      <p:sp>
        <p:nvSpPr>
          <p:cNvPr id="12" name="Textfeld 11">
            <a:extLst>
              <a:ext uri="{FF2B5EF4-FFF2-40B4-BE49-F238E27FC236}">
                <a16:creationId xmlns:a16="http://schemas.microsoft.com/office/drawing/2014/main" id="{636D3820-EC68-06FB-A967-8CAF2EFEB229}"/>
              </a:ext>
            </a:extLst>
          </p:cNvPr>
          <p:cNvSpPr txBox="1"/>
          <p:nvPr/>
        </p:nvSpPr>
        <p:spPr>
          <a:xfrm>
            <a:off x="2445597" y="3735574"/>
            <a:ext cx="605293" cy="369332"/>
          </a:xfrm>
          <a:prstGeom prst="rect">
            <a:avLst/>
          </a:prstGeom>
          <a:solidFill>
            <a:srgbClr val="CCDDBB"/>
          </a:solidFill>
        </p:spPr>
        <p:txBody>
          <a:bodyPr wrap="square" lIns="0" tIns="0" rIns="0" bIns="0" rtlCol="0" anchor="ctr">
            <a:spAutoFit/>
          </a:bodyPr>
          <a:lstStyle/>
          <a:p>
            <a:r>
              <a:rPr lang="de-DE" sz="800"/>
              <a:t>Verlust der Immun-toleranz</a:t>
            </a:r>
          </a:p>
        </p:txBody>
      </p:sp>
      <p:sp>
        <p:nvSpPr>
          <p:cNvPr id="13" name="Textfeld 12">
            <a:extLst>
              <a:ext uri="{FF2B5EF4-FFF2-40B4-BE49-F238E27FC236}">
                <a16:creationId xmlns:a16="http://schemas.microsoft.com/office/drawing/2014/main" id="{DE7BBC42-A2CE-1DB5-D3E6-D3FE396E6C1D}"/>
              </a:ext>
            </a:extLst>
          </p:cNvPr>
          <p:cNvSpPr txBox="1"/>
          <p:nvPr/>
        </p:nvSpPr>
        <p:spPr>
          <a:xfrm>
            <a:off x="4204677" y="4174010"/>
            <a:ext cx="605293" cy="123111"/>
          </a:xfrm>
          <a:prstGeom prst="rect">
            <a:avLst/>
          </a:prstGeom>
          <a:solidFill>
            <a:schemeClr val="bg1"/>
          </a:solidFill>
        </p:spPr>
        <p:txBody>
          <a:bodyPr wrap="square" lIns="0" tIns="0" rIns="0" bIns="0" rtlCol="0" anchor="ctr">
            <a:spAutoFit/>
          </a:bodyPr>
          <a:lstStyle/>
          <a:p>
            <a:pPr algn="ctr"/>
            <a:r>
              <a:rPr lang="de-DE" sz="800"/>
              <a:t>Zeit</a:t>
            </a:r>
          </a:p>
        </p:txBody>
      </p:sp>
      <p:sp>
        <p:nvSpPr>
          <p:cNvPr id="14" name="Textfeld 13">
            <a:extLst>
              <a:ext uri="{FF2B5EF4-FFF2-40B4-BE49-F238E27FC236}">
                <a16:creationId xmlns:a16="http://schemas.microsoft.com/office/drawing/2014/main" id="{907E50EC-28CC-CB03-2EE6-7D82922F6570}"/>
              </a:ext>
            </a:extLst>
          </p:cNvPr>
          <p:cNvSpPr txBox="1"/>
          <p:nvPr/>
        </p:nvSpPr>
        <p:spPr>
          <a:xfrm>
            <a:off x="7086482" y="1585919"/>
            <a:ext cx="378737" cy="107722"/>
          </a:xfrm>
          <a:prstGeom prst="rect">
            <a:avLst/>
          </a:prstGeom>
          <a:solidFill>
            <a:schemeClr val="bg1"/>
          </a:solidFill>
        </p:spPr>
        <p:txBody>
          <a:bodyPr wrap="square" lIns="0" tIns="0" rIns="0" bIns="0" rtlCol="0" anchor="ctr">
            <a:spAutoFit/>
          </a:bodyPr>
          <a:lstStyle/>
          <a:p>
            <a:r>
              <a:rPr lang="de-DE" sz="700"/>
              <a:t>B-Zelle</a:t>
            </a:r>
          </a:p>
        </p:txBody>
      </p:sp>
      <p:sp>
        <p:nvSpPr>
          <p:cNvPr id="15" name="Textfeld 14">
            <a:extLst>
              <a:ext uri="{FF2B5EF4-FFF2-40B4-BE49-F238E27FC236}">
                <a16:creationId xmlns:a16="http://schemas.microsoft.com/office/drawing/2014/main" id="{7A3EE96D-C3F6-FECC-9F83-5E182768C046}"/>
              </a:ext>
            </a:extLst>
          </p:cNvPr>
          <p:cNvSpPr txBox="1"/>
          <p:nvPr/>
        </p:nvSpPr>
        <p:spPr>
          <a:xfrm>
            <a:off x="7086482" y="1377148"/>
            <a:ext cx="226337" cy="144073"/>
          </a:xfrm>
          <a:prstGeom prst="rect">
            <a:avLst/>
          </a:prstGeom>
          <a:solidFill>
            <a:schemeClr val="bg1"/>
          </a:solidFill>
        </p:spPr>
        <p:txBody>
          <a:bodyPr wrap="square" lIns="0" tIns="0" rIns="0" bIns="36000" rtlCol="0" anchor="ctr">
            <a:spAutoFit/>
          </a:bodyPr>
          <a:lstStyle/>
          <a:p>
            <a:r>
              <a:rPr lang="de-DE" sz="700" err="1"/>
              <a:t>T</a:t>
            </a:r>
            <a:r>
              <a:rPr lang="de-DE" sz="700" baseline="-25000" err="1"/>
              <a:t>reg</a:t>
            </a:r>
            <a:endParaRPr lang="de-DE" sz="700" baseline="-25000"/>
          </a:p>
        </p:txBody>
      </p:sp>
      <p:sp>
        <p:nvSpPr>
          <p:cNvPr id="16" name="Textfeld 15">
            <a:extLst>
              <a:ext uri="{FF2B5EF4-FFF2-40B4-BE49-F238E27FC236}">
                <a16:creationId xmlns:a16="http://schemas.microsoft.com/office/drawing/2014/main" id="{F82D9376-ACB9-BC91-ED20-59FDF101E9AE}"/>
              </a:ext>
            </a:extLst>
          </p:cNvPr>
          <p:cNvSpPr txBox="1"/>
          <p:nvPr/>
        </p:nvSpPr>
        <p:spPr>
          <a:xfrm>
            <a:off x="7086482" y="1168160"/>
            <a:ext cx="226337" cy="144073"/>
          </a:xfrm>
          <a:prstGeom prst="rect">
            <a:avLst/>
          </a:prstGeom>
          <a:solidFill>
            <a:schemeClr val="bg1"/>
          </a:solidFill>
        </p:spPr>
        <p:txBody>
          <a:bodyPr wrap="square" lIns="0" tIns="0" rIns="0" bIns="36000" rtlCol="0" anchor="ctr">
            <a:spAutoFit/>
          </a:bodyPr>
          <a:lstStyle/>
          <a:p>
            <a:r>
              <a:rPr lang="de-DE" sz="700"/>
              <a:t>T</a:t>
            </a:r>
            <a:r>
              <a:rPr lang="de-DE" sz="700" baseline="-25000"/>
              <a:t>H</a:t>
            </a:r>
            <a:r>
              <a:rPr lang="de-DE" sz="700"/>
              <a:t>1</a:t>
            </a:r>
            <a:endParaRPr lang="de-DE" sz="700" baseline="-25000"/>
          </a:p>
        </p:txBody>
      </p:sp>
      <p:sp>
        <p:nvSpPr>
          <p:cNvPr id="17" name="Textfeld 16">
            <a:extLst>
              <a:ext uri="{FF2B5EF4-FFF2-40B4-BE49-F238E27FC236}">
                <a16:creationId xmlns:a16="http://schemas.microsoft.com/office/drawing/2014/main" id="{97B27068-7557-29DA-B7E7-D7E057299FB8}"/>
              </a:ext>
            </a:extLst>
          </p:cNvPr>
          <p:cNvSpPr txBox="1"/>
          <p:nvPr/>
        </p:nvSpPr>
        <p:spPr>
          <a:xfrm>
            <a:off x="7567762" y="1177533"/>
            <a:ext cx="378737" cy="107722"/>
          </a:xfrm>
          <a:prstGeom prst="rect">
            <a:avLst/>
          </a:prstGeom>
          <a:solidFill>
            <a:schemeClr val="bg1"/>
          </a:solidFill>
        </p:spPr>
        <p:txBody>
          <a:bodyPr wrap="square" lIns="0" tIns="0" rIns="0" bIns="0" rtlCol="0" anchor="ctr">
            <a:spAutoFit/>
          </a:bodyPr>
          <a:lstStyle/>
          <a:p>
            <a:r>
              <a:rPr lang="el-GR" sz="700"/>
              <a:t>β</a:t>
            </a:r>
            <a:r>
              <a:rPr lang="de-DE" sz="700"/>
              <a:t>-Zelle</a:t>
            </a:r>
          </a:p>
        </p:txBody>
      </p:sp>
      <p:sp>
        <p:nvSpPr>
          <p:cNvPr id="18" name="Textfeld 17">
            <a:extLst>
              <a:ext uri="{FF2B5EF4-FFF2-40B4-BE49-F238E27FC236}">
                <a16:creationId xmlns:a16="http://schemas.microsoft.com/office/drawing/2014/main" id="{075F700E-43CE-48CA-FF59-ABB8E7A55155}"/>
              </a:ext>
            </a:extLst>
          </p:cNvPr>
          <p:cNvSpPr txBox="1"/>
          <p:nvPr/>
        </p:nvSpPr>
        <p:spPr>
          <a:xfrm>
            <a:off x="7567762" y="1377523"/>
            <a:ext cx="276343" cy="107722"/>
          </a:xfrm>
          <a:prstGeom prst="rect">
            <a:avLst/>
          </a:prstGeom>
          <a:solidFill>
            <a:schemeClr val="bg1"/>
          </a:solidFill>
        </p:spPr>
        <p:txBody>
          <a:bodyPr wrap="square" lIns="0" tIns="0" rIns="0" bIns="0" rtlCol="0" anchor="ctr">
            <a:spAutoFit/>
          </a:bodyPr>
          <a:lstStyle/>
          <a:p>
            <a:r>
              <a:rPr lang="de-DE" sz="700"/>
              <a:t>CTL</a:t>
            </a:r>
          </a:p>
        </p:txBody>
      </p:sp>
      <p:sp>
        <p:nvSpPr>
          <p:cNvPr id="19" name="Textfeld 18">
            <a:extLst>
              <a:ext uri="{FF2B5EF4-FFF2-40B4-BE49-F238E27FC236}">
                <a16:creationId xmlns:a16="http://schemas.microsoft.com/office/drawing/2014/main" id="{2BC70931-CF0D-B6F8-DE6E-6BA23AF711F7}"/>
              </a:ext>
            </a:extLst>
          </p:cNvPr>
          <p:cNvSpPr txBox="1"/>
          <p:nvPr/>
        </p:nvSpPr>
        <p:spPr>
          <a:xfrm>
            <a:off x="7578418" y="1582267"/>
            <a:ext cx="265687" cy="107722"/>
          </a:xfrm>
          <a:prstGeom prst="rect">
            <a:avLst/>
          </a:prstGeom>
          <a:solidFill>
            <a:schemeClr val="bg1"/>
          </a:solidFill>
        </p:spPr>
        <p:txBody>
          <a:bodyPr wrap="square" lIns="0" tIns="0" rIns="0" bIns="0" rtlCol="0" anchor="ctr">
            <a:spAutoFit/>
          </a:bodyPr>
          <a:lstStyle/>
          <a:p>
            <a:r>
              <a:rPr lang="de-DE" sz="700"/>
              <a:t>APZ</a:t>
            </a:r>
          </a:p>
        </p:txBody>
      </p:sp>
      <p:sp>
        <p:nvSpPr>
          <p:cNvPr id="23" name="Textfeld 22">
            <a:extLst>
              <a:ext uri="{FF2B5EF4-FFF2-40B4-BE49-F238E27FC236}">
                <a16:creationId xmlns:a16="http://schemas.microsoft.com/office/drawing/2014/main" id="{D1CE4A57-8965-2618-60B1-DA2088303A8B}"/>
              </a:ext>
            </a:extLst>
          </p:cNvPr>
          <p:cNvSpPr txBox="1"/>
          <p:nvPr/>
        </p:nvSpPr>
        <p:spPr>
          <a:xfrm>
            <a:off x="390357" y="4850556"/>
            <a:ext cx="7696570" cy="276999"/>
          </a:xfrm>
          <a:prstGeom prst="rect">
            <a:avLst/>
          </a:prstGeom>
          <a:noFill/>
        </p:spPr>
        <p:txBody>
          <a:bodyPr wrap="square">
            <a:spAutoFit/>
          </a:bodyPr>
          <a:lstStyle/>
          <a:p>
            <a:r>
              <a:rPr lang="de-DE" sz="600">
                <a:solidFill>
                  <a:srgbClr val="404040"/>
                </a:solidFill>
                <a:cs typeface="Arial"/>
              </a:rPr>
              <a:t>APZ: Antigen-präsentierende Zelle; CTL: zytotoxischer T-Lymphozyt (CD8+ T-Zelle); T</a:t>
            </a:r>
            <a:r>
              <a:rPr lang="de-DE" sz="600" baseline="-25000">
                <a:solidFill>
                  <a:srgbClr val="404040"/>
                </a:solidFill>
                <a:cs typeface="Arial"/>
              </a:rPr>
              <a:t>H</a:t>
            </a:r>
            <a:r>
              <a:rPr lang="de-DE" sz="600">
                <a:solidFill>
                  <a:srgbClr val="404040"/>
                </a:solidFill>
                <a:cs typeface="Arial"/>
              </a:rPr>
              <a:t>1: T-Helfer-1-Zelle; </a:t>
            </a:r>
            <a:r>
              <a:rPr lang="de-DE" sz="600" err="1">
                <a:solidFill>
                  <a:srgbClr val="404040"/>
                </a:solidFill>
                <a:cs typeface="Arial"/>
              </a:rPr>
              <a:t>T</a:t>
            </a:r>
            <a:r>
              <a:rPr lang="de-DE" sz="600" baseline="-25000" err="1">
                <a:solidFill>
                  <a:srgbClr val="404040"/>
                </a:solidFill>
                <a:cs typeface="Arial"/>
              </a:rPr>
              <a:t>reg</a:t>
            </a:r>
            <a:r>
              <a:rPr lang="de-DE" sz="600">
                <a:solidFill>
                  <a:srgbClr val="404040"/>
                </a:solidFill>
                <a:cs typeface="Arial"/>
              </a:rPr>
              <a:t>: regulatorische T-Zelle.</a:t>
            </a:r>
          </a:p>
          <a:p>
            <a:r>
              <a:rPr lang="de-DE" sz="600" b="1">
                <a:solidFill>
                  <a:srgbClr val="404040"/>
                </a:solidFill>
                <a:cs typeface="Arial"/>
              </a:rPr>
              <a:t>1.</a:t>
            </a:r>
            <a:r>
              <a:rPr lang="de-DE" sz="600">
                <a:solidFill>
                  <a:srgbClr val="404040"/>
                </a:solidFill>
                <a:cs typeface="Arial"/>
              </a:rPr>
              <a:t> </a:t>
            </a:r>
            <a:r>
              <a:rPr lang="en-US" sz="600">
                <a:solidFill>
                  <a:srgbClr val="404040"/>
                </a:solidFill>
                <a:cs typeface="Arial"/>
              </a:rPr>
              <a:t>Roep BO &amp; Tree TIM</a:t>
            </a:r>
            <a:r>
              <a:rPr lang="en-US" sz="600" i="1">
                <a:solidFill>
                  <a:srgbClr val="404040"/>
                </a:solidFill>
                <a:cs typeface="Arial"/>
              </a:rPr>
              <a:t>. Nat Rev Endocrinol </a:t>
            </a:r>
            <a:r>
              <a:rPr lang="en-US" sz="600">
                <a:solidFill>
                  <a:srgbClr val="404040"/>
                </a:solidFill>
                <a:cs typeface="Arial"/>
              </a:rPr>
              <a:t>2014; 10: 229</a:t>
            </a:r>
            <a:r>
              <a:rPr lang="de" sz="600">
                <a:solidFill>
                  <a:srgbClr val="404040"/>
                </a:solidFill>
                <a:ea typeface="Arial"/>
                <a:cs typeface="Arial"/>
              </a:rPr>
              <a:t>–</a:t>
            </a:r>
            <a:r>
              <a:rPr lang="en-US" sz="600">
                <a:solidFill>
                  <a:srgbClr val="404040"/>
                </a:solidFill>
                <a:cs typeface="Arial"/>
              </a:rPr>
              <a:t>42.  </a:t>
            </a:r>
          </a:p>
        </p:txBody>
      </p:sp>
      <p:sp>
        <p:nvSpPr>
          <p:cNvPr id="21" name="Textfeld 20">
            <a:extLst>
              <a:ext uri="{FF2B5EF4-FFF2-40B4-BE49-F238E27FC236}">
                <a16:creationId xmlns:a16="http://schemas.microsoft.com/office/drawing/2014/main" id="{E6DF5903-807F-6833-8274-E8F64D4EA05E}"/>
              </a:ext>
            </a:extLst>
          </p:cNvPr>
          <p:cNvSpPr txBox="1"/>
          <p:nvPr/>
        </p:nvSpPr>
        <p:spPr>
          <a:xfrm>
            <a:off x="817970" y="4455584"/>
            <a:ext cx="3473995" cy="184666"/>
          </a:xfrm>
          <a:prstGeom prst="rect">
            <a:avLst/>
          </a:prstGeom>
          <a:noFill/>
        </p:spPr>
        <p:txBody>
          <a:bodyPr wrap="square">
            <a:spAutoFit/>
          </a:bodyPr>
          <a:lstStyle/>
          <a:p>
            <a:r>
              <a:rPr lang="de-DE" sz="600">
                <a:solidFill>
                  <a:srgbClr val="404040"/>
                </a:solidFill>
                <a:cs typeface="Arial"/>
              </a:rPr>
              <a:t>Abbildung modifiziert nach </a:t>
            </a:r>
            <a:r>
              <a:rPr lang="de-DE" sz="600" err="1">
                <a:solidFill>
                  <a:srgbClr val="404040"/>
                </a:solidFill>
                <a:cs typeface="Arial"/>
              </a:rPr>
              <a:t>Roep</a:t>
            </a:r>
            <a:r>
              <a:rPr lang="de-DE" sz="600">
                <a:solidFill>
                  <a:srgbClr val="404040"/>
                </a:solidFill>
                <a:cs typeface="Arial"/>
              </a:rPr>
              <a:t> &amp; </a:t>
            </a:r>
            <a:r>
              <a:rPr lang="de-DE" sz="600" err="1">
                <a:solidFill>
                  <a:srgbClr val="404040"/>
                </a:solidFill>
                <a:cs typeface="Arial"/>
              </a:rPr>
              <a:t>Tree</a:t>
            </a:r>
            <a:r>
              <a:rPr lang="de-DE" sz="600">
                <a:solidFill>
                  <a:srgbClr val="404040"/>
                </a:solidFill>
                <a:cs typeface="Arial"/>
              </a:rPr>
              <a:t> 2014</a:t>
            </a:r>
            <a:r>
              <a:rPr lang="de-DE" sz="600" baseline="30000">
                <a:solidFill>
                  <a:srgbClr val="404040"/>
                </a:solidFill>
                <a:cs typeface="Arial"/>
              </a:rPr>
              <a:t>1</a:t>
            </a:r>
            <a:endParaRPr lang="en-US" sz="600" baseline="30000">
              <a:solidFill>
                <a:srgbClr val="404040"/>
              </a:solidFill>
              <a:cs typeface="Arial"/>
            </a:endParaRPr>
          </a:p>
        </p:txBody>
      </p:sp>
      <p:sp>
        <p:nvSpPr>
          <p:cNvPr id="22" name="Rechteck 21">
            <a:extLst>
              <a:ext uri="{FF2B5EF4-FFF2-40B4-BE49-F238E27FC236}">
                <a16:creationId xmlns:a16="http://schemas.microsoft.com/office/drawing/2014/main" id="{27CA16CD-0C61-F99B-F056-23935A728655}"/>
              </a:ext>
            </a:extLst>
          </p:cNvPr>
          <p:cNvSpPr/>
          <p:nvPr/>
        </p:nvSpPr>
        <p:spPr>
          <a:xfrm>
            <a:off x="899695" y="736043"/>
            <a:ext cx="7344609" cy="3688965"/>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24" name="Rectangle: Rounded Corners 23">
            <a:extLst>
              <a:ext uri="{FF2B5EF4-FFF2-40B4-BE49-F238E27FC236}">
                <a16:creationId xmlns:a16="http://schemas.microsoft.com/office/drawing/2014/main" id="{DFCE69FD-A3AE-D4EA-58F8-70CC16E6F224}"/>
              </a:ext>
            </a:extLst>
          </p:cNvPr>
          <p:cNvSpPr/>
          <p:nvPr/>
        </p:nvSpPr>
        <p:spPr>
          <a:xfrm>
            <a:off x="3245738" y="1100524"/>
            <a:ext cx="3591150" cy="769441"/>
          </a:xfrm>
          <a:prstGeom prst="roundRect">
            <a:avLst>
              <a:gd name="adj" fmla="val 908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defTabSz="685800">
              <a:spcBef>
                <a:spcPts val="1000"/>
              </a:spcBef>
              <a:defRPr/>
            </a:pPr>
            <a:r>
              <a:rPr lang="de-DE" sz="1000"/>
              <a:t>Nach der Geburt stellt sich ein Immungleichgewicht ein, bei dem Insel-autoreaktive T-Zellen durch Immunregulierung in Schach gehalten werden, so dass deren Aktivierung verhindert wird.</a:t>
            </a:r>
            <a:endParaRPr lang="de-DE" sz="1000" baseline="30000">
              <a:solidFill>
                <a:prstClr val="white"/>
              </a:solidFill>
              <a:latin typeface="Verdana"/>
            </a:endParaRPr>
          </a:p>
        </p:txBody>
      </p:sp>
    </p:spTree>
    <p:extLst>
      <p:ext uri="{BB962C8B-B14F-4D97-AF65-F5344CB8AC3E}">
        <p14:creationId xmlns:p14="http://schemas.microsoft.com/office/powerpoint/2010/main" val="12358523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fik 2" descr="Ein Bild, das Text, Screenshot, Karte enthält.&#10;&#10;Automatisch generierte Beschreibung">
            <a:extLst>
              <a:ext uri="{FF2B5EF4-FFF2-40B4-BE49-F238E27FC236}">
                <a16:creationId xmlns:a16="http://schemas.microsoft.com/office/drawing/2014/main" id="{6D5E28A1-3220-73B2-2C20-E736398C745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9695" y="718491"/>
            <a:ext cx="7344609" cy="3706518"/>
          </a:xfrm>
          <a:prstGeom prst="rect">
            <a:avLst/>
          </a:prstGeom>
        </p:spPr>
      </p:pic>
      <p:sp>
        <p:nvSpPr>
          <p:cNvPr id="2" name="Textfeld 1">
            <a:extLst>
              <a:ext uri="{FF2B5EF4-FFF2-40B4-BE49-F238E27FC236}">
                <a16:creationId xmlns:a16="http://schemas.microsoft.com/office/drawing/2014/main" id="{0EEC783D-32C8-460A-7D4E-180F3F7C9D7D}"/>
              </a:ext>
            </a:extLst>
          </p:cNvPr>
          <p:cNvSpPr txBox="1"/>
          <p:nvPr/>
        </p:nvSpPr>
        <p:spPr>
          <a:xfrm>
            <a:off x="1649482" y="915437"/>
            <a:ext cx="1098379" cy="123111"/>
          </a:xfrm>
          <a:prstGeom prst="rect">
            <a:avLst/>
          </a:prstGeom>
          <a:solidFill>
            <a:schemeClr val="bg1"/>
          </a:solidFill>
        </p:spPr>
        <p:txBody>
          <a:bodyPr wrap="none" tIns="0" bIns="0" rtlCol="0" anchor="ctr">
            <a:spAutoFit/>
          </a:bodyPr>
          <a:lstStyle/>
          <a:p>
            <a:pPr algn="ctr"/>
            <a:r>
              <a:rPr lang="de-DE" sz="800" b="1" err="1"/>
              <a:t>Normoglykämie</a:t>
            </a:r>
            <a:endParaRPr lang="de-DE" sz="800" b="1"/>
          </a:p>
        </p:txBody>
      </p:sp>
      <p:sp>
        <p:nvSpPr>
          <p:cNvPr id="4" name="Textfeld 3">
            <a:extLst>
              <a:ext uri="{FF2B5EF4-FFF2-40B4-BE49-F238E27FC236}">
                <a16:creationId xmlns:a16="http://schemas.microsoft.com/office/drawing/2014/main" id="{70926A78-A313-D68B-C80F-D591F39D333F}"/>
              </a:ext>
            </a:extLst>
          </p:cNvPr>
          <p:cNvSpPr txBox="1"/>
          <p:nvPr/>
        </p:nvSpPr>
        <p:spPr>
          <a:xfrm>
            <a:off x="3050890" y="792327"/>
            <a:ext cx="1521109" cy="246221"/>
          </a:xfrm>
          <a:prstGeom prst="rect">
            <a:avLst/>
          </a:prstGeom>
          <a:solidFill>
            <a:schemeClr val="bg1"/>
          </a:solidFill>
        </p:spPr>
        <p:txBody>
          <a:bodyPr wrap="square" tIns="0" bIns="0" rtlCol="0" anchor="ctr">
            <a:spAutoFit/>
          </a:bodyPr>
          <a:lstStyle/>
          <a:p>
            <a:pPr algn="ctr"/>
            <a:r>
              <a:rPr lang="de-DE" sz="800" b="1"/>
              <a:t>Verlust der 1. Phase der Insulinantwort</a:t>
            </a:r>
          </a:p>
        </p:txBody>
      </p:sp>
      <p:sp>
        <p:nvSpPr>
          <p:cNvPr id="5" name="Textfeld 4">
            <a:extLst>
              <a:ext uri="{FF2B5EF4-FFF2-40B4-BE49-F238E27FC236}">
                <a16:creationId xmlns:a16="http://schemas.microsoft.com/office/drawing/2014/main" id="{B94E568A-4863-85F4-9AD1-945DE3AB238D}"/>
              </a:ext>
            </a:extLst>
          </p:cNvPr>
          <p:cNvSpPr txBox="1"/>
          <p:nvPr/>
        </p:nvSpPr>
        <p:spPr>
          <a:xfrm>
            <a:off x="4603360" y="915436"/>
            <a:ext cx="1056701" cy="123111"/>
          </a:xfrm>
          <a:prstGeom prst="rect">
            <a:avLst/>
          </a:prstGeom>
          <a:solidFill>
            <a:schemeClr val="bg1"/>
          </a:solidFill>
        </p:spPr>
        <p:txBody>
          <a:bodyPr wrap="none" tIns="0" bIns="0" rtlCol="0" anchor="ctr">
            <a:spAutoFit/>
          </a:bodyPr>
          <a:lstStyle/>
          <a:p>
            <a:pPr algn="ctr"/>
            <a:r>
              <a:rPr lang="de-DE" sz="800" b="1"/>
              <a:t>Hyperglykämie</a:t>
            </a:r>
          </a:p>
        </p:txBody>
      </p:sp>
      <p:sp>
        <p:nvSpPr>
          <p:cNvPr id="7" name="Textfeld 6">
            <a:extLst>
              <a:ext uri="{FF2B5EF4-FFF2-40B4-BE49-F238E27FC236}">
                <a16:creationId xmlns:a16="http://schemas.microsoft.com/office/drawing/2014/main" id="{6BDD501B-177F-D4BE-923A-EAFA660321A0}"/>
              </a:ext>
            </a:extLst>
          </p:cNvPr>
          <p:cNvSpPr txBox="1"/>
          <p:nvPr/>
        </p:nvSpPr>
        <p:spPr>
          <a:xfrm>
            <a:off x="5782665" y="792327"/>
            <a:ext cx="1098378" cy="246221"/>
          </a:xfrm>
          <a:prstGeom prst="rect">
            <a:avLst/>
          </a:prstGeom>
          <a:solidFill>
            <a:schemeClr val="bg1"/>
          </a:solidFill>
        </p:spPr>
        <p:txBody>
          <a:bodyPr wrap="square" tIns="0" bIns="0" rtlCol="0" anchor="ctr">
            <a:spAutoFit/>
          </a:bodyPr>
          <a:lstStyle/>
          <a:p>
            <a:pPr algn="ctr"/>
            <a:r>
              <a:rPr lang="de-DE" sz="800" b="1"/>
              <a:t>Kein basaler    C-Peptidspiegel</a:t>
            </a:r>
          </a:p>
        </p:txBody>
      </p:sp>
      <p:sp>
        <p:nvSpPr>
          <p:cNvPr id="8" name="Textfeld 7">
            <a:extLst>
              <a:ext uri="{FF2B5EF4-FFF2-40B4-BE49-F238E27FC236}">
                <a16:creationId xmlns:a16="http://schemas.microsoft.com/office/drawing/2014/main" id="{A042F541-9BDD-89DC-56F4-E6E677B13D5B}"/>
              </a:ext>
            </a:extLst>
          </p:cNvPr>
          <p:cNvSpPr txBox="1"/>
          <p:nvPr/>
        </p:nvSpPr>
        <p:spPr>
          <a:xfrm>
            <a:off x="6796986" y="792327"/>
            <a:ext cx="1172966" cy="246221"/>
          </a:xfrm>
          <a:prstGeom prst="rect">
            <a:avLst/>
          </a:prstGeom>
          <a:solidFill>
            <a:schemeClr val="bg1"/>
          </a:solidFill>
        </p:spPr>
        <p:txBody>
          <a:bodyPr wrap="square" tIns="0" bIns="0" rtlCol="0" anchor="ctr">
            <a:spAutoFit/>
          </a:bodyPr>
          <a:lstStyle/>
          <a:p>
            <a:pPr algn="ctr"/>
            <a:r>
              <a:rPr lang="de-DE" sz="800" b="1"/>
              <a:t>Kein stimulierter    C-Peptidspiegel</a:t>
            </a:r>
          </a:p>
        </p:txBody>
      </p:sp>
      <p:sp>
        <p:nvSpPr>
          <p:cNvPr id="10" name="Textfeld 9">
            <a:extLst>
              <a:ext uri="{FF2B5EF4-FFF2-40B4-BE49-F238E27FC236}">
                <a16:creationId xmlns:a16="http://schemas.microsoft.com/office/drawing/2014/main" id="{172BF350-B127-B778-CC58-CA55BA7F0BF2}"/>
              </a:ext>
            </a:extLst>
          </p:cNvPr>
          <p:cNvSpPr txBox="1"/>
          <p:nvPr/>
        </p:nvSpPr>
        <p:spPr>
          <a:xfrm rot="16200000">
            <a:off x="563383" y="2456466"/>
            <a:ext cx="1098378" cy="123111"/>
          </a:xfrm>
          <a:prstGeom prst="rect">
            <a:avLst/>
          </a:prstGeom>
          <a:solidFill>
            <a:schemeClr val="bg1"/>
          </a:solidFill>
        </p:spPr>
        <p:txBody>
          <a:bodyPr wrap="square" tIns="0" bIns="0" rtlCol="0" anchor="ctr">
            <a:spAutoFit/>
          </a:bodyPr>
          <a:lstStyle/>
          <a:p>
            <a:pPr algn="ctr"/>
            <a:r>
              <a:rPr lang="el-GR" sz="800"/>
              <a:t>β</a:t>
            </a:r>
            <a:r>
              <a:rPr lang="de-DE" sz="800"/>
              <a:t>-Zellmasse</a:t>
            </a:r>
          </a:p>
        </p:txBody>
      </p:sp>
      <p:sp>
        <p:nvSpPr>
          <p:cNvPr id="11" name="Textfeld 10">
            <a:extLst>
              <a:ext uri="{FF2B5EF4-FFF2-40B4-BE49-F238E27FC236}">
                <a16:creationId xmlns:a16="http://schemas.microsoft.com/office/drawing/2014/main" id="{F586C768-A542-2F82-CE97-CBEFDC53EE92}"/>
              </a:ext>
            </a:extLst>
          </p:cNvPr>
          <p:cNvSpPr txBox="1"/>
          <p:nvPr/>
        </p:nvSpPr>
        <p:spPr>
          <a:xfrm>
            <a:off x="1240277" y="3858685"/>
            <a:ext cx="651932" cy="246221"/>
          </a:xfrm>
          <a:prstGeom prst="rect">
            <a:avLst/>
          </a:prstGeom>
          <a:solidFill>
            <a:srgbClr val="CCDDBB"/>
          </a:solidFill>
        </p:spPr>
        <p:txBody>
          <a:bodyPr wrap="square" lIns="0" tIns="0" rIns="0" bIns="0" rtlCol="0" anchor="ctr">
            <a:spAutoFit/>
          </a:bodyPr>
          <a:lstStyle/>
          <a:p>
            <a:r>
              <a:rPr lang="de-DE" sz="800"/>
              <a:t>Genetisches Risiko</a:t>
            </a:r>
          </a:p>
        </p:txBody>
      </p:sp>
      <p:sp>
        <p:nvSpPr>
          <p:cNvPr id="12" name="Textfeld 11">
            <a:extLst>
              <a:ext uri="{FF2B5EF4-FFF2-40B4-BE49-F238E27FC236}">
                <a16:creationId xmlns:a16="http://schemas.microsoft.com/office/drawing/2014/main" id="{636D3820-EC68-06FB-A967-8CAF2EFEB229}"/>
              </a:ext>
            </a:extLst>
          </p:cNvPr>
          <p:cNvSpPr txBox="1"/>
          <p:nvPr/>
        </p:nvSpPr>
        <p:spPr>
          <a:xfrm>
            <a:off x="2445597" y="3735574"/>
            <a:ext cx="605293" cy="369332"/>
          </a:xfrm>
          <a:prstGeom prst="rect">
            <a:avLst/>
          </a:prstGeom>
          <a:solidFill>
            <a:srgbClr val="CCDDBB"/>
          </a:solidFill>
        </p:spPr>
        <p:txBody>
          <a:bodyPr wrap="square" lIns="0" tIns="0" rIns="0" bIns="0" rtlCol="0" anchor="ctr">
            <a:spAutoFit/>
          </a:bodyPr>
          <a:lstStyle/>
          <a:p>
            <a:r>
              <a:rPr lang="de-DE" sz="800"/>
              <a:t>Verlust der Immun-toleranz</a:t>
            </a:r>
          </a:p>
        </p:txBody>
      </p:sp>
      <p:sp>
        <p:nvSpPr>
          <p:cNvPr id="13" name="Textfeld 12">
            <a:extLst>
              <a:ext uri="{FF2B5EF4-FFF2-40B4-BE49-F238E27FC236}">
                <a16:creationId xmlns:a16="http://schemas.microsoft.com/office/drawing/2014/main" id="{DE7BBC42-A2CE-1DB5-D3E6-D3FE396E6C1D}"/>
              </a:ext>
            </a:extLst>
          </p:cNvPr>
          <p:cNvSpPr txBox="1"/>
          <p:nvPr/>
        </p:nvSpPr>
        <p:spPr>
          <a:xfrm>
            <a:off x="4204677" y="4174010"/>
            <a:ext cx="605293" cy="123111"/>
          </a:xfrm>
          <a:prstGeom prst="rect">
            <a:avLst/>
          </a:prstGeom>
          <a:solidFill>
            <a:schemeClr val="bg1"/>
          </a:solidFill>
        </p:spPr>
        <p:txBody>
          <a:bodyPr wrap="square" lIns="0" tIns="0" rIns="0" bIns="0" rtlCol="0" anchor="ctr">
            <a:spAutoFit/>
          </a:bodyPr>
          <a:lstStyle/>
          <a:p>
            <a:pPr algn="ctr"/>
            <a:r>
              <a:rPr lang="de-DE" sz="800"/>
              <a:t>Zeit</a:t>
            </a:r>
          </a:p>
        </p:txBody>
      </p:sp>
      <p:sp>
        <p:nvSpPr>
          <p:cNvPr id="14" name="Textfeld 13">
            <a:extLst>
              <a:ext uri="{FF2B5EF4-FFF2-40B4-BE49-F238E27FC236}">
                <a16:creationId xmlns:a16="http://schemas.microsoft.com/office/drawing/2014/main" id="{907E50EC-28CC-CB03-2EE6-7D82922F6570}"/>
              </a:ext>
            </a:extLst>
          </p:cNvPr>
          <p:cNvSpPr txBox="1"/>
          <p:nvPr/>
        </p:nvSpPr>
        <p:spPr>
          <a:xfrm>
            <a:off x="7086482" y="1585919"/>
            <a:ext cx="378737" cy="107722"/>
          </a:xfrm>
          <a:prstGeom prst="rect">
            <a:avLst/>
          </a:prstGeom>
          <a:solidFill>
            <a:schemeClr val="bg1"/>
          </a:solidFill>
        </p:spPr>
        <p:txBody>
          <a:bodyPr wrap="square" lIns="0" tIns="0" rIns="0" bIns="0" rtlCol="0" anchor="ctr">
            <a:spAutoFit/>
          </a:bodyPr>
          <a:lstStyle/>
          <a:p>
            <a:r>
              <a:rPr lang="de-DE" sz="700"/>
              <a:t>B-Zelle</a:t>
            </a:r>
          </a:p>
        </p:txBody>
      </p:sp>
      <p:sp>
        <p:nvSpPr>
          <p:cNvPr id="15" name="Textfeld 14">
            <a:extLst>
              <a:ext uri="{FF2B5EF4-FFF2-40B4-BE49-F238E27FC236}">
                <a16:creationId xmlns:a16="http://schemas.microsoft.com/office/drawing/2014/main" id="{7A3EE96D-C3F6-FECC-9F83-5E182768C046}"/>
              </a:ext>
            </a:extLst>
          </p:cNvPr>
          <p:cNvSpPr txBox="1"/>
          <p:nvPr/>
        </p:nvSpPr>
        <p:spPr>
          <a:xfrm>
            <a:off x="7086482" y="1377148"/>
            <a:ext cx="226337" cy="144073"/>
          </a:xfrm>
          <a:prstGeom prst="rect">
            <a:avLst/>
          </a:prstGeom>
          <a:solidFill>
            <a:schemeClr val="bg1"/>
          </a:solidFill>
        </p:spPr>
        <p:txBody>
          <a:bodyPr wrap="square" lIns="0" tIns="0" rIns="0" bIns="36000" rtlCol="0" anchor="ctr">
            <a:spAutoFit/>
          </a:bodyPr>
          <a:lstStyle/>
          <a:p>
            <a:r>
              <a:rPr lang="de-DE" sz="700" err="1"/>
              <a:t>T</a:t>
            </a:r>
            <a:r>
              <a:rPr lang="de-DE" sz="700" baseline="-25000" err="1"/>
              <a:t>reg</a:t>
            </a:r>
            <a:endParaRPr lang="de-DE" sz="700" baseline="-25000"/>
          </a:p>
        </p:txBody>
      </p:sp>
      <p:sp>
        <p:nvSpPr>
          <p:cNvPr id="16" name="Textfeld 15">
            <a:extLst>
              <a:ext uri="{FF2B5EF4-FFF2-40B4-BE49-F238E27FC236}">
                <a16:creationId xmlns:a16="http://schemas.microsoft.com/office/drawing/2014/main" id="{F82D9376-ACB9-BC91-ED20-59FDF101E9AE}"/>
              </a:ext>
            </a:extLst>
          </p:cNvPr>
          <p:cNvSpPr txBox="1"/>
          <p:nvPr/>
        </p:nvSpPr>
        <p:spPr>
          <a:xfrm>
            <a:off x="7086482" y="1168160"/>
            <a:ext cx="226337" cy="144073"/>
          </a:xfrm>
          <a:prstGeom prst="rect">
            <a:avLst/>
          </a:prstGeom>
          <a:solidFill>
            <a:schemeClr val="bg1"/>
          </a:solidFill>
        </p:spPr>
        <p:txBody>
          <a:bodyPr wrap="square" lIns="0" tIns="0" rIns="0" bIns="36000" rtlCol="0" anchor="ctr">
            <a:spAutoFit/>
          </a:bodyPr>
          <a:lstStyle/>
          <a:p>
            <a:r>
              <a:rPr lang="de-DE" sz="700"/>
              <a:t>T</a:t>
            </a:r>
            <a:r>
              <a:rPr lang="de-DE" sz="700" baseline="-25000"/>
              <a:t>H</a:t>
            </a:r>
            <a:r>
              <a:rPr lang="de-DE" sz="700"/>
              <a:t>1</a:t>
            </a:r>
            <a:endParaRPr lang="de-DE" sz="700" baseline="-25000"/>
          </a:p>
        </p:txBody>
      </p:sp>
      <p:sp>
        <p:nvSpPr>
          <p:cNvPr id="17" name="Textfeld 16">
            <a:extLst>
              <a:ext uri="{FF2B5EF4-FFF2-40B4-BE49-F238E27FC236}">
                <a16:creationId xmlns:a16="http://schemas.microsoft.com/office/drawing/2014/main" id="{97B27068-7557-29DA-B7E7-D7E057299FB8}"/>
              </a:ext>
            </a:extLst>
          </p:cNvPr>
          <p:cNvSpPr txBox="1"/>
          <p:nvPr/>
        </p:nvSpPr>
        <p:spPr>
          <a:xfrm>
            <a:off x="7567762" y="1177533"/>
            <a:ext cx="378737" cy="107722"/>
          </a:xfrm>
          <a:prstGeom prst="rect">
            <a:avLst/>
          </a:prstGeom>
          <a:solidFill>
            <a:schemeClr val="bg1"/>
          </a:solidFill>
        </p:spPr>
        <p:txBody>
          <a:bodyPr wrap="square" lIns="0" tIns="0" rIns="0" bIns="0" rtlCol="0" anchor="ctr">
            <a:spAutoFit/>
          </a:bodyPr>
          <a:lstStyle/>
          <a:p>
            <a:r>
              <a:rPr lang="el-GR" sz="700"/>
              <a:t>β</a:t>
            </a:r>
            <a:r>
              <a:rPr lang="de-DE" sz="700"/>
              <a:t>-Zelle</a:t>
            </a:r>
          </a:p>
        </p:txBody>
      </p:sp>
      <p:sp>
        <p:nvSpPr>
          <p:cNvPr id="18" name="Textfeld 17">
            <a:extLst>
              <a:ext uri="{FF2B5EF4-FFF2-40B4-BE49-F238E27FC236}">
                <a16:creationId xmlns:a16="http://schemas.microsoft.com/office/drawing/2014/main" id="{075F700E-43CE-48CA-FF59-ABB8E7A55155}"/>
              </a:ext>
            </a:extLst>
          </p:cNvPr>
          <p:cNvSpPr txBox="1"/>
          <p:nvPr/>
        </p:nvSpPr>
        <p:spPr>
          <a:xfrm>
            <a:off x="7567762" y="1377523"/>
            <a:ext cx="276343" cy="107722"/>
          </a:xfrm>
          <a:prstGeom prst="rect">
            <a:avLst/>
          </a:prstGeom>
          <a:solidFill>
            <a:schemeClr val="bg1"/>
          </a:solidFill>
        </p:spPr>
        <p:txBody>
          <a:bodyPr wrap="square" lIns="0" tIns="0" rIns="0" bIns="0" rtlCol="0" anchor="ctr">
            <a:spAutoFit/>
          </a:bodyPr>
          <a:lstStyle/>
          <a:p>
            <a:r>
              <a:rPr lang="de-DE" sz="700"/>
              <a:t>CTL</a:t>
            </a:r>
          </a:p>
        </p:txBody>
      </p:sp>
      <p:sp>
        <p:nvSpPr>
          <p:cNvPr id="19" name="Textfeld 18">
            <a:extLst>
              <a:ext uri="{FF2B5EF4-FFF2-40B4-BE49-F238E27FC236}">
                <a16:creationId xmlns:a16="http://schemas.microsoft.com/office/drawing/2014/main" id="{2BC70931-CF0D-B6F8-DE6E-6BA23AF711F7}"/>
              </a:ext>
            </a:extLst>
          </p:cNvPr>
          <p:cNvSpPr txBox="1"/>
          <p:nvPr/>
        </p:nvSpPr>
        <p:spPr>
          <a:xfrm>
            <a:off x="7578418" y="1567675"/>
            <a:ext cx="265687" cy="107722"/>
          </a:xfrm>
          <a:prstGeom prst="rect">
            <a:avLst/>
          </a:prstGeom>
          <a:solidFill>
            <a:schemeClr val="bg1"/>
          </a:solidFill>
        </p:spPr>
        <p:txBody>
          <a:bodyPr wrap="square" lIns="0" tIns="0" rIns="0" bIns="0" rtlCol="0" anchor="ctr">
            <a:spAutoFit/>
          </a:bodyPr>
          <a:lstStyle/>
          <a:p>
            <a:r>
              <a:rPr lang="de-DE" sz="700"/>
              <a:t>APZ</a:t>
            </a:r>
          </a:p>
        </p:txBody>
      </p:sp>
      <p:sp>
        <p:nvSpPr>
          <p:cNvPr id="23" name="Textfeld 22">
            <a:extLst>
              <a:ext uri="{FF2B5EF4-FFF2-40B4-BE49-F238E27FC236}">
                <a16:creationId xmlns:a16="http://schemas.microsoft.com/office/drawing/2014/main" id="{E2912A89-C86B-9E40-B458-DAA7E129E132}"/>
              </a:ext>
            </a:extLst>
          </p:cNvPr>
          <p:cNvSpPr txBox="1"/>
          <p:nvPr/>
        </p:nvSpPr>
        <p:spPr>
          <a:xfrm>
            <a:off x="390357" y="4844919"/>
            <a:ext cx="7696570" cy="276999"/>
          </a:xfrm>
          <a:prstGeom prst="rect">
            <a:avLst/>
          </a:prstGeom>
          <a:noFill/>
        </p:spPr>
        <p:txBody>
          <a:bodyPr wrap="square">
            <a:spAutoFit/>
          </a:bodyPr>
          <a:lstStyle/>
          <a:p>
            <a:r>
              <a:rPr lang="de-DE" sz="600">
                <a:solidFill>
                  <a:srgbClr val="404040"/>
                </a:solidFill>
                <a:cs typeface="Arial"/>
              </a:rPr>
              <a:t>APZ: Antigen-präsentierende Zelle; CTL: zytotoxischer T-Lymphozyt (CD8+ T-Zelle); T</a:t>
            </a:r>
            <a:r>
              <a:rPr lang="de-DE" sz="600" baseline="-25000">
                <a:solidFill>
                  <a:srgbClr val="404040"/>
                </a:solidFill>
                <a:cs typeface="Arial"/>
              </a:rPr>
              <a:t>H</a:t>
            </a:r>
            <a:r>
              <a:rPr lang="de-DE" sz="600">
                <a:solidFill>
                  <a:srgbClr val="404040"/>
                </a:solidFill>
                <a:cs typeface="Arial"/>
              </a:rPr>
              <a:t>1: T-Helfer-1-Zelle; </a:t>
            </a:r>
            <a:r>
              <a:rPr lang="de-DE" sz="600" err="1">
                <a:solidFill>
                  <a:srgbClr val="404040"/>
                </a:solidFill>
                <a:cs typeface="Arial"/>
              </a:rPr>
              <a:t>T</a:t>
            </a:r>
            <a:r>
              <a:rPr lang="de-DE" sz="600" baseline="-25000" err="1">
                <a:solidFill>
                  <a:srgbClr val="404040"/>
                </a:solidFill>
                <a:cs typeface="Arial"/>
              </a:rPr>
              <a:t>reg</a:t>
            </a:r>
            <a:r>
              <a:rPr lang="de-DE" sz="600">
                <a:solidFill>
                  <a:srgbClr val="404040"/>
                </a:solidFill>
                <a:cs typeface="Arial"/>
              </a:rPr>
              <a:t>: regulatorische T-Zelle; T1D: Typ-1-Diabetes. </a:t>
            </a:r>
          </a:p>
          <a:p>
            <a:r>
              <a:rPr lang="de-DE" sz="600" b="1">
                <a:solidFill>
                  <a:srgbClr val="404040"/>
                </a:solidFill>
                <a:cs typeface="Arial"/>
              </a:rPr>
              <a:t>1.</a:t>
            </a:r>
            <a:r>
              <a:rPr lang="de-DE" sz="600">
                <a:solidFill>
                  <a:srgbClr val="404040"/>
                </a:solidFill>
                <a:cs typeface="Arial"/>
              </a:rPr>
              <a:t> </a:t>
            </a:r>
            <a:r>
              <a:rPr lang="en-US" sz="600">
                <a:solidFill>
                  <a:srgbClr val="404040"/>
                </a:solidFill>
                <a:cs typeface="Arial"/>
              </a:rPr>
              <a:t>Roep BO &amp; Tree TIM</a:t>
            </a:r>
            <a:r>
              <a:rPr lang="en-US" sz="600" i="1">
                <a:solidFill>
                  <a:srgbClr val="404040"/>
                </a:solidFill>
                <a:cs typeface="Arial"/>
              </a:rPr>
              <a:t>. Nat Rev Endocrinol </a:t>
            </a:r>
            <a:r>
              <a:rPr lang="en-US" sz="600">
                <a:solidFill>
                  <a:srgbClr val="404040"/>
                </a:solidFill>
                <a:cs typeface="Arial"/>
              </a:rPr>
              <a:t>2014; 10: 229</a:t>
            </a:r>
            <a:r>
              <a:rPr lang="de" sz="600">
                <a:solidFill>
                  <a:srgbClr val="404040"/>
                </a:solidFill>
                <a:ea typeface="Arial"/>
                <a:cs typeface="Arial"/>
              </a:rPr>
              <a:t>–</a:t>
            </a:r>
            <a:r>
              <a:rPr lang="en-US" sz="600">
                <a:solidFill>
                  <a:srgbClr val="404040"/>
                </a:solidFill>
                <a:cs typeface="Arial"/>
              </a:rPr>
              <a:t>42.  </a:t>
            </a:r>
          </a:p>
        </p:txBody>
      </p:sp>
      <p:sp>
        <p:nvSpPr>
          <p:cNvPr id="20" name="Textfeld 19">
            <a:extLst>
              <a:ext uri="{FF2B5EF4-FFF2-40B4-BE49-F238E27FC236}">
                <a16:creationId xmlns:a16="http://schemas.microsoft.com/office/drawing/2014/main" id="{176DC218-1EE3-BFA8-828A-FB2B897AA029}"/>
              </a:ext>
            </a:extLst>
          </p:cNvPr>
          <p:cNvSpPr txBox="1"/>
          <p:nvPr/>
        </p:nvSpPr>
        <p:spPr>
          <a:xfrm>
            <a:off x="817970" y="4455584"/>
            <a:ext cx="3473995" cy="184666"/>
          </a:xfrm>
          <a:prstGeom prst="rect">
            <a:avLst/>
          </a:prstGeom>
          <a:noFill/>
        </p:spPr>
        <p:txBody>
          <a:bodyPr wrap="square">
            <a:spAutoFit/>
          </a:bodyPr>
          <a:lstStyle/>
          <a:p>
            <a:r>
              <a:rPr lang="de-DE" sz="600">
                <a:solidFill>
                  <a:srgbClr val="404040"/>
                </a:solidFill>
                <a:cs typeface="Arial"/>
              </a:rPr>
              <a:t>Abbildung modifiziert nach </a:t>
            </a:r>
            <a:r>
              <a:rPr lang="de-DE" sz="600" err="1">
                <a:solidFill>
                  <a:srgbClr val="404040"/>
                </a:solidFill>
                <a:cs typeface="Arial"/>
              </a:rPr>
              <a:t>Roep</a:t>
            </a:r>
            <a:r>
              <a:rPr lang="de-DE" sz="600">
                <a:solidFill>
                  <a:srgbClr val="404040"/>
                </a:solidFill>
                <a:cs typeface="Arial"/>
              </a:rPr>
              <a:t> &amp; </a:t>
            </a:r>
            <a:r>
              <a:rPr lang="de-DE" sz="600" err="1">
                <a:solidFill>
                  <a:srgbClr val="404040"/>
                </a:solidFill>
                <a:cs typeface="Arial"/>
              </a:rPr>
              <a:t>Tree</a:t>
            </a:r>
            <a:r>
              <a:rPr lang="de-DE" sz="600">
                <a:solidFill>
                  <a:srgbClr val="404040"/>
                </a:solidFill>
                <a:cs typeface="Arial"/>
              </a:rPr>
              <a:t> 2014</a:t>
            </a:r>
            <a:r>
              <a:rPr lang="de-DE" sz="600" baseline="30000">
                <a:solidFill>
                  <a:srgbClr val="404040"/>
                </a:solidFill>
                <a:cs typeface="Arial"/>
              </a:rPr>
              <a:t>1</a:t>
            </a:r>
            <a:endParaRPr lang="en-US" sz="600" baseline="30000">
              <a:solidFill>
                <a:srgbClr val="404040"/>
              </a:solidFill>
              <a:cs typeface="Arial"/>
            </a:endParaRPr>
          </a:p>
        </p:txBody>
      </p:sp>
      <p:sp>
        <p:nvSpPr>
          <p:cNvPr id="25" name="Rectangle: Rounded Corners 23">
            <a:extLst>
              <a:ext uri="{FF2B5EF4-FFF2-40B4-BE49-F238E27FC236}">
                <a16:creationId xmlns:a16="http://schemas.microsoft.com/office/drawing/2014/main" id="{5B98BE62-CB3A-2653-D0AD-6B5218D824E9}"/>
              </a:ext>
            </a:extLst>
          </p:cNvPr>
          <p:cNvSpPr/>
          <p:nvPr/>
        </p:nvSpPr>
        <p:spPr>
          <a:xfrm>
            <a:off x="4639506" y="1177533"/>
            <a:ext cx="3591150" cy="2788434"/>
          </a:xfrm>
          <a:prstGeom prst="roundRect">
            <a:avLst>
              <a:gd name="adj" fmla="val 908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r>
              <a:rPr lang="de-DE" sz="1000"/>
              <a:t>Wenn dieser Zustand der Immuntoleranz durch noch nicht vollständig identifizierte Faktoren beeinträchtigt wird, kann das Immunsystem aus dem Gleichgewicht geraten. Regulatorische T-Zellen reichen nicht mehr aus, um die Insel-autoreaktiven T-Zellen zu kontrollieren, was zum Verlust der Toleranz und zur Aktivierung von B-Zellen (zur Bildung von Inselautoantikörpern) und Effektor-T-Zellen führt. Mit abnehmender funktioneller Beta-</a:t>
            </a:r>
            <a:r>
              <a:rPr lang="de-DE" sz="1000" err="1"/>
              <a:t>zellmasse</a:t>
            </a:r>
            <a:r>
              <a:rPr lang="de-DE" sz="1000"/>
              <a:t> wird die Reaktion auf erhöhte Blutzucker-spiegel im Blut beeinträchtigt (Verlust der 1. Phase der Insulinantwort). </a:t>
            </a:r>
          </a:p>
          <a:p>
            <a:endParaRPr lang="de-DE" sz="1000"/>
          </a:p>
          <a:p>
            <a:r>
              <a:rPr lang="de-DE" sz="1000"/>
              <a:t>Es wird angenommen, dass in diesem Stadium regulatorische T-Zellen den Zerstörungsprozess der Betazellen und die klinische Manifestation von T1D (Hyperglykämie) verzögern,…</a:t>
            </a:r>
          </a:p>
        </p:txBody>
      </p:sp>
      <p:sp>
        <p:nvSpPr>
          <p:cNvPr id="22" name="Rechteck 21">
            <a:extLst>
              <a:ext uri="{FF2B5EF4-FFF2-40B4-BE49-F238E27FC236}">
                <a16:creationId xmlns:a16="http://schemas.microsoft.com/office/drawing/2014/main" id="{DCF429E2-E56F-C869-B43A-C478CBDE6253}"/>
              </a:ext>
            </a:extLst>
          </p:cNvPr>
          <p:cNvSpPr/>
          <p:nvPr/>
        </p:nvSpPr>
        <p:spPr>
          <a:xfrm>
            <a:off x="899695" y="736043"/>
            <a:ext cx="7344609" cy="3688965"/>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24" name="Textplatzhalter 4">
            <a:extLst>
              <a:ext uri="{FF2B5EF4-FFF2-40B4-BE49-F238E27FC236}">
                <a16:creationId xmlns:a16="http://schemas.microsoft.com/office/drawing/2014/main" id="{7010C443-7F52-C90A-3958-1D7513D3663E}"/>
              </a:ext>
            </a:extLst>
          </p:cNvPr>
          <p:cNvSpPr>
            <a:spLocks noGrp="1"/>
          </p:cNvSpPr>
          <p:nvPr>
            <p:ph type="body" sz="quarter" idx="17"/>
          </p:nvPr>
        </p:nvSpPr>
        <p:spPr>
          <a:xfrm>
            <a:off x="390357" y="115968"/>
            <a:ext cx="8476488" cy="463296"/>
          </a:xfrm>
        </p:spPr>
        <p:txBody>
          <a:bodyPr/>
          <a:lstStyle/>
          <a:p>
            <a:r>
              <a:rPr lang="de-DE" sz="2000" b="1">
                <a:solidFill>
                  <a:srgbClr val="7030A0"/>
                </a:solidFill>
                <a:latin typeface="+mj-lt"/>
              </a:rPr>
              <a:t>Ablauf der </a:t>
            </a:r>
            <a:r>
              <a:rPr lang="de-DE" sz="2000" b="1" err="1">
                <a:solidFill>
                  <a:srgbClr val="7030A0"/>
                </a:solidFill>
                <a:latin typeface="+mj-lt"/>
              </a:rPr>
              <a:t>Immunopathogenese</a:t>
            </a:r>
            <a:r>
              <a:rPr lang="de-DE" sz="2000" b="1">
                <a:solidFill>
                  <a:srgbClr val="7030A0"/>
                </a:solidFill>
                <a:latin typeface="+mj-lt"/>
              </a:rPr>
              <a:t> von Typ-1-Diabetes</a:t>
            </a:r>
            <a:r>
              <a:rPr lang="de-DE" sz="2000" b="1" baseline="30000">
                <a:solidFill>
                  <a:srgbClr val="7030A0"/>
                </a:solidFill>
                <a:latin typeface="+mj-lt"/>
              </a:rPr>
              <a:t>1</a:t>
            </a:r>
          </a:p>
        </p:txBody>
      </p:sp>
    </p:spTree>
    <p:extLst>
      <p:ext uri="{BB962C8B-B14F-4D97-AF65-F5344CB8AC3E}">
        <p14:creationId xmlns:p14="http://schemas.microsoft.com/office/powerpoint/2010/main" val="29847940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feld 8">
            <a:extLst>
              <a:ext uri="{FF2B5EF4-FFF2-40B4-BE49-F238E27FC236}">
                <a16:creationId xmlns:a16="http://schemas.microsoft.com/office/drawing/2014/main" id="{0095FE40-A3D6-FF0D-8F20-D7C03EB93D91}"/>
              </a:ext>
            </a:extLst>
          </p:cNvPr>
          <p:cNvSpPr txBox="1"/>
          <p:nvPr/>
        </p:nvSpPr>
        <p:spPr>
          <a:xfrm>
            <a:off x="390357" y="4846953"/>
            <a:ext cx="7696570" cy="276999"/>
          </a:xfrm>
          <a:prstGeom prst="rect">
            <a:avLst/>
          </a:prstGeom>
          <a:noFill/>
        </p:spPr>
        <p:txBody>
          <a:bodyPr wrap="square">
            <a:spAutoFit/>
          </a:bodyPr>
          <a:lstStyle/>
          <a:p>
            <a:r>
              <a:rPr lang="de-DE" sz="600">
                <a:solidFill>
                  <a:srgbClr val="404040"/>
                </a:solidFill>
                <a:cs typeface="Arial"/>
              </a:rPr>
              <a:t>APZ: Antigen-präsentierende Zelle; CTL: zytotoxischer T-Lymphozyt (CD8+ T-Zelle); T</a:t>
            </a:r>
            <a:r>
              <a:rPr lang="de-DE" sz="600" baseline="-25000">
                <a:solidFill>
                  <a:srgbClr val="404040"/>
                </a:solidFill>
                <a:cs typeface="Arial"/>
              </a:rPr>
              <a:t>H</a:t>
            </a:r>
            <a:r>
              <a:rPr lang="de-DE" sz="600">
                <a:solidFill>
                  <a:srgbClr val="404040"/>
                </a:solidFill>
                <a:cs typeface="Arial"/>
              </a:rPr>
              <a:t>1: T-Helfer-1-Zelle; </a:t>
            </a:r>
            <a:r>
              <a:rPr lang="de-DE" sz="600" err="1">
                <a:solidFill>
                  <a:srgbClr val="404040"/>
                </a:solidFill>
                <a:cs typeface="Arial"/>
              </a:rPr>
              <a:t>T</a:t>
            </a:r>
            <a:r>
              <a:rPr lang="de-DE" sz="600" baseline="-25000" err="1">
                <a:solidFill>
                  <a:srgbClr val="404040"/>
                </a:solidFill>
                <a:cs typeface="Arial"/>
              </a:rPr>
              <a:t>reg</a:t>
            </a:r>
            <a:r>
              <a:rPr lang="de-DE" sz="600">
                <a:solidFill>
                  <a:srgbClr val="404040"/>
                </a:solidFill>
                <a:cs typeface="Arial"/>
              </a:rPr>
              <a:t>: regulatorische T-Zelle; T1D: Typ-1-Diabetes. </a:t>
            </a:r>
          </a:p>
          <a:p>
            <a:r>
              <a:rPr lang="de-DE" sz="600" b="1">
                <a:solidFill>
                  <a:srgbClr val="404040"/>
                </a:solidFill>
                <a:cs typeface="Arial"/>
              </a:rPr>
              <a:t>1. </a:t>
            </a:r>
            <a:r>
              <a:rPr lang="en-US" sz="600">
                <a:solidFill>
                  <a:srgbClr val="404040"/>
                </a:solidFill>
                <a:cs typeface="Arial"/>
              </a:rPr>
              <a:t>Roep BO &amp; Tree TIM</a:t>
            </a:r>
            <a:r>
              <a:rPr lang="en-US" sz="600" i="1">
                <a:solidFill>
                  <a:srgbClr val="404040"/>
                </a:solidFill>
                <a:cs typeface="Arial"/>
              </a:rPr>
              <a:t>. Nat Rev Endocrinol </a:t>
            </a:r>
            <a:r>
              <a:rPr lang="en-US" sz="600">
                <a:solidFill>
                  <a:srgbClr val="404040"/>
                </a:solidFill>
                <a:cs typeface="Arial"/>
              </a:rPr>
              <a:t>2014; 10: 229</a:t>
            </a:r>
            <a:r>
              <a:rPr lang="de" sz="600">
                <a:solidFill>
                  <a:srgbClr val="404040"/>
                </a:solidFill>
                <a:ea typeface="Arial"/>
                <a:cs typeface="Arial"/>
              </a:rPr>
              <a:t>–</a:t>
            </a:r>
            <a:r>
              <a:rPr lang="en-US" sz="600">
                <a:solidFill>
                  <a:srgbClr val="404040"/>
                </a:solidFill>
                <a:cs typeface="Arial"/>
              </a:rPr>
              <a:t>42.  </a:t>
            </a:r>
          </a:p>
        </p:txBody>
      </p:sp>
      <p:pic>
        <p:nvPicPr>
          <p:cNvPr id="3" name="Grafik 2" descr="Ein Bild, das Text, Screenshot, Karte enthält.&#10;&#10;Automatisch generierte Beschreibung">
            <a:extLst>
              <a:ext uri="{FF2B5EF4-FFF2-40B4-BE49-F238E27FC236}">
                <a16:creationId xmlns:a16="http://schemas.microsoft.com/office/drawing/2014/main" id="{6D5E28A1-3220-73B2-2C20-E736398C745A}"/>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99695" y="718491"/>
            <a:ext cx="7344609" cy="3706518"/>
          </a:xfrm>
          <a:prstGeom prst="rect">
            <a:avLst/>
          </a:prstGeom>
        </p:spPr>
      </p:pic>
      <p:sp>
        <p:nvSpPr>
          <p:cNvPr id="2" name="Textfeld 1">
            <a:extLst>
              <a:ext uri="{FF2B5EF4-FFF2-40B4-BE49-F238E27FC236}">
                <a16:creationId xmlns:a16="http://schemas.microsoft.com/office/drawing/2014/main" id="{0EEC783D-32C8-460A-7D4E-180F3F7C9D7D}"/>
              </a:ext>
            </a:extLst>
          </p:cNvPr>
          <p:cNvSpPr txBox="1"/>
          <p:nvPr/>
        </p:nvSpPr>
        <p:spPr>
          <a:xfrm>
            <a:off x="1649482" y="915437"/>
            <a:ext cx="1098379" cy="123111"/>
          </a:xfrm>
          <a:prstGeom prst="rect">
            <a:avLst/>
          </a:prstGeom>
          <a:solidFill>
            <a:schemeClr val="bg1"/>
          </a:solidFill>
        </p:spPr>
        <p:txBody>
          <a:bodyPr wrap="none" tIns="0" bIns="0" rtlCol="0" anchor="ctr">
            <a:spAutoFit/>
          </a:bodyPr>
          <a:lstStyle/>
          <a:p>
            <a:pPr algn="ctr"/>
            <a:r>
              <a:rPr lang="de-DE" sz="800" b="1" err="1"/>
              <a:t>Normoglykämie</a:t>
            </a:r>
            <a:endParaRPr lang="de-DE" sz="800" b="1"/>
          </a:p>
        </p:txBody>
      </p:sp>
      <p:sp>
        <p:nvSpPr>
          <p:cNvPr id="4" name="Textfeld 3">
            <a:extLst>
              <a:ext uri="{FF2B5EF4-FFF2-40B4-BE49-F238E27FC236}">
                <a16:creationId xmlns:a16="http://schemas.microsoft.com/office/drawing/2014/main" id="{70926A78-A313-D68B-C80F-D591F39D333F}"/>
              </a:ext>
            </a:extLst>
          </p:cNvPr>
          <p:cNvSpPr txBox="1"/>
          <p:nvPr/>
        </p:nvSpPr>
        <p:spPr>
          <a:xfrm>
            <a:off x="3050890" y="792327"/>
            <a:ext cx="1521109" cy="246221"/>
          </a:xfrm>
          <a:prstGeom prst="rect">
            <a:avLst/>
          </a:prstGeom>
          <a:solidFill>
            <a:schemeClr val="bg1"/>
          </a:solidFill>
        </p:spPr>
        <p:txBody>
          <a:bodyPr wrap="square" tIns="0" bIns="0" rtlCol="0" anchor="ctr">
            <a:spAutoFit/>
          </a:bodyPr>
          <a:lstStyle/>
          <a:p>
            <a:pPr algn="ctr"/>
            <a:r>
              <a:rPr lang="de-DE" sz="800" b="1"/>
              <a:t>Verlust der 1. Phase der Insulinantwort</a:t>
            </a:r>
          </a:p>
        </p:txBody>
      </p:sp>
      <p:sp>
        <p:nvSpPr>
          <p:cNvPr id="5" name="Textfeld 4">
            <a:extLst>
              <a:ext uri="{FF2B5EF4-FFF2-40B4-BE49-F238E27FC236}">
                <a16:creationId xmlns:a16="http://schemas.microsoft.com/office/drawing/2014/main" id="{B94E568A-4863-85F4-9AD1-945DE3AB238D}"/>
              </a:ext>
            </a:extLst>
          </p:cNvPr>
          <p:cNvSpPr txBox="1"/>
          <p:nvPr/>
        </p:nvSpPr>
        <p:spPr>
          <a:xfrm>
            <a:off x="4543043" y="914838"/>
            <a:ext cx="1172967" cy="123111"/>
          </a:xfrm>
          <a:prstGeom prst="rect">
            <a:avLst/>
          </a:prstGeom>
          <a:solidFill>
            <a:schemeClr val="bg1"/>
          </a:solidFill>
        </p:spPr>
        <p:txBody>
          <a:bodyPr wrap="square" tIns="0" bIns="0" rtlCol="0" anchor="ctr">
            <a:spAutoFit/>
          </a:bodyPr>
          <a:lstStyle/>
          <a:p>
            <a:pPr algn="ctr"/>
            <a:r>
              <a:rPr lang="de-DE" sz="800" b="1"/>
              <a:t>Hyperglykämie</a:t>
            </a:r>
          </a:p>
        </p:txBody>
      </p:sp>
      <p:sp>
        <p:nvSpPr>
          <p:cNvPr id="7" name="Textfeld 6">
            <a:extLst>
              <a:ext uri="{FF2B5EF4-FFF2-40B4-BE49-F238E27FC236}">
                <a16:creationId xmlns:a16="http://schemas.microsoft.com/office/drawing/2014/main" id="{6BDD501B-177F-D4BE-923A-EAFA660321A0}"/>
              </a:ext>
            </a:extLst>
          </p:cNvPr>
          <p:cNvSpPr txBox="1"/>
          <p:nvPr/>
        </p:nvSpPr>
        <p:spPr>
          <a:xfrm>
            <a:off x="5782665" y="792327"/>
            <a:ext cx="1098378" cy="246221"/>
          </a:xfrm>
          <a:prstGeom prst="rect">
            <a:avLst/>
          </a:prstGeom>
          <a:solidFill>
            <a:schemeClr val="bg1"/>
          </a:solidFill>
        </p:spPr>
        <p:txBody>
          <a:bodyPr wrap="square" tIns="0" bIns="0" rtlCol="0" anchor="ctr">
            <a:spAutoFit/>
          </a:bodyPr>
          <a:lstStyle/>
          <a:p>
            <a:pPr algn="ctr"/>
            <a:r>
              <a:rPr lang="de-DE" sz="800" b="1"/>
              <a:t>Kein basaler    C-Peptidspiegel</a:t>
            </a:r>
          </a:p>
        </p:txBody>
      </p:sp>
      <p:sp>
        <p:nvSpPr>
          <p:cNvPr id="8" name="Textfeld 7">
            <a:extLst>
              <a:ext uri="{FF2B5EF4-FFF2-40B4-BE49-F238E27FC236}">
                <a16:creationId xmlns:a16="http://schemas.microsoft.com/office/drawing/2014/main" id="{A042F541-9BDD-89DC-56F4-E6E677B13D5B}"/>
              </a:ext>
            </a:extLst>
          </p:cNvPr>
          <p:cNvSpPr txBox="1"/>
          <p:nvPr/>
        </p:nvSpPr>
        <p:spPr>
          <a:xfrm>
            <a:off x="6796986" y="792327"/>
            <a:ext cx="1172966" cy="246221"/>
          </a:xfrm>
          <a:prstGeom prst="rect">
            <a:avLst/>
          </a:prstGeom>
          <a:solidFill>
            <a:schemeClr val="bg1"/>
          </a:solidFill>
        </p:spPr>
        <p:txBody>
          <a:bodyPr wrap="square" tIns="0" bIns="0" rtlCol="0" anchor="ctr">
            <a:spAutoFit/>
          </a:bodyPr>
          <a:lstStyle/>
          <a:p>
            <a:pPr algn="ctr"/>
            <a:r>
              <a:rPr lang="de-DE" sz="800" b="1"/>
              <a:t>Kein stimulierter    C-Peptidspiegel</a:t>
            </a:r>
          </a:p>
        </p:txBody>
      </p:sp>
      <p:sp>
        <p:nvSpPr>
          <p:cNvPr id="10" name="Textfeld 9">
            <a:extLst>
              <a:ext uri="{FF2B5EF4-FFF2-40B4-BE49-F238E27FC236}">
                <a16:creationId xmlns:a16="http://schemas.microsoft.com/office/drawing/2014/main" id="{172BF350-B127-B778-CC58-CA55BA7F0BF2}"/>
              </a:ext>
            </a:extLst>
          </p:cNvPr>
          <p:cNvSpPr txBox="1"/>
          <p:nvPr/>
        </p:nvSpPr>
        <p:spPr>
          <a:xfrm rot="16200000">
            <a:off x="563383" y="2456466"/>
            <a:ext cx="1098378" cy="123111"/>
          </a:xfrm>
          <a:prstGeom prst="rect">
            <a:avLst/>
          </a:prstGeom>
          <a:solidFill>
            <a:schemeClr val="bg1"/>
          </a:solidFill>
        </p:spPr>
        <p:txBody>
          <a:bodyPr wrap="square" tIns="0" bIns="0" rtlCol="0" anchor="ctr">
            <a:spAutoFit/>
          </a:bodyPr>
          <a:lstStyle/>
          <a:p>
            <a:pPr algn="ctr"/>
            <a:r>
              <a:rPr lang="el-GR" sz="800"/>
              <a:t>β</a:t>
            </a:r>
            <a:r>
              <a:rPr lang="de-DE" sz="800"/>
              <a:t>-Zellmasse</a:t>
            </a:r>
          </a:p>
        </p:txBody>
      </p:sp>
      <p:sp>
        <p:nvSpPr>
          <p:cNvPr id="11" name="Textfeld 10">
            <a:extLst>
              <a:ext uri="{FF2B5EF4-FFF2-40B4-BE49-F238E27FC236}">
                <a16:creationId xmlns:a16="http://schemas.microsoft.com/office/drawing/2014/main" id="{F586C768-A542-2F82-CE97-CBEFDC53EE92}"/>
              </a:ext>
            </a:extLst>
          </p:cNvPr>
          <p:cNvSpPr txBox="1"/>
          <p:nvPr/>
        </p:nvSpPr>
        <p:spPr>
          <a:xfrm>
            <a:off x="1240277" y="3858685"/>
            <a:ext cx="651932" cy="246221"/>
          </a:xfrm>
          <a:prstGeom prst="rect">
            <a:avLst/>
          </a:prstGeom>
          <a:solidFill>
            <a:srgbClr val="CCDDBB"/>
          </a:solidFill>
        </p:spPr>
        <p:txBody>
          <a:bodyPr wrap="square" lIns="0" tIns="0" rIns="0" bIns="0" rtlCol="0" anchor="ctr">
            <a:spAutoFit/>
          </a:bodyPr>
          <a:lstStyle/>
          <a:p>
            <a:r>
              <a:rPr lang="de-DE" sz="800"/>
              <a:t>Genetisches Risiko</a:t>
            </a:r>
          </a:p>
        </p:txBody>
      </p:sp>
      <p:sp>
        <p:nvSpPr>
          <p:cNvPr id="12" name="Textfeld 11">
            <a:extLst>
              <a:ext uri="{FF2B5EF4-FFF2-40B4-BE49-F238E27FC236}">
                <a16:creationId xmlns:a16="http://schemas.microsoft.com/office/drawing/2014/main" id="{636D3820-EC68-06FB-A967-8CAF2EFEB229}"/>
              </a:ext>
            </a:extLst>
          </p:cNvPr>
          <p:cNvSpPr txBox="1"/>
          <p:nvPr/>
        </p:nvSpPr>
        <p:spPr>
          <a:xfrm>
            <a:off x="2445597" y="3735574"/>
            <a:ext cx="605293" cy="369332"/>
          </a:xfrm>
          <a:prstGeom prst="rect">
            <a:avLst/>
          </a:prstGeom>
          <a:solidFill>
            <a:srgbClr val="CCDDBB"/>
          </a:solidFill>
        </p:spPr>
        <p:txBody>
          <a:bodyPr wrap="square" lIns="0" tIns="0" rIns="0" bIns="0" rtlCol="0" anchor="ctr">
            <a:spAutoFit/>
          </a:bodyPr>
          <a:lstStyle/>
          <a:p>
            <a:r>
              <a:rPr lang="de-DE" sz="800"/>
              <a:t>Verlust der Immun-toleranz</a:t>
            </a:r>
          </a:p>
        </p:txBody>
      </p:sp>
      <p:sp>
        <p:nvSpPr>
          <p:cNvPr id="13" name="Textfeld 12">
            <a:extLst>
              <a:ext uri="{FF2B5EF4-FFF2-40B4-BE49-F238E27FC236}">
                <a16:creationId xmlns:a16="http://schemas.microsoft.com/office/drawing/2014/main" id="{DE7BBC42-A2CE-1DB5-D3E6-D3FE396E6C1D}"/>
              </a:ext>
            </a:extLst>
          </p:cNvPr>
          <p:cNvSpPr txBox="1"/>
          <p:nvPr/>
        </p:nvSpPr>
        <p:spPr>
          <a:xfrm>
            <a:off x="4204677" y="4174010"/>
            <a:ext cx="605293" cy="123111"/>
          </a:xfrm>
          <a:prstGeom prst="rect">
            <a:avLst/>
          </a:prstGeom>
          <a:solidFill>
            <a:schemeClr val="bg1"/>
          </a:solidFill>
        </p:spPr>
        <p:txBody>
          <a:bodyPr wrap="square" lIns="0" tIns="0" rIns="0" bIns="0" rtlCol="0" anchor="ctr">
            <a:spAutoFit/>
          </a:bodyPr>
          <a:lstStyle/>
          <a:p>
            <a:pPr algn="ctr"/>
            <a:r>
              <a:rPr lang="de-DE" sz="800"/>
              <a:t>Zeit</a:t>
            </a:r>
          </a:p>
        </p:txBody>
      </p:sp>
      <p:sp>
        <p:nvSpPr>
          <p:cNvPr id="14" name="Textfeld 13">
            <a:extLst>
              <a:ext uri="{FF2B5EF4-FFF2-40B4-BE49-F238E27FC236}">
                <a16:creationId xmlns:a16="http://schemas.microsoft.com/office/drawing/2014/main" id="{907E50EC-28CC-CB03-2EE6-7D82922F6570}"/>
              </a:ext>
            </a:extLst>
          </p:cNvPr>
          <p:cNvSpPr txBox="1"/>
          <p:nvPr/>
        </p:nvSpPr>
        <p:spPr>
          <a:xfrm>
            <a:off x="7086482" y="1585919"/>
            <a:ext cx="378737" cy="107722"/>
          </a:xfrm>
          <a:prstGeom prst="rect">
            <a:avLst/>
          </a:prstGeom>
          <a:solidFill>
            <a:schemeClr val="bg1"/>
          </a:solidFill>
        </p:spPr>
        <p:txBody>
          <a:bodyPr wrap="square" lIns="0" tIns="0" rIns="0" bIns="0" rtlCol="0" anchor="ctr">
            <a:spAutoFit/>
          </a:bodyPr>
          <a:lstStyle/>
          <a:p>
            <a:r>
              <a:rPr lang="de-DE" sz="700"/>
              <a:t>B-Zelle</a:t>
            </a:r>
          </a:p>
        </p:txBody>
      </p:sp>
      <p:sp>
        <p:nvSpPr>
          <p:cNvPr id="15" name="Textfeld 14">
            <a:extLst>
              <a:ext uri="{FF2B5EF4-FFF2-40B4-BE49-F238E27FC236}">
                <a16:creationId xmlns:a16="http://schemas.microsoft.com/office/drawing/2014/main" id="{7A3EE96D-C3F6-FECC-9F83-5E182768C046}"/>
              </a:ext>
            </a:extLst>
          </p:cNvPr>
          <p:cNvSpPr txBox="1"/>
          <p:nvPr/>
        </p:nvSpPr>
        <p:spPr>
          <a:xfrm>
            <a:off x="7086482" y="1377148"/>
            <a:ext cx="226337" cy="144073"/>
          </a:xfrm>
          <a:prstGeom prst="rect">
            <a:avLst/>
          </a:prstGeom>
          <a:solidFill>
            <a:schemeClr val="bg1"/>
          </a:solidFill>
        </p:spPr>
        <p:txBody>
          <a:bodyPr wrap="square" lIns="0" tIns="0" rIns="0" bIns="36000" rtlCol="0" anchor="ctr">
            <a:spAutoFit/>
          </a:bodyPr>
          <a:lstStyle/>
          <a:p>
            <a:r>
              <a:rPr lang="de-DE" sz="700" err="1"/>
              <a:t>T</a:t>
            </a:r>
            <a:r>
              <a:rPr lang="de-DE" sz="700" baseline="-25000" err="1"/>
              <a:t>reg</a:t>
            </a:r>
            <a:endParaRPr lang="de-DE" sz="700" baseline="-25000"/>
          </a:p>
        </p:txBody>
      </p:sp>
      <p:sp>
        <p:nvSpPr>
          <p:cNvPr id="16" name="Textfeld 15">
            <a:extLst>
              <a:ext uri="{FF2B5EF4-FFF2-40B4-BE49-F238E27FC236}">
                <a16:creationId xmlns:a16="http://schemas.microsoft.com/office/drawing/2014/main" id="{F82D9376-ACB9-BC91-ED20-59FDF101E9AE}"/>
              </a:ext>
            </a:extLst>
          </p:cNvPr>
          <p:cNvSpPr txBox="1"/>
          <p:nvPr/>
        </p:nvSpPr>
        <p:spPr>
          <a:xfrm>
            <a:off x="7086482" y="1168160"/>
            <a:ext cx="226337" cy="144073"/>
          </a:xfrm>
          <a:prstGeom prst="rect">
            <a:avLst/>
          </a:prstGeom>
          <a:solidFill>
            <a:schemeClr val="bg1"/>
          </a:solidFill>
        </p:spPr>
        <p:txBody>
          <a:bodyPr wrap="square" lIns="0" tIns="0" rIns="0" bIns="36000" rtlCol="0" anchor="ctr">
            <a:spAutoFit/>
          </a:bodyPr>
          <a:lstStyle/>
          <a:p>
            <a:r>
              <a:rPr lang="de-DE" sz="700"/>
              <a:t>T</a:t>
            </a:r>
            <a:r>
              <a:rPr lang="de-DE" sz="700" baseline="-25000"/>
              <a:t>H</a:t>
            </a:r>
            <a:r>
              <a:rPr lang="de-DE" sz="700"/>
              <a:t>1</a:t>
            </a:r>
            <a:endParaRPr lang="de-DE" sz="700" baseline="-25000"/>
          </a:p>
        </p:txBody>
      </p:sp>
      <p:sp>
        <p:nvSpPr>
          <p:cNvPr id="17" name="Textfeld 16">
            <a:extLst>
              <a:ext uri="{FF2B5EF4-FFF2-40B4-BE49-F238E27FC236}">
                <a16:creationId xmlns:a16="http://schemas.microsoft.com/office/drawing/2014/main" id="{97B27068-7557-29DA-B7E7-D7E057299FB8}"/>
              </a:ext>
            </a:extLst>
          </p:cNvPr>
          <p:cNvSpPr txBox="1"/>
          <p:nvPr/>
        </p:nvSpPr>
        <p:spPr>
          <a:xfrm>
            <a:off x="7567762" y="1172669"/>
            <a:ext cx="378737" cy="107722"/>
          </a:xfrm>
          <a:prstGeom prst="rect">
            <a:avLst/>
          </a:prstGeom>
          <a:solidFill>
            <a:schemeClr val="bg1"/>
          </a:solidFill>
        </p:spPr>
        <p:txBody>
          <a:bodyPr wrap="square" lIns="0" tIns="0" rIns="0" bIns="0" rtlCol="0" anchor="ctr">
            <a:spAutoFit/>
          </a:bodyPr>
          <a:lstStyle/>
          <a:p>
            <a:r>
              <a:rPr lang="el-GR" sz="700"/>
              <a:t>β</a:t>
            </a:r>
            <a:r>
              <a:rPr lang="de-DE" sz="700"/>
              <a:t>-Zelle</a:t>
            </a:r>
          </a:p>
        </p:txBody>
      </p:sp>
      <p:sp>
        <p:nvSpPr>
          <p:cNvPr id="18" name="Textfeld 17">
            <a:extLst>
              <a:ext uri="{FF2B5EF4-FFF2-40B4-BE49-F238E27FC236}">
                <a16:creationId xmlns:a16="http://schemas.microsoft.com/office/drawing/2014/main" id="{075F700E-43CE-48CA-FF59-ABB8E7A55155}"/>
              </a:ext>
            </a:extLst>
          </p:cNvPr>
          <p:cNvSpPr txBox="1"/>
          <p:nvPr/>
        </p:nvSpPr>
        <p:spPr>
          <a:xfrm>
            <a:off x="7567762" y="1377523"/>
            <a:ext cx="276343" cy="107722"/>
          </a:xfrm>
          <a:prstGeom prst="rect">
            <a:avLst/>
          </a:prstGeom>
          <a:solidFill>
            <a:schemeClr val="bg1"/>
          </a:solidFill>
        </p:spPr>
        <p:txBody>
          <a:bodyPr wrap="square" lIns="0" tIns="0" rIns="0" bIns="0" rtlCol="0" anchor="ctr">
            <a:spAutoFit/>
          </a:bodyPr>
          <a:lstStyle/>
          <a:p>
            <a:r>
              <a:rPr lang="de-DE" sz="700"/>
              <a:t>CTL</a:t>
            </a:r>
          </a:p>
        </p:txBody>
      </p:sp>
      <p:sp>
        <p:nvSpPr>
          <p:cNvPr id="19" name="Textfeld 18">
            <a:extLst>
              <a:ext uri="{FF2B5EF4-FFF2-40B4-BE49-F238E27FC236}">
                <a16:creationId xmlns:a16="http://schemas.microsoft.com/office/drawing/2014/main" id="{2BC70931-CF0D-B6F8-DE6E-6BA23AF711F7}"/>
              </a:ext>
            </a:extLst>
          </p:cNvPr>
          <p:cNvSpPr txBox="1"/>
          <p:nvPr/>
        </p:nvSpPr>
        <p:spPr>
          <a:xfrm>
            <a:off x="7578418" y="1572539"/>
            <a:ext cx="265687" cy="107722"/>
          </a:xfrm>
          <a:prstGeom prst="rect">
            <a:avLst/>
          </a:prstGeom>
          <a:solidFill>
            <a:schemeClr val="bg1"/>
          </a:solidFill>
        </p:spPr>
        <p:txBody>
          <a:bodyPr wrap="square" lIns="0" tIns="0" rIns="0" bIns="0" rtlCol="0" anchor="ctr">
            <a:spAutoFit/>
          </a:bodyPr>
          <a:lstStyle/>
          <a:p>
            <a:r>
              <a:rPr lang="de-DE" sz="700"/>
              <a:t>APZ</a:t>
            </a:r>
          </a:p>
        </p:txBody>
      </p:sp>
      <p:sp>
        <p:nvSpPr>
          <p:cNvPr id="21" name="Textfeld 20">
            <a:extLst>
              <a:ext uri="{FF2B5EF4-FFF2-40B4-BE49-F238E27FC236}">
                <a16:creationId xmlns:a16="http://schemas.microsoft.com/office/drawing/2014/main" id="{8C4495BE-EC42-F045-7474-82757B9170EA}"/>
              </a:ext>
            </a:extLst>
          </p:cNvPr>
          <p:cNvSpPr txBox="1"/>
          <p:nvPr/>
        </p:nvSpPr>
        <p:spPr>
          <a:xfrm>
            <a:off x="817970" y="4455584"/>
            <a:ext cx="3473995" cy="184666"/>
          </a:xfrm>
          <a:prstGeom prst="rect">
            <a:avLst/>
          </a:prstGeom>
          <a:noFill/>
        </p:spPr>
        <p:txBody>
          <a:bodyPr wrap="square">
            <a:spAutoFit/>
          </a:bodyPr>
          <a:lstStyle/>
          <a:p>
            <a:r>
              <a:rPr lang="de-DE" sz="600">
                <a:solidFill>
                  <a:srgbClr val="404040"/>
                </a:solidFill>
                <a:cs typeface="Arial"/>
              </a:rPr>
              <a:t>Abbildung modifiziert nach </a:t>
            </a:r>
            <a:r>
              <a:rPr lang="de-DE" sz="600" err="1">
                <a:solidFill>
                  <a:srgbClr val="404040"/>
                </a:solidFill>
                <a:cs typeface="Arial"/>
              </a:rPr>
              <a:t>Roep</a:t>
            </a:r>
            <a:r>
              <a:rPr lang="de-DE" sz="600">
                <a:solidFill>
                  <a:srgbClr val="404040"/>
                </a:solidFill>
                <a:cs typeface="Arial"/>
              </a:rPr>
              <a:t> &amp; </a:t>
            </a:r>
            <a:r>
              <a:rPr lang="de-DE" sz="600" err="1">
                <a:solidFill>
                  <a:srgbClr val="404040"/>
                </a:solidFill>
                <a:cs typeface="Arial"/>
              </a:rPr>
              <a:t>Tree</a:t>
            </a:r>
            <a:r>
              <a:rPr lang="de-DE" sz="600">
                <a:solidFill>
                  <a:srgbClr val="404040"/>
                </a:solidFill>
                <a:cs typeface="Arial"/>
              </a:rPr>
              <a:t> 2014</a:t>
            </a:r>
            <a:r>
              <a:rPr lang="de-DE" sz="600" baseline="30000">
                <a:solidFill>
                  <a:srgbClr val="404040"/>
                </a:solidFill>
                <a:cs typeface="Arial"/>
              </a:rPr>
              <a:t>1</a:t>
            </a:r>
            <a:endParaRPr lang="en-US" sz="600" baseline="30000">
              <a:solidFill>
                <a:srgbClr val="404040"/>
              </a:solidFill>
              <a:cs typeface="Arial"/>
            </a:endParaRPr>
          </a:p>
        </p:txBody>
      </p:sp>
      <p:sp>
        <p:nvSpPr>
          <p:cNvPr id="24" name="Rechteck 23">
            <a:extLst>
              <a:ext uri="{FF2B5EF4-FFF2-40B4-BE49-F238E27FC236}">
                <a16:creationId xmlns:a16="http://schemas.microsoft.com/office/drawing/2014/main" id="{51C86A88-F3B7-65A5-BB64-AA9419145F00}"/>
              </a:ext>
            </a:extLst>
          </p:cNvPr>
          <p:cNvSpPr/>
          <p:nvPr/>
        </p:nvSpPr>
        <p:spPr>
          <a:xfrm>
            <a:off x="899695" y="736043"/>
            <a:ext cx="7344609" cy="3688965"/>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27" name="Rectangle: Rounded Corners 23">
            <a:extLst>
              <a:ext uri="{FF2B5EF4-FFF2-40B4-BE49-F238E27FC236}">
                <a16:creationId xmlns:a16="http://schemas.microsoft.com/office/drawing/2014/main" id="{1F8E0243-A10E-97E3-7746-D77172A1DDB9}"/>
              </a:ext>
            </a:extLst>
          </p:cNvPr>
          <p:cNvSpPr/>
          <p:nvPr/>
        </p:nvSpPr>
        <p:spPr>
          <a:xfrm>
            <a:off x="1240277" y="1598641"/>
            <a:ext cx="3727545" cy="1098379"/>
          </a:xfrm>
          <a:prstGeom prst="roundRect">
            <a:avLst>
              <a:gd name="adj" fmla="val 9088"/>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defTabSz="685800">
              <a:spcBef>
                <a:spcPts val="1000"/>
              </a:spcBef>
              <a:defRPr/>
            </a:pPr>
            <a:r>
              <a:rPr lang="de-DE" sz="1000"/>
              <a:t>…aber mit der Zeit wird die Immunregulation durch die </a:t>
            </a:r>
            <a:r>
              <a:rPr lang="de-DE" sz="1000" err="1"/>
              <a:t>Inselautoreaktivität</a:t>
            </a:r>
            <a:r>
              <a:rPr lang="de-DE" sz="1000"/>
              <a:t> überlagert. Nach dem klinischen Ausbruch des T1D verschlechtert sich die Betazell-funktion schrittweise, was schließlich zum Verlust der glukosestimulierten Betazellfunktion führt. Im finalen Stadium lässt die Immunreaktion nach.</a:t>
            </a:r>
            <a:endParaRPr lang="de-DE" sz="1000" baseline="30000">
              <a:solidFill>
                <a:prstClr val="white"/>
              </a:solidFill>
              <a:latin typeface="Verdana"/>
            </a:endParaRPr>
          </a:p>
        </p:txBody>
      </p:sp>
      <p:sp>
        <p:nvSpPr>
          <p:cNvPr id="23" name="Textplatzhalter 4">
            <a:extLst>
              <a:ext uri="{FF2B5EF4-FFF2-40B4-BE49-F238E27FC236}">
                <a16:creationId xmlns:a16="http://schemas.microsoft.com/office/drawing/2014/main" id="{57FCF1A9-3D73-DD87-A399-ABCA4E9F16EE}"/>
              </a:ext>
            </a:extLst>
          </p:cNvPr>
          <p:cNvSpPr>
            <a:spLocks noGrp="1"/>
          </p:cNvSpPr>
          <p:nvPr>
            <p:ph type="body" sz="quarter" idx="17"/>
          </p:nvPr>
        </p:nvSpPr>
        <p:spPr>
          <a:xfrm>
            <a:off x="390357" y="115968"/>
            <a:ext cx="8476488" cy="463296"/>
          </a:xfrm>
        </p:spPr>
        <p:txBody>
          <a:bodyPr/>
          <a:lstStyle/>
          <a:p>
            <a:r>
              <a:rPr lang="de-DE" sz="2000" b="1">
                <a:solidFill>
                  <a:srgbClr val="7030A0"/>
                </a:solidFill>
                <a:latin typeface="+mj-lt"/>
              </a:rPr>
              <a:t>Ablauf der </a:t>
            </a:r>
            <a:r>
              <a:rPr lang="de-DE" sz="2000" b="1" err="1">
                <a:solidFill>
                  <a:srgbClr val="7030A0"/>
                </a:solidFill>
                <a:latin typeface="+mj-lt"/>
              </a:rPr>
              <a:t>Immunopathogenese</a:t>
            </a:r>
            <a:r>
              <a:rPr lang="de-DE" sz="2000" b="1">
                <a:solidFill>
                  <a:srgbClr val="7030A0"/>
                </a:solidFill>
                <a:latin typeface="+mj-lt"/>
              </a:rPr>
              <a:t> von Typ-1-Diabetes</a:t>
            </a:r>
            <a:r>
              <a:rPr lang="de-DE" sz="2000" b="1" baseline="30000">
                <a:solidFill>
                  <a:srgbClr val="7030A0"/>
                </a:solidFill>
                <a:latin typeface="+mj-lt"/>
              </a:rPr>
              <a:t>1</a:t>
            </a:r>
          </a:p>
        </p:txBody>
      </p:sp>
    </p:spTree>
    <p:extLst>
      <p:ext uri="{BB962C8B-B14F-4D97-AF65-F5344CB8AC3E}">
        <p14:creationId xmlns:p14="http://schemas.microsoft.com/office/powerpoint/2010/main" val="16742643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3026CC8-0525-1589-A6E7-E510DB9FA7E4}"/>
            </a:ext>
          </a:extLst>
        </p:cNvPr>
        <p:cNvGrpSpPr/>
        <p:nvPr/>
      </p:nvGrpSpPr>
      <p:grpSpPr>
        <a:xfrm>
          <a:off x="0" y="0"/>
          <a:ext cx="0" cy="0"/>
          <a:chOff x="0" y="0"/>
          <a:chExt cx="0" cy="0"/>
        </a:xfrm>
      </p:grpSpPr>
      <p:sp>
        <p:nvSpPr>
          <p:cNvPr id="3" name="Textplatzhalter 4">
            <a:extLst>
              <a:ext uri="{FF2B5EF4-FFF2-40B4-BE49-F238E27FC236}">
                <a16:creationId xmlns:a16="http://schemas.microsoft.com/office/drawing/2014/main" id="{5C289AFD-6C8D-E5AB-E77F-D4FD6F5B4FF9}"/>
              </a:ext>
            </a:extLst>
          </p:cNvPr>
          <p:cNvSpPr txBox="1">
            <a:spLocks/>
          </p:cNvSpPr>
          <p:nvPr/>
        </p:nvSpPr>
        <p:spPr>
          <a:xfrm>
            <a:off x="358270" y="116964"/>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rPr>
              <a:t>Mechanismus des T-Zell-vermittelten Angriffs auf Betazellen bei autoimmunem T1D</a:t>
            </a:r>
            <a:r>
              <a:rPr lang="de-DE" sz="2000" b="1" baseline="30000">
                <a:solidFill>
                  <a:srgbClr val="7030A0"/>
                </a:solidFill>
                <a:latin typeface="+mj-lt"/>
              </a:rPr>
              <a:t>1,2</a:t>
            </a:r>
          </a:p>
        </p:txBody>
      </p:sp>
      <p:sp>
        <p:nvSpPr>
          <p:cNvPr id="9" name="Textfeld 8">
            <a:extLst>
              <a:ext uri="{FF2B5EF4-FFF2-40B4-BE49-F238E27FC236}">
                <a16:creationId xmlns:a16="http://schemas.microsoft.com/office/drawing/2014/main" id="{F6E44EC1-FEEC-C351-B419-7F41E3478175}"/>
              </a:ext>
            </a:extLst>
          </p:cNvPr>
          <p:cNvSpPr txBox="1"/>
          <p:nvPr/>
        </p:nvSpPr>
        <p:spPr>
          <a:xfrm>
            <a:off x="358269" y="4756395"/>
            <a:ext cx="8372981" cy="369332"/>
          </a:xfrm>
          <a:prstGeom prst="rect">
            <a:avLst/>
          </a:prstGeom>
          <a:noFill/>
        </p:spPr>
        <p:txBody>
          <a:bodyPr wrap="square">
            <a:spAutoFit/>
          </a:bodyPr>
          <a:lstStyle/>
          <a:p>
            <a:r>
              <a:rPr lang="de-DE" sz="600">
                <a:solidFill>
                  <a:srgbClr val="404040"/>
                </a:solidFill>
                <a:cs typeface="Arial"/>
              </a:rPr>
              <a:t>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T1D: Typ-1-Diabetes; </a:t>
            </a:r>
            <a:r>
              <a:rPr lang="de-DE" sz="600" err="1">
                <a:solidFill>
                  <a:srgbClr val="404040"/>
                </a:solidFill>
                <a:cs typeface="Arial"/>
              </a:rPr>
              <a:t>Treg</a:t>
            </a:r>
            <a:r>
              <a:rPr lang="de-DE" sz="600">
                <a:solidFill>
                  <a:srgbClr val="404040"/>
                </a:solidFill>
                <a:cs typeface="Arial"/>
              </a:rPr>
              <a:t>: regulatorische T-Zelle.</a:t>
            </a:r>
          </a:p>
          <a:p>
            <a:r>
              <a:rPr lang="de-DE" sz="600" b="1">
                <a:solidFill>
                  <a:srgbClr val="404040"/>
                </a:solidFill>
                <a:cs typeface="Arial"/>
              </a:rPr>
              <a:t>1. </a:t>
            </a:r>
            <a:r>
              <a:rPr lang="de-DE" sz="600">
                <a:solidFill>
                  <a:srgbClr val="404040"/>
                </a:solidFill>
                <a:cs typeface="Arial"/>
              </a:rPr>
              <a:t>Powers AC</a:t>
            </a:r>
            <a:r>
              <a:rPr lang="de-DE" sz="600" i="1">
                <a:solidFill>
                  <a:srgbClr val="404040"/>
                </a:solidFill>
                <a:cs typeface="Arial"/>
              </a:rPr>
              <a:t>. J </a:t>
            </a:r>
            <a:r>
              <a:rPr lang="de-DE" sz="600" i="1" err="1">
                <a:solidFill>
                  <a:srgbClr val="404040"/>
                </a:solidFill>
                <a:cs typeface="Arial"/>
              </a:rPr>
              <a:t>Clin</a:t>
            </a:r>
            <a:r>
              <a:rPr lang="de-DE" sz="600" i="1">
                <a:solidFill>
                  <a:srgbClr val="404040"/>
                </a:solidFill>
                <a:cs typeface="Arial"/>
              </a:rPr>
              <a:t> </a:t>
            </a:r>
            <a:r>
              <a:rPr lang="de-DE" sz="600" i="1" err="1">
                <a:solidFill>
                  <a:srgbClr val="404040"/>
                </a:solidFill>
                <a:cs typeface="Arial"/>
              </a:rPr>
              <a:t>Invest</a:t>
            </a:r>
            <a:r>
              <a:rPr lang="de-DE" sz="600" i="1">
                <a:solidFill>
                  <a:srgbClr val="404040"/>
                </a:solidFill>
                <a:cs typeface="Arial"/>
              </a:rPr>
              <a:t> </a:t>
            </a:r>
            <a:r>
              <a:rPr lang="de-DE" sz="600">
                <a:solidFill>
                  <a:srgbClr val="404040"/>
                </a:solidFill>
                <a:cs typeface="Arial"/>
              </a:rPr>
              <a:t>2021; 131: 142242. </a:t>
            </a:r>
            <a:r>
              <a:rPr lang="de-DE" sz="600" b="1">
                <a:solidFill>
                  <a:srgbClr val="404040"/>
                </a:solidFill>
                <a:cs typeface="Arial"/>
              </a:rPr>
              <a:t>2.</a:t>
            </a:r>
            <a:r>
              <a:rPr lang="de-DE" sz="600">
                <a:solidFill>
                  <a:srgbClr val="404040"/>
                </a:solidFill>
                <a:cs typeface="Arial"/>
              </a:rPr>
              <a:t> </a:t>
            </a:r>
            <a:r>
              <a:rPr lang="de-DE" sz="600" err="1">
                <a:solidFill>
                  <a:srgbClr val="404040"/>
                </a:solidFill>
                <a:cs typeface="Arial"/>
              </a:rPr>
              <a:t>Houeiss</a:t>
            </a:r>
            <a:r>
              <a:rPr lang="de-DE" sz="600">
                <a:solidFill>
                  <a:srgbClr val="404040"/>
                </a:solidFill>
                <a:cs typeface="Arial"/>
              </a:rPr>
              <a:t> P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2022; 13: 933965. </a:t>
            </a:r>
            <a:r>
              <a:rPr lang="de-DE" sz="600" b="1">
                <a:solidFill>
                  <a:srgbClr val="404040"/>
                </a:solidFill>
                <a:cs typeface="Arial"/>
              </a:rPr>
              <a:t>3.</a:t>
            </a:r>
            <a:r>
              <a:rPr lang="de-DE" sz="600">
                <a:solidFill>
                  <a:srgbClr val="404040"/>
                </a:solidFill>
                <a:cs typeface="Arial"/>
              </a:rPr>
              <a:t> Sauls RS </a:t>
            </a:r>
            <a:r>
              <a:rPr lang="de-DE" sz="600" i="1">
                <a:solidFill>
                  <a:srgbClr val="404040"/>
                </a:solidFill>
                <a:cs typeface="Arial"/>
              </a:rPr>
              <a:t>et al. </a:t>
            </a:r>
            <a:r>
              <a:rPr lang="de-DE" sz="600" i="1" err="1">
                <a:solidFill>
                  <a:srgbClr val="404040"/>
                </a:solidFill>
                <a:cs typeface="Arial"/>
              </a:rPr>
              <a:t>StatPearls</a:t>
            </a:r>
            <a:r>
              <a:rPr lang="de-DE" sz="600" i="1">
                <a:solidFill>
                  <a:srgbClr val="404040"/>
                </a:solidFill>
                <a:cs typeface="Arial"/>
              </a:rPr>
              <a:t> [Internet] </a:t>
            </a:r>
            <a:r>
              <a:rPr lang="de-DE" sz="600">
                <a:solidFill>
                  <a:srgbClr val="404040"/>
                </a:solidFill>
                <a:cs typeface="Arial"/>
              </a:rPr>
              <a:t>2023; © </a:t>
            </a:r>
            <a:r>
              <a:rPr lang="de-DE" sz="600" err="1">
                <a:solidFill>
                  <a:srgbClr val="404040"/>
                </a:solidFill>
                <a:cs typeface="Arial"/>
              </a:rPr>
              <a:t>StatPearls</a:t>
            </a:r>
            <a:r>
              <a:rPr lang="de-DE" sz="600">
                <a:solidFill>
                  <a:srgbClr val="404040"/>
                </a:solidFill>
                <a:cs typeface="Arial"/>
              </a:rPr>
              <a:t> Publishing LLC 2025, </a:t>
            </a:r>
            <a:r>
              <a:rPr lang="de-DE" sz="600" err="1">
                <a:solidFill>
                  <a:srgbClr val="404040"/>
                </a:solidFill>
                <a:cs typeface="Arial"/>
              </a:rPr>
              <a:t>Treasure</a:t>
            </a:r>
            <a:r>
              <a:rPr lang="de-DE" sz="600">
                <a:solidFill>
                  <a:srgbClr val="404040"/>
                </a:solidFill>
                <a:cs typeface="Arial"/>
              </a:rPr>
              <a:t> Island (FL); PMID: 30571054. </a:t>
            </a:r>
            <a:r>
              <a:rPr lang="de-DE" sz="600" b="1">
                <a:solidFill>
                  <a:srgbClr val="404040"/>
                </a:solidFill>
                <a:cs typeface="Arial"/>
              </a:rPr>
              <a:t>4.</a:t>
            </a:r>
            <a:r>
              <a:rPr lang="de-DE" sz="600">
                <a:solidFill>
                  <a:srgbClr val="404040"/>
                </a:solidFill>
                <a:cs typeface="Arial"/>
              </a:rPr>
              <a:t> Swain SL </a:t>
            </a:r>
            <a:r>
              <a:rPr lang="de-DE" sz="600" i="1">
                <a:solidFill>
                  <a:srgbClr val="404040"/>
                </a:solidFill>
                <a:cs typeface="Arial"/>
              </a:rPr>
              <a:t>et al. Nat Rev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2012; 12: 136–48. </a:t>
            </a:r>
            <a:r>
              <a:rPr lang="de-DE" sz="600" b="1">
                <a:solidFill>
                  <a:srgbClr val="404040"/>
                </a:solidFill>
                <a:cs typeface="Arial"/>
              </a:rPr>
              <a:t>5.</a:t>
            </a:r>
            <a:r>
              <a:rPr lang="de-DE" sz="600">
                <a:solidFill>
                  <a:srgbClr val="404040"/>
                </a:solidFill>
                <a:cs typeface="Arial"/>
              </a:rPr>
              <a:t> </a:t>
            </a:r>
            <a:r>
              <a:rPr lang="de-DE" sz="600" err="1">
                <a:solidFill>
                  <a:srgbClr val="404040"/>
                </a:solidFill>
                <a:cs typeface="Arial"/>
              </a:rPr>
              <a:t>Burrack</a:t>
            </a:r>
            <a:r>
              <a:rPr lang="de-DE" sz="600">
                <a:solidFill>
                  <a:srgbClr val="404040"/>
                </a:solidFill>
                <a:cs typeface="Arial"/>
              </a:rPr>
              <a:t> AL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2017; 8: 343. </a:t>
            </a:r>
            <a:r>
              <a:rPr lang="de-DE" sz="600" b="1">
                <a:solidFill>
                  <a:srgbClr val="404040"/>
                </a:solidFill>
                <a:cs typeface="Arial"/>
              </a:rPr>
              <a:t>6.</a:t>
            </a:r>
            <a:r>
              <a:rPr lang="de-DE" sz="600">
                <a:solidFill>
                  <a:srgbClr val="404040"/>
                </a:solidFill>
                <a:cs typeface="Arial"/>
              </a:rPr>
              <a:t> </a:t>
            </a:r>
            <a:r>
              <a:rPr lang="de-DE" sz="600" err="1">
                <a:solidFill>
                  <a:srgbClr val="404040"/>
                </a:solidFill>
                <a:cs typeface="Arial"/>
              </a:rPr>
              <a:t>Quattrin</a:t>
            </a:r>
            <a:r>
              <a:rPr lang="de-DE" sz="600">
                <a:solidFill>
                  <a:srgbClr val="404040"/>
                </a:solidFill>
                <a:cs typeface="Arial"/>
              </a:rPr>
              <a:t> T </a:t>
            </a:r>
            <a:r>
              <a:rPr lang="de-DE" sz="600" i="1">
                <a:solidFill>
                  <a:srgbClr val="404040"/>
                </a:solidFill>
                <a:cs typeface="Arial"/>
              </a:rPr>
              <a:t>et al. Lancet </a:t>
            </a:r>
            <a:r>
              <a:rPr lang="de-DE" sz="600">
                <a:solidFill>
                  <a:srgbClr val="404040"/>
                </a:solidFill>
                <a:cs typeface="Arial"/>
              </a:rPr>
              <a:t>2023; 401: 2149–62.</a:t>
            </a:r>
            <a:endParaRPr lang="en-US" sz="600">
              <a:solidFill>
                <a:srgbClr val="404040"/>
              </a:solidFill>
              <a:cs typeface="Arial"/>
            </a:endParaRPr>
          </a:p>
        </p:txBody>
      </p:sp>
      <p:sp>
        <p:nvSpPr>
          <p:cNvPr id="271" name="Freeform 1859">
            <a:extLst>
              <a:ext uri="{FF2B5EF4-FFF2-40B4-BE49-F238E27FC236}">
                <a16:creationId xmlns:a16="http://schemas.microsoft.com/office/drawing/2014/main" id="{567C96FF-5DB4-94EC-0A8F-A42EF312563E}"/>
              </a:ext>
            </a:extLst>
          </p:cNvPr>
          <p:cNvSpPr/>
          <p:nvPr/>
        </p:nvSpPr>
        <p:spPr>
          <a:xfrm rot="19652992">
            <a:off x="5025868" y="1833600"/>
            <a:ext cx="2441657" cy="1076392"/>
          </a:xfrm>
          <a:custGeom>
            <a:avLst/>
            <a:gdLst>
              <a:gd name="connsiteX0" fmla="*/ 0 w 2336800"/>
              <a:gd name="connsiteY0" fmla="*/ 474133 h 1210733"/>
              <a:gd name="connsiteX1" fmla="*/ 2336800 w 2336800"/>
              <a:gd name="connsiteY1" fmla="*/ 0 h 1210733"/>
              <a:gd name="connsiteX2" fmla="*/ 2336800 w 2336800"/>
              <a:gd name="connsiteY2" fmla="*/ 1210733 h 1210733"/>
              <a:gd name="connsiteX3" fmla="*/ 0 w 2336800"/>
              <a:gd name="connsiteY3" fmla="*/ 474133 h 1210733"/>
            </a:gdLst>
            <a:ahLst/>
            <a:cxnLst>
              <a:cxn ang="0">
                <a:pos x="connsiteX0" y="connsiteY0"/>
              </a:cxn>
              <a:cxn ang="0">
                <a:pos x="connsiteX1" y="connsiteY1"/>
              </a:cxn>
              <a:cxn ang="0">
                <a:pos x="connsiteX2" y="connsiteY2"/>
              </a:cxn>
              <a:cxn ang="0">
                <a:pos x="connsiteX3" y="connsiteY3"/>
              </a:cxn>
            </a:cxnLst>
            <a:rect l="l" t="t" r="r" b="b"/>
            <a:pathLst>
              <a:path w="2336800" h="1210733">
                <a:moveTo>
                  <a:pt x="0" y="474133"/>
                </a:moveTo>
                <a:lnTo>
                  <a:pt x="2336800" y="0"/>
                </a:lnTo>
                <a:lnTo>
                  <a:pt x="2336800" y="1210733"/>
                </a:lnTo>
                <a:lnTo>
                  <a:pt x="0" y="474133"/>
                </a:lnTo>
                <a:close/>
              </a:path>
            </a:pathLst>
          </a:custGeom>
          <a:solidFill>
            <a:srgbClr val="CC9C50">
              <a:lumMod val="20000"/>
              <a:lumOff val="80000"/>
            </a:srgbClr>
          </a:solidFill>
          <a:ln w="25400" cap="flat" cmpd="sng" algn="ctr">
            <a:no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pitchFamily="34" charset="0"/>
              <a:ea typeface="Calibri" panose="020F0502020204030204"/>
              <a:cs typeface="Arial"/>
            </a:endParaRPr>
          </a:p>
        </p:txBody>
      </p:sp>
      <p:grpSp>
        <p:nvGrpSpPr>
          <p:cNvPr id="272" name="Group 8">
            <a:extLst>
              <a:ext uri="{FF2B5EF4-FFF2-40B4-BE49-F238E27FC236}">
                <a16:creationId xmlns:a16="http://schemas.microsoft.com/office/drawing/2014/main" id="{575FFE44-4A26-2ED0-2981-A3CD4B73EAE2}"/>
              </a:ext>
            </a:extLst>
          </p:cNvPr>
          <p:cNvGrpSpPr>
            <a:grpSpLocks noChangeAspect="1"/>
          </p:cNvGrpSpPr>
          <p:nvPr/>
        </p:nvGrpSpPr>
        <p:grpSpPr>
          <a:xfrm>
            <a:off x="6582686" y="1147210"/>
            <a:ext cx="1207051" cy="1207051"/>
            <a:chOff x="6935850" y="3133317"/>
            <a:chExt cx="1828798" cy="1828798"/>
          </a:xfrm>
        </p:grpSpPr>
        <p:sp>
          <p:nvSpPr>
            <p:cNvPr id="273" name="Oval 9">
              <a:extLst>
                <a:ext uri="{FF2B5EF4-FFF2-40B4-BE49-F238E27FC236}">
                  <a16:creationId xmlns:a16="http://schemas.microsoft.com/office/drawing/2014/main" id="{5156BBE1-ADBD-A82E-B7C1-EFC8775F8AFB}"/>
                </a:ext>
              </a:extLst>
            </p:cNvPr>
            <p:cNvSpPr/>
            <p:nvPr/>
          </p:nvSpPr>
          <p:spPr>
            <a:xfrm>
              <a:off x="6935850" y="3133317"/>
              <a:ext cx="1828798" cy="1828798"/>
            </a:xfrm>
            <a:prstGeom prst="ellipse">
              <a:avLst/>
            </a:prstGeom>
            <a:solidFill>
              <a:srgbClr val="CC9C50">
                <a:lumMod val="40000"/>
                <a:lumOff val="60000"/>
              </a:srgbClr>
            </a:solidFill>
            <a:ln w="28575" cap="flat" cmpd="sng" algn="ctr">
              <a:solidFill>
                <a:srgbClr val="CC9C50">
                  <a:lumMod val="50000"/>
                </a:srgbClr>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274" name="Oval 10">
              <a:extLst>
                <a:ext uri="{FF2B5EF4-FFF2-40B4-BE49-F238E27FC236}">
                  <a16:creationId xmlns:a16="http://schemas.microsoft.com/office/drawing/2014/main" id="{2E5B0793-FAF8-A524-D0FF-BFE3CCD770EA}"/>
                </a:ext>
              </a:extLst>
            </p:cNvPr>
            <p:cNvSpPr/>
            <p:nvPr/>
          </p:nvSpPr>
          <p:spPr>
            <a:xfrm>
              <a:off x="7204594" y="3744010"/>
              <a:ext cx="987552" cy="987552"/>
            </a:xfrm>
            <a:prstGeom prst="ellipse">
              <a:avLst/>
            </a:prstGeom>
            <a:solidFill>
              <a:srgbClr val="CC9C50">
                <a:lumMod val="50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275" name="Moon 11">
              <a:extLst>
                <a:ext uri="{FF2B5EF4-FFF2-40B4-BE49-F238E27FC236}">
                  <a16:creationId xmlns:a16="http://schemas.microsoft.com/office/drawing/2014/main" id="{106B7755-E111-F377-402F-F6187612A3CE}"/>
                </a:ext>
              </a:extLst>
            </p:cNvPr>
            <p:cNvSpPr/>
            <p:nvPr/>
          </p:nvSpPr>
          <p:spPr>
            <a:xfrm rot="7817520">
              <a:off x="8079542" y="3185078"/>
              <a:ext cx="273673" cy="1017710"/>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grpSp>
      <p:grpSp>
        <p:nvGrpSpPr>
          <p:cNvPr id="276" name="Group 1349">
            <a:extLst>
              <a:ext uri="{FF2B5EF4-FFF2-40B4-BE49-F238E27FC236}">
                <a16:creationId xmlns:a16="http://schemas.microsoft.com/office/drawing/2014/main" id="{328486F5-DCE0-3C29-2469-C309649FCDAB}"/>
              </a:ext>
            </a:extLst>
          </p:cNvPr>
          <p:cNvGrpSpPr/>
          <p:nvPr/>
        </p:nvGrpSpPr>
        <p:grpSpPr>
          <a:xfrm>
            <a:off x="337554" y="4277711"/>
            <a:ext cx="1597179" cy="213960"/>
            <a:chOff x="2174092" y="5635035"/>
            <a:chExt cx="2129569" cy="285280"/>
          </a:xfrm>
        </p:grpSpPr>
        <p:pic>
          <p:nvPicPr>
            <p:cNvPr id="277" name="Graphic 45">
              <a:extLst>
                <a:ext uri="{FF2B5EF4-FFF2-40B4-BE49-F238E27FC236}">
                  <a16:creationId xmlns:a16="http://schemas.microsoft.com/office/drawing/2014/main" id="{18E2C11F-BB74-944C-00F8-D7B721F32C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2174092" y="5635035"/>
              <a:ext cx="288745" cy="285280"/>
            </a:xfrm>
            <a:prstGeom prst="rect">
              <a:avLst/>
            </a:prstGeom>
          </p:spPr>
        </p:pic>
        <p:sp>
          <p:nvSpPr>
            <p:cNvPr id="278" name="TextBox 46">
              <a:extLst>
                <a:ext uri="{FF2B5EF4-FFF2-40B4-BE49-F238E27FC236}">
                  <a16:creationId xmlns:a16="http://schemas.microsoft.com/office/drawing/2014/main" id="{5221B714-7A0B-15AF-85AF-4ED8FE4379EC}"/>
                </a:ext>
              </a:extLst>
            </p:cNvPr>
            <p:cNvSpPr txBox="1"/>
            <p:nvPr/>
          </p:nvSpPr>
          <p:spPr>
            <a:xfrm>
              <a:off x="2521125" y="5697466"/>
              <a:ext cx="1782536" cy="153888"/>
            </a:xfrm>
            <a:prstGeom prst="rect">
              <a:avLst/>
            </a:prstGeom>
            <a:noFill/>
          </p:spPr>
          <p:txBody>
            <a:bodyPr wrap="none" lIns="0" tIns="0" rIns="0" bIns="0" rtlCol="0" anchor="ctr">
              <a:spAutoFit/>
            </a:bodyPr>
            <a:lstStyle/>
            <a:p>
              <a:pPr defTabSz="914355">
                <a:spcBef>
                  <a:spcPct val="0"/>
                </a:spcBef>
                <a:spcAft>
                  <a:spcPct val="0"/>
                </a:spcAft>
                <a:defRPr/>
              </a:pPr>
              <a:r>
                <a:rPr lang="de" sz="750">
                  <a:solidFill>
                    <a:srgbClr val="000000"/>
                  </a:solidFill>
                  <a:uFill>
                    <a:solidFill>
                      <a:prstClr val="black">
                        <a:alpha val="0"/>
                      </a:prstClr>
                    </a:solidFill>
                  </a:uFill>
                  <a:latin typeface="Arial"/>
                  <a:ea typeface="Arial"/>
                  <a:cs typeface="Arial"/>
                </a:rPr>
                <a:t>Insulin-produzierende Betazelle</a:t>
              </a:r>
            </a:p>
          </p:txBody>
        </p:sp>
      </p:grpSp>
      <p:grpSp>
        <p:nvGrpSpPr>
          <p:cNvPr id="279" name="Group 1347">
            <a:extLst>
              <a:ext uri="{FF2B5EF4-FFF2-40B4-BE49-F238E27FC236}">
                <a16:creationId xmlns:a16="http://schemas.microsoft.com/office/drawing/2014/main" id="{8A6A81B3-8F67-BC5F-7C33-A160C88AD6C9}"/>
              </a:ext>
            </a:extLst>
          </p:cNvPr>
          <p:cNvGrpSpPr/>
          <p:nvPr/>
        </p:nvGrpSpPr>
        <p:grpSpPr>
          <a:xfrm>
            <a:off x="3427448" y="4282917"/>
            <a:ext cx="1765854" cy="202406"/>
            <a:chOff x="5960580" y="5641975"/>
            <a:chExt cx="2354472" cy="269875"/>
          </a:xfrm>
        </p:grpSpPr>
        <p:sp>
          <p:nvSpPr>
            <p:cNvPr id="280" name="TextBox 43">
              <a:extLst>
                <a:ext uri="{FF2B5EF4-FFF2-40B4-BE49-F238E27FC236}">
                  <a16:creationId xmlns:a16="http://schemas.microsoft.com/office/drawing/2014/main" id="{6451DB7C-FC75-B2E2-1A78-9FE3124695A1}"/>
                </a:ext>
              </a:extLst>
            </p:cNvPr>
            <p:cNvSpPr txBox="1"/>
            <p:nvPr/>
          </p:nvSpPr>
          <p:spPr>
            <a:xfrm>
              <a:off x="6293131" y="5697464"/>
              <a:ext cx="2021921" cy="153888"/>
            </a:xfrm>
            <a:prstGeom prst="rect">
              <a:avLst/>
            </a:prstGeom>
            <a:noFill/>
          </p:spPr>
          <p:txBody>
            <a:bodyPr wrap="none" lIns="0" tIns="0" rIns="0" bIns="0" rtlCol="0" anchor="ctr">
              <a:spAutoFit/>
            </a:bodyPr>
            <a:lstStyle/>
            <a:p>
              <a:pPr defTabSz="914355">
                <a:spcBef>
                  <a:spcPct val="0"/>
                </a:spcBef>
                <a:spcAft>
                  <a:spcPct val="0"/>
                </a:spcAft>
                <a:defRPr/>
              </a:pPr>
              <a:r>
                <a:rPr lang="de" sz="750">
                  <a:solidFill>
                    <a:srgbClr val="000000"/>
                  </a:solidFill>
                  <a:uFill>
                    <a:solidFill>
                      <a:prstClr val="black">
                        <a:alpha val="0"/>
                      </a:prstClr>
                    </a:solidFill>
                  </a:uFill>
                  <a:latin typeface="Arial"/>
                  <a:ea typeface="Arial"/>
                  <a:cs typeface="Arial"/>
                </a:rPr>
                <a:t>Glukagon-produzierende Alphazelle</a:t>
              </a:r>
            </a:p>
          </p:txBody>
        </p:sp>
        <p:pic>
          <p:nvPicPr>
            <p:cNvPr id="281" name="Graphic 44">
              <a:extLst>
                <a:ext uri="{FF2B5EF4-FFF2-40B4-BE49-F238E27FC236}">
                  <a16:creationId xmlns:a16="http://schemas.microsoft.com/office/drawing/2014/main" id="{15894D2E-D74D-2DC9-6B95-30AEA8CFB11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5960580" y="5641975"/>
              <a:ext cx="287794" cy="269875"/>
            </a:xfrm>
            <a:prstGeom prst="rect">
              <a:avLst/>
            </a:prstGeom>
          </p:spPr>
        </p:pic>
      </p:grpSp>
      <p:grpSp>
        <p:nvGrpSpPr>
          <p:cNvPr id="282" name="Group 1348">
            <a:extLst>
              <a:ext uri="{FF2B5EF4-FFF2-40B4-BE49-F238E27FC236}">
                <a16:creationId xmlns:a16="http://schemas.microsoft.com/office/drawing/2014/main" id="{400C1FAD-7413-B00B-0F06-5F9C2D9B62A5}"/>
              </a:ext>
            </a:extLst>
          </p:cNvPr>
          <p:cNvGrpSpPr/>
          <p:nvPr/>
        </p:nvGrpSpPr>
        <p:grpSpPr>
          <a:xfrm>
            <a:off x="2098614" y="4281709"/>
            <a:ext cx="1191798" cy="205966"/>
            <a:chOff x="4369777" y="5640365"/>
            <a:chExt cx="1589065" cy="274621"/>
          </a:xfrm>
        </p:grpSpPr>
        <p:sp>
          <p:nvSpPr>
            <p:cNvPr id="283" name="TextBox 32">
              <a:extLst>
                <a:ext uri="{FF2B5EF4-FFF2-40B4-BE49-F238E27FC236}">
                  <a16:creationId xmlns:a16="http://schemas.microsoft.com/office/drawing/2014/main" id="{CA216F03-D869-696A-7108-F74D6B1A3C3C}"/>
                </a:ext>
              </a:extLst>
            </p:cNvPr>
            <p:cNvSpPr txBox="1"/>
            <p:nvPr/>
          </p:nvSpPr>
          <p:spPr>
            <a:xfrm>
              <a:off x="4697812" y="5697465"/>
              <a:ext cx="1261030" cy="153888"/>
            </a:xfrm>
            <a:prstGeom prst="rect">
              <a:avLst/>
            </a:prstGeom>
            <a:noFill/>
          </p:spPr>
          <p:txBody>
            <a:bodyPr wrap="none" lIns="0" tIns="0" rIns="0" bIns="0" rtlCol="0" anchor="ctr">
              <a:spAutoFit/>
            </a:bodyPr>
            <a:lstStyle/>
            <a:p>
              <a:pPr marL="0" marR="0" lvl="0" indent="0" defTabSz="914355" eaLnBrk="1" fontAlgn="auto" latinLnBrk="0" hangingPunct="1">
                <a:lnSpc>
                  <a:spcPct val="100000"/>
                </a:lnSpc>
                <a:spcBef>
                  <a:spcPct val="0"/>
                </a:spcBef>
                <a:spcAft>
                  <a:spcPct val="0"/>
                </a:spcAft>
                <a:buClrTx/>
                <a:buSzTx/>
                <a:buFontTx/>
                <a:buNone/>
                <a:tabLst/>
                <a:defRPr/>
              </a:pPr>
              <a:r>
                <a:rPr kumimoji="0" lang="de" sz="750" b="0" i="0" u="none" strike="noStrike" kern="0" cap="none" spc="0" normalizeH="0" baseline="0" noProof="0">
                  <a:ln>
                    <a:noFill/>
                  </a:ln>
                  <a:solidFill>
                    <a:srgbClr val="000000"/>
                  </a:solidFill>
                  <a:effectLst/>
                  <a:uLnTx/>
                  <a:uFill>
                    <a:solidFill>
                      <a:prstClr val="black">
                        <a:alpha val="0"/>
                      </a:prstClr>
                    </a:solidFill>
                  </a:uFill>
                  <a:latin typeface="Arial"/>
                  <a:ea typeface="Arial"/>
                  <a:cs typeface="Arial"/>
                </a:rPr>
                <a:t>Beschädigte Betazelle</a:t>
              </a:r>
            </a:p>
          </p:txBody>
        </p:sp>
        <p:grpSp>
          <p:nvGrpSpPr>
            <p:cNvPr id="284" name="Graphic 1949">
              <a:extLst>
                <a:ext uri="{FF2B5EF4-FFF2-40B4-BE49-F238E27FC236}">
                  <a16:creationId xmlns:a16="http://schemas.microsoft.com/office/drawing/2014/main" id="{FBD53B79-500D-E33E-85CC-7543163B990A}"/>
                </a:ext>
              </a:extLst>
            </p:cNvPr>
            <p:cNvGrpSpPr/>
            <p:nvPr/>
          </p:nvGrpSpPr>
          <p:grpSpPr>
            <a:xfrm>
              <a:off x="4369777" y="5640365"/>
              <a:ext cx="269850" cy="274621"/>
              <a:chOff x="2638511" y="5509041"/>
              <a:chExt cx="218608" cy="217009"/>
            </a:xfrm>
          </p:grpSpPr>
          <p:sp>
            <p:nvSpPr>
              <p:cNvPr id="285" name="Freeform 11">
                <a:extLst>
                  <a:ext uri="{FF2B5EF4-FFF2-40B4-BE49-F238E27FC236}">
                    <a16:creationId xmlns:a16="http://schemas.microsoft.com/office/drawing/2014/main" id="{F08CE587-EA21-F27A-4F00-120488A64053}"/>
                  </a:ext>
                </a:extLst>
              </p:cNvPr>
              <p:cNvSpPr/>
              <p:nvPr/>
            </p:nvSpPr>
            <p:spPr>
              <a:xfrm>
                <a:off x="2638511" y="5509041"/>
                <a:ext cx="218608" cy="217009"/>
              </a:xfrm>
              <a:custGeom>
                <a:avLst/>
                <a:gdLst>
                  <a:gd name="connsiteX0" fmla="*/ 68288 w 202907"/>
                  <a:gd name="connsiteY0" fmla="*/ 10290 h 219618"/>
                  <a:gd name="connsiteX1" fmla="*/ 79756 w 202907"/>
                  <a:gd name="connsiteY1" fmla="*/ 2515 h 219618"/>
                  <a:gd name="connsiteX2" fmla="*/ 98140 w 202907"/>
                  <a:gd name="connsiteY2" fmla="*/ 251 h 219618"/>
                  <a:gd name="connsiteX3" fmla="*/ 157916 w 202907"/>
                  <a:gd name="connsiteY3" fmla="*/ 25610 h 219618"/>
                  <a:gd name="connsiteX4" fmla="*/ 187322 w 202907"/>
                  <a:gd name="connsiteY4" fmla="*/ 43644 h 219618"/>
                  <a:gd name="connsiteX5" fmla="*/ 199578 w 202907"/>
                  <a:gd name="connsiteY5" fmla="*/ 54455 h 219618"/>
                  <a:gd name="connsiteX6" fmla="*/ 202774 w 202907"/>
                  <a:gd name="connsiteY6" fmla="*/ 76066 h 219618"/>
                  <a:gd name="connsiteX7" fmla="*/ 200095 w 202907"/>
                  <a:gd name="connsiteY7" fmla="*/ 118558 h 219618"/>
                  <a:gd name="connsiteX8" fmla="*/ 191979 w 202907"/>
                  <a:gd name="connsiteY8" fmla="*/ 164646 h 219618"/>
                  <a:gd name="connsiteX9" fmla="*/ 166416 w 202907"/>
                  <a:gd name="connsiteY9" fmla="*/ 200385 h 219618"/>
                  <a:gd name="connsiteX10" fmla="*/ 137527 w 202907"/>
                  <a:gd name="connsiteY10" fmla="*/ 209672 h 219618"/>
                  <a:gd name="connsiteX11" fmla="*/ 102308 w 202907"/>
                  <a:gd name="connsiteY11" fmla="*/ 216265 h 219618"/>
                  <a:gd name="connsiteX12" fmla="*/ 51821 w 202907"/>
                  <a:gd name="connsiteY12" fmla="*/ 214942 h 219618"/>
                  <a:gd name="connsiteX13" fmla="*/ 20497 w 202907"/>
                  <a:gd name="connsiteY13" fmla="*/ 182550 h 219618"/>
                  <a:gd name="connsiteX14" fmla="*/ 161 w 202907"/>
                  <a:gd name="connsiteY14" fmla="*/ 126964 h 219618"/>
                  <a:gd name="connsiteX15" fmla="*/ 21416 w 202907"/>
                  <a:gd name="connsiteY15" fmla="*/ 68712 h 219618"/>
                  <a:gd name="connsiteX16" fmla="*/ 68288 w 202907"/>
                  <a:gd name="connsiteY16" fmla="*/ 10290 h 219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907" h="219618">
                    <a:moveTo>
                      <a:pt x="68288" y="10290"/>
                    </a:moveTo>
                    <a:cubicBezTo>
                      <a:pt x="71784" y="7115"/>
                      <a:pt x="75643" y="4499"/>
                      <a:pt x="79756" y="2515"/>
                    </a:cubicBezTo>
                    <a:cubicBezTo>
                      <a:pt x="85551" y="-29"/>
                      <a:pt x="91933" y="-330"/>
                      <a:pt x="98140" y="251"/>
                    </a:cubicBezTo>
                    <a:cubicBezTo>
                      <a:pt x="119484" y="2255"/>
                      <a:pt x="139041" y="14048"/>
                      <a:pt x="157916" y="25610"/>
                    </a:cubicBezTo>
                    <a:lnTo>
                      <a:pt x="187322" y="43644"/>
                    </a:lnTo>
                    <a:cubicBezTo>
                      <a:pt x="191918" y="46460"/>
                      <a:pt x="196716" y="49475"/>
                      <a:pt x="199578" y="54455"/>
                    </a:cubicBezTo>
                    <a:cubicBezTo>
                      <a:pt x="203159" y="60657"/>
                      <a:pt x="203080" y="68642"/>
                      <a:pt x="202774" y="76066"/>
                    </a:cubicBezTo>
                    <a:cubicBezTo>
                      <a:pt x="202190" y="90254"/>
                      <a:pt x="201297" y="104418"/>
                      <a:pt x="200095" y="118558"/>
                    </a:cubicBezTo>
                    <a:cubicBezTo>
                      <a:pt x="198738" y="134198"/>
                      <a:pt x="196961" y="149988"/>
                      <a:pt x="191979" y="164646"/>
                    </a:cubicBezTo>
                    <a:cubicBezTo>
                      <a:pt x="186998" y="179304"/>
                      <a:pt x="178480" y="192880"/>
                      <a:pt x="166416" y="200385"/>
                    </a:cubicBezTo>
                    <a:cubicBezTo>
                      <a:pt x="157574" y="205885"/>
                      <a:pt x="147437" y="207819"/>
                      <a:pt x="137527" y="209672"/>
                    </a:cubicBezTo>
                    <a:lnTo>
                      <a:pt x="102308" y="216265"/>
                    </a:lnTo>
                    <a:cubicBezTo>
                      <a:pt x="85455" y="219421"/>
                      <a:pt x="67579" y="222427"/>
                      <a:pt x="51821" y="214942"/>
                    </a:cubicBezTo>
                    <a:cubicBezTo>
                      <a:pt x="38689" y="208701"/>
                      <a:pt x="28744" y="195906"/>
                      <a:pt x="20497" y="182550"/>
                    </a:cubicBezTo>
                    <a:cubicBezTo>
                      <a:pt x="10228" y="165959"/>
                      <a:pt x="1561" y="147283"/>
                      <a:pt x="161" y="126964"/>
                    </a:cubicBezTo>
                    <a:cubicBezTo>
                      <a:pt x="-1529" y="102277"/>
                      <a:pt x="10430" y="87699"/>
                      <a:pt x="21416" y="68712"/>
                    </a:cubicBezTo>
                    <a:cubicBezTo>
                      <a:pt x="34425" y="46229"/>
                      <a:pt x="49212" y="26471"/>
                      <a:pt x="68288" y="10290"/>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7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286" name="Freeform 12">
                <a:extLst>
                  <a:ext uri="{FF2B5EF4-FFF2-40B4-BE49-F238E27FC236}">
                    <a16:creationId xmlns:a16="http://schemas.microsoft.com/office/drawing/2014/main" id="{C154E4DA-5DB9-2318-7DD3-377D937E945A}"/>
                  </a:ext>
                </a:extLst>
              </p:cNvPr>
              <p:cNvSpPr/>
              <p:nvPr/>
            </p:nvSpPr>
            <p:spPr>
              <a:xfrm>
                <a:off x="2712655" y="5561633"/>
                <a:ext cx="86669" cy="110211"/>
              </a:xfrm>
              <a:custGeom>
                <a:avLst/>
                <a:gdLst>
                  <a:gd name="connsiteX0" fmla="*/ 86669 w 86669"/>
                  <a:gd name="connsiteY0" fmla="*/ 55106 h 110211"/>
                  <a:gd name="connsiteX1" fmla="*/ 43335 w 86669"/>
                  <a:gd name="connsiteY1" fmla="*/ 110211 h 110211"/>
                  <a:gd name="connsiteX2" fmla="*/ 0 w 86669"/>
                  <a:gd name="connsiteY2" fmla="*/ 55106 h 110211"/>
                  <a:gd name="connsiteX3" fmla="*/ 43335 w 86669"/>
                  <a:gd name="connsiteY3" fmla="*/ 0 h 110211"/>
                  <a:gd name="connsiteX4" fmla="*/ 86669 w 86669"/>
                  <a:gd name="connsiteY4" fmla="*/ 55106 h 110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110211">
                    <a:moveTo>
                      <a:pt x="86669" y="55106"/>
                    </a:moveTo>
                    <a:cubicBezTo>
                      <a:pt x="86669" y="85540"/>
                      <a:pt x="67268" y="110211"/>
                      <a:pt x="43335" y="110211"/>
                    </a:cubicBezTo>
                    <a:cubicBezTo>
                      <a:pt x="19402" y="110211"/>
                      <a:pt x="0" y="85540"/>
                      <a:pt x="0" y="55106"/>
                    </a:cubicBezTo>
                    <a:cubicBezTo>
                      <a:pt x="0" y="24672"/>
                      <a:pt x="19402" y="0"/>
                      <a:pt x="43335" y="0"/>
                    </a:cubicBezTo>
                    <a:cubicBezTo>
                      <a:pt x="67268" y="0"/>
                      <a:pt x="86669" y="24672"/>
                      <a:pt x="86669" y="55106"/>
                    </a:cubicBezTo>
                    <a:close/>
                  </a:path>
                </a:pathLst>
              </a:custGeom>
              <a:solidFill>
                <a:srgbClr val="2F3651">
                  <a:lumMod val="60000"/>
                  <a:lumOff val="40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7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287" name="Freeform 13">
                <a:extLst>
                  <a:ext uri="{FF2B5EF4-FFF2-40B4-BE49-F238E27FC236}">
                    <a16:creationId xmlns:a16="http://schemas.microsoft.com/office/drawing/2014/main" id="{6DFCFAA4-5A06-6249-55C9-B456B6B34F0E}"/>
                  </a:ext>
                </a:extLst>
              </p:cNvPr>
              <p:cNvSpPr/>
              <p:nvPr/>
            </p:nvSpPr>
            <p:spPr>
              <a:xfrm>
                <a:off x="2786086" y="5548078"/>
                <a:ext cx="50139" cy="96274"/>
              </a:xfrm>
              <a:custGeom>
                <a:avLst/>
                <a:gdLst>
                  <a:gd name="connsiteX0" fmla="*/ 38625 w 50139"/>
                  <a:gd name="connsiteY0" fmla="*/ 20229 h 96274"/>
                  <a:gd name="connsiteX1" fmla="*/ 48762 w 50139"/>
                  <a:gd name="connsiteY1" fmla="*/ 29617 h 96274"/>
                  <a:gd name="connsiteX2" fmla="*/ 49970 w 50139"/>
                  <a:gd name="connsiteY2" fmla="*/ 38404 h 96274"/>
                  <a:gd name="connsiteX3" fmla="*/ 45497 w 50139"/>
                  <a:gd name="connsiteY3" fmla="*/ 96275 h 96274"/>
                  <a:gd name="connsiteX4" fmla="*/ 40769 w 50139"/>
                  <a:gd name="connsiteY4" fmla="*/ 49565 h 96274"/>
                  <a:gd name="connsiteX5" fmla="*/ 21886 w 50139"/>
                  <a:gd name="connsiteY5" fmla="*/ 23976 h 96274"/>
                  <a:gd name="connsiteX6" fmla="*/ 0 w 50139"/>
                  <a:gd name="connsiteY6" fmla="*/ 0 h 96274"/>
                  <a:gd name="connsiteX7" fmla="*/ 38625 w 50139"/>
                  <a:gd name="connsiteY7" fmla="*/ 20229 h 9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139" h="96274">
                    <a:moveTo>
                      <a:pt x="38625" y="20229"/>
                    </a:moveTo>
                    <a:cubicBezTo>
                      <a:pt x="42625" y="22423"/>
                      <a:pt x="46924" y="24988"/>
                      <a:pt x="48762" y="29617"/>
                    </a:cubicBezTo>
                    <a:cubicBezTo>
                      <a:pt x="49839" y="32332"/>
                      <a:pt x="49918" y="35418"/>
                      <a:pt x="49970" y="38404"/>
                    </a:cubicBezTo>
                    <a:cubicBezTo>
                      <a:pt x="50321" y="57861"/>
                      <a:pt x="50618" y="77719"/>
                      <a:pt x="45497" y="96275"/>
                    </a:cubicBezTo>
                    <a:cubicBezTo>
                      <a:pt x="41120" y="81336"/>
                      <a:pt x="45497" y="64363"/>
                      <a:pt x="40769" y="49565"/>
                    </a:cubicBezTo>
                    <a:cubicBezTo>
                      <a:pt x="37303" y="38704"/>
                      <a:pt x="29564" y="30989"/>
                      <a:pt x="21886" y="23976"/>
                    </a:cubicBezTo>
                    <a:cubicBezTo>
                      <a:pt x="15154" y="17834"/>
                      <a:pt x="2626" y="9759"/>
                      <a:pt x="0" y="0"/>
                    </a:cubicBezTo>
                    <a:cubicBezTo>
                      <a:pt x="13009" y="3687"/>
                      <a:pt x="26473" y="13536"/>
                      <a:pt x="38625" y="20229"/>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7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grpSp>
      <p:sp>
        <p:nvSpPr>
          <p:cNvPr id="288" name="Freeform 1859">
            <a:extLst>
              <a:ext uri="{FF2B5EF4-FFF2-40B4-BE49-F238E27FC236}">
                <a16:creationId xmlns:a16="http://schemas.microsoft.com/office/drawing/2014/main" id="{FF85BD8B-2817-44BD-2A8D-BCB1EB8DE7CF}"/>
              </a:ext>
            </a:extLst>
          </p:cNvPr>
          <p:cNvSpPr/>
          <p:nvPr/>
        </p:nvSpPr>
        <p:spPr>
          <a:xfrm rot="9950294">
            <a:off x="3038119" y="2448951"/>
            <a:ext cx="2061237" cy="874199"/>
          </a:xfrm>
          <a:custGeom>
            <a:avLst/>
            <a:gdLst>
              <a:gd name="connsiteX0" fmla="*/ 0 w 2336800"/>
              <a:gd name="connsiteY0" fmla="*/ 474133 h 1210733"/>
              <a:gd name="connsiteX1" fmla="*/ 2336800 w 2336800"/>
              <a:gd name="connsiteY1" fmla="*/ 0 h 1210733"/>
              <a:gd name="connsiteX2" fmla="*/ 2336800 w 2336800"/>
              <a:gd name="connsiteY2" fmla="*/ 1210733 h 1210733"/>
              <a:gd name="connsiteX3" fmla="*/ 0 w 2336800"/>
              <a:gd name="connsiteY3" fmla="*/ 474133 h 1210733"/>
            </a:gdLst>
            <a:ahLst/>
            <a:cxnLst>
              <a:cxn ang="0">
                <a:pos x="connsiteX0" y="connsiteY0"/>
              </a:cxn>
              <a:cxn ang="0">
                <a:pos x="connsiteX1" y="connsiteY1"/>
              </a:cxn>
              <a:cxn ang="0">
                <a:pos x="connsiteX2" y="connsiteY2"/>
              </a:cxn>
              <a:cxn ang="0">
                <a:pos x="connsiteX3" y="connsiteY3"/>
              </a:cxn>
            </a:cxnLst>
            <a:rect l="l" t="t" r="r" b="b"/>
            <a:pathLst>
              <a:path w="2336800" h="1210733">
                <a:moveTo>
                  <a:pt x="0" y="474133"/>
                </a:moveTo>
                <a:lnTo>
                  <a:pt x="2336800" y="0"/>
                </a:lnTo>
                <a:lnTo>
                  <a:pt x="2336800" y="1210733"/>
                </a:lnTo>
                <a:lnTo>
                  <a:pt x="0" y="474133"/>
                </a:lnTo>
                <a:close/>
              </a:path>
            </a:pathLst>
          </a:custGeom>
          <a:gradFill>
            <a:gsLst>
              <a:gs pos="0">
                <a:sysClr val="window" lastClr="FFFFFF">
                  <a:alpha val="50000"/>
                  <a:lumMod val="20000"/>
                  <a:lumOff val="80000"/>
                </a:sysClr>
              </a:gs>
              <a:gs pos="100000">
                <a:srgbClr val="FF5252">
                  <a:alpha val="55000"/>
                </a:srgbClr>
              </a:gs>
              <a:gs pos="66000">
                <a:srgbClr val="FF5252">
                  <a:alpha val="15000"/>
                </a:srgbClr>
              </a:gs>
            </a:gsLst>
            <a:lin ang="0" scaled="1"/>
          </a:gradFill>
          <a:ln w="25400" cap="flat" cmpd="sng" algn="ctr">
            <a:no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pitchFamily="34" charset="0"/>
              <a:ea typeface="Calibri" panose="020F0502020204030204"/>
              <a:cs typeface="Arial"/>
            </a:endParaRPr>
          </a:p>
        </p:txBody>
      </p:sp>
      <p:pic>
        <p:nvPicPr>
          <p:cNvPr id="289" name="T-Cells infiltrate 4">
            <a:extLst>
              <a:ext uri="{FF2B5EF4-FFF2-40B4-BE49-F238E27FC236}">
                <a16:creationId xmlns:a16="http://schemas.microsoft.com/office/drawing/2014/main" id="{0F534F42-3926-6D46-8853-E9C140CFDD44}"/>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400338" y="2620530"/>
            <a:ext cx="1228587" cy="1207051"/>
          </a:xfrm>
          <a:prstGeom prst="rect">
            <a:avLst/>
          </a:prstGeom>
        </p:spPr>
      </p:pic>
      <p:sp>
        <p:nvSpPr>
          <p:cNvPr id="290" name="Freeform 1859">
            <a:extLst>
              <a:ext uri="{FF2B5EF4-FFF2-40B4-BE49-F238E27FC236}">
                <a16:creationId xmlns:a16="http://schemas.microsoft.com/office/drawing/2014/main" id="{DEEFF62D-84F7-D84A-A299-74D410243895}"/>
              </a:ext>
            </a:extLst>
          </p:cNvPr>
          <p:cNvSpPr/>
          <p:nvPr/>
        </p:nvSpPr>
        <p:spPr>
          <a:xfrm rot="12289053">
            <a:off x="2791270" y="1623560"/>
            <a:ext cx="1987685" cy="929436"/>
          </a:xfrm>
          <a:custGeom>
            <a:avLst/>
            <a:gdLst>
              <a:gd name="connsiteX0" fmla="*/ 0 w 2336800"/>
              <a:gd name="connsiteY0" fmla="*/ 474133 h 1210733"/>
              <a:gd name="connsiteX1" fmla="*/ 2336800 w 2336800"/>
              <a:gd name="connsiteY1" fmla="*/ 0 h 1210733"/>
              <a:gd name="connsiteX2" fmla="*/ 2336800 w 2336800"/>
              <a:gd name="connsiteY2" fmla="*/ 1210733 h 1210733"/>
              <a:gd name="connsiteX3" fmla="*/ 0 w 2336800"/>
              <a:gd name="connsiteY3" fmla="*/ 474133 h 1210733"/>
            </a:gdLst>
            <a:ahLst/>
            <a:cxnLst>
              <a:cxn ang="0">
                <a:pos x="connsiteX0" y="connsiteY0"/>
              </a:cxn>
              <a:cxn ang="0">
                <a:pos x="connsiteX1" y="connsiteY1"/>
              </a:cxn>
              <a:cxn ang="0">
                <a:pos x="connsiteX2" y="connsiteY2"/>
              </a:cxn>
              <a:cxn ang="0">
                <a:pos x="connsiteX3" y="connsiteY3"/>
              </a:cxn>
            </a:cxnLst>
            <a:rect l="l" t="t" r="r" b="b"/>
            <a:pathLst>
              <a:path w="2336800" h="1210733">
                <a:moveTo>
                  <a:pt x="0" y="474133"/>
                </a:moveTo>
                <a:lnTo>
                  <a:pt x="2336800" y="0"/>
                </a:lnTo>
                <a:lnTo>
                  <a:pt x="2336800" y="1210733"/>
                </a:lnTo>
                <a:lnTo>
                  <a:pt x="0" y="474133"/>
                </a:lnTo>
                <a:close/>
              </a:path>
            </a:pathLst>
          </a:custGeom>
          <a:gradFill>
            <a:gsLst>
              <a:gs pos="0">
                <a:sysClr val="window" lastClr="FFFFFF">
                  <a:alpha val="50000"/>
                  <a:lumMod val="20000"/>
                  <a:lumOff val="80000"/>
                </a:sysClr>
              </a:gs>
              <a:gs pos="100000">
                <a:srgbClr val="FFA3A3">
                  <a:alpha val="75000"/>
                </a:srgbClr>
              </a:gs>
              <a:gs pos="66000">
                <a:srgbClr val="FFA3A3">
                  <a:alpha val="50000"/>
                </a:srgbClr>
              </a:gs>
            </a:gsLst>
            <a:lin ang="0" scaled="1"/>
          </a:gradFill>
          <a:ln w="25400" cap="flat" cmpd="sng" algn="ctr">
            <a:no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Arial" panose="020B0604020202020204" pitchFamily="34" charset="0"/>
              <a:ea typeface="Calibri" panose="020F0502020204030204"/>
              <a:cs typeface="Arial"/>
            </a:endParaRPr>
          </a:p>
        </p:txBody>
      </p:sp>
      <p:grpSp>
        <p:nvGrpSpPr>
          <p:cNvPr id="291" name="Group 51">
            <a:extLst>
              <a:ext uri="{FF2B5EF4-FFF2-40B4-BE49-F238E27FC236}">
                <a16:creationId xmlns:a16="http://schemas.microsoft.com/office/drawing/2014/main" id="{76512A90-D114-ED0A-F750-8A955396D366}"/>
              </a:ext>
            </a:extLst>
          </p:cNvPr>
          <p:cNvGrpSpPr>
            <a:grpSpLocks noChangeAspect="1"/>
          </p:cNvGrpSpPr>
          <p:nvPr/>
        </p:nvGrpSpPr>
        <p:grpSpPr>
          <a:xfrm>
            <a:off x="2338296" y="1155063"/>
            <a:ext cx="1207051" cy="1207051"/>
            <a:chOff x="6935850" y="3133317"/>
            <a:chExt cx="1828798" cy="1828798"/>
          </a:xfrm>
        </p:grpSpPr>
        <p:sp>
          <p:nvSpPr>
            <p:cNvPr id="292" name="Oval 52">
              <a:extLst>
                <a:ext uri="{FF2B5EF4-FFF2-40B4-BE49-F238E27FC236}">
                  <a16:creationId xmlns:a16="http://schemas.microsoft.com/office/drawing/2014/main" id="{9F17040C-7145-3F10-7ECD-EBAD2F209B4A}"/>
                </a:ext>
              </a:extLst>
            </p:cNvPr>
            <p:cNvSpPr/>
            <p:nvPr/>
          </p:nvSpPr>
          <p:spPr>
            <a:xfrm>
              <a:off x="6935850" y="3133317"/>
              <a:ext cx="1828798" cy="1828798"/>
            </a:xfrm>
            <a:prstGeom prst="ellipse">
              <a:avLst/>
            </a:prstGeom>
            <a:solidFill>
              <a:srgbClr val="FFA3A3"/>
            </a:solidFill>
            <a:ln w="28575" cap="flat" cmpd="sng" algn="ctr">
              <a:solidFill>
                <a:srgbClr val="A30000"/>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293" name="Oval 53">
              <a:extLst>
                <a:ext uri="{FF2B5EF4-FFF2-40B4-BE49-F238E27FC236}">
                  <a16:creationId xmlns:a16="http://schemas.microsoft.com/office/drawing/2014/main" id="{A38B4C37-9D5D-CEBA-D457-AF2EB0EBEA8F}"/>
                </a:ext>
              </a:extLst>
            </p:cNvPr>
            <p:cNvSpPr/>
            <p:nvPr/>
          </p:nvSpPr>
          <p:spPr>
            <a:xfrm>
              <a:off x="7204594" y="3744010"/>
              <a:ext cx="987552" cy="987552"/>
            </a:xfrm>
            <a:prstGeom prst="ellipse">
              <a:avLst/>
            </a:prstGeom>
            <a:solidFill>
              <a:srgbClr val="FF0909"/>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294" name="Moon 54">
              <a:extLst>
                <a:ext uri="{FF2B5EF4-FFF2-40B4-BE49-F238E27FC236}">
                  <a16:creationId xmlns:a16="http://schemas.microsoft.com/office/drawing/2014/main" id="{18DB4EEE-94D8-0F68-1B1D-60C2D28A81BE}"/>
                </a:ext>
              </a:extLst>
            </p:cNvPr>
            <p:cNvSpPr/>
            <p:nvPr/>
          </p:nvSpPr>
          <p:spPr>
            <a:xfrm rot="7817520">
              <a:off x="8079542" y="3185078"/>
              <a:ext cx="273673" cy="1017710"/>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grpSp>
      <p:grpSp>
        <p:nvGrpSpPr>
          <p:cNvPr id="295" name="Group 1368">
            <a:extLst>
              <a:ext uri="{FF2B5EF4-FFF2-40B4-BE49-F238E27FC236}">
                <a16:creationId xmlns:a16="http://schemas.microsoft.com/office/drawing/2014/main" id="{F8304208-06B0-1CB1-2EDF-B8AFB6187C07}"/>
              </a:ext>
            </a:extLst>
          </p:cNvPr>
          <p:cNvGrpSpPr/>
          <p:nvPr/>
        </p:nvGrpSpPr>
        <p:grpSpPr>
          <a:xfrm>
            <a:off x="3708548" y="1891481"/>
            <a:ext cx="2676057" cy="2113859"/>
            <a:chOff x="4830430" y="2361955"/>
            <a:chExt cx="3568076" cy="2818479"/>
          </a:xfrm>
        </p:grpSpPr>
        <p:grpSp>
          <p:nvGrpSpPr>
            <p:cNvPr id="296" name="Group 4">
              <a:extLst>
                <a:ext uri="{FF2B5EF4-FFF2-40B4-BE49-F238E27FC236}">
                  <a16:creationId xmlns:a16="http://schemas.microsoft.com/office/drawing/2014/main" id="{EA3988F2-4195-29EA-8361-D38AE59FF472}"/>
                </a:ext>
              </a:extLst>
            </p:cNvPr>
            <p:cNvGrpSpPr/>
            <p:nvPr/>
          </p:nvGrpSpPr>
          <p:grpSpPr>
            <a:xfrm>
              <a:off x="4830430" y="2361955"/>
              <a:ext cx="3568076" cy="2818479"/>
              <a:chOff x="-4284096" y="1862975"/>
              <a:chExt cx="3568076" cy="2818479"/>
            </a:xfrm>
          </p:grpSpPr>
          <p:sp>
            <p:nvSpPr>
              <p:cNvPr id="305" name="Rectangle 1296">
                <a:extLst>
                  <a:ext uri="{FF2B5EF4-FFF2-40B4-BE49-F238E27FC236}">
                    <a16:creationId xmlns:a16="http://schemas.microsoft.com/office/drawing/2014/main" id="{348B70FD-45F1-83FA-D3B9-F2AB037085E9}"/>
                  </a:ext>
                </a:extLst>
              </p:cNvPr>
              <p:cNvSpPr/>
              <p:nvPr/>
            </p:nvSpPr>
            <p:spPr>
              <a:xfrm>
                <a:off x="-4284096" y="3948946"/>
                <a:ext cx="3568076" cy="732508"/>
              </a:xfrm>
              <a:prstGeom prst="rect">
                <a:avLst/>
              </a:prstGeom>
            </p:spPr>
            <p:txBody>
              <a:bodyPr wrap="square" lIns="0" tIns="0" rIns="0" bIns="0">
                <a:spAutoFit/>
              </a:bodyPr>
              <a:lstStyle/>
              <a:p>
                <a:pPr marL="0" marR="0" lvl="0" indent="0" algn="ctr" defTabSz="914355" eaLnBrk="1" fontAlgn="auto" latinLnBrk="0" hangingPunct="1">
                  <a:lnSpc>
                    <a:spcPct val="85000"/>
                  </a:lnSpc>
                  <a:spcBef>
                    <a:spcPct val="0"/>
                  </a:spcBef>
                  <a:spcAft>
                    <a:spcPct val="0"/>
                  </a:spcAft>
                  <a:buClrTx/>
                  <a:buSzTx/>
                  <a:buFontTx/>
                  <a:buNone/>
                  <a:tabLst/>
                  <a:defRPr/>
                </a:pPr>
                <a:r>
                  <a:rPr kumimoji="0" lang="de" sz="10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Ein auslösendes Ereignis initiiert</a:t>
                </a:r>
                <a:br>
                  <a:rPr kumimoji="0" sz="105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1050" b="1" i="0" u="none" strike="noStrike" kern="0" cap="none" spc="0" normalizeH="0" baseline="0" noProof="0">
                    <a:ln>
                      <a:noFill/>
                    </a:ln>
                    <a:solidFill>
                      <a:srgbClr val="B68538"/>
                    </a:solidFill>
                    <a:effectLst/>
                    <a:uLnTx/>
                    <a:uFill>
                      <a:solidFill>
                        <a:prstClr val="black">
                          <a:alpha val="0"/>
                        </a:prstClr>
                      </a:solidFill>
                    </a:uFill>
                    <a:latin typeface="Arial"/>
                    <a:ea typeface="Arial"/>
                    <a:cs typeface="Arial"/>
                  </a:rPr>
                  <a:t>Autoimmunität</a:t>
                </a:r>
                <a:r>
                  <a:rPr kumimoji="0" lang="de" sz="1050" b="0" i="0" u="none" strike="noStrike" kern="0" cap="none" spc="0" normalizeH="0" baseline="0" noProof="0">
                    <a:ln>
                      <a:noFill/>
                    </a:ln>
                    <a:solidFill>
                      <a:srgbClr val="B68538"/>
                    </a:solidFill>
                    <a:effectLst/>
                    <a:uLnTx/>
                    <a:uFill>
                      <a:solidFill>
                        <a:prstClr val="black">
                          <a:alpha val="0"/>
                        </a:prstClr>
                      </a:solidFill>
                    </a:uFill>
                    <a:latin typeface="Arial"/>
                    <a:ea typeface="Arial"/>
                    <a:cs typeface="Arial"/>
                  </a:rPr>
                  <a:t> und </a:t>
                </a:r>
                <a:r>
                  <a:rPr kumimoji="0" lang="de" sz="1050" b="1" i="0" u="none" strike="noStrike" kern="0" cap="none" spc="0" normalizeH="0" baseline="0" noProof="0">
                    <a:ln>
                      <a:noFill/>
                    </a:ln>
                    <a:solidFill>
                      <a:srgbClr val="B68538"/>
                    </a:solidFill>
                    <a:effectLst/>
                    <a:uLnTx/>
                    <a:uFill>
                      <a:solidFill>
                        <a:prstClr val="black">
                          <a:alpha val="0"/>
                        </a:prstClr>
                      </a:solidFill>
                    </a:uFill>
                    <a:latin typeface="Arial"/>
                    <a:ea typeface="Arial"/>
                    <a:cs typeface="Arial"/>
                  </a:rPr>
                  <a:t>aktiviert autoreaktive</a:t>
                </a:r>
                <a:br>
                  <a:rPr kumimoji="0" sz="105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1050" b="1" i="0" u="none" strike="noStrike" kern="0" cap="none" spc="0" normalizeH="0" baseline="0" noProof="0">
                    <a:ln>
                      <a:noFill/>
                    </a:ln>
                    <a:solidFill>
                      <a:srgbClr val="B68538"/>
                    </a:solidFill>
                    <a:effectLst/>
                    <a:uLnTx/>
                    <a:uFill>
                      <a:solidFill>
                        <a:prstClr val="black">
                          <a:alpha val="0"/>
                        </a:prstClr>
                      </a:solidFill>
                    </a:uFill>
                    <a:latin typeface="Arial"/>
                    <a:ea typeface="Arial"/>
                    <a:cs typeface="Arial"/>
                  </a:rPr>
                  <a:t>T-Zellen</a:t>
                </a:r>
                <a:r>
                  <a:rPr kumimoji="0" lang="de" sz="10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 </a:t>
                </a:r>
                <a:r>
                  <a:rPr kumimoji="0" lang="de" sz="10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die fortschreitend die Betazellmasse und -funktion schädigen</a:t>
                </a:r>
                <a:r>
                  <a:rPr kumimoji="0" lang="de" sz="1050" b="0" i="0" u="none" strike="noStrike" kern="0" cap="none" spc="0" normalizeH="0" baseline="30000" noProof="0">
                    <a:ln>
                      <a:noFill/>
                    </a:ln>
                    <a:solidFill>
                      <a:srgbClr val="2F3651"/>
                    </a:solidFill>
                    <a:effectLst/>
                    <a:uLnTx/>
                    <a:uFill>
                      <a:solidFill>
                        <a:prstClr val="black">
                          <a:alpha val="0"/>
                        </a:prstClr>
                      </a:solidFill>
                    </a:uFill>
                    <a:latin typeface="Arial"/>
                    <a:ea typeface="Arial"/>
                    <a:cs typeface="Arial"/>
                  </a:rPr>
                  <a:t>1</a:t>
                </a:r>
              </a:p>
            </p:txBody>
          </p:sp>
          <p:grpSp>
            <p:nvGrpSpPr>
              <p:cNvPr id="306" name="Group 1299">
                <a:extLst>
                  <a:ext uri="{FF2B5EF4-FFF2-40B4-BE49-F238E27FC236}">
                    <a16:creationId xmlns:a16="http://schemas.microsoft.com/office/drawing/2014/main" id="{4B3B6943-1671-3C27-B13F-077DDFC46750}"/>
                  </a:ext>
                </a:extLst>
              </p:cNvPr>
              <p:cNvGrpSpPr/>
              <p:nvPr/>
            </p:nvGrpSpPr>
            <p:grpSpPr>
              <a:xfrm>
                <a:off x="-3459630" y="1951112"/>
                <a:ext cx="1907956" cy="1829527"/>
                <a:chOff x="2919401" y="1828364"/>
                <a:chExt cx="1073225" cy="1029108"/>
              </a:xfrm>
            </p:grpSpPr>
            <p:grpSp>
              <p:nvGrpSpPr>
                <p:cNvPr id="388" name="Group 1300">
                  <a:extLst>
                    <a:ext uri="{FF2B5EF4-FFF2-40B4-BE49-F238E27FC236}">
                      <a16:creationId xmlns:a16="http://schemas.microsoft.com/office/drawing/2014/main" id="{F5538EDD-86F1-1AF2-0FA6-B60B874FCD99}"/>
                    </a:ext>
                  </a:extLst>
                </p:cNvPr>
                <p:cNvGrpSpPr/>
                <p:nvPr/>
              </p:nvGrpSpPr>
              <p:grpSpPr>
                <a:xfrm>
                  <a:off x="2919401" y="1850182"/>
                  <a:ext cx="1042899" cy="929391"/>
                  <a:chOff x="4882902" y="2687708"/>
                  <a:chExt cx="1695659" cy="1584262"/>
                </a:xfrm>
              </p:grpSpPr>
              <p:grpSp>
                <p:nvGrpSpPr>
                  <p:cNvPr id="400" name="Group 1312">
                    <a:extLst>
                      <a:ext uri="{FF2B5EF4-FFF2-40B4-BE49-F238E27FC236}">
                        <a16:creationId xmlns:a16="http://schemas.microsoft.com/office/drawing/2014/main" id="{D6787B4E-55B4-205C-D8B8-B352D6B57AD3}"/>
                      </a:ext>
                    </a:extLst>
                  </p:cNvPr>
                  <p:cNvGrpSpPr/>
                  <p:nvPr/>
                </p:nvGrpSpPr>
                <p:grpSpPr>
                  <a:xfrm>
                    <a:off x="5095154" y="2892346"/>
                    <a:ext cx="1483407" cy="1077133"/>
                    <a:chOff x="6655611" y="1328513"/>
                    <a:chExt cx="4036885" cy="3366966"/>
                  </a:xfrm>
                </p:grpSpPr>
                <p:pic>
                  <p:nvPicPr>
                    <p:cNvPr id="416" name="Graphic 1328">
                      <a:extLst>
                        <a:ext uri="{FF2B5EF4-FFF2-40B4-BE49-F238E27FC236}">
                          <a16:creationId xmlns:a16="http://schemas.microsoft.com/office/drawing/2014/main" id="{B7FCC3BC-68A3-D8D6-AEB6-4B24CE52370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417" name="Graphic 1329">
                      <a:extLst>
                        <a:ext uri="{FF2B5EF4-FFF2-40B4-BE49-F238E27FC236}">
                          <a16:creationId xmlns:a16="http://schemas.microsoft.com/office/drawing/2014/main" id="{DFD323AF-09A3-936C-68FA-CADEFE9B8A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418" name="Graphic 1330">
                      <a:extLst>
                        <a:ext uri="{FF2B5EF4-FFF2-40B4-BE49-F238E27FC236}">
                          <a16:creationId xmlns:a16="http://schemas.microsoft.com/office/drawing/2014/main" id="{A2252813-BD85-5E6A-5589-67CAF08C05D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419" name="Graphic 1331">
                      <a:extLst>
                        <a:ext uri="{FF2B5EF4-FFF2-40B4-BE49-F238E27FC236}">
                          <a16:creationId xmlns:a16="http://schemas.microsoft.com/office/drawing/2014/main" id="{17F3A5EB-38A3-A4C4-F1A2-AEF34B626CB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474691" y="1573462"/>
                      <a:ext cx="678526" cy="640405"/>
                    </a:xfrm>
                    <a:prstGeom prst="rect">
                      <a:avLst/>
                    </a:prstGeom>
                  </p:spPr>
                </p:pic>
                <p:pic>
                  <p:nvPicPr>
                    <p:cNvPr id="420" name="Graphic 1332">
                      <a:extLst>
                        <a:ext uri="{FF2B5EF4-FFF2-40B4-BE49-F238E27FC236}">
                          <a16:creationId xmlns:a16="http://schemas.microsoft.com/office/drawing/2014/main" id="{8CFB6503-C5DC-242C-5E33-0EDFD838382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421" name="Graphic 1333">
                      <a:extLst>
                        <a:ext uri="{FF2B5EF4-FFF2-40B4-BE49-F238E27FC236}">
                          <a16:creationId xmlns:a16="http://schemas.microsoft.com/office/drawing/2014/main" id="{81103CF1-0BAE-47ED-802E-2F9BEEA8067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422" name="Graphic 1334">
                      <a:extLst>
                        <a:ext uri="{FF2B5EF4-FFF2-40B4-BE49-F238E27FC236}">
                          <a16:creationId xmlns:a16="http://schemas.microsoft.com/office/drawing/2014/main" id="{EB1B6243-575C-B1F1-7601-5C2D0FD6159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423" name="Graphic 1335">
                      <a:extLst>
                        <a:ext uri="{FF2B5EF4-FFF2-40B4-BE49-F238E27FC236}">
                          <a16:creationId xmlns:a16="http://schemas.microsoft.com/office/drawing/2014/main" id="{BACF92BD-00F6-05BA-3977-69D3D142C70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369166" y="3717694"/>
                      <a:ext cx="678526" cy="640405"/>
                    </a:xfrm>
                    <a:prstGeom prst="rect">
                      <a:avLst/>
                    </a:prstGeom>
                  </p:spPr>
                </p:pic>
                <p:pic>
                  <p:nvPicPr>
                    <p:cNvPr id="424" name="Graphic 1336">
                      <a:extLst>
                        <a:ext uri="{FF2B5EF4-FFF2-40B4-BE49-F238E27FC236}">
                          <a16:creationId xmlns:a16="http://schemas.microsoft.com/office/drawing/2014/main" id="{ADB7C1A3-3E81-24D7-92DB-BAD31D33BE4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425" name="Graphic 1337">
                      <a:extLst>
                        <a:ext uri="{FF2B5EF4-FFF2-40B4-BE49-F238E27FC236}">
                          <a16:creationId xmlns:a16="http://schemas.microsoft.com/office/drawing/2014/main" id="{3A73DF92-C0CB-8DBA-1906-D25E1D1D2C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426" name="Graphic 1338">
                      <a:extLst>
                        <a:ext uri="{FF2B5EF4-FFF2-40B4-BE49-F238E27FC236}">
                          <a16:creationId xmlns:a16="http://schemas.microsoft.com/office/drawing/2014/main" id="{A2C200A0-95E6-13C8-8467-59D694E8AA4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427" name="Graphic 1339">
                      <a:extLst>
                        <a:ext uri="{FF2B5EF4-FFF2-40B4-BE49-F238E27FC236}">
                          <a16:creationId xmlns:a16="http://schemas.microsoft.com/office/drawing/2014/main" id="{34679E69-54DC-2948-A316-C70D84B1A500}"/>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0013970" y="2466260"/>
                      <a:ext cx="678526" cy="640405"/>
                    </a:xfrm>
                    <a:prstGeom prst="rect">
                      <a:avLst/>
                    </a:prstGeom>
                  </p:spPr>
                </p:pic>
                <p:pic>
                  <p:nvPicPr>
                    <p:cNvPr id="428" name="Graphic 1340">
                      <a:extLst>
                        <a:ext uri="{FF2B5EF4-FFF2-40B4-BE49-F238E27FC236}">
                          <a16:creationId xmlns:a16="http://schemas.microsoft.com/office/drawing/2014/main" id="{FD6D0B1D-F3C6-30B2-FB60-1B45AB267ED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833970" y="3595834"/>
                      <a:ext cx="678526" cy="640405"/>
                    </a:xfrm>
                    <a:prstGeom prst="rect">
                      <a:avLst/>
                    </a:prstGeom>
                  </p:spPr>
                </p:pic>
                <p:pic>
                  <p:nvPicPr>
                    <p:cNvPr id="429" name="Graphic 1341">
                      <a:extLst>
                        <a:ext uri="{FF2B5EF4-FFF2-40B4-BE49-F238E27FC236}">
                          <a16:creationId xmlns:a16="http://schemas.microsoft.com/office/drawing/2014/main" id="{FD08A7A7-4192-C4FC-6C5C-A2B9ABF2D32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430" name="Graphic 1342">
                      <a:extLst>
                        <a:ext uri="{FF2B5EF4-FFF2-40B4-BE49-F238E27FC236}">
                          <a16:creationId xmlns:a16="http://schemas.microsoft.com/office/drawing/2014/main" id="{A4A38C19-64C8-451F-10C1-ED826EA1180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431" name="Graphic 1343">
                      <a:extLst>
                        <a:ext uri="{FF2B5EF4-FFF2-40B4-BE49-F238E27FC236}">
                          <a16:creationId xmlns:a16="http://schemas.microsoft.com/office/drawing/2014/main" id="{0E10DD89-2B01-15D4-49B3-E47AAA0FB2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432" name="Graphic 1344">
                      <a:extLst>
                        <a:ext uri="{FF2B5EF4-FFF2-40B4-BE49-F238E27FC236}">
                          <a16:creationId xmlns:a16="http://schemas.microsoft.com/office/drawing/2014/main" id="{D67627B1-D127-32CD-B862-796FCDA403A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433" name="Graphic 1345">
                      <a:extLst>
                        <a:ext uri="{FF2B5EF4-FFF2-40B4-BE49-F238E27FC236}">
                          <a16:creationId xmlns:a16="http://schemas.microsoft.com/office/drawing/2014/main" id="{E1CC3B15-CC47-B05C-D724-3DA6F459787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pic>
                <p:nvPicPr>
                  <p:cNvPr id="401" name="Graphic 1313">
                    <a:extLst>
                      <a:ext uri="{FF2B5EF4-FFF2-40B4-BE49-F238E27FC236}">
                        <a16:creationId xmlns:a16="http://schemas.microsoft.com/office/drawing/2014/main" id="{196F3CF6-ACA8-671A-C628-1E6F7C63BF6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402" name="Graphic 1314">
                    <a:extLst>
                      <a:ext uri="{FF2B5EF4-FFF2-40B4-BE49-F238E27FC236}">
                        <a16:creationId xmlns:a16="http://schemas.microsoft.com/office/drawing/2014/main" id="{C0F32634-3912-045D-DCCC-6A2498F042A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403" name="Graphic 1315">
                    <a:extLst>
                      <a:ext uri="{FF2B5EF4-FFF2-40B4-BE49-F238E27FC236}">
                        <a16:creationId xmlns:a16="http://schemas.microsoft.com/office/drawing/2014/main" id="{D13481C2-E8D6-5791-6236-6BAE12F92C0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404" name="Graphic 1316">
                    <a:extLst>
                      <a:ext uri="{FF2B5EF4-FFF2-40B4-BE49-F238E27FC236}">
                        <a16:creationId xmlns:a16="http://schemas.microsoft.com/office/drawing/2014/main" id="{0B366B97-1C73-6A15-1CD3-687A4AB5C54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405" name="Graphic 1317">
                    <a:extLst>
                      <a:ext uri="{FF2B5EF4-FFF2-40B4-BE49-F238E27FC236}">
                        <a16:creationId xmlns:a16="http://schemas.microsoft.com/office/drawing/2014/main" id="{EA96ED75-F2DD-71F7-EB98-0CCFAF1FE69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406" name="Graphic 1318">
                    <a:extLst>
                      <a:ext uri="{FF2B5EF4-FFF2-40B4-BE49-F238E27FC236}">
                        <a16:creationId xmlns:a16="http://schemas.microsoft.com/office/drawing/2014/main" id="{66A95256-27A5-08C1-0003-5FF6F2C2DB5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01552" y="3839088"/>
                    <a:ext cx="249333" cy="204873"/>
                  </a:xfrm>
                  <a:prstGeom prst="rect">
                    <a:avLst/>
                  </a:prstGeom>
                </p:spPr>
              </p:pic>
              <p:pic>
                <p:nvPicPr>
                  <p:cNvPr id="407" name="Graphic 1319">
                    <a:extLst>
                      <a:ext uri="{FF2B5EF4-FFF2-40B4-BE49-F238E27FC236}">
                        <a16:creationId xmlns:a16="http://schemas.microsoft.com/office/drawing/2014/main" id="{80D1AF37-139E-392D-E30C-6DC3B607632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408" name="Graphic 1320">
                    <a:extLst>
                      <a:ext uri="{FF2B5EF4-FFF2-40B4-BE49-F238E27FC236}">
                        <a16:creationId xmlns:a16="http://schemas.microsoft.com/office/drawing/2014/main" id="{01CE2A36-5F90-40C0-75B1-FD6938ADA00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409" name="Graphic 1321">
                    <a:extLst>
                      <a:ext uri="{FF2B5EF4-FFF2-40B4-BE49-F238E27FC236}">
                        <a16:creationId xmlns:a16="http://schemas.microsoft.com/office/drawing/2014/main" id="{B6FE7825-D625-79B6-7FCA-B2FC0DDC339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410" name="Graphic 1322">
                    <a:extLst>
                      <a:ext uri="{FF2B5EF4-FFF2-40B4-BE49-F238E27FC236}">
                        <a16:creationId xmlns:a16="http://schemas.microsoft.com/office/drawing/2014/main" id="{B777EB11-C665-FA33-CF8E-921E5DF5F5A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44966" y="2744422"/>
                    <a:ext cx="249333" cy="204874"/>
                  </a:xfrm>
                  <a:prstGeom prst="rect">
                    <a:avLst/>
                  </a:prstGeom>
                </p:spPr>
              </p:pic>
              <p:pic>
                <p:nvPicPr>
                  <p:cNvPr id="411" name="Graphic 1323">
                    <a:extLst>
                      <a:ext uri="{FF2B5EF4-FFF2-40B4-BE49-F238E27FC236}">
                        <a16:creationId xmlns:a16="http://schemas.microsoft.com/office/drawing/2014/main" id="{89DAD2AD-3FF2-6AE5-5F83-68702A0D35D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412" name="Graphic 1324">
                    <a:extLst>
                      <a:ext uri="{FF2B5EF4-FFF2-40B4-BE49-F238E27FC236}">
                        <a16:creationId xmlns:a16="http://schemas.microsoft.com/office/drawing/2014/main" id="{29BFCF4A-7F64-F693-72EB-D7DD3E3A7534}"/>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460423" y="3964815"/>
                    <a:ext cx="249333" cy="204873"/>
                  </a:xfrm>
                  <a:prstGeom prst="rect">
                    <a:avLst/>
                  </a:prstGeom>
                </p:spPr>
              </p:pic>
              <p:pic>
                <p:nvPicPr>
                  <p:cNvPr id="413" name="Graphic 1325">
                    <a:extLst>
                      <a:ext uri="{FF2B5EF4-FFF2-40B4-BE49-F238E27FC236}">
                        <a16:creationId xmlns:a16="http://schemas.microsoft.com/office/drawing/2014/main" id="{B76CBD27-3204-498C-73FB-F0AEC1FF70C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414" name="Graphic 1326">
                    <a:extLst>
                      <a:ext uri="{FF2B5EF4-FFF2-40B4-BE49-F238E27FC236}">
                        <a16:creationId xmlns:a16="http://schemas.microsoft.com/office/drawing/2014/main" id="{09FCE07C-827A-ADCB-D472-15B9D806900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415" name="Graphic 1327">
                    <a:extLst>
                      <a:ext uri="{FF2B5EF4-FFF2-40B4-BE49-F238E27FC236}">
                        <a16:creationId xmlns:a16="http://schemas.microsoft.com/office/drawing/2014/main" id="{E552E7BC-29C0-8CA9-CA74-8F8977B6352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17100000">
                    <a:off x="4860673" y="3370999"/>
                    <a:ext cx="249332" cy="204873"/>
                  </a:xfrm>
                  <a:prstGeom prst="rect">
                    <a:avLst/>
                  </a:prstGeom>
                </p:spPr>
              </p:pic>
            </p:grpSp>
            <p:pic>
              <p:nvPicPr>
                <p:cNvPr id="389" name="Graphic 1301">
                  <a:extLst>
                    <a:ext uri="{FF2B5EF4-FFF2-40B4-BE49-F238E27FC236}">
                      <a16:creationId xmlns:a16="http://schemas.microsoft.com/office/drawing/2014/main" id="{3F1CCC8E-2955-2021-5CC5-BBA4F2E3F99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3367900" y="2220795"/>
                  <a:ext cx="153350" cy="120187"/>
                </a:xfrm>
                <a:prstGeom prst="rect">
                  <a:avLst/>
                </a:prstGeom>
              </p:spPr>
            </p:pic>
            <p:pic>
              <p:nvPicPr>
                <p:cNvPr id="390" name="Graphic 1302">
                  <a:extLst>
                    <a:ext uri="{FF2B5EF4-FFF2-40B4-BE49-F238E27FC236}">
                      <a16:creationId xmlns:a16="http://schemas.microsoft.com/office/drawing/2014/main" id="{650FF776-0B25-E0FD-DB0F-F4D16A89DF0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3437218" y="2683883"/>
                  <a:ext cx="153350" cy="120187"/>
                </a:xfrm>
                <a:prstGeom prst="rect">
                  <a:avLst/>
                </a:prstGeom>
              </p:spPr>
            </p:pic>
            <p:pic>
              <p:nvPicPr>
                <p:cNvPr id="391" name="Graphic 1303">
                  <a:extLst>
                    <a:ext uri="{FF2B5EF4-FFF2-40B4-BE49-F238E27FC236}">
                      <a16:creationId xmlns:a16="http://schemas.microsoft.com/office/drawing/2014/main" id="{30B244F8-2544-D93B-2354-82A49AE18AF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728664" y="2636590"/>
                  <a:ext cx="101873" cy="79842"/>
                </a:xfrm>
                <a:prstGeom prst="rect">
                  <a:avLst/>
                </a:prstGeom>
              </p:spPr>
            </p:pic>
            <p:pic>
              <p:nvPicPr>
                <p:cNvPr id="392" name="Graphic 1304">
                  <a:extLst>
                    <a:ext uri="{FF2B5EF4-FFF2-40B4-BE49-F238E27FC236}">
                      <a16:creationId xmlns:a16="http://schemas.microsoft.com/office/drawing/2014/main" id="{ACF472CC-EF34-51FD-C44D-8027FC50052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393" name="Graphic 1305">
                  <a:extLst>
                    <a:ext uri="{FF2B5EF4-FFF2-40B4-BE49-F238E27FC236}">
                      <a16:creationId xmlns:a16="http://schemas.microsoft.com/office/drawing/2014/main" id="{109DF008-4AEE-3C0C-5D3D-4842FA0885E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394" name="Graphic 1306">
                  <a:extLst>
                    <a:ext uri="{FF2B5EF4-FFF2-40B4-BE49-F238E27FC236}">
                      <a16:creationId xmlns:a16="http://schemas.microsoft.com/office/drawing/2014/main" id="{F285B69F-E0B5-5C98-41D9-F4DE3DD724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395" name="Graphic 1307">
                  <a:extLst>
                    <a:ext uri="{FF2B5EF4-FFF2-40B4-BE49-F238E27FC236}">
                      <a16:creationId xmlns:a16="http://schemas.microsoft.com/office/drawing/2014/main" id="{F5322FF2-5119-A361-6745-FCB0B7DB15D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396" name="Graphic 1308">
                  <a:extLst>
                    <a:ext uri="{FF2B5EF4-FFF2-40B4-BE49-F238E27FC236}">
                      <a16:creationId xmlns:a16="http://schemas.microsoft.com/office/drawing/2014/main" id="{12DB10AC-F7CA-D65C-D838-26016EA5C53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1800000">
                  <a:off x="3058300" y="2618539"/>
                  <a:ext cx="102863" cy="80618"/>
                </a:xfrm>
                <a:prstGeom prst="rect">
                  <a:avLst/>
                </a:prstGeom>
              </p:spPr>
            </p:pic>
            <p:pic>
              <p:nvPicPr>
                <p:cNvPr id="397" name="Graphic 1309">
                  <a:extLst>
                    <a:ext uri="{FF2B5EF4-FFF2-40B4-BE49-F238E27FC236}">
                      <a16:creationId xmlns:a16="http://schemas.microsoft.com/office/drawing/2014/main" id="{2B9A8F3C-9CAB-60EE-AD30-5F13BEC1FE2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398" name="Graphic 1310">
                  <a:extLst>
                    <a:ext uri="{FF2B5EF4-FFF2-40B4-BE49-F238E27FC236}">
                      <a16:creationId xmlns:a16="http://schemas.microsoft.com/office/drawing/2014/main" id="{290F9E44-07D7-6E2C-FE00-8AB4521503A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399" name="Graphic 1311">
                  <a:extLst>
                    <a:ext uri="{FF2B5EF4-FFF2-40B4-BE49-F238E27FC236}">
                      <a16:creationId xmlns:a16="http://schemas.microsoft.com/office/drawing/2014/main" id="{632DC2D2-748A-B8A6-A4B5-F27D302CA64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307" name="Group 1249">
                <a:extLst>
                  <a:ext uri="{FF2B5EF4-FFF2-40B4-BE49-F238E27FC236}">
                    <a16:creationId xmlns:a16="http://schemas.microsoft.com/office/drawing/2014/main" id="{4AA34A1B-7848-69C7-B478-AAC5CE5CB4D2}"/>
                  </a:ext>
                </a:extLst>
              </p:cNvPr>
              <p:cNvGrpSpPr/>
              <p:nvPr/>
            </p:nvGrpSpPr>
            <p:grpSpPr>
              <a:xfrm>
                <a:off x="-3480329" y="1862975"/>
                <a:ext cx="1960543" cy="1960543"/>
                <a:chOff x="2909735" y="1781131"/>
                <a:chExt cx="1097279" cy="1097279"/>
              </a:xfrm>
            </p:grpSpPr>
            <p:grpSp>
              <p:nvGrpSpPr>
                <p:cNvPr id="344" name="Group 1250">
                  <a:extLst>
                    <a:ext uri="{FF2B5EF4-FFF2-40B4-BE49-F238E27FC236}">
                      <a16:creationId xmlns:a16="http://schemas.microsoft.com/office/drawing/2014/main" id="{7EF99238-5987-EC8A-ADF1-D9CFE52288BC}"/>
                    </a:ext>
                  </a:extLst>
                </p:cNvPr>
                <p:cNvGrpSpPr/>
                <p:nvPr/>
              </p:nvGrpSpPr>
              <p:grpSpPr>
                <a:xfrm>
                  <a:off x="2909735" y="1781131"/>
                  <a:ext cx="1097279" cy="1097279"/>
                  <a:chOff x="4867188" y="2570012"/>
                  <a:chExt cx="1784077" cy="1870450"/>
                </a:xfrm>
              </p:grpSpPr>
              <p:grpSp>
                <p:nvGrpSpPr>
                  <p:cNvPr id="354" name="Group 1260">
                    <a:extLst>
                      <a:ext uri="{FF2B5EF4-FFF2-40B4-BE49-F238E27FC236}">
                        <a16:creationId xmlns:a16="http://schemas.microsoft.com/office/drawing/2014/main" id="{D26E9A07-B044-0C58-79E1-4D0CDABA9ED3}"/>
                      </a:ext>
                    </a:extLst>
                  </p:cNvPr>
                  <p:cNvGrpSpPr/>
                  <p:nvPr/>
                </p:nvGrpSpPr>
                <p:grpSpPr>
                  <a:xfrm>
                    <a:off x="4867188" y="2570012"/>
                    <a:ext cx="1784077" cy="1870450"/>
                    <a:chOff x="1798172" y="3310260"/>
                    <a:chExt cx="911697" cy="1097908"/>
                  </a:xfrm>
                </p:grpSpPr>
                <p:sp>
                  <p:nvSpPr>
                    <p:cNvPr id="369" name="Oval 1275">
                      <a:extLst>
                        <a:ext uri="{FF2B5EF4-FFF2-40B4-BE49-F238E27FC236}">
                          <a16:creationId xmlns:a16="http://schemas.microsoft.com/office/drawing/2014/main" id="{DABFB1AB-5FAD-8A14-A288-B297E01A0EF8}"/>
                        </a:ext>
                      </a:extLst>
                    </p:cNvPr>
                    <p:cNvSpPr/>
                    <p:nvPr/>
                  </p:nvSpPr>
                  <p:spPr>
                    <a:xfrm>
                      <a:off x="1798172" y="3310260"/>
                      <a:ext cx="911697" cy="1097908"/>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lumMod val="75000"/>
                            <a:lumOff val="25000"/>
                          </a:srgbClr>
                        </a:solidFill>
                        <a:effectLst/>
                        <a:uLnTx/>
                        <a:uFillTx/>
                        <a:latin typeface="Arial" panose="020B0604020202020204" pitchFamily="34" charset="0"/>
                        <a:ea typeface="Calibri" panose="020F0502020204030204"/>
                        <a:cs typeface="Arial" panose="020B0604020202020204" pitchFamily="34" charset="0"/>
                      </a:endParaRPr>
                    </a:p>
                  </p:txBody>
                </p:sp>
                <p:grpSp>
                  <p:nvGrpSpPr>
                    <p:cNvPr id="370" name="Group 1276">
                      <a:extLst>
                        <a:ext uri="{FF2B5EF4-FFF2-40B4-BE49-F238E27FC236}">
                          <a16:creationId xmlns:a16="http://schemas.microsoft.com/office/drawing/2014/main" id="{5D47D6D6-654A-B85E-D23E-37432A6D72D5}"/>
                        </a:ext>
                      </a:extLst>
                    </p:cNvPr>
                    <p:cNvGrpSpPr/>
                    <p:nvPr/>
                  </p:nvGrpSpPr>
                  <p:grpSpPr>
                    <a:xfrm>
                      <a:off x="1914667" y="3499463"/>
                      <a:ext cx="758049" cy="632245"/>
                      <a:chOff x="6655611" y="1328513"/>
                      <a:chExt cx="4036885" cy="3366966"/>
                    </a:xfrm>
                  </p:grpSpPr>
                  <p:pic>
                    <p:nvPicPr>
                      <p:cNvPr id="371" name="Graphic 1277">
                        <a:extLst>
                          <a:ext uri="{FF2B5EF4-FFF2-40B4-BE49-F238E27FC236}">
                            <a16:creationId xmlns:a16="http://schemas.microsoft.com/office/drawing/2014/main" id="{5FE8E3EF-8F4E-D864-2AA0-F82EFB2F737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843735" y="2018549"/>
                        <a:ext cx="678525" cy="640407"/>
                      </a:xfrm>
                      <a:prstGeom prst="rect">
                        <a:avLst/>
                      </a:prstGeom>
                    </p:spPr>
                  </p:pic>
                  <p:pic>
                    <p:nvPicPr>
                      <p:cNvPr id="372" name="Graphic 1278">
                        <a:extLst>
                          <a:ext uri="{FF2B5EF4-FFF2-40B4-BE49-F238E27FC236}">
                            <a16:creationId xmlns:a16="http://schemas.microsoft.com/office/drawing/2014/main" id="{1C3DD4E0-7130-69C0-4A09-45A37DD52A5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630582" y="2244892"/>
                        <a:ext cx="678526" cy="640405"/>
                      </a:xfrm>
                      <a:prstGeom prst="rect">
                        <a:avLst/>
                      </a:prstGeom>
                    </p:spPr>
                  </p:pic>
                  <p:pic>
                    <p:nvPicPr>
                      <p:cNvPr id="373" name="Graphic 1279">
                        <a:extLst>
                          <a:ext uri="{FF2B5EF4-FFF2-40B4-BE49-F238E27FC236}">
                            <a16:creationId xmlns:a16="http://schemas.microsoft.com/office/drawing/2014/main" id="{60F0673A-556D-321A-FF6D-86124C0C81A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8706098" y="2978031"/>
                        <a:ext cx="678526" cy="640405"/>
                      </a:xfrm>
                      <a:prstGeom prst="rect">
                        <a:avLst/>
                      </a:prstGeom>
                    </p:spPr>
                  </p:pic>
                  <p:pic>
                    <p:nvPicPr>
                      <p:cNvPr id="374" name="Graphic 1280">
                        <a:extLst>
                          <a:ext uri="{FF2B5EF4-FFF2-40B4-BE49-F238E27FC236}">
                            <a16:creationId xmlns:a16="http://schemas.microsoft.com/office/drawing/2014/main" id="{EB3DB16C-A543-B6DB-E0D7-56966C0DE826}"/>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474691" y="1573462"/>
                        <a:ext cx="678526" cy="640405"/>
                      </a:xfrm>
                      <a:prstGeom prst="rect">
                        <a:avLst/>
                      </a:prstGeom>
                    </p:spPr>
                  </p:pic>
                  <p:pic>
                    <p:nvPicPr>
                      <p:cNvPr id="375" name="Graphic 1281">
                        <a:extLst>
                          <a:ext uri="{FF2B5EF4-FFF2-40B4-BE49-F238E27FC236}">
                            <a16:creationId xmlns:a16="http://schemas.microsoft.com/office/drawing/2014/main" id="{4171D5F0-1D28-F16F-776D-F2E2DE06DA3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927513" y="1940221"/>
                        <a:ext cx="536966" cy="506802"/>
                      </a:xfrm>
                      <a:prstGeom prst="rect">
                        <a:avLst/>
                      </a:prstGeom>
                    </p:spPr>
                  </p:pic>
                  <p:pic>
                    <p:nvPicPr>
                      <p:cNvPr id="376" name="Graphic 1282">
                        <a:extLst>
                          <a:ext uri="{FF2B5EF4-FFF2-40B4-BE49-F238E27FC236}">
                            <a16:creationId xmlns:a16="http://schemas.microsoft.com/office/drawing/2014/main" id="{DFE8885D-62DE-E7EF-C68C-210D02562F7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322276" y="2329588"/>
                        <a:ext cx="678526" cy="640405"/>
                      </a:xfrm>
                      <a:prstGeom prst="rect">
                        <a:avLst/>
                      </a:prstGeom>
                    </p:spPr>
                  </p:pic>
                  <p:pic>
                    <p:nvPicPr>
                      <p:cNvPr id="377" name="Graphic 1283">
                        <a:extLst>
                          <a:ext uri="{FF2B5EF4-FFF2-40B4-BE49-F238E27FC236}">
                            <a16:creationId xmlns:a16="http://schemas.microsoft.com/office/drawing/2014/main" id="{700CFA52-BEDC-5924-43A8-42DFB62624C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299253" y="2833295"/>
                        <a:ext cx="678526" cy="640405"/>
                      </a:xfrm>
                      <a:prstGeom prst="rect">
                        <a:avLst/>
                      </a:prstGeom>
                    </p:spPr>
                  </p:pic>
                  <p:pic>
                    <p:nvPicPr>
                      <p:cNvPr id="378" name="Graphic 1284">
                        <a:extLst>
                          <a:ext uri="{FF2B5EF4-FFF2-40B4-BE49-F238E27FC236}">
                            <a16:creationId xmlns:a16="http://schemas.microsoft.com/office/drawing/2014/main" id="{77C1AFB0-DD09-E9B9-4850-A9059CECB4A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369166" y="3717694"/>
                        <a:ext cx="678526" cy="640405"/>
                      </a:xfrm>
                      <a:prstGeom prst="rect">
                        <a:avLst/>
                      </a:prstGeom>
                    </p:spPr>
                  </p:pic>
                  <p:pic>
                    <p:nvPicPr>
                      <p:cNvPr id="379" name="Graphic 1285">
                        <a:extLst>
                          <a:ext uri="{FF2B5EF4-FFF2-40B4-BE49-F238E27FC236}">
                            <a16:creationId xmlns:a16="http://schemas.microsoft.com/office/drawing/2014/main" id="{B9C37FB2-190D-7CAE-E139-0D2D1A5A703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101569" y="3618436"/>
                        <a:ext cx="678526" cy="640405"/>
                      </a:xfrm>
                      <a:prstGeom prst="rect">
                        <a:avLst/>
                      </a:prstGeom>
                    </p:spPr>
                  </p:pic>
                  <p:pic>
                    <p:nvPicPr>
                      <p:cNvPr id="380" name="Graphic 1286">
                        <a:extLst>
                          <a:ext uri="{FF2B5EF4-FFF2-40B4-BE49-F238E27FC236}">
                            <a16:creationId xmlns:a16="http://schemas.microsoft.com/office/drawing/2014/main" id="{7962B34C-7AC8-EB38-8EA0-CA6AC7ACE68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210147" y="1661379"/>
                        <a:ext cx="678526" cy="640405"/>
                      </a:xfrm>
                      <a:prstGeom prst="rect">
                        <a:avLst/>
                      </a:prstGeom>
                    </p:spPr>
                  </p:pic>
                  <p:pic>
                    <p:nvPicPr>
                      <p:cNvPr id="381" name="Graphic 1287">
                        <a:extLst>
                          <a:ext uri="{FF2B5EF4-FFF2-40B4-BE49-F238E27FC236}">
                            <a16:creationId xmlns:a16="http://schemas.microsoft.com/office/drawing/2014/main" id="{69E2F60C-6955-FC8B-CA4C-FF7BEB96687A}"/>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94708" y="2998503"/>
                        <a:ext cx="678526" cy="640405"/>
                      </a:xfrm>
                      <a:prstGeom prst="rect">
                        <a:avLst/>
                      </a:prstGeom>
                    </p:spPr>
                  </p:pic>
                  <p:pic>
                    <p:nvPicPr>
                      <p:cNvPr id="382" name="Graphic 1288">
                        <a:extLst>
                          <a:ext uri="{FF2B5EF4-FFF2-40B4-BE49-F238E27FC236}">
                            <a16:creationId xmlns:a16="http://schemas.microsoft.com/office/drawing/2014/main" id="{A48FF678-AB7E-79D8-59DE-3D5F9DFA2D3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013970" y="2466260"/>
                        <a:ext cx="678526" cy="640405"/>
                      </a:xfrm>
                      <a:prstGeom prst="rect">
                        <a:avLst/>
                      </a:prstGeom>
                    </p:spPr>
                  </p:pic>
                  <p:pic>
                    <p:nvPicPr>
                      <p:cNvPr id="383" name="Graphic 1289">
                        <a:extLst>
                          <a:ext uri="{FF2B5EF4-FFF2-40B4-BE49-F238E27FC236}">
                            <a16:creationId xmlns:a16="http://schemas.microsoft.com/office/drawing/2014/main" id="{649EA2E3-6C8D-BB21-95DD-42D57A02800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638361" y="4055074"/>
                        <a:ext cx="678526" cy="640405"/>
                      </a:xfrm>
                      <a:prstGeom prst="rect">
                        <a:avLst/>
                      </a:prstGeom>
                    </p:spPr>
                  </p:pic>
                  <p:pic>
                    <p:nvPicPr>
                      <p:cNvPr id="384" name="Graphic 1290">
                        <a:extLst>
                          <a:ext uri="{FF2B5EF4-FFF2-40B4-BE49-F238E27FC236}">
                            <a16:creationId xmlns:a16="http://schemas.microsoft.com/office/drawing/2014/main" id="{AE76FDC0-E8AE-8C55-845E-D035C09DC4D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134148" y="2157540"/>
                        <a:ext cx="678526" cy="640405"/>
                      </a:xfrm>
                      <a:prstGeom prst="rect">
                        <a:avLst/>
                      </a:prstGeom>
                    </p:spPr>
                  </p:pic>
                  <p:pic>
                    <p:nvPicPr>
                      <p:cNvPr id="385" name="Graphic 1291">
                        <a:extLst>
                          <a:ext uri="{FF2B5EF4-FFF2-40B4-BE49-F238E27FC236}">
                            <a16:creationId xmlns:a16="http://schemas.microsoft.com/office/drawing/2014/main" id="{7B0ADD30-13E3-872E-BA3F-663D07A1CC1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55611" y="2662499"/>
                        <a:ext cx="678525" cy="640407"/>
                      </a:xfrm>
                      <a:prstGeom prst="rect">
                        <a:avLst/>
                      </a:prstGeom>
                    </p:spPr>
                  </p:pic>
                  <p:pic>
                    <p:nvPicPr>
                      <p:cNvPr id="386" name="Graphic 1292">
                        <a:extLst>
                          <a:ext uri="{FF2B5EF4-FFF2-40B4-BE49-F238E27FC236}">
                            <a16:creationId xmlns:a16="http://schemas.microsoft.com/office/drawing/2014/main" id="{BCA8CB6B-B1DE-9E32-D200-B9483D4BA88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799052" y="1328513"/>
                        <a:ext cx="678526" cy="640405"/>
                      </a:xfrm>
                      <a:prstGeom prst="rect">
                        <a:avLst/>
                      </a:prstGeom>
                    </p:spPr>
                  </p:pic>
                  <p:pic>
                    <p:nvPicPr>
                      <p:cNvPr id="387" name="Graphic 1293">
                        <a:extLst>
                          <a:ext uri="{FF2B5EF4-FFF2-40B4-BE49-F238E27FC236}">
                            <a16:creationId xmlns:a16="http://schemas.microsoft.com/office/drawing/2014/main" id="{D7D13892-7450-0AED-2D9C-02207F85CFB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054804" y="3529685"/>
                        <a:ext cx="678526" cy="640405"/>
                      </a:xfrm>
                      <a:prstGeom prst="rect">
                        <a:avLst/>
                      </a:prstGeom>
                    </p:spPr>
                  </p:pic>
                </p:grpSp>
              </p:grpSp>
              <p:pic>
                <p:nvPicPr>
                  <p:cNvPr id="355" name="Graphic 1261">
                    <a:extLst>
                      <a:ext uri="{FF2B5EF4-FFF2-40B4-BE49-F238E27FC236}">
                        <a16:creationId xmlns:a16="http://schemas.microsoft.com/office/drawing/2014/main" id="{15AF3814-13A4-52AC-1E3F-53445F38498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693910" y="3890179"/>
                    <a:ext cx="249333" cy="204873"/>
                  </a:xfrm>
                  <a:prstGeom prst="rect">
                    <a:avLst/>
                  </a:prstGeom>
                </p:spPr>
              </p:pic>
              <p:pic>
                <p:nvPicPr>
                  <p:cNvPr id="356" name="Graphic 1262">
                    <a:extLst>
                      <a:ext uri="{FF2B5EF4-FFF2-40B4-BE49-F238E27FC236}">
                        <a16:creationId xmlns:a16="http://schemas.microsoft.com/office/drawing/2014/main" id="{B6C9F88D-7C4F-FDCA-933B-BF3A5345523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024302" y="3542493"/>
                    <a:ext cx="249333" cy="204873"/>
                  </a:xfrm>
                  <a:prstGeom prst="rect">
                    <a:avLst/>
                  </a:prstGeom>
                </p:spPr>
              </p:pic>
              <p:pic>
                <p:nvPicPr>
                  <p:cNvPr id="357" name="Graphic 1263">
                    <a:extLst>
                      <a:ext uri="{FF2B5EF4-FFF2-40B4-BE49-F238E27FC236}">
                        <a16:creationId xmlns:a16="http://schemas.microsoft.com/office/drawing/2014/main" id="{2370F436-1EE2-8B8E-D345-96B4C01A30D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278465" y="2958847"/>
                    <a:ext cx="249333" cy="204873"/>
                  </a:xfrm>
                  <a:prstGeom prst="rect">
                    <a:avLst/>
                  </a:prstGeom>
                </p:spPr>
              </p:pic>
              <p:pic>
                <p:nvPicPr>
                  <p:cNvPr id="358" name="Graphic 1264">
                    <a:extLst>
                      <a:ext uri="{FF2B5EF4-FFF2-40B4-BE49-F238E27FC236}">
                        <a16:creationId xmlns:a16="http://schemas.microsoft.com/office/drawing/2014/main" id="{440DF35B-48A9-0DCF-4C60-76C14056E965}"/>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956642" y="3838548"/>
                    <a:ext cx="249333" cy="204874"/>
                  </a:xfrm>
                  <a:prstGeom prst="rect">
                    <a:avLst/>
                  </a:prstGeom>
                </p:spPr>
              </p:pic>
              <p:pic>
                <p:nvPicPr>
                  <p:cNvPr id="359" name="Graphic 1265">
                    <a:extLst>
                      <a:ext uri="{FF2B5EF4-FFF2-40B4-BE49-F238E27FC236}">
                        <a16:creationId xmlns:a16="http://schemas.microsoft.com/office/drawing/2014/main" id="{2173CD7D-74F6-1AF9-4519-8A9C3472234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210116" y="3813531"/>
                    <a:ext cx="249333" cy="204874"/>
                  </a:xfrm>
                  <a:prstGeom prst="rect">
                    <a:avLst/>
                  </a:prstGeom>
                </p:spPr>
              </p:pic>
              <p:pic>
                <p:nvPicPr>
                  <p:cNvPr id="360" name="Graphic 1266">
                    <a:extLst>
                      <a:ext uri="{FF2B5EF4-FFF2-40B4-BE49-F238E27FC236}">
                        <a16:creationId xmlns:a16="http://schemas.microsoft.com/office/drawing/2014/main" id="{E4D3BC84-09F2-121E-4CBD-37121D53CCB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009523" y="2782809"/>
                    <a:ext cx="249333" cy="204874"/>
                  </a:xfrm>
                  <a:prstGeom prst="rect">
                    <a:avLst/>
                  </a:prstGeom>
                </p:spPr>
              </p:pic>
              <p:pic>
                <p:nvPicPr>
                  <p:cNvPr id="361" name="Graphic 1267">
                    <a:extLst>
                      <a:ext uri="{FF2B5EF4-FFF2-40B4-BE49-F238E27FC236}">
                        <a16:creationId xmlns:a16="http://schemas.microsoft.com/office/drawing/2014/main" id="{295816A3-8AC5-B08D-CDC9-7003FE8A103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962313" y="3142793"/>
                    <a:ext cx="249333" cy="204874"/>
                  </a:xfrm>
                  <a:prstGeom prst="rect">
                    <a:avLst/>
                  </a:prstGeom>
                </p:spPr>
              </p:pic>
              <p:pic>
                <p:nvPicPr>
                  <p:cNvPr id="362" name="Graphic 1268">
                    <a:extLst>
                      <a:ext uri="{FF2B5EF4-FFF2-40B4-BE49-F238E27FC236}">
                        <a16:creationId xmlns:a16="http://schemas.microsoft.com/office/drawing/2014/main" id="{1E6BB6D0-0E4E-96F5-3E5D-2874D2A435E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6188" y="3551116"/>
                    <a:ext cx="205440" cy="168807"/>
                  </a:xfrm>
                  <a:prstGeom prst="rect">
                    <a:avLst/>
                  </a:prstGeom>
                </p:spPr>
              </p:pic>
              <p:pic>
                <p:nvPicPr>
                  <p:cNvPr id="363" name="Graphic 1269">
                    <a:extLst>
                      <a:ext uri="{FF2B5EF4-FFF2-40B4-BE49-F238E27FC236}">
                        <a16:creationId xmlns:a16="http://schemas.microsoft.com/office/drawing/2014/main" id="{92DB33B5-9C27-0D4F-87CE-B98A8AE12FFC}"/>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244966" y="2744422"/>
                    <a:ext cx="249333" cy="204874"/>
                  </a:xfrm>
                  <a:prstGeom prst="rect">
                    <a:avLst/>
                  </a:prstGeom>
                </p:spPr>
              </p:pic>
              <p:pic>
                <p:nvPicPr>
                  <p:cNvPr id="364" name="Graphic 1270">
                    <a:extLst>
                      <a:ext uri="{FF2B5EF4-FFF2-40B4-BE49-F238E27FC236}">
                        <a16:creationId xmlns:a16="http://schemas.microsoft.com/office/drawing/2014/main" id="{B32A844F-AD23-6F21-B918-B19D6F3A951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1800000">
                    <a:off x="5951506" y="4067096"/>
                    <a:ext cx="249333" cy="204874"/>
                  </a:xfrm>
                  <a:prstGeom prst="rect">
                    <a:avLst/>
                  </a:prstGeom>
                </p:spPr>
              </p:pic>
              <p:pic>
                <p:nvPicPr>
                  <p:cNvPr id="365" name="Graphic 1271">
                    <a:extLst>
                      <a:ext uri="{FF2B5EF4-FFF2-40B4-BE49-F238E27FC236}">
                        <a16:creationId xmlns:a16="http://schemas.microsoft.com/office/drawing/2014/main" id="{618712B8-9092-7FB5-7D1D-98E5AD70658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460423" y="3964815"/>
                    <a:ext cx="249333" cy="204873"/>
                  </a:xfrm>
                  <a:prstGeom prst="rect">
                    <a:avLst/>
                  </a:prstGeom>
                </p:spPr>
              </p:pic>
              <p:pic>
                <p:nvPicPr>
                  <p:cNvPr id="366" name="Graphic 1272">
                    <a:extLst>
                      <a:ext uri="{FF2B5EF4-FFF2-40B4-BE49-F238E27FC236}">
                        <a16:creationId xmlns:a16="http://schemas.microsoft.com/office/drawing/2014/main" id="{41A6D871-E188-6464-48CF-294E97F9436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900000">
                    <a:off x="5752213" y="2756909"/>
                    <a:ext cx="249333" cy="204874"/>
                  </a:xfrm>
                  <a:prstGeom prst="rect">
                    <a:avLst/>
                  </a:prstGeom>
                </p:spPr>
              </p:pic>
              <p:pic>
                <p:nvPicPr>
                  <p:cNvPr id="367" name="Graphic 1273">
                    <a:extLst>
                      <a:ext uri="{FF2B5EF4-FFF2-40B4-BE49-F238E27FC236}">
                        <a16:creationId xmlns:a16="http://schemas.microsoft.com/office/drawing/2014/main" id="{A7D35A89-3494-8477-1BEF-F2A44D4CE336}"/>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515327" y="2687708"/>
                    <a:ext cx="249333" cy="204874"/>
                  </a:xfrm>
                  <a:prstGeom prst="rect">
                    <a:avLst/>
                  </a:prstGeom>
                </p:spPr>
              </p:pic>
              <p:pic>
                <p:nvPicPr>
                  <p:cNvPr id="368" name="Graphic 1274">
                    <a:extLst>
                      <a:ext uri="{FF2B5EF4-FFF2-40B4-BE49-F238E27FC236}">
                        <a16:creationId xmlns:a16="http://schemas.microsoft.com/office/drawing/2014/main" id="{F36F3D06-7933-80E1-44FF-CC2585D52D24}"/>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7100000">
                    <a:off x="4860673" y="3370999"/>
                    <a:ext cx="249332" cy="204873"/>
                  </a:xfrm>
                  <a:prstGeom prst="rect">
                    <a:avLst/>
                  </a:prstGeom>
                </p:spPr>
              </p:pic>
            </p:grpSp>
            <p:pic>
              <p:nvPicPr>
                <p:cNvPr id="345" name="Graphic 1251">
                  <a:extLst>
                    <a:ext uri="{FF2B5EF4-FFF2-40B4-BE49-F238E27FC236}">
                      <a16:creationId xmlns:a16="http://schemas.microsoft.com/office/drawing/2014/main" id="{07768D94-0648-67B6-23BA-D21E89FCE232}"/>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367900" y="2220795"/>
                  <a:ext cx="153350" cy="120187"/>
                </a:xfrm>
                <a:prstGeom prst="rect">
                  <a:avLst/>
                </a:prstGeom>
              </p:spPr>
            </p:pic>
            <p:pic>
              <p:nvPicPr>
                <p:cNvPr id="346" name="Graphic 1252">
                  <a:extLst>
                    <a:ext uri="{FF2B5EF4-FFF2-40B4-BE49-F238E27FC236}">
                      <a16:creationId xmlns:a16="http://schemas.microsoft.com/office/drawing/2014/main" id="{C8582D6A-4DA8-3DC4-9A99-5EB3BF07CB7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854762" y="2299145"/>
                  <a:ext cx="137864" cy="108050"/>
                </a:xfrm>
                <a:prstGeom prst="rect">
                  <a:avLst/>
                </a:prstGeom>
              </p:spPr>
            </p:pic>
            <p:pic>
              <p:nvPicPr>
                <p:cNvPr id="347" name="Graphic 1253">
                  <a:extLst>
                    <a:ext uri="{FF2B5EF4-FFF2-40B4-BE49-F238E27FC236}">
                      <a16:creationId xmlns:a16="http://schemas.microsoft.com/office/drawing/2014/main" id="{59F4D56A-A93B-CB3F-7329-68F7FCA0774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4500000">
                  <a:off x="3318467" y="2720703"/>
                  <a:ext cx="153350" cy="120187"/>
                </a:xfrm>
                <a:prstGeom prst="rect">
                  <a:avLst/>
                </a:prstGeom>
              </p:spPr>
            </p:pic>
            <p:pic>
              <p:nvPicPr>
                <p:cNvPr id="348" name="Graphic 1254">
                  <a:extLst>
                    <a:ext uri="{FF2B5EF4-FFF2-40B4-BE49-F238E27FC236}">
                      <a16:creationId xmlns:a16="http://schemas.microsoft.com/office/drawing/2014/main" id="{E52CB87B-9415-7009-982A-A5E8516B280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3148110" y="2658937"/>
                  <a:ext cx="153350" cy="120187"/>
                </a:xfrm>
                <a:prstGeom prst="rect">
                  <a:avLst/>
                </a:prstGeom>
              </p:spPr>
            </p:pic>
            <p:pic>
              <p:nvPicPr>
                <p:cNvPr id="349" name="Graphic 1255">
                  <a:extLst>
                    <a:ext uri="{FF2B5EF4-FFF2-40B4-BE49-F238E27FC236}">
                      <a16:creationId xmlns:a16="http://schemas.microsoft.com/office/drawing/2014/main" id="{100D5CB9-044F-1B31-D874-31BB1B76B96F}"/>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7200000">
                  <a:off x="2988353" y="2491555"/>
                  <a:ext cx="153350" cy="120187"/>
                </a:xfrm>
                <a:prstGeom prst="rect">
                  <a:avLst/>
                </a:prstGeom>
              </p:spPr>
            </p:pic>
            <p:pic>
              <p:nvPicPr>
                <p:cNvPr id="350" name="Graphic 1256">
                  <a:extLst>
                    <a:ext uri="{FF2B5EF4-FFF2-40B4-BE49-F238E27FC236}">
                      <a16:creationId xmlns:a16="http://schemas.microsoft.com/office/drawing/2014/main" id="{8382D65D-2912-E0F3-E8B4-7C6831BD0CC7}"/>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rot="1800000">
                  <a:off x="3058300" y="2618539"/>
                  <a:ext cx="102863" cy="80618"/>
                </a:xfrm>
                <a:prstGeom prst="rect">
                  <a:avLst/>
                </a:prstGeom>
              </p:spPr>
            </p:pic>
            <p:pic>
              <p:nvPicPr>
                <p:cNvPr id="351" name="Graphic 1257">
                  <a:extLst>
                    <a:ext uri="{FF2B5EF4-FFF2-40B4-BE49-F238E27FC236}">
                      <a16:creationId xmlns:a16="http://schemas.microsoft.com/office/drawing/2014/main" id="{FB677493-E51E-10FB-7A17-969154B8CA67}"/>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700000">
                  <a:off x="2920755" y="2403018"/>
                  <a:ext cx="105240" cy="82481"/>
                </a:xfrm>
                <a:prstGeom prst="rect">
                  <a:avLst/>
                </a:prstGeom>
              </p:spPr>
            </p:pic>
            <p:pic>
              <p:nvPicPr>
                <p:cNvPr id="352" name="Graphic 1258">
                  <a:extLst>
                    <a:ext uri="{FF2B5EF4-FFF2-40B4-BE49-F238E27FC236}">
                      <a16:creationId xmlns:a16="http://schemas.microsoft.com/office/drawing/2014/main" id="{1A259C4B-4995-1FCA-554D-A3473CC03AFC}"/>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6595814">
                  <a:off x="3023331" y="1988535"/>
                  <a:ext cx="153350" cy="120187"/>
                </a:xfrm>
                <a:prstGeom prst="rect">
                  <a:avLst/>
                </a:prstGeom>
              </p:spPr>
            </p:pic>
            <p:pic>
              <p:nvPicPr>
                <p:cNvPr id="353" name="Graphic 1259">
                  <a:extLst>
                    <a:ext uri="{FF2B5EF4-FFF2-40B4-BE49-F238E27FC236}">
                      <a16:creationId xmlns:a16="http://schemas.microsoft.com/office/drawing/2014/main" id="{128CA404-DC9C-00EB-F774-5C5594F93121}"/>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561036" y="1828364"/>
                  <a:ext cx="130304" cy="102125"/>
                </a:xfrm>
                <a:prstGeom prst="rect">
                  <a:avLst/>
                </a:prstGeom>
              </p:spPr>
            </p:pic>
          </p:grpSp>
          <p:grpSp>
            <p:nvGrpSpPr>
              <p:cNvPr id="308" name="Group 1215">
                <a:extLst>
                  <a:ext uri="{FF2B5EF4-FFF2-40B4-BE49-F238E27FC236}">
                    <a16:creationId xmlns:a16="http://schemas.microsoft.com/office/drawing/2014/main" id="{76398A6A-2956-DDAC-75CE-3C6BBADCD75D}"/>
                  </a:ext>
                </a:extLst>
              </p:cNvPr>
              <p:cNvGrpSpPr/>
              <p:nvPr/>
            </p:nvGrpSpPr>
            <p:grpSpPr>
              <a:xfrm>
                <a:off x="-2960595" y="2868843"/>
                <a:ext cx="726036" cy="676501"/>
                <a:chOff x="3444026" y="5187444"/>
                <a:chExt cx="406350" cy="378626"/>
              </a:xfrm>
            </p:grpSpPr>
            <p:pic>
              <p:nvPicPr>
                <p:cNvPr id="341" name="T-Cells infiltrate 4">
                  <a:extLst>
                    <a:ext uri="{FF2B5EF4-FFF2-40B4-BE49-F238E27FC236}">
                      <a16:creationId xmlns:a16="http://schemas.microsoft.com/office/drawing/2014/main" id="{D119B4AA-AAC2-282C-4FB3-6380183268F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682399" y="5187444"/>
                  <a:ext cx="101958" cy="95324"/>
                </a:xfrm>
                <a:prstGeom prst="rect">
                  <a:avLst/>
                </a:prstGeom>
              </p:spPr>
            </p:pic>
            <p:pic>
              <p:nvPicPr>
                <p:cNvPr id="342" name="T-Cells infiltrate 4">
                  <a:extLst>
                    <a:ext uri="{FF2B5EF4-FFF2-40B4-BE49-F238E27FC236}">
                      <a16:creationId xmlns:a16="http://schemas.microsoft.com/office/drawing/2014/main" id="{D10EFED5-68CC-95A0-A700-86DE1867B398}"/>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3748418" y="5470746"/>
                  <a:ext cx="101958" cy="95324"/>
                </a:xfrm>
                <a:prstGeom prst="rect">
                  <a:avLst/>
                </a:prstGeom>
              </p:spPr>
            </p:pic>
            <p:pic>
              <p:nvPicPr>
                <p:cNvPr id="343" name="T-Cells infiltrate 4">
                  <a:extLst>
                    <a:ext uri="{FF2B5EF4-FFF2-40B4-BE49-F238E27FC236}">
                      <a16:creationId xmlns:a16="http://schemas.microsoft.com/office/drawing/2014/main" id="{2795A1FE-8C6C-E850-FB8B-FB1A5726873F}"/>
                    </a:ext>
                  </a:extLst>
                </p:cNvPr>
                <p:cNvPicPr>
                  <a:picLocks noChangeAspect="1"/>
                </p:cNvPicPr>
                <p:nvPr/>
              </p:nvPicPr>
              <p:blipFill>
                <a:blip r:embed="rId18">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3444026" y="5299181"/>
                  <a:ext cx="101958" cy="95324"/>
                </a:xfrm>
                <a:prstGeom prst="rect">
                  <a:avLst/>
                </a:prstGeom>
              </p:spPr>
            </p:pic>
          </p:grpSp>
          <p:grpSp>
            <p:nvGrpSpPr>
              <p:cNvPr id="309" name="Graphic 1856">
                <a:extLst>
                  <a:ext uri="{FF2B5EF4-FFF2-40B4-BE49-F238E27FC236}">
                    <a16:creationId xmlns:a16="http://schemas.microsoft.com/office/drawing/2014/main" id="{B757F244-0BF1-89F7-3342-CF24AB8E0529}"/>
                  </a:ext>
                </a:extLst>
              </p:cNvPr>
              <p:cNvGrpSpPr/>
              <p:nvPr/>
            </p:nvGrpSpPr>
            <p:grpSpPr>
              <a:xfrm>
                <a:off x="-2759913" y="2189839"/>
                <a:ext cx="264779" cy="233729"/>
                <a:chOff x="5117935" y="3147455"/>
                <a:chExt cx="198584" cy="175297"/>
              </a:xfrm>
            </p:grpSpPr>
            <p:sp>
              <p:nvSpPr>
                <p:cNvPr id="338" name="Freeform 16">
                  <a:extLst>
                    <a:ext uri="{FF2B5EF4-FFF2-40B4-BE49-F238E27FC236}">
                      <a16:creationId xmlns:a16="http://schemas.microsoft.com/office/drawing/2014/main" id="{813EB7EF-5EE2-9C61-5D90-86233683E573}"/>
                    </a:ext>
                  </a:extLst>
                </p:cNvPr>
                <p:cNvSpPr/>
                <p:nvPr/>
              </p:nvSpPr>
              <p:spPr>
                <a:xfrm>
                  <a:off x="5117935" y="3147455"/>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39" name="Freeform 17">
                  <a:extLst>
                    <a:ext uri="{FF2B5EF4-FFF2-40B4-BE49-F238E27FC236}">
                      <a16:creationId xmlns:a16="http://schemas.microsoft.com/office/drawing/2014/main" id="{BAC021BC-92E7-804A-FA99-94238419DD8E}"/>
                    </a:ext>
                  </a:extLst>
                </p:cNvPr>
                <p:cNvSpPr/>
                <p:nvPr/>
              </p:nvSpPr>
              <p:spPr>
                <a:xfrm>
                  <a:off x="5177905" y="3203452"/>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40" name="Freeform 18">
                  <a:extLst>
                    <a:ext uri="{FF2B5EF4-FFF2-40B4-BE49-F238E27FC236}">
                      <a16:creationId xmlns:a16="http://schemas.microsoft.com/office/drawing/2014/main" id="{4FCADE61-B9A0-B35F-09D9-33B6640A0E71}"/>
                    </a:ext>
                  </a:extLst>
                </p:cNvPr>
                <p:cNvSpPr/>
                <p:nvPr/>
              </p:nvSpPr>
              <p:spPr>
                <a:xfrm>
                  <a:off x="5251598" y="3174942"/>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grpSp>
          <p:grpSp>
            <p:nvGrpSpPr>
              <p:cNvPr id="310" name="Graphic 1847">
                <a:extLst>
                  <a:ext uri="{FF2B5EF4-FFF2-40B4-BE49-F238E27FC236}">
                    <a16:creationId xmlns:a16="http://schemas.microsoft.com/office/drawing/2014/main" id="{918ADAAB-5808-2752-7145-84677B6F61AF}"/>
                  </a:ext>
                </a:extLst>
              </p:cNvPr>
              <p:cNvGrpSpPr/>
              <p:nvPr/>
            </p:nvGrpSpPr>
            <p:grpSpPr>
              <a:xfrm>
                <a:off x="-2960986" y="2706580"/>
                <a:ext cx="264779" cy="233729"/>
                <a:chOff x="4967130" y="3535012"/>
                <a:chExt cx="198584" cy="175297"/>
              </a:xfrm>
            </p:grpSpPr>
            <p:sp>
              <p:nvSpPr>
                <p:cNvPr id="335" name="Freeform 24">
                  <a:extLst>
                    <a:ext uri="{FF2B5EF4-FFF2-40B4-BE49-F238E27FC236}">
                      <a16:creationId xmlns:a16="http://schemas.microsoft.com/office/drawing/2014/main" id="{90D4427A-2003-5BB8-9F0D-B3D7A48DECF8}"/>
                    </a:ext>
                  </a:extLst>
                </p:cNvPr>
                <p:cNvSpPr/>
                <p:nvPr/>
              </p:nvSpPr>
              <p:spPr>
                <a:xfrm>
                  <a:off x="4967130" y="353501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36" name="Freeform 25">
                  <a:extLst>
                    <a:ext uri="{FF2B5EF4-FFF2-40B4-BE49-F238E27FC236}">
                      <a16:creationId xmlns:a16="http://schemas.microsoft.com/office/drawing/2014/main" id="{E78F7B2F-EC20-BC5B-D4E2-5D5BBEC17B74}"/>
                    </a:ext>
                  </a:extLst>
                </p:cNvPr>
                <p:cNvSpPr/>
                <p:nvPr/>
              </p:nvSpPr>
              <p:spPr>
                <a:xfrm>
                  <a:off x="5027100" y="359100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37" name="Freeform 26">
                  <a:extLst>
                    <a:ext uri="{FF2B5EF4-FFF2-40B4-BE49-F238E27FC236}">
                      <a16:creationId xmlns:a16="http://schemas.microsoft.com/office/drawing/2014/main" id="{7635DCDB-9876-68A2-57CF-3081B45B3A65}"/>
                    </a:ext>
                  </a:extLst>
                </p:cNvPr>
                <p:cNvSpPr/>
                <p:nvPr/>
              </p:nvSpPr>
              <p:spPr>
                <a:xfrm>
                  <a:off x="5100793" y="356249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grpSp>
          <p:grpSp>
            <p:nvGrpSpPr>
              <p:cNvPr id="311" name="Graphic 1848">
                <a:extLst>
                  <a:ext uri="{FF2B5EF4-FFF2-40B4-BE49-F238E27FC236}">
                    <a16:creationId xmlns:a16="http://schemas.microsoft.com/office/drawing/2014/main" id="{745C91C9-8613-1CD2-A030-A23AD701871F}"/>
                  </a:ext>
                </a:extLst>
              </p:cNvPr>
              <p:cNvGrpSpPr/>
              <p:nvPr/>
            </p:nvGrpSpPr>
            <p:grpSpPr>
              <a:xfrm>
                <a:off x="-2390482" y="2741635"/>
                <a:ext cx="264779" cy="233729"/>
                <a:chOff x="5395008" y="3561302"/>
                <a:chExt cx="198584" cy="175297"/>
              </a:xfrm>
            </p:grpSpPr>
            <p:sp>
              <p:nvSpPr>
                <p:cNvPr id="332" name="Freeform 28">
                  <a:extLst>
                    <a:ext uri="{FF2B5EF4-FFF2-40B4-BE49-F238E27FC236}">
                      <a16:creationId xmlns:a16="http://schemas.microsoft.com/office/drawing/2014/main" id="{9B0E96D4-536F-C325-45F2-CEEB6CA336C0}"/>
                    </a:ext>
                  </a:extLst>
                </p:cNvPr>
                <p:cNvSpPr/>
                <p:nvPr/>
              </p:nvSpPr>
              <p:spPr>
                <a:xfrm>
                  <a:off x="5395008" y="356130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33" name="Freeform 29">
                  <a:extLst>
                    <a:ext uri="{FF2B5EF4-FFF2-40B4-BE49-F238E27FC236}">
                      <a16:creationId xmlns:a16="http://schemas.microsoft.com/office/drawing/2014/main" id="{442B2DCB-771E-4B68-D2BB-A1C385C6595C}"/>
                    </a:ext>
                  </a:extLst>
                </p:cNvPr>
                <p:cNvSpPr/>
                <p:nvPr/>
              </p:nvSpPr>
              <p:spPr>
                <a:xfrm>
                  <a:off x="5454978" y="361729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34" name="Freeform 30">
                  <a:extLst>
                    <a:ext uri="{FF2B5EF4-FFF2-40B4-BE49-F238E27FC236}">
                      <a16:creationId xmlns:a16="http://schemas.microsoft.com/office/drawing/2014/main" id="{5562C26B-D468-4AAE-BD12-215BB3363A56}"/>
                    </a:ext>
                  </a:extLst>
                </p:cNvPr>
                <p:cNvSpPr/>
                <p:nvPr/>
              </p:nvSpPr>
              <p:spPr>
                <a:xfrm>
                  <a:off x="5528671" y="358878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grpSp>
          <p:grpSp>
            <p:nvGrpSpPr>
              <p:cNvPr id="312" name="Graphic 1852">
                <a:extLst>
                  <a:ext uri="{FF2B5EF4-FFF2-40B4-BE49-F238E27FC236}">
                    <a16:creationId xmlns:a16="http://schemas.microsoft.com/office/drawing/2014/main" id="{D28DE5A2-1680-8372-815A-DB6D63FEC9F8}"/>
                  </a:ext>
                </a:extLst>
              </p:cNvPr>
              <p:cNvGrpSpPr/>
              <p:nvPr/>
            </p:nvGrpSpPr>
            <p:grpSpPr>
              <a:xfrm rot="900000">
                <a:off x="-1919696" y="2960454"/>
                <a:ext cx="229393" cy="202493"/>
                <a:chOff x="5748098" y="3725418"/>
                <a:chExt cx="172045" cy="151870"/>
              </a:xfrm>
            </p:grpSpPr>
            <p:sp>
              <p:nvSpPr>
                <p:cNvPr id="329" name="Freeform 32">
                  <a:extLst>
                    <a:ext uri="{FF2B5EF4-FFF2-40B4-BE49-F238E27FC236}">
                      <a16:creationId xmlns:a16="http://schemas.microsoft.com/office/drawing/2014/main" id="{E6375DFF-826F-E7D7-5C7D-8D553BE84E13}"/>
                    </a:ext>
                  </a:extLst>
                </p:cNvPr>
                <p:cNvSpPr/>
                <p:nvPr/>
              </p:nvSpPr>
              <p:spPr>
                <a:xfrm>
                  <a:off x="5748098" y="3725418"/>
                  <a:ext cx="172045" cy="151870"/>
                </a:xfrm>
                <a:custGeom>
                  <a:avLst/>
                  <a:gdLst>
                    <a:gd name="connsiteX0" fmla="*/ 57901 w 172045"/>
                    <a:gd name="connsiteY0" fmla="*/ 7116 h 151870"/>
                    <a:gd name="connsiteX1" fmla="*/ 67625 w 172045"/>
                    <a:gd name="connsiteY1" fmla="*/ 1739 h 151870"/>
                    <a:gd name="connsiteX2" fmla="*/ 83213 w 172045"/>
                    <a:gd name="connsiteY2" fmla="*/ 174 h 151870"/>
                    <a:gd name="connsiteX3" fmla="*/ 133897 w 172045"/>
                    <a:gd name="connsiteY3" fmla="*/ 17710 h 151870"/>
                    <a:gd name="connsiteX4" fmla="*/ 158830 w 172045"/>
                    <a:gd name="connsiteY4" fmla="*/ 30181 h 151870"/>
                    <a:gd name="connsiteX5" fmla="*/ 169222 w 172045"/>
                    <a:gd name="connsiteY5" fmla="*/ 37657 h 151870"/>
                    <a:gd name="connsiteX6" fmla="*/ 171932 w 172045"/>
                    <a:gd name="connsiteY6" fmla="*/ 52602 h 151870"/>
                    <a:gd name="connsiteX7" fmla="*/ 169660 w 172045"/>
                    <a:gd name="connsiteY7" fmla="*/ 81985 h 151870"/>
                    <a:gd name="connsiteX8" fmla="*/ 162779 w 172045"/>
                    <a:gd name="connsiteY8" fmla="*/ 113856 h 151870"/>
                    <a:gd name="connsiteX9" fmla="*/ 141104 w 172045"/>
                    <a:gd name="connsiteY9" fmla="*/ 138570 h 151870"/>
                    <a:gd name="connsiteX10" fmla="*/ 116609 w 172045"/>
                    <a:gd name="connsiteY10" fmla="*/ 144993 h 151870"/>
                    <a:gd name="connsiteX11" fmla="*/ 86747 w 172045"/>
                    <a:gd name="connsiteY11" fmla="*/ 149552 h 151870"/>
                    <a:gd name="connsiteX12" fmla="*/ 43939 w 172045"/>
                    <a:gd name="connsiteY12" fmla="*/ 148637 h 151870"/>
                    <a:gd name="connsiteX13" fmla="*/ 17380 w 172045"/>
                    <a:gd name="connsiteY13" fmla="*/ 126237 h 151870"/>
                    <a:gd name="connsiteX14" fmla="*/ 136 w 172045"/>
                    <a:gd name="connsiteY14" fmla="*/ 87798 h 151870"/>
                    <a:gd name="connsiteX15" fmla="*/ 18159 w 172045"/>
                    <a:gd name="connsiteY15" fmla="*/ 47516 h 151870"/>
                    <a:gd name="connsiteX16" fmla="*/ 57901 w 172045"/>
                    <a:gd name="connsiteY16" fmla="*/ 7116 h 151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2045" h="151870">
                      <a:moveTo>
                        <a:pt x="57901" y="7116"/>
                      </a:moveTo>
                      <a:cubicBezTo>
                        <a:pt x="60866" y="4920"/>
                        <a:pt x="64137" y="3111"/>
                        <a:pt x="67625" y="1739"/>
                      </a:cubicBezTo>
                      <a:cubicBezTo>
                        <a:pt x="72539" y="-20"/>
                        <a:pt x="77950" y="-228"/>
                        <a:pt x="83213" y="174"/>
                      </a:cubicBezTo>
                      <a:cubicBezTo>
                        <a:pt x="101310" y="1559"/>
                        <a:pt x="117893" y="9714"/>
                        <a:pt x="133897" y="17710"/>
                      </a:cubicBezTo>
                      <a:lnTo>
                        <a:pt x="158830" y="30181"/>
                      </a:lnTo>
                      <a:cubicBezTo>
                        <a:pt x="162727" y="32128"/>
                        <a:pt x="166795" y="34213"/>
                        <a:pt x="169222" y="37657"/>
                      </a:cubicBezTo>
                      <a:cubicBezTo>
                        <a:pt x="172258" y="41945"/>
                        <a:pt x="172192" y="47467"/>
                        <a:pt x="171932" y="52602"/>
                      </a:cubicBezTo>
                      <a:cubicBezTo>
                        <a:pt x="171437" y="62412"/>
                        <a:pt x="170679" y="72207"/>
                        <a:pt x="169660" y="81985"/>
                      </a:cubicBezTo>
                      <a:cubicBezTo>
                        <a:pt x="168510" y="92801"/>
                        <a:pt x="167003" y="103720"/>
                        <a:pt x="162779" y="113856"/>
                      </a:cubicBezTo>
                      <a:cubicBezTo>
                        <a:pt x="158556" y="123993"/>
                        <a:pt x="151333" y="133381"/>
                        <a:pt x="141104" y="138570"/>
                      </a:cubicBezTo>
                      <a:cubicBezTo>
                        <a:pt x="133607" y="142374"/>
                        <a:pt x="125012" y="143711"/>
                        <a:pt x="116609" y="144993"/>
                      </a:cubicBezTo>
                      <a:lnTo>
                        <a:pt x="86747" y="149552"/>
                      </a:lnTo>
                      <a:cubicBezTo>
                        <a:pt x="72457" y="151734"/>
                        <a:pt x="57300" y="153813"/>
                        <a:pt x="43939" y="148637"/>
                      </a:cubicBezTo>
                      <a:cubicBezTo>
                        <a:pt x="32804" y="144321"/>
                        <a:pt x="24372" y="135473"/>
                        <a:pt x="17380" y="126237"/>
                      </a:cubicBezTo>
                      <a:cubicBezTo>
                        <a:pt x="8672" y="114764"/>
                        <a:pt x="1324" y="101849"/>
                        <a:pt x="136" y="87798"/>
                      </a:cubicBezTo>
                      <a:cubicBezTo>
                        <a:pt x="-1297" y="70726"/>
                        <a:pt x="8843" y="60645"/>
                        <a:pt x="18159" y="47516"/>
                      </a:cubicBezTo>
                      <a:cubicBezTo>
                        <a:pt x="29189" y="31968"/>
                        <a:pt x="41727" y="18305"/>
                        <a:pt x="57901" y="7116"/>
                      </a:cubicBezTo>
                      <a:close/>
                    </a:path>
                  </a:pathLst>
                </a:custGeom>
                <a:solidFill>
                  <a:srgbClr val="2F3651"/>
                </a:solidFill>
                <a:ln w="4322"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30" name="Freeform 33">
                  <a:extLst>
                    <a:ext uri="{FF2B5EF4-FFF2-40B4-BE49-F238E27FC236}">
                      <a16:creationId xmlns:a16="http://schemas.microsoft.com/office/drawing/2014/main" id="{B4CDBB5B-51D8-1C7B-2360-7F7C6537C676}"/>
                    </a:ext>
                  </a:extLst>
                </p:cNvPr>
                <p:cNvSpPr/>
                <p:nvPr/>
              </p:nvSpPr>
              <p:spPr>
                <a:xfrm>
                  <a:off x="5800053" y="3773931"/>
                  <a:ext cx="73486" cy="76213"/>
                </a:xfrm>
                <a:custGeom>
                  <a:avLst/>
                  <a:gdLst>
                    <a:gd name="connsiteX0" fmla="*/ 73487 w 73486"/>
                    <a:gd name="connsiteY0" fmla="*/ 38107 h 76213"/>
                    <a:gd name="connsiteX1" fmla="*/ 36743 w 73486"/>
                    <a:gd name="connsiteY1" fmla="*/ 76213 h 76213"/>
                    <a:gd name="connsiteX2" fmla="*/ 0 w 73486"/>
                    <a:gd name="connsiteY2" fmla="*/ 38107 h 76213"/>
                    <a:gd name="connsiteX3" fmla="*/ 36743 w 73486"/>
                    <a:gd name="connsiteY3" fmla="*/ 0 h 76213"/>
                    <a:gd name="connsiteX4" fmla="*/ 73487 w 73486"/>
                    <a:gd name="connsiteY4" fmla="*/ 38107 h 762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86" h="76213">
                      <a:moveTo>
                        <a:pt x="73487" y="38107"/>
                      </a:moveTo>
                      <a:cubicBezTo>
                        <a:pt x="73487" y="59152"/>
                        <a:pt x="57036" y="76213"/>
                        <a:pt x="36743" y="76213"/>
                      </a:cubicBezTo>
                      <a:cubicBezTo>
                        <a:pt x="16451" y="76213"/>
                        <a:pt x="0" y="59152"/>
                        <a:pt x="0" y="38107"/>
                      </a:cubicBezTo>
                      <a:cubicBezTo>
                        <a:pt x="0" y="17061"/>
                        <a:pt x="16451" y="0"/>
                        <a:pt x="36743" y="0"/>
                      </a:cubicBezTo>
                      <a:cubicBezTo>
                        <a:pt x="57036" y="0"/>
                        <a:pt x="73487" y="17061"/>
                        <a:pt x="73487" y="38107"/>
                      </a:cubicBezTo>
                      <a:close/>
                    </a:path>
                  </a:pathLst>
                </a:custGeom>
                <a:solidFill>
                  <a:srgbClr val="E3E7F7">
                    <a:alpha val="48000"/>
                  </a:srgbClr>
                </a:solidFill>
                <a:ln w="72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31" name="Freeform 37">
                  <a:extLst>
                    <a:ext uri="{FF2B5EF4-FFF2-40B4-BE49-F238E27FC236}">
                      <a16:creationId xmlns:a16="http://schemas.microsoft.com/office/drawing/2014/main" id="{8CC65AB0-34D0-CA1E-0E4C-4E8CA7A71E26}"/>
                    </a:ext>
                  </a:extLst>
                </p:cNvPr>
                <p:cNvSpPr/>
                <p:nvPr/>
              </p:nvSpPr>
              <p:spPr>
                <a:xfrm>
                  <a:off x="5863898" y="3749231"/>
                  <a:ext cx="42513" cy="66575"/>
                </a:xfrm>
                <a:custGeom>
                  <a:avLst/>
                  <a:gdLst>
                    <a:gd name="connsiteX0" fmla="*/ 32750 w 42513"/>
                    <a:gd name="connsiteY0" fmla="*/ 13989 h 66575"/>
                    <a:gd name="connsiteX1" fmla="*/ 41346 w 42513"/>
                    <a:gd name="connsiteY1" fmla="*/ 20481 h 66575"/>
                    <a:gd name="connsiteX2" fmla="*/ 42370 w 42513"/>
                    <a:gd name="connsiteY2" fmla="*/ 26557 h 66575"/>
                    <a:gd name="connsiteX3" fmla="*/ 38577 w 42513"/>
                    <a:gd name="connsiteY3" fmla="*/ 66576 h 66575"/>
                    <a:gd name="connsiteX4" fmla="*/ 34568 w 42513"/>
                    <a:gd name="connsiteY4" fmla="*/ 34275 h 66575"/>
                    <a:gd name="connsiteX5" fmla="*/ 18557 w 42513"/>
                    <a:gd name="connsiteY5" fmla="*/ 16580 h 66575"/>
                    <a:gd name="connsiteX6" fmla="*/ 0 w 42513"/>
                    <a:gd name="connsiteY6" fmla="*/ 0 h 66575"/>
                    <a:gd name="connsiteX7" fmla="*/ 32750 w 42513"/>
                    <a:gd name="connsiteY7" fmla="*/ 13989 h 6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2513" h="66575">
                      <a:moveTo>
                        <a:pt x="32750" y="13989"/>
                      </a:moveTo>
                      <a:cubicBezTo>
                        <a:pt x="36142" y="15506"/>
                        <a:pt x="39787" y="17280"/>
                        <a:pt x="41346" y="20481"/>
                      </a:cubicBezTo>
                      <a:cubicBezTo>
                        <a:pt x="42259" y="22358"/>
                        <a:pt x="42325" y="24492"/>
                        <a:pt x="42370" y="26557"/>
                      </a:cubicBezTo>
                      <a:cubicBezTo>
                        <a:pt x="42667" y="40012"/>
                        <a:pt x="42919" y="53744"/>
                        <a:pt x="38577" y="66576"/>
                      </a:cubicBezTo>
                      <a:cubicBezTo>
                        <a:pt x="34865" y="56245"/>
                        <a:pt x="38577" y="44509"/>
                        <a:pt x="34568" y="34275"/>
                      </a:cubicBezTo>
                      <a:cubicBezTo>
                        <a:pt x="31629" y="26765"/>
                        <a:pt x="25067" y="21430"/>
                        <a:pt x="18557" y="16580"/>
                      </a:cubicBezTo>
                      <a:cubicBezTo>
                        <a:pt x="12849" y="12333"/>
                        <a:pt x="2227" y="6748"/>
                        <a:pt x="0" y="0"/>
                      </a:cubicBezTo>
                      <a:cubicBezTo>
                        <a:pt x="11030" y="2550"/>
                        <a:pt x="22447" y="9360"/>
                        <a:pt x="32750" y="13989"/>
                      </a:cubicBezTo>
                      <a:close/>
                    </a:path>
                  </a:pathLst>
                </a:custGeom>
                <a:solidFill>
                  <a:srgbClr val="FFFFFF"/>
                </a:solidFill>
                <a:ln w="72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grpSp>
          <p:grpSp>
            <p:nvGrpSpPr>
              <p:cNvPr id="313" name="Graphic 1850">
                <a:extLst>
                  <a:ext uri="{FF2B5EF4-FFF2-40B4-BE49-F238E27FC236}">
                    <a16:creationId xmlns:a16="http://schemas.microsoft.com/office/drawing/2014/main" id="{FDB8D4BA-31AC-C509-C326-E7C123CAA524}"/>
                  </a:ext>
                </a:extLst>
              </p:cNvPr>
              <p:cNvGrpSpPr/>
              <p:nvPr/>
            </p:nvGrpSpPr>
            <p:grpSpPr>
              <a:xfrm>
                <a:off x="-2015238" y="3397225"/>
                <a:ext cx="183045" cy="161580"/>
                <a:chOff x="5676441" y="4052996"/>
                <a:chExt cx="137284" cy="121185"/>
              </a:xfrm>
            </p:grpSpPr>
            <p:sp>
              <p:nvSpPr>
                <p:cNvPr id="326" name="Freeform 39">
                  <a:extLst>
                    <a:ext uri="{FF2B5EF4-FFF2-40B4-BE49-F238E27FC236}">
                      <a16:creationId xmlns:a16="http://schemas.microsoft.com/office/drawing/2014/main" id="{FF1744E9-F12E-0A63-CB95-D6A4C251DB91}"/>
                    </a:ext>
                  </a:extLst>
                </p:cNvPr>
                <p:cNvSpPr/>
                <p:nvPr/>
              </p:nvSpPr>
              <p:spPr>
                <a:xfrm>
                  <a:off x="5676441" y="4052996"/>
                  <a:ext cx="137284" cy="121185"/>
                </a:xfrm>
                <a:custGeom>
                  <a:avLst/>
                  <a:gdLst>
                    <a:gd name="connsiteX0" fmla="*/ 46203 w 137284"/>
                    <a:gd name="connsiteY0" fmla="*/ 5678 h 121185"/>
                    <a:gd name="connsiteX1" fmla="*/ 53962 w 137284"/>
                    <a:gd name="connsiteY1" fmla="*/ 1388 h 121185"/>
                    <a:gd name="connsiteX2" fmla="*/ 66401 w 137284"/>
                    <a:gd name="connsiteY2" fmla="*/ 139 h 121185"/>
                    <a:gd name="connsiteX3" fmla="*/ 106844 w 137284"/>
                    <a:gd name="connsiteY3" fmla="*/ 14131 h 121185"/>
                    <a:gd name="connsiteX4" fmla="*/ 126740 w 137284"/>
                    <a:gd name="connsiteY4" fmla="*/ 24083 h 121185"/>
                    <a:gd name="connsiteX5" fmla="*/ 135032 w 137284"/>
                    <a:gd name="connsiteY5" fmla="*/ 30048 h 121185"/>
                    <a:gd name="connsiteX6" fmla="*/ 137194 w 137284"/>
                    <a:gd name="connsiteY6" fmla="*/ 41974 h 121185"/>
                    <a:gd name="connsiteX7" fmla="*/ 135382 w 137284"/>
                    <a:gd name="connsiteY7" fmla="*/ 65421 h 121185"/>
                    <a:gd name="connsiteX8" fmla="*/ 129891 w 137284"/>
                    <a:gd name="connsiteY8" fmla="*/ 90852 h 121185"/>
                    <a:gd name="connsiteX9" fmla="*/ 112595 w 137284"/>
                    <a:gd name="connsiteY9" fmla="*/ 110573 h 121185"/>
                    <a:gd name="connsiteX10" fmla="*/ 93049 w 137284"/>
                    <a:gd name="connsiteY10" fmla="*/ 115698 h 121185"/>
                    <a:gd name="connsiteX11" fmla="*/ 69220 w 137284"/>
                    <a:gd name="connsiteY11" fmla="*/ 119336 h 121185"/>
                    <a:gd name="connsiteX12" fmla="*/ 35061 w 137284"/>
                    <a:gd name="connsiteY12" fmla="*/ 118606 h 121185"/>
                    <a:gd name="connsiteX13" fmla="*/ 13868 w 137284"/>
                    <a:gd name="connsiteY13" fmla="*/ 100732 h 121185"/>
                    <a:gd name="connsiteX14" fmla="*/ 109 w 137284"/>
                    <a:gd name="connsiteY14" fmla="*/ 70059 h 121185"/>
                    <a:gd name="connsiteX15" fmla="*/ 14490 w 137284"/>
                    <a:gd name="connsiteY15" fmla="*/ 37916 h 121185"/>
                    <a:gd name="connsiteX16" fmla="*/ 46203 w 137284"/>
                    <a:gd name="connsiteY16" fmla="*/ 5678 h 121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7284" h="121185">
                      <a:moveTo>
                        <a:pt x="46203" y="5678"/>
                      </a:moveTo>
                      <a:cubicBezTo>
                        <a:pt x="48568" y="3926"/>
                        <a:pt x="51179" y="2483"/>
                        <a:pt x="53962" y="1388"/>
                      </a:cubicBezTo>
                      <a:cubicBezTo>
                        <a:pt x="57883" y="-16"/>
                        <a:pt x="62201" y="-182"/>
                        <a:pt x="66401" y="139"/>
                      </a:cubicBezTo>
                      <a:cubicBezTo>
                        <a:pt x="80841" y="1244"/>
                        <a:pt x="94073" y="7751"/>
                        <a:pt x="106844" y="14131"/>
                      </a:cubicBezTo>
                      <a:lnTo>
                        <a:pt x="126740" y="24083"/>
                      </a:lnTo>
                      <a:cubicBezTo>
                        <a:pt x="129849" y="25637"/>
                        <a:pt x="133095" y="27301"/>
                        <a:pt x="135032" y="30048"/>
                      </a:cubicBezTo>
                      <a:cubicBezTo>
                        <a:pt x="137455" y="33471"/>
                        <a:pt x="137401" y="37877"/>
                        <a:pt x="137194" y="41974"/>
                      </a:cubicBezTo>
                      <a:cubicBezTo>
                        <a:pt x="136799" y="49802"/>
                        <a:pt x="136195" y="57618"/>
                        <a:pt x="135382" y="65421"/>
                      </a:cubicBezTo>
                      <a:cubicBezTo>
                        <a:pt x="134463" y="74051"/>
                        <a:pt x="133261" y="82764"/>
                        <a:pt x="129891" y="90852"/>
                      </a:cubicBezTo>
                      <a:cubicBezTo>
                        <a:pt x="126521" y="98941"/>
                        <a:pt x="120757" y="106432"/>
                        <a:pt x="112595" y="110573"/>
                      </a:cubicBezTo>
                      <a:cubicBezTo>
                        <a:pt x="106613" y="113608"/>
                        <a:pt x="99754" y="114675"/>
                        <a:pt x="93049" y="115698"/>
                      </a:cubicBezTo>
                      <a:lnTo>
                        <a:pt x="69220" y="119336"/>
                      </a:lnTo>
                      <a:cubicBezTo>
                        <a:pt x="57818" y="121077"/>
                        <a:pt x="45723" y="122736"/>
                        <a:pt x="35061" y="118606"/>
                      </a:cubicBezTo>
                      <a:cubicBezTo>
                        <a:pt x="26176" y="115162"/>
                        <a:pt x="19448" y="108101"/>
                        <a:pt x="13868" y="100732"/>
                      </a:cubicBezTo>
                      <a:cubicBezTo>
                        <a:pt x="6920" y="91576"/>
                        <a:pt x="1056" y="81271"/>
                        <a:pt x="109" y="70059"/>
                      </a:cubicBezTo>
                      <a:cubicBezTo>
                        <a:pt x="-1035" y="56437"/>
                        <a:pt x="7056" y="48392"/>
                        <a:pt x="14490" y="37916"/>
                      </a:cubicBezTo>
                      <a:cubicBezTo>
                        <a:pt x="23292" y="25509"/>
                        <a:pt x="33296" y="14607"/>
                        <a:pt x="46203" y="5678"/>
                      </a:cubicBezTo>
                      <a:close/>
                    </a:path>
                  </a:pathLst>
                </a:custGeom>
                <a:solidFill>
                  <a:srgbClr val="2F3651"/>
                </a:solidFill>
                <a:ln w="3362"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27" name="Freeform 41">
                  <a:extLst>
                    <a:ext uri="{FF2B5EF4-FFF2-40B4-BE49-F238E27FC236}">
                      <a16:creationId xmlns:a16="http://schemas.microsoft.com/office/drawing/2014/main" id="{C42488B9-9A64-9582-A7E7-5663B7228AD1}"/>
                    </a:ext>
                  </a:extLst>
                </p:cNvPr>
                <p:cNvSpPr/>
                <p:nvPr/>
              </p:nvSpPr>
              <p:spPr>
                <a:xfrm>
                  <a:off x="5717900" y="4091707"/>
                  <a:ext cx="58639" cy="60814"/>
                </a:xfrm>
                <a:custGeom>
                  <a:avLst/>
                  <a:gdLst>
                    <a:gd name="connsiteX0" fmla="*/ 58639 w 58639"/>
                    <a:gd name="connsiteY0" fmla="*/ 30407 h 60814"/>
                    <a:gd name="connsiteX1" fmla="*/ 29320 w 58639"/>
                    <a:gd name="connsiteY1" fmla="*/ 60815 h 60814"/>
                    <a:gd name="connsiteX2" fmla="*/ 0 w 58639"/>
                    <a:gd name="connsiteY2" fmla="*/ 30407 h 60814"/>
                    <a:gd name="connsiteX3" fmla="*/ 29320 w 58639"/>
                    <a:gd name="connsiteY3" fmla="*/ 0 h 60814"/>
                    <a:gd name="connsiteX4" fmla="*/ 58639 w 58639"/>
                    <a:gd name="connsiteY4" fmla="*/ 30407 h 608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39" h="60814">
                      <a:moveTo>
                        <a:pt x="58639" y="30407"/>
                      </a:moveTo>
                      <a:cubicBezTo>
                        <a:pt x="58639" y="47201"/>
                        <a:pt x="45512" y="60815"/>
                        <a:pt x="29320" y="60815"/>
                      </a:cubicBezTo>
                      <a:cubicBezTo>
                        <a:pt x="13127" y="60815"/>
                        <a:pt x="0" y="47201"/>
                        <a:pt x="0" y="30407"/>
                      </a:cubicBezTo>
                      <a:cubicBezTo>
                        <a:pt x="0" y="13614"/>
                        <a:pt x="13127" y="0"/>
                        <a:pt x="29320" y="0"/>
                      </a:cubicBezTo>
                      <a:cubicBezTo>
                        <a:pt x="45512" y="0"/>
                        <a:pt x="58639" y="13614"/>
                        <a:pt x="58639" y="30407"/>
                      </a:cubicBezTo>
                      <a:close/>
                    </a:path>
                  </a:pathLst>
                </a:custGeom>
                <a:solidFill>
                  <a:srgbClr val="E3E7F7">
                    <a:alpha val="48000"/>
                  </a:srgbClr>
                </a:solidFill>
                <a:ln w="56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28" name="Freeform 42">
                  <a:extLst>
                    <a:ext uri="{FF2B5EF4-FFF2-40B4-BE49-F238E27FC236}">
                      <a16:creationId xmlns:a16="http://schemas.microsoft.com/office/drawing/2014/main" id="{7712999F-096C-0868-E7A2-FF65328E27EE}"/>
                    </a:ext>
                  </a:extLst>
                </p:cNvPr>
                <p:cNvSpPr/>
                <p:nvPr/>
              </p:nvSpPr>
              <p:spPr>
                <a:xfrm>
                  <a:off x="5768845" y="4071998"/>
                  <a:ext cx="33923" cy="53124"/>
                </a:xfrm>
                <a:custGeom>
                  <a:avLst/>
                  <a:gdLst>
                    <a:gd name="connsiteX0" fmla="*/ 26133 w 33923"/>
                    <a:gd name="connsiteY0" fmla="*/ 11162 h 53124"/>
                    <a:gd name="connsiteX1" fmla="*/ 32992 w 33923"/>
                    <a:gd name="connsiteY1" fmla="*/ 16343 h 53124"/>
                    <a:gd name="connsiteX2" fmla="*/ 33809 w 33923"/>
                    <a:gd name="connsiteY2" fmla="*/ 21191 h 53124"/>
                    <a:gd name="connsiteX3" fmla="*/ 30783 w 33923"/>
                    <a:gd name="connsiteY3" fmla="*/ 53125 h 53124"/>
                    <a:gd name="connsiteX4" fmla="*/ 27584 w 33923"/>
                    <a:gd name="connsiteY4" fmla="*/ 27350 h 53124"/>
                    <a:gd name="connsiteX5" fmla="*/ 14808 w 33923"/>
                    <a:gd name="connsiteY5" fmla="*/ 13230 h 53124"/>
                    <a:gd name="connsiteX6" fmla="*/ 0 w 33923"/>
                    <a:gd name="connsiteY6" fmla="*/ 0 h 53124"/>
                    <a:gd name="connsiteX7" fmla="*/ 26133 w 33923"/>
                    <a:gd name="connsiteY7" fmla="*/ 11162 h 53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923" h="53124">
                      <a:moveTo>
                        <a:pt x="26133" y="11162"/>
                      </a:moveTo>
                      <a:cubicBezTo>
                        <a:pt x="28840" y="12373"/>
                        <a:pt x="31748" y="13788"/>
                        <a:pt x="32992" y="16343"/>
                      </a:cubicBezTo>
                      <a:cubicBezTo>
                        <a:pt x="33720" y="17841"/>
                        <a:pt x="33774" y="19544"/>
                        <a:pt x="33809" y="21191"/>
                      </a:cubicBezTo>
                      <a:cubicBezTo>
                        <a:pt x="34046" y="31928"/>
                        <a:pt x="34248" y="42886"/>
                        <a:pt x="30783" y="53125"/>
                      </a:cubicBezTo>
                      <a:cubicBezTo>
                        <a:pt x="27821" y="44881"/>
                        <a:pt x="30783" y="35516"/>
                        <a:pt x="27584" y="27350"/>
                      </a:cubicBezTo>
                      <a:cubicBezTo>
                        <a:pt x="25239" y="21357"/>
                        <a:pt x="20002" y="17100"/>
                        <a:pt x="14808" y="13230"/>
                      </a:cubicBezTo>
                      <a:cubicBezTo>
                        <a:pt x="10253" y="9841"/>
                        <a:pt x="1777" y="5385"/>
                        <a:pt x="0" y="0"/>
                      </a:cubicBezTo>
                      <a:cubicBezTo>
                        <a:pt x="8802" y="2035"/>
                        <a:pt x="17912" y="7469"/>
                        <a:pt x="26133" y="11162"/>
                      </a:cubicBezTo>
                      <a:close/>
                    </a:path>
                  </a:pathLst>
                </a:custGeom>
                <a:solidFill>
                  <a:srgbClr val="FFFFFF"/>
                </a:solidFill>
                <a:ln w="56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grpSp>
          <p:grpSp>
            <p:nvGrpSpPr>
              <p:cNvPr id="314" name="Graphic 1853">
                <a:extLst>
                  <a:ext uri="{FF2B5EF4-FFF2-40B4-BE49-F238E27FC236}">
                    <a16:creationId xmlns:a16="http://schemas.microsoft.com/office/drawing/2014/main" id="{175699EF-527A-E13D-DC7A-E30C9BD8B311}"/>
                  </a:ext>
                </a:extLst>
              </p:cNvPr>
              <p:cNvGrpSpPr/>
              <p:nvPr/>
            </p:nvGrpSpPr>
            <p:grpSpPr>
              <a:xfrm rot="4500000">
                <a:off x="-2512265" y="3512754"/>
                <a:ext cx="264779" cy="233729"/>
                <a:chOff x="5303671" y="4139642"/>
                <a:chExt cx="198584" cy="175297"/>
              </a:xfrm>
            </p:grpSpPr>
            <p:sp>
              <p:nvSpPr>
                <p:cNvPr id="323" name="Freeform 45">
                  <a:extLst>
                    <a:ext uri="{FF2B5EF4-FFF2-40B4-BE49-F238E27FC236}">
                      <a16:creationId xmlns:a16="http://schemas.microsoft.com/office/drawing/2014/main" id="{105C682C-A2B7-97EC-736F-F9DF47A26132}"/>
                    </a:ext>
                  </a:extLst>
                </p:cNvPr>
                <p:cNvSpPr/>
                <p:nvPr/>
              </p:nvSpPr>
              <p:spPr>
                <a:xfrm>
                  <a:off x="5303671" y="413964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24" name="Freeform 46">
                  <a:extLst>
                    <a:ext uri="{FF2B5EF4-FFF2-40B4-BE49-F238E27FC236}">
                      <a16:creationId xmlns:a16="http://schemas.microsoft.com/office/drawing/2014/main" id="{32FC5EC9-1008-431D-51BE-59EBECAF2447}"/>
                    </a:ext>
                  </a:extLst>
                </p:cNvPr>
                <p:cNvSpPr/>
                <p:nvPr/>
              </p:nvSpPr>
              <p:spPr>
                <a:xfrm>
                  <a:off x="5363641" y="419563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25" name="Freeform 48">
                  <a:extLst>
                    <a:ext uri="{FF2B5EF4-FFF2-40B4-BE49-F238E27FC236}">
                      <a16:creationId xmlns:a16="http://schemas.microsoft.com/office/drawing/2014/main" id="{A14FC45B-0C3C-4E51-04BF-F2CC9B908DF9}"/>
                    </a:ext>
                  </a:extLst>
                </p:cNvPr>
                <p:cNvSpPr/>
                <p:nvPr/>
              </p:nvSpPr>
              <p:spPr>
                <a:xfrm>
                  <a:off x="5437334" y="416712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grpSp>
          <p:grpSp>
            <p:nvGrpSpPr>
              <p:cNvPr id="315" name="Graphic 1851">
                <a:extLst>
                  <a:ext uri="{FF2B5EF4-FFF2-40B4-BE49-F238E27FC236}">
                    <a16:creationId xmlns:a16="http://schemas.microsoft.com/office/drawing/2014/main" id="{001CB382-EDE9-0446-7404-AE4D188B924E}"/>
                  </a:ext>
                </a:extLst>
              </p:cNvPr>
              <p:cNvGrpSpPr/>
              <p:nvPr/>
            </p:nvGrpSpPr>
            <p:grpSpPr>
              <a:xfrm>
                <a:off x="-3094705" y="3170634"/>
                <a:ext cx="264779" cy="233729"/>
                <a:chOff x="4866841" y="3883052"/>
                <a:chExt cx="198584" cy="175297"/>
              </a:xfrm>
            </p:grpSpPr>
            <p:sp>
              <p:nvSpPr>
                <p:cNvPr id="320" name="Freeform 50">
                  <a:extLst>
                    <a:ext uri="{FF2B5EF4-FFF2-40B4-BE49-F238E27FC236}">
                      <a16:creationId xmlns:a16="http://schemas.microsoft.com/office/drawing/2014/main" id="{F3036BC8-0DF0-85F9-1FC4-3050663553AE}"/>
                    </a:ext>
                  </a:extLst>
                </p:cNvPr>
                <p:cNvSpPr/>
                <p:nvPr/>
              </p:nvSpPr>
              <p:spPr>
                <a:xfrm>
                  <a:off x="4866841" y="388305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21" name="Freeform 51">
                  <a:extLst>
                    <a:ext uri="{FF2B5EF4-FFF2-40B4-BE49-F238E27FC236}">
                      <a16:creationId xmlns:a16="http://schemas.microsoft.com/office/drawing/2014/main" id="{67513431-4805-AFCA-F631-96DEC80CBBCB}"/>
                    </a:ext>
                  </a:extLst>
                </p:cNvPr>
                <p:cNvSpPr/>
                <p:nvPr/>
              </p:nvSpPr>
              <p:spPr>
                <a:xfrm>
                  <a:off x="4926811" y="393904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sp>
              <p:nvSpPr>
                <p:cNvPr id="322" name="Freeform 52">
                  <a:extLst>
                    <a:ext uri="{FF2B5EF4-FFF2-40B4-BE49-F238E27FC236}">
                      <a16:creationId xmlns:a16="http://schemas.microsoft.com/office/drawing/2014/main" id="{10E8C4F8-0CFB-050D-61F0-1F7A320E148E}"/>
                    </a:ext>
                  </a:extLst>
                </p:cNvPr>
                <p:cNvSpPr/>
                <p:nvPr/>
              </p:nvSpPr>
              <p:spPr>
                <a:xfrm>
                  <a:off x="5000504" y="391053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5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a:endParaRPr>
                </a:p>
              </p:txBody>
            </p:sp>
          </p:grpSp>
          <p:grpSp>
            <p:nvGrpSpPr>
              <p:cNvPr id="316" name="Group 1360">
                <a:extLst>
                  <a:ext uri="{FF2B5EF4-FFF2-40B4-BE49-F238E27FC236}">
                    <a16:creationId xmlns:a16="http://schemas.microsoft.com/office/drawing/2014/main" id="{C4FC61FE-B6EE-A6D0-E466-081F24D8540B}"/>
                  </a:ext>
                </a:extLst>
              </p:cNvPr>
              <p:cNvGrpSpPr>
                <a:grpSpLocks noChangeAspect="1"/>
              </p:cNvGrpSpPr>
              <p:nvPr/>
            </p:nvGrpSpPr>
            <p:grpSpPr>
              <a:xfrm>
                <a:off x="-2408955" y="3131528"/>
                <a:ext cx="178516" cy="178516"/>
                <a:chOff x="6935850" y="3133317"/>
                <a:chExt cx="1828798" cy="1828798"/>
              </a:xfrm>
            </p:grpSpPr>
            <p:sp>
              <p:nvSpPr>
                <p:cNvPr id="317" name="Oval 1248">
                  <a:extLst>
                    <a:ext uri="{FF2B5EF4-FFF2-40B4-BE49-F238E27FC236}">
                      <a16:creationId xmlns:a16="http://schemas.microsoft.com/office/drawing/2014/main" id="{D371D887-B247-A2B3-B9BB-C780B148D1D2}"/>
                    </a:ext>
                  </a:extLst>
                </p:cNvPr>
                <p:cNvSpPr/>
                <p:nvPr/>
              </p:nvSpPr>
              <p:spPr>
                <a:xfrm>
                  <a:off x="6935850" y="3133317"/>
                  <a:ext cx="1828798" cy="1828798"/>
                </a:xfrm>
                <a:prstGeom prst="ellipse">
                  <a:avLst/>
                </a:prstGeom>
                <a:solidFill>
                  <a:srgbClr val="CC9C50">
                    <a:lumMod val="40000"/>
                    <a:lumOff val="60000"/>
                  </a:srgbClr>
                </a:solidFill>
                <a:ln w="3175" cap="flat" cmpd="sng" algn="ctr">
                  <a:solidFill>
                    <a:srgbClr val="CC9C50">
                      <a:lumMod val="50000"/>
                    </a:srgbClr>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318" name="Oval 1295">
                  <a:extLst>
                    <a:ext uri="{FF2B5EF4-FFF2-40B4-BE49-F238E27FC236}">
                      <a16:creationId xmlns:a16="http://schemas.microsoft.com/office/drawing/2014/main" id="{C24D7359-D439-887D-1EFF-B7AECD15E245}"/>
                    </a:ext>
                  </a:extLst>
                </p:cNvPr>
                <p:cNvSpPr/>
                <p:nvPr/>
              </p:nvSpPr>
              <p:spPr>
                <a:xfrm>
                  <a:off x="7204594" y="3744010"/>
                  <a:ext cx="987552" cy="987552"/>
                </a:xfrm>
                <a:prstGeom prst="ellipse">
                  <a:avLst/>
                </a:prstGeom>
                <a:solidFill>
                  <a:srgbClr val="CC9C50">
                    <a:lumMod val="50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319" name="Moon 1359">
                  <a:extLst>
                    <a:ext uri="{FF2B5EF4-FFF2-40B4-BE49-F238E27FC236}">
                      <a16:creationId xmlns:a16="http://schemas.microsoft.com/office/drawing/2014/main" id="{EAFFF3DE-D61A-D572-3805-5FD4DB95F0CB}"/>
                    </a:ext>
                  </a:extLst>
                </p:cNvPr>
                <p:cNvSpPr/>
                <p:nvPr/>
              </p:nvSpPr>
              <p:spPr>
                <a:xfrm rot="7817520">
                  <a:off x="8079542" y="3185078"/>
                  <a:ext cx="273673" cy="1017710"/>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grpSp>
        </p:grpSp>
        <p:grpSp>
          <p:nvGrpSpPr>
            <p:cNvPr id="297" name="Group 1361">
              <a:extLst>
                <a:ext uri="{FF2B5EF4-FFF2-40B4-BE49-F238E27FC236}">
                  <a16:creationId xmlns:a16="http://schemas.microsoft.com/office/drawing/2014/main" id="{885C0937-1F49-6EE8-0227-3D0C40DBF7CB}"/>
                </a:ext>
              </a:extLst>
            </p:cNvPr>
            <p:cNvGrpSpPr/>
            <p:nvPr/>
          </p:nvGrpSpPr>
          <p:grpSpPr>
            <a:xfrm>
              <a:off x="5983374" y="3198659"/>
              <a:ext cx="182171" cy="182171"/>
              <a:chOff x="5983374" y="3198659"/>
              <a:chExt cx="182171" cy="182171"/>
            </a:xfrm>
          </p:grpSpPr>
          <p:sp>
            <p:nvSpPr>
              <p:cNvPr id="303" name="Oval 60">
                <a:extLst>
                  <a:ext uri="{FF2B5EF4-FFF2-40B4-BE49-F238E27FC236}">
                    <a16:creationId xmlns:a16="http://schemas.microsoft.com/office/drawing/2014/main" id="{762449B0-8571-D2B2-512B-72943109577A}"/>
                  </a:ext>
                </a:extLst>
              </p:cNvPr>
              <p:cNvSpPr/>
              <p:nvPr/>
            </p:nvSpPr>
            <p:spPr>
              <a:xfrm>
                <a:off x="5983374" y="3198659"/>
                <a:ext cx="182171" cy="182171"/>
              </a:xfrm>
              <a:prstGeom prst="ellipse">
                <a:avLst/>
              </a:prstGeom>
              <a:solidFill>
                <a:srgbClr val="FFA3A3"/>
              </a:solidFill>
              <a:ln w="3175" cap="flat" cmpd="sng" algn="ctr">
                <a:solidFill>
                  <a:srgbClr val="A30000"/>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304" name="Oval 61">
                <a:extLst>
                  <a:ext uri="{FF2B5EF4-FFF2-40B4-BE49-F238E27FC236}">
                    <a16:creationId xmlns:a16="http://schemas.microsoft.com/office/drawing/2014/main" id="{B794EAD4-1493-42EF-D8C9-E1EA47EEDA9E}"/>
                  </a:ext>
                </a:extLst>
              </p:cNvPr>
              <p:cNvSpPr/>
              <p:nvPr/>
            </p:nvSpPr>
            <p:spPr>
              <a:xfrm>
                <a:off x="6010144" y="3259492"/>
                <a:ext cx="98372" cy="98372"/>
              </a:xfrm>
              <a:prstGeom prst="ellipse">
                <a:avLst/>
              </a:prstGeom>
              <a:solidFill>
                <a:srgbClr val="FF0909"/>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grpSp>
        <p:grpSp>
          <p:nvGrpSpPr>
            <p:cNvPr id="298" name="Group 1362">
              <a:extLst>
                <a:ext uri="{FF2B5EF4-FFF2-40B4-BE49-F238E27FC236}">
                  <a16:creationId xmlns:a16="http://schemas.microsoft.com/office/drawing/2014/main" id="{7EECE179-B9FB-9B8C-F666-C15877ABCCAE}"/>
                </a:ext>
              </a:extLst>
            </p:cNvPr>
            <p:cNvGrpSpPr/>
            <p:nvPr/>
          </p:nvGrpSpPr>
          <p:grpSpPr>
            <a:xfrm>
              <a:off x="6876668" y="3150847"/>
              <a:ext cx="182171" cy="182171"/>
              <a:chOff x="5983374" y="3198659"/>
              <a:chExt cx="182171" cy="182171"/>
            </a:xfrm>
          </p:grpSpPr>
          <p:sp>
            <p:nvSpPr>
              <p:cNvPr id="301" name="Oval 1363">
                <a:extLst>
                  <a:ext uri="{FF2B5EF4-FFF2-40B4-BE49-F238E27FC236}">
                    <a16:creationId xmlns:a16="http://schemas.microsoft.com/office/drawing/2014/main" id="{DF4595FC-B637-6E6E-87BA-F7C56F27B63F}"/>
                  </a:ext>
                </a:extLst>
              </p:cNvPr>
              <p:cNvSpPr/>
              <p:nvPr/>
            </p:nvSpPr>
            <p:spPr>
              <a:xfrm>
                <a:off x="5983374" y="3198659"/>
                <a:ext cx="182171" cy="182171"/>
              </a:xfrm>
              <a:prstGeom prst="ellipse">
                <a:avLst/>
              </a:prstGeom>
              <a:solidFill>
                <a:srgbClr val="FFA3A3"/>
              </a:solidFill>
              <a:ln w="3175" cap="flat" cmpd="sng" algn="ctr">
                <a:solidFill>
                  <a:srgbClr val="A30000"/>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302" name="Oval 1364">
                <a:extLst>
                  <a:ext uri="{FF2B5EF4-FFF2-40B4-BE49-F238E27FC236}">
                    <a16:creationId xmlns:a16="http://schemas.microsoft.com/office/drawing/2014/main" id="{9E15C9C0-619F-8F24-5CA6-A9320D8032B9}"/>
                  </a:ext>
                </a:extLst>
              </p:cNvPr>
              <p:cNvSpPr/>
              <p:nvPr/>
            </p:nvSpPr>
            <p:spPr>
              <a:xfrm>
                <a:off x="6010144" y="3259492"/>
                <a:ext cx="98372" cy="98372"/>
              </a:xfrm>
              <a:prstGeom prst="ellipse">
                <a:avLst/>
              </a:prstGeom>
              <a:solidFill>
                <a:srgbClr val="FF0909"/>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grpSp>
        <p:sp>
          <p:nvSpPr>
            <p:cNvPr id="299" name="Moon 1366">
              <a:extLst>
                <a:ext uri="{FF2B5EF4-FFF2-40B4-BE49-F238E27FC236}">
                  <a16:creationId xmlns:a16="http://schemas.microsoft.com/office/drawing/2014/main" id="{17BDA9C8-5B52-3C0A-398D-E4C459C818A9}"/>
                </a:ext>
              </a:extLst>
            </p:cNvPr>
            <p:cNvSpPr/>
            <p:nvPr/>
          </p:nvSpPr>
          <p:spPr>
            <a:xfrm rot="7817520">
              <a:off x="6099859" y="3202880"/>
              <a:ext cx="26714" cy="99343"/>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300" name="Moon 1367">
              <a:extLst>
                <a:ext uri="{FF2B5EF4-FFF2-40B4-BE49-F238E27FC236}">
                  <a16:creationId xmlns:a16="http://schemas.microsoft.com/office/drawing/2014/main" id="{6C91C106-1D79-D7FC-DA08-47FA8D4A4742}"/>
                </a:ext>
              </a:extLst>
            </p:cNvPr>
            <p:cNvSpPr/>
            <p:nvPr/>
          </p:nvSpPr>
          <p:spPr>
            <a:xfrm rot="7817520">
              <a:off x="6983014" y="3159781"/>
              <a:ext cx="26714" cy="99343"/>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grpSp>
      <p:sp>
        <p:nvSpPr>
          <p:cNvPr id="434" name="Oval 6">
            <a:extLst>
              <a:ext uri="{FF2B5EF4-FFF2-40B4-BE49-F238E27FC236}">
                <a16:creationId xmlns:a16="http://schemas.microsoft.com/office/drawing/2014/main" id="{F0CD5D53-3C39-DD89-0326-5694F6C493A3}"/>
              </a:ext>
            </a:extLst>
          </p:cNvPr>
          <p:cNvSpPr/>
          <p:nvPr/>
        </p:nvSpPr>
        <p:spPr>
          <a:xfrm>
            <a:off x="5636663" y="2492999"/>
            <a:ext cx="133887" cy="133887"/>
          </a:xfrm>
          <a:prstGeom prst="ellipse">
            <a:avLst/>
          </a:prstGeom>
          <a:solidFill>
            <a:srgbClr val="CC9C50">
              <a:lumMod val="40000"/>
              <a:lumOff val="60000"/>
            </a:srgbClr>
          </a:solidFill>
          <a:ln w="3175" cap="flat" cmpd="sng" algn="ctr">
            <a:solidFill>
              <a:srgbClr val="CC9C50">
                <a:lumMod val="50000"/>
              </a:srgbClr>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435" name="Oval 14">
            <a:extLst>
              <a:ext uri="{FF2B5EF4-FFF2-40B4-BE49-F238E27FC236}">
                <a16:creationId xmlns:a16="http://schemas.microsoft.com/office/drawing/2014/main" id="{20F035D4-CE93-6F3A-9AC6-A87FFC9EA03B}"/>
              </a:ext>
            </a:extLst>
          </p:cNvPr>
          <p:cNvSpPr/>
          <p:nvPr/>
        </p:nvSpPr>
        <p:spPr>
          <a:xfrm>
            <a:off x="5656338" y="2537709"/>
            <a:ext cx="72299" cy="72299"/>
          </a:xfrm>
          <a:prstGeom prst="ellipse">
            <a:avLst/>
          </a:prstGeom>
          <a:solidFill>
            <a:srgbClr val="CC9C50">
              <a:lumMod val="50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436" name="Oval 15">
            <a:extLst>
              <a:ext uri="{FF2B5EF4-FFF2-40B4-BE49-F238E27FC236}">
                <a16:creationId xmlns:a16="http://schemas.microsoft.com/office/drawing/2014/main" id="{72EEF3CE-49C7-569B-3D0B-F7F0AB7D95C0}"/>
              </a:ext>
            </a:extLst>
          </p:cNvPr>
          <p:cNvSpPr/>
          <p:nvPr/>
        </p:nvSpPr>
        <p:spPr>
          <a:xfrm>
            <a:off x="4216846" y="2416884"/>
            <a:ext cx="136628" cy="136628"/>
          </a:xfrm>
          <a:prstGeom prst="ellipse">
            <a:avLst/>
          </a:prstGeom>
          <a:solidFill>
            <a:srgbClr val="FFA3A3"/>
          </a:solidFill>
          <a:ln w="3175" cap="flat" cmpd="sng" algn="ctr">
            <a:solidFill>
              <a:srgbClr val="A30000"/>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437" name="Oval 18">
            <a:extLst>
              <a:ext uri="{FF2B5EF4-FFF2-40B4-BE49-F238E27FC236}">
                <a16:creationId xmlns:a16="http://schemas.microsoft.com/office/drawing/2014/main" id="{E8124454-C89A-BD90-7645-646ABA6D4DD0}"/>
              </a:ext>
            </a:extLst>
          </p:cNvPr>
          <p:cNvSpPr/>
          <p:nvPr/>
        </p:nvSpPr>
        <p:spPr>
          <a:xfrm>
            <a:off x="4236923" y="2462508"/>
            <a:ext cx="73779" cy="73779"/>
          </a:xfrm>
          <a:prstGeom prst="ellipse">
            <a:avLst/>
          </a:prstGeom>
          <a:solidFill>
            <a:srgbClr val="FF0909"/>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438" name="Segnaposto testo 2">
            <a:extLst>
              <a:ext uri="{FF2B5EF4-FFF2-40B4-BE49-F238E27FC236}">
                <a16:creationId xmlns:a16="http://schemas.microsoft.com/office/drawing/2014/main" id="{12DD08DA-904A-E657-B2C9-B0AFD03D83F3}"/>
              </a:ext>
            </a:extLst>
          </p:cNvPr>
          <p:cNvSpPr txBox="1"/>
          <p:nvPr/>
        </p:nvSpPr>
        <p:spPr>
          <a:xfrm>
            <a:off x="378556" y="1001103"/>
            <a:ext cx="1947783" cy="1507247"/>
          </a:xfrm>
          <a:prstGeom prst="rect">
            <a:avLst/>
          </a:prstGeom>
        </p:spPr>
        <p:txBody>
          <a:bodyPr vert="horz" lIns="0" tIns="0" rIns="0" bIns="0" rtlCol="0">
            <a:noAutofit/>
          </a:bodyPr>
          <a:lstStyle>
            <a:lvl1pPr marL="0" indent="0" algn="l" defTabSz="914400" rtl="0" eaLnBrk="1" latinLnBrk="0" hangingPunct="1">
              <a:lnSpc>
                <a:spcPct val="90000"/>
              </a:lnSpc>
              <a:spcBef>
                <a:spcPts val="2400"/>
              </a:spcBef>
              <a:buFont typeface="Arial" panose="020B0604020202020204" pitchFamily="34" charset="0"/>
              <a:buNone/>
              <a:defRPr sz="2000" b="1"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685800">
              <a:spcBef>
                <a:spcPts val="1800"/>
              </a:spcBef>
              <a:spcAft>
                <a:spcPct val="0"/>
              </a:spcAft>
              <a:defRPr/>
            </a:pPr>
            <a:r>
              <a:rPr lang="de" sz="1200">
                <a:solidFill>
                  <a:srgbClr val="B68538"/>
                </a:solidFill>
                <a:uFill>
                  <a:solidFill>
                    <a:prstClr val="black">
                      <a:alpha val="0"/>
                    </a:prstClr>
                  </a:solidFill>
                </a:uFill>
                <a:latin typeface="Arial"/>
                <a:ea typeface="Arial"/>
                <a:cs typeface="Arial"/>
              </a:rPr>
              <a:t>CD4+ T-Zellen</a:t>
            </a:r>
          </a:p>
          <a:p>
            <a:pPr marL="204788" lvl="1" indent="-204788" defTabSz="685800">
              <a:spcBef>
                <a:spcPts val="450"/>
              </a:spcBef>
              <a:spcAft>
                <a:spcPct val="0"/>
              </a:spcAft>
              <a:buClr>
                <a:srgbClr val="347475"/>
              </a:buClr>
              <a:defRPr/>
            </a:pPr>
            <a:r>
              <a:rPr lang="de" sz="1000" b="1">
                <a:solidFill>
                  <a:srgbClr val="347475"/>
                </a:solidFill>
                <a:uFill>
                  <a:solidFill>
                    <a:prstClr val="black">
                      <a:alpha val="0"/>
                    </a:prstClr>
                  </a:solidFill>
                </a:uFill>
                <a:latin typeface="Arial"/>
                <a:ea typeface="Arial"/>
                <a:cs typeface="Arial"/>
              </a:rPr>
              <a:t>Übliche Funktion:</a:t>
            </a:r>
            <a:r>
              <a:rPr lang="de" sz="1000">
                <a:solidFill>
                  <a:srgbClr val="347475"/>
                </a:solidFill>
                <a:uFill>
                  <a:solidFill>
                    <a:prstClr val="black">
                      <a:alpha val="0"/>
                    </a:prstClr>
                  </a:solidFill>
                </a:uFill>
                <a:latin typeface="Arial"/>
                <a:ea typeface="Arial"/>
                <a:cs typeface="Arial"/>
              </a:rPr>
              <a:t> </a:t>
            </a:r>
            <a:br>
              <a:rPr sz="1000">
                <a:solidFill>
                  <a:srgbClr val="347475"/>
                </a:solidFill>
                <a:ea typeface="Calibri" panose="020F0502020204030204"/>
              </a:rPr>
            </a:br>
            <a:r>
              <a:rPr lang="de" sz="1000">
                <a:solidFill>
                  <a:srgbClr val="347475"/>
                </a:solidFill>
                <a:uFill>
                  <a:solidFill>
                    <a:prstClr val="black">
                      <a:alpha val="0"/>
                    </a:prstClr>
                  </a:solidFill>
                </a:uFill>
                <a:latin typeface="Arial"/>
                <a:ea typeface="Arial"/>
                <a:cs typeface="Arial"/>
              </a:rPr>
              <a:t>Förderung der B-Zell-Produk-tion von Antikörpern sowie Aktivierung und Wachstum von CD8+ T-Zellen</a:t>
            </a:r>
            <a:r>
              <a:rPr lang="de" sz="1000" baseline="30000">
                <a:solidFill>
                  <a:srgbClr val="347475"/>
                </a:solidFill>
                <a:uFill>
                  <a:solidFill>
                    <a:prstClr val="black">
                      <a:alpha val="0"/>
                    </a:prstClr>
                  </a:solidFill>
                </a:uFill>
                <a:latin typeface="Arial"/>
                <a:ea typeface="Arial"/>
                <a:cs typeface="Arial"/>
              </a:rPr>
              <a:t>3,4</a:t>
            </a:r>
          </a:p>
          <a:p>
            <a:pPr marL="204788" lvl="1" indent="-204788" defTabSz="685800">
              <a:spcBef>
                <a:spcPts val="300"/>
              </a:spcBef>
              <a:spcAft>
                <a:spcPct val="0"/>
              </a:spcAft>
              <a:buClr>
                <a:srgbClr val="347475"/>
              </a:buClr>
              <a:defRPr/>
            </a:pPr>
            <a:r>
              <a:rPr lang="de" sz="1000" b="1">
                <a:solidFill>
                  <a:srgbClr val="2F3651"/>
                </a:solidFill>
                <a:uFill>
                  <a:solidFill>
                    <a:prstClr val="black">
                      <a:alpha val="0"/>
                    </a:prstClr>
                  </a:solidFill>
                </a:uFill>
                <a:latin typeface="Arial"/>
                <a:ea typeface="Arial"/>
                <a:cs typeface="Arial"/>
              </a:rPr>
              <a:t>Bei autoimmunem T1D: </a:t>
            </a:r>
            <a:br>
              <a:rPr sz="1000">
                <a:solidFill>
                  <a:srgbClr val="2F3651"/>
                </a:solidFill>
                <a:ea typeface="Calibri" panose="020F0502020204030204"/>
              </a:rPr>
            </a:br>
            <a:r>
              <a:rPr lang="de" sz="1000">
                <a:solidFill>
                  <a:srgbClr val="2F3651"/>
                </a:solidFill>
                <a:uFill>
                  <a:solidFill>
                    <a:prstClr val="black">
                      <a:alpha val="0"/>
                    </a:prstClr>
                  </a:solidFill>
                </a:uFill>
                <a:latin typeface="Arial"/>
                <a:ea typeface="Arial"/>
                <a:cs typeface="Arial"/>
              </a:rPr>
              <a:t>Förderung der B-Zell-Produk-tion von Autoantikörpern und des Angriffs von CD8+ T-Zel-len auf Betazellen</a:t>
            </a:r>
            <a:r>
              <a:rPr lang="de" sz="1000" baseline="30000">
                <a:solidFill>
                  <a:srgbClr val="2F3651"/>
                </a:solidFill>
                <a:uFill>
                  <a:solidFill>
                    <a:prstClr val="black">
                      <a:alpha val="0"/>
                    </a:prstClr>
                  </a:solidFill>
                </a:uFill>
                <a:latin typeface="Arial"/>
                <a:ea typeface="Arial"/>
                <a:cs typeface="Arial"/>
              </a:rPr>
              <a:t>2,5</a:t>
            </a:r>
            <a:endParaRPr lang="en-US" sz="1100" baseline="30000">
              <a:solidFill>
                <a:srgbClr val="2F3651"/>
              </a:solidFill>
              <a:ea typeface="Calibri" panose="020F0502020204030204"/>
            </a:endParaRPr>
          </a:p>
        </p:txBody>
      </p:sp>
      <p:sp>
        <p:nvSpPr>
          <p:cNvPr id="439" name="Segnaposto testo 2">
            <a:extLst>
              <a:ext uri="{FF2B5EF4-FFF2-40B4-BE49-F238E27FC236}">
                <a16:creationId xmlns:a16="http://schemas.microsoft.com/office/drawing/2014/main" id="{B544FF84-8413-2E26-F8E2-E78D1B8C727B}"/>
              </a:ext>
            </a:extLst>
          </p:cNvPr>
          <p:cNvSpPr txBox="1"/>
          <p:nvPr/>
        </p:nvSpPr>
        <p:spPr>
          <a:xfrm>
            <a:off x="378556" y="2776046"/>
            <a:ext cx="1959740" cy="1180319"/>
          </a:xfrm>
          <a:prstGeom prst="rect">
            <a:avLst/>
          </a:prstGeom>
        </p:spPr>
        <p:txBody>
          <a:bodyPr vert="horz" lIns="0" tIns="0" rIns="0" bIns="0" rtlCol="0">
            <a:noAutofit/>
          </a:bodyPr>
          <a:lstStyle>
            <a:lvl1pPr marL="0" indent="0" algn="l" defTabSz="914400" rtl="0" eaLnBrk="1" latinLnBrk="0" hangingPunct="1">
              <a:lnSpc>
                <a:spcPct val="90000"/>
              </a:lnSpc>
              <a:spcBef>
                <a:spcPts val="2400"/>
              </a:spcBef>
              <a:buFont typeface="Arial" panose="020B0604020202020204" pitchFamily="34" charset="0"/>
              <a:buNone/>
              <a:defRPr sz="2000" b="1"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685800">
              <a:spcBef>
                <a:spcPts val="1800"/>
              </a:spcBef>
              <a:spcAft>
                <a:spcPct val="0"/>
              </a:spcAft>
              <a:defRPr/>
            </a:pPr>
            <a:r>
              <a:rPr lang="de" sz="1200">
                <a:solidFill>
                  <a:srgbClr val="B68538"/>
                </a:solidFill>
                <a:uFill>
                  <a:solidFill>
                    <a:prstClr val="black">
                      <a:alpha val="0"/>
                    </a:prstClr>
                  </a:solidFill>
                </a:uFill>
                <a:latin typeface="Arial"/>
                <a:ea typeface="Arial"/>
                <a:cs typeface="Arial"/>
              </a:rPr>
              <a:t>CD8+ T-Zellen</a:t>
            </a:r>
          </a:p>
          <a:p>
            <a:pPr marL="204788" lvl="1" indent="-204788" defTabSz="685800">
              <a:spcBef>
                <a:spcPts val="450"/>
              </a:spcBef>
              <a:spcAft>
                <a:spcPct val="0"/>
              </a:spcAft>
              <a:buClr>
                <a:srgbClr val="347475"/>
              </a:buClr>
              <a:defRPr/>
            </a:pPr>
            <a:r>
              <a:rPr lang="de" sz="1000" b="1">
                <a:solidFill>
                  <a:srgbClr val="347475"/>
                </a:solidFill>
                <a:uFill>
                  <a:solidFill>
                    <a:prstClr val="black">
                      <a:alpha val="0"/>
                    </a:prstClr>
                  </a:solidFill>
                </a:uFill>
                <a:latin typeface="Arial"/>
                <a:ea typeface="Arial"/>
                <a:cs typeface="Arial"/>
              </a:rPr>
              <a:t>Übliche Funktion:</a:t>
            </a:r>
            <a:r>
              <a:rPr lang="de" sz="1000">
                <a:solidFill>
                  <a:srgbClr val="347475"/>
                </a:solidFill>
                <a:uFill>
                  <a:solidFill>
                    <a:prstClr val="black">
                      <a:alpha val="0"/>
                    </a:prstClr>
                  </a:solidFill>
                </a:uFill>
                <a:latin typeface="Arial"/>
                <a:ea typeface="Arial"/>
                <a:cs typeface="Arial"/>
              </a:rPr>
              <a:t> </a:t>
            </a:r>
            <a:br>
              <a:rPr sz="1000">
                <a:solidFill>
                  <a:srgbClr val="347475"/>
                </a:solidFill>
                <a:ea typeface="Calibri" panose="020F0502020204030204"/>
              </a:rPr>
            </a:br>
            <a:r>
              <a:rPr lang="de-DE" sz="1000">
                <a:solidFill>
                  <a:srgbClr val="347475"/>
                </a:solidFill>
                <a:ea typeface="Calibri" panose="020F0502020204030204"/>
              </a:rPr>
              <a:t>Erkennen und zerstören von körpereigenen Z</a:t>
            </a:r>
            <a:r>
              <a:rPr lang="de" sz="1000">
                <a:solidFill>
                  <a:srgbClr val="347475"/>
                </a:solidFill>
                <a:uFill>
                  <a:solidFill>
                    <a:prstClr val="black">
                      <a:alpha val="0"/>
                    </a:prstClr>
                  </a:solidFill>
                </a:uFill>
                <a:latin typeface="Arial"/>
                <a:ea typeface="Arial"/>
                <a:cs typeface="Arial"/>
              </a:rPr>
              <a:t>ellen, die schädlichen Bakterien und Viren enthalten</a:t>
            </a:r>
            <a:r>
              <a:rPr lang="de" sz="1000" baseline="30000">
                <a:solidFill>
                  <a:srgbClr val="347475"/>
                </a:solidFill>
                <a:uFill>
                  <a:solidFill>
                    <a:prstClr val="black">
                      <a:alpha val="0"/>
                    </a:prstClr>
                  </a:solidFill>
                </a:uFill>
                <a:latin typeface="Arial"/>
                <a:ea typeface="Arial"/>
                <a:cs typeface="Arial"/>
              </a:rPr>
              <a:t>3</a:t>
            </a:r>
          </a:p>
          <a:p>
            <a:pPr marL="204788" lvl="1" indent="-204788" defTabSz="685800">
              <a:spcBef>
                <a:spcPts val="300"/>
              </a:spcBef>
              <a:spcAft>
                <a:spcPct val="0"/>
              </a:spcAft>
              <a:buClr>
                <a:srgbClr val="347475"/>
              </a:buClr>
              <a:defRPr/>
            </a:pPr>
            <a:r>
              <a:rPr lang="de" sz="1000" b="1">
                <a:solidFill>
                  <a:srgbClr val="2F3651"/>
                </a:solidFill>
                <a:uFill>
                  <a:solidFill>
                    <a:prstClr val="black">
                      <a:alpha val="0"/>
                    </a:prstClr>
                  </a:solidFill>
                </a:uFill>
                <a:latin typeface="Arial"/>
                <a:ea typeface="Arial"/>
                <a:cs typeface="Arial"/>
              </a:rPr>
              <a:t>Bei autoimmunem T1D: </a:t>
            </a:r>
            <a:br>
              <a:rPr sz="1000">
                <a:solidFill>
                  <a:srgbClr val="2F3651"/>
                </a:solidFill>
                <a:ea typeface="Calibri" panose="020F0502020204030204"/>
              </a:rPr>
            </a:br>
            <a:r>
              <a:rPr lang="de" sz="1000">
                <a:solidFill>
                  <a:srgbClr val="2F3651"/>
                </a:solidFill>
                <a:uFill>
                  <a:solidFill>
                    <a:prstClr val="black">
                      <a:alpha val="0"/>
                    </a:prstClr>
                  </a:solidFill>
                </a:uFill>
                <a:latin typeface="Arial"/>
                <a:ea typeface="Arial"/>
                <a:cs typeface="Arial"/>
              </a:rPr>
              <a:t>Angreifen und schädigen von </a:t>
            </a:r>
            <a:br>
              <a:rPr sz="1000">
                <a:solidFill>
                  <a:srgbClr val="2F3651"/>
                </a:solidFill>
                <a:ea typeface="Calibri" panose="020F0502020204030204"/>
              </a:rPr>
            </a:br>
            <a:r>
              <a:rPr lang="de" sz="1000">
                <a:solidFill>
                  <a:srgbClr val="2F3651"/>
                </a:solidFill>
                <a:uFill>
                  <a:solidFill>
                    <a:prstClr val="black">
                      <a:alpha val="0"/>
                    </a:prstClr>
                  </a:solidFill>
                </a:uFill>
                <a:latin typeface="Arial"/>
                <a:ea typeface="Arial"/>
                <a:cs typeface="Arial"/>
              </a:rPr>
              <a:t>Betazellen</a:t>
            </a:r>
            <a:r>
              <a:rPr lang="de" sz="1050" baseline="30000">
                <a:solidFill>
                  <a:srgbClr val="2F3651"/>
                </a:solidFill>
                <a:uFill>
                  <a:solidFill>
                    <a:prstClr val="black">
                      <a:alpha val="0"/>
                    </a:prstClr>
                  </a:solidFill>
                </a:uFill>
                <a:latin typeface="Arial"/>
                <a:ea typeface="Arial"/>
                <a:cs typeface="Arial"/>
              </a:rPr>
              <a:t>2</a:t>
            </a:r>
            <a:endParaRPr lang="en-US" sz="1200" baseline="30000">
              <a:solidFill>
                <a:srgbClr val="2F3651"/>
              </a:solidFill>
              <a:ea typeface="Calibri" panose="020F0502020204030204"/>
            </a:endParaRPr>
          </a:p>
        </p:txBody>
      </p:sp>
      <p:sp>
        <p:nvSpPr>
          <p:cNvPr id="440" name="Segnaposto testo 2">
            <a:extLst>
              <a:ext uri="{FF2B5EF4-FFF2-40B4-BE49-F238E27FC236}">
                <a16:creationId xmlns:a16="http://schemas.microsoft.com/office/drawing/2014/main" id="{9F1633B0-3D05-7513-6E64-D6D9DFD017DC}"/>
              </a:ext>
            </a:extLst>
          </p:cNvPr>
          <p:cNvSpPr txBox="1"/>
          <p:nvPr/>
        </p:nvSpPr>
        <p:spPr>
          <a:xfrm>
            <a:off x="6967867" y="2521252"/>
            <a:ext cx="1934252" cy="1482820"/>
          </a:xfrm>
          <a:prstGeom prst="rect">
            <a:avLst/>
          </a:prstGeom>
        </p:spPr>
        <p:txBody>
          <a:bodyPr vert="horz" lIns="0" tIns="0" rIns="0" bIns="0" rtlCol="0">
            <a:noAutofit/>
          </a:bodyPr>
          <a:lstStyle>
            <a:lvl1pPr marL="0" indent="0" algn="l" defTabSz="914400" rtl="0" eaLnBrk="1" latinLnBrk="0" hangingPunct="1">
              <a:lnSpc>
                <a:spcPct val="90000"/>
              </a:lnSpc>
              <a:spcBef>
                <a:spcPts val="2400"/>
              </a:spcBef>
              <a:buFont typeface="Arial" panose="020B0604020202020204" pitchFamily="34" charset="0"/>
              <a:buNone/>
              <a:defRPr sz="2000" b="1"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685800">
              <a:spcBef>
                <a:spcPts val="1800"/>
              </a:spcBef>
              <a:spcAft>
                <a:spcPct val="0"/>
              </a:spcAft>
              <a:defRPr/>
            </a:pPr>
            <a:r>
              <a:rPr lang="de" sz="1200">
                <a:solidFill>
                  <a:srgbClr val="B68538"/>
                </a:solidFill>
                <a:uFill>
                  <a:solidFill>
                    <a:prstClr val="black">
                      <a:alpha val="0"/>
                    </a:prstClr>
                  </a:solidFill>
                </a:uFill>
                <a:latin typeface="Arial"/>
                <a:ea typeface="Arial"/>
                <a:cs typeface="Arial"/>
              </a:rPr>
              <a:t>Regulatorische T-Zellen </a:t>
            </a:r>
            <a:r>
              <a:rPr lang="de" sz="1200" b="0">
                <a:solidFill>
                  <a:srgbClr val="B68538"/>
                </a:solidFill>
                <a:uFill>
                  <a:solidFill>
                    <a:prstClr val="black">
                      <a:alpha val="0"/>
                    </a:prstClr>
                  </a:solidFill>
                </a:uFill>
                <a:latin typeface="Arial"/>
                <a:ea typeface="Arial"/>
                <a:cs typeface="Arial"/>
              </a:rPr>
              <a:t>(Treg)</a:t>
            </a:r>
          </a:p>
          <a:p>
            <a:pPr marL="204788" lvl="1" indent="-204788" defTabSz="685800">
              <a:spcBef>
                <a:spcPts val="450"/>
              </a:spcBef>
              <a:spcAft>
                <a:spcPct val="0"/>
              </a:spcAft>
              <a:buClr>
                <a:srgbClr val="347475"/>
              </a:buClr>
              <a:defRPr/>
            </a:pPr>
            <a:r>
              <a:rPr lang="de" sz="1000" b="1">
                <a:solidFill>
                  <a:srgbClr val="347475"/>
                </a:solidFill>
                <a:uFill>
                  <a:solidFill>
                    <a:prstClr val="black">
                      <a:alpha val="0"/>
                    </a:prstClr>
                  </a:solidFill>
                </a:uFill>
                <a:latin typeface="Arial"/>
                <a:ea typeface="Arial"/>
                <a:cs typeface="Arial"/>
              </a:rPr>
              <a:t>Übliche Funktion:</a:t>
            </a:r>
            <a:r>
              <a:rPr lang="de" sz="1000">
                <a:solidFill>
                  <a:srgbClr val="347475"/>
                </a:solidFill>
                <a:uFill>
                  <a:solidFill>
                    <a:prstClr val="black">
                      <a:alpha val="0"/>
                    </a:prstClr>
                  </a:solidFill>
                </a:uFill>
                <a:latin typeface="Arial"/>
                <a:ea typeface="Arial"/>
                <a:cs typeface="Arial"/>
              </a:rPr>
              <a:t> </a:t>
            </a:r>
            <a:br>
              <a:rPr sz="1000">
                <a:solidFill>
                  <a:srgbClr val="347475"/>
                </a:solidFill>
                <a:ea typeface="Calibri" panose="020F0502020204030204"/>
              </a:rPr>
            </a:br>
            <a:r>
              <a:rPr lang="de-DE" sz="1000">
                <a:solidFill>
                  <a:srgbClr val="347475"/>
                </a:solidFill>
                <a:uFill>
                  <a:solidFill>
                    <a:prstClr val="black">
                      <a:alpha val="0"/>
                    </a:prstClr>
                  </a:solidFill>
                </a:uFill>
                <a:latin typeface="Arial"/>
                <a:ea typeface="Arial"/>
                <a:cs typeface="Arial"/>
              </a:rPr>
              <a:t>Regulieren Immunreaktionen und verhindern </a:t>
            </a:r>
            <a:r>
              <a:rPr lang="de-DE" sz="1000" err="1">
                <a:solidFill>
                  <a:srgbClr val="347475"/>
                </a:solidFill>
                <a:uFill>
                  <a:solidFill>
                    <a:prstClr val="black">
                      <a:alpha val="0"/>
                    </a:prstClr>
                  </a:solidFill>
                </a:uFill>
                <a:latin typeface="Arial"/>
                <a:ea typeface="Arial"/>
                <a:cs typeface="Arial"/>
              </a:rPr>
              <a:t>Autoimmuni</a:t>
            </a:r>
            <a:r>
              <a:rPr lang="de-DE" sz="1000">
                <a:solidFill>
                  <a:srgbClr val="347475"/>
                </a:solidFill>
                <a:uFill>
                  <a:solidFill>
                    <a:prstClr val="black">
                      <a:alpha val="0"/>
                    </a:prstClr>
                  </a:solidFill>
                </a:uFill>
                <a:latin typeface="Arial"/>
                <a:ea typeface="Arial"/>
                <a:cs typeface="Arial"/>
              </a:rPr>
              <a:t>-tät</a:t>
            </a:r>
            <a:r>
              <a:rPr lang="de" sz="1000" baseline="30000">
                <a:solidFill>
                  <a:srgbClr val="347475"/>
                </a:solidFill>
                <a:uFill>
                  <a:solidFill>
                    <a:prstClr val="black">
                      <a:alpha val="0"/>
                    </a:prstClr>
                  </a:solidFill>
                </a:uFill>
                <a:latin typeface="Arial"/>
                <a:ea typeface="Arial"/>
                <a:cs typeface="Arial"/>
              </a:rPr>
              <a:t>3</a:t>
            </a:r>
          </a:p>
          <a:p>
            <a:pPr marL="204788" lvl="1" indent="-204788" defTabSz="685800">
              <a:spcBef>
                <a:spcPts val="300"/>
              </a:spcBef>
              <a:spcAft>
                <a:spcPct val="0"/>
              </a:spcAft>
              <a:buClr>
                <a:srgbClr val="347475"/>
              </a:buClr>
              <a:defRPr/>
            </a:pPr>
            <a:r>
              <a:rPr lang="de" sz="1000" b="1">
                <a:solidFill>
                  <a:srgbClr val="2F3651"/>
                </a:solidFill>
                <a:uFill>
                  <a:solidFill>
                    <a:prstClr val="black">
                      <a:alpha val="0"/>
                    </a:prstClr>
                  </a:solidFill>
                </a:uFill>
                <a:latin typeface="Arial"/>
                <a:ea typeface="Arial"/>
                <a:cs typeface="Arial"/>
              </a:rPr>
              <a:t>Bei autoimmunem T1D: </a:t>
            </a:r>
            <a:br>
              <a:rPr sz="1000">
                <a:solidFill>
                  <a:srgbClr val="2F3651"/>
                </a:solidFill>
                <a:ea typeface="Calibri" panose="020F0502020204030204"/>
              </a:rPr>
            </a:br>
            <a:r>
              <a:rPr lang="de" sz="1000">
                <a:solidFill>
                  <a:srgbClr val="2F3651"/>
                </a:solidFill>
                <a:uFill>
                  <a:solidFill>
                    <a:prstClr val="black">
                      <a:alpha val="0"/>
                    </a:prstClr>
                  </a:solidFill>
                </a:uFill>
                <a:latin typeface="Arial"/>
                <a:ea typeface="Arial"/>
                <a:cs typeface="Arial"/>
              </a:rPr>
              <a:t>Treg sind nicht in der Lage, </a:t>
            </a:r>
            <a:br>
              <a:rPr sz="1000">
                <a:solidFill>
                  <a:srgbClr val="2F3651"/>
                </a:solidFill>
                <a:ea typeface="Calibri" panose="020F0502020204030204"/>
              </a:rPr>
            </a:br>
            <a:r>
              <a:rPr lang="de" sz="1000">
                <a:solidFill>
                  <a:srgbClr val="2F3651"/>
                </a:solidFill>
                <a:uFill>
                  <a:solidFill>
                    <a:prstClr val="black">
                      <a:alpha val="0"/>
                    </a:prstClr>
                  </a:solidFill>
                </a:uFill>
                <a:latin typeface="Arial"/>
                <a:ea typeface="Arial"/>
                <a:cs typeface="Arial"/>
              </a:rPr>
              <a:t>die aktivierten CD8+ T-Zellen zu unterdrücken</a:t>
            </a:r>
            <a:r>
              <a:rPr lang="de" sz="1050" baseline="30000">
                <a:solidFill>
                  <a:srgbClr val="2F3651"/>
                </a:solidFill>
                <a:uFill>
                  <a:solidFill>
                    <a:prstClr val="black">
                      <a:alpha val="0"/>
                    </a:prstClr>
                  </a:solidFill>
                </a:uFill>
                <a:latin typeface="Arial"/>
                <a:ea typeface="Arial"/>
                <a:cs typeface="Arial"/>
              </a:rPr>
              <a:t>6</a:t>
            </a:r>
            <a:endParaRPr lang="en-US" sz="1200" baseline="30000">
              <a:solidFill>
                <a:srgbClr val="2F3651"/>
              </a:solidFill>
              <a:ea typeface="Calibri" panose="020F0502020204030204"/>
            </a:endParaRPr>
          </a:p>
        </p:txBody>
      </p:sp>
      <p:sp>
        <p:nvSpPr>
          <p:cNvPr id="441" name="Rectangle 1352">
            <a:extLst>
              <a:ext uri="{FF2B5EF4-FFF2-40B4-BE49-F238E27FC236}">
                <a16:creationId xmlns:a16="http://schemas.microsoft.com/office/drawing/2014/main" id="{50F17C3B-4901-86AF-0FB8-ADB35E3920AE}"/>
              </a:ext>
            </a:extLst>
          </p:cNvPr>
          <p:cNvSpPr/>
          <p:nvPr/>
        </p:nvSpPr>
        <p:spPr>
          <a:xfrm>
            <a:off x="382190" y="1187106"/>
            <a:ext cx="2021681" cy="309597"/>
          </a:xfrm>
          <a:custGeom>
            <a:avLst/>
            <a:gdLst>
              <a:gd name="connsiteX0" fmla="*/ 0 w 2695575"/>
              <a:gd name="connsiteY0" fmla="*/ 0 h 166687"/>
              <a:gd name="connsiteX1" fmla="*/ 2538413 w 2695575"/>
              <a:gd name="connsiteY1" fmla="*/ 0 h 166687"/>
              <a:gd name="connsiteX2" fmla="*/ 2695575 w 2695575"/>
              <a:gd name="connsiteY2" fmla="*/ 166687 h 166687"/>
              <a:gd name="connsiteX3" fmla="*/ 2538413 w 2538413"/>
              <a:gd name="connsiteY3" fmla="*/ 914400 h 914400"/>
              <a:gd name="connsiteX4" fmla="*/ 91440 w 2538413"/>
              <a:gd name="connsiteY4" fmla="*/ 1005840 h 1005840"/>
            </a:gdLst>
            <a:ahLst/>
            <a:cxnLst>
              <a:cxn ang="0">
                <a:pos x="connsiteX0" y="connsiteY0"/>
              </a:cxn>
              <a:cxn ang="0">
                <a:pos x="connsiteX1" y="connsiteY1"/>
              </a:cxn>
              <a:cxn ang="0">
                <a:pos x="connsiteX2" y="connsiteY2"/>
              </a:cxn>
            </a:cxnLst>
            <a:rect l="l" t="t" r="r" b="b"/>
            <a:pathLst>
              <a:path w="2695575" h="166687">
                <a:moveTo>
                  <a:pt x="0" y="0"/>
                </a:moveTo>
                <a:lnTo>
                  <a:pt x="2538413" y="0"/>
                </a:lnTo>
                <a:lnTo>
                  <a:pt x="2695575" y="166687"/>
                </a:lnTo>
              </a:path>
            </a:pathLst>
          </a:custGeom>
          <a:noFill/>
          <a:ln w="6350" cap="flat" cmpd="sng" algn="ctr">
            <a:solidFill>
              <a:srgbClr val="000000">
                <a:lumMod val="65000"/>
                <a:lumOff val="35000"/>
              </a:srgbClr>
            </a:solidFill>
            <a:prstDash val="solid"/>
            <a:tailEnd type="oval"/>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442" name="Rectangle 1352">
            <a:extLst>
              <a:ext uri="{FF2B5EF4-FFF2-40B4-BE49-F238E27FC236}">
                <a16:creationId xmlns:a16="http://schemas.microsoft.com/office/drawing/2014/main" id="{461304C7-5715-D8E5-8B7C-B4E802C685C7}"/>
              </a:ext>
            </a:extLst>
          </p:cNvPr>
          <p:cNvSpPr/>
          <p:nvPr/>
        </p:nvSpPr>
        <p:spPr>
          <a:xfrm>
            <a:off x="382190" y="2946885"/>
            <a:ext cx="2039540" cy="135731"/>
          </a:xfrm>
          <a:custGeom>
            <a:avLst/>
            <a:gdLst>
              <a:gd name="connsiteX0" fmla="*/ 0 w 2719387"/>
              <a:gd name="connsiteY0" fmla="*/ 0 h 180974"/>
              <a:gd name="connsiteX1" fmla="*/ 2538413 w 2719387"/>
              <a:gd name="connsiteY1" fmla="*/ 0 h 180974"/>
              <a:gd name="connsiteX2" fmla="*/ 2719387 w 2719387"/>
              <a:gd name="connsiteY2" fmla="*/ 180974 h 180974"/>
              <a:gd name="connsiteX3" fmla="*/ 2538413 w 2538413"/>
              <a:gd name="connsiteY3" fmla="*/ 914400 h 914400"/>
              <a:gd name="connsiteX4" fmla="*/ 91440 w 2538413"/>
              <a:gd name="connsiteY4" fmla="*/ 1005840 h 1005840"/>
            </a:gdLst>
            <a:ahLst/>
            <a:cxnLst>
              <a:cxn ang="0">
                <a:pos x="connsiteX0" y="connsiteY0"/>
              </a:cxn>
              <a:cxn ang="0">
                <a:pos x="connsiteX1" y="connsiteY1"/>
              </a:cxn>
              <a:cxn ang="0">
                <a:pos x="connsiteX2" y="connsiteY2"/>
              </a:cxn>
            </a:cxnLst>
            <a:rect l="l" t="t" r="r" b="b"/>
            <a:pathLst>
              <a:path w="2719387" h="180974">
                <a:moveTo>
                  <a:pt x="0" y="0"/>
                </a:moveTo>
                <a:lnTo>
                  <a:pt x="2538413" y="0"/>
                </a:lnTo>
                <a:lnTo>
                  <a:pt x="2719387" y="180974"/>
                </a:lnTo>
              </a:path>
            </a:pathLst>
          </a:custGeom>
          <a:noFill/>
          <a:ln w="6350" cap="flat" cmpd="sng" algn="ctr">
            <a:solidFill>
              <a:srgbClr val="000000">
                <a:lumMod val="65000"/>
                <a:lumOff val="35000"/>
              </a:srgbClr>
            </a:solidFill>
            <a:prstDash val="solid"/>
            <a:tailEnd type="oval"/>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443" name="Rectangle 1352">
            <a:extLst>
              <a:ext uri="{FF2B5EF4-FFF2-40B4-BE49-F238E27FC236}">
                <a16:creationId xmlns:a16="http://schemas.microsoft.com/office/drawing/2014/main" id="{AA591572-502C-25E5-9227-80CB8439F148}"/>
              </a:ext>
            </a:extLst>
          </p:cNvPr>
          <p:cNvSpPr/>
          <p:nvPr/>
        </p:nvSpPr>
        <p:spPr>
          <a:xfrm flipH="1" flipV="1">
            <a:off x="6748697" y="2172977"/>
            <a:ext cx="2104789" cy="707382"/>
          </a:xfrm>
          <a:custGeom>
            <a:avLst/>
            <a:gdLst>
              <a:gd name="connsiteX0" fmla="*/ 0 w 2719387"/>
              <a:gd name="connsiteY0" fmla="*/ 0 h 180974"/>
              <a:gd name="connsiteX1" fmla="*/ 2538413 w 2719387"/>
              <a:gd name="connsiteY1" fmla="*/ 0 h 180974"/>
              <a:gd name="connsiteX2" fmla="*/ 2719387 w 2719387"/>
              <a:gd name="connsiteY2" fmla="*/ 180974 h 180974"/>
              <a:gd name="connsiteX3" fmla="*/ 2538413 w 2538413"/>
              <a:gd name="connsiteY3" fmla="*/ 914400 h 914400"/>
              <a:gd name="connsiteX4" fmla="*/ 91440 w 2538413"/>
              <a:gd name="connsiteY4" fmla="*/ 1005840 h 1005840"/>
            </a:gdLst>
            <a:ahLst/>
            <a:cxnLst>
              <a:cxn ang="0">
                <a:pos x="connsiteX0" y="connsiteY0"/>
              </a:cxn>
              <a:cxn ang="0">
                <a:pos x="connsiteX1" y="connsiteY1"/>
              </a:cxn>
              <a:cxn ang="0">
                <a:pos x="connsiteX2" y="connsiteY2"/>
              </a:cxn>
            </a:cxnLst>
            <a:rect l="l" t="t" r="r" b="b"/>
            <a:pathLst>
              <a:path w="2719387" h="180974">
                <a:moveTo>
                  <a:pt x="0" y="0"/>
                </a:moveTo>
                <a:lnTo>
                  <a:pt x="2538413" y="0"/>
                </a:lnTo>
                <a:lnTo>
                  <a:pt x="2719387" y="180974"/>
                </a:lnTo>
              </a:path>
            </a:pathLst>
          </a:custGeom>
          <a:noFill/>
          <a:ln w="6350" cap="flat" cmpd="sng" algn="ctr">
            <a:solidFill>
              <a:srgbClr val="000000">
                <a:lumMod val="65000"/>
                <a:lumOff val="35000"/>
              </a:srgbClr>
            </a:solidFill>
            <a:prstDash val="solid"/>
            <a:tailEnd type="oval"/>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sp>
        <p:nvSpPr>
          <p:cNvPr id="444" name="Rectangle 2">
            <a:extLst>
              <a:ext uri="{FF2B5EF4-FFF2-40B4-BE49-F238E27FC236}">
                <a16:creationId xmlns:a16="http://schemas.microsoft.com/office/drawing/2014/main" id="{6422619C-3265-2DEF-8787-70064E287E4A}"/>
              </a:ext>
            </a:extLst>
          </p:cNvPr>
          <p:cNvSpPr/>
          <p:nvPr/>
        </p:nvSpPr>
        <p:spPr>
          <a:xfrm>
            <a:off x="3855958" y="1268085"/>
            <a:ext cx="2432358" cy="373949"/>
          </a:xfrm>
          <a:prstGeom prst="rect">
            <a:avLst/>
          </a:prstGeom>
        </p:spPr>
        <p:txBody>
          <a:bodyPr wrap="square" lIns="0" tIns="0" rIns="0" bIns="0">
            <a:spAutoFit/>
          </a:bodyPr>
          <a:lstStyle/>
          <a:p>
            <a:pPr algn="ctr" defTabSz="685783">
              <a:lnSpc>
                <a:spcPct val="90000"/>
              </a:lnSpc>
              <a:spcBef>
                <a:spcPct val="0"/>
              </a:spcBef>
              <a:spcAft>
                <a:spcPct val="0"/>
              </a:spcAft>
              <a:defRPr/>
            </a:pPr>
            <a:r>
              <a:rPr lang="de" sz="1350">
                <a:solidFill>
                  <a:srgbClr val="2F3651"/>
                </a:solidFill>
                <a:uFill>
                  <a:solidFill>
                    <a:prstClr val="black">
                      <a:alpha val="0"/>
                    </a:prstClr>
                  </a:solidFill>
                </a:uFill>
                <a:latin typeface="Arial"/>
                <a:ea typeface="Arial"/>
                <a:cs typeface="Arial"/>
              </a:rPr>
              <a:t>Langerhans-Insel in der</a:t>
            </a:r>
            <a:br>
              <a:rPr sz="1350">
                <a:solidFill>
                  <a:srgbClr val="000000"/>
                </a:solidFill>
                <a:latin typeface="Calibri" panose="020F0502020204030204"/>
                <a:ea typeface="Calibri" panose="020F0502020204030204"/>
                <a:cs typeface="Arial"/>
              </a:rPr>
            </a:br>
            <a:r>
              <a:rPr lang="de" sz="1350" b="1">
                <a:solidFill>
                  <a:srgbClr val="B68538"/>
                </a:solidFill>
                <a:uFill>
                  <a:solidFill>
                    <a:prstClr val="black">
                      <a:alpha val="0"/>
                    </a:prstClr>
                  </a:solidFill>
                </a:uFill>
                <a:latin typeface="Arial"/>
                <a:ea typeface="Arial"/>
                <a:cs typeface="Arial"/>
              </a:rPr>
              <a:t>Bauchspeicheldrüse bei T1D</a:t>
            </a:r>
          </a:p>
        </p:txBody>
      </p:sp>
    </p:spTree>
    <p:extLst>
      <p:ext uri="{BB962C8B-B14F-4D97-AF65-F5344CB8AC3E}">
        <p14:creationId xmlns:p14="http://schemas.microsoft.com/office/powerpoint/2010/main" val="302496222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BFD2969-28D0-4AC9-86F2-DB5B9CD8A287}"/>
            </a:ext>
          </a:extLst>
        </p:cNvPr>
        <p:cNvGrpSpPr/>
        <p:nvPr/>
      </p:nvGrpSpPr>
      <p:grpSpPr>
        <a:xfrm>
          <a:off x="0" y="0"/>
          <a:ext cx="0" cy="0"/>
          <a:chOff x="0" y="0"/>
          <a:chExt cx="0" cy="0"/>
        </a:xfrm>
      </p:grpSpPr>
      <p:sp>
        <p:nvSpPr>
          <p:cNvPr id="3" name="Textplatzhalter 4">
            <a:extLst>
              <a:ext uri="{FF2B5EF4-FFF2-40B4-BE49-F238E27FC236}">
                <a16:creationId xmlns:a16="http://schemas.microsoft.com/office/drawing/2014/main" id="{B3738464-EA64-EA5C-7A76-F7BC44B03899}"/>
              </a:ext>
            </a:extLst>
          </p:cNvPr>
          <p:cNvSpPr txBox="1">
            <a:spLocks/>
          </p:cNvSpPr>
          <p:nvPr/>
        </p:nvSpPr>
        <p:spPr>
          <a:xfrm>
            <a:off x="352923" y="116735"/>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rPr>
              <a:t>Autoreaktive T-Zellen sind primäre Verursacher der Betazellzerstörung bei autoimmunem T1D</a:t>
            </a:r>
            <a:r>
              <a:rPr lang="de-DE" sz="2000" b="1" baseline="30000">
                <a:solidFill>
                  <a:srgbClr val="7030A0"/>
                </a:solidFill>
                <a:latin typeface="+mj-lt"/>
              </a:rPr>
              <a:t>1,2</a:t>
            </a:r>
          </a:p>
        </p:txBody>
      </p:sp>
      <p:sp>
        <p:nvSpPr>
          <p:cNvPr id="9" name="Textfeld 8">
            <a:extLst>
              <a:ext uri="{FF2B5EF4-FFF2-40B4-BE49-F238E27FC236}">
                <a16:creationId xmlns:a16="http://schemas.microsoft.com/office/drawing/2014/main" id="{F5B5E726-CA1B-937D-5182-34AD880418A8}"/>
              </a:ext>
            </a:extLst>
          </p:cNvPr>
          <p:cNvSpPr txBox="1"/>
          <p:nvPr/>
        </p:nvSpPr>
        <p:spPr>
          <a:xfrm>
            <a:off x="352923" y="4681537"/>
            <a:ext cx="8507194" cy="461665"/>
          </a:xfrm>
          <a:prstGeom prst="rect">
            <a:avLst/>
          </a:prstGeom>
          <a:noFill/>
        </p:spPr>
        <p:txBody>
          <a:bodyPr wrap="square">
            <a:spAutoFit/>
          </a:bodyPr>
          <a:lstStyle/>
          <a:p>
            <a:r>
              <a:rPr lang="de-DE" sz="600">
                <a:solidFill>
                  <a:srgbClr val="404040"/>
                </a:solidFill>
                <a:cs typeface="Arial"/>
              </a:rPr>
              <a:t>APZ: Antigen-präsentierende Zelle; 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HLA: Humanes </a:t>
            </a:r>
            <a:r>
              <a:rPr lang="de-DE" sz="600" err="1">
                <a:solidFill>
                  <a:srgbClr val="404040"/>
                </a:solidFill>
                <a:cs typeface="Arial"/>
              </a:rPr>
              <a:t>Leukozytenantigen</a:t>
            </a:r>
            <a:r>
              <a:rPr lang="de-DE" sz="600">
                <a:solidFill>
                  <a:srgbClr val="404040"/>
                </a:solidFill>
                <a:cs typeface="Arial"/>
              </a:rPr>
              <a:t>; MHC: Major </a:t>
            </a:r>
            <a:r>
              <a:rPr lang="de-DE" sz="600" err="1">
                <a:solidFill>
                  <a:srgbClr val="404040"/>
                </a:solidFill>
                <a:cs typeface="Arial"/>
              </a:rPr>
              <a:t>histocompatibility</a:t>
            </a:r>
            <a:r>
              <a:rPr lang="de-DE" sz="600">
                <a:solidFill>
                  <a:srgbClr val="404040"/>
                </a:solidFill>
                <a:cs typeface="Arial"/>
              </a:rPr>
              <a:t> </a:t>
            </a:r>
            <a:r>
              <a:rPr lang="de-DE" sz="600" err="1">
                <a:solidFill>
                  <a:srgbClr val="404040"/>
                </a:solidFill>
                <a:cs typeface="Arial"/>
              </a:rPr>
              <a:t>complex</a:t>
            </a:r>
            <a:r>
              <a:rPr lang="de-DE" sz="600">
                <a:solidFill>
                  <a:srgbClr val="404040"/>
                </a:solidFill>
                <a:cs typeface="Arial"/>
              </a:rPr>
              <a:t>, </a:t>
            </a:r>
            <a:r>
              <a:rPr lang="de-DE" sz="600" err="1">
                <a:solidFill>
                  <a:srgbClr val="404040"/>
                </a:solidFill>
                <a:cs typeface="Arial"/>
              </a:rPr>
              <a:t>Haupthistokompatibilitätskomplex</a:t>
            </a:r>
            <a:r>
              <a:rPr lang="de-DE" sz="600">
                <a:solidFill>
                  <a:srgbClr val="404040"/>
                </a:solidFill>
                <a:cs typeface="Arial"/>
              </a:rPr>
              <a:t>; T1D: Typ-1-Diabetes.</a:t>
            </a:r>
          </a:p>
          <a:p>
            <a:r>
              <a:rPr lang="de-DE" sz="600" b="1">
                <a:solidFill>
                  <a:srgbClr val="404040"/>
                </a:solidFill>
                <a:cs typeface="Arial"/>
              </a:rPr>
              <a:t>1. </a:t>
            </a:r>
            <a:r>
              <a:rPr lang="de-DE" sz="600" err="1">
                <a:solidFill>
                  <a:srgbClr val="404040"/>
                </a:solidFill>
                <a:cs typeface="Arial"/>
              </a:rPr>
              <a:t>Houeiss</a:t>
            </a:r>
            <a:r>
              <a:rPr lang="de-DE" sz="600">
                <a:solidFill>
                  <a:srgbClr val="404040"/>
                </a:solidFill>
                <a:cs typeface="Arial"/>
              </a:rPr>
              <a:t> P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2022; 13: 933965. </a:t>
            </a:r>
            <a:r>
              <a:rPr lang="de-DE" sz="600" b="1">
                <a:solidFill>
                  <a:srgbClr val="404040"/>
                </a:solidFill>
                <a:cs typeface="Arial"/>
              </a:rPr>
              <a:t>2.</a:t>
            </a:r>
            <a:r>
              <a:rPr lang="de-DE" sz="600">
                <a:solidFill>
                  <a:srgbClr val="404040"/>
                </a:solidFill>
                <a:cs typeface="Arial"/>
              </a:rPr>
              <a:t> Clark M </a:t>
            </a:r>
            <a:r>
              <a:rPr lang="de-DE" sz="600" i="1">
                <a:solidFill>
                  <a:srgbClr val="404040"/>
                </a:solidFill>
                <a:cs typeface="Arial"/>
              </a:rPr>
              <a:t>et al. Front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2021; 11: 615371. </a:t>
            </a:r>
            <a:r>
              <a:rPr lang="de-DE" sz="600" b="1">
                <a:solidFill>
                  <a:srgbClr val="404040"/>
                </a:solidFill>
                <a:cs typeface="Arial"/>
              </a:rPr>
              <a:t>3.</a:t>
            </a:r>
            <a:r>
              <a:rPr lang="de-DE" sz="600">
                <a:solidFill>
                  <a:srgbClr val="404040"/>
                </a:solidFill>
                <a:cs typeface="Arial"/>
              </a:rPr>
              <a:t> Lu J </a:t>
            </a:r>
            <a:r>
              <a:rPr lang="de-DE" sz="600" i="1">
                <a:solidFill>
                  <a:srgbClr val="404040"/>
                </a:solidFill>
                <a:cs typeface="Arial"/>
              </a:rPr>
              <a:t>et al. </a:t>
            </a:r>
            <a:r>
              <a:rPr lang="de-DE" sz="600" i="1" err="1">
                <a:solidFill>
                  <a:srgbClr val="404040"/>
                </a:solidFill>
                <a:cs typeface="Arial"/>
              </a:rPr>
              <a:t>Clin</a:t>
            </a:r>
            <a:r>
              <a:rPr lang="de-DE" sz="600" i="1">
                <a:solidFill>
                  <a:srgbClr val="404040"/>
                </a:solidFill>
                <a:cs typeface="Arial"/>
              </a:rPr>
              <a:t> </a:t>
            </a:r>
            <a:r>
              <a:rPr lang="de-DE" sz="600" i="1" err="1">
                <a:solidFill>
                  <a:srgbClr val="404040"/>
                </a:solidFill>
                <a:cs typeface="Arial"/>
              </a:rPr>
              <a:t>Transl</a:t>
            </a:r>
            <a:r>
              <a:rPr lang="de-DE" sz="600" i="1">
                <a:solidFill>
                  <a:srgbClr val="404040"/>
                </a:solidFill>
                <a:cs typeface="Arial"/>
              </a:rPr>
              <a:t> </a:t>
            </a:r>
            <a:r>
              <a:rPr lang="de-DE" sz="600" i="1" err="1">
                <a:solidFill>
                  <a:srgbClr val="404040"/>
                </a:solidFill>
                <a:cs typeface="Arial"/>
              </a:rPr>
              <a:t>Immunology</a:t>
            </a:r>
            <a:r>
              <a:rPr lang="de-DE" sz="600" i="1">
                <a:solidFill>
                  <a:srgbClr val="404040"/>
                </a:solidFill>
                <a:cs typeface="Arial"/>
              </a:rPr>
              <a:t> </a:t>
            </a:r>
            <a:r>
              <a:rPr lang="de-DE" sz="600">
                <a:solidFill>
                  <a:srgbClr val="404040"/>
                </a:solidFill>
                <a:cs typeface="Arial"/>
              </a:rPr>
              <a:t>2020; 9: e1122. </a:t>
            </a:r>
            <a:r>
              <a:rPr lang="de-DE" sz="600" b="1">
                <a:solidFill>
                  <a:srgbClr val="404040"/>
                </a:solidFill>
                <a:cs typeface="Arial"/>
              </a:rPr>
              <a:t>4.</a:t>
            </a:r>
            <a:r>
              <a:rPr lang="de-DE" sz="600">
                <a:solidFill>
                  <a:srgbClr val="404040"/>
                </a:solidFill>
                <a:cs typeface="Arial"/>
              </a:rPr>
              <a:t> Bender C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2021; 11: 606434.</a:t>
            </a:r>
            <a:endParaRPr lang="en-US" sz="600">
              <a:solidFill>
                <a:srgbClr val="404040"/>
              </a:solidFill>
              <a:cs typeface="Arial"/>
            </a:endParaRPr>
          </a:p>
        </p:txBody>
      </p:sp>
      <p:sp>
        <p:nvSpPr>
          <p:cNvPr id="547" name="Rectangle 13">
            <a:extLst>
              <a:ext uri="{FF2B5EF4-FFF2-40B4-BE49-F238E27FC236}">
                <a16:creationId xmlns:a16="http://schemas.microsoft.com/office/drawing/2014/main" id="{40A4AF2E-1C7F-01BA-AE86-F8B4DE1722CD}"/>
              </a:ext>
            </a:extLst>
          </p:cNvPr>
          <p:cNvSpPr/>
          <p:nvPr/>
        </p:nvSpPr>
        <p:spPr>
          <a:xfrm>
            <a:off x="346258" y="1430350"/>
            <a:ext cx="4677227" cy="2241037"/>
          </a:xfrm>
          <a:prstGeom prst="rect">
            <a:avLst/>
          </a:prstGeom>
          <a:solidFill>
            <a:srgbClr val="E9EEFE"/>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48" name="Rectangle: Top Corners Rounded 15">
            <a:extLst>
              <a:ext uri="{FF2B5EF4-FFF2-40B4-BE49-F238E27FC236}">
                <a16:creationId xmlns:a16="http://schemas.microsoft.com/office/drawing/2014/main" id="{28CE9FC1-AD91-FBA7-DDFE-8CB65D3CD11A}"/>
              </a:ext>
            </a:extLst>
          </p:cNvPr>
          <p:cNvSpPr/>
          <p:nvPr/>
        </p:nvSpPr>
        <p:spPr>
          <a:xfrm rot="16200000">
            <a:off x="2476528" y="-974897"/>
            <a:ext cx="595736" cy="4829654"/>
          </a:xfrm>
          <a:prstGeom prst="rect">
            <a:avLst/>
          </a:prstGeom>
          <a:noFill/>
          <a:ln w="25400" cap="flat" cmpd="sng" algn="ctr">
            <a:noFill/>
            <a:prstDash val="solid"/>
          </a:ln>
          <a:effectLst/>
        </p:spPr>
        <p:txBody>
          <a:bodyPr vert="vert" lIns="0" tIns="0" rIns="0" bIns="0" rtlCol="0" anchor="t" anchorCtr="0"/>
          <a:lstStyle/>
          <a:p>
            <a:pPr marL="0" marR="0" lvl="0" indent="0" defTabSz="685800" eaLnBrk="1" fontAlgn="auto" latinLnBrk="0" hangingPunct="1">
              <a:lnSpc>
                <a:spcPct val="90000"/>
              </a:lnSpc>
              <a:spcBef>
                <a:spcPct val="0"/>
              </a:spcBef>
              <a:spcAft>
                <a:spcPct val="0"/>
              </a:spcAft>
              <a:buClrTx/>
              <a:buSzTx/>
              <a:buFontTx/>
              <a:buNone/>
              <a:tabLst/>
              <a:defRPr/>
            </a:pPr>
            <a:r>
              <a:rPr kumimoji="0" lang="de" sz="13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Langerhans-Inseln in der </a:t>
            </a: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 T1D-Bauchspeicheldrüse</a:t>
            </a:r>
          </a:p>
        </p:txBody>
      </p:sp>
      <p:cxnSp>
        <p:nvCxnSpPr>
          <p:cNvPr id="549" name="Connettore diritto 16">
            <a:extLst>
              <a:ext uri="{FF2B5EF4-FFF2-40B4-BE49-F238E27FC236}">
                <a16:creationId xmlns:a16="http://schemas.microsoft.com/office/drawing/2014/main" id="{08B1EBE0-37A2-3162-A5D8-C37369D3EBAD}"/>
              </a:ext>
            </a:extLst>
          </p:cNvPr>
          <p:cNvCxnSpPr/>
          <p:nvPr/>
        </p:nvCxnSpPr>
        <p:spPr>
          <a:xfrm>
            <a:off x="9709" y="1029469"/>
            <a:ext cx="5019491" cy="0"/>
          </a:xfrm>
          <a:prstGeom prst="line">
            <a:avLst/>
          </a:prstGeom>
          <a:noFill/>
          <a:ln w="25400" cap="flat" cmpd="sng" algn="ctr">
            <a:solidFill>
              <a:srgbClr val="2F3651"/>
            </a:solidFill>
            <a:prstDash val="solid"/>
          </a:ln>
          <a:effectLst>
            <a:outerShdw blurRad="40000" dist="20000" dir="5400000" rotWithShape="0">
              <a:srgbClr val="000000">
                <a:alpha val="38000"/>
              </a:srgbClr>
            </a:outerShdw>
          </a:effectLst>
        </p:spPr>
      </p:cxnSp>
      <p:sp>
        <p:nvSpPr>
          <p:cNvPr id="550" name="Oval 33">
            <a:extLst>
              <a:ext uri="{FF2B5EF4-FFF2-40B4-BE49-F238E27FC236}">
                <a16:creationId xmlns:a16="http://schemas.microsoft.com/office/drawing/2014/main" id="{413535B2-6EB9-B57B-3731-41AFFE9A4C5C}"/>
              </a:ext>
            </a:extLst>
          </p:cNvPr>
          <p:cNvSpPr>
            <a:spLocks noChangeAspect="1"/>
          </p:cNvSpPr>
          <p:nvPr/>
        </p:nvSpPr>
        <p:spPr>
          <a:xfrm>
            <a:off x="3441814" y="2199229"/>
            <a:ext cx="207362" cy="207362"/>
          </a:xfrm>
          <a:prstGeom prst="ellipse">
            <a:avLst/>
          </a:prstGeom>
          <a:solidFill>
            <a:srgbClr val="2F3651"/>
          </a:solidFill>
          <a:ln w="25400" cap="flat" cmpd="sng" algn="ctr">
            <a:noFill/>
            <a:prstDash val="solid"/>
          </a:ln>
          <a:effectLst/>
        </p:spPr>
        <p:txBody>
          <a:bodyPr tIns="40500" bIns="13500" rtlCol="0" anchor="ctr"/>
          <a:lstStyle/>
          <a:p>
            <a:pPr marL="0" marR="0" lvl="0" indent="0" algn="ctr" defTabSz="685800" eaLnBrk="1" fontAlgn="auto" latinLnBrk="0" hangingPunct="1">
              <a:lnSpc>
                <a:spcPct val="85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1</a:t>
            </a:r>
            <a:endParaRPr kumimoji="0" lang="en-US" sz="120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51" name="Oval 35">
            <a:extLst>
              <a:ext uri="{FF2B5EF4-FFF2-40B4-BE49-F238E27FC236}">
                <a16:creationId xmlns:a16="http://schemas.microsoft.com/office/drawing/2014/main" id="{6AFE4BB7-9358-AE72-4460-C88B5269B92A}"/>
              </a:ext>
            </a:extLst>
          </p:cNvPr>
          <p:cNvSpPr>
            <a:spLocks noChangeAspect="1"/>
          </p:cNvSpPr>
          <p:nvPr/>
        </p:nvSpPr>
        <p:spPr>
          <a:xfrm>
            <a:off x="1088038" y="2166481"/>
            <a:ext cx="207362" cy="207362"/>
          </a:xfrm>
          <a:prstGeom prst="ellipse">
            <a:avLst/>
          </a:prstGeom>
          <a:solidFill>
            <a:srgbClr val="2F3651"/>
          </a:solidFill>
          <a:ln w="25400" cap="flat" cmpd="sng" algn="ctr">
            <a:noFill/>
            <a:prstDash val="solid"/>
          </a:ln>
          <a:effectLst/>
        </p:spPr>
        <p:txBody>
          <a:bodyPr tIns="40500" bIns="13500" rtlCol="0" anchor="ctr"/>
          <a:lstStyle/>
          <a:p>
            <a:pPr marL="0" marR="0" lvl="0" indent="0" algn="ctr" defTabSz="685800" eaLnBrk="1" fontAlgn="auto" latinLnBrk="0" hangingPunct="1">
              <a:lnSpc>
                <a:spcPct val="85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1</a:t>
            </a:r>
            <a:endParaRPr kumimoji="0" lang="en-US" sz="120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52" name="Group 36">
            <a:extLst>
              <a:ext uri="{FF2B5EF4-FFF2-40B4-BE49-F238E27FC236}">
                <a16:creationId xmlns:a16="http://schemas.microsoft.com/office/drawing/2014/main" id="{76FBEE87-CA7A-0094-B6E0-51397380E91E}"/>
              </a:ext>
            </a:extLst>
          </p:cNvPr>
          <p:cNvGrpSpPr>
            <a:grpSpLocks noChangeAspect="1"/>
          </p:cNvGrpSpPr>
          <p:nvPr/>
        </p:nvGrpSpPr>
        <p:grpSpPr>
          <a:xfrm>
            <a:off x="2111291" y="1797612"/>
            <a:ext cx="964128" cy="1059670"/>
            <a:chOff x="4525541" y="2474449"/>
            <a:chExt cx="2109395" cy="2318425"/>
          </a:xfrm>
        </p:grpSpPr>
        <p:sp>
          <p:nvSpPr>
            <p:cNvPr id="553" name="Rectangle 37">
              <a:extLst>
                <a:ext uri="{FF2B5EF4-FFF2-40B4-BE49-F238E27FC236}">
                  <a16:creationId xmlns:a16="http://schemas.microsoft.com/office/drawing/2014/main" id="{5D473136-5A2B-AC58-E7E3-09997E882B25}"/>
                </a:ext>
              </a:extLst>
            </p:cNvPr>
            <p:cNvSpPr/>
            <p:nvPr/>
          </p:nvSpPr>
          <p:spPr>
            <a:xfrm>
              <a:off x="4726058" y="2474449"/>
              <a:ext cx="1574266" cy="515133"/>
            </a:xfrm>
            <a:prstGeom prst="rect">
              <a:avLst/>
            </a:prstGeom>
          </p:spPr>
          <p:txBody>
            <a:bodyPr wrap="square" lIns="0" tIns="0" rIns="0" bIns="0">
              <a:spAutoFit/>
            </a:bodyPr>
            <a:lstStyle/>
            <a:p>
              <a:pPr algn="ctr" defTabSz="685783">
                <a:lnSpc>
                  <a:spcPct val="85000"/>
                </a:lnSpc>
                <a:defRPr/>
              </a:pPr>
              <a:r>
                <a:rPr lang="de" sz="900" b="1">
                  <a:solidFill>
                    <a:srgbClr val="2F3651"/>
                  </a:solidFill>
                  <a:uFill>
                    <a:solidFill>
                      <a:prstClr val="black">
                        <a:alpha val="0"/>
                      </a:prstClr>
                    </a:solidFill>
                  </a:uFill>
                  <a:latin typeface="Arial"/>
                  <a:ea typeface="Arial"/>
                  <a:cs typeface="Arial"/>
                </a:rPr>
                <a:t>Beschädigte Betazelle</a:t>
              </a:r>
            </a:p>
          </p:txBody>
        </p:sp>
        <p:grpSp>
          <p:nvGrpSpPr>
            <p:cNvPr id="554" name="Group 38">
              <a:extLst>
                <a:ext uri="{FF2B5EF4-FFF2-40B4-BE49-F238E27FC236}">
                  <a16:creationId xmlns:a16="http://schemas.microsoft.com/office/drawing/2014/main" id="{13EFC866-A74F-D41B-C5FB-97FB82C73370}"/>
                </a:ext>
              </a:extLst>
            </p:cNvPr>
            <p:cNvGrpSpPr>
              <a:grpSpLocks noChangeAspect="1"/>
            </p:cNvGrpSpPr>
            <p:nvPr/>
          </p:nvGrpSpPr>
          <p:grpSpPr>
            <a:xfrm>
              <a:off x="4525541" y="3132797"/>
              <a:ext cx="2109395" cy="1660077"/>
              <a:chOff x="6605574" y="1687564"/>
              <a:chExt cx="1673758" cy="1317234"/>
            </a:xfrm>
          </p:grpSpPr>
          <p:pic>
            <p:nvPicPr>
              <p:cNvPr id="560" name="Graphic 49">
                <a:extLst>
                  <a:ext uri="{FF2B5EF4-FFF2-40B4-BE49-F238E27FC236}">
                    <a16:creationId xmlns:a16="http://schemas.microsoft.com/office/drawing/2014/main" id="{2B57F44B-16F8-D95E-314C-19582808E448}"/>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05574" y="1687564"/>
                <a:ext cx="1673758" cy="1317234"/>
              </a:xfrm>
              <a:prstGeom prst="rect">
                <a:avLst/>
              </a:prstGeom>
            </p:spPr>
          </p:pic>
          <p:grpSp>
            <p:nvGrpSpPr>
              <p:cNvPr id="561" name="Group 51">
                <a:extLst>
                  <a:ext uri="{FF2B5EF4-FFF2-40B4-BE49-F238E27FC236}">
                    <a16:creationId xmlns:a16="http://schemas.microsoft.com/office/drawing/2014/main" id="{F2DE6966-8F29-0861-948C-B8AA0AAE07C3}"/>
                  </a:ext>
                </a:extLst>
              </p:cNvPr>
              <p:cNvGrpSpPr/>
              <p:nvPr/>
            </p:nvGrpSpPr>
            <p:grpSpPr>
              <a:xfrm>
                <a:off x="6681317" y="2369428"/>
                <a:ext cx="1378904" cy="584888"/>
                <a:chOff x="7851709" y="2288299"/>
                <a:chExt cx="1378904" cy="584888"/>
              </a:xfrm>
            </p:grpSpPr>
            <p:pic>
              <p:nvPicPr>
                <p:cNvPr id="563" name="Graphic 55">
                  <a:extLst>
                    <a:ext uri="{FF2B5EF4-FFF2-40B4-BE49-F238E27FC236}">
                      <a16:creationId xmlns:a16="http://schemas.microsoft.com/office/drawing/2014/main" id="{769781C7-77AD-CCB9-9464-0D6C2586CA3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470927">
                  <a:off x="7959625" y="2446590"/>
                  <a:ext cx="335598" cy="210399"/>
                </a:xfrm>
                <a:prstGeom prst="rect">
                  <a:avLst/>
                </a:prstGeom>
              </p:spPr>
            </p:pic>
            <p:pic>
              <p:nvPicPr>
                <p:cNvPr id="564" name="Graphic 56">
                  <a:extLst>
                    <a:ext uri="{FF2B5EF4-FFF2-40B4-BE49-F238E27FC236}">
                      <a16:creationId xmlns:a16="http://schemas.microsoft.com/office/drawing/2014/main" id="{5E202387-D452-93C2-98A0-E06D571795D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470927">
                  <a:off x="8895015" y="2466074"/>
                  <a:ext cx="335598" cy="210399"/>
                </a:xfrm>
                <a:prstGeom prst="rect">
                  <a:avLst/>
                </a:prstGeom>
              </p:spPr>
            </p:pic>
            <p:pic>
              <p:nvPicPr>
                <p:cNvPr id="565" name="Graphic 57">
                  <a:extLst>
                    <a:ext uri="{FF2B5EF4-FFF2-40B4-BE49-F238E27FC236}">
                      <a16:creationId xmlns:a16="http://schemas.microsoft.com/office/drawing/2014/main" id="{46367C63-EB8D-D934-1F56-D661C46FC0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8186456" y="2662788"/>
                  <a:ext cx="335598" cy="210399"/>
                </a:xfrm>
                <a:prstGeom prst="rect">
                  <a:avLst/>
                </a:prstGeom>
              </p:spPr>
            </p:pic>
            <p:pic>
              <p:nvPicPr>
                <p:cNvPr id="566" name="Graphic 58">
                  <a:extLst>
                    <a:ext uri="{FF2B5EF4-FFF2-40B4-BE49-F238E27FC236}">
                      <a16:creationId xmlns:a16="http://schemas.microsoft.com/office/drawing/2014/main" id="{1B0CCCC8-1F52-7E5E-D0BB-0A27464F7B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2629067">
                  <a:off x="7851709" y="2288299"/>
                  <a:ext cx="333333" cy="208979"/>
                </a:xfrm>
                <a:prstGeom prst="rect">
                  <a:avLst/>
                </a:prstGeom>
              </p:spPr>
            </p:pic>
          </p:grpSp>
          <p:pic>
            <p:nvPicPr>
              <p:cNvPr id="562" name="Graphic 52">
                <a:extLst>
                  <a:ext uri="{FF2B5EF4-FFF2-40B4-BE49-F238E27FC236}">
                    <a16:creationId xmlns:a16="http://schemas.microsoft.com/office/drawing/2014/main" id="{65CB9CA7-E7DA-0C09-6CDA-2BC4DA395DF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7324846" y="2744285"/>
                <a:ext cx="335598" cy="210399"/>
              </a:xfrm>
              <a:prstGeom prst="rect">
                <a:avLst/>
              </a:prstGeom>
            </p:spPr>
          </p:pic>
        </p:grpSp>
        <p:grpSp>
          <p:nvGrpSpPr>
            <p:cNvPr id="555" name="Group 39">
              <a:extLst>
                <a:ext uri="{FF2B5EF4-FFF2-40B4-BE49-F238E27FC236}">
                  <a16:creationId xmlns:a16="http://schemas.microsoft.com/office/drawing/2014/main" id="{9AA73257-3DB2-0C9A-45BD-F6CF5E35BFE0}"/>
                </a:ext>
              </a:extLst>
            </p:cNvPr>
            <p:cNvGrpSpPr>
              <a:grpSpLocks noChangeAspect="1"/>
            </p:cNvGrpSpPr>
            <p:nvPr/>
          </p:nvGrpSpPr>
          <p:grpSpPr>
            <a:xfrm>
              <a:off x="4704241" y="3605268"/>
              <a:ext cx="1659678" cy="1027263"/>
              <a:chOff x="8275555" y="4015268"/>
              <a:chExt cx="1292415" cy="799946"/>
            </a:xfrm>
          </p:grpSpPr>
          <p:grpSp>
            <p:nvGrpSpPr>
              <p:cNvPr id="556" name="Group 43">
                <a:extLst>
                  <a:ext uri="{FF2B5EF4-FFF2-40B4-BE49-F238E27FC236}">
                    <a16:creationId xmlns:a16="http://schemas.microsoft.com/office/drawing/2014/main" id="{7A94CA10-C6BE-227B-3AA5-4718889B90FB}"/>
                  </a:ext>
                </a:extLst>
              </p:cNvPr>
              <p:cNvGrpSpPr/>
              <p:nvPr/>
            </p:nvGrpSpPr>
            <p:grpSpPr>
              <a:xfrm>
                <a:off x="8275555" y="4435449"/>
                <a:ext cx="1292415" cy="379765"/>
                <a:chOff x="7937076" y="2465589"/>
                <a:chExt cx="1292415" cy="379765"/>
              </a:xfrm>
            </p:grpSpPr>
            <p:pic>
              <p:nvPicPr>
                <p:cNvPr id="558" name="Graphic 1931">
                  <a:extLst>
                    <a:ext uri="{FF2B5EF4-FFF2-40B4-BE49-F238E27FC236}">
                      <a16:creationId xmlns:a16="http://schemas.microsoft.com/office/drawing/2014/main" id="{9A70B7DA-F9C1-D141-4374-29CE1539368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470927">
                  <a:off x="7937076" y="2480824"/>
                  <a:ext cx="379763" cy="291945"/>
                </a:xfrm>
                <a:prstGeom prst="rect">
                  <a:avLst/>
                </a:prstGeom>
              </p:spPr>
            </p:pic>
            <p:pic>
              <p:nvPicPr>
                <p:cNvPr id="559" name="Graphic 1932">
                  <a:extLst>
                    <a:ext uri="{FF2B5EF4-FFF2-40B4-BE49-F238E27FC236}">
                      <a16:creationId xmlns:a16="http://schemas.microsoft.com/office/drawing/2014/main" id="{B9751712-8DE4-33C9-C380-545AB65CD94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7070215">
                  <a:off x="8893636" y="2509500"/>
                  <a:ext cx="379765" cy="291944"/>
                </a:xfrm>
                <a:prstGeom prst="rect">
                  <a:avLst/>
                </a:prstGeom>
              </p:spPr>
            </p:pic>
          </p:grpSp>
          <p:sp>
            <p:nvSpPr>
              <p:cNvPr id="557" name="Freeform 55">
                <a:extLst>
                  <a:ext uri="{FF2B5EF4-FFF2-40B4-BE49-F238E27FC236}">
                    <a16:creationId xmlns:a16="http://schemas.microsoft.com/office/drawing/2014/main" id="{32288175-82DF-F94E-538F-8E87C80BD07B}"/>
                  </a:ext>
                </a:extLst>
              </p:cNvPr>
              <p:cNvSpPr/>
              <p:nvPr/>
            </p:nvSpPr>
            <p:spPr>
              <a:xfrm>
                <a:off x="8584404" y="4015268"/>
                <a:ext cx="690874" cy="636406"/>
              </a:xfrm>
              <a:custGeom>
                <a:avLst/>
                <a:gdLst>
                  <a:gd name="connsiteX0" fmla="*/ 690875 w 690874"/>
                  <a:gd name="connsiteY0" fmla="*/ 318203 h 636406"/>
                  <a:gd name="connsiteX1" fmla="*/ 345437 w 690874"/>
                  <a:gd name="connsiteY1" fmla="*/ 636406 h 636406"/>
                  <a:gd name="connsiteX2" fmla="*/ 0 w 690874"/>
                  <a:gd name="connsiteY2" fmla="*/ 318203 h 636406"/>
                  <a:gd name="connsiteX3" fmla="*/ 345437 w 690874"/>
                  <a:gd name="connsiteY3" fmla="*/ 0 h 636406"/>
                  <a:gd name="connsiteX4" fmla="*/ 690875 w 690874"/>
                  <a:gd name="connsiteY4" fmla="*/ 318203 h 63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874" h="636406">
                    <a:moveTo>
                      <a:pt x="690875" y="318203"/>
                    </a:moveTo>
                    <a:cubicBezTo>
                      <a:pt x="690875" y="493942"/>
                      <a:pt x="536217" y="636406"/>
                      <a:pt x="345437" y="636406"/>
                    </a:cubicBezTo>
                    <a:cubicBezTo>
                      <a:pt x="154658" y="636406"/>
                      <a:pt x="0" y="493942"/>
                      <a:pt x="0" y="318203"/>
                    </a:cubicBezTo>
                    <a:cubicBezTo>
                      <a:pt x="0" y="142464"/>
                      <a:pt x="154658" y="0"/>
                      <a:pt x="345437" y="0"/>
                    </a:cubicBezTo>
                    <a:cubicBezTo>
                      <a:pt x="536217" y="0"/>
                      <a:pt x="690875" y="142464"/>
                      <a:pt x="690875" y="318203"/>
                    </a:cubicBezTo>
                    <a:close/>
                  </a:path>
                </a:pathLst>
              </a:custGeom>
              <a:solidFill>
                <a:srgbClr val="E3E7F7">
                  <a:alpha val="48000"/>
                </a:srgbClr>
              </a:solidFill>
              <a:ln w="6684" cap="flat">
                <a:noFill/>
                <a:prstDash val="solid"/>
                <a:miter/>
              </a:ln>
            </p:spPr>
            <p:txBody>
              <a:bodyPr rtlCol="0" anchor="ctr"/>
              <a:lstStyle/>
              <a:p>
                <a:pPr defTabSz="914355">
                  <a:lnSpc>
                    <a:spcPct val="85000"/>
                  </a:lnSpc>
                  <a:defRPr/>
                </a:pPr>
                <a:endParaRPr lang="en-US" sz="900">
                  <a:solidFill>
                    <a:srgbClr val="2F3651"/>
                  </a:solidFill>
                  <a:latin typeface="Arial" panose="020B0604020202020204" pitchFamily="34" charset="0"/>
                  <a:ea typeface="Calibri" panose="020F0502020204030204"/>
                  <a:cs typeface="Arial" panose="020B0604020202020204" pitchFamily="34" charset="0"/>
                </a:endParaRPr>
              </a:p>
            </p:txBody>
          </p:sp>
        </p:grpSp>
      </p:grpSp>
      <p:grpSp>
        <p:nvGrpSpPr>
          <p:cNvPr id="567" name="Group 60">
            <a:extLst>
              <a:ext uri="{FF2B5EF4-FFF2-40B4-BE49-F238E27FC236}">
                <a16:creationId xmlns:a16="http://schemas.microsoft.com/office/drawing/2014/main" id="{EF25A4BB-3B49-B79C-6819-8DC8C0836403}"/>
              </a:ext>
            </a:extLst>
          </p:cNvPr>
          <p:cNvGrpSpPr>
            <a:grpSpLocks noChangeAspect="1"/>
          </p:cNvGrpSpPr>
          <p:nvPr/>
        </p:nvGrpSpPr>
        <p:grpSpPr>
          <a:xfrm>
            <a:off x="4041248" y="1511773"/>
            <a:ext cx="869790" cy="1121010"/>
            <a:chOff x="644761" y="2636830"/>
            <a:chExt cx="2750629" cy="3545086"/>
          </a:xfrm>
        </p:grpSpPr>
        <p:grpSp>
          <p:nvGrpSpPr>
            <p:cNvPr id="568" name="Group 68">
              <a:extLst>
                <a:ext uri="{FF2B5EF4-FFF2-40B4-BE49-F238E27FC236}">
                  <a16:creationId xmlns:a16="http://schemas.microsoft.com/office/drawing/2014/main" id="{51BA99CE-AD5B-AA76-A2C7-9FA628F10A5D}"/>
                </a:ext>
              </a:extLst>
            </p:cNvPr>
            <p:cNvGrpSpPr/>
            <p:nvPr/>
          </p:nvGrpSpPr>
          <p:grpSpPr>
            <a:xfrm rot="14554919">
              <a:off x="543265" y="2738326"/>
              <a:ext cx="2927359" cy="2724368"/>
              <a:chOff x="6408261" y="1791601"/>
              <a:chExt cx="845757" cy="787110"/>
            </a:xfrm>
          </p:grpSpPr>
          <p:sp>
            <p:nvSpPr>
              <p:cNvPr id="570" name="Freeform 327">
                <a:extLst>
                  <a:ext uri="{FF2B5EF4-FFF2-40B4-BE49-F238E27FC236}">
                    <a16:creationId xmlns:a16="http://schemas.microsoft.com/office/drawing/2014/main" id="{DF51290C-58FC-98CF-13A2-FA11878A11FF}"/>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sp>
            <p:nvSpPr>
              <p:cNvPr id="571" name="Freeform 328">
                <a:extLst>
                  <a:ext uri="{FF2B5EF4-FFF2-40B4-BE49-F238E27FC236}">
                    <a16:creationId xmlns:a16="http://schemas.microsoft.com/office/drawing/2014/main" id="{5C2A5D1D-6C0B-A24C-A6A0-CD9A07CAF6A1}"/>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569" name="TextBox 69">
              <a:extLst>
                <a:ext uri="{FF2B5EF4-FFF2-40B4-BE49-F238E27FC236}">
                  <a16:creationId xmlns:a16="http://schemas.microsoft.com/office/drawing/2014/main" id="{4ED6F5F2-CB3A-B754-421A-6549E58C1E69}"/>
                </a:ext>
              </a:extLst>
            </p:cNvPr>
            <p:cNvSpPr txBox="1"/>
            <p:nvPr/>
          </p:nvSpPr>
          <p:spPr>
            <a:xfrm>
              <a:off x="698579" y="5809622"/>
              <a:ext cx="2696811" cy="372294"/>
            </a:xfrm>
            <a:prstGeom prst="rect">
              <a:avLst/>
            </a:prstGeom>
            <a:noFill/>
          </p:spPr>
          <p:txBody>
            <a:bodyPr wrap="square" lIns="0" tIns="0" rIns="0" bIns="0" rtlCol="0">
              <a:spAutoFit/>
            </a:bodyPr>
            <a:lstStyle/>
            <a:p>
              <a:pPr marL="0" marR="0" lvl="0" indent="0" algn="ctr" defTabSz="685800" eaLnBrk="1" fontAlgn="auto" latinLnBrk="0" hangingPunct="1">
                <a:lnSpc>
                  <a:spcPct val="85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Unreife APZ</a:t>
              </a:r>
            </a:p>
          </p:txBody>
        </p:sp>
      </p:grpSp>
      <p:sp>
        <p:nvSpPr>
          <p:cNvPr id="572" name="Freeform: Shape 240">
            <a:extLst>
              <a:ext uri="{FF2B5EF4-FFF2-40B4-BE49-F238E27FC236}">
                <a16:creationId xmlns:a16="http://schemas.microsoft.com/office/drawing/2014/main" id="{627621AB-7DA3-EE2C-F943-4843E24B8FDD}"/>
              </a:ext>
            </a:extLst>
          </p:cNvPr>
          <p:cNvSpPr/>
          <p:nvPr/>
        </p:nvSpPr>
        <p:spPr>
          <a:xfrm rot="1377844">
            <a:off x="3089956" y="2118453"/>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3" name="Freeform: Shape 241">
            <a:extLst>
              <a:ext uri="{FF2B5EF4-FFF2-40B4-BE49-F238E27FC236}">
                <a16:creationId xmlns:a16="http://schemas.microsoft.com/office/drawing/2014/main" id="{6222F650-2F47-BAD3-2428-4B44CB51CC0F}"/>
              </a:ext>
            </a:extLst>
          </p:cNvPr>
          <p:cNvSpPr/>
          <p:nvPr/>
        </p:nvSpPr>
        <p:spPr>
          <a:xfrm rot="19962956">
            <a:off x="3451878" y="2004289"/>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4" name="Freeform: Shape 242">
            <a:extLst>
              <a:ext uri="{FF2B5EF4-FFF2-40B4-BE49-F238E27FC236}">
                <a16:creationId xmlns:a16="http://schemas.microsoft.com/office/drawing/2014/main" id="{FFE84E64-5C5A-B7A9-D245-C668CAF6C9F1}"/>
              </a:ext>
            </a:extLst>
          </p:cNvPr>
          <p:cNvSpPr/>
          <p:nvPr/>
        </p:nvSpPr>
        <p:spPr>
          <a:xfrm rot="17790932">
            <a:off x="3762225" y="2017474"/>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5" name="Freeform: Shape 243">
            <a:extLst>
              <a:ext uri="{FF2B5EF4-FFF2-40B4-BE49-F238E27FC236}">
                <a16:creationId xmlns:a16="http://schemas.microsoft.com/office/drawing/2014/main" id="{7F27970E-EC57-51FE-223B-9A2DC36B9299}"/>
              </a:ext>
            </a:extLst>
          </p:cNvPr>
          <p:cNvSpPr/>
          <p:nvPr/>
        </p:nvSpPr>
        <p:spPr>
          <a:xfrm rot="17790932">
            <a:off x="4233947" y="1874323"/>
            <a:ext cx="87609" cy="73892"/>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6" name="Freeform: Shape 244">
            <a:extLst>
              <a:ext uri="{FF2B5EF4-FFF2-40B4-BE49-F238E27FC236}">
                <a16:creationId xmlns:a16="http://schemas.microsoft.com/office/drawing/2014/main" id="{293C796F-6E54-4D70-76D0-C28129B7EE31}"/>
              </a:ext>
            </a:extLst>
          </p:cNvPr>
          <p:cNvSpPr/>
          <p:nvPr/>
        </p:nvSpPr>
        <p:spPr>
          <a:xfrm rot="19596162">
            <a:off x="4355105" y="1796970"/>
            <a:ext cx="68336" cy="53362"/>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7" name="Freeform: Shape 245">
            <a:extLst>
              <a:ext uri="{FF2B5EF4-FFF2-40B4-BE49-F238E27FC236}">
                <a16:creationId xmlns:a16="http://schemas.microsoft.com/office/drawing/2014/main" id="{3C1FD41F-537E-4251-5C15-3D2C6E32CBD0}"/>
              </a:ext>
            </a:extLst>
          </p:cNvPr>
          <p:cNvSpPr/>
          <p:nvPr/>
        </p:nvSpPr>
        <p:spPr>
          <a:xfrm rot="2060913">
            <a:off x="4262397" y="2066971"/>
            <a:ext cx="113779" cy="79817"/>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8" name="TextBox 86">
            <a:extLst>
              <a:ext uri="{FF2B5EF4-FFF2-40B4-BE49-F238E27FC236}">
                <a16:creationId xmlns:a16="http://schemas.microsoft.com/office/drawing/2014/main" id="{6FCDCA25-BA1B-EE18-5BAB-3F58C49E8D14}"/>
              </a:ext>
            </a:extLst>
          </p:cNvPr>
          <p:cNvSpPr txBox="1"/>
          <p:nvPr/>
        </p:nvSpPr>
        <p:spPr>
          <a:xfrm>
            <a:off x="3005479" y="1631043"/>
            <a:ext cx="539205" cy="215828"/>
          </a:xfrm>
          <a:prstGeom prst="rect">
            <a:avLst/>
          </a:prstGeom>
          <a:noFill/>
        </p:spPr>
        <p:txBody>
          <a:bodyPr wrap="square" lIns="0" tIns="0" rIns="0" bIns="0" rtlCol="0">
            <a:spAutoFit/>
          </a:bodyPr>
          <a:lstStyle/>
          <a:p>
            <a:pPr algn="ctr" defTabSz="685800">
              <a:lnSpc>
                <a:spcPct val="85000"/>
              </a:lnSpc>
              <a:defRPr/>
            </a:pPr>
            <a:r>
              <a:rPr lang="de" sz="825">
                <a:solidFill>
                  <a:srgbClr val="2F3651"/>
                </a:solidFill>
                <a:uFill>
                  <a:solidFill>
                    <a:prstClr val="black">
                      <a:alpha val="0"/>
                    </a:prstClr>
                  </a:solidFill>
                </a:uFill>
                <a:latin typeface="Arial"/>
                <a:ea typeface="Arial"/>
                <a:cs typeface="Arial"/>
              </a:rPr>
              <a:t>Betazell-antigene</a:t>
            </a:r>
          </a:p>
        </p:txBody>
      </p:sp>
      <p:sp>
        <p:nvSpPr>
          <p:cNvPr id="579" name="Freeform: Shape 247">
            <a:extLst>
              <a:ext uri="{FF2B5EF4-FFF2-40B4-BE49-F238E27FC236}">
                <a16:creationId xmlns:a16="http://schemas.microsoft.com/office/drawing/2014/main" id="{A084FC19-1B91-35E7-6536-9B8EC52C0105}"/>
              </a:ext>
            </a:extLst>
          </p:cNvPr>
          <p:cNvSpPr>
            <a:spLocks noChangeAspect="1"/>
          </p:cNvSpPr>
          <p:nvPr/>
        </p:nvSpPr>
        <p:spPr>
          <a:xfrm rot="13038401">
            <a:off x="4473467" y="1596739"/>
            <a:ext cx="117174" cy="12656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80" name="Arc 88">
            <a:extLst>
              <a:ext uri="{FF2B5EF4-FFF2-40B4-BE49-F238E27FC236}">
                <a16:creationId xmlns:a16="http://schemas.microsoft.com/office/drawing/2014/main" id="{D857860D-328A-0B76-DFCA-0C1122F95A0A}"/>
              </a:ext>
            </a:extLst>
          </p:cNvPr>
          <p:cNvSpPr/>
          <p:nvPr/>
        </p:nvSpPr>
        <p:spPr>
          <a:xfrm flipV="1">
            <a:off x="4335819" y="1620095"/>
            <a:ext cx="201892" cy="208586"/>
          </a:xfrm>
          <a:prstGeom prst="arc">
            <a:avLst>
              <a:gd name="adj1" fmla="val 17014346"/>
              <a:gd name="adj2" fmla="val 21180211"/>
            </a:avLst>
          </a:prstGeom>
          <a:noFill/>
          <a:ln w="12700" cap="flat" cmpd="sng" algn="ctr">
            <a:solidFill>
              <a:sysClr val="window" lastClr="FFFFFF">
                <a:lumMod val="50000"/>
              </a:sysClr>
            </a:solidFill>
            <a:prstDash val="solid"/>
            <a:tailEnd type="stealth" w="med" len="med"/>
          </a:ln>
          <a:effectLst/>
        </p:spPr>
        <p:txBody>
          <a:bodyPr rtlCol="0" anchor="ctr"/>
          <a:lstStyle/>
          <a:p>
            <a:pPr algn="ctr" defTabSz="685800">
              <a:spcBef>
                <a:spcPct val="0"/>
              </a:spcBef>
              <a:spcAft>
                <a:spcPct val="0"/>
              </a:spcAft>
              <a:defRPr/>
            </a:pPr>
            <a:endParaRPr lang="en-US" sz="135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81" name="Oval 90">
            <a:extLst>
              <a:ext uri="{FF2B5EF4-FFF2-40B4-BE49-F238E27FC236}">
                <a16:creationId xmlns:a16="http://schemas.microsoft.com/office/drawing/2014/main" id="{2FABF80D-ACF7-47E9-7444-42D4F8601A17}"/>
              </a:ext>
            </a:extLst>
          </p:cNvPr>
          <p:cNvSpPr/>
          <p:nvPr/>
        </p:nvSpPr>
        <p:spPr>
          <a:xfrm>
            <a:off x="4522436" y="1599463"/>
            <a:ext cx="30550" cy="3055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82" name="Rectangle 59">
            <a:extLst>
              <a:ext uri="{FF2B5EF4-FFF2-40B4-BE49-F238E27FC236}">
                <a16:creationId xmlns:a16="http://schemas.microsoft.com/office/drawing/2014/main" id="{83C3195E-103F-96F1-4FAB-FF25D7D488A6}"/>
              </a:ext>
            </a:extLst>
          </p:cNvPr>
          <p:cNvSpPr/>
          <p:nvPr/>
        </p:nvSpPr>
        <p:spPr>
          <a:xfrm>
            <a:off x="2941101" y="1563758"/>
            <a:ext cx="1279689" cy="677003"/>
          </a:xfrm>
          <a:custGeom>
            <a:avLst/>
            <a:gdLst>
              <a:gd name="connsiteX0" fmla="*/ 0 w 2074528"/>
              <a:gd name="connsiteY0" fmla="*/ 914400 h 914400"/>
              <a:gd name="connsiteX1" fmla="*/ 0 w 2074528"/>
              <a:gd name="connsiteY1" fmla="*/ 0 h 914400"/>
              <a:gd name="connsiteX2" fmla="*/ 2074528 w 2074528"/>
              <a:gd name="connsiteY2" fmla="*/ 0 h 914400"/>
              <a:gd name="connsiteX3" fmla="*/ 2074528 w 2074528"/>
              <a:gd name="connsiteY3" fmla="*/ 0 h 914400"/>
              <a:gd name="connsiteX4" fmla="*/ 2165968 w 2165968"/>
              <a:gd name="connsiteY4" fmla="*/ 1005840 h 1005840"/>
            </a:gdLst>
            <a:ahLst/>
            <a:cxnLst>
              <a:cxn ang="0">
                <a:pos x="connsiteX0" y="connsiteY0"/>
              </a:cxn>
              <a:cxn ang="0">
                <a:pos x="connsiteX1" y="connsiteY1"/>
              </a:cxn>
              <a:cxn ang="0">
                <a:pos x="connsiteX2" y="connsiteY2"/>
              </a:cxn>
            </a:cxnLst>
            <a:rect l="l" t="t" r="r" b="b"/>
            <a:pathLst>
              <a:path w="2074528" h="914400">
                <a:moveTo>
                  <a:pt x="0" y="914400"/>
                </a:moveTo>
                <a:lnTo>
                  <a:pt x="0" y="0"/>
                </a:lnTo>
                <a:lnTo>
                  <a:pt x="2074528" y="0"/>
                </a:lnTo>
              </a:path>
            </a:pathLst>
          </a:custGeom>
          <a:noFill/>
          <a:ln w="15875" cap="flat" cmpd="sng" algn="ctr">
            <a:solidFill>
              <a:sysClr val="window" lastClr="FFFFFF">
                <a:lumMod val="50000"/>
              </a:sysClr>
            </a:solidFill>
            <a:prstDash val="solid"/>
            <a:tailEnd type="stealth" w="lg" len="lg"/>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83" name="Group 92">
            <a:extLst>
              <a:ext uri="{FF2B5EF4-FFF2-40B4-BE49-F238E27FC236}">
                <a16:creationId xmlns:a16="http://schemas.microsoft.com/office/drawing/2014/main" id="{874B129E-1B43-25D4-1CA1-6F8A08B685C6}"/>
              </a:ext>
            </a:extLst>
          </p:cNvPr>
          <p:cNvGrpSpPr/>
          <p:nvPr/>
        </p:nvGrpSpPr>
        <p:grpSpPr>
          <a:xfrm>
            <a:off x="422801" y="2416557"/>
            <a:ext cx="1539804" cy="989939"/>
            <a:chOff x="629804" y="3379671"/>
            <a:chExt cx="2053072" cy="1319918"/>
          </a:xfrm>
        </p:grpSpPr>
        <p:sp>
          <p:nvSpPr>
            <p:cNvPr id="584" name="Rectangle: Rounded Corners 254">
              <a:extLst>
                <a:ext uri="{FF2B5EF4-FFF2-40B4-BE49-F238E27FC236}">
                  <a16:creationId xmlns:a16="http://schemas.microsoft.com/office/drawing/2014/main" id="{0C165063-9E8F-CC96-2D7F-6BCAF8E95C4A}"/>
                </a:ext>
              </a:extLst>
            </p:cNvPr>
            <p:cNvSpPr/>
            <p:nvPr/>
          </p:nvSpPr>
          <p:spPr>
            <a:xfrm>
              <a:off x="719995" y="3379671"/>
              <a:ext cx="1872690" cy="264116"/>
            </a:xfrm>
            <a:prstGeom prst="roundRect">
              <a:avLst>
                <a:gd name="adj" fmla="val 50000"/>
              </a:avLst>
            </a:prstGeom>
            <a:solidFill>
              <a:srgbClr val="2F3651">
                <a:alpha val="50000"/>
              </a:srgbClr>
            </a:solidFill>
            <a:ln w="25400" cap="flat" cmpd="sng" algn="ctr">
              <a:noFill/>
              <a:prstDash val="solid"/>
            </a:ln>
            <a:effectLst/>
          </p:spPr>
          <p:txBody>
            <a:bodyPr lIns="0" tIns="0" rIns="0" bIns="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Betazell-Stress</a:t>
              </a:r>
            </a:p>
          </p:txBody>
        </p:sp>
        <p:sp>
          <p:nvSpPr>
            <p:cNvPr id="585" name="Rectangle 104">
              <a:extLst>
                <a:ext uri="{FF2B5EF4-FFF2-40B4-BE49-F238E27FC236}">
                  <a16:creationId xmlns:a16="http://schemas.microsoft.com/office/drawing/2014/main" id="{06D6DE3D-4930-8E40-DDB4-5B3F562BDFED}"/>
                </a:ext>
              </a:extLst>
            </p:cNvPr>
            <p:cNvSpPr/>
            <p:nvPr/>
          </p:nvSpPr>
          <p:spPr>
            <a:xfrm>
              <a:off x="629804" y="3705471"/>
              <a:ext cx="2053072" cy="994118"/>
            </a:xfrm>
            <a:prstGeom prst="rect">
              <a:avLst/>
            </a:prstGeom>
          </p:spPr>
          <p:txBody>
            <a:bodyPr wrap="square" lIns="0" tIns="0" rIns="0" bIns="0">
              <a:spAutoFit/>
            </a:bodyPr>
            <a:lstStyle/>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Genetische </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Veranlagung</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en-US" sz="1200"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rPr>
                <a:t>+</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Umweltfaktoren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(z. B. Infektionen,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Ernährung usw.)</a:t>
              </a:r>
            </a:p>
          </p:txBody>
        </p:sp>
      </p:grpSp>
      <p:sp>
        <p:nvSpPr>
          <p:cNvPr id="586" name="Freeform: Shape 256">
            <a:extLst>
              <a:ext uri="{FF2B5EF4-FFF2-40B4-BE49-F238E27FC236}">
                <a16:creationId xmlns:a16="http://schemas.microsoft.com/office/drawing/2014/main" id="{6350FF1D-3D27-D473-0301-48FD5F9409FD}"/>
              </a:ext>
            </a:extLst>
          </p:cNvPr>
          <p:cNvSpPr/>
          <p:nvPr/>
        </p:nvSpPr>
        <p:spPr>
          <a:xfrm>
            <a:off x="1931353" y="1622301"/>
            <a:ext cx="420366" cy="749018"/>
          </a:xfrm>
          <a:custGeom>
            <a:avLst/>
            <a:gdLst>
              <a:gd name="connsiteX0" fmla="*/ 0 w 306658"/>
              <a:gd name="connsiteY0" fmla="*/ 0 h 546410"/>
              <a:gd name="connsiteX1" fmla="*/ 178419 w 306658"/>
              <a:gd name="connsiteY1" fmla="*/ 183995 h 546410"/>
              <a:gd name="connsiteX2" fmla="*/ 39029 w 306658"/>
              <a:gd name="connsiteY2" fmla="*/ 150541 h 546410"/>
              <a:gd name="connsiteX3" fmla="*/ 239751 w 306658"/>
              <a:gd name="connsiteY3" fmla="*/ 367990 h 546410"/>
              <a:gd name="connsiteX4" fmla="*/ 139390 w 306658"/>
              <a:gd name="connsiteY4" fmla="*/ 340112 h 546410"/>
              <a:gd name="connsiteX5" fmla="*/ 306658 w 306658"/>
              <a:gd name="connsiteY5" fmla="*/ 546410 h 54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658" h="546410">
                <a:moveTo>
                  <a:pt x="0" y="0"/>
                </a:moveTo>
                <a:lnTo>
                  <a:pt x="178419" y="183995"/>
                </a:lnTo>
                <a:lnTo>
                  <a:pt x="39029" y="150541"/>
                </a:lnTo>
                <a:lnTo>
                  <a:pt x="239751" y="367990"/>
                </a:lnTo>
                <a:lnTo>
                  <a:pt x="139390" y="340112"/>
                </a:lnTo>
                <a:lnTo>
                  <a:pt x="306658" y="546410"/>
                </a:lnTo>
              </a:path>
            </a:pathLst>
          </a:custGeom>
          <a:noFill/>
          <a:ln w="38100" cap="flat" cmpd="sng" algn="ctr">
            <a:solidFill>
              <a:srgbClr val="2F3651"/>
            </a:solidFill>
            <a:prstDash val="solid"/>
            <a:tailEnd type="arrow" w="lg" len="sm"/>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87" name="Group 117">
            <a:extLst>
              <a:ext uri="{FF2B5EF4-FFF2-40B4-BE49-F238E27FC236}">
                <a16:creationId xmlns:a16="http://schemas.microsoft.com/office/drawing/2014/main" id="{4A1C707B-B310-861D-F8D1-ABC181CFE469}"/>
              </a:ext>
            </a:extLst>
          </p:cNvPr>
          <p:cNvGrpSpPr/>
          <p:nvPr/>
        </p:nvGrpSpPr>
        <p:grpSpPr>
          <a:xfrm>
            <a:off x="359568" y="3827813"/>
            <a:ext cx="8507194" cy="571461"/>
            <a:chOff x="479424" y="5279011"/>
            <a:chExt cx="10813181" cy="761948"/>
          </a:xfrm>
        </p:grpSpPr>
        <p:sp>
          <p:nvSpPr>
            <p:cNvPr id="588" name="Rettangolo con angoli arrotondati 9">
              <a:extLst>
                <a:ext uri="{FF2B5EF4-FFF2-40B4-BE49-F238E27FC236}">
                  <a16:creationId xmlns:a16="http://schemas.microsoft.com/office/drawing/2014/main" id="{B198824B-2DDC-522C-39C8-13574A92AFE1}"/>
                </a:ext>
              </a:extLst>
            </p:cNvPr>
            <p:cNvSpPr/>
            <p:nvPr/>
          </p:nvSpPr>
          <p:spPr>
            <a:xfrm>
              <a:off x="479424" y="5279011"/>
              <a:ext cx="10813181" cy="761948"/>
            </a:xfrm>
            <a:prstGeom prst="roundRect">
              <a:avLst>
                <a:gd name="adj" fmla="val 15244"/>
              </a:avLst>
            </a:prstGeom>
            <a:solidFill>
              <a:sysClr val="window" lastClr="FFFFFF"/>
            </a:solidFill>
            <a:ln w="25400" cap="flat" cmpd="sng" algn="ctr">
              <a:solidFill>
                <a:srgbClr val="2F3651"/>
              </a:solidFill>
              <a:prstDash val="solid"/>
            </a:ln>
            <a:effectLst/>
          </p:spPr>
          <p:txBody>
            <a:bodyPr lIns="405000" tIns="40500" rIns="27000" rtlCol="0" anchor="ctr"/>
            <a:lstStyle/>
            <a:p>
              <a:pPr lvl="0" defTabSz="685800"/>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Bei genetisch anfälligen Menschen werden Betazellen durch </a:t>
              </a:r>
              <a:r>
                <a:rPr lang="de" sz="1350" kern="0">
                  <a:solidFill>
                    <a:srgbClr val="2F3651"/>
                  </a:solidFill>
                  <a:uFill>
                    <a:solidFill>
                      <a:prstClr val="black">
                        <a:alpha val="0"/>
                      </a:prstClr>
                    </a:solidFill>
                  </a:uFill>
                  <a:latin typeface="Arial"/>
                  <a:ea typeface="Arial"/>
                  <a:cs typeface="Arial"/>
                </a:rPr>
                <a:t>Umweltfaktoren </a:t>
              </a: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gestresst, </a:t>
              </a:r>
            </a:p>
            <a:p>
              <a:pPr lvl="0" defTabSz="685800"/>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wodurch</a:t>
              </a:r>
              <a:r>
                <a:rPr lang="de" sz="1350" kern="0">
                  <a:solidFill>
                    <a:srgbClr val="2F3651"/>
                  </a:solidFill>
                  <a:uFill>
                    <a:solidFill>
                      <a:prstClr val="black">
                        <a:alpha val="0"/>
                      </a:prstClr>
                    </a:solidFill>
                  </a:uFill>
                  <a:latin typeface="Arial"/>
                  <a:ea typeface="Arial"/>
                  <a:cs typeface="Arial"/>
                </a:rPr>
                <a:t> sie </a:t>
              </a: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Betazellantigene freisetzen</a:t>
              </a:r>
              <a:r>
                <a:rPr kumimoji="0" lang="de" sz="1350" b="0" i="0" u="none" strike="noStrike" kern="0" cap="none" spc="0" normalizeH="0" baseline="30000" noProof="0">
                  <a:ln>
                    <a:noFill/>
                  </a:ln>
                  <a:solidFill>
                    <a:srgbClr val="2F3651"/>
                  </a:solidFill>
                  <a:effectLst/>
                  <a:uLnTx/>
                  <a:uFill>
                    <a:solidFill>
                      <a:prstClr val="black">
                        <a:alpha val="0"/>
                      </a:prstClr>
                    </a:solidFill>
                  </a:uFill>
                  <a:latin typeface="Arial"/>
                  <a:ea typeface="Arial"/>
                  <a:cs typeface="Arial"/>
                </a:rPr>
                <a:t>1</a:t>
              </a: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 </a:t>
              </a:r>
            </a:p>
          </p:txBody>
        </p:sp>
        <p:sp>
          <p:nvSpPr>
            <p:cNvPr id="589" name="Oval 120">
              <a:extLst>
                <a:ext uri="{FF2B5EF4-FFF2-40B4-BE49-F238E27FC236}">
                  <a16:creationId xmlns:a16="http://schemas.microsoft.com/office/drawing/2014/main" id="{3B3ECC3D-F983-15F0-793F-97DADF8F2CF4}"/>
                </a:ext>
              </a:extLst>
            </p:cNvPr>
            <p:cNvSpPr>
              <a:spLocks noChangeAspect="1"/>
            </p:cNvSpPr>
            <p:nvPr/>
          </p:nvSpPr>
          <p:spPr>
            <a:xfrm>
              <a:off x="575026" y="5460494"/>
              <a:ext cx="402874" cy="402874"/>
            </a:xfrm>
            <a:prstGeom prst="ellipse">
              <a:avLst/>
            </a:prstGeom>
            <a:solidFill>
              <a:srgbClr val="2F3651"/>
            </a:solidFill>
            <a:ln w="25400" cap="flat" cmpd="sng" algn="ctr">
              <a:noFill/>
              <a:prstDash val="solid"/>
            </a:ln>
            <a:effectLst/>
          </p:spPr>
          <p:txBody>
            <a:bodyPr tIns="40500" bIns="1350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5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1</a:t>
              </a: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590" name="Rectangle 121">
            <a:extLst>
              <a:ext uri="{FF2B5EF4-FFF2-40B4-BE49-F238E27FC236}">
                <a16:creationId xmlns:a16="http://schemas.microsoft.com/office/drawing/2014/main" id="{6C7A9F24-6402-9F87-D8DC-502D51AAC3C5}"/>
              </a:ext>
            </a:extLst>
          </p:cNvPr>
          <p:cNvSpPr/>
          <p:nvPr/>
        </p:nvSpPr>
        <p:spPr>
          <a:xfrm>
            <a:off x="1349808" y="2024220"/>
            <a:ext cx="719540" cy="235449"/>
          </a:xfrm>
          <a:prstGeom prst="rect">
            <a:avLst/>
          </a:prstGeom>
        </p:spPr>
        <p:txBody>
          <a:bodyPr wrap="square" lIns="0" tIns="0" rIns="0" bIns="0" anchor="t">
            <a:spAutoFit/>
          </a:bodyPr>
          <a:lstStyle/>
          <a:p>
            <a:pPr algn="r" defTabSz="685783">
              <a:lnSpc>
                <a:spcPct val="85000"/>
              </a:lnSpc>
              <a:defRPr/>
            </a:pPr>
            <a:r>
              <a:rPr lang="de" sz="900" b="1">
                <a:solidFill>
                  <a:srgbClr val="2F3651"/>
                </a:solidFill>
                <a:uFill>
                  <a:solidFill>
                    <a:prstClr val="black">
                      <a:alpha val="0"/>
                    </a:prstClr>
                  </a:solidFill>
                </a:uFill>
                <a:latin typeface="Arial"/>
                <a:ea typeface="Arial"/>
                <a:cs typeface="Arial"/>
              </a:rPr>
              <a:t>Stress, Zytokine</a:t>
            </a:r>
            <a:r>
              <a:rPr lang="de" sz="900" b="1" baseline="30000">
                <a:solidFill>
                  <a:srgbClr val="2F3651"/>
                </a:solidFill>
                <a:uFill>
                  <a:solidFill>
                    <a:prstClr val="black">
                      <a:alpha val="0"/>
                    </a:prstClr>
                  </a:solidFill>
                </a:uFill>
                <a:latin typeface="Arial"/>
                <a:ea typeface="Arial"/>
                <a:cs typeface="Arial"/>
              </a:rPr>
              <a:t>3,4</a:t>
            </a:r>
            <a:endParaRPr lang="en-US" sz="900" baseline="30000">
              <a:solidFill>
                <a:srgbClr val="2F3651"/>
              </a:solidFill>
              <a:latin typeface="Arial" panose="020B0604020202020204" pitchFamily="34" charset="0"/>
              <a:ea typeface="Calibri" panose="020F0502020204030204"/>
              <a:cs typeface="Arial" panose="020B0604020202020204" pitchFamily="34" charset="0"/>
            </a:endParaRPr>
          </a:p>
        </p:txBody>
      </p:sp>
    </p:spTree>
    <p:extLst>
      <p:ext uri="{BB962C8B-B14F-4D97-AF65-F5344CB8AC3E}">
        <p14:creationId xmlns:p14="http://schemas.microsoft.com/office/powerpoint/2010/main" val="243505071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996D19A-EA32-2F69-210F-ABA3ADEF031D}"/>
            </a:ext>
          </a:extLst>
        </p:cNvPr>
        <p:cNvGrpSpPr/>
        <p:nvPr/>
      </p:nvGrpSpPr>
      <p:grpSpPr>
        <a:xfrm>
          <a:off x="0" y="0"/>
          <a:ext cx="0" cy="0"/>
          <a:chOff x="0" y="0"/>
          <a:chExt cx="0" cy="0"/>
        </a:xfrm>
      </p:grpSpPr>
      <p:sp>
        <p:nvSpPr>
          <p:cNvPr id="9" name="Textfeld 8">
            <a:extLst>
              <a:ext uri="{FF2B5EF4-FFF2-40B4-BE49-F238E27FC236}">
                <a16:creationId xmlns:a16="http://schemas.microsoft.com/office/drawing/2014/main" id="{80084FA3-1150-8A6F-9A3E-02F771924105}"/>
              </a:ext>
            </a:extLst>
          </p:cNvPr>
          <p:cNvSpPr txBox="1"/>
          <p:nvPr/>
        </p:nvSpPr>
        <p:spPr>
          <a:xfrm>
            <a:off x="352923" y="4664955"/>
            <a:ext cx="8507194" cy="461665"/>
          </a:xfrm>
          <a:prstGeom prst="rect">
            <a:avLst/>
          </a:prstGeom>
          <a:noFill/>
        </p:spPr>
        <p:txBody>
          <a:bodyPr wrap="square">
            <a:spAutoFit/>
          </a:bodyPr>
          <a:lstStyle/>
          <a:p>
            <a:r>
              <a:rPr lang="de-DE" sz="600">
                <a:solidFill>
                  <a:srgbClr val="404040"/>
                </a:solidFill>
                <a:cs typeface="Arial"/>
              </a:rPr>
              <a:t>APZ: Antigen-präsentierende Zelle; 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HLA: Humanes </a:t>
            </a:r>
            <a:r>
              <a:rPr lang="de-DE" sz="600" err="1">
                <a:solidFill>
                  <a:srgbClr val="404040"/>
                </a:solidFill>
                <a:cs typeface="Arial"/>
              </a:rPr>
              <a:t>Leukozytenantigen</a:t>
            </a:r>
            <a:r>
              <a:rPr lang="de-DE" sz="600">
                <a:solidFill>
                  <a:srgbClr val="404040"/>
                </a:solidFill>
                <a:cs typeface="Arial"/>
              </a:rPr>
              <a:t>; IL: Interleukin; MHC: Major </a:t>
            </a:r>
            <a:r>
              <a:rPr lang="de-DE" sz="600" err="1">
                <a:solidFill>
                  <a:srgbClr val="404040"/>
                </a:solidFill>
                <a:cs typeface="Arial"/>
              </a:rPr>
              <a:t>histocompatibility</a:t>
            </a:r>
            <a:r>
              <a:rPr lang="de-DE" sz="600">
                <a:solidFill>
                  <a:srgbClr val="404040"/>
                </a:solidFill>
                <a:cs typeface="Arial"/>
              </a:rPr>
              <a:t> </a:t>
            </a:r>
            <a:r>
              <a:rPr lang="de-DE" sz="600" err="1">
                <a:solidFill>
                  <a:srgbClr val="404040"/>
                </a:solidFill>
                <a:cs typeface="Arial"/>
              </a:rPr>
              <a:t>complex</a:t>
            </a:r>
            <a:r>
              <a:rPr lang="de-DE" sz="600">
                <a:solidFill>
                  <a:srgbClr val="404040"/>
                </a:solidFill>
                <a:cs typeface="Arial"/>
              </a:rPr>
              <a:t>, </a:t>
            </a:r>
            <a:r>
              <a:rPr lang="de-DE" sz="600" err="1">
                <a:solidFill>
                  <a:srgbClr val="404040"/>
                </a:solidFill>
                <a:cs typeface="Arial"/>
              </a:rPr>
              <a:t>Haupthistokompatibilitätskomplex</a:t>
            </a:r>
            <a:r>
              <a:rPr lang="de-DE" sz="600">
                <a:solidFill>
                  <a:srgbClr val="404040"/>
                </a:solidFill>
                <a:cs typeface="Arial"/>
              </a:rPr>
              <a:t>;     T1D: Typ-1-Diabetes; TCR: T-Zell-Rezeptor.</a:t>
            </a:r>
          </a:p>
          <a:p>
            <a:r>
              <a:rPr lang="de-DE" sz="600" b="1">
                <a:solidFill>
                  <a:srgbClr val="404040"/>
                </a:solidFill>
                <a:cs typeface="Arial"/>
              </a:rPr>
              <a:t>1. </a:t>
            </a:r>
            <a:r>
              <a:rPr lang="de-DE" sz="600" err="1">
                <a:solidFill>
                  <a:srgbClr val="404040"/>
                </a:solidFill>
                <a:cs typeface="Arial"/>
              </a:rPr>
              <a:t>Houeiss</a:t>
            </a:r>
            <a:r>
              <a:rPr lang="de-DE" sz="600">
                <a:solidFill>
                  <a:srgbClr val="404040"/>
                </a:solidFill>
                <a:cs typeface="Arial"/>
              </a:rPr>
              <a:t> P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2022; 13: 933965. </a:t>
            </a:r>
            <a:r>
              <a:rPr lang="de-DE" sz="600" b="1">
                <a:solidFill>
                  <a:srgbClr val="404040"/>
                </a:solidFill>
                <a:cs typeface="Arial"/>
              </a:rPr>
              <a:t>2.</a:t>
            </a:r>
            <a:r>
              <a:rPr lang="de-DE" sz="600">
                <a:solidFill>
                  <a:srgbClr val="404040"/>
                </a:solidFill>
                <a:cs typeface="Arial"/>
              </a:rPr>
              <a:t> Clark M </a:t>
            </a:r>
            <a:r>
              <a:rPr lang="de-DE" sz="600" i="1">
                <a:solidFill>
                  <a:srgbClr val="404040"/>
                </a:solidFill>
                <a:cs typeface="Arial"/>
              </a:rPr>
              <a:t>et al. Front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2021; 11: 615371. </a:t>
            </a:r>
            <a:r>
              <a:rPr lang="de-DE" sz="600" b="1">
                <a:solidFill>
                  <a:srgbClr val="404040"/>
                </a:solidFill>
                <a:cs typeface="Arial"/>
              </a:rPr>
              <a:t>3.</a:t>
            </a:r>
            <a:r>
              <a:rPr lang="de-DE" sz="600">
                <a:solidFill>
                  <a:srgbClr val="404040"/>
                </a:solidFill>
                <a:cs typeface="Arial"/>
              </a:rPr>
              <a:t> Lu J </a:t>
            </a:r>
            <a:r>
              <a:rPr lang="de-DE" sz="600" i="1">
                <a:solidFill>
                  <a:srgbClr val="404040"/>
                </a:solidFill>
                <a:cs typeface="Arial"/>
              </a:rPr>
              <a:t>et al. </a:t>
            </a:r>
            <a:r>
              <a:rPr lang="de-DE" sz="600" i="1" err="1">
                <a:solidFill>
                  <a:srgbClr val="404040"/>
                </a:solidFill>
                <a:cs typeface="Arial"/>
              </a:rPr>
              <a:t>Clin</a:t>
            </a:r>
            <a:r>
              <a:rPr lang="de-DE" sz="600" i="1">
                <a:solidFill>
                  <a:srgbClr val="404040"/>
                </a:solidFill>
                <a:cs typeface="Arial"/>
              </a:rPr>
              <a:t> </a:t>
            </a:r>
            <a:r>
              <a:rPr lang="de-DE" sz="600" i="1" err="1">
                <a:solidFill>
                  <a:srgbClr val="404040"/>
                </a:solidFill>
                <a:cs typeface="Arial"/>
              </a:rPr>
              <a:t>Transl</a:t>
            </a:r>
            <a:r>
              <a:rPr lang="de-DE" sz="600" i="1">
                <a:solidFill>
                  <a:srgbClr val="404040"/>
                </a:solidFill>
                <a:cs typeface="Arial"/>
              </a:rPr>
              <a:t> </a:t>
            </a:r>
            <a:r>
              <a:rPr lang="de-DE" sz="600" i="1" err="1">
                <a:solidFill>
                  <a:srgbClr val="404040"/>
                </a:solidFill>
                <a:cs typeface="Arial"/>
              </a:rPr>
              <a:t>Immunology</a:t>
            </a:r>
            <a:r>
              <a:rPr lang="de-DE" sz="600" i="1">
                <a:solidFill>
                  <a:srgbClr val="404040"/>
                </a:solidFill>
                <a:cs typeface="Arial"/>
              </a:rPr>
              <a:t> </a:t>
            </a:r>
            <a:r>
              <a:rPr lang="de-DE" sz="600">
                <a:solidFill>
                  <a:srgbClr val="404040"/>
                </a:solidFill>
                <a:cs typeface="Arial"/>
              </a:rPr>
              <a:t>2020; 9: e1122. </a:t>
            </a:r>
            <a:r>
              <a:rPr lang="de-DE" sz="600" b="1">
                <a:solidFill>
                  <a:srgbClr val="404040"/>
                </a:solidFill>
                <a:cs typeface="Arial"/>
              </a:rPr>
              <a:t>4.</a:t>
            </a:r>
            <a:r>
              <a:rPr lang="de-DE" sz="600">
                <a:solidFill>
                  <a:srgbClr val="404040"/>
                </a:solidFill>
                <a:cs typeface="Arial"/>
              </a:rPr>
              <a:t> Bender C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2021; 11: 606434. </a:t>
            </a:r>
            <a:r>
              <a:rPr lang="de-DE" sz="600" b="1">
                <a:solidFill>
                  <a:srgbClr val="404040"/>
                </a:solidFill>
                <a:cs typeface="Arial"/>
              </a:rPr>
              <a:t>5.</a:t>
            </a:r>
            <a:r>
              <a:rPr lang="de-DE" sz="600">
                <a:solidFill>
                  <a:srgbClr val="404040"/>
                </a:solidFill>
                <a:cs typeface="Arial"/>
              </a:rPr>
              <a:t> Li Y </a:t>
            </a:r>
            <a:r>
              <a:rPr lang="de-DE" sz="600" i="1">
                <a:solidFill>
                  <a:srgbClr val="404040"/>
                </a:solidFill>
                <a:cs typeface="Arial"/>
              </a:rPr>
              <a:t>et al. Front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2021; 12: 690783. </a:t>
            </a:r>
            <a:r>
              <a:rPr lang="de-DE" sz="600" b="1">
                <a:solidFill>
                  <a:srgbClr val="404040"/>
                </a:solidFill>
                <a:cs typeface="Arial"/>
              </a:rPr>
              <a:t>6.</a:t>
            </a:r>
            <a:r>
              <a:rPr lang="de-DE" sz="600">
                <a:solidFill>
                  <a:srgbClr val="404040"/>
                </a:solidFill>
                <a:cs typeface="Arial"/>
              </a:rPr>
              <a:t> </a:t>
            </a:r>
            <a:r>
              <a:rPr lang="de-DE" sz="600" err="1">
                <a:solidFill>
                  <a:srgbClr val="404040"/>
                </a:solidFill>
                <a:cs typeface="Arial"/>
              </a:rPr>
              <a:t>Burrack</a:t>
            </a:r>
            <a:r>
              <a:rPr lang="de-DE" sz="600">
                <a:solidFill>
                  <a:srgbClr val="404040"/>
                </a:solidFill>
                <a:cs typeface="Arial"/>
              </a:rPr>
              <a:t> AL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2017; 8: 343.</a:t>
            </a:r>
            <a:endParaRPr lang="en-US" sz="600">
              <a:solidFill>
                <a:srgbClr val="404040"/>
              </a:solidFill>
              <a:cs typeface="Arial"/>
            </a:endParaRPr>
          </a:p>
        </p:txBody>
      </p:sp>
      <p:sp>
        <p:nvSpPr>
          <p:cNvPr id="547" name="Rectangle 13">
            <a:extLst>
              <a:ext uri="{FF2B5EF4-FFF2-40B4-BE49-F238E27FC236}">
                <a16:creationId xmlns:a16="http://schemas.microsoft.com/office/drawing/2014/main" id="{BF86F3DA-6956-9A9A-DCA1-8C832C34C7BC}"/>
              </a:ext>
            </a:extLst>
          </p:cNvPr>
          <p:cNvSpPr/>
          <p:nvPr/>
        </p:nvSpPr>
        <p:spPr>
          <a:xfrm>
            <a:off x="346258" y="1430350"/>
            <a:ext cx="4677227" cy="2241037"/>
          </a:xfrm>
          <a:prstGeom prst="rect">
            <a:avLst/>
          </a:prstGeom>
          <a:solidFill>
            <a:srgbClr val="E9EEFE"/>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48" name="Rectangle: Top Corners Rounded 15">
            <a:extLst>
              <a:ext uri="{FF2B5EF4-FFF2-40B4-BE49-F238E27FC236}">
                <a16:creationId xmlns:a16="http://schemas.microsoft.com/office/drawing/2014/main" id="{CE5F19F1-BACA-A3A2-3F4F-60619E4F62BD}"/>
              </a:ext>
            </a:extLst>
          </p:cNvPr>
          <p:cNvSpPr/>
          <p:nvPr/>
        </p:nvSpPr>
        <p:spPr>
          <a:xfrm rot="16200000">
            <a:off x="2476528" y="-974897"/>
            <a:ext cx="595736" cy="4829654"/>
          </a:xfrm>
          <a:prstGeom prst="rect">
            <a:avLst/>
          </a:prstGeom>
          <a:noFill/>
          <a:ln w="25400" cap="flat" cmpd="sng" algn="ctr">
            <a:noFill/>
            <a:prstDash val="solid"/>
          </a:ln>
          <a:effectLst/>
        </p:spPr>
        <p:txBody>
          <a:bodyPr vert="vert" lIns="0" tIns="0" rIns="0" bIns="0" rtlCol="0" anchor="t" anchorCtr="0"/>
          <a:lstStyle/>
          <a:p>
            <a:pPr marL="0" marR="0" lvl="0" indent="0" defTabSz="685800" eaLnBrk="1" fontAlgn="auto" latinLnBrk="0" hangingPunct="1">
              <a:lnSpc>
                <a:spcPct val="90000"/>
              </a:lnSpc>
              <a:spcBef>
                <a:spcPct val="0"/>
              </a:spcBef>
              <a:spcAft>
                <a:spcPct val="0"/>
              </a:spcAft>
              <a:buClrTx/>
              <a:buSzTx/>
              <a:buFontTx/>
              <a:buNone/>
              <a:tabLst/>
              <a:defRPr/>
            </a:pPr>
            <a:r>
              <a:rPr kumimoji="0" lang="de" sz="13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Langerhans-Inseln in der </a:t>
            </a: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 T1D-Bauchspeicheldrüse</a:t>
            </a:r>
          </a:p>
        </p:txBody>
      </p:sp>
      <p:cxnSp>
        <p:nvCxnSpPr>
          <p:cNvPr id="549" name="Connettore diritto 16">
            <a:extLst>
              <a:ext uri="{FF2B5EF4-FFF2-40B4-BE49-F238E27FC236}">
                <a16:creationId xmlns:a16="http://schemas.microsoft.com/office/drawing/2014/main" id="{D2B5B776-AF57-AE33-DF01-FB8A44884345}"/>
              </a:ext>
            </a:extLst>
          </p:cNvPr>
          <p:cNvCxnSpPr/>
          <p:nvPr/>
        </p:nvCxnSpPr>
        <p:spPr>
          <a:xfrm>
            <a:off x="9709" y="1029469"/>
            <a:ext cx="5019491" cy="0"/>
          </a:xfrm>
          <a:prstGeom prst="line">
            <a:avLst/>
          </a:prstGeom>
          <a:noFill/>
          <a:ln w="25400" cap="flat" cmpd="sng" algn="ctr">
            <a:solidFill>
              <a:srgbClr val="2F3651"/>
            </a:solidFill>
            <a:prstDash val="solid"/>
          </a:ln>
          <a:effectLst>
            <a:outerShdw blurRad="40000" dist="20000" dir="5400000" rotWithShape="0">
              <a:srgbClr val="000000">
                <a:alpha val="38000"/>
              </a:srgbClr>
            </a:outerShdw>
          </a:effectLst>
        </p:spPr>
      </p:cxnSp>
      <p:grpSp>
        <p:nvGrpSpPr>
          <p:cNvPr id="552" name="Group 36">
            <a:extLst>
              <a:ext uri="{FF2B5EF4-FFF2-40B4-BE49-F238E27FC236}">
                <a16:creationId xmlns:a16="http://schemas.microsoft.com/office/drawing/2014/main" id="{D808ACFE-EA5B-A0E9-0F0F-AFEFE9D246B6}"/>
              </a:ext>
            </a:extLst>
          </p:cNvPr>
          <p:cNvGrpSpPr>
            <a:grpSpLocks noChangeAspect="1"/>
          </p:cNvGrpSpPr>
          <p:nvPr/>
        </p:nvGrpSpPr>
        <p:grpSpPr>
          <a:xfrm>
            <a:off x="2111291" y="1797612"/>
            <a:ext cx="964128" cy="1059670"/>
            <a:chOff x="4525541" y="2474449"/>
            <a:chExt cx="2109395" cy="2318425"/>
          </a:xfrm>
        </p:grpSpPr>
        <p:sp>
          <p:nvSpPr>
            <p:cNvPr id="553" name="Rectangle 37">
              <a:extLst>
                <a:ext uri="{FF2B5EF4-FFF2-40B4-BE49-F238E27FC236}">
                  <a16:creationId xmlns:a16="http://schemas.microsoft.com/office/drawing/2014/main" id="{2CFBCF44-E3A9-9801-0D9C-AC23086571EA}"/>
                </a:ext>
              </a:extLst>
            </p:cNvPr>
            <p:cNvSpPr/>
            <p:nvPr/>
          </p:nvSpPr>
          <p:spPr>
            <a:xfrm>
              <a:off x="4726058" y="2474449"/>
              <a:ext cx="1574266" cy="515133"/>
            </a:xfrm>
            <a:prstGeom prst="rect">
              <a:avLst/>
            </a:prstGeom>
          </p:spPr>
          <p:txBody>
            <a:bodyPr wrap="square" lIns="0" tIns="0" rIns="0" bIns="0">
              <a:spAutoFit/>
            </a:bodyPr>
            <a:lstStyle/>
            <a:p>
              <a:pPr algn="ctr" defTabSz="685783">
                <a:lnSpc>
                  <a:spcPct val="85000"/>
                </a:lnSpc>
                <a:defRPr/>
              </a:pPr>
              <a:r>
                <a:rPr lang="de" sz="900" b="1">
                  <a:solidFill>
                    <a:srgbClr val="2F3651"/>
                  </a:solidFill>
                  <a:uFill>
                    <a:solidFill>
                      <a:prstClr val="black">
                        <a:alpha val="0"/>
                      </a:prstClr>
                    </a:solidFill>
                  </a:uFill>
                  <a:latin typeface="Arial"/>
                  <a:ea typeface="Arial"/>
                  <a:cs typeface="Arial"/>
                </a:rPr>
                <a:t>Beschädigte Betazelle</a:t>
              </a:r>
            </a:p>
          </p:txBody>
        </p:sp>
        <p:grpSp>
          <p:nvGrpSpPr>
            <p:cNvPr id="554" name="Group 38">
              <a:extLst>
                <a:ext uri="{FF2B5EF4-FFF2-40B4-BE49-F238E27FC236}">
                  <a16:creationId xmlns:a16="http://schemas.microsoft.com/office/drawing/2014/main" id="{F05DDA42-889F-EE40-A171-DFD32D63C6AB}"/>
                </a:ext>
              </a:extLst>
            </p:cNvPr>
            <p:cNvGrpSpPr>
              <a:grpSpLocks noChangeAspect="1"/>
            </p:cNvGrpSpPr>
            <p:nvPr/>
          </p:nvGrpSpPr>
          <p:grpSpPr>
            <a:xfrm>
              <a:off x="4525541" y="3132797"/>
              <a:ext cx="2109395" cy="1660077"/>
              <a:chOff x="6605574" y="1687564"/>
              <a:chExt cx="1673758" cy="1317234"/>
            </a:xfrm>
          </p:grpSpPr>
          <p:pic>
            <p:nvPicPr>
              <p:cNvPr id="560" name="Graphic 49">
                <a:extLst>
                  <a:ext uri="{FF2B5EF4-FFF2-40B4-BE49-F238E27FC236}">
                    <a16:creationId xmlns:a16="http://schemas.microsoft.com/office/drawing/2014/main" id="{149CB9BA-9B73-1D10-25DE-E737A2405874}"/>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05574" y="1687564"/>
                <a:ext cx="1673758" cy="1317234"/>
              </a:xfrm>
              <a:prstGeom prst="rect">
                <a:avLst/>
              </a:prstGeom>
            </p:spPr>
          </p:pic>
          <p:grpSp>
            <p:nvGrpSpPr>
              <p:cNvPr id="561" name="Group 51">
                <a:extLst>
                  <a:ext uri="{FF2B5EF4-FFF2-40B4-BE49-F238E27FC236}">
                    <a16:creationId xmlns:a16="http://schemas.microsoft.com/office/drawing/2014/main" id="{F588AE52-78A3-7E17-62EC-9B1BD88F1291}"/>
                  </a:ext>
                </a:extLst>
              </p:cNvPr>
              <p:cNvGrpSpPr/>
              <p:nvPr/>
            </p:nvGrpSpPr>
            <p:grpSpPr>
              <a:xfrm>
                <a:off x="6681317" y="2369428"/>
                <a:ext cx="1378904" cy="584888"/>
                <a:chOff x="7851709" y="2288299"/>
                <a:chExt cx="1378904" cy="584888"/>
              </a:xfrm>
            </p:grpSpPr>
            <p:pic>
              <p:nvPicPr>
                <p:cNvPr id="563" name="Graphic 55">
                  <a:extLst>
                    <a:ext uri="{FF2B5EF4-FFF2-40B4-BE49-F238E27FC236}">
                      <a16:creationId xmlns:a16="http://schemas.microsoft.com/office/drawing/2014/main" id="{C418B9BE-AE95-239C-8C75-7FE79BE7496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470927">
                  <a:off x="7959625" y="2446590"/>
                  <a:ext cx="335598" cy="210399"/>
                </a:xfrm>
                <a:prstGeom prst="rect">
                  <a:avLst/>
                </a:prstGeom>
              </p:spPr>
            </p:pic>
            <p:pic>
              <p:nvPicPr>
                <p:cNvPr id="564" name="Graphic 56">
                  <a:extLst>
                    <a:ext uri="{FF2B5EF4-FFF2-40B4-BE49-F238E27FC236}">
                      <a16:creationId xmlns:a16="http://schemas.microsoft.com/office/drawing/2014/main" id="{A2E08C86-9C77-DF69-ABDF-A3F1901CCA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470927">
                  <a:off x="8895015" y="2466074"/>
                  <a:ext cx="335598" cy="210399"/>
                </a:xfrm>
                <a:prstGeom prst="rect">
                  <a:avLst/>
                </a:prstGeom>
              </p:spPr>
            </p:pic>
            <p:pic>
              <p:nvPicPr>
                <p:cNvPr id="565" name="Graphic 57">
                  <a:extLst>
                    <a:ext uri="{FF2B5EF4-FFF2-40B4-BE49-F238E27FC236}">
                      <a16:creationId xmlns:a16="http://schemas.microsoft.com/office/drawing/2014/main" id="{778C1D28-DF3F-5D9C-8D45-55091FCE61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a:off x="8186456" y="2662788"/>
                  <a:ext cx="335598" cy="210399"/>
                </a:xfrm>
                <a:prstGeom prst="rect">
                  <a:avLst/>
                </a:prstGeom>
              </p:spPr>
            </p:pic>
            <p:pic>
              <p:nvPicPr>
                <p:cNvPr id="566" name="Graphic 58">
                  <a:extLst>
                    <a:ext uri="{FF2B5EF4-FFF2-40B4-BE49-F238E27FC236}">
                      <a16:creationId xmlns:a16="http://schemas.microsoft.com/office/drawing/2014/main" id="{9AA1D2A7-C4C8-8A43-FB3C-E781F084FE2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2629067">
                  <a:off x="7851709" y="2288299"/>
                  <a:ext cx="333333" cy="208979"/>
                </a:xfrm>
                <a:prstGeom prst="rect">
                  <a:avLst/>
                </a:prstGeom>
              </p:spPr>
            </p:pic>
          </p:grpSp>
          <p:pic>
            <p:nvPicPr>
              <p:cNvPr id="562" name="Graphic 52">
                <a:extLst>
                  <a:ext uri="{FF2B5EF4-FFF2-40B4-BE49-F238E27FC236}">
                    <a16:creationId xmlns:a16="http://schemas.microsoft.com/office/drawing/2014/main" id="{9B4C8D96-FA2F-BF3D-A181-3DE50EA99E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a:off x="7324846" y="2744285"/>
                <a:ext cx="335598" cy="210399"/>
              </a:xfrm>
              <a:prstGeom prst="rect">
                <a:avLst/>
              </a:prstGeom>
            </p:spPr>
          </p:pic>
        </p:grpSp>
        <p:grpSp>
          <p:nvGrpSpPr>
            <p:cNvPr id="555" name="Group 39">
              <a:extLst>
                <a:ext uri="{FF2B5EF4-FFF2-40B4-BE49-F238E27FC236}">
                  <a16:creationId xmlns:a16="http://schemas.microsoft.com/office/drawing/2014/main" id="{910D4690-C7E0-F199-D999-004CB3D8B510}"/>
                </a:ext>
              </a:extLst>
            </p:cNvPr>
            <p:cNvGrpSpPr>
              <a:grpSpLocks noChangeAspect="1"/>
            </p:cNvGrpSpPr>
            <p:nvPr/>
          </p:nvGrpSpPr>
          <p:grpSpPr>
            <a:xfrm>
              <a:off x="4704241" y="3605268"/>
              <a:ext cx="1659678" cy="1027263"/>
              <a:chOff x="8275555" y="4015268"/>
              <a:chExt cx="1292415" cy="799946"/>
            </a:xfrm>
          </p:grpSpPr>
          <p:grpSp>
            <p:nvGrpSpPr>
              <p:cNvPr id="556" name="Group 43">
                <a:extLst>
                  <a:ext uri="{FF2B5EF4-FFF2-40B4-BE49-F238E27FC236}">
                    <a16:creationId xmlns:a16="http://schemas.microsoft.com/office/drawing/2014/main" id="{26131813-1950-389A-B86D-C4D7DF912BE4}"/>
                  </a:ext>
                </a:extLst>
              </p:cNvPr>
              <p:cNvGrpSpPr/>
              <p:nvPr/>
            </p:nvGrpSpPr>
            <p:grpSpPr>
              <a:xfrm>
                <a:off x="8275555" y="4435449"/>
                <a:ext cx="1292415" cy="379765"/>
                <a:chOff x="7937076" y="2465589"/>
                <a:chExt cx="1292415" cy="379765"/>
              </a:xfrm>
            </p:grpSpPr>
            <p:pic>
              <p:nvPicPr>
                <p:cNvPr id="558" name="Graphic 1931">
                  <a:extLst>
                    <a:ext uri="{FF2B5EF4-FFF2-40B4-BE49-F238E27FC236}">
                      <a16:creationId xmlns:a16="http://schemas.microsoft.com/office/drawing/2014/main" id="{0489CAD2-21CB-4819-00D2-D032A47120D5}"/>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470927">
                  <a:off x="7937076" y="2480824"/>
                  <a:ext cx="379763" cy="291945"/>
                </a:xfrm>
                <a:prstGeom prst="rect">
                  <a:avLst/>
                </a:prstGeom>
              </p:spPr>
            </p:pic>
            <p:pic>
              <p:nvPicPr>
                <p:cNvPr id="559" name="Graphic 1932">
                  <a:extLst>
                    <a:ext uri="{FF2B5EF4-FFF2-40B4-BE49-F238E27FC236}">
                      <a16:creationId xmlns:a16="http://schemas.microsoft.com/office/drawing/2014/main" id="{5CCDC3DC-67C1-3D61-BC9A-7CCBF39C6A2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7070215">
                  <a:off x="8893636" y="2509500"/>
                  <a:ext cx="379765" cy="291944"/>
                </a:xfrm>
                <a:prstGeom prst="rect">
                  <a:avLst/>
                </a:prstGeom>
              </p:spPr>
            </p:pic>
          </p:grpSp>
          <p:sp>
            <p:nvSpPr>
              <p:cNvPr id="557" name="Freeform 55">
                <a:extLst>
                  <a:ext uri="{FF2B5EF4-FFF2-40B4-BE49-F238E27FC236}">
                    <a16:creationId xmlns:a16="http://schemas.microsoft.com/office/drawing/2014/main" id="{0E8CBE60-7064-53AA-178B-3A9F70589812}"/>
                  </a:ext>
                </a:extLst>
              </p:cNvPr>
              <p:cNvSpPr/>
              <p:nvPr/>
            </p:nvSpPr>
            <p:spPr>
              <a:xfrm>
                <a:off x="8584404" y="4015268"/>
                <a:ext cx="690874" cy="636406"/>
              </a:xfrm>
              <a:custGeom>
                <a:avLst/>
                <a:gdLst>
                  <a:gd name="connsiteX0" fmla="*/ 690875 w 690874"/>
                  <a:gd name="connsiteY0" fmla="*/ 318203 h 636406"/>
                  <a:gd name="connsiteX1" fmla="*/ 345437 w 690874"/>
                  <a:gd name="connsiteY1" fmla="*/ 636406 h 636406"/>
                  <a:gd name="connsiteX2" fmla="*/ 0 w 690874"/>
                  <a:gd name="connsiteY2" fmla="*/ 318203 h 636406"/>
                  <a:gd name="connsiteX3" fmla="*/ 345437 w 690874"/>
                  <a:gd name="connsiteY3" fmla="*/ 0 h 636406"/>
                  <a:gd name="connsiteX4" fmla="*/ 690875 w 690874"/>
                  <a:gd name="connsiteY4" fmla="*/ 318203 h 63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874" h="636406">
                    <a:moveTo>
                      <a:pt x="690875" y="318203"/>
                    </a:moveTo>
                    <a:cubicBezTo>
                      <a:pt x="690875" y="493942"/>
                      <a:pt x="536217" y="636406"/>
                      <a:pt x="345437" y="636406"/>
                    </a:cubicBezTo>
                    <a:cubicBezTo>
                      <a:pt x="154658" y="636406"/>
                      <a:pt x="0" y="493942"/>
                      <a:pt x="0" y="318203"/>
                    </a:cubicBezTo>
                    <a:cubicBezTo>
                      <a:pt x="0" y="142464"/>
                      <a:pt x="154658" y="0"/>
                      <a:pt x="345437" y="0"/>
                    </a:cubicBezTo>
                    <a:cubicBezTo>
                      <a:pt x="536217" y="0"/>
                      <a:pt x="690875" y="142464"/>
                      <a:pt x="690875" y="318203"/>
                    </a:cubicBezTo>
                    <a:close/>
                  </a:path>
                </a:pathLst>
              </a:custGeom>
              <a:solidFill>
                <a:srgbClr val="E3E7F7">
                  <a:alpha val="48000"/>
                </a:srgbClr>
              </a:solidFill>
              <a:ln w="6684" cap="flat">
                <a:noFill/>
                <a:prstDash val="solid"/>
                <a:miter/>
              </a:ln>
            </p:spPr>
            <p:txBody>
              <a:bodyPr rtlCol="0" anchor="ctr"/>
              <a:lstStyle/>
              <a:p>
                <a:pPr defTabSz="914355">
                  <a:lnSpc>
                    <a:spcPct val="85000"/>
                  </a:lnSpc>
                  <a:defRPr/>
                </a:pPr>
                <a:endParaRPr lang="en-US" sz="900">
                  <a:solidFill>
                    <a:srgbClr val="2F3651"/>
                  </a:solidFill>
                  <a:latin typeface="Arial" panose="020B0604020202020204" pitchFamily="34" charset="0"/>
                  <a:ea typeface="Calibri" panose="020F0502020204030204"/>
                  <a:cs typeface="Arial" panose="020B0604020202020204" pitchFamily="34" charset="0"/>
                </a:endParaRPr>
              </a:p>
            </p:txBody>
          </p:sp>
        </p:grpSp>
      </p:grpSp>
      <p:grpSp>
        <p:nvGrpSpPr>
          <p:cNvPr id="567" name="Group 60">
            <a:extLst>
              <a:ext uri="{FF2B5EF4-FFF2-40B4-BE49-F238E27FC236}">
                <a16:creationId xmlns:a16="http://schemas.microsoft.com/office/drawing/2014/main" id="{4E95257E-B279-8B49-4351-05F958D7ADC9}"/>
              </a:ext>
            </a:extLst>
          </p:cNvPr>
          <p:cNvGrpSpPr>
            <a:grpSpLocks noChangeAspect="1"/>
          </p:cNvGrpSpPr>
          <p:nvPr/>
        </p:nvGrpSpPr>
        <p:grpSpPr>
          <a:xfrm>
            <a:off x="4041248" y="1511773"/>
            <a:ext cx="869790" cy="1121010"/>
            <a:chOff x="644761" y="2636830"/>
            <a:chExt cx="2750629" cy="3545086"/>
          </a:xfrm>
        </p:grpSpPr>
        <p:grpSp>
          <p:nvGrpSpPr>
            <p:cNvPr id="568" name="Group 68">
              <a:extLst>
                <a:ext uri="{FF2B5EF4-FFF2-40B4-BE49-F238E27FC236}">
                  <a16:creationId xmlns:a16="http://schemas.microsoft.com/office/drawing/2014/main" id="{4F09F3A0-73A3-70C7-F010-F535196FDE59}"/>
                </a:ext>
              </a:extLst>
            </p:cNvPr>
            <p:cNvGrpSpPr/>
            <p:nvPr/>
          </p:nvGrpSpPr>
          <p:grpSpPr>
            <a:xfrm rot="14554919">
              <a:off x="543265" y="2738326"/>
              <a:ext cx="2927359" cy="2724368"/>
              <a:chOff x="6408261" y="1791601"/>
              <a:chExt cx="845757" cy="787110"/>
            </a:xfrm>
          </p:grpSpPr>
          <p:sp>
            <p:nvSpPr>
              <p:cNvPr id="570" name="Freeform 327">
                <a:extLst>
                  <a:ext uri="{FF2B5EF4-FFF2-40B4-BE49-F238E27FC236}">
                    <a16:creationId xmlns:a16="http://schemas.microsoft.com/office/drawing/2014/main" id="{1273B05D-2A55-036F-91FC-457B6083AF98}"/>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sp>
            <p:nvSpPr>
              <p:cNvPr id="571" name="Freeform 328">
                <a:extLst>
                  <a:ext uri="{FF2B5EF4-FFF2-40B4-BE49-F238E27FC236}">
                    <a16:creationId xmlns:a16="http://schemas.microsoft.com/office/drawing/2014/main" id="{25BD381D-623D-8D90-F540-0BFB91C3921E}"/>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569" name="TextBox 69">
              <a:extLst>
                <a:ext uri="{FF2B5EF4-FFF2-40B4-BE49-F238E27FC236}">
                  <a16:creationId xmlns:a16="http://schemas.microsoft.com/office/drawing/2014/main" id="{0BBD6F98-A1C5-071A-5C84-371AE977D282}"/>
                </a:ext>
              </a:extLst>
            </p:cNvPr>
            <p:cNvSpPr txBox="1"/>
            <p:nvPr/>
          </p:nvSpPr>
          <p:spPr>
            <a:xfrm>
              <a:off x="698579" y="5809622"/>
              <a:ext cx="2696811" cy="372294"/>
            </a:xfrm>
            <a:prstGeom prst="rect">
              <a:avLst/>
            </a:prstGeom>
            <a:noFill/>
          </p:spPr>
          <p:txBody>
            <a:bodyPr wrap="square" lIns="0" tIns="0" rIns="0" bIns="0" rtlCol="0">
              <a:spAutoFit/>
            </a:bodyPr>
            <a:lstStyle/>
            <a:p>
              <a:pPr marL="0" marR="0" lvl="0" indent="0" algn="ctr" defTabSz="685800" eaLnBrk="1" fontAlgn="auto" latinLnBrk="0" hangingPunct="1">
                <a:lnSpc>
                  <a:spcPct val="85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Unreife APZ</a:t>
              </a:r>
            </a:p>
          </p:txBody>
        </p:sp>
      </p:grpSp>
      <p:sp>
        <p:nvSpPr>
          <p:cNvPr id="572" name="Freeform: Shape 240">
            <a:extLst>
              <a:ext uri="{FF2B5EF4-FFF2-40B4-BE49-F238E27FC236}">
                <a16:creationId xmlns:a16="http://schemas.microsoft.com/office/drawing/2014/main" id="{DB662244-5ABC-9F76-6F56-E491385FE854}"/>
              </a:ext>
            </a:extLst>
          </p:cNvPr>
          <p:cNvSpPr/>
          <p:nvPr/>
        </p:nvSpPr>
        <p:spPr>
          <a:xfrm rot="1377844">
            <a:off x="3089956" y="2118453"/>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3" name="Freeform: Shape 241">
            <a:extLst>
              <a:ext uri="{FF2B5EF4-FFF2-40B4-BE49-F238E27FC236}">
                <a16:creationId xmlns:a16="http://schemas.microsoft.com/office/drawing/2014/main" id="{30739F46-9670-E064-8E41-73510F1DF3BF}"/>
              </a:ext>
            </a:extLst>
          </p:cNvPr>
          <p:cNvSpPr/>
          <p:nvPr/>
        </p:nvSpPr>
        <p:spPr>
          <a:xfrm rot="19962956">
            <a:off x="3451878" y="2004289"/>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4" name="Freeform: Shape 242">
            <a:extLst>
              <a:ext uri="{FF2B5EF4-FFF2-40B4-BE49-F238E27FC236}">
                <a16:creationId xmlns:a16="http://schemas.microsoft.com/office/drawing/2014/main" id="{EA9475BB-7E6D-FDD8-A3AB-92DAE02D96D7}"/>
              </a:ext>
            </a:extLst>
          </p:cNvPr>
          <p:cNvSpPr/>
          <p:nvPr/>
        </p:nvSpPr>
        <p:spPr>
          <a:xfrm rot="17790932">
            <a:off x="3762225" y="2017474"/>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5" name="Freeform: Shape 243">
            <a:extLst>
              <a:ext uri="{FF2B5EF4-FFF2-40B4-BE49-F238E27FC236}">
                <a16:creationId xmlns:a16="http://schemas.microsoft.com/office/drawing/2014/main" id="{84346006-BA13-7CF7-0FF4-C4A1ED9EF830}"/>
              </a:ext>
            </a:extLst>
          </p:cNvPr>
          <p:cNvSpPr/>
          <p:nvPr/>
        </p:nvSpPr>
        <p:spPr>
          <a:xfrm rot="17790932">
            <a:off x="4233947" y="1874323"/>
            <a:ext cx="87609" cy="73892"/>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6" name="Freeform: Shape 244">
            <a:extLst>
              <a:ext uri="{FF2B5EF4-FFF2-40B4-BE49-F238E27FC236}">
                <a16:creationId xmlns:a16="http://schemas.microsoft.com/office/drawing/2014/main" id="{78964E5B-2E17-4355-833A-C97E8FAFFFE8}"/>
              </a:ext>
            </a:extLst>
          </p:cNvPr>
          <p:cNvSpPr/>
          <p:nvPr/>
        </p:nvSpPr>
        <p:spPr>
          <a:xfrm rot="19596162">
            <a:off x="4355105" y="1796970"/>
            <a:ext cx="68336" cy="53362"/>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7" name="Freeform: Shape 245">
            <a:extLst>
              <a:ext uri="{FF2B5EF4-FFF2-40B4-BE49-F238E27FC236}">
                <a16:creationId xmlns:a16="http://schemas.microsoft.com/office/drawing/2014/main" id="{060ACE7B-B4B3-A8D6-A80E-32C63E01B1F9}"/>
              </a:ext>
            </a:extLst>
          </p:cNvPr>
          <p:cNvSpPr/>
          <p:nvPr/>
        </p:nvSpPr>
        <p:spPr>
          <a:xfrm rot="2060913">
            <a:off x="4262397" y="2066971"/>
            <a:ext cx="113779" cy="79817"/>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8" name="TextBox 86">
            <a:extLst>
              <a:ext uri="{FF2B5EF4-FFF2-40B4-BE49-F238E27FC236}">
                <a16:creationId xmlns:a16="http://schemas.microsoft.com/office/drawing/2014/main" id="{5168647D-C255-1553-4BC0-AB74D209BDB1}"/>
              </a:ext>
            </a:extLst>
          </p:cNvPr>
          <p:cNvSpPr txBox="1"/>
          <p:nvPr/>
        </p:nvSpPr>
        <p:spPr>
          <a:xfrm>
            <a:off x="3005479" y="1631043"/>
            <a:ext cx="539205" cy="215828"/>
          </a:xfrm>
          <a:prstGeom prst="rect">
            <a:avLst/>
          </a:prstGeom>
          <a:noFill/>
        </p:spPr>
        <p:txBody>
          <a:bodyPr wrap="square" lIns="0" tIns="0" rIns="0" bIns="0" rtlCol="0">
            <a:spAutoFit/>
          </a:bodyPr>
          <a:lstStyle/>
          <a:p>
            <a:pPr algn="ctr" defTabSz="685800">
              <a:lnSpc>
                <a:spcPct val="85000"/>
              </a:lnSpc>
              <a:defRPr/>
            </a:pPr>
            <a:r>
              <a:rPr lang="de" sz="825">
                <a:solidFill>
                  <a:srgbClr val="2F3651"/>
                </a:solidFill>
                <a:uFill>
                  <a:solidFill>
                    <a:prstClr val="black">
                      <a:alpha val="0"/>
                    </a:prstClr>
                  </a:solidFill>
                </a:uFill>
                <a:latin typeface="Arial"/>
                <a:ea typeface="Arial"/>
                <a:cs typeface="Arial"/>
              </a:rPr>
              <a:t>Betazell-antigene</a:t>
            </a:r>
          </a:p>
        </p:txBody>
      </p:sp>
      <p:sp>
        <p:nvSpPr>
          <p:cNvPr id="579" name="Freeform: Shape 247">
            <a:extLst>
              <a:ext uri="{FF2B5EF4-FFF2-40B4-BE49-F238E27FC236}">
                <a16:creationId xmlns:a16="http://schemas.microsoft.com/office/drawing/2014/main" id="{D5B7BFD9-D66E-A99B-2D80-DB66C8309C7D}"/>
              </a:ext>
            </a:extLst>
          </p:cNvPr>
          <p:cNvSpPr>
            <a:spLocks noChangeAspect="1"/>
          </p:cNvSpPr>
          <p:nvPr/>
        </p:nvSpPr>
        <p:spPr>
          <a:xfrm rot="13038401">
            <a:off x="4473467" y="1596739"/>
            <a:ext cx="117174" cy="12656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80" name="Arc 88">
            <a:extLst>
              <a:ext uri="{FF2B5EF4-FFF2-40B4-BE49-F238E27FC236}">
                <a16:creationId xmlns:a16="http://schemas.microsoft.com/office/drawing/2014/main" id="{522E6819-DCB2-FC00-7D46-3080E3B7E709}"/>
              </a:ext>
            </a:extLst>
          </p:cNvPr>
          <p:cNvSpPr/>
          <p:nvPr/>
        </p:nvSpPr>
        <p:spPr>
          <a:xfrm flipV="1">
            <a:off x="4335819" y="1620095"/>
            <a:ext cx="201892" cy="208586"/>
          </a:xfrm>
          <a:prstGeom prst="arc">
            <a:avLst>
              <a:gd name="adj1" fmla="val 17014346"/>
              <a:gd name="adj2" fmla="val 21180211"/>
            </a:avLst>
          </a:prstGeom>
          <a:noFill/>
          <a:ln w="12700" cap="flat" cmpd="sng" algn="ctr">
            <a:solidFill>
              <a:sysClr val="window" lastClr="FFFFFF">
                <a:lumMod val="50000"/>
              </a:sysClr>
            </a:solidFill>
            <a:prstDash val="solid"/>
            <a:tailEnd type="stealth" w="med" len="med"/>
          </a:ln>
          <a:effectLst/>
        </p:spPr>
        <p:txBody>
          <a:bodyPr rtlCol="0" anchor="ctr"/>
          <a:lstStyle/>
          <a:p>
            <a:pPr algn="ctr" defTabSz="685800">
              <a:spcBef>
                <a:spcPct val="0"/>
              </a:spcBef>
              <a:spcAft>
                <a:spcPct val="0"/>
              </a:spcAft>
              <a:defRPr/>
            </a:pPr>
            <a:endParaRPr lang="en-US" sz="135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81" name="Oval 90">
            <a:extLst>
              <a:ext uri="{FF2B5EF4-FFF2-40B4-BE49-F238E27FC236}">
                <a16:creationId xmlns:a16="http://schemas.microsoft.com/office/drawing/2014/main" id="{C842D67A-70EF-B351-B054-7802A35386E8}"/>
              </a:ext>
            </a:extLst>
          </p:cNvPr>
          <p:cNvSpPr/>
          <p:nvPr/>
        </p:nvSpPr>
        <p:spPr>
          <a:xfrm>
            <a:off x="4522436" y="1599463"/>
            <a:ext cx="30550" cy="3055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82" name="Rectangle 59">
            <a:extLst>
              <a:ext uri="{FF2B5EF4-FFF2-40B4-BE49-F238E27FC236}">
                <a16:creationId xmlns:a16="http://schemas.microsoft.com/office/drawing/2014/main" id="{D7F0492C-3624-9B6C-415B-DC5A0861CA64}"/>
              </a:ext>
            </a:extLst>
          </p:cNvPr>
          <p:cNvSpPr/>
          <p:nvPr/>
        </p:nvSpPr>
        <p:spPr>
          <a:xfrm>
            <a:off x="2941101" y="1563758"/>
            <a:ext cx="1279689" cy="677003"/>
          </a:xfrm>
          <a:custGeom>
            <a:avLst/>
            <a:gdLst>
              <a:gd name="connsiteX0" fmla="*/ 0 w 2074528"/>
              <a:gd name="connsiteY0" fmla="*/ 914400 h 914400"/>
              <a:gd name="connsiteX1" fmla="*/ 0 w 2074528"/>
              <a:gd name="connsiteY1" fmla="*/ 0 h 914400"/>
              <a:gd name="connsiteX2" fmla="*/ 2074528 w 2074528"/>
              <a:gd name="connsiteY2" fmla="*/ 0 h 914400"/>
              <a:gd name="connsiteX3" fmla="*/ 2074528 w 2074528"/>
              <a:gd name="connsiteY3" fmla="*/ 0 h 914400"/>
              <a:gd name="connsiteX4" fmla="*/ 2165968 w 2165968"/>
              <a:gd name="connsiteY4" fmla="*/ 1005840 h 1005840"/>
            </a:gdLst>
            <a:ahLst/>
            <a:cxnLst>
              <a:cxn ang="0">
                <a:pos x="connsiteX0" y="connsiteY0"/>
              </a:cxn>
              <a:cxn ang="0">
                <a:pos x="connsiteX1" y="connsiteY1"/>
              </a:cxn>
              <a:cxn ang="0">
                <a:pos x="connsiteX2" y="connsiteY2"/>
              </a:cxn>
            </a:cxnLst>
            <a:rect l="l" t="t" r="r" b="b"/>
            <a:pathLst>
              <a:path w="2074528" h="914400">
                <a:moveTo>
                  <a:pt x="0" y="914400"/>
                </a:moveTo>
                <a:lnTo>
                  <a:pt x="0" y="0"/>
                </a:lnTo>
                <a:lnTo>
                  <a:pt x="2074528" y="0"/>
                </a:lnTo>
              </a:path>
            </a:pathLst>
          </a:custGeom>
          <a:noFill/>
          <a:ln w="15875" cap="flat" cmpd="sng" algn="ctr">
            <a:solidFill>
              <a:sysClr val="window" lastClr="FFFFFF">
                <a:lumMod val="50000"/>
              </a:sysClr>
            </a:solidFill>
            <a:prstDash val="solid"/>
            <a:tailEnd type="stealth" w="lg" len="lg"/>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83" name="Group 92">
            <a:extLst>
              <a:ext uri="{FF2B5EF4-FFF2-40B4-BE49-F238E27FC236}">
                <a16:creationId xmlns:a16="http://schemas.microsoft.com/office/drawing/2014/main" id="{496B900D-4887-D5A5-B50D-B668DCCADE19}"/>
              </a:ext>
            </a:extLst>
          </p:cNvPr>
          <p:cNvGrpSpPr/>
          <p:nvPr/>
        </p:nvGrpSpPr>
        <p:grpSpPr>
          <a:xfrm>
            <a:off x="422801" y="2416557"/>
            <a:ext cx="1539804" cy="989939"/>
            <a:chOff x="629804" y="3379671"/>
            <a:chExt cx="2053072" cy="1319918"/>
          </a:xfrm>
        </p:grpSpPr>
        <p:sp>
          <p:nvSpPr>
            <p:cNvPr id="584" name="Rectangle: Rounded Corners 254">
              <a:extLst>
                <a:ext uri="{FF2B5EF4-FFF2-40B4-BE49-F238E27FC236}">
                  <a16:creationId xmlns:a16="http://schemas.microsoft.com/office/drawing/2014/main" id="{91D93591-0E54-8F17-7E45-678DA9522C66}"/>
                </a:ext>
              </a:extLst>
            </p:cNvPr>
            <p:cNvSpPr/>
            <p:nvPr/>
          </p:nvSpPr>
          <p:spPr>
            <a:xfrm>
              <a:off x="719995" y="3379671"/>
              <a:ext cx="1872690" cy="264116"/>
            </a:xfrm>
            <a:prstGeom prst="roundRect">
              <a:avLst>
                <a:gd name="adj" fmla="val 50000"/>
              </a:avLst>
            </a:prstGeom>
            <a:solidFill>
              <a:srgbClr val="2F3651">
                <a:alpha val="50000"/>
              </a:srgbClr>
            </a:solidFill>
            <a:ln w="25400" cap="flat" cmpd="sng" algn="ctr">
              <a:noFill/>
              <a:prstDash val="solid"/>
            </a:ln>
            <a:effectLst/>
          </p:spPr>
          <p:txBody>
            <a:bodyPr lIns="0" tIns="0" rIns="0" bIns="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Betazell-Stress</a:t>
              </a:r>
            </a:p>
          </p:txBody>
        </p:sp>
        <p:sp>
          <p:nvSpPr>
            <p:cNvPr id="585" name="Rectangle 104">
              <a:extLst>
                <a:ext uri="{FF2B5EF4-FFF2-40B4-BE49-F238E27FC236}">
                  <a16:creationId xmlns:a16="http://schemas.microsoft.com/office/drawing/2014/main" id="{3D4806EF-B6AD-691E-A2CE-DE75C2E15ADA}"/>
                </a:ext>
              </a:extLst>
            </p:cNvPr>
            <p:cNvSpPr/>
            <p:nvPr/>
          </p:nvSpPr>
          <p:spPr>
            <a:xfrm>
              <a:off x="629804" y="3705471"/>
              <a:ext cx="2053072" cy="994118"/>
            </a:xfrm>
            <a:prstGeom prst="rect">
              <a:avLst/>
            </a:prstGeom>
          </p:spPr>
          <p:txBody>
            <a:bodyPr wrap="square" lIns="0" tIns="0" rIns="0" bIns="0">
              <a:spAutoFit/>
            </a:bodyPr>
            <a:lstStyle/>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Genetische </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Veranlagung</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en-US" sz="1200"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rPr>
                <a:t>+</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Umweltfaktoren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(z. B. Infektionen,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Ernährung usw.)</a:t>
              </a:r>
            </a:p>
          </p:txBody>
        </p:sp>
      </p:grpSp>
      <p:sp>
        <p:nvSpPr>
          <p:cNvPr id="586" name="Freeform: Shape 256">
            <a:extLst>
              <a:ext uri="{FF2B5EF4-FFF2-40B4-BE49-F238E27FC236}">
                <a16:creationId xmlns:a16="http://schemas.microsoft.com/office/drawing/2014/main" id="{B1DFF9DC-1A6C-6FB9-A503-C1040567BDDB}"/>
              </a:ext>
            </a:extLst>
          </p:cNvPr>
          <p:cNvSpPr/>
          <p:nvPr/>
        </p:nvSpPr>
        <p:spPr>
          <a:xfrm>
            <a:off x="1931353" y="1622301"/>
            <a:ext cx="420366" cy="749018"/>
          </a:xfrm>
          <a:custGeom>
            <a:avLst/>
            <a:gdLst>
              <a:gd name="connsiteX0" fmla="*/ 0 w 306658"/>
              <a:gd name="connsiteY0" fmla="*/ 0 h 546410"/>
              <a:gd name="connsiteX1" fmla="*/ 178419 w 306658"/>
              <a:gd name="connsiteY1" fmla="*/ 183995 h 546410"/>
              <a:gd name="connsiteX2" fmla="*/ 39029 w 306658"/>
              <a:gd name="connsiteY2" fmla="*/ 150541 h 546410"/>
              <a:gd name="connsiteX3" fmla="*/ 239751 w 306658"/>
              <a:gd name="connsiteY3" fmla="*/ 367990 h 546410"/>
              <a:gd name="connsiteX4" fmla="*/ 139390 w 306658"/>
              <a:gd name="connsiteY4" fmla="*/ 340112 h 546410"/>
              <a:gd name="connsiteX5" fmla="*/ 306658 w 306658"/>
              <a:gd name="connsiteY5" fmla="*/ 546410 h 54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658" h="546410">
                <a:moveTo>
                  <a:pt x="0" y="0"/>
                </a:moveTo>
                <a:lnTo>
                  <a:pt x="178419" y="183995"/>
                </a:lnTo>
                <a:lnTo>
                  <a:pt x="39029" y="150541"/>
                </a:lnTo>
                <a:lnTo>
                  <a:pt x="239751" y="367990"/>
                </a:lnTo>
                <a:lnTo>
                  <a:pt x="139390" y="340112"/>
                </a:lnTo>
                <a:lnTo>
                  <a:pt x="306658" y="546410"/>
                </a:lnTo>
              </a:path>
            </a:pathLst>
          </a:custGeom>
          <a:noFill/>
          <a:ln w="38100" cap="flat" cmpd="sng" algn="ctr">
            <a:solidFill>
              <a:srgbClr val="2F3651"/>
            </a:solidFill>
            <a:prstDash val="solid"/>
            <a:tailEnd type="arrow" w="lg" len="sm"/>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87" name="Group 117">
            <a:extLst>
              <a:ext uri="{FF2B5EF4-FFF2-40B4-BE49-F238E27FC236}">
                <a16:creationId xmlns:a16="http://schemas.microsoft.com/office/drawing/2014/main" id="{01DDD5F9-5645-87E2-83A5-444BC08F15A9}"/>
              </a:ext>
            </a:extLst>
          </p:cNvPr>
          <p:cNvGrpSpPr/>
          <p:nvPr/>
        </p:nvGrpSpPr>
        <p:grpSpPr>
          <a:xfrm>
            <a:off x="359568" y="3827813"/>
            <a:ext cx="8507194" cy="571461"/>
            <a:chOff x="479424" y="5279011"/>
            <a:chExt cx="10813181" cy="761948"/>
          </a:xfrm>
        </p:grpSpPr>
        <p:sp>
          <p:nvSpPr>
            <p:cNvPr id="588" name="Rettangolo con angoli arrotondati 9">
              <a:extLst>
                <a:ext uri="{FF2B5EF4-FFF2-40B4-BE49-F238E27FC236}">
                  <a16:creationId xmlns:a16="http://schemas.microsoft.com/office/drawing/2014/main" id="{AD7CA021-A718-0D29-45FB-AA7857D76D43}"/>
                </a:ext>
              </a:extLst>
            </p:cNvPr>
            <p:cNvSpPr/>
            <p:nvPr/>
          </p:nvSpPr>
          <p:spPr>
            <a:xfrm>
              <a:off x="479424" y="5279011"/>
              <a:ext cx="10813181" cy="761948"/>
            </a:xfrm>
            <a:prstGeom prst="roundRect">
              <a:avLst>
                <a:gd name="adj" fmla="val 15244"/>
              </a:avLst>
            </a:prstGeom>
            <a:solidFill>
              <a:sysClr val="window" lastClr="FFFFFF"/>
            </a:solidFill>
            <a:ln w="25400" cap="flat" cmpd="sng" algn="ctr">
              <a:solidFill>
                <a:srgbClr val="2F3651"/>
              </a:solidFill>
              <a:prstDash val="solid"/>
            </a:ln>
            <a:effectLst/>
          </p:spPr>
          <p:txBody>
            <a:bodyPr lIns="405000" tIns="40500" rIns="27000" rtlCol="0" anchor="ctr"/>
            <a:lstStyle/>
            <a:p>
              <a:pPr defTabSz="685800"/>
              <a:r>
                <a:rPr lang="de" sz="1350">
                  <a:solidFill>
                    <a:srgbClr val="2F3651"/>
                  </a:solidFill>
                  <a:uFill>
                    <a:solidFill>
                      <a:prstClr val="black">
                        <a:alpha val="0"/>
                      </a:prstClr>
                    </a:solidFill>
                  </a:uFill>
                  <a:latin typeface="Arial"/>
                  <a:ea typeface="Arial"/>
                  <a:cs typeface="Arial"/>
                </a:rPr>
                <a:t>Betazellantigene werden von APZ prozessiert und in den drainierenden Lymphknoten den </a:t>
              </a:r>
              <a:r>
                <a:rPr lang="de" sz="1350">
                  <a:solidFill>
                    <a:srgbClr val="2F3651"/>
                  </a:solidFill>
                  <a:uFill>
                    <a:solidFill>
                      <a:prstClr val="black">
                        <a:alpha val="0"/>
                      </a:prstClr>
                    </a:solidFill>
                  </a:uFill>
                  <a:latin typeface="Arial"/>
                  <a:ea typeface="Arial"/>
                </a:rPr>
                <a:t>naiven CD4+- und CD8+-T-Zellen auf</a:t>
              </a:r>
              <a:r>
                <a:rPr lang="de" sz="1350">
                  <a:solidFill>
                    <a:srgbClr val="2F3651"/>
                  </a:solidFill>
                  <a:uFill>
                    <a:solidFill>
                      <a:prstClr val="black">
                        <a:alpha val="0"/>
                      </a:prstClr>
                    </a:solidFill>
                  </a:uFill>
                  <a:latin typeface="Arial"/>
                  <a:ea typeface="Arial"/>
                  <a:cs typeface="Arial"/>
                </a:rPr>
                <a:t> HLA-Klasse-II-MHC-Molekülen präsentiert, wodurch diese aktiviert werden</a:t>
              </a:r>
              <a:r>
                <a:rPr lang="de" sz="1350" baseline="30000">
                  <a:solidFill>
                    <a:srgbClr val="2F3651"/>
                  </a:solidFill>
                  <a:uFill>
                    <a:solidFill>
                      <a:prstClr val="black">
                        <a:alpha val="0"/>
                      </a:prstClr>
                    </a:solidFill>
                  </a:uFill>
                  <a:latin typeface="Arial"/>
                  <a:ea typeface="Arial"/>
                  <a:cs typeface="Arial"/>
                </a:rPr>
                <a:t>1,5,6</a:t>
              </a:r>
            </a:p>
          </p:txBody>
        </p:sp>
        <p:sp>
          <p:nvSpPr>
            <p:cNvPr id="589" name="Oval 120">
              <a:extLst>
                <a:ext uri="{FF2B5EF4-FFF2-40B4-BE49-F238E27FC236}">
                  <a16:creationId xmlns:a16="http://schemas.microsoft.com/office/drawing/2014/main" id="{093BE93B-ADD9-F824-5204-C9EC44FA412F}"/>
                </a:ext>
              </a:extLst>
            </p:cNvPr>
            <p:cNvSpPr>
              <a:spLocks noChangeAspect="1"/>
            </p:cNvSpPr>
            <p:nvPr/>
          </p:nvSpPr>
          <p:spPr>
            <a:xfrm>
              <a:off x="575026" y="5460494"/>
              <a:ext cx="402874" cy="402874"/>
            </a:xfrm>
            <a:prstGeom prst="ellipse">
              <a:avLst/>
            </a:prstGeom>
            <a:solidFill>
              <a:srgbClr val="2F3651"/>
            </a:solidFill>
            <a:ln w="25400" cap="flat" cmpd="sng" algn="ctr">
              <a:noFill/>
              <a:prstDash val="solid"/>
            </a:ln>
            <a:effectLst/>
          </p:spPr>
          <p:txBody>
            <a:bodyPr tIns="40500" bIns="1350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5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2</a:t>
              </a: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590" name="Rectangle 121">
            <a:extLst>
              <a:ext uri="{FF2B5EF4-FFF2-40B4-BE49-F238E27FC236}">
                <a16:creationId xmlns:a16="http://schemas.microsoft.com/office/drawing/2014/main" id="{8AB3D260-572E-A04F-B805-ADB9C1FE05D2}"/>
              </a:ext>
            </a:extLst>
          </p:cNvPr>
          <p:cNvSpPr/>
          <p:nvPr/>
        </p:nvSpPr>
        <p:spPr>
          <a:xfrm>
            <a:off x="1349808" y="2024220"/>
            <a:ext cx="719540" cy="235449"/>
          </a:xfrm>
          <a:prstGeom prst="rect">
            <a:avLst/>
          </a:prstGeom>
        </p:spPr>
        <p:txBody>
          <a:bodyPr wrap="square" lIns="0" tIns="0" rIns="0" bIns="0" anchor="t">
            <a:spAutoFit/>
          </a:bodyPr>
          <a:lstStyle/>
          <a:p>
            <a:pPr algn="r" defTabSz="685783">
              <a:lnSpc>
                <a:spcPct val="85000"/>
              </a:lnSpc>
              <a:defRPr/>
            </a:pPr>
            <a:r>
              <a:rPr lang="de" sz="900" b="1">
                <a:solidFill>
                  <a:srgbClr val="2F3651"/>
                </a:solidFill>
                <a:uFill>
                  <a:solidFill>
                    <a:prstClr val="black">
                      <a:alpha val="0"/>
                    </a:prstClr>
                  </a:solidFill>
                </a:uFill>
                <a:latin typeface="Arial"/>
                <a:ea typeface="Arial"/>
                <a:cs typeface="Arial"/>
              </a:rPr>
              <a:t>Stress, Zytokine</a:t>
            </a:r>
            <a:r>
              <a:rPr lang="de" sz="900" b="1" baseline="30000">
                <a:solidFill>
                  <a:srgbClr val="2F3651"/>
                </a:solidFill>
                <a:uFill>
                  <a:solidFill>
                    <a:prstClr val="black">
                      <a:alpha val="0"/>
                    </a:prstClr>
                  </a:solidFill>
                </a:uFill>
                <a:latin typeface="Arial"/>
                <a:ea typeface="Arial"/>
                <a:cs typeface="Arial"/>
              </a:rPr>
              <a:t>3,4</a:t>
            </a:r>
            <a:endParaRPr lang="en-US" sz="900" baseline="30000">
              <a:solidFill>
                <a:srgbClr val="2F3651"/>
              </a:solidFill>
              <a:latin typeface="Arial" panose="020B0604020202020204" pitchFamily="34" charset="0"/>
              <a:ea typeface="Calibri" panose="020F0502020204030204"/>
              <a:cs typeface="Arial" panose="020B0604020202020204" pitchFamily="34" charset="0"/>
            </a:endParaRPr>
          </a:p>
        </p:txBody>
      </p:sp>
      <p:sp>
        <p:nvSpPr>
          <p:cNvPr id="35" name="Rectangle: Top Corners Rounded 15">
            <a:extLst>
              <a:ext uri="{FF2B5EF4-FFF2-40B4-BE49-F238E27FC236}">
                <a16:creationId xmlns:a16="http://schemas.microsoft.com/office/drawing/2014/main" id="{526FF34B-DD51-877B-5DE2-4C01327DEA47}"/>
              </a:ext>
            </a:extLst>
          </p:cNvPr>
          <p:cNvSpPr/>
          <p:nvPr/>
        </p:nvSpPr>
        <p:spPr>
          <a:xfrm rot="16200000">
            <a:off x="6256331" y="-22076"/>
            <a:ext cx="595736" cy="2935444"/>
          </a:xfrm>
          <a:prstGeom prst="rect">
            <a:avLst/>
          </a:prstGeom>
          <a:noFill/>
          <a:ln w="25400" cap="flat" cmpd="sng" algn="ctr">
            <a:noFill/>
            <a:prstDash val="solid"/>
          </a:ln>
          <a:effectLst/>
        </p:spPr>
        <p:txBody>
          <a:bodyPr vert="vert" lIns="0" tIns="0" rIns="0" bIns="0" rtlCol="0" anchor="t" anchorCtr="0"/>
          <a:lstStyle/>
          <a:p>
            <a:pPr marL="0" marR="0" lvl="0" indent="0" defTabSz="685800" eaLnBrk="1" fontAlgn="auto" latinLnBrk="0" hangingPunct="1">
              <a:lnSpc>
                <a:spcPct val="90000"/>
              </a:lnSpc>
              <a:spcBef>
                <a:spcPct val="0"/>
              </a:spcBef>
              <a:spcAft>
                <a:spcPct val="0"/>
              </a:spcAft>
              <a:buClrTx/>
              <a:buSzTx/>
              <a:buFontTx/>
              <a:buNone/>
              <a:tabLst/>
              <a:defRPr/>
            </a:pP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Pankreatische </a:t>
            </a:r>
            <a:r>
              <a:rPr kumimoji="0" lang="de" sz="13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Lymphknoten</a:t>
            </a:r>
          </a:p>
        </p:txBody>
      </p:sp>
      <p:cxnSp>
        <p:nvCxnSpPr>
          <p:cNvPr id="36" name="Connettore diritto 16">
            <a:extLst>
              <a:ext uri="{FF2B5EF4-FFF2-40B4-BE49-F238E27FC236}">
                <a16:creationId xmlns:a16="http://schemas.microsoft.com/office/drawing/2014/main" id="{28371BE5-1FFC-CB0B-856A-C9A24F7223CF}"/>
              </a:ext>
            </a:extLst>
          </p:cNvPr>
          <p:cNvCxnSpPr/>
          <p:nvPr/>
        </p:nvCxnSpPr>
        <p:spPr>
          <a:xfrm>
            <a:off x="5096185" y="1035184"/>
            <a:ext cx="4054959" cy="0"/>
          </a:xfrm>
          <a:prstGeom prst="line">
            <a:avLst/>
          </a:prstGeom>
          <a:noFill/>
          <a:ln w="25400" cap="flat" cmpd="sng" algn="ctr">
            <a:solidFill>
              <a:srgbClr val="000000"/>
            </a:solidFill>
            <a:prstDash val="solid"/>
          </a:ln>
          <a:effectLst>
            <a:outerShdw blurRad="40000" dist="20000" dir="5400000" rotWithShape="0">
              <a:srgbClr val="000000">
                <a:alpha val="38000"/>
              </a:srgbClr>
            </a:outerShdw>
          </a:effectLst>
        </p:spPr>
      </p:cxnSp>
      <p:sp>
        <p:nvSpPr>
          <p:cNvPr id="37" name="Rectangle 35">
            <a:extLst>
              <a:ext uri="{FF2B5EF4-FFF2-40B4-BE49-F238E27FC236}">
                <a16:creationId xmlns:a16="http://schemas.microsoft.com/office/drawing/2014/main" id="{F1E1D253-4702-4B22-BA33-44B737BDEB1A}"/>
              </a:ext>
            </a:extLst>
          </p:cNvPr>
          <p:cNvSpPr/>
          <p:nvPr/>
        </p:nvSpPr>
        <p:spPr>
          <a:xfrm>
            <a:off x="5036308" y="1430350"/>
            <a:ext cx="4068503" cy="2241036"/>
          </a:xfrm>
          <a:prstGeom prst="rect">
            <a:avLst/>
          </a:prstGeom>
          <a:solidFill>
            <a:srgbClr val="347475">
              <a:lumMod val="40000"/>
              <a:lumOff val="60000"/>
              <a:alpha val="60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38" name="Group 104">
            <a:extLst>
              <a:ext uri="{FF2B5EF4-FFF2-40B4-BE49-F238E27FC236}">
                <a16:creationId xmlns:a16="http://schemas.microsoft.com/office/drawing/2014/main" id="{8AE04E50-243E-8DB5-ECF3-6D0679D16D28}"/>
              </a:ext>
            </a:extLst>
          </p:cNvPr>
          <p:cNvGrpSpPr/>
          <p:nvPr/>
        </p:nvGrpSpPr>
        <p:grpSpPr>
          <a:xfrm rot="2850752">
            <a:off x="6656362" y="1468523"/>
            <a:ext cx="925676" cy="861486"/>
            <a:chOff x="6408261" y="1791601"/>
            <a:chExt cx="845757" cy="787110"/>
          </a:xfrm>
        </p:grpSpPr>
        <p:sp>
          <p:nvSpPr>
            <p:cNvPr id="39" name="Freeform 327">
              <a:extLst>
                <a:ext uri="{FF2B5EF4-FFF2-40B4-BE49-F238E27FC236}">
                  <a16:creationId xmlns:a16="http://schemas.microsoft.com/office/drawing/2014/main" id="{FC3FEE8B-0554-07A5-6B36-1177FBFA4889}"/>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40" name="Freeform 328">
              <a:extLst>
                <a:ext uri="{FF2B5EF4-FFF2-40B4-BE49-F238E27FC236}">
                  <a16:creationId xmlns:a16="http://schemas.microsoft.com/office/drawing/2014/main" id="{E48BDBBE-E3C3-0B4C-7BB8-1079434C39C4}"/>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41" name="TextBox 107">
            <a:extLst>
              <a:ext uri="{FF2B5EF4-FFF2-40B4-BE49-F238E27FC236}">
                <a16:creationId xmlns:a16="http://schemas.microsoft.com/office/drawing/2014/main" id="{34639A44-A0CA-D11A-6A25-67A2668A07F4}"/>
              </a:ext>
            </a:extLst>
          </p:cNvPr>
          <p:cNvSpPr txBox="1"/>
          <p:nvPr/>
        </p:nvSpPr>
        <p:spPr>
          <a:xfrm>
            <a:off x="7449169" y="1488072"/>
            <a:ext cx="852773" cy="117725"/>
          </a:xfrm>
          <a:prstGeom prst="rect">
            <a:avLst/>
          </a:prstGeom>
          <a:noFill/>
        </p:spPr>
        <p:txBody>
          <a:bodyPr wrap="square" lIns="0" tIns="0" rIns="0" bIns="0" rtlCol="0" anchor="ctr">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Reife APZ</a:t>
            </a:r>
          </a:p>
        </p:txBody>
      </p:sp>
      <p:sp>
        <p:nvSpPr>
          <p:cNvPr id="42" name="TextBox 108">
            <a:extLst>
              <a:ext uri="{FF2B5EF4-FFF2-40B4-BE49-F238E27FC236}">
                <a16:creationId xmlns:a16="http://schemas.microsoft.com/office/drawing/2014/main" id="{54EDD5C8-665A-AF65-EE2C-4C08E690B00D}"/>
              </a:ext>
            </a:extLst>
          </p:cNvPr>
          <p:cNvSpPr txBox="1"/>
          <p:nvPr/>
        </p:nvSpPr>
        <p:spPr>
          <a:xfrm>
            <a:off x="5679748" y="1631044"/>
            <a:ext cx="766910" cy="215828"/>
          </a:xfrm>
          <a:prstGeom prst="rect">
            <a:avLst/>
          </a:prstGeom>
          <a:noFill/>
        </p:spPr>
        <p:txBody>
          <a:bodyPr wrap="square" lIns="0" tIns="0" rIns="0" bIns="0" rtlCol="0">
            <a:spAutoFit/>
          </a:bodyPr>
          <a:lstStyle/>
          <a:p>
            <a:pPr algn="ctr" defTabSz="685800">
              <a:lnSpc>
                <a:spcPct val="85000"/>
              </a:lnSpc>
              <a:defRPr/>
            </a:pPr>
            <a:r>
              <a:rPr lang="de" sz="825">
                <a:solidFill>
                  <a:srgbClr val="2F3651"/>
                </a:solidFill>
                <a:uFill>
                  <a:solidFill>
                    <a:prstClr val="black">
                      <a:alpha val="0"/>
                    </a:prstClr>
                  </a:solidFill>
                </a:uFill>
                <a:latin typeface="Arial"/>
                <a:ea typeface="Arial"/>
                <a:cs typeface="Arial"/>
              </a:rPr>
              <a:t>Antigen-Präsentation</a:t>
            </a:r>
          </a:p>
        </p:txBody>
      </p:sp>
      <p:grpSp>
        <p:nvGrpSpPr>
          <p:cNvPr id="43" name="Group 5">
            <a:extLst>
              <a:ext uri="{FF2B5EF4-FFF2-40B4-BE49-F238E27FC236}">
                <a16:creationId xmlns:a16="http://schemas.microsoft.com/office/drawing/2014/main" id="{C4078720-23AF-6C97-71C5-B62942B95B71}"/>
              </a:ext>
            </a:extLst>
          </p:cNvPr>
          <p:cNvGrpSpPr/>
          <p:nvPr/>
        </p:nvGrpSpPr>
        <p:grpSpPr>
          <a:xfrm rot="19257870">
            <a:off x="7282894" y="2035739"/>
            <a:ext cx="585161" cy="879506"/>
            <a:chOff x="9131021" y="3551487"/>
            <a:chExt cx="780214" cy="1172674"/>
          </a:xfrm>
        </p:grpSpPr>
        <p:grpSp>
          <p:nvGrpSpPr>
            <p:cNvPr id="44" name="Group 3">
              <a:extLst>
                <a:ext uri="{FF2B5EF4-FFF2-40B4-BE49-F238E27FC236}">
                  <a16:creationId xmlns:a16="http://schemas.microsoft.com/office/drawing/2014/main" id="{D872F379-B75F-9B9A-56AD-CFE884E5DE91}"/>
                </a:ext>
              </a:extLst>
            </p:cNvPr>
            <p:cNvGrpSpPr/>
            <p:nvPr/>
          </p:nvGrpSpPr>
          <p:grpSpPr>
            <a:xfrm>
              <a:off x="9131021" y="3551487"/>
              <a:ext cx="780214" cy="1172674"/>
              <a:chOff x="9131021" y="3551487"/>
              <a:chExt cx="780214" cy="1172674"/>
            </a:xfrm>
          </p:grpSpPr>
          <p:sp>
            <p:nvSpPr>
              <p:cNvPr id="47" name="Freeform: Shape 202">
                <a:extLst>
                  <a:ext uri="{FF2B5EF4-FFF2-40B4-BE49-F238E27FC236}">
                    <a16:creationId xmlns:a16="http://schemas.microsoft.com/office/drawing/2014/main" id="{92DC1AC8-A292-5E98-9443-703E5C183E25}"/>
                  </a:ext>
                </a:extLst>
              </p:cNvPr>
              <p:cNvSpPr>
                <a:spLocks noChangeAspect="1"/>
              </p:cNvSpPr>
              <p:nvPr/>
            </p:nvSpPr>
            <p:spPr>
              <a:xfrm rot="2238401">
                <a:off x="9403825" y="3551487"/>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nvGrpSpPr>
              <p:cNvPr id="48" name="Group 110">
                <a:extLst>
                  <a:ext uri="{FF2B5EF4-FFF2-40B4-BE49-F238E27FC236}">
                    <a16:creationId xmlns:a16="http://schemas.microsoft.com/office/drawing/2014/main" id="{A1EE0335-9BDA-652F-2826-06F91837AC71}"/>
                  </a:ext>
                </a:extLst>
              </p:cNvPr>
              <p:cNvGrpSpPr>
                <a:grpSpLocks noChangeAspect="1"/>
              </p:cNvGrpSpPr>
              <p:nvPr/>
            </p:nvGrpSpPr>
            <p:grpSpPr>
              <a:xfrm>
                <a:off x="9131021" y="3943947"/>
                <a:ext cx="780214" cy="780214"/>
                <a:chOff x="6935850" y="3133317"/>
                <a:chExt cx="1828798" cy="1828798"/>
              </a:xfrm>
            </p:grpSpPr>
            <p:sp>
              <p:nvSpPr>
                <p:cNvPr id="49" name="Oval 111">
                  <a:extLst>
                    <a:ext uri="{FF2B5EF4-FFF2-40B4-BE49-F238E27FC236}">
                      <a16:creationId xmlns:a16="http://schemas.microsoft.com/office/drawing/2014/main" id="{505AB65C-6598-E625-6274-DCCBD1D2085F}"/>
                    </a:ext>
                  </a:extLst>
                </p:cNvPr>
                <p:cNvSpPr/>
                <p:nvPr/>
              </p:nvSpPr>
              <p:spPr>
                <a:xfrm>
                  <a:off x="6935850" y="3133317"/>
                  <a:ext cx="1828798" cy="1828798"/>
                </a:xfrm>
                <a:prstGeom prst="ellipse">
                  <a:avLst/>
                </a:prstGeom>
                <a:solidFill>
                  <a:srgbClr val="FFA3A3"/>
                </a:solidFill>
                <a:ln w="12700" cap="flat" cmpd="sng" algn="ctr">
                  <a:solidFill>
                    <a:srgbClr val="A30000"/>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0" name="Oval 112">
                  <a:extLst>
                    <a:ext uri="{FF2B5EF4-FFF2-40B4-BE49-F238E27FC236}">
                      <a16:creationId xmlns:a16="http://schemas.microsoft.com/office/drawing/2014/main" id="{1236C9E3-B3FD-C178-FF05-DFB1CC03CCC8}"/>
                    </a:ext>
                  </a:extLst>
                </p:cNvPr>
                <p:cNvSpPr/>
                <p:nvPr/>
              </p:nvSpPr>
              <p:spPr>
                <a:xfrm>
                  <a:off x="7204594" y="3744010"/>
                  <a:ext cx="987552" cy="987552"/>
                </a:xfrm>
                <a:prstGeom prst="ellipse">
                  <a:avLst/>
                </a:prstGeom>
                <a:solidFill>
                  <a:srgbClr val="FF0909"/>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1" name="Moon 113">
                  <a:extLst>
                    <a:ext uri="{FF2B5EF4-FFF2-40B4-BE49-F238E27FC236}">
                      <a16:creationId xmlns:a16="http://schemas.microsoft.com/office/drawing/2014/main" id="{0BD32848-12FA-6652-7CA0-FE8DF359CC93}"/>
                    </a:ext>
                  </a:extLst>
                </p:cNvPr>
                <p:cNvSpPr/>
                <p:nvPr/>
              </p:nvSpPr>
              <p:spPr>
                <a:xfrm rot="7817520">
                  <a:off x="8079542" y="3185078"/>
                  <a:ext cx="273673" cy="1017710"/>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grpSp>
        <p:sp>
          <p:nvSpPr>
            <p:cNvPr id="45" name="Freeform: Shape 207">
              <a:extLst>
                <a:ext uri="{FF2B5EF4-FFF2-40B4-BE49-F238E27FC236}">
                  <a16:creationId xmlns:a16="http://schemas.microsoft.com/office/drawing/2014/main" id="{348C34DE-688B-1FA7-7594-4EE32DF5D47B}"/>
                </a:ext>
              </a:extLst>
            </p:cNvPr>
            <p:cNvSpPr>
              <a:spLocks noChangeAspect="1"/>
            </p:cNvSpPr>
            <p:nvPr/>
          </p:nvSpPr>
          <p:spPr>
            <a:xfrm rot="19361600" flipV="1">
              <a:off x="9397647" y="3760326"/>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FF0909"/>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46" name="Oval 115">
              <a:extLst>
                <a:ext uri="{FF2B5EF4-FFF2-40B4-BE49-F238E27FC236}">
                  <a16:creationId xmlns:a16="http://schemas.microsoft.com/office/drawing/2014/main" id="{99E0DCAF-C01D-7273-7B04-E664CD953EAB}"/>
                </a:ext>
              </a:extLst>
            </p:cNvPr>
            <p:cNvSpPr/>
            <p:nvPr/>
          </p:nvSpPr>
          <p:spPr>
            <a:xfrm>
              <a:off x="9471489" y="3737941"/>
              <a:ext cx="81467" cy="81467"/>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pic>
        <p:nvPicPr>
          <p:cNvPr id="52" name="T-Cells infiltrate 4">
            <a:extLst>
              <a:ext uri="{FF2B5EF4-FFF2-40B4-BE49-F238E27FC236}">
                <a16:creationId xmlns:a16="http://schemas.microsoft.com/office/drawing/2014/main" id="{CE7E1BE2-8DEB-BD1B-F510-766EBA9D4BB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23787" y="2307670"/>
            <a:ext cx="615838" cy="605042"/>
          </a:xfrm>
          <a:prstGeom prst="rect">
            <a:avLst/>
          </a:prstGeom>
        </p:spPr>
      </p:pic>
      <p:sp>
        <p:nvSpPr>
          <p:cNvPr id="53" name="TextBox 123">
            <a:extLst>
              <a:ext uri="{FF2B5EF4-FFF2-40B4-BE49-F238E27FC236}">
                <a16:creationId xmlns:a16="http://schemas.microsoft.com/office/drawing/2014/main" id="{C6AC44BD-7781-8EB4-DD4E-59D1A31AA853}"/>
              </a:ext>
            </a:extLst>
          </p:cNvPr>
          <p:cNvSpPr txBox="1"/>
          <p:nvPr/>
        </p:nvSpPr>
        <p:spPr>
          <a:xfrm>
            <a:off x="5361631" y="2362427"/>
            <a:ext cx="926880" cy="235449"/>
          </a:xfrm>
          <a:prstGeom prst="rect">
            <a:avLst/>
          </a:prstGeom>
          <a:noFill/>
        </p:spPr>
        <p:txBody>
          <a:bodyPr wrap="square" lIns="0" tIns="0" rIns="0" bIns="0" rtlCol="0">
            <a:spAutoFit/>
          </a:bodyPr>
          <a:lstStyle/>
          <a:p>
            <a:pPr algn="ctr" defTabSz="685800">
              <a:lnSpc>
                <a:spcPct val="85000"/>
              </a:lnSpc>
              <a:spcBef>
                <a:spcPct val="0"/>
              </a:spcBef>
              <a:spcAft>
                <a:spcPct val="0"/>
              </a:spcAft>
              <a:defRPr/>
            </a:pPr>
            <a:r>
              <a:rPr lang="de" sz="900" b="1">
                <a:solidFill>
                  <a:srgbClr val="2F3651"/>
                </a:solidFill>
                <a:uFill>
                  <a:solidFill>
                    <a:prstClr val="black">
                      <a:alpha val="0"/>
                    </a:prstClr>
                  </a:solidFill>
                </a:uFill>
                <a:latin typeface="Arial"/>
                <a:ea typeface="Arial"/>
                <a:cs typeface="Arial"/>
              </a:rPr>
              <a:t>Autoreaktive</a:t>
            </a:r>
            <a:br>
              <a:rPr sz="900">
                <a:solidFill>
                  <a:srgbClr val="000000"/>
                </a:solidFill>
                <a:latin typeface="Calibri" panose="020F0502020204030204"/>
                <a:ea typeface="Calibri" panose="020F0502020204030204"/>
                <a:cs typeface="Arial"/>
              </a:rPr>
            </a:br>
            <a:r>
              <a:rPr lang="de" sz="900" b="1">
                <a:solidFill>
                  <a:srgbClr val="2F3651"/>
                </a:solidFill>
                <a:uFill>
                  <a:solidFill>
                    <a:prstClr val="black">
                      <a:alpha val="0"/>
                    </a:prstClr>
                  </a:solidFill>
                </a:uFill>
                <a:latin typeface="Arial"/>
                <a:ea typeface="Arial"/>
                <a:cs typeface="Arial"/>
              </a:rPr>
              <a:t>CD8+ T-Zelle</a:t>
            </a:r>
          </a:p>
        </p:txBody>
      </p:sp>
      <p:sp>
        <p:nvSpPr>
          <p:cNvPr id="54" name="Oval 125">
            <a:extLst>
              <a:ext uri="{FF2B5EF4-FFF2-40B4-BE49-F238E27FC236}">
                <a16:creationId xmlns:a16="http://schemas.microsoft.com/office/drawing/2014/main" id="{CDB83014-9389-571F-EBF6-E83B6CAB5000}"/>
              </a:ext>
            </a:extLst>
          </p:cNvPr>
          <p:cNvSpPr>
            <a:spLocks noChangeAspect="1"/>
          </p:cNvSpPr>
          <p:nvPr/>
        </p:nvSpPr>
        <p:spPr>
          <a:xfrm>
            <a:off x="8385319" y="1535205"/>
            <a:ext cx="207362" cy="207362"/>
          </a:xfrm>
          <a:prstGeom prst="ellipse">
            <a:avLst/>
          </a:prstGeom>
          <a:solidFill>
            <a:srgbClr val="2F3651"/>
          </a:solidFill>
          <a:ln w="25400" cap="flat" cmpd="sng" algn="ctr">
            <a:noFill/>
            <a:prstDash val="solid"/>
          </a:ln>
          <a:effectLst/>
        </p:spPr>
        <p:txBody>
          <a:bodyPr tIns="40500" bIns="13500" rtlCol="0" anchor="ctr"/>
          <a:lstStyle/>
          <a:p>
            <a:pPr marL="0" marR="0" lvl="0" indent="0" algn="ctr" defTabSz="685800" eaLnBrk="1" fontAlgn="auto" latinLnBrk="0" hangingPunct="1">
              <a:lnSpc>
                <a:spcPct val="85000"/>
              </a:lnSpc>
              <a:spcBef>
                <a:spcPct val="0"/>
              </a:spcBef>
              <a:spcAft>
                <a:spcPct val="0"/>
              </a:spcAft>
              <a:buClrTx/>
              <a:buSzTx/>
              <a:buFontTx/>
              <a:buNone/>
              <a:tabLst/>
              <a:defRPr/>
            </a:pP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2</a:t>
            </a:r>
          </a:p>
        </p:txBody>
      </p:sp>
      <p:sp>
        <p:nvSpPr>
          <p:cNvPr id="55" name="TextBox 128">
            <a:extLst>
              <a:ext uri="{FF2B5EF4-FFF2-40B4-BE49-F238E27FC236}">
                <a16:creationId xmlns:a16="http://schemas.microsoft.com/office/drawing/2014/main" id="{F3AFE4ED-8DA9-4143-BD6E-9A88CFE9391A}"/>
              </a:ext>
            </a:extLst>
          </p:cNvPr>
          <p:cNvSpPr txBox="1"/>
          <p:nvPr/>
        </p:nvSpPr>
        <p:spPr>
          <a:xfrm>
            <a:off x="8027176" y="2301279"/>
            <a:ext cx="880564" cy="353174"/>
          </a:xfrm>
          <a:prstGeom prst="rect">
            <a:avLst/>
          </a:prstGeom>
          <a:noFill/>
        </p:spPr>
        <p:txBody>
          <a:bodyPr wrap="square" lIns="0" tIns="0" rIns="0" bIns="0" rtlCol="0" anchor="ctr">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Aktivierte autoreaktive CD4+ T-Zelle</a:t>
            </a:r>
          </a:p>
        </p:txBody>
      </p:sp>
      <p:cxnSp>
        <p:nvCxnSpPr>
          <p:cNvPr id="56" name="Straight Arrow Connector 20">
            <a:extLst>
              <a:ext uri="{FF2B5EF4-FFF2-40B4-BE49-F238E27FC236}">
                <a16:creationId xmlns:a16="http://schemas.microsoft.com/office/drawing/2014/main" id="{2C87F8F5-930C-A402-33C1-B2440E3AE5EF}"/>
              </a:ext>
            </a:extLst>
          </p:cNvPr>
          <p:cNvCxnSpPr/>
          <p:nvPr/>
        </p:nvCxnSpPr>
        <p:spPr>
          <a:xfrm>
            <a:off x="4842262" y="1574177"/>
            <a:ext cx="1922870" cy="0"/>
          </a:xfrm>
          <a:prstGeom prst="straightConnector1">
            <a:avLst/>
          </a:prstGeom>
          <a:noFill/>
          <a:ln w="15875" cap="flat" cmpd="sng" algn="ctr">
            <a:solidFill>
              <a:srgbClr val="7F7F7F"/>
            </a:solidFill>
            <a:prstDash val="solid"/>
            <a:tailEnd type="stealth" w="lg" len="lg"/>
          </a:ln>
          <a:effectLst/>
        </p:spPr>
      </p:cxnSp>
      <p:sp>
        <p:nvSpPr>
          <p:cNvPr id="57" name="Freeform: Shape 223">
            <a:extLst>
              <a:ext uri="{FF2B5EF4-FFF2-40B4-BE49-F238E27FC236}">
                <a16:creationId xmlns:a16="http://schemas.microsoft.com/office/drawing/2014/main" id="{4D62E978-42D4-2711-B78B-8361070B47A4}"/>
              </a:ext>
            </a:extLst>
          </p:cNvPr>
          <p:cNvSpPr>
            <a:spLocks noChangeAspect="1"/>
          </p:cNvSpPr>
          <p:nvPr/>
        </p:nvSpPr>
        <p:spPr>
          <a:xfrm rot="156699" flipV="1">
            <a:off x="6655381" y="2215787"/>
            <a:ext cx="175955" cy="19005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A30000"/>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58" name="TextBox 22">
            <a:extLst>
              <a:ext uri="{FF2B5EF4-FFF2-40B4-BE49-F238E27FC236}">
                <a16:creationId xmlns:a16="http://schemas.microsoft.com/office/drawing/2014/main" id="{4227809F-6A7B-88DC-5988-9B001E3DAEE6}"/>
              </a:ext>
            </a:extLst>
          </p:cNvPr>
          <p:cNvSpPr txBox="1"/>
          <p:nvPr/>
        </p:nvSpPr>
        <p:spPr>
          <a:xfrm>
            <a:off x="7718260" y="2102677"/>
            <a:ext cx="478328"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CD4+ TCR</a:t>
            </a:r>
          </a:p>
        </p:txBody>
      </p:sp>
      <p:cxnSp>
        <p:nvCxnSpPr>
          <p:cNvPr id="59" name="Straight Connector 23">
            <a:extLst>
              <a:ext uri="{FF2B5EF4-FFF2-40B4-BE49-F238E27FC236}">
                <a16:creationId xmlns:a16="http://schemas.microsoft.com/office/drawing/2014/main" id="{CB2BF1EF-529D-FF81-09EA-CBA9F4B6603B}"/>
              </a:ext>
            </a:extLst>
          </p:cNvPr>
          <p:cNvCxnSpPr>
            <a:stCxn id="45" idx="5"/>
          </p:cNvCxnSpPr>
          <p:nvPr/>
        </p:nvCxnSpPr>
        <p:spPr>
          <a:xfrm flipV="1">
            <a:off x="7485815" y="2159697"/>
            <a:ext cx="218691" cy="120063"/>
          </a:xfrm>
          <a:prstGeom prst="line">
            <a:avLst/>
          </a:prstGeom>
          <a:noFill/>
          <a:ln w="9525" cap="flat" cmpd="sng" algn="ctr">
            <a:solidFill>
              <a:srgbClr val="7F7F7F"/>
            </a:solidFill>
            <a:prstDash val="solid"/>
          </a:ln>
          <a:effectLst/>
        </p:spPr>
      </p:cxnSp>
      <p:sp>
        <p:nvSpPr>
          <p:cNvPr id="60" name="TextBox 29">
            <a:extLst>
              <a:ext uri="{FF2B5EF4-FFF2-40B4-BE49-F238E27FC236}">
                <a16:creationId xmlns:a16="http://schemas.microsoft.com/office/drawing/2014/main" id="{BCBAD343-9ECD-8734-3E04-C727F8D86F0D}"/>
              </a:ext>
            </a:extLst>
          </p:cNvPr>
          <p:cNvSpPr txBox="1"/>
          <p:nvPr/>
        </p:nvSpPr>
        <p:spPr>
          <a:xfrm>
            <a:off x="6051838" y="2087087"/>
            <a:ext cx="478328"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CD8+ TCR</a:t>
            </a:r>
          </a:p>
        </p:txBody>
      </p:sp>
      <p:cxnSp>
        <p:nvCxnSpPr>
          <p:cNvPr id="61" name="Straight Connector 32">
            <a:extLst>
              <a:ext uri="{FF2B5EF4-FFF2-40B4-BE49-F238E27FC236}">
                <a16:creationId xmlns:a16="http://schemas.microsoft.com/office/drawing/2014/main" id="{1E048993-682F-A0CF-3E44-85C5A4AE79BB}"/>
              </a:ext>
            </a:extLst>
          </p:cNvPr>
          <p:cNvCxnSpPr/>
          <p:nvPr/>
        </p:nvCxnSpPr>
        <p:spPr>
          <a:xfrm>
            <a:off x="6474745" y="2170556"/>
            <a:ext cx="222593" cy="81316"/>
          </a:xfrm>
          <a:prstGeom prst="line">
            <a:avLst/>
          </a:prstGeom>
          <a:noFill/>
          <a:ln w="9525" cap="flat" cmpd="sng" algn="ctr">
            <a:solidFill>
              <a:srgbClr val="7F7F7F"/>
            </a:solidFill>
            <a:prstDash val="solid"/>
          </a:ln>
          <a:effectLst/>
        </p:spPr>
      </p:cxnSp>
      <p:sp>
        <p:nvSpPr>
          <p:cNvPr id="62" name="TextBox 59">
            <a:extLst>
              <a:ext uri="{FF2B5EF4-FFF2-40B4-BE49-F238E27FC236}">
                <a16:creationId xmlns:a16="http://schemas.microsoft.com/office/drawing/2014/main" id="{A598DA2E-A2C1-EEE6-00AA-82CC46D0C7AF}"/>
              </a:ext>
            </a:extLst>
          </p:cNvPr>
          <p:cNvSpPr txBox="1"/>
          <p:nvPr/>
        </p:nvSpPr>
        <p:spPr>
          <a:xfrm>
            <a:off x="6969271" y="2350230"/>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MHC-II</a:t>
            </a:r>
          </a:p>
        </p:txBody>
      </p:sp>
      <p:sp>
        <p:nvSpPr>
          <p:cNvPr id="63" name="TextBox 61">
            <a:extLst>
              <a:ext uri="{FF2B5EF4-FFF2-40B4-BE49-F238E27FC236}">
                <a16:creationId xmlns:a16="http://schemas.microsoft.com/office/drawing/2014/main" id="{DC8AB8DB-29A6-4C09-EA45-78ABA98A1498}"/>
              </a:ext>
            </a:extLst>
          </p:cNvPr>
          <p:cNvSpPr txBox="1"/>
          <p:nvPr/>
        </p:nvSpPr>
        <p:spPr>
          <a:xfrm>
            <a:off x="6932413" y="2455391"/>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Antigen</a:t>
            </a:r>
          </a:p>
        </p:txBody>
      </p:sp>
      <p:cxnSp>
        <p:nvCxnSpPr>
          <p:cNvPr id="512" name="Straight Connector 62">
            <a:extLst>
              <a:ext uri="{FF2B5EF4-FFF2-40B4-BE49-F238E27FC236}">
                <a16:creationId xmlns:a16="http://schemas.microsoft.com/office/drawing/2014/main" id="{10135349-4E63-13F3-8F95-88CF7BF645FB}"/>
              </a:ext>
            </a:extLst>
          </p:cNvPr>
          <p:cNvCxnSpPr/>
          <p:nvPr/>
        </p:nvCxnSpPr>
        <p:spPr>
          <a:xfrm flipV="1">
            <a:off x="7230913" y="2224846"/>
            <a:ext cx="112549" cy="122357"/>
          </a:xfrm>
          <a:prstGeom prst="line">
            <a:avLst/>
          </a:prstGeom>
          <a:noFill/>
          <a:ln w="9525" cap="flat" cmpd="sng" algn="ctr">
            <a:solidFill>
              <a:srgbClr val="7F7F7F"/>
            </a:solidFill>
            <a:prstDash val="solid"/>
          </a:ln>
          <a:effectLst/>
        </p:spPr>
      </p:cxnSp>
      <p:cxnSp>
        <p:nvCxnSpPr>
          <p:cNvPr id="513" name="Straight Connector 63">
            <a:extLst>
              <a:ext uri="{FF2B5EF4-FFF2-40B4-BE49-F238E27FC236}">
                <a16:creationId xmlns:a16="http://schemas.microsoft.com/office/drawing/2014/main" id="{3194ACE0-2821-4078-46FF-76E63F76D889}"/>
              </a:ext>
            </a:extLst>
          </p:cNvPr>
          <p:cNvCxnSpPr/>
          <p:nvPr/>
        </p:nvCxnSpPr>
        <p:spPr>
          <a:xfrm flipH="1">
            <a:off x="7217941" y="2289711"/>
            <a:ext cx="158971" cy="166540"/>
          </a:xfrm>
          <a:prstGeom prst="line">
            <a:avLst/>
          </a:prstGeom>
          <a:noFill/>
          <a:ln w="9525" cap="flat" cmpd="sng" algn="ctr">
            <a:solidFill>
              <a:srgbClr val="7F7F7F"/>
            </a:solidFill>
            <a:prstDash val="solid"/>
          </a:ln>
          <a:effectLst/>
        </p:spPr>
      </p:cxnSp>
      <p:sp>
        <p:nvSpPr>
          <p:cNvPr id="5" name="Textplatzhalter 4">
            <a:extLst>
              <a:ext uri="{FF2B5EF4-FFF2-40B4-BE49-F238E27FC236}">
                <a16:creationId xmlns:a16="http://schemas.microsoft.com/office/drawing/2014/main" id="{FB47AFCE-79E8-13FF-BE58-E84736465E55}"/>
              </a:ext>
            </a:extLst>
          </p:cNvPr>
          <p:cNvSpPr txBox="1">
            <a:spLocks/>
          </p:cNvSpPr>
          <p:nvPr/>
        </p:nvSpPr>
        <p:spPr>
          <a:xfrm>
            <a:off x="352923" y="116735"/>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8"/>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8"/>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8"/>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rPr>
              <a:t>Autoreaktive T-Zellen sind primäre Verursacher der Betazellzerstörung bei autoimmunem T1D</a:t>
            </a:r>
            <a:r>
              <a:rPr lang="de-DE" sz="2000" b="1" baseline="30000">
                <a:solidFill>
                  <a:srgbClr val="7030A0"/>
                </a:solidFill>
                <a:latin typeface="+mj-lt"/>
              </a:rPr>
              <a:t>1,2</a:t>
            </a:r>
          </a:p>
        </p:txBody>
      </p:sp>
    </p:spTree>
    <p:extLst>
      <p:ext uri="{BB962C8B-B14F-4D97-AF65-F5344CB8AC3E}">
        <p14:creationId xmlns:p14="http://schemas.microsoft.com/office/powerpoint/2010/main" val="355314782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B51A3770-C3E0-F584-23A7-472FA03F67CF}"/>
            </a:ext>
          </a:extLst>
        </p:cNvPr>
        <p:cNvGrpSpPr/>
        <p:nvPr/>
      </p:nvGrpSpPr>
      <p:grpSpPr>
        <a:xfrm>
          <a:off x="0" y="0"/>
          <a:ext cx="0" cy="0"/>
          <a:chOff x="0" y="0"/>
          <a:chExt cx="0" cy="0"/>
        </a:xfrm>
      </p:grpSpPr>
      <p:sp>
        <p:nvSpPr>
          <p:cNvPr id="9" name="Textfeld 8">
            <a:extLst>
              <a:ext uri="{FF2B5EF4-FFF2-40B4-BE49-F238E27FC236}">
                <a16:creationId xmlns:a16="http://schemas.microsoft.com/office/drawing/2014/main" id="{7A0B5BFD-2893-CB22-97DF-1710A6B59A92}"/>
              </a:ext>
            </a:extLst>
          </p:cNvPr>
          <p:cNvSpPr txBox="1"/>
          <p:nvPr/>
        </p:nvSpPr>
        <p:spPr>
          <a:xfrm>
            <a:off x="352923" y="4659196"/>
            <a:ext cx="8513839" cy="461665"/>
          </a:xfrm>
          <a:prstGeom prst="rect">
            <a:avLst/>
          </a:prstGeom>
          <a:noFill/>
        </p:spPr>
        <p:txBody>
          <a:bodyPr wrap="square">
            <a:spAutoFit/>
          </a:bodyPr>
          <a:lstStyle/>
          <a:p>
            <a:r>
              <a:rPr lang="de-DE" sz="600">
                <a:solidFill>
                  <a:srgbClr val="404040"/>
                </a:solidFill>
                <a:cs typeface="Arial"/>
              </a:rPr>
              <a:t>APZ: Antigen-präsentierende Zelle; 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CD40L: CD40-Ligand; HLA: Humanes </a:t>
            </a:r>
            <a:r>
              <a:rPr lang="de-DE" sz="600" err="1">
                <a:solidFill>
                  <a:srgbClr val="404040"/>
                </a:solidFill>
                <a:cs typeface="Arial"/>
              </a:rPr>
              <a:t>Leukozytenantigen</a:t>
            </a:r>
            <a:r>
              <a:rPr lang="de-DE" sz="600">
                <a:solidFill>
                  <a:srgbClr val="404040"/>
                </a:solidFill>
                <a:cs typeface="Arial"/>
              </a:rPr>
              <a:t>; IL: Interleukin; IFN: Interferon; MHC: Major </a:t>
            </a:r>
            <a:r>
              <a:rPr lang="de-DE" sz="600" err="1">
                <a:solidFill>
                  <a:srgbClr val="404040"/>
                </a:solidFill>
                <a:cs typeface="Arial"/>
              </a:rPr>
              <a:t>histocompatibility</a:t>
            </a:r>
            <a:r>
              <a:rPr lang="de-DE" sz="600">
                <a:solidFill>
                  <a:srgbClr val="404040"/>
                </a:solidFill>
                <a:cs typeface="Arial"/>
              </a:rPr>
              <a:t> </a:t>
            </a:r>
            <a:r>
              <a:rPr lang="de-DE" sz="600" err="1">
                <a:solidFill>
                  <a:srgbClr val="404040"/>
                </a:solidFill>
                <a:cs typeface="Arial"/>
              </a:rPr>
              <a:t>complex</a:t>
            </a:r>
            <a:r>
              <a:rPr lang="de-DE" sz="600">
                <a:solidFill>
                  <a:srgbClr val="404040"/>
                </a:solidFill>
                <a:cs typeface="Arial"/>
              </a:rPr>
              <a:t>, </a:t>
            </a:r>
            <a:r>
              <a:rPr lang="de-DE" sz="600" err="1">
                <a:solidFill>
                  <a:srgbClr val="404040"/>
                </a:solidFill>
                <a:cs typeface="Arial"/>
              </a:rPr>
              <a:t>Haupthistokompatibilitätskomplex</a:t>
            </a:r>
            <a:r>
              <a:rPr lang="de-DE" sz="600">
                <a:solidFill>
                  <a:srgbClr val="404040"/>
                </a:solidFill>
                <a:cs typeface="Arial"/>
              </a:rPr>
              <a:t>; T1D: Typ-1-Diabetes; TCR: T-Zell-Rezeptor.</a:t>
            </a:r>
          </a:p>
          <a:p>
            <a:r>
              <a:rPr lang="de-DE" sz="600" b="1">
                <a:solidFill>
                  <a:srgbClr val="404040"/>
                </a:solidFill>
                <a:cs typeface="Arial"/>
              </a:rPr>
              <a:t>1. </a:t>
            </a:r>
            <a:r>
              <a:rPr lang="de-DE" sz="600" err="1">
                <a:solidFill>
                  <a:srgbClr val="404040"/>
                </a:solidFill>
                <a:cs typeface="Arial"/>
              </a:rPr>
              <a:t>Houeiss</a:t>
            </a:r>
            <a:r>
              <a:rPr lang="de-DE" sz="600">
                <a:solidFill>
                  <a:srgbClr val="404040"/>
                </a:solidFill>
                <a:cs typeface="Arial"/>
              </a:rPr>
              <a:t> P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2022; 13: 933965. </a:t>
            </a:r>
            <a:r>
              <a:rPr lang="de-DE" sz="600" b="1">
                <a:solidFill>
                  <a:srgbClr val="404040"/>
                </a:solidFill>
                <a:cs typeface="Arial"/>
              </a:rPr>
              <a:t>2.</a:t>
            </a:r>
            <a:r>
              <a:rPr lang="de-DE" sz="600">
                <a:solidFill>
                  <a:srgbClr val="404040"/>
                </a:solidFill>
                <a:cs typeface="Arial"/>
              </a:rPr>
              <a:t> Clark M </a:t>
            </a:r>
            <a:r>
              <a:rPr lang="de-DE" sz="600" i="1">
                <a:solidFill>
                  <a:srgbClr val="404040"/>
                </a:solidFill>
                <a:cs typeface="Arial"/>
              </a:rPr>
              <a:t>et al. Front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2021; 11: 615371. </a:t>
            </a:r>
            <a:r>
              <a:rPr lang="de-DE" sz="600" b="1">
                <a:solidFill>
                  <a:srgbClr val="404040"/>
                </a:solidFill>
                <a:cs typeface="Arial"/>
              </a:rPr>
              <a:t>3.</a:t>
            </a:r>
            <a:r>
              <a:rPr lang="de-DE" sz="600">
                <a:solidFill>
                  <a:srgbClr val="404040"/>
                </a:solidFill>
                <a:cs typeface="Arial"/>
              </a:rPr>
              <a:t> Lu J </a:t>
            </a:r>
            <a:r>
              <a:rPr lang="de-DE" sz="600" i="1">
                <a:solidFill>
                  <a:srgbClr val="404040"/>
                </a:solidFill>
                <a:cs typeface="Arial"/>
              </a:rPr>
              <a:t>et al. </a:t>
            </a:r>
            <a:r>
              <a:rPr lang="de-DE" sz="600" i="1" err="1">
                <a:solidFill>
                  <a:srgbClr val="404040"/>
                </a:solidFill>
                <a:cs typeface="Arial"/>
              </a:rPr>
              <a:t>Clin</a:t>
            </a:r>
            <a:r>
              <a:rPr lang="de-DE" sz="600" i="1">
                <a:solidFill>
                  <a:srgbClr val="404040"/>
                </a:solidFill>
                <a:cs typeface="Arial"/>
              </a:rPr>
              <a:t> </a:t>
            </a:r>
            <a:r>
              <a:rPr lang="de-DE" sz="600" i="1" err="1">
                <a:solidFill>
                  <a:srgbClr val="404040"/>
                </a:solidFill>
                <a:cs typeface="Arial"/>
              </a:rPr>
              <a:t>Transl</a:t>
            </a:r>
            <a:r>
              <a:rPr lang="de-DE" sz="600" i="1">
                <a:solidFill>
                  <a:srgbClr val="404040"/>
                </a:solidFill>
                <a:cs typeface="Arial"/>
              </a:rPr>
              <a:t> </a:t>
            </a:r>
            <a:r>
              <a:rPr lang="de-DE" sz="600" i="1" err="1">
                <a:solidFill>
                  <a:srgbClr val="404040"/>
                </a:solidFill>
                <a:cs typeface="Arial"/>
              </a:rPr>
              <a:t>Immunology</a:t>
            </a:r>
            <a:r>
              <a:rPr lang="de-DE" sz="600" i="1">
                <a:solidFill>
                  <a:srgbClr val="404040"/>
                </a:solidFill>
                <a:cs typeface="Arial"/>
              </a:rPr>
              <a:t> </a:t>
            </a:r>
            <a:r>
              <a:rPr lang="de-DE" sz="600">
                <a:solidFill>
                  <a:srgbClr val="404040"/>
                </a:solidFill>
                <a:cs typeface="Arial"/>
              </a:rPr>
              <a:t>2020; 9: e1122. </a:t>
            </a:r>
            <a:r>
              <a:rPr lang="de-DE" sz="600" b="1">
                <a:solidFill>
                  <a:srgbClr val="404040"/>
                </a:solidFill>
                <a:cs typeface="Arial"/>
              </a:rPr>
              <a:t>4.</a:t>
            </a:r>
            <a:r>
              <a:rPr lang="de-DE" sz="600">
                <a:solidFill>
                  <a:srgbClr val="404040"/>
                </a:solidFill>
                <a:cs typeface="Arial"/>
              </a:rPr>
              <a:t> Bender C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2021; 11: 606434. </a:t>
            </a:r>
            <a:r>
              <a:rPr lang="de-DE" sz="600" b="1">
                <a:solidFill>
                  <a:srgbClr val="404040"/>
                </a:solidFill>
                <a:cs typeface="Arial"/>
              </a:rPr>
              <a:t>5.</a:t>
            </a:r>
            <a:r>
              <a:rPr lang="de-DE" sz="600">
                <a:solidFill>
                  <a:srgbClr val="404040"/>
                </a:solidFill>
                <a:cs typeface="Arial"/>
              </a:rPr>
              <a:t> </a:t>
            </a:r>
            <a:r>
              <a:rPr lang="de-DE" sz="600" err="1">
                <a:solidFill>
                  <a:srgbClr val="404040"/>
                </a:solidFill>
                <a:cs typeface="Arial"/>
              </a:rPr>
              <a:t>Burrack</a:t>
            </a:r>
            <a:r>
              <a:rPr lang="de-DE" sz="600">
                <a:solidFill>
                  <a:srgbClr val="404040"/>
                </a:solidFill>
                <a:cs typeface="Arial"/>
              </a:rPr>
              <a:t> AL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2017; 8: 343. </a:t>
            </a:r>
            <a:r>
              <a:rPr lang="de-DE" sz="600" b="1">
                <a:solidFill>
                  <a:srgbClr val="404040"/>
                </a:solidFill>
                <a:cs typeface="Arial"/>
              </a:rPr>
              <a:t>6.</a:t>
            </a:r>
            <a:r>
              <a:rPr lang="de-DE" sz="600">
                <a:solidFill>
                  <a:srgbClr val="404040"/>
                </a:solidFill>
                <a:cs typeface="Arial"/>
              </a:rPr>
              <a:t> </a:t>
            </a:r>
            <a:r>
              <a:rPr lang="de-DE" sz="600" err="1">
                <a:solidFill>
                  <a:srgbClr val="404040"/>
                </a:solidFill>
                <a:cs typeface="Arial"/>
              </a:rPr>
              <a:t>Addissouky</a:t>
            </a:r>
            <a:r>
              <a:rPr lang="de-DE" sz="600">
                <a:solidFill>
                  <a:srgbClr val="404040"/>
                </a:solidFill>
                <a:cs typeface="Arial"/>
              </a:rPr>
              <a:t> TA </a:t>
            </a:r>
            <a:r>
              <a:rPr lang="de-DE" sz="600" i="1">
                <a:solidFill>
                  <a:srgbClr val="404040"/>
                </a:solidFill>
                <a:cs typeface="Arial"/>
              </a:rPr>
              <a:t>et al. Bull </a:t>
            </a:r>
            <a:r>
              <a:rPr lang="de-DE" sz="600" i="1" err="1">
                <a:solidFill>
                  <a:srgbClr val="404040"/>
                </a:solidFill>
                <a:cs typeface="Arial"/>
              </a:rPr>
              <a:t>Natl</a:t>
            </a:r>
            <a:r>
              <a:rPr lang="de-DE" sz="600" i="1">
                <a:solidFill>
                  <a:srgbClr val="404040"/>
                </a:solidFill>
                <a:cs typeface="Arial"/>
              </a:rPr>
              <a:t> Res Cent </a:t>
            </a:r>
            <a:r>
              <a:rPr lang="de-DE" sz="600">
                <a:solidFill>
                  <a:srgbClr val="404040"/>
                </a:solidFill>
                <a:cs typeface="Arial"/>
              </a:rPr>
              <a:t>2024; 48: 42. </a:t>
            </a:r>
            <a:r>
              <a:rPr lang="de-DE" sz="600" b="1">
                <a:solidFill>
                  <a:srgbClr val="404040"/>
                </a:solidFill>
                <a:cs typeface="Arial"/>
              </a:rPr>
              <a:t>7.</a:t>
            </a:r>
            <a:r>
              <a:rPr lang="de-DE" sz="600">
                <a:solidFill>
                  <a:srgbClr val="404040"/>
                </a:solidFill>
                <a:cs typeface="Arial"/>
              </a:rPr>
              <a:t> Choi H </a:t>
            </a:r>
            <a:r>
              <a:rPr lang="de-DE" sz="600" i="1">
                <a:solidFill>
                  <a:srgbClr val="404040"/>
                </a:solidFill>
                <a:cs typeface="Arial"/>
              </a:rPr>
              <a:t>et al. BMC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2023; 24: 15.</a:t>
            </a:r>
            <a:endParaRPr lang="en-US" sz="600">
              <a:solidFill>
                <a:srgbClr val="404040"/>
              </a:solidFill>
              <a:cs typeface="Arial"/>
            </a:endParaRPr>
          </a:p>
        </p:txBody>
      </p:sp>
      <p:sp>
        <p:nvSpPr>
          <p:cNvPr id="547" name="Rectangle 13">
            <a:extLst>
              <a:ext uri="{FF2B5EF4-FFF2-40B4-BE49-F238E27FC236}">
                <a16:creationId xmlns:a16="http://schemas.microsoft.com/office/drawing/2014/main" id="{435C5C5C-6DD0-597C-3FA5-53CA50030573}"/>
              </a:ext>
            </a:extLst>
          </p:cNvPr>
          <p:cNvSpPr/>
          <p:nvPr/>
        </p:nvSpPr>
        <p:spPr>
          <a:xfrm>
            <a:off x="346258" y="1430350"/>
            <a:ext cx="4677227" cy="2241037"/>
          </a:xfrm>
          <a:prstGeom prst="rect">
            <a:avLst/>
          </a:prstGeom>
          <a:solidFill>
            <a:srgbClr val="E9EEFE"/>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48" name="Rectangle: Top Corners Rounded 15">
            <a:extLst>
              <a:ext uri="{FF2B5EF4-FFF2-40B4-BE49-F238E27FC236}">
                <a16:creationId xmlns:a16="http://schemas.microsoft.com/office/drawing/2014/main" id="{62D1414C-46DC-400B-AE75-9893A66C9F26}"/>
              </a:ext>
            </a:extLst>
          </p:cNvPr>
          <p:cNvSpPr/>
          <p:nvPr/>
        </p:nvSpPr>
        <p:spPr>
          <a:xfrm rot="16200000">
            <a:off x="2476528" y="-974897"/>
            <a:ext cx="595736" cy="4829654"/>
          </a:xfrm>
          <a:prstGeom prst="rect">
            <a:avLst/>
          </a:prstGeom>
          <a:noFill/>
          <a:ln w="25400" cap="flat" cmpd="sng" algn="ctr">
            <a:noFill/>
            <a:prstDash val="solid"/>
          </a:ln>
          <a:effectLst/>
        </p:spPr>
        <p:txBody>
          <a:bodyPr vert="vert" lIns="0" tIns="0" rIns="0" bIns="0" rtlCol="0" anchor="t" anchorCtr="0"/>
          <a:lstStyle/>
          <a:p>
            <a:pPr marL="0" marR="0" lvl="0" indent="0" defTabSz="685800" eaLnBrk="1" fontAlgn="auto" latinLnBrk="0" hangingPunct="1">
              <a:lnSpc>
                <a:spcPct val="90000"/>
              </a:lnSpc>
              <a:spcBef>
                <a:spcPct val="0"/>
              </a:spcBef>
              <a:spcAft>
                <a:spcPct val="0"/>
              </a:spcAft>
              <a:buClrTx/>
              <a:buSzTx/>
              <a:buFontTx/>
              <a:buNone/>
              <a:tabLst/>
              <a:defRPr/>
            </a:pPr>
            <a:r>
              <a:rPr kumimoji="0" lang="de" sz="13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Langerhans-Inseln in der </a:t>
            </a: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 T1D-Bauchspeicheldrüse</a:t>
            </a:r>
          </a:p>
        </p:txBody>
      </p:sp>
      <p:cxnSp>
        <p:nvCxnSpPr>
          <p:cNvPr id="549" name="Connettore diritto 16">
            <a:extLst>
              <a:ext uri="{FF2B5EF4-FFF2-40B4-BE49-F238E27FC236}">
                <a16:creationId xmlns:a16="http://schemas.microsoft.com/office/drawing/2014/main" id="{1E5D0AEE-B7C3-9F55-A75E-3C192FBBFE4C}"/>
              </a:ext>
            </a:extLst>
          </p:cNvPr>
          <p:cNvCxnSpPr/>
          <p:nvPr/>
        </p:nvCxnSpPr>
        <p:spPr>
          <a:xfrm>
            <a:off x="9709" y="1029469"/>
            <a:ext cx="5019491" cy="0"/>
          </a:xfrm>
          <a:prstGeom prst="line">
            <a:avLst/>
          </a:prstGeom>
          <a:noFill/>
          <a:ln w="25400" cap="flat" cmpd="sng" algn="ctr">
            <a:solidFill>
              <a:srgbClr val="2F3651"/>
            </a:solidFill>
            <a:prstDash val="solid"/>
          </a:ln>
          <a:effectLst>
            <a:outerShdw blurRad="40000" dist="20000" dir="5400000" rotWithShape="0">
              <a:srgbClr val="000000">
                <a:alpha val="38000"/>
              </a:srgbClr>
            </a:outerShdw>
          </a:effectLst>
        </p:spPr>
      </p:cxnSp>
      <p:grpSp>
        <p:nvGrpSpPr>
          <p:cNvPr id="552" name="Group 36">
            <a:extLst>
              <a:ext uri="{FF2B5EF4-FFF2-40B4-BE49-F238E27FC236}">
                <a16:creationId xmlns:a16="http://schemas.microsoft.com/office/drawing/2014/main" id="{3B590EBD-A9BD-56C2-FBF8-A786C5219EFB}"/>
              </a:ext>
            </a:extLst>
          </p:cNvPr>
          <p:cNvGrpSpPr>
            <a:grpSpLocks noChangeAspect="1"/>
          </p:cNvGrpSpPr>
          <p:nvPr/>
        </p:nvGrpSpPr>
        <p:grpSpPr>
          <a:xfrm>
            <a:off x="2111291" y="1797612"/>
            <a:ext cx="964128" cy="1059670"/>
            <a:chOff x="4525541" y="2474449"/>
            <a:chExt cx="2109395" cy="2318425"/>
          </a:xfrm>
        </p:grpSpPr>
        <p:sp>
          <p:nvSpPr>
            <p:cNvPr id="553" name="Rectangle 37">
              <a:extLst>
                <a:ext uri="{FF2B5EF4-FFF2-40B4-BE49-F238E27FC236}">
                  <a16:creationId xmlns:a16="http://schemas.microsoft.com/office/drawing/2014/main" id="{FE3B4D64-EA65-A080-F0CC-373339034C0C}"/>
                </a:ext>
              </a:extLst>
            </p:cNvPr>
            <p:cNvSpPr/>
            <p:nvPr/>
          </p:nvSpPr>
          <p:spPr>
            <a:xfrm>
              <a:off x="4726058" y="2474449"/>
              <a:ext cx="1574266" cy="515133"/>
            </a:xfrm>
            <a:prstGeom prst="rect">
              <a:avLst/>
            </a:prstGeom>
          </p:spPr>
          <p:txBody>
            <a:bodyPr wrap="square" lIns="0" tIns="0" rIns="0" bIns="0">
              <a:spAutoFit/>
            </a:bodyPr>
            <a:lstStyle/>
            <a:p>
              <a:pPr algn="ctr" defTabSz="685783">
                <a:lnSpc>
                  <a:spcPct val="85000"/>
                </a:lnSpc>
                <a:defRPr/>
              </a:pPr>
              <a:r>
                <a:rPr lang="de" sz="900" b="1">
                  <a:solidFill>
                    <a:srgbClr val="2F3651"/>
                  </a:solidFill>
                  <a:uFill>
                    <a:solidFill>
                      <a:prstClr val="black">
                        <a:alpha val="0"/>
                      </a:prstClr>
                    </a:solidFill>
                  </a:uFill>
                  <a:latin typeface="Arial"/>
                  <a:ea typeface="Arial"/>
                  <a:cs typeface="Arial"/>
                </a:rPr>
                <a:t>Beschädigte Betazelle</a:t>
              </a:r>
            </a:p>
          </p:txBody>
        </p:sp>
        <p:grpSp>
          <p:nvGrpSpPr>
            <p:cNvPr id="554" name="Group 38">
              <a:extLst>
                <a:ext uri="{FF2B5EF4-FFF2-40B4-BE49-F238E27FC236}">
                  <a16:creationId xmlns:a16="http://schemas.microsoft.com/office/drawing/2014/main" id="{5A63C5F2-EA23-DDEF-85F7-AF6F735D7364}"/>
                </a:ext>
              </a:extLst>
            </p:cNvPr>
            <p:cNvGrpSpPr>
              <a:grpSpLocks noChangeAspect="1"/>
            </p:cNvGrpSpPr>
            <p:nvPr/>
          </p:nvGrpSpPr>
          <p:grpSpPr>
            <a:xfrm>
              <a:off x="4525541" y="3132797"/>
              <a:ext cx="2109395" cy="1660077"/>
              <a:chOff x="6605574" y="1687564"/>
              <a:chExt cx="1673758" cy="1317234"/>
            </a:xfrm>
          </p:grpSpPr>
          <p:pic>
            <p:nvPicPr>
              <p:cNvPr id="560" name="Graphic 49">
                <a:extLst>
                  <a:ext uri="{FF2B5EF4-FFF2-40B4-BE49-F238E27FC236}">
                    <a16:creationId xmlns:a16="http://schemas.microsoft.com/office/drawing/2014/main" id="{8AA38C20-A99C-FEA9-725B-E3F5427C6EAA}"/>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05574" y="1687564"/>
                <a:ext cx="1673758" cy="1317234"/>
              </a:xfrm>
              <a:prstGeom prst="rect">
                <a:avLst/>
              </a:prstGeom>
            </p:spPr>
          </p:pic>
          <p:grpSp>
            <p:nvGrpSpPr>
              <p:cNvPr id="561" name="Group 51">
                <a:extLst>
                  <a:ext uri="{FF2B5EF4-FFF2-40B4-BE49-F238E27FC236}">
                    <a16:creationId xmlns:a16="http://schemas.microsoft.com/office/drawing/2014/main" id="{A7037850-1DA9-7217-5AE2-51750AF461A6}"/>
                  </a:ext>
                </a:extLst>
              </p:cNvPr>
              <p:cNvGrpSpPr/>
              <p:nvPr/>
            </p:nvGrpSpPr>
            <p:grpSpPr>
              <a:xfrm>
                <a:off x="6681317" y="2369428"/>
                <a:ext cx="1378904" cy="584888"/>
                <a:chOff x="7851709" y="2288299"/>
                <a:chExt cx="1378904" cy="584888"/>
              </a:xfrm>
            </p:grpSpPr>
            <p:pic>
              <p:nvPicPr>
                <p:cNvPr id="563" name="Graphic 55">
                  <a:extLst>
                    <a:ext uri="{FF2B5EF4-FFF2-40B4-BE49-F238E27FC236}">
                      <a16:creationId xmlns:a16="http://schemas.microsoft.com/office/drawing/2014/main" id="{DE730A46-C260-BE82-152F-76CC161CC0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470927">
                  <a:off x="7959625" y="2446590"/>
                  <a:ext cx="335598" cy="210399"/>
                </a:xfrm>
                <a:prstGeom prst="rect">
                  <a:avLst/>
                </a:prstGeom>
              </p:spPr>
            </p:pic>
            <p:pic>
              <p:nvPicPr>
                <p:cNvPr id="564" name="Graphic 56">
                  <a:extLst>
                    <a:ext uri="{FF2B5EF4-FFF2-40B4-BE49-F238E27FC236}">
                      <a16:creationId xmlns:a16="http://schemas.microsoft.com/office/drawing/2014/main" id="{2FD64B73-58DE-4B19-34F4-656D796671D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470927">
                  <a:off x="8895015" y="2466074"/>
                  <a:ext cx="335598" cy="210399"/>
                </a:xfrm>
                <a:prstGeom prst="rect">
                  <a:avLst/>
                </a:prstGeom>
              </p:spPr>
            </p:pic>
            <p:pic>
              <p:nvPicPr>
                <p:cNvPr id="565" name="Graphic 57">
                  <a:extLst>
                    <a:ext uri="{FF2B5EF4-FFF2-40B4-BE49-F238E27FC236}">
                      <a16:creationId xmlns:a16="http://schemas.microsoft.com/office/drawing/2014/main" id="{C5965D08-3645-1B33-7E9D-B1ECB3A888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a:off x="8186456" y="2662788"/>
                  <a:ext cx="335598" cy="210399"/>
                </a:xfrm>
                <a:prstGeom prst="rect">
                  <a:avLst/>
                </a:prstGeom>
              </p:spPr>
            </p:pic>
            <p:pic>
              <p:nvPicPr>
                <p:cNvPr id="566" name="Graphic 58">
                  <a:extLst>
                    <a:ext uri="{FF2B5EF4-FFF2-40B4-BE49-F238E27FC236}">
                      <a16:creationId xmlns:a16="http://schemas.microsoft.com/office/drawing/2014/main" id="{0FACC769-9118-4A53-8683-D98630A55D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2629067">
                  <a:off x="7851709" y="2288299"/>
                  <a:ext cx="333333" cy="208979"/>
                </a:xfrm>
                <a:prstGeom prst="rect">
                  <a:avLst/>
                </a:prstGeom>
              </p:spPr>
            </p:pic>
          </p:grpSp>
          <p:pic>
            <p:nvPicPr>
              <p:cNvPr id="562" name="Graphic 52">
                <a:extLst>
                  <a:ext uri="{FF2B5EF4-FFF2-40B4-BE49-F238E27FC236}">
                    <a16:creationId xmlns:a16="http://schemas.microsoft.com/office/drawing/2014/main" id="{8F22DDC7-C728-A35D-8BF9-82396F94176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a:off x="7324846" y="2744285"/>
                <a:ext cx="335598" cy="210399"/>
              </a:xfrm>
              <a:prstGeom prst="rect">
                <a:avLst/>
              </a:prstGeom>
            </p:spPr>
          </p:pic>
        </p:grpSp>
        <p:grpSp>
          <p:nvGrpSpPr>
            <p:cNvPr id="555" name="Group 39">
              <a:extLst>
                <a:ext uri="{FF2B5EF4-FFF2-40B4-BE49-F238E27FC236}">
                  <a16:creationId xmlns:a16="http://schemas.microsoft.com/office/drawing/2014/main" id="{0634CF92-9D1C-E05D-4813-DE24144A2152}"/>
                </a:ext>
              </a:extLst>
            </p:cNvPr>
            <p:cNvGrpSpPr>
              <a:grpSpLocks noChangeAspect="1"/>
            </p:cNvGrpSpPr>
            <p:nvPr/>
          </p:nvGrpSpPr>
          <p:grpSpPr>
            <a:xfrm>
              <a:off x="4704241" y="3605268"/>
              <a:ext cx="1659678" cy="1027263"/>
              <a:chOff x="8275555" y="4015268"/>
              <a:chExt cx="1292415" cy="799946"/>
            </a:xfrm>
          </p:grpSpPr>
          <p:grpSp>
            <p:nvGrpSpPr>
              <p:cNvPr id="556" name="Group 43">
                <a:extLst>
                  <a:ext uri="{FF2B5EF4-FFF2-40B4-BE49-F238E27FC236}">
                    <a16:creationId xmlns:a16="http://schemas.microsoft.com/office/drawing/2014/main" id="{14D39985-DE4F-34FF-56B3-C68EDCB7034F}"/>
                  </a:ext>
                </a:extLst>
              </p:cNvPr>
              <p:cNvGrpSpPr/>
              <p:nvPr/>
            </p:nvGrpSpPr>
            <p:grpSpPr>
              <a:xfrm>
                <a:off x="8275555" y="4435449"/>
                <a:ext cx="1292415" cy="379765"/>
                <a:chOff x="7937076" y="2465589"/>
                <a:chExt cx="1292415" cy="379765"/>
              </a:xfrm>
            </p:grpSpPr>
            <p:pic>
              <p:nvPicPr>
                <p:cNvPr id="558" name="Graphic 1931">
                  <a:extLst>
                    <a:ext uri="{FF2B5EF4-FFF2-40B4-BE49-F238E27FC236}">
                      <a16:creationId xmlns:a16="http://schemas.microsoft.com/office/drawing/2014/main" id="{198ED2FF-40BF-0B80-18A5-8ABF5DC41BD8}"/>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470927">
                  <a:off x="7937076" y="2480824"/>
                  <a:ext cx="379763" cy="291945"/>
                </a:xfrm>
                <a:prstGeom prst="rect">
                  <a:avLst/>
                </a:prstGeom>
              </p:spPr>
            </p:pic>
            <p:pic>
              <p:nvPicPr>
                <p:cNvPr id="559" name="Graphic 1932">
                  <a:extLst>
                    <a:ext uri="{FF2B5EF4-FFF2-40B4-BE49-F238E27FC236}">
                      <a16:creationId xmlns:a16="http://schemas.microsoft.com/office/drawing/2014/main" id="{CE418972-E942-63FC-73C5-86AC04BA9872}"/>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7070215">
                  <a:off x="8893636" y="2509500"/>
                  <a:ext cx="379765" cy="291944"/>
                </a:xfrm>
                <a:prstGeom prst="rect">
                  <a:avLst/>
                </a:prstGeom>
              </p:spPr>
            </p:pic>
          </p:grpSp>
          <p:sp>
            <p:nvSpPr>
              <p:cNvPr id="557" name="Freeform 55">
                <a:extLst>
                  <a:ext uri="{FF2B5EF4-FFF2-40B4-BE49-F238E27FC236}">
                    <a16:creationId xmlns:a16="http://schemas.microsoft.com/office/drawing/2014/main" id="{D8ADE499-B97D-23AF-714C-2248FB550323}"/>
                  </a:ext>
                </a:extLst>
              </p:cNvPr>
              <p:cNvSpPr/>
              <p:nvPr/>
            </p:nvSpPr>
            <p:spPr>
              <a:xfrm>
                <a:off x="8584404" y="4015268"/>
                <a:ext cx="690874" cy="636406"/>
              </a:xfrm>
              <a:custGeom>
                <a:avLst/>
                <a:gdLst>
                  <a:gd name="connsiteX0" fmla="*/ 690875 w 690874"/>
                  <a:gd name="connsiteY0" fmla="*/ 318203 h 636406"/>
                  <a:gd name="connsiteX1" fmla="*/ 345437 w 690874"/>
                  <a:gd name="connsiteY1" fmla="*/ 636406 h 636406"/>
                  <a:gd name="connsiteX2" fmla="*/ 0 w 690874"/>
                  <a:gd name="connsiteY2" fmla="*/ 318203 h 636406"/>
                  <a:gd name="connsiteX3" fmla="*/ 345437 w 690874"/>
                  <a:gd name="connsiteY3" fmla="*/ 0 h 636406"/>
                  <a:gd name="connsiteX4" fmla="*/ 690875 w 690874"/>
                  <a:gd name="connsiteY4" fmla="*/ 318203 h 63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874" h="636406">
                    <a:moveTo>
                      <a:pt x="690875" y="318203"/>
                    </a:moveTo>
                    <a:cubicBezTo>
                      <a:pt x="690875" y="493942"/>
                      <a:pt x="536217" y="636406"/>
                      <a:pt x="345437" y="636406"/>
                    </a:cubicBezTo>
                    <a:cubicBezTo>
                      <a:pt x="154658" y="636406"/>
                      <a:pt x="0" y="493942"/>
                      <a:pt x="0" y="318203"/>
                    </a:cubicBezTo>
                    <a:cubicBezTo>
                      <a:pt x="0" y="142464"/>
                      <a:pt x="154658" y="0"/>
                      <a:pt x="345437" y="0"/>
                    </a:cubicBezTo>
                    <a:cubicBezTo>
                      <a:pt x="536217" y="0"/>
                      <a:pt x="690875" y="142464"/>
                      <a:pt x="690875" y="318203"/>
                    </a:cubicBezTo>
                    <a:close/>
                  </a:path>
                </a:pathLst>
              </a:custGeom>
              <a:solidFill>
                <a:srgbClr val="E3E7F7">
                  <a:alpha val="48000"/>
                </a:srgbClr>
              </a:solidFill>
              <a:ln w="6684" cap="flat">
                <a:noFill/>
                <a:prstDash val="solid"/>
                <a:miter/>
              </a:ln>
            </p:spPr>
            <p:txBody>
              <a:bodyPr rtlCol="0" anchor="ctr"/>
              <a:lstStyle/>
              <a:p>
                <a:pPr defTabSz="914355">
                  <a:lnSpc>
                    <a:spcPct val="85000"/>
                  </a:lnSpc>
                  <a:defRPr/>
                </a:pPr>
                <a:endParaRPr lang="en-US" sz="900">
                  <a:solidFill>
                    <a:srgbClr val="2F3651"/>
                  </a:solidFill>
                  <a:latin typeface="Arial" panose="020B0604020202020204" pitchFamily="34" charset="0"/>
                  <a:ea typeface="Calibri" panose="020F0502020204030204"/>
                  <a:cs typeface="Arial" panose="020B0604020202020204" pitchFamily="34" charset="0"/>
                </a:endParaRPr>
              </a:p>
            </p:txBody>
          </p:sp>
        </p:grpSp>
      </p:grpSp>
      <p:grpSp>
        <p:nvGrpSpPr>
          <p:cNvPr id="567" name="Group 60">
            <a:extLst>
              <a:ext uri="{FF2B5EF4-FFF2-40B4-BE49-F238E27FC236}">
                <a16:creationId xmlns:a16="http://schemas.microsoft.com/office/drawing/2014/main" id="{2C8DB6F3-AB8A-CCB0-3A9B-0012E8B1EE9B}"/>
              </a:ext>
            </a:extLst>
          </p:cNvPr>
          <p:cNvGrpSpPr>
            <a:grpSpLocks noChangeAspect="1"/>
          </p:cNvGrpSpPr>
          <p:nvPr/>
        </p:nvGrpSpPr>
        <p:grpSpPr>
          <a:xfrm>
            <a:off x="4041248" y="1511773"/>
            <a:ext cx="869790" cy="1121010"/>
            <a:chOff x="644761" y="2636830"/>
            <a:chExt cx="2750629" cy="3545086"/>
          </a:xfrm>
        </p:grpSpPr>
        <p:grpSp>
          <p:nvGrpSpPr>
            <p:cNvPr id="568" name="Group 68">
              <a:extLst>
                <a:ext uri="{FF2B5EF4-FFF2-40B4-BE49-F238E27FC236}">
                  <a16:creationId xmlns:a16="http://schemas.microsoft.com/office/drawing/2014/main" id="{ED5F5917-A6F8-8359-CF52-7F5DFDF6DBB4}"/>
                </a:ext>
              </a:extLst>
            </p:cNvPr>
            <p:cNvGrpSpPr/>
            <p:nvPr/>
          </p:nvGrpSpPr>
          <p:grpSpPr>
            <a:xfrm rot="14554919">
              <a:off x="543265" y="2738326"/>
              <a:ext cx="2927359" cy="2724368"/>
              <a:chOff x="6408261" y="1791601"/>
              <a:chExt cx="845757" cy="787110"/>
            </a:xfrm>
          </p:grpSpPr>
          <p:sp>
            <p:nvSpPr>
              <p:cNvPr id="570" name="Freeform 327">
                <a:extLst>
                  <a:ext uri="{FF2B5EF4-FFF2-40B4-BE49-F238E27FC236}">
                    <a16:creationId xmlns:a16="http://schemas.microsoft.com/office/drawing/2014/main" id="{64E629D0-D975-58EA-C317-28D8D8CDA953}"/>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sp>
            <p:nvSpPr>
              <p:cNvPr id="571" name="Freeform 328">
                <a:extLst>
                  <a:ext uri="{FF2B5EF4-FFF2-40B4-BE49-F238E27FC236}">
                    <a16:creationId xmlns:a16="http://schemas.microsoft.com/office/drawing/2014/main" id="{CF17A1CA-314D-82DF-4093-817EA67F932F}"/>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569" name="TextBox 69">
              <a:extLst>
                <a:ext uri="{FF2B5EF4-FFF2-40B4-BE49-F238E27FC236}">
                  <a16:creationId xmlns:a16="http://schemas.microsoft.com/office/drawing/2014/main" id="{3999478A-3DDE-E8EA-AD7D-87FF50F57DBF}"/>
                </a:ext>
              </a:extLst>
            </p:cNvPr>
            <p:cNvSpPr txBox="1"/>
            <p:nvPr/>
          </p:nvSpPr>
          <p:spPr>
            <a:xfrm>
              <a:off x="698579" y="5809622"/>
              <a:ext cx="2696811" cy="372294"/>
            </a:xfrm>
            <a:prstGeom prst="rect">
              <a:avLst/>
            </a:prstGeom>
            <a:noFill/>
          </p:spPr>
          <p:txBody>
            <a:bodyPr wrap="square" lIns="0" tIns="0" rIns="0" bIns="0" rtlCol="0">
              <a:spAutoFit/>
            </a:bodyPr>
            <a:lstStyle/>
            <a:p>
              <a:pPr marL="0" marR="0" lvl="0" indent="0" algn="ctr" defTabSz="685800" eaLnBrk="1" fontAlgn="auto" latinLnBrk="0" hangingPunct="1">
                <a:lnSpc>
                  <a:spcPct val="85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Unreife APZ</a:t>
              </a:r>
            </a:p>
          </p:txBody>
        </p:sp>
      </p:grpSp>
      <p:sp>
        <p:nvSpPr>
          <p:cNvPr id="572" name="Freeform: Shape 240">
            <a:extLst>
              <a:ext uri="{FF2B5EF4-FFF2-40B4-BE49-F238E27FC236}">
                <a16:creationId xmlns:a16="http://schemas.microsoft.com/office/drawing/2014/main" id="{5D9E02D4-87EF-A6AB-8111-3159670F0AA2}"/>
              </a:ext>
            </a:extLst>
          </p:cNvPr>
          <p:cNvSpPr/>
          <p:nvPr/>
        </p:nvSpPr>
        <p:spPr>
          <a:xfrm rot="1377844">
            <a:off x="3089956" y="2118453"/>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3" name="Freeform: Shape 241">
            <a:extLst>
              <a:ext uri="{FF2B5EF4-FFF2-40B4-BE49-F238E27FC236}">
                <a16:creationId xmlns:a16="http://schemas.microsoft.com/office/drawing/2014/main" id="{471281FF-DD1A-B45C-FEBF-B160DF46FD81}"/>
              </a:ext>
            </a:extLst>
          </p:cNvPr>
          <p:cNvSpPr/>
          <p:nvPr/>
        </p:nvSpPr>
        <p:spPr>
          <a:xfrm rot="19962956">
            <a:off x="3451878" y="2004289"/>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4" name="Freeform: Shape 242">
            <a:extLst>
              <a:ext uri="{FF2B5EF4-FFF2-40B4-BE49-F238E27FC236}">
                <a16:creationId xmlns:a16="http://schemas.microsoft.com/office/drawing/2014/main" id="{02AB4073-A327-8156-4B59-BE324A32C967}"/>
              </a:ext>
            </a:extLst>
          </p:cNvPr>
          <p:cNvSpPr/>
          <p:nvPr/>
        </p:nvSpPr>
        <p:spPr>
          <a:xfrm rot="17790932">
            <a:off x="3762225" y="2017474"/>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5" name="Freeform: Shape 243">
            <a:extLst>
              <a:ext uri="{FF2B5EF4-FFF2-40B4-BE49-F238E27FC236}">
                <a16:creationId xmlns:a16="http://schemas.microsoft.com/office/drawing/2014/main" id="{5EABE692-0026-85B5-AA6D-562CF06B6951}"/>
              </a:ext>
            </a:extLst>
          </p:cNvPr>
          <p:cNvSpPr/>
          <p:nvPr/>
        </p:nvSpPr>
        <p:spPr>
          <a:xfrm rot="17790932">
            <a:off x="4233947" y="1874323"/>
            <a:ext cx="87609" cy="73892"/>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6" name="Freeform: Shape 244">
            <a:extLst>
              <a:ext uri="{FF2B5EF4-FFF2-40B4-BE49-F238E27FC236}">
                <a16:creationId xmlns:a16="http://schemas.microsoft.com/office/drawing/2014/main" id="{2EC532B0-4F1F-3E66-2455-FEA6414F5F73}"/>
              </a:ext>
            </a:extLst>
          </p:cNvPr>
          <p:cNvSpPr/>
          <p:nvPr/>
        </p:nvSpPr>
        <p:spPr>
          <a:xfrm rot="19596162">
            <a:off x="4355105" y="1796970"/>
            <a:ext cx="68336" cy="53362"/>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7" name="Freeform: Shape 245">
            <a:extLst>
              <a:ext uri="{FF2B5EF4-FFF2-40B4-BE49-F238E27FC236}">
                <a16:creationId xmlns:a16="http://schemas.microsoft.com/office/drawing/2014/main" id="{F9A6B585-5225-75CB-02E7-6FB853E5BA84}"/>
              </a:ext>
            </a:extLst>
          </p:cNvPr>
          <p:cNvSpPr/>
          <p:nvPr/>
        </p:nvSpPr>
        <p:spPr>
          <a:xfrm rot="2060913">
            <a:off x="4262397" y="2066971"/>
            <a:ext cx="113779" cy="79817"/>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8" name="TextBox 86">
            <a:extLst>
              <a:ext uri="{FF2B5EF4-FFF2-40B4-BE49-F238E27FC236}">
                <a16:creationId xmlns:a16="http://schemas.microsoft.com/office/drawing/2014/main" id="{41459217-3B84-AD35-CEB4-939FF016249C}"/>
              </a:ext>
            </a:extLst>
          </p:cNvPr>
          <p:cNvSpPr txBox="1"/>
          <p:nvPr/>
        </p:nvSpPr>
        <p:spPr>
          <a:xfrm>
            <a:off x="3005479" y="1631043"/>
            <a:ext cx="539205" cy="215828"/>
          </a:xfrm>
          <a:prstGeom prst="rect">
            <a:avLst/>
          </a:prstGeom>
          <a:noFill/>
        </p:spPr>
        <p:txBody>
          <a:bodyPr wrap="square" lIns="0" tIns="0" rIns="0" bIns="0" rtlCol="0">
            <a:spAutoFit/>
          </a:bodyPr>
          <a:lstStyle/>
          <a:p>
            <a:pPr algn="ctr" defTabSz="685800">
              <a:lnSpc>
                <a:spcPct val="85000"/>
              </a:lnSpc>
              <a:defRPr/>
            </a:pPr>
            <a:r>
              <a:rPr lang="de" sz="825">
                <a:solidFill>
                  <a:srgbClr val="2F3651"/>
                </a:solidFill>
                <a:uFill>
                  <a:solidFill>
                    <a:prstClr val="black">
                      <a:alpha val="0"/>
                    </a:prstClr>
                  </a:solidFill>
                </a:uFill>
                <a:latin typeface="Arial"/>
                <a:ea typeface="Arial"/>
                <a:cs typeface="Arial"/>
              </a:rPr>
              <a:t>Betazell-antigene</a:t>
            </a:r>
          </a:p>
        </p:txBody>
      </p:sp>
      <p:sp>
        <p:nvSpPr>
          <p:cNvPr id="579" name="Freeform: Shape 247">
            <a:extLst>
              <a:ext uri="{FF2B5EF4-FFF2-40B4-BE49-F238E27FC236}">
                <a16:creationId xmlns:a16="http://schemas.microsoft.com/office/drawing/2014/main" id="{0F70FECB-12F3-5267-DF94-E0FB5E07902E}"/>
              </a:ext>
            </a:extLst>
          </p:cNvPr>
          <p:cNvSpPr>
            <a:spLocks noChangeAspect="1"/>
          </p:cNvSpPr>
          <p:nvPr/>
        </p:nvSpPr>
        <p:spPr>
          <a:xfrm rot="13038401">
            <a:off x="4473467" y="1596739"/>
            <a:ext cx="117174" cy="12656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80" name="Arc 88">
            <a:extLst>
              <a:ext uri="{FF2B5EF4-FFF2-40B4-BE49-F238E27FC236}">
                <a16:creationId xmlns:a16="http://schemas.microsoft.com/office/drawing/2014/main" id="{27DCB11C-7B11-F024-8FC4-3134CE198245}"/>
              </a:ext>
            </a:extLst>
          </p:cNvPr>
          <p:cNvSpPr/>
          <p:nvPr/>
        </p:nvSpPr>
        <p:spPr>
          <a:xfrm flipV="1">
            <a:off x="4335819" y="1620095"/>
            <a:ext cx="201892" cy="208586"/>
          </a:xfrm>
          <a:prstGeom prst="arc">
            <a:avLst>
              <a:gd name="adj1" fmla="val 17014346"/>
              <a:gd name="adj2" fmla="val 21180211"/>
            </a:avLst>
          </a:prstGeom>
          <a:noFill/>
          <a:ln w="12700" cap="flat" cmpd="sng" algn="ctr">
            <a:solidFill>
              <a:sysClr val="window" lastClr="FFFFFF">
                <a:lumMod val="50000"/>
              </a:sysClr>
            </a:solidFill>
            <a:prstDash val="solid"/>
            <a:tailEnd type="stealth" w="med" len="med"/>
          </a:ln>
          <a:effectLst/>
        </p:spPr>
        <p:txBody>
          <a:bodyPr rtlCol="0" anchor="ctr"/>
          <a:lstStyle/>
          <a:p>
            <a:pPr algn="ctr" defTabSz="685800">
              <a:spcBef>
                <a:spcPct val="0"/>
              </a:spcBef>
              <a:spcAft>
                <a:spcPct val="0"/>
              </a:spcAft>
              <a:defRPr/>
            </a:pPr>
            <a:endParaRPr lang="en-US" sz="135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81" name="Oval 90">
            <a:extLst>
              <a:ext uri="{FF2B5EF4-FFF2-40B4-BE49-F238E27FC236}">
                <a16:creationId xmlns:a16="http://schemas.microsoft.com/office/drawing/2014/main" id="{66393316-EEA8-4139-85F3-117121552811}"/>
              </a:ext>
            </a:extLst>
          </p:cNvPr>
          <p:cNvSpPr/>
          <p:nvPr/>
        </p:nvSpPr>
        <p:spPr>
          <a:xfrm>
            <a:off x="4522436" y="1599463"/>
            <a:ext cx="30550" cy="3055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82" name="Rectangle 59">
            <a:extLst>
              <a:ext uri="{FF2B5EF4-FFF2-40B4-BE49-F238E27FC236}">
                <a16:creationId xmlns:a16="http://schemas.microsoft.com/office/drawing/2014/main" id="{BB443B74-7440-882D-9366-7F6BC70B598E}"/>
              </a:ext>
            </a:extLst>
          </p:cNvPr>
          <p:cNvSpPr/>
          <p:nvPr/>
        </p:nvSpPr>
        <p:spPr>
          <a:xfrm>
            <a:off x="2941101" y="1563758"/>
            <a:ext cx="1279689" cy="677003"/>
          </a:xfrm>
          <a:custGeom>
            <a:avLst/>
            <a:gdLst>
              <a:gd name="connsiteX0" fmla="*/ 0 w 2074528"/>
              <a:gd name="connsiteY0" fmla="*/ 914400 h 914400"/>
              <a:gd name="connsiteX1" fmla="*/ 0 w 2074528"/>
              <a:gd name="connsiteY1" fmla="*/ 0 h 914400"/>
              <a:gd name="connsiteX2" fmla="*/ 2074528 w 2074528"/>
              <a:gd name="connsiteY2" fmla="*/ 0 h 914400"/>
              <a:gd name="connsiteX3" fmla="*/ 2074528 w 2074528"/>
              <a:gd name="connsiteY3" fmla="*/ 0 h 914400"/>
              <a:gd name="connsiteX4" fmla="*/ 2165968 w 2165968"/>
              <a:gd name="connsiteY4" fmla="*/ 1005840 h 1005840"/>
            </a:gdLst>
            <a:ahLst/>
            <a:cxnLst>
              <a:cxn ang="0">
                <a:pos x="connsiteX0" y="connsiteY0"/>
              </a:cxn>
              <a:cxn ang="0">
                <a:pos x="connsiteX1" y="connsiteY1"/>
              </a:cxn>
              <a:cxn ang="0">
                <a:pos x="connsiteX2" y="connsiteY2"/>
              </a:cxn>
            </a:cxnLst>
            <a:rect l="l" t="t" r="r" b="b"/>
            <a:pathLst>
              <a:path w="2074528" h="914400">
                <a:moveTo>
                  <a:pt x="0" y="914400"/>
                </a:moveTo>
                <a:lnTo>
                  <a:pt x="0" y="0"/>
                </a:lnTo>
                <a:lnTo>
                  <a:pt x="2074528" y="0"/>
                </a:lnTo>
              </a:path>
            </a:pathLst>
          </a:custGeom>
          <a:noFill/>
          <a:ln w="15875" cap="flat" cmpd="sng" algn="ctr">
            <a:solidFill>
              <a:sysClr val="window" lastClr="FFFFFF">
                <a:lumMod val="50000"/>
              </a:sysClr>
            </a:solidFill>
            <a:prstDash val="solid"/>
            <a:tailEnd type="stealth" w="lg" len="lg"/>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83" name="Group 92">
            <a:extLst>
              <a:ext uri="{FF2B5EF4-FFF2-40B4-BE49-F238E27FC236}">
                <a16:creationId xmlns:a16="http://schemas.microsoft.com/office/drawing/2014/main" id="{D6526A0C-A772-5786-AE64-200F3BF1867C}"/>
              </a:ext>
            </a:extLst>
          </p:cNvPr>
          <p:cNvGrpSpPr/>
          <p:nvPr/>
        </p:nvGrpSpPr>
        <p:grpSpPr>
          <a:xfrm>
            <a:off x="422801" y="2416557"/>
            <a:ext cx="1539804" cy="989939"/>
            <a:chOff x="629804" y="3379671"/>
            <a:chExt cx="2053072" cy="1319918"/>
          </a:xfrm>
        </p:grpSpPr>
        <p:sp>
          <p:nvSpPr>
            <p:cNvPr id="584" name="Rectangle: Rounded Corners 254">
              <a:extLst>
                <a:ext uri="{FF2B5EF4-FFF2-40B4-BE49-F238E27FC236}">
                  <a16:creationId xmlns:a16="http://schemas.microsoft.com/office/drawing/2014/main" id="{7ED7D364-5D15-DEC1-B287-617D224588DE}"/>
                </a:ext>
              </a:extLst>
            </p:cNvPr>
            <p:cNvSpPr/>
            <p:nvPr/>
          </p:nvSpPr>
          <p:spPr>
            <a:xfrm>
              <a:off x="719995" y="3379671"/>
              <a:ext cx="1872690" cy="264116"/>
            </a:xfrm>
            <a:prstGeom prst="roundRect">
              <a:avLst>
                <a:gd name="adj" fmla="val 50000"/>
              </a:avLst>
            </a:prstGeom>
            <a:solidFill>
              <a:srgbClr val="2F3651">
                <a:alpha val="50000"/>
              </a:srgbClr>
            </a:solidFill>
            <a:ln w="25400" cap="flat" cmpd="sng" algn="ctr">
              <a:noFill/>
              <a:prstDash val="solid"/>
            </a:ln>
            <a:effectLst/>
          </p:spPr>
          <p:txBody>
            <a:bodyPr lIns="0" tIns="0" rIns="0" bIns="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Betazell-Stress</a:t>
              </a:r>
            </a:p>
          </p:txBody>
        </p:sp>
        <p:sp>
          <p:nvSpPr>
            <p:cNvPr id="585" name="Rectangle 104">
              <a:extLst>
                <a:ext uri="{FF2B5EF4-FFF2-40B4-BE49-F238E27FC236}">
                  <a16:creationId xmlns:a16="http://schemas.microsoft.com/office/drawing/2014/main" id="{8402341B-FD49-16C5-BEA5-1625E9CFEBCE}"/>
                </a:ext>
              </a:extLst>
            </p:cNvPr>
            <p:cNvSpPr/>
            <p:nvPr/>
          </p:nvSpPr>
          <p:spPr>
            <a:xfrm>
              <a:off x="629804" y="3705471"/>
              <a:ext cx="2053072" cy="994118"/>
            </a:xfrm>
            <a:prstGeom prst="rect">
              <a:avLst/>
            </a:prstGeom>
          </p:spPr>
          <p:txBody>
            <a:bodyPr wrap="square" lIns="0" tIns="0" rIns="0" bIns="0">
              <a:spAutoFit/>
            </a:bodyPr>
            <a:lstStyle/>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Genetische </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Veranlagung</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en-US" sz="1200"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rPr>
                <a:t>+</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Umweltfaktoren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(z. B. Infektionen,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Ernährung usw.)</a:t>
              </a:r>
            </a:p>
          </p:txBody>
        </p:sp>
      </p:grpSp>
      <p:sp>
        <p:nvSpPr>
          <p:cNvPr id="586" name="Freeform: Shape 256">
            <a:extLst>
              <a:ext uri="{FF2B5EF4-FFF2-40B4-BE49-F238E27FC236}">
                <a16:creationId xmlns:a16="http://schemas.microsoft.com/office/drawing/2014/main" id="{23B8335C-1694-55EB-1D12-BE6603EBBF88}"/>
              </a:ext>
            </a:extLst>
          </p:cNvPr>
          <p:cNvSpPr/>
          <p:nvPr/>
        </p:nvSpPr>
        <p:spPr>
          <a:xfrm>
            <a:off x="1931353" y="1622301"/>
            <a:ext cx="420366" cy="749018"/>
          </a:xfrm>
          <a:custGeom>
            <a:avLst/>
            <a:gdLst>
              <a:gd name="connsiteX0" fmla="*/ 0 w 306658"/>
              <a:gd name="connsiteY0" fmla="*/ 0 h 546410"/>
              <a:gd name="connsiteX1" fmla="*/ 178419 w 306658"/>
              <a:gd name="connsiteY1" fmla="*/ 183995 h 546410"/>
              <a:gd name="connsiteX2" fmla="*/ 39029 w 306658"/>
              <a:gd name="connsiteY2" fmla="*/ 150541 h 546410"/>
              <a:gd name="connsiteX3" fmla="*/ 239751 w 306658"/>
              <a:gd name="connsiteY3" fmla="*/ 367990 h 546410"/>
              <a:gd name="connsiteX4" fmla="*/ 139390 w 306658"/>
              <a:gd name="connsiteY4" fmla="*/ 340112 h 546410"/>
              <a:gd name="connsiteX5" fmla="*/ 306658 w 306658"/>
              <a:gd name="connsiteY5" fmla="*/ 546410 h 54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658" h="546410">
                <a:moveTo>
                  <a:pt x="0" y="0"/>
                </a:moveTo>
                <a:lnTo>
                  <a:pt x="178419" y="183995"/>
                </a:lnTo>
                <a:lnTo>
                  <a:pt x="39029" y="150541"/>
                </a:lnTo>
                <a:lnTo>
                  <a:pt x="239751" y="367990"/>
                </a:lnTo>
                <a:lnTo>
                  <a:pt x="139390" y="340112"/>
                </a:lnTo>
                <a:lnTo>
                  <a:pt x="306658" y="546410"/>
                </a:lnTo>
              </a:path>
            </a:pathLst>
          </a:custGeom>
          <a:noFill/>
          <a:ln w="38100" cap="flat" cmpd="sng" algn="ctr">
            <a:solidFill>
              <a:srgbClr val="2F3651"/>
            </a:solidFill>
            <a:prstDash val="solid"/>
            <a:tailEnd type="arrow" w="lg" len="sm"/>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87" name="Group 117">
            <a:extLst>
              <a:ext uri="{FF2B5EF4-FFF2-40B4-BE49-F238E27FC236}">
                <a16:creationId xmlns:a16="http://schemas.microsoft.com/office/drawing/2014/main" id="{30ECEE06-D3DA-BBFF-FB77-8FB0C7D10DC0}"/>
              </a:ext>
            </a:extLst>
          </p:cNvPr>
          <p:cNvGrpSpPr/>
          <p:nvPr/>
        </p:nvGrpSpPr>
        <p:grpSpPr>
          <a:xfrm>
            <a:off x="359568" y="3827813"/>
            <a:ext cx="8507194" cy="571461"/>
            <a:chOff x="479424" y="5279011"/>
            <a:chExt cx="10813181" cy="761948"/>
          </a:xfrm>
        </p:grpSpPr>
        <p:sp>
          <p:nvSpPr>
            <p:cNvPr id="588" name="Rettangolo con angoli arrotondati 9">
              <a:extLst>
                <a:ext uri="{FF2B5EF4-FFF2-40B4-BE49-F238E27FC236}">
                  <a16:creationId xmlns:a16="http://schemas.microsoft.com/office/drawing/2014/main" id="{40B14D4F-CA5D-613D-B104-BFE4888222A1}"/>
                </a:ext>
              </a:extLst>
            </p:cNvPr>
            <p:cNvSpPr/>
            <p:nvPr/>
          </p:nvSpPr>
          <p:spPr>
            <a:xfrm>
              <a:off x="479424" y="5279011"/>
              <a:ext cx="10813181" cy="761948"/>
            </a:xfrm>
            <a:prstGeom prst="roundRect">
              <a:avLst>
                <a:gd name="adj" fmla="val 15244"/>
              </a:avLst>
            </a:prstGeom>
            <a:solidFill>
              <a:sysClr val="window" lastClr="FFFFFF"/>
            </a:solidFill>
            <a:ln w="25400" cap="flat" cmpd="sng" algn="ctr">
              <a:solidFill>
                <a:srgbClr val="2F3651"/>
              </a:solidFill>
              <a:prstDash val="solid"/>
            </a:ln>
            <a:effectLst/>
          </p:spPr>
          <p:txBody>
            <a:bodyPr lIns="405000" tIns="40500" rIns="27000" rtlCol="0" anchor="ctr"/>
            <a:lstStyle/>
            <a:p>
              <a:pPr defTabSz="685800"/>
              <a:r>
                <a:rPr lang="de-DE" sz="1350">
                  <a:solidFill>
                    <a:srgbClr val="2F3651"/>
                  </a:solidFill>
                  <a:uFill>
                    <a:solidFill>
                      <a:prstClr val="black">
                        <a:alpha val="0"/>
                      </a:prstClr>
                    </a:solidFill>
                  </a:uFill>
                  <a:latin typeface="Arial"/>
                  <a:ea typeface="Arial"/>
                  <a:cs typeface="Arial"/>
                </a:rPr>
                <a:t>CD4+ T-Zellen können die Antikörperproduktion bei B-Zellen fördern und die Immunreaktionen von </a:t>
              </a:r>
            </a:p>
            <a:p>
              <a:pPr defTabSz="685800"/>
              <a:r>
                <a:rPr lang="de-DE" sz="1350">
                  <a:solidFill>
                    <a:srgbClr val="2F3651"/>
                  </a:solidFill>
                  <a:uFill>
                    <a:solidFill>
                      <a:prstClr val="black">
                        <a:alpha val="0"/>
                      </a:prstClr>
                    </a:solidFill>
                  </a:uFill>
                  <a:latin typeface="Arial"/>
                  <a:ea typeface="Arial"/>
                  <a:cs typeface="Arial"/>
                </a:rPr>
                <a:t>CD8+ T-Zellen unterstützen</a:t>
              </a:r>
              <a:r>
                <a:rPr lang="de" sz="1350" baseline="30000">
                  <a:solidFill>
                    <a:srgbClr val="2F3651"/>
                  </a:solidFill>
                  <a:uFill>
                    <a:solidFill>
                      <a:prstClr val="black">
                        <a:alpha val="0"/>
                      </a:prstClr>
                    </a:solidFill>
                  </a:uFill>
                  <a:latin typeface="Arial"/>
                  <a:ea typeface="Arial"/>
                  <a:cs typeface="Arial"/>
                </a:rPr>
                <a:t>5-7</a:t>
              </a:r>
            </a:p>
          </p:txBody>
        </p:sp>
        <p:sp>
          <p:nvSpPr>
            <p:cNvPr id="589" name="Oval 120">
              <a:extLst>
                <a:ext uri="{FF2B5EF4-FFF2-40B4-BE49-F238E27FC236}">
                  <a16:creationId xmlns:a16="http://schemas.microsoft.com/office/drawing/2014/main" id="{51F81BDE-DC78-0286-9EBC-3144D3D75F70}"/>
                </a:ext>
              </a:extLst>
            </p:cNvPr>
            <p:cNvSpPr>
              <a:spLocks noChangeAspect="1"/>
            </p:cNvSpPr>
            <p:nvPr/>
          </p:nvSpPr>
          <p:spPr>
            <a:xfrm>
              <a:off x="575026" y="5460494"/>
              <a:ext cx="402874" cy="402874"/>
            </a:xfrm>
            <a:prstGeom prst="ellipse">
              <a:avLst/>
            </a:prstGeom>
            <a:solidFill>
              <a:srgbClr val="2F3651"/>
            </a:solidFill>
            <a:ln w="25400" cap="flat" cmpd="sng" algn="ctr">
              <a:noFill/>
              <a:prstDash val="solid"/>
            </a:ln>
            <a:effectLst/>
          </p:spPr>
          <p:txBody>
            <a:bodyPr tIns="40500" bIns="1350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5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3</a:t>
              </a: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590" name="Rectangle 121">
            <a:extLst>
              <a:ext uri="{FF2B5EF4-FFF2-40B4-BE49-F238E27FC236}">
                <a16:creationId xmlns:a16="http://schemas.microsoft.com/office/drawing/2014/main" id="{381CAA4A-BC4A-A34E-E7F1-2144F1BFAF34}"/>
              </a:ext>
            </a:extLst>
          </p:cNvPr>
          <p:cNvSpPr/>
          <p:nvPr/>
        </p:nvSpPr>
        <p:spPr>
          <a:xfrm>
            <a:off x="1349808" y="2024220"/>
            <a:ext cx="719540" cy="235449"/>
          </a:xfrm>
          <a:prstGeom prst="rect">
            <a:avLst/>
          </a:prstGeom>
        </p:spPr>
        <p:txBody>
          <a:bodyPr wrap="square" lIns="0" tIns="0" rIns="0" bIns="0" anchor="t">
            <a:spAutoFit/>
          </a:bodyPr>
          <a:lstStyle/>
          <a:p>
            <a:pPr algn="r" defTabSz="685783">
              <a:lnSpc>
                <a:spcPct val="85000"/>
              </a:lnSpc>
              <a:defRPr/>
            </a:pPr>
            <a:r>
              <a:rPr lang="de" sz="900" b="1">
                <a:solidFill>
                  <a:srgbClr val="2F3651"/>
                </a:solidFill>
                <a:uFill>
                  <a:solidFill>
                    <a:prstClr val="black">
                      <a:alpha val="0"/>
                    </a:prstClr>
                  </a:solidFill>
                </a:uFill>
                <a:latin typeface="Arial"/>
                <a:ea typeface="Arial"/>
                <a:cs typeface="Arial"/>
              </a:rPr>
              <a:t>Stress, Zytokine</a:t>
            </a:r>
            <a:r>
              <a:rPr lang="de" sz="900" b="1" baseline="30000">
                <a:solidFill>
                  <a:srgbClr val="2F3651"/>
                </a:solidFill>
                <a:uFill>
                  <a:solidFill>
                    <a:prstClr val="black">
                      <a:alpha val="0"/>
                    </a:prstClr>
                  </a:solidFill>
                </a:uFill>
                <a:latin typeface="Arial"/>
                <a:ea typeface="Arial"/>
                <a:cs typeface="Arial"/>
              </a:rPr>
              <a:t>3,4</a:t>
            </a:r>
            <a:endParaRPr lang="en-US" sz="900" baseline="30000">
              <a:solidFill>
                <a:srgbClr val="2F3651"/>
              </a:solidFill>
              <a:latin typeface="Arial" panose="020B0604020202020204" pitchFamily="34" charset="0"/>
              <a:ea typeface="Calibri" panose="020F0502020204030204"/>
              <a:cs typeface="Arial" panose="020B0604020202020204" pitchFamily="34" charset="0"/>
            </a:endParaRPr>
          </a:p>
        </p:txBody>
      </p:sp>
      <p:sp>
        <p:nvSpPr>
          <p:cNvPr id="35" name="Rectangle: Top Corners Rounded 15">
            <a:extLst>
              <a:ext uri="{FF2B5EF4-FFF2-40B4-BE49-F238E27FC236}">
                <a16:creationId xmlns:a16="http://schemas.microsoft.com/office/drawing/2014/main" id="{4A60C9A5-A2E2-CFD8-4E92-7DDB09B062FE}"/>
              </a:ext>
            </a:extLst>
          </p:cNvPr>
          <p:cNvSpPr/>
          <p:nvPr/>
        </p:nvSpPr>
        <p:spPr>
          <a:xfrm rot="16200000">
            <a:off x="6256331" y="-22076"/>
            <a:ext cx="595736" cy="2935444"/>
          </a:xfrm>
          <a:prstGeom prst="rect">
            <a:avLst/>
          </a:prstGeom>
          <a:noFill/>
          <a:ln w="25400" cap="flat" cmpd="sng" algn="ctr">
            <a:noFill/>
            <a:prstDash val="solid"/>
          </a:ln>
          <a:effectLst/>
        </p:spPr>
        <p:txBody>
          <a:bodyPr vert="vert" lIns="0" tIns="0" rIns="0" bIns="0" rtlCol="0" anchor="t" anchorCtr="0"/>
          <a:lstStyle/>
          <a:p>
            <a:pPr marL="0" marR="0" lvl="0" indent="0" defTabSz="685800" eaLnBrk="1" fontAlgn="auto" latinLnBrk="0" hangingPunct="1">
              <a:lnSpc>
                <a:spcPct val="90000"/>
              </a:lnSpc>
              <a:spcBef>
                <a:spcPct val="0"/>
              </a:spcBef>
              <a:spcAft>
                <a:spcPct val="0"/>
              </a:spcAft>
              <a:buClrTx/>
              <a:buSzTx/>
              <a:buFontTx/>
              <a:buNone/>
              <a:tabLst/>
              <a:defRPr/>
            </a:pP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Pankreatische </a:t>
            </a:r>
            <a:r>
              <a:rPr kumimoji="0" lang="de" sz="13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Lymphknoten</a:t>
            </a:r>
          </a:p>
        </p:txBody>
      </p:sp>
      <p:cxnSp>
        <p:nvCxnSpPr>
          <p:cNvPr id="36" name="Connettore diritto 16">
            <a:extLst>
              <a:ext uri="{FF2B5EF4-FFF2-40B4-BE49-F238E27FC236}">
                <a16:creationId xmlns:a16="http://schemas.microsoft.com/office/drawing/2014/main" id="{00B8800E-8EA8-D8BF-79FC-2006416D4617}"/>
              </a:ext>
            </a:extLst>
          </p:cNvPr>
          <p:cNvCxnSpPr/>
          <p:nvPr/>
        </p:nvCxnSpPr>
        <p:spPr>
          <a:xfrm>
            <a:off x="5096185" y="1035184"/>
            <a:ext cx="4054959" cy="0"/>
          </a:xfrm>
          <a:prstGeom prst="line">
            <a:avLst/>
          </a:prstGeom>
          <a:noFill/>
          <a:ln w="25400" cap="flat" cmpd="sng" algn="ctr">
            <a:solidFill>
              <a:srgbClr val="000000"/>
            </a:solidFill>
            <a:prstDash val="solid"/>
          </a:ln>
          <a:effectLst>
            <a:outerShdw blurRad="40000" dist="20000" dir="5400000" rotWithShape="0">
              <a:srgbClr val="000000">
                <a:alpha val="38000"/>
              </a:srgbClr>
            </a:outerShdw>
          </a:effectLst>
        </p:spPr>
      </p:cxnSp>
      <p:sp>
        <p:nvSpPr>
          <p:cNvPr id="538" name="Oval 91">
            <a:extLst>
              <a:ext uri="{FF2B5EF4-FFF2-40B4-BE49-F238E27FC236}">
                <a16:creationId xmlns:a16="http://schemas.microsoft.com/office/drawing/2014/main" id="{334D686A-3E66-D6B7-FCDD-62384F510384}"/>
              </a:ext>
            </a:extLst>
          </p:cNvPr>
          <p:cNvSpPr/>
          <p:nvPr/>
        </p:nvSpPr>
        <p:spPr>
          <a:xfrm>
            <a:off x="4522436" y="1599463"/>
            <a:ext cx="30550" cy="3055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92" name="Rectangle 73">
            <a:extLst>
              <a:ext uri="{FF2B5EF4-FFF2-40B4-BE49-F238E27FC236}">
                <a16:creationId xmlns:a16="http://schemas.microsoft.com/office/drawing/2014/main" id="{20C22447-AD56-EB65-F4F9-C6B2B160D4EF}"/>
              </a:ext>
            </a:extLst>
          </p:cNvPr>
          <p:cNvSpPr/>
          <p:nvPr/>
        </p:nvSpPr>
        <p:spPr>
          <a:xfrm>
            <a:off x="5036309" y="1424635"/>
            <a:ext cx="4054959" cy="2241036"/>
          </a:xfrm>
          <a:prstGeom prst="rect">
            <a:avLst/>
          </a:prstGeom>
          <a:solidFill>
            <a:srgbClr val="347475">
              <a:lumMod val="40000"/>
              <a:lumOff val="60000"/>
              <a:alpha val="60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693" name="Group 104">
            <a:extLst>
              <a:ext uri="{FF2B5EF4-FFF2-40B4-BE49-F238E27FC236}">
                <a16:creationId xmlns:a16="http://schemas.microsoft.com/office/drawing/2014/main" id="{032D0873-AFE5-ADE8-72BE-FF3E890B50DD}"/>
              </a:ext>
            </a:extLst>
          </p:cNvPr>
          <p:cNvGrpSpPr/>
          <p:nvPr/>
        </p:nvGrpSpPr>
        <p:grpSpPr>
          <a:xfrm rot="2850752">
            <a:off x="6656362" y="1468523"/>
            <a:ext cx="925676" cy="861486"/>
            <a:chOff x="6408261" y="1791601"/>
            <a:chExt cx="845757" cy="787110"/>
          </a:xfrm>
        </p:grpSpPr>
        <p:sp>
          <p:nvSpPr>
            <p:cNvPr id="694" name="Freeform 327">
              <a:extLst>
                <a:ext uri="{FF2B5EF4-FFF2-40B4-BE49-F238E27FC236}">
                  <a16:creationId xmlns:a16="http://schemas.microsoft.com/office/drawing/2014/main" id="{4AA1D444-9740-02D2-17DA-677867F8CD1C}"/>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95" name="Freeform 328">
              <a:extLst>
                <a:ext uri="{FF2B5EF4-FFF2-40B4-BE49-F238E27FC236}">
                  <a16:creationId xmlns:a16="http://schemas.microsoft.com/office/drawing/2014/main" id="{353C6178-D58B-A0E9-ECB7-4B220DD94D59}"/>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696" name="TextBox 107">
            <a:extLst>
              <a:ext uri="{FF2B5EF4-FFF2-40B4-BE49-F238E27FC236}">
                <a16:creationId xmlns:a16="http://schemas.microsoft.com/office/drawing/2014/main" id="{C42BBD29-93CF-FFE4-9E12-0FAD19B886DC}"/>
              </a:ext>
            </a:extLst>
          </p:cNvPr>
          <p:cNvSpPr txBox="1"/>
          <p:nvPr/>
        </p:nvSpPr>
        <p:spPr>
          <a:xfrm>
            <a:off x="7449169" y="1488072"/>
            <a:ext cx="852773" cy="117725"/>
          </a:xfrm>
          <a:prstGeom prst="rect">
            <a:avLst/>
          </a:prstGeom>
          <a:noFill/>
        </p:spPr>
        <p:txBody>
          <a:bodyPr wrap="square" lIns="0" tIns="0" rIns="0" bIns="0" rtlCol="0" anchor="ctr">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Reife APZ</a:t>
            </a:r>
          </a:p>
        </p:txBody>
      </p:sp>
      <p:sp>
        <p:nvSpPr>
          <p:cNvPr id="697" name="TextBox 108">
            <a:extLst>
              <a:ext uri="{FF2B5EF4-FFF2-40B4-BE49-F238E27FC236}">
                <a16:creationId xmlns:a16="http://schemas.microsoft.com/office/drawing/2014/main" id="{707E0E90-DBB1-97B7-EE1B-5D4752AC0643}"/>
              </a:ext>
            </a:extLst>
          </p:cNvPr>
          <p:cNvSpPr txBox="1"/>
          <p:nvPr/>
        </p:nvSpPr>
        <p:spPr>
          <a:xfrm>
            <a:off x="5679748" y="1631044"/>
            <a:ext cx="766910" cy="215828"/>
          </a:xfrm>
          <a:prstGeom prst="rect">
            <a:avLst/>
          </a:prstGeom>
          <a:noFill/>
        </p:spPr>
        <p:txBody>
          <a:bodyPr wrap="square" lIns="0" tIns="0" rIns="0" bIns="0" rtlCol="0">
            <a:spAutoFit/>
          </a:bodyPr>
          <a:lstStyle/>
          <a:p>
            <a:pPr algn="ctr" defTabSz="685800">
              <a:lnSpc>
                <a:spcPct val="85000"/>
              </a:lnSpc>
              <a:defRPr/>
            </a:pPr>
            <a:r>
              <a:rPr lang="de" sz="825">
                <a:solidFill>
                  <a:srgbClr val="2F3651"/>
                </a:solidFill>
                <a:uFill>
                  <a:solidFill>
                    <a:prstClr val="black">
                      <a:alpha val="0"/>
                    </a:prstClr>
                  </a:solidFill>
                </a:uFill>
                <a:latin typeface="Arial"/>
                <a:ea typeface="Arial"/>
                <a:cs typeface="Arial"/>
              </a:rPr>
              <a:t>Antigen-Präsentation</a:t>
            </a:r>
          </a:p>
        </p:txBody>
      </p:sp>
      <p:grpSp>
        <p:nvGrpSpPr>
          <p:cNvPr id="698" name="Group 5">
            <a:extLst>
              <a:ext uri="{FF2B5EF4-FFF2-40B4-BE49-F238E27FC236}">
                <a16:creationId xmlns:a16="http://schemas.microsoft.com/office/drawing/2014/main" id="{AD3B7B76-1A22-0E17-32FF-60FA2E7F840D}"/>
              </a:ext>
            </a:extLst>
          </p:cNvPr>
          <p:cNvGrpSpPr/>
          <p:nvPr/>
        </p:nvGrpSpPr>
        <p:grpSpPr>
          <a:xfrm rot="19257870">
            <a:off x="7282894" y="2035739"/>
            <a:ext cx="585161" cy="879506"/>
            <a:chOff x="9131021" y="3551487"/>
            <a:chExt cx="780214" cy="1172674"/>
          </a:xfrm>
        </p:grpSpPr>
        <p:grpSp>
          <p:nvGrpSpPr>
            <p:cNvPr id="699" name="Group 3">
              <a:extLst>
                <a:ext uri="{FF2B5EF4-FFF2-40B4-BE49-F238E27FC236}">
                  <a16:creationId xmlns:a16="http://schemas.microsoft.com/office/drawing/2014/main" id="{D50ED5D8-8011-FAB1-3F17-0A44591C06B3}"/>
                </a:ext>
              </a:extLst>
            </p:cNvPr>
            <p:cNvGrpSpPr/>
            <p:nvPr/>
          </p:nvGrpSpPr>
          <p:grpSpPr>
            <a:xfrm>
              <a:off x="9131021" y="3551487"/>
              <a:ext cx="780214" cy="1172674"/>
              <a:chOff x="9131021" y="3551487"/>
              <a:chExt cx="780214" cy="1172674"/>
            </a:xfrm>
          </p:grpSpPr>
          <p:sp>
            <p:nvSpPr>
              <p:cNvPr id="702" name="Freeform: Shape 202">
                <a:extLst>
                  <a:ext uri="{FF2B5EF4-FFF2-40B4-BE49-F238E27FC236}">
                    <a16:creationId xmlns:a16="http://schemas.microsoft.com/office/drawing/2014/main" id="{A7712594-E5AD-C52D-A9F8-AFFC8D7CFD42}"/>
                  </a:ext>
                </a:extLst>
              </p:cNvPr>
              <p:cNvSpPr>
                <a:spLocks noChangeAspect="1"/>
              </p:cNvSpPr>
              <p:nvPr/>
            </p:nvSpPr>
            <p:spPr>
              <a:xfrm rot="2238401">
                <a:off x="9403825" y="3551487"/>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nvGrpSpPr>
              <p:cNvPr id="703" name="Group 110">
                <a:extLst>
                  <a:ext uri="{FF2B5EF4-FFF2-40B4-BE49-F238E27FC236}">
                    <a16:creationId xmlns:a16="http://schemas.microsoft.com/office/drawing/2014/main" id="{9E304D56-4BE5-AF78-08C9-38B043BD17EC}"/>
                  </a:ext>
                </a:extLst>
              </p:cNvPr>
              <p:cNvGrpSpPr>
                <a:grpSpLocks noChangeAspect="1"/>
              </p:cNvGrpSpPr>
              <p:nvPr/>
            </p:nvGrpSpPr>
            <p:grpSpPr>
              <a:xfrm>
                <a:off x="9131021" y="3943947"/>
                <a:ext cx="780214" cy="780214"/>
                <a:chOff x="6935850" y="3133317"/>
                <a:chExt cx="1828798" cy="1828798"/>
              </a:xfrm>
            </p:grpSpPr>
            <p:sp>
              <p:nvSpPr>
                <p:cNvPr id="704" name="Oval 111">
                  <a:extLst>
                    <a:ext uri="{FF2B5EF4-FFF2-40B4-BE49-F238E27FC236}">
                      <a16:creationId xmlns:a16="http://schemas.microsoft.com/office/drawing/2014/main" id="{0C3C1EE0-5617-D9D2-0FD8-2279A93DD7D8}"/>
                    </a:ext>
                  </a:extLst>
                </p:cNvPr>
                <p:cNvSpPr/>
                <p:nvPr/>
              </p:nvSpPr>
              <p:spPr>
                <a:xfrm>
                  <a:off x="6935850" y="3133317"/>
                  <a:ext cx="1828798" cy="1828798"/>
                </a:xfrm>
                <a:prstGeom prst="ellipse">
                  <a:avLst/>
                </a:prstGeom>
                <a:solidFill>
                  <a:srgbClr val="FFA3A3"/>
                </a:solidFill>
                <a:ln w="12700" cap="flat" cmpd="sng" algn="ctr">
                  <a:solidFill>
                    <a:srgbClr val="A30000"/>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705" name="Oval 112">
                  <a:extLst>
                    <a:ext uri="{FF2B5EF4-FFF2-40B4-BE49-F238E27FC236}">
                      <a16:creationId xmlns:a16="http://schemas.microsoft.com/office/drawing/2014/main" id="{269CE73C-7FE0-C7E6-F2E4-2816EF29AA96}"/>
                    </a:ext>
                  </a:extLst>
                </p:cNvPr>
                <p:cNvSpPr/>
                <p:nvPr/>
              </p:nvSpPr>
              <p:spPr>
                <a:xfrm>
                  <a:off x="7204594" y="3744010"/>
                  <a:ext cx="987552" cy="987552"/>
                </a:xfrm>
                <a:prstGeom prst="ellipse">
                  <a:avLst/>
                </a:prstGeom>
                <a:solidFill>
                  <a:srgbClr val="FF0909"/>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706" name="Moon 113">
                  <a:extLst>
                    <a:ext uri="{FF2B5EF4-FFF2-40B4-BE49-F238E27FC236}">
                      <a16:creationId xmlns:a16="http://schemas.microsoft.com/office/drawing/2014/main" id="{FB2B5357-C0E2-3DFC-236A-A2B72E71706B}"/>
                    </a:ext>
                  </a:extLst>
                </p:cNvPr>
                <p:cNvSpPr/>
                <p:nvPr/>
              </p:nvSpPr>
              <p:spPr>
                <a:xfrm rot="7817520">
                  <a:off x="8079542" y="3185078"/>
                  <a:ext cx="273673" cy="1017710"/>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grpSp>
        <p:sp>
          <p:nvSpPr>
            <p:cNvPr id="700" name="Freeform: Shape 207">
              <a:extLst>
                <a:ext uri="{FF2B5EF4-FFF2-40B4-BE49-F238E27FC236}">
                  <a16:creationId xmlns:a16="http://schemas.microsoft.com/office/drawing/2014/main" id="{737AF400-2C99-4247-B1C9-4FC2F9A244B9}"/>
                </a:ext>
              </a:extLst>
            </p:cNvPr>
            <p:cNvSpPr>
              <a:spLocks noChangeAspect="1"/>
            </p:cNvSpPr>
            <p:nvPr/>
          </p:nvSpPr>
          <p:spPr>
            <a:xfrm rot="19361600" flipV="1">
              <a:off x="9397647" y="3760326"/>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FF0909"/>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701" name="Oval 115">
              <a:extLst>
                <a:ext uri="{FF2B5EF4-FFF2-40B4-BE49-F238E27FC236}">
                  <a16:creationId xmlns:a16="http://schemas.microsoft.com/office/drawing/2014/main" id="{1D5C2FC3-76E3-3692-8F2B-375D10A11D9C}"/>
                </a:ext>
              </a:extLst>
            </p:cNvPr>
            <p:cNvSpPr/>
            <p:nvPr/>
          </p:nvSpPr>
          <p:spPr>
            <a:xfrm>
              <a:off x="9471489" y="3737941"/>
              <a:ext cx="81467" cy="81467"/>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pic>
        <p:nvPicPr>
          <p:cNvPr id="707" name="T-Cells infiltrate 4">
            <a:extLst>
              <a:ext uri="{FF2B5EF4-FFF2-40B4-BE49-F238E27FC236}">
                <a16:creationId xmlns:a16="http://schemas.microsoft.com/office/drawing/2014/main" id="{DD5D8167-A522-B0D0-BBAA-E22DB05480C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23787" y="2307670"/>
            <a:ext cx="615838" cy="605042"/>
          </a:xfrm>
          <a:prstGeom prst="rect">
            <a:avLst/>
          </a:prstGeom>
        </p:spPr>
      </p:pic>
      <p:sp>
        <p:nvSpPr>
          <p:cNvPr id="708" name="Freeform: Shape 223">
            <a:extLst>
              <a:ext uri="{FF2B5EF4-FFF2-40B4-BE49-F238E27FC236}">
                <a16:creationId xmlns:a16="http://schemas.microsoft.com/office/drawing/2014/main" id="{5FA9E4ED-B2A4-2638-D778-842CEDE68D04}"/>
              </a:ext>
            </a:extLst>
          </p:cNvPr>
          <p:cNvSpPr>
            <a:spLocks noChangeAspect="1"/>
          </p:cNvSpPr>
          <p:nvPr/>
        </p:nvSpPr>
        <p:spPr>
          <a:xfrm rot="156699" flipV="1">
            <a:off x="6655381" y="2215787"/>
            <a:ext cx="175955" cy="19005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A30000"/>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709" name="Oval 125">
            <a:extLst>
              <a:ext uri="{FF2B5EF4-FFF2-40B4-BE49-F238E27FC236}">
                <a16:creationId xmlns:a16="http://schemas.microsoft.com/office/drawing/2014/main" id="{E3DF3054-8F64-DF12-5511-CBD7625F59F6}"/>
              </a:ext>
            </a:extLst>
          </p:cNvPr>
          <p:cNvSpPr>
            <a:spLocks noChangeAspect="1"/>
          </p:cNvSpPr>
          <p:nvPr/>
        </p:nvSpPr>
        <p:spPr>
          <a:xfrm>
            <a:off x="7073685" y="3386801"/>
            <a:ext cx="207362" cy="207362"/>
          </a:xfrm>
          <a:prstGeom prst="ellipse">
            <a:avLst/>
          </a:prstGeom>
          <a:solidFill>
            <a:srgbClr val="2F3651"/>
          </a:solidFill>
          <a:ln w="25400" cap="flat" cmpd="sng" algn="ctr">
            <a:noFill/>
            <a:prstDash val="solid"/>
          </a:ln>
          <a:effectLst/>
        </p:spPr>
        <p:txBody>
          <a:bodyPr tIns="40500" bIns="13500" rtlCol="0" anchor="ctr"/>
          <a:lstStyle/>
          <a:p>
            <a:pPr marL="0" marR="0" lvl="0" indent="0" algn="ctr" defTabSz="685800" eaLnBrk="1" fontAlgn="auto" latinLnBrk="0" hangingPunct="1">
              <a:lnSpc>
                <a:spcPct val="85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3</a:t>
            </a:r>
            <a:endParaRPr kumimoji="0" lang="en-US" sz="120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cxnSp>
        <p:nvCxnSpPr>
          <p:cNvPr id="710" name="Straight Arrow Connector 20">
            <a:extLst>
              <a:ext uri="{FF2B5EF4-FFF2-40B4-BE49-F238E27FC236}">
                <a16:creationId xmlns:a16="http://schemas.microsoft.com/office/drawing/2014/main" id="{5F4DCED9-9410-9B34-C09F-80879BAF9E26}"/>
              </a:ext>
            </a:extLst>
          </p:cNvPr>
          <p:cNvCxnSpPr/>
          <p:nvPr/>
        </p:nvCxnSpPr>
        <p:spPr>
          <a:xfrm>
            <a:off x="4842262" y="1574177"/>
            <a:ext cx="1922870" cy="0"/>
          </a:xfrm>
          <a:prstGeom prst="straightConnector1">
            <a:avLst/>
          </a:prstGeom>
          <a:noFill/>
          <a:ln w="15875" cap="flat" cmpd="sng" algn="ctr">
            <a:solidFill>
              <a:srgbClr val="7F7F7F"/>
            </a:solidFill>
            <a:prstDash val="solid"/>
            <a:tailEnd type="stealth" w="lg" len="lg"/>
          </a:ln>
          <a:effectLst/>
        </p:spPr>
      </p:cxnSp>
      <p:pic>
        <p:nvPicPr>
          <p:cNvPr id="711" name="Graphic 2651">
            <a:extLst>
              <a:ext uri="{FF2B5EF4-FFF2-40B4-BE49-F238E27FC236}">
                <a16:creationId xmlns:a16="http://schemas.microsoft.com/office/drawing/2014/main" id="{2A51E055-2CFD-F05C-2E9E-87665E09CC75}"/>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4873583">
            <a:off x="8294073" y="2992939"/>
            <a:ext cx="126766" cy="134540"/>
          </a:xfrm>
          <a:prstGeom prst="rect">
            <a:avLst/>
          </a:prstGeom>
        </p:spPr>
      </p:pic>
      <p:pic>
        <p:nvPicPr>
          <p:cNvPr id="712" name="Graphic 2652">
            <a:extLst>
              <a:ext uri="{FF2B5EF4-FFF2-40B4-BE49-F238E27FC236}">
                <a16:creationId xmlns:a16="http://schemas.microsoft.com/office/drawing/2014/main" id="{C35D3214-DE44-C8C8-F500-367065E1AA8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9745088">
            <a:off x="8445925" y="3009341"/>
            <a:ext cx="134540" cy="126766"/>
          </a:xfrm>
          <a:prstGeom prst="rect">
            <a:avLst/>
          </a:prstGeom>
        </p:spPr>
      </p:pic>
      <p:pic>
        <p:nvPicPr>
          <p:cNvPr id="713" name="Graphic 2653">
            <a:extLst>
              <a:ext uri="{FF2B5EF4-FFF2-40B4-BE49-F238E27FC236}">
                <a16:creationId xmlns:a16="http://schemas.microsoft.com/office/drawing/2014/main" id="{1914C32C-0318-F095-232E-80816FDE2A6C}"/>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11423421">
            <a:off x="8333652" y="3529829"/>
            <a:ext cx="134540" cy="126766"/>
          </a:xfrm>
          <a:prstGeom prst="rect">
            <a:avLst/>
          </a:prstGeom>
        </p:spPr>
      </p:pic>
      <p:pic>
        <p:nvPicPr>
          <p:cNvPr id="714" name="Graphic 2651">
            <a:extLst>
              <a:ext uri="{FF2B5EF4-FFF2-40B4-BE49-F238E27FC236}">
                <a16:creationId xmlns:a16="http://schemas.microsoft.com/office/drawing/2014/main" id="{2ECF821A-1AE9-2191-FDE1-3E400826FCB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4873583">
            <a:off x="8394878" y="3386419"/>
            <a:ext cx="126766" cy="134540"/>
          </a:xfrm>
          <a:prstGeom prst="rect">
            <a:avLst/>
          </a:prstGeom>
        </p:spPr>
      </p:pic>
      <p:pic>
        <p:nvPicPr>
          <p:cNvPr id="715" name="Graphic 2652">
            <a:extLst>
              <a:ext uri="{FF2B5EF4-FFF2-40B4-BE49-F238E27FC236}">
                <a16:creationId xmlns:a16="http://schemas.microsoft.com/office/drawing/2014/main" id="{A90D9E1C-B6BE-2815-7221-F7ECE0D634BD}"/>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9745088">
            <a:off x="7710874" y="3310352"/>
            <a:ext cx="134540" cy="126766"/>
          </a:xfrm>
          <a:prstGeom prst="rect">
            <a:avLst/>
          </a:prstGeom>
        </p:spPr>
      </p:pic>
      <p:pic>
        <p:nvPicPr>
          <p:cNvPr id="716" name="Graphic 2653">
            <a:extLst>
              <a:ext uri="{FF2B5EF4-FFF2-40B4-BE49-F238E27FC236}">
                <a16:creationId xmlns:a16="http://schemas.microsoft.com/office/drawing/2014/main" id="{27A8B2F4-7A7D-7D42-28A3-DE1D37F1FEE8}"/>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11423421">
            <a:off x="8411251" y="3197182"/>
            <a:ext cx="134540" cy="126766"/>
          </a:xfrm>
          <a:prstGeom prst="rect">
            <a:avLst/>
          </a:prstGeom>
        </p:spPr>
      </p:pic>
      <p:pic>
        <p:nvPicPr>
          <p:cNvPr id="717" name="Graphic 2651">
            <a:extLst>
              <a:ext uri="{FF2B5EF4-FFF2-40B4-BE49-F238E27FC236}">
                <a16:creationId xmlns:a16="http://schemas.microsoft.com/office/drawing/2014/main" id="{6C0E9028-A1B0-4760-F84E-512666F702D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4873583">
            <a:off x="7816800" y="3507172"/>
            <a:ext cx="126766" cy="134540"/>
          </a:xfrm>
          <a:prstGeom prst="rect">
            <a:avLst/>
          </a:prstGeom>
        </p:spPr>
      </p:pic>
      <p:sp>
        <p:nvSpPr>
          <p:cNvPr id="718" name="TextBox 16">
            <a:extLst>
              <a:ext uri="{FF2B5EF4-FFF2-40B4-BE49-F238E27FC236}">
                <a16:creationId xmlns:a16="http://schemas.microsoft.com/office/drawing/2014/main" id="{992B7291-F7FD-9116-EEF5-0A41DF2B3AD3}"/>
              </a:ext>
            </a:extLst>
          </p:cNvPr>
          <p:cNvSpPr txBox="1"/>
          <p:nvPr/>
        </p:nvSpPr>
        <p:spPr>
          <a:xfrm>
            <a:off x="6885699" y="2976170"/>
            <a:ext cx="454599" cy="117725"/>
          </a:xfrm>
          <a:prstGeom prst="rect">
            <a:avLst/>
          </a:prstGeom>
          <a:noFill/>
        </p:spPr>
        <p:txBody>
          <a:bodyPr wrap="square" lIns="0" tIns="0" rIns="0" bIns="0" rtlCol="0">
            <a:spAutoFit/>
          </a:bodyPr>
          <a:lstStyle/>
          <a:p>
            <a:pPr algn="ctr" defTabSz="685800">
              <a:lnSpc>
                <a:spcPct val="85000"/>
              </a:lnSpc>
              <a:defRPr/>
            </a:pPr>
            <a:r>
              <a:rPr lang="de" sz="900">
                <a:solidFill>
                  <a:srgbClr val="2F3651"/>
                </a:solidFill>
                <a:uFill>
                  <a:solidFill>
                    <a:prstClr val="black">
                      <a:alpha val="0"/>
                    </a:prstClr>
                  </a:solidFill>
                </a:uFill>
                <a:latin typeface="Arial"/>
                <a:ea typeface="Arial"/>
                <a:cs typeface="Arial"/>
              </a:rPr>
              <a:t>IL-2</a:t>
            </a:r>
          </a:p>
        </p:txBody>
      </p:sp>
      <p:sp>
        <p:nvSpPr>
          <p:cNvPr id="719" name="TextBox 42">
            <a:extLst>
              <a:ext uri="{FF2B5EF4-FFF2-40B4-BE49-F238E27FC236}">
                <a16:creationId xmlns:a16="http://schemas.microsoft.com/office/drawing/2014/main" id="{BE04A9DA-C1E9-00AE-FE0C-4C961F0CBFAC}"/>
              </a:ext>
            </a:extLst>
          </p:cNvPr>
          <p:cNvSpPr txBox="1"/>
          <p:nvPr/>
        </p:nvSpPr>
        <p:spPr>
          <a:xfrm>
            <a:off x="6908612" y="3119729"/>
            <a:ext cx="454599" cy="117725"/>
          </a:xfrm>
          <a:prstGeom prst="rect">
            <a:avLst/>
          </a:prstGeom>
          <a:noFill/>
        </p:spPr>
        <p:txBody>
          <a:bodyPr wrap="square" lIns="0" tIns="0" rIns="0" bIns="0" rtlCol="0">
            <a:spAutoFit/>
          </a:bodyPr>
          <a:lstStyle/>
          <a:p>
            <a:pPr algn="ctr" defTabSz="685800">
              <a:lnSpc>
                <a:spcPct val="85000"/>
              </a:lnSpc>
              <a:defRPr/>
            </a:pPr>
            <a:r>
              <a:rPr lang="de" sz="900">
                <a:solidFill>
                  <a:srgbClr val="2F3651"/>
                </a:solidFill>
                <a:uFill>
                  <a:solidFill>
                    <a:prstClr val="black">
                      <a:alpha val="0"/>
                    </a:prstClr>
                  </a:solidFill>
                </a:uFill>
                <a:latin typeface="Arial"/>
                <a:ea typeface="Arial"/>
                <a:cs typeface="Arial"/>
              </a:rPr>
              <a:t>IFN-γ</a:t>
            </a:r>
          </a:p>
        </p:txBody>
      </p:sp>
      <p:cxnSp>
        <p:nvCxnSpPr>
          <p:cNvPr id="720" name="Straight Arrow Connector 53">
            <a:extLst>
              <a:ext uri="{FF2B5EF4-FFF2-40B4-BE49-F238E27FC236}">
                <a16:creationId xmlns:a16="http://schemas.microsoft.com/office/drawing/2014/main" id="{18CC9FC5-4F5A-845A-7847-BDC2AA3465AD}"/>
              </a:ext>
            </a:extLst>
          </p:cNvPr>
          <p:cNvCxnSpPr/>
          <p:nvPr/>
        </p:nvCxnSpPr>
        <p:spPr>
          <a:xfrm>
            <a:off x="7854313" y="2880092"/>
            <a:ext cx="104234" cy="152780"/>
          </a:xfrm>
          <a:prstGeom prst="straightConnector1">
            <a:avLst/>
          </a:prstGeom>
          <a:noFill/>
          <a:ln w="15875" cap="flat" cmpd="sng" algn="ctr">
            <a:solidFill>
              <a:srgbClr val="7F7F7F"/>
            </a:solidFill>
            <a:prstDash val="solid"/>
            <a:tailEnd type="stealth" w="lg" len="lg"/>
          </a:ln>
          <a:effectLst/>
        </p:spPr>
      </p:cxnSp>
      <p:grpSp>
        <p:nvGrpSpPr>
          <p:cNvPr id="721" name="T-Cells infiltrate 4">
            <a:extLst>
              <a:ext uri="{FF2B5EF4-FFF2-40B4-BE49-F238E27FC236}">
                <a16:creationId xmlns:a16="http://schemas.microsoft.com/office/drawing/2014/main" id="{C2DB0A6D-930F-D022-579C-3C1FD18235DB}"/>
              </a:ext>
            </a:extLst>
          </p:cNvPr>
          <p:cNvGrpSpPr/>
          <p:nvPr/>
        </p:nvGrpSpPr>
        <p:grpSpPr>
          <a:xfrm>
            <a:off x="7858383" y="3029068"/>
            <a:ext cx="539998" cy="501599"/>
            <a:chOff x="1062106" y="1799126"/>
            <a:chExt cx="980756" cy="963564"/>
          </a:xfrm>
        </p:grpSpPr>
        <p:sp>
          <p:nvSpPr>
            <p:cNvPr id="722" name="Freeform: Shape 10">
              <a:extLst>
                <a:ext uri="{FF2B5EF4-FFF2-40B4-BE49-F238E27FC236}">
                  <a16:creationId xmlns:a16="http://schemas.microsoft.com/office/drawing/2014/main" id="{8FC5222A-F8B1-9F42-190C-0047C6E2712C}"/>
                </a:ext>
              </a:extLst>
            </p:cNvPr>
            <p:cNvSpPr/>
            <p:nvPr/>
          </p:nvSpPr>
          <p:spPr>
            <a:xfrm>
              <a:off x="1062106" y="1799126"/>
              <a:ext cx="980756" cy="963564"/>
            </a:xfrm>
            <a:custGeom>
              <a:avLst/>
              <a:gdLst>
                <a:gd name="connsiteX0" fmla="*/ 980756 w 980756"/>
                <a:gd name="connsiteY0" fmla="*/ 481782 h 963564"/>
                <a:gd name="connsiteX1" fmla="*/ 490378 w 980756"/>
                <a:gd name="connsiteY1" fmla="*/ 963565 h 963564"/>
                <a:gd name="connsiteX2" fmla="*/ 0 w 980756"/>
                <a:gd name="connsiteY2" fmla="*/ 481782 h 963564"/>
                <a:gd name="connsiteX3" fmla="*/ 490378 w 980756"/>
                <a:gd name="connsiteY3" fmla="*/ 0 h 963564"/>
                <a:gd name="connsiteX4" fmla="*/ 980756 w 980756"/>
                <a:gd name="connsiteY4" fmla="*/ 481782 h 963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756" h="963564">
                  <a:moveTo>
                    <a:pt x="980756" y="481782"/>
                  </a:moveTo>
                  <a:cubicBezTo>
                    <a:pt x="980756" y="747863"/>
                    <a:pt x="761207" y="963565"/>
                    <a:pt x="490378" y="963565"/>
                  </a:cubicBezTo>
                  <a:cubicBezTo>
                    <a:pt x="219550" y="963565"/>
                    <a:pt x="0" y="747863"/>
                    <a:pt x="0" y="481782"/>
                  </a:cubicBezTo>
                  <a:cubicBezTo>
                    <a:pt x="0" y="215701"/>
                    <a:pt x="219550" y="0"/>
                    <a:pt x="490378" y="0"/>
                  </a:cubicBezTo>
                  <a:cubicBezTo>
                    <a:pt x="761207" y="0"/>
                    <a:pt x="980756" y="215701"/>
                    <a:pt x="980756" y="481782"/>
                  </a:cubicBezTo>
                  <a:close/>
                </a:path>
              </a:pathLst>
            </a:custGeom>
            <a:solidFill>
              <a:srgbClr val="575D72">
                <a:lumMod val="20000"/>
                <a:lumOff val="80000"/>
                <a:alpha val="80000"/>
              </a:srgbClr>
            </a:solidFill>
            <a:ln w="5106" cap="flat">
              <a:no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23" name="Freeform: Shape 11">
              <a:extLst>
                <a:ext uri="{FF2B5EF4-FFF2-40B4-BE49-F238E27FC236}">
                  <a16:creationId xmlns:a16="http://schemas.microsoft.com/office/drawing/2014/main" id="{7A296E37-FDB2-CF6B-A952-9C6518445A1F}"/>
                </a:ext>
              </a:extLst>
            </p:cNvPr>
            <p:cNvSpPr/>
            <p:nvPr/>
          </p:nvSpPr>
          <p:spPr>
            <a:xfrm>
              <a:off x="1062106" y="1799126"/>
              <a:ext cx="980756" cy="963564"/>
            </a:xfrm>
            <a:custGeom>
              <a:avLst/>
              <a:gdLst>
                <a:gd name="connsiteX0" fmla="*/ 980756 w 980756"/>
                <a:gd name="connsiteY0" fmla="*/ 481782 h 963564"/>
                <a:gd name="connsiteX1" fmla="*/ 490378 w 980756"/>
                <a:gd name="connsiteY1" fmla="*/ 963565 h 963564"/>
                <a:gd name="connsiteX2" fmla="*/ 0 w 980756"/>
                <a:gd name="connsiteY2" fmla="*/ 481782 h 963564"/>
                <a:gd name="connsiteX3" fmla="*/ 490378 w 980756"/>
                <a:gd name="connsiteY3" fmla="*/ 0 h 963564"/>
                <a:gd name="connsiteX4" fmla="*/ 980756 w 980756"/>
                <a:gd name="connsiteY4" fmla="*/ 481782 h 963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756" h="963564">
                  <a:moveTo>
                    <a:pt x="980756" y="481782"/>
                  </a:moveTo>
                  <a:cubicBezTo>
                    <a:pt x="980756" y="747863"/>
                    <a:pt x="761207" y="963565"/>
                    <a:pt x="490378" y="963565"/>
                  </a:cubicBezTo>
                  <a:cubicBezTo>
                    <a:pt x="219550" y="963565"/>
                    <a:pt x="0" y="747863"/>
                    <a:pt x="0" y="481782"/>
                  </a:cubicBezTo>
                  <a:cubicBezTo>
                    <a:pt x="0" y="215701"/>
                    <a:pt x="219550" y="0"/>
                    <a:pt x="490378" y="0"/>
                  </a:cubicBezTo>
                  <a:cubicBezTo>
                    <a:pt x="761207" y="0"/>
                    <a:pt x="980756" y="215701"/>
                    <a:pt x="980756" y="481782"/>
                  </a:cubicBezTo>
                  <a:close/>
                </a:path>
              </a:pathLst>
            </a:custGeom>
            <a:noFill/>
            <a:ln w="15319" cap="flat">
              <a:solidFill>
                <a:srgbClr val="575D72">
                  <a:lumMod val="60000"/>
                  <a:lumOff val="40000"/>
                </a:srgbClr>
              </a:solid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24" name="Freeform: Shape 12">
              <a:extLst>
                <a:ext uri="{FF2B5EF4-FFF2-40B4-BE49-F238E27FC236}">
                  <a16:creationId xmlns:a16="http://schemas.microsoft.com/office/drawing/2014/main" id="{0086B828-F47E-9A24-E0D7-23127AFE0139}"/>
                </a:ext>
              </a:extLst>
            </p:cNvPr>
            <p:cNvSpPr/>
            <p:nvPr/>
          </p:nvSpPr>
          <p:spPr>
            <a:xfrm>
              <a:off x="1132033" y="1893216"/>
              <a:ext cx="419937" cy="377531"/>
            </a:xfrm>
            <a:custGeom>
              <a:avLst/>
              <a:gdLst>
                <a:gd name="connsiteX0" fmla="*/ 420 w 419937"/>
                <a:gd name="connsiteY0" fmla="*/ 377098 h 377531"/>
                <a:gd name="connsiteX1" fmla="*/ 419938 w 419937"/>
                <a:gd name="connsiteY1" fmla="*/ 753 h 377531"/>
                <a:gd name="connsiteX2" fmla="*/ 420 w 419937"/>
                <a:gd name="connsiteY2" fmla="*/ 377098 h 377531"/>
              </a:gdLst>
              <a:ahLst/>
              <a:cxnLst>
                <a:cxn ang="0">
                  <a:pos x="connsiteX0" y="connsiteY0"/>
                </a:cxn>
                <a:cxn ang="0">
                  <a:pos x="connsiteX1" y="connsiteY1"/>
                </a:cxn>
                <a:cxn ang="0">
                  <a:pos x="connsiteX2" y="connsiteY2"/>
                </a:cxn>
              </a:cxnLst>
              <a:rect l="l" t="t" r="r" b="b"/>
              <a:pathLst>
                <a:path w="419937" h="377531">
                  <a:moveTo>
                    <a:pt x="420" y="377098"/>
                  </a:moveTo>
                  <a:cubicBezTo>
                    <a:pt x="-5228" y="392737"/>
                    <a:pt x="41499" y="-19931"/>
                    <a:pt x="419938" y="753"/>
                  </a:cubicBezTo>
                  <a:cubicBezTo>
                    <a:pt x="246893" y="21941"/>
                    <a:pt x="81551" y="149575"/>
                    <a:pt x="420" y="377098"/>
                  </a:cubicBezTo>
                  <a:close/>
                </a:path>
              </a:pathLst>
            </a:custGeom>
            <a:solidFill>
              <a:srgbClr val="FFFFFF"/>
            </a:solidFill>
            <a:ln w="5106" cap="flat">
              <a:no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25" name="Freeform: Shape 14">
              <a:extLst>
                <a:ext uri="{FF2B5EF4-FFF2-40B4-BE49-F238E27FC236}">
                  <a16:creationId xmlns:a16="http://schemas.microsoft.com/office/drawing/2014/main" id="{08DE3D55-D74B-F9E7-1565-CC7375BC932D}"/>
                </a:ext>
              </a:extLst>
            </p:cNvPr>
            <p:cNvSpPr/>
            <p:nvPr/>
          </p:nvSpPr>
          <p:spPr>
            <a:xfrm>
              <a:off x="1231175" y="1955314"/>
              <a:ext cx="761746" cy="748392"/>
            </a:xfrm>
            <a:custGeom>
              <a:avLst/>
              <a:gdLst>
                <a:gd name="connsiteX0" fmla="*/ 525809 w 525808"/>
                <a:gd name="connsiteY0" fmla="*/ 258296 h 516591"/>
                <a:gd name="connsiteX1" fmla="*/ 262904 w 525808"/>
                <a:gd name="connsiteY1" fmla="*/ 516592 h 516591"/>
                <a:gd name="connsiteX2" fmla="*/ 0 w 525808"/>
                <a:gd name="connsiteY2" fmla="*/ 258296 h 516591"/>
                <a:gd name="connsiteX3" fmla="*/ 262904 w 525808"/>
                <a:gd name="connsiteY3" fmla="*/ 0 h 516591"/>
                <a:gd name="connsiteX4" fmla="*/ 525809 w 525808"/>
                <a:gd name="connsiteY4" fmla="*/ 258296 h 51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808" h="516590">
                  <a:moveTo>
                    <a:pt x="525809" y="258296"/>
                  </a:moveTo>
                  <a:cubicBezTo>
                    <a:pt x="525809" y="400949"/>
                    <a:pt x="408102" y="516592"/>
                    <a:pt x="262904" y="516592"/>
                  </a:cubicBezTo>
                  <a:cubicBezTo>
                    <a:pt x="117706" y="516592"/>
                    <a:pt x="0" y="400949"/>
                    <a:pt x="0" y="258296"/>
                  </a:cubicBezTo>
                  <a:cubicBezTo>
                    <a:pt x="0" y="115643"/>
                    <a:pt x="117706" y="0"/>
                    <a:pt x="262904" y="0"/>
                  </a:cubicBezTo>
                  <a:cubicBezTo>
                    <a:pt x="408102" y="0"/>
                    <a:pt x="525809" y="115643"/>
                    <a:pt x="525809" y="258296"/>
                  </a:cubicBezTo>
                  <a:close/>
                </a:path>
              </a:pathLst>
            </a:custGeom>
            <a:solidFill>
              <a:srgbClr val="575D72">
                <a:lumMod val="60000"/>
                <a:lumOff val="40000"/>
                <a:alpha val="80000"/>
              </a:srgbClr>
            </a:solidFill>
            <a:ln w="5106" cap="flat">
              <a:noFill/>
              <a:prstDash val="solid"/>
              <a:miter/>
            </a:ln>
          </p:spPr>
          <p:txBody>
            <a:bodyPr wrap="none" lIns="0" tIns="0" rIns="0" bIns="0" rtlCol="0" anchor="ctr"/>
            <a:lstStyle/>
            <a:p>
              <a:pPr marL="0" marR="0" lvl="0" indent="0" algn="ctr" defTabSz="685800" eaLnBrk="1" fontAlgn="auto" latinLnBrk="0" hangingPunct="1">
                <a:lnSpc>
                  <a:spcPct val="90000"/>
                </a:lnSpc>
                <a:spcBef>
                  <a:spcPct val="0"/>
                </a:spcBef>
                <a:spcAft>
                  <a:spcPct val="0"/>
                </a:spcAft>
                <a:buClrTx/>
                <a:buSzTx/>
                <a:buFontTx/>
                <a:buNone/>
                <a:tabLst/>
                <a:defRPr/>
              </a:pPr>
              <a:r>
                <a:rPr kumimoji="0" lang="de" sz="900" b="0" i="0" u="none" strike="noStrike" kern="0" cap="none" spc="0" normalizeH="0" baseline="0" noProof="0">
                  <a:ln>
                    <a:noFill/>
                  </a:ln>
                  <a:solidFill>
                    <a:srgbClr val="2F3651"/>
                  </a:solidFill>
                  <a:effectLst/>
                  <a:uLnTx/>
                  <a:uFill>
                    <a:solidFill>
                      <a:prstClr val="black">
                        <a:alpha val="0"/>
                      </a:prstClr>
                    </a:solidFill>
                  </a:uFill>
                  <a:latin typeface="Calibri"/>
                  <a:ea typeface="Calibri"/>
                  <a:cs typeface="Calibri"/>
                </a:rPr>
                <a:t>B-Zelle</a:t>
              </a:r>
              <a:r>
                <a:rPr kumimoji="0" lang="de" sz="900" b="0" i="0" u="none" strike="noStrike" kern="0" cap="none" spc="0" normalizeH="0" baseline="30000" noProof="0">
                  <a:ln>
                    <a:noFill/>
                  </a:ln>
                  <a:solidFill>
                    <a:srgbClr val="2F3651"/>
                  </a:solidFill>
                  <a:effectLst/>
                  <a:uLnTx/>
                  <a:uFill>
                    <a:solidFill>
                      <a:prstClr val="black">
                        <a:alpha val="0"/>
                      </a:prstClr>
                    </a:solidFill>
                  </a:uFill>
                  <a:latin typeface="Calibri"/>
                  <a:ea typeface="Calibri"/>
                  <a:cs typeface="Calibri"/>
                </a:rPr>
                <a:t>5</a:t>
              </a:r>
              <a:endParaRPr kumimoji="0" lang="en-US" sz="900" b="0" i="0" u="none" strike="noStrike" kern="0" cap="none" spc="0" normalizeH="0" baseline="0" noProof="0">
                <a:ln>
                  <a:noFill/>
                </a:ln>
                <a:solidFill>
                  <a:srgbClr val="2F3651"/>
                </a:solidFill>
                <a:effectLst/>
                <a:uLnTx/>
                <a:uFillTx/>
                <a:latin typeface="Calibri" panose="020F0502020204030204"/>
                <a:ea typeface="Verdana"/>
                <a:cs typeface="Arial"/>
              </a:endParaRPr>
            </a:p>
          </p:txBody>
        </p:sp>
      </p:grpSp>
      <p:sp>
        <p:nvSpPr>
          <p:cNvPr id="726" name="Freeform: Shape 202">
            <a:extLst>
              <a:ext uri="{FF2B5EF4-FFF2-40B4-BE49-F238E27FC236}">
                <a16:creationId xmlns:a16="http://schemas.microsoft.com/office/drawing/2014/main" id="{769AB1AC-7547-4700-70C4-71096F2E7D79}"/>
              </a:ext>
            </a:extLst>
          </p:cNvPr>
          <p:cNvSpPr>
            <a:spLocks noChangeAspect="1"/>
          </p:cNvSpPr>
          <p:nvPr/>
        </p:nvSpPr>
        <p:spPr>
          <a:xfrm rot="4592714">
            <a:off x="6759851" y="2083254"/>
            <a:ext cx="175955" cy="19005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727" name="Oval 18">
            <a:extLst>
              <a:ext uri="{FF2B5EF4-FFF2-40B4-BE49-F238E27FC236}">
                <a16:creationId xmlns:a16="http://schemas.microsoft.com/office/drawing/2014/main" id="{F35273B5-9617-68B7-7E16-AE91063ECB3B}"/>
              </a:ext>
            </a:extLst>
          </p:cNvPr>
          <p:cNvSpPr/>
          <p:nvPr/>
        </p:nvSpPr>
        <p:spPr>
          <a:xfrm rot="2354313">
            <a:off x="6762039" y="2211562"/>
            <a:ext cx="61100" cy="6110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728" name="TextBox 21">
            <a:extLst>
              <a:ext uri="{FF2B5EF4-FFF2-40B4-BE49-F238E27FC236}">
                <a16:creationId xmlns:a16="http://schemas.microsoft.com/office/drawing/2014/main" id="{5E013695-2E88-5BBF-CA2D-820237F14FB7}"/>
              </a:ext>
            </a:extLst>
          </p:cNvPr>
          <p:cNvSpPr txBox="1"/>
          <p:nvPr/>
        </p:nvSpPr>
        <p:spPr>
          <a:xfrm>
            <a:off x="5361631" y="2362427"/>
            <a:ext cx="926880" cy="235449"/>
          </a:xfrm>
          <a:prstGeom prst="rect">
            <a:avLst/>
          </a:prstGeom>
          <a:noFill/>
        </p:spPr>
        <p:txBody>
          <a:bodyPr wrap="square" lIns="0" tIns="0" rIns="0" bIns="0" rtlCol="0">
            <a:spAutoFit/>
          </a:bodyPr>
          <a:lstStyle/>
          <a:p>
            <a:pPr algn="ctr" defTabSz="685800">
              <a:lnSpc>
                <a:spcPct val="85000"/>
              </a:lnSpc>
              <a:spcBef>
                <a:spcPct val="0"/>
              </a:spcBef>
              <a:spcAft>
                <a:spcPct val="0"/>
              </a:spcAft>
              <a:defRPr/>
            </a:pPr>
            <a:r>
              <a:rPr lang="de" sz="900" b="1">
                <a:solidFill>
                  <a:srgbClr val="2F3651"/>
                </a:solidFill>
                <a:uFill>
                  <a:solidFill>
                    <a:prstClr val="black">
                      <a:alpha val="0"/>
                    </a:prstClr>
                  </a:solidFill>
                </a:uFill>
                <a:latin typeface="Arial"/>
                <a:ea typeface="Arial"/>
                <a:cs typeface="Arial"/>
              </a:rPr>
              <a:t>Autoreaktive</a:t>
            </a:r>
            <a:br>
              <a:rPr sz="900">
                <a:solidFill>
                  <a:srgbClr val="000000"/>
                </a:solidFill>
                <a:latin typeface="Calibri" panose="020F0502020204030204"/>
                <a:ea typeface="Calibri" panose="020F0502020204030204"/>
                <a:cs typeface="Arial"/>
              </a:rPr>
            </a:br>
            <a:r>
              <a:rPr lang="de" sz="900" b="1">
                <a:solidFill>
                  <a:srgbClr val="2F3651"/>
                </a:solidFill>
                <a:uFill>
                  <a:solidFill>
                    <a:prstClr val="black">
                      <a:alpha val="0"/>
                    </a:prstClr>
                  </a:solidFill>
                </a:uFill>
                <a:latin typeface="Arial"/>
                <a:ea typeface="Arial"/>
                <a:cs typeface="Arial"/>
              </a:rPr>
              <a:t>CD8+ T-Zelle</a:t>
            </a:r>
          </a:p>
        </p:txBody>
      </p:sp>
      <p:sp>
        <p:nvSpPr>
          <p:cNvPr id="729" name="TextBox 23">
            <a:extLst>
              <a:ext uri="{FF2B5EF4-FFF2-40B4-BE49-F238E27FC236}">
                <a16:creationId xmlns:a16="http://schemas.microsoft.com/office/drawing/2014/main" id="{E0C61748-C5D1-EFAC-9FA6-3965CB2E4994}"/>
              </a:ext>
            </a:extLst>
          </p:cNvPr>
          <p:cNvSpPr txBox="1"/>
          <p:nvPr/>
        </p:nvSpPr>
        <p:spPr>
          <a:xfrm>
            <a:off x="8027176" y="2301279"/>
            <a:ext cx="880564" cy="353174"/>
          </a:xfrm>
          <a:prstGeom prst="rect">
            <a:avLst/>
          </a:prstGeom>
          <a:noFill/>
        </p:spPr>
        <p:txBody>
          <a:bodyPr wrap="square" lIns="0" tIns="0" rIns="0" bIns="0" rtlCol="0" anchor="ctr">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Aktivierte autoreaktive CD4+ T-Zelle</a:t>
            </a:r>
          </a:p>
        </p:txBody>
      </p:sp>
      <p:sp>
        <p:nvSpPr>
          <p:cNvPr id="730" name="TextBox 78">
            <a:extLst>
              <a:ext uri="{FF2B5EF4-FFF2-40B4-BE49-F238E27FC236}">
                <a16:creationId xmlns:a16="http://schemas.microsoft.com/office/drawing/2014/main" id="{175A981B-94F6-B927-D7CE-C7CDE29A1FC9}"/>
              </a:ext>
            </a:extLst>
          </p:cNvPr>
          <p:cNvSpPr txBox="1"/>
          <p:nvPr/>
        </p:nvSpPr>
        <p:spPr>
          <a:xfrm>
            <a:off x="6969271" y="2350230"/>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MHC-II</a:t>
            </a:r>
          </a:p>
        </p:txBody>
      </p:sp>
      <p:sp>
        <p:nvSpPr>
          <p:cNvPr id="731" name="TextBox 79">
            <a:extLst>
              <a:ext uri="{FF2B5EF4-FFF2-40B4-BE49-F238E27FC236}">
                <a16:creationId xmlns:a16="http://schemas.microsoft.com/office/drawing/2014/main" id="{CA3CC62E-9D1B-D715-7A0F-DB43A4E56513}"/>
              </a:ext>
            </a:extLst>
          </p:cNvPr>
          <p:cNvSpPr txBox="1"/>
          <p:nvPr/>
        </p:nvSpPr>
        <p:spPr>
          <a:xfrm>
            <a:off x="6932413" y="2455391"/>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Antigen</a:t>
            </a:r>
          </a:p>
        </p:txBody>
      </p:sp>
      <p:cxnSp>
        <p:nvCxnSpPr>
          <p:cNvPr id="732" name="Straight Connector 80">
            <a:extLst>
              <a:ext uri="{FF2B5EF4-FFF2-40B4-BE49-F238E27FC236}">
                <a16:creationId xmlns:a16="http://schemas.microsoft.com/office/drawing/2014/main" id="{2F0F03BD-2180-F11E-97B3-C50046CA4C68}"/>
              </a:ext>
            </a:extLst>
          </p:cNvPr>
          <p:cNvCxnSpPr/>
          <p:nvPr/>
        </p:nvCxnSpPr>
        <p:spPr>
          <a:xfrm flipV="1">
            <a:off x="7230913" y="2224846"/>
            <a:ext cx="112549" cy="122357"/>
          </a:xfrm>
          <a:prstGeom prst="line">
            <a:avLst/>
          </a:prstGeom>
          <a:noFill/>
          <a:ln w="9525" cap="flat" cmpd="sng" algn="ctr">
            <a:solidFill>
              <a:srgbClr val="7F7F7F"/>
            </a:solidFill>
            <a:prstDash val="solid"/>
          </a:ln>
          <a:effectLst/>
        </p:spPr>
      </p:cxnSp>
      <p:cxnSp>
        <p:nvCxnSpPr>
          <p:cNvPr id="733" name="Straight Connector 81">
            <a:extLst>
              <a:ext uri="{FF2B5EF4-FFF2-40B4-BE49-F238E27FC236}">
                <a16:creationId xmlns:a16="http://schemas.microsoft.com/office/drawing/2014/main" id="{C8930050-BE15-861E-E055-3C2DA56F0DCE}"/>
              </a:ext>
            </a:extLst>
          </p:cNvPr>
          <p:cNvCxnSpPr/>
          <p:nvPr/>
        </p:nvCxnSpPr>
        <p:spPr>
          <a:xfrm flipH="1">
            <a:off x="7217941" y="2289711"/>
            <a:ext cx="158971" cy="166540"/>
          </a:xfrm>
          <a:prstGeom prst="line">
            <a:avLst/>
          </a:prstGeom>
          <a:noFill/>
          <a:ln w="9525" cap="flat" cmpd="sng" algn="ctr">
            <a:solidFill>
              <a:srgbClr val="7F7F7F"/>
            </a:solidFill>
            <a:prstDash val="solid"/>
          </a:ln>
          <a:effectLst/>
        </p:spPr>
      </p:cxnSp>
      <p:sp>
        <p:nvSpPr>
          <p:cNvPr id="734" name="TextBox 83">
            <a:extLst>
              <a:ext uri="{FF2B5EF4-FFF2-40B4-BE49-F238E27FC236}">
                <a16:creationId xmlns:a16="http://schemas.microsoft.com/office/drawing/2014/main" id="{7C8C9AD2-F328-C0CB-CFED-36923CE10245}"/>
              </a:ext>
            </a:extLst>
          </p:cNvPr>
          <p:cNvSpPr txBox="1"/>
          <p:nvPr/>
        </p:nvSpPr>
        <p:spPr>
          <a:xfrm>
            <a:off x="7718260" y="2102677"/>
            <a:ext cx="478328"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CD4+ TCR</a:t>
            </a:r>
          </a:p>
        </p:txBody>
      </p:sp>
      <p:cxnSp>
        <p:nvCxnSpPr>
          <p:cNvPr id="735" name="Straight Connector 89">
            <a:extLst>
              <a:ext uri="{FF2B5EF4-FFF2-40B4-BE49-F238E27FC236}">
                <a16:creationId xmlns:a16="http://schemas.microsoft.com/office/drawing/2014/main" id="{B11AD9E4-9836-C154-5EE2-95D800ED2E6C}"/>
              </a:ext>
            </a:extLst>
          </p:cNvPr>
          <p:cNvCxnSpPr/>
          <p:nvPr/>
        </p:nvCxnSpPr>
        <p:spPr>
          <a:xfrm flipV="1">
            <a:off x="7485815" y="2159697"/>
            <a:ext cx="218691" cy="120063"/>
          </a:xfrm>
          <a:prstGeom prst="line">
            <a:avLst/>
          </a:prstGeom>
          <a:noFill/>
          <a:ln w="9525" cap="flat" cmpd="sng" algn="ctr">
            <a:solidFill>
              <a:srgbClr val="7F7F7F"/>
            </a:solidFill>
            <a:prstDash val="solid"/>
          </a:ln>
          <a:effectLst/>
        </p:spPr>
      </p:cxnSp>
      <p:sp>
        <p:nvSpPr>
          <p:cNvPr id="736" name="TextBox 93">
            <a:extLst>
              <a:ext uri="{FF2B5EF4-FFF2-40B4-BE49-F238E27FC236}">
                <a16:creationId xmlns:a16="http://schemas.microsoft.com/office/drawing/2014/main" id="{030D6A21-BA2E-8AAC-1082-B6726EC1FAA5}"/>
              </a:ext>
            </a:extLst>
          </p:cNvPr>
          <p:cNvSpPr txBox="1"/>
          <p:nvPr/>
        </p:nvSpPr>
        <p:spPr>
          <a:xfrm>
            <a:off x="6051838" y="2087087"/>
            <a:ext cx="478328"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CD8+ TCR</a:t>
            </a:r>
          </a:p>
        </p:txBody>
      </p:sp>
      <p:cxnSp>
        <p:nvCxnSpPr>
          <p:cNvPr id="737" name="Straight Connector 94">
            <a:extLst>
              <a:ext uri="{FF2B5EF4-FFF2-40B4-BE49-F238E27FC236}">
                <a16:creationId xmlns:a16="http://schemas.microsoft.com/office/drawing/2014/main" id="{C877F3F1-06C8-42B5-65A2-3B5993B1F7BA}"/>
              </a:ext>
            </a:extLst>
          </p:cNvPr>
          <p:cNvCxnSpPr/>
          <p:nvPr/>
        </p:nvCxnSpPr>
        <p:spPr>
          <a:xfrm>
            <a:off x="6474745" y="2170556"/>
            <a:ext cx="222593" cy="81316"/>
          </a:xfrm>
          <a:prstGeom prst="line">
            <a:avLst/>
          </a:prstGeom>
          <a:noFill/>
          <a:ln w="9525" cap="flat" cmpd="sng" algn="ctr">
            <a:solidFill>
              <a:srgbClr val="7F7F7F"/>
            </a:solidFill>
            <a:prstDash val="solid"/>
          </a:ln>
          <a:effectLst/>
        </p:spPr>
      </p:cxnSp>
      <p:cxnSp>
        <p:nvCxnSpPr>
          <p:cNvPr id="738" name="Straight Connector 95">
            <a:extLst>
              <a:ext uri="{FF2B5EF4-FFF2-40B4-BE49-F238E27FC236}">
                <a16:creationId xmlns:a16="http://schemas.microsoft.com/office/drawing/2014/main" id="{31B2E6EE-D91E-CC19-8A44-EA6F04C84D27}"/>
              </a:ext>
            </a:extLst>
          </p:cNvPr>
          <p:cNvCxnSpPr>
            <a:endCxn id="726" idx="2"/>
          </p:cNvCxnSpPr>
          <p:nvPr/>
        </p:nvCxnSpPr>
        <p:spPr>
          <a:xfrm flipH="1" flipV="1">
            <a:off x="6865841" y="2200373"/>
            <a:ext cx="100131" cy="152856"/>
          </a:xfrm>
          <a:prstGeom prst="line">
            <a:avLst/>
          </a:prstGeom>
          <a:noFill/>
          <a:ln w="9525" cap="flat" cmpd="sng" algn="ctr">
            <a:solidFill>
              <a:srgbClr val="7F7F7F"/>
            </a:solidFill>
            <a:prstDash val="solid"/>
          </a:ln>
          <a:effectLst/>
        </p:spPr>
      </p:cxnSp>
      <p:cxnSp>
        <p:nvCxnSpPr>
          <p:cNvPr id="739" name="Straight Connector 99">
            <a:extLst>
              <a:ext uri="{FF2B5EF4-FFF2-40B4-BE49-F238E27FC236}">
                <a16:creationId xmlns:a16="http://schemas.microsoft.com/office/drawing/2014/main" id="{A16EA09D-589B-3807-9BD0-FFE2BF6E450A}"/>
              </a:ext>
            </a:extLst>
          </p:cNvPr>
          <p:cNvCxnSpPr/>
          <p:nvPr/>
        </p:nvCxnSpPr>
        <p:spPr>
          <a:xfrm flipH="1" flipV="1">
            <a:off x="6818072" y="2304327"/>
            <a:ext cx="100131" cy="152856"/>
          </a:xfrm>
          <a:prstGeom prst="line">
            <a:avLst/>
          </a:prstGeom>
          <a:noFill/>
          <a:ln w="9525" cap="flat" cmpd="sng" algn="ctr">
            <a:solidFill>
              <a:srgbClr val="7F7F7F"/>
            </a:solidFill>
            <a:prstDash val="solid"/>
          </a:ln>
          <a:effectLst/>
        </p:spPr>
      </p:cxnSp>
      <p:cxnSp>
        <p:nvCxnSpPr>
          <p:cNvPr id="740" name="Connector: Elbow 62">
            <a:extLst>
              <a:ext uri="{FF2B5EF4-FFF2-40B4-BE49-F238E27FC236}">
                <a16:creationId xmlns:a16="http://schemas.microsoft.com/office/drawing/2014/main" id="{D2BF5F1D-11A3-352F-0680-2C1F27E578F4}"/>
              </a:ext>
            </a:extLst>
          </p:cNvPr>
          <p:cNvCxnSpPr/>
          <p:nvPr/>
        </p:nvCxnSpPr>
        <p:spPr>
          <a:xfrm rot="10800000" flipV="1">
            <a:off x="7330872" y="2945288"/>
            <a:ext cx="252119" cy="154788"/>
          </a:xfrm>
          <a:prstGeom prst="bentConnector3">
            <a:avLst>
              <a:gd name="adj1" fmla="val 1122"/>
            </a:avLst>
          </a:prstGeom>
          <a:noFill/>
          <a:ln w="19050" cap="flat" cmpd="sng" algn="ctr">
            <a:solidFill>
              <a:srgbClr val="7F7F7F"/>
            </a:solidFill>
            <a:prstDash val="solid"/>
          </a:ln>
          <a:effectLst/>
        </p:spPr>
      </p:cxnSp>
      <p:cxnSp>
        <p:nvCxnSpPr>
          <p:cNvPr id="741" name="Connector: Elbow 63">
            <a:extLst>
              <a:ext uri="{FF2B5EF4-FFF2-40B4-BE49-F238E27FC236}">
                <a16:creationId xmlns:a16="http://schemas.microsoft.com/office/drawing/2014/main" id="{66C04E36-9B5C-514D-7C64-AC81D6F7FD35}"/>
              </a:ext>
            </a:extLst>
          </p:cNvPr>
          <p:cNvCxnSpPr/>
          <p:nvPr/>
        </p:nvCxnSpPr>
        <p:spPr>
          <a:xfrm>
            <a:off x="6701323" y="2937700"/>
            <a:ext cx="651957" cy="162377"/>
          </a:xfrm>
          <a:prstGeom prst="bentConnector3">
            <a:avLst>
              <a:gd name="adj1" fmla="val -39"/>
            </a:avLst>
          </a:prstGeom>
          <a:noFill/>
          <a:ln w="19050" cap="flat" cmpd="sng" algn="ctr">
            <a:solidFill>
              <a:srgbClr val="7F7F7F"/>
            </a:solidFill>
            <a:prstDash val="solid"/>
          </a:ln>
          <a:effectLst/>
        </p:spPr>
      </p:cxnSp>
      <p:cxnSp>
        <p:nvCxnSpPr>
          <p:cNvPr id="742" name="Straight Arrow Connector 98">
            <a:extLst>
              <a:ext uri="{FF2B5EF4-FFF2-40B4-BE49-F238E27FC236}">
                <a16:creationId xmlns:a16="http://schemas.microsoft.com/office/drawing/2014/main" id="{560DB8DD-4304-1A64-8E3F-2047A8DA324F}"/>
              </a:ext>
            </a:extLst>
          </p:cNvPr>
          <p:cNvCxnSpPr/>
          <p:nvPr/>
        </p:nvCxnSpPr>
        <p:spPr>
          <a:xfrm flipH="1" flipV="1">
            <a:off x="6700119" y="2889883"/>
            <a:ext cx="0" cy="154123"/>
          </a:xfrm>
          <a:prstGeom prst="straightConnector1">
            <a:avLst/>
          </a:prstGeom>
          <a:noFill/>
          <a:ln w="15875" cap="flat" cmpd="sng" algn="ctr">
            <a:solidFill>
              <a:srgbClr val="7F7F7F"/>
            </a:solidFill>
            <a:prstDash val="solid"/>
            <a:tailEnd type="stealth" w="lg" len="lg"/>
          </a:ln>
          <a:effectLst/>
        </p:spPr>
      </p:cxnSp>
      <p:sp>
        <p:nvSpPr>
          <p:cNvPr id="743" name="TextBox 119">
            <a:extLst>
              <a:ext uri="{FF2B5EF4-FFF2-40B4-BE49-F238E27FC236}">
                <a16:creationId xmlns:a16="http://schemas.microsoft.com/office/drawing/2014/main" id="{503FBC65-B116-EC2D-7E0B-137A9EB66BEF}"/>
              </a:ext>
            </a:extLst>
          </p:cNvPr>
          <p:cNvSpPr txBox="1"/>
          <p:nvPr/>
        </p:nvSpPr>
        <p:spPr>
          <a:xfrm>
            <a:off x="7172532" y="2783328"/>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CD40L</a:t>
            </a:r>
          </a:p>
        </p:txBody>
      </p:sp>
      <p:sp>
        <p:nvSpPr>
          <p:cNvPr id="744" name="TextBox 121">
            <a:extLst>
              <a:ext uri="{FF2B5EF4-FFF2-40B4-BE49-F238E27FC236}">
                <a16:creationId xmlns:a16="http://schemas.microsoft.com/office/drawing/2014/main" id="{CF7ED8DD-BF51-E62A-4734-5632CC2DAC02}"/>
              </a:ext>
            </a:extLst>
          </p:cNvPr>
          <p:cNvSpPr txBox="1"/>
          <p:nvPr/>
        </p:nvSpPr>
        <p:spPr>
          <a:xfrm>
            <a:off x="6807536" y="2775338"/>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CD40</a:t>
            </a:r>
          </a:p>
        </p:txBody>
      </p:sp>
      <p:pic>
        <p:nvPicPr>
          <p:cNvPr id="745" name="Picture 151" descr="A screenshot of a computer screen&#10;&#10;Description automatically generated">
            <a:extLst>
              <a:ext uri="{FF2B5EF4-FFF2-40B4-BE49-F238E27FC236}">
                <a16:creationId xmlns:a16="http://schemas.microsoft.com/office/drawing/2014/main" id="{2E624C9A-4FFC-99BB-5F77-B5EC815B5793}"/>
              </a:ext>
            </a:extLst>
          </p:cNvPr>
          <p:cNvPicPr>
            <a:picLocks noChangeAspect="1"/>
          </p:cNvPicPr>
          <p:nvPr/>
        </p:nvPicPr>
        <p:blipFill>
          <a:blip r:embed="rId11"/>
          <a:srcRect l="19837" t="20027" r="64634" b="57479"/>
          <a:stretch>
            <a:fillRect/>
          </a:stretch>
        </p:blipFill>
        <p:spPr>
          <a:xfrm rot="5400000">
            <a:off x="6774902" y="2544554"/>
            <a:ext cx="267420" cy="271159"/>
          </a:xfrm>
          <a:prstGeom prst="rect">
            <a:avLst/>
          </a:prstGeom>
        </p:spPr>
      </p:pic>
      <p:sp>
        <p:nvSpPr>
          <p:cNvPr id="746" name="Oval 152">
            <a:extLst>
              <a:ext uri="{FF2B5EF4-FFF2-40B4-BE49-F238E27FC236}">
                <a16:creationId xmlns:a16="http://schemas.microsoft.com/office/drawing/2014/main" id="{BCBD8775-9E25-A920-0AEE-98EEB209FD13}"/>
              </a:ext>
            </a:extLst>
          </p:cNvPr>
          <p:cNvSpPr/>
          <p:nvPr/>
        </p:nvSpPr>
        <p:spPr>
          <a:xfrm>
            <a:off x="7105129" y="2623642"/>
            <a:ext cx="66874" cy="66874"/>
          </a:xfrm>
          <a:prstGeom prst="ellipse">
            <a:avLst/>
          </a:prstGeom>
          <a:solidFill>
            <a:srgbClr val="CC9C5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cxnSp>
        <p:nvCxnSpPr>
          <p:cNvPr id="747" name="Straight Connector 154">
            <a:extLst>
              <a:ext uri="{FF2B5EF4-FFF2-40B4-BE49-F238E27FC236}">
                <a16:creationId xmlns:a16="http://schemas.microsoft.com/office/drawing/2014/main" id="{7685FC3B-F403-C487-A724-95A83B31B54A}"/>
              </a:ext>
            </a:extLst>
          </p:cNvPr>
          <p:cNvCxnSpPr>
            <a:stCxn id="746" idx="6"/>
          </p:cNvCxnSpPr>
          <p:nvPr/>
        </p:nvCxnSpPr>
        <p:spPr>
          <a:xfrm flipV="1">
            <a:off x="7172003" y="2655711"/>
            <a:ext cx="228638" cy="1368"/>
          </a:xfrm>
          <a:prstGeom prst="line">
            <a:avLst/>
          </a:prstGeom>
          <a:noFill/>
          <a:ln w="12700" cap="flat" cmpd="sng" algn="ctr">
            <a:solidFill>
              <a:srgbClr val="CC9C50"/>
            </a:solidFill>
            <a:prstDash val="solid"/>
          </a:ln>
          <a:effectLst/>
        </p:spPr>
      </p:cxnSp>
      <p:sp>
        <p:nvSpPr>
          <p:cNvPr id="5" name="Textplatzhalter 4">
            <a:extLst>
              <a:ext uri="{FF2B5EF4-FFF2-40B4-BE49-F238E27FC236}">
                <a16:creationId xmlns:a16="http://schemas.microsoft.com/office/drawing/2014/main" id="{6D9E7EEB-4689-9C8D-F603-99B5833960FB}"/>
              </a:ext>
            </a:extLst>
          </p:cNvPr>
          <p:cNvSpPr txBox="1">
            <a:spLocks/>
          </p:cNvSpPr>
          <p:nvPr/>
        </p:nvSpPr>
        <p:spPr>
          <a:xfrm>
            <a:off x="352923" y="116735"/>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1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1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1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rPr>
              <a:t>Autoreaktive T-Zellen sind primäre Verursacher der Betazellzerstörung bei autoimmunem T1D</a:t>
            </a:r>
            <a:r>
              <a:rPr lang="de-DE" sz="2000" b="1" baseline="30000">
                <a:solidFill>
                  <a:srgbClr val="7030A0"/>
                </a:solidFill>
                <a:latin typeface="+mj-lt"/>
              </a:rPr>
              <a:t>1,2</a:t>
            </a:r>
          </a:p>
        </p:txBody>
      </p:sp>
    </p:spTree>
    <p:extLst>
      <p:ext uri="{BB962C8B-B14F-4D97-AF65-F5344CB8AC3E}">
        <p14:creationId xmlns:p14="http://schemas.microsoft.com/office/powerpoint/2010/main" val="272600459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FA5FB01-5B7A-4324-AA9F-18190EEABF75}"/>
            </a:ext>
          </a:extLst>
        </p:cNvPr>
        <p:cNvGrpSpPr/>
        <p:nvPr/>
      </p:nvGrpSpPr>
      <p:grpSpPr>
        <a:xfrm>
          <a:off x="0" y="0"/>
          <a:ext cx="0" cy="0"/>
          <a:chOff x="0" y="0"/>
          <a:chExt cx="0" cy="0"/>
        </a:xfrm>
      </p:grpSpPr>
      <p:sp>
        <p:nvSpPr>
          <p:cNvPr id="9" name="Textfeld 8">
            <a:extLst>
              <a:ext uri="{FF2B5EF4-FFF2-40B4-BE49-F238E27FC236}">
                <a16:creationId xmlns:a16="http://schemas.microsoft.com/office/drawing/2014/main" id="{4E4B4468-5EBF-DE70-12FE-000E94B1CFD9}"/>
              </a:ext>
            </a:extLst>
          </p:cNvPr>
          <p:cNvSpPr txBox="1"/>
          <p:nvPr/>
        </p:nvSpPr>
        <p:spPr>
          <a:xfrm>
            <a:off x="352923" y="4653620"/>
            <a:ext cx="8492627" cy="461665"/>
          </a:xfrm>
          <a:prstGeom prst="rect">
            <a:avLst/>
          </a:prstGeom>
          <a:noFill/>
        </p:spPr>
        <p:txBody>
          <a:bodyPr wrap="square">
            <a:spAutoFit/>
          </a:bodyPr>
          <a:lstStyle/>
          <a:p>
            <a:r>
              <a:rPr lang="de-DE" sz="600">
                <a:solidFill>
                  <a:srgbClr val="404040"/>
                </a:solidFill>
                <a:cs typeface="Arial"/>
              </a:rPr>
              <a:t>APZ: Antigen-präsentierende Zelle; 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CD40L: CD40-Ligand; HLA: Humanes </a:t>
            </a:r>
            <a:r>
              <a:rPr lang="de-DE" sz="600" err="1">
                <a:solidFill>
                  <a:srgbClr val="404040"/>
                </a:solidFill>
                <a:cs typeface="Arial"/>
              </a:rPr>
              <a:t>Leukozytenantigen</a:t>
            </a:r>
            <a:r>
              <a:rPr lang="de-DE" sz="600">
                <a:solidFill>
                  <a:srgbClr val="404040"/>
                </a:solidFill>
                <a:cs typeface="Arial"/>
              </a:rPr>
              <a:t>; IL: Interleukin; IFN: Interferon; MHC: Major </a:t>
            </a:r>
            <a:r>
              <a:rPr lang="de-DE" sz="600" err="1">
                <a:solidFill>
                  <a:srgbClr val="404040"/>
                </a:solidFill>
                <a:cs typeface="Arial"/>
              </a:rPr>
              <a:t>histocompatibility</a:t>
            </a:r>
            <a:r>
              <a:rPr lang="de-DE" sz="600">
                <a:solidFill>
                  <a:srgbClr val="404040"/>
                </a:solidFill>
                <a:cs typeface="Arial"/>
              </a:rPr>
              <a:t> </a:t>
            </a:r>
            <a:r>
              <a:rPr lang="de-DE" sz="600" err="1">
                <a:solidFill>
                  <a:srgbClr val="404040"/>
                </a:solidFill>
                <a:cs typeface="Arial"/>
              </a:rPr>
              <a:t>complex</a:t>
            </a:r>
            <a:r>
              <a:rPr lang="de-DE" sz="600">
                <a:solidFill>
                  <a:srgbClr val="404040"/>
                </a:solidFill>
                <a:cs typeface="Arial"/>
              </a:rPr>
              <a:t>, </a:t>
            </a:r>
            <a:r>
              <a:rPr lang="de-DE" sz="600" err="1">
                <a:solidFill>
                  <a:srgbClr val="404040"/>
                </a:solidFill>
                <a:cs typeface="Arial"/>
              </a:rPr>
              <a:t>Haupthistokompatibilitätskomplex</a:t>
            </a:r>
            <a:r>
              <a:rPr lang="de-DE" sz="600">
                <a:solidFill>
                  <a:srgbClr val="404040"/>
                </a:solidFill>
                <a:cs typeface="Arial"/>
              </a:rPr>
              <a:t>; T1D: Typ-1-Diabetes; TCR: T-Zell-Rezeptor.</a:t>
            </a:r>
          </a:p>
          <a:p>
            <a:r>
              <a:rPr lang="de-DE" sz="600" b="1">
                <a:solidFill>
                  <a:srgbClr val="404040"/>
                </a:solidFill>
                <a:cs typeface="Arial"/>
              </a:rPr>
              <a:t>1. </a:t>
            </a:r>
            <a:r>
              <a:rPr lang="de-DE" sz="600" err="1">
                <a:solidFill>
                  <a:srgbClr val="404040"/>
                </a:solidFill>
                <a:cs typeface="Arial"/>
              </a:rPr>
              <a:t>Houeiss</a:t>
            </a:r>
            <a:r>
              <a:rPr lang="de-DE" sz="600">
                <a:solidFill>
                  <a:srgbClr val="404040"/>
                </a:solidFill>
                <a:cs typeface="Arial"/>
              </a:rPr>
              <a:t> P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2022; 13: 933965. </a:t>
            </a:r>
            <a:r>
              <a:rPr lang="de-DE" sz="600" b="1">
                <a:solidFill>
                  <a:srgbClr val="404040"/>
                </a:solidFill>
                <a:cs typeface="Arial"/>
              </a:rPr>
              <a:t>2.</a:t>
            </a:r>
            <a:r>
              <a:rPr lang="de-DE" sz="600">
                <a:solidFill>
                  <a:srgbClr val="404040"/>
                </a:solidFill>
                <a:cs typeface="Arial"/>
              </a:rPr>
              <a:t> Clark M </a:t>
            </a:r>
            <a:r>
              <a:rPr lang="de-DE" sz="600" i="1">
                <a:solidFill>
                  <a:srgbClr val="404040"/>
                </a:solidFill>
                <a:cs typeface="Arial"/>
              </a:rPr>
              <a:t>et al. Front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2021; 11: 615371. </a:t>
            </a:r>
            <a:r>
              <a:rPr lang="de-DE" sz="600" b="1">
                <a:solidFill>
                  <a:srgbClr val="404040"/>
                </a:solidFill>
                <a:cs typeface="Arial"/>
              </a:rPr>
              <a:t>3.</a:t>
            </a:r>
            <a:r>
              <a:rPr lang="de-DE" sz="600">
                <a:solidFill>
                  <a:srgbClr val="404040"/>
                </a:solidFill>
                <a:cs typeface="Arial"/>
              </a:rPr>
              <a:t> Lu J </a:t>
            </a:r>
            <a:r>
              <a:rPr lang="de-DE" sz="600" i="1">
                <a:solidFill>
                  <a:srgbClr val="404040"/>
                </a:solidFill>
                <a:cs typeface="Arial"/>
              </a:rPr>
              <a:t>et al. </a:t>
            </a:r>
            <a:r>
              <a:rPr lang="de-DE" sz="600" i="1" err="1">
                <a:solidFill>
                  <a:srgbClr val="404040"/>
                </a:solidFill>
                <a:cs typeface="Arial"/>
              </a:rPr>
              <a:t>Clin</a:t>
            </a:r>
            <a:r>
              <a:rPr lang="de-DE" sz="600" i="1">
                <a:solidFill>
                  <a:srgbClr val="404040"/>
                </a:solidFill>
                <a:cs typeface="Arial"/>
              </a:rPr>
              <a:t> </a:t>
            </a:r>
            <a:r>
              <a:rPr lang="de-DE" sz="600" i="1" err="1">
                <a:solidFill>
                  <a:srgbClr val="404040"/>
                </a:solidFill>
                <a:cs typeface="Arial"/>
              </a:rPr>
              <a:t>Transl</a:t>
            </a:r>
            <a:r>
              <a:rPr lang="de-DE" sz="600" i="1">
                <a:solidFill>
                  <a:srgbClr val="404040"/>
                </a:solidFill>
                <a:cs typeface="Arial"/>
              </a:rPr>
              <a:t> </a:t>
            </a:r>
            <a:r>
              <a:rPr lang="de-DE" sz="600" i="1" err="1">
                <a:solidFill>
                  <a:srgbClr val="404040"/>
                </a:solidFill>
                <a:cs typeface="Arial"/>
              </a:rPr>
              <a:t>Immunology</a:t>
            </a:r>
            <a:r>
              <a:rPr lang="de-DE" sz="600" i="1">
                <a:solidFill>
                  <a:srgbClr val="404040"/>
                </a:solidFill>
                <a:cs typeface="Arial"/>
              </a:rPr>
              <a:t> </a:t>
            </a:r>
            <a:r>
              <a:rPr lang="de-DE" sz="600">
                <a:solidFill>
                  <a:srgbClr val="404040"/>
                </a:solidFill>
                <a:cs typeface="Arial"/>
              </a:rPr>
              <a:t>2020; 9: e1122. </a:t>
            </a:r>
            <a:r>
              <a:rPr lang="de-DE" sz="600" b="1">
                <a:solidFill>
                  <a:srgbClr val="404040"/>
                </a:solidFill>
                <a:cs typeface="Arial"/>
              </a:rPr>
              <a:t>4.</a:t>
            </a:r>
            <a:r>
              <a:rPr lang="de-DE" sz="600">
                <a:solidFill>
                  <a:srgbClr val="404040"/>
                </a:solidFill>
                <a:cs typeface="Arial"/>
              </a:rPr>
              <a:t> Bender C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2021; 11: 606434. </a:t>
            </a:r>
            <a:r>
              <a:rPr lang="de-DE" sz="600" b="1">
                <a:solidFill>
                  <a:srgbClr val="404040"/>
                </a:solidFill>
                <a:cs typeface="Arial"/>
              </a:rPr>
              <a:t>5.</a:t>
            </a:r>
            <a:r>
              <a:rPr lang="de-DE" sz="600">
                <a:solidFill>
                  <a:srgbClr val="404040"/>
                </a:solidFill>
                <a:cs typeface="Arial"/>
              </a:rPr>
              <a:t> </a:t>
            </a:r>
            <a:r>
              <a:rPr lang="de-DE" sz="600" err="1">
                <a:solidFill>
                  <a:srgbClr val="404040"/>
                </a:solidFill>
                <a:cs typeface="Arial"/>
              </a:rPr>
              <a:t>Burrack</a:t>
            </a:r>
            <a:r>
              <a:rPr lang="de-DE" sz="600">
                <a:solidFill>
                  <a:srgbClr val="404040"/>
                </a:solidFill>
                <a:cs typeface="Arial"/>
              </a:rPr>
              <a:t> AL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2017; 8: 343. </a:t>
            </a:r>
            <a:endParaRPr lang="en-US" sz="600">
              <a:solidFill>
                <a:srgbClr val="404040"/>
              </a:solidFill>
              <a:cs typeface="Arial"/>
            </a:endParaRPr>
          </a:p>
        </p:txBody>
      </p:sp>
      <p:sp>
        <p:nvSpPr>
          <p:cNvPr id="547" name="Rectangle 13">
            <a:extLst>
              <a:ext uri="{FF2B5EF4-FFF2-40B4-BE49-F238E27FC236}">
                <a16:creationId xmlns:a16="http://schemas.microsoft.com/office/drawing/2014/main" id="{8D3D54D6-33C2-3B99-E606-7940BEC9CDCF}"/>
              </a:ext>
            </a:extLst>
          </p:cNvPr>
          <p:cNvSpPr/>
          <p:nvPr/>
        </p:nvSpPr>
        <p:spPr>
          <a:xfrm>
            <a:off x="346258" y="1430350"/>
            <a:ext cx="4677227" cy="2241037"/>
          </a:xfrm>
          <a:prstGeom prst="rect">
            <a:avLst/>
          </a:prstGeom>
          <a:solidFill>
            <a:srgbClr val="E9EEFE"/>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48" name="Rectangle: Top Corners Rounded 15">
            <a:extLst>
              <a:ext uri="{FF2B5EF4-FFF2-40B4-BE49-F238E27FC236}">
                <a16:creationId xmlns:a16="http://schemas.microsoft.com/office/drawing/2014/main" id="{B5417865-2B85-038A-3176-43DF1AFEFB5F}"/>
              </a:ext>
            </a:extLst>
          </p:cNvPr>
          <p:cNvSpPr/>
          <p:nvPr/>
        </p:nvSpPr>
        <p:spPr>
          <a:xfrm rot="16200000">
            <a:off x="2476528" y="-974897"/>
            <a:ext cx="595736" cy="4829654"/>
          </a:xfrm>
          <a:prstGeom prst="rect">
            <a:avLst/>
          </a:prstGeom>
          <a:noFill/>
          <a:ln w="25400" cap="flat" cmpd="sng" algn="ctr">
            <a:noFill/>
            <a:prstDash val="solid"/>
          </a:ln>
          <a:effectLst/>
        </p:spPr>
        <p:txBody>
          <a:bodyPr vert="vert" lIns="0" tIns="0" rIns="0" bIns="0" rtlCol="0" anchor="t" anchorCtr="0"/>
          <a:lstStyle/>
          <a:p>
            <a:pPr marL="0" marR="0" lvl="0" indent="0" defTabSz="685800" eaLnBrk="1" fontAlgn="auto" latinLnBrk="0" hangingPunct="1">
              <a:lnSpc>
                <a:spcPct val="90000"/>
              </a:lnSpc>
              <a:spcBef>
                <a:spcPct val="0"/>
              </a:spcBef>
              <a:spcAft>
                <a:spcPct val="0"/>
              </a:spcAft>
              <a:buClrTx/>
              <a:buSzTx/>
              <a:buFontTx/>
              <a:buNone/>
              <a:tabLst/>
              <a:defRPr/>
            </a:pPr>
            <a:r>
              <a:rPr kumimoji="0" lang="de" sz="13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Langerhans-Inseln in der </a:t>
            </a: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 T1D-Bauchspeicheldrüse</a:t>
            </a:r>
          </a:p>
        </p:txBody>
      </p:sp>
      <p:cxnSp>
        <p:nvCxnSpPr>
          <p:cNvPr id="549" name="Connettore diritto 16">
            <a:extLst>
              <a:ext uri="{FF2B5EF4-FFF2-40B4-BE49-F238E27FC236}">
                <a16:creationId xmlns:a16="http://schemas.microsoft.com/office/drawing/2014/main" id="{5B627329-637A-143E-5AE0-3AF7BCE98B83}"/>
              </a:ext>
            </a:extLst>
          </p:cNvPr>
          <p:cNvCxnSpPr/>
          <p:nvPr/>
        </p:nvCxnSpPr>
        <p:spPr>
          <a:xfrm>
            <a:off x="9709" y="1029469"/>
            <a:ext cx="5019491" cy="0"/>
          </a:xfrm>
          <a:prstGeom prst="line">
            <a:avLst/>
          </a:prstGeom>
          <a:noFill/>
          <a:ln w="25400" cap="flat" cmpd="sng" algn="ctr">
            <a:solidFill>
              <a:srgbClr val="2F3651"/>
            </a:solidFill>
            <a:prstDash val="solid"/>
          </a:ln>
          <a:effectLst>
            <a:outerShdw blurRad="40000" dist="20000" dir="5400000" rotWithShape="0">
              <a:srgbClr val="000000">
                <a:alpha val="38000"/>
              </a:srgbClr>
            </a:outerShdw>
          </a:effectLst>
        </p:spPr>
      </p:cxnSp>
      <p:grpSp>
        <p:nvGrpSpPr>
          <p:cNvPr id="552" name="Group 36">
            <a:extLst>
              <a:ext uri="{FF2B5EF4-FFF2-40B4-BE49-F238E27FC236}">
                <a16:creationId xmlns:a16="http://schemas.microsoft.com/office/drawing/2014/main" id="{104AF57C-9999-FEBD-07A0-6B1C0B01156B}"/>
              </a:ext>
            </a:extLst>
          </p:cNvPr>
          <p:cNvGrpSpPr>
            <a:grpSpLocks noChangeAspect="1"/>
          </p:cNvGrpSpPr>
          <p:nvPr/>
        </p:nvGrpSpPr>
        <p:grpSpPr>
          <a:xfrm>
            <a:off x="2111291" y="1797612"/>
            <a:ext cx="964128" cy="1059670"/>
            <a:chOff x="4525541" y="2474449"/>
            <a:chExt cx="2109395" cy="2318425"/>
          </a:xfrm>
        </p:grpSpPr>
        <p:sp>
          <p:nvSpPr>
            <p:cNvPr id="553" name="Rectangle 37">
              <a:extLst>
                <a:ext uri="{FF2B5EF4-FFF2-40B4-BE49-F238E27FC236}">
                  <a16:creationId xmlns:a16="http://schemas.microsoft.com/office/drawing/2014/main" id="{08994EF8-918A-ADA6-0693-C28C822364D3}"/>
                </a:ext>
              </a:extLst>
            </p:cNvPr>
            <p:cNvSpPr/>
            <p:nvPr/>
          </p:nvSpPr>
          <p:spPr>
            <a:xfrm>
              <a:off x="4726058" y="2474449"/>
              <a:ext cx="1574266" cy="515133"/>
            </a:xfrm>
            <a:prstGeom prst="rect">
              <a:avLst/>
            </a:prstGeom>
          </p:spPr>
          <p:txBody>
            <a:bodyPr wrap="square" lIns="0" tIns="0" rIns="0" bIns="0">
              <a:spAutoFit/>
            </a:bodyPr>
            <a:lstStyle/>
            <a:p>
              <a:pPr algn="ctr" defTabSz="685783">
                <a:lnSpc>
                  <a:spcPct val="85000"/>
                </a:lnSpc>
                <a:defRPr/>
              </a:pPr>
              <a:r>
                <a:rPr lang="de" sz="900" b="1">
                  <a:solidFill>
                    <a:srgbClr val="2F3651"/>
                  </a:solidFill>
                  <a:uFill>
                    <a:solidFill>
                      <a:prstClr val="black">
                        <a:alpha val="0"/>
                      </a:prstClr>
                    </a:solidFill>
                  </a:uFill>
                  <a:latin typeface="Arial"/>
                  <a:ea typeface="Arial"/>
                  <a:cs typeface="Arial"/>
                </a:rPr>
                <a:t>Beschädigte Betazelle</a:t>
              </a:r>
            </a:p>
          </p:txBody>
        </p:sp>
        <p:grpSp>
          <p:nvGrpSpPr>
            <p:cNvPr id="554" name="Group 38">
              <a:extLst>
                <a:ext uri="{FF2B5EF4-FFF2-40B4-BE49-F238E27FC236}">
                  <a16:creationId xmlns:a16="http://schemas.microsoft.com/office/drawing/2014/main" id="{C73686CC-D6A9-B06E-3028-167FB69AD4C4}"/>
                </a:ext>
              </a:extLst>
            </p:cNvPr>
            <p:cNvGrpSpPr>
              <a:grpSpLocks noChangeAspect="1"/>
            </p:cNvGrpSpPr>
            <p:nvPr/>
          </p:nvGrpSpPr>
          <p:grpSpPr>
            <a:xfrm>
              <a:off x="4525541" y="3132797"/>
              <a:ext cx="2109395" cy="1660077"/>
              <a:chOff x="6605574" y="1687564"/>
              <a:chExt cx="1673758" cy="1317234"/>
            </a:xfrm>
          </p:grpSpPr>
          <p:pic>
            <p:nvPicPr>
              <p:cNvPr id="560" name="Graphic 49">
                <a:extLst>
                  <a:ext uri="{FF2B5EF4-FFF2-40B4-BE49-F238E27FC236}">
                    <a16:creationId xmlns:a16="http://schemas.microsoft.com/office/drawing/2014/main" id="{F20CF987-C893-4826-4197-63327576767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05574" y="1687564"/>
                <a:ext cx="1673758" cy="1317234"/>
              </a:xfrm>
              <a:prstGeom prst="rect">
                <a:avLst/>
              </a:prstGeom>
            </p:spPr>
          </p:pic>
          <p:grpSp>
            <p:nvGrpSpPr>
              <p:cNvPr id="561" name="Group 51">
                <a:extLst>
                  <a:ext uri="{FF2B5EF4-FFF2-40B4-BE49-F238E27FC236}">
                    <a16:creationId xmlns:a16="http://schemas.microsoft.com/office/drawing/2014/main" id="{F673363A-F9E9-432D-C137-0583C125639B}"/>
                  </a:ext>
                </a:extLst>
              </p:cNvPr>
              <p:cNvGrpSpPr/>
              <p:nvPr/>
            </p:nvGrpSpPr>
            <p:grpSpPr>
              <a:xfrm>
                <a:off x="6681317" y="2369428"/>
                <a:ext cx="1378904" cy="584888"/>
                <a:chOff x="7851709" y="2288299"/>
                <a:chExt cx="1378904" cy="584888"/>
              </a:xfrm>
            </p:grpSpPr>
            <p:pic>
              <p:nvPicPr>
                <p:cNvPr id="563" name="Graphic 55">
                  <a:extLst>
                    <a:ext uri="{FF2B5EF4-FFF2-40B4-BE49-F238E27FC236}">
                      <a16:creationId xmlns:a16="http://schemas.microsoft.com/office/drawing/2014/main" id="{9523760B-62A2-0ED1-6442-D3DEA618F1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470927">
                  <a:off x="7959625" y="2446590"/>
                  <a:ext cx="335598" cy="210399"/>
                </a:xfrm>
                <a:prstGeom prst="rect">
                  <a:avLst/>
                </a:prstGeom>
              </p:spPr>
            </p:pic>
            <p:pic>
              <p:nvPicPr>
                <p:cNvPr id="564" name="Graphic 56">
                  <a:extLst>
                    <a:ext uri="{FF2B5EF4-FFF2-40B4-BE49-F238E27FC236}">
                      <a16:creationId xmlns:a16="http://schemas.microsoft.com/office/drawing/2014/main" id="{943E6692-B561-0DA9-7525-9CA6114FEDF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470927">
                  <a:off x="8895015" y="2466074"/>
                  <a:ext cx="335598" cy="210399"/>
                </a:xfrm>
                <a:prstGeom prst="rect">
                  <a:avLst/>
                </a:prstGeom>
              </p:spPr>
            </p:pic>
            <p:pic>
              <p:nvPicPr>
                <p:cNvPr id="565" name="Graphic 57">
                  <a:extLst>
                    <a:ext uri="{FF2B5EF4-FFF2-40B4-BE49-F238E27FC236}">
                      <a16:creationId xmlns:a16="http://schemas.microsoft.com/office/drawing/2014/main" id="{84CA9A69-7C0E-B7D3-01D1-2E34ABB8C4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a:off x="8186456" y="2662788"/>
                  <a:ext cx="335598" cy="210399"/>
                </a:xfrm>
                <a:prstGeom prst="rect">
                  <a:avLst/>
                </a:prstGeom>
              </p:spPr>
            </p:pic>
            <p:pic>
              <p:nvPicPr>
                <p:cNvPr id="566" name="Graphic 58">
                  <a:extLst>
                    <a:ext uri="{FF2B5EF4-FFF2-40B4-BE49-F238E27FC236}">
                      <a16:creationId xmlns:a16="http://schemas.microsoft.com/office/drawing/2014/main" id="{73D63D23-9CF3-8DB6-F65D-B9070DC097F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2629067">
                  <a:off x="7851709" y="2288299"/>
                  <a:ext cx="333333" cy="208979"/>
                </a:xfrm>
                <a:prstGeom prst="rect">
                  <a:avLst/>
                </a:prstGeom>
              </p:spPr>
            </p:pic>
          </p:grpSp>
          <p:pic>
            <p:nvPicPr>
              <p:cNvPr id="562" name="Graphic 52">
                <a:extLst>
                  <a:ext uri="{FF2B5EF4-FFF2-40B4-BE49-F238E27FC236}">
                    <a16:creationId xmlns:a16="http://schemas.microsoft.com/office/drawing/2014/main" id="{1D28CA12-A0B0-82A9-4819-F7E048D388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a:off x="7324846" y="2744285"/>
                <a:ext cx="335598" cy="210399"/>
              </a:xfrm>
              <a:prstGeom prst="rect">
                <a:avLst/>
              </a:prstGeom>
            </p:spPr>
          </p:pic>
        </p:grpSp>
        <p:grpSp>
          <p:nvGrpSpPr>
            <p:cNvPr id="555" name="Group 39">
              <a:extLst>
                <a:ext uri="{FF2B5EF4-FFF2-40B4-BE49-F238E27FC236}">
                  <a16:creationId xmlns:a16="http://schemas.microsoft.com/office/drawing/2014/main" id="{A2C44BA2-44E6-BF2C-4C7B-69BF9B14E539}"/>
                </a:ext>
              </a:extLst>
            </p:cNvPr>
            <p:cNvGrpSpPr>
              <a:grpSpLocks noChangeAspect="1"/>
            </p:cNvGrpSpPr>
            <p:nvPr/>
          </p:nvGrpSpPr>
          <p:grpSpPr>
            <a:xfrm>
              <a:off x="4704241" y="3605268"/>
              <a:ext cx="1659678" cy="1027263"/>
              <a:chOff x="8275555" y="4015268"/>
              <a:chExt cx="1292415" cy="799946"/>
            </a:xfrm>
          </p:grpSpPr>
          <p:grpSp>
            <p:nvGrpSpPr>
              <p:cNvPr id="556" name="Group 43">
                <a:extLst>
                  <a:ext uri="{FF2B5EF4-FFF2-40B4-BE49-F238E27FC236}">
                    <a16:creationId xmlns:a16="http://schemas.microsoft.com/office/drawing/2014/main" id="{FFDA7C02-52FF-4115-327C-2FA415272501}"/>
                  </a:ext>
                </a:extLst>
              </p:cNvPr>
              <p:cNvGrpSpPr/>
              <p:nvPr/>
            </p:nvGrpSpPr>
            <p:grpSpPr>
              <a:xfrm>
                <a:off x="8275555" y="4435449"/>
                <a:ext cx="1292415" cy="379765"/>
                <a:chOff x="7937076" y="2465589"/>
                <a:chExt cx="1292415" cy="379765"/>
              </a:xfrm>
            </p:grpSpPr>
            <p:pic>
              <p:nvPicPr>
                <p:cNvPr id="558" name="Graphic 1931">
                  <a:extLst>
                    <a:ext uri="{FF2B5EF4-FFF2-40B4-BE49-F238E27FC236}">
                      <a16:creationId xmlns:a16="http://schemas.microsoft.com/office/drawing/2014/main" id="{9D81B82B-1911-B99C-5B8F-D07608205897}"/>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470927">
                  <a:off x="7937076" y="2480824"/>
                  <a:ext cx="379763" cy="291945"/>
                </a:xfrm>
                <a:prstGeom prst="rect">
                  <a:avLst/>
                </a:prstGeom>
              </p:spPr>
            </p:pic>
            <p:pic>
              <p:nvPicPr>
                <p:cNvPr id="559" name="Graphic 1932">
                  <a:extLst>
                    <a:ext uri="{FF2B5EF4-FFF2-40B4-BE49-F238E27FC236}">
                      <a16:creationId xmlns:a16="http://schemas.microsoft.com/office/drawing/2014/main" id="{DA1E195E-021A-C9C9-3BD9-8ED95E650A84}"/>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7070215">
                  <a:off x="8893636" y="2509500"/>
                  <a:ext cx="379765" cy="291944"/>
                </a:xfrm>
                <a:prstGeom prst="rect">
                  <a:avLst/>
                </a:prstGeom>
              </p:spPr>
            </p:pic>
          </p:grpSp>
          <p:sp>
            <p:nvSpPr>
              <p:cNvPr id="557" name="Freeform 55">
                <a:extLst>
                  <a:ext uri="{FF2B5EF4-FFF2-40B4-BE49-F238E27FC236}">
                    <a16:creationId xmlns:a16="http://schemas.microsoft.com/office/drawing/2014/main" id="{36C47F93-57BA-60C8-D096-6F168DF9AA96}"/>
                  </a:ext>
                </a:extLst>
              </p:cNvPr>
              <p:cNvSpPr/>
              <p:nvPr/>
            </p:nvSpPr>
            <p:spPr>
              <a:xfrm>
                <a:off x="8584404" y="4015268"/>
                <a:ext cx="690874" cy="636406"/>
              </a:xfrm>
              <a:custGeom>
                <a:avLst/>
                <a:gdLst>
                  <a:gd name="connsiteX0" fmla="*/ 690875 w 690874"/>
                  <a:gd name="connsiteY0" fmla="*/ 318203 h 636406"/>
                  <a:gd name="connsiteX1" fmla="*/ 345437 w 690874"/>
                  <a:gd name="connsiteY1" fmla="*/ 636406 h 636406"/>
                  <a:gd name="connsiteX2" fmla="*/ 0 w 690874"/>
                  <a:gd name="connsiteY2" fmla="*/ 318203 h 636406"/>
                  <a:gd name="connsiteX3" fmla="*/ 345437 w 690874"/>
                  <a:gd name="connsiteY3" fmla="*/ 0 h 636406"/>
                  <a:gd name="connsiteX4" fmla="*/ 690875 w 690874"/>
                  <a:gd name="connsiteY4" fmla="*/ 318203 h 63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874" h="636406">
                    <a:moveTo>
                      <a:pt x="690875" y="318203"/>
                    </a:moveTo>
                    <a:cubicBezTo>
                      <a:pt x="690875" y="493942"/>
                      <a:pt x="536217" y="636406"/>
                      <a:pt x="345437" y="636406"/>
                    </a:cubicBezTo>
                    <a:cubicBezTo>
                      <a:pt x="154658" y="636406"/>
                      <a:pt x="0" y="493942"/>
                      <a:pt x="0" y="318203"/>
                    </a:cubicBezTo>
                    <a:cubicBezTo>
                      <a:pt x="0" y="142464"/>
                      <a:pt x="154658" y="0"/>
                      <a:pt x="345437" y="0"/>
                    </a:cubicBezTo>
                    <a:cubicBezTo>
                      <a:pt x="536217" y="0"/>
                      <a:pt x="690875" y="142464"/>
                      <a:pt x="690875" y="318203"/>
                    </a:cubicBezTo>
                    <a:close/>
                  </a:path>
                </a:pathLst>
              </a:custGeom>
              <a:solidFill>
                <a:srgbClr val="E3E7F7">
                  <a:alpha val="48000"/>
                </a:srgbClr>
              </a:solidFill>
              <a:ln w="6684" cap="flat">
                <a:noFill/>
                <a:prstDash val="solid"/>
                <a:miter/>
              </a:ln>
            </p:spPr>
            <p:txBody>
              <a:bodyPr rtlCol="0" anchor="ctr"/>
              <a:lstStyle/>
              <a:p>
                <a:pPr defTabSz="914355">
                  <a:lnSpc>
                    <a:spcPct val="85000"/>
                  </a:lnSpc>
                  <a:defRPr/>
                </a:pPr>
                <a:endParaRPr lang="en-US" sz="900">
                  <a:solidFill>
                    <a:srgbClr val="2F3651"/>
                  </a:solidFill>
                  <a:latin typeface="Arial" panose="020B0604020202020204" pitchFamily="34" charset="0"/>
                  <a:ea typeface="Calibri" panose="020F0502020204030204"/>
                  <a:cs typeface="Arial" panose="020B0604020202020204" pitchFamily="34" charset="0"/>
                </a:endParaRPr>
              </a:p>
            </p:txBody>
          </p:sp>
        </p:grpSp>
      </p:grpSp>
      <p:grpSp>
        <p:nvGrpSpPr>
          <p:cNvPr id="567" name="Group 60">
            <a:extLst>
              <a:ext uri="{FF2B5EF4-FFF2-40B4-BE49-F238E27FC236}">
                <a16:creationId xmlns:a16="http://schemas.microsoft.com/office/drawing/2014/main" id="{AB75316C-583B-535F-642E-CC019607B612}"/>
              </a:ext>
            </a:extLst>
          </p:cNvPr>
          <p:cNvGrpSpPr>
            <a:grpSpLocks noChangeAspect="1"/>
          </p:cNvGrpSpPr>
          <p:nvPr/>
        </p:nvGrpSpPr>
        <p:grpSpPr>
          <a:xfrm>
            <a:off x="4041248" y="1511773"/>
            <a:ext cx="869790" cy="1121010"/>
            <a:chOff x="644761" y="2636830"/>
            <a:chExt cx="2750629" cy="3545086"/>
          </a:xfrm>
        </p:grpSpPr>
        <p:grpSp>
          <p:nvGrpSpPr>
            <p:cNvPr id="568" name="Group 68">
              <a:extLst>
                <a:ext uri="{FF2B5EF4-FFF2-40B4-BE49-F238E27FC236}">
                  <a16:creationId xmlns:a16="http://schemas.microsoft.com/office/drawing/2014/main" id="{79A4DB70-4DC2-0226-DD93-BD10CF0A104E}"/>
                </a:ext>
              </a:extLst>
            </p:cNvPr>
            <p:cNvGrpSpPr/>
            <p:nvPr/>
          </p:nvGrpSpPr>
          <p:grpSpPr>
            <a:xfrm rot="14554919">
              <a:off x="543265" y="2738326"/>
              <a:ext cx="2927359" cy="2724368"/>
              <a:chOff x="6408261" y="1791601"/>
              <a:chExt cx="845757" cy="787110"/>
            </a:xfrm>
          </p:grpSpPr>
          <p:sp>
            <p:nvSpPr>
              <p:cNvPr id="570" name="Freeform 327">
                <a:extLst>
                  <a:ext uri="{FF2B5EF4-FFF2-40B4-BE49-F238E27FC236}">
                    <a16:creationId xmlns:a16="http://schemas.microsoft.com/office/drawing/2014/main" id="{827223FF-6084-1799-F75E-1F765125CB2A}"/>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sp>
            <p:nvSpPr>
              <p:cNvPr id="571" name="Freeform 328">
                <a:extLst>
                  <a:ext uri="{FF2B5EF4-FFF2-40B4-BE49-F238E27FC236}">
                    <a16:creationId xmlns:a16="http://schemas.microsoft.com/office/drawing/2014/main" id="{A0214407-E80A-37A8-319F-46408E17D984}"/>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569" name="TextBox 69">
              <a:extLst>
                <a:ext uri="{FF2B5EF4-FFF2-40B4-BE49-F238E27FC236}">
                  <a16:creationId xmlns:a16="http://schemas.microsoft.com/office/drawing/2014/main" id="{C7798FB9-744A-C592-4761-6B1FC9166A3E}"/>
                </a:ext>
              </a:extLst>
            </p:cNvPr>
            <p:cNvSpPr txBox="1"/>
            <p:nvPr/>
          </p:nvSpPr>
          <p:spPr>
            <a:xfrm>
              <a:off x="698579" y="5809622"/>
              <a:ext cx="2696811" cy="372294"/>
            </a:xfrm>
            <a:prstGeom prst="rect">
              <a:avLst/>
            </a:prstGeom>
            <a:noFill/>
          </p:spPr>
          <p:txBody>
            <a:bodyPr wrap="square" lIns="0" tIns="0" rIns="0" bIns="0" rtlCol="0">
              <a:spAutoFit/>
            </a:bodyPr>
            <a:lstStyle/>
            <a:p>
              <a:pPr marL="0" marR="0" lvl="0" indent="0" algn="ctr" defTabSz="685800" eaLnBrk="1" fontAlgn="auto" latinLnBrk="0" hangingPunct="1">
                <a:lnSpc>
                  <a:spcPct val="85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Unreife APZ</a:t>
              </a:r>
            </a:p>
          </p:txBody>
        </p:sp>
      </p:grpSp>
      <p:sp>
        <p:nvSpPr>
          <p:cNvPr id="572" name="Freeform: Shape 240">
            <a:extLst>
              <a:ext uri="{FF2B5EF4-FFF2-40B4-BE49-F238E27FC236}">
                <a16:creationId xmlns:a16="http://schemas.microsoft.com/office/drawing/2014/main" id="{C46B6612-66DB-89B8-B4E9-54D5200F3883}"/>
              </a:ext>
            </a:extLst>
          </p:cNvPr>
          <p:cNvSpPr/>
          <p:nvPr/>
        </p:nvSpPr>
        <p:spPr>
          <a:xfrm rot="1377844">
            <a:off x="3089956" y="2118453"/>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3" name="Freeform: Shape 241">
            <a:extLst>
              <a:ext uri="{FF2B5EF4-FFF2-40B4-BE49-F238E27FC236}">
                <a16:creationId xmlns:a16="http://schemas.microsoft.com/office/drawing/2014/main" id="{CD3CF93A-55A9-53FE-44A1-300188C183FB}"/>
              </a:ext>
            </a:extLst>
          </p:cNvPr>
          <p:cNvSpPr/>
          <p:nvPr/>
        </p:nvSpPr>
        <p:spPr>
          <a:xfrm rot="19962956">
            <a:off x="3451878" y="2004289"/>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4" name="Freeform: Shape 242">
            <a:extLst>
              <a:ext uri="{FF2B5EF4-FFF2-40B4-BE49-F238E27FC236}">
                <a16:creationId xmlns:a16="http://schemas.microsoft.com/office/drawing/2014/main" id="{D0614109-D04F-513F-9C97-AF08C48F20B0}"/>
              </a:ext>
            </a:extLst>
          </p:cNvPr>
          <p:cNvSpPr/>
          <p:nvPr/>
        </p:nvSpPr>
        <p:spPr>
          <a:xfrm rot="17790932">
            <a:off x="3762225" y="2017474"/>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5" name="Freeform: Shape 243">
            <a:extLst>
              <a:ext uri="{FF2B5EF4-FFF2-40B4-BE49-F238E27FC236}">
                <a16:creationId xmlns:a16="http://schemas.microsoft.com/office/drawing/2014/main" id="{20A5158F-9C2B-1087-AC11-E3903514DF43}"/>
              </a:ext>
            </a:extLst>
          </p:cNvPr>
          <p:cNvSpPr/>
          <p:nvPr/>
        </p:nvSpPr>
        <p:spPr>
          <a:xfrm rot="17790932">
            <a:off x="4233947" y="1874323"/>
            <a:ext cx="87609" cy="73892"/>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6" name="Freeform: Shape 244">
            <a:extLst>
              <a:ext uri="{FF2B5EF4-FFF2-40B4-BE49-F238E27FC236}">
                <a16:creationId xmlns:a16="http://schemas.microsoft.com/office/drawing/2014/main" id="{37B4CBE3-3E87-2EF8-AA18-002BEDE51A78}"/>
              </a:ext>
            </a:extLst>
          </p:cNvPr>
          <p:cNvSpPr/>
          <p:nvPr/>
        </p:nvSpPr>
        <p:spPr>
          <a:xfrm rot="19596162">
            <a:off x="4355105" y="1796970"/>
            <a:ext cx="68336" cy="53362"/>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7" name="Freeform: Shape 245">
            <a:extLst>
              <a:ext uri="{FF2B5EF4-FFF2-40B4-BE49-F238E27FC236}">
                <a16:creationId xmlns:a16="http://schemas.microsoft.com/office/drawing/2014/main" id="{B082670A-B0A2-26A3-D245-7B880DD3EB08}"/>
              </a:ext>
            </a:extLst>
          </p:cNvPr>
          <p:cNvSpPr/>
          <p:nvPr/>
        </p:nvSpPr>
        <p:spPr>
          <a:xfrm rot="2060913">
            <a:off x="4262397" y="2066971"/>
            <a:ext cx="113779" cy="79817"/>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8" name="TextBox 86">
            <a:extLst>
              <a:ext uri="{FF2B5EF4-FFF2-40B4-BE49-F238E27FC236}">
                <a16:creationId xmlns:a16="http://schemas.microsoft.com/office/drawing/2014/main" id="{3D276AB0-F0E7-ABD0-8701-A725CECA4950}"/>
              </a:ext>
            </a:extLst>
          </p:cNvPr>
          <p:cNvSpPr txBox="1"/>
          <p:nvPr/>
        </p:nvSpPr>
        <p:spPr>
          <a:xfrm>
            <a:off x="3005479" y="1631043"/>
            <a:ext cx="539205" cy="215828"/>
          </a:xfrm>
          <a:prstGeom prst="rect">
            <a:avLst/>
          </a:prstGeom>
          <a:noFill/>
        </p:spPr>
        <p:txBody>
          <a:bodyPr wrap="square" lIns="0" tIns="0" rIns="0" bIns="0" rtlCol="0">
            <a:spAutoFit/>
          </a:bodyPr>
          <a:lstStyle/>
          <a:p>
            <a:pPr algn="ctr" defTabSz="685800">
              <a:lnSpc>
                <a:spcPct val="85000"/>
              </a:lnSpc>
              <a:defRPr/>
            </a:pPr>
            <a:r>
              <a:rPr lang="de" sz="825">
                <a:solidFill>
                  <a:srgbClr val="2F3651"/>
                </a:solidFill>
                <a:uFill>
                  <a:solidFill>
                    <a:prstClr val="black">
                      <a:alpha val="0"/>
                    </a:prstClr>
                  </a:solidFill>
                </a:uFill>
                <a:latin typeface="Arial"/>
                <a:ea typeface="Arial"/>
                <a:cs typeface="Arial"/>
              </a:rPr>
              <a:t>Betazell-antigene</a:t>
            </a:r>
          </a:p>
        </p:txBody>
      </p:sp>
      <p:sp>
        <p:nvSpPr>
          <p:cNvPr id="579" name="Freeform: Shape 247">
            <a:extLst>
              <a:ext uri="{FF2B5EF4-FFF2-40B4-BE49-F238E27FC236}">
                <a16:creationId xmlns:a16="http://schemas.microsoft.com/office/drawing/2014/main" id="{C3B7BE78-D41F-005B-592A-A4705FC7F460}"/>
              </a:ext>
            </a:extLst>
          </p:cNvPr>
          <p:cNvSpPr>
            <a:spLocks noChangeAspect="1"/>
          </p:cNvSpPr>
          <p:nvPr/>
        </p:nvSpPr>
        <p:spPr>
          <a:xfrm rot="13038401">
            <a:off x="4473467" y="1596739"/>
            <a:ext cx="117174" cy="12656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80" name="Arc 88">
            <a:extLst>
              <a:ext uri="{FF2B5EF4-FFF2-40B4-BE49-F238E27FC236}">
                <a16:creationId xmlns:a16="http://schemas.microsoft.com/office/drawing/2014/main" id="{0D3AE4DD-17B4-E159-7E80-28AD26EB4E7C}"/>
              </a:ext>
            </a:extLst>
          </p:cNvPr>
          <p:cNvSpPr/>
          <p:nvPr/>
        </p:nvSpPr>
        <p:spPr>
          <a:xfrm flipV="1">
            <a:off x="4335819" y="1620095"/>
            <a:ext cx="201892" cy="208586"/>
          </a:xfrm>
          <a:prstGeom prst="arc">
            <a:avLst>
              <a:gd name="adj1" fmla="val 17014346"/>
              <a:gd name="adj2" fmla="val 21180211"/>
            </a:avLst>
          </a:prstGeom>
          <a:noFill/>
          <a:ln w="12700" cap="flat" cmpd="sng" algn="ctr">
            <a:solidFill>
              <a:sysClr val="window" lastClr="FFFFFF">
                <a:lumMod val="50000"/>
              </a:sysClr>
            </a:solidFill>
            <a:prstDash val="solid"/>
            <a:tailEnd type="stealth" w="med" len="med"/>
          </a:ln>
          <a:effectLst/>
        </p:spPr>
        <p:txBody>
          <a:bodyPr rtlCol="0" anchor="ctr"/>
          <a:lstStyle/>
          <a:p>
            <a:pPr algn="ctr" defTabSz="685800">
              <a:spcBef>
                <a:spcPct val="0"/>
              </a:spcBef>
              <a:spcAft>
                <a:spcPct val="0"/>
              </a:spcAft>
              <a:defRPr/>
            </a:pPr>
            <a:endParaRPr lang="en-US" sz="135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81" name="Oval 90">
            <a:extLst>
              <a:ext uri="{FF2B5EF4-FFF2-40B4-BE49-F238E27FC236}">
                <a16:creationId xmlns:a16="http://schemas.microsoft.com/office/drawing/2014/main" id="{F79808A5-C0D2-B276-0BE5-4D75C4836DEC}"/>
              </a:ext>
            </a:extLst>
          </p:cNvPr>
          <p:cNvSpPr/>
          <p:nvPr/>
        </p:nvSpPr>
        <p:spPr>
          <a:xfrm>
            <a:off x="4522436" y="1599463"/>
            <a:ext cx="30550" cy="3055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82" name="Rectangle 59">
            <a:extLst>
              <a:ext uri="{FF2B5EF4-FFF2-40B4-BE49-F238E27FC236}">
                <a16:creationId xmlns:a16="http://schemas.microsoft.com/office/drawing/2014/main" id="{352C6F8D-6B7F-64C6-FD75-BF00CBE58EA4}"/>
              </a:ext>
            </a:extLst>
          </p:cNvPr>
          <p:cNvSpPr/>
          <p:nvPr/>
        </p:nvSpPr>
        <p:spPr>
          <a:xfrm>
            <a:off x="2941101" y="1563758"/>
            <a:ext cx="1279689" cy="677003"/>
          </a:xfrm>
          <a:custGeom>
            <a:avLst/>
            <a:gdLst>
              <a:gd name="connsiteX0" fmla="*/ 0 w 2074528"/>
              <a:gd name="connsiteY0" fmla="*/ 914400 h 914400"/>
              <a:gd name="connsiteX1" fmla="*/ 0 w 2074528"/>
              <a:gd name="connsiteY1" fmla="*/ 0 h 914400"/>
              <a:gd name="connsiteX2" fmla="*/ 2074528 w 2074528"/>
              <a:gd name="connsiteY2" fmla="*/ 0 h 914400"/>
              <a:gd name="connsiteX3" fmla="*/ 2074528 w 2074528"/>
              <a:gd name="connsiteY3" fmla="*/ 0 h 914400"/>
              <a:gd name="connsiteX4" fmla="*/ 2165968 w 2165968"/>
              <a:gd name="connsiteY4" fmla="*/ 1005840 h 1005840"/>
            </a:gdLst>
            <a:ahLst/>
            <a:cxnLst>
              <a:cxn ang="0">
                <a:pos x="connsiteX0" y="connsiteY0"/>
              </a:cxn>
              <a:cxn ang="0">
                <a:pos x="connsiteX1" y="connsiteY1"/>
              </a:cxn>
              <a:cxn ang="0">
                <a:pos x="connsiteX2" y="connsiteY2"/>
              </a:cxn>
            </a:cxnLst>
            <a:rect l="l" t="t" r="r" b="b"/>
            <a:pathLst>
              <a:path w="2074528" h="914400">
                <a:moveTo>
                  <a:pt x="0" y="914400"/>
                </a:moveTo>
                <a:lnTo>
                  <a:pt x="0" y="0"/>
                </a:lnTo>
                <a:lnTo>
                  <a:pt x="2074528" y="0"/>
                </a:lnTo>
              </a:path>
            </a:pathLst>
          </a:custGeom>
          <a:noFill/>
          <a:ln w="15875" cap="flat" cmpd="sng" algn="ctr">
            <a:solidFill>
              <a:sysClr val="window" lastClr="FFFFFF">
                <a:lumMod val="50000"/>
              </a:sysClr>
            </a:solidFill>
            <a:prstDash val="solid"/>
            <a:tailEnd type="stealth" w="lg" len="lg"/>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83" name="Group 92">
            <a:extLst>
              <a:ext uri="{FF2B5EF4-FFF2-40B4-BE49-F238E27FC236}">
                <a16:creationId xmlns:a16="http://schemas.microsoft.com/office/drawing/2014/main" id="{E2F81FD9-86D8-2DA5-8430-C4AB4C0122B9}"/>
              </a:ext>
            </a:extLst>
          </p:cNvPr>
          <p:cNvGrpSpPr/>
          <p:nvPr/>
        </p:nvGrpSpPr>
        <p:grpSpPr>
          <a:xfrm>
            <a:off x="422801" y="2416557"/>
            <a:ext cx="1539804" cy="989939"/>
            <a:chOff x="629804" y="3379671"/>
            <a:chExt cx="2053072" cy="1319918"/>
          </a:xfrm>
        </p:grpSpPr>
        <p:sp>
          <p:nvSpPr>
            <p:cNvPr id="584" name="Rectangle: Rounded Corners 254">
              <a:extLst>
                <a:ext uri="{FF2B5EF4-FFF2-40B4-BE49-F238E27FC236}">
                  <a16:creationId xmlns:a16="http://schemas.microsoft.com/office/drawing/2014/main" id="{4AE4CFA8-B98F-1CE1-7E25-EE720D73977E}"/>
                </a:ext>
              </a:extLst>
            </p:cNvPr>
            <p:cNvSpPr/>
            <p:nvPr/>
          </p:nvSpPr>
          <p:spPr>
            <a:xfrm>
              <a:off x="719995" y="3379671"/>
              <a:ext cx="1872690" cy="264116"/>
            </a:xfrm>
            <a:prstGeom prst="roundRect">
              <a:avLst>
                <a:gd name="adj" fmla="val 50000"/>
              </a:avLst>
            </a:prstGeom>
            <a:solidFill>
              <a:srgbClr val="2F3651">
                <a:alpha val="50000"/>
              </a:srgbClr>
            </a:solidFill>
            <a:ln w="25400" cap="flat" cmpd="sng" algn="ctr">
              <a:noFill/>
              <a:prstDash val="solid"/>
            </a:ln>
            <a:effectLst/>
          </p:spPr>
          <p:txBody>
            <a:bodyPr lIns="0" tIns="0" rIns="0" bIns="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Betazell-Stress</a:t>
              </a:r>
            </a:p>
          </p:txBody>
        </p:sp>
        <p:sp>
          <p:nvSpPr>
            <p:cNvPr id="585" name="Rectangle 104">
              <a:extLst>
                <a:ext uri="{FF2B5EF4-FFF2-40B4-BE49-F238E27FC236}">
                  <a16:creationId xmlns:a16="http://schemas.microsoft.com/office/drawing/2014/main" id="{E3F38231-7F3D-118A-227C-855DB207D2DB}"/>
                </a:ext>
              </a:extLst>
            </p:cNvPr>
            <p:cNvSpPr/>
            <p:nvPr/>
          </p:nvSpPr>
          <p:spPr>
            <a:xfrm>
              <a:off x="629804" y="3705471"/>
              <a:ext cx="2053072" cy="994118"/>
            </a:xfrm>
            <a:prstGeom prst="rect">
              <a:avLst/>
            </a:prstGeom>
          </p:spPr>
          <p:txBody>
            <a:bodyPr wrap="square" lIns="0" tIns="0" rIns="0" bIns="0">
              <a:spAutoFit/>
            </a:bodyPr>
            <a:lstStyle/>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Genetische </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Veranlagung</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en-US" sz="1200"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rPr>
                <a:t>+</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Umweltfaktoren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(z. B. Infektionen,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Ernährung usw.)</a:t>
              </a:r>
            </a:p>
          </p:txBody>
        </p:sp>
      </p:grpSp>
      <p:sp>
        <p:nvSpPr>
          <p:cNvPr id="586" name="Freeform: Shape 256">
            <a:extLst>
              <a:ext uri="{FF2B5EF4-FFF2-40B4-BE49-F238E27FC236}">
                <a16:creationId xmlns:a16="http://schemas.microsoft.com/office/drawing/2014/main" id="{D2360349-AB77-C607-770C-F1CC375545C2}"/>
              </a:ext>
            </a:extLst>
          </p:cNvPr>
          <p:cNvSpPr/>
          <p:nvPr/>
        </p:nvSpPr>
        <p:spPr>
          <a:xfrm>
            <a:off x="1931353" y="1622301"/>
            <a:ext cx="420366" cy="749018"/>
          </a:xfrm>
          <a:custGeom>
            <a:avLst/>
            <a:gdLst>
              <a:gd name="connsiteX0" fmla="*/ 0 w 306658"/>
              <a:gd name="connsiteY0" fmla="*/ 0 h 546410"/>
              <a:gd name="connsiteX1" fmla="*/ 178419 w 306658"/>
              <a:gd name="connsiteY1" fmla="*/ 183995 h 546410"/>
              <a:gd name="connsiteX2" fmla="*/ 39029 w 306658"/>
              <a:gd name="connsiteY2" fmla="*/ 150541 h 546410"/>
              <a:gd name="connsiteX3" fmla="*/ 239751 w 306658"/>
              <a:gd name="connsiteY3" fmla="*/ 367990 h 546410"/>
              <a:gd name="connsiteX4" fmla="*/ 139390 w 306658"/>
              <a:gd name="connsiteY4" fmla="*/ 340112 h 546410"/>
              <a:gd name="connsiteX5" fmla="*/ 306658 w 306658"/>
              <a:gd name="connsiteY5" fmla="*/ 546410 h 54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658" h="546410">
                <a:moveTo>
                  <a:pt x="0" y="0"/>
                </a:moveTo>
                <a:lnTo>
                  <a:pt x="178419" y="183995"/>
                </a:lnTo>
                <a:lnTo>
                  <a:pt x="39029" y="150541"/>
                </a:lnTo>
                <a:lnTo>
                  <a:pt x="239751" y="367990"/>
                </a:lnTo>
                <a:lnTo>
                  <a:pt x="139390" y="340112"/>
                </a:lnTo>
                <a:lnTo>
                  <a:pt x="306658" y="546410"/>
                </a:lnTo>
              </a:path>
            </a:pathLst>
          </a:custGeom>
          <a:noFill/>
          <a:ln w="38100" cap="flat" cmpd="sng" algn="ctr">
            <a:solidFill>
              <a:srgbClr val="2F3651"/>
            </a:solidFill>
            <a:prstDash val="solid"/>
            <a:tailEnd type="arrow" w="lg" len="sm"/>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87" name="Group 117">
            <a:extLst>
              <a:ext uri="{FF2B5EF4-FFF2-40B4-BE49-F238E27FC236}">
                <a16:creationId xmlns:a16="http://schemas.microsoft.com/office/drawing/2014/main" id="{9CB5F214-4444-A8AD-1B39-D5D65D28D8AD}"/>
              </a:ext>
            </a:extLst>
          </p:cNvPr>
          <p:cNvGrpSpPr/>
          <p:nvPr/>
        </p:nvGrpSpPr>
        <p:grpSpPr>
          <a:xfrm>
            <a:off x="359568" y="3827813"/>
            <a:ext cx="8507194" cy="571461"/>
            <a:chOff x="479424" y="5279011"/>
            <a:chExt cx="10813181" cy="761948"/>
          </a:xfrm>
        </p:grpSpPr>
        <p:sp>
          <p:nvSpPr>
            <p:cNvPr id="588" name="Rettangolo con angoli arrotondati 9">
              <a:extLst>
                <a:ext uri="{FF2B5EF4-FFF2-40B4-BE49-F238E27FC236}">
                  <a16:creationId xmlns:a16="http://schemas.microsoft.com/office/drawing/2014/main" id="{5EE02439-E609-7A16-4147-ED27D68B9BDD}"/>
                </a:ext>
              </a:extLst>
            </p:cNvPr>
            <p:cNvSpPr/>
            <p:nvPr/>
          </p:nvSpPr>
          <p:spPr>
            <a:xfrm>
              <a:off x="479424" y="5279011"/>
              <a:ext cx="10813181" cy="761948"/>
            </a:xfrm>
            <a:prstGeom prst="roundRect">
              <a:avLst>
                <a:gd name="adj" fmla="val 15244"/>
              </a:avLst>
            </a:prstGeom>
            <a:solidFill>
              <a:sysClr val="window" lastClr="FFFFFF"/>
            </a:solidFill>
            <a:ln w="25400" cap="flat" cmpd="sng" algn="ctr">
              <a:solidFill>
                <a:srgbClr val="2F3651"/>
              </a:solidFill>
              <a:prstDash val="solid"/>
            </a:ln>
            <a:effectLst/>
          </p:spPr>
          <p:txBody>
            <a:bodyPr lIns="405000" tIns="40500" rIns="27000" rtlCol="0" anchor="ctr"/>
            <a:lstStyle/>
            <a:p>
              <a:pPr defTabSz="685800"/>
              <a:r>
                <a:rPr lang="de-DE" sz="1350">
                  <a:solidFill>
                    <a:srgbClr val="2F3651"/>
                  </a:solidFill>
                  <a:uFill>
                    <a:solidFill>
                      <a:prstClr val="black">
                        <a:alpha val="0"/>
                      </a:prstClr>
                    </a:solidFill>
                  </a:uFill>
                  <a:latin typeface="Arial"/>
                  <a:ea typeface="Arial"/>
                  <a:cs typeface="Arial"/>
                </a:rPr>
                <a:t>Aktivierte Insel-spezifische CD8+ T-Zellen wandern zu den Langerhans-Inseln und sezernieren zytotoxisches </a:t>
              </a:r>
              <a:r>
                <a:rPr lang="de-DE" sz="1350" err="1">
                  <a:solidFill>
                    <a:srgbClr val="2F3651"/>
                  </a:solidFill>
                  <a:uFill>
                    <a:solidFill>
                      <a:prstClr val="black">
                        <a:alpha val="0"/>
                      </a:prstClr>
                    </a:solidFill>
                  </a:uFill>
                  <a:latin typeface="Arial"/>
                  <a:ea typeface="Arial"/>
                  <a:cs typeface="Arial"/>
                </a:rPr>
                <a:t>Granzym</a:t>
              </a:r>
              <a:r>
                <a:rPr lang="de-DE" sz="1350">
                  <a:solidFill>
                    <a:srgbClr val="2F3651"/>
                  </a:solidFill>
                  <a:uFill>
                    <a:solidFill>
                      <a:prstClr val="black">
                        <a:alpha val="0"/>
                      </a:prstClr>
                    </a:solidFill>
                  </a:uFill>
                  <a:latin typeface="Arial"/>
                  <a:ea typeface="Arial"/>
                  <a:cs typeface="Arial"/>
                </a:rPr>
                <a:t> und </a:t>
              </a:r>
              <a:r>
                <a:rPr lang="de-DE" sz="1350" err="1">
                  <a:solidFill>
                    <a:srgbClr val="2F3651"/>
                  </a:solidFill>
                  <a:uFill>
                    <a:solidFill>
                      <a:prstClr val="black">
                        <a:alpha val="0"/>
                      </a:prstClr>
                    </a:solidFill>
                  </a:uFill>
                  <a:latin typeface="Arial"/>
                  <a:ea typeface="Arial"/>
                  <a:cs typeface="Arial"/>
                </a:rPr>
                <a:t>Perforin</a:t>
              </a:r>
              <a:r>
                <a:rPr lang="de-DE" sz="1350">
                  <a:solidFill>
                    <a:srgbClr val="2F3651"/>
                  </a:solidFill>
                  <a:uFill>
                    <a:solidFill>
                      <a:prstClr val="black">
                        <a:alpha val="0"/>
                      </a:prstClr>
                    </a:solidFill>
                  </a:uFill>
                  <a:latin typeface="Arial"/>
                  <a:ea typeface="Arial"/>
                  <a:cs typeface="Arial"/>
                </a:rPr>
                <a:t>, um Betazellen zu zerstören</a:t>
              </a:r>
              <a:r>
                <a:rPr lang="de" sz="1350" baseline="30000">
                  <a:solidFill>
                    <a:srgbClr val="2F3651"/>
                  </a:solidFill>
                  <a:uFill>
                    <a:solidFill>
                      <a:prstClr val="black">
                        <a:alpha val="0"/>
                      </a:prstClr>
                    </a:solidFill>
                  </a:uFill>
                  <a:latin typeface="Arial"/>
                  <a:ea typeface="Arial"/>
                  <a:cs typeface="Arial"/>
                </a:rPr>
                <a:t>1,5</a:t>
              </a:r>
            </a:p>
          </p:txBody>
        </p:sp>
        <p:sp>
          <p:nvSpPr>
            <p:cNvPr id="589" name="Oval 120">
              <a:extLst>
                <a:ext uri="{FF2B5EF4-FFF2-40B4-BE49-F238E27FC236}">
                  <a16:creationId xmlns:a16="http://schemas.microsoft.com/office/drawing/2014/main" id="{E7AEFCCD-F7C4-B226-A377-8A4256DA8DF4}"/>
                </a:ext>
              </a:extLst>
            </p:cNvPr>
            <p:cNvSpPr>
              <a:spLocks noChangeAspect="1"/>
            </p:cNvSpPr>
            <p:nvPr/>
          </p:nvSpPr>
          <p:spPr>
            <a:xfrm>
              <a:off x="575026" y="5460494"/>
              <a:ext cx="402874" cy="402874"/>
            </a:xfrm>
            <a:prstGeom prst="ellipse">
              <a:avLst/>
            </a:prstGeom>
            <a:solidFill>
              <a:srgbClr val="2F3651"/>
            </a:solidFill>
            <a:ln w="25400" cap="flat" cmpd="sng" algn="ctr">
              <a:noFill/>
              <a:prstDash val="solid"/>
            </a:ln>
            <a:effectLst/>
          </p:spPr>
          <p:txBody>
            <a:bodyPr tIns="40500" bIns="1350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5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4</a:t>
              </a: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590" name="Rectangle 121">
            <a:extLst>
              <a:ext uri="{FF2B5EF4-FFF2-40B4-BE49-F238E27FC236}">
                <a16:creationId xmlns:a16="http://schemas.microsoft.com/office/drawing/2014/main" id="{56CCE15A-4F3F-B483-C222-77F64B711B70}"/>
              </a:ext>
            </a:extLst>
          </p:cNvPr>
          <p:cNvSpPr/>
          <p:nvPr/>
        </p:nvSpPr>
        <p:spPr>
          <a:xfrm>
            <a:off x="1349808" y="2024220"/>
            <a:ext cx="719540" cy="235449"/>
          </a:xfrm>
          <a:prstGeom prst="rect">
            <a:avLst/>
          </a:prstGeom>
        </p:spPr>
        <p:txBody>
          <a:bodyPr wrap="square" lIns="0" tIns="0" rIns="0" bIns="0" anchor="t">
            <a:spAutoFit/>
          </a:bodyPr>
          <a:lstStyle/>
          <a:p>
            <a:pPr algn="r" defTabSz="685783">
              <a:lnSpc>
                <a:spcPct val="85000"/>
              </a:lnSpc>
              <a:defRPr/>
            </a:pPr>
            <a:r>
              <a:rPr lang="de" sz="900" b="1">
                <a:solidFill>
                  <a:srgbClr val="2F3651"/>
                </a:solidFill>
                <a:uFill>
                  <a:solidFill>
                    <a:prstClr val="black">
                      <a:alpha val="0"/>
                    </a:prstClr>
                  </a:solidFill>
                </a:uFill>
                <a:latin typeface="Arial"/>
                <a:ea typeface="Arial"/>
                <a:cs typeface="Arial"/>
              </a:rPr>
              <a:t>Stress, Zytokine</a:t>
            </a:r>
            <a:r>
              <a:rPr lang="de" sz="900" b="1" baseline="30000">
                <a:solidFill>
                  <a:srgbClr val="2F3651"/>
                </a:solidFill>
                <a:uFill>
                  <a:solidFill>
                    <a:prstClr val="black">
                      <a:alpha val="0"/>
                    </a:prstClr>
                  </a:solidFill>
                </a:uFill>
                <a:latin typeface="Arial"/>
                <a:ea typeface="Arial"/>
                <a:cs typeface="Arial"/>
              </a:rPr>
              <a:t>3,4</a:t>
            </a:r>
            <a:endParaRPr lang="en-US" sz="900" baseline="30000">
              <a:solidFill>
                <a:srgbClr val="2F3651"/>
              </a:solidFill>
              <a:latin typeface="Arial" panose="020B0604020202020204" pitchFamily="34" charset="0"/>
              <a:ea typeface="Calibri" panose="020F0502020204030204"/>
              <a:cs typeface="Arial" panose="020B0604020202020204" pitchFamily="34" charset="0"/>
            </a:endParaRPr>
          </a:p>
        </p:txBody>
      </p:sp>
      <p:sp>
        <p:nvSpPr>
          <p:cNvPr id="35" name="Rectangle: Top Corners Rounded 15">
            <a:extLst>
              <a:ext uri="{FF2B5EF4-FFF2-40B4-BE49-F238E27FC236}">
                <a16:creationId xmlns:a16="http://schemas.microsoft.com/office/drawing/2014/main" id="{E938EA75-5F8B-C2EB-15D4-7F3BD07A59A1}"/>
              </a:ext>
            </a:extLst>
          </p:cNvPr>
          <p:cNvSpPr/>
          <p:nvPr/>
        </p:nvSpPr>
        <p:spPr>
          <a:xfrm rot="16200000">
            <a:off x="6256331" y="-22076"/>
            <a:ext cx="595736" cy="2935444"/>
          </a:xfrm>
          <a:prstGeom prst="rect">
            <a:avLst/>
          </a:prstGeom>
          <a:noFill/>
          <a:ln w="25400" cap="flat" cmpd="sng" algn="ctr">
            <a:noFill/>
            <a:prstDash val="solid"/>
          </a:ln>
          <a:effectLst/>
        </p:spPr>
        <p:txBody>
          <a:bodyPr vert="vert" lIns="0" tIns="0" rIns="0" bIns="0" rtlCol="0" anchor="t" anchorCtr="0"/>
          <a:lstStyle/>
          <a:p>
            <a:pPr marL="0" marR="0" lvl="0" indent="0" defTabSz="685800" eaLnBrk="1" fontAlgn="auto" latinLnBrk="0" hangingPunct="1">
              <a:lnSpc>
                <a:spcPct val="90000"/>
              </a:lnSpc>
              <a:spcBef>
                <a:spcPct val="0"/>
              </a:spcBef>
              <a:spcAft>
                <a:spcPct val="0"/>
              </a:spcAft>
              <a:buClrTx/>
              <a:buSzTx/>
              <a:buFontTx/>
              <a:buNone/>
              <a:tabLst/>
              <a:defRPr/>
            </a:pP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Pankreatische </a:t>
            </a:r>
            <a:r>
              <a:rPr kumimoji="0" lang="de" sz="13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Lymphknoten</a:t>
            </a:r>
          </a:p>
        </p:txBody>
      </p:sp>
      <p:cxnSp>
        <p:nvCxnSpPr>
          <p:cNvPr id="36" name="Connettore diritto 16">
            <a:extLst>
              <a:ext uri="{FF2B5EF4-FFF2-40B4-BE49-F238E27FC236}">
                <a16:creationId xmlns:a16="http://schemas.microsoft.com/office/drawing/2014/main" id="{B85BCFD4-594C-63EF-7DC3-C873B476FC2E}"/>
              </a:ext>
            </a:extLst>
          </p:cNvPr>
          <p:cNvCxnSpPr/>
          <p:nvPr/>
        </p:nvCxnSpPr>
        <p:spPr>
          <a:xfrm>
            <a:off x="5096185" y="1035184"/>
            <a:ext cx="4054959" cy="0"/>
          </a:xfrm>
          <a:prstGeom prst="line">
            <a:avLst/>
          </a:prstGeom>
          <a:noFill/>
          <a:ln w="25400" cap="flat" cmpd="sng" algn="ctr">
            <a:solidFill>
              <a:srgbClr val="000000"/>
            </a:solidFill>
            <a:prstDash val="solid"/>
          </a:ln>
          <a:effectLst>
            <a:outerShdw blurRad="40000" dist="20000" dir="5400000" rotWithShape="0">
              <a:srgbClr val="000000">
                <a:alpha val="38000"/>
              </a:srgbClr>
            </a:outerShdw>
          </a:effectLst>
        </p:spPr>
      </p:cxnSp>
      <p:sp>
        <p:nvSpPr>
          <p:cNvPr id="538" name="Oval 91">
            <a:extLst>
              <a:ext uri="{FF2B5EF4-FFF2-40B4-BE49-F238E27FC236}">
                <a16:creationId xmlns:a16="http://schemas.microsoft.com/office/drawing/2014/main" id="{89D1FD6E-47FF-4336-FDD4-50423266ED23}"/>
              </a:ext>
            </a:extLst>
          </p:cNvPr>
          <p:cNvSpPr/>
          <p:nvPr/>
        </p:nvSpPr>
        <p:spPr>
          <a:xfrm>
            <a:off x="4522436" y="1599463"/>
            <a:ext cx="30550" cy="3055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92" name="Rectangle 73">
            <a:extLst>
              <a:ext uri="{FF2B5EF4-FFF2-40B4-BE49-F238E27FC236}">
                <a16:creationId xmlns:a16="http://schemas.microsoft.com/office/drawing/2014/main" id="{CE40ED5B-F77B-C703-113F-F4E6DB806E2A}"/>
              </a:ext>
            </a:extLst>
          </p:cNvPr>
          <p:cNvSpPr/>
          <p:nvPr/>
        </p:nvSpPr>
        <p:spPr>
          <a:xfrm>
            <a:off x="5036309" y="1424635"/>
            <a:ext cx="4054959" cy="2241036"/>
          </a:xfrm>
          <a:prstGeom prst="rect">
            <a:avLst/>
          </a:prstGeom>
          <a:solidFill>
            <a:srgbClr val="347475">
              <a:lumMod val="40000"/>
              <a:lumOff val="60000"/>
              <a:alpha val="60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693" name="Group 104">
            <a:extLst>
              <a:ext uri="{FF2B5EF4-FFF2-40B4-BE49-F238E27FC236}">
                <a16:creationId xmlns:a16="http://schemas.microsoft.com/office/drawing/2014/main" id="{A4416EB5-6D44-AAC3-48FB-D1C6EA48E580}"/>
              </a:ext>
            </a:extLst>
          </p:cNvPr>
          <p:cNvGrpSpPr/>
          <p:nvPr/>
        </p:nvGrpSpPr>
        <p:grpSpPr>
          <a:xfrm rot="2850752">
            <a:off x="6656362" y="1468523"/>
            <a:ext cx="925676" cy="861486"/>
            <a:chOff x="6408261" y="1791601"/>
            <a:chExt cx="845757" cy="787110"/>
          </a:xfrm>
        </p:grpSpPr>
        <p:sp>
          <p:nvSpPr>
            <p:cNvPr id="694" name="Freeform 327">
              <a:extLst>
                <a:ext uri="{FF2B5EF4-FFF2-40B4-BE49-F238E27FC236}">
                  <a16:creationId xmlns:a16="http://schemas.microsoft.com/office/drawing/2014/main" id="{F13AA866-2AA7-4957-B7A6-FB402B8CE086}"/>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95" name="Freeform 328">
              <a:extLst>
                <a:ext uri="{FF2B5EF4-FFF2-40B4-BE49-F238E27FC236}">
                  <a16:creationId xmlns:a16="http://schemas.microsoft.com/office/drawing/2014/main" id="{6369BBBE-792D-ED12-57C9-EBC470EE89F5}"/>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696" name="TextBox 107">
            <a:extLst>
              <a:ext uri="{FF2B5EF4-FFF2-40B4-BE49-F238E27FC236}">
                <a16:creationId xmlns:a16="http://schemas.microsoft.com/office/drawing/2014/main" id="{5E6B513F-2DD3-1E6B-0B45-4D3144944E27}"/>
              </a:ext>
            </a:extLst>
          </p:cNvPr>
          <p:cNvSpPr txBox="1"/>
          <p:nvPr/>
        </p:nvSpPr>
        <p:spPr>
          <a:xfrm>
            <a:off x="7449169" y="1488072"/>
            <a:ext cx="852773" cy="117725"/>
          </a:xfrm>
          <a:prstGeom prst="rect">
            <a:avLst/>
          </a:prstGeom>
          <a:noFill/>
        </p:spPr>
        <p:txBody>
          <a:bodyPr wrap="square" lIns="0" tIns="0" rIns="0" bIns="0" rtlCol="0" anchor="ctr">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Reife APZ</a:t>
            </a:r>
          </a:p>
        </p:txBody>
      </p:sp>
      <p:sp>
        <p:nvSpPr>
          <p:cNvPr id="697" name="TextBox 108">
            <a:extLst>
              <a:ext uri="{FF2B5EF4-FFF2-40B4-BE49-F238E27FC236}">
                <a16:creationId xmlns:a16="http://schemas.microsoft.com/office/drawing/2014/main" id="{F14E7B99-6430-6AA7-4E5C-43881CAA4635}"/>
              </a:ext>
            </a:extLst>
          </p:cNvPr>
          <p:cNvSpPr txBox="1"/>
          <p:nvPr/>
        </p:nvSpPr>
        <p:spPr>
          <a:xfrm>
            <a:off x="5679748" y="1631044"/>
            <a:ext cx="766910" cy="215828"/>
          </a:xfrm>
          <a:prstGeom prst="rect">
            <a:avLst/>
          </a:prstGeom>
          <a:noFill/>
        </p:spPr>
        <p:txBody>
          <a:bodyPr wrap="square" lIns="0" tIns="0" rIns="0" bIns="0" rtlCol="0">
            <a:spAutoFit/>
          </a:bodyPr>
          <a:lstStyle/>
          <a:p>
            <a:pPr algn="ctr" defTabSz="685800">
              <a:lnSpc>
                <a:spcPct val="85000"/>
              </a:lnSpc>
              <a:defRPr/>
            </a:pPr>
            <a:r>
              <a:rPr lang="de" sz="825">
                <a:solidFill>
                  <a:srgbClr val="2F3651"/>
                </a:solidFill>
                <a:uFill>
                  <a:solidFill>
                    <a:prstClr val="black">
                      <a:alpha val="0"/>
                    </a:prstClr>
                  </a:solidFill>
                </a:uFill>
                <a:latin typeface="Arial"/>
                <a:ea typeface="Arial"/>
                <a:cs typeface="Arial"/>
              </a:rPr>
              <a:t>Antigen-Präsentation</a:t>
            </a:r>
          </a:p>
        </p:txBody>
      </p:sp>
      <p:grpSp>
        <p:nvGrpSpPr>
          <p:cNvPr id="698" name="Group 5">
            <a:extLst>
              <a:ext uri="{FF2B5EF4-FFF2-40B4-BE49-F238E27FC236}">
                <a16:creationId xmlns:a16="http://schemas.microsoft.com/office/drawing/2014/main" id="{285F8F9A-9FE0-A748-9688-7C1B743ABC86}"/>
              </a:ext>
            </a:extLst>
          </p:cNvPr>
          <p:cNvGrpSpPr/>
          <p:nvPr/>
        </p:nvGrpSpPr>
        <p:grpSpPr>
          <a:xfrm rot="19257870">
            <a:off x="7282894" y="2035739"/>
            <a:ext cx="585161" cy="879506"/>
            <a:chOff x="9131021" y="3551487"/>
            <a:chExt cx="780214" cy="1172674"/>
          </a:xfrm>
        </p:grpSpPr>
        <p:grpSp>
          <p:nvGrpSpPr>
            <p:cNvPr id="699" name="Group 3">
              <a:extLst>
                <a:ext uri="{FF2B5EF4-FFF2-40B4-BE49-F238E27FC236}">
                  <a16:creationId xmlns:a16="http://schemas.microsoft.com/office/drawing/2014/main" id="{240CED7B-862D-DD25-7D50-8BE1545E6E80}"/>
                </a:ext>
              </a:extLst>
            </p:cNvPr>
            <p:cNvGrpSpPr/>
            <p:nvPr/>
          </p:nvGrpSpPr>
          <p:grpSpPr>
            <a:xfrm>
              <a:off x="9131021" y="3551487"/>
              <a:ext cx="780214" cy="1172674"/>
              <a:chOff x="9131021" y="3551487"/>
              <a:chExt cx="780214" cy="1172674"/>
            </a:xfrm>
          </p:grpSpPr>
          <p:sp>
            <p:nvSpPr>
              <p:cNvPr id="702" name="Freeform: Shape 202">
                <a:extLst>
                  <a:ext uri="{FF2B5EF4-FFF2-40B4-BE49-F238E27FC236}">
                    <a16:creationId xmlns:a16="http://schemas.microsoft.com/office/drawing/2014/main" id="{4F0A68A8-A72C-6D97-42B1-0EF1C46B31CA}"/>
                  </a:ext>
                </a:extLst>
              </p:cNvPr>
              <p:cNvSpPr>
                <a:spLocks noChangeAspect="1"/>
              </p:cNvSpPr>
              <p:nvPr/>
            </p:nvSpPr>
            <p:spPr>
              <a:xfrm rot="2238401">
                <a:off x="9403825" y="3551487"/>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nvGrpSpPr>
              <p:cNvPr id="703" name="Group 110">
                <a:extLst>
                  <a:ext uri="{FF2B5EF4-FFF2-40B4-BE49-F238E27FC236}">
                    <a16:creationId xmlns:a16="http://schemas.microsoft.com/office/drawing/2014/main" id="{AFADB603-AA14-B3F3-A8DB-98D8A798810C}"/>
                  </a:ext>
                </a:extLst>
              </p:cNvPr>
              <p:cNvGrpSpPr>
                <a:grpSpLocks noChangeAspect="1"/>
              </p:cNvGrpSpPr>
              <p:nvPr/>
            </p:nvGrpSpPr>
            <p:grpSpPr>
              <a:xfrm>
                <a:off x="9131021" y="3943947"/>
                <a:ext cx="780214" cy="780214"/>
                <a:chOff x="6935850" y="3133317"/>
                <a:chExt cx="1828798" cy="1828798"/>
              </a:xfrm>
            </p:grpSpPr>
            <p:sp>
              <p:nvSpPr>
                <p:cNvPr id="704" name="Oval 111">
                  <a:extLst>
                    <a:ext uri="{FF2B5EF4-FFF2-40B4-BE49-F238E27FC236}">
                      <a16:creationId xmlns:a16="http://schemas.microsoft.com/office/drawing/2014/main" id="{925CC8BD-F914-83F9-9A5D-7D026FB99102}"/>
                    </a:ext>
                  </a:extLst>
                </p:cNvPr>
                <p:cNvSpPr/>
                <p:nvPr/>
              </p:nvSpPr>
              <p:spPr>
                <a:xfrm>
                  <a:off x="6935850" y="3133317"/>
                  <a:ext cx="1828798" cy="1828798"/>
                </a:xfrm>
                <a:prstGeom prst="ellipse">
                  <a:avLst/>
                </a:prstGeom>
                <a:solidFill>
                  <a:srgbClr val="FFA3A3"/>
                </a:solidFill>
                <a:ln w="12700" cap="flat" cmpd="sng" algn="ctr">
                  <a:solidFill>
                    <a:srgbClr val="A30000"/>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705" name="Oval 112">
                  <a:extLst>
                    <a:ext uri="{FF2B5EF4-FFF2-40B4-BE49-F238E27FC236}">
                      <a16:creationId xmlns:a16="http://schemas.microsoft.com/office/drawing/2014/main" id="{8BCAD44E-BB91-0B3F-43A3-905D0A0672BC}"/>
                    </a:ext>
                  </a:extLst>
                </p:cNvPr>
                <p:cNvSpPr/>
                <p:nvPr/>
              </p:nvSpPr>
              <p:spPr>
                <a:xfrm>
                  <a:off x="7204594" y="3744010"/>
                  <a:ext cx="987552" cy="987552"/>
                </a:xfrm>
                <a:prstGeom prst="ellipse">
                  <a:avLst/>
                </a:prstGeom>
                <a:solidFill>
                  <a:srgbClr val="FF0909"/>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706" name="Moon 113">
                  <a:extLst>
                    <a:ext uri="{FF2B5EF4-FFF2-40B4-BE49-F238E27FC236}">
                      <a16:creationId xmlns:a16="http://schemas.microsoft.com/office/drawing/2014/main" id="{ECFEFD2E-6D53-617B-3B80-0F682DB1BC7C}"/>
                    </a:ext>
                  </a:extLst>
                </p:cNvPr>
                <p:cNvSpPr/>
                <p:nvPr/>
              </p:nvSpPr>
              <p:spPr>
                <a:xfrm rot="7817520">
                  <a:off x="8079542" y="3185078"/>
                  <a:ext cx="273673" cy="1017710"/>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grpSp>
        <p:sp>
          <p:nvSpPr>
            <p:cNvPr id="700" name="Freeform: Shape 207">
              <a:extLst>
                <a:ext uri="{FF2B5EF4-FFF2-40B4-BE49-F238E27FC236}">
                  <a16:creationId xmlns:a16="http://schemas.microsoft.com/office/drawing/2014/main" id="{BE1BCB3E-E1B3-F6EE-3C10-16DDB00C996C}"/>
                </a:ext>
              </a:extLst>
            </p:cNvPr>
            <p:cNvSpPr>
              <a:spLocks noChangeAspect="1"/>
            </p:cNvSpPr>
            <p:nvPr/>
          </p:nvSpPr>
          <p:spPr>
            <a:xfrm rot="19361600" flipV="1">
              <a:off x="9397647" y="3760326"/>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FF0909"/>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701" name="Oval 115">
              <a:extLst>
                <a:ext uri="{FF2B5EF4-FFF2-40B4-BE49-F238E27FC236}">
                  <a16:creationId xmlns:a16="http://schemas.microsoft.com/office/drawing/2014/main" id="{02B89C15-D7EB-B40B-D464-63D15BF7CAF0}"/>
                </a:ext>
              </a:extLst>
            </p:cNvPr>
            <p:cNvSpPr/>
            <p:nvPr/>
          </p:nvSpPr>
          <p:spPr>
            <a:xfrm>
              <a:off x="9471489" y="3737941"/>
              <a:ext cx="81467" cy="81467"/>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pic>
        <p:nvPicPr>
          <p:cNvPr id="707" name="T-Cells infiltrate 4">
            <a:extLst>
              <a:ext uri="{FF2B5EF4-FFF2-40B4-BE49-F238E27FC236}">
                <a16:creationId xmlns:a16="http://schemas.microsoft.com/office/drawing/2014/main" id="{7567BEC2-2DA0-6AE4-BFA7-15053FC02CE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23787" y="2307670"/>
            <a:ext cx="615838" cy="605042"/>
          </a:xfrm>
          <a:prstGeom prst="rect">
            <a:avLst/>
          </a:prstGeom>
        </p:spPr>
      </p:pic>
      <p:sp>
        <p:nvSpPr>
          <p:cNvPr id="708" name="Freeform: Shape 223">
            <a:extLst>
              <a:ext uri="{FF2B5EF4-FFF2-40B4-BE49-F238E27FC236}">
                <a16:creationId xmlns:a16="http://schemas.microsoft.com/office/drawing/2014/main" id="{B29D7AEC-1AA8-3D01-6BEB-A0DE176AD555}"/>
              </a:ext>
            </a:extLst>
          </p:cNvPr>
          <p:cNvSpPr>
            <a:spLocks noChangeAspect="1"/>
          </p:cNvSpPr>
          <p:nvPr/>
        </p:nvSpPr>
        <p:spPr>
          <a:xfrm rot="156699" flipV="1">
            <a:off x="6655381" y="2215787"/>
            <a:ext cx="175955" cy="19005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A30000"/>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cxnSp>
        <p:nvCxnSpPr>
          <p:cNvPr id="710" name="Straight Arrow Connector 20">
            <a:extLst>
              <a:ext uri="{FF2B5EF4-FFF2-40B4-BE49-F238E27FC236}">
                <a16:creationId xmlns:a16="http://schemas.microsoft.com/office/drawing/2014/main" id="{5E1481AB-ABBC-B63D-BCCD-B5FB0DD5BAF8}"/>
              </a:ext>
            </a:extLst>
          </p:cNvPr>
          <p:cNvCxnSpPr/>
          <p:nvPr/>
        </p:nvCxnSpPr>
        <p:spPr>
          <a:xfrm>
            <a:off x="4842262" y="1574177"/>
            <a:ext cx="1922870" cy="0"/>
          </a:xfrm>
          <a:prstGeom prst="straightConnector1">
            <a:avLst/>
          </a:prstGeom>
          <a:noFill/>
          <a:ln w="15875" cap="flat" cmpd="sng" algn="ctr">
            <a:solidFill>
              <a:srgbClr val="7F7F7F"/>
            </a:solidFill>
            <a:prstDash val="solid"/>
            <a:tailEnd type="stealth" w="lg" len="lg"/>
          </a:ln>
          <a:effectLst/>
        </p:spPr>
      </p:cxnSp>
      <p:pic>
        <p:nvPicPr>
          <p:cNvPr id="711" name="Graphic 2651">
            <a:extLst>
              <a:ext uri="{FF2B5EF4-FFF2-40B4-BE49-F238E27FC236}">
                <a16:creationId xmlns:a16="http://schemas.microsoft.com/office/drawing/2014/main" id="{CA60F505-8EC8-C5BB-46A8-BE26616BB47E}"/>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4873583">
            <a:off x="8294073" y="2992939"/>
            <a:ext cx="126766" cy="134540"/>
          </a:xfrm>
          <a:prstGeom prst="rect">
            <a:avLst/>
          </a:prstGeom>
        </p:spPr>
      </p:pic>
      <p:pic>
        <p:nvPicPr>
          <p:cNvPr id="712" name="Graphic 2652">
            <a:extLst>
              <a:ext uri="{FF2B5EF4-FFF2-40B4-BE49-F238E27FC236}">
                <a16:creationId xmlns:a16="http://schemas.microsoft.com/office/drawing/2014/main" id="{C0DD836A-DC32-1414-13EE-51E6B364BCE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9745088">
            <a:off x="8445925" y="3009341"/>
            <a:ext cx="134540" cy="126766"/>
          </a:xfrm>
          <a:prstGeom prst="rect">
            <a:avLst/>
          </a:prstGeom>
        </p:spPr>
      </p:pic>
      <p:pic>
        <p:nvPicPr>
          <p:cNvPr id="713" name="Graphic 2653">
            <a:extLst>
              <a:ext uri="{FF2B5EF4-FFF2-40B4-BE49-F238E27FC236}">
                <a16:creationId xmlns:a16="http://schemas.microsoft.com/office/drawing/2014/main" id="{73718622-5E10-FC9E-35BC-1FBA79DEEDF9}"/>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11423421">
            <a:off x="8333652" y="3529829"/>
            <a:ext cx="134540" cy="126766"/>
          </a:xfrm>
          <a:prstGeom prst="rect">
            <a:avLst/>
          </a:prstGeom>
        </p:spPr>
      </p:pic>
      <p:pic>
        <p:nvPicPr>
          <p:cNvPr id="714" name="Graphic 2651">
            <a:extLst>
              <a:ext uri="{FF2B5EF4-FFF2-40B4-BE49-F238E27FC236}">
                <a16:creationId xmlns:a16="http://schemas.microsoft.com/office/drawing/2014/main" id="{C97EE174-F56D-D358-F8AF-0FA8AFE5FC3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4873583">
            <a:off x="8394878" y="3386419"/>
            <a:ext cx="126766" cy="134540"/>
          </a:xfrm>
          <a:prstGeom prst="rect">
            <a:avLst/>
          </a:prstGeom>
        </p:spPr>
      </p:pic>
      <p:pic>
        <p:nvPicPr>
          <p:cNvPr id="715" name="Graphic 2652">
            <a:extLst>
              <a:ext uri="{FF2B5EF4-FFF2-40B4-BE49-F238E27FC236}">
                <a16:creationId xmlns:a16="http://schemas.microsoft.com/office/drawing/2014/main" id="{E7AC9868-77E8-34A6-F975-4166BAA6984B}"/>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9745088">
            <a:off x="7710874" y="3310352"/>
            <a:ext cx="134540" cy="126766"/>
          </a:xfrm>
          <a:prstGeom prst="rect">
            <a:avLst/>
          </a:prstGeom>
        </p:spPr>
      </p:pic>
      <p:pic>
        <p:nvPicPr>
          <p:cNvPr id="716" name="Graphic 2653">
            <a:extLst>
              <a:ext uri="{FF2B5EF4-FFF2-40B4-BE49-F238E27FC236}">
                <a16:creationId xmlns:a16="http://schemas.microsoft.com/office/drawing/2014/main" id="{5077215B-C365-CA3B-4F2D-394382EC1FD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11423421">
            <a:off x="8411251" y="3197182"/>
            <a:ext cx="134540" cy="126766"/>
          </a:xfrm>
          <a:prstGeom prst="rect">
            <a:avLst/>
          </a:prstGeom>
        </p:spPr>
      </p:pic>
      <p:pic>
        <p:nvPicPr>
          <p:cNvPr id="717" name="Graphic 2651">
            <a:extLst>
              <a:ext uri="{FF2B5EF4-FFF2-40B4-BE49-F238E27FC236}">
                <a16:creationId xmlns:a16="http://schemas.microsoft.com/office/drawing/2014/main" id="{84CF910C-64BE-A6EC-A9F9-F0DC6304740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4873583">
            <a:off x="7816800" y="3507172"/>
            <a:ext cx="126766" cy="134540"/>
          </a:xfrm>
          <a:prstGeom prst="rect">
            <a:avLst/>
          </a:prstGeom>
        </p:spPr>
      </p:pic>
      <p:sp>
        <p:nvSpPr>
          <p:cNvPr id="718" name="TextBox 16">
            <a:extLst>
              <a:ext uri="{FF2B5EF4-FFF2-40B4-BE49-F238E27FC236}">
                <a16:creationId xmlns:a16="http://schemas.microsoft.com/office/drawing/2014/main" id="{FA2D4CAF-240F-4B2C-68D2-F0BA60E159D0}"/>
              </a:ext>
            </a:extLst>
          </p:cNvPr>
          <p:cNvSpPr txBox="1"/>
          <p:nvPr/>
        </p:nvSpPr>
        <p:spPr>
          <a:xfrm>
            <a:off x="6885699" y="2976170"/>
            <a:ext cx="454599" cy="117725"/>
          </a:xfrm>
          <a:prstGeom prst="rect">
            <a:avLst/>
          </a:prstGeom>
          <a:noFill/>
        </p:spPr>
        <p:txBody>
          <a:bodyPr wrap="square" lIns="0" tIns="0" rIns="0" bIns="0" rtlCol="0">
            <a:spAutoFit/>
          </a:bodyPr>
          <a:lstStyle/>
          <a:p>
            <a:pPr algn="ctr" defTabSz="685800">
              <a:lnSpc>
                <a:spcPct val="85000"/>
              </a:lnSpc>
              <a:defRPr/>
            </a:pPr>
            <a:r>
              <a:rPr lang="de" sz="900">
                <a:solidFill>
                  <a:srgbClr val="2F3651"/>
                </a:solidFill>
                <a:uFill>
                  <a:solidFill>
                    <a:prstClr val="black">
                      <a:alpha val="0"/>
                    </a:prstClr>
                  </a:solidFill>
                </a:uFill>
                <a:latin typeface="Arial"/>
                <a:ea typeface="Arial"/>
                <a:cs typeface="Arial"/>
              </a:rPr>
              <a:t>IL-2</a:t>
            </a:r>
          </a:p>
        </p:txBody>
      </p:sp>
      <p:sp>
        <p:nvSpPr>
          <p:cNvPr id="719" name="TextBox 42">
            <a:extLst>
              <a:ext uri="{FF2B5EF4-FFF2-40B4-BE49-F238E27FC236}">
                <a16:creationId xmlns:a16="http://schemas.microsoft.com/office/drawing/2014/main" id="{656C97ED-5C9C-5F45-3746-AEC6C38F21C8}"/>
              </a:ext>
            </a:extLst>
          </p:cNvPr>
          <p:cNvSpPr txBox="1"/>
          <p:nvPr/>
        </p:nvSpPr>
        <p:spPr>
          <a:xfrm>
            <a:off x="6908612" y="3119729"/>
            <a:ext cx="454599" cy="117725"/>
          </a:xfrm>
          <a:prstGeom prst="rect">
            <a:avLst/>
          </a:prstGeom>
          <a:noFill/>
        </p:spPr>
        <p:txBody>
          <a:bodyPr wrap="square" lIns="0" tIns="0" rIns="0" bIns="0" rtlCol="0">
            <a:spAutoFit/>
          </a:bodyPr>
          <a:lstStyle/>
          <a:p>
            <a:pPr algn="ctr" defTabSz="685800">
              <a:lnSpc>
                <a:spcPct val="85000"/>
              </a:lnSpc>
              <a:defRPr/>
            </a:pPr>
            <a:r>
              <a:rPr lang="de" sz="900">
                <a:solidFill>
                  <a:srgbClr val="2F3651"/>
                </a:solidFill>
                <a:uFill>
                  <a:solidFill>
                    <a:prstClr val="black">
                      <a:alpha val="0"/>
                    </a:prstClr>
                  </a:solidFill>
                </a:uFill>
                <a:latin typeface="Arial"/>
                <a:ea typeface="Arial"/>
                <a:cs typeface="Arial"/>
              </a:rPr>
              <a:t>IFN-γ</a:t>
            </a:r>
          </a:p>
        </p:txBody>
      </p:sp>
      <p:cxnSp>
        <p:nvCxnSpPr>
          <p:cNvPr id="720" name="Straight Arrow Connector 53">
            <a:extLst>
              <a:ext uri="{FF2B5EF4-FFF2-40B4-BE49-F238E27FC236}">
                <a16:creationId xmlns:a16="http://schemas.microsoft.com/office/drawing/2014/main" id="{86C548E5-8305-F71E-8951-5AAD3A1E30AA}"/>
              </a:ext>
            </a:extLst>
          </p:cNvPr>
          <p:cNvCxnSpPr/>
          <p:nvPr/>
        </p:nvCxnSpPr>
        <p:spPr>
          <a:xfrm>
            <a:off x="7854313" y="2880092"/>
            <a:ext cx="104234" cy="152780"/>
          </a:xfrm>
          <a:prstGeom prst="straightConnector1">
            <a:avLst/>
          </a:prstGeom>
          <a:noFill/>
          <a:ln w="15875" cap="flat" cmpd="sng" algn="ctr">
            <a:solidFill>
              <a:srgbClr val="7F7F7F"/>
            </a:solidFill>
            <a:prstDash val="solid"/>
            <a:tailEnd type="stealth" w="lg" len="lg"/>
          </a:ln>
          <a:effectLst/>
        </p:spPr>
      </p:cxnSp>
      <p:grpSp>
        <p:nvGrpSpPr>
          <p:cNvPr id="721" name="T-Cells infiltrate 4">
            <a:extLst>
              <a:ext uri="{FF2B5EF4-FFF2-40B4-BE49-F238E27FC236}">
                <a16:creationId xmlns:a16="http://schemas.microsoft.com/office/drawing/2014/main" id="{5EA1A583-70C7-3E92-3911-846635A79895}"/>
              </a:ext>
            </a:extLst>
          </p:cNvPr>
          <p:cNvGrpSpPr/>
          <p:nvPr/>
        </p:nvGrpSpPr>
        <p:grpSpPr>
          <a:xfrm>
            <a:off x="7858383" y="3029068"/>
            <a:ext cx="539998" cy="501599"/>
            <a:chOff x="1062106" y="1799126"/>
            <a:chExt cx="980756" cy="963564"/>
          </a:xfrm>
        </p:grpSpPr>
        <p:sp>
          <p:nvSpPr>
            <p:cNvPr id="722" name="Freeform: Shape 10">
              <a:extLst>
                <a:ext uri="{FF2B5EF4-FFF2-40B4-BE49-F238E27FC236}">
                  <a16:creationId xmlns:a16="http://schemas.microsoft.com/office/drawing/2014/main" id="{00D94ADF-C7AD-AF33-8F11-AA16D5CE986C}"/>
                </a:ext>
              </a:extLst>
            </p:cNvPr>
            <p:cNvSpPr/>
            <p:nvPr/>
          </p:nvSpPr>
          <p:spPr>
            <a:xfrm>
              <a:off x="1062106" y="1799126"/>
              <a:ext cx="980756" cy="963564"/>
            </a:xfrm>
            <a:custGeom>
              <a:avLst/>
              <a:gdLst>
                <a:gd name="connsiteX0" fmla="*/ 980756 w 980756"/>
                <a:gd name="connsiteY0" fmla="*/ 481782 h 963564"/>
                <a:gd name="connsiteX1" fmla="*/ 490378 w 980756"/>
                <a:gd name="connsiteY1" fmla="*/ 963565 h 963564"/>
                <a:gd name="connsiteX2" fmla="*/ 0 w 980756"/>
                <a:gd name="connsiteY2" fmla="*/ 481782 h 963564"/>
                <a:gd name="connsiteX3" fmla="*/ 490378 w 980756"/>
                <a:gd name="connsiteY3" fmla="*/ 0 h 963564"/>
                <a:gd name="connsiteX4" fmla="*/ 980756 w 980756"/>
                <a:gd name="connsiteY4" fmla="*/ 481782 h 963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756" h="963564">
                  <a:moveTo>
                    <a:pt x="980756" y="481782"/>
                  </a:moveTo>
                  <a:cubicBezTo>
                    <a:pt x="980756" y="747863"/>
                    <a:pt x="761207" y="963565"/>
                    <a:pt x="490378" y="963565"/>
                  </a:cubicBezTo>
                  <a:cubicBezTo>
                    <a:pt x="219550" y="963565"/>
                    <a:pt x="0" y="747863"/>
                    <a:pt x="0" y="481782"/>
                  </a:cubicBezTo>
                  <a:cubicBezTo>
                    <a:pt x="0" y="215701"/>
                    <a:pt x="219550" y="0"/>
                    <a:pt x="490378" y="0"/>
                  </a:cubicBezTo>
                  <a:cubicBezTo>
                    <a:pt x="761207" y="0"/>
                    <a:pt x="980756" y="215701"/>
                    <a:pt x="980756" y="481782"/>
                  </a:cubicBezTo>
                  <a:close/>
                </a:path>
              </a:pathLst>
            </a:custGeom>
            <a:solidFill>
              <a:srgbClr val="575D72">
                <a:lumMod val="20000"/>
                <a:lumOff val="80000"/>
                <a:alpha val="80000"/>
              </a:srgbClr>
            </a:solidFill>
            <a:ln w="5106" cap="flat">
              <a:no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23" name="Freeform: Shape 11">
              <a:extLst>
                <a:ext uri="{FF2B5EF4-FFF2-40B4-BE49-F238E27FC236}">
                  <a16:creationId xmlns:a16="http://schemas.microsoft.com/office/drawing/2014/main" id="{2AA1E259-F6B6-D0F3-383E-ED4070C1A07D}"/>
                </a:ext>
              </a:extLst>
            </p:cNvPr>
            <p:cNvSpPr/>
            <p:nvPr/>
          </p:nvSpPr>
          <p:spPr>
            <a:xfrm>
              <a:off x="1062106" y="1799126"/>
              <a:ext cx="980756" cy="963564"/>
            </a:xfrm>
            <a:custGeom>
              <a:avLst/>
              <a:gdLst>
                <a:gd name="connsiteX0" fmla="*/ 980756 w 980756"/>
                <a:gd name="connsiteY0" fmla="*/ 481782 h 963564"/>
                <a:gd name="connsiteX1" fmla="*/ 490378 w 980756"/>
                <a:gd name="connsiteY1" fmla="*/ 963565 h 963564"/>
                <a:gd name="connsiteX2" fmla="*/ 0 w 980756"/>
                <a:gd name="connsiteY2" fmla="*/ 481782 h 963564"/>
                <a:gd name="connsiteX3" fmla="*/ 490378 w 980756"/>
                <a:gd name="connsiteY3" fmla="*/ 0 h 963564"/>
                <a:gd name="connsiteX4" fmla="*/ 980756 w 980756"/>
                <a:gd name="connsiteY4" fmla="*/ 481782 h 963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756" h="963564">
                  <a:moveTo>
                    <a:pt x="980756" y="481782"/>
                  </a:moveTo>
                  <a:cubicBezTo>
                    <a:pt x="980756" y="747863"/>
                    <a:pt x="761207" y="963565"/>
                    <a:pt x="490378" y="963565"/>
                  </a:cubicBezTo>
                  <a:cubicBezTo>
                    <a:pt x="219550" y="963565"/>
                    <a:pt x="0" y="747863"/>
                    <a:pt x="0" y="481782"/>
                  </a:cubicBezTo>
                  <a:cubicBezTo>
                    <a:pt x="0" y="215701"/>
                    <a:pt x="219550" y="0"/>
                    <a:pt x="490378" y="0"/>
                  </a:cubicBezTo>
                  <a:cubicBezTo>
                    <a:pt x="761207" y="0"/>
                    <a:pt x="980756" y="215701"/>
                    <a:pt x="980756" y="481782"/>
                  </a:cubicBezTo>
                  <a:close/>
                </a:path>
              </a:pathLst>
            </a:custGeom>
            <a:noFill/>
            <a:ln w="15319" cap="flat">
              <a:solidFill>
                <a:srgbClr val="575D72">
                  <a:lumMod val="60000"/>
                  <a:lumOff val="40000"/>
                </a:srgbClr>
              </a:solid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24" name="Freeform: Shape 12">
              <a:extLst>
                <a:ext uri="{FF2B5EF4-FFF2-40B4-BE49-F238E27FC236}">
                  <a16:creationId xmlns:a16="http://schemas.microsoft.com/office/drawing/2014/main" id="{AD8C2E42-102F-0982-6B7B-F6AB91664745}"/>
                </a:ext>
              </a:extLst>
            </p:cNvPr>
            <p:cNvSpPr/>
            <p:nvPr/>
          </p:nvSpPr>
          <p:spPr>
            <a:xfrm>
              <a:off x="1132033" y="1893216"/>
              <a:ext cx="419937" cy="377531"/>
            </a:xfrm>
            <a:custGeom>
              <a:avLst/>
              <a:gdLst>
                <a:gd name="connsiteX0" fmla="*/ 420 w 419937"/>
                <a:gd name="connsiteY0" fmla="*/ 377098 h 377531"/>
                <a:gd name="connsiteX1" fmla="*/ 419938 w 419937"/>
                <a:gd name="connsiteY1" fmla="*/ 753 h 377531"/>
                <a:gd name="connsiteX2" fmla="*/ 420 w 419937"/>
                <a:gd name="connsiteY2" fmla="*/ 377098 h 377531"/>
              </a:gdLst>
              <a:ahLst/>
              <a:cxnLst>
                <a:cxn ang="0">
                  <a:pos x="connsiteX0" y="connsiteY0"/>
                </a:cxn>
                <a:cxn ang="0">
                  <a:pos x="connsiteX1" y="connsiteY1"/>
                </a:cxn>
                <a:cxn ang="0">
                  <a:pos x="connsiteX2" y="connsiteY2"/>
                </a:cxn>
              </a:cxnLst>
              <a:rect l="l" t="t" r="r" b="b"/>
              <a:pathLst>
                <a:path w="419937" h="377531">
                  <a:moveTo>
                    <a:pt x="420" y="377098"/>
                  </a:moveTo>
                  <a:cubicBezTo>
                    <a:pt x="-5228" y="392737"/>
                    <a:pt x="41499" y="-19931"/>
                    <a:pt x="419938" y="753"/>
                  </a:cubicBezTo>
                  <a:cubicBezTo>
                    <a:pt x="246893" y="21941"/>
                    <a:pt x="81551" y="149575"/>
                    <a:pt x="420" y="377098"/>
                  </a:cubicBezTo>
                  <a:close/>
                </a:path>
              </a:pathLst>
            </a:custGeom>
            <a:solidFill>
              <a:srgbClr val="FFFFFF"/>
            </a:solidFill>
            <a:ln w="5106" cap="flat">
              <a:no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25" name="Freeform: Shape 14">
              <a:extLst>
                <a:ext uri="{FF2B5EF4-FFF2-40B4-BE49-F238E27FC236}">
                  <a16:creationId xmlns:a16="http://schemas.microsoft.com/office/drawing/2014/main" id="{DF1EB2A7-6437-0732-DD69-EC4B65732CAB}"/>
                </a:ext>
              </a:extLst>
            </p:cNvPr>
            <p:cNvSpPr/>
            <p:nvPr/>
          </p:nvSpPr>
          <p:spPr>
            <a:xfrm>
              <a:off x="1231175" y="1955314"/>
              <a:ext cx="761746" cy="748392"/>
            </a:xfrm>
            <a:custGeom>
              <a:avLst/>
              <a:gdLst>
                <a:gd name="connsiteX0" fmla="*/ 525809 w 525808"/>
                <a:gd name="connsiteY0" fmla="*/ 258296 h 516591"/>
                <a:gd name="connsiteX1" fmla="*/ 262904 w 525808"/>
                <a:gd name="connsiteY1" fmla="*/ 516592 h 516591"/>
                <a:gd name="connsiteX2" fmla="*/ 0 w 525808"/>
                <a:gd name="connsiteY2" fmla="*/ 258296 h 516591"/>
                <a:gd name="connsiteX3" fmla="*/ 262904 w 525808"/>
                <a:gd name="connsiteY3" fmla="*/ 0 h 516591"/>
                <a:gd name="connsiteX4" fmla="*/ 525809 w 525808"/>
                <a:gd name="connsiteY4" fmla="*/ 258296 h 51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808" h="516590">
                  <a:moveTo>
                    <a:pt x="525809" y="258296"/>
                  </a:moveTo>
                  <a:cubicBezTo>
                    <a:pt x="525809" y="400949"/>
                    <a:pt x="408102" y="516592"/>
                    <a:pt x="262904" y="516592"/>
                  </a:cubicBezTo>
                  <a:cubicBezTo>
                    <a:pt x="117706" y="516592"/>
                    <a:pt x="0" y="400949"/>
                    <a:pt x="0" y="258296"/>
                  </a:cubicBezTo>
                  <a:cubicBezTo>
                    <a:pt x="0" y="115643"/>
                    <a:pt x="117706" y="0"/>
                    <a:pt x="262904" y="0"/>
                  </a:cubicBezTo>
                  <a:cubicBezTo>
                    <a:pt x="408102" y="0"/>
                    <a:pt x="525809" y="115643"/>
                    <a:pt x="525809" y="258296"/>
                  </a:cubicBezTo>
                  <a:close/>
                </a:path>
              </a:pathLst>
            </a:custGeom>
            <a:solidFill>
              <a:srgbClr val="575D72">
                <a:lumMod val="60000"/>
                <a:lumOff val="40000"/>
                <a:alpha val="80000"/>
              </a:srgbClr>
            </a:solidFill>
            <a:ln w="5106" cap="flat">
              <a:noFill/>
              <a:prstDash val="solid"/>
              <a:miter/>
            </a:ln>
          </p:spPr>
          <p:txBody>
            <a:bodyPr wrap="none" lIns="0" tIns="0" rIns="0" bIns="0" rtlCol="0" anchor="ctr"/>
            <a:lstStyle/>
            <a:p>
              <a:pPr marL="0" marR="0" lvl="0" indent="0" algn="ctr" defTabSz="685800" eaLnBrk="1" fontAlgn="auto" latinLnBrk="0" hangingPunct="1">
                <a:lnSpc>
                  <a:spcPct val="90000"/>
                </a:lnSpc>
                <a:spcBef>
                  <a:spcPct val="0"/>
                </a:spcBef>
                <a:spcAft>
                  <a:spcPct val="0"/>
                </a:spcAft>
                <a:buClrTx/>
                <a:buSzTx/>
                <a:buFontTx/>
                <a:buNone/>
                <a:tabLst/>
                <a:defRPr/>
              </a:pPr>
              <a:r>
                <a:rPr kumimoji="0" lang="de" sz="900" b="0" i="0" u="none" strike="noStrike" kern="0" cap="none" spc="0" normalizeH="0" baseline="0" noProof="0">
                  <a:ln>
                    <a:noFill/>
                  </a:ln>
                  <a:solidFill>
                    <a:srgbClr val="2F3651"/>
                  </a:solidFill>
                  <a:effectLst/>
                  <a:uLnTx/>
                  <a:uFill>
                    <a:solidFill>
                      <a:prstClr val="black">
                        <a:alpha val="0"/>
                      </a:prstClr>
                    </a:solidFill>
                  </a:uFill>
                  <a:latin typeface="Calibri"/>
                  <a:ea typeface="Calibri"/>
                  <a:cs typeface="Calibri"/>
                </a:rPr>
                <a:t>B-Zelle</a:t>
              </a:r>
              <a:r>
                <a:rPr kumimoji="0" lang="de" sz="900" b="0" i="0" u="none" strike="noStrike" kern="0" cap="none" spc="0" normalizeH="0" baseline="30000" noProof="0">
                  <a:ln>
                    <a:noFill/>
                  </a:ln>
                  <a:solidFill>
                    <a:srgbClr val="2F3651"/>
                  </a:solidFill>
                  <a:effectLst/>
                  <a:uLnTx/>
                  <a:uFill>
                    <a:solidFill>
                      <a:prstClr val="black">
                        <a:alpha val="0"/>
                      </a:prstClr>
                    </a:solidFill>
                  </a:uFill>
                  <a:latin typeface="Calibri"/>
                  <a:ea typeface="Calibri"/>
                  <a:cs typeface="Calibri"/>
                </a:rPr>
                <a:t>5</a:t>
              </a:r>
              <a:endParaRPr kumimoji="0" lang="en-US" sz="900" b="0" i="0" u="none" strike="noStrike" kern="0" cap="none" spc="0" normalizeH="0" baseline="0" noProof="0">
                <a:ln>
                  <a:noFill/>
                </a:ln>
                <a:solidFill>
                  <a:srgbClr val="2F3651"/>
                </a:solidFill>
                <a:effectLst/>
                <a:uLnTx/>
                <a:uFillTx/>
                <a:latin typeface="Calibri" panose="020F0502020204030204"/>
                <a:ea typeface="Verdana"/>
                <a:cs typeface="Arial"/>
              </a:endParaRPr>
            </a:p>
          </p:txBody>
        </p:sp>
      </p:grpSp>
      <p:sp>
        <p:nvSpPr>
          <p:cNvPr id="726" name="Freeform: Shape 202">
            <a:extLst>
              <a:ext uri="{FF2B5EF4-FFF2-40B4-BE49-F238E27FC236}">
                <a16:creationId xmlns:a16="http://schemas.microsoft.com/office/drawing/2014/main" id="{1B8B0D1F-37A6-4734-8FE1-70D79CFA30A6}"/>
              </a:ext>
            </a:extLst>
          </p:cNvPr>
          <p:cNvSpPr>
            <a:spLocks noChangeAspect="1"/>
          </p:cNvSpPr>
          <p:nvPr/>
        </p:nvSpPr>
        <p:spPr>
          <a:xfrm rot="4592714">
            <a:off x="6759851" y="2083254"/>
            <a:ext cx="175955" cy="19005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727" name="Oval 18">
            <a:extLst>
              <a:ext uri="{FF2B5EF4-FFF2-40B4-BE49-F238E27FC236}">
                <a16:creationId xmlns:a16="http://schemas.microsoft.com/office/drawing/2014/main" id="{57D16FD0-18CA-351C-1808-6ED61A5B7028}"/>
              </a:ext>
            </a:extLst>
          </p:cNvPr>
          <p:cNvSpPr/>
          <p:nvPr/>
        </p:nvSpPr>
        <p:spPr>
          <a:xfrm rot="2354313">
            <a:off x="6762039" y="2211562"/>
            <a:ext cx="61100" cy="6110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728" name="TextBox 21">
            <a:extLst>
              <a:ext uri="{FF2B5EF4-FFF2-40B4-BE49-F238E27FC236}">
                <a16:creationId xmlns:a16="http://schemas.microsoft.com/office/drawing/2014/main" id="{D517484B-AD4F-DD36-6552-0E34EF5259CC}"/>
              </a:ext>
            </a:extLst>
          </p:cNvPr>
          <p:cNvSpPr txBox="1"/>
          <p:nvPr/>
        </p:nvSpPr>
        <p:spPr>
          <a:xfrm>
            <a:off x="5361631" y="2362427"/>
            <a:ext cx="926880" cy="235449"/>
          </a:xfrm>
          <a:prstGeom prst="rect">
            <a:avLst/>
          </a:prstGeom>
          <a:noFill/>
        </p:spPr>
        <p:txBody>
          <a:bodyPr wrap="square" lIns="0" tIns="0" rIns="0" bIns="0" rtlCol="0">
            <a:spAutoFit/>
          </a:bodyPr>
          <a:lstStyle/>
          <a:p>
            <a:pPr algn="ctr" defTabSz="685800">
              <a:lnSpc>
                <a:spcPct val="85000"/>
              </a:lnSpc>
              <a:spcBef>
                <a:spcPct val="0"/>
              </a:spcBef>
              <a:spcAft>
                <a:spcPct val="0"/>
              </a:spcAft>
              <a:defRPr/>
            </a:pPr>
            <a:r>
              <a:rPr lang="de" sz="900" b="1">
                <a:solidFill>
                  <a:srgbClr val="2F3651"/>
                </a:solidFill>
                <a:uFill>
                  <a:solidFill>
                    <a:prstClr val="black">
                      <a:alpha val="0"/>
                    </a:prstClr>
                  </a:solidFill>
                </a:uFill>
                <a:latin typeface="Arial"/>
                <a:ea typeface="Arial"/>
                <a:cs typeface="Arial"/>
              </a:rPr>
              <a:t>Autoreaktive</a:t>
            </a:r>
            <a:br>
              <a:rPr sz="900">
                <a:solidFill>
                  <a:srgbClr val="000000"/>
                </a:solidFill>
                <a:latin typeface="Calibri" panose="020F0502020204030204"/>
                <a:ea typeface="Calibri" panose="020F0502020204030204"/>
                <a:cs typeface="Arial"/>
              </a:rPr>
            </a:br>
            <a:r>
              <a:rPr lang="de" sz="900" b="1">
                <a:solidFill>
                  <a:srgbClr val="2F3651"/>
                </a:solidFill>
                <a:uFill>
                  <a:solidFill>
                    <a:prstClr val="black">
                      <a:alpha val="0"/>
                    </a:prstClr>
                  </a:solidFill>
                </a:uFill>
                <a:latin typeface="Arial"/>
                <a:ea typeface="Arial"/>
                <a:cs typeface="Arial"/>
              </a:rPr>
              <a:t>CD8+ T-Zelle</a:t>
            </a:r>
          </a:p>
        </p:txBody>
      </p:sp>
      <p:sp>
        <p:nvSpPr>
          <p:cNvPr id="729" name="TextBox 23">
            <a:extLst>
              <a:ext uri="{FF2B5EF4-FFF2-40B4-BE49-F238E27FC236}">
                <a16:creationId xmlns:a16="http://schemas.microsoft.com/office/drawing/2014/main" id="{8FACE748-D109-A423-1910-8DFD9572C757}"/>
              </a:ext>
            </a:extLst>
          </p:cNvPr>
          <p:cNvSpPr txBox="1"/>
          <p:nvPr/>
        </p:nvSpPr>
        <p:spPr>
          <a:xfrm>
            <a:off x="8027176" y="2301279"/>
            <a:ext cx="880564" cy="353174"/>
          </a:xfrm>
          <a:prstGeom prst="rect">
            <a:avLst/>
          </a:prstGeom>
          <a:noFill/>
        </p:spPr>
        <p:txBody>
          <a:bodyPr wrap="square" lIns="0" tIns="0" rIns="0" bIns="0" rtlCol="0" anchor="ctr">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Aktivierte autoreaktive CD4+ T-Zelle</a:t>
            </a:r>
          </a:p>
        </p:txBody>
      </p:sp>
      <p:sp>
        <p:nvSpPr>
          <p:cNvPr id="730" name="TextBox 78">
            <a:extLst>
              <a:ext uri="{FF2B5EF4-FFF2-40B4-BE49-F238E27FC236}">
                <a16:creationId xmlns:a16="http://schemas.microsoft.com/office/drawing/2014/main" id="{95AAEE5E-3680-0A61-C750-2167B96CBD6A}"/>
              </a:ext>
            </a:extLst>
          </p:cNvPr>
          <p:cNvSpPr txBox="1"/>
          <p:nvPr/>
        </p:nvSpPr>
        <p:spPr>
          <a:xfrm>
            <a:off x="6969271" y="2350230"/>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MHC-II</a:t>
            </a:r>
          </a:p>
        </p:txBody>
      </p:sp>
      <p:sp>
        <p:nvSpPr>
          <p:cNvPr id="731" name="TextBox 79">
            <a:extLst>
              <a:ext uri="{FF2B5EF4-FFF2-40B4-BE49-F238E27FC236}">
                <a16:creationId xmlns:a16="http://schemas.microsoft.com/office/drawing/2014/main" id="{CE24B0AE-9C5A-BB34-0552-F929DAD910E9}"/>
              </a:ext>
            </a:extLst>
          </p:cNvPr>
          <p:cNvSpPr txBox="1"/>
          <p:nvPr/>
        </p:nvSpPr>
        <p:spPr>
          <a:xfrm>
            <a:off x="6932413" y="2455391"/>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Antigen</a:t>
            </a:r>
          </a:p>
        </p:txBody>
      </p:sp>
      <p:cxnSp>
        <p:nvCxnSpPr>
          <p:cNvPr id="732" name="Straight Connector 80">
            <a:extLst>
              <a:ext uri="{FF2B5EF4-FFF2-40B4-BE49-F238E27FC236}">
                <a16:creationId xmlns:a16="http://schemas.microsoft.com/office/drawing/2014/main" id="{9BBBB4F0-DB5E-E7FA-6CF4-2BA9119C047E}"/>
              </a:ext>
            </a:extLst>
          </p:cNvPr>
          <p:cNvCxnSpPr/>
          <p:nvPr/>
        </p:nvCxnSpPr>
        <p:spPr>
          <a:xfrm flipV="1">
            <a:off x="7230913" y="2224846"/>
            <a:ext cx="112549" cy="122357"/>
          </a:xfrm>
          <a:prstGeom prst="line">
            <a:avLst/>
          </a:prstGeom>
          <a:noFill/>
          <a:ln w="9525" cap="flat" cmpd="sng" algn="ctr">
            <a:solidFill>
              <a:srgbClr val="7F7F7F"/>
            </a:solidFill>
            <a:prstDash val="solid"/>
          </a:ln>
          <a:effectLst/>
        </p:spPr>
      </p:cxnSp>
      <p:cxnSp>
        <p:nvCxnSpPr>
          <p:cNvPr id="733" name="Straight Connector 81">
            <a:extLst>
              <a:ext uri="{FF2B5EF4-FFF2-40B4-BE49-F238E27FC236}">
                <a16:creationId xmlns:a16="http://schemas.microsoft.com/office/drawing/2014/main" id="{A94579D4-5190-8BF8-A80E-98966810AE8A}"/>
              </a:ext>
            </a:extLst>
          </p:cNvPr>
          <p:cNvCxnSpPr/>
          <p:nvPr/>
        </p:nvCxnSpPr>
        <p:spPr>
          <a:xfrm flipH="1">
            <a:off x="7217941" y="2289711"/>
            <a:ext cx="158971" cy="166540"/>
          </a:xfrm>
          <a:prstGeom prst="line">
            <a:avLst/>
          </a:prstGeom>
          <a:noFill/>
          <a:ln w="9525" cap="flat" cmpd="sng" algn="ctr">
            <a:solidFill>
              <a:srgbClr val="7F7F7F"/>
            </a:solidFill>
            <a:prstDash val="solid"/>
          </a:ln>
          <a:effectLst/>
        </p:spPr>
      </p:cxnSp>
      <p:sp>
        <p:nvSpPr>
          <p:cNvPr id="734" name="TextBox 83">
            <a:extLst>
              <a:ext uri="{FF2B5EF4-FFF2-40B4-BE49-F238E27FC236}">
                <a16:creationId xmlns:a16="http://schemas.microsoft.com/office/drawing/2014/main" id="{DBB9E1CF-9FBC-F605-549A-D58BD9A70AAB}"/>
              </a:ext>
            </a:extLst>
          </p:cNvPr>
          <p:cNvSpPr txBox="1"/>
          <p:nvPr/>
        </p:nvSpPr>
        <p:spPr>
          <a:xfrm>
            <a:off x="7718260" y="2102677"/>
            <a:ext cx="478328"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CD4+ TCR</a:t>
            </a:r>
          </a:p>
        </p:txBody>
      </p:sp>
      <p:cxnSp>
        <p:nvCxnSpPr>
          <p:cNvPr id="735" name="Straight Connector 89">
            <a:extLst>
              <a:ext uri="{FF2B5EF4-FFF2-40B4-BE49-F238E27FC236}">
                <a16:creationId xmlns:a16="http://schemas.microsoft.com/office/drawing/2014/main" id="{EE72BDE7-CD8E-9C70-12C8-F6C1ECD93228}"/>
              </a:ext>
            </a:extLst>
          </p:cNvPr>
          <p:cNvCxnSpPr/>
          <p:nvPr/>
        </p:nvCxnSpPr>
        <p:spPr>
          <a:xfrm flipV="1">
            <a:off x="7485815" y="2159697"/>
            <a:ext cx="218691" cy="120063"/>
          </a:xfrm>
          <a:prstGeom prst="line">
            <a:avLst/>
          </a:prstGeom>
          <a:noFill/>
          <a:ln w="9525" cap="flat" cmpd="sng" algn="ctr">
            <a:solidFill>
              <a:srgbClr val="7F7F7F"/>
            </a:solidFill>
            <a:prstDash val="solid"/>
          </a:ln>
          <a:effectLst/>
        </p:spPr>
      </p:cxnSp>
      <p:sp>
        <p:nvSpPr>
          <p:cNvPr id="736" name="TextBox 93">
            <a:extLst>
              <a:ext uri="{FF2B5EF4-FFF2-40B4-BE49-F238E27FC236}">
                <a16:creationId xmlns:a16="http://schemas.microsoft.com/office/drawing/2014/main" id="{C6715062-FF66-995C-E7F6-4C6E96D03463}"/>
              </a:ext>
            </a:extLst>
          </p:cNvPr>
          <p:cNvSpPr txBox="1"/>
          <p:nvPr/>
        </p:nvSpPr>
        <p:spPr>
          <a:xfrm>
            <a:off x="6051838" y="2087087"/>
            <a:ext cx="478328"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CD8+ TCR</a:t>
            </a:r>
          </a:p>
        </p:txBody>
      </p:sp>
      <p:cxnSp>
        <p:nvCxnSpPr>
          <p:cNvPr id="737" name="Straight Connector 94">
            <a:extLst>
              <a:ext uri="{FF2B5EF4-FFF2-40B4-BE49-F238E27FC236}">
                <a16:creationId xmlns:a16="http://schemas.microsoft.com/office/drawing/2014/main" id="{46699BA0-5444-F204-AE1C-D4A8A941A938}"/>
              </a:ext>
            </a:extLst>
          </p:cNvPr>
          <p:cNvCxnSpPr/>
          <p:nvPr/>
        </p:nvCxnSpPr>
        <p:spPr>
          <a:xfrm>
            <a:off x="6474745" y="2170556"/>
            <a:ext cx="222593" cy="81316"/>
          </a:xfrm>
          <a:prstGeom prst="line">
            <a:avLst/>
          </a:prstGeom>
          <a:noFill/>
          <a:ln w="9525" cap="flat" cmpd="sng" algn="ctr">
            <a:solidFill>
              <a:srgbClr val="7F7F7F"/>
            </a:solidFill>
            <a:prstDash val="solid"/>
          </a:ln>
          <a:effectLst/>
        </p:spPr>
      </p:cxnSp>
      <p:cxnSp>
        <p:nvCxnSpPr>
          <p:cNvPr id="738" name="Straight Connector 95">
            <a:extLst>
              <a:ext uri="{FF2B5EF4-FFF2-40B4-BE49-F238E27FC236}">
                <a16:creationId xmlns:a16="http://schemas.microsoft.com/office/drawing/2014/main" id="{1BB3148E-41B2-3892-A1E6-2F2205921523}"/>
              </a:ext>
            </a:extLst>
          </p:cNvPr>
          <p:cNvCxnSpPr>
            <a:endCxn id="726" idx="2"/>
          </p:cNvCxnSpPr>
          <p:nvPr/>
        </p:nvCxnSpPr>
        <p:spPr>
          <a:xfrm flipH="1" flipV="1">
            <a:off x="6865841" y="2200373"/>
            <a:ext cx="100131" cy="152856"/>
          </a:xfrm>
          <a:prstGeom prst="line">
            <a:avLst/>
          </a:prstGeom>
          <a:noFill/>
          <a:ln w="9525" cap="flat" cmpd="sng" algn="ctr">
            <a:solidFill>
              <a:srgbClr val="7F7F7F"/>
            </a:solidFill>
            <a:prstDash val="solid"/>
          </a:ln>
          <a:effectLst/>
        </p:spPr>
      </p:cxnSp>
      <p:cxnSp>
        <p:nvCxnSpPr>
          <p:cNvPr id="739" name="Straight Connector 99">
            <a:extLst>
              <a:ext uri="{FF2B5EF4-FFF2-40B4-BE49-F238E27FC236}">
                <a16:creationId xmlns:a16="http://schemas.microsoft.com/office/drawing/2014/main" id="{E350CEFC-E30D-E8E2-B278-75F21827E1C1}"/>
              </a:ext>
            </a:extLst>
          </p:cNvPr>
          <p:cNvCxnSpPr/>
          <p:nvPr/>
        </p:nvCxnSpPr>
        <p:spPr>
          <a:xfrm flipH="1" flipV="1">
            <a:off x="6818072" y="2304327"/>
            <a:ext cx="100131" cy="152856"/>
          </a:xfrm>
          <a:prstGeom prst="line">
            <a:avLst/>
          </a:prstGeom>
          <a:noFill/>
          <a:ln w="9525" cap="flat" cmpd="sng" algn="ctr">
            <a:solidFill>
              <a:srgbClr val="7F7F7F"/>
            </a:solidFill>
            <a:prstDash val="solid"/>
          </a:ln>
          <a:effectLst/>
        </p:spPr>
      </p:cxnSp>
      <p:cxnSp>
        <p:nvCxnSpPr>
          <p:cNvPr id="740" name="Connector: Elbow 62">
            <a:extLst>
              <a:ext uri="{FF2B5EF4-FFF2-40B4-BE49-F238E27FC236}">
                <a16:creationId xmlns:a16="http://schemas.microsoft.com/office/drawing/2014/main" id="{9F280B19-9BFD-2076-4F2D-2F16E1F69DD3}"/>
              </a:ext>
            </a:extLst>
          </p:cNvPr>
          <p:cNvCxnSpPr/>
          <p:nvPr/>
        </p:nvCxnSpPr>
        <p:spPr>
          <a:xfrm rot="10800000" flipV="1">
            <a:off x="7330872" y="2945288"/>
            <a:ext cx="252119" cy="154788"/>
          </a:xfrm>
          <a:prstGeom prst="bentConnector3">
            <a:avLst>
              <a:gd name="adj1" fmla="val 1122"/>
            </a:avLst>
          </a:prstGeom>
          <a:noFill/>
          <a:ln w="19050" cap="flat" cmpd="sng" algn="ctr">
            <a:solidFill>
              <a:srgbClr val="7F7F7F"/>
            </a:solidFill>
            <a:prstDash val="solid"/>
          </a:ln>
          <a:effectLst/>
        </p:spPr>
      </p:cxnSp>
      <p:cxnSp>
        <p:nvCxnSpPr>
          <p:cNvPr id="741" name="Connector: Elbow 63">
            <a:extLst>
              <a:ext uri="{FF2B5EF4-FFF2-40B4-BE49-F238E27FC236}">
                <a16:creationId xmlns:a16="http://schemas.microsoft.com/office/drawing/2014/main" id="{37EB2ACC-9FCA-73EE-1AEB-9CE5C0410220}"/>
              </a:ext>
            </a:extLst>
          </p:cNvPr>
          <p:cNvCxnSpPr/>
          <p:nvPr/>
        </p:nvCxnSpPr>
        <p:spPr>
          <a:xfrm>
            <a:off x="6701323" y="2937700"/>
            <a:ext cx="651957" cy="162377"/>
          </a:xfrm>
          <a:prstGeom prst="bentConnector3">
            <a:avLst>
              <a:gd name="adj1" fmla="val -39"/>
            </a:avLst>
          </a:prstGeom>
          <a:noFill/>
          <a:ln w="19050" cap="flat" cmpd="sng" algn="ctr">
            <a:solidFill>
              <a:srgbClr val="7F7F7F"/>
            </a:solidFill>
            <a:prstDash val="solid"/>
          </a:ln>
          <a:effectLst/>
        </p:spPr>
      </p:cxnSp>
      <p:cxnSp>
        <p:nvCxnSpPr>
          <p:cNvPr id="742" name="Straight Arrow Connector 98">
            <a:extLst>
              <a:ext uri="{FF2B5EF4-FFF2-40B4-BE49-F238E27FC236}">
                <a16:creationId xmlns:a16="http://schemas.microsoft.com/office/drawing/2014/main" id="{EC0AC4C2-E2D4-1A36-5C5B-9B3C04FF8CAE}"/>
              </a:ext>
            </a:extLst>
          </p:cNvPr>
          <p:cNvCxnSpPr/>
          <p:nvPr/>
        </p:nvCxnSpPr>
        <p:spPr>
          <a:xfrm flipH="1" flipV="1">
            <a:off x="6705834" y="2889883"/>
            <a:ext cx="0" cy="154123"/>
          </a:xfrm>
          <a:prstGeom prst="straightConnector1">
            <a:avLst/>
          </a:prstGeom>
          <a:noFill/>
          <a:ln w="15875" cap="flat" cmpd="sng" algn="ctr">
            <a:solidFill>
              <a:srgbClr val="7F7F7F"/>
            </a:solidFill>
            <a:prstDash val="solid"/>
            <a:tailEnd type="stealth" w="lg" len="lg"/>
          </a:ln>
          <a:effectLst/>
        </p:spPr>
      </p:cxnSp>
      <p:sp>
        <p:nvSpPr>
          <p:cNvPr id="743" name="TextBox 119">
            <a:extLst>
              <a:ext uri="{FF2B5EF4-FFF2-40B4-BE49-F238E27FC236}">
                <a16:creationId xmlns:a16="http://schemas.microsoft.com/office/drawing/2014/main" id="{78553CB1-08F2-7773-9746-4E535E261256}"/>
              </a:ext>
            </a:extLst>
          </p:cNvPr>
          <p:cNvSpPr txBox="1"/>
          <p:nvPr/>
        </p:nvSpPr>
        <p:spPr>
          <a:xfrm>
            <a:off x="7172532" y="2783328"/>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CD40L</a:t>
            </a:r>
          </a:p>
        </p:txBody>
      </p:sp>
      <p:sp>
        <p:nvSpPr>
          <p:cNvPr id="744" name="TextBox 121">
            <a:extLst>
              <a:ext uri="{FF2B5EF4-FFF2-40B4-BE49-F238E27FC236}">
                <a16:creationId xmlns:a16="http://schemas.microsoft.com/office/drawing/2014/main" id="{4E7AF8D3-1518-1A0C-0904-067F6A0A3C31}"/>
              </a:ext>
            </a:extLst>
          </p:cNvPr>
          <p:cNvSpPr txBox="1"/>
          <p:nvPr/>
        </p:nvSpPr>
        <p:spPr>
          <a:xfrm>
            <a:off x="6807536" y="2775338"/>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CD40</a:t>
            </a:r>
          </a:p>
        </p:txBody>
      </p:sp>
      <p:pic>
        <p:nvPicPr>
          <p:cNvPr id="745" name="Picture 151" descr="A screenshot of a computer screen&#10;&#10;Description automatically generated">
            <a:extLst>
              <a:ext uri="{FF2B5EF4-FFF2-40B4-BE49-F238E27FC236}">
                <a16:creationId xmlns:a16="http://schemas.microsoft.com/office/drawing/2014/main" id="{A2AD6C57-4DC9-D591-5FFD-3A399879ACF2}"/>
              </a:ext>
            </a:extLst>
          </p:cNvPr>
          <p:cNvPicPr>
            <a:picLocks noChangeAspect="1"/>
          </p:cNvPicPr>
          <p:nvPr/>
        </p:nvPicPr>
        <p:blipFill>
          <a:blip r:embed="rId11"/>
          <a:srcRect l="19837" t="20027" r="64634" b="57479"/>
          <a:stretch>
            <a:fillRect/>
          </a:stretch>
        </p:blipFill>
        <p:spPr>
          <a:xfrm rot="5400000">
            <a:off x="6774902" y="2544554"/>
            <a:ext cx="267420" cy="271159"/>
          </a:xfrm>
          <a:prstGeom prst="rect">
            <a:avLst/>
          </a:prstGeom>
        </p:spPr>
      </p:pic>
      <p:sp>
        <p:nvSpPr>
          <p:cNvPr id="746" name="Oval 152">
            <a:extLst>
              <a:ext uri="{FF2B5EF4-FFF2-40B4-BE49-F238E27FC236}">
                <a16:creationId xmlns:a16="http://schemas.microsoft.com/office/drawing/2014/main" id="{E67F2CD1-5642-C536-E635-5776F6B3A901}"/>
              </a:ext>
            </a:extLst>
          </p:cNvPr>
          <p:cNvSpPr/>
          <p:nvPr/>
        </p:nvSpPr>
        <p:spPr>
          <a:xfrm>
            <a:off x="7105129" y="2623642"/>
            <a:ext cx="66874" cy="66874"/>
          </a:xfrm>
          <a:prstGeom prst="ellipse">
            <a:avLst/>
          </a:prstGeom>
          <a:solidFill>
            <a:srgbClr val="CC9C5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cxnSp>
        <p:nvCxnSpPr>
          <p:cNvPr id="747" name="Straight Connector 154">
            <a:extLst>
              <a:ext uri="{FF2B5EF4-FFF2-40B4-BE49-F238E27FC236}">
                <a16:creationId xmlns:a16="http://schemas.microsoft.com/office/drawing/2014/main" id="{4AB6B5DE-4DD3-9B63-9103-6A1DA3C25A96}"/>
              </a:ext>
            </a:extLst>
          </p:cNvPr>
          <p:cNvCxnSpPr>
            <a:stCxn id="746" idx="6"/>
          </p:cNvCxnSpPr>
          <p:nvPr/>
        </p:nvCxnSpPr>
        <p:spPr>
          <a:xfrm flipV="1">
            <a:off x="7172003" y="2655711"/>
            <a:ext cx="228638" cy="1368"/>
          </a:xfrm>
          <a:prstGeom prst="line">
            <a:avLst/>
          </a:prstGeom>
          <a:noFill/>
          <a:ln w="12700" cap="flat" cmpd="sng" algn="ctr">
            <a:solidFill>
              <a:srgbClr val="CC9C50"/>
            </a:solidFill>
            <a:prstDash val="solid"/>
          </a:ln>
          <a:effectLst/>
        </p:spPr>
      </p:cxnSp>
      <p:sp>
        <p:nvSpPr>
          <p:cNvPr id="24" name="Oval 125">
            <a:extLst>
              <a:ext uri="{FF2B5EF4-FFF2-40B4-BE49-F238E27FC236}">
                <a16:creationId xmlns:a16="http://schemas.microsoft.com/office/drawing/2014/main" id="{318BDB5D-DB03-9664-583F-3C187CE74E66}"/>
              </a:ext>
            </a:extLst>
          </p:cNvPr>
          <p:cNvSpPr>
            <a:spLocks noChangeAspect="1"/>
          </p:cNvSpPr>
          <p:nvPr/>
        </p:nvSpPr>
        <p:spPr>
          <a:xfrm>
            <a:off x="3590874" y="3155678"/>
            <a:ext cx="207362" cy="207362"/>
          </a:xfrm>
          <a:prstGeom prst="ellipse">
            <a:avLst/>
          </a:prstGeom>
          <a:solidFill>
            <a:srgbClr val="2F3651"/>
          </a:solidFill>
          <a:ln w="25400" cap="flat" cmpd="sng" algn="ctr">
            <a:noFill/>
            <a:prstDash val="solid"/>
          </a:ln>
          <a:effectLst/>
        </p:spPr>
        <p:txBody>
          <a:bodyPr tIns="40500" bIns="13500" rtlCol="0" anchor="ctr"/>
          <a:lstStyle/>
          <a:p>
            <a:pPr marL="0" marR="0" lvl="0" indent="0" algn="ctr" defTabSz="685800" eaLnBrk="1" fontAlgn="auto" latinLnBrk="0" hangingPunct="1">
              <a:lnSpc>
                <a:spcPct val="85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4</a:t>
            </a:r>
            <a:endParaRPr kumimoji="0" lang="en-US" sz="120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25" name="TextBox 46">
            <a:extLst>
              <a:ext uri="{FF2B5EF4-FFF2-40B4-BE49-F238E27FC236}">
                <a16:creationId xmlns:a16="http://schemas.microsoft.com/office/drawing/2014/main" id="{3592C097-FA7F-A9AB-B042-C9E363E18CEC}"/>
              </a:ext>
            </a:extLst>
          </p:cNvPr>
          <p:cNvSpPr txBox="1"/>
          <p:nvPr/>
        </p:nvSpPr>
        <p:spPr>
          <a:xfrm>
            <a:off x="4067936" y="3031990"/>
            <a:ext cx="806964" cy="353174"/>
          </a:xfrm>
          <a:prstGeom prst="rect">
            <a:avLst/>
          </a:prstGeom>
          <a:noFill/>
        </p:spPr>
        <p:txBody>
          <a:bodyPr wrap="square" lIns="0" tIns="0" rIns="0" bIns="0" rtlCol="0">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Aktivierte</a:t>
            </a:r>
            <a:br>
              <a:rPr sz="900">
                <a:solidFill>
                  <a:srgbClr val="000000"/>
                </a:solidFill>
                <a:latin typeface="Calibri" panose="020F0502020204030204"/>
                <a:ea typeface="Calibri" panose="020F0502020204030204"/>
                <a:cs typeface="Arial"/>
              </a:rPr>
            </a:br>
            <a:r>
              <a:rPr lang="de" sz="900" b="1">
                <a:solidFill>
                  <a:srgbClr val="2F3651"/>
                </a:solidFill>
                <a:uFill>
                  <a:solidFill>
                    <a:prstClr val="black">
                      <a:alpha val="0"/>
                    </a:prstClr>
                  </a:solidFill>
                </a:uFill>
                <a:latin typeface="Arial"/>
                <a:ea typeface="Arial"/>
                <a:cs typeface="Arial"/>
              </a:rPr>
              <a:t>autoreaktive CD8+ T-Zelle</a:t>
            </a:r>
          </a:p>
        </p:txBody>
      </p:sp>
      <p:sp>
        <p:nvSpPr>
          <p:cNvPr id="26" name="Rectangle 59">
            <a:extLst>
              <a:ext uri="{FF2B5EF4-FFF2-40B4-BE49-F238E27FC236}">
                <a16:creationId xmlns:a16="http://schemas.microsoft.com/office/drawing/2014/main" id="{8C4484F7-79D5-A7CB-670E-56B4332B20EC}"/>
              </a:ext>
            </a:extLst>
          </p:cNvPr>
          <p:cNvSpPr/>
          <p:nvPr/>
        </p:nvSpPr>
        <p:spPr>
          <a:xfrm rot="10800000">
            <a:off x="3426733" y="3019229"/>
            <a:ext cx="3066722" cy="414907"/>
          </a:xfrm>
          <a:custGeom>
            <a:avLst/>
            <a:gdLst>
              <a:gd name="connsiteX0" fmla="*/ 0 w 2074528"/>
              <a:gd name="connsiteY0" fmla="*/ 914400 h 914400"/>
              <a:gd name="connsiteX1" fmla="*/ 0 w 2074528"/>
              <a:gd name="connsiteY1" fmla="*/ 0 h 914400"/>
              <a:gd name="connsiteX2" fmla="*/ 2074528 w 2074528"/>
              <a:gd name="connsiteY2" fmla="*/ 0 h 914400"/>
              <a:gd name="connsiteX3" fmla="*/ 2074528 w 2074528"/>
              <a:gd name="connsiteY3" fmla="*/ 0 h 914400"/>
              <a:gd name="connsiteX4" fmla="*/ 2165968 w 2165968"/>
              <a:gd name="connsiteY4" fmla="*/ 1005840 h 1005840"/>
            </a:gdLst>
            <a:ahLst/>
            <a:cxnLst>
              <a:cxn ang="0">
                <a:pos x="connsiteX0" y="connsiteY0"/>
              </a:cxn>
              <a:cxn ang="0">
                <a:pos x="connsiteX1" y="connsiteY1"/>
              </a:cxn>
              <a:cxn ang="0">
                <a:pos x="connsiteX2" y="connsiteY2"/>
              </a:cxn>
            </a:cxnLst>
            <a:rect l="l" t="t" r="r" b="b"/>
            <a:pathLst>
              <a:path w="2074528" h="914400">
                <a:moveTo>
                  <a:pt x="0" y="914400"/>
                </a:moveTo>
                <a:lnTo>
                  <a:pt x="0" y="0"/>
                </a:lnTo>
                <a:lnTo>
                  <a:pt x="2074528" y="0"/>
                </a:lnTo>
              </a:path>
            </a:pathLst>
          </a:custGeom>
          <a:noFill/>
          <a:ln w="15875" cap="flat" cmpd="sng" algn="ctr">
            <a:solidFill>
              <a:sysClr val="window" lastClr="FFFFFF">
                <a:lumMod val="50000"/>
              </a:sysClr>
            </a:solidFill>
            <a:prstDash val="solid"/>
            <a:tailEnd type="stealth" w="lg" len="lg"/>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pic>
        <p:nvPicPr>
          <p:cNvPr id="27" name="T-Cells infiltrate 4">
            <a:extLst>
              <a:ext uri="{FF2B5EF4-FFF2-40B4-BE49-F238E27FC236}">
                <a16:creationId xmlns:a16="http://schemas.microsoft.com/office/drawing/2014/main" id="{4CE66FC6-2243-E7C4-EC81-23F8C463A459}"/>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6807710">
            <a:off x="2691268" y="3036192"/>
            <a:ext cx="615838" cy="605042"/>
          </a:xfrm>
          <a:prstGeom prst="rect">
            <a:avLst/>
          </a:prstGeom>
        </p:spPr>
      </p:pic>
      <p:sp>
        <p:nvSpPr>
          <p:cNvPr id="28" name="TextBox 72">
            <a:extLst>
              <a:ext uri="{FF2B5EF4-FFF2-40B4-BE49-F238E27FC236}">
                <a16:creationId xmlns:a16="http://schemas.microsoft.com/office/drawing/2014/main" id="{C9E3F559-A735-CE41-CB96-458FC874862C}"/>
              </a:ext>
            </a:extLst>
          </p:cNvPr>
          <p:cNvSpPr txBox="1"/>
          <p:nvPr/>
        </p:nvSpPr>
        <p:spPr>
          <a:xfrm>
            <a:off x="3317226" y="2719881"/>
            <a:ext cx="557347" cy="117725"/>
          </a:xfrm>
          <a:prstGeom prst="rect">
            <a:avLst/>
          </a:prstGeom>
          <a:noFill/>
        </p:spPr>
        <p:txBody>
          <a:bodyPr wrap="square" lIns="0" tIns="0" rIns="0" bIns="0" rtlCol="0" anchor="ctr">
            <a:spAutoFit/>
          </a:bodyPr>
          <a:lstStyle/>
          <a:p>
            <a:pPr defTabSz="685800">
              <a:lnSpc>
                <a:spcPct val="85000"/>
              </a:lnSpc>
              <a:defRPr/>
            </a:pPr>
            <a:r>
              <a:rPr lang="de" sz="900">
                <a:solidFill>
                  <a:srgbClr val="2F3651"/>
                </a:solidFill>
                <a:uFill>
                  <a:solidFill>
                    <a:prstClr val="black">
                      <a:alpha val="0"/>
                    </a:prstClr>
                  </a:solidFill>
                </a:uFill>
                <a:latin typeface="Arial"/>
                <a:ea typeface="Arial"/>
                <a:cs typeface="Arial"/>
              </a:rPr>
              <a:t>Granzym</a:t>
            </a:r>
          </a:p>
        </p:txBody>
      </p:sp>
      <p:grpSp>
        <p:nvGrpSpPr>
          <p:cNvPr id="29" name="Group 14">
            <a:extLst>
              <a:ext uri="{FF2B5EF4-FFF2-40B4-BE49-F238E27FC236}">
                <a16:creationId xmlns:a16="http://schemas.microsoft.com/office/drawing/2014/main" id="{F9DAFA6A-2BA8-EB68-F6CB-8FFCF8C5A652}"/>
              </a:ext>
            </a:extLst>
          </p:cNvPr>
          <p:cNvGrpSpPr/>
          <p:nvPr/>
        </p:nvGrpSpPr>
        <p:grpSpPr>
          <a:xfrm rot="20618512">
            <a:off x="3104465" y="2737061"/>
            <a:ext cx="183475" cy="158678"/>
            <a:chOff x="4443014" y="4224515"/>
            <a:chExt cx="244633" cy="211570"/>
          </a:xfrm>
        </p:grpSpPr>
        <p:sp>
          <p:nvSpPr>
            <p:cNvPr id="30" name="Isosceles Triangle 6">
              <a:extLst>
                <a:ext uri="{FF2B5EF4-FFF2-40B4-BE49-F238E27FC236}">
                  <a16:creationId xmlns:a16="http://schemas.microsoft.com/office/drawing/2014/main" id="{9F7061CF-A2AD-5A77-E466-3D384F5B4ADF}"/>
                </a:ext>
              </a:extLst>
            </p:cNvPr>
            <p:cNvSpPr/>
            <p:nvPr/>
          </p:nvSpPr>
          <p:spPr>
            <a:xfrm>
              <a:off x="4443014" y="4282540"/>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31" name="Isosceles Triangle 10">
              <a:extLst>
                <a:ext uri="{FF2B5EF4-FFF2-40B4-BE49-F238E27FC236}">
                  <a16:creationId xmlns:a16="http://schemas.microsoft.com/office/drawing/2014/main" id="{06E37F00-1089-5DFA-D907-413990F1078F}"/>
                </a:ext>
              </a:extLst>
            </p:cNvPr>
            <p:cNvSpPr/>
            <p:nvPr/>
          </p:nvSpPr>
          <p:spPr>
            <a:xfrm>
              <a:off x="4521274" y="4224515"/>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32" name="Isosceles Triangle 11">
              <a:extLst>
                <a:ext uri="{FF2B5EF4-FFF2-40B4-BE49-F238E27FC236}">
                  <a16:creationId xmlns:a16="http://schemas.microsoft.com/office/drawing/2014/main" id="{76449AAD-EEEA-5274-BB0A-95D2D31308FF}"/>
                </a:ext>
              </a:extLst>
            </p:cNvPr>
            <p:cNvSpPr/>
            <p:nvPr/>
          </p:nvSpPr>
          <p:spPr>
            <a:xfrm>
              <a:off x="4536346" y="4355678"/>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33" name="Isosceles Triangle 12">
              <a:extLst>
                <a:ext uri="{FF2B5EF4-FFF2-40B4-BE49-F238E27FC236}">
                  <a16:creationId xmlns:a16="http://schemas.microsoft.com/office/drawing/2014/main" id="{2E5709B7-2E6E-14E2-F9EB-DD81EEED76F1}"/>
                </a:ext>
              </a:extLst>
            </p:cNvPr>
            <p:cNvSpPr/>
            <p:nvPr/>
          </p:nvSpPr>
          <p:spPr>
            <a:xfrm>
              <a:off x="4611298" y="4285625"/>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grpSp>
      <p:sp>
        <p:nvSpPr>
          <p:cNvPr id="34" name="TextBox 17">
            <a:extLst>
              <a:ext uri="{FF2B5EF4-FFF2-40B4-BE49-F238E27FC236}">
                <a16:creationId xmlns:a16="http://schemas.microsoft.com/office/drawing/2014/main" id="{CBEBDB9E-8473-73FB-549B-90AEECE68F81}"/>
              </a:ext>
            </a:extLst>
          </p:cNvPr>
          <p:cNvSpPr txBox="1"/>
          <p:nvPr/>
        </p:nvSpPr>
        <p:spPr>
          <a:xfrm>
            <a:off x="2043354" y="3338818"/>
            <a:ext cx="557347" cy="117725"/>
          </a:xfrm>
          <a:prstGeom prst="rect">
            <a:avLst/>
          </a:prstGeom>
          <a:noFill/>
        </p:spPr>
        <p:txBody>
          <a:bodyPr wrap="square" lIns="0" tIns="0" rIns="0" bIns="0" rtlCol="0" anchor="ctr">
            <a:spAutoFit/>
          </a:bodyPr>
          <a:lstStyle/>
          <a:p>
            <a:pPr defTabSz="685800">
              <a:lnSpc>
                <a:spcPct val="85000"/>
              </a:lnSpc>
              <a:defRPr/>
            </a:pPr>
            <a:r>
              <a:rPr lang="de" sz="900">
                <a:solidFill>
                  <a:srgbClr val="2F3651"/>
                </a:solidFill>
                <a:uFill>
                  <a:solidFill>
                    <a:prstClr val="black">
                      <a:alpha val="0"/>
                    </a:prstClr>
                  </a:solidFill>
                </a:uFill>
                <a:latin typeface="Arial"/>
                <a:ea typeface="Arial"/>
                <a:cs typeface="Arial"/>
              </a:rPr>
              <a:t>Perforin</a:t>
            </a:r>
          </a:p>
        </p:txBody>
      </p:sp>
      <p:grpSp>
        <p:nvGrpSpPr>
          <p:cNvPr id="37" name="Group 41">
            <a:extLst>
              <a:ext uri="{FF2B5EF4-FFF2-40B4-BE49-F238E27FC236}">
                <a16:creationId xmlns:a16="http://schemas.microsoft.com/office/drawing/2014/main" id="{2F8B0353-FC21-531C-CEC3-B96D08456B8D}"/>
              </a:ext>
            </a:extLst>
          </p:cNvPr>
          <p:cNvGrpSpPr/>
          <p:nvPr/>
        </p:nvGrpSpPr>
        <p:grpSpPr>
          <a:xfrm rot="3072286">
            <a:off x="2312148" y="3009869"/>
            <a:ext cx="205213" cy="186347"/>
            <a:chOff x="3166642" y="4566054"/>
            <a:chExt cx="273617" cy="248463"/>
          </a:xfrm>
        </p:grpSpPr>
        <p:sp>
          <p:nvSpPr>
            <p:cNvPr id="38" name="Oval 18">
              <a:extLst>
                <a:ext uri="{FF2B5EF4-FFF2-40B4-BE49-F238E27FC236}">
                  <a16:creationId xmlns:a16="http://schemas.microsoft.com/office/drawing/2014/main" id="{37E292F3-F9E1-B2C2-4110-649CD142B064}"/>
                </a:ext>
              </a:extLst>
            </p:cNvPr>
            <p:cNvSpPr/>
            <p:nvPr/>
          </p:nvSpPr>
          <p:spPr>
            <a:xfrm>
              <a:off x="3257154" y="4616824"/>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39" name="Oval 19">
              <a:extLst>
                <a:ext uri="{FF2B5EF4-FFF2-40B4-BE49-F238E27FC236}">
                  <a16:creationId xmlns:a16="http://schemas.microsoft.com/office/drawing/2014/main" id="{EAF48B6D-8EEF-6F0A-1486-95291CFB9CF5}"/>
                </a:ext>
              </a:extLst>
            </p:cNvPr>
            <p:cNvSpPr/>
            <p:nvPr/>
          </p:nvSpPr>
          <p:spPr>
            <a:xfrm>
              <a:off x="3343989" y="4725936"/>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40" name="Oval 21">
              <a:extLst>
                <a:ext uri="{FF2B5EF4-FFF2-40B4-BE49-F238E27FC236}">
                  <a16:creationId xmlns:a16="http://schemas.microsoft.com/office/drawing/2014/main" id="{90A6995C-ECCE-8C17-692C-4CBCE0BF99B1}"/>
                </a:ext>
              </a:extLst>
            </p:cNvPr>
            <p:cNvSpPr/>
            <p:nvPr/>
          </p:nvSpPr>
          <p:spPr>
            <a:xfrm>
              <a:off x="3353074" y="4596293"/>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41" name="Oval 23">
              <a:extLst>
                <a:ext uri="{FF2B5EF4-FFF2-40B4-BE49-F238E27FC236}">
                  <a16:creationId xmlns:a16="http://schemas.microsoft.com/office/drawing/2014/main" id="{AB5AC63F-934F-E0D6-C62F-6AAA31C6E406}"/>
                </a:ext>
              </a:extLst>
            </p:cNvPr>
            <p:cNvSpPr/>
            <p:nvPr/>
          </p:nvSpPr>
          <p:spPr>
            <a:xfrm>
              <a:off x="3239622" y="4725936"/>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42" name="Oval 25">
              <a:extLst>
                <a:ext uri="{FF2B5EF4-FFF2-40B4-BE49-F238E27FC236}">
                  <a16:creationId xmlns:a16="http://schemas.microsoft.com/office/drawing/2014/main" id="{AE261113-CB2E-89B9-83DC-D61D1695AAF6}"/>
                </a:ext>
              </a:extLst>
            </p:cNvPr>
            <p:cNvSpPr/>
            <p:nvPr/>
          </p:nvSpPr>
          <p:spPr>
            <a:xfrm>
              <a:off x="3166642" y="4566054"/>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grpSp>
      <p:sp>
        <p:nvSpPr>
          <p:cNvPr id="43" name="Arrow: Curved Right 48">
            <a:extLst>
              <a:ext uri="{FF2B5EF4-FFF2-40B4-BE49-F238E27FC236}">
                <a16:creationId xmlns:a16="http://schemas.microsoft.com/office/drawing/2014/main" id="{B878C1DA-AB71-6350-60FA-0BFD33E49EA9}"/>
              </a:ext>
            </a:extLst>
          </p:cNvPr>
          <p:cNvSpPr/>
          <p:nvPr/>
        </p:nvSpPr>
        <p:spPr>
          <a:xfrm rot="20199146" flipV="1">
            <a:off x="2306821" y="2859357"/>
            <a:ext cx="259529" cy="536313"/>
          </a:xfrm>
          <a:prstGeom prst="curvedRightArrow">
            <a:avLst>
              <a:gd name="adj1" fmla="val 9321"/>
              <a:gd name="adj2" fmla="val 48882"/>
              <a:gd name="adj3" fmla="val 25000"/>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Calibri" panose="020F0502020204030204"/>
              <a:ea typeface="Calibri" panose="020F0502020204030204"/>
              <a:cs typeface="Arial"/>
            </a:endParaRPr>
          </a:p>
        </p:txBody>
      </p:sp>
      <p:sp>
        <p:nvSpPr>
          <p:cNvPr id="44" name="Arrow: Curved Right 54">
            <a:extLst>
              <a:ext uri="{FF2B5EF4-FFF2-40B4-BE49-F238E27FC236}">
                <a16:creationId xmlns:a16="http://schemas.microsoft.com/office/drawing/2014/main" id="{C8ECA26E-04EA-CE7E-4BCB-4D9A76C28035}"/>
              </a:ext>
            </a:extLst>
          </p:cNvPr>
          <p:cNvSpPr/>
          <p:nvPr/>
        </p:nvSpPr>
        <p:spPr>
          <a:xfrm rot="20199146" flipH="1" flipV="1">
            <a:off x="3139790" y="2590597"/>
            <a:ext cx="175473" cy="502781"/>
          </a:xfrm>
          <a:prstGeom prst="curvedRightArrow">
            <a:avLst>
              <a:gd name="adj1" fmla="val 28039"/>
              <a:gd name="adj2" fmla="val 50000"/>
              <a:gd name="adj3" fmla="val 37025"/>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Calibri" panose="020F0502020204030204"/>
              <a:ea typeface="Calibri" panose="020F0502020204030204"/>
              <a:cs typeface="Arial"/>
            </a:endParaRPr>
          </a:p>
        </p:txBody>
      </p:sp>
      <p:sp>
        <p:nvSpPr>
          <p:cNvPr id="46" name="TextBox 100">
            <a:extLst>
              <a:ext uri="{FF2B5EF4-FFF2-40B4-BE49-F238E27FC236}">
                <a16:creationId xmlns:a16="http://schemas.microsoft.com/office/drawing/2014/main" id="{18AF10B6-C401-3164-E6EB-EB8BB038A709}"/>
              </a:ext>
            </a:extLst>
          </p:cNvPr>
          <p:cNvSpPr txBox="1"/>
          <p:nvPr/>
        </p:nvSpPr>
        <p:spPr>
          <a:xfrm>
            <a:off x="2548951" y="2631858"/>
            <a:ext cx="510252" cy="138499"/>
          </a:xfrm>
          <a:prstGeom prst="rect">
            <a:avLst/>
          </a:prstGeom>
          <a:noFill/>
        </p:spPr>
        <p:txBody>
          <a:bodyPr wrap="square" lIns="0" tIns="0" rIns="0" bIns="0" rtlCol="0" anchor="t">
            <a:spAutoFit/>
          </a:bodyPr>
          <a:lstStyle/>
          <a:p>
            <a:pPr algn="ctr" defTabSz="685800">
              <a:defRPr/>
            </a:pPr>
            <a:r>
              <a:rPr lang="de" sz="900" b="1">
                <a:solidFill>
                  <a:srgbClr val="2F3651"/>
                </a:solidFill>
                <a:uFill>
                  <a:solidFill>
                    <a:prstClr val="black">
                      <a:alpha val="0"/>
                    </a:prstClr>
                  </a:solidFill>
                </a:uFill>
                <a:latin typeface="Arial"/>
                <a:ea typeface="Arial"/>
                <a:cs typeface="Arial"/>
              </a:rPr>
              <a:t>HLA-</a:t>
            </a:r>
            <a:r>
              <a:rPr lang="de" sz="900">
                <a:solidFill>
                  <a:srgbClr val="2F3651"/>
                </a:solidFill>
                <a:uFill>
                  <a:solidFill>
                    <a:prstClr val="black">
                      <a:alpha val="0"/>
                    </a:prstClr>
                  </a:solidFill>
                </a:uFill>
                <a:latin typeface="Arial"/>
                <a:ea typeface="Arial"/>
                <a:cs typeface="Arial"/>
              </a:rPr>
              <a:t>I</a:t>
            </a:r>
            <a:endParaRPr lang="en-US" sz="1350">
              <a:solidFill>
                <a:srgbClr val="2F3651"/>
              </a:solidFill>
              <a:latin typeface="Arial" panose="020B0604020202020204" pitchFamily="34" charset="0"/>
              <a:ea typeface="Calibri" panose="020F0502020204030204"/>
              <a:cs typeface="Arial" panose="020B0604020202020204" pitchFamily="34" charset="0"/>
            </a:endParaRPr>
          </a:p>
        </p:txBody>
      </p:sp>
      <p:grpSp>
        <p:nvGrpSpPr>
          <p:cNvPr id="47" name="Group 142">
            <a:extLst>
              <a:ext uri="{FF2B5EF4-FFF2-40B4-BE49-F238E27FC236}">
                <a16:creationId xmlns:a16="http://schemas.microsoft.com/office/drawing/2014/main" id="{5249F962-3D9D-951A-6709-DB99B72B01B0}"/>
              </a:ext>
            </a:extLst>
          </p:cNvPr>
          <p:cNvGrpSpPr/>
          <p:nvPr/>
        </p:nvGrpSpPr>
        <p:grpSpPr>
          <a:xfrm rot="1023696">
            <a:off x="2694792" y="2781230"/>
            <a:ext cx="299352" cy="317120"/>
            <a:chOff x="3772561" y="3519441"/>
            <a:chExt cx="447999" cy="474589"/>
          </a:xfrm>
        </p:grpSpPr>
        <p:sp>
          <p:nvSpPr>
            <p:cNvPr id="48" name="Freeform: Shape 158">
              <a:extLst>
                <a:ext uri="{FF2B5EF4-FFF2-40B4-BE49-F238E27FC236}">
                  <a16:creationId xmlns:a16="http://schemas.microsoft.com/office/drawing/2014/main" id="{93BFE734-611D-ECAA-274F-4F18BC543BCB}"/>
                </a:ext>
              </a:extLst>
            </p:cNvPr>
            <p:cNvSpPr>
              <a:spLocks noChangeAspect="1"/>
            </p:cNvSpPr>
            <p:nvPr/>
          </p:nvSpPr>
          <p:spPr>
            <a:xfrm rot="17426564" flipV="1">
              <a:off x="3946685" y="3720155"/>
              <a:ext cx="263327" cy="284423"/>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A30000"/>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49" name="Freeform: Shape 159">
              <a:extLst>
                <a:ext uri="{FF2B5EF4-FFF2-40B4-BE49-F238E27FC236}">
                  <a16:creationId xmlns:a16="http://schemas.microsoft.com/office/drawing/2014/main" id="{A3E08FFB-0FC8-EDA2-8FAC-E64275B9654F}"/>
                </a:ext>
              </a:extLst>
            </p:cNvPr>
            <p:cNvSpPr>
              <a:spLocks noChangeAspect="1"/>
            </p:cNvSpPr>
            <p:nvPr/>
          </p:nvSpPr>
          <p:spPr>
            <a:xfrm rot="6711832" flipV="1">
              <a:off x="3783109" y="3508893"/>
              <a:ext cx="263327" cy="284423"/>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3F4D92"/>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0" name="Oval 145">
              <a:extLst>
                <a:ext uri="{FF2B5EF4-FFF2-40B4-BE49-F238E27FC236}">
                  <a16:creationId xmlns:a16="http://schemas.microsoft.com/office/drawing/2014/main" id="{36C626EB-D022-935C-446B-62119B43A655}"/>
                </a:ext>
              </a:extLst>
            </p:cNvPr>
            <p:cNvSpPr/>
            <p:nvPr/>
          </p:nvSpPr>
          <p:spPr>
            <a:xfrm>
              <a:off x="3945222" y="3710010"/>
              <a:ext cx="91440" cy="91440"/>
            </a:xfrm>
            <a:prstGeom prst="ellipse">
              <a:avLst/>
            </a:prstGeom>
            <a:solidFill>
              <a:srgbClr val="CC9C50">
                <a:lumMod val="75000"/>
              </a:srgbClr>
            </a:solidFill>
            <a:ln w="28575" cap="flat" cmpd="sng" algn="ctr">
              <a:noFill/>
              <a:prstDash val="solid"/>
            </a:ln>
            <a:effectLst/>
          </p:spPr>
          <p:txBody>
            <a:bodyPr rtlCol="0" anchor="ctr"/>
            <a:lstStyle/>
            <a:p>
              <a:pPr algn="ctr" defTabSz="685800">
                <a:spcBef>
                  <a:spcPct val="0"/>
                </a:spcBef>
                <a:spcAft>
                  <a:spcPct val="0"/>
                </a:spcAft>
                <a:defRPr/>
              </a:pPr>
              <a:endParaRPr lang="en-US" sz="1350" kern="0">
                <a:solidFill>
                  <a:prstClr val="white"/>
                </a:solidFill>
                <a:latin typeface="Arial" panose="020B0604020202020204" pitchFamily="34" charset="0"/>
                <a:ea typeface="Calibri" panose="020F0502020204030204"/>
                <a:cs typeface="Arial" panose="020B0604020202020204" pitchFamily="34" charset="0"/>
              </a:endParaRPr>
            </a:p>
          </p:txBody>
        </p:sp>
      </p:grpSp>
      <p:sp>
        <p:nvSpPr>
          <p:cNvPr id="5" name="Textplatzhalter 4">
            <a:extLst>
              <a:ext uri="{FF2B5EF4-FFF2-40B4-BE49-F238E27FC236}">
                <a16:creationId xmlns:a16="http://schemas.microsoft.com/office/drawing/2014/main" id="{2D6698E1-DB40-7B1F-A966-4C070F021353}"/>
              </a:ext>
            </a:extLst>
          </p:cNvPr>
          <p:cNvSpPr txBox="1">
            <a:spLocks/>
          </p:cNvSpPr>
          <p:nvPr/>
        </p:nvSpPr>
        <p:spPr>
          <a:xfrm>
            <a:off x="352923" y="116735"/>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1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1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1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rPr>
              <a:t>Autoreaktive T-Zellen sind primäre Verursacher der Betazellzerstörung bei autoimmunem T1D</a:t>
            </a:r>
            <a:r>
              <a:rPr lang="de-DE" sz="2000" b="1" baseline="30000">
                <a:solidFill>
                  <a:srgbClr val="7030A0"/>
                </a:solidFill>
                <a:latin typeface="+mj-lt"/>
              </a:rPr>
              <a:t>1,2</a:t>
            </a:r>
          </a:p>
        </p:txBody>
      </p:sp>
    </p:spTree>
    <p:extLst>
      <p:ext uri="{BB962C8B-B14F-4D97-AF65-F5344CB8AC3E}">
        <p14:creationId xmlns:p14="http://schemas.microsoft.com/office/powerpoint/2010/main" val="397233528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CD987CB-F9DA-01EC-5BD5-BB44A43DA4FE}"/>
            </a:ext>
          </a:extLst>
        </p:cNvPr>
        <p:cNvGrpSpPr/>
        <p:nvPr/>
      </p:nvGrpSpPr>
      <p:grpSpPr>
        <a:xfrm>
          <a:off x="0" y="0"/>
          <a:ext cx="0" cy="0"/>
          <a:chOff x="0" y="0"/>
          <a:chExt cx="0" cy="0"/>
        </a:xfrm>
      </p:grpSpPr>
      <p:sp>
        <p:nvSpPr>
          <p:cNvPr id="9" name="Textfeld 8">
            <a:extLst>
              <a:ext uri="{FF2B5EF4-FFF2-40B4-BE49-F238E27FC236}">
                <a16:creationId xmlns:a16="http://schemas.microsoft.com/office/drawing/2014/main" id="{3426A265-CA2E-F3B7-05B4-A50F11BB81A0}"/>
              </a:ext>
            </a:extLst>
          </p:cNvPr>
          <p:cNvSpPr txBox="1"/>
          <p:nvPr/>
        </p:nvSpPr>
        <p:spPr>
          <a:xfrm>
            <a:off x="352923" y="4564720"/>
            <a:ext cx="8498977" cy="553998"/>
          </a:xfrm>
          <a:prstGeom prst="rect">
            <a:avLst/>
          </a:prstGeom>
          <a:noFill/>
        </p:spPr>
        <p:txBody>
          <a:bodyPr wrap="square">
            <a:spAutoFit/>
          </a:bodyPr>
          <a:lstStyle/>
          <a:p>
            <a:r>
              <a:rPr lang="de-DE" sz="600">
                <a:solidFill>
                  <a:srgbClr val="404040"/>
                </a:solidFill>
                <a:cs typeface="Arial"/>
              </a:rPr>
              <a:t>APZ: Antigen-präsentierende Zelle; 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CD40L: CD40-Ligand; HLA: Humanes </a:t>
            </a:r>
            <a:r>
              <a:rPr lang="de-DE" sz="600" err="1">
                <a:solidFill>
                  <a:srgbClr val="404040"/>
                </a:solidFill>
                <a:cs typeface="Arial"/>
              </a:rPr>
              <a:t>Leukozytenantigen</a:t>
            </a:r>
            <a:r>
              <a:rPr lang="de-DE" sz="600">
                <a:solidFill>
                  <a:srgbClr val="404040"/>
                </a:solidFill>
                <a:cs typeface="Arial"/>
              </a:rPr>
              <a:t>; IL: Interleukin; IFN: Interferon; MHC: Major </a:t>
            </a:r>
            <a:r>
              <a:rPr lang="de-DE" sz="600" err="1">
                <a:solidFill>
                  <a:srgbClr val="404040"/>
                </a:solidFill>
                <a:cs typeface="Arial"/>
              </a:rPr>
              <a:t>histocompatibility</a:t>
            </a:r>
            <a:r>
              <a:rPr lang="de-DE" sz="600">
                <a:solidFill>
                  <a:srgbClr val="404040"/>
                </a:solidFill>
                <a:cs typeface="Arial"/>
              </a:rPr>
              <a:t> </a:t>
            </a:r>
            <a:r>
              <a:rPr lang="de-DE" sz="600" err="1">
                <a:solidFill>
                  <a:srgbClr val="404040"/>
                </a:solidFill>
                <a:cs typeface="Arial"/>
              </a:rPr>
              <a:t>complex</a:t>
            </a:r>
            <a:r>
              <a:rPr lang="de-DE" sz="600">
                <a:solidFill>
                  <a:srgbClr val="404040"/>
                </a:solidFill>
                <a:cs typeface="Arial"/>
              </a:rPr>
              <a:t>, </a:t>
            </a:r>
            <a:r>
              <a:rPr lang="de-DE" sz="600" err="1">
                <a:solidFill>
                  <a:srgbClr val="404040"/>
                </a:solidFill>
                <a:cs typeface="Arial"/>
              </a:rPr>
              <a:t>Haupthistokompatibilitätskomplex</a:t>
            </a:r>
            <a:r>
              <a:rPr lang="de-DE" sz="600">
                <a:solidFill>
                  <a:srgbClr val="404040"/>
                </a:solidFill>
                <a:cs typeface="Arial"/>
              </a:rPr>
              <a:t>; T1D: Typ-1-Diabetes; TCR: T-Zell-Rezeptor.</a:t>
            </a:r>
          </a:p>
          <a:p>
            <a:r>
              <a:rPr lang="de-DE" sz="600" b="1">
                <a:solidFill>
                  <a:srgbClr val="404040"/>
                </a:solidFill>
                <a:cs typeface="Arial"/>
              </a:rPr>
              <a:t>1. </a:t>
            </a:r>
            <a:r>
              <a:rPr lang="de-DE" sz="600" err="1">
                <a:solidFill>
                  <a:srgbClr val="404040"/>
                </a:solidFill>
                <a:cs typeface="Arial"/>
              </a:rPr>
              <a:t>Houeiss</a:t>
            </a:r>
            <a:r>
              <a:rPr lang="de-DE" sz="600">
                <a:solidFill>
                  <a:srgbClr val="404040"/>
                </a:solidFill>
                <a:cs typeface="Arial"/>
              </a:rPr>
              <a:t> P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2022; 13: 933965. </a:t>
            </a:r>
            <a:r>
              <a:rPr lang="de-DE" sz="600" b="1">
                <a:solidFill>
                  <a:srgbClr val="404040"/>
                </a:solidFill>
                <a:cs typeface="Arial"/>
              </a:rPr>
              <a:t>2.</a:t>
            </a:r>
            <a:r>
              <a:rPr lang="de-DE" sz="600">
                <a:solidFill>
                  <a:srgbClr val="404040"/>
                </a:solidFill>
                <a:cs typeface="Arial"/>
              </a:rPr>
              <a:t> Clark M </a:t>
            </a:r>
            <a:r>
              <a:rPr lang="de-DE" sz="600" i="1">
                <a:solidFill>
                  <a:srgbClr val="404040"/>
                </a:solidFill>
                <a:cs typeface="Arial"/>
              </a:rPr>
              <a:t>et al. Front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2021; 11: 615371. </a:t>
            </a:r>
            <a:r>
              <a:rPr lang="de-DE" sz="600" b="1">
                <a:solidFill>
                  <a:srgbClr val="404040"/>
                </a:solidFill>
                <a:cs typeface="Arial"/>
              </a:rPr>
              <a:t>3.</a:t>
            </a:r>
            <a:r>
              <a:rPr lang="de-DE" sz="600">
                <a:solidFill>
                  <a:srgbClr val="404040"/>
                </a:solidFill>
                <a:cs typeface="Arial"/>
              </a:rPr>
              <a:t> Lu J </a:t>
            </a:r>
            <a:r>
              <a:rPr lang="de-DE" sz="600" i="1">
                <a:solidFill>
                  <a:srgbClr val="404040"/>
                </a:solidFill>
                <a:cs typeface="Arial"/>
              </a:rPr>
              <a:t>et al. </a:t>
            </a:r>
            <a:r>
              <a:rPr lang="de-DE" sz="600" i="1" err="1">
                <a:solidFill>
                  <a:srgbClr val="404040"/>
                </a:solidFill>
                <a:cs typeface="Arial"/>
              </a:rPr>
              <a:t>Clin</a:t>
            </a:r>
            <a:r>
              <a:rPr lang="de-DE" sz="600" i="1">
                <a:solidFill>
                  <a:srgbClr val="404040"/>
                </a:solidFill>
                <a:cs typeface="Arial"/>
              </a:rPr>
              <a:t> </a:t>
            </a:r>
            <a:r>
              <a:rPr lang="de-DE" sz="600" i="1" err="1">
                <a:solidFill>
                  <a:srgbClr val="404040"/>
                </a:solidFill>
                <a:cs typeface="Arial"/>
              </a:rPr>
              <a:t>Transl</a:t>
            </a:r>
            <a:r>
              <a:rPr lang="de-DE" sz="600" i="1">
                <a:solidFill>
                  <a:srgbClr val="404040"/>
                </a:solidFill>
                <a:cs typeface="Arial"/>
              </a:rPr>
              <a:t> </a:t>
            </a:r>
            <a:r>
              <a:rPr lang="de-DE" sz="600" i="1" err="1">
                <a:solidFill>
                  <a:srgbClr val="404040"/>
                </a:solidFill>
                <a:cs typeface="Arial"/>
              </a:rPr>
              <a:t>Immunology</a:t>
            </a:r>
            <a:r>
              <a:rPr lang="de-DE" sz="600" i="1">
                <a:solidFill>
                  <a:srgbClr val="404040"/>
                </a:solidFill>
                <a:cs typeface="Arial"/>
              </a:rPr>
              <a:t> </a:t>
            </a:r>
            <a:r>
              <a:rPr lang="de-DE" sz="600">
                <a:solidFill>
                  <a:srgbClr val="404040"/>
                </a:solidFill>
                <a:cs typeface="Arial"/>
              </a:rPr>
              <a:t>2020; 9: e1122. </a:t>
            </a:r>
            <a:r>
              <a:rPr lang="de-DE" sz="600" b="1">
                <a:solidFill>
                  <a:srgbClr val="404040"/>
                </a:solidFill>
                <a:cs typeface="Arial"/>
              </a:rPr>
              <a:t>4.</a:t>
            </a:r>
            <a:r>
              <a:rPr lang="de-DE" sz="600">
                <a:solidFill>
                  <a:srgbClr val="404040"/>
                </a:solidFill>
                <a:cs typeface="Arial"/>
              </a:rPr>
              <a:t> Bender C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2021; 11: 606434. </a:t>
            </a:r>
            <a:r>
              <a:rPr lang="de-DE" sz="600" b="1">
                <a:solidFill>
                  <a:srgbClr val="404040"/>
                </a:solidFill>
                <a:cs typeface="Arial"/>
              </a:rPr>
              <a:t>5.</a:t>
            </a:r>
            <a:r>
              <a:rPr lang="de-DE" sz="600">
                <a:solidFill>
                  <a:srgbClr val="404040"/>
                </a:solidFill>
                <a:cs typeface="Arial"/>
              </a:rPr>
              <a:t> </a:t>
            </a:r>
            <a:r>
              <a:rPr lang="de-DE" sz="600" err="1">
                <a:solidFill>
                  <a:srgbClr val="404040"/>
                </a:solidFill>
                <a:cs typeface="Arial"/>
              </a:rPr>
              <a:t>Burrack</a:t>
            </a:r>
            <a:r>
              <a:rPr lang="de-DE" sz="600">
                <a:solidFill>
                  <a:srgbClr val="404040"/>
                </a:solidFill>
                <a:cs typeface="Arial"/>
              </a:rPr>
              <a:t> AL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2017; 8: 343. </a:t>
            </a:r>
            <a:r>
              <a:rPr lang="de-DE" sz="600" b="1">
                <a:solidFill>
                  <a:srgbClr val="404040"/>
                </a:solidFill>
                <a:cs typeface="Arial"/>
              </a:rPr>
              <a:t>6.</a:t>
            </a:r>
            <a:r>
              <a:rPr lang="de-DE" sz="600">
                <a:solidFill>
                  <a:srgbClr val="404040"/>
                </a:solidFill>
                <a:cs typeface="Arial"/>
              </a:rPr>
              <a:t> Richardson SJ </a:t>
            </a:r>
            <a:r>
              <a:rPr lang="de-DE" sz="600" i="1">
                <a:solidFill>
                  <a:srgbClr val="404040"/>
                </a:solidFill>
                <a:cs typeface="Arial"/>
              </a:rPr>
              <a:t>et al. </a:t>
            </a:r>
            <a:r>
              <a:rPr lang="de-DE" sz="600" i="1" err="1">
                <a:solidFill>
                  <a:srgbClr val="404040"/>
                </a:solidFill>
                <a:cs typeface="Arial"/>
              </a:rPr>
              <a:t>Diabetologia</a:t>
            </a:r>
            <a:r>
              <a:rPr lang="de-DE" sz="600" i="1">
                <a:solidFill>
                  <a:srgbClr val="404040"/>
                </a:solidFill>
                <a:cs typeface="Arial"/>
              </a:rPr>
              <a:t> </a:t>
            </a:r>
            <a:r>
              <a:rPr lang="de-DE" sz="600">
                <a:solidFill>
                  <a:srgbClr val="404040"/>
                </a:solidFill>
                <a:cs typeface="Arial"/>
              </a:rPr>
              <a:t>2016; 59: 2448–58. </a:t>
            </a:r>
            <a:r>
              <a:rPr lang="de-DE" sz="600" b="1">
                <a:solidFill>
                  <a:srgbClr val="404040"/>
                </a:solidFill>
                <a:cs typeface="Arial"/>
              </a:rPr>
              <a:t>7.</a:t>
            </a:r>
            <a:r>
              <a:rPr lang="de-DE" sz="600">
                <a:solidFill>
                  <a:srgbClr val="404040"/>
                </a:solidFill>
                <a:cs typeface="Arial"/>
              </a:rPr>
              <a:t> den </a:t>
            </a:r>
            <a:r>
              <a:rPr lang="de-DE" sz="600" err="1">
                <a:solidFill>
                  <a:srgbClr val="404040"/>
                </a:solidFill>
                <a:cs typeface="Arial"/>
              </a:rPr>
              <a:t>Hollander</a:t>
            </a:r>
            <a:r>
              <a:rPr lang="de-DE" sz="600">
                <a:solidFill>
                  <a:srgbClr val="404040"/>
                </a:solidFill>
                <a:cs typeface="Arial"/>
              </a:rPr>
              <a:t> NHM &amp; </a:t>
            </a:r>
            <a:r>
              <a:rPr lang="de-DE" sz="600" err="1">
                <a:solidFill>
                  <a:srgbClr val="404040"/>
                </a:solidFill>
                <a:cs typeface="Arial"/>
              </a:rPr>
              <a:t>Roep</a:t>
            </a:r>
            <a:r>
              <a:rPr lang="de-DE" sz="600">
                <a:solidFill>
                  <a:srgbClr val="404040"/>
                </a:solidFill>
                <a:cs typeface="Arial"/>
              </a:rPr>
              <a:t> BO. </a:t>
            </a:r>
            <a:r>
              <a:rPr lang="de-DE" sz="600" i="1">
                <a:solidFill>
                  <a:srgbClr val="404040"/>
                </a:solidFill>
                <a:cs typeface="Arial"/>
              </a:rPr>
              <a:t>Front Med (Lausanne) </a:t>
            </a:r>
            <a:r>
              <a:rPr lang="de-DE" sz="600">
                <a:solidFill>
                  <a:srgbClr val="404040"/>
                </a:solidFill>
                <a:cs typeface="Arial"/>
              </a:rPr>
              <a:t>2022; 9: 932086. </a:t>
            </a:r>
            <a:endParaRPr lang="en-US" sz="600">
              <a:solidFill>
                <a:srgbClr val="404040"/>
              </a:solidFill>
              <a:cs typeface="Arial"/>
            </a:endParaRPr>
          </a:p>
        </p:txBody>
      </p:sp>
      <p:sp>
        <p:nvSpPr>
          <p:cNvPr id="547" name="Rectangle 13">
            <a:extLst>
              <a:ext uri="{FF2B5EF4-FFF2-40B4-BE49-F238E27FC236}">
                <a16:creationId xmlns:a16="http://schemas.microsoft.com/office/drawing/2014/main" id="{ED199189-4627-3214-260F-25A16BA0BA9B}"/>
              </a:ext>
            </a:extLst>
          </p:cNvPr>
          <p:cNvSpPr/>
          <p:nvPr/>
        </p:nvSpPr>
        <p:spPr>
          <a:xfrm>
            <a:off x="346258" y="1430350"/>
            <a:ext cx="4677227" cy="2241037"/>
          </a:xfrm>
          <a:prstGeom prst="rect">
            <a:avLst/>
          </a:prstGeom>
          <a:solidFill>
            <a:srgbClr val="E9EEFE"/>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48" name="Rectangle: Top Corners Rounded 15">
            <a:extLst>
              <a:ext uri="{FF2B5EF4-FFF2-40B4-BE49-F238E27FC236}">
                <a16:creationId xmlns:a16="http://schemas.microsoft.com/office/drawing/2014/main" id="{BB44CA18-1D28-905C-360C-91018C2AD243}"/>
              </a:ext>
            </a:extLst>
          </p:cNvPr>
          <p:cNvSpPr/>
          <p:nvPr/>
        </p:nvSpPr>
        <p:spPr>
          <a:xfrm rot="16200000">
            <a:off x="2476528" y="-974897"/>
            <a:ext cx="595736" cy="4829654"/>
          </a:xfrm>
          <a:prstGeom prst="rect">
            <a:avLst/>
          </a:prstGeom>
          <a:noFill/>
          <a:ln w="25400" cap="flat" cmpd="sng" algn="ctr">
            <a:noFill/>
            <a:prstDash val="solid"/>
          </a:ln>
          <a:effectLst/>
        </p:spPr>
        <p:txBody>
          <a:bodyPr vert="vert" lIns="0" tIns="0" rIns="0" bIns="0" rtlCol="0" anchor="t" anchorCtr="0"/>
          <a:lstStyle/>
          <a:p>
            <a:pPr marL="0" marR="0" lvl="0" indent="0" defTabSz="685800" eaLnBrk="1" fontAlgn="auto" latinLnBrk="0" hangingPunct="1">
              <a:lnSpc>
                <a:spcPct val="90000"/>
              </a:lnSpc>
              <a:spcBef>
                <a:spcPct val="0"/>
              </a:spcBef>
              <a:spcAft>
                <a:spcPct val="0"/>
              </a:spcAft>
              <a:buClrTx/>
              <a:buSzTx/>
              <a:buFontTx/>
              <a:buNone/>
              <a:tabLst/>
              <a:defRPr/>
            </a:pPr>
            <a:r>
              <a:rPr kumimoji="0" lang="de" sz="13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Langerhans-Inseln in der </a:t>
            </a: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 T1D-Bauchspeicheldrüse</a:t>
            </a:r>
          </a:p>
        </p:txBody>
      </p:sp>
      <p:cxnSp>
        <p:nvCxnSpPr>
          <p:cNvPr id="549" name="Connettore diritto 16">
            <a:extLst>
              <a:ext uri="{FF2B5EF4-FFF2-40B4-BE49-F238E27FC236}">
                <a16:creationId xmlns:a16="http://schemas.microsoft.com/office/drawing/2014/main" id="{80A6A19E-8202-BF01-E577-13E74FEC945D}"/>
              </a:ext>
            </a:extLst>
          </p:cNvPr>
          <p:cNvCxnSpPr/>
          <p:nvPr/>
        </p:nvCxnSpPr>
        <p:spPr>
          <a:xfrm>
            <a:off x="9709" y="1029469"/>
            <a:ext cx="5019491" cy="0"/>
          </a:xfrm>
          <a:prstGeom prst="line">
            <a:avLst/>
          </a:prstGeom>
          <a:noFill/>
          <a:ln w="25400" cap="flat" cmpd="sng" algn="ctr">
            <a:solidFill>
              <a:srgbClr val="2F3651"/>
            </a:solidFill>
            <a:prstDash val="solid"/>
          </a:ln>
          <a:effectLst>
            <a:outerShdw blurRad="40000" dist="20000" dir="5400000" rotWithShape="0">
              <a:srgbClr val="000000">
                <a:alpha val="38000"/>
              </a:srgbClr>
            </a:outerShdw>
          </a:effectLst>
        </p:spPr>
      </p:cxnSp>
      <p:grpSp>
        <p:nvGrpSpPr>
          <p:cNvPr id="552" name="Group 36">
            <a:extLst>
              <a:ext uri="{FF2B5EF4-FFF2-40B4-BE49-F238E27FC236}">
                <a16:creationId xmlns:a16="http://schemas.microsoft.com/office/drawing/2014/main" id="{4C910C66-AE2D-A159-D37D-9F61F5D7AD96}"/>
              </a:ext>
            </a:extLst>
          </p:cNvPr>
          <p:cNvGrpSpPr>
            <a:grpSpLocks noChangeAspect="1"/>
          </p:cNvGrpSpPr>
          <p:nvPr/>
        </p:nvGrpSpPr>
        <p:grpSpPr>
          <a:xfrm>
            <a:off x="2111291" y="1797612"/>
            <a:ext cx="964128" cy="1059670"/>
            <a:chOff x="4525541" y="2474449"/>
            <a:chExt cx="2109395" cy="2318425"/>
          </a:xfrm>
        </p:grpSpPr>
        <p:sp>
          <p:nvSpPr>
            <p:cNvPr id="553" name="Rectangle 37">
              <a:extLst>
                <a:ext uri="{FF2B5EF4-FFF2-40B4-BE49-F238E27FC236}">
                  <a16:creationId xmlns:a16="http://schemas.microsoft.com/office/drawing/2014/main" id="{5185B4FC-5DA6-CAD9-06AA-95A4690D997A}"/>
                </a:ext>
              </a:extLst>
            </p:cNvPr>
            <p:cNvSpPr/>
            <p:nvPr/>
          </p:nvSpPr>
          <p:spPr>
            <a:xfrm>
              <a:off x="4726058" y="2474449"/>
              <a:ext cx="1574266" cy="515133"/>
            </a:xfrm>
            <a:prstGeom prst="rect">
              <a:avLst/>
            </a:prstGeom>
          </p:spPr>
          <p:txBody>
            <a:bodyPr wrap="square" lIns="0" tIns="0" rIns="0" bIns="0">
              <a:spAutoFit/>
            </a:bodyPr>
            <a:lstStyle/>
            <a:p>
              <a:pPr algn="ctr" defTabSz="685783">
                <a:lnSpc>
                  <a:spcPct val="85000"/>
                </a:lnSpc>
                <a:defRPr/>
              </a:pPr>
              <a:r>
                <a:rPr lang="de" sz="900" b="1">
                  <a:solidFill>
                    <a:srgbClr val="2F3651"/>
                  </a:solidFill>
                  <a:uFill>
                    <a:solidFill>
                      <a:prstClr val="black">
                        <a:alpha val="0"/>
                      </a:prstClr>
                    </a:solidFill>
                  </a:uFill>
                  <a:latin typeface="Arial"/>
                  <a:ea typeface="Arial"/>
                  <a:cs typeface="Arial"/>
                </a:rPr>
                <a:t>Beschädigte Betazelle</a:t>
              </a:r>
            </a:p>
          </p:txBody>
        </p:sp>
        <p:grpSp>
          <p:nvGrpSpPr>
            <p:cNvPr id="554" name="Group 38">
              <a:extLst>
                <a:ext uri="{FF2B5EF4-FFF2-40B4-BE49-F238E27FC236}">
                  <a16:creationId xmlns:a16="http://schemas.microsoft.com/office/drawing/2014/main" id="{5113E7AF-1F90-4AE3-C6B1-6FC636459504}"/>
                </a:ext>
              </a:extLst>
            </p:cNvPr>
            <p:cNvGrpSpPr>
              <a:grpSpLocks noChangeAspect="1"/>
            </p:cNvGrpSpPr>
            <p:nvPr/>
          </p:nvGrpSpPr>
          <p:grpSpPr>
            <a:xfrm>
              <a:off x="4525541" y="3132797"/>
              <a:ext cx="2109395" cy="1660077"/>
              <a:chOff x="6605574" y="1687564"/>
              <a:chExt cx="1673758" cy="1317234"/>
            </a:xfrm>
          </p:grpSpPr>
          <p:pic>
            <p:nvPicPr>
              <p:cNvPr id="560" name="Graphic 49">
                <a:extLst>
                  <a:ext uri="{FF2B5EF4-FFF2-40B4-BE49-F238E27FC236}">
                    <a16:creationId xmlns:a16="http://schemas.microsoft.com/office/drawing/2014/main" id="{4B2D2725-89D6-BC07-B42D-5796637A346E}"/>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605574" y="1687564"/>
                <a:ext cx="1673758" cy="1317234"/>
              </a:xfrm>
              <a:prstGeom prst="rect">
                <a:avLst/>
              </a:prstGeom>
            </p:spPr>
          </p:pic>
          <p:grpSp>
            <p:nvGrpSpPr>
              <p:cNvPr id="561" name="Group 51">
                <a:extLst>
                  <a:ext uri="{FF2B5EF4-FFF2-40B4-BE49-F238E27FC236}">
                    <a16:creationId xmlns:a16="http://schemas.microsoft.com/office/drawing/2014/main" id="{B134B2B8-9C3B-5EFB-1FCC-E1D97B81EA53}"/>
                  </a:ext>
                </a:extLst>
              </p:cNvPr>
              <p:cNvGrpSpPr/>
              <p:nvPr/>
            </p:nvGrpSpPr>
            <p:grpSpPr>
              <a:xfrm>
                <a:off x="6681317" y="2369428"/>
                <a:ext cx="1378904" cy="584888"/>
                <a:chOff x="7851709" y="2288299"/>
                <a:chExt cx="1378904" cy="584888"/>
              </a:xfrm>
            </p:grpSpPr>
            <p:pic>
              <p:nvPicPr>
                <p:cNvPr id="563" name="Graphic 55">
                  <a:extLst>
                    <a:ext uri="{FF2B5EF4-FFF2-40B4-BE49-F238E27FC236}">
                      <a16:creationId xmlns:a16="http://schemas.microsoft.com/office/drawing/2014/main" id="{EDE1FF76-2ADE-63F1-D786-E4E9487FCB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470927">
                  <a:off x="7959625" y="2446590"/>
                  <a:ext cx="335598" cy="210399"/>
                </a:xfrm>
                <a:prstGeom prst="rect">
                  <a:avLst/>
                </a:prstGeom>
              </p:spPr>
            </p:pic>
            <p:pic>
              <p:nvPicPr>
                <p:cNvPr id="564" name="Graphic 56">
                  <a:extLst>
                    <a:ext uri="{FF2B5EF4-FFF2-40B4-BE49-F238E27FC236}">
                      <a16:creationId xmlns:a16="http://schemas.microsoft.com/office/drawing/2014/main" id="{BC7F1590-CFB8-E43E-1F4C-CFB1E52748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470927">
                  <a:off x="8895015" y="2466074"/>
                  <a:ext cx="335598" cy="210399"/>
                </a:xfrm>
                <a:prstGeom prst="rect">
                  <a:avLst/>
                </a:prstGeom>
              </p:spPr>
            </p:pic>
            <p:pic>
              <p:nvPicPr>
                <p:cNvPr id="565" name="Graphic 57">
                  <a:extLst>
                    <a:ext uri="{FF2B5EF4-FFF2-40B4-BE49-F238E27FC236}">
                      <a16:creationId xmlns:a16="http://schemas.microsoft.com/office/drawing/2014/main" id="{215BB530-532A-D75D-359A-AC1272F1E1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a:off x="8186456" y="2662788"/>
                  <a:ext cx="335598" cy="210399"/>
                </a:xfrm>
                <a:prstGeom prst="rect">
                  <a:avLst/>
                </a:prstGeom>
              </p:spPr>
            </p:pic>
            <p:pic>
              <p:nvPicPr>
                <p:cNvPr id="566" name="Graphic 58">
                  <a:extLst>
                    <a:ext uri="{FF2B5EF4-FFF2-40B4-BE49-F238E27FC236}">
                      <a16:creationId xmlns:a16="http://schemas.microsoft.com/office/drawing/2014/main" id="{F51CF58A-3A50-E8EB-B6A0-78D5F025D21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2629067">
                  <a:off x="7851709" y="2288299"/>
                  <a:ext cx="333333" cy="208979"/>
                </a:xfrm>
                <a:prstGeom prst="rect">
                  <a:avLst/>
                </a:prstGeom>
              </p:spPr>
            </p:pic>
          </p:grpSp>
          <p:pic>
            <p:nvPicPr>
              <p:cNvPr id="562" name="Graphic 52">
                <a:extLst>
                  <a:ext uri="{FF2B5EF4-FFF2-40B4-BE49-F238E27FC236}">
                    <a16:creationId xmlns:a16="http://schemas.microsoft.com/office/drawing/2014/main" id="{A62ED48C-7601-7D32-48E1-31E54ED275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0800000">
                <a:off x="7324846" y="2744285"/>
                <a:ext cx="335598" cy="210399"/>
              </a:xfrm>
              <a:prstGeom prst="rect">
                <a:avLst/>
              </a:prstGeom>
            </p:spPr>
          </p:pic>
        </p:grpSp>
        <p:grpSp>
          <p:nvGrpSpPr>
            <p:cNvPr id="555" name="Group 39">
              <a:extLst>
                <a:ext uri="{FF2B5EF4-FFF2-40B4-BE49-F238E27FC236}">
                  <a16:creationId xmlns:a16="http://schemas.microsoft.com/office/drawing/2014/main" id="{22343A6B-01A1-93C3-5ADC-02E5649D4037}"/>
                </a:ext>
              </a:extLst>
            </p:cNvPr>
            <p:cNvGrpSpPr>
              <a:grpSpLocks noChangeAspect="1"/>
            </p:cNvGrpSpPr>
            <p:nvPr/>
          </p:nvGrpSpPr>
          <p:grpSpPr>
            <a:xfrm>
              <a:off x="4704241" y="3605268"/>
              <a:ext cx="1659678" cy="1027263"/>
              <a:chOff x="8275555" y="4015268"/>
              <a:chExt cx="1292415" cy="799946"/>
            </a:xfrm>
          </p:grpSpPr>
          <p:grpSp>
            <p:nvGrpSpPr>
              <p:cNvPr id="556" name="Group 43">
                <a:extLst>
                  <a:ext uri="{FF2B5EF4-FFF2-40B4-BE49-F238E27FC236}">
                    <a16:creationId xmlns:a16="http://schemas.microsoft.com/office/drawing/2014/main" id="{C45450ED-4DB9-DD31-0F93-F264150DCC5C}"/>
                  </a:ext>
                </a:extLst>
              </p:cNvPr>
              <p:cNvGrpSpPr/>
              <p:nvPr/>
            </p:nvGrpSpPr>
            <p:grpSpPr>
              <a:xfrm>
                <a:off x="8275555" y="4435449"/>
                <a:ext cx="1292415" cy="379765"/>
                <a:chOff x="7937076" y="2465589"/>
                <a:chExt cx="1292415" cy="379765"/>
              </a:xfrm>
            </p:grpSpPr>
            <p:pic>
              <p:nvPicPr>
                <p:cNvPr id="558" name="Graphic 1931">
                  <a:extLst>
                    <a:ext uri="{FF2B5EF4-FFF2-40B4-BE49-F238E27FC236}">
                      <a16:creationId xmlns:a16="http://schemas.microsoft.com/office/drawing/2014/main" id="{08C63806-2068-8048-12D8-FC8662BCF0C6}"/>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1470927">
                  <a:off x="7937076" y="2480824"/>
                  <a:ext cx="379763" cy="291945"/>
                </a:xfrm>
                <a:prstGeom prst="rect">
                  <a:avLst/>
                </a:prstGeom>
              </p:spPr>
            </p:pic>
            <p:pic>
              <p:nvPicPr>
                <p:cNvPr id="559" name="Graphic 1932">
                  <a:extLst>
                    <a:ext uri="{FF2B5EF4-FFF2-40B4-BE49-F238E27FC236}">
                      <a16:creationId xmlns:a16="http://schemas.microsoft.com/office/drawing/2014/main" id="{38F0D91E-7F66-27E0-E8F4-FA0A3B04C0A9}"/>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rot="7070215">
                  <a:off x="8893636" y="2509500"/>
                  <a:ext cx="379765" cy="291944"/>
                </a:xfrm>
                <a:prstGeom prst="rect">
                  <a:avLst/>
                </a:prstGeom>
              </p:spPr>
            </p:pic>
          </p:grpSp>
          <p:sp>
            <p:nvSpPr>
              <p:cNvPr id="557" name="Freeform 55">
                <a:extLst>
                  <a:ext uri="{FF2B5EF4-FFF2-40B4-BE49-F238E27FC236}">
                    <a16:creationId xmlns:a16="http://schemas.microsoft.com/office/drawing/2014/main" id="{B2A67F94-9FC2-0013-DC20-41A31BD56927}"/>
                  </a:ext>
                </a:extLst>
              </p:cNvPr>
              <p:cNvSpPr/>
              <p:nvPr/>
            </p:nvSpPr>
            <p:spPr>
              <a:xfrm>
                <a:off x="8584404" y="4015268"/>
                <a:ext cx="690874" cy="636406"/>
              </a:xfrm>
              <a:custGeom>
                <a:avLst/>
                <a:gdLst>
                  <a:gd name="connsiteX0" fmla="*/ 690875 w 690874"/>
                  <a:gd name="connsiteY0" fmla="*/ 318203 h 636406"/>
                  <a:gd name="connsiteX1" fmla="*/ 345437 w 690874"/>
                  <a:gd name="connsiteY1" fmla="*/ 636406 h 636406"/>
                  <a:gd name="connsiteX2" fmla="*/ 0 w 690874"/>
                  <a:gd name="connsiteY2" fmla="*/ 318203 h 636406"/>
                  <a:gd name="connsiteX3" fmla="*/ 345437 w 690874"/>
                  <a:gd name="connsiteY3" fmla="*/ 0 h 636406"/>
                  <a:gd name="connsiteX4" fmla="*/ 690875 w 690874"/>
                  <a:gd name="connsiteY4" fmla="*/ 318203 h 63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874" h="636406">
                    <a:moveTo>
                      <a:pt x="690875" y="318203"/>
                    </a:moveTo>
                    <a:cubicBezTo>
                      <a:pt x="690875" y="493942"/>
                      <a:pt x="536217" y="636406"/>
                      <a:pt x="345437" y="636406"/>
                    </a:cubicBezTo>
                    <a:cubicBezTo>
                      <a:pt x="154658" y="636406"/>
                      <a:pt x="0" y="493942"/>
                      <a:pt x="0" y="318203"/>
                    </a:cubicBezTo>
                    <a:cubicBezTo>
                      <a:pt x="0" y="142464"/>
                      <a:pt x="154658" y="0"/>
                      <a:pt x="345437" y="0"/>
                    </a:cubicBezTo>
                    <a:cubicBezTo>
                      <a:pt x="536217" y="0"/>
                      <a:pt x="690875" y="142464"/>
                      <a:pt x="690875" y="318203"/>
                    </a:cubicBezTo>
                    <a:close/>
                  </a:path>
                </a:pathLst>
              </a:custGeom>
              <a:solidFill>
                <a:srgbClr val="E3E7F7">
                  <a:alpha val="48000"/>
                </a:srgbClr>
              </a:solidFill>
              <a:ln w="6684" cap="flat">
                <a:noFill/>
                <a:prstDash val="solid"/>
                <a:miter/>
              </a:ln>
            </p:spPr>
            <p:txBody>
              <a:bodyPr rtlCol="0" anchor="ctr"/>
              <a:lstStyle/>
              <a:p>
                <a:pPr defTabSz="914355">
                  <a:lnSpc>
                    <a:spcPct val="85000"/>
                  </a:lnSpc>
                  <a:defRPr/>
                </a:pPr>
                <a:endParaRPr lang="en-US" sz="900">
                  <a:solidFill>
                    <a:srgbClr val="2F3651"/>
                  </a:solidFill>
                  <a:latin typeface="Arial" panose="020B0604020202020204" pitchFamily="34" charset="0"/>
                  <a:ea typeface="Calibri" panose="020F0502020204030204"/>
                  <a:cs typeface="Arial" panose="020B0604020202020204" pitchFamily="34" charset="0"/>
                </a:endParaRPr>
              </a:p>
            </p:txBody>
          </p:sp>
        </p:grpSp>
      </p:grpSp>
      <p:grpSp>
        <p:nvGrpSpPr>
          <p:cNvPr id="567" name="Group 60">
            <a:extLst>
              <a:ext uri="{FF2B5EF4-FFF2-40B4-BE49-F238E27FC236}">
                <a16:creationId xmlns:a16="http://schemas.microsoft.com/office/drawing/2014/main" id="{162CC47C-2BE2-AB87-38AE-0A108A54F7D3}"/>
              </a:ext>
            </a:extLst>
          </p:cNvPr>
          <p:cNvGrpSpPr>
            <a:grpSpLocks noChangeAspect="1"/>
          </p:cNvGrpSpPr>
          <p:nvPr/>
        </p:nvGrpSpPr>
        <p:grpSpPr>
          <a:xfrm>
            <a:off x="4041248" y="1511773"/>
            <a:ext cx="869790" cy="1121010"/>
            <a:chOff x="644761" y="2636830"/>
            <a:chExt cx="2750629" cy="3545086"/>
          </a:xfrm>
        </p:grpSpPr>
        <p:grpSp>
          <p:nvGrpSpPr>
            <p:cNvPr id="568" name="Group 68">
              <a:extLst>
                <a:ext uri="{FF2B5EF4-FFF2-40B4-BE49-F238E27FC236}">
                  <a16:creationId xmlns:a16="http://schemas.microsoft.com/office/drawing/2014/main" id="{FB0E1F3F-9861-01B7-C4E7-AE4CD4F901C5}"/>
                </a:ext>
              </a:extLst>
            </p:cNvPr>
            <p:cNvGrpSpPr/>
            <p:nvPr/>
          </p:nvGrpSpPr>
          <p:grpSpPr>
            <a:xfrm rot="14554919">
              <a:off x="543265" y="2738326"/>
              <a:ext cx="2927359" cy="2724368"/>
              <a:chOff x="6408261" y="1791601"/>
              <a:chExt cx="845757" cy="787110"/>
            </a:xfrm>
          </p:grpSpPr>
          <p:sp>
            <p:nvSpPr>
              <p:cNvPr id="570" name="Freeform 327">
                <a:extLst>
                  <a:ext uri="{FF2B5EF4-FFF2-40B4-BE49-F238E27FC236}">
                    <a16:creationId xmlns:a16="http://schemas.microsoft.com/office/drawing/2014/main" id="{92C46807-777D-1A16-073F-57F1EDED0D17}"/>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sp>
            <p:nvSpPr>
              <p:cNvPr id="571" name="Freeform 328">
                <a:extLst>
                  <a:ext uri="{FF2B5EF4-FFF2-40B4-BE49-F238E27FC236}">
                    <a16:creationId xmlns:a16="http://schemas.microsoft.com/office/drawing/2014/main" id="{107EBA53-040F-A3C9-8BC3-71F27AD0EF56}"/>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569" name="TextBox 69">
              <a:extLst>
                <a:ext uri="{FF2B5EF4-FFF2-40B4-BE49-F238E27FC236}">
                  <a16:creationId xmlns:a16="http://schemas.microsoft.com/office/drawing/2014/main" id="{86DCF56E-A1CF-6B35-4123-00B7FB5D11DF}"/>
                </a:ext>
              </a:extLst>
            </p:cNvPr>
            <p:cNvSpPr txBox="1"/>
            <p:nvPr/>
          </p:nvSpPr>
          <p:spPr>
            <a:xfrm>
              <a:off x="698579" y="5809622"/>
              <a:ext cx="2696811" cy="372294"/>
            </a:xfrm>
            <a:prstGeom prst="rect">
              <a:avLst/>
            </a:prstGeom>
            <a:noFill/>
          </p:spPr>
          <p:txBody>
            <a:bodyPr wrap="square" lIns="0" tIns="0" rIns="0" bIns="0" rtlCol="0">
              <a:spAutoFit/>
            </a:bodyPr>
            <a:lstStyle/>
            <a:p>
              <a:pPr marL="0" marR="0" lvl="0" indent="0" algn="ctr" defTabSz="685800" eaLnBrk="1" fontAlgn="auto" latinLnBrk="0" hangingPunct="1">
                <a:lnSpc>
                  <a:spcPct val="85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Unreife APZ</a:t>
              </a:r>
            </a:p>
          </p:txBody>
        </p:sp>
      </p:grpSp>
      <p:sp>
        <p:nvSpPr>
          <p:cNvPr id="572" name="Freeform: Shape 240">
            <a:extLst>
              <a:ext uri="{FF2B5EF4-FFF2-40B4-BE49-F238E27FC236}">
                <a16:creationId xmlns:a16="http://schemas.microsoft.com/office/drawing/2014/main" id="{7AF84337-959F-3372-B69E-B9981B4C6052}"/>
              </a:ext>
            </a:extLst>
          </p:cNvPr>
          <p:cNvSpPr/>
          <p:nvPr/>
        </p:nvSpPr>
        <p:spPr>
          <a:xfrm rot="1377844">
            <a:off x="3089956" y="2118453"/>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3" name="Freeform: Shape 241">
            <a:extLst>
              <a:ext uri="{FF2B5EF4-FFF2-40B4-BE49-F238E27FC236}">
                <a16:creationId xmlns:a16="http://schemas.microsoft.com/office/drawing/2014/main" id="{05A6EFEE-CA83-3007-47DF-1BDAFB85DED7}"/>
              </a:ext>
            </a:extLst>
          </p:cNvPr>
          <p:cNvSpPr/>
          <p:nvPr/>
        </p:nvSpPr>
        <p:spPr>
          <a:xfrm rot="19962956">
            <a:off x="3451878" y="2004289"/>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4" name="Freeform: Shape 242">
            <a:extLst>
              <a:ext uri="{FF2B5EF4-FFF2-40B4-BE49-F238E27FC236}">
                <a16:creationId xmlns:a16="http://schemas.microsoft.com/office/drawing/2014/main" id="{FAC083AC-40BE-DC1E-6E24-06FE37E34BF2}"/>
              </a:ext>
            </a:extLst>
          </p:cNvPr>
          <p:cNvSpPr/>
          <p:nvPr/>
        </p:nvSpPr>
        <p:spPr>
          <a:xfrm rot="17790932">
            <a:off x="3762225" y="2017474"/>
            <a:ext cx="171173" cy="10928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5" name="Freeform: Shape 243">
            <a:extLst>
              <a:ext uri="{FF2B5EF4-FFF2-40B4-BE49-F238E27FC236}">
                <a16:creationId xmlns:a16="http://schemas.microsoft.com/office/drawing/2014/main" id="{5AB57F45-7AA0-CFAD-F947-937D084BF60B}"/>
              </a:ext>
            </a:extLst>
          </p:cNvPr>
          <p:cNvSpPr/>
          <p:nvPr/>
        </p:nvSpPr>
        <p:spPr>
          <a:xfrm rot="17790932">
            <a:off x="4233947" y="1874323"/>
            <a:ext cx="87609" cy="73892"/>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6" name="Freeform: Shape 244">
            <a:extLst>
              <a:ext uri="{FF2B5EF4-FFF2-40B4-BE49-F238E27FC236}">
                <a16:creationId xmlns:a16="http://schemas.microsoft.com/office/drawing/2014/main" id="{EA33CF67-0245-45BB-63D6-5ADE805D17C8}"/>
              </a:ext>
            </a:extLst>
          </p:cNvPr>
          <p:cNvSpPr/>
          <p:nvPr/>
        </p:nvSpPr>
        <p:spPr>
          <a:xfrm rot="19596162">
            <a:off x="4355105" y="1796970"/>
            <a:ext cx="68336" cy="53362"/>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7" name="Freeform: Shape 245">
            <a:extLst>
              <a:ext uri="{FF2B5EF4-FFF2-40B4-BE49-F238E27FC236}">
                <a16:creationId xmlns:a16="http://schemas.microsoft.com/office/drawing/2014/main" id="{61592783-E390-10F3-A31C-C19F90EE7341}"/>
              </a:ext>
            </a:extLst>
          </p:cNvPr>
          <p:cNvSpPr/>
          <p:nvPr/>
        </p:nvSpPr>
        <p:spPr>
          <a:xfrm rot="2060913">
            <a:off x="4262397" y="2066971"/>
            <a:ext cx="113779" cy="79817"/>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78" name="TextBox 86">
            <a:extLst>
              <a:ext uri="{FF2B5EF4-FFF2-40B4-BE49-F238E27FC236}">
                <a16:creationId xmlns:a16="http://schemas.microsoft.com/office/drawing/2014/main" id="{0FAAFB2C-FE3D-2EB1-83A0-DF83045E7643}"/>
              </a:ext>
            </a:extLst>
          </p:cNvPr>
          <p:cNvSpPr txBox="1"/>
          <p:nvPr/>
        </p:nvSpPr>
        <p:spPr>
          <a:xfrm>
            <a:off x="3005479" y="1631043"/>
            <a:ext cx="539205" cy="215828"/>
          </a:xfrm>
          <a:prstGeom prst="rect">
            <a:avLst/>
          </a:prstGeom>
          <a:noFill/>
        </p:spPr>
        <p:txBody>
          <a:bodyPr wrap="square" lIns="0" tIns="0" rIns="0" bIns="0" rtlCol="0">
            <a:spAutoFit/>
          </a:bodyPr>
          <a:lstStyle/>
          <a:p>
            <a:pPr algn="ctr" defTabSz="685800">
              <a:lnSpc>
                <a:spcPct val="85000"/>
              </a:lnSpc>
              <a:defRPr/>
            </a:pPr>
            <a:r>
              <a:rPr lang="de" sz="825">
                <a:solidFill>
                  <a:srgbClr val="2F3651"/>
                </a:solidFill>
                <a:uFill>
                  <a:solidFill>
                    <a:prstClr val="black">
                      <a:alpha val="0"/>
                    </a:prstClr>
                  </a:solidFill>
                </a:uFill>
                <a:latin typeface="Arial"/>
                <a:ea typeface="Arial"/>
                <a:cs typeface="Arial"/>
              </a:rPr>
              <a:t>Betazell-antigene</a:t>
            </a:r>
          </a:p>
        </p:txBody>
      </p:sp>
      <p:sp>
        <p:nvSpPr>
          <p:cNvPr id="579" name="Freeform: Shape 247">
            <a:extLst>
              <a:ext uri="{FF2B5EF4-FFF2-40B4-BE49-F238E27FC236}">
                <a16:creationId xmlns:a16="http://schemas.microsoft.com/office/drawing/2014/main" id="{C0D5BD8B-F0E9-5304-CF54-680A68F9BD4C}"/>
              </a:ext>
            </a:extLst>
          </p:cNvPr>
          <p:cNvSpPr>
            <a:spLocks noChangeAspect="1"/>
          </p:cNvSpPr>
          <p:nvPr/>
        </p:nvSpPr>
        <p:spPr>
          <a:xfrm rot="13038401">
            <a:off x="4473467" y="1596739"/>
            <a:ext cx="117174" cy="12656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80" name="Arc 88">
            <a:extLst>
              <a:ext uri="{FF2B5EF4-FFF2-40B4-BE49-F238E27FC236}">
                <a16:creationId xmlns:a16="http://schemas.microsoft.com/office/drawing/2014/main" id="{F79AE976-3F9E-0122-5055-B427FBE7D329}"/>
              </a:ext>
            </a:extLst>
          </p:cNvPr>
          <p:cNvSpPr/>
          <p:nvPr/>
        </p:nvSpPr>
        <p:spPr>
          <a:xfrm flipV="1">
            <a:off x="4335819" y="1620095"/>
            <a:ext cx="201892" cy="208586"/>
          </a:xfrm>
          <a:prstGeom prst="arc">
            <a:avLst>
              <a:gd name="adj1" fmla="val 17014346"/>
              <a:gd name="adj2" fmla="val 21180211"/>
            </a:avLst>
          </a:prstGeom>
          <a:noFill/>
          <a:ln w="12700" cap="flat" cmpd="sng" algn="ctr">
            <a:solidFill>
              <a:sysClr val="window" lastClr="FFFFFF">
                <a:lumMod val="50000"/>
              </a:sysClr>
            </a:solidFill>
            <a:prstDash val="solid"/>
            <a:tailEnd type="stealth" w="med" len="med"/>
          </a:ln>
          <a:effectLst/>
        </p:spPr>
        <p:txBody>
          <a:bodyPr rtlCol="0" anchor="ctr"/>
          <a:lstStyle/>
          <a:p>
            <a:pPr algn="ctr" defTabSz="685800">
              <a:spcBef>
                <a:spcPct val="0"/>
              </a:spcBef>
              <a:spcAft>
                <a:spcPct val="0"/>
              </a:spcAft>
              <a:defRPr/>
            </a:pPr>
            <a:endParaRPr lang="en-US" sz="135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81" name="Oval 90">
            <a:extLst>
              <a:ext uri="{FF2B5EF4-FFF2-40B4-BE49-F238E27FC236}">
                <a16:creationId xmlns:a16="http://schemas.microsoft.com/office/drawing/2014/main" id="{B8AB1CD2-1B1B-EFBF-A0BB-0626697D6879}"/>
              </a:ext>
            </a:extLst>
          </p:cNvPr>
          <p:cNvSpPr/>
          <p:nvPr/>
        </p:nvSpPr>
        <p:spPr>
          <a:xfrm>
            <a:off x="4522436" y="1599463"/>
            <a:ext cx="30550" cy="3055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82" name="Rectangle 59">
            <a:extLst>
              <a:ext uri="{FF2B5EF4-FFF2-40B4-BE49-F238E27FC236}">
                <a16:creationId xmlns:a16="http://schemas.microsoft.com/office/drawing/2014/main" id="{60AB21FD-4122-3534-AD50-B55EEFE906E2}"/>
              </a:ext>
            </a:extLst>
          </p:cNvPr>
          <p:cNvSpPr/>
          <p:nvPr/>
        </p:nvSpPr>
        <p:spPr>
          <a:xfrm>
            <a:off x="2941101" y="1563758"/>
            <a:ext cx="1279689" cy="677003"/>
          </a:xfrm>
          <a:custGeom>
            <a:avLst/>
            <a:gdLst>
              <a:gd name="connsiteX0" fmla="*/ 0 w 2074528"/>
              <a:gd name="connsiteY0" fmla="*/ 914400 h 914400"/>
              <a:gd name="connsiteX1" fmla="*/ 0 w 2074528"/>
              <a:gd name="connsiteY1" fmla="*/ 0 h 914400"/>
              <a:gd name="connsiteX2" fmla="*/ 2074528 w 2074528"/>
              <a:gd name="connsiteY2" fmla="*/ 0 h 914400"/>
              <a:gd name="connsiteX3" fmla="*/ 2074528 w 2074528"/>
              <a:gd name="connsiteY3" fmla="*/ 0 h 914400"/>
              <a:gd name="connsiteX4" fmla="*/ 2165968 w 2165968"/>
              <a:gd name="connsiteY4" fmla="*/ 1005840 h 1005840"/>
            </a:gdLst>
            <a:ahLst/>
            <a:cxnLst>
              <a:cxn ang="0">
                <a:pos x="connsiteX0" y="connsiteY0"/>
              </a:cxn>
              <a:cxn ang="0">
                <a:pos x="connsiteX1" y="connsiteY1"/>
              </a:cxn>
              <a:cxn ang="0">
                <a:pos x="connsiteX2" y="connsiteY2"/>
              </a:cxn>
            </a:cxnLst>
            <a:rect l="l" t="t" r="r" b="b"/>
            <a:pathLst>
              <a:path w="2074528" h="914400">
                <a:moveTo>
                  <a:pt x="0" y="914400"/>
                </a:moveTo>
                <a:lnTo>
                  <a:pt x="0" y="0"/>
                </a:lnTo>
                <a:lnTo>
                  <a:pt x="2074528" y="0"/>
                </a:lnTo>
              </a:path>
            </a:pathLst>
          </a:custGeom>
          <a:noFill/>
          <a:ln w="15875" cap="flat" cmpd="sng" algn="ctr">
            <a:solidFill>
              <a:sysClr val="window" lastClr="FFFFFF">
                <a:lumMod val="50000"/>
              </a:sysClr>
            </a:solidFill>
            <a:prstDash val="solid"/>
            <a:tailEnd type="stealth" w="lg" len="lg"/>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83" name="Group 92">
            <a:extLst>
              <a:ext uri="{FF2B5EF4-FFF2-40B4-BE49-F238E27FC236}">
                <a16:creationId xmlns:a16="http://schemas.microsoft.com/office/drawing/2014/main" id="{60620694-A1DA-D23B-2BEB-835700C68ED0}"/>
              </a:ext>
            </a:extLst>
          </p:cNvPr>
          <p:cNvGrpSpPr/>
          <p:nvPr/>
        </p:nvGrpSpPr>
        <p:grpSpPr>
          <a:xfrm>
            <a:off x="422801" y="2416557"/>
            <a:ext cx="1539804" cy="989939"/>
            <a:chOff x="629804" y="3379671"/>
            <a:chExt cx="2053072" cy="1319918"/>
          </a:xfrm>
        </p:grpSpPr>
        <p:sp>
          <p:nvSpPr>
            <p:cNvPr id="584" name="Rectangle: Rounded Corners 254">
              <a:extLst>
                <a:ext uri="{FF2B5EF4-FFF2-40B4-BE49-F238E27FC236}">
                  <a16:creationId xmlns:a16="http://schemas.microsoft.com/office/drawing/2014/main" id="{FB24159F-9B20-06C4-2DCD-7A11D8F9DE18}"/>
                </a:ext>
              </a:extLst>
            </p:cNvPr>
            <p:cNvSpPr/>
            <p:nvPr/>
          </p:nvSpPr>
          <p:spPr>
            <a:xfrm>
              <a:off x="719995" y="3379671"/>
              <a:ext cx="1872690" cy="264116"/>
            </a:xfrm>
            <a:prstGeom prst="roundRect">
              <a:avLst>
                <a:gd name="adj" fmla="val 50000"/>
              </a:avLst>
            </a:prstGeom>
            <a:solidFill>
              <a:srgbClr val="2F3651">
                <a:alpha val="50000"/>
              </a:srgbClr>
            </a:solidFill>
            <a:ln w="25400" cap="flat" cmpd="sng" algn="ctr">
              <a:noFill/>
              <a:prstDash val="solid"/>
            </a:ln>
            <a:effectLst/>
          </p:spPr>
          <p:txBody>
            <a:bodyPr lIns="0" tIns="0" rIns="0" bIns="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Betazell-Stress</a:t>
              </a:r>
            </a:p>
          </p:txBody>
        </p:sp>
        <p:sp>
          <p:nvSpPr>
            <p:cNvPr id="585" name="Rectangle 104">
              <a:extLst>
                <a:ext uri="{FF2B5EF4-FFF2-40B4-BE49-F238E27FC236}">
                  <a16:creationId xmlns:a16="http://schemas.microsoft.com/office/drawing/2014/main" id="{6F52ADF0-4139-9443-6414-619C1FCFF436}"/>
                </a:ext>
              </a:extLst>
            </p:cNvPr>
            <p:cNvSpPr/>
            <p:nvPr/>
          </p:nvSpPr>
          <p:spPr>
            <a:xfrm>
              <a:off x="629804" y="3705471"/>
              <a:ext cx="2053072" cy="994118"/>
            </a:xfrm>
            <a:prstGeom prst="rect">
              <a:avLst/>
            </a:prstGeom>
          </p:spPr>
          <p:txBody>
            <a:bodyPr wrap="square" lIns="0" tIns="0" rIns="0" bIns="0">
              <a:spAutoFit/>
            </a:bodyPr>
            <a:lstStyle/>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Genetische </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Veranlagung</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en-US" sz="1200"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rPr>
                <a:t>+</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Umweltfaktoren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(z. B. Infektionen,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Ernährung usw.)</a:t>
              </a:r>
            </a:p>
          </p:txBody>
        </p:sp>
      </p:grpSp>
      <p:sp>
        <p:nvSpPr>
          <p:cNvPr id="586" name="Freeform: Shape 256">
            <a:extLst>
              <a:ext uri="{FF2B5EF4-FFF2-40B4-BE49-F238E27FC236}">
                <a16:creationId xmlns:a16="http://schemas.microsoft.com/office/drawing/2014/main" id="{2A18088D-E2BB-A5F3-3E88-BCB937AF99E1}"/>
              </a:ext>
            </a:extLst>
          </p:cNvPr>
          <p:cNvSpPr/>
          <p:nvPr/>
        </p:nvSpPr>
        <p:spPr>
          <a:xfrm>
            <a:off x="1931353" y="1622301"/>
            <a:ext cx="420366" cy="749018"/>
          </a:xfrm>
          <a:custGeom>
            <a:avLst/>
            <a:gdLst>
              <a:gd name="connsiteX0" fmla="*/ 0 w 306658"/>
              <a:gd name="connsiteY0" fmla="*/ 0 h 546410"/>
              <a:gd name="connsiteX1" fmla="*/ 178419 w 306658"/>
              <a:gd name="connsiteY1" fmla="*/ 183995 h 546410"/>
              <a:gd name="connsiteX2" fmla="*/ 39029 w 306658"/>
              <a:gd name="connsiteY2" fmla="*/ 150541 h 546410"/>
              <a:gd name="connsiteX3" fmla="*/ 239751 w 306658"/>
              <a:gd name="connsiteY3" fmla="*/ 367990 h 546410"/>
              <a:gd name="connsiteX4" fmla="*/ 139390 w 306658"/>
              <a:gd name="connsiteY4" fmla="*/ 340112 h 546410"/>
              <a:gd name="connsiteX5" fmla="*/ 306658 w 306658"/>
              <a:gd name="connsiteY5" fmla="*/ 546410 h 54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658" h="546410">
                <a:moveTo>
                  <a:pt x="0" y="0"/>
                </a:moveTo>
                <a:lnTo>
                  <a:pt x="178419" y="183995"/>
                </a:lnTo>
                <a:lnTo>
                  <a:pt x="39029" y="150541"/>
                </a:lnTo>
                <a:lnTo>
                  <a:pt x="239751" y="367990"/>
                </a:lnTo>
                <a:lnTo>
                  <a:pt x="139390" y="340112"/>
                </a:lnTo>
                <a:lnTo>
                  <a:pt x="306658" y="546410"/>
                </a:lnTo>
              </a:path>
            </a:pathLst>
          </a:custGeom>
          <a:noFill/>
          <a:ln w="38100" cap="flat" cmpd="sng" algn="ctr">
            <a:solidFill>
              <a:srgbClr val="2F3651"/>
            </a:solidFill>
            <a:prstDash val="solid"/>
            <a:tailEnd type="arrow" w="lg" len="sm"/>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87" name="Group 117">
            <a:extLst>
              <a:ext uri="{FF2B5EF4-FFF2-40B4-BE49-F238E27FC236}">
                <a16:creationId xmlns:a16="http://schemas.microsoft.com/office/drawing/2014/main" id="{7C303989-953E-5D5E-8D51-B68459C5AA06}"/>
              </a:ext>
            </a:extLst>
          </p:cNvPr>
          <p:cNvGrpSpPr/>
          <p:nvPr/>
        </p:nvGrpSpPr>
        <p:grpSpPr>
          <a:xfrm>
            <a:off x="359568" y="3827813"/>
            <a:ext cx="8507194" cy="571461"/>
            <a:chOff x="479424" y="5279011"/>
            <a:chExt cx="10813181" cy="761948"/>
          </a:xfrm>
        </p:grpSpPr>
        <p:sp>
          <p:nvSpPr>
            <p:cNvPr id="588" name="Rettangolo con angoli arrotondati 9">
              <a:extLst>
                <a:ext uri="{FF2B5EF4-FFF2-40B4-BE49-F238E27FC236}">
                  <a16:creationId xmlns:a16="http://schemas.microsoft.com/office/drawing/2014/main" id="{2E65A22D-0600-D0C1-E43C-39563928D561}"/>
                </a:ext>
              </a:extLst>
            </p:cNvPr>
            <p:cNvSpPr/>
            <p:nvPr/>
          </p:nvSpPr>
          <p:spPr>
            <a:xfrm>
              <a:off x="479424" y="5279011"/>
              <a:ext cx="10813181" cy="761948"/>
            </a:xfrm>
            <a:prstGeom prst="roundRect">
              <a:avLst>
                <a:gd name="adj" fmla="val 15244"/>
              </a:avLst>
            </a:prstGeom>
            <a:solidFill>
              <a:sysClr val="window" lastClr="FFFFFF"/>
            </a:solidFill>
            <a:ln w="25400" cap="flat" cmpd="sng" algn="ctr">
              <a:solidFill>
                <a:srgbClr val="2F3651"/>
              </a:solidFill>
              <a:prstDash val="solid"/>
            </a:ln>
            <a:effectLst/>
          </p:spPr>
          <p:txBody>
            <a:bodyPr lIns="405000" tIns="40500" rIns="27000" rtlCol="0" anchor="ctr"/>
            <a:lstStyle/>
            <a:p>
              <a:pPr defTabSz="685800"/>
              <a:r>
                <a:rPr lang="de-DE" sz="1350">
                  <a:solidFill>
                    <a:srgbClr val="2F3651"/>
                  </a:solidFill>
                  <a:uFill>
                    <a:solidFill>
                      <a:prstClr val="black">
                        <a:alpha val="0"/>
                      </a:prstClr>
                    </a:solidFill>
                  </a:uFill>
                  <a:latin typeface="Arial"/>
                  <a:ea typeface="Arial"/>
                  <a:cs typeface="Arial"/>
                </a:rPr>
                <a:t>Die Betazellen </a:t>
              </a:r>
              <a:r>
                <a:rPr lang="de-DE" sz="1350" err="1">
                  <a:solidFill>
                    <a:srgbClr val="2F3651"/>
                  </a:solidFill>
                  <a:uFill>
                    <a:solidFill>
                      <a:prstClr val="black">
                        <a:alpha val="0"/>
                      </a:prstClr>
                    </a:solidFill>
                  </a:uFill>
                  <a:latin typeface="Arial"/>
                  <a:ea typeface="Arial"/>
                  <a:cs typeface="Arial"/>
                </a:rPr>
                <a:t>überexprimieren</a:t>
              </a:r>
              <a:r>
                <a:rPr lang="de-DE" sz="1350">
                  <a:solidFill>
                    <a:srgbClr val="2F3651"/>
                  </a:solidFill>
                  <a:uFill>
                    <a:solidFill>
                      <a:prstClr val="black">
                        <a:alpha val="0"/>
                      </a:prstClr>
                    </a:solidFill>
                  </a:uFill>
                  <a:latin typeface="Arial"/>
                  <a:ea typeface="Arial"/>
                  <a:cs typeface="Arial"/>
                </a:rPr>
                <a:t> HLA-Klasse-I-Moleküle und sezernieren Zytokine, die zytotoxische   CD8+ T-Zellen anziehen</a:t>
              </a:r>
              <a:r>
                <a:rPr lang="de" sz="1350" baseline="30000">
                  <a:solidFill>
                    <a:srgbClr val="2F3651"/>
                  </a:solidFill>
                  <a:uFill>
                    <a:solidFill>
                      <a:prstClr val="black">
                        <a:alpha val="0"/>
                      </a:prstClr>
                    </a:solidFill>
                  </a:uFill>
                  <a:latin typeface="Arial"/>
                  <a:ea typeface="Arial"/>
                  <a:cs typeface="Arial"/>
                </a:rPr>
                <a:t>6,7</a:t>
              </a:r>
            </a:p>
          </p:txBody>
        </p:sp>
        <p:sp>
          <p:nvSpPr>
            <p:cNvPr id="589" name="Oval 120">
              <a:extLst>
                <a:ext uri="{FF2B5EF4-FFF2-40B4-BE49-F238E27FC236}">
                  <a16:creationId xmlns:a16="http://schemas.microsoft.com/office/drawing/2014/main" id="{7A7A3524-EAD1-8273-47CD-98CF3C687FD6}"/>
                </a:ext>
              </a:extLst>
            </p:cNvPr>
            <p:cNvSpPr>
              <a:spLocks noChangeAspect="1"/>
            </p:cNvSpPr>
            <p:nvPr/>
          </p:nvSpPr>
          <p:spPr>
            <a:xfrm>
              <a:off x="575026" y="5460494"/>
              <a:ext cx="402874" cy="402874"/>
            </a:xfrm>
            <a:prstGeom prst="ellipse">
              <a:avLst/>
            </a:prstGeom>
            <a:solidFill>
              <a:srgbClr val="2F3651"/>
            </a:solidFill>
            <a:ln w="25400" cap="flat" cmpd="sng" algn="ctr">
              <a:noFill/>
              <a:prstDash val="solid"/>
            </a:ln>
            <a:effectLst/>
          </p:spPr>
          <p:txBody>
            <a:bodyPr tIns="40500" bIns="1350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5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5</a:t>
              </a:r>
              <a:endParaRPr kumimoji="0" lang="en-US" sz="180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590" name="Rectangle 121">
            <a:extLst>
              <a:ext uri="{FF2B5EF4-FFF2-40B4-BE49-F238E27FC236}">
                <a16:creationId xmlns:a16="http://schemas.microsoft.com/office/drawing/2014/main" id="{E7079AF8-80C8-B208-3F83-6DD96D642E37}"/>
              </a:ext>
            </a:extLst>
          </p:cNvPr>
          <p:cNvSpPr/>
          <p:nvPr/>
        </p:nvSpPr>
        <p:spPr>
          <a:xfrm>
            <a:off x="1349808" y="2024220"/>
            <a:ext cx="719540" cy="235449"/>
          </a:xfrm>
          <a:prstGeom prst="rect">
            <a:avLst/>
          </a:prstGeom>
        </p:spPr>
        <p:txBody>
          <a:bodyPr wrap="square" lIns="0" tIns="0" rIns="0" bIns="0" anchor="t">
            <a:spAutoFit/>
          </a:bodyPr>
          <a:lstStyle/>
          <a:p>
            <a:pPr algn="r" defTabSz="685783">
              <a:lnSpc>
                <a:spcPct val="85000"/>
              </a:lnSpc>
              <a:defRPr/>
            </a:pPr>
            <a:r>
              <a:rPr lang="de" sz="900" b="1">
                <a:solidFill>
                  <a:srgbClr val="2F3651"/>
                </a:solidFill>
                <a:uFill>
                  <a:solidFill>
                    <a:prstClr val="black">
                      <a:alpha val="0"/>
                    </a:prstClr>
                  </a:solidFill>
                </a:uFill>
                <a:latin typeface="Arial"/>
                <a:ea typeface="Arial"/>
                <a:cs typeface="Arial"/>
              </a:rPr>
              <a:t>Stress, Zytokine</a:t>
            </a:r>
            <a:r>
              <a:rPr lang="de" sz="900" b="1" baseline="30000">
                <a:solidFill>
                  <a:srgbClr val="2F3651"/>
                </a:solidFill>
                <a:uFill>
                  <a:solidFill>
                    <a:prstClr val="black">
                      <a:alpha val="0"/>
                    </a:prstClr>
                  </a:solidFill>
                </a:uFill>
                <a:latin typeface="Arial"/>
                <a:ea typeface="Arial"/>
                <a:cs typeface="Arial"/>
              </a:rPr>
              <a:t>3,4</a:t>
            </a:r>
            <a:endParaRPr lang="en-US" sz="900" baseline="30000">
              <a:solidFill>
                <a:srgbClr val="2F3651"/>
              </a:solidFill>
              <a:latin typeface="Arial" panose="020B0604020202020204" pitchFamily="34" charset="0"/>
              <a:ea typeface="Calibri" panose="020F0502020204030204"/>
              <a:cs typeface="Arial" panose="020B0604020202020204" pitchFamily="34" charset="0"/>
            </a:endParaRPr>
          </a:p>
        </p:txBody>
      </p:sp>
      <p:sp>
        <p:nvSpPr>
          <p:cNvPr id="35" name="Rectangle: Top Corners Rounded 15">
            <a:extLst>
              <a:ext uri="{FF2B5EF4-FFF2-40B4-BE49-F238E27FC236}">
                <a16:creationId xmlns:a16="http://schemas.microsoft.com/office/drawing/2014/main" id="{955F0B4E-C406-2346-E5F7-19953C50FDE9}"/>
              </a:ext>
            </a:extLst>
          </p:cNvPr>
          <p:cNvSpPr/>
          <p:nvPr/>
        </p:nvSpPr>
        <p:spPr>
          <a:xfrm rot="16200000">
            <a:off x="6256331" y="-22076"/>
            <a:ext cx="595736" cy="2935444"/>
          </a:xfrm>
          <a:prstGeom prst="rect">
            <a:avLst/>
          </a:prstGeom>
          <a:noFill/>
          <a:ln w="25400" cap="flat" cmpd="sng" algn="ctr">
            <a:noFill/>
            <a:prstDash val="solid"/>
          </a:ln>
          <a:effectLst/>
        </p:spPr>
        <p:txBody>
          <a:bodyPr vert="vert" lIns="0" tIns="0" rIns="0" bIns="0" rtlCol="0" anchor="t" anchorCtr="0"/>
          <a:lstStyle/>
          <a:p>
            <a:pPr marL="0" marR="0" lvl="0" indent="0" defTabSz="685800" eaLnBrk="1" fontAlgn="auto" latinLnBrk="0" hangingPunct="1">
              <a:lnSpc>
                <a:spcPct val="90000"/>
              </a:lnSpc>
              <a:spcBef>
                <a:spcPct val="0"/>
              </a:spcBef>
              <a:spcAft>
                <a:spcPct val="0"/>
              </a:spcAft>
              <a:buClrTx/>
              <a:buSzTx/>
              <a:buFontTx/>
              <a:buNone/>
              <a:tabLst/>
              <a:defRPr/>
            </a:pP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Pankreatische </a:t>
            </a:r>
            <a:r>
              <a:rPr kumimoji="0" lang="de" sz="13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Lymphknoten</a:t>
            </a:r>
          </a:p>
        </p:txBody>
      </p:sp>
      <p:cxnSp>
        <p:nvCxnSpPr>
          <p:cNvPr id="36" name="Connettore diritto 16">
            <a:extLst>
              <a:ext uri="{FF2B5EF4-FFF2-40B4-BE49-F238E27FC236}">
                <a16:creationId xmlns:a16="http://schemas.microsoft.com/office/drawing/2014/main" id="{7E0F24F1-C67F-22D9-8880-B956540AFDB9}"/>
              </a:ext>
            </a:extLst>
          </p:cNvPr>
          <p:cNvCxnSpPr/>
          <p:nvPr/>
        </p:nvCxnSpPr>
        <p:spPr>
          <a:xfrm>
            <a:off x="5096185" y="1035184"/>
            <a:ext cx="4054959" cy="0"/>
          </a:xfrm>
          <a:prstGeom prst="line">
            <a:avLst/>
          </a:prstGeom>
          <a:noFill/>
          <a:ln w="25400" cap="flat" cmpd="sng" algn="ctr">
            <a:solidFill>
              <a:srgbClr val="000000"/>
            </a:solidFill>
            <a:prstDash val="solid"/>
          </a:ln>
          <a:effectLst>
            <a:outerShdw blurRad="40000" dist="20000" dir="5400000" rotWithShape="0">
              <a:srgbClr val="000000">
                <a:alpha val="38000"/>
              </a:srgbClr>
            </a:outerShdw>
          </a:effectLst>
        </p:spPr>
      </p:cxnSp>
      <p:sp>
        <p:nvSpPr>
          <p:cNvPr id="538" name="Oval 91">
            <a:extLst>
              <a:ext uri="{FF2B5EF4-FFF2-40B4-BE49-F238E27FC236}">
                <a16:creationId xmlns:a16="http://schemas.microsoft.com/office/drawing/2014/main" id="{52FEB934-FCE2-4291-8A23-C526FADBD587}"/>
              </a:ext>
            </a:extLst>
          </p:cNvPr>
          <p:cNvSpPr/>
          <p:nvPr/>
        </p:nvSpPr>
        <p:spPr>
          <a:xfrm>
            <a:off x="4522436" y="1599463"/>
            <a:ext cx="30550" cy="3055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92" name="Rectangle 73">
            <a:extLst>
              <a:ext uri="{FF2B5EF4-FFF2-40B4-BE49-F238E27FC236}">
                <a16:creationId xmlns:a16="http://schemas.microsoft.com/office/drawing/2014/main" id="{520092EC-7EDB-978C-1A20-8C6A207FD6FA}"/>
              </a:ext>
            </a:extLst>
          </p:cNvPr>
          <p:cNvSpPr/>
          <p:nvPr/>
        </p:nvSpPr>
        <p:spPr>
          <a:xfrm>
            <a:off x="5036309" y="1424635"/>
            <a:ext cx="4054959" cy="2241036"/>
          </a:xfrm>
          <a:prstGeom prst="rect">
            <a:avLst/>
          </a:prstGeom>
          <a:solidFill>
            <a:srgbClr val="347475">
              <a:lumMod val="40000"/>
              <a:lumOff val="60000"/>
              <a:alpha val="60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693" name="Group 104">
            <a:extLst>
              <a:ext uri="{FF2B5EF4-FFF2-40B4-BE49-F238E27FC236}">
                <a16:creationId xmlns:a16="http://schemas.microsoft.com/office/drawing/2014/main" id="{2D894A3C-196C-B87F-BF15-1131B29E47F9}"/>
              </a:ext>
            </a:extLst>
          </p:cNvPr>
          <p:cNvGrpSpPr/>
          <p:nvPr/>
        </p:nvGrpSpPr>
        <p:grpSpPr>
          <a:xfrm rot="2850752">
            <a:off x="6656362" y="1468523"/>
            <a:ext cx="925676" cy="861486"/>
            <a:chOff x="6408261" y="1791601"/>
            <a:chExt cx="845757" cy="787110"/>
          </a:xfrm>
        </p:grpSpPr>
        <p:sp>
          <p:nvSpPr>
            <p:cNvPr id="694" name="Freeform 327">
              <a:extLst>
                <a:ext uri="{FF2B5EF4-FFF2-40B4-BE49-F238E27FC236}">
                  <a16:creationId xmlns:a16="http://schemas.microsoft.com/office/drawing/2014/main" id="{9500B28B-2A01-5BF1-CB7A-F8A98A94A41F}"/>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95" name="Freeform 328">
              <a:extLst>
                <a:ext uri="{FF2B5EF4-FFF2-40B4-BE49-F238E27FC236}">
                  <a16:creationId xmlns:a16="http://schemas.microsoft.com/office/drawing/2014/main" id="{F501950F-B4BA-C978-26DE-95B639C4D80A}"/>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696" name="TextBox 107">
            <a:extLst>
              <a:ext uri="{FF2B5EF4-FFF2-40B4-BE49-F238E27FC236}">
                <a16:creationId xmlns:a16="http://schemas.microsoft.com/office/drawing/2014/main" id="{A130DCAF-E56A-3612-19E4-F8C6ECB526CA}"/>
              </a:ext>
            </a:extLst>
          </p:cNvPr>
          <p:cNvSpPr txBox="1"/>
          <p:nvPr/>
        </p:nvSpPr>
        <p:spPr>
          <a:xfrm>
            <a:off x="7449169" y="1488072"/>
            <a:ext cx="852773" cy="117725"/>
          </a:xfrm>
          <a:prstGeom prst="rect">
            <a:avLst/>
          </a:prstGeom>
          <a:noFill/>
        </p:spPr>
        <p:txBody>
          <a:bodyPr wrap="square" lIns="0" tIns="0" rIns="0" bIns="0" rtlCol="0" anchor="ctr">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Reife APZ</a:t>
            </a:r>
          </a:p>
        </p:txBody>
      </p:sp>
      <p:sp>
        <p:nvSpPr>
          <p:cNvPr id="697" name="TextBox 108">
            <a:extLst>
              <a:ext uri="{FF2B5EF4-FFF2-40B4-BE49-F238E27FC236}">
                <a16:creationId xmlns:a16="http://schemas.microsoft.com/office/drawing/2014/main" id="{52450032-CF85-E4FA-E9ED-ADB12C98F6FF}"/>
              </a:ext>
            </a:extLst>
          </p:cNvPr>
          <p:cNvSpPr txBox="1"/>
          <p:nvPr/>
        </p:nvSpPr>
        <p:spPr>
          <a:xfrm>
            <a:off x="5679748" y="1631044"/>
            <a:ext cx="766910" cy="215828"/>
          </a:xfrm>
          <a:prstGeom prst="rect">
            <a:avLst/>
          </a:prstGeom>
          <a:noFill/>
        </p:spPr>
        <p:txBody>
          <a:bodyPr wrap="square" lIns="0" tIns="0" rIns="0" bIns="0" rtlCol="0">
            <a:spAutoFit/>
          </a:bodyPr>
          <a:lstStyle/>
          <a:p>
            <a:pPr algn="ctr" defTabSz="685800">
              <a:lnSpc>
                <a:spcPct val="85000"/>
              </a:lnSpc>
              <a:defRPr/>
            </a:pPr>
            <a:r>
              <a:rPr lang="de" sz="825">
                <a:solidFill>
                  <a:srgbClr val="2F3651"/>
                </a:solidFill>
                <a:uFill>
                  <a:solidFill>
                    <a:prstClr val="black">
                      <a:alpha val="0"/>
                    </a:prstClr>
                  </a:solidFill>
                </a:uFill>
                <a:latin typeface="Arial"/>
                <a:ea typeface="Arial"/>
                <a:cs typeface="Arial"/>
              </a:rPr>
              <a:t>Antigen-Präsentation</a:t>
            </a:r>
          </a:p>
        </p:txBody>
      </p:sp>
      <p:grpSp>
        <p:nvGrpSpPr>
          <p:cNvPr id="698" name="Group 5">
            <a:extLst>
              <a:ext uri="{FF2B5EF4-FFF2-40B4-BE49-F238E27FC236}">
                <a16:creationId xmlns:a16="http://schemas.microsoft.com/office/drawing/2014/main" id="{2F42B1EF-61CE-A1BF-73FD-8C88FE2A2937}"/>
              </a:ext>
            </a:extLst>
          </p:cNvPr>
          <p:cNvGrpSpPr/>
          <p:nvPr/>
        </p:nvGrpSpPr>
        <p:grpSpPr>
          <a:xfrm rot="19257870">
            <a:off x="7282894" y="2035739"/>
            <a:ext cx="585161" cy="879506"/>
            <a:chOff x="9131021" y="3551487"/>
            <a:chExt cx="780214" cy="1172674"/>
          </a:xfrm>
        </p:grpSpPr>
        <p:grpSp>
          <p:nvGrpSpPr>
            <p:cNvPr id="699" name="Group 3">
              <a:extLst>
                <a:ext uri="{FF2B5EF4-FFF2-40B4-BE49-F238E27FC236}">
                  <a16:creationId xmlns:a16="http://schemas.microsoft.com/office/drawing/2014/main" id="{4FCDA6F7-9F74-6B06-2378-AEBB9DB45862}"/>
                </a:ext>
              </a:extLst>
            </p:cNvPr>
            <p:cNvGrpSpPr/>
            <p:nvPr/>
          </p:nvGrpSpPr>
          <p:grpSpPr>
            <a:xfrm>
              <a:off x="9131021" y="3551487"/>
              <a:ext cx="780214" cy="1172674"/>
              <a:chOff x="9131021" y="3551487"/>
              <a:chExt cx="780214" cy="1172674"/>
            </a:xfrm>
          </p:grpSpPr>
          <p:sp>
            <p:nvSpPr>
              <p:cNvPr id="702" name="Freeform: Shape 202">
                <a:extLst>
                  <a:ext uri="{FF2B5EF4-FFF2-40B4-BE49-F238E27FC236}">
                    <a16:creationId xmlns:a16="http://schemas.microsoft.com/office/drawing/2014/main" id="{90FDFEFE-6E66-BF97-CB7A-13867E009AB0}"/>
                  </a:ext>
                </a:extLst>
              </p:cNvPr>
              <p:cNvSpPr>
                <a:spLocks noChangeAspect="1"/>
              </p:cNvSpPr>
              <p:nvPr/>
            </p:nvSpPr>
            <p:spPr>
              <a:xfrm rot="2238401">
                <a:off x="9403825" y="3551487"/>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nvGrpSpPr>
              <p:cNvPr id="703" name="Group 110">
                <a:extLst>
                  <a:ext uri="{FF2B5EF4-FFF2-40B4-BE49-F238E27FC236}">
                    <a16:creationId xmlns:a16="http://schemas.microsoft.com/office/drawing/2014/main" id="{395E5505-D602-C520-C564-B8A79D2D01AD}"/>
                  </a:ext>
                </a:extLst>
              </p:cNvPr>
              <p:cNvGrpSpPr>
                <a:grpSpLocks noChangeAspect="1"/>
              </p:cNvGrpSpPr>
              <p:nvPr/>
            </p:nvGrpSpPr>
            <p:grpSpPr>
              <a:xfrm>
                <a:off x="9131021" y="3943947"/>
                <a:ext cx="780214" cy="780214"/>
                <a:chOff x="6935850" y="3133317"/>
                <a:chExt cx="1828798" cy="1828798"/>
              </a:xfrm>
            </p:grpSpPr>
            <p:sp>
              <p:nvSpPr>
                <p:cNvPr id="704" name="Oval 111">
                  <a:extLst>
                    <a:ext uri="{FF2B5EF4-FFF2-40B4-BE49-F238E27FC236}">
                      <a16:creationId xmlns:a16="http://schemas.microsoft.com/office/drawing/2014/main" id="{38290793-A526-E5A1-D32B-57DE936BCEC9}"/>
                    </a:ext>
                  </a:extLst>
                </p:cNvPr>
                <p:cNvSpPr/>
                <p:nvPr/>
              </p:nvSpPr>
              <p:spPr>
                <a:xfrm>
                  <a:off x="6935850" y="3133317"/>
                  <a:ext cx="1828798" cy="1828798"/>
                </a:xfrm>
                <a:prstGeom prst="ellipse">
                  <a:avLst/>
                </a:prstGeom>
                <a:solidFill>
                  <a:srgbClr val="FFA3A3"/>
                </a:solidFill>
                <a:ln w="12700" cap="flat" cmpd="sng" algn="ctr">
                  <a:solidFill>
                    <a:srgbClr val="A30000"/>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705" name="Oval 112">
                  <a:extLst>
                    <a:ext uri="{FF2B5EF4-FFF2-40B4-BE49-F238E27FC236}">
                      <a16:creationId xmlns:a16="http://schemas.microsoft.com/office/drawing/2014/main" id="{D8339644-94DC-9F68-5A98-367E21B31EF2}"/>
                    </a:ext>
                  </a:extLst>
                </p:cNvPr>
                <p:cNvSpPr/>
                <p:nvPr/>
              </p:nvSpPr>
              <p:spPr>
                <a:xfrm>
                  <a:off x="7204594" y="3744010"/>
                  <a:ext cx="987552" cy="987552"/>
                </a:xfrm>
                <a:prstGeom prst="ellipse">
                  <a:avLst/>
                </a:prstGeom>
                <a:solidFill>
                  <a:srgbClr val="FF0909"/>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706" name="Moon 113">
                  <a:extLst>
                    <a:ext uri="{FF2B5EF4-FFF2-40B4-BE49-F238E27FC236}">
                      <a16:creationId xmlns:a16="http://schemas.microsoft.com/office/drawing/2014/main" id="{88E9BB86-1C72-FA7C-2486-DC34BCAA15B4}"/>
                    </a:ext>
                  </a:extLst>
                </p:cNvPr>
                <p:cNvSpPr/>
                <p:nvPr/>
              </p:nvSpPr>
              <p:spPr>
                <a:xfrm rot="7817520">
                  <a:off x="8079542" y="3185078"/>
                  <a:ext cx="273673" cy="1017710"/>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grpSp>
        <p:sp>
          <p:nvSpPr>
            <p:cNvPr id="700" name="Freeform: Shape 207">
              <a:extLst>
                <a:ext uri="{FF2B5EF4-FFF2-40B4-BE49-F238E27FC236}">
                  <a16:creationId xmlns:a16="http://schemas.microsoft.com/office/drawing/2014/main" id="{CB740909-8A6A-C8D7-55F7-0C857C37CE18}"/>
                </a:ext>
              </a:extLst>
            </p:cNvPr>
            <p:cNvSpPr>
              <a:spLocks noChangeAspect="1"/>
            </p:cNvSpPr>
            <p:nvPr/>
          </p:nvSpPr>
          <p:spPr>
            <a:xfrm rot="19361600" flipV="1">
              <a:off x="9397647" y="3760326"/>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FF0909"/>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701" name="Oval 115">
              <a:extLst>
                <a:ext uri="{FF2B5EF4-FFF2-40B4-BE49-F238E27FC236}">
                  <a16:creationId xmlns:a16="http://schemas.microsoft.com/office/drawing/2014/main" id="{970104D9-679F-C899-BAB1-060B8BD13A04}"/>
                </a:ext>
              </a:extLst>
            </p:cNvPr>
            <p:cNvSpPr/>
            <p:nvPr/>
          </p:nvSpPr>
          <p:spPr>
            <a:xfrm>
              <a:off x="9471489" y="3737941"/>
              <a:ext cx="81467" cy="81467"/>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pic>
        <p:nvPicPr>
          <p:cNvPr id="707" name="T-Cells infiltrate 4">
            <a:extLst>
              <a:ext uri="{FF2B5EF4-FFF2-40B4-BE49-F238E27FC236}">
                <a16:creationId xmlns:a16="http://schemas.microsoft.com/office/drawing/2014/main" id="{2C8DA46C-AD17-4DB4-CA64-B84E1F956F00}"/>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223787" y="2307670"/>
            <a:ext cx="615838" cy="605042"/>
          </a:xfrm>
          <a:prstGeom prst="rect">
            <a:avLst/>
          </a:prstGeom>
        </p:spPr>
      </p:pic>
      <p:sp>
        <p:nvSpPr>
          <p:cNvPr id="708" name="Freeform: Shape 223">
            <a:extLst>
              <a:ext uri="{FF2B5EF4-FFF2-40B4-BE49-F238E27FC236}">
                <a16:creationId xmlns:a16="http://schemas.microsoft.com/office/drawing/2014/main" id="{61C3E182-2CEF-6415-CE02-1EDE808DC7C7}"/>
              </a:ext>
            </a:extLst>
          </p:cNvPr>
          <p:cNvSpPr>
            <a:spLocks noChangeAspect="1"/>
          </p:cNvSpPr>
          <p:nvPr/>
        </p:nvSpPr>
        <p:spPr>
          <a:xfrm rot="156699" flipV="1">
            <a:off x="6655381" y="2215787"/>
            <a:ext cx="175955" cy="19005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A30000"/>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cxnSp>
        <p:nvCxnSpPr>
          <p:cNvPr id="710" name="Straight Arrow Connector 20">
            <a:extLst>
              <a:ext uri="{FF2B5EF4-FFF2-40B4-BE49-F238E27FC236}">
                <a16:creationId xmlns:a16="http://schemas.microsoft.com/office/drawing/2014/main" id="{7C6C3A10-FA65-613F-53BB-096C26DD7A41}"/>
              </a:ext>
            </a:extLst>
          </p:cNvPr>
          <p:cNvCxnSpPr/>
          <p:nvPr/>
        </p:nvCxnSpPr>
        <p:spPr>
          <a:xfrm>
            <a:off x="4842262" y="1574177"/>
            <a:ext cx="1922870" cy="0"/>
          </a:xfrm>
          <a:prstGeom prst="straightConnector1">
            <a:avLst/>
          </a:prstGeom>
          <a:noFill/>
          <a:ln w="15875" cap="flat" cmpd="sng" algn="ctr">
            <a:solidFill>
              <a:srgbClr val="7F7F7F"/>
            </a:solidFill>
            <a:prstDash val="solid"/>
            <a:tailEnd type="stealth" w="lg" len="lg"/>
          </a:ln>
          <a:effectLst/>
        </p:spPr>
      </p:cxnSp>
      <p:pic>
        <p:nvPicPr>
          <p:cNvPr id="711" name="Graphic 2651">
            <a:extLst>
              <a:ext uri="{FF2B5EF4-FFF2-40B4-BE49-F238E27FC236}">
                <a16:creationId xmlns:a16="http://schemas.microsoft.com/office/drawing/2014/main" id="{583F7375-8512-314E-C25E-3873137439B4}"/>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4873583">
            <a:off x="8294073" y="2992939"/>
            <a:ext cx="126766" cy="134540"/>
          </a:xfrm>
          <a:prstGeom prst="rect">
            <a:avLst/>
          </a:prstGeom>
        </p:spPr>
      </p:pic>
      <p:pic>
        <p:nvPicPr>
          <p:cNvPr id="712" name="Graphic 2652">
            <a:extLst>
              <a:ext uri="{FF2B5EF4-FFF2-40B4-BE49-F238E27FC236}">
                <a16:creationId xmlns:a16="http://schemas.microsoft.com/office/drawing/2014/main" id="{82E2B682-88F9-1322-545F-EDFB8E90F65C}"/>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9745088">
            <a:off x="8445925" y="3009341"/>
            <a:ext cx="134540" cy="126766"/>
          </a:xfrm>
          <a:prstGeom prst="rect">
            <a:avLst/>
          </a:prstGeom>
        </p:spPr>
      </p:pic>
      <p:pic>
        <p:nvPicPr>
          <p:cNvPr id="713" name="Graphic 2653">
            <a:extLst>
              <a:ext uri="{FF2B5EF4-FFF2-40B4-BE49-F238E27FC236}">
                <a16:creationId xmlns:a16="http://schemas.microsoft.com/office/drawing/2014/main" id="{40B8FBE2-A117-6904-B629-06F9BD9AB084}"/>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11423421">
            <a:off x="8333652" y="3529829"/>
            <a:ext cx="134540" cy="126766"/>
          </a:xfrm>
          <a:prstGeom prst="rect">
            <a:avLst/>
          </a:prstGeom>
        </p:spPr>
      </p:pic>
      <p:pic>
        <p:nvPicPr>
          <p:cNvPr id="714" name="Graphic 2651">
            <a:extLst>
              <a:ext uri="{FF2B5EF4-FFF2-40B4-BE49-F238E27FC236}">
                <a16:creationId xmlns:a16="http://schemas.microsoft.com/office/drawing/2014/main" id="{6283E3A5-CA7B-A370-5B95-6108B3D9358F}"/>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4873583">
            <a:off x="8394878" y="3386419"/>
            <a:ext cx="126766" cy="134540"/>
          </a:xfrm>
          <a:prstGeom prst="rect">
            <a:avLst/>
          </a:prstGeom>
        </p:spPr>
      </p:pic>
      <p:pic>
        <p:nvPicPr>
          <p:cNvPr id="715" name="Graphic 2652">
            <a:extLst>
              <a:ext uri="{FF2B5EF4-FFF2-40B4-BE49-F238E27FC236}">
                <a16:creationId xmlns:a16="http://schemas.microsoft.com/office/drawing/2014/main" id="{2F73EC78-A509-2E5A-D84C-AC02BDD491E2}"/>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rot="19745088">
            <a:off x="7710874" y="3310352"/>
            <a:ext cx="134540" cy="126766"/>
          </a:xfrm>
          <a:prstGeom prst="rect">
            <a:avLst/>
          </a:prstGeom>
        </p:spPr>
      </p:pic>
      <p:pic>
        <p:nvPicPr>
          <p:cNvPr id="716" name="Graphic 2653">
            <a:extLst>
              <a:ext uri="{FF2B5EF4-FFF2-40B4-BE49-F238E27FC236}">
                <a16:creationId xmlns:a16="http://schemas.microsoft.com/office/drawing/2014/main" id="{2EB1630D-D9CE-8956-E6BE-DB3C9AEE033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11423421">
            <a:off x="8411251" y="3197182"/>
            <a:ext cx="134540" cy="126766"/>
          </a:xfrm>
          <a:prstGeom prst="rect">
            <a:avLst/>
          </a:prstGeom>
        </p:spPr>
      </p:pic>
      <p:pic>
        <p:nvPicPr>
          <p:cNvPr id="717" name="Graphic 2651">
            <a:extLst>
              <a:ext uri="{FF2B5EF4-FFF2-40B4-BE49-F238E27FC236}">
                <a16:creationId xmlns:a16="http://schemas.microsoft.com/office/drawing/2014/main" id="{D15FF710-E86E-7995-D82E-8DF8FB22777A}"/>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rot="14873583">
            <a:off x="7816800" y="3507172"/>
            <a:ext cx="126766" cy="134540"/>
          </a:xfrm>
          <a:prstGeom prst="rect">
            <a:avLst/>
          </a:prstGeom>
        </p:spPr>
      </p:pic>
      <p:sp>
        <p:nvSpPr>
          <p:cNvPr id="718" name="TextBox 16">
            <a:extLst>
              <a:ext uri="{FF2B5EF4-FFF2-40B4-BE49-F238E27FC236}">
                <a16:creationId xmlns:a16="http://schemas.microsoft.com/office/drawing/2014/main" id="{586575A7-43BB-110B-F615-5D4D7DFB1645}"/>
              </a:ext>
            </a:extLst>
          </p:cNvPr>
          <p:cNvSpPr txBox="1"/>
          <p:nvPr/>
        </p:nvSpPr>
        <p:spPr>
          <a:xfrm>
            <a:off x="6885699" y="2976170"/>
            <a:ext cx="454599" cy="117725"/>
          </a:xfrm>
          <a:prstGeom prst="rect">
            <a:avLst/>
          </a:prstGeom>
          <a:noFill/>
        </p:spPr>
        <p:txBody>
          <a:bodyPr wrap="square" lIns="0" tIns="0" rIns="0" bIns="0" rtlCol="0">
            <a:spAutoFit/>
          </a:bodyPr>
          <a:lstStyle/>
          <a:p>
            <a:pPr algn="ctr" defTabSz="685800">
              <a:lnSpc>
                <a:spcPct val="85000"/>
              </a:lnSpc>
              <a:defRPr/>
            </a:pPr>
            <a:r>
              <a:rPr lang="de" sz="900">
                <a:solidFill>
                  <a:srgbClr val="2F3651"/>
                </a:solidFill>
                <a:uFill>
                  <a:solidFill>
                    <a:prstClr val="black">
                      <a:alpha val="0"/>
                    </a:prstClr>
                  </a:solidFill>
                </a:uFill>
                <a:latin typeface="Arial"/>
                <a:ea typeface="Arial"/>
                <a:cs typeface="Arial"/>
              </a:rPr>
              <a:t>IL-2</a:t>
            </a:r>
          </a:p>
        </p:txBody>
      </p:sp>
      <p:sp>
        <p:nvSpPr>
          <p:cNvPr id="719" name="TextBox 42">
            <a:extLst>
              <a:ext uri="{FF2B5EF4-FFF2-40B4-BE49-F238E27FC236}">
                <a16:creationId xmlns:a16="http://schemas.microsoft.com/office/drawing/2014/main" id="{C093C256-1354-BE39-456D-BC51534B07AB}"/>
              </a:ext>
            </a:extLst>
          </p:cNvPr>
          <p:cNvSpPr txBox="1"/>
          <p:nvPr/>
        </p:nvSpPr>
        <p:spPr>
          <a:xfrm>
            <a:off x="6908612" y="3119729"/>
            <a:ext cx="454599" cy="117725"/>
          </a:xfrm>
          <a:prstGeom prst="rect">
            <a:avLst/>
          </a:prstGeom>
          <a:noFill/>
        </p:spPr>
        <p:txBody>
          <a:bodyPr wrap="square" lIns="0" tIns="0" rIns="0" bIns="0" rtlCol="0">
            <a:spAutoFit/>
          </a:bodyPr>
          <a:lstStyle/>
          <a:p>
            <a:pPr algn="ctr" defTabSz="685800">
              <a:lnSpc>
                <a:spcPct val="85000"/>
              </a:lnSpc>
              <a:defRPr/>
            </a:pPr>
            <a:r>
              <a:rPr lang="de" sz="900">
                <a:solidFill>
                  <a:srgbClr val="2F3651"/>
                </a:solidFill>
                <a:uFill>
                  <a:solidFill>
                    <a:prstClr val="black">
                      <a:alpha val="0"/>
                    </a:prstClr>
                  </a:solidFill>
                </a:uFill>
                <a:latin typeface="Arial"/>
                <a:ea typeface="Arial"/>
                <a:cs typeface="Arial"/>
              </a:rPr>
              <a:t>IFN-γ</a:t>
            </a:r>
          </a:p>
        </p:txBody>
      </p:sp>
      <p:cxnSp>
        <p:nvCxnSpPr>
          <p:cNvPr id="720" name="Straight Arrow Connector 53">
            <a:extLst>
              <a:ext uri="{FF2B5EF4-FFF2-40B4-BE49-F238E27FC236}">
                <a16:creationId xmlns:a16="http://schemas.microsoft.com/office/drawing/2014/main" id="{BC64352F-B739-52AD-AB0E-207C8BB07E77}"/>
              </a:ext>
            </a:extLst>
          </p:cNvPr>
          <p:cNvCxnSpPr/>
          <p:nvPr/>
        </p:nvCxnSpPr>
        <p:spPr>
          <a:xfrm>
            <a:off x="7854313" y="2880092"/>
            <a:ext cx="104234" cy="152780"/>
          </a:xfrm>
          <a:prstGeom prst="straightConnector1">
            <a:avLst/>
          </a:prstGeom>
          <a:noFill/>
          <a:ln w="15875" cap="flat" cmpd="sng" algn="ctr">
            <a:solidFill>
              <a:srgbClr val="7F7F7F"/>
            </a:solidFill>
            <a:prstDash val="solid"/>
            <a:tailEnd type="stealth" w="lg" len="lg"/>
          </a:ln>
          <a:effectLst/>
        </p:spPr>
      </p:cxnSp>
      <p:grpSp>
        <p:nvGrpSpPr>
          <p:cNvPr id="721" name="T-Cells infiltrate 4">
            <a:extLst>
              <a:ext uri="{FF2B5EF4-FFF2-40B4-BE49-F238E27FC236}">
                <a16:creationId xmlns:a16="http://schemas.microsoft.com/office/drawing/2014/main" id="{070ED0CE-6D90-506F-A000-0EFD267C19F8}"/>
              </a:ext>
            </a:extLst>
          </p:cNvPr>
          <p:cNvGrpSpPr/>
          <p:nvPr/>
        </p:nvGrpSpPr>
        <p:grpSpPr>
          <a:xfrm>
            <a:off x="7858383" y="3029068"/>
            <a:ext cx="539998" cy="501599"/>
            <a:chOff x="1062106" y="1799126"/>
            <a:chExt cx="980756" cy="963564"/>
          </a:xfrm>
        </p:grpSpPr>
        <p:sp>
          <p:nvSpPr>
            <p:cNvPr id="722" name="Freeform: Shape 10">
              <a:extLst>
                <a:ext uri="{FF2B5EF4-FFF2-40B4-BE49-F238E27FC236}">
                  <a16:creationId xmlns:a16="http://schemas.microsoft.com/office/drawing/2014/main" id="{8C7D6442-F573-10D1-A918-187CA7E16E76}"/>
                </a:ext>
              </a:extLst>
            </p:cNvPr>
            <p:cNvSpPr/>
            <p:nvPr/>
          </p:nvSpPr>
          <p:spPr>
            <a:xfrm>
              <a:off x="1062106" y="1799126"/>
              <a:ext cx="980756" cy="963564"/>
            </a:xfrm>
            <a:custGeom>
              <a:avLst/>
              <a:gdLst>
                <a:gd name="connsiteX0" fmla="*/ 980756 w 980756"/>
                <a:gd name="connsiteY0" fmla="*/ 481782 h 963564"/>
                <a:gd name="connsiteX1" fmla="*/ 490378 w 980756"/>
                <a:gd name="connsiteY1" fmla="*/ 963565 h 963564"/>
                <a:gd name="connsiteX2" fmla="*/ 0 w 980756"/>
                <a:gd name="connsiteY2" fmla="*/ 481782 h 963564"/>
                <a:gd name="connsiteX3" fmla="*/ 490378 w 980756"/>
                <a:gd name="connsiteY3" fmla="*/ 0 h 963564"/>
                <a:gd name="connsiteX4" fmla="*/ 980756 w 980756"/>
                <a:gd name="connsiteY4" fmla="*/ 481782 h 963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756" h="963564">
                  <a:moveTo>
                    <a:pt x="980756" y="481782"/>
                  </a:moveTo>
                  <a:cubicBezTo>
                    <a:pt x="980756" y="747863"/>
                    <a:pt x="761207" y="963565"/>
                    <a:pt x="490378" y="963565"/>
                  </a:cubicBezTo>
                  <a:cubicBezTo>
                    <a:pt x="219550" y="963565"/>
                    <a:pt x="0" y="747863"/>
                    <a:pt x="0" y="481782"/>
                  </a:cubicBezTo>
                  <a:cubicBezTo>
                    <a:pt x="0" y="215701"/>
                    <a:pt x="219550" y="0"/>
                    <a:pt x="490378" y="0"/>
                  </a:cubicBezTo>
                  <a:cubicBezTo>
                    <a:pt x="761207" y="0"/>
                    <a:pt x="980756" y="215701"/>
                    <a:pt x="980756" y="481782"/>
                  </a:cubicBezTo>
                  <a:close/>
                </a:path>
              </a:pathLst>
            </a:custGeom>
            <a:solidFill>
              <a:srgbClr val="575D72">
                <a:lumMod val="20000"/>
                <a:lumOff val="80000"/>
                <a:alpha val="80000"/>
              </a:srgbClr>
            </a:solidFill>
            <a:ln w="5106" cap="flat">
              <a:no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23" name="Freeform: Shape 11">
              <a:extLst>
                <a:ext uri="{FF2B5EF4-FFF2-40B4-BE49-F238E27FC236}">
                  <a16:creationId xmlns:a16="http://schemas.microsoft.com/office/drawing/2014/main" id="{B1AEBFD5-6C64-6525-F624-82A06E4E6C3A}"/>
                </a:ext>
              </a:extLst>
            </p:cNvPr>
            <p:cNvSpPr/>
            <p:nvPr/>
          </p:nvSpPr>
          <p:spPr>
            <a:xfrm>
              <a:off x="1062106" y="1799126"/>
              <a:ext cx="980756" cy="963564"/>
            </a:xfrm>
            <a:custGeom>
              <a:avLst/>
              <a:gdLst>
                <a:gd name="connsiteX0" fmla="*/ 980756 w 980756"/>
                <a:gd name="connsiteY0" fmla="*/ 481782 h 963564"/>
                <a:gd name="connsiteX1" fmla="*/ 490378 w 980756"/>
                <a:gd name="connsiteY1" fmla="*/ 963565 h 963564"/>
                <a:gd name="connsiteX2" fmla="*/ 0 w 980756"/>
                <a:gd name="connsiteY2" fmla="*/ 481782 h 963564"/>
                <a:gd name="connsiteX3" fmla="*/ 490378 w 980756"/>
                <a:gd name="connsiteY3" fmla="*/ 0 h 963564"/>
                <a:gd name="connsiteX4" fmla="*/ 980756 w 980756"/>
                <a:gd name="connsiteY4" fmla="*/ 481782 h 963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756" h="963564">
                  <a:moveTo>
                    <a:pt x="980756" y="481782"/>
                  </a:moveTo>
                  <a:cubicBezTo>
                    <a:pt x="980756" y="747863"/>
                    <a:pt x="761207" y="963565"/>
                    <a:pt x="490378" y="963565"/>
                  </a:cubicBezTo>
                  <a:cubicBezTo>
                    <a:pt x="219550" y="963565"/>
                    <a:pt x="0" y="747863"/>
                    <a:pt x="0" y="481782"/>
                  </a:cubicBezTo>
                  <a:cubicBezTo>
                    <a:pt x="0" y="215701"/>
                    <a:pt x="219550" y="0"/>
                    <a:pt x="490378" y="0"/>
                  </a:cubicBezTo>
                  <a:cubicBezTo>
                    <a:pt x="761207" y="0"/>
                    <a:pt x="980756" y="215701"/>
                    <a:pt x="980756" y="481782"/>
                  </a:cubicBezTo>
                  <a:close/>
                </a:path>
              </a:pathLst>
            </a:custGeom>
            <a:noFill/>
            <a:ln w="15319" cap="flat">
              <a:solidFill>
                <a:srgbClr val="575D72">
                  <a:lumMod val="60000"/>
                  <a:lumOff val="40000"/>
                </a:srgbClr>
              </a:solid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24" name="Freeform: Shape 12">
              <a:extLst>
                <a:ext uri="{FF2B5EF4-FFF2-40B4-BE49-F238E27FC236}">
                  <a16:creationId xmlns:a16="http://schemas.microsoft.com/office/drawing/2014/main" id="{5002DAF9-75DC-2037-17A8-97C77EBB55E1}"/>
                </a:ext>
              </a:extLst>
            </p:cNvPr>
            <p:cNvSpPr/>
            <p:nvPr/>
          </p:nvSpPr>
          <p:spPr>
            <a:xfrm>
              <a:off x="1132033" y="1893216"/>
              <a:ext cx="419937" cy="377531"/>
            </a:xfrm>
            <a:custGeom>
              <a:avLst/>
              <a:gdLst>
                <a:gd name="connsiteX0" fmla="*/ 420 w 419937"/>
                <a:gd name="connsiteY0" fmla="*/ 377098 h 377531"/>
                <a:gd name="connsiteX1" fmla="*/ 419938 w 419937"/>
                <a:gd name="connsiteY1" fmla="*/ 753 h 377531"/>
                <a:gd name="connsiteX2" fmla="*/ 420 w 419937"/>
                <a:gd name="connsiteY2" fmla="*/ 377098 h 377531"/>
              </a:gdLst>
              <a:ahLst/>
              <a:cxnLst>
                <a:cxn ang="0">
                  <a:pos x="connsiteX0" y="connsiteY0"/>
                </a:cxn>
                <a:cxn ang="0">
                  <a:pos x="connsiteX1" y="connsiteY1"/>
                </a:cxn>
                <a:cxn ang="0">
                  <a:pos x="connsiteX2" y="connsiteY2"/>
                </a:cxn>
              </a:cxnLst>
              <a:rect l="l" t="t" r="r" b="b"/>
              <a:pathLst>
                <a:path w="419937" h="377531">
                  <a:moveTo>
                    <a:pt x="420" y="377098"/>
                  </a:moveTo>
                  <a:cubicBezTo>
                    <a:pt x="-5228" y="392737"/>
                    <a:pt x="41499" y="-19931"/>
                    <a:pt x="419938" y="753"/>
                  </a:cubicBezTo>
                  <a:cubicBezTo>
                    <a:pt x="246893" y="21941"/>
                    <a:pt x="81551" y="149575"/>
                    <a:pt x="420" y="377098"/>
                  </a:cubicBezTo>
                  <a:close/>
                </a:path>
              </a:pathLst>
            </a:custGeom>
            <a:solidFill>
              <a:srgbClr val="FFFFFF"/>
            </a:solidFill>
            <a:ln w="5106" cap="flat">
              <a:no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25" name="Freeform: Shape 14">
              <a:extLst>
                <a:ext uri="{FF2B5EF4-FFF2-40B4-BE49-F238E27FC236}">
                  <a16:creationId xmlns:a16="http://schemas.microsoft.com/office/drawing/2014/main" id="{225789D0-FAD9-8008-60CF-82EEDC981297}"/>
                </a:ext>
              </a:extLst>
            </p:cNvPr>
            <p:cNvSpPr/>
            <p:nvPr/>
          </p:nvSpPr>
          <p:spPr>
            <a:xfrm>
              <a:off x="1231175" y="1955314"/>
              <a:ext cx="761746" cy="748392"/>
            </a:xfrm>
            <a:custGeom>
              <a:avLst/>
              <a:gdLst>
                <a:gd name="connsiteX0" fmla="*/ 525809 w 525808"/>
                <a:gd name="connsiteY0" fmla="*/ 258296 h 516591"/>
                <a:gd name="connsiteX1" fmla="*/ 262904 w 525808"/>
                <a:gd name="connsiteY1" fmla="*/ 516592 h 516591"/>
                <a:gd name="connsiteX2" fmla="*/ 0 w 525808"/>
                <a:gd name="connsiteY2" fmla="*/ 258296 h 516591"/>
                <a:gd name="connsiteX3" fmla="*/ 262904 w 525808"/>
                <a:gd name="connsiteY3" fmla="*/ 0 h 516591"/>
                <a:gd name="connsiteX4" fmla="*/ 525809 w 525808"/>
                <a:gd name="connsiteY4" fmla="*/ 258296 h 51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808" h="516590">
                  <a:moveTo>
                    <a:pt x="525809" y="258296"/>
                  </a:moveTo>
                  <a:cubicBezTo>
                    <a:pt x="525809" y="400949"/>
                    <a:pt x="408102" y="516592"/>
                    <a:pt x="262904" y="516592"/>
                  </a:cubicBezTo>
                  <a:cubicBezTo>
                    <a:pt x="117706" y="516592"/>
                    <a:pt x="0" y="400949"/>
                    <a:pt x="0" y="258296"/>
                  </a:cubicBezTo>
                  <a:cubicBezTo>
                    <a:pt x="0" y="115643"/>
                    <a:pt x="117706" y="0"/>
                    <a:pt x="262904" y="0"/>
                  </a:cubicBezTo>
                  <a:cubicBezTo>
                    <a:pt x="408102" y="0"/>
                    <a:pt x="525809" y="115643"/>
                    <a:pt x="525809" y="258296"/>
                  </a:cubicBezTo>
                  <a:close/>
                </a:path>
              </a:pathLst>
            </a:custGeom>
            <a:solidFill>
              <a:srgbClr val="575D72">
                <a:lumMod val="60000"/>
                <a:lumOff val="40000"/>
                <a:alpha val="80000"/>
              </a:srgbClr>
            </a:solidFill>
            <a:ln w="5106" cap="flat">
              <a:noFill/>
              <a:prstDash val="solid"/>
              <a:miter/>
            </a:ln>
          </p:spPr>
          <p:txBody>
            <a:bodyPr wrap="none" lIns="0" tIns="0" rIns="0" bIns="0" rtlCol="0" anchor="ctr"/>
            <a:lstStyle/>
            <a:p>
              <a:pPr marL="0" marR="0" lvl="0" indent="0" algn="ctr" defTabSz="685800" eaLnBrk="1" fontAlgn="auto" latinLnBrk="0" hangingPunct="1">
                <a:lnSpc>
                  <a:spcPct val="90000"/>
                </a:lnSpc>
                <a:spcBef>
                  <a:spcPct val="0"/>
                </a:spcBef>
                <a:spcAft>
                  <a:spcPct val="0"/>
                </a:spcAft>
                <a:buClrTx/>
                <a:buSzTx/>
                <a:buFontTx/>
                <a:buNone/>
                <a:tabLst/>
                <a:defRPr/>
              </a:pPr>
              <a:r>
                <a:rPr kumimoji="0" lang="de" sz="900" b="0" i="0" u="none" strike="noStrike" kern="0" cap="none" spc="0" normalizeH="0" baseline="0" noProof="0">
                  <a:ln>
                    <a:noFill/>
                  </a:ln>
                  <a:solidFill>
                    <a:srgbClr val="2F3651"/>
                  </a:solidFill>
                  <a:effectLst/>
                  <a:uLnTx/>
                  <a:uFill>
                    <a:solidFill>
                      <a:prstClr val="black">
                        <a:alpha val="0"/>
                      </a:prstClr>
                    </a:solidFill>
                  </a:uFill>
                  <a:latin typeface="Calibri"/>
                  <a:ea typeface="Calibri"/>
                  <a:cs typeface="Calibri"/>
                </a:rPr>
                <a:t>B-Zelle</a:t>
              </a:r>
              <a:r>
                <a:rPr kumimoji="0" lang="de" sz="900" b="0" i="0" u="none" strike="noStrike" kern="0" cap="none" spc="0" normalizeH="0" baseline="30000" noProof="0">
                  <a:ln>
                    <a:noFill/>
                  </a:ln>
                  <a:solidFill>
                    <a:srgbClr val="2F3651"/>
                  </a:solidFill>
                  <a:effectLst/>
                  <a:uLnTx/>
                  <a:uFill>
                    <a:solidFill>
                      <a:prstClr val="black">
                        <a:alpha val="0"/>
                      </a:prstClr>
                    </a:solidFill>
                  </a:uFill>
                  <a:latin typeface="Calibri"/>
                  <a:ea typeface="Calibri"/>
                  <a:cs typeface="Calibri"/>
                </a:rPr>
                <a:t>5</a:t>
              </a:r>
              <a:endParaRPr kumimoji="0" lang="en-US" sz="900" b="0" i="0" u="none" strike="noStrike" kern="0" cap="none" spc="0" normalizeH="0" baseline="0" noProof="0">
                <a:ln>
                  <a:noFill/>
                </a:ln>
                <a:solidFill>
                  <a:srgbClr val="2F3651"/>
                </a:solidFill>
                <a:effectLst/>
                <a:uLnTx/>
                <a:uFillTx/>
                <a:latin typeface="Calibri" panose="020F0502020204030204"/>
                <a:ea typeface="Verdana"/>
                <a:cs typeface="Arial"/>
              </a:endParaRPr>
            </a:p>
          </p:txBody>
        </p:sp>
      </p:grpSp>
      <p:sp>
        <p:nvSpPr>
          <p:cNvPr id="726" name="Freeform: Shape 202">
            <a:extLst>
              <a:ext uri="{FF2B5EF4-FFF2-40B4-BE49-F238E27FC236}">
                <a16:creationId xmlns:a16="http://schemas.microsoft.com/office/drawing/2014/main" id="{933E5924-E963-FF4F-8921-E97169387199}"/>
              </a:ext>
            </a:extLst>
          </p:cNvPr>
          <p:cNvSpPr>
            <a:spLocks noChangeAspect="1"/>
          </p:cNvSpPr>
          <p:nvPr/>
        </p:nvSpPr>
        <p:spPr>
          <a:xfrm rot="4592714">
            <a:off x="6759851" y="2083254"/>
            <a:ext cx="175955" cy="19005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727" name="Oval 18">
            <a:extLst>
              <a:ext uri="{FF2B5EF4-FFF2-40B4-BE49-F238E27FC236}">
                <a16:creationId xmlns:a16="http://schemas.microsoft.com/office/drawing/2014/main" id="{B64FB859-737B-E4D6-F3A3-B49DAA2039CF}"/>
              </a:ext>
            </a:extLst>
          </p:cNvPr>
          <p:cNvSpPr/>
          <p:nvPr/>
        </p:nvSpPr>
        <p:spPr>
          <a:xfrm rot="2354313">
            <a:off x="6762039" y="2211562"/>
            <a:ext cx="61100" cy="6110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728" name="TextBox 21">
            <a:extLst>
              <a:ext uri="{FF2B5EF4-FFF2-40B4-BE49-F238E27FC236}">
                <a16:creationId xmlns:a16="http://schemas.microsoft.com/office/drawing/2014/main" id="{E973EFED-A25D-9531-63FC-5181500E1B3D}"/>
              </a:ext>
            </a:extLst>
          </p:cNvPr>
          <p:cNvSpPr txBox="1"/>
          <p:nvPr/>
        </p:nvSpPr>
        <p:spPr>
          <a:xfrm>
            <a:off x="5361631" y="2362427"/>
            <a:ext cx="926880" cy="235449"/>
          </a:xfrm>
          <a:prstGeom prst="rect">
            <a:avLst/>
          </a:prstGeom>
          <a:noFill/>
        </p:spPr>
        <p:txBody>
          <a:bodyPr wrap="square" lIns="0" tIns="0" rIns="0" bIns="0" rtlCol="0">
            <a:spAutoFit/>
          </a:bodyPr>
          <a:lstStyle/>
          <a:p>
            <a:pPr algn="ctr" defTabSz="685800">
              <a:lnSpc>
                <a:spcPct val="85000"/>
              </a:lnSpc>
              <a:spcBef>
                <a:spcPct val="0"/>
              </a:spcBef>
              <a:spcAft>
                <a:spcPct val="0"/>
              </a:spcAft>
              <a:defRPr/>
            </a:pPr>
            <a:r>
              <a:rPr lang="de" sz="900" b="1">
                <a:solidFill>
                  <a:srgbClr val="2F3651"/>
                </a:solidFill>
                <a:uFill>
                  <a:solidFill>
                    <a:prstClr val="black">
                      <a:alpha val="0"/>
                    </a:prstClr>
                  </a:solidFill>
                </a:uFill>
                <a:latin typeface="Arial"/>
                <a:ea typeface="Arial"/>
                <a:cs typeface="Arial"/>
              </a:rPr>
              <a:t>Autoreaktive</a:t>
            </a:r>
            <a:br>
              <a:rPr sz="900">
                <a:solidFill>
                  <a:srgbClr val="000000"/>
                </a:solidFill>
                <a:latin typeface="Calibri" panose="020F0502020204030204"/>
                <a:ea typeface="Calibri" panose="020F0502020204030204"/>
                <a:cs typeface="Arial"/>
              </a:rPr>
            </a:br>
            <a:r>
              <a:rPr lang="de" sz="900" b="1">
                <a:solidFill>
                  <a:srgbClr val="2F3651"/>
                </a:solidFill>
                <a:uFill>
                  <a:solidFill>
                    <a:prstClr val="black">
                      <a:alpha val="0"/>
                    </a:prstClr>
                  </a:solidFill>
                </a:uFill>
                <a:latin typeface="Arial"/>
                <a:ea typeface="Arial"/>
                <a:cs typeface="Arial"/>
              </a:rPr>
              <a:t>CD8+ T-Zelle</a:t>
            </a:r>
          </a:p>
        </p:txBody>
      </p:sp>
      <p:sp>
        <p:nvSpPr>
          <p:cNvPr id="729" name="TextBox 23">
            <a:extLst>
              <a:ext uri="{FF2B5EF4-FFF2-40B4-BE49-F238E27FC236}">
                <a16:creationId xmlns:a16="http://schemas.microsoft.com/office/drawing/2014/main" id="{7AEB6DE6-DFC8-4E83-3EB7-F97ECFE6A654}"/>
              </a:ext>
            </a:extLst>
          </p:cNvPr>
          <p:cNvSpPr txBox="1"/>
          <p:nvPr/>
        </p:nvSpPr>
        <p:spPr>
          <a:xfrm>
            <a:off x="8027176" y="2301279"/>
            <a:ext cx="880564" cy="353174"/>
          </a:xfrm>
          <a:prstGeom prst="rect">
            <a:avLst/>
          </a:prstGeom>
          <a:noFill/>
        </p:spPr>
        <p:txBody>
          <a:bodyPr wrap="square" lIns="0" tIns="0" rIns="0" bIns="0" rtlCol="0" anchor="ctr">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Aktivierte autoreaktive CD4+ T-Zelle</a:t>
            </a:r>
          </a:p>
        </p:txBody>
      </p:sp>
      <p:sp>
        <p:nvSpPr>
          <p:cNvPr id="730" name="TextBox 78">
            <a:extLst>
              <a:ext uri="{FF2B5EF4-FFF2-40B4-BE49-F238E27FC236}">
                <a16:creationId xmlns:a16="http://schemas.microsoft.com/office/drawing/2014/main" id="{E9222E0B-DB87-E4B9-8D7F-E2F6FE580292}"/>
              </a:ext>
            </a:extLst>
          </p:cNvPr>
          <p:cNvSpPr txBox="1"/>
          <p:nvPr/>
        </p:nvSpPr>
        <p:spPr>
          <a:xfrm>
            <a:off x="6969271" y="2350230"/>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MHC-II</a:t>
            </a:r>
          </a:p>
        </p:txBody>
      </p:sp>
      <p:sp>
        <p:nvSpPr>
          <p:cNvPr id="731" name="TextBox 79">
            <a:extLst>
              <a:ext uri="{FF2B5EF4-FFF2-40B4-BE49-F238E27FC236}">
                <a16:creationId xmlns:a16="http://schemas.microsoft.com/office/drawing/2014/main" id="{D9BCAF50-42D7-92C6-0432-6EF115126C4A}"/>
              </a:ext>
            </a:extLst>
          </p:cNvPr>
          <p:cNvSpPr txBox="1"/>
          <p:nvPr/>
        </p:nvSpPr>
        <p:spPr>
          <a:xfrm>
            <a:off x="6932413" y="2455391"/>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Antigen</a:t>
            </a:r>
          </a:p>
        </p:txBody>
      </p:sp>
      <p:cxnSp>
        <p:nvCxnSpPr>
          <p:cNvPr id="732" name="Straight Connector 80">
            <a:extLst>
              <a:ext uri="{FF2B5EF4-FFF2-40B4-BE49-F238E27FC236}">
                <a16:creationId xmlns:a16="http://schemas.microsoft.com/office/drawing/2014/main" id="{117F3ED7-C601-78F7-D0FA-9933D93F4BC1}"/>
              </a:ext>
            </a:extLst>
          </p:cNvPr>
          <p:cNvCxnSpPr/>
          <p:nvPr/>
        </p:nvCxnSpPr>
        <p:spPr>
          <a:xfrm flipV="1">
            <a:off x="7230913" y="2224846"/>
            <a:ext cx="112549" cy="122357"/>
          </a:xfrm>
          <a:prstGeom prst="line">
            <a:avLst/>
          </a:prstGeom>
          <a:noFill/>
          <a:ln w="9525" cap="flat" cmpd="sng" algn="ctr">
            <a:solidFill>
              <a:srgbClr val="7F7F7F"/>
            </a:solidFill>
            <a:prstDash val="solid"/>
          </a:ln>
          <a:effectLst/>
        </p:spPr>
      </p:cxnSp>
      <p:cxnSp>
        <p:nvCxnSpPr>
          <p:cNvPr id="733" name="Straight Connector 81">
            <a:extLst>
              <a:ext uri="{FF2B5EF4-FFF2-40B4-BE49-F238E27FC236}">
                <a16:creationId xmlns:a16="http://schemas.microsoft.com/office/drawing/2014/main" id="{251B565C-57BF-C0CF-9E07-7B7C6EA74C4D}"/>
              </a:ext>
            </a:extLst>
          </p:cNvPr>
          <p:cNvCxnSpPr/>
          <p:nvPr/>
        </p:nvCxnSpPr>
        <p:spPr>
          <a:xfrm flipH="1">
            <a:off x="7217941" y="2289711"/>
            <a:ext cx="158971" cy="166540"/>
          </a:xfrm>
          <a:prstGeom prst="line">
            <a:avLst/>
          </a:prstGeom>
          <a:noFill/>
          <a:ln w="9525" cap="flat" cmpd="sng" algn="ctr">
            <a:solidFill>
              <a:srgbClr val="7F7F7F"/>
            </a:solidFill>
            <a:prstDash val="solid"/>
          </a:ln>
          <a:effectLst/>
        </p:spPr>
      </p:cxnSp>
      <p:sp>
        <p:nvSpPr>
          <p:cNvPr id="734" name="TextBox 83">
            <a:extLst>
              <a:ext uri="{FF2B5EF4-FFF2-40B4-BE49-F238E27FC236}">
                <a16:creationId xmlns:a16="http://schemas.microsoft.com/office/drawing/2014/main" id="{50BF1620-4D7C-0AF9-6037-89F3464A7AD0}"/>
              </a:ext>
            </a:extLst>
          </p:cNvPr>
          <p:cNvSpPr txBox="1"/>
          <p:nvPr/>
        </p:nvSpPr>
        <p:spPr>
          <a:xfrm>
            <a:off x="7718260" y="2102677"/>
            <a:ext cx="478328"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CD4+ TCR</a:t>
            </a:r>
          </a:p>
        </p:txBody>
      </p:sp>
      <p:cxnSp>
        <p:nvCxnSpPr>
          <p:cNvPr id="735" name="Straight Connector 89">
            <a:extLst>
              <a:ext uri="{FF2B5EF4-FFF2-40B4-BE49-F238E27FC236}">
                <a16:creationId xmlns:a16="http://schemas.microsoft.com/office/drawing/2014/main" id="{4719D8BA-4D51-255C-5BE1-7FAF295F5D32}"/>
              </a:ext>
            </a:extLst>
          </p:cNvPr>
          <p:cNvCxnSpPr/>
          <p:nvPr/>
        </p:nvCxnSpPr>
        <p:spPr>
          <a:xfrm flipV="1">
            <a:off x="7485815" y="2159697"/>
            <a:ext cx="218691" cy="120063"/>
          </a:xfrm>
          <a:prstGeom prst="line">
            <a:avLst/>
          </a:prstGeom>
          <a:noFill/>
          <a:ln w="9525" cap="flat" cmpd="sng" algn="ctr">
            <a:solidFill>
              <a:srgbClr val="7F7F7F"/>
            </a:solidFill>
            <a:prstDash val="solid"/>
          </a:ln>
          <a:effectLst/>
        </p:spPr>
      </p:cxnSp>
      <p:sp>
        <p:nvSpPr>
          <p:cNvPr id="736" name="TextBox 93">
            <a:extLst>
              <a:ext uri="{FF2B5EF4-FFF2-40B4-BE49-F238E27FC236}">
                <a16:creationId xmlns:a16="http://schemas.microsoft.com/office/drawing/2014/main" id="{0D061D08-856A-5F1C-4636-8FD9E1EB465C}"/>
              </a:ext>
            </a:extLst>
          </p:cNvPr>
          <p:cNvSpPr txBox="1"/>
          <p:nvPr/>
        </p:nvSpPr>
        <p:spPr>
          <a:xfrm>
            <a:off x="6051838" y="2087087"/>
            <a:ext cx="478328"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CD8+ TCR</a:t>
            </a:r>
          </a:p>
        </p:txBody>
      </p:sp>
      <p:cxnSp>
        <p:nvCxnSpPr>
          <p:cNvPr id="737" name="Straight Connector 94">
            <a:extLst>
              <a:ext uri="{FF2B5EF4-FFF2-40B4-BE49-F238E27FC236}">
                <a16:creationId xmlns:a16="http://schemas.microsoft.com/office/drawing/2014/main" id="{9438EBE3-41D7-196F-CD97-F909FD79AEF4}"/>
              </a:ext>
            </a:extLst>
          </p:cNvPr>
          <p:cNvCxnSpPr/>
          <p:nvPr/>
        </p:nvCxnSpPr>
        <p:spPr>
          <a:xfrm>
            <a:off x="6474745" y="2170556"/>
            <a:ext cx="222593" cy="81316"/>
          </a:xfrm>
          <a:prstGeom prst="line">
            <a:avLst/>
          </a:prstGeom>
          <a:noFill/>
          <a:ln w="9525" cap="flat" cmpd="sng" algn="ctr">
            <a:solidFill>
              <a:srgbClr val="7F7F7F"/>
            </a:solidFill>
            <a:prstDash val="solid"/>
          </a:ln>
          <a:effectLst/>
        </p:spPr>
      </p:cxnSp>
      <p:cxnSp>
        <p:nvCxnSpPr>
          <p:cNvPr id="738" name="Straight Connector 95">
            <a:extLst>
              <a:ext uri="{FF2B5EF4-FFF2-40B4-BE49-F238E27FC236}">
                <a16:creationId xmlns:a16="http://schemas.microsoft.com/office/drawing/2014/main" id="{C9C7B0FE-D99F-8823-295A-AAF5B530FBE1}"/>
              </a:ext>
            </a:extLst>
          </p:cNvPr>
          <p:cNvCxnSpPr>
            <a:endCxn id="726" idx="2"/>
          </p:cNvCxnSpPr>
          <p:nvPr/>
        </p:nvCxnSpPr>
        <p:spPr>
          <a:xfrm flipH="1" flipV="1">
            <a:off x="6865841" y="2200373"/>
            <a:ext cx="100131" cy="152856"/>
          </a:xfrm>
          <a:prstGeom prst="line">
            <a:avLst/>
          </a:prstGeom>
          <a:noFill/>
          <a:ln w="9525" cap="flat" cmpd="sng" algn="ctr">
            <a:solidFill>
              <a:srgbClr val="7F7F7F"/>
            </a:solidFill>
            <a:prstDash val="solid"/>
          </a:ln>
          <a:effectLst/>
        </p:spPr>
      </p:cxnSp>
      <p:cxnSp>
        <p:nvCxnSpPr>
          <p:cNvPr id="739" name="Straight Connector 99">
            <a:extLst>
              <a:ext uri="{FF2B5EF4-FFF2-40B4-BE49-F238E27FC236}">
                <a16:creationId xmlns:a16="http://schemas.microsoft.com/office/drawing/2014/main" id="{F7B0B3B7-4F0C-2341-0B47-DBEC3DEFC8B4}"/>
              </a:ext>
            </a:extLst>
          </p:cNvPr>
          <p:cNvCxnSpPr/>
          <p:nvPr/>
        </p:nvCxnSpPr>
        <p:spPr>
          <a:xfrm flipH="1" flipV="1">
            <a:off x="6818072" y="2304327"/>
            <a:ext cx="100131" cy="152856"/>
          </a:xfrm>
          <a:prstGeom prst="line">
            <a:avLst/>
          </a:prstGeom>
          <a:noFill/>
          <a:ln w="9525" cap="flat" cmpd="sng" algn="ctr">
            <a:solidFill>
              <a:srgbClr val="7F7F7F"/>
            </a:solidFill>
            <a:prstDash val="solid"/>
          </a:ln>
          <a:effectLst/>
        </p:spPr>
      </p:cxnSp>
      <p:cxnSp>
        <p:nvCxnSpPr>
          <p:cNvPr id="740" name="Connector: Elbow 62">
            <a:extLst>
              <a:ext uri="{FF2B5EF4-FFF2-40B4-BE49-F238E27FC236}">
                <a16:creationId xmlns:a16="http://schemas.microsoft.com/office/drawing/2014/main" id="{758A887F-C692-00CB-089F-4CA1574A3547}"/>
              </a:ext>
            </a:extLst>
          </p:cNvPr>
          <p:cNvCxnSpPr/>
          <p:nvPr/>
        </p:nvCxnSpPr>
        <p:spPr>
          <a:xfrm rot="10800000" flipV="1">
            <a:off x="7330872" y="2945288"/>
            <a:ext cx="252119" cy="154788"/>
          </a:xfrm>
          <a:prstGeom prst="bentConnector3">
            <a:avLst>
              <a:gd name="adj1" fmla="val 1122"/>
            </a:avLst>
          </a:prstGeom>
          <a:noFill/>
          <a:ln w="19050" cap="flat" cmpd="sng" algn="ctr">
            <a:solidFill>
              <a:srgbClr val="7F7F7F"/>
            </a:solidFill>
            <a:prstDash val="solid"/>
          </a:ln>
          <a:effectLst/>
        </p:spPr>
      </p:cxnSp>
      <p:cxnSp>
        <p:nvCxnSpPr>
          <p:cNvPr id="741" name="Connector: Elbow 63">
            <a:extLst>
              <a:ext uri="{FF2B5EF4-FFF2-40B4-BE49-F238E27FC236}">
                <a16:creationId xmlns:a16="http://schemas.microsoft.com/office/drawing/2014/main" id="{41F1DA03-2FBA-FEB7-DBE6-480E4460FF0C}"/>
              </a:ext>
            </a:extLst>
          </p:cNvPr>
          <p:cNvCxnSpPr/>
          <p:nvPr/>
        </p:nvCxnSpPr>
        <p:spPr>
          <a:xfrm>
            <a:off x="6701323" y="2937700"/>
            <a:ext cx="651957" cy="162377"/>
          </a:xfrm>
          <a:prstGeom prst="bentConnector3">
            <a:avLst>
              <a:gd name="adj1" fmla="val -39"/>
            </a:avLst>
          </a:prstGeom>
          <a:noFill/>
          <a:ln w="19050" cap="flat" cmpd="sng" algn="ctr">
            <a:solidFill>
              <a:srgbClr val="7F7F7F"/>
            </a:solidFill>
            <a:prstDash val="solid"/>
          </a:ln>
          <a:effectLst/>
        </p:spPr>
      </p:cxnSp>
      <p:cxnSp>
        <p:nvCxnSpPr>
          <p:cNvPr id="742" name="Straight Arrow Connector 98">
            <a:extLst>
              <a:ext uri="{FF2B5EF4-FFF2-40B4-BE49-F238E27FC236}">
                <a16:creationId xmlns:a16="http://schemas.microsoft.com/office/drawing/2014/main" id="{D7909B2D-7C94-4470-AEF5-0F1C46B26D23}"/>
              </a:ext>
            </a:extLst>
          </p:cNvPr>
          <p:cNvCxnSpPr/>
          <p:nvPr/>
        </p:nvCxnSpPr>
        <p:spPr>
          <a:xfrm flipH="1" flipV="1">
            <a:off x="6705834" y="2889883"/>
            <a:ext cx="0" cy="154123"/>
          </a:xfrm>
          <a:prstGeom prst="straightConnector1">
            <a:avLst/>
          </a:prstGeom>
          <a:noFill/>
          <a:ln w="15875" cap="flat" cmpd="sng" algn="ctr">
            <a:solidFill>
              <a:srgbClr val="7F7F7F"/>
            </a:solidFill>
            <a:prstDash val="solid"/>
            <a:tailEnd type="stealth" w="lg" len="lg"/>
          </a:ln>
          <a:effectLst/>
        </p:spPr>
      </p:cxnSp>
      <p:sp>
        <p:nvSpPr>
          <p:cNvPr id="743" name="TextBox 119">
            <a:extLst>
              <a:ext uri="{FF2B5EF4-FFF2-40B4-BE49-F238E27FC236}">
                <a16:creationId xmlns:a16="http://schemas.microsoft.com/office/drawing/2014/main" id="{859A6EC0-0A5A-0A38-B9BE-9180F4C7484C}"/>
              </a:ext>
            </a:extLst>
          </p:cNvPr>
          <p:cNvSpPr txBox="1"/>
          <p:nvPr/>
        </p:nvSpPr>
        <p:spPr>
          <a:xfrm>
            <a:off x="7172532" y="2783328"/>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CD40L</a:t>
            </a:r>
          </a:p>
        </p:txBody>
      </p:sp>
      <p:sp>
        <p:nvSpPr>
          <p:cNvPr id="744" name="TextBox 121">
            <a:extLst>
              <a:ext uri="{FF2B5EF4-FFF2-40B4-BE49-F238E27FC236}">
                <a16:creationId xmlns:a16="http://schemas.microsoft.com/office/drawing/2014/main" id="{FF9EF426-AF99-438E-B757-AA6110DC5D95}"/>
              </a:ext>
            </a:extLst>
          </p:cNvPr>
          <p:cNvSpPr txBox="1"/>
          <p:nvPr/>
        </p:nvSpPr>
        <p:spPr>
          <a:xfrm>
            <a:off x="6807536" y="2775338"/>
            <a:ext cx="401117" cy="88294"/>
          </a:xfrm>
          <a:prstGeom prst="rect">
            <a:avLst/>
          </a:prstGeom>
          <a:noFill/>
        </p:spPr>
        <p:txBody>
          <a:bodyPr wrap="square" lIns="0" tIns="0" rIns="0" bIns="0" rtlCol="0" anchor="ctr">
            <a:spAutoFit/>
          </a:bodyPr>
          <a:lstStyle/>
          <a:p>
            <a:pPr defTabSz="685800">
              <a:lnSpc>
                <a:spcPct val="85000"/>
              </a:lnSpc>
              <a:defRPr/>
            </a:pPr>
            <a:r>
              <a:rPr lang="de" sz="675">
                <a:solidFill>
                  <a:srgbClr val="2F3651"/>
                </a:solidFill>
                <a:uFill>
                  <a:solidFill>
                    <a:prstClr val="black">
                      <a:alpha val="0"/>
                    </a:prstClr>
                  </a:solidFill>
                </a:uFill>
                <a:latin typeface="Arial"/>
                <a:ea typeface="Arial"/>
                <a:cs typeface="Arial"/>
              </a:rPr>
              <a:t>CD40</a:t>
            </a:r>
          </a:p>
        </p:txBody>
      </p:sp>
      <p:pic>
        <p:nvPicPr>
          <p:cNvPr id="745" name="Picture 151" descr="A screenshot of a computer screen&#10;&#10;Description automatically generated">
            <a:extLst>
              <a:ext uri="{FF2B5EF4-FFF2-40B4-BE49-F238E27FC236}">
                <a16:creationId xmlns:a16="http://schemas.microsoft.com/office/drawing/2014/main" id="{7C4BA7F7-B464-A236-6CE1-9C5F2849576E}"/>
              </a:ext>
            </a:extLst>
          </p:cNvPr>
          <p:cNvPicPr>
            <a:picLocks noChangeAspect="1"/>
          </p:cNvPicPr>
          <p:nvPr/>
        </p:nvPicPr>
        <p:blipFill>
          <a:blip r:embed="rId11"/>
          <a:srcRect l="19837" t="20027" r="64634" b="57479"/>
          <a:stretch>
            <a:fillRect/>
          </a:stretch>
        </p:blipFill>
        <p:spPr>
          <a:xfrm rot="5400000">
            <a:off x="6774902" y="2544554"/>
            <a:ext cx="267420" cy="271159"/>
          </a:xfrm>
          <a:prstGeom prst="rect">
            <a:avLst/>
          </a:prstGeom>
        </p:spPr>
      </p:pic>
      <p:sp>
        <p:nvSpPr>
          <p:cNvPr id="746" name="Oval 152">
            <a:extLst>
              <a:ext uri="{FF2B5EF4-FFF2-40B4-BE49-F238E27FC236}">
                <a16:creationId xmlns:a16="http://schemas.microsoft.com/office/drawing/2014/main" id="{0A2ADE09-82D7-87E0-E568-E4B0492E5067}"/>
              </a:ext>
            </a:extLst>
          </p:cNvPr>
          <p:cNvSpPr/>
          <p:nvPr/>
        </p:nvSpPr>
        <p:spPr>
          <a:xfrm>
            <a:off x="7105129" y="2623642"/>
            <a:ext cx="66874" cy="66874"/>
          </a:xfrm>
          <a:prstGeom prst="ellipse">
            <a:avLst/>
          </a:prstGeom>
          <a:solidFill>
            <a:srgbClr val="CC9C5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cxnSp>
        <p:nvCxnSpPr>
          <p:cNvPr id="747" name="Straight Connector 154">
            <a:extLst>
              <a:ext uri="{FF2B5EF4-FFF2-40B4-BE49-F238E27FC236}">
                <a16:creationId xmlns:a16="http://schemas.microsoft.com/office/drawing/2014/main" id="{B1D259DC-71B7-2DF4-9EC3-06FEC252CCA2}"/>
              </a:ext>
            </a:extLst>
          </p:cNvPr>
          <p:cNvCxnSpPr>
            <a:stCxn id="746" idx="6"/>
          </p:cNvCxnSpPr>
          <p:nvPr/>
        </p:nvCxnSpPr>
        <p:spPr>
          <a:xfrm flipV="1">
            <a:off x="7172003" y="2655711"/>
            <a:ext cx="228638" cy="1368"/>
          </a:xfrm>
          <a:prstGeom prst="line">
            <a:avLst/>
          </a:prstGeom>
          <a:noFill/>
          <a:ln w="12700" cap="flat" cmpd="sng" algn="ctr">
            <a:solidFill>
              <a:srgbClr val="CC9C50"/>
            </a:solidFill>
            <a:prstDash val="solid"/>
          </a:ln>
          <a:effectLst/>
        </p:spPr>
      </p:cxnSp>
      <p:sp>
        <p:nvSpPr>
          <p:cNvPr id="25" name="TextBox 46">
            <a:extLst>
              <a:ext uri="{FF2B5EF4-FFF2-40B4-BE49-F238E27FC236}">
                <a16:creationId xmlns:a16="http://schemas.microsoft.com/office/drawing/2014/main" id="{EC41B94D-2CA7-113A-4615-68331345A506}"/>
              </a:ext>
            </a:extLst>
          </p:cNvPr>
          <p:cNvSpPr txBox="1"/>
          <p:nvPr/>
        </p:nvSpPr>
        <p:spPr>
          <a:xfrm>
            <a:off x="4067936" y="3031990"/>
            <a:ext cx="806964" cy="353174"/>
          </a:xfrm>
          <a:prstGeom prst="rect">
            <a:avLst/>
          </a:prstGeom>
          <a:noFill/>
        </p:spPr>
        <p:txBody>
          <a:bodyPr wrap="square" lIns="0" tIns="0" rIns="0" bIns="0" rtlCol="0">
            <a:spAutoFit/>
          </a:bodyPr>
          <a:lstStyle/>
          <a:p>
            <a:pPr defTabSz="685800">
              <a:lnSpc>
                <a:spcPct val="85000"/>
              </a:lnSpc>
              <a:defRPr/>
            </a:pPr>
            <a:r>
              <a:rPr lang="de" sz="900" b="1">
                <a:solidFill>
                  <a:srgbClr val="2F3651"/>
                </a:solidFill>
                <a:uFill>
                  <a:solidFill>
                    <a:prstClr val="black">
                      <a:alpha val="0"/>
                    </a:prstClr>
                  </a:solidFill>
                </a:uFill>
                <a:latin typeface="Arial"/>
                <a:ea typeface="Arial"/>
                <a:cs typeface="Arial"/>
              </a:rPr>
              <a:t>Aktivierte</a:t>
            </a:r>
            <a:br>
              <a:rPr sz="900">
                <a:solidFill>
                  <a:srgbClr val="000000"/>
                </a:solidFill>
                <a:latin typeface="Calibri" panose="020F0502020204030204"/>
                <a:ea typeface="Calibri" panose="020F0502020204030204"/>
                <a:cs typeface="Arial"/>
              </a:rPr>
            </a:br>
            <a:r>
              <a:rPr lang="de" sz="900" b="1">
                <a:solidFill>
                  <a:srgbClr val="2F3651"/>
                </a:solidFill>
                <a:uFill>
                  <a:solidFill>
                    <a:prstClr val="black">
                      <a:alpha val="0"/>
                    </a:prstClr>
                  </a:solidFill>
                </a:uFill>
                <a:latin typeface="Arial"/>
                <a:ea typeface="Arial"/>
                <a:cs typeface="Arial"/>
              </a:rPr>
              <a:t>autoreaktive CD8+ T-Zelle</a:t>
            </a:r>
          </a:p>
        </p:txBody>
      </p:sp>
      <p:sp>
        <p:nvSpPr>
          <p:cNvPr id="26" name="Rectangle 59">
            <a:extLst>
              <a:ext uri="{FF2B5EF4-FFF2-40B4-BE49-F238E27FC236}">
                <a16:creationId xmlns:a16="http://schemas.microsoft.com/office/drawing/2014/main" id="{8E8907B7-1F38-733D-205B-FDEC9EBF7944}"/>
              </a:ext>
            </a:extLst>
          </p:cNvPr>
          <p:cNvSpPr/>
          <p:nvPr/>
        </p:nvSpPr>
        <p:spPr>
          <a:xfrm rot="10800000">
            <a:off x="3426733" y="3019229"/>
            <a:ext cx="3066722" cy="414907"/>
          </a:xfrm>
          <a:custGeom>
            <a:avLst/>
            <a:gdLst>
              <a:gd name="connsiteX0" fmla="*/ 0 w 2074528"/>
              <a:gd name="connsiteY0" fmla="*/ 914400 h 914400"/>
              <a:gd name="connsiteX1" fmla="*/ 0 w 2074528"/>
              <a:gd name="connsiteY1" fmla="*/ 0 h 914400"/>
              <a:gd name="connsiteX2" fmla="*/ 2074528 w 2074528"/>
              <a:gd name="connsiteY2" fmla="*/ 0 h 914400"/>
              <a:gd name="connsiteX3" fmla="*/ 2074528 w 2074528"/>
              <a:gd name="connsiteY3" fmla="*/ 0 h 914400"/>
              <a:gd name="connsiteX4" fmla="*/ 2165968 w 2165968"/>
              <a:gd name="connsiteY4" fmla="*/ 1005840 h 1005840"/>
            </a:gdLst>
            <a:ahLst/>
            <a:cxnLst>
              <a:cxn ang="0">
                <a:pos x="connsiteX0" y="connsiteY0"/>
              </a:cxn>
              <a:cxn ang="0">
                <a:pos x="connsiteX1" y="connsiteY1"/>
              </a:cxn>
              <a:cxn ang="0">
                <a:pos x="connsiteX2" y="connsiteY2"/>
              </a:cxn>
            </a:cxnLst>
            <a:rect l="l" t="t" r="r" b="b"/>
            <a:pathLst>
              <a:path w="2074528" h="914400">
                <a:moveTo>
                  <a:pt x="0" y="914400"/>
                </a:moveTo>
                <a:lnTo>
                  <a:pt x="0" y="0"/>
                </a:lnTo>
                <a:lnTo>
                  <a:pt x="2074528" y="0"/>
                </a:lnTo>
              </a:path>
            </a:pathLst>
          </a:custGeom>
          <a:noFill/>
          <a:ln w="15875" cap="flat" cmpd="sng" algn="ctr">
            <a:solidFill>
              <a:sysClr val="window" lastClr="FFFFFF">
                <a:lumMod val="50000"/>
              </a:sysClr>
            </a:solidFill>
            <a:prstDash val="solid"/>
            <a:tailEnd type="stealth" w="lg" len="lg"/>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pic>
        <p:nvPicPr>
          <p:cNvPr id="27" name="T-Cells infiltrate 4">
            <a:extLst>
              <a:ext uri="{FF2B5EF4-FFF2-40B4-BE49-F238E27FC236}">
                <a16:creationId xmlns:a16="http://schemas.microsoft.com/office/drawing/2014/main" id="{7A6622E7-3A73-1E38-73CF-38863DEC6108}"/>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6807710">
            <a:off x="2691268" y="3036192"/>
            <a:ext cx="615838" cy="605042"/>
          </a:xfrm>
          <a:prstGeom prst="rect">
            <a:avLst/>
          </a:prstGeom>
        </p:spPr>
      </p:pic>
      <p:sp>
        <p:nvSpPr>
          <p:cNvPr id="28" name="TextBox 72">
            <a:extLst>
              <a:ext uri="{FF2B5EF4-FFF2-40B4-BE49-F238E27FC236}">
                <a16:creationId xmlns:a16="http://schemas.microsoft.com/office/drawing/2014/main" id="{9C0E2ECA-8D67-9A27-0874-A79A23A835F3}"/>
              </a:ext>
            </a:extLst>
          </p:cNvPr>
          <p:cNvSpPr txBox="1"/>
          <p:nvPr/>
        </p:nvSpPr>
        <p:spPr>
          <a:xfrm>
            <a:off x="3317226" y="2719881"/>
            <a:ext cx="557347" cy="117725"/>
          </a:xfrm>
          <a:prstGeom prst="rect">
            <a:avLst/>
          </a:prstGeom>
          <a:noFill/>
        </p:spPr>
        <p:txBody>
          <a:bodyPr wrap="square" lIns="0" tIns="0" rIns="0" bIns="0" rtlCol="0" anchor="ctr">
            <a:spAutoFit/>
          </a:bodyPr>
          <a:lstStyle/>
          <a:p>
            <a:pPr defTabSz="685800">
              <a:lnSpc>
                <a:spcPct val="85000"/>
              </a:lnSpc>
              <a:defRPr/>
            </a:pPr>
            <a:r>
              <a:rPr lang="de" sz="900">
                <a:solidFill>
                  <a:srgbClr val="2F3651"/>
                </a:solidFill>
                <a:uFill>
                  <a:solidFill>
                    <a:prstClr val="black">
                      <a:alpha val="0"/>
                    </a:prstClr>
                  </a:solidFill>
                </a:uFill>
                <a:latin typeface="Arial"/>
                <a:ea typeface="Arial"/>
                <a:cs typeface="Arial"/>
              </a:rPr>
              <a:t>Granzym</a:t>
            </a:r>
          </a:p>
        </p:txBody>
      </p:sp>
      <p:grpSp>
        <p:nvGrpSpPr>
          <p:cNvPr id="29" name="Group 14">
            <a:extLst>
              <a:ext uri="{FF2B5EF4-FFF2-40B4-BE49-F238E27FC236}">
                <a16:creationId xmlns:a16="http://schemas.microsoft.com/office/drawing/2014/main" id="{6CD15D98-519D-D8FB-EA97-D8822457399E}"/>
              </a:ext>
            </a:extLst>
          </p:cNvPr>
          <p:cNvGrpSpPr/>
          <p:nvPr/>
        </p:nvGrpSpPr>
        <p:grpSpPr>
          <a:xfrm rot="20618512">
            <a:off x="3104465" y="2737061"/>
            <a:ext cx="183475" cy="158678"/>
            <a:chOff x="4443014" y="4224515"/>
            <a:chExt cx="244633" cy="211570"/>
          </a:xfrm>
        </p:grpSpPr>
        <p:sp>
          <p:nvSpPr>
            <p:cNvPr id="30" name="Isosceles Triangle 6">
              <a:extLst>
                <a:ext uri="{FF2B5EF4-FFF2-40B4-BE49-F238E27FC236}">
                  <a16:creationId xmlns:a16="http://schemas.microsoft.com/office/drawing/2014/main" id="{529DC4DD-33CD-8E9E-6875-4BD3491AAEEC}"/>
                </a:ext>
              </a:extLst>
            </p:cNvPr>
            <p:cNvSpPr/>
            <p:nvPr/>
          </p:nvSpPr>
          <p:spPr>
            <a:xfrm>
              <a:off x="4443014" y="4282540"/>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31" name="Isosceles Triangle 10">
              <a:extLst>
                <a:ext uri="{FF2B5EF4-FFF2-40B4-BE49-F238E27FC236}">
                  <a16:creationId xmlns:a16="http://schemas.microsoft.com/office/drawing/2014/main" id="{D2B3C93E-6C64-9F88-B4BC-249C1DE20A9F}"/>
                </a:ext>
              </a:extLst>
            </p:cNvPr>
            <p:cNvSpPr/>
            <p:nvPr/>
          </p:nvSpPr>
          <p:spPr>
            <a:xfrm>
              <a:off x="4521274" y="4224515"/>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32" name="Isosceles Triangle 11">
              <a:extLst>
                <a:ext uri="{FF2B5EF4-FFF2-40B4-BE49-F238E27FC236}">
                  <a16:creationId xmlns:a16="http://schemas.microsoft.com/office/drawing/2014/main" id="{03220A80-7947-E317-BA45-31D4803BF411}"/>
                </a:ext>
              </a:extLst>
            </p:cNvPr>
            <p:cNvSpPr/>
            <p:nvPr/>
          </p:nvSpPr>
          <p:spPr>
            <a:xfrm>
              <a:off x="4536346" y="4355678"/>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33" name="Isosceles Triangle 12">
              <a:extLst>
                <a:ext uri="{FF2B5EF4-FFF2-40B4-BE49-F238E27FC236}">
                  <a16:creationId xmlns:a16="http://schemas.microsoft.com/office/drawing/2014/main" id="{C5CD7731-51CD-6A45-B9D2-E5FC4B427164}"/>
                </a:ext>
              </a:extLst>
            </p:cNvPr>
            <p:cNvSpPr/>
            <p:nvPr/>
          </p:nvSpPr>
          <p:spPr>
            <a:xfrm>
              <a:off x="4611298" y="4285625"/>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grpSp>
      <p:sp>
        <p:nvSpPr>
          <p:cNvPr id="34" name="TextBox 17">
            <a:extLst>
              <a:ext uri="{FF2B5EF4-FFF2-40B4-BE49-F238E27FC236}">
                <a16:creationId xmlns:a16="http://schemas.microsoft.com/office/drawing/2014/main" id="{F41AA98E-C728-D74B-E360-A06FBDEDB9F6}"/>
              </a:ext>
            </a:extLst>
          </p:cNvPr>
          <p:cNvSpPr txBox="1"/>
          <p:nvPr/>
        </p:nvSpPr>
        <p:spPr>
          <a:xfrm>
            <a:off x="2043354" y="3338818"/>
            <a:ext cx="557347" cy="117725"/>
          </a:xfrm>
          <a:prstGeom prst="rect">
            <a:avLst/>
          </a:prstGeom>
          <a:noFill/>
        </p:spPr>
        <p:txBody>
          <a:bodyPr wrap="square" lIns="0" tIns="0" rIns="0" bIns="0" rtlCol="0" anchor="ctr">
            <a:spAutoFit/>
          </a:bodyPr>
          <a:lstStyle/>
          <a:p>
            <a:pPr defTabSz="685800">
              <a:lnSpc>
                <a:spcPct val="85000"/>
              </a:lnSpc>
              <a:defRPr/>
            </a:pPr>
            <a:r>
              <a:rPr lang="de" sz="900">
                <a:solidFill>
                  <a:srgbClr val="2F3651"/>
                </a:solidFill>
                <a:uFill>
                  <a:solidFill>
                    <a:prstClr val="black">
                      <a:alpha val="0"/>
                    </a:prstClr>
                  </a:solidFill>
                </a:uFill>
                <a:latin typeface="Arial"/>
                <a:ea typeface="Arial"/>
                <a:cs typeface="Arial"/>
              </a:rPr>
              <a:t>Perforin</a:t>
            </a:r>
          </a:p>
        </p:txBody>
      </p:sp>
      <p:grpSp>
        <p:nvGrpSpPr>
          <p:cNvPr id="37" name="Group 41">
            <a:extLst>
              <a:ext uri="{FF2B5EF4-FFF2-40B4-BE49-F238E27FC236}">
                <a16:creationId xmlns:a16="http://schemas.microsoft.com/office/drawing/2014/main" id="{27938161-269B-569E-D086-C70EE354C175}"/>
              </a:ext>
            </a:extLst>
          </p:cNvPr>
          <p:cNvGrpSpPr/>
          <p:nvPr/>
        </p:nvGrpSpPr>
        <p:grpSpPr>
          <a:xfrm rot="3072286">
            <a:off x="2312148" y="3009869"/>
            <a:ext cx="205213" cy="186347"/>
            <a:chOff x="3166642" y="4566054"/>
            <a:chExt cx="273617" cy="248463"/>
          </a:xfrm>
        </p:grpSpPr>
        <p:sp>
          <p:nvSpPr>
            <p:cNvPr id="38" name="Oval 18">
              <a:extLst>
                <a:ext uri="{FF2B5EF4-FFF2-40B4-BE49-F238E27FC236}">
                  <a16:creationId xmlns:a16="http://schemas.microsoft.com/office/drawing/2014/main" id="{134A0D53-A1C2-3B41-4AE4-9A44C31F5367}"/>
                </a:ext>
              </a:extLst>
            </p:cNvPr>
            <p:cNvSpPr/>
            <p:nvPr/>
          </p:nvSpPr>
          <p:spPr>
            <a:xfrm>
              <a:off x="3257154" y="4616824"/>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39" name="Oval 19">
              <a:extLst>
                <a:ext uri="{FF2B5EF4-FFF2-40B4-BE49-F238E27FC236}">
                  <a16:creationId xmlns:a16="http://schemas.microsoft.com/office/drawing/2014/main" id="{17B091BD-594B-5FDD-38E3-C5273F04DA6F}"/>
                </a:ext>
              </a:extLst>
            </p:cNvPr>
            <p:cNvSpPr/>
            <p:nvPr/>
          </p:nvSpPr>
          <p:spPr>
            <a:xfrm>
              <a:off x="3343989" y="4725936"/>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40" name="Oval 21">
              <a:extLst>
                <a:ext uri="{FF2B5EF4-FFF2-40B4-BE49-F238E27FC236}">
                  <a16:creationId xmlns:a16="http://schemas.microsoft.com/office/drawing/2014/main" id="{A0E14DBB-5ED0-6E79-4A3E-A00F356A3887}"/>
                </a:ext>
              </a:extLst>
            </p:cNvPr>
            <p:cNvSpPr/>
            <p:nvPr/>
          </p:nvSpPr>
          <p:spPr>
            <a:xfrm>
              <a:off x="3353074" y="4596293"/>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41" name="Oval 23">
              <a:extLst>
                <a:ext uri="{FF2B5EF4-FFF2-40B4-BE49-F238E27FC236}">
                  <a16:creationId xmlns:a16="http://schemas.microsoft.com/office/drawing/2014/main" id="{53E28005-C555-2057-377C-5243C8A1EBB0}"/>
                </a:ext>
              </a:extLst>
            </p:cNvPr>
            <p:cNvSpPr/>
            <p:nvPr/>
          </p:nvSpPr>
          <p:spPr>
            <a:xfrm>
              <a:off x="3239622" y="4725936"/>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42" name="Oval 25">
              <a:extLst>
                <a:ext uri="{FF2B5EF4-FFF2-40B4-BE49-F238E27FC236}">
                  <a16:creationId xmlns:a16="http://schemas.microsoft.com/office/drawing/2014/main" id="{55474786-4527-4664-D3DC-524E0570CCBF}"/>
                </a:ext>
              </a:extLst>
            </p:cNvPr>
            <p:cNvSpPr/>
            <p:nvPr/>
          </p:nvSpPr>
          <p:spPr>
            <a:xfrm>
              <a:off x="3166642" y="4566054"/>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grpSp>
      <p:sp>
        <p:nvSpPr>
          <p:cNvPr id="43" name="Arrow: Curved Right 48">
            <a:extLst>
              <a:ext uri="{FF2B5EF4-FFF2-40B4-BE49-F238E27FC236}">
                <a16:creationId xmlns:a16="http://schemas.microsoft.com/office/drawing/2014/main" id="{250D7920-2406-F92D-83B7-9706E61ED2E4}"/>
              </a:ext>
            </a:extLst>
          </p:cNvPr>
          <p:cNvSpPr/>
          <p:nvPr/>
        </p:nvSpPr>
        <p:spPr>
          <a:xfrm rot="20199146" flipV="1">
            <a:off x="2306821" y="2859357"/>
            <a:ext cx="259529" cy="536313"/>
          </a:xfrm>
          <a:prstGeom prst="curvedRightArrow">
            <a:avLst>
              <a:gd name="adj1" fmla="val 9321"/>
              <a:gd name="adj2" fmla="val 48882"/>
              <a:gd name="adj3" fmla="val 25000"/>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Calibri" panose="020F0502020204030204"/>
              <a:ea typeface="Calibri" panose="020F0502020204030204"/>
              <a:cs typeface="Arial"/>
            </a:endParaRPr>
          </a:p>
        </p:txBody>
      </p:sp>
      <p:sp>
        <p:nvSpPr>
          <p:cNvPr id="44" name="Arrow: Curved Right 54">
            <a:extLst>
              <a:ext uri="{FF2B5EF4-FFF2-40B4-BE49-F238E27FC236}">
                <a16:creationId xmlns:a16="http://schemas.microsoft.com/office/drawing/2014/main" id="{88EE66D9-7AF2-B9B2-AE46-2D3E03C5D766}"/>
              </a:ext>
            </a:extLst>
          </p:cNvPr>
          <p:cNvSpPr/>
          <p:nvPr/>
        </p:nvSpPr>
        <p:spPr>
          <a:xfrm rot="20199146" flipH="1" flipV="1">
            <a:off x="3139790" y="2590597"/>
            <a:ext cx="175473" cy="502781"/>
          </a:xfrm>
          <a:prstGeom prst="curvedRightArrow">
            <a:avLst>
              <a:gd name="adj1" fmla="val 28039"/>
              <a:gd name="adj2" fmla="val 50000"/>
              <a:gd name="adj3" fmla="val 37025"/>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Calibri" panose="020F0502020204030204"/>
              <a:ea typeface="Calibri" panose="020F0502020204030204"/>
              <a:cs typeface="Arial"/>
            </a:endParaRPr>
          </a:p>
        </p:txBody>
      </p:sp>
      <p:sp>
        <p:nvSpPr>
          <p:cNvPr id="46" name="TextBox 100">
            <a:extLst>
              <a:ext uri="{FF2B5EF4-FFF2-40B4-BE49-F238E27FC236}">
                <a16:creationId xmlns:a16="http://schemas.microsoft.com/office/drawing/2014/main" id="{AAA88D7C-7CA3-894C-55CE-4B00CF6BDBAB}"/>
              </a:ext>
            </a:extLst>
          </p:cNvPr>
          <p:cNvSpPr txBox="1"/>
          <p:nvPr/>
        </p:nvSpPr>
        <p:spPr>
          <a:xfrm>
            <a:off x="2548951" y="2631858"/>
            <a:ext cx="510252" cy="138499"/>
          </a:xfrm>
          <a:prstGeom prst="rect">
            <a:avLst/>
          </a:prstGeom>
          <a:noFill/>
        </p:spPr>
        <p:txBody>
          <a:bodyPr wrap="square" lIns="0" tIns="0" rIns="0" bIns="0" rtlCol="0" anchor="t">
            <a:spAutoFit/>
          </a:bodyPr>
          <a:lstStyle/>
          <a:p>
            <a:pPr algn="ctr" defTabSz="685800">
              <a:defRPr/>
            </a:pPr>
            <a:r>
              <a:rPr lang="de" sz="900" b="1">
                <a:solidFill>
                  <a:srgbClr val="2F3651"/>
                </a:solidFill>
                <a:uFill>
                  <a:solidFill>
                    <a:prstClr val="black">
                      <a:alpha val="0"/>
                    </a:prstClr>
                  </a:solidFill>
                </a:uFill>
                <a:latin typeface="Arial"/>
                <a:ea typeface="Arial"/>
                <a:cs typeface="Arial"/>
              </a:rPr>
              <a:t>HLA-</a:t>
            </a:r>
            <a:r>
              <a:rPr lang="de" sz="900">
                <a:solidFill>
                  <a:srgbClr val="2F3651"/>
                </a:solidFill>
                <a:uFill>
                  <a:solidFill>
                    <a:prstClr val="black">
                      <a:alpha val="0"/>
                    </a:prstClr>
                  </a:solidFill>
                </a:uFill>
                <a:latin typeface="Arial"/>
                <a:ea typeface="Arial"/>
                <a:cs typeface="Arial"/>
              </a:rPr>
              <a:t>I</a:t>
            </a:r>
            <a:endParaRPr lang="en-US" sz="1350">
              <a:solidFill>
                <a:srgbClr val="2F3651"/>
              </a:solidFill>
              <a:latin typeface="Arial" panose="020B0604020202020204" pitchFamily="34" charset="0"/>
              <a:ea typeface="Calibri" panose="020F0502020204030204"/>
              <a:cs typeface="Arial" panose="020B0604020202020204" pitchFamily="34" charset="0"/>
            </a:endParaRPr>
          </a:p>
        </p:txBody>
      </p:sp>
      <p:grpSp>
        <p:nvGrpSpPr>
          <p:cNvPr id="47" name="Group 142">
            <a:extLst>
              <a:ext uri="{FF2B5EF4-FFF2-40B4-BE49-F238E27FC236}">
                <a16:creationId xmlns:a16="http://schemas.microsoft.com/office/drawing/2014/main" id="{D368B093-4D3C-34B1-AA81-7D107BC74A70}"/>
              </a:ext>
            </a:extLst>
          </p:cNvPr>
          <p:cNvGrpSpPr/>
          <p:nvPr/>
        </p:nvGrpSpPr>
        <p:grpSpPr>
          <a:xfrm rot="1023696">
            <a:off x="2694792" y="2781230"/>
            <a:ext cx="299352" cy="317120"/>
            <a:chOff x="3772561" y="3519441"/>
            <a:chExt cx="447999" cy="474589"/>
          </a:xfrm>
        </p:grpSpPr>
        <p:sp>
          <p:nvSpPr>
            <p:cNvPr id="48" name="Freeform: Shape 158">
              <a:extLst>
                <a:ext uri="{FF2B5EF4-FFF2-40B4-BE49-F238E27FC236}">
                  <a16:creationId xmlns:a16="http://schemas.microsoft.com/office/drawing/2014/main" id="{C4279588-9E48-C36A-4A94-AC95FA40E445}"/>
                </a:ext>
              </a:extLst>
            </p:cNvPr>
            <p:cNvSpPr>
              <a:spLocks noChangeAspect="1"/>
            </p:cNvSpPr>
            <p:nvPr/>
          </p:nvSpPr>
          <p:spPr>
            <a:xfrm rot="17426564" flipV="1">
              <a:off x="3946685" y="3720155"/>
              <a:ext cx="263327" cy="284423"/>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A30000"/>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49" name="Freeform: Shape 159">
              <a:extLst>
                <a:ext uri="{FF2B5EF4-FFF2-40B4-BE49-F238E27FC236}">
                  <a16:creationId xmlns:a16="http://schemas.microsoft.com/office/drawing/2014/main" id="{AF18EF13-1907-5C5A-252F-421B396ED8F6}"/>
                </a:ext>
              </a:extLst>
            </p:cNvPr>
            <p:cNvSpPr>
              <a:spLocks noChangeAspect="1"/>
            </p:cNvSpPr>
            <p:nvPr/>
          </p:nvSpPr>
          <p:spPr>
            <a:xfrm rot="6711832" flipV="1">
              <a:off x="3783109" y="3508893"/>
              <a:ext cx="263327" cy="284423"/>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3F4D92"/>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50" name="Oval 145">
              <a:extLst>
                <a:ext uri="{FF2B5EF4-FFF2-40B4-BE49-F238E27FC236}">
                  <a16:creationId xmlns:a16="http://schemas.microsoft.com/office/drawing/2014/main" id="{85BA0C09-D848-934C-9544-2E1082C504C2}"/>
                </a:ext>
              </a:extLst>
            </p:cNvPr>
            <p:cNvSpPr/>
            <p:nvPr/>
          </p:nvSpPr>
          <p:spPr>
            <a:xfrm>
              <a:off x="3945222" y="3710010"/>
              <a:ext cx="91440" cy="91440"/>
            </a:xfrm>
            <a:prstGeom prst="ellipse">
              <a:avLst/>
            </a:prstGeom>
            <a:solidFill>
              <a:srgbClr val="CC9C50">
                <a:lumMod val="75000"/>
              </a:srgbClr>
            </a:solidFill>
            <a:ln w="28575" cap="flat" cmpd="sng" algn="ctr">
              <a:noFill/>
              <a:prstDash val="solid"/>
            </a:ln>
            <a:effectLst/>
          </p:spPr>
          <p:txBody>
            <a:bodyPr rtlCol="0" anchor="ctr"/>
            <a:lstStyle/>
            <a:p>
              <a:pPr algn="ctr" defTabSz="685800">
                <a:spcBef>
                  <a:spcPct val="0"/>
                </a:spcBef>
                <a:spcAft>
                  <a:spcPct val="0"/>
                </a:spcAft>
                <a:defRPr/>
              </a:pPr>
              <a:endParaRPr lang="en-US" sz="1350" kern="0">
                <a:solidFill>
                  <a:prstClr val="white"/>
                </a:solidFill>
                <a:latin typeface="Arial" panose="020B0604020202020204" pitchFamily="34" charset="0"/>
                <a:ea typeface="Calibri" panose="020F0502020204030204"/>
                <a:cs typeface="Arial" panose="020B0604020202020204" pitchFamily="34" charset="0"/>
              </a:endParaRPr>
            </a:p>
          </p:txBody>
        </p:sp>
      </p:grpSp>
      <p:grpSp>
        <p:nvGrpSpPr>
          <p:cNvPr id="12" name="Group 165">
            <a:extLst>
              <a:ext uri="{FF2B5EF4-FFF2-40B4-BE49-F238E27FC236}">
                <a16:creationId xmlns:a16="http://schemas.microsoft.com/office/drawing/2014/main" id="{2FB2633E-3B01-E056-1193-DE3B1F216034}"/>
              </a:ext>
            </a:extLst>
          </p:cNvPr>
          <p:cNvGrpSpPr/>
          <p:nvPr/>
        </p:nvGrpSpPr>
        <p:grpSpPr>
          <a:xfrm rot="3072286">
            <a:off x="2643185" y="2883573"/>
            <a:ext cx="118260" cy="103466"/>
            <a:chOff x="3166642" y="4566054"/>
            <a:chExt cx="273617" cy="248463"/>
          </a:xfrm>
          <a:solidFill>
            <a:srgbClr val="FF0000"/>
          </a:solidFill>
        </p:grpSpPr>
        <p:sp>
          <p:nvSpPr>
            <p:cNvPr id="13" name="Oval 166">
              <a:extLst>
                <a:ext uri="{FF2B5EF4-FFF2-40B4-BE49-F238E27FC236}">
                  <a16:creationId xmlns:a16="http://schemas.microsoft.com/office/drawing/2014/main" id="{7A393637-695C-2BEA-9C40-7D23EF474D11}"/>
                </a:ext>
              </a:extLst>
            </p:cNvPr>
            <p:cNvSpPr/>
            <p:nvPr/>
          </p:nvSpPr>
          <p:spPr>
            <a:xfrm>
              <a:off x="3257154" y="4616824"/>
              <a:ext cx="87185" cy="8858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a typeface="Calibri" panose="020F0502020204030204"/>
                <a:cs typeface="Arial"/>
              </a:endParaRPr>
            </a:p>
          </p:txBody>
        </p:sp>
        <p:sp>
          <p:nvSpPr>
            <p:cNvPr id="14" name="Oval 167">
              <a:extLst>
                <a:ext uri="{FF2B5EF4-FFF2-40B4-BE49-F238E27FC236}">
                  <a16:creationId xmlns:a16="http://schemas.microsoft.com/office/drawing/2014/main" id="{683C9003-FD1E-6B0C-BEAA-194141F8CA42}"/>
                </a:ext>
              </a:extLst>
            </p:cNvPr>
            <p:cNvSpPr/>
            <p:nvPr/>
          </p:nvSpPr>
          <p:spPr>
            <a:xfrm>
              <a:off x="3343989" y="4725936"/>
              <a:ext cx="87185" cy="8858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a typeface="Calibri" panose="020F0502020204030204"/>
                <a:cs typeface="Arial"/>
              </a:endParaRPr>
            </a:p>
          </p:txBody>
        </p:sp>
        <p:sp>
          <p:nvSpPr>
            <p:cNvPr id="15" name="Oval 168">
              <a:extLst>
                <a:ext uri="{FF2B5EF4-FFF2-40B4-BE49-F238E27FC236}">
                  <a16:creationId xmlns:a16="http://schemas.microsoft.com/office/drawing/2014/main" id="{DB663315-5FAF-B793-B26A-00FF7046BE1A}"/>
                </a:ext>
              </a:extLst>
            </p:cNvPr>
            <p:cNvSpPr/>
            <p:nvPr/>
          </p:nvSpPr>
          <p:spPr>
            <a:xfrm>
              <a:off x="3353074" y="4596293"/>
              <a:ext cx="87185" cy="8858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a typeface="Calibri" panose="020F0502020204030204"/>
                <a:cs typeface="Arial"/>
              </a:endParaRPr>
            </a:p>
          </p:txBody>
        </p:sp>
        <p:sp>
          <p:nvSpPr>
            <p:cNvPr id="16" name="Oval 169">
              <a:extLst>
                <a:ext uri="{FF2B5EF4-FFF2-40B4-BE49-F238E27FC236}">
                  <a16:creationId xmlns:a16="http://schemas.microsoft.com/office/drawing/2014/main" id="{CA0E14C6-6B84-CFCE-43B2-F774C502BD0A}"/>
                </a:ext>
              </a:extLst>
            </p:cNvPr>
            <p:cNvSpPr/>
            <p:nvPr/>
          </p:nvSpPr>
          <p:spPr>
            <a:xfrm>
              <a:off x="3239622" y="4725936"/>
              <a:ext cx="87185" cy="8858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a typeface="Calibri" panose="020F0502020204030204"/>
                <a:cs typeface="Arial"/>
              </a:endParaRPr>
            </a:p>
          </p:txBody>
        </p:sp>
        <p:sp>
          <p:nvSpPr>
            <p:cNvPr id="17" name="Oval 170">
              <a:extLst>
                <a:ext uri="{FF2B5EF4-FFF2-40B4-BE49-F238E27FC236}">
                  <a16:creationId xmlns:a16="http://schemas.microsoft.com/office/drawing/2014/main" id="{30247F98-4F1D-1A57-27A2-AA37B61B5C2F}"/>
                </a:ext>
              </a:extLst>
            </p:cNvPr>
            <p:cNvSpPr/>
            <p:nvPr/>
          </p:nvSpPr>
          <p:spPr>
            <a:xfrm>
              <a:off x="3166642" y="4566054"/>
              <a:ext cx="87185" cy="8858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a typeface="Calibri" panose="020F0502020204030204"/>
                <a:cs typeface="Arial"/>
              </a:endParaRPr>
            </a:p>
          </p:txBody>
        </p:sp>
      </p:grpSp>
      <p:grpSp>
        <p:nvGrpSpPr>
          <p:cNvPr id="18" name="Group 171">
            <a:extLst>
              <a:ext uri="{FF2B5EF4-FFF2-40B4-BE49-F238E27FC236}">
                <a16:creationId xmlns:a16="http://schemas.microsoft.com/office/drawing/2014/main" id="{1E17025B-0663-E581-7FA0-49F551D17F3C}"/>
              </a:ext>
            </a:extLst>
          </p:cNvPr>
          <p:cNvGrpSpPr/>
          <p:nvPr/>
        </p:nvGrpSpPr>
        <p:grpSpPr>
          <a:xfrm rot="3072286">
            <a:off x="2557700" y="2816167"/>
            <a:ext cx="118260" cy="103466"/>
            <a:chOff x="3166642" y="4566054"/>
            <a:chExt cx="273617" cy="248463"/>
          </a:xfrm>
          <a:solidFill>
            <a:srgbClr val="FF0000"/>
          </a:solidFill>
        </p:grpSpPr>
        <p:sp>
          <p:nvSpPr>
            <p:cNvPr id="19" name="Oval 172">
              <a:extLst>
                <a:ext uri="{FF2B5EF4-FFF2-40B4-BE49-F238E27FC236}">
                  <a16:creationId xmlns:a16="http://schemas.microsoft.com/office/drawing/2014/main" id="{22428397-B468-364E-BF65-C1AF91238F2A}"/>
                </a:ext>
              </a:extLst>
            </p:cNvPr>
            <p:cNvSpPr/>
            <p:nvPr/>
          </p:nvSpPr>
          <p:spPr>
            <a:xfrm>
              <a:off x="3257154" y="4616824"/>
              <a:ext cx="87185" cy="8858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a typeface="Calibri" panose="020F0502020204030204"/>
                <a:cs typeface="Arial"/>
              </a:endParaRPr>
            </a:p>
          </p:txBody>
        </p:sp>
        <p:sp>
          <p:nvSpPr>
            <p:cNvPr id="20" name="Oval 173">
              <a:extLst>
                <a:ext uri="{FF2B5EF4-FFF2-40B4-BE49-F238E27FC236}">
                  <a16:creationId xmlns:a16="http://schemas.microsoft.com/office/drawing/2014/main" id="{75917FE8-C7DA-303D-BD28-98808B26A351}"/>
                </a:ext>
              </a:extLst>
            </p:cNvPr>
            <p:cNvSpPr/>
            <p:nvPr/>
          </p:nvSpPr>
          <p:spPr>
            <a:xfrm>
              <a:off x="3343989" y="4725936"/>
              <a:ext cx="87185" cy="8858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a typeface="Calibri" panose="020F0502020204030204"/>
                <a:cs typeface="Arial"/>
              </a:endParaRPr>
            </a:p>
          </p:txBody>
        </p:sp>
        <p:sp>
          <p:nvSpPr>
            <p:cNvPr id="21" name="Oval 174">
              <a:extLst>
                <a:ext uri="{FF2B5EF4-FFF2-40B4-BE49-F238E27FC236}">
                  <a16:creationId xmlns:a16="http://schemas.microsoft.com/office/drawing/2014/main" id="{2600E0B7-0CE4-FADF-EC99-245E4B6C7917}"/>
                </a:ext>
              </a:extLst>
            </p:cNvPr>
            <p:cNvSpPr/>
            <p:nvPr/>
          </p:nvSpPr>
          <p:spPr>
            <a:xfrm>
              <a:off x="3353074" y="4596293"/>
              <a:ext cx="87185" cy="8858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a typeface="Calibri" panose="020F0502020204030204"/>
                <a:cs typeface="Arial"/>
              </a:endParaRPr>
            </a:p>
          </p:txBody>
        </p:sp>
        <p:sp>
          <p:nvSpPr>
            <p:cNvPr id="22" name="Oval 175">
              <a:extLst>
                <a:ext uri="{FF2B5EF4-FFF2-40B4-BE49-F238E27FC236}">
                  <a16:creationId xmlns:a16="http://schemas.microsoft.com/office/drawing/2014/main" id="{26770805-3A34-7B11-F956-38109668CBA1}"/>
                </a:ext>
              </a:extLst>
            </p:cNvPr>
            <p:cNvSpPr/>
            <p:nvPr/>
          </p:nvSpPr>
          <p:spPr>
            <a:xfrm>
              <a:off x="3239622" y="4725936"/>
              <a:ext cx="87185" cy="8858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a typeface="Calibri" panose="020F0502020204030204"/>
                <a:cs typeface="Arial"/>
              </a:endParaRPr>
            </a:p>
          </p:txBody>
        </p:sp>
        <p:sp>
          <p:nvSpPr>
            <p:cNvPr id="23" name="Oval 176">
              <a:extLst>
                <a:ext uri="{FF2B5EF4-FFF2-40B4-BE49-F238E27FC236}">
                  <a16:creationId xmlns:a16="http://schemas.microsoft.com/office/drawing/2014/main" id="{4E571D9B-B56D-60C1-17CF-C9F3B0195ADB}"/>
                </a:ext>
              </a:extLst>
            </p:cNvPr>
            <p:cNvSpPr/>
            <p:nvPr/>
          </p:nvSpPr>
          <p:spPr>
            <a:xfrm>
              <a:off x="3166642" y="4566054"/>
              <a:ext cx="87185" cy="88581"/>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800"/>
              <a:endParaRPr lang="en-US" sz="1350">
                <a:solidFill>
                  <a:prstClr val="white"/>
                </a:solidFill>
                <a:latin typeface="Calibri" panose="020F0502020204030204"/>
                <a:ea typeface="Calibri" panose="020F0502020204030204"/>
                <a:cs typeface="Arial"/>
              </a:endParaRPr>
            </a:p>
          </p:txBody>
        </p:sp>
      </p:grpSp>
      <p:sp>
        <p:nvSpPr>
          <p:cNvPr id="45" name="TextBox 177">
            <a:extLst>
              <a:ext uri="{FF2B5EF4-FFF2-40B4-BE49-F238E27FC236}">
                <a16:creationId xmlns:a16="http://schemas.microsoft.com/office/drawing/2014/main" id="{36F013C2-4F2B-22A4-6395-99348D02F7A0}"/>
              </a:ext>
            </a:extLst>
          </p:cNvPr>
          <p:cNvSpPr txBox="1"/>
          <p:nvPr/>
        </p:nvSpPr>
        <p:spPr>
          <a:xfrm>
            <a:off x="2515009" y="2997996"/>
            <a:ext cx="599722" cy="235449"/>
          </a:xfrm>
          <a:prstGeom prst="rect">
            <a:avLst/>
          </a:prstGeom>
          <a:noFill/>
        </p:spPr>
        <p:txBody>
          <a:bodyPr wrap="square" lIns="0" tIns="0" rIns="0" bIns="0" rtlCol="0" anchor="ctr">
            <a:spAutoFit/>
          </a:bodyPr>
          <a:lstStyle/>
          <a:p>
            <a:pPr defTabSz="685800">
              <a:lnSpc>
                <a:spcPct val="85000"/>
              </a:lnSpc>
              <a:defRPr/>
            </a:pPr>
            <a:r>
              <a:rPr lang="de" sz="900">
                <a:solidFill>
                  <a:srgbClr val="2F3651"/>
                </a:solidFill>
                <a:uFill>
                  <a:solidFill>
                    <a:prstClr val="black">
                      <a:alpha val="0"/>
                    </a:prstClr>
                  </a:solidFill>
                </a:uFill>
                <a:latin typeface="Arial"/>
                <a:ea typeface="Arial"/>
                <a:cs typeface="Arial"/>
              </a:rPr>
              <a:t>IFN-γ</a:t>
            </a:r>
          </a:p>
          <a:p>
            <a:pPr defTabSz="685800">
              <a:lnSpc>
                <a:spcPct val="85000"/>
              </a:lnSpc>
              <a:defRPr/>
            </a:pPr>
            <a:endParaRPr lang="en-US" sz="900">
              <a:solidFill>
                <a:srgbClr val="2F3651"/>
              </a:solidFill>
              <a:latin typeface="Arial" panose="020B0604020202020204" pitchFamily="34" charset="0"/>
              <a:ea typeface="Verdana"/>
              <a:cs typeface="Arial" panose="020B0604020202020204" pitchFamily="34" charset="0"/>
              <a:sym typeface="Verdana"/>
            </a:endParaRPr>
          </a:p>
        </p:txBody>
      </p:sp>
      <p:sp>
        <p:nvSpPr>
          <p:cNvPr id="52" name="Oval 148">
            <a:extLst>
              <a:ext uri="{FF2B5EF4-FFF2-40B4-BE49-F238E27FC236}">
                <a16:creationId xmlns:a16="http://schemas.microsoft.com/office/drawing/2014/main" id="{29A9D475-7BB0-17E6-8519-FE90D2CD2CE5}"/>
              </a:ext>
            </a:extLst>
          </p:cNvPr>
          <p:cNvSpPr>
            <a:spLocks noChangeAspect="1"/>
          </p:cNvSpPr>
          <p:nvPr/>
        </p:nvSpPr>
        <p:spPr>
          <a:xfrm>
            <a:off x="2061791" y="2798491"/>
            <a:ext cx="207362" cy="207362"/>
          </a:xfrm>
          <a:prstGeom prst="ellipse">
            <a:avLst/>
          </a:prstGeom>
          <a:solidFill>
            <a:srgbClr val="2F3651"/>
          </a:solidFill>
          <a:ln w="25400" cap="flat" cmpd="sng" algn="ctr">
            <a:noFill/>
            <a:prstDash val="solid"/>
          </a:ln>
          <a:effectLst/>
        </p:spPr>
        <p:txBody>
          <a:bodyPr tIns="40500" bIns="13500" rtlCol="0" anchor="ctr"/>
          <a:lstStyle/>
          <a:p>
            <a:pPr marL="0" marR="0" lvl="0" indent="0" algn="ctr" defTabSz="685800" eaLnBrk="1" fontAlgn="auto" latinLnBrk="0" hangingPunct="1">
              <a:lnSpc>
                <a:spcPct val="85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5</a:t>
            </a:r>
            <a:endParaRPr kumimoji="0" lang="en-US" sz="120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 name="Textplatzhalter 4">
            <a:extLst>
              <a:ext uri="{FF2B5EF4-FFF2-40B4-BE49-F238E27FC236}">
                <a16:creationId xmlns:a16="http://schemas.microsoft.com/office/drawing/2014/main" id="{EE49C5CC-EAD2-4F97-BC48-D916D8A0186C}"/>
              </a:ext>
            </a:extLst>
          </p:cNvPr>
          <p:cNvSpPr txBox="1">
            <a:spLocks/>
          </p:cNvSpPr>
          <p:nvPr/>
        </p:nvSpPr>
        <p:spPr>
          <a:xfrm>
            <a:off x="352923" y="116735"/>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1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1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1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rPr>
              <a:t>Autoreaktive T-Zellen sind primäre Verursacher der Betazellzerstörung bei autoimmunem T1D</a:t>
            </a:r>
            <a:r>
              <a:rPr lang="de-DE" sz="2000" b="1" baseline="30000">
                <a:solidFill>
                  <a:srgbClr val="7030A0"/>
                </a:solidFill>
                <a:latin typeface="+mj-lt"/>
              </a:rPr>
              <a:t>1,2</a:t>
            </a:r>
          </a:p>
        </p:txBody>
      </p:sp>
    </p:spTree>
    <p:extLst>
      <p:ext uri="{BB962C8B-B14F-4D97-AF65-F5344CB8AC3E}">
        <p14:creationId xmlns:p14="http://schemas.microsoft.com/office/powerpoint/2010/main" val="36511181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F18803B5-9072-52A2-B651-6B29776259F0}"/>
            </a:ext>
          </a:extLst>
        </p:cNvPr>
        <p:cNvGrpSpPr/>
        <p:nvPr/>
      </p:nvGrpSpPr>
      <p:grpSpPr>
        <a:xfrm>
          <a:off x="0" y="0"/>
          <a:ext cx="0" cy="0"/>
          <a:chOff x="0" y="0"/>
          <a:chExt cx="0" cy="0"/>
        </a:xfrm>
      </p:grpSpPr>
      <p:sp>
        <p:nvSpPr>
          <p:cNvPr id="3" name="Textplatzhalter 4">
            <a:extLst>
              <a:ext uri="{FF2B5EF4-FFF2-40B4-BE49-F238E27FC236}">
                <a16:creationId xmlns:a16="http://schemas.microsoft.com/office/drawing/2014/main" id="{C74A2F81-8380-508A-7F48-1E4E04735BC9}"/>
              </a:ext>
            </a:extLst>
          </p:cNvPr>
          <p:cNvSpPr txBox="1">
            <a:spLocks/>
          </p:cNvSpPr>
          <p:nvPr/>
        </p:nvSpPr>
        <p:spPr>
          <a:xfrm>
            <a:off x="358270" y="116735"/>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rPr>
              <a:t>Bei autoimmunem T1D sind die Leistungsfähigkeit und die </a:t>
            </a:r>
            <a:r>
              <a:rPr lang="de-DE" sz="2000" b="1" err="1">
                <a:solidFill>
                  <a:srgbClr val="7030A0"/>
                </a:solidFill>
              </a:rPr>
              <a:t>Suppressorfunktion</a:t>
            </a:r>
            <a:r>
              <a:rPr lang="de-DE" sz="2000" b="1">
                <a:solidFill>
                  <a:srgbClr val="7030A0"/>
                </a:solidFill>
              </a:rPr>
              <a:t> von </a:t>
            </a:r>
            <a:r>
              <a:rPr lang="de-DE" sz="2000" b="1" err="1">
                <a:solidFill>
                  <a:srgbClr val="7030A0"/>
                </a:solidFill>
              </a:rPr>
              <a:t>Treg</a:t>
            </a:r>
            <a:r>
              <a:rPr lang="de-DE" sz="2000" b="1">
                <a:solidFill>
                  <a:srgbClr val="7030A0"/>
                </a:solidFill>
              </a:rPr>
              <a:t>-Zellen beeinträchtigt</a:t>
            </a:r>
            <a:r>
              <a:rPr lang="de-DE" sz="2000" b="1" baseline="30000">
                <a:solidFill>
                  <a:srgbClr val="7030A0"/>
                </a:solidFill>
                <a:latin typeface="+mj-lt"/>
              </a:rPr>
              <a:t>1-4</a:t>
            </a:r>
          </a:p>
        </p:txBody>
      </p:sp>
      <p:sp>
        <p:nvSpPr>
          <p:cNvPr id="9" name="Textfeld 8">
            <a:extLst>
              <a:ext uri="{FF2B5EF4-FFF2-40B4-BE49-F238E27FC236}">
                <a16:creationId xmlns:a16="http://schemas.microsoft.com/office/drawing/2014/main" id="{C17BA57B-248F-6174-336E-D4FCD9CCB53D}"/>
              </a:ext>
            </a:extLst>
          </p:cNvPr>
          <p:cNvSpPr txBox="1"/>
          <p:nvPr/>
        </p:nvSpPr>
        <p:spPr>
          <a:xfrm>
            <a:off x="358270" y="4756673"/>
            <a:ext cx="8364387" cy="369332"/>
          </a:xfrm>
          <a:prstGeom prst="rect">
            <a:avLst/>
          </a:prstGeom>
          <a:noFill/>
        </p:spPr>
        <p:txBody>
          <a:bodyPr wrap="square">
            <a:spAutoFit/>
          </a:bodyPr>
          <a:lstStyle/>
          <a:p>
            <a:r>
              <a:rPr lang="de-DE" sz="600">
                <a:solidFill>
                  <a:srgbClr val="404040"/>
                </a:solidFill>
                <a:cs typeface="Arial"/>
              </a:rPr>
              <a:t>APZ: Antigen-präsentierende Zelle; 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HLA: Humanes </a:t>
            </a:r>
            <a:r>
              <a:rPr lang="de-DE" sz="600" err="1">
                <a:solidFill>
                  <a:srgbClr val="404040"/>
                </a:solidFill>
                <a:cs typeface="Arial"/>
              </a:rPr>
              <a:t>Leukozytenantigen</a:t>
            </a:r>
            <a:r>
              <a:rPr lang="de-DE" sz="600">
                <a:solidFill>
                  <a:srgbClr val="404040"/>
                </a:solidFill>
                <a:cs typeface="Arial"/>
              </a:rPr>
              <a:t>;; T1D: Typ-1-Diabetes; </a:t>
            </a:r>
            <a:r>
              <a:rPr lang="de-DE" sz="600" err="1">
                <a:solidFill>
                  <a:srgbClr val="404040"/>
                </a:solidFill>
                <a:cs typeface="Arial"/>
              </a:rPr>
              <a:t>Treg</a:t>
            </a:r>
            <a:r>
              <a:rPr lang="de-DE" sz="600">
                <a:solidFill>
                  <a:srgbClr val="404040"/>
                </a:solidFill>
                <a:cs typeface="Arial"/>
              </a:rPr>
              <a:t>: regulatorische T-Zelle.</a:t>
            </a:r>
          </a:p>
          <a:p>
            <a:r>
              <a:rPr lang="de-DE" sz="600" b="1">
                <a:solidFill>
                  <a:srgbClr val="404040"/>
                </a:solidFill>
                <a:cs typeface="Arial"/>
              </a:rPr>
              <a:t>1. </a:t>
            </a:r>
            <a:r>
              <a:rPr lang="de-DE" sz="600">
                <a:solidFill>
                  <a:srgbClr val="404040"/>
                </a:solidFill>
                <a:cs typeface="Arial"/>
              </a:rPr>
              <a:t>Garg G </a:t>
            </a:r>
            <a:r>
              <a:rPr lang="de-DE" sz="600" i="1">
                <a:solidFill>
                  <a:srgbClr val="404040"/>
                </a:solidFill>
                <a:cs typeface="Arial"/>
              </a:rPr>
              <a:t>et al. J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2012; 188: 4644–53. </a:t>
            </a:r>
            <a:r>
              <a:rPr lang="de-DE" sz="600" b="1">
                <a:solidFill>
                  <a:srgbClr val="404040"/>
                </a:solidFill>
                <a:cs typeface="Arial"/>
              </a:rPr>
              <a:t>2.</a:t>
            </a:r>
            <a:r>
              <a:rPr lang="de-DE" sz="600">
                <a:solidFill>
                  <a:srgbClr val="404040"/>
                </a:solidFill>
                <a:cs typeface="Arial"/>
              </a:rPr>
              <a:t> </a:t>
            </a:r>
            <a:r>
              <a:rPr lang="de-DE" sz="600" err="1">
                <a:solidFill>
                  <a:srgbClr val="404040"/>
                </a:solidFill>
                <a:cs typeface="Arial"/>
              </a:rPr>
              <a:t>Quattrin</a:t>
            </a:r>
            <a:r>
              <a:rPr lang="de-DE" sz="600">
                <a:solidFill>
                  <a:srgbClr val="404040"/>
                </a:solidFill>
                <a:cs typeface="Arial"/>
              </a:rPr>
              <a:t> T </a:t>
            </a:r>
            <a:r>
              <a:rPr lang="de-DE" sz="600" i="1">
                <a:solidFill>
                  <a:srgbClr val="404040"/>
                </a:solidFill>
                <a:cs typeface="Arial"/>
              </a:rPr>
              <a:t>et al. Lancet </a:t>
            </a:r>
            <a:r>
              <a:rPr lang="de-DE" sz="600">
                <a:solidFill>
                  <a:srgbClr val="404040"/>
                </a:solidFill>
                <a:cs typeface="Arial"/>
              </a:rPr>
              <a:t>2023; 401: 2149–62. </a:t>
            </a:r>
            <a:r>
              <a:rPr lang="de-DE" sz="600" b="1">
                <a:solidFill>
                  <a:srgbClr val="404040"/>
                </a:solidFill>
                <a:cs typeface="Arial"/>
              </a:rPr>
              <a:t>3.</a:t>
            </a:r>
            <a:r>
              <a:rPr lang="de-DE" sz="600">
                <a:solidFill>
                  <a:srgbClr val="404040"/>
                </a:solidFill>
                <a:cs typeface="Arial"/>
              </a:rPr>
              <a:t> Lindley S </a:t>
            </a:r>
            <a:r>
              <a:rPr lang="de-DE" sz="600" i="1">
                <a:solidFill>
                  <a:srgbClr val="404040"/>
                </a:solidFill>
                <a:cs typeface="Arial"/>
              </a:rPr>
              <a:t>et al. Diabetes </a:t>
            </a:r>
            <a:r>
              <a:rPr lang="de-DE" sz="600">
                <a:solidFill>
                  <a:srgbClr val="404040"/>
                </a:solidFill>
                <a:cs typeface="Arial"/>
              </a:rPr>
              <a:t>2005; 54: 92–9. </a:t>
            </a:r>
            <a:r>
              <a:rPr lang="de-DE" sz="600" b="1">
                <a:solidFill>
                  <a:srgbClr val="404040"/>
                </a:solidFill>
                <a:cs typeface="Arial"/>
              </a:rPr>
              <a:t>4.</a:t>
            </a:r>
            <a:r>
              <a:rPr lang="de-DE" sz="600">
                <a:solidFill>
                  <a:srgbClr val="404040"/>
                </a:solidFill>
                <a:cs typeface="Arial"/>
              </a:rPr>
              <a:t> Schneider A </a:t>
            </a:r>
            <a:r>
              <a:rPr lang="de-DE" sz="600" i="1">
                <a:solidFill>
                  <a:srgbClr val="404040"/>
                </a:solidFill>
                <a:cs typeface="Arial"/>
              </a:rPr>
              <a:t>et al. J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2008; 181: 7350–5. </a:t>
            </a:r>
            <a:r>
              <a:rPr lang="de-DE" sz="600" b="1">
                <a:solidFill>
                  <a:srgbClr val="404040"/>
                </a:solidFill>
                <a:cs typeface="Arial"/>
              </a:rPr>
              <a:t>5.</a:t>
            </a:r>
            <a:r>
              <a:rPr lang="de-DE" sz="600">
                <a:solidFill>
                  <a:srgbClr val="404040"/>
                </a:solidFill>
                <a:cs typeface="Arial"/>
              </a:rPr>
              <a:t> </a:t>
            </a:r>
            <a:r>
              <a:rPr lang="de-DE" sz="600" err="1">
                <a:solidFill>
                  <a:srgbClr val="404040"/>
                </a:solidFill>
                <a:cs typeface="Arial"/>
              </a:rPr>
              <a:t>Houeiss</a:t>
            </a:r>
            <a:r>
              <a:rPr lang="de-DE" sz="600">
                <a:solidFill>
                  <a:srgbClr val="404040"/>
                </a:solidFill>
                <a:cs typeface="Arial"/>
              </a:rPr>
              <a:t> P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2022; 13: 933965. </a:t>
            </a:r>
            <a:r>
              <a:rPr lang="de-DE" sz="600" b="1">
                <a:solidFill>
                  <a:srgbClr val="404040"/>
                </a:solidFill>
                <a:cs typeface="Arial"/>
              </a:rPr>
              <a:t>6.</a:t>
            </a:r>
            <a:r>
              <a:rPr lang="de-DE" sz="600">
                <a:solidFill>
                  <a:srgbClr val="404040"/>
                </a:solidFill>
                <a:cs typeface="Arial"/>
              </a:rPr>
              <a:t> </a:t>
            </a:r>
            <a:r>
              <a:rPr lang="de-DE" sz="600" err="1">
                <a:solidFill>
                  <a:srgbClr val="404040"/>
                </a:solidFill>
                <a:cs typeface="Arial"/>
              </a:rPr>
              <a:t>Burrack</a:t>
            </a:r>
            <a:r>
              <a:rPr lang="de-DE" sz="600">
                <a:solidFill>
                  <a:srgbClr val="404040"/>
                </a:solidFill>
                <a:cs typeface="Arial"/>
              </a:rPr>
              <a:t> AL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2017; 8: 343. </a:t>
            </a:r>
            <a:endParaRPr lang="en-US" sz="600">
              <a:solidFill>
                <a:srgbClr val="404040"/>
              </a:solidFill>
              <a:cs typeface="Arial"/>
            </a:endParaRPr>
          </a:p>
        </p:txBody>
      </p:sp>
      <p:sp>
        <p:nvSpPr>
          <p:cNvPr id="547" name="Rectangle 13">
            <a:extLst>
              <a:ext uri="{FF2B5EF4-FFF2-40B4-BE49-F238E27FC236}">
                <a16:creationId xmlns:a16="http://schemas.microsoft.com/office/drawing/2014/main" id="{31836923-C538-620A-C117-BC3C17DFFE22}"/>
              </a:ext>
            </a:extLst>
          </p:cNvPr>
          <p:cNvSpPr/>
          <p:nvPr/>
        </p:nvSpPr>
        <p:spPr>
          <a:xfrm>
            <a:off x="346258" y="1430350"/>
            <a:ext cx="4677227" cy="2241037"/>
          </a:xfrm>
          <a:prstGeom prst="rect">
            <a:avLst/>
          </a:prstGeom>
          <a:solidFill>
            <a:srgbClr val="E9EEFE"/>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48" name="Rectangle: Top Corners Rounded 15">
            <a:extLst>
              <a:ext uri="{FF2B5EF4-FFF2-40B4-BE49-F238E27FC236}">
                <a16:creationId xmlns:a16="http://schemas.microsoft.com/office/drawing/2014/main" id="{34E88C50-6EAA-88EF-BDB3-5CA0FFF8AFB6}"/>
              </a:ext>
            </a:extLst>
          </p:cNvPr>
          <p:cNvSpPr/>
          <p:nvPr/>
        </p:nvSpPr>
        <p:spPr>
          <a:xfrm rot="16200000">
            <a:off x="2476528" y="-974897"/>
            <a:ext cx="595736" cy="4829654"/>
          </a:xfrm>
          <a:prstGeom prst="rect">
            <a:avLst/>
          </a:prstGeom>
          <a:noFill/>
          <a:ln w="25400" cap="flat" cmpd="sng" algn="ctr">
            <a:noFill/>
            <a:prstDash val="solid"/>
          </a:ln>
          <a:effectLst/>
        </p:spPr>
        <p:txBody>
          <a:bodyPr vert="vert" lIns="0" tIns="0" rIns="0" bIns="0" rtlCol="0" anchor="t" anchorCtr="0"/>
          <a:lstStyle/>
          <a:p>
            <a:pPr marL="0" marR="0" lvl="0" indent="0" defTabSz="685800" eaLnBrk="1" fontAlgn="auto" latinLnBrk="0" hangingPunct="1">
              <a:lnSpc>
                <a:spcPct val="90000"/>
              </a:lnSpc>
              <a:spcBef>
                <a:spcPct val="0"/>
              </a:spcBef>
              <a:spcAft>
                <a:spcPct val="0"/>
              </a:spcAft>
              <a:buClrTx/>
              <a:buSzTx/>
              <a:buFontTx/>
              <a:buNone/>
              <a:tabLst/>
              <a:defRPr/>
            </a:pPr>
            <a:r>
              <a:rPr kumimoji="0" lang="de" sz="13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Langerhans-Inseln in der </a:t>
            </a: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 T1D-Bauchspeicheldrüse</a:t>
            </a:r>
          </a:p>
        </p:txBody>
      </p:sp>
      <p:cxnSp>
        <p:nvCxnSpPr>
          <p:cNvPr id="549" name="Connettore diritto 16">
            <a:extLst>
              <a:ext uri="{FF2B5EF4-FFF2-40B4-BE49-F238E27FC236}">
                <a16:creationId xmlns:a16="http://schemas.microsoft.com/office/drawing/2014/main" id="{ECCF75B3-2C64-F697-69C1-7620E97D28C7}"/>
              </a:ext>
            </a:extLst>
          </p:cNvPr>
          <p:cNvCxnSpPr/>
          <p:nvPr/>
        </p:nvCxnSpPr>
        <p:spPr>
          <a:xfrm>
            <a:off x="9709" y="1029469"/>
            <a:ext cx="5019491" cy="0"/>
          </a:xfrm>
          <a:prstGeom prst="line">
            <a:avLst/>
          </a:prstGeom>
          <a:noFill/>
          <a:ln w="25400" cap="flat" cmpd="sng" algn="ctr">
            <a:solidFill>
              <a:srgbClr val="2F3651"/>
            </a:solidFill>
            <a:prstDash val="solid"/>
          </a:ln>
          <a:effectLst>
            <a:outerShdw blurRad="40000" dist="20000" dir="5400000" rotWithShape="0">
              <a:srgbClr val="000000">
                <a:alpha val="38000"/>
              </a:srgbClr>
            </a:outerShdw>
          </a:effectLst>
        </p:spPr>
      </p:cxnSp>
      <p:sp>
        <p:nvSpPr>
          <p:cNvPr id="35" name="Rectangle: Top Corners Rounded 15">
            <a:extLst>
              <a:ext uri="{FF2B5EF4-FFF2-40B4-BE49-F238E27FC236}">
                <a16:creationId xmlns:a16="http://schemas.microsoft.com/office/drawing/2014/main" id="{87C46CC6-839D-8A90-59D0-819BC5D5310C}"/>
              </a:ext>
            </a:extLst>
          </p:cNvPr>
          <p:cNvSpPr/>
          <p:nvPr/>
        </p:nvSpPr>
        <p:spPr>
          <a:xfrm rot="16200000">
            <a:off x="6256331" y="-22076"/>
            <a:ext cx="595736" cy="2935444"/>
          </a:xfrm>
          <a:prstGeom prst="rect">
            <a:avLst/>
          </a:prstGeom>
          <a:noFill/>
          <a:ln w="25400" cap="flat" cmpd="sng" algn="ctr">
            <a:noFill/>
            <a:prstDash val="solid"/>
          </a:ln>
          <a:effectLst/>
        </p:spPr>
        <p:txBody>
          <a:bodyPr vert="vert" lIns="0" tIns="0" rIns="0" bIns="0" rtlCol="0" anchor="t" anchorCtr="0"/>
          <a:lstStyle/>
          <a:p>
            <a:pPr marL="0" marR="0" lvl="0" indent="0" defTabSz="685800" eaLnBrk="1" fontAlgn="auto" latinLnBrk="0" hangingPunct="1">
              <a:lnSpc>
                <a:spcPct val="90000"/>
              </a:lnSpc>
              <a:spcBef>
                <a:spcPct val="0"/>
              </a:spcBef>
              <a:spcAft>
                <a:spcPct val="0"/>
              </a:spcAft>
              <a:buClrTx/>
              <a:buSzTx/>
              <a:buFontTx/>
              <a:buNone/>
              <a:tabLst/>
              <a:defRPr/>
            </a:pPr>
            <a:r>
              <a:rPr kumimoji="0" lang="de" sz="135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Pankreatische </a:t>
            </a:r>
            <a:r>
              <a:rPr kumimoji="0" lang="de" sz="135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Lymphknoten</a:t>
            </a:r>
          </a:p>
        </p:txBody>
      </p:sp>
      <p:cxnSp>
        <p:nvCxnSpPr>
          <p:cNvPr id="36" name="Connettore diritto 16">
            <a:extLst>
              <a:ext uri="{FF2B5EF4-FFF2-40B4-BE49-F238E27FC236}">
                <a16:creationId xmlns:a16="http://schemas.microsoft.com/office/drawing/2014/main" id="{1874E86D-D07C-7F11-119F-70B5E94FD531}"/>
              </a:ext>
            </a:extLst>
          </p:cNvPr>
          <p:cNvCxnSpPr/>
          <p:nvPr/>
        </p:nvCxnSpPr>
        <p:spPr>
          <a:xfrm>
            <a:off x="5096185" y="1035184"/>
            <a:ext cx="4054959" cy="0"/>
          </a:xfrm>
          <a:prstGeom prst="line">
            <a:avLst/>
          </a:prstGeom>
          <a:noFill/>
          <a:ln w="25400" cap="flat" cmpd="sng" algn="ctr">
            <a:solidFill>
              <a:srgbClr val="000000"/>
            </a:solidFill>
            <a:prstDash val="solid"/>
          </a:ln>
          <a:effectLst>
            <a:outerShdw blurRad="40000" dist="20000" dir="5400000" rotWithShape="0">
              <a:srgbClr val="000000">
                <a:alpha val="38000"/>
              </a:srgbClr>
            </a:outerShdw>
          </a:effectLst>
        </p:spPr>
      </p:cxnSp>
      <p:sp>
        <p:nvSpPr>
          <p:cNvPr id="692" name="Rectangle 73">
            <a:extLst>
              <a:ext uri="{FF2B5EF4-FFF2-40B4-BE49-F238E27FC236}">
                <a16:creationId xmlns:a16="http://schemas.microsoft.com/office/drawing/2014/main" id="{A9B632FC-5724-C31A-F92C-1DB2CD6B05E3}"/>
              </a:ext>
            </a:extLst>
          </p:cNvPr>
          <p:cNvSpPr/>
          <p:nvPr/>
        </p:nvSpPr>
        <p:spPr>
          <a:xfrm>
            <a:off x="5036309" y="1424635"/>
            <a:ext cx="4054959" cy="2241036"/>
          </a:xfrm>
          <a:prstGeom prst="rect">
            <a:avLst/>
          </a:prstGeom>
          <a:solidFill>
            <a:srgbClr val="347475">
              <a:lumMod val="40000"/>
              <a:lumOff val="60000"/>
              <a:alpha val="60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09" name="Rettangolo con angoli arrotondati 9">
            <a:extLst>
              <a:ext uri="{FF2B5EF4-FFF2-40B4-BE49-F238E27FC236}">
                <a16:creationId xmlns:a16="http://schemas.microsoft.com/office/drawing/2014/main" id="{ECC7FD4D-1ACE-149F-401C-E4A66385AFED}"/>
              </a:ext>
            </a:extLst>
          </p:cNvPr>
          <p:cNvSpPr/>
          <p:nvPr/>
        </p:nvSpPr>
        <p:spPr>
          <a:xfrm>
            <a:off x="346258" y="3724209"/>
            <a:ext cx="4637222" cy="477223"/>
          </a:xfrm>
          <a:prstGeom prst="roundRect">
            <a:avLst>
              <a:gd name="adj" fmla="val 15244"/>
            </a:avLst>
          </a:prstGeom>
          <a:solidFill>
            <a:srgbClr val="2F3651"/>
          </a:solidFill>
          <a:ln w="25400" cap="flat" cmpd="sng" algn="ctr">
            <a:solidFill>
              <a:srgbClr val="2F3651"/>
            </a:solidFill>
            <a:prstDash val="solid"/>
          </a:ln>
          <a:effectLst/>
        </p:spPr>
        <p:txBody>
          <a:bodyPr lIns="162000" tIns="40500" rIns="27000" rtlCol="0" anchor="ctr"/>
          <a:lstStyle/>
          <a:p>
            <a:pPr marL="0" marR="0" lvl="0" indent="0" defTabSz="685800" eaLnBrk="1" fontAlgn="auto" latinLnBrk="0" hangingPunct="1">
              <a:lnSpc>
                <a:spcPct val="100000"/>
              </a:lnSpc>
              <a:spcBef>
                <a:spcPts val="0"/>
              </a:spcBef>
              <a:spcAft>
                <a:spcPts val="0"/>
              </a:spcAft>
              <a:buClrTx/>
              <a:buSzTx/>
              <a:buFontTx/>
              <a:buNone/>
              <a:tabLst/>
              <a:defRPr/>
            </a:pP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T1D kann aufgrund des </a:t>
            </a:r>
            <a:r>
              <a:rPr kumimoji="0" lang="de" sz="1200" b="1"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Versagens von intrinsischen Immuntoleranzmechanismen </a:t>
            </a: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ausgelöst werden</a:t>
            </a:r>
            <a:r>
              <a:rPr kumimoji="0" lang="de" sz="1200" b="0" i="0" u="none" strike="noStrike" kern="0" cap="none" spc="0" normalizeH="0" baseline="30000" noProof="0">
                <a:ln>
                  <a:noFill/>
                </a:ln>
                <a:solidFill>
                  <a:srgbClr val="FFFFFF"/>
                </a:solidFill>
                <a:effectLst/>
                <a:uLnTx/>
                <a:uFill>
                  <a:solidFill>
                    <a:prstClr val="black">
                      <a:alpha val="0"/>
                    </a:prstClr>
                  </a:solidFill>
                </a:uFill>
                <a:latin typeface="Arial"/>
                <a:ea typeface="Arial"/>
                <a:cs typeface="Arial"/>
              </a:rPr>
              <a:t>5</a:t>
            </a:r>
          </a:p>
        </p:txBody>
      </p:sp>
      <p:sp>
        <p:nvSpPr>
          <p:cNvPr id="610" name="TextBox 17">
            <a:extLst>
              <a:ext uri="{FF2B5EF4-FFF2-40B4-BE49-F238E27FC236}">
                <a16:creationId xmlns:a16="http://schemas.microsoft.com/office/drawing/2014/main" id="{81DCDC28-AE20-CFAA-AF00-AEDEFD4063E0}"/>
              </a:ext>
            </a:extLst>
          </p:cNvPr>
          <p:cNvSpPr txBox="1"/>
          <p:nvPr/>
        </p:nvSpPr>
        <p:spPr>
          <a:xfrm>
            <a:off x="2338973" y="2376802"/>
            <a:ext cx="510252" cy="161583"/>
          </a:xfrm>
          <a:prstGeom prst="rect">
            <a:avLst/>
          </a:prstGeom>
          <a:noFill/>
        </p:spPr>
        <p:txBody>
          <a:bodyPr wrap="square" lIns="0" tIns="0" rIns="0" bIns="0" rtlCol="0" anchor="t">
            <a:spAutoFit/>
          </a:bodyPr>
          <a:lstStyle/>
          <a:p>
            <a:pPr defTabSz="685800">
              <a:defRPr/>
            </a:pPr>
            <a:r>
              <a:rPr lang="de" sz="1050">
                <a:solidFill>
                  <a:srgbClr val="2F3651"/>
                </a:solidFill>
                <a:uFill>
                  <a:solidFill>
                    <a:prstClr val="black">
                      <a:alpha val="0"/>
                    </a:prstClr>
                  </a:solidFill>
                </a:uFill>
                <a:latin typeface="Arial"/>
                <a:ea typeface="Arial"/>
                <a:cs typeface="Arial"/>
              </a:rPr>
              <a:t>HLA-I</a:t>
            </a:r>
            <a:endParaRPr lang="en-US" sz="1500">
              <a:solidFill>
                <a:srgbClr val="2F3651"/>
              </a:solidFill>
              <a:latin typeface="Arial" panose="020B0604020202020204" pitchFamily="34" charset="0"/>
              <a:ea typeface="Calibri" panose="020F0502020204030204"/>
              <a:cs typeface="Arial" panose="020B0604020202020204" pitchFamily="34" charset="0"/>
            </a:endParaRPr>
          </a:p>
        </p:txBody>
      </p:sp>
      <p:sp>
        <p:nvSpPr>
          <p:cNvPr id="611" name="TextBox 18">
            <a:extLst>
              <a:ext uri="{FF2B5EF4-FFF2-40B4-BE49-F238E27FC236}">
                <a16:creationId xmlns:a16="http://schemas.microsoft.com/office/drawing/2014/main" id="{CC493D3D-F1C6-FBCE-372B-FB5AFAB64C80}"/>
              </a:ext>
            </a:extLst>
          </p:cNvPr>
          <p:cNvSpPr txBox="1"/>
          <p:nvPr/>
        </p:nvSpPr>
        <p:spPr>
          <a:xfrm>
            <a:off x="7778286" y="2069609"/>
            <a:ext cx="944371" cy="137345"/>
          </a:xfrm>
          <a:prstGeom prst="rect">
            <a:avLst/>
          </a:prstGeom>
          <a:noFill/>
        </p:spPr>
        <p:txBody>
          <a:bodyPr wrap="square" lIns="0" tIns="0" rIns="0" bIns="0" rtlCol="0" anchor="ctr">
            <a:spAutoFit/>
          </a:bodyPr>
          <a:lstStyle/>
          <a:p>
            <a:pPr defTabSz="685800">
              <a:lnSpc>
                <a:spcPct val="85000"/>
              </a:lnSpc>
              <a:defRPr/>
            </a:pPr>
            <a:r>
              <a:rPr lang="de" sz="1050" b="1">
                <a:solidFill>
                  <a:srgbClr val="2F3651"/>
                </a:solidFill>
                <a:uFill>
                  <a:solidFill>
                    <a:prstClr val="black">
                      <a:alpha val="0"/>
                    </a:prstClr>
                  </a:solidFill>
                </a:uFill>
                <a:latin typeface="Arial"/>
                <a:ea typeface="Arial"/>
                <a:cs typeface="Arial"/>
              </a:rPr>
              <a:t>Reife APZ</a:t>
            </a:r>
          </a:p>
        </p:txBody>
      </p:sp>
      <p:sp>
        <p:nvSpPr>
          <p:cNvPr id="612" name="TextBox 19">
            <a:extLst>
              <a:ext uri="{FF2B5EF4-FFF2-40B4-BE49-F238E27FC236}">
                <a16:creationId xmlns:a16="http://schemas.microsoft.com/office/drawing/2014/main" id="{80748563-B471-713F-CF20-667A164A6A7B}"/>
              </a:ext>
            </a:extLst>
          </p:cNvPr>
          <p:cNvSpPr txBox="1"/>
          <p:nvPr/>
        </p:nvSpPr>
        <p:spPr>
          <a:xfrm>
            <a:off x="7554118" y="2615006"/>
            <a:ext cx="1524245" cy="274691"/>
          </a:xfrm>
          <a:prstGeom prst="rect">
            <a:avLst/>
          </a:prstGeom>
          <a:noFill/>
        </p:spPr>
        <p:txBody>
          <a:bodyPr wrap="square" lIns="0" tIns="0" rIns="0" bIns="0" rtlCol="0" anchor="ctr">
            <a:spAutoFit/>
          </a:bodyPr>
          <a:lstStyle/>
          <a:p>
            <a:pPr defTabSz="685800">
              <a:lnSpc>
                <a:spcPct val="85000"/>
              </a:lnSpc>
              <a:defRPr/>
            </a:pPr>
            <a:r>
              <a:rPr lang="de" sz="1050" b="1">
                <a:solidFill>
                  <a:srgbClr val="2F3651"/>
                </a:solidFill>
                <a:uFill>
                  <a:solidFill>
                    <a:prstClr val="black">
                      <a:alpha val="0"/>
                    </a:prstClr>
                  </a:solidFill>
                </a:uFill>
                <a:latin typeface="Arial"/>
                <a:ea typeface="Arial"/>
                <a:cs typeface="Arial"/>
              </a:rPr>
              <a:t>Aktivierte autoreaktive CD4+ T-Zelle</a:t>
            </a:r>
          </a:p>
        </p:txBody>
      </p:sp>
      <p:sp>
        <p:nvSpPr>
          <p:cNvPr id="613" name="TextBox 20">
            <a:extLst>
              <a:ext uri="{FF2B5EF4-FFF2-40B4-BE49-F238E27FC236}">
                <a16:creationId xmlns:a16="http://schemas.microsoft.com/office/drawing/2014/main" id="{53C6258C-1E6B-0A65-BC28-24F55E3A00A2}"/>
              </a:ext>
            </a:extLst>
          </p:cNvPr>
          <p:cNvSpPr txBox="1"/>
          <p:nvPr/>
        </p:nvSpPr>
        <p:spPr>
          <a:xfrm>
            <a:off x="6552199" y="2617694"/>
            <a:ext cx="454599" cy="137345"/>
          </a:xfrm>
          <a:prstGeom prst="rect">
            <a:avLst/>
          </a:prstGeom>
          <a:noFill/>
        </p:spPr>
        <p:txBody>
          <a:bodyPr wrap="square" lIns="0" tIns="0" rIns="0" bIns="0" rtlCol="0" anchor="ctr">
            <a:spAutoFit/>
          </a:bodyPr>
          <a:lstStyle/>
          <a:p>
            <a:pPr algn="r" defTabSz="685800">
              <a:lnSpc>
                <a:spcPct val="85000"/>
              </a:lnSpc>
              <a:defRPr/>
            </a:pPr>
            <a:r>
              <a:rPr lang="de" sz="1050">
                <a:solidFill>
                  <a:srgbClr val="2F3651"/>
                </a:solidFill>
                <a:uFill>
                  <a:solidFill>
                    <a:prstClr val="black">
                      <a:alpha val="0"/>
                    </a:prstClr>
                  </a:solidFill>
                </a:uFill>
                <a:latin typeface="Arial"/>
                <a:ea typeface="Arial"/>
                <a:cs typeface="Arial"/>
              </a:rPr>
              <a:t>HLA-II</a:t>
            </a:r>
          </a:p>
        </p:txBody>
      </p:sp>
      <p:sp>
        <p:nvSpPr>
          <p:cNvPr id="614" name="TextBox 21">
            <a:extLst>
              <a:ext uri="{FF2B5EF4-FFF2-40B4-BE49-F238E27FC236}">
                <a16:creationId xmlns:a16="http://schemas.microsoft.com/office/drawing/2014/main" id="{893529A4-3604-F835-90F6-0A5C9A3DF9EA}"/>
              </a:ext>
            </a:extLst>
          </p:cNvPr>
          <p:cNvSpPr txBox="1"/>
          <p:nvPr/>
        </p:nvSpPr>
        <p:spPr>
          <a:xfrm>
            <a:off x="2756815" y="2969180"/>
            <a:ext cx="893642" cy="412036"/>
          </a:xfrm>
          <a:prstGeom prst="rect">
            <a:avLst/>
          </a:prstGeom>
          <a:noFill/>
        </p:spPr>
        <p:txBody>
          <a:bodyPr wrap="square" lIns="0" tIns="0" rIns="0" bIns="0" rtlCol="0">
            <a:spAutoFit/>
          </a:bodyPr>
          <a:lstStyle/>
          <a:p>
            <a:pPr defTabSz="685800">
              <a:lnSpc>
                <a:spcPct val="85000"/>
              </a:lnSpc>
              <a:defRPr/>
            </a:pPr>
            <a:r>
              <a:rPr lang="de" sz="1050" b="1">
                <a:solidFill>
                  <a:srgbClr val="2F3651"/>
                </a:solidFill>
                <a:uFill>
                  <a:solidFill>
                    <a:prstClr val="black">
                      <a:alpha val="0"/>
                    </a:prstClr>
                  </a:solidFill>
                </a:uFill>
                <a:latin typeface="Arial"/>
                <a:ea typeface="Arial"/>
                <a:cs typeface="Arial"/>
              </a:rPr>
              <a:t>Aktivierte</a:t>
            </a:r>
            <a:br>
              <a:rPr sz="1050">
                <a:solidFill>
                  <a:srgbClr val="000000"/>
                </a:solidFill>
                <a:latin typeface="Calibri" panose="020F0502020204030204"/>
                <a:ea typeface="Calibri" panose="020F0502020204030204"/>
                <a:cs typeface="Arial"/>
              </a:rPr>
            </a:br>
            <a:r>
              <a:rPr lang="de" sz="1050" b="1">
                <a:solidFill>
                  <a:srgbClr val="2F3651"/>
                </a:solidFill>
                <a:uFill>
                  <a:solidFill>
                    <a:prstClr val="black">
                      <a:alpha val="0"/>
                    </a:prstClr>
                  </a:solidFill>
                </a:uFill>
                <a:latin typeface="Arial"/>
                <a:ea typeface="Arial"/>
                <a:cs typeface="Arial"/>
              </a:rPr>
              <a:t>autoreaktive CD8+ T-Zelle</a:t>
            </a:r>
          </a:p>
        </p:txBody>
      </p:sp>
      <p:grpSp>
        <p:nvGrpSpPr>
          <p:cNvPr id="615" name="Group 22">
            <a:extLst>
              <a:ext uri="{FF2B5EF4-FFF2-40B4-BE49-F238E27FC236}">
                <a16:creationId xmlns:a16="http://schemas.microsoft.com/office/drawing/2014/main" id="{F93563F5-EC0F-4732-6704-AF4F4E157823}"/>
              </a:ext>
            </a:extLst>
          </p:cNvPr>
          <p:cNvGrpSpPr/>
          <p:nvPr/>
        </p:nvGrpSpPr>
        <p:grpSpPr>
          <a:xfrm>
            <a:off x="431357" y="1536745"/>
            <a:ext cx="2234072" cy="1928540"/>
            <a:chOff x="831564" y="2565673"/>
            <a:chExt cx="2830412" cy="2443323"/>
          </a:xfrm>
        </p:grpSpPr>
        <p:grpSp>
          <p:nvGrpSpPr>
            <p:cNvPr id="616" name="Group 23">
              <a:extLst>
                <a:ext uri="{FF2B5EF4-FFF2-40B4-BE49-F238E27FC236}">
                  <a16:creationId xmlns:a16="http://schemas.microsoft.com/office/drawing/2014/main" id="{B94892D0-D11C-E193-5C11-712382FD205F}"/>
                </a:ext>
              </a:extLst>
            </p:cNvPr>
            <p:cNvGrpSpPr>
              <a:grpSpLocks noChangeAspect="1"/>
            </p:cNvGrpSpPr>
            <p:nvPr/>
          </p:nvGrpSpPr>
          <p:grpSpPr>
            <a:xfrm>
              <a:off x="831564" y="2565673"/>
              <a:ext cx="2584277" cy="1174800"/>
              <a:chOff x="2983163" y="3132797"/>
              <a:chExt cx="3651773" cy="1660077"/>
            </a:xfrm>
          </p:grpSpPr>
          <p:sp>
            <p:nvSpPr>
              <p:cNvPr id="623" name="Rectangle 30">
                <a:extLst>
                  <a:ext uri="{FF2B5EF4-FFF2-40B4-BE49-F238E27FC236}">
                    <a16:creationId xmlns:a16="http://schemas.microsoft.com/office/drawing/2014/main" id="{B5631324-A758-3980-4C4E-F654004D469A}"/>
                  </a:ext>
                </a:extLst>
              </p:cNvPr>
              <p:cNvSpPr/>
              <p:nvPr/>
            </p:nvSpPr>
            <p:spPr>
              <a:xfrm>
                <a:off x="2983163" y="3805993"/>
                <a:ext cx="1574267" cy="491769"/>
              </a:xfrm>
              <a:prstGeom prst="rect">
                <a:avLst/>
              </a:prstGeom>
            </p:spPr>
            <p:txBody>
              <a:bodyPr wrap="square" lIns="0" tIns="0" rIns="0" bIns="0">
                <a:spAutoFit/>
              </a:bodyPr>
              <a:lstStyle/>
              <a:p>
                <a:pPr algn="ctr" defTabSz="685783">
                  <a:lnSpc>
                    <a:spcPct val="85000"/>
                  </a:lnSpc>
                  <a:defRPr/>
                </a:pPr>
                <a:r>
                  <a:rPr lang="de" sz="1050" b="1">
                    <a:solidFill>
                      <a:srgbClr val="2F3651"/>
                    </a:solidFill>
                    <a:uFill>
                      <a:solidFill>
                        <a:prstClr val="black">
                          <a:alpha val="0"/>
                        </a:prstClr>
                      </a:solidFill>
                    </a:uFill>
                    <a:latin typeface="Arial"/>
                    <a:ea typeface="Arial"/>
                    <a:cs typeface="Arial"/>
                  </a:rPr>
                  <a:t>Beschädigte Betazelle</a:t>
                </a:r>
              </a:p>
            </p:txBody>
          </p:sp>
          <p:grpSp>
            <p:nvGrpSpPr>
              <p:cNvPr id="624" name="Group 31">
                <a:extLst>
                  <a:ext uri="{FF2B5EF4-FFF2-40B4-BE49-F238E27FC236}">
                    <a16:creationId xmlns:a16="http://schemas.microsoft.com/office/drawing/2014/main" id="{ACF24A34-EEE8-BD5B-EBFB-3D27AFB3008A}"/>
                  </a:ext>
                </a:extLst>
              </p:cNvPr>
              <p:cNvGrpSpPr>
                <a:grpSpLocks noChangeAspect="1"/>
              </p:cNvGrpSpPr>
              <p:nvPr/>
            </p:nvGrpSpPr>
            <p:grpSpPr>
              <a:xfrm>
                <a:off x="4525541" y="3132797"/>
                <a:ext cx="2109395" cy="1660077"/>
                <a:chOff x="6605574" y="1687564"/>
                <a:chExt cx="1673758" cy="1317234"/>
              </a:xfrm>
            </p:grpSpPr>
            <p:pic>
              <p:nvPicPr>
                <p:cNvPr id="630" name="Graphic 37">
                  <a:extLst>
                    <a:ext uri="{FF2B5EF4-FFF2-40B4-BE49-F238E27FC236}">
                      <a16:creationId xmlns:a16="http://schemas.microsoft.com/office/drawing/2014/main" id="{2699C3BE-F11D-8B2D-2C28-45655BC0F1E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05574" y="1687564"/>
                  <a:ext cx="1673758" cy="1317234"/>
                </a:xfrm>
                <a:prstGeom prst="rect">
                  <a:avLst/>
                </a:prstGeom>
              </p:spPr>
            </p:pic>
            <p:grpSp>
              <p:nvGrpSpPr>
                <p:cNvPr id="631" name="Group 38">
                  <a:extLst>
                    <a:ext uri="{FF2B5EF4-FFF2-40B4-BE49-F238E27FC236}">
                      <a16:creationId xmlns:a16="http://schemas.microsoft.com/office/drawing/2014/main" id="{676221F6-34AD-5F26-D63E-CED774194127}"/>
                    </a:ext>
                  </a:extLst>
                </p:cNvPr>
                <p:cNvGrpSpPr/>
                <p:nvPr/>
              </p:nvGrpSpPr>
              <p:grpSpPr>
                <a:xfrm>
                  <a:off x="6681317" y="2369428"/>
                  <a:ext cx="1378904" cy="584888"/>
                  <a:chOff x="7851709" y="2288299"/>
                  <a:chExt cx="1378904" cy="584888"/>
                </a:xfrm>
              </p:grpSpPr>
              <p:pic>
                <p:nvPicPr>
                  <p:cNvPr id="633" name="Graphic 40">
                    <a:extLst>
                      <a:ext uri="{FF2B5EF4-FFF2-40B4-BE49-F238E27FC236}">
                        <a16:creationId xmlns:a16="http://schemas.microsoft.com/office/drawing/2014/main" id="{F58452D9-8203-2076-5748-B1438D55F67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470927">
                    <a:off x="7959625" y="2446590"/>
                    <a:ext cx="335598" cy="210399"/>
                  </a:xfrm>
                  <a:prstGeom prst="rect">
                    <a:avLst/>
                  </a:prstGeom>
                </p:spPr>
              </p:pic>
              <p:pic>
                <p:nvPicPr>
                  <p:cNvPr id="634" name="Graphic 41">
                    <a:extLst>
                      <a:ext uri="{FF2B5EF4-FFF2-40B4-BE49-F238E27FC236}">
                        <a16:creationId xmlns:a16="http://schemas.microsoft.com/office/drawing/2014/main" id="{DADCD2D8-1D08-BB16-6046-84C8E68F5BC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470927">
                    <a:off x="8895015" y="2466074"/>
                    <a:ext cx="335598" cy="210399"/>
                  </a:xfrm>
                  <a:prstGeom prst="rect">
                    <a:avLst/>
                  </a:prstGeom>
                </p:spPr>
              </p:pic>
              <p:pic>
                <p:nvPicPr>
                  <p:cNvPr id="635" name="Graphic 42">
                    <a:extLst>
                      <a:ext uri="{FF2B5EF4-FFF2-40B4-BE49-F238E27FC236}">
                        <a16:creationId xmlns:a16="http://schemas.microsoft.com/office/drawing/2014/main" id="{6F73C167-FD85-63DB-BC85-1DAA4C83F5F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8186456" y="2662788"/>
                    <a:ext cx="335598" cy="210399"/>
                  </a:xfrm>
                  <a:prstGeom prst="rect">
                    <a:avLst/>
                  </a:prstGeom>
                </p:spPr>
              </p:pic>
              <p:pic>
                <p:nvPicPr>
                  <p:cNvPr id="636" name="Graphic 43">
                    <a:extLst>
                      <a:ext uri="{FF2B5EF4-FFF2-40B4-BE49-F238E27FC236}">
                        <a16:creationId xmlns:a16="http://schemas.microsoft.com/office/drawing/2014/main" id="{01B1A2BE-F5A7-7AF8-28E2-627E154D47FC}"/>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2629067">
                    <a:off x="7851709" y="2288299"/>
                    <a:ext cx="333333" cy="208979"/>
                  </a:xfrm>
                  <a:prstGeom prst="rect">
                    <a:avLst/>
                  </a:prstGeom>
                </p:spPr>
              </p:pic>
            </p:grpSp>
            <p:pic>
              <p:nvPicPr>
                <p:cNvPr id="632" name="Graphic 39">
                  <a:extLst>
                    <a:ext uri="{FF2B5EF4-FFF2-40B4-BE49-F238E27FC236}">
                      <a16:creationId xmlns:a16="http://schemas.microsoft.com/office/drawing/2014/main" id="{4269ADD8-3594-CB89-48D5-4F81F192C87E}"/>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7324846" y="2744285"/>
                  <a:ext cx="335598" cy="210399"/>
                </a:xfrm>
                <a:prstGeom prst="rect">
                  <a:avLst/>
                </a:prstGeom>
              </p:spPr>
            </p:pic>
          </p:grpSp>
          <p:grpSp>
            <p:nvGrpSpPr>
              <p:cNvPr id="625" name="Group 32">
                <a:extLst>
                  <a:ext uri="{FF2B5EF4-FFF2-40B4-BE49-F238E27FC236}">
                    <a16:creationId xmlns:a16="http://schemas.microsoft.com/office/drawing/2014/main" id="{F37E2FFE-9E05-8785-59BC-53871715E63C}"/>
                  </a:ext>
                </a:extLst>
              </p:cNvPr>
              <p:cNvGrpSpPr>
                <a:grpSpLocks noChangeAspect="1"/>
              </p:cNvGrpSpPr>
              <p:nvPr/>
            </p:nvGrpSpPr>
            <p:grpSpPr>
              <a:xfrm>
                <a:off x="4704241" y="3605266"/>
                <a:ext cx="1659678" cy="1027264"/>
                <a:chOff x="8275555" y="4015267"/>
                <a:chExt cx="1292415" cy="799947"/>
              </a:xfrm>
            </p:grpSpPr>
            <p:grpSp>
              <p:nvGrpSpPr>
                <p:cNvPr id="626" name="Group 33">
                  <a:extLst>
                    <a:ext uri="{FF2B5EF4-FFF2-40B4-BE49-F238E27FC236}">
                      <a16:creationId xmlns:a16="http://schemas.microsoft.com/office/drawing/2014/main" id="{3E19EA12-8DA4-A750-3E55-71B1E32AD872}"/>
                    </a:ext>
                  </a:extLst>
                </p:cNvPr>
                <p:cNvGrpSpPr/>
                <p:nvPr/>
              </p:nvGrpSpPr>
              <p:grpSpPr>
                <a:xfrm>
                  <a:off x="8275555" y="4435449"/>
                  <a:ext cx="1292415" cy="379765"/>
                  <a:chOff x="7937076" y="2465589"/>
                  <a:chExt cx="1292415" cy="379765"/>
                </a:xfrm>
              </p:grpSpPr>
              <p:pic>
                <p:nvPicPr>
                  <p:cNvPr id="628" name="Graphic 1931">
                    <a:extLst>
                      <a:ext uri="{FF2B5EF4-FFF2-40B4-BE49-F238E27FC236}">
                        <a16:creationId xmlns:a16="http://schemas.microsoft.com/office/drawing/2014/main" id="{C952FCE8-43D1-3F1F-370F-7910E244B96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470927">
                    <a:off x="7937076" y="2480824"/>
                    <a:ext cx="379763" cy="291945"/>
                  </a:xfrm>
                  <a:prstGeom prst="rect">
                    <a:avLst/>
                  </a:prstGeom>
                </p:spPr>
              </p:pic>
              <p:pic>
                <p:nvPicPr>
                  <p:cNvPr id="629" name="Graphic 1932">
                    <a:extLst>
                      <a:ext uri="{FF2B5EF4-FFF2-40B4-BE49-F238E27FC236}">
                        <a16:creationId xmlns:a16="http://schemas.microsoft.com/office/drawing/2014/main" id="{D180DD14-2FFE-9FA0-B25F-20955C7347AE}"/>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7070215">
                    <a:off x="8893636" y="2509500"/>
                    <a:ext cx="379765" cy="291944"/>
                  </a:xfrm>
                  <a:prstGeom prst="rect">
                    <a:avLst/>
                  </a:prstGeom>
                </p:spPr>
              </p:pic>
            </p:grpSp>
            <p:sp>
              <p:nvSpPr>
                <p:cNvPr id="627" name="Freeform 55">
                  <a:extLst>
                    <a:ext uri="{FF2B5EF4-FFF2-40B4-BE49-F238E27FC236}">
                      <a16:creationId xmlns:a16="http://schemas.microsoft.com/office/drawing/2014/main" id="{B5D31C45-E0B6-8652-EAEF-199809669135}"/>
                    </a:ext>
                  </a:extLst>
                </p:cNvPr>
                <p:cNvSpPr/>
                <p:nvPr/>
              </p:nvSpPr>
              <p:spPr>
                <a:xfrm>
                  <a:off x="8584404" y="4015267"/>
                  <a:ext cx="690874" cy="636406"/>
                </a:xfrm>
                <a:custGeom>
                  <a:avLst/>
                  <a:gdLst>
                    <a:gd name="connsiteX0" fmla="*/ 690875 w 690874"/>
                    <a:gd name="connsiteY0" fmla="*/ 318203 h 636406"/>
                    <a:gd name="connsiteX1" fmla="*/ 345437 w 690874"/>
                    <a:gd name="connsiteY1" fmla="*/ 636406 h 636406"/>
                    <a:gd name="connsiteX2" fmla="*/ 0 w 690874"/>
                    <a:gd name="connsiteY2" fmla="*/ 318203 h 636406"/>
                    <a:gd name="connsiteX3" fmla="*/ 345437 w 690874"/>
                    <a:gd name="connsiteY3" fmla="*/ 0 h 636406"/>
                    <a:gd name="connsiteX4" fmla="*/ 690875 w 690874"/>
                    <a:gd name="connsiteY4" fmla="*/ 318203 h 63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874" h="636406">
                      <a:moveTo>
                        <a:pt x="690875" y="318203"/>
                      </a:moveTo>
                      <a:cubicBezTo>
                        <a:pt x="690875" y="493942"/>
                        <a:pt x="536217" y="636406"/>
                        <a:pt x="345437" y="636406"/>
                      </a:cubicBezTo>
                      <a:cubicBezTo>
                        <a:pt x="154658" y="636406"/>
                        <a:pt x="0" y="493942"/>
                        <a:pt x="0" y="318203"/>
                      </a:cubicBezTo>
                      <a:cubicBezTo>
                        <a:pt x="0" y="142464"/>
                        <a:pt x="154658" y="0"/>
                        <a:pt x="345437" y="0"/>
                      </a:cubicBezTo>
                      <a:cubicBezTo>
                        <a:pt x="536217" y="0"/>
                        <a:pt x="690875" y="142464"/>
                        <a:pt x="690875" y="318203"/>
                      </a:cubicBezTo>
                      <a:close/>
                    </a:path>
                  </a:pathLst>
                </a:custGeom>
                <a:solidFill>
                  <a:srgbClr val="E3E7F7">
                    <a:alpha val="48000"/>
                  </a:srgbClr>
                </a:solidFill>
                <a:ln w="6684" cap="flat">
                  <a:noFill/>
                  <a:prstDash val="solid"/>
                  <a:miter/>
                </a:ln>
              </p:spPr>
              <p:txBody>
                <a:bodyPr rtlCol="0" anchor="ctr"/>
                <a:lstStyle/>
                <a:p>
                  <a:pPr defTabSz="914355">
                    <a:lnSpc>
                      <a:spcPct val="85000"/>
                    </a:lnSpc>
                    <a:defRPr/>
                  </a:pPr>
                  <a:endParaRPr lang="en-US" sz="900">
                    <a:solidFill>
                      <a:srgbClr val="2F3651"/>
                    </a:solidFill>
                    <a:latin typeface="Arial" panose="020B0604020202020204" pitchFamily="34" charset="0"/>
                    <a:ea typeface="Calibri" panose="020F0502020204030204"/>
                    <a:cs typeface="Arial" panose="020B0604020202020204" pitchFamily="34" charset="0"/>
                  </a:endParaRPr>
                </a:p>
              </p:txBody>
            </p:sp>
          </p:grpSp>
        </p:grpSp>
        <p:grpSp>
          <p:nvGrpSpPr>
            <p:cNvPr id="617" name="Group 24">
              <a:extLst>
                <a:ext uri="{FF2B5EF4-FFF2-40B4-BE49-F238E27FC236}">
                  <a16:creationId xmlns:a16="http://schemas.microsoft.com/office/drawing/2014/main" id="{38B00D46-C872-2CB5-C1EC-5841BE68FD20}"/>
                </a:ext>
              </a:extLst>
            </p:cNvPr>
            <p:cNvGrpSpPr/>
            <p:nvPr/>
          </p:nvGrpSpPr>
          <p:grpSpPr>
            <a:xfrm>
              <a:off x="2708467" y="3627885"/>
              <a:ext cx="953509" cy="1381111"/>
              <a:chOff x="3550461" y="3982627"/>
              <a:chExt cx="821117" cy="1189348"/>
            </a:xfrm>
          </p:grpSpPr>
          <p:pic>
            <p:nvPicPr>
              <p:cNvPr id="618" name="T-Cells infiltrate 4">
                <a:extLst>
                  <a:ext uri="{FF2B5EF4-FFF2-40B4-BE49-F238E27FC236}">
                    <a16:creationId xmlns:a16="http://schemas.microsoft.com/office/drawing/2014/main" id="{2B452B54-C348-B678-E73B-E2542622766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8575292">
                <a:off x="3550461" y="4365252"/>
                <a:ext cx="821117" cy="806723"/>
              </a:xfrm>
              <a:prstGeom prst="rect">
                <a:avLst/>
              </a:prstGeom>
            </p:spPr>
          </p:pic>
          <p:grpSp>
            <p:nvGrpSpPr>
              <p:cNvPr id="619" name="Group 26">
                <a:extLst>
                  <a:ext uri="{FF2B5EF4-FFF2-40B4-BE49-F238E27FC236}">
                    <a16:creationId xmlns:a16="http://schemas.microsoft.com/office/drawing/2014/main" id="{4832D06C-4A02-EBEF-24FB-F734EA2D6FDE}"/>
                  </a:ext>
                </a:extLst>
              </p:cNvPr>
              <p:cNvGrpSpPr/>
              <p:nvPr/>
            </p:nvGrpSpPr>
            <p:grpSpPr>
              <a:xfrm rot="1363704">
                <a:off x="3593056" y="3982627"/>
                <a:ext cx="399136" cy="422826"/>
                <a:chOff x="3772561" y="3519441"/>
                <a:chExt cx="447999" cy="474589"/>
              </a:xfrm>
            </p:grpSpPr>
            <p:sp>
              <p:nvSpPr>
                <p:cNvPr id="620" name="Freeform: Shape 560">
                  <a:extLst>
                    <a:ext uri="{FF2B5EF4-FFF2-40B4-BE49-F238E27FC236}">
                      <a16:creationId xmlns:a16="http://schemas.microsoft.com/office/drawing/2014/main" id="{EC71DBAC-BC50-5C33-53C2-C341E452C07F}"/>
                    </a:ext>
                  </a:extLst>
                </p:cNvPr>
                <p:cNvSpPr>
                  <a:spLocks noChangeAspect="1"/>
                </p:cNvSpPr>
                <p:nvPr/>
              </p:nvSpPr>
              <p:spPr>
                <a:xfrm rot="17426564" flipV="1">
                  <a:off x="3946685" y="3720155"/>
                  <a:ext cx="263327" cy="284423"/>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A30000"/>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621" name="Freeform: Shape 561">
                  <a:extLst>
                    <a:ext uri="{FF2B5EF4-FFF2-40B4-BE49-F238E27FC236}">
                      <a16:creationId xmlns:a16="http://schemas.microsoft.com/office/drawing/2014/main" id="{9EC9A7E3-0BD3-1A6A-A3E6-6C52C0DD1FB3}"/>
                    </a:ext>
                  </a:extLst>
                </p:cNvPr>
                <p:cNvSpPr>
                  <a:spLocks noChangeAspect="1"/>
                </p:cNvSpPr>
                <p:nvPr/>
              </p:nvSpPr>
              <p:spPr>
                <a:xfrm rot="6711832" flipV="1">
                  <a:off x="3783109" y="3508893"/>
                  <a:ext cx="263327" cy="284423"/>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3F4D92"/>
                </a:solidFill>
                <a:ln w="3049" cap="flat">
                  <a:solidFill>
                    <a:sysClr val="window" lastClr="FFFFFF">
                      <a:lumMod val="65000"/>
                    </a:sysClr>
                  </a:solidFill>
                  <a:prstDash val="solid"/>
                  <a:miter/>
                </a:ln>
              </p:spPr>
              <p:txBody>
                <a:bodyPr wrap="square" rtlCol="0" anchor="ctr">
                  <a:noAutofit/>
                </a:bodyPr>
                <a:lstStyle/>
                <a:p>
                  <a:pPr defTabSz="685800">
                    <a:spcBef>
                      <a:spcPct val="0"/>
                    </a:spcBef>
                    <a:spcAft>
                      <a:spcPct val="0"/>
                    </a:spcAft>
                    <a:defRPr/>
                  </a:pPr>
                  <a:endParaRPr lang="en-US" sz="700" kern="0">
                    <a:solidFill>
                      <a:srgbClr val="000000"/>
                    </a:solidFill>
                    <a:latin typeface="Arial" panose="020B0604020202020204" pitchFamily="34" charset="0"/>
                    <a:ea typeface="Calibri" panose="020F0502020204030204"/>
                    <a:cs typeface="Arial" panose="020B0604020202020204" pitchFamily="34" charset="0"/>
                  </a:endParaRPr>
                </a:p>
              </p:txBody>
            </p:sp>
            <p:sp>
              <p:nvSpPr>
                <p:cNvPr id="622" name="Oval 29">
                  <a:extLst>
                    <a:ext uri="{FF2B5EF4-FFF2-40B4-BE49-F238E27FC236}">
                      <a16:creationId xmlns:a16="http://schemas.microsoft.com/office/drawing/2014/main" id="{1A50720B-A82C-6E51-D9A3-E9E7CA1B0EA4}"/>
                    </a:ext>
                  </a:extLst>
                </p:cNvPr>
                <p:cNvSpPr/>
                <p:nvPr/>
              </p:nvSpPr>
              <p:spPr>
                <a:xfrm>
                  <a:off x="3945222" y="3710010"/>
                  <a:ext cx="91440" cy="91440"/>
                </a:xfrm>
                <a:prstGeom prst="ellipse">
                  <a:avLst/>
                </a:prstGeom>
                <a:solidFill>
                  <a:srgbClr val="CC9C50">
                    <a:lumMod val="75000"/>
                  </a:srgbClr>
                </a:solidFill>
                <a:ln w="28575" cap="flat" cmpd="sng" algn="ctr">
                  <a:noFill/>
                  <a:prstDash val="solid"/>
                </a:ln>
                <a:effectLst/>
              </p:spPr>
              <p:txBody>
                <a:bodyPr rtlCol="0" anchor="ctr"/>
                <a:lstStyle/>
                <a:p>
                  <a:pPr algn="ctr" defTabSz="685800">
                    <a:spcBef>
                      <a:spcPct val="0"/>
                    </a:spcBef>
                    <a:spcAft>
                      <a:spcPct val="0"/>
                    </a:spcAft>
                    <a:defRPr/>
                  </a:pPr>
                  <a:endParaRPr lang="en-US" sz="1350" kern="0">
                    <a:solidFill>
                      <a:prstClr val="white"/>
                    </a:solidFill>
                    <a:latin typeface="Arial" panose="020B0604020202020204" pitchFamily="34" charset="0"/>
                    <a:ea typeface="Calibri" panose="020F0502020204030204"/>
                    <a:cs typeface="Arial" panose="020B0604020202020204" pitchFamily="34" charset="0"/>
                  </a:endParaRPr>
                </a:p>
              </p:txBody>
            </p:sp>
          </p:grpSp>
        </p:grpSp>
      </p:grpSp>
      <p:sp>
        <p:nvSpPr>
          <p:cNvPr id="637" name="Rettangolo con angoli arrotondati 9">
            <a:extLst>
              <a:ext uri="{FF2B5EF4-FFF2-40B4-BE49-F238E27FC236}">
                <a16:creationId xmlns:a16="http://schemas.microsoft.com/office/drawing/2014/main" id="{9CF54C24-DF1E-3EE5-F5B3-333CE79712A5}"/>
              </a:ext>
            </a:extLst>
          </p:cNvPr>
          <p:cNvSpPr/>
          <p:nvPr/>
        </p:nvSpPr>
        <p:spPr>
          <a:xfrm>
            <a:off x="5086477" y="3724210"/>
            <a:ext cx="3991886" cy="480134"/>
          </a:xfrm>
          <a:prstGeom prst="roundRect">
            <a:avLst>
              <a:gd name="adj" fmla="val 15244"/>
            </a:avLst>
          </a:prstGeom>
          <a:solidFill>
            <a:srgbClr val="2F3651"/>
          </a:solidFill>
          <a:ln w="25400" cap="flat" cmpd="sng" algn="ctr">
            <a:solidFill>
              <a:srgbClr val="2F3651"/>
            </a:solidFill>
            <a:prstDash val="solid"/>
          </a:ln>
          <a:effectLst/>
        </p:spPr>
        <p:txBody>
          <a:bodyPr lIns="162000" tIns="40500" rIns="27000" rtlCol="0" anchor="ctr"/>
          <a:lstStyle/>
          <a:p>
            <a:pPr marL="0" marR="0" lvl="0" indent="0" defTabSz="685800" eaLnBrk="1" fontAlgn="auto" latinLnBrk="0" hangingPunct="1">
              <a:lnSpc>
                <a:spcPct val="100000"/>
              </a:lnSpc>
              <a:spcBef>
                <a:spcPts val="0"/>
              </a:spcBef>
              <a:spcAft>
                <a:spcPts val="0"/>
              </a:spcAft>
              <a:buClrTx/>
              <a:buSzTx/>
              <a:buFontTx/>
              <a:buNone/>
              <a:tabLst/>
              <a:defRPr/>
            </a:pP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CD4+ T-Zellen bei Personen mit T1D sind gegenüber </a:t>
            </a:r>
            <a:r>
              <a:rPr kumimoji="0" lang="de" sz="1200" b="1"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Treg relativ resistent</a:t>
            </a:r>
            <a:r>
              <a:rPr kumimoji="0" lang="de" sz="1200" b="0" i="0" u="none" strike="noStrike" kern="0" cap="none" spc="0" normalizeH="0" baseline="30000" noProof="0">
                <a:ln>
                  <a:noFill/>
                </a:ln>
                <a:solidFill>
                  <a:srgbClr val="FFFFFF"/>
                </a:solidFill>
                <a:effectLst/>
                <a:uLnTx/>
                <a:uFill>
                  <a:solidFill>
                    <a:prstClr val="black">
                      <a:alpha val="0"/>
                    </a:prstClr>
                  </a:solidFill>
                </a:uFill>
                <a:latin typeface="Arial"/>
                <a:ea typeface="Arial"/>
                <a:cs typeface="Arial"/>
              </a:rPr>
              <a:t>4</a:t>
            </a:r>
          </a:p>
        </p:txBody>
      </p:sp>
      <p:grpSp>
        <p:nvGrpSpPr>
          <p:cNvPr id="638" name="Group 46">
            <a:extLst>
              <a:ext uri="{FF2B5EF4-FFF2-40B4-BE49-F238E27FC236}">
                <a16:creationId xmlns:a16="http://schemas.microsoft.com/office/drawing/2014/main" id="{A2E50AEB-794F-F126-FDF3-353855E8F3CD}"/>
              </a:ext>
            </a:extLst>
          </p:cNvPr>
          <p:cNvGrpSpPr/>
          <p:nvPr/>
        </p:nvGrpSpPr>
        <p:grpSpPr>
          <a:xfrm>
            <a:off x="6685442" y="1517098"/>
            <a:ext cx="1052820" cy="1953731"/>
            <a:chOff x="9264795" y="2649162"/>
            <a:chExt cx="1148648" cy="2131560"/>
          </a:xfrm>
        </p:grpSpPr>
        <p:grpSp>
          <p:nvGrpSpPr>
            <p:cNvPr id="639" name="Group 47">
              <a:extLst>
                <a:ext uri="{FF2B5EF4-FFF2-40B4-BE49-F238E27FC236}">
                  <a16:creationId xmlns:a16="http://schemas.microsoft.com/office/drawing/2014/main" id="{AE2D8B27-5107-3222-2620-A204A99ED3E5}"/>
                </a:ext>
              </a:extLst>
            </p:cNvPr>
            <p:cNvGrpSpPr/>
            <p:nvPr/>
          </p:nvGrpSpPr>
          <p:grpSpPr>
            <a:xfrm rot="2850752">
              <a:off x="9222002" y="2691955"/>
              <a:ext cx="1234234" cy="1148648"/>
              <a:chOff x="6408261" y="1791601"/>
              <a:chExt cx="845757" cy="787110"/>
            </a:xfrm>
          </p:grpSpPr>
          <p:sp>
            <p:nvSpPr>
              <p:cNvPr id="648" name="Freeform 327">
                <a:extLst>
                  <a:ext uri="{FF2B5EF4-FFF2-40B4-BE49-F238E27FC236}">
                    <a16:creationId xmlns:a16="http://schemas.microsoft.com/office/drawing/2014/main" id="{0EB1B7D9-059E-A687-D9D8-B7311EB00036}"/>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49" name="Freeform 328">
                <a:extLst>
                  <a:ext uri="{FF2B5EF4-FFF2-40B4-BE49-F238E27FC236}">
                    <a16:creationId xmlns:a16="http://schemas.microsoft.com/office/drawing/2014/main" id="{53B04606-6104-0E87-D1FA-84E8276AE9BD}"/>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grpSp>
          <p:nvGrpSpPr>
            <p:cNvPr id="640" name="Group 48">
              <a:extLst>
                <a:ext uri="{FF2B5EF4-FFF2-40B4-BE49-F238E27FC236}">
                  <a16:creationId xmlns:a16="http://schemas.microsoft.com/office/drawing/2014/main" id="{5138EC4F-331B-703C-9C36-F16947F80230}"/>
                </a:ext>
              </a:extLst>
            </p:cNvPr>
            <p:cNvGrpSpPr>
              <a:grpSpLocks noChangeAspect="1"/>
            </p:cNvGrpSpPr>
            <p:nvPr/>
          </p:nvGrpSpPr>
          <p:grpSpPr>
            <a:xfrm>
              <a:off x="9479812" y="4000508"/>
              <a:ext cx="780214" cy="780214"/>
              <a:chOff x="6935850" y="3133317"/>
              <a:chExt cx="1828798" cy="1828798"/>
            </a:xfrm>
          </p:grpSpPr>
          <p:sp>
            <p:nvSpPr>
              <p:cNvPr id="645" name="Oval 53">
                <a:extLst>
                  <a:ext uri="{FF2B5EF4-FFF2-40B4-BE49-F238E27FC236}">
                    <a16:creationId xmlns:a16="http://schemas.microsoft.com/office/drawing/2014/main" id="{11DA172E-A2C3-71B8-A97A-B3F2C05AAE5C}"/>
                  </a:ext>
                </a:extLst>
              </p:cNvPr>
              <p:cNvSpPr/>
              <p:nvPr/>
            </p:nvSpPr>
            <p:spPr>
              <a:xfrm>
                <a:off x="6935850" y="3133317"/>
                <a:ext cx="1828798" cy="1828798"/>
              </a:xfrm>
              <a:prstGeom prst="ellipse">
                <a:avLst/>
              </a:prstGeom>
              <a:solidFill>
                <a:srgbClr val="FFA3A3"/>
              </a:solidFill>
              <a:ln w="12700" cap="flat" cmpd="sng" algn="ctr">
                <a:solidFill>
                  <a:srgbClr val="A30000"/>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46" name="Oval 54">
                <a:extLst>
                  <a:ext uri="{FF2B5EF4-FFF2-40B4-BE49-F238E27FC236}">
                    <a16:creationId xmlns:a16="http://schemas.microsoft.com/office/drawing/2014/main" id="{8C42CA22-6373-A275-E841-A6AD78C0C93E}"/>
                  </a:ext>
                </a:extLst>
              </p:cNvPr>
              <p:cNvSpPr/>
              <p:nvPr/>
            </p:nvSpPr>
            <p:spPr>
              <a:xfrm>
                <a:off x="7204594" y="3744010"/>
                <a:ext cx="987552" cy="987552"/>
              </a:xfrm>
              <a:prstGeom prst="ellipse">
                <a:avLst/>
              </a:prstGeom>
              <a:solidFill>
                <a:srgbClr val="FF0909"/>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47" name="Moon 55">
                <a:extLst>
                  <a:ext uri="{FF2B5EF4-FFF2-40B4-BE49-F238E27FC236}">
                    <a16:creationId xmlns:a16="http://schemas.microsoft.com/office/drawing/2014/main" id="{4B988B32-3F46-6490-0BFF-1D374CC5DD59}"/>
                  </a:ext>
                </a:extLst>
              </p:cNvPr>
              <p:cNvSpPr/>
              <p:nvPr/>
            </p:nvSpPr>
            <p:spPr>
              <a:xfrm rot="7817520">
                <a:off x="8079542" y="3185078"/>
                <a:ext cx="273673" cy="1017710"/>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grpSp>
          <p:nvGrpSpPr>
            <p:cNvPr id="641" name="Group 49">
              <a:extLst>
                <a:ext uri="{FF2B5EF4-FFF2-40B4-BE49-F238E27FC236}">
                  <a16:creationId xmlns:a16="http://schemas.microsoft.com/office/drawing/2014/main" id="{CCD966BC-931F-5D41-80EF-E8F8C79A0AEF}"/>
                </a:ext>
              </a:extLst>
            </p:cNvPr>
            <p:cNvGrpSpPr/>
            <p:nvPr/>
          </p:nvGrpSpPr>
          <p:grpSpPr>
            <a:xfrm>
              <a:off x="9746438" y="3608048"/>
              <a:ext cx="240784" cy="462240"/>
              <a:chOff x="9746438" y="3608048"/>
              <a:chExt cx="240784" cy="462240"/>
            </a:xfrm>
          </p:grpSpPr>
          <p:sp>
            <p:nvSpPr>
              <p:cNvPr id="642" name="Freeform: Shape 350">
                <a:extLst>
                  <a:ext uri="{FF2B5EF4-FFF2-40B4-BE49-F238E27FC236}">
                    <a16:creationId xmlns:a16="http://schemas.microsoft.com/office/drawing/2014/main" id="{3D273FEC-D860-A198-5BA9-31A7DA1C8CAA}"/>
                  </a:ext>
                </a:extLst>
              </p:cNvPr>
              <p:cNvSpPr>
                <a:spLocks noChangeAspect="1"/>
              </p:cNvSpPr>
              <p:nvPr/>
            </p:nvSpPr>
            <p:spPr>
              <a:xfrm rot="2238401">
                <a:off x="9752616" y="3608048"/>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43" name="Freeform: Shape 547">
                <a:extLst>
                  <a:ext uri="{FF2B5EF4-FFF2-40B4-BE49-F238E27FC236}">
                    <a16:creationId xmlns:a16="http://schemas.microsoft.com/office/drawing/2014/main" id="{BC9C5A8A-65D9-FE66-3B08-2712E3727EAC}"/>
                  </a:ext>
                </a:extLst>
              </p:cNvPr>
              <p:cNvSpPr>
                <a:spLocks noChangeAspect="1"/>
              </p:cNvSpPr>
              <p:nvPr/>
            </p:nvSpPr>
            <p:spPr>
              <a:xfrm rot="19361600" flipV="1">
                <a:off x="9746438" y="3816887"/>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FF0909"/>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44" name="Oval 52">
                <a:extLst>
                  <a:ext uri="{FF2B5EF4-FFF2-40B4-BE49-F238E27FC236}">
                    <a16:creationId xmlns:a16="http://schemas.microsoft.com/office/drawing/2014/main" id="{D764F65B-32D7-6BA1-E703-DC5411A11C75}"/>
                  </a:ext>
                </a:extLst>
              </p:cNvPr>
              <p:cNvSpPr/>
              <p:nvPr/>
            </p:nvSpPr>
            <p:spPr>
              <a:xfrm>
                <a:off x="9820280" y="3794502"/>
                <a:ext cx="81467" cy="81467"/>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grpSp>
      <p:grpSp>
        <p:nvGrpSpPr>
          <p:cNvPr id="650" name="Group 58">
            <a:extLst>
              <a:ext uri="{FF2B5EF4-FFF2-40B4-BE49-F238E27FC236}">
                <a16:creationId xmlns:a16="http://schemas.microsoft.com/office/drawing/2014/main" id="{49707EAC-E46B-5612-227C-E6EA461E4FAA}"/>
              </a:ext>
            </a:extLst>
          </p:cNvPr>
          <p:cNvGrpSpPr/>
          <p:nvPr/>
        </p:nvGrpSpPr>
        <p:grpSpPr>
          <a:xfrm>
            <a:off x="5747452" y="1953136"/>
            <a:ext cx="1104843" cy="712827"/>
            <a:chOff x="7479385" y="3075009"/>
            <a:chExt cx="1370862" cy="884459"/>
          </a:xfrm>
        </p:grpSpPr>
        <p:grpSp>
          <p:nvGrpSpPr>
            <p:cNvPr id="651" name="Group 59">
              <a:extLst>
                <a:ext uri="{FF2B5EF4-FFF2-40B4-BE49-F238E27FC236}">
                  <a16:creationId xmlns:a16="http://schemas.microsoft.com/office/drawing/2014/main" id="{03B7EBD8-57BD-874C-6CAC-1CF276857D6F}"/>
                </a:ext>
              </a:extLst>
            </p:cNvPr>
            <p:cNvGrpSpPr>
              <a:grpSpLocks noChangeAspect="1"/>
            </p:cNvGrpSpPr>
            <p:nvPr/>
          </p:nvGrpSpPr>
          <p:grpSpPr>
            <a:xfrm>
              <a:off x="7479385" y="3075009"/>
              <a:ext cx="884459" cy="884459"/>
              <a:chOff x="6935850" y="3133317"/>
              <a:chExt cx="1828798" cy="1828798"/>
            </a:xfrm>
          </p:grpSpPr>
          <p:sp>
            <p:nvSpPr>
              <p:cNvPr id="656" name="Oval 448">
                <a:extLst>
                  <a:ext uri="{FF2B5EF4-FFF2-40B4-BE49-F238E27FC236}">
                    <a16:creationId xmlns:a16="http://schemas.microsoft.com/office/drawing/2014/main" id="{A7FF45E5-DFA5-3DBD-C201-1C88C8A8997E}"/>
                  </a:ext>
                </a:extLst>
              </p:cNvPr>
              <p:cNvSpPr/>
              <p:nvPr/>
            </p:nvSpPr>
            <p:spPr>
              <a:xfrm>
                <a:off x="6935850" y="3133317"/>
                <a:ext cx="1828798" cy="1828798"/>
              </a:xfrm>
              <a:prstGeom prst="ellipse">
                <a:avLst/>
              </a:prstGeom>
              <a:solidFill>
                <a:srgbClr val="CC9C50">
                  <a:lumMod val="40000"/>
                  <a:lumOff val="60000"/>
                </a:srgbClr>
              </a:solidFill>
              <a:ln w="19050" cap="flat" cmpd="sng" algn="ctr">
                <a:solidFill>
                  <a:srgbClr val="CC9C50">
                    <a:lumMod val="50000"/>
                  </a:srgbClr>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57" name="Oval 449">
                <a:extLst>
                  <a:ext uri="{FF2B5EF4-FFF2-40B4-BE49-F238E27FC236}">
                    <a16:creationId xmlns:a16="http://schemas.microsoft.com/office/drawing/2014/main" id="{81349D14-E7C4-643B-D7AF-0597B5560C61}"/>
                  </a:ext>
                </a:extLst>
              </p:cNvPr>
              <p:cNvSpPr/>
              <p:nvPr/>
            </p:nvSpPr>
            <p:spPr>
              <a:xfrm>
                <a:off x="7204594" y="3744010"/>
                <a:ext cx="987552" cy="987552"/>
              </a:xfrm>
              <a:prstGeom prst="ellipse">
                <a:avLst/>
              </a:prstGeom>
              <a:solidFill>
                <a:srgbClr val="CC9C50">
                  <a:lumMod val="50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58" name="Moon 450">
                <a:extLst>
                  <a:ext uri="{FF2B5EF4-FFF2-40B4-BE49-F238E27FC236}">
                    <a16:creationId xmlns:a16="http://schemas.microsoft.com/office/drawing/2014/main" id="{06CFFCF5-21F9-5411-0872-E85979855CAC}"/>
                  </a:ext>
                </a:extLst>
              </p:cNvPr>
              <p:cNvSpPr/>
              <p:nvPr/>
            </p:nvSpPr>
            <p:spPr>
              <a:xfrm rot="7817520">
                <a:off x="8079542" y="3185078"/>
                <a:ext cx="273673" cy="1017710"/>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grpSp>
          <p:nvGrpSpPr>
            <p:cNvPr id="652" name="Group 60">
              <a:extLst>
                <a:ext uri="{FF2B5EF4-FFF2-40B4-BE49-F238E27FC236}">
                  <a16:creationId xmlns:a16="http://schemas.microsoft.com/office/drawing/2014/main" id="{BCAA07AC-F4DD-D280-F2C3-1C562AB9A531}"/>
                </a:ext>
              </a:extLst>
            </p:cNvPr>
            <p:cNvGrpSpPr/>
            <p:nvPr/>
          </p:nvGrpSpPr>
          <p:grpSpPr>
            <a:xfrm rot="15823083">
              <a:off x="8455702" y="3156315"/>
              <a:ext cx="270261" cy="518829"/>
              <a:chOff x="9363867" y="3108829"/>
              <a:chExt cx="270261" cy="518829"/>
            </a:xfrm>
          </p:grpSpPr>
          <p:sp>
            <p:nvSpPr>
              <p:cNvPr id="653" name="Freeform: Shape 584">
                <a:extLst>
                  <a:ext uri="{FF2B5EF4-FFF2-40B4-BE49-F238E27FC236}">
                    <a16:creationId xmlns:a16="http://schemas.microsoft.com/office/drawing/2014/main" id="{4438E29D-F930-FA19-B4F3-257E37A6F17A}"/>
                  </a:ext>
                </a:extLst>
              </p:cNvPr>
              <p:cNvSpPr>
                <a:spLocks noChangeAspect="1"/>
              </p:cNvSpPr>
              <p:nvPr/>
            </p:nvSpPr>
            <p:spPr>
              <a:xfrm rot="2238401">
                <a:off x="9370801" y="3108829"/>
                <a:ext cx="263327" cy="284423"/>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6E5020"/>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54" name="Freeform: Shape 585">
                <a:extLst>
                  <a:ext uri="{FF2B5EF4-FFF2-40B4-BE49-F238E27FC236}">
                    <a16:creationId xmlns:a16="http://schemas.microsoft.com/office/drawing/2014/main" id="{48E9937B-9CB4-FD6A-1415-7F7BF064BFC2}"/>
                  </a:ext>
                </a:extLst>
              </p:cNvPr>
              <p:cNvSpPr>
                <a:spLocks noChangeAspect="1"/>
              </p:cNvSpPr>
              <p:nvPr/>
            </p:nvSpPr>
            <p:spPr>
              <a:xfrm rot="19361600" flipV="1">
                <a:off x="9363867" y="3343235"/>
                <a:ext cx="263327" cy="284423"/>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55" name="Oval 447">
                <a:extLst>
                  <a:ext uri="{FF2B5EF4-FFF2-40B4-BE49-F238E27FC236}">
                    <a16:creationId xmlns:a16="http://schemas.microsoft.com/office/drawing/2014/main" id="{2EDC133F-2432-B054-FD94-8563A3FADD02}"/>
                  </a:ext>
                </a:extLst>
              </p:cNvPr>
              <p:cNvSpPr/>
              <p:nvPr/>
            </p:nvSpPr>
            <p:spPr>
              <a:xfrm>
                <a:off x="9446748" y="3318109"/>
                <a:ext cx="91440" cy="91440"/>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grpSp>
      <p:sp>
        <p:nvSpPr>
          <p:cNvPr id="659" name="TextBox 451">
            <a:extLst>
              <a:ext uri="{FF2B5EF4-FFF2-40B4-BE49-F238E27FC236}">
                <a16:creationId xmlns:a16="http://schemas.microsoft.com/office/drawing/2014/main" id="{ED212849-654E-CC5D-333D-2916902A8B40}"/>
              </a:ext>
            </a:extLst>
          </p:cNvPr>
          <p:cNvSpPr txBox="1"/>
          <p:nvPr/>
        </p:nvSpPr>
        <p:spPr>
          <a:xfrm>
            <a:off x="5588611" y="1615167"/>
            <a:ext cx="1047934" cy="274691"/>
          </a:xfrm>
          <a:prstGeom prst="rect">
            <a:avLst/>
          </a:prstGeom>
          <a:noFill/>
        </p:spPr>
        <p:txBody>
          <a:bodyPr wrap="square" lIns="0" tIns="0" rIns="0" bIns="0" rtlCol="0" anchor="ctr">
            <a:spAutoFit/>
          </a:bodyPr>
          <a:lstStyle/>
          <a:p>
            <a:pPr algn="ctr" defTabSz="685800">
              <a:lnSpc>
                <a:spcPct val="85000"/>
              </a:lnSpc>
              <a:defRPr/>
            </a:pPr>
            <a:r>
              <a:rPr lang="de" sz="1050" b="1">
                <a:solidFill>
                  <a:srgbClr val="2F3651"/>
                </a:solidFill>
                <a:uFill>
                  <a:solidFill>
                    <a:prstClr val="black">
                      <a:alpha val="0"/>
                    </a:prstClr>
                  </a:solidFill>
                </a:uFill>
                <a:latin typeface="Arial"/>
                <a:ea typeface="Arial"/>
                <a:cs typeface="Arial"/>
              </a:rPr>
              <a:t>Regulatorische </a:t>
            </a:r>
            <a:br>
              <a:rPr sz="1050">
                <a:solidFill>
                  <a:srgbClr val="000000"/>
                </a:solidFill>
                <a:latin typeface="Calibri" panose="020F0502020204030204"/>
                <a:ea typeface="Calibri" panose="020F0502020204030204"/>
                <a:cs typeface="Arial"/>
              </a:rPr>
            </a:br>
            <a:r>
              <a:rPr lang="de" sz="1050" b="1">
                <a:solidFill>
                  <a:srgbClr val="2F3651"/>
                </a:solidFill>
                <a:uFill>
                  <a:solidFill>
                    <a:prstClr val="black">
                      <a:alpha val="0"/>
                    </a:prstClr>
                  </a:solidFill>
                </a:uFill>
                <a:latin typeface="Arial"/>
                <a:ea typeface="Arial"/>
                <a:cs typeface="Arial"/>
              </a:rPr>
              <a:t>T-Zelle </a:t>
            </a:r>
            <a:r>
              <a:rPr lang="de" sz="1050">
                <a:solidFill>
                  <a:srgbClr val="2F3651"/>
                </a:solidFill>
                <a:uFill>
                  <a:solidFill>
                    <a:prstClr val="black">
                      <a:alpha val="0"/>
                    </a:prstClr>
                  </a:solidFill>
                </a:uFill>
                <a:latin typeface="Arial"/>
                <a:ea typeface="Arial"/>
                <a:cs typeface="Arial"/>
              </a:rPr>
              <a:t>(Treg)</a:t>
            </a:r>
          </a:p>
        </p:txBody>
      </p:sp>
      <p:grpSp>
        <p:nvGrpSpPr>
          <p:cNvPr id="660" name="Group 454">
            <a:extLst>
              <a:ext uri="{FF2B5EF4-FFF2-40B4-BE49-F238E27FC236}">
                <a16:creationId xmlns:a16="http://schemas.microsoft.com/office/drawing/2014/main" id="{3482E770-D0B3-E98F-0C1C-CDE79777F4F2}"/>
              </a:ext>
            </a:extLst>
          </p:cNvPr>
          <p:cNvGrpSpPr/>
          <p:nvPr/>
        </p:nvGrpSpPr>
        <p:grpSpPr>
          <a:xfrm>
            <a:off x="3743325" y="2668905"/>
            <a:ext cx="2340332" cy="594281"/>
            <a:chOff x="5067300" y="3924300"/>
            <a:chExt cx="3013762" cy="792374"/>
          </a:xfrm>
        </p:grpSpPr>
        <p:sp>
          <p:nvSpPr>
            <p:cNvPr id="661" name="Rectangle 59">
              <a:extLst>
                <a:ext uri="{FF2B5EF4-FFF2-40B4-BE49-F238E27FC236}">
                  <a16:creationId xmlns:a16="http://schemas.microsoft.com/office/drawing/2014/main" id="{7108A56D-4949-4AC4-4076-997106ABDFB0}"/>
                </a:ext>
              </a:extLst>
            </p:cNvPr>
            <p:cNvSpPr/>
            <p:nvPr/>
          </p:nvSpPr>
          <p:spPr>
            <a:xfrm rot="16200000" flipV="1">
              <a:off x="6240806" y="2750794"/>
              <a:ext cx="666750" cy="3013762"/>
            </a:xfrm>
            <a:custGeom>
              <a:avLst/>
              <a:gdLst>
                <a:gd name="connsiteX0" fmla="*/ 0 w 2074528"/>
                <a:gd name="connsiteY0" fmla="*/ 914400 h 914400"/>
                <a:gd name="connsiteX1" fmla="*/ 0 w 2074528"/>
                <a:gd name="connsiteY1" fmla="*/ 0 h 914400"/>
                <a:gd name="connsiteX2" fmla="*/ 2074528 w 2074528"/>
                <a:gd name="connsiteY2" fmla="*/ 0 h 914400"/>
                <a:gd name="connsiteX3" fmla="*/ 2074528 w 2074528"/>
                <a:gd name="connsiteY3" fmla="*/ 0 h 914400"/>
                <a:gd name="connsiteX4" fmla="*/ 2165968 w 2165968"/>
                <a:gd name="connsiteY4" fmla="*/ 1005840 h 1005840"/>
              </a:gdLst>
              <a:ahLst/>
              <a:cxnLst>
                <a:cxn ang="0">
                  <a:pos x="connsiteX0" y="connsiteY0"/>
                </a:cxn>
                <a:cxn ang="0">
                  <a:pos x="connsiteX1" y="connsiteY1"/>
                </a:cxn>
                <a:cxn ang="0">
                  <a:pos x="connsiteX2" y="connsiteY2"/>
                </a:cxn>
              </a:cxnLst>
              <a:rect l="l" t="t" r="r" b="b"/>
              <a:pathLst>
                <a:path w="2074528" h="914400">
                  <a:moveTo>
                    <a:pt x="0" y="914400"/>
                  </a:moveTo>
                  <a:lnTo>
                    <a:pt x="0" y="0"/>
                  </a:lnTo>
                  <a:lnTo>
                    <a:pt x="2074528" y="0"/>
                  </a:lnTo>
                </a:path>
              </a:pathLst>
            </a:custGeom>
            <a:noFill/>
            <a:ln w="15875" cap="flat" cmpd="sng" algn="ctr">
              <a:solidFill>
                <a:sysClr val="window" lastClr="FFFFFF">
                  <a:lumMod val="50000"/>
                </a:sysClr>
              </a:solidFill>
              <a:prstDash val="solid"/>
              <a:tailEnd type="none" w="lg" len="lg"/>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cxnSp>
          <p:nvCxnSpPr>
            <p:cNvPr id="662" name="Straight Connector 457">
              <a:extLst>
                <a:ext uri="{FF2B5EF4-FFF2-40B4-BE49-F238E27FC236}">
                  <a16:creationId xmlns:a16="http://schemas.microsoft.com/office/drawing/2014/main" id="{9AF07EE2-1671-38BD-BD34-0EA1AECEBCBB}"/>
                </a:ext>
              </a:extLst>
            </p:cNvPr>
            <p:cNvCxnSpPr/>
            <p:nvPr/>
          </p:nvCxnSpPr>
          <p:spPr>
            <a:xfrm flipH="1">
              <a:off x="5067300" y="4465425"/>
              <a:ext cx="0" cy="251249"/>
            </a:xfrm>
            <a:prstGeom prst="line">
              <a:avLst/>
            </a:prstGeom>
            <a:noFill/>
            <a:ln w="15875" cap="flat" cmpd="sng" algn="ctr">
              <a:solidFill>
                <a:sysClr val="window" lastClr="FFFFFF">
                  <a:lumMod val="50000"/>
                </a:sysClr>
              </a:solidFill>
              <a:prstDash val="solid"/>
            </a:ln>
            <a:effectLst>
              <a:outerShdw blurRad="40000" dist="20000" dir="5400000" rotWithShape="0">
                <a:srgbClr val="000000">
                  <a:alpha val="38000"/>
                </a:srgbClr>
              </a:outerShdw>
            </a:effectLst>
          </p:spPr>
        </p:cxnSp>
      </p:grpSp>
      <p:grpSp>
        <p:nvGrpSpPr>
          <p:cNvPr id="663" name="Group 477">
            <a:extLst>
              <a:ext uri="{FF2B5EF4-FFF2-40B4-BE49-F238E27FC236}">
                <a16:creationId xmlns:a16="http://schemas.microsoft.com/office/drawing/2014/main" id="{F00844CB-5C7C-ED53-A7E9-87C0AC68268C}"/>
              </a:ext>
            </a:extLst>
          </p:cNvPr>
          <p:cNvGrpSpPr/>
          <p:nvPr/>
        </p:nvGrpSpPr>
        <p:grpSpPr>
          <a:xfrm flipH="1">
            <a:off x="6143625" y="2668905"/>
            <a:ext cx="679025" cy="594281"/>
            <a:chOff x="5067300" y="3924300"/>
            <a:chExt cx="3013762" cy="792374"/>
          </a:xfrm>
        </p:grpSpPr>
        <p:sp>
          <p:nvSpPr>
            <p:cNvPr id="664" name="Rectangle 59">
              <a:extLst>
                <a:ext uri="{FF2B5EF4-FFF2-40B4-BE49-F238E27FC236}">
                  <a16:creationId xmlns:a16="http://schemas.microsoft.com/office/drawing/2014/main" id="{821EF25B-4C6F-CEC9-AA26-5EEBF073736F}"/>
                </a:ext>
              </a:extLst>
            </p:cNvPr>
            <p:cNvSpPr/>
            <p:nvPr/>
          </p:nvSpPr>
          <p:spPr>
            <a:xfrm rot="16200000" flipV="1">
              <a:off x="6240806" y="2750794"/>
              <a:ext cx="666750" cy="3013762"/>
            </a:xfrm>
            <a:custGeom>
              <a:avLst/>
              <a:gdLst>
                <a:gd name="connsiteX0" fmla="*/ 0 w 2074528"/>
                <a:gd name="connsiteY0" fmla="*/ 914400 h 914400"/>
                <a:gd name="connsiteX1" fmla="*/ 0 w 2074528"/>
                <a:gd name="connsiteY1" fmla="*/ 0 h 914400"/>
                <a:gd name="connsiteX2" fmla="*/ 2074528 w 2074528"/>
                <a:gd name="connsiteY2" fmla="*/ 0 h 914400"/>
                <a:gd name="connsiteX3" fmla="*/ 2074528 w 2074528"/>
                <a:gd name="connsiteY3" fmla="*/ 0 h 914400"/>
                <a:gd name="connsiteX4" fmla="*/ 2165968 w 2165968"/>
                <a:gd name="connsiteY4" fmla="*/ 1005840 h 1005840"/>
              </a:gdLst>
              <a:ahLst/>
              <a:cxnLst>
                <a:cxn ang="0">
                  <a:pos x="connsiteX0" y="connsiteY0"/>
                </a:cxn>
                <a:cxn ang="0">
                  <a:pos x="connsiteX1" y="connsiteY1"/>
                </a:cxn>
                <a:cxn ang="0">
                  <a:pos x="connsiteX2" y="connsiteY2"/>
                </a:cxn>
              </a:cxnLst>
              <a:rect l="l" t="t" r="r" b="b"/>
              <a:pathLst>
                <a:path w="2074528" h="914400">
                  <a:moveTo>
                    <a:pt x="0" y="914400"/>
                  </a:moveTo>
                  <a:lnTo>
                    <a:pt x="0" y="0"/>
                  </a:lnTo>
                  <a:lnTo>
                    <a:pt x="2074528" y="0"/>
                  </a:lnTo>
                </a:path>
              </a:pathLst>
            </a:custGeom>
            <a:noFill/>
            <a:ln w="15875" cap="flat" cmpd="sng" algn="ctr">
              <a:solidFill>
                <a:sysClr val="window" lastClr="FFFFFF">
                  <a:lumMod val="50000"/>
                </a:sysClr>
              </a:solidFill>
              <a:prstDash val="solid"/>
              <a:tailEnd type="none" w="lg" len="lg"/>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cxnSp>
          <p:nvCxnSpPr>
            <p:cNvPr id="665" name="Straight Connector 479">
              <a:extLst>
                <a:ext uri="{FF2B5EF4-FFF2-40B4-BE49-F238E27FC236}">
                  <a16:creationId xmlns:a16="http://schemas.microsoft.com/office/drawing/2014/main" id="{92A1F81F-60AA-65F5-4601-1EFF68C32BF6}"/>
                </a:ext>
              </a:extLst>
            </p:cNvPr>
            <p:cNvCxnSpPr/>
            <p:nvPr/>
          </p:nvCxnSpPr>
          <p:spPr>
            <a:xfrm flipH="1">
              <a:off x="5067300" y="4465425"/>
              <a:ext cx="0" cy="251249"/>
            </a:xfrm>
            <a:prstGeom prst="line">
              <a:avLst/>
            </a:prstGeom>
            <a:noFill/>
            <a:ln w="15875" cap="flat" cmpd="sng" algn="ctr">
              <a:solidFill>
                <a:sysClr val="window" lastClr="FFFFFF">
                  <a:lumMod val="50000"/>
                </a:sysClr>
              </a:solidFill>
              <a:prstDash val="solid"/>
            </a:ln>
            <a:effectLst>
              <a:outerShdw blurRad="40000" dist="20000" dir="5400000" rotWithShape="0">
                <a:srgbClr val="000000">
                  <a:alpha val="38000"/>
                </a:srgbClr>
              </a:outerShdw>
            </a:effectLst>
          </p:spPr>
        </p:cxnSp>
      </p:grpSp>
      <p:sp>
        <p:nvSpPr>
          <p:cNvPr id="666" name="Multiplication Sign 597">
            <a:extLst>
              <a:ext uri="{FF2B5EF4-FFF2-40B4-BE49-F238E27FC236}">
                <a16:creationId xmlns:a16="http://schemas.microsoft.com/office/drawing/2014/main" id="{FFA54101-C5F5-A781-62B5-A821F2423F42}"/>
              </a:ext>
            </a:extLst>
          </p:cNvPr>
          <p:cNvSpPr/>
          <p:nvPr/>
        </p:nvSpPr>
        <p:spPr>
          <a:xfrm>
            <a:off x="4296842" y="3025455"/>
            <a:ext cx="285912" cy="285911"/>
          </a:xfrm>
          <a:prstGeom prst="mathMultiply">
            <a:avLst>
              <a:gd name="adj1" fmla="val 18235"/>
            </a:avLst>
          </a:prstGeom>
          <a:solidFill>
            <a:srgbClr val="C00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67" name="Multiplication Sign 598">
            <a:extLst>
              <a:ext uri="{FF2B5EF4-FFF2-40B4-BE49-F238E27FC236}">
                <a16:creationId xmlns:a16="http://schemas.microsoft.com/office/drawing/2014/main" id="{F52AEF5A-D887-308D-A7FE-8B80DF9660C0}"/>
              </a:ext>
            </a:extLst>
          </p:cNvPr>
          <p:cNvSpPr/>
          <p:nvPr/>
        </p:nvSpPr>
        <p:spPr>
          <a:xfrm>
            <a:off x="6350633" y="3025455"/>
            <a:ext cx="285912" cy="285911"/>
          </a:xfrm>
          <a:prstGeom prst="mathMultiply">
            <a:avLst>
              <a:gd name="adj1" fmla="val 18235"/>
            </a:avLst>
          </a:prstGeom>
          <a:solidFill>
            <a:srgbClr val="C00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68" name="Rectangle 4">
            <a:extLst>
              <a:ext uri="{FF2B5EF4-FFF2-40B4-BE49-F238E27FC236}">
                <a16:creationId xmlns:a16="http://schemas.microsoft.com/office/drawing/2014/main" id="{6A2781FD-8143-B12B-6932-28923122B881}"/>
              </a:ext>
            </a:extLst>
          </p:cNvPr>
          <p:cNvSpPr/>
          <p:nvPr/>
        </p:nvSpPr>
        <p:spPr>
          <a:xfrm>
            <a:off x="2948682" y="1676469"/>
            <a:ext cx="1850545" cy="884510"/>
          </a:xfrm>
          <a:prstGeom prst="rect">
            <a:avLst/>
          </a:prstGeom>
          <a:solidFill>
            <a:schemeClr val="accent1">
              <a:lumMod val="10000"/>
              <a:lumOff val="90000"/>
            </a:schemeClr>
          </a:solidFill>
          <a:ln w="25400" cap="flat" cmpd="sng" algn="ctr">
            <a:noFill/>
            <a:prstDash val="solid"/>
          </a:ln>
          <a:effectLst/>
        </p:spPr>
        <p:txBody>
          <a:bodyPr tIns="486000" rtlCol="0" anchor="t"/>
          <a:lstStyle/>
          <a:p>
            <a:pPr marL="0" marR="0" lvl="1" indent="0" algn="ctr" defTabSz="685783" eaLnBrk="1" fontAlgn="auto" latinLnBrk="0" hangingPunct="1">
              <a:lnSpc>
                <a:spcPct val="90000"/>
              </a:lnSpc>
              <a:spcBef>
                <a:spcPts val="900"/>
              </a:spcBef>
              <a:spcAft>
                <a:spcPct val="0"/>
              </a:spcAft>
              <a:buClrTx/>
              <a:buSzTx/>
              <a:buFontTx/>
              <a:buNone/>
              <a:tabLst/>
              <a:defRPr/>
            </a:pPr>
            <a:endParaRPr kumimoji="0" lang="en-US" sz="1350" b="1"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69" name="Rectangle 45">
            <a:extLst>
              <a:ext uri="{FF2B5EF4-FFF2-40B4-BE49-F238E27FC236}">
                <a16:creationId xmlns:a16="http://schemas.microsoft.com/office/drawing/2014/main" id="{B0134ADB-8221-3AB2-BDAE-636E4319C460}"/>
              </a:ext>
            </a:extLst>
          </p:cNvPr>
          <p:cNvSpPr/>
          <p:nvPr/>
        </p:nvSpPr>
        <p:spPr>
          <a:xfrm>
            <a:off x="2975825" y="1758974"/>
            <a:ext cx="1752879" cy="761747"/>
          </a:xfrm>
          <a:prstGeom prst="rect">
            <a:avLst/>
          </a:prstGeom>
        </p:spPr>
        <p:txBody>
          <a:bodyPr wrap="square" lIns="0" tIns="0" rIns="0" bIns="0" anchor="b">
            <a:spAutoFit/>
          </a:bodyPr>
          <a:lstStyle/>
          <a:p>
            <a:pPr algn="r" defTabSz="685783">
              <a:lnSpc>
                <a:spcPct val="90000"/>
              </a:lnSpc>
              <a:spcBef>
                <a:spcPct val="0"/>
              </a:spcBef>
              <a:spcAft>
                <a:spcPct val="0"/>
              </a:spcAft>
              <a:defRPr/>
            </a:pPr>
            <a:r>
              <a:rPr lang="de" sz="1100">
                <a:solidFill>
                  <a:srgbClr val="2F3651"/>
                </a:solidFill>
                <a:uFill>
                  <a:solidFill>
                    <a:prstClr val="black">
                      <a:alpha val="0"/>
                    </a:prstClr>
                  </a:solidFill>
                </a:uFill>
                <a:latin typeface="Arial"/>
                <a:ea typeface="Arial"/>
                <a:cs typeface="Arial"/>
              </a:rPr>
              <a:t>Treg von Menschen mit T1D haben eine </a:t>
            </a:r>
            <a:r>
              <a:rPr lang="de" sz="1100" b="1">
                <a:solidFill>
                  <a:schemeClr val="accent2"/>
                </a:solidFill>
                <a:uFill>
                  <a:solidFill>
                    <a:prstClr val="black">
                      <a:alpha val="0"/>
                    </a:prstClr>
                  </a:solidFill>
                </a:uFill>
                <a:latin typeface="Arial"/>
                <a:ea typeface="Arial"/>
                <a:cs typeface="Arial"/>
              </a:rPr>
              <a:t>eingeschränkte Kapazität Effektor-T-Zellen zu regulieren</a:t>
            </a:r>
            <a:r>
              <a:rPr lang="de" sz="1100" baseline="30000">
                <a:solidFill>
                  <a:schemeClr val="accent2"/>
                </a:solidFill>
                <a:uFill>
                  <a:solidFill>
                    <a:prstClr val="black">
                      <a:alpha val="0"/>
                    </a:prstClr>
                  </a:solidFill>
                </a:uFill>
                <a:latin typeface="Arial"/>
                <a:ea typeface="Arial"/>
                <a:cs typeface="Arial"/>
              </a:rPr>
              <a:t>3</a:t>
            </a:r>
          </a:p>
        </p:txBody>
      </p:sp>
      <p:pic>
        <p:nvPicPr>
          <p:cNvPr id="670" name="Graphic 2651">
            <a:extLst>
              <a:ext uri="{FF2B5EF4-FFF2-40B4-BE49-F238E27FC236}">
                <a16:creationId xmlns:a16="http://schemas.microsoft.com/office/drawing/2014/main" id="{39AF079D-88EB-0C4C-FD88-76D8298B944B}"/>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14873583">
            <a:off x="8796300" y="2924270"/>
            <a:ext cx="126766" cy="134540"/>
          </a:xfrm>
          <a:prstGeom prst="rect">
            <a:avLst/>
          </a:prstGeom>
        </p:spPr>
      </p:pic>
      <p:pic>
        <p:nvPicPr>
          <p:cNvPr id="671" name="Graphic 2652">
            <a:extLst>
              <a:ext uri="{FF2B5EF4-FFF2-40B4-BE49-F238E27FC236}">
                <a16:creationId xmlns:a16="http://schemas.microsoft.com/office/drawing/2014/main" id="{C6E9F461-75EF-C029-58F6-890CE4A305CB}"/>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rot="19745088">
            <a:off x="8948152" y="2940672"/>
            <a:ext cx="134540" cy="126766"/>
          </a:xfrm>
          <a:prstGeom prst="rect">
            <a:avLst/>
          </a:prstGeom>
        </p:spPr>
      </p:pic>
      <p:pic>
        <p:nvPicPr>
          <p:cNvPr id="672" name="Graphic 2653">
            <a:extLst>
              <a:ext uri="{FF2B5EF4-FFF2-40B4-BE49-F238E27FC236}">
                <a16:creationId xmlns:a16="http://schemas.microsoft.com/office/drawing/2014/main" id="{8DD07638-C77B-BE68-6B0D-CD6DEF7F4A59}"/>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rot="11423421">
            <a:off x="8835879" y="3461160"/>
            <a:ext cx="134540" cy="126766"/>
          </a:xfrm>
          <a:prstGeom prst="rect">
            <a:avLst/>
          </a:prstGeom>
        </p:spPr>
      </p:pic>
      <p:pic>
        <p:nvPicPr>
          <p:cNvPr id="673" name="Graphic 2651">
            <a:extLst>
              <a:ext uri="{FF2B5EF4-FFF2-40B4-BE49-F238E27FC236}">
                <a16:creationId xmlns:a16="http://schemas.microsoft.com/office/drawing/2014/main" id="{172EF830-93CC-769F-B650-2A24EF7410BC}"/>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14873583">
            <a:off x="8897105" y="3317749"/>
            <a:ext cx="126766" cy="134540"/>
          </a:xfrm>
          <a:prstGeom prst="rect">
            <a:avLst/>
          </a:prstGeom>
        </p:spPr>
      </p:pic>
      <p:pic>
        <p:nvPicPr>
          <p:cNvPr id="674" name="Graphic 2652">
            <a:extLst>
              <a:ext uri="{FF2B5EF4-FFF2-40B4-BE49-F238E27FC236}">
                <a16:creationId xmlns:a16="http://schemas.microsoft.com/office/drawing/2014/main" id="{ED9FA55C-CD27-32AB-40E0-25C3335E7AE2}"/>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rot="19745088">
            <a:off x="8213101" y="3241683"/>
            <a:ext cx="134540" cy="126766"/>
          </a:xfrm>
          <a:prstGeom prst="rect">
            <a:avLst/>
          </a:prstGeom>
        </p:spPr>
      </p:pic>
      <p:pic>
        <p:nvPicPr>
          <p:cNvPr id="675" name="Graphic 2653">
            <a:extLst>
              <a:ext uri="{FF2B5EF4-FFF2-40B4-BE49-F238E27FC236}">
                <a16:creationId xmlns:a16="http://schemas.microsoft.com/office/drawing/2014/main" id="{BFD11629-95F9-A419-01D5-5EE6DED1972E}"/>
              </a:ext>
            </a:extLst>
          </p:cNvPr>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rot="11423421">
            <a:off x="8913478" y="3128513"/>
            <a:ext cx="134540" cy="126766"/>
          </a:xfrm>
          <a:prstGeom prst="rect">
            <a:avLst/>
          </a:prstGeom>
        </p:spPr>
      </p:pic>
      <p:pic>
        <p:nvPicPr>
          <p:cNvPr id="676" name="Graphic 2651">
            <a:extLst>
              <a:ext uri="{FF2B5EF4-FFF2-40B4-BE49-F238E27FC236}">
                <a16:creationId xmlns:a16="http://schemas.microsoft.com/office/drawing/2014/main" id="{1B78DF7E-C920-544A-28B4-69D4BC306C51}"/>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rot="14873583">
            <a:off x="8319027" y="3438502"/>
            <a:ext cx="126766" cy="134540"/>
          </a:xfrm>
          <a:prstGeom prst="rect">
            <a:avLst/>
          </a:prstGeom>
        </p:spPr>
      </p:pic>
      <p:cxnSp>
        <p:nvCxnSpPr>
          <p:cNvPr id="677" name="Straight Arrow Connector 460">
            <a:extLst>
              <a:ext uri="{FF2B5EF4-FFF2-40B4-BE49-F238E27FC236}">
                <a16:creationId xmlns:a16="http://schemas.microsoft.com/office/drawing/2014/main" id="{FD9C8DA5-E6DC-8FBA-5E5C-E134BE55306C}"/>
              </a:ext>
            </a:extLst>
          </p:cNvPr>
          <p:cNvCxnSpPr/>
          <p:nvPr/>
        </p:nvCxnSpPr>
        <p:spPr>
          <a:xfrm>
            <a:off x="7687989" y="3148200"/>
            <a:ext cx="586967" cy="0"/>
          </a:xfrm>
          <a:prstGeom prst="straightConnector1">
            <a:avLst/>
          </a:prstGeom>
          <a:noFill/>
          <a:ln w="15875" cap="flat" cmpd="sng" algn="ctr">
            <a:solidFill>
              <a:srgbClr val="7F7F7F"/>
            </a:solidFill>
            <a:prstDash val="solid"/>
            <a:tailEnd type="stealth" w="lg" len="lg"/>
          </a:ln>
          <a:effectLst/>
        </p:spPr>
      </p:cxnSp>
      <p:grpSp>
        <p:nvGrpSpPr>
          <p:cNvPr id="678" name="T-Cells infiltrate 4">
            <a:extLst>
              <a:ext uri="{FF2B5EF4-FFF2-40B4-BE49-F238E27FC236}">
                <a16:creationId xmlns:a16="http://schemas.microsoft.com/office/drawing/2014/main" id="{166884A9-8620-19EA-F6BA-043B3D69A845}"/>
              </a:ext>
            </a:extLst>
          </p:cNvPr>
          <p:cNvGrpSpPr/>
          <p:nvPr/>
        </p:nvGrpSpPr>
        <p:grpSpPr>
          <a:xfrm>
            <a:off x="8360610" y="2960399"/>
            <a:ext cx="539998" cy="501599"/>
            <a:chOff x="1062106" y="1799126"/>
            <a:chExt cx="980756" cy="963564"/>
          </a:xfrm>
        </p:grpSpPr>
        <p:sp>
          <p:nvSpPr>
            <p:cNvPr id="679" name="Freeform: Shape 462">
              <a:extLst>
                <a:ext uri="{FF2B5EF4-FFF2-40B4-BE49-F238E27FC236}">
                  <a16:creationId xmlns:a16="http://schemas.microsoft.com/office/drawing/2014/main" id="{258FB0D8-C04F-F9FA-44CE-8736A0C054CB}"/>
                </a:ext>
              </a:extLst>
            </p:cNvPr>
            <p:cNvSpPr/>
            <p:nvPr/>
          </p:nvSpPr>
          <p:spPr>
            <a:xfrm>
              <a:off x="1062106" y="1799126"/>
              <a:ext cx="980756" cy="963564"/>
            </a:xfrm>
            <a:custGeom>
              <a:avLst/>
              <a:gdLst>
                <a:gd name="connsiteX0" fmla="*/ 980756 w 980756"/>
                <a:gd name="connsiteY0" fmla="*/ 481782 h 963564"/>
                <a:gd name="connsiteX1" fmla="*/ 490378 w 980756"/>
                <a:gd name="connsiteY1" fmla="*/ 963565 h 963564"/>
                <a:gd name="connsiteX2" fmla="*/ 0 w 980756"/>
                <a:gd name="connsiteY2" fmla="*/ 481782 h 963564"/>
                <a:gd name="connsiteX3" fmla="*/ 490378 w 980756"/>
                <a:gd name="connsiteY3" fmla="*/ 0 h 963564"/>
                <a:gd name="connsiteX4" fmla="*/ 980756 w 980756"/>
                <a:gd name="connsiteY4" fmla="*/ 481782 h 963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756" h="963564">
                  <a:moveTo>
                    <a:pt x="980756" y="481782"/>
                  </a:moveTo>
                  <a:cubicBezTo>
                    <a:pt x="980756" y="747863"/>
                    <a:pt x="761207" y="963565"/>
                    <a:pt x="490378" y="963565"/>
                  </a:cubicBezTo>
                  <a:cubicBezTo>
                    <a:pt x="219550" y="963565"/>
                    <a:pt x="0" y="747863"/>
                    <a:pt x="0" y="481782"/>
                  </a:cubicBezTo>
                  <a:cubicBezTo>
                    <a:pt x="0" y="215701"/>
                    <a:pt x="219550" y="0"/>
                    <a:pt x="490378" y="0"/>
                  </a:cubicBezTo>
                  <a:cubicBezTo>
                    <a:pt x="761207" y="0"/>
                    <a:pt x="980756" y="215701"/>
                    <a:pt x="980756" y="481782"/>
                  </a:cubicBezTo>
                  <a:close/>
                </a:path>
              </a:pathLst>
            </a:custGeom>
            <a:solidFill>
              <a:srgbClr val="575D72">
                <a:lumMod val="20000"/>
                <a:lumOff val="80000"/>
                <a:alpha val="80000"/>
              </a:srgbClr>
            </a:solidFill>
            <a:ln w="5106" cap="flat">
              <a:no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680" name="Freeform: Shape 463">
              <a:extLst>
                <a:ext uri="{FF2B5EF4-FFF2-40B4-BE49-F238E27FC236}">
                  <a16:creationId xmlns:a16="http://schemas.microsoft.com/office/drawing/2014/main" id="{49DE2619-4804-94FD-354C-38576D90AA0E}"/>
                </a:ext>
              </a:extLst>
            </p:cNvPr>
            <p:cNvSpPr/>
            <p:nvPr/>
          </p:nvSpPr>
          <p:spPr>
            <a:xfrm>
              <a:off x="1062106" y="1799126"/>
              <a:ext cx="980756" cy="963564"/>
            </a:xfrm>
            <a:custGeom>
              <a:avLst/>
              <a:gdLst>
                <a:gd name="connsiteX0" fmla="*/ 980756 w 980756"/>
                <a:gd name="connsiteY0" fmla="*/ 481782 h 963564"/>
                <a:gd name="connsiteX1" fmla="*/ 490378 w 980756"/>
                <a:gd name="connsiteY1" fmla="*/ 963565 h 963564"/>
                <a:gd name="connsiteX2" fmla="*/ 0 w 980756"/>
                <a:gd name="connsiteY2" fmla="*/ 481782 h 963564"/>
                <a:gd name="connsiteX3" fmla="*/ 490378 w 980756"/>
                <a:gd name="connsiteY3" fmla="*/ 0 h 963564"/>
                <a:gd name="connsiteX4" fmla="*/ 980756 w 980756"/>
                <a:gd name="connsiteY4" fmla="*/ 481782 h 963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756" h="963564">
                  <a:moveTo>
                    <a:pt x="980756" y="481782"/>
                  </a:moveTo>
                  <a:cubicBezTo>
                    <a:pt x="980756" y="747863"/>
                    <a:pt x="761207" y="963565"/>
                    <a:pt x="490378" y="963565"/>
                  </a:cubicBezTo>
                  <a:cubicBezTo>
                    <a:pt x="219550" y="963565"/>
                    <a:pt x="0" y="747863"/>
                    <a:pt x="0" y="481782"/>
                  </a:cubicBezTo>
                  <a:cubicBezTo>
                    <a:pt x="0" y="215701"/>
                    <a:pt x="219550" y="0"/>
                    <a:pt x="490378" y="0"/>
                  </a:cubicBezTo>
                  <a:cubicBezTo>
                    <a:pt x="761207" y="0"/>
                    <a:pt x="980756" y="215701"/>
                    <a:pt x="980756" y="481782"/>
                  </a:cubicBezTo>
                  <a:close/>
                </a:path>
              </a:pathLst>
            </a:custGeom>
            <a:noFill/>
            <a:ln w="15319" cap="flat">
              <a:solidFill>
                <a:srgbClr val="575D72">
                  <a:lumMod val="60000"/>
                  <a:lumOff val="40000"/>
                </a:srgbClr>
              </a:solid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681" name="Freeform: Shape 464">
              <a:extLst>
                <a:ext uri="{FF2B5EF4-FFF2-40B4-BE49-F238E27FC236}">
                  <a16:creationId xmlns:a16="http://schemas.microsoft.com/office/drawing/2014/main" id="{D7FE241F-E98D-B7CE-DCC5-C3427A9F520F}"/>
                </a:ext>
              </a:extLst>
            </p:cNvPr>
            <p:cNvSpPr/>
            <p:nvPr/>
          </p:nvSpPr>
          <p:spPr>
            <a:xfrm>
              <a:off x="1132033" y="1893216"/>
              <a:ext cx="419937" cy="377531"/>
            </a:xfrm>
            <a:custGeom>
              <a:avLst/>
              <a:gdLst>
                <a:gd name="connsiteX0" fmla="*/ 420 w 419937"/>
                <a:gd name="connsiteY0" fmla="*/ 377098 h 377531"/>
                <a:gd name="connsiteX1" fmla="*/ 419938 w 419937"/>
                <a:gd name="connsiteY1" fmla="*/ 753 h 377531"/>
                <a:gd name="connsiteX2" fmla="*/ 420 w 419937"/>
                <a:gd name="connsiteY2" fmla="*/ 377098 h 377531"/>
              </a:gdLst>
              <a:ahLst/>
              <a:cxnLst>
                <a:cxn ang="0">
                  <a:pos x="connsiteX0" y="connsiteY0"/>
                </a:cxn>
                <a:cxn ang="0">
                  <a:pos x="connsiteX1" y="connsiteY1"/>
                </a:cxn>
                <a:cxn ang="0">
                  <a:pos x="connsiteX2" y="connsiteY2"/>
                </a:cxn>
              </a:cxnLst>
              <a:rect l="l" t="t" r="r" b="b"/>
              <a:pathLst>
                <a:path w="419937" h="377531">
                  <a:moveTo>
                    <a:pt x="420" y="377098"/>
                  </a:moveTo>
                  <a:cubicBezTo>
                    <a:pt x="-5228" y="392737"/>
                    <a:pt x="41499" y="-19931"/>
                    <a:pt x="419938" y="753"/>
                  </a:cubicBezTo>
                  <a:cubicBezTo>
                    <a:pt x="246893" y="21941"/>
                    <a:pt x="81551" y="149575"/>
                    <a:pt x="420" y="377098"/>
                  </a:cubicBezTo>
                  <a:close/>
                </a:path>
              </a:pathLst>
            </a:custGeom>
            <a:solidFill>
              <a:srgbClr val="FFFFFF"/>
            </a:solidFill>
            <a:ln w="5106" cap="flat">
              <a:no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682" name="Freeform: Shape 465">
              <a:extLst>
                <a:ext uri="{FF2B5EF4-FFF2-40B4-BE49-F238E27FC236}">
                  <a16:creationId xmlns:a16="http://schemas.microsoft.com/office/drawing/2014/main" id="{85C7546F-233C-EA1E-7CC8-8DE4A6E2705E}"/>
                </a:ext>
              </a:extLst>
            </p:cNvPr>
            <p:cNvSpPr/>
            <p:nvPr/>
          </p:nvSpPr>
          <p:spPr>
            <a:xfrm>
              <a:off x="1231175" y="1955314"/>
              <a:ext cx="761746" cy="748392"/>
            </a:xfrm>
            <a:custGeom>
              <a:avLst/>
              <a:gdLst>
                <a:gd name="connsiteX0" fmla="*/ 525809 w 525808"/>
                <a:gd name="connsiteY0" fmla="*/ 258296 h 516591"/>
                <a:gd name="connsiteX1" fmla="*/ 262904 w 525808"/>
                <a:gd name="connsiteY1" fmla="*/ 516592 h 516591"/>
                <a:gd name="connsiteX2" fmla="*/ 0 w 525808"/>
                <a:gd name="connsiteY2" fmla="*/ 258296 h 516591"/>
                <a:gd name="connsiteX3" fmla="*/ 262904 w 525808"/>
                <a:gd name="connsiteY3" fmla="*/ 0 h 516591"/>
                <a:gd name="connsiteX4" fmla="*/ 525809 w 525808"/>
                <a:gd name="connsiteY4" fmla="*/ 258296 h 51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808" h="516590">
                  <a:moveTo>
                    <a:pt x="525809" y="258296"/>
                  </a:moveTo>
                  <a:cubicBezTo>
                    <a:pt x="525809" y="400949"/>
                    <a:pt x="408102" y="516592"/>
                    <a:pt x="262904" y="516592"/>
                  </a:cubicBezTo>
                  <a:cubicBezTo>
                    <a:pt x="117706" y="516592"/>
                    <a:pt x="0" y="400949"/>
                    <a:pt x="0" y="258296"/>
                  </a:cubicBezTo>
                  <a:cubicBezTo>
                    <a:pt x="0" y="115643"/>
                    <a:pt x="117706" y="0"/>
                    <a:pt x="262904" y="0"/>
                  </a:cubicBezTo>
                  <a:cubicBezTo>
                    <a:pt x="408102" y="0"/>
                    <a:pt x="525809" y="115643"/>
                    <a:pt x="525809" y="258296"/>
                  </a:cubicBezTo>
                  <a:close/>
                </a:path>
              </a:pathLst>
            </a:custGeom>
            <a:solidFill>
              <a:srgbClr val="575D72">
                <a:lumMod val="60000"/>
                <a:lumOff val="40000"/>
                <a:alpha val="80000"/>
              </a:srgbClr>
            </a:solidFill>
            <a:ln w="5106" cap="flat">
              <a:noFill/>
              <a:prstDash val="solid"/>
              <a:miter/>
            </a:ln>
          </p:spPr>
          <p:txBody>
            <a:bodyPr wrap="none" lIns="0" tIns="0" rIns="0" bIns="0" rtlCol="0" anchor="ctr"/>
            <a:lstStyle/>
            <a:p>
              <a:pPr marL="0" marR="0" lvl="0" indent="0" algn="ctr" defTabSz="685800" eaLnBrk="1" fontAlgn="auto" latinLnBrk="0" hangingPunct="1">
                <a:lnSpc>
                  <a:spcPct val="90000"/>
                </a:lnSpc>
                <a:spcBef>
                  <a:spcPct val="0"/>
                </a:spcBef>
                <a:spcAft>
                  <a:spcPct val="0"/>
                </a:spcAft>
                <a:buClrTx/>
                <a:buSzTx/>
                <a:buFontTx/>
                <a:buNone/>
                <a:tabLst/>
                <a:defRPr/>
              </a:pPr>
              <a:r>
                <a:rPr kumimoji="0" lang="de" sz="900" b="0" i="0" u="none" strike="noStrike" kern="0" cap="none" spc="0" normalizeH="0" baseline="0" noProof="0">
                  <a:ln>
                    <a:noFill/>
                  </a:ln>
                  <a:solidFill>
                    <a:srgbClr val="2F3651"/>
                  </a:solidFill>
                  <a:effectLst/>
                  <a:uLnTx/>
                  <a:uFill>
                    <a:solidFill>
                      <a:prstClr val="black">
                        <a:alpha val="0"/>
                      </a:prstClr>
                    </a:solidFill>
                  </a:uFill>
                  <a:latin typeface="Calibri"/>
                  <a:ea typeface="Calibri"/>
                  <a:cs typeface="Calibri"/>
                </a:rPr>
                <a:t>B-Zelle</a:t>
              </a:r>
              <a:r>
                <a:rPr kumimoji="0" lang="de" sz="900" b="0" i="0" u="none" strike="noStrike" kern="0" cap="none" spc="0" normalizeH="0" baseline="30000" noProof="0">
                  <a:ln>
                    <a:noFill/>
                  </a:ln>
                  <a:solidFill>
                    <a:srgbClr val="2F3651"/>
                  </a:solidFill>
                  <a:effectLst/>
                  <a:uLnTx/>
                  <a:uFill>
                    <a:solidFill>
                      <a:prstClr val="black">
                        <a:alpha val="0"/>
                      </a:prstClr>
                    </a:solidFill>
                  </a:uFill>
                  <a:latin typeface="Calibri"/>
                  <a:ea typeface="Calibri"/>
                  <a:cs typeface="Calibri"/>
                </a:rPr>
                <a:t>6</a:t>
              </a:r>
              <a:endParaRPr kumimoji="0" lang="en-US" sz="900" b="0" i="0" u="none" strike="noStrike" kern="0" cap="none" spc="0" normalizeH="0" baseline="30000" noProof="0">
                <a:ln>
                  <a:noFill/>
                </a:ln>
                <a:solidFill>
                  <a:srgbClr val="2F3651"/>
                </a:solidFill>
                <a:effectLst/>
                <a:uLnTx/>
                <a:uFillTx/>
                <a:latin typeface="Calibri" panose="020F0502020204030204"/>
                <a:ea typeface="Verdana"/>
                <a:cs typeface="Arial"/>
              </a:endParaRPr>
            </a:p>
          </p:txBody>
        </p:sp>
      </p:grpSp>
      <p:sp>
        <p:nvSpPr>
          <p:cNvPr id="2" name="Textfeld 1">
            <a:extLst>
              <a:ext uri="{FF2B5EF4-FFF2-40B4-BE49-F238E27FC236}">
                <a16:creationId xmlns:a16="http://schemas.microsoft.com/office/drawing/2014/main" id="{076A2C86-7DC1-233C-1D8E-8FAC6BCE7761}"/>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a:t>
            </a:r>
            <a:r>
              <a:rPr lang="de-DE" sz="600" b="0" i="0">
                <a:solidFill>
                  <a:schemeClr val="bg1"/>
                </a:solidFill>
                <a:effectLst/>
              </a:rPr>
              <a:t>-01/2026</a:t>
            </a:r>
            <a:endParaRPr lang="de-DE" sz="600">
              <a:solidFill>
                <a:schemeClr val="bg1"/>
              </a:solidFill>
            </a:endParaRPr>
          </a:p>
        </p:txBody>
      </p:sp>
    </p:spTree>
    <p:extLst>
      <p:ext uri="{BB962C8B-B14F-4D97-AF65-F5344CB8AC3E}">
        <p14:creationId xmlns:p14="http://schemas.microsoft.com/office/powerpoint/2010/main" val="9015461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67"/>
                                        </p:tgtEl>
                                        <p:attrNameLst>
                                          <p:attrName>style.visibility</p:attrName>
                                        </p:attrNameLst>
                                      </p:cBhvr>
                                      <p:to>
                                        <p:strVal val="visible"/>
                                      </p:to>
                                    </p:set>
                                    <p:animEffect transition="in" filter="fade">
                                      <p:cBhvr>
                                        <p:cTn id="7" dur="500"/>
                                        <p:tgtEl>
                                          <p:spTgt spid="6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66"/>
                                        </p:tgtEl>
                                        <p:attrNameLst>
                                          <p:attrName>style.visibility</p:attrName>
                                        </p:attrNameLst>
                                      </p:cBhvr>
                                      <p:to>
                                        <p:strVal val="visible"/>
                                      </p:to>
                                    </p:set>
                                    <p:animEffect transition="in" filter="fade">
                                      <p:cBhvr>
                                        <p:cTn id="10" dur="500"/>
                                        <p:tgtEl>
                                          <p:spTgt spid="66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69"/>
                                        </p:tgtEl>
                                        <p:attrNameLst>
                                          <p:attrName>style.visibility</p:attrName>
                                        </p:attrNameLst>
                                      </p:cBhvr>
                                      <p:to>
                                        <p:strVal val="visible"/>
                                      </p:to>
                                    </p:set>
                                    <p:animEffect transition="in" filter="fade">
                                      <p:cBhvr>
                                        <p:cTn id="13" dur="500"/>
                                        <p:tgtEl>
                                          <p:spTgt spid="66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09"/>
                                        </p:tgtEl>
                                        <p:attrNameLst>
                                          <p:attrName>style.visibility</p:attrName>
                                        </p:attrNameLst>
                                      </p:cBhvr>
                                      <p:to>
                                        <p:strVal val="visible"/>
                                      </p:to>
                                    </p:set>
                                    <p:animEffect transition="in" filter="fade">
                                      <p:cBhvr>
                                        <p:cTn id="16" dur="500"/>
                                        <p:tgtEl>
                                          <p:spTgt spid="60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37"/>
                                        </p:tgtEl>
                                        <p:attrNameLst>
                                          <p:attrName>style.visibility</p:attrName>
                                        </p:attrNameLst>
                                      </p:cBhvr>
                                      <p:to>
                                        <p:strVal val="visible"/>
                                      </p:to>
                                    </p:set>
                                    <p:animEffect transition="in" filter="fade">
                                      <p:cBhvr>
                                        <p:cTn id="19" dur="500"/>
                                        <p:tgtEl>
                                          <p:spTgt spid="6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9" grpId="0" animBg="1"/>
      <p:bldP spid="637" grpId="0" animBg="1"/>
      <p:bldP spid="666" grpId="0" animBg="1"/>
      <p:bldP spid="667" grpId="0" animBg="1"/>
      <p:bldP spid="66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4">
            <a:extLst>
              <a:ext uri="{FF2B5EF4-FFF2-40B4-BE49-F238E27FC236}">
                <a16:creationId xmlns:a16="http://schemas.microsoft.com/office/drawing/2014/main" id="{C99C904C-27AB-7B85-15FC-48494E7B1E9F}"/>
              </a:ext>
            </a:extLst>
          </p:cNvPr>
          <p:cNvSpPr txBox="1">
            <a:spLocks/>
          </p:cNvSpPr>
          <p:nvPr/>
        </p:nvSpPr>
        <p:spPr>
          <a:xfrm>
            <a:off x="320841" y="112075"/>
            <a:ext cx="8476488" cy="463296"/>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Eine neue Perspektive auf Typ-1-Diabetes</a:t>
            </a:r>
          </a:p>
        </p:txBody>
      </p:sp>
      <p:sp>
        <p:nvSpPr>
          <p:cNvPr id="9" name="Rechteck 8">
            <a:extLst>
              <a:ext uri="{FF2B5EF4-FFF2-40B4-BE49-F238E27FC236}">
                <a16:creationId xmlns:a16="http://schemas.microsoft.com/office/drawing/2014/main" id="{A69604C6-149B-CAE8-1777-FFC7F44B39AE}"/>
              </a:ext>
            </a:extLst>
          </p:cNvPr>
          <p:cNvSpPr/>
          <p:nvPr/>
        </p:nvSpPr>
        <p:spPr>
          <a:xfrm>
            <a:off x="2267846" y="3939702"/>
            <a:ext cx="6513441" cy="369651"/>
          </a:xfrm>
          <a:prstGeom prst="rect">
            <a:avLst/>
          </a:prstGeom>
          <a:solidFill>
            <a:srgbClr val="99B5DF"/>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5842" name="Inhaltsplatzhalter 2">
            <a:extLst>
              <a:ext uri="{FF2B5EF4-FFF2-40B4-BE49-F238E27FC236}">
                <a16:creationId xmlns:a16="http://schemas.microsoft.com/office/drawing/2014/main" id="{F45EE2B8-D47F-024C-ACC6-CF8B84B62ED8}"/>
              </a:ext>
            </a:extLst>
          </p:cNvPr>
          <p:cNvSpPr>
            <a:spLocks noGrp="1"/>
          </p:cNvSpPr>
          <p:nvPr>
            <p:ph type="body" sz="quarter" idx="21"/>
          </p:nvPr>
        </p:nvSpPr>
        <p:spPr bwMode="auto">
          <a:xfrm>
            <a:off x="379663" y="1008252"/>
            <a:ext cx="8429861" cy="2401293"/>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normAutofit/>
          </a:bodyPr>
          <a:lstStyle/>
          <a:p>
            <a:pPr marL="22217" indent="0">
              <a:spcBef>
                <a:spcPts val="450"/>
              </a:spcBef>
              <a:buNone/>
            </a:pPr>
            <a:r>
              <a:rPr lang="en-US" altLang="de-DE" sz="1500">
                <a:ea typeface="Arial" charset="0"/>
                <a:cs typeface="Arial" charset="0"/>
              </a:rPr>
              <a:t>„Diabetes is a heterogeneous, complex </a:t>
            </a:r>
            <a:r>
              <a:rPr lang="en-US" altLang="de-DE" sz="1500" b="1">
                <a:ea typeface="Arial" charset="0"/>
                <a:cs typeface="Arial" charset="0"/>
              </a:rPr>
              <a:t>metabolic disorder </a:t>
            </a:r>
            <a:r>
              <a:rPr lang="en-US" altLang="de-DE" sz="1500">
                <a:ea typeface="Arial" charset="0"/>
                <a:cs typeface="Arial" charset="0"/>
              </a:rPr>
              <a:t>characterized by elevated blood glucose concentrations secondary to either resistance to the action of insulin, insufficient insulin secretion, or both. The most common classifications include Type 1 diabetes mellitus, Type 2 diabetes mellitus, and gestational diabetes.“</a:t>
            </a:r>
          </a:p>
          <a:p>
            <a:pPr marL="22217" indent="0">
              <a:spcBef>
                <a:spcPts val="450"/>
              </a:spcBef>
              <a:buNone/>
            </a:pPr>
            <a:r>
              <a:rPr lang="de-DE" sz="1500">
                <a:ea typeface="Arial" charset="0"/>
                <a:cs typeface="Arial" charset="0"/>
              </a:rPr>
              <a:t>									</a:t>
            </a:r>
            <a:r>
              <a:rPr lang="de-DE" sz="1100">
                <a:ea typeface="Arial" charset="0"/>
                <a:cs typeface="Arial" charset="0"/>
              </a:rPr>
              <a:t>Solis-Herrera et al. 2018</a:t>
            </a:r>
            <a:r>
              <a:rPr lang="de-DE" sz="1100" baseline="30000">
                <a:ea typeface="Arial" charset="0"/>
                <a:cs typeface="Arial" charset="0"/>
              </a:rPr>
              <a:t>1</a:t>
            </a:r>
            <a:endParaRPr lang="de-DE" altLang="de-DE" sz="1500">
              <a:ea typeface="Arial" charset="0"/>
              <a:cs typeface="Arial" charset="0"/>
            </a:endParaRPr>
          </a:p>
        </p:txBody>
      </p:sp>
      <p:sp>
        <p:nvSpPr>
          <p:cNvPr id="6" name="Titel 1">
            <a:extLst>
              <a:ext uri="{FF2B5EF4-FFF2-40B4-BE49-F238E27FC236}">
                <a16:creationId xmlns:a16="http://schemas.microsoft.com/office/drawing/2014/main" id="{8412AD53-38F4-A72A-5EA5-3EC9C7872E21}"/>
              </a:ext>
            </a:extLst>
          </p:cNvPr>
          <p:cNvSpPr>
            <a:spLocks noGrp="1"/>
          </p:cNvSpPr>
          <p:nvPr>
            <p:ph type="title"/>
          </p:nvPr>
        </p:nvSpPr>
        <p:spPr>
          <a:xfrm>
            <a:off x="330939" y="605871"/>
            <a:ext cx="8482186" cy="491328"/>
          </a:xfr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lIns="68579" tIns="34289" rIns="68579" bIns="34289" rtlCol="0" anchor="ctr">
            <a:noAutofit/>
          </a:bodyPr>
          <a:lstStyle/>
          <a:p>
            <a:pPr algn="l"/>
            <a:r>
              <a:rPr lang="de-DE" altLang="de-DE" sz="1600">
                <a:solidFill>
                  <a:schemeClr val="accent1">
                    <a:lumMod val="50000"/>
                    <a:lumOff val="50000"/>
                  </a:schemeClr>
                </a:solidFill>
                <a:latin typeface="+mn-lt"/>
                <a:ea typeface="Arial" charset="0"/>
                <a:cs typeface="Arial" charset="0"/>
              </a:rPr>
              <a:t>Fokuswechsel von einer metabolischen Störung zu einer Autoimmunerkrankung</a:t>
            </a:r>
          </a:p>
        </p:txBody>
      </p:sp>
      <p:sp>
        <p:nvSpPr>
          <p:cNvPr id="8" name="Inhaltsplatzhalter 2">
            <a:extLst>
              <a:ext uri="{FF2B5EF4-FFF2-40B4-BE49-F238E27FC236}">
                <a16:creationId xmlns:a16="http://schemas.microsoft.com/office/drawing/2014/main" id="{262A735D-EC1E-4524-8DE6-033F6BDDDCDF}"/>
              </a:ext>
            </a:extLst>
          </p:cNvPr>
          <p:cNvSpPr txBox="1">
            <a:spLocks/>
          </p:cNvSpPr>
          <p:nvPr/>
        </p:nvSpPr>
        <p:spPr bwMode="auto">
          <a:xfrm>
            <a:off x="1408685" y="2398064"/>
            <a:ext cx="7482254" cy="123304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02" tIns="45701" rIns="91402" bIns="45701" numCol="1" rtlCol="0" anchor="t" anchorCtr="0" compatLnSpc="1">
            <a:prstTxWarp prst="textNoShape">
              <a:avLst/>
            </a:prstTxWarp>
            <a:noAutofit/>
          </a:bodyPr>
          <a:lstStyle>
            <a:lvl1pPr marL="355450" indent="-325828" algn="l" rtl="0" eaLnBrk="1" fontAlgn="base" hangingPunct="1">
              <a:spcBef>
                <a:spcPts val="1600"/>
              </a:spcBef>
              <a:spcAft>
                <a:spcPts val="800"/>
              </a:spcAft>
              <a:buClr>
                <a:srgbClr val="008000"/>
              </a:buClr>
              <a:buSzPct val="100000"/>
              <a:buFont typeface="Arial" panose="020B0604020202020204" pitchFamily="34" charset="0"/>
              <a:buChar char="•"/>
              <a:defRPr sz="2700">
                <a:solidFill>
                  <a:schemeClr val="tx1"/>
                </a:solidFill>
                <a:latin typeface="+mn-lt"/>
                <a:ea typeface="MS PGothic" pitchFamily="34" charset="-128"/>
                <a:cs typeface="+mn-cs"/>
                <a:sym typeface="Arial" panose="020B0604020202020204" pitchFamily="34" charset="0"/>
              </a:defRPr>
            </a:lvl1pPr>
            <a:lvl2pPr marL="721478" indent="-366028" algn="l" rtl="0" eaLnBrk="1" fontAlgn="base" hangingPunct="1">
              <a:spcBef>
                <a:spcPts val="800"/>
              </a:spcBef>
              <a:spcAft>
                <a:spcPts val="800"/>
              </a:spcAft>
              <a:buClr>
                <a:srgbClr val="008000"/>
              </a:buClr>
              <a:buSzPct val="100000"/>
              <a:buFont typeface="Arial" panose="020B0604020202020204" pitchFamily="34" charset="0"/>
              <a:buChar char="–"/>
              <a:defRPr sz="2400">
                <a:solidFill>
                  <a:schemeClr val="tx1"/>
                </a:solidFill>
                <a:latin typeface="+mn-lt"/>
                <a:ea typeface="MS PGothic" pitchFamily="34" charset="-128"/>
                <a:sym typeface="Arial" panose="020B0604020202020204" pitchFamily="34" charset="0"/>
              </a:defRPr>
            </a:lvl2pPr>
            <a:lvl3pPr marL="1076928" indent="-355450" algn="l" rtl="0" eaLnBrk="1" fontAlgn="base" hangingPunct="1">
              <a:spcBef>
                <a:spcPts val="400"/>
              </a:spcBef>
              <a:spcAft>
                <a:spcPts val="400"/>
              </a:spcAft>
              <a:buClr>
                <a:srgbClr val="008000"/>
              </a:buClr>
              <a:buSzPct val="100000"/>
              <a:buFont typeface="Arial" panose="020B0604020202020204" pitchFamily="34" charset="0"/>
              <a:buChar char="•"/>
              <a:defRPr sz="2100">
                <a:solidFill>
                  <a:schemeClr val="tx1"/>
                </a:solidFill>
                <a:latin typeface="+mn-lt"/>
                <a:ea typeface="MS PGothic" pitchFamily="34" charset="-128"/>
                <a:sym typeface="Arial" panose="020B0604020202020204" pitchFamily="34" charset="0"/>
              </a:defRPr>
            </a:lvl3pPr>
            <a:lvl4pPr marL="1432378" indent="-336408" algn="l" rtl="0" eaLnBrk="1" fontAlgn="base" hangingPunct="1">
              <a:spcBef>
                <a:spcPts val="0"/>
              </a:spcBef>
              <a:spcAft>
                <a:spcPct val="0"/>
              </a:spcAft>
              <a:buClr>
                <a:srgbClr val="008000"/>
              </a:buClr>
              <a:buSzPct val="100000"/>
              <a:buFont typeface="Arial" panose="020B0604020202020204" pitchFamily="34" charset="0"/>
              <a:buChar char="–"/>
              <a:defRPr sz="1900">
                <a:solidFill>
                  <a:schemeClr val="tx1"/>
                </a:solidFill>
                <a:latin typeface="+mn-lt"/>
                <a:ea typeface="MS PGothic" pitchFamily="34" charset="-128"/>
                <a:sym typeface="Arial" panose="020B0604020202020204" pitchFamily="34" charset="0"/>
              </a:defRPr>
            </a:lvl4pPr>
            <a:lvl5pPr marL="1787826" indent="-355450" algn="l" rtl="0" eaLnBrk="1" fontAlgn="base" hangingPunct="1">
              <a:spcBef>
                <a:spcPts val="0"/>
              </a:spcBef>
              <a:spcAft>
                <a:spcPct val="0"/>
              </a:spcAft>
              <a:buClr>
                <a:srgbClr val="008000"/>
              </a:buClr>
              <a:buSzPct val="100000"/>
              <a:buFont typeface="Arial" panose="020B0604020202020204" pitchFamily="34" charset="0"/>
              <a:buChar char="•"/>
              <a:defRPr sz="1900">
                <a:solidFill>
                  <a:schemeClr val="tx1"/>
                </a:solidFill>
                <a:latin typeface="+mn-lt"/>
                <a:ea typeface="MS PGothic" pitchFamily="34" charset="-128"/>
                <a:sym typeface="Arial" panose="020B0604020202020204" pitchFamily="34" charset="0"/>
              </a:defRPr>
            </a:lvl5pPr>
            <a:lvl6pPr marL="1929285" indent="-158659" algn="l" rtl="0" eaLnBrk="1" fontAlgn="base" hangingPunct="1">
              <a:spcBef>
                <a:spcPts val="488"/>
              </a:spcBef>
              <a:spcAft>
                <a:spcPct val="0"/>
              </a:spcAft>
              <a:buSzPct val="100000"/>
              <a:buFont typeface="Arial" pitchFamily="34" charset="0"/>
              <a:buChar char="»"/>
              <a:defRPr sz="2000">
                <a:solidFill>
                  <a:schemeClr val="tx1"/>
                </a:solidFill>
                <a:latin typeface="+mn-lt"/>
                <a:ea typeface="+mn-ea"/>
                <a:sym typeface="Arial" pitchFamily="34" charset="0"/>
              </a:defRPr>
            </a:lvl6pPr>
            <a:lvl7pPr marL="2386223" indent="-158659" algn="l" rtl="0" eaLnBrk="1" fontAlgn="base" hangingPunct="1">
              <a:spcBef>
                <a:spcPts val="488"/>
              </a:spcBef>
              <a:spcAft>
                <a:spcPct val="0"/>
              </a:spcAft>
              <a:buSzPct val="100000"/>
              <a:buFont typeface="Arial" pitchFamily="34" charset="0"/>
              <a:buChar char="»"/>
              <a:defRPr sz="2000">
                <a:solidFill>
                  <a:schemeClr val="tx1"/>
                </a:solidFill>
                <a:latin typeface="+mn-lt"/>
                <a:ea typeface="+mn-ea"/>
                <a:sym typeface="Arial" pitchFamily="34" charset="0"/>
              </a:defRPr>
            </a:lvl7pPr>
            <a:lvl8pPr marL="2843158" indent="-158659" algn="l" rtl="0" eaLnBrk="1" fontAlgn="base" hangingPunct="1">
              <a:spcBef>
                <a:spcPts val="488"/>
              </a:spcBef>
              <a:spcAft>
                <a:spcPct val="0"/>
              </a:spcAft>
              <a:buSzPct val="100000"/>
              <a:buFont typeface="Arial" pitchFamily="34" charset="0"/>
              <a:buChar char="»"/>
              <a:defRPr sz="2000">
                <a:solidFill>
                  <a:schemeClr val="tx1"/>
                </a:solidFill>
                <a:latin typeface="+mn-lt"/>
                <a:ea typeface="+mn-ea"/>
                <a:sym typeface="Arial" pitchFamily="34" charset="0"/>
              </a:defRPr>
            </a:lvl8pPr>
            <a:lvl9pPr marL="3300093" indent="-158659" algn="l" rtl="0" eaLnBrk="1" fontAlgn="base" hangingPunct="1">
              <a:spcBef>
                <a:spcPts val="488"/>
              </a:spcBef>
              <a:spcAft>
                <a:spcPct val="0"/>
              </a:spcAft>
              <a:buSzPct val="100000"/>
              <a:buFont typeface="Arial" pitchFamily="34" charset="0"/>
              <a:buChar char="»"/>
              <a:defRPr sz="2000">
                <a:solidFill>
                  <a:schemeClr val="tx1"/>
                </a:solidFill>
                <a:latin typeface="+mn-lt"/>
                <a:ea typeface="+mn-ea"/>
                <a:sym typeface="Arial" pitchFamily="34" charset="0"/>
              </a:defRPr>
            </a:lvl9pPr>
          </a:lstStyle>
          <a:p>
            <a:pPr marL="22217" indent="0" defTabSz="685800">
              <a:spcBef>
                <a:spcPts val="450"/>
              </a:spcBef>
              <a:spcAft>
                <a:spcPts val="600"/>
              </a:spcAft>
              <a:buNone/>
            </a:pPr>
            <a:r>
              <a:rPr lang="de-DE" altLang="de-DE" sz="1500" kern="0">
                <a:ea typeface="Arial" charset="0"/>
                <a:cs typeface="Arial" charset="0"/>
              </a:rPr>
              <a:t>„</a:t>
            </a:r>
            <a:r>
              <a:rPr lang="en-US" altLang="de-DE" sz="1500" kern="0">
                <a:ea typeface="Arial" charset="0"/>
                <a:cs typeface="Arial" charset="0"/>
              </a:rPr>
              <a:t>Autoimmune type 1 diabetes accounts for 5–10% of diabetes and is caused by </a:t>
            </a:r>
            <a:r>
              <a:rPr lang="en-US" altLang="de-DE" sz="1500" b="1" kern="0">
                <a:ea typeface="Arial" charset="0"/>
                <a:cs typeface="Arial" charset="0"/>
              </a:rPr>
              <a:t>autoimmune destruction </a:t>
            </a:r>
            <a:r>
              <a:rPr lang="en-US" altLang="de-DE" sz="1500" kern="0">
                <a:ea typeface="Arial" charset="0"/>
                <a:cs typeface="Arial" charset="0"/>
              </a:rPr>
              <a:t>of the </a:t>
            </a:r>
            <a:r>
              <a:rPr lang="en-US" altLang="de-DE" sz="1500" b="1" kern="0">
                <a:ea typeface="Arial" charset="0"/>
                <a:cs typeface="Arial" charset="0"/>
              </a:rPr>
              <a:t>pancreatic β-cells</a:t>
            </a:r>
            <a:r>
              <a:rPr lang="en-US" altLang="de-DE" sz="1500" kern="0">
                <a:ea typeface="Arial" charset="0"/>
                <a:cs typeface="Arial" charset="0"/>
              </a:rPr>
              <a:t>.“</a:t>
            </a:r>
          </a:p>
          <a:p>
            <a:pPr marL="22217" indent="0" defTabSz="685800">
              <a:spcBef>
                <a:spcPts val="450"/>
              </a:spcBef>
              <a:spcAft>
                <a:spcPts val="600"/>
              </a:spcAft>
              <a:buNone/>
            </a:pPr>
            <a:r>
              <a:rPr lang="en-US" sz="1800" kern="0">
                <a:ea typeface="Arial" charset="0"/>
                <a:cs typeface="Arial" charset="0"/>
              </a:rPr>
              <a:t>				</a:t>
            </a:r>
            <a:r>
              <a:rPr lang="de-DE" sz="1800" kern="0">
                <a:ea typeface="Arial" charset="0"/>
                <a:cs typeface="Arial" charset="0"/>
              </a:rPr>
              <a:t>					</a:t>
            </a:r>
            <a:r>
              <a:rPr lang="de-DE" sz="1100" kern="0">
                <a:ea typeface="Arial" charset="0"/>
                <a:cs typeface="Arial" charset="0"/>
              </a:rPr>
              <a:t>ADA 2024</a:t>
            </a:r>
            <a:r>
              <a:rPr lang="de-DE" sz="1100" kern="0" baseline="30000">
                <a:ea typeface="Arial" charset="0"/>
                <a:cs typeface="Arial" charset="0"/>
              </a:rPr>
              <a:t>2</a:t>
            </a:r>
            <a:br>
              <a:rPr lang="de-DE" sz="1200" kern="0">
                <a:ea typeface="Arial" charset="0"/>
                <a:cs typeface="Arial" charset="0"/>
              </a:rPr>
            </a:br>
            <a:endParaRPr lang="de-DE" altLang="de-DE" sz="1800" kern="0">
              <a:ea typeface="Arial" charset="0"/>
              <a:cs typeface="Arial" charset="0"/>
            </a:endParaRPr>
          </a:p>
          <a:p>
            <a:pPr marL="22217" indent="0" defTabSz="685800">
              <a:spcBef>
                <a:spcPts val="1200"/>
              </a:spcBef>
              <a:spcAft>
                <a:spcPts val="600"/>
              </a:spcAft>
              <a:buNone/>
            </a:pPr>
            <a:endParaRPr lang="de-DE" altLang="de-DE" sz="1800" kern="0">
              <a:ea typeface="Arial" charset="0"/>
              <a:cs typeface="Arial" charset="0"/>
            </a:endParaRPr>
          </a:p>
        </p:txBody>
      </p:sp>
      <p:sp>
        <p:nvSpPr>
          <p:cNvPr id="12" name="Textfeld 11">
            <a:extLst>
              <a:ext uri="{FF2B5EF4-FFF2-40B4-BE49-F238E27FC236}">
                <a16:creationId xmlns:a16="http://schemas.microsoft.com/office/drawing/2014/main" id="{DB0758F0-3B52-A55C-63CC-EB86D0014629}"/>
              </a:ext>
            </a:extLst>
          </p:cNvPr>
          <p:cNvSpPr txBox="1"/>
          <p:nvPr/>
        </p:nvSpPr>
        <p:spPr>
          <a:xfrm>
            <a:off x="320841" y="4676488"/>
            <a:ext cx="8446813" cy="461665"/>
          </a:xfrm>
          <a:prstGeom prst="rect">
            <a:avLst/>
          </a:prstGeom>
          <a:noFill/>
        </p:spPr>
        <p:txBody>
          <a:bodyPr wrap="square">
            <a:spAutoFit/>
          </a:bodyPr>
          <a:lstStyle/>
          <a:p>
            <a:r>
              <a:rPr lang="de-DE" sz="600">
                <a:solidFill>
                  <a:srgbClr val="404040"/>
                </a:solidFill>
                <a:cs typeface="Arial"/>
              </a:rPr>
              <a:t>Hervorhebungen im Text nicht im Originaltext vorhanden.</a:t>
            </a:r>
          </a:p>
          <a:p>
            <a:endParaRPr lang="de-DE" sz="600">
              <a:solidFill>
                <a:srgbClr val="404040"/>
              </a:solidFill>
              <a:cs typeface="Arial"/>
            </a:endParaRPr>
          </a:p>
          <a:p>
            <a:r>
              <a:rPr lang="de-DE" sz="600" b="1">
                <a:solidFill>
                  <a:srgbClr val="404040"/>
                </a:solidFill>
                <a:cs typeface="Arial"/>
              </a:rPr>
              <a:t>1.</a:t>
            </a:r>
            <a:r>
              <a:rPr lang="de-DE" sz="600">
                <a:solidFill>
                  <a:srgbClr val="404040"/>
                </a:solidFill>
                <a:cs typeface="Arial"/>
              </a:rPr>
              <a:t> Solis-Herrera C et al. Classification </a:t>
            </a:r>
            <a:r>
              <a:rPr lang="de-DE" sz="600" err="1">
                <a:solidFill>
                  <a:srgbClr val="404040"/>
                </a:solidFill>
                <a:cs typeface="Arial"/>
              </a:rPr>
              <a:t>of</a:t>
            </a:r>
            <a:r>
              <a:rPr lang="de-DE" sz="600">
                <a:solidFill>
                  <a:srgbClr val="404040"/>
                </a:solidFill>
                <a:cs typeface="Arial"/>
              </a:rPr>
              <a:t> Diabetes Mellitus. [Updated 2018 Feb 24]. In: Feingold KR et al., </a:t>
            </a:r>
            <a:r>
              <a:rPr lang="de-DE" sz="600" err="1">
                <a:solidFill>
                  <a:srgbClr val="404040"/>
                </a:solidFill>
                <a:cs typeface="Arial"/>
              </a:rPr>
              <a:t>editors</a:t>
            </a:r>
            <a:r>
              <a:rPr lang="de-DE" sz="600">
                <a:solidFill>
                  <a:srgbClr val="404040"/>
                </a:solidFill>
                <a:cs typeface="Arial"/>
              </a:rPr>
              <a:t>. </a:t>
            </a:r>
            <a:r>
              <a:rPr lang="de-DE" sz="600" err="1">
                <a:solidFill>
                  <a:srgbClr val="404040"/>
                </a:solidFill>
                <a:cs typeface="Arial"/>
              </a:rPr>
              <a:t>Endotext</a:t>
            </a:r>
            <a:r>
              <a:rPr lang="de-DE" sz="600">
                <a:solidFill>
                  <a:srgbClr val="404040"/>
                </a:solidFill>
                <a:cs typeface="Arial"/>
              </a:rPr>
              <a:t> [Internet]. South Dartmouth (MA): MDText.com, Inc.; 2000-. Erhältlich unter: </a:t>
            </a:r>
            <a:r>
              <a:rPr lang="de-DE" sz="600">
                <a:solidFill>
                  <a:srgbClr val="404040"/>
                </a:solidFill>
                <a:cs typeface="Arial"/>
                <a:hlinkClick r:id="rId4">
                  <a:extLst>
                    <a:ext uri="{A12FA001-AC4F-418D-AE19-62706E023703}">
                      <ahyp:hlinkClr xmlns:ahyp="http://schemas.microsoft.com/office/drawing/2018/hyperlinkcolor" val="tx"/>
                    </a:ext>
                  </a:extLst>
                </a:hlinkClick>
              </a:rPr>
              <a:t>https://www.ncbi.nlm.nih.gov/books/NBK279119/</a:t>
            </a:r>
            <a:r>
              <a:rPr lang="de-DE" sz="600">
                <a:solidFill>
                  <a:srgbClr val="404040"/>
                </a:solidFill>
                <a:cs typeface="Arial"/>
              </a:rPr>
              <a:t>. Zuletzt abgerufen am 12.01.2026. </a:t>
            </a:r>
            <a:r>
              <a:rPr lang="de-DE" sz="600" b="1">
                <a:solidFill>
                  <a:srgbClr val="404040"/>
                </a:solidFill>
                <a:cs typeface="Arial"/>
              </a:rPr>
              <a:t>2.</a:t>
            </a:r>
            <a:r>
              <a:rPr lang="de-DE" sz="600">
                <a:solidFill>
                  <a:srgbClr val="404040"/>
                </a:solidFill>
                <a:cs typeface="Arial"/>
              </a:rPr>
              <a:t> American Diabetes </a:t>
            </a:r>
            <a:r>
              <a:rPr lang="de-DE" sz="600" err="1">
                <a:solidFill>
                  <a:srgbClr val="404040"/>
                </a:solidFill>
                <a:cs typeface="Arial"/>
              </a:rPr>
              <a:t>Association</a:t>
            </a:r>
            <a:r>
              <a:rPr lang="de-DE" sz="600">
                <a:solidFill>
                  <a:srgbClr val="404040"/>
                </a:solidFill>
                <a:cs typeface="Arial"/>
              </a:rPr>
              <a:t> Professional Practice Committee. </a:t>
            </a:r>
            <a:r>
              <a:rPr lang="de-DE" sz="600" i="1">
                <a:solidFill>
                  <a:srgbClr val="404040"/>
                </a:solidFill>
                <a:cs typeface="Arial"/>
              </a:rPr>
              <a:t>Diabetes Care </a:t>
            </a:r>
            <a:r>
              <a:rPr lang="de-DE" sz="600">
                <a:solidFill>
                  <a:srgbClr val="404040"/>
                </a:solidFill>
                <a:cs typeface="Arial"/>
              </a:rPr>
              <a:t>2024; 47 (</a:t>
            </a:r>
            <a:r>
              <a:rPr lang="de-DE" sz="600" err="1">
                <a:solidFill>
                  <a:srgbClr val="404040"/>
                </a:solidFill>
                <a:cs typeface="Arial"/>
              </a:rPr>
              <a:t>Suppl</a:t>
            </a:r>
            <a:r>
              <a:rPr lang="de-DE" sz="600">
                <a:solidFill>
                  <a:srgbClr val="404040"/>
                </a:solidFill>
                <a:cs typeface="Arial"/>
              </a:rPr>
              <a:t>. 1): S20</a:t>
            </a:r>
            <a:r>
              <a:rPr lang="da-DK" sz="600">
                <a:solidFill>
                  <a:srgbClr val="404040"/>
                </a:solidFill>
                <a:ea typeface="Arial"/>
                <a:cs typeface="Arial"/>
              </a:rPr>
              <a:t>–</a:t>
            </a:r>
            <a:r>
              <a:rPr lang="de-DE" sz="600">
                <a:solidFill>
                  <a:srgbClr val="404040"/>
                </a:solidFill>
                <a:cs typeface="Arial"/>
              </a:rPr>
              <a:t>S42.</a:t>
            </a:r>
          </a:p>
        </p:txBody>
      </p:sp>
      <p:sp>
        <p:nvSpPr>
          <p:cNvPr id="2" name="Rechteck 1">
            <a:extLst>
              <a:ext uri="{FF2B5EF4-FFF2-40B4-BE49-F238E27FC236}">
                <a16:creationId xmlns:a16="http://schemas.microsoft.com/office/drawing/2014/main" id="{63AF6037-2DF6-2114-268C-5DBCAD227260}"/>
              </a:ext>
            </a:extLst>
          </p:cNvPr>
          <p:cNvSpPr/>
          <p:nvPr/>
        </p:nvSpPr>
        <p:spPr>
          <a:xfrm>
            <a:off x="334476" y="3939702"/>
            <a:ext cx="1927206" cy="369651"/>
          </a:xfrm>
          <a:prstGeom prst="rect">
            <a:avLst/>
          </a:prstGeom>
          <a:solidFill>
            <a:schemeClr val="accent6"/>
          </a:solid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 name="Textfeld 2">
            <a:extLst>
              <a:ext uri="{FF2B5EF4-FFF2-40B4-BE49-F238E27FC236}">
                <a16:creationId xmlns:a16="http://schemas.microsoft.com/office/drawing/2014/main" id="{25C6E1BC-7F8A-CC9F-EEBF-3EEF619A2BAD}"/>
              </a:ext>
            </a:extLst>
          </p:cNvPr>
          <p:cNvSpPr txBox="1"/>
          <p:nvPr/>
        </p:nvSpPr>
        <p:spPr>
          <a:xfrm>
            <a:off x="326100" y="3924472"/>
            <a:ext cx="1181688" cy="400110"/>
          </a:xfrm>
          <a:prstGeom prst="rect">
            <a:avLst/>
          </a:prstGeom>
          <a:noFill/>
        </p:spPr>
        <p:txBody>
          <a:bodyPr wrap="square" rtlCol="0" anchor="ctr">
            <a:spAutoFit/>
          </a:bodyPr>
          <a:lstStyle/>
          <a:p>
            <a:pPr algn="ctr"/>
            <a:r>
              <a:rPr lang="de-DE" sz="1000"/>
              <a:t>Autoimmun-erkrankung</a:t>
            </a:r>
          </a:p>
        </p:txBody>
      </p:sp>
      <p:sp>
        <p:nvSpPr>
          <p:cNvPr id="5" name="Textfeld 4">
            <a:extLst>
              <a:ext uri="{FF2B5EF4-FFF2-40B4-BE49-F238E27FC236}">
                <a16:creationId xmlns:a16="http://schemas.microsoft.com/office/drawing/2014/main" id="{2E17B3E1-DD7C-D5A5-1F6F-21185A858F5C}"/>
              </a:ext>
            </a:extLst>
          </p:cNvPr>
          <p:cNvSpPr txBox="1"/>
          <p:nvPr/>
        </p:nvSpPr>
        <p:spPr>
          <a:xfrm>
            <a:off x="1827763" y="3925465"/>
            <a:ext cx="784114" cy="400110"/>
          </a:xfrm>
          <a:prstGeom prst="rect">
            <a:avLst/>
          </a:prstGeom>
          <a:noFill/>
        </p:spPr>
        <p:txBody>
          <a:bodyPr wrap="square" rtlCol="0" anchor="ctr">
            <a:spAutoFit/>
          </a:bodyPr>
          <a:lstStyle/>
          <a:p>
            <a:pPr algn="ctr"/>
            <a:r>
              <a:rPr lang="de-DE" sz="1000"/>
              <a:t>Klinische Diagnose</a:t>
            </a:r>
          </a:p>
        </p:txBody>
      </p:sp>
      <p:sp>
        <p:nvSpPr>
          <p:cNvPr id="7" name="Textfeld 6">
            <a:extLst>
              <a:ext uri="{FF2B5EF4-FFF2-40B4-BE49-F238E27FC236}">
                <a16:creationId xmlns:a16="http://schemas.microsoft.com/office/drawing/2014/main" id="{F2A84E66-BEC4-E0BB-E9AA-4C68DBA0BCDE}"/>
              </a:ext>
            </a:extLst>
          </p:cNvPr>
          <p:cNvSpPr txBox="1"/>
          <p:nvPr/>
        </p:nvSpPr>
        <p:spPr>
          <a:xfrm>
            <a:off x="2408179" y="4002165"/>
            <a:ext cx="1346789" cy="246221"/>
          </a:xfrm>
          <a:prstGeom prst="rect">
            <a:avLst/>
          </a:prstGeom>
          <a:noFill/>
        </p:spPr>
        <p:txBody>
          <a:bodyPr wrap="square" rtlCol="0" anchor="ctr">
            <a:spAutoFit/>
          </a:bodyPr>
          <a:lstStyle/>
          <a:p>
            <a:pPr algn="ctr"/>
            <a:r>
              <a:rPr lang="de-DE" sz="1000"/>
              <a:t>Insulintherapie</a:t>
            </a:r>
          </a:p>
        </p:txBody>
      </p:sp>
      <p:sp>
        <p:nvSpPr>
          <p:cNvPr id="10" name="Geschweifte Klammer links 9">
            <a:extLst>
              <a:ext uri="{FF2B5EF4-FFF2-40B4-BE49-F238E27FC236}">
                <a16:creationId xmlns:a16="http://schemas.microsoft.com/office/drawing/2014/main" id="{EAAF67E1-5504-BA8B-555E-EE87D7E635D0}"/>
              </a:ext>
            </a:extLst>
          </p:cNvPr>
          <p:cNvSpPr/>
          <p:nvPr/>
        </p:nvSpPr>
        <p:spPr>
          <a:xfrm rot="5400000">
            <a:off x="5440678" y="583536"/>
            <a:ext cx="155448" cy="6513441"/>
          </a:xfrm>
          <a:prstGeom prst="leftBrace">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1" name="Geschweifte Klammer links 10">
            <a:extLst>
              <a:ext uri="{FF2B5EF4-FFF2-40B4-BE49-F238E27FC236}">
                <a16:creationId xmlns:a16="http://schemas.microsoft.com/office/drawing/2014/main" id="{C62633AE-21ED-3AA0-07FF-BDF812B187D4}"/>
              </a:ext>
            </a:extLst>
          </p:cNvPr>
          <p:cNvSpPr/>
          <p:nvPr/>
        </p:nvSpPr>
        <p:spPr>
          <a:xfrm rot="5400000">
            <a:off x="1223437" y="2874554"/>
            <a:ext cx="155448" cy="1933371"/>
          </a:xfrm>
          <a:prstGeom prst="leftBrace">
            <a:avLst/>
          </a:prstGeom>
          <a:ln w="9525">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13" name="Textfeld 12">
            <a:extLst>
              <a:ext uri="{FF2B5EF4-FFF2-40B4-BE49-F238E27FC236}">
                <a16:creationId xmlns:a16="http://schemas.microsoft.com/office/drawing/2014/main" id="{D76782D2-FF69-01BF-3DDD-22A2C9878582}"/>
              </a:ext>
            </a:extLst>
          </p:cNvPr>
          <p:cNvSpPr txBox="1"/>
          <p:nvPr/>
        </p:nvSpPr>
        <p:spPr>
          <a:xfrm>
            <a:off x="4114800" y="3291297"/>
            <a:ext cx="2801566" cy="430887"/>
          </a:xfrm>
          <a:prstGeom prst="rect">
            <a:avLst/>
          </a:prstGeom>
          <a:noFill/>
          <a:ln w="28575">
            <a:solidFill>
              <a:srgbClr val="99B5DF"/>
            </a:solidFill>
          </a:ln>
        </p:spPr>
        <p:txBody>
          <a:bodyPr wrap="square" rtlCol="0" anchor="ctr">
            <a:spAutoFit/>
          </a:bodyPr>
          <a:lstStyle/>
          <a:p>
            <a:pPr algn="ctr"/>
            <a:r>
              <a:rPr lang="de-DE" sz="1100"/>
              <a:t>Bisheriger Fokus: Reaktive</a:t>
            </a:r>
          </a:p>
          <a:p>
            <a:pPr algn="ctr"/>
            <a:r>
              <a:rPr lang="de-DE" sz="1100"/>
              <a:t>Blutzuckereinstellung mit Insulin</a:t>
            </a:r>
          </a:p>
        </p:txBody>
      </p:sp>
      <p:sp>
        <p:nvSpPr>
          <p:cNvPr id="14" name="Textfeld 13">
            <a:extLst>
              <a:ext uri="{FF2B5EF4-FFF2-40B4-BE49-F238E27FC236}">
                <a16:creationId xmlns:a16="http://schemas.microsoft.com/office/drawing/2014/main" id="{26E1ABC2-BA90-DF3E-73C2-EEDFC62CB2C8}"/>
              </a:ext>
            </a:extLst>
          </p:cNvPr>
          <p:cNvSpPr txBox="1"/>
          <p:nvPr/>
        </p:nvSpPr>
        <p:spPr>
          <a:xfrm>
            <a:off x="330939" y="3291296"/>
            <a:ext cx="1941746" cy="430887"/>
          </a:xfrm>
          <a:prstGeom prst="rect">
            <a:avLst/>
          </a:prstGeom>
          <a:noFill/>
          <a:ln w="28575">
            <a:solidFill>
              <a:srgbClr val="CA99F5"/>
            </a:solidFill>
          </a:ln>
        </p:spPr>
        <p:txBody>
          <a:bodyPr wrap="square" rtlCol="0" anchor="ctr">
            <a:spAutoFit/>
          </a:bodyPr>
          <a:lstStyle/>
          <a:p>
            <a:pPr algn="ctr"/>
            <a:r>
              <a:rPr lang="de-DE" sz="1100"/>
              <a:t>Neuer Fokus: Proaktive</a:t>
            </a:r>
          </a:p>
          <a:p>
            <a:pPr algn="ctr"/>
            <a:r>
              <a:rPr lang="de-DE" sz="1100"/>
              <a:t>Immunmodulation</a:t>
            </a:r>
          </a:p>
        </p:txBody>
      </p:sp>
    </p:spTree>
    <p:extLst>
      <p:ext uri="{BB962C8B-B14F-4D97-AF65-F5344CB8AC3E}">
        <p14:creationId xmlns:p14="http://schemas.microsoft.com/office/powerpoint/2010/main" val="237931699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F835B9F-B40A-1DFA-B4E8-C308EDB1A893}"/>
            </a:ext>
          </a:extLst>
        </p:cNvPr>
        <p:cNvGrpSpPr/>
        <p:nvPr/>
      </p:nvGrpSpPr>
      <p:grpSpPr>
        <a:xfrm>
          <a:off x="0" y="0"/>
          <a:ext cx="0" cy="0"/>
          <a:chOff x="0" y="0"/>
          <a:chExt cx="0" cy="0"/>
        </a:xfrm>
      </p:grpSpPr>
      <p:sp>
        <p:nvSpPr>
          <p:cNvPr id="3" name="Textplatzhalter 4">
            <a:extLst>
              <a:ext uri="{FF2B5EF4-FFF2-40B4-BE49-F238E27FC236}">
                <a16:creationId xmlns:a16="http://schemas.microsoft.com/office/drawing/2014/main" id="{A67B8841-E846-B20A-861B-4F16F219A9BE}"/>
              </a:ext>
            </a:extLst>
          </p:cNvPr>
          <p:cNvSpPr txBox="1">
            <a:spLocks/>
          </p:cNvSpPr>
          <p:nvPr/>
        </p:nvSpPr>
        <p:spPr>
          <a:xfrm>
            <a:off x="358270" y="116735"/>
            <a:ext cx="8561962"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rPr>
              <a:t>Bei autoimmunem T1D ist CD8+ T-Zell-Erschöpfung ein wichtiger Modulator der Immunaktivität</a:t>
            </a:r>
            <a:r>
              <a:rPr lang="de-DE" sz="2000" b="1" baseline="30000">
                <a:solidFill>
                  <a:srgbClr val="7030A0"/>
                </a:solidFill>
                <a:latin typeface="+mj-lt"/>
              </a:rPr>
              <a:t>1</a:t>
            </a:r>
          </a:p>
        </p:txBody>
      </p:sp>
      <p:sp>
        <p:nvSpPr>
          <p:cNvPr id="2" name="Textfeld 1">
            <a:extLst>
              <a:ext uri="{FF2B5EF4-FFF2-40B4-BE49-F238E27FC236}">
                <a16:creationId xmlns:a16="http://schemas.microsoft.com/office/drawing/2014/main" id="{25B6465C-604E-8109-B858-680552AD03DD}"/>
              </a:ext>
            </a:extLst>
          </p:cNvPr>
          <p:cNvSpPr txBox="1"/>
          <p:nvPr/>
        </p:nvSpPr>
        <p:spPr>
          <a:xfrm>
            <a:off x="358271" y="4664320"/>
            <a:ext cx="8392030" cy="461665"/>
          </a:xfrm>
          <a:prstGeom prst="rect">
            <a:avLst/>
          </a:prstGeom>
          <a:noFill/>
        </p:spPr>
        <p:txBody>
          <a:bodyPr wrap="square">
            <a:spAutoFit/>
          </a:bodyPr>
          <a:lstStyle/>
          <a:p>
            <a:r>
              <a:rPr lang="de-DE" sz="600">
                <a:solidFill>
                  <a:srgbClr val="404040"/>
                </a:solidFill>
                <a:cs typeface="Arial"/>
              </a:rPr>
              <a:t>APZ: Antigen-präsentierende Zelle; 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CD40L: CD40-Ligand; HLA: Humanes </a:t>
            </a:r>
            <a:r>
              <a:rPr lang="de-DE" sz="600" err="1">
                <a:solidFill>
                  <a:srgbClr val="404040"/>
                </a:solidFill>
                <a:cs typeface="Arial"/>
              </a:rPr>
              <a:t>Leukozytenantigen</a:t>
            </a:r>
            <a:r>
              <a:rPr lang="de-DE" sz="600">
                <a:solidFill>
                  <a:srgbClr val="404040"/>
                </a:solidFill>
                <a:cs typeface="Arial"/>
              </a:rPr>
              <a:t>; IL: Interleukin; IFN: Interferon; MHC: Major </a:t>
            </a:r>
            <a:r>
              <a:rPr lang="de-DE" sz="600" err="1">
                <a:solidFill>
                  <a:srgbClr val="404040"/>
                </a:solidFill>
                <a:cs typeface="Arial"/>
              </a:rPr>
              <a:t>histocompatibility</a:t>
            </a:r>
            <a:r>
              <a:rPr lang="de-DE" sz="600">
                <a:solidFill>
                  <a:srgbClr val="404040"/>
                </a:solidFill>
                <a:cs typeface="Arial"/>
              </a:rPr>
              <a:t> </a:t>
            </a:r>
            <a:r>
              <a:rPr lang="de-DE" sz="600" err="1">
                <a:solidFill>
                  <a:srgbClr val="404040"/>
                </a:solidFill>
                <a:cs typeface="Arial"/>
              </a:rPr>
              <a:t>complex</a:t>
            </a:r>
            <a:r>
              <a:rPr lang="de-DE" sz="600">
                <a:solidFill>
                  <a:srgbClr val="404040"/>
                </a:solidFill>
                <a:cs typeface="Arial"/>
              </a:rPr>
              <a:t>, </a:t>
            </a:r>
            <a:r>
              <a:rPr lang="de-DE" sz="600" err="1">
                <a:solidFill>
                  <a:srgbClr val="404040"/>
                </a:solidFill>
                <a:cs typeface="Arial"/>
              </a:rPr>
              <a:t>Haupthistokompatibilitätskomplex</a:t>
            </a:r>
            <a:r>
              <a:rPr lang="de-DE" sz="600">
                <a:solidFill>
                  <a:srgbClr val="404040"/>
                </a:solidFill>
                <a:cs typeface="Arial"/>
              </a:rPr>
              <a:t>; T1D: Typ-1-Diabetes; TCR: T-Zell-Rezeptor.</a:t>
            </a:r>
          </a:p>
          <a:p>
            <a:r>
              <a:rPr lang="de-DE" sz="600" b="1">
                <a:solidFill>
                  <a:srgbClr val="404040"/>
                </a:solidFill>
                <a:cs typeface="Arial"/>
              </a:rPr>
              <a:t>1. </a:t>
            </a:r>
            <a:r>
              <a:rPr lang="de-DE" sz="600">
                <a:solidFill>
                  <a:srgbClr val="404040"/>
                </a:solidFill>
                <a:cs typeface="Arial"/>
              </a:rPr>
              <a:t>Kwong CT </a:t>
            </a:r>
            <a:r>
              <a:rPr lang="de-DE" sz="600" i="1">
                <a:solidFill>
                  <a:srgbClr val="404040"/>
                </a:solidFill>
                <a:cs typeface="Arial"/>
              </a:rPr>
              <a:t>et al. Immun </a:t>
            </a:r>
            <a:r>
              <a:rPr lang="de-DE" sz="600" i="1" err="1">
                <a:solidFill>
                  <a:srgbClr val="404040"/>
                </a:solidFill>
                <a:cs typeface="Arial"/>
              </a:rPr>
              <a:t>Cell</a:t>
            </a:r>
            <a:r>
              <a:rPr lang="de-DE" sz="600" i="1">
                <a:solidFill>
                  <a:srgbClr val="404040"/>
                </a:solidFill>
                <a:cs typeface="Arial"/>
              </a:rPr>
              <a:t> </a:t>
            </a:r>
            <a:r>
              <a:rPr lang="de-DE" sz="600" i="1" err="1">
                <a:solidFill>
                  <a:srgbClr val="404040"/>
                </a:solidFill>
                <a:cs typeface="Arial"/>
              </a:rPr>
              <a:t>Biol</a:t>
            </a:r>
            <a:r>
              <a:rPr lang="de-DE" sz="600" i="1">
                <a:solidFill>
                  <a:srgbClr val="404040"/>
                </a:solidFill>
                <a:cs typeface="Arial"/>
              </a:rPr>
              <a:t> </a:t>
            </a:r>
            <a:r>
              <a:rPr lang="de-DE" sz="600">
                <a:solidFill>
                  <a:srgbClr val="404040"/>
                </a:solidFill>
                <a:cs typeface="Arial"/>
              </a:rPr>
              <a:t>2021; 99: 486–95. </a:t>
            </a:r>
            <a:r>
              <a:rPr lang="de-DE" sz="600" b="1">
                <a:solidFill>
                  <a:srgbClr val="404040"/>
                </a:solidFill>
                <a:cs typeface="Arial"/>
              </a:rPr>
              <a:t>2.</a:t>
            </a:r>
            <a:r>
              <a:rPr lang="de-DE" sz="600">
                <a:solidFill>
                  <a:srgbClr val="404040"/>
                </a:solidFill>
                <a:cs typeface="Arial"/>
              </a:rPr>
              <a:t> </a:t>
            </a:r>
            <a:r>
              <a:rPr lang="de-DE" sz="600" err="1">
                <a:solidFill>
                  <a:srgbClr val="404040"/>
                </a:solidFill>
                <a:cs typeface="Arial"/>
              </a:rPr>
              <a:t>Houeiss</a:t>
            </a:r>
            <a:r>
              <a:rPr lang="de-DE" sz="600">
                <a:solidFill>
                  <a:srgbClr val="404040"/>
                </a:solidFill>
                <a:cs typeface="Arial"/>
              </a:rPr>
              <a:t> P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2022; 13: 933965. </a:t>
            </a:r>
            <a:r>
              <a:rPr lang="de-DE" sz="600" b="1">
                <a:solidFill>
                  <a:srgbClr val="404040"/>
                </a:solidFill>
                <a:cs typeface="Arial"/>
              </a:rPr>
              <a:t>3.</a:t>
            </a:r>
            <a:r>
              <a:rPr lang="de-DE" sz="600">
                <a:solidFill>
                  <a:srgbClr val="404040"/>
                </a:solidFill>
                <a:cs typeface="Arial"/>
              </a:rPr>
              <a:t> Clark M </a:t>
            </a:r>
            <a:r>
              <a:rPr lang="de-DE" sz="600" i="1">
                <a:solidFill>
                  <a:srgbClr val="404040"/>
                </a:solidFill>
                <a:cs typeface="Arial"/>
              </a:rPr>
              <a:t>et al. Front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2021; 11: 615371. </a:t>
            </a:r>
            <a:r>
              <a:rPr lang="de-DE" sz="600" b="1">
                <a:solidFill>
                  <a:srgbClr val="404040"/>
                </a:solidFill>
                <a:cs typeface="Arial"/>
              </a:rPr>
              <a:t>4.</a:t>
            </a:r>
            <a:r>
              <a:rPr lang="de-DE" sz="600">
                <a:solidFill>
                  <a:srgbClr val="404040"/>
                </a:solidFill>
                <a:cs typeface="Arial"/>
              </a:rPr>
              <a:t> Lu J </a:t>
            </a:r>
            <a:r>
              <a:rPr lang="de-DE" sz="600" i="1">
                <a:solidFill>
                  <a:srgbClr val="404040"/>
                </a:solidFill>
                <a:cs typeface="Arial"/>
              </a:rPr>
              <a:t>et al. </a:t>
            </a:r>
            <a:r>
              <a:rPr lang="de-DE" sz="600" i="1" err="1">
                <a:solidFill>
                  <a:srgbClr val="404040"/>
                </a:solidFill>
                <a:cs typeface="Arial"/>
              </a:rPr>
              <a:t>Clin</a:t>
            </a:r>
            <a:r>
              <a:rPr lang="de-DE" sz="600" i="1">
                <a:solidFill>
                  <a:srgbClr val="404040"/>
                </a:solidFill>
                <a:cs typeface="Arial"/>
              </a:rPr>
              <a:t> </a:t>
            </a:r>
            <a:r>
              <a:rPr lang="de-DE" sz="600" i="1" err="1">
                <a:solidFill>
                  <a:srgbClr val="404040"/>
                </a:solidFill>
                <a:cs typeface="Arial"/>
              </a:rPr>
              <a:t>Transl</a:t>
            </a:r>
            <a:r>
              <a:rPr lang="de-DE" sz="600" i="1">
                <a:solidFill>
                  <a:srgbClr val="404040"/>
                </a:solidFill>
                <a:cs typeface="Arial"/>
              </a:rPr>
              <a:t> </a:t>
            </a:r>
            <a:r>
              <a:rPr lang="de-DE" sz="600" i="1" err="1">
                <a:solidFill>
                  <a:srgbClr val="404040"/>
                </a:solidFill>
                <a:cs typeface="Arial"/>
              </a:rPr>
              <a:t>Immunology</a:t>
            </a:r>
            <a:r>
              <a:rPr lang="de-DE" sz="600" i="1">
                <a:solidFill>
                  <a:srgbClr val="404040"/>
                </a:solidFill>
                <a:cs typeface="Arial"/>
              </a:rPr>
              <a:t> </a:t>
            </a:r>
            <a:r>
              <a:rPr lang="de-DE" sz="600">
                <a:solidFill>
                  <a:srgbClr val="404040"/>
                </a:solidFill>
                <a:cs typeface="Arial"/>
              </a:rPr>
              <a:t>2020; 9: e1122. </a:t>
            </a:r>
            <a:r>
              <a:rPr lang="de-DE" sz="600" b="1">
                <a:solidFill>
                  <a:srgbClr val="404040"/>
                </a:solidFill>
                <a:cs typeface="Arial"/>
              </a:rPr>
              <a:t>5.</a:t>
            </a:r>
            <a:r>
              <a:rPr lang="de-DE" sz="600">
                <a:solidFill>
                  <a:srgbClr val="404040"/>
                </a:solidFill>
                <a:cs typeface="Arial"/>
              </a:rPr>
              <a:t> Bender C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2021; 11: 606434. </a:t>
            </a:r>
            <a:r>
              <a:rPr lang="de-DE" sz="600" b="1">
                <a:solidFill>
                  <a:srgbClr val="404040"/>
                </a:solidFill>
                <a:cs typeface="Arial"/>
              </a:rPr>
              <a:t>6.</a:t>
            </a:r>
            <a:r>
              <a:rPr lang="de-DE" sz="600">
                <a:solidFill>
                  <a:srgbClr val="404040"/>
                </a:solidFill>
                <a:cs typeface="Arial"/>
              </a:rPr>
              <a:t> </a:t>
            </a:r>
            <a:r>
              <a:rPr lang="de-DE" sz="600" err="1">
                <a:solidFill>
                  <a:srgbClr val="404040"/>
                </a:solidFill>
                <a:cs typeface="Arial"/>
              </a:rPr>
              <a:t>Burrack</a:t>
            </a:r>
            <a:r>
              <a:rPr lang="de-DE" sz="600">
                <a:solidFill>
                  <a:srgbClr val="404040"/>
                </a:solidFill>
                <a:cs typeface="Arial"/>
              </a:rPr>
              <a:t> AL </a:t>
            </a:r>
            <a:r>
              <a:rPr lang="de-DE" sz="600" i="1">
                <a:solidFill>
                  <a:srgbClr val="404040"/>
                </a:solidFill>
                <a:cs typeface="Arial"/>
              </a:rPr>
              <a:t>et al. Front </a:t>
            </a:r>
            <a:r>
              <a:rPr lang="de-DE" sz="600" i="1" err="1">
                <a:solidFill>
                  <a:srgbClr val="404040"/>
                </a:solidFill>
                <a:cs typeface="Arial"/>
              </a:rPr>
              <a:t>Endocrinol</a:t>
            </a:r>
            <a:r>
              <a:rPr lang="de-DE" sz="600" i="1">
                <a:solidFill>
                  <a:srgbClr val="404040"/>
                </a:solidFill>
                <a:cs typeface="Arial"/>
              </a:rPr>
              <a:t> (Lausanne) </a:t>
            </a:r>
            <a:r>
              <a:rPr lang="de-DE" sz="600">
                <a:solidFill>
                  <a:srgbClr val="404040"/>
                </a:solidFill>
                <a:cs typeface="Arial"/>
              </a:rPr>
              <a:t>2017; 8: 343.</a:t>
            </a:r>
            <a:endParaRPr lang="en-US" sz="600">
              <a:solidFill>
                <a:srgbClr val="404040"/>
              </a:solidFill>
              <a:cs typeface="Arial"/>
            </a:endParaRPr>
          </a:p>
        </p:txBody>
      </p:sp>
      <p:grpSp>
        <p:nvGrpSpPr>
          <p:cNvPr id="590" name="Group 7">
            <a:extLst>
              <a:ext uri="{FF2B5EF4-FFF2-40B4-BE49-F238E27FC236}">
                <a16:creationId xmlns:a16="http://schemas.microsoft.com/office/drawing/2014/main" id="{073AB2F7-003D-66F0-FD2F-8784C9F2E83F}"/>
              </a:ext>
            </a:extLst>
          </p:cNvPr>
          <p:cNvGrpSpPr/>
          <p:nvPr/>
        </p:nvGrpSpPr>
        <p:grpSpPr>
          <a:xfrm>
            <a:off x="422799" y="1377316"/>
            <a:ext cx="8522151" cy="2370019"/>
            <a:chOff x="563734" y="2103124"/>
            <a:chExt cx="11362869" cy="3160024"/>
          </a:xfrm>
        </p:grpSpPr>
        <p:sp>
          <p:nvSpPr>
            <p:cNvPr id="591" name="Rectangle 8">
              <a:extLst>
                <a:ext uri="{FF2B5EF4-FFF2-40B4-BE49-F238E27FC236}">
                  <a16:creationId xmlns:a16="http://schemas.microsoft.com/office/drawing/2014/main" id="{3C8104D3-90D7-0028-AE87-F97EABBDD321}"/>
                </a:ext>
              </a:extLst>
            </p:cNvPr>
            <p:cNvSpPr/>
            <p:nvPr/>
          </p:nvSpPr>
          <p:spPr>
            <a:xfrm>
              <a:off x="6705600" y="2103125"/>
              <a:ext cx="5221003" cy="3160023"/>
            </a:xfrm>
            <a:prstGeom prst="rect">
              <a:avLst/>
            </a:prstGeom>
            <a:solidFill>
              <a:srgbClr val="347475">
                <a:lumMod val="40000"/>
                <a:lumOff val="60000"/>
                <a:alpha val="60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92" name="Rectangle 11">
              <a:extLst>
                <a:ext uri="{FF2B5EF4-FFF2-40B4-BE49-F238E27FC236}">
                  <a16:creationId xmlns:a16="http://schemas.microsoft.com/office/drawing/2014/main" id="{D10DE091-BE78-52B8-06CB-9203BA8932DE}"/>
                </a:ext>
              </a:extLst>
            </p:cNvPr>
            <p:cNvSpPr/>
            <p:nvPr/>
          </p:nvSpPr>
          <p:spPr>
            <a:xfrm>
              <a:off x="616987" y="2103124"/>
              <a:ext cx="6036823" cy="3160023"/>
            </a:xfrm>
            <a:prstGeom prst="rect">
              <a:avLst/>
            </a:prstGeom>
            <a:solidFill>
              <a:srgbClr val="E9EEFE"/>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593" name="Group 12">
              <a:extLst>
                <a:ext uri="{FF2B5EF4-FFF2-40B4-BE49-F238E27FC236}">
                  <a16:creationId xmlns:a16="http://schemas.microsoft.com/office/drawing/2014/main" id="{FAF170CF-F53E-22CC-92DD-E6DC25242242}"/>
                </a:ext>
              </a:extLst>
            </p:cNvPr>
            <p:cNvGrpSpPr>
              <a:grpSpLocks noChangeAspect="1"/>
            </p:cNvGrpSpPr>
            <p:nvPr/>
          </p:nvGrpSpPr>
          <p:grpSpPr>
            <a:xfrm>
              <a:off x="2815057" y="2686376"/>
              <a:ext cx="1285505" cy="1412893"/>
              <a:chOff x="4525541" y="2474449"/>
              <a:chExt cx="2109395" cy="2318425"/>
            </a:xfrm>
          </p:grpSpPr>
          <p:sp>
            <p:nvSpPr>
              <p:cNvPr id="780" name="Rectangle 996">
                <a:extLst>
                  <a:ext uri="{FF2B5EF4-FFF2-40B4-BE49-F238E27FC236}">
                    <a16:creationId xmlns:a16="http://schemas.microsoft.com/office/drawing/2014/main" id="{41363006-312C-07A1-62AF-3DA4BACDAEC8}"/>
                  </a:ext>
                </a:extLst>
              </p:cNvPr>
              <p:cNvSpPr/>
              <p:nvPr/>
            </p:nvSpPr>
            <p:spPr>
              <a:xfrm>
                <a:off x="4726058" y="2474449"/>
                <a:ext cx="1574266" cy="515133"/>
              </a:xfrm>
              <a:prstGeom prst="rect">
                <a:avLst/>
              </a:prstGeom>
            </p:spPr>
            <p:txBody>
              <a:bodyPr wrap="square" lIns="0" tIns="0" rIns="0" bIns="0">
                <a:spAutoFit/>
              </a:bodyPr>
              <a:lstStyle/>
              <a:p>
                <a:pPr marL="0" marR="0" lvl="0" indent="0" algn="ctr" defTabSz="685783" eaLnBrk="1" fontAlgn="auto" latinLnBrk="0" hangingPunct="1">
                  <a:lnSpc>
                    <a:spcPct val="85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Beschädigte Betazelle</a:t>
                </a:r>
                <a:r>
                  <a:rPr kumimoji="0" lang="de" sz="900" b="1" i="0" u="none" strike="noStrike" kern="0" cap="none" spc="0" normalizeH="0" baseline="30000" noProof="0">
                    <a:ln>
                      <a:noFill/>
                    </a:ln>
                    <a:solidFill>
                      <a:srgbClr val="2F3651"/>
                    </a:solidFill>
                    <a:effectLst/>
                    <a:uLnTx/>
                    <a:uFill>
                      <a:solidFill>
                        <a:prstClr val="black">
                          <a:alpha val="0"/>
                        </a:prstClr>
                      </a:solidFill>
                    </a:uFill>
                    <a:latin typeface="Arial"/>
                    <a:ea typeface="Arial"/>
                    <a:cs typeface="Arial"/>
                  </a:rPr>
                  <a:t>2,3</a:t>
                </a:r>
              </a:p>
            </p:txBody>
          </p:sp>
          <p:grpSp>
            <p:nvGrpSpPr>
              <p:cNvPr id="781" name="Group 997">
                <a:extLst>
                  <a:ext uri="{FF2B5EF4-FFF2-40B4-BE49-F238E27FC236}">
                    <a16:creationId xmlns:a16="http://schemas.microsoft.com/office/drawing/2014/main" id="{BA15C1B8-BAFD-DE45-30D0-A55CB4A91519}"/>
                  </a:ext>
                </a:extLst>
              </p:cNvPr>
              <p:cNvGrpSpPr>
                <a:grpSpLocks noChangeAspect="1"/>
              </p:cNvGrpSpPr>
              <p:nvPr/>
            </p:nvGrpSpPr>
            <p:grpSpPr>
              <a:xfrm>
                <a:off x="4525541" y="3132797"/>
                <a:ext cx="2109395" cy="1660077"/>
                <a:chOff x="6605574" y="1687564"/>
                <a:chExt cx="1673758" cy="1317234"/>
              </a:xfrm>
            </p:grpSpPr>
            <p:pic>
              <p:nvPicPr>
                <p:cNvPr id="787" name="Graphic 1003">
                  <a:extLst>
                    <a:ext uri="{FF2B5EF4-FFF2-40B4-BE49-F238E27FC236}">
                      <a16:creationId xmlns:a16="http://schemas.microsoft.com/office/drawing/2014/main" id="{3C7C89D1-2790-093A-D53A-67B818DA35B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6605574" y="1687564"/>
                  <a:ext cx="1673758" cy="1317234"/>
                </a:xfrm>
                <a:prstGeom prst="rect">
                  <a:avLst/>
                </a:prstGeom>
              </p:spPr>
            </p:pic>
            <p:grpSp>
              <p:nvGrpSpPr>
                <p:cNvPr id="788" name="Group 1004">
                  <a:extLst>
                    <a:ext uri="{FF2B5EF4-FFF2-40B4-BE49-F238E27FC236}">
                      <a16:creationId xmlns:a16="http://schemas.microsoft.com/office/drawing/2014/main" id="{5F337843-1C9C-2B81-545F-7AE7CFAA977A}"/>
                    </a:ext>
                  </a:extLst>
                </p:cNvPr>
                <p:cNvGrpSpPr/>
                <p:nvPr/>
              </p:nvGrpSpPr>
              <p:grpSpPr>
                <a:xfrm>
                  <a:off x="6681317" y="2369428"/>
                  <a:ext cx="1378904" cy="584888"/>
                  <a:chOff x="7851709" y="2288299"/>
                  <a:chExt cx="1378904" cy="584888"/>
                </a:xfrm>
              </p:grpSpPr>
              <p:pic>
                <p:nvPicPr>
                  <p:cNvPr id="790" name="Graphic 1006">
                    <a:extLst>
                      <a:ext uri="{FF2B5EF4-FFF2-40B4-BE49-F238E27FC236}">
                        <a16:creationId xmlns:a16="http://schemas.microsoft.com/office/drawing/2014/main" id="{AAE967FE-DC53-4491-B059-D8B1B5ACC62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470927">
                    <a:off x="7959625" y="2446590"/>
                    <a:ext cx="335598" cy="210399"/>
                  </a:xfrm>
                  <a:prstGeom prst="rect">
                    <a:avLst/>
                  </a:prstGeom>
                </p:spPr>
              </p:pic>
              <p:pic>
                <p:nvPicPr>
                  <p:cNvPr id="791" name="Graphic 1007">
                    <a:extLst>
                      <a:ext uri="{FF2B5EF4-FFF2-40B4-BE49-F238E27FC236}">
                        <a16:creationId xmlns:a16="http://schemas.microsoft.com/office/drawing/2014/main" id="{9DE857C3-E98D-D5DA-A6BE-E5D6EDB6691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470927">
                    <a:off x="8895015" y="2466074"/>
                    <a:ext cx="335598" cy="210399"/>
                  </a:xfrm>
                  <a:prstGeom prst="rect">
                    <a:avLst/>
                  </a:prstGeom>
                </p:spPr>
              </p:pic>
              <p:pic>
                <p:nvPicPr>
                  <p:cNvPr id="792" name="Graphic 1008">
                    <a:extLst>
                      <a:ext uri="{FF2B5EF4-FFF2-40B4-BE49-F238E27FC236}">
                        <a16:creationId xmlns:a16="http://schemas.microsoft.com/office/drawing/2014/main" id="{FD3C1A68-1F00-A391-8C67-7957265F7C3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8186456" y="2662788"/>
                    <a:ext cx="335598" cy="210399"/>
                  </a:xfrm>
                  <a:prstGeom prst="rect">
                    <a:avLst/>
                  </a:prstGeom>
                </p:spPr>
              </p:pic>
              <p:pic>
                <p:nvPicPr>
                  <p:cNvPr id="793" name="Graphic 1009">
                    <a:extLst>
                      <a:ext uri="{FF2B5EF4-FFF2-40B4-BE49-F238E27FC236}">
                        <a16:creationId xmlns:a16="http://schemas.microsoft.com/office/drawing/2014/main" id="{C544009E-DFFB-FEC5-BE7C-ADB020A6EEE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2629067">
                    <a:off x="7851709" y="2288299"/>
                    <a:ext cx="333333" cy="208979"/>
                  </a:xfrm>
                  <a:prstGeom prst="rect">
                    <a:avLst/>
                  </a:prstGeom>
                </p:spPr>
              </p:pic>
            </p:grpSp>
            <p:pic>
              <p:nvPicPr>
                <p:cNvPr id="789" name="Graphic 1005">
                  <a:extLst>
                    <a:ext uri="{FF2B5EF4-FFF2-40B4-BE49-F238E27FC236}">
                      <a16:creationId xmlns:a16="http://schemas.microsoft.com/office/drawing/2014/main" id="{786AD876-E73F-8532-2DEA-0842333880A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10800000">
                  <a:off x="7324846" y="2744285"/>
                  <a:ext cx="335598" cy="210399"/>
                </a:xfrm>
                <a:prstGeom prst="rect">
                  <a:avLst/>
                </a:prstGeom>
              </p:spPr>
            </p:pic>
          </p:grpSp>
          <p:grpSp>
            <p:nvGrpSpPr>
              <p:cNvPr id="782" name="Group 998">
                <a:extLst>
                  <a:ext uri="{FF2B5EF4-FFF2-40B4-BE49-F238E27FC236}">
                    <a16:creationId xmlns:a16="http://schemas.microsoft.com/office/drawing/2014/main" id="{76C2C362-FB98-0970-11F4-CE27426EBBA7}"/>
                  </a:ext>
                </a:extLst>
              </p:cNvPr>
              <p:cNvGrpSpPr>
                <a:grpSpLocks noChangeAspect="1"/>
              </p:cNvGrpSpPr>
              <p:nvPr/>
            </p:nvGrpSpPr>
            <p:grpSpPr>
              <a:xfrm>
                <a:off x="4704241" y="3605268"/>
                <a:ext cx="1659678" cy="1027263"/>
                <a:chOff x="8275555" y="4015268"/>
                <a:chExt cx="1292415" cy="799946"/>
              </a:xfrm>
            </p:grpSpPr>
            <p:grpSp>
              <p:nvGrpSpPr>
                <p:cNvPr id="783" name="Group 999">
                  <a:extLst>
                    <a:ext uri="{FF2B5EF4-FFF2-40B4-BE49-F238E27FC236}">
                      <a16:creationId xmlns:a16="http://schemas.microsoft.com/office/drawing/2014/main" id="{7D736CC8-13D7-C9DC-0BEC-67C35A8F3F1A}"/>
                    </a:ext>
                  </a:extLst>
                </p:cNvPr>
                <p:cNvGrpSpPr/>
                <p:nvPr/>
              </p:nvGrpSpPr>
              <p:grpSpPr>
                <a:xfrm>
                  <a:off x="8275555" y="4435449"/>
                  <a:ext cx="1292415" cy="379765"/>
                  <a:chOff x="7937076" y="2465589"/>
                  <a:chExt cx="1292415" cy="379765"/>
                </a:xfrm>
              </p:grpSpPr>
              <p:pic>
                <p:nvPicPr>
                  <p:cNvPr id="785" name="Graphic 1931">
                    <a:extLst>
                      <a:ext uri="{FF2B5EF4-FFF2-40B4-BE49-F238E27FC236}">
                        <a16:creationId xmlns:a16="http://schemas.microsoft.com/office/drawing/2014/main" id="{FA5FA767-B358-40FD-F82F-B8F74DF1722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1470927">
                    <a:off x="7937076" y="2480824"/>
                    <a:ext cx="379763" cy="291945"/>
                  </a:xfrm>
                  <a:prstGeom prst="rect">
                    <a:avLst/>
                  </a:prstGeom>
                </p:spPr>
              </p:pic>
              <p:pic>
                <p:nvPicPr>
                  <p:cNvPr id="786" name="Graphic 1932">
                    <a:extLst>
                      <a:ext uri="{FF2B5EF4-FFF2-40B4-BE49-F238E27FC236}">
                        <a16:creationId xmlns:a16="http://schemas.microsoft.com/office/drawing/2014/main" id="{6883CE3D-AF64-7C07-3FD6-4B5BA02AD535}"/>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rot="7070215">
                    <a:off x="8893636" y="2509500"/>
                    <a:ext cx="379765" cy="291944"/>
                  </a:xfrm>
                  <a:prstGeom prst="rect">
                    <a:avLst/>
                  </a:prstGeom>
                </p:spPr>
              </p:pic>
            </p:grpSp>
            <p:sp>
              <p:nvSpPr>
                <p:cNvPr id="784" name="Freeform 55">
                  <a:extLst>
                    <a:ext uri="{FF2B5EF4-FFF2-40B4-BE49-F238E27FC236}">
                      <a16:creationId xmlns:a16="http://schemas.microsoft.com/office/drawing/2014/main" id="{24E18027-E946-A2F7-35C1-B9222C77E0DE}"/>
                    </a:ext>
                  </a:extLst>
                </p:cNvPr>
                <p:cNvSpPr/>
                <p:nvPr/>
              </p:nvSpPr>
              <p:spPr>
                <a:xfrm>
                  <a:off x="8584404" y="4015268"/>
                  <a:ext cx="690874" cy="636406"/>
                </a:xfrm>
                <a:custGeom>
                  <a:avLst/>
                  <a:gdLst>
                    <a:gd name="connsiteX0" fmla="*/ 690875 w 690874"/>
                    <a:gd name="connsiteY0" fmla="*/ 318203 h 636406"/>
                    <a:gd name="connsiteX1" fmla="*/ 345437 w 690874"/>
                    <a:gd name="connsiteY1" fmla="*/ 636406 h 636406"/>
                    <a:gd name="connsiteX2" fmla="*/ 0 w 690874"/>
                    <a:gd name="connsiteY2" fmla="*/ 318203 h 636406"/>
                    <a:gd name="connsiteX3" fmla="*/ 345437 w 690874"/>
                    <a:gd name="connsiteY3" fmla="*/ 0 h 636406"/>
                    <a:gd name="connsiteX4" fmla="*/ 690875 w 690874"/>
                    <a:gd name="connsiteY4" fmla="*/ 318203 h 63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874" h="636406">
                      <a:moveTo>
                        <a:pt x="690875" y="318203"/>
                      </a:moveTo>
                      <a:cubicBezTo>
                        <a:pt x="690875" y="493942"/>
                        <a:pt x="536217" y="636406"/>
                        <a:pt x="345437" y="636406"/>
                      </a:cubicBezTo>
                      <a:cubicBezTo>
                        <a:pt x="154658" y="636406"/>
                        <a:pt x="0" y="493942"/>
                        <a:pt x="0" y="318203"/>
                      </a:cubicBezTo>
                      <a:cubicBezTo>
                        <a:pt x="0" y="142464"/>
                        <a:pt x="154658" y="0"/>
                        <a:pt x="345437" y="0"/>
                      </a:cubicBezTo>
                      <a:cubicBezTo>
                        <a:pt x="536217" y="0"/>
                        <a:pt x="690875" y="142464"/>
                        <a:pt x="690875" y="318203"/>
                      </a:cubicBezTo>
                      <a:close/>
                    </a:path>
                  </a:pathLst>
                </a:custGeom>
                <a:solidFill>
                  <a:srgbClr val="E3E7F7">
                    <a:alpha val="48000"/>
                  </a:srgbClr>
                </a:solidFill>
                <a:ln w="6684" cap="flat">
                  <a:noFill/>
                  <a:prstDash val="solid"/>
                  <a:miter/>
                </a:ln>
              </p:spPr>
              <p:txBody>
                <a:bodyPr rtlCol="0" anchor="ctr"/>
                <a:lstStyle/>
                <a:p>
                  <a:pPr marL="0" marR="0" lvl="0" indent="0" defTabSz="914355" eaLnBrk="1" fontAlgn="auto" latinLnBrk="0" hangingPunct="1">
                    <a:lnSpc>
                      <a:spcPct val="85000"/>
                    </a:lnSpc>
                    <a:spcBef>
                      <a:spcPts val="0"/>
                    </a:spcBef>
                    <a:spcAft>
                      <a:spcPts val="0"/>
                    </a:spcAft>
                    <a:buClrTx/>
                    <a:buSzTx/>
                    <a:buFontTx/>
                    <a:buNone/>
                    <a:tabLst/>
                    <a:defRPr/>
                  </a:pPr>
                  <a:endParaRPr kumimoji="0" lang="en-US" sz="900"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grpSp>
        </p:grpSp>
        <p:grpSp>
          <p:nvGrpSpPr>
            <p:cNvPr id="594" name="Group 17">
              <a:extLst>
                <a:ext uri="{FF2B5EF4-FFF2-40B4-BE49-F238E27FC236}">
                  <a16:creationId xmlns:a16="http://schemas.microsoft.com/office/drawing/2014/main" id="{E5AE914D-04B2-F350-AE03-37D0B0171806}"/>
                </a:ext>
              </a:extLst>
            </p:cNvPr>
            <p:cNvGrpSpPr>
              <a:grpSpLocks noChangeAspect="1"/>
            </p:cNvGrpSpPr>
            <p:nvPr/>
          </p:nvGrpSpPr>
          <p:grpSpPr>
            <a:xfrm>
              <a:off x="5388331" y="2305256"/>
              <a:ext cx="1159721" cy="1494680"/>
              <a:chOff x="644761" y="2636830"/>
              <a:chExt cx="2750631" cy="3545086"/>
            </a:xfrm>
          </p:grpSpPr>
          <p:grpSp>
            <p:nvGrpSpPr>
              <p:cNvPr id="776" name="Group 992">
                <a:extLst>
                  <a:ext uri="{FF2B5EF4-FFF2-40B4-BE49-F238E27FC236}">
                    <a16:creationId xmlns:a16="http://schemas.microsoft.com/office/drawing/2014/main" id="{06358BBD-EA97-40CC-EE76-A7A8EBFAA512}"/>
                  </a:ext>
                </a:extLst>
              </p:cNvPr>
              <p:cNvGrpSpPr/>
              <p:nvPr/>
            </p:nvGrpSpPr>
            <p:grpSpPr>
              <a:xfrm rot="14554919">
                <a:off x="543265" y="2738326"/>
                <a:ext cx="2927359" cy="2724368"/>
                <a:chOff x="6408261" y="1791601"/>
                <a:chExt cx="845757" cy="787110"/>
              </a:xfrm>
            </p:grpSpPr>
            <p:sp>
              <p:nvSpPr>
                <p:cNvPr id="778" name="Freeform 327">
                  <a:extLst>
                    <a:ext uri="{FF2B5EF4-FFF2-40B4-BE49-F238E27FC236}">
                      <a16:creationId xmlns:a16="http://schemas.microsoft.com/office/drawing/2014/main" id="{E6203FFF-46FB-48B1-E8FF-C0F1F7D11C74}"/>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sp>
              <p:nvSpPr>
                <p:cNvPr id="779" name="Freeform 328">
                  <a:extLst>
                    <a:ext uri="{FF2B5EF4-FFF2-40B4-BE49-F238E27FC236}">
                      <a16:creationId xmlns:a16="http://schemas.microsoft.com/office/drawing/2014/main" id="{90FBEDEC-76A9-C70F-91A4-17ECD5185CF1}"/>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85000"/>
                    </a:lnSpc>
                    <a:spcBef>
                      <a:spcPts val="0"/>
                    </a:spcBef>
                    <a:spcAft>
                      <a:spcPts val="0"/>
                    </a:spcAft>
                    <a:buClrTx/>
                    <a:buSzTx/>
                    <a:buFontTx/>
                    <a:buNone/>
                    <a:tabLst/>
                    <a:defRPr/>
                  </a:pPr>
                  <a:endParaRPr kumimoji="0" lang="en-US" sz="525"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777" name="TextBox 993">
                <a:extLst>
                  <a:ext uri="{FF2B5EF4-FFF2-40B4-BE49-F238E27FC236}">
                    <a16:creationId xmlns:a16="http://schemas.microsoft.com/office/drawing/2014/main" id="{EABB329B-19B1-78F5-37F7-9DC17640AE5A}"/>
                  </a:ext>
                </a:extLst>
              </p:cNvPr>
              <p:cNvSpPr txBox="1"/>
              <p:nvPr/>
            </p:nvSpPr>
            <p:spPr>
              <a:xfrm>
                <a:off x="698582" y="5809622"/>
                <a:ext cx="2696810" cy="372294"/>
              </a:xfrm>
              <a:prstGeom prst="rect">
                <a:avLst/>
              </a:prstGeom>
              <a:noFill/>
            </p:spPr>
            <p:txBody>
              <a:bodyPr wrap="square" lIns="0" tIns="0" rIns="0" bIns="0" rtlCol="0">
                <a:spAutoFit/>
              </a:bodyPr>
              <a:lstStyle/>
              <a:p>
                <a:pPr marL="0" marR="0" lvl="0" indent="0" algn="ctr" defTabSz="685800" eaLnBrk="1" fontAlgn="auto" latinLnBrk="0" hangingPunct="1">
                  <a:lnSpc>
                    <a:spcPct val="85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Unreife APZ</a:t>
                </a:r>
              </a:p>
            </p:txBody>
          </p:sp>
        </p:grpSp>
        <p:sp>
          <p:nvSpPr>
            <p:cNvPr id="595" name="Freeform: Shape 114">
              <a:extLst>
                <a:ext uri="{FF2B5EF4-FFF2-40B4-BE49-F238E27FC236}">
                  <a16:creationId xmlns:a16="http://schemas.microsoft.com/office/drawing/2014/main" id="{2F9B1AA0-3D52-5E84-75B8-775EDEE1BA54}"/>
                </a:ext>
              </a:extLst>
            </p:cNvPr>
            <p:cNvSpPr/>
            <p:nvPr/>
          </p:nvSpPr>
          <p:spPr>
            <a:xfrm rot="1377844">
              <a:off x="4119940" y="3114163"/>
              <a:ext cx="228231" cy="145711"/>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96" name="Freeform: Shape 117">
              <a:extLst>
                <a:ext uri="{FF2B5EF4-FFF2-40B4-BE49-F238E27FC236}">
                  <a16:creationId xmlns:a16="http://schemas.microsoft.com/office/drawing/2014/main" id="{892E6FC4-CD1D-E2DB-C8CF-5F8CCBABC809}"/>
                </a:ext>
              </a:extLst>
            </p:cNvPr>
            <p:cNvSpPr/>
            <p:nvPr/>
          </p:nvSpPr>
          <p:spPr>
            <a:xfrm rot="19962956">
              <a:off x="4602503" y="2961945"/>
              <a:ext cx="228231" cy="145711"/>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97" name="Freeform: Shape 118">
              <a:extLst>
                <a:ext uri="{FF2B5EF4-FFF2-40B4-BE49-F238E27FC236}">
                  <a16:creationId xmlns:a16="http://schemas.microsoft.com/office/drawing/2014/main" id="{EB4E3701-0397-7F86-88D9-581591CE9178}"/>
                </a:ext>
              </a:extLst>
            </p:cNvPr>
            <p:cNvSpPr/>
            <p:nvPr/>
          </p:nvSpPr>
          <p:spPr>
            <a:xfrm rot="17790932">
              <a:off x="5016299" y="2979524"/>
              <a:ext cx="228231" cy="145711"/>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3810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98" name="Freeform: Shape 120">
              <a:extLst>
                <a:ext uri="{FF2B5EF4-FFF2-40B4-BE49-F238E27FC236}">
                  <a16:creationId xmlns:a16="http://schemas.microsoft.com/office/drawing/2014/main" id="{DD04F6EA-FCD9-2D64-E243-DD3BBB706085}"/>
                </a:ext>
              </a:extLst>
            </p:cNvPr>
            <p:cNvSpPr/>
            <p:nvPr/>
          </p:nvSpPr>
          <p:spPr>
            <a:xfrm rot="17790932">
              <a:off x="5645262" y="2788657"/>
              <a:ext cx="116812" cy="9852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599" name="Freeform: Shape 121">
              <a:extLst>
                <a:ext uri="{FF2B5EF4-FFF2-40B4-BE49-F238E27FC236}">
                  <a16:creationId xmlns:a16="http://schemas.microsoft.com/office/drawing/2014/main" id="{6611655B-3196-A1DB-22CC-F8031B034B35}"/>
                </a:ext>
              </a:extLst>
            </p:cNvPr>
            <p:cNvSpPr/>
            <p:nvPr/>
          </p:nvSpPr>
          <p:spPr>
            <a:xfrm rot="19596162">
              <a:off x="5806806" y="2685520"/>
              <a:ext cx="91115" cy="71149"/>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00" name="Freeform: Shape 122">
              <a:extLst>
                <a:ext uri="{FF2B5EF4-FFF2-40B4-BE49-F238E27FC236}">
                  <a16:creationId xmlns:a16="http://schemas.microsoft.com/office/drawing/2014/main" id="{DC3AFB45-9197-526C-5B0F-484FC9A91715}"/>
                </a:ext>
              </a:extLst>
            </p:cNvPr>
            <p:cNvSpPr/>
            <p:nvPr/>
          </p:nvSpPr>
          <p:spPr>
            <a:xfrm rot="2060913">
              <a:off x="5683195" y="3045520"/>
              <a:ext cx="151705" cy="106423"/>
            </a:xfrm>
            <a:custGeom>
              <a:avLst/>
              <a:gdLst>
                <a:gd name="connsiteX0" fmla="*/ 0 w 735980"/>
                <a:gd name="connsiteY0" fmla="*/ 747132 h 758283"/>
                <a:gd name="connsiteX1" fmla="*/ 11151 w 735980"/>
                <a:gd name="connsiteY1" fmla="*/ 568712 h 758283"/>
                <a:gd name="connsiteX2" fmla="*/ 33453 w 735980"/>
                <a:gd name="connsiteY2" fmla="*/ 223025 h 758283"/>
                <a:gd name="connsiteX3" fmla="*/ 44605 w 735980"/>
                <a:gd name="connsiteY3" fmla="*/ 178420 h 758283"/>
                <a:gd name="connsiteX4" fmla="*/ 66907 w 735980"/>
                <a:gd name="connsiteY4" fmla="*/ 111512 h 758283"/>
                <a:gd name="connsiteX5" fmla="*/ 78058 w 735980"/>
                <a:gd name="connsiteY5" fmla="*/ 55756 h 758283"/>
                <a:gd name="connsiteX6" fmla="*/ 122663 w 735980"/>
                <a:gd name="connsiteY6" fmla="*/ 0 h 758283"/>
                <a:gd name="connsiteX7" fmla="*/ 200722 w 735980"/>
                <a:gd name="connsiteY7" fmla="*/ 11151 h 758283"/>
                <a:gd name="connsiteX8" fmla="*/ 211873 w 735980"/>
                <a:gd name="connsiteY8" fmla="*/ 55756 h 758283"/>
                <a:gd name="connsiteX9" fmla="*/ 234175 w 735980"/>
                <a:gd name="connsiteY9" fmla="*/ 702527 h 758283"/>
                <a:gd name="connsiteX10" fmla="*/ 267629 w 735980"/>
                <a:gd name="connsiteY10" fmla="*/ 735981 h 758283"/>
                <a:gd name="connsiteX11" fmla="*/ 323385 w 735980"/>
                <a:gd name="connsiteY11" fmla="*/ 747132 h 758283"/>
                <a:gd name="connsiteX12" fmla="*/ 334536 w 735980"/>
                <a:gd name="connsiteY12" fmla="*/ 702527 h 758283"/>
                <a:gd name="connsiteX13" fmla="*/ 345688 w 735980"/>
                <a:gd name="connsiteY13" fmla="*/ 669073 h 758283"/>
                <a:gd name="connsiteX14" fmla="*/ 356839 w 735980"/>
                <a:gd name="connsiteY14" fmla="*/ 602166 h 758283"/>
                <a:gd name="connsiteX15" fmla="*/ 367990 w 735980"/>
                <a:gd name="connsiteY15" fmla="*/ 546410 h 758283"/>
                <a:gd name="connsiteX16" fmla="*/ 379141 w 735980"/>
                <a:gd name="connsiteY16" fmla="*/ 423747 h 758283"/>
                <a:gd name="connsiteX17" fmla="*/ 390292 w 735980"/>
                <a:gd name="connsiteY17" fmla="*/ 167269 h 758283"/>
                <a:gd name="connsiteX18" fmla="*/ 401444 w 735980"/>
                <a:gd name="connsiteY18" fmla="*/ 89210 h 758283"/>
                <a:gd name="connsiteX19" fmla="*/ 412595 w 735980"/>
                <a:gd name="connsiteY19" fmla="*/ 55756 h 758283"/>
                <a:gd name="connsiteX20" fmla="*/ 457200 w 735980"/>
                <a:gd name="connsiteY20" fmla="*/ 44605 h 758283"/>
                <a:gd name="connsiteX21" fmla="*/ 490653 w 735980"/>
                <a:gd name="connsiteY21" fmla="*/ 78059 h 758283"/>
                <a:gd name="connsiteX22" fmla="*/ 524107 w 735980"/>
                <a:gd name="connsiteY22" fmla="*/ 301083 h 758283"/>
                <a:gd name="connsiteX23" fmla="*/ 535258 w 735980"/>
                <a:gd name="connsiteY23" fmla="*/ 334537 h 758283"/>
                <a:gd name="connsiteX24" fmla="*/ 546410 w 735980"/>
                <a:gd name="connsiteY24" fmla="*/ 423747 h 758283"/>
                <a:gd name="connsiteX25" fmla="*/ 557561 w 735980"/>
                <a:gd name="connsiteY25" fmla="*/ 635620 h 758283"/>
                <a:gd name="connsiteX26" fmla="*/ 579863 w 735980"/>
                <a:gd name="connsiteY26" fmla="*/ 702527 h 758283"/>
                <a:gd name="connsiteX27" fmla="*/ 624468 w 735980"/>
                <a:gd name="connsiteY27" fmla="*/ 758283 h 758283"/>
                <a:gd name="connsiteX28" fmla="*/ 669073 w 735980"/>
                <a:gd name="connsiteY28" fmla="*/ 747132 h 758283"/>
                <a:gd name="connsiteX29" fmla="*/ 691375 w 735980"/>
                <a:gd name="connsiteY29" fmla="*/ 713678 h 758283"/>
                <a:gd name="connsiteX30" fmla="*/ 702527 w 735980"/>
                <a:gd name="connsiteY30" fmla="*/ 457200 h 758283"/>
                <a:gd name="connsiteX31" fmla="*/ 724829 w 735980"/>
                <a:gd name="connsiteY31" fmla="*/ 267630 h 758283"/>
                <a:gd name="connsiteX32" fmla="*/ 735980 w 735980"/>
                <a:gd name="connsiteY32" fmla="*/ 167269 h 758283"/>
                <a:gd name="connsiteX33" fmla="*/ 724829 w 735980"/>
                <a:gd name="connsiteY33" fmla="*/ 33454 h 758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35980" h="758283">
                  <a:moveTo>
                    <a:pt x="0" y="747132"/>
                  </a:moveTo>
                  <a:cubicBezTo>
                    <a:pt x="3717" y="687659"/>
                    <a:pt x="8175" y="628227"/>
                    <a:pt x="11151" y="568712"/>
                  </a:cubicBezTo>
                  <a:cubicBezTo>
                    <a:pt x="18417" y="423391"/>
                    <a:pt x="11141" y="345739"/>
                    <a:pt x="33453" y="223025"/>
                  </a:cubicBezTo>
                  <a:cubicBezTo>
                    <a:pt x="36195" y="207946"/>
                    <a:pt x="40201" y="193100"/>
                    <a:pt x="44605" y="178420"/>
                  </a:cubicBezTo>
                  <a:cubicBezTo>
                    <a:pt x="51360" y="155902"/>
                    <a:pt x="62297" y="134564"/>
                    <a:pt x="66907" y="111512"/>
                  </a:cubicBezTo>
                  <a:cubicBezTo>
                    <a:pt x="70624" y="92927"/>
                    <a:pt x="71403" y="73503"/>
                    <a:pt x="78058" y="55756"/>
                  </a:cubicBezTo>
                  <a:cubicBezTo>
                    <a:pt x="86497" y="33252"/>
                    <a:pt x="106335" y="16328"/>
                    <a:pt x="122663" y="0"/>
                  </a:cubicBezTo>
                  <a:cubicBezTo>
                    <a:pt x="148683" y="3717"/>
                    <a:pt x="178433" y="-2779"/>
                    <a:pt x="200722" y="11151"/>
                  </a:cubicBezTo>
                  <a:cubicBezTo>
                    <a:pt x="213718" y="19274"/>
                    <a:pt x="211132" y="40448"/>
                    <a:pt x="211873" y="55756"/>
                  </a:cubicBezTo>
                  <a:cubicBezTo>
                    <a:pt x="222299" y="271222"/>
                    <a:pt x="216552" y="487530"/>
                    <a:pt x="234175" y="702527"/>
                  </a:cubicBezTo>
                  <a:cubicBezTo>
                    <a:pt x="235463" y="718245"/>
                    <a:pt x="253524" y="728928"/>
                    <a:pt x="267629" y="735981"/>
                  </a:cubicBezTo>
                  <a:cubicBezTo>
                    <a:pt x="284581" y="744457"/>
                    <a:pt x="304800" y="743415"/>
                    <a:pt x="323385" y="747132"/>
                  </a:cubicBezTo>
                  <a:cubicBezTo>
                    <a:pt x="327102" y="732264"/>
                    <a:pt x="330326" y="717263"/>
                    <a:pt x="334536" y="702527"/>
                  </a:cubicBezTo>
                  <a:cubicBezTo>
                    <a:pt x="337765" y="691225"/>
                    <a:pt x="343138" y="680548"/>
                    <a:pt x="345688" y="669073"/>
                  </a:cubicBezTo>
                  <a:cubicBezTo>
                    <a:pt x="350593" y="647001"/>
                    <a:pt x="352794" y="624411"/>
                    <a:pt x="356839" y="602166"/>
                  </a:cubicBezTo>
                  <a:cubicBezTo>
                    <a:pt x="360229" y="583518"/>
                    <a:pt x="364273" y="564995"/>
                    <a:pt x="367990" y="546410"/>
                  </a:cubicBezTo>
                  <a:cubicBezTo>
                    <a:pt x="371707" y="505522"/>
                    <a:pt x="376730" y="464732"/>
                    <a:pt x="379141" y="423747"/>
                  </a:cubicBezTo>
                  <a:cubicBezTo>
                    <a:pt x="384166" y="338321"/>
                    <a:pt x="384600" y="252653"/>
                    <a:pt x="390292" y="167269"/>
                  </a:cubicBezTo>
                  <a:cubicBezTo>
                    <a:pt x="392040" y="141043"/>
                    <a:pt x="396289" y="114983"/>
                    <a:pt x="401444" y="89210"/>
                  </a:cubicBezTo>
                  <a:cubicBezTo>
                    <a:pt x="403749" y="77684"/>
                    <a:pt x="403416" y="63099"/>
                    <a:pt x="412595" y="55756"/>
                  </a:cubicBezTo>
                  <a:cubicBezTo>
                    <a:pt x="424563" y="46182"/>
                    <a:pt x="442332" y="48322"/>
                    <a:pt x="457200" y="44605"/>
                  </a:cubicBezTo>
                  <a:cubicBezTo>
                    <a:pt x="468351" y="55756"/>
                    <a:pt x="482295" y="64686"/>
                    <a:pt x="490653" y="78059"/>
                  </a:cubicBezTo>
                  <a:cubicBezTo>
                    <a:pt x="532099" y="144373"/>
                    <a:pt x="516121" y="229205"/>
                    <a:pt x="524107" y="301083"/>
                  </a:cubicBezTo>
                  <a:cubicBezTo>
                    <a:pt x="525405" y="312766"/>
                    <a:pt x="531541" y="323386"/>
                    <a:pt x="535258" y="334537"/>
                  </a:cubicBezTo>
                  <a:cubicBezTo>
                    <a:pt x="538975" y="364274"/>
                    <a:pt x="544196" y="393861"/>
                    <a:pt x="546410" y="423747"/>
                  </a:cubicBezTo>
                  <a:cubicBezTo>
                    <a:pt x="551634" y="494276"/>
                    <a:pt x="549135" y="565402"/>
                    <a:pt x="557561" y="635620"/>
                  </a:cubicBezTo>
                  <a:cubicBezTo>
                    <a:pt x="560362" y="658961"/>
                    <a:pt x="572429" y="680225"/>
                    <a:pt x="579863" y="702527"/>
                  </a:cubicBezTo>
                  <a:cubicBezTo>
                    <a:pt x="595252" y="748696"/>
                    <a:pt x="581233" y="729461"/>
                    <a:pt x="624468" y="758283"/>
                  </a:cubicBezTo>
                  <a:cubicBezTo>
                    <a:pt x="639336" y="754566"/>
                    <a:pt x="656321" y="755633"/>
                    <a:pt x="669073" y="747132"/>
                  </a:cubicBezTo>
                  <a:cubicBezTo>
                    <a:pt x="680224" y="739698"/>
                    <a:pt x="689839" y="726992"/>
                    <a:pt x="691375" y="713678"/>
                  </a:cubicBezTo>
                  <a:cubicBezTo>
                    <a:pt x="701184" y="628669"/>
                    <a:pt x="697502" y="542626"/>
                    <a:pt x="702527" y="457200"/>
                  </a:cubicBezTo>
                  <a:cubicBezTo>
                    <a:pt x="712523" y="287280"/>
                    <a:pt x="708692" y="388659"/>
                    <a:pt x="724829" y="267630"/>
                  </a:cubicBezTo>
                  <a:cubicBezTo>
                    <a:pt x="729277" y="234266"/>
                    <a:pt x="732263" y="200723"/>
                    <a:pt x="735980" y="167269"/>
                  </a:cubicBezTo>
                  <a:lnTo>
                    <a:pt x="724829" y="33454"/>
                  </a:lnTo>
                </a:path>
              </a:pathLst>
            </a:custGeom>
            <a:noFill/>
            <a:ln w="19050" cap="flat" cmpd="sng" algn="ctr">
              <a:solidFill>
                <a:srgbClr val="2F3651"/>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01" name="TextBox 24">
              <a:extLst>
                <a:ext uri="{FF2B5EF4-FFF2-40B4-BE49-F238E27FC236}">
                  <a16:creationId xmlns:a16="http://schemas.microsoft.com/office/drawing/2014/main" id="{B2526668-EF33-51CB-9C9B-921972C39D46}"/>
                </a:ext>
              </a:extLst>
            </p:cNvPr>
            <p:cNvSpPr txBox="1"/>
            <p:nvPr/>
          </p:nvSpPr>
          <p:spPr>
            <a:xfrm>
              <a:off x="4007305" y="2464284"/>
              <a:ext cx="718940" cy="287771"/>
            </a:xfrm>
            <a:prstGeom prst="rect">
              <a:avLst/>
            </a:prstGeom>
            <a:noFill/>
          </p:spPr>
          <p:txBody>
            <a:bodyPr wrap="square" lIns="0" tIns="0" rIns="0" bIns="0" rtlCol="0">
              <a:spAutoFit/>
            </a:bodyPr>
            <a:lstStyle/>
            <a:p>
              <a:pPr marL="0" marR="0" lvl="0" indent="0" algn="ctr" defTabSz="685800" eaLnBrk="1" fontAlgn="auto" latinLnBrk="0" hangingPunct="1">
                <a:lnSpc>
                  <a:spcPct val="85000"/>
                </a:lnSpc>
                <a:spcBef>
                  <a:spcPts val="0"/>
                </a:spcBef>
                <a:spcAft>
                  <a:spcPts val="0"/>
                </a:spcAft>
                <a:buClrTx/>
                <a:buSzTx/>
                <a:buFontTx/>
                <a:buNone/>
                <a:tabLst/>
                <a:defRPr/>
              </a:pPr>
              <a:r>
                <a:rPr kumimoji="0" lang="de" sz="825"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Betazell-Antigene</a:t>
              </a:r>
            </a:p>
          </p:txBody>
        </p:sp>
        <p:sp>
          <p:nvSpPr>
            <p:cNvPr id="602" name="Freeform: Shape 124">
              <a:extLst>
                <a:ext uri="{FF2B5EF4-FFF2-40B4-BE49-F238E27FC236}">
                  <a16:creationId xmlns:a16="http://schemas.microsoft.com/office/drawing/2014/main" id="{26360D24-AC1E-A18F-7539-B0AF1D542370}"/>
                </a:ext>
              </a:extLst>
            </p:cNvPr>
            <p:cNvSpPr>
              <a:spLocks noChangeAspect="1"/>
            </p:cNvSpPr>
            <p:nvPr/>
          </p:nvSpPr>
          <p:spPr>
            <a:xfrm rot="13038401">
              <a:off x="5964623" y="2418545"/>
              <a:ext cx="156232" cy="168748"/>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03" name="Arc 26">
              <a:extLst>
                <a:ext uri="{FF2B5EF4-FFF2-40B4-BE49-F238E27FC236}">
                  <a16:creationId xmlns:a16="http://schemas.microsoft.com/office/drawing/2014/main" id="{4DC528F3-C715-DB78-E366-9005C0B7C6A5}"/>
                </a:ext>
              </a:extLst>
            </p:cNvPr>
            <p:cNvSpPr/>
            <p:nvPr/>
          </p:nvSpPr>
          <p:spPr>
            <a:xfrm flipV="1">
              <a:off x="5781092" y="2449686"/>
              <a:ext cx="269189" cy="278115"/>
            </a:xfrm>
            <a:prstGeom prst="arc">
              <a:avLst>
                <a:gd name="adj1" fmla="val 17014346"/>
                <a:gd name="adj2" fmla="val 21180211"/>
              </a:avLst>
            </a:prstGeom>
            <a:noFill/>
            <a:ln w="15875" cap="flat" cmpd="sng" algn="ctr">
              <a:solidFill>
                <a:sysClr val="window" lastClr="FFFFFF">
                  <a:lumMod val="50000"/>
                </a:sysClr>
              </a:solidFill>
              <a:prstDash val="solid"/>
              <a:tailEnd type="stealth" w="med" len="me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04" name="Oval 27">
              <a:extLst>
                <a:ext uri="{FF2B5EF4-FFF2-40B4-BE49-F238E27FC236}">
                  <a16:creationId xmlns:a16="http://schemas.microsoft.com/office/drawing/2014/main" id="{83981436-613B-D825-E0A6-55A3929B9600}"/>
                </a:ext>
              </a:extLst>
            </p:cNvPr>
            <p:cNvSpPr/>
            <p:nvPr/>
          </p:nvSpPr>
          <p:spPr>
            <a:xfrm>
              <a:off x="6029914" y="2422177"/>
              <a:ext cx="40733" cy="40733"/>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605" name="Rectangle 59">
              <a:extLst>
                <a:ext uri="{FF2B5EF4-FFF2-40B4-BE49-F238E27FC236}">
                  <a16:creationId xmlns:a16="http://schemas.microsoft.com/office/drawing/2014/main" id="{24570C98-65C9-C0E9-8166-77A0386B10CD}"/>
                </a:ext>
              </a:extLst>
            </p:cNvPr>
            <p:cNvSpPr/>
            <p:nvPr/>
          </p:nvSpPr>
          <p:spPr>
            <a:xfrm>
              <a:off x="3921468" y="2374570"/>
              <a:ext cx="1706252" cy="902671"/>
            </a:xfrm>
            <a:custGeom>
              <a:avLst/>
              <a:gdLst>
                <a:gd name="connsiteX0" fmla="*/ 0 w 2074528"/>
                <a:gd name="connsiteY0" fmla="*/ 914400 h 914400"/>
                <a:gd name="connsiteX1" fmla="*/ 0 w 2074528"/>
                <a:gd name="connsiteY1" fmla="*/ 0 h 914400"/>
                <a:gd name="connsiteX2" fmla="*/ 2074528 w 2074528"/>
                <a:gd name="connsiteY2" fmla="*/ 0 h 914400"/>
                <a:gd name="connsiteX3" fmla="*/ 2074528 w 2074528"/>
                <a:gd name="connsiteY3" fmla="*/ 0 h 914400"/>
                <a:gd name="connsiteX4" fmla="*/ 2165968 w 2165968"/>
                <a:gd name="connsiteY4" fmla="*/ 1005840 h 1005840"/>
              </a:gdLst>
              <a:ahLst/>
              <a:cxnLst>
                <a:cxn ang="0">
                  <a:pos x="connsiteX0" y="connsiteY0"/>
                </a:cxn>
                <a:cxn ang="0">
                  <a:pos x="connsiteX1" y="connsiteY1"/>
                </a:cxn>
                <a:cxn ang="0">
                  <a:pos x="connsiteX2" y="connsiteY2"/>
                </a:cxn>
              </a:cxnLst>
              <a:rect l="l" t="t" r="r" b="b"/>
              <a:pathLst>
                <a:path w="2074528" h="914400">
                  <a:moveTo>
                    <a:pt x="0" y="914400"/>
                  </a:moveTo>
                  <a:lnTo>
                    <a:pt x="0" y="0"/>
                  </a:lnTo>
                  <a:lnTo>
                    <a:pt x="2074528" y="0"/>
                  </a:lnTo>
                </a:path>
              </a:pathLst>
            </a:custGeom>
            <a:noFill/>
            <a:ln w="15875" cap="flat" cmpd="sng" algn="ctr">
              <a:solidFill>
                <a:sysClr val="window" lastClr="FFFFFF">
                  <a:lumMod val="50000"/>
                </a:sysClr>
              </a:solidFill>
              <a:prstDash val="solid"/>
              <a:tailEnd type="stealth" w="lg" len="lg"/>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606" name="TextBox 29">
              <a:extLst>
                <a:ext uri="{FF2B5EF4-FFF2-40B4-BE49-F238E27FC236}">
                  <a16:creationId xmlns:a16="http://schemas.microsoft.com/office/drawing/2014/main" id="{0EB933BD-1B17-B526-90E8-DBDB4F2E1812}"/>
                </a:ext>
              </a:extLst>
            </p:cNvPr>
            <p:cNvSpPr txBox="1"/>
            <p:nvPr/>
          </p:nvSpPr>
          <p:spPr>
            <a:xfrm>
              <a:off x="3398601" y="3783463"/>
              <a:ext cx="680336" cy="184665"/>
            </a:xfrm>
            <a:prstGeom prst="rect">
              <a:avLst/>
            </a:prstGeom>
            <a:noFill/>
          </p:spPr>
          <p:txBody>
            <a:bodyPr wrap="square" lIns="0" tIns="0" rIns="0" bIns="0" rtlCol="0" anchor="t">
              <a:sp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HLA-</a:t>
              </a: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I</a:t>
              </a:r>
              <a:endParaRPr kumimoji="0" lang="en-US" sz="1350"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sp>
          <p:nvSpPr>
            <p:cNvPr id="607" name="Rectangle 30">
              <a:extLst>
                <a:ext uri="{FF2B5EF4-FFF2-40B4-BE49-F238E27FC236}">
                  <a16:creationId xmlns:a16="http://schemas.microsoft.com/office/drawing/2014/main" id="{70DF9FA4-2D14-C185-3879-3A591B53B9EE}"/>
                </a:ext>
              </a:extLst>
            </p:cNvPr>
            <p:cNvSpPr/>
            <p:nvPr/>
          </p:nvSpPr>
          <p:spPr>
            <a:xfrm>
              <a:off x="1762491" y="2988520"/>
              <a:ext cx="959387" cy="313932"/>
            </a:xfrm>
            <a:prstGeom prst="rect">
              <a:avLst/>
            </a:prstGeom>
          </p:spPr>
          <p:txBody>
            <a:bodyPr wrap="square" lIns="0" tIns="0" rIns="0" bIns="0" anchor="t">
              <a:spAutoFit/>
            </a:bodyPr>
            <a:lstStyle/>
            <a:p>
              <a:pPr marL="0" marR="0" lvl="0" indent="0" algn="r" defTabSz="685783" eaLnBrk="1" fontAlgn="auto" latinLnBrk="0" hangingPunct="1">
                <a:lnSpc>
                  <a:spcPct val="85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Stress, Zytokine</a:t>
              </a:r>
              <a:r>
                <a:rPr kumimoji="0" lang="de" sz="900" b="1" i="0" u="none" strike="noStrike" kern="0" cap="none" spc="0" normalizeH="0" baseline="30000" noProof="0">
                  <a:ln>
                    <a:noFill/>
                  </a:ln>
                  <a:solidFill>
                    <a:srgbClr val="2F3651"/>
                  </a:solidFill>
                  <a:effectLst/>
                  <a:uLnTx/>
                  <a:uFill>
                    <a:solidFill>
                      <a:prstClr val="black">
                        <a:alpha val="0"/>
                      </a:prstClr>
                    </a:solidFill>
                  </a:uFill>
                  <a:latin typeface="Arial"/>
                  <a:ea typeface="Arial"/>
                  <a:cs typeface="Arial"/>
                </a:rPr>
                <a:t>4,5</a:t>
              </a:r>
              <a:endParaRPr kumimoji="0" lang="en-US" sz="900" b="0" i="0" u="none" strike="noStrike" kern="0" cap="none" spc="0" normalizeH="0" baseline="3000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endParaRPr>
            </a:p>
          </p:txBody>
        </p:sp>
        <p:grpSp>
          <p:nvGrpSpPr>
            <p:cNvPr id="608" name="Group 927">
              <a:extLst>
                <a:ext uri="{FF2B5EF4-FFF2-40B4-BE49-F238E27FC236}">
                  <a16:creationId xmlns:a16="http://schemas.microsoft.com/office/drawing/2014/main" id="{8AA859F9-7FF4-2D46-5993-5BBC5C3359F0}"/>
                </a:ext>
              </a:extLst>
            </p:cNvPr>
            <p:cNvGrpSpPr/>
            <p:nvPr/>
          </p:nvGrpSpPr>
          <p:grpSpPr>
            <a:xfrm>
              <a:off x="563734" y="3511636"/>
              <a:ext cx="2053072" cy="1319918"/>
              <a:chOff x="629804" y="3379671"/>
              <a:chExt cx="2053072" cy="1319918"/>
            </a:xfrm>
          </p:grpSpPr>
          <p:sp>
            <p:nvSpPr>
              <p:cNvPr id="774" name="Rectangle: Rounded Corners 131">
                <a:extLst>
                  <a:ext uri="{FF2B5EF4-FFF2-40B4-BE49-F238E27FC236}">
                    <a16:creationId xmlns:a16="http://schemas.microsoft.com/office/drawing/2014/main" id="{D97E5025-666E-F817-F64F-E15D16801ADF}"/>
                  </a:ext>
                </a:extLst>
              </p:cNvPr>
              <p:cNvSpPr/>
              <p:nvPr/>
            </p:nvSpPr>
            <p:spPr>
              <a:xfrm>
                <a:off x="719995" y="3379671"/>
                <a:ext cx="1872690" cy="264116"/>
              </a:xfrm>
              <a:prstGeom prst="roundRect">
                <a:avLst>
                  <a:gd name="adj" fmla="val 50000"/>
                </a:avLst>
              </a:prstGeom>
              <a:solidFill>
                <a:srgbClr val="2F3651">
                  <a:alpha val="50000"/>
                </a:srgbClr>
              </a:solidFill>
              <a:ln w="25400" cap="flat" cmpd="sng" algn="ctr">
                <a:noFill/>
                <a:prstDash val="solid"/>
              </a:ln>
              <a:effectLst/>
            </p:spPr>
            <p:txBody>
              <a:bodyPr lIns="0" tIns="0" rIns="0" bIns="0"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r>
                  <a:rPr kumimoji="0" lang="de" sz="105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Betazell-Stress</a:t>
                </a:r>
              </a:p>
            </p:txBody>
          </p:sp>
          <p:sp>
            <p:nvSpPr>
              <p:cNvPr id="775" name="Rectangle 991">
                <a:extLst>
                  <a:ext uri="{FF2B5EF4-FFF2-40B4-BE49-F238E27FC236}">
                    <a16:creationId xmlns:a16="http://schemas.microsoft.com/office/drawing/2014/main" id="{86E21123-0843-D8B4-9CFB-BC3F8C5973AC}"/>
                  </a:ext>
                </a:extLst>
              </p:cNvPr>
              <p:cNvSpPr/>
              <p:nvPr/>
            </p:nvSpPr>
            <p:spPr>
              <a:xfrm>
                <a:off x="629804" y="3705471"/>
                <a:ext cx="2053072" cy="994118"/>
              </a:xfrm>
              <a:prstGeom prst="rect">
                <a:avLst/>
              </a:prstGeom>
            </p:spPr>
            <p:txBody>
              <a:bodyPr wrap="square" lIns="0" tIns="0" rIns="0" bIns="0">
                <a:spAutoFit/>
              </a:bodyPr>
              <a:lstStyle/>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Genetisch </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Veranlagung</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en-US" sz="1200" b="0" i="0" u="none" strike="noStrike" kern="0" cap="none" spc="0" normalizeH="0" baseline="0" noProof="0">
                    <a:ln>
                      <a:noFill/>
                    </a:ln>
                    <a:solidFill>
                      <a:srgbClr val="2F3651"/>
                    </a:solidFill>
                    <a:effectLst/>
                    <a:uLnTx/>
                    <a:uFillTx/>
                    <a:latin typeface="Arial" panose="020B0604020202020204" pitchFamily="34" charset="0"/>
                    <a:ea typeface="Calibri" panose="020F0502020204030204"/>
                    <a:cs typeface="Arial" panose="020B0604020202020204" pitchFamily="34" charset="0"/>
                  </a:rPr>
                  <a:t>+</a:t>
                </a:r>
              </a:p>
              <a:p>
                <a:pPr marL="0" marR="0" lvl="0" indent="0" algn="ctr" defTabSz="685783"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Umweltfaktoren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(z. B. Infektionen,</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Ernährung usw.)</a:t>
                </a:r>
              </a:p>
            </p:txBody>
          </p:sp>
        </p:grpSp>
        <p:sp>
          <p:nvSpPr>
            <p:cNvPr id="683" name="Freeform: Shape 134">
              <a:extLst>
                <a:ext uri="{FF2B5EF4-FFF2-40B4-BE49-F238E27FC236}">
                  <a16:creationId xmlns:a16="http://schemas.microsoft.com/office/drawing/2014/main" id="{64F64DFB-AE05-452C-FAE4-3CEC2C31F9EE}"/>
                </a:ext>
              </a:extLst>
            </p:cNvPr>
            <p:cNvSpPr/>
            <p:nvPr/>
          </p:nvSpPr>
          <p:spPr>
            <a:xfrm>
              <a:off x="2575137" y="2452628"/>
              <a:ext cx="560488" cy="998690"/>
            </a:xfrm>
            <a:custGeom>
              <a:avLst/>
              <a:gdLst>
                <a:gd name="connsiteX0" fmla="*/ 0 w 306658"/>
                <a:gd name="connsiteY0" fmla="*/ 0 h 546410"/>
                <a:gd name="connsiteX1" fmla="*/ 178419 w 306658"/>
                <a:gd name="connsiteY1" fmla="*/ 183995 h 546410"/>
                <a:gd name="connsiteX2" fmla="*/ 39029 w 306658"/>
                <a:gd name="connsiteY2" fmla="*/ 150541 h 546410"/>
                <a:gd name="connsiteX3" fmla="*/ 239751 w 306658"/>
                <a:gd name="connsiteY3" fmla="*/ 367990 h 546410"/>
                <a:gd name="connsiteX4" fmla="*/ 139390 w 306658"/>
                <a:gd name="connsiteY4" fmla="*/ 340112 h 546410"/>
                <a:gd name="connsiteX5" fmla="*/ 306658 w 306658"/>
                <a:gd name="connsiteY5" fmla="*/ 546410 h 54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658" h="546410">
                  <a:moveTo>
                    <a:pt x="0" y="0"/>
                  </a:moveTo>
                  <a:lnTo>
                    <a:pt x="178419" y="183995"/>
                  </a:lnTo>
                  <a:lnTo>
                    <a:pt x="39029" y="150541"/>
                  </a:lnTo>
                  <a:lnTo>
                    <a:pt x="239751" y="367990"/>
                  </a:lnTo>
                  <a:lnTo>
                    <a:pt x="139390" y="340112"/>
                  </a:lnTo>
                  <a:lnTo>
                    <a:pt x="306658" y="546410"/>
                  </a:lnTo>
                </a:path>
              </a:pathLst>
            </a:custGeom>
            <a:noFill/>
            <a:ln w="38100" cap="flat" cmpd="sng" algn="ctr">
              <a:solidFill>
                <a:srgbClr val="2F3651"/>
              </a:solidFill>
              <a:prstDash val="solid"/>
              <a:tailEnd type="arrow" w="lg" len="sm"/>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nvGrpSpPr>
            <p:cNvPr id="684" name="Group 929">
              <a:extLst>
                <a:ext uri="{FF2B5EF4-FFF2-40B4-BE49-F238E27FC236}">
                  <a16:creationId xmlns:a16="http://schemas.microsoft.com/office/drawing/2014/main" id="{5900D0DE-E589-A3D2-0E7D-49868F9F98CA}"/>
                </a:ext>
              </a:extLst>
            </p:cNvPr>
            <p:cNvGrpSpPr/>
            <p:nvPr/>
          </p:nvGrpSpPr>
          <p:grpSpPr>
            <a:xfrm rot="1363704">
              <a:off x="3593056" y="3982627"/>
              <a:ext cx="399136" cy="422826"/>
              <a:chOff x="3772561" y="3519441"/>
              <a:chExt cx="447999" cy="474589"/>
            </a:xfrm>
          </p:grpSpPr>
          <p:sp>
            <p:nvSpPr>
              <p:cNvPr id="771" name="Freeform: Shape 158">
                <a:extLst>
                  <a:ext uri="{FF2B5EF4-FFF2-40B4-BE49-F238E27FC236}">
                    <a16:creationId xmlns:a16="http://schemas.microsoft.com/office/drawing/2014/main" id="{27DBE9D0-E29E-866A-79C9-1B5ED44FB144}"/>
                  </a:ext>
                </a:extLst>
              </p:cNvPr>
              <p:cNvSpPr>
                <a:spLocks noChangeAspect="1"/>
              </p:cNvSpPr>
              <p:nvPr/>
            </p:nvSpPr>
            <p:spPr>
              <a:xfrm rot="17426564" flipV="1">
                <a:off x="3946685" y="3720155"/>
                <a:ext cx="263327" cy="284423"/>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A30000"/>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772" name="Freeform: Shape 159">
                <a:extLst>
                  <a:ext uri="{FF2B5EF4-FFF2-40B4-BE49-F238E27FC236}">
                    <a16:creationId xmlns:a16="http://schemas.microsoft.com/office/drawing/2014/main" id="{E096FCDE-EB38-7145-6549-0AD211B16B7C}"/>
                  </a:ext>
                </a:extLst>
              </p:cNvPr>
              <p:cNvSpPr>
                <a:spLocks noChangeAspect="1"/>
              </p:cNvSpPr>
              <p:nvPr/>
            </p:nvSpPr>
            <p:spPr>
              <a:xfrm rot="6711832" flipV="1">
                <a:off x="3783109" y="3508893"/>
                <a:ext cx="263327" cy="284423"/>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3F4D92"/>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773" name="Oval 989">
                <a:extLst>
                  <a:ext uri="{FF2B5EF4-FFF2-40B4-BE49-F238E27FC236}">
                    <a16:creationId xmlns:a16="http://schemas.microsoft.com/office/drawing/2014/main" id="{E30A91C8-F9C4-2A50-7EE3-4242204A235F}"/>
                  </a:ext>
                </a:extLst>
              </p:cNvPr>
              <p:cNvSpPr/>
              <p:nvPr/>
            </p:nvSpPr>
            <p:spPr>
              <a:xfrm>
                <a:off x="3945222" y="3710010"/>
                <a:ext cx="91440" cy="91440"/>
              </a:xfrm>
              <a:prstGeom prst="ellipse">
                <a:avLst/>
              </a:prstGeom>
              <a:solidFill>
                <a:srgbClr val="CC9C50">
                  <a:lumMod val="7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pic>
          <p:nvPicPr>
            <p:cNvPr id="685" name="T-Cells infiltrate 4">
              <a:extLst>
                <a:ext uri="{FF2B5EF4-FFF2-40B4-BE49-F238E27FC236}">
                  <a16:creationId xmlns:a16="http://schemas.microsoft.com/office/drawing/2014/main" id="{3B4E2E64-8CD3-A4CC-40ED-37C7B63687A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rot="6807710">
              <a:off x="3588357" y="4322575"/>
              <a:ext cx="821117" cy="806723"/>
            </a:xfrm>
            <a:prstGeom prst="rect">
              <a:avLst/>
            </a:prstGeom>
          </p:spPr>
        </p:pic>
        <p:sp>
          <p:nvSpPr>
            <p:cNvPr id="686" name="TextBox 931">
              <a:extLst>
                <a:ext uri="{FF2B5EF4-FFF2-40B4-BE49-F238E27FC236}">
                  <a16:creationId xmlns:a16="http://schemas.microsoft.com/office/drawing/2014/main" id="{826723D4-4947-A448-54A4-55DB02855790}"/>
                </a:ext>
              </a:extLst>
            </p:cNvPr>
            <p:cNvSpPr txBox="1"/>
            <p:nvPr/>
          </p:nvSpPr>
          <p:spPr>
            <a:xfrm>
              <a:off x="9932224" y="2273656"/>
              <a:ext cx="1137031" cy="156967"/>
            </a:xfrm>
            <a:prstGeom prst="rect">
              <a:avLst/>
            </a:prstGeom>
            <a:noFill/>
          </p:spPr>
          <p:txBody>
            <a:bodyPr wrap="square" lIns="0" tIns="0" rIns="0" bIns="0" rtlCol="0" anchor="ctr">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Reife APZ</a:t>
              </a:r>
            </a:p>
          </p:txBody>
        </p:sp>
        <p:sp>
          <p:nvSpPr>
            <p:cNvPr id="687" name="TextBox 932">
              <a:extLst>
                <a:ext uri="{FF2B5EF4-FFF2-40B4-BE49-F238E27FC236}">
                  <a16:creationId xmlns:a16="http://schemas.microsoft.com/office/drawing/2014/main" id="{6018B3C7-3BF9-98E6-188A-FD27810F9D3B}"/>
                </a:ext>
              </a:extLst>
            </p:cNvPr>
            <p:cNvSpPr txBox="1"/>
            <p:nvPr/>
          </p:nvSpPr>
          <p:spPr>
            <a:xfrm>
              <a:off x="7572998" y="2464285"/>
              <a:ext cx="1022547" cy="287771"/>
            </a:xfrm>
            <a:prstGeom prst="rect">
              <a:avLst/>
            </a:prstGeom>
            <a:noFill/>
          </p:spPr>
          <p:txBody>
            <a:bodyPr wrap="square" lIns="0" tIns="0" rIns="0" bIns="0" rtlCol="0">
              <a:spAutoFit/>
            </a:bodyPr>
            <a:lstStyle/>
            <a:p>
              <a:pPr marL="0" marR="0" lvl="0" indent="0" algn="ctr" defTabSz="685800" eaLnBrk="1" fontAlgn="auto" latinLnBrk="0" hangingPunct="1">
                <a:lnSpc>
                  <a:spcPct val="85000"/>
                </a:lnSpc>
                <a:spcBef>
                  <a:spcPts val="0"/>
                </a:spcBef>
                <a:spcAft>
                  <a:spcPts val="0"/>
                </a:spcAft>
                <a:buClrTx/>
                <a:buSzTx/>
                <a:buFontTx/>
                <a:buNone/>
                <a:tabLst/>
                <a:defRPr/>
              </a:pPr>
              <a:r>
                <a:rPr kumimoji="0" lang="de" sz="825"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Antigen-</a:t>
              </a:r>
              <a:r>
                <a:rPr lang="de" sz="825" kern="0">
                  <a:solidFill>
                    <a:srgbClr val="2F3651"/>
                  </a:solidFill>
                  <a:uFill>
                    <a:solidFill>
                      <a:prstClr val="black">
                        <a:alpha val="0"/>
                      </a:prstClr>
                    </a:solidFill>
                  </a:uFill>
                  <a:latin typeface="Arial"/>
                  <a:ea typeface="Arial"/>
                  <a:cs typeface="Arial"/>
                </a:rPr>
                <a:t>P</a:t>
              </a:r>
              <a:r>
                <a:rPr kumimoji="0" lang="de" sz="825"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räsentation</a:t>
              </a:r>
            </a:p>
          </p:txBody>
        </p:sp>
        <p:grpSp>
          <p:nvGrpSpPr>
            <p:cNvPr id="688" name="Group 933">
              <a:extLst>
                <a:ext uri="{FF2B5EF4-FFF2-40B4-BE49-F238E27FC236}">
                  <a16:creationId xmlns:a16="http://schemas.microsoft.com/office/drawing/2014/main" id="{6484C584-10B6-FBE3-9DE3-5846FEB3788E}"/>
                </a:ext>
              </a:extLst>
            </p:cNvPr>
            <p:cNvGrpSpPr/>
            <p:nvPr/>
          </p:nvGrpSpPr>
          <p:grpSpPr>
            <a:xfrm rot="19257870">
              <a:off x="9710525" y="3003879"/>
              <a:ext cx="780214" cy="1172674"/>
              <a:chOff x="9131021" y="3551487"/>
              <a:chExt cx="780214" cy="1172674"/>
            </a:xfrm>
          </p:grpSpPr>
          <p:grpSp>
            <p:nvGrpSpPr>
              <p:cNvPr id="763" name="Group 979">
                <a:extLst>
                  <a:ext uri="{FF2B5EF4-FFF2-40B4-BE49-F238E27FC236}">
                    <a16:creationId xmlns:a16="http://schemas.microsoft.com/office/drawing/2014/main" id="{CD3ACE2A-7020-C96D-94E3-3B69FA22E9E3}"/>
                  </a:ext>
                </a:extLst>
              </p:cNvPr>
              <p:cNvGrpSpPr/>
              <p:nvPr/>
            </p:nvGrpSpPr>
            <p:grpSpPr>
              <a:xfrm>
                <a:off x="9131021" y="3551487"/>
                <a:ext cx="780214" cy="1172674"/>
                <a:chOff x="9131021" y="3551487"/>
                <a:chExt cx="780214" cy="1172674"/>
              </a:xfrm>
            </p:grpSpPr>
            <p:sp>
              <p:nvSpPr>
                <p:cNvPr id="766" name="Freeform: Shape 202">
                  <a:extLst>
                    <a:ext uri="{FF2B5EF4-FFF2-40B4-BE49-F238E27FC236}">
                      <a16:creationId xmlns:a16="http://schemas.microsoft.com/office/drawing/2014/main" id="{30A31854-B6AA-A3FB-2696-0547BD301CBC}"/>
                    </a:ext>
                  </a:extLst>
                </p:cNvPr>
                <p:cNvSpPr>
                  <a:spLocks noChangeAspect="1"/>
                </p:cNvSpPr>
                <p:nvPr/>
              </p:nvSpPr>
              <p:spPr>
                <a:xfrm rot="2238401">
                  <a:off x="9403825" y="3551487"/>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nvGrpSpPr>
                <p:cNvPr id="767" name="Group 983">
                  <a:extLst>
                    <a:ext uri="{FF2B5EF4-FFF2-40B4-BE49-F238E27FC236}">
                      <a16:creationId xmlns:a16="http://schemas.microsoft.com/office/drawing/2014/main" id="{1491D3B3-527B-4245-43E2-06230B8CD11D}"/>
                    </a:ext>
                  </a:extLst>
                </p:cNvPr>
                <p:cNvGrpSpPr>
                  <a:grpSpLocks noChangeAspect="1"/>
                </p:cNvGrpSpPr>
                <p:nvPr/>
              </p:nvGrpSpPr>
              <p:grpSpPr>
                <a:xfrm>
                  <a:off x="9131021" y="3943947"/>
                  <a:ext cx="780214" cy="780214"/>
                  <a:chOff x="6935850" y="3133317"/>
                  <a:chExt cx="1828798" cy="1828798"/>
                </a:xfrm>
              </p:grpSpPr>
              <p:sp>
                <p:nvSpPr>
                  <p:cNvPr id="768" name="Oval 984">
                    <a:extLst>
                      <a:ext uri="{FF2B5EF4-FFF2-40B4-BE49-F238E27FC236}">
                        <a16:creationId xmlns:a16="http://schemas.microsoft.com/office/drawing/2014/main" id="{614F01D5-C5C8-E6DF-C17D-2EDB1B4E2D5D}"/>
                      </a:ext>
                    </a:extLst>
                  </p:cNvPr>
                  <p:cNvSpPr/>
                  <p:nvPr/>
                </p:nvSpPr>
                <p:spPr>
                  <a:xfrm>
                    <a:off x="6935850" y="3133317"/>
                    <a:ext cx="1828798" cy="1828798"/>
                  </a:xfrm>
                  <a:prstGeom prst="ellipse">
                    <a:avLst/>
                  </a:prstGeom>
                  <a:solidFill>
                    <a:srgbClr val="FFA3A3"/>
                  </a:solidFill>
                  <a:ln w="12700" cap="flat" cmpd="sng" algn="ctr">
                    <a:solidFill>
                      <a:srgbClr val="A30000"/>
                    </a:solid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769" name="Oval 985">
                    <a:extLst>
                      <a:ext uri="{FF2B5EF4-FFF2-40B4-BE49-F238E27FC236}">
                        <a16:creationId xmlns:a16="http://schemas.microsoft.com/office/drawing/2014/main" id="{D5E82586-DC66-006E-C0E6-EB0A278B4C43}"/>
                      </a:ext>
                    </a:extLst>
                  </p:cNvPr>
                  <p:cNvSpPr/>
                  <p:nvPr/>
                </p:nvSpPr>
                <p:spPr>
                  <a:xfrm>
                    <a:off x="7204594" y="3744010"/>
                    <a:ext cx="987552" cy="987552"/>
                  </a:xfrm>
                  <a:prstGeom prst="ellipse">
                    <a:avLst/>
                  </a:prstGeom>
                  <a:solidFill>
                    <a:srgbClr val="FF0909"/>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sp>
                <p:nvSpPr>
                  <p:cNvPr id="770" name="Moon 986">
                    <a:extLst>
                      <a:ext uri="{FF2B5EF4-FFF2-40B4-BE49-F238E27FC236}">
                        <a16:creationId xmlns:a16="http://schemas.microsoft.com/office/drawing/2014/main" id="{F5694E4E-7E59-69AD-DBA2-20D0BEFA169A}"/>
                      </a:ext>
                    </a:extLst>
                  </p:cNvPr>
                  <p:cNvSpPr/>
                  <p:nvPr/>
                </p:nvSpPr>
                <p:spPr>
                  <a:xfrm rot="7817520">
                    <a:off x="8079542" y="3185078"/>
                    <a:ext cx="273673" cy="1017710"/>
                  </a:xfrm>
                  <a:prstGeom prst="moon">
                    <a:avLst>
                      <a:gd name="adj" fmla="val 28930"/>
                    </a:avLst>
                  </a:prstGeom>
                  <a:solidFill>
                    <a:sysClr val="window" lastClr="FFFFFF"/>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grpSp>
          <p:sp>
            <p:nvSpPr>
              <p:cNvPr id="764" name="Freeform: Shape 207">
                <a:extLst>
                  <a:ext uri="{FF2B5EF4-FFF2-40B4-BE49-F238E27FC236}">
                    <a16:creationId xmlns:a16="http://schemas.microsoft.com/office/drawing/2014/main" id="{8AB7980B-F83F-928C-4988-7BE99AE5276C}"/>
                  </a:ext>
                </a:extLst>
              </p:cNvPr>
              <p:cNvSpPr>
                <a:spLocks noChangeAspect="1"/>
              </p:cNvSpPr>
              <p:nvPr/>
            </p:nvSpPr>
            <p:spPr>
              <a:xfrm rot="19361600" flipV="1">
                <a:off x="9397647" y="3760326"/>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FF0909"/>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765" name="Oval 981">
                <a:extLst>
                  <a:ext uri="{FF2B5EF4-FFF2-40B4-BE49-F238E27FC236}">
                    <a16:creationId xmlns:a16="http://schemas.microsoft.com/office/drawing/2014/main" id="{BD3138DA-8538-4A3E-9456-027A383EE219}"/>
                  </a:ext>
                </a:extLst>
              </p:cNvPr>
              <p:cNvSpPr/>
              <p:nvPr/>
            </p:nvSpPr>
            <p:spPr>
              <a:xfrm>
                <a:off x="9471489" y="3737941"/>
                <a:ext cx="81467" cy="81467"/>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grpSp>
        <p:pic>
          <p:nvPicPr>
            <p:cNvPr id="689" name="T-Cells infiltrate 4">
              <a:extLst>
                <a:ext uri="{FF2B5EF4-FFF2-40B4-BE49-F238E27FC236}">
                  <a16:creationId xmlns:a16="http://schemas.microsoft.com/office/drawing/2014/main" id="{B0E56A98-1BFF-8163-B076-86954F5217C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8298382" y="3366452"/>
              <a:ext cx="821117" cy="806723"/>
            </a:xfrm>
            <a:prstGeom prst="rect">
              <a:avLst/>
            </a:prstGeom>
          </p:spPr>
        </p:pic>
        <p:pic>
          <p:nvPicPr>
            <p:cNvPr id="690" name="Graphic 2651">
              <a:extLst>
                <a:ext uri="{FF2B5EF4-FFF2-40B4-BE49-F238E27FC236}">
                  <a16:creationId xmlns:a16="http://schemas.microsoft.com/office/drawing/2014/main" id="{B9DD9799-BE79-C06A-37BA-9A8F9F20342C}"/>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rot="14873583">
              <a:off x="11058763" y="4280145"/>
              <a:ext cx="169021" cy="179387"/>
            </a:xfrm>
            <a:prstGeom prst="rect">
              <a:avLst/>
            </a:prstGeom>
          </p:spPr>
        </p:pic>
        <p:pic>
          <p:nvPicPr>
            <p:cNvPr id="691" name="Graphic 2652">
              <a:extLst>
                <a:ext uri="{FF2B5EF4-FFF2-40B4-BE49-F238E27FC236}">
                  <a16:creationId xmlns:a16="http://schemas.microsoft.com/office/drawing/2014/main" id="{2945606A-64E0-8324-8313-8DFC842C769D}"/>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rot="19745088">
              <a:off x="11261233" y="4302014"/>
              <a:ext cx="179387" cy="169021"/>
            </a:xfrm>
            <a:prstGeom prst="rect">
              <a:avLst/>
            </a:prstGeom>
          </p:spPr>
        </p:pic>
        <p:pic>
          <p:nvPicPr>
            <p:cNvPr id="693" name="Graphic 2653">
              <a:extLst>
                <a:ext uri="{FF2B5EF4-FFF2-40B4-BE49-F238E27FC236}">
                  <a16:creationId xmlns:a16="http://schemas.microsoft.com/office/drawing/2014/main" id="{31161C6A-F9F4-BF42-BE1D-64A13FB236AD}"/>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rot="11423421">
              <a:off x="11111535" y="4995998"/>
              <a:ext cx="179387" cy="169021"/>
            </a:xfrm>
            <a:prstGeom prst="rect">
              <a:avLst/>
            </a:prstGeom>
          </p:spPr>
        </p:pic>
        <p:pic>
          <p:nvPicPr>
            <p:cNvPr id="694" name="Graphic 2651">
              <a:extLst>
                <a:ext uri="{FF2B5EF4-FFF2-40B4-BE49-F238E27FC236}">
                  <a16:creationId xmlns:a16="http://schemas.microsoft.com/office/drawing/2014/main" id="{E0467489-6848-AFA2-0803-C93DADD2B0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rot="14873583">
              <a:off x="11193170" y="4804784"/>
              <a:ext cx="169021" cy="179387"/>
            </a:xfrm>
            <a:prstGeom prst="rect">
              <a:avLst/>
            </a:prstGeom>
          </p:spPr>
        </p:pic>
        <p:pic>
          <p:nvPicPr>
            <p:cNvPr id="695" name="Graphic 2652">
              <a:extLst>
                <a:ext uri="{FF2B5EF4-FFF2-40B4-BE49-F238E27FC236}">
                  <a16:creationId xmlns:a16="http://schemas.microsoft.com/office/drawing/2014/main" id="{D0E5B147-ADE7-52B0-E8B7-B8E3EAB9BEAA}"/>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rot="19745088">
              <a:off x="10281165" y="4703362"/>
              <a:ext cx="179387" cy="169021"/>
            </a:xfrm>
            <a:prstGeom prst="rect">
              <a:avLst/>
            </a:prstGeom>
          </p:spPr>
        </p:pic>
        <p:pic>
          <p:nvPicPr>
            <p:cNvPr id="696" name="Graphic 2653">
              <a:extLst>
                <a:ext uri="{FF2B5EF4-FFF2-40B4-BE49-F238E27FC236}">
                  <a16:creationId xmlns:a16="http://schemas.microsoft.com/office/drawing/2014/main" id="{FBEFDB3D-69B5-5129-5915-CECDFC13CBB3}"/>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rot="11423421">
              <a:off x="11215000" y="4552469"/>
              <a:ext cx="179387" cy="169021"/>
            </a:xfrm>
            <a:prstGeom prst="rect">
              <a:avLst/>
            </a:prstGeom>
          </p:spPr>
        </p:pic>
        <p:pic>
          <p:nvPicPr>
            <p:cNvPr id="697" name="Graphic 2651">
              <a:extLst>
                <a:ext uri="{FF2B5EF4-FFF2-40B4-BE49-F238E27FC236}">
                  <a16:creationId xmlns:a16="http://schemas.microsoft.com/office/drawing/2014/main" id="{1A6CF314-8A75-F8FB-1197-DC4026C0F775}"/>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rot="14873583">
              <a:off x="10422400" y="4965788"/>
              <a:ext cx="169021" cy="179387"/>
            </a:xfrm>
            <a:prstGeom prst="rect">
              <a:avLst/>
            </a:prstGeom>
          </p:spPr>
        </p:pic>
        <p:cxnSp>
          <p:nvCxnSpPr>
            <p:cNvPr id="698" name="Straight Arrow Connector 943">
              <a:extLst>
                <a:ext uri="{FF2B5EF4-FFF2-40B4-BE49-F238E27FC236}">
                  <a16:creationId xmlns:a16="http://schemas.microsoft.com/office/drawing/2014/main" id="{5E486AB1-E052-322B-C2D2-B62B779DEB5D}"/>
                </a:ext>
              </a:extLst>
            </p:cNvPr>
            <p:cNvCxnSpPr/>
            <p:nvPr/>
          </p:nvCxnSpPr>
          <p:spPr>
            <a:xfrm>
              <a:off x="10472417" y="4129683"/>
              <a:ext cx="138978" cy="203706"/>
            </a:xfrm>
            <a:prstGeom prst="straightConnector1">
              <a:avLst/>
            </a:prstGeom>
            <a:noFill/>
            <a:ln w="15875" cap="flat" cmpd="sng" algn="ctr">
              <a:solidFill>
                <a:srgbClr val="7F7F7F"/>
              </a:solidFill>
              <a:prstDash val="solid"/>
              <a:tailEnd type="stealth" w="lg" len="lg"/>
            </a:ln>
            <a:effectLst/>
          </p:spPr>
        </p:cxnSp>
        <p:cxnSp>
          <p:nvCxnSpPr>
            <p:cNvPr id="699" name="Straight Arrow Connector 944">
              <a:extLst>
                <a:ext uri="{FF2B5EF4-FFF2-40B4-BE49-F238E27FC236}">
                  <a16:creationId xmlns:a16="http://schemas.microsoft.com/office/drawing/2014/main" id="{D701633B-BEB9-7BA7-FB33-0A3C8F671C56}"/>
                </a:ext>
              </a:extLst>
            </p:cNvPr>
            <p:cNvCxnSpPr/>
            <p:nvPr/>
          </p:nvCxnSpPr>
          <p:spPr>
            <a:xfrm>
              <a:off x="6456348" y="2388463"/>
              <a:ext cx="2563827" cy="0"/>
            </a:xfrm>
            <a:prstGeom prst="straightConnector1">
              <a:avLst/>
            </a:prstGeom>
            <a:noFill/>
            <a:ln w="15875" cap="flat" cmpd="sng" algn="ctr">
              <a:solidFill>
                <a:srgbClr val="7F7F7F"/>
              </a:solidFill>
              <a:prstDash val="solid"/>
              <a:tailEnd type="stealth" w="lg" len="lg"/>
            </a:ln>
            <a:effectLst/>
          </p:spPr>
        </p:cxnSp>
        <p:sp>
          <p:nvSpPr>
            <p:cNvPr id="700" name="Rectangle 59">
              <a:extLst>
                <a:ext uri="{FF2B5EF4-FFF2-40B4-BE49-F238E27FC236}">
                  <a16:creationId xmlns:a16="http://schemas.microsoft.com/office/drawing/2014/main" id="{8CA537B6-6393-2355-2C2F-33B137DD3A0C}"/>
                </a:ext>
              </a:extLst>
            </p:cNvPr>
            <p:cNvSpPr/>
            <p:nvPr/>
          </p:nvSpPr>
          <p:spPr>
            <a:xfrm rot="10800000">
              <a:off x="4568976" y="4299958"/>
              <a:ext cx="4088963" cy="553209"/>
            </a:xfrm>
            <a:custGeom>
              <a:avLst/>
              <a:gdLst>
                <a:gd name="connsiteX0" fmla="*/ 0 w 2074528"/>
                <a:gd name="connsiteY0" fmla="*/ 914400 h 914400"/>
                <a:gd name="connsiteX1" fmla="*/ 0 w 2074528"/>
                <a:gd name="connsiteY1" fmla="*/ 0 h 914400"/>
                <a:gd name="connsiteX2" fmla="*/ 2074528 w 2074528"/>
                <a:gd name="connsiteY2" fmla="*/ 0 h 914400"/>
                <a:gd name="connsiteX3" fmla="*/ 2074528 w 2074528"/>
                <a:gd name="connsiteY3" fmla="*/ 0 h 914400"/>
                <a:gd name="connsiteX4" fmla="*/ 2165968 w 2165968"/>
                <a:gd name="connsiteY4" fmla="*/ 1005840 h 1005840"/>
              </a:gdLst>
              <a:ahLst/>
              <a:cxnLst>
                <a:cxn ang="0">
                  <a:pos x="connsiteX0" y="connsiteY0"/>
                </a:cxn>
                <a:cxn ang="0">
                  <a:pos x="connsiteX1" y="connsiteY1"/>
                </a:cxn>
                <a:cxn ang="0">
                  <a:pos x="connsiteX2" y="connsiteY2"/>
                </a:cxn>
              </a:cxnLst>
              <a:rect l="l" t="t" r="r" b="b"/>
              <a:pathLst>
                <a:path w="2074528" h="914400">
                  <a:moveTo>
                    <a:pt x="0" y="914400"/>
                  </a:moveTo>
                  <a:lnTo>
                    <a:pt x="0" y="0"/>
                  </a:lnTo>
                  <a:lnTo>
                    <a:pt x="2074528" y="0"/>
                  </a:lnTo>
                </a:path>
              </a:pathLst>
            </a:custGeom>
            <a:noFill/>
            <a:ln w="15875" cap="flat" cmpd="sng" algn="ctr">
              <a:solidFill>
                <a:sysClr val="window" lastClr="FFFFFF">
                  <a:lumMod val="50000"/>
                </a:sysClr>
              </a:solidFill>
              <a:prstDash val="solid"/>
              <a:tailEnd type="stealth" w="lg" len="lg"/>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nvGrpSpPr>
            <p:cNvPr id="701" name="Group 947">
              <a:extLst>
                <a:ext uri="{FF2B5EF4-FFF2-40B4-BE49-F238E27FC236}">
                  <a16:creationId xmlns:a16="http://schemas.microsoft.com/office/drawing/2014/main" id="{8AA97C8E-4E1D-B994-B0CA-04CA983C8459}"/>
                </a:ext>
              </a:extLst>
            </p:cNvPr>
            <p:cNvGrpSpPr/>
            <p:nvPr/>
          </p:nvGrpSpPr>
          <p:grpSpPr>
            <a:xfrm rot="2850752">
              <a:off x="8875150" y="2247591"/>
              <a:ext cx="1234234" cy="1148648"/>
              <a:chOff x="6408261" y="1791601"/>
              <a:chExt cx="845757" cy="787110"/>
            </a:xfrm>
          </p:grpSpPr>
          <p:sp>
            <p:nvSpPr>
              <p:cNvPr id="761" name="Freeform 327">
                <a:extLst>
                  <a:ext uri="{FF2B5EF4-FFF2-40B4-BE49-F238E27FC236}">
                    <a16:creationId xmlns:a16="http://schemas.microsoft.com/office/drawing/2014/main" id="{46778CFB-896A-C410-6AC1-C00F4633C387}"/>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2F3651"/>
                </a:solid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762" name="Freeform 328">
                <a:extLst>
                  <a:ext uri="{FF2B5EF4-FFF2-40B4-BE49-F238E27FC236}">
                    <a16:creationId xmlns:a16="http://schemas.microsoft.com/office/drawing/2014/main" id="{1AC1ABD4-9F2E-FAC2-8E8E-943450E19DD6}"/>
                  </a:ext>
                </a:extLst>
              </p:cNvPr>
              <p:cNvSpPr/>
              <p:nvPr/>
            </p:nvSpPr>
            <p:spPr>
              <a:xfrm rot="5618614">
                <a:off x="6672048" y="2087325"/>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525"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grpSp>
        <p:sp>
          <p:nvSpPr>
            <p:cNvPr id="702" name="TextBox 948">
              <a:extLst>
                <a:ext uri="{FF2B5EF4-FFF2-40B4-BE49-F238E27FC236}">
                  <a16:creationId xmlns:a16="http://schemas.microsoft.com/office/drawing/2014/main" id="{5B58CBEE-5A86-9256-C1BD-1CDEDBB84E5F}"/>
                </a:ext>
              </a:extLst>
            </p:cNvPr>
            <p:cNvSpPr txBox="1"/>
            <p:nvPr/>
          </p:nvSpPr>
          <p:spPr>
            <a:xfrm>
              <a:off x="5423915" y="4316974"/>
              <a:ext cx="1075952" cy="470899"/>
            </a:xfrm>
            <a:prstGeom prst="rect">
              <a:avLst/>
            </a:prstGeom>
            <a:noFill/>
          </p:spPr>
          <p:txBody>
            <a:bodyPr wrap="square" lIns="0" tIns="0" rIns="0" bIns="0" rtlCol="0">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Aktiviert</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autoreaktive CD8+ T-Zelle</a:t>
              </a:r>
            </a:p>
          </p:txBody>
        </p:sp>
        <p:grpSp>
          <p:nvGrpSpPr>
            <p:cNvPr id="703" name="Group 949">
              <a:extLst>
                <a:ext uri="{FF2B5EF4-FFF2-40B4-BE49-F238E27FC236}">
                  <a16:creationId xmlns:a16="http://schemas.microsoft.com/office/drawing/2014/main" id="{3C861F6F-869E-16E5-83FB-0761D9C38985}"/>
                </a:ext>
              </a:extLst>
            </p:cNvPr>
            <p:cNvGrpSpPr/>
            <p:nvPr/>
          </p:nvGrpSpPr>
          <p:grpSpPr>
            <a:xfrm rot="3072286">
              <a:off x="3524240" y="4134313"/>
              <a:ext cx="157679" cy="137954"/>
              <a:chOff x="3166642" y="4566054"/>
              <a:chExt cx="273617" cy="248463"/>
            </a:xfrm>
            <a:solidFill>
              <a:srgbClr val="FF0000"/>
            </a:solidFill>
          </p:grpSpPr>
          <p:sp>
            <p:nvSpPr>
              <p:cNvPr id="756" name="Oval 972">
                <a:extLst>
                  <a:ext uri="{FF2B5EF4-FFF2-40B4-BE49-F238E27FC236}">
                    <a16:creationId xmlns:a16="http://schemas.microsoft.com/office/drawing/2014/main" id="{1FB9BCDE-DDC5-9CBC-AE65-B7C4E4FA0CC4}"/>
                  </a:ext>
                </a:extLst>
              </p:cNvPr>
              <p:cNvSpPr/>
              <p:nvPr/>
            </p:nvSpPr>
            <p:spPr>
              <a:xfrm>
                <a:off x="3257154" y="4616824"/>
                <a:ext cx="87185" cy="88581"/>
              </a:xfrm>
              <a:prstGeom prst="ellipse">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57" name="Oval 973">
                <a:extLst>
                  <a:ext uri="{FF2B5EF4-FFF2-40B4-BE49-F238E27FC236}">
                    <a16:creationId xmlns:a16="http://schemas.microsoft.com/office/drawing/2014/main" id="{12E5C7F7-9C72-8773-FA8C-6A9EAAB44DFF}"/>
                  </a:ext>
                </a:extLst>
              </p:cNvPr>
              <p:cNvSpPr/>
              <p:nvPr/>
            </p:nvSpPr>
            <p:spPr>
              <a:xfrm>
                <a:off x="3343989" y="4725936"/>
                <a:ext cx="87185" cy="88581"/>
              </a:xfrm>
              <a:prstGeom prst="ellipse">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58" name="Oval 974">
                <a:extLst>
                  <a:ext uri="{FF2B5EF4-FFF2-40B4-BE49-F238E27FC236}">
                    <a16:creationId xmlns:a16="http://schemas.microsoft.com/office/drawing/2014/main" id="{866A06D4-A472-4E84-E844-CA5B73C0FA98}"/>
                  </a:ext>
                </a:extLst>
              </p:cNvPr>
              <p:cNvSpPr/>
              <p:nvPr/>
            </p:nvSpPr>
            <p:spPr>
              <a:xfrm>
                <a:off x="3353074" y="4596293"/>
                <a:ext cx="87185" cy="88581"/>
              </a:xfrm>
              <a:prstGeom prst="ellipse">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59" name="Oval 975">
                <a:extLst>
                  <a:ext uri="{FF2B5EF4-FFF2-40B4-BE49-F238E27FC236}">
                    <a16:creationId xmlns:a16="http://schemas.microsoft.com/office/drawing/2014/main" id="{6FCDCB22-81A2-6794-74E7-4638ABF9631A}"/>
                  </a:ext>
                </a:extLst>
              </p:cNvPr>
              <p:cNvSpPr/>
              <p:nvPr/>
            </p:nvSpPr>
            <p:spPr>
              <a:xfrm>
                <a:off x="3239622" y="4725936"/>
                <a:ext cx="87185" cy="88581"/>
              </a:xfrm>
              <a:prstGeom prst="ellipse">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60" name="Oval 976">
                <a:extLst>
                  <a:ext uri="{FF2B5EF4-FFF2-40B4-BE49-F238E27FC236}">
                    <a16:creationId xmlns:a16="http://schemas.microsoft.com/office/drawing/2014/main" id="{A38A5722-81BF-299C-1D0C-9FE49523EB7F}"/>
                  </a:ext>
                </a:extLst>
              </p:cNvPr>
              <p:cNvSpPr/>
              <p:nvPr/>
            </p:nvSpPr>
            <p:spPr>
              <a:xfrm>
                <a:off x="3166642" y="4566054"/>
                <a:ext cx="87185" cy="88581"/>
              </a:xfrm>
              <a:prstGeom prst="ellipse">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grpSp>
        <p:grpSp>
          <p:nvGrpSpPr>
            <p:cNvPr id="704" name="Group 950">
              <a:extLst>
                <a:ext uri="{FF2B5EF4-FFF2-40B4-BE49-F238E27FC236}">
                  <a16:creationId xmlns:a16="http://schemas.microsoft.com/office/drawing/2014/main" id="{8BAC1F13-8634-8949-4B7B-0AD4E5477CEB}"/>
                </a:ext>
              </a:extLst>
            </p:cNvPr>
            <p:cNvGrpSpPr/>
            <p:nvPr/>
          </p:nvGrpSpPr>
          <p:grpSpPr>
            <a:xfrm rot="3072286">
              <a:off x="3410259" y="4044439"/>
              <a:ext cx="157679" cy="137954"/>
              <a:chOff x="3166642" y="4566054"/>
              <a:chExt cx="273617" cy="248463"/>
            </a:xfrm>
            <a:solidFill>
              <a:srgbClr val="FF0000"/>
            </a:solidFill>
          </p:grpSpPr>
          <p:sp>
            <p:nvSpPr>
              <p:cNvPr id="751" name="Oval 967">
                <a:extLst>
                  <a:ext uri="{FF2B5EF4-FFF2-40B4-BE49-F238E27FC236}">
                    <a16:creationId xmlns:a16="http://schemas.microsoft.com/office/drawing/2014/main" id="{AB2B9273-FC2C-8F1B-5A97-FBBA4EC140F4}"/>
                  </a:ext>
                </a:extLst>
              </p:cNvPr>
              <p:cNvSpPr/>
              <p:nvPr/>
            </p:nvSpPr>
            <p:spPr>
              <a:xfrm>
                <a:off x="3257154" y="4616824"/>
                <a:ext cx="87185" cy="88581"/>
              </a:xfrm>
              <a:prstGeom prst="ellipse">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52" name="Oval 968">
                <a:extLst>
                  <a:ext uri="{FF2B5EF4-FFF2-40B4-BE49-F238E27FC236}">
                    <a16:creationId xmlns:a16="http://schemas.microsoft.com/office/drawing/2014/main" id="{3815B733-5639-4410-79EB-B56DDEBC8B5D}"/>
                  </a:ext>
                </a:extLst>
              </p:cNvPr>
              <p:cNvSpPr/>
              <p:nvPr/>
            </p:nvSpPr>
            <p:spPr>
              <a:xfrm>
                <a:off x="3343989" y="4725936"/>
                <a:ext cx="87185" cy="88581"/>
              </a:xfrm>
              <a:prstGeom prst="ellipse">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53" name="Oval 969">
                <a:extLst>
                  <a:ext uri="{FF2B5EF4-FFF2-40B4-BE49-F238E27FC236}">
                    <a16:creationId xmlns:a16="http://schemas.microsoft.com/office/drawing/2014/main" id="{51C289F9-FC99-A691-E7D7-D26C3686EAEE}"/>
                  </a:ext>
                </a:extLst>
              </p:cNvPr>
              <p:cNvSpPr/>
              <p:nvPr/>
            </p:nvSpPr>
            <p:spPr>
              <a:xfrm>
                <a:off x="3353074" y="4596293"/>
                <a:ext cx="87185" cy="88581"/>
              </a:xfrm>
              <a:prstGeom prst="ellipse">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54" name="Oval 970">
                <a:extLst>
                  <a:ext uri="{FF2B5EF4-FFF2-40B4-BE49-F238E27FC236}">
                    <a16:creationId xmlns:a16="http://schemas.microsoft.com/office/drawing/2014/main" id="{C474924A-BBC4-9090-A10E-8D36D2A59DE6}"/>
                  </a:ext>
                </a:extLst>
              </p:cNvPr>
              <p:cNvSpPr/>
              <p:nvPr/>
            </p:nvSpPr>
            <p:spPr>
              <a:xfrm>
                <a:off x="3239622" y="4725936"/>
                <a:ext cx="87185" cy="88581"/>
              </a:xfrm>
              <a:prstGeom prst="ellipse">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55" name="Oval 971">
                <a:extLst>
                  <a:ext uri="{FF2B5EF4-FFF2-40B4-BE49-F238E27FC236}">
                    <a16:creationId xmlns:a16="http://schemas.microsoft.com/office/drawing/2014/main" id="{C2FFAAE6-F879-7F92-487D-05D74FB5ECA9}"/>
                  </a:ext>
                </a:extLst>
              </p:cNvPr>
              <p:cNvSpPr/>
              <p:nvPr/>
            </p:nvSpPr>
            <p:spPr>
              <a:xfrm>
                <a:off x="3166642" y="4566054"/>
                <a:ext cx="87185" cy="88581"/>
              </a:xfrm>
              <a:prstGeom prst="ellipse">
                <a:avLst/>
              </a:prstGeom>
              <a:grp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grpSp>
        <p:sp>
          <p:nvSpPr>
            <p:cNvPr id="705" name="TextBox 951">
              <a:extLst>
                <a:ext uri="{FF2B5EF4-FFF2-40B4-BE49-F238E27FC236}">
                  <a16:creationId xmlns:a16="http://schemas.microsoft.com/office/drawing/2014/main" id="{6913236D-F7DE-8B1A-3D5B-450E1B922A2C}"/>
                </a:ext>
              </a:extLst>
            </p:cNvPr>
            <p:cNvSpPr txBox="1"/>
            <p:nvPr/>
          </p:nvSpPr>
          <p:spPr>
            <a:xfrm>
              <a:off x="3353345" y="4286887"/>
              <a:ext cx="799629" cy="313932"/>
            </a:xfrm>
            <a:prstGeom prst="rect">
              <a:avLst/>
            </a:prstGeom>
            <a:noFill/>
          </p:spPr>
          <p:txBody>
            <a:bodyPr wrap="square" lIns="0" tIns="0" rIns="0" bIns="0" rtlCol="0" anchor="ctr">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IFN-γ</a:t>
              </a:r>
            </a:p>
            <a:p>
              <a:pPr marL="0" marR="0" lvl="0" indent="0" defTabSz="685800" eaLnBrk="1" fontAlgn="auto" latinLnBrk="0" hangingPunct="1">
                <a:lnSpc>
                  <a:spcPct val="85000"/>
                </a:lnSpc>
                <a:spcBef>
                  <a:spcPts val="0"/>
                </a:spcBef>
                <a:spcAft>
                  <a:spcPts val="0"/>
                </a:spcAft>
                <a:buClrTx/>
                <a:buSzTx/>
                <a:buFontTx/>
                <a:buNone/>
                <a:tabLst/>
                <a:defRPr/>
              </a:pPr>
              <a:endParaRPr kumimoji="0" lang="en-US" sz="900" b="0" i="0" u="none" strike="noStrike" kern="0" cap="none" spc="0" normalizeH="0" baseline="0" noProof="0">
                <a:ln>
                  <a:noFill/>
                </a:ln>
                <a:solidFill>
                  <a:srgbClr val="2F3651"/>
                </a:solidFill>
                <a:effectLst/>
                <a:uLnTx/>
                <a:uFillTx/>
                <a:latin typeface="Arial" panose="020B0604020202020204" pitchFamily="34" charset="0"/>
                <a:ea typeface="Verdana"/>
                <a:cs typeface="Arial" panose="020B0604020202020204" pitchFamily="34" charset="0"/>
                <a:sym typeface="Verdana"/>
              </a:endParaRPr>
            </a:p>
          </p:txBody>
        </p:sp>
        <p:sp>
          <p:nvSpPr>
            <p:cNvPr id="706" name="TextBox 952">
              <a:extLst>
                <a:ext uri="{FF2B5EF4-FFF2-40B4-BE49-F238E27FC236}">
                  <a16:creationId xmlns:a16="http://schemas.microsoft.com/office/drawing/2014/main" id="{3701E7C1-1FA5-B3E4-51C0-1F279A28CF19}"/>
                </a:ext>
              </a:extLst>
            </p:cNvPr>
            <p:cNvSpPr txBox="1"/>
            <p:nvPr/>
          </p:nvSpPr>
          <p:spPr>
            <a:xfrm>
              <a:off x="4422967" y="3900827"/>
              <a:ext cx="743129" cy="156967"/>
            </a:xfrm>
            <a:prstGeom prst="rect">
              <a:avLst/>
            </a:prstGeom>
            <a:noFill/>
          </p:spPr>
          <p:txBody>
            <a:bodyPr wrap="square" lIns="0" tIns="0" rIns="0" bIns="0" rtlCol="0" anchor="ctr">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Granzym</a:t>
              </a:r>
            </a:p>
          </p:txBody>
        </p:sp>
        <p:grpSp>
          <p:nvGrpSpPr>
            <p:cNvPr id="707" name="Group 953">
              <a:extLst>
                <a:ext uri="{FF2B5EF4-FFF2-40B4-BE49-F238E27FC236}">
                  <a16:creationId xmlns:a16="http://schemas.microsoft.com/office/drawing/2014/main" id="{ED473F94-272D-07C7-CD0A-C13AA6FEF051}"/>
                </a:ext>
              </a:extLst>
            </p:cNvPr>
            <p:cNvGrpSpPr/>
            <p:nvPr/>
          </p:nvGrpSpPr>
          <p:grpSpPr>
            <a:xfrm rot="20618512">
              <a:off x="4139286" y="3923735"/>
              <a:ext cx="244633" cy="211570"/>
              <a:chOff x="4443014" y="4224515"/>
              <a:chExt cx="244633" cy="211570"/>
            </a:xfrm>
          </p:grpSpPr>
          <p:sp>
            <p:nvSpPr>
              <p:cNvPr id="747" name="Isosceles Triangle 963">
                <a:extLst>
                  <a:ext uri="{FF2B5EF4-FFF2-40B4-BE49-F238E27FC236}">
                    <a16:creationId xmlns:a16="http://schemas.microsoft.com/office/drawing/2014/main" id="{644BA985-94DC-C9BE-CD4C-B3ECBEA2E963}"/>
                  </a:ext>
                </a:extLst>
              </p:cNvPr>
              <p:cNvSpPr/>
              <p:nvPr/>
            </p:nvSpPr>
            <p:spPr>
              <a:xfrm>
                <a:off x="4443014" y="4282540"/>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48" name="Isosceles Triangle 964">
                <a:extLst>
                  <a:ext uri="{FF2B5EF4-FFF2-40B4-BE49-F238E27FC236}">
                    <a16:creationId xmlns:a16="http://schemas.microsoft.com/office/drawing/2014/main" id="{26FE6D19-9110-49DE-0A2D-BC026C2ACA20}"/>
                  </a:ext>
                </a:extLst>
              </p:cNvPr>
              <p:cNvSpPr/>
              <p:nvPr/>
            </p:nvSpPr>
            <p:spPr>
              <a:xfrm>
                <a:off x="4521274" y="4224515"/>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49" name="Isosceles Triangle 965">
                <a:extLst>
                  <a:ext uri="{FF2B5EF4-FFF2-40B4-BE49-F238E27FC236}">
                    <a16:creationId xmlns:a16="http://schemas.microsoft.com/office/drawing/2014/main" id="{5703480F-1DC8-2CDA-5E81-D9B541C5693D}"/>
                  </a:ext>
                </a:extLst>
              </p:cNvPr>
              <p:cNvSpPr/>
              <p:nvPr/>
            </p:nvSpPr>
            <p:spPr>
              <a:xfrm>
                <a:off x="4536346" y="4355678"/>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50" name="Isosceles Triangle 966">
                <a:extLst>
                  <a:ext uri="{FF2B5EF4-FFF2-40B4-BE49-F238E27FC236}">
                    <a16:creationId xmlns:a16="http://schemas.microsoft.com/office/drawing/2014/main" id="{311967DD-0C84-C4EE-8081-166D18232FF2}"/>
                  </a:ext>
                </a:extLst>
              </p:cNvPr>
              <p:cNvSpPr/>
              <p:nvPr/>
            </p:nvSpPr>
            <p:spPr>
              <a:xfrm>
                <a:off x="4611298" y="4285625"/>
                <a:ext cx="76349" cy="80407"/>
              </a:xfrm>
              <a:prstGeom prst="triangle">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grpSp>
        <p:sp>
          <p:nvSpPr>
            <p:cNvPr id="708" name="TextBox 954">
              <a:extLst>
                <a:ext uri="{FF2B5EF4-FFF2-40B4-BE49-F238E27FC236}">
                  <a16:creationId xmlns:a16="http://schemas.microsoft.com/office/drawing/2014/main" id="{0B3C5D44-CF0C-6B18-9F66-90421FD27C0B}"/>
                </a:ext>
              </a:extLst>
            </p:cNvPr>
            <p:cNvSpPr txBox="1"/>
            <p:nvPr/>
          </p:nvSpPr>
          <p:spPr>
            <a:xfrm>
              <a:off x="2724471" y="4726076"/>
              <a:ext cx="743129" cy="156967"/>
            </a:xfrm>
            <a:prstGeom prst="rect">
              <a:avLst/>
            </a:prstGeom>
            <a:noFill/>
          </p:spPr>
          <p:txBody>
            <a:bodyPr wrap="square" lIns="0" tIns="0" rIns="0" bIns="0" rtlCol="0" anchor="ctr">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Perforin</a:t>
              </a:r>
            </a:p>
          </p:txBody>
        </p:sp>
        <p:grpSp>
          <p:nvGrpSpPr>
            <p:cNvPr id="709" name="Group 955">
              <a:extLst>
                <a:ext uri="{FF2B5EF4-FFF2-40B4-BE49-F238E27FC236}">
                  <a16:creationId xmlns:a16="http://schemas.microsoft.com/office/drawing/2014/main" id="{B4F0DF41-49CB-E185-3379-07DA0E636702}"/>
                </a:ext>
              </a:extLst>
            </p:cNvPr>
            <p:cNvGrpSpPr/>
            <p:nvPr/>
          </p:nvGrpSpPr>
          <p:grpSpPr>
            <a:xfrm rot="3072286">
              <a:off x="3082864" y="4287480"/>
              <a:ext cx="273617" cy="248463"/>
              <a:chOff x="3166642" y="4566054"/>
              <a:chExt cx="273617" cy="248463"/>
            </a:xfrm>
          </p:grpSpPr>
          <p:sp>
            <p:nvSpPr>
              <p:cNvPr id="742" name="Oval 542">
                <a:extLst>
                  <a:ext uri="{FF2B5EF4-FFF2-40B4-BE49-F238E27FC236}">
                    <a16:creationId xmlns:a16="http://schemas.microsoft.com/office/drawing/2014/main" id="{FD8370B6-1A32-D244-B27A-7A3305650329}"/>
                  </a:ext>
                </a:extLst>
              </p:cNvPr>
              <p:cNvSpPr/>
              <p:nvPr/>
            </p:nvSpPr>
            <p:spPr>
              <a:xfrm>
                <a:off x="3257154" y="4616824"/>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43" name="Oval 959">
                <a:extLst>
                  <a:ext uri="{FF2B5EF4-FFF2-40B4-BE49-F238E27FC236}">
                    <a16:creationId xmlns:a16="http://schemas.microsoft.com/office/drawing/2014/main" id="{96C3C527-D809-8B61-8FFA-2BDCCFF7ECEE}"/>
                  </a:ext>
                </a:extLst>
              </p:cNvPr>
              <p:cNvSpPr/>
              <p:nvPr/>
            </p:nvSpPr>
            <p:spPr>
              <a:xfrm>
                <a:off x="3343989" y="4725936"/>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44" name="Oval 960">
                <a:extLst>
                  <a:ext uri="{FF2B5EF4-FFF2-40B4-BE49-F238E27FC236}">
                    <a16:creationId xmlns:a16="http://schemas.microsoft.com/office/drawing/2014/main" id="{88A154E6-EF36-CE29-1366-D185DC46A4B4}"/>
                  </a:ext>
                </a:extLst>
              </p:cNvPr>
              <p:cNvSpPr/>
              <p:nvPr/>
            </p:nvSpPr>
            <p:spPr>
              <a:xfrm>
                <a:off x="3353074" y="4596293"/>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45" name="Oval 961">
                <a:extLst>
                  <a:ext uri="{FF2B5EF4-FFF2-40B4-BE49-F238E27FC236}">
                    <a16:creationId xmlns:a16="http://schemas.microsoft.com/office/drawing/2014/main" id="{CBF2EE47-D832-18B0-1AA5-C806796DDB5B}"/>
                  </a:ext>
                </a:extLst>
              </p:cNvPr>
              <p:cNvSpPr/>
              <p:nvPr/>
            </p:nvSpPr>
            <p:spPr>
              <a:xfrm>
                <a:off x="3239622" y="4725936"/>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sp>
            <p:nvSpPr>
              <p:cNvPr id="746" name="Oval 962">
                <a:extLst>
                  <a:ext uri="{FF2B5EF4-FFF2-40B4-BE49-F238E27FC236}">
                    <a16:creationId xmlns:a16="http://schemas.microsoft.com/office/drawing/2014/main" id="{390B0A87-B0EA-065D-C0B4-68432354F1BA}"/>
                  </a:ext>
                </a:extLst>
              </p:cNvPr>
              <p:cNvSpPr/>
              <p:nvPr/>
            </p:nvSpPr>
            <p:spPr>
              <a:xfrm>
                <a:off x="3166642" y="4566054"/>
                <a:ext cx="87185" cy="88581"/>
              </a:xfrm>
              <a:prstGeom prst="ellipse">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Calibri" panose="020F0502020204030204"/>
                  <a:cs typeface="Arial"/>
                </a:endParaRPr>
              </a:p>
            </p:txBody>
          </p:sp>
        </p:grpSp>
        <p:sp>
          <p:nvSpPr>
            <p:cNvPr id="710" name="Arrow: Curved Right 956">
              <a:extLst>
                <a:ext uri="{FF2B5EF4-FFF2-40B4-BE49-F238E27FC236}">
                  <a16:creationId xmlns:a16="http://schemas.microsoft.com/office/drawing/2014/main" id="{AD76234B-367F-8A9A-E71B-52EEDE785FAC}"/>
                </a:ext>
              </a:extLst>
            </p:cNvPr>
            <p:cNvSpPr/>
            <p:nvPr/>
          </p:nvSpPr>
          <p:spPr>
            <a:xfrm rot="20199146" flipV="1">
              <a:off x="3075760" y="4086796"/>
              <a:ext cx="346039" cy="715084"/>
            </a:xfrm>
            <a:prstGeom prst="curvedRightArrow">
              <a:avLst>
                <a:gd name="adj1" fmla="val 9321"/>
                <a:gd name="adj2" fmla="val 48882"/>
                <a:gd name="adj3" fmla="val 25000"/>
              </a:avLst>
            </a:prstGeom>
            <a:solidFill>
              <a:srgbClr val="347475"/>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Calibri" panose="020F0502020204030204"/>
                <a:ea typeface="Calibri" panose="020F0502020204030204"/>
                <a:cs typeface="Arial"/>
              </a:endParaRPr>
            </a:p>
          </p:txBody>
        </p:sp>
        <p:sp>
          <p:nvSpPr>
            <p:cNvPr id="711" name="Arrow: Curved Right 957">
              <a:extLst>
                <a:ext uri="{FF2B5EF4-FFF2-40B4-BE49-F238E27FC236}">
                  <a16:creationId xmlns:a16="http://schemas.microsoft.com/office/drawing/2014/main" id="{851B12F0-4E0C-036A-E2C2-46080D4B611A}"/>
                </a:ext>
              </a:extLst>
            </p:cNvPr>
            <p:cNvSpPr/>
            <p:nvPr/>
          </p:nvSpPr>
          <p:spPr>
            <a:xfrm rot="20199146" flipH="1" flipV="1">
              <a:off x="4186387" y="3728449"/>
              <a:ext cx="233964" cy="670375"/>
            </a:xfrm>
            <a:prstGeom prst="curvedRightArrow">
              <a:avLst>
                <a:gd name="adj1" fmla="val 28039"/>
                <a:gd name="adj2" fmla="val 50000"/>
                <a:gd name="adj3" fmla="val 37025"/>
              </a:avLst>
            </a:prstGeom>
            <a:solidFill>
              <a:srgbClr val="FFC00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0000"/>
                </a:solidFill>
                <a:effectLst/>
                <a:uLnTx/>
                <a:uFillTx/>
                <a:latin typeface="Calibri" panose="020F0502020204030204"/>
                <a:ea typeface="Calibri" panose="020F0502020204030204"/>
                <a:cs typeface="Arial"/>
              </a:endParaRPr>
            </a:p>
          </p:txBody>
        </p:sp>
        <p:grpSp>
          <p:nvGrpSpPr>
            <p:cNvPr id="712" name="T-Cells infiltrate 4">
              <a:extLst>
                <a:ext uri="{FF2B5EF4-FFF2-40B4-BE49-F238E27FC236}">
                  <a16:creationId xmlns:a16="http://schemas.microsoft.com/office/drawing/2014/main" id="{2005E7DA-4F8D-2F72-0216-51C7AFFB05B6}"/>
                </a:ext>
              </a:extLst>
            </p:cNvPr>
            <p:cNvGrpSpPr/>
            <p:nvPr/>
          </p:nvGrpSpPr>
          <p:grpSpPr>
            <a:xfrm>
              <a:off x="10477844" y="4328317"/>
              <a:ext cx="719997" cy="668799"/>
              <a:chOff x="1062106" y="1799126"/>
              <a:chExt cx="980756" cy="963564"/>
            </a:xfrm>
          </p:grpSpPr>
          <p:sp>
            <p:nvSpPr>
              <p:cNvPr id="738" name="Freeform: Shape 538">
                <a:extLst>
                  <a:ext uri="{FF2B5EF4-FFF2-40B4-BE49-F238E27FC236}">
                    <a16:creationId xmlns:a16="http://schemas.microsoft.com/office/drawing/2014/main" id="{358D8144-5901-65D8-DAA3-42F473F60792}"/>
                  </a:ext>
                </a:extLst>
              </p:cNvPr>
              <p:cNvSpPr/>
              <p:nvPr/>
            </p:nvSpPr>
            <p:spPr>
              <a:xfrm>
                <a:off x="1062106" y="1799126"/>
                <a:ext cx="980756" cy="963564"/>
              </a:xfrm>
              <a:custGeom>
                <a:avLst/>
                <a:gdLst>
                  <a:gd name="connsiteX0" fmla="*/ 980756 w 980756"/>
                  <a:gd name="connsiteY0" fmla="*/ 481782 h 963564"/>
                  <a:gd name="connsiteX1" fmla="*/ 490378 w 980756"/>
                  <a:gd name="connsiteY1" fmla="*/ 963565 h 963564"/>
                  <a:gd name="connsiteX2" fmla="*/ 0 w 980756"/>
                  <a:gd name="connsiteY2" fmla="*/ 481782 h 963564"/>
                  <a:gd name="connsiteX3" fmla="*/ 490378 w 980756"/>
                  <a:gd name="connsiteY3" fmla="*/ 0 h 963564"/>
                  <a:gd name="connsiteX4" fmla="*/ 980756 w 980756"/>
                  <a:gd name="connsiteY4" fmla="*/ 481782 h 963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756" h="963564">
                    <a:moveTo>
                      <a:pt x="980756" y="481782"/>
                    </a:moveTo>
                    <a:cubicBezTo>
                      <a:pt x="980756" y="747863"/>
                      <a:pt x="761207" y="963565"/>
                      <a:pt x="490378" y="963565"/>
                    </a:cubicBezTo>
                    <a:cubicBezTo>
                      <a:pt x="219550" y="963565"/>
                      <a:pt x="0" y="747863"/>
                      <a:pt x="0" y="481782"/>
                    </a:cubicBezTo>
                    <a:cubicBezTo>
                      <a:pt x="0" y="215701"/>
                      <a:pt x="219550" y="0"/>
                      <a:pt x="490378" y="0"/>
                    </a:cubicBezTo>
                    <a:cubicBezTo>
                      <a:pt x="761207" y="0"/>
                      <a:pt x="980756" y="215701"/>
                      <a:pt x="980756" y="481782"/>
                    </a:cubicBezTo>
                    <a:close/>
                  </a:path>
                </a:pathLst>
              </a:custGeom>
              <a:solidFill>
                <a:srgbClr val="575D72">
                  <a:lumMod val="20000"/>
                  <a:lumOff val="80000"/>
                  <a:alpha val="80000"/>
                </a:srgbClr>
              </a:solidFill>
              <a:ln w="5106" cap="flat">
                <a:no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39" name="Freeform: Shape 539">
                <a:extLst>
                  <a:ext uri="{FF2B5EF4-FFF2-40B4-BE49-F238E27FC236}">
                    <a16:creationId xmlns:a16="http://schemas.microsoft.com/office/drawing/2014/main" id="{D4875EEB-3E34-D44D-B7B4-04D4F92C1A47}"/>
                  </a:ext>
                </a:extLst>
              </p:cNvPr>
              <p:cNvSpPr/>
              <p:nvPr/>
            </p:nvSpPr>
            <p:spPr>
              <a:xfrm>
                <a:off x="1062106" y="1799126"/>
                <a:ext cx="980756" cy="963564"/>
              </a:xfrm>
              <a:custGeom>
                <a:avLst/>
                <a:gdLst>
                  <a:gd name="connsiteX0" fmla="*/ 980756 w 980756"/>
                  <a:gd name="connsiteY0" fmla="*/ 481782 h 963564"/>
                  <a:gd name="connsiteX1" fmla="*/ 490378 w 980756"/>
                  <a:gd name="connsiteY1" fmla="*/ 963565 h 963564"/>
                  <a:gd name="connsiteX2" fmla="*/ 0 w 980756"/>
                  <a:gd name="connsiteY2" fmla="*/ 481782 h 963564"/>
                  <a:gd name="connsiteX3" fmla="*/ 490378 w 980756"/>
                  <a:gd name="connsiteY3" fmla="*/ 0 h 963564"/>
                  <a:gd name="connsiteX4" fmla="*/ 980756 w 980756"/>
                  <a:gd name="connsiteY4" fmla="*/ 481782 h 9635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0756" h="963564">
                    <a:moveTo>
                      <a:pt x="980756" y="481782"/>
                    </a:moveTo>
                    <a:cubicBezTo>
                      <a:pt x="980756" y="747863"/>
                      <a:pt x="761207" y="963565"/>
                      <a:pt x="490378" y="963565"/>
                    </a:cubicBezTo>
                    <a:cubicBezTo>
                      <a:pt x="219550" y="963565"/>
                      <a:pt x="0" y="747863"/>
                      <a:pt x="0" y="481782"/>
                    </a:cubicBezTo>
                    <a:cubicBezTo>
                      <a:pt x="0" y="215701"/>
                      <a:pt x="219550" y="0"/>
                      <a:pt x="490378" y="0"/>
                    </a:cubicBezTo>
                    <a:cubicBezTo>
                      <a:pt x="761207" y="0"/>
                      <a:pt x="980756" y="215701"/>
                      <a:pt x="980756" y="481782"/>
                    </a:cubicBezTo>
                    <a:close/>
                  </a:path>
                </a:pathLst>
              </a:custGeom>
              <a:noFill/>
              <a:ln w="15319" cap="flat">
                <a:solidFill>
                  <a:srgbClr val="575D72">
                    <a:lumMod val="60000"/>
                    <a:lumOff val="40000"/>
                  </a:srgbClr>
                </a:solid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40" name="Freeform: Shape 540">
                <a:extLst>
                  <a:ext uri="{FF2B5EF4-FFF2-40B4-BE49-F238E27FC236}">
                    <a16:creationId xmlns:a16="http://schemas.microsoft.com/office/drawing/2014/main" id="{BFB68C40-E119-3EA7-19C9-5C57D8C36253}"/>
                  </a:ext>
                </a:extLst>
              </p:cNvPr>
              <p:cNvSpPr/>
              <p:nvPr/>
            </p:nvSpPr>
            <p:spPr>
              <a:xfrm>
                <a:off x="1132033" y="1893216"/>
                <a:ext cx="419937" cy="377531"/>
              </a:xfrm>
              <a:custGeom>
                <a:avLst/>
                <a:gdLst>
                  <a:gd name="connsiteX0" fmla="*/ 420 w 419937"/>
                  <a:gd name="connsiteY0" fmla="*/ 377098 h 377531"/>
                  <a:gd name="connsiteX1" fmla="*/ 419938 w 419937"/>
                  <a:gd name="connsiteY1" fmla="*/ 753 h 377531"/>
                  <a:gd name="connsiteX2" fmla="*/ 420 w 419937"/>
                  <a:gd name="connsiteY2" fmla="*/ 377098 h 377531"/>
                </a:gdLst>
                <a:ahLst/>
                <a:cxnLst>
                  <a:cxn ang="0">
                    <a:pos x="connsiteX0" y="connsiteY0"/>
                  </a:cxn>
                  <a:cxn ang="0">
                    <a:pos x="connsiteX1" y="connsiteY1"/>
                  </a:cxn>
                  <a:cxn ang="0">
                    <a:pos x="connsiteX2" y="connsiteY2"/>
                  </a:cxn>
                </a:cxnLst>
                <a:rect l="l" t="t" r="r" b="b"/>
                <a:pathLst>
                  <a:path w="419937" h="377531">
                    <a:moveTo>
                      <a:pt x="420" y="377098"/>
                    </a:moveTo>
                    <a:cubicBezTo>
                      <a:pt x="-5228" y="392737"/>
                      <a:pt x="41499" y="-19931"/>
                      <a:pt x="419938" y="753"/>
                    </a:cubicBezTo>
                    <a:cubicBezTo>
                      <a:pt x="246893" y="21941"/>
                      <a:pt x="81551" y="149575"/>
                      <a:pt x="420" y="377098"/>
                    </a:cubicBezTo>
                    <a:close/>
                  </a:path>
                </a:pathLst>
              </a:custGeom>
              <a:solidFill>
                <a:srgbClr val="FFFFFF"/>
              </a:solidFill>
              <a:ln w="5106" cap="flat">
                <a:noFill/>
                <a:prstDash val="solid"/>
                <a:miter/>
              </a:ln>
            </p:spPr>
            <p:txBody>
              <a:bodyPr rtlCol="0" anchor="ctr"/>
              <a:lstStyle/>
              <a:p>
                <a:pPr marL="0" marR="0" lvl="0" indent="0" defTabSz="685800" eaLnBrk="1" fontAlgn="auto" latinLnBrk="0" hangingPunct="1">
                  <a:lnSpc>
                    <a:spcPct val="90000"/>
                  </a:lnSpc>
                  <a:spcBef>
                    <a:spcPct val="0"/>
                  </a:spcBef>
                  <a:spcAft>
                    <a:spcPct val="0"/>
                  </a:spcAft>
                  <a:buClrTx/>
                  <a:buSzTx/>
                  <a:buFontTx/>
                  <a:buNone/>
                  <a:tabLst/>
                  <a:defRPr/>
                </a:pPr>
                <a:endParaRPr kumimoji="0" lang="en-US" sz="1350" b="0" i="0" u="none" strike="noStrike" kern="0" cap="none" spc="0" normalizeH="0" baseline="0" noProof="0">
                  <a:ln>
                    <a:noFill/>
                  </a:ln>
                  <a:solidFill>
                    <a:srgbClr val="2F3651"/>
                  </a:solidFill>
                  <a:effectLst/>
                  <a:uLnTx/>
                  <a:uFillTx/>
                  <a:latin typeface="Calibri" panose="020F0502020204030204"/>
                  <a:ea typeface="Calibri" panose="020F0502020204030204"/>
                  <a:cs typeface="Arial"/>
                </a:endParaRPr>
              </a:p>
            </p:txBody>
          </p:sp>
          <p:sp>
            <p:nvSpPr>
              <p:cNvPr id="741" name="Freeform: Shape 541">
                <a:extLst>
                  <a:ext uri="{FF2B5EF4-FFF2-40B4-BE49-F238E27FC236}">
                    <a16:creationId xmlns:a16="http://schemas.microsoft.com/office/drawing/2014/main" id="{59AEEF40-0A7C-6782-18F3-75921C351E3A}"/>
                  </a:ext>
                </a:extLst>
              </p:cNvPr>
              <p:cNvSpPr/>
              <p:nvPr/>
            </p:nvSpPr>
            <p:spPr>
              <a:xfrm>
                <a:off x="1231175" y="1955314"/>
                <a:ext cx="761746" cy="748392"/>
              </a:xfrm>
              <a:custGeom>
                <a:avLst/>
                <a:gdLst>
                  <a:gd name="connsiteX0" fmla="*/ 525809 w 525808"/>
                  <a:gd name="connsiteY0" fmla="*/ 258296 h 516591"/>
                  <a:gd name="connsiteX1" fmla="*/ 262904 w 525808"/>
                  <a:gd name="connsiteY1" fmla="*/ 516592 h 516591"/>
                  <a:gd name="connsiteX2" fmla="*/ 0 w 525808"/>
                  <a:gd name="connsiteY2" fmla="*/ 258296 h 516591"/>
                  <a:gd name="connsiteX3" fmla="*/ 262904 w 525808"/>
                  <a:gd name="connsiteY3" fmla="*/ 0 h 516591"/>
                  <a:gd name="connsiteX4" fmla="*/ 525809 w 525808"/>
                  <a:gd name="connsiteY4" fmla="*/ 258296 h 5165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5808" h="516590">
                    <a:moveTo>
                      <a:pt x="525809" y="258296"/>
                    </a:moveTo>
                    <a:cubicBezTo>
                      <a:pt x="525809" y="400949"/>
                      <a:pt x="408102" y="516592"/>
                      <a:pt x="262904" y="516592"/>
                    </a:cubicBezTo>
                    <a:cubicBezTo>
                      <a:pt x="117706" y="516592"/>
                      <a:pt x="0" y="400949"/>
                      <a:pt x="0" y="258296"/>
                    </a:cubicBezTo>
                    <a:cubicBezTo>
                      <a:pt x="0" y="115643"/>
                      <a:pt x="117706" y="0"/>
                      <a:pt x="262904" y="0"/>
                    </a:cubicBezTo>
                    <a:cubicBezTo>
                      <a:pt x="408102" y="0"/>
                      <a:pt x="525809" y="115643"/>
                      <a:pt x="525809" y="258296"/>
                    </a:cubicBezTo>
                    <a:close/>
                  </a:path>
                </a:pathLst>
              </a:custGeom>
              <a:solidFill>
                <a:srgbClr val="575D72">
                  <a:lumMod val="60000"/>
                  <a:lumOff val="40000"/>
                  <a:alpha val="80000"/>
                </a:srgbClr>
              </a:solidFill>
              <a:ln w="5106" cap="flat">
                <a:noFill/>
                <a:prstDash val="solid"/>
                <a:miter/>
              </a:ln>
            </p:spPr>
            <p:txBody>
              <a:bodyPr wrap="none" lIns="0" tIns="0" rIns="0" bIns="0" rtlCol="0" anchor="ctr"/>
              <a:lstStyle/>
              <a:p>
                <a:pPr marL="0" marR="0" lvl="0" indent="0" algn="ctr" defTabSz="685800" eaLnBrk="1" fontAlgn="auto" latinLnBrk="0" hangingPunct="1">
                  <a:lnSpc>
                    <a:spcPct val="90000"/>
                  </a:lnSpc>
                  <a:spcBef>
                    <a:spcPct val="0"/>
                  </a:spcBef>
                  <a:spcAft>
                    <a:spcPct val="0"/>
                  </a:spcAft>
                  <a:buClrTx/>
                  <a:buSzTx/>
                  <a:buFontTx/>
                  <a:buNone/>
                  <a:tabLst/>
                  <a:defRPr/>
                </a:pPr>
                <a:r>
                  <a:rPr kumimoji="0" lang="de" sz="900" b="0" i="0" u="none" strike="noStrike" kern="0" cap="none" spc="0" normalizeH="0" baseline="0" noProof="0">
                    <a:ln>
                      <a:noFill/>
                    </a:ln>
                    <a:solidFill>
                      <a:srgbClr val="2F3651"/>
                    </a:solidFill>
                    <a:effectLst/>
                    <a:uLnTx/>
                    <a:uFill>
                      <a:solidFill>
                        <a:prstClr val="black">
                          <a:alpha val="0"/>
                        </a:prstClr>
                      </a:solidFill>
                    </a:uFill>
                    <a:latin typeface="Calibri"/>
                    <a:ea typeface="Calibri"/>
                    <a:cs typeface="Calibri"/>
                  </a:rPr>
                  <a:t>B-Zelle</a:t>
                </a:r>
                <a:r>
                  <a:rPr kumimoji="0" lang="de" sz="900" b="0" i="0" u="none" strike="noStrike" kern="0" cap="none" spc="0" normalizeH="0" baseline="30000" noProof="0">
                    <a:ln>
                      <a:noFill/>
                    </a:ln>
                    <a:solidFill>
                      <a:srgbClr val="2F3651"/>
                    </a:solidFill>
                    <a:effectLst/>
                    <a:uLnTx/>
                    <a:uFill>
                      <a:solidFill>
                        <a:prstClr val="black">
                          <a:alpha val="0"/>
                        </a:prstClr>
                      </a:solidFill>
                    </a:uFill>
                    <a:latin typeface="Calibri"/>
                    <a:ea typeface="Calibri"/>
                    <a:cs typeface="Calibri"/>
                  </a:rPr>
                  <a:t>6</a:t>
                </a:r>
                <a:endParaRPr kumimoji="0" lang="en-US" sz="900" b="0" i="0" u="none" strike="noStrike" kern="0" cap="none" spc="0" normalizeH="0" baseline="30000" noProof="0">
                  <a:ln>
                    <a:noFill/>
                  </a:ln>
                  <a:solidFill>
                    <a:srgbClr val="2F3651"/>
                  </a:solidFill>
                  <a:effectLst/>
                  <a:uLnTx/>
                  <a:uFillTx/>
                  <a:latin typeface="Calibri" panose="020F0502020204030204"/>
                  <a:ea typeface="Verdana"/>
                  <a:cs typeface="Arial"/>
                </a:endParaRPr>
              </a:p>
            </p:txBody>
          </p:sp>
        </p:grpSp>
        <p:sp>
          <p:nvSpPr>
            <p:cNvPr id="713" name="Freeform: Shape 202">
              <a:extLst>
                <a:ext uri="{FF2B5EF4-FFF2-40B4-BE49-F238E27FC236}">
                  <a16:creationId xmlns:a16="http://schemas.microsoft.com/office/drawing/2014/main" id="{36268911-3E7A-430F-E1B9-218F4C611917}"/>
                </a:ext>
              </a:extLst>
            </p:cNvPr>
            <p:cNvSpPr>
              <a:spLocks noChangeAspect="1"/>
            </p:cNvSpPr>
            <p:nvPr/>
          </p:nvSpPr>
          <p:spPr>
            <a:xfrm rot="4592714">
              <a:off x="9013135" y="3067231"/>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B266B4"/>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714" name="TextBox 512">
              <a:extLst>
                <a:ext uri="{FF2B5EF4-FFF2-40B4-BE49-F238E27FC236}">
                  <a16:creationId xmlns:a16="http://schemas.microsoft.com/office/drawing/2014/main" id="{E93353F4-7AE4-517F-C3CE-CA23FA34ADC7}"/>
                </a:ext>
              </a:extLst>
            </p:cNvPr>
            <p:cNvSpPr txBox="1"/>
            <p:nvPr/>
          </p:nvSpPr>
          <p:spPr>
            <a:xfrm>
              <a:off x="9292360" y="3423201"/>
              <a:ext cx="534823" cy="117725"/>
            </a:xfrm>
            <a:prstGeom prst="rect">
              <a:avLst/>
            </a:prstGeom>
            <a:noFill/>
          </p:spPr>
          <p:txBody>
            <a:bodyPr wrap="square" lIns="0" tIns="0" rIns="0" bIns="0" rtlCol="0" anchor="ctr">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675"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MHC-II</a:t>
              </a:r>
            </a:p>
          </p:txBody>
        </p:sp>
        <p:sp>
          <p:nvSpPr>
            <p:cNvPr id="715" name="TextBox 513">
              <a:extLst>
                <a:ext uri="{FF2B5EF4-FFF2-40B4-BE49-F238E27FC236}">
                  <a16:creationId xmlns:a16="http://schemas.microsoft.com/office/drawing/2014/main" id="{3CF4C3D1-E653-15DF-2AAA-6584F0E64B88}"/>
                </a:ext>
              </a:extLst>
            </p:cNvPr>
            <p:cNvSpPr txBox="1"/>
            <p:nvPr/>
          </p:nvSpPr>
          <p:spPr>
            <a:xfrm>
              <a:off x="9243216" y="3563414"/>
              <a:ext cx="534823" cy="117725"/>
            </a:xfrm>
            <a:prstGeom prst="rect">
              <a:avLst/>
            </a:prstGeom>
            <a:noFill/>
          </p:spPr>
          <p:txBody>
            <a:bodyPr wrap="square" lIns="0" tIns="0" rIns="0" bIns="0" rtlCol="0" anchor="ctr">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675"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Antigen</a:t>
              </a:r>
            </a:p>
          </p:txBody>
        </p:sp>
        <p:sp>
          <p:nvSpPr>
            <p:cNvPr id="716" name="TextBox 514">
              <a:extLst>
                <a:ext uri="{FF2B5EF4-FFF2-40B4-BE49-F238E27FC236}">
                  <a16:creationId xmlns:a16="http://schemas.microsoft.com/office/drawing/2014/main" id="{40B58E37-2BB5-29B0-4234-417B1C35E90B}"/>
                </a:ext>
              </a:extLst>
            </p:cNvPr>
            <p:cNvSpPr txBox="1"/>
            <p:nvPr/>
          </p:nvSpPr>
          <p:spPr>
            <a:xfrm>
              <a:off x="10291012" y="3093129"/>
              <a:ext cx="637771" cy="117725"/>
            </a:xfrm>
            <a:prstGeom prst="rect">
              <a:avLst/>
            </a:prstGeom>
            <a:noFill/>
          </p:spPr>
          <p:txBody>
            <a:bodyPr wrap="square" lIns="0" tIns="0" rIns="0" bIns="0" rtlCol="0" anchor="ctr">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675"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CD4+ TCR</a:t>
              </a:r>
            </a:p>
          </p:txBody>
        </p:sp>
        <p:cxnSp>
          <p:nvCxnSpPr>
            <p:cNvPr id="717" name="Straight Connector 515">
              <a:extLst>
                <a:ext uri="{FF2B5EF4-FFF2-40B4-BE49-F238E27FC236}">
                  <a16:creationId xmlns:a16="http://schemas.microsoft.com/office/drawing/2014/main" id="{C16175B7-6CC1-84B8-071A-99A9FE0D68B2}"/>
                </a:ext>
              </a:extLst>
            </p:cNvPr>
            <p:cNvCxnSpPr/>
            <p:nvPr/>
          </p:nvCxnSpPr>
          <p:spPr>
            <a:xfrm flipV="1">
              <a:off x="9981087" y="3169156"/>
              <a:ext cx="291588" cy="160084"/>
            </a:xfrm>
            <a:prstGeom prst="line">
              <a:avLst/>
            </a:prstGeom>
            <a:noFill/>
            <a:ln w="9525" cap="flat" cmpd="sng" algn="ctr">
              <a:solidFill>
                <a:srgbClr val="7F7F7F"/>
              </a:solidFill>
              <a:prstDash val="solid"/>
            </a:ln>
            <a:effectLst/>
          </p:spPr>
        </p:cxnSp>
        <p:sp>
          <p:nvSpPr>
            <p:cNvPr id="718" name="TextBox 516">
              <a:extLst>
                <a:ext uri="{FF2B5EF4-FFF2-40B4-BE49-F238E27FC236}">
                  <a16:creationId xmlns:a16="http://schemas.microsoft.com/office/drawing/2014/main" id="{EE1C6177-1BF7-011B-BA14-F99418F7CB6E}"/>
                </a:ext>
              </a:extLst>
            </p:cNvPr>
            <p:cNvSpPr txBox="1"/>
            <p:nvPr/>
          </p:nvSpPr>
          <p:spPr>
            <a:xfrm>
              <a:off x="8069118" y="3072343"/>
              <a:ext cx="637771" cy="117725"/>
            </a:xfrm>
            <a:prstGeom prst="rect">
              <a:avLst/>
            </a:prstGeom>
            <a:noFill/>
          </p:spPr>
          <p:txBody>
            <a:bodyPr wrap="square" lIns="0" tIns="0" rIns="0" bIns="0" rtlCol="0" anchor="ctr">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675"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CD8+ TCR</a:t>
              </a:r>
            </a:p>
          </p:txBody>
        </p:sp>
        <p:cxnSp>
          <p:nvCxnSpPr>
            <p:cNvPr id="719" name="Straight Connector 517">
              <a:extLst>
                <a:ext uri="{FF2B5EF4-FFF2-40B4-BE49-F238E27FC236}">
                  <a16:creationId xmlns:a16="http://schemas.microsoft.com/office/drawing/2014/main" id="{7F0A9490-9F4A-08FF-C8B5-B224892075A0}"/>
                </a:ext>
              </a:extLst>
            </p:cNvPr>
            <p:cNvCxnSpPr>
              <a:endCxn id="713" idx="2"/>
            </p:cNvCxnSpPr>
            <p:nvPr/>
          </p:nvCxnSpPr>
          <p:spPr>
            <a:xfrm flipH="1" flipV="1">
              <a:off x="9154454" y="3223391"/>
              <a:ext cx="133508" cy="203808"/>
            </a:xfrm>
            <a:prstGeom prst="line">
              <a:avLst/>
            </a:prstGeom>
            <a:noFill/>
            <a:ln w="9525" cap="flat" cmpd="sng" algn="ctr">
              <a:solidFill>
                <a:srgbClr val="7F7F7F"/>
              </a:solidFill>
              <a:prstDash val="solid"/>
            </a:ln>
            <a:effectLst/>
          </p:spPr>
        </p:cxnSp>
        <p:cxnSp>
          <p:nvCxnSpPr>
            <p:cNvPr id="720" name="Straight Connector 518">
              <a:extLst>
                <a:ext uri="{FF2B5EF4-FFF2-40B4-BE49-F238E27FC236}">
                  <a16:creationId xmlns:a16="http://schemas.microsoft.com/office/drawing/2014/main" id="{003023D4-B622-3CDC-268A-ED2C235532EF}"/>
                </a:ext>
              </a:extLst>
            </p:cNvPr>
            <p:cNvCxnSpPr/>
            <p:nvPr/>
          </p:nvCxnSpPr>
          <p:spPr>
            <a:xfrm flipH="1" flipV="1">
              <a:off x="9090763" y="3361996"/>
              <a:ext cx="133508" cy="203808"/>
            </a:xfrm>
            <a:prstGeom prst="line">
              <a:avLst/>
            </a:prstGeom>
            <a:noFill/>
            <a:ln w="9525" cap="flat" cmpd="sng" algn="ctr">
              <a:solidFill>
                <a:srgbClr val="7F7F7F"/>
              </a:solidFill>
              <a:prstDash val="solid"/>
            </a:ln>
            <a:effectLst/>
          </p:spPr>
        </p:cxnSp>
        <p:sp>
          <p:nvSpPr>
            <p:cNvPr id="721" name="Freeform: Shape 223">
              <a:extLst>
                <a:ext uri="{FF2B5EF4-FFF2-40B4-BE49-F238E27FC236}">
                  <a16:creationId xmlns:a16="http://schemas.microsoft.com/office/drawing/2014/main" id="{8FA144E3-6478-BEE9-3631-D351472DADE8}"/>
                </a:ext>
              </a:extLst>
            </p:cNvPr>
            <p:cNvSpPr>
              <a:spLocks noChangeAspect="1"/>
            </p:cNvSpPr>
            <p:nvPr/>
          </p:nvSpPr>
          <p:spPr>
            <a:xfrm rot="156699" flipV="1">
              <a:off x="8873841" y="3243942"/>
              <a:ext cx="234606" cy="253401"/>
            </a:xfrm>
            <a:custGeom>
              <a:avLst/>
              <a:gdLst>
                <a:gd name="connsiteX0" fmla="*/ 79877 w 287870"/>
                <a:gd name="connsiteY0" fmla="*/ 18 h 310933"/>
                <a:gd name="connsiteX1" fmla="*/ 91756 w 287870"/>
                <a:gd name="connsiteY1" fmla="*/ 4259 h 310933"/>
                <a:gd name="connsiteX2" fmla="*/ 185947 w 287870"/>
                <a:gd name="connsiteY2" fmla="*/ 135217 h 310933"/>
                <a:gd name="connsiteX3" fmla="*/ 202209 w 287870"/>
                <a:gd name="connsiteY3" fmla="*/ 137580 h 310933"/>
                <a:gd name="connsiteX4" fmla="*/ 223724 w 287870"/>
                <a:gd name="connsiteY4" fmla="*/ 121885 h 310933"/>
                <a:gd name="connsiteX5" fmla="*/ 239987 w 287870"/>
                <a:gd name="connsiteY5" fmla="*/ 124248 h 310933"/>
                <a:gd name="connsiteX6" fmla="*/ 285557 w 287870"/>
                <a:gd name="connsiteY6" fmla="*/ 183147 h 310933"/>
                <a:gd name="connsiteX7" fmla="*/ 283187 w 287870"/>
                <a:gd name="connsiteY7" fmla="*/ 199348 h 310933"/>
                <a:gd name="connsiteX8" fmla="*/ 199329 w 287870"/>
                <a:gd name="connsiteY8" fmla="*/ 261115 h 310933"/>
                <a:gd name="connsiteX9" fmla="*/ 199160 w 287870"/>
                <a:gd name="connsiteY9" fmla="*/ 261115 h 310933"/>
                <a:gd name="connsiteX10" fmla="*/ 197030 w 287870"/>
                <a:gd name="connsiteY10" fmla="*/ 260805 h 310933"/>
                <a:gd name="connsiteX11" fmla="*/ 132101 w 287870"/>
                <a:gd name="connsiteY11" fmla="*/ 308630 h 310933"/>
                <a:gd name="connsiteX12" fmla="*/ 131932 w 287870"/>
                <a:gd name="connsiteY12" fmla="*/ 308630 h 310933"/>
                <a:gd name="connsiteX13" fmla="*/ 115669 w 287870"/>
                <a:gd name="connsiteY13" fmla="*/ 306267 h 310933"/>
                <a:gd name="connsiteX14" fmla="*/ 70099 w 287870"/>
                <a:gd name="connsiteY14" fmla="*/ 247368 h 310933"/>
                <a:gd name="connsiteX15" fmla="*/ 72471 w 287870"/>
                <a:gd name="connsiteY15" fmla="*/ 231167 h 310933"/>
                <a:gd name="connsiteX16" fmla="*/ 93985 w 287870"/>
                <a:gd name="connsiteY16" fmla="*/ 215472 h 310933"/>
                <a:gd name="connsiteX17" fmla="*/ 96356 w 287870"/>
                <a:gd name="connsiteY17" fmla="*/ 199271 h 310933"/>
                <a:gd name="connsiteX18" fmla="*/ 2166 w 287870"/>
                <a:gd name="connsiteY18" fmla="*/ 68313 h 310933"/>
                <a:gd name="connsiteX19" fmla="*/ 2674 w 287870"/>
                <a:gd name="connsiteY19" fmla="*/ 52279 h 310933"/>
                <a:gd name="connsiteX20" fmla="*/ 24528 w 287870"/>
                <a:gd name="connsiteY20" fmla="*/ 51774 h 310933"/>
                <a:gd name="connsiteX21" fmla="*/ 118719 w 287870"/>
                <a:gd name="connsiteY21" fmla="*/ 182732 h 310933"/>
                <a:gd name="connsiteX22" fmla="*/ 134981 w 287870"/>
                <a:gd name="connsiteY22" fmla="*/ 185095 h 310933"/>
                <a:gd name="connsiteX23" fmla="*/ 156496 w 287870"/>
                <a:gd name="connsiteY23" fmla="*/ 169400 h 310933"/>
                <a:gd name="connsiteX24" fmla="*/ 158780 w 287870"/>
                <a:gd name="connsiteY24" fmla="*/ 169732 h 310933"/>
                <a:gd name="connsiteX25" fmla="*/ 161213 w 287870"/>
                <a:gd name="connsiteY25" fmla="*/ 167957 h 310933"/>
                <a:gd name="connsiteX26" fmla="*/ 163584 w 287870"/>
                <a:gd name="connsiteY26" fmla="*/ 151756 h 310933"/>
                <a:gd name="connsiteX27" fmla="*/ 69395 w 287870"/>
                <a:gd name="connsiteY27" fmla="*/ 20798 h 310933"/>
                <a:gd name="connsiteX28" fmla="*/ 69903 w 287870"/>
                <a:gd name="connsiteY28" fmla="*/ 4764 h 310933"/>
                <a:gd name="connsiteX29" fmla="*/ 79877 w 287870"/>
                <a:gd name="connsiteY29" fmla="*/ 18 h 310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7870" h="310933">
                  <a:moveTo>
                    <a:pt x="79877" y="18"/>
                  </a:moveTo>
                  <a:cubicBezTo>
                    <a:pt x="83879" y="-172"/>
                    <a:pt x="88199" y="1136"/>
                    <a:pt x="91756" y="4259"/>
                  </a:cubicBezTo>
                  <a:lnTo>
                    <a:pt x="185947" y="135217"/>
                  </a:lnTo>
                  <a:cubicBezTo>
                    <a:pt x="189843" y="140281"/>
                    <a:pt x="197127" y="141293"/>
                    <a:pt x="202209" y="137580"/>
                  </a:cubicBezTo>
                  <a:lnTo>
                    <a:pt x="223724" y="121885"/>
                  </a:lnTo>
                  <a:cubicBezTo>
                    <a:pt x="228976" y="118004"/>
                    <a:pt x="236260" y="119185"/>
                    <a:pt x="239987" y="124248"/>
                  </a:cubicBezTo>
                  <a:lnTo>
                    <a:pt x="285557" y="183147"/>
                  </a:lnTo>
                  <a:cubicBezTo>
                    <a:pt x="289455" y="188377"/>
                    <a:pt x="288268" y="195635"/>
                    <a:pt x="283187" y="199348"/>
                  </a:cubicBezTo>
                  <a:lnTo>
                    <a:pt x="199329" y="261115"/>
                  </a:lnTo>
                  <a:lnTo>
                    <a:pt x="199160" y="261115"/>
                  </a:lnTo>
                  <a:lnTo>
                    <a:pt x="197030" y="260805"/>
                  </a:lnTo>
                  <a:lnTo>
                    <a:pt x="132101" y="308630"/>
                  </a:lnTo>
                  <a:lnTo>
                    <a:pt x="131932" y="308630"/>
                  </a:lnTo>
                  <a:cubicBezTo>
                    <a:pt x="126680" y="312511"/>
                    <a:pt x="119396" y="311330"/>
                    <a:pt x="115669" y="306267"/>
                  </a:cubicBezTo>
                  <a:lnTo>
                    <a:pt x="70099" y="247368"/>
                  </a:lnTo>
                  <a:cubicBezTo>
                    <a:pt x="66202" y="242138"/>
                    <a:pt x="67388" y="234880"/>
                    <a:pt x="72471" y="231167"/>
                  </a:cubicBezTo>
                  <a:lnTo>
                    <a:pt x="93985" y="215472"/>
                  </a:lnTo>
                  <a:cubicBezTo>
                    <a:pt x="99067" y="211591"/>
                    <a:pt x="100084" y="204335"/>
                    <a:pt x="96356" y="199271"/>
                  </a:cubicBezTo>
                  <a:cubicBezTo>
                    <a:pt x="58409" y="147968"/>
                    <a:pt x="40113" y="119615"/>
                    <a:pt x="2166" y="68313"/>
                  </a:cubicBezTo>
                  <a:cubicBezTo>
                    <a:pt x="-883" y="62911"/>
                    <a:pt x="-714" y="56499"/>
                    <a:pt x="2674" y="52279"/>
                  </a:cubicBezTo>
                  <a:cubicBezTo>
                    <a:pt x="7249" y="46542"/>
                    <a:pt x="17413" y="45529"/>
                    <a:pt x="24528" y="51774"/>
                  </a:cubicBezTo>
                  <a:lnTo>
                    <a:pt x="118719" y="182732"/>
                  </a:lnTo>
                  <a:cubicBezTo>
                    <a:pt x="122615" y="187796"/>
                    <a:pt x="129899" y="188808"/>
                    <a:pt x="134981" y="185095"/>
                  </a:cubicBezTo>
                  <a:lnTo>
                    <a:pt x="156496" y="169400"/>
                  </a:lnTo>
                  <a:lnTo>
                    <a:pt x="158780" y="169732"/>
                  </a:lnTo>
                  <a:lnTo>
                    <a:pt x="161213" y="167957"/>
                  </a:lnTo>
                  <a:cubicBezTo>
                    <a:pt x="166295" y="164076"/>
                    <a:pt x="167312" y="156820"/>
                    <a:pt x="163584" y="151756"/>
                  </a:cubicBezTo>
                  <a:cubicBezTo>
                    <a:pt x="125637" y="100453"/>
                    <a:pt x="107342" y="72100"/>
                    <a:pt x="69395" y="20798"/>
                  </a:cubicBezTo>
                  <a:cubicBezTo>
                    <a:pt x="66345" y="15396"/>
                    <a:pt x="66514" y="8984"/>
                    <a:pt x="69903" y="4764"/>
                  </a:cubicBezTo>
                  <a:cubicBezTo>
                    <a:pt x="72190" y="1896"/>
                    <a:pt x="75875" y="208"/>
                    <a:pt x="79877" y="18"/>
                  </a:cubicBezTo>
                  <a:close/>
                </a:path>
              </a:pathLst>
            </a:custGeom>
            <a:solidFill>
              <a:srgbClr val="A30000"/>
            </a:solidFill>
            <a:ln w="3049" cap="flat">
              <a:solidFill>
                <a:sysClr val="window" lastClr="FFFFFF">
                  <a:lumMod val="65000"/>
                </a:sysClr>
              </a:solidFill>
              <a:prstDash val="solid"/>
              <a:miter/>
            </a:ln>
          </p:spPr>
          <p:txBody>
            <a:bodyPr wrap="square" rtlCol="0" anchor="ctr">
              <a:noAutofit/>
            </a:bodyPr>
            <a:lstStyle/>
            <a:p>
              <a:pPr marL="0" marR="0" lvl="0" indent="0" defTabSz="685800" eaLnBrk="1" fontAlgn="auto" latinLnBrk="0" hangingPunct="1">
                <a:lnSpc>
                  <a:spcPct val="100000"/>
                </a:lnSpc>
                <a:spcBef>
                  <a:spcPct val="0"/>
                </a:spcBef>
                <a:spcAft>
                  <a:spcPct val="0"/>
                </a:spcAft>
                <a:buClrTx/>
                <a:buSzTx/>
                <a:buFontTx/>
                <a:buNone/>
                <a:tabLst/>
                <a:defRPr/>
              </a:pPr>
              <a:endParaRPr kumimoji="0" lang="en-US" sz="700" b="0" i="0" u="none" strike="noStrike" kern="0" cap="none" spc="0" normalizeH="0" baseline="0" noProof="0">
                <a:ln>
                  <a:noFill/>
                </a:ln>
                <a:solidFill>
                  <a:srgbClr val="000000"/>
                </a:solidFill>
                <a:effectLst/>
                <a:uLnTx/>
                <a:uFillTx/>
                <a:latin typeface="Arial" panose="020B0604020202020204" pitchFamily="34" charset="0"/>
                <a:ea typeface="Calibri" panose="020F0502020204030204"/>
                <a:cs typeface="Arial" panose="020B0604020202020204" pitchFamily="34" charset="0"/>
              </a:endParaRPr>
            </a:p>
          </p:txBody>
        </p:sp>
        <p:sp>
          <p:nvSpPr>
            <p:cNvPr id="722" name="Oval 520">
              <a:extLst>
                <a:ext uri="{FF2B5EF4-FFF2-40B4-BE49-F238E27FC236}">
                  <a16:creationId xmlns:a16="http://schemas.microsoft.com/office/drawing/2014/main" id="{23FEB9D2-D935-F3D8-8ED8-AB748D3AAF4A}"/>
                </a:ext>
              </a:extLst>
            </p:cNvPr>
            <p:cNvSpPr/>
            <p:nvPr/>
          </p:nvSpPr>
          <p:spPr>
            <a:xfrm rot="2354313">
              <a:off x="9016051" y="3238309"/>
              <a:ext cx="81467" cy="81467"/>
            </a:xfrm>
            <a:prstGeom prst="ellipse">
              <a:avLst/>
            </a:prstGeom>
            <a:solidFill>
              <a:srgbClr val="2F3651">
                <a:lumMod val="75000"/>
                <a:lumOff val="25000"/>
              </a:srgbClr>
            </a:solidFill>
            <a:ln w="28575"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Calibri" panose="020F0502020204030204"/>
                <a:cs typeface="Arial" panose="020B0604020202020204" pitchFamily="34" charset="0"/>
              </a:endParaRPr>
            </a:p>
          </p:txBody>
        </p:sp>
        <p:cxnSp>
          <p:nvCxnSpPr>
            <p:cNvPr id="723" name="Straight Connector 521">
              <a:extLst>
                <a:ext uri="{FF2B5EF4-FFF2-40B4-BE49-F238E27FC236}">
                  <a16:creationId xmlns:a16="http://schemas.microsoft.com/office/drawing/2014/main" id="{0942D769-3D3F-74F0-DA82-C84D87E9C3B5}"/>
                </a:ext>
              </a:extLst>
            </p:cNvPr>
            <p:cNvCxnSpPr/>
            <p:nvPr/>
          </p:nvCxnSpPr>
          <p:spPr>
            <a:xfrm flipV="1">
              <a:off x="9641217" y="3256021"/>
              <a:ext cx="150065" cy="163142"/>
            </a:xfrm>
            <a:prstGeom prst="line">
              <a:avLst/>
            </a:prstGeom>
            <a:noFill/>
            <a:ln w="9525" cap="flat" cmpd="sng" algn="ctr">
              <a:solidFill>
                <a:srgbClr val="7F7F7F"/>
              </a:solidFill>
              <a:prstDash val="solid"/>
            </a:ln>
            <a:effectLst/>
          </p:spPr>
        </p:cxnSp>
        <p:cxnSp>
          <p:nvCxnSpPr>
            <p:cNvPr id="724" name="Straight Connector 522">
              <a:extLst>
                <a:ext uri="{FF2B5EF4-FFF2-40B4-BE49-F238E27FC236}">
                  <a16:creationId xmlns:a16="http://schemas.microsoft.com/office/drawing/2014/main" id="{1BECBB83-8052-3044-C4B8-CC0E06AA0115}"/>
                </a:ext>
              </a:extLst>
            </p:cNvPr>
            <p:cNvCxnSpPr/>
            <p:nvPr/>
          </p:nvCxnSpPr>
          <p:spPr>
            <a:xfrm flipH="1">
              <a:off x="9623921" y="3342508"/>
              <a:ext cx="211961" cy="222053"/>
            </a:xfrm>
            <a:prstGeom prst="line">
              <a:avLst/>
            </a:prstGeom>
            <a:noFill/>
            <a:ln w="9525" cap="flat" cmpd="sng" algn="ctr">
              <a:solidFill>
                <a:srgbClr val="7F7F7F"/>
              </a:solidFill>
              <a:prstDash val="solid"/>
            </a:ln>
            <a:effectLst/>
          </p:spPr>
        </p:cxnSp>
        <p:cxnSp>
          <p:nvCxnSpPr>
            <p:cNvPr id="725" name="Straight Connector 523">
              <a:extLst>
                <a:ext uri="{FF2B5EF4-FFF2-40B4-BE49-F238E27FC236}">
                  <a16:creationId xmlns:a16="http://schemas.microsoft.com/office/drawing/2014/main" id="{71C2F46B-4493-8B7C-1204-CF58AF58FC5F}"/>
                </a:ext>
              </a:extLst>
            </p:cNvPr>
            <p:cNvCxnSpPr/>
            <p:nvPr/>
          </p:nvCxnSpPr>
          <p:spPr>
            <a:xfrm>
              <a:off x="8632992" y="3183634"/>
              <a:ext cx="296791" cy="108421"/>
            </a:xfrm>
            <a:prstGeom prst="line">
              <a:avLst/>
            </a:prstGeom>
            <a:noFill/>
            <a:ln w="9525" cap="flat" cmpd="sng" algn="ctr">
              <a:solidFill>
                <a:srgbClr val="7F7F7F"/>
              </a:solidFill>
              <a:prstDash val="solid"/>
            </a:ln>
            <a:effectLst/>
          </p:spPr>
        </p:cxnSp>
        <p:sp>
          <p:nvSpPr>
            <p:cNvPr id="726" name="TextBox 524">
              <a:extLst>
                <a:ext uri="{FF2B5EF4-FFF2-40B4-BE49-F238E27FC236}">
                  <a16:creationId xmlns:a16="http://schemas.microsoft.com/office/drawing/2014/main" id="{13E130A6-5665-050D-94E4-00A65FCA7A90}"/>
                </a:ext>
              </a:extLst>
            </p:cNvPr>
            <p:cNvSpPr txBox="1"/>
            <p:nvPr/>
          </p:nvSpPr>
          <p:spPr>
            <a:xfrm>
              <a:off x="7148840" y="3439462"/>
              <a:ext cx="1235840" cy="313932"/>
            </a:xfrm>
            <a:prstGeom prst="rect">
              <a:avLst/>
            </a:prstGeom>
            <a:noFill/>
          </p:spPr>
          <p:txBody>
            <a:bodyPr wrap="square" lIns="0" tIns="0" rIns="0" bIns="0" rtlCol="0">
              <a:spAutoFit/>
            </a:bodyPr>
            <a:lstStyle/>
            <a:p>
              <a:pPr marL="0" marR="0" lvl="0" indent="0" algn="ctr" defTabSz="685800" eaLnBrk="1" fontAlgn="auto" latinLnBrk="0" hangingPunct="1">
                <a:lnSpc>
                  <a:spcPct val="85000"/>
                </a:lnSpc>
                <a:spcBef>
                  <a:spcPct val="0"/>
                </a:spcBef>
                <a:spcAft>
                  <a:spcPct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Autoreaktive</a:t>
              </a:r>
              <a:br>
                <a:rPr kumimoji="0" sz="900" b="0" i="0" u="none" strike="noStrike" kern="0" cap="none" spc="0" normalizeH="0" baseline="0" noProof="0">
                  <a:ln>
                    <a:noFill/>
                  </a:ln>
                  <a:solidFill>
                    <a:srgbClr val="000000"/>
                  </a:solidFill>
                  <a:effectLst/>
                  <a:uLnTx/>
                  <a:uFillTx/>
                  <a:latin typeface="Calibri" panose="020F0502020204030204"/>
                  <a:ea typeface="Calibri" panose="020F0502020204030204"/>
                  <a:cs typeface="Arial"/>
                </a:rPr>
              </a:b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CD8+ T-Zelle</a:t>
              </a:r>
            </a:p>
          </p:txBody>
        </p:sp>
        <p:sp>
          <p:nvSpPr>
            <p:cNvPr id="727" name="TextBox 525">
              <a:extLst>
                <a:ext uri="{FF2B5EF4-FFF2-40B4-BE49-F238E27FC236}">
                  <a16:creationId xmlns:a16="http://schemas.microsoft.com/office/drawing/2014/main" id="{3729BFD5-BE0A-0C36-AD27-86707911C38B}"/>
                </a:ext>
              </a:extLst>
            </p:cNvPr>
            <p:cNvSpPr txBox="1"/>
            <p:nvPr/>
          </p:nvSpPr>
          <p:spPr>
            <a:xfrm>
              <a:off x="10702900" y="3357933"/>
              <a:ext cx="1174085" cy="470899"/>
            </a:xfrm>
            <a:prstGeom prst="rect">
              <a:avLst/>
            </a:prstGeom>
            <a:noFill/>
          </p:spPr>
          <p:txBody>
            <a:bodyPr wrap="square" lIns="0" tIns="0" rIns="0" bIns="0" rtlCol="0" anchor="ctr">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900" b="1"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Aktivierte autoreaktive CD4+ T-Zelle</a:t>
              </a:r>
            </a:p>
          </p:txBody>
        </p:sp>
        <p:sp>
          <p:nvSpPr>
            <p:cNvPr id="728" name="TextBox 526">
              <a:extLst>
                <a:ext uri="{FF2B5EF4-FFF2-40B4-BE49-F238E27FC236}">
                  <a16:creationId xmlns:a16="http://schemas.microsoft.com/office/drawing/2014/main" id="{CA4A0B0B-A406-21B9-E00C-5F4A673331CD}"/>
                </a:ext>
              </a:extLst>
            </p:cNvPr>
            <p:cNvSpPr txBox="1"/>
            <p:nvPr/>
          </p:nvSpPr>
          <p:spPr>
            <a:xfrm>
              <a:off x="9180932" y="4257786"/>
              <a:ext cx="606132" cy="156967"/>
            </a:xfrm>
            <a:prstGeom prst="rect">
              <a:avLst/>
            </a:prstGeom>
            <a:noFill/>
          </p:spPr>
          <p:txBody>
            <a:bodyPr wrap="square" lIns="0" tIns="0" rIns="0" bIns="0" rtlCol="0">
              <a:spAutoFit/>
            </a:bodyPr>
            <a:lstStyle/>
            <a:p>
              <a:pPr marL="0" marR="0" lvl="0" indent="0" algn="ctr" defTabSz="685800" eaLnBrk="1" fontAlgn="auto" latinLnBrk="0" hangingPunct="1">
                <a:lnSpc>
                  <a:spcPct val="85000"/>
                </a:lnSpc>
                <a:spcBef>
                  <a:spcPts val="0"/>
                </a:spcBef>
                <a:spcAft>
                  <a:spcPts val="0"/>
                </a:spcAft>
                <a:buClrTx/>
                <a:buSzTx/>
                <a:buFontTx/>
                <a:buNone/>
                <a:tabLst/>
                <a:defRPr/>
              </a:pP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IL-2</a:t>
              </a:r>
            </a:p>
          </p:txBody>
        </p:sp>
        <p:sp>
          <p:nvSpPr>
            <p:cNvPr id="729" name="TextBox 527">
              <a:extLst>
                <a:ext uri="{FF2B5EF4-FFF2-40B4-BE49-F238E27FC236}">
                  <a16:creationId xmlns:a16="http://schemas.microsoft.com/office/drawing/2014/main" id="{3677F8C9-5DF8-849F-8121-B10FD541C5DE}"/>
                </a:ext>
              </a:extLst>
            </p:cNvPr>
            <p:cNvSpPr txBox="1"/>
            <p:nvPr/>
          </p:nvSpPr>
          <p:spPr>
            <a:xfrm>
              <a:off x="9211483" y="4449198"/>
              <a:ext cx="606132" cy="156967"/>
            </a:xfrm>
            <a:prstGeom prst="rect">
              <a:avLst/>
            </a:prstGeom>
            <a:noFill/>
          </p:spPr>
          <p:txBody>
            <a:bodyPr wrap="square" lIns="0" tIns="0" rIns="0" bIns="0" rtlCol="0">
              <a:spAutoFit/>
            </a:bodyPr>
            <a:lstStyle/>
            <a:p>
              <a:pPr marL="0" marR="0" lvl="0" indent="0" algn="ctr" defTabSz="685800" eaLnBrk="1" fontAlgn="auto" latinLnBrk="0" hangingPunct="1">
                <a:lnSpc>
                  <a:spcPct val="85000"/>
                </a:lnSpc>
                <a:spcBef>
                  <a:spcPts val="0"/>
                </a:spcBef>
                <a:spcAft>
                  <a:spcPts val="0"/>
                </a:spcAft>
                <a:buClrTx/>
                <a:buSzTx/>
                <a:buFontTx/>
                <a:buNone/>
                <a:tabLst/>
                <a:defRPr/>
              </a:pPr>
              <a:r>
                <a:rPr kumimoji="0" lang="de" sz="900"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IFN-γ</a:t>
              </a:r>
            </a:p>
          </p:txBody>
        </p:sp>
        <p:cxnSp>
          <p:nvCxnSpPr>
            <p:cNvPr id="730" name="Connector: Elbow 529">
              <a:extLst>
                <a:ext uri="{FF2B5EF4-FFF2-40B4-BE49-F238E27FC236}">
                  <a16:creationId xmlns:a16="http://schemas.microsoft.com/office/drawing/2014/main" id="{DB8A8EB4-F4CB-EF40-4C8A-C08EE7089F10}"/>
                </a:ext>
              </a:extLst>
            </p:cNvPr>
            <p:cNvCxnSpPr/>
            <p:nvPr/>
          </p:nvCxnSpPr>
          <p:spPr>
            <a:xfrm rot="10800000" flipV="1">
              <a:off x="9774496" y="4216610"/>
              <a:ext cx="336158" cy="206384"/>
            </a:xfrm>
            <a:prstGeom prst="bentConnector3">
              <a:avLst>
                <a:gd name="adj1" fmla="val 1122"/>
              </a:avLst>
            </a:prstGeom>
            <a:noFill/>
            <a:ln w="19050" cap="flat" cmpd="sng" algn="ctr">
              <a:solidFill>
                <a:srgbClr val="7F7F7F"/>
              </a:solidFill>
              <a:prstDash val="solid"/>
            </a:ln>
            <a:effectLst/>
          </p:spPr>
        </p:cxnSp>
        <p:cxnSp>
          <p:nvCxnSpPr>
            <p:cNvPr id="731" name="Connector: Elbow 530">
              <a:extLst>
                <a:ext uri="{FF2B5EF4-FFF2-40B4-BE49-F238E27FC236}">
                  <a16:creationId xmlns:a16="http://schemas.microsoft.com/office/drawing/2014/main" id="{E79EB9D8-6C41-8CD2-C017-079AFACB3237}"/>
                </a:ext>
              </a:extLst>
            </p:cNvPr>
            <p:cNvCxnSpPr/>
            <p:nvPr/>
          </p:nvCxnSpPr>
          <p:spPr>
            <a:xfrm>
              <a:off x="8935097" y="4206494"/>
              <a:ext cx="869276" cy="216502"/>
            </a:xfrm>
            <a:prstGeom prst="bentConnector3">
              <a:avLst>
                <a:gd name="adj1" fmla="val -39"/>
              </a:avLst>
            </a:prstGeom>
            <a:noFill/>
            <a:ln w="19050" cap="flat" cmpd="sng" algn="ctr">
              <a:solidFill>
                <a:srgbClr val="7F7F7F"/>
              </a:solidFill>
              <a:prstDash val="solid"/>
            </a:ln>
            <a:effectLst/>
          </p:spPr>
        </p:cxnSp>
        <p:cxnSp>
          <p:nvCxnSpPr>
            <p:cNvPr id="732" name="Straight Arrow Connector 532">
              <a:extLst>
                <a:ext uri="{FF2B5EF4-FFF2-40B4-BE49-F238E27FC236}">
                  <a16:creationId xmlns:a16="http://schemas.microsoft.com/office/drawing/2014/main" id="{A1821BC2-4603-DB86-4E49-3EDBECFB20CF}"/>
                </a:ext>
              </a:extLst>
            </p:cNvPr>
            <p:cNvCxnSpPr/>
            <p:nvPr/>
          </p:nvCxnSpPr>
          <p:spPr>
            <a:xfrm flipH="1" flipV="1">
              <a:off x="8933492" y="4142737"/>
              <a:ext cx="0" cy="205497"/>
            </a:xfrm>
            <a:prstGeom prst="straightConnector1">
              <a:avLst/>
            </a:prstGeom>
            <a:noFill/>
            <a:ln w="15875" cap="flat" cmpd="sng" algn="ctr">
              <a:solidFill>
                <a:srgbClr val="7F7F7F"/>
              </a:solidFill>
              <a:prstDash val="solid"/>
              <a:tailEnd type="stealth" w="lg" len="lg"/>
            </a:ln>
            <a:effectLst/>
          </p:spPr>
        </p:cxnSp>
        <p:sp>
          <p:nvSpPr>
            <p:cNvPr id="733" name="TextBox 533">
              <a:extLst>
                <a:ext uri="{FF2B5EF4-FFF2-40B4-BE49-F238E27FC236}">
                  <a16:creationId xmlns:a16="http://schemas.microsoft.com/office/drawing/2014/main" id="{CFA7030B-FB9E-771E-CCCB-0C7BA0969AC5}"/>
                </a:ext>
              </a:extLst>
            </p:cNvPr>
            <p:cNvSpPr txBox="1"/>
            <p:nvPr/>
          </p:nvSpPr>
          <p:spPr>
            <a:xfrm>
              <a:off x="9563375" y="4000665"/>
              <a:ext cx="534823" cy="117725"/>
            </a:xfrm>
            <a:prstGeom prst="rect">
              <a:avLst/>
            </a:prstGeom>
            <a:noFill/>
          </p:spPr>
          <p:txBody>
            <a:bodyPr wrap="square" lIns="0" tIns="0" rIns="0" bIns="0" rtlCol="0" anchor="ctr">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675"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CD40L</a:t>
              </a:r>
            </a:p>
          </p:txBody>
        </p:sp>
        <p:sp>
          <p:nvSpPr>
            <p:cNvPr id="734" name="TextBox 534">
              <a:extLst>
                <a:ext uri="{FF2B5EF4-FFF2-40B4-BE49-F238E27FC236}">
                  <a16:creationId xmlns:a16="http://schemas.microsoft.com/office/drawing/2014/main" id="{36AB8FEE-F927-61D2-4F09-193E6D3790AF}"/>
                </a:ext>
              </a:extLst>
            </p:cNvPr>
            <p:cNvSpPr txBox="1"/>
            <p:nvPr/>
          </p:nvSpPr>
          <p:spPr>
            <a:xfrm>
              <a:off x="9076714" y="3990011"/>
              <a:ext cx="534823" cy="117725"/>
            </a:xfrm>
            <a:prstGeom prst="rect">
              <a:avLst/>
            </a:prstGeom>
            <a:noFill/>
          </p:spPr>
          <p:txBody>
            <a:bodyPr wrap="square" lIns="0" tIns="0" rIns="0" bIns="0" rtlCol="0" anchor="ctr">
              <a:spAutoFit/>
            </a:bodyPr>
            <a:lstStyle/>
            <a:p>
              <a:pPr marL="0" marR="0" lvl="0" indent="0" defTabSz="685800" eaLnBrk="1" fontAlgn="auto" latinLnBrk="0" hangingPunct="1">
                <a:lnSpc>
                  <a:spcPct val="85000"/>
                </a:lnSpc>
                <a:spcBef>
                  <a:spcPts val="0"/>
                </a:spcBef>
                <a:spcAft>
                  <a:spcPts val="0"/>
                </a:spcAft>
                <a:buClrTx/>
                <a:buSzTx/>
                <a:buFontTx/>
                <a:buNone/>
                <a:tabLst/>
                <a:defRPr/>
              </a:pPr>
              <a:r>
                <a:rPr kumimoji="0" lang="de" sz="675" b="0" i="0" u="none" strike="noStrike" kern="0" cap="none" spc="0" normalizeH="0" baseline="0" noProof="0">
                  <a:ln>
                    <a:noFill/>
                  </a:ln>
                  <a:solidFill>
                    <a:srgbClr val="2F3651"/>
                  </a:solidFill>
                  <a:effectLst/>
                  <a:uLnTx/>
                  <a:uFill>
                    <a:solidFill>
                      <a:prstClr val="black">
                        <a:alpha val="0"/>
                      </a:prstClr>
                    </a:solidFill>
                  </a:uFill>
                  <a:latin typeface="Arial"/>
                  <a:ea typeface="Arial"/>
                  <a:cs typeface="Arial"/>
                </a:rPr>
                <a:t>CD40</a:t>
              </a:r>
            </a:p>
          </p:txBody>
        </p:sp>
        <p:pic>
          <p:nvPicPr>
            <p:cNvPr id="735" name="Picture 535" descr="A screenshot of a computer screen&#10;&#10;Description automatically generated">
              <a:extLst>
                <a:ext uri="{FF2B5EF4-FFF2-40B4-BE49-F238E27FC236}">
                  <a16:creationId xmlns:a16="http://schemas.microsoft.com/office/drawing/2014/main" id="{41529778-2A17-E0C7-B704-2A20656C63C6}"/>
                </a:ext>
              </a:extLst>
            </p:cNvPr>
            <p:cNvPicPr>
              <a:picLocks noChangeAspect="1"/>
            </p:cNvPicPr>
            <p:nvPr/>
          </p:nvPicPr>
          <p:blipFill>
            <a:blip r:embed="rId16"/>
            <a:srcRect l="19837" t="20027" r="64634" b="57479"/>
            <a:stretch>
              <a:fillRect/>
            </a:stretch>
          </p:blipFill>
          <p:spPr>
            <a:xfrm rot="5400000">
              <a:off x="9033202" y="3682298"/>
              <a:ext cx="356560" cy="361545"/>
            </a:xfrm>
            <a:prstGeom prst="rect">
              <a:avLst/>
            </a:prstGeom>
          </p:spPr>
        </p:pic>
        <p:sp>
          <p:nvSpPr>
            <p:cNvPr id="736" name="Oval 536">
              <a:extLst>
                <a:ext uri="{FF2B5EF4-FFF2-40B4-BE49-F238E27FC236}">
                  <a16:creationId xmlns:a16="http://schemas.microsoft.com/office/drawing/2014/main" id="{567A8210-2A79-A31F-8EB1-B95065C29EFD}"/>
                </a:ext>
              </a:extLst>
            </p:cNvPr>
            <p:cNvSpPr/>
            <p:nvPr/>
          </p:nvSpPr>
          <p:spPr>
            <a:xfrm>
              <a:off x="9473505" y="3787749"/>
              <a:ext cx="89165" cy="89165"/>
            </a:xfrm>
            <a:prstGeom prst="ellipse">
              <a:avLst/>
            </a:prstGeom>
            <a:solidFill>
              <a:srgbClr val="CC9C50"/>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a:ea typeface="Calibri" panose="020F0502020204030204"/>
                <a:cs typeface="Arial"/>
              </a:endParaRPr>
            </a:p>
          </p:txBody>
        </p:sp>
        <p:cxnSp>
          <p:nvCxnSpPr>
            <p:cNvPr id="737" name="Straight Connector 537">
              <a:extLst>
                <a:ext uri="{FF2B5EF4-FFF2-40B4-BE49-F238E27FC236}">
                  <a16:creationId xmlns:a16="http://schemas.microsoft.com/office/drawing/2014/main" id="{5CEE0CE3-7971-4EFA-E129-AC4008A922CD}"/>
                </a:ext>
              </a:extLst>
            </p:cNvPr>
            <p:cNvCxnSpPr>
              <a:stCxn id="736" idx="6"/>
            </p:cNvCxnSpPr>
            <p:nvPr/>
          </p:nvCxnSpPr>
          <p:spPr>
            <a:xfrm flipV="1">
              <a:off x="9562670" y="3830508"/>
              <a:ext cx="304851" cy="1824"/>
            </a:xfrm>
            <a:prstGeom prst="line">
              <a:avLst/>
            </a:prstGeom>
            <a:noFill/>
            <a:ln w="12700" cap="flat" cmpd="sng" algn="ctr">
              <a:solidFill>
                <a:srgbClr val="CC9C50"/>
              </a:solidFill>
              <a:prstDash val="solid"/>
            </a:ln>
            <a:effectLst/>
          </p:spPr>
        </p:cxnSp>
      </p:grpSp>
      <p:sp>
        <p:nvSpPr>
          <p:cNvPr id="794" name="Rettangolo con angoli arrotondati 9">
            <a:extLst>
              <a:ext uri="{FF2B5EF4-FFF2-40B4-BE49-F238E27FC236}">
                <a16:creationId xmlns:a16="http://schemas.microsoft.com/office/drawing/2014/main" id="{4E0E613B-B21E-1B70-33CA-3C9F14F59518}"/>
              </a:ext>
            </a:extLst>
          </p:cNvPr>
          <p:cNvSpPr/>
          <p:nvPr/>
        </p:nvSpPr>
        <p:spPr>
          <a:xfrm>
            <a:off x="462741" y="959708"/>
            <a:ext cx="8472158" cy="470642"/>
          </a:xfrm>
          <a:prstGeom prst="roundRect">
            <a:avLst>
              <a:gd name="adj" fmla="val 15244"/>
            </a:avLst>
          </a:prstGeom>
          <a:solidFill>
            <a:srgbClr val="2F3651"/>
          </a:solidFill>
          <a:ln w="25400" cap="flat" cmpd="sng" algn="ctr">
            <a:solidFill>
              <a:schemeClr val="accent2"/>
            </a:solidFill>
            <a:prstDash val="solid"/>
          </a:ln>
          <a:effectLst/>
        </p:spPr>
        <p:txBody>
          <a:bodyPr lIns="162000" tIns="40500" r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T-Zell-Erschöpfung ist ein </a:t>
            </a:r>
            <a:r>
              <a:rPr kumimoji="0" lang="de" sz="1200" b="1"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veränderter Differenzierungszustand von T-Zellen</a:t>
            </a: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 </a:t>
            </a:r>
          </a:p>
          <a:p>
            <a:pPr marL="0" marR="0" lvl="0" indent="0" algn="ctr" defTabSz="685800" eaLnBrk="1" fontAlgn="auto" latinLnBrk="0" hangingPunct="1">
              <a:lnSpc>
                <a:spcPct val="100000"/>
              </a:lnSpc>
              <a:spcBef>
                <a:spcPts val="0"/>
              </a:spcBef>
              <a:spcAft>
                <a:spcPts val="0"/>
              </a:spcAft>
              <a:buClrTx/>
              <a:buSzTx/>
              <a:buFontTx/>
              <a:buNone/>
              <a:tabLst/>
              <a:defRPr/>
            </a:pP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der normalerweise mit </a:t>
            </a:r>
            <a:r>
              <a:rPr kumimoji="0" lang="de" sz="1200" b="1"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chronischer</a:t>
            </a: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 </a:t>
            </a:r>
            <a:r>
              <a:rPr kumimoji="0" lang="de" sz="1200" b="1"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Antigenpräsentation </a:t>
            </a: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und/oder Inflammation assoziiert</a:t>
            </a:r>
            <a:r>
              <a:rPr kumimoji="0" lang="de" sz="1200" b="0" i="0" u="none" strike="noStrike" kern="0" cap="none" spc="0" normalizeH="0" noProof="0">
                <a:ln>
                  <a:noFill/>
                </a:ln>
                <a:solidFill>
                  <a:srgbClr val="FFFFFF"/>
                </a:solidFill>
                <a:effectLst/>
                <a:uLnTx/>
                <a:uFill>
                  <a:solidFill>
                    <a:prstClr val="black">
                      <a:alpha val="0"/>
                    </a:prstClr>
                  </a:solidFill>
                </a:uFill>
                <a:latin typeface="Arial"/>
                <a:ea typeface="Arial"/>
                <a:cs typeface="Arial"/>
              </a:rPr>
              <a:t> ist</a:t>
            </a:r>
            <a:r>
              <a:rPr kumimoji="0" lang="de" sz="1200" b="0" i="0" u="none" strike="noStrike" kern="0" cap="none" spc="0" normalizeH="0" baseline="30000" noProof="0">
                <a:ln>
                  <a:noFill/>
                </a:ln>
                <a:solidFill>
                  <a:srgbClr val="FFFFFF"/>
                </a:solidFill>
                <a:effectLst/>
                <a:uLnTx/>
                <a:uFill>
                  <a:solidFill>
                    <a:prstClr val="black">
                      <a:alpha val="0"/>
                    </a:prstClr>
                  </a:solidFill>
                </a:uFill>
                <a:latin typeface="Arial"/>
                <a:ea typeface="Arial"/>
                <a:cs typeface="Arial"/>
              </a:rPr>
              <a:t>1</a:t>
            </a:r>
          </a:p>
        </p:txBody>
      </p:sp>
      <p:sp>
        <p:nvSpPr>
          <p:cNvPr id="795" name="Rettangolo con angoli arrotondati 9">
            <a:extLst>
              <a:ext uri="{FF2B5EF4-FFF2-40B4-BE49-F238E27FC236}">
                <a16:creationId xmlns:a16="http://schemas.microsoft.com/office/drawing/2014/main" id="{24601884-A3A1-DC3A-839D-4A1EC1F03E91}"/>
              </a:ext>
            </a:extLst>
          </p:cNvPr>
          <p:cNvSpPr/>
          <p:nvPr/>
        </p:nvSpPr>
        <p:spPr>
          <a:xfrm>
            <a:off x="5023486" y="3661082"/>
            <a:ext cx="3911414" cy="883576"/>
          </a:xfrm>
          <a:prstGeom prst="roundRect">
            <a:avLst>
              <a:gd name="adj" fmla="val 15244"/>
            </a:avLst>
          </a:prstGeom>
          <a:solidFill>
            <a:srgbClr val="2F3651"/>
          </a:solidFill>
          <a:ln w="25400" cap="flat" cmpd="sng" algn="ctr">
            <a:solidFill>
              <a:schemeClr val="accent2"/>
            </a:solidFill>
            <a:prstDash val="solid"/>
          </a:ln>
          <a:effectLst/>
        </p:spPr>
        <p:txBody>
          <a:bodyPr lIns="162000" tIns="40500" r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Anhaltende Antigenexposition führt zu T-Zell-Erschöpfung, wodurch ihre Fähigkeit zur Beseitigung von Antigenen beeinträchtigt wird und Antigene länger präsent bleiben</a:t>
            </a:r>
            <a:r>
              <a:rPr kumimoji="0" lang="de" sz="1200" b="0" i="0" u="none" strike="noStrike" kern="0" cap="none" spc="0" normalizeH="0" baseline="30000" noProof="0">
                <a:ln>
                  <a:noFill/>
                </a:ln>
                <a:solidFill>
                  <a:srgbClr val="FFFFFF"/>
                </a:solidFill>
                <a:effectLst/>
                <a:uLnTx/>
                <a:uFill>
                  <a:solidFill>
                    <a:prstClr val="black">
                      <a:alpha val="0"/>
                    </a:prstClr>
                  </a:solidFill>
                </a:uFill>
                <a:latin typeface="Arial"/>
                <a:ea typeface="Arial"/>
                <a:cs typeface="Arial"/>
              </a:rPr>
              <a:t>1</a:t>
            </a:r>
          </a:p>
        </p:txBody>
      </p:sp>
      <p:sp>
        <p:nvSpPr>
          <p:cNvPr id="796" name="Rettangolo con angoli arrotondati 9">
            <a:extLst>
              <a:ext uri="{FF2B5EF4-FFF2-40B4-BE49-F238E27FC236}">
                <a16:creationId xmlns:a16="http://schemas.microsoft.com/office/drawing/2014/main" id="{5CC6ABBC-04CE-2C4C-BE07-D4BDE1E7AEDD}"/>
              </a:ext>
            </a:extLst>
          </p:cNvPr>
          <p:cNvSpPr/>
          <p:nvPr/>
        </p:nvSpPr>
        <p:spPr>
          <a:xfrm>
            <a:off x="462741" y="3661406"/>
            <a:ext cx="4515476" cy="883251"/>
          </a:xfrm>
          <a:prstGeom prst="roundRect">
            <a:avLst>
              <a:gd name="adj" fmla="val 15244"/>
            </a:avLst>
          </a:prstGeom>
          <a:solidFill>
            <a:srgbClr val="2F3651"/>
          </a:solidFill>
          <a:ln w="25400" cap="flat" cmpd="sng" algn="ctr">
            <a:solidFill>
              <a:schemeClr val="accent2"/>
            </a:solidFill>
            <a:prstDash val="solid"/>
          </a:ln>
          <a:effectLst/>
        </p:spPr>
        <p:txBody>
          <a:bodyPr lIns="162000" tIns="40500" rIns="27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Erschöpfte CD8+ T-Zellen verlieren nach und nach die Fähigkeit, Interleukin IL-2 und proinflammatorische Zytokine wie IFN-</a:t>
            </a:r>
            <a:r>
              <a:rPr kumimoji="0" lang="el-GR"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γ</a:t>
            </a:r>
            <a:r>
              <a:rPr kumimoji="0" lang="de-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 und TNF-</a:t>
            </a:r>
            <a:r>
              <a:rPr kumimoji="0" lang="el-GR"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α</a:t>
            </a:r>
            <a:r>
              <a:rPr kumimoji="0" lang="de" sz="1200" b="0" i="0" u="none" strike="noStrike" kern="0" cap="none" spc="0" normalizeH="0" baseline="0" noProof="0">
                <a:ln>
                  <a:noFill/>
                </a:ln>
                <a:solidFill>
                  <a:srgbClr val="FFFFFF"/>
                </a:solidFill>
                <a:effectLst/>
                <a:uLnTx/>
                <a:uFill>
                  <a:solidFill>
                    <a:prstClr val="black">
                      <a:alpha val="0"/>
                    </a:prstClr>
                  </a:solidFill>
                </a:uFill>
                <a:latin typeface="Arial"/>
                <a:ea typeface="Arial"/>
                <a:cs typeface="Arial"/>
              </a:rPr>
              <a:t>  zu produzieren</a:t>
            </a:r>
            <a:r>
              <a:rPr kumimoji="0" lang="de" sz="1200" b="0" i="0" u="none" strike="noStrike" kern="0" cap="none" spc="0" normalizeH="0" baseline="30000" noProof="0">
                <a:ln>
                  <a:noFill/>
                </a:ln>
                <a:solidFill>
                  <a:srgbClr val="FFFFFF"/>
                </a:solidFill>
                <a:effectLst/>
                <a:uLnTx/>
                <a:uFill>
                  <a:solidFill>
                    <a:prstClr val="black">
                      <a:alpha val="0"/>
                    </a:prstClr>
                  </a:solidFill>
                </a:uFill>
                <a:latin typeface="Arial"/>
                <a:ea typeface="Arial"/>
                <a:cs typeface="Arial"/>
              </a:rPr>
              <a:t>1</a:t>
            </a:r>
          </a:p>
        </p:txBody>
      </p:sp>
    </p:spTree>
    <p:extLst>
      <p:ext uri="{BB962C8B-B14F-4D97-AF65-F5344CB8AC3E}">
        <p14:creationId xmlns:p14="http://schemas.microsoft.com/office/powerpoint/2010/main" val="42306088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0D16BA7-5777-5078-0EFF-D02700B90F55}"/>
            </a:ext>
          </a:extLst>
        </p:cNvPr>
        <p:cNvGrpSpPr/>
        <p:nvPr/>
      </p:nvGrpSpPr>
      <p:grpSpPr>
        <a:xfrm>
          <a:off x="0" y="0"/>
          <a:ext cx="0" cy="0"/>
          <a:chOff x="0" y="0"/>
          <a:chExt cx="0" cy="0"/>
        </a:xfrm>
      </p:grpSpPr>
      <p:sp>
        <p:nvSpPr>
          <p:cNvPr id="3" name="Textplatzhalter 4">
            <a:extLst>
              <a:ext uri="{FF2B5EF4-FFF2-40B4-BE49-F238E27FC236}">
                <a16:creationId xmlns:a16="http://schemas.microsoft.com/office/drawing/2014/main" id="{9C828B6D-33D1-0513-12B8-2CF1267B1126}"/>
              </a:ext>
            </a:extLst>
          </p:cNvPr>
          <p:cNvSpPr txBox="1">
            <a:spLocks/>
          </p:cNvSpPr>
          <p:nvPr/>
        </p:nvSpPr>
        <p:spPr>
          <a:xfrm>
            <a:off x="347576" y="116735"/>
            <a:ext cx="8737604" cy="463296"/>
          </a:xfrm>
          <a:prstGeom prst="rect">
            <a:avLst/>
          </a:prstGeom>
        </p:spPr>
        <p:txBody>
          <a:bodyPr vert="horz" wrap="square" lIns="45720" tIns="45720" rIns="45720" bIns="45720" rtlCol="0">
            <a:noAutofit/>
          </a:bodyPr>
          <a:lstStyle>
            <a:lvl1pPr marL="0" indent="0" algn="l" defTabSz="685800" rtl="0" eaLnBrk="1" latinLnBrk="0" hangingPunct="1">
              <a:lnSpc>
                <a:spcPct val="125000"/>
              </a:lnSpc>
              <a:spcBef>
                <a:spcPts val="0"/>
              </a:spcBef>
              <a:buFont typeface="Arial" panose="020B0604020202020204" pitchFamily="34" charset="0"/>
              <a:buNone/>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ts val="0"/>
              </a:spcBef>
              <a:buClr>
                <a:schemeClr val="accent2"/>
              </a:buClr>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ts val="0"/>
              </a:spcBef>
              <a:buFontTx/>
              <a:buBlip>
                <a:blip r:embed="rId2"/>
              </a:buBlip>
              <a:defRPr lang="en-US" sz="1000" b="0" i="0" kern="1200" smtClean="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0" indent="0" algn="l" defTabSz="685800" rtl="0" eaLnBrk="1" latinLnBrk="0" hangingPunct="1">
              <a:lnSpc>
                <a:spcPct val="125000"/>
              </a:lnSpc>
              <a:spcBef>
                <a:spcPts val="0"/>
              </a:spcBef>
              <a:buFont typeface="Arial" panose="020B0604020202020204" pitchFamily="34" charset="0"/>
              <a:buNone/>
              <a:defRPr lang="en-US" sz="1000" b="1" i="0" kern="1200">
                <a:solidFill>
                  <a:schemeClr val="accent1"/>
                </a:solidFill>
                <a:latin typeface="+mj-lt"/>
                <a:ea typeface="Verdana" panose="020B0604030504040204" pitchFamily="34" charset="0"/>
                <a:cs typeface="Georgia" panose="02040502050405020303" pitchFamily="18"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nSpc>
                <a:spcPct val="100000"/>
              </a:lnSpc>
            </a:pPr>
            <a:r>
              <a:rPr lang="de-DE" sz="2000" b="1">
                <a:solidFill>
                  <a:srgbClr val="7030A0"/>
                </a:solidFill>
                <a:latin typeface="+mn-lt"/>
              </a:rPr>
              <a:t>T-Zell-Erschöpfung spielt gegensätzliche Rollen: schädlich bei der Bekämpfung von Tumoren und chronischen Infektionen, kann jedoch vorteilhaft zur Verlangsamung von Autoimmunität sein</a:t>
            </a:r>
            <a:r>
              <a:rPr lang="de-DE" sz="2000" b="1" baseline="30000">
                <a:solidFill>
                  <a:srgbClr val="7030A0"/>
                </a:solidFill>
                <a:latin typeface="+mn-lt"/>
              </a:rPr>
              <a:t>1</a:t>
            </a:r>
          </a:p>
        </p:txBody>
      </p:sp>
      <p:sp>
        <p:nvSpPr>
          <p:cNvPr id="2" name="Textfeld 1">
            <a:extLst>
              <a:ext uri="{FF2B5EF4-FFF2-40B4-BE49-F238E27FC236}">
                <a16:creationId xmlns:a16="http://schemas.microsoft.com/office/drawing/2014/main" id="{0174DE34-4AC5-9D4F-65D5-21E8B8E9A79E}"/>
              </a:ext>
            </a:extLst>
          </p:cNvPr>
          <p:cNvSpPr txBox="1"/>
          <p:nvPr/>
        </p:nvSpPr>
        <p:spPr>
          <a:xfrm>
            <a:off x="347577" y="4753081"/>
            <a:ext cx="8504324" cy="369332"/>
          </a:xfrm>
          <a:prstGeom prst="rect">
            <a:avLst/>
          </a:prstGeom>
          <a:noFill/>
        </p:spPr>
        <p:txBody>
          <a:bodyPr wrap="square">
            <a:spAutoFit/>
          </a:bodyPr>
          <a:lstStyle/>
          <a:p>
            <a:r>
              <a:rPr lang="de-DE" sz="600">
                <a:solidFill>
                  <a:srgbClr val="404040"/>
                </a:solidFill>
                <a:cs typeface="Arial"/>
              </a:rPr>
              <a:t>CD: Cluster </a:t>
            </a:r>
            <a:r>
              <a:rPr lang="de-DE" sz="600" err="1">
                <a:solidFill>
                  <a:srgbClr val="404040"/>
                </a:solidFill>
                <a:cs typeface="Arial"/>
              </a:rPr>
              <a:t>of</a:t>
            </a:r>
            <a:r>
              <a:rPr lang="de-DE" sz="600">
                <a:solidFill>
                  <a:srgbClr val="404040"/>
                </a:solidFill>
                <a:cs typeface="Arial"/>
              </a:rPr>
              <a:t> </a:t>
            </a:r>
            <a:r>
              <a:rPr lang="de-DE" sz="600" err="1">
                <a:solidFill>
                  <a:srgbClr val="404040"/>
                </a:solidFill>
                <a:cs typeface="Arial"/>
              </a:rPr>
              <a:t>differentiation</a:t>
            </a:r>
            <a:r>
              <a:rPr lang="de-DE" sz="600">
                <a:solidFill>
                  <a:srgbClr val="404040"/>
                </a:solidFill>
                <a:cs typeface="Arial"/>
              </a:rPr>
              <a:t>, Differenzierungscluster; T1D: Typ-1-Diabetes.</a:t>
            </a:r>
          </a:p>
          <a:p>
            <a:r>
              <a:rPr lang="de-DE" sz="600" b="1">
                <a:solidFill>
                  <a:srgbClr val="404040"/>
                </a:solidFill>
                <a:cs typeface="Arial"/>
              </a:rPr>
              <a:t>1. </a:t>
            </a:r>
            <a:r>
              <a:rPr lang="de-DE" sz="600" err="1">
                <a:solidFill>
                  <a:srgbClr val="404040"/>
                </a:solidFill>
                <a:cs typeface="Arial"/>
              </a:rPr>
              <a:t>Wiedeman</a:t>
            </a:r>
            <a:r>
              <a:rPr lang="de-DE" sz="600">
                <a:solidFill>
                  <a:srgbClr val="404040"/>
                </a:solidFill>
                <a:cs typeface="Arial"/>
              </a:rPr>
              <a:t> AE </a:t>
            </a:r>
            <a:r>
              <a:rPr lang="de-DE" sz="600" i="1">
                <a:solidFill>
                  <a:srgbClr val="404040"/>
                </a:solidFill>
                <a:cs typeface="Arial"/>
              </a:rPr>
              <a:t>et al. J </a:t>
            </a:r>
            <a:r>
              <a:rPr lang="de-DE" sz="600" i="1" err="1">
                <a:solidFill>
                  <a:srgbClr val="404040"/>
                </a:solidFill>
                <a:cs typeface="Arial"/>
              </a:rPr>
              <a:t>Clin</a:t>
            </a:r>
            <a:r>
              <a:rPr lang="de-DE" sz="600" i="1">
                <a:solidFill>
                  <a:srgbClr val="404040"/>
                </a:solidFill>
                <a:cs typeface="Arial"/>
              </a:rPr>
              <a:t> </a:t>
            </a:r>
            <a:r>
              <a:rPr lang="de-DE" sz="600" i="1" err="1">
                <a:solidFill>
                  <a:srgbClr val="404040"/>
                </a:solidFill>
                <a:cs typeface="Arial"/>
              </a:rPr>
              <a:t>Invest</a:t>
            </a:r>
            <a:r>
              <a:rPr lang="de-DE" sz="600" i="1">
                <a:solidFill>
                  <a:srgbClr val="404040"/>
                </a:solidFill>
                <a:cs typeface="Arial"/>
              </a:rPr>
              <a:t> </a:t>
            </a:r>
            <a:r>
              <a:rPr lang="de-DE" sz="600">
                <a:solidFill>
                  <a:srgbClr val="404040"/>
                </a:solidFill>
                <a:cs typeface="Arial"/>
              </a:rPr>
              <a:t>2020; 130: 480–90. </a:t>
            </a:r>
            <a:r>
              <a:rPr lang="de-DE" sz="600" b="1">
                <a:solidFill>
                  <a:srgbClr val="404040"/>
                </a:solidFill>
                <a:cs typeface="Arial"/>
              </a:rPr>
              <a:t>2.</a:t>
            </a:r>
            <a:r>
              <a:rPr lang="de-DE" sz="600">
                <a:solidFill>
                  <a:srgbClr val="404040"/>
                </a:solidFill>
                <a:cs typeface="Arial"/>
              </a:rPr>
              <a:t> Lang SA </a:t>
            </a:r>
            <a:r>
              <a:rPr lang="de-DE" sz="600" i="1">
                <a:solidFill>
                  <a:srgbClr val="404040"/>
                </a:solidFill>
                <a:cs typeface="Arial"/>
              </a:rPr>
              <a:t>et al. </a:t>
            </a:r>
            <a:r>
              <a:rPr lang="de-DE" sz="600" i="1" err="1">
                <a:solidFill>
                  <a:srgbClr val="404040"/>
                </a:solidFill>
                <a:cs typeface="Arial"/>
              </a:rPr>
              <a:t>Sci</a:t>
            </a:r>
            <a:r>
              <a:rPr lang="de-DE" sz="600" i="1">
                <a:solidFill>
                  <a:srgbClr val="404040"/>
                </a:solidFill>
                <a:cs typeface="Arial"/>
              </a:rPr>
              <a:t>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2016; 1: eaai7793. </a:t>
            </a:r>
            <a:r>
              <a:rPr lang="de-DE" sz="600" b="1">
                <a:solidFill>
                  <a:srgbClr val="404040"/>
                </a:solidFill>
                <a:cs typeface="Arial"/>
              </a:rPr>
              <a:t>3.</a:t>
            </a:r>
            <a:r>
              <a:rPr lang="de-DE" sz="600">
                <a:solidFill>
                  <a:srgbClr val="404040"/>
                </a:solidFill>
                <a:cs typeface="Arial"/>
              </a:rPr>
              <a:t> </a:t>
            </a:r>
            <a:r>
              <a:rPr lang="de-DE" sz="600" err="1">
                <a:solidFill>
                  <a:srgbClr val="404040"/>
                </a:solidFill>
                <a:cs typeface="Arial"/>
              </a:rPr>
              <a:t>Wherry</a:t>
            </a:r>
            <a:r>
              <a:rPr lang="de-DE" sz="600">
                <a:solidFill>
                  <a:srgbClr val="404040"/>
                </a:solidFill>
                <a:cs typeface="Arial"/>
              </a:rPr>
              <a:t> EJ &amp; </a:t>
            </a:r>
            <a:r>
              <a:rPr lang="de-DE" sz="600" err="1">
                <a:solidFill>
                  <a:srgbClr val="404040"/>
                </a:solidFill>
                <a:cs typeface="Arial"/>
              </a:rPr>
              <a:t>Kurachi</a:t>
            </a:r>
            <a:r>
              <a:rPr lang="de-DE" sz="600">
                <a:solidFill>
                  <a:srgbClr val="404040"/>
                </a:solidFill>
                <a:cs typeface="Arial"/>
              </a:rPr>
              <a:t> M.</a:t>
            </a:r>
            <a:r>
              <a:rPr lang="de-DE" sz="600" i="1">
                <a:solidFill>
                  <a:srgbClr val="404040"/>
                </a:solidFill>
                <a:cs typeface="Arial"/>
              </a:rPr>
              <a:t> Nat Rev </a:t>
            </a:r>
            <a:r>
              <a:rPr lang="de-DE" sz="600" i="1" err="1">
                <a:solidFill>
                  <a:srgbClr val="404040"/>
                </a:solidFill>
                <a:cs typeface="Arial"/>
              </a:rPr>
              <a:t>Immunol</a:t>
            </a:r>
            <a:r>
              <a:rPr lang="de-DE" sz="600" i="1">
                <a:solidFill>
                  <a:srgbClr val="404040"/>
                </a:solidFill>
                <a:cs typeface="Arial"/>
              </a:rPr>
              <a:t> </a:t>
            </a:r>
            <a:r>
              <a:rPr lang="de-DE" sz="600">
                <a:solidFill>
                  <a:srgbClr val="404040"/>
                </a:solidFill>
                <a:cs typeface="Arial"/>
              </a:rPr>
              <a:t>2015; 15: 486–99. </a:t>
            </a:r>
            <a:r>
              <a:rPr lang="de-DE" sz="600" b="1">
                <a:solidFill>
                  <a:srgbClr val="404040"/>
                </a:solidFill>
                <a:cs typeface="Arial"/>
              </a:rPr>
              <a:t>4.</a:t>
            </a:r>
            <a:r>
              <a:rPr lang="de-DE" sz="600">
                <a:solidFill>
                  <a:srgbClr val="404040"/>
                </a:solidFill>
                <a:cs typeface="Arial"/>
              </a:rPr>
              <a:t> McKinney EF </a:t>
            </a:r>
            <a:r>
              <a:rPr lang="de-DE" sz="600" i="1">
                <a:solidFill>
                  <a:srgbClr val="404040"/>
                </a:solidFill>
                <a:cs typeface="Arial"/>
              </a:rPr>
              <a:t>et al. Nature </a:t>
            </a:r>
            <a:r>
              <a:rPr lang="de-DE" sz="600">
                <a:solidFill>
                  <a:srgbClr val="404040"/>
                </a:solidFill>
                <a:cs typeface="Arial"/>
              </a:rPr>
              <a:t>2015; 523: 612–6.</a:t>
            </a:r>
            <a:endParaRPr lang="en-US" sz="600">
              <a:solidFill>
                <a:srgbClr val="404040"/>
              </a:solidFill>
              <a:cs typeface="Arial"/>
            </a:endParaRPr>
          </a:p>
        </p:txBody>
      </p:sp>
      <p:sp>
        <p:nvSpPr>
          <p:cNvPr id="11" name="Rectangle: Top Corners Rounded 27">
            <a:extLst>
              <a:ext uri="{FF2B5EF4-FFF2-40B4-BE49-F238E27FC236}">
                <a16:creationId xmlns:a16="http://schemas.microsoft.com/office/drawing/2014/main" id="{8DA25EA4-B1D0-C4FE-460B-9DEB2044212F}"/>
              </a:ext>
            </a:extLst>
          </p:cNvPr>
          <p:cNvSpPr/>
          <p:nvPr/>
        </p:nvSpPr>
        <p:spPr>
          <a:xfrm rot="16200000">
            <a:off x="4989200" y="-1370463"/>
            <a:ext cx="995097" cy="7314504"/>
          </a:xfrm>
          <a:prstGeom prst="round2SameRect">
            <a:avLst>
              <a:gd name="adj1" fmla="val 49475"/>
              <a:gd name="adj2" fmla="val 0"/>
            </a:avLst>
          </a:prstGeom>
          <a:solidFill>
            <a:srgbClr val="2F3651"/>
          </a:solidFill>
          <a:ln w="25400" cap="flat" cmpd="sng" algn="ctr">
            <a:noFill/>
            <a:prstDash val="solid"/>
          </a:ln>
          <a:effectLst/>
        </p:spPr>
        <p:txBody>
          <a:bodyPr vert="vert" tIns="189000" bIns="270000" rtlCol="0" anchor="ctr"/>
          <a:lstStyle/>
          <a:p>
            <a:pPr marL="432000" marR="0" lvl="0" indent="0" defTabSz="685800" eaLnBrk="1" fontAlgn="auto" latinLnBrk="0" hangingPunct="1">
              <a:lnSpc>
                <a:spcPct val="100000"/>
              </a:lnSpc>
              <a:spcBef>
                <a:spcPts val="0"/>
              </a:spcBef>
              <a:spcAft>
                <a:spcPts val="0"/>
              </a:spcAft>
              <a:buClrTx/>
              <a:buSzTx/>
              <a:buFontTx/>
              <a:buNone/>
              <a:tabLst/>
              <a:defRPr/>
            </a:pP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Erschöpfte</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T-Zellen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sind</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charakterisiert</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durch:</a:t>
            </a:r>
            <a:r>
              <a:rPr kumimoji="0" lang="en-US" sz="1200" b="0" i="0" u="none" strike="noStrike" kern="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2,3 </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t>
            </a:r>
          </a:p>
          <a:p>
            <a:pPr marL="756000" marR="0" lvl="0" indent="-128588" defTabSz="6858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Verlust</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ihrer</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Effektorfunktionen</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Zytokinproduktion</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und Proliferation)</a:t>
            </a:r>
          </a:p>
          <a:p>
            <a:pPr marL="756000" marR="0" lvl="0" indent="-128588" defTabSz="6858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Expression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mehrerer</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inhibitorischer</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Rezeptoren</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und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geringe</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Stoffwechselaktivität</a:t>
            </a:r>
            <a:endPar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a:p>
            <a:pPr marL="756000" marR="0" lvl="0" indent="-128588" defTabSz="68580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Abhängigkeit</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von der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kontinuierlichen</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Anwesenheit</a:t>
            </a:r>
            <a:r>
              <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rPr>
              <a:t> von </a:t>
            </a:r>
            <a:r>
              <a:rPr kumimoji="0" lang="en-US" sz="1200" b="0" i="0" u="none" strike="noStrike" kern="0" cap="none" spc="0" normalizeH="0" baseline="0" noProof="0" err="1">
                <a:ln>
                  <a:noFill/>
                </a:ln>
                <a:solidFill>
                  <a:prstClr val="white"/>
                </a:solidFill>
                <a:effectLst/>
                <a:uLnTx/>
                <a:uFillTx/>
                <a:latin typeface="Arial" panose="020B0604020202020204" pitchFamily="34" charset="0"/>
                <a:ea typeface="+mn-ea"/>
                <a:cs typeface="Arial" panose="020B0604020202020204" pitchFamily="34" charset="0"/>
              </a:rPr>
              <a:t>Antigenen</a:t>
            </a:r>
            <a:endParaRPr kumimoji="0" lang="en-US" sz="1200" b="0" i="0" u="none" strike="noStrike" kern="0" cap="none" spc="0" normalizeH="0" baseline="30000" noProof="0">
              <a:ln>
                <a:noFill/>
              </a:ln>
              <a:solidFill>
                <a:prstClr val="white"/>
              </a:solidFill>
              <a:effectLst/>
              <a:uLnTx/>
              <a:uFillTx/>
              <a:latin typeface="Arial" panose="020B0604020202020204" pitchFamily="34" charset="0"/>
              <a:ea typeface="+mn-ea"/>
              <a:cs typeface="+mn-cs"/>
            </a:endParaRPr>
          </a:p>
        </p:txBody>
      </p:sp>
      <p:sp>
        <p:nvSpPr>
          <p:cNvPr id="12" name="Oval 14">
            <a:extLst>
              <a:ext uri="{FF2B5EF4-FFF2-40B4-BE49-F238E27FC236}">
                <a16:creationId xmlns:a16="http://schemas.microsoft.com/office/drawing/2014/main" id="{FA1B1EAB-C956-9269-3816-AD08ED43743F}"/>
              </a:ext>
            </a:extLst>
          </p:cNvPr>
          <p:cNvSpPr>
            <a:spLocks noChangeAspect="1"/>
          </p:cNvSpPr>
          <p:nvPr/>
        </p:nvSpPr>
        <p:spPr>
          <a:xfrm>
            <a:off x="1753006" y="1978679"/>
            <a:ext cx="647057" cy="648000"/>
          </a:xfrm>
          <a:prstGeom prst="ellipse">
            <a:avLst/>
          </a:prstGeom>
          <a:solidFill>
            <a:srgbClr val="347475"/>
          </a:solidFill>
          <a:ln w="25400" cap="flat" cmpd="sng" algn="ctr">
            <a:noFill/>
            <a:prstDash val="solid"/>
          </a:ln>
          <a:effectLst/>
        </p:spPr>
        <p:txBody>
          <a:bodyPr lIns="54000" tIns="729000" rIns="54000" bIns="135000"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 name="Rectangle: Top Corners Rounded 27">
            <a:extLst>
              <a:ext uri="{FF2B5EF4-FFF2-40B4-BE49-F238E27FC236}">
                <a16:creationId xmlns:a16="http://schemas.microsoft.com/office/drawing/2014/main" id="{545FCF96-BB11-87C2-81FD-3338B57736BA}"/>
              </a:ext>
            </a:extLst>
          </p:cNvPr>
          <p:cNvSpPr/>
          <p:nvPr/>
        </p:nvSpPr>
        <p:spPr>
          <a:xfrm rot="16200000">
            <a:off x="4997079" y="60063"/>
            <a:ext cx="995097" cy="7298750"/>
          </a:xfrm>
          <a:prstGeom prst="round2SameRect">
            <a:avLst>
              <a:gd name="adj1" fmla="val 49475"/>
              <a:gd name="adj2" fmla="val 0"/>
            </a:avLst>
          </a:prstGeom>
          <a:solidFill>
            <a:srgbClr val="2F3651"/>
          </a:solidFill>
          <a:ln w="25400" cap="flat" cmpd="sng" algn="ctr">
            <a:noFill/>
            <a:prstDash val="solid"/>
          </a:ln>
          <a:effectLst/>
        </p:spPr>
        <p:txBody>
          <a:bodyPr vert="vert" lIns="54000" tIns="702000" bIns="270000" rtlCol="0" anchor="ctr"/>
          <a:lstStyle/>
          <a:p>
            <a:pPr lvl="0" defTabSz="685800"/>
            <a:r>
              <a:rPr lang="de-DE" sz="1200" kern="0">
                <a:solidFill>
                  <a:prstClr val="white"/>
                </a:solidFill>
                <a:latin typeface="Arial" panose="020B0604020202020204" pitchFamily="34" charset="0"/>
                <a:cs typeface="Arial" panose="020B0604020202020204" pitchFamily="34" charset="0"/>
              </a:rPr>
              <a:t>T-Zellerschöpfung ist ein günstiger Prognoseindikator bei Autoimmunerkrankungen wie systemischer Lupus erythematodes, chronisch-entzündlichen Darmerkrankungen und T1D, wobei die Erschöpfung der CD8+ T-Zellen die Zerstörung der Betazellen in der Bauchspeicheldrüse bei autoimmunem T1D verlangsamt</a:t>
            </a:r>
            <a:r>
              <a:rPr kumimoji="0" lang="en-US" sz="1200" b="0" i="0" u="none" strike="noStrike" kern="0" cap="none" spc="0" normalizeH="0" baseline="30000" noProof="0">
                <a:ln>
                  <a:noFill/>
                </a:ln>
                <a:solidFill>
                  <a:prstClr val="white"/>
                </a:solidFill>
                <a:effectLst/>
                <a:uLnTx/>
                <a:uFillTx/>
                <a:latin typeface="Arial" panose="020B0604020202020204" pitchFamily="34" charset="0"/>
                <a:ea typeface="+mn-ea"/>
                <a:cs typeface="Arial" panose="020B0604020202020204" pitchFamily="34" charset="0"/>
              </a:rPr>
              <a:t>1,2,4</a:t>
            </a:r>
            <a:endParaRPr kumimoji="0" lang="en-US" sz="1200" b="0" i="0" u="none" strike="noStrike" kern="0" cap="none" spc="0" normalizeH="0" baseline="0" noProof="0">
              <a:ln>
                <a:noFill/>
              </a:ln>
              <a:solidFill>
                <a:prstClr val="white"/>
              </a:solidFill>
              <a:effectLst/>
              <a:uLnTx/>
              <a:uFillTx/>
              <a:latin typeface="Arial" panose="020B0604020202020204" pitchFamily="34" charset="0"/>
              <a:ea typeface="+mn-ea"/>
              <a:cs typeface="Arial" panose="020B0604020202020204" pitchFamily="34" charset="0"/>
            </a:endParaRPr>
          </a:p>
        </p:txBody>
      </p:sp>
      <p:grpSp>
        <p:nvGrpSpPr>
          <p:cNvPr id="14" name="Group 1">
            <a:extLst>
              <a:ext uri="{FF2B5EF4-FFF2-40B4-BE49-F238E27FC236}">
                <a16:creationId xmlns:a16="http://schemas.microsoft.com/office/drawing/2014/main" id="{2F1632E7-5251-5948-A9A9-2B7365F423E2}"/>
              </a:ext>
            </a:extLst>
          </p:cNvPr>
          <p:cNvGrpSpPr/>
          <p:nvPr/>
        </p:nvGrpSpPr>
        <p:grpSpPr>
          <a:xfrm>
            <a:off x="1746710" y="3388337"/>
            <a:ext cx="671979" cy="648000"/>
            <a:chOff x="7858587" y="2472153"/>
            <a:chExt cx="1106704" cy="1106702"/>
          </a:xfrm>
        </p:grpSpPr>
        <p:sp>
          <p:nvSpPr>
            <p:cNvPr id="15" name="Oval 2">
              <a:extLst>
                <a:ext uri="{FF2B5EF4-FFF2-40B4-BE49-F238E27FC236}">
                  <a16:creationId xmlns:a16="http://schemas.microsoft.com/office/drawing/2014/main" id="{CBAEBB23-CAAC-1DA0-C96E-84C55BCCF635}"/>
                </a:ext>
              </a:extLst>
            </p:cNvPr>
            <p:cNvSpPr/>
            <p:nvPr/>
          </p:nvSpPr>
          <p:spPr>
            <a:xfrm>
              <a:off x="7858587" y="2472153"/>
              <a:ext cx="1106704" cy="1106702"/>
            </a:xfrm>
            <a:prstGeom prst="ellipse">
              <a:avLst/>
            </a:prstGeom>
            <a:solidFill>
              <a:srgbClr val="347475"/>
            </a:solidFill>
            <a:ln w="25400" cap="flat" cmpd="sng" algn="ctr">
              <a:noFill/>
              <a:prstDash val="solid"/>
            </a:ln>
            <a:effectLst/>
          </p:spPr>
          <p:txBody>
            <a:bodyPr wrap="none"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a:ea typeface="+mn-ea"/>
                <a:cs typeface="+mn-cs"/>
              </a:endParaRPr>
            </a:p>
          </p:txBody>
        </p:sp>
        <p:pic>
          <p:nvPicPr>
            <p:cNvPr id="16" name="Graphic 18" descr="Bar chart outline">
              <a:extLst>
                <a:ext uri="{FF2B5EF4-FFF2-40B4-BE49-F238E27FC236}">
                  <a16:creationId xmlns:a16="http://schemas.microsoft.com/office/drawing/2014/main" id="{BFE34815-3B84-0F8A-20CE-10E02D5701A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7991088" y="2596084"/>
              <a:ext cx="841702" cy="841702"/>
            </a:xfrm>
            <a:prstGeom prst="rect">
              <a:avLst/>
            </a:prstGeom>
          </p:spPr>
        </p:pic>
      </p:grpSp>
      <p:pic>
        <p:nvPicPr>
          <p:cNvPr id="17" name="Picture 20">
            <a:extLst>
              <a:ext uri="{FF2B5EF4-FFF2-40B4-BE49-F238E27FC236}">
                <a16:creationId xmlns:a16="http://schemas.microsoft.com/office/drawing/2014/main" id="{96CB14D0-0F6E-5767-AE42-28C0FB534B36}"/>
              </a:ext>
            </a:extLst>
          </p:cNvPr>
          <p:cNvPicPr>
            <a:picLocks noChangeAspect="1"/>
          </p:cNvPicPr>
          <p:nvPr/>
        </p:nvPicPr>
        <p:blipFill>
          <a:blip r:embed="rId5"/>
          <a:stretch>
            <a:fillRect/>
          </a:stretch>
        </p:blipFill>
        <p:spPr>
          <a:xfrm>
            <a:off x="1845252" y="2059285"/>
            <a:ext cx="474896" cy="474896"/>
          </a:xfrm>
          <a:prstGeom prst="rect">
            <a:avLst/>
          </a:prstGeom>
        </p:spPr>
      </p:pic>
      <p:sp>
        <p:nvSpPr>
          <p:cNvPr id="4" name="Textfeld 3">
            <a:extLst>
              <a:ext uri="{FF2B5EF4-FFF2-40B4-BE49-F238E27FC236}">
                <a16:creationId xmlns:a16="http://schemas.microsoft.com/office/drawing/2014/main" id="{8FE97FCB-3E4C-EEDD-A324-A3EC4526D2FD}"/>
              </a:ext>
            </a:extLst>
          </p:cNvPr>
          <p:cNvSpPr txBox="1"/>
          <p:nvPr/>
        </p:nvSpPr>
        <p:spPr>
          <a:xfrm rot="16200000">
            <a:off x="8348592" y="4348090"/>
            <a:ext cx="1406154" cy="184666"/>
          </a:xfrm>
          <a:prstGeom prst="rect">
            <a:avLst/>
          </a:prstGeom>
          <a:noFill/>
        </p:spPr>
        <p:txBody>
          <a:bodyPr wrap="none" rtlCol="0" anchor="ctr">
            <a:spAutoFit/>
          </a:bodyPr>
          <a:lstStyle/>
          <a:p>
            <a:pPr algn="l"/>
            <a:r>
              <a:rPr lang="de-DE" sz="600" b="0" i="0">
                <a:solidFill>
                  <a:srgbClr val="404040"/>
                </a:solidFill>
                <a:effectLst/>
              </a:rPr>
              <a:t>MAT-DE-2600042-1.0</a:t>
            </a:r>
            <a:r>
              <a:rPr lang="de-DE" sz="600" b="0" i="0">
                <a:solidFill>
                  <a:schemeClr val="bg1"/>
                </a:solidFill>
                <a:effectLst/>
              </a:rPr>
              <a:t>-01/2026</a:t>
            </a:r>
            <a:endParaRPr lang="de-DE" sz="600">
              <a:solidFill>
                <a:schemeClr val="bg1"/>
              </a:solidFill>
            </a:endParaRPr>
          </a:p>
        </p:txBody>
      </p:sp>
    </p:spTree>
    <p:extLst>
      <p:ext uri="{BB962C8B-B14F-4D97-AF65-F5344CB8AC3E}">
        <p14:creationId xmlns:p14="http://schemas.microsoft.com/office/powerpoint/2010/main" val="324722513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4">
            <a:extLst>
              <a:ext uri="{FF2B5EF4-FFF2-40B4-BE49-F238E27FC236}">
                <a16:creationId xmlns:a16="http://schemas.microsoft.com/office/drawing/2014/main" id="{C02937C1-9096-3C3C-A6C2-217494D0DEE5}"/>
              </a:ext>
            </a:extLst>
          </p:cNvPr>
          <p:cNvSpPr>
            <a:spLocks noGrp="1"/>
          </p:cNvSpPr>
          <p:nvPr>
            <p:ph type="body" sz="quarter" idx="17"/>
          </p:nvPr>
        </p:nvSpPr>
        <p:spPr>
          <a:xfrm>
            <a:off x="358270" y="121318"/>
            <a:ext cx="8777868" cy="463296"/>
          </a:xfrm>
        </p:spPr>
        <p:txBody>
          <a:bodyPr/>
          <a:lstStyle/>
          <a:p>
            <a:r>
              <a:rPr lang="de-DE" sz="2000" b="1">
                <a:solidFill>
                  <a:srgbClr val="7030A0"/>
                </a:solidFill>
                <a:latin typeface="+mj-lt"/>
              </a:rPr>
              <a:t>Was läuft bei T1D anders als bei normaler Immunfunktion?</a:t>
            </a:r>
            <a:r>
              <a:rPr lang="de-DE" sz="2000" b="1" baseline="30000">
                <a:solidFill>
                  <a:srgbClr val="7030A0"/>
                </a:solidFill>
                <a:latin typeface="+mj-lt"/>
              </a:rPr>
              <a:t>1</a:t>
            </a:r>
          </a:p>
        </p:txBody>
      </p:sp>
      <p:sp>
        <p:nvSpPr>
          <p:cNvPr id="9" name="Textfeld 8">
            <a:extLst>
              <a:ext uri="{FF2B5EF4-FFF2-40B4-BE49-F238E27FC236}">
                <a16:creationId xmlns:a16="http://schemas.microsoft.com/office/drawing/2014/main" id="{0095FE40-A3D6-FF0D-8F20-D7C03EB93D91}"/>
              </a:ext>
            </a:extLst>
          </p:cNvPr>
          <p:cNvSpPr txBox="1"/>
          <p:nvPr/>
        </p:nvSpPr>
        <p:spPr>
          <a:xfrm>
            <a:off x="358270" y="4756804"/>
            <a:ext cx="8457253" cy="369332"/>
          </a:xfrm>
          <a:prstGeom prst="rect">
            <a:avLst/>
          </a:prstGeom>
          <a:noFill/>
        </p:spPr>
        <p:txBody>
          <a:bodyPr wrap="square">
            <a:spAutoFit/>
          </a:bodyPr>
          <a:lstStyle/>
          <a:p>
            <a:r>
              <a:rPr lang="en-US" sz="600">
                <a:solidFill>
                  <a:srgbClr val="404040"/>
                </a:solidFill>
                <a:cs typeface="Arial"/>
              </a:rPr>
              <a:t>CD: Cluster of differentiation, </a:t>
            </a:r>
            <a:r>
              <a:rPr lang="en-US" sz="600" err="1">
                <a:solidFill>
                  <a:srgbClr val="404040"/>
                </a:solidFill>
                <a:cs typeface="Arial"/>
              </a:rPr>
              <a:t>Differenzierungscluster</a:t>
            </a:r>
            <a:r>
              <a:rPr lang="en-US" sz="600">
                <a:solidFill>
                  <a:srgbClr val="404040"/>
                </a:solidFill>
                <a:cs typeface="Arial"/>
              </a:rPr>
              <a:t>; T</a:t>
            </a:r>
            <a:r>
              <a:rPr lang="en-US" sz="600" baseline="-25000">
                <a:solidFill>
                  <a:srgbClr val="404040"/>
                </a:solidFill>
                <a:cs typeface="Arial"/>
              </a:rPr>
              <a:t>reg</a:t>
            </a:r>
            <a:r>
              <a:rPr lang="en-US" sz="600">
                <a:solidFill>
                  <a:srgbClr val="404040"/>
                </a:solidFill>
                <a:cs typeface="Arial"/>
              </a:rPr>
              <a:t>: </a:t>
            </a:r>
            <a:r>
              <a:rPr lang="en-US" sz="600" err="1">
                <a:solidFill>
                  <a:srgbClr val="404040"/>
                </a:solidFill>
                <a:cs typeface="Arial"/>
              </a:rPr>
              <a:t>regulatorische</a:t>
            </a:r>
            <a:r>
              <a:rPr lang="en-US" sz="600">
                <a:solidFill>
                  <a:srgbClr val="404040"/>
                </a:solidFill>
                <a:cs typeface="Arial"/>
              </a:rPr>
              <a:t> T-Zelle; T1D: Typ-1-Diabetes. </a:t>
            </a:r>
          </a:p>
          <a:p>
            <a:r>
              <a:rPr lang="en-US" sz="600" b="1">
                <a:solidFill>
                  <a:srgbClr val="404040"/>
                </a:solidFill>
                <a:cs typeface="Arial"/>
              </a:rPr>
              <a:t>1.</a:t>
            </a:r>
            <a:r>
              <a:rPr lang="en-US" sz="600">
                <a:solidFill>
                  <a:srgbClr val="404040"/>
                </a:solidFill>
                <a:cs typeface="Arial"/>
              </a:rPr>
              <a:t> Research hot topics – what are type 1 diabetes immunotherapies?; </a:t>
            </a:r>
            <a:r>
              <a:rPr lang="en-US" sz="600" err="1">
                <a:solidFill>
                  <a:srgbClr val="404040"/>
                </a:solidFill>
                <a:cs typeface="Arial"/>
              </a:rPr>
              <a:t>erhältlich</a:t>
            </a:r>
            <a:r>
              <a:rPr lang="en-US" sz="600">
                <a:solidFill>
                  <a:srgbClr val="404040"/>
                </a:solidFill>
                <a:cs typeface="Arial"/>
              </a:rPr>
              <a:t> </a:t>
            </a:r>
            <a:r>
              <a:rPr lang="en-US" sz="600" err="1">
                <a:solidFill>
                  <a:srgbClr val="404040"/>
                </a:solidFill>
                <a:cs typeface="Arial"/>
              </a:rPr>
              <a:t>unter</a:t>
            </a:r>
            <a:r>
              <a:rPr lang="en-US" sz="600">
                <a:solidFill>
                  <a:srgbClr val="404040"/>
                </a:solidFill>
                <a:cs typeface="Arial"/>
              </a:rPr>
              <a:t>: </a:t>
            </a:r>
            <a:r>
              <a:rPr lang="de-DE" sz="600">
                <a:solidFill>
                  <a:srgbClr val="404040"/>
                </a:solidFill>
                <a:cs typeface="Arial"/>
                <a:hlinkClick r:id="rId2">
                  <a:extLst>
                    <a:ext uri="{A12FA001-AC4F-418D-AE19-62706E023703}">
                      <ahyp:hlinkClr xmlns:ahyp="http://schemas.microsoft.com/office/drawing/2018/hyperlinkcolor" val="tx"/>
                    </a:ext>
                  </a:extLst>
                </a:hlinkClick>
              </a:rPr>
              <a:t>https://www.diabetes.org.uk/our-research/about-our-research/hot-topics/immunotherapy/what-are-immunotherapies</a:t>
            </a:r>
            <a:r>
              <a:rPr lang="de-DE" sz="600">
                <a:solidFill>
                  <a:srgbClr val="404040"/>
                </a:solidFill>
                <a:cs typeface="Arial"/>
              </a:rPr>
              <a:t>. Zuletzt abgerufen am 12.01.2026.</a:t>
            </a:r>
            <a:endParaRPr lang="en-US" sz="600">
              <a:solidFill>
                <a:srgbClr val="404040"/>
              </a:solidFill>
              <a:cs typeface="Arial"/>
            </a:endParaRPr>
          </a:p>
        </p:txBody>
      </p:sp>
      <p:sp>
        <p:nvSpPr>
          <p:cNvPr id="15" name="TextBox 15">
            <a:extLst>
              <a:ext uri="{FF2B5EF4-FFF2-40B4-BE49-F238E27FC236}">
                <a16:creationId xmlns:a16="http://schemas.microsoft.com/office/drawing/2014/main" id="{09772A79-44EF-9E62-0582-22EA9C8994F6}"/>
              </a:ext>
            </a:extLst>
          </p:cNvPr>
          <p:cNvSpPr txBox="1"/>
          <p:nvPr/>
        </p:nvSpPr>
        <p:spPr>
          <a:xfrm>
            <a:off x="1161868" y="683114"/>
            <a:ext cx="7721879" cy="2408352"/>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1400" b="0" i="1" u="none" strike="noStrike" kern="1200" cap="none" spc="0" normalizeH="0" baseline="0" noProof="0">
                <a:ln>
                  <a:noFill/>
                </a:ln>
                <a:solidFill>
                  <a:srgbClr val="23004C"/>
                </a:solidFill>
                <a:effectLst/>
                <a:uLnTx/>
                <a:uFillTx/>
                <a:latin typeface="Georgia"/>
                <a:ea typeface="Georgia"/>
                <a:cs typeface="Georgia"/>
              </a:rPr>
              <a:t>T-Zellen</a:t>
            </a:r>
          </a:p>
          <a:p>
            <a:pPr marL="171446" marR="0" lvl="0"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1050" b="1" i="0" u="none" strike="noStrike" kern="1200" cap="none" spc="0" normalizeH="0" baseline="0" noProof="0">
                <a:ln>
                  <a:noFill/>
                </a:ln>
                <a:solidFill>
                  <a:srgbClr val="7A00E6"/>
                </a:solidFill>
                <a:effectLst/>
                <a:uLnTx/>
                <a:uFillTx/>
                <a:latin typeface="Verdana"/>
                <a:ea typeface="Verdana"/>
                <a:cs typeface="Verdana"/>
              </a:rPr>
              <a:t>Zytotoxische T-Zellen („T-Killerzellen“, CD8</a:t>
            </a:r>
            <a:r>
              <a:rPr kumimoji="0" lang="de" sz="1050" b="1" i="0" u="none" strike="noStrike" kern="1200" cap="none" spc="0" normalizeH="0" baseline="30000" noProof="0">
                <a:ln>
                  <a:noFill/>
                </a:ln>
                <a:solidFill>
                  <a:srgbClr val="7A00E6"/>
                </a:solidFill>
                <a:effectLst/>
                <a:uLnTx/>
                <a:uFillTx/>
                <a:latin typeface="Verdana"/>
                <a:ea typeface="Verdana"/>
                <a:cs typeface="Verdana"/>
              </a:rPr>
              <a:t>+</a:t>
            </a:r>
            <a:r>
              <a:rPr kumimoji="0" lang="de" sz="1050" b="1" i="0" u="none" strike="noStrike" kern="1200" cap="none" spc="0" normalizeH="0" baseline="0" noProof="0">
                <a:ln>
                  <a:noFill/>
                </a:ln>
                <a:solidFill>
                  <a:srgbClr val="7A00E6"/>
                </a:solidFill>
                <a:effectLst/>
                <a:uLnTx/>
                <a:uFillTx/>
                <a:latin typeface="Verdana"/>
                <a:ea typeface="Verdana"/>
                <a:cs typeface="Verdana"/>
              </a:rPr>
              <a:t>)</a:t>
            </a:r>
          </a:p>
          <a:p>
            <a:pPr marL="628634" marR="0" lvl="1"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1050" b="0" i="0" u="none" strike="noStrike" kern="1200" cap="none" spc="0" normalizeH="0" baseline="0" noProof="0">
                <a:ln>
                  <a:noFill/>
                </a:ln>
                <a:solidFill>
                  <a:srgbClr val="000000"/>
                </a:solidFill>
                <a:effectLst/>
                <a:uLnTx/>
                <a:uFillTx/>
                <a:latin typeface="Verdana"/>
                <a:ea typeface="Verdana"/>
                <a:cs typeface="Verdana"/>
              </a:rPr>
              <a:t>Übliche Funktion: Erkennen und zerstören Zellen, die schädliche Bakterien und Viren enthalten</a:t>
            </a:r>
          </a:p>
          <a:p>
            <a:pPr marL="628634" marR="0" lvl="1"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1050" b="1" i="0" u="none" strike="noStrike" kern="1200" cap="none" spc="0" normalizeH="0" baseline="0" noProof="0">
                <a:ln>
                  <a:noFill/>
                </a:ln>
                <a:solidFill>
                  <a:srgbClr val="000000"/>
                </a:solidFill>
                <a:effectLst/>
                <a:uLnTx/>
                <a:uFillTx/>
                <a:latin typeface="Verdana"/>
                <a:ea typeface="Verdana"/>
                <a:cs typeface="Verdana"/>
              </a:rPr>
              <a:t>Bei T1D: greifen Betazellen fälschlicherweise an</a:t>
            </a:r>
          </a:p>
          <a:p>
            <a:pPr marL="171446" marR="0" lvl="0"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050" b="1" i="0" u="none" strike="noStrike" kern="1200" cap="none" spc="0" normalizeH="0" baseline="0" noProof="0">
              <a:ln>
                <a:noFill/>
              </a:ln>
              <a:solidFill>
                <a:srgbClr val="23004C"/>
              </a:solidFill>
              <a:effectLst/>
              <a:uLnTx/>
              <a:uFillTx/>
              <a:latin typeface="Verdana"/>
              <a:ea typeface="Verdana"/>
              <a:cs typeface="Arial"/>
            </a:endParaRPr>
          </a:p>
          <a:p>
            <a:pPr marL="171446" marR="0" lvl="0"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1050" b="1" i="0" u="none" strike="noStrike" kern="1200" cap="none" spc="0" normalizeH="0" baseline="0" noProof="0">
                <a:ln>
                  <a:noFill/>
                </a:ln>
                <a:solidFill>
                  <a:srgbClr val="7A00E6"/>
                </a:solidFill>
                <a:effectLst/>
                <a:uLnTx/>
                <a:uFillTx/>
                <a:latin typeface="Verdana"/>
                <a:ea typeface="Verdana"/>
                <a:cs typeface="Verdana"/>
              </a:rPr>
              <a:t>T-Helferzellen (CD4</a:t>
            </a:r>
            <a:r>
              <a:rPr kumimoji="0" lang="de" sz="1050" b="1" i="0" u="none" strike="noStrike" kern="1200" cap="none" spc="0" normalizeH="0" baseline="30000" noProof="0">
                <a:ln>
                  <a:noFill/>
                </a:ln>
                <a:solidFill>
                  <a:srgbClr val="7A00E6"/>
                </a:solidFill>
                <a:effectLst/>
                <a:uLnTx/>
                <a:uFillTx/>
                <a:latin typeface="Verdana"/>
                <a:ea typeface="Verdana"/>
                <a:cs typeface="Verdana"/>
              </a:rPr>
              <a:t>+</a:t>
            </a:r>
            <a:r>
              <a:rPr kumimoji="0" lang="de" sz="1050" b="1" i="0" u="none" strike="noStrike" kern="1200" cap="none" spc="0" normalizeH="0" baseline="0" noProof="0">
                <a:ln>
                  <a:noFill/>
                </a:ln>
                <a:solidFill>
                  <a:srgbClr val="7A00E6"/>
                </a:solidFill>
                <a:effectLst/>
                <a:uLnTx/>
                <a:uFillTx/>
                <a:latin typeface="Verdana"/>
                <a:ea typeface="Verdana"/>
                <a:cs typeface="Verdana"/>
              </a:rPr>
              <a:t>)</a:t>
            </a:r>
            <a:endParaRPr kumimoji="0" lang="en-GB" sz="1050" b="1" i="0" u="none" strike="noStrike" kern="1200" cap="none" spc="0" normalizeH="0" baseline="0" noProof="0">
              <a:ln>
                <a:noFill/>
              </a:ln>
              <a:solidFill>
                <a:srgbClr val="23004C"/>
              </a:solidFill>
              <a:effectLst/>
              <a:uLnTx/>
              <a:uFillTx/>
              <a:latin typeface="Verdana"/>
              <a:ea typeface="Verdana"/>
              <a:cs typeface="Arial"/>
            </a:endParaRPr>
          </a:p>
          <a:p>
            <a:pPr marL="628634" marR="0" lvl="1"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1050" b="0" i="0" u="none" strike="noStrike" kern="1200" cap="none" spc="0" normalizeH="0" baseline="0" noProof="0">
                <a:ln>
                  <a:noFill/>
                </a:ln>
                <a:solidFill>
                  <a:srgbClr val="000000"/>
                </a:solidFill>
                <a:effectLst/>
                <a:uLnTx/>
                <a:uFillTx/>
                <a:latin typeface="Verdana"/>
                <a:ea typeface="Verdana"/>
                <a:cs typeface="Verdana"/>
              </a:rPr>
              <a:t>Übliche Funktion: Erleichtern die Aktivierung und das Wachstum von zytotoxischen T-Zellen </a:t>
            </a:r>
          </a:p>
          <a:p>
            <a:pPr marL="628634" marR="0" lvl="1"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1050" b="1" i="0" u="none" strike="noStrike" kern="1200" cap="none" spc="0" normalizeH="0" baseline="0" noProof="0">
                <a:ln>
                  <a:noFill/>
                </a:ln>
                <a:solidFill>
                  <a:srgbClr val="000000"/>
                </a:solidFill>
                <a:effectLst/>
                <a:uLnTx/>
                <a:uFillTx/>
                <a:latin typeface="Verdana"/>
                <a:ea typeface="Verdana"/>
                <a:cs typeface="Verdana"/>
              </a:rPr>
              <a:t>Bei T1D: Erleichtern zytotoxischen T-Zellen den Angriff auf Betazellen</a:t>
            </a:r>
          </a:p>
          <a:p>
            <a:pPr marL="171446" marR="0" lvl="0"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GB" sz="1050" b="1" i="0" u="none" strike="noStrike" kern="1200" cap="none" spc="0" normalizeH="0" baseline="0" noProof="0">
              <a:ln>
                <a:noFill/>
              </a:ln>
              <a:solidFill>
                <a:prstClr val="black"/>
              </a:solidFill>
              <a:effectLst/>
              <a:uLnTx/>
              <a:uFillTx/>
              <a:latin typeface="Verdana"/>
              <a:ea typeface="Verdana"/>
              <a:cs typeface="Arial"/>
            </a:endParaRPr>
          </a:p>
          <a:p>
            <a:pPr marL="171446" marR="0" lvl="0"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1050" b="1" i="0" u="none" strike="noStrike" kern="1200" cap="none" spc="0" normalizeH="0" baseline="0" noProof="0">
                <a:ln>
                  <a:noFill/>
                </a:ln>
                <a:solidFill>
                  <a:srgbClr val="7A00E6"/>
                </a:solidFill>
                <a:effectLst/>
                <a:uLnTx/>
                <a:uFillTx/>
                <a:latin typeface="Verdana"/>
                <a:ea typeface="Verdana"/>
                <a:cs typeface="Verdana"/>
              </a:rPr>
              <a:t>Regulatorische T-Zellen (T</a:t>
            </a:r>
            <a:r>
              <a:rPr kumimoji="0" lang="de" sz="1050" b="1" i="0" u="none" strike="noStrike" kern="1200" cap="none" spc="0" normalizeH="0" baseline="-25000" noProof="0">
                <a:ln>
                  <a:noFill/>
                </a:ln>
                <a:solidFill>
                  <a:srgbClr val="7A00E6"/>
                </a:solidFill>
                <a:effectLst/>
                <a:uLnTx/>
                <a:uFillTx/>
                <a:latin typeface="Verdana"/>
                <a:ea typeface="Verdana"/>
                <a:cs typeface="Verdana"/>
              </a:rPr>
              <a:t>reg</a:t>
            </a:r>
            <a:r>
              <a:rPr kumimoji="0" lang="de" sz="1050" b="1" i="0" u="none" strike="noStrike" kern="1200" cap="none" spc="0" normalizeH="0" baseline="0" noProof="0">
                <a:ln>
                  <a:noFill/>
                </a:ln>
                <a:solidFill>
                  <a:srgbClr val="7A00E6"/>
                </a:solidFill>
                <a:effectLst/>
                <a:uLnTx/>
                <a:uFillTx/>
                <a:latin typeface="Verdana"/>
                <a:ea typeface="Verdana"/>
                <a:cs typeface="Verdana"/>
              </a:rPr>
              <a:t>)</a:t>
            </a:r>
            <a:endParaRPr kumimoji="0" lang="en-GB" sz="1050" b="1" i="0" u="none" strike="noStrike" kern="1200" cap="none" spc="0" normalizeH="0" baseline="0" noProof="0">
              <a:ln>
                <a:noFill/>
              </a:ln>
              <a:solidFill>
                <a:srgbClr val="23004C"/>
              </a:solidFill>
              <a:effectLst/>
              <a:uLnTx/>
              <a:uFillTx/>
              <a:latin typeface="Verdana"/>
              <a:ea typeface="Verdana"/>
              <a:cs typeface="Arial"/>
            </a:endParaRPr>
          </a:p>
          <a:p>
            <a:pPr marL="628634" marR="0" lvl="1"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1050" b="0" i="0" u="none" strike="noStrike" kern="1200" cap="none" spc="0" normalizeH="0" baseline="0" noProof="0">
                <a:ln>
                  <a:noFill/>
                </a:ln>
                <a:solidFill>
                  <a:srgbClr val="000000"/>
                </a:solidFill>
                <a:effectLst/>
                <a:uLnTx/>
                <a:uFillTx/>
                <a:latin typeface="Verdana"/>
                <a:ea typeface="Verdana"/>
                <a:cs typeface="Verdana"/>
              </a:rPr>
              <a:t>Übliche Funktion: Unterdrücken Immunreaktionen, um überbordende Immunreaktionen oder Autoimmunität zu verhindern</a:t>
            </a:r>
          </a:p>
          <a:p>
            <a:pPr marL="628634" marR="0" lvl="1"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1050" b="1" i="0" u="none" strike="noStrike" kern="1200" cap="none" spc="0" normalizeH="0" baseline="0" noProof="0">
                <a:ln>
                  <a:noFill/>
                </a:ln>
                <a:solidFill>
                  <a:srgbClr val="000000"/>
                </a:solidFill>
                <a:effectLst/>
                <a:uLnTx/>
                <a:uFillTx/>
                <a:latin typeface="Verdana"/>
                <a:ea typeface="Verdana"/>
                <a:cs typeface="Verdana"/>
              </a:rPr>
              <a:t>Bei T1D: T</a:t>
            </a:r>
            <a:r>
              <a:rPr kumimoji="0" lang="de" sz="1050" b="1" i="0" u="none" strike="noStrike" kern="1200" cap="none" spc="0" normalizeH="0" baseline="-25000" noProof="0">
                <a:ln>
                  <a:noFill/>
                </a:ln>
                <a:solidFill>
                  <a:srgbClr val="000000"/>
                </a:solidFill>
                <a:effectLst/>
                <a:uLnTx/>
                <a:uFillTx/>
                <a:latin typeface="Verdana"/>
                <a:ea typeface="Verdana"/>
                <a:cs typeface="Verdana"/>
              </a:rPr>
              <a:t>reg</a:t>
            </a:r>
            <a:r>
              <a:rPr kumimoji="0" lang="de" sz="1050" b="1" i="0" u="none" strike="noStrike" kern="1200" cap="none" spc="0" normalizeH="0" baseline="0" noProof="0">
                <a:ln>
                  <a:noFill/>
                </a:ln>
                <a:solidFill>
                  <a:srgbClr val="000000"/>
                </a:solidFill>
                <a:effectLst/>
                <a:uLnTx/>
                <a:uFillTx/>
                <a:latin typeface="Verdana"/>
                <a:ea typeface="Verdana"/>
                <a:cs typeface="Verdana"/>
              </a:rPr>
              <a:t> sind in der Unterzahl bzw. funktionieren nicht ordnungsgemäß und können die zytotoxischen T-Zellen nicht ausschalten</a:t>
            </a:r>
          </a:p>
        </p:txBody>
      </p:sp>
      <p:sp>
        <p:nvSpPr>
          <p:cNvPr id="16" name="TextBox 17">
            <a:extLst>
              <a:ext uri="{FF2B5EF4-FFF2-40B4-BE49-F238E27FC236}">
                <a16:creationId xmlns:a16="http://schemas.microsoft.com/office/drawing/2014/main" id="{9637B70E-2FAD-87B0-F891-548C3ED36729}"/>
              </a:ext>
            </a:extLst>
          </p:cNvPr>
          <p:cNvSpPr txBox="1"/>
          <p:nvPr/>
        </p:nvSpPr>
        <p:spPr>
          <a:xfrm>
            <a:off x="1161482" y="3026323"/>
            <a:ext cx="7654041" cy="954107"/>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1400" b="0" i="1" u="none" strike="noStrike" kern="1200" cap="none" spc="0" normalizeH="0" baseline="0" noProof="0">
                <a:ln>
                  <a:noFill/>
                </a:ln>
                <a:solidFill>
                  <a:srgbClr val="23004C"/>
                </a:solidFill>
                <a:effectLst/>
                <a:uLnTx/>
                <a:uFillTx/>
                <a:latin typeface="Georgia"/>
                <a:ea typeface="Georgia"/>
                <a:cs typeface="Georgia"/>
              </a:rPr>
              <a:t>B-Zellen</a:t>
            </a:r>
          </a:p>
          <a:p>
            <a:pPr marL="171446" marR="0" lvl="0"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1050" b="0" i="0" u="none" strike="noStrike" kern="1200" cap="none" spc="0" normalizeH="0" baseline="0" noProof="0">
                <a:ln>
                  <a:noFill/>
                </a:ln>
                <a:solidFill>
                  <a:srgbClr val="000000"/>
                </a:solidFill>
                <a:effectLst/>
                <a:uLnTx/>
                <a:uFillTx/>
                <a:latin typeface="Verdana"/>
                <a:ea typeface="Verdana"/>
                <a:cs typeface="Verdana"/>
              </a:rPr>
              <a:t>Übliche Funktion: Produktion von Antikörpern, die zytotoxische T-Zellen auf das Vorhandensein von Pathogenen aufmerksam machen</a:t>
            </a:r>
          </a:p>
          <a:p>
            <a:pPr marL="171446" marR="0" lvl="0" indent="-171446" algn="l" defTabSz="457189"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 sz="1050" b="1" i="0" u="none" strike="noStrike" kern="1200" cap="none" spc="0" normalizeH="0" baseline="0" noProof="0">
                <a:ln>
                  <a:noFill/>
                </a:ln>
                <a:solidFill>
                  <a:srgbClr val="000000"/>
                </a:solidFill>
                <a:effectLst/>
                <a:uLnTx/>
                <a:uFillTx/>
                <a:latin typeface="Verdana"/>
                <a:ea typeface="Verdana"/>
                <a:cs typeface="Verdana"/>
              </a:rPr>
              <a:t>Bei T1D: Produktion von Antikörpern, die Bestandteile unseres eigenen Körpers anstelle von Keimen erkennen, sogenannte Autoantikörper</a:t>
            </a:r>
          </a:p>
        </p:txBody>
      </p:sp>
      <p:sp>
        <p:nvSpPr>
          <p:cNvPr id="17" name="Rectangle: Rounded Corners 18">
            <a:extLst>
              <a:ext uri="{FF2B5EF4-FFF2-40B4-BE49-F238E27FC236}">
                <a16:creationId xmlns:a16="http://schemas.microsoft.com/office/drawing/2014/main" id="{C6FBB05A-A2D6-E5E8-5596-40DEB2D065C4}"/>
              </a:ext>
            </a:extLst>
          </p:cNvPr>
          <p:cNvSpPr/>
          <p:nvPr/>
        </p:nvSpPr>
        <p:spPr>
          <a:xfrm>
            <a:off x="358270" y="4067208"/>
            <a:ext cx="8457253" cy="490217"/>
          </a:xfrm>
          <a:prstGeom prst="roundRect">
            <a:avLst>
              <a:gd name="adj" fmla="val 20862"/>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78" rtl="0" eaLnBrk="1" fontAlgn="auto" latinLnBrk="0" hangingPunct="1">
              <a:lnSpc>
                <a:spcPct val="100000"/>
              </a:lnSpc>
              <a:spcBef>
                <a:spcPts val="0"/>
              </a:spcBef>
              <a:spcAft>
                <a:spcPts val="0"/>
              </a:spcAft>
              <a:buClrTx/>
              <a:buSzTx/>
              <a:buFontTx/>
              <a:buNone/>
              <a:tabLst/>
              <a:defRPr/>
            </a:pPr>
            <a:r>
              <a:rPr kumimoji="0" lang="de" sz="1100" i="0" u="none" strike="noStrike" kern="1200" cap="none" spc="0" normalizeH="0" baseline="0" noProof="0">
                <a:ln>
                  <a:noFill/>
                </a:ln>
                <a:solidFill>
                  <a:srgbClr val="FFFFFF"/>
                </a:solidFill>
                <a:effectLst/>
                <a:uLnTx/>
                <a:uFillTx/>
                <a:latin typeface="Verdana"/>
                <a:ea typeface="Verdana"/>
                <a:cs typeface="Verdana"/>
              </a:rPr>
              <a:t>Zusammenfassung: Bei Menschen mit T1D produzieren B-Zellen </a:t>
            </a:r>
            <a:r>
              <a:rPr kumimoji="0" lang="de" sz="1100" b="1" i="0" u="none" strike="noStrike" kern="1200" cap="none" spc="0" normalizeH="0" baseline="0" noProof="0">
                <a:ln>
                  <a:noFill/>
                </a:ln>
                <a:solidFill>
                  <a:schemeClr val="bg1"/>
                </a:solidFill>
                <a:effectLst/>
                <a:uLnTx/>
                <a:uFillTx/>
                <a:latin typeface="Verdana"/>
                <a:ea typeface="Verdana"/>
                <a:cs typeface="Verdana"/>
              </a:rPr>
              <a:t>Autoantikörper</a:t>
            </a:r>
            <a:r>
              <a:rPr kumimoji="0" lang="de" sz="1100" i="0" u="none" strike="noStrike" kern="1200" cap="none" spc="0" normalizeH="0" baseline="0" noProof="0">
                <a:ln>
                  <a:noFill/>
                </a:ln>
                <a:solidFill>
                  <a:srgbClr val="FFFFFF"/>
                </a:solidFill>
                <a:effectLst/>
                <a:uLnTx/>
                <a:uFillTx/>
                <a:latin typeface="Verdana"/>
                <a:ea typeface="Verdana"/>
                <a:cs typeface="Verdana"/>
              </a:rPr>
              <a:t>, die Betazellen fälschlicherweise als unerwünscht erkennen und die zytotoxischen T-Zellen anweisen, sie zu zerstören </a:t>
            </a:r>
          </a:p>
        </p:txBody>
      </p:sp>
      <p:grpSp>
        <p:nvGrpSpPr>
          <p:cNvPr id="18" name="Group 1046">
            <a:extLst>
              <a:ext uri="{FF2B5EF4-FFF2-40B4-BE49-F238E27FC236}">
                <a16:creationId xmlns:a16="http://schemas.microsoft.com/office/drawing/2014/main" id="{73F3284D-219B-957E-75D5-4403C6A47228}"/>
              </a:ext>
            </a:extLst>
          </p:cNvPr>
          <p:cNvGrpSpPr/>
          <p:nvPr/>
        </p:nvGrpSpPr>
        <p:grpSpPr>
          <a:xfrm>
            <a:off x="434055" y="2200575"/>
            <a:ext cx="553270" cy="565855"/>
            <a:chOff x="629269" y="2572458"/>
            <a:chExt cx="553270" cy="565855"/>
          </a:xfrm>
        </p:grpSpPr>
        <p:sp>
          <p:nvSpPr>
            <p:cNvPr id="19" name="Freeform 1085">
              <a:extLst>
                <a:ext uri="{FF2B5EF4-FFF2-40B4-BE49-F238E27FC236}">
                  <a16:creationId xmlns:a16="http://schemas.microsoft.com/office/drawing/2014/main" id="{62CC1043-E3A3-0ED6-19CB-D0B1048C766D}"/>
                </a:ext>
              </a:extLst>
            </p:cNvPr>
            <p:cNvSpPr/>
            <p:nvPr/>
          </p:nvSpPr>
          <p:spPr>
            <a:xfrm>
              <a:off x="717913" y="2657527"/>
              <a:ext cx="434953" cy="441749"/>
            </a:xfrm>
            <a:custGeom>
              <a:avLst/>
              <a:gdLst>
                <a:gd name="connsiteX0" fmla="*/ 434953 w 434953"/>
                <a:gd name="connsiteY0" fmla="*/ 220875 h 441749"/>
                <a:gd name="connsiteX1" fmla="*/ 217477 w 434953"/>
                <a:gd name="connsiteY1" fmla="*/ 441749 h 441749"/>
                <a:gd name="connsiteX2" fmla="*/ 0 w 434953"/>
                <a:gd name="connsiteY2" fmla="*/ 220875 h 441749"/>
                <a:gd name="connsiteX3" fmla="*/ 217477 w 434953"/>
                <a:gd name="connsiteY3" fmla="*/ 0 h 441749"/>
                <a:gd name="connsiteX4" fmla="*/ 434953 w 434953"/>
                <a:gd name="connsiteY4" fmla="*/ 220875 h 44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952" h="441749">
                  <a:moveTo>
                    <a:pt x="434953" y="220875"/>
                  </a:moveTo>
                  <a:cubicBezTo>
                    <a:pt x="434953" y="342860"/>
                    <a:pt x="337586" y="441749"/>
                    <a:pt x="217477" y="441749"/>
                  </a:cubicBezTo>
                  <a:cubicBezTo>
                    <a:pt x="97368" y="441749"/>
                    <a:pt x="0" y="342860"/>
                    <a:pt x="0" y="220875"/>
                  </a:cubicBezTo>
                  <a:cubicBezTo>
                    <a:pt x="0" y="98889"/>
                    <a:pt x="97368" y="0"/>
                    <a:pt x="217477" y="0"/>
                  </a:cubicBezTo>
                  <a:cubicBezTo>
                    <a:pt x="337586" y="0"/>
                    <a:pt x="434953" y="98889"/>
                    <a:pt x="434953" y="220875"/>
                  </a:cubicBezTo>
                  <a:close/>
                </a:path>
              </a:pathLst>
            </a:custGeom>
            <a:gradFill flip="none" rotWithShape="1">
              <a:gsLst>
                <a:gs pos="35000">
                  <a:srgbClr val="CCB3ED"/>
                </a:gs>
                <a:gs pos="79000">
                  <a:srgbClr val="AE71EA"/>
                </a:gs>
              </a:gsLst>
              <a:path path="circle">
                <a:fillToRect l="50000" t="50000" r="50000" b="50000"/>
              </a:path>
            </a:gradFill>
            <a:ln w="7349" cap="flat">
              <a:solidFill>
                <a:srgbClr val="7A00E6"/>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20" name="Freeform 1087">
              <a:extLst>
                <a:ext uri="{FF2B5EF4-FFF2-40B4-BE49-F238E27FC236}">
                  <a16:creationId xmlns:a16="http://schemas.microsoft.com/office/drawing/2014/main" id="{6C3BE256-CFFA-78FD-ADDC-308959BD2DD3}"/>
                </a:ext>
              </a:extLst>
            </p:cNvPr>
            <p:cNvSpPr/>
            <p:nvPr/>
          </p:nvSpPr>
          <p:spPr>
            <a:xfrm>
              <a:off x="800046" y="2732932"/>
              <a:ext cx="305744" cy="310521"/>
            </a:xfrm>
            <a:custGeom>
              <a:avLst/>
              <a:gdLst>
                <a:gd name="connsiteX0" fmla="*/ 305744 w 305744"/>
                <a:gd name="connsiteY0" fmla="*/ 155261 h 310521"/>
                <a:gd name="connsiteX1" fmla="*/ 152872 w 305744"/>
                <a:gd name="connsiteY1" fmla="*/ 310522 h 310521"/>
                <a:gd name="connsiteX2" fmla="*/ 0 w 305744"/>
                <a:gd name="connsiteY2" fmla="*/ 155261 h 310521"/>
                <a:gd name="connsiteX3" fmla="*/ 152872 w 305744"/>
                <a:gd name="connsiteY3" fmla="*/ 0 h 310521"/>
                <a:gd name="connsiteX4" fmla="*/ 305744 w 305744"/>
                <a:gd name="connsiteY4" fmla="*/ 155261 h 3105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5744" h="310521">
                  <a:moveTo>
                    <a:pt x="305744" y="155261"/>
                  </a:moveTo>
                  <a:cubicBezTo>
                    <a:pt x="305744" y="241009"/>
                    <a:pt x="237301" y="310522"/>
                    <a:pt x="152872" y="310522"/>
                  </a:cubicBezTo>
                  <a:cubicBezTo>
                    <a:pt x="68443" y="310522"/>
                    <a:pt x="0" y="241009"/>
                    <a:pt x="0" y="155261"/>
                  </a:cubicBezTo>
                  <a:cubicBezTo>
                    <a:pt x="0" y="69513"/>
                    <a:pt x="68443" y="0"/>
                    <a:pt x="152872" y="0"/>
                  </a:cubicBezTo>
                  <a:cubicBezTo>
                    <a:pt x="237301" y="0"/>
                    <a:pt x="305744" y="69513"/>
                    <a:pt x="305744" y="155261"/>
                  </a:cubicBezTo>
                  <a:close/>
                </a:path>
              </a:pathLst>
            </a:custGeom>
            <a:gradFill>
              <a:gsLst>
                <a:gs pos="12000">
                  <a:srgbClr val="D3BBED"/>
                </a:gs>
                <a:gs pos="82000">
                  <a:srgbClr val="955CD4"/>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nvGrpSpPr>
            <p:cNvPr id="21" name="Graphic 4">
              <a:extLst>
                <a:ext uri="{FF2B5EF4-FFF2-40B4-BE49-F238E27FC236}">
                  <a16:creationId xmlns:a16="http://schemas.microsoft.com/office/drawing/2014/main" id="{80C0107F-95E9-74D8-1C98-9ED26D92A141}"/>
                </a:ext>
              </a:extLst>
            </p:cNvPr>
            <p:cNvGrpSpPr/>
            <p:nvPr/>
          </p:nvGrpSpPr>
          <p:grpSpPr>
            <a:xfrm>
              <a:off x="629269" y="2841398"/>
              <a:ext cx="126830" cy="79219"/>
              <a:chOff x="5799652" y="3699575"/>
              <a:chExt cx="126830" cy="79219"/>
            </a:xfrm>
            <a:noFill/>
          </p:grpSpPr>
          <p:sp>
            <p:nvSpPr>
              <p:cNvPr id="29" name="Freeform 1089">
                <a:extLst>
                  <a:ext uri="{FF2B5EF4-FFF2-40B4-BE49-F238E27FC236}">
                    <a16:creationId xmlns:a16="http://schemas.microsoft.com/office/drawing/2014/main" id="{86CDF29D-32CF-E745-4E0B-6696907274F5}"/>
                  </a:ext>
                </a:extLst>
              </p:cNvPr>
              <p:cNvSpPr/>
              <p:nvPr/>
            </p:nvSpPr>
            <p:spPr>
              <a:xfrm>
                <a:off x="5799652" y="3699575"/>
                <a:ext cx="126830" cy="41326"/>
              </a:xfrm>
              <a:custGeom>
                <a:avLst/>
                <a:gdLst>
                  <a:gd name="connsiteX0" fmla="*/ 126830 w 126830"/>
                  <a:gd name="connsiteY0" fmla="*/ 41327 h 41326"/>
                  <a:gd name="connsiteX1" fmla="*/ 39439 w 126830"/>
                  <a:gd name="connsiteY1" fmla="*/ 41327 h 41326"/>
                  <a:gd name="connsiteX2" fmla="*/ 0 w 126830"/>
                  <a:gd name="connsiteY2" fmla="*/ 0 h 41326"/>
                </a:gdLst>
                <a:ahLst/>
                <a:cxnLst>
                  <a:cxn ang="0">
                    <a:pos x="connsiteX0" y="connsiteY0"/>
                  </a:cxn>
                  <a:cxn ang="0">
                    <a:pos x="connsiteX1" y="connsiteY1"/>
                  </a:cxn>
                  <a:cxn ang="0">
                    <a:pos x="connsiteX2" y="connsiteY2"/>
                  </a:cxn>
                </a:cxnLst>
                <a:rect l="l" t="t" r="r" b="b"/>
                <a:pathLst>
                  <a:path w="126830" h="41326">
                    <a:moveTo>
                      <a:pt x="126830" y="41327"/>
                    </a:moveTo>
                    <a:lnTo>
                      <a:pt x="39439" y="41327"/>
                    </a:lnTo>
                    <a:lnTo>
                      <a:pt x="0" y="0"/>
                    </a:lnTo>
                  </a:path>
                </a:pathLst>
              </a:custGeom>
              <a:noFill/>
              <a:ln w="17687"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30" name="Freeform 1090">
                <a:extLst>
                  <a:ext uri="{FF2B5EF4-FFF2-40B4-BE49-F238E27FC236}">
                    <a16:creationId xmlns:a16="http://schemas.microsoft.com/office/drawing/2014/main" id="{7BE5B78F-9939-7546-DC95-EEFA7E3ABBF9}"/>
                  </a:ext>
                </a:extLst>
              </p:cNvPr>
              <p:cNvSpPr/>
              <p:nvPr/>
            </p:nvSpPr>
            <p:spPr>
              <a:xfrm>
                <a:off x="5799652" y="3740902"/>
                <a:ext cx="39438" cy="37893"/>
              </a:xfrm>
              <a:custGeom>
                <a:avLst/>
                <a:gdLst>
                  <a:gd name="connsiteX0" fmla="*/ 39439 w 39438"/>
                  <a:gd name="connsiteY0" fmla="*/ 0 h 37893"/>
                  <a:gd name="connsiteX1" fmla="*/ 0 w 39438"/>
                  <a:gd name="connsiteY1" fmla="*/ 37893 h 37893"/>
                </a:gdLst>
                <a:ahLst/>
                <a:cxnLst>
                  <a:cxn ang="0">
                    <a:pos x="connsiteX0" y="connsiteY0"/>
                  </a:cxn>
                  <a:cxn ang="0">
                    <a:pos x="connsiteX1" y="connsiteY1"/>
                  </a:cxn>
                </a:cxnLst>
                <a:rect l="l" t="t" r="r" b="b"/>
                <a:pathLst>
                  <a:path w="39438" h="37893">
                    <a:moveTo>
                      <a:pt x="39439" y="0"/>
                    </a:moveTo>
                    <a:lnTo>
                      <a:pt x="0" y="37893"/>
                    </a:lnTo>
                  </a:path>
                </a:pathLst>
              </a:custGeom>
              <a:ln w="17687"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22" name="Graphic 4">
              <a:extLst>
                <a:ext uri="{FF2B5EF4-FFF2-40B4-BE49-F238E27FC236}">
                  <a16:creationId xmlns:a16="http://schemas.microsoft.com/office/drawing/2014/main" id="{86251B55-D3DC-E3C4-94C4-6F2B6F4974E6}"/>
                </a:ext>
              </a:extLst>
            </p:cNvPr>
            <p:cNvGrpSpPr/>
            <p:nvPr/>
          </p:nvGrpSpPr>
          <p:grpSpPr>
            <a:xfrm>
              <a:off x="909848" y="2572458"/>
              <a:ext cx="78001" cy="129447"/>
              <a:chOff x="6080231" y="3430635"/>
              <a:chExt cx="78001" cy="129447"/>
            </a:xfrm>
            <a:noFill/>
          </p:grpSpPr>
          <p:sp>
            <p:nvSpPr>
              <p:cNvPr id="27" name="Freeform 1092">
                <a:extLst>
                  <a:ext uri="{FF2B5EF4-FFF2-40B4-BE49-F238E27FC236}">
                    <a16:creationId xmlns:a16="http://schemas.microsoft.com/office/drawing/2014/main" id="{405C6A67-0DEE-AB18-A919-91D1F751C462}"/>
                  </a:ext>
                </a:extLst>
              </p:cNvPr>
              <p:cNvSpPr/>
              <p:nvPr/>
            </p:nvSpPr>
            <p:spPr>
              <a:xfrm>
                <a:off x="6118042" y="3430635"/>
                <a:ext cx="40189" cy="129447"/>
              </a:xfrm>
              <a:custGeom>
                <a:avLst/>
                <a:gdLst>
                  <a:gd name="connsiteX0" fmla="*/ 1127 w 40189"/>
                  <a:gd name="connsiteY0" fmla="*/ 129448 h 129447"/>
                  <a:gd name="connsiteX1" fmla="*/ 0 w 40189"/>
                  <a:gd name="connsiteY1" fmla="*/ 40564 h 129447"/>
                  <a:gd name="connsiteX2" fmla="*/ 40190 w 40189"/>
                  <a:gd name="connsiteY2" fmla="*/ 0 h 129447"/>
                </a:gdLst>
                <a:ahLst/>
                <a:cxnLst>
                  <a:cxn ang="0">
                    <a:pos x="connsiteX0" y="connsiteY0"/>
                  </a:cxn>
                  <a:cxn ang="0">
                    <a:pos x="connsiteX1" y="connsiteY1"/>
                  </a:cxn>
                  <a:cxn ang="0">
                    <a:pos x="connsiteX2" y="connsiteY2"/>
                  </a:cxn>
                </a:cxnLst>
                <a:rect l="l" t="t" r="r" b="b"/>
                <a:pathLst>
                  <a:path w="40189" h="129447">
                    <a:moveTo>
                      <a:pt x="1127" y="129448"/>
                    </a:moveTo>
                    <a:lnTo>
                      <a:pt x="0" y="40564"/>
                    </a:lnTo>
                    <a:lnTo>
                      <a:pt x="40190" y="0"/>
                    </a:lnTo>
                  </a:path>
                </a:pathLst>
              </a:custGeom>
              <a:noFill/>
              <a:ln w="17687"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28" name="Freeform 1093">
                <a:extLst>
                  <a:ext uri="{FF2B5EF4-FFF2-40B4-BE49-F238E27FC236}">
                    <a16:creationId xmlns:a16="http://schemas.microsoft.com/office/drawing/2014/main" id="{B3B0D519-3122-BBE6-63A2-FFE2793D09DD}"/>
                  </a:ext>
                </a:extLst>
              </p:cNvPr>
              <p:cNvSpPr/>
              <p:nvPr/>
            </p:nvSpPr>
            <p:spPr>
              <a:xfrm>
                <a:off x="6080231" y="3431652"/>
                <a:ext cx="37811" cy="39546"/>
              </a:xfrm>
              <a:custGeom>
                <a:avLst/>
                <a:gdLst>
                  <a:gd name="connsiteX0" fmla="*/ 37811 w 37811"/>
                  <a:gd name="connsiteY0" fmla="*/ 39546 h 39546"/>
                  <a:gd name="connsiteX1" fmla="*/ 0 w 37811"/>
                  <a:gd name="connsiteY1" fmla="*/ 0 h 39546"/>
                </a:gdLst>
                <a:ahLst/>
                <a:cxnLst>
                  <a:cxn ang="0">
                    <a:pos x="connsiteX0" y="connsiteY0"/>
                  </a:cxn>
                  <a:cxn ang="0">
                    <a:pos x="connsiteX1" y="connsiteY1"/>
                  </a:cxn>
                </a:cxnLst>
                <a:rect l="l" t="t" r="r" b="b"/>
                <a:pathLst>
                  <a:path w="37811" h="39546">
                    <a:moveTo>
                      <a:pt x="37811" y="39546"/>
                    </a:moveTo>
                    <a:lnTo>
                      <a:pt x="0" y="0"/>
                    </a:lnTo>
                  </a:path>
                </a:pathLst>
              </a:custGeom>
              <a:ln w="17687"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23" name="Graphic 4">
              <a:extLst>
                <a:ext uri="{FF2B5EF4-FFF2-40B4-BE49-F238E27FC236}">
                  <a16:creationId xmlns:a16="http://schemas.microsoft.com/office/drawing/2014/main" id="{039B0A12-3BC6-3AD8-F10F-EED58F1A1D4C}"/>
                </a:ext>
              </a:extLst>
            </p:cNvPr>
            <p:cNvGrpSpPr/>
            <p:nvPr/>
          </p:nvGrpSpPr>
          <p:grpSpPr>
            <a:xfrm>
              <a:off x="1065976" y="3018276"/>
              <a:ext cx="116563" cy="120037"/>
              <a:chOff x="6236359" y="3876453"/>
              <a:chExt cx="116563" cy="120037"/>
            </a:xfrm>
            <a:noFill/>
          </p:grpSpPr>
          <p:sp>
            <p:nvSpPr>
              <p:cNvPr id="25" name="Freeform 1095">
                <a:extLst>
                  <a:ext uri="{FF2B5EF4-FFF2-40B4-BE49-F238E27FC236}">
                    <a16:creationId xmlns:a16="http://schemas.microsoft.com/office/drawing/2014/main" id="{7B4B480D-8E1C-2AB8-BEE9-6ED7135FA421}"/>
                  </a:ext>
                </a:extLst>
              </p:cNvPr>
              <p:cNvSpPr/>
              <p:nvPr/>
            </p:nvSpPr>
            <p:spPr>
              <a:xfrm>
                <a:off x="6236359" y="3876453"/>
                <a:ext cx="62350" cy="120037"/>
              </a:xfrm>
              <a:custGeom>
                <a:avLst/>
                <a:gdLst>
                  <a:gd name="connsiteX0" fmla="*/ 0 w 62350"/>
                  <a:gd name="connsiteY0" fmla="*/ 0 h 120037"/>
                  <a:gd name="connsiteX1" fmla="*/ 62351 w 62350"/>
                  <a:gd name="connsiteY1" fmla="*/ 62435 h 120037"/>
                  <a:gd name="connsiteX2" fmla="*/ 61725 w 62350"/>
                  <a:gd name="connsiteY2" fmla="*/ 120038 h 120037"/>
                </a:gdLst>
                <a:ahLst/>
                <a:cxnLst>
                  <a:cxn ang="0">
                    <a:pos x="connsiteX0" y="connsiteY0"/>
                  </a:cxn>
                  <a:cxn ang="0">
                    <a:pos x="connsiteX1" y="connsiteY1"/>
                  </a:cxn>
                  <a:cxn ang="0">
                    <a:pos x="connsiteX2" y="connsiteY2"/>
                  </a:cxn>
                </a:cxnLst>
                <a:rect l="l" t="t" r="r" b="b"/>
                <a:pathLst>
                  <a:path w="62350" h="120037">
                    <a:moveTo>
                      <a:pt x="0" y="0"/>
                    </a:moveTo>
                    <a:lnTo>
                      <a:pt x="62351" y="62435"/>
                    </a:lnTo>
                    <a:lnTo>
                      <a:pt x="61725" y="120038"/>
                    </a:lnTo>
                  </a:path>
                </a:pathLst>
              </a:custGeom>
              <a:noFill/>
              <a:ln w="17687"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26" name="Freeform 1096">
                <a:extLst>
                  <a:ext uri="{FF2B5EF4-FFF2-40B4-BE49-F238E27FC236}">
                    <a16:creationId xmlns:a16="http://schemas.microsoft.com/office/drawing/2014/main" id="{A578EFB2-D272-8C55-730E-6B1C2ED5F1CE}"/>
                  </a:ext>
                </a:extLst>
              </p:cNvPr>
              <p:cNvSpPr/>
              <p:nvPr/>
            </p:nvSpPr>
            <p:spPr>
              <a:xfrm>
                <a:off x="6298709" y="3938888"/>
                <a:ext cx="54212" cy="1144"/>
              </a:xfrm>
              <a:custGeom>
                <a:avLst/>
                <a:gdLst>
                  <a:gd name="connsiteX0" fmla="*/ 0 w 54212"/>
                  <a:gd name="connsiteY0" fmla="*/ 0 h 1144"/>
                  <a:gd name="connsiteX1" fmla="*/ 54213 w 54212"/>
                  <a:gd name="connsiteY1" fmla="*/ 1144 h 1144"/>
                </a:gdLst>
                <a:ahLst/>
                <a:cxnLst>
                  <a:cxn ang="0">
                    <a:pos x="connsiteX0" y="connsiteY0"/>
                  </a:cxn>
                  <a:cxn ang="0">
                    <a:pos x="connsiteX1" y="connsiteY1"/>
                  </a:cxn>
                </a:cxnLst>
                <a:rect l="l" t="t" r="r" b="b"/>
                <a:pathLst>
                  <a:path w="54212" h="1144">
                    <a:moveTo>
                      <a:pt x="0" y="0"/>
                    </a:moveTo>
                    <a:lnTo>
                      <a:pt x="54213" y="1144"/>
                    </a:lnTo>
                  </a:path>
                </a:pathLst>
              </a:custGeom>
              <a:ln w="17687"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24" name="TextBox 51">
              <a:extLst>
                <a:ext uri="{FF2B5EF4-FFF2-40B4-BE49-F238E27FC236}">
                  <a16:creationId xmlns:a16="http://schemas.microsoft.com/office/drawing/2014/main" id="{45D99EEF-182D-41F7-6608-248DDF338B9E}"/>
                </a:ext>
              </a:extLst>
            </p:cNvPr>
            <p:cNvSpPr txBox="1"/>
            <p:nvPr/>
          </p:nvSpPr>
          <p:spPr>
            <a:xfrm>
              <a:off x="763472" y="2787286"/>
              <a:ext cx="392865" cy="184666"/>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FFFFFF"/>
                  </a:solidFill>
                  <a:effectLst/>
                  <a:uLnTx/>
                  <a:uFillTx/>
                  <a:latin typeface="Verdana"/>
                  <a:ea typeface="Verdana"/>
                  <a:cs typeface="Verdana"/>
                </a:rPr>
                <a:t>T</a:t>
              </a:r>
              <a:r>
                <a:rPr lang="de" sz="600" baseline="-25000">
                  <a:solidFill>
                    <a:srgbClr val="FFFFFF"/>
                  </a:solidFill>
                  <a:latin typeface="Verdana"/>
                  <a:ea typeface="Verdana"/>
                  <a:cs typeface="Verdana"/>
                </a:rPr>
                <a:t>r</a:t>
              </a:r>
              <a:r>
                <a:rPr kumimoji="0" lang="de" sz="600" b="0" i="0" u="none" strike="noStrike" kern="1200" cap="none" spc="0" normalizeH="0" baseline="-25000" noProof="0">
                  <a:ln>
                    <a:noFill/>
                  </a:ln>
                  <a:solidFill>
                    <a:srgbClr val="FFFFFF"/>
                  </a:solidFill>
                  <a:effectLst/>
                  <a:uLnTx/>
                  <a:uFillTx/>
                  <a:latin typeface="Verdana"/>
                  <a:ea typeface="Verdana"/>
                  <a:cs typeface="Verdana"/>
                </a:rPr>
                <a:t>eg</a:t>
              </a:r>
            </a:p>
          </p:txBody>
        </p:sp>
      </p:grpSp>
      <p:grpSp>
        <p:nvGrpSpPr>
          <p:cNvPr id="31" name="Group 1045">
            <a:extLst>
              <a:ext uri="{FF2B5EF4-FFF2-40B4-BE49-F238E27FC236}">
                <a16:creationId xmlns:a16="http://schemas.microsoft.com/office/drawing/2014/main" id="{AAC6C943-9B55-1C89-A8F7-1E1B346CD2CE}"/>
              </a:ext>
            </a:extLst>
          </p:cNvPr>
          <p:cNvGrpSpPr/>
          <p:nvPr/>
        </p:nvGrpSpPr>
        <p:grpSpPr>
          <a:xfrm>
            <a:off x="407012" y="3049357"/>
            <a:ext cx="607356" cy="668853"/>
            <a:chOff x="641539" y="3211685"/>
            <a:chExt cx="607356" cy="668853"/>
          </a:xfrm>
        </p:grpSpPr>
        <p:grpSp>
          <p:nvGrpSpPr>
            <p:cNvPr id="32" name="Graphic 4">
              <a:extLst>
                <a:ext uri="{FF2B5EF4-FFF2-40B4-BE49-F238E27FC236}">
                  <a16:creationId xmlns:a16="http://schemas.microsoft.com/office/drawing/2014/main" id="{D027B414-F20A-3F93-6F52-573BC9AAC0AF}"/>
                </a:ext>
              </a:extLst>
            </p:cNvPr>
            <p:cNvGrpSpPr/>
            <p:nvPr/>
          </p:nvGrpSpPr>
          <p:grpSpPr>
            <a:xfrm>
              <a:off x="641539" y="3353466"/>
              <a:ext cx="138223" cy="113934"/>
              <a:chOff x="5811922" y="4211643"/>
              <a:chExt cx="138223" cy="113934"/>
            </a:xfrm>
            <a:noFill/>
          </p:grpSpPr>
          <p:sp>
            <p:nvSpPr>
              <p:cNvPr id="70" name="Freeform 1053">
                <a:extLst>
                  <a:ext uri="{FF2B5EF4-FFF2-40B4-BE49-F238E27FC236}">
                    <a16:creationId xmlns:a16="http://schemas.microsoft.com/office/drawing/2014/main" id="{A8E95514-B6E1-831E-6A7C-CA75E74D4377}"/>
                  </a:ext>
                </a:extLst>
              </p:cNvPr>
              <p:cNvSpPr/>
              <p:nvPr/>
            </p:nvSpPr>
            <p:spPr>
              <a:xfrm>
                <a:off x="5811922" y="4271789"/>
                <a:ext cx="96781" cy="33061"/>
              </a:xfrm>
              <a:custGeom>
                <a:avLst/>
                <a:gdLst>
                  <a:gd name="connsiteX0" fmla="*/ 96782 w 96781"/>
                  <a:gd name="connsiteY0" fmla="*/ 33061 h 33061"/>
                  <a:gd name="connsiteX1" fmla="*/ 44822 w 96781"/>
                  <a:gd name="connsiteY1" fmla="*/ 0 h 33061"/>
                  <a:gd name="connsiteX2" fmla="*/ 0 w 96781"/>
                  <a:gd name="connsiteY2" fmla="*/ 0 h 33061"/>
                </a:gdLst>
                <a:ahLst/>
                <a:cxnLst>
                  <a:cxn ang="0">
                    <a:pos x="connsiteX0" y="connsiteY0"/>
                  </a:cxn>
                  <a:cxn ang="0">
                    <a:pos x="connsiteX1" y="connsiteY1"/>
                  </a:cxn>
                  <a:cxn ang="0">
                    <a:pos x="connsiteX2" y="connsiteY2"/>
                  </a:cxn>
                </a:cxnLst>
                <a:rect l="l" t="t" r="r" b="b"/>
                <a:pathLst>
                  <a:path w="96781" h="33061">
                    <a:moveTo>
                      <a:pt x="96782" y="33061"/>
                    </a:moveTo>
                    <a:lnTo>
                      <a:pt x="44822" y="0"/>
                    </a:lnTo>
                    <a:lnTo>
                      <a:pt x="0" y="0"/>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71" name="Freeform 1054">
                <a:extLst>
                  <a:ext uri="{FF2B5EF4-FFF2-40B4-BE49-F238E27FC236}">
                    <a16:creationId xmlns:a16="http://schemas.microsoft.com/office/drawing/2014/main" id="{6E573630-AF05-8C58-24F8-E1AC6F96BE11}"/>
                  </a:ext>
                </a:extLst>
              </p:cNvPr>
              <p:cNvSpPr/>
              <p:nvPr/>
            </p:nvSpPr>
            <p:spPr>
              <a:xfrm>
                <a:off x="5904948" y="4302435"/>
                <a:ext cx="39438" cy="23142"/>
              </a:xfrm>
              <a:custGeom>
                <a:avLst/>
                <a:gdLst>
                  <a:gd name="connsiteX0" fmla="*/ 0 w 39438"/>
                  <a:gd name="connsiteY0" fmla="*/ 0 h 23142"/>
                  <a:gd name="connsiteX1" fmla="*/ 39439 w 39438"/>
                  <a:gd name="connsiteY1" fmla="*/ 23143 h 23142"/>
                </a:gdLst>
                <a:ahLst/>
                <a:cxnLst>
                  <a:cxn ang="0">
                    <a:pos x="connsiteX0" y="connsiteY0"/>
                  </a:cxn>
                  <a:cxn ang="0">
                    <a:pos x="connsiteX1" y="connsiteY1"/>
                  </a:cxn>
                </a:cxnLst>
                <a:rect l="l" t="t" r="r" b="b"/>
                <a:pathLst>
                  <a:path w="39438" h="23142">
                    <a:moveTo>
                      <a:pt x="0" y="0"/>
                    </a:moveTo>
                    <a:lnTo>
                      <a:pt x="39439" y="23143"/>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72" name="Freeform 1055">
                <a:extLst>
                  <a:ext uri="{FF2B5EF4-FFF2-40B4-BE49-F238E27FC236}">
                    <a16:creationId xmlns:a16="http://schemas.microsoft.com/office/drawing/2014/main" id="{C9CD6AAB-E4A2-1883-62FD-FC79FEA7A553}"/>
                  </a:ext>
                </a:extLst>
              </p:cNvPr>
              <p:cNvSpPr/>
              <p:nvPr/>
            </p:nvSpPr>
            <p:spPr>
              <a:xfrm>
                <a:off x="5842847" y="4215967"/>
                <a:ext cx="72993" cy="72480"/>
              </a:xfrm>
              <a:custGeom>
                <a:avLst/>
                <a:gdLst>
                  <a:gd name="connsiteX0" fmla="*/ 72993 w 72993"/>
                  <a:gd name="connsiteY0" fmla="*/ 72481 h 72480"/>
                  <a:gd name="connsiteX1" fmla="*/ 20283 w 72993"/>
                  <a:gd name="connsiteY1" fmla="*/ 40437 h 72480"/>
                  <a:gd name="connsiteX2" fmla="*/ 0 w 72993"/>
                  <a:gd name="connsiteY2" fmla="*/ 0 h 72480"/>
                </a:gdLst>
                <a:ahLst/>
                <a:cxnLst>
                  <a:cxn ang="0">
                    <a:pos x="connsiteX0" y="connsiteY0"/>
                  </a:cxn>
                  <a:cxn ang="0">
                    <a:pos x="connsiteX1" y="connsiteY1"/>
                  </a:cxn>
                  <a:cxn ang="0">
                    <a:pos x="connsiteX2" y="connsiteY2"/>
                  </a:cxn>
                </a:cxnLst>
                <a:rect l="l" t="t" r="r" b="b"/>
                <a:pathLst>
                  <a:path w="72993" h="72480">
                    <a:moveTo>
                      <a:pt x="72993" y="72481"/>
                    </a:moveTo>
                    <a:lnTo>
                      <a:pt x="20283" y="40437"/>
                    </a:lnTo>
                    <a:lnTo>
                      <a:pt x="0" y="0"/>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73" name="Freeform 1056">
                <a:extLst>
                  <a:ext uri="{FF2B5EF4-FFF2-40B4-BE49-F238E27FC236}">
                    <a16:creationId xmlns:a16="http://schemas.microsoft.com/office/drawing/2014/main" id="{8E5E61F3-2D02-BA44-A5BB-741069542D79}"/>
                  </a:ext>
                </a:extLst>
              </p:cNvPr>
              <p:cNvSpPr/>
              <p:nvPr/>
            </p:nvSpPr>
            <p:spPr>
              <a:xfrm>
                <a:off x="5911959" y="4286158"/>
                <a:ext cx="38186" cy="25177"/>
              </a:xfrm>
              <a:custGeom>
                <a:avLst/>
                <a:gdLst>
                  <a:gd name="connsiteX0" fmla="*/ 0 w 38186"/>
                  <a:gd name="connsiteY0" fmla="*/ 0 h 25177"/>
                  <a:gd name="connsiteX1" fmla="*/ 38187 w 38186"/>
                  <a:gd name="connsiteY1" fmla="*/ 25177 h 25177"/>
                </a:gdLst>
                <a:ahLst/>
                <a:cxnLst>
                  <a:cxn ang="0">
                    <a:pos x="connsiteX0" y="connsiteY0"/>
                  </a:cxn>
                  <a:cxn ang="0">
                    <a:pos x="connsiteX1" y="connsiteY1"/>
                  </a:cxn>
                </a:cxnLst>
                <a:rect l="l" t="t" r="r" b="b"/>
                <a:pathLst>
                  <a:path w="38186" h="25177">
                    <a:moveTo>
                      <a:pt x="0" y="0"/>
                    </a:moveTo>
                    <a:lnTo>
                      <a:pt x="38187" y="25177"/>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74" name="Freeform 1057">
                <a:extLst>
                  <a:ext uri="{FF2B5EF4-FFF2-40B4-BE49-F238E27FC236}">
                    <a16:creationId xmlns:a16="http://schemas.microsoft.com/office/drawing/2014/main" id="{35B832B1-CAEE-9EFA-A4ED-D57E86E722F7}"/>
                  </a:ext>
                </a:extLst>
              </p:cNvPr>
              <p:cNvSpPr/>
              <p:nvPr/>
            </p:nvSpPr>
            <p:spPr>
              <a:xfrm>
                <a:off x="5811922" y="4286158"/>
                <a:ext cx="42068" cy="12715"/>
              </a:xfrm>
              <a:custGeom>
                <a:avLst/>
                <a:gdLst>
                  <a:gd name="connsiteX0" fmla="*/ 0 w 42068"/>
                  <a:gd name="connsiteY0" fmla="*/ 0 h 12715"/>
                  <a:gd name="connsiteX1" fmla="*/ 42068 w 42068"/>
                  <a:gd name="connsiteY1" fmla="*/ 0 h 12715"/>
                </a:gdLst>
                <a:ahLst/>
                <a:cxnLst>
                  <a:cxn ang="0">
                    <a:pos x="connsiteX0" y="connsiteY0"/>
                  </a:cxn>
                  <a:cxn ang="0">
                    <a:pos x="connsiteX1" y="connsiteY1"/>
                  </a:cxn>
                </a:cxnLst>
                <a:rect l="l" t="t" r="r" b="b"/>
                <a:pathLst>
                  <a:path w="42068" h="12715">
                    <a:moveTo>
                      <a:pt x="0" y="0"/>
                    </a:moveTo>
                    <a:lnTo>
                      <a:pt x="42068" y="0"/>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75" name="Freeform 1058">
                <a:extLst>
                  <a:ext uri="{FF2B5EF4-FFF2-40B4-BE49-F238E27FC236}">
                    <a16:creationId xmlns:a16="http://schemas.microsoft.com/office/drawing/2014/main" id="{3C73C57D-972A-D89F-F321-BAB0A760346C}"/>
                  </a:ext>
                </a:extLst>
              </p:cNvPr>
              <p:cNvSpPr/>
              <p:nvPr/>
            </p:nvSpPr>
            <p:spPr>
              <a:xfrm>
                <a:off x="5856870" y="4211643"/>
                <a:ext cx="17653" cy="37384"/>
              </a:xfrm>
              <a:custGeom>
                <a:avLst/>
                <a:gdLst>
                  <a:gd name="connsiteX0" fmla="*/ 0 w 17653"/>
                  <a:gd name="connsiteY0" fmla="*/ 0 h 37384"/>
                  <a:gd name="connsiteX1" fmla="*/ 17654 w 17653"/>
                  <a:gd name="connsiteY1" fmla="*/ 37385 h 37384"/>
                </a:gdLst>
                <a:ahLst/>
                <a:cxnLst>
                  <a:cxn ang="0">
                    <a:pos x="connsiteX0" y="connsiteY0"/>
                  </a:cxn>
                  <a:cxn ang="0">
                    <a:pos x="connsiteX1" y="connsiteY1"/>
                  </a:cxn>
                </a:cxnLst>
                <a:rect l="l" t="t" r="r" b="b"/>
                <a:pathLst>
                  <a:path w="17653" h="37384">
                    <a:moveTo>
                      <a:pt x="0" y="0"/>
                    </a:moveTo>
                    <a:lnTo>
                      <a:pt x="17654" y="37385"/>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33" name="Graphic 4">
              <a:extLst>
                <a:ext uri="{FF2B5EF4-FFF2-40B4-BE49-F238E27FC236}">
                  <a16:creationId xmlns:a16="http://schemas.microsoft.com/office/drawing/2014/main" id="{9E5C1BB1-089E-6CFF-442A-BC1138B633A4}"/>
                </a:ext>
              </a:extLst>
            </p:cNvPr>
            <p:cNvGrpSpPr/>
            <p:nvPr/>
          </p:nvGrpSpPr>
          <p:grpSpPr>
            <a:xfrm>
              <a:off x="918988" y="3211685"/>
              <a:ext cx="86014" cy="145723"/>
              <a:chOff x="6089371" y="4069862"/>
              <a:chExt cx="86014" cy="145723"/>
            </a:xfrm>
            <a:noFill/>
          </p:grpSpPr>
          <p:sp>
            <p:nvSpPr>
              <p:cNvPr id="64" name="Freeform 1060">
                <a:extLst>
                  <a:ext uri="{FF2B5EF4-FFF2-40B4-BE49-F238E27FC236}">
                    <a16:creationId xmlns:a16="http://schemas.microsoft.com/office/drawing/2014/main" id="{402942D0-477D-F6A0-90F1-0692B3F15959}"/>
                  </a:ext>
                </a:extLst>
              </p:cNvPr>
              <p:cNvSpPr/>
              <p:nvPr/>
            </p:nvSpPr>
            <p:spPr>
              <a:xfrm>
                <a:off x="6101390" y="4073168"/>
                <a:ext cx="25541" cy="100709"/>
              </a:xfrm>
              <a:custGeom>
                <a:avLst/>
                <a:gdLst>
                  <a:gd name="connsiteX0" fmla="*/ 25541 w 25541"/>
                  <a:gd name="connsiteY0" fmla="*/ 100710 h 100709"/>
                  <a:gd name="connsiteX1" fmla="*/ 25291 w 25541"/>
                  <a:gd name="connsiteY1" fmla="*/ 38275 h 100709"/>
                  <a:gd name="connsiteX2" fmla="*/ 0 w 25541"/>
                  <a:gd name="connsiteY2" fmla="*/ 0 h 100709"/>
                </a:gdLst>
                <a:ahLst/>
                <a:cxnLst>
                  <a:cxn ang="0">
                    <a:pos x="connsiteX0" y="connsiteY0"/>
                  </a:cxn>
                  <a:cxn ang="0">
                    <a:pos x="connsiteX1" y="connsiteY1"/>
                  </a:cxn>
                  <a:cxn ang="0">
                    <a:pos x="connsiteX2" y="connsiteY2"/>
                  </a:cxn>
                </a:cxnLst>
                <a:rect l="l" t="t" r="r" b="b"/>
                <a:pathLst>
                  <a:path w="25541" h="100709">
                    <a:moveTo>
                      <a:pt x="25541" y="100710"/>
                    </a:moveTo>
                    <a:lnTo>
                      <a:pt x="25291" y="38275"/>
                    </a:lnTo>
                    <a:lnTo>
                      <a:pt x="0" y="0"/>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65" name="Freeform 1061">
                <a:extLst>
                  <a:ext uri="{FF2B5EF4-FFF2-40B4-BE49-F238E27FC236}">
                    <a16:creationId xmlns:a16="http://schemas.microsoft.com/office/drawing/2014/main" id="{B833D250-3B9E-69F4-AA91-76DC999DB525}"/>
                  </a:ext>
                </a:extLst>
              </p:cNvPr>
              <p:cNvSpPr/>
              <p:nvPr/>
            </p:nvSpPr>
            <p:spPr>
              <a:xfrm>
                <a:off x="6126306" y="4169300"/>
                <a:ext cx="500" cy="46285"/>
              </a:xfrm>
              <a:custGeom>
                <a:avLst/>
                <a:gdLst>
                  <a:gd name="connsiteX0" fmla="*/ 501 w 500"/>
                  <a:gd name="connsiteY0" fmla="*/ 0 h 46285"/>
                  <a:gd name="connsiteX1" fmla="*/ 0 w 500"/>
                  <a:gd name="connsiteY1" fmla="*/ 46286 h 46285"/>
                </a:gdLst>
                <a:ahLst/>
                <a:cxnLst>
                  <a:cxn ang="0">
                    <a:pos x="connsiteX0" y="connsiteY0"/>
                  </a:cxn>
                  <a:cxn ang="0">
                    <a:pos x="connsiteX1" y="connsiteY1"/>
                  </a:cxn>
                </a:cxnLst>
                <a:rect l="l" t="t" r="r" b="b"/>
                <a:pathLst>
                  <a:path w="500" h="46285">
                    <a:moveTo>
                      <a:pt x="501" y="0"/>
                    </a:moveTo>
                    <a:lnTo>
                      <a:pt x="0" y="46286"/>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66" name="Freeform 1062">
                <a:extLst>
                  <a:ext uri="{FF2B5EF4-FFF2-40B4-BE49-F238E27FC236}">
                    <a16:creationId xmlns:a16="http://schemas.microsoft.com/office/drawing/2014/main" id="{1A869729-CC0A-F4E6-CE0C-3A57B18D6593}"/>
                  </a:ext>
                </a:extLst>
              </p:cNvPr>
              <p:cNvSpPr/>
              <p:nvPr/>
            </p:nvSpPr>
            <p:spPr>
              <a:xfrm>
                <a:off x="6141455" y="4069862"/>
                <a:ext cx="22912" cy="101472"/>
              </a:xfrm>
              <a:custGeom>
                <a:avLst/>
                <a:gdLst>
                  <a:gd name="connsiteX0" fmla="*/ 0 w 22912"/>
                  <a:gd name="connsiteY0" fmla="*/ 101473 h 101472"/>
                  <a:gd name="connsiteX1" fmla="*/ 0 w 22912"/>
                  <a:gd name="connsiteY1" fmla="*/ 39038 h 101472"/>
                  <a:gd name="connsiteX2" fmla="*/ 22912 w 22912"/>
                  <a:gd name="connsiteY2" fmla="*/ 0 h 101472"/>
                </a:gdLst>
                <a:ahLst/>
                <a:cxnLst>
                  <a:cxn ang="0">
                    <a:pos x="connsiteX0" y="connsiteY0"/>
                  </a:cxn>
                  <a:cxn ang="0">
                    <a:pos x="connsiteX1" y="connsiteY1"/>
                  </a:cxn>
                  <a:cxn ang="0">
                    <a:pos x="connsiteX2" y="connsiteY2"/>
                  </a:cxn>
                </a:cxnLst>
                <a:rect l="l" t="t" r="r" b="b"/>
                <a:pathLst>
                  <a:path w="22912" h="101472">
                    <a:moveTo>
                      <a:pt x="0" y="101473"/>
                    </a:moveTo>
                    <a:lnTo>
                      <a:pt x="0" y="39038"/>
                    </a:lnTo>
                    <a:lnTo>
                      <a:pt x="22912" y="0"/>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67" name="Freeform 1063">
                <a:extLst>
                  <a:ext uri="{FF2B5EF4-FFF2-40B4-BE49-F238E27FC236}">
                    <a16:creationId xmlns:a16="http://schemas.microsoft.com/office/drawing/2014/main" id="{02BBC8DE-7C9A-8AB7-98BC-783574C05A95}"/>
                  </a:ext>
                </a:extLst>
              </p:cNvPr>
              <p:cNvSpPr/>
              <p:nvPr/>
            </p:nvSpPr>
            <p:spPr>
              <a:xfrm>
                <a:off x="6141455" y="4166629"/>
                <a:ext cx="876" cy="48447"/>
              </a:xfrm>
              <a:custGeom>
                <a:avLst/>
                <a:gdLst>
                  <a:gd name="connsiteX0" fmla="*/ 0 w 876"/>
                  <a:gd name="connsiteY0" fmla="*/ 0 h 48447"/>
                  <a:gd name="connsiteX1" fmla="*/ 876 w 876"/>
                  <a:gd name="connsiteY1" fmla="*/ 48448 h 48447"/>
                </a:gdLst>
                <a:ahLst/>
                <a:cxnLst>
                  <a:cxn ang="0">
                    <a:pos x="connsiteX0" y="connsiteY0"/>
                  </a:cxn>
                  <a:cxn ang="0">
                    <a:pos x="connsiteX1" y="connsiteY1"/>
                  </a:cxn>
                </a:cxnLst>
                <a:rect l="l" t="t" r="r" b="b"/>
                <a:pathLst>
                  <a:path w="876" h="48447">
                    <a:moveTo>
                      <a:pt x="0" y="0"/>
                    </a:moveTo>
                    <a:lnTo>
                      <a:pt x="876" y="48448"/>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68" name="Freeform 1064">
                <a:extLst>
                  <a:ext uri="{FF2B5EF4-FFF2-40B4-BE49-F238E27FC236}">
                    <a16:creationId xmlns:a16="http://schemas.microsoft.com/office/drawing/2014/main" id="{A840C9A7-2741-3AC6-A847-D2A95235D8CA}"/>
                  </a:ext>
                </a:extLst>
              </p:cNvPr>
              <p:cNvSpPr/>
              <p:nvPr/>
            </p:nvSpPr>
            <p:spPr>
              <a:xfrm>
                <a:off x="6089371" y="4080797"/>
                <a:ext cx="22536" cy="36113"/>
              </a:xfrm>
              <a:custGeom>
                <a:avLst/>
                <a:gdLst>
                  <a:gd name="connsiteX0" fmla="*/ 0 w 22536"/>
                  <a:gd name="connsiteY0" fmla="*/ 0 h 36113"/>
                  <a:gd name="connsiteX1" fmla="*/ 22536 w 22536"/>
                  <a:gd name="connsiteY1" fmla="*/ 36113 h 36113"/>
                </a:gdLst>
                <a:ahLst/>
                <a:cxnLst>
                  <a:cxn ang="0">
                    <a:pos x="connsiteX0" y="connsiteY0"/>
                  </a:cxn>
                  <a:cxn ang="0">
                    <a:pos x="connsiteX1" y="connsiteY1"/>
                  </a:cxn>
                </a:cxnLst>
                <a:rect l="l" t="t" r="r" b="b"/>
                <a:pathLst>
                  <a:path w="22536" h="36113">
                    <a:moveTo>
                      <a:pt x="0" y="0"/>
                    </a:moveTo>
                    <a:lnTo>
                      <a:pt x="22536" y="36113"/>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69" name="Freeform 1065">
                <a:extLst>
                  <a:ext uri="{FF2B5EF4-FFF2-40B4-BE49-F238E27FC236}">
                    <a16:creationId xmlns:a16="http://schemas.microsoft.com/office/drawing/2014/main" id="{F7E89FDA-0703-CF5B-D82F-E042C59F2B18}"/>
                  </a:ext>
                </a:extLst>
              </p:cNvPr>
              <p:cNvSpPr/>
              <p:nvPr/>
            </p:nvSpPr>
            <p:spPr>
              <a:xfrm>
                <a:off x="6153725" y="4079526"/>
                <a:ext cx="21660" cy="35222"/>
              </a:xfrm>
              <a:custGeom>
                <a:avLst/>
                <a:gdLst>
                  <a:gd name="connsiteX0" fmla="*/ 21660 w 21660"/>
                  <a:gd name="connsiteY0" fmla="*/ 0 h 35222"/>
                  <a:gd name="connsiteX1" fmla="*/ 0 w 21660"/>
                  <a:gd name="connsiteY1" fmla="*/ 35223 h 35222"/>
                </a:gdLst>
                <a:ahLst/>
                <a:cxnLst>
                  <a:cxn ang="0">
                    <a:pos x="connsiteX0" y="connsiteY0"/>
                  </a:cxn>
                  <a:cxn ang="0">
                    <a:pos x="connsiteX1" y="connsiteY1"/>
                  </a:cxn>
                </a:cxnLst>
                <a:rect l="l" t="t" r="r" b="b"/>
                <a:pathLst>
                  <a:path w="21660" h="35222">
                    <a:moveTo>
                      <a:pt x="21660" y="0"/>
                    </a:moveTo>
                    <a:lnTo>
                      <a:pt x="0" y="35223"/>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34" name="Freeform 1086">
              <a:extLst>
                <a:ext uri="{FF2B5EF4-FFF2-40B4-BE49-F238E27FC236}">
                  <a16:creationId xmlns:a16="http://schemas.microsoft.com/office/drawing/2014/main" id="{9A874532-5ABC-0118-D32A-25E965A9551B}"/>
                </a:ext>
              </a:extLst>
            </p:cNvPr>
            <p:cNvSpPr/>
            <p:nvPr/>
          </p:nvSpPr>
          <p:spPr>
            <a:xfrm>
              <a:off x="747711" y="3348762"/>
              <a:ext cx="385122" cy="391140"/>
            </a:xfrm>
            <a:custGeom>
              <a:avLst/>
              <a:gdLst>
                <a:gd name="connsiteX0" fmla="*/ 385123 w 385122"/>
                <a:gd name="connsiteY0" fmla="*/ 195570 h 391140"/>
                <a:gd name="connsiteX1" fmla="*/ 192561 w 385122"/>
                <a:gd name="connsiteY1" fmla="*/ 391140 h 391140"/>
                <a:gd name="connsiteX2" fmla="*/ 0 w 385122"/>
                <a:gd name="connsiteY2" fmla="*/ 195570 h 391140"/>
                <a:gd name="connsiteX3" fmla="*/ 192561 w 385122"/>
                <a:gd name="connsiteY3" fmla="*/ 0 h 391140"/>
                <a:gd name="connsiteX4" fmla="*/ 385123 w 385122"/>
                <a:gd name="connsiteY4" fmla="*/ 195570 h 391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122" h="391140">
                  <a:moveTo>
                    <a:pt x="385123" y="195570"/>
                  </a:moveTo>
                  <a:cubicBezTo>
                    <a:pt x="385123" y="303580"/>
                    <a:pt x="298910" y="391140"/>
                    <a:pt x="192561" y="391140"/>
                  </a:cubicBezTo>
                  <a:cubicBezTo>
                    <a:pt x="86213" y="391140"/>
                    <a:pt x="0" y="303580"/>
                    <a:pt x="0" y="195570"/>
                  </a:cubicBezTo>
                  <a:cubicBezTo>
                    <a:pt x="0" y="87560"/>
                    <a:pt x="86213" y="0"/>
                    <a:pt x="192561" y="0"/>
                  </a:cubicBezTo>
                  <a:cubicBezTo>
                    <a:pt x="298910" y="0"/>
                    <a:pt x="385123" y="87560"/>
                    <a:pt x="385123" y="195570"/>
                  </a:cubicBezTo>
                  <a:close/>
                </a:path>
              </a:pathLst>
            </a:custGeom>
            <a:gradFill>
              <a:gsLst>
                <a:gs pos="0">
                  <a:srgbClr val="FFFFFF"/>
                </a:gs>
                <a:gs pos="87000">
                  <a:srgbClr val="62D488"/>
                </a:gs>
              </a:gsLst>
              <a:path path="circle">
                <a:fillToRect l="50000" t="50000" r="50000" b="50000"/>
              </a:path>
            </a:gradFill>
            <a:ln w="8096"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35" name="Freeform 1100">
              <a:extLst>
                <a:ext uri="{FF2B5EF4-FFF2-40B4-BE49-F238E27FC236}">
                  <a16:creationId xmlns:a16="http://schemas.microsoft.com/office/drawing/2014/main" id="{B26578BF-693D-C51C-2E30-1859B5A98DB4}"/>
                </a:ext>
              </a:extLst>
            </p:cNvPr>
            <p:cNvSpPr/>
            <p:nvPr/>
          </p:nvSpPr>
          <p:spPr>
            <a:xfrm>
              <a:off x="813317" y="3436120"/>
              <a:ext cx="201826" cy="214643"/>
            </a:xfrm>
            <a:custGeom>
              <a:avLst/>
              <a:gdLst>
                <a:gd name="connsiteX0" fmla="*/ 201826 w 201826"/>
                <a:gd name="connsiteY0" fmla="*/ 107322 h 214643"/>
                <a:gd name="connsiteX1" fmla="*/ 100913 w 201826"/>
                <a:gd name="connsiteY1" fmla="*/ 214644 h 214643"/>
                <a:gd name="connsiteX2" fmla="*/ 0 w 201826"/>
                <a:gd name="connsiteY2" fmla="*/ 107322 h 214643"/>
                <a:gd name="connsiteX3" fmla="*/ 100913 w 201826"/>
                <a:gd name="connsiteY3" fmla="*/ 0 h 214643"/>
                <a:gd name="connsiteX4" fmla="*/ 201826 w 201826"/>
                <a:gd name="connsiteY4" fmla="*/ 107322 h 214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826" h="214643">
                  <a:moveTo>
                    <a:pt x="201826" y="107322"/>
                  </a:moveTo>
                  <a:cubicBezTo>
                    <a:pt x="201826" y="166594"/>
                    <a:pt x="156646" y="214644"/>
                    <a:pt x="100913" y="214644"/>
                  </a:cubicBezTo>
                  <a:cubicBezTo>
                    <a:pt x="45180" y="214644"/>
                    <a:pt x="0" y="166594"/>
                    <a:pt x="0" y="107322"/>
                  </a:cubicBezTo>
                  <a:cubicBezTo>
                    <a:pt x="0" y="48050"/>
                    <a:pt x="45180" y="0"/>
                    <a:pt x="100913" y="0"/>
                  </a:cubicBezTo>
                  <a:cubicBezTo>
                    <a:pt x="156646" y="0"/>
                    <a:pt x="201826" y="48050"/>
                    <a:pt x="201826" y="107322"/>
                  </a:cubicBezTo>
                  <a:close/>
                </a:path>
              </a:pathLst>
            </a:custGeom>
            <a:gradFill>
              <a:gsLst>
                <a:gs pos="0">
                  <a:srgbClr val="FFFFFF"/>
                </a:gs>
                <a:gs pos="79000">
                  <a:srgbClr val="62D488"/>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nvGrpSpPr>
            <p:cNvPr id="36" name="Graphic 4">
              <a:extLst>
                <a:ext uri="{FF2B5EF4-FFF2-40B4-BE49-F238E27FC236}">
                  <a16:creationId xmlns:a16="http://schemas.microsoft.com/office/drawing/2014/main" id="{0B34F943-9331-E3D8-D04A-FC92E0DB7AE6}"/>
                </a:ext>
              </a:extLst>
            </p:cNvPr>
            <p:cNvGrpSpPr/>
            <p:nvPr/>
          </p:nvGrpSpPr>
          <p:grpSpPr>
            <a:xfrm>
              <a:off x="1106666" y="3351686"/>
              <a:ext cx="142229" cy="115968"/>
              <a:chOff x="6277049" y="4209863"/>
              <a:chExt cx="142229" cy="115968"/>
            </a:xfrm>
            <a:noFill/>
          </p:grpSpPr>
          <p:sp>
            <p:nvSpPr>
              <p:cNvPr id="58" name="Freeform 1102">
                <a:extLst>
                  <a:ext uri="{FF2B5EF4-FFF2-40B4-BE49-F238E27FC236}">
                    <a16:creationId xmlns:a16="http://schemas.microsoft.com/office/drawing/2014/main" id="{AF660467-DB95-404B-D1CD-42AB2BB03782}"/>
                  </a:ext>
                </a:extLst>
              </p:cNvPr>
              <p:cNvSpPr/>
              <p:nvPr/>
            </p:nvSpPr>
            <p:spPr>
              <a:xfrm>
                <a:off x="6312357" y="4216221"/>
                <a:ext cx="71240" cy="74769"/>
              </a:xfrm>
              <a:custGeom>
                <a:avLst/>
                <a:gdLst>
                  <a:gd name="connsiteX0" fmla="*/ 0 w 71240"/>
                  <a:gd name="connsiteY0" fmla="*/ 74769 h 74769"/>
                  <a:gd name="connsiteX1" fmla="*/ 52335 w 71240"/>
                  <a:gd name="connsiteY1" fmla="*/ 41962 h 74769"/>
                  <a:gd name="connsiteX2" fmla="*/ 71240 w 71240"/>
                  <a:gd name="connsiteY2" fmla="*/ 0 h 74769"/>
                </a:gdLst>
                <a:ahLst/>
                <a:cxnLst>
                  <a:cxn ang="0">
                    <a:pos x="connsiteX0" y="connsiteY0"/>
                  </a:cxn>
                  <a:cxn ang="0">
                    <a:pos x="connsiteX1" y="connsiteY1"/>
                  </a:cxn>
                  <a:cxn ang="0">
                    <a:pos x="connsiteX2" y="connsiteY2"/>
                  </a:cxn>
                </a:cxnLst>
                <a:rect l="l" t="t" r="r" b="b"/>
                <a:pathLst>
                  <a:path w="71240" h="74769">
                    <a:moveTo>
                      <a:pt x="0" y="74769"/>
                    </a:moveTo>
                    <a:lnTo>
                      <a:pt x="52335" y="41962"/>
                    </a:lnTo>
                    <a:lnTo>
                      <a:pt x="71240" y="0"/>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59" name="Freeform 1103">
                <a:extLst>
                  <a:ext uri="{FF2B5EF4-FFF2-40B4-BE49-F238E27FC236}">
                    <a16:creationId xmlns:a16="http://schemas.microsoft.com/office/drawing/2014/main" id="{7D942280-34D5-D399-AF84-70959404EC4A}"/>
                  </a:ext>
                </a:extLst>
              </p:cNvPr>
              <p:cNvSpPr/>
              <p:nvPr/>
            </p:nvSpPr>
            <p:spPr>
              <a:xfrm>
                <a:off x="6277049" y="4288575"/>
                <a:ext cx="39063" cy="23651"/>
              </a:xfrm>
              <a:custGeom>
                <a:avLst/>
                <a:gdLst>
                  <a:gd name="connsiteX0" fmla="*/ 39063 w 39063"/>
                  <a:gd name="connsiteY0" fmla="*/ 0 h 23651"/>
                  <a:gd name="connsiteX1" fmla="*/ 0 w 39063"/>
                  <a:gd name="connsiteY1" fmla="*/ 23652 h 23651"/>
                </a:gdLst>
                <a:ahLst/>
                <a:cxnLst>
                  <a:cxn ang="0">
                    <a:pos x="connsiteX0" y="connsiteY0"/>
                  </a:cxn>
                  <a:cxn ang="0">
                    <a:pos x="connsiteX1" y="connsiteY1"/>
                  </a:cxn>
                </a:cxnLst>
                <a:rect l="l" t="t" r="r" b="b"/>
                <a:pathLst>
                  <a:path w="39063" h="23651">
                    <a:moveTo>
                      <a:pt x="39063" y="0"/>
                    </a:moveTo>
                    <a:lnTo>
                      <a:pt x="0" y="23652"/>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60" name="Freeform 1104">
                <a:extLst>
                  <a:ext uri="{FF2B5EF4-FFF2-40B4-BE49-F238E27FC236}">
                    <a16:creationId xmlns:a16="http://schemas.microsoft.com/office/drawing/2014/main" id="{C7B17A0A-989D-FFBE-A6CE-FDAFF02C4C15}"/>
                  </a:ext>
                </a:extLst>
              </p:cNvPr>
              <p:cNvSpPr/>
              <p:nvPr/>
            </p:nvSpPr>
            <p:spPr>
              <a:xfrm>
                <a:off x="6322122" y="4268992"/>
                <a:ext cx="97157" cy="33315"/>
              </a:xfrm>
              <a:custGeom>
                <a:avLst/>
                <a:gdLst>
                  <a:gd name="connsiteX0" fmla="*/ 0 w 97157"/>
                  <a:gd name="connsiteY0" fmla="*/ 33316 h 33315"/>
                  <a:gd name="connsiteX1" fmla="*/ 52335 w 97157"/>
                  <a:gd name="connsiteY1" fmla="*/ 636 h 33315"/>
                  <a:gd name="connsiteX2" fmla="*/ 97157 w 97157"/>
                  <a:gd name="connsiteY2" fmla="*/ 0 h 33315"/>
                </a:gdLst>
                <a:ahLst/>
                <a:cxnLst>
                  <a:cxn ang="0">
                    <a:pos x="connsiteX0" y="connsiteY0"/>
                  </a:cxn>
                  <a:cxn ang="0">
                    <a:pos x="connsiteX1" y="connsiteY1"/>
                  </a:cxn>
                  <a:cxn ang="0">
                    <a:pos x="connsiteX2" y="connsiteY2"/>
                  </a:cxn>
                </a:cxnLst>
                <a:rect l="l" t="t" r="r" b="b"/>
                <a:pathLst>
                  <a:path w="97157" h="33315">
                    <a:moveTo>
                      <a:pt x="0" y="33316"/>
                    </a:moveTo>
                    <a:lnTo>
                      <a:pt x="52335" y="636"/>
                    </a:lnTo>
                    <a:lnTo>
                      <a:pt x="97157" y="0"/>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61" name="Freeform 1105">
                <a:extLst>
                  <a:ext uri="{FF2B5EF4-FFF2-40B4-BE49-F238E27FC236}">
                    <a16:creationId xmlns:a16="http://schemas.microsoft.com/office/drawing/2014/main" id="{FAC2D0C4-EBE7-B33D-B939-B6B6BF969892}"/>
                  </a:ext>
                </a:extLst>
              </p:cNvPr>
              <p:cNvSpPr/>
              <p:nvPr/>
            </p:nvSpPr>
            <p:spPr>
              <a:xfrm>
                <a:off x="6285814" y="4299892"/>
                <a:ext cx="40189" cy="25940"/>
              </a:xfrm>
              <a:custGeom>
                <a:avLst/>
                <a:gdLst>
                  <a:gd name="connsiteX0" fmla="*/ 40190 w 40189"/>
                  <a:gd name="connsiteY0" fmla="*/ 0 h 25940"/>
                  <a:gd name="connsiteX1" fmla="*/ 0 w 40189"/>
                  <a:gd name="connsiteY1" fmla="*/ 25940 h 25940"/>
                </a:gdLst>
                <a:ahLst/>
                <a:cxnLst>
                  <a:cxn ang="0">
                    <a:pos x="connsiteX0" y="connsiteY0"/>
                  </a:cxn>
                  <a:cxn ang="0">
                    <a:pos x="connsiteX1" y="connsiteY1"/>
                  </a:cxn>
                </a:cxnLst>
                <a:rect l="l" t="t" r="r" b="b"/>
                <a:pathLst>
                  <a:path w="40189" h="25940">
                    <a:moveTo>
                      <a:pt x="40190" y="0"/>
                    </a:moveTo>
                    <a:lnTo>
                      <a:pt x="0" y="25940"/>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62" name="Freeform 1106">
                <a:extLst>
                  <a:ext uri="{FF2B5EF4-FFF2-40B4-BE49-F238E27FC236}">
                    <a16:creationId xmlns:a16="http://schemas.microsoft.com/office/drawing/2014/main" id="{05F40C1A-B854-AEA9-20CC-ACF0AB1BEF6B}"/>
                  </a:ext>
                </a:extLst>
              </p:cNvPr>
              <p:cNvSpPr/>
              <p:nvPr/>
            </p:nvSpPr>
            <p:spPr>
              <a:xfrm>
                <a:off x="6352296" y="4209863"/>
                <a:ext cx="18529" cy="38401"/>
              </a:xfrm>
              <a:custGeom>
                <a:avLst/>
                <a:gdLst>
                  <a:gd name="connsiteX0" fmla="*/ 18530 w 18529"/>
                  <a:gd name="connsiteY0" fmla="*/ 0 h 38401"/>
                  <a:gd name="connsiteX1" fmla="*/ 0 w 18529"/>
                  <a:gd name="connsiteY1" fmla="*/ 38402 h 38401"/>
                </a:gdLst>
                <a:ahLst/>
                <a:cxnLst>
                  <a:cxn ang="0">
                    <a:pos x="connsiteX0" y="connsiteY0"/>
                  </a:cxn>
                  <a:cxn ang="0">
                    <a:pos x="connsiteX1" y="connsiteY1"/>
                  </a:cxn>
                </a:cxnLst>
                <a:rect l="l" t="t" r="r" b="b"/>
                <a:pathLst>
                  <a:path w="18529" h="38401">
                    <a:moveTo>
                      <a:pt x="18530" y="0"/>
                    </a:moveTo>
                    <a:lnTo>
                      <a:pt x="0" y="38402"/>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63" name="Freeform 1107">
                <a:extLst>
                  <a:ext uri="{FF2B5EF4-FFF2-40B4-BE49-F238E27FC236}">
                    <a16:creationId xmlns:a16="http://schemas.microsoft.com/office/drawing/2014/main" id="{5B3E4CF5-D6D5-5A7A-A131-916D79DAD804}"/>
                  </a:ext>
                </a:extLst>
              </p:cNvPr>
              <p:cNvSpPr/>
              <p:nvPr/>
            </p:nvSpPr>
            <p:spPr>
              <a:xfrm>
                <a:off x="6376085" y="4283361"/>
                <a:ext cx="40816" cy="381"/>
              </a:xfrm>
              <a:custGeom>
                <a:avLst/>
                <a:gdLst>
                  <a:gd name="connsiteX0" fmla="*/ 40816 w 40816"/>
                  <a:gd name="connsiteY0" fmla="*/ 381 h 381"/>
                  <a:gd name="connsiteX1" fmla="*/ 0 w 40816"/>
                  <a:gd name="connsiteY1" fmla="*/ 0 h 381"/>
                </a:gdLst>
                <a:ahLst/>
                <a:cxnLst>
                  <a:cxn ang="0">
                    <a:pos x="connsiteX0" y="connsiteY0"/>
                  </a:cxn>
                  <a:cxn ang="0">
                    <a:pos x="connsiteX1" y="connsiteY1"/>
                  </a:cxn>
                </a:cxnLst>
                <a:rect l="l" t="t" r="r" b="b"/>
                <a:pathLst>
                  <a:path w="40816" h="381">
                    <a:moveTo>
                      <a:pt x="40816" y="381"/>
                    </a:moveTo>
                    <a:lnTo>
                      <a:pt x="0" y="0"/>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37" name="Graphic 4">
              <a:extLst>
                <a:ext uri="{FF2B5EF4-FFF2-40B4-BE49-F238E27FC236}">
                  <a16:creationId xmlns:a16="http://schemas.microsoft.com/office/drawing/2014/main" id="{82A8EE14-E598-71F1-72C0-424F9786D034}"/>
                </a:ext>
              </a:extLst>
            </p:cNvPr>
            <p:cNvGrpSpPr/>
            <p:nvPr/>
          </p:nvGrpSpPr>
          <p:grpSpPr>
            <a:xfrm>
              <a:off x="1078371" y="3663861"/>
              <a:ext cx="138473" cy="119147"/>
              <a:chOff x="6248754" y="4522038"/>
              <a:chExt cx="138473" cy="119147"/>
            </a:xfrm>
            <a:noFill/>
          </p:grpSpPr>
          <p:sp>
            <p:nvSpPr>
              <p:cNvPr id="52" name="Freeform 1109">
                <a:extLst>
                  <a:ext uri="{FF2B5EF4-FFF2-40B4-BE49-F238E27FC236}">
                    <a16:creationId xmlns:a16="http://schemas.microsoft.com/office/drawing/2014/main" id="{9E89138E-602E-94F9-9B0D-56158B725ABF}"/>
                  </a:ext>
                </a:extLst>
              </p:cNvPr>
              <p:cNvSpPr/>
              <p:nvPr/>
            </p:nvSpPr>
            <p:spPr>
              <a:xfrm>
                <a:off x="6290822" y="4546580"/>
                <a:ext cx="95654" cy="36748"/>
              </a:xfrm>
              <a:custGeom>
                <a:avLst/>
                <a:gdLst>
                  <a:gd name="connsiteX0" fmla="*/ 0 w 95654"/>
                  <a:gd name="connsiteY0" fmla="*/ 0 h 36748"/>
                  <a:gd name="connsiteX1" fmla="*/ 50331 w 95654"/>
                  <a:gd name="connsiteY1" fmla="*/ 35732 h 36748"/>
                  <a:gd name="connsiteX2" fmla="*/ 95655 w 95654"/>
                  <a:gd name="connsiteY2" fmla="*/ 36749 h 36748"/>
                </a:gdLst>
                <a:ahLst/>
                <a:cxnLst>
                  <a:cxn ang="0">
                    <a:pos x="connsiteX0" y="connsiteY0"/>
                  </a:cxn>
                  <a:cxn ang="0">
                    <a:pos x="connsiteX1" y="connsiteY1"/>
                  </a:cxn>
                  <a:cxn ang="0">
                    <a:pos x="connsiteX2" y="connsiteY2"/>
                  </a:cxn>
                </a:cxnLst>
                <a:rect l="l" t="t" r="r" b="b"/>
                <a:pathLst>
                  <a:path w="95654" h="36748">
                    <a:moveTo>
                      <a:pt x="0" y="0"/>
                    </a:moveTo>
                    <a:lnTo>
                      <a:pt x="50331" y="35732"/>
                    </a:lnTo>
                    <a:lnTo>
                      <a:pt x="95655" y="36749"/>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53" name="Freeform 1110">
                <a:extLst>
                  <a:ext uri="{FF2B5EF4-FFF2-40B4-BE49-F238E27FC236}">
                    <a16:creationId xmlns:a16="http://schemas.microsoft.com/office/drawing/2014/main" id="{DED9EF61-5E4C-AEBC-1646-3A9CA8791695}"/>
                  </a:ext>
                </a:extLst>
              </p:cNvPr>
              <p:cNvSpPr/>
              <p:nvPr/>
            </p:nvSpPr>
            <p:spPr>
              <a:xfrm>
                <a:off x="6257518" y="4522038"/>
                <a:ext cx="36934" cy="27084"/>
              </a:xfrm>
              <a:custGeom>
                <a:avLst/>
                <a:gdLst>
                  <a:gd name="connsiteX0" fmla="*/ 36935 w 36934"/>
                  <a:gd name="connsiteY0" fmla="*/ 27085 h 27084"/>
                  <a:gd name="connsiteX1" fmla="*/ 0 w 36934"/>
                  <a:gd name="connsiteY1" fmla="*/ 0 h 27084"/>
                </a:gdLst>
                <a:ahLst/>
                <a:cxnLst>
                  <a:cxn ang="0">
                    <a:pos x="connsiteX0" y="connsiteY0"/>
                  </a:cxn>
                  <a:cxn ang="0">
                    <a:pos x="connsiteX1" y="connsiteY1"/>
                  </a:cxn>
                </a:cxnLst>
                <a:rect l="l" t="t" r="r" b="b"/>
                <a:pathLst>
                  <a:path w="36934" h="27084">
                    <a:moveTo>
                      <a:pt x="36935" y="27085"/>
                    </a:moveTo>
                    <a:lnTo>
                      <a:pt x="0" y="0"/>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54" name="Freeform 1111">
                <a:extLst>
                  <a:ext uri="{FF2B5EF4-FFF2-40B4-BE49-F238E27FC236}">
                    <a16:creationId xmlns:a16="http://schemas.microsoft.com/office/drawing/2014/main" id="{39E996A0-7491-71E3-C080-D19F5EF2C417}"/>
                  </a:ext>
                </a:extLst>
              </p:cNvPr>
              <p:cNvSpPr/>
              <p:nvPr/>
            </p:nvSpPr>
            <p:spPr>
              <a:xfrm>
                <a:off x="6284436" y="4560186"/>
                <a:ext cx="68485" cy="77312"/>
              </a:xfrm>
              <a:custGeom>
                <a:avLst/>
                <a:gdLst>
                  <a:gd name="connsiteX0" fmla="*/ 0 w 68485"/>
                  <a:gd name="connsiteY0" fmla="*/ 0 h 77312"/>
                  <a:gd name="connsiteX1" fmla="*/ 50206 w 68485"/>
                  <a:gd name="connsiteY1" fmla="*/ 35859 h 77312"/>
                  <a:gd name="connsiteX2" fmla="*/ 68486 w 68485"/>
                  <a:gd name="connsiteY2" fmla="*/ 77313 h 77312"/>
                </a:gdLst>
                <a:ahLst/>
                <a:cxnLst>
                  <a:cxn ang="0">
                    <a:pos x="connsiteX0" y="connsiteY0"/>
                  </a:cxn>
                  <a:cxn ang="0">
                    <a:pos x="connsiteX1" y="connsiteY1"/>
                  </a:cxn>
                  <a:cxn ang="0">
                    <a:pos x="connsiteX2" y="connsiteY2"/>
                  </a:cxn>
                </a:cxnLst>
                <a:rect l="l" t="t" r="r" b="b"/>
                <a:pathLst>
                  <a:path w="68485" h="77312">
                    <a:moveTo>
                      <a:pt x="0" y="0"/>
                    </a:moveTo>
                    <a:lnTo>
                      <a:pt x="50206" y="35859"/>
                    </a:lnTo>
                    <a:lnTo>
                      <a:pt x="68486" y="77313"/>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55" name="Freeform 1112">
                <a:extLst>
                  <a:ext uri="{FF2B5EF4-FFF2-40B4-BE49-F238E27FC236}">
                    <a16:creationId xmlns:a16="http://schemas.microsoft.com/office/drawing/2014/main" id="{ACA3844E-AFBA-7C47-9A9B-0C864023106D}"/>
                  </a:ext>
                </a:extLst>
              </p:cNvPr>
              <p:cNvSpPr/>
              <p:nvPr/>
            </p:nvSpPr>
            <p:spPr>
              <a:xfrm>
                <a:off x="6248754" y="4535644"/>
                <a:ext cx="39438" cy="27211"/>
              </a:xfrm>
              <a:custGeom>
                <a:avLst/>
                <a:gdLst>
                  <a:gd name="connsiteX0" fmla="*/ 39439 w 39438"/>
                  <a:gd name="connsiteY0" fmla="*/ 27212 h 27211"/>
                  <a:gd name="connsiteX1" fmla="*/ 0 w 39438"/>
                  <a:gd name="connsiteY1" fmla="*/ 0 h 27211"/>
                </a:gdLst>
                <a:ahLst/>
                <a:cxnLst>
                  <a:cxn ang="0">
                    <a:pos x="connsiteX0" y="connsiteY0"/>
                  </a:cxn>
                  <a:cxn ang="0">
                    <a:pos x="connsiteX1" y="connsiteY1"/>
                  </a:cxn>
                </a:cxnLst>
                <a:rect l="l" t="t" r="r" b="b"/>
                <a:pathLst>
                  <a:path w="39438" h="27210">
                    <a:moveTo>
                      <a:pt x="39439" y="27212"/>
                    </a:moveTo>
                    <a:lnTo>
                      <a:pt x="0" y="0"/>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56" name="Freeform 1113">
                <a:extLst>
                  <a:ext uri="{FF2B5EF4-FFF2-40B4-BE49-F238E27FC236}">
                    <a16:creationId xmlns:a16="http://schemas.microsoft.com/office/drawing/2014/main" id="{ACCBE095-0F33-569E-705E-805C50ABC47B}"/>
                  </a:ext>
                </a:extLst>
              </p:cNvPr>
              <p:cNvSpPr/>
              <p:nvPr/>
            </p:nvSpPr>
            <p:spPr>
              <a:xfrm>
                <a:off x="6345285" y="4566925"/>
                <a:ext cx="41942" cy="2034"/>
              </a:xfrm>
              <a:custGeom>
                <a:avLst/>
                <a:gdLst>
                  <a:gd name="connsiteX0" fmla="*/ 41943 w 41942"/>
                  <a:gd name="connsiteY0" fmla="*/ 2035 h 2034"/>
                  <a:gd name="connsiteX1" fmla="*/ 0 w 41942"/>
                  <a:gd name="connsiteY1" fmla="*/ 0 h 2034"/>
                </a:gdLst>
                <a:ahLst/>
                <a:cxnLst>
                  <a:cxn ang="0">
                    <a:pos x="connsiteX0" y="connsiteY0"/>
                  </a:cxn>
                  <a:cxn ang="0">
                    <a:pos x="connsiteX1" y="connsiteY1"/>
                  </a:cxn>
                </a:cxnLst>
                <a:rect l="l" t="t" r="r" b="b"/>
                <a:pathLst>
                  <a:path w="41942" h="2034">
                    <a:moveTo>
                      <a:pt x="41943" y="2035"/>
                    </a:moveTo>
                    <a:lnTo>
                      <a:pt x="0" y="0"/>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57" name="Freeform 1114">
                <a:extLst>
                  <a:ext uri="{FF2B5EF4-FFF2-40B4-BE49-F238E27FC236}">
                    <a16:creationId xmlns:a16="http://schemas.microsoft.com/office/drawing/2014/main" id="{81500F74-2C5C-3933-9A8A-C34FEE68C0A9}"/>
                  </a:ext>
                </a:extLst>
              </p:cNvPr>
              <p:cNvSpPr/>
              <p:nvPr/>
            </p:nvSpPr>
            <p:spPr>
              <a:xfrm>
                <a:off x="6322874" y="4602911"/>
                <a:ext cx="15900" cy="38274"/>
              </a:xfrm>
              <a:custGeom>
                <a:avLst/>
                <a:gdLst>
                  <a:gd name="connsiteX0" fmla="*/ 15901 w 15900"/>
                  <a:gd name="connsiteY0" fmla="*/ 38275 h 38274"/>
                  <a:gd name="connsiteX1" fmla="*/ 0 w 15900"/>
                  <a:gd name="connsiteY1" fmla="*/ 0 h 38274"/>
                </a:gdLst>
                <a:ahLst/>
                <a:cxnLst>
                  <a:cxn ang="0">
                    <a:pos x="connsiteX0" y="connsiteY0"/>
                  </a:cxn>
                  <a:cxn ang="0">
                    <a:pos x="connsiteX1" y="connsiteY1"/>
                  </a:cxn>
                </a:cxnLst>
                <a:rect l="l" t="t" r="r" b="b"/>
                <a:pathLst>
                  <a:path w="15900" h="38274">
                    <a:moveTo>
                      <a:pt x="15901" y="38275"/>
                    </a:moveTo>
                    <a:lnTo>
                      <a:pt x="0" y="0"/>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38" name="Graphic 4">
              <a:extLst>
                <a:ext uri="{FF2B5EF4-FFF2-40B4-BE49-F238E27FC236}">
                  <a16:creationId xmlns:a16="http://schemas.microsoft.com/office/drawing/2014/main" id="{A8108550-EEAE-9653-58EE-E33E6CEDF154}"/>
                </a:ext>
              </a:extLst>
            </p:cNvPr>
            <p:cNvGrpSpPr/>
            <p:nvPr/>
          </p:nvGrpSpPr>
          <p:grpSpPr>
            <a:xfrm>
              <a:off x="910725" y="3735578"/>
              <a:ext cx="86014" cy="144960"/>
              <a:chOff x="6081108" y="4593755"/>
              <a:chExt cx="86014" cy="144960"/>
            </a:xfrm>
            <a:noFill/>
          </p:grpSpPr>
          <p:sp>
            <p:nvSpPr>
              <p:cNvPr id="46" name="Freeform 1116">
                <a:extLst>
                  <a:ext uri="{FF2B5EF4-FFF2-40B4-BE49-F238E27FC236}">
                    <a16:creationId xmlns:a16="http://schemas.microsoft.com/office/drawing/2014/main" id="{B45DFE42-F86E-03F0-AD54-BC5AE66F354C}"/>
                  </a:ext>
                </a:extLst>
              </p:cNvPr>
              <p:cNvSpPr/>
              <p:nvPr/>
            </p:nvSpPr>
            <p:spPr>
              <a:xfrm>
                <a:off x="6130563" y="4635464"/>
                <a:ext cx="24539" cy="101091"/>
              </a:xfrm>
              <a:custGeom>
                <a:avLst/>
                <a:gdLst>
                  <a:gd name="connsiteX0" fmla="*/ 876 w 24539"/>
                  <a:gd name="connsiteY0" fmla="*/ 0 h 101091"/>
                  <a:gd name="connsiteX1" fmla="*/ 0 w 24539"/>
                  <a:gd name="connsiteY1" fmla="*/ 62308 h 101091"/>
                  <a:gd name="connsiteX2" fmla="*/ 24540 w 24539"/>
                  <a:gd name="connsiteY2" fmla="*/ 101091 h 101091"/>
                </a:gdLst>
                <a:ahLst/>
                <a:cxnLst>
                  <a:cxn ang="0">
                    <a:pos x="connsiteX0" y="connsiteY0"/>
                  </a:cxn>
                  <a:cxn ang="0">
                    <a:pos x="connsiteX1" y="connsiteY1"/>
                  </a:cxn>
                  <a:cxn ang="0">
                    <a:pos x="connsiteX2" y="connsiteY2"/>
                  </a:cxn>
                </a:cxnLst>
                <a:rect l="l" t="t" r="r" b="b"/>
                <a:pathLst>
                  <a:path w="24539" h="101091">
                    <a:moveTo>
                      <a:pt x="876" y="0"/>
                    </a:moveTo>
                    <a:lnTo>
                      <a:pt x="0" y="62308"/>
                    </a:lnTo>
                    <a:lnTo>
                      <a:pt x="24540" y="101091"/>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47" name="Freeform 1117">
                <a:extLst>
                  <a:ext uri="{FF2B5EF4-FFF2-40B4-BE49-F238E27FC236}">
                    <a16:creationId xmlns:a16="http://schemas.microsoft.com/office/drawing/2014/main" id="{7DA646AD-2EB1-A6A1-D89E-133EC33C0A72}"/>
                  </a:ext>
                </a:extLst>
              </p:cNvPr>
              <p:cNvSpPr/>
              <p:nvPr/>
            </p:nvSpPr>
            <p:spPr>
              <a:xfrm>
                <a:off x="6131439" y="4593755"/>
                <a:ext cx="1377" cy="46158"/>
              </a:xfrm>
              <a:custGeom>
                <a:avLst/>
                <a:gdLst>
                  <a:gd name="connsiteX0" fmla="*/ 0 w 1377"/>
                  <a:gd name="connsiteY0" fmla="*/ 46159 h 46158"/>
                  <a:gd name="connsiteX1" fmla="*/ 1377 w 1377"/>
                  <a:gd name="connsiteY1" fmla="*/ 0 h 46158"/>
                </a:gdLst>
                <a:ahLst/>
                <a:cxnLst>
                  <a:cxn ang="0">
                    <a:pos x="connsiteX0" y="connsiteY0"/>
                  </a:cxn>
                  <a:cxn ang="0">
                    <a:pos x="connsiteX1" y="connsiteY1"/>
                  </a:cxn>
                </a:cxnLst>
                <a:rect l="l" t="t" r="r" b="b"/>
                <a:pathLst>
                  <a:path w="1377" h="46158">
                    <a:moveTo>
                      <a:pt x="0" y="46159"/>
                    </a:moveTo>
                    <a:lnTo>
                      <a:pt x="1377" y="0"/>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48" name="Freeform 1118">
                <a:extLst>
                  <a:ext uri="{FF2B5EF4-FFF2-40B4-BE49-F238E27FC236}">
                    <a16:creationId xmlns:a16="http://schemas.microsoft.com/office/drawing/2014/main" id="{5025C9AB-7ED6-1272-3553-D3F28F2B8BA1}"/>
                  </a:ext>
                </a:extLst>
              </p:cNvPr>
              <p:cNvSpPr/>
              <p:nvPr/>
            </p:nvSpPr>
            <p:spPr>
              <a:xfrm>
                <a:off x="6092125" y="4637752"/>
                <a:ext cx="24664" cy="100964"/>
              </a:xfrm>
              <a:custGeom>
                <a:avLst/>
                <a:gdLst>
                  <a:gd name="connsiteX0" fmla="*/ 24665 w 24664"/>
                  <a:gd name="connsiteY0" fmla="*/ 0 h 100964"/>
                  <a:gd name="connsiteX1" fmla="*/ 23538 w 24664"/>
                  <a:gd name="connsiteY1" fmla="*/ 62308 h 100964"/>
                  <a:gd name="connsiteX2" fmla="*/ 0 w 24664"/>
                  <a:gd name="connsiteY2" fmla="*/ 100964 h 100964"/>
                </a:gdLst>
                <a:ahLst/>
                <a:cxnLst>
                  <a:cxn ang="0">
                    <a:pos x="connsiteX0" y="connsiteY0"/>
                  </a:cxn>
                  <a:cxn ang="0">
                    <a:pos x="connsiteX1" y="connsiteY1"/>
                  </a:cxn>
                  <a:cxn ang="0">
                    <a:pos x="connsiteX2" y="connsiteY2"/>
                  </a:cxn>
                </a:cxnLst>
                <a:rect l="l" t="t" r="r" b="b"/>
                <a:pathLst>
                  <a:path w="24664" h="100964">
                    <a:moveTo>
                      <a:pt x="24665" y="0"/>
                    </a:moveTo>
                    <a:lnTo>
                      <a:pt x="23538" y="62308"/>
                    </a:lnTo>
                    <a:lnTo>
                      <a:pt x="0" y="100964"/>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49" name="Freeform 1119">
                <a:extLst>
                  <a:ext uri="{FF2B5EF4-FFF2-40B4-BE49-F238E27FC236}">
                    <a16:creationId xmlns:a16="http://schemas.microsoft.com/office/drawing/2014/main" id="{8F22F993-D4D1-C9B1-1C8F-3E34B9F24DB0}"/>
                  </a:ext>
                </a:extLst>
              </p:cNvPr>
              <p:cNvSpPr/>
              <p:nvPr/>
            </p:nvSpPr>
            <p:spPr>
              <a:xfrm>
                <a:off x="6116665" y="4593883"/>
                <a:ext cx="125" cy="48447"/>
              </a:xfrm>
              <a:custGeom>
                <a:avLst/>
                <a:gdLst>
                  <a:gd name="connsiteX0" fmla="*/ 0 w 125"/>
                  <a:gd name="connsiteY0" fmla="*/ 48447 h 48447"/>
                  <a:gd name="connsiteX1" fmla="*/ 125 w 125"/>
                  <a:gd name="connsiteY1" fmla="*/ 0 h 48447"/>
                </a:gdLst>
                <a:ahLst/>
                <a:cxnLst>
                  <a:cxn ang="0">
                    <a:pos x="connsiteX0" y="connsiteY0"/>
                  </a:cxn>
                  <a:cxn ang="0">
                    <a:pos x="connsiteX1" y="connsiteY1"/>
                  </a:cxn>
                </a:cxnLst>
                <a:rect l="l" t="t" r="r" b="b"/>
                <a:pathLst>
                  <a:path w="125" h="48447">
                    <a:moveTo>
                      <a:pt x="0" y="48447"/>
                    </a:moveTo>
                    <a:lnTo>
                      <a:pt x="125" y="0"/>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50" name="Freeform 1120">
                <a:extLst>
                  <a:ext uri="{FF2B5EF4-FFF2-40B4-BE49-F238E27FC236}">
                    <a16:creationId xmlns:a16="http://schemas.microsoft.com/office/drawing/2014/main" id="{40CC3255-C76B-A926-B813-D2AFA3688A7A}"/>
                  </a:ext>
                </a:extLst>
              </p:cNvPr>
              <p:cNvSpPr/>
              <p:nvPr/>
            </p:nvSpPr>
            <p:spPr>
              <a:xfrm>
                <a:off x="6145336" y="4692685"/>
                <a:ext cx="21785" cy="36494"/>
              </a:xfrm>
              <a:custGeom>
                <a:avLst/>
                <a:gdLst>
                  <a:gd name="connsiteX0" fmla="*/ 21785 w 21785"/>
                  <a:gd name="connsiteY0" fmla="*/ 36494 h 36494"/>
                  <a:gd name="connsiteX1" fmla="*/ 0 w 21785"/>
                  <a:gd name="connsiteY1" fmla="*/ 0 h 36494"/>
                </a:gdLst>
                <a:ahLst/>
                <a:cxnLst>
                  <a:cxn ang="0">
                    <a:pos x="connsiteX0" y="connsiteY0"/>
                  </a:cxn>
                  <a:cxn ang="0">
                    <a:pos x="connsiteX1" y="connsiteY1"/>
                  </a:cxn>
                </a:cxnLst>
                <a:rect l="l" t="t" r="r" b="b"/>
                <a:pathLst>
                  <a:path w="21785" h="36494">
                    <a:moveTo>
                      <a:pt x="21785" y="36494"/>
                    </a:moveTo>
                    <a:lnTo>
                      <a:pt x="0" y="0"/>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51" name="Freeform 1121">
                <a:extLst>
                  <a:ext uri="{FF2B5EF4-FFF2-40B4-BE49-F238E27FC236}">
                    <a16:creationId xmlns:a16="http://schemas.microsoft.com/office/drawing/2014/main" id="{FB7E4547-CCC2-A501-F209-B2E19FA6A5E6}"/>
                  </a:ext>
                </a:extLst>
              </p:cNvPr>
              <p:cNvSpPr/>
              <p:nvPr/>
            </p:nvSpPr>
            <p:spPr>
              <a:xfrm>
                <a:off x="6081108" y="4694084"/>
                <a:ext cx="22411" cy="34714"/>
              </a:xfrm>
              <a:custGeom>
                <a:avLst/>
                <a:gdLst>
                  <a:gd name="connsiteX0" fmla="*/ 0 w 22411"/>
                  <a:gd name="connsiteY0" fmla="*/ 34714 h 34714"/>
                  <a:gd name="connsiteX1" fmla="*/ 22411 w 22411"/>
                  <a:gd name="connsiteY1" fmla="*/ 0 h 34714"/>
                </a:gdLst>
                <a:ahLst/>
                <a:cxnLst>
                  <a:cxn ang="0">
                    <a:pos x="connsiteX0" y="connsiteY0"/>
                  </a:cxn>
                  <a:cxn ang="0">
                    <a:pos x="connsiteX1" y="connsiteY1"/>
                  </a:cxn>
                </a:cxnLst>
                <a:rect l="l" t="t" r="r" b="b"/>
                <a:pathLst>
                  <a:path w="22411" h="34714">
                    <a:moveTo>
                      <a:pt x="0" y="34714"/>
                    </a:moveTo>
                    <a:lnTo>
                      <a:pt x="22411" y="0"/>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39" name="Graphic 4">
              <a:extLst>
                <a:ext uri="{FF2B5EF4-FFF2-40B4-BE49-F238E27FC236}">
                  <a16:creationId xmlns:a16="http://schemas.microsoft.com/office/drawing/2014/main" id="{D6F5134E-0A42-79C7-8EA8-A63932924569}"/>
                </a:ext>
              </a:extLst>
            </p:cNvPr>
            <p:cNvGrpSpPr/>
            <p:nvPr/>
          </p:nvGrpSpPr>
          <p:grpSpPr>
            <a:xfrm>
              <a:off x="655562" y="3655468"/>
              <a:ext cx="137597" cy="123598"/>
              <a:chOff x="5825945" y="4513645"/>
              <a:chExt cx="137597" cy="123598"/>
            </a:xfrm>
            <a:noFill/>
          </p:grpSpPr>
          <p:sp>
            <p:nvSpPr>
              <p:cNvPr id="40" name="Freeform 1123">
                <a:extLst>
                  <a:ext uri="{FF2B5EF4-FFF2-40B4-BE49-F238E27FC236}">
                    <a16:creationId xmlns:a16="http://schemas.microsoft.com/office/drawing/2014/main" id="{765FD3C0-06F6-C9C2-1FA7-FF2C24D7FF9B}"/>
                  </a:ext>
                </a:extLst>
              </p:cNvPr>
              <p:cNvSpPr/>
              <p:nvPr/>
            </p:nvSpPr>
            <p:spPr>
              <a:xfrm>
                <a:off x="5866385" y="4550903"/>
                <a:ext cx="63978" cy="81254"/>
              </a:xfrm>
              <a:custGeom>
                <a:avLst/>
                <a:gdLst>
                  <a:gd name="connsiteX0" fmla="*/ 63978 w 63978"/>
                  <a:gd name="connsiteY0" fmla="*/ 0 h 81254"/>
                  <a:gd name="connsiteX1" fmla="*/ 15024 w 63978"/>
                  <a:gd name="connsiteY1" fmla="*/ 37639 h 81254"/>
                  <a:gd name="connsiteX2" fmla="*/ 0 w 63978"/>
                  <a:gd name="connsiteY2" fmla="*/ 81254 h 81254"/>
                </a:gdLst>
                <a:ahLst/>
                <a:cxnLst>
                  <a:cxn ang="0">
                    <a:pos x="connsiteX0" y="connsiteY0"/>
                  </a:cxn>
                  <a:cxn ang="0">
                    <a:pos x="connsiteX1" y="connsiteY1"/>
                  </a:cxn>
                  <a:cxn ang="0">
                    <a:pos x="connsiteX2" y="connsiteY2"/>
                  </a:cxn>
                </a:cxnLst>
                <a:rect l="l" t="t" r="r" b="b"/>
                <a:pathLst>
                  <a:path w="63978" h="81254">
                    <a:moveTo>
                      <a:pt x="63978" y="0"/>
                    </a:moveTo>
                    <a:lnTo>
                      <a:pt x="15024" y="37639"/>
                    </a:lnTo>
                    <a:lnTo>
                      <a:pt x="0" y="81254"/>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41" name="Freeform 1124">
                <a:extLst>
                  <a:ext uri="{FF2B5EF4-FFF2-40B4-BE49-F238E27FC236}">
                    <a16:creationId xmlns:a16="http://schemas.microsoft.com/office/drawing/2014/main" id="{114AE5C3-3D8F-3BE1-531B-61B9049C2077}"/>
                  </a:ext>
                </a:extLst>
              </p:cNvPr>
              <p:cNvSpPr/>
              <p:nvPr/>
            </p:nvSpPr>
            <p:spPr>
              <a:xfrm>
                <a:off x="5926858" y="4526361"/>
                <a:ext cx="36684" cy="27339"/>
              </a:xfrm>
              <a:custGeom>
                <a:avLst/>
                <a:gdLst>
                  <a:gd name="connsiteX0" fmla="*/ 0 w 36684"/>
                  <a:gd name="connsiteY0" fmla="*/ 27339 h 27339"/>
                  <a:gd name="connsiteX1" fmla="*/ 36684 w 36684"/>
                  <a:gd name="connsiteY1" fmla="*/ 0 h 27339"/>
                </a:gdLst>
                <a:ahLst/>
                <a:cxnLst>
                  <a:cxn ang="0">
                    <a:pos x="connsiteX0" y="connsiteY0"/>
                  </a:cxn>
                  <a:cxn ang="0">
                    <a:pos x="connsiteX1" y="connsiteY1"/>
                  </a:cxn>
                </a:cxnLst>
                <a:rect l="l" t="t" r="r" b="b"/>
                <a:pathLst>
                  <a:path w="36684" h="27339">
                    <a:moveTo>
                      <a:pt x="0" y="27339"/>
                    </a:moveTo>
                    <a:lnTo>
                      <a:pt x="36684" y="0"/>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42" name="Freeform 1125">
                <a:extLst>
                  <a:ext uri="{FF2B5EF4-FFF2-40B4-BE49-F238E27FC236}">
                    <a16:creationId xmlns:a16="http://schemas.microsoft.com/office/drawing/2014/main" id="{5A1A2CC4-D818-8540-221C-3E4B20DF288C}"/>
                  </a:ext>
                </a:extLst>
              </p:cNvPr>
              <p:cNvSpPr/>
              <p:nvPr/>
            </p:nvSpPr>
            <p:spPr>
              <a:xfrm>
                <a:off x="5825945" y="4540603"/>
                <a:ext cx="93651" cy="42343"/>
              </a:xfrm>
              <a:custGeom>
                <a:avLst/>
                <a:gdLst>
                  <a:gd name="connsiteX0" fmla="*/ 93651 w 93651"/>
                  <a:gd name="connsiteY0" fmla="*/ 0 h 42343"/>
                  <a:gd name="connsiteX1" fmla="*/ 44572 w 93651"/>
                  <a:gd name="connsiteY1" fmla="*/ 37385 h 42343"/>
                  <a:gd name="connsiteX2" fmla="*/ 0 w 93651"/>
                  <a:gd name="connsiteY2" fmla="*/ 42344 h 42343"/>
                </a:gdLst>
                <a:ahLst/>
                <a:cxnLst>
                  <a:cxn ang="0">
                    <a:pos x="connsiteX0" y="connsiteY0"/>
                  </a:cxn>
                  <a:cxn ang="0">
                    <a:pos x="connsiteX1" y="connsiteY1"/>
                  </a:cxn>
                  <a:cxn ang="0">
                    <a:pos x="connsiteX2" y="connsiteY2"/>
                  </a:cxn>
                </a:cxnLst>
                <a:rect l="l" t="t" r="r" b="b"/>
                <a:pathLst>
                  <a:path w="93651" h="42343">
                    <a:moveTo>
                      <a:pt x="93651" y="0"/>
                    </a:moveTo>
                    <a:lnTo>
                      <a:pt x="44572" y="37385"/>
                    </a:lnTo>
                    <a:lnTo>
                      <a:pt x="0" y="42344"/>
                    </a:lnTo>
                  </a:path>
                </a:pathLst>
              </a:custGeom>
              <a:noFill/>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43" name="Freeform 1126">
                <a:extLst>
                  <a:ext uri="{FF2B5EF4-FFF2-40B4-BE49-F238E27FC236}">
                    <a16:creationId xmlns:a16="http://schemas.microsoft.com/office/drawing/2014/main" id="{D915CEA0-526D-5854-05EF-963D91A16FA4}"/>
                  </a:ext>
                </a:extLst>
              </p:cNvPr>
              <p:cNvSpPr/>
              <p:nvPr/>
            </p:nvSpPr>
            <p:spPr>
              <a:xfrm>
                <a:off x="5915966" y="4513645"/>
                <a:ext cx="37560" cy="29755"/>
              </a:xfrm>
              <a:custGeom>
                <a:avLst/>
                <a:gdLst>
                  <a:gd name="connsiteX0" fmla="*/ 0 w 37560"/>
                  <a:gd name="connsiteY0" fmla="*/ 29755 h 29755"/>
                  <a:gd name="connsiteX1" fmla="*/ 37561 w 37560"/>
                  <a:gd name="connsiteY1" fmla="*/ 0 h 29755"/>
                </a:gdLst>
                <a:ahLst/>
                <a:cxnLst>
                  <a:cxn ang="0">
                    <a:pos x="connsiteX0" y="connsiteY0"/>
                  </a:cxn>
                  <a:cxn ang="0">
                    <a:pos x="connsiteX1" y="connsiteY1"/>
                  </a:cxn>
                </a:cxnLst>
                <a:rect l="l" t="t" r="r" b="b"/>
                <a:pathLst>
                  <a:path w="37560" h="29755">
                    <a:moveTo>
                      <a:pt x="0" y="29755"/>
                    </a:moveTo>
                    <a:lnTo>
                      <a:pt x="37561" y="0"/>
                    </a:lnTo>
                  </a:path>
                </a:pathLst>
              </a:custGeom>
              <a:ln w="3114"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44" name="Freeform 1127">
                <a:extLst>
                  <a:ext uri="{FF2B5EF4-FFF2-40B4-BE49-F238E27FC236}">
                    <a16:creationId xmlns:a16="http://schemas.microsoft.com/office/drawing/2014/main" id="{EEAC7A51-C36C-D64C-D3EF-0AE9802A459A}"/>
                  </a:ext>
                </a:extLst>
              </p:cNvPr>
              <p:cNvSpPr/>
              <p:nvPr/>
            </p:nvSpPr>
            <p:spPr>
              <a:xfrm>
                <a:off x="5879657" y="4597316"/>
                <a:ext cx="14899" cy="39927"/>
              </a:xfrm>
              <a:custGeom>
                <a:avLst/>
                <a:gdLst>
                  <a:gd name="connsiteX0" fmla="*/ 0 w 14899"/>
                  <a:gd name="connsiteY0" fmla="*/ 39928 h 39927"/>
                  <a:gd name="connsiteX1" fmla="*/ 14899 w 14899"/>
                  <a:gd name="connsiteY1" fmla="*/ 0 h 39927"/>
                </a:gdLst>
                <a:ahLst/>
                <a:cxnLst>
                  <a:cxn ang="0">
                    <a:pos x="connsiteX0" y="connsiteY0"/>
                  </a:cxn>
                  <a:cxn ang="0">
                    <a:pos x="connsiteX1" y="connsiteY1"/>
                  </a:cxn>
                </a:cxnLst>
                <a:rect l="l" t="t" r="r" b="b"/>
                <a:pathLst>
                  <a:path w="14899" h="39927">
                    <a:moveTo>
                      <a:pt x="0" y="39928"/>
                    </a:moveTo>
                    <a:lnTo>
                      <a:pt x="14899" y="0"/>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45" name="Freeform 1128">
                <a:extLst>
                  <a:ext uri="{FF2B5EF4-FFF2-40B4-BE49-F238E27FC236}">
                    <a16:creationId xmlns:a16="http://schemas.microsoft.com/office/drawing/2014/main" id="{EAB7ADF9-2D34-30C2-358C-BF9EA415179F}"/>
                  </a:ext>
                </a:extLst>
              </p:cNvPr>
              <p:cNvSpPr/>
              <p:nvPr/>
            </p:nvSpPr>
            <p:spPr>
              <a:xfrm>
                <a:off x="5826947" y="4564636"/>
                <a:ext cx="40690" cy="3560"/>
              </a:xfrm>
              <a:custGeom>
                <a:avLst/>
                <a:gdLst>
                  <a:gd name="connsiteX0" fmla="*/ 0 w 40690"/>
                  <a:gd name="connsiteY0" fmla="*/ 3561 h 3560"/>
                  <a:gd name="connsiteX1" fmla="*/ 40691 w 40690"/>
                  <a:gd name="connsiteY1" fmla="*/ 0 h 3560"/>
                </a:gdLst>
                <a:ahLst/>
                <a:cxnLst>
                  <a:cxn ang="0">
                    <a:pos x="connsiteX0" y="connsiteY0"/>
                  </a:cxn>
                  <a:cxn ang="0">
                    <a:pos x="connsiteX1" y="connsiteY1"/>
                  </a:cxn>
                </a:cxnLst>
                <a:rect l="l" t="t" r="r" b="b"/>
                <a:pathLst>
                  <a:path w="40690" h="3560">
                    <a:moveTo>
                      <a:pt x="0" y="3561"/>
                    </a:moveTo>
                    <a:lnTo>
                      <a:pt x="40691" y="0"/>
                    </a:lnTo>
                  </a:path>
                </a:pathLst>
              </a:custGeom>
              <a:ln w="9342"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grpSp>
      <p:grpSp>
        <p:nvGrpSpPr>
          <p:cNvPr id="76" name="Group 1048">
            <a:extLst>
              <a:ext uri="{FF2B5EF4-FFF2-40B4-BE49-F238E27FC236}">
                <a16:creationId xmlns:a16="http://schemas.microsoft.com/office/drawing/2014/main" id="{7A14C723-B7B9-F283-9E63-1F3508ABAD52}"/>
              </a:ext>
            </a:extLst>
          </p:cNvPr>
          <p:cNvGrpSpPr/>
          <p:nvPr/>
        </p:nvGrpSpPr>
        <p:grpSpPr>
          <a:xfrm>
            <a:off x="417675" y="772607"/>
            <a:ext cx="586033" cy="558149"/>
            <a:chOff x="740457" y="1144490"/>
            <a:chExt cx="586033" cy="558149"/>
          </a:xfrm>
        </p:grpSpPr>
        <p:sp>
          <p:nvSpPr>
            <p:cNvPr id="77" name="Freeform 1068">
              <a:extLst>
                <a:ext uri="{FF2B5EF4-FFF2-40B4-BE49-F238E27FC236}">
                  <a16:creationId xmlns:a16="http://schemas.microsoft.com/office/drawing/2014/main" id="{297C1E9D-04C6-6FF6-1140-6CF563E56564}"/>
                </a:ext>
              </a:extLst>
            </p:cNvPr>
            <p:cNvSpPr/>
            <p:nvPr/>
          </p:nvSpPr>
          <p:spPr>
            <a:xfrm>
              <a:off x="866528" y="1144490"/>
              <a:ext cx="388378" cy="394446"/>
            </a:xfrm>
            <a:custGeom>
              <a:avLst/>
              <a:gdLst>
                <a:gd name="connsiteX0" fmla="*/ 388378 w 388378"/>
                <a:gd name="connsiteY0" fmla="*/ 197223 h 394446"/>
                <a:gd name="connsiteX1" fmla="*/ 194189 w 388378"/>
                <a:gd name="connsiteY1" fmla="*/ 394446 h 394446"/>
                <a:gd name="connsiteX2" fmla="*/ 0 w 388378"/>
                <a:gd name="connsiteY2" fmla="*/ 197223 h 394446"/>
                <a:gd name="connsiteX3" fmla="*/ 194189 w 388378"/>
                <a:gd name="connsiteY3" fmla="*/ 0 h 394446"/>
                <a:gd name="connsiteX4" fmla="*/ 388378 w 388378"/>
                <a:gd name="connsiteY4" fmla="*/ 197223 h 394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8378" h="394446">
                  <a:moveTo>
                    <a:pt x="388378" y="197223"/>
                  </a:moveTo>
                  <a:cubicBezTo>
                    <a:pt x="388378" y="306147"/>
                    <a:pt x="301437" y="394446"/>
                    <a:pt x="194189" y="394446"/>
                  </a:cubicBezTo>
                  <a:cubicBezTo>
                    <a:pt x="86941" y="394446"/>
                    <a:pt x="0" y="306147"/>
                    <a:pt x="0" y="197223"/>
                  </a:cubicBezTo>
                  <a:cubicBezTo>
                    <a:pt x="0" y="88300"/>
                    <a:pt x="86941" y="0"/>
                    <a:pt x="194189" y="0"/>
                  </a:cubicBezTo>
                  <a:cubicBezTo>
                    <a:pt x="301437" y="0"/>
                    <a:pt x="388378" y="88300"/>
                    <a:pt x="388378" y="197223"/>
                  </a:cubicBezTo>
                  <a:close/>
                </a:path>
              </a:pathLst>
            </a:custGeom>
            <a:solidFill>
              <a:srgbClr val="F4F2F6"/>
            </a:solidFill>
            <a:ln w="7224"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78" name="Freeform 1069">
              <a:extLst>
                <a:ext uri="{FF2B5EF4-FFF2-40B4-BE49-F238E27FC236}">
                  <a16:creationId xmlns:a16="http://schemas.microsoft.com/office/drawing/2014/main" id="{10FC13FB-E09E-4678-CD83-128E4961AE8C}"/>
                </a:ext>
              </a:extLst>
            </p:cNvPr>
            <p:cNvSpPr/>
            <p:nvPr/>
          </p:nvSpPr>
          <p:spPr>
            <a:xfrm>
              <a:off x="937518" y="1213537"/>
              <a:ext cx="262925" cy="267033"/>
            </a:xfrm>
            <a:custGeom>
              <a:avLst/>
              <a:gdLst>
                <a:gd name="connsiteX0" fmla="*/ 262925 w 262925"/>
                <a:gd name="connsiteY0" fmla="*/ 133517 h 267033"/>
                <a:gd name="connsiteX1" fmla="*/ 131463 w 262925"/>
                <a:gd name="connsiteY1" fmla="*/ 267033 h 267033"/>
                <a:gd name="connsiteX2" fmla="*/ 0 w 262925"/>
                <a:gd name="connsiteY2" fmla="*/ 133517 h 267033"/>
                <a:gd name="connsiteX3" fmla="*/ 131463 w 262925"/>
                <a:gd name="connsiteY3" fmla="*/ 0 h 267033"/>
                <a:gd name="connsiteX4" fmla="*/ 262925 w 262925"/>
                <a:gd name="connsiteY4" fmla="*/ 133517 h 267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25" h="267033">
                  <a:moveTo>
                    <a:pt x="262925" y="133517"/>
                  </a:moveTo>
                  <a:cubicBezTo>
                    <a:pt x="262925" y="207256"/>
                    <a:pt x="204067" y="267033"/>
                    <a:pt x="131463" y="267033"/>
                  </a:cubicBezTo>
                  <a:cubicBezTo>
                    <a:pt x="58858" y="267033"/>
                    <a:pt x="0" y="207256"/>
                    <a:pt x="0" y="133517"/>
                  </a:cubicBezTo>
                  <a:cubicBezTo>
                    <a:pt x="0" y="59777"/>
                    <a:pt x="58858" y="0"/>
                    <a:pt x="131463" y="0"/>
                  </a:cubicBezTo>
                  <a:cubicBezTo>
                    <a:pt x="204067" y="0"/>
                    <a:pt x="262925" y="59777"/>
                    <a:pt x="262925" y="133517"/>
                  </a:cubicBezTo>
                  <a:close/>
                </a:path>
              </a:pathLst>
            </a:custGeom>
            <a:gradFill flip="none" rotWithShape="1">
              <a:gsLst>
                <a:gs pos="0">
                  <a:srgbClr val="F4F2F6"/>
                </a:gs>
                <a:gs pos="100000">
                  <a:srgbClr val="B7AAC4"/>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79" name="Freeform 1070">
              <a:extLst>
                <a:ext uri="{FF2B5EF4-FFF2-40B4-BE49-F238E27FC236}">
                  <a16:creationId xmlns:a16="http://schemas.microsoft.com/office/drawing/2014/main" id="{CC42288E-5E0C-73B6-5D15-EB9824A87DFF}"/>
                </a:ext>
              </a:extLst>
            </p:cNvPr>
            <p:cNvSpPr/>
            <p:nvPr/>
          </p:nvSpPr>
          <p:spPr>
            <a:xfrm>
              <a:off x="740457" y="1422726"/>
              <a:ext cx="193808" cy="174567"/>
            </a:xfrm>
            <a:custGeom>
              <a:avLst/>
              <a:gdLst>
                <a:gd name="connsiteX0" fmla="*/ 1870 w 193808"/>
                <a:gd name="connsiteY0" fmla="*/ 113413 h 174567"/>
                <a:gd name="connsiteX1" fmla="*/ 48821 w 193808"/>
                <a:gd name="connsiteY1" fmla="*/ 171524 h 174567"/>
                <a:gd name="connsiteX2" fmla="*/ 60339 w 193808"/>
                <a:gd name="connsiteY2" fmla="*/ 172669 h 174567"/>
                <a:gd name="connsiteX3" fmla="*/ 109043 w 193808"/>
                <a:gd name="connsiteY3" fmla="*/ 130833 h 174567"/>
                <a:gd name="connsiteX4" fmla="*/ 110170 w 193808"/>
                <a:gd name="connsiteY4" fmla="*/ 119135 h 174567"/>
                <a:gd name="connsiteX5" fmla="*/ 98151 w 193808"/>
                <a:gd name="connsiteY5" fmla="*/ 104257 h 174567"/>
                <a:gd name="connsiteX6" fmla="*/ 99277 w 193808"/>
                <a:gd name="connsiteY6" fmla="*/ 92559 h 174567"/>
                <a:gd name="connsiteX7" fmla="*/ 191176 w 193808"/>
                <a:gd name="connsiteY7" fmla="*/ 17408 h 174567"/>
                <a:gd name="connsiteX8" fmla="*/ 190049 w 193808"/>
                <a:gd name="connsiteY8" fmla="*/ 1640 h 174567"/>
                <a:gd name="connsiteX9" fmla="*/ 178656 w 193808"/>
                <a:gd name="connsiteY9" fmla="*/ 1894 h 174567"/>
                <a:gd name="connsiteX10" fmla="*/ 86757 w 193808"/>
                <a:gd name="connsiteY10" fmla="*/ 77045 h 174567"/>
                <a:gd name="connsiteX11" fmla="*/ 75239 w 193808"/>
                <a:gd name="connsiteY11" fmla="*/ 75901 h 174567"/>
                <a:gd name="connsiteX12" fmla="*/ 63219 w 193808"/>
                <a:gd name="connsiteY12" fmla="*/ 61023 h 174567"/>
                <a:gd name="connsiteX13" fmla="*/ 51700 w 193808"/>
                <a:gd name="connsiteY13" fmla="*/ 59879 h 174567"/>
                <a:gd name="connsiteX14" fmla="*/ 2997 w 193808"/>
                <a:gd name="connsiteY14" fmla="*/ 101714 h 174567"/>
                <a:gd name="connsiteX15" fmla="*/ 1870 w 193808"/>
                <a:gd name="connsiteY15" fmla="*/ 113413 h 1745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3808" h="174567">
                  <a:moveTo>
                    <a:pt x="1870" y="113413"/>
                  </a:moveTo>
                  <a:lnTo>
                    <a:pt x="48821" y="171524"/>
                  </a:lnTo>
                  <a:cubicBezTo>
                    <a:pt x="51700" y="175085"/>
                    <a:pt x="56834" y="175593"/>
                    <a:pt x="60339" y="172669"/>
                  </a:cubicBezTo>
                  <a:lnTo>
                    <a:pt x="109043" y="130833"/>
                  </a:lnTo>
                  <a:cubicBezTo>
                    <a:pt x="112549" y="127909"/>
                    <a:pt x="113050" y="122695"/>
                    <a:pt x="110170" y="119135"/>
                  </a:cubicBezTo>
                  <a:lnTo>
                    <a:pt x="98151" y="104257"/>
                  </a:lnTo>
                  <a:cubicBezTo>
                    <a:pt x="95271" y="100697"/>
                    <a:pt x="95772" y="95483"/>
                    <a:pt x="99277" y="92559"/>
                  </a:cubicBezTo>
                  <a:lnTo>
                    <a:pt x="191176" y="17408"/>
                  </a:lnTo>
                  <a:cubicBezTo>
                    <a:pt x="195308" y="12067"/>
                    <a:pt x="194306" y="4692"/>
                    <a:pt x="190049" y="1640"/>
                  </a:cubicBezTo>
                  <a:cubicBezTo>
                    <a:pt x="187044" y="-649"/>
                    <a:pt x="182412" y="-522"/>
                    <a:pt x="178656" y="1894"/>
                  </a:cubicBezTo>
                  <a:cubicBezTo>
                    <a:pt x="143599" y="31141"/>
                    <a:pt x="121814" y="47926"/>
                    <a:pt x="86757" y="77045"/>
                  </a:cubicBezTo>
                  <a:cubicBezTo>
                    <a:pt x="83251" y="79970"/>
                    <a:pt x="78118" y="79461"/>
                    <a:pt x="75239" y="75901"/>
                  </a:cubicBezTo>
                  <a:lnTo>
                    <a:pt x="63219" y="61023"/>
                  </a:lnTo>
                  <a:cubicBezTo>
                    <a:pt x="60339" y="57463"/>
                    <a:pt x="55206" y="56954"/>
                    <a:pt x="51700" y="59879"/>
                  </a:cubicBezTo>
                  <a:lnTo>
                    <a:pt x="2997" y="101714"/>
                  </a:lnTo>
                  <a:cubicBezTo>
                    <a:pt x="-509" y="104639"/>
                    <a:pt x="-1010" y="109852"/>
                    <a:pt x="1870" y="113413"/>
                  </a:cubicBezTo>
                  <a:close/>
                </a:path>
              </a:pathLst>
            </a:custGeom>
            <a:gradFill>
              <a:gsLst>
                <a:gs pos="0">
                  <a:srgbClr val="F4F2F6"/>
                </a:gs>
                <a:gs pos="50000">
                  <a:srgbClr val="F8F4F3"/>
                </a:gs>
                <a:gs pos="100000">
                  <a:srgbClr val="FCF7F0"/>
                </a:gs>
              </a:gsLst>
              <a:lin ang="207600" scaled="1"/>
            </a:gradFill>
            <a:ln w="2865"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80" name="Freeform 1071">
              <a:extLst>
                <a:ext uri="{FF2B5EF4-FFF2-40B4-BE49-F238E27FC236}">
                  <a16:creationId xmlns:a16="http://schemas.microsoft.com/office/drawing/2014/main" id="{35A6C0A8-C462-CDDC-9F5E-5255A09D38CC}"/>
                </a:ext>
              </a:extLst>
            </p:cNvPr>
            <p:cNvSpPr/>
            <p:nvPr/>
          </p:nvSpPr>
          <p:spPr>
            <a:xfrm>
              <a:off x="764814" y="1465556"/>
              <a:ext cx="230224" cy="237083"/>
            </a:xfrm>
            <a:custGeom>
              <a:avLst/>
              <a:gdLst>
                <a:gd name="connsiteX0" fmla="*/ 226666 w 230224"/>
                <a:gd name="connsiteY0" fmla="*/ 773 h 237083"/>
                <a:gd name="connsiteX1" fmla="*/ 216024 w 230224"/>
                <a:gd name="connsiteY1" fmla="*/ 2807 h 237083"/>
                <a:gd name="connsiteX2" fmla="*/ 58769 w 230224"/>
                <a:gd name="connsiteY2" fmla="*/ 164426 h 237083"/>
                <a:gd name="connsiteX3" fmla="*/ 45122 w 230224"/>
                <a:gd name="connsiteY3" fmla="*/ 149930 h 237083"/>
                <a:gd name="connsiteX4" fmla="*/ 2053 w 230224"/>
                <a:gd name="connsiteY4" fmla="*/ 191638 h 237083"/>
                <a:gd name="connsiteX5" fmla="*/ 1802 w 230224"/>
                <a:gd name="connsiteY5" fmla="*/ 201302 h 237083"/>
                <a:gd name="connsiteX6" fmla="*/ 33353 w 230224"/>
                <a:gd name="connsiteY6" fmla="*/ 234999 h 237083"/>
                <a:gd name="connsiteX7" fmla="*/ 42869 w 230224"/>
                <a:gd name="connsiteY7" fmla="*/ 235253 h 237083"/>
                <a:gd name="connsiteX8" fmla="*/ 85938 w 230224"/>
                <a:gd name="connsiteY8" fmla="*/ 193545 h 237083"/>
                <a:gd name="connsiteX9" fmla="*/ 70288 w 230224"/>
                <a:gd name="connsiteY9" fmla="*/ 176888 h 237083"/>
                <a:gd name="connsiteX10" fmla="*/ 227918 w 230224"/>
                <a:gd name="connsiteY10" fmla="*/ 15014 h 237083"/>
                <a:gd name="connsiteX11" fmla="*/ 226666 w 230224"/>
                <a:gd name="connsiteY11" fmla="*/ 773 h 237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0224" h="237082">
                  <a:moveTo>
                    <a:pt x="226666" y="773"/>
                  </a:moveTo>
                  <a:cubicBezTo>
                    <a:pt x="223786" y="-753"/>
                    <a:pt x="219529" y="10"/>
                    <a:pt x="216024" y="2807"/>
                  </a:cubicBezTo>
                  <a:cubicBezTo>
                    <a:pt x="185474" y="33707"/>
                    <a:pt x="95078" y="127423"/>
                    <a:pt x="58769" y="164426"/>
                  </a:cubicBezTo>
                  <a:lnTo>
                    <a:pt x="45122" y="149930"/>
                  </a:lnTo>
                  <a:lnTo>
                    <a:pt x="2053" y="191638"/>
                  </a:lnTo>
                  <a:cubicBezTo>
                    <a:pt x="-576" y="194181"/>
                    <a:pt x="-702" y="198505"/>
                    <a:pt x="1802" y="201302"/>
                  </a:cubicBezTo>
                  <a:lnTo>
                    <a:pt x="33353" y="234999"/>
                  </a:lnTo>
                  <a:cubicBezTo>
                    <a:pt x="35857" y="237669"/>
                    <a:pt x="40114" y="237797"/>
                    <a:pt x="42869" y="235253"/>
                  </a:cubicBezTo>
                  <a:lnTo>
                    <a:pt x="85938" y="193545"/>
                  </a:lnTo>
                  <a:lnTo>
                    <a:pt x="70288" y="176888"/>
                  </a:lnTo>
                  <a:lnTo>
                    <a:pt x="227918" y="15014"/>
                  </a:lnTo>
                  <a:cubicBezTo>
                    <a:pt x="231674" y="9419"/>
                    <a:pt x="230547" y="2934"/>
                    <a:pt x="226666" y="773"/>
                  </a:cubicBezTo>
                  <a:close/>
                </a:path>
              </a:pathLst>
            </a:custGeom>
            <a:gradFill>
              <a:gsLst>
                <a:gs pos="0">
                  <a:srgbClr val="F4F2F6"/>
                </a:gs>
                <a:gs pos="50000">
                  <a:srgbClr val="F8F4F3"/>
                </a:gs>
                <a:gs pos="100000">
                  <a:srgbClr val="FCF7F0"/>
                </a:gs>
              </a:gsLst>
              <a:lin ang="21477600" scaled="1"/>
            </a:gradFill>
            <a:ln w="2865"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81" name="Freeform 1072">
              <a:extLst>
                <a:ext uri="{FF2B5EF4-FFF2-40B4-BE49-F238E27FC236}">
                  <a16:creationId xmlns:a16="http://schemas.microsoft.com/office/drawing/2014/main" id="{0C0C77EE-243D-9708-63B4-502DD0E34FD8}"/>
                </a:ext>
              </a:extLst>
            </p:cNvPr>
            <p:cNvSpPr/>
            <p:nvPr/>
          </p:nvSpPr>
          <p:spPr>
            <a:xfrm>
              <a:off x="1229991" y="1316154"/>
              <a:ext cx="96499" cy="38783"/>
            </a:xfrm>
            <a:custGeom>
              <a:avLst/>
              <a:gdLst>
                <a:gd name="connsiteX0" fmla="*/ 81382 w 96499"/>
                <a:gd name="connsiteY0" fmla="*/ 2162 h 38783"/>
                <a:gd name="connsiteX1" fmla="*/ 93401 w 96499"/>
                <a:gd name="connsiteY1" fmla="*/ 12589 h 38783"/>
                <a:gd name="connsiteX2" fmla="*/ 93401 w 96499"/>
                <a:gd name="connsiteY2" fmla="*/ 26068 h 38783"/>
                <a:gd name="connsiteX3" fmla="*/ 81382 w 96499"/>
                <a:gd name="connsiteY3" fmla="*/ 36495 h 38783"/>
                <a:gd name="connsiteX4" fmla="*/ 75247 w 96499"/>
                <a:gd name="connsiteY4" fmla="*/ 38783 h 38783"/>
                <a:gd name="connsiteX5" fmla="*/ 9766 w 96499"/>
                <a:gd name="connsiteY5" fmla="*/ 38783 h 38783"/>
                <a:gd name="connsiteX6" fmla="*/ 0 w 96499"/>
                <a:gd name="connsiteY6" fmla="*/ 29374 h 38783"/>
                <a:gd name="connsiteX7" fmla="*/ 0 w 96499"/>
                <a:gd name="connsiteY7" fmla="*/ 9410 h 38783"/>
                <a:gd name="connsiteX8" fmla="*/ 9766 w 96499"/>
                <a:gd name="connsiteY8" fmla="*/ 0 h 38783"/>
                <a:gd name="connsiteX9" fmla="*/ 75247 w 96499"/>
                <a:gd name="connsiteY9" fmla="*/ 0 h 38783"/>
                <a:gd name="connsiteX10" fmla="*/ 81382 w 96499"/>
                <a:gd name="connsiteY10" fmla="*/ 2289 h 3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99" h="38783">
                  <a:moveTo>
                    <a:pt x="81382" y="2162"/>
                  </a:moveTo>
                  <a:lnTo>
                    <a:pt x="93401" y="12589"/>
                  </a:lnTo>
                  <a:cubicBezTo>
                    <a:pt x="97533" y="16149"/>
                    <a:pt x="97533" y="22507"/>
                    <a:pt x="93401" y="26068"/>
                  </a:cubicBezTo>
                  <a:lnTo>
                    <a:pt x="81382" y="36495"/>
                  </a:lnTo>
                  <a:cubicBezTo>
                    <a:pt x="79629" y="38020"/>
                    <a:pt x="77500" y="38783"/>
                    <a:pt x="75247" y="38783"/>
                  </a:cubicBezTo>
                  <a:lnTo>
                    <a:pt x="9766" y="38783"/>
                  </a:lnTo>
                  <a:cubicBezTo>
                    <a:pt x="4382" y="38783"/>
                    <a:pt x="0" y="34587"/>
                    <a:pt x="0" y="29374"/>
                  </a:cubicBezTo>
                  <a:lnTo>
                    <a:pt x="0" y="9410"/>
                  </a:lnTo>
                  <a:cubicBezTo>
                    <a:pt x="0" y="4196"/>
                    <a:pt x="4382" y="0"/>
                    <a:pt x="9766" y="0"/>
                  </a:cubicBezTo>
                  <a:lnTo>
                    <a:pt x="75247" y="0"/>
                  </a:lnTo>
                  <a:cubicBezTo>
                    <a:pt x="77500" y="0"/>
                    <a:pt x="79754" y="763"/>
                    <a:pt x="81382" y="2289"/>
                  </a:cubicBezTo>
                  <a:close/>
                </a:path>
              </a:pathLst>
            </a:custGeom>
            <a:solidFill>
              <a:srgbClr val="F9F8F1"/>
            </a:solidFill>
            <a:ln w="4484" cap="flat">
              <a:solidFill>
                <a:srgbClr val="B3B3A7"/>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82" name="TextBox 1042">
              <a:extLst>
                <a:ext uri="{FF2B5EF4-FFF2-40B4-BE49-F238E27FC236}">
                  <a16:creationId xmlns:a16="http://schemas.microsoft.com/office/drawing/2014/main" id="{010DF3A1-160A-FDB3-AEFB-B8FADA1FF562}"/>
                </a:ext>
              </a:extLst>
            </p:cNvPr>
            <p:cNvSpPr txBox="1"/>
            <p:nvPr/>
          </p:nvSpPr>
          <p:spPr>
            <a:xfrm>
              <a:off x="828724" y="1205515"/>
              <a:ext cx="461599" cy="276999"/>
            </a:xfrm>
            <a:prstGeom prst="rect">
              <a:avLst/>
            </a:prstGeom>
            <a:noFill/>
          </p:spPr>
          <p:txBody>
            <a:bodyPr wrap="squar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23004C"/>
                  </a:solidFill>
                  <a:effectLst/>
                  <a:uLnTx/>
                  <a:uFillTx/>
                  <a:latin typeface="Verdana"/>
                  <a:ea typeface="Verdana"/>
                  <a:cs typeface="Verdana"/>
                </a:rPr>
                <a:t>CD8</a:t>
              </a:r>
              <a:r>
                <a:rPr kumimoji="0" lang="de" sz="600" b="0" i="0" u="none" strike="noStrike" kern="1200" cap="none" spc="0" normalizeH="0" baseline="30000" noProof="0">
                  <a:ln>
                    <a:noFill/>
                  </a:ln>
                  <a:solidFill>
                    <a:srgbClr val="23004C"/>
                  </a:solidFill>
                  <a:effectLst/>
                  <a:uLnTx/>
                  <a:uFillTx/>
                  <a:latin typeface="Verdana"/>
                  <a:ea typeface="Verdana"/>
                  <a:cs typeface="Verdana"/>
                </a:rPr>
                <a:t>+</a:t>
              </a:r>
            </a:p>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23004C"/>
                  </a:solidFill>
                  <a:effectLst/>
                  <a:uLnTx/>
                  <a:uFillTx/>
                  <a:latin typeface="Verdana"/>
                  <a:ea typeface="Verdana"/>
                  <a:cs typeface="Verdana"/>
                </a:rPr>
                <a:t>T-Zelle</a:t>
              </a:r>
            </a:p>
          </p:txBody>
        </p:sp>
      </p:grpSp>
      <p:grpSp>
        <p:nvGrpSpPr>
          <p:cNvPr id="83" name="Group 1047">
            <a:extLst>
              <a:ext uri="{FF2B5EF4-FFF2-40B4-BE49-F238E27FC236}">
                <a16:creationId xmlns:a16="http://schemas.microsoft.com/office/drawing/2014/main" id="{2CA2AA1A-4B97-18C1-0BE1-AA7FC531FE5A}"/>
              </a:ext>
            </a:extLst>
          </p:cNvPr>
          <p:cNvGrpSpPr/>
          <p:nvPr/>
        </p:nvGrpSpPr>
        <p:grpSpPr>
          <a:xfrm>
            <a:off x="463401" y="1398730"/>
            <a:ext cx="503510" cy="700941"/>
            <a:chOff x="615591" y="1770615"/>
            <a:chExt cx="503510" cy="700941"/>
          </a:xfrm>
        </p:grpSpPr>
        <p:sp>
          <p:nvSpPr>
            <p:cNvPr id="84" name="Freeform 1076">
              <a:extLst>
                <a:ext uri="{FF2B5EF4-FFF2-40B4-BE49-F238E27FC236}">
                  <a16:creationId xmlns:a16="http://schemas.microsoft.com/office/drawing/2014/main" id="{4AC291AC-3BDB-AD92-5423-8B45792E2219}"/>
                </a:ext>
              </a:extLst>
            </p:cNvPr>
            <p:cNvSpPr/>
            <p:nvPr/>
          </p:nvSpPr>
          <p:spPr>
            <a:xfrm>
              <a:off x="662448" y="1935774"/>
              <a:ext cx="447724" cy="454719"/>
            </a:xfrm>
            <a:custGeom>
              <a:avLst/>
              <a:gdLst>
                <a:gd name="connsiteX0" fmla="*/ 447724 w 447724"/>
                <a:gd name="connsiteY0" fmla="*/ 227360 h 454719"/>
                <a:gd name="connsiteX1" fmla="*/ 223862 w 447724"/>
                <a:gd name="connsiteY1" fmla="*/ 454720 h 454719"/>
                <a:gd name="connsiteX2" fmla="*/ 0 w 447724"/>
                <a:gd name="connsiteY2" fmla="*/ 227360 h 454719"/>
                <a:gd name="connsiteX3" fmla="*/ 223862 w 447724"/>
                <a:gd name="connsiteY3" fmla="*/ 0 h 454719"/>
                <a:gd name="connsiteX4" fmla="*/ 447724 w 447724"/>
                <a:gd name="connsiteY4" fmla="*/ 227360 h 45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7724" h="454719">
                  <a:moveTo>
                    <a:pt x="447724" y="227360"/>
                  </a:moveTo>
                  <a:cubicBezTo>
                    <a:pt x="447724" y="352927"/>
                    <a:pt x="347498" y="454720"/>
                    <a:pt x="223862" y="454720"/>
                  </a:cubicBezTo>
                  <a:cubicBezTo>
                    <a:pt x="100226" y="454720"/>
                    <a:pt x="0" y="352927"/>
                    <a:pt x="0" y="227360"/>
                  </a:cubicBezTo>
                  <a:cubicBezTo>
                    <a:pt x="0" y="101792"/>
                    <a:pt x="100226" y="0"/>
                    <a:pt x="223862" y="0"/>
                  </a:cubicBezTo>
                  <a:cubicBezTo>
                    <a:pt x="347498" y="0"/>
                    <a:pt x="447724" y="101792"/>
                    <a:pt x="447724" y="227360"/>
                  </a:cubicBezTo>
                  <a:close/>
                </a:path>
              </a:pathLst>
            </a:custGeom>
            <a:solidFill>
              <a:srgbClr val="F4F2F6"/>
            </a:solidFill>
            <a:ln w="8345"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nvGrpSpPr>
            <p:cNvPr id="85" name="Graphic 4">
              <a:extLst>
                <a:ext uri="{FF2B5EF4-FFF2-40B4-BE49-F238E27FC236}">
                  <a16:creationId xmlns:a16="http://schemas.microsoft.com/office/drawing/2014/main" id="{F4F692AF-0FD3-0F92-E7C5-5FE205D8D0E1}"/>
                </a:ext>
              </a:extLst>
            </p:cNvPr>
            <p:cNvGrpSpPr/>
            <p:nvPr/>
          </p:nvGrpSpPr>
          <p:grpSpPr>
            <a:xfrm>
              <a:off x="615591" y="1770615"/>
              <a:ext cx="227649" cy="321690"/>
              <a:chOff x="5785974" y="2628792"/>
              <a:chExt cx="227649" cy="321690"/>
            </a:xfrm>
          </p:grpSpPr>
          <p:sp>
            <p:nvSpPr>
              <p:cNvPr id="89" name="Freeform 1078">
                <a:extLst>
                  <a:ext uri="{FF2B5EF4-FFF2-40B4-BE49-F238E27FC236}">
                    <a16:creationId xmlns:a16="http://schemas.microsoft.com/office/drawing/2014/main" id="{493435D2-B040-2FCC-51A8-F48DE9A81BE3}"/>
                  </a:ext>
                </a:extLst>
              </p:cNvPr>
              <p:cNvSpPr/>
              <p:nvPr/>
            </p:nvSpPr>
            <p:spPr>
              <a:xfrm rot="-2223600">
                <a:off x="5860273" y="2622230"/>
                <a:ext cx="45323" cy="202309"/>
              </a:xfrm>
              <a:custGeom>
                <a:avLst/>
                <a:gdLst>
                  <a:gd name="connsiteX0" fmla="*/ 0 w 45323"/>
                  <a:gd name="connsiteY0" fmla="*/ 0 h 202309"/>
                  <a:gd name="connsiteX1" fmla="*/ 45323 w 45323"/>
                  <a:gd name="connsiteY1" fmla="*/ 0 h 202309"/>
                  <a:gd name="connsiteX2" fmla="*/ 45323 w 45323"/>
                  <a:gd name="connsiteY2" fmla="*/ 202310 h 202309"/>
                  <a:gd name="connsiteX3" fmla="*/ 0 w 45323"/>
                  <a:gd name="connsiteY3" fmla="*/ 202310 h 202309"/>
                </a:gdLst>
                <a:ahLst/>
                <a:cxnLst>
                  <a:cxn ang="0">
                    <a:pos x="connsiteX0" y="connsiteY0"/>
                  </a:cxn>
                  <a:cxn ang="0">
                    <a:pos x="connsiteX1" y="connsiteY1"/>
                  </a:cxn>
                  <a:cxn ang="0">
                    <a:pos x="connsiteX2" y="connsiteY2"/>
                  </a:cxn>
                  <a:cxn ang="0">
                    <a:pos x="connsiteX3" y="connsiteY3"/>
                  </a:cxn>
                </a:cxnLst>
                <a:rect l="l" t="t" r="r" b="b"/>
                <a:pathLst>
                  <a:path w="45323" h="202309">
                    <a:moveTo>
                      <a:pt x="0" y="0"/>
                    </a:moveTo>
                    <a:lnTo>
                      <a:pt x="45323" y="0"/>
                    </a:lnTo>
                    <a:lnTo>
                      <a:pt x="45323" y="202310"/>
                    </a:lnTo>
                    <a:lnTo>
                      <a:pt x="0" y="202310"/>
                    </a:lnTo>
                    <a:close/>
                  </a:path>
                </a:pathLst>
              </a:custGeom>
              <a:gradFill>
                <a:gsLst>
                  <a:gs pos="0">
                    <a:srgbClr val="F4F2F6"/>
                  </a:gs>
                  <a:gs pos="50000">
                    <a:srgbClr val="F8F4F3"/>
                  </a:gs>
                  <a:gs pos="100000">
                    <a:srgbClr val="FCF7F0"/>
                  </a:gs>
                </a:gsLst>
                <a:lin ang="2223600" scaled="1"/>
              </a:gradFill>
              <a:ln w="336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90" name="Freeform 1079">
                <a:extLst>
                  <a:ext uri="{FF2B5EF4-FFF2-40B4-BE49-F238E27FC236}">
                    <a16:creationId xmlns:a16="http://schemas.microsoft.com/office/drawing/2014/main" id="{C526EF97-E0CF-C71E-9C84-13E5993EDC13}"/>
                  </a:ext>
                </a:extLst>
              </p:cNvPr>
              <p:cNvSpPr/>
              <p:nvPr/>
            </p:nvSpPr>
            <p:spPr>
              <a:xfrm>
                <a:off x="5938878" y="2797511"/>
                <a:ext cx="74745" cy="91299"/>
              </a:xfrm>
              <a:custGeom>
                <a:avLst/>
                <a:gdLst>
                  <a:gd name="connsiteX0" fmla="*/ 74746 w 74745"/>
                  <a:gd name="connsiteY0" fmla="*/ 84306 h 91299"/>
                  <a:gd name="connsiteX1" fmla="*/ 65731 w 74745"/>
                  <a:gd name="connsiteY1" fmla="*/ 91300 h 91299"/>
                  <a:gd name="connsiteX2" fmla="*/ 0 w 74745"/>
                  <a:gd name="connsiteY2" fmla="*/ 10046 h 91299"/>
                  <a:gd name="connsiteX3" fmla="*/ 13146 w 74745"/>
                  <a:gd name="connsiteY3" fmla="*/ 0 h 91299"/>
                  <a:gd name="connsiteX4" fmla="*/ 74746 w 74745"/>
                  <a:gd name="connsiteY4" fmla="*/ 84306 h 912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745" h="91299">
                    <a:moveTo>
                      <a:pt x="74746" y="84306"/>
                    </a:moveTo>
                    <a:lnTo>
                      <a:pt x="65731" y="91300"/>
                    </a:lnTo>
                    <a:lnTo>
                      <a:pt x="0" y="10046"/>
                    </a:lnTo>
                    <a:lnTo>
                      <a:pt x="13146" y="0"/>
                    </a:lnTo>
                    <a:lnTo>
                      <a:pt x="74746" y="84306"/>
                    </a:lnTo>
                    <a:close/>
                  </a:path>
                </a:pathLst>
              </a:custGeom>
              <a:gradFill>
                <a:gsLst>
                  <a:gs pos="0">
                    <a:srgbClr val="F4F2F6"/>
                  </a:gs>
                  <a:gs pos="50000">
                    <a:srgbClr val="F8F4F3"/>
                  </a:gs>
                  <a:gs pos="100000">
                    <a:srgbClr val="FCF7F0"/>
                  </a:gs>
                </a:gsLst>
                <a:lin ang="207600" scaled="1"/>
              </a:gradFill>
              <a:ln w="336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91" name="Freeform 1080">
                <a:extLst>
                  <a:ext uri="{FF2B5EF4-FFF2-40B4-BE49-F238E27FC236}">
                    <a16:creationId xmlns:a16="http://schemas.microsoft.com/office/drawing/2014/main" id="{19DD643B-C48D-2000-AF29-10A2EEF2EEE4}"/>
                  </a:ext>
                </a:extLst>
              </p:cNvPr>
              <p:cNvSpPr/>
              <p:nvPr/>
            </p:nvSpPr>
            <p:spPr>
              <a:xfrm>
                <a:off x="5843724" y="2819382"/>
                <a:ext cx="97657" cy="131100"/>
              </a:xfrm>
              <a:custGeom>
                <a:avLst/>
                <a:gdLst>
                  <a:gd name="connsiteX0" fmla="*/ 97658 w 97657"/>
                  <a:gd name="connsiteY0" fmla="*/ 120928 h 131100"/>
                  <a:gd name="connsiteX1" fmla="*/ 91398 w 97657"/>
                  <a:gd name="connsiteY1" fmla="*/ 131101 h 131100"/>
                  <a:gd name="connsiteX2" fmla="*/ 0 w 97657"/>
                  <a:gd name="connsiteY2" fmla="*/ 10046 h 131100"/>
                  <a:gd name="connsiteX3" fmla="*/ 13146 w 97657"/>
                  <a:gd name="connsiteY3" fmla="*/ 0 h 131100"/>
                  <a:gd name="connsiteX4" fmla="*/ 97658 w 97657"/>
                  <a:gd name="connsiteY4" fmla="*/ 120928 h 131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657" h="131100">
                    <a:moveTo>
                      <a:pt x="97658" y="120928"/>
                    </a:moveTo>
                    <a:lnTo>
                      <a:pt x="91398" y="131101"/>
                    </a:lnTo>
                    <a:lnTo>
                      <a:pt x="0" y="10046"/>
                    </a:lnTo>
                    <a:lnTo>
                      <a:pt x="13146" y="0"/>
                    </a:lnTo>
                    <a:lnTo>
                      <a:pt x="97658" y="120928"/>
                    </a:lnTo>
                    <a:close/>
                  </a:path>
                </a:pathLst>
              </a:custGeom>
              <a:gradFill>
                <a:gsLst>
                  <a:gs pos="0">
                    <a:srgbClr val="F4F2F6"/>
                  </a:gs>
                  <a:gs pos="50000">
                    <a:srgbClr val="F8F4F3"/>
                  </a:gs>
                  <a:gs pos="100000">
                    <a:srgbClr val="FCF7F0"/>
                  </a:gs>
                </a:gsLst>
                <a:lin ang="207600" scaled="1"/>
              </a:gradFill>
              <a:ln w="336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92" name="Freeform 1081">
                <a:extLst>
                  <a:ext uri="{FF2B5EF4-FFF2-40B4-BE49-F238E27FC236}">
                    <a16:creationId xmlns:a16="http://schemas.microsoft.com/office/drawing/2014/main" id="{00580BF9-1552-1C91-5092-9AE196365787}"/>
                  </a:ext>
                </a:extLst>
              </p:cNvPr>
              <p:cNvSpPr/>
              <p:nvPr/>
            </p:nvSpPr>
            <p:spPr>
              <a:xfrm>
                <a:off x="5826947" y="2824342"/>
                <a:ext cx="79628" cy="100836"/>
              </a:xfrm>
              <a:custGeom>
                <a:avLst/>
                <a:gdLst>
                  <a:gd name="connsiteX0" fmla="*/ 79629 w 79628"/>
                  <a:gd name="connsiteY0" fmla="*/ 90919 h 100836"/>
                  <a:gd name="connsiteX1" fmla="*/ 66608 w 79628"/>
                  <a:gd name="connsiteY1" fmla="*/ 100837 h 100836"/>
                  <a:gd name="connsiteX2" fmla="*/ 0 w 79628"/>
                  <a:gd name="connsiteY2" fmla="*/ 10046 h 100836"/>
                  <a:gd name="connsiteX3" fmla="*/ 13021 w 79628"/>
                  <a:gd name="connsiteY3" fmla="*/ 0 h 100836"/>
                  <a:gd name="connsiteX4" fmla="*/ 79629 w 79628"/>
                  <a:gd name="connsiteY4" fmla="*/ 90919 h 1008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628" h="100836">
                    <a:moveTo>
                      <a:pt x="79629" y="90919"/>
                    </a:moveTo>
                    <a:lnTo>
                      <a:pt x="66608" y="100837"/>
                    </a:lnTo>
                    <a:lnTo>
                      <a:pt x="0" y="10046"/>
                    </a:lnTo>
                    <a:lnTo>
                      <a:pt x="13021" y="0"/>
                    </a:lnTo>
                    <a:lnTo>
                      <a:pt x="79629" y="90919"/>
                    </a:lnTo>
                    <a:close/>
                  </a:path>
                </a:pathLst>
              </a:custGeom>
              <a:gradFill>
                <a:gsLst>
                  <a:gs pos="0">
                    <a:srgbClr val="F4F2F6"/>
                  </a:gs>
                  <a:gs pos="50000">
                    <a:srgbClr val="F8F4F3"/>
                  </a:gs>
                  <a:gs pos="100000">
                    <a:srgbClr val="FCF7F0"/>
                  </a:gs>
                </a:gsLst>
                <a:lin ang="207600" scaled="1"/>
              </a:gradFill>
              <a:ln w="336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93" name="Freeform 1082">
                <a:extLst>
                  <a:ext uri="{FF2B5EF4-FFF2-40B4-BE49-F238E27FC236}">
                    <a16:creationId xmlns:a16="http://schemas.microsoft.com/office/drawing/2014/main" id="{B4292B23-9A50-6FC9-7942-C02799E4352C}"/>
                  </a:ext>
                </a:extLst>
              </p:cNvPr>
              <p:cNvSpPr/>
              <p:nvPr/>
            </p:nvSpPr>
            <p:spPr>
              <a:xfrm rot="-2223600">
                <a:off x="5804423" y="2743373"/>
                <a:ext cx="88142" cy="92190"/>
              </a:xfrm>
              <a:custGeom>
                <a:avLst/>
                <a:gdLst>
                  <a:gd name="connsiteX0" fmla="*/ 0 w 88142"/>
                  <a:gd name="connsiteY0" fmla="*/ 0 h 92190"/>
                  <a:gd name="connsiteX1" fmla="*/ 88143 w 88142"/>
                  <a:gd name="connsiteY1" fmla="*/ 0 h 92190"/>
                  <a:gd name="connsiteX2" fmla="*/ 88143 w 88142"/>
                  <a:gd name="connsiteY2" fmla="*/ 92190 h 92190"/>
                  <a:gd name="connsiteX3" fmla="*/ 0 w 88142"/>
                  <a:gd name="connsiteY3" fmla="*/ 92190 h 92190"/>
                </a:gdLst>
                <a:ahLst/>
                <a:cxnLst>
                  <a:cxn ang="0">
                    <a:pos x="connsiteX0" y="connsiteY0"/>
                  </a:cxn>
                  <a:cxn ang="0">
                    <a:pos x="connsiteX1" y="connsiteY1"/>
                  </a:cxn>
                  <a:cxn ang="0">
                    <a:pos x="connsiteX2" y="connsiteY2"/>
                  </a:cxn>
                  <a:cxn ang="0">
                    <a:pos x="connsiteX3" y="connsiteY3"/>
                  </a:cxn>
                </a:cxnLst>
                <a:rect l="l" t="t" r="r" b="b"/>
                <a:pathLst>
                  <a:path w="88142" h="92190">
                    <a:moveTo>
                      <a:pt x="0" y="0"/>
                    </a:moveTo>
                    <a:lnTo>
                      <a:pt x="88143" y="0"/>
                    </a:lnTo>
                    <a:lnTo>
                      <a:pt x="88143" y="92190"/>
                    </a:lnTo>
                    <a:lnTo>
                      <a:pt x="0" y="92190"/>
                    </a:lnTo>
                    <a:close/>
                  </a:path>
                </a:pathLst>
              </a:custGeom>
              <a:gradFill>
                <a:gsLst>
                  <a:gs pos="0">
                    <a:srgbClr val="F4F2F6"/>
                  </a:gs>
                  <a:gs pos="50000">
                    <a:srgbClr val="F8F4F3"/>
                  </a:gs>
                  <a:gs pos="100000">
                    <a:srgbClr val="FCF7F0"/>
                  </a:gs>
                </a:gsLst>
                <a:lin ang="2223600" scaled="1"/>
              </a:gradFill>
              <a:ln w="336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94" name="Freeform 1083">
                <a:extLst>
                  <a:ext uri="{FF2B5EF4-FFF2-40B4-BE49-F238E27FC236}">
                    <a16:creationId xmlns:a16="http://schemas.microsoft.com/office/drawing/2014/main" id="{B7F2C12E-0984-6225-FB7C-BE0CC63E640F}"/>
                  </a:ext>
                </a:extLst>
              </p:cNvPr>
              <p:cNvSpPr/>
              <p:nvPr/>
            </p:nvSpPr>
            <p:spPr>
              <a:xfrm>
                <a:off x="5892803" y="2746139"/>
                <a:ext cx="35432" cy="28737"/>
              </a:xfrm>
              <a:custGeom>
                <a:avLst/>
                <a:gdLst>
                  <a:gd name="connsiteX0" fmla="*/ 0 w 35432"/>
                  <a:gd name="connsiteY0" fmla="*/ 28738 h 28737"/>
                  <a:gd name="connsiteX1" fmla="*/ 35432 w 35432"/>
                  <a:gd name="connsiteY1" fmla="*/ 0 h 28737"/>
                </a:gdLst>
                <a:ahLst/>
                <a:cxnLst>
                  <a:cxn ang="0">
                    <a:pos x="connsiteX0" y="connsiteY0"/>
                  </a:cxn>
                  <a:cxn ang="0">
                    <a:pos x="connsiteX1" y="connsiteY1"/>
                  </a:cxn>
                </a:cxnLst>
                <a:rect l="l" t="t" r="r" b="b"/>
                <a:pathLst>
                  <a:path w="35432" h="28737">
                    <a:moveTo>
                      <a:pt x="0" y="28738"/>
                    </a:moveTo>
                    <a:lnTo>
                      <a:pt x="35432" y="0"/>
                    </a:lnTo>
                  </a:path>
                </a:pathLst>
              </a:custGeom>
              <a:ln w="336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86" name="Freeform 1084">
              <a:extLst>
                <a:ext uri="{FF2B5EF4-FFF2-40B4-BE49-F238E27FC236}">
                  <a16:creationId xmlns:a16="http://schemas.microsoft.com/office/drawing/2014/main" id="{72B73F3A-7B46-1A08-63FB-86616A471A9E}"/>
                </a:ext>
              </a:extLst>
            </p:cNvPr>
            <p:cNvSpPr/>
            <p:nvPr/>
          </p:nvSpPr>
          <p:spPr>
            <a:xfrm>
              <a:off x="836480" y="2358449"/>
              <a:ext cx="44196" cy="113107"/>
            </a:xfrm>
            <a:custGeom>
              <a:avLst/>
              <a:gdLst>
                <a:gd name="connsiteX0" fmla="*/ 41442 w 44196"/>
                <a:gd name="connsiteY0" fmla="*/ 95369 h 113107"/>
                <a:gd name="connsiteX1" fmla="*/ 29673 w 44196"/>
                <a:gd name="connsiteY1" fmla="*/ 109484 h 113107"/>
                <a:gd name="connsiteX2" fmla="*/ 14398 w 44196"/>
                <a:gd name="connsiteY2" fmla="*/ 109484 h 113107"/>
                <a:gd name="connsiteX3" fmla="*/ 2629 w 44196"/>
                <a:gd name="connsiteY3" fmla="*/ 95369 h 113107"/>
                <a:gd name="connsiteX4" fmla="*/ 0 w 44196"/>
                <a:gd name="connsiteY4" fmla="*/ 88121 h 113107"/>
                <a:gd name="connsiteX5" fmla="*/ 0 w 44196"/>
                <a:gd name="connsiteY5" fmla="*/ 11444 h 113107"/>
                <a:gd name="connsiteX6" fmla="*/ 10767 w 44196"/>
                <a:gd name="connsiteY6" fmla="*/ 0 h 113107"/>
                <a:gd name="connsiteX7" fmla="*/ 33429 w 44196"/>
                <a:gd name="connsiteY7" fmla="*/ 0 h 113107"/>
                <a:gd name="connsiteX8" fmla="*/ 44196 w 44196"/>
                <a:gd name="connsiteY8" fmla="*/ 11444 h 113107"/>
                <a:gd name="connsiteX9" fmla="*/ 44196 w 44196"/>
                <a:gd name="connsiteY9" fmla="*/ 88121 h 113107"/>
                <a:gd name="connsiteX10" fmla="*/ 41567 w 44196"/>
                <a:gd name="connsiteY10" fmla="*/ 95369 h 113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196" h="113106">
                  <a:moveTo>
                    <a:pt x="41442" y="95369"/>
                  </a:moveTo>
                  <a:lnTo>
                    <a:pt x="29673" y="109484"/>
                  </a:lnTo>
                  <a:cubicBezTo>
                    <a:pt x="25666" y="114316"/>
                    <a:pt x="18405" y="114316"/>
                    <a:pt x="14398" y="109484"/>
                  </a:cubicBezTo>
                  <a:lnTo>
                    <a:pt x="2629" y="95369"/>
                  </a:lnTo>
                  <a:cubicBezTo>
                    <a:pt x="1002" y="93335"/>
                    <a:pt x="0" y="90791"/>
                    <a:pt x="0" y="88121"/>
                  </a:cubicBezTo>
                  <a:lnTo>
                    <a:pt x="0" y="11444"/>
                  </a:lnTo>
                  <a:cubicBezTo>
                    <a:pt x="0" y="5086"/>
                    <a:pt x="4758" y="0"/>
                    <a:pt x="10767" y="0"/>
                  </a:cubicBezTo>
                  <a:lnTo>
                    <a:pt x="33429" y="0"/>
                  </a:lnTo>
                  <a:cubicBezTo>
                    <a:pt x="39314" y="0"/>
                    <a:pt x="44196" y="5086"/>
                    <a:pt x="44196" y="11444"/>
                  </a:cubicBezTo>
                  <a:lnTo>
                    <a:pt x="44196" y="88121"/>
                  </a:lnTo>
                  <a:cubicBezTo>
                    <a:pt x="44196" y="90791"/>
                    <a:pt x="43320" y="93335"/>
                    <a:pt x="41567" y="95369"/>
                  </a:cubicBezTo>
                  <a:close/>
                </a:path>
              </a:pathLst>
            </a:custGeom>
            <a:solidFill>
              <a:srgbClr val="F9F8F1"/>
            </a:solidFill>
            <a:ln w="5107" cap="flat">
              <a:solidFill>
                <a:srgbClr val="B3B3A7"/>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87" name="Freeform 1130">
              <a:extLst>
                <a:ext uri="{FF2B5EF4-FFF2-40B4-BE49-F238E27FC236}">
                  <a16:creationId xmlns:a16="http://schemas.microsoft.com/office/drawing/2014/main" id="{DA9EFEC4-9E3E-C4DF-C2DB-01B8D8104E22}"/>
                </a:ext>
              </a:extLst>
            </p:cNvPr>
            <p:cNvSpPr/>
            <p:nvPr/>
          </p:nvSpPr>
          <p:spPr>
            <a:xfrm>
              <a:off x="769657" y="2033404"/>
              <a:ext cx="262925" cy="267033"/>
            </a:xfrm>
            <a:custGeom>
              <a:avLst/>
              <a:gdLst>
                <a:gd name="connsiteX0" fmla="*/ 262925 w 262925"/>
                <a:gd name="connsiteY0" fmla="*/ 133517 h 267033"/>
                <a:gd name="connsiteX1" fmla="*/ 131463 w 262925"/>
                <a:gd name="connsiteY1" fmla="*/ 267033 h 267033"/>
                <a:gd name="connsiteX2" fmla="*/ 0 w 262925"/>
                <a:gd name="connsiteY2" fmla="*/ 133517 h 267033"/>
                <a:gd name="connsiteX3" fmla="*/ 131463 w 262925"/>
                <a:gd name="connsiteY3" fmla="*/ 0 h 267033"/>
                <a:gd name="connsiteX4" fmla="*/ 262925 w 262925"/>
                <a:gd name="connsiteY4" fmla="*/ 133517 h 267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925" h="267033">
                  <a:moveTo>
                    <a:pt x="262925" y="133517"/>
                  </a:moveTo>
                  <a:cubicBezTo>
                    <a:pt x="262925" y="207256"/>
                    <a:pt x="204067" y="267033"/>
                    <a:pt x="131463" y="267033"/>
                  </a:cubicBezTo>
                  <a:cubicBezTo>
                    <a:pt x="58858" y="267033"/>
                    <a:pt x="0" y="207256"/>
                    <a:pt x="0" y="133517"/>
                  </a:cubicBezTo>
                  <a:cubicBezTo>
                    <a:pt x="0" y="59777"/>
                    <a:pt x="58858" y="0"/>
                    <a:pt x="131463" y="0"/>
                  </a:cubicBezTo>
                  <a:cubicBezTo>
                    <a:pt x="204067" y="0"/>
                    <a:pt x="262925" y="59777"/>
                    <a:pt x="262925" y="133517"/>
                  </a:cubicBezTo>
                  <a:close/>
                </a:path>
              </a:pathLst>
            </a:custGeom>
            <a:gradFill flip="none" rotWithShape="1">
              <a:gsLst>
                <a:gs pos="0">
                  <a:srgbClr val="F4F2F6"/>
                </a:gs>
                <a:gs pos="100000">
                  <a:srgbClr val="B7AAC4"/>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600" b="0" i="0" u="none" strike="noStrike" kern="1200" cap="none" spc="0" normalizeH="0" baseline="0" noProof="0">
                <a:ln>
                  <a:noFill/>
                </a:ln>
                <a:solidFill>
                  <a:prstClr val="black"/>
                </a:solidFill>
                <a:effectLst/>
                <a:uLnTx/>
                <a:uFillTx/>
                <a:latin typeface="Verdana"/>
                <a:ea typeface="Verdana"/>
                <a:cs typeface="Arial"/>
              </a:endParaRPr>
            </a:p>
          </p:txBody>
        </p:sp>
        <p:sp>
          <p:nvSpPr>
            <p:cNvPr id="88" name="TextBox 1044">
              <a:extLst>
                <a:ext uri="{FF2B5EF4-FFF2-40B4-BE49-F238E27FC236}">
                  <a16:creationId xmlns:a16="http://schemas.microsoft.com/office/drawing/2014/main" id="{C17374B6-79E7-72F4-8AF5-6F1E32DD39E4}"/>
                </a:ext>
              </a:extLst>
            </p:cNvPr>
            <p:cNvSpPr txBox="1"/>
            <p:nvPr/>
          </p:nvSpPr>
          <p:spPr>
            <a:xfrm>
              <a:off x="631101" y="2030344"/>
              <a:ext cx="488000" cy="276999"/>
            </a:xfrm>
            <a:prstGeom prst="rect">
              <a:avLst/>
            </a:prstGeom>
            <a:noFill/>
          </p:spPr>
          <p:txBody>
            <a:bodyPr wrap="squar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23004C"/>
                  </a:solidFill>
                  <a:effectLst/>
                  <a:uLnTx/>
                  <a:uFillTx/>
                  <a:latin typeface="Verdana"/>
                  <a:ea typeface="Verdana"/>
                  <a:cs typeface="Verdana"/>
                </a:rPr>
                <a:t>CD4</a:t>
              </a:r>
              <a:r>
                <a:rPr kumimoji="0" lang="de" sz="600" b="0" i="0" u="none" strike="noStrike" kern="1200" cap="none" spc="0" normalizeH="0" baseline="30000" noProof="0">
                  <a:ln>
                    <a:noFill/>
                  </a:ln>
                  <a:solidFill>
                    <a:srgbClr val="23004C"/>
                  </a:solidFill>
                  <a:effectLst/>
                  <a:uLnTx/>
                  <a:uFillTx/>
                  <a:latin typeface="Verdana"/>
                  <a:ea typeface="Verdana"/>
                  <a:cs typeface="Verdana"/>
                </a:rPr>
                <a:t>+</a:t>
              </a:r>
            </a:p>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23004C"/>
                  </a:solidFill>
                  <a:effectLst/>
                  <a:uLnTx/>
                  <a:uFillTx/>
                  <a:latin typeface="Verdana"/>
                  <a:ea typeface="Verdana"/>
                  <a:cs typeface="Verdana"/>
                </a:rPr>
                <a:t>T-Zelle</a:t>
              </a:r>
            </a:p>
          </p:txBody>
        </p:sp>
      </p:grpSp>
    </p:spTree>
    <p:extLst>
      <p:ext uri="{BB962C8B-B14F-4D97-AF65-F5344CB8AC3E}">
        <p14:creationId xmlns:p14="http://schemas.microsoft.com/office/powerpoint/2010/main" val="5096053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feld 8">
            <a:extLst>
              <a:ext uri="{FF2B5EF4-FFF2-40B4-BE49-F238E27FC236}">
                <a16:creationId xmlns:a16="http://schemas.microsoft.com/office/drawing/2014/main" id="{0095FE40-A3D6-FF0D-8F20-D7C03EB93D91}"/>
              </a:ext>
            </a:extLst>
          </p:cNvPr>
          <p:cNvSpPr txBox="1"/>
          <p:nvPr/>
        </p:nvSpPr>
        <p:spPr>
          <a:xfrm>
            <a:off x="358270" y="4757386"/>
            <a:ext cx="8220580" cy="369332"/>
          </a:xfrm>
          <a:prstGeom prst="rect">
            <a:avLst/>
          </a:prstGeom>
          <a:noFill/>
        </p:spPr>
        <p:txBody>
          <a:bodyPr wrap="square">
            <a:spAutoFit/>
          </a:bodyPr>
          <a:lstStyle/>
          <a:p>
            <a:r>
              <a:rPr lang="en-US" sz="600">
                <a:solidFill>
                  <a:srgbClr val="404040"/>
                </a:solidFill>
                <a:cs typeface="Arial"/>
              </a:rPr>
              <a:t>APZ: Antigen-</a:t>
            </a:r>
            <a:r>
              <a:rPr lang="en-US" sz="600" err="1">
                <a:solidFill>
                  <a:srgbClr val="404040"/>
                </a:solidFill>
                <a:cs typeface="Arial"/>
              </a:rPr>
              <a:t>präsentierende</a:t>
            </a:r>
            <a:r>
              <a:rPr lang="en-US" sz="600">
                <a:solidFill>
                  <a:srgbClr val="404040"/>
                </a:solidFill>
                <a:cs typeface="Arial"/>
              </a:rPr>
              <a:t> Zelle; CD: Cluster of differentiation, </a:t>
            </a:r>
            <a:r>
              <a:rPr lang="en-US" sz="600" err="1">
                <a:solidFill>
                  <a:srgbClr val="404040"/>
                </a:solidFill>
                <a:cs typeface="Arial"/>
              </a:rPr>
              <a:t>Differenzierungscluster</a:t>
            </a:r>
            <a:r>
              <a:rPr lang="en-US" sz="600">
                <a:solidFill>
                  <a:srgbClr val="404040"/>
                </a:solidFill>
                <a:cs typeface="Arial"/>
              </a:rPr>
              <a:t>; GRZB: </a:t>
            </a:r>
            <a:r>
              <a:rPr lang="en-US" sz="600" err="1">
                <a:solidFill>
                  <a:srgbClr val="404040"/>
                </a:solidFill>
                <a:cs typeface="Arial"/>
              </a:rPr>
              <a:t>Granzym</a:t>
            </a:r>
            <a:r>
              <a:rPr lang="en-US" sz="600">
                <a:solidFill>
                  <a:srgbClr val="404040"/>
                </a:solidFill>
                <a:cs typeface="Arial"/>
              </a:rPr>
              <a:t> B; HLA: </a:t>
            </a:r>
            <a:r>
              <a:rPr lang="en-US" sz="600" err="1">
                <a:solidFill>
                  <a:srgbClr val="404040"/>
                </a:solidFill>
                <a:cs typeface="Arial"/>
              </a:rPr>
              <a:t>Humanes</a:t>
            </a:r>
            <a:r>
              <a:rPr lang="en-US" sz="600">
                <a:solidFill>
                  <a:srgbClr val="404040"/>
                </a:solidFill>
                <a:cs typeface="Arial"/>
              </a:rPr>
              <a:t> </a:t>
            </a:r>
            <a:r>
              <a:rPr lang="en-US" sz="600" err="1">
                <a:solidFill>
                  <a:srgbClr val="404040"/>
                </a:solidFill>
                <a:cs typeface="Arial"/>
              </a:rPr>
              <a:t>Leukozytenantigen</a:t>
            </a:r>
            <a:r>
              <a:rPr lang="en-US" sz="600">
                <a:solidFill>
                  <a:srgbClr val="404040"/>
                </a:solidFill>
                <a:cs typeface="Arial"/>
              </a:rPr>
              <a:t>; IL: Interleukin; PD1: </a:t>
            </a:r>
            <a:r>
              <a:rPr lang="en-US" sz="600" err="1">
                <a:solidFill>
                  <a:srgbClr val="404040"/>
                </a:solidFill>
                <a:cs typeface="Arial"/>
              </a:rPr>
              <a:t>Programmierter</a:t>
            </a:r>
            <a:r>
              <a:rPr lang="en-US" sz="600">
                <a:solidFill>
                  <a:srgbClr val="404040"/>
                </a:solidFill>
                <a:cs typeface="Arial"/>
              </a:rPr>
              <a:t> </a:t>
            </a:r>
            <a:r>
              <a:rPr lang="en-US" sz="600" err="1">
                <a:solidFill>
                  <a:srgbClr val="404040"/>
                </a:solidFill>
                <a:cs typeface="Arial"/>
              </a:rPr>
              <a:t>Zelltod-Rezeptor</a:t>
            </a:r>
            <a:r>
              <a:rPr lang="en-US" sz="600">
                <a:solidFill>
                  <a:srgbClr val="404040"/>
                </a:solidFill>
                <a:cs typeface="Arial"/>
              </a:rPr>
              <a:t> 1; PDL1, </a:t>
            </a:r>
            <a:r>
              <a:rPr lang="en-US" sz="600" err="1">
                <a:solidFill>
                  <a:srgbClr val="404040"/>
                </a:solidFill>
                <a:cs typeface="Arial"/>
              </a:rPr>
              <a:t>Programmierter</a:t>
            </a:r>
            <a:r>
              <a:rPr lang="en-US" sz="600">
                <a:solidFill>
                  <a:srgbClr val="404040"/>
                </a:solidFill>
                <a:cs typeface="Arial"/>
              </a:rPr>
              <a:t> Zelltod-Rezeptor-1-Ligand; TCR: T-Zell-</a:t>
            </a:r>
            <a:r>
              <a:rPr lang="en-US" sz="600" err="1">
                <a:solidFill>
                  <a:srgbClr val="404040"/>
                </a:solidFill>
                <a:cs typeface="Arial"/>
              </a:rPr>
              <a:t>Rezeptor</a:t>
            </a:r>
            <a:r>
              <a:rPr lang="en-US" sz="600">
                <a:solidFill>
                  <a:srgbClr val="404040"/>
                </a:solidFill>
                <a:cs typeface="Arial"/>
              </a:rPr>
              <a:t>; T</a:t>
            </a:r>
            <a:r>
              <a:rPr lang="en-US" sz="600" baseline="-25000">
                <a:solidFill>
                  <a:srgbClr val="404040"/>
                </a:solidFill>
                <a:cs typeface="Arial"/>
              </a:rPr>
              <a:t>reg</a:t>
            </a:r>
            <a:r>
              <a:rPr lang="en-US" sz="600">
                <a:solidFill>
                  <a:srgbClr val="404040"/>
                </a:solidFill>
                <a:cs typeface="Arial"/>
              </a:rPr>
              <a:t>: </a:t>
            </a:r>
            <a:r>
              <a:rPr lang="en-US" sz="600" err="1">
                <a:solidFill>
                  <a:srgbClr val="404040"/>
                </a:solidFill>
                <a:cs typeface="Arial"/>
              </a:rPr>
              <a:t>regulatorische</a:t>
            </a:r>
            <a:r>
              <a:rPr lang="en-US" sz="600">
                <a:solidFill>
                  <a:srgbClr val="404040"/>
                </a:solidFill>
                <a:cs typeface="Arial"/>
              </a:rPr>
              <a:t> T-Zelle; T1D: Typ-1-Diabetes. </a:t>
            </a:r>
          </a:p>
          <a:p>
            <a:r>
              <a:rPr lang="en-US" sz="600" b="1">
                <a:solidFill>
                  <a:srgbClr val="404040"/>
                </a:solidFill>
                <a:cs typeface="Arial"/>
              </a:rPr>
              <a:t>1.</a:t>
            </a:r>
            <a:r>
              <a:rPr lang="en-US" sz="600">
                <a:solidFill>
                  <a:srgbClr val="404040"/>
                </a:solidFill>
                <a:cs typeface="Arial"/>
              </a:rPr>
              <a:t> Roep BO </a:t>
            </a:r>
            <a:r>
              <a:rPr lang="en-US" sz="600" i="1">
                <a:solidFill>
                  <a:srgbClr val="404040"/>
                </a:solidFill>
                <a:cs typeface="Arial"/>
              </a:rPr>
              <a:t>et al. Nat Rev Endocrinol </a:t>
            </a:r>
            <a:r>
              <a:rPr lang="en-US" sz="600">
                <a:solidFill>
                  <a:srgbClr val="404040"/>
                </a:solidFill>
                <a:cs typeface="Arial"/>
              </a:rPr>
              <a:t>2021; 17: 150–61.</a:t>
            </a:r>
          </a:p>
        </p:txBody>
      </p:sp>
      <p:grpSp>
        <p:nvGrpSpPr>
          <p:cNvPr id="2" name="Group 2513">
            <a:extLst>
              <a:ext uri="{FF2B5EF4-FFF2-40B4-BE49-F238E27FC236}">
                <a16:creationId xmlns:a16="http://schemas.microsoft.com/office/drawing/2014/main" id="{0A81748F-2F5A-E8CD-C08E-82E3BF1342B4}"/>
              </a:ext>
            </a:extLst>
          </p:cNvPr>
          <p:cNvGrpSpPr/>
          <p:nvPr/>
        </p:nvGrpSpPr>
        <p:grpSpPr>
          <a:xfrm>
            <a:off x="150803" y="759494"/>
            <a:ext cx="4315863" cy="3564961"/>
            <a:chOff x="233491" y="940308"/>
            <a:chExt cx="3989224" cy="3564961"/>
          </a:xfrm>
        </p:grpSpPr>
        <p:sp>
          <p:nvSpPr>
            <p:cNvPr id="3" name="TextBox 6">
              <a:extLst>
                <a:ext uri="{FF2B5EF4-FFF2-40B4-BE49-F238E27FC236}">
                  <a16:creationId xmlns:a16="http://schemas.microsoft.com/office/drawing/2014/main" id="{6E59B884-C6E4-B883-5104-89EA61124134}"/>
                </a:ext>
              </a:extLst>
            </p:cNvPr>
            <p:cNvSpPr txBox="1"/>
            <p:nvPr/>
          </p:nvSpPr>
          <p:spPr>
            <a:xfrm>
              <a:off x="292110" y="940308"/>
              <a:ext cx="3930605" cy="600164"/>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noProof="0">
                  <a:ln>
                    <a:noFill/>
                  </a:ln>
                  <a:solidFill>
                    <a:srgbClr val="000000"/>
                  </a:solidFill>
                  <a:effectLst/>
                  <a:uLnTx/>
                  <a:uFillTx/>
                  <a:latin typeface="Georgia"/>
                  <a:ea typeface="Georgia"/>
                  <a:cs typeface="Georgia"/>
                </a:rPr>
                <a:t>Menschen ohne T1D</a:t>
              </a:r>
              <a:br>
                <a:rPr kumimoji="0" sz="1200" b="0" i="0" u="none" strike="noStrike" kern="1200" cap="none" spc="0" normalizeH="0" baseline="0" noProof="0">
                  <a:ln>
                    <a:noFill/>
                  </a:ln>
                  <a:solidFill>
                    <a:prstClr val="black"/>
                  </a:solidFill>
                  <a:effectLst/>
                  <a:uLnTx/>
                  <a:uFillTx/>
                  <a:latin typeface="Verdana"/>
                  <a:ea typeface="Verdana"/>
                  <a:cs typeface="Arial"/>
                </a:rPr>
              </a:br>
              <a:r>
                <a:rPr kumimoji="0" lang="de" sz="1050" b="0" i="0" u="none" strike="noStrike" kern="1200" cap="none" spc="0" normalizeH="0" baseline="0" noProof="0">
                  <a:ln>
                    <a:noFill/>
                  </a:ln>
                  <a:solidFill>
                    <a:srgbClr val="000000"/>
                  </a:solidFill>
                  <a:effectLst/>
                  <a:uLnTx/>
                  <a:uFillTx/>
                  <a:latin typeface="Verdana"/>
                  <a:ea typeface="Verdana"/>
                  <a:cs typeface="Verdana"/>
                </a:rPr>
                <a:t>Betazellen werden durch Immunregulation vor der Zerstörung durch autoreaktive Immunzellen geschützt </a:t>
              </a:r>
            </a:p>
          </p:txBody>
        </p:sp>
        <p:sp>
          <p:nvSpPr>
            <p:cNvPr id="4" name="Freeform 216">
              <a:extLst>
                <a:ext uri="{FF2B5EF4-FFF2-40B4-BE49-F238E27FC236}">
                  <a16:creationId xmlns:a16="http://schemas.microsoft.com/office/drawing/2014/main" id="{18E6531E-9212-30A0-4349-E92DD16DA28C}"/>
                </a:ext>
              </a:extLst>
            </p:cNvPr>
            <p:cNvSpPr/>
            <p:nvPr/>
          </p:nvSpPr>
          <p:spPr>
            <a:xfrm>
              <a:off x="2324071" y="2546759"/>
              <a:ext cx="439101" cy="437432"/>
            </a:xfrm>
            <a:custGeom>
              <a:avLst/>
              <a:gdLst>
                <a:gd name="connsiteX0" fmla="*/ 439102 w 439101"/>
                <a:gd name="connsiteY0" fmla="*/ 218716 h 437432"/>
                <a:gd name="connsiteX1" fmla="*/ 219551 w 439101"/>
                <a:gd name="connsiteY1" fmla="*/ 437432 h 437432"/>
                <a:gd name="connsiteX2" fmla="*/ 0 w 439101"/>
                <a:gd name="connsiteY2" fmla="*/ 218716 h 437432"/>
                <a:gd name="connsiteX3" fmla="*/ 219551 w 439101"/>
                <a:gd name="connsiteY3" fmla="*/ 0 h 437432"/>
                <a:gd name="connsiteX4" fmla="*/ 439102 w 439101"/>
                <a:gd name="connsiteY4" fmla="*/ 218716 h 43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101" h="437432">
                  <a:moveTo>
                    <a:pt x="439102" y="218716"/>
                  </a:moveTo>
                  <a:cubicBezTo>
                    <a:pt x="439102" y="339510"/>
                    <a:pt x="340806" y="437432"/>
                    <a:pt x="219551" y="437432"/>
                  </a:cubicBezTo>
                  <a:cubicBezTo>
                    <a:pt x="98296" y="437432"/>
                    <a:pt x="0" y="339510"/>
                    <a:pt x="0" y="218716"/>
                  </a:cubicBezTo>
                  <a:cubicBezTo>
                    <a:pt x="0" y="97923"/>
                    <a:pt x="98296" y="0"/>
                    <a:pt x="219551" y="0"/>
                  </a:cubicBezTo>
                  <a:cubicBezTo>
                    <a:pt x="340806" y="0"/>
                    <a:pt x="439102" y="97923"/>
                    <a:pt x="439102" y="218716"/>
                  </a:cubicBezTo>
                  <a:close/>
                </a:path>
              </a:pathLst>
            </a:custGeom>
            <a:solidFill>
              <a:srgbClr val="F4F2F6"/>
            </a:solidFill>
            <a:ln w="8258"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5" name="Freeform 217">
              <a:extLst>
                <a:ext uri="{FF2B5EF4-FFF2-40B4-BE49-F238E27FC236}">
                  <a16:creationId xmlns:a16="http://schemas.microsoft.com/office/drawing/2014/main" id="{165C915B-332F-26B6-8E6E-C59813B865BA}"/>
                </a:ext>
              </a:extLst>
            </p:cNvPr>
            <p:cNvSpPr/>
            <p:nvPr/>
          </p:nvSpPr>
          <p:spPr>
            <a:xfrm>
              <a:off x="2404497" y="2623335"/>
              <a:ext cx="297054" cy="295924"/>
            </a:xfrm>
            <a:custGeom>
              <a:avLst/>
              <a:gdLst>
                <a:gd name="connsiteX0" fmla="*/ 297055 w 297054"/>
                <a:gd name="connsiteY0" fmla="*/ 147962 h 295924"/>
                <a:gd name="connsiteX1" fmla="*/ 148527 w 297054"/>
                <a:gd name="connsiteY1" fmla="*/ 295925 h 295924"/>
                <a:gd name="connsiteX2" fmla="*/ 0 w 297054"/>
                <a:gd name="connsiteY2" fmla="*/ 147962 h 295924"/>
                <a:gd name="connsiteX3" fmla="*/ 148527 w 297054"/>
                <a:gd name="connsiteY3" fmla="*/ 0 h 295924"/>
                <a:gd name="connsiteX4" fmla="*/ 297055 w 297054"/>
                <a:gd name="connsiteY4" fmla="*/ 147962 h 29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54" h="295924">
                  <a:moveTo>
                    <a:pt x="297055" y="147962"/>
                  </a:moveTo>
                  <a:cubicBezTo>
                    <a:pt x="297055" y="229680"/>
                    <a:pt x="230557" y="295925"/>
                    <a:pt x="148527" y="295925"/>
                  </a:cubicBezTo>
                  <a:cubicBezTo>
                    <a:pt x="66498" y="295925"/>
                    <a:pt x="0" y="229680"/>
                    <a:pt x="0" y="147962"/>
                  </a:cubicBezTo>
                  <a:cubicBezTo>
                    <a:pt x="0" y="66245"/>
                    <a:pt x="66498" y="0"/>
                    <a:pt x="148527" y="0"/>
                  </a:cubicBezTo>
                  <a:cubicBezTo>
                    <a:pt x="230557" y="0"/>
                    <a:pt x="297055" y="66245"/>
                    <a:pt x="297055" y="147962"/>
                  </a:cubicBezTo>
                  <a:close/>
                </a:path>
              </a:pathLst>
            </a:custGeom>
            <a:gradFill>
              <a:gsLst>
                <a:gs pos="0">
                  <a:srgbClr val="F4F2F6"/>
                </a:gs>
                <a:gs pos="100000">
                  <a:srgbClr val="B7AAC4"/>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nvGrpSpPr>
            <p:cNvPr id="7" name="Graphic 4">
              <a:extLst>
                <a:ext uri="{FF2B5EF4-FFF2-40B4-BE49-F238E27FC236}">
                  <a16:creationId xmlns:a16="http://schemas.microsoft.com/office/drawing/2014/main" id="{57126B96-7621-2964-2771-4EED48A57041}"/>
                </a:ext>
              </a:extLst>
            </p:cNvPr>
            <p:cNvGrpSpPr/>
            <p:nvPr/>
          </p:nvGrpSpPr>
          <p:grpSpPr>
            <a:xfrm>
              <a:off x="2278240" y="2387915"/>
              <a:ext cx="223072" cy="309464"/>
              <a:chOff x="3748059" y="3001910"/>
              <a:chExt cx="223072" cy="309464"/>
            </a:xfrm>
          </p:grpSpPr>
          <p:sp>
            <p:nvSpPr>
              <p:cNvPr id="174" name="Freeform 219">
                <a:extLst>
                  <a:ext uri="{FF2B5EF4-FFF2-40B4-BE49-F238E27FC236}">
                    <a16:creationId xmlns:a16="http://schemas.microsoft.com/office/drawing/2014/main" id="{57B421E1-88B7-F5BA-7A23-FC54EE28DFF0}"/>
                  </a:ext>
                </a:extLst>
              </p:cNvPr>
              <p:cNvSpPr/>
              <p:nvPr/>
            </p:nvSpPr>
            <p:spPr>
              <a:xfrm rot="-2223600">
                <a:off x="3820822" y="2995611"/>
                <a:ext cx="44469" cy="194540"/>
              </a:xfrm>
              <a:custGeom>
                <a:avLst/>
                <a:gdLst>
                  <a:gd name="connsiteX0" fmla="*/ 0 w 44469"/>
                  <a:gd name="connsiteY0" fmla="*/ 0 h 194540"/>
                  <a:gd name="connsiteX1" fmla="*/ 44469 w 44469"/>
                  <a:gd name="connsiteY1" fmla="*/ 0 h 194540"/>
                  <a:gd name="connsiteX2" fmla="*/ 44469 w 44469"/>
                  <a:gd name="connsiteY2" fmla="*/ 194541 h 194540"/>
                  <a:gd name="connsiteX3" fmla="*/ 0 w 44469"/>
                  <a:gd name="connsiteY3" fmla="*/ 194541 h 194540"/>
                </a:gdLst>
                <a:ahLst/>
                <a:cxnLst>
                  <a:cxn ang="0">
                    <a:pos x="connsiteX0" y="connsiteY0"/>
                  </a:cxn>
                  <a:cxn ang="0">
                    <a:pos x="connsiteX1" y="connsiteY1"/>
                  </a:cxn>
                  <a:cxn ang="0">
                    <a:pos x="connsiteX2" y="connsiteY2"/>
                  </a:cxn>
                  <a:cxn ang="0">
                    <a:pos x="connsiteX3" y="connsiteY3"/>
                  </a:cxn>
                </a:cxnLst>
                <a:rect l="l" t="t" r="r" b="b"/>
                <a:pathLst>
                  <a:path w="44469" h="194540">
                    <a:moveTo>
                      <a:pt x="0" y="0"/>
                    </a:moveTo>
                    <a:lnTo>
                      <a:pt x="44469" y="0"/>
                    </a:lnTo>
                    <a:lnTo>
                      <a:pt x="44469" y="194541"/>
                    </a:lnTo>
                    <a:lnTo>
                      <a:pt x="0" y="194541"/>
                    </a:lnTo>
                    <a:close/>
                  </a:path>
                </a:pathLst>
              </a:custGeom>
              <a:gradFill>
                <a:gsLst>
                  <a:gs pos="0">
                    <a:srgbClr val="F4F2F6"/>
                  </a:gs>
                  <a:gs pos="50000">
                    <a:srgbClr val="F8F4F3"/>
                  </a:gs>
                  <a:gs pos="100000">
                    <a:srgbClr val="FCF7F0"/>
                  </a:gs>
                </a:gsLst>
                <a:lin ang="2223600" scaled="1"/>
              </a:gradFill>
              <a:ln w="330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75" name="Freeform 220">
                <a:extLst>
                  <a:ext uri="{FF2B5EF4-FFF2-40B4-BE49-F238E27FC236}">
                    <a16:creationId xmlns:a16="http://schemas.microsoft.com/office/drawing/2014/main" id="{F2D3C52E-E86C-7AEA-92B7-31BA53879536}"/>
                  </a:ext>
                </a:extLst>
              </p:cNvPr>
              <p:cNvSpPr/>
              <p:nvPr/>
            </p:nvSpPr>
            <p:spPr>
              <a:xfrm>
                <a:off x="3897948" y="3164171"/>
                <a:ext cx="73183" cy="87840"/>
              </a:xfrm>
              <a:custGeom>
                <a:avLst/>
                <a:gdLst>
                  <a:gd name="connsiteX0" fmla="*/ 73184 w 73183"/>
                  <a:gd name="connsiteY0" fmla="*/ 81133 h 87840"/>
                  <a:gd name="connsiteX1" fmla="*/ 64290 w 73183"/>
                  <a:gd name="connsiteY1" fmla="*/ 87841 h 87840"/>
                  <a:gd name="connsiteX2" fmla="*/ 0 w 73183"/>
                  <a:gd name="connsiteY2" fmla="*/ 9746 h 87840"/>
                  <a:gd name="connsiteX3" fmla="*/ 12832 w 73183"/>
                  <a:gd name="connsiteY3" fmla="*/ 0 h 87840"/>
                  <a:gd name="connsiteX4" fmla="*/ 73184 w 73183"/>
                  <a:gd name="connsiteY4" fmla="*/ 81133 h 878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83" h="87840">
                    <a:moveTo>
                      <a:pt x="73184" y="81133"/>
                    </a:moveTo>
                    <a:lnTo>
                      <a:pt x="64290" y="87841"/>
                    </a:lnTo>
                    <a:lnTo>
                      <a:pt x="0" y="9746"/>
                    </a:lnTo>
                    <a:lnTo>
                      <a:pt x="12832" y="0"/>
                    </a:lnTo>
                    <a:lnTo>
                      <a:pt x="73184" y="81133"/>
                    </a:lnTo>
                    <a:close/>
                  </a:path>
                </a:pathLst>
              </a:custGeom>
              <a:gradFill>
                <a:gsLst>
                  <a:gs pos="0">
                    <a:srgbClr val="F4F2F6"/>
                  </a:gs>
                  <a:gs pos="50000">
                    <a:srgbClr val="F8F4F3"/>
                  </a:gs>
                  <a:gs pos="100000">
                    <a:srgbClr val="FCF7F0"/>
                  </a:gs>
                </a:gsLst>
                <a:lin ang="2223600" scaled="1"/>
              </a:gradFill>
              <a:ln w="330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76" name="Freeform 221">
                <a:extLst>
                  <a:ext uri="{FF2B5EF4-FFF2-40B4-BE49-F238E27FC236}">
                    <a16:creationId xmlns:a16="http://schemas.microsoft.com/office/drawing/2014/main" id="{F25304BE-AABA-95BC-B9A5-2F48BA5F7658}"/>
                  </a:ext>
                </a:extLst>
              </p:cNvPr>
              <p:cNvSpPr/>
              <p:nvPr/>
            </p:nvSpPr>
            <p:spPr>
              <a:xfrm>
                <a:off x="3804690" y="3185182"/>
                <a:ext cx="95672" cy="126192"/>
              </a:xfrm>
              <a:custGeom>
                <a:avLst/>
                <a:gdLst>
                  <a:gd name="connsiteX0" fmla="*/ 95672 w 95672"/>
                  <a:gd name="connsiteY0" fmla="*/ 116320 h 126192"/>
                  <a:gd name="connsiteX1" fmla="*/ 89447 w 95672"/>
                  <a:gd name="connsiteY1" fmla="*/ 126192 h 126192"/>
                  <a:gd name="connsiteX2" fmla="*/ 0 w 95672"/>
                  <a:gd name="connsiteY2" fmla="*/ 9619 h 126192"/>
                  <a:gd name="connsiteX3" fmla="*/ 12832 w 95672"/>
                  <a:gd name="connsiteY3" fmla="*/ 0 h 126192"/>
                  <a:gd name="connsiteX4" fmla="*/ 95672 w 95672"/>
                  <a:gd name="connsiteY4" fmla="*/ 116320 h 126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672" h="126191">
                    <a:moveTo>
                      <a:pt x="95672" y="116320"/>
                    </a:moveTo>
                    <a:lnTo>
                      <a:pt x="89447" y="126192"/>
                    </a:lnTo>
                    <a:lnTo>
                      <a:pt x="0" y="9619"/>
                    </a:lnTo>
                    <a:lnTo>
                      <a:pt x="12832" y="0"/>
                    </a:lnTo>
                    <a:lnTo>
                      <a:pt x="95672" y="116320"/>
                    </a:lnTo>
                    <a:close/>
                  </a:path>
                </a:pathLst>
              </a:custGeom>
              <a:gradFill>
                <a:gsLst>
                  <a:gs pos="0">
                    <a:srgbClr val="F4F2F6"/>
                  </a:gs>
                  <a:gs pos="50000">
                    <a:srgbClr val="F8F4F3"/>
                  </a:gs>
                  <a:gs pos="100000">
                    <a:srgbClr val="FCF7F0"/>
                  </a:gs>
                </a:gsLst>
                <a:lin ang="2223600" scaled="1"/>
              </a:gradFill>
              <a:ln w="330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77" name="Freeform 222">
                <a:extLst>
                  <a:ext uri="{FF2B5EF4-FFF2-40B4-BE49-F238E27FC236}">
                    <a16:creationId xmlns:a16="http://schemas.microsoft.com/office/drawing/2014/main" id="{90889D95-73C3-DEEA-3E71-19D88FA3075F}"/>
                  </a:ext>
                </a:extLst>
              </p:cNvPr>
              <p:cNvSpPr/>
              <p:nvPr/>
            </p:nvSpPr>
            <p:spPr>
              <a:xfrm>
                <a:off x="3788172" y="3189992"/>
                <a:ext cx="78011" cy="96954"/>
              </a:xfrm>
              <a:custGeom>
                <a:avLst/>
                <a:gdLst>
                  <a:gd name="connsiteX0" fmla="*/ 78012 w 78011"/>
                  <a:gd name="connsiteY0" fmla="*/ 87461 h 96954"/>
                  <a:gd name="connsiteX1" fmla="*/ 65306 w 78011"/>
                  <a:gd name="connsiteY1" fmla="*/ 96954 h 96954"/>
                  <a:gd name="connsiteX2" fmla="*/ 0 w 78011"/>
                  <a:gd name="connsiteY2" fmla="*/ 9619 h 96954"/>
                  <a:gd name="connsiteX3" fmla="*/ 12832 w 78011"/>
                  <a:gd name="connsiteY3" fmla="*/ 0 h 96954"/>
                  <a:gd name="connsiteX4" fmla="*/ 78012 w 78011"/>
                  <a:gd name="connsiteY4" fmla="*/ 87461 h 96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11" h="96954">
                    <a:moveTo>
                      <a:pt x="78012" y="87461"/>
                    </a:moveTo>
                    <a:lnTo>
                      <a:pt x="65306" y="96954"/>
                    </a:lnTo>
                    <a:lnTo>
                      <a:pt x="0" y="9619"/>
                    </a:lnTo>
                    <a:lnTo>
                      <a:pt x="12832" y="0"/>
                    </a:lnTo>
                    <a:lnTo>
                      <a:pt x="78012" y="87461"/>
                    </a:lnTo>
                    <a:close/>
                  </a:path>
                </a:pathLst>
              </a:custGeom>
              <a:gradFill>
                <a:gsLst>
                  <a:gs pos="0">
                    <a:srgbClr val="F4F2F6"/>
                  </a:gs>
                  <a:gs pos="50000">
                    <a:srgbClr val="F8F4F3"/>
                  </a:gs>
                  <a:gs pos="100000">
                    <a:srgbClr val="FCF7F0"/>
                  </a:gs>
                </a:gsLst>
                <a:lin ang="2223600" scaled="1"/>
              </a:gradFill>
              <a:ln w="330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78" name="Freeform 223">
                <a:extLst>
                  <a:ext uri="{FF2B5EF4-FFF2-40B4-BE49-F238E27FC236}">
                    <a16:creationId xmlns:a16="http://schemas.microsoft.com/office/drawing/2014/main" id="{BF3185A1-A067-F6BB-FBC3-E955256A7280}"/>
                  </a:ext>
                </a:extLst>
              </p:cNvPr>
              <p:cNvSpPr/>
              <p:nvPr/>
            </p:nvSpPr>
            <p:spPr>
              <a:xfrm rot="-2223600">
                <a:off x="3766133" y="3112285"/>
                <a:ext cx="86397" cy="88600"/>
              </a:xfrm>
              <a:custGeom>
                <a:avLst/>
                <a:gdLst>
                  <a:gd name="connsiteX0" fmla="*/ 0 w 86397"/>
                  <a:gd name="connsiteY0" fmla="*/ 0 h 88600"/>
                  <a:gd name="connsiteX1" fmla="*/ 86397 w 86397"/>
                  <a:gd name="connsiteY1" fmla="*/ 0 h 88600"/>
                  <a:gd name="connsiteX2" fmla="*/ 86397 w 86397"/>
                  <a:gd name="connsiteY2" fmla="*/ 88600 h 88600"/>
                  <a:gd name="connsiteX3" fmla="*/ 0 w 86397"/>
                  <a:gd name="connsiteY3" fmla="*/ 88600 h 88600"/>
                </a:gdLst>
                <a:ahLst/>
                <a:cxnLst>
                  <a:cxn ang="0">
                    <a:pos x="connsiteX0" y="connsiteY0"/>
                  </a:cxn>
                  <a:cxn ang="0">
                    <a:pos x="connsiteX1" y="connsiteY1"/>
                  </a:cxn>
                  <a:cxn ang="0">
                    <a:pos x="connsiteX2" y="connsiteY2"/>
                  </a:cxn>
                  <a:cxn ang="0">
                    <a:pos x="connsiteX3" y="connsiteY3"/>
                  </a:cxn>
                </a:cxnLst>
                <a:rect l="l" t="t" r="r" b="b"/>
                <a:pathLst>
                  <a:path w="86397" h="88600">
                    <a:moveTo>
                      <a:pt x="0" y="0"/>
                    </a:moveTo>
                    <a:lnTo>
                      <a:pt x="86397" y="0"/>
                    </a:lnTo>
                    <a:lnTo>
                      <a:pt x="86397" y="88600"/>
                    </a:lnTo>
                    <a:lnTo>
                      <a:pt x="0" y="88600"/>
                    </a:lnTo>
                    <a:close/>
                  </a:path>
                </a:pathLst>
              </a:custGeom>
              <a:gradFill>
                <a:gsLst>
                  <a:gs pos="0">
                    <a:srgbClr val="F4F2F6"/>
                  </a:gs>
                  <a:gs pos="50000">
                    <a:srgbClr val="F8F4F3"/>
                  </a:gs>
                  <a:gs pos="100000">
                    <a:srgbClr val="FCF7F0"/>
                  </a:gs>
                </a:gsLst>
                <a:lin ang="2223600" scaled="1"/>
              </a:gradFill>
              <a:ln w="330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79" name="Freeform 224">
                <a:extLst>
                  <a:ext uri="{FF2B5EF4-FFF2-40B4-BE49-F238E27FC236}">
                    <a16:creationId xmlns:a16="http://schemas.microsoft.com/office/drawing/2014/main" id="{29E8A57E-DDDE-DF65-2678-950492361B2E}"/>
                  </a:ext>
                </a:extLst>
              </p:cNvPr>
              <p:cNvSpPr/>
              <p:nvPr/>
            </p:nvSpPr>
            <p:spPr>
              <a:xfrm>
                <a:off x="3852716" y="3114808"/>
                <a:ext cx="34813" cy="27592"/>
              </a:xfrm>
              <a:custGeom>
                <a:avLst/>
                <a:gdLst>
                  <a:gd name="connsiteX0" fmla="*/ 0 w 34813"/>
                  <a:gd name="connsiteY0" fmla="*/ 27593 h 27592"/>
                  <a:gd name="connsiteX1" fmla="*/ 34813 w 34813"/>
                  <a:gd name="connsiteY1" fmla="*/ 0 h 27592"/>
                </a:gdLst>
                <a:ahLst/>
                <a:cxnLst>
                  <a:cxn ang="0">
                    <a:pos x="connsiteX0" y="connsiteY0"/>
                  </a:cxn>
                  <a:cxn ang="0">
                    <a:pos x="connsiteX1" y="connsiteY1"/>
                  </a:cxn>
                </a:cxnLst>
                <a:rect l="l" t="t" r="r" b="b"/>
                <a:pathLst>
                  <a:path w="34813" h="27592">
                    <a:moveTo>
                      <a:pt x="0" y="27593"/>
                    </a:moveTo>
                    <a:lnTo>
                      <a:pt x="34813" y="0"/>
                    </a:lnTo>
                  </a:path>
                </a:pathLst>
              </a:custGeom>
              <a:ln w="330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8" name="Freeform 226">
              <a:extLst>
                <a:ext uri="{FF2B5EF4-FFF2-40B4-BE49-F238E27FC236}">
                  <a16:creationId xmlns:a16="http://schemas.microsoft.com/office/drawing/2014/main" id="{F8A5A467-340C-CB62-1B2D-732CBF9D9794}"/>
                </a:ext>
              </a:extLst>
            </p:cNvPr>
            <p:cNvSpPr/>
            <p:nvPr/>
          </p:nvSpPr>
          <p:spPr>
            <a:xfrm>
              <a:off x="1557253" y="1826655"/>
              <a:ext cx="904201" cy="841331"/>
            </a:xfrm>
            <a:custGeom>
              <a:avLst/>
              <a:gdLst>
                <a:gd name="connsiteX0" fmla="*/ 189353 w 904201"/>
                <a:gd name="connsiteY0" fmla="*/ 114964 h 841331"/>
                <a:gd name="connsiteX1" fmla="*/ 188845 w 904201"/>
                <a:gd name="connsiteY1" fmla="*/ 90030 h 841331"/>
                <a:gd name="connsiteX2" fmla="*/ 258852 w 904201"/>
                <a:gd name="connsiteY2" fmla="*/ 146987 h 841331"/>
                <a:gd name="connsiteX3" fmla="*/ 349188 w 904201"/>
                <a:gd name="connsiteY3" fmla="*/ 173314 h 841331"/>
                <a:gd name="connsiteX4" fmla="*/ 397850 w 904201"/>
                <a:gd name="connsiteY4" fmla="*/ 118635 h 841331"/>
                <a:gd name="connsiteX5" fmla="*/ 382730 w 904201"/>
                <a:gd name="connsiteY5" fmla="*/ 43325 h 841331"/>
                <a:gd name="connsiteX6" fmla="*/ 400772 w 904201"/>
                <a:gd name="connsiteY6" fmla="*/ 37 h 841331"/>
                <a:gd name="connsiteX7" fmla="*/ 431392 w 904201"/>
                <a:gd name="connsiteY7" fmla="*/ 87625 h 841331"/>
                <a:gd name="connsiteX8" fmla="*/ 480055 w 904201"/>
                <a:gd name="connsiteY8" fmla="*/ 150784 h 841331"/>
                <a:gd name="connsiteX9" fmla="*/ 518806 w 904201"/>
                <a:gd name="connsiteY9" fmla="*/ 101801 h 841331"/>
                <a:gd name="connsiteX10" fmla="*/ 528717 w 904201"/>
                <a:gd name="connsiteY10" fmla="*/ 163441 h 841331"/>
                <a:gd name="connsiteX11" fmla="*/ 555144 w 904201"/>
                <a:gd name="connsiteY11" fmla="*/ 134203 h 841331"/>
                <a:gd name="connsiteX12" fmla="*/ 567850 w 904201"/>
                <a:gd name="connsiteY12" fmla="*/ 172808 h 841331"/>
                <a:gd name="connsiteX13" fmla="*/ 616003 w 904201"/>
                <a:gd name="connsiteY13" fmla="*/ 105471 h 841331"/>
                <a:gd name="connsiteX14" fmla="*/ 667588 w 904201"/>
                <a:gd name="connsiteY14" fmla="*/ 64968 h 841331"/>
                <a:gd name="connsiteX15" fmla="*/ 643066 w 904201"/>
                <a:gd name="connsiteY15" fmla="*/ 132811 h 841331"/>
                <a:gd name="connsiteX16" fmla="*/ 624643 w 904201"/>
                <a:gd name="connsiteY16" fmla="*/ 216222 h 841331"/>
                <a:gd name="connsiteX17" fmla="*/ 706466 w 904201"/>
                <a:gd name="connsiteY17" fmla="*/ 226601 h 841331"/>
                <a:gd name="connsiteX18" fmla="*/ 822341 w 904201"/>
                <a:gd name="connsiteY18" fmla="*/ 228499 h 841331"/>
                <a:gd name="connsiteX19" fmla="*/ 731623 w 904201"/>
                <a:gd name="connsiteY19" fmla="*/ 258623 h 841331"/>
                <a:gd name="connsiteX20" fmla="*/ 698970 w 904201"/>
                <a:gd name="connsiteY20" fmla="*/ 316087 h 841331"/>
                <a:gd name="connsiteX21" fmla="*/ 766055 w 904201"/>
                <a:gd name="connsiteY21" fmla="*/ 383423 h 841331"/>
                <a:gd name="connsiteX22" fmla="*/ 799598 w 904201"/>
                <a:gd name="connsiteY22" fmla="*/ 413041 h 841331"/>
                <a:gd name="connsiteX23" fmla="*/ 730099 w 904201"/>
                <a:gd name="connsiteY23" fmla="*/ 392283 h 841331"/>
                <a:gd name="connsiteX24" fmla="*/ 750428 w 904201"/>
                <a:gd name="connsiteY24" fmla="*/ 485567 h 841331"/>
                <a:gd name="connsiteX25" fmla="*/ 861473 w 904201"/>
                <a:gd name="connsiteY25" fmla="*/ 522779 h 841331"/>
                <a:gd name="connsiteX26" fmla="*/ 902639 w 904201"/>
                <a:gd name="connsiteY26" fmla="*/ 560497 h 841331"/>
                <a:gd name="connsiteX27" fmla="*/ 800106 w 904201"/>
                <a:gd name="connsiteY27" fmla="*/ 554801 h 841331"/>
                <a:gd name="connsiteX28" fmla="*/ 669112 w 904201"/>
                <a:gd name="connsiteY28" fmla="*/ 562396 h 841331"/>
                <a:gd name="connsiteX29" fmla="*/ 634553 w 904201"/>
                <a:gd name="connsiteY29" fmla="*/ 625555 h 841331"/>
                <a:gd name="connsiteX30" fmla="*/ 658186 w 904201"/>
                <a:gd name="connsiteY30" fmla="*/ 709346 h 841331"/>
                <a:gd name="connsiteX31" fmla="*/ 698335 w 904201"/>
                <a:gd name="connsiteY31" fmla="*/ 781871 h 841331"/>
                <a:gd name="connsiteX32" fmla="*/ 617020 w 904201"/>
                <a:gd name="connsiteY32" fmla="*/ 709346 h 841331"/>
                <a:gd name="connsiteX33" fmla="*/ 542820 w 904201"/>
                <a:gd name="connsiteY33" fmla="*/ 693398 h 841331"/>
                <a:gd name="connsiteX34" fmla="*/ 554636 w 904201"/>
                <a:gd name="connsiteY34" fmla="*/ 821488 h 841331"/>
                <a:gd name="connsiteX35" fmla="*/ 529606 w 904201"/>
                <a:gd name="connsiteY35" fmla="*/ 750861 h 841331"/>
                <a:gd name="connsiteX36" fmla="*/ 485137 w 904201"/>
                <a:gd name="connsiteY36" fmla="*/ 690993 h 841331"/>
                <a:gd name="connsiteX37" fmla="*/ 475735 w 904201"/>
                <a:gd name="connsiteY37" fmla="*/ 739470 h 841331"/>
                <a:gd name="connsiteX38" fmla="*/ 456295 w 904201"/>
                <a:gd name="connsiteY38" fmla="*/ 770986 h 841331"/>
                <a:gd name="connsiteX39" fmla="*/ 423642 w 904201"/>
                <a:gd name="connsiteY39" fmla="*/ 694284 h 841331"/>
                <a:gd name="connsiteX40" fmla="*/ 351348 w 904201"/>
                <a:gd name="connsiteY40" fmla="*/ 765417 h 841331"/>
                <a:gd name="connsiteX41" fmla="*/ 298366 w 904201"/>
                <a:gd name="connsiteY41" fmla="*/ 840727 h 841331"/>
                <a:gd name="connsiteX42" fmla="*/ 319584 w 904201"/>
                <a:gd name="connsiteY42" fmla="*/ 730103 h 841331"/>
                <a:gd name="connsiteX43" fmla="*/ 313485 w 904201"/>
                <a:gd name="connsiteY43" fmla="*/ 671247 h 841331"/>
                <a:gd name="connsiteX44" fmla="*/ 278037 w 904201"/>
                <a:gd name="connsiteY44" fmla="*/ 707953 h 841331"/>
                <a:gd name="connsiteX45" fmla="*/ 286042 w 904201"/>
                <a:gd name="connsiteY45" fmla="*/ 637833 h 841331"/>
                <a:gd name="connsiteX46" fmla="*/ 216543 w 904201"/>
                <a:gd name="connsiteY46" fmla="*/ 616189 h 841331"/>
                <a:gd name="connsiteX47" fmla="*/ 90377 w 904201"/>
                <a:gd name="connsiteY47" fmla="*/ 677449 h 841331"/>
                <a:gd name="connsiteX48" fmla="*/ 145265 w 904201"/>
                <a:gd name="connsiteY48" fmla="*/ 614796 h 841331"/>
                <a:gd name="connsiteX49" fmla="*/ 201042 w 904201"/>
                <a:gd name="connsiteY49" fmla="*/ 549865 h 841331"/>
                <a:gd name="connsiteX50" fmla="*/ 132940 w 904201"/>
                <a:gd name="connsiteY50" fmla="*/ 540878 h 841331"/>
                <a:gd name="connsiteX51" fmla="*/ 131035 w 904201"/>
                <a:gd name="connsiteY51" fmla="*/ 520627 h 841331"/>
                <a:gd name="connsiteX52" fmla="*/ 181602 w 904201"/>
                <a:gd name="connsiteY52" fmla="*/ 467847 h 841331"/>
                <a:gd name="connsiteX53" fmla="*/ 57724 w 904201"/>
                <a:gd name="connsiteY53" fmla="*/ 441013 h 841331"/>
                <a:gd name="connsiteX54" fmla="*/ 40698 w 904201"/>
                <a:gd name="connsiteY54" fmla="*/ 398105 h 841331"/>
                <a:gd name="connsiteX55" fmla="*/ 179697 w 904201"/>
                <a:gd name="connsiteY55" fmla="*/ 385448 h 841331"/>
                <a:gd name="connsiteX56" fmla="*/ 99779 w 904201"/>
                <a:gd name="connsiteY56" fmla="*/ 276723 h 841331"/>
                <a:gd name="connsiteX57" fmla="*/ 26977 w 904201"/>
                <a:gd name="connsiteY57" fmla="*/ 237612 h 841331"/>
                <a:gd name="connsiteX58" fmla="*/ 146154 w 904201"/>
                <a:gd name="connsiteY58" fmla="*/ 255459 h 841331"/>
                <a:gd name="connsiteX59" fmla="*/ 226072 w 904201"/>
                <a:gd name="connsiteY59" fmla="*/ 256851 h 841331"/>
                <a:gd name="connsiteX60" fmla="*/ 154667 w 904201"/>
                <a:gd name="connsiteY60" fmla="*/ 187110 h 841331"/>
                <a:gd name="connsiteX61" fmla="*/ 254405 w 904201"/>
                <a:gd name="connsiteY61" fmla="*/ 236094 h 841331"/>
                <a:gd name="connsiteX62" fmla="*/ 189226 w 904201"/>
                <a:gd name="connsiteY62" fmla="*/ 115091 h 841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904200" h="841330">
                  <a:moveTo>
                    <a:pt x="189353" y="114964"/>
                  </a:moveTo>
                  <a:cubicBezTo>
                    <a:pt x="189353" y="114964"/>
                    <a:pt x="176647" y="103193"/>
                    <a:pt x="188845" y="90030"/>
                  </a:cubicBezTo>
                  <a:cubicBezTo>
                    <a:pt x="201042" y="76866"/>
                    <a:pt x="220989" y="95725"/>
                    <a:pt x="258852" y="146987"/>
                  </a:cubicBezTo>
                  <a:cubicBezTo>
                    <a:pt x="296714" y="198248"/>
                    <a:pt x="317932" y="187996"/>
                    <a:pt x="349188" y="173314"/>
                  </a:cubicBezTo>
                  <a:cubicBezTo>
                    <a:pt x="380443" y="158632"/>
                    <a:pt x="395055" y="160150"/>
                    <a:pt x="397850" y="118635"/>
                  </a:cubicBezTo>
                  <a:cubicBezTo>
                    <a:pt x="400645" y="77119"/>
                    <a:pt x="391751" y="67753"/>
                    <a:pt x="382730" y="43325"/>
                  </a:cubicBezTo>
                  <a:cubicBezTo>
                    <a:pt x="373710" y="18896"/>
                    <a:pt x="382349" y="-976"/>
                    <a:pt x="400772" y="37"/>
                  </a:cubicBezTo>
                  <a:cubicBezTo>
                    <a:pt x="419195" y="1050"/>
                    <a:pt x="427200" y="25478"/>
                    <a:pt x="431392" y="87625"/>
                  </a:cubicBezTo>
                  <a:cubicBezTo>
                    <a:pt x="435585" y="149772"/>
                    <a:pt x="463537" y="156860"/>
                    <a:pt x="480055" y="150784"/>
                  </a:cubicBezTo>
                  <a:cubicBezTo>
                    <a:pt x="496572" y="144709"/>
                    <a:pt x="497080" y="105092"/>
                    <a:pt x="518806" y="101801"/>
                  </a:cubicBezTo>
                  <a:cubicBezTo>
                    <a:pt x="537738" y="105598"/>
                    <a:pt x="511691" y="155467"/>
                    <a:pt x="528717" y="163441"/>
                  </a:cubicBezTo>
                  <a:cubicBezTo>
                    <a:pt x="545742" y="171415"/>
                    <a:pt x="541041" y="136608"/>
                    <a:pt x="555144" y="134203"/>
                  </a:cubicBezTo>
                  <a:cubicBezTo>
                    <a:pt x="569247" y="131798"/>
                    <a:pt x="555652" y="170909"/>
                    <a:pt x="567850" y="172808"/>
                  </a:cubicBezTo>
                  <a:cubicBezTo>
                    <a:pt x="580047" y="174706"/>
                    <a:pt x="603298" y="142683"/>
                    <a:pt x="616003" y="105471"/>
                  </a:cubicBezTo>
                  <a:cubicBezTo>
                    <a:pt x="628709" y="68259"/>
                    <a:pt x="651960" y="57880"/>
                    <a:pt x="667588" y="64968"/>
                  </a:cubicBezTo>
                  <a:cubicBezTo>
                    <a:pt x="683215" y="72056"/>
                    <a:pt x="676100" y="87625"/>
                    <a:pt x="643066" y="132811"/>
                  </a:cubicBezTo>
                  <a:cubicBezTo>
                    <a:pt x="610032" y="177997"/>
                    <a:pt x="608507" y="202932"/>
                    <a:pt x="624643" y="216222"/>
                  </a:cubicBezTo>
                  <a:cubicBezTo>
                    <a:pt x="640779" y="229512"/>
                    <a:pt x="667715" y="240650"/>
                    <a:pt x="706466" y="226601"/>
                  </a:cubicBezTo>
                  <a:cubicBezTo>
                    <a:pt x="745218" y="212551"/>
                    <a:pt x="804807" y="195084"/>
                    <a:pt x="822341" y="228499"/>
                  </a:cubicBezTo>
                  <a:cubicBezTo>
                    <a:pt x="839874" y="261914"/>
                    <a:pt x="755637" y="260522"/>
                    <a:pt x="731623" y="258623"/>
                  </a:cubicBezTo>
                  <a:cubicBezTo>
                    <a:pt x="707610" y="256725"/>
                    <a:pt x="690458" y="274192"/>
                    <a:pt x="698970" y="316087"/>
                  </a:cubicBezTo>
                  <a:cubicBezTo>
                    <a:pt x="707483" y="357982"/>
                    <a:pt x="725906" y="374437"/>
                    <a:pt x="766055" y="383423"/>
                  </a:cubicBezTo>
                  <a:cubicBezTo>
                    <a:pt x="806205" y="392410"/>
                    <a:pt x="800995" y="406080"/>
                    <a:pt x="799598" y="413041"/>
                  </a:cubicBezTo>
                  <a:cubicBezTo>
                    <a:pt x="798200" y="420002"/>
                    <a:pt x="742423" y="383423"/>
                    <a:pt x="730099" y="392283"/>
                  </a:cubicBezTo>
                  <a:cubicBezTo>
                    <a:pt x="717774" y="401143"/>
                    <a:pt x="716377" y="454430"/>
                    <a:pt x="750428" y="485567"/>
                  </a:cubicBezTo>
                  <a:cubicBezTo>
                    <a:pt x="784478" y="516703"/>
                    <a:pt x="819418" y="522779"/>
                    <a:pt x="861473" y="522779"/>
                  </a:cubicBezTo>
                  <a:cubicBezTo>
                    <a:pt x="903529" y="522779"/>
                    <a:pt x="907340" y="543030"/>
                    <a:pt x="902639" y="560497"/>
                  </a:cubicBezTo>
                  <a:cubicBezTo>
                    <a:pt x="897938" y="577964"/>
                    <a:pt x="831235" y="566573"/>
                    <a:pt x="800106" y="554801"/>
                  </a:cubicBezTo>
                  <a:cubicBezTo>
                    <a:pt x="768978" y="543030"/>
                    <a:pt x="697573" y="515691"/>
                    <a:pt x="669112" y="562396"/>
                  </a:cubicBezTo>
                  <a:cubicBezTo>
                    <a:pt x="640652" y="609101"/>
                    <a:pt x="645988" y="604797"/>
                    <a:pt x="634553" y="625555"/>
                  </a:cubicBezTo>
                  <a:cubicBezTo>
                    <a:pt x="623245" y="646313"/>
                    <a:pt x="629852" y="665552"/>
                    <a:pt x="658186" y="709346"/>
                  </a:cubicBezTo>
                  <a:cubicBezTo>
                    <a:pt x="686519" y="753139"/>
                    <a:pt x="708754" y="767695"/>
                    <a:pt x="698335" y="781871"/>
                  </a:cubicBezTo>
                  <a:cubicBezTo>
                    <a:pt x="687917" y="796047"/>
                    <a:pt x="657677" y="770100"/>
                    <a:pt x="617020" y="709346"/>
                  </a:cubicBezTo>
                  <a:cubicBezTo>
                    <a:pt x="576362" y="648591"/>
                    <a:pt x="546631" y="671627"/>
                    <a:pt x="542820" y="693398"/>
                  </a:cubicBezTo>
                  <a:cubicBezTo>
                    <a:pt x="539008" y="715168"/>
                    <a:pt x="566960" y="807818"/>
                    <a:pt x="554636" y="821488"/>
                  </a:cubicBezTo>
                  <a:cubicBezTo>
                    <a:pt x="542311" y="835158"/>
                    <a:pt x="531512" y="826171"/>
                    <a:pt x="529606" y="750861"/>
                  </a:cubicBezTo>
                  <a:cubicBezTo>
                    <a:pt x="527700" y="675551"/>
                    <a:pt x="492760" y="688208"/>
                    <a:pt x="485137" y="690993"/>
                  </a:cubicBezTo>
                  <a:cubicBezTo>
                    <a:pt x="477513" y="693777"/>
                    <a:pt x="471923" y="703270"/>
                    <a:pt x="475735" y="739470"/>
                  </a:cubicBezTo>
                  <a:cubicBezTo>
                    <a:pt x="479546" y="775669"/>
                    <a:pt x="464808" y="770986"/>
                    <a:pt x="456295" y="770986"/>
                  </a:cubicBezTo>
                  <a:cubicBezTo>
                    <a:pt x="447783" y="770986"/>
                    <a:pt x="452484" y="697954"/>
                    <a:pt x="423642" y="694284"/>
                  </a:cubicBezTo>
                  <a:cubicBezTo>
                    <a:pt x="394801" y="690486"/>
                    <a:pt x="364562" y="719724"/>
                    <a:pt x="351348" y="765417"/>
                  </a:cubicBezTo>
                  <a:cubicBezTo>
                    <a:pt x="338134" y="811109"/>
                    <a:pt x="327207" y="846423"/>
                    <a:pt x="298366" y="840727"/>
                  </a:cubicBezTo>
                  <a:cubicBezTo>
                    <a:pt x="269524" y="835031"/>
                    <a:pt x="304465" y="750735"/>
                    <a:pt x="319584" y="730103"/>
                  </a:cubicBezTo>
                  <a:cubicBezTo>
                    <a:pt x="334704" y="709472"/>
                    <a:pt x="331908" y="670741"/>
                    <a:pt x="313485" y="671247"/>
                  </a:cubicBezTo>
                  <a:cubicBezTo>
                    <a:pt x="295063" y="671754"/>
                    <a:pt x="306879" y="707067"/>
                    <a:pt x="278037" y="707953"/>
                  </a:cubicBezTo>
                  <a:cubicBezTo>
                    <a:pt x="249196" y="708839"/>
                    <a:pt x="302178" y="655679"/>
                    <a:pt x="286042" y="637833"/>
                  </a:cubicBezTo>
                  <a:cubicBezTo>
                    <a:pt x="269906" y="619986"/>
                    <a:pt x="243986" y="600620"/>
                    <a:pt x="216543" y="616189"/>
                  </a:cubicBezTo>
                  <a:cubicBezTo>
                    <a:pt x="189099" y="631757"/>
                    <a:pt x="108800" y="700486"/>
                    <a:pt x="90377" y="677449"/>
                  </a:cubicBezTo>
                  <a:cubicBezTo>
                    <a:pt x="71954" y="654413"/>
                    <a:pt x="114899" y="629479"/>
                    <a:pt x="145265" y="614796"/>
                  </a:cubicBezTo>
                  <a:cubicBezTo>
                    <a:pt x="175631" y="600114"/>
                    <a:pt x="204854" y="583660"/>
                    <a:pt x="201042" y="549865"/>
                  </a:cubicBezTo>
                  <a:cubicBezTo>
                    <a:pt x="197230" y="516070"/>
                    <a:pt x="147679" y="534803"/>
                    <a:pt x="132940" y="540878"/>
                  </a:cubicBezTo>
                  <a:cubicBezTo>
                    <a:pt x="118202" y="546954"/>
                    <a:pt x="108419" y="532904"/>
                    <a:pt x="131035" y="520627"/>
                  </a:cubicBezTo>
                  <a:cubicBezTo>
                    <a:pt x="153650" y="508349"/>
                    <a:pt x="201423" y="497591"/>
                    <a:pt x="181602" y="467847"/>
                  </a:cubicBezTo>
                  <a:cubicBezTo>
                    <a:pt x="161782" y="438102"/>
                    <a:pt x="149966" y="435318"/>
                    <a:pt x="57724" y="441013"/>
                  </a:cubicBezTo>
                  <a:cubicBezTo>
                    <a:pt x="-34518" y="446709"/>
                    <a:pt x="2455" y="401396"/>
                    <a:pt x="40698" y="398105"/>
                  </a:cubicBezTo>
                  <a:cubicBezTo>
                    <a:pt x="78942" y="394815"/>
                    <a:pt x="168389" y="425445"/>
                    <a:pt x="179697" y="385448"/>
                  </a:cubicBezTo>
                  <a:cubicBezTo>
                    <a:pt x="191004" y="345452"/>
                    <a:pt x="185795" y="302037"/>
                    <a:pt x="99779" y="276723"/>
                  </a:cubicBezTo>
                  <a:cubicBezTo>
                    <a:pt x="99779" y="276723"/>
                    <a:pt x="24562" y="265838"/>
                    <a:pt x="26977" y="237612"/>
                  </a:cubicBezTo>
                  <a:cubicBezTo>
                    <a:pt x="29391" y="209387"/>
                    <a:pt x="82754" y="225335"/>
                    <a:pt x="146154" y="255459"/>
                  </a:cubicBezTo>
                  <a:cubicBezTo>
                    <a:pt x="209554" y="285583"/>
                    <a:pt x="221371" y="283684"/>
                    <a:pt x="226072" y="256851"/>
                  </a:cubicBezTo>
                  <a:cubicBezTo>
                    <a:pt x="230773" y="230018"/>
                    <a:pt x="151872" y="210653"/>
                    <a:pt x="154667" y="187110"/>
                  </a:cubicBezTo>
                  <a:cubicBezTo>
                    <a:pt x="157462" y="163568"/>
                    <a:pt x="228867" y="249763"/>
                    <a:pt x="254405" y="236094"/>
                  </a:cubicBezTo>
                  <a:cubicBezTo>
                    <a:pt x="287947" y="218247"/>
                    <a:pt x="228867" y="141924"/>
                    <a:pt x="189226" y="115091"/>
                  </a:cubicBezTo>
                  <a:close/>
                </a:path>
              </a:pathLst>
            </a:custGeom>
            <a:gradFill>
              <a:gsLst>
                <a:gs pos="0">
                  <a:srgbClr val="FFFFFF"/>
                </a:gs>
                <a:gs pos="87000">
                  <a:srgbClr val="B057FF"/>
                </a:gs>
              </a:gsLst>
              <a:path path="circle">
                <a:fillToRect l="50000" t="50000" r="50000" b="50000"/>
              </a:path>
            </a:gradFill>
            <a:ln w="8258" cap="flat">
              <a:solidFill>
                <a:srgbClr val="706F80"/>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0" name="Freeform 227">
              <a:extLst>
                <a:ext uri="{FF2B5EF4-FFF2-40B4-BE49-F238E27FC236}">
                  <a16:creationId xmlns:a16="http://schemas.microsoft.com/office/drawing/2014/main" id="{31AD76B7-7F89-D36B-B427-CC36A03F382A}"/>
                </a:ext>
              </a:extLst>
            </p:cNvPr>
            <p:cNvSpPr/>
            <p:nvPr/>
          </p:nvSpPr>
          <p:spPr>
            <a:xfrm>
              <a:off x="1854235" y="2144448"/>
              <a:ext cx="286272" cy="224234"/>
            </a:xfrm>
            <a:custGeom>
              <a:avLst/>
              <a:gdLst>
                <a:gd name="connsiteX0" fmla="*/ 66944 w 286272"/>
                <a:gd name="connsiteY0" fmla="*/ 9179 h 224234"/>
                <a:gd name="connsiteX1" fmla="*/ 5577 w 286272"/>
                <a:gd name="connsiteY1" fmla="*/ 38796 h 224234"/>
                <a:gd name="connsiteX2" fmla="*/ 54112 w 286272"/>
                <a:gd name="connsiteY2" fmla="*/ 192708 h 224234"/>
                <a:gd name="connsiteX3" fmla="*/ 285860 w 286272"/>
                <a:gd name="connsiteY3" fmla="*/ 58162 h 224234"/>
                <a:gd name="connsiteX4" fmla="*/ 151182 w 286272"/>
                <a:gd name="connsiteY4" fmla="*/ 29936 h 224234"/>
                <a:gd name="connsiteX5" fmla="*/ 67071 w 286272"/>
                <a:gd name="connsiteY5" fmla="*/ 9305 h 224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6272" h="224234">
                  <a:moveTo>
                    <a:pt x="66944" y="9179"/>
                  </a:moveTo>
                  <a:cubicBezTo>
                    <a:pt x="41660" y="-1833"/>
                    <a:pt x="12946" y="12343"/>
                    <a:pt x="5577" y="38796"/>
                  </a:cubicBezTo>
                  <a:cubicBezTo>
                    <a:pt x="-4461" y="74236"/>
                    <a:pt x="-7383" y="134231"/>
                    <a:pt x="54112" y="192708"/>
                  </a:cubicBezTo>
                  <a:cubicBezTo>
                    <a:pt x="150038" y="284093"/>
                    <a:pt x="295008" y="157521"/>
                    <a:pt x="285860" y="58162"/>
                  </a:cubicBezTo>
                  <a:cubicBezTo>
                    <a:pt x="276712" y="-41197"/>
                    <a:pt x="194889" y="13229"/>
                    <a:pt x="151182" y="29936"/>
                  </a:cubicBezTo>
                  <a:cubicBezTo>
                    <a:pt x="120689" y="41581"/>
                    <a:pt x="99597" y="23354"/>
                    <a:pt x="67071" y="9305"/>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1" name="Freeform 228">
              <a:extLst>
                <a:ext uri="{FF2B5EF4-FFF2-40B4-BE49-F238E27FC236}">
                  <a16:creationId xmlns:a16="http://schemas.microsoft.com/office/drawing/2014/main" id="{B8F9BD90-CDA7-D2BB-5DBC-23AB78210F6E}"/>
                </a:ext>
              </a:extLst>
            </p:cNvPr>
            <p:cNvSpPr/>
            <p:nvPr/>
          </p:nvSpPr>
          <p:spPr>
            <a:xfrm>
              <a:off x="1646614" y="3171771"/>
              <a:ext cx="439101" cy="437432"/>
            </a:xfrm>
            <a:custGeom>
              <a:avLst/>
              <a:gdLst>
                <a:gd name="connsiteX0" fmla="*/ 439102 w 439101"/>
                <a:gd name="connsiteY0" fmla="*/ 218716 h 437432"/>
                <a:gd name="connsiteX1" fmla="*/ 219551 w 439101"/>
                <a:gd name="connsiteY1" fmla="*/ 437432 h 437432"/>
                <a:gd name="connsiteX2" fmla="*/ 0 w 439101"/>
                <a:gd name="connsiteY2" fmla="*/ 218716 h 437432"/>
                <a:gd name="connsiteX3" fmla="*/ 219551 w 439101"/>
                <a:gd name="connsiteY3" fmla="*/ 0 h 437432"/>
                <a:gd name="connsiteX4" fmla="*/ 439102 w 439101"/>
                <a:gd name="connsiteY4" fmla="*/ 218716 h 437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101" h="437432">
                  <a:moveTo>
                    <a:pt x="439102" y="218716"/>
                  </a:moveTo>
                  <a:cubicBezTo>
                    <a:pt x="439102" y="339510"/>
                    <a:pt x="340806" y="437432"/>
                    <a:pt x="219551" y="437432"/>
                  </a:cubicBezTo>
                  <a:cubicBezTo>
                    <a:pt x="98296" y="437432"/>
                    <a:pt x="0" y="339510"/>
                    <a:pt x="0" y="218716"/>
                  </a:cubicBezTo>
                  <a:cubicBezTo>
                    <a:pt x="0" y="97923"/>
                    <a:pt x="98296" y="0"/>
                    <a:pt x="219551" y="0"/>
                  </a:cubicBezTo>
                  <a:cubicBezTo>
                    <a:pt x="340806" y="0"/>
                    <a:pt x="439102" y="97923"/>
                    <a:pt x="439102" y="218716"/>
                  </a:cubicBezTo>
                  <a:close/>
                </a:path>
              </a:pathLst>
            </a:custGeom>
            <a:solidFill>
              <a:srgbClr val="F4F2F6"/>
            </a:solidFill>
            <a:ln w="8258"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2" name="Freeform 229">
              <a:extLst>
                <a:ext uri="{FF2B5EF4-FFF2-40B4-BE49-F238E27FC236}">
                  <a16:creationId xmlns:a16="http://schemas.microsoft.com/office/drawing/2014/main" id="{DA257C30-9E66-5BB6-F8E4-08247CB3634C}"/>
                </a:ext>
              </a:extLst>
            </p:cNvPr>
            <p:cNvSpPr/>
            <p:nvPr/>
          </p:nvSpPr>
          <p:spPr>
            <a:xfrm>
              <a:off x="1727040" y="3248473"/>
              <a:ext cx="297054" cy="295924"/>
            </a:xfrm>
            <a:custGeom>
              <a:avLst/>
              <a:gdLst>
                <a:gd name="connsiteX0" fmla="*/ 297054 w 297054"/>
                <a:gd name="connsiteY0" fmla="*/ 147963 h 295924"/>
                <a:gd name="connsiteX1" fmla="*/ 148527 w 297054"/>
                <a:gd name="connsiteY1" fmla="*/ 295925 h 295924"/>
                <a:gd name="connsiteX2" fmla="*/ 0 w 297054"/>
                <a:gd name="connsiteY2" fmla="*/ 147963 h 295924"/>
                <a:gd name="connsiteX3" fmla="*/ 148527 w 297054"/>
                <a:gd name="connsiteY3" fmla="*/ 0 h 295924"/>
                <a:gd name="connsiteX4" fmla="*/ 297054 w 297054"/>
                <a:gd name="connsiteY4" fmla="*/ 147963 h 295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054" h="295924">
                  <a:moveTo>
                    <a:pt x="297054" y="147963"/>
                  </a:moveTo>
                  <a:cubicBezTo>
                    <a:pt x="297054" y="229680"/>
                    <a:pt x="230557" y="295925"/>
                    <a:pt x="148527" y="295925"/>
                  </a:cubicBezTo>
                  <a:cubicBezTo>
                    <a:pt x="66498" y="295925"/>
                    <a:pt x="0" y="229680"/>
                    <a:pt x="0" y="147963"/>
                  </a:cubicBezTo>
                  <a:cubicBezTo>
                    <a:pt x="0" y="66245"/>
                    <a:pt x="66498" y="0"/>
                    <a:pt x="148527" y="0"/>
                  </a:cubicBezTo>
                  <a:cubicBezTo>
                    <a:pt x="230557" y="0"/>
                    <a:pt x="297054" y="66245"/>
                    <a:pt x="297054" y="147963"/>
                  </a:cubicBezTo>
                  <a:close/>
                </a:path>
              </a:pathLst>
            </a:custGeom>
            <a:gradFill>
              <a:gsLst>
                <a:gs pos="0">
                  <a:srgbClr val="F4F2F6"/>
                </a:gs>
                <a:gs pos="100000">
                  <a:srgbClr val="B7AAC4"/>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3" name="Freeform 230">
              <a:extLst>
                <a:ext uri="{FF2B5EF4-FFF2-40B4-BE49-F238E27FC236}">
                  <a16:creationId xmlns:a16="http://schemas.microsoft.com/office/drawing/2014/main" id="{049FE8AD-8C70-557E-814D-8BB71622419B}"/>
                </a:ext>
              </a:extLst>
            </p:cNvPr>
            <p:cNvSpPr/>
            <p:nvPr/>
          </p:nvSpPr>
          <p:spPr>
            <a:xfrm>
              <a:off x="2259273" y="3138988"/>
              <a:ext cx="483571" cy="481732"/>
            </a:xfrm>
            <a:custGeom>
              <a:avLst/>
              <a:gdLst>
                <a:gd name="connsiteX0" fmla="*/ 483571 w 483571"/>
                <a:gd name="connsiteY0" fmla="*/ 240866 h 481732"/>
                <a:gd name="connsiteX1" fmla="*/ 241786 w 483571"/>
                <a:gd name="connsiteY1" fmla="*/ 481732 h 481732"/>
                <a:gd name="connsiteX2" fmla="*/ 0 w 483571"/>
                <a:gd name="connsiteY2" fmla="*/ 240866 h 481732"/>
                <a:gd name="connsiteX3" fmla="*/ 241786 w 483571"/>
                <a:gd name="connsiteY3" fmla="*/ 0 h 481732"/>
                <a:gd name="connsiteX4" fmla="*/ 483571 w 483571"/>
                <a:gd name="connsiteY4" fmla="*/ 240866 h 481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571" h="481732">
                  <a:moveTo>
                    <a:pt x="483571" y="240866"/>
                  </a:moveTo>
                  <a:cubicBezTo>
                    <a:pt x="483571" y="373893"/>
                    <a:pt x="375320" y="481732"/>
                    <a:pt x="241786" y="481732"/>
                  </a:cubicBezTo>
                  <a:cubicBezTo>
                    <a:pt x="108251" y="481732"/>
                    <a:pt x="0" y="373893"/>
                    <a:pt x="0" y="240866"/>
                  </a:cubicBezTo>
                  <a:cubicBezTo>
                    <a:pt x="0" y="107840"/>
                    <a:pt x="108251" y="0"/>
                    <a:pt x="241786" y="0"/>
                  </a:cubicBezTo>
                  <a:cubicBezTo>
                    <a:pt x="375320" y="0"/>
                    <a:pt x="483571" y="107840"/>
                    <a:pt x="483571" y="240866"/>
                  </a:cubicBezTo>
                  <a:close/>
                </a:path>
              </a:pathLst>
            </a:custGeom>
            <a:gradFill>
              <a:gsLst>
                <a:gs pos="35000">
                  <a:srgbClr val="CCB3ED"/>
                </a:gs>
                <a:gs pos="79000">
                  <a:srgbClr val="AE71EA"/>
                </a:gs>
              </a:gsLst>
              <a:path path="circle">
                <a:fillToRect l="50000" t="50000" r="50000" b="50000"/>
              </a:path>
            </a:gradFill>
            <a:ln w="8258" cap="flat">
              <a:solidFill>
                <a:srgbClr val="7A00E6"/>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4" name="Freeform 231">
              <a:extLst>
                <a:ext uri="{FF2B5EF4-FFF2-40B4-BE49-F238E27FC236}">
                  <a16:creationId xmlns:a16="http://schemas.microsoft.com/office/drawing/2014/main" id="{39DFD0C1-85DE-2A17-560F-06CF778D0411}"/>
                </a:ext>
              </a:extLst>
            </p:cNvPr>
            <p:cNvSpPr/>
            <p:nvPr/>
          </p:nvSpPr>
          <p:spPr>
            <a:xfrm>
              <a:off x="2350625" y="3221134"/>
              <a:ext cx="339999" cy="338706"/>
            </a:xfrm>
            <a:custGeom>
              <a:avLst/>
              <a:gdLst>
                <a:gd name="connsiteX0" fmla="*/ 339999 w 339999"/>
                <a:gd name="connsiteY0" fmla="*/ 169353 h 338706"/>
                <a:gd name="connsiteX1" fmla="*/ 170000 w 339999"/>
                <a:gd name="connsiteY1" fmla="*/ 338706 h 338706"/>
                <a:gd name="connsiteX2" fmla="*/ 0 w 339999"/>
                <a:gd name="connsiteY2" fmla="*/ 169353 h 338706"/>
                <a:gd name="connsiteX3" fmla="*/ 170000 w 339999"/>
                <a:gd name="connsiteY3" fmla="*/ 0 h 338706"/>
                <a:gd name="connsiteX4" fmla="*/ 339999 w 339999"/>
                <a:gd name="connsiteY4" fmla="*/ 169353 h 338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99" h="338706">
                  <a:moveTo>
                    <a:pt x="339999" y="169353"/>
                  </a:moveTo>
                  <a:cubicBezTo>
                    <a:pt x="339999" y="262884"/>
                    <a:pt x="263888" y="338706"/>
                    <a:pt x="170000" y="338706"/>
                  </a:cubicBezTo>
                  <a:cubicBezTo>
                    <a:pt x="76111" y="338706"/>
                    <a:pt x="0" y="262884"/>
                    <a:pt x="0" y="169353"/>
                  </a:cubicBezTo>
                  <a:cubicBezTo>
                    <a:pt x="0" y="75822"/>
                    <a:pt x="76111" y="0"/>
                    <a:pt x="170000" y="0"/>
                  </a:cubicBezTo>
                  <a:cubicBezTo>
                    <a:pt x="263888" y="0"/>
                    <a:pt x="339999" y="75822"/>
                    <a:pt x="339999" y="169353"/>
                  </a:cubicBezTo>
                  <a:close/>
                </a:path>
              </a:pathLst>
            </a:custGeom>
            <a:gradFill>
              <a:gsLst>
                <a:gs pos="12000">
                  <a:srgbClr val="D3BBED"/>
                </a:gs>
                <a:gs pos="82000">
                  <a:srgbClr val="955CD4"/>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95" name="Freeform 232">
              <a:extLst>
                <a:ext uri="{FF2B5EF4-FFF2-40B4-BE49-F238E27FC236}">
                  <a16:creationId xmlns:a16="http://schemas.microsoft.com/office/drawing/2014/main" id="{647E658C-09AB-4014-DC6A-7151D4365282}"/>
                </a:ext>
              </a:extLst>
            </p:cNvPr>
            <p:cNvSpPr/>
            <p:nvPr/>
          </p:nvSpPr>
          <p:spPr>
            <a:xfrm>
              <a:off x="2768509" y="2806864"/>
              <a:ext cx="237592" cy="554384"/>
            </a:xfrm>
            <a:custGeom>
              <a:avLst/>
              <a:gdLst>
                <a:gd name="connsiteX0" fmla="*/ 17279 w 237592"/>
                <a:gd name="connsiteY0" fmla="*/ 0 h 554384"/>
                <a:gd name="connsiteX1" fmla="*/ 237593 w 237592"/>
                <a:gd name="connsiteY1" fmla="*/ 275547 h 554384"/>
                <a:gd name="connsiteX2" fmla="*/ 0 w 237592"/>
                <a:gd name="connsiteY2" fmla="*/ 554385 h 554384"/>
              </a:gdLst>
              <a:ahLst/>
              <a:cxnLst>
                <a:cxn ang="0">
                  <a:pos x="connsiteX0" y="connsiteY0"/>
                </a:cxn>
                <a:cxn ang="0">
                  <a:pos x="connsiteX1" y="connsiteY1"/>
                </a:cxn>
                <a:cxn ang="0">
                  <a:pos x="connsiteX2" y="connsiteY2"/>
                </a:cxn>
              </a:cxnLst>
              <a:rect l="l" t="t" r="r" b="b"/>
              <a:pathLst>
                <a:path w="237592" h="554384">
                  <a:moveTo>
                    <a:pt x="17279" y="0"/>
                  </a:moveTo>
                  <a:cubicBezTo>
                    <a:pt x="143445" y="28732"/>
                    <a:pt x="237593" y="141128"/>
                    <a:pt x="237593" y="275547"/>
                  </a:cubicBezTo>
                  <a:cubicBezTo>
                    <a:pt x="237593" y="409966"/>
                    <a:pt x="134678" y="532488"/>
                    <a:pt x="0" y="554385"/>
                  </a:cubicBezTo>
                </a:path>
              </a:pathLst>
            </a:custGeom>
            <a:noFill/>
            <a:ln w="12700"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96" name="Freeform 233">
              <a:extLst>
                <a:ext uri="{FF2B5EF4-FFF2-40B4-BE49-F238E27FC236}">
                  <a16:creationId xmlns:a16="http://schemas.microsoft.com/office/drawing/2014/main" id="{930B56AB-D11F-4460-C400-AF3BA111821C}"/>
                </a:ext>
              </a:extLst>
            </p:cNvPr>
            <p:cNvSpPr/>
            <p:nvPr/>
          </p:nvSpPr>
          <p:spPr>
            <a:xfrm>
              <a:off x="2779182" y="2772310"/>
              <a:ext cx="12832" cy="69994"/>
            </a:xfrm>
            <a:custGeom>
              <a:avLst/>
              <a:gdLst>
                <a:gd name="connsiteX0" fmla="*/ 12833 w 12832"/>
                <a:gd name="connsiteY0" fmla="*/ 0 h 69994"/>
                <a:gd name="connsiteX1" fmla="*/ 0 w 12832"/>
                <a:gd name="connsiteY1" fmla="*/ 69994 h 69994"/>
              </a:gdLst>
              <a:ahLst/>
              <a:cxnLst>
                <a:cxn ang="0">
                  <a:pos x="connsiteX0" y="connsiteY0"/>
                </a:cxn>
                <a:cxn ang="0">
                  <a:pos x="connsiteX1" y="connsiteY1"/>
                </a:cxn>
              </a:cxnLst>
              <a:rect l="l" t="t" r="r" b="b"/>
              <a:pathLst>
                <a:path w="12832" h="69994">
                  <a:moveTo>
                    <a:pt x="12833" y="0"/>
                  </a:moveTo>
                  <a:lnTo>
                    <a:pt x="0" y="69994"/>
                  </a:lnTo>
                </a:path>
              </a:pathLst>
            </a:custGeom>
            <a:ln w="12700"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97" name="Freeform 234">
              <a:extLst>
                <a:ext uri="{FF2B5EF4-FFF2-40B4-BE49-F238E27FC236}">
                  <a16:creationId xmlns:a16="http://schemas.microsoft.com/office/drawing/2014/main" id="{18A9ED0F-A67F-80DD-EBDE-3B9471D3D2FE}"/>
                </a:ext>
              </a:extLst>
            </p:cNvPr>
            <p:cNvSpPr/>
            <p:nvPr/>
          </p:nvSpPr>
          <p:spPr>
            <a:xfrm>
              <a:off x="1908474" y="3861967"/>
              <a:ext cx="612150" cy="609823"/>
            </a:xfrm>
            <a:custGeom>
              <a:avLst/>
              <a:gdLst>
                <a:gd name="connsiteX0" fmla="*/ 612151 w 612150"/>
                <a:gd name="connsiteY0" fmla="*/ 304912 h 609823"/>
                <a:gd name="connsiteX1" fmla="*/ 306075 w 612150"/>
                <a:gd name="connsiteY1" fmla="*/ 609823 h 609823"/>
                <a:gd name="connsiteX2" fmla="*/ 0 w 612150"/>
                <a:gd name="connsiteY2" fmla="*/ 304912 h 609823"/>
                <a:gd name="connsiteX3" fmla="*/ 306075 w 612150"/>
                <a:gd name="connsiteY3" fmla="*/ 0 h 609823"/>
                <a:gd name="connsiteX4" fmla="*/ 612151 w 612150"/>
                <a:gd name="connsiteY4" fmla="*/ 304912 h 6098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2150" h="609823">
                  <a:moveTo>
                    <a:pt x="612151" y="304912"/>
                  </a:moveTo>
                  <a:cubicBezTo>
                    <a:pt x="612151" y="473309"/>
                    <a:pt x="475116" y="609823"/>
                    <a:pt x="306075" y="609823"/>
                  </a:cubicBezTo>
                  <a:cubicBezTo>
                    <a:pt x="137035" y="609823"/>
                    <a:pt x="0" y="473309"/>
                    <a:pt x="0" y="304912"/>
                  </a:cubicBezTo>
                  <a:cubicBezTo>
                    <a:pt x="0" y="136514"/>
                    <a:pt x="137035" y="0"/>
                    <a:pt x="306075" y="0"/>
                  </a:cubicBezTo>
                  <a:cubicBezTo>
                    <a:pt x="475116" y="0"/>
                    <a:pt x="612151" y="136514"/>
                    <a:pt x="612151" y="304912"/>
                  </a:cubicBezTo>
                  <a:close/>
                </a:path>
              </a:pathLst>
            </a:custGeom>
            <a:gradFill>
              <a:gsLst>
                <a:gs pos="29000">
                  <a:srgbClr val="FFFFFF"/>
                </a:gs>
                <a:gs pos="100000">
                  <a:srgbClr val="62D488"/>
                </a:gs>
              </a:gsLst>
              <a:path path="circle">
                <a:fillToRect l="50000" t="50000" r="50000" b="50000"/>
              </a:path>
            </a:gradFill>
            <a:ln w="8258" cap="flat">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98" name="Freeform 235">
              <a:extLst>
                <a:ext uri="{FF2B5EF4-FFF2-40B4-BE49-F238E27FC236}">
                  <a16:creationId xmlns:a16="http://schemas.microsoft.com/office/drawing/2014/main" id="{5BD1B529-D54A-7861-5D87-95183CB6513D}"/>
                </a:ext>
              </a:extLst>
            </p:cNvPr>
            <p:cNvSpPr/>
            <p:nvPr/>
          </p:nvSpPr>
          <p:spPr>
            <a:xfrm>
              <a:off x="1982420" y="4000816"/>
              <a:ext cx="407338" cy="405789"/>
            </a:xfrm>
            <a:custGeom>
              <a:avLst/>
              <a:gdLst>
                <a:gd name="connsiteX0" fmla="*/ 407338 w 407338"/>
                <a:gd name="connsiteY0" fmla="*/ 202895 h 405789"/>
                <a:gd name="connsiteX1" fmla="*/ 203669 w 407338"/>
                <a:gd name="connsiteY1" fmla="*/ 405789 h 405789"/>
                <a:gd name="connsiteX2" fmla="*/ 0 w 407338"/>
                <a:gd name="connsiteY2" fmla="*/ 202895 h 405789"/>
                <a:gd name="connsiteX3" fmla="*/ 203669 w 407338"/>
                <a:gd name="connsiteY3" fmla="*/ 0 h 405789"/>
                <a:gd name="connsiteX4" fmla="*/ 407338 w 407338"/>
                <a:gd name="connsiteY4" fmla="*/ 202895 h 4057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7338" h="405789">
                  <a:moveTo>
                    <a:pt x="407338" y="202895"/>
                  </a:moveTo>
                  <a:cubicBezTo>
                    <a:pt x="407338" y="314950"/>
                    <a:pt x="316152" y="405789"/>
                    <a:pt x="203669" y="405789"/>
                  </a:cubicBezTo>
                  <a:cubicBezTo>
                    <a:pt x="91186" y="405789"/>
                    <a:pt x="0" y="314950"/>
                    <a:pt x="0" y="202895"/>
                  </a:cubicBezTo>
                  <a:cubicBezTo>
                    <a:pt x="0" y="90839"/>
                    <a:pt x="91186" y="0"/>
                    <a:pt x="203669" y="0"/>
                  </a:cubicBezTo>
                  <a:cubicBezTo>
                    <a:pt x="316152" y="0"/>
                    <a:pt x="407338" y="90839"/>
                    <a:pt x="407338" y="202895"/>
                  </a:cubicBezTo>
                  <a:close/>
                </a:path>
              </a:pathLst>
            </a:custGeom>
            <a:gradFill>
              <a:gsLst>
                <a:gs pos="0">
                  <a:srgbClr val="FFFFFF"/>
                </a:gs>
                <a:gs pos="79000">
                  <a:srgbClr val="62D488"/>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99" name="Freeform 236">
              <a:extLst>
                <a:ext uri="{FF2B5EF4-FFF2-40B4-BE49-F238E27FC236}">
                  <a16:creationId xmlns:a16="http://schemas.microsoft.com/office/drawing/2014/main" id="{DFC9BF74-8C0F-66D5-93DC-DBECB19C0F28}"/>
                </a:ext>
              </a:extLst>
            </p:cNvPr>
            <p:cNvSpPr/>
            <p:nvPr/>
          </p:nvSpPr>
          <p:spPr>
            <a:xfrm>
              <a:off x="2241739" y="1917570"/>
              <a:ext cx="69499" cy="69361"/>
            </a:xfrm>
            <a:custGeom>
              <a:avLst/>
              <a:gdLst>
                <a:gd name="connsiteX0" fmla="*/ 34686 w 69499"/>
                <a:gd name="connsiteY0" fmla="*/ 0 h 69361"/>
                <a:gd name="connsiteX1" fmla="*/ 69499 w 69499"/>
                <a:gd name="connsiteY1" fmla="*/ 69361 h 69361"/>
                <a:gd name="connsiteX2" fmla="*/ 0 w 69499"/>
                <a:gd name="connsiteY2" fmla="*/ 69361 h 69361"/>
                <a:gd name="connsiteX3" fmla="*/ 34686 w 69499"/>
                <a:gd name="connsiteY3" fmla="*/ 0 h 69361"/>
              </a:gdLst>
              <a:ahLst/>
              <a:cxnLst>
                <a:cxn ang="0">
                  <a:pos x="connsiteX0" y="connsiteY0"/>
                </a:cxn>
                <a:cxn ang="0">
                  <a:pos x="connsiteX1" y="connsiteY1"/>
                </a:cxn>
                <a:cxn ang="0">
                  <a:pos x="connsiteX2" y="connsiteY2"/>
                </a:cxn>
                <a:cxn ang="0">
                  <a:pos x="connsiteX3" y="connsiteY3"/>
                </a:cxn>
              </a:cxnLst>
              <a:rect l="l" t="t" r="r" b="b"/>
              <a:pathLst>
                <a:path w="69499" h="69361">
                  <a:moveTo>
                    <a:pt x="34686" y="0"/>
                  </a:moveTo>
                  <a:lnTo>
                    <a:pt x="69499" y="69361"/>
                  </a:lnTo>
                  <a:lnTo>
                    <a:pt x="0" y="69361"/>
                  </a:lnTo>
                  <a:lnTo>
                    <a:pt x="34686" y="0"/>
                  </a:lnTo>
                  <a:close/>
                </a:path>
              </a:pathLst>
            </a:custGeom>
            <a:solidFill>
              <a:srgbClr val="5500B9"/>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00" name="Freeform 237">
              <a:extLst>
                <a:ext uri="{FF2B5EF4-FFF2-40B4-BE49-F238E27FC236}">
                  <a16:creationId xmlns:a16="http://schemas.microsoft.com/office/drawing/2014/main" id="{F1149D89-4B4E-191F-8D30-207C1E9F4E43}"/>
                </a:ext>
              </a:extLst>
            </p:cNvPr>
            <p:cNvSpPr/>
            <p:nvPr/>
          </p:nvSpPr>
          <p:spPr>
            <a:xfrm>
              <a:off x="2357359" y="1910609"/>
              <a:ext cx="75470" cy="67589"/>
            </a:xfrm>
            <a:custGeom>
              <a:avLst/>
              <a:gdLst>
                <a:gd name="connsiteX0" fmla="*/ 0 w 75470"/>
                <a:gd name="connsiteY0" fmla="*/ 49110 h 67589"/>
                <a:gd name="connsiteX1" fmla="*/ 60224 w 75470"/>
                <a:gd name="connsiteY1" fmla="*/ 0 h 67589"/>
                <a:gd name="connsiteX2" fmla="*/ 75471 w 75470"/>
                <a:gd name="connsiteY2" fmla="*/ 67589 h 67589"/>
                <a:gd name="connsiteX3" fmla="*/ 0 w 75470"/>
                <a:gd name="connsiteY3" fmla="*/ 49110 h 67589"/>
              </a:gdLst>
              <a:ahLst/>
              <a:cxnLst>
                <a:cxn ang="0">
                  <a:pos x="connsiteX0" y="connsiteY0"/>
                </a:cxn>
                <a:cxn ang="0">
                  <a:pos x="connsiteX1" y="connsiteY1"/>
                </a:cxn>
                <a:cxn ang="0">
                  <a:pos x="connsiteX2" y="connsiteY2"/>
                </a:cxn>
                <a:cxn ang="0">
                  <a:pos x="connsiteX3" y="connsiteY3"/>
                </a:cxn>
              </a:cxnLst>
              <a:rect l="l" t="t" r="r" b="b"/>
              <a:pathLst>
                <a:path w="75470" h="67589">
                  <a:moveTo>
                    <a:pt x="0" y="49110"/>
                  </a:moveTo>
                  <a:lnTo>
                    <a:pt x="60224" y="0"/>
                  </a:lnTo>
                  <a:lnTo>
                    <a:pt x="75471" y="67589"/>
                  </a:lnTo>
                  <a:lnTo>
                    <a:pt x="0" y="49110"/>
                  </a:lnTo>
                  <a:close/>
                </a:path>
              </a:pathLst>
            </a:custGeom>
            <a:solidFill>
              <a:srgbClr val="5500B9"/>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01" name="Freeform 238">
              <a:extLst>
                <a:ext uri="{FF2B5EF4-FFF2-40B4-BE49-F238E27FC236}">
                  <a16:creationId xmlns:a16="http://schemas.microsoft.com/office/drawing/2014/main" id="{E05F91B2-A1E4-C630-AEB7-9CA95507ED10}"/>
                </a:ext>
              </a:extLst>
            </p:cNvPr>
            <p:cNvSpPr/>
            <p:nvPr/>
          </p:nvSpPr>
          <p:spPr>
            <a:xfrm>
              <a:off x="2333092" y="1797327"/>
              <a:ext cx="69499" cy="70880"/>
            </a:xfrm>
            <a:custGeom>
              <a:avLst/>
              <a:gdLst>
                <a:gd name="connsiteX0" fmla="*/ 31383 w 69499"/>
                <a:gd name="connsiteY0" fmla="*/ 0 h 70880"/>
                <a:gd name="connsiteX1" fmla="*/ 69499 w 69499"/>
                <a:gd name="connsiteY1" fmla="*/ 67589 h 70880"/>
                <a:gd name="connsiteX2" fmla="*/ 0 w 69499"/>
                <a:gd name="connsiteY2" fmla="*/ 70880 h 70880"/>
                <a:gd name="connsiteX3" fmla="*/ 31383 w 69499"/>
                <a:gd name="connsiteY3" fmla="*/ 0 h 70880"/>
              </a:gdLst>
              <a:ahLst/>
              <a:cxnLst>
                <a:cxn ang="0">
                  <a:pos x="connsiteX0" y="connsiteY0"/>
                </a:cxn>
                <a:cxn ang="0">
                  <a:pos x="connsiteX1" y="connsiteY1"/>
                </a:cxn>
                <a:cxn ang="0">
                  <a:pos x="connsiteX2" y="connsiteY2"/>
                </a:cxn>
                <a:cxn ang="0">
                  <a:pos x="connsiteX3" y="connsiteY3"/>
                </a:cxn>
              </a:cxnLst>
              <a:rect l="l" t="t" r="r" b="b"/>
              <a:pathLst>
                <a:path w="69499" h="70880">
                  <a:moveTo>
                    <a:pt x="31383" y="0"/>
                  </a:moveTo>
                  <a:lnTo>
                    <a:pt x="69499" y="67589"/>
                  </a:lnTo>
                  <a:lnTo>
                    <a:pt x="0" y="70880"/>
                  </a:lnTo>
                  <a:lnTo>
                    <a:pt x="31383" y="0"/>
                  </a:lnTo>
                  <a:close/>
                </a:path>
              </a:pathLst>
            </a:custGeom>
            <a:solidFill>
              <a:srgbClr val="5500B9"/>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02" name="Freeform 239">
              <a:extLst>
                <a:ext uri="{FF2B5EF4-FFF2-40B4-BE49-F238E27FC236}">
                  <a16:creationId xmlns:a16="http://schemas.microsoft.com/office/drawing/2014/main" id="{FE013F20-0B15-DDB6-A853-27AA0F57FDD5}"/>
                </a:ext>
              </a:extLst>
            </p:cNvPr>
            <p:cNvSpPr/>
            <p:nvPr/>
          </p:nvSpPr>
          <p:spPr>
            <a:xfrm>
              <a:off x="3130743" y="2984950"/>
              <a:ext cx="72040" cy="74930"/>
            </a:xfrm>
            <a:custGeom>
              <a:avLst/>
              <a:gdLst>
                <a:gd name="connsiteX0" fmla="*/ 72040 w 72040"/>
                <a:gd name="connsiteY0" fmla="*/ 74931 h 74930"/>
                <a:gd name="connsiteX1" fmla="*/ 0 w 72040"/>
                <a:gd name="connsiteY1" fmla="*/ 45819 h 74930"/>
                <a:gd name="connsiteX2" fmla="*/ 52220 w 72040"/>
                <a:gd name="connsiteY2" fmla="*/ 0 h 74930"/>
                <a:gd name="connsiteX3" fmla="*/ 72040 w 72040"/>
                <a:gd name="connsiteY3" fmla="*/ 74931 h 74930"/>
              </a:gdLst>
              <a:ahLst/>
              <a:cxnLst>
                <a:cxn ang="0">
                  <a:pos x="connsiteX0" y="connsiteY0"/>
                </a:cxn>
                <a:cxn ang="0">
                  <a:pos x="connsiteX1" y="connsiteY1"/>
                </a:cxn>
                <a:cxn ang="0">
                  <a:pos x="connsiteX2" y="connsiteY2"/>
                </a:cxn>
                <a:cxn ang="0">
                  <a:pos x="connsiteX3" y="connsiteY3"/>
                </a:cxn>
              </a:cxnLst>
              <a:rect l="l" t="t" r="r" b="b"/>
              <a:pathLst>
                <a:path w="72040" h="74930">
                  <a:moveTo>
                    <a:pt x="72040" y="74931"/>
                  </a:moveTo>
                  <a:lnTo>
                    <a:pt x="0" y="45819"/>
                  </a:lnTo>
                  <a:lnTo>
                    <a:pt x="52220" y="0"/>
                  </a:lnTo>
                  <a:lnTo>
                    <a:pt x="72040" y="74931"/>
                  </a:lnTo>
                  <a:close/>
                </a:path>
              </a:pathLst>
            </a:custGeom>
            <a:solidFill>
              <a:srgbClr val="B057FF"/>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03" name="Freeform 240">
              <a:extLst>
                <a:ext uri="{FF2B5EF4-FFF2-40B4-BE49-F238E27FC236}">
                  <a16:creationId xmlns:a16="http://schemas.microsoft.com/office/drawing/2014/main" id="{99F7A1A7-9C5B-ACA9-1F01-E33A53DDDB2B}"/>
                </a:ext>
              </a:extLst>
            </p:cNvPr>
            <p:cNvSpPr/>
            <p:nvPr/>
          </p:nvSpPr>
          <p:spPr>
            <a:xfrm>
              <a:off x="3031005" y="2950270"/>
              <a:ext cx="69499" cy="69361"/>
            </a:xfrm>
            <a:custGeom>
              <a:avLst/>
              <a:gdLst>
                <a:gd name="connsiteX0" fmla="*/ 34813 w 69499"/>
                <a:gd name="connsiteY0" fmla="*/ 69361 h 69361"/>
                <a:gd name="connsiteX1" fmla="*/ 0 w 69499"/>
                <a:gd name="connsiteY1" fmla="*/ 0 h 69361"/>
                <a:gd name="connsiteX2" fmla="*/ 69499 w 69499"/>
                <a:gd name="connsiteY2" fmla="*/ 0 h 69361"/>
                <a:gd name="connsiteX3" fmla="*/ 34813 w 69499"/>
                <a:gd name="connsiteY3" fmla="*/ 69361 h 69361"/>
              </a:gdLst>
              <a:ahLst/>
              <a:cxnLst>
                <a:cxn ang="0">
                  <a:pos x="connsiteX0" y="connsiteY0"/>
                </a:cxn>
                <a:cxn ang="0">
                  <a:pos x="connsiteX1" y="connsiteY1"/>
                </a:cxn>
                <a:cxn ang="0">
                  <a:pos x="connsiteX2" y="connsiteY2"/>
                </a:cxn>
                <a:cxn ang="0">
                  <a:pos x="connsiteX3" y="connsiteY3"/>
                </a:cxn>
              </a:cxnLst>
              <a:rect l="l" t="t" r="r" b="b"/>
              <a:pathLst>
                <a:path w="69499" h="69361">
                  <a:moveTo>
                    <a:pt x="34813" y="69361"/>
                  </a:moveTo>
                  <a:lnTo>
                    <a:pt x="0" y="0"/>
                  </a:lnTo>
                  <a:lnTo>
                    <a:pt x="69499" y="0"/>
                  </a:lnTo>
                  <a:lnTo>
                    <a:pt x="34813" y="69361"/>
                  </a:lnTo>
                  <a:close/>
                </a:path>
              </a:pathLst>
            </a:custGeom>
            <a:solidFill>
              <a:srgbClr val="B0E9C3"/>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04" name="Freeform 241">
              <a:extLst>
                <a:ext uri="{FF2B5EF4-FFF2-40B4-BE49-F238E27FC236}">
                  <a16:creationId xmlns:a16="http://schemas.microsoft.com/office/drawing/2014/main" id="{5BA160E2-7747-1CE6-5325-3EC07FFE12A6}"/>
                </a:ext>
              </a:extLst>
            </p:cNvPr>
            <p:cNvSpPr/>
            <p:nvPr/>
          </p:nvSpPr>
          <p:spPr>
            <a:xfrm>
              <a:off x="3040407" y="3047224"/>
              <a:ext cx="72421" cy="69108"/>
            </a:xfrm>
            <a:custGeom>
              <a:avLst/>
              <a:gdLst>
                <a:gd name="connsiteX0" fmla="*/ 0 w 72421"/>
                <a:gd name="connsiteY0" fmla="*/ 40883 h 69108"/>
                <a:gd name="connsiteX1" fmla="*/ 66069 w 72421"/>
                <a:gd name="connsiteY1" fmla="*/ 0 h 69108"/>
                <a:gd name="connsiteX2" fmla="*/ 72421 w 72421"/>
                <a:gd name="connsiteY2" fmla="*/ 69108 h 69108"/>
                <a:gd name="connsiteX3" fmla="*/ 0 w 72421"/>
                <a:gd name="connsiteY3" fmla="*/ 40883 h 69108"/>
              </a:gdLst>
              <a:ahLst/>
              <a:cxnLst>
                <a:cxn ang="0">
                  <a:pos x="connsiteX0" y="connsiteY0"/>
                </a:cxn>
                <a:cxn ang="0">
                  <a:pos x="connsiteX1" y="connsiteY1"/>
                </a:cxn>
                <a:cxn ang="0">
                  <a:pos x="connsiteX2" y="connsiteY2"/>
                </a:cxn>
                <a:cxn ang="0">
                  <a:pos x="connsiteX3" y="connsiteY3"/>
                </a:cxn>
              </a:cxnLst>
              <a:rect l="l" t="t" r="r" b="b"/>
              <a:pathLst>
                <a:path w="72421" h="69108">
                  <a:moveTo>
                    <a:pt x="0" y="40883"/>
                  </a:moveTo>
                  <a:lnTo>
                    <a:pt x="66069" y="0"/>
                  </a:lnTo>
                  <a:lnTo>
                    <a:pt x="72421" y="69108"/>
                  </a:lnTo>
                  <a:lnTo>
                    <a:pt x="0" y="40883"/>
                  </a:lnTo>
                  <a:close/>
                </a:path>
              </a:pathLst>
            </a:custGeom>
            <a:solidFill>
              <a:srgbClr val="B057FF"/>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05" name="Freeform 242">
              <a:extLst>
                <a:ext uri="{FF2B5EF4-FFF2-40B4-BE49-F238E27FC236}">
                  <a16:creationId xmlns:a16="http://schemas.microsoft.com/office/drawing/2014/main" id="{875A1132-A775-2EF3-63E4-D4C1366C8245}"/>
                </a:ext>
              </a:extLst>
            </p:cNvPr>
            <p:cNvSpPr/>
            <p:nvPr/>
          </p:nvSpPr>
          <p:spPr>
            <a:xfrm>
              <a:off x="3142813" y="3065324"/>
              <a:ext cx="67847" cy="76828"/>
            </a:xfrm>
            <a:custGeom>
              <a:avLst/>
              <a:gdLst>
                <a:gd name="connsiteX0" fmla="*/ 0 w 67847"/>
                <a:gd name="connsiteY0" fmla="*/ 0 h 76828"/>
                <a:gd name="connsiteX1" fmla="*/ 67847 w 67847"/>
                <a:gd name="connsiteY1" fmla="*/ 37845 h 76828"/>
                <a:gd name="connsiteX2" fmla="*/ 10164 w 67847"/>
                <a:gd name="connsiteY2" fmla="*/ 76829 h 76828"/>
                <a:gd name="connsiteX3" fmla="*/ 0 w 67847"/>
                <a:gd name="connsiteY3" fmla="*/ 0 h 76828"/>
              </a:gdLst>
              <a:ahLst/>
              <a:cxnLst>
                <a:cxn ang="0">
                  <a:pos x="connsiteX0" y="connsiteY0"/>
                </a:cxn>
                <a:cxn ang="0">
                  <a:pos x="connsiteX1" y="connsiteY1"/>
                </a:cxn>
                <a:cxn ang="0">
                  <a:pos x="connsiteX2" y="connsiteY2"/>
                </a:cxn>
                <a:cxn ang="0">
                  <a:pos x="connsiteX3" y="connsiteY3"/>
                </a:cxn>
              </a:cxnLst>
              <a:rect l="l" t="t" r="r" b="b"/>
              <a:pathLst>
                <a:path w="67847" h="76828">
                  <a:moveTo>
                    <a:pt x="0" y="0"/>
                  </a:moveTo>
                  <a:lnTo>
                    <a:pt x="67847" y="37845"/>
                  </a:lnTo>
                  <a:lnTo>
                    <a:pt x="10164" y="76829"/>
                  </a:lnTo>
                  <a:lnTo>
                    <a:pt x="0" y="0"/>
                  </a:lnTo>
                  <a:close/>
                </a:path>
              </a:pathLst>
            </a:custGeom>
            <a:solidFill>
              <a:srgbClr val="B0E9C3"/>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06" name="Freeform 243">
              <a:extLst>
                <a:ext uri="{FF2B5EF4-FFF2-40B4-BE49-F238E27FC236}">
                  <a16:creationId xmlns:a16="http://schemas.microsoft.com/office/drawing/2014/main" id="{9F8650AC-56E7-EB4A-5626-D33D6899543B}"/>
                </a:ext>
              </a:extLst>
            </p:cNvPr>
            <p:cNvSpPr/>
            <p:nvPr/>
          </p:nvSpPr>
          <p:spPr>
            <a:xfrm>
              <a:off x="3184106" y="3026846"/>
              <a:ext cx="73818" cy="12657"/>
            </a:xfrm>
            <a:custGeom>
              <a:avLst/>
              <a:gdLst>
                <a:gd name="connsiteX0" fmla="*/ 0 w 73818"/>
                <a:gd name="connsiteY0" fmla="*/ 0 h 12657"/>
                <a:gd name="connsiteX1" fmla="*/ 73819 w 73818"/>
                <a:gd name="connsiteY1" fmla="*/ 0 h 12657"/>
              </a:gdLst>
              <a:ahLst/>
              <a:cxnLst>
                <a:cxn ang="0">
                  <a:pos x="connsiteX0" y="connsiteY0"/>
                </a:cxn>
                <a:cxn ang="0">
                  <a:pos x="connsiteX1" y="connsiteY1"/>
                </a:cxn>
              </a:cxnLst>
              <a:rect l="l" t="t" r="r" b="b"/>
              <a:pathLst>
                <a:path w="73818" h="12657">
                  <a:moveTo>
                    <a:pt x="0" y="0"/>
                  </a:moveTo>
                  <a:lnTo>
                    <a:pt x="73819" y="0"/>
                  </a:lnTo>
                </a:path>
              </a:pathLst>
            </a:custGeom>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07" name="Freeform 244">
              <a:extLst>
                <a:ext uri="{FF2B5EF4-FFF2-40B4-BE49-F238E27FC236}">
                  <a16:creationId xmlns:a16="http://schemas.microsoft.com/office/drawing/2014/main" id="{3D4542B7-9EF1-3F31-5B05-AC3D9B0017AA}"/>
                </a:ext>
              </a:extLst>
            </p:cNvPr>
            <p:cNvSpPr/>
            <p:nvPr/>
          </p:nvSpPr>
          <p:spPr>
            <a:xfrm>
              <a:off x="3058322" y="2855214"/>
              <a:ext cx="74708" cy="106193"/>
            </a:xfrm>
            <a:custGeom>
              <a:avLst/>
              <a:gdLst>
                <a:gd name="connsiteX0" fmla="*/ 0 w 74708"/>
                <a:gd name="connsiteY0" fmla="*/ 106194 h 106193"/>
                <a:gd name="connsiteX1" fmla="*/ 38243 w 74708"/>
                <a:gd name="connsiteY1" fmla="*/ 0 h 106193"/>
                <a:gd name="connsiteX2" fmla="*/ 74708 w 74708"/>
                <a:gd name="connsiteY2" fmla="*/ 0 h 106193"/>
              </a:gdLst>
              <a:ahLst/>
              <a:cxnLst>
                <a:cxn ang="0">
                  <a:pos x="connsiteX0" y="connsiteY0"/>
                </a:cxn>
                <a:cxn ang="0">
                  <a:pos x="connsiteX1" y="connsiteY1"/>
                </a:cxn>
                <a:cxn ang="0">
                  <a:pos x="connsiteX2" y="connsiteY2"/>
                </a:cxn>
              </a:cxnLst>
              <a:rect l="l" t="t" r="r" b="b"/>
              <a:pathLst>
                <a:path w="74708" h="106193">
                  <a:moveTo>
                    <a:pt x="0" y="106194"/>
                  </a:moveTo>
                  <a:lnTo>
                    <a:pt x="38243" y="0"/>
                  </a:lnTo>
                  <a:lnTo>
                    <a:pt x="74708" y="0"/>
                  </a:lnTo>
                </a:path>
              </a:pathLst>
            </a:custGeom>
            <a:noFill/>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nvGrpSpPr>
            <p:cNvPr id="108" name="Graphic 4">
              <a:extLst>
                <a:ext uri="{FF2B5EF4-FFF2-40B4-BE49-F238E27FC236}">
                  <a16:creationId xmlns:a16="http://schemas.microsoft.com/office/drawing/2014/main" id="{E21F0186-635F-CB37-2CB4-3873413EFC6B}"/>
                </a:ext>
              </a:extLst>
            </p:cNvPr>
            <p:cNvGrpSpPr/>
            <p:nvPr/>
          </p:nvGrpSpPr>
          <p:grpSpPr>
            <a:xfrm>
              <a:off x="2072375" y="3996766"/>
              <a:ext cx="241785" cy="69000"/>
              <a:chOff x="3542194" y="4610761"/>
              <a:chExt cx="241785" cy="69000"/>
            </a:xfrm>
          </p:grpSpPr>
          <p:sp>
            <p:nvSpPr>
              <p:cNvPr id="172" name="Freeform 246">
                <a:extLst>
                  <a:ext uri="{FF2B5EF4-FFF2-40B4-BE49-F238E27FC236}">
                    <a16:creationId xmlns:a16="http://schemas.microsoft.com/office/drawing/2014/main" id="{F4F592C0-07F6-ABDD-E90C-EDE4A53827FD}"/>
                  </a:ext>
                </a:extLst>
              </p:cNvPr>
              <p:cNvSpPr/>
              <p:nvPr/>
            </p:nvSpPr>
            <p:spPr>
              <a:xfrm>
                <a:off x="3570400" y="4639999"/>
                <a:ext cx="213579" cy="39762"/>
              </a:xfrm>
              <a:custGeom>
                <a:avLst/>
                <a:gdLst>
                  <a:gd name="connsiteX0" fmla="*/ 213579 w 213579"/>
                  <a:gd name="connsiteY0" fmla="*/ 7974 h 39762"/>
                  <a:gd name="connsiteX1" fmla="*/ 0 w 213579"/>
                  <a:gd name="connsiteY1" fmla="*/ 0 h 39762"/>
                </a:gdLst>
                <a:ahLst/>
                <a:cxnLst>
                  <a:cxn ang="0">
                    <a:pos x="connsiteX0" y="connsiteY0"/>
                  </a:cxn>
                  <a:cxn ang="0">
                    <a:pos x="connsiteX1" y="connsiteY1"/>
                  </a:cxn>
                </a:cxnLst>
                <a:rect l="l" t="t" r="r" b="b"/>
                <a:pathLst>
                  <a:path w="213579" h="39762">
                    <a:moveTo>
                      <a:pt x="213579" y="7974"/>
                    </a:moveTo>
                    <a:cubicBezTo>
                      <a:pt x="213579" y="7974"/>
                      <a:pt x="99357" y="84550"/>
                      <a:pt x="0" y="0"/>
                    </a:cubicBezTo>
                  </a:path>
                </a:pathLst>
              </a:custGeom>
              <a:noFill/>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73" name="Freeform 247">
                <a:extLst>
                  <a:ext uri="{FF2B5EF4-FFF2-40B4-BE49-F238E27FC236}">
                    <a16:creationId xmlns:a16="http://schemas.microsoft.com/office/drawing/2014/main" id="{BC48DA20-CED6-6097-1391-CA3636AEE555}"/>
                  </a:ext>
                </a:extLst>
              </p:cNvPr>
              <p:cNvSpPr/>
              <p:nvPr/>
            </p:nvSpPr>
            <p:spPr>
              <a:xfrm>
                <a:off x="3542194" y="4610761"/>
                <a:ext cx="57047" cy="56704"/>
              </a:xfrm>
              <a:custGeom>
                <a:avLst/>
                <a:gdLst>
                  <a:gd name="connsiteX0" fmla="*/ 0 w 57047"/>
                  <a:gd name="connsiteY0" fmla="*/ 0 h 56704"/>
                  <a:gd name="connsiteX1" fmla="*/ 57048 w 57047"/>
                  <a:gd name="connsiteY1" fmla="*/ 23669 h 56704"/>
                  <a:gd name="connsiteX2" fmla="*/ 31001 w 57047"/>
                  <a:gd name="connsiteY2" fmla="*/ 30757 h 56704"/>
                  <a:gd name="connsiteX3" fmla="*/ 24140 w 57047"/>
                  <a:gd name="connsiteY3" fmla="*/ 56704 h 56704"/>
                  <a:gd name="connsiteX4" fmla="*/ 0 w 57047"/>
                  <a:gd name="connsiteY4" fmla="*/ 0 h 56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046" h="56703">
                    <a:moveTo>
                      <a:pt x="0" y="0"/>
                    </a:moveTo>
                    <a:lnTo>
                      <a:pt x="57048" y="23669"/>
                    </a:lnTo>
                    <a:lnTo>
                      <a:pt x="31001" y="30757"/>
                    </a:lnTo>
                    <a:lnTo>
                      <a:pt x="24140" y="56704"/>
                    </a:lnTo>
                    <a:lnTo>
                      <a:pt x="0" y="0"/>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109" name="Freeform 248">
              <a:extLst>
                <a:ext uri="{FF2B5EF4-FFF2-40B4-BE49-F238E27FC236}">
                  <a16:creationId xmlns:a16="http://schemas.microsoft.com/office/drawing/2014/main" id="{7E0596A2-8C03-09A9-CDF9-E32A28642C39}"/>
                </a:ext>
              </a:extLst>
            </p:cNvPr>
            <p:cNvSpPr/>
            <p:nvPr/>
          </p:nvSpPr>
          <p:spPr>
            <a:xfrm>
              <a:off x="2425207" y="4010689"/>
              <a:ext cx="124259" cy="12657"/>
            </a:xfrm>
            <a:custGeom>
              <a:avLst/>
              <a:gdLst>
                <a:gd name="connsiteX0" fmla="*/ 0 w 124259"/>
                <a:gd name="connsiteY0" fmla="*/ 0 h 12657"/>
                <a:gd name="connsiteX1" fmla="*/ 124260 w 124259"/>
                <a:gd name="connsiteY1" fmla="*/ 0 h 12657"/>
              </a:gdLst>
              <a:ahLst/>
              <a:cxnLst>
                <a:cxn ang="0">
                  <a:pos x="connsiteX0" y="connsiteY0"/>
                </a:cxn>
                <a:cxn ang="0">
                  <a:pos x="connsiteX1" y="connsiteY1"/>
                </a:cxn>
              </a:cxnLst>
              <a:rect l="l" t="t" r="r" b="b"/>
              <a:pathLst>
                <a:path w="124259" h="12657">
                  <a:moveTo>
                    <a:pt x="0" y="0"/>
                  </a:moveTo>
                  <a:lnTo>
                    <a:pt x="124260" y="0"/>
                  </a:lnTo>
                </a:path>
              </a:pathLst>
            </a:custGeom>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10" name="Freeform 249">
              <a:extLst>
                <a:ext uri="{FF2B5EF4-FFF2-40B4-BE49-F238E27FC236}">
                  <a16:creationId xmlns:a16="http://schemas.microsoft.com/office/drawing/2014/main" id="{595C6CC0-F069-89B2-173C-DB0B101B5E39}"/>
                </a:ext>
              </a:extLst>
            </p:cNvPr>
            <p:cNvSpPr/>
            <p:nvPr/>
          </p:nvSpPr>
          <p:spPr>
            <a:xfrm>
              <a:off x="1994490" y="3754381"/>
              <a:ext cx="124386" cy="63918"/>
            </a:xfrm>
            <a:custGeom>
              <a:avLst/>
              <a:gdLst>
                <a:gd name="connsiteX0" fmla="*/ 0 w 124386"/>
                <a:gd name="connsiteY0" fmla="*/ 63919 h 63918"/>
                <a:gd name="connsiteX1" fmla="*/ 62892 w 124386"/>
                <a:gd name="connsiteY1" fmla="*/ 0 h 63918"/>
                <a:gd name="connsiteX2" fmla="*/ 124387 w 124386"/>
                <a:gd name="connsiteY2" fmla="*/ 0 h 63918"/>
              </a:gdLst>
              <a:ahLst/>
              <a:cxnLst>
                <a:cxn ang="0">
                  <a:pos x="connsiteX0" y="connsiteY0"/>
                </a:cxn>
                <a:cxn ang="0">
                  <a:pos x="connsiteX1" y="connsiteY1"/>
                </a:cxn>
                <a:cxn ang="0">
                  <a:pos x="connsiteX2" y="connsiteY2"/>
                </a:cxn>
              </a:cxnLst>
              <a:rect l="l" t="t" r="r" b="b"/>
              <a:pathLst>
                <a:path w="124386" h="63918">
                  <a:moveTo>
                    <a:pt x="0" y="63919"/>
                  </a:moveTo>
                  <a:lnTo>
                    <a:pt x="62892" y="0"/>
                  </a:lnTo>
                  <a:lnTo>
                    <a:pt x="124387" y="0"/>
                  </a:lnTo>
                </a:path>
              </a:pathLst>
            </a:custGeom>
            <a:noFill/>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11" name="Freeform 250">
              <a:extLst>
                <a:ext uri="{FF2B5EF4-FFF2-40B4-BE49-F238E27FC236}">
                  <a16:creationId xmlns:a16="http://schemas.microsoft.com/office/drawing/2014/main" id="{1B8283D9-A3DB-D42A-75C1-691C63DC053F}"/>
                </a:ext>
              </a:extLst>
            </p:cNvPr>
            <p:cNvSpPr/>
            <p:nvPr/>
          </p:nvSpPr>
          <p:spPr>
            <a:xfrm>
              <a:off x="1521592" y="3475669"/>
              <a:ext cx="116636" cy="59109"/>
            </a:xfrm>
            <a:custGeom>
              <a:avLst/>
              <a:gdLst>
                <a:gd name="connsiteX0" fmla="*/ 116636 w 116636"/>
                <a:gd name="connsiteY0" fmla="*/ 59109 h 59109"/>
                <a:gd name="connsiteX1" fmla="*/ 49551 w 116636"/>
                <a:gd name="connsiteY1" fmla="*/ 0 h 59109"/>
                <a:gd name="connsiteX2" fmla="*/ 0 w 116636"/>
                <a:gd name="connsiteY2" fmla="*/ 0 h 59109"/>
              </a:gdLst>
              <a:ahLst/>
              <a:cxnLst>
                <a:cxn ang="0">
                  <a:pos x="connsiteX0" y="connsiteY0"/>
                </a:cxn>
                <a:cxn ang="0">
                  <a:pos x="connsiteX1" y="connsiteY1"/>
                </a:cxn>
                <a:cxn ang="0">
                  <a:pos x="connsiteX2" y="connsiteY2"/>
                </a:cxn>
              </a:cxnLst>
              <a:rect l="l" t="t" r="r" b="b"/>
              <a:pathLst>
                <a:path w="116636" h="59109">
                  <a:moveTo>
                    <a:pt x="116636" y="59109"/>
                  </a:moveTo>
                  <a:lnTo>
                    <a:pt x="49551" y="0"/>
                  </a:lnTo>
                  <a:lnTo>
                    <a:pt x="0" y="0"/>
                  </a:lnTo>
                </a:path>
              </a:pathLst>
            </a:custGeom>
            <a:noFill/>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12" name="Freeform 251">
              <a:extLst>
                <a:ext uri="{FF2B5EF4-FFF2-40B4-BE49-F238E27FC236}">
                  <a16:creationId xmlns:a16="http://schemas.microsoft.com/office/drawing/2014/main" id="{94FE714A-E31E-EEE6-0E64-F3044A91B463}"/>
                </a:ext>
              </a:extLst>
            </p:cNvPr>
            <p:cNvSpPr/>
            <p:nvPr/>
          </p:nvSpPr>
          <p:spPr>
            <a:xfrm rot="19800000">
              <a:off x="2278982" y="3920424"/>
              <a:ext cx="44977" cy="57716"/>
            </a:xfrm>
            <a:custGeom>
              <a:avLst/>
              <a:gdLst>
                <a:gd name="connsiteX0" fmla="*/ 44977 w 44977"/>
                <a:gd name="connsiteY0" fmla="*/ 28858 h 57716"/>
                <a:gd name="connsiteX1" fmla="*/ 22489 w 44977"/>
                <a:gd name="connsiteY1" fmla="*/ 57717 h 57716"/>
                <a:gd name="connsiteX2" fmla="*/ 0 w 44977"/>
                <a:gd name="connsiteY2" fmla="*/ 28858 h 57716"/>
                <a:gd name="connsiteX3" fmla="*/ 22489 w 44977"/>
                <a:gd name="connsiteY3" fmla="*/ 0 h 57716"/>
                <a:gd name="connsiteX4" fmla="*/ 44977 w 44977"/>
                <a:gd name="connsiteY4" fmla="*/ 28858 h 5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77" h="57716">
                  <a:moveTo>
                    <a:pt x="44977" y="28858"/>
                  </a:moveTo>
                  <a:cubicBezTo>
                    <a:pt x="44977" y="44796"/>
                    <a:pt x="34909" y="57717"/>
                    <a:pt x="22489" y="57717"/>
                  </a:cubicBezTo>
                  <a:cubicBezTo>
                    <a:pt x="10069" y="57717"/>
                    <a:pt x="0" y="44796"/>
                    <a:pt x="0" y="28858"/>
                  </a:cubicBezTo>
                  <a:cubicBezTo>
                    <a:pt x="0" y="12920"/>
                    <a:pt x="10068" y="0"/>
                    <a:pt x="22489" y="0"/>
                  </a:cubicBezTo>
                  <a:cubicBezTo>
                    <a:pt x="34909" y="0"/>
                    <a:pt x="44977" y="12920"/>
                    <a:pt x="44977" y="28858"/>
                  </a:cubicBezTo>
                  <a:close/>
                </a:path>
              </a:pathLst>
            </a:custGeom>
            <a:gradFill>
              <a:gsLst>
                <a:gs pos="0">
                  <a:srgbClr val="EFB698"/>
                </a:gs>
                <a:gs pos="55000">
                  <a:srgbClr val="F3774A"/>
                </a:gs>
              </a:gsLst>
              <a:path path="circle">
                <a:fillToRect l="50000" t="50000" r="50000" b="50000"/>
              </a:path>
            </a:gradFill>
            <a:ln w="2414"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13" name="Freeform 252">
              <a:extLst>
                <a:ext uri="{FF2B5EF4-FFF2-40B4-BE49-F238E27FC236}">
                  <a16:creationId xmlns:a16="http://schemas.microsoft.com/office/drawing/2014/main" id="{1F8D8ABA-1EC4-C429-974E-86585D3717B9}"/>
                </a:ext>
              </a:extLst>
            </p:cNvPr>
            <p:cNvSpPr/>
            <p:nvPr/>
          </p:nvSpPr>
          <p:spPr>
            <a:xfrm rot="16360800">
              <a:off x="2347284" y="3931759"/>
              <a:ext cx="57937" cy="44806"/>
            </a:xfrm>
            <a:custGeom>
              <a:avLst/>
              <a:gdLst>
                <a:gd name="connsiteX0" fmla="*/ 57937 w 57937"/>
                <a:gd name="connsiteY0" fmla="*/ 22403 h 44806"/>
                <a:gd name="connsiteX1" fmla="*/ 28969 w 57937"/>
                <a:gd name="connsiteY1" fmla="*/ 44807 h 44806"/>
                <a:gd name="connsiteX2" fmla="*/ 0 w 57937"/>
                <a:gd name="connsiteY2" fmla="*/ 22403 h 44806"/>
                <a:gd name="connsiteX3" fmla="*/ 28969 w 57937"/>
                <a:gd name="connsiteY3" fmla="*/ 0 h 44806"/>
                <a:gd name="connsiteX4" fmla="*/ 57937 w 57937"/>
                <a:gd name="connsiteY4" fmla="*/ 22403 h 4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37" h="44806">
                  <a:moveTo>
                    <a:pt x="57937" y="22403"/>
                  </a:moveTo>
                  <a:cubicBezTo>
                    <a:pt x="57937" y="34776"/>
                    <a:pt x="44967" y="44807"/>
                    <a:pt x="28969" y="44807"/>
                  </a:cubicBezTo>
                  <a:cubicBezTo>
                    <a:pt x="12970" y="44807"/>
                    <a:pt x="0" y="34776"/>
                    <a:pt x="0" y="22403"/>
                  </a:cubicBezTo>
                  <a:cubicBezTo>
                    <a:pt x="0" y="10030"/>
                    <a:pt x="12970" y="0"/>
                    <a:pt x="28969" y="0"/>
                  </a:cubicBezTo>
                  <a:cubicBezTo>
                    <a:pt x="44968" y="0"/>
                    <a:pt x="57937" y="10030"/>
                    <a:pt x="57937" y="22403"/>
                  </a:cubicBezTo>
                  <a:close/>
                </a:path>
              </a:pathLst>
            </a:custGeom>
            <a:gradFill>
              <a:gsLst>
                <a:gs pos="0">
                  <a:srgbClr val="EFB698"/>
                </a:gs>
                <a:gs pos="55000">
                  <a:srgbClr val="F3774A"/>
                </a:gs>
              </a:gsLst>
              <a:path path="circle">
                <a:fillToRect l="50000" t="50000" r="50000" b="50000"/>
              </a:path>
            </a:gradFill>
            <a:ln w="2414"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14" name="Freeform 253">
              <a:extLst>
                <a:ext uri="{FF2B5EF4-FFF2-40B4-BE49-F238E27FC236}">
                  <a16:creationId xmlns:a16="http://schemas.microsoft.com/office/drawing/2014/main" id="{7AA33354-11DF-00D9-8BAD-9852EA5D5973}"/>
                </a:ext>
              </a:extLst>
            </p:cNvPr>
            <p:cNvSpPr/>
            <p:nvPr/>
          </p:nvSpPr>
          <p:spPr>
            <a:xfrm rot="18237000">
              <a:off x="2385261" y="3987276"/>
              <a:ext cx="57937" cy="44806"/>
            </a:xfrm>
            <a:custGeom>
              <a:avLst/>
              <a:gdLst>
                <a:gd name="connsiteX0" fmla="*/ 57937 w 57937"/>
                <a:gd name="connsiteY0" fmla="*/ 22403 h 44806"/>
                <a:gd name="connsiteX1" fmla="*/ 28969 w 57937"/>
                <a:gd name="connsiteY1" fmla="*/ 44807 h 44806"/>
                <a:gd name="connsiteX2" fmla="*/ 0 w 57937"/>
                <a:gd name="connsiteY2" fmla="*/ 22403 h 44806"/>
                <a:gd name="connsiteX3" fmla="*/ 28969 w 57937"/>
                <a:gd name="connsiteY3" fmla="*/ 0 h 44806"/>
                <a:gd name="connsiteX4" fmla="*/ 57937 w 57937"/>
                <a:gd name="connsiteY4" fmla="*/ 22403 h 44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37" h="44806">
                  <a:moveTo>
                    <a:pt x="57937" y="22403"/>
                  </a:moveTo>
                  <a:cubicBezTo>
                    <a:pt x="57937" y="34776"/>
                    <a:pt x="44967" y="44807"/>
                    <a:pt x="28969" y="44807"/>
                  </a:cubicBezTo>
                  <a:cubicBezTo>
                    <a:pt x="12970" y="44807"/>
                    <a:pt x="0" y="34776"/>
                    <a:pt x="0" y="22403"/>
                  </a:cubicBezTo>
                  <a:cubicBezTo>
                    <a:pt x="0" y="10030"/>
                    <a:pt x="12970" y="0"/>
                    <a:pt x="28969" y="0"/>
                  </a:cubicBezTo>
                  <a:cubicBezTo>
                    <a:pt x="44968" y="0"/>
                    <a:pt x="57937" y="10030"/>
                    <a:pt x="57937" y="22403"/>
                  </a:cubicBezTo>
                  <a:close/>
                </a:path>
              </a:pathLst>
            </a:custGeom>
            <a:gradFill>
              <a:gsLst>
                <a:gs pos="0">
                  <a:srgbClr val="EFB698"/>
                </a:gs>
                <a:gs pos="55000">
                  <a:srgbClr val="F3774A"/>
                </a:gs>
              </a:gsLst>
              <a:path path="circle">
                <a:fillToRect l="50000" t="50000" r="50000" b="50000"/>
              </a:path>
            </a:gradFill>
            <a:ln w="2414"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15" name="Freeform 254">
              <a:extLst>
                <a:ext uri="{FF2B5EF4-FFF2-40B4-BE49-F238E27FC236}">
                  <a16:creationId xmlns:a16="http://schemas.microsoft.com/office/drawing/2014/main" id="{83EF2687-95D8-4F47-D553-1D0E4D78D584}"/>
                </a:ext>
              </a:extLst>
            </p:cNvPr>
            <p:cNvSpPr/>
            <p:nvPr/>
          </p:nvSpPr>
          <p:spPr>
            <a:xfrm rot="18673200">
              <a:off x="2375755" y="4041026"/>
              <a:ext cx="44977" cy="57716"/>
            </a:xfrm>
            <a:custGeom>
              <a:avLst/>
              <a:gdLst>
                <a:gd name="connsiteX0" fmla="*/ 44977 w 44977"/>
                <a:gd name="connsiteY0" fmla="*/ 28858 h 57716"/>
                <a:gd name="connsiteX1" fmla="*/ 22489 w 44977"/>
                <a:gd name="connsiteY1" fmla="*/ 57717 h 57716"/>
                <a:gd name="connsiteX2" fmla="*/ 0 w 44977"/>
                <a:gd name="connsiteY2" fmla="*/ 28858 h 57716"/>
                <a:gd name="connsiteX3" fmla="*/ 22489 w 44977"/>
                <a:gd name="connsiteY3" fmla="*/ 0 h 57716"/>
                <a:gd name="connsiteX4" fmla="*/ 44977 w 44977"/>
                <a:gd name="connsiteY4" fmla="*/ 28858 h 5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77" h="57716">
                  <a:moveTo>
                    <a:pt x="44977" y="28858"/>
                  </a:moveTo>
                  <a:cubicBezTo>
                    <a:pt x="44977" y="44796"/>
                    <a:pt x="34909" y="57717"/>
                    <a:pt x="22489" y="57717"/>
                  </a:cubicBezTo>
                  <a:cubicBezTo>
                    <a:pt x="10069" y="57717"/>
                    <a:pt x="0" y="44796"/>
                    <a:pt x="0" y="28858"/>
                  </a:cubicBezTo>
                  <a:cubicBezTo>
                    <a:pt x="0" y="12920"/>
                    <a:pt x="10068" y="0"/>
                    <a:pt x="22489" y="0"/>
                  </a:cubicBezTo>
                  <a:cubicBezTo>
                    <a:pt x="34909" y="0"/>
                    <a:pt x="44977" y="12920"/>
                    <a:pt x="44977" y="28858"/>
                  </a:cubicBezTo>
                  <a:close/>
                </a:path>
              </a:pathLst>
            </a:custGeom>
            <a:gradFill>
              <a:gsLst>
                <a:gs pos="0">
                  <a:srgbClr val="EFB698"/>
                </a:gs>
                <a:gs pos="55000">
                  <a:srgbClr val="F3774A"/>
                </a:gs>
              </a:gsLst>
              <a:path path="circle">
                <a:fillToRect l="50000" t="50000" r="50000" b="50000"/>
              </a:path>
            </a:gradFill>
            <a:ln w="2414"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16" name="Freeform 255">
              <a:extLst>
                <a:ext uri="{FF2B5EF4-FFF2-40B4-BE49-F238E27FC236}">
                  <a16:creationId xmlns:a16="http://schemas.microsoft.com/office/drawing/2014/main" id="{190DD9CA-1BC2-FCB4-20FF-EC054325A87A}"/>
                </a:ext>
              </a:extLst>
            </p:cNvPr>
            <p:cNvSpPr/>
            <p:nvPr/>
          </p:nvSpPr>
          <p:spPr>
            <a:xfrm rot="18673200">
              <a:off x="2319272" y="3978901"/>
              <a:ext cx="44977" cy="57716"/>
            </a:xfrm>
            <a:custGeom>
              <a:avLst/>
              <a:gdLst>
                <a:gd name="connsiteX0" fmla="*/ 44977 w 44977"/>
                <a:gd name="connsiteY0" fmla="*/ 28858 h 57716"/>
                <a:gd name="connsiteX1" fmla="*/ 22489 w 44977"/>
                <a:gd name="connsiteY1" fmla="*/ 57717 h 57716"/>
                <a:gd name="connsiteX2" fmla="*/ 0 w 44977"/>
                <a:gd name="connsiteY2" fmla="*/ 28858 h 57716"/>
                <a:gd name="connsiteX3" fmla="*/ 22489 w 44977"/>
                <a:gd name="connsiteY3" fmla="*/ 0 h 57716"/>
                <a:gd name="connsiteX4" fmla="*/ 44977 w 44977"/>
                <a:gd name="connsiteY4" fmla="*/ 28858 h 5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77" h="57716">
                  <a:moveTo>
                    <a:pt x="44977" y="28858"/>
                  </a:moveTo>
                  <a:cubicBezTo>
                    <a:pt x="44977" y="44796"/>
                    <a:pt x="34909" y="57717"/>
                    <a:pt x="22489" y="57717"/>
                  </a:cubicBezTo>
                  <a:cubicBezTo>
                    <a:pt x="10069" y="57717"/>
                    <a:pt x="0" y="44796"/>
                    <a:pt x="0" y="28858"/>
                  </a:cubicBezTo>
                  <a:cubicBezTo>
                    <a:pt x="0" y="12920"/>
                    <a:pt x="10068" y="0"/>
                    <a:pt x="22489" y="0"/>
                  </a:cubicBezTo>
                  <a:cubicBezTo>
                    <a:pt x="34909" y="0"/>
                    <a:pt x="44977" y="12920"/>
                    <a:pt x="44977" y="28858"/>
                  </a:cubicBezTo>
                  <a:close/>
                </a:path>
              </a:pathLst>
            </a:custGeom>
            <a:gradFill>
              <a:gsLst>
                <a:gs pos="0">
                  <a:srgbClr val="EFB698"/>
                </a:gs>
                <a:gs pos="55000">
                  <a:srgbClr val="F3774A"/>
                </a:gs>
              </a:gsLst>
              <a:path path="circle">
                <a:fillToRect l="50000" t="50000" r="50000" b="50000"/>
              </a:path>
            </a:gradFill>
            <a:ln w="2414"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nvGrpSpPr>
            <p:cNvPr id="117" name="Graphic 4">
              <a:extLst>
                <a:ext uri="{FF2B5EF4-FFF2-40B4-BE49-F238E27FC236}">
                  <a16:creationId xmlns:a16="http://schemas.microsoft.com/office/drawing/2014/main" id="{B5DDCB35-BBAF-CB00-05A5-04A40CB341DC}"/>
                </a:ext>
              </a:extLst>
            </p:cNvPr>
            <p:cNvGrpSpPr/>
            <p:nvPr/>
          </p:nvGrpSpPr>
          <p:grpSpPr>
            <a:xfrm>
              <a:off x="2160678" y="3339352"/>
              <a:ext cx="141158" cy="86448"/>
              <a:chOff x="3630497" y="3953347"/>
              <a:chExt cx="141158" cy="86448"/>
            </a:xfrm>
            <a:noFill/>
          </p:grpSpPr>
          <p:sp>
            <p:nvSpPr>
              <p:cNvPr id="170" name="Freeform 257">
                <a:extLst>
                  <a:ext uri="{FF2B5EF4-FFF2-40B4-BE49-F238E27FC236}">
                    <a16:creationId xmlns:a16="http://schemas.microsoft.com/office/drawing/2014/main" id="{1BA3F7DE-7F8B-1DAD-ADA9-6B8BC573B7D8}"/>
                  </a:ext>
                </a:extLst>
              </p:cNvPr>
              <p:cNvSpPr/>
              <p:nvPr/>
            </p:nvSpPr>
            <p:spPr>
              <a:xfrm>
                <a:off x="3630497" y="3953347"/>
                <a:ext cx="141158" cy="45186"/>
              </a:xfrm>
              <a:custGeom>
                <a:avLst/>
                <a:gdLst>
                  <a:gd name="connsiteX0" fmla="*/ 141158 w 141158"/>
                  <a:gd name="connsiteY0" fmla="*/ 45186 h 45186"/>
                  <a:gd name="connsiteX1" fmla="*/ 43834 w 141158"/>
                  <a:gd name="connsiteY1" fmla="*/ 45186 h 45186"/>
                  <a:gd name="connsiteX2" fmla="*/ 0 w 141158"/>
                  <a:gd name="connsiteY2" fmla="*/ 0 h 45186"/>
                </a:gdLst>
                <a:ahLst/>
                <a:cxnLst>
                  <a:cxn ang="0">
                    <a:pos x="connsiteX0" y="connsiteY0"/>
                  </a:cxn>
                  <a:cxn ang="0">
                    <a:pos x="connsiteX1" y="connsiteY1"/>
                  </a:cxn>
                  <a:cxn ang="0">
                    <a:pos x="connsiteX2" y="connsiteY2"/>
                  </a:cxn>
                </a:cxnLst>
                <a:rect l="l" t="t" r="r" b="b"/>
                <a:pathLst>
                  <a:path w="141158" h="45186">
                    <a:moveTo>
                      <a:pt x="141158" y="45186"/>
                    </a:moveTo>
                    <a:lnTo>
                      <a:pt x="43834" y="45186"/>
                    </a:lnTo>
                    <a:lnTo>
                      <a:pt x="0" y="0"/>
                    </a:lnTo>
                  </a:path>
                </a:pathLst>
              </a:custGeom>
              <a:noFill/>
              <a:ln w="19693"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71" name="Freeform 258">
                <a:extLst>
                  <a:ext uri="{FF2B5EF4-FFF2-40B4-BE49-F238E27FC236}">
                    <a16:creationId xmlns:a16="http://schemas.microsoft.com/office/drawing/2014/main" id="{E20CDDF5-788A-E692-C556-396459F141FB}"/>
                  </a:ext>
                </a:extLst>
              </p:cNvPr>
              <p:cNvSpPr/>
              <p:nvPr/>
            </p:nvSpPr>
            <p:spPr>
              <a:xfrm>
                <a:off x="3630497" y="3998533"/>
                <a:ext cx="43833" cy="41262"/>
              </a:xfrm>
              <a:custGeom>
                <a:avLst/>
                <a:gdLst>
                  <a:gd name="connsiteX0" fmla="*/ 43834 w 43833"/>
                  <a:gd name="connsiteY0" fmla="*/ 0 h 41262"/>
                  <a:gd name="connsiteX1" fmla="*/ 0 w 43833"/>
                  <a:gd name="connsiteY1" fmla="*/ 41262 h 41262"/>
                </a:gdLst>
                <a:ahLst/>
                <a:cxnLst>
                  <a:cxn ang="0">
                    <a:pos x="connsiteX0" y="connsiteY0"/>
                  </a:cxn>
                  <a:cxn ang="0">
                    <a:pos x="connsiteX1" y="connsiteY1"/>
                  </a:cxn>
                </a:cxnLst>
                <a:rect l="l" t="t" r="r" b="b"/>
                <a:pathLst>
                  <a:path w="43833" h="41262">
                    <a:moveTo>
                      <a:pt x="43834" y="0"/>
                    </a:moveTo>
                    <a:lnTo>
                      <a:pt x="0" y="41262"/>
                    </a:lnTo>
                  </a:path>
                </a:pathLst>
              </a:custGeom>
              <a:ln w="19693"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118" name="Graphic 4">
              <a:extLst>
                <a:ext uri="{FF2B5EF4-FFF2-40B4-BE49-F238E27FC236}">
                  <a16:creationId xmlns:a16="http://schemas.microsoft.com/office/drawing/2014/main" id="{319399DC-9A70-F03C-B2BC-3B0A7E1D4018}"/>
                </a:ext>
              </a:extLst>
            </p:cNvPr>
            <p:cNvGrpSpPr/>
            <p:nvPr/>
          </p:nvGrpSpPr>
          <p:grpSpPr>
            <a:xfrm>
              <a:off x="2472725" y="3046085"/>
              <a:ext cx="86651" cy="141127"/>
              <a:chOff x="3942544" y="3660080"/>
              <a:chExt cx="86651" cy="141127"/>
            </a:xfrm>
            <a:noFill/>
          </p:grpSpPr>
          <p:sp>
            <p:nvSpPr>
              <p:cNvPr id="168" name="Freeform 260">
                <a:extLst>
                  <a:ext uri="{FF2B5EF4-FFF2-40B4-BE49-F238E27FC236}">
                    <a16:creationId xmlns:a16="http://schemas.microsoft.com/office/drawing/2014/main" id="{1BBD0F66-8B0C-4CC1-3486-6189C8CFF9BD}"/>
                  </a:ext>
                </a:extLst>
              </p:cNvPr>
              <p:cNvSpPr/>
              <p:nvPr/>
            </p:nvSpPr>
            <p:spPr>
              <a:xfrm>
                <a:off x="3984599" y="3660080"/>
                <a:ext cx="44596" cy="141127"/>
              </a:xfrm>
              <a:custGeom>
                <a:avLst/>
                <a:gdLst>
                  <a:gd name="connsiteX0" fmla="*/ 1271 w 44596"/>
                  <a:gd name="connsiteY0" fmla="*/ 141128 h 141127"/>
                  <a:gd name="connsiteX1" fmla="*/ 0 w 44596"/>
                  <a:gd name="connsiteY1" fmla="*/ 44300 h 141127"/>
                  <a:gd name="connsiteX2" fmla="*/ 44596 w 44596"/>
                  <a:gd name="connsiteY2" fmla="*/ 0 h 141127"/>
                </a:gdLst>
                <a:ahLst/>
                <a:cxnLst>
                  <a:cxn ang="0">
                    <a:pos x="connsiteX0" y="connsiteY0"/>
                  </a:cxn>
                  <a:cxn ang="0">
                    <a:pos x="connsiteX1" y="connsiteY1"/>
                  </a:cxn>
                  <a:cxn ang="0">
                    <a:pos x="connsiteX2" y="connsiteY2"/>
                  </a:cxn>
                </a:cxnLst>
                <a:rect l="l" t="t" r="r" b="b"/>
                <a:pathLst>
                  <a:path w="44596" h="141127">
                    <a:moveTo>
                      <a:pt x="1271" y="141128"/>
                    </a:moveTo>
                    <a:lnTo>
                      <a:pt x="0" y="44300"/>
                    </a:lnTo>
                    <a:lnTo>
                      <a:pt x="44596" y="0"/>
                    </a:lnTo>
                  </a:path>
                </a:pathLst>
              </a:custGeom>
              <a:noFill/>
              <a:ln w="19693"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69" name="Freeform 261">
                <a:extLst>
                  <a:ext uri="{FF2B5EF4-FFF2-40B4-BE49-F238E27FC236}">
                    <a16:creationId xmlns:a16="http://schemas.microsoft.com/office/drawing/2014/main" id="{1F17D2BD-69BC-8DE2-4B39-3FA1A62182B9}"/>
                  </a:ext>
                </a:extLst>
              </p:cNvPr>
              <p:cNvSpPr/>
              <p:nvPr/>
            </p:nvSpPr>
            <p:spPr>
              <a:xfrm>
                <a:off x="3942544" y="3661219"/>
                <a:ext cx="42055" cy="43160"/>
              </a:xfrm>
              <a:custGeom>
                <a:avLst/>
                <a:gdLst>
                  <a:gd name="connsiteX0" fmla="*/ 42055 w 42055"/>
                  <a:gd name="connsiteY0" fmla="*/ 43161 h 43160"/>
                  <a:gd name="connsiteX1" fmla="*/ 0 w 42055"/>
                  <a:gd name="connsiteY1" fmla="*/ 0 h 43160"/>
                </a:gdLst>
                <a:ahLst/>
                <a:cxnLst>
                  <a:cxn ang="0">
                    <a:pos x="connsiteX0" y="connsiteY0"/>
                  </a:cxn>
                  <a:cxn ang="0">
                    <a:pos x="connsiteX1" y="connsiteY1"/>
                  </a:cxn>
                </a:cxnLst>
                <a:rect l="l" t="t" r="r" b="b"/>
                <a:pathLst>
                  <a:path w="42055" h="43160">
                    <a:moveTo>
                      <a:pt x="42055" y="43161"/>
                    </a:moveTo>
                    <a:lnTo>
                      <a:pt x="0" y="0"/>
                    </a:lnTo>
                  </a:path>
                </a:pathLst>
              </a:custGeom>
              <a:ln w="19693"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119" name="Graphic 4">
              <a:extLst>
                <a:ext uri="{FF2B5EF4-FFF2-40B4-BE49-F238E27FC236}">
                  <a16:creationId xmlns:a16="http://schemas.microsoft.com/office/drawing/2014/main" id="{3EF3FAE1-31EB-BB76-5A6A-70013D7854B7}"/>
                </a:ext>
              </a:extLst>
            </p:cNvPr>
            <p:cNvGrpSpPr/>
            <p:nvPr/>
          </p:nvGrpSpPr>
          <p:grpSpPr>
            <a:xfrm>
              <a:off x="2646282" y="3532374"/>
              <a:ext cx="129596" cy="130875"/>
              <a:chOff x="4116101" y="4146369"/>
              <a:chExt cx="129596" cy="130875"/>
            </a:xfrm>
            <a:noFill/>
          </p:grpSpPr>
          <p:sp>
            <p:nvSpPr>
              <p:cNvPr id="166" name="Freeform 263">
                <a:extLst>
                  <a:ext uri="{FF2B5EF4-FFF2-40B4-BE49-F238E27FC236}">
                    <a16:creationId xmlns:a16="http://schemas.microsoft.com/office/drawing/2014/main" id="{6CC9A4BC-289C-CA60-2FE9-321DBF23AC78}"/>
                  </a:ext>
                </a:extLst>
              </p:cNvPr>
              <p:cNvSpPr/>
              <p:nvPr/>
            </p:nvSpPr>
            <p:spPr>
              <a:xfrm>
                <a:off x="4116101" y="4146369"/>
                <a:ext cx="69244" cy="130875"/>
              </a:xfrm>
              <a:custGeom>
                <a:avLst/>
                <a:gdLst>
                  <a:gd name="connsiteX0" fmla="*/ 0 w 69244"/>
                  <a:gd name="connsiteY0" fmla="*/ 0 h 130875"/>
                  <a:gd name="connsiteX1" fmla="*/ 69245 w 69244"/>
                  <a:gd name="connsiteY1" fmla="*/ 68096 h 130875"/>
                  <a:gd name="connsiteX2" fmla="*/ 68610 w 69244"/>
                  <a:gd name="connsiteY2" fmla="*/ 130875 h 130875"/>
                </a:gdLst>
                <a:ahLst/>
                <a:cxnLst>
                  <a:cxn ang="0">
                    <a:pos x="connsiteX0" y="connsiteY0"/>
                  </a:cxn>
                  <a:cxn ang="0">
                    <a:pos x="connsiteX1" y="connsiteY1"/>
                  </a:cxn>
                  <a:cxn ang="0">
                    <a:pos x="connsiteX2" y="connsiteY2"/>
                  </a:cxn>
                </a:cxnLst>
                <a:rect l="l" t="t" r="r" b="b"/>
                <a:pathLst>
                  <a:path w="69244" h="130875">
                    <a:moveTo>
                      <a:pt x="0" y="0"/>
                    </a:moveTo>
                    <a:lnTo>
                      <a:pt x="69245" y="68096"/>
                    </a:lnTo>
                    <a:lnTo>
                      <a:pt x="68610" y="130875"/>
                    </a:lnTo>
                  </a:path>
                </a:pathLst>
              </a:custGeom>
              <a:noFill/>
              <a:ln w="19693"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67" name="Freeform 264">
                <a:extLst>
                  <a:ext uri="{FF2B5EF4-FFF2-40B4-BE49-F238E27FC236}">
                    <a16:creationId xmlns:a16="http://schemas.microsoft.com/office/drawing/2014/main" id="{642F4744-D903-BB73-27E8-08C6693CEE35}"/>
                  </a:ext>
                </a:extLst>
              </p:cNvPr>
              <p:cNvSpPr/>
              <p:nvPr/>
            </p:nvSpPr>
            <p:spPr>
              <a:xfrm>
                <a:off x="4185346" y="4214464"/>
                <a:ext cx="60351" cy="1265"/>
              </a:xfrm>
              <a:custGeom>
                <a:avLst/>
                <a:gdLst>
                  <a:gd name="connsiteX0" fmla="*/ 0 w 60351"/>
                  <a:gd name="connsiteY0" fmla="*/ 0 h 1265"/>
                  <a:gd name="connsiteX1" fmla="*/ 60351 w 60351"/>
                  <a:gd name="connsiteY1" fmla="*/ 1266 h 1265"/>
                </a:gdLst>
                <a:ahLst/>
                <a:cxnLst>
                  <a:cxn ang="0">
                    <a:pos x="connsiteX0" y="connsiteY0"/>
                  </a:cxn>
                  <a:cxn ang="0">
                    <a:pos x="connsiteX1" y="connsiteY1"/>
                  </a:cxn>
                </a:cxnLst>
                <a:rect l="l" t="t" r="r" b="b"/>
                <a:pathLst>
                  <a:path w="60350" h="1265">
                    <a:moveTo>
                      <a:pt x="0" y="0"/>
                    </a:moveTo>
                    <a:lnTo>
                      <a:pt x="60351" y="1266"/>
                    </a:lnTo>
                  </a:path>
                </a:pathLst>
              </a:custGeom>
              <a:ln w="19693" cap="rnd">
                <a:solidFill>
                  <a:srgbClr val="62D488"/>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120" name="Freeform 265">
              <a:extLst>
                <a:ext uri="{FF2B5EF4-FFF2-40B4-BE49-F238E27FC236}">
                  <a16:creationId xmlns:a16="http://schemas.microsoft.com/office/drawing/2014/main" id="{876F22B3-3EAF-8296-264F-5F253464BE84}"/>
                </a:ext>
              </a:extLst>
            </p:cNvPr>
            <p:cNvSpPr/>
            <p:nvPr/>
          </p:nvSpPr>
          <p:spPr>
            <a:xfrm>
              <a:off x="1865770" y="3765597"/>
              <a:ext cx="219960" cy="199525"/>
            </a:xfrm>
            <a:custGeom>
              <a:avLst/>
              <a:gdLst>
                <a:gd name="connsiteX0" fmla="*/ 214991 w 219960"/>
                <a:gd name="connsiteY0" fmla="*/ 159908 h 199525"/>
                <a:gd name="connsiteX1" fmla="*/ 97084 w 219960"/>
                <a:gd name="connsiteY1" fmla="*/ 9414 h 199525"/>
                <a:gd name="connsiteX2" fmla="*/ 62525 w 219960"/>
                <a:gd name="connsiteY2" fmla="*/ 5111 h 199525"/>
                <a:gd name="connsiteX3" fmla="*/ 58205 w 219960"/>
                <a:gd name="connsiteY3" fmla="*/ 39538 h 199525"/>
                <a:gd name="connsiteX4" fmla="*/ 71419 w 219960"/>
                <a:gd name="connsiteY4" fmla="*/ 56499 h 199525"/>
                <a:gd name="connsiteX5" fmla="*/ 67861 w 219960"/>
                <a:gd name="connsiteY5" fmla="*/ 65865 h 199525"/>
                <a:gd name="connsiteX6" fmla="*/ 55410 w 219960"/>
                <a:gd name="connsiteY6" fmla="*/ 68270 h 199525"/>
                <a:gd name="connsiteX7" fmla="*/ 44102 w 219960"/>
                <a:gd name="connsiteY7" fmla="*/ 53714 h 199525"/>
                <a:gd name="connsiteX8" fmla="*/ 9543 w 219960"/>
                <a:gd name="connsiteY8" fmla="*/ 49411 h 199525"/>
                <a:gd name="connsiteX9" fmla="*/ 5223 w 219960"/>
                <a:gd name="connsiteY9" fmla="*/ 83839 h 199525"/>
                <a:gd name="connsiteX10" fmla="*/ 39528 w 219960"/>
                <a:gd name="connsiteY10" fmla="*/ 127759 h 199525"/>
                <a:gd name="connsiteX11" fmla="*/ 58967 w 219960"/>
                <a:gd name="connsiteY11" fmla="*/ 137252 h 199525"/>
                <a:gd name="connsiteX12" fmla="*/ 74087 w 219960"/>
                <a:gd name="connsiteY12" fmla="*/ 132062 h 199525"/>
                <a:gd name="connsiteX13" fmla="*/ 83108 w 219960"/>
                <a:gd name="connsiteY13" fmla="*/ 108773 h 199525"/>
                <a:gd name="connsiteX14" fmla="*/ 101658 w 219960"/>
                <a:gd name="connsiteY14" fmla="*/ 95230 h 199525"/>
                <a:gd name="connsiteX15" fmla="*/ 175858 w 219960"/>
                <a:gd name="connsiteY15" fmla="*/ 190032 h 199525"/>
                <a:gd name="connsiteX16" fmla="*/ 195297 w 219960"/>
                <a:gd name="connsiteY16" fmla="*/ 199525 h 199525"/>
                <a:gd name="connsiteX17" fmla="*/ 210417 w 219960"/>
                <a:gd name="connsiteY17" fmla="*/ 194336 h 199525"/>
                <a:gd name="connsiteX18" fmla="*/ 214737 w 219960"/>
                <a:gd name="connsiteY18" fmla="*/ 159908 h 19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9960" h="199525">
                  <a:moveTo>
                    <a:pt x="214991" y="159908"/>
                  </a:moveTo>
                  <a:lnTo>
                    <a:pt x="97084" y="9414"/>
                  </a:lnTo>
                  <a:cubicBezTo>
                    <a:pt x="88698" y="-1218"/>
                    <a:pt x="73198" y="-3116"/>
                    <a:pt x="62525" y="5111"/>
                  </a:cubicBezTo>
                  <a:cubicBezTo>
                    <a:pt x="51725" y="13465"/>
                    <a:pt x="49819" y="28906"/>
                    <a:pt x="58205" y="39538"/>
                  </a:cubicBezTo>
                  <a:lnTo>
                    <a:pt x="71419" y="56499"/>
                  </a:lnTo>
                  <a:cubicBezTo>
                    <a:pt x="71419" y="57259"/>
                    <a:pt x="71673" y="62195"/>
                    <a:pt x="67861" y="65865"/>
                  </a:cubicBezTo>
                  <a:cubicBezTo>
                    <a:pt x="64685" y="68903"/>
                    <a:pt x="59857" y="69789"/>
                    <a:pt x="55410" y="68270"/>
                  </a:cubicBezTo>
                  <a:cubicBezTo>
                    <a:pt x="51598" y="63461"/>
                    <a:pt x="47787" y="58651"/>
                    <a:pt x="44102" y="53714"/>
                  </a:cubicBezTo>
                  <a:cubicBezTo>
                    <a:pt x="35716" y="42956"/>
                    <a:pt x="20216" y="41184"/>
                    <a:pt x="9543" y="49411"/>
                  </a:cubicBezTo>
                  <a:cubicBezTo>
                    <a:pt x="-1257" y="57765"/>
                    <a:pt x="-3162" y="73207"/>
                    <a:pt x="5223" y="83839"/>
                  </a:cubicBezTo>
                  <a:lnTo>
                    <a:pt x="39528" y="127759"/>
                  </a:lnTo>
                  <a:cubicBezTo>
                    <a:pt x="44356" y="133961"/>
                    <a:pt x="51598" y="137252"/>
                    <a:pt x="58967" y="137252"/>
                  </a:cubicBezTo>
                  <a:cubicBezTo>
                    <a:pt x="64304" y="137252"/>
                    <a:pt x="69640" y="135606"/>
                    <a:pt x="74087" y="132062"/>
                  </a:cubicBezTo>
                  <a:cubicBezTo>
                    <a:pt x="81456" y="126367"/>
                    <a:pt x="84506" y="117380"/>
                    <a:pt x="83108" y="108773"/>
                  </a:cubicBezTo>
                  <a:lnTo>
                    <a:pt x="101658" y="95230"/>
                  </a:lnTo>
                  <a:lnTo>
                    <a:pt x="175858" y="190032"/>
                  </a:lnTo>
                  <a:cubicBezTo>
                    <a:pt x="180686" y="196234"/>
                    <a:pt x="187928" y="199525"/>
                    <a:pt x="195297" y="199525"/>
                  </a:cubicBezTo>
                  <a:cubicBezTo>
                    <a:pt x="200634" y="199525"/>
                    <a:pt x="205970" y="197880"/>
                    <a:pt x="210417" y="194336"/>
                  </a:cubicBezTo>
                  <a:cubicBezTo>
                    <a:pt x="221217" y="185982"/>
                    <a:pt x="223123" y="170540"/>
                    <a:pt x="214737" y="159908"/>
                  </a:cubicBezTo>
                  <a:close/>
                </a:path>
              </a:pathLst>
            </a:custGeom>
            <a:solidFill>
              <a:srgbClr val="62D488"/>
            </a:solidFill>
            <a:ln w="4955"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21" name="Freeform 266">
              <a:extLst>
                <a:ext uri="{FF2B5EF4-FFF2-40B4-BE49-F238E27FC236}">
                  <a16:creationId xmlns:a16="http://schemas.microsoft.com/office/drawing/2014/main" id="{FB342679-F7AD-1404-8F72-17A61802DEA8}"/>
                </a:ext>
              </a:extLst>
            </p:cNvPr>
            <p:cNvSpPr/>
            <p:nvPr/>
          </p:nvSpPr>
          <p:spPr>
            <a:xfrm>
              <a:off x="1931750" y="3891663"/>
              <a:ext cx="58014" cy="60296"/>
            </a:xfrm>
            <a:custGeom>
              <a:avLst/>
              <a:gdLst>
                <a:gd name="connsiteX0" fmla="*/ 44063 w 58014"/>
                <a:gd name="connsiteY0" fmla="*/ 9414 h 60296"/>
                <a:gd name="connsiteX1" fmla="*/ 9504 w 58014"/>
                <a:gd name="connsiteY1" fmla="*/ 5111 h 60296"/>
                <a:gd name="connsiteX2" fmla="*/ 5184 w 58014"/>
                <a:gd name="connsiteY2" fmla="*/ 39539 h 60296"/>
                <a:gd name="connsiteX3" fmla="*/ 13951 w 58014"/>
                <a:gd name="connsiteY3" fmla="*/ 50803 h 60296"/>
                <a:gd name="connsiteX4" fmla="*/ 33391 w 58014"/>
                <a:gd name="connsiteY4" fmla="*/ 60296 h 60296"/>
                <a:gd name="connsiteX5" fmla="*/ 48510 w 58014"/>
                <a:gd name="connsiteY5" fmla="*/ 55107 h 60296"/>
                <a:gd name="connsiteX6" fmla="*/ 52830 w 58014"/>
                <a:gd name="connsiteY6" fmla="*/ 20679 h 60296"/>
                <a:gd name="connsiteX7" fmla="*/ 44063 w 58014"/>
                <a:gd name="connsiteY7" fmla="*/ 9414 h 6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014" h="60296">
                  <a:moveTo>
                    <a:pt x="44063" y="9414"/>
                  </a:moveTo>
                  <a:cubicBezTo>
                    <a:pt x="35678" y="-1218"/>
                    <a:pt x="20177" y="-3116"/>
                    <a:pt x="9504" y="5111"/>
                  </a:cubicBezTo>
                  <a:cubicBezTo>
                    <a:pt x="-1168" y="13465"/>
                    <a:pt x="-3201" y="28906"/>
                    <a:pt x="5184" y="39539"/>
                  </a:cubicBezTo>
                  <a:lnTo>
                    <a:pt x="13951" y="50803"/>
                  </a:lnTo>
                  <a:cubicBezTo>
                    <a:pt x="18779" y="57005"/>
                    <a:pt x="26021" y="60296"/>
                    <a:pt x="33391" y="60296"/>
                  </a:cubicBezTo>
                  <a:cubicBezTo>
                    <a:pt x="38727" y="60296"/>
                    <a:pt x="44063" y="58651"/>
                    <a:pt x="48510" y="55107"/>
                  </a:cubicBezTo>
                  <a:cubicBezTo>
                    <a:pt x="59183" y="46753"/>
                    <a:pt x="61216" y="31311"/>
                    <a:pt x="52830" y="20679"/>
                  </a:cubicBezTo>
                  <a:lnTo>
                    <a:pt x="44063" y="9414"/>
                  </a:lnTo>
                  <a:close/>
                </a:path>
              </a:pathLst>
            </a:custGeom>
            <a:solidFill>
              <a:srgbClr val="62D488"/>
            </a:solidFill>
            <a:ln w="4955"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22" name="Freeform 267">
              <a:extLst>
                <a:ext uri="{FF2B5EF4-FFF2-40B4-BE49-F238E27FC236}">
                  <a16:creationId xmlns:a16="http://schemas.microsoft.com/office/drawing/2014/main" id="{4018CB78-0000-9903-16F4-545AB26E7D32}"/>
                </a:ext>
              </a:extLst>
            </p:cNvPr>
            <p:cNvSpPr/>
            <p:nvPr/>
          </p:nvSpPr>
          <p:spPr>
            <a:xfrm rot="19657200">
              <a:off x="1887706" y="3776157"/>
              <a:ext cx="44977" cy="57716"/>
            </a:xfrm>
            <a:custGeom>
              <a:avLst/>
              <a:gdLst>
                <a:gd name="connsiteX0" fmla="*/ 44977 w 44977"/>
                <a:gd name="connsiteY0" fmla="*/ 28858 h 57716"/>
                <a:gd name="connsiteX1" fmla="*/ 22489 w 44977"/>
                <a:gd name="connsiteY1" fmla="*/ 57717 h 57716"/>
                <a:gd name="connsiteX2" fmla="*/ 0 w 44977"/>
                <a:gd name="connsiteY2" fmla="*/ 28858 h 57716"/>
                <a:gd name="connsiteX3" fmla="*/ 22489 w 44977"/>
                <a:gd name="connsiteY3" fmla="*/ 0 h 57716"/>
                <a:gd name="connsiteX4" fmla="*/ 44977 w 44977"/>
                <a:gd name="connsiteY4" fmla="*/ 28858 h 577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77" h="57716">
                  <a:moveTo>
                    <a:pt x="44977" y="28858"/>
                  </a:moveTo>
                  <a:cubicBezTo>
                    <a:pt x="44977" y="44796"/>
                    <a:pt x="34909" y="57717"/>
                    <a:pt x="22489" y="57717"/>
                  </a:cubicBezTo>
                  <a:cubicBezTo>
                    <a:pt x="10069" y="57717"/>
                    <a:pt x="0" y="44796"/>
                    <a:pt x="0" y="28858"/>
                  </a:cubicBezTo>
                  <a:cubicBezTo>
                    <a:pt x="0" y="12920"/>
                    <a:pt x="10069" y="0"/>
                    <a:pt x="22489" y="0"/>
                  </a:cubicBezTo>
                  <a:cubicBezTo>
                    <a:pt x="34909" y="0"/>
                    <a:pt x="44977" y="12920"/>
                    <a:pt x="44977" y="28858"/>
                  </a:cubicBezTo>
                  <a:close/>
                </a:path>
              </a:pathLst>
            </a:custGeom>
            <a:gradFill>
              <a:gsLst>
                <a:gs pos="0">
                  <a:srgbClr val="EFB698"/>
                </a:gs>
                <a:gs pos="55000">
                  <a:srgbClr val="F3774A"/>
                </a:gs>
              </a:gsLst>
              <a:path path="circle">
                <a:fillToRect l="50000" t="50000" r="50000" b="50000"/>
              </a:path>
            </a:gradFill>
            <a:ln w="2414"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23" name="Freeform 268">
              <a:extLst>
                <a:ext uri="{FF2B5EF4-FFF2-40B4-BE49-F238E27FC236}">
                  <a16:creationId xmlns:a16="http://schemas.microsoft.com/office/drawing/2014/main" id="{D8A65AA7-8A73-4B5C-8417-63F361C6FFF2}"/>
                </a:ext>
              </a:extLst>
            </p:cNvPr>
            <p:cNvSpPr/>
            <p:nvPr/>
          </p:nvSpPr>
          <p:spPr>
            <a:xfrm>
              <a:off x="1524207" y="3461538"/>
              <a:ext cx="211927" cy="202017"/>
            </a:xfrm>
            <a:custGeom>
              <a:avLst/>
              <a:gdLst>
                <a:gd name="connsiteX0" fmla="*/ 2340 w 211927"/>
                <a:gd name="connsiteY0" fmla="*/ 137919 h 202017"/>
                <a:gd name="connsiteX1" fmla="*/ 59133 w 211927"/>
                <a:gd name="connsiteY1" fmla="*/ 199053 h 202017"/>
                <a:gd name="connsiteX2" fmla="*/ 72220 w 211927"/>
                <a:gd name="connsiteY2" fmla="*/ 199560 h 202017"/>
                <a:gd name="connsiteX3" fmla="*/ 110082 w 211927"/>
                <a:gd name="connsiteY3" fmla="*/ 164626 h 202017"/>
                <a:gd name="connsiteX4" fmla="*/ 110591 w 211927"/>
                <a:gd name="connsiteY4" fmla="*/ 151589 h 202017"/>
                <a:gd name="connsiteX5" fmla="*/ 96106 w 211927"/>
                <a:gd name="connsiteY5" fmla="*/ 136021 h 202017"/>
                <a:gd name="connsiteX6" fmla="*/ 96615 w 211927"/>
                <a:gd name="connsiteY6" fmla="*/ 122984 h 202017"/>
                <a:gd name="connsiteX7" fmla="*/ 209439 w 211927"/>
                <a:gd name="connsiteY7" fmla="*/ 18815 h 202017"/>
                <a:gd name="connsiteX8" fmla="*/ 207152 w 211927"/>
                <a:gd name="connsiteY8" fmla="*/ 1475 h 202017"/>
                <a:gd name="connsiteX9" fmla="*/ 194320 w 211927"/>
                <a:gd name="connsiteY9" fmla="*/ 2487 h 202017"/>
                <a:gd name="connsiteX10" fmla="*/ 81495 w 211927"/>
                <a:gd name="connsiteY10" fmla="*/ 106656 h 202017"/>
                <a:gd name="connsiteX11" fmla="*/ 68408 w 211927"/>
                <a:gd name="connsiteY11" fmla="*/ 106150 h 202017"/>
                <a:gd name="connsiteX12" fmla="*/ 53924 w 211927"/>
                <a:gd name="connsiteY12" fmla="*/ 90581 h 202017"/>
                <a:gd name="connsiteX13" fmla="*/ 40838 w 211927"/>
                <a:gd name="connsiteY13" fmla="*/ 90075 h 202017"/>
                <a:gd name="connsiteX14" fmla="*/ 2975 w 211927"/>
                <a:gd name="connsiteY14" fmla="*/ 125009 h 202017"/>
                <a:gd name="connsiteX15" fmla="*/ 2467 w 211927"/>
                <a:gd name="connsiteY15" fmla="*/ 138046 h 202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1927" h="202017">
                  <a:moveTo>
                    <a:pt x="2340" y="137919"/>
                  </a:moveTo>
                  <a:lnTo>
                    <a:pt x="59133" y="199053"/>
                  </a:lnTo>
                  <a:cubicBezTo>
                    <a:pt x="62564" y="202850"/>
                    <a:pt x="68536" y="202977"/>
                    <a:pt x="72220" y="199560"/>
                  </a:cubicBezTo>
                  <a:lnTo>
                    <a:pt x="110082" y="164626"/>
                  </a:lnTo>
                  <a:cubicBezTo>
                    <a:pt x="113894" y="161208"/>
                    <a:pt x="114021" y="155259"/>
                    <a:pt x="110591" y="151589"/>
                  </a:cubicBezTo>
                  <a:lnTo>
                    <a:pt x="96106" y="136021"/>
                  </a:lnTo>
                  <a:cubicBezTo>
                    <a:pt x="92676" y="132223"/>
                    <a:pt x="92803" y="126401"/>
                    <a:pt x="96615" y="122984"/>
                  </a:cubicBezTo>
                  <a:lnTo>
                    <a:pt x="209439" y="18815"/>
                  </a:lnTo>
                  <a:cubicBezTo>
                    <a:pt x="213759" y="12613"/>
                    <a:pt x="212108" y="4639"/>
                    <a:pt x="207152" y="1475"/>
                  </a:cubicBezTo>
                  <a:cubicBezTo>
                    <a:pt x="203595" y="-804"/>
                    <a:pt x="198386" y="-424"/>
                    <a:pt x="194320" y="2487"/>
                  </a:cubicBezTo>
                  <a:cubicBezTo>
                    <a:pt x="156712" y="37168"/>
                    <a:pt x="119103" y="71849"/>
                    <a:pt x="81495" y="106656"/>
                  </a:cubicBezTo>
                  <a:cubicBezTo>
                    <a:pt x="77683" y="110073"/>
                    <a:pt x="71839" y="109947"/>
                    <a:pt x="68408" y="106150"/>
                  </a:cubicBezTo>
                  <a:lnTo>
                    <a:pt x="53924" y="90581"/>
                  </a:lnTo>
                  <a:cubicBezTo>
                    <a:pt x="50494" y="86784"/>
                    <a:pt x="44522" y="86657"/>
                    <a:pt x="40838" y="90075"/>
                  </a:cubicBezTo>
                  <a:lnTo>
                    <a:pt x="2975" y="125009"/>
                  </a:lnTo>
                  <a:cubicBezTo>
                    <a:pt x="-837" y="128426"/>
                    <a:pt x="-964" y="134375"/>
                    <a:pt x="2467" y="138046"/>
                  </a:cubicBezTo>
                  <a:close/>
                </a:path>
              </a:pathLst>
            </a:custGeom>
            <a:gradFill>
              <a:gsLst>
                <a:gs pos="0">
                  <a:srgbClr val="F4F2F6"/>
                </a:gs>
                <a:gs pos="50000">
                  <a:srgbClr val="F8F4F3"/>
                </a:gs>
                <a:gs pos="100000">
                  <a:srgbClr val="FCF7F0"/>
                </a:gs>
              </a:gsLst>
              <a:lin ang="2223600" scaled="1"/>
            </a:gradFill>
            <a:ln w="330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24" name="Freeform 269">
              <a:extLst>
                <a:ext uri="{FF2B5EF4-FFF2-40B4-BE49-F238E27FC236}">
                  <a16:creationId xmlns:a16="http://schemas.microsoft.com/office/drawing/2014/main" id="{5BCEDE2A-2BF1-8C6B-9CD0-6135B3DA51C2}"/>
                </a:ext>
              </a:extLst>
            </p:cNvPr>
            <p:cNvSpPr/>
            <p:nvPr/>
          </p:nvSpPr>
          <p:spPr>
            <a:xfrm>
              <a:off x="1536683" y="3532787"/>
              <a:ext cx="267532" cy="255290"/>
            </a:xfrm>
            <a:custGeom>
              <a:avLst/>
              <a:gdLst>
                <a:gd name="connsiteX0" fmla="*/ 263540 w 267532"/>
                <a:gd name="connsiteY0" fmla="*/ 979 h 255290"/>
                <a:gd name="connsiteX1" fmla="*/ 251470 w 267532"/>
                <a:gd name="connsiteY1" fmla="*/ 2878 h 255290"/>
                <a:gd name="connsiteX2" fmla="*/ 67495 w 267532"/>
                <a:gd name="connsiteY2" fmla="*/ 175648 h 255290"/>
                <a:gd name="connsiteX3" fmla="*/ 52756 w 267532"/>
                <a:gd name="connsiteY3" fmla="*/ 159068 h 255290"/>
                <a:gd name="connsiteX4" fmla="*/ 2569 w 267532"/>
                <a:gd name="connsiteY4" fmla="*/ 203494 h 255290"/>
                <a:gd name="connsiteX5" fmla="*/ 1934 w 267532"/>
                <a:gd name="connsiteY5" fmla="*/ 214126 h 255290"/>
                <a:gd name="connsiteX6" fmla="*/ 36239 w 267532"/>
                <a:gd name="connsiteY6" fmla="*/ 252731 h 255290"/>
                <a:gd name="connsiteX7" fmla="*/ 46912 w 267532"/>
                <a:gd name="connsiteY7" fmla="*/ 253364 h 255290"/>
                <a:gd name="connsiteX8" fmla="*/ 97098 w 267532"/>
                <a:gd name="connsiteY8" fmla="*/ 208937 h 255290"/>
                <a:gd name="connsiteX9" fmla="*/ 80200 w 267532"/>
                <a:gd name="connsiteY9" fmla="*/ 189951 h 255290"/>
                <a:gd name="connsiteX10" fmla="*/ 264557 w 267532"/>
                <a:gd name="connsiteY10" fmla="*/ 16927 h 255290"/>
                <a:gd name="connsiteX11" fmla="*/ 263667 w 267532"/>
                <a:gd name="connsiteY11" fmla="*/ 1106 h 255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7532" h="255290">
                  <a:moveTo>
                    <a:pt x="263540" y="979"/>
                  </a:moveTo>
                  <a:cubicBezTo>
                    <a:pt x="260364" y="-793"/>
                    <a:pt x="255536" y="-160"/>
                    <a:pt x="251470" y="2878"/>
                  </a:cubicBezTo>
                  <a:cubicBezTo>
                    <a:pt x="215641" y="35913"/>
                    <a:pt x="110058" y="136031"/>
                    <a:pt x="67495" y="175648"/>
                  </a:cubicBezTo>
                  <a:lnTo>
                    <a:pt x="52756" y="159068"/>
                  </a:lnTo>
                  <a:lnTo>
                    <a:pt x="2569" y="203494"/>
                  </a:lnTo>
                  <a:cubicBezTo>
                    <a:pt x="-607" y="206279"/>
                    <a:pt x="-861" y="210962"/>
                    <a:pt x="1934" y="214126"/>
                  </a:cubicBezTo>
                  <a:lnTo>
                    <a:pt x="36239" y="252731"/>
                  </a:lnTo>
                  <a:cubicBezTo>
                    <a:pt x="39034" y="255895"/>
                    <a:pt x="43735" y="256148"/>
                    <a:pt x="46912" y="253364"/>
                  </a:cubicBezTo>
                  <a:lnTo>
                    <a:pt x="97098" y="208937"/>
                  </a:lnTo>
                  <a:lnTo>
                    <a:pt x="80200" y="189951"/>
                  </a:lnTo>
                  <a:lnTo>
                    <a:pt x="264557" y="16927"/>
                  </a:lnTo>
                  <a:cubicBezTo>
                    <a:pt x="269131" y="10852"/>
                    <a:pt x="268114" y="3637"/>
                    <a:pt x="263667" y="1106"/>
                  </a:cubicBezTo>
                  <a:close/>
                </a:path>
              </a:pathLst>
            </a:custGeom>
            <a:gradFill>
              <a:gsLst>
                <a:gs pos="0">
                  <a:srgbClr val="F4F2F6"/>
                </a:gs>
                <a:gs pos="50000">
                  <a:srgbClr val="F8F4F3"/>
                </a:gs>
                <a:gs pos="100000">
                  <a:srgbClr val="FCF7F0"/>
                </a:gs>
              </a:gsLst>
              <a:lin ang="2223600" scaled="1"/>
            </a:gradFill>
            <a:ln w="3303"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25" name="Freeform 270">
              <a:extLst>
                <a:ext uri="{FF2B5EF4-FFF2-40B4-BE49-F238E27FC236}">
                  <a16:creationId xmlns:a16="http://schemas.microsoft.com/office/drawing/2014/main" id="{17F86580-EAF0-6794-7120-27B7B6EF7F44}"/>
                </a:ext>
              </a:extLst>
            </p:cNvPr>
            <p:cNvSpPr/>
            <p:nvPr/>
          </p:nvSpPr>
          <p:spPr>
            <a:xfrm>
              <a:off x="2494706" y="2953308"/>
              <a:ext cx="43325" cy="108693"/>
            </a:xfrm>
            <a:custGeom>
              <a:avLst/>
              <a:gdLst>
                <a:gd name="connsiteX0" fmla="*/ 40658 w 43325"/>
                <a:gd name="connsiteY0" fmla="*/ 91638 h 108693"/>
                <a:gd name="connsiteX1" fmla="*/ 29096 w 43325"/>
                <a:gd name="connsiteY1" fmla="*/ 105181 h 108693"/>
                <a:gd name="connsiteX2" fmla="*/ 14103 w 43325"/>
                <a:gd name="connsiteY2" fmla="*/ 105181 h 108693"/>
                <a:gd name="connsiteX3" fmla="*/ 2541 w 43325"/>
                <a:gd name="connsiteY3" fmla="*/ 91638 h 108693"/>
                <a:gd name="connsiteX4" fmla="*/ 0 w 43325"/>
                <a:gd name="connsiteY4" fmla="*/ 84677 h 108693"/>
                <a:gd name="connsiteX5" fmla="*/ 0 w 43325"/>
                <a:gd name="connsiteY5" fmla="*/ 11012 h 108693"/>
                <a:gd name="connsiteX6" fmla="*/ 10545 w 43325"/>
                <a:gd name="connsiteY6" fmla="*/ 0 h 108693"/>
                <a:gd name="connsiteX7" fmla="*/ 32780 w 43325"/>
                <a:gd name="connsiteY7" fmla="*/ 0 h 108693"/>
                <a:gd name="connsiteX8" fmla="*/ 43326 w 43325"/>
                <a:gd name="connsiteY8" fmla="*/ 11012 h 108693"/>
                <a:gd name="connsiteX9" fmla="*/ 43326 w 43325"/>
                <a:gd name="connsiteY9" fmla="*/ 84677 h 108693"/>
                <a:gd name="connsiteX10" fmla="*/ 40785 w 43325"/>
                <a:gd name="connsiteY10" fmla="*/ 91638 h 108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325" h="108693">
                  <a:moveTo>
                    <a:pt x="40658" y="91638"/>
                  </a:moveTo>
                  <a:lnTo>
                    <a:pt x="29096" y="105181"/>
                  </a:lnTo>
                  <a:cubicBezTo>
                    <a:pt x="25157" y="109864"/>
                    <a:pt x="18042" y="109864"/>
                    <a:pt x="14103" y="105181"/>
                  </a:cubicBezTo>
                  <a:lnTo>
                    <a:pt x="2541" y="91638"/>
                  </a:lnTo>
                  <a:cubicBezTo>
                    <a:pt x="889" y="89740"/>
                    <a:pt x="0" y="87208"/>
                    <a:pt x="0" y="84677"/>
                  </a:cubicBezTo>
                  <a:lnTo>
                    <a:pt x="0" y="11012"/>
                  </a:lnTo>
                  <a:cubicBezTo>
                    <a:pt x="0" y="4936"/>
                    <a:pt x="4701" y="0"/>
                    <a:pt x="10545" y="0"/>
                  </a:cubicBezTo>
                  <a:lnTo>
                    <a:pt x="32780" y="0"/>
                  </a:lnTo>
                  <a:cubicBezTo>
                    <a:pt x="38625" y="0"/>
                    <a:pt x="43326" y="4936"/>
                    <a:pt x="43326" y="11012"/>
                  </a:cubicBezTo>
                  <a:lnTo>
                    <a:pt x="43326" y="84677"/>
                  </a:lnTo>
                  <a:cubicBezTo>
                    <a:pt x="43326" y="87208"/>
                    <a:pt x="42436" y="89740"/>
                    <a:pt x="40785" y="91638"/>
                  </a:cubicBezTo>
                  <a:close/>
                </a:path>
              </a:pathLst>
            </a:custGeom>
            <a:solidFill>
              <a:srgbClr val="F9F8F1"/>
            </a:solidFill>
            <a:ln w="5082" cap="flat">
              <a:solidFill>
                <a:srgbClr val="B3B3A7"/>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26" name="Freeform 271">
              <a:extLst>
                <a:ext uri="{FF2B5EF4-FFF2-40B4-BE49-F238E27FC236}">
                  <a16:creationId xmlns:a16="http://schemas.microsoft.com/office/drawing/2014/main" id="{80117CAF-16B5-2501-98F1-2883F6F40639}"/>
                </a:ext>
              </a:extLst>
            </p:cNvPr>
            <p:cNvSpPr/>
            <p:nvPr/>
          </p:nvSpPr>
          <p:spPr>
            <a:xfrm>
              <a:off x="2057510" y="3361881"/>
              <a:ext cx="109108" cy="43161"/>
            </a:xfrm>
            <a:custGeom>
              <a:avLst/>
              <a:gdLst>
                <a:gd name="connsiteX0" fmla="*/ 91988 w 109108"/>
                <a:gd name="connsiteY0" fmla="*/ 2658 h 43161"/>
                <a:gd name="connsiteX1" fmla="*/ 105583 w 109108"/>
                <a:gd name="connsiteY1" fmla="*/ 14176 h 43161"/>
                <a:gd name="connsiteX2" fmla="*/ 105583 w 109108"/>
                <a:gd name="connsiteY2" fmla="*/ 29112 h 43161"/>
                <a:gd name="connsiteX3" fmla="*/ 91988 w 109108"/>
                <a:gd name="connsiteY3" fmla="*/ 40630 h 43161"/>
                <a:gd name="connsiteX4" fmla="*/ 85000 w 109108"/>
                <a:gd name="connsiteY4" fmla="*/ 43161 h 43161"/>
                <a:gd name="connsiteX5" fmla="*/ 11054 w 109108"/>
                <a:gd name="connsiteY5" fmla="*/ 43161 h 43161"/>
                <a:gd name="connsiteX6" fmla="*/ 0 w 109108"/>
                <a:gd name="connsiteY6" fmla="*/ 32656 h 43161"/>
                <a:gd name="connsiteX7" fmla="*/ 0 w 109108"/>
                <a:gd name="connsiteY7" fmla="*/ 10505 h 43161"/>
                <a:gd name="connsiteX8" fmla="*/ 11054 w 109108"/>
                <a:gd name="connsiteY8" fmla="*/ 0 h 43161"/>
                <a:gd name="connsiteX9" fmla="*/ 85000 w 109108"/>
                <a:gd name="connsiteY9" fmla="*/ 0 h 43161"/>
                <a:gd name="connsiteX10" fmla="*/ 91988 w 109108"/>
                <a:gd name="connsiteY10" fmla="*/ 2532 h 4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108" h="43161">
                  <a:moveTo>
                    <a:pt x="91988" y="2658"/>
                  </a:moveTo>
                  <a:lnTo>
                    <a:pt x="105583" y="14176"/>
                  </a:lnTo>
                  <a:cubicBezTo>
                    <a:pt x="110284" y="18100"/>
                    <a:pt x="110284" y="25188"/>
                    <a:pt x="105583" y="29112"/>
                  </a:cubicBezTo>
                  <a:lnTo>
                    <a:pt x="91988" y="40630"/>
                  </a:lnTo>
                  <a:cubicBezTo>
                    <a:pt x="90082" y="42275"/>
                    <a:pt x="87541" y="43161"/>
                    <a:pt x="85000" y="43161"/>
                  </a:cubicBezTo>
                  <a:lnTo>
                    <a:pt x="11054" y="43161"/>
                  </a:lnTo>
                  <a:cubicBezTo>
                    <a:pt x="4955" y="43161"/>
                    <a:pt x="0" y="38478"/>
                    <a:pt x="0" y="32656"/>
                  </a:cubicBezTo>
                  <a:lnTo>
                    <a:pt x="0" y="10505"/>
                  </a:lnTo>
                  <a:cubicBezTo>
                    <a:pt x="0" y="4683"/>
                    <a:pt x="4955" y="0"/>
                    <a:pt x="11054" y="0"/>
                  </a:cubicBezTo>
                  <a:lnTo>
                    <a:pt x="85000" y="0"/>
                  </a:lnTo>
                  <a:cubicBezTo>
                    <a:pt x="87541" y="0"/>
                    <a:pt x="90082" y="886"/>
                    <a:pt x="91988" y="2532"/>
                  </a:cubicBezTo>
                  <a:close/>
                </a:path>
              </a:pathLst>
            </a:custGeom>
            <a:solidFill>
              <a:srgbClr val="F9F8F1"/>
            </a:solidFill>
            <a:ln w="5082" cap="flat">
              <a:solidFill>
                <a:srgbClr val="B3B3A7"/>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27" name="Freeform 272">
              <a:extLst>
                <a:ext uri="{FF2B5EF4-FFF2-40B4-BE49-F238E27FC236}">
                  <a16:creationId xmlns:a16="http://schemas.microsoft.com/office/drawing/2014/main" id="{54E4F809-9484-F647-7742-9A7844F74F6A}"/>
                </a:ext>
              </a:extLst>
            </p:cNvPr>
            <p:cNvSpPr/>
            <p:nvPr/>
          </p:nvSpPr>
          <p:spPr>
            <a:xfrm rot="19268398">
              <a:off x="2254076" y="2334494"/>
              <a:ext cx="40149" cy="149481"/>
            </a:xfrm>
            <a:custGeom>
              <a:avLst/>
              <a:gdLst>
                <a:gd name="connsiteX0" fmla="*/ 32018 w 40149"/>
                <a:gd name="connsiteY0" fmla="*/ 0 h 149481"/>
                <a:gd name="connsiteX1" fmla="*/ 40149 w 40149"/>
                <a:gd name="connsiteY1" fmla="*/ 8101 h 149481"/>
                <a:gd name="connsiteX2" fmla="*/ 40149 w 40149"/>
                <a:gd name="connsiteY2" fmla="*/ 141381 h 149481"/>
                <a:gd name="connsiteX3" fmla="*/ 32018 w 40149"/>
                <a:gd name="connsiteY3" fmla="*/ 149481 h 149481"/>
                <a:gd name="connsiteX4" fmla="*/ 8131 w 40149"/>
                <a:gd name="connsiteY4" fmla="*/ 149481 h 149481"/>
                <a:gd name="connsiteX5" fmla="*/ 0 w 40149"/>
                <a:gd name="connsiteY5" fmla="*/ 141381 h 149481"/>
                <a:gd name="connsiteX6" fmla="*/ 0 w 40149"/>
                <a:gd name="connsiteY6" fmla="*/ 8101 h 149481"/>
                <a:gd name="connsiteX7" fmla="*/ 8131 w 40149"/>
                <a:gd name="connsiteY7" fmla="*/ 0 h 14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49" h="149481">
                  <a:moveTo>
                    <a:pt x="32018" y="0"/>
                  </a:moveTo>
                  <a:cubicBezTo>
                    <a:pt x="36509" y="0"/>
                    <a:pt x="40149" y="3627"/>
                    <a:pt x="40149" y="8101"/>
                  </a:cubicBezTo>
                  <a:lnTo>
                    <a:pt x="40149" y="141381"/>
                  </a:lnTo>
                  <a:cubicBezTo>
                    <a:pt x="40149" y="145855"/>
                    <a:pt x="36509" y="149481"/>
                    <a:pt x="32018" y="149481"/>
                  </a:cubicBezTo>
                  <a:lnTo>
                    <a:pt x="8131" y="149481"/>
                  </a:lnTo>
                  <a:cubicBezTo>
                    <a:pt x="3640" y="149481"/>
                    <a:pt x="0" y="145855"/>
                    <a:pt x="0" y="141381"/>
                  </a:cubicBezTo>
                  <a:lnTo>
                    <a:pt x="0" y="8101"/>
                  </a:lnTo>
                  <a:cubicBezTo>
                    <a:pt x="0" y="3627"/>
                    <a:pt x="3641" y="0"/>
                    <a:pt x="8131" y="0"/>
                  </a:cubicBezTo>
                  <a:close/>
                </a:path>
              </a:pathLst>
            </a:custGeom>
            <a:solidFill>
              <a:srgbClr val="62D488"/>
            </a:solidFill>
            <a:ln w="4955"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28" name="Freeform 273">
              <a:extLst>
                <a:ext uri="{FF2B5EF4-FFF2-40B4-BE49-F238E27FC236}">
                  <a16:creationId xmlns:a16="http://schemas.microsoft.com/office/drawing/2014/main" id="{F9CD4B6F-FD6D-2E3F-08D4-FBBE082DF167}"/>
                </a:ext>
              </a:extLst>
            </p:cNvPr>
            <p:cNvSpPr/>
            <p:nvPr/>
          </p:nvSpPr>
          <p:spPr>
            <a:xfrm rot="19268398">
              <a:off x="2214503" y="2366289"/>
              <a:ext cx="40149" cy="149481"/>
            </a:xfrm>
            <a:custGeom>
              <a:avLst/>
              <a:gdLst>
                <a:gd name="connsiteX0" fmla="*/ 32018 w 40149"/>
                <a:gd name="connsiteY0" fmla="*/ 0 h 149481"/>
                <a:gd name="connsiteX1" fmla="*/ 40149 w 40149"/>
                <a:gd name="connsiteY1" fmla="*/ 8101 h 149481"/>
                <a:gd name="connsiteX2" fmla="*/ 40149 w 40149"/>
                <a:gd name="connsiteY2" fmla="*/ 141381 h 149481"/>
                <a:gd name="connsiteX3" fmla="*/ 32018 w 40149"/>
                <a:gd name="connsiteY3" fmla="*/ 149481 h 149481"/>
                <a:gd name="connsiteX4" fmla="*/ 8131 w 40149"/>
                <a:gd name="connsiteY4" fmla="*/ 149481 h 149481"/>
                <a:gd name="connsiteX5" fmla="*/ 0 w 40149"/>
                <a:gd name="connsiteY5" fmla="*/ 141381 h 149481"/>
                <a:gd name="connsiteX6" fmla="*/ 0 w 40149"/>
                <a:gd name="connsiteY6" fmla="*/ 8101 h 149481"/>
                <a:gd name="connsiteX7" fmla="*/ 8131 w 40149"/>
                <a:gd name="connsiteY7" fmla="*/ 0 h 149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149" h="149481">
                  <a:moveTo>
                    <a:pt x="32018" y="0"/>
                  </a:moveTo>
                  <a:cubicBezTo>
                    <a:pt x="36509" y="0"/>
                    <a:pt x="40149" y="3627"/>
                    <a:pt x="40149" y="8101"/>
                  </a:cubicBezTo>
                  <a:lnTo>
                    <a:pt x="40149" y="141381"/>
                  </a:lnTo>
                  <a:cubicBezTo>
                    <a:pt x="40149" y="145855"/>
                    <a:pt x="36509" y="149481"/>
                    <a:pt x="32018" y="149481"/>
                  </a:cubicBezTo>
                  <a:lnTo>
                    <a:pt x="8131" y="149481"/>
                  </a:lnTo>
                  <a:cubicBezTo>
                    <a:pt x="3640" y="149481"/>
                    <a:pt x="0" y="145855"/>
                    <a:pt x="0" y="141381"/>
                  </a:cubicBezTo>
                  <a:lnTo>
                    <a:pt x="0" y="8101"/>
                  </a:lnTo>
                  <a:cubicBezTo>
                    <a:pt x="0" y="3627"/>
                    <a:pt x="3641" y="0"/>
                    <a:pt x="8131" y="0"/>
                  </a:cubicBezTo>
                  <a:close/>
                </a:path>
              </a:pathLst>
            </a:custGeom>
            <a:solidFill>
              <a:srgbClr val="62D488"/>
            </a:solidFill>
            <a:ln w="4955"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29" name="Freeform 274">
              <a:extLst>
                <a:ext uri="{FF2B5EF4-FFF2-40B4-BE49-F238E27FC236}">
                  <a16:creationId xmlns:a16="http://schemas.microsoft.com/office/drawing/2014/main" id="{07AE6B86-8F52-C7B5-B77E-7BCE389FD00E}"/>
                </a:ext>
              </a:extLst>
            </p:cNvPr>
            <p:cNvSpPr/>
            <p:nvPr/>
          </p:nvSpPr>
          <p:spPr>
            <a:xfrm rot="19268398">
              <a:off x="2278922" y="2459140"/>
              <a:ext cx="48534" cy="62273"/>
            </a:xfrm>
            <a:custGeom>
              <a:avLst/>
              <a:gdLst>
                <a:gd name="connsiteX0" fmla="*/ 48535 w 48534"/>
                <a:gd name="connsiteY0" fmla="*/ 31137 h 62273"/>
                <a:gd name="connsiteX1" fmla="*/ 24267 w 48534"/>
                <a:gd name="connsiteY1" fmla="*/ 62273 h 62273"/>
                <a:gd name="connsiteX2" fmla="*/ 0 w 48534"/>
                <a:gd name="connsiteY2" fmla="*/ 31137 h 62273"/>
                <a:gd name="connsiteX3" fmla="*/ 24267 w 48534"/>
                <a:gd name="connsiteY3" fmla="*/ 0 h 62273"/>
                <a:gd name="connsiteX4" fmla="*/ 48535 w 48534"/>
                <a:gd name="connsiteY4" fmla="*/ 31137 h 62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534" h="62273">
                  <a:moveTo>
                    <a:pt x="48535" y="31137"/>
                  </a:moveTo>
                  <a:cubicBezTo>
                    <a:pt x="48535" y="48333"/>
                    <a:pt x="37670" y="62273"/>
                    <a:pt x="24267" y="62273"/>
                  </a:cubicBezTo>
                  <a:cubicBezTo>
                    <a:pt x="10865" y="62273"/>
                    <a:pt x="0" y="48333"/>
                    <a:pt x="0" y="31137"/>
                  </a:cubicBezTo>
                  <a:cubicBezTo>
                    <a:pt x="0" y="13940"/>
                    <a:pt x="10865" y="0"/>
                    <a:pt x="24267" y="0"/>
                  </a:cubicBezTo>
                  <a:cubicBezTo>
                    <a:pt x="37670" y="0"/>
                    <a:pt x="48535" y="13940"/>
                    <a:pt x="48535" y="31137"/>
                  </a:cubicBezTo>
                  <a:close/>
                </a:path>
              </a:pathLst>
            </a:custGeom>
            <a:gradFill>
              <a:gsLst>
                <a:gs pos="0">
                  <a:srgbClr val="EFB698"/>
                </a:gs>
                <a:gs pos="55000">
                  <a:srgbClr val="F3774A"/>
                </a:gs>
              </a:gsLst>
              <a:path path="circle">
                <a:fillToRect l="50000" t="50000" r="50000" b="50000"/>
              </a:path>
            </a:gradFill>
            <a:ln w="266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30" name="Freeform 275">
              <a:extLst>
                <a:ext uri="{FF2B5EF4-FFF2-40B4-BE49-F238E27FC236}">
                  <a16:creationId xmlns:a16="http://schemas.microsoft.com/office/drawing/2014/main" id="{64C1DC4C-A1A4-BAB1-C5CA-20E646FD2275}"/>
                </a:ext>
              </a:extLst>
            </p:cNvPr>
            <p:cNvSpPr/>
            <p:nvPr/>
          </p:nvSpPr>
          <p:spPr>
            <a:xfrm>
              <a:off x="2386709" y="2459931"/>
              <a:ext cx="106980" cy="12657"/>
            </a:xfrm>
            <a:custGeom>
              <a:avLst/>
              <a:gdLst>
                <a:gd name="connsiteX0" fmla="*/ 0 w 106980"/>
                <a:gd name="connsiteY0" fmla="*/ 0 h 12657"/>
                <a:gd name="connsiteX1" fmla="*/ 106980 w 106980"/>
                <a:gd name="connsiteY1" fmla="*/ 0 h 12657"/>
              </a:gdLst>
              <a:ahLst/>
              <a:cxnLst>
                <a:cxn ang="0">
                  <a:pos x="connsiteX0" y="connsiteY0"/>
                </a:cxn>
                <a:cxn ang="0">
                  <a:pos x="connsiteX1" y="connsiteY1"/>
                </a:cxn>
              </a:cxnLst>
              <a:rect l="l" t="t" r="r" b="b"/>
              <a:pathLst>
                <a:path w="106980" h="12657">
                  <a:moveTo>
                    <a:pt x="0" y="0"/>
                  </a:moveTo>
                  <a:lnTo>
                    <a:pt x="106980" y="0"/>
                  </a:lnTo>
                </a:path>
              </a:pathLst>
            </a:custGeom>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31" name="Freeform 276">
              <a:extLst>
                <a:ext uri="{FF2B5EF4-FFF2-40B4-BE49-F238E27FC236}">
                  <a16:creationId xmlns:a16="http://schemas.microsoft.com/office/drawing/2014/main" id="{1036237F-3E7B-0A6B-76CA-9845D66F1281}"/>
                </a:ext>
              </a:extLst>
            </p:cNvPr>
            <p:cNvSpPr/>
            <p:nvPr/>
          </p:nvSpPr>
          <p:spPr>
            <a:xfrm>
              <a:off x="2164871" y="2496130"/>
              <a:ext cx="88430" cy="225171"/>
            </a:xfrm>
            <a:custGeom>
              <a:avLst/>
              <a:gdLst>
                <a:gd name="connsiteX0" fmla="*/ 88430 w 88430"/>
                <a:gd name="connsiteY0" fmla="*/ 0 h 225171"/>
                <a:gd name="connsiteX1" fmla="*/ 39387 w 88430"/>
                <a:gd name="connsiteY1" fmla="*/ 225171 h 225171"/>
                <a:gd name="connsiteX2" fmla="*/ 0 w 88430"/>
                <a:gd name="connsiteY2" fmla="*/ 225171 h 225171"/>
              </a:gdLst>
              <a:ahLst/>
              <a:cxnLst>
                <a:cxn ang="0">
                  <a:pos x="connsiteX0" y="connsiteY0"/>
                </a:cxn>
                <a:cxn ang="0">
                  <a:pos x="connsiteX1" y="connsiteY1"/>
                </a:cxn>
                <a:cxn ang="0">
                  <a:pos x="connsiteX2" y="connsiteY2"/>
                </a:cxn>
              </a:cxnLst>
              <a:rect l="l" t="t" r="r" b="b"/>
              <a:pathLst>
                <a:path w="88430" h="225171">
                  <a:moveTo>
                    <a:pt x="88430" y="0"/>
                  </a:moveTo>
                  <a:lnTo>
                    <a:pt x="39387" y="225171"/>
                  </a:lnTo>
                  <a:lnTo>
                    <a:pt x="0" y="225171"/>
                  </a:lnTo>
                </a:path>
              </a:pathLst>
            </a:custGeom>
            <a:noFill/>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32" name="Freeform 277">
              <a:extLst>
                <a:ext uri="{FF2B5EF4-FFF2-40B4-BE49-F238E27FC236}">
                  <a16:creationId xmlns:a16="http://schemas.microsoft.com/office/drawing/2014/main" id="{B64744E1-D7CF-B0C9-726F-271D01627C63}"/>
                </a:ext>
              </a:extLst>
            </p:cNvPr>
            <p:cNvSpPr/>
            <p:nvPr/>
          </p:nvSpPr>
          <p:spPr>
            <a:xfrm>
              <a:off x="2516305" y="3116332"/>
              <a:ext cx="102787" cy="12657"/>
            </a:xfrm>
            <a:custGeom>
              <a:avLst/>
              <a:gdLst>
                <a:gd name="connsiteX0" fmla="*/ 0 w 102787"/>
                <a:gd name="connsiteY0" fmla="*/ 0 h 12657"/>
                <a:gd name="connsiteX1" fmla="*/ 102787 w 102787"/>
                <a:gd name="connsiteY1" fmla="*/ 0 h 12657"/>
              </a:gdLst>
              <a:ahLst/>
              <a:cxnLst>
                <a:cxn ang="0">
                  <a:pos x="connsiteX0" y="connsiteY0"/>
                </a:cxn>
                <a:cxn ang="0">
                  <a:pos x="connsiteX1" y="connsiteY1"/>
                </a:cxn>
              </a:cxnLst>
              <a:rect l="l" t="t" r="r" b="b"/>
              <a:pathLst>
                <a:path w="102787" h="12657">
                  <a:moveTo>
                    <a:pt x="0" y="0"/>
                  </a:moveTo>
                  <a:lnTo>
                    <a:pt x="102787" y="0"/>
                  </a:lnTo>
                </a:path>
              </a:pathLst>
            </a:custGeom>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33" name="Freeform 278">
              <a:extLst>
                <a:ext uri="{FF2B5EF4-FFF2-40B4-BE49-F238E27FC236}">
                  <a16:creationId xmlns:a16="http://schemas.microsoft.com/office/drawing/2014/main" id="{9FF14FDF-F4B9-C19F-9125-6BA4D13F33E2}"/>
                </a:ext>
              </a:extLst>
            </p:cNvPr>
            <p:cNvSpPr/>
            <p:nvPr/>
          </p:nvSpPr>
          <p:spPr>
            <a:xfrm>
              <a:off x="1646614" y="3694386"/>
              <a:ext cx="73183" cy="12657"/>
            </a:xfrm>
            <a:custGeom>
              <a:avLst/>
              <a:gdLst>
                <a:gd name="connsiteX0" fmla="*/ 0 w 73183"/>
                <a:gd name="connsiteY0" fmla="*/ 0 h 12657"/>
                <a:gd name="connsiteX1" fmla="*/ 73184 w 73183"/>
                <a:gd name="connsiteY1" fmla="*/ 0 h 12657"/>
              </a:gdLst>
              <a:ahLst/>
              <a:cxnLst>
                <a:cxn ang="0">
                  <a:pos x="connsiteX0" y="connsiteY0"/>
                </a:cxn>
                <a:cxn ang="0">
                  <a:pos x="connsiteX1" y="connsiteY1"/>
                </a:cxn>
              </a:cxnLst>
              <a:rect l="l" t="t" r="r" b="b"/>
              <a:pathLst>
                <a:path w="73183" h="12657">
                  <a:moveTo>
                    <a:pt x="0" y="0"/>
                  </a:moveTo>
                  <a:lnTo>
                    <a:pt x="73184" y="0"/>
                  </a:lnTo>
                </a:path>
              </a:pathLst>
            </a:custGeom>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34" name="Freeform 279">
              <a:extLst>
                <a:ext uri="{FF2B5EF4-FFF2-40B4-BE49-F238E27FC236}">
                  <a16:creationId xmlns:a16="http://schemas.microsoft.com/office/drawing/2014/main" id="{D9BC47F3-AFB5-7793-C3D7-A706C5AC82B0}"/>
                </a:ext>
              </a:extLst>
            </p:cNvPr>
            <p:cNvSpPr/>
            <p:nvPr/>
          </p:nvSpPr>
          <p:spPr>
            <a:xfrm>
              <a:off x="2386709" y="1832767"/>
              <a:ext cx="92368" cy="12657"/>
            </a:xfrm>
            <a:custGeom>
              <a:avLst/>
              <a:gdLst>
                <a:gd name="connsiteX0" fmla="*/ 0 w 92368"/>
                <a:gd name="connsiteY0" fmla="*/ 0 h 12657"/>
                <a:gd name="connsiteX1" fmla="*/ 92369 w 92368"/>
                <a:gd name="connsiteY1" fmla="*/ 0 h 12657"/>
              </a:gdLst>
              <a:ahLst/>
              <a:cxnLst>
                <a:cxn ang="0">
                  <a:pos x="connsiteX0" y="connsiteY0"/>
                </a:cxn>
                <a:cxn ang="0">
                  <a:pos x="connsiteX1" y="connsiteY1"/>
                </a:cxn>
              </a:cxnLst>
              <a:rect l="l" t="t" r="r" b="b"/>
              <a:pathLst>
                <a:path w="92368" h="12657">
                  <a:moveTo>
                    <a:pt x="0" y="0"/>
                  </a:moveTo>
                  <a:lnTo>
                    <a:pt x="92369" y="0"/>
                  </a:lnTo>
                </a:path>
              </a:pathLst>
            </a:custGeom>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35" name="TextBox 2372">
              <a:extLst>
                <a:ext uri="{FF2B5EF4-FFF2-40B4-BE49-F238E27FC236}">
                  <a16:creationId xmlns:a16="http://schemas.microsoft.com/office/drawing/2014/main" id="{60CA6080-2EE1-486A-3310-08E3E297FFA1}"/>
                </a:ext>
              </a:extLst>
            </p:cNvPr>
            <p:cNvSpPr txBox="1"/>
            <p:nvPr/>
          </p:nvSpPr>
          <p:spPr>
            <a:xfrm>
              <a:off x="2413764" y="1733887"/>
              <a:ext cx="428322"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IL-12</a:t>
              </a:r>
            </a:p>
          </p:txBody>
        </p:sp>
        <p:sp>
          <p:nvSpPr>
            <p:cNvPr id="136" name="TextBox 2373">
              <a:extLst>
                <a:ext uri="{FF2B5EF4-FFF2-40B4-BE49-F238E27FC236}">
                  <a16:creationId xmlns:a16="http://schemas.microsoft.com/office/drawing/2014/main" id="{7E1C9F97-A247-C433-DCB2-F98003A39F4B}"/>
                </a:ext>
              </a:extLst>
            </p:cNvPr>
            <p:cNvSpPr txBox="1"/>
            <p:nvPr/>
          </p:nvSpPr>
          <p:spPr>
            <a:xfrm>
              <a:off x="2424865" y="2355861"/>
              <a:ext cx="373820"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CD4</a:t>
              </a:r>
            </a:p>
          </p:txBody>
        </p:sp>
        <p:sp>
          <p:nvSpPr>
            <p:cNvPr id="137" name="TextBox 2374">
              <a:extLst>
                <a:ext uri="{FF2B5EF4-FFF2-40B4-BE49-F238E27FC236}">
                  <a16:creationId xmlns:a16="http://schemas.microsoft.com/office/drawing/2014/main" id="{AE198E56-CA44-7E39-CB9B-EB2B743BB58D}"/>
                </a:ext>
              </a:extLst>
            </p:cNvPr>
            <p:cNvSpPr txBox="1"/>
            <p:nvPr/>
          </p:nvSpPr>
          <p:spPr>
            <a:xfrm>
              <a:off x="3059886" y="2757727"/>
              <a:ext cx="428322"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IL-10</a:t>
              </a:r>
            </a:p>
          </p:txBody>
        </p:sp>
        <p:sp>
          <p:nvSpPr>
            <p:cNvPr id="138" name="TextBox 2375">
              <a:extLst>
                <a:ext uri="{FF2B5EF4-FFF2-40B4-BE49-F238E27FC236}">
                  <a16:creationId xmlns:a16="http://schemas.microsoft.com/office/drawing/2014/main" id="{639E93C5-6ECF-ED7B-858E-2BCD1B11FCC6}"/>
                </a:ext>
              </a:extLst>
            </p:cNvPr>
            <p:cNvSpPr txBox="1"/>
            <p:nvPr/>
          </p:nvSpPr>
          <p:spPr>
            <a:xfrm>
              <a:off x="3190117" y="2925561"/>
              <a:ext cx="410690"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err="1">
                  <a:ln/>
                  <a:solidFill>
                    <a:srgbClr val="23004C"/>
                  </a:solidFill>
                  <a:effectLst/>
                  <a:uLnTx/>
                  <a:uFillTx/>
                  <a:latin typeface="Verdana"/>
                  <a:ea typeface="Verdana"/>
                  <a:cs typeface="Verdana"/>
                  <a:sym typeface="Verdana"/>
                  <a:rtl val="0"/>
                </a:rPr>
                <a:t>TGF</a:t>
              </a:r>
              <a:r>
                <a:rPr kumimoji="0" lang="en-US" sz="700" b="0" i="0" u="none" strike="noStrike" kern="1200" cap="none" spc="0" normalizeH="0" baseline="0" noProof="0" err="1">
                  <a:ln/>
                  <a:solidFill>
                    <a:srgbClr val="23004C"/>
                  </a:solidFill>
                  <a:effectLst/>
                  <a:uLnTx/>
                  <a:uFillTx/>
                  <a:latin typeface="Symbol" pitchFamily="2" charset="2"/>
                  <a:ea typeface="Verdana"/>
                  <a:cs typeface="Verdana"/>
                  <a:sym typeface="Verdana"/>
                  <a:rtl val="0"/>
                </a:rPr>
                <a:t>b</a:t>
              </a:r>
              <a:endParaRPr kumimoji="0" lang="en-US" sz="700" b="0" i="0" u="none" strike="noStrike" kern="1200" cap="none" spc="0" normalizeH="0" baseline="0" noProof="0">
                <a:ln/>
                <a:solidFill>
                  <a:srgbClr val="23004C"/>
                </a:solidFill>
                <a:effectLst/>
                <a:uLnTx/>
                <a:uFillTx/>
                <a:latin typeface="Symbol" pitchFamily="2" charset="2"/>
                <a:ea typeface="Verdana"/>
                <a:cs typeface="Verdana"/>
                <a:sym typeface="Verdana"/>
                <a:rtl val="0"/>
              </a:endParaRPr>
            </a:p>
          </p:txBody>
        </p:sp>
        <p:sp>
          <p:nvSpPr>
            <p:cNvPr id="139" name="TextBox 2376">
              <a:extLst>
                <a:ext uri="{FF2B5EF4-FFF2-40B4-BE49-F238E27FC236}">
                  <a16:creationId xmlns:a16="http://schemas.microsoft.com/office/drawing/2014/main" id="{76575B0A-2B77-F0E7-F0AA-C9E13CCF83C0}"/>
                </a:ext>
              </a:extLst>
            </p:cNvPr>
            <p:cNvSpPr txBox="1"/>
            <p:nvPr/>
          </p:nvSpPr>
          <p:spPr>
            <a:xfrm>
              <a:off x="2562720" y="3007832"/>
              <a:ext cx="365806"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PD1</a:t>
              </a:r>
            </a:p>
          </p:txBody>
        </p:sp>
        <p:sp>
          <p:nvSpPr>
            <p:cNvPr id="140" name="TextBox 2377">
              <a:extLst>
                <a:ext uri="{FF2B5EF4-FFF2-40B4-BE49-F238E27FC236}">
                  <a16:creationId xmlns:a16="http://schemas.microsoft.com/office/drawing/2014/main" id="{AEB19D6A-1944-CF37-ED1C-9585EFB60BF7}"/>
                </a:ext>
              </a:extLst>
            </p:cNvPr>
            <p:cNvSpPr txBox="1"/>
            <p:nvPr/>
          </p:nvSpPr>
          <p:spPr>
            <a:xfrm>
              <a:off x="2476322" y="3909149"/>
              <a:ext cx="784189"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Insel-Antigen</a:t>
              </a:r>
            </a:p>
          </p:txBody>
        </p:sp>
        <p:sp>
          <p:nvSpPr>
            <p:cNvPr id="141" name="TextBox 2378">
              <a:extLst>
                <a:ext uri="{FF2B5EF4-FFF2-40B4-BE49-F238E27FC236}">
                  <a16:creationId xmlns:a16="http://schemas.microsoft.com/office/drawing/2014/main" id="{DEC52E33-0BC2-4553-401E-C2AA74667DB4}"/>
                </a:ext>
              </a:extLst>
            </p:cNvPr>
            <p:cNvSpPr txBox="1"/>
            <p:nvPr/>
          </p:nvSpPr>
          <p:spPr>
            <a:xfrm>
              <a:off x="2044335" y="3653601"/>
              <a:ext cx="752129"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HLA Klasse I</a:t>
              </a:r>
            </a:p>
          </p:txBody>
        </p:sp>
        <p:sp>
          <p:nvSpPr>
            <p:cNvPr id="142" name="TextBox 2379">
              <a:extLst>
                <a:ext uri="{FF2B5EF4-FFF2-40B4-BE49-F238E27FC236}">
                  <a16:creationId xmlns:a16="http://schemas.microsoft.com/office/drawing/2014/main" id="{9515AE18-07B7-B149-894D-1AEF3B0156AA}"/>
                </a:ext>
              </a:extLst>
            </p:cNvPr>
            <p:cNvSpPr txBox="1"/>
            <p:nvPr/>
          </p:nvSpPr>
          <p:spPr>
            <a:xfrm>
              <a:off x="1635600" y="3593607"/>
              <a:ext cx="373820"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CD8</a:t>
              </a:r>
            </a:p>
          </p:txBody>
        </p:sp>
        <p:sp>
          <p:nvSpPr>
            <p:cNvPr id="143" name="TextBox 2380">
              <a:extLst>
                <a:ext uri="{FF2B5EF4-FFF2-40B4-BE49-F238E27FC236}">
                  <a16:creationId xmlns:a16="http://schemas.microsoft.com/office/drawing/2014/main" id="{CFB46827-FF5C-1E3C-53C8-D9C9F5B9B4E0}"/>
                </a:ext>
              </a:extLst>
            </p:cNvPr>
            <p:cNvSpPr txBox="1"/>
            <p:nvPr/>
          </p:nvSpPr>
          <p:spPr>
            <a:xfrm>
              <a:off x="1247778" y="3377169"/>
              <a:ext cx="365806" cy="200055"/>
            </a:xfrm>
            <a:prstGeom prst="rect">
              <a:avLst/>
            </a:prstGeom>
            <a:noFill/>
          </p:spPr>
          <p:txBody>
            <a:bodyPr wrap="non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TCR</a:t>
              </a:r>
            </a:p>
          </p:txBody>
        </p:sp>
        <p:sp>
          <p:nvSpPr>
            <p:cNvPr id="144" name="TextBox 2381">
              <a:extLst>
                <a:ext uri="{FF2B5EF4-FFF2-40B4-BE49-F238E27FC236}">
                  <a16:creationId xmlns:a16="http://schemas.microsoft.com/office/drawing/2014/main" id="{A94D7E84-6404-7347-DCBA-992EB4318B49}"/>
                </a:ext>
              </a:extLst>
            </p:cNvPr>
            <p:cNvSpPr txBox="1"/>
            <p:nvPr/>
          </p:nvSpPr>
          <p:spPr>
            <a:xfrm>
              <a:off x="1456769" y="2631155"/>
              <a:ext cx="790601" cy="200055"/>
            </a:xfrm>
            <a:prstGeom prst="rect">
              <a:avLst/>
            </a:prstGeom>
            <a:noFill/>
          </p:spPr>
          <p:txBody>
            <a:bodyPr wrap="non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HLA Klasse II</a:t>
              </a:r>
            </a:p>
          </p:txBody>
        </p:sp>
        <p:sp>
          <p:nvSpPr>
            <p:cNvPr id="145" name="TextBox 2382">
              <a:extLst>
                <a:ext uri="{FF2B5EF4-FFF2-40B4-BE49-F238E27FC236}">
                  <a16:creationId xmlns:a16="http://schemas.microsoft.com/office/drawing/2014/main" id="{3EE7488D-5D15-82D5-2986-27E063167400}"/>
                </a:ext>
              </a:extLst>
            </p:cNvPr>
            <p:cNvSpPr txBox="1"/>
            <p:nvPr/>
          </p:nvSpPr>
          <p:spPr>
            <a:xfrm>
              <a:off x="1661392" y="3245534"/>
              <a:ext cx="495649" cy="307777"/>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CD8</a:t>
              </a:r>
              <a:r>
                <a:rPr kumimoji="0" lang="de" sz="700" b="0" i="0" u="none" strike="noStrike" kern="1200" cap="none" spc="0" normalizeH="0" baseline="30000" noProof="0">
                  <a:ln>
                    <a:noFill/>
                  </a:ln>
                  <a:solidFill>
                    <a:srgbClr val="23004C"/>
                  </a:solidFill>
                  <a:effectLst/>
                  <a:uLnTx/>
                  <a:uFillTx/>
                  <a:latin typeface="Verdana"/>
                  <a:ea typeface="Verdana"/>
                  <a:cs typeface="Verdana"/>
                </a:rPr>
                <a:t>+</a:t>
              </a:r>
            </a:p>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T-Zelle</a:t>
              </a:r>
            </a:p>
          </p:txBody>
        </p:sp>
        <p:sp>
          <p:nvSpPr>
            <p:cNvPr id="147" name="TextBox 2384">
              <a:extLst>
                <a:ext uri="{FF2B5EF4-FFF2-40B4-BE49-F238E27FC236}">
                  <a16:creationId xmlns:a16="http://schemas.microsoft.com/office/drawing/2014/main" id="{B220FBFA-C569-0197-71CA-C6EBA82BE9A5}"/>
                </a:ext>
              </a:extLst>
            </p:cNvPr>
            <p:cNvSpPr txBox="1"/>
            <p:nvPr/>
          </p:nvSpPr>
          <p:spPr>
            <a:xfrm>
              <a:off x="1823911" y="2143858"/>
              <a:ext cx="333675" cy="200055"/>
            </a:xfrm>
            <a:prstGeom prst="rect">
              <a:avLst/>
            </a:prstGeom>
            <a:noFill/>
          </p:spPr>
          <p:txBody>
            <a:bodyPr wrap="non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lang="de" sz="700">
                  <a:solidFill>
                    <a:prstClr val="black"/>
                  </a:solidFill>
                  <a:latin typeface="Verdana"/>
                  <a:ea typeface="Verdana"/>
                  <a:cs typeface="Verdana"/>
                </a:rPr>
                <a:t>APZ</a:t>
              </a:r>
              <a:endParaRPr kumimoji="0" lang="de" sz="700" b="0" i="0" u="none" strike="noStrike" kern="1200" cap="none" spc="0" normalizeH="0" baseline="0" noProof="0">
                <a:ln>
                  <a:noFill/>
                </a:ln>
                <a:solidFill>
                  <a:prstClr val="black"/>
                </a:solidFill>
                <a:effectLst/>
                <a:uLnTx/>
                <a:uFillTx/>
                <a:latin typeface="Verdana"/>
                <a:ea typeface="Verdana"/>
                <a:cs typeface="Verdana"/>
              </a:endParaRPr>
            </a:p>
          </p:txBody>
        </p:sp>
        <p:sp>
          <p:nvSpPr>
            <p:cNvPr id="148" name="TextBox 2385">
              <a:extLst>
                <a:ext uri="{FF2B5EF4-FFF2-40B4-BE49-F238E27FC236}">
                  <a16:creationId xmlns:a16="http://schemas.microsoft.com/office/drawing/2014/main" id="{CE060D49-C5AB-2AB7-3618-D8078A7B903D}"/>
                </a:ext>
              </a:extLst>
            </p:cNvPr>
            <p:cNvSpPr txBox="1"/>
            <p:nvPr/>
          </p:nvSpPr>
          <p:spPr>
            <a:xfrm>
              <a:off x="2376330" y="3279202"/>
              <a:ext cx="338554"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FFFFFF"/>
                  </a:solidFill>
                  <a:effectLst/>
                  <a:uLnTx/>
                  <a:uFillTx/>
                  <a:latin typeface="Verdana"/>
                  <a:ea typeface="Verdana"/>
                  <a:cs typeface="Verdana"/>
                </a:rPr>
                <a:t>T</a:t>
              </a:r>
              <a:r>
                <a:rPr kumimoji="0" lang="de" sz="700" b="0" i="0" u="none" strike="noStrike" kern="1200" cap="none" spc="0" normalizeH="0" baseline="-25000" noProof="0">
                  <a:ln>
                    <a:noFill/>
                  </a:ln>
                  <a:solidFill>
                    <a:srgbClr val="FFFFFF"/>
                  </a:solidFill>
                  <a:effectLst/>
                  <a:uLnTx/>
                  <a:uFillTx/>
                  <a:latin typeface="Verdana"/>
                  <a:ea typeface="Verdana"/>
                  <a:cs typeface="Verdana"/>
                </a:rPr>
                <a:t>reg</a:t>
              </a:r>
            </a:p>
          </p:txBody>
        </p:sp>
        <p:sp>
          <p:nvSpPr>
            <p:cNvPr id="149" name="TextBox 2386">
              <a:extLst>
                <a:ext uri="{FF2B5EF4-FFF2-40B4-BE49-F238E27FC236}">
                  <a16:creationId xmlns:a16="http://schemas.microsoft.com/office/drawing/2014/main" id="{383F3848-C691-42E0-281D-4DCD616F1F70}"/>
                </a:ext>
              </a:extLst>
            </p:cNvPr>
            <p:cNvSpPr txBox="1"/>
            <p:nvPr/>
          </p:nvSpPr>
          <p:spPr>
            <a:xfrm>
              <a:off x="2926859" y="4274437"/>
              <a:ext cx="1277507" cy="2308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62D488"/>
                  </a:solidFill>
                  <a:effectLst/>
                  <a:uLnTx/>
                  <a:uFillTx/>
                  <a:latin typeface="Verdana"/>
                  <a:ea typeface="Verdana"/>
                  <a:cs typeface="Verdana"/>
                </a:rPr>
                <a:t>Gesunde </a:t>
              </a:r>
              <a:r>
                <a:rPr kumimoji="0" lang="de-DE" sz="900" b="1" i="0" u="none" strike="noStrike" kern="1200" cap="none" spc="0" normalizeH="0" baseline="0" noProof="0">
                  <a:ln>
                    <a:noFill/>
                  </a:ln>
                  <a:solidFill>
                    <a:srgbClr val="62D488"/>
                  </a:solidFill>
                  <a:effectLst/>
                  <a:uLnTx/>
                  <a:uFillTx/>
                  <a:latin typeface="Verdana"/>
                  <a:ea typeface="Verdana"/>
                  <a:cs typeface="Verdana"/>
                </a:rPr>
                <a:t>Betaz</a:t>
              </a:r>
              <a:r>
                <a:rPr kumimoji="0" lang="de" sz="900" b="1" i="0" u="none" strike="noStrike" kern="1200" cap="none" spc="0" normalizeH="0" baseline="0" noProof="0">
                  <a:ln>
                    <a:noFill/>
                  </a:ln>
                  <a:solidFill>
                    <a:srgbClr val="62D488"/>
                  </a:solidFill>
                  <a:effectLst/>
                  <a:uLnTx/>
                  <a:uFillTx/>
                  <a:latin typeface="Verdana"/>
                  <a:ea typeface="Verdana"/>
                  <a:cs typeface="Verdana"/>
                </a:rPr>
                <a:t>elle</a:t>
              </a:r>
            </a:p>
          </p:txBody>
        </p:sp>
        <p:sp>
          <p:nvSpPr>
            <p:cNvPr id="150" name="TextBox 2387">
              <a:extLst>
                <a:ext uri="{FF2B5EF4-FFF2-40B4-BE49-F238E27FC236}">
                  <a16:creationId xmlns:a16="http://schemas.microsoft.com/office/drawing/2014/main" id="{49D20994-F215-63A6-678D-B4CCC94AB26E}"/>
                </a:ext>
              </a:extLst>
            </p:cNvPr>
            <p:cNvSpPr txBox="1"/>
            <p:nvPr/>
          </p:nvSpPr>
          <p:spPr>
            <a:xfrm>
              <a:off x="233491" y="2736525"/>
              <a:ext cx="995191" cy="507831"/>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62D488"/>
                  </a:solidFill>
                  <a:effectLst/>
                  <a:uLnTx/>
                  <a:uFillTx/>
                  <a:latin typeface="Verdana"/>
                  <a:ea typeface="Verdana"/>
                  <a:cs typeface="Verdana"/>
                </a:rPr>
                <a:t>Inaktivierte</a:t>
              </a:r>
            </a:p>
            <a:p>
              <a:pPr marL="0" marR="0" lvl="0" indent="0" algn="l" defTabSz="457189" rtl="0" eaLnBrk="1" fontAlgn="auto" latinLnBrk="0" hangingPunct="1">
                <a:lnSpc>
                  <a:spcPct val="100000"/>
                </a:lnSpc>
                <a:spcBef>
                  <a:spcPts val="0"/>
                </a:spcBef>
                <a:spcAft>
                  <a:spcPts val="0"/>
                </a:spcAft>
                <a:buClrTx/>
                <a:buSzTx/>
                <a:buFontTx/>
                <a:buNone/>
                <a:tabLst/>
                <a:defRPr/>
              </a:pPr>
              <a:r>
                <a:rPr lang="de" sz="900" b="1">
                  <a:solidFill>
                    <a:srgbClr val="62D488"/>
                  </a:solidFill>
                  <a:latin typeface="Verdana"/>
                  <a:ea typeface="Verdana"/>
                  <a:cs typeface="Verdana"/>
                </a:rPr>
                <a:t>autoreaktive</a:t>
              </a:r>
              <a:endParaRPr kumimoji="0" lang="de" sz="900" b="1" i="0" u="none" strike="noStrike" kern="1200" cap="none" spc="0" normalizeH="0" baseline="0" noProof="0">
                <a:ln>
                  <a:noFill/>
                </a:ln>
                <a:solidFill>
                  <a:srgbClr val="62D488"/>
                </a:solidFill>
                <a:effectLst/>
                <a:uLnTx/>
                <a:uFillTx/>
                <a:latin typeface="Verdana"/>
                <a:ea typeface="Verdana"/>
                <a:cs typeface="Verdana"/>
              </a:endParaRPr>
            </a:p>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62D488"/>
                  </a:solidFill>
                  <a:effectLst/>
                  <a:uLnTx/>
                  <a:uFillTx/>
                  <a:latin typeface="Verdana"/>
                  <a:ea typeface="Verdana"/>
                  <a:cs typeface="Verdana"/>
                </a:rPr>
                <a:t>T-Killerzelle</a:t>
              </a:r>
            </a:p>
          </p:txBody>
        </p:sp>
        <p:sp>
          <p:nvSpPr>
            <p:cNvPr id="151" name="TextBox 2388">
              <a:extLst>
                <a:ext uri="{FF2B5EF4-FFF2-40B4-BE49-F238E27FC236}">
                  <a16:creationId xmlns:a16="http://schemas.microsoft.com/office/drawing/2014/main" id="{89AFADCE-DE63-B59A-CF26-51066B208D00}"/>
                </a:ext>
              </a:extLst>
            </p:cNvPr>
            <p:cNvSpPr txBox="1"/>
            <p:nvPr/>
          </p:nvSpPr>
          <p:spPr>
            <a:xfrm>
              <a:off x="3122397" y="3508677"/>
              <a:ext cx="816849" cy="369332"/>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62D488"/>
                  </a:solidFill>
                  <a:effectLst/>
                  <a:uLnTx/>
                  <a:uFillTx/>
                  <a:latin typeface="Verdana"/>
                  <a:ea typeface="Verdana"/>
                  <a:cs typeface="Verdana"/>
                </a:rPr>
                <a:t>Aktive T</a:t>
              </a:r>
              <a:r>
                <a:rPr kumimoji="0" lang="de" sz="900" b="1" i="0" u="none" strike="noStrike" kern="1200" cap="none" spc="0" normalizeH="0" baseline="-25000" noProof="0">
                  <a:ln>
                    <a:noFill/>
                  </a:ln>
                  <a:solidFill>
                    <a:srgbClr val="62D488"/>
                  </a:solidFill>
                  <a:effectLst/>
                  <a:uLnTx/>
                  <a:uFillTx/>
                  <a:latin typeface="Verdana"/>
                  <a:ea typeface="Verdana"/>
                  <a:cs typeface="Verdana"/>
                </a:rPr>
                <a:t>reg</a:t>
              </a:r>
            </a:p>
          </p:txBody>
        </p:sp>
        <p:grpSp>
          <p:nvGrpSpPr>
            <p:cNvPr id="152" name="Graphic 4">
              <a:extLst>
                <a:ext uri="{FF2B5EF4-FFF2-40B4-BE49-F238E27FC236}">
                  <a16:creationId xmlns:a16="http://schemas.microsoft.com/office/drawing/2014/main" id="{B4465CF5-2184-C51D-4C7E-EA6338A9B372}"/>
                </a:ext>
              </a:extLst>
            </p:cNvPr>
            <p:cNvGrpSpPr/>
            <p:nvPr/>
          </p:nvGrpSpPr>
          <p:grpSpPr>
            <a:xfrm>
              <a:off x="1122004" y="3048490"/>
              <a:ext cx="453332" cy="219475"/>
              <a:chOff x="2591823" y="3662485"/>
              <a:chExt cx="453332" cy="219475"/>
            </a:xfrm>
            <a:solidFill>
              <a:srgbClr val="23004C"/>
            </a:solidFill>
          </p:grpSpPr>
          <p:sp>
            <p:nvSpPr>
              <p:cNvPr id="164" name="Freeform 298">
                <a:extLst>
                  <a:ext uri="{FF2B5EF4-FFF2-40B4-BE49-F238E27FC236}">
                    <a16:creationId xmlns:a16="http://schemas.microsoft.com/office/drawing/2014/main" id="{1D07A2CE-2BF2-A482-3B5B-CDE24AF25B01}"/>
                  </a:ext>
                </a:extLst>
              </p:cNvPr>
              <p:cNvSpPr/>
              <p:nvPr/>
            </p:nvSpPr>
            <p:spPr>
              <a:xfrm>
                <a:off x="2591823" y="3662485"/>
                <a:ext cx="410006" cy="193654"/>
              </a:xfrm>
              <a:custGeom>
                <a:avLst/>
                <a:gdLst>
                  <a:gd name="connsiteX0" fmla="*/ 0 w 410006"/>
                  <a:gd name="connsiteY0" fmla="*/ 0 h 193654"/>
                  <a:gd name="connsiteX1" fmla="*/ 410006 w 410006"/>
                  <a:gd name="connsiteY1" fmla="*/ 193655 h 193654"/>
                </a:gdLst>
                <a:ahLst/>
                <a:cxnLst>
                  <a:cxn ang="0">
                    <a:pos x="connsiteX0" y="connsiteY0"/>
                  </a:cxn>
                  <a:cxn ang="0">
                    <a:pos x="connsiteX1" y="connsiteY1"/>
                  </a:cxn>
                </a:cxnLst>
                <a:rect l="l" t="t" r="r" b="b"/>
                <a:pathLst>
                  <a:path w="410006" h="193654">
                    <a:moveTo>
                      <a:pt x="0" y="0"/>
                    </a:moveTo>
                    <a:lnTo>
                      <a:pt x="410006" y="193655"/>
                    </a:lnTo>
                  </a:path>
                </a:pathLst>
              </a:custGeom>
              <a:ln w="9529"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65" name="Freeform 299">
                <a:extLst>
                  <a:ext uri="{FF2B5EF4-FFF2-40B4-BE49-F238E27FC236}">
                    <a16:creationId xmlns:a16="http://schemas.microsoft.com/office/drawing/2014/main" id="{53A9F937-C3B1-A9A3-C71C-1AA3E3A9F409}"/>
                  </a:ext>
                </a:extLst>
              </p:cNvPr>
              <p:cNvSpPr/>
              <p:nvPr/>
            </p:nvSpPr>
            <p:spPr>
              <a:xfrm>
                <a:off x="2978832" y="3822092"/>
                <a:ext cx="66322" cy="59868"/>
              </a:xfrm>
              <a:custGeom>
                <a:avLst/>
                <a:gdLst>
                  <a:gd name="connsiteX0" fmla="*/ 0 w 66322"/>
                  <a:gd name="connsiteY0" fmla="*/ 59868 h 59868"/>
                  <a:gd name="connsiteX1" fmla="*/ 66323 w 66322"/>
                  <a:gd name="connsiteY1" fmla="*/ 54552 h 59868"/>
                  <a:gd name="connsiteX2" fmla="*/ 28460 w 66322"/>
                  <a:gd name="connsiteY2" fmla="*/ 0 h 59868"/>
                  <a:gd name="connsiteX3" fmla="*/ 0 w 66322"/>
                  <a:gd name="connsiteY3" fmla="*/ 59868 h 59868"/>
                </a:gdLst>
                <a:ahLst/>
                <a:cxnLst>
                  <a:cxn ang="0">
                    <a:pos x="connsiteX0" y="connsiteY0"/>
                  </a:cxn>
                  <a:cxn ang="0">
                    <a:pos x="connsiteX1" y="connsiteY1"/>
                  </a:cxn>
                  <a:cxn ang="0">
                    <a:pos x="connsiteX2" y="connsiteY2"/>
                  </a:cxn>
                  <a:cxn ang="0">
                    <a:pos x="connsiteX3" y="connsiteY3"/>
                  </a:cxn>
                </a:cxnLst>
                <a:rect l="l" t="t" r="r" b="b"/>
                <a:pathLst>
                  <a:path w="66322" h="59868">
                    <a:moveTo>
                      <a:pt x="0" y="59868"/>
                    </a:moveTo>
                    <a:lnTo>
                      <a:pt x="66323" y="54552"/>
                    </a:lnTo>
                    <a:lnTo>
                      <a:pt x="28460" y="0"/>
                    </a:lnTo>
                    <a:lnTo>
                      <a:pt x="0" y="59868"/>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153" name="Graphic 4">
              <a:extLst>
                <a:ext uri="{FF2B5EF4-FFF2-40B4-BE49-F238E27FC236}">
                  <a16:creationId xmlns:a16="http://schemas.microsoft.com/office/drawing/2014/main" id="{A898D1EE-8BA0-C72C-24BA-8F07A360A0FB}"/>
                </a:ext>
              </a:extLst>
            </p:cNvPr>
            <p:cNvGrpSpPr/>
            <p:nvPr/>
          </p:nvGrpSpPr>
          <p:grpSpPr>
            <a:xfrm>
              <a:off x="2802814" y="3487567"/>
              <a:ext cx="369348" cy="113155"/>
              <a:chOff x="4272633" y="4101562"/>
              <a:chExt cx="369348" cy="113155"/>
            </a:xfrm>
            <a:solidFill>
              <a:srgbClr val="23004C"/>
            </a:solidFill>
          </p:grpSpPr>
          <p:sp>
            <p:nvSpPr>
              <p:cNvPr id="162" name="Freeform 301">
                <a:extLst>
                  <a:ext uri="{FF2B5EF4-FFF2-40B4-BE49-F238E27FC236}">
                    <a16:creationId xmlns:a16="http://schemas.microsoft.com/office/drawing/2014/main" id="{2DEC391C-80FE-1174-BFB1-F23EF8B8B7AD}"/>
                  </a:ext>
                </a:extLst>
              </p:cNvPr>
              <p:cNvSpPr/>
              <p:nvPr/>
            </p:nvSpPr>
            <p:spPr>
              <a:xfrm>
                <a:off x="4319008" y="4131180"/>
                <a:ext cx="322973" cy="83537"/>
              </a:xfrm>
              <a:custGeom>
                <a:avLst/>
                <a:gdLst>
                  <a:gd name="connsiteX0" fmla="*/ 322974 w 322973"/>
                  <a:gd name="connsiteY0" fmla="*/ 83537 h 83537"/>
                  <a:gd name="connsiteX1" fmla="*/ 0 w 322973"/>
                  <a:gd name="connsiteY1" fmla="*/ 0 h 83537"/>
                </a:gdLst>
                <a:ahLst/>
                <a:cxnLst>
                  <a:cxn ang="0">
                    <a:pos x="connsiteX0" y="connsiteY0"/>
                  </a:cxn>
                  <a:cxn ang="0">
                    <a:pos x="connsiteX1" y="connsiteY1"/>
                  </a:cxn>
                </a:cxnLst>
                <a:rect l="l" t="t" r="r" b="b"/>
                <a:pathLst>
                  <a:path w="322973" h="83537">
                    <a:moveTo>
                      <a:pt x="322974" y="83537"/>
                    </a:moveTo>
                    <a:lnTo>
                      <a:pt x="0" y="0"/>
                    </a:lnTo>
                  </a:path>
                </a:pathLst>
              </a:custGeom>
              <a:ln w="9529"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63" name="Freeform 302">
                <a:extLst>
                  <a:ext uri="{FF2B5EF4-FFF2-40B4-BE49-F238E27FC236}">
                    <a16:creationId xmlns:a16="http://schemas.microsoft.com/office/drawing/2014/main" id="{ED6F0212-A601-1B97-A4FF-562957242F3E}"/>
                  </a:ext>
                </a:extLst>
              </p:cNvPr>
              <p:cNvSpPr/>
              <p:nvPr/>
            </p:nvSpPr>
            <p:spPr>
              <a:xfrm>
                <a:off x="4272633" y="4101562"/>
                <a:ext cx="64162" cy="64171"/>
              </a:xfrm>
              <a:custGeom>
                <a:avLst/>
                <a:gdLst>
                  <a:gd name="connsiteX0" fmla="*/ 64163 w 64162"/>
                  <a:gd name="connsiteY0" fmla="*/ 0 h 64171"/>
                  <a:gd name="connsiteX1" fmla="*/ 0 w 64162"/>
                  <a:gd name="connsiteY1" fmla="*/ 17593 h 64171"/>
                  <a:gd name="connsiteX2" fmla="*/ 47391 w 64162"/>
                  <a:gd name="connsiteY2" fmla="*/ 64172 h 64171"/>
                  <a:gd name="connsiteX3" fmla="*/ 64163 w 64162"/>
                  <a:gd name="connsiteY3" fmla="*/ 0 h 64171"/>
                </a:gdLst>
                <a:ahLst/>
                <a:cxnLst>
                  <a:cxn ang="0">
                    <a:pos x="connsiteX0" y="connsiteY0"/>
                  </a:cxn>
                  <a:cxn ang="0">
                    <a:pos x="connsiteX1" y="connsiteY1"/>
                  </a:cxn>
                  <a:cxn ang="0">
                    <a:pos x="connsiteX2" y="connsiteY2"/>
                  </a:cxn>
                  <a:cxn ang="0">
                    <a:pos x="connsiteX3" y="connsiteY3"/>
                  </a:cxn>
                </a:cxnLst>
                <a:rect l="l" t="t" r="r" b="b"/>
                <a:pathLst>
                  <a:path w="64161" h="64171">
                    <a:moveTo>
                      <a:pt x="64163" y="0"/>
                    </a:moveTo>
                    <a:lnTo>
                      <a:pt x="0" y="17593"/>
                    </a:lnTo>
                    <a:lnTo>
                      <a:pt x="47391" y="64172"/>
                    </a:lnTo>
                    <a:lnTo>
                      <a:pt x="64163" y="0"/>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154" name="Graphic 4">
              <a:extLst>
                <a:ext uri="{FF2B5EF4-FFF2-40B4-BE49-F238E27FC236}">
                  <a16:creationId xmlns:a16="http://schemas.microsoft.com/office/drawing/2014/main" id="{4225A389-71EA-2327-01D5-800C66D66EA2}"/>
                </a:ext>
              </a:extLst>
            </p:cNvPr>
            <p:cNvGrpSpPr/>
            <p:nvPr/>
          </p:nvGrpSpPr>
          <p:grpSpPr>
            <a:xfrm>
              <a:off x="2553024" y="4272059"/>
              <a:ext cx="369348" cy="113155"/>
              <a:chOff x="4022843" y="4886054"/>
              <a:chExt cx="369348" cy="113155"/>
            </a:xfrm>
            <a:solidFill>
              <a:srgbClr val="23004C"/>
            </a:solidFill>
          </p:grpSpPr>
          <p:sp>
            <p:nvSpPr>
              <p:cNvPr id="160" name="Freeform 316">
                <a:extLst>
                  <a:ext uri="{FF2B5EF4-FFF2-40B4-BE49-F238E27FC236}">
                    <a16:creationId xmlns:a16="http://schemas.microsoft.com/office/drawing/2014/main" id="{43E5288A-BCFD-FD0D-491A-AF7182593CEC}"/>
                  </a:ext>
                </a:extLst>
              </p:cNvPr>
              <p:cNvSpPr/>
              <p:nvPr/>
            </p:nvSpPr>
            <p:spPr>
              <a:xfrm>
                <a:off x="4069218" y="4915672"/>
                <a:ext cx="322973" cy="83537"/>
              </a:xfrm>
              <a:custGeom>
                <a:avLst/>
                <a:gdLst>
                  <a:gd name="connsiteX0" fmla="*/ 322974 w 322973"/>
                  <a:gd name="connsiteY0" fmla="*/ 83537 h 83537"/>
                  <a:gd name="connsiteX1" fmla="*/ 0 w 322973"/>
                  <a:gd name="connsiteY1" fmla="*/ 0 h 83537"/>
                </a:gdLst>
                <a:ahLst/>
                <a:cxnLst>
                  <a:cxn ang="0">
                    <a:pos x="connsiteX0" y="connsiteY0"/>
                  </a:cxn>
                  <a:cxn ang="0">
                    <a:pos x="connsiteX1" y="connsiteY1"/>
                  </a:cxn>
                </a:cxnLst>
                <a:rect l="l" t="t" r="r" b="b"/>
                <a:pathLst>
                  <a:path w="322973" h="83537">
                    <a:moveTo>
                      <a:pt x="322974" y="83537"/>
                    </a:moveTo>
                    <a:lnTo>
                      <a:pt x="0" y="0"/>
                    </a:lnTo>
                  </a:path>
                </a:pathLst>
              </a:custGeom>
              <a:ln w="9529"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61" name="Freeform 317">
                <a:extLst>
                  <a:ext uri="{FF2B5EF4-FFF2-40B4-BE49-F238E27FC236}">
                    <a16:creationId xmlns:a16="http://schemas.microsoft.com/office/drawing/2014/main" id="{1F9F7678-6C91-2EFF-51CC-5BCDDA62C93D}"/>
                  </a:ext>
                </a:extLst>
              </p:cNvPr>
              <p:cNvSpPr/>
              <p:nvPr/>
            </p:nvSpPr>
            <p:spPr>
              <a:xfrm>
                <a:off x="4022843" y="4886054"/>
                <a:ext cx="64035" cy="64172"/>
              </a:xfrm>
              <a:custGeom>
                <a:avLst/>
                <a:gdLst>
                  <a:gd name="connsiteX0" fmla="*/ 64036 w 64035"/>
                  <a:gd name="connsiteY0" fmla="*/ 0 h 64172"/>
                  <a:gd name="connsiteX1" fmla="*/ 0 w 64035"/>
                  <a:gd name="connsiteY1" fmla="*/ 17720 h 64172"/>
                  <a:gd name="connsiteX2" fmla="*/ 47391 w 64035"/>
                  <a:gd name="connsiteY2" fmla="*/ 64172 h 64172"/>
                  <a:gd name="connsiteX3" fmla="*/ 64036 w 64035"/>
                  <a:gd name="connsiteY3" fmla="*/ 0 h 64172"/>
                </a:gdLst>
                <a:ahLst/>
                <a:cxnLst>
                  <a:cxn ang="0">
                    <a:pos x="connsiteX0" y="connsiteY0"/>
                  </a:cxn>
                  <a:cxn ang="0">
                    <a:pos x="connsiteX1" y="connsiteY1"/>
                  </a:cxn>
                  <a:cxn ang="0">
                    <a:pos x="connsiteX2" y="connsiteY2"/>
                  </a:cxn>
                  <a:cxn ang="0">
                    <a:pos x="connsiteX3" y="connsiteY3"/>
                  </a:cxn>
                </a:cxnLst>
                <a:rect l="l" t="t" r="r" b="b"/>
                <a:pathLst>
                  <a:path w="64035" h="64172">
                    <a:moveTo>
                      <a:pt x="64036" y="0"/>
                    </a:moveTo>
                    <a:lnTo>
                      <a:pt x="0" y="17720"/>
                    </a:lnTo>
                    <a:lnTo>
                      <a:pt x="47391" y="64172"/>
                    </a:lnTo>
                    <a:lnTo>
                      <a:pt x="64036" y="0"/>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155" name="TextBox 2457">
              <a:extLst>
                <a:ext uri="{FF2B5EF4-FFF2-40B4-BE49-F238E27FC236}">
                  <a16:creationId xmlns:a16="http://schemas.microsoft.com/office/drawing/2014/main" id="{9FE322A6-3584-5860-48EB-E8B172077F74}"/>
                </a:ext>
              </a:extLst>
            </p:cNvPr>
            <p:cNvSpPr txBox="1"/>
            <p:nvPr/>
          </p:nvSpPr>
          <p:spPr>
            <a:xfrm>
              <a:off x="1972849" y="4123436"/>
              <a:ext cx="489236"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solidFill>
                    <a:srgbClr val="23004C"/>
                  </a:solidFill>
                  <a:effectLst/>
                  <a:uLnTx/>
                  <a:uFillTx/>
                  <a:latin typeface="Symbol" pitchFamily="2" charset="2"/>
                  <a:ea typeface="Verdana"/>
                  <a:cs typeface="Verdana"/>
                  <a:sym typeface="Verdana"/>
                  <a:rtl val="0"/>
                </a:rPr>
                <a:t>b</a:t>
              </a:r>
              <a:r>
                <a:rPr kumimoji="0" lang="de" sz="700" b="0" i="0" u="none" strike="noStrike" kern="1200" cap="none" spc="0" normalizeH="0" baseline="0" noProof="0">
                  <a:ln>
                    <a:noFill/>
                  </a:ln>
                  <a:solidFill>
                    <a:srgbClr val="23004C"/>
                  </a:solidFill>
                  <a:effectLst/>
                  <a:uLnTx/>
                  <a:uFillTx/>
                  <a:latin typeface="Verdana"/>
                  <a:ea typeface="Verdana"/>
                  <a:cs typeface="Verdana"/>
                </a:rPr>
                <a:t>-Zelle</a:t>
              </a:r>
            </a:p>
          </p:txBody>
        </p:sp>
        <p:grpSp>
          <p:nvGrpSpPr>
            <p:cNvPr id="156" name="Graphic 4">
              <a:extLst>
                <a:ext uri="{FF2B5EF4-FFF2-40B4-BE49-F238E27FC236}">
                  <a16:creationId xmlns:a16="http://schemas.microsoft.com/office/drawing/2014/main" id="{CB5A0BB4-636F-322E-A0E8-B4B7523AEB70}"/>
                </a:ext>
              </a:extLst>
            </p:cNvPr>
            <p:cNvGrpSpPr/>
            <p:nvPr/>
          </p:nvGrpSpPr>
          <p:grpSpPr>
            <a:xfrm rot="18844308">
              <a:off x="2892549" y="2334624"/>
              <a:ext cx="369348" cy="113155"/>
              <a:chOff x="4272633" y="4101562"/>
              <a:chExt cx="369348" cy="113155"/>
            </a:xfrm>
            <a:solidFill>
              <a:srgbClr val="23004C"/>
            </a:solidFill>
          </p:grpSpPr>
          <p:sp>
            <p:nvSpPr>
              <p:cNvPr id="158" name="Freeform 405">
                <a:extLst>
                  <a:ext uri="{FF2B5EF4-FFF2-40B4-BE49-F238E27FC236}">
                    <a16:creationId xmlns:a16="http://schemas.microsoft.com/office/drawing/2014/main" id="{E3F45589-8819-2E37-D667-74F29AF1A7DA}"/>
                  </a:ext>
                </a:extLst>
              </p:cNvPr>
              <p:cNvSpPr/>
              <p:nvPr/>
            </p:nvSpPr>
            <p:spPr>
              <a:xfrm>
                <a:off x="4319008" y="4131180"/>
                <a:ext cx="322973" cy="83537"/>
              </a:xfrm>
              <a:custGeom>
                <a:avLst/>
                <a:gdLst>
                  <a:gd name="connsiteX0" fmla="*/ 322974 w 322973"/>
                  <a:gd name="connsiteY0" fmla="*/ 83537 h 83537"/>
                  <a:gd name="connsiteX1" fmla="*/ 0 w 322973"/>
                  <a:gd name="connsiteY1" fmla="*/ 0 h 83537"/>
                </a:gdLst>
                <a:ahLst/>
                <a:cxnLst>
                  <a:cxn ang="0">
                    <a:pos x="connsiteX0" y="connsiteY0"/>
                  </a:cxn>
                  <a:cxn ang="0">
                    <a:pos x="connsiteX1" y="connsiteY1"/>
                  </a:cxn>
                </a:cxnLst>
                <a:rect l="l" t="t" r="r" b="b"/>
                <a:pathLst>
                  <a:path w="322973" h="83537">
                    <a:moveTo>
                      <a:pt x="322974" y="83537"/>
                    </a:moveTo>
                    <a:lnTo>
                      <a:pt x="0" y="0"/>
                    </a:lnTo>
                  </a:path>
                </a:pathLst>
              </a:custGeom>
              <a:ln w="9529"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59" name="Freeform 406">
                <a:extLst>
                  <a:ext uri="{FF2B5EF4-FFF2-40B4-BE49-F238E27FC236}">
                    <a16:creationId xmlns:a16="http://schemas.microsoft.com/office/drawing/2014/main" id="{63800C93-A551-BCCE-0D39-9DBFA5E4B433}"/>
                  </a:ext>
                </a:extLst>
              </p:cNvPr>
              <p:cNvSpPr/>
              <p:nvPr/>
            </p:nvSpPr>
            <p:spPr>
              <a:xfrm>
                <a:off x="4272633" y="4101562"/>
                <a:ext cx="64162" cy="64171"/>
              </a:xfrm>
              <a:custGeom>
                <a:avLst/>
                <a:gdLst>
                  <a:gd name="connsiteX0" fmla="*/ 64163 w 64162"/>
                  <a:gd name="connsiteY0" fmla="*/ 0 h 64171"/>
                  <a:gd name="connsiteX1" fmla="*/ 0 w 64162"/>
                  <a:gd name="connsiteY1" fmla="*/ 17593 h 64171"/>
                  <a:gd name="connsiteX2" fmla="*/ 47391 w 64162"/>
                  <a:gd name="connsiteY2" fmla="*/ 64172 h 64171"/>
                  <a:gd name="connsiteX3" fmla="*/ 64163 w 64162"/>
                  <a:gd name="connsiteY3" fmla="*/ 0 h 64171"/>
                </a:gdLst>
                <a:ahLst/>
                <a:cxnLst>
                  <a:cxn ang="0">
                    <a:pos x="connsiteX0" y="connsiteY0"/>
                  </a:cxn>
                  <a:cxn ang="0">
                    <a:pos x="connsiteX1" y="connsiteY1"/>
                  </a:cxn>
                  <a:cxn ang="0">
                    <a:pos x="connsiteX2" y="connsiteY2"/>
                  </a:cxn>
                  <a:cxn ang="0">
                    <a:pos x="connsiteX3" y="connsiteY3"/>
                  </a:cxn>
                </a:cxnLst>
                <a:rect l="l" t="t" r="r" b="b"/>
                <a:pathLst>
                  <a:path w="64161" h="64171">
                    <a:moveTo>
                      <a:pt x="64163" y="0"/>
                    </a:moveTo>
                    <a:lnTo>
                      <a:pt x="0" y="17593"/>
                    </a:lnTo>
                    <a:lnTo>
                      <a:pt x="47391" y="64172"/>
                    </a:lnTo>
                    <a:lnTo>
                      <a:pt x="64163" y="0"/>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157" name="TextBox 2459">
              <a:extLst>
                <a:ext uri="{FF2B5EF4-FFF2-40B4-BE49-F238E27FC236}">
                  <a16:creationId xmlns:a16="http://schemas.microsoft.com/office/drawing/2014/main" id="{A1123C1A-1ADE-4101-6BB9-850AECBD9372}"/>
                </a:ext>
              </a:extLst>
            </p:cNvPr>
            <p:cNvSpPr txBox="1"/>
            <p:nvPr/>
          </p:nvSpPr>
          <p:spPr>
            <a:xfrm>
              <a:off x="3236183" y="1999231"/>
              <a:ext cx="941164" cy="507831"/>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62D488"/>
                  </a:solidFill>
                  <a:effectLst/>
                  <a:uLnTx/>
                  <a:uFillTx/>
                  <a:latin typeface="Verdana"/>
                  <a:ea typeface="Verdana"/>
                  <a:cs typeface="Verdana"/>
                </a:rPr>
                <a:t>Inaktivierte</a:t>
              </a:r>
            </a:p>
            <a:p>
              <a:pPr marL="0" marR="0" lvl="0" indent="0" algn="l" defTabSz="457189" rtl="0" eaLnBrk="1" fontAlgn="auto" latinLnBrk="0" hangingPunct="1">
                <a:lnSpc>
                  <a:spcPct val="100000"/>
                </a:lnSpc>
                <a:spcBef>
                  <a:spcPts val="0"/>
                </a:spcBef>
                <a:spcAft>
                  <a:spcPts val="0"/>
                </a:spcAft>
                <a:buClrTx/>
                <a:buSzTx/>
                <a:buFontTx/>
                <a:buNone/>
                <a:tabLst/>
                <a:defRPr/>
              </a:pPr>
              <a:r>
                <a:rPr lang="de" sz="900" b="1">
                  <a:solidFill>
                    <a:srgbClr val="62D488"/>
                  </a:solidFill>
                  <a:latin typeface="Verdana"/>
                  <a:ea typeface="Verdana"/>
                  <a:cs typeface="Verdana"/>
                </a:rPr>
                <a:t>autoreaktive</a:t>
              </a:r>
              <a:endParaRPr kumimoji="0" lang="de" sz="900" b="1" i="0" u="none" strike="noStrike" kern="1200" cap="none" spc="0" normalizeH="0" baseline="0" noProof="0">
                <a:ln>
                  <a:noFill/>
                </a:ln>
                <a:solidFill>
                  <a:srgbClr val="62D488"/>
                </a:solidFill>
                <a:effectLst/>
                <a:uLnTx/>
                <a:uFillTx/>
                <a:latin typeface="Verdana"/>
                <a:ea typeface="Verdana"/>
                <a:cs typeface="Verdana"/>
              </a:endParaRPr>
            </a:p>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62D488"/>
                  </a:solidFill>
                  <a:effectLst/>
                  <a:uLnTx/>
                  <a:uFillTx/>
                  <a:latin typeface="Verdana"/>
                  <a:ea typeface="Verdana"/>
                  <a:cs typeface="Verdana"/>
                </a:rPr>
                <a:t>T-Helferzelle</a:t>
              </a:r>
            </a:p>
          </p:txBody>
        </p:sp>
        <p:sp>
          <p:nvSpPr>
            <p:cNvPr id="146" name="TextBox 2383">
              <a:extLst>
                <a:ext uri="{FF2B5EF4-FFF2-40B4-BE49-F238E27FC236}">
                  <a16:creationId xmlns:a16="http://schemas.microsoft.com/office/drawing/2014/main" id="{1D1B6E32-105C-71A4-EAB1-642762FDACC4}"/>
                </a:ext>
              </a:extLst>
            </p:cNvPr>
            <p:cNvSpPr txBox="1"/>
            <p:nvPr/>
          </p:nvSpPr>
          <p:spPr>
            <a:xfrm>
              <a:off x="2347234" y="2620143"/>
              <a:ext cx="495649" cy="307777"/>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CD4</a:t>
              </a:r>
              <a:r>
                <a:rPr kumimoji="0" lang="de" sz="700" b="0" i="0" u="none" strike="noStrike" kern="1200" cap="none" spc="0" normalizeH="0" baseline="30000" noProof="0">
                  <a:ln>
                    <a:noFill/>
                  </a:ln>
                  <a:solidFill>
                    <a:srgbClr val="23004C"/>
                  </a:solidFill>
                  <a:effectLst/>
                  <a:uLnTx/>
                  <a:uFillTx/>
                  <a:latin typeface="Verdana"/>
                  <a:ea typeface="Verdana"/>
                  <a:cs typeface="Verdana"/>
                </a:rPr>
                <a:t>+</a:t>
              </a:r>
            </a:p>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T-Zelle</a:t>
              </a:r>
            </a:p>
          </p:txBody>
        </p:sp>
      </p:grpSp>
      <p:grpSp>
        <p:nvGrpSpPr>
          <p:cNvPr id="180" name="Group 2512">
            <a:extLst>
              <a:ext uri="{FF2B5EF4-FFF2-40B4-BE49-F238E27FC236}">
                <a16:creationId xmlns:a16="http://schemas.microsoft.com/office/drawing/2014/main" id="{CED72093-66EB-0808-E183-34A82D0938A4}"/>
              </a:ext>
            </a:extLst>
          </p:cNvPr>
          <p:cNvGrpSpPr/>
          <p:nvPr/>
        </p:nvGrpSpPr>
        <p:grpSpPr>
          <a:xfrm>
            <a:off x="4652618" y="755481"/>
            <a:ext cx="4334768" cy="3571289"/>
            <a:chOff x="4735305" y="940308"/>
            <a:chExt cx="4334768" cy="3571289"/>
          </a:xfrm>
        </p:grpSpPr>
        <p:sp>
          <p:nvSpPr>
            <p:cNvPr id="181" name="TextBox 8">
              <a:extLst>
                <a:ext uri="{FF2B5EF4-FFF2-40B4-BE49-F238E27FC236}">
                  <a16:creationId xmlns:a16="http://schemas.microsoft.com/office/drawing/2014/main" id="{2E9D5734-26A0-DF3C-23A4-6119C7FF481C}"/>
                </a:ext>
              </a:extLst>
            </p:cNvPr>
            <p:cNvSpPr txBox="1"/>
            <p:nvPr/>
          </p:nvSpPr>
          <p:spPr>
            <a:xfrm>
              <a:off x="5035300" y="940308"/>
              <a:ext cx="4034773" cy="761747"/>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noProof="0">
                  <a:ln>
                    <a:noFill/>
                  </a:ln>
                  <a:solidFill>
                    <a:srgbClr val="000000"/>
                  </a:solidFill>
                  <a:effectLst/>
                  <a:uLnTx/>
                  <a:uFillTx/>
                  <a:latin typeface="Georgia"/>
                  <a:ea typeface="Georgia"/>
                  <a:cs typeface="Georgia"/>
                </a:rPr>
                <a:t>Menschen mit T1D</a:t>
              </a:r>
              <a:br>
                <a:rPr kumimoji="0" sz="1200" b="0" i="0" u="none" strike="noStrike" kern="1200" cap="none" spc="0" normalizeH="0" baseline="0" noProof="0">
                  <a:ln>
                    <a:noFill/>
                  </a:ln>
                  <a:solidFill>
                    <a:prstClr val="black"/>
                  </a:solidFill>
                  <a:effectLst/>
                  <a:uLnTx/>
                  <a:uFillTx/>
                  <a:latin typeface="Verdana"/>
                  <a:ea typeface="Verdana"/>
                  <a:cs typeface="Arial"/>
                </a:rPr>
              </a:br>
              <a:r>
                <a:rPr kumimoji="0" lang="de" sz="1050" b="0" i="0" u="none" strike="noStrike" kern="1200" cap="none" spc="0" normalizeH="0" baseline="0" noProof="0">
                  <a:ln>
                    <a:noFill/>
                  </a:ln>
                  <a:solidFill>
                    <a:srgbClr val="000000"/>
                  </a:solidFill>
                  <a:effectLst/>
                  <a:uLnTx/>
                  <a:uFillTx/>
                  <a:latin typeface="Verdana"/>
                  <a:ea typeface="Verdana"/>
                  <a:cs typeface="Verdana"/>
                </a:rPr>
                <a:t>Unzureichende Immunregulation kann zu einer Autoimmunreaktion gegen Betazellen durch autoreaktive T-Zellen führen</a:t>
              </a:r>
              <a:endParaRPr kumimoji="0" lang="en-GB" sz="1200" b="0" i="0" u="none" strike="noStrike" kern="1200" cap="none" spc="0" normalizeH="0" baseline="0" noProof="0">
                <a:ln>
                  <a:noFill/>
                </a:ln>
                <a:solidFill>
                  <a:prstClr val="black"/>
                </a:solidFill>
                <a:effectLst/>
                <a:uLnTx/>
                <a:uFillTx/>
                <a:latin typeface="Verdana"/>
                <a:ea typeface="Verdana"/>
                <a:cs typeface="Arial"/>
              </a:endParaRPr>
            </a:p>
          </p:txBody>
        </p:sp>
        <p:sp>
          <p:nvSpPr>
            <p:cNvPr id="182" name="Freeform 225">
              <a:extLst>
                <a:ext uri="{FF2B5EF4-FFF2-40B4-BE49-F238E27FC236}">
                  <a16:creationId xmlns:a16="http://schemas.microsoft.com/office/drawing/2014/main" id="{1FCE0F80-580B-2772-50C0-80F9596C0478}"/>
                </a:ext>
              </a:extLst>
            </p:cNvPr>
            <p:cNvSpPr/>
            <p:nvPr/>
          </p:nvSpPr>
          <p:spPr>
            <a:xfrm>
              <a:off x="7208445" y="3209362"/>
              <a:ext cx="21091" cy="25061"/>
            </a:xfrm>
            <a:custGeom>
              <a:avLst/>
              <a:gdLst>
                <a:gd name="connsiteX0" fmla="*/ 0 w 21091"/>
                <a:gd name="connsiteY0" fmla="*/ 25061 h 25061"/>
                <a:gd name="connsiteX1" fmla="*/ 21091 w 21091"/>
                <a:gd name="connsiteY1" fmla="*/ 0 h 25061"/>
              </a:gdLst>
              <a:ahLst/>
              <a:cxnLst>
                <a:cxn ang="0">
                  <a:pos x="connsiteX0" y="connsiteY0"/>
                </a:cxn>
                <a:cxn ang="0">
                  <a:pos x="connsiteX1" y="connsiteY1"/>
                </a:cxn>
              </a:cxnLst>
              <a:rect l="l" t="t" r="r" b="b"/>
              <a:pathLst>
                <a:path w="21091" h="25061">
                  <a:moveTo>
                    <a:pt x="0" y="25061"/>
                  </a:moveTo>
                  <a:lnTo>
                    <a:pt x="21091" y="0"/>
                  </a:lnTo>
                </a:path>
              </a:pathLst>
            </a:custGeom>
            <a:ln w="2922"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nvGrpSpPr>
            <p:cNvPr id="183" name="Graphic 4">
              <a:extLst>
                <a:ext uri="{FF2B5EF4-FFF2-40B4-BE49-F238E27FC236}">
                  <a16:creationId xmlns:a16="http://schemas.microsoft.com/office/drawing/2014/main" id="{71CEFF9B-B162-D45E-069A-3B589D8AB162}"/>
                </a:ext>
              </a:extLst>
            </p:cNvPr>
            <p:cNvGrpSpPr/>
            <p:nvPr/>
          </p:nvGrpSpPr>
          <p:grpSpPr>
            <a:xfrm>
              <a:off x="7676134" y="3492504"/>
              <a:ext cx="369349" cy="113155"/>
              <a:chOff x="9145953" y="4106499"/>
              <a:chExt cx="369349" cy="113155"/>
            </a:xfrm>
            <a:solidFill>
              <a:srgbClr val="23004C"/>
            </a:solidFill>
          </p:grpSpPr>
          <p:sp>
            <p:nvSpPr>
              <p:cNvPr id="275" name="Freeform 304">
                <a:extLst>
                  <a:ext uri="{FF2B5EF4-FFF2-40B4-BE49-F238E27FC236}">
                    <a16:creationId xmlns:a16="http://schemas.microsoft.com/office/drawing/2014/main" id="{59B2D3D8-598B-2B3F-7C18-F7684B33D6C2}"/>
                  </a:ext>
                </a:extLst>
              </p:cNvPr>
              <p:cNvSpPr/>
              <p:nvPr/>
            </p:nvSpPr>
            <p:spPr>
              <a:xfrm>
                <a:off x="9192328" y="4136243"/>
                <a:ext cx="322973" cy="83410"/>
              </a:xfrm>
              <a:custGeom>
                <a:avLst/>
                <a:gdLst>
                  <a:gd name="connsiteX0" fmla="*/ 322973 w 322973"/>
                  <a:gd name="connsiteY0" fmla="*/ 83411 h 83410"/>
                  <a:gd name="connsiteX1" fmla="*/ 0 w 322973"/>
                  <a:gd name="connsiteY1" fmla="*/ 0 h 83410"/>
                </a:gdLst>
                <a:ahLst/>
                <a:cxnLst>
                  <a:cxn ang="0">
                    <a:pos x="connsiteX0" y="connsiteY0"/>
                  </a:cxn>
                  <a:cxn ang="0">
                    <a:pos x="connsiteX1" y="connsiteY1"/>
                  </a:cxn>
                </a:cxnLst>
                <a:rect l="l" t="t" r="r" b="b"/>
                <a:pathLst>
                  <a:path w="322973" h="83410">
                    <a:moveTo>
                      <a:pt x="322973" y="83411"/>
                    </a:moveTo>
                    <a:lnTo>
                      <a:pt x="0" y="0"/>
                    </a:lnTo>
                  </a:path>
                </a:pathLst>
              </a:custGeom>
              <a:ln w="9529"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76" name="Freeform 305">
                <a:extLst>
                  <a:ext uri="{FF2B5EF4-FFF2-40B4-BE49-F238E27FC236}">
                    <a16:creationId xmlns:a16="http://schemas.microsoft.com/office/drawing/2014/main" id="{B5E4F759-20D4-51C7-A5C2-51C356A1D06C}"/>
                  </a:ext>
                </a:extLst>
              </p:cNvPr>
              <p:cNvSpPr/>
              <p:nvPr/>
            </p:nvSpPr>
            <p:spPr>
              <a:xfrm>
                <a:off x="9145953" y="4106499"/>
                <a:ext cx="64163" cy="64171"/>
              </a:xfrm>
              <a:custGeom>
                <a:avLst/>
                <a:gdLst>
                  <a:gd name="connsiteX0" fmla="*/ 64163 w 64163"/>
                  <a:gd name="connsiteY0" fmla="*/ 0 h 64171"/>
                  <a:gd name="connsiteX1" fmla="*/ 0 w 64163"/>
                  <a:gd name="connsiteY1" fmla="*/ 17720 h 64171"/>
                  <a:gd name="connsiteX2" fmla="*/ 47392 w 64163"/>
                  <a:gd name="connsiteY2" fmla="*/ 64172 h 64171"/>
                  <a:gd name="connsiteX3" fmla="*/ 64163 w 64163"/>
                  <a:gd name="connsiteY3" fmla="*/ 0 h 64171"/>
                </a:gdLst>
                <a:ahLst/>
                <a:cxnLst>
                  <a:cxn ang="0">
                    <a:pos x="connsiteX0" y="connsiteY0"/>
                  </a:cxn>
                  <a:cxn ang="0">
                    <a:pos x="connsiteX1" y="connsiteY1"/>
                  </a:cxn>
                  <a:cxn ang="0">
                    <a:pos x="connsiteX2" y="connsiteY2"/>
                  </a:cxn>
                  <a:cxn ang="0">
                    <a:pos x="connsiteX3" y="connsiteY3"/>
                  </a:cxn>
                </a:cxnLst>
                <a:rect l="l" t="t" r="r" b="b"/>
                <a:pathLst>
                  <a:path w="64163" h="64171">
                    <a:moveTo>
                      <a:pt x="64163" y="0"/>
                    </a:moveTo>
                    <a:lnTo>
                      <a:pt x="0" y="17720"/>
                    </a:lnTo>
                    <a:lnTo>
                      <a:pt x="47392" y="64172"/>
                    </a:lnTo>
                    <a:lnTo>
                      <a:pt x="64163" y="0"/>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184" name="Graphic 4">
              <a:extLst>
                <a:ext uri="{FF2B5EF4-FFF2-40B4-BE49-F238E27FC236}">
                  <a16:creationId xmlns:a16="http://schemas.microsoft.com/office/drawing/2014/main" id="{C4BA1531-6F5E-9286-69FA-34063AB771EA}"/>
                </a:ext>
              </a:extLst>
            </p:cNvPr>
            <p:cNvGrpSpPr/>
            <p:nvPr/>
          </p:nvGrpSpPr>
          <p:grpSpPr>
            <a:xfrm>
              <a:off x="7529640" y="2393860"/>
              <a:ext cx="355499" cy="148089"/>
              <a:chOff x="8999459" y="3007855"/>
              <a:chExt cx="355499" cy="148089"/>
            </a:xfrm>
            <a:solidFill>
              <a:srgbClr val="23004C"/>
            </a:solidFill>
          </p:grpSpPr>
          <p:sp>
            <p:nvSpPr>
              <p:cNvPr id="273" name="Freeform 307">
                <a:extLst>
                  <a:ext uri="{FF2B5EF4-FFF2-40B4-BE49-F238E27FC236}">
                    <a16:creationId xmlns:a16="http://schemas.microsoft.com/office/drawing/2014/main" id="{F18AAE44-1552-96DD-871D-39B89DE5A140}"/>
                  </a:ext>
                </a:extLst>
              </p:cNvPr>
              <p:cNvSpPr/>
              <p:nvPr/>
            </p:nvSpPr>
            <p:spPr>
              <a:xfrm>
                <a:off x="9044055" y="3007855"/>
                <a:ext cx="310903" cy="120749"/>
              </a:xfrm>
              <a:custGeom>
                <a:avLst/>
                <a:gdLst>
                  <a:gd name="connsiteX0" fmla="*/ 310903 w 310903"/>
                  <a:gd name="connsiteY0" fmla="*/ 0 h 120749"/>
                  <a:gd name="connsiteX1" fmla="*/ 0 w 310903"/>
                  <a:gd name="connsiteY1" fmla="*/ 120750 h 120749"/>
                </a:gdLst>
                <a:ahLst/>
                <a:cxnLst>
                  <a:cxn ang="0">
                    <a:pos x="connsiteX0" y="connsiteY0"/>
                  </a:cxn>
                  <a:cxn ang="0">
                    <a:pos x="connsiteX1" y="connsiteY1"/>
                  </a:cxn>
                </a:cxnLst>
                <a:rect l="l" t="t" r="r" b="b"/>
                <a:pathLst>
                  <a:path w="310903" h="120749">
                    <a:moveTo>
                      <a:pt x="310903" y="0"/>
                    </a:moveTo>
                    <a:lnTo>
                      <a:pt x="0" y="120750"/>
                    </a:lnTo>
                  </a:path>
                </a:pathLst>
              </a:custGeom>
              <a:ln w="9529"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74" name="Freeform 308">
                <a:extLst>
                  <a:ext uri="{FF2B5EF4-FFF2-40B4-BE49-F238E27FC236}">
                    <a16:creationId xmlns:a16="http://schemas.microsoft.com/office/drawing/2014/main" id="{21642C6F-8905-2679-5AED-61324A608653}"/>
                  </a:ext>
                </a:extLst>
              </p:cNvPr>
              <p:cNvSpPr/>
              <p:nvPr/>
            </p:nvSpPr>
            <p:spPr>
              <a:xfrm>
                <a:off x="8999459" y="3094177"/>
                <a:ext cx="65814" cy="61767"/>
              </a:xfrm>
              <a:custGeom>
                <a:avLst/>
                <a:gdLst>
                  <a:gd name="connsiteX0" fmla="*/ 41547 w 65814"/>
                  <a:gd name="connsiteY0" fmla="*/ 0 h 61767"/>
                  <a:gd name="connsiteX1" fmla="*/ 0 w 65814"/>
                  <a:gd name="connsiteY1" fmla="*/ 51768 h 61767"/>
                  <a:gd name="connsiteX2" fmla="*/ 65814 w 65814"/>
                  <a:gd name="connsiteY2" fmla="*/ 61767 h 61767"/>
                  <a:gd name="connsiteX3" fmla="*/ 41547 w 65814"/>
                  <a:gd name="connsiteY3" fmla="*/ 0 h 61767"/>
                </a:gdLst>
                <a:ahLst/>
                <a:cxnLst>
                  <a:cxn ang="0">
                    <a:pos x="connsiteX0" y="connsiteY0"/>
                  </a:cxn>
                  <a:cxn ang="0">
                    <a:pos x="connsiteX1" y="connsiteY1"/>
                  </a:cxn>
                  <a:cxn ang="0">
                    <a:pos x="connsiteX2" y="connsiteY2"/>
                  </a:cxn>
                  <a:cxn ang="0">
                    <a:pos x="connsiteX3" y="connsiteY3"/>
                  </a:cxn>
                </a:cxnLst>
                <a:rect l="l" t="t" r="r" b="b"/>
                <a:pathLst>
                  <a:path w="65814" h="61766">
                    <a:moveTo>
                      <a:pt x="41547" y="0"/>
                    </a:moveTo>
                    <a:lnTo>
                      <a:pt x="0" y="51768"/>
                    </a:lnTo>
                    <a:lnTo>
                      <a:pt x="65814" y="61767"/>
                    </a:lnTo>
                    <a:lnTo>
                      <a:pt x="41547" y="0"/>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185" name="Graphic 4">
              <a:extLst>
                <a:ext uri="{FF2B5EF4-FFF2-40B4-BE49-F238E27FC236}">
                  <a16:creationId xmlns:a16="http://schemas.microsoft.com/office/drawing/2014/main" id="{6749E120-20EF-A6BE-83E4-49F64CCA40FC}"/>
                </a:ext>
              </a:extLst>
            </p:cNvPr>
            <p:cNvGrpSpPr/>
            <p:nvPr/>
          </p:nvGrpSpPr>
          <p:grpSpPr>
            <a:xfrm>
              <a:off x="5921632" y="3185567"/>
              <a:ext cx="322592" cy="203021"/>
              <a:chOff x="7391451" y="3799562"/>
              <a:chExt cx="322592" cy="203021"/>
            </a:xfrm>
            <a:solidFill>
              <a:srgbClr val="23004C"/>
            </a:solidFill>
          </p:grpSpPr>
          <p:sp>
            <p:nvSpPr>
              <p:cNvPr id="271" name="Freeform 310">
                <a:extLst>
                  <a:ext uri="{FF2B5EF4-FFF2-40B4-BE49-F238E27FC236}">
                    <a16:creationId xmlns:a16="http://schemas.microsoft.com/office/drawing/2014/main" id="{F667DCE1-083D-EB1B-E53A-FC36EFA65B09}"/>
                  </a:ext>
                </a:extLst>
              </p:cNvPr>
              <p:cNvSpPr/>
              <p:nvPr/>
            </p:nvSpPr>
            <p:spPr>
              <a:xfrm>
                <a:off x="7391451" y="3799562"/>
                <a:ext cx="282062" cy="177580"/>
              </a:xfrm>
              <a:custGeom>
                <a:avLst/>
                <a:gdLst>
                  <a:gd name="connsiteX0" fmla="*/ 0 w 282062"/>
                  <a:gd name="connsiteY0" fmla="*/ 0 h 177580"/>
                  <a:gd name="connsiteX1" fmla="*/ 282062 w 282062"/>
                  <a:gd name="connsiteY1" fmla="*/ 177580 h 177580"/>
                </a:gdLst>
                <a:ahLst/>
                <a:cxnLst>
                  <a:cxn ang="0">
                    <a:pos x="connsiteX0" y="connsiteY0"/>
                  </a:cxn>
                  <a:cxn ang="0">
                    <a:pos x="connsiteX1" y="connsiteY1"/>
                  </a:cxn>
                </a:cxnLst>
                <a:rect l="l" t="t" r="r" b="b"/>
                <a:pathLst>
                  <a:path w="282062" h="177580">
                    <a:moveTo>
                      <a:pt x="0" y="0"/>
                    </a:moveTo>
                    <a:lnTo>
                      <a:pt x="282062" y="177580"/>
                    </a:lnTo>
                  </a:path>
                </a:pathLst>
              </a:custGeom>
              <a:ln w="9529"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72" name="Freeform 311">
                <a:extLst>
                  <a:ext uri="{FF2B5EF4-FFF2-40B4-BE49-F238E27FC236}">
                    <a16:creationId xmlns:a16="http://schemas.microsoft.com/office/drawing/2014/main" id="{52CE5D10-740B-A26D-6B95-E66D0821B705}"/>
                  </a:ext>
                </a:extLst>
              </p:cNvPr>
              <p:cNvSpPr/>
              <p:nvPr/>
            </p:nvSpPr>
            <p:spPr>
              <a:xfrm>
                <a:off x="7647594" y="3943980"/>
                <a:ext cx="66449" cy="58602"/>
              </a:xfrm>
              <a:custGeom>
                <a:avLst/>
                <a:gdLst>
                  <a:gd name="connsiteX0" fmla="*/ 0 w 66449"/>
                  <a:gd name="connsiteY0" fmla="*/ 55945 h 58602"/>
                  <a:gd name="connsiteX1" fmla="*/ 66450 w 66449"/>
                  <a:gd name="connsiteY1" fmla="*/ 58603 h 58602"/>
                  <a:gd name="connsiteX2" fmla="*/ 35448 w 66449"/>
                  <a:gd name="connsiteY2" fmla="*/ 0 h 58602"/>
                  <a:gd name="connsiteX3" fmla="*/ 0 w 66449"/>
                  <a:gd name="connsiteY3" fmla="*/ 55945 h 58602"/>
                </a:gdLst>
                <a:ahLst/>
                <a:cxnLst>
                  <a:cxn ang="0">
                    <a:pos x="connsiteX0" y="connsiteY0"/>
                  </a:cxn>
                  <a:cxn ang="0">
                    <a:pos x="connsiteX1" y="connsiteY1"/>
                  </a:cxn>
                  <a:cxn ang="0">
                    <a:pos x="connsiteX2" y="connsiteY2"/>
                  </a:cxn>
                  <a:cxn ang="0">
                    <a:pos x="connsiteX3" y="connsiteY3"/>
                  </a:cxn>
                </a:cxnLst>
                <a:rect l="l" t="t" r="r" b="b"/>
                <a:pathLst>
                  <a:path w="66449" h="58602">
                    <a:moveTo>
                      <a:pt x="0" y="55945"/>
                    </a:moveTo>
                    <a:lnTo>
                      <a:pt x="66450" y="58603"/>
                    </a:lnTo>
                    <a:lnTo>
                      <a:pt x="35448" y="0"/>
                    </a:lnTo>
                    <a:lnTo>
                      <a:pt x="0" y="55945"/>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186" name="Graphic 4">
              <a:extLst>
                <a:ext uri="{FF2B5EF4-FFF2-40B4-BE49-F238E27FC236}">
                  <a16:creationId xmlns:a16="http://schemas.microsoft.com/office/drawing/2014/main" id="{1BEBAD5C-BBD1-938B-341C-A331C7224103}"/>
                </a:ext>
              </a:extLst>
            </p:cNvPr>
            <p:cNvGrpSpPr/>
            <p:nvPr/>
          </p:nvGrpSpPr>
          <p:grpSpPr>
            <a:xfrm>
              <a:off x="6334180" y="4289906"/>
              <a:ext cx="326404" cy="112522"/>
              <a:chOff x="7803999" y="4903901"/>
              <a:chExt cx="326404" cy="112522"/>
            </a:xfrm>
            <a:solidFill>
              <a:srgbClr val="23004C"/>
            </a:solidFill>
          </p:grpSpPr>
          <p:sp>
            <p:nvSpPr>
              <p:cNvPr id="269" name="Freeform 313">
                <a:extLst>
                  <a:ext uri="{FF2B5EF4-FFF2-40B4-BE49-F238E27FC236}">
                    <a16:creationId xmlns:a16="http://schemas.microsoft.com/office/drawing/2014/main" id="{83ED5638-3B07-0A3F-42D0-331F459A3F85}"/>
                  </a:ext>
                </a:extLst>
              </p:cNvPr>
              <p:cNvSpPr/>
              <p:nvPr/>
            </p:nvSpPr>
            <p:spPr>
              <a:xfrm>
                <a:off x="7803999" y="4932886"/>
                <a:ext cx="280537" cy="83537"/>
              </a:xfrm>
              <a:custGeom>
                <a:avLst/>
                <a:gdLst>
                  <a:gd name="connsiteX0" fmla="*/ 0 w 280537"/>
                  <a:gd name="connsiteY0" fmla="*/ 83537 h 83537"/>
                  <a:gd name="connsiteX1" fmla="*/ 280537 w 280537"/>
                  <a:gd name="connsiteY1" fmla="*/ 0 h 83537"/>
                </a:gdLst>
                <a:ahLst/>
                <a:cxnLst>
                  <a:cxn ang="0">
                    <a:pos x="connsiteX0" y="connsiteY0"/>
                  </a:cxn>
                  <a:cxn ang="0">
                    <a:pos x="connsiteX1" y="connsiteY1"/>
                  </a:cxn>
                </a:cxnLst>
                <a:rect l="l" t="t" r="r" b="b"/>
                <a:pathLst>
                  <a:path w="280537" h="83537">
                    <a:moveTo>
                      <a:pt x="0" y="83537"/>
                    </a:moveTo>
                    <a:lnTo>
                      <a:pt x="280537" y="0"/>
                    </a:lnTo>
                  </a:path>
                </a:pathLst>
              </a:custGeom>
              <a:ln w="9529"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70" name="Freeform 314">
                <a:extLst>
                  <a:ext uri="{FF2B5EF4-FFF2-40B4-BE49-F238E27FC236}">
                    <a16:creationId xmlns:a16="http://schemas.microsoft.com/office/drawing/2014/main" id="{01518607-A274-8636-700B-7DD27CDBA503}"/>
                  </a:ext>
                </a:extLst>
              </p:cNvPr>
              <p:cNvSpPr/>
              <p:nvPr/>
            </p:nvSpPr>
            <p:spPr>
              <a:xfrm>
                <a:off x="8065732" y="4903901"/>
                <a:ext cx="64670" cy="63412"/>
              </a:xfrm>
              <a:custGeom>
                <a:avLst/>
                <a:gdLst>
                  <a:gd name="connsiteX0" fmla="*/ 19058 w 64670"/>
                  <a:gd name="connsiteY0" fmla="*/ 63412 h 63412"/>
                  <a:gd name="connsiteX1" fmla="*/ 64671 w 64670"/>
                  <a:gd name="connsiteY1" fmla="*/ 15315 h 63412"/>
                  <a:gd name="connsiteX2" fmla="*/ 0 w 64670"/>
                  <a:gd name="connsiteY2" fmla="*/ 0 h 63412"/>
                  <a:gd name="connsiteX3" fmla="*/ 19058 w 64670"/>
                  <a:gd name="connsiteY3" fmla="*/ 63412 h 63412"/>
                </a:gdLst>
                <a:ahLst/>
                <a:cxnLst>
                  <a:cxn ang="0">
                    <a:pos x="connsiteX0" y="connsiteY0"/>
                  </a:cxn>
                  <a:cxn ang="0">
                    <a:pos x="connsiteX1" y="connsiteY1"/>
                  </a:cxn>
                  <a:cxn ang="0">
                    <a:pos x="connsiteX2" y="connsiteY2"/>
                  </a:cxn>
                  <a:cxn ang="0">
                    <a:pos x="connsiteX3" y="connsiteY3"/>
                  </a:cxn>
                </a:cxnLst>
                <a:rect l="l" t="t" r="r" b="b"/>
                <a:pathLst>
                  <a:path w="64669" h="63412">
                    <a:moveTo>
                      <a:pt x="19058" y="63412"/>
                    </a:moveTo>
                    <a:lnTo>
                      <a:pt x="64671" y="15315"/>
                    </a:lnTo>
                    <a:lnTo>
                      <a:pt x="0" y="0"/>
                    </a:lnTo>
                    <a:lnTo>
                      <a:pt x="19058" y="63412"/>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187" name="Freeform 318">
              <a:extLst>
                <a:ext uri="{FF2B5EF4-FFF2-40B4-BE49-F238E27FC236}">
                  <a16:creationId xmlns:a16="http://schemas.microsoft.com/office/drawing/2014/main" id="{AEBF7AD0-E4CD-0505-70BD-DCCAB97229D1}"/>
                </a:ext>
              </a:extLst>
            </p:cNvPr>
            <p:cNvSpPr/>
            <p:nvPr/>
          </p:nvSpPr>
          <p:spPr>
            <a:xfrm>
              <a:off x="7125351" y="2465373"/>
              <a:ext cx="410641" cy="409080"/>
            </a:xfrm>
            <a:custGeom>
              <a:avLst/>
              <a:gdLst>
                <a:gd name="connsiteX0" fmla="*/ 410642 w 410641"/>
                <a:gd name="connsiteY0" fmla="*/ 204540 h 409080"/>
                <a:gd name="connsiteX1" fmla="*/ 205321 w 410641"/>
                <a:gd name="connsiteY1" fmla="*/ 409080 h 409080"/>
                <a:gd name="connsiteX2" fmla="*/ 1 w 410641"/>
                <a:gd name="connsiteY2" fmla="*/ 204540 h 409080"/>
                <a:gd name="connsiteX3" fmla="*/ 205321 w 410641"/>
                <a:gd name="connsiteY3" fmla="*/ 0 h 409080"/>
                <a:gd name="connsiteX4" fmla="*/ 410642 w 410641"/>
                <a:gd name="connsiteY4" fmla="*/ 204540 h 40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640" h="409080">
                  <a:moveTo>
                    <a:pt x="410642" y="204540"/>
                  </a:moveTo>
                  <a:cubicBezTo>
                    <a:pt x="410642" y="317504"/>
                    <a:pt x="318716" y="409080"/>
                    <a:pt x="205321" y="409080"/>
                  </a:cubicBezTo>
                  <a:cubicBezTo>
                    <a:pt x="91926" y="409080"/>
                    <a:pt x="1" y="317504"/>
                    <a:pt x="1" y="204540"/>
                  </a:cubicBezTo>
                  <a:cubicBezTo>
                    <a:pt x="1" y="91576"/>
                    <a:pt x="91926" y="0"/>
                    <a:pt x="205321" y="0"/>
                  </a:cubicBezTo>
                  <a:cubicBezTo>
                    <a:pt x="318717" y="0"/>
                    <a:pt x="410642" y="91576"/>
                    <a:pt x="410642" y="204540"/>
                  </a:cubicBezTo>
                  <a:close/>
                </a:path>
              </a:pathLst>
            </a:custGeom>
            <a:solidFill>
              <a:schemeClr val="accent3">
                <a:lumMod val="20000"/>
                <a:lumOff val="80000"/>
              </a:schemeClr>
            </a:solidFill>
            <a:ln w="7750" cap="flat">
              <a:solidFill>
                <a:schemeClr val="accent3">
                  <a:lumMod val="40000"/>
                  <a:lumOff val="60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88" name="Freeform 319">
              <a:extLst>
                <a:ext uri="{FF2B5EF4-FFF2-40B4-BE49-F238E27FC236}">
                  <a16:creationId xmlns:a16="http://schemas.microsoft.com/office/drawing/2014/main" id="{2D20C21F-D550-023B-A57D-0EA065C68A1B}"/>
                </a:ext>
              </a:extLst>
            </p:cNvPr>
            <p:cNvSpPr/>
            <p:nvPr/>
          </p:nvSpPr>
          <p:spPr>
            <a:xfrm>
              <a:off x="7200440" y="2536886"/>
              <a:ext cx="277996" cy="276939"/>
            </a:xfrm>
            <a:custGeom>
              <a:avLst/>
              <a:gdLst>
                <a:gd name="connsiteX0" fmla="*/ 277996 w 277996"/>
                <a:gd name="connsiteY0" fmla="*/ 138470 h 276939"/>
                <a:gd name="connsiteX1" fmla="*/ 138998 w 277996"/>
                <a:gd name="connsiteY1" fmla="*/ 276939 h 276939"/>
                <a:gd name="connsiteX2" fmla="*/ 0 w 277996"/>
                <a:gd name="connsiteY2" fmla="*/ 138470 h 276939"/>
                <a:gd name="connsiteX3" fmla="*/ 138998 w 277996"/>
                <a:gd name="connsiteY3" fmla="*/ 0 h 276939"/>
                <a:gd name="connsiteX4" fmla="*/ 277996 w 277996"/>
                <a:gd name="connsiteY4" fmla="*/ 138470 h 276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96" h="276939">
                  <a:moveTo>
                    <a:pt x="277996" y="138470"/>
                  </a:moveTo>
                  <a:cubicBezTo>
                    <a:pt x="277996" y="214944"/>
                    <a:pt x="215764" y="276939"/>
                    <a:pt x="138998" y="276939"/>
                  </a:cubicBezTo>
                  <a:cubicBezTo>
                    <a:pt x="62231" y="276939"/>
                    <a:pt x="0" y="214944"/>
                    <a:pt x="0" y="138470"/>
                  </a:cubicBezTo>
                  <a:cubicBezTo>
                    <a:pt x="0" y="61995"/>
                    <a:pt x="62231" y="0"/>
                    <a:pt x="138998" y="0"/>
                  </a:cubicBezTo>
                  <a:cubicBezTo>
                    <a:pt x="215764" y="0"/>
                    <a:pt x="277996" y="61995"/>
                    <a:pt x="277996" y="138470"/>
                  </a:cubicBezTo>
                  <a:close/>
                </a:path>
              </a:pathLst>
            </a:custGeom>
            <a:gradFill>
              <a:gsLst>
                <a:gs pos="0">
                  <a:schemeClr val="accent3">
                    <a:lumMod val="20000"/>
                    <a:lumOff val="80000"/>
                  </a:schemeClr>
                </a:gs>
                <a:gs pos="100000">
                  <a:schemeClr val="accent3"/>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nvGrpSpPr>
            <p:cNvPr id="189" name="Graphic 4">
              <a:extLst>
                <a:ext uri="{FF2B5EF4-FFF2-40B4-BE49-F238E27FC236}">
                  <a16:creationId xmlns:a16="http://schemas.microsoft.com/office/drawing/2014/main" id="{9E62D11B-DF70-7D7A-963E-A4F8D78C8C0E}"/>
                </a:ext>
              </a:extLst>
            </p:cNvPr>
            <p:cNvGrpSpPr/>
            <p:nvPr/>
          </p:nvGrpSpPr>
          <p:grpSpPr>
            <a:xfrm>
              <a:off x="7082485" y="2316887"/>
              <a:ext cx="208672" cy="289360"/>
              <a:chOff x="8552304" y="2930882"/>
              <a:chExt cx="208672" cy="289360"/>
            </a:xfrm>
            <a:solidFill>
              <a:schemeClr val="accent4"/>
            </a:solidFill>
          </p:grpSpPr>
          <p:sp>
            <p:nvSpPr>
              <p:cNvPr id="263" name="Freeform 321">
                <a:extLst>
                  <a:ext uri="{FF2B5EF4-FFF2-40B4-BE49-F238E27FC236}">
                    <a16:creationId xmlns:a16="http://schemas.microsoft.com/office/drawing/2014/main" id="{BE8CABA4-8909-753F-57C3-E82E7BD6BB54}"/>
                  </a:ext>
                </a:extLst>
              </p:cNvPr>
              <p:cNvSpPr/>
              <p:nvPr/>
            </p:nvSpPr>
            <p:spPr>
              <a:xfrm rot="-2223600">
                <a:off x="8620405" y="2924971"/>
                <a:ext cx="41546" cy="182010"/>
              </a:xfrm>
              <a:custGeom>
                <a:avLst/>
                <a:gdLst>
                  <a:gd name="connsiteX0" fmla="*/ 0 w 41546"/>
                  <a:gd name="connsiteY0" fmla="*/ 0 h 182010"/>
                  <a:gd name="connsiteX1" fmla="*/ 41547 w 41546"/>
                  <a:gd name="connsiteY1" fmla="*/ 0 h 182010"/>
                  <a:gd name="connsiteX2" fmla="*/ 41547 w 41546"/>
                  <a:gd name="connsiteY2" fmla="*/ 182010 h 182010"/>
                  <a:gd name="connsiteX3" fmla="*/ 0 w 41546"/>
                  <a:gd name="connsiteY3" fmla="*/ 182010 h 182010"/>
                </a:gdLst>
                <a:ahLst/>
                <a:cxnLst>
                  <a:cxn ang="0">
                    <a:pos x="connsiteX0" y="connsiteY0"/>
                  </a:cxn>
                  <a:cxn ang="0">
                    <a:pos x="connsiteX1" y="connsiteY1"/>
                  </a:cxn>
                  <a:cxn ang="0">
                    <a:pos x="connsiteX2" y="connsiteY2"/>
                  </a:cxn>
                  <a:cxn ang="0">
                    <a:pos x="connsiteX3" y="connsiteY3"/>
                  </a:cxn>
                </a:cxnLst>
                <a:rect l="l" t="t" r="r" b="b"/>
                <a:pathLst>
                  <a:path w="41546" h="182010">
                    <a:moveTo>
                      <a:pt x="0" y="0"/>
                    </a:moveTo>
                    <a:lnTo>
                      <a:pt x="41547" y="0"/>
                    </a:lnTo>
                    <a:lnTo>
                      <a:pt x="41547" y="182010"/>
                    </a:lnTo>
                    <a:lnTo>
                      <a:pt x="0" y="182010"/>
                    </a:lnTo>
                    <a:close/>
                  </a:path>
                </a:pathLst>
              </a:custGeom>
              <a:grpFill/>
              <a:ln w="3049" cap="flat">
                <a:solidFill>
                  <a:schemeClr val="accent1"/>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64" name="Freeform 322">
                <a:extLst>
                  <a:ext uri="{FF2B5EF4-FFF2-40B4-BE49-F238E27FC236}">
                    <a16:creationId xmlns:a16="http://schemas.microsoft.com/office/drawing/2014/main" id="{C9F0178C-0187-0503-1556-43E756AB69E6}"/>
                  </a:ext>
                </a:extLst>
              </p:cNvPr>
              <p:cNvSpPr/>
              <p:nvPr/>
            </p:nvSpPr>
            <p:spPr>
              <a:xfrm>
                <a:off x="8692367" y="3082532"/>
                <a:ext cx="68609" cy="82018"/>
              </a:xfrm>
              <a:custGeom>
                <a:avLst/>
                <a:gdLst>
                  <a:gd name="connsiteX0" fmla="*/ 68609 w 68609"/>
                  <a:gd name="connsiteY0" fmla="*/ 75817 h 82018"/>
                  <a:gd name="connsiteX1" fmla="*/ 60224 w 68609"/>
                  <a:gd name="connsiteY1" fmla="*/ 82019 h 82018"/>
                  <a:gd name="connsiteX2" fmla="*/ 0 w 68609"/>
                  <a:gd name="connsiteY2" fmla="*/ 8987 h 82018"/>
                  <a:gd name="connsiteX3" fmla="*/ 12070 w 68609"/>
                  <a:gd name="connsiteY3" fmla="*/ 0 h 82018"/>
                  <a:gd name="connsiteX4" fmla="*/ 68609 w 68609"/>
                  <a:gd name="connsiteY4" fmla="*/ 75817 h 82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609" h="82018">
                    <a:moveTo>
                      <a:pt x="68609" y="75817"/>
                    </a:moveTo>
                    <a:lnTo>
                      <a:pt x="60224" y="82019"/>
                    </a:lnTo>
                    <a:lnTo>
                      <a:pt x="0" y="8987"/>
                    </a:lnTo>
                    <a:lnTo>
                      <a:pt x="12070" y="0"/>
                    </a:lnTo>
                    <a:lnTo>
                      <a:pt x="68609" y="75817"/>
                    </a:lnTo>
                    <a:close/>
                  </a:path>
                </a:pathLst>
              </a:custGeom>
              <a:grpFill/>
              <a:ln w="3049" cap="flat">
                <a:solidFill>
                  <a:schemeClr val="accent1"/>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65" name="Freeform 323">
                <a:extLst>
                  <a:ext uri="{FF2B5EF4-FFF2-40B4-BE49-F238E27FC236}">
                    <a16:creationId xmlns:a16="http://schemas.microsoft.com/office/drawing/2014/main" id="{C52A95FA-C3F4-E2F3-B3DA-A85323862A23}"/>
                  </a:ext>
                </a:extLst>
              </p:cNvPr>
              <p:cNvSpPr/>
              <p:nvPr/>
            </p:nvSpPr>
            <p:spPr>
              <a:xfrm>
                <a:off x="8605207" y="3102151"/>
                <a:ext cx="89574" cy="118091"/>
              </a:xfrm>
              <a:custGeom>
                <a:avLst/>
                <a:gdLst>
                  <a:gd name="connsiteX0" fmla="*/ 89574 w 89574"/>
                  <a:gd name="connsiteY0" fmla="*/ 108852 h 118091"/>
                  <a:gd name="connsiteX1" fmla="*/ 83730 w 89574"/>
                  <a:gd name="connsiteY1" fmla="*/ 118091 h 118091"/>
                  <a:gd name="connsiteX2" fmla="*/ 0 w 89574"/>
                  <a:gd name="connsiteY2" fmla="*/ 8987 h 118091"/>
                  <a:gd name="connsiteX3" fmla="*/ 11943 w 89574"/>
                  <a:gd name="connsiteY3" fmla="*/ 0 h 118091"/>
                  <a:gd name="connsiteX4" fmla="*/ 89574 w 89574"/>
                  <a:gd name="connsiteY4" fmla="*/ 108852 h 118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574" h="118091">
                    <a:moveTo>
                      <a:pt x="89574" y="108852"/>
                    </a:moveTo>
                    <a:lnTo>
                      <a:pt x="83730" y="118091"/>
                    </a:lnTo>
                    <a:lnTo>
                      <a:pt x="0" y="8987"/>
                    </a:lnTo>
                    <a:lnTo>
                      <a:pt x="11943" y="0"/>
                    </a:lnTo>
                    <a:lnTo>
                      <a:pt x="89574" y="108852"/>
                    </a:lnTo>
                    <a:close/>
                  </a:path>
                </a:pathLst>
              </a:custGeom>
              <a:grpFill/>
              <a:ln w="3049" cap="flat">
                <a:solidFill>
                  <a:schemeClr val="accent1"/>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66" name="Freeform 324">
                <a:extLst>
                  <a:ext uri="{FF2B5EF4-FFF2-40B4-BE49-F238E27FC236}">
                    <a16:creationId xmlns:a16="http://schemas.microsoft.com/office/drawing/2014/main" id="{8D3DAC20-65FB-D1D3-98B6-A826FE84E02B}"/>
                  </a:ext>
                </a:extLst>
              </p:cNvPr>
              <p:cNvSpPr/>
              <p:nvPr/>
            </p:nvSpPr>
            <p:spPr>
              <a:xfrm>
                <a:off x="8589834" y="3106581"/>
                <a:ext cx="72929" cy="90751"/>
              </a:xfrm>
              <a:custGeom>
                <a:avLst/>
                <a:gdLst>
                  <a:gd name="connsiteX0" fmla="*/ 72929 w 72929"/>
                  <a:gd name="connsiteY0" fmla="*/ 81892 h 90751"/>
                  <a:gd name="connsiteX1" fmla="*/ 60986 w 72929"/>
                  <a:gd name="connsiteY1" fmla="*/ 90752 h 90751"/>
                  <a:gd name="connsiteX2" fmla="*/ 0 w 72929"/>
                  <a:gd name="connsiteY2" fmla="*/ 8987 h 90751"/>
                  <a:gd name="connsiteX3" fmla="*/ 11943 w 72929"/>
                  <a:gd name="connsiteY3" fmla="*/ 0 h 90751"/>
                  <a:gd name="connsiteX4" fmla="*/ 72929 w 72929"/>
                  <a:gd name="connsiteY4" fmla="*/ 81892 h 90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2929" h="90751">
                    <a:moveTo>
                      <a:pt x="72929" y="81892"/>
                    </a:moveTo>
                    <a:lnTo>
                      <a:pt x="60986" y="90752"/>
                    </a:lnTo>
                    <a:lnTo>
                      <a:pt x="0" y="8987"/>
                    </a:lnTo>
                    <a:lnTo>
                      <a:pt x="11943" y="0"/>
                    </a:lnTo>
                    <a:lnTo>
                      <a:pt x="72929" y="81892"/>
                    </a:lnTo>
                    <a:close/>
                  </a:path>
                </a:pathLst>
              </a:custGeom>
              <a:grpFill/>
              <a:ln w="3049" cap="flat">
                <a:solidFill>
                  <a:schemeClr val="accent1"/>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67" name="Freeform 325">
                <a:extLst>
                  <a:ext uri="{FF2B5EF4-FFF2-40B4-BE49-F238E27FC236}">
                    <a16:creationId xmlns:a16="http://schemas.microsoft.com/office/drawing/2014/main" id="{E73C12B6-64A8-4C41-7617-D9255B164FD4}"/>
                  </a:ext>
                </a:extLst>
              </p:cNvPr>
              <p:cNvSpPr/>
              <p:nvPr/>
            </p:nvSpPr>
            <p:spPr>
              <a:xfrm rot="-2223600">
                <a:off x="8569220" y="3033940"/>
                <a:ext cx="80806" cy="82904"/>
              </a:xfrm>
              <a:custGeom>
                <a:avLst/>
                <a:gdLst>
                  <a:gd name="connsiteX0" fmla="*/ 0 w 80806"/>
                  <a:gd name="connsiteY0" fmla="*/ 0 h 82904"/>
                  <a:gd name="connsiteX1" fmla="*/ 80807 w 80806"/>
                  <a:gd name="connsiteY1" fmla="*/ 0 h 82904"/>
                  <a:gd name="connsiteX2" fmla="*/ 80807 w 80806"/>
                  <a:gd name="connsiteY2" fmla="*/ 82905 h 82904"/>
                  <a:gd name="connsiteX3" fmla="*/ 0 w 80806"/>
                  <a:gd name="connsiteY3" fmla="*/ 82905 h 82904"/>
                </a:gdLst>
                <a:ahLst/>
                <a:cxnLst>
                  <a:cxn ang="0">
                    <a:pos x="connsiteX0" y="connsiteY0"/>
                  </a:cxn>
                  <a:cxn ang="0">
                    <a:pos x="connsiteX1" y="connsiteY1"/>
                  </a:cxn>
                  <a:cxn ang="0">
                    <a:pos x="connsiteX2" y="connsiteY2"/>
                  </a:cxn>
                  <a:cxn ang="0">
                    <a:pos x="connsiteX3" y="connsiteY3"/>
                  </a:cxn>
                </a:cxnLst>
                <a:rect l="l" t="t" r="r" b="b"/>
                <a:pathLst>
                  <a:path w="80806" h="82904">
                    <a:moveTo>
                      <a:pt x="0" y="0"/>
                    </a:moveTo>
                    <a:lnTo>
                      <a:pt x="80807" y="0"/>
                    </a:lnTo>
                    <a:lnTo>
                      <a:pt x="80807" y="82905"/>
                    </a:lnTo>
                    <a:lnTo>
                      <a:pt x="0" y="82905"/>
                    </a:lnTo>
                    <a:close/>
                  </a:path>
                </a:pathLst>
              </a:custGeom>
              <a:grpFill/>
              <a:ln w="3049" cap="flat">
                <a:solidFill>
                  <a:schemeClr val="accent1"/>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68" name="Freeform 326">
                <a:extLst>
                  <a:ext uri="{FF2B5EF4-FFF2-40B4-BE49-F238E27FC236}">
                    <a16:creationId xmlns:a16="http://schemas.microsoft.com/office/drawing/2014/main" id="{F31BDC99-FCEF-F1F2-883A-EBAE61419FDA}"/>
                  </a:ext>
                </a:extLst>
              </p:cNvPr>
              <p:cNvSpPr/>
              <p:nvPr/>
            </p:nvSpPr>
            <p:spPr>
              <a:xfrm>
                <a:off x="8650185" y="3036334"/>
                <a:ext cx="32526" cy="25820"/>
              </a:xfrm>
              <a:custGeom>
                <a:avLst/>
                <a:gdLst>
                  <a:gd name="connsiteX0" fmla="*/ 0 w 32526"/>
                  <a:gd name="connsiteY0" fmla="*/ 25821 h 25820"/>
                  <a:gd name="connsiteX1" fmla="*/ 32526 w 32526"/>
                  <a:gd name="connsiteY1" fmla="*/ 0 h 25820"/>
                </a:gdLst>
                <a:ahLst/>
                <a:cxnLst>
                  <a:cxn ang="0">
                    <a:pos x="connsiteX0" y="connsiteY0"/>
                  </a:cxn>
                  <a:cxn ang="0">
                    <a:pos x="connsiteX1" y="connsiteY1"/>
                  </a:cxn>
                </a:cxnLst>
                <a:rect l="l" t="t" r="r" b="b"/>
                <a:pathLst>
                  <a:path w="32526" h="25820">
                    <a:moveTo>
                      <a:pt x="0" y="25821"/>
                    </a:moveTo>
                    <a:lnTo>
                      <a:pt x="32526" y="0"/>
                    </a:lnTo>
                  </a:path>
                </a:pathLst>
              </a:custGeom>
              <a:grpFill/>
              <a:ln w="3049" cap="flat">
                <a:solidFill>
                  <a:schemeClr val="accent1"/>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190" name="Freeform 327">
              <a:extLst>
                <a:ext uri="{FF2B5EF4-FFF2-40B4-BE49-F238E27FC236}">
                  <a16:creationId xmlns:a16="http://schemas.microsoft.com/office/drawing/2014/main" id="{B8B4946E-1C1F-BFD9-AB23-86B489C60E70}"/>
                </a:ext>
              </a:extLst>
            </p:cNvPr>
            <p:cNvSpPr/>
            <p:nvPr/>
          </p:nvSpPr>
          <p:spPr>
            <a:xfrm>
              <a:off x="6408261" y="1791601"/>
              <a:ext cx="845757" cy="787110"/>
            </a:xfrm>
            <a:custGeom>
              <a:avLst/>
              <a:gdLst>
                <a:gd name="connsiteX0" fmla="*/ 176725 w 845757"/>
                <a:gd name="connsiteY0" fmla="*/ 107490 h 787110"/>
                <a:gd name="connsiteX1" fmla="*/ 176344 w 845757"/>
                <a:gd name="connsiteY1" fmla="*/ 84201 h 787110"/>
                <a:gd name="connsiteX2" fmla="*/ 241777 w 845757"/>
                <a:gd name="connsiteY2" fmla="*/ 137488 h 787110"/>
                <a:gd name="connsiteX3" fmla="*/ 326269 w 845757"/>
                <a:gd name="connsiteY3" fmla="*/ 162169 h 787110"/>
                <a:gd name="connsiteX4" fmla="*/ 371882 w 845757"/>
                <a:gd name="connsiteY4" fmla="*/ 111034 h 787110"/>
                <a:gd name="connsiteX5" fmla="*/ 357778 w 845757"/>
                <a:gd name="connsiteY5" fmla="*/ 40534 h 787110"/>
                <a:gd name="connsiteX6" fmla="*/ 374677 w 845757"/>
                <a:gd name="connsiteY6" fmla="*/ 31 h 787110"/>
                <a:gd name="connsiteX7" fmla="*/ 403391 w 845757"/>
                <a:gd name="connsiteY7" fmla="*/ 81923 h 787110"/>
                <a:gd name="connsiteX8" fmla="*/ 449004 w 845757"/>
                <a:gd name="connsiteY8" fmla="*/ 140905 h 787110"/>
                <a:gd name="connsiteX9" fmla="*/ 485215 w 845757"/>
                <a:gd name="connsiteY9" fmla="*/ 95086 h 787110"/>
                <a:gd name="connsiteX10" fmla="*/ 494490 w 845757"/>
                <a:gd name="connsiteY10" fmla="*/ 152803 h 787110"/>
                <a:gd name="connsiteX11" fmla="*/ 519265 w 845757"/>
                <a:gd name="connsiteY11" fmla="*/ 125463 h 787110"/>
                <a:gd name="connsiteX12" fmla="*/ 531208 w 845757"/>
                <a:gd name="connsiteY12" fmla="*/ 161536 h 787110"/>
                <a:gd name="connsiteX13" fmla="*/ 576313 w 845757"/>
                <a:gd name="connsiteY13" fmla="*/ 98503 h 787110"/>
                <a:gd name="connsiteX14" fmla="*/ 624467 w 845757"/>
                <a:gd name="connsiteY14" fmla="*/ 60659 h 787110"/>
                <a:gd name="connsiteX15" fmla="*/ 601470 w 845757"/>
                <a:gd name="connsiteY15" fmla="*/ 124071 h 787110"/>
                <a:gd name="connsiteX16" fmla="*/ 584190 w 845757"/>
                <a:gd name="connsiteY16" fmla="*/ 202039 h 787110"/>
                <a:gd name="connsiteX17" fmla="*/ 660677 w 845757"/>
                <a:gd name="connsiteY17" fmla="*/ 211785 h 787110"/>
                <a:gd name="connsiteX18" fmla="*/ 769056 w 845757"/>
                <a:gd name="connsiteY18" fmla="*/ 213557 h 787110"/>
                <a:gd name="connsiteX19" fmla="*/ 684182 w 845757"/>
                <a:gd name="connsiteY19" fmla="*/ 241783 h 787110"/>
                <a:gd name="connsiteX20" fmla="*/ 653690 w 845757"/>
                <a:gd name="connsiteY20" fmla="*/ 295576 h 787110"/>
                <a:gd name="connsiteX21" fmla="*/ 716455 w 845757"/>
                <a:gd name="connsiteY21" fmla="*/ 358609 h 787110"/>
                <a:gd name="connsiteX22" fmla="*/ 747837 w 845757"/>
                <a:gd name="connsiteY22" fmla="*/ 386328 h 787110"/>
                <a:gd name="connsiteX23" fmla="*/ 682785 w 845757"/>
                <a:gd name="connsiteY23" fmla="*/ 366962 h 787110"/>
                <a:gd name="connsiteX24" fmla="*/ 701843 w 845757"/>
                <a:gd name="connsiteY24" fmla="*/ 454170 h 787110"/>
                <a:gd name="connsiteX25" fmla="*/ 805774 w 845757"/>
                <a:gd name="connsiteY25" fmla="*/ 488978 h 787110"/>
                <a:gd name="connsiteX26" fmla="*/ 844272 w 845757"/>
                <a:gd name="connsiteY26" fmla="*/ 524165 h 787110"/>
                <a:gd name="connsiteX27" fmla="*/ 748346 w 845757"/>
                <a:gd name="connsiteY27" fmla="*/ 518849 h 787110"/>
                <a:gd name="connsiteX28" fmla="*/ 625864 w 845757"/>
                <a:gd name="connsiteY28" fmla="*/ 525937 h 787110"/>
                <a:gd name="connsiteX29" fmla="*/ 593592 w 845757"/>
                <a:gd name="connsiteY29" fmla="*/ 584919 h 787110"/>
                <a:gd name="connsiteX30" fmla="*/ 615700 w 845757"/>
                <a:gd name="connsiteY30" fmla="*/ 663394 h 787110"/>
                <a:gd name="connsiteX31" fmla="*/ 653308 w 845757"/>
                <a:gd name="connsiteY31" fmla="*/ 731236 h 787110"/>
                <a:gd name="connsiteX32" fmla="*/ 577202 w 845757"/>
                <a:gd name="connsiteY32" fmla="*/ 663394 h 787110"/>
                <a:gd name="connsiteX33" fmla="*/ 507703 w 845757"/>
                <a:gd name="connsiteY33" fmla="*/ 648458 h 787110"/>
                <a:gd name="connsiteX34" fmla="*/ 518757 w 845757"/>
                <a:gd name="connsiteY34" fmla="*/ 768322 h 787110"/>
                <a:gd name="connsiteX35" fmla="*/ 495379 w 845757"/>
                <a:gd name="connsiteY35" fmla="*/ 702251 h 787110"/>
                <a:gd name="connsiteX36" fmla="*/ 453832 w 845757"/>
                <a:gd name="connsiteY36" fmla="*/ 646306 h 787110"/>
                <a:gd name="connsiteX37" fmla="*/ 444938 w 845757"/>
                <a:gd name="connsiteY37" fmla="*/ 691746 h 787110"/>
                <a:gd name="connsiteX38" fmla="*/ 426769 w 845757"/>
                <a:gd name="connsiteY38" fmla="*/ 721237 h 787110"/>
                <a:gd name="connsiteX39" fmla="*/ 396276 w 845757"/>
                <a:gd name="connsiteY39" fmla="*/ 649471 h 787110"/>
                <a:gd name="connsiteX40" fmla="*/ 328556 w 845757"/>
                <a:gd name="connsiteY40" fmla="*/ 716047 h 787110"/>
                <a:gd name="connsiteX41" fmla="*/ 279004 w 845757"/>
                <a:gd name="connsiteY41" fmla="*/ 786548 h 787110"/>
                <a:gd name="connsiteX42" fmla="*/ 298952 w 845757"/>
                <a:gd name="connsiteY42" fmla="*/ 683012 h 787110"/>
                <a:gd name="connsiteX43" fmla="*/ 293235 w 845757"/>
                <a:gd name="connsiteY43" fmla="*/ 627953 h 787110"/>
                <a:gd name="connsiteX44" fmla="*/ 260073 w 845757"/>
                <a:gd name="connsiteY44" fmla="*/ 662381 h 787110"/>
                <a:gd name="connsiteX45" fmla="*/ 267569 w 845757"/>
                <a:gd name="connsiteY45" fmla="*/ 596690 h 787110"/>
                <a:gd name="connsiteX46" fmla="*/ 202517 w 845757"/>
                <a:gd name="connsiteY46" fmla="*/ 576439 h 787110"/>
                <a:gd name="connsiteX47" fmla="*/ 84483 w 845757"/>
                <a:gd name="connsiteY47" fmla="*/ 633776 h 787110"/>
                <a:gd name="connsiteX48" fmla="*/ 135813 w 845757"/>
                <a:gd name="connsiteY48" fmla="*/ 575173 h 787110"/>
                <a:gd name="connsiteX49" fmla="*/ 188033 w 845757"/>
                <a:gd name="connsiteY49" fmla="*/ 514419 h 787110"/>
                <a:gd name="connsiteX50" fmla="*/ 124379 w 845757"/>
                <a:gd name="connsiteY50" fmla="*/ 506065 h 787110"/>
                <a:gd name="connsiteX51" fmla="*/ 122600 w 845757"/>
                <a:gd name="connsiteY51" fmla="*/ 487079 h 787110"/>
                <a:gd name="connsiteX52" fmla="*/ 169864 w 845757"/>
                <a:gd name="connsiteY52" fmla="*/ 437716 h 787110"/>
                <a:gd name="connsiteX53" fmla="*/ 53990 w 845757"/>
                <a:gd name="connsiteY53" fmla="*/ 412655 h 787110"/>
                <a:gd name="connsiteX54" fmla="*/ 38108 w 845757"/>
                <a:gd name="connsiteY54" fmla="*/ 372531 h 787110"/>
                <a:gd name="connsiteX55" fmla="*/ 168085 w 845757"/>
                <a:gd name="connsiteY55" fmla="*/ 360634 h 787110"/>
                <a:gd name="connsiteX56" fmla="*/ 93377 w 845757"/>
                <a:gd name="connsiteY56" fmla="*/ 258870 h 787110"/>
                <a:gd name="connsiteX57" fmla="*/ 25275 w 845757"/>
                <a:gd name="connsiteY57" fmla="*/ 222291 h 787110"/>
                <a:gd name="connsiteX58" fmla="*/ 136703 w 845757"/>
                <a:gd name="connsiteY58" fmla="*/ 238998 h 787110"/>
                <a:gd name="connsiteX59" fmla="*/ 211411 w 845757"/>
                <a:gd name="connsiteY59" fmla="*/ 240264 h 787110"/>
                <a:gd name="connsiteX60" fmla="*/ 144580 w 845757"/>
                <a:gd name="connsiteY60" fmla="*/ 175079 h 787110"/>
                <a:gd name="connsiteX61" fmla="*/ 237838 w 845757"/>
                <a:gd name="connsiteY61" fmla="*/ 220898 h 787110"/>
                <a:gd name="connsiteX62" fmla="*/ 176852 w 845757"/>
                <a:gd name="connsiteY62" fmla="*/ 107617 h 787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45757" h="787110">
                  <a:moveTo>
                    <a:pt x="176725" y="107490"/>
                  </a:moveTo>
                  <a:cubicBezTo>
                    <a:pt x="176725" y="107490"/>
                    <a:pt x="164782" y="96478"/>
                    <a:pt x="176344" y="84201"/>
                  </a:cubicBezTo>
                  <a:cubicBezTo>
                    <a:pt x="187906" y="71923"/>
                    <a:pt x="206456" y="89517"/>
                    <a:pt x="241777" y="137488"/>
                  </a:cubicBezTo>
                  <a:cubicBezTo>
                    <a:pt x="277098" y="185458"/>
                    <a:pt x="297046" y="175839"/>
                    <a:pt x="326269" y="162169"/>
                  </a:cubicBezTo>
                  <a:cubicBezTo>
                    <a:pt x="355492" y="148499"/>
                    <a:pt x="369213" y="149892"/>
                    <a:pt x="371882" y="111034"/>
                  </a:cubicBezTo>
                  <a:cubicBezTo>
                    <a:pt x="374550" y="72177"/>
                    <a:pt x="366164" y="63443"/>
                    <a:pt x="357778" y="40534"/>
                  </a:cubicBezTo>
                  <a:cubicBezTo>
                    <a:pt x="349393" y="17624"/>
                    <a:pt x="357397" y="-855"/>
                    <a:pt x="374677" y="31"/>
                  </a:cubicBezTo>
                  <a:cubicBezTo>
                    <a:pt x="391956" y="917"/>
                    <a:pt x="399325" y="23826"/>
                    <a:pt x="403391" y="81923"/>
                  </a:cubicBezTo>
                  <a:cubicBezTo>
                    <a:pt x="407457" y="140019"/>
                    <a:pt x="433503" y="146727"/>
                    <a:pt x="449004" y="140905"/>
                  </a:cubicBezTo>
                  <a:cubicBezTo>
                    <a:pt x="464505" y="135083"/>
                    <a:pt x="464886" y="98124"/>
                    <a:pt x="485215" y="95086"/>
                  </a:cubicBezTo>
                  <a:cubicBezTo>
                    <a:pt x="502875" y="98630"/>
                    <a:pt x="478608" y="145335"/>
                    <a:pt x="494490" y="152803"/>
                  </a:cubicBezTo>
                  <a:cubicBezTo>
                    <a:pt x="510372" y="160271"/>
                    <a:pt x="506052" y="127742"/>
                    <a:pt x="519265" y="125463"/>
                  </a:cubicBezTo>
                  <a:cubicBezTo>
                    <a:pt x="532479" y="123185"/>
                    <a:pt x="519646" y="159891"/>
                    <a:pt x="531208" y="161536"/>
                  </a:cubicBezTo>
                  <a:cubicBezTo>
                    <a:pt x="542770" y="163182"/>
                    <a:pt x="564370" y="133311"/>
                    <a:pt x="576313" y="98503"/>
                  </a:cubicBezTo>
                  <a:cubicBezTo>
                    <a:pt x="588256" y="63696"/>
                    <a:pt x="609983" y="53950"/>
                    <a:pt x="624467" y="60659"/>
                  </a:cubicBezTo>
                  <a:cubicBezTo>
                    <a:pt x="638951" y="67367"/>
                    <a:pt x="632472" y="81796"/>
                    <a:pt x="601470" y="124071"/>
                  </a:cubicBezTo>
                  <a:cubicBezTo>
                    <a:pt x="570468" y="166346"/>
                    <a:pt x="569198" y="189762"/>
                    <a:pt x="584190" y="202039"/>
                  </a:cubicBezTo>
                  <a:cubicBezTo>
                    <a:pt x="599183" y="214317"/>
                    <a:pt x="624467" y="224949"/>
                    <a:pt x="660677" y="211785"/>
                  </a:cubicBezTo>
                  <a:cubicBezTo>
                    <a:pt x="696888" y="198622"/>
                    <a:pt x="752665" y="182294"/>
                    <a:pt x="769056" y="213557"/>
                  </a:cubicBezTo>
                  <a:cubicBezTo>
                    <a:pt x="785445" y="244821"/>
                    <a:pt x="706671" y="243555"/>
                    <a:pt x="684182" y="241783"/>
                  </a:cubicBezTo>
                  <a:cubicBezTo>
                    <a:pt x="661694" y="240011"/>
                    <a:pt x="645685" y="256338"/>
                    <a:pt x="653690" y="295576"/>
                  </a:cubicBezTo>
                  <a:cubicBezTo>
                    <a:pt x="661694" y="334813"/>
                    <a:pt x="678846" y="350255"/>
                    <a:pt x="716455" y="358609"/>
                  </a:cubicBezTo>
                  <a:cubicBezTo>
                    <a:pt x="754063" y="366962"/>
                    <a:pt x="749235" y="379746"/>
                    <a:pt x="747837" y="386328"/>
                  </a:cubicBezTo>
                  <a:cubicBezTo>
                    <a:pt x="746440" y="392910"/>
                    <a:pt x="694347" y="358609"/>
                    <a:pt x="682785" y="366962"/>
                  </a:cubicBezTo>
                  <a:cubicBezTo>
                    <a:pt x="671223" y="375316"/>
                    <a:pt x="669952" y="425059"/>
                    <a:pt x="701843" y="454170"/>
                  </a:cubicBezTo>
                  <a:cubicBezTo>
                    <a:pt x="733734" y="483282"/>
                    <a:pt x="766387" y="488978"/>
                    <a:pt x="805774" y="488978"/>
                  </a:cubicBezTo>
                  <a:cubicBezTo>
                    <a:pt x="845161" y="488978"/>
                    <a:pt x="848719" y="507963"/>
                    <a:pt x="844272" y="524165"/>
                  </a:cubicBezTo>
                  <a:cubicBezTo>
                    <a:pt x="839825" y="540366"/>
                    <a:pt x="777441" y="529860"/>
                    <a:pt x="748346" y="518849"/>
                  </a:cubicBezTo>
                  <a:cubicBezTo>
                    <a:pt x="719250" y="507837"/>
                    <a:pt x="652419" y="482269"/>
                    <a:pt x="625864" y="525937"/>
                  </a:cubicBezTo>
                  <a:cubicBezTo>
                    <a:pt x="599310" y="569604"/>
                    <a:pt x="604138" y="565553"/>
                    <a:pt x="593592" y="584919"/>
                  </a:cubicBezTo>
                  <a:cubicBezTo>
                    <a:pt x="583047" y="604285"/>
                    <a:pt x="589145" y="622384"/>
                    <a:pt x="615700" y="663394"/>
                  </a:cubicBezTo>
                  <a:cubicBezTo>
                    <a:pt x="642254" y="704403"/>
                    <a:pt x="662964" y="718073"/>
                    <a:pt x="653308" y="731236"/>
                  </a:cubicBezTo>
                  <a:cubicBezTo>
                    <a:pt x="643652" y="744400"/>
                    <a:pt x="615319" y="720224"/>
                    <a:pt x="577202" y="663394"/>
                  </a:cubicBezTo>
                  <a:cubicBezTo>
                    <a:pt x="539086" y="606563"/>
                    <a:pt x="511261" y="628207"/>
                    <a:pt x="507703" y="648458"/>
                  </a:cubicBezTo>
                  <a:cubicBezTo>
                    <a:pt x="504146" y="668710"/>
                    <a:pt x="530319" y="755538"/>
                    <a:pt x="518757" y="768322"/>
                  </a:cubicBezTo>
                  <a:cubicBezTo>
                    <a:pt x="507195" y="781105"/>
                    <a:pt x="497031" y="772752"/>
                    <a:pt x="495379" y="702251"/>
                  </a:cubicBezTo>
                  <a:cubicBezTo>
                    <a:pt x="493600" y="631751"/>
                    <a:pt x="460820" y="643648"/>
                    <a:pt x="453832" y="646306"/>
                  </a:cubicBezTo>
                  <a:cubicBezTo>
                    <a:pt x="446844" y="648964"/>
                    <a:pt x="441508" y="657824"/>
                    <a:pt x="444938" y="691746"/>
                  </a:cubicBezTo>
                  <a:cubicBezTo>
                    <a:pt x="448496" y="725667"/>
                    <a:pt x="434774" y="721237"/>
                    <a:pt x="426769" y="721237"/>
                  </a:cubicBezTo>
                  <a:cubicBezTo>
                    <a:pt x="418765" y="721237"/>
                    <a:pt x="423212" y="652888"/>
                    <a:pt x="396276" y="649471"/>
                  </a:cubicBezTo>
                  <a:cubicBezTo>
                    <a:pt x="369340" y="646053"/>
                    <a:pt x="341007" y="673266"/>
                    <a:pt x="328556" y="716047"/>
                  </a:cubicBezTo>
                  <a:cubicBezTo>
                    <a:pt x="316104" y="758829"/>
                    <a:pt x="305940" y="791864"/>
                    <a:pt x="279004" y="786548"/>
                  </a:cubicBezTo>
                  <a:cubicBezTo>
                    <a:pt x="252069" y="781232"/>
                    <a:pt x="284722" y="702378"/>
                    <a:pt x="298952" y="683012"/>
                  </a:cubicBezTo>
                  <a:cubicBezTo>
                    <a:pt x="313182" y="663647"/>
                    <a:pt x="310514" y="627447"/>
                    <a:pt x="293235" y="627953"/>
                  </a:cubicBezTo>
                  <a:cubicBezTo>
                    <a:pt x="275955" y="628460"/>
                    <a:pt x="287009" y="661495"/>
                    <a:pt x="260073" y="662381"/>
                  </a:cubicBezTo>
                  <a:cubicBezTo>
                    <a:pt x="233138" y="663267"/>
                    <a:pt x="282689" y="613524"/>
                    <a:pt x="267569" y="596690"/>
                  </a:cubicBezTo>
                  <a:cubicBezTo>
                    <a:pt x="252450" y="579856"/>
                    <a:pt x="228182" y="561883"/>
                    <a:pt x="202517" y="576439"/>
                  </a:cubicBezTo>
                  <a:cubicBezTo>
                    <a:pt x="176852" y="590994"/>
                    <a:pt x="101636" y="655293"/>
                    <a:pt x="84483" y="633776"/>
                  </a:cubicBezTo>
                  <a:cubicBezTo>
                    <a:pt x="67331" y="612259"/>
                    <a:pt x="107480" y="588843"/>
                    <a:pt x="135813" y="575173"/>
                  </a:cubicBezTo>
                  <a:cubicBezTo>
                    <a:pt x="164147" y="561503"/>
                    <a:pt x="191591" y="546062"/>
                    <a:pt x="188033" y="514419"/>
                  </a:cubicBezTo>
                  <a:cubicBezTo>
                    <a:pt x="184476" y="482776"/>
                    <a:pt x="138100" y="500369"/>
                    <a:pt x="124379" y="506065"/>
                  </a:cubicBezTo>
                  <a:cubicBezTo>
                    <a:pt x="110656" y="511760"/>
                    <a:pt x="101382" y="498597"/>
                    <a:pt x="122600" y="487079"/>
                  </a:cubicBezTo>
                  <a:cubicBezTo>
                    <a:pt x="143818" y="475561"/>
                    <a:pt x="188541" y="465435"/>
                    <a:pt x="169864" y="437716"/>
                  </a:cubicBezTo>
                  <a:cubicBezTo>
                    <a:pt x="151187" y="409997"/>
                    <a:pt x="140260" y="407339"/>
                    <a:pt x="53990" y="412655"/>
                  </a:cubicBezTo>
                  <a:cubicBezTo>
                    <a:pt x="-32280" y="417971"/>
                    <a:pt x="2278" y="375696"/>
                    <a:pt x="38108" y="372531"/>
                  </a:cubicBezTo>
                  <a:cubicBezTo>
                    <a:pt x="73938" y="369367"/>
                    <a:pt x="157540" y="398099"/>
                    <a:pt x="168085" y="360634"/>
                  </a:cubicBezTo>
                  <a:cubicBezTo>
                    <a:pt x="178631" y="323169"/>
                    <a:pt x="173803" y="282665"/>
                    <a:pt x="93377" y="258870"/>
                  </a:cubicBezTo>
                  <a:cubicBezTo>
                    <a:pt x="93377" y="258870"/>
                    <a:pt x="23116" y="248744"/>
                    <a:pt x="25275" y="222291"/>
                  </a:cubicBezTo>
                  <a:cubicBezTo>
                    <a:pt x="27436" y="195837"/>
                    <a:pt x="77495" y="210773"/>
                    <a:pt x="136703" y="238998"/>
                  </a:cubicBezTo>
                  <a:cubicBezTo>
                    <a:pt x="195911" y="267224"/>
                    <a:pt x="206964" y="265452"/>
                    <a:pt x="211411" y="240264"/>
                  </a:cubicBezTo>
                  <a:cubicBezTo>
                    <a:pt x="215858" y="215076"/>
                    <a:pt x="141912" y="197103"/>
                    <a:pt x="144580" y="175079"/>
                  </a:cubicBezTo>
                  <a:cubicBezTo>
                    <a:pt x="147248" y="153056"/>
                    <a:pt x="214079" y="233682"/>
                    <a:pt x="237838" y="220898"/>
                  </a:cubicBezTo>
                  <a:cubicBezTo>
                    <a:pt x="269221" y="204191"/>
                    <a:pt x="213952" y="132804"/>
                    <a:pt x="176852" y="107617"/>
                  </a:cubicBezTo>
                  <a:close/>
                </a:path>
              </a:pathLst>
            </a:custGeom>
            <a:gradFill>
              <a:gsLst>
                <a:gs pos="0">
                  <a:srgbClr val="FFFFFF"/>
                </a:gs>
                <a:gs pos="87000">
                  <a:srgbClr val="B057FF"/>
                </a:gs>
              </a:gsLst>
              <a:path path="circle">
                <a:fillToRect l="50000" t="50000" r="50000" b="50000"/>
              </a:path>
            </a:gradFill>
            <a:ln w="7750" cap="flat">
              <a:solidFill>
                <a:srgbClr val="706F80"/>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91" name="Freeform 328">
              <a:extLst>
                <a:ext uri="{FF2B5EF4-FFF2-40B4-BE49-F238E27FC236}">
                  <a16:creationId xmlns:a16="http://schemas.microsoft.com/office/drawing/2014/main" id="{C353CDBA-1244-1DD7-2D55-C81C44863DC6}"/>
                </a:ext>
              </a:extLst>
            </p:cNvPr>
            <p:cNvSpPr/>
            <p:nvPr/>
          </p:nvSpPr>
          <p:spPr>
            <a:xfrm>
              <a:off x="6685737" y="2088828"/>
              <a:ext cx="267836" cy="209939"/>
            </a:xfrm>
            <a:custGeom>
              <a:avLst/>
              <a:gdLst>
                <a:gd name="connsiteX0" fmla="*/ 62642 w 267836"/>
                <a:gd name="connsiteY0" fmla="*/ 8728 h 209939"/>
                <a:gd name="connsiteX1" fmla="*/ 5213 w 267836"/>
                <a:gd name="connsiteY1" fmla="*/ 36447 h 209939"/>
                <a:gd name="connsiteX2" fmla="*/ 50572 w 267836"/>
                <a:gd name="connsiteY2" fmla="*/ 180486 h 209939"/>
                <a:gd name="connsiteX3" fmla="*/ 267455 w 267836"/>
                <a:gd name="connsiteY3" fmla="*/ 54547 h 209939"/>
                <a:gd name="connsiteX4" fmla="*/ 141416 w 267836"/>
                <a:gd name="connsiteY4" fmla="*/ 28093 h 209939"/>
                <a:gd name="connsiteX5" fmla="*/ 62642 w 267836"/>
                <a:gd name="connsiteY5" fmla="*/ 8728 h 209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7836" h="209938">
                  <a:moveTo>
                    <a:pt x="62642" y="8728"/>
                  </a:moveTo>
                  <a:cubicBezTo>
                    <a:pt x="39010" y="-1524"/>
                    <a:pt x="12201" y="11639"/>
                    <a:pt x="5213" y="36447"/>
                  </a:cubicBezTo>
                  <a:cubicBezTo>
                    <a:pt x="-4189" y="69609"/>
                    <a:pt x="-6857" y="125680"/>
                    <a:pt x="50572" y="180486"/>
                  </a:cubicBezTo>
                  <a:cubicBezTo>
                    <a:pt x="140272" y="265922"/>
                    <a:pt x="275967" y="147451"/>
                    <a:pt x="267455" y="54547"/>
                  </a:cubicBezTo>
                  <a:cubicBezTo>
                    <a:pt x="258815" y="-38737"/>
                    <a:pt x="182328" y="12525"/>
                    <a:pt x="141416" y="28093"/>
                  </a:cubicBezTo>
                  <a:cubicBezTo>
                    <a:pt x="112829" y="38979"/>
                    <a:pt x="93135" y="22018"/>
                    <a:pt x="62642" y="8728"/>
                  </a:cubicBezTo>
                  <a:close/>
                </a:path>
              </a:pathLst>
            </a:custGeom>
            <a:gradFill>
              <a:gsLst>
                <a:gs pos="2000">
                  <a:srgbClr val="FFFFFF"/>
                </a:gs>
                <a:gs pos="56000">
                  <a:srgbClr val="AA80DC"/>
                </a:gs>
                <a:gs pos="98000">
                  <a:srgbClr val="5500B9"/>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92" name="Freeform 329">
              <a:extLst>
                <a:ext uri="{FF2B5EF4-FFF2-40B4-BE49-F238E27FC236}">
                  <a16:creationId xmlns:a16="http://schemas.microsoft.com/office/drawing/2014/main" id="{C74A6024-77FE-1316-CD8B-46CA75CF4A58}"/>
                </a:ext>
              </a:extLst>
            </p:cNvPr>
            <p:cNvSpPr/>
            <p:nvPr/>
          </p:nvSpPr>
          <p:spPr>
            <a:xfrm>
              <a:off x="6273828" y="3277205"/>
              <a:ext cx="410641" cy="409080"/>
            </a:xfrm>
            <a:custGeom>
              <a:avLst/>
              <a:gdLst>
                <a:gd name="connsiteX0" fmla="*/ 410641 w 410641"/>
                <a:gd name="connsiteY0" fmla="*/ 204540 h 409080"/>
                <a:gd name="connsiteX1" fmla="*/ 205321 w 410641"/>
                <a:gd name="connsiteY1" fmla="*/ 409080 h 409080"/>
                <a:gd name="connsiteX2" fmla="*/ 0 w 410641"/>
                <a:gd name="connsiteY2" fmla="*/ 204540 h 409080"/>
                <a:gd name="connsiteX3" fmla="*/ 205321 w 410641"/>
                <a:gd name="connsiteY3" fmla="*/ 0 h 409080"/>
                <a:gd name="connsiteX4" fmla="*/ 410641 w 410641"/>
                <a:gd name="connsiteY4" fmla="*/ 204540 h 409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0640" h="409080">
                  <a:moveTo>
                    <a:pt x="410641" y="204540"/>
                  </a:moveTo>
                  <a:cubicBezTo>
                    <a:pt x="410641" y="317504"/>
                    <a:pt x="318716" y="409080"/>
                    <a:pt x="205321" y="409080"/>
                  </a:cubicBezTo>
                  <a:cubicBezTo>
                    <a:pt x="91925" y="409080"/>
                    <a:pt x="0" y="317504"/>
                    <a:pt x="0" y="204540"/>
                  </a:cubicBezTo>
                  <a:cubicBezTo>
                    <a:pt x="0" y="91576"/>
                    <a:pt x="91925" y="0"/>
                    <a:pt x="205321" y="0"/>
                  </a:cubicBezTo>
                  <a:cubicBezTo>
                    <a:pt x="318716" y="0"/>
                    <a:pt x="410641" y="91576"/>
                    <a:pt x="410641" y="204540"/>
                  </a:cubicBezTo>
                  <a:close/>
                </a:path>
              </a:pathLst>
            </a:custGeom>
            <a:solidFill>
              <a:schemeClr val="accent3">
                <a:lumMod val="20000"/>
                <a:lumOff val="80000"/>
              </a:schemeClr>
            </a:solidFill>
            <a:ln w="7750" cap="flat">
              <a:solidFill>
                <a:schemeClr val="accent3">
                  <a:lumMod val="40000"/>
                  <a:lumOff val="60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93" name="Freeform 330">
              <a:extLst>
                <a:ext uri="{FF2B5EF4-FFF2-40B4-BE49-F238E27FC236}">
                  <a16:creationId xmlns:a16="http://schemas.microsoft.com/office/drawing/2014/main" id="{4130E81E-89CE-79A1-69FE-E0750700C974}"/>
                </a:ext>
              </a:extLst>
            </p:cNvPr>
            <p:cNvSpPr/>
            <p:nvPr/>
          </p:nvSpPr>
          <p:spPr>
            <a:xfrm>
              <a:off x="6348918" y="3348845"/>
              <a:ext cx="277996" cy="276939"/>
            </a:xfrm>
            <a:custGeom>
              <a:avLst/>
              <a:gdLst>
                <a:gd name="connsiteX0" fmla="*/ 277996 w 277996"/>
                <a:gd name="connsiteY0" fmla="*/ 138470 h 276939"/>
                <a:gd name="connsiteX1" fmla="*/ 138998 w 277996"/>
                <a:gd name="connsiteY1" fmla="*/ 276939 h 276939"/>
                <a:gd name="connsiteX2" fmla="*/ 0 w 277996"/>
                <a:gd name="connsiteY2" fmla="*/ 138470 h 276939"/>
                <a:gd name="connsiteX3" fmla="*/ 138998 w 277996"/>
                <a:gd name="connsiteY3" fmla="*/ 0 h 276939"/>
                <a:gd name="connsiteX4" fmla="*/ 277996 w 277996"/>
                <a:gd name="connsiteY4" fmla="*/ 138470 h 2769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7996" h="276939">
                  <a:moveTo>
                    <a:pt x="277996" y="138470"/>
                  </a:moveTo>
                  <a:cubicBezTo>
                    <a:pt x="277996" y="214944"/>
                    <a:pt x="215764" y="276939"/>
                    <a:pt x="138998" y="276939"/>
                  </a:cubicBezTo>
                  <a:cubicBezTo>
                    <a:pt x="62231" y="276939"/>
                    <a:pt x="0" y="214944"/>
                    <a:pt x="0" y="138470"/>
                  </a:cubicBezTo>
                  <a:cubicBezTo>
                    <a:pt x="0" y="61995"/>
                    <a:pt x="62231" y="0"/>
                    <a:pt x="138998" y="0"/>
                  </a:cubicBezTo>
                  <a:cubicBezTo>
                    <a:pt x="215764" y="0"/>
                    <a:pt x="277996" y="61995"/>
                    <a:pt x="277996" y="138470"/>
                  </a:cubicBezTo>
                  <a:close/>
                </a:path>
              </a:pathLst>
            </a:custGeom>
            <a:gradFill>
              <a:gsLst>
                <a:gs pos="0">
                  <a:schemeClr val="accent3">
                    <a:lumMod val="20000"/>
                    <a:lumOff val="80000"/>
                  </a:schemeClr>
                </a:gs>
                <a:gs pos="100000">
                  <a:schemeClr val="accent3"/>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94" name="Freeform 331">
              <a:extLst>
                <a:ext uri="{FF2B5EF4-FFF2-40B4-BE49-F238E27FC236}">
                  <a16:creationId xmlns:a16="http://schemas.microsoft.com/office/drawing/2014/main" id="{31A2424D-A06D-507B-A50C-C0BAB94C5671}"/>
                </a:ext>
              </a:extLst>
            </p:cNvPr>
            <p:cNvSpPr/>
            <p:nvPr/>
          </p:nvSpPr>
          <p:spPr>
            <a:xfrm>
              <a:off x="7178079" y="3215564"/>
              <a:ext cx="452315" cy="450595"/>
            </a:xfrm>
            <a:custGeom>
              <a:avLst/>
              <a:gdLst>
                <a:gd name="connsiteX0" fmla="*/ 452316 w 452315"/>
                <a:gd name="connsiteY0" fmla="*/ 225298 h 450595"/>
                <a:gd name="connsiteX1" fmla="*/ 226158 w 452315"/>
                <a:gd name="connsiteY1" fmla="*/ 450596 h 450595"/>
                <a:gd name="connsiteX2" fmla="*/ 0 w 452315"/>
                <a:gd name="connsiteY2" fmla="*/ 225298 h 450595"/>
                <a:gd name="connsiteX3" fmla="*/ 226158 w 452315"/>
                <a:gd name="connsiteY3" fmla="*/ 0 h 450595"/>
                <a:gd name="connsiteX4" fmla="*/ 452316 w 452315"/>
                <a:gd name="connsiteY4" fmla="*/ 225298 h 4505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2315" h="450595">
                  <a:moveTo>
                    <a:pt x="452316" y="225298"/>
                  </a:moveTo>
                  <a:cubicBezTo>
                    <a:pt x="452316" y="349726"/>
                    <a:pt x="351061" y="450596"/>
                    <a:pt x="226158" y="450596"/>
                  </a:cubicBezTo>
                  <a:cubicBezTo>
                    <a:pt x="101254" y="450596"/>
                    <a:pt x="0" y="349726"/>
                    <a:pt x="0" y="225298"/>
                  </a:cubicBezTo>
                  <a:cubicBezTo>
                    <a:pt x="0" y="100869"/>
                    <a:pt x="101255" y="0"/>
                    <a:pt x="226158" y="0"/>
                  </a:cubicBezTo>
                  <a:cubicBezTo>
                    <a:pt x="351062" y="0"/>
                    <a:pt x="452316" y="100869"/>
                    <a:pt x="452316" y="225298"/>
                  </a:cubicBezTo>
                  <a:close/>
                </a:path>
              </a:pathLst>
            </a:custGeom>
            <a:solidFill>
              <a:srgbClr val="F4F2F6"/>
            </a:solidFill>
            <a:ln w="7750" cap="flat">
              <a:solidFill>
                <a:schemeClr val="tx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95" name="Freeform 332">
              <a:extLst>
                <a:ext uri="{FF2B5EF4-FFF2-40B4-BE49-F238E27FC236}">
                  <a16:creationId xmlns:a16="http://schemas.microsoft.com/office/drawing/2014/main" id="{B9040D57-387A-1682-23E9-B2A841DDC38C}"/>
                </a:ext>
              </a:extLst>
            </p:cNvPr>
            <p:cNvSpPr/>
            <p:nvPr/>
          </p:nvSpPr>
          <p:spPr>
            <a:xfrm>
              <a:off x="7263460" y="3292393"/>
              <a:ext cx="318145" cy="316935"/>
            </a:xfrm>
            <a:custGeom>
              <a:avLst/>
              <a:gdLst>
                <a:gd name="connsiteX0" fmla="*/ 318145 w 318145"/>
                <a:gd name="connsiteY0" fmla="*/ 158468 h 316935"/>
                <a:gd name="connsiteX1" fmla="*/ 159072 w 318145"/>
                <a:gd name="connsiteY1" fmla="*/ 316936 h 316935"/>
                <a:gd name="connsiteX2" fmla="*/ -1 w 318145"/>
                <a:gd name="connsiteY2" fmla="*/ 158468 h 316935"/>
                <a:gd name="connsiteX3" fmla="*/ 159072 w 318145"/>
                <a:gd name="connsiteY3" fmla="*/ 0 h 316935"/>
                <a:gd name="connsiteX4" fmla="*/ 318145 w 318145"/>
                <a:gd name="connsiteY4" fmla="*/ 158468 h 316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145" h="316935">
                  <a:moveTo>
                    <a:pt x="318145" y="158468"/>
                  </a:moveTo>
                  <a:cubicBezTo>
                    <a:pt x="318145" y="245987"/>
                    <a:pt x="246926" y="316936"/>
                    <a:pt x="159072" y="316936"/>
                  </a:cubicBezTo>
                  <a:cubicBezTo>
                    <a:pt x="71219" y="316936"/>
                    <a:pt x="-1" y="245987"/>
                    <a:pt x="-1" y="158468"/>
                  </a:cubicBezTo>
                  <a:cubicBezTo>
                    <a:pt x="-1" y="70948"/>
                    <a:pt x="71219" y="0"/>
                    <a:pt x="159072" y="0"/>
                  </a:cubicBezTo>
                  <a:cubicBezTo>
                    <a:pt x="246926" y="0"/>
                    <a:pt x="318145" y="70948"/>
                    <a:pt x="318145" y="158468"/>
                  </a:cubicBezTo>
                  <a:close/>
                </a:path>
              </a:pathLst>
            </a:custGeom>
            <a:gradFill>
              <a:gsLst>
                <a:gs pos="0">
                  <a:schemeClr val="bg1"/>
                </a:gs>
                <a:gs pos="100000">
                  <a:schemeClr val="tx2">
                    <a:lumMod val="75000"/>
                  </a:schemeClr>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96" name="Freeform 333">
              <a:extLst>
                <a:ext uri="{FF2B5EF4-FFF2-40B4-BE49-F238E27FC236}">
                  <a16:creationId xmlns:a16="http://schemas.microsoft.com/office/drawing/2014/main" id="{0C2AEA7D-8E15-302B-9C24-9AEEFF15F497}"/>
                </a:ext>
              </a:extLst>
            </p:cNvPr>
            <p:cNvSpPr/>
            <p:nvPr/>
          </p:nvSpPr>
          <p:spPr>
            <a:xfrm>
              <a:off x="7543870" y="2738009"/>
              <a:ext cx="293510" cy="661464"/>
            </a:xfrm>
            <a:custGeom>
              <a:avLst/>
              <a:gdLst>
                <a:gd name="connsiteX0" fmla="*/ 0 w 293510"/>
                <a:gd name="connsiteY0" fmla="*/ 0 h 661464"/>
                <a:gd name="connsiteX1" fmla="*/ 105583 w 293510"/>
                <a:gd name="connsiteY1" fmla="*/ 661464 h 661464"/>
              </a:gdLst>
              <a:ahLst/>
              <a:cxnLst>
                <a:cxn ang="0">
                  <a:pos x="connsiteX0" y="connsiteY0"/>
                </a:cxn>
                <a:cxn ang="0">
                  <a:pos x="connsiteX1" y="connsiteY1"/>
                </a:cxn>
              </a:cxnLst>
              <a:rect l="l" t="t" r="r" b="b"/>
              <a:pathLst>
                <a:path w="293510" h="661464">
                  <a:moveTo>
                    <a:pt x="0" y="0"/>
                  </a:moveTo>
                  <a:cubicBezTo>
                    <a:pt x="276090" y="48097"/>
                    <a:pt x="442533" y="456671"/>
                    <a:pt x="105583" y="661464"/>
                  </a:cubicBezTo>
                </a:path>
              </a:pathLst>
            </a:custGeom>
            <a:noFill/>
            <a:ln w="3175"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97" name="Freeform 334">
              <a:extLst>
                <a:ext uri="{FF2B5EF4-FFF2-40B4-BE49-F238E27FC236}">
                  <a16:creationId xmlns:a16="http://schemas.microsoft.com/office/drawing/2014/main" id="{6DA3C347-E7D0-FAC1-3C76-04ED1AFFA5AB}"/>
                </a:ext>
              </a:extLst>
            </p:cNvPr>
            <p:cNvSpPr/>
            <p:nvPr/>
          </p:nvSpPr>
          <p:spPr>
            <a:xfrm>
              <a:off x="7536120" y="2705353"/>
              <a:ext cx="11943" cy="65437"/>
            </a:xfrm>
            <a:custGeom>
              <a:avLst/>
              <a:gdLst>
                <a:gd name="connsiteX0" fmla="*/ 11943 w 11943"/>
                <a:gd name="connsiteY0" fmla="*/ 0 h 65437"/>
                <a:gd name="connsiteX1" fmla="*/ 0 w 11943"/>
                <a:gd name="connsiteY1" fmla="*/ 65438 h 65437"/>
              </a:gdLst>
              <a:ahLst/>
              <a:cxnLst>
                <a:cxn ang="0">
                  <a:pos x="connsiteX0" y="connsiteY0"/>
                </a:cxn>
                <a:cxn ang="0">
                  <a:pos x="connsiteX1" y="connsiteY1"/>
                </a:cxn>
              </a:cxnLst>
              <a:rect l="l" t="t" r="r" b="b"/>
              <a:pathLst>
                <a:path w="11943" h="65437">
                  <a:moveTo>
                    <a:pt x="11943" y="0"/>
                  </a:moveTo>
                  <a:lnTo>
                    <a:pt x="0" y="65438"/>
                  </a:lnTo>
                </a:path>
              </a:pathLst>
            </a:custGeom>
            <a:ln w="7750"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98" name="Freeform 335">
              <a:extLst>
                <a:ext uri="{FF2B5EF4-FFF2-40B4-BE49-F238E27FC236}">
                  <a16:creationId xmlns:a16="http://schemas.microsoft.com/office/drawing/2014/main" id="{DB3F33DB-C4E1-DF98-5C76-50E3DA17A77A}"/>
                </a:ext>
              </a:extLst>
            </p:cNvPr>
            <p:cNvSpPr/>
            <p:nvPr/>
          </p:nvSpPr>
          <p:spPr>
            <a:xfrm>
              <a:off x="6698827" y="3868548"/>
              <a:ext cx="572763" cy="570585"/>
            </a:xfrm>
            <a:custGeom>
              <a:avLst/>
              <a:gdLst>
                <a:gd name="connsiteX0" fmla="*/ 572764 w 572763"/>
                <a:gd name="connsiteY0" fmla="*/ 285293 h 570585"/>
                <a:gd name="connsiteX1" fmla="*/ 286382 w 572763"/>
                <a:gd name="connsiteY1" fmla="*/ 570586 h 570585"/>
                <a:gd name="connsiteX2" fmla="*/ 0 w 572763"/>
                <a:gd name="connsiteY2" fmla="*/ 285293 h 570585"/>
                <a:gd name="connsiteX3" fmla="*/ 286382 w 572763"/>
                <a:gd name="connsiteY3" fmla="*/ 0 h 570585"/>
                <a:gd name="connsiteX4" fmla="*/ 572764 w 572763"/>
                <a:gd name="connsiteY4" fmla="*/ 285293 h 570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763" h="570585">
                  <a:moveTo>
                    <a:pt x="572764" y="285293"/>
                  </a:moveTo>
                  <a:cubicBezTo>
                    <a:pt x="572764" y="442856"/>
                    <a:pt x="444546" y="570586"/>
                    <a:pt x="286382" y="570586"/>
                  </a:cubicBezTo>
                  <a:cubicBezTo>
                    <a:pt x="128218" y="570586"/>
                    <a:pt x="0" y="442856"/>
                    <a:pt x="0" y="285293"/>
                  </a:cubicBezTo>
                  <a:cubicBezTo>
                    <a:pt x="0" y="127730"/>
                    <a:pt x="128217" y="0"/>
                    <a:pt x="286382" y="0"/>
                  </a:cubicBezTo>
                  <a:cubicBezTo>
                    <a:pt x="444546" y="0"/>
                    <a:pt x="572764" y="127730"/>
                    <a:pt x="572764" y="285293"/>
                  </a:cubicBezTo>
                  <a:close/>
                </a:path>
              </a:pathLst>
            </a:custGeom>
            <a:solidFill>
              <a:schemeClr val="tx2"/>
            </a:solidFill>
            <a:ln w="7750" cap="flat">
              <a:solidFill>
                <a:schemeClr val="bg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99" name="Freeform 336">
              <a:extLst>
                <a:ext uri="{FF2B5EF4-FFF2-40B4-BE49-F238E27FC236}">
                  <a16:creationId xmlns:a16="http://schemas.microsoft.com/office/drawing/2014/main" id="{E8D51781-6EB0-E22C-1C46-4429285DB5CD}"/>
                </a:ext>
              </a:extLst>
            </p:cNvPr>
            <p:cNvSpPr/>
            <p:nvPr/>
          </p:nvSpPr>
          <p:spPr>
            <a:xfrm>
              <a:off x="6768199" y="3998411"/>
              <a:ext cx="381164" cy="379715"/>
            </a:xfrm>
            <a:custGeom>
              <a:avLst/>
              <a:gdLst>
                <a:gd name="connsiteX0" fmla="*/ 381165 w 381164"/>
                <a:gd name="connsiteY0" fmla="*/ 189858 h 379715"/>
                <a:gd name="connsiteX1" fmla="*/ 190583 w 381164"/>
                <a:gd name="connsiteY1" fmla="*/ 379716 h 379715"/>
                <a:gd name="connsiteX2" fmla="*/ 0 w 381164"/>
                <a:gd name="connsiteY2" fmla="*/ 189858 h 379715"/>
                <a:gd name="connsiteX3" fmla="*/ 190583 w 381164"/>
                <a:gd name="connsiteY3" fmla="*/ 0 h 379715"/>
                <a:gd name="connsiteX4" fmla="*/ 381165 w 381164"/>
                <a:gd name="connsiteY4" fmla="*/ 189858 h 379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164" h="379715">
                  <a:moveTo>
                    <a:pt x="381165" y="189858"/>
                  </a:moveTo>
                  <a:cubicBezTo>
                    <a:pt x="381165" y="294713"/>
                    <a:pt x="295839" y="379716"/>
                    <a:pt x="190583" y="379716"/>
                  </a:cubicBezTo>
                  <a:cubicBezTo>
                    <a:pt x="85327" y="379716"/>
                    <a:pt x="0" y="294713"/>
                    <a:pt x="0" y="189858"/>
                  </a:cubicBezTo>
                  <a:cubicBezTo>
                    <a:pt x="0" y="85002"/>
                    <a:pt x="85327" y="0"/>
                    <a:pt x="190583" y="0"/>
                  </a:cubicBezTo>
                  <a:cubicBezTo>
                    <a:pt x="295839" y="0"/>
                    <a:pt x="381165" y="85002"/>
                    <a:pt x="381165" y="189858"/>
                  </a:cubicBezTo>
                  <a:close/>
                </a:path>
              </a:pathLst>
            </a:custGeom>
            <a:gradFill>
              <a:gsLst>
                <a:gs pos="0">
                  <a:srgbClr val="FFFFFF"/>
                </a:gs>
                <a:gs pos="100000">
                  <a:schemeClr val="tx2">
                    <a:lumMod val="75000"/>
                  </a:schemeClr>
                </a:gs>
              </a:gsLst>
              <a:path path="circle">
                <a:fillToRect l="50000" t="50000" r="50000" b="50000"/>
              </a:path>
            </a:gra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00" name="Freeform 337">
              <a:extLst>
                <a:ext uri="{FF2B5EF4-FFF2-40B4-BE49-F238E27FC236}">
                  <a16:creationId xmlns:a16="http://schemas.microsoft.com/office/drawing/2014/main" id="{03E7BF6D-E716-B2FD-F89D-D5E75C6B8D3E}"/>
                </a:ext>
              </a:extLst>
            </p:cNvPr>
            <p:cNvSpPr/>
            <p:nvPr/>
          </p:nvSpPr>
          <p:spPr>
            <a:xfrm>
              <a:off x="7048228" y="1876688"/>
              <a:ext cx="65052" cy="64804"/>
            </a:xfrm>
            <a:custGeom>
              <a:avLst/>
              <a:gdLst>
                <a:gd name="connsiteX0" fmla="*/ 32526 w 65052"/>
                <a:gd name="connsiteY0" fmla="*/ 0 h 64804"/>
                <a:gd name="connsiteX1" fmla="*/ 65052 w 65052"/>
                <a:gd name="connsiteY1" fmla="*/ 64805 h 64804"/>
                <a:gd name="connsiteX2" fmla="*/ 0 w 65052"/>
                <a:gd name="connsiteY2" fmla="*/ 64805 h 64804"/>
                <a:gd name="connsiteX3" fmla="*/ 32526 w 65052"/>
                <a:gd name="connsiteY3" fmla="*/ 0 h 64804"/>
              </a:gdLst>
              <a:ahLst/>
              <a:cxnLst>
                <a:cxn ang="0">
                  <a:pos x="connsiteX0" y="connsiteY0"/>
                </a:cxn>
                <a:cxn ang="0">
                  <a:pos x="connsiteX1" y="connsiteY1"/>
                </a:cxn>
                <a:cxn ang="0">
                  <a:pos x="connsiteX2" y="connsiteY2"/>
                </a:cxn>
                <a:cxn ang="0">
                  <a:pos x="connsiteX3" y="connsiteY3"/>
                </a:cxn>
              </a:cxnLst>
              <a:rect l="l" t="t" r="r" b="b"/>
              <a:pathLst>
                <a:path w="65052" h="64804">
                  <a:moveTo>
                    <a:pt x="32526" y="0"/>
                  </a:moveTo>
                  <a:lnTo>
                    <a:pt x="65052" y="64805"/>
                  </a:lnTo>
                  <a:lnTo>
                    <a:pt x="0" y="64805"/>
                  </a:lnTo>
                  <a:lnTo>
                    <a:pt x="32526" y="0"/>
                  </a:lnTo>
                  <a:close/>
                </a:path>
              </a:pathLst>
            </a:custGeom>
            <a:solidFill>
              <a:srgbClr val="5500B9"/>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01" name="Freeform 338">
              <a:extLst>
                <a:ext uri="{FF2B5EF4-FFF2-40B4-BE49-F238E27FC236}">
                  <a16:creationId xmlns:a16="http://schemas.microsoft.com/office/drawing/2014/main" id="{31E9B05B-9D48-E69A-9040-79B392C31D77}"/>
                </a:ext>
              </a:extLst>
            </p:cNvPr>
            <p:cNvSpPr/>
            <p:nvPr/>
          </p:nvSpPr>
          <p:spPr>
            <a:xfrm>
              <a:off x="7153938" y="1868840"/>
              <a:ext cx="67847" cy="64678"/>
            </a:xfrm>
            <a:custGeom>
              <a:avLst/>
              <a:gdLst>
                <a:gd name="connsiteX0" fmla="*/ 0 w 67847"/>
                <a:gd name="connsiteY0" fmla="*/ 38225 h 64678"/>
                <a:gd name="connsiteX1" fmla="*/ 61876 w 67847"/>
                <a:gd name="connsiteY1" fmla="*/ 0 h 64678"/>
                <a:gd name="connsiteX2" fmla="*/ 67848 w 67847"/>
                <a:gd name="connsiteY2" fmla="*/ 64678 h 64678"/>
                <a:gd name="connsiteX3" fmla="*/ 0 w 67847"/>
                <a:gd name="connsiteY3" fmla="*/ 38225 h 64678"/>
              </a:gdLst>
              <a:ahLst/>
              <a:cxnLst>
                <a:cxn ang="0">
                  <a:pos x="connsiteX0" y="connsiteY0"/>
                </a:cxn>
                <a:cxn ang="0">
                  <a:pos x="connsiteX1" y="connsiteY1"/>
                </a:cxn>
                <a:cxn ang="0">
                  <a:pos x="connsiteX2" y="connsiteY2"/>
                </a:cxn>
                <a:cxn ang="0">
                  <a:pos x="connsiteX3" y="connsiteY3"/>
                </a:cxn>
              </a:cxnLst>
              <a:rect l="l" t="t" r="r" b="b"/>
              <a:pathLst>
                <a:path w="67847" h="64678">
                  <a:moveTo>
                    <a:pt x="0" y="38225"/>
                  </a:moveTo>
                  <a:lnTo>
                    <a:pt x="61876" y="0"/>
                  </a:lnTo>
                  <a:lnTo>
                    <a:pt x="67848" y="64678"/>
                  </a:lnTo>
                  <a:lnTo>
                    <a:pt x="0" y="38225"/>
                  </a:lnTo>
                  <a:close/>
                </a:path>
              </a:pathLst>
            </a:custGeom>
            <a:solidFill>
              <a:srgbClr val="5500B9"/>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02" name="Freeform 339">
              <a:extLst>
                <a:ext uri="{FF2B5EF4-FFF2-40B4-BE49-F238E27FC236}">
                  <a16:creationId xmlns:a16="http://schemas.microsoft.com/office/drawing/2014/main" id="{697AA645-AB6A-0616-98C8-E80AE65A73FB}"/>
                </a:ext>
              </a:extLst>
            </p:cNvPr>
            <p:cNvSpPr/>
            <p:nvPr/>
          </p:nvSpPr>
          <p:spPr>
            <a:xfrm>
              <a:off x="6289329" y="2637637"/>
              <a:ext cx="67720" cy="64551"/>
            </a:xfrm>
            <a:custGeom>
              <a:avLst/>
              <a:gdLst>
                <a:gd name="connsiteX0" fmla="*/ 0 w 67720"/>
                <a:gd name="connsiteY0" fmla="*/ 38225 h 64551"/>
                <a:gd name="connsiteX1" fmla="*/ 61876 w 67720"/>
                <a:gd name="connsiteY1" fmla="*/ 0 h 64551"/>
                <a:gd name="connsiteX2" fmla="*/ 67720 w 67720"/>
                <a:gd name="connsiteY2" fmla="*/ 64552 h 64551"/>
                <a:gd name="connsiteX3" fmla="*/ 0 w 67720"/>
                <a:gd name="connsiteY3" fmla="*/ 38225 h 64551"/>
              </a:gdLst>
              <a:ahLst/>
              <a:cxnLst>
                <a:cxn ang="0">
                  <a:pos x="connsiteX0" y="connsiteY0"/>
                </a:cxn>
                <a:cxn ang="0">
                  <a:pos x="connsiteX1" y="connsiteY1"/>
                </a:cxn>
                <a:cxn ang="0">
                  <a:pos x="connsiteX2" y="connsiteY2"/>
                </a:cxn>
                <a:cxn ang="0">
                  <a:pos x="connsiteX3" y="connsiteY3"/>
                </a:cxn>
              </a:cxnLst>
              <a:rect l="l" t="t" r="r" b="b"/>
              <a:pathLst>
                <a:path w="67720" h="64551">
                  <a:moveTo>
                    <a:pt x="0" y="38225"/>
                  </a:moveTo>
                  <a:lnTo>
                    <a:pt x="61876" y="0"/>
                  </a:lnTo>
                  <a:lnTo>
                    <a:pt x="67720" y="64552"/>
                  </a:lnTo>
                  <a:lnTo>
                    <a:pt x="0" y="38225"/>
                  </a:lnTo>
                  <a:close/>
                </a:path>
              </a:pathLst>
            </a:custGeom>
            <a:solidFill>
              <a:srgbClr val="B0E9C3"/>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03" name="Freeform 340">
              <a:extLst>
                <a:ext uri="{FF2B5EF4-FFF2-40B4-BE49-F238E27FC236}">
                  <a16:creationId xmlns:a16="http://schemas.microsoft.com/office/drawing/2014/main" id="{924E03A1-6AF8-C670-F2DB-D42E56AC8A34}"/>
                </a:ext>
              </a:extLst>
            </p:cNvPr>
            <p:cNvSpPr/>
            <p:nvPr/>
          </p:nvSpPr>
          <p:spPr>
            <a:xfrm>
              <a:off x="6378141" y="2667255"/>
              <a:ext cx="69880" cy="63792"/>
            </a:xfrm>
            <a:custGeom>
              <a:avLst/>
              <a:gdLst>
                <a:gd name="connsiteX0" fmla="*/ 0 w 69880"/>
                <a:gd name="connsiteY0" fmla="*/ 43541 h 63792"/>
                <a:gd name="connsiteX1" fmla="*/ 58191 w 69880"/>
                <a:gd name="connsiteY1" fmla="*/ 0 h 63792"/>
                <a:gd name="connsiteX2" fmla="*/ 69880 w 69880"/>
                <a:gd name="connsiteY2" fmla="*/ 63792 h 63792"/>
                <a:gd name="connsiteX3" fmla="*/ 0 w 69880"/>
                <a:gd name="connsiteY3" fmla="*/ 43541 h 63792"/>
              </a:gdLst>
              <a:ahLst/>
              <a:cxnLst>
                <a:cxn ang="0">
                  <a:pos x="connsiteX0" y="connsiteY0"/>
                </a:cxn>
                <a:cxn ang="0">
                  <a:pos x="connsiteX1" y="connsiteY1"/>
                </a:cxn>
                <a:cxn ang="0">
                  <a:pos x="connsiteX2" y="connsiteY2"/>
                </a:cxn>
                <a:cxn ang="0">
                  <a:pos x="connsiteX3" y="connsiteY3"/>
                </a:cxn>
              </a:cxnLst>
              <a:rect l="l" t="t" r="r" b="b"/>
              <a:pathLst>
                <a:path w="69880" h="63792">
                  <a:moveTo>
                    <a:pt x="0" y="43541"/>
                  </a:moveTo>
                  <a:lnTo>
                    <a:pt x="58191" y="0"/>
                  </a:lnTo>
                  <a:lnTo>
                    <a:pt x="69880" y="63792"/>
                  </a:lnTo>
                  <a:lnTo>
                    <a:pt x="0" y="43541"/>
                  </a:lnTo>
                  <a:close/>
                </a:path>
              </a:pathLst>
            </a:custGeom>
            <a:solidFill>
              <a:srgbClr val="B0E9C3"/>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04" name="Freeform 341">
              <a:extLst>
                <a:ext uri="{FF2B5EF4-FFF2-40B4-BE49-F238E27FC236}">
                  <a16:creationId xmlns:a16="http://schemas.microsoft.com/office/drawing/2014/main" id="{5C4A415A-EB1A-4370-55D7-653113F24D98}"/>
                </a:ext>
              </a:extLst>
            </p:cNvPr>
            <p:cNvSpPr/>
            <p:nvPr/>
          </p:nvSpPr>
          <p:spPr>
            <a:xfrm>
              <a:off x="6331638" y="2721808"/>
              <a:ext cx="60223" cy="72272"/>
            </a:xfrm>
            <a:custGeom>
              <a:avLst/>
              <a:gdLst>
                <a:gd name="connsiteX0" fmla="*/ 5463 w 60223"/>
                <a:gd name="connsiteY0" fmla="*/ 72272 h 72272"/>
                <a:gd name="connsiteX1" fmla="*/ 0 w 60223"/>
                <a:gd name="connsiteY1" fmla="*/ 0 h 72272"/>
                <a:gd name="connsiteX2" fmla="*/ 60224 w 60223"/>
                <a:gd name="connsiteY2" fmla="*/ 24555 h 72272"/>
                <a:gd name="connsiteX3" fmla="*/ 5463 w 60223"/>
                <a:gd name="connsiteY3" fmla="*/ 72272 h 72272"/>
              </a:gdLst>
              <a:ahLst/>
              <a:cxnLst>
                <a:cxn ang="0">
                  <a:pos x="connsiteX0" y="connsiteY0"/>
                </a:cxn>
                <a:cxn ang="0">
                  <a:pos x="connsiteX1" y="connsiteY1"/>
                </a:cxn>
                <a:cxn ang="0">
                  <a:pos x="connsiteX2" y="connsiteY2"/>
                </a:cxn>
                <a:cxn ang="0">
                  <a:pos x="connsiteX3" y="connsiteY3"/>
                </a:cxn>
              </a:cxnLst>
              <a:rect l="l" t="t" r="r" b="b"/>
              <a:pathLst>
                <a:path w="60223" h="72272">
                  <a:moveTo>
                    <a:pt x="5463" y="72272"/>
                  </a:moveTo>
                  <a:lnTo>
                    <a:pt x="0" y="0"/>
                  </a:lnTo>
                  <a:lnTo>
                    <a:pt x="60224" y="24555"/>
                  </a:lnTo>
                  <a:lnTo>
                    <a:pt x="5463" y="72272"/>
                  </a:lnTo>
                  <a:close/>
                </a:path>
              </a:pathLst>
            </a:custGeom>
            <a:solidFill>
              <a:srgbClr val="B0E9C3"/>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05" name="Freeform 342">
              <a:extLst>
                <a:ext uri="{FF2B5EF4-FFF2-40B4-BE49-F238E27FC236}">
                  <a16:creationId xmlns:a16="http://schemas.microsoft.com/office/drawing/2014/main" id="{6EB5F669-AC1A-1888-C2B5-35A746714D54}"/>
                </a:ext>
              </a:extLst>
            </p:cNvPr>
            <p:cNvSpPr/>
            <p:nvPr/>
          </p:nvSpPr>
          <p:spPr>
            <a:xfrm>
              <a:off x="7133736" y="1764165"/>
              <a:ext cx="64925" cy="66323"/>
            </a:xfrm>
            <a:custGeom>
              <a:avLst/>
              <a:gdLst>
                <a:gd name="connsiteX0" fmla="*/ 29350 w 64925"/>
                <a:gd name="connsiteY0" fmla="*/ 0 h 66323"/>
                <a:gd name="connsiteX1" fmla="*/ 64926 w 64925"/>
                <a:gd name="connsiteY1" fmla="*/ 63286 h 66323"/>
                <a:gd name="connsiteX2" fmla="*/ 0 w 64925"/>
                <a:gd name="connsiteY2" fmla="*/ 66324 h 66323"/>
                <a:gd name="connsiteX3" fmla="*/ 29350 w 64925"/>
                <a:gd name="connsiteY3" fmla="*/ 0 h 66323"/>
              </a:gdLst>
              <a:ahLst/>
              <a:cxnLst>
                <a:cxn ang="0">
                  <a:pos x="connsiteX0" y="connsiteY0"/>
                </a:cxn>
                <a:cxn ang="0">
                  <a:pos x="connsiteX1" y="connsiteY1"/>
                </a:cxn>
                <a:cxn ang="0">
                  <a:pos x="connsiteX2" y="connsiteY2"/>
                </a:cxn>
                <a:cxn ang="0">
                  <a:pos x="connsiteX3" y="connsiteY3"/>
                </a:cxn>
              </a:cxnLst>
              <a:rect l="l" t="t" r="r" b="b"/>
              <a:pathLst>
                <a:path w="64925" h="66323">
                  <a:moveTo>
                    <a:pt x="29350" y="0"/>
                  </a:moveTo>
                  <a:lnTo>
                    <a:pt x="64926" y="63286"/>
                  </a:lnTo>
                  <a:lnTo>
                    <a:pt x="0" y="66324"/>
                  </a:lnTo>
                  <a:lnTo>
                    <a:pt x="29350" y="0"/>
                  </a:lnTo>
                  <a:close/>
                </a:path>
              </a:pathLst>
            </a:custGeom>
            <a:solidFill>
              <a:srgbClr val="5500B9"/>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06" name="Freeform 343">
              <a:extLst>
                <a:ext uri="{FF2B5EF4-FFF2-40B4-BE49-F238E27FC236}">
                  <a16:creationId xmlns:a16="http://schemas.microsoft.com/office/drawing/2014/main" id="{15C97C9E-EAEB-CA5F-0F4C-5DD18B6287A8}"/>
                </a:ext>
              </a:extLst>
            </p:cNvPr>
            <p:cNvSpPr/>
            <p:nvPr/>
          </p:nvSpPr>
          <p:spPr>
            <a:xfrm>
              <a:off x="7919064" y="2875213"/>
              <a:ext cx="67466" cy="70247"/>
            </a:xfrm>
            <a:custGeom>
              <a:avLst/>
              <a:gdLst>
                <a:gd name="connsiteX0" fmla="*/ 67466 w 67466"/>
                <a:gd name="connsiteY0" fmla="*/ 70247 h 70247"/>
                <a:gd name="connsiteX1" fmla="*/ 0 w 67466"/>
                <a:gd name="connsiteY1" fmla="*/ 42908 h 70247"/>
                <a:gd name="connsiteX2" fmla="*/ 48916 w 67466"/>
                <a:gd name="connsiteY2" fmla="*/ 0 h 70247"/>
                <a:gd name="connsiteX3" fmla="*/ 67466 w 67466"/>
                <a:gd name="connsiteY3" fmla="*/ 70247 h 70247"/>
              </a:gdLst>
              <a:ahLst/>
              <a:cxnLst>
                <a:cxn ang="0">
                  <a:pos x="connsiteX0" y="connsiteY0"/>
                </a:cxn>
                <a:cxn ang="0">
                  <a:pos x="connsiteX1" y="connsiteY1"/>
                </a:cxn>
                <a:cxn ang="0">
                  <a:pos x="connsiteX2" y="connsiteY2"/>
                </a:cxn>
                <a:cxn ang="0">
                  <a:pos x="connsiteX3" y="connsiteY3"/>
                </a:cxn>
              </a:cxnLst>
              <a:rect l="l" t="t" r="r" b="b"/>
              <a:pathLst>
                <a:path w="67466" h="70247">
                  <a:moveTo>
                    <a:pt x="67466" y="70247"/>
                  </a:moveTo>
                  <a:lnTo>
                    <a:pt x="0" y="42908"/>
                  </a:lnTo>
                  <a:lnTo>
                    <a:pt x="48916" y="0"/>
                  </a:lnTo>
                  <a:lnTo>
                    <a:pt x="67466" y="70247"/>
                  </a:lnTo>
                  <a:close/>
                </a:path>
              </a:pathLst>
            </a:custGeom>
            <a:solidFill>
              <a:schemeClr val="bg2">
                <a:lumMod val="75000"/>
              </a:schemeClr>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07" name="Freeform 344">
              <a:extLst>
                <a:ext uri="{FF2B5EF4-FFF2-40B4-BE49-F238E27FC236}">
                  <a16:creationId xmlns:a16="http://schemas.microsoft.com/office/drawing/2014/main" id="{2B6C3676-2BE8-5824-7D82-55AC192D6B29}"/>
                </a:ext>
              </a:extLst>
            </p:cNvPr>
            <p:cNvSpPr/>
            <p:nvPr/>
          </p:nvSpPr>
          <p:spPr>
            <a:xfrm>
              <a:off x="7828346" y="2842051"/>
              <a:ext cx="65052" cy="64804"/>
            </a:xfrm>
            <a:custGeom>
              <a:avLst/>
              <a:gdLst>
                <a:gd name="connsiteX0" fmla="*/ 32526 w 65052"/>
                <a:gd name="connsiteY0" fmla="*/ 64805 h 64804"/>
                <a:gd name="connsiteX1" fmla="*/ 0 w 65052"/>
                <a:gd name="connsiteY1" fmla="*/ 0 h 64804"/>
                <a:gd name="connsiteX2" fmla="*/ 65052 w 65052"/>
                <a:gd name="connsiteY2" fmla="*/ 0 h 64804"/>
                <a:gd name="connsiteX3" fmla="*/ 32526 w 65052"/>
                <a:gd name="connsiteY3" fmla="*/ 64805 h 64804"/>
              </a:gdLst>
              <a:ahLst/>
              <a:cxnLst>
                <a:cxn ang="0">
                  <a:pos x="connsiteX0" y="connsiteY0"/>
                </a:cxn>
                <a:cxn ang="0">
                  <a:pos x="connsiteX1" y="connsiteY1"/>
                </a:cxn>
                <a:cxn ang="0">
                  <a:pos x="connsiteX2" y="connsiteY2"/>
                </a:cxn>
                <a:cxn ang="0">
                  <a:pos x="connsiteX3" y="connsiteY3"/>
                </a:cxn>
              </a:cxnLst>
              <a:rect l="l" t="t" r="r" b="b"/>
              <a:pathLst>
                <a:path w="65052" h="64804">
                  <a:moveTo>
                    <a:pt x="32526" y="64805"/>
                  </a:moveTo>
                  <a:lnTo>
                    <a:pt x="0" y="0"/>
                  </a:lnTo>
                  <a:lnTo>
                    <a:pt x="65052" y="0"/>
                  </a:lnTo>
                  <a:lnTo>
                    <a:pt x="32526" y="64805"/>
                  </a:lnTo>
                  <a:close/>
                </a:path>
              </a:pathLst>
            </a:custGeom>
            <a:solidFill>
              <a:schemeClr val="bg2">
                <a:lumMod val="75000"/>
              </a:schemeClr>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08" name="Freeform 345">
              <a:extLst>
                <a:ext uri="{FF2B5EF4-FFF2-40B4-BE49-F238E27FC236}">
                  <a16:creationId xmlns:a16="http://schemas.microsoft.com/office/drawing/2014/main" id="{0B8DA8F4-D9C7-50F6-D126-E9B760580947}"/>
                </a:ext>
              </a:extLst>
            </p:cNvPr>
            <p:cNvSpPr/>
            <p:nvPr/>
          </p:nvSpPr>
          <p:spPr>
            <a:xfrm>
              <a:off x="7829362" y="2929385"/>
              <a:ext cx="67847" cy="64551"/>
            </a:xfrm>
            <a:custGeom>
              <a:avLst/>
              <a:gdLst>
                <a:gd name="connsiteX0" fmla="*/ 0 w 67847"/>
                <a:gd name="connsiteY0" fmla="*/ 38098 h 64551"/>
                <a:gd name="connsiteX1" fmla="*/ 61876 w 67847"/>
                <a:gd name="connsiteY1" fmla="*/ 0 h 64551"/>
                <a:gd name="connsiteX2" fmla="*/ 67848 w 67847"/>
                <a:gd name="connsiteY2" fmla="*/ 64552 h 64551"/>
                <a:gd name="connsiteX3" fmla="*/ 0 w 67847"/>
                <a:gd name="connsiteY3" fmla="*/ 38098 h 64551"/>
              </a:gdLst>
              <a:ahLst/>
              <a:cxnLst>
                <a:cxn ang="0">
                  <a:pos x="connsiteX0" y="connsiteY0"/>
                </a:cxn>
                <a:cxn ang="0">
                  <a:pos x="connsiteX1" y="connsiteY1"/>
                </a:cxn>
                <a:cxn ang="0">
                  <a:pos x="connsiteX2" y="connsiteY2"/>
                </a:cxn>
                <a:cxn ang="0">
                  <a:pos x="connsiteX3" y="connsiteY3"/>
                </a:cxn>
              </a:cxnLst>
              <a:rect l="l" t="t" r="r" b="b"/>
              <a:pathLst>
                <a:path w="67847" h="64551">
                  <a:moveTo>
                    <a:pt x="0" y="38098"/>
                  </a:moveTo>
                  <a:lnTo>
                    <a:pt x="61876" y="0"/>
                  </a:lnTo>
                  <a:lnTo>
                    <a:pt x="67848" y="64552"/>
                  </a:lnTo>
                  <a:lnTo>
                    <a:pt x="0" y="38098"/>
                  </a:lnTo>
                  <a:close/>
                </a:path>
              </a:pathLst>
            </a:custGeom>
            <a:solidFill>
              <a:schemeClr val="bg2">
                <a:lumMod val="75000"/>
              </a:schemeClr>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09" name="Freeform 346">
              <a:extLst>
                <a:ext uri="{FF2B5EF4-FFF2-40B4-BE49-F238E27FC236}">
                  <a16:creationId xmlns:a16="http://schemas.microsoft.com/office/drawing/2014/main" id="{9FA93C1E-7F2A-5B25-86D3-183893F2C575}"/>
                </a:ext>
              </a:extLst>
            </p:cNvPr>
            <p:cNvSpPr/>
            <p:nvPr/>
          </p:nvSpPr>
          <p:spPr>
            <a:xfrm>
              <a:off x="7930117" y="2945460"/>
              <a:ext cx="63400" cy="71766"/>
            </a:xfrm>
            <a:custGeom>
              <a:avLst/>
              <a:gdLst>
                <a:gd name="connsiteX0" fmla="*/ 0 w 63400"/>
                <a:gd name="connsiteY0" fmla="*/ 0 h 71766"/>
                <a:gd name="connsiteX1" fmla="*/ 63400 w 63400"/>
                <a:gd name="connsiteY1" fmla="*/ 35440 h 71766"/>
                <a:gd name="connsiteX2" fmla="*/ 9529 w 63400"/>
                <a:gd name="connsiteY2" fmla="*/ 71766 h 71766"/>
                <a:gd name="connsiteX3" fmla="*/ 0 w 63400"/>
                <a:gd name="connsiteY3" fmla="*/ 0 h 71766"/>
              </a:gdLst>
              <a:ahLst/>
              <a:cxnLst>
                <a:cxn ang="0">
                  <a:pos x="connsiteX0" y="connsiteY0"/>
                </a:cxn>
                <a:cxn ang="0">
                  <a:pos x="connsiteX1" y="connsiteY1"/>
                </a:cxn>
                <a:cxn ang="0">
                  <a:pos x="connsiteX2" y="connsiteY2"/>
                </a:cxn>
                <a:cxn ang="0">
                  <a:pos x="connsiteX3" y="connsiteY3"/>
                </a:cxn>
              </a:cxnLst>
              <a:rect l="l" t="t" r="r" b="b"/>
              <a:pathLst>
                <a:path w="63400" h="71766">
                  <a:moveTo>
                    <a:pt x="0" y="0"/>
                  </a:moveTo>
                  <a:lnTo>
                    <a:pt x="63400" y="35440"/>
                  </a:lnTo>
                  <a:lnTo>
                    <a:pt x="9529" y="71766"/>
                  </a:lnTo>
                  <a:lnTo>
                    <a:pt x="0" y="0"/>
                  </a:lnTo>
                  <a:close/>
                </a:path>
              </a:pathLst>
            </a:custGeom>
            <a:solidFill>
              <a:schemeClr val="bg2">
                <a:lumMod val="75000"/>
              </a:schemeClr>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nvGrpSpPr>
            <p:cNvPr id="210" name="Graphic 4">
              <a:extLst>
                <a:ext uri="{FF2B5EF4-FFF2-40B4-BE49-F238E27FC236}">
                  <a16:creationId xmlns:a16="http://schemas.microsoft.com/office/drawing/2014/main" id="{76D63429-851B-EB5F-CA2A-27D442DB8ECD}"/>
                </a:ext>
              </a:extLst>
            </p:cNvPr>
            <p:cNvGrpSpPr/>
            <p:nvPr/>
          </p:nvGrpSpPr>
          <p:grpSpPr>
            <a:xfrm>
              <a:off x="6852310" y="3994740"/>
              <a:ext cx="229334" cy="67528"/>
              <a:chOff x="8322129" y="4608735"/>
              <a:chExt cx="229334" cy="67528"/>
            </a:xfrm>
          </p:grpSpPr>
          <p:sp>
            <p:nvSpPr>
              <p:cNvPr id="261" name="Freeform 348">
                <a:extLst>
                  <a:ext uri="{FF2B5EF4-FFF2-40B4-BE49-F238E27FC236}">
                    <a16:creationId xmlns:a16="http://schemas.microsoft.com/office/drawing/2014/main" id="{2306AB00-B3EC-FDC7-048C-CDF119443F67}"/>
                  </a:ext>
                </a:extLst>
              </p:cNvPr>
              <p:cNvSpPr/>
              <p:nvPr/>
            </p:nvSpPr>
            <p:spPr>
              <a:xfrm>
                <a:off x="8348429" y="4636075"/>
                <a:ext cx="203033" cy="40189"/>
              </a:xfrm>
              <a:custGeom>
                <a:avLst/>
                <a:gdLst>
                  <a:gd name="connsiteX0" fmla="*/ 203034 w 203033"/>
                  <a:gd name="connsiteY0" fmla="*/ 15189 h 40189"/>
                  <a:gd name="connsiteX1" fmla="*/ 0 w 203033"/>
                  <a:gd name="connsiteY1" fmla="*/ 0 h 40189"/>
                </a:gdLst>
                <a:ahLst/>
                <a:cxnLst>
                  <a:cxn ang="0">
                    <a:pos x="connsiteX0" y="connsiteY0"/>
                  </a:cxn>
                  <a:cxn ang="0">
                    <a:pos x="connsiteX1" y="connsiteY1"/>
                  </a:cxn>
                </a:cxnLst>
                <a:rect l="l" t="t" r="r" b="b"/>
                <a:pathLst>
                  <a:path w="203033" h="40189">
                    <a:moveTo>
                      <a:pt x="203034" y="15189"/>
                    </a:moveTo>
                    <a:cubicBezTo>
                      <a:pt x="203034" y="15189"/>
                      <a:pt x="93512" y="80500"/>
                      <a:pt x="0" y="0"/>
                    </a:cubicBezTo>
                  </a:path>
                </a:pathLst>
              </a:custGeom>
              <a:noFill/>
              <a:ln w="7750"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62" name="Freeform 349">
                <a:extLst>
                  <a:ext uri="{FF2B5EF4-FFF2-40B4-BE49-F238E27FC236}">
                    <a16:creationId xmlns:a16="http://schemas.microsoft.com/office/drawing/2014/main" id="{B3128D3D-E9FA-CD60-8429-C836999C51A2}"/>
                  </a:ext>
                </a:extLst>
              </p:cNvPr>
              <p:cNvSpPr/>
              <p:nvPr/>
            </p:nvSpPr>
            <p:spPr>
              <a:xfrm>
                <a:off x="8322129" y="4608735"/>
                <a:ext cx="53362" cy="53033"/>
              </a:xfrm>
              <a:custGeom>
                <a:avLst/>
                <a:gdLst>
                  <a:gd name="connsiteX0" fmla="*/ 0 w 53362"/>
                  <a:gd name="connsiteY0" fmla="*/ 0 h 53033"/>
                  <a:gd name="connsiteX1" fmla="*/ 53363 w 53362"/>
                  <a:gd name="connsiteY1" fmla="*/ 22277 h 53033"/>
                  <a:gd name="connsiteX2" fmla="*/ 28841 w 53362"/>
                  <a:gd name="connsiteY2" fmla="*/ 28732 h 53033"/>
                  <a:gd name="connsiteX3" fmla="*/ 22361 w 53362"/>
                  <a:gd name="connsiteY3" fmla="*/ 53034 h 53033"/>
                  <a:gd name="connsiteX4" fmla="*/ 0 w 53362"/>
                  <a:gd name="connsiteY4" fmla="*/ 0 h 530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62" h="53033">
                    <a:moveTo>
                      <a:pt x="0" y="0"/>
                    </a:moveTo>
                    <a:lnTo>
                      <a:pt x="53363" y="22277"/>
                    </a:lnTo>
                    <a:lnTo>
                      <a:pt x="28841" y="28732"/>
                    </a:lnTo>
                    <a:lnTo>
                      <a:pt x="22361" y="53034"/>
                    </a:lnTo>
                    <a:lnTo>
                      <a:pt x="0" y="0"/>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211" name="Graphic 4">
              <a:extLst>
                <a:ext uri="{FF2B5EF4-FFF2-40B4-BE49-F238E27FC236}">
                  <a16:creationId xmlns:a16="http://schemas.microsoft.com/office/drawing/2014/main" id="{B2277EF7-2BEA-69FF-561A-25929DEA6E81}"/>
                </a:ext>
              </a:extLst>
            </p:cNvPr>
            <p:cNvGrpSpPr/>
            <p:nvPr/>
          </p:nvGrpSpPr>
          <p:grpSpPr>
            <a:xfrm>
              <a:off x="6717885" y="3526045"/>
              <a:ext cx="284095" cy="305797"/>
              <a:chOff x="8187704" y="4140040"/>
              <a:chExt cx="284095" cy="305797"/>
            </a:xfrm>
          </p:grpSpPr>
          <p:sp>
            <p:nvSpPr>
              <p:cNvPr id="259" name="Freeform 351">
                <a:extLst>
                  <a:ext uri="{FF2B5EF4-FFF2-40B4-BE49-F238E27FC236}">
                    <a16:creationId xmlns:a16="http://schemas.microsoft.com/office/drawing/2014/main" id="{31BC0262-5C8D-CB98-165D-9A086CF45152}"/>
                  </a:ext>
                </a:extLst>
              </p:cNvPr>
              <p:cNvSpPr/>
              <p:nvPr/>
            </p:nvSpPr>
            <p:spPr>
              <a:xfrm>
                <a:off x="8187704" y="4140040"/>
                <a:ext cx="260589" cy="259219"/>
              </a:xfrm>
              <a:custGeom>
                <a:avLst/>
                <a:gdLst>
                  <a:gd name="connsiteX0" fmla="*/ 0 w 260589"/>
                  <a:gd name="connsiteY0" fmla="*/ 0 h 259219"/>
                  <a:gd name="connsiteX1" fmla="*/ 260590 w 260589"/>
                  <a:gd name="connsiteY1" fmla="*/ 259219 h 259219"/>
                </a:gdLst>
                <a:ahLst/>
                <a:cxnLst>
                  <a:cxn ang="0">
                    <a:pos x="connsiteX0" y="connsiteY0"/>
                  </a:cxn>
                  <a:cxn ang="0">
                    <a:pos x="connsiteX1" y="connsiteY1"/>
                  </a:cxn>
                </a:cxnLst>
                <a:rect l="l" t="t" r="r" b="b"/>
                <a:pathLst>
                  <a:path w="260589" h="259219">
                    <a:moveTo>
                      <a:pt x="0" y="0"/>
                    </a:moveTo>
                    <a:cubicBezTo>
                      <a:pt x="0" y="0"/>
                      <a:pt x="218916" y="38984"/>
                      <a:pt x="260590" y="259219"/>
                    </a:cubicBezTo>
                  </a:path>
                </a:pathLst>
              </a:custGeom>
              <a:noFill/>
              <a:ln w="9529"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60" name="Freeform 352">
                <a:extLst>
                  <a:ext uri="{FF2B5EF4-FFF2-40B4-BE49-F238E27FC236}">
                    <a16:creationId xmlns:a16="http://schemas.microsoft.com/office/drawing/2014/main" id="{DD7A17F4-5903-9A68-B198-E59FCBF2565E}"/>
                  </a:ext>
                </a:extLst>
              </p:cNvPr>
              <p:cNvSpPr/>
              <p:nvPr/>
            </p:nvSpPr>
            <p:spPr>
              <a:xfrm>
                <a:off x="8418055" y="4376603"/>
                <a:ext cx="53744" cy="69234"/>
              </a:xfrm>
              <a:custGeom>
                <a:avLst/>
                <a:gdLst>
                  <a:gd name="connsiteX0" fmla="*/ 35957 w 53744"/>
                  <a:gd name="connsiteY0" fmla="*/ 69235 h 69234"/>
                  <a:gd name="connsiteX1" fmla="*/ 0 w 53744"/>
                  <a:gd name="connsiteY1" fmla="*/ 7468 h 69234"/>
                  <a:gd name="connsiteX2" fmla="*/ 29096 w 53744"/>
                  <a:gd name="connsiteY2" fmla="*/ 19239 h 69234"/>
                  <a:gd name="connsiteX3" fmla="*/ 53744 w 53744"/>
                  <a:gd name="connsiteY3" fmla="*/ 0 h 69234"/>
                  <a:gd name="connsiteX4" fmla="*/ 35957 w 53744"/>
                  <a:gd name="connsiteY4" fmla="*/ 69235 h 69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744" h="69234">
                    <a:moveTo>
                      <a:pt x="35957" y="69235"/>
                    </a:moveTo>
                    <a:lnTo>
                      <a:pt x="0" y="7468"/>
                    </a:lnTo>
                    <a:lnTo>
                      <a:pt x="29096" y="19239"/>
                    </a:lnTo>
                    <a:lnTo>
                      <a:pt x="53744" y="0"/>
                    </a:lnTo>
                    <a:lnTo>
                      <a:pt x="35957" y="69235"/>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212" name="Graphic 4">
              <a:extLst>
                <a:ext uri="{FF2B5EF4-FFF2-40B4-BE49-F238E27FC236}">
                  <a16:creationId xmlns:a16="http://schemas.microsoft.com/office/drawing/2014/main" id="{80BDB762-2FD0-F6D9-686D-226C114E4C47}"/>
                </a:ext>
              </a:extLst>
            </p:cNvPr>
            <p:cNvGrpSpPr/>
            <p:nvPr/>
          </p:nvGrpSpPr>
          <p:grpSpPr>
            <a:xfrm>
              <a:off x="6285899" y="2604218"/>
              <a:ext cx="818487" cy="682859"/>
              <a:chOff x="7755718" y="3218213"/>
              <a:chExt cx="818487" cy="682859"/>
            </a:xfrm>
          </p:grpSpPr>
          <p:sp>
            <p:nvSpPr>
              <p:cNvPr id="257" name="Freeform 354">
                <a:extLst>
                  <a:ext uri="{FF2B5EF4-FFF2-40B4-BE49-F238E27FC236}">
                    <a16:creationId xmlns:a16="http://schemas.microsoft.com/office/drawing/2014/main" id="{BA4E58B7-77D4-4F4A-49B2-665651BE4C97}"/>
                  </a:ext>
                </a:extLst>
              </p:cNvPr>
              <p:cNvSpPr/>
              <p:nvPr/>
            </p:nvSpPr>
            <p:spPr>
              <a:xfrm>
                <a:off x="7778948" y="3218213"/>
                <a:ext cx="795256" cy="636408"/>
              </a:xfrm>
              <a:custGeom>
                <a:avLst/>
                <a:gdLst>
                  <a:gd name="connsiteX0" fmla="*/ 795257 w 795256"/>
                  <a:gd name="connsiteY0" fmla="*/ 2030 h 636408"/>
                  <a:gd name="connsiteX1" fmla="*/ 5738 w 795256"/>
                  <a:gd name="connsiteY1" fmla="*/ 636408 h 636408"/>
                </a:gdLst>
                <a:ahLst/>
                <a:cxnLst>
                  <a:cxn ang="0">
                    <a:pos x="connsiteX0" y="connsiteY0"/>
                  </a:cxn>
                  <a:cxn ang="0">
                    <a:pos x="connsiteX1" y="connsiteY1"/>
                  </a:cxn>
                </a:cxnLst>
                <a:rect l="l" t="t" r="r" b="b"/>
                <a:pathLst>
                  <a:path w="795256" h="636408">
                    <a:moveTo>
                      <a:pt x="795257" y="2030"/>
                    </a:moveTo>
                    <a:cubicBezTo>
                      <a:pt x="795257" y="2030"/>
                      <a:pt x="-78627" y="-69483"/>
                      <a:pt x="5738" y="636408"/>
                    </a:cubicBezTo>
                  </a:path>
                </a:pathLst>
              </a:custGeom>
              <a:noFill/>
              <a:ln w="9529"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58" name="Freeform 355">
                <a:extLst>
                  <a:ext uri="{FF2B5EF4-FFF2-40B4-BE49-F238E27FC236}">
                    <a16:creationId xmlns:a16="http://schemas.microsoft.com/office/drawing/2014/main" id="{3EBCA6D3-38FC-D64B-3CCE-7155DC2C9F47}"/>
                  </a:ext>
                </a:extLst>
              </p:cNvPr>
              <p:cNvSpPr/>
              <p:nvPr/>
            </p:nvSpPr>
            <p:spPr>
              <a:xfrm>
                <a:off x="7755718" y="3831964"/>
                <a:ext cx="53871" cy="69108"/>
              </a:xfrm>
              <a:custGeom>
                <a:avLst/>
                <a:gdLst>
                  <a:gd name="connsiteX0" fmla="*/ 35702 w 53871"/>
                  <a:gd name="connsiteY0" fmla="*/ 69108 h 69108"/>
                  <a:gd name="connsiteX1" fmla="*/ 0 w 53871"/>
                  <a:gd name="connsiteY1" fmla="*/ 7088 h 69108"/>
                  <a:gd name="connsiteX2" fmla="*/ 28969 w 53871"/>
                  <a:gd name="connsiteY2" fmla="*/ 19112 h 69108"/>
                  <a:gd name="connsiteX3" fmla="*/ 53872 w 53871"/>
                  <a:gd name="connsiteY3" fmla="*/ 0 h 69108"/>
                  <a:gd name="connsiteX4" fmla="*/ 35702 w 53871"/>
                  <a:gd name="connsiteY4" fmla="*/ 69108 h 691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71" h="69108">
                    <a:moveTo>
                      <a:pt x="35702" y="69108"/>
                    </a:moveTo>
                    <a:lnTo>
                      <a:pt x="0" y="7088"/>
                    </a:lnTo>
                    <a:lnTo>
                      <a:pt x="28969" y="19112"/>
                    </a:lnTo>
                    <a:lnTo>
                      <a:pt x="53872" y="0"/>
                    </a:lnTo>
                    <a:lnTo>
                      <a:pt x="35702" y="69108"/>
                    </a:lnTo>
                    <a:close/>
                  </a:path>
                </a:pathLst>
              </a:custGeom>
              <a:solidFill>
                <a:srgbClr val="23004C"/>
              </a:solidFill>
              <a:ln w="0" cap="flat">
                <a:no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213" name="Freeform 356">
              <a:extLst>
                <a:ext uri="{FF2B5EF4-FFF2-40B4-BE49-F238E27FC236}">
                  <a16:creationId xmlns:a16="http://schemas.microsoft.com/office/drawing/2014/main" id="{48E91F40-DB7A-14E8-34E5-9BA0EF372422}"/>
                </a:ext>
              </a:extLst>
            </p:cNvPr>
            <p:cNvSpPr/>
            <p:nvPr/>
          </p:nvSpPr>
          <p:spPr>
            <a:xfrm>
              <a:off x="6331638" y="2567137"/>
              <a:ext cx="12705" cy="92524"/>
            </a:xfrm>
            <a:custGeom>
              <a:avLst/>
              <a:gdLst>
                <a:gd name="connsiteX0" fmla="*/ 0 w 12705"/>
                <a:gd name="connsiteY0" fmla="*/ 92524 h 92524"/>
                <a:gd name="connsiteX1" fmla="*/ 0 w 12705"/>
                <a:gd name="connsiteY1" fmla="*/ 0 h 92524"/>
              </a:gdLst>
              <a:ahLst/>
              <a:cxnLst>
                <a:cxn ang="0">
                  <a:pos x="connsiteX0" y="connsiteY0"/>
                </a:cxn>
                <a:cxn ang="0">
                  <a:pos x="connsiteX1" y="connsiteY1"/>
                </a:cxn>
              </a:cxnLst>
              <a:rect l="l" t="t" r="r" b="b"/>
              <a:pathLst>
                <a:path w="12705" h="92524">
                  <a:moveTo>
                    <a:pt x="0" y="92524"/>
                  </a:moveTo>
                  <a:lnTo>
                    <a:pt x="0" y="0"/>
                  </a:lnTo>
                </a:path>
              </a:pathLst>
            </a:custGeom>
            <a:ln w="6352"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14" name="Freeform 357">
              <a:extLst>
                <a:ext uri="{FF2B5EF4-FFF2-40B4-BE49-F238E27FC236}">
                  <a16:creationId xmlns:a16="http://schemas.microsoft.com/office/drawing/2014/main" id="{1706F88C-48ED-9EB0-2468-6B8FF3A433A7}"/>
                </a:ext>
              </a:extLst>
            </p:cNvPr>
            <p:cNvSpPr/>
            <p:nvPr/>
          </p:nvSpPr>
          <p:spPr>
            <a:xfrm rot="19800000">
              <a:off x="7045610" y="3923263"/>
              <a:ext cx="42182" cy="54172"/>
            </a:xfrm>
            <a:custGeom>
              <a:avLst/>
              <a:gdLst>
                <a:gd name="connsiteX0" fmla="*/ 42182 w 42182"/>
                <a:gd name="connsiteY0" fmla="*/ 27086 h 54172"/>
                <a:gd name="connsiteX1" fmla="*/ 21091 w 42182"/>
                <a:gd name="connsiteY1" fmla="*/ 54173 h 54172"/>
                <a:gd name="connsiteX2" fmla="*/ 0 w 42182"/>
                <a:gd name="connsiteY2" fmla="*/ 27086 h 54172"/>
                <a:gd name="connsiteX3" fmla="*/ 21091 w 42182"/>
                <a:gd name="connsiteY3" fmla="*/ 0 h 54172"/>
                <a:gd name="connsiteX4" fmla="*/ 42182 w 42182"/>
                <a:gd name="connsiteY4" fmla="*/ 27086 h 54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2" h="54171">
                  <a:moveTo>
                    <a:pt x="42182" y="27086"/>
                  </a:moveTo>
                  <a:cubicBezTo>
                    <a:pt x="42182" y="42046"/>
                    <a:pt x="32739" y="54173"/>
                    <a:pt x="21091" y="54173"/>
                  </a:cubicBezTo>
                  <a:cubicBezTo>
                    <a:pt x="9443" y="54173"/>
                    <a:pt x="0" y="42046"/>
                    <a:pt x="0" y="27086"/>
                  </a:cubicBezTo>
                  <a:cubicBezTo>
                    <a:pt x="0" y="12127"/>
                    <a:pt x="9443" y="0"/>
                    <a:pt x="21091" y="0"/>
                  </a:cubicBezTo>
                  <a:cubicBezTo>
                    <a:pt x="32740" y="0"/>
                    <a:pt x="42182" y="12127"/>
                    <a:pt x="42182" y="27086"/>
                  </a:cubicBezTo>
                  <a:close/>
                </a:path>
              </a:pathLst>
            </a:custGeom>
            <a:solidFill>
              <a:schemeClr val="bg2">
                <a:lumMod val="75000"/>
              </a:schemeClr>
            </a:solidFill>
            <a:ln w="2287" cap="flat">
              <a:solidFill>
                <a:schemeClr val="bg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15" name="Freeform 358">
              <a:extLst>
                <a:ext uri="{FF2B5EF4-FFF2-40B4-BE49-F238E27FC236}">
                  <a16:creationId xmlns:a16="http://schemas.microsoft.com/office/drawing/2014/main" id="{8586199C-E2AF-E11F-2AA8-47E3E1CCDCD0}"/>
                </a:ext>
              </a:extLst>
            </p:cNvPr>
            <p:cNvSpPr/>
            <p:nvPr/>
          </p:nvSpPr>
          <p:spPr>
            <a:xfrm rot="16360800">
              <a:off x="7109414" y="3933813"/>
              <a:ext cx="54379" cy="42021"/>
            </a:xfrm>
            <a:custGeom>
              <a:avLst/>
              <a:gdLst>
                <a:gd name="connsiteX0" fmla="*/ 54380 w 54379"/>
                <a:gd name="connsiteY0" fmla="*/ 21011 h 42021"/>
                <a:gd name="connsiteX1" fmla="*/ 27190 w 54379"/>
                <a:gd name="connsiteY1" fmla="*/ 42022 h 42021"/>
                <a:gd name="connsiteX2" fmla="*/ 0 w 54379"/>
                <a:gd name="connsiteY2" fmla="*/ 21011 h 42021"/>
                <a:gd name="connsiteX3" fmla="*/ 27190 w 54379"/>
                <a:gd name="connsiteY3" fmla="*/ 0 h 42021"/>
                <a:gd name="connsiteX4" fmla="*/ 54380 w 54379"/>
                <a:gd name="connsiteY4" fmla="*/ 21011 h 42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79" h="42021">
                  <a:moveTo>
                    <a:pt x="54380" y="21011"/>
                  </a:moveTo>
                  <a:cubicBezTo>
                    <a:pt x="54380" y="32615"/>
                    <a:pt x="42206" y="42022"/>
                    <a:pt x="27190" y="42022"/>
                  </a:cubicBezTo>
                  <a:cubicBezTo>
                    <a:pt x="12173" y="42022"/>
                    <a:pt x="0" y="32615"/>
                    <a:pt x="0" y="21011"/>
                  </a:cubicBezTo>
                  <a:cubicBezTo>
                    <a:pt x="0" y="9407"/>
                    <a:pt x="12173" y="0"/>
                    <a:pt x="27190" y="0"/>
                  </a:cubicBezTo>
                  <a:cubicBezTo>
                    <a:pt x="42206" y="0"/>
                    <a:pt x="54380" y="9407"/>
                    <a:pt x="54380" y="21011"/>
                  </a:cubicBezTo>
                  <a:close/>
                </a:path>
              </a:pathLst>
            </a:custGeom>
            <a:solidFill>
              <a:schemeClr val="bg2">
                <a:lumMod val="75000"/>
              </a:schemeClr>
            </a:solidFill>
            <a:ln w="2287" cap="flat">
              <a:solidFill>
                <a:schemeClr val="bg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16" name="Freeform 359">
              <a:extLst>
                <a:ext uri="{FF2B5EF4-FFF2-40B4-BE49-F238E27FC236}">
                  <a16:creationId xmlns:a16="http://schemas.microsoft.com/office/drawing/2014/main" id="{46B9B54D-7FFD-ECCC-C9AB-1C6BFBB21144}"/>
                </a:ext>
              </a:extLst>
            </p:cNvPr>
            <p:cNvSpPr/>
            <p:nvPr/>
          </p:nvSpPr>
          <p:spPr>
            <a:xfrm rot="18237000">
              <a:off x="7145236" y="3986002"/>
              <a:ext cx="54379" cy="42021"/>
            </a:xfrm>
            <a:custGeom>
              <a:avLst/>
              <a:gdLst>
                <a:gd name="connsiteX0" fmla="*/ 54380 w 54379"/>
                <a:gd name="connsiteY0" fmla="*/ 21011 h 42021"/>
                <a:gd name="connsiteX1" fmla="*/ 27190 w 54379"/>
                <a:gd name="connsiteY1" fmla="*/ 42022 h 42021"/>
                <a:gd name="connsiteX2" fmla="*/ 0 w 54379"/>
                <a:gd name="connsiteY2" fmla="*/ 21011 h 42021"/>
                <a:gd name="connsiteX3" fmla="*/ 27190 w 54379"/>
                <a:gd name="connsiteY3" fmla="*/ 0 h 42021"/>
                <a:gd name="connsiteX4" fmla="*/ 54380 w 54379"/>
                <a:gd name="connsiteY4" fmla="*/ 21011 h 42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379" h="42021">
                  <a:moveTo>
                    <a:pt x="54380" y="21011"/>
                  </a:moveTo>
                  <a:cubicBezTo>
                    <a:pt x="54380" y="32615"/>
                    <a:pt x="42206" y="42022"/>
                    <a:pt x="27190" y="42022"/>
                  </a:cubicBezTo>
                  <a:cubicBezTo>
                    <a:pt x="12173" y="42022"/>
                    <a:pt x="0" y="32615"/>
                    <a:pt x="0" y="21011"/>
                  </a:cubicBezTo>
                  <a:cubicBezTo>
                    <a:pt x="0" y="9407"/>
                    <a:pt x="12173" y="0"/>
                    <a:pt x="27190" y="0"/>
                  </a:cubicBezTo>
                  <a:cubicBezTo>
                    <a:pt x="42206" y="0"/>
                    <a:pt x="54380" y="9407"/>
                    <a:pt x="54380" y="21011"/>
                  </a:cubicBezTo>
                  <a:close/>
                </a:path>
              </a:pathLst>
            </a:custGeom>
            <a:solidFill>
              <a:schemeClr val="bg2">
                <a:lumMod val="75000"/>
              </a:schemeClr>
            </a:solidFill>
            <a:ln w="2287" cap="flat">
              <a:solidFill>
                <a:schemeClr val="bg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17" name="Freeform 360">
              <a:extLst>
                <a:ext uri="{FF2B5EF4-FFF2-40B4-BE49-F238E27FC236}">
                  <a16:creationId xmlns:a16="http://schemas.microsoft.com/office/drawing/2014/main" id="{B041E295-40D2-6E6F-7ADF-021D473FDF6D}"/>
                </a:ext>
              </a:extLst>
            </p:cNvPr>
            <p:cNvSpPr/>
            <p:nvPr/>
          </p:nvSpPr>
          <p:spPr>
            <a:xfrm rot="18673200">
              <a:off x="7136134" y="4036036"/>
              <a:ext cx="42182" cy="54172"/>
            </a:xfrm>
            <a:custGeom>
              <a:avLst/>
              <a:gdLst>
                <a:gd name="connsiteX0" fmla="*/ 42182 w 42182"/>
                <a:gd name="connsiteY0" fmla="*/ 27086 h 54172"/>
                <a:gd name="connsiteX1" fmla="*/ 21091 w 42182"/>
                <a:gd name="connsiteY1" fmla="*/ 54173 h 54172"/>
                <a:gd name="connsiteX2" fmla="*/ 0 w 42182"/>
                <a:gd name="connsiteY2" fmla="*/ 27086 h 54172"/>
                <a:gd name="connsiteX3" fmla="*/ 21091 w 42182"/>
                <a:gd name="connsiteY3" fmla="*/ 0 h 54172"/>
                <a:gd name="connsiteX4" fmla="*/ 42182 w 42182"/>
                <a:gd name="connsiteY4" fmla="*/ 27086 h 54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2" h="54171">
                  <a:moveTo>
                    <a:pt x="42182" y="27086"/>
                  </a:moveTo>
                  <a:cubicBezTo>
                    <a:pt x="42182" y="42046"/>
                    <a:pt x="32739" y="54173"/>
                    <a:pt x="21091" y="54173"/>
                  </a:cubicBezTo>
                  <a:cubicBezTo>
                    <a:pt x="9443" y="54173"/>
                    <a:pt x="0" y="42046"/>
                    <a:pt x="0" y="27086"/>
                  </a:cubicBezTo>
                  <a:cubicBezTo>
                    <a:pt x="0" y="12127"/>
                    <a:pt x="9443" y="0"/>
                    <a:pt x="21091" y="0"/>
                  </a:cubicBezTo>
                  <a:cubicBezTo>
                    <a:pt x="32740" y="0"/>
                    <a:pt x="42182" y="12127"/>
                    <a:pt x="42182" y="27086"/>
                  </a:cubicBezTo>
                  <a:close/>
                </a:path>
              </a:pathLst>
            </a:custGeom>
            <a:solidFill>
              <a:schemeClr val="bg2">
                <a:lumMod val="75000"/>
              </a:schemeClr>
            </a:solidFill>
            <a:ln w="2287" cap="flat">
              <a:solidFill>
                <a:schemeClr val="bg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18" name="Freeform 361">
              <a:extLst>
                <a:ext uri="{FF2B5EF4-FFF2-40B4-BE49-F238E27FC236}">
                  <a16:creationId xmlns:a16="http://schemas.microsoft.com/office/drawing/2014/main" id="{20AE5A59-C8AA-0A4E-92F0-34E75BBE4A2F}"/>
                </a:ext>
              </a:extLst>
            </p:cNvPr>
            <p:cNvSpPr/>
            <p:nvPr/>
          </p:nvSpPr>
          <p:spPr>
            <a:xfrm rot="18673200">
              <a:off x="7083263" y="3977786"/>
              <a:ext cx="42182" cy="54172"/>
            </a:xfrm>
            <a:custGeom>
              <a:avLst/>
              <a:gdLst>
                <a:gd name="connsiteX0" fmla="*/ 42182 w 42182"/>
                <a:gd name="connsiteY0" fmla="*/ 27086 h 54172"/>
                <a:gd name="connsiteX1" fmla="*/ 21092 w 42182"/>
                <a:gd name="connsiteY1" fmla="*/ 54173 h 54172"/>
                <a:gd name="connsiteX2" fmla="*/ 1 w 42182"/>
                <a:gd name="connsiteY2" fmla="*/ 27086 h 54172"/>
                <a:gd name="connsiteX3" fmla="*/ 21092 w 42182"/>
                <a:gd name="connsiteY3" fmla="*/ 0 h 54172"/>
                <a:gd name="connsiteX4" fmla="*/ 42182 w 42182"/>
                <a:gd name="connsiteY4" fmla="*/ 27086 h 54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2" h="54171">
                  <a:moveTo>
                    <a:pt x="42182" y="27086"/>
                  </a:moveTo>
                  <a:cubicBezTo>
                    <a:pt x="42182" y="42046"/>
                    <a:pt x="32739" y="54173"/>
                    <a:pt x="21092" y="54173"/>
                  </a:cubicBezTo>
                  <a:cubicBezTo>
                    <a:pt x="9443" y="54173"/>
                    <a:pt x="1" y="42046"/>
                    <a:pt x="1" y="27086"/>
                  </a:cubicBezTo>
                  <a:cubicBezTo>
                    <a:pt x="1" y="12127"/>
                    <a:pt x="9444" y="0"/>
                    <a:pt x="21092" y="0"/>
                  </a:cubicBezTo>
                  <a:cubicBezTo>
                    <a:pt x="32740" y="0"/>
                    <a:pt x="42182" y="12127"/>
                    <a:pt x="42182" y="27086"/>
                  </a:cubicBezTo>
                  <a:close/>
                </a:path>
              </a:pathLst>
            </a:custGeom>
            <a:solidFill>
              <a:schemeClr val="bg2">
                <a:lumMod val="75000"/>
              </a:schemeClr>
            </a:solidFill>
            <a:ln w="2287" cap="flat">
              <a:solidFill>
                <a:schemeClr val="bg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nvGrpSpPr>
            <p:cNvPr id="219" name="Graphic 4">
              <a:extLst>
                <a:ext uri="{FF2B5EF4-FFF2-40B4-BE49-F238E27FC236}">
                  <a16:creationId xmlns:a16="http://schemas.microsoft.com/office/drawing/2014/main" id="{C7B65A6D-36C3-00B5-85F7-D5F594718226}"/>
                </a:ext>
              </a:extLst>
            </p:cNvPr>
            <p:cNvGrpSpPr/>
            <p:nvPr/>
          </p:nvGrpSpPr>
          <p:grpSpPr>
            <a:xfrm>
              <a:off x="7377682" y="3128610"/>
              <a:ext cx="81188" cy="132141"/>
              <a:chOff x="8847501" y="3742605"/>
              <a:chExt cx="81188" cy="132141"/>
            </a:xfrm>
            <a:solidFill>
              <a:schemeClr val="tx2"/>
            </a:solidFill>
          </p:grpSpPr>
          <p:sp>
            <p:nvSpPr>
              <p:cNvPr id="255" name="Freeform 363">
                <a:extLst>
                  <a:ext uri="{FF2B5EF4-FFF2-40B4-BE49-F238E27FC236}">
                    <a16:creationId xmlns:a16="http://schemas.microsoft.com/office/drawing/2014/main" id="{098EC25E-927E-BD78-47D7-F95F210C7F38}"/>
                  </a:ext>
                </a:extLst>
              </p:cNvPr>
              <p:cNvSpPr/>
              <p:nvPr/>
            </p:nvSpPr>
            <p:spPr>
              <a:xfrm>
                <a:off x="8886888" y="3742605"/>
                <a:ext cx="41800" cy="132141"/>
              </a:xfrm>
              <a:custGeom>
                <a:avLst/>
                <a:gdLst>
                  <a:gd name="connsiteX0" fmla="*/ 1143 w 41800"/>
                  <a:gd name="connsiteY0" fmla="*/ 132141 h 132141"/>
                  <a:gd name="connsiteX1" fmla="*/ 0 w 41800"/>
                  <a:gd name="connsiteY1" fmla="*/ 41389 h 132141"/>
                  <a:gd name="connsiteX2" fmla="*/ 41801 w 41800"/>
                  <a:gd name="connsiteY2" fmla="*/ 0 h 132141"/>
                </a:gdLst>
                <a:ahLst/>
                <a:cxnLst>
                  <a:cxn ang="0">
                    <a:pos x="connsiteX0" y="connsiteY0"/>
                  </a:cxn>
                  <a:cxn ang="0">
                    <a:pos x="connsiteX1" y="connsiteY1"/>
                  </a:cxn>
                  <a:cxn ang="0">
                    <a:pos x="connsiteX2" y="connsiteY2"/>
                  </a:cxn>
                </a:cxnLst>
                <a:rect l="l" t="t" r="r" b="b"/>
                <a:pathLst>
                  <a:path w="41800" h="132141">
                    <a:moveTo>
                      <a:pt x="1143" y="132141"/>
                    </a:moveTo>
                    <a:lnTo>
                      <a:pt x="0" y="41389"/>
                    </a:lnTo>
                    <a:lnTo>
                      <a:pt x="41801" y="0"/>
                    </a:lnTo>
                  </a:path>
                </a:pathLst>
              </a:custGeom>
              <a:grpFill/>
              <a:ln w="18422" cap="rnd">
                <a:solidFill>
                  <a:schemeClr val="tx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56" name="Freeform 364">
                <a:extLst>
                  <a:ext uri="{FF2B5EF4-FFF2-40B4-BE49-F238E27FC236}">
                    <a16:creationId xmlns:a16="http://schemas.microsoft.com/office/drawing/2014/main" id="{3EACF671-D05B-2A05-2B22-703FE7AEFF65}"/>
                  </a:ext>
                </a:extLst>
              </p:cNvPr>
              <p:cNvSpPr/>
              <p:nvPr/>
            </p:nvSpPr>
            <p:spPr>
              <a:xfrm>
                <a:off x="8847501" y="3743744"/>
                <a:ext cx="39387" cy="40249"/>
              </a:xfrm>
              <a:custGeom>
                <a:avLst/>
                <a:gdLst>
                  <a:gd name="connsiteX0" fmla="*/ 39387 w 39387"/>
                  <a:gd name="connsiteY0" fmla="*/ 40250 h 40249"/>
                  <a:gd name="connsiteX1" fmla="*/ 0 w 39387"/>
                  <a:gd name="connsiteY1" fmla="*/ 0 h 40249"/>
                </a:gdLst>
                <a:ahLst/>
                <a:cxnLst>
                  <a:cxn ang="0">
                    <a:pos x="connsiteX0" y="connsiteY0"/>
                  </a:cxn>
                  <a:cxn ang="0">
                    <a:pos x="connsiteX1" y="connsiteY1"/>
                  </a:cxn>
                </a:cxnLst>
                <a:rect l="l" t="t" r="r" b="b"/>
                <a:pathLst>
                  <a:path w="39387" h="40249">
                    <a:moveTo>
                      <a:pt x="39387" y="40250"/>
                    </a:moveTo>
                    <a:lnTo>
                      <a:pt x="0" y="0"/>
                    </a:lnTo>
                  </a:path>
                </a:pathLst>
              </a:custGeom>
              <a:grpFill/>
              <a:ln w="18422" cap="rnd">
                <a:solidFill>
                  <a:schemeClr val="tx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220" name="Graphic 4">
              <a:extLst>
                <a:ext uri="{FF2B5EF4-FFF2-40B4-BE49-F238E27FC236}">
                  <a16:creationId xmlns:a16="http://schemas.microsoft.com/office/drawing/2014/main" id="{B4166A50-8842-7AB1-076C-033140ECCC0E}"/>
                </a:ext>
              </a:extLst>
            </p:cNvPr>
            <p:cNvGrpSpPr/>
            <p:nvPr/>
          </p:nvGrpSpPr>
          <p:grpSpPr>
            <a:xfrm>
              <a:off x="7540186" y="3583635"/>
              <a:ext cx="121210" cy="122394"/>
              <a:chOff x="9010005" y="4197630"/>
              <a:chExt cx="121210" cy="122394"/>
            </a:xfrm>
            <a:solidFill>
              <a:schemeClr val="tx2"/>
            </a:solidFill>
          </p:grpSpPr>
          <p:sp>
            <p:nvSpPr>
              <p:cNvPr id="253" name="Freeform 366">
                <a:extLst>
                  <a:ext uri="{FF2B5EF4-FFF2-40B4-BE49-F238E27FC236}">
                    <a16:creationId xmlns:a16="http://schemas.microsoft.com/office/drawing/2014/main" id="{71E57D57-F99A-E8D3-9A7C-1E39C67E6D81}"/>
                  </a:ext>
                </a:extLst>
              </p:cNvPr>
              <p:cNvSpPr/>
              <p:nvPr/>
            </p:nvSpPr>
            <p:spPr>
              <a:xfrm>
                <a:off x="9010005" y="4197630"/>
                <a:ext cx="64797" cy="122394"/>
              </a:xfrm>
              <a:custGeom>
                <a:avLst/>
                <a:gdLst>
                  <a:gd name="connsiteX0" fmla="*/ 0 w 64797"/>
                  <a:gd name="connsiteY0" fmla="*/ 0 h 122394"/>
                  <a:gd name="connsiteX1" fmla="*/ 64798 w 64797"/>
                  <a:gd name="connsiteY1" fmla="*/ 63666 h 122394"/>
                  <a:gd name="connsiteX2" fmla="*/ 64163 w 64797"/>
                  <a:gd name="connsiteY2" fmla="*/ 122395 h 122394"/>
                </a:gdLst>
                <a:ahLst/>
                <a:cxnLst>
                  <a:cxn ang="0">
                    <a:pos x="connsiteX0" y="connsiteY0"/>
                  </a:cxn>
                  <a:cxn ang="0">
                    <a:pos x="connsiteX1" y="connsiteY1"/>
                  </a:cxn>
                  <a:cxn ang="0">
                    <a:pos x="connsiteX2" y="connsiteY2"/>
                  </a:cxn>
                </a:cxnLst>
                <a:rect l="l" t="t" r="r" b="b"/>
                <a:pathLst>
                  <a:path w="64797" h="122394">
                    <a:moveTo>
                      <a:pt x="0" y="0"/>
                    </a:moveTo>
                    <a:lnTo>
                      <a:pt x="64798" y="63666"/>
                    </a:lnTo>
                    <a:lnTo>
                      <a:pt x="64163" y="122395"/>
                    </a:lnTo>
                  </a:path>
                </a:pathLst>
              </a:custGeom>
              <a:grpFill/>
              <a:ln w="18422" cap="rnd">
                <a:solidFill>
                  <a:schemeClr val="tx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54" name="Freeform 367">
                <a:extLst>
                  <a:ext uri="{FF2B5EF4-FFF2-40B4-BE49-F238E27FC236}">
                    <a16:creationId xmlns:a16="http://schemas.microsoft.com/office/drawing/2014/main" id="{648E0484-12EB-3E77-22D5-38EEACA6558E}"/>
                  </a:ext>
                </a:extLst>
              </p:cNvPr>
              <p:cNvSpPr/>
              <p:nvPr/>
            </p:nvSpPr>
            <p:spPr>
              <a:xfrm>
                <a:off x="9074802" y="4261296"/>
                <a:ext cx="56412" cy="1265"/>
              </a:xfrm>
              <a:custGeom>
                <a:avLst/>
                <a:gdLst>
                  <a:gd name="connsiteX0" fmla="*/ 0 w 56412"/>
                  <a:gd name="connsiteY0" fmla="*/ 0 h 1265"/>
                  <a:gd name="connsiteX1" fmla="*/ 56412 w 56412"/>
                  <a:gd name="connsiteY1" fmla="*/ 1266 h 1265"/>
                </a:gdLst>
                <a:ahLst/>
                <a:cxnLst>
                  <a:cxn ang="0">
                    <a:pos x="connsiteX0" y="connsiteY0"/>
                  </a:cxn>
                  <a:cxn ang="0">
                    <a:pos x="connsiteX1" y="connsiteY1"/>
                  </a:cxn>
                </a:cxnLst>
                <a:rect l="l" t="t" r="r" b="b"/>
                <a:pathLst>
                  <a:path w="56412" h="1265">
                    <a:moveTo>
                      <a:pt x="0" y="0"/>
                    </a:moveTo>
                    <a:lnTo>
                      <a:pt x="56412" y="1266"/>
                    </a:lnTo>
                  </a:path>
                </a:pathLst>
              </a:custGeom>
              <a:grpFill/>
              <a:ln w="18422" cap="rnd">
                <a:solidFill>
                  <a:schemeClr val="tx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221" name="Graphic 4">
              <a:extLst>
                <a:ext uri="{FF2B5EF4-FFF2-40B4-BE49-F238E27FC236}">
                  <a16:creationId xmlns:a16="http://schemas.microsoft.com/office/drawing/2014/main" id="{23A9AE2C-0BC1-D5EA-FE9D-0A9D4B1F0E38}"/>
                </a:ext>
              </a:extLst>
            </p:cNvPr>
            <p:cNvGrpSpPr/>
            <p:nvPr/>
          </p:nvGrpSpPr>
          <p:grpSpPr>
            <a:xfrm>
              <a:off x="7372346" y="3625910"/>
              <a:ext cx="81061" cy="133406"/>
              <a:chOff x="8842165" y="4239905"/>
              <a:chExt cx="81061" cy="133406"/>
            </a:xfrm>
            <a:solidFill>
              <a:schemeClr val="tx2"/>
            </a:solidFill>
          </p:grpSpPr>
          <p:sp>
            <p:nvSpPr>
              <p:cNvPr id="251" name="Freeform 369">
                <a:extLst>
                  <a:ext uri="{FF2B5EF4-FFF2-40B4-BE49-F238E27FC236}">
                    <a16:creationId xmlns:a16="http://schemas.microsoft.com/office/drawing/2014/main" id="{8CD309BE-283D-2234-42A1-5C44889E7AB4}"/>
                  </a:ext>
                </a:extLst>
              </p:cNvPr>
              <p:cNvSpPr/>
              <p:nvPr/>
            </p:nvSpPr>
            <p:spPr>
              <a:xfrm>
                <a:off x="8842165" y="4239905"/>
                <a:ext cx="40403" cy="133406"/>
              </a:xfrm>
              <a:custGeom>
                <a:avLst/>
                <a:gdLst>
                  <a:gd name="connsiteX0" fmla="*/ 35957 w 40403"/>
                  <a:gd name="connsiteY0" fmla="*/ 0 h 133406"/>
                  <a:gd name="connsiteX1" fmla="*/ 40403 w 40403"/>
                  <a:gd name="connsiteY1" fmla="*/ 90625 h 133406"/>
                  <a:gd name="connsiteX2" fmla="*/ 0 w 40403"/>
                  <a:gd name="connsiteY2" fmla="*/ 133407 h 133406"/>
                </a:gdLst>
                <a:ahLst/>
                <a:cxnLst>
                  <a:cxn ang="0">
                    <a:pos x="connsiteX0" y="connsiteY0"/>
                  </a:cxn>
                  <a:cxn ang="0">
                    <a:pos x="connsiteX1" y="connsiteY1"/>
                  </a:cxn>
                  <a:cxn ang="0">
                    <a:pos x="connsiteX2" y="connsiteY2"/>
                  </a:cxn>
                </a:cxnLst>
                <a:rect l="l" t="t" r="r" b="b"/>
                <a:pathLst>
                  <a:path w="40403" h="133406">
                    <a:moveTo>
                      <a:pt x="35957" y="0"/>
                    </a:moveTo>
                    <a:lnTo>
                      <a:pt x="40403" y="90625"/>
                    </a:lnTo>
                    <a:lnTo>
                      <a:pt x="0" y="133407"/>
                    </a:lnTo>
                  </a:path>
                </a:pathLst>
              </a:custGeom>
              <a:grpFill/>
              <a:ln w="18422" cap="rnd">
                <a:solidFill>
                  <a:schemeClr val="tx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52" name="Freeform 370">
                <a:extLst>
                  <a:ext uri="{FF2B5EF4-FFF2-40B4-BE49-F238E27FC236}">
                    <a16:creationId xmlns:a16="http://schemas.microsoft.com/office/drawing/2014/main" id="{145C8267-1EBA-B561-D87E-3C1A86EF58E6}"/>
                  </a:ext>
                </a:extLst>
              </p:cNvPr>
              <p:cNvSpPr/>
              <p:nvPr/>
            </p:nvSpPr>
            <p:spPr>
              <a:xfrm>
                <a:off x="8882568" y="4330531"/>
                <a:ext cx="40657" cy="38984"/>
              </a:xfrm>
              <a:custGeom>
                <a:avLst/>
                <a:gdLst>
                  <a:gd name="connsiteX0" fmla="*/ 0 w 40657"/>
                  <a:gd name="connsiteY0" fmla="*/ 0 h 38984"/>
                  <a:gd name="connsiteX1" fmla="*/ 40658 w 40657"/>
                  <a:gd name="connsiteY1" fmla="*/ 38984 h 38984"/>
                </a:gdLst>
                <a:ahLst/>
                <a:cxnLst>
                  <a:cxn ang="0">
                    <a:pos x="connsiteX0" y="connsiteY0"/>
                  </a:cxn>
                  <a:cxn ang="0">
                    <a:pos x="connsiteX1" y="connsiteY1"/>
                  </a:cxn>
                </a:cxnLst>
                <a:rect l="l" t="t" r="r" b="b"/>
                <a:pathLst>
                  <a:path w="40657" h="38984">
                    <a:moveTo>
                      <a:pt x="0" y="0"/>
                    </a:moveTo>
                    <a:lnTo>
                      <a:pt x="40658" y="38984"/>
                    </a:lnTo>
                  </a:path>
                </a:pathLst>
              </a:custGeom>
              <a:grpFill/>
              <a:ln w="18422" cap="rnd">
                <a:solidFill>
                  <a:schemeClr val="tx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222" name="Freeform 371">
              <a:extLst>
                <a:ext uri="{FF2B5EF4-FFF2-40B4-BE49-F238E27FC236}">
                  <a16:creationId xmlns:a16="http://schemas.microsoft.com/office/drawing/2014/main" id="{9B0CEF2B-E5E1-F45B-FF3A-4322BD58A24A}"/>
                </a:ext>
              </a:extLst>
            </p:cNvPr>
            <p:cNvSpPr/>
            <p:nvPr/>
          </p:nvSpPr>
          <p:spPr>
            <a:xfrm>
              <a:off x="6665042" y="3780364"/>
              <a:ext cx="205933" cy="187037"/>
            </a:xfrm>
            <a:custGeom>
              <a:avLst/>
              <a:gdLst>
                <a:gd name="connsiteX0" fmla="*/ 201244 w 205933"/>
                <a:gd name="connsiteY0" fmla="*/ 149698 h 187037"/>
                <a:gd name="connsiteX1" fmla="*/ 90960 w 205933"/>
                <a:gd name="connsiteY1" fmla="*/ 8824 h 187037"/>
                <a:gd name="connsiteX2" fmla="*/ 58561 w 205933"/>
                <a:gd name="connsiteY2" fmla="*/ 4900 h 187037"/>
                <a:gd name="connsiteX3" fmla="*/ 54495 w 205933"/>
                <a:gd name="connsiteY3" fmla="*/ 37176 h 187037"/>
                <a:gd name="connsiteX4" fmla="*/ 66947 w 205933"/>
                <a:gd name="connsiteY4" fmla="*/ 52998 h 187037"/>
                <a:gd name="connsiteX5" fmla="*/ 63516 w 205933"/>
                <a:gd name="connsiteY5" fmla="*/ 61731 h 187037"/>
                <a:gd name="connsiteX6" fmla="*/ 51954 w 205933"/>
                <a:gd name="connsiteY6" fmla="*/ 64009 h 187037"/>
                <a:gd name="connsiteX7" fmla="*/ 41281 w 205933"/>
                <a:gd name="connsiteY7" fmla="*/ 50466 h 187037"/>
                <a:gd name="connsiteX8" fmla="*/ 8883 w 205933"/>
                <a:gd name="connsiteY8" fmla="*/ 46542 h 187037"/>
                <a:gd name="connsiteX9" fmla="*/ 4817 w 205933"/>
                <a:gd name="connsiteY9" fmla="*/ 78818 h 187037"/>
                <a:gd name="connsiteX10" fmla="*/ 36962 w 205933"/>
                <a:gd name="connsiteY10" fmla="*/ 119827 h 187037"/>
                <a:gd name="connsiteX11" fmla="*/ 55131 w 205933"/>
                <a:gd name="connsiteY11" fmla="*/ 128688 h 187037"/>
                <a:gd name="connsiteX12" fmla="*/ 69361 w 205933"/>
                <a:gd name="connsiteY12" fmla="*/ 123878 h 187037"/>
                <a:gd name="connsiteX13" fmla="*/ 77873 w 205933"/>
                <a:gd name="connsiteY13" fmla="*/ 102108 h 187037"/>
                <a:gd name="connsiteX14" fmla="*/ 95153 w 205933"/>
                <a:gd name="connsiteY14" fmla="*/ 89450 h 187037"/>
                <a:gd name="connsiteX15" fmla="*/ 164652 w 205933"/>
                <a:gd name="connsiteY15" fmla="*/ 178177 h 187037"/>
                <a:gd name="connsiteX16" fmla="*/ 182821 w 205933"/>
                <a:gd name="connsiteY16" fmla="*/ 187037 h 187037"/>
                <a:gd name="connsiteX17" fmla="*/ 197051 w 205933"/>
                <a:gd name="connsiteY17" fmla="*/ 182228 h 187037"/>
                <a:gd name="connsiteX18" fmla="*/ 201117 w 205933"/>
                <a:gd name="connsiteY18" fmla="*/ 149952 h 18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05932" h="187037">
                  <a:moveTo>
                    <a:pt x="201244" y="149698"/>
                  </a:moveTo>
                  <a:lnTo>
                    <a:pt x="90960" y="8824"/>
                  </a:lnTo>
                  <a:cubicBezTo>
                    <a:pt x="83083" y="-1175"/>
                    <a:pt x="68599" y="-2947"/>
                    <a:pt x="58561" y="4900"/>
                  </a:cubicBezTo>
                  <a:cubicBezTo>
                    <a:pt x="48524" y="12748"/>
                    <a:pt x="46745" y="27177"/>
                    <a:pt x="54495" y="37176"/>
                  </a:cubicBezTo>
                  <a:lnTo>
                    <a:pt x="66947" y="52998"/>
                  </a:lnTo>
                  <a:cubicBezTo>
                    <a:pt x="66947" y="53630"/>
                    <a:pt x="67201" y="58314"/>
                    <a:pt x="63516" y="61731"/>
                  </a:cubicBezTo>
                  <a:cubicBezTo>
                    <a:pt x="60467" y="64516"/>
                    <a:pt x="56020" y="65402"/>
                    <a:pt x="51954" y="64009"/>
                  </a:cubicBezTo>
                  <a:cubicBezTo>
                    <a:pt x="48397" y="59453"/>
                    <a:pt x="44839" y="55023"/>
                    <a:pt x="41281" y="50466"/>
                  </a:cubicBezTo>
                  <a:cubicBezTo>
                    <a:pt x="33404" y="40467"/>
                    <a:pt x="18920" y="38695"/>
                    <a:pt x="8883" y="46542"/>
                  </a:cubicBezTo>
                  <a:cubicBezTo>
                    <a:pt x="-1155" y="54390"/>
                    <a:pt x="-2933" y="68819"/>
                    <a:pt x="4817" y="78818"/>
                  </a:cubicBezTo>
                  <a:lnTo>
                    <a:pt x="36962" y="119827"/>
                  </a:lnTo>
                  <a:cubicBezTo>
                    <a:pt x="41536" y="125650"/>
                    <a:pt x="48270" y="128688"/>
                    <a:pt x="55131" y="128688"/>
                  </a:cubicBezTo>
                  <a:cubicBezTo>
                    <a:pt x="60086" y="128688"/>
                    <a:pt x="65041" y="127042"/>
                    <a:pt x="69361" y="123878"/>
                  </a:cubicBezTo>
                  <a:cubicBezTo>
                    <a:pt x="76222" y="118562"/>
                    <a:pt x="79144" y="110082"/>
                    <a:pt x="77873" y="102108"/>
                  </a:cubicBezTo>
                  <a:lnTo>
                    <a:pt x="95153" y="89450"/>
                  </a:lnTo>
                  <a:lnTo>
                    <a:pt x="164652" y="178177"/>
                  </a:lnTo>
                  <a:cubicBezTo>
                    <a:pt x="169226" y="184000"/>
                    <a:pt x="175960" y="187037"/>
                    <a:pt x="182821" y="187037"/>
                  </a:cubicBezTo>
                  <a:cubicBezTo>
                    <a:pt x="187776" y="187037"/>
                    <a:pt x="192731" y="185392"/>
                    <a:pt x="197051" y="182228"/>
                  </a:cubicBezTo>
                  <a:cubicBezTo>
                    <a:pt x="207088" y="174380"/>
                    <a:pt x="208867" y="159951"/>
                    <a:pt x="201117" y="149952"/>
                  </a:cubicBezTo>
                  <a:close/>
                </a:path>
              </a:pathLst>
            </a:custGeom>
            <a:solidFill>
              <a:schemeClr val="tx2"/>
            </a:solidFill>
            <a:ln w="4574" cap="flat">
              <a:solidFill>
                <a:schemeClr val="bg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23" name="Freeform 372">
              <a:extLst>
                <a:ext uri="{FF2B5EF4-FFF2-40B4-BE49-F238E27FC236}">
                  <a16:creationId xmlns:a16="http://schemas.microsoft.com/office/drawing/2014/main" id="{9ECA3E71-76E9-F511-684A-3ED320A11ACE}"/>
                </a:ext>
              </a:extLst>
            </p:cNvPr>
            <p:cNvSpPr/>
            <p:nvPr/>
          </p:nvSpPr>
          <p:spPr>
            <a:xfrm>
              <a:off x="6726942" y="3898329"/>
              <a:ext cx="54434" cy="56541"/>
            </a:xfrm>
            <a:custGeom>
              <a:avLst/>
              <a:gdLst>
                <a:gd name="connsiteX0" fmla="*/ 41257 w 54434"/>
                <a:gd name="connsiteY0" fmla="*/ 8824 h 56541"/>
                <a:gd name="connsiteX1" fmla="*/ 8858 w 54434"/>
                <a:gd name="connsiteY1" fmla="*/ 4900 h 56541"/>
                <a:gd name="connsiteX2" fmla="*/ 4919 w 54434"/>
                <a:gd name="connsiteY2" fmla="*/ 37176 h 56541"/>
                <a:gd name="connsiteX3" fmla="*/ 13178 w 54434"/>
                <a:gd name="connsiteY3" fmla="*/ 47682 h 56541"/>
                <a:gd name="connsiteX4" fmla="*/ 31347 w 54434"/>
                <a:gd name="connsiteY4" fmla="*/ 56542 h 56541"/>
                <a:gd name="connsiteX5" fmla="*/ 45577 w 54434"/>
                <a:gd name="connsiteY5" fmla="*/ 51732 h 56541"/>
                <a:gd name="connsiteX6" fmla="*/ 49515 w 54434"/>
                <a:gd name="connsiteY6" fmla="*/ 19456 h 56541"/>
                <a:gd name="connsiteX7" fmla="*/ 41257 w 54434"/>
                <a:gd name="connsiteY7" fmla="*/ 8951 h 56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434" h="56541">
                  <a:moveTo>
                    <a:pt x="41257" y="8824"/>
                  </a:moveTo>
                  <a:cubicBezTo>
                    <a:pt x="33379" y="-1175"/>
                    <a:pt x="18895" y="-2947"/>
                    <a:pt x="8858" y="4900"/>
                  </a:cubicBezTo>
                  <a:cubicBezTo>
                    <a:pt x="-1180" y="12748"/>
                    <a:pt x="-2958" y="27177"/>
                    <a:pt x="4919" y="37176"/>
                  </a:cubicBezTo>
                  <a:lnTo>
                    <a:pt x="13178" y="47682"/>
                  </a:lnTo>
                  <a:cubicBezTo>
                    <a:pt x="17752" y="53504"/>
                    <a:pt x="24486" y="56542"/>
                    <a:pt x="31347" y="56542"/>
                  </a:cubicBezTo>
                  <a:cubicBezTo>
                    <a:pt x="36302" y="56542"/>
                    <a:pt x="41257" y="54896"/>
                    <a:pt x="45577" y="51732"/>
                  </a:cubicBezTo>
                  <a:cubicBezTo>
                    <a:pt x="55614" y="43884"/>
                    <a:pt x="57393" y="29455"/>
                    <a:pt x="49515" y="19456"/>
                  </a:cubicBezTo>
                  <a:lnTo>
                    <a:pt x="41257" y="8951"/>
                  </a:lnTo>
                  <a:close/>
                </a:path>
              </a:pathLst>
            </a:custGeom>
            <a:solidFill>
              <a:schemeClr val="tx2"/>
            </a:solidFill>
            <a:ln w="4574" cap="flat">
              <a:solidFill>
                <a:schemeClr val="bg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24" name="Freeform 373">
              <a:extLst>
                <a:ext uri="{FF2B5EF4-FFF2-40B4-BE49-F238E27FC236}">
                  <a16:creationId xmlns:a16="http://schemas.microsoft.com/office/drawing/2014/main" id="{739C2615-7F84-0468-E410-32242CB543CA}"/>
                </a:ext>
              </a:extLst>
            </p:cNvPr>
            <p:cNvSpPr/>
            <p:nvPr/>
          </p:nvSpPr>
          <p:spPr>
            <a:xfrm rot="19657200">
              <a:off x="6685458" y="3790213"/>
              <a:ext cx="42182" cy="54172"/>
            </a:xfrm>
            <a:custGeom>
              <a:avLst/>
              <a:gdLst>
                <a:gd name="connsiteX0" fmla="*/ 42182 w 42182"/>
                <a:gd name="connsiteY0" fmla="*/ 27086 h 54172"/>
                <a:gd name="connsiteX1" fmla="*/ 21091 w 42182"/>
                <a:gd name="connsiteY1" fmla="*/ 54173 h 54172"/>
                <a:gd name="connsiteX2" fmla="*/ 0 w 42182"/>
                <a:gd name="connsiteY2" fmla="*/ 27086 h 54172"/>
                <a:gd name="connsiteX3" fmla="*/ 21091 w 42182"/>
                <a:gd name="connsiteY3" fmla="*/ 0 h 54172"/>
                <a:gd name="connsiteX4" fmla="*/ 42182 w 42182"/>
                <a:gd name="connsiteY4" fmla="*/ 27086 h 541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82" h="54171">
                  <a:moveTo>
                    <a:pt x="42182" y="27086"/>
                  </a:moveTo>
                  <a:cubicBezTo>
                    <a:pt x="42182" y="42046"/>
                    <a:pt x="32740" y="54173"/>
                    <a:pt x="21091" y="54173"/>
                  </a:cubicBezTo>
                  <a:cubicBezTo>
                    <a:pt x="9443" y="54173"/>
                    <a:pt x="0" y="42046"/>
                    <a:pt x="0" y="27086"/>
                  </a:cubicBezTo>
                  <a:cubicBezTo>
                    <a:pt x="0" y="12127"/>
                    <a:pt x="9443" y="0"/>
                    <a:pt x="21091" y="0"/>
                  </a:cubicBezTo>
                  <a:cubicBezTo>
                    <a:pt x="32739" y="0"/>
                    <a:pt x="42182" y="12127"/>
                    <a:pt x="42182" y="27086"/>
                  </a:cubicBezTo>
                  <a:close/>
                </a:path>
              </a:pathLst>
            </a:custGeom>
            <a:solidFill>
              <a:schemeClr val="accent3"/>
            </a:solidFill>
            <a:ln w="2287" cap="flat">
              <a:solidFill>
                <a:schemeClr val="bg2">
                  <a:lumMod val="75000"/>
                </a:schemeClr>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25" name="Freeform 374">
              <a:extLst>
                <a:ext uri="{FF2B5EF4-FFF2-40B4-BE49-F238E27FC236}">
                  <a16:creationId xmlns:a16="http://schemas.microsoft.com/office/drawing/2014/main" id="{E2F9725D-57CC-BCB1-C13D-5D9CB3D5CB60}"/>
                </a:ext>
              </a:extLst>
            </p:cNvPr>
            <p:cNvSpPr/>
            <p:nvPr/>
          </p:nvSpPr>
          <p:spPr>
            <a:xfrm>
              <a:off x="6555028" y="3616768"/>
              <a:ext cx="165481" cy="197563"/>
            </a:xfrm>
            <a:custGeom>
              <a:avLst/>
              <a:gdLst>
                <a:gd name="connsiteX0" fmla="*/ 99076 w 165481"/>
                <a:gd name="connsiteY0" fmla="*/ 195836 h 197563"/>
                <a:gd name="connsiteX1" fmla="*/ 161969 w 165481"/>
                <a:gd name="connsiteY1" fmla="*/ 149511 h 197563"/>
                <a:gd name="connsiteX2" fmla="*/ 163747 w 165481"/>
                <a:gd name="connsiteY2" fmla="*/ 137360 h 197563"/>
                <a:gd name="connsiteX3" fmla="*/ 129569 w 165481"/>
                <a:gd name="connsiteY3" fmla="*/ 93186 h 197563"/>
                <a:gd name="connsiteX4" fmla="*/ 117372 w 165481"/>
                <a:gd name="connsiteY4" fmla="*/ 91414 h 197563"/>
                <a:gd name="connsiteX5" fmla="*/ 101236 w 165481"/>
                <a:gd name="connsiteY5" fmla="*/ 103185 h 197563"/>
                <a:gd name="connsiteX6" fmla="*/ 89039 w 165481"/>
                <a:gd name="connsiteY6" fmla="*/ 101413 h 197563"/>
                <a:gd name="connsiteX7" fmla="*/ 18396 w 165481"/>
                <a:gd name="connsiteY7" fmla="*/ 3194 h 197563"/>
                <a:gd name="connsiteX8" fmla="*/ 2006 w 165481"/>
                <a:gd name="connsiteY8" fmla="*/ 3573 h 197563"/>
                <a:gd name="connsiteX9" fmla="*/ 1625 w 165481"/>
                <a:gd name="connsiteY9" fmla="*/ 15598 h 197563"/>
                <a:gd name="connsiteX10" fmla="*/ 72267 w 165481"/>
                <a:gd name="connsiteY10" fmla="*/ 113817 h 197563"/>
                <a:gd name="connsiteX11" fmla="*/ 70489 w 165481"/>
                <a:gd name="connsiteY11" fmla="*/ 125968 h 197563"/>
                <a:gd name="connsiteX12" fmla="*/ 54353 w 165481"/>
                <a:gd name="connsiteY12" fmla="*/ 137739 h 197563"/>
                <a:gd name="connsiteX13" fmla="*/ 52574 w 165481"/>
                <a:gd name="connsiteY13" fmla="*/ 149890 h 197563"/>
                <a:gd name="connsiteX14" fmla="*/ 86752 w 165481"/>
                <a:gd name="connsiteY14" fmla="*/ 194064 h 197563"/>
                <a:gd name="connsiteX15" fmla="*/ 98949 w 165481"/>
                <a:gd name="connsiteY15" fmla="*/ 195836 h 197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5481" h="197563">
                  <a:moveTo>
                    <a:pt x="99076" y="195836"/>
                  </a:moveTo>
                  <a:lnTo>
                    <a:pt x="161969" y="149511"/>
                  </a:lnTo>
                  <a:cubicBezTo>
                    <a:pt x="165780" y="146726"/>
                    <a:pt x="166670" y="141283"/>
                    <a:pt x="163747" y="137360"/>
                  </a:cubicBezTo>
                  <a:lnTo>
                    <a:pt x="129569" y="93186"/>
                  </a:lnTo>
                  <a:cubicBezTo>
                    <a:pt x="126774" y="89389"/>
                    <a:pt x="121311" y="88503"/>
                    <a:pt x="117372" y="91414"/>
                  </a:cubicBezTo>
                  <a:lnTo>
                    <a:pt x="101236" y="103185"/>
                  </a:lnTo>
                  <a:cubicBezTo>
                    <a:pt x="97424" y="105970"/>
                    <a:pt x="91961" y="105211"/>
                    <a:pt x="89039" y="101413"/>
                  </a:cubicBezTo>
                  <a:lnTo>
                    <a:pt x="18396" y="3194"/>
                  </a:lnTo>
                  <a:cubicBezTo>
                    <a:pt x="13060" y="-1490"/>
                    <a:pt x="5437" y="-730"/>
                    <a:pt x="2006" y="3573"/>
                  </a:cubicBezTo>
                  <a:cubicBezTo>
                    <a:pt x="-535" y="6738"/>
                    <a:pt x="-662" y="11547"/>
                    <a:pt x="1625" y="15598"/>
                  </a:cubicBezTo>
                  <a:cubicBezTo>
                    <a:pt x="30085" y="54075"/>
                    <a:pt x="43807" y="75340"/>
                    <a:pt x="72267" y="113817"/>
                  </a:cubicBezTo>
                  <a:cubicBezTo>
                    <a:pt x="75063" y="117615"/>
                    <a:pt x="74300" y="123057"/>
                    <a:pt x="70489" y="125968"/>
                  </a:cubicBezTo>
                  <a:lnTo>
                    <a:pt x="54353" y="137739"/>
                  </a:lnTo>
                  <a:cubicBezTo>
                    <a:pt x="50541" y="140524"/>
                    <a:pt x="49652" y="145967"/>
                    <a:pt x="52574" y="149890"/>
                  </a:cubicBezTo>
                  <a:lnTo>
                    <a:pt x="86752" y="194064"/>
                  </a:lnTo>
                  <a:cubicBezTo>
                    <a:pt x="89547" y="197861"/>
                    <a:pt x="95010" y="198747"/>
                    <a:pt x="98949" y="195836"/>
                  </a:cubicBezTo>
                  <a:close/>
                </a:path>
              </a:pathLst>
            </a:custGeom>
            <a:solidFill>
              <a:schemeClr val="accent4"/>
            </a:solidFill>
            <a:ln w="3049" cap="flat">
              <a:solidFill>
                <a:schemeClr val="accent1"/>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26" name="Freeform 375">
              <a:extLst>
                <a:ext uri="{FF2B5EF4-FFF2-40B4-BE49-F238E27FC236}">
                  <a16:creationId xmlns:a16="http://schemas.microsoft.com/office/drawing/2014/main" id="{FEC3EA19-5DAB-04A2-3665-E2A9734EE1B3}"/>
                </a:ext>
              </a:extLst>
            </p:cNvPr>
            <p:cNvSpPr/>
            <p:nvPr/>
          </p:nvSpPr>
          <p:spPr>
            <a:xfrm>
              <a:off x="6600246" y="3557955"/>
              <a:ext cx="235203" cy="253168"/>
            </a:xfrm>
            <a:custGeom>
              <a:avLst/>
              <a:gdLst>
                <a:gd name="connsiteX0" fmla="*/ 1003 w 235203"/>
                <a:gd name="connsiteY0" fmla="*/ 3404 h 253168"/>
                <a:gd name="connsiteX1" fmla="*/ 2527 w 235203"/>
                <a:gd name="connsiteY1" fmla="*/ 14669 h 253168"/>
                <a:gd name="connsiteX2" fmla="*/ 161092 w 235203"/>
                <a:gd name="connsiteY2" fmla="*/ 189591 h 253168"/>
                <a:gd name="connsiteX3" fmla="*/ 145210 w 235203"/>
                <a:gd name="connsiteY3" fmla="*/ 203007 h 253168"/>
                <a:gd name="connsiteX4" fmla="*/ 185995 w 235203"/>
                <a:gd name="connsiteY4" fmla="*/ 250725 h 253168"/>
                <a:gd name="connsiteX5" fmla="*/ 195905 w 235203"/>
                <a:gd name="connsiteY5" fmla="*/ 251484 h 253168"/>
                <a:gd name="connsiteX6" fmla="*/ 232751 w 235203"/>
                <a:gd name="connsiteY6" fmla="*/ 220221 h 253168"/>
                <a:gd name="connsiteX7" fmla="*/ 233513 w 235203"/>
                <a:gd name="connsiteY7" fmla="*/ 210349 h 253168"/>
                <a:gd name="connsiteX8" fmla="*/ 192729 w 235203"/>
                <a:gd name="connsiteY8" fmla="*/ 162631 h 253168"/>
                <a:gd name="connsiteX9" fmla="*/ 174560 w 235203"/>
                <a:gd name="connsiteY9" fmla="*/ 178073 h 253168"/>
                <a:gd name="connsiteX10" fmla="*/ 15741 w 235203"/>
                <a:gd name="connsiteY10" fmla="*/ 2897 h 253168"/>
                <a:gd name="connsiteX11" fmla="*/ 876 w 235203"/>
                <a:gd name="connsiteY11" fmla="*/ 3404 h 25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203" h="253168">
                  <a:moveTo>
                    <a:pt x="1003" y="3404"/>
                  </a:moveTo>
                  <a:cubicBezTo>
                    <a:pt x="-776" y="6315"/>
                    <a:pt x="-141" y="10871"/>
                    <a:pt x="2527" y="14669"/>
                  </a:cubicBezTo>
                  <a:cubicBezTo>
                    <a:pt x="32894" y="48716"/>
                    <a:pt x="124881" y="149088"/>
                    <a:pt x="161092" y="189591"/>
                  </a:cubicBezTo>
                  <a:lnTo>
                    <a:pt x="145210" y="203007"/>
                  </a:lnTo>
                  <a:lnTo>
                    <a:pt x="185995" y="250725"/>
                  </a:lnTo>
                  <a:cubicBezTo>
                    <a:pt x="188536" y="253636"/>
                    <a:pt x="192983" y="254016"/>
                    <a:pt x="195905" y="251484"/>
                  </a:cubicBezTo>
                  <a:lnTo>
                    <a:pt x="232751" y="220221"/>
                  </a:lnTo>
                  <a:cubicBezTo>
                    <a:pt x="235673" y="217690"/>
                    <a:pt x="236055" y="213260"/>
                    <a:pt x="233513" y="210349"/>
                  </a:cubicBezTo>
                  <a:lnTo>
                    <a:pt x="192729" y="162631"/>
                  </a:lnTo>
                  <a:lnTo>
                    <a:pt x="174560" y="178073"/>
                  </a:lnTo>
                  <a:lnTo>
                    <a:pt x="15741" y="2897"/>
                  </a:lnTo>
                  <a:cubicBezTo>
                    <a:pt x="10151" y="-1406"/>
                    <a:pt x="3290" y="-647"/>
                    <a:pt x="876" y="3404"/>
                  </a:cubicBezTo>
                  <a:close/>
                </a:path>
              </a:pathLst>
            </a:custGeom>
            <a:solidFill>
              <a:schemeClr val="accent4"/>
            </a:solidFill>
            <a:ln w="3049" cap="flat">
              <a:solidFill>
                <a:schemeClr val="accent1"/>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27" name="Freeform 376">
              <a:extLst>
                <a:ext uri="{FF2B5EF4-FFF2-40B4-BE49-F238E27FC236}">
                  <a16:creationId xmlns:a16="http://schemas.microsoft.com/office/drawing/2014/main" id="{DDA55D19-0B04-2C72-8533-7008CF7105BE}"/>
                </a:ext>
              </a:extLst>
            </p:cNvPr>
            <p:cNvSpPr/>
            <p:nvPr/>
          </p:nvSpPr>
          <p:spPr>
            <a:xfrm>
              <a:off x="7076833" y="2699062"/>
              <a:ext cx="96707" cy="71062"/>
            </a:xfrm>
            <a:custGeom>
              <a:avLst/>
              <a:gdLst>
                <a:gd name="connsiteX0" fmla="*/ 23742 w 96707"/>
                <a:gd name="connsiteY0" fmla="*/ 70969 h 71062"/>
                <a:gd name="connsiteX1" fmla="*/ 7352 w 96707"/>
                <a:gd name="connsiteY1" fmla="*/ 67552 h 71062"/>
                <a:gd name="connsiteX2" fmla="*/ 617 w 96707"/>
                <a:gd name="connsiteY2" fmla="*/ 55275 h 71062"/>
                <a:gd name="connsiteX3" fmla="*/ 6589 w 96707"/>
                <a:gd name="connsiteY3" fmla="*/ 39706 h 71062"/>
                <a:gd name="connsiteX4" fmla="*/ 11163 w 96707"/>
                <a:gd name="connsiteY4" fmla="*/ 34517 h 71062"/>
                <a:gd name="connsiteX5" fmla="*/ 71896 w 96707"/>
                <a:gd name="connsiteY5" fmla="*/ 1355 h 71062"/>
                <a:gd name="connsiteX6" fmla="*/ 85617 w 96707"/>
                <a:gd name="connsiteY6" fmla="*/ 5026 h 71062"/>
                <a:gd name="connsiteX7" fmla="*/ 95528 w 96707"/>
                <a:gd name="connsiteY7" fmla="*/ 23125 h 71062"/>
                <a:gd name="connsiteX8" fmla="*/ 91208 w 96707"/>
                <a:gd name="connsiteY8" fmla="*/ 36668 h 71062"/>
                <a:gd name="connsiteX9" fmla="*/ 30476 w 96707"/>
                <a:gd name="connsiteY9" fmla="*/ 69830 h 71062"/>
                <a:gd name="connsiteX10" fmla="*/ 23614 w 96707"/>
                <a:gd name="connsiteY10" fmla="*/ 70843 h 7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707" h="71062">
                  <a:moveTo>
                    <a:pt x="23742" y="70969"/>
                  </a:moveTo>
                  <a:lnTo>
                    <a:pt x="7352" y="67552"/>
                  </a:lnTo>
                  <a:cubicBezTo>
                    <a:pt x="1761" y="66413"/>
                    <a:pt x="-1415" y="60717"/>
                    <a:pt x="617" y="55275"/>
                  </a:cubicBezTo>
                  <a:lnTo>
                    <a:pt x="6589" y="39706"/>
                  </a:lnTo>
                  <a:cubicBezTo>
                    <a:pt x="7479" y="37554"/>
                    <a:pt x="9003" y="35656"/>
                    <a:pt x="11163" y="34517"/>
                  </a:cubicBezTo>
                  <a:lnTo>
                    <a:pt x="71896" y="1355"/>
                  </a:lnTo>
                  <a:cubicBezTo>
                    <a:pt x="76850" y="-1430"/>
                    <a:pt x="83077" y="216"/>
                    <a:pt x="85617" y="5026"/>
                  </a:cubicBezTo>
                  <a:lnTo>
                    <a:pt x="95528" y="23125"/>
                  </a:lnTo>
                  <a:cubicBezTo>
                    <a:pt x="98196" y="27935"/>
                    <a:pt x="96163" y="33884"/>
                    <a:pt x="91208" y="36668"/>
                  </a:cubicBezTo>
                  <a:lnTo>
                    <a:pt x="30476" y="69830"/>
                  </a:lnTo>
                  <a:cubicBezTo>
                    <a:pt x="28315" y="70969"/>
                    <a:pt x="25902" y="71349"/>
                    <a:pt x="23614" y="70843"/>
                  </a:cubicBezTo>
                  <a:close/>
                </a:path>
              </a:pathLst>
            </a:custGeom>
            <a:solidFill>
              <a:schemeClr val="accent4"/>
            </a:solidFill>
            <a:ln w="4701" cap="flat">
              <a:solidFill>
                <a:srgbClr val="B3B3A7"/>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28" name="Freeform 378">
              <a:extLst>
                <a:ext uri="{FF2B5EF4-FFF2-40B4-BE49-F238E27FC236}">
                  <a16:creationId xmlns:a16="http://schemas.microsoft.com/office/drawing/2014/main" id="{F79343D7-1B5A-8D9E-A47E-81A0E2DE70B7}"/>
                </a:ext>
              </a:extLst>
            </p:cNvPr>
            <p:cNvSpPr/>
            <p:nvPr/>
          </p:nvSpPr>
          <p:spPr>
            <a:xfrm>
              <a:off x="6458693" y="3209837"/>
              <a:ext cx="40530" cy="101668"/>
            </a:xfrm>
            <a:custGeom>
              <a:avLst/>
              <a:gdLst>
                <a:gd name="connsiteX0" fmla="*/ 2541 w 40530"/>
                <a:gd name="connsiteY0" fmla="*/ 15980 h 101668"/>
                <a:gd name="connsiteX1" fmla="*/ 13341 w 40530"/>
                <a:gd name="connsiteY1" fmla="*/ 3322 h 101668"/>
                <a:gd name="connsiteX2" fmla="*/ 27317 w 40530"/>
                <a:gd name="connsiteY2" fmla="*/ 3322 h 101668"/>
                <a:gd name="connsiteX3" fmla="*/ 38116 w 40530"/>
                <a:gd name="connsiteY3" fmla="*/ 15980 h 101668"/>
                <a:gd name="connsiteX4" fmla="*/ 40531 w 40530"/>
                <a:gd name="connsiteY4" fmla="*/ 22435 h 101668"/>
                <a:gd name="connsiteX5" fmla="*/ 40531 w 40530"/>
                <a:gd name="connsiteY5" fmla="*/ 91417 h 101668"/>
                <a:gd name="connsiteX6" fmla="*/ 30620 w 40530"/>
                <a:gd name="connsiteY6" fmla="*/ 101669 h 101668"/>
                <a:gd name="connsiteX7" fmla="*/ 9910 w 40530"/>
                <a:gd name="connsiteY7" fmla="*/ 101669 h 101668"/>
                <a:gd name="connsiteX8" fmla="*/ 0 w 40530"/>
                <a:gd name="connsiteY8" fmla="*/ 91417 h 101668"/>
                <a:gd name="connsiteX9" fmla="*/ 0 w 40530"/>
                <a:gd name="connsiteY9" fmla="*/ 22435 h 101668"/>
                <a:gd name="connsiteX10" fmla="*/ 2414 w 40530"/>
                <a:gd name="connsiteY10" fmla="*/ 15980 h 101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530" h="101668">
                  <a:moveTo>
                    <a:pt x="2541" y="15980"/>
                  </a:moveTo>
                  <a:lnTo>
                    <a:pt x="13341" y="3322"/>
                  </a:lnTo>
                  <a:cubicBezTo>
                    <a:pt x="17025" y="-1107"/>
                    <a:pt x="23632" y="-1107"/>
                    <a:pt x="27317" y="3322"/>
                  </a:cubicBezTo>
                  <a:lnTo>
                    <a:pt x="38116" y="15980"/>
                  </a:lnTo>
                  <a:cubicBezTo>
                    <a:pt x="39641" y="17752"/>
                    <a:pt x="40531" y="20030"/>
                    <a:pt x="40531" y="22435"/>
                  </a:cubicBezTo>
                  <a:lnTo>
                    <a:pt x="40531" y="91417"/>
                  </a:lnTo>
                  <a:cubicBezTo>
                    <a:pt x="40531" y="97112"/>
                    <a:pt x="36084" y="101669"/>
                    <a:pt x="30620" y="101669"/>
                  </a:cubicBezTo>
                  <a:lnTo>
                    <a:pt x="9910" y="101669"/>
                  </a:lnTo>
                  <a:cubicBezTo>
                    <a:pt x="4447" y="101669"/>
                    <a:pt x="0" y="97112"/>
                    <a:pt x="0" y="91417"/>
                  </a:cubicBezTo>
                  <a:lnTo>
                    <a:pt x="0" y="22435"/>
                  </a:lnTo>
                  <a:cubicBezTo>
                    <a:pt x="0" y="20030"/>
                    <a:pt x="889" y="17752"/>
                    <a:pt x="2414" y="15980"/>
                  </a:cubicBezTo>
                  <a:close/>
                </a:path>
              </a:pathLst>
            </a:custGeom>
            <a:solidFill>
              <a:schemeClr val="accent4"/>
            </a:solidFill>
            <a:ln w="4701" cap="flat">
              <a:solidFill>
                <a:srgbClr val="B3B3A7"/>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29" name="Freeform 379">
              <a:extLst>
                <a:ext uri="{FF2B5EF4-FFF2-40B4-BE49-F238E27FC236}">
                  <a16:creationId xmlns:a16="http://schemas.microsoft.com/office/drawing/2014/main" id="{0D464E3A-6828-59A4-6D1D-8209D48FC98D}"/>
                </a:ext>
              </a:extLst>
            </p:cNvPr>
            <p:cNvSpPr/>
            <p:nvPr/>
          </p:nvSpPr>
          <p:spPr>
            <a:xfrm>
              <a:off x="7235889" y="4169410"/>
              <a:ext cx="102056" cy="40376"/>
            </a:xfrm>
            <a:custGeom>
              <a:avLst/>
              <a:gdLst>
                <a:gd name="connsiteX0" fmla="*/ 86016 w 102056"/>
                <a:gd name="connsiteY0" fmla="*/ 2531 h 40376"/>
                <a:gd name="connsiteX1" fmla="*/ 98722 w 102056"/>
                <a:gd name="connsiteY1" fmla="*/ 13290 h 40376"/>
                <a:gd name="connsiteX2" fmla="*/ 98722 w 102056"/>
                <a:gd name="connsiteY2" fmla="*/ 27213 h 40376"/>
                <a:gd name="connsiteX3" fmla="*/ 86016 w 102056"/>
                <a:gd name="connsiteY3" fmla="*/ 37972 h 40376"/>
                <a:gd name="connsiteX4" fmla="*/ 79537 w 102056"/>
                <a:gd name="connsiteY4" fmla="*/ 40376 h 40376"/>
                <a:gd name="connsiteX5" fmla="*/ 10291 w 102056"/>
                <a:gd name="connsiteY5" fmla="*/ 40376 h 40376"/>
                <a:gd name="connsiteX6" fmla="*/ 0 w 102056"/>
                <a:gd name="connsiteY6" fmla="*/ 30504 h 40376"/>
                <a:gd name="connsiteX7" fmla="*/ 0 w 102056"/>
                <a:gd name="connsiteY7" fmla="*/ 9873 h 40376"/>
                <a:gd name="connsiteX8" fmla="*/ 10291 w 102056"/>
                <a:gd name="connsiteY8" fmla="*/ 0 h 40376"/>
                <a:gd name="connsiteX9" fmla="*/ 79537 w 102056"/>
                <a:gd name="connsiteY9" fmla="*/ 0 h 40376"/>
                <a:gd name="connsiteX10" fmla="*/ 86016 w 102056"/>
                <a:gd name="connsiteY10" fmla="*/ 2405 h 4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056" h="40376">
                  <a:moveTo>
                    <a:pt x="86016" y="2531"/>
                  </a:moveTo>
                  <a:lnTo>
                    <a:pt x="98722" y="13290"/>
                  </a:lnTo>
                  <a:cubicBezTo>
                    <a:pt x="103169" y="16961"/>
                    <a:pt x="103169" y="23542"/>
                    <a:pt x="98722" y="27213"/>
                  </a:cubicBezTo>
                  <a:lnTo>
                    <a:pt x="86016" y="37972"/>
                  </a:lnTo>
                  <a:cubicBezTo>
                    <a:pt x="84238" y="39491"/>
                    <a:pt x="81951" y="40376"/>
                    <a:pt x="79537" y="40376"/>
                  </a:cubicBezTo>
                  <a:lnTo>
                    <a:pt x="10291" y="40376"/>
                  </a:lnTo>
                  <a:cubicBezTo>
                    <a:pt x="4574" y="40376"/>
                    <a:pt x="0" y="35946"/>
                    <a:pt x="0" y="30504"/>
                  </a:cubicBezTo>
                  <a:lnTo>
                    <a:pt x="0" y="9873"/>
                  </a:lnTo>
                  <a:cubicBezTo>
                    <a:pt x="0" y="4430"/>
                    <a:pt x="4574" y="0"/>
                    <a:pt x="10291" y="0"/>
                  </a:cubicBezTo>
                  <a:lnTo>
                    <a:pt x="79537" y="0"/>
                  </a:lnTo>
                  <a:cubicBezTo>
                    <a:pt x="81951" y="0"/>
                    <a:pt x="84238" y="886"/>
                    <a:pt x="86016" y="2405"/>
                  </a:cubicBezTo>
                  <a:close/>
                </a:path>
              </a:pathLst>
            </a:custGeom>
            <a:solidFill>
              <a:srgbClr val="F9F8F1"/>
            </a:solidFill>
            <a:ln w="4701" cap="flat">
              <a:solidFill>
                <a:srgbClr val="B3B3A7"/>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30" name="Freeform 380">
              <a:extLst>
                <a:ext uri="{FF2B5EF4-FFF2-40B4-BE49-F238E27FC236}">
                  <a16:creationId xmlns:a16="http://schemas.microsoft.com/office/drawing/2014/main" id="{7FEE103B-A2D5-994B-80C3-585F066D1809}"/>
                </a:ext>
              </a:extLst>
            </p:cNvPr>
            <p:cNvSpPr/>
            <p:nvPr/>
          </p:nvSpPr>
          <p:spPr>
            <a:xfrm rot="19268398">
              <a:off x="7059805" y="2266663"/>
              <a:ext cx="37481" cy="139861"/>
            </a:xfrm>
            <a:custGeom>
              <a:avLst/>
              <a:gdLst>
                <a:gd name="connsiteX0" fmla="*/ 29858 w 37481"/>
                <a:gd name="connsiteY0" fmla="*/ 0 h 139861"/>
                <a:gd name="connsiteX1" fmla="*/ 37481 w 37481"/>
                <a:gd name="connsiteY1" fmla="*/ 7594 h 139861"/>
                <a:gd name="connsiteX2" fmla="*/ 37481 w 37481"/>
                <a:gd name="connsiteY2" fmla="*/ 132268 h 139861"/>
                <a:gd name="connsiteX3" fmla="*/ 29858 w 37481"/>
                <a:gd name="connsiteY3" fmla="*/ 139862 h 139861"/>
                <a:gd name="connsiteX4" fmla="*/ 7623 w 37481"/>
                <a:gd name="connsiteY4" fmla="*/ 139862 h 139861"/>
                <a:gd name="connsiteX5" fmla="*/ 0 w 37481"/>
                <a:gd name="connsiteY5" fmla="*/ 132268 h 139861"/>
                <a:gd name="connsiteX6" fmla="*/ 0 w 37481"/>
                <a:gd name="connsiteY6" fmla="*/ 7594 h 139861"/>
                <a:gd name="connsiteX7" fmla="*/ 7623 w 37481"/>
                <a:gd name="connsiteY7" fmla="*/ 0 h 13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481" h="139861">
                  <a:moveTo>
                    <a:pt x="29858" y="0"/>
                  </a:moveTo>
                  <a:cubicBezTo>
                    <a:pt x="34068" y="0"/>
                    <a:pt x="37481" y="3400"/>
                    <a:pt x="37481" y="7594"/>
                  </a:cubicBezTo>
                  <a:lnTo>
                    <a:pt x="37481" y="132268"/>
                  </a:lnTo>
                  <a:cubicBezTo>
                    <a:pt x="37481" y="136462"/>
                    <a:pt x="34068" y="139862"/>
                    <a:pt x="29858" y="139862"/>
                  </a:cubicBezTo>
                  <a:lnTo>
                    <a:pt x="7623" y="139862"/>
                  </a:lnTo>
                  <a:cubicBezTo>
                    <a:pt x="3413" y="139862"/>
                    <a:pt x="0" y="136462"/>
                    <a:pt x="0" y="132268"/>
                  </a:cubicBezTo>
                  <a:lnTo>
                    <a:pt x="0" y="7594"/>
                  </a:lnTo>
                  <a:cubicBezTo>
                    <a:pt x="0" y="3400"/>
                    <a:pt x="3413" y="0"/>
                    <a:pt x="7623" y="0"/>
                  </a:cubicBezTo>
                  <a:close/>
                </a:path>
              </a:pathLst>
            </a:custGeom>
            <a:solidFill>
              <a:srgbClr val="62D488"/>
            </a:solidFill>
            <a:ln w="4574"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31" name="Freeform 381">
              <a:extLst>
                <a:ext uri="{FF2B5EF4-FFF2-40B4-BE49-F238E27FC236}">
                  <a16:creationId xmlns:a16="http://schemas.microsoft.com/office/drawing/2014/main" id="{6E843C64-0BD6-F1E0-8C9E-42CCE1F6D119}"/>
                </a:ext>
              </a:extLst>
            </p:cNvPr>
            <p:cNvSpPr/>
            <p:nvPr/>
          </p:nvSpPr>
          <p:spPr>
            <a:xfrm rot="19268398">
              <a:off x="7022714" y="2296559"/>
              <a:ext cx="37481" cy="139861"/>
            </a:xfrm>
            <a:custGeom>
              <a:avLst/>
              <a:gdLst>
                <a:gd name="connsiteX0" fmla="*/ 29858 w 37481"/>
                <a:gd name="connsiteY0" fmla="*/ 0 h 139861"/>
                <a:gd name="connsiteX1" fmla="*/ 37481 w 37481"/>
                <a:gd name="connsiteY1" fmla="*/ 7594 h 139861"/>
                <a:gd name="connsiteX2" fmla="*/ 37481 w 37481"/>
                <a:gd name="connsiteY2" fmla="*/ 132268 h 139861"/>
                <a:gd name="connsiteX3" fmla="*/ 29858 w 37481"/>
                <a:gd name="connsiteY3" fmla="*/ 139862 h 139861"/>
                <a:gd name="connsiteX4" fmla="*/ 7624 w 37481"/>
                <a:gd name="connsiteY4" fmla="*/ 139862 h 139861"/>
                <a:gd name="connsiteX5" fmla="*/ 0 w 37481"/>
                <a:gd name="connsiteY5" fmla="*/ 132268 h 139861"/>
                <a:gd name="connsiteX6" fmla="*/ 0 w 37481"/>
                <a:gd name="connsiteY6" fmla="*/ 7594 h 139861"/>
                <a:gd name="connsiteX7" fmla="*/ 7624 w 37481"/>
                <a:gd name="connsiteY7" fmla="*/ 0 h 139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481" h="139861">
                  <a:moveTo>
                    <a:pt x="29858" y="0"/>
                  </a:moveTo>
                  <a:cubicBezTo>
                    <a:pt x="34068" y="0"/>
                    <a:pt x="37481" y="3400"/>
                    <a:pt x="37481" y="7594"/>
                  </a:cubicBezTo>
                  <a:lnTo>
                    <a:pt x="37481" y="132268"/>
                  </a:lnTo>
                  <a:cubicBezTo>
                    <a:pt x="37481" y="136462"/>
                    <a:pt x="34068" y="139862"/>
                    <a:pt x="29858" y="139862"/>
                  </a:cubicBezTo>
                  <a:lnTo>
                    <a:pt x="7624" y="139862"/>
                  </a:lnTo>
                  <a:cubicBezTo>
                    <a:pt x="3413" y="139862"/>
                    <a:pt x="0" y="136462"/>
                    <a:pt x="0" y="132268"/>
                  </a:cubicBezTo>
                  <a:lnTo>
                    <a:pt x="0" y="7594"/>
                  </a:lnTo>
                  <a:cubicBezTo>
                    <a:pt x="0" y="3400"/>
                    <a:pt x="3413" y="0"/>
                    <a:pt x="7624" y="0"/>
                  </a:cubicBezTo>
                  <a:close/>
                </a:path>
              </a:pathLst>
            </a:custGeom>
            <a:solidFill>
              <a:srgbClr val="62D488"/>
            </a:solidFill>
            <a:ln w="4574"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32" name="Freeform 382">
              <a:extLst>
                <a:ext uri="{FF2B5EF4-FFF2-40B4-BE49-F238E27FC236}">
                  <a16:creationId xmlns:a16="http://schemas.microsoft.com/office/drawing/2014/main" id="{BEACE9EE-3E9A-8E1B-E591-805DA05B598B}"/>
                </a:ext>
              </a:extLst>
            </p:cNvPr>
            <p:cNvSpPr/>
            <p:nvPr/>
          </p:nvSpPr>
          <p:spPr>
            <a:xfrm rot="19268398">
              <a:off x="7083061" y="2383357"/>
              <a:ext cx="45485" cy="58223"/>
            </a:xfrm>
            <a:custGeom>
              <a:avLst/>
              <a:gdLst>
                <a:gd name="connsiteX0" fmla="*/ 45486 w 45485"/>
                <a:gd name="connsiteY0" fmla="*/ 29111 h 58223"/>
                <a:gd name="connsiteX1" fmla="*/ 22743 w 45485"/>
                <a:gd name="connsiteY1" fmla="*/ 58223 h 58223"/>
                <a:gd name="connsiteX2" fmla="*/ 1 w 45485"/>
                <a:gd name="connsiteY2" fmla="*/ 29111 h 58223"/>
                <a:gd name="connsiteX3" fmla="*/ 22743 w 45485"/>
                <a:gd name="connsiteY3" fmla="*/ 0 h 58223"/>
                <a:gd name="connsiteX4" fmla="*/ 45486 w 45485"/>
                <a:gd name="connsiteY4" fmla="*/ 29111 h 58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5" h="58223">
                  <a:moveTo>
                    <a:pt x="45486" y="29111"/>
                  </a:moveTo>
                  <a:cubicBezTo>
                    <a:pt x="45486" y="45189"/>
                    <a:pt x="35304" y="58223"/>
                    <a:pt x="22743" y="58223"/>
                  </a:cubicBezTo>
                  <a:cubicBezTo>
                    <a:pt x="10183" y="58223"/>
                    <a:pt x="1" y="45189"/>
                    <a:pt x="1" y="29111"/>
                  </a:cubicBezTo>
                  <a:cubicBezTo>
                    <a:pt x="1" y="13034"/>
                    <a:pt x="10183" y="0"/>
                    <a:pt x="22743" y="0"/>
                  </a:cubicBezTo>
                  <a:cubicBezTo>
                    <a:pt x="35304" y="0"/>
                    <a:pt x="45486" y="13034"/>
                    <a:pt x="45486" y="29111"/>
                  </a:cubicBezTo>
                  <a:close/>
                </a:path>
              </a:pathLst>
            </a:custGeom>
            <a:gradFill>
              <a:gsLst>
                <a:gs pos="0">
                  <a:srgbClr val="EFB698"/>
                </a:gs>
                <a:gs pos="55000">
                  <a:srgbClr val="F3774A"/>
                </a:gs>
              </a:gsLst>
              <a:path path="circle">
                <a:fillToRect l="50000" t="50000" r="50000" b="50000"/>
              </a:path>
            </a:gradFill>
            <a:ln w="2541"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33" name="Freeform 383">
              <a:extLst>
                <a:ext uri="{FF2B5EF4-FFF2-40B4-BE49-F238E27FC236}">
                  <a16:creationId xmlns:a16="http://schemas.microsoft.com/office/drawing/2014/main" id="{DA167FA1-7014-D5FE-0E9C-0726D3F9B239}"/>
                </a:ext>
              </a:extLst>
            </p:cNvPr>
            <p:cNvSpPr/>
            <p:nvPr/>
          </p:nvSpPr>
          <p:spPr>
            <a:xfrm>
              <a:off x="6499351" y="3254675"/>
              <a:ext cx="96180" cy="12657"/>
            </a:xfrm>
            <a:custGeom>
              <a:avLst/>
              <a:gdLst>
                <a:gd name="connsiteX0" fmla="*/ 0 w 96180"/>
                <a:gd name="connsiteY0" fmla="*/ 0 h 12657"/>
                <a:gd name="connsiteX1" fmla="*/ 96180 w 96180"/>
                <a:gd name="connsiteY1" fmla="*/ 0 h 12657"/>
              </a:gdLst>
              <a:ahLst/>
              <a:cxnLst>
                <a:cxn ang="0">
                  <a:pos x="connsiteX0" y="connsiteY0"/>
                </a:cxn>
                <a:cxn ang="0">
                  <a:pos x="connsiteX1" y="connsiteY1"/>
                </a:cxn>
              </a:cxnLst>
              <a:rect l="l" t="t" r="r" b="b"/>
              <a:pathLst>
                <a:path w="96180" h="12657">
                  <a:moveTo>
                    <a:pt x="0" y="0"/>
                  </a:moveTo>
                  <a:lnTo>
                    <a:pt x="96180" y="0"/>
                  </a:lnTo>
                </a:path>
              </a:pathLst>
            </a:custGeom>
            <a:ln w="7750"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34" name="TextBox 2444">
              <a:extLst>
                <a:ext uri="{FF2B5EF4-FFF2-40B4-BE49-F238E27FC236}">
                  <a16:creationId xmlns:a16="http://schemas.microsoft.com/office/drawing/2014/main" id="{C046866A-1EF4-49FC-7F37-C37F08C9AB80}"/>
                </a:ext>
              </a:extLst>
            </p:cNvPr>
            <p:cNvSpPr txBox="1"/>
            <p:nvPr/>
          </p:nvSpPr>
          <p:spPr>
            <a:xfrm>
              <a:off x="6231786" y="2428816"/>
              <a:ext cx="370614"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IL-2</a:t>
              </a:r>
            </a:p>
          </p:txBody>
        </p:sp>
        <p:sp>
          <p:nvSpPr>
            <p:cNvPr id="235" name="TextBox 2445">
              <a:extLst>
                <a:ext uri="{FF2B5EF4-FFF2-40B4-BE49-F238E27FC236}">
                  <a16:creationId xmlns:a16="http://schemas.microsoft.com/office/drawing/2014/main" id="{284BD21A-5F22-06E4-966E-48FE4B83EC85}"/>
                </a:ext>
              </a:extLst>
            </p:cNvPr>
            <p:cNvSpPr txBox="1"/>
            <p:nvPr/>
          </p:nvSpPr>
          <p:spPr>
            <a:xfrm>
              <a:off x="6527343" y="3147568"/>
              <a:ext cx="415498"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PDL1</a:t>
              </a:r>
            </a:p>
          </p:txBody>
        </p:sp>
        <p:sp>
          <p:nvSpPr>
            <p:cNvPr id="236" name="TextBox 2446">
              <a:extLst>
                <a:ext uri="{FF2B5EF4-FFF2-40B4-BE49-F238E27FC236}">
                  <a16:creationId xmlns:a16="http://schemas.microsoft.com/office/drawing/2014/main" id="{D643B3E3-E92B-F903-466D-4CBBAC6052CB}"/>
                </a:ext>
              </a:extLst>
            </p:cNvPr>
            <p:cNvSpPr txBox="1"/>
            <p:nvPr/>
          </p:nvSpPr>
          <p:spPr>
            <a:xfrm>
              <a:off x="6852095" y="3498298"/>
              <a:ext cx="402674" cy="184666"/>
            </a:xfrm>
            <a:prstGeom prst="rect">
              <a:avLst/>
            </a:prstGeom>
            <a:noFill/>
          </p:spPr>
          <p:txBody>
            <a:bodyPr wrap="non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600" b="0" i="0" u="none" strike="noStrike" kern="1200" cap="none" spc="0" normalizeH="0" baseline="0" noProof="0">
                  <a:ln>
                    <a:noFill/>
                  </a:ln>
                  <a:solidFill>
                    <a:srgbClr val="23004C"/>
                  </a:solidFill>
                  <a:effectLst/>
                  <a:uLnTx/>
                  <a:uFillTx/>
                  <a:latin typeface="Verdana"/>
                  <a:ea typeface="Verdana"/>
                  <a:cs typeface="Verdana"/>
                </a:rPr>
                <a:t>GRZB</a:t>
              </a:r>
            </a:p>
          </p:txBody>
        </p:sp>
        <p:sp>
          <p:nvSpPr>
            <p:cNvPr id="237" name="Freeform 390">
              <a:extLst>
                <a:ext uri="{FF2B5EF4-FFF2-40B4-BE49-F238E27FC236}">
                  <a16:creationId xmlns:a16="http://schemas.microsoft.com/office/drawing/2014/main" id="{A5FAF54E-DD0A-F37D-B1E1-44C4DF2C16C5}"/>
                </a:ext>
              </a:extLst>
            </p:cNvPr>
            <p:cNvSpPr/>
            <p:nvPr/>
          </p:nvSpPr>
          <p:spPr>
            <a:xfrm>
              <a:off x="7113789" y="3126205"/>
              <a:ext cx="151067" cy="138849"/>
            </a:xfrm>
            <a:custGeom>
              <a:avLst/>
              <a:gdLst>
                <a:gd name="connsiteX0" fmla="*/ 151068 w 151067"/>
                <a:gd name="connsiteY0" fmla="*/ 114294 h 138849"/>
                <a:gd name="connsiteX1" fmla="*/ 129469 w 151067"/>
                <a:gd name="connsiteY1" fmla="*/ 138849 h 138849"/>
                <a:gd name="connsiteX2" fmla="*/ 0 w 151067"/>
                <a:gd name="connsiteY2" fmla="*/ 24555 h 138849"/>
                <a:gd name="connsiteX3" fmla="*/ 21599 w 151067"/>
                <a:gd name="connsiteY3" fmla="*/ 0 h 138849"/>
                <a:gd name="connsiteX4" fmla="*/ 151068 w 151067"/>
                <a:gd name="connsiteY4" fmla="*/ 114294 h 1388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067" h="138849">
                  <a:moveTo>
                    <a:pt x="151068" y="114294"/>
                  </a:moveTo>
                  <a:lnTo>
                    <a:pt x="129469" y="138849"/>
                  </a:lnTo>
                  <a:lnTo>
                    <a:pt x="0" y="24555"/>
                  </a:lnTo>
                  <a:lnTo>
                    <a:pt x="21599" y="0"/>
                  </a:lnTo>
                  <a:lnTo>
                    <a:pt x="151068" y="114294"/>
                  </a:lnTo>
                  <a:close/>
                </a:path>
              </a:pathLst>
            </a:custGeom>
            <a:gradFill>
              <a:gsLst>
                <a:gs pos="0">
                  <a:srgbClr val="F4F2F6"/>
                </a:gs>
                <a:gs pos="50000">
                  <a:srgbClr val="F8F4F3"/>
                </a:gs>
                <a:gs pos="100000">
                  <a:srgbClr val="FCF7F0"/>
                </a:gs>
              </a:gsLst>
              <a:lin ang="20915402" scaled="1"/>
            </a:gradFill>
            <a:ln w="2922"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38" name="Freeform 391">
              <a:extLst>
                <a:ext uri="{FF2B5EF4-FFF2-40B4-BE49-F238E27FC236}">
                  <a16:creationId xmlns:a16="http://schemas.microsoft.com/office/drawing/2014/main" id="{580F8154-934E-2908-7142-2874E90C4954}"/>
                </a:ext>
              </a:extLst>
            </p:cNvPr>
            <p:cNvSpPr/>
            <p:nvPr/>
          </p:nvSpPr>
          <p:spPr>
            <a:xfrm>
              <a:off x="7248975" y="3248220"/>
              <a:ext cx="76232" cy="67209"/>
            </a:xfrm>
            <a:custGeom>
              <a:avLst/>
              <a:gdLst>
                <a:gd name="connsiteX0" fmla="*/ 76233 w 76232"/>
                <a:gd name="connsiteY0" fmla="*/ 59868 h 67209"/>
                <a:gd name="connsiteX1" fmla="*/ 69754 w 76232"/>
                <a:gd name="connsiteY1" fmla="*/ 67210 h 67209"/>
                <a:gd name="connsiteX2" fmla="*/ 0 w 76232"/>
                <a:gd name="connsiteY2" fmla="*/ 10632 h 67209"/>
                <a:gd name="connsiteX3" fmla="*/ 9529 w 76232"/>
                <a:gd name="connsiteY3" fmla="*/ 0 h 67209"/>
                <a:gd name="connsiteX4" fmla="*/ 76233 w 76232"/>
                <a:gd name="connsiteY4" fmla="*/ 59868 h 67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32" h="67209">
                  <a:moveTo>
                    <a:pt x="76233" y="59868"/>
                  </a:moveTo>
                  <a:lnTo>
                    <a:pt x="69754" y="67210"/>
                  </a:lnTo>
                  <a:lnTo>
                    <a:pt x="0" y="10632"/>
                  </a:lnTo>
                  <a:lnTo>
                    <a:pt x="9529" y="0"/>
                  </a:lnTo>
                  <a:lnTo>
                    <a:pt x="76233" y="59868"/>
                  </a:lnTo>
                  <a:close/>
                </a:path>
              </a:pathLst>
            </a:custGeom>
            <a:gradFill>
              <a:gsLst>
                <a:gs pos="0">
                  <a:srgbClr val="F4F2F6"/>
                </a:gs>
                <a:gs pos="50000">
                  <a:srgbClr val="F8F4F3"/>
                </a:gs>
                <a:gs pos="100000">
                  <a:srgbClr val="FCF7F0"/>
                </a:gs>
              </a:gsLst>
              <a:lin ang="20915402" scaled="1"/>
            </a:gradFill>
            <a:ln w="2922"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39" name="Freeform 392">
              <a:extLst>
                <a:ext uri="{FF2B5EF4-FFF2-40B4-BE49-F238E27FC236}">
                  <a16:creationId xmlns:a16="http://schemas.microsoft.com/office/drawing/2014/main" id="{DC2A5D88-43AF-6DF8-FF46-D86EDD624897}"/>
                </a:ext>
              </a:extLst>
            </p:cNvPr>
            <p:cNvSpPr/>
            <p:nvPr/>
          </p:nvSpPr>
          <p:spPr>
            <a:xfrm>
              <a:off x="7171726" y="3282774"/>
              <a:ext cx="101897" cy="96194"/>
            </a:xfrm>
            <a:custGeom>
              <a:avLst/>
              <a:gdLst>
                <a:gd name="connsiteX0" fmla="*/ 101898 w 101897"/>
                <a:gd name="connsiteY0" fmla="*/ 86449 h 96194"/>
                <a:gd name="connsiteX1" fmla="*/ 98213 w 101897"/>
                <a:gd name="connsiteY1" fmla="*/ 96195 h 96194"/>
                <a:gd name="connsiteX2" fmla="*/ 0 w 101897"/>
                <a:gd name="connsiteY2" fmla="*/ 10632 h 96194"/>
                <a:gd name="connsiteX3" fmla="*/ 9402 w 101897"/>
                <a:gd name="connsiteY3" fmla="*/ 0 h 96194"/>
                <a:gd name="connsiteX4" fmla="*/ 101898 w 101897"/>
                <a:gd name="connsiteY4" fmla="*/ 86449 h 96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897" h="96194">
                  <a:moveTo>
                    <a:pt x="101898" y="86449"/>
                  </a:moveTo>
                  <a:lnTo>
                    <a:pt x="98213" y="96195"/>
                  </a:lnTo>
                  <a:lnTo>
                    <a:pt x="0" y="10632"/>
                  </a:lnTo>
                  <a:lnTo>
                    <a:pt x="9402" y="0"/>
                  </a:lnTo>
                  <a:lnTo>
                    <a:pt x="101898" y="86449"/>
                  </a:lnTo>
                  <a:close/>
                </a:path>
              </a:pathLst>
            </a:custGeom>
            <a:gradFill>
              <a:gsLst>
                <a:gs pos="0">
                  <a:srgbClr val="F4F2F6"/>
                </a:gs>
                <a:gs pos="50000">
                  <a:srgbClr val="F8F4F3"/>
                </a:gs>
                <a:gs pos="100000">
                  <a:srgbClr val="FCF7F0"/>
                </a:gs>
              </a:gsLst>
              <a:lin ang="20915402" scaled="1"/>
            </a:gradFill>
            <a:ln w="2922"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40" name="Freeform 393">
              <a:extLst>
                <a:ext uri="{FF2B5EF4-FFF2-40B4-BE49-F238E27FC236}">
                  <a16:creationId xmlns:a16="http://schemas.microsoft.com/office/drawing/2014/main" id="{D4DACDEC-910E-81E5-F90E-8FE523DA7660}"/>
                </a:ext>
              </a:extLst>
            </p:cNvPr>
            <p:cNvSpPr/>
            <p:nvPr/>
          </p:nvSpPr>
          <p:spPr>
            <a:xfrm>
              <a:off x="7155463" y="3294798"/>
              <a:ext cx="81442" cy="75056"/>
            </a:xfrm>
            <a:custGeom>
              <a:avLst/>
              <a:gdLst>
                <a:gd name="connsiteX0" fmla="*/ 81443 w 81442"/>
                <a:gd name="connsiteY0" fmla="*/ 64552 h 75056"/>
                <a:gd name="connsiteX1" fmla="*/ 72167 w 81442"/>
                <a:gd name="connsiteY1" fmla="*/ 75057 h 75056"/>
                <a:gd name="connsiteX2" fmla="*/ 0 w 81442"/>
                <a:gd name="connsiteY2" fmla="*/ 10632 h 75056"/>
                <a:gd name="connsiteX3" fmla="*/ 9402 w 81442"/>
                <a:gd name="connsiteY3" fmla="*/ 0 h 75056"/>
                <a:gd name="connsiteX4" fmla="*/ 81443 w 81442"/>
                <a:gd name="connsiteY4" fmla="*/ 64552 h 75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442" h="75056">
                  <a:moveTo>
                    <a:pt x="81443" y="64552"/>
                  </a:moveTo>
                  <a:lnTo>
                    <a:pt x="72167" y="75057"/>
                  </a:lnTo>
                  <a:lnTo>
                    <a:pt x="0" y="10632"/>
                  </a:lnTo>
                  <a:lnTo>
                    <a:pt x="9402" y="0"/>
                  </a:lnTo>
                  <a:lnTo>
                    <a:pt x="81443" y="64552"/>
                  </a:lnTo>
                  <a:close/>
                </a:path>
              </a:pathLst>
            </a:custGeom>
            <a:gradFill>
              <a:gsLst>
                <a:gs pos="0">
                  <a:srgbClr val="F4F2F6"/>
                </a:gs>
                <a:gs pos="50000">
                  <a:srgbClr val="F8F4F3"/>
                </a:gs>
                <a:gs pos="100000">
                  <a:srgbClr val="FCF7F0"/>
                </a:gs>
              </a:gsLst>
              <a:lin ang="20915402" scaled="1"/>
            </a:gradFill>
            <a:ln w="2922" cap="flat">
              <a:solidFill>
                <a:srgbClr val="B7AAC4"/>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41" name="Freeform 394">
              <a:extLst>
                <a:ext uri="{FF2B5EF4-FFF2-40B4-BE49-F238E27FC236}">
                  <a16:creationId xmlns:a16="http://schemas.microsoft.com/office/drawing/2014/main" id="{699D5881-F00B-130F-3483-AD83E03E0691}"/>
                </a:ext>
              </a:extLst>
            </p:cNvPr>
            <p:cNvSpPr/>
            <p:nvPr/>
          </p:nvSpPr>
          <p:spPr>
            <a:xfrm>
              <a:off x="6931973" y="3529160"/>
              <a:ext cx="259525" cy="163453"/>
            </a:xfrm>
            <a:custGeom>
              <a:avLst/>
              <a:gdLst>
                <a:gd name="connsiteX0" fmla="*/ 0 w 239753"/>
                <a:gd name="connsiteY0" fmla="*/ 97713 h 145431"/>
                <a:gd name="connsiteX1" fmla="*/ 0 w 239753"/>
                <a:gd name="connsiteY1" fmla="*/ 0 h 145431"/>
                <a:gd name="connsiteX2" fmla="*/ 239753 w 239753"/>
                <a:gd name="connsiteY2" fmla="*/ 0 h 145431"/>
                <a:gd name="connsiteX3" fmla="*/ 239753 w 239753"/>
                <a:gd name="connsiteY3" fmla="*/ 97713 h 145431"/>
                <a:gd name="connsiteX4" fmla="*/ 103550 w 239753"/>
                <a:gd name="connsiteY4" fmla="*/ 97713 h 145431"/>
                <a:gd name="connsiteX5" fmla="*/ 38752 w 239753"/>
                <a:gd name="connsiteY5" fmla="*/ 145431 h 145431"/>
                <a:gd name="connsiteX6" fmla="*/ 45105 w 239753"/>
                <a:gd name="connsiteY6" fmla="*/ 100118 h 145431"/>
                <a:gd name="connsiteX7" fmla="*/ 0 w 239753"/>
                <a:gd name="connsiteY7" fmla="*/ 97713 h 145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9753" h="145431">
                  <a:moveTo>
                    <a:pt x="0" y="97713"/>
                  </a:moveTo>
                  <a:lnTo>
                    <a:pt x="0" y="0"/>
                  </a:lnTo>
                  <a:lnTo>
                    <a:pt x="239753" y="0"/>
                  </a:lnTo>
                  <a:lnTo>
                    <a:pt x="239753" y="97713"/>
                  </a:lnTo>
                  <a:lnTo>
                    <a:pt x="103550" y="97713"/>
                  </a:lnTo>
                  <a:lnTo>
                    <a:pt x="38752" y="145431"/>
                  </a:lnTo>
                  <a:lnTo>
                    <a:pt x="45105" y="100118"/>
                  </a:lnTo>
                  <a:lnTo>
                    <a:pt x="0" y="97713"/>
                  </a:lnTo>
                  <a:close/>
                </a:path>
              </a:pathLst>
            </a:custGeom>
            <a:noFill/>
            <a:ln w="7750"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42" name="TextBox 2452">
              <a:extLst>
                <a:ext uri="{FF2B5EF4-FFF2-40B4-BE49-F238E27FC236}">
                  <a16:creationId xmlns:a16="http://schemas.microsoft.com/office/drawing/2014/main" id="{B9E57F13-CB65-3059-5DDF-B7EC07A821AE}"/>
                </a:ext>
              </a:extLst>
            </p:cNvPr>
            <p:cNvSpPr txBox="1"/>
            <p:nvPr/>
          </p:nvSpPr>
          <p:spPr>
            <a:xfrm>
              <a:off x="4735305" y="4280765"/>
              <a:ext cx="1670650" cy="230832"/>
            </a:xfrm>
            <a:prstGeom prst="rect">
              <a:avLst/>
            </a:prstGeom>
            <a:noFill/>
          </p:spPr>
          <p:txBody>
            <a:bodyPr wrap="non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ED6C4E"/>
                  </a:solidFill>
                  <a:effectLst/>
                  <a:uLnTx/>
                  <a:uFillTx/>
                  <a:latin typeface="Verdana"/>
                  <a:ea typeface="Verdana"/>
                  <a:cs typeface="Verdana"/>
                </a:rPr>
                <a:t>Apoptotische </a:t>
              </a:r>
              <a:r>
                <a:rPr kumimoji="0" lang="de-DE" sz="900" b="1" i="0" u="none" strike="noStrike" kern="1200" cap="none" spc="0" normalizeH="0" baseline="0" noProof="0">
                  <a:ln>
                    <a:noFill/>
                  </a:ln>
                  <a:solidFill>
                    <a:srgbClr val="ED6C4E"/>
                  </a:solidFill>
                  <a:effectLst/>
                  <a:uLnTx/>
                  <a:uFillTx/>
                  <a:latin typeface="Verdana"/>
                  <a:ea typeface="Verdana"/>
                  <a:cs typeface="Verdana"/>
                  <a:sym typeface="Verdana"/>
                </a:rPr>
                <a:t>Betaz</a:t>
              </a:r>
              <a:r>
                <a:rPr kumimoji="0" lang="de" sz="900" b="1" i="0" u="none" strike="noStrike" kern="1200" cap="none" spc="0" normalizeH="0" baseline="0" noProof="0">
                  <a:ln>
                    <a:noFill/>
                  </a:ln>
                  <a:solidFill>
                    <a:srgbClr val="ED6C4E"/>
                  </a:solidFill>
                  <a:effectLst/>
                  <a:uLnTx/>
                  <a:uFillTx/>
                  <a:latin typeface="Verdana"/>
                  <a:ea typeface="Verdana"/>
                  <a:cs typeface="Verdana"/>
                </a:rPr>
                <a:t>elle</a:t>
              </a:r>
            </a:p>
          </p:txBody>
        </p:sp>
        <p:sp>
          <p:nvSpPr>
            <p:cNvPr id="243" name="TextBox 2453">
              <a:extLst>
                <a:ext uri="{FF2B5EF4-FFF2-40B4-BE49-F238E27FC236}">
                  <a16:creationId xmlns:a16="http://schemas.microsoft.com/office/drawing/2014/main" id="{44C335B5-33EF-1F75-A012-9CCA4311D56D}"/>
                </a:ext>
              </a:extLst>
            </p:cNvPr>
            <p:cNvSpPr txBox="1"/>
            <p:nvPr/>
          </p:nvSpPr>
          <p:spPr>
            <a:xfrm>
              <a:off x="4971393" y="2858298"/>
              <a:ext cx="1000490" cy="507831"/>
            </a:xfrm>
            <a:prstGeom prst="rect">
              <a:avLst/>
            </a:prstGeom>
            <a:noFill/>
          </p:spPr>
          <p:txBody>
            <a:bodyPr wrap="squar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ED6C4E"/>
                  </a:solidFill>
                  <a:effectLst/>
                  <a:uLnTx/>
                  <a:uFillTx/>
                  <a:latin typeface="Verdana"/>
                  <a:ea typeface="Verdana"/>
                  <a:cs typeface="Verdana"/>
                </a:rPr>
                <a:t>Aktivierte</a:t>
              </a:r>
            </a:p>
            <a:p>
              <a:pPr marL="0" marR="0" lvl="0" indent="0" algn="l" defTabSz="457189" rtl="0" eaLnBrk="1" fontAlgn="auto" latinLnBrk="0" hangingPunct="1">
                <a:lnSpc>
                  <a:spcPct val="100000"/>
                </a:lnSpc>
                <a:spcBef>
                  <a:spcPts val="0"/>
                </a:spcBef>
                <a:spcAft>
                  <a:spcPts val="0"/>
                </a:spcAft>
                <a:buClrTx/>
                <a:buSzTx/>
                <a:buFontTx/>
                <a:buNone/>
                <a:tabLst/>
                <a:defRPr/>
              </a:pPr>
              <a:r>
                <a:rPr lang="de" sz="900" b="1">
                  <a:solidFill>
                    <a:srgbClr val="ED6C4E"/>
                  </a:solidFill>
                  <a:latin typeface="Verdana"/>
                  <a:ea typeface="Verdana"/>
                  <a:cs typeface="Verdana"/>
                </a:rPr>
                <a:t>autoreaktive</a:t>
              </a:r>
              <a:endParaRPr kumimoji="0" lang="de" sz="900" b="1" i="0" u="none" strike="noStrike" kern="1200" cap="none" spc="0" normalizeH="0" baseline="0" noProof="0">
                <a:ln>
                  <a:noFill/>
                </a:ln>
                <a:solidFill>
                  <a:srgbClr val="ED6C4E"/>
                </a:solidFill>
                <a:effectLst/>
                <a:uLnTx/>
                <a:uFillTx/>
                <a:latin typeface="Verdana"/>
                <a:ea typeface="Verdana"/>
                <a:cs typeface="Verdana"/>
              </a:endParaRPr>
            </a:p>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ED6C4E"/>
                  </a:solidFill>
                  <a:effectLst/>
                  <a:uLnTx/>
                  <a:uFillTx/>
                  <a:latin typeface="Verdana"/>
                  <a:ea typeface="Verdana"/>
                  <a:cs typeface="Verdana"/>
                </a:rPr>
                <a:t>T-Killerzelle </a:t>
              </a:r>
            </a:p>
          </p:txBody>
        </p:sp>
        <p:sp>
          <p:nvSpPr>
            <p:cNvPr id="244" name="TextBox 2454">
              <a:extLst>
                <a:ext uri="{FF2B5EF4-FFF2-40B4-BE49-F238E27FC236}">
                  <a16:creationId xmlns:a16="http://schemas.microsoft.com/office/drawing/2014/main" id="{A91DDEF6-2D83-5854-9ECB-61108560EF70}"/>
                </a:ext>
              </a:extLst>
            </p:cNvPr>
            <p:cNvSpPr txBox="1"/>
            <p:nvPr/>
          </p:nvSpPr>
          <p:spPr>
            <a:xfrm>
              <a:off x="8007406" y="3519183"/>
              <a:ext cx="990977" cy="2308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ED6C4E"/>
                  </a:solidFill>
                  <a:effectLst/>
                  <a:uLnTx/>
                  <a:uFillTx/>
                  <a:latin typeface="Verdana"/>
                  <a:ea typeface="Verdana"/>
                  <a:cs typeface="Verdana"/>
                </a:rPr>
                <a:t>Inaktive T</a:t>
              </a:r>
              <a:r>
                <a:rPr kumimoji="0" lang="de" sz="900" b="1" i="0" u="none" strike="noStrike" kern="1200" cap="none" spc="0" normalizeH="0" baseline="-25000" noProof="0">
                  <a:ln>
                    <a:noFill/>
                  </a:ln>
                  <a:solidFill>
                    <a:srgbClr val="ED6C4E"/>
                  </a:solidFill>
                  <a:effectLst/>
                  <a:uLnTx/>
                  <a:uFillTx/>
                  <a:latin typeface="Verdana"/>
                  <a:ea typeface="Verdana"/>
                  <a:cs typeface="Verdana"/>
                </a:rPr>
                <a:t>reg</a:t>
              </a:r>
            </a:p>
          </p:txBody>
        </p:sp>
        <p:sp>
          <p:nvSpPr>
            <p:cNvPr id="245" name="TextBox 2455">
              <a:extLst>
                <a:ext uri="{FF2B5EF4-FFF2-40B4-BE49-F238E27FC236}">
                  <a16:creationId xmlns:a16="http://schemas.microsoft.com/office/drawing/2014/main" id="{50B2E60B-BC82-A79C-B8D6-01371872BDDD}"/>
                </a:ext>
              </a:extLst>
            </p:cNvPr>
            <p:cNvSpPr txBox="1"/>
            <p:nvPr/>
          </p:nvSpPr>
          <p:spPr>
            <a:xfrm>
              <a:off x="7850493" y="2120564"/>
              <a:ext cx="1018227" cy="507831"/>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ED6C4E"/>
                  </a:solidFill>
                  <a:effectLst/>
                  <a:uLnTx/>
                  <a:uFillTx/>
                  <a:latin typeface="Verdana"/>
                  <a:ea typeface="Verdana"/>
                  <a:cs typeface="Verdana"/>
                </a:rPr>
                <a:t>Aktivierte</a:t>
              </a:r>
            </a:p>
            <a:p>
              <a:pPr marL="0" marR="0" lvl="0" indent="0" algn="l" defTabSz="457189" rtl="0" eaLnBrk="1" fontAlgn="auto" latinLnBrk="0" hangingPunct="1">
                <a:lnSpc>
                  <a:spcPct val="100000"/>
                </a:lnSpc>
                <a:spcBef>
                  <a:spcPts val="0"/>
                </a:spcBef>
                <a:spcAft>
                  <a:spcPts val="0"/>
                </a:spcAft>
                <a:buClrTx/>
                <a:buSzTx/>
                <a:buFontTx/>
                <a:buNone/>
                <a:tabLst/>
                <a:defRPr/>
              </a:pPr>
              <a:r>
                <a:rPr lang="de" sz="900" b="1">
                  <a:solidFill>
                    <a:srgbClr val="ED6C4E"/>
                  </a:solidFill>
                  <a:latin typeface="Verdana"/>
                  <a:ea typeface="Verdana"/>
                  <a:cs typeface="Verdana"/>
                </a:rPr>
                <a:t>autoreaktive</a:t>
              </a:r>
              <a:endParaRPr kumimoji="0" lang="de" sz="900" b="1" i="0" u="none" strike="noStrike" kern="1200" cap="none" spc="0" normalizeH="0" baseline="0" noProof="0">
                <a:ln>
                  <a:noFill/>
                </a:ln>
                <a:solidFill>
                  <a:srgbClr val="ED6C4E"/>
                </a:solidFill>
                <a:effectLst/>
                <a:uLnTx/>
                <a:uFillTx/>
                <a:latin typeface="Verdana"/>
                <a:ea typeface="Verdana"/>
                <a:cs typeface="Verdana"/>
              </a:endParaRPr>
            </a:p>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1" i="0" u="none" strike="noStrike" kern="1200" cap="none" spc="0" normalizeH="0" baseline="0" noProof="0">
                  <a:ln>
                    <a:noFill/>
                  </a:ln>
                  <a:solidFill>
                    <a:srgbClr val="ED6C4E"/>
                  </a:solidFill>
                  <a:effectLst/>
                  <a:uLnTx/>
                  <a:uFillTx/>
                  <a:latin typeface="Verdana"/>
                  <a:ea typeface="Verdana"/>
                  <a:cs typeface="Verdana"/>
                </a:rPr>
                <a:t>T-Helferzelle</a:t>
              </a:r>
            </a:p>
          </p:txBody>
        </p:sp>
        <p:sp>
          <p:nvSpPr>
            <p:cNvPr id="246" name="Freeform 399">
              <a:extLst>
                <a:ext uri="{FF2B5EF4-FFF2-40B4-BE49-F238E27FC236}">
                  <a16:creationId xmlns:a16="http://schemas.microsoft.com/office/drawing/2014/main" id="{3FCA26F3-F8ED-D23B-E69E-E854EC5873B0}"/>
                </a:ext>
              </a:extLst>
            </p:cNvPr>
            <p:cNvSpPr/>
            <p:nvPr/>
          </p:nvSpPr>
          <p:spPr>
            <a:xfrm>
              <a:off x="7111248" y="3207211"/>
              <a:ext cx="111681" cy="111636"/>
            </a:xfrm>
            <a:custGeom>
              <a:avLst/>
              <a:gdLst>
                <a:gd name="connsiteX0" fmla="*/ 52727 w 111681"/>
                <a:gd name="connsiteY0" fmla="*/ 0 h 111636"/>
                <a:gd name="connsiteX1" fmla="*/ 39514 w 111681"/>
                <a:gd name="connsiteY1" fmla="*/ 14936 h 111636"/>
                <a:gd name="connsiteX2" fmla="*/ 39895 w 111681"/>
                <a:gd name="connsiteY2" fmla="*/ 41642 h 111636"/>
                <a:gd name="connsiteX3" fmla="*/ 13341 w 111681"/>
                <a:gd name="connsiteY3" fmla="*/ 44553 h 111636"/>
                <a:gd name="connsiteX4" fmla="*/ 0 w 111681"/>
                <a:gd name="connsiteY4" fmla="*/ 59615 h 111636"/>
                <a:gd name="connsiteX5" fmla="*/ 59080 w 111681"/>
                <a:gd name="connsiteY5" fmla="*/ 111636 h 111636"/>
                <a:gd name="connsiteX6" fmla="*/ 111681 w 111681"/>
                <a:gd name="connsiteY6" fmla="*/ 52148 h 111636"/>
                <a:gd name="connsiteX7" fmla="*/ 52601 w 111681"/>
                <a:gd name="connsiteY7" fmla="*/ 127 h 111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681" h="111636">
                  <a:moveTo>
                    <a:pt x="52727" y="0"/>
                  </a:moveTo>
                  <a:lnTo>
                    <a:pt x="39514" y="14936"/>
                  </a:lnTo>
                  <a:cubicBezTo>
                    <a:pt x="45486" y="24049"/>
                    <a:pt x="45994" y="34807"/>
                    <a:pt x="39895" y="41642"/>
                  </a:cubicBezTo>
                  <a:cubicBezTo>
                    <a:pt x="33796" y="48477"/>
                    <a:pt x="23124" y="49237"/>
                    <a:pt x="13341" y="44553"/>
                  </a:cubicBezTo>
                  <a:lnTo>
                    <a:pt x="0" y="59615"/>
                  </a:lnTo>
                  <a:lnTo>
                    <a:pt x="59080" y="111636"/>
                  </a:lnTo>
                  <a:lnTo>
                    <a:pt x="111681" y="52148"/>
                  </a:lnTo>
                  <a:lnTo>
                    <a:pt x="52601" y="127"/>
                  </a:lnTo>
                  <a:close/>
                </a:path>
              </a:pathLst>
            </a:custGeom>
            <a:gradFill>
              <a:gsLst>
                <a:gs pos="0">
                  <a:srgbClr val="F4F2F6"/>
                </a:gs>
                <a:gs pos="50000">
                  <a:srgbClr val="F8F4F3"/>
                </a:gs>
                <a:gs pos="100000">
                  <a:srgbClr val="FCF7F0"/>
                </a:gs>
              </a:gsLst>
              <a:lin ang="20915402" scaled="1"/>
            </a:gradFill>
            <a:ln w="2922" cap="flat">
              <a:solidFill>
                <a:srgbClr val="B7AAC4"/>
              </a:solidFill>
              <a:prstDash val="solid"/>
              <a:round/>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47" name="TextBox 2460">
              <a:extLst>
                <a:ext uri="{FF2B5EF4-FFF2-40B4-BE49-F238E27FC236}">
                  <a16:creationId xmlns:a16="http://schemas.microsoft.com/office/drawing/2014/main" id="{58CAAC3D-FD5A-737F-F043-1EBD926C65BC}"/>
                </a:ext>
              </a:extLst>
            </p:cNvPr>
            <p:cNvSpPr txBox="1"/>
            <p:nvPr/>
          </p:nvSpPr>
          <p:spPr>
            <a:xfrm>
              <a:off x="6208157" y="3334705"/>
              <a:ext cx="495649" cy="307777"/>
            </a:xfrm>
            <a:prstGeom prst="rect">
              <a:avLst/>
            </a:prstGeom>
            <a:noFill/>
          </p:spPr>
          <p:txBody>
            <a:bodyPr wrap="non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CD8</a:t>
              </a:r>
              <a:r>
                <a:rPr kumimoji="0" lang="de" sz="700" b="0" i="0" u="none" strike="noStrike" kern="1200" cap="none" spc="0" normalizeH="0" baseline="30000" noProof="0">
                  <a:ln>
                    <a:noFill/>
                  </a:ln>
                  <a:solidFill>
                    <a:srgbClr val="23004C"/>
                  </a:solidFill>
                  <a:effectLst/>
                  <a:uLnTx/>
                  <a:uFillTx/>
                  <a:latin typeface="Verdana"/>
                  <a:ea typeface="Verdana"/>
                  <a:cs typeface="Verdana"/>
                </a:rPr>
                <a:t>+</a:t>
              </a:r>
            </a:p>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T-Zelle</a:t>
              </a:r>
            </a:p>
          </p:txBody>
        </p:sp>
        <p:sp>
          <p:nvSpPr>
            <p:cNvPr id="248" name="TextBox 2461">
              <a:extLst>
                <a:ext uri="{FF2B5EF4-FFF2-40B4-BE49-F238E27FC236}">
                  <a16:creationId xmlns:a16="http://schemas.microsoft.com/office/drawing/2014/main" id="{3BE9E8C9-EAE0-614F-735B-451DE956D721}"/>
                </a:ext>
              </a:extLst>
            </p:cNvPr>
            <p:cNvSpPr txBox="1"/>
            <p:nvPr/>
          </p:nvSpPr>
          <p:spPr>
            <a:xfrm>
              <a:off x="7063887" y="2521957"/>
              <a:ext cx="495649" cy="307777"/>
            </a:xfrm>
            <a:prstGeom prst="rect">
              <a:avLst/>
            </a:prstGeom>
            <a:noFill/>
          </p:spPr>
          <p:txBody>
            <a:bodyPr wrap="non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CD4</a:t>
              </a:r>
              <a:r>
                <a:rPr kumimoji="0" lang="de" sz="700" b="0" i="0" u="none" strike="noStrike" kern="1200" cap="none" spc="0" normalizeH="0" baseline="30000" noProof="0">
                  <a:ln>
                    <a:noFill/>
                  </a:ln>
                  <a:solidFill>
                    <a:srgbClr val="23004C"/>
                  </a:solidFill>
                  <a:effectLst/>
                  <a:uLnTx/>
                  <a:uFillTx/>
                  <a:latin typeface="Verdana"/>
                  <a:ea typeface="Verdana"/>
                  <a:cs typeface="Verdana"/>
                </a:rPr>
                <a:t>+</a:t>
              </a:r>
            </a:p>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700" b="0" i="0" u="none" strike="noStrike" kern="1200" cap="none" spc="0" normalizeH="0" baseline="0" noProof="0">
                  <a:ln>
                    <a:noFill/>
                  </a:ln>
                  <a:solidFill>
                    <a:srgbClr val="23004C"/>
                  </a:solidFill>
                  <a:effectLst/>
                  <a:uLnTx/>
                  <a:uFillTx/>
                  <a:latin typeface="Verdana"/>
                  <a:ea typeface="Verdana"/>
                  <a:cs typeface="Verdana"/>
                </a:rPr>
                <a:t>T-Zelle</a:t>
              </a:r>
            </a:p>
          </p:txBody>
        </p:sp>
        <p:sp>
          <p:nvSpPr>
            <p:cNvPr id="249" name="TextBox 2462">
              <a:extLst>
                <a:ext uri="{FF2B5EF4-FFF2-40B4-BE49-F238E27FC236}">
                  <a16:creationId xmlns:a16="http://schemas.microsoft.com/office/drawing/2014/main" id="{3923FA1A-97A9-EC08-4F8C-49AC0E140081}"/>
                </a:ext>
              </a:extLst>
            </p:cNvPr>
            <p:cNvSpPr txBox="1"/>
            <p:nvPr/>
          </p:nvSpPr>
          <p:spPr>
            <a:xfrm>
              <a:off x="7277056" y="3338058"/>
              <a:ext cx="359394" cy="215444"/>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800" b="0" i="0" u="none" strike="noStrike" kern="1200" cap="none" spc="0" normalizeH="0" baseline="0" noProof="0">
                  <a:ln>
                    <a:noFill/>
                  </a:ln>
                  <a:solidFill>
                    <a:srgbClr val="23004C"/>
                  </a:solidFill>
                  <a:effectLst/>
                  <a:uLnTx/>
                  <a:uFillTx/>
                  <a:latin typeface="Verdana"/>
                  <a:ea typeface="Verdana"/>
                  <a:cs typeface="Verdana"/>
                </a:rPr>
                <a:t>T</a:t>
              </a:r>
              <a:r>
                <a:rPr kumimoji="0" lang="de" sz="800" b="0" i="0" u="none" strike="noStrike" kern="1200" cap="none" spc="0" normalizeH="0" baseline="-25000" noProof="0">
                  <a:ln>
                    <a:noFill/>
                  </a:ln>
                  <a:solidFill>
                    <a:srgbClr val="23004C"/>
                  </a:solidFill>
                  <a:effectLst/>
                  <a:uLnTx/>
                  <a:uFillTx/>
                  <a:latin typeface="Verdana"/>
                  <a:ea typeface="Verdana"/>
                  <a:cs typeface="Verdana"/>
                </a:rPr>
                <a:t>reg</a:t>
              </a:r>
              <a:endParaRPr kumimoji="0" lang="de" sz="800" b="0" i="0" u="none" strike="noStrike" kern="1200" cap="none" spc="0" normalizeH="0" baseline="0" noProof="0">
                <a:ln>
                  <a:noFill/>
                </a:ln>
                <a:solidFill>
                  <a:srgbClr val="23004C"/>
                </a:solidFill>
                <a:effectLst/>
                <a:uLnTx/>
                <a:uFillTx/>
                <a:latin typeface="Verdana"/>
                <a:ea typeface="Verdana"/>
                <a:cs typeface="Verdana"/>
              </a:endParaRPr>
            </a:p>
          </p:txBody>
        </p:sp>
        <p:sp>
          <p:nvSpPr>
            <p:cNvPr id="250" name="TextBox 2463">
              <a:extLst>
                <a:ext uri="{FF2B5EF4-FFF2-40B4-BE49-F238E27FC236}">
                  <a16:creationId xmlns:a16="http://schemas.microsoft.com/office/drawing/2014/main" id="{C215BADA-B33D-5113-01C8-FE364FF70BC9}"/>
                </a:ext>
              </a:extLst>
            </p:cNvPr>
            <p:cNvSpPr txBox="1"/>
            <p:nvPr/>
          </p:nvSpPr>
          <p:spPr>
            <a:xfrm>
              <a:off x="6748049" y="4091353"/>
              <a:ext cx="511679" cy="200055"/>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700" b="0" i="0" u="none" strike="noStrike" kern="1200" cap="none" spc="0" normalizeH="0" baseline="0" noProof="0">
                  <a:ln/>
                  <a:solidFill>
                    <a:srgbClr val="23004C"/>
                  </a:solidFill>
                  <a:effectLst/>
                  <a:uLnTx/>
                  <a:uFillTx/>
                  <a:latin typeface="Symbol" pitchFamily="2" charset="2"/>
                  <a:ea typeface="Verdana"/>
                  <a:cs typeface="Verdana"/>
                  <a:sym typeface="Verdana"/>
                  <a:rtl val="0"/>
                </a:rPr>
                <a:t>b </a:t>
              </a:r>
              <a:r>
                <a:rPr kumimoji="0" lang="de" sz="700" b="0" i="0" u="none" strike="noStrike" kern="1200" cap="none" spc="0" normalizeH="0" baseline="0" noProof="0">
                  <a:ln>
                    <a:noFill/>
                  </a:ln>
                  <a:solidFill>
                    <a:srgbClr val="23004C"/>
                  </a:solidFill>
                  <a:effectLst/>
                  <a:uLnTx/>
                  <a:uFillTx/>
                  <a:latin typeface="Verdana"/>
                  <a:ea typeface="Verdana"/>
                  <a:cs typeface="Verdana"/>
                </a:rPr>
                <a:t>-Zelle</a:t>
              </a:r>
            </a:p>
          </p:txBody>
        </p:sp>
      </p:grpSp>
      <p:sp>
        <p:nvSpPr>
          <p:cNvPr id="16" name="Freeform 232">
            <a:extLst>
              <a:ext uri="{FF2B5EF4-FFF2-40B4-BE49-F238E27FC236}">
                <a16:creationId xmlns:a16="http://schemas.microsoft.com/office/drawing/2014/main" id="{99909E6F-3ADA-F14D-8A30-5634981B047F}"/>
              </a:ext>
            </a:extLst>
          </p:cNvPr>
          <p:cNvSpPr/>
          <p:nvPr/>
        </p:nvSpPr>
        <p:spPr>
          <a:xfrm rot="16200000">
            <a:off x="2091384" y="2555564"/>
            <a:ext cx="257046" cy="554384"/>
          </a:xfrm>
          <a:custGeom>
            <a:avLst/>
            <a:gdLst>
              <a:gd name="connsiteX0" fmla="*/ 17279 w 237592"/>
              <a:gd name="connsiteY0" fmla="*/ 0 h 554384"/>
              <a:gd name="connsiteX1" fmla="*/ 237593 w 237592"/>
              <a:gd name="connsiteY1" fmla="*/ 275547 h 554384"/>
              <a:gd name="connsiteX2" fmla="*/ 0 w 237592"/>
              <a:gd name="connsiteY2" fmla="*/ 554385 h 554384"/>
            </a:gdLst>
            <a:ahLst/>
            <a:cxnLst>
              <a:cxn ang="0">
                <a:pos x="connsiteX0" y="connsiteY0"/>
              </a:cxn>
              <a:cxn ang="0">
                <a:pos x="connsiteX1" y="connsiteY1"/>
              </a:cxn>
              <a:cxn ang="0">
                <a:pos x="connsiteX2" y="connsiteY2"/>
              </a:cxn>
            </a:cxnLst>
            <a:rect l="l" t="t" r="r" b="b"/>
            <a:pathLst>
              <a:path w="237592" h="554384">
                <a:moveTo>
                  <a:pt x="17279" y="0"/>
                </a:moveTo>
                <a:cubicBezTo>
                  <a:pt x="143445" y="28732"/>
                  <a:pt x="237593" y="141128"/>
                  <a:pt x="237593" y="275547"/>
                </a:cubicBezTo>
                <a:cubicBezTo>
                  <a:pt x="237593" y="409966"/>
                  <a:pt x="134678" y="532488"/>
                  <a:pt x="0" y="554385"/>
                </a:cubicBezTo>
              </a:path>
            </a:pathLst>
          </a:custGeom>
          <a:noFill/>
          <a:ln w="12700"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7" name="Freeform 233">
            <a:extLst>
              <a:ext uri="{FF2B5EF4-FFF2-40B4-BE49-F238E27FC236}">
                <a16:creationId xmlns:a16="http://schemas.microsoft.com/office/drawing/2014/main" id="{C4622320-2E2D-0B12-DA76-B54D77DA685D}"/>
              </a:ext>
            </a:extLst>
          </p:cNvPr>
          <p:cNvSpPr/>
          <p:nvPr/>
        </p:nvSpPr>
        <p:spPr>
          <a:xfrm rot="16200000">
            <a:off x="1935773" y="2915483"/>
            <a:ext cx="13883" cy="69994"/>
          </a:xfrm>
          <a:custGeom>
            <a:avLst/>
            <a:gdLst>
              <a:gd name="connsiteX0" fmla="*/ 12833 w 12832"/>
              <a:gd name="connsiteY0" fmla="*/ 0 h 69994"/>
              <a:gd name="connsiteX1" fmla="*/ 0 w 12832"/>
              <a:gd name="connsiteY1" fmla="*/ 69994 h 69994"/>
            </a:gdLst>
            <a:ahLst/>
            <a:cxnLst>
              <a:cxn ang="0">
                <a:pos x="connsiteX0" y="connsiteY0"/>
              </a:cxn>
              <a:cxn ang="0">
                <a:pos x="connsiteX1" y="connsiteY1"/>
              </a:cxn>
            </a:cxnLst>
            <a:rect l="l" t="t" r="r" b="b"/>
            <a:pathLst>
              <a:path w="12832" h="69994">
                <a:moveTo>
                  <a:pt x="12833" y="0"/>
                </a:moveTo>
                <a:lnTo>
                  <a:pt x="0" y="69994"/>
                </a:lnTo>
              </a:path>
            </a:pathLst>
          </a:custGeom>
          <a:ln w="12700"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8" name="Freeform 232">
            <a:extLst>
              <a:ext uri="{FF2B5EF4-FFF2-40B4-BE49-F238E27FC236}">
                <a16:creationId xmlns:a16="http://schemas.microsoft.com/office/drawing/2014/main" id="{DF64AA55-ECFD-DE51-1D89-8DB2DE886120}"/>
              </a:ext>
            </a:extLst>
          </p:cNvPr>
          <p:cNvSpPr/>
          <p:nvPr/>
        </p:nvSpPr>
        <p:spPr>
          <a:xfrm rot="16200000">
            <a:off x="6644299" y="2418824"/>
            <a:ext cx="257046" cy="926923"/>
          </a:xfrm>
          <a:custGeom>
            <a:avLst/>
            <a:gdLst>
              <a:gd name="connsiteX0" fmla="*/ 17279 w 237592"/>
              <a:gd name="connsiteY0" fmla="*/ 0 h 554384"/>
              <a:gd name="connsiteX1" fmla="*/ 237593 w 237592"/>
              <a:gd name="connsiteY1" fmla="*/ 275547 h 554384"/>
              <a:gd name="connsiteX2" fmla="*/ 0 w 237592"/>
              <a:gd name="connsiteY2" fmla="*/ 554385 h 554384"/>
            </a:gdLst>
            <a:ahLst/>
            <a:cxnLst>
              <a:cxn ang="0">
                <a:pos x="connsiteX0" y="connsiteY0"/>
              </a:cxn>
              <a:cxn ang="0">
                <a:pos x="connsiteX1" y="connsiteY1"/>
              </a:cxn>
              <a:cxn ang="0">
                <a:pos x="connsiteX2" y="connsiteY2"/>
              </a:cxn>
            </a:cxnLst>
            <a:rect l="l" t="t" r="r" b="b"/>
            <a:pathLst>
              <a:path w="237592" h="554384">
                <a:moveTo>
                  <a:pt x="17279" y="0"/>
                </a:moveTo>
                <a:cubicBezTo>
                  <a:pt x="143445" y="28732"/>
                  <a:pt x="237593" y="141128"/>
                  <a:pt x="237593" y="275547"/>
                </a:cubicBezTo>
                <a:cubicBezTo>
                  <a:pt x="237593" y="409966"/>
                  <a:pt x="134678" y="532488"/>
                  <a:pt x="0" y="554385"/>
                </a:cubicBezTo>
              </a:path>
            </a:pathLst>
          </a:custGeom>
          <a:noFill/>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19" name="Freeform 233">
            <a:extLst>
              <a:ext uri="{FF2B5EF4-FFF2-40B4-BE49-F238E27FC236}">
                <a16:creationId xmlns:a16="http://schemas.microsoft.com/office/drawing/2014/main" id="{A75BC472-73B1-4728-3A27-C720515A202E}"/>
              </a:ext>
            </a:extLst>
          </p:cNvPr>
          <p:cNvSpPr/>
          <p:nvPr/>
        </p:nvSpPr>
        <p:spPr>
          <a:xfrm rot="16200000">
            <a:off x="6302419" y="2968870"/>
            <a:ext cx="13883" cy="69994"/>
          </a:xfrm>
          <a:custGeom>
            <a:avLst/>
            <a:gdLst>
              <a:gd name="connsiteX0" fmla="*/ 12833 w 12832"/>
              <a:gd name="connsiteY0" fmla="*/ 0 h 69994"/>
              <a:gd name="connsiteX1" fmla="*/ 0 w 12832"/>
              <a:gd name="connsiteY1" fmla="*/ 69994 h 69994"/>
            </a:gdLst>
            <a:ahLst/>
            <a:cxnLst>
              <a:cxn ang="0">
                <a:pos x="connsiteX0" y="connsiteY0"/>
              </a:cxn>
              <a:cxn ang="0">
                <a:pos x="connsiteX1" y="connsiteY1"/>
              </a:cxn>
            </a:cxnLst>
            <a:rect l="l" t="t" r="r" b="b"/>
            <a:pathLst>
              <a:path w="12832" h="69994">
                <a:moveTo>
                  <a:pt x="12833" y="0"/>
                </a:moveTo>
                <a:lnTo>
                  <a:pt x="0" y="69994"/>
                </a:lnTo>
              </a:path>
            </a:pathLst>
          </a:custGeom>
          <a:ln w="8258" cap="flat">
            <a:solidFill>
              <a:srgbClr val="23004C"/>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700" b="0" i="0" u="none" strike="noStrike" kern="1200" cap="none" spc="0" normalizeH="0" baseline="0" noProof="0">
              <a:ln>
                <a:noFill/>
              </a:ln>
              <a:solidFill>
                <a:prstClr val="black"/>
              </a:solidFill>
              <a:effectLst/>
              <a:uLnTx/>
              <a:uFillTx/>
              <a:latin typeface="Verdana"/>
              <a:ea typeface="Verdana"/>
              <a:cs typeface="Arial"/>
            </a:endParaRPr>
          </a:p>
        </p:txBody>
      </p:sp>
      <p:sp>
        <p:nvSpPr>
          <p:cNvPr id="20" name="Multiplikationszeichen 19">
            <a:extLst>
              <a:ext uri="{FF2B5EF4-FFF2-40B4-BE49-F238E27FC236}">
                <a16:creationId xmlns:a16="http://schemas.microsoft.com/office/drawing/2014/main" id="{AB1CADC1-40F4-50C6-2C60-F6C90DE33B45}"/>
              </a:ext>
            </a:extLst>
          </p:cNvPr>
          <p:cNvSpPr/>
          <p:nvPr/>
        </p:nvSpPr>
        <p:spPr>
          <a:xfrm>
            <a:off x="7669530" y="2832755"/>
            <a:ext cx="165735" cy="178054"/>
          </a:xfrm>
          <a:prstGeom prst="mathMultiply">
            <a:avLst/>
          </a:prstGeom>
          <a:solidFill>
            <a:srgbClr val="F37E6E"/>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1" name="Multiplikationszeichen 20">
            <a:extLst>
              <a:ext uri="{FF2B5EF4-FFF2-40B4-BE49-F238E27FC236}">
                <a16:creationId xmlns:a16="http://schemas.microsoft.com/office/drawing/2014/main" id="{9DAF97D9-0C37-E0F0-18AD-7F3722ECE1DA}"/>
              </a:ext>
            </a:extLst>
          </p:cNvPr>
          <p:cNvSpPr/>
          <p:nvPr/>
        </p:nvSpPr>
        <p:spPr>
          <a:xfrm>
            <a:off x="6689954" y="2664735"/>
            <a:ext cx="165735" cy="178054"/>
          </a:xfrm>
          <a:prstGeom prst="mathMultiply">
            <a:avLst/>
          </a:prstGeom>
          <a:solidFill>
            <a:srgbClr val="F37E6E"/>
          </a:solid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2" name="TextBox 2384">
            <a:extLst>
              <a:ext uri="{FF2B5EF4-FFF2-40B4-BE49-F238E27FC236}">
                <a16:creationId xmlns:a16="http://schemas.microsoft.com/office/drawing/2014/main" id="{8C6FF629-6544-4B73-BEA9-BD337CDE480D}"/>
              </a:ext>
            </a:extLst>
          </p:cNvPr>
          <p:cNvSpPr txBox="1"/>
          <p:nvPr/>
        </p:nvSpPr>
        <p:spPr>
          <a:xfrm>
            <a:off x="6550561" y="1886195"/>
            <a:ext cx="360996" cy="200055"/>
          </a:xfrm>
          <a:prstGeom prst="rect">
            <a:avLst/>
          </a:prstGeom>
          <a:noFill/>
        </p:spPr>
        <p:txBody>
          <a:bodyPr wrap="non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lang="de" sz="700">
                <a:solidFill>
                  <a:prstClr val="black"/>
                </a:solidFill>
                <a:latin typeface="Verdana"/>
                <a:ea typeface="Verdana"/>
                <a:cs typeface="Verdana"/>
              </a:rPr>
              <a:t>APZ</a:t>
            </a:r>
            <a:endParaRPr kumimoji="0" lang="de" sz="700" b="0" i="0" u="none" strike="noStrike" kern="1200" cap="none" spc="0" normalizeH="0" baseline="0" noProof="0">
              <a:ln>
                <a:noFill/>
              </a:ln>
              <a:solidFill>
                <a:prstClr val="black"/>
              </a:solidFill>
              <a:effectLst/>
              <a:uLnTx/>
              <a:uFillTx/>
              <a:latin typeface="Verdana"/>
              <a:ea typeface="Verdana"/>
              <a:cs typeface="Verdana"/>
            </a:endParaRPr>
          </a:p>
        </p:txBody>
      </p:sp>
      <p:sp>
        <p:nvSpPr>
          <p:cNvPr id="24" name="Textplatzhalter 4">
            <a:extLst>
              <a:ext uri="{FF2B5EF4-FFF2-40B4-BE49-F238E27FC236}">
                <a16:creationId xmlns:a16="http://schemas.microsoft.com/office/drawing/2014/main" id="{608B2FC1-AFAD-36FF-E378-88D1ECED766E}"/>
              </a:ext>
            </a:extLst>
          </p:cNvPr>
          <p:cNvSpPr>
            <a:spLocks noGrp="1"/>
          </p:cNvSpPr>
          <p:nvPr>
            <p:ph type="body" sz="quarter" idx="17"/>
          </p:nvPr>
        </p:nvSpPr>
        <p:spPr>
          <a:xfrm>
            <a:off x="358270" y="121318"/>
            <a:ext cx="8777868" cy="463296"/>
          </a:xfrm>
        </p:spPr>
        <p:txBody>
          <a:bodyPr/>
          <a:lstStyle/>
          <a:p>
            <a:r>
              <a:rPr lang="de-DE" sz="2000" b="1">
                <a:solidFill>
                  <a:srgbClr val="7030A0"/>
                </a:solidFill>
                <a:latin typeface="+mj-lt"/>
              </a:rPr>
              <a:t>Was läuft bei T1D anders als bei normaler Immunfunktion?</a:t>
            </a:r>
            <a:r>
              <a:rPr lang="de-DE" sz="2000" b="1" baseline="30000">
                <a:solidFill>
                  <a:srgbClr val="7030A0"/>
                </a:solidFill>
                <a:latin typeface="+mj-lt"/>
              </a:rPr>
              <a:t>1</a:t>
            </a:r>
          </a:p>
        </p:txBody>
      </p:sp>
    </p:spTree>
    <p:extLst>
      <p:ext uri="{BB962C8B-B14F-4D97-AF65-F5344CB8AC3E}">
        <p14:creationId xmlns:p14="http://schemas.microsoft.com/office/powerpoint/2010/main" val="312043625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E243020-B876-E092-E62B-28C3E0BFA9A5}"/>
            </a:ext>
          </a:extLst>
        </p:cNvPr>
        <p:cNvGrpSpPr/>
        <p:nvPr/>
      </p:nvGrpSpPr>
      <p:grpSpPr>
        <a:xfrm>
          <a:off x="0" y="0"/>
          <a:ext cx="0" cy="0"/>
          <a:chOff x="0" y="0"/>
          <a:chExt cx="0" cy="0"/>
        </a:xfrm>
      </p:grpSpPr>
      <p:sp>
        <p:nvSpPr>
          <p:cNvPr id="6" name="Textplatzhalter 4">
            <a:extLst>
              <a:ext uri="{FF2B5EF4-FFF2-40B4-BE49-F238E27FC236}">
                <a16:creationId xmlns:a16="http://schemas.microsoft.com/office/drawing/2014/main" id="{44198ECC-ECBA-19C1-19FC-541582C17C4E}"/>
              </a:ext>
            </a:extLst>
          </p:cNvPr>
          <p:cNvSpPr>
            <a:spLocks noGrp="1"/>
          </p:cNvSpPr>
          <p:nvPr>
            <p:ph type="body" sz="quarter" idx="17"/>
          </p:nvPr>
        </p:nvSpPr>
        <p:spPr>
          <a:xfrm>
            <a:off x="358270" y="115888"/>
            <a:ext cx="8476488" cy="463296"/>
          </a:xfrm>
        </p:spPr>
        <p:txBody>
          <a:bodyPr/>
          <a:lstStyle/>
          <a:p>
            <a:r>
              <a:rPr lang="de-DE" sz="2000" b="1">
                <a:solidFill>
                  <a:srgbClr val="7030A0"/>
                </a:solidFill>
                <a:latin typeface="+mj-lt"/>
              </a:rPr>
              <a:t>Histopathologische Progression von T1D in den menschlichen Pankreasinseln</a:t>
            </a:r>
            <a:r>
              <a:rPr lang="de-DE" sz="2000" b="1" baseline="30000">
                <a:solidFill>
                  <a:srgbClr val="7030A0"/>
                </a:solidFill>
                <a:latin typeface="+mj-lt"/>
              </a:rPr>
              <a:t>1</a:t>
            </a:r>
          </a:p>
        </p:txBody>
      </p:sp>
      <p:sp>
        <p:nvSpPr>
          <p:cNvPr id="9" name="Textfeld 8">
            <a:extLst>
              <a:ext uri="{FF2B5EF4-FFF2-40B4-BE49-F238E27FC236}">
                <a16:creationId xmlns:a16="http://schemas.microsoft.com/office/drawing/2014/main" id="{EB0F2137-0173-513A-18EF-5B518FE1F44E}"/>
              </a:ext>
            </a:extLst>
          </p:cNvPr>
          <p:cNvSpPr txBox="1"/>
          <p:nvPr/>
        </p:nvSpPr>
        <p:spPr>
          <a:xfrm>
            <a:off x="358270" y="4854255"/>
            <a:ext cx="7728657"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Grafik modifiziert nach Atkinson &amp; </a:t>
            </a:r>
            <a:r>
              <a:rPr kumimoji="0" lang="de-DE" sz="600" b="0" i="0" u="none" strike="noStrike" kern="1200" cap="none" spc="0" normalizeH="0" baseline="0" noProof="0" err="1">
                <a:ln>
                  <a:noFill/>
                </a:ln>
                <a:solidFill>
                  <a:srgbClr val="404040"/>
                </a:solidFill>
                <a:effectLst/>
                <a:uLnTx/>
                <a:uFillTx/>
                <a:latin typeface="Verdana"/>
                <a:ea typeface="+mn-ea"/>
                <a:cs typeface="Arial"/>
              </a:rPr>
              <a:t>Mirmira</a:t>
            </a:r>
            <a:r>
              <a:rPr kumimoji="0" lang="de-DE" sz="600" b="0" i="0" u="none" strike="noStrike" kern="1200" cap="none" spc="0" normalizeH="0" baseline="0" noProof="0">
                <a:ln>
                  <a:noFill/>
                </a:ln>
                <a:solidFill>
                  <a:srgbClr val="404040"/>
                </a:solidFill>
                <a:effectLst/>
                <a:uLnTx/>
                <a:uFillTx/>
                <a:latin typeface="Verdana"/>
                <a:ea typeface="+mn-ea"/>
                <a:cs typeface="Arial"/>
              </a:rPr>
              <a:t> 2023</a:t>
            </a:r>
            <a:r>
              <a:rPr kumimoji="0" lang="de-DE" sz="600" b="0" i="0" u="none" strike="noStrike" kern="1200" cap="none" spc="0" normalizeH="0" baseline="3000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PP, Pankreas-Polypeptid; T1D: Typ-1-Diabetes.</a:t>
            </a:r>
            <a:endParaRPr kumimoji="0" lang="en-US" sz="600" b="0" i="0" u="none" strike="noStrike" kern="1200" cap="none" spc="0" normalizeH="0" baseline="0" noProof="0">
              <a:ln>
                <a:noFill/>
              </a:ln>
              <a:solidFill>
                <a:srgbClr val="404040"/>
              </a:solidFill>
              <a:effectLst/>
              <a:uLnTx/>
              <a:uFillTx/>
              <a:latin typeface="Verdana"/>
              <a:ea typeface="+mn-ea"/>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600" b="1" i="0" u="none" strike="noStrike" kern="1200" cap="none" spc="0" normalizeH="0" baseline="0" noProof="0">
                <a:ln>
                  <a:noFill/>
                </a:ln>
                <a:solidFill>
                  <a:srgbClr val="404040"/>
                </a:solidFill>
                <a:effectLst/>
                <a:uLnTx/>
                <a:uFillTx/>
                <a:latin typeface="Verdana"/>
                <a:ea typeface="+mn-ea"/>
                <a:cs typeface="Arial"/>
              </a:rPr>
              <a:t>1.</a:t>
            </a:r>
            <a:r>
              <a:rPr kumimoji="0" lang="en-US" sz="600" b="0" i="0" u="none" strike="noStrike" kern="1200" cap="none" spc="0" normalizeH="0" baseline="0" noProof="0">
                <a:ln>
                  <a:noFill/>
                </a:ln>
                <a:solidFill>
                  <a:srgbClr val="404040"/>
                </a:solidFill>
                <a:effectLst/>
                <a:uLnTx/>
                <a:uFillTx/>
                <a:latin typeface="Verdana"/>
                <a:ea typeface="+mn-ea"/>
                <a:cs typeface="Arial"/>
              </a:rPr>
              <a:t> Atkinson MA &amp; </a:t>
            </a:r>
            <a:r>
              <a:rPr kumimoji="0" lang="en-US" sz="600" b="0" i="0" u="none" strike="noStrike" kern="1200" cap="none" spc="0" normalizeH="0" baseline="0" noProof="0" err="1">
                <a:ln>
                  <a:noFill/>
                </a:ln>
                <a:solidFill>
                  <a:srgbClr val="404040"/>
                </a:solidFill>
                <a:effectLst/>
                <a:uLnTx/>
                <a:uFillTx/>
                <a:latin typeface="Verdana"/>
                <a:ea typeface="+mn-ea"/>
                <a:cs typeface="Arial"/>
              </a:rPr>
              <a:t>Mirmira</a:t>
            </a:r>
            <a:r>
              <a:rPr kumimoji="0" lang="en-US" sz="600" b="0" i="0" u="none" strike="noStrike" kern="1200" cap="none" spc="0" normalizeH="0" baseline="0" noProof="0">
                <a:ln>
                  <a:noFill/>
                </a:ln>
                <a:solidFill>
                  <a:srgbClr val="404040"/>
                </a:solidFill>
                <a:effectLst/>
                <a:uLnTx/>
                <a:uFillTx/>
                <a:latin typeface="Verdana"/>
                <a:ea typeface="+mn-ea"/>
                <a:cs typeface="Arial"/>
              </a:rPr>
              <a:t> RG</a:t>
            </a:r>
            <a:r>
              <a:rPr kumimoji="0" lang="en-US" sz="600" b="0" i="1" u="none" strike="noStrike" kern="1200" cap="none" spc="0" normalizeH="0" baseline="0" noProof="0">
                <a:ln>
                  <a:noFill/>
                </a:ln>
                <a:solidFill>
                  <a:srgbClr val="404040"/>
                </a:solidFill>
                <a:effectLst/>
                <a:uLnTx/>
                <a:uFillTx/>
                <a:latin typeface="Verdana"/>
                <a:ea typeface="+mn-ea"/>
                <a:cs typeface="Arial"/>
              </a:rPr>
              <a:t>. Cell </a:t>
            </a:r>
            <a:r>
              <a:rPr kumimoji="0" lang="en-US" sz="600" b="0" i="1" u="none" strike="noStrike" kern="1200" cap="none" spc="0" normalizeH="0" baseline="0" noProof="0" err="1">
                <a:ln>
                  <a:noFill/>
                </a:ln>
                <a:solidFill>
                  <a:srgbClr val="404040"/>
                </a:solidFill>
                <a:effectLst/>
                <a:uLnTx/>
                <a:uFillTx/>
                <a:latin typeface="Verdana"/>
                <a:ea typeface="+mn-ea"/>
                <a:cs typeface="Arial"/>
              </a:rPr>
              <a:t>Metab</a:t>
            </a:r>
            <a:r>
              <a:rPr kumimoji="0" lang="en-US" sz="600" b="0" i="1" u="none" strike="noStrike" kern="1200" cap="none" spc="0" normalizeH="0" baseline="0" noProof="0">
                <a:ln>
                  <a:noFill/>
                </a:ln>
                <a:solidFill>
                  <a:srgbClr val="404040"/>
                </a:solidFill>
                <a:effectLst/>
                <a:uLnTx/>
                <a:uFillTx/>
                <a:latin typeface="Verdana"/>
                <a:ea typeface="+mn-ea"/>
                <a:cs typeface="Arial"/>
              </a:rPr>
              <a:t> </a:t>
            </a:r>
            <a:r>
              <a:rPr kumimoji="0" lang="en-US" sz="600" b="0" i="0" u="none" strike="noStrike" kern="1200" cap="none" spc="0" normalizeH="0" baseline="0" noProof="0">
                <a:ln>
                  <a:noFill/>
                </a:ln>
                <a:solidFill>
                  <a:srgbClr val="404040"/>
                </a:solidFill>
                <a:effectLst/>
                <a:uLnTx/>
                <a:uFillTx/>
                <a:latin typeface="Verdana"/>
                <a:ea typeface="+mn-ea"/>
                <a:cs typeface="Arial"/>
              </a:rPr>
              <a:t>2023; 35: 1500–18.  </a:t>
            </a:r>
          </a:p>
        </p:txBody>
      </p:sp>
      <p:grpSp>
        <p:nvGrpSpPr>
          <p:cNvPr id="18" name="Gruppieren 17">
            <a:extLst>
              <a:ext uri="{FF2B5EF4-FFF2-40B4-BE49-F238E27FC236}">
                <a16:creationId xmlns:a16="http://schemas.microsoft.com/office/drawing/2014/main" id="{E78E4EF9-FBB9-A15E-2FBC-088976CF6DBC}"/>
              </a:ext>
            </a:extLst>
          </p:cNvPr>
          <p:cNvGrpSpPr/>
          <p:nvPr/>
        </p:nvGrpSpPr>
        <p:grpSpPr>
          <a:xfrm>
            <a:off x="1034424" y="918547"/>
            <a:ext cx="7075151" cy="2714001"/>
            <a:chOff x="561732" y="773347"/>
            <a:chExt cx="8014669" cy="3330070"/>
          </a:xfrm>
        </p:grpSpPr>
        <p:pic>
          <p:nvPicPr>
            <p:cNvPr id="4" name="Grafik 3" descr="Ein Bild, das Text, Screenshot, Karte enthält.&#10;&#10;Automatisch generierte Beschreibung">
              <a:extLst>
                <a:ext uri="{FF2B5EF4-FFF2-40B4-BE49-F238E27FC236}">
                  <a16:creationId xmlns:a16="http://schemas.microsoft.com/office/drawing/2014/main" id="{76DCCE84-8F09-3587-ABFF-16769B6020D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61732" y="773347"/>
              <a:ext cx="8014669" cy="3321995"/>
            </a:xfrm>
            <a:prstGeom prst="rect">
              <a:avLst/>
            </a:prstGeom>
          </p:spPr>
        </p:pic>
        <p:sp>
          <p:nvSpPr>
            <p:cNvPr id="2" name="Textfeld 1">
              <a:extLst>
                <a:ext uri="{FF2B5EF4-FFF2-40B4-BE49-F238E27FC236}">
                  <a16:creationId xmlns:a16="http://schemas.microsoft.com/office/drawing/2014/main" id="{30863FE6-BBE9-134D-61D1-F1D35FDE30DF}"/>
                </a:ext>
              </a:extLst>
            </p:cNvPr>
            <p:cNvSpPr txBox="1"/>
            <p:nvPr/>
          </p:nvSpPr>
          <p:spPr>
            <a:xfrm>
              <a:off x="710570" y="2720194"/>
              <a:ext cx="1114408" cy="230832"/>
            </a:xfrm>
            <a:prstGeom prst="rect">
              <a:avLst/>
            </a:prstGeom>
            <a:solidFill>
              <a:schemeClr val="bg1"/>
            </a:solid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900" b="1" i="0" u="none" strike="noStrike" kern="1200" cap="none" spc="0" normalizeH="0" baseline="0" noProof="0">
                  <a:ln>
                    <a:noFill/>
                  </a:ln>
                  <a:solidFill>
                    <a:prstClr val="black"/>
                  </a:solidFill>
                  <a:effectLst/>
                  <a:uLnTx/>
                  <a:uFillTx/>
                  <a:latin typeface="Verdana"/>
                  <a:ea typeface="+mn-ea"/>
                  <a:cs typeface="+mn-cs"/>
                </a:rPr>
                <a:t>Gesunde Insel</a:t>
              </a:r>
            </a:p>
          </p:txBody>
        </p:sp>
        <p:sp>
          <p:nvSpPr>
            <p:cNvPr id="3" name="Textfeld 2">
              <a:extLst>
                <a:ext uri="{FF2B5EF4-FFF2-40B4-BE49-F238E27FC236}">
                  <a16:creationId xmlns:a16="http://schemas.microsoft.com/office/drawing/2014/main" id="{CAC6B7EF-C178-329F-A7A5-4778853750C3}"/>
                </a:ext>
              </a:extLst>
            </p:cNvPr>
            <p:cNvSpPr txBox="1"/>
            <p:nvPr/>
          </p:nvSpPr>
          <p:spPr>
            <a:xfrm>
              <a:off x="2168371" y="2739430"/>
              <a:ext cx="1596233" cy="507831"/>
            </a:xfrm>
            <a:prstGeom prst="rect">
              <a:avLst/>
            </a:prstGeom>
            <a:solidFill>
              <a:schemeClr val="bg1"/>
            </a:solid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900" b="1" i="0" u="none" strike="noStrike" kern="1200" cap="none" spc="0" normalizeH="0" baseline="0" noProof="0">
                  <a:ln>
                    <a:noFill/>
                  </a:ln>
                  <a:solidFill>
                    <a:prstClr val="black"/>
                  </a:solidFill>
                  <a:effectLst/>
                  <a:uLnTx/>
                  <a:uFillTx/>
                  <a:latin typeface="Verdana"/>
                  <a:ea typeface="+mn-ea"/>
                  <a:cs typeface="+mn-cs"/>
                </a:rPr>
                <a:t>Insel mit dysfunktionalen Betazellen</a:t>
              </a:r>
            </a:p>
          </p:txBody>
        </p:sp>
        <p:sp>
          <p:nvSpPr>
            <p:cNvPr id="5" name="Textfeld 4">
              <a:extLst>
                <a:ext uri="{FF2B5EF4-FFF2-40B4-BE49-F238E27FC236}">
                  <a16:creationId xmlns:a16="http://schemas.microsoft.com/office/drawing/2014/main" id="{40802D67-59C6-A87E-2A81-1AF5EF1DDD11}"/>
                </a:ext>
              </a:extLst>
            </p:cNvPr>
            <p:cNvSpPr txBox="1"/>
            <p:nvPr/>
          </p:nvSpPr>
          <p:spPr>
            <a:xfrm>
              <a:off x="3764604" y="2740816"/>
              <a:ext cx="1953562" cy="507831"/>
            </a:xfrm>
            <a:prstGeom prst="rect">
              <a:avLst/>
            </a:prstGeom>
            <a:solidFill>
              <a:schemeClr val="bg1"/>
            </a:solid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900" b="1" i="0" u="none" strike="noStrike" kern="1200" cap="none" spc="0" normalizeH="0" baseline="0" noProof="0" err="1">
                  <a:ln>
                    <a:noFill/>
                  </a:ln>
                  <a:solidFill>
                    <a:prstClr val="black"/>
                  </a:solidFill>
                  <a:effectLst/>
                  <a:uLnTx/>
                  <a:uFillTx/>
                  <a:latin typeface="Verdana"/>
                  <a:ea typeface="+mn-ea"/>
                  <a:cs typeface="+mn-cs"/>
                </a:rPr>
                <a:t>Periinsulitische</a:t>
              </a:r>
              <a:r>
                <a:rPr kumimoji="0" lang="de-DE" sz="900" b="1" i="0" u="none" strike="noStrike" kern="1200" cap="none" spc="0" normalizeH="0" baseline="0" noProof="0">
                  <a:ln>
                    <a:noFill/>
                  </a:ln>
                  <a:solidFill>
                    <a:prstClr val="black"/>
                  </a:solidFill>
                  <a:effectLst/>
                  <a:uLnTx/>
                  <a:uFillTx/>
                  <a:latin typeface="Verdana"/>
                  <a:ea typeface="+mn-ea"/>
                  <a:cs typeface="+mn-cs"/>
                </a:rPr>
                <a:t>/ </a:t>
              </a:r>
              <a:r>
                <a:rPr kumimoji="0" lang="de-DE" sz="900" b="1" i="0" u="none" strike="noStrike" kern="1200" cap="none" spc="0" normalizeH="0" baseline="0" noProof="0" err="1">
                  <a:ln>
                    <a:noFill/>
                  </a:ln>
                  <a:solidFill>
                    <a:prstClr val="black"/>
                  </a:solidFill>
                  <a:effectLst/>
                  <a:uLnTx/>
                  <a:uFillTx/>
                  <a:latin typeface="Verdana"/>
                  <a:ea typeface="+mn-ea"/>
                  <a:cs typeface="+mn-cs"/>
                </a:rPr>
                <a:t>insulitische</a:t>
              </a:r>
              <a:r>
                <a:rPr kumimoji="0" lang="de-DE" sz="900" b="1" i="0" u="none" strike="noStrike" kern="1200" cap="none" spc="0" normalizeH="0" baseline="0" noProof="0">
                  <a:ln>
                    <a:noFill/>
                  </a:ln>
                  <a:solidFill>
                    <a:prstClr val="black"/>
                  </a:solidFill>
                  <a:effectLst/>
                  <a:uLnTx/>
                  <a:uFillTx/>
                  <a:latin typeface="Verdana"/>
                  <a:ea typeface="+mn-ea"/>
                  <a:cs typeface="+mn-cs"/>
                </a:rPr>
                <a:t> Insel mit dysfunktionalen Betazellen</a:t>
              </a:r>
            </a:p>
          </p:txBody>
        </p:sp>
        <p:sp>
          <p:nvSpPr>
            <p:cNvPr id="7" name="Textfeld 6">
              <a:extLst>
                <a:ext uri="{FF2B5EF4-FFF2-40B4-BE49-F238E27FC236}">
                  <a16:creationId xmlns:a16="http://schemas.microsoft.com/office/drawing/2014/main" id="{5E9B363C-0115-F796-C50A-FA638EAA5DCB}"/>
                </a:ext>
              </a:extLst>
            </p:cNvPr>
            <p:cNvSpPr txBox="1"/>
            <p:nvPr/>
          </p:nvSpPr>
          <p:spPr>
            <a:xfrm>
              <a:off x="5571450" y="2739430"/>
              <a:ext cx="1742949" cy="369332"/>
            </a:xfrm>
            <a:prstGeom prst="rect">
              <a:avLst/>
            </a:prstGeom>
            <a:solidFill>
              <a:schemeClr val="bg1"/>
            </a:solid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900" b="1" i="0" u="none" strike="noStrike" kern="1200" cap="none" spc="0" normalizeH="0" baseline="0" noProof="0">
                  <a:ln>
                    <a:noFill/>
                  </a:ln>
                  <a:solidFill>
                    <a:prstClr val="black"/>
                  </a:solidFill>
                  <a:effectLst/>
                  <a:uLnTx/>
                  <a:uFillTx/>
                  <a:latin typeface="Verdana"/>
                  <a:ea typeface="+mn-ea"/>
                  <a:cs typeface="+mn-cs"/>
                </a:rPr>
                <a:t>Insel mit Verlust an funktionalen Betazellen</a:t>
              </a:r>
            </a:p>
          </p:txBody>
        </p:sp>
        <p:sp>
          <p:nvSpPr>
            <p:cNvPr id="8" name="Textfeld 7">
              <a:extLst>
                <a:ext uri="{FF2B5EF4-FFF2-40B4-BE49-F238E27FC236}">
                  <a16:creationId xmlns:a16="http://schemas.microsoft.com/office/drawing/2014/main" id="{A4E2E885-56B0-C602-5977-CAEC520CDFDC}"/>
                </a:ext>
              </a:extLst>
            </p:cNvPr>
            <p:cNvSpPr txBox="1"/>
            <p:nvPr/>
          </p:nvSpPr>
          <p:spPr>
            <a:xfrm>
              <a:off x="7461992" y="2627134"/>
              <a:ext cx="1114409" cy="623107"/>
            </a:xfrm>
            <a:prstGeom prst="rect">
              <a:avLst/>
            </a:prstGeom>
            <a:solidFill>
              <a:schemeClr val="bg1"/>
            </a:solidFill>
          </p:spPr>
          <p:txBody>
            <a:bodyPr wrap="square" rtlCol="0" anchor="ctr">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900" b="1" i="0" u="none" strike="noStrike" kern="1200" cap="none" spc="0" normalizeH="0" baseline="0" noProof="0" err="1">
                  <a:ln>
                    <a:noFill/>
                  </a:ln>
                  <a:solidFill>
                    <a:prstClr val="black"/>
                  </a:solidFill>
                  <a:effectLst/>
                  <a:uLnTx/>
                  <a:uFillTx/>
                  <a:latin typeface="Verdana"/>
                  <a:ea typeface="+mn-ea"/>
                  <a:cs typeface="+mn-cs"/>
                </a:rPr>
                <a:t>Pseudatro-phische</a:t>
              </a:r>
              <a:r>
                <a:rPr kumimoji="0" lang="de-DE" sz="900" b="1" i="0" u="none" strike="noStrike" kern="1200" cap="none" spc="0" normalizeH="0" baseline="0" noProof="0">
                  <a:ln>
                    <a:noFill/>
                  </a:ln>
                  <a:solidFill>
                    <a:prstClr val="black"/>
                  </a:solidFill>
                  <a:effectLst/>
                  <a:uLnTx/>
                  <a:uFillTx/>
                  <a:latin typeface="Verdana"/>
                  <a:ea typeface="+mn-ea"/>
                  <a:cs typeface="+mn-cs"/>
                </a:rPr>
                <a:t> Insel</a:t>
              </a:r>
            </a:p>
          </p:txBody>
        </p:sp>
        <p:sp>
          <p:nvSpPr>
            <p:cNvPr id="10" name="Textfeld 9">
              <a:extLst>
                <a:ext uri="{FF2B5EF4-FFF2-40B4-BE49-F238E27FC236}">
                  <a16:creationId xmlns:a16="http://schemas.microsoft.com/office/drawing/2014/main" id="{C4294F5D-A31E-16EA-7D77-0C03B4CA31EE}"/>
                </a:ext>
              </a:extLst>
            </p:cNvPr>
            <p:cNvSpPr txBox="1"/>
            <p:nvPr/>
          </p:nvSpPr>
          <p:spPr>
            <a:xfrm>
              <a:off x="1505059" y="3465872"/>
              <a:ext cx="892808" cy="230832"/>
            </a:xfrm>
            <a:prstGeom prst="rect">
              <a:avLst/>
            </a:prstGeom>
            <a:solidFill>
              <a:schemeClr val="bg1"/>
            </a:solidFill>
          </p:spPr>
          <p:txBody>
            <a:bodyPr wrap="square" lIns="0" r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Betazelle</a:t>
              </a:r>
            </a:p>
          </p:txBody>
        </p:sp>
        <p:sp>
          <p:nvSpPr>
            <p:cNvPr id="11" name="Textfeld 10">
              <a:extLst>
                <a:ext uri="{FF2B5EF4-FFF2-40B4-BE49-F238E27FC236}">
                  <a16:creationId xmlns:a16="http://schemas.microsoft.com/office/drawing/2014/main" id="{9CE6A6EA-F9D3-8CDD-69AC-0416224E5714}"/>
                </a:ext>
              </a:extLst>
            </p:cNvPr>
            <p:cNvSpPr txBox="1"/>
            <p:nvPr/>
          </p:nvSpPr>
          <p:spPr>
            <a:xfrm>
              <a:off x="1505059" y="3774107"/>
              <a:ext cx="1440801" cy="230832"/>
            </a:xfrm>
            <a:prstGeom prst="rect">
              <a:avLst/>
            </a:prstGeom>
            <a:solidFill>
              <a:schemeClr val="bg1"/>
            </a:solidFill>
          </p:spPr>
          <p:txBody>
            <a:bodyPr wrap="square" lIns="0" r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Dysfunktionale Betazelle</a:t>
              </a:r>
            </a:p>
          </p:txBody>
        </p:sp>
        <p:sp>
          <p:nvSpPr>
            <p:cNvPr id="12" name="Textfeld 11">
              <a:extLst>
                <a:ext uri="{FF2B5EF4-FFF2-40B4-BE49-F238E27FC236}">
                  <a16:creationId xmlns:a16="http://schemas.microsoft.com/office/drawing/2014/main" id="{F49C70CF-3F44-D823-AD12-722151705744}"/>
                </a:ext>
              </a:extLst>
            </p:cNvPr>
            <p:cNvSpPr txBox="1"/>
            <p:nvPr/>
          </p:nvSpPr>
          <p:spPr>
            <a:xfrm>
              <a:off x="3544625" y="3465872"/>
              <a:ext cx="740408" cy="230832"/>
            </a:xfrm>
            <a:prstGeom prst="rect">
              <a:avLst/>
            </a:prstGeom>
            <a:solidFill>
              <a:schemeClr val="bg1"/>
            </a:solidFill>
          </p:spPr>
          <p:txBody>
            <a:bodyPr wrap="square" lIns="0" r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Alphazelle</a:t>
              </a:r>
            </a:p>
          </p:txBody>
        </p:sp>
        <p:sp>
          <p:nvSpPr>
            <p:cNvPr id="13" name="Textfeld 12">
              <a:extLst>
                <a:ext uri="{FF2B5EF4-FFF2-40B4-BE49-F238E27FC236}">
                  <a16:creationId xmlns:a16="http://schemas.microsoft.com/office/drawing/2014/main" id="{7A2DB098-3E7E-2070-EA38-3C33EF9A9DF1}"/>
                </a:ext>
              </a:extLst>
            </p:cNvPr>
            <p:cNvSpPr txBox="1"/>
            <p:nvPr/>
          </p:nvSpPr>
          <p:spPr>
            <a:xfrm>
              <a:off x="3544625" y="3774107"/>
              <a:ext cx="740408" cy="230832"/>
            </a:xfrm>
            <a:prstGeom prst="rect">
              <a:avLst/>
            </a:prstGeom>
            <a:solidFill>
              <a:schemeClr val="bg1"/>
            </a:solidFill>
          </p:spPr>
          <p:txBody>
            <a:bodyPr wrap="square" lIns="0" r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Deltazelle</a:t>
              </a:r>
            </a:p>
          </p:txBody>
        </p:sp>
        <p:sp>
          <p:nvSpPr>
            <p:cNvPr id="14" name="Textfeld 13">
              <a:extLst>
                <a:ext uri="{FF2B5EF4-FFF2-40B4-BE49-F238E27FC236}">
                  <a16:creationId xmlns:a16="http://schemas.microsoft.com/office/drawing/2014/main" id="{6C00C1D9-4B1D-037E-03B1-C31DFEF76716}"/>
                </a:ext>
              </a:extLst>
            </p:cNvPr>
            <p:cNvSpPr txBox="1"/>
            <p:nvPr/>
          </p:nvSpPr>
          <p:spPr>
            <a:xfrm>
              <a:off x="4933789" y="3465872"/>
              <a:ext cx="1068177" cy="230832"/>
            </a:xfrm>
            <a:prstGeom prst="rect">
              <a:avLst/>
            </a:prstGeom>
            <a:solidFill>
              <a:schemeClr val="bg1"/>
            </a:solidFill>
          </p:spPr>
          <p:txBody>
            <a:bodyPr wrap="square" lIns="0" r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PP &amp; </a:t>
              </a:r>
              <a:r>
                <a:rPr kumimoji="0" lang="de-DE" sz="900" b="0" i="0" u="none" strike="noStrike" kern="1200" cap="none" spc="0" normalizeH="0" baseline="0" noProof="0" err="1">
                  <a:ln>
                    <a:noFill/>
                  </a:ln>
                  <a:solidFill>
                    <a:prstClr val="black"/>
                  </a:solidFill>
                  <a:effectLst/>
                  <a:uLnTx/>
                  <a:uFillTx/>
                  <a:latin typeface="Verdana"/>
                  <a:ea typeface="+mn-ea"/>
                  <a:cs typeface="+mn-cs"/>
                </a:rPr>
                <a:t>Epsilonzelle</a:t>
              </a:r>
              <a:endParaRPr kumimoji="0" lang="de-DE" sz="900" b="0" i="0" u="none" strike="noStrike" kern="1200" cap="none" spc="0" normalizeH="0" baseline="0" noProof="0">
                <a:ln>
                  <a:noFill/>
                </a:ln>
                <a:solidFill>
                  <a:prstClr val="black"/>
                </a:solidFill>
                <a:effectLst/>
                <a:uLnTx/>
                <a:uFillTx/>
                <a:latin typeface="Verdana"/>
                <a:ea typeface="+mn-ea"/>
                <a:cs typeface="+mn-cs"/>
              </a:endParaRPr>
            </a:p>
          </p:txBody>
        </p:sp>
        <p:sp>
          <p:nvSpPr>
            <p:cNvPr id="15" name="Textfeld 14">
              <a:extLst>
                <a:ext uri="{FF2B5EF4-FFF2-40B4-BE49-F238E27FC236}">
                  <a16:creationId xmlns:a16="http://schemas.microsoft.com/office/drawing/2014/main" id="{FB96164C-DCE6-6793-C141-1462024B71D6}"/>
                </a:ext>
              </a:extLst>
            </p:cNvPr>
            <p:cNvSpPr txBox="1"/>
            <p:nvPr/>
          </p:nvSpPr>
          <p:spPr>
            <a:xfrm>
              <a:off x="4933789" y="3774107"/>
              <a:ext cx="820121" cy="230832"/>
            </a:xfrm>
            <a:prstGeom prst="rect">
              <a:avLst/>
            </a:prstGeom>
            <a:solidFill>
              <a:schemeClr val="bg1"/>
            </a:solidFill>
          </p:spPr>
          <p:txBody>
            <a:bodyPr wrap="square" lIns="0" r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Blutgefäß</a:t>
              </a:r>
            </a:p>
          </p:txBody>
        </p:sp>
        <p:sp>
          <p:nvSpPr>
            <p:cNvPr id="16" name="Textfeld 15">
              <a:extLst>
                <a:ext uri="{FF2B5EF4-FFF2-40B4-BE49-F238E27FC236}">
                  <a16:creationId xmlns:a16="http://schemas.microsoft.com/office/drawing/2014/main" id="{7D33D9B0-ADF2-0C08-C965-8BC36973DD1D}"/>
                </a:ext>
              </a:extLst>
            </p:cNvPr>
            <p:cNvSpPr txBox="1"/>
            <p:nvPr/>
          </p:nvSpPr>
          <p:spPr>
            <a:xfrm>
              <a:off x="6650722" y="3465872"/>
              <a:ext cx="1068177" cy="230832"/>
            </a:xfrm>
            <a:prstGeom prst="rect">
              <a:avLst/>
            </a:prstGeom>
            <a:solidFill>
              <a:schemeClr val="bg1"/>
            </a:solidFill>
          </p:spPr>
          <p:txBody>
            <a:bodyPr wrap="square" lIns="0" r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Immunzelle</a:t>
              </a:r>
            </a:p>
          </p:txBody>
        </p:sp>
        <p:sp>
          <p:nvSpPr>
            <p:cNvPr id="17" name="Textfeld 16">
              <a:extLst>
                <a:ext uri="{FF2B5EF4-FFF2-40B4-BE49-F238E27FC236}">
                  <a16:creationId xmlns:a16="http://schemas.microsoft.com/office/drawing/2014/main" id="{578F6C6E-F26E-0178-40EF-E386A9B9E158}"/>
                </a:ext>
              </a:extLst>
            </p:cNvPr>
            <p:cNvSpPr txBox="1"/>
            <p:nvPr/>
          </p:nvSpPr>
          <p:spPr>
            <a:xfrm>
              <a:off x="6656045" y="3734085"/>
              <a:ext cx="1695151" cy="369332"/>
            </a:xfrm>
            <a:prstGeom prst="rect">
              <a:avLst/>
            </a:prstGeom>
            <a:solidFill>
              <a:schemeClr val="bg1"/>
            </a:solidFill>
          </p:spPr>
          <p:txBody>
            <a:bodyPr wrap="square" lIns="0" rIns="0" rtlCol="0" anchor="ctr">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prstClr val="black"/>
                  </a:solidFill>
                  <a:effectLst/>
                  <a:uLnTx/>
                  <a:uFillTx/>
                  <a:latin typeface="Verdana"/>
                  <a:ea typeface="+mn-ea"/>
                  <a:cs typeface="+mn-cs"/>
                </a:rPr>
                <a:t>Degradation der </a:t>
              </a:r>
              <a:r>
                <a:rPr kumimoji="0" lang="de-DE" sz="900" b="0" i="0" u="none" strike="noStrike" kern="1200" cap="none" spc="0" normalizeH="0" baseline="0" noProof="0" err="1">
                  <a:ln>
                    <a:noFill/>
                  </a:ln>
                  <a:solidFill>
                    <a:prstClr val="black"/>
                  </a:solidFill>
                  <a:effectLst/>
                  <a:uLnTx/>
                  <a:uFillTx/>
                  <a:latin typeface="Verdana"/>
                  <a:ea typeface="+mn-ea"/>
                  <a:cs typeface="+mn-cs"/>
                </a:rPr>
                <a:t>peri-insulären</a:t>
              </a:r>
              <a:r>
                <a:rPr kumimoji="0" lang="de-DE" sz="900" b="0" i="0" u="none" strike="noStrike" kern="1200" cap="none" spc="0" normalizeH="0" baseline="0" noProof="0">
                  <a:ln>
                    <a:noFill/>
                  </a:ln>
                  <a:solidFill>
                    <a:prstClr val="black"/>
                  </a:solidFill>
                  <a:effectLst/>
                  <a:uLnTx/>
                  <a:uFillTx/>
                  <a:latin typeface="Verdana"/>
                  <a:ea typeface="+mn-ea"/>
                  <a:cs typeface="+mn-cs"/>
                </a:rPr>
                <a:t> Basalmembran</a:t>
              </a:r>
            </a:p>
          </p:txBody>
        </p:sp>
      </p:grpSp>
      <p:sp>
        <p:nvSpPr>
          <p:cNvPr id="21" name="Rechteck: abgerundete Ecken 20">
            <a:extLst>
              <a:ext uri="{FF2B5EF4-FFF2-40B4-BE49-F238E27FC236}">
                <a16:creationId xmlns:a16="http://schemas.microsoft.com/office/drawing/2014/main" id="{53ECE2D9-DE9C-F21C-839A-52039DE979F6}"/>
              </a:ext>
            </a:extLst>
          </p:cNvPr>
          <p:cNvSpPr/>
          <p:nvPr/>
        </p:nvSpPr>
        <p:spPr>
          <a:xfrm>
            <a:off x="304799" y="3766650"/>
            <a:ext cx="8526049" cy="1010185"/>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457200" rtl="0" eaLnBrk="1" fontAlgn="auto" latinLnBrk="0" hangingPunct="1">
              <a:lnSpc>
                <a:spcPct val="100000"/>
              </a:lnSpc>
              <a:spcBef>
                <a:spcPts val="0"/>
              </a:spcBef>
              <a:spcAft>
                <a:spcPts val="600"/>
              </a:spcAft>
              <a:buClr>
                <a:srgbClr val="7A00E6"/>
              </a:buClr>
              <a:buSzPct val="120000"/>
              <a:buFontTx/>
              <a:buNone/>
              <a:tabLst/>
              <a:defRPr/>
            </a:pPr>
            <a:r>
              <a:rPr kumimoji="0" lang="de-DE" sz="1000" b="0" i="0" u="none" strike="noStrike" kern="1200" cap="none" spc="0" normalizeH="0" baseline="0" noProof="0">
                <a:ln>
                  <a:noFill/>
                </a:ln>
                <a:solidFill>
                  <a:prstClr val="white"/>
                </a:solidFill>
                <a:effectLst/>
                <a:uLnTx/>
                <a:uFillTx/>
                <a:latin typeface="Verdana"/>
                <a:ea typeface="+mn-ea"/>
                <a:cs typeface="+mn-cs"/>
              </a:rPr>
              <a:t>Innerhalb einer ursprünglich gesunden Insel entwickelt ein Teil der Betazellen phänotypische und funktionelle </a:t>
            </a:r>
            <a:r>
              <a:rPr kumimoji="0" lang="de-DE" sz="1000" b="0" i="0" u="none" strike="noStrike" kern="1200" cap="none" spc="0" normalizeH="0" baseline="0" noProof="0" err="1">
                <a:ln>
                  <a:noFill/>
                </a:ln>
                <a:solidFill>
                  <a:prstClr val="white"/>
                </a:solidFill>
                <a:effectLst/>
                <a:uLnTx/>
                <a:uFillTx/>
                <a:latin typeface="Verdana"/>
                <a:ea typeface="+mn-ea"/>
                <a:cs typeface="+mn-cs"/>
              </a:rPr>
              <a:t>Beeinträchtigun</a:t>
            </a:r>
            <a:r>
              <a:rPr kumimoji="0" lang="de-DE" sz="1000" b="0" i="0" u="none" strike="noStrike" kern="1200" cap="none" spc="0" normalizeH="0" baseline="0" noProof="0">
                <a:ln>
                  <a:noFill/>
                </a:ln>
                <a:solidFill>
                  <a:prstClr val="white"/>
                </a:solidFill>
                <a:effectLst/>
                <a:uLnTx/>
                <a:uFillTx/>
                <a:latin typeface="Verdana"/>
                <a:ea typeface="+mn-ea"/>
                <a:cs typeface="+mn-cs"/>
              </a:rPr>
              <a:t>-gen. Dies führt zu einer Infiltration von Immunzellen um die (</a:t>
            </a:r>
            <a:r>
              <a:rPr kumimoji="0" lang="de-DE" sz="1000" b="0" i="0" u="none" strike="noStrike" kern="1200" cap="none" spc="0" normalizeH="0" baseline="0" noProof="0" err="1">
                <a:ln>
                  <a:noFill/>
                </a:ln>
                <a:solidFill>
                  <a:prstClr val="white"/>
                </a:solidFill>
                <a:effectLst/>
                <a:uLnTx/>
                <a:uFillTx/>
                <a:latin typeface="Verdana"/>
                <a:ea typeface="+mn-ea"/>
                <a:cs typeface="+mn-cs"/>
              </a:rPr>
              <a:t>periinsulitisch</a:t>
            </a:r>
            <a:r>
              <a:rPr kumimoji="0" lang="de-DE" sz="1000" b="0" i="0" u="none" strike="noStrike" kern="1200" cap="none" spc="0" normalizeH="0" baseline="0" noProof="0">
                <a:ln>
                  <a:noFill/>
                </a:ln>
                <a:solidFill>
                  <a:prstClr val="white"/>
                </a:solidFill>
                <a:effectLst/>
                <a:uLnTx/>
                <a:uFillTx/>
                <a:latin typeface="Verdana"/>
                <a:ea typeface="+mn-ea"/>
                <a:cs typeface="+mn-cs"/>
              </a:rPr>
              <a:t>) und innerhalb (</a:t>
            </a:r>
            <a:r>
              <a:rPr kumimoji="0" lang="de-DE" sz="1000" b="0" i="0" u="none" strike="noStrike" kern="1200" cap="none" spc="0" normalizeH="0" baseline="0" noProof="0" err="1">
                <a:ln>
                  <a:noFill/>
                </a:ln>
                <a:solidFill>
                  <a:prstClr val="white"/>
                </a:solidFill>
                <a:effectLst/>
                <a:uLnTx/>
                <a:uFillTx/>
                <a:latin typeface="Verdana"/>
                <a:ea typeface="+mn-ea"/>
                <a:cs typeface="+mn-cs"/>
              </a:rPr>
              <a:t>insulitisch</a:t>
            </a:r>
            <a:r>
              <a:rPr kumimoji="0" lang="de-DE" sz="1000" b="0" i="0" u="none" strike="noStrike" kern="1200" cap="none" spc="0" normalizeH="0" baseline="0" noProof="0">
                <a:ln>
                  <a:noFill/>
                </a:ln>
                <a:solidFill>
                  <a:prstClr val="white"/>
                </a:solidFill>
                <a:effectLst/>
                <a:uLnTx/>
                <a:uFillTx/>
                <a:latin typeface="Verdana"/>
                <a:ea typeface="+mn-ea"/>
                <a:cs typeface="+mn-cs"/>
              </a:rPr>
              <a:t>) der Insel, verbunden mit einem Abbau der </a:t>
            </a:r>
            <a:r>
              <a:rPr kumimoji="0" lang="de-DE" sz="1000" b="0" i="0" u="none" strike="noStrike" kern="1200" cap="none" spc="0" normalizeH="0" baseline="0" noProof="0" err="1">
                <a:ln>
                  <a:noFill/>
                </a:ln>
                <a:solidFill>
                  <a:prstClr val="white"/>
                </a:solidFill>
                <a:effectLst/>
                <a:uLnTx/>
                <a:uFillTx/>
                <a:latin typeface="Verdana"/>
                <a:ea typeface="+mn-ea"/>
                <a:cs typeface="+mn-cs"/>
              </a:rPr>
              <a:t>periinsulitischen</a:t>
            </a:r>
            <a:r>
              <a:rPr kumimoji="0" lang="de-DE" sz="1000" b="0" i="0" u="none" strike="noStrike" kern="1200" cap="none" spc="0" normalizeH="0" baseline="0" noProof="0">
                <a:ln>
                  <a:noFill/>
                </a:ln>
                <a:solidFill>
                  <a:prstClr val="white"/>
                </a:solidFill>
                <a:effectLst/>
                <a:uLnTx/>
                <a:uFillTx/>
                <a:latin typeface="Verdana"/>
                <a:ea typeface="+mn-ea"/>
                <a:cs typeface="+mn-cs"/>
              </a:rPr>
              <a:t> Basalmembran. Nach der immunvermittelten Zerstörung funktioneller Betazellen verlassen die Immunzellen die Insel und hinterlassen eine unregelmäßig geformte, insulinnegative, pseudoatrophische Insel, die durch das Vorhandensein der verbleibenden endokrinen Zelltypen (</a:t>
            </a:r>
            <a:r>
              <a:rPr kumimoji="0" lang="de-DE" sz="1000" b="0" i="0" u="none" strike="noStrike" kern="1200" cap="none" spc="0" normalizeH="0" baseline="0" noProof="0" err="1">
                <a:ln>
                  <a:noFill/>
                </a:ln>
                <a:solidFill>
                  <a:prstClr val="white"/>
                </a:solidFill>
                <a:effectLst/>
                <a:uLnTx/>
                <a:uFillTx/>
                <a:latin typeface="Verdana"/>
                <a:ea typeface="+mn-ea"/>
                <a:cs typeface="+mn-cs"/>
              </a:rPr>
              <a:t>alpha</a:t>
            </a:r>
            <a:r>
              <a:rPr kumimoji="0" lang="de-DE" sz="1000" b="0" i="0" u="none" strike="noStrike" kern="1200" cap="none" spc="0" normalizeH="0" baseline="0" noProof="0">
                <a:ln>
                  <a:noFill/>
                </a:ln>
                <a:solidFill>
                  <a:prstClr val="white"/>
                </a:solidFill>
                <a:effectLst/>
                <a:uLnTx/>
                <a:uFillTx/>
                <a:latin typeface="Verdana"/>
                <a:ea typeface="+mn-ea"/>
                <a:cs typeface="+mn-cs"/>
              </a:rPr>
              <a:t>, </a:t>
            </a:r>
            <a:r>
              <a:rPr kumimoji="0" lang="de-DE" sz="1000" b="0" i="0" u="none" strike="noStrike" kern="1200" cap="none" spc="0" normalizeH="0" baseline="0" noProof="0" err="1">
                <a:ln>
                  <a:noFill/>
                </a:ln>
                <a:solidFill>
                  <a:prstClr val="white"/>
                </a:solidFill>
                <a:effectLst/>
                <a:uLnTx/>
                <a:uFillTx/>
                <a:latin typeface="Verdana"/>
                <a:ea typeface="+mn-ea"/>
                <a:cs typeface="+mn-cs"/>
              </a:rPr>
              <a:t>delta</a:t>
            </a:r>
            <a:r>
              <a:rPr kumimoji="0" lang="de-DE" sz="1000" b="0" i="0" u="none" strike="noStrike" kern="1200" cap="none" spc="0" normalizeH="0" baseline="0" noProof="0">
                <a:ln>
                  <a:noFill/>
                </a:ln>
                <a:solidFill>
                  <a:prstClr val="white"/>
                </a:solidFill>
                <a:effectLst/>
                <a:uLnTx/>
                <a:uFillTx/>
                <a:latin typeface="Verdana"/>
                <a:ea typeface="+mn-ea"/>
                <a:cs typeface="+mn-cs"/>
              </a:rPr>
              <a:t>, PP, </a:t>
            </a:r>
            <a:r>
              <a:rPr kumimoji="0" lang="de-DE" sz="1000" b="0" i="0" u="none" strike="noStrike" kern="1200" cap="none" spc="0" normalizeH="0" baseline="0" noProof="0" err="1">
                <a:ln>
                  <a:noFill/>
                </a:ln>
                <a:solidFill>
                  <a:prstClr val="white"/>
                </a:solidFill>
                <a:effectLst/>
                <a:uLnTx/>
                <a:uFillTx/>
                <a:latin typeface="Verdana"/>
                <a:ea typeface="+mn-ea"/>
                <a:cs typeface="+mn-cs"/>
              </a:rPr>
              <a:t>epsilon</a:t>
            </a:r>
            <a:r>
              <a:rPr kumimoji="0" lang="de-DE" sz="1000" b="0" i="0" u="none" strike="noStrike" kern="1200" cap="none" spc="0" normalizeH="0" baseline="0" noProof="0">
                <a:ln>
                  <a:noFill/>
                </a:ln>
                <a:solidFill>
                  <a:prstClr val="white"/>
                </a:solidFill>
                <a:effectLst/>
                <a:uLnTx/>
                <a:uFillTx/>
                <a:latin typeface="Verdana"/>
                <a:ea typeface="+mn-ea"/>
                <a:cs typeface="+mn-cs"/>
              </a:rPr>
              <a:t>), einen verringerten Gefäßdurchmesser, eine erhöhte mikrovaskuläre Dichte und eine wiederhergestellte Integrität der </a:t>
            </a:r>
            <a:r>
              <a:rPr kumimoji="0" lang="de-DE" sz="1000" b="0" i="0" u="none" strike="noStrike" kern="1200" cap="none" spc="0" normalizeH="0" baseline="0" noProof="0" err="1">
                <a:ln>
                  <a:noFill/>
                </a:ln>
                <a:solidFill>
                  <a:prstClr val="white"/>
                </a:solidFill>
                <a:effectLst/>
                <a:uLnTx/>
                <a:uFillTx/>
                <a:latin typeface="Verdana"/>
                <a:ea typeface="+mn-ea"/>
                <a:cs typeface="+mn-cs"/>
              </a:rPr>
              <a:t>periinsulären</a:t>
            </a:r>
            <a:r>
              <a:rPr kumimoji="0" lang="de-DE" sz="1000" b="0" i="0" u="none" strike="noStrike" kern="1200" cap="none" spc="0" normalizeH="0" baseline="0" noProof="0">
                <a:ln>
                  <a:noFill/>
                </a:ln>
                <a:solidFill>
                  <a:prstClr val="white"/>
                </a:solidFill>
                <a:effectLst/>
                <a:uLnTx/>
                <a:uFillTx/>
                <a:latin typeface="Verdana"/>
                <a:ea typeface="+mn-ea"/>
                <a:cs typeface="+mn-cs"/>
              </a:rPr>
              <a:t> Basalmembran gekennzeichnet ist. </a:t>
            </a:r>
          </a:p>
        </p:txBody>
      </p:sp>
      <p:sp>
        <p:nvSpPr>
          <p:cNvPr id="22" name="Rechteck 21">
            <a:extLst>
              <a:ext uri="{FF2B5EF4-FFF2-40B4-BE49-F238E27FC236}">
                <a16:creationId xmlns:a16="http://schemas.microsoft.com/office/drawing/2014/main" id="{F57D20D1-8621-3585-5D8C-4D48F100F937}"/>
              </a:ext>
            </a:extLst>
          </p:cNvPr>
          <p:cNvSpPr/>
          <p:nvPr/>
        </p:nvSpPr>
        <p:spPr>
          <a:xfrm>
            <a:off x="1008346" y="892956"/>
            <a:ext cx="7121046" cy="2758381"/>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411209171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E0D4EB7-52EF-E9B4-799C-2E480D2C0D62}"/>
            </a:ext>
          </a:extLst>
        </p:cNvPr>
        <p:cNvGrpSpPr/>
        <p:nvPr/>
      </p:nvGrpSpPr>
      <p:grpSpPr>
        <a:xfrm>
          <a:off x="0" y="0"/>
          <a:ext cx="0" cy="0"/>
          <a:chOff x="0" y="0"/>
          <a:chExt cx="0" cy="0"/>
        </a:xfrm>
      </p:grpSpPr>
      <p:sp>
        <p:nvSpPr>
          <p:cNvPr id="9" name="Textplatzhalter 9">
            <a:extLst>
              <a:ext uri="{FF2B5EF4-FFF2-40B4-BE49-F238E27FC236}">
                <a16:creationId xmlns:a16="http://schemas.microsoft.com/office/drawing/2014/main" id="{0621EF56-BC70-1257-352F-E794B3AD982E}"/>
              </a:ext>
            </a:extLst>
          </p:cNvPr>
          <p:cNvSpPr txBox="1">
            <a:spLocks/>
          </p:cNvSpPr>
          <p:nvPr/>
        </p:nvSpPr>
        <p:spPr>
          <a:xfrm>
            <a:off x="325615" y="114091"/>
            <a:ext cx="8348672"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err="1">
                <a:ln>
                  <a:noFill/>
                </a:ln>
                <a:solidFill>
                  <a:srgbClr val="7030A0"/>
                </a:solidFill>
                <a:effectLst/>
                <a:uLnTx/>
                <a:uFillTx/>
                <a:latin typeface="Verdana"/>
                <a:ea typeface="Verdana"/>
                <a:cs typeface="Arial"/>
              </a:rPr>
              <a:t>Insulitis</a:t>
            </a:r>
            <a:r>
              <a:rPr kumimoji="0" lang="de-DE" sz="2000" b="1" i="0" u="none" strike="noStrike" kern="1200" cap="none" spc="0" normalizeH="0" baseline="0" noProof="0">
                <a:ln>
                  <a:noFill/>
                </a:ln>
                <a:solidFill>
                  <a:srgbClr val="7030A0"/>
                </a:solidFill>
                <a:effectLst/>
                <a:uLnTx/>
                <a:uFillTx/>
                <a:latin typeface="Verdana"/>
                <a:ea typeface="Verdana"/>
                <a:cs typeface="Arial"/>
              </a:rPr>
              <a:t>: Infiltration von Immunzellen in die Langerhans-Inseln führt zu Betazell-Verlust</a:t>
            </a:r>
            <a:r>
              <a:rPr kumimoji="0" lang="de-DE" sz="2000" b="1" i="0" u="none" strike="noStrike" kern="1200" cap="none" spc="0" normalizeH="0" baseline="30000" noProof="0">
                <a:ln>
                  <a:noFill/>
                </a:ln>
                <a:solidFill>
                  <a:srgbClr val="7030A0"/>
                </a:solidFill>
                <a:effectLst/>
                <a:uLnTx/>
                <a:uFillTx/>
                <a:latin typeface="Verdana"/>
                <a:ea typeface="Verdana"/>
                <a:cs typeface="Arial"/>
              </a:rPr>
              <a:t>1</a:t>
            </a:r>
          </a:p>
        </p:txBody>
      </p:sp>
      <p:sp>
        <p:nvSpPr>
          <p:cNvPr id="2" name="Rechteck: abgerundete Ecken 1">
            <a:extLst>
              <a:ext uri="{FF2B5EF4-FFF2-40B4-BE49-F238E27FC236}">
                <a16:creationId xmlns:a16="http://schemas.microsoft.com/office/drawing/2014/main" id="{7D192812-0360-AC4A-94D9-F17AEFB1EFF6}"/>
              </a:ext>
            </a:extLst>
          </p:cNvPr>
          <p:cNvSpPr/>
          <p:nvPr/>
        </p:nvSpPr>
        <p:spPr>
          <a:xfrm>
            <a:off x="2972243" y="978239"/>
            <a:ext cx="5596793" cy="1588524"/>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6213" marR="0" lvl="0" indent="-176213" algn="l" defTabSz="457200" rtl="0" eaLnBrk="1" fontAlgn="auto" latinLnBrk="0" hangingPunct="1">
              <a:lnSpc>
                <a:spcPct val="100000"/>
              </a:lnSpc>
              <a:spcBef>
                <a:spcPts val="0"/>
              </a:spcBef>
              <a:spcAft>
                <a:spcPts val="600"/>
              </a:spcAft>
              <a:buClr>
                <a:srgbClr val="7A00E6"/>
              </a:buClr>
              <a:buSzPct val="120000"/>
              <a:buFont typeface="Arial" panose="020B0604020202020204" pitchFamily="34" charset="0"/>
              <a:buChar char="•"/>
              <a:tabLst/>
              <a:defRPr/>
            </a:pPr>
            <a:r>
              <a:rPr kumimoji="0" lang="de-DE" sz="1000" b="0" i="0" u="none" strike="noStrike" kern="1200" cap="none" spc="0" normalizeH="0" baseline="0" noProof="0">
                <a:ln>
                  <a:noFill/>
                </a:ln>
                <a:solidFill>
                  <a:prstClr val="white"/>
                </a:solidFill>
                <a:effectLst/>
                <a:uLnTx/>
                <a:uFillTx/>
                <a:latin typeface="Verdana"/>
                <a:ea typeface="Verdana"/>
                <a:cs typeface="Arial"/>
              </a:rPr>
              <a:t>Vergleich von gesunden, nicht infiltrierten Kontroll-Pankreasinseln* (A – C) mit leicht infiltrierten Pankreasinseln* (Stadium 1; D – F) und stark infiltrierten Pankreasinseln* (Stadium 3; G – I)</a:t>
            </a:r>
          </a:p>
          <a:p>
            <a:pPr marL="176213" marR="0" lvl="0" indent="-176213" algn="l" defTabSz="457200" rtl="0" eaLnBrk="1" fontAlgn="auto" latinLnBrk="0" hangingPunct="1">
              <a:lnSpc>
                <a:spcPct val="100000"/>
              </a:lnSpc>
              <a:spcBef>
                <a:spcPts val="0"/>
              </a:spcBef>
              <a:spcAft>
                <a:spcPts val="600"/>
              </a:spcAft>
              <a:buClr>
                <a:srgbClr val="7A00E6"/>
              </a:buClr>
              <a:buSzPct val="120000"/>
              <a:buFont typeface="Arial" panose="020B0604020202020204" pitchFamily="34" charset="0"/>
              <a:buChar char="•"/>
              <a:tabLst/>
              <a:defRPr/>
            </a:pPr>
            <a:r>
              <a:rPr kumimoji="0" lang="de-DE" sz="1000" b="0" i="0" u="none" strike="noStrike" kern="1200" cap="none" spc="0" normalizeH="0" baseline="0" noProof="0">
                <a:ln>
                  <a:noFill/>
                </a:ln>
                <a:solidFill>
                  <a:prstClr val="white"/>
                </a:solidFill>
                <a:effectLst/>
                <a:uLnTx/>
                <a:uFillTx/>
                <a:latin typeface="Verdana"/>
                <a:ea typeface="Verdana"/>
                <a:cs typeface="Arial"/>
              </a:rPr>
              <a:t>A, D und G zeigt infiltrierende ED1</a:t>
            </a:r>
            <a:r>
              <a:rPr kumimoji="0" lang="de-DE" sz="1000" b="0" i="0" u="none" strike="noStrike" kern="1200" cap="none" spc="0" normalizeH="0" baseline="30000" noProof="0">
                <a:ln>
                  <a:noFill/>
                </a:ln>
                <a:solidFill>
                  <a:prstClr val="white"/>
                </a:solidFill>
                <a:effectLst/>
                <a:uLnTx/>
                <a:uFillTx/>
                <a:latin typeface="Verdana"/>
                <a:ea typeface="Verdana"/>
                <a:cs typeface="Arial"/>
              </a:rPr>
              <a:t>+</a:t>
            </a:r>
            <a:r>
              <a:rPr kumimoji="0" lang="de-DE" sz="1000" b="0" i="0" u="none" strike="noStrike" kern="1200" cap="none" spc="0" normalizeH="0" baseline="0" noProof="0">
                <a:ln>
                  <a:noFill/>
                </a:ln>
                <a:solidFill>
                  <a:prstClr val="white"/>
                </a:solidFill>
                <a:effectLst/>
                <a:uLnTx/>
                <a:uFillTx/>
                <a:latin typeface="Verdana"/>
                <a:ea typeface="Verdana"/>
                <a:cs typeface="Arial"/>
              </a:rPr>
              <a:t> Makrophagen</a:t>
            </a:r>
          </a:p>
          <a:p>
            <a:pPr marL="176213" marR="0" lvl="0" indent="-176213" algn="l" defTabSz="457200" rtl="0" eaLnBrk="1" fontAlgn="auto" latinLnBrk="0" hangingPunct="1">
              <a:lnSpc>
                <a:spcPct val="100000"/>
              </a:lnSpc>
              <a:spcBef>
                <a:spcPts val="0"/>
              </a:spcBef>
              <a:spcAft>
                <a:spcPts val="600"/>
              </a:spcAft>
              <a:buClr>
                <a:srgbClr val="7A00E6"/>
              </a:buClr>
              <a:buSzPct val="120000"/>
              <a:buFont typeface="Arial" panose="020B0604020202020204" pitchFamily="34" charset="0"/>
              <a:buChar char="•"/>
              <a:tabLst/>
              <a:defRPr/>
            </a:pPr>
            <a:r>
              <a:rPr kumimoji="0" lang="de-DE" sz="1000" b="0" i="0" u="none" strike="noStrike" kern="1200" cap="none" spc="0" normalizeH="0" baseline="0" noProof="0">
                <a:ln>
                  <a:noFill/>
                </a:ln>
                <a:solidFill>
                  <a:prstClr val="white"/>
                </a:solidFill>
                <a:effectLst/>
                <a:uLnTx/>
                <a:uFillTx/>
                <a:latin typeface="Verdana"/>
                <a:ea typeface="Verdana"/>
                <a:cs typeface="Arial"/>
              </a:rPr>
              <a:t>B, E und H zeigt das Vorhandensein von Insulin-produzierenden Betazellen</a:t>
            </a:r>
          </a:p>
          <a:p>
            <a:pPr marL="176213" marR="0" lvl="0" indent="-176213" algn="l" defTabSz="457200" rtl="0" eaLnBrk="1" fontAlgn="auto" latinLnBrk="0" hangingPunct="1">
              <a:lnSpc>
                <a:spcPct val="100000"/>
              </a:lnSpc>
              <a:spcBef>
                <a:spcPts val="0"/>
              </a:spcBef>
              <a:spcAft>
                <a:spcPts val="600"/>
              </a:spcAft>
              <a:buClr>
                <a:srgbClr val="7A00E6"/>
              </a:buClr>
              <a:buSzPct val="120000"/>
              <a:buFont typeface="Arial" panose="020B0604020202020204" pitchFamily="34" charset="0"/>
              <a:buChar char="•"/>
              <a:tabLst/>
              <a:defRPr/>
            </a:pPr>
            <a:r>
              <a:rPr kumimoji="0" lang="de-DE" sz="1000" b="0" i="0" u="none" strike="noStrike" kern="1200" cap="none" spc="0" normalizeH="0" baseline="0" noProof="0">
                <a:ln>
                  <a:noFill/>
                </a:ln>
                <a:solidFill>
                  <a:prstClr val="white"/>
                </a:solidFill>
                <a:effectLst/>
                <a:uLnTx/>
                <a:uFillTx/>
                <a:latin typeface="Verdana"/>
                <a:ea typeface="Verdana"/>
                <a:cs typeface="Arial"/>
              </a:rPr>
              <a:t>C, F und I zeigt infiltrierende zytotoxische CD8</a:t>
            </a:r>
            <a:r>
              <a:rPr kumimoji="0" lang="de-DE" sz="1000" b="0" i="0" u="none" strike="noStrike" kern="1200" cap="none" spc="0" normalizeH="0" baseline="30000" noProof="0">
                <a:ln>
                  <a:noFill/>
                </a:ln>
                <a:solidFill>
                  <a:prstClr val="white"/>
                </a:solidFill>
                <a:effectLst/>
                <a:uLnTx/>
                <a:uFillTx/>
                <a:latin typeface="Verdana"/>
                <a:ea typeface="Verdana"/>
                <a:cs typeface="Arial"/>
              </a:rPr>
              <a:t>+</a:t>
            </a:r>
            <a:r>
              <a:rPr kumimoji="0" lang="de-DE" sz="1000" b="0" i="0" u="none" strike="noStrike" kern="1200" cap="none" spc="0" normalizeH="0" baseline="0" noProof="0">
                <a:ln>
                  <a:noFill/>
                </a:ln>
                <a:solidFill>
                  <a:prstClr val="white"/>
                </a:solidFill>
                <a:effectLst/>
                <a:uLnTx/>
                <a:uFillTx/>
                <a:latin typeface="Verdana"/>
                <a:ea typeface="Verdana"/>
                <a:cs typeface="Arial"/>
              </a:rPr>
              <a:t> T-Zellen</a:t>
            </a:r>
          </a:p>
          <a:p>
            <a:pPr marL="176213" marR="0" lvl="0" indent="-176213" algn="l" defTabSz="457200" rtl="0" eaLnBrk="1" fontAlgn="auto" latinLnBrk="0" hangingPunct="1">
              <a:lnSpc>
                <a:spcPct val="100000"/>
              </a:lnSpc>
              <a:spcBef>
                <a:spcPts val="0"/>
              </a:spcBef>
              <a:spcAft>
                <a:spcPts val="600"/>
              </a:spcAft>
              <a:buClr>
                <a:srgbClr val="7A00E6"/>
              </a:buClr>
              <a:buSzPct val="120000"/>
              <a:buFont typeface="Arial" panose="020B0604020202020204" pitchFamily="34" charset="0"/>
              <a:buChar char="•"/>
              <a:tabLst/>
              <a:defRPr/>
            </a:pPr>
            <a:r>
              <a:rPr kumimoji="0" lang="de-DE" sz="1000" b="0" i="0" u="none" strike="noStrike" kern="1200" cap="none" spc="0" normalizeH="0" baseline="0" noProof="0">
                <a:ln>
                  <a:noFill/>
                </a:ln>
                <a:solidFill>
                  <a:prstClr val="white"/>
                </a:solidFill>
                <a:effectLst/>
                <a:uLnTx/>
                <a:uFillTx/>
                <a:latin typeface="Verdana"/>
                <a:ea typeface="Verdana"/>
                <a:cs typeface="Arial"/>
              </a:rPr>
              <a:t>Die gestrichelten Linien stellen die Grenzen der Insel dar</a:t>
            </a:r>
          </a:p>
        </p:txBody>
      </p:sp>
      <p:sp>
        <p:nvSpPr>
          <p:cNvPr id="4" name="Rechteck: abgerundete Ecken 3">
            <a:extLst>
              <a:ext uri="{FF2B5EF4-FFF2-40B4-BE49-F238E27FC236}">
                <a16:creationId xmlns:a16="http://schemas.microsoft.com/office/drawing/2014/main" id="{A86B41EC-5E36-30E7-0331-60DE5E24765D}"/>
              </a:ext>
            </a:extLst>
          </p:cNvPr>
          <p:cNvSpPr/>
          <p:nvPr/>
        </p:nvSpPr>
        <p:spPr>
          <a:xfrm>
            <a:off x="2972242" y="2638722"/>
            <a:ext cx="5596793" cy="1975283"/>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6213" marR="0" lvl="0" indent="-176213" algn="l" defTabSz="457200" rtl="0" eaLnBrk="1" fontAlgn="auto" latinLnBrk="0" hangingPunct="1">
              <a:lnSpc>
                <a:spcPct val="100000"/>
              </a:lnSpc>
              <a:spcBef>
                <a:spcPts val="0"/>
              </a:spcBef>
              <a:spcAft>
                <a:spcPts val="600"/>
              </a:spcAft>
              <a:buClr>
                <a:srgbClr val="7A00E6"/>
              </a:buClr>
              <a:buSzPct val="120000"/>
              <a:buFont typeface="Arial" panose="020B0604020202020204" pitchFamily="34" charset="0"/>
              <a:buChar char="•"/>
              <a:tabLst/>
              <a:defRPr/>
            </a:pPr>
            <a:r>
              <a:rPr kumimoji="0" lang="de-DE" sz="1000" b="0" i="0" u="none" strike="noStrike" kern="1200" cap="none" spc="0" normalizeH="0" baseline="0" noProof="0">
                <a:ln>
                  <a:noFill/>
                </a:ln>
                <a:solidFill>
                  <a:prstClr val="white"/>
                </a:solidFill>
                <a:effectLst/>
                <a:uLnTx/>
                <a:uFillTx/>
                <a:latin typeface="Verdana"/>
                <a:ea typeface="Verdana"/>
                <a:cs typeface="Arial"/>
              </a:rPr>
              <a:t>Die Kontroll-Inseln zeigen keine Anzeichen von Immunzell-Infiltration and die Betazellen zeigen die typische zytoplasmatische Insulinfärbung (B)</a:t>
            </a:r>
          </a:p>
          <a:p>
            <a:pPr marL="176213" marR="0" lvl="0" indent="-176213" algn="l" defTabSz="457200" rtl="0" eaLnBrk="1" fontAlgn="auto" latinLnBrk="0" hangingPunct="1">
              <a:lnSpc>
                <a:spcPct val="100000"/>
              </a:lnSpc>
              <a:spcBef>
                <a:spcPts val="0"/>
              </a:spcBef>
              <a:spcAft>
                <a:spcPts val="600"/>
              </a:spcAft>
              <a:buClr>
                <a:srgbClr val="7A00E6"/>
              </a:buClr>
              <a:buSzPct val="120000"/>
              <a:buFont typeface="Arial" panose="020B0604020202020204" pitchFamily="34" charset="0"/>
              <a:buChar char="•"/>
              <a:tabLst/>
              <a:defRPr/>
            </a:pPr>
            <a:r>
              <a:rPr kumimoji="0" lang="de-DE" sz="1000" b="0" i="0" u="none" strike="noStrike" kern="1200" cap="none" spc="0" normalizeH="0" baseline="0" noProof="0">
                <a:ln>
                  <a:noFill/>
                </a:ln>
                <a:solidFill>
                  <a:prstClr val="white"/>
                </a:solidFill>
                <a:effectLst/>
                <a:uLnTx/>
                <a:uFillTx/>
                <a:latin typeface="Verdana"/>
                <a:ea typeface="Verdana"/>
                <a:cs typeface="Arial"/>
              </a:rPr>
              <a:t>Bei den leicht infiltrierten Inseln ist die geringe Menge an infiltrierenden Immunzellen (vorwiegend Makrophagen) auf die Peripherie beschränkt (D).  Die meisten Betazellen im Inselzentrum zeigen eine moderate Insulinfärbung, während die in der Peripherie eine Zellrundung und eine intensive Insulinfärbung als Zeichen des programmierten Zelltods (Apoptose) zeigen (E)</a:t>
            </a:r>
          </a:p>
          <a:p>
            <a:pPr marL="176213" marR="0" lvl="0" indent="-176213" algn="l" defTabSz="457200" rtl="0" eaLnBrk="1" fontAlgn="auto" latinLnBrk="0" hangingPunct="1">
              <a:lnSpc>
                <a:spcPct val="100000"/>
              </a:lnSpc>
              <a:spcBef>
                <a:spcPts val="0"/>
              </a:spcBef>
              <a:spcAft>
                <a:spcPts val="600"/>
              </a:spcAft>
              <a:buClr>
                <a:srgbClr val="7A00E6"/>
              </a:buClr>
              <a:buSzPct val="120000"/>
              <a:buFont typeface="Arial" panose="020B0604020202020204" pitchFamily="34" charset="0"/>
              <a:buChar char="•"/>
              <a:tabLst/>
              <a:defRPr/>
            </a:pPr>
            <a:r>
              <a:rPr kumimoji="0" lang="de-DE" sz="1000" b="0" i="0" u="none" strike="noStrike" kern="1200" cap="none" spc="0" normalizeH="0" baseline="0" noProof="0">
                <a:ln>
                  <a:noFill/>
                </a:ln>
                <a:solidFill>
                  <a:prstClr val="white"/>
                </a:solidFill>
                <a:effectLst/>
                <a:uLnTx/>
                <a:uFillTx/>
                <a:latin typeface="Verdana"/>
                <a:ea typeface="Verdana"/>
                <a:cs typeface="Arial"/>
              </a:rPr>
              <a:t>Bei den stark infiltrierten Inseln sind große Mengen an ED1</a:t>
            </a:r>
            <a:r>
              <a:rPr kumimoji="0" lang="de-DE" sz="1000" b="0" i="0" u="none" strike="noStrike" kern="1200" cap="none" spc="0" normalizeH="0" baseline="30000" noProof="0">
                <a:ln>
                  <a:noFill/>
                </a:ln>
                <a:solidFill>
                  <a:prstClr val="white"/>
                </a:solidFill>
                <a:effectLst/>
                <a:uLnTx/>
                <a:uFillTx/>
                <a:latin typeface="Verdana"/>
                <a:ea typeface="Verdana"/>
                <a:cs typeface="Arial"/>
              </a:rPr>
              <a:t>+</a:t>
            </a:r>
            <a:r>
              <a:rPr kumimoji="0" lang="de-DE" sz="1000" b="0" i="0" u="none" strike="noStrike" kern="1200" cap="none" spc="0" normalizeH="0" baseline="0" noProof="0">
                <a:ln>
                  <a:noFill/>
                </a:ln>
                <a:solidFill>
                  <a:prstClr val="white"/>
                </a:solidFill>
                <a:effectLst/>
                <a:uLnTx/>
                <a:uFillTx/>
                <a:latin typeface="Verdana"/>
                <a:ea typeface="Verdana"/>
                <a:cs typeface="Arial"/>
              </a:rPr>
              <a:t> Makrophagen und CD8</a:t>
            </a:r>
            <a:r>
              <a:rPr kumimoji="0" lang="de-DE" sz="1000" b="0" i="0" u="none" strike="noStrike" kern="1200" cap="none" spc="0" normalizeH="0" baseline="30000" noProof="0">
                <a:ln>
                  <a:noFill/>
                </a:ln>
                <a:solidFill>
                  <a:prstClr val="white"/>
                </a:solidFill>
                <a:effectLst/>
                <a:uLnTx/>
                <a:uFillTx/>
                <a:latin typeface="Verdana"/>
                <a:ea typeface="Verdana"/>
                <a:cs typeface="Arial"/>
              </a:rPr>
              <a:t>+</a:t>
            </a:r>
            <a:r>
              <a:rPr kumimoji="0" lang="de-DE" sz="1000" b="0" i="0" u="none" strike="noStrike" kern="1200" cap="none" spc="0" normalizeH="0" baseline="0" noProof="0">
                <a:ln>
                  <a:noFill/>
                </a:ln>
                <a:solidFill>
                  <a:prstClr val="white"/>
                </a:solidFill>
                <a:effectLst/>
                <a:uLnTx/>
                <a:uFillTx/>
                <a:latin typeface="Verdana"/>
                <a:ea typeface="Verdana"/>
                <a:cs typeface="Arial"/>
              </a:rPr>
              <a:t> T-Zellen in die gesamte Insel eingewandert und haben die </a:t>
            </a:r>
            <a:r>
              <a:rPr kumimoji="0" lang="de-DE" sz="1000" b="0" i="0" u="none" strike="noStrike" kern="1200" cap="none" spc="0" normalizeH="0" baseline="0" noProof="0" err="1">
                <a:ln>
                  <a:noFill/>
                </a:ln>
                <a:solidFill>
                  <a:prstClr val="white"/>
                </a:solidFill>
                <a:effectLst/>
                <a:uLnTx/>
                <a:uFillTx/>
                <a:latin typeface="Verdana"/>
                <a:ea typeface="Verdana"/>
                <a:cs typeface="Arial"/>
              </a:rPr>
              <a:t>Mikroarchitek-tur</a:t>
            </a:r>
            <a:r>
              <a:rPr kumimoji="0" lang="de-DE" sz="1000" b="0" i="0" u="none" strike="noStrike" kern="1200" cap="none" spc="0" normalizeH="0" baseline="0" noProof="0">
                <a:ln>
                  <a:noFill/>
                </a:ln>
                <a:solidFill>
                  <a:prstClr val="white"/>
                </a:solidFill>
                <a:effectLst/>
                <a:uLnTx/>
                <a:uFillTx/>
                <a:latin typeface="Verdana"/>
                <a:ea typeface="Verdana"/>
                <a:cs typeface="Arial"/>
              </a:rPr>
              <a:t> der Insel zerstört (G, I). Einige pankreatische Betazellen haben in kleinen Clustern innerhalb des massiven Immunzellinfiltrats überlebt (H) </a:t>
            </a:r>
          </a:p>
        </p:txBody>
      </p:sp>
      <p:sp>
        <p:nvSpPr>
          <p:cNvPr id="7" name="TextBox 3037">
            <a:extLst>
              <a:ext uri="{FF2B5EF4-FFF2-40B4-BE49-F238E27FC236}">
                <a16:creationId xmlns:a16="http://schemas.microsoft.com/office/drawing/2014/main" id="{DE674EA7-5E66-69F1-152E-586039DE03CF}"/>
              </a:ext>
            </a:extLst>
          </p:cNvPr>
          <p:cNvSpPr txBox="1"/>
          <p:nvPr/>
        </p:nvSpPr>
        <p:spPr>
          <a:xfrm>
            <a:off x="325615" y="4944764"/>
            <a:ext cx="6928854"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 sz="600" b="1" i="0" u="none" strike="noStrike" kern="1200" cap="none" spc="0" normalizeH="0" baseline="0" noProof="0">
                <a:ln>
                  <a:noFill/>
                </a:ln>
                <a:solidFill>
                  <a:srgbClr val="404040"/>
                </a:solidFill>
                <a:effectLst/>
                <a:uLnTx/>
                <a:uFillTx/>
                <a:latin typeface="Verdana"/>
                <a:ea typeface="Verdana"/>
                <a:cs typeface="Arial"/>
              </a:rPr>
              <a:t>1.</a:t>
            </a:r>
            <a:r>
              <a:rPr kumimoji="0" lang="de" sz="600" b="0" i="0" u="none" strike="noStrike" kern="1200" cap="none" spc="0" normalizeH="0" baseline="0" noProof="0">
                <a:ln>
                  <a:noFill/>
                </a:ln>
                <a:solidFill>
                  <a:srgbClr val="404040"/>
                </a:solidFill>
                <a:effectLst/>
                <a:uLnTx/>
                <a:uFillTx/>
                <a:latin typeface="Verdana"/>
                <a:ea typeface="Verdana"/>
                <a:cs typeface="Arial"/>
              </a:rPr>
              <a:t> Jörns A </a:t>
            </a:r>
            <a:r>
              <a:rPr kumimoji="0" lang="de" sz="600" b="0" i="1" u="none" strike="noStrike" kern="1200" cap="none" spc="0" normalizeH="0" baseline="0" noProof="0">
                <a:ln>
                  <a:noFill/>
                </a:ln>
                <a:solidFill>
                  <a:srgbClr val="404040"/>
                </a:solidFill>
                <a:effectLst/>
                <a:uLnTx/>
                <a:uFillTx/>
                <a:latin typeface="Verdana"/>
                <a:ea typeface="Verdana"/>
                <a:cs typeface="Arial"/>
              </a:rPr>
              <a:t>et al. Diabetes </a:t>
            </a:r>
            <a:r>
              <a:rPr kumimoji="0" lang="de" sz="600" b="0" i="0" u="none" strike="noStrike" kern="1200" cap="none" spc="0" normalizeH="0" baseline="0" noProof="0">
                <a:ln>
                  <a:noFill/>
                </a:ln>
                <a:solidFill>
                  <a:srgbClr val="404040"/>
                </a:solidFill>
                <a:effectLst/>
                <a:uLnTx/>
                <a:uFillTx/>
                <a:latin typeface="Verdana"/>
                <a:ea typeface="Verdana"/>
                <a:cs typeface="Arial"/>
              </a:rPr>
              <a:t>2005; 54: 2041</a:t>
            </a:r>
            <a:r>
              <a:rPr kumimoji="0" lang="de" sz="600" b="0" i="0" u="none" strike="noStrike" kern="1200" cap="none" spc="0" normalizeH="0" baseline="0" noProof="0">
                <a:ln>
                  <a:noFill/>
                </a:ln>
                <a:solidFill>
                  <a:srgbClr val="404040"/>
                </a:solidFill>
                <a:effectLst/>
                <a:uLnTx/>
                <a:uFillTx/>
                <a:latin typeface="Verdana"/>
                <a:ea typeface="Arial"/>
                <a:cs typeface="Arial"/>
              </a:rPr>
              <a:t>–</a:t>
            </a:r>
            <a:r>
              <a:rPr kumimoji="0" lang="de" sz="600" b="0" i="0" u="none" strike="noStrike" kern="1200" cap="none" spc="0" normalizeH="0" baseline="0" noProof="0">
                <a:ln>
                  <a:noFill/>
                </a:ln>
                <a:solidFill>
                  <a:srgbClr val="404040"/>
                </a:solidFill>
                <a:effectLst/>
                <a:uLnTx/>
                <a:uFillTx/>
                <a:latin typeface="Verdana"/>
                <a:ea typeface="Verdana"/>
                <a:cs typeface="Arial"/>
              </a:rPr>
              <a:t>52.</a:t>
            </a:r>
            <a:endParaRPr kumimoji="0" lang="en-US" sz="600" b="0" i="0" u="none" strike="noStrike" kern="1200" cap="none" spc="0" normalizeH="0" baseline="0" noProof="0">
              <a:ln>
                <a:noFill/>
              </a:ln>
              <a:solidFill>
                <a:srgbClr val="404040"/>
              </a:solidFill>
              <a:effectLst/>
              <a:uLnTx/>
              <a:uFillTx/>
              <a:latin typeface="Verdana"/>
              <a:ea typeface="Verdana"/>
              <a:cs typeface="Arial"/>
            </a:endParaRPr>
          </a:p>
        </p:txBody>
      </p:sp>
      <p:pic>
        <p:nvPicPr>
          <p:cNvPr id="17" name="Grafik 16" descr="Ein Bild, das Muster enthält.&#10;&#10;Automatisch generierte Beschreibung mit geringer Zuverlässigkeit">
            <a:extLst>
              <a:ext uri="{FF2B5EF4-FFF2-40B4-BE49-F238E27FC236}">
                <a16:creationId xmlns:a16="http://schemas.microsoft.com/office/drawing/2014/main" id="{7D58D293-A45E-4974-1659-D73DD0F7580F}"/>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00473" y="1123112"/>
            <a:ext cx="2389077" cy="3328555"/>
          </a:xfrm>
          <a:prstGeom prst="rect">
            <a:avLst/>
          </a:prstGeom>
        </p:spPr>
      </p:pic>
      <p:sp>
        <p:nvSpPr>
          <p:cNvPr id="22" name="TextBox 28">
            <a:extLst>
              <a:ext uri="{FF2B5EF4-FFF2-40B4-BE49-F238E27FC236}">
                <a16:creationId xmlns:a16="http://schemas.microsoft.com/office/drawing/2014/main" id="{8F7E5142-43B3-3F5B-704C-91ED291C4065}"/>
              </a:ext>
            </a:extLst>
          </p:cNvPr>
          <p:cNvSpPr txBox="1"/>
          <p:nvPr/>
        </p:nvSpPr>
        <p:spPr>
          <a:xfrm>
            <a:off x="325615" y="4800415"/>
            <a:ext cx="6504233" cy="184666"/>
          </a:xfrm>
          <a:prstGeom prst="rect">
            <a:avLst/>
          </a:prstGeom>
          <a:noFill/>
          <a:ln w="9525" cap="flat" cmpd="sng" algn="ctr">
            <a:noFill/>
            <a:prstDash val="solid"/>
            <a:round/>
            <a:headEnd type="none" w="med" len="med"/>
            <a:tailEnd type="none" w="med" len="med"/>
          </a:ln>
        </p:spPr>
        <p:txBody>
          <a:bodyPr wrap="square" anchor="b">
            <a:spAutoFit/>
          </a:bodyPr>
          <a:lstStyle/>
          <a:p>
            <a:pPr marL="0" marR="0" lvl="0" indent="0" algn="l" defTabSz="514337" rtl="0" eaLnBrk="1" fontAlgn="auto" latinLnBrk="0" hangingPunct="1">
              <a:lnSpc>
                <a:spcPct val="100000"/>
              </a:lnSpc>
              <a:spcBef>
                <a:spcPts val="0"/>
              </a:spcBef>
              <a:spcAft>
                <a:spcPts val="338"/>
              </a:spcAft>
              <a:buClrTx/>
              <a:buSzTx/>
              <a:buFontTx/>
              <a:buNone/>
              <a:tabLst/>
              <a:defRPr/>
            </a:pPr>
            <a:r>
              <a:rPr kumimoji="0" lang="de-DE" altLang="de-DE" sz="600" b="0" i="0" u="none" strike="noStrike" kern="1200" cap="none" spc="0" normalizeH="0" baseline="0" noProof="0">
                <a:ln>
                  <a:noFill/>
                </a:ln>
                <a:solidFill>
                  <a:srgbClr val="404040"/>
                </a:solidFill>
                <a:effectLst/>
                <a:uLnTx/>
                <a:uFillTx/>
                <a:latin typeface="Verdana"/>
                <a:ea typeface="Verdana"/>
                <a:cs typeface="Arial"/>
              </a:rPr>
              <a:t>* Pankreasinseln von IDDM-Ratten, einem Tiermodel für spontane Entwicklung eines Typ-1-Diabetes</a:t>
            </a:r>
            <a:endParaRPr kumimoji="0" lang="de-DE" altLang="de-DE" sz="600" b="0" i="0" u="none" strike="noStrike" kern="1200" cap="none" spc="0" normalizeH="0" baseline="30000" noProof="0">
              <a:ln>
                <a:noFill/>
              </a:ln>
              <a:solidFill>
                <a:srgbClr val="404040"/>
              </a:solidFill>
              <a:effectLst/>
              <a:uLnTx/>
              <a:uFillTx/>
              <a:latin typeface="Verdana"/>
              <a:ea typeface="Verdana"/>
              <a:cs typeface="Arial"/>
            </a:endParaRPr>
          </a:p>
        </p:txBody>
      </p:sp>
    </p:spTree>
    <p:extLst>
      <p:ext uri="{BB962C8B-B14F-4D97-AF65-F5344CB8AC3E}">
        <p14:creationId xmlns:p14="http://schemas.microsoft.com/office/powerpoint/2010/main" val="540198803"/>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platzhalter 9">
            <a:extLst>
              <a:ext uri="{FF2B5EF4-FFF2-40B4-BE49-F238E27FC236}">
                <a16:creationId xmlns:a16="http://schemas.microsoft.com/office/drawing/2014/main" id="{E44CC2D4-A7AB-F0D1-1C75-F3EE6EA6D8D1}"/>
              </a:ext>
            </a:extLst>
          </p:cNvPr>
          <p:cNvSpPr txBox="1">
            <a:spLocks/>
          </p:cNvSpPr>
          <p:nvPr/>
        </p:nvSpPr>
        <p:spPr>
          <a:xfrm>
            <a:off x="325615" y="113166"/>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Zusammenfassung Autoimmunerkrankung T1D</a:t>
            </a:r>
          </a:p>
        </p:txBody>
      </p:sp>
      <p:sp>
        <p:nvSpPr>
          <p:cNvPr id="5" name="Text Placeholder 7">
            <a:extLst>
              <a:ext uri="{FF2B5EF4-FFF2-40B4-BE49-F238E27FC236}">
                <a16:creationId xmlns:a16="http://schemas.microsoft.com/office/drawing/2014/main" id="{2E24D832-5142-8ECF-38CC-B6AC02FEFBE9}"/>
              </a:ext>
            </a:extLst>
          </p:cNvPr>
          <p:cNvSpPr txBox="1"/>
          <p:nvPr/>
        </p:nvSpPr>
        <p:spPr>
          <a:xfrm>
            <a:off x="314921" y="758850"/>
            <a:ext cx="8286327" cy="3140009"/>
          </a:xfrm>
          <a:prstGeom prst="rect">
            <a:avLst/>
          </a:prstGeom>
        </p:spPr>
        <p:txBody>
          <a:bodyPr/>
          <a:lstStyle>
            <a:lvl1pPr marL="0" indent="0" algn="l" defTabSz="685783"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794"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189"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3983" indent="-226794"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15" indent="-285743" algn="l" defTabSz="685783"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457" indent="0" algn="l" defTabSz="685783"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360363" lvl="1" indent="-268288" defTabSz="457200">
              <a:lnSpc>
                <a:spcPct val="100000"/>
              </a:lnSpc>
              <a:spcBef>
                <a:spcPts val="600"/>
              </a:spcBef>
              <a:buSzPct val="120000"/>
              <a:defRPr/>
            </a:pPr>
            <a:r>
              <a:rPr lang="de">
                <a:solidFill>
                  <a:srgbClr val="404040"/>
                </a:solidFill>
                <a:latin typeface="+mn-lt"/>
                <a:ea typeface="+mn-ea"/>
                <a:cs typeface="+mn-cs"/>
              </a:rPr>
              <a:t>Schlüsselstellen sind </a:t>
            </a:r>
            <a:r>
              <a:rPr lang="de" b="1">
                <a:solidFill>
                  <a:srgbClr val="404040"/>
                </a:solidFill>
                <a:latin typeface="+mn-lt"/>
                <a:ea typeface="+mn-ea"/>
                <a:cs typeface="+mn-cs"/>
              </a:rPr>
              <a:t>fehlgesteuerte Entwicklung der T-Zellen </a:t>
            </a:r>
            <a:r>
              <a:rPr lang="de">
                <a:solidFill>
                  <a:srgbClr val="404040"/>
                </a:solidFill>
                <a:latin typeface="+mn-lt"/>
                <a:ea typeface="+mn-ea"/>
                <a:cs typeface="+mn-cs"/>
              </a:rPr>
              <a:t>im Thymus, </a:t>
            </a:r>
            <a:r>
              <a:rPr lang="de" b="1">
                <a:solidFill>
                  <a:srgbClr val="404040"/>
                </a:solidFill>
                <a:latin typeface="+mn-lt"/>
                <a:ea typeface="+mn-ea"/>
                <a:cs typeface="+mn-cs"/>
              </a:rPr>
              <a:t>vermehrte Inselautoantigen-reaktive T- und B-Zellen in den Pankreas-Lymphknoten </a:t>
            </a:r>
            <a:r>
              <a:rPr lang="de">
                <a:solidFill>
                  <a:srgbClr val="404040"/>
                </a:solidFill>
                <a:latin typeface="+mn-lt"/>
                <a:ea typeface="+mn-ea"/>
                <a:cs typeface="+mn-cs"/>
              </a:rPr>
              <a:t>und </a:t>
            </a:r>
            <a:r>
              <a:rPr lang="de" b="1">
                <a:solidFill>
                  <a:srgbClr val="404040"/>
                </a:solidFill>
                <a:latin typeface="+mn-lt"/>
                <a:ea typeface="+mn-ea"/>
                <a:cs typeface="+mn-cs"/>
              </a:rPr>
              <a:t>inflammatorischer Stress der </a:t>
            </a:r>
            <a:r>
              <a:rPr lang="de-DE" b="1">
                <a:solidFill>
                  <a:srgbClr val="404040"/>
                </a:solidFill>
                <a:latin typeface="+mn-lt"/>
                <a:ea typeface="+mn-ea"/>
                <a:cs typeface="+mn-cs"/>
              </a:rPr>
              <a:t>Betazellen </a:t>
            </a:r>
            <a:r>
              <a:rPr lang="de-DE">
                <a:solidFill>
                  <a:srgbClr val="404040"/>
                </a:solidFill>
                <a:latin typeface="+mn-lt"/>
                <a:ea typeface="+mn-ea"/>
                <a:cs typeface="+mn-cs"/>
              </a:rPr>
              <a:t>mit vermehrter Autoantigen-Freisetzung</a:t>
            </a:r>
            <a:r>
              <a:rPr lang="de-DE" baseline="30000">
                <a:solidFill>
                  <a:srgbClr val="404040"/>
                </a:solidFill>
                <a:latin typeface="+mn-lt"/>
                <a:ea typeface="+mn-ea"/>
                <a:cs typeface="+mn-cs"/>
              </a:rPr>
              <a:t>1</a:t>
            </a:r>
          </a:p>
          <a:p>
            <a:pPr marL="360363" lvl="1" indent="-268288" defTabSz="457200">
              <a:lnSpc>
                <a:spcPct val="100000"/>
              </a:lnSpc>
              <a:spcBef>
                <a:spcPts val="600"/>
              </a:spcBef>
              <a:buSzPct val="120000"/>
              <a:defRPr/>
            </a:pPr>
            <a:r>
              <a:rPr lang="de-DE">
                <a:solidFill>
                  <a:srgbClr val="404040"/>
                </a:solidFill>
                <a:latin typeface="+mn-lt"/>
                <a:ea typeface="+mn-ea"/>
                <a:cs typeface="+mn-cs"/>
              </a:rPr>
              <a:t>Das </a:t>
            </a:r>
            <a:r>
              <a:rPr lang="de-DE" b="1">
                <a:solidFill>
                  <a:srgbClr val="404040"/>
                </a:solidFill>
                <a:latin typeface="+mn-lt"/>
                <a:ea typeface="+mn-ea"/>
                <a:cs typeface="+mn-cs"/>
              </a:rPr>
              <a:t>Darmmikrobiom</a:t>
            </a:r>
            <a:r>
              <a:rPr lang="de-DE">
                <a:solidFill>
                  <a:srgbClr val="404040"/>
                </a:solidFill>
                <a:latin typeface="+mn-lt"/>
                <a:ea typeface="+mn-ea"/>
                <a:cs typeface="+mn-cs"/>
              </a:rPr>
              <a:t> und „</a:t>
            </a:r>
            <a:r>
              <a:rPr lang="de-DE" err="1">
                <a:solidFill>
                  <a:srgbClr val="404040"/>
                </a:solidFill>
                <a:latin typeface="+mn-lt"/>
                <a:ea typeface="+mn-ea"/>
                <a:cs typeface="+mn-cs"/>
              </a:rPr>
              <a:t>Leaky</a:t>
            </a:r>
            <a:r>
              <a:rPr lang="de-DE">
                <a:solidFill>
                  <a:srgbClr val="404040"/>
                </a:solidFill>
                <a:latin typeface="+mn-lt"/>
                <a:ea typeface="+mn-ea"/>
                <a:cs typeface="+mn-cs"/>
              </a:rPr>
              <a:t> gut“-Syndrom können zur Entwicklung der Autoimmunität bei T1D beitragen</a:t>
            </a:r>
            <a:r>
              <a:rPr lang="de-DE" baseline="30000">
                <a:solidFill>
                  <a:srgbClr val="404040"/>
                </a:solidFill>
                <a:latin typeface="+mn-lt"/>
                <a:ea typeface="+mn-ea"/>
                <a:cs typeface="+mn-cs"/>
              </a:rPr>
              <a:t>1</a:t>
            </a:r>
          </a:p>
          <a:p>
            <a:pPr marL="360363" lvl="1" indent="-268288" defTabSz="457200">
              <a:lnSpc>
                <a:spcPct val="100000"/>
              </a:lnSpc>
              <a:spcBef>
                <a:spcPts val="600"/>
              </a:spcBef>
              <a:buSzPct val="120000"/>
              <a:defRPr/>
            </a:pPr>
            <a:r>
              <a:rPr lang="de-DE">
                <a:solidFill>
                  <a:srgbClr val="404040"/>
                </a:solidFill>
                <a:latin typeface="+mn-lt"/>
                <a:ea typeface="+mn-ea"/>
                <a:cs typeface="+mn-cs"/>
              </a:rPr>
              <a:t>In den </a:t>
            </a:r>
            <a:r>
              <a:rPr lang="de-DE" b="1">
                <a:solidFill>
                  <a:srgbClr val="404040"/>
                </a:solidFill>
                <a:latin typeface="+mn-lt"/>
                <a:ea typeface="+mn-ea"/>
                <a:cs typeface="+mn-cs"/>
              </a:rPr>
              <a:t>Frühstadien des T1D </a:t>
            </a:r>
            <a:r>
              <a:rPr lang="de-DE">
                <a:solidFill>
                  <a:srgbClr val="404040"/>
                </a:solidFill>
                <a:latin typeface="+mn-lt"/>
                <a:ea typeface="+mn-ea"/>
                <a:cs typeface="+mn-cs"/>
              </a:rPr>
              <a:t>sind die </a:t>
            </a:r>
            <a:r>
              <a:rPr lang="de-DE" b="1">
                <a:solidFill>
                  <a:srgbClr val="404040"/>
                </a:solidFill>
                <a:latin typeface="+mn-lt"/>
                <a:ea typeface="+mn-ea"/>
                <a:cs typeface="+mn-cs"/>
              </a:rPr>
              <a:t>Autoimmun-Vorgänge besonders </a:t>
            </a:r>
            <a:r>
              <a:rPr lang="de-DE" b="1" err="1">
                <a:solidFill>
                  <a:srgbClr val="404040"/>
                </a:solidFill>
                <a:latin typeface="+mn-lt"/>
                <a:ea typeface="+mn-ea"/>
                <a:cs typeface="+mn-cs"/>
              </a:rPr>
              <a:t>ausge</a:t>
            </a:r>
            <a:r>
              <a:rPr lang="de-DE" b="1">
                <a:solidFill>
                  <a:srgbClr val="404040"/>
                </a:solidFill>
                <a:latin typeface="+mn-lt"/>
                <a:ea typeface="+mn-ea"/>
                <a:cs typeface="+mn-cs"/>
              </a:rPr>
              <a:t>-prägt</a:t>
            </a:r>
            <a:r>
              <a:rPr lang="de-DE">
                <a:solidFill>
                  <a:srgbClr val="404040"/>
                </a:solidFill>
                <a:latin typeface="+mn-lt"/>
                <a:ea typeface="+mn-ea"/>
                <a:cs typeface="+mn-cs"/>
              </a:rPr>
              <a:t> und lassen bei beginnender Hyperglykämie nach</a:t>
            </a:r>
            <a:r>
              <a:rPr lang="de-DE" baseline="30000">
                <a:solidFill>
                  <a:srgbClr val="404040"/>
                </a:solidFill>
                <a:latin typeface="+mn-lt"/>
                <a:ea typeface="+mn-ea"/>
                <a:cs typeface="+mn-cs"/>
              </a:rPr>
              <a:t>2</a:t>
            </a:r>
          </a:p>
          <a:p>
            <a:pPr marL="360363" lvl="1" indent="-268288" defTabSz="457200">
              <a:lnSpc>
                <a:spcPct val="100000"/>
              </a:lnSpc>
              <a:spcBef>
                <a:spcPts val="600"/>
              </a:spcBef>
              <a:buSzPct val="120000"/>
              <a:defRPr/>
            </a:pPr>
            <a:r>
              <a:rPr lang="de" b="1">
                <a:solidFill>
                  <a:srgbClr val="404040"/>
                </a:solidFill>
                <a:latin typeface="+mn-lt"/>
                <a:ea typeface="+mn-ea"/>
                <a:cs typeface="+mn-cs"/>
              </a:rPr>
              <a:t>Wichtigster Spieler </a:t>
            </a:r>
            <a:r>
              <a:rPr lang="de">
                <a:solidFill>
                  <a:srgbClr val="404040"/>
                </a:solidFill>
                <a:latin typeface="+mn-lt"/>
                <a:ea typeface="+mn-ea"/>
                <a:cs typeface="+mn-cs"/>
              </a:rPr>
              <a:t>bei der </a:t>
            </a:r>
            <a:r>
              <a:rPr lang="de" b="1">
                <a:solidFill>
                  <a:srgbClr val="404040"/>
                </a:solidFill>
                <a:latin typeface="+mn-lt"/>
                <a:ea typeface="+mn-ea"/>
                <a:cs typeface="+mn-cs"/>
              </a:rPr>
              <a:t>Zerstörung der Betazellen </a:t>
            </a:r>
            <a:r>
              <a:rPr lang="de">
                <a:solidFill>
                  <a:srgbClr val="404040"/>
                </a:solidFill>
                <a:latin typeface="+mn-lt"/>
                <a:ea typeface="+mn-ea"/>
                <a:cs typeface="+mn-cs"/>
              </a:rPr>
              <a:t>sind </a:t>
            </a:r>
            <a:r>
              <a:rPr lang="de" b="1">
                <a:solidFill>
                  <a:srgbClr val="404040"/>
                </a:solidFill>
                <a:latin typeface="+mn-lt"/>
                <a:ea typeface="+mn-ea"/>
                <a:cs typeface="+mn-cs"/>
              </a:rPr>
              <a:t>zytotoxische (CD8+) T-Zellen</a:t>
            </a:r>
            <a:r>
              <a:rPr lang="de" baseline="30000">
                <a:solidFill>
                  <a:srgbClr val="404040"/>
                </a:solidFill>
                <a:latin typeface="+mn-lt"/>
                <a:ea typeface="+mn-ea"/>
                <a:cs typeface="+mn-cs"/>
              </a:rPr>
              <a:t>3</a:t>
            </a:r>
          </a:p>
          <a:p>
            <a:pPr marL="360363" lvl="1" indent="-268288" defTabSz="457200">
              <a:lnSpc>
                <a:spcPct val="100000"/>
              </a:lnSpc>
              <a:spcBef>
                <a:spcPts val="600"/>
              </a:spcBef>
              <a:buSzPct val="120000"/>
              <a:defRPr/>
            </a:pPr>
            <a:r>
              <a:rPr lang="de">
                <a:solidFill>
                  <a:srgbClr val="404040"/>
                </a:solidFill>
              </a:rPr>
              <a:t>Die </a:t>
            </a:r>
            <a:r>
              <a:rPr lang="de" b="1">
                <a:solidFill>
                  <a:srgbClr val="404040"/>
                </a:solidFill>
              </a:rPr>
              <a:t>Immunzellen infiltrieren vom Rand her </a:t>
            </a:r>
            <a:r>
              <a:rPr lang="de">
                <a:solidFill>
                  <a:srgbClr val="404040"/>
                </a:solidFill>
              </a:rPr>
              <a:t>die Insel und zerstören vom Rand aus die Betazellen</a:t>
            </a:r>
            <a:r>
              <a:rPr lang="de" baseline="30000">
                <a:solidFill>
                  <a:srgbClr val="404040"/>
                </a:solidFill>
              </a:rPr>
              <a:t>4</a:t>
            </a:r>
          </a:p>
          <a:p>
            <a:pPr marL="360363" lvl="1" indent="-268288" defTabSz="457200">
              <a:lnSpc>
                <a:spcPct val="100000"/>
              </a:lnSpc>
              <a:spcBef>
                <a:spcPts val="600"/>
              </a:spcBef>
              <a:buSzPct val="120000"/>
              <a:defRPr/>
            </a:pPr>
            <a:r>
              <a:rPr lang="de-DE" b="1" err="1">
                <a:solidFill>
                  <a:srgbClr val="404040"/>
                </a:solidFill>
              </a:rPr>
              <a:t>Insulitis</a:t>
            </a:r>
            <a:r>
              <a:rPr lang="de-DE">
                <a:solidFill>
                  <a:srgbClr val="404040"/>
                </a:solidFill>
              </a:rPr>
              <a:t> ist </a:t>
            </a:r>
            <a:r>
              <a:rPr lang="de-DE" b="1">
                <a:solidFill>
                  <a:srgbClr val="404040"/>
                </a:solidFill>
              </a:rPr>
              <a:t>charakteristisch für junge Patienten zu Beginn ihrer klinischen T1D-Erkrankung</a:t>
            </a:r>
            <a:r>
              <a:rPr lang="de-DE">
                <a:solidFill>
                  <a:srgbClr val="404040"/>
                </a:solidFill>
              </a:rPr>
              <a:t>, sie ist selten bei längerer Erkrankungsdauer und auch selten bei Jugendlichen und Erwachsen zu Beginn der klinischen T1D-Erkrankung.</a:t>
            </a:r>
            <a:r>
              <a:rPr lang="de-DE" baseline="30000">
                <a:solidFill>
                  <a:srgbClr val="404040"/>
                </a:solidFill>
              </a:rPr>
              <a:t>5 </a:t>
            </a:r>
            <a:r>
              <a:rPr lang="de-DE" b="1">
                <a:solidFill>
                  <a:srgbClr val="404040"/>
                </a:solidFill>
              </a:rPr>
              <a:t>Nur</a:t>
            </a:r>
            <a:r>
              <a:rPr lang="de-DE">
                <a:solidFill>
                  <a:srgbClr val="404040"/>
                </a:solidFill>
              </a:rPr>
              <a:t> die </a:t>
            </a:r>
            <a:r>
              <a:rPr lang="de-DE" b="1">
                <a:solidFill>
                  <a:srgbClr val="404040"/>
                </a:solidFill>
              </a:rPr>
              <a:t>Betazellen</a:t>
            </a:r>
            <a:r>
              <a:rPr lang="de-DE">
                <a:solidFill>
                  <a:srgbClr val="404040"/>
                </a:solidFill>
              </a:rPr>
              <a:t> werden geschädigt</a:t>
            </a:r>
            <a:r>
              <a:rPr lang="de-DE" baseline="30000">
                <a:solidFill>
                  <a:srgbClr val="404040"/>
                </a:solidFill>
              </a:rPr>
              <a:t>5,6</a:t>
            </a:r>
          </a:p>
          <a:p>
            <a:pPr marL="360363" lvl="1" indent="-268288" defTabSz="457200">
              <a:lnSpc>
                <a:spcPct val="100000"/>
              </a:lnSpc>
              <a:spcBef>
                <a:spcPts val="600"/>
              </a:spcBef>
              <a:buSzPct val="120000"/>
              <a:defRPr/>
            </a:pPr>
            <a:endParaRPr lang="de" baseline="30000">
              <a:solidFill>
                <a:srgbClr val="404040"/>
              </a:solidFill>
            </a:endParaRPr>
          </a:p>
          <a:p>
            <a:pPr marL="360363" lvl="1" indent="-268288" defTabSz="457200">
              <a:lnSpc>
                <a:spcPct val="100000"/>
              </a:lnSpc>
              <a:spcBef>
                <a:spcPts val="600"/>
              </a:spcBef>
              <a:buSzPct val="120000"/>
              <a:defRPr/>
            </a:pPr>
            <a:endParaRPr lang="de" b="1" baseline="30000">
              <a:solidFill>
                <a:srgbClr val="404040"/>
              </a:solidFill>
              <a:latin typeface="+mn-lt"/>
              <a:ea typeface="+mn-ea"/>
              <a:cs typeface="+mn-cs"/>
            </a:endParaRPr>
          </a:p>
          <a:p>
            <a:pPr marL="360363" lvl="1" indent="-268288" defTabSz="457200">
              <a:lnSpc>
                <a:spcPct val="100000"/>
              </a:lnSpc>
              <a:spcBef>
                <a:spcPts val="600"/>
              </a:spcBef>
              <a:buSzPct val="120000"/>
              <a:defRPr/>
            </a:pPr>
            <a:endParaRPr lang="de">
              <a:solidFill>
                <a:srgbClr val="404040"/>
              </a:solidFill>
              <a:latin typeface="+mn-lt"/>
              <a:ea typeface="+mn-ea"/>
              <a:cs typeface="+mn-cs"/>
            </a:endParaRPr>
          </a:p>
        </p:txBody>
      </p:sp>
      <p:sp>
        <p:nvSpPr>
          <p:cNvPr id="6" name="TextBox 3037">
            <a:extLst>
              <a:ext uri="{FF2B5EF4-FFF2-40B4-BE49-F238E27FC236}">
                <a16:creationId xmlns:a16="http://schemas.microsoft.com/office/drawing/2014/main" id="{E8DB3F5E-26CD-1E6B-266E-BB7887220820}"/>
              </a:ext>
            </a:extLst>
          </p:cNvPr>
          <p:cNvSpPr txBox="1"/>
          <p:nvPr/>
        </p:nvSpPr>
        <p:spPr>
          <a:xfrm>
            <a:off x="325615" y="4756121"/>
            <a:ext cx="8275633" cy="369332"/>
          </a:xfrm>
          <a:prstGeom prst="rect">
            <a:avLst/>
          </a:prstGeom>
          <a:noFill/>
        </p:spPr>
        <p:txBody>
          <a:bodyPr wrap="square" rtlCol="0" anchor="b">
            <a:spAutoFit/>
          </a:bodyPr>
          <a:lstStyle/>
          <a:p>
            <a:pPr defTabSz="685766">
              <a:buClr>
                <a:srgbClr val="2F4B95"/>
              </a:buClr>
              <a:defRPr/>
            </a:pPr>
            <a:r>
              <a:rPr lang="da-DK" sz="600">
                <a:solidFill>
                  <a:srgbClr val="404040"/>
                </a:solidFill>
                <a:ea typeface="Arial"/>
                <a:cs typeface="Arial"/>
              </a:rPr>
              <a:t>CD: Cluster of differentaion, Differenzierungscluster; T1D: Typ-1-Diabetes.</a:t>
            </a:r>
          </a:p>
          <a:p>
            <a:pPr defTabSz="685766">
              <a:buClr>
                <a:srgbClr val="2F4B95"/>
              </a:buClr>
              <a:defRPr/>
            </a:pPr>
            <a:r>
              <a:rPr lang="de-DE" sz="600" b="1">
                <a:solidFill>
                  <a:srgbClr val="404040"/>
                </a:solidFill>
                <a:cs typeface="Arial"/>
              </a:rPr>
              <a:t>1. </a:t>
            </a:r>
            <a:r>
              <a:rPr lang="en-US" sz="600">
                <a:solidFill>
                  <a:srgbClr val="404040"/>
                </a:solidFill>
                <a:cs typeface="Arial"/>
              </a:rPr>
              <a:t>Ilonen J </a:t>
            </a:r>
            <a:r>
              <a:rPr lang="en-US" sz="600" i="1">
                <a:solidFill>
                  <a:srgbClr val="404040"/>
                </a:solidFill>
                <a:cs typeface="Arial"/>
              </a:rPr>
              <a:t>et al. Nat Rev Endocrinol </a:t>
            </a:r>
            <a:r>
              <a:rPr lang="en-US" sz="600">
                <a:solidFill>
                  <a:srgbClr val="404040"/>
                </a:solidFill>
                <a:cs typeface="Arial"/>
              </a:rPr>
              <a:t>2019; 15: 635–50.</a:t>
            </a:r>
            <a:r>
              <a:rPr lang="da-DK" sz="600">
                <a:solidFill>
                  <a:srgbClr val="404040"/>
                </a:solidFill>
                <a:ea typeface="Arial"/>
                <a:cs typeface="Arial"/>
              </a:rPr>
              <a:t> </a:t>
            </a:r>
            <a:r>
              <a:rPr lang="da-DK" sz="600" b="1">
                <a:solidFill>
                  <a:srgbClr val="404040"/>
                </a:solidFill>
                <a:ea typeface="Arial"/>
                <a:cs typeface="Arial"/>
              </a:rPr>
              <a:t>2. </a:t>
            </a:r>
            <a:r>
              <a:rPr lang="en-US" sz="600">
                <a:solidFill>
                  <a:srgbClr val="404040"/>
                </a:solidFill>
                <a:cs typeface="Arial"/>
              </a:rPr>
              <a:t>Roep BO &amp; Tree TIM</a:t>
            </a:r>
            <a:r>
              <a:rPr lang="en-US" sz="600" i="1">
                <a:solidFill>
                  <a:srgbClr val="404040"/>
                </a:solidFill>
                <a:cs typeface="Arial"/>
              </a:rPr>
              <a:t>. Nat Rev Endocrinol </a:t>
            </a:r>
            <a:r>
              <a:rPr lang="en-US" sz="600">
                <a:solidFill>
                  <a:srgbClr val="404040"/>
                </a:solidFill>
                <a:cs typeface="Arial"/>
              </a:rPr>
              <a:t>2014; 10: 229–42.</a:t>
            </a:r>
            <a:r>
              <a:rPr lang="de-DE" sz="600">
                <a:solidFill>
                  <a:srgbClr val="404040"/>
                </a:solidFill>
              </a:rPr>
              <a:t> </a:t>
            </a:r>
            <a:r>
              <a:rPr lang="da-DK" sz="600" b="1">
                <a:solidFill>
                  <a:srgbClr val="404040"/>
                </a:solidFill>
                <a:ea typeface="Arial"/>
                <a:cs typeface="Arial"/>
              </a:rPr>
              <a:t>3.</a:t>
            </a:r>
            <a:r>
              <a:rPr lang="da-DK" sz="600">
                <a:solidFill>
                  <a:srgbClr val="404040"/>
                </a:solidFill>
                <a:ea typeface="Arial"/>
                <a:cs typeface="Arial"/>
              </a:rPr>
              <a:t> </a:t>
            </a:r>
            <a:r>
              <a:rPr lang="en-US" sz="600">
                <a:solidFill>
                  <a:srgbClr val="404040"/>
                </a:solidFill>
                <a:cs typeface="Arial"/>
              </a:rPr>
              <a:t>Roep BO </a:t>
            </a:r>
            <a:r>
              <a:rPr lang="en-US" sz="600" i="1">
                <a:solidFill>
                  <a:srgbClr val="404040"/>
                </a:solidFill>
                <a:cs typeface="Arial"/>
              </a:rPr>
              <a:t>et al. Nat Rev Endocrinol </a:t>
            </a:r>
            <a:r>
              <a:rPr lang="en-US" sz="600">
                <a:solidFill>
                  <a:srgbClr val="404040"/>
                </a:solidFill>
                <a:cs typeface="Arial"/>
              </a:rPr>
              <a:t>2021; 17: 150–61. </a:t>
            </a:r>
            <a:r>
              <a:rPr lang="de-DE" sz="600" b="1">
                <a:solidFill>
                  <a:srgbClr val="404040"/>
                </a:solidFill>
                <a:ea typeface="Arial"/>
                <a:cs typeface="Arial"/>
              </a:rPr>
              <a:t>4</a:t>
            </a:r>
            <a:r>
              <a:rPr lang="de-DE" sz="600">
                <a:solidFill>
                  <a:srgbClr val="404040"/>
                </a:solidFill>
                <a:ea typeface="Arial"/>
                <a:cs typeface="Arial"/>
              </a:rPr>
              <a:t>. </a:t>
            </a:r>
            <a:r>
              <a:rPr lang="en-US" sz="600">
                <a:solidFill>
                  <a:srgbClr val="404040"/>
                </a:solidFill>
                <a:ea typeface="Verdana"/>
                <a:cs typeface="Arial"/>
              </a:rPr>
              <a:t>Atkinson MA &amp; </a:t>
            </a:r>
            <a:r>
              <a:rPr lang="en-US" sz="600" err="1">
                <a:solidFill>
                  <a:srgbClr val="404040"/>
                </a:solidFill>
                <a:ea typeface="Verdana"/>
                <a:cs typeface="Arial"/>
              </a:rPr>
              <a:t>Mirmira</a:t>
            </a:r>
            <a:r>
              <a:rPr lang="en-US" sz="600">
                <a:solidFill>
                  <a:srgbClr val="404040"/>
                </a:solidFill>
                <a:ea typeface="Verdana"/>
                <a:cs typeface="Arial"/>
              </a:rPr>
              <a:t> RG</a:t>
            </a:r>
            <a:r>
              <a:rPr lang="en-US" sz="600" i="1">
                <a:solidFill>
                  <a:srgbClr val="404040"/>
                </a:solidFill>
                <a:ea typeface="Verdana"/>
                <a:cs typeface="Arial"/>
              </a:rPr>
              <a:t>. Cell </a:t>
            </a:r>
            <a:r>
              <a:rPr lang="en-US" sz="600" i="1" err="1">
                <a:solidFill>
                  <a:srgbClr val="404040"/>
                </a:solidFill>
                <a:ea typeface="Verdana"/>
                <a:cs typeface="Arial"/>
              </a:rPr>
              <a:t>Metab</a:t>
            </a:r>
            <a:r>
              <a:rPr lang="en-US" sz="600" i="1">
                <a:solidFill>
                  <a:srgbClr val="404040"/>
                </a:solidFill>
                <a:ea typeface="Verdana"/>
                <a:cs typeface="Arial"/>
              </a:rPr>
              <a:t> </a:t>
            </a:r>
            <a:r>
              <a:rPr lang="en-US" sz="600">
                <a:solidFill>
                  <a:srgbClr val="404040"/>
                </a:solidFill>
                <a:ea typeface="Verdana"/>
                <a:cs typeface="Arial"/>
              </a:rPr>
              <a:t>2023; 35: 1500–18.</a:t>
            </a:r>
            <a:r>
              <a:rPr lang="de" sz="600">
                <a:solidFill>
                  <a:srgbClr val="404040"/>
                </a:solidFill>
                <a:ea typeface="Arial"/>
                <a:cs typeface="Arial"/>
              </a:rPr>
              <a:t> </a:t>
            </a:r>
            <a:r>
              <a:rPr lang="de" sz="600" b="1">
                <a:solidFill>
                  <a:srgbClr val="404040"/>
                </a:solidFill>
                <a:ea typeface="Arial"/>
                <a:cs typeface="Arial"/>
              </a:rPr>
              <a:t>5.</a:t>
            </a:r>
            <a:r>
              <a:rPr lang="de" sz="600">
                <a:solidFill>
                  <a:srgbClr val="404040"/>
                </a:solidFill>
                <a:ea typeface="Arial"/>
                <a:cs typeface="Arial"/>
              </a:rPr>
              <a:t> In‘t Veld P. </a:t>
            </a:r>
            <a:r>
              <a:rPr lang="de" sz="600" i="1">
                <a:solidFill>
                  <a:srgbClr val="404040"/>
                </a:solidFill>
                <a:ea typeface="Arial"/>
                <a:cs typeface="Arial"/>
              </a:rPr>
              <a:t>Islets</a:t>
            </a:r>
            <a:r>
              <a:rPr lang="de" sz="600">
                <a:solidFill>
                  <a:srgbClr val="404040"/>
                </a:solidFill>
                <a:ea typeface="Arial"/>
                <a:cs typeface="Arial"/>
              </a:rPr>
              <a:t> 2011; 3: 131–8. </a:t>
            </a:r>
            <a:r>
              <a:rPr lang="de" sz="600" b="1">
                <a:solidFill>
                  <a:srgbClr val="404040"/>
                </a:solidFill>
                <a:ea typeface="Arial"/>
                <a:cs typeface="Arial"/>
              </a:rPr>
              <a:t>6.</a:t>
            </a:r>
            <a:r>
              <a:rPr lang="de" sz="600">
                <a:solidFill>
                  <a:srgbClr val="404040"/>
                </a:solidFill>
                <a:ea typeface="Arial"/>
                <a:cs typeface="Arial"/>
              </a:rPr>
              <a:t> Hommel A &amp; Reschke F. </a:t>
            </a:r>
            <a:r>
              <a:rPr lang="de-DE" sz="600" i="1">
                <a:solidFill>
                  <a:srgbClr val="404040"/>
                </a:solidFill>
                <a:ea typeface="Arial"/>
                <a:cs typeface="Arial"/>
              </a:rPr>
              <a:t>Diabetologe </a:t>
            </a:r>
            <a:r>
              <a:rPr lang="de-DE" sz="600">
                <a:solidFill>
                  <a:srgbClr val="404040"/>
                </a:solidFill>
                <a:ea typeface="Arial"/>
                <a:cs typeface="Arial"/>
              </a:rPr>
              <a:t>2021; 17: 657–66. </a:t>
            </a:r>
            <a:endParaRPr lang="da-DK" sz="600">
              <a:solidFill>
                <a:srgbClr val="404040"/>
              </a:solidFill>
              <a:ea typeface="Arial"/>
              <a:cs typeface="Arial"/>
            </a:endParaRPr>
          </a:p>
        </p:txBody>
      </p:sp>
    </p:spTree>
    <p:extLst>
      <p:ext uri="{BB962C8B-B14F-4D97-AF65-F5344CB8AC3E}">
        <p14:creationId xmlns:p14="http://schemas.microsoft.com/office/powerpoint/2010/main" val="562136985"/>
      </p:ext>
    </p:extLst>
  </p:cSld>
  <p:clrMapOvr>
    <a:masterClrMapping/>
  </p:clrMapOvr>
  <p:transition>
    <p:fade/>
  </p:transition>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7027B446-6B34-4207-8EF9-FB60EE71F3E3}"/>
            </a:ext>
          </a:extLst>
        </p:cNvPr>
        <p:cNvGrpSpPr/>
        <p:nvPr/>
      </p:nvGrpSpPr>
      <p:grpSpPr>
        <a:xfrm>
          <a:off x="0" y="0"/>
          <a:ext cx="0" cy="0"/>
          <a:chOff x="0" y="0"/>
          <a:chExt cx="0" cy="0"/>
        </a:xfrm>
      </p:grpSpPr>
      <p:sp>
        <p:nvSpPr>
          <p:cNvPr id="4" name="SmartArt Placeholder 3">
            <a:extLst>
              <a:ext uri="{FF2B5EF4-FFF2-40B4-BE49-F238E27FC236}">
                <a16:creationId xmlns:a16="http://schemas.microsoft.com/office/drawing/2014/main" id="{B3915C82-6DA8-F164-6936-45F9F86F1966}"/>
              </a:ext>
            </a:extLst>
          </p:cNvPr>
          <p:cNvSpPr>
            <a:spLocks noGrp="1"/>
          </p:cNvSpPr>
          <p:nvPr>
            <p:ph type="dgm" sz="quarter" idx="14"/>
          </p:nvPr>
        </p:nvSpPr>
        <p:spPr/>
        <p:txBody>
          <a:bodyPr/>
          <a:lstStyle/>
          <a:p>
            <a:endParaRPr lang="en-US"/>
          </a:p>
        </p:txBody>
      </p:sp>
      <p:sp>
        <p:nvSpPr>
          <p:cNvPr id="5" name="Text Placeholder 4">
            <a:extLst>
              <a:ext uri="{FF2B5EF4-FFF2-40B4-BE49-F238E27FC236}">
                <a16:creationId xmlns:a16="http://schemas.microsoft.com/office/drawing/2014/main" id="{BDDF4E9F-8C7A-ED53-8A93-5BA93096D53A}"/>
              </a:ext>
            </a:extLst>
          </p:cNvPr>
          <p:cNvSpPr>
            <a:spLocks noGrp="1"/>
          </p:cNvSpPr>
          <p:nvPr>
            <p:ph type="body" sz="quarter" idx="21"/>
          </p:nvPr>
        </p:nvSpPr>
        <p:spPr>
          <a:xfrm>
            <a:off x="994554" y="1812889"/>
            <a:ext cx="7270198" cy="1008204"/>
          </a:xfrm>
        </p:spPr>
        <p:txBody>
          <a:bodyPr/>
          <a:lstStyle/>
          <a:p>
            <a:r>
              <a:rPr lang="de-DE" sz="2400">
                <a:latin typeface="Verdana"/>
                <a:ea typeface="Verdana"/>
              </a:rPr>
              <a:t>Manifestation des Typ-1-Diabetes                im Kindes- und Erwachsenenalter</a:t>
            </a:r>
          </a:p>
        </p:txBody>
      </p:sp>
      <p:pic>
        <p:nvPicPr>
          <p:cNvPr id="2" name="Grafik 1" descr="Start Silhouette">
            <a:hlinkClick r:id="rId2" action="ppaction://hlinksldjump"/>
            <a:extLst>
              <a:ext uri="{FF2B5EF4-FFF2-40B4-BE49-F238E27FC236}">
                <a16:creationId xmlns:a16="http://schemas.microsoft.com/office/drawing/2014/main" id="{BF819F56-DB63-68F2-E297-DE3A986F4B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135228410"/>
      </p:ext>
    </p:extLst>
  </p:cSld>
  <p:clrMapOvr>
    <a:masterClrMapping/>
  </p:clrMapOvr>
  <p:transition>
    <p:fade/>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8BE5992-64C4-08B7-D831-19E335ABFC33}"/>
            </a:ext>
          </a:extLst>
        </p:cNvPr>
        <p:cNvGrpSpPr/>
        <p:nvPr/>
      </p:nvGrpSpPr>
      <p:grpSpPr>
        <a:xfrm>
          <a:off x="0" y="0"/>
          <a:ext cx="0" cy="0"/>
          <a:chOff x="0" y="0"/>
          <a:chExt cx="0" cy="0"/>
        </a:xfrm>
      </p:grpSpPr>
      <p:sp>
        <p:nvSpPr>
          <p:cNvPr id="22" name="Textplatzhalter 9">
            <a:extLst>
              <a:ext uri="{FF2B5EF4-FFF2-40B4-BE49-F238E27FC236}">
                <a16:creationId xmlns:a16="http://schemas.microsoft.com/office/drawing/2014/main" id="{961796E2-7545-1CF6-E887-EF78E715DDA4}"/>
              </a:ext>
            </a:extLst>
          </p:cNvPr>
          <p:cNvSpPr txBox="1">
            <a:spLocks/>
          </p:cNvSpPr>
          <p:nvPr/>
        </p:nvSpPr>
        <p:spPr>
          <a:xfrm>
            <a:off x="315329" y="115474"/>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Genetik und Erblichkeit von Typ-1-Diabetes</a:t>
            </a:r>
          </a:p>
        </p:txBody>
      </p:sp>
      <p:grpSp>
        <p:nvGrpSpPr>
          <p:cNvPr id="20" name="Group 19">
            <a:extLst>
              <a:ext uri="{FF2B5EF4-FFF2-40B4-BE49-F238E27FC236}">
                <a16:creationId xmlns:a16="http://schemas.microsoft.com/office/drawing/2014/main" id="{6250813A-DBAC-3905-348D-7A63B0227F49}"/>
              </a:ext>
            </a:extLst>
          </p:cNvPr>
          <p:cNvGrpSpPr/>
          <p:nvPr/>
        </p:nvGrpSpPr>
        <p:grpSpPr>
          <a:xfrm>
            <a:off x="1412291" y="900600"/>
            <a:ext cx="1368626" cy="1375703"/>
            <a:chOff x="6206803" y="920891"/>
            <a:chExt cx="1368626" cy="1375703"/>
          </a:xfrm>
        </p:grpSpPr>
        <p:sp>
          <p:nvSpPr>
            <p:cNvPr id="39" name="Freeform 125">
              <a:extLst>
                <a:ext uri="{FF2B5EF4-FFF2-40B4-BE49-F238E27FC236}">
                  <a16:creationId xmlns:a16="http://schemas.microsoft.com/office/drawing/2014/main" id="{B0AF25A1-033A-4ABD-B76E-21F48C4C0014}"/>
                </a:ext>
              </a:extLst>
            </p:cNvPr>
            <p:cNvSpPr/>
            <p:nvPr/>
          </p:nvSpPr>
          <p:spPr>
            <a:xfrm>
              <a:off x="6552631" y="1698499"/>
              <a:ext cx="510040" cy="411739"/>
            </a:xfrm>
            <a:custGeom>
              <a:avLst/>
              <a:gdLst>
                <a:gd name="connsiteX0" fmla="*/ 258741 w 275925"/>
                <a:gd name="connsiteY0" fmla="*/ 77374 h 231745"/>
                <a:gd name="connsiteX1" fmla="*/ 258741 w 275925"/>
                <a:gd name="connsiteY1" fmla="*/ 69487 h 231745"/>
                <a:gd name="connsiteX2" fmla="*/ 257756 w 275925"/>
                <a:gd name="connsiteY2" fmla="*/ 59064 h 231745"/>
                <a:gd name="connsiteX3" fmla="*/ 258178 w 275925"/>
                <a:gd name="connsiteY3" fmla="*/ 59064 h 231745"/>
                <a:gd name="connsiteX4" fmla="*/ 267333 w 275925"/>
                <a:gd name="connsiteY4" fmla="*/ 68219 h 231745"/>
                <a:gd name="connsiteX5" fmla="*/ 258741 w 275925"/>
                <a:gd name="connsiteY5" fmla="*/ 77374 h 231745"/>
                <a:gd name="connsiteX6" fmla="*/ 204796 w 275925"/>
                <a:gd name="connsiteY6" fmla="*/ 40331 h 231745"/>
                <a:gd name="connsiteX7" fmla="*/ 204514 w 275925"/>
                <a:gd name="connsiteY7" fmla="*/ 40471 h 231745"/>
                <a:gd name="connsiteX8" fmla="*/ 203810 w 275925"/>
                <a:gd name="connsiteY8" fmla="*/ 26527 h 231745"/>
                <a:gd name="connsiteX9" fmla="*/ 199021 w 275925"/>
                <a:gd name="connsiteY9" fmla="*/ 20330 h 231745"/>
                <a:gd name="connsiteX10" fmla="*/ 197753 w 275925"/>
                <a:gd name="connsiteY10" fmla="*/ 19062 h 231745"/>
                <a:gd name="connsiteX11" fmla="*/ 196767 w 275925"/>
                <a:gd name="connsiteY11" fmla="*/ 13851 h 231745"/>
                <a:gd name="connsiteX12" fmla="*/ 207050 w 275925"/>
                <a:gd name="connsiteY12" fmla="*/ 8076 h 231745"/>
                <a:gd name="connsiteX13" fmla="*/ 207754 w 275925"/>
                <a:gd name="connsiteY13" fmla="*/ 8076 h 231745"/>
                <a:gd name="connsiteX14" fmla="*/ 220289 w 275925"/>
                <a:gd name="connsiteY14" fmla="*/ 19203 h 231745"/>
                <a:gd name="connsiteX15" fmla="*/ 204796 w 275925"/>
                <a:gd name="connsiteY15" fmla="*/ 40331 h 231745"/>
                <a:gd name="connsiteX16" fmla="*/ 160006 w 275925"/>
                <a:gd name="connsiteY16" fmla="*/ 111319 h 231745"/>
                <a:gd name="connsiteX17" fmla="*/ 204092 w 275925"/>
                <a:gd name="connsiteY17" fmla="*/ 133714 h 231745"/>
                <a:gd name="connsiteX18" fmla="*/ 215360 w 275925"/>
                <a:gd name="connsiteY18" fmla="*/ 132587 h 231745"/>
                <a:gd name="connsiteX19" fmla="*/ 215360 w 275925"/>
                <a:gd name="connsiteY19" fmla="*/ 133996 h 231745"/>
                <a:gd name="connsiteX20" fmla="*/ 213247 w 275925"/>
                <a:gd name="connsiteY20" fmla="*/ 147236 h 231745"/>
                <a:gd name="connsiteX21" fmla="*/ 195922 w 275925"/>
                <a:gd name="connsiteY21" fmla="*/ 142869 h 231745"/>
                <a:gd name="connsiteX22" fmla="*/ 181837 w 275925"/>
                <a:gd name="connsiteY22" fmla="*/ 165405 h 231745"/>
                <a:gd name="connsiteX23" fmla="*/ 182682 w 275925"/>
                <a:gd name="connsiteY23" fmla="*/ 169631 h 231745"/>
                <a:gd name="connsiteX24" fmla="*/ 154512 w 275925"/>
                <a:gd name="connsiteY24" fmla="*/ 174702 h 231745"/>
                <a:gd name="connsiteX25" fmla="*/ 154372 w 275925"/>
                <a:gd name="connsiteY25" fmla="*/ 174702 h 231745"/>
                <a:gd name="connsiteX26" fmla="*/ 130005 w 275925"/>
                <a:gd name="connsiteY26" fmla="*/ 173575 h 231745"/>
                <a:gd name="connsiteX27" fmla="*/ 126061 w 275925"/>
                <a:gd name="connsiteY27" fmla="*/ 111037 h 231745"/>
                <a:gd name="connsiteX28" fmla="*/ 160006 w 275925"/>
                <a:gd name="connsiteY28" fmla="*/ 111037 h 231745"/>
                <a:gd name="connsiteX29" fmla="*/ 221698 w 275925"/>
                <a:gd name="connsiteY29" fmla="*/ 209210 h 231745"/>
                <a:gd name="connsiteX30" fmla="*/ 225642 w 275925"/>
                <a:gd name="connsiteY30" fmla="*/ 212449 h 231745"/>
                <a:gd name="connsiteX31" fmla="*/ 235924 w 275925"/>
                <a:gd name="connsiteY31" fmla="*/ 220196 h 231745"/>
                <a:gd name="connsiteX32" fmla="*/ 233529 w 275925"/>
                <a:gd name="connsiteY32" fmla="*/ 223717 h 231745"/>
                <a:gd name="connsiteX33" fmla="*/ 209303 w 275925"/>
                <a:gd name="connsiteY33" fmla="*/ 223717 h 231745"/>
                <a:gd name="connsiteX34" fmla="*/ 199725 w 275925"/>
                <a:gd name="connsiteY34" fmla="*/ 214703 h 231745"/>
                <a:gd name="connsiteX35" fmla="*/ 194514 w 275925"/>
                <a:gd name="connsiteY35" fmla="*/ 188787 h 231745"/>
                <a:gd name="connsiteX36" fmla="*/ 215923 w 275925"/>
                <a:gd name="connsiteY36" fmla="*/ 183293 h 231745"/>
                <a:gd name="connsiteX37" fmla="*/ 221698 w 275925"/>
                <a:gd name="connsiteY37" fmla="*/ 209210 h 231745"/>
                <a:gd name="connsiteX38" fmla="*/ 197472 w 275925"/>
                <a:gd name="connsiteY38" fmla="*/ 150898 h 231745"/>
                <a:gd name="connsiteX39" fmla="*/ 200289 w 275925"/>
                <a:gd name="connsiteY39" fmla="*/ 150616 h 231745"/>
                <a:gd name="connsiteX40" fmla="*/ 210571 w 275925"/>
                <a:gd name="connsiteY40" fmla="*/ 158645 h 231745"/>
                <a:gd name="connsiteX41" fmla="*/ 214233 w 275925"/>
                <a:gd name="connsiteY41" fmla="*/ 175124 h 231745"/>
                <a:gd name="connsiteX42" fmla="*/ 192965 w 275925"/>
                <a:gd name="connsiteY42" fmla="*/ 180617 h 231745"/>
                <a:gd name="connsiteX43" fmla="*/ 189584 w 275925"/>
                <a:gd name="connsiteY43" fmla="*/ 163856 h 231745"/>
                <a:gd name="connsiteX44" fmla="*/ 189584 w 275925"/>
                <a:gd name="connsiteY44" fmla="*/ 163856 h 231745"/>
                <a:gd name="connsiteX45" fmla="*/ 197472 w 275925"/>
                <a:gd name="connsiteY45" fmla="*/ 150898 h 231745"/>
                <a:gd name="connsiteX46" fmla="*/ 191979 w 275925"/>
                <a:gd name="connsiteY46" fmla="*/ 223576 h 231745"/>
                <a:gd name="connsiteX47" fmla="*/ 182401 w 275925"/>
                <a:gd name="connsiteY47" fmla="*/ 214562 h 231745"/>
                <a:gd name="connsiteX48" fmla="*/ 180006 w 275925"/>
                <a:gd name="connsiteY48" fmla="*/ 202167 h 231745"/>
                <a:gd name="connsiteX49" fmla="*/ 188598 w 275925"/>
                <a:gd name="connsiteY49" fmla="*/ 199914 h 231745"/>
                <a:gd name="connsiteX50" fmla="*/ 191697 w 275925"/>
                <a:gd name="connsiteY50" fmla="*/ 215548 h 231745"/>
                <a:gd name="connsiteX51" fmla="*/ 191838 w 275925"/>
                <a:gd name="connsiteY51" fmla="*/ 216111 h 231745"/>
                <a:gd name="connsiteX52" fmla="*/ 194232 w 275925"/>
                <a:gd name="connsiteY52" fmla="*/ 223576 h 231745"/>
                <a:gd name="connsiteX53" fmla="*/ 191979 w 275925"/>
                <a:gd name="connsiteY53" fmla="*/ 223576 h 231745"/>
                <a:gd name="connsiteX54" fmla="*/ 178457 w 275925"/>
                <a:gd name="connsiteY54" fmla="*/ 194139 h 231745"/>
                <a:gd name="connsiteX55" fmla="*/ 175781 w 275925"/>
                <a:gd name="connsiteY55" fmla="*/ 180476 h 231745"/>
                <a:gd name="connsiteX56" fmla="*/ 184232 w 275925"/>
                <a:gd name="connsiteY56" fmla="*/ 177941 h 231745"/>
                <a:gd name="connsiteX57" fmla="*/ 187049 w 275925"/>
                <a:gd name="connsiteY57" fmla="*/ 191885 h 231745"/>
                <a:gd name="connsiteX58" fmla="*/ 178457 w 275925"/>
                <a:gd name="connsiteY58" fmla="*/ 194139 h 231745"/>
                <a:gd name="connsiteX59" fmla="*/ 145216 w 275925"/>
                <a:gd name="connsiteY59" fmla="*/ 210196 h 231745"/>
                <a:gd name="connsiteX60" fmla="*/ 124934 w 275925"/>
                <a:gd name="connsiteY60" fmla="*/ 222309 h 231745"/>
                <a:gd name="connsiteX61" fmla="*/ 133103 w 275925"/>
                <a:gd name="connsiteY61" fmla="*/ 212731 h 231745"/>
                <a:gd name="connsiteX62" fmla="*/ 134371 w 275925"/>
                <a:gd name="connsiteY62" fmla="*/ 182871 h 231745"/>
                <a:gd name="connsiteX63" fmla="*/ 146484 w 275925"/>
                <a:gd name="connsiteY63" fmla="*/ 183434 h 231745"/>
                <a:gd name="connsiteX64" fmla="*/ 151132 w 275925"/>
                <a:gd name="connsiteY64" fmla="*/ 183434 h 231745"/>
                <a:gd name="connsiteX65" fmla="*/ 151695 w 275925"/>
                <a:gd name="connsiteY65" fmla="*/ 186251 h 231745"/>
                <a:gd name="connsiteX66" fmla="*/ 145216 w 275925"/>
                <a:gd name="connsiteY66" fmla="*/ 210196 h 231745"/>
                <a:gd name="connsiteX67" fmla="*/ 47326 w 275925"/>
                <a:gd name="connsiteY67" fmla="*/ 223576 h 231745"/>
                <a:gd name="connsiteX68" fmla="*/ 16620 w 275925"/>
                <a:gd name="connsiteY68" fmla="*/ 223576 h 231745"/>
                <a:gd name="connsiteX69" fmla="*/ 8028 w 275925"/>
                <a:gd name="connsiteY69" fmla="*/ 214703 h 231745"/>
                <a:gd name="connsiteX70" fmla="*/ 10282 w 275925"/>
                <a:gd name="connsiteY70" fmla="*/ 208224 h 231745"/>
                <a:gd name="connsiteX71" fmla="*/ 16761 w 275925"/>
                <a:gd name="connsiteY71" fmla="*/ 205548 h 231745"/>
                <a:gd name="connsiteX72" fmla="*/ 30705 w 275925"/>
                <a:gd name="connsiteY72" fmla="*/ 205548 h 231745"/>
                <a:gd name="connsiteX73" fmla="*/ 34367 w 275925"/>
                <a:gd name="connsiteY73" fmla="*/ 203012 h 231745"/>
                <a:gd name="connsiteX74" fmla="*/ 43241 w 275925"/>
                <a:gd name="connsiteY74" fmla="*/ 197942 h 231745"/>
                <a:gd name="connsiteX75" fmla="*/ 47326 w 275925"/>
                <a:gd name="connsiteY75" fmla="*/ 201463 h 231745"/>
                <a:gd name="connsiteX76" fmla="*/ 47326 w 275925"/>
                <a:gd name="connsiteY76" fmla="*/ 223576 h 231745"/>
                <a:gd name="connsiteX77" fmla="*/ 47326 w 275925"/>
                <a:gd name="connsiteY77" fmla="*/ 223576 h 231745"/>
                <a:gd name="connsiteX78" fmla="*/ 149442 w 275925"/>
                <a:gd name="connsiteY78" fmla="*/ 69346 h 231745"/>
                <a:gd name="connsiteX79" fmla="*/ 149442 w 275925"/>
                <a:gd name="connsiteY79" fmla="*/ 77374 h 231745"/>
                <a:gd name="connsiteX80" fmla="*/ 140850 w 275925"/>
                <a:gd name="connsiteY80" fmla="*/ 68219 h 231745"/>
                <a:gd name="connsiteX81" fmla="*/ 150005 w 275925"/>
                <a:gd name="connsiteY81" fmla="*/ 59064 h 231745"/>
                <a:gd name="connsiteX82" fmla="*/ 150569 w 275925"/>
                <a:gd name="connsiteY82" fmla="*/ 59064 h 231745"/>
                <a:gd name="connsiteX83" fmla="*/ 149442 w 275925"/>
                <a:gd name="connsiteY83" fmla="*/ 69346 h 231745"/>
                <a:gd name="connsiteX84" fmla="*/ 258178 w 275925"/>
                <a:gd name="connsiteY84" fmla="*/ 50894 h 231745"/>
                <a:gd name="connsiteX85" fmla="*/ 255502 w 275925"/>
                <a:gd name="connsiteY85" fmla="*/ 50894 h 231745"/>
                <a:gd name="connsiteX86" fmla="*/ 228459 w 275925"/>
                <a:gd name="connsiteY86" fmla="*/ 20330 h 231745"/>
                <a:gd name="connsiteX87" fmla="*/ 228318 w 275925"/>
                <a:gd name="connsiteY87" fmla="*/ 18358 h 231745"/>
                <a:gd name="connsiteX88" fmla="*/ 208176 w 275925"/>
                <a:gd name="connsiteY88" fmla="*/ 47 h 231745"/>
                <a:gd name="connsiteX89" fmla="*/ 189443 w 275925"/>
                <a:gd name="connsiteY89" fmla="*/ 10470 h 231745"/>
                <a:gd name="connsiteX90" fmla="*/ 188176 w 275925"/>
                <a:gd name="connsiteY90" fmla="*/ 17090 h 231745"/>
                <a:gd name="connsiteX91" fmla="*/ 161696 w 275925"/>
                <a:gd name="connsiteY91" fmla="*/ 34837 h 231745"/>
                <a:gd name="connsiteX92" fmla="*/ 152541 w 275925"/>
                <a:gd name="connsiteY92" fmla="*/ 50894 h 231745"/>
                <a:gd name="connsiteX93" fmla="*/ 149864 w 275925"/>
                <a:gd name="connsiteY93" fmla="*/ 50894 h 231745"/>
                <a:gd name="connsiteX94" fmla="*/ 132681 w 275925"/>
                <a:gd name="connsiteY94" fmla="*/ 68219 h 231745"/>
                <a:gd name="connsiteX95" fmla="*/ 149724 w 275925"/>
                <a:gd name="connsiteY95" fmla="*/ 85543 h 231745"/>
                <a:gd name="connsiteX96" fmla="*/ 154935 w 275925"/>
                <a:gd name="connsiteY96" fmla="*/ 103291 h 231745"/>
                <a:gd name="connsiteX97" fmla="*/ 123103 w 275925"/>
                <a:gd name="connsiteY97" fmla="*/ 103291 h 231745"/>
                <a:gd name="connsiteX98" fmla="*/ 81130 w 275925"/>
                <a:gd name="connsiteY98" fmla="*/ 117516 h 231745"/>
                <a:gd name="connsiteX99" fmla="*/ 80707 w 275925"/>
                <a:gd name="connsiteY99" fmla="*/ 123291 h 231745"/>
                <a:gd name="connsiteX100" fmla="*/ 86341 w 275925"/>
                <a:gd name="connsiteY100" fmla="*/ 123714 h 231745"/>
                <a:gd name="connsiteX101" fmla="*/ 117046 w 275925"/>
                <a:gd name="connsiteY101" fmla="*/ 111460 h 231745"/>
                <a:gd name="connsiteX102" fmla="*/ 112680 w 275925"/>
                <a:gd name="connsiteY102" fmla="*/ 140898 h 231745"/>
                <a:gd name="connsiteX103" fmla="*/ 123666 w 275925"/>
                <a:gd name="connsiteY103" fmla="*/ 179490 h 231745"/>
                <a:gd name="connsiteX104" fmla="*/ 125920 w 275925"/>
                <a:gd name="connsiteY104" fmla="*/ 208506 h 231745"/>
                <a:gd name="connsiteX105" fmla="*/ 95355 w 275925"/>
                <a:gd name="connsiteY105" fmla="*/ 223436 h 231745"/>
                <a:gd name="connsiteX106" fmla="*/ 55495 w 275925"/>
                <a:gd name="connsiteY106" fmla="*/ 223436 h 231745"/>
                <a:gd name="connsiteX107" fmla="*/ 55495 w 275925"/>
                <a:gd name="connsiteY107" fmla="*/ 203294 h 231745"/>
                <a:gd name="connsiteX108" fmla="*/ 82397 w 275925"/>
                <a:gd name="connsiteY108" fmla="*/ 198083 h 231745"/>
                <a:gd name="connsiteX109" fmla="*/ 87045 w 275925"/>
                <a:gd name="connsiteY109" fmla="*/ 196111 h 231745"/>
                <a:gd name="connsiteX110" fmla="*/ 86200 w 275925"/>
                <a:gd name="connsiteY110" fmla="*/ 191181 h 231745"/>
                <a:gd name="connsiteX111" fmla="*/ 76482 w 275925"/>
                <a:gd name="connsiteY111" fmla="*/ 135545 h 231745"/>
                <a:gd name="connsiteX112" fmla="*/ 75073 w 275925"/>
                <a:gd name="connsiteY112" fmla="*/ 129911 h 231745"/>
                <a:gd name="connsiteX113" fmla="*/ 69580 w 275925"/>
                <a:gd name="connsiteY113" fmla="*/ 131320 h 231745"/>
                <a:gd name="connsiteX114" fmla="*/ 62537 w 275925"/>
                <a:gd name="connsiteY114" fmla="*/ 164138 h 231745"/>
                <a:gd name="connsiteX115" fmla="*/ 72397 w 275925"/>
                <a:gd name="connsiteY115" fmla="*/ 187801 h 231745"/>
                <a:gd name="connsiteX116" fmla="*/ 53241 w 275925"/>
                <a:gd name="connsiteY116" fmla="*/ 194843 h 231745"/>
                <a:gd name="connsiteX117" fmla="*/ 44931 w 275925"/>
                <a:gd name="connsiteY117" fmla="*/ 190054 h 231745"/>
                <a:gd name="connsiteX118" fmla="*/ 28311 w 275925"/>
                <a:gd name="connsiteY118" fmla="*/ 197519 h 231745"/>
                <a:gd name="connsiteX119" fmla="*/ 16761 w 275925"/>
                <a:gd name="connsiteY119" fmla="*/ 197519 h 231745"/>
                <a:gd name="connsiteX120" fmla="*/ 4226 w 275925"/>
                <a:gd name="connsiteY120" fmla="*/ 203012 h 231745"/>
                <a:gd name="connsiteX121" fmla="*/ 0 w 275925"/>
                <a:gd name="connsiteY121" fmla="*/ 214703 h 231745"/>
                <a:gd name="connsiteX122" fmla="*/ 16761 w 275925"/>
                <a:gd name="connsiteY122" fmla="*/ 231605 h 231745"/>
                <a:gd name="connsiteX123" fmla="*/ 51551 w 275925"/>
                <a:gd name="connsiteY123" fmla="*/ 231605 h 231745"/>
                <a:gd name="connsiteX124" fmla="*/ 95637 w 275925"/>
                <a:gd name="connsiteY124" fmla="*/ 231605 h 231745"/>
                <a:gd name="connsiteX125" fmla="*/ 113525 w 275925"/>
                <a:gd name="connsiteY125" fmla="*/ 231605 h 231745"/>
                <a:gd name="connsiteX126" fmla="*/ 151695 w 275925"/>
                <a:gd name="connsiteY126" fmla="*/ 215266 h 231745"/>
                <a:gd name="connsiteX127" fmla="*/ 159724 w 275925"/>
                <a:gd name="connsiteY127" fmla="*/ 184561 h 231745"/>
                <a:gd name="connsiteX128" fmla="*/ 159442 w 275925"/>
                <a:gd name="connsiteY128" fmla="*/ 182730 h 231745"/>
                <a:gd name="connsiteX129" fmla="*/ 168175 w 275925"/>
                <a:gd name="connsiteY129" fmla="*/ 181885 h 231745"/>
                <a:gd name="connsiteX130" fmla="*/ 174795 w 275925"/>
                <a:gd name="connsiteY130" fmla="*/ 215548 h 231745"/>
                <a:gd name="connsiteX131" fmla="*/ 174936 w 275925"/>
                <a:gd name="connsiteY131" fmla="*/ 216111 h 231745"/>
                <a:gd name="connsiteX132" fmla="*/ 192401 w 275925"/>
                <a:gd name="connsiteY132" fmla="*/ 231746 h 231745"/>
                <a:gd name="connsiteX133" fmla="*/ 209585 w 275925"/>
                <a:gd name="connsiteY133" fmla="*/ 231746 h 231745"/>
                <a:gd name="connsiteX134" fmla="*/ 233811 w 275925"/>
                <a:gd name="connsiteY134" fmla="*/ 231746 h 231745"/>
                <a:gd name="connsiteX135" fmla="*/ 244234 w 275925"/>
                <a:gd name="connsiteY135" fmla="*/ 220196 h 231745"/>
                <a:gd name="connsiteX136" fmla="*/ 229163 w 275925"/>
                <a:gd name="connsiteY136" fmla="*/ 204562 h 231745"/>
                <a:gd name="connsiteX137" fmla="*/ 218740 w 275925"/>
                <a:gd name="connsiteY137" fmla="*/ 156954 h 231745"/>
                <a:gd name="connsiteX138" fmla="*/ 218740 w 275925"/>
                <a:gd name="connsiteY138" fmla="*/ 156954 h 231745"/>
                <a:gd name="connsiteX139" fmla="*/ 218458 w 275925"/>
                <a:gd name="connsiteY139" fmla="*/ 155828 h 231745"/>
                <a:gd name="connsiteX140" fmla="*/ 223670 w 275925"/>
                <a:gd name="connsiteY140" fmla="*/ 134137 h 231745"/>
                <a:gd name="connsiteX141" fmla="*/ 223670 w 275925"/>
                <a:gd name="connsiteY141" fmla="*/ 130334 h 231745"/>
                <a:gd name="connsiteX142" fmla="*/ 242544 w 275925"/>
                <a:gd name="connsiteY142" fmla="*/ 118221 h 231745"/>
                <a:gd name="connsiteX143" fmla="*/ 242685 w 275925"/>
                <a:gd name="connsiteY143" fmla="*/ 112446 h 231745"/>
                <a:gd name="connsiteX144" fmla="*/ 236910 w 275925"/>
                <a:gd name="connsiteY144" fmla="*/ 112305 h 231745"/>
                <a:gd name="connsiteX145" fmla="*/ 204373 w 275925"/>
                <a:gd name="connsiteY145" fmla="*/ 125686 h 231745"/>
                <a:gd name="connsiteX146" fmla="*/ 157752 w 275925"/>
                <a:gd name="connsiteY146" fmla="*/ 78924 h 231745"/>
                <a:gd name="connsiteX147" fmla="*/ 157752 w 275925"/>
                <a:gd name="connsiteY147" fmla="*/ 69205 h 231745"/>
                <a:gd name="connsiteX148" fmla="*/ 191979 w 275925"/>
                <a:gd name="connsiteY148" fmla="*/ 24274 h 231745"/>
                <a:gd name="connsiteX149" fmla="*/ 194655 w 275925"/>
                <a:gd name="connsiteY149" fmla="*/ 27091 h 231745"/>
                <a:gd name="connsiteX150" fmla="*/ 196627 w 275925"/>
                <a:gd name="connsiteY150" fmla="*/ 29626 h 231745"/>
                <a:gd name="connsiteX151" fmla="*/ 196627 w 275925"/>
                <a:gd name="connsiteY151" fmla="*/ 38922 h 231745"/>
                <a:gd name="connsiteX152" fmla="*/ 196627 w 275925"/>
                <a:gd name="connsiteY152" fmla="*/ 38922 h 231745"/>
                <a:gd name="connsiteX153" fmla="*/ 196486 w 275925"/>
                <a:gd name="connsiteY153" fmla="*/ 47373 h 231745"/>
                <a:gd name="connsiteX154" fmla="*/ 201275 w 275925"/>
                <a:gd name="connsiteY154" fmla="*/ 49345 h 231745"/>
                <a:gd name="connsiteX155" fmla="*/ 207331 w 275925"/>
                <a:gd name="connsiteY155" fmla="*/ 48218 h 231745"/>
                <a:gd name="connsiteX156" fmla="*/ 227473 w 275925"/>
                <a:gd name="connsiteY156" fmla="*/ 28922 h 231745"/>
                <a:gd name="connsiteX157" fmla="*/ 250995 w 275925"/>
                <a:gd name="connsiteY157" fmla="*/ 69487 h 231745"/>
                <a:gd name="connsiteX158" fmla="*/ 250995 w 275925"/>
                <a:gd name="connsiteY158" fmla="*/ 78924 h 231745"/>
                <a:gd name="connsiteX159" fmla="*/ 246206 w 275925"/>
                <a:gd name="connsiteY159" fmla="*/ 99628 h 231745"/>
                <a:gd name="connsiteX160" fmla="*/ 248037 w 275925"/>
                <a:gd name="connsiteY160" fmla="*/ 105122 h 231745"/>
                <a:gd name="connsiteX161" fmla="*/ 249868 w 275925"/>
                <a:gd name="connsiteY161" fmla="*/ 105544 h 231745"/>
                <a:gd name="connsiteX162" fmla="*/ 253530 w 275925"/>
                <a:gd name="connsiteY162" fmla="*/ 103291 h 231745"/>
                <a:gd name="connsiteX163" fmla="*/ 258882 w 275925"/>
                <a:gd name="connsiteY163" fmla="*/ 85543 h 231745"/>
                <a:gd name="connsiteX164" fmla="*/ 275925 w 275925"/>
                <a:gd name="connsiteY164" fmla="*/ 68219 h 231745"/>
                <a:gd name="connsiteX165" fmla="*/ 258178 w 275925"/>
                <a:gd name="connsiteY165" fmla="*/ 50894 h 231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Lst>
              <a:rect l="l" t="t" r="r" b="b"/>
              <a:pathLst>
                <a:path w="275925" h="231745">
                  <a:moveTo>
                    <a:pt x="258741" y="77374"/>
                  </a:moveTo>
                  <a:lnTo>
                    <a:pt x="258741" y="69487"/>
                  </a:lnTo>
                  <a:cubicBezTo>
                    <a:pt x="258741" y="65965"/>
                    <a:pt x="258460" y="62444"/>
                    <a:pt x="257756" y="59064"/>
                  </a:cubicBezTo>
                  <a:lnTo>
                    <a:pt x="258178" y="59064"/>
                  </a:lnTo>
                  <a:cubicBezTo>
                    <a:pt x="263249" y="59064"/>
                    <a:pt x="267333" y="63148"/>
                    <a:pt x="267333" y="68219"/>
                  </a:cubicBezTo>
                  <a:cubicBezTo>
                    <a:pt x="267333" y="73008"/>
                    <a:pt x="263530" y="77092"/>
                    <a:pt x="258741" y="77374"/>
                  </a:cubicBezTo>
                  <a:close/>
                  <a:moveTo>
                    <a:pt x="204796" y="40331"/>
                  </a:moveTo>
                  <a:cubicBezTo>
                    <a:pt x="204655" y="40331"/>
                    <a:pt x="204655" y="40331"/>
                    <a:pt x="204514" y="40471"/>
                  </a:cubicBezTo>
                  <a:cubicBezTo>
                    <a:pt x="206064" y="35964"/>
                    <a:pt x="205923" y="31457"/>
                    <a:pt x="203810" y="26527"/>
                  </a:cubicBezTo>
                  <a:cubicBezTo>
                    <a:pt x="202824" y="24133"/>
                    <a:pt x="200711" y="22020"/>
                    <a:pt x="199021" y="20330"/>
                  </a:cubicBezTo>
                  <a:cubicBezTo>
                    <a:pt x="198599" y="19907"/>
                    <a:pt x="198176" y="19485"/>
                    <a:pt x="197753" y="19062"/>
                  </a:cubicBezTo>
                  <a:cubicBezTo>
                    <a:pt x="196204" y="17372"/>
                    <a:pt x="195922" y="15682"/>
                    <a:pt x="196767" y="13851"/>
                  </a:cubicBezTo>
                  <a:cubicBezTo>
                    <a:pt x="198176" y="10893"/>
                    <a:pt x="202542" y="8076"/>
                    <a:pt x="207050" y="8076"/>
                  </a:cubicBezTo>
                  <a:cubicBezTo>
                    <a:pt x="207331" y="8076"/>
                    <a:pt x="207472" y="8076"/>
                    <a:pt x="207754" y="8076"/>
                  </a:cubicBezTo>
                  <a:cubicBezTo>
                    <a:pt x="215078" y="8498"/>
                    <a:pt x="219585" y="12583"/>
                    <a:pt x="220289" y="19203"/>
                  </a:cubicBezTo>
                  <a:cubicBezTo>
                    <a:pt x="221135" y="27091"/>
                    <a:pt x="215923" y="37232"/>
                    <a:pt x="204796" y="40331"/>
                  </a:cubicBezTo>
                  <a:close/>
                  <a:moveTo>
                    <a:pt x="160006" y="111319"/>
                  </a:moveTo>
                  <a:cubicBezTo>
                    <a:pt x="170006" y="124981"/>
                    <a:pt x="185922" y="133714"/>
                    <a:pt x="204092" y="133714"/>
                  </a:cubicBezTo>
                  <a:cubicBezTo>
                    <a:pt x="207895" y="133714"/>
                    <a:pt x="211698" y="133292"/>
                    <a:pt x="215360" y="132587"/>
                  </a:cubicBezTo>
                  <a:lnTo>
                    <a:pt x="215360" y="133996"/>
                  </a:lnTo>
                  <a:cubicBezTo>
                    <a:pt x="215360" y="138785"/>
                    <a:pt x="214655" y="143151"/>
                    <a:pt x="213247" y="147236"/>
                  </a:cubicBezTo>
                  <a:cubicBezTo>
                    <a:pt x="208599" y="142869"/>
                    <a:pt x="201838" y="141602"/>
                    <a:pt x="195922" y="142869"/>
                  </a:cubicBezTo>
                  <a:cubicBezTo>
                    <a:pt x="187190" y="144841"/>
                    <a:pt x="179161" y="152729"/>
                    <a:pt x="181837" y="165405"/>
                  </a:cubicBezTo>
                  <a:lnTo>
                    <a:pt x="182682" y="169631"/>
                  </a:lnTo>
                  <a:cubicBezTo>
                    <a:pt x="171978" y="173997"/>
                    <a:pt x="159442" y="174561"/>
                    <a:pt x="154512" y="174702"/>
                  </a:cubicBezTo>
                  <a:lnTo>
                    <a:pt x="154372" y="174702"/>
                  </a:lnTo>
                  <a:cubicBezTo>
                    <a:pt x="143949" y="175124"/>
                    <a:pt x="135216" y="174702"/>
                    <a:pt x="130005" y="173575"/>
                  </a:cubicBezTo>
                  <a:cubicBezTo>
                    <a:pt x="118455" y="153715"/>
                    <a:pt x="119159" y="127376"/>
                    <a:pt x="126061" y="111037"/>
                  </a:cubicBezTo>
                  <a:lnTo>
                    <a:pt x="160006" y="111037"/>
                  </a:lnTo>
                  <a:close/>
                  <a:moveTo>
                    <a:pt x="221698" y="209210"/>
                  </a:moveTo>
                  <a:cubicBezTo>
                    <a:pt x="222120" y="211041"/>
                    <a:pt x="223670" y="212308"/>
                    <a:pt x="225642" y="212449"/>
                  </a:cubicBezTo>
                  <a:cubicBezTo>
                    <a:pt x="232825" y="212449"/>
                    <a:pt x="235924" y="216393"/>
                    <a:pt x="235924" y="220196"/>
                  </a:cubicBezTo>
                  <a:cubicBezTo>
                    <a:pt x="235924" y="220619"/>
                    <a:pt x="235783" y="223717"/>
                    <a:pt x="233529" y="223717"/>
                  </a:cubicBezTo>
                  <a:lnTo>
                    <a:pt x="209303" y="223717"/>
                  </a:lnTo>
                  <a:cubicBezTo>
                    <a:pt x="202120" y="223717"/>
                    <a:pt x="200852" y="220055"/>
                    <a:pt x="199725" y="214703"/>
                  </a:cubicBezTo>
                  <a:lnTo>
                    <a:pt x="194514" y="188787"/>
                  </a:lnTo>
                  <a:lnTo>
                    <a:pt x="215923" y="183293"/>
                  </a:lnTo>
                  <a:lnTo>
                    <a:pt x="221698" y="209210"/>
                  </a:lnTo>
                  <a:close/>
                  <a:moveTo>
                    <a:pt x="197472" y="150898"/>
                  </a:moveTo>
                  <a:cubicBezTo>
                    <a:pt x="198458" y="150757"/>
                    <a:pt x="199303" y="150616"/>
                    <a:pt x="200289" y="150616"/>
                  </a:cubicBezTo>
                  <a:cubicBezTo>
                    <a:pt x="204796" y="150616"/>
                    <a:pt x="209303" y="152870"/>
                    <a:pt x="210571" y="158645"/>
                  </a:cubicBezTo>
                  <a:lnTo>
                    <a:pt x="214233" y="175124"/>
                  </a:lnTo>
                  <a:lnTo>
                    <a:pt x="192965" y="180617"/>
                  </a:lnTo>
                  <a:lnTo>
                    <a:pt x="189584" y="163856"/>
                  </a:lnTo>
                  <a:cubicBezTo>
                    <a:pt x="189584" y="163856"/>
                    <a:pt x="189584" y="163856"/>
                    <a:pt x="189584" y="163856"/>
                  </a:cubicBezTo>
                  <a:cubicBezTo>
                    <a:pt x="187894" y="155968"/>
                    <a:pt x="192824" y="152025"/>
                    <a:pt x="197472" y="150898"/>
                  </a:cubicBezTo>
                  <a:close/>
                  <a:moveTo>
                    <a:pt x="191979" y="223576"/>
                  </a:moveTo>
                  <a:cubicBezTo>
                    <a:pt x="184795" y="223576"/>
                    <a:pt x="183528" y="219774"/>
                    <a:pt x="182401" y="214562"/>
                  </a:cubicBezTo>
                  <a:lnTo>
                    <a:pt x="180006" y="202167"/>
                  </a:lnTo>
                  <a:lnTo>
                    <a:pt x="188598" y="199914"/>
                  </a:lnTo>
                  <a:lnTo>
                    <a:pt x="191697" y="215548"/>
                  </a:lnTo>
                  <a:lnTo>
                    <a:pt x="191838" y="216111"/>
                  </a:lnTo>
                  <a:cubicBezTo>
                    <a:pt x="192119" y="217802"/>
                    <a:pt x="192683" y="220759"/>
                    <a:pt x="194232" y="223576"/>
                  </a:cubicBezTo>
                  <a:lnTo>
                    <a:pt x="191979" y="223576"/>
                  </a:lnTo>
                  <a:close/>
                  <a:moveTo>
                    <a:pt x="178457" y="194139"/>
                  </a:moveTo>
                  <a:lnTo>
                    <a:pt x="175781" y="180476"/>
                  </a:lnTo>
                  <a:cubicBezTo>
                    <a:pt x="178598" y="179772"/>
                    <a:pt x="181415" y="179068"/>
                    <a:pt x="184232" y="177941"/>
                  </a:cubicBezTo>
                  <a:lnTo>
                    <a:pt x="187049" y="191885"/>
                  </a:lnTo>
                  <a:lnTo>
                    <a:pt x="178457" y="194139"/>
                  </a:lnTo>
                  <a:close/>
                  <a:moveTo>
                    <a:pt x="145216" y="210196"/>
                  </a:moveTo>
                  <a:cubicBezTo>
                    <a:pt x="140287" y="216111"/>
                    <a:pt x="133244" y="220196"/>
                    <a:pt x="124934" y="222309"/>
                  </a:cubicBezTo>
                  <a:cubicBezTo>
                    <a:pt x="128314" y="219633"/>
                    <a:pt x="130990" y="216393"/>
                    <a:pt x="133103" y="212731"/>
                  </a:cubicBezTo>
                  <a:cubicBezTo>
                    <a:pt x="138033" y="203857"/>
                    <a:pt x="138456" y="193294"/>
                    <a:pt x="134371" y="182871"/>
                  </a:cubicBezTo>
                  <a:cubicBezTo>
                    <a:pt x="138315" y="183293"/>
                    <a:pt x="142540" y="183434"/>
                    <a:pt x="146484" y="183434"/>
                  </a:cubicBezTo>
                  <a:cubicBezTo>
                    <a:pt x="148174" y="183434"/>
                    <a:pt x="149724" y="183434"/>
                    <a:pt x="151132" y="183434"/>
                  </a:cubicBezTo>
                  <a:lnTo>
                    <a:pt x="151695" y="186251"/>
                  </a:lnTo>
                  <a:cubicBezTo>
                    <a:pt x="153104" y="194984"/>
                    <a:pt x="150991" y="203294"/>
                    <a:pt x="145216" y="210196"/>
                  </a:cubicBezTo>
                  <a:close/>
                  <a:moveTo>
                    <a:pt x="47326" y="223576"/>
                  </a:moveTo>
                  <a:lnTo>
                    <a:pt x="16620" y="223576"/>
                  </a:lnTo>
                  <a:cubicBezTo>
                    <a:pt x="10282" y="223576"/>
                    <a:pt x="8028" y="218788"/>
                    <a:pt x="8028" y="214703"/>
                  </a:cubicBezTo>
                  <a:cubicBezTo>
                    <a:pt x="8028" y="212308"/>
                    <a:pt x="8874" y="209914"/>
                    <a:pt x="10282" y="208224"/>
                  </a:cubicBezTo>
                  <a:cubicBezTo>
                    <a:pt x="11831" y="206393"/>
                    <a:pt x="13944" y="205548"/>
                    <a:pt x="16761" y="205548"/>
                  </a:cubicBezTo>
                  <a:lnTo>
                    <a:pt x="30705" y="205548"/>
                  </a:lnTo>
                  <a:cubicBezTo>
                    <a:pt x="32395" y="205548"/>
                    <a:pt x="33804" y="204562"/>
                    <a:pt x="34367" y="203012"/>
                  </a:cubicBezTo>
                  <a:cubicBezTo>
                    <a:pt x="36339" y="198364"/>
                    <a:pt x="40142" y="197378"/>
                    <a:pt x="43241" y="197942"/>
                  </a:cubicBezTo>
                  <a:cubicBezTo>
                    <a:pt x="45354" y="198364"/>
                    <a:pt x="47326" y="199632"/>
                    <a:pt x="47326" y="201463"/>
                  </a:cubicBezTo>
                  <a:lnTo>
                    <a:pt x="47326" y="223576"/>
                  </a:lnTo>
                  <a:lnTo>
                    <a:pt x="47326" y="223576"/>
                  </a:lnTo>
                  <a:close/>
                  <a:moveTo>
                    <a:pt x="149442" y="69346"/>
                  </a:moveTo>
                  <a:lnTo>
                    <a:pt x="149442" y="77374"/>
                  </a:lnTo>
                  <a:cubicBezTo>
                    <a:pt x="144653" y="77092"/>
                    <a:pt x="140850" y="73149"/>
                    <a:pt x="140850" y="68219"/>
                  </a:cubicBezTo>
                  <a:cubicBezTo>
                    <a:pt x="140850" y="63148"/>
                    <a:pt x="144935" y="59064"/>
                    <a:pt x="150005" y="59064"/>
                  </a:cubicBezTo>
                  <a:lnTo>
                    <a:pt x="150569" y="59064"/>
                  </a:lnTo>
                  <a:cubicBezTo>
                    <a:pt x="149724" y="62444"/>
                    <a:pt x="149442" y="65824"/>
                    <a:pt x="149442" y="69346"/>
                  </a:cubicBezTo>
                  <a:close/>
                  <a:moveTo>
                    <a:pt x="258178" y="50894"/>
                  </a:moveTo>
                  <a:lnTo>
                    <a:pt x="255502" y="50894"/>
                  </a:lnTo>
                  <a:cubicBezTo>
                    <a:pt x="250854" y="37795"/>
                    <a:pt x="241276" y="26809"/>
                    <a:pt x="228459" y="20330"/>
                  </a:cubicBezTo>
                  <a:cubicBezTo>
                    <a:pt x="228459" y="19626"/>
                    <a:pt x="228459" y="19062"/>
                    <a:pt x="228318" y="18358"/>
                  </a:cubicBezTo>
                  <a:cubicBezTo>
                    <a:pt x="227191" y="7794"/>
                    <a:pt x="219444" y="752"/>
                    <a:pt x="208176" y="47"/>
                  </a:cubicBezTo>
                  <a:cubicBezTo>
                    <a:pt x="200570" y="-516"/>
                    <a:pt x="192542" y="3991"/>
                    <a:pt x="189443" y="10470"/>
                  </a:cubicBezTo>
                  <a:cubicBezTo>
                    <a:pt x="188457" y="12583"/>
                    <a:pt x="188035" y="14837"/>
                    <a:pt x="188176" y="17090"/>
                  </a:cubicBezTo>
                  <a:cubicBezTo>
                    <a:pt x="177894" y="20189"/>
                    <a:pt x="168597" y="26386"/>
                    <a:pt x="161696" y="34837"/>
                  </a:cubicBezTo>
                  <a:cubicBezTo>
                    <a:pt x="157752" y="39626"/>
                    <a:pt x="154653" y="45120"/>
                    <a:pt x="152541" y="50894"/>
                  </a:cubicBezTo>
                  <a:lnTo>
                    <a:pt x="149864" y="50894"/>
                  </a:lnTo>
                  <a:cubicBezTo>
                    <a:pt x="140427" y="50894"/>
                    <a:pt x="132681" y="58641"/>
                    <a:pt x="132681" y="68219"/>
                  </a:cubicBezTo>
                  <a:cubicBezTo>
                    <a:pt x="132681" y="77656"/>
                    <a:pt x="140287" y="85403"/>
                    <a:pt x="149724" y="85543"/>
                  </a:cubicBezTo>
                  <a:cubicBezTo>
                    <a:pt x="150428" y="91882"/>
                    <a:pt x="152259" y="97797"/>
                    <a:pt x="154935" y="103291"/>
                  </a:cubicBezTo>
                  <a:lnTo>
                    <a:pt x="123103" y="103291"/>
                  </a:lnTo>
                  <a:cubicBezTo>
                    <a:pt x="107469" y="102586"/>
                    <a:pt x="92538" y="107657"/>
                    <a:pt x="81130" y="117516"/>
                  </a:cubicBezTo>
                  <a:cubicBezTo>
                    <a:pt x="79439" y="118925"/>
                    <a:pt x="79158" y="121460"/>
                    <a:pt x="80707" y="123291"/>
                  </a:cubicBezTo>
                  <a:cubicBezTo>
                    <a:pt x="82116" y="124981"/>
                    <a:pt x="84651" y="125263"/>
                    <a:pt x="86341" y="123714"/>
                  </a:cubicBezTo>
                  <a:cubicBezTo>
                    <a:pt x="94792" y="116390"/>
                    <a:pt x="105637" y="112164"/>
                    <a:pt x="117046" y="111460"/>
                  </a:cubicBezTo>
                  <a:cubicBezTo>
                    <a:pt x="113948" y="120193"/>
                    <a:pt x="112398" y="130615"/>
                    <a:pt x="112680" y="140898"/>
                  </a:cubicBezTo>
                  <a:cubicBezTo>
                    <a:pt x="113103" y="155264"/>
                    <a:pt x="116905" y="168645"/>
                    <a:pt x="123666" y="179490"/>
                  </a:cubicBezTo>
                  <a:cubicBezTo>
                    <a:pt x="129864" y="189772"/>
                    <a:pt x="130709" y="200195"/>
                    <a:pt x="125920" y="208506"/>
                  </a:cubicBezTo>
                  <a:cubicBezTo>
                    <a:pt x="120708" y="217802"/>
                    <a:pt x="109300" y="223436"/>
                    <a:pt x="95355" y="223436"/>
                  </a:cubicBezTo>
                  <a:lnTo>
                    <a:pt x="55495" y="223436"/>
                  </a:lnTo>
                  <a:lnTo>
                    <a:pt x="55495" y="203294"/>
                  </a:lnTo>
                  <a:cubicBezTo>
                    <a:pt x="66340" y="193998"/>
                    <a:pt x="70848" y="194702"/>
                    <a:pt x="82397" y="198083"/>
                  </a:cubicBezTo>
                  <a:cubicBezTo>
                    <a:pt x="84228" y="198646"/>
                    <a:pt x="86059" y="197801"/>
                    <a:pt x="87045" y="196111"/>
                  </a:cubicBezTo>
                  <a:cubicBezTo>
                    <a:pt x="87890" y="194421"/>
                    <a:pt x="87609" y="192449"/>
                    <a:pt x="86200" y="191181"/>
                  </a:cubicBezTo>
                  <a:cubicBezTo>
                    <a:pt x="65636" y="172448"/>
                    <a:pt x="67608" y="150194"/>
                    <a:pt x="76482" y="135545"/>
                  </a:cubicBezTo>
                  <a:cubicBezTo>
                    <a:pt x="77608" y="133573"/>
                    <a:pt x="77045" y="131179"/>
                    <a:pt x="75073" y="129911"/>
                  </a:cubicBezTo>
                  <a:cubicBezTo>
                    <a:pt x="73101" y="128784"/>
                    <a:pt x="70707" y="129348"/>
                    <a:pt x="69580" y="131320"/>
                  </a:cubicBezTo>
                  <a:cubicBezTo>
                    <a:pt x="63523" y="141461"/>
                    <a:pt x="60988" y="152870"/>
                    <a:pt x="62537" y="164138"/>
                  </a:cubicBezTo>
                  <a:cubicBezTo>
                    <a:pt x="63664" y="172589"/>
                    <a:pt x="67045" y="180476"/>
                    <a:pt x="72397" y="187801"/>
                  </a:cubicBezTo>
                  <a:cubicBezTo>
                    <a:pt x="66199" y="187519"/>
                    <a:pt x="60565" y="189350"/>
                    <a:pt x="53241" y="194843"/>
                  </a:cubicBezTo>
                  <a:cubicBezTo>
                    <a:pt x="51410" y="192449"/>
                    <a:pt x="48452" y="190758"/>
                    <a:pt x="44931" y="190054"/>
                  </a:cubicBezTo>
                  <a:cubicBezTo>
                    <a:pt x="39297" y="188927"/>
                    <a:pt x="32255" y="190899"/>
                    <a:pt x="28311" y="197519"/>
                  </a:cubicBezTo>
                  <a:lnTo>
                    <a:pt x="16761" y="197519"/>
                  </a:lnTo>
                  <a:cubicBezTo>
                    <a:pt x="11691" y="197519"/>
                    <a:pt x="7324" y="199491"/>
                    <a:pt x="4226" y="203012"/>
                  </a:cubicBezTo>
                  <a:cubicBezTo>
                    <a:pt x="1549" y="206111"/>
                    <a:pt x="0" y="210337"/>
                    <a:pt x="0" y="214703"/>
                  </a:cubicBezTo>
                  <a:cubicBezTo>
                    <a:pt x="0" y="223154"/>
                    <a:pt x="5775" y="231605"/>
                    <a:pt x="16761" y="231605"/>
                  </a:cubicBezTo>
                  <a:lnTo>
                    <a:pt x="51551" y="231605"/>
                  </a:lnTo>
                  <a:lnTo>
                    <a:pt x="95637" y="231605"/>
                  </a:lnTo>
                  <a:lnTo>
                    <a:pt x="113525" y="231605"/>
                  </a:lnTo>
                  <a:cubicBezTo>
                    <a:pt x="129159" y="231605"/>
                    <a:pt x="142963" y="225689"/>
                    <a:pt x="151695" y="215266"/>
                  </a:cubicBezTo>
                  <a:cubicBezTo>
                    <a:pt x="158879" y="206674"/>
                    <a:pt x="161696" y="195688"/>
                    <a:pt x="159724" y="184561"/>
                  </a:cubicBezTo>
                  <a:lnTo>
                    <a:pt x="159442" y="182730"/>
                  </a:lnTo>
                  <a:cubicBezTo>
                    <a:pt x="161837" y="182589"/>
                    <a:pt x="164795" y="182307"/>
                    <a:pt x="168175" y="181885"/>
                  </a:cubicBezTo>
                  <a:lnTo>
                    <a:pt x="174795" y="215548"/>
                  </a:lnTo>
                  <a:lnTo>
                    <a:pt x="174936" y="216111"/>
                  </a:lnTo>
                  <a:cubicBezTo>
                    <a:pt x="175781" y="220337"/>
                    <a:pt x="177894" y="231746"/>
                    <a:pt x="192401" y="231746"/>
                  </a:cubicBezTo>
                  <a:lnTo>
                    <a:pt x="209585" y="231746"/>
                  </a:lnTo>
                  <a:lnTo>
                    <a:pt x="233811" y="231746"/>
                  </a:lnTo>
                  <a:cubicBezTo>
                    <a:pt x="239727" y="231746"/>
                    <a:pt x="244234" y="226816"/>
                    <a:pt x="244234" y="220196"/>
                  </a:cubicBezTo>
                  <a:cubicBezTo>
                    <a:pt x="244234" y="213154"/>
                    <a:pt x="239163" y="205970"/>
                    <a:pt x="229163" y="204562"/>
                  </a:cubicBezTo>
                  <a:lnTo>
                    <a:pt x="218740" y="156954"/>
                  </a:lnTo>
                  <a:cubicBezTo>
                    <a:pt x="218740" y="156954"/>
                    <a:pt x="218740" y="156954"/>
                    <a:pt x="218740" y="156954"/>
                  </a:cubicBezTo>
                  <a:cubicBezTo>
                    <a:pt x="218599" y="156532"/>
                    <a:pt x="218599" y="156250"/>
                    <a:pt x="218458" y="155828"/>
                  </a:cubicBezTo>
                  <a:cubicBezTo>
                    <a:pt x="221839" y="149489"/>
                    <a:pt x="223670" y="142165"/>
                    <a:pt x="223670" y="134137"/>
                  </a:cubicBezTo>
                  <a:lnTo>
                    <a:pt x="223670" y="130334"/>
                  </a:lnTo>
                  <a:cubicBezTo>
                    <a:pt x="230571" y="127658"/>
                    <a:pt x="237051" y="123573"/>
                    <a:pt x="242544" y="118221"/>
                  </a:cubicBezTo>
                  <a:cubicBezTo>
                    <a:pt x="244093" y="116671"/>
                    <a:pt x="244234" y="114136"/>
                    <a:pt x="242685" y="112446"/>
                  </a:cubicBezTo>
                  <a:cubicBezTo>
                    <a:pt x="241135" y="110896"/>
                    <a:pt x="238600" y="110756"/>
                    <a:pt x="236910" y="112305"/>
                  </a:cubicBezTo>
                  <a:cubicBezTo>
                    <a:pt x="228177" y="120897"/>
                    <a:pt x="216627" y="125686"/>
                    <a:pt x="204373" y="125686"/>
                  </a:cubicBezTo>
                  <a:cubicBezTo>
                    <a:pt x="178739" y="125686"/>
                    <a:pt x="157752" y="104699"/>
                    <a:pt x="157752" y="78924"/>
                  </a:cubicBezTo>
                  <a:lnTo>
                    <a:pt x="157752" y="69205"/>
                  </a:lnTo>
                  <a:cubicBezTo>
                    <a:pt x="157752" y="48359"/>
                    <a:pt x="171978" y="29908"/>
                    <a:pt x="191979" y="24274"/>
                  </a:cubicBezTo>
                  <a:cubicBezTo>
                    <a:pt x="192824" y="25260"/>
                    <a:pt x="193810" y="26105"/>
                    <a:pt x="194655" y="27091"/>
                  </a:cubicBezTo>
                  <a:cubicBezTo>
                    <a:pt x="195359" y="27795"/>
                    <a:pt x="196204" y="28640"/>
                    <a:pt x="196627" y="29626"/>
                  </a:cubicBezTo>
                  <a:cubicBezTo>
                    <a:pt x="198035" y="33147"/>
                    <a:pt x="198176" y="35823"/>
                    <a:pt x="196627" y="38922"/>
                  </a:cubicBezTo>
                  <a:lnTo>
                    <a:pt x="196627" y="38922"/>
                  </a:lnTo>
                  <a:cubicBezTo>
                    <a:pt x="195782" y="40612"/>
                    <a:pt x="193950" y="44556"/>
                    <a:pt x="196486" y="47373"/>
                  </a:cubicBezTo>
                  <a:cubicBezTo>
                    <a:pt x="197753" y="48782"/>
                    <a:pt x="199303" y="49345"/>
                    <a:pt x="201275" y="49345"/>
                  </a:cubicBezTo>
                  <a:cubicBezTo>
                    <a:pt x="203106" y="49345"/>
                    <a:pt x="205218" y="48782"/>
                    <a:pt x="207331" y="48218"/>
                  </a:cubicBezTo>
                  <a:cubicBezTo>
                    <a:pt x="218177" y="45120"/>
                    <a:pt x="224797" y="37232"/>
                    <a:pt x="227473" y="28922"/>
                  </a:cubicBezTo>
                  <a:cubicBezTo>
                    <a:pt x="241839" y="37232"/>
                    <a:pt x="250995" y="52585"/>
                    <a:pt x="250995" y="69487"/>
                  </a:cubicBezTo>
                  <a:lnTo>
                    <a:pt x="250995" y="78924"/>
                  </a:lnTo>
                  <a:cubicBezTo>
                    <a:pt x="250995" y="86107"/>
                    <a:pt x="249305" y="93149"/>
                    <a:pt x="246206" y="99628"/>
                  </a:cubicBezTo>
                  <a:cubicBezTo>
                    <a:pt x="245220" y="101600"/>
                    <a:pt x="246065" y="104136"/>
                    <a:pt x="248037" y="105122"/>
                  </a:cubicBezTo>
                  <a:cubicBezTo>
                    <a:pt x="248600" y="105403"/>
                    <a:pt x="249164" y="105544"/>
                    <a:pt x="249868" y="105544"/>
                  </a:cubicBezTo>
                  <a:cubicBezTo>
                    <a:pt x="251417" y="105544"/>
                    <a:pt x="252826" y="104699"/>
                    <a:pt x="253530" y="103291"/>
                  </a:cubicBezTo>
                  <a:cubicBezTo>
                    <a:pt x="256347" y="97657"/>
                    <a:pt x="258178" y="91741"/>
                    <a:pt x="258882" y="85543"/>
                  </a:cubicBezTo>
                  <a:cubicBezTo>
                    <a:pt x="268319" y="85403"/>
                    <a:pt x="275925" y="77797"/>
                    <a:pt x="275925" y="68219"/>
                  </a:cubicBezTo>
                  <a:cubicBezTo>
                    <a:pt x="275362" y="58641"/>
                    <a:pt x="267615" y="50894"/>
                    <a:pt x="258178" y="50894"/>
                  </a:cubicBezTo>
                  <a:close/>
                </a:path>
              </a:pathLst>
            </a:custGeom>
            <a:solidFill>
              <a:schemeClr val="accent1"/>
            </a:solidFill>
            <a:ln w="1408" cap="flat">
              <a:noFill/>
              <a:prstDash val="solid"/>
              <a:miter/>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sp>
          <p:nvSpPr>
            <p:cNvPr id="40" name="Freeform 126">
              <a:extLst>
                <a:ext uri="{FF2B5EF4-FFF2-40B4-BE49-F238E27FC236}">
                  <a16:creationId xmlns:a16="http://schemas.microsoft.com/office/drawing/2014/main" id="{9E60B8D5-9173-D777-B121-C6B146058D2D}"/>
                </a:ext>
              </a:extLst>
            </p:cNvPr>
            <p:cNvSpPr/>
            <p:nvPr/>
          </p:nvSpPr>
          <p:spPr>
            <a:xfrm>
              <a:off x="7081326" y="1281747"/>
              <a:ext cx="420969" cy="574189"/>
            </a:xfrm>
            <a:custGeom>
              <a:avLst/>
              <a:gdLst>
                <a:gd name="connsiteX0" fmla="*/ 196384 w 227739"/>
                <a:gd name="connsiteY0" fmla="*/ 124158 h 323179"/>
                <a:gd name="connsiteX1" fmla="*/ 199201 w 227739"/>
                <a:gd name="connsiteY1" fmla="*/ 111622 h 323179"/>
                <a:gd name="connsiteX2" fmla="*/ 175538 w 227739"/>
                <a:gd name="connsiteY2" fmla="*/ 20915 h 323179"/>
                <a:gd name="connsiteX3" fmla="*/ 169059 w 227739"/>
                <a:gd name="connsiteY3" fmla="*/ 27817 h 323179"/>
                <a:gd name="connsiteX4" fmla="*/ 189764 w 227739"/>
                <a:gd name="connsiteY4" fmla="*/ 97537 h 323179"/>
                <a:gd name="connsiteX5" fmla="*/ 180327 w 227739"/>
                <a:gd name="connsiteY5" fmla="*/ 95143 h 323179"/>
                <a:gd name="connsiteX6" fmla="*/ 180327 w 227739"/>
                <a:gd name="connsiteY6" fmla="*/ 76269 h 323179"/>
                <a:gd name="connsiteX7" fmla="*/ 139199 w 227739"/>
                <a:gd name="connsiteY7" fmla="*/ 76269 h 323179"/>
                <a:gd name="connsiteX8" fmla="*/ 118634 w 227739"/>
                <a:gd name="connsiteY8" fmla="*/ 55705 h 323179"/>
                <a:gd name="connsiteX9" fmla="*/ 118634 w 227739"/>
                <a:gd name="connsiteY9" fmla="*/ 42888 h 323179"/>
                <a:gd name="connsiteX10" fmla="*/ 109197 w 227739"/>
                <a:gd name="connsiteY10" fmla="*/ 42888 h 323179"/>
                <a:gd name="connsiteX11" fmla="*/ 109197 w 227739"/>
                <a:gd name="connsiteY11" fmla="*/ 55705 h 323179"/>
                <a:gd name="connsiteX12" fmla="*/ 88633 w 227739"/>
                <a:gd name="connsiteY12" fmla="*/ 76269 h 323179"/>
                <a:gd name="connsiteX13" fmla="*/ 47505 w 227739"/>
                <a:gd name="connsiteY13" fmla="*/ 76269 h 323179"/>
                <a:gd name="connsiteX14" fmla="*/ 47505 w 227739"/>
                <a:gd name="connsiteY14" fmla="*/ 95143 h 323179"/>
                <a:gd name="connsiteX15" fmla="*/ 38068 w 227739"/>
                <a:gd name="connsiteY15" fmla="*/ 97678 h 323179"/>
                <a:gd name="connsiteX16" fmla="*/ 104127 w 227739"/>
                <a:gd name="connsiteY16" fmla="*/ 9788 h 323179"/>
                <a:gd name="connsiteX17" fmla="*/ 162439 w 227739"/>
                <a:gd name="connsiteY17" fmla="*/ 22324 h 323179"/>
                <a:gd name="connsiteX18" fmla="*/ 168073 w 227739"/>
                <a:gd name="connsiteY18" fmla="*/ 14577 h 323179"/>
                <a:gd name="connsiteX19" fmla="*/ 104127 w 227739"/>
                <a:gd name="connsiteY19" fmla="*/ 210 h 323179"/>
                <a:gd name="connsiteX20" fmla="*/ 28631 w 227739"/>
                <a:gd name="connsiteY20" fmla="*/ 75706 h 323179"/>
                <a:gd name="connsiteX21" fmla="*/ 28631 w 227739"/>
                <a:gd name="connsiteY21" fmla="*/ 113876 h 323179"/>
                <a:gd name="connsiteX22" fmla="*/ 31589 w 227739"/>
                <a:gd name="connsiteY22" fmla="*/ 123876 h 323179"/>
                <a:gd name="connsiteX23" fmla="*/ 320 w 227739"/>
                <a:gd name="connsiteY23" fmla="*/ 180357 h 323179"/>
                <a:gd name="connsiteX24" fmla="*/ 42153 w 227739"/>
                <a:gd name="connsiteY24" fmla="*/ 172751 h 323179"/>
                <a:gd name="connsiteX25" fmla="*/ 35674 w 227739"/>
                <a:gd name="connsiteY25" fmla="*/ 165709 h 323179"/>
                <a:gd name="connsiteX26" fmla="*/ 9476 w 227739"/>
                <a:gd name="connsiteY26" fmla="*/ 171061 h 323179"/>
                <a:gd name="connsiteX27" fmla="*/ 37927 w 227739"/>
                <a:gd name="connsiteY27" fmla="*/ 133032 h 323179"/>
                <a:gd name="connsiteX28" fmla="*/ 47505 w 227739"/>
                <a:gd name="connsiteY28" fmla="*/ 133032 h 323179"/>
                <a:gd name="connsiteX29" fmla="*/ 42153 w 227739"/>
                <a:gd name="connsiteY29" fmla="*/ 159371 h 323179"/>
                <a:gd name="connsiteX30" fmla="*/ 49336 w 227739"/>
                <a:gd name="connsiteY30" fmla="*/ 165568 h 323179"/>
                <a:gd name="connsiteX31" fmla="*/ 55393 w 227739"/>
                <a:gd name="connsiteY31" fmla="*/ 153737 h 323179"/>
                <a:gd name="connsiteX32" fmla="*/ 78774 w 227739"/>
                <a:gd name="connsiteY32" fmla="*/ 175005 h 323179"/>
                <a:gd name="connsiteX33" fmla="*/ 47364 w 227739"/>
                <a:gd name="connsiteY33" fmla="*/ 191907 h 323179"/>
                <a:gd name="connsiteX34" fmla="*/ 47364 w 227739"/>
                <a:gd name="connsiteY34" fmla="*/ 191907 h 323179"/>
                <a:gd name="connsiteX35" fmla="*/ 23702 w 227739"/>
                <a:gd name="connsiteY35" fmla="*/ 273318 h 323179"/>
                <a:gd name="connsiteX36" fmla="*/ 36801 w 227739"/>
                <a:gd name="connsiteY36" fmla="*/ 308812 h 323179"/>
                <a:gd name="connsiteX37" fmla="*/ 32575 w 227739"/>
                <a:gd name="connsiteY37" fmla="*/ 323179 h 323179"/>
                <a:gd name="connsiteX38" fmla="*/ 42294 w 227739"/>
                <a:gd name="connsiteY38" fmla="*/ 323179 h 323179"/>
                <a:gd name="connsiteX39" fmla="*/ 56801 w 227739"/>
                <a:gd name="connsiteY39" fmla="*/ 275994 h 323179"/>
                <a:gd name="connsiteX40" fmla="*/ 56801 w 227739"/>
                <a:gd name="connsiteY40" fmla="*/ 197541 h 323179"/>
                <a:gd name="connsiteX41" fmla="*/ 86380 w 227739"/>
                <a:gd name="connsiteY41" fmla="*/ 181625 h 323179"/>
                <a:gd name="connsiteX42" fmla="*/ 117085 w 227739"/>
                <a:gd name="connsiteY42" fmla="*/ 199372 h 323179"/>
                <a:gd name="connsiteX43" fmla="*/ 141170 w 227739"/>
                <a:gd name="connsiteY43" fmla="*/ 181625 h 323179"/>
                <a:gd name="connsiteX44" fmla="*/ 170749 w 227739"/>
                <a:gd name="connsiteY44" fmla="*/ 197541 h 323179"/>
                <a:gd name="connsiteX45" fmla="*/ 170749 w 227739"/>
                <a:gd name="connsiteY45" fmla="*/ 275994 h 323179"/>
                <a:gd name="connsiteX46" fmla="*/ 185256 w 227739"/>
                <a:gd name="connsiteY46" fmla="*/ 323179 h 323179"/>
                <a:gd name="connsiteX47" fmla="*/ 195679 w 227739"/>
                <a:gd name="connsiteY47" fmla="*/ 323179 h 323179"/>
                <a:gd name="connsiteX48" fmla="*/ 190750 w 227739"/>
                <a:gd name="connsiteY48" fmla="*/ 308812 h 323179"/>
                <a:gd name="connsiteX49" fmla="*/ 203849 w 227739"/>
                <a:gd name="connsiteY49" fmla="*/ 265853 h 323179"/>
                <a:gd name="connsiteX50" fmla="*/ 194412 w 227739"/>
                <a:gd name="connsiteY50" fmla="*/ 265853 h 323179"/>
                <a:gd name="connsiteX51" fmla="*/ 186947 w 227739"/>
                <a:gd name="connsiteY51" fmla="*/ 296418 h 323179"/>
                <a:gd name="connsiteX52" fmla="*/ 180186 w 227739"/>
                <a:gd name="connsiteY52" fmla="*/ 274586 h 323179"/>
                <a:gd name="connsiteX53" fmla="*/ 180186 w 227739"/>
                <a:gd name="connsiteY53" fmla="*/ 203316 h 323179"/>
                <a:gd name="connsiteX54" fmla="*/ 194271 w 227739"/>
                <a:gd name="connsiteY54" fmla="*/ 237261 h 323179"/>
                <a:gd name="connsiteX55" fmla="*/ 203708 w 227739"/>
                <a:gd name="connsiteY55" fmla="*/ 237261 h 323179"/>
                <a:gd name="connsiteX56" fmla="*/ 180045 w 227739"/>
                <a:gd name="connsiteY56" fmla="*/ 191766 h 323179"/>
                <a:gd name="connsiteX57" fmla="*/ 180045 w 227739"/>
                <a:gd name="connsiteY57" fmla="*/ 191766 h 323179"/>
                <a:gd name="connsiteX58" fmla="*/ 148635 w 227739"/>
                <a:gd name="connsiteY58" fmla="*/ 174864 h 323179"/>
                <a:gd name="connsiteX59" fmla="*/ 172017 w 227739"/>
                <a:gd name="connsiteY59" fmla="*/ 153455 h 323179"/>
                <a:gd name="connsiteX60" fmla="*/ 227371 w 227739"/>
                <a:gd name="connsiteY60" fmla="*/ 180357 h 323179"/>
                <a:gd name="connsiteX61" fmla="*/ 196384 w 227739"/>
                <a:gd name="connsiteY61" fmla="*/ 124158 h 323179"/>
                <a:gd name="connsiteX62" fmla="*/ 196384 w 227739"/>
                <a:gd name="connsiteY62" fmla="*/ 124158 h 323179"/>
                <a:gd name="connsiteX63" fmla="*/ 40604 w 227739"/>
                <a:gd name="connsiteY63" fmla="*/ 296418 h 323179"/>
                <a:gd name="connsiteX64" fmla="*/ 33138 w 227739"/>
                <a:gd name="connsiteY64" fmla="*/ 273318 h 323179"/>
                <a:gd name="connsiteX65" fmla="*/ 33138 w 227739"/>
                <a:gd name="connsiteY65" fmla="*/ 233035 h 323179"/>
                <a:gd name="connsiteX66" fmla="*/ 47223 w 227739"/>
                <a:gd name="connsiteY66" fmla="*/ 203316 h 323179"/>
                <a:gd name="connsiteX67" fmla="*/ 47223 w 227739"/>
                <a:gd name="connsiteY67" fmla="*/ 274586 h 323179"/>
                <a:gd name="connsiteX68" fmla="*/ 40604 w 227739"/>
                <a:gd name="connsiteY68" fmla="*/ 296418 h 323179"/>
                <a:gd name="connsiteX69" fmla="*/ 180327 w 227739"/>
                <a:gd name="connsiteY69" fmla="*/ 104580 h 323179"/>
                <a:gd name="connsiteX70" fmla="*/ 189623 w 227739"/>
                <a:gd name="connsiteY70" fmla="*/ 114017 h 323179"/>
                <a:gd name="connsiteX71" fmla="*/ 189764 w 227739"/>
                <a:gd name="connsiteY71" fmla="*/ 114017 h 323179"/>
                <a:gd name="connsiteX72" fmla="*/ 180186 w 227739"/>
                <a:gd name="connsiteY72" fmla="*/ 123454 h 323179"/>
                <a:gd name="connsiteX73" fmla="*/ 180186 w 227739"/>
                <a:gd name="connsiteY73" fmla="*/ 104439 h 323179"/>
                <a:gd name="connsiteX74" fmla="*/ 180327 w 227739"/>
                <a:gd name="connsiteY74" fmla="*/ 104439 h 323179"/>
                <a:gd name="connsiteX75" fmla="*/ 37927 w 227739"/>
                <a:gd name="connsiteY75" fmla="*/ 114017 h 323179"/>
                <a:gd name="connsiteX76" fmla="*/ 47364 w 227739"/>
                <a:gd name="connsiteY76" fmla="*/ 104580 h 323179"/>
                <a:gd name="connsiteX77" fmla="*/ 47364 w 227739"/>
                <a:gd name="connsiteY77" fmla="*/ 123595 h 323179"/>
                <a:gd name="connsiteX78" fmla="*/ 37927 w 227739"/>
                <a:gd name="connsiteY78" fmla="*/ 114017 h 323179"/>
                <a:gd name="connsiteX79" fmla="*/ 117085 w 227739"/>
                <a:gd name="connsiteY79" fmla="*/ 189935 h 323179"/>
                <a:gd name="connsiteX80" fmla="*/ 95817 w 227739"/>
                <a:gd name="connsiteY80" fmla="*/ 180076 h 323179"/>
                <a:gd name="connsiteX81" fmla="*/ 131593 w 227739"/>
                <a:gd name="connsiteY81" fmla="*/ 180076 h 323179"/>
                <a:gd name="connsiteX82" fmla="*/ 117085 w 227739"/>
                <a:gd name="connsiteY82" fmla="*/ 189935 h 323179"/>
                <a:gd name="connsiteX83" fmla="*/ 117085 w 227739"/>
                <a:gd name="connsiteY83" fmla="*/ 189935 h 323179"/>
                <a:gd name="connsiteX84" fmla="*/ 124832 w 227739"/>
                <a:gd name="connsiteY84" fmla="*/ 170920 h 323179"/>
                <a:gd name="connsiteX85" fmla="*/ 102718 w 227739"/>
                <a:gd name="connsiteY85" fmla="*/ 170920 h 323179"/>
                <a:gd name="connsiteX86" fmla="*/ 56942 w 227739"/>
                <a:gd name="connsiteY86" fmla="*/ 123454 h 323179"/>
                <a:gd name="connsiteX87" fmla="*/ 56801 w 227739"/>
                <a:gd name="connsiteY87" fmla="*/ 123454 h 323179"/>
                <a:gd name="connsiteX88" fmla="*/ 56801 w 227739"/>
                <a:gd name="connsiteY88" fmla="*/ 85565 h 323179"/>
                <a:gd name="connsiteX89" fmla="*/ 113705 w 227739"/>
                <a:gd name="connsiteY89" fmla="*/ 71762 h 323179"/>
                <a:gd name="connsiteX90" fmla="*/ 170608 w 227739"/>
                <a:gd name="connsiteY90" fmla="*/ 85565 h 323179"/>
                <a:gd name="connsiteX91" fmla="*/ 170608 w 227739"/>
                <a:gd name="connsiteY91" fmla="*/ 123454 h 323179"/>
                <a:gd name="connsiteX92" fmla="*/ 170608 w 227739"/>
                <a:gd name="connsiteY92" fmla="*/ 123454 h 323179"/>
                <a:gd name="connsiteX93" fmla="*/ 124832 w 227739"/>
                <a:gd name="connsiteY93" fmla="*/ 170920 h 323179"/>
                <a:gd name="connsiteX94" fmla="*/ 124832 w 227739"/>
                <a:gd name="connsiteY94" fmla="*/ 170920 h 323179"/>
                <a:gd name="connsiteX95" fmla="*/ 218075 w 227739"/>
                <a:gd name="connsiteY95" fmla="*/ 171061 h 323179"/>
                <a:gd name="connsiteX96" fmla="*/ 180045 w 227739"/>
                <a:gd name="connsiteY96" fmla="*/ 142609 h 323179"/>
                <a:gd name="connsiteX97" fmla="*/ 180045 w 227739"/>
                <a:gd name="connsiteY97" fmla="*/ 133032 h 323179"/>
                <a:gd name="connsiteX98" fmla="*/ 180327 w 227739"/>
                <a:gd name="connsiteY98" fmla="*/ 133032 h 323179"/>
                <a:gd name="connsiteX99" fmla="*/ 189764 w 227739"/>
                <a:gd name="connsiteY99" fmla="*/ 133032 h 323179"/>
                <a:gd name="connsiteX100" fmla="*/ 218075 w 227739"/>
                <a:gd name="connsiteY100" fmla="*/ 171061 h 323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27739" h="323179">
                  <a:moveTo>
                    <a:pt x="196384" y="124158"/>
                  </a:moveTo>
                  <a:cubicBezTo>
                    <a:pt x="198637" y="120637"/>
                    <a:pt x="199764" y="115989"/>
                    <a:pt x="199201" y="111622"/>
                  </a:cubicBezTo>
                  <a:cubicBezTo>
                    <a:pt x="199764" y="79650"/>
                    <a:pt x="202299" y="44155"/>
                    <a:pt x="175538" y="20915"/>
                  </a:cubicBezTo>
                  <a:lnTo>
                    <a:pt x="169059" y="27817"/>
                  </a:lnTo>
                  <a:cubicBezTo>
                    <a:pt x="189482" y="45986"/>
                    <a:pt x="190890" y="72044"/>
                    <a:pt x="189764" y="97537"/>
                  </a:cubicBezTo>
                  <a:cubicBezTo>
                    <a:pt x="186947" y="95988"/>
                    <a:pt x="183707" y="95002"/>
                    <a:pt x="180327" y="95143"/>
                  </a:cubicBezTo>
                  <a:lnTo>
                    <a:pt x="180327" y="76269"/>
                  </a:lnTo>
                  <a:lnTo>
                    <a:pt x="139199" y="76269"/>
                  </a:lnTo>
                  <a:cubicBezTo>
                    <a:pt x="127931" y="76269"/>
                    <a:pt x="118634" y="67114"/>
                    <a:pt x="118634" y="55705"/>
                  </a:cubicBezTo>
                  <a:lnTo>
                    <a:pt x="118634" y="42888"/>
                  </a:lnTo>
                  <a:lnTo>
                    <a:pt x="109197" y="42888"/>
                  </a:lnTo>
                  <a:lnTo>
                    <a:pt x="109197" y="55705"/>
                  </a:lnTo>
                  <a:cubicBezTo>
                    <a:pt x="109197" y="66973"/>
                    <a:pt x="100042" y="76269"/>
                    <a:pt x="88633" y="76269"/>
                  </a:cubicBezTo>
                  <a:lnTo>
                    <a:pt x="47505" y="76269"/>
                  </a:lnTo>
                  <a:lnTo>
                    <a:pt x="47505" y="95143"/>
                  </a:lnTo>
                  <a:cubicBezTo>
                    <a:pt x="43984" y="95143"/>
                    <a:pt x="40744" y="96129"/>
                    <a:pt x="38068" y="97678"/>
                  </a:cubicBezTo>
                  <a:cubicBezTo>
                    <a:pt x="33702" y="51480"/>
                    <a:pt x="53843" y="11901"/>
                    <a:pt x="104127" y="9788"/>
                  </a:cubicBezTo>
                  <a:cubicBezTo>
                    <a:pt x="123846" y="9084"/>
                    <a:pt x="146382" y="9365"/>
                    <a:pt x="162439" y="22324"/>
                  </a:cubicBezTo>
                  <a:lnTo>
                    <a:pt x="168073" y="14577"/>
                  </a:lnTo>
                  <a:cubicBezTo>
                    <a:pt x="150185" y="492"/>
                    <a:pt x="125959" y="-635"/>
                    <a:pt x="104127" y="210"/>
                  </a:cubicBezTo>
                  <a:cubicBezTo>
                    <a:pt x="62435" y="210"/>
                    <a:pt x="28631" y="34155"/>
                    <a:pt x="28631" y="75706"/>
                  </a:cubicBezTo>
                  <a:lnTo>
                    <a:pt x="28631" y="113876"/>
                  </a:lnTo>
                  <a:cubicBezTo>
                    <a:pt x="28631" y="117538"/>
                    <a:pt x="29758" y="121059"/>
                    <a:pt x="31589" y="123876"/>
                  </a:cubicBezTo>
                  <a:cubicBezTo>
                    <a:pt x="1870" y="130637"/>
                    <a:pt x="-1229" y="153737"/>
                    <a:pt x="320" y="180357"/>
                  </a:cubicBezTo>
                  <a:cubicBezTo>
                    <a:pt x="13560" y="180357"/>
                    <a:pt x="31307" y="182188"/>
                    <a:pt x="42153" y="172751"/>
                  </a:cubicBezTo>
                  <a:lnTo>
                    <a:pt x="35674" y="165709"/>
                  </a:lnTo>
                  <a:cubicBezTo>
                    <a:pt x="28490" y="171484"/>
                    <a:pt x="18208" y="171343"/>
                    <a:pt x="9476" y="171061"/>
                  </a:cubicBezTo>
                  <a:cubicBezTo>
                    <a:pt x="7645" y="151060"/>
                    <a:pt x="16096" y="134018"/>
                    <a:pt x="37927" y="133032"/>
                  </a:cubicBezTo>
                  <a:cubicBezTo>
                    <a:pt x="38068" y="133032"/>
                    <a:pt x="47364" y="133032"/>
                    <a:pt x="47505" y="133032"/>
                  </a:cubicBezTo>
                  <a:cubicBezTo>
                    <a:pt x="47787" y="141764"/>
                    <a:pt x="47928" y="152046"/>
                    <a:pt x="42153" y="159371"/>
                  </a:cubicBezTo>
                  <a:lnTo>
                    <a:pt x="49336" y="165568"/>
                  </a:lnTo>
                  <a:cubicBezTo>
                    <a:pt x="52012" y="161906"/>
                    <a:pt x="54125" y="157962"/>
                    <a:pt x="55393" y="153737"/>
                  </a:cubicBezTo>
                  <a:cubicBezTo>
                    <a:pt x="60886" y="162892"/>
                    <a:pt x="69055" y="170357"/>
                    <a:pt x="78774" y="175005"/>
                  </a:cubicBezTo>
                  <a:cubicBezTo>
                    <a:pt x="78774" y="175005"/>
                    <a:pt x="48209" y="191484"/>
                    <a:pt x="47364" y="191907"/>
                  </a:cubicBezTo>
                  <a:lnTo>
                    <a:pt x="47364" y="191907"/>
                  </a:lnTo>
                  <a:cubicBezTo>
                    <a:pt x="16941" y="208386"/>
                    <a:pt x="24547" y="244867"/>
                    <a:pt x="23702" y="273318"/>
                  </a:cubicBezTo>
                  <a:cubicBezTo>
                    <a:pt x="23138" y="285995"/>
                    <a:pt x="30462" y="298249"/>
                    <a:pt x="36801" y="308812"/>
                  </a:cubicBezTo>
                  <a:lnTo>
                    <a:pt x="32575" y="323179"/>
                  </a:lnTo>
                  <a:lnTo>
                    <a:pt x="42294" y="323179"/>
                  </a:lnTo>
                  <a:lnTo>
                    <a:pt x="56801" y="275994"/>
                  </a:lnTo>
                  <a:lnTo>
                    <a:pt x="56801" y="197541"/>
                  </a:lnTo>
                  <a:lnTo>
                    <a:pt x="86380" y="181625"/>
                  </a:lnTo>
                  <a:cubicBezTo>
                    <a:pt x="90605" y="195287"/>
                    <a:pt x="103282" y="200640"/>
                    <a:pt x="117085" y="199372"/>
                  </a:cubicBezTo>
                  <a:cubicBezTo>
                    <a:pt x="128353" y="199372"/>
                    <a:pt x="137931" y="191907"/>
                    <a:pt x="141170" y="181625"/>
                  </a:cubicBezTo>
                  <a:lnTo>
                    <a:pt x="170749" y="197541"/>
                  </a:lnTo>
                  <a:lnTo>
                    <a:pt x="170749" y="275994"/>
                  </a:lnTo>
                  <a:lnTo>
                    <a:pt x="185256" y="323179"/>
                  </a:lnTo>
                  <a:lnTo>
                    <a:pt x="195679" y="323179"/>
                  </a:lnTo>
                  <a:lnTo>
                    <a:pt x="190750" y="308812"/>
                  </a:lnTo>
                  <a:cubicBezTo>
                    <a:pt x="200327" y="293037"/>
                    <a:pt x="204835" y="284868"/>
                    <a:pt x="203849" y="265853"/>
                  </a:cubicBezTo>
                  <a:lnTo>
                    <a:pt x="194412" y="265853"/>
                  </a:lnTo>
                  <a:cubicBezTo>
                    <a:pt x="194834" y="277825"/>
                    <a:pt x="193707" y="286276"/>
                    <a:pt x="186947" y="296418"/>
                  </a:cubicBezTo>
                  <a:lnTo>
                    <a:pt x="180186" y="274586"/>
                  </a:lnTo>
                  <a:lnTo>
                    <a:pt x="180186" y="203316"/>
                  </a:lnTo>
                  <a:cubicBezTo>
                    <a:pt x="190327" y="211344"/>
                    <a:pt x="195257" y="224302"/>
                    <a:pt x="194271" y="237261"/>
                  </a:cubicBezTo>
                  <a:lnTo>
                    <a:pt x="203708" y="237261"/>
                  </a:lnTo>
                  <a:cubicBezTo>
                    <a:pt x="204835" y="218809"/>
                    <a:pt x="196243" y="200921"/>
                    <a:pt x="180045" y="191766"/>
                  </a:cubicBezTo>
                  <a:lnTo>
                    <a:pt x="180045" y="191766"/>
                  </a:lnTo>
                  <a:cubicBezTo>
                    <a:pt x="179200" y="191344"/>
                    <a:pt x="148635" y="174864"/>
                    <a:pt x="148635" y="174864"/>
                  </a:cubicBezTo>
                  <a:cubicBezTo>
                    <a:pt x="158354" y="170216"/>
                    <a:pt x="166523" y="162751"/>
                    <a:pt x="172017" y="153455"/>
                  </a:cubicBezTo>
                  <a:cubicBezTo>
                    <a:pt x="180890" y="179794"/>
                    <a:pt x="202863" y="181625"/>
                    <a:pt x="227371" y="180357"/>
                  </a:cubicBezTo>
                  <a:cubicBezTo>
                    <a:pt x="229061" y="154018"/>
                    <a:pt x="225962" y="130919"/>
                    <a:pt x="196384" y="124158"/>
                  </a:cubicBezTo>
                  <a:lnTo>
                    <a:pt x="196384" y="124158"/>
                  </a:lnTo>
                  <a:close/>
                  <a:moveTo>
                    <a:pt x="40604" y="296418"/>
                  </a:moveTo>
                  <a:cubicBezTo>
                    <a:pt x="36237" y="289516"/>
                    <a:pt x="32998" y="281628"/>
                    <a:pt x="33138" y="273318"/>
                  </a:cubicBezTo>
                  <a:lnTo>
                    <a:pt x="33138" y="233035"/>
                  </a:lnTo>
                  <a:cubicBezTo>
                    <a:pt x="33138" y="221345"/>
                    <a:pt x="38350" y="210499"/>
                    <a:pt x="47223" y="203316"/>
                  </a:cubicBezTo>
                  <a:lnTo>
                    <a:pt x="47223" y="274586"/>
                  </a:lnTo>
                  <a:lnTo>
                    <a:pt x="40604" y="296418"/>
                  </a:lnTo>
                  <a:close/>
                  <a:moveTo>
                    <a:pt x="180327" y="104580"/>
                  </a:moveTo>
                  <a:cubicBezTo>
                    <a:pt x="185538" y="104580"/>
                    <a:pt x="190045" y="108946"/>
                    <a:pt x="189623" y="114017"/>
                  </a:cubicBezTo>
                  <a:lnTo>
                    <a:pt x="189764" y="114017"/>
                  </a:lnTo>
                  <a:cubicBezTo>
                    <a:pt x="189764" y="119228"/>
                    <a:pt x="185397" y="123595"/>
                    <a:pt x="180186" y="123454"/>
                  </a:cubicBezTo>
                  <a:lnTo>
                    <a:pt x="180186" y="104439"/>
                  </a:lnTo>
                  <a:lnTo>
                    <a:pt x="180327" y="104439"/>
                  </a:lnTo>
                  <a:close/>
                  <a:moveTo>
                    <a:pt x="37927" y="114017"/>
                  </a:moveTo>
                  <a:cubicBezTo>
                    <a:pt x="37927" y="108805"/>
                    <a:pt x="42153" y="104580"/>
                    <a:pt x="47364" y="104580"/>
                  </a:cubicBezTo>
                  <a:lnTo>
                    <a:pt x="47364" y="123595"/>
                  </a:lnTo>
                  <a:cubicBezTo>
                    <a:pt x="42153" y="123595"/>
                    <a:pt x="37927" y="119228"/>
                    <a:pt x="37927" y="114017"/>
                  </a:cubicBezTo>
                  <a:close/>
                  <a:moveTo>
                    <a:pt x="117085" y="189935"/>
                  </a:moveTo>
                  <a:cubicBezTo>
                    <a:pt x="107930" y="190498"/>
                    <a:pt x="99761" y="189372"/>
                    <a:pt x="95817" y="180076"/>
                  </a:cubicBezTo>
                  <a:cubicBezTo>
                    <a:pt x="104690" y="180780"/>
                    <a:pt x="122719" y="180780"/>
                    <a:pt x="131593" y="180076"/>
                  </a:cubicBezTo>
                  <a:cubicBezTo>
                    <a:pt x="129339" y="185850"/>
                    <a:pt x="123705" y="189935"/>
                    <a:pt x="117085" y="189935"/>
                  </a:cubicBezTo>
                  <a:lnTo>
                    <a:pt x="117085" y="189935"/>
                  </a:lnTo>
                  <a:close/>
                  <a:moveTo>
                    <a:pt x="124832" y="170920"/>
                  </a:moveTo>
                  <a:lnTo>
                    <a:pt x="102718" y="170920"/>
                  </a:lnTo>
                  <a:cubicBezTo>
                    <a:pt x="76943" y="171061"/>
                    <a:pt x="55815" y="149089"/>
                    <a:pt x="56942" y="123454"/>
                  </a:cubicBezTo>
                  <a:lnTo>
                    <a:pt x="56801" y="123454"/>
                  </a:lnTo>
                  <a:lnTo>
                    <a:pt x="56801" y="85565"/>
                  </a:lnTo>
                  <a:cubicBezTo>
                    <a:pt x="75534" y="84438"/>
                    <a:pt x="102296" y="91199"/>
                    <a:pt x="113705" y="71762"/>
                  </a:cubicBezTo>
                  <a:cubicBezTo>
                    <a:pt x="125254" y="91199"/>
                    <a:pt x="151875" y="84438"/>
                    <a:pt x="170608" y="85565"/>
                  </a:cubicBezTo>
                  <a:lnTo>
                    <a:pt x="170608" y="123454"/>
                  </a:lnTo>
                  <a:lnTo>
                    <a:pt x="170608" y="123454"/>
                  </a:lnTo>
                  <a:cubicBezTo>
                    <a:pt x="171594" y="149089"/>
                    <a:pt x="150607" y="171061"/>
                    <a:pt x="124832" y="170920"/>
                  </a:cubicBezTo>
                  <a:lnTo>
                    <a:pt x="124832" y="170920"/>
                  </a:lnTo>
                  <a:close/>
                  <a:moveTo>
                    <a:pt x="218075" y="171061"/>
                  </a:moveTo>
                  <a:cubicBezTo>
                    <a:pt x="198074" y="172892"/>
                    <a:pt x="181031" y="164441"/>
                    <a:pt x="180045" y="142609"/>
                  </a:cubicBezTo>
                  <a:lnTo>
                    <a:pt x="180045" y="133032"/>
                  </a:lnTo>
                  <a:lnTo>
                    <a:pt x="180327" y="133032"/>
                  </a:lnTo>
                  <a:lnTo>
                    <a:pt x="189764" y="133032"/>
                  </a:lnTo>
                  <a:cubicBezTo>
                    <a:pt x="211595" y="134018"/>
                    <a:pt x="219906" y="151060"/>
                    <a:pt x="218075" y="171061"/>
                  </a:cubicBezTo>
                  <a:close/>
                </a:path>
              </a:pathLst>
            </a:custGeom>
            <a:solidFill>
              <a:schemeClr val="accent1"/>
            </a:solidFill>
            <a:ln w="1408" cap="flat">
              <a:noFill/>
              <a:prstDash val="solid"/>
              <a:miter/>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grpSp>
          <p:nvGrpSpPr>
            <p:cNvPr id="41" name="Graphic 112">
              <a:extLst>
                <a:ext uri="{FF2B5EF4-FFF2-40B4-BE49-F238E27FC236}">
                  <a16:creationId xmlns:a16="http://schemas.microsoft.com/office/drawing/2014/main" id="{BA573D47-4C95-0420-C5AC-E0FE59B3EB8D}"/>
                </a:ext>
              </a:extLst>
            </p:cNvPr>
            <p:cNvGrpSpPr/>
            <p:nvPr/>
          </p:nvGrpSpPr>
          <p:grpSpPr>
            <a:xfrm>
              <a:off x="6694139" y="1085539"/>
              <a:ext cx="372311" cy="621863"/>
              <a:chOff x="2025217" y="2914973"/>
              <a:chExt cx="201415" cy="350012"/>
            </a:xfrm>
            <a:noFill/>
          </p:grpSpPr>
          <p:sp>
            <p:nvSpPr>
              <p:cNvPr id="52" name="Freeform 139">
                <a:extLst>
                  <a:ext uri="{FF2B5EF4-FFF2-40B4-BE49-F238E27FC236}">
                    <a16:creationId xmlns:a16="http://schemas.microsoft.com/office/drawing/2014/main" id="{983B56FF-003C-22A2-47E9-01855AADED61}"/>
                  </a:ext>
                </a:extLst>
              </p:cNvPr>
              <p:cNvSpPr/>
              <p:nvPr/>
            </p:nvSpPr>
            <p:spPr>
              <a:xfrm>
                <a:off x="2029160" y="2923846"/>
                <a:ext cx="36480" cy="107891"/>
              </a:xfrm>
              <a:custGeom>
                <a:avLst/>
                <a:gdLst>
                  <a:gd name="connsiteX0" fmla="*/ 36480 w 36480"/>
                  <a:gd name="connsiteY0" fmla="*/ 0 h 107891"/>
                  <a:gd name="connsiteX1" fmla="*/ 23381 w 36480"/>
                  <a:gd name="connsiteY1" fmla="*/ 19719 h 107891"/>
                  <a:gd name="connsiteX2" fmla="*/ 0 w 36480"/>
                  <a:gd name="connsiteY2" fmla="*/ 48734 h 107891"/>
                  <a:gd name="connsiteX3" fmla="*/ 13662 w 36480"/>
                  <a:gd name="connsiteY3" fmla="*/ 73665 h 107891"/>
                  <a:gd name="connsiteX4" fmla="*/ 13662 w 36480"/>
                  <a:gd name="connsiteY4" fmla="*/ 107891 h 1078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0" h="107891">
                    <a:moveTo>
                      <a:pt x="36480" y="0"/>
                    </a:moveTo>
                    <a:cubicBezTo>
                      <a:pt x="30001" y="4648"/>
                      <a:pt x="25212" y="11550"/>
                      <a:pt x="23381" y="19719"/>
                    </a:cubicBezTo>
                    <a:cubicBezTo>
                      <a:pt x="10000" y="22677"/>
                      <a:pt x="0" y="34508"/>
                      <a:pt x="0" y="48734"/>
                    </a:cubicBezTo>
                    <a:cubicBezTo>
                      <a:pt x="0" y="59157"/>
                      <a:pt x="5493" y="68453"/>
                      <a:pt x="13662" y="73665"/>
                    </a:cubicBezTo>
                    <a:lnTo>
                      <a:pt x="13662" y="107891"/>
                    </a:lnTo>
                  </a:path>
                </a:pathLst>
              </a:custGeom>
              <a:noFill/>
              <a:ln w="22225"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sp>
            <p:nvSpPr>
              <p:cNvPr id="53" name="Freeform 140">
                <a:extLst>
                  <a:ext uri="{FF2B5EF4-FFF2-40B4-BE49-F238E27FC236}">
                    <a16:creationId xmlns:a16="http://schemas.microsoft.com/office/drawing/2014/main" id="{2769B8EF-1FF4-28FA-A48F-BB8FA7F93316}"/>
                  </a:ext>
                </a:extLst>
              </p:cNvPr>
              <p:cNvSpPr/>
              <p:nvPr/>
            </p:nvSpPr>
            <p:spPr>
              <a:xfrm>
                <a:off x="2084937" y="2914973"/>
                <a:ext cx="137892" cy="116623"/>
              </a:xfrm>
              <a:custGeom>
                <a:avLst/>
                <a:gdLst>
                  <a:gd name="connsiteX0" fmla="*/ 124230 w 137892"/>
                  <a:gd name="connsiteY0" fmla="*/ 116624 h 116623"/>
                  <a:gd name="connsiteX1" fmla="*/ 124230 w 137892"/>
                  <a:gd name="connsiteY1" fmla="*/ 82397 h 116623"/>
                  <a:gd name="connsiteX2" fmla="*/ 137892 w 137892"/>
                  <a:gd name="connsiteY2" fmla="*/ 57467 h 116623"/>
                  <a:gd name="connsiteX3" fmla="*/ 114511 w 137892"/>
                  <a:gd name="connsiteY3" fmla="*/ 28452 h 116623"/>
                  <a:gd name="connsiteX4" fmla="*/ 82256 w 137892"/>
                  <a:gd name="connsiteY4" fmla="*/ 2676 h 116623"/>
                  <a:gd name="connsiteX5" fmla="*/ 60706 w 137892"/>
                  <a:gd name="connsiteY5" fmla="*/ 10705 h 116623"/>
                  <a:gd name="connsiteX6" fmla="*/ 41128 w 137892"/>
                  <a:gd name="connsiteY6" fmla="*/ 0 h 116623"/>
                  <a:gd name="connsiteX7" fmla="*/ 21550 w 137892"/>
                  <a:gd name="connsiteY7" fmla="*/ 10705 h 116623"/>
                  <a:gd name="connsiteX8" fmla="*/ 0 w 137892"/>
                  <a:gd name="connsiteY8" fmla="*/ 2676 h 116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7892" h="116623">
                    <a:moveTo>
                      <a:pt x="124230" y="116624"/>
                    </a:moveTo>
                    <a:lnTo>
                      <a:pt x="124230" y="82397"/>
                    </a:lnTo>
                    <a:cubicBezTo>
                      <a:pt x="132399" y="77045"/>
                      <a:pt x="137892" y="67890"/>
                      <a:pt x="137892" y="57467"/>
                    </a:cubicBezTo>
                    <a:cubicBezTo>
                      <a:pt x="137892" y="43241"/>
                      <a:pt x="127892" y="31410"/>
                      <a:pt x="114511" y="28452"/>
                    </a:cubicBezTo>
                    <a:cubicBezTo>
                      <a:pt x="111131" y="13662"/>
                      <a:pt x="98032" y="2676"/>
                      <a:pt x="82256" y="2676"/>
                    </a:cubicBezTo>
                    <a:cubicBezTo>
                      <a:pt x="73946" y="2676"/>
                      <a:pt x="66481" y="5634"/>
                      <a:pt x="60706" y="10705"/>
                    </a:cubicBezTo>
                    <a:cubicBezTo>
                      <a:pt x="56622" y="4226"/>
                      <a:pt x="49298" y="0"/>
                      <a:pt x="41128" y="0"/>
                    </a:cubicBezTo>
                    <a:cubicBezTo>
                      <a:pt x="32959" y="0"/>
                      <a:pt x="25635" y="4226"/>
                      <a:pt x="21550" y="10705"/>
                    </a:cubicBezTo>
                    <a:cubicBezTo>
                      <a:pt x="15775" y="5775"/>
                      <a:pt x="8169" y="2676"/>
                      <a:pt x="0" y="2676"/>
                    </a:cubicBezTo>
                  </a:path>
                </a:pathLst>
              </a:custGeom>
              <a:noFill/>
              <a:ln w="22225"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grpSp>
            <p:nvGrpSpPr>
              <p:cNvPr id="54" name="Graphic 112">
                <a:extLst>
                  <a:ext uri="{FF2B5EF4-FFF2-40B4-BE49-F238E27FC236}">
                    <a16:creationId xmlns:a16="http://schemas.microsoft.com/office/drawing/2014/main" id="{A28559CC-0169-047D-4F13-60EA0859B760}"/>
                  </a:ext>
                </a:extLst>
              </p:cNvPr>
              <p:cNvGrpSpPr/>
              <p:nvPr/>
            </p:nvGrpSpPr>
            <p:grpSpPr>
              <a:xfrm>
                <a:off x="2025217" y="2994553"/>
                <a:ext cx="201415" cy="270432"/>
                <a:chOff x="2025217" y="2994553"/>
                <a:chExt cx="201415" cy="270432"/>
              </a:xfrm>
              <a:noFill/>
            </p:grpSpPr>
            <p:sp>
              <p:nvSpPr>
                <p:cNvPr id="55" name="Freeform 143">
                  <a:extLst>
                    <a:ext uri="{FF2B5EF4-FFF2-40B4-BE49-F238E27FC236}">
                      <a16:creationId xmlns:a16="http://schemas.microsoft.com/office/drawing/2014/main" id="{54D6419B-2443-00AF-429D-24DD9F23E771}"/>
                    </a:ext>
                  </a:extLst>
                </p:cNvPr>
                <p:cNvSpPr/>
                <p:nvPr/>
              </p:nvSpPr>
              <p:spPr>
                <a:xfrm>
                  <a:off x="2025217" y="3135403"/>
                  <a:ext cx="80284" cy="129582"/>
                </a:xfrm>
                <a:custGeom>
                  <a:avLst/>
                  <a:gdLst>
                    <a:gd name="connsiteX0" fmla="*/ 80285 w 80284"/>
                    <a:gd name="connsiteY0" fmla="*/ 0 h 129582"/>
                    <a:gd name="connsiteX1" fmla="*/ 80285 w 80284"/>
                    <a:gd name="connsiteY1" fmla="*/ 16902 h 129582"/>
                    <a:gd name="connsiteX2" fmla="*/ 69721 w 80284"/>
                    <a:gd name="connsiteY2" fmla="*/ 27466 h 129582"/>
                    <a:gd name="connsiteX3" fmla="*/ 57044 w 80284"/>
                    <a:gd name="connsiteY3" fmla="*/ 27466 h 129582"/>
                    <a:gd name="connsiteX4" fmla="*/ 0 w 80284"/>
                    <a:gd name="connsiteY4" fmla="*/ 84510 h 129582"/>
                    <a:gd name="connsiteX5" fmla="*/ 0 w 80284"/>
                    <a:gd name="connsiteY5" fmla="*/ 129582 h 12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284" h="129581">
                      <a:moveTo>
                        <a:pt x="80285" y="0"/>
                      </a:moveTo>
                      <a:lnTo>
                        <a:pt x="80285" y="16902"/>
                      </a:lnTo>
                      <a:cubicBezTo>
                        <a:pt x="80285" y="22677"/>
                        <a:pt x="75496" y="27466"/>
                        <a:pt x="69721" y="27466"/>
                      </a:cubicBezTo>
                      <a:lnTo>
                        <a:pt x="57044" y="27466"/>
                      </a:lnTo>
                      <a:cubicBezTo>
                        <a:pt x="25494" y="27466"/>
                        <a:pt x="0" y="52960"/>
                        <a:pt x="0" y="84510"/>
                      </a:cubicBezTo>
                      <a:lnTo>
                        <a:pt x="0" y="129582"/>
                      </a:lnTo>
                    </a:path>
                  </a:pathLst>
                </a:custGeom>
                <a:noFill/>
                <a:ln w="22225"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sp>
              <p:nvSpPr>
                <p:cNvPr id="56" name="Freeform 144">
                  <a:extLst>
                    <a:ext uri="{FF2B5EF4-FFF2-40B4-BE49-F238E27FC236}">
                      <a16:creationId xmlns:a16="http://schemas.microsoft.com/office/drawing/2014/main" id="{239C5170-D66F-34CB-E9E8-353DA183E663}"/>
                    </a:ext>
                  </a:extLst>
                </p:cNvPr>
                <p:cNvSpPr/>
                <p:nvPr/>
              </p:nvSpPr>
              <p:spPr>
                <a:xfrm>
                  <a:off x="2146348" y="3135403"/>
                  <a:ext cx="80284" cy="129582"/>
                </a:xfrm>
                <a:custGeom>
                  <a:avLst/>
                  <a:gdLst>
                    <a:gd name="connsiteX0" fmla="*/ 80285 w 80284"/>
                    <a:gd name="connsiteY0" fmla="*/ 129582 h 129582"/>
                    <a:gd name="connsiteX1" fmla="*/ 80285 w 80284"/>
                    <a:gd name="connsiteY1" fmla="*/ 84510 h 129582"/>
                    <a:gd name="connsiteX2" fmla="*/ 23240 w 80284"/>
                    <a:gd name="connsiteY2" fmla="*/ 27466 h 129582"/>
                    <a:gd name="connsiteX3" fmla="*/ 10564 w 80284"/>
                    <a:gd name="connsiteY3" fmla="*/ 27466 h 129582"/>
                    <a:gd name="connsiteX4" fmla="*/ 0 w 80284"/>
                    <a:gd name="connsiteY4" fmla="*/ 16902 h 129582"/>
                    <a:gd name="connsiteX5" fmla="*/ 0 w 80284"/>
                    <a:gd name="connsiteY5" fmla="*/ 0 h 129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284" h="129581">
                      <a:moveTo>
                        <a:pt x="80285" y="129582"/>
                      </a:moveTo>
                      <a:lnTo>
                        <a:pt x="80285" y="84510"/>
                      </a:lnTo>
                      <a:cubicBezTo>
                        <a:pt x="80285" y="52960"/>
                        <a:pt x="54791" y="27466"/>
                        <a:pt x="23240" y="27466"/>
                      </a:cubicBezTo>
                      <a:lnTo>
                        <a:pt x="10564" y="27466"/>
                      </a:lnTo>
                      <a:cubicBezTo>
                        <a:pt x="4789" y="27466"/>
                        <a:pt x="0" y="22677"/>
                        <a:pt x="0" y="16902"/>
                      </a:cubicBezTo>
                      <a:lnTo>
                        <a:pt x="0" y="0"/>
                      </a:lnTo>
                    </a:path>
                  </a:pathLst>
                </a:custGeom>
                <a:noFill/>
                <a:ln w="22225"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sp>
              <p:nvSpPr>
                <p:cNvPr id="57" name="Freeform 145">
                  <a:extLst>
                    <a:ext uri="{FF2B5EF4-FFF2-40B4-BE49-F238E27FC236}">
                      <a16:creationId xmlns:a16="http://schemas.microsoft.com/office/drawing/2014/main" id="{8A1C5717-04D8-B057-D7C2-B894A4120BD5}"/>
                    </a:ext>
                  </a:extLst>
                </p:cNvPr>
                <p:cNvSpPr/>
                <p:nvPr/>
              </p:nvSpPr>
              <p:spPr>
                <a:xfrm>
                  <a:off x="2062542" y="2994553"/>
                  <a:ext cx="126765" cy="142258"/>
                </a:xfrm>
                <a:custGeom>
                  <a:avLst/>
                  <a:gdLst>
                    <a:gd name="connsiteX0" fmla="*/ 63383 w 126765"/>
                    <a:gd name="connsiteY0" fmla="*/ 142259 h 142258"/>
                    <a:gd name="connsiteX1" fmla="*/ 63383 w 126765"/>
                    <a:gd name="connsiteY1" fmla="*/ 142259 h 142258"/>
                    <a:gd name="connsiteX2" fmla="*/ 0 w 126765"/>
                    <a:gd name="connsiteY2" fmla="*/ 78876 h 142258"/>
                    <a:gd name="connsiteX3" fmla="*/ 0 w 126765"/>
                    <a:gd name="connsiteY3" fmla="*/ 21128 h 142258"/>
                    <a:gd name="connsiteX4" fmla="*/ 21128 w 126765"/>
                    <a:gd name="connsiteY4" fmla="*/ 0 h 142258"/>
                    <a:gd name="connsiteX5" fmla="*/ 105638 w 126765"/>
                    <a:gd name="connsiteY5" fmla="*/ 0 h 142258"/>
                    <a:gd name="connsiteX6" fmla="*/ 126765 w 126765"/>
                    <a:gd name="connsiteY6" fmla="*/ 21128 h 142258"/>
                    <a:gd name="connsiteX7" fmla="*/ 126765 w 126765"/>
                    <a:gd name="connsiteY7" fmla="*/ 78876 h 142258"/>
                    <a:gd name="connsiteX8" fmla="*/ 63383 w 126765"/>
                    <a:gd name="connsiteY8" fmla="*/ 142259 h 14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6764" h="142258">
                      <a:moveTo>
                        <a:pt x="63383" y="142259"/>
                      </a:moveTo>
                      <a:lnTo>
                        <a:pt x="63383" y="142259"/>
                      </a:lnTo>
                      <a:cubicBezTo>
                        <a:pt x="28311" y="142259"/>
                        <a:pt x="0" y="113948"/>
                        <a:pt x="0" y="78876"/>
                      </a:cubicBezTo>
                      <a:lnTo>
                        <a:pt x="0" y="21128"/>
                      </a:lnTo>
                      <a:cubicBezTo>
                        <a:pt x="0" y="9437"/>
                        <a:pt x="9437" y="0"/>
                        <a:pt x="21128" y="0"/>
                      </a:cubicBezTo>
                      <a:lnTo>
                        <a:pt x="105638" y="0"/>
                      </a:lnTo>
                      <a:cubicBezTo>
                        <a:pt x="117328" y="0"/>
                        <a:pt x="126765" y="9437"/>
                        <a:pt x="126765" y="21128"/>
                      </a:cubicBezTo>
                      <a:lnTo>
                        <a:pt x="126765" y="78876"/>
                      </a:lnTo>
                      <a:cubicBezTo>
                        <a:pt x="126765" y="113807"/>
                        <a:pt x="98454" y="142259"/>
                        <a:pt x="63383" y="142259"/>
                      </a:cubicBezTo>
                      <a:close/>
                    </a:path>
                  </a:pathLst>
                </a:custGeom>
                <a:noFill/>
                <a:ln w="22225"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grpSp>
              <p:nvGrpSpPr>
                <p:cNvPr id="58" name="Graphic 112">
                  <a:extLst>
                    <a:ext uri="{FF2B5EF4-FFF2-40B4-BE49-F238E27FC236}">
                      <a16:creationId xmlns:a16="http://schemas.microsoft.com/office/drawing/2014/main" id="{AF9C512F-BEC0-32B3-4AE4-BF849C72BD31}"/>
                    </a:ext>
                  </a:extLst>
                </p:cNvPr>
                <p:cNvGrpSpPr/>
                <p:nvPr/>
              </p:nvGrpSpPr>
              <p:grpSpPr>
                <a:xfrm>
                  <a:off x="2039649" y="3026796"/>
                  <a:ext cx="172596" cy="45505"/>
                  <a:chOff x="2039649" y="3026796"/>
                  <a:chExt cx="172596" cy="45505"/>
                </a:xfrm>
                <a:noFill/>
              </p:grpSpPr>
              <p:sp>
                <p:nvSpPr>
                  <p:cNvPr id="62" name="Freeform 148">
                    <a:extLst>
                      <a:ext uri="{FF2B5EF4-FFF2-40B4-BE49-F238E27FC236}">
                        <a16:creationId xmlns:a16="http://schemas.microsoft.com/office/drawing/2014/main" id="{FCD9CD56-065E-7D6C-E905-B6AF6CFBC899}"/>
                      </a:ext>
                    </a:extLst>
                  </p:cNvPr>
                  <p:cNvSpPr/>
                  <p:nvPr/>
                </p:nvSpPr>
                <p:spPr>
                  <a:xfrm>
                    <a:off x="2039649" y="3026796"/>
                    <a:ext cx="22893" cy="45505"/>
                  </a:xfrm>
                  <a:custGeom>
                    <a:avLst/>
                    <a:gdLst>
                      <a:gd name="connsiteX0" fmla="*/ 9653 w 22893"/>
                      <a:gd name="connsiteY0" fmla="*/ 152 h 45505"/>
                      <a:gd name="connsiteX1" fmla="*/ 216 w 22893"/>
                      <a:gd name="connsiteY1" fmla="*/ 25082 h 45505"/>
                      <a:gd name="connsiteX2" fmla="*/ 14442 w 22893"/>
                      <a:gd name="connsiteY2" fmla="*/ 45506 h 45505"/>
                      <a:gd name="connsiteX3" fmla="*/ 22893 w 22893"/>
                      <a:gd name="connsiteY3" fmla="*/ 39590 h 45505"/>
                      <a:gd name="connsiteX4" fmla="*/ 22893 w 22893"/>
                      <a:gd name="connsiteY4" fmla="*/ 8321 h 45505"/>
                      <a:gd name="connsiteX5" fmla="*/ 9653 w 22893"/>
                      <a:gd name="connsiteY5" fmla="*/ 152 h 45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93" h="45505">
                        <a:moveTo>
                          <a:pt x="9653" y="152"/>
                        </a:moveTo>
                        <a:cubicBezTo>
                          <a:pt x="1484" y="1420"/>
                          <a:pt x="-770" y="12547"/>
                          <a:pt x="216" y="25082"/>
                        </a:cubicBezTo>
                        <a:cubicBezTo>
                          <a:pt x="1202" y="37618"/>
                          <a:pt x="7118" y="45506"/>
                          <a:pt x="14442" y="45506"/>
                        </a:cubicBezTo>
                        <a:cubicBezTo>
                          <a:pt x="18386" y="45506"/>
                          <a:pt x="21203" y="43252"/>
                          <a:pt x="22893" y="39590"/>
                        </a:cubicBezTo>
                        <a:lnTo>
                          <a:pt x="22893" y="8321"/>
                        </a:lnTo>
                        <a:cubicBezTo>
                          <a:pt x="19935" y="1983"/>
                          <a:pt x="14865" y="-693"/>
                          <a:pt x="9653" y="152"/>
                        </a:cubicBezTo>
                        <a:close/>
                      </a:path>
                    </a:pathLst>
                  </a:custGeom>
                  <a:noFill/>
                  <a:ln w="22225"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sp>
                <p:nvSpPr>
                  <p:cNvPr id="63" name="Freeform 149">
                    <a:extLst>
                      <a:ext uri="{FF2B5EF4-FFF2-40B4-BE49-F238E27FC236}">
                        <a16:creationId xmlns:a16="http://schemas.microsoft.com/office/drawing/2014/main" id="{F8CC0240-124E-0410-C83B-97B85B9872E0}"/>
                      </a:ext>
                    </a:extLst>
                  </p:cNvPr>
                  <p:cNvSpPr/>
                  <p:nvPr/>
                </p:nvSpPr>
                <p:spPr>
                  <a:xfrm>
                    <a:off x="2189307" y="3026796"/>
                    <a:ext cx="22938" cy="45505"/>
                  </a:xfrm>
                  <a:custGeom>
                    <a:avLst/>
                    <a:gdLst>
                      <a:gd name="connsiteX0" fmla="*/ 13240 w 22938"/>
                      <a:gd name="connsiteY0" fmla="*/ 152 h 45505"/>
                      <a:gd name="connsiteX1" fmla="*/ 0 w 22938"/>
                      <a:gd name="connsiteY1" fmla="*/ 8321 h 45505"/>
                      <a:gd name="connsiteX2" fmla="*/ 0 w 22938"/>
                      <a:gd name="connsiteY2" fmla="*/ 39590 h 45505"/>
                      <a:gd name="connsiteX3" fmla="*/ 8451 w 22938"/>
                      <a:gd name="connsiteY3" fmla="*/ 45506 h 45505"/>
                      <a:gd name="connsiteX4" fmla="*/ 22677 w 22938"/>
                      <a:gd name="connsiteY4" fmla="*/ 25082 h 45505"/>
                      <a:gd name="connsiteX5" fmla="*/ 13240 w 22938"/>
                      <a:gd name="connsiteY5" fmla="*/ 152 h 45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938" h="45505">
                        <a:moveTo>
                          <a:pt x="13240" y="152"/>
                        </a:moveTo>
                        <a:cubicBezTo>
                          <a:pt x="8028" y="-693"/>
                          <a:pt x="2958" y="1983"/>
                          <a:pt x="0" y="8321"/>
                        </a:cubicBezTo>
                        <a:lnTo>
                          <a:pt x="0" y="39590"/>
                        </a:lnTo>
                        <a:cubicBezTo>
                          <a:pt x="1831" y="43252"/>
                          <a:pt x="4507" y="45506"/>
                          <a:pt x="8451" y="45506"/>
                        </a:cubicBezTo>
                        <a:cubicBezTo>
                          <a:pt x="15634" y="45506"/>
                          <a:pt x="21550" y="37618"/>
                          <a:pt x="22677" y="25082"/>
                        </a:cubicBezTo>
                        <a:cubicBezTo>
                          <a:pt x="23804" y="12547"/>
                          <a:pt x="21409" y="1420"/>
                          <a:pt x="13240" y="152"/>
                        </a:cubicBezTo>
                        <a:close/>
                      </a:path>
                    </a:pathLst>
                  </a:custGeom>
                  <a:noFill/>
                  <a:ln w="22225"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grpSp>
            <p:grpSp>
              <p:nvGrpSpPr>
                <p:cNvPr id="59" name="Graphic 112">
                  <a:extLst>
                    <a:ext uri="{FF2B5EF4-FFF2-40B4-BE49-F238E27FC236}">
                      <a16:creationId xmlns:a16="http://schemas.microsoft.com/office/drawing/2014/main" id="{EC2E58BB-296A-C368-E2D9-F01F8882126F}"/>
                    </a:ext>
                  </a:extLst>
                </p:cNvPr>
                <p:cNvGrpSpPr/>
                <p:nvPr/>
              </p:nvGrpSpPr>
              <p:grpSpPr>
                <a:xfrm>
                  <a:off x="2085219" y="3162728"/>
                  <a:ext cx="80988" cy="71277"/>
                  <a:chOff x="2085219" y="3162728"/>
                  <a:chExt cx="80988" cy="71277"/>
                </a:xfrm>
                <a:noFill/>
              </p:grpSpPr>
              <p:sp>
                <p:nvSpPr>
                  <p:cNvPr id="60" name="Freeform 151">
                    <a:extLst>
                      <a:ext uri="{FF2B5EF4-FFF2-40B4-BE49-F238E27FC236}">
                        <a16:creationId xmlns:a16="http://schemas.microsoft.com/office/drawing/2014/main" id="{700857EF-9F9D-526B-9507-472A32B34597}"/>
                      </a:ext>
                    </a:extLst>
                  </p:cNvPr>
                  <p:cNvSpPr/>
                  <p:nvPr/>
                </p:nvSpPr>
                <p:spPr>
                  <a:xfrm>
                    <a:off x="2085219" y="3162728"/>
                    <a:ext cx="61128" cy="71277"/>
                  </a:xfrm>
                  <a:custGeom>
                    <a:avLst/>
                    <a:gdLst>
                      <a:gd name="connsiteX0" fmla="*/ 61129 w 61128"/>
                      <a:gd name="connsiteY0" fmla="*/ 65918 h 71277"/>
                      <a:gd name="connsiteX1" fmla="*/ 40847 w 61128"/>
                      <a:gd name="connsiteY1" fmla="*/ 71270 h 71277"/>
                      <a:gd name="connsiteX2" fmla="*/ 39720 w 61128"/>
                      <a:gd name="connsiteY2" fmla="*/ 71270 h 71277"/>
                      <a:gd name="connsiteX3" fmla="*/ 0 w 61128"/>
                      <a:gd name="connsiteY3" fmla="*/ 31410 h 71277"/>
                      <a:gd name="connsiteX4" fmla="*/ 0 w 61128"/>
                      <a:gd name="connsiteY4" fmla="*/ 0 h 71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128" h="71277">
                        <a:moveTo>
                          <a:pt x="61129" y="65918"/>
                        </a:moveTo>
                        <a:cubicBezTo>
                          <a:pt x="55213" y="69439"/>
                          <a:pt x="48312" y="71411"/>
                          <a:pt x="40847" y="71270"/>
                        </a:cubicBezTo>
                        <a:cubicBezTo>
                          <a:pt x="40424" y="71270"/>
                          <a:pt x="40142" y="71270"/>
                          <a:pt x="39720" y="71270"/>
                        </a:cubicBezTo>
                        <a:cubicBezTo>
                          <a:pt x="17747" y="71129"/>
                          <a:pt x="0" y="53382"/>
                          <a:pt x="0" y="31410"/>
                        </a:cubicBezTo>
                        <a:lnTo>
                          <a:pt x="0" y="0"/>
                        </a:lnTo>
                      </a:path>
                    </a:pathLst>
                  </a:custGeom>
                  <a:noFill/>
                  <a:ln w="22225"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sp>
                <p:nvSpPr>
                  <p:cNvPr id="61" name="Freeform 154">
                    <a:extLst>
                      <a:ext uri="{FF2B5EF4-FFF2-40B4-BE49-F238E27FC236}">
                        <a16:creationId xmlns:a16="http://schemas.microsoft.com/office/drawing/2014/main" id="{475AA466-1E62-760D-DCFE-B691E67ECF61}"/>
                      </a:ext>
                    </a:extLst>
                  </p:cNvPr>
                  <p:cNvSpPr/>
                  <p:nvPr/>
                </p:nvSpPr>
                <p:spPr>
                  <a:xfrm>
                    <a:off x="2159306" y="3162869"/>
                    <a:ext cx="6901" cy="53804"/>
                  </a:xfrm>
                  <a:custGeom>
                    <a:avLst/>
                    <a:gdLst>
                      <a:gd name="connsiteX0" fmla="*/ 6902 w 6901"/>
                      <a:gd name="connsiteY0" fmla="*/ 0 h 53804"/>
                      <a:gd name="connsiteX1" fmla="*/ 6902 w 6901"/>
                      <a:gd name="connsiteY1" fmla="*/ 31410 h 53804"/>
                      <a:gd name="connsiteX2" fmla="*/ 0 w 6901"/>
                      <a:gd name="connsiteY2" fmla="*/ 53805 h 53804"/>
                    </a:gdLst>
                    <a:ahLst/>
                    <a:cxnLst>
                      <a:cxn ang="0">
                        <a:pos x="connsiteX0" y="connsiteY0"/>
                      </a:cxn>
                      <a:cxn ang="0">
                        <a:pos x="connsiteX1" y="connsiteY1"/>
                      </a:cxn>
                      <a:cxn ang="0">
                        <a:pos x="connsiteX2" y="connsiteY2"/>
                      </a:cxn>
                    </a:cxnLst>
                    <a:rect l="l" t="t" r="r" b="b"/>
                    <a:pathLst>
                      <a:path w="6901" h="53804">
                        <a:moveTo>
                          <a:pt x="6902" y="0"/>
                        </a:moveTo>
                        <a:lnTo>
                          <a:pt x="6902" y="31410"/>
                        </a:lnTo>
                        <a:cubicBezTo>
                          <a:pt x="6902" y="39720"/>
                          <a:pt x="4366" y="47326"/>
                          <a:pt x="0" y="53805"/>
                        </a:cubicBezTo>
                      </a:path>
                    </a:pathLst>
                  </a:custGeom>
                  <a:noFill/>
                  <a:ln w="22225"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grpSp>
          </p:grpSp>
        </p:grpSp>
        <p:grpSp>
          <p:nvGrpSpPr>
            <p:cNvPr id="64" name="Group 63">
              <a:extLst>
                <a:ext uri="{FF2B5EF4-FFF2-40B4-BE49-F238E27FC236}">
                  <a16:creationId xmlns:a16="http://schemas.microsoft.com/office/drawing/2014/main" id="{195B90D1-DA96-FE92-5085-170CB88CD620}"/>
                </a:ext>
              </a:extLst>
            </p:cNvPr>
            <p:cNvGrpSpPr/>
            <p:nvPr/>
          </p:nvGrpSpPr>
          <p:grpSpPr>
            <a:xfrm>
              <a:off x="6318000" y="1281869"/>
              <a:ext cx="336987" cy="598017"/>
              <a:chOff x="6420498" y="1273917"/>
              <a:chExt cx="467132" cy="828970"/>
            </a:xfrm>
          </p:grpSpPr>
          <p:sp>
            <p:nvSpPr>
              <p:cNvPr id="44" name="Freeform 127">
                <a:extLst>
                  <a:ext uri="{FF2B5EF4-FFF2-40B4-BE49-F238E27FC236}">
                    <a16:creationId xmlns:a16="http://schemas.microsoft.com/office/drawing/2014/main" id="{242F76F0-24D8-8454-CD4D-F997CA848F2C}"/>
                  </a:ext>
                </a:extLst>
              </p:cNvPr>
              <p:cNvSpPr/>
              <p:nvPr/>
            </p:nvSpPr>
            <p:spPr>
              <a:xfrm>
                <a:off x="6420498" y="1501378"/>
                <a:ext cx="467132" cy="601509"/>
              </a:xfrm>
              <a:custGeom>
                <a:avLst/>
                <a:gdLst>
                  <a:gd name="connsiteX0" fmla="*/ 148510 w 182306"/>
                  <a:gd name="connsiteY0" fmla="*/ 141 h 244233"/>
                  <a:gd name="connsiteX1" fmla="*/ 148510 w 182306"/>
                  <a:gd name="connsiteY1" fmla="*/ 44227 h 244233"/>
                  <a:gd name="connsiteX2" fmla="*/ 102312 w 182306"/>
                  <a:gd name="connsiteY2" fmla="*/ 90426 h 244233"/>
                  <a:gd name="connsiteX3" fmla="*/ 44422 w 182306"/>
                  <a:gd name="connsiteY3" fmla="*/ 73805 h 244233"/>
                  <a:gd name="connsiteX4" fmla="*/ 37098 w 182306"/>
                  <a:gd name="connsiteY4" fmla="*/ 79862 h 244233"/>
                  <a:gd name="connsiteX5" fmla="*/ 55831 w 182306"/>
                  <a:gd name="connsiteY5" fmla="*/ 94510 h 244233"/>
                  <a:gd name="connsiteX6" fmla="*/ 26675 w 182306"/>
                  <a:gd name="connsiteY6" fmla="*/ 110145 h 244233"/>
                  <a:gd name="connsiteX7" fmla="*/ 336 w 182306"/>
                  <a:gd name="connsiteY7" fmla="*/ 193669 h 244233"/>
                  <a:gd name="connsiteX8" fmla="*/ 22027 w 182306"/>
                  <a:gd name="connsiteY8" fmla="*/ 244234 h 244233"/>
                  <a:gd name="connsiteX9" fmla="*/ 33718 w 182306"/>
                  <a:gd name="connsiteY9" fmla="*/ 244234 h 244233"/>
                  <a:gd name="connsiteX10" fmla="*/ 33718 w 182306"/>
                  <a:gd name="connsiteY10" fmla="*/ 117328 h 244233"/>
                  <a:gd name="connsiteX11" fmla="*/ 63578 w 182306"/>
                  <a:gd name="connsiteY11" fmla="*/ 101271 h 244233"/>
                  <a:gd name="connsiteX12" fmla="*/ 94565 w 182306"/>
                  <a:gd name="connsiteY12" fmla="*/ 119159 h 244233"/>
                  <a:gd name="connsiteX13" fmla="*/ 118791 w 182306"/>
                  <a:gd name="connsiteY13" fmla="*/ 101271 h 244233"/>
                  <a:gd name="connsiteX14" fmla="*/ 148651 w 182306"/>
                  <a:gd name="connsiteY14" fmla="*/ 117328 h 244233"/>
                  <a:gd name="connsiteX15" fmla="*/ 148651 w 182306"/>
                  <a:gd name="connsiteY15" fmla="*/ 176485 h 244233"/>
                  <a:gd name="connsiteX16" fmla="*/ 158229 w 182306"/>
                  <a:gd name="connsiteY16" fmla="*/ 176485 h 244233"/>
                  <a:gd name="connsiteX17" fmla="*/ 158229 w 182306"/>
                  <a:gd name="connsiteY17" fmla="*/ 157752 h 244233"/>
                  <a:gd name="connsiteX18" fmla="*/ 172737 w 182306"/>
                  <a:gd name="connsiteY18" fmla="*/ 157752 h 244233"/>
                  <a:gd name="connsiteX19" fmla="*/ 172455 w 182306"/>
                  <a:gd name="connsiteY19" fmla="*/ 193669 h 244233"/>
                  <a:gd name="connsiteX20" fmla="*/ 158229 w 182306"/>
                  <a:gd name="connsiteY20" fmla="*/ 228740 h 244233"/>
                  <a:gd name="connsiteX21" fmla="*/ 158229 w 182306"/>
                  <a:gd name="connsiteY21" fmla="*/ 205218 h 244233"/>
                  <a:gd name="connsiteX22" fmla="*/ 148651 w 182306"/>
                  <a:gd name="connsiteY22" fmla="*/ 205218 h 244233"/>
                  <a:gd name="connsiteX23" fmla="*/ 148651 w 182306"/>
                  <a:gd name="connsiteY23" fmla="*/ 244093 h 244233"/>
                  <a:gd name="connsiteX24" fmla="*/ 160342 w 182306"/>
                  <a:gd name="connsiteY24" fmla="*/ 244093 h 244233"/>
                  <a:gd name="connsiteX25" fmla="*/ 182033 w 182306"/>
                  <a:gd name="connsiteY25" fmla="*/ 193528 h 244233"/>
                  <a:gd name="connsiteX26" fmla="*/ 155694 w 182306"/>
                  <a:gd name="connsiteY26" fmla="*/ 110004 h 244233"/>
                  <a:gd name="connsiteX27" fmla="*/ 126538 w 182306"/>
                  <a:gd name="connsiteY27" fmla="*/ 94370 h 244233"/>
                  <a:gd name="connsiteX28" fmla="*/ 158370 w 182306"/>
                  <a:gd name="connsiteY28" fmla="*/ 52115 h 244233"/>
                  <a:gd name="connsiteX29" fmla="*/ 165835 w 182306"/>
                  <a:gd name="connsiteY29" fmla="*/ 15353 h 244233"/>
                  <a:gd name="connsiteX30" fmla="*/ 158229 w 182306"/>
                  <a:gd name="connsiteY30" fmla="*/ 9155 h 244233"/>
                  <a:gd name="connsiteX31" fmla="*/ 158229 w 182306"/>
                  <a:gd name="connsiteY31" fmla="*/ 0 h 244233"/>
                  <a:gd name="connsiteX32" fmla="*/ 148510 w 182306"/>
                  <a:gd name="connsiteY32" fmla="*/ 141 h 244233"/>
                  <a:gd name="connsiteX33" fmla="*/ 24140 w 182306"/>
                  <a:gd name="connsiteY33" fmla="*/ 0 h 244233"/>
                  <a:gd name="connsiteX34" fmla="*/ 24140 w 182306"/>
                  <a:gd name="connsiteY34" fmla="*/ 9155 h 244233"/>
                  <a:gd name="connsiteX35" fmla="*/ 23013 w 182306"/>
                  <a:gd name="connsiteY35" fmla="*/ 14226 h 244233"/>
                  <a:gd name="connsiteX36" fmla="*/ 16675 w 182306"/>
                  <a:gd name="connsiteY36" fmla="*/ 15494 h 244233"/>
                  <a:gd name="connsiteX37" fmla="*/ 24703 w 182306"/>
                  <a:gd name="connsiteY37" fmla="*/ 52255 h 244233"/>
                  <a:gd name="connsiteX38" fmla="*/ 30760 w 182306"/>
                  <a:gd name="connsiteY38" fmla="*/ 70566 h 244233"/>
                  <a:gd name="connsiteX39" fmla="*/ 39211 w 182306"/>
                  <a:gd name="connsiteY39" fmla="*/ 66059 h 244233"/>
                  <a:gd name="connsiteX40" fmla="*/ 33718 w 182306"/>
                  <a:gd name="connsiteY40" fmla="*/ 141 h 244233"/>
                  <a:gd name="connsiteX41" fmla="*/ 24140 w 182306"/>
                  <a:gd name="connsiteY41" fmla="*/ 0 h 244233"/>
                  <a:gd name="connsiteX42" fmla="*/ 14562 w 182306"/>
                  <a:gd name="connsiteY42" fmla="*/ 33100 h 244233"/>
                  <a:gd name="connsiteX43" fmla="*/ 24140 w 182306"/>
                  <a:gd name="connsiteY43" fmla="*/ 23522 h 244233"/>
                  <a:gd name="connsiteX44" fmla="*/ 24140 w 182306"/>
                  <a:gd name="connsiteY44" fmla="*/ 23522 h 244233"/>
                  <a:gd name="connsiteX45" fmla="*/ 24140 w 182306"/>
                  <a:gd name="connsiteY45" fmla="*/ 42678 h 244233"/>
                  <a:gd name="connsiteX46" fmla="*/ 24140 w 182306"/>
                  <a:gd name="connsiteY46" fmla="*/ 42678 h 244233"/>
                  <a:gd name="connsiteX47" fmla="*/ 14562 w 182306"/>
                  <a:gd name="connsiteY47" fmla="*/ 33100 h 244233"/>
                  <a:gd name="connsiteX48" fmla="*/ 158088 w 182306"/>
                  <a:gd name="connsiteY48" fmla="*/ 42537 h 244233"/>
                  <a:gd name="connsiteX49" fmla="*/ 158088 w 182306"/>
                  <a:gd name="connsiteY49" fmla="*/ 23381 h 244233"/>
                  <a:gd name="connsiteX50" fmla="*/ 167807 w 182306"/>
                  <a:gd name="connsiteY50" fmla="*/ 32959 h 244233"/>
                  <a:gd name="connsiteX51" fmla="*/ 158088 w 182306"/>
                  <a:gd name="connsiteY51" fmla="*/ 42537 h 244233"/>
                  <a:gd name="connsiteX52" fmla="*/ 24140 w 182306"/>
                  <a:gd name="connsiteY52" fmla="*/ 122962 h 244233"/>
                  <a:gd name="connsiteX53" fmla="*/ 24140 w 182306"/>
                  <a:gd name="connsiteY53" fmla="*/ 148315 h 244233"/>
                  <a:gd name="connsiteX54" fmla="*/ 10477 w 182306"/>
                  <a:gd name="connsiteY54" fmla="*/ 148315 h 244233"/>
                  <a:gd name="connsiteX55" fmla="*/ 24140 w 182306"/>
                  <a:gd name="connsiteY55" fmla="*/ 122962 h 244233"/>
                  <a:gd name="connsiteX56" fmla="*/ 9773 w 182306"/>
                  <a:gd name="connsiteY56" fmla="*/ 193669 h 244233"/>
                  <a:gd name="connsiteX57" fmla="*/ 9491 w 182306"/>
                  <a:gd name="connsiteY57" fmla="*/ 157752 h 244233"/>
                  <a:gd name="connsiteX58" fmla="*/ 23999 w 182306"/>
                  <a:gd name="connsiteY58" fmla="*/ 157752 h 244233"/>
                  <a:gd name="connsiteX59" fmla="*/ 23999 w 182306"/>
                  <a:gd name="connsiteY59" fmla="*/ 228740 h 244233"/>
                  <a:gd name="connsiteX60" fmla="*/ 9773 w 182306"/>
                  <a:gd name="connsiteY60" fmla="*/ 193669 h 244233"/>
                  <a:gd name="connsiteX61" fmla="*/ 9773 w 182306"/>
                  <a:gd name="connsiteY61" fmla="*/ 193669 h 244233"/>
                  <a:gd name="connsiteX62" fmla="*/ 94424 w 182306"/>
                  <a:gd name="connsiteY62" fmla="*/ 109581 h 244233"/>
                  <a:gd name="connsiteX63" fmla="*/ 72874 w 182306"/>
                  <a:gd name="connsiteY63" fmla="*/ 99299 h 244233"/>
                  <a:gd name="connsiteX64" fmla="*/ 109072 w 182306"/>
                  <a:gd name="connsiteY64" fmla="*/ 99581 h 244233"/>
                  <a:gd name="connsiteX65" fmla="*/ 94424 w 182306"/>
                  <a:gd name="connsiteY65" fmla="*/ 109581 h 244233"/>
                  <a:gd name="connsiteX66" fmla="*/ 94424 w 182306"/>
                  <a:gd name="connsiteY66" fmla="*/ 109581 h 244233"/>
                  <a:gd name="connsiteX67" fmla="*/ 158088 w 182306"/>
                  <a:gd name="connsiteY67" fmla="*/ 148174 h 244233"/>
                  <a:gd name="connsiteX68" fmla="*/ 158088 w 182306"/>
                  <a:gd name="connsiteY68" fmla="*/ 122821 h 244233"/>
                  <a:gd name="connsiteX69" fmla="*/ 171751 w 182306"/>
                  <a:gd name="connsiteY69" fmla="*/ 148174 h 244233"/>
                  <a:gd name="connsiteX70" fmla="*/ 158088 w 182306"/>
                  <a:gd name="connsiteY70" fmla="*/ 148174 h 24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82306" h="244232">
                    <a:moveTo>
                      <a:pt x="148510" y="141"/>
                    </a:moveTo>
                    <a:lnTo>
                      <a:pt x="148510" y="44227"/>
                    </a:lnTo>
                    <a:cubicBezTo>
                      <a:pt x="148510" y="69721"/>
                      <a:pt x="127805" y="90426"/>
                      <a:pt x="102312" y="90426"/>
                    </a:cubicBezTo>
                    <a:cubicBezTo>
                      <a:pt x="80902" y="90707"/>
                      <a:pt x="59352" y="92538"/>
                      <a:pt x="44422" y="73805"/>
                    </a:cubicBezTo>
                    <a:lnTo>
                      <a:pt x="37098" y="79862"/>
                    </a:lnTo>
                    <a:cubicBezTo>
                      <a:pt x="42732" y="86764"/>
                      <a:pt x="48929" y="91412"/>
                      <a:pt x="55831" y="94510"/>
                    </a:cubicBezTo>
                    <a:lnTo>
                      <a:pt x="26675" y="110145"/>
                    </a:lnTo>
                    <a:cubicBezTo>
                      <a:pt x="-6847" y="126624"/>
                      <a:pt x="1040" y="163386"/>
                      <a:pt x="336" y="193669"/>
                    </a:cubicBezTo>
                    <a:cubicBezTo>
                      <a:pt x="-931" y="210148"/>
                      <a:pt x="14703" y="230431"/>
                      <a:pt x="22027" y="244234"/>
                    </a:cubicBezTo>
                    <a:lnTo>
                      <a:pt x="33718" y="244234"/>
                    </a:lnTo>
                    <a:lnTo>
                      <a:pt x="33718" y="117328"/>
                    </a:lnTo>
                    <a:lnTo>
                      <a:pt x="63578" y="101271"/>
                    </a:lnTo>
                    <a:cubicBezTo>
                      <a:pt x="67381" y="114370"/>
                      <a:pt x="80057" y="120568"/>
                      <a:pt x="94565" y="119159"/>
                    </a:cubicBezTo>
                    <a:cubicBezTo>
                      <a:pt x="105974" y="119159"/>
                      <a:pt x="115692" y="111553"/>
                      <a:pt x="118791" y="101271"/>
                    </a:cubicBezTo>
                    <a:lnTo>
                      <a:pt x="148651" y="117328"/>
                    </a:lnTo>
                    <a:lnTo>
                      <a:pt x="148651" y="176485"/>
                    </a:lnTo>
                    <a:lnTo>
                      <a:pt x="158229" y="176485"/>
                    </a:lnTo>
                    <a:lnTo>
                      <a:pt x="158229" y="157752"/>
                    </a:lnTo>
                    <a:lnTo>
                      <a:pt x="172737" y="157752"/>
                    </a:lnTo>
                    <a:cubicBezTo>
                      <a:pt x="173300" y="169865"/>
                      <a:pt x="171891" y="182542"/>
                      <a:pt x="172455" y="193669"/>
                    </a:cubicBezTo>
                    <a:cubicBezTo>
                      <a:pt x="173300" y="203951"/>
                      <a:pt x="164990" y="217613"/>
                      <a:pt x="158229" y="228740"/>
                    </a:cubicBezTo>
                    <a:lnTo>
                      <a:pt x="158229" y="205218"/>
                    </a:lnTo>
                    <a:lnTo>
                      <a:pt x="148651" y="205218"/>
                    </a:lnTo>
                    <a:lnTo>
                      <a:pt x="148651" y="244093"/>
                    </a:lnTo>
                    <a:lnTo>
                      <a:pt x="160342" y="244093"/>
                    </a:lnTo>
                    <a:cubicBezTo>
                      <a:pt x="167525" y="230431"/>
                      <a:pt x="183300" y="209867"/>
                      <a:pt x="182033" y="193528"/>
                    </a:cubicBezTo>
                    <a:cubicBezTo>
                      <a:pt x="181188" y="163104"/>
                      <a:pt x="189216" y="126483"/>
                      <a:pt x="155694" y="110004"/>
                    </a:cubicBezTo>
                    <a:lnTo>
                      <a:pt x="126538" y="94370"/>
                    </a:lnTo>
                    <a:cubicBezTo>
                      <a:pt x="153440" y="84510"/>
                      <a:pt x="158370" y="52115"/>
                      <a:pt x="158370" y="52115"/>
                    </a:cubicBezTo>
                    <a:cubicBezTo>
                      <a:pt x="182033" y="50283"/>
                      <a:pt x="182737" y="22536"/>
                      <a:pt x="165835" y="15353"/>
                    </a:cubicBezTo>
                    <a:lnTo>
                      <a:pt x="158229" y="9155"/>
                    </a:lnTo>
                    <a:lnTo>
                      <a:pt x="158229" y="0"/>
                    </a:lnTo>
                    <a:lnTo>
                      <a:pt x="148510" y="141"/>
                    </a:lnTo>
                    <a:close/>
                    <a:moveTo>
                      <a:pt x="24140" y="0"/>
                    </a:moveTo>
                    <a:lnTo>
                      <a:pt x="24140" y="9155"/>
                    </a:lnTo>
                    <a:lnTo>
                      <a:pt x="23013" y="14226"/>
                    </a:lnTo>
                    <a:lnTo>
                      <a:pt x="16675" y="15494"/>
                    </a:lnTo>
                    <a:cubicBezTo>
                      <a:pt x="-1072" y="22818"/>
                      <a:pt x="1604" y="51410"/>
                      <a:pt x="24703" y="52255"/>
                    </a:cubicBezTo>
                    <a:cubicBezTo>
                      <a:pt x="25689" y="58734"/>
                      <a:pt x="27661" y="64932"/>
                      <a:pt x="30760" y="70566"/>
                    </a:cubicBezTo>
                    <a:lnTo>
                      <a:pt x="39211" y="66059"/>
                    </a:lnTo>
                    <a:cubicBezTo>
                      <a:pt x="30478" y="52537"/>
                      <a:pt x="34563" y="15353"/>
                      <a:pt x="33718" y="141"/>
                    </a:cubicBezTo>
                    <a:lnTo>
                      <a:pt x="24140" y="0"/>
                    </a:lnTo>
                    <a:close/>
                    <a:moveTo>
                      <a:pt x="14562" y="33100"/>
                    </a:moveTo>
                    <a:cubicBezTo>
                      <a:pt x="14562" y="27888"/>
                      <a:pt x="18788" y="23522"/>
                      <a:pt x="24140" y="23522"/>
                    </a:cubicBezTo>
                    <a:lnTo>
                      <a:pt x="24140" y="23522"/>
                    </a:lnTo>
                    <a:lnTo>
                      <a:pt x="24140" y="42678"/>
                    </a:lnTo>
                    <a:lnTo>
                      <a:pt x="24140" y="42678"/>
                    </a:lnTo>
                    <a:cubicBezTo>
                      <a:pt x="18788" y="42537"/>
                      <a:pt x="14562" y="38311"/>
                      <a:pt x="14562" y="33100"/>
                    </a:cubicBezTo>
                    <a:close/>
                    <a:moveTo>
                      <a:pt x="158088" y="42537"/>
                    </a:moveTo>
                    <a:lnTo>
                      <a:pt x="158088" y="23381"/>
                    </a:lnTo>
                    <a:cubicBezTo>
                      <a:pt x="158088" y="23381"/>
                      <a:pt x="167807" y="24930"/>
                      <a:pt x="167807" y="32959"/>
                    </a:cubicBezTo>
                    <a:cubicBezTo>
                      <a:pt x="167807" y="41551"/>
                      <a:pt x="158088" y="42537"/>
                      <a:pt x="158088" y="42537"/>
                    </a:cubicBezTo>
                    <a:close/>
                    <a:moveTo>
                      <a:pt x="24140" y="122962"/>
                    </a:moveTo>
                    <a:lnTo>
                      <a:pt x="24140" y="148315"/>
                    </a:lnTo>
                    <a:lnTo>
                      <a:pt x="10477" y="148315"/>
                    </a:lnTo>
                    <a:cubicBezTo>
                      <a:pt x="12027" y="138315"/>
                      <a:pt x="15689" y="129441"/>
                      <a:pt x="24140" y="122962"/>
                    </a:cubicBezTo>
                    <a:close/>
                    <a:moveTo>
                      <a:pt x="9773" y="193669"/>
                    </a:moveTo>
                    <a:cubicBezTo>
                      <a:pt x="10477" y="182542"/>
                      <a:pt x="9069" y="169865"/>
                      <a:pt x="9491" y="157752"/>
                    </a:cubicBezTo>
                    <a:lnTo>
                      <a:pt x="23999" y="157752"/>
                    </a:lnTo>
                    <a:lnTo>
                      <a:pt x="23999" y="228740"/>
                    </a:lnTo>
                    <a:cubicBezTo>
                      <a:pt x="17238" y="217613"/>
                      <a:pt x="8928" y="203810"/>
                      <a:pt x="9773" y="193669"/>
                    </a:cubicBezTo>
                    <a:lnTo>
                      <a:pt x="9773" y="193669"/>
                    </a:lnTo>
                    <a:close/>
                    <a:moveTo>
                      <a:pt x="94424" y="109581"/>
                    </a:moveTo>
                    <a:cubicBezTo>
                      <a:pt x="84846" y="110145"/>
                      <a:pt x="76818" y="109018"/>
                      <a:pt x="72874" y="99299"/>
                    </a:cubicBezTo>
                    <a:cubicBezTo>
                      <a:pt x="84283" y="100708"/>
                      <a:pt x="97100" y="100567"/>
                      <a:pt x="109072" y="99581"/>
                    </a:cubicBezTo>
                    <a:cubicBezTo>
                      <a:pt x="106819" y="105356"/>
                      <a:pt x="101185" y="109581"/>
                      <a:pt x="94424" y="109581"/>
                    </a:cubicBezTo>
                    <a:lnTo>
                      <a:pt x="94424" y="109581"/>
                    </a:lnTo>
                    <a:close/>
                    <a:moveTo>
                      <a:pt x="158088" y="148174"/>
                    </a:moveTo>
                    <a:lnTo>
                      <a:pt x="158088" y="122821"/>
                    </a:lnTo>
                    <a:cubicBezTo>
                      <a:pt x="166398" y="129300"/>
                      <a:pt x="170201" y="138315"/>
                      <a:pt x="171751" y="148174"/>
                    </a:cubicBezTo>
                    <a:lnTo>
                      <a:pt x="158088" y="148174"/>
                    </a:lnTo>
                    <a:close/>
                  </a:path>
                </a:pathLst>
              </a:custGeom>
              <a:solidFill>
                <a:schemeClr val="accent1"/>
              </a:solidFill>
              <a:ln w="1408" cap="flat">
                <a:noFill/>
                <a:prstDash val="solid"/>
                <a:miter/>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grpSp>
            <p:nvGrpSpPr>
              <p:cNvPr id="45" name="Graphic 112">
                <a:extLst>
                  <a:ext uri="{FF2B5EF4-FFF2-40B4-BE49-F238E27FC236}">
                    <a16:creationId xmlns:a16="http://schemas.microsoft.com/office/drawing/2014/main" id="{DA8DE0FF-9C88-5697-B441-A5D4E4C947EB}"/>
                  </a:ext>
                </a:extLst>
              </p:cNvPr>
              <p:cNvGrpSpPr/>
              <p:nvPr/>
            </p:nvGrpSpPr>
            <p:grpSpPr>
              <a:xfrm>
                <a:off x="6435282" y="1273917"/>
                <a:ext cx="435111" cy="242574"/>
                <a:chOff x="1815715" y="2931211"/>
                <a:chExt cx="169809" cy="98493"/>
              </a:xfrm>
              <a:solidFill>
                <a:srgbClr val="623296"/>
              </a:solidFill>
            </p:grpSpPr>
            <p:sp>
              <p:nvSpPr>
                <p:cNvPr id="46" name="Freeform 132">
                  <a:extLst>
                    <a:ext uri="{FF2B5EF4-FFF2-40B4-BE49-F238E27FC236}">
                      <a16:creationId xmlns:a16="http://schemas.microsoft.com/office/drawing/2014/main" id="{732E6125-9FA5-763A-3A84-03ECF61C9319}"/>
                    </a:ext>
                  </a:extLst>
                </p:cNvPr>
                <p:cNvSpPr/>
                <p:nvPr/>
              </p:nvSpPr>
              <p:spPr>
                <a:xfrm>
                  <a:off x="1815715" y="2969034"/>
                  <a:ext cx="169809" cy="60671"/>
                </a:xfrm>
                <a:custGeom>
                  <a:avLst/>
                  <a:gdLst>
                    <a:gd name="connsiteX0" fmla="*/ 158281 w 169809"/>
                    <a:gd name="connsiteY0" fmla="*/ 60960 h 60671"/>
                    <a:gd name="connsiteX1" fmla="*/ 150252 w 169809"/>
                    <a:gd name="connsiteY1" fmla="*/ 57861 h 60671"/>
                    <a:gd name="connsiteX2" fmla="*/ 129266 w 169809"/>
                    <a:gd name="connsiteY2" fmla="*/ 38424 h 60671"/>
                    <a:gd name="connsiteX3" fmla="*/ 113913 w 169809"/>
                    <a:gd name="connsiteY3" fmla="*/ 29691 h 60671"/>
                    <a:gd name="connsiteX4" fmla="*/ 104758 w 169809"/>
                    <a:gd name="connsiteY4" fmla="*/ 27015 h 60671"/>
                    <a:gd name="connsiteX5" fmla="*/ 65601 w 169809"/>
                    <a:gd name="connsiteY5" fmla="*/ 27015 h 60671"/>
                    <a:gd name="connsiteX6" fmla="*/ 56587 w 169809"/>
                    <a:gd name="connsiteY6" fmla="*/ 29550 h 60671"/>
                    <a:gd name="connsiteX7" fmla="*/ 41234 w 169809"/>
                    <a:gd name="connsiteY7" fmla="*/ 38283 h 60671"/>
                    <a:gd name="connsiteX8" fmla="*/ 20389 w 169809"/>
                    <a:gd name="connsiteY8" fmla="*/ 57720 h 60671"/>
                    <a:gd name="connsiteX9" fmla="*/ 3627 w 169809"/>
                    <a:gd name="connsiteY9" fmla="*/ 57157 h 60671"/>
                    <a:gd name="connsiteX10" fmla="*/ 4191 w 169809"/>
                    <a:gd name="connsiteY10" fmla="*/ 40396 h 60671"/>
                    <a:gd name="connsiteX11" fmla="*/ 25177 w 169809"/>
                    <a:gd name="connsiteY11" fmla="*/ 20958 h 60671"/>
                    <a:gd name="connsiteX12" fmla="*/ 49826 w 169809"/>
                    <a:gd name="connsiteY12" fmla="*/ 6873 h 60671"/>
                    <a:gd name="connsiteX13" fmla="*/ 58981 w 169809"/>
                    <a:gd name="connsiteY13" fmla="*/ 4197 h 60671"/>
                    <a:gd name="connsiteX14" fmla="*/ 111659 w 169809"/>
                    <a:gd name="connsiteY14" fmla="*/ 4197 h 60671"/>
                    <a:gd name="connsiteX15" fmla="*/ 120815 w 169809"/>
                    <a:gd name="connsiteY15" fmla="*/ 6873 h 60671"/>
                    <a:gd name="connsiteX16" fmla="*/ 145463 w 169809"/>
                    <a:gd name="connsiteY16" fmla="*/ 20958 h 60671"/>
                    <a:gd name="connsiteX17" fmla="*/ 166450 w 169809"/>
                    <a:gd name="connsiteY17" fmla="*/ 40396 h 60671"/>
                    <a:gd name="connsiteX18" fmla="*/ 167013 w 169809"/>
                    <a:gd name="connsiteY18" fmla="*/ 57157 h 60671"/>
                    <a:gd name="connsiteX19" fmla="*/ 158281 w 169809"/>
                    <a:gd name="connsiteY19" fmla="*/ 60960 h 60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809" h="60671">
                      <a:moveTo>
                        <a:pt x="158281" y="60960"/>
                      </a:moveTo>
                      <a:cubicBezTo>
                        <a:pt x="155323" y="60960"/>
                        <a:pt x="152506" y="59974"/>
                        <a:pt x="150252" y="57861"/>
                      </a:cubicBezTo>
                      <a:lnTo>
                        <a:pt x="129266" y="38424"/>
                      </a:lnTo>
                      <a:cubicBezTo>
                        <a:pt x="124899" y="34339"/>
                        <a:pt x="119688" y="31381"/>
                        <a:pt x="113913" y="29691"/>
                      </a:cubicBezTo>
                      <a:lnTo>
                        <a:pt x="104758" y="27015"/>
                      </a:lnTo>
                      <a:cubicBezTo>
                        <a:pt x="91940" y="23212"/>
                        <a:pt x="78419" y="23212"/>
                        <a:pt x="65601" y="27015"/>
                      </a:cubicBezTo>
                      <a:lnTo>
                        <a:pt x="56587" y="29550"/>
                      </a:lnTo>
                      <a:cubicBezTo>
                        <a:pt x="50953" y="31241"/>
                        <a:pt x="45601" y="34339"/>
                        <a:pt x="41234" y="38283"/>
                      </a:cubicBezTo>
                      <a:lnTo>
                        <a:pt x="20389" y="57720"/>
                      </a:lnTo>
                      <a:cubicBezTo>
                        <a:pt x="15600" y="62228"/>
                        <a:pt x="8135" y="61946"/>
                        <a:pt x="3627" y="57157"/>
                      </a:cubicBezTo>
                      <a:cubicBezTo>
                        <a:pt x="-880" y="52368"/>
                        <a:pt x="-598" y="44903"/>
                        <a:pt x="4191" y="40396"/>
                      </a:cubicBezTo>
                      <a:lnTo>
                        <a:pt x="25177" y="20958"/>
                      </a:lnTo>
                      <a:cubicBezTo>
                        <a:pt x="32220" y="14479"/>
                        <a:pt x="40671" y="9550"/>
                        <a:pt x="49826" y="6873"/>
                      </a:cubicBezTo>
                      <a:lnTo>
                        <a:pt x="58981" y="4197"/>
                      </a:lnTo>
                      <a:cubicBezTo>
                        <a:pt x="76165" y="-1014"/>
                        <a:pt x="94476" y="-1014"/>
                        <a:pt x="111659" y="4197"/>
                      </a:cubicBezTo>
                      <a:lnTo>
                        <a:pt x="120815" y="6873"/>
                      </a:lnTo>
                      <a:cubicBezTo>
                        <a:pt x="129970" y="9550"/>
                        <a:pt x="138421" y="14479"/>
                        <a:pt x="145463" y="20958"/>
                      </a:cubicBezTo>
                      <a:lnTo>
                        <a:pt x="166450" y="40396"/>
                      </a:lnTo>
                      <a:cubicBezTo>
                        <a:pt x="171239" y="44903"/>
                        <a:pt x="171521" y="52368"/>
                        <a:pt x="167013" y="57157"/>
                      </a:cubicBezTo>
                      <a:cubicBezTo>
                        <a:pt x="164619" y="59692"/>
                        <a:pt x="161379" y="60960"/>
                        <a:pt x="158281" y="60960"/>
                      </a:cubicBezTo>
                      <a:close/>
                    </a:path>
                  </a:pathLst>
                </a:custGeom>
                <a:noFill/>
                <a:ln w="19050"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sp>
              <p:nvSpPr>
                <p:cNvPr id="47" name="Freeform 133">
                  <a:extLst>
                    <a:ext uri="{FF2B5EF4-FFF2-40B4-BE49-F238E27FC236}">
                      <a16:creationId xmlns:a16="http://schemas.microsoft.com/office/drawing/2014/main" id="{E36332F0-1CCD-095C-40EE-828AFC221943}"/>
                    </a:ext>
                  </a:extLst>
                </p:cNvPr>
                <p:cNvSpPr/>
                <p:nvPr/>
              </p:nvSpPr>
              <p:spPr>
                <a:xfrm>
                  <a:off x="1823199" y="2940115"/>
                  <a:ext cx="31333" cy="65495"/>
                </a:xfrm>
                <a:custGeom>
                  <a:avLst/>
                  <a:gdLst>
                    <a:gd name="connsiteX0" fmla="*/ 151 w 31333"/>
                    <a:gd name="connsiteY0" fmla="*/ 65837 h 65495"/>
                    <a:gd name="connsiteX1" fmla="*/ 17335 w 31333"/>
                    <a:gd name="connsiteY1" fmla="*/ 49921 h 65495"/>
                    <a:gd name="connsiteX2" fmla="*/ 24096 w 31333"/>
                    <a:gd name="connsiteY2" fmla="*/ 44568 h 65495"/>
                    <a:gd name="connsiteX3" fmla="*/ 31420 w 31333"/>
                    <a:gd name="connsiteY3" fmla="*/ 341 h 65495"/>
                    <a:gd name="connsiteX4" fmla="*/ 31420 w 31333"/>
                    <a:gd name="connsiteY4" fmla="*/ 341 h 65495"/>
                    <a:gd name="connsiteX5" fmla="*/ 22265 w 31333"/>
                    <a:gd name="connsiteY5" fmla="*/ 5130 h 65495"/>
                    <a:gd name="connsiteX6" fmla="*/ 12405 w 31333"/>
                    <a:gd name="connsiteY6" fmla="*/ 16398 h 65495"/>
                    <a:gd name="connsiteX7" fmla="*/ 151 w 31333"/>
                    <a:gd name="connsiteY7" fmla="*/ 65837 h 65495"/>
                    <a:gd name="connsiteX8" fmla="*/ 151 w 31333"/>
                    <a:gd name="connsiteY8" fmla="*/ 65837 h 6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333" h="65495">
                      <a:moveTo>
                        <a:pt x="151" y="65837"/>
                      </a:moveTo>
                      <a:lnTo>
                        <a:pt x="17335" y="49921"/>
                      </a:lnTo>
                      <a:cubicBezTo>
                        <a:pt x="19448" y="47949"/>
                        <a:pt x="21701" y="46118"/>
                        <a:pt x="24096" y="44568"/>
                      </a:cubicBezTo>
                      <a:cubicBezTo>
                        <a:pt x="24377" y="21046"/>
                        <a:pt x="31420" y="341"/>
                        <a:pt x="31420" y="341"/>
                      </a:cubicBezTo>
                      <a:lnTo>
                        <a:pt x="31420" y="341"/>
                      </a:lnTo>
                      <a:cubicBezTo>
                        <a:pt x="27758" y="2032"/>
                        <a:pt x="24659" y="3581"/>
                        <a:pt x="22265" y="5130"/>
                      </a:cubicBezTo>
                      <a:cubicBezTo>
                        <a:pt x="17898" y="7807"/>
                        <a:pt x="14518" y="11750"/>
                        <a:pt x="12405" y="16398"/>
                      </a:cubicBezTo>
                      <a:cubicBezTo>
                        <a:pt x="-1539" y="46822"/>
                        <a:pt x="151" y="65837"/>
                        <a:pt x="151" y="65837"/>
                      </a:cubicBezTo>
                      <a:lnTo>
                        <a:pt x="151" y="65837"/>
                      </a:lnTo>
                      <a:close/>
                    </a:path>
                  </a:pathLst>
                </a:custGeom>
                <a:noFill/>
                <a:ln w="19050"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sp>
              <p:nvSpPr>
                <p:cNvPr id="48" name="Freeform 134">
                  <a:extLst>
                    <a:ext uri="{FF2B5EF4-FFF2-40B4-BE49-F238E27FC236}">
                      <a16:creationId xmlns:a16="http://schemas.microsoft.com/office/drawing/2014/main" id="{C4870505-56FF-6B5A-157A-839182825563}"/>
                    </a:ext>
                  </a:extLst>
                </p:cNvPr>
                <p:cNvSpPr/>
                <p:nvPr/>
              </p:nvSpPr>
              <p:spPr>
                <a:xfrm>
                  <a:off x="1847141" y="2931211"/>
                  <a:ext cx="106764" cy="53100"/>
                </a:xfrm>
                <a:custGeom>
                  <a:avLst/>
                  <a:gdLst>
                    <a:gd name="connsiteX0" fmla="*/ 25406 w 106764"/>
                    <a:gd name="connsiteY0" fmla="*/ 3456 h 53100"/>
                    <a:gd name="connsiteX1" fmla="*/ 7518 w 106764"/>
                    <a:gd name="connsiteY1" fmla="*/ 9371 h 53100"/>
                    <a:gd name="connsiteX2" fmla="*/ 7518 w 106764"/>
                    <a:gd name="connsiteY2" fmla="*/ 9371 h 53100"/>
                    <a:gd name="connsiteX3" fmla="*/ 194 w 106764"/>
                    <a:gd name="connsiteY3" fmla="*/ 53598 h 53100"/>
                    <a:gd name="connsiteX4" fmla="*/ 18082 w 106764"/>
                    <a:gd name="connsiteY4" fmla="*/ 44866 h 53100"/>
                    <a:gd name="connsiteX5" fmla="*/ 27237 w 106764"/>
                    <a:gd name="connsiteY5" fmla="*/ 42189 h 53100"/>
                    <a:gd name="connsiteX6" fmla="*/ 79915 w 106764"/>
                    <a:gd name="connsiteY6" fmla="*/ 42189 h 53100"/>
                    <a:gd name="connsiteX7" fmla="*/ 89071 w 106764"/>
                    <a:gd name="connsiteY7" fmla="*/ 44866 h 53100"/>
                    <a:gd name="connsiteX8" fmla="*/ 106959 w 106764"/>
                    <a:gd name="connsiteY8" fmla="*/ 53598 h 53100"/>
                    <a:gd name="connsiteX9" fmla="*/ 99634 w 106764"/>
                    <a:gd name="connsiteY9" fmla="*/ 9371 h 53100"/>
                    <a:gd name="connsiteX10" fmla="*/ 99634 w 106764"/>
                    <a:gd name="connsiteY10" fmla="*/ 9371 h 53100"/>
                    <a:gd name="connsiteX11" fmla="*/ 53576 w 106764"/>
                    <a:gd name="connsiteY11" fmla="*/ 498 h 53100"/>
                    <a:gd name="connsiteX12" fmla="*/ 38505 w 106764"/>
                    <a:gd name="connsiteY12" fmla="*/ 1343 h 53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764" h="53099">
                      <a:moveTo>
                        <a:pt x="25406" y="3456"/>
                      </a:moveTo>
                      <a:cubicBezTo>
                        <a:pt x="18223" y="5146"/>
                        <a:pt x="12307" y="7118"/>
                        <a:pt x="7518" y="9371"/>
                      </a:cubicBezTo>
                      <a:lnTo>
                        <a:pt x="7518" y="9371"/>
                      </a:lnTo>
                      <a:cubicBezTo>
                        <a:pt x="7518" y="9371"/>
                        <a:pt x="476" y="30076"/>
                        <a:pt x="194" y="53598"/>
                      </a:cubicBezTo>
                      <a:cubicBezTo>
                        <a:pt x="5687" y="49795"/>
                        <a:pt x="11744" y="46838"/>
                        <a:pt x="18082" y="44866"/>
                      </a:cubicBezTo>
                      <a:lnTo>
                        <a:pt x="27237" y="42189"/>
                      </a:lnTo>
                      <a:cubicBezTo>
                        <a:pt x="44421" y="36978"/>
                        <a:pt x="62732" y="36978"/>
                        <a:pt x="79915" y="42189"/>
                      </a:cubicBezTo>
                      <a:lnTo>
                        <a:pt x="89071" y="44866"/>
                      </a:lnTo>
                      <a:cubicBezTo>
                        <a:pt x="95409" y="46838"/>
                        <a:pt x="101465" y="49795"/>
                        <a:pt x="106959" y="53598"/>
                      </a:cubicBezTo>
                      <a:cubicBezTo>
                        <a:pt x="106677" y="30076"/>
                        <a:pt x="99634" y="9371"/>
                        <a:pt x="99634" y="9371"/>
                      </a:cubicBezTo>
                      <a:lnTo>
                        <a:pt x="99634" y="9371"/>
                      </a:lnTo>
                      <a:cubicBezTo>
                        <a:pt x="89493" y="4864"/>
                        <a:pt x="74281" y="498"/>
                        <a:pt x="53576" y="498"/>
                      </a:cubicBezTo>
                      <a:cubicBezTo>
                        <a:pt x="48224" y="498"/>
                        <a:pt x="43154" y="780"/>
                        <a:pt x="38505" y="1343"/>
                      </a:cubicBezTo>
                    </a:path>
                  </a:pathLst>
                </a:custGeom>
                <a:noFill/>
                <a:ln w="19050"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sp>
              <p:nvSpPr>
                <p:cNvPr id="49" name="Freeform 137">
                  <a:extLst>
                    <a:ext uri="{FF2B5EF4-FFF2-40B4-BE49-F238E27FC236}">
                      <a16:creationId xmlns:a16="http://schemas.microsoft.com/office/drawing/2014/main" id="{ED709CC9-55FF-5672-DEAD-B116F5936C7F}"/>
                    </a:ext>
                  </a:extLst>
                </p:cNvPr>
                <p:cNvSpPr/>
                <p:nvPr/>
              </p:nvSpPr>
              <p:spPr>
                <a:xfrm>
                  <a:off x="1946725" y="2940124"/>
                  <a:ext cx="31193" cy="65495"/>
                </a:xfrm>
                <a:custGeom>
                  <a:avLst/>
                  <a:gdLst>
                    <a:gd name="connsiteX0" fmla="*/ 14332 w 31193"/>
                    <a:gd name="connsiteY0" fmla="*/ 49956 h 65495"/>
                    <a:gd name="connsiteX1" fmla="*/ 31516 w 31193"/>
                    <a:gd name="connsiteY1" fmla="*/ 65872 h 65495"/>
                    <a:gd name="connsiteX2" fmla="*/ 31516 w 31193"/>
                    <a:gd name="connsiteY2" fmla="*/ 65872 h 65495"/>
                    <a:gd name="connsiteX3" fmla="*/ 19402 w 31193"/>
                    <a:gd name="connsiteY3" fmla="*/ 16433 h 65495"/>
                    <a:gd name="connsiteX4" fmla="*/ 9543 w 31193"/>
                    <a:gd name="connsiteY4" fmla="*/ 5165 h 65495"/>
                    <a:gd name="connsiteX5" fmla="*/ 388 w 31193"/>
                    <a:gd name="connsiteY5" fmla="*/ 376 h 65495"/>
                    <a:gd name="connsiteX6" fmla="*/ 388 w 31193"/>
                    <a:gd name="connsiteY6" fmla="*/ 376 h 65495"/>
                    <a:gd name="connsiteX7" fmla="*/ 7712 w 31193"/>
                    <a:gd name="connsiteY7" fmla="*/ 44603 h 65495"/>
                    <a:gd name="connsiteX8" fmla="*/ 14332 w 31193"/>
                    <a:gd name="connsiteY8" fmla="*/ 49956 h 65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93" h="65495">
                      <a:moveTo>
                        <a:pt x="14332" y="49956"/>
                      </a:moveTo>
                      <a:lnTo>
                        <a:pt x="31516" y="65872"/>
                      </a:lnTo>
                      <a:lnTo>
                        <a:pt x="31516" y="65872"/>
                      </a:lnTo>
                      <a:cubicBezTo>
                        <a:pt x="31516" y="65872"/>
                        <a:pt x="33206" y="46857"/>
                        <a:pt x="19402" y="16433"/>
                      </a:cubicBezTo>
                      <a:cubicBezTo>
                        <a:pt x="17290" y="11785"/>
                        <a:pt x="13909" y="7841"/>
                        <a:pt x="9543" y="5165"/>
                      </a:cubicBezTo>
                      <a:cubicBezTo>
                        <a:pt x="7148" y="3616"/>
                        <a:pt x="4050" y="2067"/>
                        <a:pt x="388" y="376"/>
                      </a:cubicBezTo>
                      <a:lnTo>
                        <a:pt x="388" y="376"/>
                      </a:lnTo>
                      <a:cubicBezTo>
                        <a:pt x="388" y="376"/>
                        <a:pt x="7430" y="21081"/>
                        <a:pt x="7712" y="44603"/>
                      </a:cubicBezTo>
                      <a:cubicBezTo>
                        <a:pt x="9965" y="46153"/>
                        <a:pt x="12219" y="47984"/>
                        <a:pt x="14332" y="49956"/>
                      </a:cubicBezTo>
                      <a:close/>
                    </a:path>
                  </a:pathLst>
                </a:custGeom>
                <a:noFill/>
                <a:ln w="19050" cap="rnd">
                  <a:solidFill>
                    <a:schemeClr val="accent1"/>
                  </a:solidFill>
                  <a:prstDash val="solid"/>
                  <a:round/>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imes New Roman" panose="02020603050405020304" pitchFamily="18" charset="0"/>
                    <a:ea typeface="Verdana"/>
                    <a:cs typeface="Times New Roman" panose="02020603050405020304" pitchFamily="18" charset="0"/>
                  </a:endParaRPr>
                </a:p>
              </p:txBody>
            </p:sp>
          </p:grpSp>
        </p:grpSp>
        <p:sp>
          <p:nvSpPr>
            <p:cNvPr id="19" name="Espace réservé du texte 6">
              <a:extLst>
                <a:ext uri="{FF2B5EF4-FFF2-40B4-BE49-F238E27FC236}">
                  <a16:creationId xmlns:a16="http://schemas.microsoft.com/office/drawing/2014/main" id="{2236E2CA-717E-DE3B-B18D-EA1D3BFD97B9}"/>
                </a:ext>
              </a:extLst>
            </p:cNvPr>
            <p:cNvSpPr txBox="1"/>
            <p:nvPr/>
          </p:nvSpPr>
          <p:spPr>
            <a:xfrm>
              <a:off x="6206803" y="920891"/>
              <a:ext cx="1368626" cy="1375703"/>
            </a:xfrm>
            <a:custGeom>
              <a:avLst/>
              <a:gdLst>
                <a:gd name="connsiteX0" fmla="*/ 522269 w 1044473"/>
                <a:gd name="connsiteY0" fmla="*/ 171 h 1037537"/>
                <a:gd name="connsiteX1" fmla="*/ 1044299 w 1044473"/>
                <a:gd name="connsiteY1" fmla="*/ 530013 h 1037537"/>
                <a:gd name="connsiteX2" fmla="*/ 522269 w 1044473"/>
                <a:gd name="connsiteY2" fmla="*/ 1037382 h 1037537"/>
                <a:gd name="connsiteX3" fmla="*/ 175 w 1044473"/>
                <a:gd name="connsiteY3" fmla="*/ 507603 h 1037537"/>
                <a:gd name="connsiteX4" fmla="*/ 522269 w 1044473"/>
                <a:gd name="connsiteY4" fmla="*/ 171 h 103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472" h="1037537">
                  <a:moveTo>
                    <a:pt x="522269" y="171"/>
                  </a:moveTo>
                  <a:cubicBezTo>
                    <a:pt x="848049" y="7150"/>
                    <a:pt x="1051279" y="204168"/>
                    <a:pt x="1044299" y="530013"/>
                  </a:cubicBezTo>
                  <a:cubicBezTo>
                    <a:pt x="1037512" y="848431"/>
                    <a:pt x="825831" y="1043849"/>
                    <a:pt x="522269" y="1037382"/>
                  </a:cubicBezTo>
                  <a:cubicBezTo>
                    <a:pt x="188997" y="1030211"/>
                    <a:pt x="-6676" y="826021"/>
                    <a:pt x="175" y="507603"/>
                  </a:cubicBezTo>
                  <a:cubicBezTo>
                    <a:pt x="7154" y="181758"/>
                    <a:pt x="211215" y="-6488"/>
                    <a:pt x="522269" y="171"/>
                  </a:cubicBezTo>
                  <a:close/>
                </a:path>
              </a:pathLst>
            </a:custGeom>
            <a:ln w="28575">
              <a:solidFill>
                <a:schemeClr val="accent1"/>
              </a:solidFill>
            </a:ln>
          </p:spPr>
          <p:txBody>
            <a:bodyPr/>
            <a:lstStyle>
              <a:lvl1pPr marL="0" indent="0" algn="l" defTabSz="685800"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40" indent="-285750" algn="l" defTabSz="685800"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500" indent="0" algn="l" defTabSz="685800"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125000"/>
                </a:lnSpc>
                <a:spcBef>
                  <a:spcPct val="0"/>
                </a:spcBef>
                <a:spcAft>
                  <a:spcPts val="0"/>
                </a:spcAft>
                <a:buClrTx/>
                <a:buSzTx/>
                <a:buFont typeface="Arial" panose="020B0604020202020204" pitchFamily="34" charset="0"/>
                <a:buNone/>
                <a:tabLst/>
                <a:defRPr/>
              </a:pPr>
              <a:endParaRPr kumimoji="0" lang="en-US"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endParaRPr>
            </a:p>
          </p:txBody>
        </p:sp>
      </p:grpSp>
      <p:grpSp>
        <p:nvGrpSpPr>
          <p:cNvPr id="23" name="Group 20">
            <a:extLst>
              <a:ext uri="{FF2B5EF4-FFF2-40B4-BE49-F238E27FC236}">
                <a16:creationId xmlns:a16="http://schemas.microsoft.com/office/drawing/2014/main" id="{816FAE00-DA06-33EF-F914-403704CFB5FF}"/>
              </a:ext>
            </a:extLst>
          </p:cNvPr>
          <p:cNvGrpSpPr/>
          <p:nvPr/>
        </p:nvGrpSpPr>
        <p:grpSpPr>
          <a:xfrm>
            <a:off x="6363341" y="907491"/>
            <a:ext cx="1368626" cy="1375703"/>
            <a:chOff x="1714206" y="920891"/>
            <a:chExt cx="1368626" cy="1375703"/>
          </a:xfrm>
        </p:grpSpPr>
        <p:grpSp>
          <p:nvGrpSpPr>
            <p:cNvPr id="26" name="Group 11">
              <a:extLst>
                <a:ext uri="{FF2B5EF4-FFF2-40B4-BE49-F238E27FC236}">
                  <a16:creationId xmlns:a16="http://schemas.microsoft.com/office/drawing/2014/main" id="{828F34A2-EB39-D9AF-BD51-20B1B1994ED2}"/>
                </a:ext>
              </a:extLst>
            </p:cNvPr>
            <p:cNvGrpSpPr/>
            <p:nvPr/>
          </p:nvGrpSpPr>
          <p:grpSpPr>
            <a:xfrm>
              <a:off x="1745055" y="1117855"/>
              <a:ext cx="1174205" cy="1008354"/>
              <a:chOff x="7610410" y="1079758"/>
              <a:chExt cx="1627053" cy="1397239"/>
            </a:xfrm>
          </p:grpSpPr>
          <p:pic>
            <p:nvPicPr>
              <p:cNvPr id="28" name="Graphic 15" descr="Female Profile outline">
                <a:extLst>
                  <a:ext uri="{FF2B5EF4-FFF2-40B4-BE49-F238E27FC236}">
                    <a16:creationId xmlns:a16="http://schemas.microsoft.com/office/drawing/2014/main" id="{C869D84C-8DF9-F7B6-4746-5C0104076CF0}"/>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610410" y="1095281"/>
                <a:ext cx="1132195" cy="1381716"/>
              </a:xfrm>
              <a:prstGeom prst="rect">
                <a:avLst/>
              </a:prstGeom>
            </p:spPr>
          </p:pic>
          <p:grpSp>
            <p:nvGrpSpPr>
              <p:cNvPr id="29" name="Graphic 662" descr="Male profile outline">
                <a:extLst>
                  <a:ext uri="{FF2B5EF4-FFF2-40B4-BE49-F238E27FC236}">
                    <a16:creationId xmlns:a16="http://schemas.microsoft.com/office/drawing/2014/main" id="{DAD78CA7-1BB1-2907-51E9-C2EB69F3CDEA}"/>
                  </a:ext>
                </a:extLst>
              </p:cNvPr>
              <p:cNvGrpSpPr/>
              <p:nvPr/>
            </p:nvGrpSpPr>
            <p:grpSpPr>
              <a:xfrm>
                <a:off x="8482667" y="1079758"/>
                <a:ext cx="754796" cy="1110924"/>
                <a:chOff x="8722009" y="1678336"/>
                <a:chExt cx="541678" cy="804919"/>
              </a:xfrm>
              <a:solidFill>
                <a:schemeClr val="accent1"/>
              </a:solidFill>
            </p:grpSpPr>
            <p:sp>
              <p:nvSpPr>
                <p:cNvPr id="30" name="Freeform: Shape 665">
                  <a:extLst>
                    <a:ext uri="{FF2B5EF4-FFF2-40B4-BE49-F238E27FC236}">
                      <a16:creationId xmlns:a16="http://schemas.microsoft.com/office/drawing/2014/main" id="{B67A2E45-5089-0AC1-C687-7A6B257C49E5}"/>
                    </a:ext>
                  </a:extLst>
                </p:cNvPr>
                <p:cNvSpPr/>
                <p:nvPr/>
              </p:nvSpPr>
              <p:spPr>
                <a:xfrm>
                  <a:off x="8822655" y="1678336"/>
                  <a:ext cx="305528" cy="430001"/>
                </a:xfrm>
                <a:custGeom>
                  <a:avLst/>
                  <a:gdLst>
                    <a:gd name="connsiteX0" fmla="*/ 8384 w 305528"/>
                    <a:gd name="connsiteY0" fmla="*/ 241824 h 430001"/>
                    <a:gd name="connsiteX1" fmla="*/ 26437 w 305528"/>
                    <a:gd name="connsiteY1" fmla="*/ 241824 h 430001"/>
                    <a:gd name="connsiteX2" fmla="*/ 164328 w 305528"/>
                    <a:gd name="connsiteY2" fmla="*/ 429966 h 430001"/>
                    <a:gd name="connsiteX3" fmla="*/ 297073 w 305528"/>
                    <a:gd name="connsiteY3" fmla="*/ 240409 h 430001"/>
                    <a:gd name="connsiteX4" fmla="*/ 296379 w 305528"/>
                    <a:gd name="connsiteY4" fmla="*/ 96683 h 430001"/>
                    <a:gd name="connsiteX5" fmla="*/ 229998 w 305528"/>
                    <a:gd name="connsiteY5" fmla="*/ 39901 h 430001"/>
                    <a:gd name="connsiteX6" fmla="*/ 76559 w 305528"/>
                    <a:gd name="connsiteY6" fmla="*/ 23525 h 430001"/>
                    <a:gd name="connsiteX7" fmla="*/ 7842 w 305528"/>
                    <a:gd name="connsiteY7" fmla="*/ 181011 h 430001"/>
                    <a:gd name="connsiteX8" fmla="*/ 225 w 305528"/>
                    <a:gd name="connsiteY8" fmla="*/ 227140 h 430001"/>
                    <a:gd name="connsiteX9" fmla="*/ 6536 w 305528"/>
                    <a:gd name="connsiteY9" fmla="*/ 241557 h 430001"/>
                    <a:gd name="connsiteX10" fmla="*/ 8367 w 305528"/>
                    <a:gd name="connsiteY10" fmla="*/ 241872 h 430001"/>
                    <a:gd name="connsiteX11" fmla="*/ 161730 w 305528"/>
                    <a:gd name="connsiteY11" fmla="*/ 406185 h 430001"/>
                    <a:gd name="connsiteX12" fmla="*/ 43339 w 305528"/>
                    <a:gd name="connsiteY12" fmla="*/ 241081 h 430001"/>
                    <a:gd name="connsiteX13" fmla="*/ 135805 w 305528"/>
                    <a:gd name="connsiteY13" fmla="*/ 217674 h 430001"/>
                    <a:gd name="connsiteX14" fmla="*/ 217599 w 305528"/>
                    <a:gd name="connsiteY14" fmla="*/ 135746 h 430001"/>
                    <a:gd name="connsiteX15" fmla="*/ 248009 w 305528"/>
                    <a:gd name="connsiteY15" fmla="*/ 168714 h 430001"/>
                    <a:gd name="connsiteX16" fmla="*/ 265901 w 305528"/>
                    <a:gd name="connsiteY16" fmla="*/ 207573 h 430001"/>
                    <a:gd name="connsiteX17" fmla="*/ 280103 w 305528"/>
                    <a:gd name="connsiteY17" fmla="*/ 241476 h 430001"/>
                    <a:gd name="connsiteX18" fmla="*/ 161730 w 305528"/>
                    <a:gd name="connsiteY18" fmla="*/ 406185 h 430001"/>
                    <a:gd name="connsiteX19" fmla="*/ 24567 w 305528"/>
                    <a:gd name="connsiteY19" fmla="*/ 184934 h 430001"/>
                    <a:gd name="connsiteX20" fmla="*/ 24787 w 305528"/>
                    <a:gd name="connsiteY20" fmla="*/ 181779 h 430001"/>
                    <a:gd name="connsiteX21" fmla="*/ 83787 w 305528"/>
                    <a:gd name="connsiteY21" fmla="*/ 45144 h 430001"/>
                    <a:gd name="connsiteX22" fmla="*/ 147020 w 305528"/>
                    <a:gd name="connsiteY22" fmla="*/ 23549 h 430001"/>
                    <a:gd name="connsiteX23" fmla="*/ 221501 w 305528"/>
                    <a:gd name="connsiteY23" fmla="*/ 60968 h 430001"/>
                    <a:gd name="connsiteX24" fmla="*/ 228703 w 305528"/>
                    <a:gd name="connsiteY24" fmla="*/ 64111 h 430001"/>
                    <a:gd name="connsiteX25" fmla="*/ 281348 w 305528"/>
                    <a:gd name="connsiteY25" fmla="*/ 107673 h 430001"/>
                    <a:gd name="connsiteX26" fmla="*/ 285156 w 305528"/>
                    <a:gd name="connsiteY26" fmla="*/ 207117 h 430001"/>
                    <a:gd name="connsiteX27" fmla="*/ 280645 w 305528"/>
                    <a:gd name="connsiteY27" fmla="*/ 195803 h 430001"/>
                    <a:gd name="connsiteX28" fmla="*/ 260755 w 305528"/>
                    <a:gd name="connsiteY28" fmla="*/ 152878 h 430001"/>
                    <a:gd name="connsiteX29" fmla="*/ 217760 w 305528"/>
                    <a:gd name="connsiteY29" fmla="*/ 110420 h 430001"/>
                    <a:gd name="connsiteX30" fmla="*/ 210142 w 305528"/>
                    <a:gd name="connsiteY30" fmla="*/ 113143 h 430001"/>
                    <a:gd name="connsiteX31" fmla="*/ 128620 w 305528"/>
                    <a:gd name="connsiteY31" fmla="*/ 195923 h 430001"/>
                    <a:gd name="connsiteX32" fmla="*/ 19175 w 305528"/>
                    <a:gd name="connsiteY32" fmla="*/ 217782 h 43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05528" h="430001">
                      <a:moveTo>
                        <a:pt x="8384" y="241824"/>
                      </a:moveTo>
                      <a:cubicBezTo>
                        <a:pt x="13750" y="241920"/>
                        <a:pt x="19878" y="241908"/>
                        <a:pt x="26437" y="241824"/>
                      </a:cubicBezTo>
                      <a:cubicBezTo>
                        <a:pt x="27863" y="347752"/>
                        <a:pt x="89599" y="431986"/>
                        <a:pt x="164328" y="429966"/>
                      </a:cubicBezTo>
                      <a:cubicBezTo>
                        <a:pt x="237438" y="427988"/>
                        <a:pt x="296218" y="344052"/>
                        <a:pt x="297073" y="240409"/>
                      </a:cubicBezTo>
                      <a:cubicBezTo>
                        <a:pt x="299536" y="228580"/>
                        <a:pt x="315211" y="147779"/>
                        <a:pt x="296379" y="96683"/>
                      </a:cubicBezTo>
                      <a:cubicBezTo>
                        <a:pt x="284255" y="60642"/>
                        <a:pt x="258145" y="38306"/>
                        <a:pt x="229998" y="39901"/>
                      </a:cubicBezTo>
                      <a:cubicBezTo>
                        <a:pt x="216160" y="24377"/>
                        <a:pt x="158141" y="-31074"/>
                        <a:pt x="76559" y="23525"/>
                      </a:cubicBezTo>
                      <a:cubicBezTo>
                        <a:pt x="9696" y="68238"/>
                        <a:pt x="7758" y="166290"/>
                        <a:pt x="7842" y="181011"/>
                      </a:cubicBezTo>
                      <a:lnTo>
                        <a:pt x="225" y="227140"/>
                      </a:lnTo>
                      <a:cubicBezTo>
                        <a:pt x="-841" y="233591"/>
                        <a:pt x="1984" y="240046"/>
                        <a:pt x="6536" y="241557"/>
                      </a:cubicBezTo>
                      <a:cubicBezTo>
                        <a:pt x="7136" y="241756"/>
                        <a:pt x="7750" y="241863"/>
                        <a:pt x="8367" y="241872"/>
                      </a:cubicBezTo>
                      <a:close/>
                      <a:moveTo>
                        <a:pt x="161730" y="406185"/>
                      </a:moveTo>
                      <a:cubicBezTo>
                        <a:pt x="97125" y="406055"/>
                        <a:pt x="44483" y="332641"/>
                        <a:pt x="43339" y="241081"/>
                      </a:cubicBezTo>
                      <a:cubicBezTo>
                        <a:pt x="74985" y="239221"/>
                        <a:pt x="112319" y="233402"/>
                        <a:pt x="135805" y="217674"/>
                      </a:cubicBezTo>
                      <a:cubicBezTo>
                        <a:pt x="166537" y="197111"/>
                        <a:pt x="205377" y="150790"/>
                        <a:pt x="217599" y="135746"/>
                      </a:cubicBezTo>
                      <a:cubicBezTo>
                        <a:pt x="229331" y="143412"/>
                        <a:pt x="239717" y="154671"/>
                        <a:pt x="248009" y="168714"/>
                      </a:cubicBezTo>
                      <a:cubicBezTo>
                        <a:pt x="254939" y="180721"/>
                        <a:pt x="260937" y="193748"/>
                        <a:pt x="265901" y="207573"/>
                      </a:cubicBezTo>
                      <a:cubicBezTo>
                        <a:pt x="269862" y="217590"/>
                        <a:pt x="274365" y="228915"/>
                        <a:pt x="280103" y="241476"/>
                      </a:cubicBezTo>
                      <a:cubicBezTo>
                        <a:pt x="278814" y="332876"/>
                        <a:pt x="226223" y="406053"/>
                        <a:pt x="161730" y="406185"/>
                      </a:cubicBezTo>
                      <a:close/>
                      <a:moveTo>
                        <a:pt x="24567" y="184934"/>
                      </a:moveTo>
                      <a:cubicBezTo>
                        <a:pt x="24737" y="183900"/>
                        <a:pt x="24811" y="182839"/>
                        <a:pt x="24787" y="181779"/>
                      </a:cubicBezTo>
                      <a:cubicBezTo>
                        <a:pt x="24702" y="177868"/>
                        <a:pt x="23246" y="85658"/>
                        <a:pt x="83787" y="45144"/>
                      </a:cubicBezTo>
                      <a:cubicBezTo>
                        <a:pt x="103466" y="31358"/>
                        <a:pt x="125071" y="23980"/>
                        <a:pt x="147020" y="23549"/>
                      </a:cubicBezTo>
                      <a:cubicBezTo>
                        <a:pt x="174199" y="23041"/>
                        <a:pt x="200613" y="36311"/>
                        <a:pt x="221501" y="60968"/>
                      </a:cubicBezTo>
                      <a:cubicBezTo>
                        <a:pt x="223426" y="63547"/>
                        <a:pt x="226088" y="64709"/>
                        <a:pt x="228703" y="64111"/>
                      </a:cubicBezTo>
                      <a:cubicBezTo>
                        <a:pt x="251003" y="61274"/>
                        <a:pt x="272126" y="78754"/>
                        <a:pt x="281348" y="107673"/>
                      </a:cubicBezTo>
                      <a:cubicBezTo>
                        <a:pt x="291910" y="136334"/>
                        <a:pt x="288863" y="179259"/>
                        <a:pt x="285156" y="207117"/>
                      </a:cubicBezTo>
                      <a:cubicBezTo>
                        <a:pt x="283565" y="203182"/>
                        <a:pt x="282075" y="199415"/>
                        <a:pt x="280645" y="195803"/>
                      </a:cubicBezTo>
                      <a:cubicBezTo>
                        <a:pt x="275131" y="180517"/>
                        <a:pt x="268462" y="166124"/>
                        <a:pt x="260755" y="152878"/>
                      </a:cubicBezTo>
                      <a:cubicBezTo>
                        <a:pt x="249600" y="133162"/>
                        <a:pt x="234673" y="118421"/>
                        <a:pt x="217760" y="110420"/>
                      </a:cubicBezTo>
                      <a:cubicBezTo>
                        <a:pt x="215059" y="109501"/>
                        <a:pt x="212212" y="110520"/>
                        <a:pt x="210142" y="113143"/>
                      </a:cubicBezTo>
                      <a:cubicBezTo>
                        <a:pt x="209668" y="113743"/>
                        <a:pt x="162585" y="173249"/>
                        <a:pt x="128620" y="195923"/>
                      </a:cubicBezTo>
                      <a:cubicBezTo>
                        <a:pt x="101053" y="214363"/>
                        <a:pt x="48756" y="217518"/>
                        <a:pt x="19175" y="217782"/>
                      </a:cubicBezTo>
                      <a:close/>
                    </a:path>
                  </a:pathLst>
                </a:custGeom>
                <a:grpFill/>
                <a:ln w="8434" cap="flat">
                  <a:noFill/>
                  <a:prstDash val="solid"/>
                  <a:miter/>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Verdana"/>
                    <a:cs typeface="Arial"/>
                  </a:endParaRPr>
                </a:p>
              </p:txBody>
            </p:sp>
            <p:sp>
              <p:nvSpPr>
                <p:cNvPr id="31" name="Freeform: Shape 666">
                  <a:extLst>
                    <a:ext uri="{FF2B5EF4-FFF2-40B4-BE49-F238E27FC236}">
                      <a16:creationId xmlns:a16="http://schemas.microsoft.com/office/drawing/2014/main" id="{7B508218-69DE-AF67-4F43-18C1538F2804}"/>
                    </a:ext>
                  </a:extLst>
                </p:cNvPr>
                <p:cNvSpPr/>
                <p:nvPr/>
              </p:nvSpPr>
              <p:spPr>
                <a:xfrm>
                  <a:off x="8722009" y="2109869"/>
                  <a:ext cx="541678" cy="373386"/>
                </a:xfrm>
                <a:custGeom>
                  <a:avLst/>
                  <a:gdLst>
                    <a:gd name="connsiteX0" fmla="*/ 512334 w 541678"/>
                    <a:gd name="connsiteY0" fmla="*/ 103751 h 373386"/>
                    <a:gd name="connsiteX1" fmla="*/ 381502 w 541678"/>
                    <a:gd name="connsiteY1" fmla="*/ 13221 h 373386"/>
                    <a:gd name="connsiteX2" fmla="*/ 348781 w 541678"/>
                    <a:gd name="connsiteY2" fmla="*/ 1308 h 373386"/>
                    <a:gd name="connsiteX3" fmla="*/ 344490 w 541678"/>
                    <a:gd name="connsiteY3" fmla="*/ 0 h 373386"/>
                    <a:gd name="connsiteX4" fmla="*/ 341266 w 541678"/>
                    <a:gd name="connsiteY4" fmla="*/ 4235 h 373386"/>
                    <a:gd name="connsiteX5" fmla="*/ 270839 w 541678"/>
                    <a:gd name="connsiteY5" fmla="*/ 49464 h 373386"/>
                    <a:gd name="connsiteX6" fmla="*/ 200387 w 541678"/>
                    <a:gd name="connsiteY6" fmla="*/ 4835 h 373386"/>
                    <a:gd name="connsiteX7" fmla="*/ 197179 w 541678"/>
                    <a:gd name="connsiteY7" fmla="*/ 660 h 373386"/>
                    <a:gd name="connsiteX8" fmla="*/ 192947 w 541678"/>
                    <a:gd name="connsiteY8" fmla="*/ 1932 h 373386"/>
                    <a:gd name="connsiteX9" fmla="*/ 160303 w 541678"/>
                    <a:gd name="connsiteY9" fmla="*/ 13185 h 373386"/>
                    <a:gd name="connsiteX10" fmla="*/ 29445 w 541678"/>
                    <a:gd name="connsiteY10" fmla="*/ 103667 h 373386"/>
                    <a:gd name="connsiteX11" fmla="*/ 0 w 541678"/>
                    <a:gd name="connsiteY11" fmla="*/ 187431 h 373386"/>
                    <a:gd name="connsiteX12" fmla="*/ 16927 w 541678"/>
                    <a:gd name="connsiteY12" fmla="*/ 187431 h 373386"/>
                    <a:gd name="connsiteX13" fmla="*/ 39678 w 541678"/>
                    <a:gd name="connsiteY13" fmla="*/ 122743 h 373386"/>
                    <a:gd name="connsiteX14" fmla="*/ 164839 w 541678"/>
                    <a:gd name="connsiteY14" fmla="*/ 36363 h 373386"/>
                    <a:gd name="connsiteX15" fmla="*/ 192220 w 541678"/>
                    <a:gd name="connsiteY15" fmla="*/ 26766 h 373386"/>
                    <a:gd name="connsiteX16" fmla="*/ 270839 w 541678"/>
                    <a:gd name="connsiteY16" fmla="*/ 73458 h 373386"/>
                    <a:gd name="connsiteX17" fmla="*/ 349467 w 541678"/>
                    <a:gd name="connsiteY17" fmla="*/ 26082 h 373386"/>
                    <a:gd name="connsiteX18" fmla="*/ 376746 w 541678"/>
                    <a:gd name="connsiteY18" fmla="*/ 36255 h 373386"/>
                    <a:gd name="connsiteX19" fmla="*/ 501687 w 541678"/>
                    <a:gd name="connsiteY19" fmla="*/ 122407 h 373386"/>
                    <a:gd name="connsiteX20" fmla="*/ 524751 w 541678"/>
                    <a:gd name="connsiteY20" fmla="*/ 187431 h 373386"/>
                    <a:gd name="connsiteX21" fmla="*/ 524751 w 541678"/>
                    <a:gd name="connsiteY21" fmla="*/ 373386 h 373386"/>
                    <a:gd name="connsiteX22" fmla="*/ 541678 w 541678"/>
                    <a:gd name="connsiteY22" fmla="*/ 373386 h 373386"/>
                    <a:gd name="connsiteX23" fmla="*/ 541678 w 541678"/>
                    <a:gd name="connsiteY23" fmla="*/ 187431 h 373386"/>
                    <a:gd name="connsiteX24" fmla="*/ 512334 w 541678"/>
                    <a:gd name="connsiteY24" fmla="*/ 103751 h 373386"/>
                    <a:gd name="connsiteX25" fmla="*/ 512334 w 541678"/>
                    <a:gd name="connsiteY25" fmla="*/ 103751 h 373386"/>
                    <a:gd name="connsiteX26" fmla="*/ 512334 w 541678"/>
                    <a:gd name="connsiteY26" fmla="*/ 103751 h 373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1678" h="373386">
                      <a:moveTo>
                        <a:pt x="512334" y="103751"/>
                      </a:moveTo>
                      <a:cubicBezTo>
                        <a:pt x="473485" y="61357"/>
                        <a:pt x="428979" y="30561"/>
                        <a:pt x="381502" y="13221"/>
                      </a:cubicBezTo>
                      <a:cubicBezTo>
                        <a:pt x="370567" y="8578"/>
                        <a:pt x="359556" y="4571"/>
                        <a:pt x="348781" y="1308"/>
                      </a:cubicBezTo>
                      <a:lnTo>
                        <a:pt x="344490" y="0"/>
                      </a:lnTo>
                      <a:lnTo>
                        <a:pt x="341266" y="4235"/>
                      </a:lnTo>
                      <a:cubicBezTo>
                        <a:pt x="306776" y="49464"/>
                        <a:pt x="283399" y="49464"/>
                        <a:pt x="270839" y="49464"/>
                      </a:cubicBezTo>
                      <a:cubicBezTo>
                        <a:pt x="258279" y="49464"/>
                        <a:pt x="234707" y="49464"/>
                        <a:pt x="200387" y="4835"/>
                      </a:cubicBezTo>
                      <a:lnTo>
                        <a:pt x="197179" y="660"/>
                      </a:lnTo>
                      <a:lnTo>
                        <a:pt x="192947" y="1932"/>
                      </a:lnTo>
                      <a:cubicBezTo>
                        <a:pt x="182579" y="5027"/>
                        <a:pt x="171627" y="8806"/>
                        <a:pt x="160303" y="13185"/>
                      </a:cubicBezTo>
                      <a:cubicBezTo>
                        <a:pt x="113396" y="32671"/>
                        <a:pt x="69153" y="63263"/>
                        <a:pt x="29445" y="103667"/>
                      </a:cubicBezTo>
                      <a:cubicBezTo>
                        <a:pt x="11239" y="123886"/>
                        <a:pt x="424" y="154652"/>
                        <a:pt x="0" y="187431"/>
                      </a:cubicBezTo>
                      <a:lnTo>
                        <a:pt x="16927" y="187431"/>
                      </a:lnTo>
                      <a:cubicBezTo>
                        <a:pt x="17301" y="162129"/>
                        <a:pt x="25648" y="138394"/>
                        <a:pt x="39678" y="122743"/>
                      </a:cubicBezTo>
                      <a:cubicBezTo>
                        <a:pt x="77678" y="84185"/>
                        <a:pt x="119991" y="54983"/>
                        <a:pt x="164839" y="36363"/>
                      </a:cubicBezTo>
                      <a:cubicBezTo>
                        <a:pt x="174234" y="32764"/>
                        <a:pt x="183460" y="29501"/>
                        <a:pt x="192220" y="26766"/>
                      </a:cubicBezTo>
                      <a:cubicBezTo>
                        <a:pt x="225135" y="67784"/>
                        <a:pt x="250391" y="73458"/>
                        <a:pt x="270839" y="73458"/>
                      </a:cubicBezTo>
                      <a:cubicBezTo>
                        <a:pt x="291287" y="73458"/>
                        <a:pt x="316408" y="67712"/>
                        <a:pt x="349467" y="26082"/>
                      </a:cubicBezTo>
                      <a:cubicBezTo>
                        <a:pt x="358447" y="28961"/>
                        <a:pt x="367579" y="32356"/>
                        <a:pt x="376746" y="36255"/>
                      </a:cubicBezTo>
                      <a:cubicBezTo>
                        <a:pt x="422067" y="52729"/>
                        <a:pt x="464568" y="82034"/>
                        <a:pt x="501687" y="122407"/>
                      </a:cubicBezTo>
                      <a:cubicBezTo>
                        <a:pt x="515881" y="138064"/>
                        <a:pt x="524350" y="161943"/>
                        <a:pt x="524751" y="187431"/>
                      </a:cubicBezTo>
                      <a:lnTo>
                        <a:pt x="524751" y="373386"/>
                      </a:lnTo>
                      <a:lnTo>
                        <a:pt x="541678" y="373386"/>
                      </a:lnTo>
                      <a:lnTo>
                        <a:pt x="541678" y="187431"/>
                      </a:lnTo>
                      <a:cubicBezTo>
                        <a:pt x="541268" y="154703"/>
                        <a:pt x="530492" y="123973"/>
                        <a:pt x="512334" y="103751"/>
                      </a:cubicBezTo>
                      <a:close/>
                    </a:path>
                  </a:pathLst>
                </a:custGeom>
                <a:grpFill/>
                <a:ln w="8434" cap="flat">
                  <a:noFill/>
                  <a:prstDash val="solid"/>
                  <a:miter/>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Verdana"/>
                    <a:cs typeface="Arial"/>
                  </a:endParaRPr>
                </a:p>
              </p:txBody>
            </p:sp>
          </p:grpSp>
        </p:grpSp>
        <p:sp>
          <p:nvSpPr>
            <p:cNvPr id="27" name="Espace réservé du texte 6">
              <a:extLst>
                <a:ext uri="{FF2B5EF4-FFF2-40B4-BE49-F238E27FC236}">
                  <a16:creationId xmlns:a16="http://schemas.microsoft.com/office/drawing/2014/main" id="{8B4B5CB9-A3A9-AE31-0179-C86F6E8DF8F9}"/>
                </a:ext>
              </a:extLst>
            </p:cNvPr>
            <p:cNvSpPr txBox="1"/>
            <p:nvPr/>
          </p:nvSpPr>
          <p:spPr>
            <a:xfrm>
              <a:off x="1714206" y="920891"/>
              <a:ext cx="1368626" cy="1375703"/>
            </a:xfrm>
            <a:custGeom>
              <a:avLst/>
              <a:gdLst>
                <a:gd name="connsiteX0" fmla="*/ 522269 w 1044473"/>
                <a:gd name="connsiteY0" fmla="*/ 171 h 1037537"/>
                <a:gd name="connsiteX1" fmla="*/ 1044299 w 1044473"/>
                <a:gd name="connsiteY1" fmla="*/ 530013 h 1037537"/>
                <a:gd name="connsiteX2" fmla="*/ 522269 w 1044473"/>
                <a:gd name="connsiteY2" fmla="*/ 1037382 h 1037537"/>
                <a:gd name="connsiteX3" fmla="*/ 175 w 1044473"/>
                <a:gd name="connsiteY3" fmla="*/ 507603 h 1037537"/>
                <a:gd name="connsiteX4" fmla="*/ 522269 w 1044473"/>
                <a:gd name="connsiteY4" fmla="*/ 171 h 10375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4472" h="1037537">
                  <a:moveTo>
                    <a:pt x="522269" y="171"/>
                  </a:moveTo>
                  <a:cubicBezTo>
                    <a:pt x="848049" y="7150"/>
                    <a:pt x="1051279" y="204168"/>
                    <a:pt x="1044299" y="530013"/>
                  </a:cubicBezTo>
                  <a:cubicBezTo>
                    <a:pt x="1037512" y="848431"/>
                    <a:pt x="825831" y="1043849"/>
                    <a:pt x="522269" y="1037382"/>
                  </a:cubicBezTo>
                  <a:cubicBezTo>
                    <a:pt x="188997" y="1030211"/>
                    <a:pt x="-6676" y="826021"/>
                    <a:pt x="175" y="507603"/>
                  </a:cubicBezTo>
                  <a:cubicBezTo>
                    <a:pt x="7154" y="181758"/>
                    <a:pt x="211215" y="-6488"/>
                    <a:pt x="522269" y="171"/>
                  </a:cubicBezTo>
                  <a:close/>
                </a:path>
              </a:pathLst>
            </a:custGeom>
            <a:ln w="28575">
              <a:solidFill>
                <a:schemeClr val="accent1"/>
              </a:solidFill>
            </a:ln>
          </p:spPr>
          <p:txBody>
            <a:bodyPr/>
            <a:lstStyle>
              <a:lvl1pPr marL="0" indent="0" algn="l" defTabSz="685800" rtl="0" eaLnBrk="1" latinLnBrk="0" hangingPunct="1">
                <a:lnSpc>
                  <a:spcPct val="125000"/>
                </a:lnSpc>
                <a:spcBef>
                  <a:spcPct val="0"/>
                </a:spcBef>
                <a:buFont typeface="Arial" panose="020B0604020202020204" pitchFamily="34" charset="0"/>
                <a:buNone/>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1pPr>
              <a:lvl2pPr marL="226800" indent="-226800" algn="l" defTabSz="685800"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2pPr>
              <a:lvl3pPr marL="457200" indent="-226800" algn="l" defTabSz="685800"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3pPr>
              <a:lvl4pPr marL="684000" indent="-226800" algn="l" defTabSz="685800"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Verdana" panose="020B0604030504040204" pitchFamily="34" charset="0"/>
                  <a:ea typeface="Verdana" panose="020B0604030504040204" pitchFamily="34" charset="0"/>
                  <a:cs typeface="Verdana" panose="020B0604030504040204" pitchFamily="34" charset="0"/>
                </a:defRPr>
              </a:lvl4pPr>
              <a:lvl5pPr marL="1005840" indent="-285750" algn="l" defTabSz="685800" rtl="0" eaLnBrk="1" latinLnBrk="0" hangingPunct="1">
                <a:lnSpc>
                  <a:spcPct val="125000"/>
                </a:lnSpc>
                <a:spcBef>
                  <a:spcPct val="0"/>
                </a:spcBef>
                <a:buClr>
                  <a:schemeClr val="accent2"/>
                </a:buClr>
                <a:buFont typeface="Arial" panose="020B0604020202020204" pitchFamily="34" charset="0"/>
                <a:buChar char="•"/>
                <a:defRPr sz="1400" b="0" i="0" kern="1200">
                  <a:solidFill>
                    <a:schemeClr val="tx1"/>
                  </a:solidFill>
                  <a:latin typeface="+mj-lt"/>
                  <a:ea typeface="Verdana" panose="020B0604030504040204" pitchFamily="34" charset="0"/>
                  <a:cs typeface="Georgia" panose="02040502050405020303" pitchFamily="18" charset="0"/>
                </a:defRPr>
              </a:lvl5pPr>
              <a:lvl6pPr marL="1714500" indent="0" algn="l" defTabSz="685800" rtl="0" eaLnBrk="1" latinLnBrk="0" hangingPunct="1">
                <a:lnSpc>
                  <a:spcPct val="90000"/>
                </a:lnSpc>
                <a:spcBef>
                  <a:spcPts val="375"/>
                </a:spcBef>
                <a:buFont typeface="Arial" panose="020B0604020202020204" pitchFamily="34" charset="0"/>
                <a:buNone/>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125000"/>
                </a:lnSpc>
                <a:spcBef>
                  <a:spcPct val="0"/>
                </a:spcBef>
                <a:spcAft>
                  <a:spcPts val="0"/>
                </a:spcAft>
                <a:buClrTx/>
                <a:buSzTx/>
                <a:buFont typeface="Arial" panose="020B0604020202020204" pitchFamily="34" charset="0"/>
                <a:buNone/>
                <a:tabLst/>
                <a:defRPr/>
              </a:pPr>
              <a:endParaRPr kumimoji="0" lang="en-US" sz="1400" b="0" i="0" u="none" strike="noStrike" kern="1200" cap="none" spc="0" normalizeH="0" baseline="0" noProof="0">
                <a:ln>
                  <a:noFill/>
                </a:ln>
                <a:solidFill>
                  <a:prstClr val="black"/>
                </a:solidFill>
                <a:effectLst/>
                <a:uLnTx/>
                <a:uFillTx/>
                <a:latin typeface="Verdana" panose="020B0604030504040204" pitchFamily="34" charset="0"/>
                <a:ea typeface="Verdana" panose="020B0604030504040204" pitchFamily="34" charset="0"/>
              </a:endParaRPr>
            </a:p>
          </p:txBody>
        </p:sp>
      </p:grpSp>
      <p:sp>
        <p:nvSpPr>
          <p:cNvPr id="11" name="Rectangle 10">
            <a:extLst>
              <a:ext uri="{FF2B5EF4-FFF2-40B4-BE49-F238E27FC236}">
                <a16:creationId xmlns:a16="http://schemas.microsoft.com/office/drawing/2014/main" id="{6FEC26DD-3648-0113-4A9C-371FB9DA320D}"/>
              </a:ext>
            </a:extLst>
          </p:cNvPr>
          <p:cNvSpPr/>
          <p:nvPr/>
        </p:nvSpPr>
        <p:spPr>
          <a:xfrm>
            <a:off x="0" y="2381729"/>
            <a:ext cx="9144000" cy="119819"/>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Verdana"/>
              <a:ea typeface="Verdana"/>
              <a:cs typeface="Arial"/>
            </a:endParaRPr>
          </a:p>
        </p:txBody>
      </p:sp>
      <p:sp>
        <p:nvSpPr>
          <p:cNvPr id="4" name="Footer Placeholder 4">
            <a:extLst>
              <a:ext uri="{FF2B5EF4-FFF2-40B4-BE49-F238E27FC236}">
                <a16:creationId xmlns:a16="http://schemas.microsoft.com/office/drawing/2014/main" id="{2D4C4E5D-B124-B590-622E-2684FB82536A}"/>
              </a:ext>
            </a:extLst>
          </p:cNvPr>
          <p:cNvSpPr txBox="1"/>
          <p:nvPr/>
        </p:nvSpPr>
        <p:spPr>
          <a:xfrm>
            <a:off x="320676" y="4533395"/>
            <a:ext cx="8496300" cy="574998"/>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ts val="300"/>
              </a:spcBef>
              <a:spcAft>
                <a:spcPts val="0"/>
              </a:spcAft>
              <a:buClr>
                <a:srgbClr val="2198DD"/>
              </a:buClr>
              <a:buSzTx/>
              <a:buFont typeface="Arial" panose="020B0604020202020204" pitchFamily="34" charset="0"/>
              <a:buNone/>
              <a:tabLst/>
              <a:defRPr/>
            </a:pP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a:p>
            <a:pPr marL="0" marR="0" lvl="0" indent="0" algn="l" defTabSz="685783" rtl="0" eaLnBrk="1" fontAlgn="auto" latinLnBrk="0" hangingPunct="1">
              <a:lnSpc>
                <a:spcPct val="90000"/>
              </a:lnSpc>
              <a:spcBef>
                <a:spcPts val="300"/>
              </a:spcBef>
              <a:spcAft>
                <a:spcPts val="0"/>
              </a:spcAft>
              <a:buClr>
                <a:srgbClr val="2198DD"/>
              </a:buClr>
              <a:buSzTx/>
              <a:buFont typeface="Arial" panose="020B0604020202020204" pitchFamily="34" charset="0"/>
              <a:buNone/>
              <a:tabLst/>
              <a:defRPr/>
            </a:pPr>
            <a:r>
              <a:rPr kumimoji="0" lang="de" sz="600" b="0" i="0" u="none" strike="noStrike" kern="1200" cap="none" spc="0" normalizeH="0" baseline="0" noProof="0">
                <a:ln>
                  <a:noFill/>
                </a:ln>
                <a:solidFill>
                  <a:srgbClr val="404040"/>
                </a:solidFill>
                <a:effectLst/>
                <a:uLnTx/>
                <a:uFillTx/>
                <a:latin typeface="+mn-lt"/>
                <a:ea typeface="Verdana"/>
                <a:cs typeface="Verdana"/>
              </a:rPr>
              <a:t>klin.: klinisch; T1D: Typ-1-Diabetes. * Das Risiko erhöht sich bei Menschen mit mehreren Verwandten 1. Grades (±HLA-Risikoallelen) oder einem betroffenen eineiigen Zwilling.</a:t>
            </a:r>
            <a:r>
              <a:rPr kumimoji="0" lang="de" sz="600" b="0" i="0" u="none" strike="noStrike" kern="1200" cap="none" spc="0" normalizeH="0" baseline="30000" noProof="0">
                <a:ln>
                  <a:noFill/>
                </a:ln>
                <a:solidFill>
                  <a:srgbClr val="404040"/>
                </a:solidFill>
                <a:effectLst/>
                <a:uLnTx/>
                <a:uFillTx/>
                <a:latin typeface="+mn-lt"/>
                <a:ea typeface="Verdana"/>
                <a:cs typeface="Verdana"/>
              </a:rPr>
              <a:t>6</a:t>
            </a:r>
          </a:p>
          <a:p>
            <a:pPr marL="0" marR="0" lvl="0" indent="0" algn="l" defTabSz="685783" rtl="0" eaLnBrk="1" fontAlgn="auto" latinLnBrk="0" hangingPunct="1">
              <a:lnSpc>
                <a:spcPct val="90000"/>
              </a:lnSpc>
              <a:spcBef>
                <a:spcPts val="300"/>
              </a:spcBef>
              <a:spcAft>
                <a:spcPts val="0"/>
              </a:spcAft>
              <a:buClr>
                <a:srgbClr val="2198DD"/>
              </a:buClr>
              <a:buSzTx/>
              <a:buFont typeface="Arial" panose="020B0604020202020204" pitchFamily="34" charset="0"/>
              <a:buNone/>
              <a:tabLst/>
              <a:defRPr/>
            </a:pPr>
            <a:endParaRPr kumimoji="0" lang="it-IT" sz="100" b="0" i="0" u="none" strike="noStrike" kern="1200" cap="none" spc="0" normalizeH="0" baseline="30000" noProof="0">
              <a:ln>
                <a:noFill/>
              </a:ln>
              <a:solidFill>
                <a:srgbClr val="404040"/>
              </a:solidFill>
              <a:effectLst/>
              <a:uLnTx/>
              <a:uFillTx/>
              <a:latin typeface="+mn-lt"/>
              <a:ea typeface="Verdana"/>
              <a:cs typeface="Arial" panose="020B0604020202020204" pitchFamily="34" charset="0"/>
            </a:endParaRPr>
          </a:p>
          <a:p>
            <a:pPr marL="0" marR="0" lvl="0" indent="0" algn="l" defTabSz="914377" rtl="0" eaLnBrk="1" fontAlgn="auto" latinLnBrk="0" hangingPunct="1">
              <a:lnSpc>
                <a:spcPct val="100000"/>
              </a:lnSpc>
              <a:spcBef>
                <a:spcPct val="0"/>
              </a:spcBef>
              <a:spcAft>
                <a:spcPts val="0"/>
              </a:spcAft>
              <a:buClr>
                <a:srgbClr val="2198DD"/>
              </a:buClr>
              <a:buSzTx/>
              <a:buFont typeface="Arial" panose="020B0604020202020204" pitchFamily="34" charset="0"/>
              <a:buNone/>
              <a:tabLst/>
              <a:defRPr/>
            </a:pPr>
            <a:r>
              <a:rPr kumimoji="0" lang="de" sz="600" b="1" i="0" u="none" strike="noStrike" kern="1200" cap="none" spc="0" normalizeH="0" baseline="0" noProof="0">
                <a:ln>
                  <a:noFill/>
                </a:ln>
                <a:solidFill>
                  <a:srgbClr val="404040"/>
                </a:solidFill>
                <a:effectLst/>
                <a:uLnTx/>
                <a:uFillTx/>
                <a:latin typeface="+mn-lt"/>
                <a:ea typeface="Verdana"/>
                <a:cs typeface="Verdana"/>
              </a:rPr>
              <a:t>1. </a:t>
            </a:r>
            <a:r>
              <a:rPr kumimoji="0" lang="de" sz="600" b="0" i="0" u="none" strike="noStrike" kern="1200" cap="none" spc="0" normalizeH="0" baseline="0" noProof="0">
                <a:ln>
                  <a:noFill/>
                </a:ln>
                <a:solidFill>
                  <a:srgbClr val="404040"/>
                </a:solidFill>
                <a:effectLst/>
                <a:uLnTx/>
                <a:uFillTx/>
                <a:latin typeface="+mn-lt"/>
                <a:ea typeface="Verdana"/>
                <a:cs typeface="Verdana"/>
              </a:rPr>
              <a:t>Redondo MJ </a:t>
            </a:r>
            <a:r>
              <a:rPr kumimoji="0" lang="de" sz="600" b="0" i="1" u="none" strike="noStrike" kern="1200" cap="none" spc="0" normalizeH="0" baseline="0" noProof="0">
                <a:ln>
                  <a:noFill/>
                </a:ln>
                <a:solidFill>
                  <a:srgbClr val="404040"/>
                </a:solidFill>
                <a:effectLst/>
                <a:uLnTx/>
                <a:uFillTx/>
                <a:latin typeface="+mn-lt"/>
                <a:ea typeface="Verdana"/>
                <a:cs typeface="Verdana"/>
              </a:rPr>
              <a:t>et al. Diabetologia</a:t>
            </a:r>
            <a:r>
              <a:rPr kumimoji="0" lang="de" sz="600" b="0" i="0" u="none" strike="noStrike" kern="1200" cap="none" spc="0" normalizeH="0" baseline="0" noProof="0">
                <a:ln>
                  <a:noFill/>
                </a:ln>
                <a:solidFill>
                  <a:srgbClr val="404040"/>
                </a:solidFill>
                <a:effectLst/>
                <a:uLnTx/>
                <a:uFillTx/>
                <a:latin typeface="+mn-lt"/>
                <a:ea typeface="Verdana"/>
                <a:cs typeface="Verdana"/>
              </a:rPr>
              <a:t> 2001; 44: 354</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62. </a:t>
            </a:r>
            <a:r>
              <a:rPr kumimoji="0" lang="de" sz="600" b="1" i="0" u="none" strike="noStrike" kern="1200" cap="none" spc="0" normalizeH="0" baseline="0" noProof="0">
                <a:ln>
                  <a:noFill/>
                </a:ln>
                <a:solidFill>
                  <a:srgbClr val="404040"/>
                </a:solidFill>
                <a:effectLst/>
                <a:uLnTx/>
                <a:uFillTx/>
                <a:latin typeface="+mn-lt"/>
                <a:ea typeface="Verdana"/>
                <a:cs typeface="Verdana"/>
              </a:rPr>
              <a:t>2.</a:t>
            </a:r>
            <a:r>
              <a:rPr kumimoji="0" lang="de" sz="600" b="0" i="0" u="none" strike="noStrike" kern="1200" cap="none" spc="0" normalizeH="0" baseline="0" noProof="0">
                <a:ln>
                  <a:noFill/>
                </a:ln>
                <a:solidFill>
                  <a:srgbClr val="404040"/>
                </a:solidFill>
                <a:effectLst/>
                <a:uLnTx/>
                <a:uFillTx/>
                <a:latin typeface="+mn-lt"/>
                <a:ea typeface="Verdana"/>
                <a:cs typeface="Verdana"/>
              </a:rPr>
              <a:t> Kaprio J </a:t>
            </a:r>
            <a:r>
              <a:rPr kumimoji="0" lang="de" sz="600" b="0" i="1" u="none" strike="noStrike" kern="1200" cap="none" spc="0" normalizeH="0" baseline="0" noProof="0">
                <a:ln>
                  <a:noFill/>
                </a:ln>
                <a:solidFill>
                  <a:srgbClr val="404040"/>
                </a:solidFill>
                <a:effectLst/>
                <a:uLnTx/>
                <a:uFillTx/>
                <a:latin typeface="+mn-lt"/>
                <a:ea typeface="Verdana"/>
                <a:cs typeface="Verdana"/>
              </a:rPr>
              <a:t>et al. Diabetologia</a:t>
            </a:r>
            <a:r>
              <a:rPr kumimoji="0" lang="de" sz="600" b="0" i="0" u="none" strike="noStrike" kern="1200" cap="none" spc="0" normalizeH="0" baseline="0" noProof="0">
                <a:ln>
                  <a:noFill/>
                </a:ln>
                <a:solidFill>
                  <a:srgbClr val="404040"/>
                </a:solidFill>
                <a:effectLst/>
                <a:uLnTx/>
                <a:uFillTx/>
                <a:latin typeface="+mn-lt"/>
                <a:ea typeface="Verdana"/>
                <a:cs typeface="Verdana"/>
              </a:rPr>
              <a:t> 1992; 35: 1060</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7. </a:t>
            </a:r>
            <a:r>
              <a:rPr kumimoji="0" lang="de" sz="600" b="1" i="0" u="none" strike="noStrike" kern="1200" cap="none" spc="0" normalizeH="0" baseline="0" noProof="0">
                <a:ln>
                  <a:noFill/>
                </a:ln>
                <a:solidFill>
                  <a:srgbClr val="404040"/>
                </a:solidFill>
                <a:effectLst/>
                <a:uLnTx/>
                <a:uFillTx/>
                <a:latin typeface="+mn-lt"/>
                <a:ea typeface="Verdana"/>
                <a:cs typeface="Verdana"/>
              </a:rPr>
              <a:t>3.</a:t>
            </a:r>
            <a:r>
              <a:rPr kumimoji="0" lang="de" sz="600" b="0" i="0" u="none" strike="noStrike" kern="1200" cap="none" spc="0" normalizeH="0" baseline="0" noProof="0">
                <a:ln>
                  <a:noFill/>
                </a:ln>
                <a:solidFill>
                  <a:srgbClr val="404040"/>
                </a:solidFill>
                <a:effectLst/>
                <a:uLnTx/>
                <a:uFillTx/>
                <a:latin typeface="+mn-lt"/>
                <a:ea typeface="Verdana"/>
                <a:cs typeface="Verdana"/>
              </a:rPr>
              <a:t> Hyttinen V </a:t>
            </a:r>
            <a:r>
              <a:rPr kumimoji="0" lang="de" sz="600" b="0" i="1" u="none" strike="noStrike" kern="1200" cap="none" spc="0" normalizeH="0" baseline="0" noProof="0">
                <a:ln>
                  <a:noFill/>
                </a:ln>
                <a:solidFill>
                  <a:srgbClr val="404040"/>
                </a:solidFill>
                <a:effectLst/>
                <a:uLnTx/>
                <a:uFillTx/>
                <a:latin typeface="+mn-lt"/>
                <a:ea typeface="Verdana"/>
                <a:cs typeface="Verdana"/>
              </a:rPr>
              <a:t>et al. Diabetes</a:t>
            </a:r>
            <a:r>
              <a:rPr kumimoji="0" lang="de" sz="600" b="0" i="0" u="none" strike="noStrike" kern="1200" cap="none" spc="0" normalizeH="0" baseline="0" noProof="0">
                <a:ln>
                  <a:noFill/>
                </a:ln>
                <a:solidFill>
                  <a:srgbClr val="404040"/>
                </a:solidFill>
                <a:effectLst/>
                <a:uLnTx/>
                <a:uFillTx/>
                <a:latin typeface="+mn-lt"/>
                <a:ea typeface="Verdana"/>
                <a:cs typeface="Verdana"/>
              </a:rPr>
              <a:t> 2003; 52: 1052</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5. </a:t>
            </a:r>
            <a:r>
              <a:rPr kumimoji="0" lang="de" sz="600" b="1" i="0" u="none" strike="noStrike" kern="1200" cap="none" spc="0" normalizeH="0" baseline="0" noProof="0">
                <a:ln>
                  <a:noFill/>
                </a:ln>
                <a:solidFill>
                  <a:srgbClr val="404040"/>
                </a:solidFill>
                <a:effectLst/>
                <a:uLnTx/>
                <a:uFillTx/>
                <a:latin typeface="+mn-lt"/>
                <a:ea typeface="Verdana"/>
                <a:cs typeface="Verdana"/>
              </a:rPr>
              <a:t>4.</a:t>
            </a:r>
            <a:r>
              <a:rPr kumimoji="0" lang="de" sz="600" b="0" i="0" u="none" strike="noStrike" kern="1200" cap="none" spc="0" normalizeH="0" baseline="0" noProof="0">
                <a:ln>
                  <a:noFill/>
                </a:ln>
                <a:solidFill>
                  <a:srgbClr val="404040"/>
                </a:solidFill>
                <a:effectLst/>
                <a:uLnTx/>
                <a:uFillTx/>
                <a:latin typeface="+mn-lt"/>
                <a:ea typeface="Verdana"/>
                <a:cs typeface="Verdana"/>
              </a:rPr>
              <a:t> Hjort R et al. </a:t>
            </a:r>
            <a:r>
              <a:rPr kumimoji="0" lang="de" sz="600" b="0" i="1" u="none" strike="noStrike" kern="1200" cap="none" spc="0" normalizeH="0" baseline="0" noProof="0">
                <a:ln>
                  <a:noFill/>
                </a:ln>
                <a:solidFill>
                  <a:srgbClr val="404040"/>
                </a:solidFill>
                <a:effectLst/>
                <a:uLnTx/>
                <a:uFillTx/>
                <a:latin typeface="+mn-lt"/>
                <a:ea typeface="Verdana"/>
                <a:cs typeface="Verdana"/>
              </a:rPr>
              <a:t>Diabetes Metab</a:t>
            </a:r>
            <a:r>
              <a:rPr kumimoji="0" lang="de" sz="600" b="0" i="0" u="none" strike="noStrike" kern="1200" cap="none" spc="0" normalizeH="0" baseline="0" noProof="0">
                <a:ln>
                  <a:noFill/>
                </a:ln>
                <a:solidFill>
                  <a:srgbClr val="404040"/>
                </a:solidFill>
                <a:effectLst/>
                <a:uLnTx/>
                <a:uFillTx/>
                <a:latin typeface="+mn-lt"/>
                <a:ea typeface="Verdana"/>
                <a:cs typeface="Verdana"/>
              </a:rPr>
              <a:t> 2017; 43: 536</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42.               </a:t>
            </a:r>
            <a:r>
              <a:rPr kumimoji="0" lang="de" sz="600" b="1" i="0" u="none" strike="noStrike" kern="1200" cap="none" spc="0" normalizeH="0" baseline="0" noProof="0">
                <a:ln>
                  <a:noFill/>
                </a:ln>
                <a:solidFill>
                  <a:srgbClr val="404040"/>
                </a:solidFill>
                <a:effectLst/>
                <a:uLnTx/>
                <a:uFillTx/>
                <a:latin typeface="+mn-lt"/>
                <a:ea typeface="Verdana"/>
                <a:cs typeface="Verdana"/>
              </a:rPr>
              <a:t>5.</a:t>
            </a:r>
            <a:r>
              <a:rPr kumimoji="0" lang="de" sz="600" b="0" i="0" u="none" strike="noStrike" kern="1200" cap="none" spc="0" normalizeH="0" baseline="0" noProof="0">
                <a:ln>
                  <a:noFill/>
                </a:ln>
                <a:solidFill>
                  <a:srgbClr val="404040"/>
                </a:solidFill>
                <a:effectLst/>
                <a:uLnTx/>
                <a:uFillTx/>
                <a:latin typeface="+mn-lt"/>
                <a:ea typeface="Verdana"/>
                <a:cs typeface="Verdana"/>
              </a:rPr>
              <a:t> Hemminki K </a:t>
            </a:r>
            <a:r>
              <a:rPr kumimoji="0" lang="de" sz="600" b="0" i="1" u="none" strike="noStrike" kern="1200" cap="none" spc="0" normalizeH="0" baseline="0" noProof="0">
                <a:ln>
                  <a:noFill/>
                </a:ln>
                <a:solidFill>
                  <a:srgbClr val="404040"/>
                </a:solidFill>
                <a:effectLst/>
                <a:uLnTx/>
                <a:uFillTx/>
                <a:latin typeface="+mn-lt"/>
                <a:ea typeface="Verdana"/>
                <a:cs typeface="Verdana"/>
              </a:rPr>
              <a:t>et al. Diabetologia</a:t>
            </a:r>
            <a:r>
              <a:rPr kumimoji="0" lang="de" sz="600" b="0" i="0" u="none" strike="noStrike" kern="1200" cap="none" spc="0" normalizeH="0" baseline="0" noProof="0">
                <a:ln>
                  <a:noFill/>
                </a:ln>
                <a:solidFill>
                  <a:srgbClr val="404040"/>
                </a:solidFill>
                <a:effectLst/>
                <a:uLnTx/>
                <a:uFillTx/>
                <a:latin typeface="+mn-lt"/>
                <a:ea typeface="Verdana"/>
                <a:cs typeface="Verdana"/>
              </a:rPr>
              <a:t> 2009; 52: 1820</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8. </a:t>
            </a:r>
            <a:r>
              <a:rPr kumimoji="0" lang="de" sz="600" b="1" i="0" u="none" strike="noStrike" kern="1200" cap="none" spc="0" normalizeH="0" baseline="0" noProof="0">
                <a:ln>
                  <a:noFill/>
                </a:ln>
                <a:solidFill>
                  <a:srgbClr val="404040"/>
                </a:solidFill>
                <a:effectLst/>
                <a:uLnTx/>
                <a:uFillTx/>
                <a:latin typeface="+mn-lt"/>
                <a:ea typeface="Verdana"/>
                <a:cs typeface="Verdana"/>
              </a:rPr>
              <a:t>6. </a:t>
            </a:r>
            <a:r>
              <a:rPr kumimoji="0" lang="de" sz="600" b="0" i="0" u="none" strike="noStrike" kern="1200" cap="none" spc="0" normalizeH="0" baseline="0" noProof="0">
                <a:ln>
                  <a:noFill/>
                </a:ln>
                <a:solidFill>
                  <a:srgbClr val="404040"/>
                </a:solidFill>
                <a:effectLst/>
                <a:uLnTx/>
                <a:uFillTx/>
                <a:latin typeface="+mn-lt"/>
                <a:ea typeface="Verdana"/>
                <a:cs typeface="Verdana"/>
              </a:rPr>
              <a:t>Ziegler AG &amp; Nepom GT. </a:t>
            </a:r>
            <a:r>
              <a:rPr kumimoji="0" lang="de" sz="600" b="0" i="1" u="none" strike="noStrike" kern="1200" cap="none" spc="0" normalizeH="0" baseline="0" noProof="0">
                <a:ln>
                  <a:noFill/>
                </a:ln>
                <a:solidFill>
                  <a:srgbClr val="404040"/>
                </a:solidFill>
                <a:effectLst/>
                <a:uLnTx/>
                <a:uFillTx/>
                <a:latin typeface="+mn-lt"/>
                <a:ea typeface="Verdana"/>
                <a:cs typeface="Verdana"/>
              </a:rPr>
              <a:t>Immunity</a:t>
            </a:r>
            <a:r>
              <a:rPr kumimoji="0" lang="de" sz="600" b="0" i="0" u="none" strike="noStrike" kern="1200" cap="none" spc="0" normalizeH="0" baseline="0" noProof="0">
                <a:ln>
                  <a:noFill/>
                </a:ln>
                <a:solidFill>
                  <a:srgbClr val="404040"/>
                </a:solidFill>
                <a:effectLst/>
                <a:uLnTx/>
                <a:uFillTx/>
                <a:latin typeface="+mn-lt"/>
                <a:ea typeface="Verdana"/>
                <a:cs typeface="Verdana"/>
              </a:rPr>
              <a:t> 2010; 32: 468</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78. </a:t>
            </a:r>
            <a:r>
              <a:rPr kumimoji="0" lang="de" sz="600" b="1" i="0" u="none" strike="noStrike" kern="1200" cap="none" spc="0" normalizeH="0" baseline="0" noProof="0">
                <a:ln>
                  <a:noFill/>
                </a:ln>
                <a:solidFill>
                  <a:srgbClr val="404040"/>
                </a:solidFill>
                <a:effectLst/>
                <a:uLnTx/>
                <a:uFillTx/>
                <a:latin typeface="+mn-lt"/>
                <a:ea typeface="Verdana"/>
                <a:cs typeface="Verdana"/>
              </a:rPr>
              <a:t>7.</a:t>
            </a:r>
            <a:r>
              <a:rPr kumimoji="0" lang="de" sz="600" b="0" i="0" u="none" strike="noStrike" kern="1200" cap="none" spc="0" normalizeH="0" baseline="0" noProof="0">
                <a:ln>
                  <a:noFill/>
                </a:ln>
                <a:solidFill>
                  <a:srgbClr val="404040"/>
                </a:solidFill>
                <a:effectLst/>
                <a:uLnTx/>
                <a:uFillTx/>
                <a:latin typeface="+mn-lt"/>
                <a:ea typeface="Verdana"/>
                <a:cs typeface="Verdana"/>
              </a:rPr>
              <a:t> Vonmer L &amp; Kahaly GJ. </a:t>
            </a:r>
            <a:r>
              <a:rPr kumimoji="0" lang="de" sz="600" b="0" i="1" u="none" strike="noStrike" kern="1200" cap="none" spc="0" normalizeH="0" baseline="0" noProof="0">
                <a:ln>
                  <a:noFill/>
                </a:ln>
                <a:solidFill>
                  <a:srgbClr val="404040"/>
                </a:solidFill>
                <a:effectLst/>
                <a:uLnTx/>
                <a:uFillTx/>
                <a:latin typeface="+mn-lt"/>
                <a:ea typeface="Verdana"/>
                <a:cs typeface="Verdana"/>
              </a:rPr>
              <a:t>Front</a:t>
            </a:r>
            <a:r>
              <a:rPr kumimoji="0" lang="de" sz="600" b="0" i="0" u="none" strike="noStrike" kern="1200" cap="none" spc="0" normalizeH="0" baseline="0" noProof="0">
                <a:ln>
                  <a:noFill/>
                </a:ln>
                <a:solidFill>
                  <a:srgbClr val="404040"/>
                </a:solidFill>
                <a:effectLst/>
                <a:uLnTx/>
                <a:uFillTx/>
                <a:latin typeface="+mn-lt"/>
                <a:ea typeface="Verdana"/>
                <a:cs typeface="Verdana"/>
              </a:rPr>
              <a:t> </a:t>
            </a:r>
            <a:r>
              <a:rPr kumimoji="0" lang="de" sz="600" b="0" i="1" u="none" strike="noStrike" kern="1200" cap="none" spc="0" normalizeH="0" baseline="0" noProof="0">
                <a:ln>
                  <a:noFill/>
                </a:ln>
                <a:solidFill>
                  <a:srgbClr val="404040"/>
                </a:solidFill>
                <a:effectLst/>
                <a:uLnTx/>
                <a:uFillTx/>
                <a:latin typeface="+mn-lt"/>
                <a:ea typeface="Verdana"/>
                <a:cs typeface="Verdana"/>
              </a:rPr>
              <a:t>Endocrinol (Lausanne) </a:t>
            </a:r>
            <a:r>
              <a:rPr kumimoji="0" lang="de" sz="600" b="0" i="0" u="none" strike="noStrike" kern="1200" cap="none" spc="0" normalizeH="0" baseline="0" noProof="0">
                <a:ln>
                  <a:noFill/>
                </a:ln>
                <a:solidFill>
                  <a:srgbClr val="404040"/>
                </a:solidFill>
                <a:effectLst/>
                <a:uLnTx/>
                <a:uFillTx/>
                <a:latin typeface="+mn-lt"/>
                <a:ea typeface="Verdana"/>
                <a:cs typeface="Verdana"/>
              </a:rPr>
              <a:t>2021; 12: 618213. </a:t>
            </a:r>
            <a:r>
              <a:rPr kumimoji="0" lang="de" sz="600" b="1" i="0" u="none" strike="noStrike" kern="1200" cap="none" spc="0" normalizeH="0" baseline="0" noProof="0">
                <a:ln>
                  <a:noFill/>
                </a:ln>
                <a:solidFill>
                  <a:srgbClr val="404040"/>
                </a:solidFill>
                <a:effectLst/>
                <a:uLnTx/>
                <a:uFillTx/>
                <a:latin typeface="+mn-lt"/>
                <a:ea typeface="Verdana"/>
                <a:cs typeface="Verdana"/>
              </a:rPr>
              <a:t>8.</a:t>
            </a:r>
            <a:r>
              <a:rPr kumimoji="0" lang="de" sz="600" b="0" i="0" u="none" strike="noStrike" kern="1200" cap="none" spc="0" normalizeH="0" baseline="0" noProof="0">
                <a:ln>
                  <a:noFill/>
                </a:ln>
                <a:solidFill>
                  <a:srgbClr val="404040"/>
                </a:solidFill>
                <a:effectLst/>
                <a:uLnTx/>
                <a:uFillTx/>
                <a:latin typeface="+mn-lt"/>
                <a:ea typeface="Verdana"/>
                <a:cs typeface="Verdana"/>
              </a:rPr>
              <a:t> Hughes JW </a:t>
            </a:r>
            <a:r>
              <a:rPr kumimoji="0" lang="de" sz="600" b="0" i="1" u="none" strike="noStrike" kern="1200" cap="none" spc="0" normalizeH="0" baseline="0" noProof="0">
                <a:ln>
                  <a:noFill/>
                </a:ln>
                <a:solidFill>
                  <a:srgbClr val="404040"/>
                </a:solidFill>
                <a:effectLst/>
                <a:uLnTx/>
                <a:uFillTx/>
                <a:latin typeface="+mn-lt"/>
                <a:ea typeface="Verdana"/>
                <a:cs typeface="Verdana"/>
              </a:rPr>
              <a:t>et al.</a:t>
            </a:r>
            <a:r>
              <a:rPr kumimoji="0" lang="de" sz="600" b="0" i="0" u="none" strike="noStrike" kern="1200" cap="none" spc="0" normalizeH="0" baseline="0" noProof="0">
                <a:ln>
                  <a:noFill/>
                </a:ln>
                <a:solidFill>
                  <a:srgbClr val="404040"/>
                </a:solidFill>
                <a:effectLst/>
                <a:uLnTx/>
                <a:uFillTx/>
                <a:latin typeface="+mn-lt"/>
                <a:ea typeface="Verdana"/>
                <a:cs typeface="Verdana"/>
              </a:rPr>
              <a:t> </a:t>
            </a:r>
            <a:r>
              <a:rPr kumimoji="0" lang="de" sz="600" b="0" i="1" u="none" strike="noStrike" kern="1200" cap="none" spc="0" normalizeH="0" baseline="0" noProof="0">
                <a:ln>
                  <a:noFill/>
                </a:ln>
                <a:solidFill>
                  <a:srgbClr val="404040"/>
                </a:solidFill>
                <a:effectLst/>
                <a:uLnTx/>
                <a:uFillTx/>
                <a:latin typeface="+mn-lt"/>
                <a:ea typeface="Verdana"/>
                <a:cs typeface="Verdana"/>
              </a:rPr>
              <a:t>J Clin Endocrinol Metab</a:t>
            </a:r>
            <a:r>
              <a:rPr kumimoji="0" lang="de" sz="600" b="0" i="0" u="none" strike="noStrike" kern="1200" cap="none" spc="0" normalizeH="0" baseline="0" noProof="0">
                <a:ln>
                  <a:noFill/>
                </a:ln>
                <a:solidFill>
                  <a:srgbClr val="404040"/>
                </a:solidFill>
                <a:effectLst/>
                <a:uLnTx/>
                <a:uFillTx/>
                <a:latin typeface="+mn-lt"/>
                <a:ea typeface="Verdana"/>
                <a:cs typeface="Verdana"/>
              </a:rPr>
              <a:t> 2016; 101: 4931</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7. </a:t>
            </a:r>
            <a:r>
              <a:rPr kumimoji="0" lang="de" sz="600" b="1" i="0" u="none" strike="noStrike" kern="1200" cap="none" spc="0" normalizeH="0" baseline="0" noProof="0">
                <a:ln>
                  <a:noFill/>
                </a:ln>
                <a:solidFill>
                  <a:srgbClr val="404040"/>
                </a:solidFill>
                <a:effectLst/>
                <a:uLnTx/>
                <a:uFillTx/>
                <a:latin typeface="+mn-lt"/>
                <a:ea typeface="Verdana"/>
                <a:cs typeface="Verdana"/>
              </a:rPr>
              <a:t>9.</a:t>
            </a:r>
            <a:r>
              <a:rPr kumimoji="0" lang="de" sz="600" b="0" i="0" u="none" strike="noStrike" kern="1200" cap="none" spc="0" normalizeH="0" baseline="0" noProof="0">
                <a:ln>
                  <a:noFill/>
                </a:ln>
                <a:solidFill>
                  <a:srgbClr val="404040"/>
                </a:solidFill>
                <a:effectLst/>
                <a:uLnTx/>
                <a:uFillTx/>
                <a:latin typeface="+mn-lt"/>
                <a:ea typeface="Verdana"/>
                <a:cs typeface="Verdana"/>
              </a:rPr>
              <a:t> Krzewska A &amp; Ben-Skowronek I. </a:t>
            </a:r>
            <a:r>
              <a:rPr kumimoji="0" lang="de" sz="600" b="0" i="1" u="none" strike="noStrike" kern="1200" cap="none" spc="0" normalizeH="0" baseline="0" noProof="0">
                <a:ln>
                  <a:noFill/>
                </a:ln>
                <a:solidFill>
                  <a:srgbClr val="404040"/>
                </a:solidFill>
                <a:effectLst/>
                <a:uLnTx/>
                <a:uFillTx/>
                <a:latin typeface="+mn-lt"/>
                <a:ea typeface="Verdana"/>
                <a:cs typeface="Verdana"/>
              </a:rPr>
              <a:t>Biomed Res Int</a:t>
            </a:r>
            <a:r>
              <a:rPr kumimoji="0" lang="de" sz="600" b="0" i="0" u="none" strike="noStrike" kern="1200" cap="none" spc="0" normalizeH="0" baseline="0" noProof="0">
                <a:ln>
                  <a:noFill/>
                </a:ln>
                <a:solidFill>
                  <a:srgbClr val="404040"/>
                </a:solidFill>
                <a:effectLst/>
                <a:uLnTx/>
                <a:uFillTx/>
                <a:latin typeface="+mn-lt"/>
                <a:ea typeface="Verdana"/>
                <a:cs typeface="Verdana"/>
              </a:rPr>
              <a:t> 2016; 2016: 6219730.</a:t>
            </a:r>
          </a:p>
        </p:txBody>
      </p:sp>
      <p:sp>
        <p:nvSpPr>
          <p:cNvPr id="66" name="TextBox 65">
            <a:extLst>
              <a:ext uri="{FF2B5EF4-FFF2-40B4-BE49-F238E27FC236}">
                <a16:creationId xmlns:a16="http://schemas.microsoft.com/office/drawing/2014/main" id="{50E51F14-FE51-F264-6BD9-56C0A784CAE7}"/>
              </a:ext>
            </a:extLst>
          </p:cNvPr>
          <p:cNvSpPr txBox="1"/>
          <p:nvPr/>
        </p:nvSpPr>
        <p:spPr>
          <a:xfrm>
            <a:off x="0" y="2700720"/>
            <a:ext cx="4300877" cy="276999"/>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200" b="1" u="none" strike="noStrike" kern="1200" cap="none" spc="0" normalizeH="0" baseline="0" noProof="0">
                <a:ln>
                  <a:noFill/>
                </a:ln>
                <a:solidFill>
                  <a:srgbClr val="7030A0"/>
                </a:solidFill>
                <a:effectLst/>
                <a:uLnTx/>
                <a:uFillTx/>
                <a:ea typeface="Georgia"/>
                <a:cs typeface="Georgia"/>
              </a:rPr>
              <a:t>Klin. Manifestation im Kindesalter</a:t>
            </a:r>
            <a:endParaRPr kumimoji="0" lang="en-US" sz="1200" b="1" u="none" strike="noStrike" kern="1200" cap="none" spc="0" normalizeH="0" baseline="30000" noProof="0">
              <a:ln>
                <a:noFill/>
              </a:ln>
              <a:solidFill>
                <a:srgbClr val="7030A0"/>
              </a:solidFill>
              <a:effectLst/>
              <a:uLnTx/>
              <a:uFillTx/>
              <a:ea typeface="Verdana" panose="020B0604030504040204" pitchFamily="34" charset="0"/>
              <a:cs typeface="Arial"/>
            </a:endParaRPr>
          </a:p>
        </p:txBody>
      </p:sp>
      <p:sp>
        <p:nvSpPr>
          <p:cNvPr id="67" name="TextBox 66">
            <a:extLst>
              <a:ext uri="{FF2B5EF4-FFF2-40B4-BE49-F238E27FC236}">
                <a16:creationId xmlns:a16="http://schemas.microsoft.com/office/drawing/2014/main" id="{F97205F1-FD3A-4F8C-C0F4-87DA271DB0FC}"/>
              </a:ext>
            </a:extLst>
          </p:cNvPr>
          <p:cNvSpPr txBox="1"/>
          <p:nvPr/>
        </p:nvSpPr>
        <p:spPr>
          <a:xfrm>
            <a:off x="4916132" y="2695584"/>
            <a:ext cx="4040634" cy="276999"/>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200" b="1" u="none" strike="noStrike" kern="1200" cap="none" spc="0" normalizeH="0" baseline="0" noProof="0">
                <a:ln>
                  <a:noFill/>
                </a:ln>
                <a:solidFill>
                  <a:srgbClr val="7030A0"/>
                </a:solidFill>
                <a:effectLst/>
                <a:uLnTx/>
                <a:uFillTx/>
                <a:ea typeface="Georgia"/>
                <a:cs typeface="Georgia"/>
              </a:rPr>
              <a:t>Klin. Manifestation im Erwachsenenalter</a:t>
            </a:r>
            <a:endParaRPr kumimoji="0" lang="en-US" sz="1200" b="1" u="none" strike="noStrike" kern="1200" cap="none" spc="0" normalizeH="0" baseline="30000" noProof="0">
              <a:ln>
                <a:noFill/>
              </a:ln>
              <a:solidFill>
                <a:srgbClr val="7030A0"/>
              </a:solidFill>
              <a:effectLst/>
              <a:uLnTx/>
              <a:uFillTx/>
              <a:ea typeface="Verdana" panose="020B0604030504040204" pitchFamily="34" charset="0"/>
              <a:cs typeface="Arial"/>
            </a:endParaRPr>
          </a:p>
        </p:txBody>
      </p:sp>
      <p:sp>
        <p:nvSpPr>
          <p:cNvPr id="36" name="Textfeld 35">
            <a:extLst>
              <a:ext uri="{FF2B5EF4-FFF2-40B4-BE49-F238E27FC236}">
                <a16:creationId xmlns:a16="http://schemas.microsoft.com/office/drawing/2014/main" id="{F403A0D2-D748-5752-FC36-DE541F732F2D}"/>
              </a:ext>
            </a:extLst>
          </p:cNvPr>
          <p:cNvSpPr txBox="1"/>
          <p:nvPr/>
        </p:nvSpPr>
        <p:spPr>
          <a:xfrm>
            <a:off x="1412291" y="2956249"/>
            <a:ext cx="1288209" cy="307777"/>
          </a:xfrm>
          <a:prstGeom prst="rect">
            <a:avLst/>
          </a:prstGeom>
          <a:noFill/>
        </p:spPr>
        <p:txBody>
          <a:bodyPr wrap="square">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noProof="0">
                <a:ln>
                  <a:noFill/>
                </a:ln>
                <a:solidFill>
                  <a:srgbClr val="7030A0"/>
                </a:solidFill>
                <a:effectLst/>
                <a:uLnTx/>
                <a:uFillTx/>
                <a:ea typeface="Verdana"/>
                <a:cs typeface="Verdana"/>
              </a:rPr>
              <a:t>40–70 %</a:t>
            </a:r>
            <a:endParaRPr kumimoji="0" lang="en-US" sz="1400" b="1" i="0" u="none" strike="noStrike" kern="1200" cap="none" spc="0" normalizeH="0" baseline="30000" noProof="0">
              <a:ln>
                <a:noFill/>
              </a:ln>
              <a:solidFill>
                <a:srgbClr val="7030A0"/>
              </a:solidFill>
              <a:effectLst/>
              <a:uLnTx/>
              <a:uFillTx/>
              <a:ea typeface="Verdana" panose="020B0604030504040204" pitchFamily="34" charset="0"/>
              <a:cs typeface="Arial"/>
            </a:endParaRPr>
          </a:p>
        </p:txBody>
      </p:sp>
      <p:sp>
        <p:nvSpPr>
          <p:cNvPr id="43" name="Textfeld 42">
            <a:extLst>
              <a:ext uri="{FF2B5EF4-FFF2-40B4-BE49-F238E27FC236}">
                <a16:creationId xmlns:a16="http://schemas.microsoft.com/office/drawing/2014/main" id="{ABC32EAC-AD16-56D4-8493-9CCBB682DD2E}"/>
              </a:ext>
            </a:extLst>
          </p:cNvPr>
          <p:cNvSpPr txBox="1"/>
          <p:nvPr/>
        </p:nvSpPr>
        <p:spPr>
          <a:xfrm>
            <a:off x="6438251" y="2956249"/>
            <a:ext cx="1570164" cy="307777"/>
          </a:xfrm>
          <a:prstGeom prst="rect">
            <a:avLst/>
          </a:prstGeom>
          <a:noFill/>
        </p:spPr>
        <p:txBody>
          <a:bodyPr wrap="square">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noProof="0">
                <a:ln>
                  <a:noFill/>
                </a:ln>
                <a:solidFill>
                  <a:srgbClr val="7030A0"/>
                </a:solidFill>
                <a:effectLst/>
                <a:uLnTx/>
                <a:uFillTx/>
                <a:ea typeface="Verdana"/>
                <a:cs typeface="Verdana"/>
              </a:rPr>
              <a:t>~ 6–23 %</a:t>
            </a:r>
            <a:endParaRPr kumimoji="0" lang="en-US" sz="1400" b="1" i="0" u="none" strike="noStrike" kern="1200" cap="none" spc="0" normalizeH="0" baseline="30000" noProof="0">
              <a:ln>
                <a:noFill/>
              </a:ln>
              <a:solidFill>
                <a:srgbClr val="7030A0"/>
              </a:solidFill>
              <a:effectLst/>
              <a:uLnTx/>
              <a:uFillTx/>
              <a:ea typeface="Verdana" panose="020B0604030504040204" pitchFamily="34" charset="0"/>
              <a:cs typeface="Arial"/>
            </a:endParaRPr>
          </a:p>
        </p:txBody>
      </p:sp>
      <p:sp>
        <p:nvSpPr>
          <p:cNvPr id="68" name="Textfeld 67">
            <a:extLst>
              <a:ext uri="{FF2B5EF4-FFF2-40B4-BE49-F238E27FC236}">
                <a16:creationId xmlns:a16="http://schemas.microsoft.com/office/drawing/2014/main" id="{2698D8CB-6158-16A8-F600-5220514FDA99}"/>
              </a:ext>
            </a:extLst>
          </p:cNvPr>
          <p:cNvSpPr txBox="1"/>
          <p:nvPr/>
        </p:nvSpPr>
        <p:spPr>
          <a:xfrm>
            <a:off x="1358215" y="3367850"/>
            <a:ext cx="1325895" cy="307777"/>
          </a:xfrm>
          <a:prstGeom prst="rect">
            <a:avLst/>
          </a:prstGeom>
          <a:noFill/>
        </p:spPr>
        <p:txBody>
          <a:bodyPr wrap="square">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noProof="0">
                <a:ln>
                  <a:noFill/>
                </a:ln>
                <a:solidFill>
                  <a:srgbClr val="7030A0"/>
                </a:solidFill>
                <a:effectLst/>
                <a:uLnTx/>
                <a:uFillTx/>
                <a:ea typeface="Verdana"/>
                <a:cs typeface="Verdana"/>
              </a:rPr>
              <a:t>~ 10–20x</a:t>
            </a:r>
          </a:p>
        </p:txBody>
      </p:sp>
      <p:sp>
        <p:nvSpPr>
          <p:cNvPr id="72" name="Textfeld 71">
            <a:extLst>
              <a:ext uri="{FF2B5EF4-FFF2-40B4-BE49-F238E27FC236}">
                <a16:creationId xmlns:a16="http://schemas.microsoft.com/office/drawing/2014/main" id="{1C134795-AB81-8852-3007-EE553BD2A078}"/>
              </a:ext>
            </a:extLst>
          </p:cNvPr>
          <p:cNvSpPr txBox="1"/>
          <p:nvPr/>
        </p:nvSpPr>
        <p:spPr>
          <a:xfrm>
            <a:off x="6437171" y="3367602"/>
            <a:ext cx="1458390" cy="307777"/>
          </a:xfrm>
          <a:prstGeom prst="rect">
            <a:avLst/>
          </a:prstGeom>
          <a:noFill/>
        </p:spPr>
        <p:txBody>
          <a:bodyPr wrap="square">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 sz="1400" b="1" i="0" u="none" strike="noStrike" kern="1200" cap="none" spc="0" normalizeH="0" baseline="0" noProof="0">
                <a:ln>
                  <a:noFill/>
                </a:ln>
                <a:solidFill>
                  <a:srgbClr val="7030A0"/>
                </a:solidFill>
                <a:effectLst/>
                <a:uLnTx/>
                <a:uFillTx/>
                <a:ea typeface="Verdana"/>
                <a:cs typeface="Verdana"/>
              </a:rPr>
              <a:t>~ 1,5–6x</a:t>
            </a:r>
            <a:endParaRPr kumimoji="0" lang="de" sz="1400" b="1" i="0" u="none" strike="noStrike" kern="1200" cap="none" spc="0" normalizeH="0" baseline="30000" noProof="0">
              <a:ln>
                <a:noFill/>
              </a:ln>
              <a:solidFill>
                <a:srgbClr val="7030A0"/>
              </a:solidFill>
              <a:effectLst/>
              <a:uLnTx/>
              <a:uFillTx/>
              <a:ea typeface="Verdana"/>
              <a:cs typeface="Verdana"/>
            </a:endParaRPr>
          </a:p>
        </p:txBody>
      </p:sp>
      <p:grpSp>
        <p:nvGrpSpPr>
          <p:cNvPr id="98" name="Gruppieren 97">
            <a:extLst>
              <a:ext uri="{FF2B5EF4-FFF2-40B4-BE49-F238E27FC236}">
                <a16:creationId xmlns:a16="http://schemas.microsoft.com/office/drawing/2014/main" id="{3CE3E54A-4D08-C8C6-DAEB-FAA8BDB1433F}"/>
              </a:ext>
            </a:extLst>
          </p:cNvPr>
          <p:cNvGrpSpPr/>
          <p:nvPr/>
        </p:nvGrpSpPr>
        <p:grpSpPr>
          <a:xfrm>
            <a:off x="2700500" y="2979197"/>
            <a:ext cx="3737751" cy="261610"/>
            <a:chOff x="2700500" y="2979197"/>
            <a:chExt cx="3737751" cy="261610"/>
          </a:xfrm>
        </p:grpSpPr>
        <p:sp>
          <p:nvSpPr>
            <p:cNvPr id="76" name="Textfeld 75">
              <a:extLst>
                <a:ext uri="{FF2B5EF4-FFF2-40B4-BE49-F238E27FC236}">
                  <a16:creationId xmlns:a16="http://schemas.microsoft.com/office/drawing/2014/main" id="{2F5811C5-D400-3C2D-49F4-E8EB8B6F142F}"/>
                </a:ext>
              </a:extLst>
            </p:cNvPr>
            <p:cNvSpPr txBox="1"/>
            <p:nvPr/>
          </p:nvSpPr>
          <p:spPr>
            <a:xfrm>
              <a:off x="3019733" y="2979197"/>
              <a:ext cx="3119307" cy="261610"/>
            </a:xfrm>
            <a:prstGeom prst="rect">
              <a:avLst/>
            </a:prstGeom>
            <a:noFill/>
          </p:spPr>
          <p:txBody>
            <a:bodyPr wrap="square">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 sz="1100" b="0" i="0" u="none" strike="noStrike" kern="1200" cap="none" spc="0" normalizeH="0" baseline="0" noProof="0">
                  <a:ln>
                    <a:noFill/>
                  </a:ln>
                  <a:solidFill>
                    <a:srgbClr val="23004C"/>
                  </a:solidFill>
                  <a:effectLst/>
                  <a:uLnTx/>
                  <a:uFillTx/>
                  <a:ea typeface="Verdana"/>
                  <a:cs typeface="Verdana"/>
                </a:rPr>
                <a:t>Konkordanz bei eineiigen Zwillingen</a:t>
              </a:r>
              <a:r>
                <a:rPr kumimoji="0" lang="de" sz="1100" b="0" i="0" u="none" strike="noStrike" kern="1200" cap="none" spc="0" normalizeH="0" baseline="30000" noProof="0">
                  <a:ln>
                    <a:noFill/>
                  </a:ln>
                  <a:solidFill>
                    <a:srgbClr val="23004C"/>
                  </a:solidFill>
                  <a:effectLst/>
                  <a:uLnTx/>
                  <a:uFillTx/>
                  <a:ea typeface="Verdana"/>
                  <a:cs typeface="Verdana"/>
                </a:rPr>
                <a:t>1-3</a:t>
              </a:r>
            </a:p>
          </p:txBody>
        </p:sp>
        <p:cxnSp>
          <p:nvCxnSpPr>
            <p:cNvPr id="78" name="Straight Arrow Connector 8">
              <a:extLst>
                <a:ext uri="{FF2B5EF4-FFF2-40B4-BE49-F238E27FC236}">
                  <a16:creationId xmlns:a16="http://schemas.microsoft.com/office/drawing/2014/main" id="{6DE012D6-9929-82B1-E565-9A41002613EB}"/>
                </a:ext>
              </a:extLst>
            </p:cNvPr>
            <p:cNvCxnSpPr>
              <a:cxnSpLocks/>
              <a:stCxn id="76" idx="3"/>
              <a:endCxn id="43" idx="1"/>
            </p:cNvCxnSpPr>
            <p:nvPr/>
          </p:nvCxnSpPr>
          <p:spPr>
            <a:xfrm>
              <a:off x="6139040" y="3110002"/>
              <a:ext cx="299211" cy="136"/>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80" name="Straight Arrow Connector 28">
              <a:extLst>
                <a:ext uri="{FF2B5EF4-FFF2-40B4-BE49-F238E27FC236}">
                  <a16:creationId xmlns:a16="http://schemas.microsoft.com/office/drawing/2014/main" id="{346FEA38-129A-7974-15F1-99EC056646F6}"/>
                </a:ext>
              </a:extLst>
            </p:cNvPr>
            <p:cNvCxnSpPr>
              <a:cxnSpLocks/>
              <a:stCxn id="76" idx="1"/>
              <a:endCxn id="36" idx="3"/>
            </p:cNvCxnSpPr>
            <p:nvPr/>
          </p:nvCxnSpPr>
          <p:spPr>
            <a:xfrm flipH="1">
              <a:off x="2700500" y="3110002"/>
              <a:ext cx="319233" cy="136"/>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6" name="Gruppieren 85">
            <a:extLst>
              <a:ext uri="{FF2B5EF4-FFF2-40B4-BE49-F238E27FC236}">
                <a16:creationId xmlns:a16="http://schemas.microsoft.com/office/drawing/2014/main" id="{22B4B173-4952-8E60-89CA-ECED52A8528A}"/>
              </a:ext>
            </a:extLst>
          </p:cNvPr>
          <p:cNvGrpSpPr/>
          <p:nvPr/>
        </p:nvGrpSpPr>
        <p:grpSpPr>
          <a:xfrm>
            <a:off x="2684110" y="3307712"/>
            <a:ext cx="3753061" cy="430887"/>
            <a:chOff x="2684110" y="3307712"/>
            <a:chExt cx="3753061" cy="430887"/>
          </a:xfrm>
        </p:grpSpPr>
        <p:cxnSp>
          <p:nvCxnSpPr>
            <p:cNvPr id="77" name="Straight Arrow Connector 21">
              <a:extLst>
                <a:ext uri="{FF2B5EF4-FFF2-40B4-BE49-F238E27FC236}">
                  <a16:creationId xmlns:a16="http://schemas.microsoft.com/office/drawing/2014/main" id="{3603363F-C00A-9096-81CB-D8D9242CC0AD}"/>
                </a:ext>
              </a:extLst>
            </p:cNvPr>
            <p:cNvCxnSpPr>
              <a:cxnSpLocks/>
              <a:stCxn id="85" idx="3"/>
              <a:endCxn id="72" idx="1"/>
            </p:cNvCxnSpPr>
            <p:nvPr/>
          </p:nvCxnSpPr>
          <p:spPr>
            <a:xfrm flipV="1">
              <a:off x="5967672" y="3521491"/>
              <a:ext cx="469499" cy="1665"/>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cxnSp>
          <p:nvCxnSpPr>
            <p:cNvPr id="79" name="Straight Arrow Connector 29">
              <a:extLst>
                <a:ext uri="{FF2B5EF4-FFF2-40B4-BE49-F238E27FC236}">
                  <a16:creationId xmlns:a16="http://schemas.microsoft.com/office/drawing/2014/main" id="{18BD55CA-6FD8-B2D4-2736-03CB27C5DBA5}"/>
                </a:ext>
              </a:extLst>
            </p:cNvPr>
            <p:cNvCxnSpPr>
              <a:cxnSpLocks/>
              <a:stCxn id="85" idx="1"/>
              <a:endCxn id="68" idx="3"/>
            </p:cNvCxnSpPr>
            <p:nvPr/>
          </p:nvCxnSpPr>
          <p:spPr>
            <a:xfrm flipH="1" flipV="1">
              <a:off x="2684110" y="3521739"/>
              <a:ext cx="506990" cy="1417"/>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
          <p:nvSpPr>
            <p:cNvPr id="85" name="Textfeld 84">
              <a:extLst>
                <a:ext uri="{FF2B5EF4-FFF2-40B4-BE49-F238E27FC236}">
                  <a16:creationId xmlns:a16="http://schemas.microsoft.com/office/drawing/2014/main" id="{B301D3DA-2A86-347C-913B-41E70886D859}"/>
                </a:ext>
              </a:extLst>
            </p:cNvPr>
            <p:cNvSpPr txBox="1"/>
            <p:nvPr/>
          </p:nvSpPr>
          <p:spPr>
            <a:xfrm>
              <a:off x="3191100" y="3307712"/>
              <a:ext cx="2776572" cy="430887"/>
            </a:xfrm>
            <a:prstGeom prst="rect">
              <a:avLst/>
            </a:prstGeom>
            <a:noFill/>
          </p:spPr>
          <p:txBody>
            <a:bodyPr wrap="square">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de" sz="1100" b="0" i="0" u="none" strike="noStrike" kern="1200" cap="none" spc="0" normalizeH="0" baseline="0" noProof="0">
                  <a:ln>
                    <a:noFill/>
                  </a:ln>
                  <a:solidFill>
                    <a:srgbClr val="23004C"/>
                  </a:solidFill>
                  <a:effectLst/>
                  <a:uLnTx/>
                  <a:uFillTx/>
                  <a:ea typeface="Verdana"/>
                  <a:cs typeface="Verdana"/>
                </a:rPr>
                <a:t>T1D-Risiko, wenn ein Verwandter </a:t>
              </a:r>
            </a:p>
            <a:p>
              <a:pPr marL="0" marR="0" lvl="0" indent="0" algn="ctr" defTabSz="685800" rtl="0" eaLnBrk="1" fontAlgn="auto" latinLnBrk="0" hangingPunct="1">
                <a:lnSpc>
                  <a:spcPct val="100000"/>
                </a:lnSpc>
                <a:spcBef>
                  <a:spcPts val="0"/>
                </a:spcBef>
                <a:spcAft>
                  <a:spcPts val="0"/>
                </a:spcAft>
                <a:buClrTx/>
                <a:buSzTx/>
                <a:buFontTx/>
                <a:buNone/>
                <a:tabLst/>
                <a:defRPr/>
              </a:pPr>
              <a:r>
                <a:rPr kumimoji="0" lang="de" sz="1100" b="0" i="0" u="none" strike="noStrike" kern="1200" cap="none" spc="0" normalizeH="0" baseline="0" noProof="0">
                  <a:ln>
                    <a:noFill/>
                  </a:ln>
                  <a:solidFill>
                    <a:srgbClr val="23004C"/>
                  </a:solidFill>
                  <a:effectLst/>
                  <a:uLnTx/>
                  <a:uFillTx/>
                  <a:ea typeface="Verdana"/>
                  <a:cs typeface="Verdana"/>
                </a:rPr>
                <a:t>1. Grades T1D hat</a:t>
              </a:r>
              <a:r>
                <a:rPr kumimoji="0" lang="de" sz="1100" b="0" i="0" u="none" strike="noStrike" kern="1200" cap="none" spc="0" normalizeH="0" baseline="30000" noProof="0">
                  <a:ln>
                    <a:noFill/>
                  </a:ln>
                  <a:solidFill>
                    <a:srgbClr val="23004C"/>
                  </a:solidFill>
                  <a:effectLst/>
                  <a:uLnTx/>
                  <a:uFillTx/>
                  <a:ea typeface="Verdana"/>
                  <a:cs typeface="Verdana"/>
                </a:rPr>
                <a:t>4-6</a:t>
              </a:r>
              <a:endParaRPr kumimoji="0" lang="de-DE" sz="1200" b="0" i="0" u="none" strike="noStrike" kern="1200" cap="none" spc="0" normalizeH="0" baseline="0" noProof="0">
                <a:ln>
                  <a:noFill/>
                </a:ln>
                <a:solidFill>
                  <a:prstClr val="black"/>
                </a:solidFill>
                <a:effectLst/>
                <a:uLnTx/>
                <a:uFillTx/>
                <a:ea typeface="Verdana"/>
                <a:cs typeface="Arial"/>
              </a:endParaRPr>
            </a:p>
          </p:txBody>
        </p:sp>
      </p:grpSp>
      <p:sp>
        <p:nvSpPr>
          <p:cNvPr id="2" name="Rectangle: Rounded Corners 78">
            <a:extLst>
              <a:ext uri="{FF2B5EF4-FFF2-40B4-BE49-F238E27FC236}">
                <a16:creationId xmlns:a16="http://schemas.microsoft.com/office/drawing/2014/main" id="{3EEA2935-72C6-F157-3F31-F29686614801}"/>
              </a:ext>
            </a:extLst>
          </p:cNvPr>
          <p:cNvSpPr/>
          <p:nvPr/>
        </p:nvSpPr>
        <p:spPr>
          <a:xfrm>
            <a:off x="320676" y="3946032"/>
            <a:ext cx="8496300" cy="480355"/>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Klinische T1D-Manifestation im Kindes- und Erwachsenenalter tritt bei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Einzelpersonen</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und in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Familien</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gehäuft mit anderen Autoimmunerkrankungen</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auf, darunter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Schilddrüsenerkrankungen</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 und </a:t>
            </a: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Zöliakie</a:t>
            </a:r>
            <a:r>
              <a:rPr kumimoji="0" lang="de-DE" sz="1100"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7-9</a:t>
            </a:r>
          </a:p>
        </p:txBody>
      </p:sp>
    </p:spTree>
    <p:extLst>
      <p:ext uri="{BB962C8B-B14F-4D97-AF65-F5344CB8AC3E}">
        <p14:creationId xmlns:p14="http://schemas.microsoft.com/office/powerpoint/2010/main" val="267362993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DBB367F-20BF-170C-7858-97CE690B39BC}"/>
            </a:ext>
          </a:extLst>
        </p:cNvPr>
        <p:cNvGrpSpPr/>
        <p:nvPr/>
      </p:nvGrpSpPr>
      <p:grpSpPr>
        <a:xfrm>
          <a:off x="0" y="0"/>
          <a:ext cx="0" cy="0"/>
          <a:chOff x="0" y="0"/>
          <a:chExt cx="0" cy="0"/>
        </a:xfrm>
      </p:grpSpPr>
      <p:sp>
        <p:nvSpPr>
          <p:cNvPr id="10" name="Textplatzhalter 9">
            <a:extLst>
              <a:ext uri="{FF2B5EF4-FFF2-40B4-BE49-F238E27FC236}">
                <a16:creationId xmlns:a16="http://schemas.microsoft.com/office/drawing/2014/main" id="{A46638A4-76FB-139E-442D-A3599A641E96}"/>
              </a:ext>
            </a:extLst>
          </p:cNvPr>
          <p:cNvSpPr txBox="1">
            <a:spLocks/>
          </p:cNvSpPr>
          <p:nvPr/>
        </p:nvSpPr>
        <p:spPr>
          <a:xfrm>
            <a:off x="336309"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Ätiologie und Pathogenese bei klinischer Manifestation des T1D im Erwachsenenalter</a:t>
            </a:r>
            <a:endParaRPr lang="de-DE" sz="2000" b="1" baseline="30000">
              <a:solidFill>
                <a:srgbClr val="7030A0"/>
              </a:solidFill>
              <a:latin typeface="+mj-lt"/>
            </a:endParaRPr>
          </a:p>
        </p:txBody>
      </p:sp>
      <p:sp>
        <p:nvSpPr>
          <p:cNvPr id="6" name="Rechteck: abgerundete Ecken 5">
            <a:extLst>
              <a:ext uri="{FF2B5EF4-FFF2-40B4-BE49-F238E27FC236}">
                <a16:creationId xmlns:a16="http://schemas.microsoft.com/office/drawing/2014/main" id="{0E2438F8-509E-6A26-ADEE-00BB04BE8869}"/>
              </a:ext>
            </a:extLst>
          </p:cNvPr>
          <p:cNvSpPr/>
          <p:nvPr/>
        </p:nvSpPr>
        <p:spPr>
          <a:xfrm>
            <a:off x="4215197" y="1169892"/>
            <a:ext cx="4402845" cy="2898881"/>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Signifikante genetische Korrelation zwischen klinischer T1D-Manifestation im Kindes- und Erwachsenenalter </a:t>
            </a:r>
            <a:r>
              <a:rPr lang="de-DE" sz="1100">
                <a:solidFill>
                  <a:schemeClr val="bg1"/>
                </a:solidFill>
                <a:sym typeface="Wingdings" panose="05000000000000000000" pitchFamily="2" charset="2"/>
              </a:rPr>
              <a:t></a:t>
            </a:r>
            <a:r>
              <a:rPr lang="de-DE" sz="1100">
                <a:solidFill>
                  <a:schemeClr val="bg1"/>
                </a:solidFill>
              </a:rPr>
              <a:t> allerdings ist Erkrankungsbeginn im Erwachsenenalter weniger stark mit HLA-</a:t>
            </a:r>
            <a:r>
              <a:rPr lang="de-DE" sz="1100" err="1">
                <a:solidFill>
                  <a:schemeClr val="bg1"/>
                </a:solidFill>
              </a:rPr>
              <a:t>Suszeptibilitätsallelen</a:t>
            </a:r>
            <a:r>
              <a:rPr lang="de-DE" sz="1100">
                <a:solidFill>
                  <a:schemeClr val="bg1"/>
                </a:solidFill>
              </a:rPr>
              <a:t> assoziiert</a:t>
            </a:r>
            <a:r>
              <a:rPr lang="de-DE" sz="1100" baseline="30000">
                <a:solidFill>
                  <a:schemeClr val="bg1"/>
                </a:solidFill>
              </a:rPr>
              <a:t>6,7</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Autoreaktive T-Effektor-Zellen vermitteln die Zerstörung pankreatischer Betazellen bei klinischer T1D-Manifestation auch im Erwachsenenalter</a:t>
            </a:r>
            <a:r>
              <a:rPr lang="de-DE" sz="1100" baseline="30000">
                <a:solidFill>
                  <a:schemeClr val="bg1"/>
                </a:solidFill>
              </a:rPr>
              <a:t>2,3</a:t>
            </a:r>
          </a:p>
          <a:p>
            <a:pPr marL="177800" indent="-177800">
              <a:spcBef>
                <a:spcPts val="1200"/>
              </a:spcBef>
              <a:buClr>
                <a:schemeClr val="accent2"/>
              </a:buClr>
              <a:buSzPct val="120000"/>
              <a:buFont typeface="Arial" panose="020B0604020202020204" pitchFamily="34" charset="0"/>
              <a:buChar char="•"/>
            </a:pPr>
            <a:r>
              <a:rPr lang="de-DE" sz="1100">
                <a:solidFill>
                  <a:schemeClr val="bg1"/>
                </a:solidFill>
              </a:rPr>
              <a:t>Virusinfektion, Rauchen/Tabakkonsum und Ernährung gehören zu den Umweltfaktoren, die zur klinischen Manifestation von T1D im Erwachsenenalter beitragen</a:t>
            </a:r>
            <a:r>
              <a:rPr lang="de-DE" sz="1100" baseline="30000">
                <a:solidFill>
                  <a:schemeClr val="bg1"/>
                </a:solidFill>
              </a:rPr>
              <a:t>4,5</a:t>
            </a:r>
          </a:p>
        </p:txBody>
      </p:sp>
      <p:sp>
        <p:nvSpPr>
          <p:cNvPr id="2" name="Textfeld 1">
            <a:extLst>
              <a:ext uri="{FF2B5EF4-FFF2-40B4-BE49-F238E27FC236}">
                <a16:creationId xmlns:a16="http://schemas.microsoft.com/office/drawing/2014/main" id="{F0546F89-9922-82A4-3C31-0F93586858C8}"/>
              </a:ext>
            </a:extLst>
          </p:cNvPr>
          <p:cNvSpPr txBox="1"/>
          <p:nvPr/>
        </p:nvSpPr>
        <p:spPr>
          <a:xfrm>
            <a:off x="338462" y="4573896"/>
            <a:ext cx="8380816" cy="553998"/>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HLA: humanes </a:t>
            </a:r>
            <a:r>
              <a:rPr kumimoji="0" lang="de-DE" sz="600" b="0" i="0" u="none" strike="noStrike" kern="1200" cap="none" spc="0" normalizeH="0" baseline="0" noProof="0" err="1">
                <a:ln>
                  <a:noFill/>
                </a:ln>
                <a:solidFill>
                  <a:srgbClr val="404040"/>
                </a:solidFill>
                <a:effectLst/>
                <a:uLnTx/>
                <a:uFillTx/>
                <a:latin typeface="Verdana"/>
                <a:ea typeface="+mn-ea"/>
                <a:cs typeface="Arial"/>
              </a:rPr>
              <a:t>Leukozytenantigen</a:t>
            </a:r>
            <a:r>
              <a:rPr kumimoji="0" lang="de-DE" sz="600" b="0" i="0" u="none" strike="noStrike" kern="1200" cap="none" spc="0" normalizeH="0" baseline="0" noProof="0">
                <a:ln>
                  <a:noFill/>
                </a:ln>
                <a:solidFill>
                  <a:srgbClr val="404040"/>
                </a:solidFill>
                <a:effectLst/>
                <a:uLnTx/>
                <a:uFillTx/>
                <a:latin typeface="Verdana"/>
                <a:ea typeface="+mn-ea"/>
                <a:cs typeface="Arial"/>
              </a:rPr>
              <a:t>. T1D: Typ-1-Diabetes. INS: Insulin-Gen. PTPN22: Tyrosin-Protein-Phosphatase Non-Rezeptor Typ 22; Gen, das für eine lymphoid-spezifische Phosphatase kodiert, die ein Master-Regulator der Immunantwort ist. SH2B3: SH2B-Adapterprotein 3 = Lymphozyten-Adapterprotein, ein </a:t>
            </a:r>
            <a:r>
              <a:rPr kumimoji="0" lang="de-DE" sz="600" b="0" i="0" u="none" strike="noStrike" kern="1200" cap="none" spc="0" normalizeH="0" baseline="0" noProof="0" err="1">
                <a:ln>
                  <a:noFill/>
                </a:ln>
                <a:solidFill>
                  <a:srgbClr val="404040"/>
                </a:solidFill>
                <a:effectLst/>
                <a:uLnTx/>
                <a:uFillTx/>
                <a:latin typeface="Verdana"/>
                <a:ea typeface="+mn-ea"/>
                <a:cs typeface="Arial"/>
              </a:rPr>
              <a:t>Immunregulatorprotein</a:t>
            </a:r>
            <a:r>
              <a:rPr kumimoji="0" lang="de-DE" sz="600" b="0" i="0" u="none" strike="noStrike" kern="1200" cap="none" spc="0" normalizeH="0" baseline="0" noProof="0">
                <a:ln>
                  <a:noFill/>
                </a:ln>
                <a:solidFill>
                  <a:srgbClr val="404040"/>
                </a:solidFill>
                <a:effectLst/>
                <a:uLnTx/>
                <a:uFillTx/>
                <a:latin typeface="Verdana"/>
                <a:ea typeface="+mn-ea"/>
                <a:cs typeface="Arial"/>
              </a:rPr>
              <a:t>.</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de-DE" sz="600" b="0" i="0" u="none" strike="noStrike" kern="1200" cap="none" spc="0" normalizeH="0" baseline="0" noProof="0">
              <a:ln>
                <a:noFill/>
              </a:ln>
              <a:solidFill>
                <a:srgbClr val="404040"/>
              </a:solidFill>
              <a:effectLst/>
              <a:uLnTx/>
              <a:uFillTx/>
              <a:latin typeface="Verdana"/>
              <a:ea typeface="+mn-ea"/>
              <a:cs typeface="Arial"/>
            </a:endParaRPr>
          </a:p>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Cousminer</a:t>
            </a:r>
            <a:r>
              <a:rPr kumimoji="0" lang="de-DE" sz="600" b="0" i="0" u="none" strike="noStrike" kern="1200" cap="none" spc="0" normalizeH="0" baseline="0" noProof="0">
                <a:ln>
                  <a:noFill/>
                </a:ln>
                <a:solidFill>
                  <a:srgbClr val="404040"/>
                </a:solidFill>
                <a:effectLst/>
                <a:uLnTx/>
                <a:uFillTx/>
                <a:latin typeface="Verdana"/>
                <a:ea typeface="+mn-ea"/>
                <a:cs typeface="Arial"/>
              </a:rPr>
              <a:t> DL </a:t>
            </a:r>
            <a:r>
              <a:rPr kumimoji="0" lang="de-DE" sz="600" b="0" i="1" u="none" strike="noStrike" kern="1200" cap="none" spc="0" normalizeH="0" baseline="0" noProof="0">
                <a:ln>
                  <a:noFill/>
                </a:ln>
                <a:solidFill>
                  <a:srgbClr val="404040"/>
                </a:solidFill>
                <a:effectLst/>
                <a:uLnTx/>
                <a:uFillTx/>
                <a:latin typeface="Verdana"/>
                <a:ea typeface="+mn-ea"/>
                <a:cs typeface="Arial"/>
              </a:rPr>
              <a:t>et al. Diabetes Care </a:t>
            </a:r>
            <a:r>
              <a:rPr kumimoji="0" lang="de-DE" sz="600" b="0" i="0" u="none" strike="noStrike" kern="1200" cap="none" spc="0" normalizeH="0" baseline="0" noProof="0">
                <a:ln>
                  <a:noFill/>
                </a:ln>
                <a:solidFill>
                  <a:srgbClr val="404040"/>
                </a:solidFill>
                <a:effectLst/>
                <a:uLnTx/>
                <a:uFillTx/>
                <a:latin typeface="Verdana"/>
                <a:ea typeface="+mn-ea"/>
                <a:cs typeface="Arial"/>
              </a:rPr>
              <a:t>2018; 41: 2396–403. </a:t>
            </a:r>
            <a:r>
              <a:rPr kumimoji="0" lang="de-DE" sz="600" b="1" i="0" u="none" strike="noStrike" kern="1200" cap="none" spc="0" normalizeH="0" baseline="0" noProof="0">
                <a:ln>
                  <a:noFill/>
                </a:ln>
                <a:solidFill>
                  <a:srgbClr val="404040"/>
                </a:solidFill>
                <a:effectLst/>
                <a:uLnTx/>
                <a:uFillTx/>
                <a:latin typeface="Verdana"/>
                <a:ea typeface="+mn-ea"/>
                <a:cs typeface="Arial"/>
              </a:rPr>
              <a:t>2. </a:t>
            </a:r>
            <a:r>
              <a:rPr kumimoji="0" lang="de-DE" sz="600" b="0" i="0" u="none" strike="noStrike" kern="1200" cap="none" spc="0" normalizeH="0" baseline="0" noProof="0">
                <a:ln>
                  <a:noFill/>
                </a:ln>
                <a:solidFill>
                  <a:srgbClr val="404040"/>
                </a:solidFill>
                <a:effectLst/>
                <a:uLnTx/>
                <a:uFillTx/>
                <a:latin typeface="Verdana"/>
                <a:ea typeface="+mn-ea"/>
                <a:cs typeface="Arial"/>
              </a:rPr>
              <a:t>Aida K </a:t>
            </a:r>
            <a:r>
              <a:rPr kumimoji="0" lang="de-DE" sz="600" b="0" i="1" u="none" strike="noStrike" kern="1200" cap="none" spc="0" normalizeH="0" baseline="0" noProof="0">
                <a:ln>
                  <a:noFill/>
                </a:ln>
                <a:solidFill>
                  <a:srgbClr val="404040"/>
                </a:solidFill>
                <a:effectLst/>
                <a:uLnTx/>
                <a:uFillTx/>
                <a:latin typeface="Verdana"/>
                <a:ea typeface="+mn-ea"/>
                <a:cs typeface="Arial"/>
              </a:rPr>
              <a:t>et al. </a:t>
            </a:r>
            <a:r>
              <a:rPr kumimoji="0" lang="de-DE" sz="600" b="0" i="1" u="none" strike="noStrike" kern="1200" cap="none" spc="0" normalizeH="0" baseline="0" noProof="0" err="1">
                <a:ln>
                  <a:noFill/>
                </a:ln>
                <a:solidFill>
                  <a:srgbClr val="404040"/>
                </a:solidFill>
                <a:effectLst/>
                <a:uLnTx/>
                <a:uFillTx/>
                <a:latin typeface="Verdana"/>
                <a:ea typeface="+mn-ea"/>
                <a:cs typeface="Arial"/>
              </a:rPr>
              <a:t>Pancreas</a:t>
            </a:r>
            <a:r>
              <a:rPr kumimoji="0" lang="de-DE" sz="600" b="0" i="1"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a:ln>
                  <a:noFill/>
                </a:ln>
                <a:solidFill>
                  <a:srgbClr val="404040"/>
                </a:solidFill>
                <a:effectLst/>
                <a:uLnTx/>
                <a:uFillTx/>
                <a:latin typeface="Verdana"/>
                <a:ea typeface="+mn-ea"/>
                <a:cs typeface="Arial"/>
              </a:rPr>
              <a:t>2018; 47: 1101–9. </a:t>
            </a:r>
            <a:r>
              <a:rPr kumimoji="0" lang="de-DE" sz="600" b="1" i="0" u="none" strike="noStrike" kern="1200" cap="none" spc="0" normalizeH="0" baseline="0" noProof="0">
                <a:ln>
                  <a:noFill/>
                </a:ln>
                <a:solidFill>
                  <a:srgbClr val="404040"/>
                </a:solidFill>
                <a:effectLst/>
                <a:uLnTx/>
                <a:uFillTx/>
                <a:latin typeface="Verdana"/>
                <a:ea typeface="+mn-ea"/>
                <a:cs typeface="Arial"/>
              </a:rPr>
              <a:t>3.</a:t>
            </a:r>
            <a:r>
              <a:rPr kumimoji="0" lang="de-DE" sz="600" b="0" i="0" u="none" strike="noStrike" kern="1200" cap="none" spc="0" normalizeH="0" baseline="0" noProof="0">
                <a:ln>
                  <a:noFill/>
                </a:ln>
                <a:solidFill>
                  <a:srgbClr val="404040"/>
                </a:solidFill>
                <a:effectLst/>
                <a:uLnTx/>
                <a:uFillTx/>
                <a:latin typeface="Verdana"/>
                <a:ea typeface="+mn-ea"/>
                <a:cs typeface="Arial"/>
              </a:rPr>
              <a:t> Jörns A </a:t>
            </a:r>
            <a:r>
              <a:rPr kumimoji="0" lang="de-DE" sz="600" b="0" i="1" u="none" strike="noStrike" kern="1200" cap="none" spc="0" normalizeH="0" baseline="0" noProof="0">
                <a:ln>
                  <a:noFill/>
                </a:ln>
                <a:solidFill>
                  <a:srgbClr val="404040"/>
                </a:solidFill>
                <a:effectLst/>
                <a:uLnTx/>
                <a:uFillTx/>
                <a:latin typeface="Verdana"/>
                <a:ea typeface="+mn-ea"/>
                <a:cs typeface="Arial"/>
              </a:rPr>
              <a:t>et al. Diabetes </a:t>
            </a:r>
            <a:r>
              <a:rPr kumimoji="0" lang="de-DE" sz="600" b="0" i="0" u="none" strike="noStrike" kern="1200" cap="none" spc="0" normalizeH="0" baseline="0" noProof="0">
                <a:ln>
                  <a:noFill/>
                </a:ln>
                <a:solidFill>
                  <a:srgbClr val="404040"/>
                </a:solidFill>
                <a:effectLst/>
                <a:uLnTx/>
                <a:uFillTx/>
                <a:latin typeface="Verdana"/>
                <a:ea typeface="+mn-ea"/>
                <a:cs typeface="Arial"/>
              </a:rPr>
              <a:t>2020; 69: 624–33. </a:t>
            </a:r>
            <a:r>
              <a:rPr kumimoji="0" lang="de-DE" sz="600" b="1" i="0" u="none" strike="noStrike" kern="1200" cap="none" spc="0" normalizeH="0" baseline="0" noProof="0">
                <a:ln>
                  <a:noFill/>
                </a:ln>
                <a:solidFill>
                  <a:srgbClr val="404040"/>
                </a:solidFill>
                <a:effectLst/>
                <a:uLnTx/>
                <a:uFillTx/>
                <a:latin typeface="Verdana"/>
                <a:ea typeface="+mn-ea"/>
                <a:cs typeface="Arial"/>
              </a:rPr>
              <a:t>4.</a:t>
            </a:r>
            <a:r>
              <a:rPr kumimoji="0" lang="de-DE" sz="600" b="0" i="0" u="none" strike="noStrike" kern="1200" cap="none" spc="0" normalizeH="0" baseline="0" noProof="0">
                <a:ln>
                  <a:noFill/>
                </a:ln>
                <a:solidFill>
                  <a:srgbClr val="404040"/>
                </a:solidFill>
                <a:effectLst/>
                <a:uLnTx/>
                <a:uFillTx/>
                <a:latin typeface="Verdana"/>
                <a:ea typeface="+mn-ea"/>
                <a:cs typeface="Arial"/>
              </a:rPr>
              <a:t> Carlsson S. </a:t>
            </a:r>
            <a:r>
              <a:rPr kumimoji="0" lang="de-DE" sz="600" b="0" i="1" u="none" strike="noStrike" kern="1200" cap="none" spc="0" normalizeH="0" baseline="0" noProof="0">
                <a:ln>
                  <a:noFill/>
                </a:ln>
                <a:solidFill>
                  <a:srgbClr val="404040"/>
                </a:solidFill>
                <a:effectLst/>
                <a:uLnTx/>
                <a:uFillTx/>
                <a:latin typeface="Verdana"/>
                <a:ea typeface="+mn-ea"/>
                <a:cs typeface="Arial"/>
              </a:rPr>
              <a:t>Front </a:t>
            </a:r>
            <a:r>
              <a:rPr kumimoji="0" lang="de-DE" sz="600" b="0" i="1" u="none" strike="noStrike" kern="1200" cap="none" spc="0" normalizeH="0" baseline="0" noProof="0" err="1">
                <a:ln>
                  <a:noFill/>
                </a:ln>
                <a:solidFill>
                  <a:srgbClr val="404040"/>
                </a:solidFill>
                <a:effectLst/>
                <a:uLnTx/>
                <a:uFillTx/>
                <a:latin typeface="Verdana"/>
                <a:ea typeface="+mn-ea"/>
                <a:cs typeface="Arial"/>
              </a:rPr>
              <a:t>Endocrinol</a:t>
            </a:r>
            <a:r>
              <a:rPr kumimoji="0" lang="de-DE" sz="600" b="0" i="1" u="none" strike="noStrike" kern="1200" cap="none" spc="0" normalizeH="0" baseline="0" noProof="0">
                <a:ln>
                  <a:noFill/>
                </a:ln>
                <a:solidFill>
                  <a:srgbClr val="404040"/>
                </a:solidFill>
                <a:effectLst/>
                <a:uLnTx/>
                <a:uFillTx/>
                <a:latin typeface="Verdana"/>
                <a:ea typeface="+mn-ea"/>
                <a:cs typeface="Arial"/>
              </a:rPr>
              <a:t> (Lausanne) </a:t>
            </a:r>
            <a:r>
              <a:rPr kumimoji="0" lang="de-DE" sz="600" b="0" i="0" u="none" strike="noStrike" kern="1200" cap="none" spc="0" normalizeH="0" baseline="0" noProof="0">
                <a:ln>
                  <a:noFill/>
                </a:ln>
                <a:solidFill>
                  <a:srgbClr val="404040"/>
                </a:solidFill>
                <a:effectLst/>
                <a:uLnTx/>
                <a:uFillTx/>
                <a:latin typeface="Verdana"/>
                <a:ea typeface="+mn-ea"/>
                <a:cs typeface="Arial"/>
              </a:rPr>
              <a:t>2022; 13: 917850. </a:t>
            </a:r>
            <a:r>
              <a:rPr kumimoji="0" lang="de-DE" sz="600" b="1" i="0" u="none" strike="noStrike" kern="1200" cap="none" spc="0" normalizeH="0" baseline="0" noProof="0">
                <a:ln>
                  <a:noFill/>
                </a:ln>
                <a:solidFill>
                  <a:srgbClr val="404040"/>
                </a:solidFill>
                <a:effectLst/>
                <a:uLnTx/>
                <a:uFillTx/>
                <a:latin typeface="Verdana"/>
                <a:ea typeface="+mn-ea"/>
                <a:cs typeface="Arial"/>
              </a:rPr>
              <a:t>5.</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0" i="0" u="none" strike="noStrike" kern="1200" cap="none" spc="0" normalizeH="0" baseline="0" noProof="0" err="1">
                <a:ln>
                  <a:noFill/>
                </a:ln>
                <a:solidFill>
                  <a:srgbClr val="404040"/>
                </a:solidFill>
                <a:effectLst/>
                <a:uLnTx/>
                <a:uFillTx/>
                <a:latin typeface="Verdana"/>
                <a:ea typeface="+mn-ea"/>
                <a:cs typeface="Arial"/>
              </a:rPr>
              <a:t>Buzzetti</a:t>
            </a:r>
            <a:r>
              <a:rPr kumimoji="0" lang="de-DE" sz="600" b="0" i="0" u="none" strike="noStrike" kern="1200" cap="none" spc="0" normalizeH="0" baseline="0" noProof="0">
                <a:ln>
                  <a:noFill/>
                </a:ln>
                <a:solidFill>
                  <a:srgbClr val="404040"/>
                </a:solidFill>
                <a:effectLst/>
                <a:uLnTx/>
                <a:uFillTx/>
                <a:latin typeface="Verdana"/>
                <a:ea typeface="+mn-ea"/>
                <a:cs typeface="Arial"/>
              </a:rPr>
              <a:t> R </a:t>
            </a:r>
            <a:r>
              <a:rPr kumimoji="0" lang="de-DE" sz="600" b="0" i="1" u="none" strike="noStrike" kern="1200" cap="none" spc="0" normalizeH="0" baseline="0" noProof="0">
                <a:ln>
                  <a:noFill/>
                </a:ln>
                <a:solidFill>
                  <a:srgbClr val="404040"/>
                </a:solidFill>
                <a:effectLst/>
                <a:uLnTx/>
                <a:uFillTx/>
                <a:latin typeface="Verdana"/>
                <a:ea typeface="+mn-ea"/>
                <a:cs typeface="Arial"/>
              </a:rPr>
              <a:t>et al. Nat Rev Dis Primers </a:t>
            </a:r>
            <a:r>
              <a:rPr kumimoji="0" lang="de-DE" sz="600" b="0" i="0" u="none" strike="noStrike" kern="1200" cap="none" spc="0" normalizeH="0" baseline="0" noProof="0">
                <a:ln>
                  <a:noFill/>
                </a:ln>
                <a:solidFill>
                  <a:srgbClr val="404040"/>
                </a:solidFill>
                <a:effectLst/>
                <a:uLnTx/>
                <a:uFillTx/>
                <a:latin typeface="Verdana"/>
                <a:ea typeface="+mn-ea"/>
                <a:cs typeface="Arial"/>
              </a:rPr>
              <a:t>2022; 8: 63. </a:t>
            </a:r>
            <a:r>
              <a:rPr kumimoji="0" lang="de-DE" sz="600" b="1" i="0" u="none" strike="noStrike" kern="1200" cap="none" spc="0" normalizeH="0" baseline="0" noProof="0">
                <a:ln>
                  <a:noFill/>
                </a:ln>
                <a:solidFill>
                  <a:srgbClr val="404040"/>
                </a:solidFill>
                <a:effectLst/>
                <a:uLnTx/>
                <a:uFillTx/>
                <a:latin typeface="Verdana"/>
                <a:ea typeface="+mn-ea"/>
                <a:cs typeface="Arial"/>
              </a:rPr>
              <a:t>6.</a:t>
            </a:r>
            <a:r>
              <a:rPr kumimoji="0" lang="de-DE" sz="600" b="0" i="0" u="none" strike="noStrike" kern="1200" cap="none" spc="0" normalizeH="0" baseline="0" noProof="0">
                <a:ln>
                  <a:noFill/>
                </a:ln>
                <a:solidFill>
                  <a:srgbClr val="404040"/>
                </a:solidFill>
                <a:effectLst/>
                <a:uLnTx/>
                <a:uFillTx/>
                <a:latin typeface="Verdana"/>
                <a:ea typeface="+mn-ea"/>
                <a:cs typeface="Arial"/>
              </a:rPr>
              <a:t> Zhu M </a:t>
            </a:r>
            <a:r>
              <a:rPr kumimoji="0" lang="de-DE" sz="600" b="0" i="1" u="none" strike="noStrike" kern="1200" cap="none" spc="0" normalizeH="0" baseline="0" noProof="0">
                <a:ln>
                  <a:noFill/>
                </a:ln>
                <a:solidFill>
                  <a:srgbClr val="404040"/>
                </a:solidFill>
                <a:effectLst/>
                <a:uLnTx/>
                <a:uFillTx/>
                <a:latin typeface="Verdana"/>
                <a:ea typeface="+mn-ea"/>
                <a:cs typeface="Arial"/>
              </a:rPr>
              <a:t>et al. Diabetes Care </a:t>
            </a:r>
            <a:r>
              <a:rPr kumimoji="0" lang="de-DE" sz="600" b="0" i="0" u="none" strike="noStrike" kern="1200" cap="none" spc="0" normalizeH="0" baseline="0" noProof="0">
                <a:ln>
                  <a:noFill/>
                </a:ln>
                <a:solidFill>
                  <a:srgbClr val="404040"/>
                </a:solidFill>
                <a:effectLst/>
                <a:uLnTx/>
                <a:uFillTx/>
                <a:latin typeface="Verdana"/>
                <a:ea typeface="+mn-ea"/>
                <a:cs typeface="Arial"/>
              </a:rPr>
              <a:t>2019; 42: 1414–21. </a:t>
            </a:r>
            <a:r>
              <a:rPr kumimoji="0" lang="de-DE" sz="600" b="1" i="0" u="none" strike="noStrike" kern="1200" cap="none" spc="0" normalizeH="0" baseline="0" noProof="0">
                <a:ln>
                  <a:noFill/>
                </a:ln>
                <a:solidFill>
                  <a:srgbClr val="404040"/>
                </a:solidFill>
                <a:effectLst/>
                <a:uLnTx/>
                <a:uFillTx/>
                <a:latin typeface="Verdana"/>
                <a:ea typeface="+mn-ea"/>
                <a:cs typeface="Arial"/>
              </a:rPr>
              <a:t>7.</a:t>
            </a:r>
            <a:r>
              <a:rPr kumimoji="0" lang="de-DE" sz="600" b="0" i="0" u="none" strike="noStrike" kern="1200" cap="none" spc="0" normalizeH="0" baseline="0" noProof="0">
                <a:ln>
                  <a:noFill/>
                </a:ln>
                <a:solidFill>
                  <a:srgbClr val="404040"/>
                </a:solidFill>
                <a:effectLst/>
                <a:uLnTx/>
                <a:uFillTx/>
                <a:latin typeface="Verdana"/>
                <a:ea typeface="+mn-ea"/>
                <a:cs typeface="Arial"/>
              </a:rPr>
              <a:t> Mishra R </a:t>
            </a:r>
            <a:r>
              <a:rPr kumimoji="0" lang="de-DE" sz="600" b="0" i="1" u="none" strike="noStrike" kern="1200" cap="none" spc="0" normalizeH="0" baseline="0" noProof="0">
                <a:ln>
                  <a:noFill/>
                </a:ln>
                <a:solidFill>
                  <a:srgbClr val="404040"/>
                </a:solidFill>
                <a:effectLst/>
                <a:uLnTx/>
                <a:uFillTx/>
                <a:latin typeface="Verdana"/>
                <a:ea typeface="+mn-ea"/>
                <a:cs typeface="Arial"/>
              </a:rPr>
              <a:t>et al. Diabetes Care </a:t>
            </a:r>
            <a:r>
              <a:rPr kumimoji="0" lang="de-DE" sz="600" b="0" i="0" u="none" strike="noStrike" kern="1200" cap="none" spc="0" normalizeH="0" baseline="0" noProof="0">
                <a:ln>
                  <a:noFill/>
                </a:ln>
                <a:solidFill>
                  <a:srgbClr val="404040"/>
                </a:solidFill>
                <a:effectLst/>
                <a:uLnTx/>
                <a:uFillTx/>
                <a:latin typeface="Verdana"/>
                <a:ea typeface="+mn-ea"/>
                <a:cs typeface="Arial"/>
              </a:rPr>
              <a:t>2020; 43: 418–25.</a:t>
            </a:r>
          </a:p>
        </p:txBody>
      </p:sp>
      <p:grpSp>
        <p:nvGrpSpPr>
          <p:cNvPr id="55" name="Group 2">
            <a:extLst>
              <a:ext uri="{FF2B5EF4-FFF2-40B4-BE49-F238E27FC236}">
                <a16:creationId xmlns:a16="http://schemas.microsoft.com/office/drawing/2014/main" id="{570E4D04-A42B-19C5-5F46-76C23FFB539C}"/>
              </a:ext>
            </a:extLst>
          </p:cNvPr>
          <p:cNvGrpSpPr/>
          <p:nvPr/>
        </p:nvGrpSpPr>
        <p:grpSpPr>
          <a:xfrm>
            <a:off x="289573" y="1082773"/>
            <a:ext cx="3241211" cy="3070417"/>
            <a:chOff x="215016" y="938734"/>
            <a:chExt cx="3241211" cy="3070417"/>
          </a:xfrm>
        </p:grpSpPr>
        <p:grpSp>
          <p:nvGrpSpPr>
            <p:cNvPr id="56" name="Group 10">
              <a:extLst>
                <a:ext uri="{FF2B5EF4-FFF2-40B4-BE49-F238E27FC236}">
                  <a16:creationId xmlns:a16="http://schemas.microsoft.com/office/drawing/2014/main" id="{B7CCFF31-38DB-1B60-A4EE-0AB380C9F469}"/>
                </a:ext>
              </a:extLst>
            </p:cNvPr>
            <p:cNvGrpSpPr/>
            <p:nvPr/>
          </p:nvGrpSpPr>
          <p:grpSpPr>
            <a:xfrm>
              <a:off x="492635" y="938734"/>
              <a:ext cx="2767377" cy="2316115"/>
              <a:chOff x="510873" y="844545"/>
              <a:chExt cx="2818286" cy="2358720"/>
            </a:xfrm>
          </p:grpSpPr>
          <p:sp>
            <p:nvSpPr>
              <p:cNvPr id="60" name="Rounded Rectangle 18">
                <a:extLst>
                  <a:ext uri="{FF2B5EF4-FFF2-40B4-BE49-F238E27FC236}">
                    <a16:creationId xmlns:a16="http://schemas.microsoft.com/office/drawing/2014/main" id="{68D6C912-6855-7C9C-01C9-004E76D0B105}"/>
                  </a:ext>
                </a:extLst>
              </p:cNvPr>
              <p:cNvSpPr/>
              <p:nvPr/>
            </p:nvSpPr>
            <p:spPr>
              <a:xfrm>
                <a:off x="1101773" y="844545"/>
                <a:ext cx="1554479" cy="1554482"/>
              </a:xfrm>
              <a:prstGeom prst="ellipse">
                <a:avLst/>
              </a:prstGeom>
              <a:solidFill>
                <a:schemeClr val="accent1">
                  <a:alpha val="47352"/>
                </a:schemeClr>
              </a:solidFill>
              <a:ln w="38100" cap="flat" cmpd="sng" algn="ctr">
                <a:solidFill>
                  <a:schemeClr val="accent1"/>
                </a:solidFill>
                <a:prstDash val="solid"/>
                <a:miter lim="800000"/>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FFFFFF"/>
                  </a:solidFill>
                  <a:effectLst/>
                  <a:uLnTx/>
                  <a:uFillTx/>
                  <a:latin typeface="Calibri" panose="020F0502020204030204"/>
                  <a:ea typeface="Verdana"/>
                  <a:cs typeface="Arial"/>
                </a:endParaRPr>
              </a:p>
            </p:txBody>
          </p:sp>
          <p:sp>
            <p:nvSpPr>
              <p:cNvPr id="61" name="Rounded Rectangle 20">
                <a:extLst>
                  <a:ext uri="{FF2B5EF4-FFF2-40B4-BE49-F238E27FC236}">
                    <a16:creationId xmlns:a16="http://schemas.microsoft.com/office/drawing/2014/main" id="{15CC89D9-0579-F960-E774-9F5CA44EF8A9}"/>
                  </a:ext>
                </a:extLst>
              </p:cNvPr>
              <p:cNvSpPr/>
              <p:nvPr/>
            </p:nvSpPr>
            <p:spPr>
              <a:xfrm>
                <a:off x="510873" y="1648782"/>
                <a:ext cx="1645920" cy="1554483"/>
              </a:xfrm>
              <a:prstGeom prst="ellipse">
                <a:avLst/>
              </a:prstGeom>
              <a:solidFill>
                <a:srgbClr val="6460AA">
                  <a:alpha val="50165"/>
                </a:srgbClr>
              </a:solidFill>
              <a:ln w="38100" cap="flat" cmpd="sng" algn="ctr">
                <a:solidFill>
                  <a:srgbClr val="6460AA"/>
                </a:solidFill>
                <a:prstDash val="solid"/>
                <a:miter lim="800000"/>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FFFFFF"/>
                  </a:solidFill>
                  <a:effectLst/>
                  <a:uLnTx/>
                  <a:uFillTx/>
                  <a:latin typeface="Calibri" panose="020F0502020204030204"/>
                  <a:ea typeface="Verdana"/>
                  <a:cs typeface="Arial"/>
                </a:endParaRPr>
              </a:p>
            </p:txBody>
          </p:sp>
          <p:sp>
            <p:nvSpPr>
              <p:cNvPr id="62" name="Rounded Rectangle 19">
                <a:extLst>
                  <a:ext uri="{FF2B5EF4-FFF2-40B4-BE49-F238E27FC236}">
                    <a16:creationId xmlns:a16="http://schemas.microsoft.com/office/drawing/2014/main" id="{BBF74C1F-E8CC-8A6F-6AB9-FE79147FCF5A}"/>
                  </a:ext>
                </a:extLst>
              </p:cNvPr>
              <p:cNvSpPr/>
              <p:nvPr/>
            </p:nvSpPr>
            <p:spPr>
              <a:xfrm>
                <a:off x="1597424" y="1648781"/>
                <a:ext cx="1645920" cy="1554483"/>
              </a:xfrm>
              <a:prstGeom prst="ellipse">
                <a:avLst/>
              </a:prstGeom>
              <a:solidFill>
                <a:srgbClr val="0D6789">
                  <a:alpha val="51000"/>
                </a:srgbClr>
              </a:solidFill>
              <a:ln w="38100" cap="flat" cmpd="sng" algn="ctr">
                <a:solidFill>
                  <a:srgbClr val="0D6789"/>
                </a:solidFill>
                <a:prstDash val="solid"/>
                <a:miter lim="800000"/>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FFFFFF"/>
                  </a:solidFill>
                  <a:effectLst/>
                  <a:uLnTx/>
                  <a:uFillTx/>
                  <a:latin typeface="Calibri" panose="020F0502020204030204"/>
                  <a:ea typeface="Verdana"/>
                  <a:cs typeface="Arial"/>
                </a:endParaRPr>
              </a:p>
            </p:txBody>
          </p:sp>
          <p:pic>
            <p:nvPicPr>
              <p:cNvPr id="63" name="Picture 15">
                <a:extLst>
                  <a:ext uri="{FF2B5EF4-FFF2-40B4-BE49-F238E27FC236}">
                    <a16:creationId xmlns:a16="http://schemas.microsoft.com/office/drawing/2014/main" id="{70E8C5AD-5BE4-47CD-75E2-0BD0074DDB70}"/>
                  </a:ext>
                </a:extLst>
              </p:cNvPr>
              <p:cNvPicPr>
                <a:picLocks noChangeAspect="1"/>
              </p:cNvPicPr>
              <p:nvPr/>
            </p:nvPicPr>
            <p:blipFill>
              <a:blip r:embed="rId3">
                <a:duotone>
                  <a:srgbClr val="C25BB8">
                    <a:shade val="45000"/>
                    <a:satMod val="135000"/>
                  </a:srgbClr>
                  <a:prstClr val="white"/>
                </a:duotone>
                <a:extLst>
                  <a:ext uri="{BEBA8EAE-BF5A-486C-A8C5-ECC9F3942E4B}">
                    <a14:imgProps xmlns:a14="http://schemas.microsoft.com/office/drawing/2010/main">
                      <a14:imgLayer r:embed="rId4">
                        <a14:imgEffect>
                          <a14:brightnessContrast bright="100000"/>
                        </a14:imgEffect>
                      </a14:imgLayer>
                    </a14:imgProps>
                  </a:ext>
                  <a:ext uri="{28A0092B-C50C-407E-A947-70E740481C1C}">
                    <a14:useLocalDpi xmlns:a14="http://schemas.microsoft.com/office/drawing/2010/main" val="0"/>
                  </a:ext>
                </a:extLst>
              </a:blip>
              <a:stretch>
                <a:fillRect/>
              </a:stretch>
            </p:blipFill>
            <p:spPr>
              <a:xfrm rot="20823426">
                <a:off x="1749557" y="961747"/>
                <a:ext cx="292637" cy="337902"/>
              </a:xfrm>
              <a:prstGeom prst="rect">
                <a:avLst/>
              </a:prstGeom>
            </p:spPr>
          </p:pic>
          <p:sp>
            <p:nvSpPr>
              <p:cNvPr id="64" name="TextBox 16">
                <a:extLst>
                  <a:ext uri="{FF2B5EF4-FFF2-40B4-BE49-F238E27FC236}">
                    <a16:creationId xmlns:a16="http://schemas.microsoft.com/office/drawing/2014/main" id="{DB5E959F-11EE-61EC-8182-1DF2EA597170}"/>
                  </a:ext>
                </a:extLst>
              </p:cNvPr>
              <p:cNvSpPr txBox="1"/>
              <p:nvPr/>
            </p:nvSpPr>
            <p:spPr>
              <a:xfrm>
                <a:off x="1209742" y="1277714"/>
                <a:ext cx="1372266" cy="372488"/>
              </a:xfrm>
              <a:prstGeom prst="rect">
                <a:avLst/>
              </a:prstGeom>
              <a:noFill/>
            </p:spPr>
            <p:txBody>
              <a:bodyPr wrap="square">
                <a:spAutoFit/>
              </a:bodyPr>
              <a:lstStyle/>
              <a:p>
                <a:pPr marL="3572" marR="0" lvl="0" indent="-3572" algn="ctr" defTabSz="685783" rtl="0" eaLnBrk="1" fontAlgn="auto" latinLnBrk="0" hangingPunct="1">
                  <a:lnSpc>
                    <a:spcPct val="100000"/>
                  </a:lnSpc>
                  <a:spcBef>
                    <a:spcPts val="0"/>
                  </a:spcBef>
                  <a:spcAft>
                    <a:spcPts val="450"/>
                  </a:spcAft>
                  <a:buClrTx/>
                  <a:buSzTx/>
                  <a:buFontTx/>
                  <a:buNone/>
                  <a:tabLst/>
                  <a:defRPr/>
                </a:pPr>
                <a:r>
                  <a:rPr kumimoji="0" lang="de" sz="900" b="0" i="1" u="none" strike="noStrike" kern="1200" cap="none" spc="0" normalizeH="0" baseline="0" noProof="0">
                    <a:ln>
                      <a:noFill/>
                    </a:ln>
                    <a:solidFill>
                      <a:srgbClr val="FFFFFF"/>
                    </a:solidFill>
                    <a:effectLst/>
                    <a:uLnTx/>
                    <a:uFillTx/>
                    <a:latin typeface="Verdana"/>
                    <a:ea typeface="Verdana"/>
                    <a:cs typeface="Verdana"/>
                  </a:rPr>
                  <a:t>HLA, INS,</a:t>
                </a:r>
                <a:br>
                  <a:rPr kumimoji="0" sz="900" b="0" i="0" u="none" strike="noStrike" kern="1200" cap="none" spc="0" normalizeH="0" baseline="0" noProof="0">
                    <a:ln>
                      <a:noFill/>
                    </a:ln>
                    <a:solidFill>
                      <a:prstClr val="black"/>
                    </a:solidFill>
                    <a:effectLst/>
                    <a:uLnTx/>
                    <a:uFillTx/>
                    <a:latin typeface="Verdana"/>
                    <a:ea typeface="Verdana"/>
                    <a:cs typeface="Arial"/>
                  </a:rPr>
                </a:br>
                <a:r>
                  <a:rPr kumimoji="0" lang="de" sz="900" b="0" i="1" u="none" strike="noStrike" kern="1200" cap="none" spc="0" normalizeH="0" baseline="0" noProof="0">
                    <a:ln>
                      <a:noFill/>
                    </a:ln>
                    <a:solidFill>
                      <a:srgbClr val="FFFFFF"/>
                    </a:solidFill>
                    <a:effectLst/>
                    <a:uLnTx/>
                    <a:uFillTx/>
                    <a:latin typeface="Verdana"/>
                    <a:ea typeface="Verdana"/>
                    <a:cs typeface="Verdana"/>
                  </a:rPr>
                  <a:t>PTPN22, SH2B3</a:t>
                </a:r>
                <a:r>
                  <a:rPr kumimoji="0" lang="de" sz="900" b="0" i="1" u="none" strike="noStrike" kern="1200" cap="none" spc="0" normalizeH="0" baseline="30000" noProof="0">
                    <a:ln>
                      <a:noFill/>
                    </a:ln>
                    <a:solidFill>
                      <a:srgbClr val="FFFFFF"/>
                    </a:solidFill>
                    <a:effectLst/>
                    <a:uLnTx/>
                    <a:uFillTx/>
                    <a:latin typeface="Verdana"/>
                    <a:ea typeface="Verdana"/>
                    <a:cs typeface="Verdana"/>
                  </a:rPr>
                  <a:t>1</a:t>
                </a:r>
              </a:p>
            </p:txBody>
          </p:sp>
          <p:sp>
            <p:nvSpPr>
              <p:cNvPr id="65" name="Freeform 10">
                <a:extLst>
                  <a:ext uri="{FF2B5EF4-FFF2-40B4-BE49-F238E27FC236}">
                    <a16:creationId xmlns:a16="http://schemas.microsoft.com/office/drawing/2014/main" id="{C00D6EEC-F969-331A-0B0F-A47088928A84}"/>
                  </a:ext>
                </a:extLst>
              </p:cNvPr>
              <p:cNvSpPr/>
              <p:nvPr/>
            </p:nvSpPr>
            <p:spPr>
              <a:xfrm>
                <a:off x="1610463" y="1866637"/>
                <a:ext cx="530522" cy="532391"/>
              </a:xfrm>
              <a:custGeom>
                <a:avLst/>
                <a:gdLst>
                  <a:gd name="connsiteX0" fmla="*/ 275314 w 550771"/>
                  <a:gd name="connsiteY0" fmla="*/ 0 h 552710"/>
                  <a:gd name="connsiteX1" fmla="*/ 313960 w 550771"/>
                  <a:gd name="connsiteY1" fmla="*/ 30114 h 552710"/>
                  <a:gd name="connsiteX2" fmla="*/ 550750 w 550771"/>
                  <a:gd name="connsiteY2" fmla="*/ 500239 h 552710"/>
                  <a:gd name="connsiteX3" fmla="*/ 550771 w 550771"/>
                  <a:gd name="connsiteY3" fmla="*/ 500628 h 552710"/>
                  <a:gd name="connsiteX4" fmla="*/ 433860 w 550771"/>
                  <a:gd name="connsiteY4" fmla="*/ 536919 h 552710"/>
                  <a:gd name="connsiteX5" fmla="*/ 277219 w 550771"/>
                  <a:gd name="connsiteY5" fmla="*/ 552710 h 552710"/>
                  <a:gd name="connsiteX6" fmla="*/ 120578 w 550771"/>
                  <a:gd name="connsiteY6" fmla="*/ 536919 h 552710"/>
                  <a:gd name="connsiteX7" fmla="*/ 0 w 550771"/>
                  <a:gd name="connsiteY7" fmla="*/ 499490 h 552710"/>
                  <a:gd name="connsiteX8" fmla="*/ 12350 w 550771"/>
                  <a:gd name="connsiteY8" fmla="*/ 423065 h 552710"/>
                  <a:gd name="connsiteX9" fmla="*/ 236670 w 550771"/>
                  <a:gd name="connsiteY9" fmla="*/ 30113 h 552710"/>
                  <a:gd name="connsiteX10" fmla="*/ 275314 w 550771"/>
                  <a:gd name="connsiteY10" fmla="*/ 0 h 552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0771" h="552710">
                    <a:moveTo>
                      <a:pt x="275314" y="0"/>
                    </a:moveTo>
                    <a:lnTo>
                      <a:pt x="313960" y="30114"/>
                    </a:lnTo>
                    <a:cubicBezTo>
                      <a:pt x="444270" y="153185"/>
                      <a:pt x="531083" y="317338"/>
                      <a:pt x="550750" y="500239"/>
                    </a:cubicBezTo>
                    <a:lnTo>
                      <a:pt x="550771" y="500628"/>
                    </a:lnTo>
                    <a:lnTo>
                      <a:pt x="433860" y="536919"/>
                    </a:lnTo>
                    <a:cubicBezTo>
                      <a:pt x="383264" y="547273"/>
                      <a:pt x="330876" y="552710"/>
                      <a:pt x="277219" y="552710"/>
                    </a:cubicBezTo>
                    <a:cubicBezTo>
                      <a:pt x="223562" y="552710"/>
                      <a:pt x="171174" y="547273"/>
                      <a:pt x="120578" y="536919"/>
                    </a:cubicBezTo>
                    <a:lnTo>
                      <a:pt x="0" y="499490"/>
                    </a:lnTo>
                    <a:lnTo>
                      <a:pt x="12350" y="423065"/>
                    </a:lnTo>
                    <a:cubicBezTo>
                      <a:pt x="45238" y="271275"/>
                      <a:pt x="124975" y="135603"/>
                      <a:pt x="236670" y="30113"/>
                    </a:cubicBezTo>
                    <a:lnTo>
                      <a:pt x="275314" y="0"/>
                    </a:lnTo>
                    <a:close/>
                  </a:path>
                </a:pathLst>
              </a:custGeom>
              <a:solidFill>
                <a:schemeClr val="accent2"/>
              </a:solidFill>
              <a:ln w="38100" cap="flat" cmpd="sng" algn="ctr">
                <a:noFill/>
                <a:prstDash val="solid"/>
                <a:miter lim="800000"/>
              </a:ln>
              <a:effectLst/>
            </p:spPr>
            <p:txBody>
              <a:bodyPr wrap="square" rtlCol="0" anchor="ctr">
                <a:no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FFFFFF"/>
                  </a:solidFill>
                  <a:effectLst/>
                  <a:uLnTx/>
                  <a:uFillTx/>
                  <a:latin typeface="Calibri" panose="020F0502020204030204"/>
                  <a:ea typeface="Verdana"/>
                  <a:cs typeface="Arial"/>
                </a:endParaRPr>
              </a:p>
            </p:txBody>
          </p:sp>
          <p:sp>
            <p:nvSpPr>
              <p:cNvPr id="66" name="TextBox 18">
                <a:extLst>
                  <a:ext uri="{FF2B5EF4-FFF2-40B4-BE49-F238E27FC236}">
                    <a16:creationId xmlns:a16="http://schemas.microsoft.com/office/drawing/2014/main" id="{2A18A622-B872-5025-35B7-85C096F11401}"/>
                  </a:ext>
                </a:extLst>
              </p:cNvPr>
              <p:cNvSpPr txBox="1"/>
              <p:nvPr/>
            </p:nvSpPr>
            <p:spPr>
              <a:xfrm>
                <a:off x="1798704" y="2662153"/>
                <a:ext cx="1530455" cy="517172"/>
              </a:xfrm>
              <a:prstGeom prst="rect">
                <a:avLst/>
              </a:prstGeom>
              <a:noFill/>
            </p:spPr>
            <p:txBody>
              <a:bodyPr wrap="square">
                <a:spAutoFit/>
              </a:bodyPr>
              <a:lstStyle/>
              <a:p>
                <a:pPr marL="3572" marR="0" lvl="0" indent="-3572" algn="ctr" defTabSz="685783" rtl="0" eaLnBrk="1" fontAlgn="auto" latinLnBrk="0" hangingPunct="1">
                  <a:lnSpc>
                    <a:spcPct val="100000"/>
                  </a:lnSpc>
                  <a:spcBef>
                    <a:spcPts val="0"/>
                  </a:spcBef>
                  <a:spcAft>
                    <a:spcPts val="450"/>
                  </a:spcAft>
                  <a:buClrTx/>
                  <a:buSzTx/>
                  <a:buFontTx/>
                  <a:buNone/>
                  <a:tabLst/>
                  <a:defRPr/>
                </a:pPr>
                <a:r>
                  <a:rPr kumimoji="0" lang="de" sz="900" b="0" i="0" u="none" strike="noStrike" kern="1200" cap="none" spc="0" normalizeH="0" baseline="0" noProof="0">
                    <a:ln>
                      <a:noFill/>
                    </a:ln>
                    <a:solidFill>
                      <a:srgbClr val="FFFFFF"/>
                    </a:solidFill>
                    <a:effectLst/>
                    <a:uLnTx/>
                    <a:uFillTx/>
                    <a:latin typeface="Verdana"/>
                    <a:ea typeface="Verdana"/>
                    <a:cs typeface="Verdana"/>
                  </a:rPr>
                  <a:t>Virusinfektion,</a:t>
                </a:r>
                <a:br>
                  <a:rPr kumimoji="0" sz="900" b="0" i="0" u="none" strike="noStrike" kern="1200" cap="none" spc="0" normalizeH="0" baseline="0" noProof="0">
                    <a:ln>
                      <a:noFill/>
                    </a:ln>
                    <a:solidFill>
                      <a:prstClr val="black"/>
                    </a:solidFill>
                    <a:effectLst/>
                    <a:uLnTx/>
                    <a:uFillTx/>
                    <a:latin typeface="Verdana"/>
                    <a:ea typeface="Verdana"/>
                    <a:cs typeface="Arial"/>
                  </a:rPr>
                </a:br>
                <a:r>
                  <a:rPr kumimoji="0" lang="de" sz="900" b="0" i="0" u="none" strike="noStrike" kern="1200" cap="none" spc="0" normalizeH="0" baseline="0" noProof="0">
                    <a:ln>
                      <a:noFill/>
                    </a:ln>
                    <a:solidFill>
                      <a:srgbClr val="FFFFFF"/>
                    </a:solidFill>
                    <a:effectLst/>
                    <a:uLnTx/>
                    <a:uFillTx/>
                    <a:latin typeface="Verdana"/>
                    <a:ea typeface="Verdana"/>
                    <a:cs typeface="Verdana"/>
                  </a:rPr>
                  <a:t>Ernährung,       Tabak</a:t>
                </a:r>
                <a:r>
                  <a:rPr kumimoji="0" lang="de" sz="900" b="0" i="0" u="none" strike="noStrike" kern="1200" cap="none" spc="0" normalizeH="0" baseline="30000" noProof="0">
                    <a:ln>
                      <a:noFill/>
                    </a:ln>
                    <a:solidFill>
                      <a:srgbClr val="FFFFFF"/>
                    </a:solidFill>
                    <a:effectLst/>
                    <a:uLnTx/>
                    <a:uFillTx/>
                    <a:latin typeface="Verdana"/>
                    <a:ea typeface="Verdana"/>
                    <a:cs typeface="Verdana"/>
                  </a:rPr>
                  <a:t>4,5</a:t>
                </a:r>
              </a:p>
            </p:txBody>
          </p:sp>
          <p:sp>
            <p:nvSpPr>
              <p:cNvPr id="67" name="TextBox 19">
                <a:extLst>
                  <a:ext uri="{FF2B5EF4-FFF2-40B4-BE49-F238E27FC236}">
                    <a16:creationId xmlns:a16="http://schemas.microsoft.com/office/drawing/2014/main" id="{A3EDFDBF-A053-0DFE-CF15-5E087B48A365}"/>
                  </a:ext>
                </a:extLst>
              </p:cNvPr>
              <p:cNvSpPr txBox="1"/>
              <p:nvPr/>
            </p:nvSpPr>
            <p:spPr>
              <a:xfrm>
                <a:off x="614781" y="2643770"/>
                <a:ext cx="1252797" cy="372488"/>
              </a:xfrm>
              <a:prstGeom prst="rect">
                <a:avLst/>
              </a:prstGeom>
              <a:noFill/>
            </p:spPr>
            <p:txBody>
              <a:bodyPr wrap="square">
                <a:spAutoFit/>
              </a:bodyPr>
              <a:lstStyle/>
              <a:p>
                <a:pPr marL="3572" marR="0" lvl="0" indent="-3572" algn="ctr" defTabSz="685783" rtl="0" eaLnBrk="1" fontAlgn="auto" latinLnBrk="0" hangingPunct="1">
                  <a:lnSpc>
                    <a:spcPct val="100000"/>
                  </a:lnSpc>
                  <a:spcBef>
                    <a:spcPts val="0"/>
                  </a:spcBef>
                  <a:spcAft>
                    <a:spcPts val="450"/>
                  </a:spcAft>
                  <a:buClrTx/>
                  <a:buSzTx/>
                  <a:buFontTx/>
                  <a:buNone/>
                  <a:tabLst/>
                  <a:defRPr/>
                </a:pPr>
                <a:r>
                  <a:rPr kumimoji="0" lang="de" sz="900" b="0" i="0" u="none" strike="noStrike" kern="1200" cap="none" spc="0" normalizeH="0" baseline="0" noProof="0">
                    <a:ln>
                      <a:noFill/>
                    </a:ln>
                    <a:solidFill>
                      <a:srgbClr val="FFFFFF"/>
                    </a:solidFill>
                    <a:effectLst/>
                    <a:uLnTx/>
                    <a:uFillTx/>
                    <a:latin typeface="Verdana"/>
                    <a:ea typeface="Verdana"/>
                    <a:cs typeface="Verdana"/>
                  </a:rPr>
                  <a:t>Immun-dysregulation</a:t>
                </a:r>
                <a:r>
                  <a:rPr kumimoji="0" lang="de" sz="900" b="0" i="0" u="none" strike="noStrike" kern="1200" cap="none" spc="0" normalizeH="0" baseline="30000" noProof="0">
                    <a:ln>
                      <a:noFill/>
                    </a:ln>
                    <a:solidFill>
                      <a:srgbClr val="FFFFFF"/>
                    </a:solidFill>
                    <a:effectLst/>
                    <a:uLnTx/>
                    <a:uFillTx/>
                    <a:latin typeface="Verdana"/>
                    <a:ea typeface="Verdana"/>
                    <a:cs typeface="Verdana"/>
                  </a:rPr>
                  <a:t>2,3</a:t>
                </a:r>
              </a:p>
            </p:txBody>
          </p:sp>
          <p:grpSp>
            <p:nvGrpSpPr>
              <p:cNvPr id="68" name="Group 20">
                <a:extLst>
                  <a:ext uri="{FF2B5EF4-FFF2-40B4-BE49-F238E27FC236}">
                    <a16:creationId xmlns:a16="http://schemas.microsoft.com/office/drawing/2014/main" id="{E54DE455-9047-7D5F-12E1-9180E4B07E57}"/>
                  </a:ext>
                </a:extLst>
              </p:cNvPr>
              <p:cNvGrpSpPr/>
              <p:nvPr/>
            </p:nvGrpSpPr>
            <p:grpSpPr>
              <a:xfrm>
                <a:off x="680869" y="1918513"/>
                <a:ext cx="494395" cy="796710"/>
                <a:chOff x="627362" y="1811440"/>
                <a:chExt cx="736005" cy="1186065"/>
              </a:xfrm>
            </p:grpSpPr>
            <p:grpSp>
              <p:nvGrpSpPr>
                <p:cNvPr id="71" name="Group 24">
                  <a:extLst>
                    <a:ext uri="{FF2B5EF4-FFF2-40B4-BE49-F238E27FC236}">
                      <a16:creationId xmlns:a16="http://schemas.microsoft.com/office/drawing/2014/main" id="{B76BB3BD-D075-242D-7695-998A9E67D41D}"/>
                    </a:ext>
                  </a:extLst>
                </p:cNvPr>
                <p:cNvGrpSpPr/>
                <p:nvPr/>
              </p:nvGrpSpPr>
              <p:grpSpPr>
                <a:xfrm rot="20310414">
                  <a:off x="627362" y="1811440"/>
                  <a:ext cx="736005" cy="1186065"/>
                  <a:chOff x="710894" y="2129029"/>
                  <a:chExt cx="683975" cy="954558"/>
                </a:xfrm>
              </p:grpSpPr>
              <p:grpSp>
                <p:nvGrpSpPr>
                  <p:cNvPr id="78" name="Group 31">
                    <a:extLst>
                      <a:ext uri="{FF2B5EF4-FFF2-40B4-BE49-F238E27FC236}">
                        <a16:creationId xmlns:a16="http://schemas.microsoft.com/office/drawing/2014/main" id="{66E0D835-F584-8A6C-6989-70CC9BFC307E}"/>
                      </a:ext>
                    </a:extLst>
                  </p:cNvPr>
                  <p:cNvGrpSpPr/>
                  <p:nvPr/>
                </p:nvGrpSpPr>
                <p:grpSpPr>
                  <a:xfrm>
                    <a:off x="924330" y="2129029"/>
                    <a:ext cx="229523" cy="294123"/>
                    <a:chOff x="893696" y="2156043"/>
                    <a:chExt cx="284946" cy="365154"/>
                  </a:xfrm>
                </p:grpSpPr>
                <p:grpSp>
                  <p:nvGrpSpPr>
                    <p:cNvPr id="94" name="Group 47">
                      <a:extLst>
                        <a:ext uri="{FF2B5EF4-FFF2-40B4-BE49-F238E27FC236}">
                          <a16:creationId xmlns:a16="http://schemas.microsoft.com/office/drawing/2014/main" id="{EB7B5958-5F8A-E3AE-0B06-FAC281D1248A}"/>
                        </a:ext>
                      </a:extLst>
                    </p:cNvPr>
                    <p:cNvGrpSpPr/>
                    <p:nvPr/>
                  </p:nvGrpSpPr>
                  <p:grpSpPr>
                    <a:xfrm>
                      <a:off x="1016383" y="2358938"/>
                      <a:ext cx="162259" cy="162259"/>
                      <a:chOff x="1216262" y="2044466"/>
                      <a:chExt cx="950371" cy="950371"/>
                    </a:xfrm>
                  </p:grpSpPr>
                  <p:sp>
                    <p:nvSpPr>
                      <p:cNvPr id="96" name="Oval 49">
                        <a:extLst>
                          <a:ext uri="{FF2B5EF4-FFF2-40B4-BE49-F238E27FC236}">
                            <a16:creationId xmlns:a16="http://schemas.microsoft.com/office/drawing/2014/main" id="{377D1C94-F8C7-9F3F-010F-40603DD971C5}"/>
                          </a:ext>
                        </a:extLst>
                      </p:cNvPr>
                      <p:cNvSpPr/>
                      <p:nvPr/>
                    </p:nvSpPr>
                    <p:spPr>
                      <a:xfrm>
                        <a:off x="1216262" y="2044466"/>
                        <a:ext cx="950371" cy="950371"/>
                      </a:xfrm>
                      <a:prstGeom prst="ellipse">
                        <a:avLst/>
                      </a:prstGeom>
                      <a:noFill/>
                      <a:ln w="9525" cap="flat" cmpd="sng" algn="ctr">
                        <a:solidFill>
                          <a:srgbClr val="FFFFFF"/>
                        </a:solidFill>
                        <a:prstDash val="solid"/>
                        <a:miter lim="800000"/>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FFFFFF"/>
                          </a:solidFill>
                          <a:effectLst/>
                          <a:uLnTx/>
                          <a:uFillTx/>
                          <a:latin typeface="Arial" panose="020B0604020202020204" pitchFamily="34" charset="0"/>
                          <a:ea typeface="Verdana"/>
                          <a:cs typeface="Arial"/>
                        </a:endParaRPr>
                      </a:p>
                    </p:txBody>
                  </p:sp>
                  <p:sp>
                    <p:nvSpPr>
                      <p:cNvPr id="97" name="Oval 50">
                        <a:extLst>
                          <a:ext uri="{FF2B5EF4-FFF2-40B4-BE49-F238E27FC236}">
                            <a16:creationId xmlns:a16="http://schemas.microsoft.com/office/drawing/2014/main" id="{4A191D47-F098-8E97-4D66-5588E168DDD1}"/>
                          </a:ext>
                        </a:extLst>
                      </p:cNvPr>
                      <p:cNvSpPr/>
                      <p:nvPr/>
                    </p:nvSpPr>
                    <p:spPr>
                      <a:xfrm>
                        <a:off x="1414123" y="2293875"/>
                        <a:ext cx="425301" cy="425301"/>
                      </a:xfrm>
                      <a:prstGeom prst="ellipse">
                        <a:avLst/>
                      </a:prstGeom>
                      <a:solidFill>
                        <a:srgbClr val="FFFFFF"/>
                      </a:solidFill>
                      <a:ln w="15875" cap="flat" cmpd="sng" algn="ctr">
                        <a:solidFill>
                          <a:srgbClr val="FFFFFF"/>
                        </a:solidFill>
                        <a:prstDash val="solid"/>
                        <a:miter lim="800000"/>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FFFFFF"/>
                          </a:solidFill>
                          <a:effectLst/>
                          <a:uLnTx/>
                          <a:uFillTx/>
                          <a:latin typeface="Arial" panose="020B0604020202020204" pitchFamily="34" charset="0"/>
                          <a:ea typeface="Verdana"/>
                          <a:cs typeface="Arial"/>
                        </a:endParaRPr>
                      </a:p>
                    </p:txBody>
                  </p:sp>
                </p:grpSp>
                <p:sp>
                  <p:nvSpPr>
                    <p:cNvPr id="95" name="TextBox 48">
                      <a:extLst>
                        <a:ext uri="{FF2B5EF4-FFF2-40B4-BE49-F238E27FC236}">
                          <a16:creationId xmlns:a16="http://schemas.microsoft.com/office/drawing/2014/main" id="{C5D05CD5-F56B-7656-7CC8-D42F3264FE13}"/>
                        </a:ext>
                      </a:extLst>
                    </p:cNvPr>
                    <p:cNvSpPr txBox="1"/>
                    <p:nvPr/>
                  </p:nvSpPr>
                  <p:spPr>
                    <a:xfrm rot="1289586">
                      <a:off x="893696" y="2156043"/>
                      <a:ext cx="113583" cy="294345"/>
                    </a:xfrm>
                    <a:prstGeom prst="rect">
                      <a:avLst/>
                    </a:prstGeom>
                    <a:noFill/>
                  </p:spPr>
                  <p:txBody>
                    <a:bodyPr wrap="square">
                      <a:spAutoFit/>
                    </a:bodyPr>
                    <a:lstStyle/>
                    <a:p>
                      <a:pPr marL="137156" marR="0" lvl="0" indent="-137156" algn="ctr" defTabSz="685783" rtl="0" eaLnBrk="1" fontAlgn="auto" latinLnBrk="0" hangingPunct="1">
                        <a:lnSpc>
                          <a:spcPct val="100000"/>
                        </a:lnSpc>
                        <a:spcBef>
                          <a:spcPts val="0"/>
                        </a:spcBef>
                        <a:spcAft>
                          <a:spcPts val="450"/>
                        </a:spcAft>
                        <a:buClrTx/>
                        <a:buSzTx/>
                        <a:buFontTx/>
                        <a:buNone/>
                        <a:tabLst/>
                        <a:defRPr/>
                      </a:pPr>
                      <a:r>
                        <a:rPr kumimoji="0" lang="de" sz="675" b="0" i="0" u="none" strike="noStrike" kern="1200" cap="none" spc="0" normalizeH="0" baseline="0" noProof="0">
                          <a:ln>
                            <a:noFill/>
                          </a:ln>
                          <a:solidFill>
                            <a:srgbClr val="FFFFFF"/>
                          </a:solidFill>
                          <a:effectLst/>
                          <a:uLnTx/>
                          <a:uFillTx/>
                          <a:latin typeface="Arial"/>
                          <a:ea typeface="Arial"/>
                          <a:cs typeface="Arial"/>
                        </a:rPr>
                        <a:t>T</a:t>
                      </a:r>
                      <a:endParaRPr kumimoji="0" lang="en-US" sz="675" b="0" i="0" u="none" strike="noStrike" kern="0" cap="none" spc="0" normalizeH="0" baseline="30000" noProof="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endParaRPr>
                    </a:p>
                  </p:txBody>
                </p:sp>
              </p:grpSp>
              <p:grpSp>
                <p:nvGrpSpPr>
                  <p:cNvPr id="79" name="Group 32">
                    <a:extLst>
                      <a:ext uri="{FF2B5EF4-FFF2-40B4-BE49-F238E27FC236}">
                        <a16:creationId xmlns:a16="http://schemas.microsoft.com/office/drawing/2014/main" id="{8739B062-E730-AFE8-6E99-AF6058487515}"/>
                      </a:ext>
                    </a:extLst>
                  </p:cNvPr>
                  <p:cNvGrpSpPr/>
                  <p:nvPr/>
                </p:nvGrpSpPr>
                <p:grpSpPr>
                  <a:xfrm>
                    <a:off x="1166733" y="2559174"/>
                    <a:ext cx="228136" cy="295612"/>
                    <a:chOff x="1141333" y="2565526"/>
                    <a:chExt cx="274160" cy="355249"/>
                  </a:xfrm>
                </p:grpSpPr>
                <p:grpSp>
                  <p:nvGrpSpPr>
                    <p:cNvPr id="90" name="Group 43">
                      <a:extLst>
                        <a:ext uri="{FF2B5EF4-FFF2-40B4-BE49-F238E27FC236}">
                          <a16:creationId xmlns:a16="http://schemas.microsoft.com/office/drawing/2014/main" id="{FAB214D3-E7BD-EC6A-D41F-2CA0BF9A89E8}"/>
                        </a:ext>
                      </a:extLst>
                    </p:cNvPr>
                    <p:cNvGrpSpPr/>
                    <p:nvPr/>
                  </p:nvGrpSpPr>
                  <p:grpSpPr>
                    <a:xfrm rot="6819959">
                      <a:off x="1141333" y="2565526"/>
                      <a:ext cx="162259" cy="162259"/>
                      <a:chOff x="1216262" y="2044466"/>
                      <a:chExt cx="950371" cy="950371"/>
                    </a:xfrm>
                  </p:grpSpPr>
                  <p:sp>
                    <p:nvSpPr>
                      <p:cNvPr id="92" name="Oval 45">
                        <a:extLst>
                          <a:ext uri="{FF2B5EF4-FFF2-40B4-BE49-F238E27FC236}">
                            <a16:creationId xmlns:a16="http://schemas.microsoft.com/office/drawing/2014/main" id="{305250BE-CF2E-D92D-5879-ABFB4AF5667C}"/>
                          </a:ext>
                        </a:extLst>
                      </p:cNvPr>
                      <p:cNvSpPr/>
                      <p:nvPr/>
                    </p:nvSpPr>
                    <p:spPr>
                      <a:xfrm>
                        <a:off x="1216262" y="2044466"/>
                        <a:ext cx="950371" cy="950371"/>
                      </a:xfrm>
                      <a:prstGeom prst="ellipse">
                        <a:avLst/>
                      </a:prstGeom>
                      <a:noFill/>
                      <a:ln w="9525" cap="flat" cmpd="sng" algn="ctr">
                        <a:solidFill>
                          <a:srgbClr val="FFFFFF"/>
                        </a:solidFill>
                        <a:prstDash val="solid"/>
                        <a:miter lim="800000"/>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FFFFFF"/>
                          </a:solidFill>
                          <a:effectLst/>
                          <a:uLnTx/>
                          <a:uFillTx/>
                          <a:latin typeface="Arial" panose="020B0604020202020204" pitchFamily="34" charset="0"/>
                          <a:ea typeface="Verdana"/>
                          <a:cs typeface="Arial"/>
                        </a:endParaRPr>
                      </a:p>
                    </p:txBody>
                  </p:sp>
                  <p:sp>
                    <p:nvSpPr>
                      <p:cNvPr id="93" name="Oval 46">
                        <a:extLst>
                          <a:ext uri="{FF2B5EF4-FFF2-40B4-BE49-F238E27FC236}">
                            <a16:creationId xmlns:a16="http://schemas.microsoft.com/office/drawing/2014/main" id="{E44D7B8D-1C06-CBB7-8C97-9447C3488E6E}"/>
                          </a:ext>
                        </a:extLst>
                      </p:cNvPr>
                      <p:cNvSpPr/>
                      <p:nvPr/>
                    </p:nvSpPr>
                    <p:spPr>
                      <a:xfrm>
                        <a:off x="1414123" y="2293875"/>
                        <a:ext cx="425301" cy="425301"/>
                      </a:xfrm>
                      <a:prstGeom prst="ellipse">
                        <a:avLst/>
                      </a:prstGeom>
                      <a:solidFill>
                        <a:srgbClr val="FFFFFF"/>
                      </a:solidFill>
                      <a:ln w="15875" cap="flat" cmpd="sng" algn="ctr">
                        <a:solidFill>
                          <a:srgbClr val="FFFFFF"/>
                        </a:solidFill>
                        <a:prstDash val="solid"/>
                        <a:miter lim="800000"/>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FFFFFF"/>
                          </a:solidFill>
                          <a:effectLst/>
                          <a:uLnTx/>
                          <a:uFillTx/>
                          <a:latin typeface="Arial" panose="020B0604020202020204" pitchFamily="34" charset="0"/>
                          <a:ea typeface="Verdana"/>
                          <a:cs typeface="Arial"/>
                        </a:endParaRPr>
                      </a:p>
                    </p:txBody>
                  </p:sp>
                </p:grpSp>
                <p:sp>
                  <p:nvSpPr>
                    <p:cNvPr id="91" name="TextBox 44">
                      <a:extLst>
                        <a:ext uri="{FF2B5EF4-FFF2-40B4-BE49-F238E27FC236}">
                          <a16:creationId xmlns:a16="http://schemas.microsoft.com/office/drawing/2014/main" id="{EA908561-8035-67B3-24AE-A0CCBEEDB5A4}"/>
                        </a:ext>
                      </a:extLst>
                    </p:cNvPr>
                    <p:cNvSpPr txBox="1"/>
                    <p:nvPr/>
                  </p:nvSpPr>
                  <p:spPr>
                    <a:xfrm rot="1289586">
                      <a:off x="1301911" y="2635855"/>
                      <a:ext cx="113582" cy="284920"/>
                    </a:xfrm>
                    <a:prstGeom prst="rect">
                      <a:avLst/>
                    </a:prstGeom>
                    <a:noFill/>
                  </p:spPr>
                  <p:txBody>
                    <a:bodyPr wrap="square">
                      <a:spAutoFit/>
                    </a:bodyPr>
                    <a:lstStyle/>
                    <a:p>
                      <a:pPr marL="137156" marR="0" lvl="0" indent="-137156" algn="ctr" defTabSz="685783" rtl="0" eaLnBrk="1" fontAlgn="auto" latinLnBrk="0" hangingPunct="1">
                        <a:lnSpc>
                          <a:spcPct val="100000"/>
                        </a:lnSpc>
                        <a:spcBef>
                          <a:spcPts val="0"/>
                        </a:spcBef>
                        <a:spcAft>
                          <a:spcPts val="450"/>
                        </a:spcAft>
                        <a:buClrTx/>
                        <a:buSzTx/>
                        <a:buFontTx/>
                        <a:buNone/>
                        <a:tabLst/>
                        <a:defRPr/>
                      </a:pPr>
                      <a:r>
                        <a:rPr kumimoji="0" lang="de" sz="675" b="0" i="0" u="none" strike="noStrike" kern="1200" cap="none" spc="0" normalizeH="0" baseline="0" noProof="0">
                          <a:ln>
                            <a:noFill/>
                          </a:ln>
                          <a:solidFill>
                            <a:srgbClr val="FFFFFF"/>
                          </a:solidFill>
                          <a:effectLst/>
                          <a:uLnTx/>
                          <a:uFillTx/>
                          <a:latin typeface="Arial"/>
                          <a:ea typeface="Arial"/>
                          <a:cs typeface="Arial"/>
                        </a:rPr>
                        <a:t>B</a:t>
                      </a:r>
                      <a:endParaRPr kumimoji="0" lang="en-US" sz="675" b="0" i="0" u="none" strike="noStrike" kern="0" cap="none" spc="0" normalizeH="0" baseline="30000" noProof="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endParaRPr>
                    </a:p>
                  </p:txBody>
                </p:sp>
              </p:grpSp>
              <p:grpSp>
                <p:nvGrpSpPr>
                  <p:cNvPr id="80" name="Group 33">
                    <a:extLst>
                      <a:ext uri="{FF2B5EF4-FFF2-40B4-BE49-F238E27FC236}">
                        <a16:creationId xmlns:a16="http://schemas.microsoft.com/office/drawing/2014/main" id="{88767621-4563-0621-68CA-994EF0DF5E1C}"/>
                      </a:ext>
                    </a:extLst>
                  </p:cNvPr>
                  <p:cNvGrpSpPr/>
                  <p:nvPr/>
                </p:nvGrpSpPr>
                <p:grpSpPr>
                  <a:xfrm rot="20087778">
                    <a:off x="1075957" y="2757624"/>
                    <a:ext cx="243558" cy="325963"/>
                    <a:chOff x="1028416" y="2819919"/>
                    <a:chExt cx="243558" cy="325963"/>
                  </a:xfrm>
                </p:grpSpPr>
                <p:sp>
                  <p:nvSpPr>
                    <p:cNvPr id="88" name="Freeform 17">
                      <a:extLst>
                        <a:ext uri="{FF2B5EF4-FFF2-40B4-BE49-F238E27FC236}">
                          <a16:creationId xmlns:a16="http://schemas.microsoft.com/office/drawing/2014/main" id="{3B25F77A-F92E-08F5-D35B-1BEB3425348A}"/>
                        </a:ext>
                      </a:extLst>
                    </p:cNvPr>
                    <p:cNvSpPr/>
                    <p:nvPr/>
                  </p:nvSpPr>
                  <p:spPr>
                    <a:xfrm>
                      <a:off x="1028416" y="2819919"/>
                      <a:ext cx="243558" cy="325963"/>
                    </a:xfrm>
                    <a:custGeom>
                      <a:avLst/>
                      <a:gdLst>
                        <a:gd name="connsiteX0" fmla="*/ 948987 w 3059220"/>
                        <a:gd name="connsiteY0" fmla="*/ 702651 h 4094262"/>
                        <a:gd name="connsiteX1" fmla="*/ 958229 w 3059220"/>
                        <a:gd name="connsiteY1" fmla="*/ 60501 h 4094262"/>
                        <a:gd name="connsiteX2" fmla="*/ 1017600 w 3059220"/>
                        <a:gd name="connsiteY2" fmla="*/ 334 h 4094262"/>
                        <a:gd name="connsiteX3" fmla="*/ 1092009 w 3059220"/>
                        <a:gd name="connsiteY3" fmla="*/ 75660 h 4094262"/>
                        <a:gd name="connsiteX4" fmla="*/ 1224536 w 3059220"/>
                        <a:gd name="connsiteY4" fmla="*/ 1098505 h 4094262"/>
                        <a:gd name="connsiteX5" fmla="*/ 1268555 w 3059220"/>
                        <a:gd name="connsiteY5" fmla="*/ 1168049 h 4094262"/>
                        <a:gd name="connsiteX6" fmla="*/ 1431159 w 3059220"/>
                        <a:gd name="connsiteY6" fmla="*/ 1150546 h 4094262"/>
                        <a:gd name="connsiteX7" fmla="*/ 1527970 w 3059220"/>
                        <a:gd name="connsiteY7" fmla="*/ 992704 h 4094262"/>
                        <a:gd name="connsiteX8" fmla="*/ 1715951 w 3059220"/>
                        <a:gd name="connsiteY8" fmla="*/ 557312 h 4094262"/>
                        <a:gd name="connsiteX9" fmla="*/ 1861950 w 3059220"/>
                        <a:gd name="connsiteY9" fmla="*/ 440102 h 4094262"/>
                        <a:gd name="connsiteX10" fmla="*/ 1904089 w 3059220"/>
                        <a:gd name="connsiteY10" fmla="*/ 603257 h 4094262"/>
                        <a:gd name="connsiteX11" fmla="*/ 1864613 w 3059220"/>
                        <a:gd name="connsiteY11" fmla="*/ 1032555 h 4094262"/>
                        <a:gd name="connsiteX12" fmla="*/ 1908475 w 3059220"/>
                        <a:gd name="connsiteY12" fmla="*/ 1217277 h 4094262"/>
                        <a:gd name="connsiteX13" fmla="*/ 2178855 w 3059220"/>
                        <a:gd name="connsiteY13" fmla="*/ 1160235 h 4094262"/>
                        <a:gd name="connsiteX14" fmla="*/ 2711470 w 3059220"/>
                        <a:gd name="connsiteY14" fmla="*/ 464169 h 4094262"/>
                        <a:gd name="connsiteX15" fmla="*/ 2782119 w 3059220"/>
                        <a:gd name="connsiteY15" fmla="*/ 421036 h 4094262"/>
                        <a:gd name="connsiteX16" fmla="*/ 2884412 w 3059220"/>
                        <a:gd name="connsiteY16" fmla="*/ 585285 h 4094262"/>
                        <a:gd name="connsiteX17" fmla="*/ 2735281 w 3059220"/>
                        <a:gd name="connsiteY17" fmla="*/ 1114133 h 4094262"/>
                        <a:gd name="connsiteX18" fmla="*/ 2390648 w 3059220"/>
                        <a:gd name="connsiteY18" fmla="*/ 1629853 h 4094262"/>
                        <a:gd name="connsiteX19" fmla="*/ 2380309 w 3059220"/>
                        <a:gd name="connsiteY19" fmla="*/ 1693928 h 4094262"/>
                        <a:gd name="connsiteX20" fmla="*/ 2596174 w 3059220"/>
                        <a:gd name="connsiteY20" fmla="*/ 1810668 h 4094262"/>
                        <a:gd name="connsiteX21" fmla="*/ 2477119 w 3059220"/>
                        <a:gd name="connsiteY21" fmla="*/ 2002891 h 4094262"/>
                        <a:gd name="connsiteX22" fmla="*/ 2324071 w 3059220"/>
                        <a:gd name="connsiteY22" fmla="*/ 2181518 h 4094262"/>
                        <a:gd name="connsiteX23" fmla="*/ 2383598 w 3059220"/>
                        <a:gd name="connsiteY23" fmla="*/ 2254187 h 4094262"/>
                        <a:gd name="connsiteX24" fmla="*/ 2785879 w 3059220"/>
                        <a:gd name="connsiteY24" fmla="*/ 2551117 h 4094262"/>
                        <a:gd name="connsiteX25" fmla="*/ 3056416 w 3059220"/>
                        <a:gd name="connsiteY25" fmla="*/ 2843828 h 4094262"/>
                        <a:gd name="connsiteX26" fmla="*/ 3051873 w 3059220"/>
                        <a:gd name="connsiteY26" fmla="*/ 2897588 h 4094262"/>
                        <a:gd name="connsiteX27" fmla="*/ 3003467 w 3059220"/>
                        <a:gd name="connsiteY27" fmla="*/ 2926655 h 4094262"/>
                        <a:gd name="connsiteX28" fmla="*/ 2241829 w 3059220"/>
                        <a:gd name="connsiteY28" fmla="*/ 2553462 h 4094262"/>
                        <a:gd name="connsiteX29" fmla="*/ 2188411 w 3059220"/>
                        <a:gd name="connsiteY29" fmla="*/ 2555962 h 4094262"/>
                        <a:gd name="connsiteX30" fmla="*/ 2182928 w 3059220"/>
                        <a:gd name="connsiteY30" fmla="*/ 2746622 h 4094262"/>
                        <a:gd name="connsiteX31" fmla="*/ 2362921 w 3059220"/>
                        <a:gd name="connsiteY31" fmla="*/ 3731179 h 4094262"/>
                        <a:gd name="connsiteX32" fmla="*/ 2240733 w 3059220"/>
                        <a:gd name="connsiteY32" fmla="*/ 4044987 h 4094262"/>
                        <a:gd name="connsiteX33" fmla="*/ 2151128 w 3059220"/>
                        <a:gd name="connsiteY33" fmla="*/ 4093746 h 4094262"/>
                        <a:gd name="connsiteX34" fmla="*/ 2012022 w 3059220"/>
                        <a:gd name="connsiteY34" fmla="*/ 3968723 h 4094262"/>
                        <a:gd name="connsiteX35" fmla="*/ 2021578 w 3059220"/>
                        <a:gd name="connsiteY35" fmla="*/ 3757590 h 4094262"/>
                        <a:gd name="connsiteX36" fmla="*/ 2024241 w 3059220"/>
                        <a:gd name="connsiteY36" fmla="*/ 3203113 h 4094262"/>
                        <a:gd name="connsiteX37" fmla="*/ 1719397 w 3059220"/>
                        <a:gd name="connsiteY37" fmla="*/ 2779285 h 4094262"/>
                        <a:gd name="connsiteX38" fmla="*/ 1639975 w 3059220"/>
                        <a:gd name="connsiteY38" fmla="*/ 2763657 h 4094262"/>
                        <a:gd name="connsiteX39" fmla="*/ 1540972 w 3059220"/>
                        <a:gd name="connsiteY39" fmla="*/ 2856330 h 4094262"/>
                        <a:gd name="connsiteX40" fmla="*/ 1157959 w 3059220"/>
                        <a:gd name="connsiteY40" fmla="*/ 3164043 h 4094262"/>
                        <a:gd name="connsiteX41" fmla="*/ 1085587 w 3059220"/>
                        <a:gd name="connsiteY41" fmla="*/ 3049491 h 4094262"/>
                        <a:gd name="connsiteX42" fmla="*/ 1085587 w 3059220"/>
                        <a:gd name="connsiteY42" fmla="*/ 3048084 h 4094262"/>
                        <a:gd name="connsiteX43" fmla="*/ 1154043 w 3059220"/>
                        <a:gd name="connsiteY43" fmla="*/ 2664576 h 4094262"/>
                        <a:gd name="connsiteX44" fmla="*/ 940058 w 3059220"/>
                        <a:gd name="connsiteY44" fmla="*/ 2856330 h 4094262"/>
                        <a:gd name="connsiteX45" fmla="*/ 680643 w 3059220"/>
                        <a:gd name="connsiteY45" fmla="*/ 3139664 h 4094262"/>
                        <a:gd name="connsiteX46" fmla="*/ 345566 w 3059220"/>
                        <a:gd name="connsiteY46" fmla="*/ 3200300 h 4094262"/>
                        <a:gd name="connsiteX47" fmla="*/ 295438 w 3059220"/>
                        <a:gd name="connsiteY47" fmla="*/ 3164512 h 4094262"/>
                        <a:gd name="connsiteX48" fmla="*/ 336167 w 3059220"/>
                        <a:gd name="connsiteY48" fmla="*/ 3045271 h 4094262"/>
                        <a:gd name="connsiteX49" fmla="*/ 752703 w 3059220"/>
                        <a:gd name="connsiteY49" fmla="*/ 2618161 h 4094262"/>
                        <a:gd name="connsiteX50" fmla="*/ 709780 w 3059220"/>
                        <a:gd name="connsiteY50" fmla="*/ 2514548 h 4094262"/>
                        <a:gd name="connsiteX51" fmla="*/ 398671 w 3059220"/>
                        <a:gd name="connsiteY51" fmla="*/ 2548773 h 4094262"/>
                        <a:gd name="connsiteX52" fmla="*/ 32577 w 3059220"/>
                        <a:gd name="connsiteY52" fmla="*/ 2467664 h 4094262"/>
                        <a:gd name="connsiteX53" fmla="*/ 2343 w 3059220"/>
                        <a:gd name="connsiteY53" fmla="*/ 2419531 h 4094262"/>
                        <a:gd name="connsiteX54" fmla="*/ 112782 w 3059220"/>
                        <a:gd name="connsiteY54" fmla="*/ 2299508 h 4094262"/>
                        <a:gd name="connsiteX55" fmla="*/ 285099 w 3059220"/>
                        <a:gd name="connsiteY55" fmla="*/ 2350143 h 4094262"/>
                        <a:gd name="connsiteX56" fmla="*/ 688632 w 3059220"/>
                        <a:gd name="connsiteY56" fmla="*/ 2178236 h 4094262"/>
                        <a:gd name="connsiteX57" fmla="*/ 675474 w 3059220"/>
                        <a:gd name="connsiteY57" fmla="*/ 2058683 h 4094262"/>
                        <a:gd name="connsiteX58" fmla="*/ 145366 w 3059220"/>
                        <a:gd name="connsiteY58" fmla="*/ 1639386 h 4094262"/>
                        <a:gd name="connsiteX59" fmla="*/ 82705 w 3059220"/>
                        <a:gd name="connsiteY59" fmla="*/ 1425284 h 4094262"/>
                        <a:gd name="connsiteX60" fmla="*/ 170430 w 3059220"/>
                        <a:gd name="connsiteY60" fmla="*/ 1378401 h 4094262"/>
                        <a:gd name="connsiteX61" fmla="*/ 577723 w 3059220"/>
                        <a:gd name="connsiteY61" fmla="*/ 1774880 h 4094262"/>
                        <a:gd name="connsiteX62" fmla="*/ 752703 w 3059220"/>
                        <a:gd name="connsiteY62" fmla="*/ 1701273 h 4094262"/>
                        <a:gd name="connsiteX63" fmla="*/ 661062 w 3059220"/>
                        <a:gd name="connsiteY63" fmla="*/ 1544994 h 4094262"/>
                        <a:gd name="connsiteX64" fmla="*/ 557359 w 3059220"/>
                        <a:gd name="connsiteY64" fmla="*/ 1346989 h 4094262"/>
                        <a:gd name="connsiteX65" fmla="*/ 557359 w 3059220"/>
                        <a:gd name="connsiteY65" fmla="*/ 1346989 h 4094262"/>
                        <a:gd name="connsiteX66" fmla="*/ 886326 w 3059220"/>
                        <a:gd name="connsiteY66" fmla="*/ 1281351 h 4094262"/>
                        <a:gd name="connsiteX67" fmla="*/ 948987 w 3059220"/>
                        <a:gd name="connsiteY67" fmla="*/ 702651 h 4094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059220" h="4094262">
                          <a:moveTo>
                            <a:pt x="948987" y="702651"/>
                          </a:moveTo>
                          <a:cubicBezTo>
                            <a:pt x="913427" y="489018"/>
                            <a:pt x="869251" y="259131"/>
                            <a:pt x="958229" y="60501"/>
                          </a:cubicBezTo>
                          <a:cubicBezTo>
                            <a:pt x="970605" y="32996"/>
                            <a:pt x="989559" y="3772"/>
                            <a:pt x="1017600" y="334"/>
                          </a:cubicBezTo>
                          <a:cubicBezTo>
                            <a:pt x="1054883" y="-4198"/>
                            <a:pt x="1080260" y="38309"/>
                            <a:pt x="1092009" y="75660"/>
                          </a:cubicBezTo>
                          <a:cubicBezTo>
                            <a:pt x="1199315" y="400720"/>
                            <a:pt x="1095612" y="782978"/>
                            <a:pt x="1224536" y="1098505"/>
                          </a:cubicBezTo>
                          <a:cubicBezTo>
                            <a:pt x="1233550" y="1124807"/>
                            <a:pt x="1248628" y="1148624"/>
                            <a:pt x="1268555" y="1168049"/>
                          </a:cubicBezTo>
                          <a:cubicBezTo>
                            <a:pt x="1313984" y="1206494"/>
                            <a:pt x="1385417" y="1191179"/>
                            <a:pt x="1431159" y="1150546"/>
                          </a:cubicBezTo>
                          <a:cubicBezTo>
                            <a:pt x="1476901" y="1109914"/>
                            <a:pt x="1503219" y="1050215"/>
                            <a:pt x="1527970" y="992704"/>
                          </a:cubicBezTo>
                          <a:lnTo>
                            <a:pt x="1715951" y="557312"/>
                          </a:lnTo>
                          <a:cubicBezTo>
                            <a:pt x="1744148" y="491831"/>
                            <a:pt x="1800543" y="412910"/>
                            <a:pt x="1861950" y="440102"/>
                          </a:cubicBezTo>
                          <a:cubicBezTo>
                            <a:pt x="1914741" y="463388"/>
                            <a:pt x="1913018" y="542309"/>
                            <a:pt x="1904089" y="603257"/>
                          </a:cubicBezTo>
                          <a:cubicBezTo>
                            <a:pt x="1883286" y="745554"/>
                            <a:pt x="1870096" y="888857"/>
                            <a:pt x="1864613" y="1032555"/>
                          </a:cubicBezTo>
                          <a:cubicBezTo>
                            <a:pt x="1862107" y="1098505"/>
                            <a:pt x="1864613" y="1173207"/>
                            <a:pt x="1908475" y="1217277"/>
                          </a:cubicBezTo>
                          <a:cubicBezTo>
                            <a:pt x="1980692" y="1290259"/>
                            <a:pt x="2102880" y="1232905"/>
                            <a:pt x="2178855" y="1160235"/>
                          </a:cubicBezTo>
                          <a:cubicBezTo>
                            <a:pt x="2388768" y="959886"/>
                            <a:pt x="2504063" y="667176"/>
                            <a:pt x="2711470" y="464169"/>
                          </a:cubicBezTo>
                          <a:cubicBezTo>
                            <a:pt x="2731834" y="444166"/>
                            <a:pt x="2755019" y="424318"/>
                            <a:pt x="2782119" y="421036"/>
                          </a:cubicBezTo>
                          <a:cubicBezTo>
                            <a:pt x="2852612" y="412597"/>
                            <a:pt x="2884726" y="510115"/>
                            <a:pt x="2884412" y="585285"/>
                          </a:cubicBezTo>
                          <a:cubicBezTo>
                            <a:pt x="2883394" y="771756"/>
                            <a:pt x="2831856" y="954479"/>
                            <a:pt x="2735281" y="1114133"/>
                          </a:cubicBezTo>
                          <a:cubicBezTo>
                            <a:pt x="2627035" y="1291510"/>
                            <a:pt x="2465057" y="1434192"/>
                            <a:pt x="2390648" y="1629853"/>
                          </a:cubicBezTo>
                          <a:cubicBezTo>
                            <a:pt x="2381484" y="1649904"/>
                            <a:pt x="2377912" y="1672033"/>
                            <a:pt x="2380309" y="1693928"/>
                          </a:cubicBezTo>
                          <a:cubicBezTo>
                            <a:pt x="2397541" y="1783007"/>
                            <a:pt x="2546986" y="1737217"/>
                            <a:pt x="2596174" y="1810668"/>
                          </a:cubicBezTo>
                          <a:cubicBezTo>
                            <a:pt x="2643170" y="1881462"/>
                            <a:pt x="2554348" y="1969447"/>
                            <a:pt x="2477119" y="2002891"/>
                          </a:cubicBezTo>
                          <a:cubicBezTo>
                            <a:pt x="2399890" y="2036335"/>
                            <a:pt x="2301513" y="2097596"/>
                            <a:pt x="2324071" y="2181518"/>
                          </a:cubicBezTo>
                          <a:cubicBezTo>
                            <a:pt x="2334849" y="2211899"/>
                            <a:pt x="2355903" y="2237591"/>
                            <a:pt x="2383598" y="2254187"/>
                          </a:cubicBezTo>
                          <a:cubicBezTo>
                            <a:pt x="2510799" y="2343735"/>
                            <a:pt x="2638313" y="2506890"/>
                            <a:pt x="2785879" y="2551117"/>
                          </a:cubicBezTo>
                          <a:cubicBezTo>
                            <a:pt x="2933444" y="2595344"/>
                            <a:pt x="3026025" y="2683642"/>
                            <a:pt x="3056416" y="2843828"/>
                          </a:cubicBezTo>
                          <a:cubicBezTo>
                            <a:pt x="3061350" y="2861722"/>
                            <a:pt x="3059736" y="2880772"/>
                            <a:pt x="3051873" y="2897588"/>
                          </a:cubicBezTo>
                          <a:cubicBezTo>
                            <a:pt x="3040202" y="2913262"/>
                            <a:pt x="3022814" y="2923702"/>
                            <a:pt x="3003467" y="2926655"/>
                          </a:cubicBezTo>
                          <a:cubicBezTo>
                            <a:pt x="2709276" y="3000888"/>
                            <a:pt x="2538213" y="2598470"/>
                            <a:pt x="2241829" y="2553462"/>
                          </a:cubicBezTo>
                          <a:cubicBezTo>
                            <a:pt x="2224128" y="2549429"/>
                            <a:pt x="2205658" y="2550289"/>
                            <a:pt x="2188411" y="2555962"/>
                          </a:cubicBezTo>
                          <a:cubicBezTo>
                            <a:pt x="2123871" y="2582530"/>
                            <a:pt x="2149718" y="2683798"/>
                            <a:pt x="2182928" y="2746622"/>
                          </a:cubicBezTo>
                          <a:cubicBezTo>
                            <a:pt x="2340614" y="3049350"/>
                            <a:pt x="2403321" y="3392413"/>
                            <a:pt x="2362921" y="3731179"/>
                          </a:cubicBezTo>
                          <a:cubicBezTo>
                            <a:pt x="2349449" y="3845263"/>
                            <a:pt x="2320625" y="3965597"/>
                            <a:pt x="2240733" y="4044987"/>
                          </a:cubicBezTo>
                          <a:cubicBezTo>
                            <a:pt x="2217235" y="4070867"/>
                            <a:pt x="2185654" y="4088058"/>
                            <a:pt x="2151128" y="4093746"/>
                          </a:cubicBezTo>
                          <a:cubicBezTo>
                            <a:pt x="2084551" y="4100622"/>
                            <a:pt x="2028000" y="4037798"/>
                            <a:pt x="2012022" y="3968723"/>
                          </a:cubicBezTo>
                          <a:cubicBezTo>
                            <a:pt x="1996043" y="3899648"/>
                            <a:pt x="2009985" y="3828072"/>
                            <a:pt x="2021578" y="3757590"/>
                          </a:cubicBezTo>
                          <a:cubicBezTo>
                            <a:pt x="2052908" y="3573337"/>
                            <a:pt x="2066380" y="3382521"/>
                            <a:pt x="2024241" y="3203113"/>
                          </a:cubicBezTo>
                          <a:cubicBezTo>
                            <a:pt x="1982101" y="3023705"/>
                            <a:pt x="1877145" y="2855549"/>
                            <a:pt x="1719397" y="2779285"/>
                          </a:cubicBezTo>
                          <a:cubicBezTo>
                            <a:pt x="1695367" y="2765516"/>
                            <a:pt x="1667452" y="2760015"/>
                            <a:pt x="1639975" y="2763657"/>
                          </a:cubicBezTo>
                          <a:cubicBezTo>
                            <a:pt x="1595956" y="2772564"/>
                            <a:pt x="1567446" y="2817417"/>
                            <a:pt x="1540972" y="2856330"/>
                          </a:cubicBezTo>
                          <a:cubicBezTo>
                            <a:pt x="1446663" y="2994481"/>
                            <a:pt x="1313357" y="3101578"/>
                            <a:pt x="1157959" y="3164043"/>
                          </a:cubicBezTo>
                          <a:cubicBezTo>
                            <a:pt x="1099528" y="3187016"/>
                            <a:pt x="1053943" y="3114190"/>
                            <a:pt x="1085587" y="3049491"/>
                          </a:cubicBezTo>
                          <a:lnTo>
                            <a:pt x="1085587" y="3048084"/>
                          </a:lnTo>
                          <a:cubicBezTo>
                            <a:pt x="1109554" y="2998700"/>
                            <a:pt x="1186313" y="2710209"/>
                            <a:pt x="1154043" y="2664576"/>
                          </a:cubicBezTo>
                          <a:cubicBezTo>
                            <a:pt x="1079477" y="2560025"/>
                            <a:pt x="1048460" y="2750060"/>
                            <a:pt x="940058" y="2856330"/>
                          </a:cubicBezTo>
                          <a:cubicBezTo>
                            <a:pt x="852646" y="2944159"/>
                            <a:pt x="783093" y="3077152"/>
                            <a:pt x="680643" y="3139664"/>
                          </a:cubicBezTo>
                          <a:cubicBezTo>
                            <a:pt x="578193" y="3202175"/>
                            <a:pt x="455222" y="3237807"/>
                            <a:pt x="345566" y="3200300"/>
                          </a:cubicBezTo>
                          <a:cubicBezTo>
                            <a:pt x="324959" y="3195049"/>
                            <a:pt x="307074" y="3182281"/>
                            <a:pt x="295438" y="3164512"/>
                          </a:cubicBezTo>
                          <a:cubicBezTo>
                            <a:pt x="274447" y="3125755"/>
                            <a:pt x="305150" y="3077308"/>
                            <a:pt x="336167" y="3045271"/>
                          </a:cubicBezTo>
                          <a:cubicBezTo>
                            <a:pt x="474960" y="2901963"/>
                            <a:pt x="667641" y="2792725"/>
                            <a:pt x="752703" y="2618161"/>
                          </a:cubicBezTo>
                          <a:cubicBezTo>
                            <a:pt x="774947" y="2572371"/>
                            <a:pt x="752703" y="2517361"/>
                            <a:pt x="709780" y="2514548"/>
                          </a:cubicBezTo>
                          <a:cubicBezTo>
                            <a:pt x="607487" y="2507672"/>
                            <a:pt x="502061" y="2533927"/>
                            <a:pt x="398671" y="2548773"/>
                          </a:cubicBezTo>
                          <a:cubicBezTo>
                            <a:pt x="269904" y="2566589"/>
                            <a:pt x="124531" y="2561432"/>
                            <a:pt x="32577" y="2467664"/>
                          </a:cubicBezTo>
                          <a:cubicBezTo>
                            <a:pt x="18544" y="2454459"/>
                            <a:pt x="8136" y="2437893"/>
                            <a:pt x="2343" y="2419531"/>
                          </a:cubicBezTo>
                          <a:cubicBezTo>
                            <a:pt x="-13322" y="2358269"/>
                            <a:pt x="52472" y="2300759"/>
                            <a:pt x="112782" y="2299508"/>
                          </a:cubicBezTo>
                          <a:cubicBezTo>
                            <a:pt x="173093" y="2298258"/>
                            <a:pt x="227608" y="2330764"/>
                            <a:pt x="285099" y="2350143"/>
                          </a:cubicBezTo>
                          <a:cubicBezTo>
                            <a:pt x="408697" y="2391244"/>
                            <a:pt x="574434" y="2290913"/>
                            <a:pt x="688632" y="2178236"/>
                          </a:cubicBezTo>
                          <a:cubicBezTo>
                            <a:pt x="725445" y="2142136"/>
                            <a:pt x="718083" y="2074467"/>
                            <a:pt x="675474" y="2058683"/>
                          </a:cubicBezTo>
                          <a:cubicBezTo>
                            <a:pt x="530728" y="2004923"/>
                            <a:pt x="224318" y="1780037"/>
                            <a:pt x="145366" y="1639386"/>
                          </a:cubicBezTo>
                          <a:cubicBezTo>
                            <a:pt x="131581" y="1614694"/>
                            <a:pt x="61871" y="1498735"/>
                            <a:pt x="82705" y="1425284"/>
                          </a:cubicBezTo>
                          <a:cubicBezTo>
                            <a:pt x="92888" y="1389340"/>
                            <a:pt x="135810" y="1375900"/>
                            <a:pt x="170430" y="1378401"/>
                          </a:cubicBezTo>
                          <a:cubicBezTo>
                            <a:pt x="241236" y="1384652"/>
                            <a:pt x="510050" y="1750813"/>
                            <a:pt x="577723" y="1774880"/>
                          </a:cubicBezTo>
                          <a:cubicBezTo>
                            <a:pt x="645397" y="1798947"/>
                            <a:pt x="741267" y="1776287"/>
                            <a:pt x="752703" y="1701273"/>
                          </a:cubicBezTo>
                          <a:cubicBezTo>
                            <a:pt x="762572" y="1637042"/>
                            <a:pt x="704141" y="1589846"/>
                            <a:pt x="661062" y="1544994"/>
                          </a:cubicBezTo>
                          <a:cubicBezTo>
                            <a:pt x="608786" y="1489843"/>
                            <a:pt x="572884" y="1421299"/>
                            <a:pt x="557359" y="1346989"/>
                          </a:cubicBezTo>
                          <a:lnTo>
                            <a:pt x="557359" y="1346989"/>
                          </a:lnTo>
                          <a:cubicBezTo>
                            <a:pt x="504724" y="1098349"/>
                            <a:pt x="793119" y="1345113"/>
                            <a:pt x="886326" y="1281351"/>
                          </a:cubicBezTo>
                          <a:cubicBezTo>
                            <a:pt x="1034518" y="1179301"/>
                            <a:pt x="972954" y="846584"/>
                            <a:pt x="948987" y="702651"/>
                          </a:cubicBezTo>
                          <a:close/>
                        </a:path>
                      </a:pathLst>
                    </a:custGeom>
                    <a:noFill/>
                    <a:ln w="6350" cap="flat">
                      <a:solidFill>
                        <a:srgbClr val="FFFFFF"/>
                      </a:solidFill>
                      <a:prstDash val="solid"/>
                      <a:miter/>
                    </a:ln>
                  </p:spPr>
                  <p:txBody>
                    <a:bodyPr rtlCol="0" anchor="ctr"/>
                    <a:lstStyle/>
                    <a:p>
                      <a:pPr marL="0" marR="0" lvl="0" indent="0" algn="l"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000000"/>
                        </a:solidFill>
                        <a:effectLst/>
                        <a:uLnTx/>
                        <a:uFillTx/>
                        <a:latin typeface="DM Sans" pitchFamily="2" charset="77"/>
                        <a:ea typeface="Verdana"/>
                        <a:cs typeface="Arial"/>
                      </a:endParaRPr>
                    </a:p>
                  </p:txBody>
                </p:sp>
                <p:sp>
                  <p:nvSpPr>
                    <p:cNvPr id="89" name="Oval 42">
                      <a:extLst>
                        <a:ext uri="{FF2B5EF4-FFF2-40B4-BE49-F238E27FC236}">
                          <a16:creationId xmlns:a16="http://schemas.microsoft.com/office/drawing/2014/main" id="{7AF62966-72BC-F4F4-9303-7745FDA755DF}"/>
                        </a:ext>
                      </a:extLst>
                    </p:cNvPr>
                    <p:cNvSpPr/>
                    <p:nvPr/>
                  </p:nvSpPr>
                  <p:spPr>
                    <a:xfrm rot="6819959">
                      <a:off x="1126309" y="2955032"/>
                      <a:ext cx="45719" cy="45719"/>
                    </a:xfrm>
                    <a:prstGeom prst="ellipse">
                      <a:avLst/>
                    </a:prstGeom>
                    <a:solidFill>
                      <a:srgbClr val="FFFFFF"/>
                    </a:solidFill>
                    <a:ln w="15875" cap="flat" cmpd="sng" algn="ctr">
                      <a:solidFill>
                        <a:srgbClr val="FFFFFF"/>
                      </a:solidFill>
                      <a:prstDash val="solid"/>
                      <a:miter lim="800000"/>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FFFFFF"/>
                        </a:solidFill>
                        <a:effectLst/>
                        <a:uLnTx/>
                        <a:uFillTx/>
                        <a:latin typeface="Arial" panose="020B0604020202020204" pitchFamily="34" charset="0"/>
                        <a:ea typeface="Verdana"/>
                        <a:cs typeface="Arial"/>
                      </a:endParaRPr>
                    </a:p>
                  </p:txBody>
                </p:sp>
              </p:grpSp>
              <p:grpSp>
                <p:nvGrpSpPr>
                  <p:cNvPr id="81" name="Group 34">
                    <a:extLst>
                      <a:ext uri="{FF2B5EF4-FFF2-40B4-BE49-F238E27FC236}">
                        <a16:creationId xmlns:a16="http://schemas.microsoft.com/office/drawing/2014/main" id="{6D483C36-B67A-EA3B-75AE-6179BCC2D0C1}"/>
                      </a:ext>
                    </a:extLst>
                  </p:cNvPr>
                  <p:cNvGrpSpPr/>
                  <p:nvPr/>
                </p:nvGrpSpPr>
                <p:grpSpPr>
                  <a:xfrm rot="922079">
                    <a:off x="1067334" y="2343667"/>
                    <a:ext cx="255110" cy="250795"/>
                    <a:chOff x="1032409" y="2362718"/>
                    <a:chExt cx="255110" cy="250795"/>
                  </a:xfrm>
                </p:grpSpPr>
                <p:sp>
                  <p:nvSpPr>
                    <p:cNvPr id="86" name="Arc 39">
                      <a:extLst>
                        <a:ext uri="{FF2B5EF4-FFF2-40B4-BE49-F238E27FC236}">
                          <a16:creationId xmlns:a16="http://schemas.microsoft.com/office/drawing/2014/main" id="{3BDB50C0-ABA0-F1F0-2C08-B5D6D59525B9}"/>
                        </a:ext>
                      </a:extLst>
                    </p:cNvPr>
                    <p:cNvSpPr/>
                    <p:nvPr/>
                  </p:nvSpPr>
                  <p:spPr>
                    <a:xfrm rot="681954">
                      <a:off x="1032409" y="2429632"/>
                      <a:ext cx="184797" cy="183881"/>
                    </a:xfrm>
                    <a:prstGeom prst="arc">
                      <a:avLst/>
                    </a:prstGeom>
                    <a:noFill/>
                    <a:ln w="6350" cap="flat" cmpd="sng" algn="ctr">
                      <a:solidFill>
                        <a:srgbClr val="FFFFFF"/>
                      </a:solidFill>
                      <a:prstDash val="solid"/>
                      <a:miter lim="800000"/>
                      <a:headEnd type="none" w="med" len="med"/>
                      <a:tailEnd type="triangle" w="sm" len="sm"/>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000000"/>
                        </a:solidFill>
                        <a:effectLst/>
                        <a:uLnTx/>
                        <a:uFillTx/>
                        <a:latin typeface="Calibri" panose="020F0502020204030204"/>
                        <a:ea typeface="Verdana"/>
                        <a:cs typeface="Arial"/>
                      </a:endParaRPr>
                    </a:p>
                  </p:txBody>
                </p:sp>
                <p:sp>
                  <p:nvSpPr>
                    <p:cNvPr id="87" name="Arc 40">
                      <a:extLst>
                        <a:ext uri="{FF2B5EF4-FFF2-40B4-BE49-F238E27FC236}">
                          <a16:creationId xmlns:a16="http://schemas.microsoft.com/office/drawing/2014/main" id="{CE408B61-9B1C-50FE-3660-31FA87F88461}"/>
                        </a:ext>
                      </a:extLst>
                    </p:cNvPr>
                    <p:cNvSpPr/>
                    <p:nvPr/>
                  </p:nvSpPr>
                  <p:spPr>
                    <a:xfrm rot="485785" flipH="1" flipV="1">
                      <a:off x="1110822" y="2362718"/>
                      <a:ext cx="176697" cy="191191"/>
                    </a:xfrm>
                    <a:prstGeom prst="arc">
                      <a:avLst>
                        <a:gd name="adj1" fmla="val 16460543"/>
                        <a:gd name="adj2" fmla="val 0"/>
                      </a:avLst>
                    </a:prstGeom>
                    <a:noFill/>
                    <a:ln w="6350" cap="flat" cmpd="sng" algn="ctr">
                      <a:solidFill>
                        <a:srgbClr val="FFFFFF"/>
                      </a:solidFill>
                      <a:prstDash val="solid"/>
                      <a:miter lim="800000"/>
                      <a:headEnd type="none" w="med" len="med"/>
                      <a:tailEnd type="triangle" w="sm" len="sm"/>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000000"/>
                        </a:solidFill>
                        <a:effectLst/>
                        <a:uLnTx/>
                        <a:uFillTx/>
                        <a:latin typeface="Calibri" panose="020F0502020204030204"/>
                        <a:ea typeface="Verdana"/>
                        <a:cs typeface="Arial"/>
                      </a:endParaRPr>
                    </a:p>
                  </p:txBody>
                </p:sp>
              </p:grpSp>
              <p:grpSp>
                <p:nvGrpSpPr>
                  <p:cNvPr id="82" name="Group 35">
                    <a:extLst>
                      <a:ext uri="{FF2B5EF4-FFF2-40B4-BE49-F238E27FC236}">
                        <a16:creationId xmlns:a16="http://schemas.microsoft.com/office/drawing/2014/main" id="{B5A6A8F1-9D44-4428-1778-762AEE28CE81}"/>
                      </a:ext>
                    </a:extLst>
                  </p:cNvPr>
                  <p:cNvGrpSpPr/>
                  <p:nvPr/>
                </p:nvGrpSpPr>
                <p:grpSpPr>
                  <a:xfrm rot="7940757" flipH="1">
                    <a:off x="760604" y="2360111"/>
                    <a:ext cx="647290" cy="581782"/>
                    <a:chOff x="995620" y="2290144"/>
                    <a:chExt cx="330609" cy="309089"/>
                  </a:xfrm>
                </p:grpSpPr>
                <p:sp>
                  <p:nvSpPr>
                    <p:cNvPr id="84" name="Arc 37">
                      <a:extLst>
                        <a:ext uri="{FF2B5EF4-FFF2-40B4-BE49-F238E27FC236}">
                          <a16:creationId xmlns:a16="http://schemas.microsoft.com/office/drawing/2014/main" id="{315D9CB6-207B-306E-97D3-69F1E8F8A8AE}"/>
                        </a:ext>
                      </a:extLst>
                    </p:cNvPr>
                    <p:cNvSpPr/>
                    <p:nvPr/>
                  </p:nvSpPr>
                  <p:spPr>
                    <a:xfrm rot="1251171">
                      <a:off x="995620" y="2409396"/>
                      <a:ext cx="226459" cy="189837"/>
                    </a:xfrm>
                    <a:prstGeom prst="arc">
                      <a:avLst>
                        <a:gd name="adj1" fmla="val 15384736"/>
                        <a:gd name="adj2" fmla="val 0"/>
                      </a:avLst>
                    </a:prstGeom>
                    <a:noFill/>
                    <a:ln w="6350" cap="flat" cmpd="sng" algn="ctr">
                      <a:solidFill>
                        <a:srgbClr val="FFFFFF"/>
                      </a:solidFill>
                      <a:prstDash val="solid"/>
                      <a:miter lim="800000"/>
                      <a:headEnd type="none" w="med" len="med"/>
                      <a:tailEnd type="triangle" w="sm" len="sm"/>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000000"/>
                        </a:solidFill>
                        <a:effectLst/>
                        <a:uLnTx/>
                        <a:uFillTx/>
                        <a:latin typeface="Calibri" panose="020F0502020204030204"/>
                        <a:ea typeface="Verdana"/>
                        <a:cs typeface="Arial"/>
                      </a:endParaRPr>
                    </a:p>
                  </p:txBody>
                </p:sp>
                <p:sp>
                  <p:nvSpPr>
                    <p:cNvPr id="85" name="Arc 38">
                      <a:extLst>
                        <a:ext uri="{FF2B5EF4-FFF2-40B4-BE49-F238E27FC236}">
                          <a16:creationId xmlns:a16="http://schemas.microsoft.com/office/drawing/2014/main" id="{8C7F68CC-A35A-2890-724C-B4BC55055DF6}"/>
                        </a:ext>
                      </a:extLst>
                    </p:cNvPr>
                    <p:cNvSpPr/>
                    <p:nvPr/>
                  </p:nvSpPr>
                  <p:spPr>
                    <a:xfrm rot="351171" flipH="1" flipV="1">
                      <a:off x="1108364" y="2290144"/>
                      <a:ext cx="217865" cy="257641"/>
                    </a:xfrm>
                    <a:prstGeom prst="arc">
                      <a:avLst>
                        <a:gd name="adj1" fmla="val 16460543"/>
                        <a:gd name="adj2" fmla="val 0"/>
                      </a:avLst>
                    </a:prstGeom>
                    <a:noFill/>
                    <a:ln w="6350" cap="flat" cmpd="sng" algn="ctr">
                      <a:solidFill>
                        <a:srgbClr val="FFFFFF"/>
                      </a:solidFill>
                      <a:prstDash val="solid"/>
                      <a:miter lim="800000"/>
                      <a:headEnd type="none" w="med" len="med"/>
                      <a:tailEnd type="triangle" w="sm" len="sm"/>
                    </a:ln>
                    <a:effectLst/>
                  </p:spPr>
                  <p:txBody>
                    <a:bodyPr rtlCol="0" anchor="ctr"/>
                    <a:lstStyle/>
                    <a:p>
                      <a:pPr marL="0" marR="0" lvl="0" indent="0" algn="ctr" defTabSz="685783" rtl="0" eaLnBrk="1" fontAlgn="auto" latinLnBrk="0" hangingPunct="1">
                        <a:lnSpc>
                          <a:spcPct val="100000"/>
                        </a:lnSpc>
                        <a:spcBef>
                          <a:spcPts val="0"/>
                        </a:spcBef>
                        <a:spcAft>
                          <a:spcPts val="0"/>
                        </a:spcAft>
                        <a:buClrTx/>
                        <a:buSzTx/>
                        <a:buFontTx/>
                        <a:buNone/>
                        <a:tabLst/>
                        <a:defRPr/>
                      </a:pPr>
                      <a:endParaRPr kumimoji="0" lang="en-US" sz="675" b="0" i="0" u="none" strike="noStrike" kern="0" cap="none" spc="0" normalizeH="0" baseline="0" noProof="0">
                        <a:ln>
                          <a:noFill/>
                        </a:ln>
                        <a:solidFill>
                          <a:srgbClr val="000000"/>
                        </a:solidFill>
                        <a:effectLst/>
                        <a:uLnTx/>
                        <a:uFillTx/>
                        <a:latin typeface="Calibri" panose="020F0502020204030204"/>
                        <a:ea typeface="Verdana"/>
                        <a:cs typeface="Arial"/>
                      </a:endParaRPr>
                    </a:p>
                  </p:txBody>
                </p:sp>
              </p:grpSp>
              <p:sp>
                <p:nvSpPr>
                  <p:cNvPr id="83" name="TextBox 36">
                    <a:extLst>
                      <a:ext uri="{FF2B5EF4-FFF2-40B4-BE49-F238E27FC236}">
                        <a16:creationId xmlns:a16="http://schemas.microsoft.com/office/drawing/2014/main" id="{45CE7529-DCF0-DDDC-A956-8F087FF392F2}"/>
                      </a:ext>
                    </a:extLst>
                  </p:cNvPr>
                  <p:cNvSpPr txBox="1"/>
                  <p:nvPr/>
                </p:nvSpPr>
                <p:spPr>
                  <a:xfrm rot="1289586">
                    <a:off x="710894" y="2768106"/>
                    <a:ext cx="113581" cy="139460"/>
                  </a:xfrm>
                  <a:prstGeom prst="rect">
                    <a:avLst/>
                  </a:prstGeom>
                  <a:noFill/>
                </p:spPr>
                <p:txBody>
                  <a:bodyPr wrap="none">
                    <a:noAutofit/>
                  </a:bodyPr>
                  <a:lstStyle/>
                  <a:p>
                    <a:pPr marL="137156" marR="0" lvl="0" indent="-137156" algn="ctr" defTabSz="685783" rtl="0" eaLnBrk="1" fontAlgn="auto" latinLnBrk="0" hangingPunct="1">
                      <a:lnSpc>
                        <a:spcPct val="100000"/>
                      </a:lnSpc>
                      <a:spcBef>
                        <a:spcPts val="0"/>
                      </a:spcBef>
                      <a:spcAft>
                        <a:spcPts val="450"/>
                      </a:spcAft>
                      <a:buClrTx/>
                      <a:buSzTx/>
                      <a:buFontTx/>
                      <a:buNone/>
                      <a:tabLst/>
                      <a:defRPr/>
                    </a:pPr>
                    <a:r>
                      <a:rPr kumimoji="0" lang="de" sz="600" b="0" i="0" u="none" strike="noStrike" kern="1200" cap="none" spc="0" normalizeH="0" baseline="0" noProof="0">
                        <a:ln>
                          <a:noFill/>
                        </a:ln>
                        <a:solidFill>
                          <a:srgbClr val="FFFFFF"/>
                        </a:solidFill>
                        <a:effectLst/>
                        <a:uLnTx/>
                        <a:uFillTx/>
                        <a:latin typeface="Arial"/>
                        <a:ea typeface="Arial"/>
                        <a:cs typeface="Arial"/>
                      </a:rPr>
                      <a:t>Makrophage</a:t>
                    </a:r>
                    <a:endParaRPr kumimoji="0" lang="en-US" sz="600" b="0" i="0" u="none" strike="noStrike" kern="0" cap="none" spc="0" normalizeH="0" baseline="30000" noProof="0">
                      <a:ln>
                        <a:noFill/>
                      </a:ln>
                      <a:solidFill>
                        <a:srgbClr val="FFFFFF"/>
                      </a:solidFill>
                      <a:effectLst/>
                      <a:uLnTx/>
                      <a:uFillTx/>
                      <a:latin typeface="Arial" panose="020B0604020202020204" pitchFamily="34" charset="0"/>
                      <a:ea typeface="Calibri" panose="020F0502020204030204" pitchFamily="34" charset="0"/>
                      <a:cs typeface="Arial" panose="020B0604020202020204" pitchFamily="34" charset="0"/>
                    </a:endParaRPr>
                  </a:p>
                </p:txBody>
              </p:sp>
            </p:grpSp>
            <p:grpSp>
              <p:nvGrpSpPr>
                <p:cNvPr id="72" name="Graphic 20">
                  <a:extLst>
                    <a:ext uri="{FF2B5EF4-FFF2-40B4-BE49-F238E27FC236}">
                      <a16:creationId xmlns:a16="http://schemas.microsoft.com/office/drawing/2014/main" id="{F70887FC-7FD3-E9FE-EE71-D5A23B3BA999}"/>
                    </a:ext>
                  </a:extLst>
                </p:cNvPr>
                <p:cNvGrpSpPr/>
                <p:nvPr/>
              </p:nvGrpSpPr>
              <p:grpSpPr>
                <a:xfrm rot="2138233">
                  <a:off x="1074899" y="1978751"/>
                  <a:ext cx="90795" cy="93619"/>
                  <a:chOff x="6287269" y="718957"/>
                  <a:chExt cx="556188" cy="673345"/>
                </a:xfrm>
                <a:solidFill>
                  <a:schemeClr val="bg1"/>
                </a:solidFill>
              </p:grpSpPr>
              <p:sp>
                <p:nvSpPr>
                  <p:cNvPr id="76" name="Freeform 690">
                    <a:extLst>
                      <a:ext uri="{FF2B5EF4-FFF2-40B4-BE49-F238E27FC236}">
                        <a16:creationId xmlns:a16="http://schemas.microsoft.com/office/drawing/2014/main" id="{77314644-2ACD-B8EB-0A70-69683BD1C7BD}"/>
                      </a:ext>
                    </a:extLst>
                  </p:cNvPr>
                  <p:cNvSpPr/>
                  <p:nvPr/>
                </p:nvSpPr>
                <p:spPr>
                  <a:xfrm>
                    <a:off x="6287269" y="718957"/>
                    <a:ext cx="556188" cy="673345"/>
                  </a:xfrm>
                  <a:custGeom>
                    <a:avLst/>
                    <a:gdLst>
                      <a:gd name="connsiteX0" fmla="*/ 547500 w 556188"/>
                      <a:gd name="connsiteY0" fmla="*/ 70348 h 673345"/>
                      <a:gd name="connsiteX1" fmla="*/ 322147 w 556188"/>
                      <a:gd name="connsiteY1" fmla="*/ 373915 h 673345"/>
                      <a:gd name="connsiteX2" fmla="*/ 322147 w 556188"/>
                      <a:gd name="connsiteY2" fmla="*/ 629278 h 673345"/>
                      <a:gd name="connsiteX3" fmla="*/ 278080 w 556188"/>
                      <a:gd name="connsiteY3" fmla="*/ 673346 h 673345"/>
                      <a:gd name="connsiteX4" fmla="*/ 234013 w 556188"/>
                      <a:gd name="connsiteY4" fmla="*/ 629278 h 673345"/>
                      <a:gd name="connsiteX5" fmla="*/ 234013 w 556188"/>
                      <a:gd name="connsiteY5" fmla="*/ 373915 h 673345"/>
                      <a:gd name="connsiteX6" fmla="*/ 8660 w 556188"/>
                      <a:gd name="connsiteY6" fmla="*/ 70348 h 673345"/>
                      <a:gd name="connsiteX7" fmla="*/ 17699 w 556188"/>
                      <a:gd name="connsiteY7" fmla="*/ 8699 h 673345"/>
                      <a:gd name="connsiteX8" fmla="*/ 79348 w 556188"/>
                      <a:gd name="connsiteY8" fmla="*/ 17739 h 673345"/>
                      <a:gd name="connsiteX9" fmla="*/ 277990 w 556188"/>
                      <a:gd name="connsiteY9" fmla="*/ 285396 h 673345"/>
                      <a:gd name="connsiteX10" fmla="*/ 476722 w 556188"/>
                      <a:gd name="connsiteY10" fmla="*/ 17806 h 673345"/>
                      <a:gd name="connsiteX11" fmla="*/ 538382 w 556188"/>
                      <a:gd name="connsiteY11" fmla="*/ 8688 h 673345"/>
                      <a:gd name="connsiteX12" fmla="*/ 547500 w 556188"/>
                      <a:gd name="connsiteY12" fmla="*/ 70348 h 6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188" h="673345">
                        <a:moveTo>
                          <a:pt x="547500" y="70348"/>
                        </a:moveTo>
                        <a:lnTo>
                          <a:pt x="322147" y="373915"/>
                        </a:lnTo>
                        <a:lnTo>
                          <a:pt x="322147" y="629278"/>
                        </a:lnTo>
                        <a:cubicBezTo>
                          <a:pt x="322147" y="653617"/>
                          <a:pt x="302419" y="673346"/>
                          <a:pt x="278080" y="673346"/>
                        </a:cubicBezTo>
                        <a:cubicBezTo>
                          <a:pt x="253741" y="673346"/>
                          <a:pt x="234013" y="653617"/>
                          <a:pt x="234013" y="629278"/>
                        </a:cubicBezTo>
                        <a:lnTo>
                          <a:pt x="234013" y="373915"/>
                        </a:lnTo>
                        <a:lnTo>
                          <a:pt x="8660" y="70348"/>
                        </a:lnTo>
                        <a:cubicBezTo>
                          <a:pt x="-5785" y="50807"/>
                          <a:pt x="-1747" y="23271"/>
                          <a:pt x="17699" y="8699"/>
                        </a:cubicBezTo>
                        <a:cubicBezTo>
                          <a:pt x="37240" y="-5745"/>
                          <a:pt x="64777" y="-1708"/>
                          <a:pt x="79348" y="17739"/>
                        </a:cubicBezTo>
                        <a:lnTo>
                          <a:pt x="277990" y="285396"/>
                        </a:lnTo>
                        <a:lnTo>
                          <a:pt x="476722" y="17806"/>
                        </a:lnTo>
                        <a:cubicBezTo>
                          <a:pt x="491230" y="-1739"/>
                          <a:pt x="518836" y="-5821"/>
                          <a:pt x="538382" y="8688"/>
                        </a:cubicBezTo>
                        <a:cubicBezTo>
                          <a:pt x="557927" y="23197"/>
                          <a:pt x="562009" y="50803"/>
                          <a:pt x="547500" y="70348"/>
                        </a:cubicBezTo>
                        <a:close/>
                      </a:path>
                    </a:pathLst>
                  </a:custGeom>
                  <a:grpFill/>
                  <a:ln w="19050" cap="flat">
                    <a:noFill/>
                    <a:prstDash val="solid"/>
                    <a:miter/>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Verdana"/>
                      <a:cs typeface="Arial"/>
                    </a:endParaRPr>
                  </a:p>
                </p:txBody>
              </p:sp>
              <p:sp>
                <p:nvSpPr>
                  <p:cNvPr id="77" name="Freeform 691">
                    <a:extLst>
                      <a:ext uri="{FF2B5EF4-FFF2-40B4-BE49-F238E27FC236}">
                        <a16:creationId xmlns:a16="http://schemas.microsoft.com/office/drawing/2014/main" id="{2FDCB4A9-2C14-4ADB-F0D9-0E4DD488CA7D}"/>
                      </a:ext>
                    </a:extLst>
                  </p:cNvPr>
                  <p:cNvSpPr/>
                  <p:nvPr/>
                </p:nvSpPr>
                <p:spPr>
                  <a:xfrm>
                    <a:off x="6712331" y="755927"/>
                    <a:ext cx="96767" cy="150303"/>
                  </a:xfrm>
                  <a:custGeom>
                    <a:avLst/>
                    <a:gdLst>
                      <a:gd name="connsiteX0" fmla="*/ 0 w 96767"/>
                      <a:gd name="connsiteY0" fmla="*/ 150303 h 150303"/>
                      <a:gd name="connsiteX1" fmla="*/ 70960 w 96767"/>
                      <a:gd name="connsiteY1" fmla="*/ 66010 h 150303"/>
                      <a:gd name="connsiteX2" fmla="*/ 96767 w 96767"/>
                      <a:gd name="connsiteY2" fmla="*/ 0 h 150303"/>
                      <a:gd name="connsiteX3" fmla="*/ 47276 w 96767"/>
                      <a:gd name="connsiteY3" fmla="*/ 73536 h 150303"/>
                      <a:gd name="connsiteX4" fmla="*/ 23277 w 96767"/>
                      <a:gd name="connsiteY4" fmla="*/ 111682 h 150303"/>
                      <a:gd name="connsiteX5" fmla="*/ 0 w 96767"/>
                      <a:gd name="connsiteY5" fmla="*/ 150303 h 15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67" h="150303">
                        <a:moveTo>
                          <a:pt x="0" y="150303"/>
                        </a:moveTo>
                        <a:cubicBezTo>
                          <a:pt x="27276" y="125445"/>
                          <a:pt x="55163" y="99434"/>
                          <a:pt x="70960" y="66010"/>
                        </a:cubicBezTo>
                        <a:cubicBezTo>
                          <a:pt x="80587" y="45672"/>
                          <a:pt x="91095" y="21695"/>
                          <a:pt x="96767" y="0"/>
                        </a:cubicBezTo>
                        <a:cubicBezTo>
                          <a:pt x="78688" y="23051"/>
                          <a:pt x="63095" y="48971"/>
                          <a:pt x="47276" y="73536"/>
                        </a:cubicBezTo>
                        <a:cubicBezTo>
                          <a:pt x="39170" y="86191"/>
                          <a:pt x="31170" y="98906"/>
                          <a:pt x="23277" y="111682"/>
                        </a:cubicBezTo>
                        <a:cubicBezTo>
                          <a:pt x="16474" y="122733"/>
                          <a:pt x="9446" y="141625"/>
                          <a:pt x="0" y="150303"/>
                        </a:cubicBezTo>
                        <a:close/>
                      </a:path>
                    </a:pathLst>
                  </a:custGeom>
                  <a:grpFill/>
                  <a:ln w="2228" cap="flat">
                    <a:noFill/>
                    <a:prstDash val="solid"/>
                    <a:miter/>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Verdana"/>
                      <a:cs typeface="Arial"/>
                    </a:endParaRPr>
                  </a:p>
                </p:txBody>
              </p:sp>
            </p:grpSp>
            <p:grpSp>
              <p:nvGrpSpPr>
                <p:cNvPr id="73" name="Graphic 20">
                  <a:extLst>
                    <a:ext uri="{FF2B5EF4-FFF2-40B4-BE49-F238E27FC236}">
                      <a16:creationId xmlns:a16="http://schemas.microsoft.com/office/drawing/2014/main" id="{5D0B3852-B30F-6371-5263-12C70BB74AB8}"/>
                    </a:ext>
                  </a:extLst>
                </p:cNvPr>
                <p:cNvGrpSpPr/>
                <p:nvPr/>
              </p:nvGrpSpPr>
              <p:grpSpPr>
                <a:xfrm rot="18900000">
                  <a:off x="1119012" y="1842395"/>
                  <a:ext cx="90795" cy="93619"/>
                  <a:chOff x="6287269" y="718957"/>
                  <a:chExt cx="556188" cy="673345"/>
                </a:xfrm>
                <a:solidFill>
                  <a:schemeClr val="bg1"/>
                </a:solidFill>
              </p:grpSpPr>
              <p:sp>
                <p:nvSpPr>
                  <p:cNvPr id="74" name="Freeform 690">
                    <a:extLst>
                      <a:ext uri="{FF2B5EF4-FFF2-40B4-BE49-F238E27FC236}">
                        <a16:creationId xmlns:a16="http://schemas.microsoft.com/office/drawing/2014/main" id="{7E638B6A-F7B6-BCE9-B9A4-B5A87BBD438C}"/>
                      </a:ext>
                    </a:extLst>
                  </p:cNvPr>
                  <p:cNvSpPr/>
                  <p:nvPr/>
                </p:nvSpPr>
                <p:spPr>
                  <a:xfrm>
                    <a:off x="6287269" y="718957"/>
                    <a:ext cx="556188" cy="673345"/>
                  </a:xfrm>
                  <a:custGeom>
                    <a:avLst/>
                    <a:gdLst>
                      <a:gd name="connsiteX0" fmla="*/ 547500 w 556188"/>
                      <a:gd name="connsiteY0" fmla="*/ 70348 h 673345"/>
                      <a:gd name="connsiteX1" fmla="*/ 322147 w 556188"/>
                      <a:gd name="connsiteY1" fmla="*/ 373915 h 673345"/>
                      <a:gd name="connsiteX2" fmla="*/ 322147 w 556188"/>
                      <a:gd name="connsiteY2" fmla="*/ 629278 h 673345"/>
                      <a:gd name="connsiteX3" fmla="*/ 278080 w 556188"/>
                      <a:gd name="connsiteY3" fmla="*/ 673346 h 673345"/>
                      <a:gd name="connsiteX4" fmla="*/ 234013 w 556188"/>
                      <a:gd name="connsiteY4" fmla="*/ 629278 h 673345"/>
                      <a:gd name="connsiteX5" fmla="*/ 234013 w 556188"/>
                      <a:gd name="connsiteY5" fmla="*/ 373915 h 673345"/>
                      <a:gd name="connsiteX6" fmla="*/ 8660 w 556188"/>
                      <a:gd name="connsiteY6" fmla="*/ 70348 h 673345"/>
                      <a:gd name="connsiteX7" fmla="*/ 17699 w 556188"/>
                      <a:gd name="connsiteY7" fmla="*/ 8699 h 673345"/>
                      <a:gd name="connsiteX8" fmla="*/ 79348 w 556188"/>
                      <a:gd name="connsiteY8" fmla="*/ 17739 h 673345"/>
                      <a:gd name="connsiteX9" fmla="*/ 277990 w 556188"/>
                      <a:gd name="connsiteY9" fmla="*/ 285396 h 673345"/>
                      <a:gd name="connsiteX10" fmla="*/ 476722 w 556188"/>
                      <a:gd name="connsiteY10" fmla="*/ 17806 h 673345"/>
                      <a:gd name="connsiteX11" fmla="*/ 538382 w 556188"/>
                      <a:gd name="connsiteY11" fmla="*/ 8688 h 673345"/>
                      <a:gd name="connsiteX12" fmla="*/ 547500 w 556188"/>
                      <a:gd name="connsiteY12" fmla="*/ 70348 h 673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6188" h="673345">
                        <a:moveTo>
                          <a:pt x="547500" y="70348"/>
                        </a:moveTo>
                        <a:lnTo>
                          <a:pt x="322147" y="373915"/>
                        </a:lnTo>
                        <a:lnTo>
                          <a:pt x="322147" y="629278"/>
                        </a:lnTo>
                        <a:cubicBezTo>
                          <a:pt x="322147" y="653617"/>
                          <a:pt x="302419" y="673346"/>
                          <a:pt x="278080" y="673346"/>
                        </a:cubicBezTo>
                        <a:cubicBezTo>
                          <a:pt x="253741" y="673346"/>
                          <a:pt x="234013" y="653617"/>
                          <a:pt x="234013" y="629278"/>
                        </a:cubicBezTo>
                        <a:lnTo>
                          <a:pt x="234013" y="373915"/>
                        </a:lnTo>
                        <a:lnTo>
                          <a:pt x="8660" y="70348"/>
                        </a:lnTo>
                        <a:cubicBezTo>
                          <a:pt x="-5785" y="50807"/>
                          <a:pt x="-1747" y="23271"/>
                          <a:pt x="17699" y="8699"/>
                        </a:cubicBezTo>
                        <a:cubicBezTo>
                          <a:pt x="37240" y="-5745"/>
                          <a:pt x="64777" y="-1708"/>
                          <a:pt x="79348" y="17739"/>
                        </a:cubicBezTo>
                        <a:lnTo>
                          <a:pt x="277990" y="285396"/>
                        </a:lnTo>
                        <a:lnTo>
                          <a:pt x="476722" y="17806"/>
                        </a:lnTo>
                        <a:cubicBezTo>
                          <a:pt x="491230" y="-1739"/>
                          <a:pt x="518836" y="-5821"/>
                          <a:pt x="538382" y="8688"/>
                        </a:cubicBezTo>
                        <a:cubicBezTo>
                          <a:pt x="557927" y="23197"/>
                          <a:pt x="562009" y="50803"/>
                          <a:pt x="547500" y="70348"/>
                        </a:cubicBezTo>
                        <a:close/>
                      </a:path>
                    </a:pathLst>
                  </a:custGeom>
                  <a:grpFill/>
                  <a:ln w="19050" cap="flat">
                    <a:noFill/>
                    <a:prstDash val="solid"/>
                    <a:miter/>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Verdana"/>
                      <a:cs typeface="Arial"/>
                    </a:endParaRPr>
                  </a:p>
                </p:txBody>
              </p:sp>
              <p:sp>
                <p:nvSpPr>
                  <p:cNvPr id="75" name="Freeform 691">
                    <a:extLst>
                      <a:ext uri="{FF2B5EF4-FFF2-40B4-BE49-F238E27FC236}">
                        <a16:creationId xmlns:a16="http://schemas.microsoft.com/office/drawing/2014/main" id="{D3DE0C72-DD28-3CBB-11AB-20267098EFB4}"/>
                      </a:ext>
                    </a:extLst>
                  </p:cNvPr>
                  <p:cNvSpPr/>
                  <p:nvPr/>
                </p:nvSpPr>
                <p:spPr>
                  <a:xfrm>
                    <a:off x="6712331" y="755927"/>
                    <a:ext cx="96767" cy="150303"/>
                  </a:xfrm>
                  <a:custGeom>
                    <a:avLst/>
                    <a:gdLst>
                      <a:gd name="connsiteX0" fmla="*/ 0 w 96767"/>
                      <a:gd name="connsiteY0" fmla="*/ 150303 h 150303"/>
                      <a:gd name="connsiteX1" fmla="*/ 70960 w 96767"/>
                      <a:gd name="connsiteY1" fmla="*/ 66010 h 150303"/>
                      <a:gd name="connsiteX2" fmla="*/ 96767 w 96767"/>
                      <a:gd name="connsiteY2" fmla="*/ 0 h 150303"/>
                      <a:gd name="connsiteX3" fmla="*/ 47276 w 96767"/>
                      <a:gd name="connsiteY3" fmla="*/ 73536 h 150303"/>
                      <a:gd name="connsiteX4" fmla="*/ 23277 w 96767"/>
                      <a:gd name="connsiteY4" fmla="*/ 111682 h 150303"/>
                      <a:gd name="connsiteX5" fmla="*/ 0 w 96767"/>
                      <a:gd name="connsiteY5" fmla="*/ 150303 h 150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767" h="150303">
                        <a:moveTo>
                          <a:pt x="0" y="150303"/>
                        </a:moveTo>
                        <a:cubicBezTo>
                          <a:pt x="27276" y="125445"/>
                          <a:pt x="55163" y="99434"/>
                          <a:pt x="70960" y="66010"/>
                        </a:cubicBezTo>
                        <a:cubicBezTo>
                          <a:pt x="80587" y="45672"/>
                          <a:pt x="91095" y="21695"/>
                          <a:pt x="96767" y="0"/>
                        </a:cubicBezTo>
                        <a:cubicBezTo>
                          <a:pt x="78688" y="23051"/>
                          <a:pt x="63095" y="48971"/>
                          <a:pt x="47276" y="73536"/>
                        </a:cubicBezTo>
                        <a:cubicBezTo>
                          <a:pt x="39170" y="86191"/>
                          <a:pt x="31170" y="98906"/>
                          <a:pt x="23277" y="111682"/>
                        </a:cubicBezTo>
                        <a:cubicBezTo>
                          <a:pt x="16474" y="122733"/>
                          <a:pt x="9446" y="141625"/>
                          <a:pt x="0" y="150303"/>
                        </a:cubicBezTo>
                        <a:close/>
                      </a:path>
                    </a:pathLst>
                  </a:custGeom>
                  <a:grpFill/>
                  <a:ln w="2228" cap="flat">
                    <a:noFill/>
                    <a:prstDash val="solid"/>
                    <a:miter/>
                  </a:ln>
                </p:spPr>
                <p:txBody>
                  <a:bodyPr rtlCol="0" anchor="ctr"/>
                  <a:lstStyle/>
                  <a:p>
                    <a:pPr marL="0" marR="0" lvl="0" indent="0" algn="l" defTabSz="914378"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Verdana"/>
                      <a:cs typeface="Arial"/>
                    </a:endParaRPr>
                  </a:p>
                </p:txBody>
              </p:sp>
            </p:grpSp>
          </p:grpSp>
          <p:pic>
            <p:nvPicPr>
              <p:cNvPr id="69" name="Graphic 21" descr="Smoking with solid fill">
                <a:extLst>
                  <a:ext uri="{FF2B5EF4-FFF2-40B4-BE49-F238E27FC236}">
                    <a16:creationId xmlns:a16="http://schemas.microsoft.com/office/drawing/2014/main" id="{4444CCB3-43BD-3601-ACCE-A9F90132EED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2239348" y="2295651"/>
                <a:ext cx="370280" cy="370280"/>
              </a:xfrm>
              <a:prstGeom prst="rect">
                <a:avLst/>
              </a:prstGeom>
            </p:spPr>
          </p:pic>
          <p:pic>
            <p:nvPicPr>
              <p:cNvPr id="70" name="Graphic 22" descr="Burger and drink outline">
                <a:extLst>
                  <a:ext uri="{FF2B5EF4-FFF2-40B4-BE49-F238E27FC236}">
                    <a16:creationId xmlns:a16="http://schemas.microsoft.com/office/drawing/2014/main" id="{D1112498-A865-4595-B5B0-9B3640453454}"/>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2659440" y="2193721"/>
                <a:ext cx="421706" cy="421706"/>
              </a:xfrm>
              <a:prstGeom prst="rect">
                <a:avLst/>
              </a:prstGeom>
            </p:spPr>
          </p:pic>
        </p:grpSp>
        <p:sp>
          <p:nvSpPr>
            <p:cNvPr id="57" name="TextBox 57">
              <a:extLst>
                <a:ext uri="{FF2B5EF4-FFF2-40B4-BE49-F238E27FC236}">
                  <a16:creationId xmlns:a16="http://schemas.microsoft.com/office/drawing/2014/main" id="{FCE4BEAB-47D0-809A-0107-31D1E4C3022E}"/>
                </a:ext>
              </a:extLst>
            </p:cNvPr>
            <p:cNvSpPr txBox="1"/>
            <p:nvPr/>
          </p:nvSpPr>
          <p:spPr>
            <a:xfrm>
              <a:off x="215016" y="3408987"/>
              <a:ext cx="3241211" cy="600164"/>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100" b="0" i="1" u="none" strike="noStrike" kern="1200" cap="none" spc="0" normalizeH="0" baseline="0" noProof="0">
                  <a:ln>
                    <a:noFill/>
                  </a:ln>
                  <a:solidFill>
                    <a:srgbClr val="7A00E6"/>
                  </a:solidFill>
                  <a:effectLst/>
                  <a:uLnTx/>
                  <a:uFillTx/>
                  <a:latin typeface="Georgia"/>
                  <a:ea typeface="Georgia"/>
                  <a:cs typeface="Georgia"/>
                </a:rPr>
                <a:t>T1D-Beginn im Erwachsenenalter durch Zusammenspiel von Immundysregulation, Genetik und Umweltfaktoren verursacht</a:t>
              </a:r>
              <a:r>
                <a:rPr kumimoji="0" lang="de" sz="1100" b="0" i="1" u="none" strike="noStrike" kern="1200" cap="none" spc="0" normalizeH="0" baseline="30000" noProof="0">
                  <a:ln>
                    <a:noFill/>
                  </a:ln>
                  <a:solidFill>
                    <a:srgbClr val="7A00E6"/>
                  </a:solidFill>
                  <a:effectLst/>
                  <a:uLnTx/>
                  <a:uFillTx/>
                  <a:latin typeface="Georgia"/>
                  <a:ea typeface="Georgia"/>
                  <a:cs typeface="Georgia"/>
                </a:rPr>
                <a:t>4,5</a:t>
              </a:r>
            </a:p>
          </p:txBody>
        </p:sp>
        <p:cxnSp>
          <p:nvCxnSpPr>
            <p:cNvPr id="58" name="Straight Connector 60">
              <a:extLst>
                <a:ext uri="{FF2B5EF4-FFF2-40B4-BE49-F238E27FC236}">
                  <a16:creationId xmlns:a16="http://schemas.microsoft.com/office/drawing/2014/main" id="{FD375A0D-5E74-B581-8EF2-645A82C4D8FC}"/>
                </a:ext>
              </a:extLst>
            </p:cNvPr>
            <p:cNvCxnSpPr>
              <a:stCxn id="65" idx="5"/>
            </p:cNvCxnSpPr>
            <p:nvPr/>
          </p:nvCxnSpPr>
          <p:spPr>
            <a:xfrm flipH="1">
              <a:off x="1833888" y="2465140"/>
              <a:ext cx="680" cy="925770"/>
            </a:xfrm>
            <a:prstGeom prst="line">
              <a:avLst/>
            </a:prstGeom>
            <a:ln w="15875">
              <a:solidFill>
                <a:schemeClr val="accent2"/>
              </a:solidFill>
            </a:ln>
          </p:spPr>
          <p:style>
            <a:lnRef idx="1">
              <a:schemeClr val="accent1"/>
            </a:lnRef>
            <a:fillRef idx="0">
              <a:schemeClr val="accent1"/>
            </a:fillRef>
            <a:effectRef idx="0">
              <a:schemeClr val="accent1"/>
            </a:effectRef>
            <a:fontRef idx="minor">
              <a:schemeClr val="tx1"/>
            </a:fontRef>
          </p:style>
        </p:cxnSp>
        <p:pic>
          <p:nvPicPr>
            <p:cNvPr id="59" name="Graphic 62" descr="Covid-19 outline">
              <a:extLst>
                <a:ext uri="{FF2B5EF4-FFF2-40B4-BE49-F238E27FC236}">
                  <a16:creationId xmlns:a16="http://schemas.microsoft.com/office/drawing/2014/main" id="{B5642472-37D9-6687-DC06-85268CC0F934}"/>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546070" y="1980241"/>
              <a:ext cx="333980" cy="333980"/>
            </a:xfrm>
            <a:prstGeom prst="rect">
              <a:avLst/>
            </a:prstGeom>
          </p:spPr>
        </p:pic>
      </p:grpSp>
      <p:sp>
        <p:nvSpPr>
          <p:cNvPr id="98" name="TextBox 53">
            <a:extLst>
              <a:ext uri="{FF2B5EF4-FFF2-40B4-BE49-F238E27FC236}">
                <a16:creationId xmlns:a16="http://schemas.microsoft.com/office/drawing/2014/main" id="{FF4988F5-2D50-DFEC-241A-ED6DA85CB0A2}"/>
              </a:ext>
            </a:extLst>
          </p:cNvPr>
          <p:cNvSpPr txBox="1"/>
          <p:nvPr/>
        </p:nvSpPr>
        <p:spPr>
          <a:xfrm>
            <a:off x="336309" y="4178877"/>
            <a:ext cx="2557499" cy="184666"/>
          </a:xfrm>
          <a:prstGeom prst="rect">
            <a:avLst/>
          </a:prstGeom>
          <a:noFill/>
        </p:spPr>
        <p:txBody>
          <a:bodyPr wrap="square">
            <a:spAutoFit/>
          </a:bodyPr>
          <a:lstStyle/>
          <a:p>
            <a:pPr marL="137156" marR="0" lvl="0" indent="-137156" algn="l" defTabSz="685783" rtl="0" eaLnBrk="1" fontAlgn="auto" latinLnBrk="0" hangingPunct="1">
              <a:lnSpc>
                <a:spcPct val="100000"/>
              </a:lnSpc>
              <a:spcBef>
                <a:spcPts val="0"/>
              </a:spcBef>
              <a:spcAft>
                <a:spcPts val="450"/>
              </a:spcAft>
              <a:buClrTx/>
              <a:buSzTx/>
              <a:buFontTx/>
              <a:buNone/>
              <a:tabLst/>
              <a:defRPr/>
            </a:pPr>
            <a:r>
              <a:rPr kumimoji="0" lang="de" sz="600" b="0" u="none" strike="noStrike" kern="1200" cap="none" spc="0" normalizeH="0" baseline="0" noProof="0">
                <a:ln>
                  <a:noFill/>
                </a:ln>
                <a:solidFill>
                  <a:srgbClr val="404040"/>
                </a:solidFill>
                <a:effectLst/>
                <a:uLnTx/>
                <a:uFillTx/>
                <a:latin typeface="Verdana"/>
                <a:ea typeface="Verdana"/>
                <a:cs typeface="Verdana"/>
              </a:rPr>
              <a:t>Abbildung modifiziert nach Carlsson 2022</a:t>
            </a:r>
            <a:r>
              <a:rPr kumimoji="0" lang="de" sz="600" b="0" u="none" strike="noStrike" kern="1200" cap="none" spc="0" normalizeH="0" baseline="30000" noProof="0">
                <a:ln>
                  <a:noFill/>
                </a:ln>
                <a:solidFill>
                  <a:srgbClr val="404040"/>
                </a:solidFill>
                <a:effectLst/>
                <a:uLnTx/>
                <a:uFillTx/>
                <a:latin typeface="Verdana"/>
                <a:ea typeface="Verdana"/>
                <a:cs typeface="Verdana"/>
              </a:rPr>
              <a:t>4</a:t>
            </a:r>
            <a:r>
              <a:rPr kumimoji="0" lang="de" sz="600" b="0" u="none" strike="noStrike" kern="1200" cap="none" spc="0" normalizeH="0" baseline="0" noProof="0">
                <a:ln>
                  <a:noFill/>
                </a:ln>
                <a:solidFill>
                  <a:srgbClr val="404040"/>
                </a:solidFill>
                <a:effectLst/>
                <a:uLnTx/>
                <a:uFillTx/>
                <a:latin typeface="Verdana"/>
                <a:ea typeface="Verdana"/>
                <a:cs typeface="Verdana"/>
              </a:rPr>
              <a:t> </a:t>
            </a:r>
            <a:endParaRPr kumimoji="0" lang="en-US" sz="600" b="0" u="none" strike="noStrike" kern="1200" cap="none" spc="0" normalizeH="0" baseline="30000" noProof="0">
              <a:ln>
                <a:noFill/>
              </a:ln>
              <a:solidFill>
                <a:srgbClr val="404040"/>
              </a:solidFill>
              <a:effectLst/>
              <a:uLnTx/>
              <a:uFillTx/>
              <a:latin typeface="Verdana"/>
              <a:ea typeface="Calibri" panose="020F0502020204030204" pitchFamily="34" charset="0"/>
              <a:cs typeface="Arial" panose="020B0604020202020204" pitchFamily="34" charset="0"/>
            </a:endParaRPr>
          </a:p>
        </p:txBody>
      </p:sp>
    </p:spTree>
    <p:extLst>
      <p:ext uri="{BB962C8B-B14F-4D97-AF65-F5344CB8AC3E}">
        <p14:creationId xmlns:p14="http://schemas.microsoft.com/office/powerpoint/2010/main" val="294104887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martArt Placeholder 3">
            <a:extLst>
              <a:ext uri="{FF2B5EF4-FFF2-40B4-BE49-F238E27FC236}">
                <a16:creationId xmlns:a16="http://schemas.microsoft.com/office/drawing/2014/main" id="{9A0419C7-2BCD-C87A-ED3C-571D737CED1E}"/>
              </a:ext>
            </a:extLst>
          </p:cNvPr>
          <p:cNvSpPr>
            <a:spLocks noGrp="1"/>
          </p:cNvSpPr>
          <p:nvPr>
            <p:ph type="dgm" sz="quarter" idx="14"/>
          </p:nvPr>
        </p:nvSpPr>
        <p:spPr/>
        <p:txBody>
          <a:bodyPr/>
          <a:lstStyle/>
          <a:p>
            <a:endParaRPr lang="en-US"/>
          </a:p>
        </p:txBody>
      </p:sp>
      <p:sp>
        <p:nvSpPr>
          <p:cNvPr id="5" name="Text Placeholder 4">
            <a:extLst>
              <a:ext uri="{FF2B5EF4-FFF2-40B4-BE49-F238E27FC236}">
                <a16:creationId xmlns:a16="http://schemas.microsoft.com/office/drawing/2014/main" id="{4D268025-EF50-BD08-FF6C-404B6268EF94}"/>
              </a:ext>
            </a:extLst>
          </p:cNvPr>
          <p:cNvSpPr>
            <a:spLocks noGrp="1"/>
          </p:cNvSpPr>
          <p:nvPr>
            <p:ph type="body" sz="quarter" idx="21"/>
          </p:nvPr>
        </p:nvSpPr>
        <p:spPr>
          <a:xfrm>
            <a:off x="994554" y="1812889"/>
            <a:ext cx="7270198" cy="1008204"/>
          </a:xfrm>
        </p:spPr>
        <p:txBody>
          <a:bodyPr/>
          <a:lstStyle/>
          <a:p>
            <a:r>
              <a:rPr lang="de-DE" sz="2400">
                <a:latin typeface="Verdana"/>
                <a:ea typeface="Verdana"/>
              </a:rPr>
              <a:t>Typ-1-Diabetes – eine Autoimmunerkrankung mit mehreren Stadien</a:t>
            </a:r>
          </a:p>
        </p:txBody>
      </p:sp>
      <p:pic>
        <p:nvPicPr>
          <p:cNvPr id="3" name="Grafik 2" descr="Start Silhouette">
            <a:hlinkClick r:id="rId2" action="ppaction://hlinksldjump"/>
            <a:extLst>
              <a:ext uri="{FF2B5EF4-FFF2-40B4-BE49-F238E27FC236}">
                <a16:creationId xmlns:a16="http://schemas.microsoft.com/office/drawing/2014/main" id="{1603D275-4422-A83D-7CB5-4AC99FADA6D9}"/>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3733" y="4486442"/>
            <a:ext cx="558465" cy="558465"/>
          </a:xfrm>
          <a:prstGeom prst="rect">
            <a:avLst/>
          </a:prstGeom>
        </p:spPr>
      </p:pic>
    </p:spTree>
    <p:extLst>
      <p:ext uri="{BB962C8B-B14F-4D97-AF65-F5344CB8AC3E}">
        <p14:creationId xmlns:p14="http://schemas.microsoft.com/office/powerpoint/2010/main" val="177125852"/>
      </p:ext>
    </p:extLst>
  </p:cSld>
  <p:clrMapOvr>
    <a:masterClrMapping/>
  </p:clrMapOvr>
  <p:transition>
    <p:fade/>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2A62110-46A1-4C4E-6C1D-3B9DF2A12B94}"/>
            </a:ext>
          </a:extLst>
        </p:cNvPr>
        <p:cNvGrpSpPr/>
        <p:nvPr/>
      </p:nvGrpSpPr>
      <p:grpSpPr>
        <a:xfrm>
          <a:off x="0" y="0"/>
          <a:ext cx="0" cy="0"/>
          <a:chOff x="0" y="0"/>
          <a:chExt cx="0" cy="0"/>
        </a:xfrm>
      </p:grpSpPr>
      <p:sp>
        <p:nvSpPr>
          <p:cNvPr id="10" name="Textplatzhalter 9">
            <a:extLst>
              <a:ext uri="{FF2B5EF4-FFF2-40B4-BE49-F238E27FC236}">
                <a16:creationId xmlns:a16="http://schemas.microsoft.com/office/drawing/2014/main" id="{0688A8CD-37CB-9A62-0950-9D6C57664C5E}"/>
              </a:ext>
            </a:extLst>
          </p:cNvPr>
          <p:cNvSpPr txBox="1">
            <a:spLocks/>
          </p:cNvSpPr>
          <p:nvPr/>
        </p:nvSpPr>
        <p:spPr>
          <a:xfrm>
            <a:off x="314921"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Es gibt deutliche Unterschiede zwischen Beginn eines T1D im Kindes- vs. im Erwachsenenalter</a:t>
            </a:r>
          </a:p>
        </p:txBody>
      </p:sp>
      <p:sp>
        <p:nvSpPr>
          <p:cNvPr id="2" name="Textfeld 1">
            <a:extLst>
              <a:ext uri="{FF2B5EF4-FFF2-40B4-BE49-F238E27FC236}">
                <a16:creationId xmlns:a16="http://schemas.microsoft.com/office/drawing/2014/main" id="{FD2949AD-4A42-3AA9-4935-D95CFB61B44B}"/>
              </a:ext>
            </a:extLst>
          </p:cNvPr>
          <p:cNvSpPr txBox="1"/>
          <p:nvPr/>
        </p:nvSpPr>
        <p:spPr>
          <a:xfrm>
            <a:off x="318215" y="4849663"/>
            <a:ext cx="8380816" cy="276999"/>
          </a:xfrm>
          <a:prstGeom prst="rect">
            <a:avLst/>
          </a:prstGeom>
          <a:noFill/>
        </p:spPr>
        <p:txBody>
          <a:bodyPr wrap="square">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a:rPr>
              <a:t>DKA: Diabetische Ketoazidose; T1D: Typ-1-Diabetes.</a:t>
            </a:r>
          </a:p>
          <a:p>
            <a:pPr lvl="0">
              <a:defRPr/>
            </a:pPr>
            <a:r>
              <a:rPr kumimoji="0" lang="de-DE" sz="600" b="1" i="0" u="none" strike="noStrike" kern="1200" cap="none" spc="0" normalizeH="0" baseline="0" noProof="0">
                <a:ln>
                  <a:noFill/>
                </a:ln>
                <a:solidFill>
                  <a:srgbClr val="404040"/>
                </a:solidFill>
                <a:effectLst/>
                <a:uLnTx/>
                <a:uFillTx/>
                <a:latin typeface="Verdana"/>
                <a:ea typeface="+mn-ea"/>
                <a:cs typeface="Arial"/>
              </a:rPr>
              <a:t>1.</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lang="de-DE" sz="600">
                <a:solidFill>
                  <a:srgbClr val="404040"/>
                </a:solidFill>
                <a:ea typeface="Arial"/>
                <a:cs typeface="Arial"/>
              </a:rPr>
              <a:t>American Diabetes </a:t>
            </a:r>
            <a:r>
              <a:rPr lang="de-DE" sz="600" err="1">
                <a:solidFill>
                  <a:srgbClr val="404040"/>
                </a:solidFill>
                <a:ea typeface="Arial"/>
                <a:cs typeface="Arial"/>
              </a:rPr>
              <a:t>Association</a:t>
            </a:r>
            <a:r>
              <a:rPr lang="de-DE" sz="600">
                <a:solidFill>
                  <a:srgbClr val="404040"/>
                </a:solidFill>
                <a:ea typeface="Arial"/>
                <a:cs typeface="Arial"/>
              </a:rPr>
              <a:t> Professional Practice Committee. </a:t>
            </a:r>
            <a:r>
              <a:rPr lang="de-DE" sz="600" i="1">
                <a:solidFill>
                  <a:srgbClr val="404040"/>
                </a:solidFill>
                <a:ea typeface="Arial"/>
                <a:cs typeface="Arial"/>
              </a:rPr>
              <a:t>Diabetes Care </a:t>
            </a:r>
            <a:r>
              <a:rPr lang="de-DE" sz="600">
                <a:solidFill>
                  <a:srgbClr val="404040"/>
                </a:solidFill>
                <a:ea typeface="Arial"/>
                <a:cs typeface="Arial"/>
              </a:rPr>
              <a:t>2026; 49 (</a:t>
            </a:r>
            <a:r>
              <a:rPr lang="de-DE" sz="600" err="1">
                <a:solidFill>
                  <a:srgbClr val="404040"/>
                </a:solidFill>
                <a:ea typeface="Arial"/>
                <a:cs typeface="Arial"/>
              </a:rPr>
              <a:t>Suppl</a:t>
            </a:r>
            <a:r>
              <a:rPr lang="de-DE" sz="600">
                <a:solidFill>
                  <a:srgbClr val="404040"/>
                </a:solidFill>
                <a:ea typeface="Arial"/>
                <a:cs typeface="Arial"/>
              </a:rPr>
              <a:t>. 1): S27–S49</a:t>
            </a:r>
            <a:r>
              <a:rPr kumimoji="0" lang="de-DE" sz="600" b="0" i="0" u="none" strike="noStrike" kern="1200" cap="none" spc="0" normalizeH="0" baseline="0" noProof="0">
                <a:ln>
                  <a:noFill/>
                </a:ln>
                <a:solidFill>
                  <a:srgbClr val="404040"/>
                </a:solidFill>
                <a:effectLst/>
                <a:uLnTx/>
                <a:uFillTx/>
                <a:latin typeface="Verdana"/>
                <a:ea typeface="+mn-ea"/>
                <a:cs typeface="Arial"/>
              </a:rPr>
              <a:t>. </a:t>
            </a:r>
            <a:r>
              <a:rPr kumimoji="0" lang="de-DE" sz="600" b="1" i="0" u="none" strike="noStrike" kern="1200" cap="none" spc="0" normalizeH="0" baseline="0" noProof="0">
                <a:ln>
                  <a:noFill/>
                </a:ln>
                <a:solidFill>
                  <a:srgbClr val="404040"/>
                </a:solidFill>
                <a:effectLst/>
                <a:uLnTx/>
                <a:uFillTx/>
                <a:latin typeface="Verdana"/>
                <a:ea typeface="+mn-ea"/>
                <a:cs typeface="Arial"/>
              </a:rPr>
              <a:t>2. </a:t>
            </a:r>
            <a:r>
              <a:rPr kumimoji="0" lang="da-DK" sz="600" b="0" i="0" u="none" strike="noStrike" kern="1200" cap="none" spc="0" normalizeH="0" baseline="0" noProof="0">
                <a:ln>
                  <a:noFill/>
                </a:ln>
                <a:solidFill>
                  <a:srgbClr val="404040"/>
                </a:solidFill>
                <a:effectLst/>
                <a:uLnTx/>
                <a:uFillTx/>
                <a:latin typeface="Verdana"/>
                <a:ea typeface="+mn-ea"/>
                <a:cs typeface="Arial"/>
              </a:rPr>
              <a:t>Casu A </a:t>
            </a:r>
            <a:r>
              <a:rPr kumimoji="0" lang="da-DK" sz="600" b="0" i="1" u="none" strike="noStrike" kern="1200" cap="none" spc="0" normalizeH="0" baseline="0" noProof="0">
                <a:ln>
                  <a:noFill/>
                </a:ln>
                <a:solidFill>
                  <a:srgbClr val="404040"/>
                </a:solidFill>
                <a:effectLst/>
                <a:uLnTx/>
                <a:uFillTx/>
                <a:latin typeface="Verdana"/>
                <a:ea typeface="+mn-ea"/>
                <a:cs typeface="Arial"/>
              </a:rPr>
              <a:t>et al. Diabet Med </a:t>
            </a:r>
            <a:r>
              <a:rPr kumimoji="0" lang="da-DK" sz="600" b="0" i="0" u="none" strike="noStrike" kern="1200" cap="none" spc="0" normalizeH="0" baseline="0" noProof="0">
                <a:ln>
                  <a:noFill/>
                </a:ln>
                <a:solidFill>
                  <a:srgbClr val="404040"/>
                </a:solidFill>
                <a:effectLst/>
                <a:uLnTx/>
                <a:uFillTx/>
                <a:latin typeface="Verdana"/>
                <a:ea typeface="+mn-ea"/>
                <a:cs typeface="Arial"/>
              </a:rPr>
              <a:t>2020; 37: 2109–15.</a:t>
            </a:r>
            <a:endParaRPr kumimoji="0" lang="de-DE" sz="600" b="0" i="0" u="none" strike="noStrike" kern="1200" cap="none" spc="0" normalizeH="0" baseline="0" noProof="0">
              <a:ln>
                <a:noFill/>
              </a:ln>
              <a:solidFill>
                <a:srgbClr val="404040"/>
              </a:solidFill>
              <a:effectLst/>
              <a:uLnTx/>
              <a:uFillTx/>
              <a:latin typeface="Verdana"/>
              <a:ea typeface="+mn-ea"/>
              <a:cs typeface="Arial"/>
            </a:endParaRPr>
          </a:p>
        </p:txBody>
      </p:sp>
      <p:sp>
        <p:nvSpPr>
          <p:cNvPr id="4" name="Text Placeholder 2">
            <a:extLst>
              <a:ext uri="{FF2B5EF4-FFF2-40B4-BE49-F238E27FC236}">
                <a16:creationId xmlns:a16="http://schemas.microsoft.com/office/drawing/2014/main" id="{02EC3749-F811-49A3-137B-4DB5C38F7AED}"/>
              </a:ext>
            </a:extLst>
          </p:cNvPr>
          <p:cNvSpPr txBox="1">
            <a:spLocks/>
          </p:cNvSpPr>
          <p:nvPr/>
        </p:nvSpPr>
        <p:spPr>
          <a:xfrm>
            <a:off x="426013" y="982193"/>
            <a:ext cx="8408670" cy="179308"/>
          </a:xfrm>
          <a:prstGeom prst="rect">
            <a:avLst/>
          </a:prstGeom>
          <a:noFill/>
        </p:spPr>
        <p:txBody>
          <a:bodyPr vert="horz" lIns="0" tIns="0" rIns="0" bIns="0" rtlCol="0">
            <a:noAutofit/>
          </a:bodyPr>
          <a:lstStyle>
            <a:lvl1pPr marL="0" indent="0" algn="l" defTabSz="685800" rtl="0" eaLnBrk="1" latinLnBrk="0" hangingPunct="1">
              <a:lnSpc>
                <a:spcPct val="90000"/>
              </a:lnSpc>
              <a:spcBef>
                <a:spcPts val="1800"/>
              </a:spcBef>
              <a:buFont typeface="Arial" panose="020B0604020202020204" pitchFamily="34" charset="0"/>
              <a:buNone/>
              <a:defRPr sz="1350" b="0" i="1" kern="1200">
                <a:solidFill>
                  <a:schemeClr val="accent5"/>
                </a:solidFill>
                <a:latin typeface="Tinos" panose="02020603050405020304" pitchFamily="18" charset="0"/>
                <a:ea typeface="Tinos" panose="02020603050405020304" pitchFamily="18" charset="0"/>
                <a:cs typeface="Tinos" panose="02020603050405020304" pitchFamily="18" charset="0"/>
              </a:defRPr>
            </a:lvl1pPr>
            <a:lvl2pPr marL="0" indent="0" algn="l" defTabSz="685800" rtl="0" eaLnBrk="1" latinLnBrk="0" hangingPunct="1">
              <a:lnSpc>
                <a:spcPct val="90000"/>
              </a:lnSpc>
              <a:spcBef>
                <a:spcPts val="900"/>
              </a:spcBef>
              <a:buFont typeface="Arial" panose="020B0604020202020204" pitchFamily="34" charset="0"/>
              <a:buNone/>
              <a:defRPr sz="1050" kern="1200">
                <a:solidFill>
                  <a:schemeClr val="tx2"/>
                </a:solidFill>
                <a:latin typeface="Poppins" panose="00000500000000000000" pitchFamily="2" charset="0"/>
                <a:ea typeface="+mn-ea"/>
                <a:cs typeface="Poppins" panose="00000500000000000000" pitchFamily="2" charset="0"/>
              </a:defRPr>
            </a:lvl2pPr>
            <a:lvl3pPr marL="270272" indent="-133350" algn="l" defTabSz="685800" rtl="0" eaLnBrk="1" latinLnBrk="0" hangingPunct="1">
              <a:lnSpc>
                <a:spcPct val="90000"/>
              </a:lnSpc>
              <a:spcBef>
                <a:spcPts val="450"/>
              </a:spcBef>
              <a:buFont typeface="Arial" panose="020B0604020202020204" pitchFamily="34" charset="0"/>
              <a:buChar char="–"/>
              <a:defRPr sz="900" kern="1200">
                <a:solidFill>
                  <a:schemeClr val="tx2"/>
                </a:solidFill>
                <a:latin typeface="Poppins" panose="00000500000000000000" pitchFamily="2" charset="0"/>
                <a:ea typeface="+mn-ea"/>
                <a:cs typeface="Poppins" panose="00000500000000000000" pitchFamily="2" charset="0"/>
              </a:defRPr>
            </a:lvl3pPr>
            <a:lvl4pPr marL="407194" indent="-105966" algn="l" defTabSz="685800" rtl="0" eaLnBrk="1" latinLnBrk="0" hangingPunct="1">
              <a:lnSpc>
                <a:spcPct val="90000"/>
              </a:lnSpc>
              <a:spcBef>
                <a:spcPts val="450"/>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4pPr>
            <a:lvl5pPr marL="1543050" indent="-171450" algn="l" defTabSz="685800" rtl="0" eaLnBrk="1" latinLnBrk="0" hangingPunct="1">
              <a:lnSpc>
                <a:spcPct val="90000"/>
              </a:lnSpc>
              <a:spcBef>
                <a:spcPts val="375"/>
              </a:spcBef>
              <a:buFont typeface="Arial" panose="020B0604020202020204" pitchFamily="34" charset="0"/>
              <a:buChar char="•"/>
              <a:defRPr sz="825" kern="1200">
                <a:solidFill>
                  <a:schemeClr val="tx2"/>
                </a:solidFill>
                <a:latin typeface="Poppins" panose="00000500000000000000" pitchFamily="2" charset="0"/>
                <a:ea typeface="+mn-ea"/>
                <a:cs typeface="Poppins" panose="00000500000000000000" pitchFamily="2" charset="0"/>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800" rtl="0" eaLnBrk="1" fontAlgn="auto" latinLnBrk="0" hangingPunct="1">
              <a:lnSpc>
                <a:spcPct val="90000"/>
              </a:lnSpc>
              <a:spcBef>
                <a:spcPts val="1800"/>
              </a:spcBef>
              <a:spcAft>
                <a:spcPts val="0"/>
              </a:spcAft>
              <a:buClrTx/>
              <a:buSzTx/>
              <a:buFont typeface="Arial" panose="020B0604020202020204" pitchFamily="34" charset="0"/>
              <a:buNone/>
              <a:tabLst/>
              <a:defRPr/>
            </a:pPr>
            <a:r>
              <a:rPr kumimoji="0" lang="de-DE" sz="1100" b="0" i="1" u="none" strike="noStrike" kern="1200" cap="none" spc="0" normalizeH="0" baseline="0" noProof="0">
                <a:ln>
                  <a:noFill/>
                </a:ln>
                <a:solidFill>
                  <a:srgbClr val="119693"/>
                </a:solidFill>
                <a:effectLst/>
                <a:uLnTx/>
                <a:uFillTx/>
                <a:latin typeface="+mn-lt"/>
              </a:rPr>
              <a:t>T1D im Kindesalter tritt typischerweise akut mit klassischen Symptomen auf, was oft zu einer schnellen Diagnose führt. Dies führt jedoch zu dem Irrglauben, dass es sich ausschließlich um eine „Kinderkrankheit“ handelt.</a:t>
            </a:r>
            <a:endParaRPr kumimoji="0" lang="en-US" sz="1100" b="0" i="1" u="none" strike="noStrike" kern="1200" cap="none" spc="0" normalizeH="0" baseline="0" noProof="0">
              <a:ln>
                <a:noFill/>
              </a:ln>
              <a:solidFill>
                <a:srgbClr val="119693"/>
              </a:solidFill>
              <a:effectLst/>
              <a:uLnTx/>
              <a:uFillTx/>
              <a:latin typeface="+mn-lt"/>
            </a:endParaRPr>
          </a:p>
        </p:txBody>
      </p:sp>
      <p:sp>
        <p:nvSpPr>
          <p:cNvPr id="16" name="Rounded Rectangle 16">
            <a:extLst>
              <a:ext uri="{FF2B5EF4-FFF2-40B4-BE49-F238E27FC236}">
                <a16:creationId xmlns:a16="http://schemas.microsoft.com/office/drawing/2014/main" id="{A0F9353E-52F5-AABF-1919-8BB6600CCDE2}"/>
              </a:ext>
            </a:extLst>
          </p:cNvPr>
          <p:cNvSpPr/>
          <p:nvPr/>
        </p:nvSpPr>
        <p:spPr>
          <a:xfrm>
            <a:off x="359569" y="1465579"/>
            <a:ext cx="8424863" cy="1862591"/>
          </a:xfrm>
          <a:prstGeom prst="roundRect">
            <a:avLst>
              <a:gd name="adj" fmla="val 7156"/>
            </a:avLst>
          </a:prstGeom>
          <a:solidFill>
            <a:srgbClr val="FFFFFF"/>
          </a:solidFill>
          <a:ln w="28575" cap="flat" cmpd="sng" algn="ctr">
            <a:solidFill>
              <a:schemeClr val="accent2"/>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Poppins"/>
              <a:ea typeface="+mn-ea"/>
              <a:cs typeface="+mn-cs"/>
            </a:endParaRPr>
          </a:p>
        </p:txBody>
      </p:sp>
      <p:sp>
        <p:nvSpPr>
          <p:cNvPr id="17" name="Rounded Rectangle 17">
            <a:extLst>
              <a:ext uri="{FF2B5EF4-FFF2-40B4-BE49-F238E27FC236}">
                <a16:creationId xmlns:a16="http://schemas.microsoft.com/office/drawing/2014/main" id="{B6111110-AECB-F2CA-8BEF-53ACC35E3FD0}"/>
              </a:ext>
            </a:extLst>
          </p:cNvPr>
          <p:cNvSpPr/>
          <p:nvPr/>
        </p:nvSpPr>
        <p:spPr>
          <a:xfrm>
            <a:off x="359569" y="3442334"/>
            <a:ext cx="8424863" cy="1319678"/>
          </a:xfrm>
          <a:prstGeom prst="roundRect">
            <a:avLst>
              <a:gd name="adj" fmla="val 10819"/>
            </a:avLst>
          </a:prstGeom>
          <a:solidFill>
            <a:srgbClr val="FFFFFF"/>
          </a:solidFill>
          <a:ln w="28575" cap="flat" cmpd="sng" algn="ctr">
            <a:solidFill>
              <a:schemeClr val="accent2"/>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Poppins"/>
              <a:ea typeface="+mn-ea"/>
              <a:cs typeface="+mn-cs"/>
            </a:endParaRPr>
          </a:p>
        </p:txBody>
      </p:sp>
      <p:sp>
        <p:nvSpPr>
          <p:cNvPr id="18" name="Rounded Rectangle 35">
            <a:extLst>
              <a:ext uri="{FF2B5EF4-FFF2-40B4-BE49-F238E27FC236}">
                <a16:creationId xmlns:a16="http://schemas.microsoft.com/office/drawing/2014/main" id="{A6400964-BAE8-5DCB-9F9B-A63D8838CE71}"/>
              </a:ext>
            </a:extLst>
          </p:cNvPr>
          <p:cNvSpPr/>
          <p:nvPr/>
        </p:nvSpPr>
        <p:spPr>
          <a:xfrm>
            <a:off x="1768839" y="4194071"/>
            <a:ext cx="6804000" cy="270000"/>
          </a:xfrm>
          <a:prstGeom prst="roundRect">
            <a:avLst>
              <a:gd name="adj" fmla="val 22547"/>
            </a:avLst>
          </a:prstGeom>
          <a:solidFill>
            <a:srgbClr val="5CFFC6">
              <a:lumMod val="20000"/>
              <a:lumOff val="80000"/>
            </a:srgbClr>
          </a:solidFill>
          <a:ln w="25400" cap="flat" cmpd="sng" algn="ctr">
            <a:solidFill>
              <a:srgbClr val="00D1CC"/>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Poppins"/>
              <a:ea typeface="+mn-ea"/>
              <a:cs typeface="+mn-cs"/>
            </a:endParaRPr>
          </a:p>
        </p:txBody>
      </p:sp>
      <p:sp>
        <p:nvSpPr>
          <p:cNvPr id="19" name="Rounded Rectangle 33">
            <a:extLst>
              <a:ext uri="{FF2B5EF4-FFF2-40B4-BE49-F238E27FC236}">
                <a16:creationId xmlns:a16="http://schemas.microsoft.com/office/drawing/2014/main" id="{1956424C-B066-FEBA-1557-78821D6E272D}"/>
              </a:ext>
            </a:extLst>
          </p:cNvPr>
          <p:cNvSpPr/>
          <p:nvPr/>
        </p:nvSpPr>
        <p:spPr>
          <a:xfrm>
            <a:off x="1768839" y="2073736"/>
            <a:ext cx="6804000" cy="422721"/>
          </a:xfrm>
          <a:prstGeom prst="roundRect">
            <a:avLst>
              <a:gd name="adj" fmla="val 21371"/>
            </a:avLst>
          </a:prstGeom>
          <a:solidFill>
            <a:srgbClr val="5CFFC6">
              <a:lumMod val="20000"/>
              <a:lumOff val="80000"/>
            </a:srgbClr>
          </a:solidFill>
          <a:ln w="25400" cap="flat" cmpd="sng" algn="ctr">
            <a:solidFill>
              <a:srgbClr val="00D1CC"/>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Poppins"/>
              <a:ea typeface="+mn-ea"/>
              <a:cs typeface="+mn-cs"/>
            </a:endParaRPr>
          </a:p>
        </p:txBody>
      </p:sp>
      <p:sp>
        <p:nvSpPr>
          <p:cNvPr id="20" name="TextBox 29">
            <a:extLst>
              <a:ext uri="{FF2B5EF4-FFF2-40B4-BE49-F238E27FC236}">
                <a16:creationId xmlns:a16="http://schemas.microsoft.com/office/drawing/2014/main" id="{FD432FE5-A9F3-C80D-402C-03B9E44B497E}"/>
              </a:ext>
            </a:extLst>
          </p:cNvPr>
          <p:cNvSpPr txBox="1"/>
          <p:nvPr/>
        </p:nvSpPr>
        <p:spPr>
          <a:xfrm>
            <a:off x="1873251" y="1560619"/>
            <a:ext cx="6849835" cy="1644040"/>
          </a:xfrm>
          <a:prstGeom prst="rect">
            <a:avLst/>
          </a:prstGeom>
          <a:noFill/>
        </p:spPr>
        <p:txBody>
          <a:bodyPr wrap="square" lIns="0" tIns="0" rIns="0" bIns="0" anchor="ctr" anchorCtr="0">
            <a:spAutoFit/>
          </a:bodyPr>
          <a:lstStyle/>
          <a:p>
            <a:pPr defTabSz="685800">
              <a:spcBef>
                <a:spcPts val="750"/>
              </a:spcBef>
              <a:defRPr/>
            </a:pPr>
            <a:r>
              <a:rPr lang="en-US" sz="1400" b="1" err="1">
                <a:solidFill>
                  <a:srgbClr val="030F3B"/>
                </a:solidFill>
                <a:cs typeface="Poppins" pitchFamily="2" charset="77"/>
              </a:rPr>
              <a:t>Klinische</a:t>
            </a:r>
            <a:r>
              <a:rPr lang="en-US" sz="1400" b="1">
                <a:solidFill>
                  <a:srgbClr val="030F3B"/>
                </a:solidFill>
                <a:cs typeface="Poppins" pitchFamily="2" charset="77"/>
              </a:rPr>
              <a:t> Symptome</a:t>
            </a:r>
            <a:r>
              <a:rPr lang="en-US" sz="1400" baseline="30000">
                <a:solidFill>
                  <a:srgbClr val="030F3B"/>
                </a:solidFill>
                <a:cs typeface="Poppins" pitchFamily="2" charset="77"/>
              </a:rPr>
              <a:t>1</a:t>
            </a:r>
          </a:p>
          <a:p>
            <a:pPr marL="108000" indent="-108000" defTabSz="685800">
              <a:spcBef>
                <a:spcPts val="450"/>
              </a:spcBef>
              <a:buFont typeface="Arial" panose="020B0604020202020204" pitchFamily="34" charset="0"/>
              <a:buChar char="•"/>
              <a:defRPr/>
            </a:pPr>
            <a:r>
              <a:rPr lang="en-US" sz="1200">
                <a:solidFill>
                  <a:srgbClr val="030F3B"/>
                </a:solidFill>
              </a:rPr>
              <a:t>Kinder </a:t>
            </a:r>
            <a:r>
              <a:rPr lang="en-US" sz="1200" err="1">
                <a:solidFill>
                  <a:srgbClr val="030F3B"/>
                </a:solidFill>
              </a:rPr>
              <a:t>können</a:t>
            </a:r>
            <a:r>
              <a:rPr lang="en-US" sz="1200">
                <a:solidFill>
                  <a:srgbClr val="030F3B"/>
                </a:solidFill>
              </a:rPr>
              <a:t> </a:t>
            </a:r>
            <a:r>
              <a:rPr lang="en-US" sz="1200" b="1" err="1">
                <a:solidFill>
                  <a:srgbClr val="030F3B"/>
                </a:solidFill>
              </a:rPr>
              <a:t>klassische</a:t>
            </a:r>
            <a:r>
              <a:rPr lang="en-US" sz="1200" b="1">
                <a:solidFill>
                  <a:srgbClr val="030F3B"/>
                </a:solidFill>
              </a:rPr>
              <a:t> </a:t>
            </a:r>
            <a:r>
              <a:rPr lang="en-US" sz="1200" b="1" err="1">
                <a:solidFill>
                  <a:srgbClr val="030F3B"/>
                </a:solidFill>
              </a:rPr>
              <a:t>Symptome</a:t>
            </a:r>
            <a:r>
              <a:rPr lang="en-US" sz="1200" b="1">
                <a:solidFill>
                  <a:srgbClr val="030F3B"/>
                </a:solidFill>
              </a:rPr>
              <a:t> </a:t>
            </a:r>
            <a:r>
              <a:rPr lang="en-US" sz="1200" err="1">
                <a:solidFill>
                  <a:srgbClr val="030F3B"/>
                </a:solidFill>
              </a:rPr>
              <a:t>wie</a:t>
            </a:r>
            <a:r>
              <a:rPr lang="en-US" sz="1200">
                <a:solidFill>
                  <a:srgbClr val="030F3B"/>
                </a:solidFill>
              </a:rPr>
              <a:t> </a:t>
            </a:r>
            <a:r>
              <a:rPr lang="en-US" sz="1200" err="1">
                <a:solidFill>
                  <a:srgbClr val="030F3B"/>
                </a:solidFill>
              </a:rPr>
              <a:t>Polydipsie</a:t>
            </a:r>
            <a:r>
              <a:rPr lang="en-US" sz="1200">
                <a:solidFill>
                  <a:srgbClr val="030F3B"/>
                </a:solidFill>
              </a:rPr>
              <a:t> und </a:t>
            </a:r>
            <a:r>
              <a:rPr lang="en-US" sz="1200" err="1">
                <a:solidFill>
                  <a:srgbClr val="030F3B"/>
                </a:solidFill>
              </a:rPr>
              <a:t>Polyurie</a:t>
            </a:r>
            <a:r>
              <a:rPr lang="en-US" sz="1200">
                <a:solidFill>
                  <a:srgbClr val="030F3B"/>
                </a:solidFill>
              </a:rPr>
              <a:t> aufweisen</a:t>
            </a:r>
            <a:r>
              <a:rPr lang="en-US" sz="1200" baseline="30000">
                <a:solidFill>
                  <a:srgbClr val="030F3B"/>
                </a:solidFill>
              </a:rPr>
              <a:t>1</a:t>
            </a:r>
          </a:p>
          <a:p>
            <a:pPr marL="108000" indent="-108000" defTabSz="685800">
              <a:spcBef>
                <a:spcPts val="450"/>
              </a:spcBef>
              <a:buFont typeface="Arial" panose="020B0604020202020204" pitchFamily="34" charset="0"/>
              <a:buChar char="•"/>
              <a:defRPr/>
            </a:pPr>
            <a:r>
              <a:rPr lang="en-US" sz="1200" b="1">
                <a:solidFill>
                  <a:srgbClr val="030F3B"/>
                </a:solidFill>
              </a:rPr>
              <a:t>T1D-Beginn </a:t>
            </a:r>
            <a:r>
              <a:rPr lang="en-US" sz="1200" b="1" err="1">
                <a:solidFill>
                  <a:srgbClr val="030F3B"/>
                </a:solidFill>
              </a:rPr>
              <a:t>im</a:t>
            </a:r>
            <a:r>
              <a:rPr lang="en-US" sz="1200" b="1">
                <a:solidFill>
                  <a:srgbClr val="030F3B"/>
                </a:solidFill>
              </a:rPr>
              <a:t> </a:t>
            </a:r>
            <a:r>
              <a:rPr lang="en-US" sz="1200" b="1" err="1">
                <a:solidFill>
                  <a:srgbClr val="030F3B"/>
                </a:solidFill>
              </a:rPr>
              <a:t>Erwachsenenalter</a:t>
            </a:r>
            <a:r>
              <a:rPr lang="en-US" sz="1200" b="1">
                <a:solidFill>
                  <a:srgbClr val="030F3B"/>
                </a:solidFill>
              </a:rPr>
              <a:t> </a:t>
            </a:r>
            <a:r>
              <a:rPr lang="en-US" sz="1200" err="1">
                <a:solidFill>
                  <a:srgbClr val="030F3B"/>
                </a:solidFill>
              </a:rPr>
              <a:t>zeigt</a:t>
            </a:r>
            <a:r>
              <a:rPr lang="en-US" sz="1200">
                <a:solidFill>
                  <a:srgbClr val="030F3B"/>
                </a:solidFill>
              </a:rPr>
              <a:t> </a:t>
            </a:r>
            <a:r>
              <a:rPr lang="en-US" sz="1200" err="1">
                <a:solidFill>
                  <a:srgbClr val="030F3B"/>
                </a:solidFill>
              </a:rPr>
              <a:t>möglicherweise</a:t>
            </a:r>
            <a:r>
              <a:rPr lang="en-US" sz="1200">
                <a:solidFill>
                  <a:srgbClr val="030F3B"/>
                </a:solidFill>
              </a:rPr>
              <a:t> </a:t>
            </a:r>
            <a:r>
              <a:rPr lang="en-US" sz="1200" err="1">
                <a:solidFill>
                  <a:srgbClr val="030F3B"/>
                </a:solidFill>
              </a:rPr>
              <a:t>keine</a:t>
            </a:r>
            <a:r>
              <a:rPr lang="en-US" sz="1200">
                <a:solidFill>
                  <a:srgbClr val="030F3B"/>
                </a:solidFill>
              </a:rPr>
              <a:t> </a:t>
            </a:r>
            <a:r>
              <a:rPr lang="en-US" sz="1200" err="1">
                <a:solidFill>
                  <a:srgbClr val="030F3B"/>
                </a:solidFill>
              </a:rPr>
              <a:t>klassischen</a:t>
            </a:r>
            <a:r>
              <a:rPr lang="en-US" sz="1200">
                <a:solidFill>
                  <a:srgbClr val="030F3B"/>
                </a:solidFill>
              </a:rPr>
              <a:t> Symptome</a:t>
            </a:r>
            <a:r>
              <a:rPr lang="en-US" sz="1400" baseline="30000">
                <a:solidFill>
                  <a:srgbClr val="030F3B"/>
                </a:solidFill>
              </a:rPr>
              <a:t>1</a:t>
            </a:r>
          </a:p>
          <a:p>
            <a:pPr marL="108000" indent="-108000" defTabSz="685800">
              <a:spcBef>
                <a:spcPts val="450"/>
              </a:spcBef>
              <a:buFont typeface="Arial" panose="020B0604020202020204" pitchFamily="34" charset="0"/>
              <a:buChar char="•"/>
              <a:defRPr/>
            </a:pPr>
            <a:r>
              <a:rPr lang="en-US" sz="1200" b="1">
                <a:solidFill>
                  <a:srgbClr val="030F3B"/>
                </a:solidFill>
                <a:cs typeface="Poppins" pitchFamily="2" charset="77"/>
              </a:rPr>
              <a:t>DKA </a:t>
            </a:r>
            <a:r>
              <a:rPr lang="en-US" sz="1200" err="1">
                <a:solidFill>
                  <a:srgbClr val="030F3B"/>
                </a:solidFill>
                <a:cs typeface="Poppins" pitchFamily="2" charset="77"/>
              </a:rPr>
              <a:t>bei</a:t>
            </a:r>
            <a:r>
              <a:rPr lang="en-US" sz="1200">
                <a:solidFill>
                  <a:srgbClr val="030F3B"/>
                </a:solidFill>
                <a:cs typeface="Poppins" pitchFamily="2" charset="77"/>
              </a:rPr>
              <a:t> der Diagnose </a:t>
            </a:r>
            <a:r>
              <a:rPr lang="en-US" sz="1200" err="1">
                <a:solidFill>
                  <a:srgbClr val="030F3B"/>
                </a:solidFill>
                <a:cs typeface="Poppins" pitchFamily="2" charset="77"/>
              </a:rPr>
              <a:t>kommt</a:t>
            </a:r>
            <a:r>
              <a:rPr lang="en-US" sz="1200">
                <a:solidFill>
                  <a:srgbClr val="030F3B"/>
                </a:solidFill>
                <a:cs typeface="Poppins" pitchFamily="2" charset="77"/>
              </a:rPr>
              <a:t> </a:t>
            </a:r>
            <a:r>
              <a:rPr lang="en-US" sz="1200" b="1" err="1">
                <a:solidFill>
                  <a:srgbClr val="030F3B"/>
                </a:solidFill>
                <a:cs typeface="Poppins" pitchFamily="2" charset="77"/>
              </a:rPr>
              <a:t>häufiger</a:t>
            </a:r>
            <a:r>
              <a:rPr lang="en-US" sz="1200" b="1">
                <a:solidFill>
                  <a:srgbClr val="030F3B"/>
                </a:solidFill>
                <a:cs typeface="Poppins" pitchFamily="2" charset="77"/>
              </a:rPr>
              <a:t> </a:t>
            </a:r>
            <a:r>
              <a:rPr lang="en-US" sz="1200" b="1" err="1">
                <a:solidFill>
                  <a:srgbClr val="030F3B"/>
                </a:solidFill>
                <a:cs typeface="Poppins" pitchFamily="2" charset="77"/>
              </a:rPr>
              <a:t>bei</a:t>
            </a:r>
            <a:r>
              <a:rPr lang="en-US" sz="1200" b="1">
                <a:solidFill>
                  <a:srgbClr val="030F3B"/>
                </a:solidFill>
                <a:cs typeface="Poppins" pitchFamily="2" charset="77"/>
              </a:rPr>
              <a:t> </a:t>
            </a:r>
            <a:r>
              <a:rPr lang="en-US" sz="1200" b="1" err="1">
                <a:solidFill>
                  <a:srgbClr val="030F3B"/>
                </a:solidFill>
                <a:cs typeface="Poppins" pitchFamily="2" charset="77"/>
              </a:rPr>
              <a:t>Kindern</a:t>
            </a:r>
            <a:r>
              <a:rPr lang="en-US" sz="1200" b="1">
                <a:solidFill>
                  <a:srgbClr val="030F3B"/>
                </a:solidFill>
                <a:cs typeface="Poppins" pitchFamily="2" charset="77"/>
              </a:rPr>
              <a:t> </a:t>
            </a:r>
            <a:r>
              <a:rPr lang="en-US" sz="1200">
                <a:solidFill>
                  <a:srgbClr val="030F3B"/>
                </a:solidFill>
                <a:cs typeface="Poppins" pitchFamily="2" charset="77"/>
              </a:rPr>
              <a:t>vor</a:t>
            </a:r>
            <a:r>
              <a:rPr lang="en-US" sz="1200" baseline="30000">
                <a:solidFill>
                  <a:srgbClr val="030F3B"/>
                </a:solidFill>
                <a:cs typeface="Poppins" pitchFamily="2" charset="77"/>
              </a:rPr>
              <a:t>2</a:t>
            </a:r>
          </a:p>
          <a:p>
            <a:pPr marL="108000" indent="-108000" defTabSz="685800">
              <a:spcBef>
                <a:spcPts val="450"/>
              </a:spcBef>
              <a:buFont typeface="Arial" panose="020B0604020202020204" pitchFamily="34" charset="0"/>
              <a:buChar char="•"/>
              <a:defRPr/>
            </a:pPr>
            <a:r>
              <a:rPr lang="en-US" sz="1200" b="1" err="1">
                <a:solidFill>
                  <a:srgbClr val="030F3B"/>
                </a:solidFill>
                <a:cs typeface="Poppins" pitchFamily="2" charset="77"/>
              </a:rPr>
              <a:t>Zöliakie</a:t>
            </a:r>
            <a:r>
              <a:rPr lang="en-US" sz="1200" err="1">
                <a:solidFill>
                  <a:srgbClr val="030F3B"/>
                </a:solidFill>
                <a:cs typeface="Poppins" pitchFamily="2" charset="77"/>
              </a:rPr>
              <a:t>-Komorbidität</a:t>
            </a:r>
            <a:r>
              <a:rPr lang="en-US" sz="1200" b="1">
                <a:solidFill>
                  <a:srgbClr val="030F3B"/>
                </a:solidFill>
                <a:cs typeface="Poppins" pitchFamily="2" charset="77"/>
              </a:rPr>
              <a:t> </a:t>
            </a:r>
            <a:r>
              <a:rPr lang="en-US" sz="1200" err="1">
                <a:solidFill>
                  <a:srgbClr val="030F3B"/>
                </a:solidFill>
                <a:cs typeface="Poppins" pitchFamily="2" charset="77"/>
              </a:rPr>
              <a:t>kommt</a:t>
            </a:r>
            <a:r>
              <a:rPr lang="en-US" sz="1200">
                <a:solidFill>
                  <a:srgbClr val="030F3B"/>
                </a:solidFill>
                <a:cs typeface="Poppins" pitchFamily="2" charset="77"/>
              </a:rPr>
              <a:t> </a:t>
            </a:r>
            <a:r>
              <a:rPr lang="en-US" sz="1200" b="1" err="1">
                <a:solidFill>
                  <a:srgbClr val="030F3B"/>
                </a:solidFill>
                <a:cs typeface="Poppins" pitchFamily="2" charset="77"/>
              </a:rPr>
              <a:t>häufiger</a:t>
            </a:r>
            <a:r>
              <a:rPr lang="en-US" sz="1200" b="1">
                <a:solidFill>
                  <a:srgbClr val="030F3B"/>
                </a:solidFill>
                <a:cs typeface="Poppins" pitchFamily="2" charset="77"/>
              </a:rPr>
              <a:t> </a:t>
            </a:r>
            <a:r>
              <a:rPr lang="en-US" sz="1200" b="1" err="1">
                <a:solidFill>
                  <a:srgbClr val="030F3B"/>
                </a:solidFill>
                <a:cs typeface="Poppins" pitchFamily="2" charset="77"/>
              </a:rPr>
              <a:t>bei</a:t>
            </a:r>
            <a:r>
              <a:rPr lang="en-US" sz="1200" b="1">
                <a:solidFill>
                  <a:srgbClr val="030F3B"/>
                </a:solidFill>
                <a:cs typeface="Poppins" pitchFamily="2" charset="77"/>
              </a:rPr>
              <a:t> </a:t>
            </a:r>
            <a:r>
              <a:rPr lang="en-US" sz="1200" b="1" err="1">
                <a:solidFill>
                  <a:srgbClr val="030F3B"/>
                </a:solidFill>
                <a:cs typeface="Poppins" pitchFamily="2" charset="77"/>
              </a:rPr>
              <a:t>Kindern</a:t>
            </a:r>
            <a:r>
              <a:rPr lang="en-US" sz="1200" b="1">
                <a:solidFill>
                  <a:srgbClr val="030F3B"/>
                </a:solidFill>
                <a:cs typeface="Poppins" pitchFamily="2" charset="77"/>
              </a:rPr>
              <a:t> </a:t>
            </a:r>
            <a:r>
              <a:rPr lang="en-US" sz="1200">
                <a:solidFill>
                  <a:srgbClr val="030F3B"/>
                </a:solidFill>
                <a:cs typeface="Poppins" pitchFamily="2" charset="77"/>
              </a:rPr>
              <a:t>vor</a:t>
            </a:r>
            <a:r>
              <a:rPr lang="en-US" sz="1200" baseline="30000">
                <a:solidFill>
                  <a:srgbClr val="030F3B"/>
                </a:solidFill>
                <a:cs typeface="Poppins" pitchFamily="2" charset="77"/>
              </a:rPr>
              <a:t>2</a:t>
            </a:r>
          </a:p>
          <a:p>
            <a:pPr marL="108000" indent="-108000" defTabSz="685800">
              <a:spcBef>
                <a:spcPts val="450"/>
              </a:spcBef>
              <a:buFont typeface="Arial" panose="020B0604020202020204" pitchFamily="34" charset="0"/>
              <a:buChar char="•"/>
              <a:defRPr/>
            </a:pPr>
            <a:r>
              <a:rPr lang="en-US" sz="1200" err="1">
                <a:solidFill>
                  <a:srgbClr val="030F3B"/>
                </a:solidFill>
                <a:cs typeface="Poppins" pitchFamily="2" charset="77"/>
              </a:rPr>
              <a:t>Erwachsene</a:t>
            </a:r>
            <a:r>
              <a:rPr lang="en-US" sz="1200">
                <a:solidFill>
                  <a:srgbClr val="030F3B"/>
                </a:solidFill>
                <a:cs typeface="Poppins" pitchFamily="2" charset="77"/>
              </a:rPr>
              <a:t> </a:t>
            </a:r>
            <a:r>
              <a:rPr lang="en-US" sz="1200" err="1">
                <a:solidFill>
                  <a:srgbClr val="030F3B"/>
                </a:solidFill>
                <a:cs typeface="Poppins" pitchFamily="2" charset="77"/>
              </a:rPr>
              <a:t>sind</a:t>
            </a:r>
            <a:r>
              <a:rPr lang="en-US" sz="1200">
                <a:solidFill>
                  <a:srgbClr val="030F3B"/>
                </a:solidFill>
                <a:cs typeface="Poppins" pitchFamily="2" charset="77"/>
              </a:rPr>
              <a:t> </a:t>
            </a:r>
            <a:r>
              <a:rPr lang="en-US" sz="1200" err="1">
                <a:solidFill>
                  <a:srgbClr val="030F3B"/>
                </a:solidFill>
                <a:cs typeface="Poppins" pitchFamily="2" charset="77"/>
              </a:rPr>
              <a:t>häufiger</a:t>
            </a:r>
            <a:r>
              <a:rPr lang="en-US" sz="1200">
                <a:solidFill>
                  <a:srgbClr val="030F3B"/>
                </a:solidFill>
                <a:cs typeface="Poppins" pitchFamily="2" charset="77"/>
              </a:rPr>
              <a:t> </a:t>
            </a:r>
            <a:r>
              <a:rPr lang="en-US" sz="1200" b="1" err="1">
                <a:solidFill>
                  <a:srgbClr val="030F3B"/>
                </a:solidFill>
                <a:cs typeface="Poppins" pitchFamily="2" charset="77"/>
              </a:rPr>
              <a:t>übergewichtig</a:t>
            </a:r>
            <a:r>
              <a:rPr lang="en-US" sz="1200" b="1">
                <a:solidFill>
                  <a:srgbClr val="030F3B"/>
                </a:solidFill>
                <a:cs typeface="Poppins" pitchFamily="2" charset="77"/>
              </a:rPr>
              <a:t>/fettleibig</a:t>
            </a:r>
            <a:r>
              <a:rPr lang="en-US" sz="1200" baseline="30000">
                <a:solidFill>
                  <a:srgbClr val="030F3B"/>
                </a:solidFill>
                <a:cs typeface="Poppins" pitchFamily="2" charset="77"/>
              </a:rPr>
              <a:t>2</a:t>
            </a:r>
            <a:endParaRPr lang="en-US" sz="1200">
              <a:solidFill>
                <a:srgbClr val="030F3B"/>
              </a:solidFill>
            </a:endParaRPr>
          </a:p>
        </p:txBody>
      </p:sp>
      <p:sp>
        <p:nvSpPr>
          <p:cNvPr id="21" name="TextBox 19">
            <a:extLst>
              <a:ext uri="{FF2B5EF4-FFF2-40B4-BE49-F238E27FC236}">
                <a16:creationId xmlns:a16="http://schemas.microsoft.com/office/drawing/2014/main" id="{FF243806-F970-82D6-4671-C2FC6D6BF81B}"/>
              </a:ext>
            </a:extLst>
          </p:cNvPr>
          <p:cNvSpPr txBox="1"/>
          <p:nvPr/>
        </p:nvSpPr>
        <p:spPr>
          <a:xfrm>
            <a:off x="1870586" y="3531480"/>
            <a:ext cx="6680199" cy="1138773"/>
          </a:xfrm>
          <a:prstGeom prst="rect">
            <a:avLst/>
          </a:prstGeom>
          <a:noFill/>
        </p:spPr>
        <p:txBody>
          <a:bodyPr wrap="square" lIns="0" tIns="0" rIns="0" bIns="0" anchor="ctr" anchorCtr="0">
            <a:spAutoFit/>
          </a:bodyPr>
          <a:lstStyle/>
          <a:p>
            <a:pPr defTabSz="685800">
              <a:spcBef>
                <a:spcPts val="750"/>
              </a:spcBef>
              <a:defRPr/>
            </a:pPr>
            <a:r>
              <a:rPr lang="en-US" sz="1350" b="1">
                <a:solidFill>
                  <a:srgbClr val="030F3B"/>
                </a:solidFill>
              </a:rPr>
              <a:t>Blutzuckereinstellung</a:t>
            </a:r>
            <a:r>
              <a:rPr lang="en-US" sz="1350" baseline="30000">
                <a:solidFill>
                  <a:srgbClr val="030F3B"/>
                </a:solidFill>
              </a:rPr>
              <a:t>2</a:t>
            </a:r>
          </a:p>
          <a:p>
            <a:pPr marL="108000" indent="-108000" defTabSz="685800">
              <a:spcBef>
                <a:spcPts val="450"/>
              </a:spcBef>
              <a:buFont typeface="Arial" panose="020B0604020202020204" pitchFamily="34" charset="0"/>
              <a:buChar char="•"/>
              <a:defRPr/>
            </a:pPr>
            <a:r>
              <a:rPr lang="en-US" sz="1200">
                <a:solidFill>
                  <a:srgbClr val="030F3B"/>
                </a:solidFill>
              </a:rPr>
              <a:t>Die </a:t>
            </a:r>
            <a:r>
              <a:rPr lang="en-US" sz="1200" err="1">
                <a:solidFill>
                  <a:srgbClr val="030F3B"/>
                </a:solidFill>
              </a:rPr>
              <a:t>aktuelle</a:t>
            </a:r>
            <a:r>
              <a:rPr lang="en-US" sz="1200">
                <a:solidFill>
                  <a:srgbClr val="030F3B"/>
                </a:solidFill>
              </a:rPr>
              <a:t> </a:t>
            </a:r>
            <a:r>
              <a:rPr lang="en-US" sz="1200" b="1" err="1">
                <a:solidFill>
                  <a:srgbClr val="030F3B"/>
                </a:solidFill>
              </a:rPr>
              <a:t>Blutzuckereinstellung</a:t>
            </a:r>
            <a:r>
              <a:rPr lang="en-US" sz="1200">
                <a:solidFill>
                  <a:srgbClr val="030F3B"/>
                </a:solidFill>
              </a:rPr>
              <a:t>, </a:t>
            </a:r>
            <a:r>
              <a:rPr lang="en-US" sz="1200" err="1">
                <a:solidFill>
                  <a:srgbClr val="030F3B"/>
                </a:solidFill>
              </a:rPr>
              <a:t>gemessen</a:t>
            </a:r>
            <a:r>
              <a:rPr lang="en-US" sz="1200">
                <a:solidFill>
                  <a:srgbClr val="030F3B"/>
                </a:solidFill>
              </a:rPr>
              <a:t> am HbA</a:t>
            </a:r>
            <a:r>
              <a:rPr lang="en-US" sz="1200" baseline="-25000">
                <a:solidFill>
                  <a:srgbClr val="030F3B"/>
                </a:solidFill>
              </a:rPr>
              <a:t>1c</a:t>
            </a:r>
            <a:r>
              <a:rPr lang="en-US" sz="1200">
                <a:solidFill>
                  <a:srgbClr val="030F3B"/>
                </a:solidFill>
              </a:rPr>
              <a:t>, </a:t>
            </a:r>
            <a:r>
              <a:rPr lang="en-US" sz="1200" err="1">
                <a:solidFill>
                  <a:srgbClr val="030F3B"/>
                </a:solidFill>
              </a:rPr>
              <a:t>ist</a:t>
            </a:r>
            <a:r>
              <a:rPr lang="en-US" sz="1200">
                <a:solidFill>
                  <a:srgbClr val="030F3B"/>
                </a:solidFill>
              </a:rPr>
              <a:t> in </a:t>
            </a:r>
            <a:r>
              <a:rPr lang="en-US" sz="1200" err="1">
                <a:solidFill>
                  <a:srgbClr val="030F3B"/>
                </a:solidFill>
              </a:rPr>
              <a:t>allen</a:t>
            </a:r>
            <a:r>
              <a:rPr lang="en-US" sz="1200">
                <a:solidFill>
                  <a:srgbClr val="030F3B"/>
                </a:solidFill>
              </a:rPr>
              <a:t> </a:t>
            </a:r>
            <a:r>
              <a:rPr lang="en-US" sz="1200" err="1">
                <a:solidFill>
                  <a:srgbClr val="030F3B"/>
                </a:solidFill>
              </a:rPr>
              <a:t>Altersgruppen</a:t>
            </a:r>
            <a:r>
              <a:rPr lang="en-US" sz="1200">
                <a:solidFill>
                  <a:srgbClr val="030F3B"/>
                </a:solidFill>
              </a:rPr>
              <a:t> </a:t>
            </a:r>
            <a:r>
              <a:rPr lang="en-US" sz="1200" b="1">
                <a:solidFill>
                  <a:srgbClr val="030F3B"/>
                </a:solidFill>
              </a:rPr>
              <a:t>ähnlich</a:t>
            </a:r>
            <a:r>
              <a:rPr lang="en-US" sz="1200" baseline="30000">
                <a:solidFill>
                  <a:srgbClr val="030F3B"/>
                </a:solidFill>
              </a:rPr>
              <a:t>2</a:t>
            </a:r>
            <a:endParaRPr lang="en-US" sz="1200">
              <a:solidFill>
                <a:srgbClr val="030F3B"/>
              </a:solidFill>
            </a:endParaRPr>
          </a:p>
          <a:p>
            <a:pPr marL="108000" indent="-108000" defTabSz="685800">
              <a:spcBef>
                <a:spcPts val="450"/>
              </a:spcBef>
              <a:buFont typeface="Arial" panose="020B0604020202020204" pitchFamily="34" charset="0"/>
              <a:buChar char="•"/>
              <a:defRPr/>
            </a:pPr>
            <a:r>
              <a:rPr lang="en-US" sz="1200">
                <a:solidFill>
                  <a:srgbClr val="030F3B"/>
                </a:solidFill>
              </a:rPr>
              <a:t>Bei </a:t>
            </a:r>
            <a:r>
              <a:rPr lang="en-US" sz="1200" err="1">
                <a:solidFill>
                  <a:srgbClr val="030F3B"/>
                </a:solidFill>
              </a:rPr>
              <a:t>Erwachsenen</a:t>
            </a:r>
            <a:r>
              <a:rPr lang="en-US" sz="1200">
                <a:solidFill>
                  <a:srgbClr val="030F3B"/>
                </a:solidFill>
              </a:rPr>
              <a:t> </a:t>
            </a:r>
            <a:r>
              <a:rPr lang="en-US" sz="1200" err="1">
                <a:solidFill>
                  <a:srgbClr val="030F3B"/>
                </a:solidFill>
              </a:rPr>
              <a:t>kann</a:t>
            </a:r>
            <a:r>
              <a:rPr lang="en-US" sz="1200">
                <a:solidFill>
                  <a:srgbClr val="030F3B"/>
                </a:solidFill>
              </a:rPr>
              <a:t> die </a:t>
            </a:r>
            <a:r>
              <a:rPr lang="en-US" sz="1200" b="1" err="1">
                <a:solidFill>
                  <a:srgbClr val="030F3B"/>
                </a:solidFill>
              </a:rPr>
              <a:t>Entwicklung</a:t>
            </a:r>
            <a:r>
              <a:rPr lang="en-US" sz="1200" b="1">
                <a:solidFill>
                  <a:srgbClr val="030F3B"/>
                </a:solidFill>
              </a:rPr>
              <a:t> </a:t>
            </a:r>
            <a:r>
              <a:rPr lang="en-US" sz="1200" b="1" err="1">
                <a:solidFill>
                  <a:srgbClr val="030F3B"/>
                </a:solidFill>
              </a:rPr>
              <a:t>hin</a:t>
            </a:r>
            <a:r>
              <a:rPr lang="en-US" sz="1200" b="1">
                <a:solidFill>
                  <a:srgbClr val="030F3B"/>
                </a:solidFill>
              </a:rPr>
              <a:t> </a:t>
            </a:r>
            <a:r>
              <a:rPr lang="en-US" sz="1200" b="1" err="1">
                <a:solidFill>
                  <a:srgbClr val="030F3B"/>
                </a:solidFill>
              </a:rPr>
              <a:t>zur</a:t>
            </a:r>
            <a:r>
              <a:rPr lang="en-US" sz="1200" b="1">
                <a:solidFill>
                  <a:srgbClr val="030F3B"/>
                </a:solidFill>
              </a:rPr>
              <a:t> </a:t>
            </a:r>
            <a:r>
              <a:rPr lang="en-US" sz="1200" b="1" err="1">
                <a:solidFill>
                  <a:srgbClr val="030F3B"/>
                </a:solidFill>
              </a:rPr>
              <a:t>Insulintherapie</a:t>
            </a:r>
            <a:r>
              <a:rPr lang="en-US" sz="1200" b="1">
                <a:solidFill>
                  <a:srgbClr val="030F3B"/>
                </a:solidFill>
              </a:rPr>
              <a:t> </a:t>
            </a:r>
            <a:r>
              <a:rPr lang="en-US" sz="1200" b="1" err="1">
                <a:solidFill>
                  <a:srgbClr val="030F3B"/>
                </a:solidFill>
              </a:rPr>
              <a:t>langsamer</a:t>
            </a:r>
            <a:r>
              <a:rPr lang="en-US" sz="1200" b="1">
                <a:solidFill>
                  <a:srgbClr val="030F3B"/>
                </a:solidFill>
              </a:rPr>
              <a:t> </a:t>
            </a:r>
            <a:r>
              <a:rPr lang="en-US" sz="1200">
                <a:solidFill>
                  <a:srgbClr val="030F3B"/>
                </a:solidFill>
              </a:rPr>
              <a:t>sein</a:t>
            </a:r>
            <a:r>
              <a:rPr lang="en-US" sz="1200" baseline="30000">
                <a:solidFill>
                  <a:srgbClr val="030F3B"/>
                </a:solidFill>
              </a:rPr>
              <a:t>1</a:t>
            </a:r>
          </a:p>
          <a:p>
            <a:pPr marL="108000" indent="-108000" defTabSz="685800">
              <a:spcBef>
                <a:spcPts val="450"/>
              </a:spcBef>
              <a:buFont typeface="Arial" panose="020B0604020202020204" pitchFamily="34" charset="0"/>
              <a:buChar char="•"/>
              <a:defRPr/>
            </a:pPr>
            <a:r>
              <a:rPr lang="en-US" sz="1200" err="1">
                <a:solidFill>
                  <a:srgbClr val="030F3B"/>
                </a:solidFill>
                <a:cs typeface="Poppins" pitchFamily="2" charset="77"/>
              </a:rPr>
              <a:t>Erwachsene</a:t>
            </a:r>
            <a:r>
              <a:rPr lang="en-US" sz="1200">
                <a:solidFill>
                  <a:srgbClr val="030F3B"/>
                </a:solidFill>
                <a:cs typeface="Poppins" pitchFamily="2" charset="77"/>
              </a:rPr>
              <a:t> </a:t>
            </a:r>
            <a:r>
              <a:rPr lang="en-US" sz="1200" err="1">
                <a:solidFill>
                  <a:srgbClr val="030F3B"/>
                </a:solidFill>
                <a:cs typeface="Poppins" pitchFamily="2" charset="77"/>
              </a:rPr>
              <a:t>können</a:t>
            </a:r>
            <a:r>
              <a:rPr lang="en-US" sz="1200">
                <a:solidFill>
                  <a:srgbClr val="030F3B"/>
                </a:solidFill>
                <a:cs typeface="Poppins" pitchFamily="2" charset="77"/>
              </a:rPr>
              <a:t> </a:t>
            </a:r>
            <a:r>
              <a:rPr lang="en-US" sz="1200" err="1">
                <a:solidFill>
                  <a:srgbClr val="030F3B"/>
                </a:solidFill>
                <a:cs typeface="Poppins" pitchFamily="2" charset="77"/>
              </a:rPr>
              <a:t>vor</a:t>
            </a:r>
            <a:r>
              <a:rPr lang="en-US" sz="1200">
                <a:solidFill>
                  <a:srgbClr val="030F3B"/>
                </a:solidFill>
                <a:cs typeface="Poppins" pitchFamily="2" charset="77"/>
              </a:rPr>
              <a:t> der Diagnose </a:t>
            </a:r>
            <a:r>
              <a:rPr lang="en-US" sz="1200" b="1">
                <a:solidFill>
                  <a:srgbClr val="030F3B"/>
                </a:solidFill>
                <a:cs typeface="Poppins" pitchFamily="2" charset="77"/>
              </a:rPr>
              <a:t>OAD </a:t>
            </a:r>
            <a:r>
              <a:rPr lang="en-US" sz="1200" err="1">
                <a:solidFill>
                  <a:srgbClr val="030F3B"/>
                </a:solidFill>
                <a:cs typeface="Poppins" pitchFamily="2" charset="77"/>
              </a:rPr>
              <a:t>erhalten</a:t>
            </a:r>
            <a:r>
              <a:rPr lang="en-US" sz="1200">
                <a:solidFill>
                  <a:srgbClr val="030F3B"/>
                </a:solidFill>
                <a:cs typeface="Poppins" pitchFamily="2" charset="77"/>
              </a:rPr>
              <a:t> haben</a:t>
            </a:r>
            <a:r>
              <a:rPr lang="en-US" sz="1200" baseline="30000">
                <a:solidFill>
                  <a:srgbClr val="030F3B"/>
                </a:solidFill>
                <a:cs typeface="Poppins" pitchFamily="2" charset="77"/>
              </a:rPr>
              <a:t>2</a:t>
            </a:r>
          </a:p>
        </p:txBody>
      </p:sp>
      <p:pic>
        <p:nvPicPr>
          <p:cNvPr id="22" name="Picture 4" descr="Excessive Thirst (Polydipsia): Common Causes and Treatments">
            <a:extLst>
              <a:ext uri="{FF2B5EF4-FFF2-40B4-BE49-F238E27FC236}">
                <a16:creationId xmlns:a16="http://schemas.microsoft.com/office/drawing/2014/main" id="{0EA25D71-33A5-CB72-5AE0-327A66223F5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35665" r="6307"/>
          <a:stretch>
            <a:fillRect/>
          </a:stretch>
        </p:blipFill>
        <p:spPr bwMode="auto">
          <a:xfrm>
            <a:off x="473069" y="1586583"/>
            <a:ext cx="985503" cy="743013"/>
          </a:xfrm>
          <a:prstGeom prst="roundRect">
            <a:avLst>
              <a:gd name="adj" fmla="val 12501"/>
            </a:avLst>
          </a:prstGeom>
          <a:noFill/>
          <a:extLst>
            <a:ext uri="{909E8E84-426E-40DD-AFC4-6F175D3DCCD1}">
              <a14:hiddenFill xmlns:a14="http://schemas.microsoft.com/office/drawing/2010/main">
                <a:solidFill>
                  <a:srgbClr val="FFFFFF"/>
                </a:solidFill>
              </a14:hiddenFill>
            </a:ext>
          </a:extLst>
        </p:spPr>
      </p:pic>
      <p:pic>
        <p:nvPicPr>
          <p:cNvPr id="23" name="Picture 6" descr="70+ Gluten Free Symptoms Stock Illustrations, Royalty-Free Vector Graphics  &amp; Clip Art - iStock">
            <a:extLst>
              <a:ext uri="{FF2B5EF4-FFF2-40B4-BE49-F238E27FC236}">
                <a16:creationId xmlns:a16="http://schemas.microsoft.com/office/drawing/2014/main" id="{120FA7B6-91DD-F365-D596-BE68D716D12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3070" y="2417892"/>
            <a:ext cx="969118" cy="799681"/>
          </a:xfrm>
          <a:prstGeom prst="roundRect">
            <a:avLst>
              <a:gd name="adj" fmla="val 10860"/>
            </a:avLst>
          </a:prstGeom>
          <a:noFill/>
          <a:extLst>
            <a:ext uri="{909E8E84-426E-40DD-AFC4-6F175D3DCCD1}">
              <a14:hiddenFill xmlns:a14="http://schemas.microsoft.com/office/drawing/2010/main">
                <a:solidFill>
                  <a:srgbClr val="FFFFFF"/>
                </a:solidFill>
              </a14:hiddenFill>
            </a:ext>
          </a:extLst>
        </p:spPr>
      </p:pic>
      <p:pic>
        <p:nvPicPr>
          <p:cNvPr id="24" name="Picture 8" descr="930+ Insulin Therapy Stock Illustrations, Royalty-Free Vector Graphics &amp;  Clip Art - iStock | Diabetes, Insulin pump">
            <a:extLst>
              <a:ext uri="{FF2B5EF4-FFF2-40B4-BE49-F238E27FC236}">
                <a16:creationId xmlns:a16="http://schemas.microsoft.com/office/drawing/2014/main" id="{CA9A383C-24DD-78F9-53E9-810F5C0D2206}"/>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saturation sat="145000"/>
                    </a14:imgEffect>
                    <a14:imgEffect>
                      <a14:brightnessContrast contrast="-32000"/>
                    </a14:imgEffect>
                  </a14:imgLayer>
                </a14:imgProps>
              </a:ext>
              <a:ext uri="{28A0092B-C50C-407E-A947-70E740481C1C}">
                <a14:useLocalDpi xmlns:a14="http://schemas.microsoft.com/office/drawing/2010/main" val="0"/>
              </a:ext>
            </a:extLst>
          </a:blip>
          <a:srcRect/>
          <a:stretch>
            <a:fillRect/>
          </a:stretch>
        </p:blipFill>
        <p:spPr bwMode="auto">
          <a:xfrm>
            <a:off x="426013" y="3575359"/>
            <a:ext cx="1035266" cy="1035266"/>
          </a:xfrm>
          <a:prstGeom prst="rect">
            <a:avLst/>
          </a:prstGeom>
          <a:noFill/>
          <a:ln>
            <a:noFill/>
          </a:ln>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2299484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898C0F6-99DC-928F-4AEB-1B82494462B7}"/>
            </a:ext>
          </a:extLst>
        </p:cNvPr>
        <p:cNvGrpSpPr/>
        <p:nvPr/>
      </p:nvGrpSpPr>
      <p:grpSpPr>
        <a:xfrm>
          <a:off x="0" y="0"/>
          <a:ext cx="0" cy="0"/>
          <a:chOff x="0" y="0"/>
          <a:chExt cx="0" cy="0"/>
        </a:xfrm>
      </p:grpSpPr>
      <p:sp>
        <p:nvSpPr>
          <p:cNvPr id="6" name="Textplatzhalter 9">
            <a:extLst>
              <a:ext uri="{FF2B5EF4-FFF2-40B4-BE49-F238E27FC236}">
                <a16:creationId xmlns:a16="http://schemas.microsoft.com/office/drawing/2014/main" id="{C5CE5D00-B521-C8B3-E6F0-E02888127C1E}"/>
              </a:ext>
            </a:extLst>
          </p:cNvPr>
          <p:cNvSpPr txBox="1">
            <a:spLocks/>
          </p:cNvSpPr>
          <p:nvPr/>
        </p:nvSpPr>
        <p:spPr>
          <a:xfrm>
            <a:off x="309572"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defRPr/>
            </a:pPr>
            <a:r>
              <a:rPr lang="de-DE" sz="2000" b="1">
                <a:solidFill>
                  <a:srgbClr val="7030A0"/>
                </a:solidFill>
              </a:rPr>
              <a:t>Die klinische T1D-Manifestation im Erwachsenenalter hat ein variableres Erscheinungsbild als bei Kindern</a:t>
            </a:r>
            <a:r>
              <a:rPr lang="de-DE" sz="2000" b="1" baseline="30000">
                <a:solidFill>
                  <a:srgbClr val="7030A0"/>
                </a:solidFill>
              </a:rPr>
              <a:t>1,2</a:t>
            </a:r>
            <a:r>
              <a:rPr kumimoji="0" lang="de-DE" sz="2000" b="1" i="0" u="none" strike="noStrike" kern="1200" cap="none" spc="0" normalizeH="0" baseline="0" noProof="0">
                <a:ln>
                  <a:noFill/>
                </a:ln>
                <a:solidFill>
                  <a:srgbClr val="7030A0"/>
                </a:solidFill>
                <a:effectLst/>
                <a:uLnTx/>
                <a:uFillTx/>
                <a:latin typeface="Verdana"/>
                <a:ea typeface="+mn-ea"/>
                <a:cs typeface="+mn-cs"/>
              </a:rPr>
              <a:t> </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9" name="TextBox 3037">
            <a:extLst>
              <a:ext uri="{FF2B5EF4-FFF2-40B4-BE49-F238E27FC236}">
                <a16:creationId xmlns:a16="http://schemas.microsoft.com/office/drawing/2014/main" id="{D6F31651-CC99-3D31-870D-B8D990E2E808}"/>
              </a:ext>
            </a:extLst>
          </p:cNvPr>
          <p:cNvSpPr txBox="1"/>
          <p:nvPr/>
        </p:nvSpPr>
        <p:spPr>
          <a:xfrm>
            <a:off x="309572" y="4760584"/>
            <a:ext cx="8364537" cy="369332"/>
          </a:xfrm>
          <a:prstGeom prst="rect">
            <a:avLst/>
          </a:prstGeom>
          <a:noFill/>
        </p:spPr>
        <p:txBody>
          <a:bodyPr wrap="square" rtlCol="0" anchor="b">
            <a:spAutoFit/>
          </a:bodyPr>
          <a:lstStyle/>
          <a:p>
            <a:pPr defTabSz="685766">
              <a:buClr>
                <a:srgbClr val="2F4B95"/>
              </a:buClr>
              <a:defRPr/>
            </a:pPr>
            <a:r>
              <a:rPr lang="de-DE" sz="600">
                <a:solidFill>
                  <a:srgbClr val="404040"/>
                </a:solidFill>
                <a:ea typeface="Arial"/>
                <a:cs typeface="Arial"/>
              </a:rPr>
              <a:t>Abbildung modifiziert nach </a:t>
            </a:r>
            <a:r>
              <a:rPr lang="de-DE" sz="600" err="1">
                <a:solidFill>
                  <a:srgbClr val="404040"/>
                </a:solidFill>
                <a:ea typeface="Arial"/>
                <a:cs typeface="Arial"/>
              </a:rPr>
              <a:t>Buzzetti</a:t>
            </a:r>
            <a:r>
              <a:rPr lang="de-DE" sz="600">
                <a:solidFill>
                  <a:srgbClr val="404040"/>
                </a:solidFill>
                <a:ea typeface="Arial"/>
                <a:cs typeface="Arial"/>
              </a:rPr>
              <a:t> R 2022</a:t>
            </a:r>
            <a:r>
              <a:rPr lang="de-DE" sz="600" baseline="30000">
                <a:solidFill>
                  <a:srgbClr val="404040"/>
                </a:solidFill>
                <a:ea typeface="Arial"/>
                <a:cs typeface="Arial"/>
              </a:rPr>
              <a:t>1</a:t>
            </a:r>
            <a:r>
              <a:rPr lang="de-DE" sz="600">
                <a:solidFill>
                  <a:srgbClr val="404040"/>
                </a:solidFill>
                <a:ea typeface="Arial"/>
                <a:cs typeface="Arial"/>
              </a:rPr>
              <a:t>. # Spanne der genannten Parameter bei Beginn im Kindes- bzw. Erwachsenenalter.</a:t>
            </a:r>
          </a:p>
          <a:p>
            <a:pPr defTabSz="685766">
              <a:buClr>
                <a:srgbClr val="2F4B95"/>
              </a:buClr>
              <a:defRPr/>
            </a:pPr>
            <a:r>
              <a:rPr lang="de-DE" sz="600" err="1">
                <a:solidFill>
                  <a:srgbClr val="404040"/>
                </a:solidFill>
                <a:ea typeface="Arial"/>
                <a:cs typeface="Arial"/>
              </a:rPr>
              <a:t>klin</a:t>
            </a:r>
            <a:r>
              <a:rPr lang="de-DE" sz="600">
                <a:solidFill>
                  <a:srgbClr val="404040"/>
                </a:solidFill>
                <a:ea typeface="Arial"/>
                <a:cs typeface="Arial"/>
              </a:rPr>
              <a:t>.: klinisch; LADA: Latenter Autoimmundiabetes bei Erwachsenen. T1D: Typ-1-Diabetes. T2D: Typ-2-Diabetes.</a:t>
            </a:r>
            <a:endParaRPr lang="da-DK" sz="600">
              <a:solidFill>
                <a:srgbClr val="404040"/>
              </a:solidFill>
              <a:ea typeface="Arial"/>
              <a:cs typeface="Arial"/>
            </a:endParaRPr>
          </a:p>
          <a:p>
            <a:pPr defTabSz="685766">
              <a:buClr>
                <a:srgbClr val="2F4B95"/>
              </a:buClr>
              <a:defRPr/>
            </a:pPr>
            <a:r>
              <a:rPr lang="da-DK" sz="600" b="1">
                <a:solidFill>
                  <a:srgbClr val="404040"/>
                </a:solidFill>
                <a:ea typeface="Arial"/>
                <a:cs typeface="Arial"/>
              </a:rPr>
              <a:t>1.</a:t>
            </a:r>
            <a:r>
              <a:rPr lang="da-DK" sz="600">
                <a:solidFill>
                  <a:srgbClr val="404040"/>
                </a:solidFill>
                <a:ea typeface="Arial"/>
                <a:cs typeface="Arial"/>
              </a:rPr>
              <a:t> Buzzetti R </a:t>
            </a:r>
            <a:r>
              <a:rPr lang="da-DK" sz="600" i="1">
                <a:solidFill>
                  <a:srgbClr val="404040"/>
                </a:solidFill>
                <a:ea typeface="Arial"/>
                <a:cs typeface="Arial"/>
              </a:rPr>
              <a:t>et al. Nat Rev Dis Primers </a:t>
            </a:r>
            <a:r>
              <a:rPr lang="da-DK" sz="600">
                <a:solidFill>
                  <a:srgbClr val="404040"/>
                </a:solidFill>
                <a:ea typeface="Arial"/>
                <a:cs typeface="Arial"/>
              </a:rPr>
              <a:t>2022; 8: 63. </a:t>
            </a:r>
            <a:r>
              <a:rPr lang="da-DK" sz="600" b="1">
                <a:solidFill>
                  <a:srgbClr val="404040"/>
                </a:solidFill>
                <a:ea typeface="Arial"/>
                <a:cs typeface="Arial"/>
              </a:rPr>
              <a:t>2.</a:t>
            </a:r>
            <a:r>
              <a:rPr lang="da-DK" sz="600">
                <a:solidFill>
                  <a:srgbClr val="404040"/>
                </a:solidFill>
                <a:ea typeface="Arial"/>
                <a:cs typeface="Arial"/>
              </a:rPr>
              <a:t> Buzzetti R </a:t>
            </a:r>
            <a:r>
              <a:rPr lang="da-DK" sz="600" i="1">
                <a:solidFill>
                  <a:srgbClr val="404040"/>
                </a:solidFill>
                <a:ea typeface="Arial"/>
                <a:cs typeface="Arial"/>
              </a:rPr>
              <a:t>et al. Diabetes </a:t>
            </a:r>
            <a:r>
              <a:rPr lang="da-DK" sz="600">
                <a:solidFill>
                  <a:srgbClr val="404040"/>
                </a:solidFill>
                <a:ea typeface="Arial"/>
                <a:cs typeface="Arial"/>
              </a:rPr>
              <a:t>2020; 69: 2037–47.</a:t>
            </a:r>
          </a:p>
        </p:txBody>
      </p:sp>
      <p:sp>
        <p:nvSpPr>
          <p:cNvPr id="3" name="Rechteck: abgerundete Ecken 2">
            <a:extLst>
              <a:ext uri="{FF2B5EF4-FFF2-40B4-BE49-F238E27FC236}">
                <a16:creationId xmlns:a16="http://schemas.microsoft.com/office/drawing/2014/main" id="{F469C4FE-C367-5C64-2206-A68B683E31E0}"/>
              </a:ext>
            </a:extLst>
          </p:cNvPr>
          <p:cNvSpPr/>
          <p:nvPr/>
        </p:nvSpPr>
        <p:spPr>
          <a:xfrm>
            <a:off x="469746" y="1056870"/>
            <a:ext cx="3769073" cy="3129165"/>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rPr>
              <a:t>Klinische T1D-Manifestation im Erwachsenen-alter kann mit klinischen T1D-Symptomen auftreten, einschließlich derer durch Insulin-mangel, oder als langsam fortschreitender T1D, der von einigen Ärzten als latenter Autoimmundiabetes bei Erwachsenen (LADA) bezeichnet wird</a:t>
            </a:r>
            <a:r>
              <a:rPr lang="de-DE" sz="1100" baseline="30000">
                <a:solidFill>
                  <a:schemeClr val="bg1"/>
                </a:solidFill>
              </a:rPr>
              <a:t>1,2</a:t>
            </a:r>
          </a:p>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rPr>
              <a:t>Klinische und pathogene Merkmale von T1D und T2D überschneiden sich häufig bei Menschen mit klinischer T1D-Manifestation im Erwachsenenalter und erschweren die Unterscheidung zwischen diesen Erkrankungen</a:t>
            </a:r>
            <a:r>
              <a:rPr lang="de-DE" sz="1100" baseline="30000">
                <a:solidFill>
                  <a:schemeClr val="bg1"/>
                </a:solidFill>
              </a:rPr>
              <a:t>1,2</a:t>
            </a:r>
          </a:p>
        </p:txBody>
      </p:sp>
      <p:grpSp>
        <p:nvGrpSpPr>
          <p:cNvPr id="44" name="Gruppieren 43">
            <a:extLst>
              <a:ext uri="{FF2B5EF4-FFF2-40B4-BE49-F238E27FC236}">
                <a16:creationId xmlns:a16="http://schemas.microsoft.com/office/drawing/2014/main" id="{661E687B-D7E4-2149-33D2-5EC8380254AC}"/>
              </a:ext>
            </a:extLst>
          </p:cNvPr>
          <p:cNvGrpSpPr/>
          <p:nvPr/>
        </p:nvGrpSpPr>
        <p:grpSpPr>
          <a:xfrm>
            <a:off x="4454294" y="1203885"/>
            <a:ext cx="4301931" cy="2735730"/>
            <a:chOff x="4448278" y="1182841"/>
            <a:chExt cx="4301931" cy="2735730"/>
          </a:xfrm>
        </p:grpSpPr>
        <p:grpSp>
          <p:nvGrpSpPr>
            <p:cNvPr id="11" name="Group 60">
              <a:extLst>
                <a:ext uri="{FF2B5EF4-FFF2-40B4-BE49-F238E27FC236}">
                  <a16:creationId xmlns:a16="http://schemas.microsoft.com/office/drawing/2014/main" id="{C29EFA88-D05A-DE58-ADA1-44F619BC935F}"/>
                </a:ext>
              </a:extLst>
            </p:cNvPr>
            <p:cNvGrpSpPr/>
            <p:nvPr/>
          </p:nvGrpSpPr>
          <p:grpSpPr>
            <a:xfrm>
              <a:off x="4448278" y="2385632"/>
              <a:ext cx="4174618" cy="400110"/>
              <a:chOff x="4271740" y="2999672"/>
              <a:chExt cx="4650134" cy="445685"/>
            </a:xfrm>
          </p:grpSpPr>
          <p:sp>
            <p:nvSpPr>
              <p:cNvPr id="12" name="TextBox 16">
                <a:extLst>
                  <a:ext uri="{FF2B5EF4-FFF2-40B4-BE49-F238E27FC236}">
                    <a16:creationId xmlns:a16="http://schemas.microsoft.com/office/drawing/2014/main" id="{56567E98-8DF0-C70E-736A-4A563015F546}"/>
                  </a:ext>
                </a:extLst>
              </p:cNvPr>
              <p:cNvSpPr txBox="1"/>
              <p:nvPr/>
            </p:nvSpPr>
            <p:spPr>
              <a:xfrm>
                <a:off x="4271740" y="2999672"/>
                <a:ext cx="1613124" cy="445685"/>
              </a:xfrm>
              <a:prstGeom prst="rect">
                <a:avLst/>
              </a:prstGeom>
              <a:noFill/>
            </p:spPr>
            <p:txBody>
              <a:bodyPr wrap="squar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1000" b="0" i="0" u="none" strike="noStrike" kern="1200" cap="none" spc="0" normalizeH="0" baseline="0" noProof="0">
                    <a:ln>
                      <a:noFill/>
                    </a:ln>
                    <a:solidFill>
                      <a:srgbClr val="404040"/>
                    </a:solidFill>
                    <a:effectLst/>
                    <a:uLnTx/>
                    <a:uFillTx/>
                    <a:latin typeface="Verdana"/>
                    <a:ea typeface="Verdana"/>
                    <a:cs typeface="Verdana"/>
                  </a:rPr>
                  <a:t>Risiko der Insulinabhängigkeit</a:t>
                </a:r>
              </a:p>
            </p:txBody>
          </p:sp>
          <p:sp>
            <p:nvSpPr>
              <p:cNvPr id="13" name="Rectangle 46">
                <a:extLst>
                  <a:ext uri="{FF2B5EF4-FFF2-40B4-BE49-F238E27FC236}">
                    <a16:creationId xmlns:a16="http://schemas.microsoft.com/office/drawing/2014/main" id="{443D46AB-D4DC-AA56-3527-85E334A130CF}"/>
                  </a:ext>
                </a:extLst>
              </p:cNvPr>
              <p:cNvSpPr/>
              <p:nvPr/>
            </p:nvSpPr>
            <p:spPr>
              <a:xfrm>
                <a:off x="5904354" y="3053858"/>
                <a:ext cx="3017520" cy="274320"/>
              </a:xfrm>
              <a:prstGeom prst="rect">
                <a:avLst/>
              </a:prstGeom>
              <a:gradFill flip="none" rotWithShape="1">
                <a:gsLst>
                  <a:gs pos="20000">
                    <a:schemeClr val="accent2"/>
                  </a:gs>
                  <a:gs pos="50000">
                    <a:srgbClr val="B064F3"/>
                  </a:gs>
                  <a:gs pos="95000">
                    <a:srgbClr val="F7EFFF"/>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Verdana"/>
                  <a:ea typeface="Verdana"/>
                  <a:cs typeface="Arial"/>
                </a:endParaRPr>
              </a:p>
            </p:txBody>
          </p:sp>
        </p:grpSp>
        <p:sp>
          <p:nvSpPr>
            <p:cNvPr id="14" name="TextBox 40">
              <a:extLst>
                <a:ext uri="{FF2B5EF4-FFF2-40B4-BE49-F238E27FC236}">
                  <a16:creationId xmlns:a16="http://schemas.microsoft.com/office/drawing/2014/main" id="{FC75D07D-C818-C1C9-27AF-B9CC80AC90F1}"/>
                </a:ext>
              </a:extLst>
            </p:cNvPr>
            <p:cNvSpPr txBox="1"/>
            <p:nvPr/>
          </p:nvSpPr>
          <p:spPr>
            <a:xfrm>
              <a:off x="4731369" y="2805454"/>
              <a:ext cx="1165078" cy="243840"/>
            </a:xfrm>
            <a:prstGeom prst="rect">
              <a:avLst/>
            </a:prstGeom>
            <a:noFill/>
          </p:spPr>
          <p:txBody>
            <a:bodyPr wrap="squar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1000" b="0" i="0" u="none" strike="noStrike" kern="1200" cap="none" spc="0" normalizeH="0" baseline="0" noProof="0">
                  <a:ln>
                    <a:noFill/>
                  </a:ln>
                  <a:solidFill>
                    <a:srgbClr val="404040"/>
                  </a:solidFill>
                  <a:effectLst/>
                  <a:uLnTx/>
                  <a:uFillTx/>
                  <a:latin typeface="Verdana"/>
                  <a:ea typeface="Verdana"/>
                  <a:cs typeface="Verdana"/>
                </a:rPr>
                <a:t>Autoimmunität</a:t>
              </a:r>
            </a:p>
          </p:txBody>
        </p:sp>
        <p:sp>
          <p:nvSpPr>
            <p:cNvPr id="15" name="Rectangle 47">
              <a:extLst>
                <a:ext uri="{FF2B5EF4-FFF2-40B4-BE49-F238E27FC236}">
                  <a16:creationId xmlns:a16="http://schemas.microsoft.com/office/drawing/2014/main" id="{84DA4171-2F68-A678-CAE4-168F5E70E6E9}"/>
                </a:ext>
              </a:extLst>
            </p:cNvPr>
            <p:cNvSpPr/>
            <p:nvPr/>
          </p:nvSpPr>
          <p:spPr>
            <a:xfrm>
              <a:off x="5913244" y="2792841"/>
              <a:ext cx="2708953" cy="246268"/>
            </a:xfrm>
            <a:prstGeom prst="rect">
              <a:avLst/>
            </a:prstGeom>
            <a:gradFill flip="none" rotWithShape="1">
              <a:gsLst>
                <a:gs pos="20000">
                  <a:schemeClr val="accent2"/>
                </a:gs>
                <a:gs pos="50000">
                  <a:srgbClr val="B064F3"/>
                </a:gs>
                <a:gs pos="95000">
                  <a:srgbClr val="F7EFFF"/>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Verdana"/>
                <a:ea typeface="Verdana"/>
                <a:cs typeface="Arial"/>
              </a:endParaRPr>
            </a:p>
          </p:txBody>
        </p:sp>
        <p:grpSp>
          <p:nvGrpSpPr>
            <p:cNvPr id="16" name="Group 62">
              <a:extLst>
                <a:ext uri="{FF2B5EF4-FFF2-40B4-BE49-F238E27FC236}">
                  <a16:creationId xmlns:a16="http://schemas.microsoft.com/office/drawing/2014/main" id="{7EB84BED-5E99-28C8-1DF3-D25F671C2577}"/>
                </a:ext>
              </a:extLst>
            </p:cNvPr>
            <p:cNvGrpSpPr/>
            <p:nvPr/>
          </p:nvGrpSpPr>
          <p:grpSpPr>
            <a:xfrm>
              <a:off x="4480674" y="1718612"/>
              <a:ext cx="4142225" cy="258834"/>
              <a:chOff x="4307825" y="2221163"/>
              <a:chExt cx="4614049" cy="288316"/>
            </a:xfrm>
          </p:grpSpPr>
          <p:sp>
            <p:nvSpPr>
              <p:cNvPr id="17" name="TextBox 48">
                <a:extLst>
                  <a:ext uri="{FF2B5EF4-FFF2-40B4-BE49-F238E27FC236}">
                    <a16:creationId xmlns:a16="http://schemas.microsoft.com/office/drawing/2014/main" id="{4CBEFA1B-F551-CDEF-D381-718A329FBBCD}"/>
                  </a:ext>
                </a:extLst>
              </p:cNvPr>
              <p:cNvSpPr txBox="1"/>
              <p:nvPr/>
            </p:nvSpPr>
            <p:spPr>
              <a:xfrm>
                <a:off x="4307825" y="2235213"/>
                <a:ext cx="1577038" cy="274266"/>
              </a:xfrm>
              <a:prstGeom prst="rect">
                <a:avLst/>
              </a:prstGeom>
              <a:noFill/>
            </p:spPr>
            <p:txBody>
              <a:bodyPr wrap="non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1000" b="0" i="0" u="none" strike="noStrike" kern="1200" cap="none" spc="0" normalizeH="0" baseline="0" noProof="0">
                    <a:ln>
                      <a:noFill/>
                    </a:ln>
                    <a:solidFill>
                      <a:srgbClr val="404040"/>
                    </a:solidFill>
                    <a:effectLst/>
                    <a:uLnTx/>
                    <a:uFillTx/>
                    <a:latin typeface="Verdana"/>
                    <a:ea typeface="Verdana"/>
                    <a:cs typeface="Verdana"/>
                  </a:rPr>
                  <a:t>C-Peptid zu Beginn</a:t>
                </a:r>
              </a:p>
            </p:txBody>
          </p:sp>
          <p:sp>
            <p:nvSpPr>
              <p:cNvPr id="19" name="Rectangle 50">
                <a:extLst>
                  <a:ext uri="{FF2B5EF4-FFF2-40B4-BE49-F238E27FC236}">
                    <a16:creationId xmlns:a16="http://schemas.microsoft.com/office/drawing/2014/main" id="{9E0E1DBD-1B66-2799-C7B9-616B30758522}"/>
                  </a:ext>
                </a:extLst>
              </p:cNvPr>
              <p:cNvSpPr/>
              <p:nvPr/>
            </p:nvSpPr>
            <p:spPr>
              <a:xfrm rot="10800000">
                <a:off x="5904354" y="2221163"/>
                <a:ext cx="3017520" cy="274320"/>
              </a:xfrm>
              <a:prstGeom prst="rect">
                <a:avLst/>
              </a:prstGeom>
              <a:gradFill flip="none" rotWithShape="1">
                <a:gsLst>
                  <a:gs pos="20000">
                    <a:schemeClr val="accent2"/>
                  </a:gs>
                  <a:gs pos="50000">
                    <a:srgbClr val="B064F3"/>
                  </a:gs>
                  <a:gs pos="95000">
                    <a:srgbClr val="F7EFFF"/>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Verdana"/>
                  <a:ea typeface="Verdana"/>
                  <a:cs typeface="Arial"/>
                </a:endParaRPr>
              </a:p>
            </p:txBody>
          </p:sp>
        </p:grpSp>
        <p:grpSp>
          <p:nvGrpSpPr>
            <p:cNvPr id="26" name="Group 61">
              <a:extLst>
                <a:ext uri="{FF2B5EF4-FFF2-40B4-BE49-F238E27FC236}">
                  <a16:creationId xmlns:a16="http://schemas.microsoft.com/office/drawing/2014/main" id="{E40F2B09-D152-787A-F551-A553276A997A}"/>
                </a:ext>
              </a:extLst>
            </p:cNvPr>
            <p:cNvGrpSpPr/>
            <p:nvPr/>
          </p:nvGrpSpPr>
          <p:grpSpPr>
            <a:xfrm>
              <a:off x="4695473" y="2067624"/>
              <a:ext cx="3927422" cy="258834"/>
              <a:chOff x="4547093" y="2640448"/>
              <a:chExt cx="4374781" cy="288316"/>
            </a:xfrm>
          </p:grpSpPr>
          <p:sp>
            <p:nvSpPr>
              <p:cNvPr id="27" name="TextBox 42">
                <a:extLst>
                  <a:ext uri="{FF2B5EF4-FFF2-40B4-BE49-F238E27FC236}">
                    <a16:creationId xmlns:a16="http://schemas.microsoft.com/office/drawing/2014/main" id="{2EC97083-AE48-703F-9CEC-15B2AA0E8F0F}"/>
                  </a:ext>
                </a:extLst>
              </p:cNvPr>
              <p:cNvSpPr txBox="1"/>
              <p:nvPr/>
            </p:nvSpPr>
            <p:spPr>
              <a:xfrm>
                <a:off x="4547093" y="2654498"/>
                <a:ext cx="1337769" cy="274266"/>
              </a:xfrm>
              <a:prstGeom prst="rect">
                <a:avLst/>
              </a:prstGeom>
              <a:noFill/>
            </p:spPr>
            <p:txBody>
              <a:bodyPr wrap="non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1000" b="0" i="0" u="none" strike="noStrike" kern="1200" cap="none" spc="0" normalizeH="0" baseline="0" noProof="0">
                    <a:ln>
                      <a:noFill/>
                    </a:ln>
                    <a:solidFill>
                      <a:srgbClr val="404040"/>
                    </a:solidFill>
                    <a:effectLst/>
                    <a:uLnTx/>
                    <a:uFillTx/>
                    <a:latin typeface="Verdana"/>
                    <a:ea typeface="Verdana"/>
                    <a:cs typeface="Verdana"/>
                  </a:rPr>
                  <a:t>Insulinresistenz</a:t>
                </a:r>
              </a:p>
            </p:txBody>
          </p:sp>
          <p:sp>
            <p:nvSpPr>
              <p:cNvPr id="33" name="Rectangle 51">
                <a:extLst>
                  <a:ext uri="{FF2B5EF4-FFF2-40B4-BE49-F238E27FC236}">
                    <a16:creationId xmlns:a16="http://schemas.microsoft.com/office/drawing/2014/main" id="{F8AE9DCE-A5D2-5A2A-5FF0-AECBEEB1DD13}"/>
                  </a:ext>
                </a:extLst>
              </p:cNvPr>
              <p:cNvSpPr/>
              <p:nvPr/>
            </p:nvSpPr>
            <p:spPr>
              <a:xfrm rot="10800000">
                <a:off x="5904354" y="2640448"/>
                <a:ext cx="3017520" cy="274320"/>
              </a:xfrm>
              <a:prstGeom prst="rect">
                <a:avLst/>
              </a:prstGeom>
              <a:gradFill flip="none" rotWithShape="1">
                <a:gsLst>
                  <a:gs pos="20000">
                    <a:schemeClr val="accent2"/>
                  </a:gs>
                  <a:gs pos="50000">
                    <a:srgbClr val="B064F3"/>
                  </a:gs>
                  <a:gs pos="95000">
                    <a:srgbClr val="F7EFFF"/>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Verdana"/>
                  <a:ea typeface="Verdana"/>
                  <a:cs typeface="Arial"/>
                </a:endParaRPr>
              </a:p>
            </p:txBody>
          </p:sp>
        </p:grpSp>
        <p:grpSp>
          <p:nvGrpSpPr>
            <p:cNvPr id="34" name="Group 1031">
              <a:extLst>
                <a:ext uri="{FF2B5EF4-FFF2-40B4-BE49-F238E27FC236}">
                  <a16:creationId xmlns:a16="http://schemas.microsoft.com/office/drawing/2014/main" id="{58343717-7E76-A3B5-CF85-50348EF3F10A}"/>
                </a:ext>
              </a:extLst>
            </p:cNvPr>
            <p:cNvGrpSpPr/>
            <p:nvPr/>
          </p:nvGrpSpPr>
          <p:grpSpPr>
            <a:xfrm>
              <a:off x="5843847" y="3703127"/>
              <a:ext cx="2906362" cy="215444"/>
              <a:chOff x="5258700" y="4492935"/>
              <a:chExt cx="3237415" cy="239983"/>
            </a:xfrm>
          </p:grpSpPr>
          <p:sp>
            <p:nvSpPr>
              <p:cNvPr id="35" name="Rectangle 1027">
                <a:extLst>
                  <a:ext uri="{FF2B5EF4-FFF2-40B4-BE49-F238E27FC236}">
                    <a16:creationId xmlns:a16="http://schemas.microsoft.com/office/drawing/2014/main" id="{CC014DA4-6C8F-5721-CCDA-A3C5E071256B}"/>
                  </a:ext>
                </a:extLst>
              </p:cNvPr>
              <p:cNvSpPr/>
              <p:nvPr/>
            </p:nvSpPr>
            <p:spPr>
              <a:xfrm>
                <a:off x="5797201" y="4521487"/>
                <a:ext cx="2103120" cy="182880"/>
              </a:xfrm>
              <a:prstGeom prst="rect">
                <a:avLst/>
              </a:prstGeom>
              <a:gradFill flip="none" rotWithShape="1">
                <a:gsLst>
                  <a:gs pos="20000">
                    <a:schemeClr val="accent2"/>
                  </a:gs>
                  <a:gs pos="50000">
                    <a:srgbClr val="B064F3"/>
                  </a:gs>
                  <a:gs pos="95000">
                    <a:srgbClr val="F7EFFF"/>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Verdana"/>
                  <a:ea typeface="Verdana"/>
                  <a:cs typeface="Arial"/>
                </a:endParaRPr>
              </a:p>
            </p:txBody>
          </p:sp>
          <p:sp>
            <p:nvSpPr>
              <p:cNvPr id="36" name="TextBox 1028">
                <a:extLst>
                  <a:ext uri="{FF2B5EF4-FFF2-40B4-BE49-F238E27FC236}">
                    <a16:creationId xmlns:a16="http://schemas.microsoft.com/office/drawing/2014/main" id="{B1C397DB-0FE5-3F09-6E81-5E20B4F2C3F0}"/>
                  </a:ext>
                </a:extLst>
              </p:cNvPr>
              <p:cNvSpPr txBox="1"/>
              <p:nvPr/>
            </p:nvSpPr>
            <p:spPr>
              <a:xfrm>
                <a:off x="5258700" y="4494094"/>
                <a:ext cx="548506" cy="237662"/>
              </a:xfrm>
              <a:prstGeom prst="rect">
                <a:avLst/>
              </a:prstGeom>
              <a:noFill/>
            </p:spPr>
            <p:txBody>
              <a:bodyPr wrap="square" rtlCol="0" anchor="ctr">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800" b="0" i="0" u="none" strike="noStrike" kern="1200" cap="none" spc="0" normalizeH="0" baseline="0" noProof="0">
                    <a:ln>
                      <a:noFill/>
                    </a:ln>
                    <a:solidFill>
                      <a:srgbClr val="404040"/>
                    </a:solidFill>
                    <a:effectLst/>
                    <a:uLnTx/>
                    <a:uFillTx/>
                    <a:latin typeface="Verdana"/>
                    <a:ea typeface="Verdana"/>
                    <a:cs typeface="Verdana"/>
                  </a:rPr>
                  <a:t>Hoch</a:t>
                </a:r>
              </a:p>
            </p:txBody>
          </p:sp>
          <p:sp>
            <p:nvSpPr>
              <p:cNvPr id="37" name="TextBox 1030">
                <a:extLst>
                  <a:ext uri="{FF2B5EF4-FFF2-40B4-BE49-F238E27FC236}">
                    <a16:creationId xmlns:a16="http://schemas.microsoft.com/office/drawing/2014/main" id="{1DD567B2-3704-35DC-06D7-78908BD56C94}"/>
                  </a:ext>
                </a:extLst>
              </p:cNvPr>
              <p:cNvSpPr txBox="1"/>
              <p:nvPr/>
            </p:nvSpPr>
            <p:spPr>
              <a:xfrm>
                <a:off x="7882320" y="4492935"/>
                <a:ext cx="613795" cy="239983"/>
              </a:xfrm>
              <a:prstGeom prst="rect">
                <a:avLst/>
              </a:prstGeom>
              <a:noFill/>
            </p:spPr>
            <p:txBody>
              <a:bodyPr wrap="square" rtlCol="0" anchor="ctr">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800" b="0" i="0" u="none" strike="noStrike" kern="1200" cap="none" spc="0" normalizeH="0" baseline="0" noProof="0">
                    <a:ln>
                      <a:noFill/>
                    </a:ln>
                    <a:solidFill>
                      <a:srgbClr val="404040"/>
                    </a:solidFill>
                    <a:effectLst/>
                    <a:uLnTx/>
                    <a:uFillTx/>
                    <a:latin typeface="Verdana"/>
                    <a:ea typeface="Verdana"/>
                    <a:cs typeface="Verdana"/>
                  </a:rPr>
                  <a:t>Niedrig</a:t>
                </a:r>
              </a:p>
            </p:txBody>
          </p:sp>
        </p:grpSp>
        <p:sp>
          <p:nvSpPr>
            <p:cNvPr id="39" name="TextBox 4">
              <a:extLst>
                <a:ext uri="{FF2B5EF4-FFF2-40B4-BE49-F238E27FC236}">
                  <a16:creationId xmlns:a16="http://schemas.microsoft.com/office/drawing/2014/main" id="{84BA8DE3-D391-1F01-3F20-5E6937A85EA2}"/>
                </a:ext>
              </a:extLst>
            </p:cNvPr>
            <p:cNvSpPr txBox="1"/>
            <p:nvPr/>
          </p:nvSpPr>
          <p:spPr>
            <a:xfrm>
              <a:off x="5259941" y="3202753"/>
              <a:ext cx="1895442" cy="400110"/>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000" b="1" i="0" u="none" strike="noStrike" kern="1200" cap="none" spc="0" normalizeH="0" baseline="0" noProof="0">
                  <a:ln>
                    <a:noFill/>
                  </a:ln>
                  <a:solidFill>
                    <a:srgbClr val="347475"/>
                  </a:solidFill>
                  <a:effectLst/>
                  <a:uLnTx/>
                  <a:uFillTx/>
                  <a:latin typeface="Verdana"/>
                  <a:ea typeface="Verdana"/>
                  <a:cs typeface="Verdana"/>
                </a:rPr>
                <a:t>klin. T1D-Manifestation im Kindesalter</a:t>
              </a:r>
              <a:r>
                <a:rPr kumimoji="0" lang="de" sz="1000" b="1" i="0" u="none" strike="noStrike" kern="1200" cap="none" spc="0" normalizeH="0" baseline="30000" noProof="0">
                  <a:ln>
                    <a:noFill/>
                  </a:ln>
                  <a:solidFill>
                    <a:srgbClr val="347475"/>
                  </a:solidFill>
                  <a:effectLst/>
                  <a:uLnTx/>
                  <a:uFillTx/>
                  <a:latin typeface="Verdana"/>
                  <a:ea typeface="Verdana"/>
                  <a:cs typeface="Verdana"/>
                </a:rPr>
                <a:t>#</a:t>
              </a:r>
              <a:endParaRPr kumimoji="0" lang="de" sz="1000" b="0" i="0" u="none" strike="noStrike" kern="1200" cap="none" spc="0" normalizeH="0" baseline="30000" noProof="0">
                <a:ln>
                  <a:noFill/>
                </a:ln>
                <a:solidFill>
                  <a:srgbClr val="347475"/>
                </a:solidFill>
                <a:effectLst/>
                <a:uLnTx/>
                <a:uFillTx/>
                <a:latin typeface="Verdana"/>
                <a:ea typeface="Verdana"/>
                <a:cs typeface="Verdana"/>
              </a:endParaRPr>
            </a:p>
          </p:txBody>
        </p:sp>
        <p:sp>
          <p:nvSpPr>
            <p:cNvPr id="40" name="TextBox 5">
              <a:extLst>
                <a:ext uri="{FF2B5EF4-FFF2-40B4-BE49-F238E27FC236}">
                  <a16:creationId xmlns:a16="http://schemas.microsoft.com/office/drawing/2014/main" id="{FD171E39-5020-CC68-BE44-1182D65D838C}"/>
                </a:ext>
              </a:extLst>
            </p:cNvPr>
            <p:cNvSpPr txBox="1"/>
            <p:nvPr/>
          </p:nvSpPr>
          <p:spPr>
            <a:xfrm>
              <a:off x="5845512" y="1182841"/>
              <a:ext cx="1895442" cy="400110"/>
            </a:xfrm>
            <a:prstGeom prst="rect">
              <a:avLst/>
            </a:prstGeom>
            <a:noFill/>
          </p:spPr>
          <p:txBody>
            <a:bodyPr wrap="squar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000" b="1" i="0" u="none" strike="noStrike" kern="1200" cap="none" spc="0" normalizeH="0" baseline="0" noProof="0">
                  <a:ln>
                    <a:noFill/>
                  </a:ln>
                  <a:solidFill>
                    <a:srgbClr val="F37E6E"/>
                  </a:solidFill>
                  <a:effectLst/>
                  <a:uLnTx/>
                  <a:uFillTx/>
                  <a:latin typeface="Verdana"/>
                  <a:ea typeface="Verdana"/>
                  <a:cs typeface="Verdana"/>
                </a:rPr>
                <a:t>klin. T1D-Manifestation im Erwachsenenalter</a:t>
              </a:r>
              <a:r>
                <a:rPr kumimoji="0" lang="de" sz="1000" b="1" i="0" u="none" strike="noStrike" kern="1200" cap="none" spc="0" normalizeH="0" baseline="30000" noProof="0">
                  <a:ln>
                    <a:noFill/>
                  </a:ln>
                  <a:solidFill>
                    <a:srgbClr val="F37E6E"/>
                  </a:solidFill>
                  <a:effectLst/>
                  <a:uLnTx/>
                  <a:uFillTx/>
                  <a:latin typeface="Verdana"/>
                  <a:ea typeface="Verdana"/>
                  <a:cs typeface="Verdana"/>
                </a:rPr>
                <a:t>#</a:t>
              </a:r>
              <a:r>
                <a:rPr kumimoji="0" lang="de" sz="1000" b="1" i="0" u="none" strike="noStrike" kern="1200" cap="none" spc="0" normalizeH="0" baseline="0" noProof="0">
                  <a:ln>
                    <a:noFill/>
                  </a:ln>
                  <a:solidFill>
                    <a:srgbClr val="F37E6E"/>
                  </a:solidFill>
                  <a:effectLst/>
                  <a:uLnTx/>
                  <a:uFillTx/>
                  <a:latin typeface="Verdana"/>
                  <a:ea typeface="Verdana"/>
                  <a:cs typeface="Verdana"/>
                </a:rPr>
                <a:t> </a:t>
              </a:r>
            </a:p>
          </p:txBody>
        </p:sp>
        <p:sp>
          <p:nvSpPr>
            <p:cNvPr id="41" name="TextBox 6">
              <a:extLst>
                <a:ext uri="{FF2B5EF4-FFF2-40B4-BE49-F238E27FC236}">
                  <a16:creationId xmlns:a16="http://schemas.microsoft.com/office/drawing/2014/main" id="{B77E399B-1D51-826A-41F2-E964949EA109}"/>
                </a:ext>
              </a:extLst>
            </p:cNvPr>
            <p:cNvSpPr txBox="1"/>
            <p:nvPr/>
          </p:nvSpPr>
          <p:spPr>
            <a:xfrm>
              <a:off x="7516869" y="1388437"/>
              <a:ext cx="1165078" cy="274320"/>
            </a:xfrm>
            <a:prstGeom prst="rect">
              <a:avLst/>
            </a:prstGeom>
            <a:noFill/>
          </p:spPr>
          <p:txBody>
            <a:bodyPr wrap="square" rtlCol="0">
              <a:spAutoFit/>
            </a:bodyPr>
            <a:lstStyle/>
            <a:p>
              <a:pPr marL="0" marR="0" lvl="0" indent="0" algn="r" defTabSz="457189"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noProof="0">
                  <a:ln>
                    <a:noFill/>
                  </a:ln>
                  <a:solidFill>
                    <a:srgbClr val="404040"/>
                  </a:solidFill>
                  <a:effectLst/>
                  <a:uLnTx/>
                  <a:uFillTx/>
                  <a:latin typeface="Verdana"/>
                  <a:ea typeface="Verdana"/>
                  <a:cs typeface="Verdana"/>
                </a:rPr>
                <a:t>T2D</a:t>
              </a:r>
            </a:p>
          </p:txBody>
        </p:sp>
        <p:sp>
          <p:nvSpPr>
            <p:cNvPr id="42" name="Right Bracket 9">
              <a:extLst>
                <a:ext uri="{FF2B5EF4-FFF2-40B4-BE49-F238E27FC236}">
                  <a16:creationId xmlns:a16="http://schemas.microsoft.com/office/drawing/2014/main" id="{D50DE27C-47D4-A54F-311D-BEDE749C9FC9}"/>
                </a:ext>
              </a:extLst>
            </p:cNvPr>
            <p:cNvSpPr/>
            <p:nvPr/>
          </p:nvSpPr>
          <p:spPr>
            <a:xfrm rot="5400000">
              <a:off x="6155876" y="2865921"/>
              <a:ext cx="91440" cy="548640"/>
            </a:xfrm>
            <a:prstGeom prst="rightBracket">
              <a:avLst>
                <a:gd name="adj" fmla="val 0"/>
              </a:avLst>
            </a:prstGeom>
            <a:ln>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Verdana"/>
                <a:ea typeface="Verdana"/>
                <a:cs typeface="Arial"/>
              </a:endParaRPr>
            </a:p>
          </p:txBody>
        </p:sp>
        <p:sp>
          <p:nvSpPr>
            <p:cNvPr id="43" name="Right Bracket 10">
              <a:extLst>
                <a:ext uri="{FF2B5EF4-FFF2-40B4-BE49-F238E27FC236}">
                  <a16:creationId xmlns:a16="http://schemas.microsoft.com/office/drawing/2014/main" id="{F01554E9-A979-6403-A314-A26F8E420E2B}"/>
                </a:ext>
              </a:extLst>
            </p:cNvPr>
            <p:cNvSpPr/>
            <p:nvPr/>
          </p:nvSpPr>
          <p:spPr>
            <a:xfrm rot="16200000">
              <a:off x="6746426" y="752541"/>
              <a:ext cx="91440" cy="1737360"/>
            </a:xfrm>
            <a:prstGeom prst="rightBracket">
              <a:avLst>
                <a:gd name="adj" fmla="val 0"/>
              </a:avLst>
            </a:prstGeom>
            <a:ln>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404040"/>
                </a:solidFill>
                <a:effectLst/>
                <a:uLnTx/>
                <a:uFillTx/>
                <a:latin typeface="Verdana"/>
                <a:ea typeface="Verdana"/>
                <a:cs typeface="Arial"/>
              </a:endParaRPr>
            </a:p>
          </p:txBody>
        </p:sp>
      </p:grpSp>
    </p:spTree>
    <p:extLst>
      <p:ext uri="{BB962C8B-B14F-4D97-AF65-F5344CB8AC3E}">
        <p14:creationId xmlns:p14="http://schemas.microsoft.com/office/powerpoint/2010/main" val="385245443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4878729-C83B-216E-0534-585D3B914157}"/>
            </a:ext>
          </a:extLst>
        </p:cNvPr>
        <p:cNvGrpSpPr/>
        <p:nvPr/>
      </p:nvGrpSpPr>
      <p:grpSpPr>
        <a:xfrm>
          <a:off x="0" y="0"/>
          <a:ext cx="0" cy="0"/>
          <a:chOff x="0" y="0"/>
          <a:chExt cx="0" cy="0"/>
        </a:xfrm>
      </p:grpSpPr>
      <p:sp>
        <p:nvSpPr>
          <p:cNvPr id="12" name="Textplatzhalter 9">
            <a:extLst>
              <a:ext uri="{FF2B5EF4-FFF2-40B4-BE49-F238E27FC236}">
                <a16:creationId xmlns:a16="http://schemas.microsoft.com/office/drawing/2014/main" id="{C58BEC41-F2E4-DA2C-2477-36C6F97DAEE1}"/>
              </a:ext>
            </a:extLst>
          </p:cNvPr>
          <p:cNvSpPr txBox="1">
            <a:spLocks/>
          </p:cNvSpPr>
          <p:nvPr/>
        </p:nvSpPr>
        <p:spPr>
          <a:xfrm>
            <a:off x="314922" y="114210"/>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Die Heterogenität der klinischen T1D-Manifestation im Erwachsenenalter erhöht kann zu Fehldiagnosen führen</a:t>
            </a:r>
            <a:endParaRPr kumimoji="0" lang="en-US" sz="2000" b="1" i="0" u="none" strike="noStrike" kern="1200" cap="none" spc="0" normalizeH="0" baseline="0" noProof="0">
              <a:ln>
                <a:noFill/>
              </a:ln>
              <a:solidFill>
                <a:srgbClr val="7030A0"/>
              </a:solidFill>
              <a:effectLst/>
              <a:uLnTx/>
              <a:uFillTx/>
              <a:latin typeface="Verdana"/>
              <a:ea typeface="+mn-ea"/>
              <a:cs typeface="+mn-cs"/>
            </a:endParaRPr>
          </a:p>
        </p:txBody>
      </p:sp>
      <p:sp>
        <p:nvSpPr>
          <p:cNvPr id="3" name="Footer Placeholder 4">
            <a:extLst>
              <a:ext uri="{FF2B5EF4-FFF2-40B4-BE49-F238E27FC236}">
                <a16:creationId xmlns:a16="http://schemas.microsoft.com/office/drawing/2014/main" id="{70903B25-0182-74B5-7010-2F2D8DE95113}"/>
              </a:ext>
            </a:extLst>
          </p:cNvPr>
          <p:cNvSpPr txBox="1">
            <a:spLocks/>
          </p:cNvSpPr>
          <p:nvPr/>
        </p:nvSpPr>
        <p:spPr>
          <a:xfrm>
            <a:off x="334694" y="4523010"/>
            <a:ext cx="8188233" cy="333792"/>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T1D: Typ-1-Diabetes. </a:t>
            </a:r>
            <a:endPar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10" name="TextBox 3037">
            <a:extLst>
              <a:ext uri="{FF2B5EF4-FFF2-40B4-BE49-F238E27FC236}">
                <a16:creationId xmlns:a16="http://schemas.microsoft.com/office/drawing/2014/main" id="{379E3AF4-237E-988B-C780-589707C2D8A2}"/>
              </a:ext>
            </a:extLst>
          </p:cNvPr>
          <p:cNvSpPr txBox="1"/>
          <p:nvPr/>
        </p:nvSpPr>
        <p:spPr>
          <a:xfrm>
            <a:off x="314922" y="4856803"/>
            <a:ext cx="8478000" cy="276999"/>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Chung WK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Diabetologia </a:t>
            </a:r>
            <a:r>
              <a:rPr kumimoji="0" lang="da-DK" sz="600" b="0" i="0" u="none" strike="noStrike" kern="1200" cap="none" spc="0" normalizeH="0" baseline="0" noProof="0">
                <a:ln>
                  <a:noFill/>
                </a:ln>
                <a:solidFill>
                  <a:srgbClr val="404040"/>
                </a:solidFill>
                <a:effectLst/>
                <a:uLnTx/>
                <a:uFillTx/>
                <a:latin typeface="Verdana"/>
                <a:ea typeface="Arial"/>
                <a:cs typeface="Arial"/>
              </a:rPr>
              <a:t>2020; 63: 1671–93. </a:t>
            </a:r>
            <a:r>
              <a:rPr kumimoji="0" lang="da-DK" sz="600" b="1" i="0" u="none" strike="noStrike" kern="1200" cap="none" spc="0" normalizeH="0" baseline="0" noProof="0">
                <a:ln>
                  <a:noFill/>
                </a:ln>
                <a:solidFill>
                  <a:srgbClr val="404040"/>
                </a:solidFill>
                <a:effectLst/>
                <a:uLnTx/>
                <a:uFillTx/>
                <a:latin typeface="Verdana"/>
                <a:ea typeface="Arial"/>
                <a:cs typeface="Arial"/>
              </a:rPr>
              <a:t>2.</a:t>
            </a:r>
            <a:r>
              <a:rPr kumimoji="0" lang="da-DK" sz="600" b="0" i="0" u="none" strike="noStrike" kern="1200" cap="none" spc="0" normalizeH="0" baseline="0" noProof="0">
                <a:ln>
                  <a:noFill/>
                </a:ln>
                <a:solidFill>
                  <a:srgbClr val="404040"/>
                </a:solidFill>
                <a:effectLst/>
                <a:uLnTx/>
                <a:uFillTx/>
                <a:latin typeface="Verdana"/>
                <a:ea typeface="Arial"/>
                <a:cs typeface="Arial"/>
              </a:rPr>
              <a:t> Muñoz C </a:t>
            </a:r>
            <a:r>
              <a:rPr kumimoji="0" lang="da-DK" sz="600" b="0" i="1" u="none" strike="noStrike" kern="1200" cap="none" spc="0" normalizeH="0" baseline="0" noProof="0">
                <a:ln>
                  <a:noFill/>
                </a:ln>
                <a:solidFill>
                  <a:srgbClr val="404040"/>
                </a:solidFill>
                <a:effectLst/>
                <a:uLnTx/>
                <a:uFillTx/>
                <a:latin typeface="Verdana"/>
                <a:ea typeface="Arial"/>
                <a:cs typeface="Arial"/>
              </a:rPr>
              <a:t>et al. Clin Diabetes </a:t>
            </a:r>
            <a:r>
              <a:rPr kumimoji="0" lang="da-DK" sz="600" b="0" i="0" u="none" strike="noStrike" kern="1200" cap="none" spc="0" normalizeH="0" baseline="0" noProof="0">
                <a:ln>
                  <a:noFill/>
                </a:ln>
                <a:solidFill>
                  <a:srgbClr val="404040"/>
                </a:solidFill>
                <a:effectLst/>
                <a:uLnTx/>
                <a:uFillTx/>
                <a:latin typeface="Verdana"/>
                <a:ea typeface="Arial"/>
                <a:cs typeface="Arial"/>
              </a:rPr>
              <a:t>2019; 37: 276–81. </a:t>
            </a:r>
            <a:r>
              <a:rPr kumimoji="0" lang="da-DK" sz="600" b="1" i="0" u="none" strike="noStrike" kern="1200" cap="none" spc="0" normalizeH="0" baseline="0" noProof="0">
                <a:ln>
                  <a:noFill/>
                </a:ln>
                <a:solidFill>
                  <a:srgbClr val="404040"/>
                </a:solidFill>
                <a:effectLst/>
                <a:uLnTx/>
                <a:uFillTx/>
                <a:latin typeface="Verdana"/>
                <a:ea typeface="Arial"/>
                <a:cs typeface="Arial"/>
              </a:rPr>
              <a:t>3.</a:t>
            </a:r>
            <a:r>
              <a:rPr kumimoji="0" lang="da-DK" sz="600" b="0" i="0" u="none" strike="noStrike" kern="1200" cap="none" spc="0" normalizeH="0" baseline="0" noProof="0">
                <a:ln>
                  <a:noFill/>
                </a:ln>
                <a:solidFill>
                  <a:srgbClr val="404040"/>
                </a:solidFill>
                <a:effectLst/>
                <a:uLnTx/>
                <a:uFillTx/>
                <a:latin typeface="Verdana"/>
                <a:ea typeface="Arial"/>
                <a:cs typeface="Arial"/>
              </a:rPr>
              <a:t> Thomas NJ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Arial"/>
                <a:cs typeface="Arial"/>
              </a:rPr>
              <a:t>2023; 46: 1156–63. </a:t>
            </a:r>
            <a:r>
              <a:rPr kumimoji="0" lang="da-DK" sz="600" b="1" i="0" u="none" strike="noStrike" kern="1200" cap="none" spc="0" normalizeH="0" baseline="0" noProof="0">
                <a:ln>
                  <a:noFill/>
                </a:ln>
                <a:solidFill>
                  <a:srgbClr val="404040"/>
                </a:solidFill>
                <a:effectLst/>
                <a:uLnTx/>
                <a:uFillTx/>
                <a:latin typeface="Verdana"/>
                <a:ea typeface="Arial"/>
                <a:cs typeface="Arial"/>
              </a:rPr>
              <a:t>4.</a:t>
            </a:r>
            <a:r>
              <a:rPr kumimoji="0" lang="da-DK" sz="600" b="0" i="0" u="none" strike="noStrike" kern="1200" cap="none" spc="0" normalizeH="0" baseline="0" noProof="0">
                <a:ln>
                  <a:noFill/>
                </a:ln>
                <a:solidFill>
                  <a:srgbClr val="404040"/>
                </a:solidFill>
                <a:effectLst/>
                <a:uLnTx/>
                <a:uFillTx/>
                <a:latin typeface="Verdana"/>
                <a:ea typeface="Arial"/>
                <a:cs typeface="Arial"/>
              </a:rPr>
              <a:t> Buzzetti R </a:t>
            </a:r>
            <a:r>
              <a:rPr kumimoji="0" lang="da-DK" sz="600" b="0" i="1" u="none" strike="noStrike" kern="1200" cap="none" spc="0" normalizeH="0" baseline="0" noProof="0">
                <a:ln>
                  <a:noFill/>
                </a:ln>
                <a:solidFill>
                  <a:srgbClr val="404040"/>
                </a:solidFill>
                <a:effectLst/>
                <a:uLnTx/>
                <a:uFillTx/>
                <a:latin typeface="Verdana"/>
                <a:ea typeface="Arial"/>
                <a:cs typeface="Arial"/>
              </a:rPr>
              <a:t>et al. Nat Rev Dis Primers </a:t>
            </a:r>
            <a:r>
              <a:rPr kumimoji="0" lang="da-DK" sz="600" b="0" i="0" u="none" strike="noStrike" kern="1200" cap="none" spc="0" normalizeH="0" baseline="0" noProof="0">
                <a:ln>
                  <a:noFill/>
                </a:ln>
                <a:solidFill>
                  <a:srgbClr val="404040"/>
                </a:solidFill>
                <a:effectLst/>
                <a:uLnTx/>
                <a:uFillTx/>
                <a:latin typeface="Verdana"/>
                <a:ea typeface="Arial"/>
                <a:cs typeface="Arial"/>
              </a:rPr>
              <a:t>2022; 8: 63. </a:t>
            </a:r>
            <a:r>
              <a:rPr kumimoji="0" lang="da-DK" sz="600" b="1" i="0" u="none" strike="noStrike" kern="1200" cap="none" spc="0" normalizeH="0" baseline="0" noProof="0">
                <a:ln>
                  <a:noFill/>
                </a:ln>
                <a:solidFill>
                  <a:srgbClr val="404040"/>
                </a:solidFill>
                <a:effectLst/>
                <a:uLnTx/>
                <a:uFillTx/>
                <a:latin typeface="Verdana"/>
                <a:ea typeface="Arial"/>
                <a:cs typeface="Arial"/>
              </a:rPr>
              <a:t>5.</a:t>
            </a:r>
            <a:r>
              <a:rPr kumimoji="0" lang="da-DK" sz="600" b="0" i="0" u="none" strike="noStrike" kern="1200" cap="none" spc="0" normalizeH="0" baseline="0" noProof="0">
                <a:ln>
                  <a:noFill/>
                </a:ln>
                <a:solidFill>
                  <a:srgbClr val="404040"/>
                </a:solidFill>
                <a:effectLst/>
                <a:uLnTx/>
                <a:uFillTx/>
                <a:latin typeface="Verdana"/>
                <a:ea typeface="Arial"/>
                <a:cs typeface="Arial"/>
              </a:rPr>
              <a:t> Leslie RD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Arial"/>
                <a:cs typeface="Arial"/>
              </a:rPr>
              <a:t>2021; 44: 2449–56.</a:t>
            </a:r>
          </a:p>
        </p:txBody>
      </p:sp>
      <p:graphicFrame>
        <p:nvGraphicFramePr>
          <p:cNvPr id="2" name="Chart 4">
            <a:extLst>
              <a:ext uri="{FF2B5EF4-FFF2-40B4-BE49-F238E27FC236}">
                <a16:creationId xmlns:a16="http://schemas.microsoft.com/office/drawing/2014/main" id="{67BCBD17-9FF5-A506-BAFD-762DC9DBCFE8}"/>
              </a:ext>
            </a:extLst>
          </p:cNvPr>
          <p:cNvGraphicFramePr/>
          <p:nvPr>
            <p:extLst>
              <p:ext uri="{D42A27DB-BD31-4B8C-83A1-F6EECF244321}">
                <p14:modId xmlns:p14="http://schemas.microsoft.com/office/powerpoint/2010/main" val="775292481"/>
              </p:ext>
            </p:extLst>
          </p:nvPr>
        </p:nvGraphicFramePr>
        <p:xfrm>
          <a:off x="4428811" y="1152340"/>
          <a:ext cx="4297680" cy="3066445"/>
        </p:xfrm>
        <a:graphic>
          <a:graphicData uri="http://schemas.openxmlformats.org/drawingml/2006/chart">
            <c:chart xmlns:c="http://schemas.openxmlformats.org/drawingml/2006/chart" xmlns:r="http://schemas.openxmlformats.org/officeDocument/2006/relationships" r:id="rId4"/>
          </a:graphicData>
        </a:graphic>
      </p:graphicFrame>
      <p:sp>
        <p:nvSpPr>
          <p:cNvPr id="4" name="TextBox 5">
            <a:extLst>
              <a:ext uri="{FF2B5EF4-FFF2-40B4-BE49-F238E27FC236}">
                <a16:creationId xmlns:a16="http://schemas.microsoft.com/office/drawing/2014/main" id="{F3C26681-FF72-38E0-5DA4-C6CE8831F1DD}"/>
              </a:ext>
            </a:extLst>
          </p:cNvPr>
          <p:cNvSpPr txBox="1"/>
          <p:nvPr/>
        </p:nvSpPr>
        <p:spPr>
          <a:xfrm>
            <a:off x="4800600" y="1152340"/>
            <a:ext cx="3872956" cy="457200"/>
          </a:xfrm>
          <a:prstGeom prst="rect">
            <a:avLst/>
          </a:prstGeom>
          <a:noFill/>
        </p:spPr>
        <p:txBody>
          <a:bodyPr wrap="square">
            <a:spAutoFit/>
          </a:bodyPr>
          <a:lstStyle/>
          <a:p>
            <a:pPr algn="ctr" rtl="0">
              <a:defRPr sz="1600" b="0" i="0" u="none" strike="noStrike" kern="1200" spc="0" baseline="0">
                <a:solidFill>
                  <a:srgbClr val="007FAD"/>
                </a:solidFill>
                <a:latin typeface="+mn-lt"/>
                <a:ea typeface="+mn-ea"/>
                <a:cs typeface="+mn-cs"/>
              </a:defRPr>
            </a:pPr>
            <a:r>
              <a:rPr lang="de" sz="1200" b="1" i="0" strike="noStrike" cap="none" spc="0" baseline="0">
                <a:solidFill>
                  <a:srgbClr val="404040"/>
                </a:solidFill>
                <a:effectLst/>
                <a:ea typeface="Verdana"/>
                <a:cs typeface="Verdana"/>
              </a:rPr>
              <a:t>Häufigkeit einer Fehldiagnose bei T1D </a:t>
            </a:r>
            <a:br>
              <a:rPr sz="1200">
                <a:solidFill>
                  <a:srgbClr val="404040"/>
                </a:solidFill>
              </a:rPr>
            </a:br>
            <a:r>
              <a:rPr lang="de" sz="1200" b="1" i="0" strike="noStrike" cap="none" spc="0" baseline="0">
                <a:solidFill>
                  <a:srgbClr val="404040"/>
                </a:solidFill>
                <a:effectLst/>
                <a:ea typeface="Verdana"/>
                <a:cs typeface="Verdana"/>
              </a:rPr>
              <a:t>nach Altersgruppe</a:t>
            </a:r>
            <a:r>
              <a:rPr lang="de" sz="1200" b="1" i="0" strike="noStrike" cap="none" spc="0" baseline="30000">
                <a:solidFill>
                  <a:srgbClr val="404040"/>
                </a:solidFill>
                <a:effectLst/>
                <a:ea typeface="Verdana"/>
                <a:cs typeface="Verdana"/>
              </a:rPr>
              <a:t>2</a:t>
            </a:r>
            <a:r>
              <a:rPr lang="de" sz="1200" b="1" i="0" strike="noStrike" cap="none" spc="0" baseline="0">
                <a:solidFill>
                  <a:srgbClr val="404040"/>
                </a:solidFill>
                <a:effectLst/>
                <a:ea typeface="Verdana"/>
                <a:cs typeface="Verdana"/>
              </a:rPr>
              <a:t> </a:t>
            </a:r>
          </a:p>
        </p:txBody>
      </p:sp>
      <p:sp>
        <p:nvSpPr>
          <p:cNvPr id="6" name="Rechteck: abgerundete Ecken 5">
            <a:extLst>
              <a:ext uri="{FF2B5EF4-FFF2-40B4-BE49-F238E27FC236}">
                <a16:creationId xmlns:a16="http://schemas.microsoft.com/office/drawing/2014/main" id="{C96C85F0-1DA4-E147-BEB5-7D30FC7BBDF9}"/>
              </a:ext>
            </a:extLst>
          </p:cNvPr>
          <p:cNvSpPr/>
          <p:nvPr/>
        </p:nvSpPr>
        <p:spPr>
          <a:xfrm>
            <a:off x="551742" y="1152339"/>
            <a:ext cx="3824134" cy="3066445"/>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rPr>
              <a:t>Schwierigkeiten bei der Unterscheidung von T1D mit klinischer Manifestation im Erwachsenenalter, der Insulin erfordert, langsam fortschreitendem T1D mit Manifestation im Erwachsenenalter und T2D führen häufiger zu Fehldiagnosen</a:t>
            </a:r>
            <a:r>
              <a:rPr lang="de-DE" sz="1100" baseline="30000">
                <a:solidFill>
                  <a:schemeClr val="bg1"/>
                </a:solidFill>
              </a:rPr>
              <a:t>1-4</a:t>
            </a:r>
          </a:p>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rPr>
              <a:t>Die Häufigkeit von Fehldiagnosen steigt mit dem Alter</a:t>
            </a:r>
            <a:r>
              <a:rPr lang="de-DE" sz="1100" baseline="30000">
                <a:solidFill>
                  <a:schemeClr val="bg1"/>
                </a:solidFill>
              </a:rPr>
              <a:t>2</a:t>
            </a:r>
            <a:r>
              <a:rPr lang="de-DE" sz="1100">
                <a:solidFill>
                  <a:schemeClr val="bg1"/>
                </a:solidFill>
              </a:rPr>
              <a:t> </a:t>
            </a:r>
          </a:p>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rPr>
              <a:t>Das Vorhandensein von Inselautoantikörpern, insbesondere GAD65, ist das primäre Merkmal, das T1D von T2D bei Erwachsenen unterscheidet</a:t>
            </a:r>
            <a:r>
              <a:rPr lang="de-DE" sz="1100" baseline="30000">
                <a:solidFill>
                  <a:schemeClr val="bg1"/>
                </a:solidFill>
              </a:rPr>
              <a:t>4,5</a:t>
            </a:r>
          </a:p>
        </p:txBody>
      </p:sp>
    </p:spTree>
    <p:extLst>
      <p:ext uri="{BB962C8B-B14F-4D97-AF65-F5344CB8AC3E}">
        <p14:creationId xmlns:p14="http://schemas.microsoft.com/office/powerpoint/2010/main" val="94414984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5DE0B0C-FAF6-9404-6C6B-B6D3DD2C31FF}"/>
            </a:ext>
          </a:extLst>
        </p:cNvPr>
        <p:cNvGrpSpPr/>
        <p:nvPr/>
      </p:nvGrpSpPr>
      <p:grpSpPr>
        <a:xfrm>
          <a:off x="0" y="0"/>
          <a:ext cx="0" cy="0"/>
          <a:chOff x="0" y="0"/>
          <a:chExt cx="0" cy="0"/>
        </a:xfrm>
      </p:grpSpPr>
      <p:sp>
        <p:nvSpPr>
          <p:cNvPr id="10" name="Textplatzhalter 9">
            <a:extLst>
              <a:ext uri="{FF2B5EF4-FFF2-40B4-BE49-F238E27FC236}">
                <a16:creationId xmlns:a16="http://schemas.microsoft.com/office/drawing/2014/main" id="{98154C89-F01B-879C-1108-F60D1F9E192F}"/>
              </a:ext>
            </a:extLst>
          </p:cNvPr>
          <p:cNvSpPr txBox="1">
            <a:spLocks/>
          </p:cNvSpPr>
          <p:nvPr/>
        </p:nvSpPr>
        <p:spPr>
          <a:xfrm>
            <a:off x="330960"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Weltweit wird T1D bei mehr Erwachsenen als Kindern diagnostiziert</a:t>
            </a:r>
          </a:p>
        </p:txBody>
      </p:sp>
      <p:sp>
        <p:nvSpPr>
          <p:cNvPr id="3" name="TextBox 3037">
            <a:extLst>
              <a:ext uri="{FF2B5EF4-FFF2-40B4-BE49-F238E27FC236}">
                <a16:creationId xmlns:a16="http://schemas.microsoft.com/office/drawing/2014/main" id="{A5098F2C-6114-B923-8325-1CAA2D3783B8}"/>
              </a:ext>
            </a:extLst>
          </p:cNvPr>
          <p:cNvSpPr txBox="1"/>
          <p:nvPr/>
        </p:nvSpPr>
        <p:spPr>
          <a:xfrm>
            <a:off x="330960" y="4572461"/>
            <a:ext cx="8324850" cy="553998"/>
          </a:xfrm>
          <a:prstGeom prst="rect">
            <a:avLst/>
          </a:prstGeom>
          <a:noFill/>
        </p:spPr>
        <p:txBody>
          <a:bodyPr wrap="square" rtlCol="0" anchor="b">
            <a:spAutoFit/>
          </a:bodyPr>
          <a:lstStyle/>
          <a:p>
            <a:pPr lvl="0" defTabSz="685766">
              <a:buClr>
                <a:srgbClr val="2F4B95"/>
              </a:buClr>
              <a:defRPr/>
            </a:pPr>
            <a:r>
              <a:rPr lang="de-DE" sz="600">
                <a:solidFill>
                  <a:srgbClr val="404040"/>
                </a:solidFill>
                <a:ea typeface="Arial"/>
                <a:cs typeface="Arial"/>
              </a:rPr>
              <a:t>* Die Daten zur Inzidenz von autoimmunem T1D bei Personen unter 20 Jahren stammen aus dem IDF-Atlas (geschichtet nach Altersgruppen für 96 Länder, die 76 % der Weltbevölkerung repräsentieren); die Daten zur Inzidenz bei Erwachsenen stammen aus einer systematischen Literaturrecherche. Die verfügbaren Inzidenzdaten wurden verwendet, um Schätzungen zur globalen Inzidenz von autoimmunem T1D zu erstellen, indem sie in ein diskretes Zeit-Krankheits-Tod-Modell (Markov-Modell) eingepasst wurden. </a:t>
            </a:r>
            <a:endParaRPr kumimoji="0" lang="da-DK" sz="600" i="0" u="none" strike="noStrike" kern="1200" cap="none" spc="0" normalizeH="0" baseline="0" noProof="0">
              <a:ln>
                <a:noFill/>
              </a:ln>
              <a:solidFill>
                <a:srgbClr val="404040"/>
              </a:solidFill>
              <a:effectLst/>
              <a:uLnTx/>
              <a:uFillTx/>
              <a:latin typeface="Verdana"/>
              <a:ea typeface="Arial"/>
              <a:cs typeface="Arial"/>
            </a:endParaRP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i="0" u="none" strike="noStrike" kern="1200" cap="none" spc="0" normalizeH="0" baseline="0" noProof="0">
                <a:ln>
                  <a:noFill/>
                </a:ln>
                <a:solidFill>
                  <a:srgbClr val="404040"/>
                </a:solidFill>
                <a:effectLst/>
                <a:uLnTx/>
                <a:uFillTx/>
                <a:latin typeface="Verdana"/>
                <a:ea typeface="Arial"/>
                <a:cs typeface="Arial"/>
              </a:rPr>
              <a:t>Abbildung modifiziert nach Gregory 2022</a:t>
            </a:r>
            <a:r>
              <a:rPr kumimoji="0" lang="da-DK" sz="600" i="0" u="none" strike="noStrike" kern="1200" cap="none" spc="0" normalizeH="0" baseline="30000" noProof="0">
                <a:ln>
                  <a:noFill/>
                </a:ln>
                <a:solidFill>
                  <a:srgbClr val="404040"/>
                </a:solidFill>
                <a:effectLst/>
                <a:uLnTx/>
                <a:uFillTx/>
                <a:latin typeface="Verdana"/>
                <a:ea typeface="Arial"/>
                <a:cs typeface="Arial"/>
              </a:rPr>
              <a:t>1</a:t>
            </a:r>
            <a:r>
              <a:rPr kumimoji="0" lang="da-DK" sz="600" i="0" u="none" strike="noStrike" kern="1200" cap="none" spc="0" normalizeH="0" baseline="0" noProof="0">
                <a:ln>
                  <a:noFill/>
                </a:ln>
                <a:solidFill>
                  <a:srgbClr val="404040"/>
                </a:solidFill>
                <a:effectLst/>
                <a:uLnTx/>
                <a:uFillTx/>
                <a:latin typeface="Verdana"/>
                <a:ea typeface="Arial"/>
                <a:cs typeface="Arial"/>
              </a:rPr>
              <a:t>. IDF: International Diabetes Federation; T1D: Typ-1-Diabetes.</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Gregory GA </a:t>
            </a:r>
            <a:r>
              <a:rPr kumimoji="0" lang="da-DK" sz="600" b="0" i="1" u="none" strike="noStrike" kern="1200" cap="none" spc="0" normalizeH="0" baseline="0" noProof="0">
                <a:ln>
                  <a:noFill/>
                </a:ln>
                <a:solidFill>
                  <a:srgbClr val="404040"/>
                </a:solidFill>
                <a:effectLst/>
                <a:uLnTx/>
                <a:uFillTx/>
                <a:latin typeface="Verdana"/>
                <a:ea typeface="Arial"/>
                <a:cs typeface="Arial"/>
              </a:rPr>
              <a:t>et al. Lancet Diabetes Endocrinol </a:t>
            </a:r>
            <a:r>
              <a:rPr kumimoji="0" lang="da-DK" sz="600" b="0" i="0" u="none" strike="noStrike" kern="1200" cap="none" spc="0" normalizeH="0" baseline="0" noProof="0">
                <a:ln>
                  <a:noFill/>
                </a:ln>
                <a:solidFill>
                  <a:srgbClr val="404040"/>
                </a:solidFill>
                <a:effectLst/>
                <a:uLnTx/>
                <a:uFillTx/>
                <a:latin typeface="Verdana"/>
                <a:ea typeface="Arial"/>
                <a:cs typeface="Arial"/>
              </a:rPr>
              <a:t>2022; 10: 741–60.</a:t>
            </a:r>
          </a:p>
        </p:txBody>
      </p:sp>
      <p:sp>
        <p:nvSpPr>
          <p:cNvPr id="5" name="TextBox 24">
            <a:extLst>
              <a:ext uri="{FF2B5EF4-FFF2-40B4-BE49-F238E27FC236}">
                <a16:creationId xmlns:a16="http://schemas.microsoft.com/office/drawing/2014/main" id="{5A0FD14C-2529-4D05-2408-0F8699FAE7DA}"/>
              </a:ext>
            </a:extLst>
          </p:cNvPr>
          <p:cNvSpPr txBox="1"/>
          <p:nvPr/>
        </p:nvSpPr>
        <p:spPr>
          <a:xfrm>
            <a:off x="983911" y="1029261"/>
            <a:ext cx="4169576" cy="479747"/>
          </a:xfrm>
          <a:prstGeom prst="rect">
            <a:avLst/>
          </a:prstGeom>
          <a:noFill/>
        </p:spPr>
        <p:txBody>
          <a:bodyPr wrap="square" rtlCol="0">
            <a:spAutoFit/>
          </a:bodyPr>
          <a:lstStyle/>
          <a:p>
            <a:pPr lvl="0" algn="ctr" defTabSz="685783">
              <a:lnSpc>
                <a:spcPct val="110000"/>
              </a:lnSpc>
              <a:defRPr/>
            </a:pPr>
            <a:r>
              <a:rPr lang="de-DE" sz="1200" b="1">
                <a:solidFill>
                  <a:srgbClr val="404040"/>
                </a:solidFill>
              </a:rPr>
              <a:t>Geschätzte Fälle an T1D-Neudiagnosen nach Alter im Jahr 2021</a:t>
            </a:r>
            <a:r>
              <a:rPr lang="de-DE" sz="1200" b="1" baseline="30000">
                <a:solidFill>
                  <a:srgbClr val="404040"/>
                </a:solidFill>
              </a:rPr>
              <a:t>1,*</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graphicFrame>
        <p:nvGraphicFramePr>
          <p:cNvPr id="26" name="GR1">
            <a:extLst>
              <a:ext uri="{FF2B5EF4-FFF2-40B4-BE49-F238E27FC236}">
                <a16:creationId xmlns:a16="http://schemas.microsoft.com/office/drawing/2014/main" id="{42240A00-2EF9-CD26-5122-39AC9C9629AB}"/>
              </a:ext>
            </a:extLst>
          </p:cNvPr>
          <p:cNvGraphicFramePr/>
          <p:nvPr>
            <p:extLst>
              <p:ext uri="{D42A27DB-BD31-4B8C-83A1-F6EECF244321}">
                <p14:modId xmlns:p14="http://schemas.microsoft.com/office/powerpoint/2010/main" val="2351340993"/>
              </p:ext>
            </p:extLst>
          </p:nvPr>
        </p:nvGraphicFramePr>
        <p:xfrm>
          <a:off x="359569" y="1528989"/>
          <a:ext cx="5971613" cy="2951060"/>
        </p:xfrm>
        <a:graphic>
          <a:graphicData uri="http://schemas.openxmlformats.org/drawingml/2006/chart">
            <c:chart xmlns:c="http://schemas.openxmlformats.org/drawingml/2006/chart" xmlns:r="http://schemas.openxmlformats.org/officeDocument/2006/relationships" r:id="rId3"/>
          </a:graphicData>
        </a:graphic>
      </p:graphicFrame>
      <p:sp>
        <p:nvSpPr>
          <p:cNvPr id="27" name="CasellaDiTesto 28">
            <a:extLst>
              <a:ext uri="{FF2B5EF4-FFF2-40B4-BE49-F238E27FC236}">
                <a16:creationId xmlns:a16="http://schemas.microsoft.com/office/drawing/2014/main" id="{B4BF3E47-478E-FA2F-D5BB-AB2D48CEA809}"/>
              </a:ext>
            </a:extLst>
          </p:cNvPr>
          <p:cNvSpPr txBox="1"/>
          <p:nvPr/>
        </p:nvSpPr>
        <p:spPr>
          <a:xfrm>
            <a:off x="1062037" y="4122253"/>
            <a:ext cx="4589861" cy="138499"/>
          </a:xfrm>
          <a:prstGeom prst="rect">
            <a:avLst/>
          </a:prstGeom>
          <a:noFill/>
        </p:spPr>
        <p:txBody>
          <a:bodyPr wrap="square" lIns="0" tIns="0" rIns="0" bIns="0" rtlCol="0" anchor="ctr" anchorCtr="0">
            <a:spAutoFit/>
          </a:bodyPr>
          <a:lstStyle/>
          <a:p>
            <a:pPr algn="ctr" defTabSz="685800">
              <a:lnSpc>
                <a:spcPct val="90000"/>
              </a:lnSpc>
              <a:spcBef>
                <a:spcPts val="750"/>
              </a:spcBef>
              <a:defRPr/>
            </a:pPr>
            <a:r>
              <a:rPr lang="en-US" sz="1000" b="1">
                <a:solidFill>
                  <a:srgbClr val="404040"/>
                </a:solidFill>
                <a:cs typeface="Poppins" pitchFamily="2" charset="77"/>
              </a:rPr>
              <a:t>Alter</a:t>
            </a:r>
            <a:r>
              <a:rPr lang="en-US" sz="1000">
                <a:solidFill>
                  <a:srgbClr val="404040"/>
                </a:solidFill>
                <a:cs typeface="Poppins" pitchFamily="2" charset="77"/>
              </a:rPr>
              <a:t> [Jahre]</a:t>
            </a:r>
          </a:p>
        </p:txBody>
      </p:sp>
      <p:sp>
        <p:nvSpPr>
          <p:cNvPr id="28" name="Freccia bidirezionale orizzontale 32">
            <a:extLst>
              <a:ext uri="{FF2B5EF4-FFF2-40B4-BE49-F238E27FC236}">
                <a16:creationId xmlns:a16="http://schemas.microsoft.com/office/drawing/2014/main" id="{6DABC624-DB3B-1B6B-267A-2CE0076B43AF}"/>
              </a:ext>
            </a:extLst>
          </p:cNvPr>
          <p:cNvSpPr/>
          <p:nvPr/>
        </p:nvSpPr>
        <p:spPr>
          <a:xfrm>
            <a:off x="2211472" y="1666055"/>
            <a:ext cx="3440426" cy="161583"/>
          </a:xfrm>
          <a:prstGeom prst="leftRightArrow">
            <a:avLst>
              <a:gd name="adj1" fmla="val 63754"/>
              <a:gd name="adj2" fmla="val 50000"/>
            </a:avLst>
          </a:prstGeom>
          <a:gradFill flip="none" rotWithShape="1">
            <a:gsLst>
              <a:gs pos="0">
                <a:srgbClr val="00D1CC"/>
              </a:gs>
              <a:gs pos="45000">
                <a:srgbClr val="FFFFFF">
                  <a:alpha val="0"/>
                </a:srgbClr>
              </a:gs>
              <a:gs pos="55000">
                <a:srgbClr val="FFFFFF">
                  <a:alpha val="0"/>
                </a:srgbClr>
              </a:gs>
              <a:gs pos="100000">
                <a:srgbClr val="00D1CC"/>
              </a:gs>
            </a:gsLst>
            <a:lin ang="0" scaled="1"/>
            <a:tileRect/>
          </a:gra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mn-ea"/>
              <a:cs typeface="+mn-cs"/>
            </a:endParaRPr>
          </a:p>
        </p:txBody>
      </p:sp>
      <p:sp>
        <p:nvSpPr>
          <p:cNvPr id="29" name="Rettangolo 29">
            <a:extLst>
              <a:ext uri="{FF2B5EF4-FFF2-40B4-BE49-F238E27FC236}">
                <a16:creationId xmlns:a16="http://schemas.microsoft.com/office/drawing/2014/main" id="{D5E4A0D9-1589-06AE-61ED-3AC73FFF9F5C}"/>
              </a:ext>
            </a:extLst>
          </p:cNvPr>
          <p:cNvSpPr/>
          <p:nvPr/>
        </p:nvSpPr>
        <p:spPr>
          <a:xfrm>
            <a:off x="2211472" y="1985917"/>
            <a:ext cx="3440425" cy="1761578"/>
          </a:xfrm>
          <a:prstGeom prst="rect">
            <a:avLst/>
          </a:prstGeom>
          <a:solidFill>
            <a:srgbClr val="FFFFFF">
              <a:alpha val="10000"/>
            </a:srgbClr>
          </a:solidFill>
          <a:ln w="19050" cap="flat" cmpd="sng" algn="ctr">
            <a:no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404040"/>
              </a:solidFill>
              <a:effectLst/>
              <a:uLnTx/>
              <a:uFillTx/>
              <a:ea typeface="+mn-ea"/>
              <a:cs typeface="+mn-cs"/>
            </a:endParaRPr>
          </a:p>
        </p:txBody>
      </p:sp>
      <p:sp>
        <p:nvSpPr>
          <p:cNvPr id="30" name="CasellaDiTesto 24">
            <a:extLst>
              <a:ext uri="{FF2B5EF4-FFF2-40B4-BE49-F238E27FC236}">
                <a16:creationId xmlns:a16="http://schemas.microsoft.com/office/drawing/2014/main" id="{B51750E2-A6E9-0C32-749C-7CF59661F9B2}"/>
              </a:ext>
            </a:extLst>
          </p:cNvPr>
          <p:cNvSpPr txBox="1"/>
          <p:nvPr/>
        </p:nvSpPr>
        <p:spPr>
          <a:xfrm rot="16200000">
            <a:off x="-347467" y="2847640"/>
            <a:ext cx="1740979" cy="138499"/>
          </a:xfrm>
          <a:prstGeom prst="rect">
            <a:avLst/>
          </a:prstGeom>
          <a:noFill/>
        </p:spPr>
        <p:txBody>
          <a:bodyPr wrap="square" lIns="0" tIns="0" rIns="0" bIns="0" rtlCol="0" anchor="ctr" anchorCtr="0">
            <a:spAutoFit/>
          </a:bodyPr>
          <a:lstStyle/>
          <a:p>
            <a:pPr algn="ctr" defTabSz="685800">
              <a:lnSpc>
                <a:spcPct val="90000"/>
              </a:lnSpc>
              <a:spcBef>
                <a:spcPts val="750"/>
              </a:spcBef>
              <a:defRPr/>
            </a:pPr>
            <a:r>
              <a:rPr lang="en-US" sz="1000" b="1" err="1">
                <a:solidFill>
                  <a:srgbClr val="404040"/>
                </a:solidFill>
                <a:cs typeface="Poppins" pitchFamily="2" charset="77"/>
              </a:rPr>
              <a:t>Inzidente</a:t>
            </a:r>
            <a:r>
              <a:rPr lang="en-US" sz="1000" b="1">
                <a:solidFill>
                  <a:srgbClr val="404040"/>
                </a:solidFill>
                <a:cs typeface="Poppins" pitchFamily="2" charset="77"/>
              </a:rPr>
              <a:t> </a:t>
            </a:r>
            <a:r>
              <a:rPr lang="en-US" sz="1000" b="1" err="1">
                <a:solidFill>
                  <a:srgbClr val="404040"/>
                </a:solidFill>
                <a:cs typeface="Poppins" pitchFamily="2" charset="77"/>
              </a:rPr>
              <a:t>Fälle</a:t>
            </a:r>
            <a:r>
              <a:rPr lang="en-US" sz="1000">
                <a:solidFill>
                  <a:srgbClr val="404040"/>
                </a:solidFill>
                <a:cs typeface="Poppins" pitchFamily="2" charset="77"/>
              </a:rPr>
              <a:t> [x 10</a:t>
            </a:r>
            <a:r>
              <a:rPr lang="en-US" sz="1000" baseline="30000">
                <a:solidFill>
                  <a:srgbClr val="404040"/>
                </a:solidFill>
                <a:cs typeface="Poppins" pitchFamily="2" charset="77"/>
              </a:rPr>
              <a:t>3</a:t>
            </a:r>
            <a:r>
              <a:rPr lang="en-US" sz="1000">
                <a:solidFill>
                  <a:srgbClr val="404040"/>
                </a:solidFill>
                <a:cs typeface="Poppins" pitchFamily="2" charset="77"/>
              </a:rPr>
              <a:t>]</a:t>
            </a:r>
          </a:p>
        </p:txBody>
      </p:sp>
      <p:sp>
        <p:nvSpPr>
          <p:cNvPr id="32" name="TextBox 24">
            <a:extLst>
              <a:ext uri="{FF2B5EF4-FFF2-40B4-BE49-F238E27FC236}">
                <a16:creationId xmlns:a16="http://schemas.microsoft.com/office/drawing/2014/main" id="{2414B65B-3C34-4E72-A46C-BE41E93D30DA}"/>
              </a:ext>
            </a:extLst>
          </p:cNvPr>
          <p:cNvSpPr txBox="1"/>
          <p:nvPr/>
        </p:nvSpPr>
        <p:spPr>
          <a:xfrm>
            <a:off x="992093" y="1660695"/>
            <a:ext cx="1231331" cy="161583"/>
          </a:xfrm>
          <a:prstGeom prst="rect">
            <a:avLst/>
          </a:prstGeom>
          <a:noFill/>
        </p:spPr>
        <p:txBody>
          <a:bodyPr wrap="square" lIns="0" tIns="0" rIns="0" bIns="0" rtlCol="0" anchor="ctr" anchorCtr="0">
            <a:noAutofit/>
          </a:bodyPr>
          <a:lstStyle/>
          <a:p>
            <a:pPr algn="ctr" defTabSz="685800">
              <a:defRPr/>
            </a:pPr>
            <a:r>
              <a:rPr lang="en-US" sz="1000" b="1">
                <a:solidFill>
                  <a:srgbClr val="404040"/>
                </a:solidFill>
              </a:rPr>
              <a:t>Alter ≤ 19 Jahre</a:t>
            </a:r>
            <a:endParaRPr lang="en-US" sz="1100" b="1">
              <a:solidFill>
                <a:srgbClr val="404040"/>
              </a:solidFill>
            </a:endParaRPr>
          </a:p>
        </p:txBody>
      </p:sp>
      <p:sp>
        <p:nvSpPr>
          <p:cNvPr id="33" name="TextBox 25">
            <a:extLst>
              <a:ext uri="{FF2B5EF4-FFF2-40B4-BE49-F238E27FC236}">
                <a16:creationId xmlns:a16="http://schemas.microsoft.com/office/drawing/2014/main" id="{3CECA868-E894-8010-A58F-4786704EB66B}"/>
              </a:ext>
            </a:extLst>
          </p:cNvPr>
          <p:cNvSpPr txBox="1"/>
          <p:nvPr/>
        </p:nvSpPr>
        <p:spPr>
          <a:xfrm>
            <a:off x="3326689" y="1666671"/>
            <a:ext cx="1156948" cy="161583"/>
          </a:xfrm>
          <a:prstGeom prst="rect">
            <a:avLst/>
          </a:prstGeom>
          <a:noFill/>
        </p:spPr>
        <p:txBody>
          <a:bodyPr wrap="none" lIns="0" tIns="0" rIns="0" bIns="0" rtlCol="0" anchor="ctr" anchorCtr="0">
            <a:noAutofit/>
          </a:bodyPr>
          <a:lstStyle/>
          <a:p>
            <a:pPr algn="ctr" defTabSz="685800">
              <a:defRPr/>
            </a:pPr>
            <a:r>
              <a:rPr lang="en-US" sz="1000" b="1">
                <a:solidFill>
                  <a:srgbClr val="404040"/>
                </a:solidFill>
              </a:rPr>
              <a:t>Alter &gt; 20 Jahre</a:t>
            </a:r>
          </a:p>
        </p:txBody>
      </p:sp>
      <p:sp>
        <p:nvSpPr>
          <p:cNvPr id="34" name="TextBox 26">
            <a:extLst>
              <a:ext uri="{FF2B5EF4-FFF2-40B4-BE49-F238E27FC236}">
                <a16:creationId xmlns:a16="http://schemas.microsoft.com/office/drawing/2014/main" id="{CB6A0DD7-1129-969D-9E9E-CD6446E29B60}"/>
              </a:ext>
            </a:extLst>
          </p:cNvPr>
          <p:cNvSpPr txBox="1"/>
          <p:nvPr/>
        </p:nvSpPr>
        <p:spPr>
          <a:xfrm>
            <a:off x="1062036" y="1817447"/>
            <a:ext cx="1149436" cy="115416"/>
          </a:xfrm>
          <a:prstGeom prst="rect">
            <a:avLst/>
          </a:prstGeom>
          <a:noFill/>
        </p:spPr>
        <p:txBody>
          <a:bodyPr wrap="square" lIns="0" tIns="0" rIns="0" bIns="0" rtlCol="0" anchor="ctr" anchorCtr="0">
            <a:noAutofit/>
          </a:bodyPr>
          <a:lstStyle/>
          <a:p>
            <a:pPr algn="ctr" defTabSz="685800">
              <a:defRPr/>
            </a:pPr>
            <a:r>
              <a:rPr lang="en-US" sz="750">
                <a:solidFill>
                  <a:srgbClr val="404040"/>
                </a:solidFill>
              </a:rPr>
              <a:t>n = 194.000</a:t>
            </a:r>
          </a:p>
        </p:txBody>
      </p:sp>
      <p:sp>
        <p:nvSpPr>
          <p:cNvPr id="35" name="TextBox 27">
            <a:extLst>
              <a:ext uri="{FF2B5EF4-FFF2-40B4-BE49-F238E27FC236}">
                <a16:creationId xmlns:a16="http://schemas.microsoft.com/office/drawing/2014/main" id="{A89D8C6D-94F3-F36B-09DD-F8763DCA0792}"/>
              </a:ext>
            </a:extLst>
          </p:cNvPr>
          <p:cNvSpPr txBox="1"/>
          <p:nvPr/>
        </p:nvSpPr>
        <p:spPr>
          <a:xfrm>
            <a:off x="3391685" y="1814562"/>
            <a:ext cx="1080000" cy="121187"/>
          </a:xfrm>
          <a:prstGeom prst="rect">
            <a:avLst/>
          </a:prstGeom>
          <a:noFill/>
        </p:spPr>
        <p:txBody>
          <a:bodyPr wrap="none" lIns="0" tIns="0" rIns="0" bIns="0" rtlCol="0" anchor="ctr" anchorCtr="0">
            <a:noAutofit/>
          </a:bodyPr>
          <a:lstStyle/>
          <a:p>
            <a:pPr algn="ctr" defTabSz="685800">
              <a:defRPr/>
            </a:pPr>
            <a:r>
              <a:rPr lang="en-US" sz="750">
                <a:solidFill>
                  <a:srgbClr val="404040"/>
                </a:solidFill>
              </a:rPr>
              <a:t>n = 316.000</a:t>
            </a:r>
          </a:p>
        </p:txBody>
      </p:sp>
      <p:sp>
        <p:nvSpPr>
          <p:cNvPr id="36" name="Rechteck: abgerundete Ecken 35">
            <a:extLst>
              <a:ext uri="{FF2B5EF4-FFF2-40B4-BE49-F238E27FC236}">
                <a16:creationId xmlns:a16="http://schemas.microsoft.com/office/drawing/2014/main" id="{A5E2160D-ECB8-47A0-D6AD-4B4426BEDA68}"/>
              </a:ext>
            </a:extLst>
          </p:cNvPr>
          <p:cNvSpPr/>
          <p:nvPr/>
        </p:nvSpPr>
        <p:spPr>
          <a:xfrm>
            <a:off x="5981380" y="2000444"/>
            <a:ext cx="2318804" cy="1142611"/>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lvl="0" algn="ctr" defTabSz="685800">
              <a:spcAft>
                <a:spcPts val="600"/>
              </a:spcAft>
              <a:defRPr/>
            </a:pPr>
            <a:r>
              <a:rPr lang="de-DE" sz="1000">
                <a:solidFill>
                  <a:schemeClr val="bg1"/>
                </a:solidFill>
                <a:cs typeface="Georgia"/>
              </a:rPr>
              <a:t>Von den weltweit neu diagnostizierten T1D-Fällen im Jahr 2021 traten schätzungsweise </a:t>
            </a:r>
            <a:r>
              <a:rPr lang="de-DE" sz="1000" b="1">
                <a:solidFill>
                  <a:schemeClr val="bg1"/>
                </a:solidFill>
                <a:cs typeface="Georgia"/>
              </a:rPr>
              <a:t>62 % bei Menschen im Alter von           &gt; 20 Jahren auf</a:t>
            </a:r>
            <a:r>
              <a:rPr lang="de-DE" sz="1000" baseline="30000">
                <a:solidFill>
                  <a:schemeClr val="bg1"/>
                </a:solidFill>
                <a:cs typeface="Georgia"/>
              </a:rPr>
              <a:t>1</a:t>
            </a:r>
          </a:p>
        </p:txBody>
      </p:sp>
    </p:spTree>
    <p:extLst>
      <p:ext uri="{BB962C8B-B14F-4D97-AF65-F5344CB8AC3E}">
        <p14:creationId xmlns:p14="http://schemas.microsoft.com/office/powerpoint/2010/main" val="62854426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A2A562C-9AED-1FB4-648D-AB87810DD0B8}"/>
            </a:ext>
          </a:extLst>
        </p:cNvPr>
        <p:cNvGrpSpPr/>
        <p:nvPr/>
      </p:nvGrpSpPr>
      <p:grpSpPr>
        <a:xfrm>
          <a:off x="0" y="0"/>
          <a:ext cx="0" cy="0"/>
          <a:chOff x="0" y="0"/>
          <a:chExt cx="0" cy="0"/>
        </a:xfrm>
      </p:grpSpPr>
      <p:sp>
        <p:nvSpPr>
          <p:cNvPr id="10" name="Textplatzhalter 9">
            <a:extLst>
              <a:ext uri="{FF2B5EF4-FFF2-40B4-BE49-F238E27FC236}">
                <a16:creationId xmlns:a16="http://schemas.microsoft.com/office/drawing/2014/main" id="{08DFE38D-18E7-1FD0-DE00-2D5FE806B6EE}"/>
              </a:ext>
            </a:extLst>
          </p:cNvPr>
          <p:cNvSpPr txBox="1">
            <a:spLocks/>
          </p:cNvSpPr>
          <p:nvPr/>
        </p:nvSpPr>
        <p:spPr>
          <a:xfrm>
            <a:off x="325615"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Inzidenz des T1D bei Kindern und Erwachsenen in den USA und in Deutschland</a:t>
            </a:r>
          </a:p>
        </p:txBody>
      </p:sp>
      <p:sp>
        <p:nvSpPr>
          <p:cNvPr id="3" name="TextBox 3037">
            <a:extLst>
              <a:ext uri="{FF2B5EF4-FFF2-40B4-BE49-F238E27FC236}">
                <a16:creationId xmlns:a16="http://schemas.microsoft.com/office/drawing/2014/main" id="{F6243B7F-881B-7AF3-BAE2-37A554F1AB31}"/>
              </a:ext>
            </a:extLst>
          </p:cNvPr>
          <p:cNvSpPr txBox="1"/>
          <p:nvPr/>
        </p:nvSpPr>
        <p:spPr>
          <a:xfrm>
            <a:off x="320873" y="4667492"/>
            <a:ext cx="8573674" cy="461665"/>
          </a:xfrm>
          <a:prstGeom prst="rect">
            <a:avLst/>
          </a:prstGeom>
          <a:noFill/>
        </p:spPr>
        <p:txBody>
          <a:bodyPr wrap="square" rtlCol="0" anchor="b">
            <a:spAutoFit/>
          </a:bodyPr>
          <a:lstStyle/>
          <a:p>
            <a:pPr lvl="0" defTabSz="685766">
              <a:buClr>
                <a:srgbClr val="2F4B95"/>
              </a:buClr>
              <a:defRPr/>
            </a:pPr>
            <a:r>
              <a:rPr lang="de-DE" sz="600">
                <a:solidFill>
                  <a:srgbClr val="404040"/>
                </a:solidFill>
                <a:ea typeface="Arial"/>
                <a:cs typeface="Arial"/>
              </a:rPr>
              <a:t>* Die Daten stammen aus der National Health Interview Survey (NHIS) von 2016 bis 2022, die eine repräsentative Stichprobe der US-Bevölkerung darstellt. Erwachsene (≥ 18 Jahre) mit Typ-1-Diabetes wurden einbezogen, definiert durch eine entsprechende Selbstangabe und Insulinverwendung. Insgesamt wurden 947 Erwachsene mit Typ-1-Diabetes analysiert, was etwa 1,3 Millionen US-Erwachsenen entspricht. </a:t>
            </a:r>
            <a:endParaRPr kumimoji="0" lang="da-DK" sz="600" i="0" u="none" strike="noStrike" kern="1200" cap="none" spc="0" normalizeH="0" baseline="0" noProof="0">
              <a:ln>
                <a:noFill/>
              </a:ln>
              <a:solidFill>
                <a:srgbClr val="404040"/>
              </a:solidFill>
              <a:effectLst/>
              <a:uLnTx/>
              <a:uFillTx/>
              <a:latin typeface="Verdana"/>
              <a:ea typeface="Arial"/>
              <a:cs typeface="Arial"/>
            </a:endParaRP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i="0" u="none" strike="noStrike" kern="1200" cap="none" spc="0" normalizeH="0" baseline="0" noProof="0">
                <a:ln>
                  <a:noFill/>
                </a:ln>
                <a:solidFill>
                  <a:srgbClr val="404040"/>
                </a:solidFill>
                <a:effectLst/>
                <a:uLnTx/>
                <a:uFillTx/>
                <a:latin typeface="Verdana"/>
                <a:ea typeface="Arial"/>
                <a:cs typeface="Arial"/>
              </a:rPr>
              <a:t>Abbildung modifiziert nach Fang M 2023</a:t>
            </a:r>
            <a:r>
              <a:rPr kumimoji="0" lang="da-DK" sz="600" i="0" u="none" strike="noStrike" kern="1200" cap="none" spc="0" normalizeH="0" baseline="30000" noProof="0">
                <a:ln>
                  <a:noFill/>
                </a:ln>
                <a:solidFill>
                  <a:srgbClr val="404040"/>
                </a:solidFill>
                <a:effectLst/>
                <a:uLnTx/>
                <a:uFillTx/>
                <a:latin typeface="Verdana"/>
                <a:ea typeface="Arial"/>
                <a:cs typeface="Arial"/>
              </a:rPr>
              <a:t>1</a:t>
            </a:r>
            <a:r>
              <a:rPr kumimoji="0" lang="da-DK" sz="600" i="0" u="none" strike="noStrike" kern="1200" cap="none" spc="0" normalizeH="0" baseline="0" noProof="0">
                <a:ln>
                  <a:noFill/>
                </a:ln>
                <a:solidFill>
                  <a:srgbClr val="404040"/>
                </a:solidFill>
                <a:effectLst/>
                <a:uLnTx/>
                <a:uFillTx/>
                <a:latin typeface="Verdana"/>
                <a:ea typeface="Arial"/>
                <a:cs typeface="Arial"/>
              </a:rPr>
              <a:t>. NHIS: National Health Interview Survey; T1D: Typ-1-Diabetes; USA: Vereinigte Staaten von Amerika.</a:t>
            </a:r>
          </a:p>
          <a:p>
            <a:pPr lvl="0" defTabSz="685766">
              <a:buClr>
                <a:srgbClr val="2F4B95"/>
              </a:buClr>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Fang M </a:t>
            </a:r>
            <a:r>
              <a:rPr kumimoji="0" lang="da-DK" sz="600" b="0" i="1" u="none" strike="noStrike" kern="1200" cap="none" spc="0" normalizeH="0" baseline="0" noProof="0">
                <a:ln>
                  <a:noFill/>
                </a:ln>
                <a:solidFill>
                  <a:srgbClr val="404040"/>
                </a:solidFill>
                <a:effectLst/>
                <a:uLnTx/>
                <a:uFillTx/>
                <a:latin typeface="Verdana"/>
                <a:ea typeface="Arial"/>
                <a:cs typeface="Arial"/>
              </a:rPr>
              <a:t>et al. Ann Intern Med </a:t>
            </a:r>
            <a:r>
              <a:rPr kumimoji="0" lang="da-DK" sz="600" b="0" i="0" u="none" strike="noStrike" kern="1200" cap="none" spc="0" normalizeH="0" baseline="0" noProof="0">
                <a:ln>
                  <a:noFill/>
                </a:ln>
                <a:solidFill>
                  <a:srgbClr val="404040"/>
                </a:solidFill>
                <a:effectLst/>
                <a:uLnTx/>
                <a:uFillTx/>
                <a:latin typeface="Verdana"/>
                <a:ea typeface="Arial"/>
                <a:cs typeface="Arial"/>
              </a:rPr>
              <a:t>2023; 176: 1567–8. </a:t>
            </a:r>
            <a:r>
              <a:rPr lang="de" sz="600" b="1">
                <a:solidFill>
                  <a:srgbClr val="404040"/>
                </a:solidFill>
              </a:rPr>
              <a:t>2.</a:t>
            </a:r>
            <a:r>
              <a:rPr lang="de" sz="600">
                <a:solidFill>
                  <a:srgbClr val="404040"/>
                </a:solidFill>
              </a:rPr>
              <a:t> </a:t>
            </a:r>
            <a:r>
              <a:rPr lang="pt-BR" sz="600">
                <a:solidFill>
                  <a:srgbClr val="404040"/>
                </a:solidFill>
              </a:rPr>
              <a:t>Stahl-Pehe A &amp; Rosenbauer J. </a:t>
            </a:r>
            <a:r>
              <a:rPr lang="pt-BR" sz="600" i="1">
                <a:solidFill>
                  <a:srgbClr val="404040"/>
                </a:solidFill>
              </a:rPr>
              <a:t>Diabetologe</a:t>
            </a:r>
            <a:r>
              <a:rPr lang="pt-BR" sz="600">
                <a:solidFill>
                  <a:srgbClr val="404040"/>
                </a:solidFill>
              </a:rPr>
              <a:t> 2019; 15: 206–16</a:t>
            </a:r>
            <a:r>
              <a:rPr lang="de" sz="600">
                <a:solidFill>
                  <a:srgbClr val="404040"/>
                </a:solidFill>
              </a:rPr>
              <a:t>. </a:t>
            </a:r>
            <a:r>
              <a:rPr lang="de" sz="600" b="1">
                <a:solidFill>
                  <a:srgbClr val="404040"/>
                </a:solidFill>
              </a:rPr>
              <a:t>3.</a:t>
            </a:r>
            <a:r>
              <a:rPr lang="de" sz="600">
                <a:solidFill>
                  <a:srgbClr val="404040"/>
                </a:solidFill>
              </a:rPr>
              <a:t> </a:t>
            </a:r>
            <a:r>
              <a:rPr lang="de-DE" sz="600">
                <a:solidFill>
                  <a:srgbClr val="404040"/>
                </a:solidFill>
              </a:rPr>
              <a:t>Reitzle L </a:t>
            </a:r>
            <a:r>
              <a:rPr lang="de-DE" sz="600" i="1">
                <a:solidFill>
                  <a:srgbClr val="404040"/>
                </a:solidFill>
              </a:rPr>
              <a:t>et al. Journal </a:t>
            </a:r>
            <a:r>
              <a:rPr lang="de-DE" sz="600" i="1" err="1">
                <a:solidFill>
                  <a:srgbClr val="404040"/>
                </a:solidFill>
              </a:rPr>
              <a:t>of</a:t>
            </a:r>
            <a:r>
              <a:rPr lang="de-DE" sz="600" i="1">
                <a:solidFill>
                  <a:srgbClr val="404040"/>
                </a:solidFill>
              </a:rPr>
              <a:t> Health Monitoring </a:t>
            </a:r>
            <a:r>
              <a:rPr lang="de-DE" sz="600">
                <a:solidFill>
                  <a:srgbClr val="404040"/>
                </a:solidFill>
              </a:rPr>
              <a:t>2023; 8 (S5): 1</a:t>
            </a:r>
            <a:r>
              <a:rPr lang="fr-FR" sz="600">
                <a:solidFill>
                  <a:srgbClr val="404040"/>
                </a:solidFill>
              </a:rPr>
              <a:t>–</a:t>
            </a:r>
            <a:r>
              <a:rPr lang="de-DE" sz="600">
                <a:solidFill>
                  <a:srgbClr val="404040"/>
                </a:solidFill>
              </a:rPr>
              <a:t>26. </a:t>
            </a:r>
            <a:endParaRPr kumimoji="0" lang="da-DK" sz="600" b="0" i="0" u="none" strike="noStrike" kern="1200" cap="none" spc="0" normalizeH="0" baseline="0" noProof="0">
              <a:ln>
                <a:noFill/>
              </a:ln>
              <a:solidFill>
                <a:srgbClr val="404040"/>
              </a:solidFill>
              <a:effectLst/>
              <a:uLnTx/>
              <a:uFillTx/>
              <a:latin typeface="Verdana"/>
              <a:ea typeface="Arial"/>
              <a:cs typeface="Arial"/>
            </a:endParaRPr>
          </a:p>
        </p:txBody>
      </p:sp>
      <p:grpSp>
        <p:nvGrpSpPr>
          <p:cNvPr id="14" name="Gruppieren 13">
            <a:extLst>
              <a:ext uri="{FF2B5EF4-FFF2-40B4-BE49-F238E27FC236}">
                <a16:creationId xmlns:a16="http://schemas.microsoft.com/office/drawing/2014/main" id="{874CD0B8-C6CB-2C1A-DAE1-4DCDFD594F1B}"/>
              </a:ext>
            </a:extLst>
          </p:cNvPr>
          <p:cNvGrpSpPr/>
          <p:nvPr/>
        </p:nvGrpSpPr>
        <p:grpSpPr>
          <a:xfrm>
            <a:off x="506793" y="992373"/>
            <a:ext cx="4370001" cy="3544186"/>
            <a:chOff x="400473" y="992373"/>
            <a:chExt cx="4370001" cy="3544186"/>
          </a:xfrm>
        </p:grpSpPr>
        <p:sp>
          <p:nvSpPr>
            <p:cNvPr id="13" name="Rechteck 12">
              <a:extLst>
                <a:ext uri="{FF2B5EF4-FFF2-40B4-BE49-F238E27FC236}">
                  <a16:creationId xmlns:a16="http://schemas.microsoft.com/office/drawing/2014/main" id="{1ABF5896-2C9A-ED4D-C209-57B1161D1506}"/>
                </a:ext>
              </a:extLst>
            </p:cNvPr>
            <p:cNvSpPr/>
            <p:nvPr/>
          </p:nvSpPr>
          <p:spPr>
            <a:xfrm>
              <a:off x="400473" y="992373"/>
              <a:ext cx="4370001" cy="354418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4" name="Grafik 3" descr="Ein Bild, das Text, Diagramm, Reihe, Steigung enthält.&#10;&#10;KI-generierte Inhalte können fehlerhaft sein.">
              <a:extLst>
                <a:ext uri="{FF2B5EF4-FFF2-40B4-BE49-F238E27FC236}">
                  <a16:creationId xmlns:a16="http://schemas.microsoft.com/office/drawing/2014/main" id="{653B33D8-FB5F-3D84-6DDC-68A0673BE3E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4278" y="1555162"/>
              <a:ext cx="4045195" cy="2878475"/>
            </a:xfrm>
            <a:prstGeom prst="rect">
              <a:avLst/>
            </a:prstGeom>
          </p:spPr>
        </p:pic>
        <p:sp>
          <p:nvSpPr>
            <p:cNvPr id="6" name="Textfeld 5">
              <a:extLst>
                <a:ext uri="{FF2B5EF4-FFF2-40B4-BE49-F238E27FC236}">
                  <a16:creationId xmlns:a16="http://schemas.microsoft.com/office/drawing/2014/main" id="{031FADC9-79AE-9623-D645-D06CD339B295}"/>
                </a:ext>
              </a:extLst>
            </p:cNvPr>
            <p:cNvSpPr txBox="1"/>
            <p:nvPr/>
          </p:nvSpPr>
          <p:spPr>
            <a:xfrm rot="16200000">
              <a:off x="-28344" y="2849525"/>
              <a:ext cx="1389804" cy="153888"/>
            </a:xfrm>
            <a:prstGeom prst="rect">
              <a:avLst/>
            </a:prstGeom>
            <a:solidFill>
              <a:schemeClr val="bg1"/>
            </a:solidFill>
          </p:spPr>
          <p:txBody>
            <a:bodyPr wrap="none" lIns="0" tIns="0" rIns="0" bIns="0" rtlCol="0">
              <a:spAutoFit/>
            </a:bodyPr>
            <a:lstStyle/>
            <a:p>
              <a:pPr algn="ctr"/>
              <a:r>
                <a:rPr lang="de-DE" sz="1000" b="1"/>
                <a:t>Prozentualer Anteil</a:t>
              </a:r>
            </a:p>
          </p:txBody>
        </p:sp>
        <p:sp>
          <p:nvSpPr>
            <p:cNvPr id="7" name="Textfeld 6">
              <a:extLst>
                <a:ext uri="{FF2B5EF4-FFF2-40B4-BE49-F238E27FC236}">
                  <a16:creationId xmlns:a16="http://schemas.microsoft.com/office/drawing/2014/main" id="{5D1BA366-F986-083B-872C-A0C8ACD8BDE6}"/>
                </a:ext>
              </a:extLst>
            </p:cNvPr>
            <p:cNvSpPr txBox="1"/>
            <p:nvPr/>
          </p:nvSpPr>
          <p:spPr>
            <a:xfrm>
              <a:off x="1690296" y="4279749"/>
              <a:ext cx="2240999" cy="153888"/>
            </a:xfrm>
            <a:prstGeom prst="rect">
              <a:avLst/>
            </a:prstGeom>
            <a:solidFill>
              <a:schemeClr val="bg1"/>
            </a:solidFill>
          </p:spPr>
          <p:txBody>
            <a:bodyPr wrap="none" lIns="0" tIns="0" rIns="0" bIns="0" rtlCol="0">
              <a:spAutoFit/>
            </a:bodyPr>
            <a:lstStyle/>
            <a:p>
              <a:pPr algn="ctr"/>
              <a:r>
                <a:rPr lang="de-DE" sz="1000" b="1"/>
                <a:t>Alter bei T1D-Diagnose [Jahre]</a:t>
              </a:r>
            </a:p>
          </p:txBody>
        </p:sp>
        <p:sp>
          <p:nvSpPr>
            <p:cNvPr id="8" name="Textfeld 7">
              <a:extLst>
                <a:ext uri="{FF2B5EF4-FFF2-40B4-BE49-F238E27FC236}">
                  <a16:creationId xmlns:a16="http://schemas.microsoft.com/office/drawing/2014/main" id="{8F11B2BF-F913-47A8-251A-6FE8490AF88E}"/>
                </a:ext>
              </a:extLst>
            </p:cNvPr>
            <p:cNvSpPr txBox="1"/>
            <p:nvPr/>
          </p:nvSpPr>
          <p:spPr>
            <a:xfrm>
              <a:off x="1510695" y="1533898"/>
              <a:ext cx="1232710" cy="153888"/>
            </a:xfrm>
            <a:prstGeom prst="rect">
              <a:avLst/>
            </a:prstGeom>
            <a:solidFill>
              <a:schemeClr val="bg1"/>
            </a:solidFill>
          </p:spPr>
          <p:txBody>
            <a:bodyPr wrap="none" lIns="0" tIns="0" rIns="0" bIns="0" rtlCol="0">
              <a:spAutoFit/>
            </a:bodyPr>
            <a:lstStyle/>
            <a:p>
              <a:pPr algn="ctr"/>
              <a:r>
                <a:rPr lang="de-DE" sz="1000" b="1"/>
                <a:t>Median: 24 Jahre</a:t>
              </a:r>
            </a:p>
          </p:txBody>
        </p:sp>
        <p:sp>
          <p:nvSpPr>
            <p:cNvPr id="9" name="Textfeld 8">
              <a:extLst>
                <a:ext uri="{FF2B5EF4-FFF2-40B4-BE49-F238E27FC236}">
                  <a16:creationId xmlns:a16="http://schemas.microsoft.com/office/drawing/2014/main" id="{321FDE42-A8D1-A10C-3716-14641A026BA0}"/>
                </a:ext>
              </a:extLst>
            </p:cNvPr>
            <p:cNvSpPr txBox="1"/>
            <p:nvPr/>
          </p:nvSpPr>
          <p:spPr>
            <a:xfrm>
              <a:off x="732359" y="1050969"/>
              <a:ext cx="3769031" cy="461665"/>
            </a:xfrm>
            <a:prstGeom prst="rect">
              <a:avLst/>
            </a:prstGeom>
            <a:noFill/>
          </p:spPr>
          <p:txBody>
            <a:bodyPr wrap="square" rtlCol="0">
              <a:spAutoFit/>
            </a:bodyPr>
            <a:lstStyle/>
            <a:p>
              <a:pPr algn="ctr"/>
              <a:r>
                <a:rPr lang="de-DE" sz="1200" b="1"/>
                <a:t>Altersverteilung bei T1D-Diagnose bei Erwachsenen aus den USA</a:t>
              </a:r>
              <a:r>
                <a:rPr lang="de-DE" sz="1200" b="1" baseline="30000"/>
                <a:t>1,</a:t>
              </a:r>
              <a:r>
                <a:rPr lang="de-DE" sz="1200" b="1"/>
                <a:t>*</a:t>
              </a:r>
            </a:p>
          </p:txBody>
        </p:sp>
        <p:sp>
          <p:nvSpPr>
            <p:cNvPr id="12" name="Textfeld 11">
              <a:extLst>
                <a:ext uri="{FF2B5EF4-FFF2-40B4-BE49-F238E27FC236}">
                  <a16:creationId xmlns:a16="http://schemas.microsoft.com/office/drawing/2014/main" id="{984EC234-8A16-C2BA-1940-333AB49E4836}"/>
                </a:ext>
              </a:extLst>
            </p:cNvPr>
            <p:cNvSpPr txBox="1"/>
            <p:nvPr/>
          </p:nvSpPr>
          <p:spPr>
            <a:xfrm>
              <a:off x="2635248" y="1900253"/>
              <a:ext cx="1956389" cy="577081"/>
            </a:xfrm>
            <a:prstGeom prst="rect">
              <a:avLst/>
            </a:prstGeom>
            <a:noFill/>
          </p:spPr>
          <p:txBody>
            <a:bodyPr wrap="square" rtlCol="0">
              <a:spAutoFit/>
            </a:bodyPr>
            <a:lstStyle/>
            <a:p>
              <a:r>
                <a:rPr lang="de-DE" sz="1050"/>
                <a:t>37 % der Teilnehmer wurden nach dem 30. Lebensjahr diagnostiziert</a:t>
              </a:r>
            </a:p>
          </p:txBody>
        </p:sp>
      </p:grpSp>
      <p:sp>
        <p:nvSpPr>
          <p:cNvPr id="15" name="Rechteck: abgerundete Ecken 14">
            <a:extLst>
              <a:ext uri="{FF2B5EF4-FFF2-40B4-BE49-F238E27FC236}">
                <a16:creationId xmlns:a16="http://schemas.microsoft.com/office/drawing/2014/main" id="{1E707270-31E0-4332-C29B-17C814720E25}"/>
              </a:ext>
            </a:extLst>
          </p:cNvPr>
          <p:cNvSpPr/>
          <p:nvPr/>
        </p:nvSpPr>
        <p:spPr>
          <a:xfrm>
            <a:off x="5203500" y="1400378"/>
            <a:ext cx="3428527" cy="1178520"/>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92075" lvl="1">
              <a:spcBef>
                <a:spcPts val="600"/>
              </a:spcBef>
              <a:spcAft>
                <a:spcPts val="300"/>
              </a:spcAft>
              <a:buClr>
                <a:srgbClr val="7A00E6"/>
              </a:buClr>
              <a:buSzPct val="120000"/>
              <a:defRPr/>
            </a:pPr>
            <a:r>
              <a:rPr lang="de" sz="1200">
                <a:solidFill>
                  <a:schemeClr val="bg1"/>
                </a:solidFill>
                <a:ea typeface="Verdana" panose="020B0604030504040204" pitchFamily="34" charset="0"/>
              </a:rPr>
              <a:t>Von den ca. 7.250 jährlichen Neuer-krankungen mit T1D in Deutschland sind </a:t>
            </a:r>
            <a:r>
              <a:rPr lang="de" sz="1200" b="1">
                <a:solidFill>
                  <a:srgbClr val="00B050"/>
                </a:solidFill>
                <a:ea typeface="Verdana" panose="020B0604030504040204" pitchFamily="34" charset="0"/>
              </a:rPr>
              <a:t>43 %</a:t>
            </a:r>
            <a:r>
              <a:rPr lang="de" sz="1200">
                <a:solidFill>
                  <a:srgbClr val="00B050"/>
                </a:solidFill>
                <a:ea typeface="Verdana" panose="020B0604030504040204" pitchFamily="34" charset="0"/>
              </a:rPr>
              <a:t> (n ~</a:t>
            </a:r>
            <a:r>
              <a:rPr lang="de" sz="1200" b="1">
                <a:solidFill>
                  <a:srgbClr val="00B050"/>
                </a:solidFill>
                <a:ea typeface="Verdana" panose="020B0604030504040204" pitchFamily="34" charset="0"/>
              </a:rPr>
              <a:t>3.100</a:t>
            </a:r>
            <a:r>
              <a:rPr lang="de" sz="1200">
                <a:solidFill>
                  <a:srgbClr val="00B050"/>
                </a:solidFill>
                <a:ea typeface="Verdana" panose="020B0604030504040204" pitchFamily="34" charset="0"/>
              </a:rPr>
              <a:t>) </a:t>
            </a:r>
            <a:r>
              <a:rPr lang="de" sz="1200" b="1">
                <a:solidFill>
                  <a:srgbClr val="00B050"/>
                </a:solidFill>
                <a:ea typeface="Verdana" panose="020B0604030504040204" pitchFamily="34" charset="0"/>
              </a:rPr>
              <a:t>Kinder</a:t>
            </a:r>
            <a:r>
              <a:rPr lang="de" sz="1200">
                <a:solidFill>
                  <a:srgbClr val="00B050"/>
                </a:solidFill>
                <a:ea typeface="Verdana" panose="020B0604030504040204" pitchFamily="34" charset="0"/>
              </a:rPr>
              <a:t> </a:t>
            </a:r>
            <a:r>
              <a:rPr lang="de" sz="1200">
                <a:solidFill>
                  <a:schemeClr val="bg1"/>
                </a:solidFill>
                <a:ea typeface="Verdana" panose="020B0604030504040204" pitchFamily="34" charset="0"/>
              </a:rPr>
              <a:t>unter 18 Jahre und </a:t>
            </a:r>
            <a:r>
              <a:rPr lang="de" sz="1200" b="1">
                <a:solidFill>
                  <a:srgbClr val="F6C243">
                    <a:lumMod val="75000"/>
                  </a:srgbClr>
                </a:solidFill>
                <a:ea typeface="Verdana" panose="020B0604030504040204" pitchFamily="34" charset="0"/>
              </a:rPr>
              <a:t>57 %</a:t>
            </a:r>
            <a:r>
              <a:rPr lang="de" sz="1200">
                <a:solidFill>
                  <a:srgbClr val="F6C243">
                    <a:lumMod val="75000"/>
                  </a:srgbClr>
                </a:solidFill>
                <a:ea typeface="Verdana" panose="020B0604030504040204" pitchFamily="34" charset="0"/>
              </a:rPr>
              <a:t> (n ~ </a:t>
            </a:r>
            <a:r>
              <a:rPr lang="de" sz="1200" b="1">
                <a:solidFill>
                  <a:srgbClr val="F6C243">
                    <a:lumMod val="75000"/>
                  </a:srgbClr>
                </a:solidFill>
                <a:ea typeface="Verdana" panose="020B0604030504040204" pitchFamily="34" charset="0"/>
              </a:rPr>
              <a:t>4.150</a:t>
            </a:r>
            <a:r>
              <a:rPr lang="de" sz="1200">
                <a:solidFill>
                  <a:srgbClr val="F6C243">
                    <a:lumMod val="75000"/>
                  </a:srgbClr>
                </a:solidFill>
                <a:ea typeface="Verdana" panose="020B0604030504040204" pitchFamily="34" charset="0"/>
              </a:rPr>
              <a:t>) </a:t>
            </a:r>
            <a:r>
              <a:rPr lang="de" sz="1200" b="1">
                <a:solidFill>
                  <a:srgbClr val="F6C243">
                    <a:lumMod val="75000"/>
                  </a:srgbClr>
                </a:solidFill>
                <a:ea typeface="Verdana" panose="020B0604030504040204" pitchFamily="34" charset="0"/>
              </a:rPr>
              <a:t>Erwach</a:t>
            </a:r>
            <a:r>
              <a:rPr lang="de" sz="1200" b="1">
                <a:solidFill>
                  <a:srgbClr val="E2A20B"/>
                </a:solidFill>
                <a:ea typeface="Verdana" panose="020B0604030504040204" pitchFamily="34" charset="0"/>
              </a:rPr>
              <a:t>se</a:t>
            </a:r>
            <a:r>
              <a:rPr lang="de" sz="1200" b="1">
                <a:solidFill>
                  <a:srgbClr val="F6C243">
                    <a:lumMod val="75000"/>
                  </a:srgbClr>
                </a:solidFill>
                <a:ea typeface="Verdana" panose="020B0604030504040204" pitchFamily="34" charset="0"/>
              </a:rPr>
              <a:t>ne</a:t>
            </a:r>
            <a:r>
              <a:rPr lang="de" sz="1200">
                <a:solidFill>
                  <a:srgbClr val="F6C243">
                    <a:lumMod val="75000"/>
                  </a:srgbClr>
                </a:solidFill>
                <a:ea typeface="Verdana" panose="020B0604030504040204" pitchFamily="34" charset="0"/>
              </a:rPr>
              <a:t> </a:t>
            </a:r>
            <a:r>
              <a:rPr lang="de" sz="1200">
                <a:solidFill>
                  <a:schemeClr val="bg1"/>
                </a:solidFill>
                <a:ea typeface="Verdana" panose="020B0604030504040204" pitchFamily="34" charset="0"/>
              </a:rPr>
              <a:t>über 18 Jahre</a:t>
            </a:r>
            <a:r>
              <a:rPr lang="de" sz="1200" baseline="30000">
                <a:solidFill>
                  <a:schemeClr val="bg1"/>
                </a:solidFill>
                <a:ea typeface="Verdana" panose="020B0604030504040204" pitchFamily="34" charset="0"/>
              </a:rPr>
              <a:t>2</a:t>
            </a:r>
          </a:p>
        </p:txBody>
      </p:sp>
      <p:sp>
        <p:nvSpPr>
          <p:cNvPr id="16" name="Rechteck: abgerundete Ecken 15">
            <a:extLst>
              <a:ext uri="{FF2B5EF4-FFF2-40B4-BE49-F238E27FC236}">
                <a16:creationId xmlns:a16="http://schemas.microsoft.com/office/drawing/2014/main" id="{FC8ECF33-74E0-53B9-CE80-84B79C4C9E5F}"/>
              </a:ext>
            </a:extLst>
          </p:cNvPr>
          <p:cNvSpPr/>
          <p:nvPr/>
        </p:nvSpPr>
        <p:spPr>
          <a:xfrm>
            <a:off x="5203500" y="2824664"/>
            <a:ext cx="3428527" cy="1367830"/>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69875" marR="0" lvl="1" indent="-177800" algn="l" defTabSz="457200" rtl="0" eaLnBrk="1" fontAlgn="auto" latinLnBrk="0" hangingPunct="1">
              <a:lnSpc>
                <a:spcPct val="100000"/>
              </a:lnSpc>
              <a:spcBef>
                <a:spcPts val="600"/>
              </a:spcBef>
              <a:spcAft>
                <a:spcPts val="300"/>
              </a:spcAft>
              <a:buClr>
                <a:srgbClr val="7A00E6"/>
              </a:buClr>
              <a:buSzPct val="120000"/>
              <a:buFont typeface="Arial" panose="020B0604020202020204" pitchFamily="34" charset="0"/>
              <a:buChar char="•"/>
              <a:tabLst/>
              <a:defRPr/>
            </a:pP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Die </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T1D-Inzidenz </a:t>
            </a:r>
            <a:r>
              <a:rPr lang="de" sz="1050">
                <a:solidFill>
                  <a:schemeClr val="bg1"/>
                </a:solidFill>
                <a:latin typeface="Verdana"/>
                <a:ea typeface="Verdana" panose="020B0604030504040204" pitchFamily="34" charset="0"/>
              </a:rPr>
              <a:t>lag 2021 bei</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a:t>
            </a:r>
            <a:r>
              <a:rPr kumimoji="0" lang="de" sz="1050" b="1" i="0" u="none" strike="noStrike" kern="1200" cap="none" spc="0" normalizeH="0" baseline="0" noProof="0">
                <a:ln>
                  <a:noFill/>
                </a:ln>
                <a:solidFill>
                  <a:srgbClr val="00B050"/>
                </a:solidFill>
                <a:effectLst/>
                <a:uLnTx/>
                <a:uFillTx/>
                <a:latin typeface="Verdana"/>
                <a:ea typeface="Verdana" panose="020B0604030504040204" pitchFamily="34" charset="0"/>
                <a:cs typeface="+mn-cs"/>
              </a:rPr>
              <a:t>Kindern und Jugendlichen</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 </a:t>
            </a:r>
            <a:r>
              <a:rPr kumimoji="0" lang="de" sz="1050" i="0" u="none" strike="noStrike" kern="1200" cap="none" spc="0" normalizeH="0" baseline="0" noProof="0">
                <a:ln>
                  <a:noFill/>
                </a:ln>
                <a:solidFill>
                  <a:schemeClr val="bg1"/>
                </a:solidFill>
                <a:effectLst/>
                <a:uLnTx/>
                <a:uFillTx/>
                <a:latin typeface="Verdana"/>
                <a:ea typeface="Verdana" panose="020B0604030504040204" pitchFamily="34" charset="0"/>
                <a:cs typeface="+mn-cs"/>
              </a:rPr>
              <a:t>bei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a:t>
            </a:r>
            <a:r>
              <a:rPr kumimoji="0" lang="de" sz="1050" b="1" i="0" u="none" strike="noStrike" kern="1200" cap="none" spc="0" normalizeH="0" baseline="0" noProof="0">
                <a:ln>
                  <a:noFill/>
                </a:ln>
                <a:solidFill>
                  <a:srgbClr val="00B050"/>
                </a:solidFill>
                <a:effectLst/>
                <a:uLnTx/>
                <a:uFillTx/>
                <a:latin typeface="Verdana"/>
                <a:ea typeface="Verdana" panose="020B0604030504040204" pitchFamily="34" charset="0"/>
                <a:cs typeface="+mn-cs"/>
              </a:rPr>
              <a:t>33,6</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Neuerkrankte pro 100.000 Personen </a:t>
            </a:r>
          </a:p>
          <a:p>
            <a:pPr marL="269875" lvl="1" indent="-177800">
              <a:spcBef>
                <a:spcPts val="600"/>
              </a:spcBef>
              <a:spcAft>
                <a:spcPts val="300"/>
              </a:spcAft>
              <a:buClr>
                <a:srgbClr val="7A00E6"/>
              </a:buClr>
              <a:buSzPct val="120000"/>
              <a:buFont typeface="Arial" panose="020B0604020202020204" pitchFamily="34" charset="0"/>
              <a:buChar char="•"/>
              <a:defRPr/>
            </a:pPr>
            <a:r>
              <a:rPr lang="de" sz="1050">
                <a:solidFill>
                  <a:schemeClr val="bg1"/>
                </a:solidFill>
                <a:ea typeface="Verdana" panose="020B0604030504040204" pitchFamily="34" charset="0"/>
              </a:rPr>
              <a:t>Die </a:t>
            </a:r>
            <a:r>
              <a:rPr lang="de" sz="1050" b="1">
                <a:solidFill>
                  <a:schemeClr val="bg1"/>
                </a:solidFill>
                <a:ea typeface="Verdana" panose="020B0604030504040204" pitchFamily="34" charset="0"/>
              </a:rPr>
              <a:t>T1D-Inzidenz </a:t>
            </a:r>
            <a:r>
              <a:rPr lang="de" sz="1050">
                <a:solidFill>
                  <a:schemeClr val="bg1"/>
                </a:solidFill>
                <a:ea typeface="Verdana" panose="020B0604030504040204" pitchFamily="34" charset="0"/>
              </a:rPr>
              <a:t>lag 2021 bei</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a:t>
            </a:r>
            <a:r>
              <a:rPr kumimoji="0" lang="de" sz="1050" b="1" i="0" u="none" strike="noStrike" kern="1200" cap="none" spc="0" normalizeH="0" baseline="0" noProof="0">
                <a:ln>
                  <a:noFill/>
                </a:ln>
                <a:solidFill>
                  <a:srgbClr val="E2A20B"/>
                </a:solidFill>
                <a:effectLst/>
                <a:uLnTx/>
                <a:uFillTx/>
                <a:latin typeface="Verdana"/>
                <a:ea typeface="Verdana" panose="020B0604030504040204" pitchFamily="34" charset="0"/>
                <a:cs typeface="+mn-cs"/>
              </a:rPr>
              <a:t>Erwachsenen</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 bei			     </a:t>
            </a:r>
            <a:r>
              <a:rPr kumimoji="0" lang="de" sz="1050" b="1" i="0" u="none" strike="noStrike" kern="1200" cap="none" spc="0" normalizeH="0" baseline="0" noProof="0">
                <a:ln>
                  <a:noFill/>
                </a:ln>
                <a:solidFill>
                  <a:srgbClr val="E2A20B"/>
                </a:solidFill>
                <a:effectLst/>
                <a:uLnTx/>
                <a:uFillTx/>
                <a:latin typeface="Verdana"/>
                <a:ea typeface="Verdana" panose="020B0604030504040204" pitchFamily="34" charset="0"/>
                <a:cs typeface="+mn-cs"/>
              </a:rPr>
              <a:t>6,6</a:t>
            </a:r>
            <a:r>
              <a:rPr kumimoji="0" lang="de" sz="1050" b="1" i="0" u="none" strike="noStrike" kern="1200" cap="none" spc="0" normalizeH="0" baseline="0" noProof="0">
                <a:ln>
                  <a:noFill/>
                </a:ln>
                <a:solidFill>
                  <a:schemeClr val="bg1"/>
                </a:solidFill>
                <a:effectLst/>
                <a:uLnTx/>
                <a:uFillTx/>
                <a:latin typeface="Verdana"/>
                <a:ea typeface="Verdana" panose="020B0604030504040204" pitchFamily="34" charset="0"/>
                <a:cs typeface="+mn-cs"/>
              </a:rPr>
              <a:t> </a:t>
            </a:r>
            <a:r>
              <a:rPr kumimoji="0" lang="de" sz="1050" b="0" i="0" u="none" strike="noStrike" kern="1200" cap="none" spc="0" normalizeH="0" baseline="0" noProof="0">
                <a:ln>
                  <a:noFill/>
                </a:ln>
                <a:solidFill>
                  <a:schemeClr val="bg1"/>
                </a:solidFill>
                <a:effectLst/>
                <a:uLnTx/>
                <a:uFillTx/>
                <a:latin typeface="Verdana"/>
                <a:ea typeface="Verdana" panose="020B0604030504040204" pitchFamily="34" charset="0"/>
                <a:cs typeface="+mn-cs"/>
              </a:rPr>
              <a:t>Neuerkrankte pro 100.000 Personen</a:t>
            </a:r>
          </a:p>
        </p:txBody>
      </p:sp>
      <p:sp>
        <p:nvSpPr>
          <p:cNvPr id="17" name="Rechteck 16">
            <a:extLst>
              <a:ext uri="{FF2B5EF4-FFF2-40B4-BE49-F238E27FC236}">
                <a16:creationId xmlns:a16="http://schemas.microsoft.com/office/drawing/2014/main" id="{615D21B1-F248-509F-AB49-C34558DE22AC}"/>
              </a:ext>
            </a:extLst>
          </p:cNvPr>
          <p:cNvSpPr/>
          <p:nvPr/>
        </p:nvSpPr>
        <p:spPr>
          <a:xfrm>
            <a:off x="506793" y="986927"/>
            <a:ext cx="4370001" cy="3544185"/>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272797190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platzhalter 9">
            <a:extLst>
              <a:ext uri="{FF2B5EF4-FFF2-40B4-BE49-F238E27FC236}">
                <a16:creationId xmlns:a16="http://schemas.microsoft.com/office/drawing/2014/main" id="{1E51A5E4-D4B4-5CC4-A311-84F44A80D5D6}"/>
              </a:ext>
            </a:extLst>
          </p:cNvPr>
          <p:cNvSpPr txBox="1">
            <a:spLocks/>
          </p:cNvSpPr>
          <p:nvPr/>
        </p:nvSpPr>
        <p:spPr>
          <a:xfrm>
            <a:off x="314920"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lvl="0">
              <a:defRPr/>
            </a:pPr>
            <a:r>
              <a:rPr lang="de-DE" sz="2000" b="1">
                <a:solidFill>
                  <a:srgbClr val="7030A0"/>
                </a:solidFill>
              </a:rPr>
              <a:t>Einfluss des Alters auf die Krankheitsprogression zum Stadium 3 bei Menschen mit ≥ 2 Autoantikörpern</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grpSp>
        <p:nvGrpSpPr>
          <p:cNvPr id="5" name="Group 4">
            <a:extLst>
              <a:ext uri="{FF2B5EF4-FFF2-40B4-BE49-F238E27FC236}">
                <a16:creationId xmlns:a16="http://schemas.microsoft.com/office/drawing/2014/main" id="{2CD425F6-CEC2-47B8-7FB3-A94C91682935}"/>
              </a:ext>
            </a:extLst>
          </p:cNvPr>
          <p:cNvGrpSpPr/>
          <p:nvPr/>
        </p:nvGrpSpPr>
        <p:grpSpPr>
          <a:xfrm>
            <a:off x="3574473" y="1193212"/>
            <a:ext cx="5196631" cy="2936513"/>
            <a:chOff x="4176861" y="1182569"/>
            <a:chExt cx="5080265" cy="3209013"/>
          </a:xfrm>
        </p:grpSpPr>
        <p:graphicFrame>
          <p:nvGraphicFramePr>
            <p:cNvPr id="18" name="Chart 17">
              <a:extLst>
                <a:ext uri="{FF2B5EF4-FFF2-40B4-BE49-F238E27FC236}">
                  <a16:creationId xmlns:a16="http://schemas.microsoft.com/office/drawing/2014/main" id="{3CDAEAA2-82AD-9194-86BE-D2B477FC498D}"/>
                </a:ext>
              </a:extLst>
            </p:cNvPr>
            <p:cNvGraphicFramePr/>
            <p:nvPr>
              <p:extLst>
                <p:ext uri="{D42A27DB-BD31-4B8C-83A1-F6EECF244321}">
                  <p14:modId xmlns:p14="http://schemas.microsoft.com/office/powerpoint/2010/main" val="430254315"/>
                </p:ext>
              </p:extLst>
            </p:nvPr>
          </p:nvGraphicFramePr>
          <p:xfrm>
            <a:off x="4176861" y="1182569"/>
            <a:ext cx="4715740" cy="3209013"/>
          </p:xfrm>
          <a:graphic>
            <a:graphicData uri="http://schemas.openxmlformats.org/drawingml/2006/chart">
              <c:chart xmlns:c="http://schemas.openxmlformats.org/drawingml/2006/chart" xmlns:r="http://schemas.openxmlformats.org/officeDocument/2006/relationships" r:id="rId4"/>
            </a:graphicData>
          </a:graphic>
        </p:graphicFrame>
        <p:sp>
          <p:nvSpPr>
            <p:cNvPr id="20" name="Freeform 19">
              <a:extLst>
                <a:ext uri="{FF2B5EF4-FFF2-40B4-BE49-F238E27FC236}">
                  <a16:creationId xmlns:a16="http://schemas.microsoft.com/office/drawing/2014/main" id="{F2B4617F-1028-D06D-E651-933F2847306A}"/>
                </a:ext>
              </a:extLst>
            </p:cNvPr>
            <p:cNvSpPr/>
            <p:nvPr/>
          </p:nvSpPr>
          <p:spPr>
            <a:xfrm>
              <a:off x="4919544" y="1618526"/>
              <a:ext cx="3549889" cy="630291"/>
            </a:xfrm>
            <a:custGeom>
              <a:avLst/>
              <a:gdLst>
                <a:gd name="connsiteX0" fmla="*/ 2319987 w 2319987"/>
                <a:gd name="connsiteY0" fmla="*/ 553698 h 553697"/>
                <a:gd name="connsiteX1" fmla="*/ 1762088 w 2319987"/>
                <a:gd name="connsiteY1" fmla="*/ 553698 h 553697"/>
                <a:gd name="connsiteX2" fmla="*/ 1762088 w 2319987"/>
                <a:gd name="connsiteY2" fmla="*/ 451126 h 553697"/>
                <a:gd name="connsiteX3" fmla="*/ 1667045 w 2319987"/>
                <a:gd name="connsiteY3" fmla="*/ 451126 h 553697"/>
                <a:gd name="connsiteX4" fmla="*/ 1667045 w 2319987"/>
                <a:gd name="connsiteY4" fmla="*/ 374197 h 553697"/>
                <a:gd name="connsiteX5" fmla="*/ 1374314 w 2319987"/>
                <a:gd name="connsiteY5" fmla="*/ 374197 h 553697"/>
                <a:gd name="connsiteX6" fmla="*/ 1374314 w 2319987"/>
                <a:gd name="connsiteY6" fmla="*/ 340956 h 553697"/>
                <a:gd name="connsiteX7" fmla="*/ 994144 w 2319987"/>
                <a:gd name="connsiteY7" fmla="*/ 340956 h 553697"/>
                <a:gd name="connsiteX8" fmla="*/ 994144 w 2319987"/>
                <a:gd name="connsiteY8" fmla="*/ 320062 h 553697"/>
                <a:gd name="connsiteX9" fmla="*/ 923813 w 2319987"/>
                <a:gd name="connsiteY9" fmla="*/ 320062 h 553697"/>
                <a:gd name="connsiteX10" fmla="*/ 923813 w 2319987"/>
                <a:gd name="connsiteY10" fmla="*/ 300118 h 553697"/>
                <a:gd name="connsiteX11" fmla="*/ 880093 w 2319987"/>
                <a:gd name="connsiteY11" fmla="*/ 300118 h 553697"/>
                <a:gd name="connsiteX12" fmla="*/ 880093 w 2319987"/>
                <a:gd name="connsiteY12" fmla="*/ 267826 h 553697"/>
                <a:gd name="connsiteX13" fmla="*/ 868688 w 2319987"/>
                <a:gd name="connsiteY13" fmla="*/ 267826 h 553697"/>
                <a:gd name="connsiteX14" fmla="*/ 868688 w 2319987"/>
                <a:gd name="connsiteY14" fmla="*/ 252631 h 553697"/>
                <a:gd name="connsiteX15" fmla="*/ 777448 w 2319987"/>
                <a:gd name="connsiteY15" fmla="*/ 252631 h 553697"/>
                <a:gd name="connsiteX16" fmla="*/ 777448 w 2319987"/>
                <a:gd name="connsiteY16" fmla="*/ 238385 h 553697"/>
                <a:gd name="connsiteX17" fmla="*/ 759390 w 2319987"/>
                <a:gd name="connsiteY17" fmla="*/ 238385 h 553697"/>
                <a:gd name="connsiteX18" fmla="*/ 759390 w 2319987"/>
                <a:gd name="connsiteY18" fmla="*/ 224138 h 553697"/>
                <a:gd name="connsiteX19" fmla="*/ 736579 w 2319987"/>
                <a:gd name="connsiteY19" fmla="*/ 224138 h 553697"/>
                <a:gd name="connsiteX20" fmla="*/ 736579 w 2319987"/>
                <a:gd name="connsiteY20" fmla="*/ 211792 h 553697"/>
                <a:gd name="connsiteX21" fmla="*/ 718521 w 2319987"/>
                <a:gd name="connsiteY21" fmla="*/ 211792 h 553697"/>
                <a:gd name="connsiteX22" fmla="*/ 718521 w 2319987"/>
                <a:gd name="connsiteY22" fmla="*/ 200395 h 553697"/>
                <a:gd name="connsiteX23" fmla="*/ 635834 w 2319987"/>
                <a:gd name="connsiteY23" fmla="*/ 200395 h 553697"/>
                <a:gd name="connsiteX24" fmla="*/ 635834 w 2319987"/>
                <a:gd name="connsiteY24" fmla="*/ 191847 h 553697"/>
                <a:gd name="connsiteX25" fmla="*/ 627280 w 2319987"/>
                <a:gd name="connsiteY25" fmla="*/ 191847 h 553697"/>
                <a:gd name="connsiteX26" fmla="*/ 627280 w 2319987"/>
                <a:gd name="connsiteY26" fmla="*/ 179501 h 553697"/>
                <a:gd name="connsiteX27" fmla="*/ 616826 w 2319987"/>
                <a:gd name="connsiteY27" fmla="*/ 179501 h 553697"/>
                <a:gd name="connsiteX28" fmla="*/ 616826 w 2319987"/>
                <a:gd name="connsiteY28" fmla="*/ 167154 h 553697"/>
                <a:gd name="connsiteX29" fmla="*/ 589263 w 2319987"/>
                <a:gd name="connsiteY29" fmla="*/ 167154 h 553697"/>
                <a:gd name="connsiteX30" fmla="*/ 589263 w 2319987"/>
                <a:gd name="connsiteY30" fmla="*/ 154807 h 553697"/>
                <a:gd name="connsiteX31" fmla="*/ 567404 w 2319987"/>
                <a:gd name="connsiteY31" fmla="*/ 154807 h 553697"/>
                <a:gd name="connsiteX32" fmla="*/ 567404 w 2319987"/>
                <a:gd name="connsiteY32" fmla="*/ 146260 h 553697"/>
                <a:gd name="connsiteX33" fmla="*/ 363062 w 2319987"/>
                <a:gd name="connsiteY33" fmla="*/ 146260 h 553697"/>
                <a:gd name="connsiteX34" fmla="*/ 363062 w 2319987"/>
                <a:gd name="connsiteY34" fmla="*/ 137712 h 553697"/>
                <a:gd name="connsiteX35" fmla="*/ 312690 w 2319987"/>
                <a:gd name="connsiteY35" fmla="*/ 137712 h 553697"/>
                <a:gd name="connsiteX36" fmla="*/ 312690 w 2319987"/>
                <a:gd name="connsiteY36" fmla="*/ 123466 h 553697"/>
                <a:gd name="connsiteX37" fmla="*/ 268970 w 2319987"/>
                <a:gd name="connsiteY37" fmla="*/ 123466 h 553697"/>
                <a:gd name="connsiteX38" fmla="*/ 268970 w 2319987"/>
                <a:gd name="connsiteY38" fmla="*/ 114918 h 553697"/>
                <a:gd name="connsiteX39" fmla="*/ 242358 w 2319987"/>
                <a:gd name="connsiteY39" fmla="*/ 114918 h 553697"/>
                <a:gd name="connsiteX40" fmla="*/ 242358 w 2319987"/>
                <a:gd name="connsiteY40" fmla="*/ 98773 h 553697"/>
                <a:gd name="connsiteX41" fmla="*/ 227152 w 2319987"/>
                <a:gd name="connsiteY41" fmla="*/ 98773 h 553697"/>
                <a:gd name="connsiteX42" fmla="*/ 227152 w 2319987"/>
                <a:gd name="connsiteY42" fmla="*/ 79778 h 553697"/>
                <a:gd name="connsiteX43" fmla="*/ 193887 w 2319987"/>
                <a:gd name="connsiteY43" fmla="*/ 79778 h 553697"/>
                <a:gd name="connsiteX44" fmla="*/ 193887 w 2319987"/>
                <a:gd name="connsiteY44" fmla="*/ 60783 h 553697"/>
                <a:gd name="connsiteX45" fmla="*/ 170126 w 2319987"/>
                <a:gd name="connsiteY45" fmla="*/ 60783 h 553697"/>
                <a:gd name="connsiteX46" fmla="*/ 170126 w 2319987"/>
                <a:gd name="connsiteY46" fmla="*/ 40839 h 553697"/>
                <a:gd name="connsiteX47" fmla="*/ 130208 w 2319987"/>
                <a:gd name="connsiteY47" fmla="*/ 40839 h 553697"/>
                <a:gd name="connsiteX48" fmla="*/ 130208 w 2319987"/>
                <a:gd name="connsiteY48" fmla="*/ 29442 h 553697"/>
                <a:gd name="connsiteX49" fmla="*/ 118803 w 2319987"/>
                <a:gd name="connsiteY49" fmla="*/ 29442 h 553697"/>
                <a:gd name="connsiteX50" fmla="*/ 118803 w 2319987"/>
                <a:gd name="connsiteY50" fmla="*/ 13296 h 553697"/>
                <a:gd name="connsiteX51" fmla="*/ 84588 w 2319987"/>
                <a:gd name="connsiteY51" fmla="*/ 13296 h 553697"/>
                <a:gd name="connsiteX52" fmla="*/ 84588 w 2319987"/>
                <a:gd name="connsiteY52" fmla="*/ 0 h 553697"/>
                <a:gd name="connsiteX53" fmla="*/ 0 w 2319987"/>
                <a:gd name="connsiteY53" fmla="*/ 0 h 553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19987" h="553697">
                  <a:moveTo>
                    <a:pt x="2319987" y="553698"/>
                  </a:moveTo>
                  <a:lnTo>
                    <a:pt x="1762088" y="553698"/>
                  </a:lnTo>
                  <a:lnTo>
                    <a:pt x="1762088" y="451126"/>
                  </a:lnTo>
                  <a:lnTo>
                    <a:pt x="1667045" y="451126"/>
                  </a:lnTo>
                  <a:lnTo>
                    <a:pt x="1667045" y="374197"/>
                  </a:lnTo>
                  <a:lnTo>
                    <a:pt x="1374314" y="374197"/>
                  </a:lnTo>
                  <a:lnTo>
                    <a:pt x="1374314" y="340956"/>
                  </a:lnTo>
                  <a:lnTo>
                    <a:pt x="994144" y="340956"/>
                  </a:lnTo>
                  <a:lnTo>
                    <a:pt x="994144" y="320062"/>
                  </a:lnTo>
                  <a:lnTo>
                    <a:pt x="923813" y="320062"/>
                  </a:lnTo>
                  <a:lnTo>
                    <a:pt x="923813" y="300118"/>
                  </a:lnTo>
                  <a:lnTo>
                    <a:pt x="880093" y="300118"/>
                  </a:lnTo>
                  <a:lnTo>
                    <a:pt x="880093" y="267826"/>
                  </a:lnTo>
                  <a:lnTo>
                    <a:pt x="868688" y="267826"/>
                  </a:lnTo>
                  <a:lnTo>
                    <a:pt x="868688" y="252631"/>
                  </a:lnTo>
                  <a:lnTo>
                    <a:pt x="777448" y="252631"/>
                  </a:lnTo>
                  <a:lnTo>
                    <a:pt x="777448" y="238385"/>
                  </a:lnTo>
                  <a:lnTo>
                    <a:pt x="759390" y="238385"/>
                  </a:lnTo>
                  <a:lnTo>
                    <a:pt x="759390" y="224138"/>
                  </a:lnTo>
                  <a:lnTo>
                    <a:pt x="736579" y="224138"/>
                  </a:lnTo>
                  <a:lnTo>
                    <a:pt x="736579" y="211792"/>
                  </a:lnTo>
                  <a:lnTo>
                    <a:pt x="718521" y="211792"/>
                  </a:lnTo>
                  <a:lnTo>
                    <a:pt x="718521" y="200395"/>
                  </a:lnTo>
                  <a:lnTo>
                    <a:pt x="635834" y="200395"/>
                  </a:lnTo>
                  <a:lnTo>
                    <a:pt x="635834" y="191847"/>
                  </a:lnTo>
                  <a:lnTo>
                    <a:pt x="627280" y="191847"/>
                  </a:lnTo>
                  <a:lnTo>
                    <a:pt x="627280" y="179501"/>
                  </a:lnTo>
                  <a:lnTo>
                    <a:pt x="616826" y="179501"/>
                  </a:lnTo>
                  <a:lnTo>
                    <a:pt x="616826" y="167154"/>
                  </a:lnTo>
                  <a:lnTo>
                    <a:pt x="589263" y="167154"/>
                  </a:lnTo>
                  <a:lnTo>
                    <a:pt x="589263" y="154807"/>
                  </a:lnTo>
                  <a:lnTo>
                    <a:pt x="567404" y="154807"/>
                  </a:lnTo>
                  <a:lnTo>
                    <a:pt x="567404" y="146260"/>
                  </a:lnTo>
                  <a:lnTo>
                    <a:pt x="363062" y="146260"/>
                  </a:lnTo>
                  <a:lnTo>
                    <a:pt x="363062" y="137712"/>
                  </a:lnTo>
                  <a:lnTo>
                    <a:pt x="312690" y="137712"/>
                  </a:lnTo>
                  <a:lnTo>
                    <a:pt x="312690" y="123466"/>
                  </a:lnTo>
                  <a:lnTo>
                    <a:pt x="268970" y="123466"/>
                  </a:lnTo>
                  <a:lnTo>
                    <a:pt x="268970" y="114918"/>
                  </a:lnTo>
                  <a:lnTo>
                    <a:pt x="242358" y="114918"/>
                  </a:lnTo>
                  <a:lnTo>
                    <a:pt x="242358" y="98773"/>
                  </a:lnTo>
                  <a:lnTo>
                    <a:pt x="227152" y="98773"/>
                  </a:lnTo>
                  <a:lnTo>
                    <a:pt x="227152" y="79778"/>
                  </a:lnTo>
                  <a:lnTo>
                    <a:pt x="193887" y="79778"/>
                  </a:lnTo>
                  <a:lnTo>
                    <a:pt x="193887" y="60783"/>
                  </a:lnTo>
                  <a:lnTo>
                    <a:pt x="170126" y="60783"/>
                  </a:lnTo>
                  <a:lnTo>
                    <a:pt x="170126" y="40839"/>
                  </a:lnTo>
                  <a:lnTo>
                    <a:pt x="130208" y="40839"/>
                  </a:lnTo>
                  <a:lnTo>
                    <a:pt x="130208" y="29442"/>
                  </a:lnTo>
                  <a:lnTo>
                    <a:pt x="118803" y="29442"/>
                  </a:lnTo>
                  <a:lnTo>
                    <a:pt x="118803" y="13296"/>
                  </a:lnTo>
                  <a:lnTo>
                    <a:pt x="84588" y="13296"/>
                  </a:lnTo>
                  <a:lnTo>
                    <a:pt x="84588" y="0"/>
                  </a:lnTo>
                  <a:lnTo>
                    <a:pt x="0" y="0"/>
                  </a:lnTo>
                </a:path>
              </a:pathLst>
            </a:custGeom>
            <a:noFill/>
            <a:ln w="19050" cap="flat">
              <a:solidFill>
                <a:srgbClr val="DA3A16"/>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1" name="Freeform 20">
              <a:extLst>
                <a:ext uri="{FF2B5EF4-FFF2-40B4-BE49-F238E27FC236}">
                  <a16:creationId xmlns:a16="http://schemas.microsoft.com/office/drawing/2014/main" id="{1784FBB5-EAC7-DA9E-5E47-9D5A5273B941}"/>
                </a:ext>
              </a:extLst>
            </p:cNvPr>
            <p:cNvSpPr/>
            <p:nvPr/>
          </p:nvSpPr>
          <p:spPr>
            <a:xfrm>
              <a:off x="4919543" y="1618525"/>
              <a:ext cx="3068523" cy="1548162"/>
            </a:xfrm>
            <a:custGeom>
              <a:avLst/>
              <a:gdLst>
                <a:gd name="connsiteX0" fmla="*/ 0 w 2005396"/>
                <a:gd name="connsiteY0" fmla="*/ 0 h 1360026"/>
                <a:gd name="connsiteX1" fmla="*/ 69381 w 2005396"/>
                <a:gd name="connsiteY1" fmla="*/ 0 h 1360026"/>
                <a:gd name="connsiteX2" fmla="*/ 69381 w 2005396"/>
                <a:gd name="connsiteY2" fmla="*/ 11397 h 1360026"/>
                <a:gd name="connsiteX3" fmla="*/ 76984 w 2005396"/>
                <a:gd name="connsiteY3" fmla="*/ 11397 h 1360026"/>
                <a:gd name="connsiteX4" fmla="*/ 76984 w 2005396"/>
                <a:gd name="connsiteY4" fmla="*/ 26593 h 1360026"/>
                <a:gd name="connsiteX5" fmla="*/ 95993 w 2005396"/>
                <a:gd name="connsiteY5" fmla="*/ 26593 h 1360026"/>
                <a:gd name="connsiteX6" fmla="*/ 95993 w 2005396"/>
                <a:gd name="connsiteY6" fmla="*/ 51286 h 1360026"/>
                <a:gd name="connsiteX7" fmla="*/ 111200 w 2005396"/>
                <a:gd name="connsiteY7" fmla="*/ 51286 h 1360026"/>
                <a:gd name="connsiteX8" fmla="*/ 111200 w 2005396"/>
                <a:gd name="connsiteY8" fmla="*/ 114918 h 1360026"/>
                <a:gd name="connsiteX9" fmla="*/ 122605 w 2005396"/>
                <a:gd name="connsiteY9" fmla="*/ 114918 h 1360026"/>
                <a:gd name="connsiteX10" fmla="*/ 122605 w 2005396"/>
                <a:gd name="connsiteY10" fmla="*/ 141511 h 1360026"/>
                <a:gd name="connsiteX11" fmla="*/ 144465 w 2005396"/>
                <a:gd name="connsiteY11" fmla="*/ 141511 h 1360026"/>
                <a:gd name="connsiteX12" fmla="*/ 144465 w 2005396"/>
                <a:gd name="connsiteY12" fmla="*/ 162405 h 1360026"/>
                <a:gd name="connsiteX13" fmla="*/ 154919 w 2005396"/>
                <a:gd name="connsiteY13" fmla="*/ 162405 h 1360026"/>
                <a:gd name="connsiteX14" fmla="*/ 154919 w 2005396"/>
                <a:gd name="connsiteY14" fmla="*/ 176651 h 1360026"/>
                <a:gd name="connsiteX15" fmla="*/ 164424 w 2005396"/>
                <a:gd name="connsiteY15" fmla="*/ 176651 h 1360026"/>
                <a:gd name="connsiteX16" fmla="*/ 164424 w 2005396"/>
                <a:gd name="connsiteY16" fmla="*/ 200395 h 1360026"/>
                <a:gd name="connsiteX17" fmla="*/ 172027 w 2005396"/>
                <a:gd name="connsiteY17" fmla="*/ 200395 h 1360026"/>
                <a:gd name="connsiteX18" fmla="*/ 172027 w 2005396"/>
                <a:gd name="connsiteY18" fmla="*/ 210842 h 1360026"/>
                <a:gd name="connsiteX19" fmla="*/ 178680 w 2005396"/>
                <a:gd name="connsiteY19" fmla="*/ 210842 h 1360026"/>
                <a:gd name="connsiteX20" fmla="*/ 178680 w 2005396"/>
                <a:gd name="connsiteY20" fmla="*/ 239334 h 1360026"/>
                <a:gd name="connsiteX21" fmla="*/ 190085 w 2005396"/>
                <a:gd name="connsiteY21" fmla="*/ 239334 h 1360026"/>
                <a:gd name="connsiteX22" fmla="*/ 190085 w 2005396"/>
                <a:gd name="connsiteY22" fmla="*/ 251681 h 1360026"/>
                <a:gd name="connsiteX23" fmla="*/ 196738 w 2005396"/>
                <a:gd name="connsiteY23" fmla="*/ 251681 h 1360026"/>
                <a:gd name="connsiteX24" fmla="*/ 196738 w 2005396"/>
                <a:gd name="connsiteY24" fmla="*/ 276374 h 1360026"/>
                <a:gd name="connsiteX25" fmla="*/ 209093 w 2005396"/>
                <a:gd name="connsiteY25" fmla="*/ 276374 h 1360026"/>
                <a:gd name="connsiteX26" fmla="*/ 209093 w 2005396"/>
                <a:gd name="connsiteY26" fmla="*/ 284922 h 1360026"/>
                <a:gd name="connsiteX27" fmla="*/ 218598 w 2005396"/>
                <a:gd name="connsiteY27" fmla="*/ 284922 h 1360026"/>
                <a:gd name="connsiteX28" fmla="*/ 218598 w 2005396"/>
                <a:gd name="connsiteY28" fmla="*/ 299168 h 1360026"/>
                <a:gd name="connsiteX29" fmla="*/ 240458 w 2005396"/>
                <a:gd name="connsiteY29" fmla="*/ 299168 h 1360026"/>
                <a:gd name="connsiteX30" fmla="*/ 240458 w 2005396"/>
                <a:gd name="connsiteY30" fmla="*/ 310565 h 1360026"/>
                <a:gd name="connsiteX31" fmla="*/ 250912 w 2005396"/>
                <a:gd name="connsiteY31" fmla="*/ 310565 h 1360026"/>
                <a:gd name="connsiteX32" fmla="*/ 250912 w 2005396"/>
                <a:gd name="connsiteY32" fmla="*/ 362800 h 1360026"/>
                <a:gd name="connsiteX33" fmla="*/ 260416 w 2005396"/>
                <a:gd name="connsiteY33" fmla="*/ 362800 h 1360026"/>
                <a:gd name="connsiteX34" fmla="*/ 260416 w 2005396"/>
                <a:gd name="connsiteY34" fmla="*/ 401740 h 1360026"/>
                <a:gd name="connsiteX35" fmla="*/ 288929 w 2005396"/>
                <a:gd name="connsiteY35" fmla="*/ 401740 h 1360026"/>
                <a:gd name="connsiteX36" fmla="*/ 288929 w 2005396"/>
                <a:gd name="connsiteY36" fmla="*/ 428332 h 1360026"/>
                <a:gd name="connsiteX37" fmla="*/ 297483 w 2005396"/>
                <a:gd name="connsiteY37" fmla="*/ 428332 h 1360026"/>
                <a:gd name="connsiteX38" fmla="*/ 297483 w 2005396"/>
                <a:gd name="connsiteY38" fmla="*/ 472970 h 1360026"/>
                <a:gd name="connsiteX39" fmla="*/ 309839 w 2005396"/>
                <a:gd name="connsiteY39" fmla="*/ 472970 h 1360026"/>
                <a:gd name="connsiteX40" fmla="*/ 309839 w 2005396"/>
                <a:gd name="connsiteY40" fmla="*/ 492915 h 1360026"/>
                <a:gd name="connsiteX41" fmla="*/ 320293 w 2005396"/>
                <a:gd name="connsiteY41" fmla="*/ 492915 h 1360026"/>
                <a:gd name="connsiteX42" fmla="*/ 320293 w 2005396"/>
                <a:gd name="connsiteY42" fmla="*/ 502412 h 1360026"/>
                <a:gd name="connsiteX43" fmla="*/ 351657 w 2005396"/>
                <a:gd name="connsiteY43" fmla="*/ 502412 h 1360026"/>
                <a:gd name="connsiteX44" fmla="*/ 351657 w 2005396"/>
                <a:gd name="connsiteY44" fmla="*/ 526156 h 1360026"/>
                <a:gd name="connsiteX45" fmla="*/ 364963 w 2005396"/>
                <a:gd name="connsiteY45" fmla="*/ 526156 h 1360026"/>
                <a:gd name="connsiteX46" fmla="*/ 364963 w 2005396"/>
                <a:gd name="connsiteY46" fmla="*/ 551798 h 1360026"/>
                <a:gd name="connsiteX47" fmla="*/ 376368 w 2005396"/>
                <a:gd name="connsiteY47" fmla="*/ 551798 h 1360026"/>
                <a:gd name="connsiteX48" fmla="*/ 376368 w 2005396"/>
                <a:gd name="connsiteY48" fmla="*/ 571743 h 1360026"/>
                <a:gd name="connsiteX49" fmla="*/ 392525 w 2005396"/>
                <a:gd name="connsiteY49" fmla="*/ 571743 h 1360026"/>
                <a:gd name="connsiteX50" fmla="*/ 392525 w 2005396"/>
                <a:gd name="connsiteY50" fmla="*/ 585989 h 1360026"/>
                <a:gd name="connsiteX51" fmla="*/ 418187 w 2005396"/>
                <a:gd name="connsiteY51" fmla="*/ 585989 h 1360026"/>
                <a:gd name="connsiteX52" fmla="*/ 418187 w 2005396"/>
                <a:gd name="connsiteY52" fmla="*/ 614481 h 1360026"/>
                <a:gd name="connsiteX53" fmla="*/ 438146 w 2005396"/>
                <a:gd name="connsiteY53" fmla="*/ 614481 h 1360026"/>
                <a:gd name="connsiteX54" fmla="*/ 438146 w 2005396"/>
                <a:gd name="connsiteY54" fmla="*/ 625878 h 1360026"/>
                <a:gd name="connsiteX55" fmla="*/ 453353 w 2005396"/>
                <a:gd name="connsiteY55" fmla="*/ 625878 h 1360026"/>
                <a:gd name="connsiteX56" fmla="*/ 453353 w 2005396"/>
                <a:gd name="connsiteY56" fmla="*/ 642024 h 1360026"/>
                <a:gd name="connsiteX57" fmla="*/ 468559 w 2005396"/>
                <a:gd name="connsiteY57" fmla="*/ 642024 h 1360026"/>
                <a:gd name="connsiteX58" fmla="*/ 468559 w 2005396"/>
                <a:gd name="connsiteY58" fmla="*/ 674315 h 1360026"/>
                <a:gd name="connsiteX59" fmla="*/ 497072 w 2005396"/>
                <a:gd name="connsiteY59" fmla="*/ 674315 h 1360026"/>
                <a:gd name="connsiteX60" fmla="*/ 497072 w 2005396"/>
                <a:gd name="connsiteY60" fmla="*/ 688561 h 1360026"/>
                <a:gd name="connsiteX61" fmla="*/ 512279 w 2005396"/>
                <a:gd name="connsiteY61" fmla="*/ 688561 h 1360026"/>
                <a:gd name="connsiteX62" fmla="*/ 512279 w 2005396"/>
                <a:gd name="connsiteY62" fmla="*/ 710405 h 1360026"/>
                <a:gd name="connsiteX63" fmla="*/ 533188 w 2005396"/>
                <a:gd name="connsiteY63" fmla="*/ 710405 h 1360026"/>
                <a:gd name="connsiteX64" fmla="*/ 533188 w 2005396"/>
                <a:gd name="connsiteY64" fmla="*/ 741746 h 1360026"/>
                <a:gd name="connsiteX65" fmla="*/ 552197 w 2005396"/>
                <a:gd name="connsiteY65" fmla="*/ 741746 h 1360026"/>
                <a:gd name="connsiteX66" fmla="*/ 552197 w 2005396"/>
                <a:gd name="connsiteY66" fmla="*/ 762641 h 1360026"/>
                <a:gd name="connsiteX67" fmla="*/ 587363 w 2005396"/>
                <a:gd name="connsiteY67" fmla="*/ 762641 h 1360026"/>
                <a:gd name="connsiteX68" fmla="*/ 587363 w 2005396"/>
                <a:gd name="connsiteY68" fmla="*/ 781635 h 1360026"/>
                <a:gd name="connsiteX69" fmla="*/ 707116 w 2005396"/>
                <a:gd name="connsiteY69" fmla="*/ 781635 h 1360026"/>
                <a:gd name="connsiteX70" fmla="*/ 707116 w 2005396"/>
                <a:gd name="connsiteY70" fmla="*/ 816776 h 1360026"/>
                <a:gd name="connsiteX71" fmla="*/ 830671 w 2005396"/>
                <a:gd name="connsiteY71" fmla="*/ 816776 h 1360026"/>
                <a:gd name="connsiteX72" fmla="*/ 830671 w 2005396"/>
                <a:gd name="connsiteY72" fmla="*/ 838620 h 1360026"/>
                <a:gd name="connsiteX73" fmla="*/ 843977 w 2005396"/>
                <a:gd name="connsiteY73" fmla="*/ 838620 h 1360026"/>
                <a:gd name="connsiteX74" fmla="*/ 843977 w 2005396"/>
                <a:gd name="connsiteY74" fmla="*/ 867112 h 1360026"/>
                <a:gd name="connsiteX75" fmla="*/ 923813 w 2005396"/>
                <a:gd name="connsiteY75" fmla="*/ 867112 h 1360026"/>
                <a:gd name="connsiteX76" fmla="*/ 923813 w 2005396"/>
                <a:gd name="connsiteY76" fmla="*/ 893705 h 1360026"/>
                <a:gd name="connsiteX77" fmla="*/ 1011252 w 2005396"/>
                <a:gd name="connsiteY77" fmla="*/ 893705 h 1360026"/>
                <a:gd name="connsiteX78" fmla="*/ 1011252 w 2005396"/>
                <a:gd name="connsiteY78" fmla="*/ 929795 h 1360026"/>
                <a:gd name="connsiteX79" fmla="*/ 1138609 w 2005396"/>
                <a:gd name="connsiteY79" fmla="*/ 929795 h 1360026"/>
                <a:gd name="connsiteX80" fmla="*/ 1138609 w 2005396"/>
                <a:gd name="connsiteY80" fmla="*/ 960186 h 1360026"/>
                <a:gd name="connsiteX81" fmla="*/ 1461753 w 2005396"/>
                <a:gd name="connsiteY81" fmla="*/ 960186 h 1360026"/>
                <a:gd name="connsiteX82" fmla="*/ 1461753 w 2005396"/>
                <a:gd name="connsiteY82" fmla="*/ 1035216 h 1360026"/>
                <a:gd name="connsiteX83" fmla="*/ 1542540 w 2005396"/>
                <a:gd name="connsiteY83" fmla="*/ 1035216 h 1360026"/>
                <a:gd name="connsiteX84" fmla="*/ 1542540 w 2005396"/>
                <a:gd name="connsiteY84" fmla="*/ 1174827 h 1360026"/>
                <a:gd name="connsiteX85" fmla="*/ 1829568 w 2005396"/>
                <a:gd name="connsiteY85" fmla="*/ 1174827 h 1360026"/>
                <a:gd name="connsiteX86" fmla="*/ 1829568 w 2005396"/>
                <a:gd name="connsiteY86" fmla="*/ 1360027 h 1360026"/>
                <a:gd name="connsiteX87" fmla="*/ 2005396 w 2005396"/>
                <a:gd name="connsiteY87" fmla="*/ 1360027 h 1360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005396" h="1360026">
                  <a:moveTo>
                    <a:pt x="0" y="0"/>
                  </a:moveTo>
                  <a:lnTo>
                    <a:pt x="69381" y="0"/>
                  </a:lnTo>
                  <a:lnTo>
                    <a:pt x="69381" y="11397"/>
                  </a:lnTo>
                  <a:lnTo>
                    <a:pt x="76984" y="11397"/>
                  </a:lnTo>
                  <a:lnTo>
                    <a:pt x="76984" y="26593"/>
                  </a:lnTo>
                  <a:lnTo>
                    <a:pt x="95993" y="26593"/>
                  </a:lnTo>
                  <a:lnTo>
                    <a:pt x="95993" y="51286"/>
                  </a:lnTo>
                  <a:lnTo>
                    <a:pt x="111200" y="51286"/>
                  </a:lnTo>
                  <a:lnTo>
                    <a:pt x="111200" y="114918"/>
                  </a:lnTo>
                  <a:lnTo>
                    <a:pt x="122605" y="114918"/>
                  </a:lnTo>
                  <a:lnTo>
                    <a:pt x="122605" y="141511"/>
                  </a:lnTo>
                  <a:lnTo>
                    <a:pt x="144465" y="141511"/>
                  </a:lnTo>
                  <a:lnTo>
                    <a:pt x="144465" y="162405"/>
                  </a:lnTo>
                  <a:lnTo>
                    <a:pt x="154919" y="162405"/>
                  </a:lnTo>
                  <a:lnTo>
                    <a:pt x="154919" y="176651"/>
                  </a:lnTo>
                  <a:lnTo>
                    <a:pt x="164424" y="176651"/>
                  </a:lnTo>
                  <a:lnTo>
                    <a:pt x="164424" y="200395"/>
                  </a:lnTo>
                  <a:lnTo>
                    <a:pt x="172027" y="200395"/>
                  </a:lnTo>
                  <a:lnTo>
                    <a:pt x="172027" y="210842"/>
                  </a:lnTo>
                  <a:lnTo>
                    <a:pt x="178680" y="210842"/>
                  </a:lnTo>
                  <a:lnTo>
                    <a:pt x="178680" y="239334"/>
                  </a:lnTo>
                  <a:lnTo>
                    <a:pt x="190085" y="239334"/>
                  </a:lnTo>
                  <a:lnTo>
                    <a:pt x="190085" y="251681"/>
                  </a:lnTo>
                  <a:lnTo>
                    <a:pt x="196738" y="251681"/>
                  </a:lnTo>
                  <a:lnTo>
                    <a:pt x="196738" y="276374"/>
                  </a:lnTo>
                  <a:lnTo>
                    <a:pt x="209093" y="276374"/>
                  </a:lnTo>
                  <a:lnTo>
                    <a:pt x="209093" y="284922"/>
                  </a:lnTo>
                  <a:lnTo>
                    <a:pt x="218598" y="284922"/>
                  </a:lnTo>
                  <a:lnTo>
                    <a:pt x="218598" y="299168"/>
                  </a:lnTo>
                  <a:lnTo>
                    <a:pt x="240458" y="299168"/>
                  </a:lnTo>
                  <a:lnTo>
                    <a:pt x="240458" y="310565"/>
                  </a:lnTo>
                  <a:lnTo>
                    <a:pt x="250912" y="310565"/>
                  </a:lnTo>
                  <a:lnTo>
                    <a:pt x="250912" y="362800"/>
                  </a:lnTo>
                  <a:lnTo>
                    <a:pt x="260416" y="362800"/>
                  </a:lnTo>
                  <a:lnTo>
                    <a:pt x="260416" y="401740"/>
                  </a:lnTo>
                  <a:lnTo>
                    <a:pt x="288929" y="401740"/>
                  </a:lnTo>
                  <a:lnTo>
                    <a:pt x="288929" y="428332"/>
                  </a:lnTo>
                  <a:lnTo>
                    <a:pt x="297483" y="428332"/>
                  </a:lnTo>
                  <a:lnTo>
                    <a:pt x="297483" y="472970"/>
                  </a:lnTo>
                  <a:lnTo>
                    <a:pt x="309839" y="472970"/>
                  </a:lnTo>
                  <a:lnTo>
                    <a:pt x="309839" y="492915"/>
                  </a:lnTo>
                  <a:lnTo>
                    <a:pt x="320293" y="492915"/>
                  </a:lnTo>
                  <a:lnTo>
                    <a:pt x="320293" y="502412"/>
                  </a:lnTo>
                  <a:lnTo>
                    <a:pt x="351657" y="502412"/>
                  </a:lnTo>
                  <a:lnTo>
                    <a:pt x="351657" y="526156"/>
                  </a:lnTo>
                  <a:lnTo>
                    <a:pt x="364963" y="526156"/>
                  </a:lnTo>
                  <a:lnTo>
                    <a:pt x="364963" y="551798"/>
                  </a:lnTo>
                  <a:lnTo>
                    <a:pt x="376368" y="551798"/>
                  </a:lnTo>
                  <a:lnTo>
                    <a:pt x="376368" y="571743"/>
                  </a:lnTo>
                  <a:lnTo>
                    <a:pt x="392525" y="571743"/>
                  </a:lnTo>
                  <a:lnTo>
                    <a:pt x="392525" y="585989"/>
                  </a:lnTo>
                  <a:lnTo>
                    <a:pt x="418187" y="585989"/>
                  </a:lnTo>
                  <a:lnTo>
                    <a:pt x="418187" y="614481"/>
                  </a:lnTo>
                  <a:lnTo>
                    <a:pt x="438146" y="614481"/>
                  </a:lnTo>
                  <a:lnTo>
                    <a:pt x="438146" y="625878"/>
                  </a:lnTo>
                  <a:lnTo>
                    <a:pt x="453353" y="625878"/>
                  </a:lnTo>
                  <a:lnTo>
                    <a:pt x="453353" y="642024"/>
                  </a:lnTo>
                  <a:lnTo>
                    <a:pt x="468559" y="642024"/>
                  </a:lnTo>
                  <a:lnTo>
                    <a:pt x="468559" y="674315"/>
                  </a:lnTo>
                  <a:lnTo>
                    <a:pt x="497072" y="674315"/>
                  </a:lnTo>
                  <a:lnTo>
                    <a:pt x="497072" y="688561"/>
                  </a:lnTo>
                  <a:lnTo>
                    <a:pt x="512279" y="688561"/>
                  </a:lnTo>
                  <a:lnTo>
                    <a:pt x="512279" y="710405"/>
                  </a:lnTo>
                  <a:lnTo>
                    <a:pt x="533188" y="710405"/>
                  </a:lnTo>
                  <a:lnTo>
                    <a:pt x="533188" y="741746"/>
                  </a:lnTo>
                  <a:lnTo>
                    <a:pt x="552197" y="741746"/>
                  </a:lnTo>
                  <a:lnTo>
                    <a:pt x="552197" y="762641"/>
                  </a:lnTo>
                  <a:lnTo>
                    <a:pt x="587363" y="762641"/>
                  </a:lnTo>
                  <a:lnTo>
                    <a:pt x="587363" y="781635"/>
                  </a:lnTo>
                  <a:lnTo>
                    <a:pt x="707116" y="781635"/>
                  </a:lnTo>
                  <a:lnTo>
                    <a:pt x="707116" y="816776"/>
                  </a:lnTo>
                  <a:lnTo>
                    <a:pt x="830671" y="816776"/>
                  </a:lnTo>
                  <a:lnTo>
                    <a:pt x="830671" y="838620"/>
                  </a:lnTo>
                  <a:lnTo>
                    <a:pt x="843977" y="838620"/>
                  </a:lnTo>
                  <a:lnTo>
                    <a:pt x="843977" y="867112"/>
                  </a:lnTo>
                  <a:lnTo>
                    <a:pt x="923813" y="867112"/>
                  </a:lnTo>
                  <a:lnTo>
                    <a:pt x="923813" y="893705"/>
                  </a:lnTo>
                  <a:lnTo>
                    <a:pt x="1011252" y="893705"/>
                  </a:lnTo>
                  <a:lnTo>
                    <a:pt x="1011252" y="929795"/>
                  </a:lnTo>
                  <a:lnTo>
                    <a:pt x="1138609" y="929795"/>
                  </a:lnTo>
                  <a:lnTo>
                    <a:pt x="1138609" y="960186"/>
                  </a:lnTo>
                  <a:lnTo>
                    <a:pt x="1461753" y="960186"/>
                  </a:lnTo>
                  <a:lnTo>
                    <a:pt x="1461753" y="1035216"/>
                  </a:lnTo>
                  <a:lnTo>
                    <a:pt x="1542540" y="1035216"/>
                  </a:lnTo>
                  <a:lnTo>
                    <a:pt x="1542540" y="1174827"/>
                  </a:lnTo>
                  <a:lnTo>
                    <a:pt x="1829568" y="1174827"/>
                  </a:lnTo>
                  <a:lnTo>
                    <a:pt x="1829568" y="1360027"/>
                  </a:lnTo>
                  <a:lnTo>
                    <a:pt x="2005396" y="1360027"/>
                  </a:lnTo>
                </a:path>
              </a:pathLst>
            </a:custGeom>
            <a:noFill/>
            <a:ln w="19050" cap="flat">
              <a:solidFill>
                <a:srgbClr val="007FAD"/>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2" name="Freeform 21">
              <a:extLst>
                <a:ext uri="{FF2B5EF4-FFF2-40B4-BE49-F238E27FC236}">
                  <a16:creationId xmlns:a16="http://schemas.microsoft.com/office/drawing/2014/main" id="{F65E7EC9-5157-C78F-9B53-23A069BC769E}"/>
                </a:ext>
              </a:extLst>
            </p:cNvPr>
            <p:cNvSpPr/>
            <p:nvPr/>
          </p:nvSpPr>
          <p:spPr>
            <a:xfrm>
              <a:off x="4919543" y="1618525"/>
              <a:ext cx="3378285" cy="1724384"/>
            </a:xfrm>
            <a:custGeom>
              <a:avLst/>
              <a:gdLst>
                <a:gd name="connsiteX0" fmla="*/ 0 w 2207837"/>
                <a:gd name="connsiteY0" fmla="*/ 0 h 1514833"/>
                <a:gd name="connsiteX1" fmla="*/ 79836 w 2207837"/>
                <a:gd name="connsiteY1" fmla="*/ 0 h 1514833"/>
                <a:gd name="connsiteX2" fmla="*/ 79836 w 2207837"/>
                <a:gd name="connsiteY2" fmla="*/ 25643 h 1514833"/>
                <a:gd name="connsiteX3" fmla="*/ 102646 w 2207837"/>
                <a:gd name="connsiteY3" fmla="*/ 25643 h 1514833"/>
                <a:gd name="connsiteX4" fmla="*/ 102646 w 2207837"/>
                <a:gd name="connsiteY4" fmla="*/ 82627 h 1514833"/>
                <a:gd name="connsiteX5" fmla="*/ 138762 w 2207837"/>
                <a:gd name="connsiteY5" fmla="*/ 82627 h 1514833"/>
                <a:gd name="connsiteX6" fmla="*/ 138762 w 2207837"/>
                <a:gd name="connsiteY6" fmla="*/ 115868 h 1514833"/>
                <a:gd name="connsiteX7" fmla="*/ 149217 w 2207837"/>
                <a:gd name="connsiteY7" fmla="*/ 115868 h 1514833"/>
                <a:gd name="connsiteX8" fmla="*/ 149217 w 2207837"/>
                <a:gd name="connsiteY8" fmla="*/ 143411 h 1514833"/>
                <a:gd name="connsiteX9" fmla="*/ 165374 w 2207837"/>
                <a:gd name="connsiteY9" fmla="*/ 143411 h 1514833"/>
                <a:gd name="connsiteX10" fmla="*/ 165374 w 2207837"/>
                <a:gd name="connsiteY10" fmla="*/ 177601 h 1514833"/>
                <a:gd name="connsiteX11" fmla="*/ 181531 w 2207837"/>
                <a:gd name="connsiteY11" fmla="*/ 177601 h 1514833"/>
                <a:gd name="connsiteX12" fmla="*/ 181531 w 2207837"/>
                <a:gd name="connsiteY12" fmla="*/ 207993 h 1514833"/>
                <a:gd name="connsiteX13" fmla="*/ 199589 w 2207837"/>
                <a:gd name="connsiteY13" fmla="*/ 207993 h 1514833"/>
                <a:gd name="connsiteX14" fmla="*/ 199589 w 2207837"/>
                <a:gd name="connsiteY14" fmla="*/ 243133 h 1514833"/>
                <a:gd name="connsiteX15" fmla="*/ 210994 w 2207837"/>
                <a:gd name="connsiteY15" fmla="*/ 243133 h 1514833"/>
                <a:gd name="connsiteX16" fmla="*/ 210994 w 2207837"/>
                <a:gd name="connsiteY16" fmla="*/ 311514 h 1514833"/>
                <a:gd name="connsiteX17" fmla="*/ 223350 w 2207837"/>
                <a:gd name="connsiteY17" fmla="*/ 311514 h 1514833"/>
                <a:gd name="connsiteX18" fmla="*/ 223350 w 2207837"/>
                <a:gd name="connsiteY18" fmla="*/ 348554 h 1514833"/>
                <a:gd name="connsiteX19" fmla="*/ 299384 w 2207837"/>
                <a:gd name="connsiteY19" fmla="*/ 348554 h 1514833"/>
                <a:gd name="connsiteX20" fmla="*/ 299384 w 2207837"/>
                <a:gd name="connsiteY20" fmla="*/ 384644 h 1514833"/>
                <a:gd name="connsiteX21" fmla="*/ 319343 w 2207837"/>
                <a:gd name="connsiteY21" fmla="*/ 384644 h 1514833"/>
                <a:gd name="connsiteX22" fmla="*/ 319343 w 2207837"/>
                <a:gd name="connsiteY22" fmla="*/ 427383 h 1514833"/>
                <a:gd name="connsiteX23" fmla="*/ 331698 w 2207837"/>
                <a:gd name="connsiteY23" fmla="*/ 427383 h 1514833"/>
                <a:gd name="connsiteX24" fmla="*/ 331698 w 2207837"/>
                <a:gd name="connsiteY24" fmla="*/ 467272 h 1514833"/>
                <a:gd name="connsiteX25" fmla="*/ 369715 w 2207837"/>
                <a:gd name="connsiteY25" fmla="*/ 467272 h 1514833"/>
                <a:gd name="connsiteX26" fmla="*/ 369715 w 2207837"/>
                <a:gd name="connsiteY26" fmla="*/ 557497 h 1514833"/>
                <a:gd name="connsiteX27" fmla="*/ 385873 w 2207837"/>
                <a:gd name="connsiteY27" fmla="*/ 557497 h 1514833"/>
                <a:gd name="connsiteX28" fmla="*/ 385873 w 2207837"/>
                <a:gd name="connsiteY28" fmla="*/ 646772 h 1514833"/>
                <a:gd name="connsiteX29" fmla="*/ 638686 w 2207837"/>
                <a:gd name="connsiteY29" fmla="*/ 646772 h 1514833"/>
                <a:gd name="connsiteX30" fmla="*/ 638686 w 2207837"/>
                <a:gd name="connsiteY30" fmla="*/ 709455 h 1514833"/>
                <a:gd name="connsiteX31" fmla="*/ 663397 w 2207837"/>
                <a:gd name="connsiteY31" fmla="*/ 709455 h 1514833"/>
                <a:gd name="connsiteX32" fmla="*/ 663397 w 2207837"/>
                <a:gd name="connsiteY32" fmla="*/ 775937 h 1514833"/>
                <a:gd name="connsiteX33" fmla="*/ 675752 w 2207837"/>
                <a:gd name="connsiteY33" fmla="*/ 775937 h 1514833"/>
                <a:gd name="connsiteX34" fmla="*/ 675752 w 2207837"/>
                <a:gd name="connsiteY34" fmla="*/ 838620 h 1514833"/>
                <a:gd name="connsiteX35" fmla="*/ 1600516 w 2207837"/>
                <a:gd name="connsiteY35" fmla="*/ 838620 h 1514833"/>
                <a:gd name="connsiteX36" fmla="*/ 1600516 w 2207837"/>
                <a:gd name="connsiteY36" fmla="*/ 1063708 h 1514833"/>
                <a:gd name="connsiteX37" fmla="*/ 1652789 w 2207837"/>
                <a:gd name="connsiteY37" fmla="*/ 1063708 h 1514833"/>
                <a:gd name="connsiteX38" fmla="*/ 1652789 w 2207837"/>
                <a:gd name="connsiteY38" fmla="*/ 1514834 h 1514833"/>
                <a:gd name="connsiteX39" fmla="*/ 2207837 w 2207837"/>
                <a:gd name="connsiteY39" fmla="*/ 1514834 h 151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7837" h="1514833">
                  <a:moveTo>
                    <a:pt x="0" y="0"/>
                  </a:moveTo>
                  <a:lnTo>
                    <a:pt x="79836" y="0"/>
                  </a:lnTo>
                  <a:lnTo>
                    <a:pt x="79836" y="25643"/>
                  </a:lnTo>
                  <a:lnTo>
                    <a:pt x="102646" y="25643"/>
                  </a:lnTo>
                  <a:lnTo>
                    <a:pt x="102646" y="82627"/>
                  </a:lnTo>
                  <a:lnTo>
                    <a:pt x="138762" y="82627"/>
                  </a:lnTo>
                  <a:lnTo>
                    <a:pt x="138762" y="115868"/>
                  </a:lnTo>
                  <a:lnTo>
                    <a:pt x="149217" y="115868"/>
                  </a:lnTo>
                  <a:lnTo>
                    <a:pt x="149217" y="143411"/>
                  </a:lnTo>
                  <a:lnTo>
                    <a:pt x="165374" y="143411"/>
                  </a:lnTo>
                  <a:lnTo>
                    <a:pt x="165374" y="177601"/>
                  </a:lnTo>
                  <a:lnTo>
                    <a:pt x="181531" y="177601"/>
                  </a:lnTo>
                  <a:lnTo>
                    <a:pt x="181531" y="207993"/>
                  </a:lnTo>
                  <a:lnTo>
                    <a:pt x="199589" y="207993"/>
                  </a:lnTo>
                  <a:lnTo>
                    <a:pt x="199589" y="243133"/>
                  </a:lnTo>
                  <a:lnTo>
                    <a:pt x="210994" y="243133"/>
                  </a:lnTo>
                  <a:lnTo>
                    <a:pt x="210994" y="311514"/>
                  </a:lnTo>
                  <a:lnTo>
                    <a:pt x="223350" y="311514"/>
                  </a:lnTo>
                  <a:lnTo>
                    <a:pt x="223350" y="348554"/>
                  </a:lnTo>
                  <a:lnTo>
                    <a:pt x="299384" y="348554"/>
                  </a:lnTo>
                  <a:lnTo>
                    <a:pt x="299384" y="384644"/>
                  </a:lnTo>
                  <a:lnTo>
                    <a:pt x="319343" y="384644"/>
                  </a:lnTo>
                  <a:lnTo>
                    <a:pt x="319343" y="427383"/>
                  </a:lnTo>
                  <a:lnTo>
                    <a:pt x="331698" y="427383"/>
                  </a:lnTo>
                  <a:lnTo>
                    <a:pt x="331698" y="467272"/>
                  </a:lnTo>
                  <a:lnTo>
                    <a:pt x="369715" y="467272"/>
                  </a:lnTo>
                  <a:lnTo>
                    <a:pt x="369715" y="557497"/>
                  </a:lnTo>
                  <a:lnTo>
                    <a:pt x="385873" y="557497"/>
                  </a:lnTo>
                  <a:lnTo>
                    <a:pt x="385873" y="646772"/>
                  </a:lnTo>
                  <a:lnTo>
                    <a:pt x="638686" y="646772"/>
                  </a:lnTo>
                  <a:lnTo>
                    <a:pt x="638686" y="709455"/>
                  </a:lnTo>
                  <a:lnTo>
                    <a:pt x="663397" y="709455"/>
                  </a:lnTo>
                  <a:lnTo>
                    <a:pt x="663397" y="775937"/>
                  </a:lnTo>
                  <a:lnTo>
                    <a:pt x="675752" y="775937"/>
                  </a:lnTo>
                  <a:lnTo>
                    <a:pt x="675752" y="838620"/>
                  </a:lnTo>
                  <a:lnTo>
                    <a:pt x="1600516" y="838620"/>
                  </a:lnTo>
                  <a:lnTo>
                    <a:pt x="1600516" y="1063708"/>
                  </a:lnTo>
                  <a:lnTo>
                    <a:pt x="1652789" y="1063708"/>
                  </a:lnTo>
                  <a:lnTo>
                    <a:pt x="1652789" y="1514834"/>
                  </a:lnTo>
                  <a:lnTo>
                    <a:pt x="2207837" y="1514834"/>
                  </a:lnTo>
                </a:path>
              </a:pathLst>
            </a:custGeom>
            <a:noFill/>
            <a:ln w="19050" cap="flat">
              <a:solidFill>
                <a:srgbClr val="268500"/>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3" name="Freeform 22">
              <a:extLst>
                <a:ext uri="{FF2B5EF4-FFF2-40B4-BE49-F238E27FC236}">
                  <a16:creationId xmlns:a16="http://schemas.microsoft.com/office/drawing/2014/main" id="{29C99CF6-C164-26E8-D15F-963ABF77AF64}"/>
                </a:ext>
              </a:extLst>
            </p:cNvPr>
            <p:cNvSpPr/>
            <p:nvPr/>
          </p:nvSpPr>
          <p:spPr>
            <a:xfrm>
              <a:off x="4919543" y="1618525"/>
              <a:ext cx="3056889" cy="1560054"/>
            </a:xfrm>
            <a:custGeom>
              <a:avLst/>
              <a:gdLst>
                <a:gd name="connsiteX0" fmla="*/ 0 w 1997793"/>
                <a:gd name="connsiteY0" fmla="*/ 0 h 1370473"/>
                <a:gd name="connsiteX1" fmla="*/ 72232 w 1997793"/>
                <a:gd name="connsiteY1" fmla="*/ 0 h 1370473"/>
                <a:gd name="connsiteX2" fmla="*/ 72232 w 1997793"/>
                <a:gd name="connsiteY2" fmla="*/ 18045 h 1370473"/>
                <a:gd name="connsiteX3" fmla="*/ 91241 w 1997793"/>
                <a:gd name="connsiteY3" fmla="*/ 18045 h 1370473"/>
                <a:gd name="connsiteX4" fmla="*/ 91241 w 1997793"/>
                <a:gd name="connsiteY4" fmla="*/ 37040 h 1370473"/>
                <a:gd name="connsiteX5" fmla="*/ 115001 w 1997793"/>
                <a:gd name="connsiteY5" fmla="*/ 37040 h 1370473"/>
                <a:gd name="connsiteX6" fmla="*/ 115001 w 1997793"/>
                <a:gd name="connsiteY6" fmla="*/ 62683 h 1370473"/>
                <a:gd name="connsiteX7" fmla="*/ 133060 w 1997793"/>
                <a:gd name="connsiteY7" fmla="*/ 62683 h 1370473"/>
                <a:gd name="connsiteX8" fmla="*/ 133060 w 1997793"/>
                <a:gd name="connsiteY8" fmla="*/ 100672 h 1370473"/>
                <a:gd name="connsiteX9" fmla="*/ 144465 w 1997793"/>
                <a:gd name="connsiteY9" fmla="*/ 100672 h 1370473"/>
                <a:gd name="connsiteX10" fmla="*/ 144465 w 1997793"/>
                <a:gd name="connsiteY10" fmla="*/ 152908 h 1370473"/>
                <a:gd name="connsiteX11" fmla="*/ 160622 w 1997793"/>
                <a:gd name="connsiteY11" fmla="*/ 152908 h 1370473"/>
                <a:gd name="connsiteX12" fmla="*/ 160622 w 1997793"/>
                <a:gd name="connsiteY12" fmla="*/ 186149 h 1370473"/>
                <a:gd name="connsiteX13" fmla="*/ 172977 w 1997793"/>
                <a:gd name="connsiteY13" fmla="*/ 186149 h 1370473"/>
                <a:gd name="connsiteX14" fmla="*/ 172977 w 1997793"/>
                <a:gd name="connsiteY14" fmla="*/ 212742 h 1370473"/>
                <a:gd name="connsiteX15" fmla="*/ 210044 w 1997793"/>
                <a:gd name="connsiteY15" fmla="*/ 212742 h 1370473"/>
                <a:gd name="connsiteX16" fmla="*/ 210044 w 1997793"/>
                <a:gd name="connsiteY16" fmla="*/ 245033 h 1370473"/>
                <a:gd name="connsiteX17" fmla="*/ 222399 w 1997793"/>
                <a:gd name="connsiteY17" fmla="*/ 245033 h 1370473"/>
                <a:gd name="connsiteX18" fmla="*/ 222399 w 1997793"/>
                <a:gd name="connsiteY18" fmla="*/ 281123 h 1370473"/>
                <a:gd name="connsiteX19" fmla="*/ 241408 w 1997793"/>
                <a:gd name="connsiteY19" fmla="*/ 281123 h 1370473"/>
                <a:gd name="connsiteX20" fmla="*/ 241408 w 1997793"/>
                <a:gd name="connsiteY20" fmla="*/ 302967 h 1370473"/>
                <a:gd name="connsiteX21" fmla="*/ 258516 w 1997793"/>
                <a:gd name="connsiteY21" fmla="*/ 302967 h 1370473"/>
                <a:gd name="connsiteX22" fmla="*/ 258516 w 1997793"/>
                <a:gd name="connsiteY22" fmla="*/ 330509 h 1370473"/>
                <a:gd name="connsiteX23" fmla="*/ 273722 w 1997793"/>
                <a:gd name="connsiteY23" fmla="*/ 330509 h 1370473"/>
                <a:gd name="connsiteX24" fmla="*/ 273722 w 1997793"/>
                <a:gd name="connsiteY24" fmla="*/ 376097 h 1370473"/>
                <a:gd name="connsiteX25" fmla="*/ 340252 w 1997793"/>
                <a:gd name="connsiteY25" fmla="*/ 376097 h 1370473"/>
                <a:gd name="connsiteX26" fmla="*/ 340252 w 1997793"/>
                <a:gd name="connsiteY26" fmla="*/ 388443 h 1370473"/>
                <a:gd name="connsiteX27" fmla="*/ 356409 w 1997793"/>
                <a:gd name="connsiteY27" fmla="*/ 388443 h 1370473"/>
                <a:gd name="connsiteX28" fmla="*/ 356409 w 1997793"/>
                <a:gd name="connsiteY28" fmla="*/ 423584 h 1370473"/>
                <a:gd name="connsiteX29" fmla="*/ 446700 w 1997793"/>
                <a:gd name="connsiteY29" fmla="*/ 423584 h 1370473"/>
                <a:gd name="connsiteX30" fmla="*/ 446700 w 1997793"/>
                <a:gd name="connsiteY30" fmla="*/ 443528 h 1370473"/>
                <a:gd name="connsiteX31" fmla="*/ 470460 w 1997793"/>
                <a:gd name="connsiteY31" fmla="*/ 443528 h 1370473"/>
                <a:gd name="connsiteX32" fmla="*/ 470460 w 1997793"/>
                <a:gd name="connsiteY32" fmla="*/ 475819 h 1370473"/>
                <a:gd name="connsiteX33" fmla="*/ 498023 w 1997793"/>
                <a:gd name="connsiteY33" fmla="*/ 475819 h 1370473"/>
                <a:gd name="connsiteX34" fmla="*/ 498023 w 1997793"/>
                <a:gd name="connsiteY34" fmla="*/ 495764 h 1370473"/>
                <a:gd name="connsiteX35" fmla="*/ 517982 w 1997793"/>
                <a:gd name="connsiteY35" fmla="*/ 495764 h 1370473"/>
                <a:gd name="connsiteX36" fmla="*/ 517982 w 1997793"/>
                <a:gd name="connsiteY36" fmla="*/ 530904 h 1370473"/>
                <a:gd name="connsiteX37" fmla="*/ 532238 w 1997793"/>
                <a:gd name="connsiteY37" fmla="*/ 530904 h 1370473"/>
                <a:gd name="connsiteX38" fmla="*/ 532238 w 1997793"/>
                <a:gd name="connsiteY38" fmla="*/ 553698 h 1370473"/>
                <a:gd name="connsiteX39" fmla="*/ 580710 w 1997793"/>
                <a:gd name="connsiteY39" fmla="*/ 553698 h 1370473"/>
                <a:gd name="connsiteX40" fmla="*/ 580710 w 1997793"/>
                <a:gd name="connsiteY40" fmla="*/ 580291 h 1370473"/>
                <a:gd name="connsiteX41" fmla="*/ 580710 w 1997793"/>
                <a:gd name="connsiteY41" fmla="*/ 605934 h 1370473"/>
                <a:gd name="connsiteX42" fmla="*/ 591164 w 1997793"/>
                <a:gd name="connsiteY42" fmla="*/ 605934 h 1370473"/>
                <a:gd name="connsiteX43" fmla="*/ 591164 w 1997793"/>
                <a:gd name="connsiteY43" fmla="*/ 625878 h 1370473"/>
                <a:gd name="connsiteX44" fmla="*/ 602569 w 1997793"/>
                <a:gd name="connsiteY44" fmla="*/ 625878 h 1370473"/>
                <a:gd name="connsiteX45" fmla="*/ 602569 w 1997793"/>
                <a:gd name="connsiteY45" fmla="*/ 649622 h 1370473"/>
                <a:gd name="connsiteX46" fmla="*/ 611123 w 1997793"/>
                <a:gd name="connsiteY46" fmla="*/ 649622 h 1370473"/>
                <a:gd name="connsiteX47" fmla="*/ 611123 w 1997793"/>
                <a:gd name="connsiteY47" fmla="*/ 673365 h 1370473"/>
                <a:gd name="connsiteX48" fmla="*/ 617776 w 1997793"/>
                <a:gd name="connsiteY48" fmla="*/ 673365 h 1370473"/>
                <a:gd name="connsiteX49" fmla="*/ 617776 w 1997793"/>
                <a:gd name="connsiteY49" fmla="*/ 716103 h 1370473"/>
                <a:gd name="connsiteX50" fmla="*/ 617776 w 1997793"/>
                <a:gd name="connsiteY50" fmla="*/ 719902 h 1370473"/>
                <a:gd name="connsiteX51" fmla="*/ 625380 w 1997793"/>
                <a:gd name="connsiteY51" fmla="*/ 719902 h 1370473"/>
                <a:gd name="connsiteX52" fmla="*/ 625380 w 1997793"/>
                <a:gd name="connsiteY52" fmla="*/ 743646 h 1370473"/>
                <a:gd name="connsiteX53" fmla="*/ 664347 w 1997793"/>
                <a:gd name="connsiteY53" fmla="*/ 743646 h 1370473"/>
                <a:gd name="connsiteX54" fmla="*/ 664347 w 1997793"/>
                <a:gd name="connsiteY54" fmla="*/ 768339 h 1370473"/>
                <a:gd name="connsiteX55" fmla="*/ 689058 w 1997793"/>
                <a:gd name="connsiteY55" fmla="*/ 768339 h 1370473"/>
                <a:gd name="connsiteX56" fmla="*/ 689058 w 1997793"/>
                <a:gd name="connsiteY56" fmla="*/ 796831 h 1370473"/>
                <a:gd name="connsiteX57" fmla="*/ 716620 w 1997793"/>
                <a:gd name="connsiteY57" fmla="*/ 796831 h 1370473"/>
                <a:gd name="connsiteX58" fmla="*/ 716620 w 1997793"/>
                <a:gd name="connsiteY58" fmla="*/ 871861 h 1370473"/>
                <a:gd name="connsiteX59" fmla="*/ 839225 w 1997793"/>
                <a:gd name="connsiteY59" fmla="*/ 871861 h 1370473"/>
                <a:gd name="connsiteX60" fmla="*/ 839225 w 1997793"/>
                <a:gd name="connsiteY60" fmla="*/ 901302 h 1370473"/>
                <a:gd name="connsiteX61" fmla="*/ 986541 w 1997793"/>
                <a:gd name="connsiteY61" fmla="*/ 901302 h 1370473"/>
                <a:gd name="connsiteX62" fmla="*/ 986541 w 1997793"/>
                <a:gd name="connsiteY62" fmla="*/ 946890 h 1370473"/>
                <a:gd name="connsiteX63" fmla="*/ 1020756 w 1997793"/>
                <a:gd name="connsiteY63" fmla="*/ 946890 h 1370473"/>
                <a:gd name="connsiteX64" fmla="*/ 1020756 w 1997793"/>
                <a:gd name="connsiteY64" fmla="*/ 987729 h 1370473"/>
                <a:gd name="connsiteX65" fmla="*/ 1118650 w 1997793"/>
                <a:gd name="connsiteY65" fmla="*/ 987729 h 1370473"/>
                <a:gd name="connsiteX66" fmla="*/ 1118650 w 1997793"/>
                <a:gd name="connsiteY66" fmla="*/ 1036165 h 1370473"/>
                <a:gd name="connsiteX67" fmla="*/ 1127204 w 1997793"/>
                <a:gd name="connsiteY67" fmla="*/ 1036165 h 1370473"/>
                <a:gd name="connsiteX68" fmla="*/ 1127204 w 1997793"/>
                <a:gd name="connsiteY68" fmla="*/ 1082703 h 1370473"/>
                <a:gd name="connsiteX69" fmla="*/ 1270718 w 1997793"/>
                <a:gd name="connsiteY69" fmla="*/ 1082703 h 1370473"/>
                <a:gd name="connsiteX70" fmla="*/ 1270718 w 1997793"/>
                <a:gd name="connsiteY70" fmla="*/ 1140637 h 1370473"/>
                <a:gd name="connsiteX71" fmla="*/ 1413282 w 1997793"/>
                <a:gd name="connsiteY71" fmla="*/ 1140637 h 1370473"/>
                <a:gd name="connsiteX72" fmla="*/ 1413282 w 1997793"/>
                <a:gd name="connsiteY72" fmla="*/ 1209018 h 1370473"/>
                <a:gd name="connsiteX73" fmla="*/ 1544440 w 1997793"/>
                <a:gd name="connsiteY73" fmla="*/ 1209018 h 1370473"/>
                <a:gd name="connsiteX74" fmla="*/ 1544440 w 1997793"/>
                <a:gd name="connsiteY74" fmla="*/ 1280248 h 1370473"/>
                <a:gd name="connsiteX75" fmla="*/ 1622375 w 1997793"/>
                <a:gd name="connsiteY75" fmla="*/ 1280248 h 1370473"/>
                <a:gd name="connsiteX76" fmla="*/ 1622375 w 1997793"/>
                <a:gd name="connsiteY76" fmla="*/ 1370474 h 1370473"/>
                <a:gd name="connsiteX77" fmla="*/ 1997793 w 1997793"/>
                <a:gd name="connsiteY77" fmla="*/ 1370474 h 1370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1997793" h="1370473">
                  <a:moveTo>
                    <a:pt x="0" y="0"/>
                  </a:moveTo>
                  <a:lnTo>
                    <a:pt x="72232" y="0"/>
                  </a:lnTo>
                  <a:lnTo>
                    <a:pt x="72232" y="18045"/>
                  </a:lnTo>
                  <a:lnTo>
                    <a:pt x="91241" y="18045"/>
                  </a:lnTo>
                  <a:lnTo>
                    <a:pt x="91241" y="37040"/>
                  </a:lnTo>
                  <a:lnTo>
                    <a:pt x="115001" y="37040"/>
                  </a:lnTo>
                  <a:lnTo>
                    <a:pt x="115001" y="62683"/>
                  </a:lnTo>
                  <a:lnTo>
                    <a:pt x="133060" y="62683"/>
                  </a:lnTo>
                  <a:lnTo>
                    <a:pt x="133060" y="100672"/>
                  </a:lnTo>
                  <a:lnTo>
                    <a:pt x="144465" y="100672"/>
                  </a:lnTo>
                  <a:lnTo>
                    <a:pt x="144465" y="152908"/>
                  </a:lnTo>
                  <a:lnTo>
                    <a:pt x="160622" y="152908"/>
                  </a:lnTo>
                  <a:lnTo>
                    <a:pt x="160622" y="186149"/>
                  </a:lnTo>
                  <a:lnTo>
                    <a:pt x="172977" y="186149"/>
                  </a:lnTo>
                  <a:lnTo>
                    <a:pt x="172977" y="212742"/>
                  </a:lnTo>
                  <a:lnTo>
                    <a:pt x="210044" y="212742"/>
                  </a:lnTo>
                  <a:lnTo>
                    <a:pt x="210044" y="245033"/>
                  </a:lnTo>
                  <a:lnTo>
                    <a:pt x="222399" y="245033"/>
                  </a:lnTo>
                  <a:lnTo>
                    <a:pt x="222399" y="281123"/>
                  </a:lnTo>
                  <a:lnTo>
                    <a:pt x="241408" y="281123"/>
                  </a:lnTo>
                  <a:lnTo>
                    <a:pt x="241408" y="302967"/>
                  </a:lnTo>
                  <a:lnTo>
                    <a:pt x="258516" y="302967"/>
                  </a:lnTo>
                  <a:lnTo>
                    <a:pt x="258516" y="330509"/>
                  </a:lnTo>
                  <a:lnTo>
                    <a:pt x="273722" y="330509"/>
                  </a:lnTo>
                  <a:lnTo>
                    <a:pt x="273722" y="376097"/>
                  </a:lnTo>
                  <a:lnTo>
                    <a:pt x="340252" y="376097"/>
                  </a:lnTo>
                  <a:lnTo>
                    <a:pt x="340252" y="388443"/>
                  </a:lnTo>
                  <a:lnTo>
                    <a:pt x="356409" y="388443"/>
                  </a:lnTo>
                  <a:lnTo>
                    <a:pt x="356409" y="423584"/>
                  </a:lnTo>
                  <a:lnTo>
                    <a:pt x="446700" y="423584"/>
                  </a:lnTo>
                  <a:lnTo>
                    <a:pt x="446700" y="443528"/>
                  </a:lnTo>
                  <a:lnTo>
                    <a:pt x="470460" y="443528"/>
                  </a:lnTo>
                  <a:lnTo>
                    <a:pt x="470460" y="475819"/>
                  </a:lnTo>
                  <a:lnTo>
                    <a:pt x="498023" y="475819"/>
                  </a:lnTo>
                  <a:lnTo>
                    <a:pt x="498023" y="495764"/>
                  </a:lnTo>
                  <a:lnTo>
                    <a:pt x="517982" y="495764"/>
                  </a:lnTo>
                  <a:lnTo>
                    <a:pt x="517982" y="530904"/>
                  </a:lnTo>
                  <a:lnTo>
                    <a:pt x="532238" y="530904"/>
                  </a:lnTo>
                  <a:lnTo>
                    <a:pt x="532238" y="553698"/>
                  </a:lnTo>
                  <a:lnTo>
                    <a:pt x="580710" y="553698"/>
                  </a:lnTo>
                  <a:lnTo>
                    <a:pt x="580710" y="580291"/>
                  </a:lnTo>
                  <a:lnTo>
                    <a:pt x="580710" y="605934"/>
                  </a:lnTo>
                  <a:lnTo>
                    <a:pt x="591164" y="605934"/>
                  </a:lnTo>
                  <a:lnTo>
                    <a:pt x="591164" y="625878"/>
                  </a:lnTo>
                  <a:lnTo>
                    <a:pt x="602569" y="625878"/>
                  </a:lnTo>
                  <a:lnTo>
                    <a:pt x="602569" y="649622"/>
                  </a:lnTo>
                  <a:lnTo>
                    <a:pt x="611123" y="649622"/>
                  </a:lnTo>
                  <a:lnTo>
                    <a:pt x="611123" y="673365"/>
                  </a:lnTo>
                  <a:lnTo>
                    <a:pt x="617776" y="673365"/>
                  </a:lnTo>
                  <a:lnTo>
                    <a:pt x="617776" y="716103"/>
                  </a:lnTo>
                  <a:lnTo>
                    <a:pt x="617776" y="719902"/>
                  </a:lnTo>
                  <a:lnTo>
                    <a:pt x="625380" y="719902"/>
                  </a:lnTo>
                  <a:lnTo>
                    <a:pt x="625380" y="743646"/>
                  </a:lnTo>
                  <a:lnTo>
                    <a:pt x="664347" y="743646"/>
                  </a:lnTo>
                  <a:lnTo>
                    <a:pt x="664347" y="768339"/>
                  </a:lnTo>
                  <a:lnTo>
                    <a:pt x="689058" y="768339"/>
                  </a:lnTo>
                  <a:lnTo>
                    <a:pt x="689058" y="796831"/>
                  </a:lnTo>
                  <a:lnTo>
                    <a:pt x="716620" y="796831"/>
                  </a:lnTo>
                  <a:lnTo>
                    <a:pt x="716620" y="871861"/>
                  </a:lnTo>
                  <a:lnTo>
                    <a:pt x="839225" y="871861"/>
                  </a:lnTo>
                  <a:lnTo>
                    <a:pt x="839225" y="901302"/>
                  </a:lnTo>
                  <a:lnTo>
                    <a:pt x="986541" y="901302"/>
                  </a:lnTo>
                  <a:lnTo>
                    <a:pt x="986541" y="946890"/>
                  </a:lnTo>
                  <a:lnTo>
                    <a:pt x="1020756" y="946890"/>
                  </a:lnTo>
                  <a:lnTo>
                    <a:pt x="1020756" y="987729"/>
                  </a:lnTo>
                  <a:lnTo>
                    <a:pt x="1118650" y="987729"/>
                  </a:lnTo>
                  <a:lnTo>
                    <a:pt x="1118650" y="1036165"/>
                  </a:lnTo>
                  <a:lnTo>
                    <a:pt x="1127204" y="1036165"/>
                  </a:lnTo>
                  <a:lnTo>
                    <a:pt x="1127204" y="1082703"/>
                  </a:lnTo>
                  <a:lnTo>
                    <a:pt x="1270718" y="1082703"/>
                  </a:lnTo>
                  <a:lnTo>
                    <a:pt x="1270718" y="1140637"/>
                  </a:lnTo>
                  <a:lnTo>
                    <a:pt x="1413282" y="1140637"/>
                  </a:lnTo>
                  <a:lnTo>
                    <a:pt x="1413282" y="1209018"/>
                  </a:lnTo>
                  <a:lnTo>
                    <a:pt x="1544440" y="1209018"/>
                  </a:lnTo>
                  <a:lnTo>
                    <a:pt x="1544440" y="1280248"/>
                  </a:lnTo>
                  <a:lnTo>
                    <a:pt x="1622375" y="1280248"/>
                  </a:lnTo>
                  <a:lnTo>
                    <a:pt x="1622375" y="1370474"/>
                  </a:lnTo>
                  <a:lnTo>
                    <a:pt x="1997793" y="1370474"/>
                  </a:lnTo>
                </a:path>
              </a:pathLst>
            </a:custGeom>
            <a:noFill/>
            <a:ln w="19050" cap="flat">
              <a:solidFill>
                <a:srgbClr val="7030A0"/>
              </a:solidFill>
              <a:prstDash val="solid"/>
              <a:miter/>
            </a:ln>
          </p:spPr>
          <p:txBody>
            <a:bodyPr rtlCol="0" anchor="ctr"/>
            <a:lstStyle/>
            <a:p>
              <a:pPr marL="0" marR="0" lvl="0" indent="0" algn="l"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Verdana"/>
                <a:ea typeface="+mn-ea"/>
                <a:cs typeface="+mn-cs"/>
              </a:endParaRPr>
            </a:p>
          </p:txBody>
        </p:sp>
        <p:sp>
          <p:nvSpPr>
            <p:cNvPr id="29" name="TextBox 28">
              <a:extLst>
                <a:ext uri="{FF2B5EF4-FFF2-40B4-BE49-F238E27FC236}">
                  <a16:creationId xmlns:a16="http://schemas.microsoft.com/office/drawing/2014/main" id="{B4DDBD39-96B8-4D53-A6D1-CEA4C23DD2A7}"/>
                </a:ext>
              </a:extLst>
            </p:cNvPr>
            <p:cNvSpPr txBox="1"/>
            <p:nvPr/>
          </p:nvSpPr>
          <p:spPr>
            <a:xfrm>
              <a:off x="8182182" y="2310153"/>
              <a:ext cx="1007806" cy="269070"/>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DA3A16"/>
                  </a:solidFill>
                  <a:effectLst/>
                  <a:uLnTx/>
                  <a:uFillTx/>
                  <a:latin typeface="Verdana"/>
                  <a:ea typeface="+mn-ea"/>
                  <a:cs typeface="+mn-cs"/>
                </a:rPr>
                <a:t>Alter ≥ 20</a:t>
              </a:r>
            </a:p>
          </p:txBody>
        </p:sp>
        <p:sp>
          <p:nvSpPr>
            <p:cNvPr id="30" name="TextBox 29">
              <a:extLst>
                <a:ext uri="{FF2B5EF4-FFF2-40B4-BE49-F238E27FC236}">
                  <a16:creationId xmlns:a16="http://schemas.microsoft.com/office/drawing/2014/main" id="{A9B3924E-72D8-3387-2163-7DE6D89F8A4D}"/>
                </a:ext>
              </a:extLst>
            </p:cNvPr>
            <p:cNvSpPr txBox="1"/>
            <p:nvPr/>
          </p:nvSpPr>
          <p:spPr>
            <a:xfrm>
              <a:off x="8249320" y="3186325"/>
              <a:ext cx="1007806" cy="269070"/>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268500"/>
                  </a:solidFill>
                  <a:effectLst/>
                  <a:uLnTx/>
                  <a:uFillTx/>
                  <a:latin typeface="Verdana"/>
                  <a:ea typeface="+mn-ea"/>
                  <a:cs typeface="+mn-cs"/>
                </a:rPr>
                <a:t>Alter 5-9</a:t>
              </a:r>
            </a:p>
          </p:txBody>
        </p:sp>
        <p:sp>
          <p:nvSpPr>
            <p:cNvPr id="31" name="TextBox 30">
              <a:extLst>
                <a:ext uri="{FF2B5EF4-FFF2-40B4-BE49-F238E27FC236}">
                  <a16:creationId xmlns:a16="http://schemas.microsoft.com/office/drawing/2014/main" id="{D6C1662C-8A89-BA1E-5837-61F944228E6B}"/>
                </a:ext>
              </a:extLst>
            </p:cNvPr>
            <p:cNvSpPr txBox="1"/>
            <p:nvPr/>
          </p:nvSpPr>
          <p:spPr>
            <a:xfrm>
              <a:off x="8089349" y="2991675"/>
              <a:ext cx="1007806" cy="269070"/>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7030A0"/>
                  </a:solidFill>
                  <a:effectLst/>
                  <a:uLnTx/>
                  <a:uFillTx/>
                  <a:latin typeface="Verdana"/>
                  <a:ea typeface="+mn-ea"/>
                  <a:cs typeface="+mn-cs"/>
                </a:rPr>
                <a:t>Alter 15-19</a:t>
              </a:r>
            </a:p>
          </p:txBody>
        </p:sp>
        <p:sp>
          <p:nvSpPr>
            <p:cNvPr id="32" name="TextBox 31">
              <a:extLst>
                <a:ext uri="{FF2B5EF4-FFF2-40B4-BE49-F238E27FC236}">
                  <a16:creationId xmlns:a16="http://schemas.microsoft.com/office/drawing/2014/main" id="{BD117DEE-34CC-452C-0021-F2529AFB0282}"/>
                </a:ext>
              </a:extLst>
            </p:cNvPr>
            <p:cNvSpPr txBox="1"/>
            <p:nvPr/>
          </p:nvSpPr>
          <p:spPr>
            <a:xfrm>
              <a:off x="8089349" y="2806397"/>
              <a:ext cx="1007806" cy="269070"/>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007FAD"/>
                  </a:solidFill>
                  <a:effectLst/>
                  <a:uLnTx/>
                  <a:uFillTx/>
                  <a:latin typeface="Verdana"/>
                  <a:ea typeface="+mn-ea"/>
                  <a:cs typeface="+mn-cs"/>
                </a:rPr>
                <a:t>Alter 10-14</a:t>
              </a:r>
            </a:p>
          </p:txBody>
        </p:sp>
      </p:grpSp>
      <p:sp>
        <p:nvSpPr>
          <p:cNvPr id="25" name="TextBox 24">
            <a:extLst>
              <a:ext uri="{FF2B5EF4-FFF2-40B4-BE49-F238E27FC236}">
                <a16:creationId xmlns:a16="http://schemas.microsoft.com/office/drawing/2014/main" id="{9CDE6C0A-A4E6-3C52-7544-8803B9554CDE}"/>
              </a:ext>
            </a:extLst>
          </p:cNvPr>
          <p:cNvSpPr txBox="1"/>
          <p:nvPr/>
        </p:nvSpPr>
        <p:spPr>
          <a:xfrm>
            <a:off x="4222750" y="987868"/>
            <a:ext cx="4169576" cy="479747"/>
          </a:xfrm>
          <a:prstGeom prst="rect">
            <a:avLst/>
          </a:prstGeom>
          <a:noFill/>
        </p:spPr>
        <p:txBody>
          <a:bodyPr wrap="square" rtlCol="0">
            <a:spAutoFit/>
          </a:bodyPr>
          <a:lstStyle/>
          <a:p>
            <a:pPr lvl="0" algn="ctr" defTabSz="685783">
              <a:lnSpc>
                <a:spcPct val="110000"/>
              </a:lnSpc>
              <a:defRPr/>
            </a:pPr>
            <a:r>
              <a:rPr lang="de-DE" sz="1200" b="1">
                <a:solidFill>
                  <a:srgbClr val="404040"/>
                </a:solidFill>
              </a:rPr>
              <a:t>Zeitdauer im Stadium 2 bis zum Fortschreiten zum insulinpflichtigen Stadium 3 T1D</a:t>
            </a:r>
            <a:r>
              <a:rPr lang="de-DE" sz="1200" b="1" baseline="30000">
                <a:solidFill>
                  <a:srgbClr val="404040"/>
                </a:solidFill>
              </a:rPr>
              <a:t>1</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sp>
        <p:nvSpPr>
          <p:cNvPr id="28" name="TextBox 27">
            <a:extLst>
              <a:ext uri="{FF2B5EF4-FFF2-40B4-BE49-F238E27FC236}">
                <a16:creationId xmlns:a16="http://schemas.microsoft.com/office/drawing/2014/main" id="{F06156C8-A0B5-B20C-B9B6-2A06C22FB3D3}"/>
              </a:ext>
            </a:extLst>
          </p:cNvPr>
          <p:cNvSpPr txBox="1"/>
          <p:nvPr/>
        </p:nvSpPr>
        <p:spPr>
          <a:xfrm>
            <a:off x="3568937" y="3950157"/>
            <a:ext cx="1007806" cy="461665"/>
          </a:xfrm>
          <a:prstGeom prst="rect">
            <a:avLst/>
          </a:prstGeom>
          <a:noFill/>
        </p:spPr>
        <p:txBody>
          <a:bodyPr wrap="square">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en-US" sz="800" b="0" i="0" u="none" strike="noStrike" kern="1200" cap="none" spc="0" normalizeH="0" baseline="0" noProof="0" err="1">
                <a:ln>
                  <a:noFill/>
                </a:ln>
                <a:solidFill>
                  <a:srgbClr val="404040"/>
                </a:solidFill>
                <a:effectLst/>
                <a:uLnTx/>
                <a:uFillTx/>
                <a:latin typeface="Verdana"/>
                <a:ea typeface="+mn-ea"/>
                <a:cs typeface="+mn-cs"/>
              </a:rPr>
              <a:t>Anzahl</a:t>
            </a:r>
            <a:r>
              <a:rPr kumimoji="0" lang="en-US" sz="800" b="0" i="0" u="none" strike="noStrike" kern="1200" cap="none" spc="0" normalizeH="0" baseline="0" noProof="0">
                <a:ln>
                  <a:noFill/>
                </a:ln>
                <a:solidFill>
                  <a:srgbClr val="404040"/>
                </a:solidFill>
                <a:effectLst/>
                <a:uLnTx/>
                <a:uFillTx/>
                <a:latin typeface="Verdana"/>
                <a:ea typeface="+mn-ea"/>
                <a:cs typeface="+mn-cs"/>
              </a:rPr>
              <a:t> der </a:t>
            </a:r>
            <a:r>
              <a:rPr kumimoji="0" lang="en-US" sz="800" b="0" i="0" u="none" strike="noStrike" kern="1200" cap="none" spc="0" normalizeH="0" baseline="0" noProof="0" err="1">
                <a:ln>
                  <a:noFill/>
                </a:ln>
                <a:solidFill>
                  <a:srgbClr val="404040"/>
                </a:solidFill>
                <a:effectLst/>
                <a:uLnTx/>
                <a:uFillTx/>
                <a:latin typeface="Verdana"/>
                <a:ea typeface="+mn-ea"/>
                <a:cs typeface="+mn-cs"/>
              </a:rPr>
              <a:t>gefärdeten</a:t>
            </a:r>
            <a:r>
              <a:rPr kumimoji="0" lang="en-US" sz="800" b="0" i="0" u="none" strike="noStrike" kern="1200" cap="none" spc="0" normalizeH="0" baseline="0" noProof="0">
                <a:ln>
                  <a:noFill/>
                </a:ln>
                <a:solidFill>
                  <a:srgbClr val="404040"/>
                </a:solidFill>
                <a:effectLst/>
                <a:uLnTx/>
                <a:uFillTx/>
                <a:latin typeface="Verdana"/>
                <a:ea typeface="+mn-ea"/>
                <a:cs typeface="+mn-cs"/>
              </a:rPr>
              <a:t> </a:t>
            </a:r>
            <a:r>
              <a:rPr kumimoji="0" lang="en-US" sz="800" b="0" i="0" u="none" strike="noStrike" kern="1200" cap="none" spc="0" normalizeH="0" baseline="0" noProof="0" err="1">
                <a:ln>
                  <a:noFill/>
                </a:ln>
                <a:solidFill>
                  <a:srgbClr val="404040"/>
                </a:solidFill>
                <a:effectLst/>
                <a:uLnTx/>
                <a:uFillTx/>
                <a:latin typeface="Verdana"/>
                <a:ea typeface="+mn-ea"/>
                <a:cs typeface="+mn-cs"/>
              </a:rPr>
              <a:t>Personen</a:t>
            </a:r>
            <a:endParaRPr kumimoji="0" lang="en-US" sz="800" b="0" i="0" u="none" strike="noStrike" kern="1200" cap="none" spc="0" normalizeH="0" baseline="0" noProof="0">
              <a:ln>
                <a:noFill/>
              </a:ln>
              <a:solidFill>
                <a:srgbClr val="404040"/>
              </a:solidFill>
              <a:effectLst/>
              <a:uLnTx/>
              <a:uFillTx/>
              <a:latin typeface="Verdana"/>
              <a:ea typeface="+mn-ea"/>
              <a:cs typeface="+mn-cs"/>
            </a:endParaRPr>
          </a:p>
        </p:txBody>
      </p:sp>
      <p:graphicFrame>
        <p:nvGraphicFramePr>
          <p:cNvPr id="24" name="Table 5">
            <a:extLst>
              <a:ext uri="{FF2B5EF4-FFF2-40B4-BE49-F238E27FC236}">
                <a16:creationId xmlns:a16="http://schemas.microsoft.com/office/drawing/2014/main" id="{0A30E52E-8040-0D2E-ADCF-D56D99C95D4D}"/>
              </a:ext>
            </a:extLst>
          </p:cNvPr>
          <p:cNvGraphicFramePr>
            <a:graphicFrameLocks noGrp="1"/>
          </p:cNvGraphicFramePr>
          <p:nvPr>
            <p:extLst>
              <p:ext uri="{D42A27DB-BD31-4B8C-83A1-F6EECF244321}">
                <p14:modId xmlns:p14="http://schemas.microsoft.com/office/powerpoint/2010/main" val="2516445800"/>
              </p:ext>
            </p:extLst>
          </p:nvPr>
        </p:nvGraphicFramePr>
        <p:xfrm>
          <a:off x="4305059" y="3944323"/>
          <a:ext cx="3672316" cy="502920"/>
        </p:xfrm>
        <a:graphic>
          <a:graphicData uri="http://schemas.openxmlformats.org/drawingml/2006/table">
            <a:tbl>
              <a:tblPr firstRow="1" bandRow="1"/>
              <a:tblGrid>
                <a:gridCol w="235893">
                  <a:extLst>
                    <a:ext uri="{9D8B030D-6E8A-4147-A177-3AD203B41FA5}">
                      <a16:colId xmlns:a16="http://schemas.microsoft.com/office/drawing/2014/main" val="2118664531"/>
                    </a:ext>
                  </a:extLst>
                </a:gridCol>
                <a:gridCol w="457200">
                  <a:extLst>
                    <a:ext uri="{9D8B030D-6E8A-4147-A177-3AD203B41FA5}">
                      <a16:colId xmlns:a16="http://schemas.microsoft.com/office/drawing/2014/main" val="1053970466"/>
                    </a:ext>
                  </a:extLst>
                </a:gridCol>
                <a:gridCol w="356616">
                  <a:extLst>
                    <a:ext uri="{9D8B030D-6E8A-4147-A177-3AD203B41FA5}">
                      <a16:colId xmlns:a16="http://schemas.microsoft.com/office/drawing/2014/main" val="2740140536"/>
                    </a:ext>
                  </a:extLst>
                </a:gridCol>
                <a:gridCol w="381875">
                  <a:extLst>
                    <a:ext uri="{9D8B030D-6E8A-4147-A177-3AD203B41FA5}">
                      <a16:colId xmlns:a16="http://schemas.microsoft.com/office/drawing/2014/main" val="1515500724"/>
                    </a:ext>
                  </a:extLst>
                </a:gridCol>
                <a:gridCol w="365760">
                  <a:extLst>
                    <a:ext uri="{9D8B030D-6E8A-4147-A177-3AD203B41FA5}">
                      <a16:colId xmlns:a16="http://schemas.microsoft.com/office/drawing/2014/main" val="1274936439"/>
                    </a:ext>
                  </a:extLst>
                </a:gridCol>
                <a:gridCol w="381875">
                  <a:extLst>
                    <a:ext uri="{9D8B030D-6E8A-4147-A177-3AD203B41FA5}">
                      <a16:colId xmlns:a16="http://schemas.microsoft.com/office/drawing/2014/main" val="1524191879"/>
                    </a:ext>
                  </a:extLst>
                </a:gridCol>
                <a:gridCol w="381875">
                  <a:extLst>
                    <a:ext uri="{9D8B030D-6E8A-4147-A177-3AD203B41FA5}">
                      <a16:colId xmlns:a16="http://schemas.microsoft.com/office/drawing/2014/main" val="3965063284"/>
                    </a:ext>
                  </a:extLst>
                </a:gridCol>
                <a:gridCol w="381875">
                  <a:extLst>
                    <a:ext uri="{9D8B030D-6E8A-4147-A177-3AD203B41FA5}">
                      <a16:colId xmlns:a16="http://schemas.microsoft.com/office/drawing/2014/main" val="1661865313"/>
                    </a:ext>
                  </a:extLst>
                </a:gridCol>
                <a:gridCol w="347472">
                  <a:extLst>
                    <a:ext uri="{9D8B030D-6E8A-4147-A177-3AD203B41FA5}">
                      <a16:colId xmlns:a16="http://schemas.microsoft.com/office/drawing/2014/main" val="374691183"/>
                    </a:ext>
                  </a:extLst>
                </a:gridCol>
                <a:gridCol w="381875">
                  <a:extLst>
                    <a:ext uri="{9D8B030D-6E8A-4147-A177-3AD203B41FA5}">
                      <a16:colId xmlns:a16="http://schemas.microsoft.com/office/drawing/2014/main" val="48734098"/>
                    </a:ext>
                  </a:extLst>
                </a:gridCol>
              </a:tblGrid>
              <a:tr h="125730">
                <a:tc>
                  <a:txBody>
                    <a:bodyPr/>
                    <a:lstStyle/>
                    <a:p>
                      <a:pPr algn="ctr"/>
                      <a:r>
                        <a:rPr lang="en-US" sz="800">
                          <a:solidFill>
                            <a:srgbClr val="268500"/>
                          </a:solidFill>
                          <a:latin typeface="+mn-lt"/>
                        </a:rPr>
                        <a:t>255</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121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65</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44</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30</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21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11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3</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268500"/>
                          </a:solidFill>
                          <a:latin typeface="+mn-lt"/>
                        </a:rPr>
                        <a:t>2</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800">
                        <a:solidFill>
                          <a:schemeClr val="accent6"/>
                        </a:solidFill>
                        <a:latin typeface="+mn-lt"/>
                      </a:endParaRP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733985531"/>
                  </a:ext>
                </a:extLst>
              </a:tr>
              <a:tr h="125730">
                <a:tc>
                  <a:txBody>
                    <a:bodyPr/>
                    <a:lstStyle/>
                    <a:p>
                      <a:pPr algn="ctr"/>
                      <a:r>
                        <a:rPr lang="en-US" sz="800">
                          <a:solidFill>
                            <a:srgbClr val="007FAD"/>
                          </a:solidFill>
                          <a:latin typeface="+mn-lt"/>
                        </a:rPr>
                        <a:t>213</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105</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68</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34</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20</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12</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7</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2</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007FAD"/>
                          </a:solidFill>
                          <a:latin typeface="+mn-lt"/>
                        </a:rPr>
                        <a:t>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endParaRPr lang="en-US" sz="800">
                        <a:solidFill>
                          <a:schemeClr val="accent2"/>
                        </a:solidFill>
                        <a:latin typeface="+mn-lt"/>
                      </a:endParaRP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494238393"/>
                  </a:ext>
                </a:extLst>
              </a:tr>
              <a:tr h="125730">
                <a:tc>
                  <a:txBody>
                    <a:bodyPr/>
                    <a:lstStyle/>
                    <a:p>
                      <a:pPr algn="ctr"/>
                      <a:r>
                        <a:rPr lang="en-US" sz="800">
                          <a:solidFill>
                            <a:srgbClr val="7030A0"/>
                          </a:solidFill>
                          <a:latin typeface="+mn-lt"/>
                        </a:rPr>
                        <a:t>89</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38</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20</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14</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9</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8</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4</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7030A0"/>
                          </a:solidFill>
                          <a:latin typeface="+mn-lt"/>
                        </a:rPr>
                        <a:t>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1498342698"/>
                  </a:ext>
                </a:extLst>
              </a:tr>
              <a:tr h="125730">
                <a:tc>
                  <a:txBody>
                    <a:bodyPr/>
                    <a:lstStyle/>
                    <a:p>
                      <a:pPr algn="ctr"/>
                      <a:r>
                        <a:rPr lang="en-US" sz="800">
                          <a:solidFill>
                            <a:srgbClr val="C00000"/>
                          </a:solidFill>
                          <a:latin typeface="+mn-lt"/>
                        </a:rPr>
                        <a:t>325</a:t>
                      </a:r>
                    </a:p>
                  </a:txBody>
                  <a:tcPr marL="0" marR="0"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219</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169</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122</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78</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51</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35</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15</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4</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800">
                          <a:solidFill>
                            <a:srgbClr val="C00000"/>
                          </a:solidFill>
                          <a:latin typeface="+mn-lt"/>
                        </a:rPr>
                        <a:t>2</a:t>
                      </a:r>
                    </a:p>
                  </a:txBody>
                  <a:tcPr marL="61489" marR="61489" marT="0" marB="0">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a16="http://schemas.microsoft.com/office/drawing/2014/main" val="2801840179"/>
                  </a:ext>
                </a:extLst>
              </a:tr>
            </a:tbl>
          </a:graphicData>
        </a:graphic>
      </p:graphicFrame>
      <p:sp>
        <p:nvSpPr>
          <p:cNvPr id="9" name="TextBox 3037">
            <a:extLst>
              <a:ext uri="{FF2B5EF4-FFF2-40B4-BE49-F238E27FC236}">
                <a16:creationId xmlns:a16="http://schemas.microsoft.com/office/drawing/2014/main" id="{DFCA3593-6452-AF06-510E-53074E43BB04}"/>
              </a:ext>
            </a:extLst>
          </p:cNvPr>
          <p:cNvSpPr txBox="1"/>
          <p:nvPr/>
        </p:nvSpPr>
        <p:spPr>
          <a:xfrm>
            <a:off x="309715" y="4937812"/>
            <a:ext cx="8364537" cy="184666"/>
          </a:xfrm>
          <a:prstGeom prst="rect">
            <a:avLst/>
          </a:prstGeom>
          <a:noFill/>
        </p:spPr>
        <p:txBody>
          <a:bodyPr wrap="square" rtlCol="0" anchor="b">
            <a:spAutoFit/>
          </a:bodyPr>
          <a:lstStyle/>
          <a:p>
            <a:pPr defTabSz="685766">
              <a:buClr>
                <a:srgbClr val="2F4B95"/>
              </a:buClr>
              <a:defRPr/>
            </a:pPr>
            <a:r>
              <a:rPr lang="da-DK" sz="600" b="1">
                <a:solidFill>
                  <a:srgbClr val="404040"/>
                </a:solidFill>
                <a:ea typeface="Arial"/>
                <a:cs typeface="Arial"/>
              </a:rPr>
              <a:t>1.</a:t>
            </a:r>
            <a:r>
              <a:rPr lang="da-DK" sz="600">
                <a:solidFill>
                  <a:srgbClr val="404040"/>
                </a:solidFill>
                <a:ea typeface="Arial"/>
                <a:cs typeface="Arial"/>
              </a:rPr>
              <a:t> Wherrett DK </a:t>
            </a:r>
            <a:r>
              <a:rPr lang="da-DK" sz="600" i="1">
                <a:solidFill>
                  <a:srgbClr val="404040"/>
                </a:solidFill>
                <a:ea typeface="Arial"/>
                <a:cs typeface="Arial"/>
              </a:rPr>
              <a:t>et al. Diabetes Care </a:t>
            </a:r>
            <a:r>
              <a:rPr lang="da-DK" sz="600">
                <a:solidFill>
                  <a:srgbClr val="404040"/>
                </a:solidFill>
                <a:ea typeface="Arial"/>
                <a:cs typeface="Arial"/>
              </a:rPr>
              <a:t>2015; 38: 1975</a:t>
            </a:r>
            <a:r>
              <a:rPr lang="de" sz="600">
                <a:solidFill>
                  <a:srgbClr val="404040"/>
                </a:solidFill>
                <a:ea typeface="Arial"/>
                <a:cs typeface="Arial"/>
              </a:rPr>
              <a:t>–</a:t>
            </a:r>
            <a:r>
              <a:rPr lang="da-DK" sz="600">
                <a:solidFill>
                  <a:srgbClr val="404040"/>
                </a:solidFill>
                <a:ea typeface="Arial"/>
                <a:cs typeface="Arial"/>
              </a:rPr>
              <a:t>85. </a:t>
            </a:r>
            <a:r>
              <a:rPr lang="da-DK" sz="600" b="1">
                <a:solidFill>
                  <a:srgbClr val="404040"/>
                </a:solidFill>
                <a:ea typeface="Arial"/>
                <a:cs typeface="Arial"/>
              </a:rPr>
              <a:t>2.</a:t>
            </a:r>
            <a:r>
              <a:rPr lang="da-DK" sz="600">
                <a:solidFill>
                  <a:srgbClr val="404040"/>
                </a:solidFill>
                <a:ea typeface="Arial"/>
                <a:cs typeface="Arial"/>
              </a:rPr>
              <a:t> Insel RA </a:t>
            </a:r>
            <a:r>
              <a:rPr lang="da-DK" sz="600" i="1">
                <a:solidFill>
                  <a:srgbClr val="404040"/>
                </a:solidFill>
                <a:ea typeface="Arial"/>
                <a:cs typeface="Arial"/>
              </a:rPr>
              <a:t>et al. Diabetes Care </a:t>
            </a:r>
            <a:r>
              <a:rPr lang="da-DK" sz="600">
                <a:solidFill>
                  <a:srgbClr val="404040"/>
                </a:solidFill>
                <a:ea typeface="Arial"/>
                <a:cs typeface="Arial"/>
              </a:rPr>
              <a:t>2015; 38:1964</a:t>
            </a:r>
            <a:r>
              <a:rPr lang="de" sz="600">
                <a:solidFill>
                  <a:srgbClr val="404040"/>
                </a:solidFill>
                <a:ea typeface="Arial"/>
                <a:cs typeface="Arial"/>
              </a:rPr>
              <a:t>–</a:t>
            </a:r>
            <a:r>
              <a:rPr lang="da-DK" sz="600">
                <a:solidFill>
                  <a:srgbClr val="404040"/>
                </a:solidFill>
                <a:ea typeface="Arial"/>
                <a:cs typeface="Arial"/>
              </a:rPr>
              <a:t>74. </a:t>
            </a:r>
            <a:r>
              <a:rPr lang="da-DK" sz="600" b="1">
                <a:solidFill>
                  <a:srgbClr val="404040"/>
                </a:solidFill>
                <a:ea typeface="Arial"/>
                <a:cs typeface="Arial"/>
              </a:rPr>
              <a:t>3.</a:t>
            </a:r>
            <a:r>
              <a:rPr lang="da-DK" sz="600">
                <a:solidFill>
                  <a:srgbClr val="404040"/>
                </a:solidFill>
                <a:ea typeface="Arial"/>
                <a:cs typeface="Arial"/>
              </a:rPr>
              <a:t> Jacobsen LM </a:t>
            </a:r>
            <a:r>
              <a:rPr lang="da-DK" sz="600" i="1">
                <a:solidFill>
                  <a:srgbClr val="404040"/>
                </a:solidFill>
                <a:ea typeface="Arial"/>
                <a:cs typeface="Arial"/>
              </a:rPr>
              <a:t>et al. Diabetologia </a:t>
            </a:r>
            <a:r>
              <a:rPr lang="da-DK" sz="600">
                <a:solidFill>
                  <a:srgbClr val="404040"/>
                </a:solidFill>
                <a:ea typeface="Arial"/>
                <a:cs typeface="Arial"/>
              </a:rPr>
              <a:t>2020; 63: 588</a:t>
            </a:r>
            <a:r>
              <a:rPr lang="de" sz="600">
                <a:solidFill>
                  <a:srgbClr val="404040"/>
                </a:solidFill>
                <a:ea typeface="Arial"/>
                <a:cs typeface="Arial"/>
              </a:rPr>
              <a:t>–</a:t>
            </a:r>
            <a:r>
              <a:rPr lang="da-DK" sz="600">
                <a:solidFill>
                  <a:srgbClr val="404040"/>
                </a:solidFill>
                <a:ea typeface="Arial"/>
                <a:cs typeface="Arial"/>
              </a:rPr>
              <a:t>96. </a:t>
            </a:r>
            <a:r>
              <a:rPr lang="da-DK" sz="600" b="1">
                <a:solidFill>
                  <a:srgbClr val="404040"/>
                </a:solidFill>
                <a:ea typeface="Arial"/>
                <a:cs typeface="Arial"/>
              </a:rPr>
              <a:t>4.</a:t>
            </a:r>
            <a:r>
              <a:rPr lang="da-DK" sz="600">
                <a:solidFill>
                  <a:srgbClr val="404040"/>
                </a:solidFill>
                <a:ea typeface="Arial"/>
                <a:cs typeface="Arial"/>
              </a:rPr>
              <a:t> Ziegler AG </a:t>
            </a:r>
            <a:r>
              <a:rPr lang="da-DK" sz="600" i="1">
                <a:solidFill>
                  <a:srgbClr val="404040"/>
                </a:solidFill>
                <a:ea typeface="Arial"/>
                <a:cs typeface="Arial"/>
              </a:rPr>
              <a:t>et al. JAMA</a:t>
            </a:r>
            <a:r>
              <a:rPr lang="da-DK" sz="600">
                <a:solidFill>
                  <a:srgbClr val="404040"/>
                </a:solidFill>
                <a:ea typeface="Arial"/>
                <a:cs typeface="Arial"/>
              </a:rPr>
              <a:t> 2013; 309: 2473</a:t>
            </a:r>
            <a:r>
              <a:rPr lang="de" sz="600">
                <a:solidFill>
                  <a:srgbClr val="404040"/>
                </a:solidFill>
                <a:ea typeface="Arial"/>
                <a:cs typeface="Arial"/>
              </a:rPr>
              <a:t>–</a:t>
            </a:r>
            <a:r>
              <a:rPr lang="da-DK" sz="600">
                <a:solidFill>
                  <a:srgbClr val="404040"/>
                </a:solidFill>
                <a:ea typeface="Arial"/>
                <a:cs typeface="Arial"/>
              </a:rPr>
              <a:t>9.</a:t>
            </a:r>
          </a:p>
        </p:txBody>
      </p:sp>
      <p:sp>
        <p:nvSpPr>
          <p:cNvPr id="2" name="TextBox 28">
            <a:extLst>
              <a:ext uri="{FF2B5EF4-FFF2-40B4-BE49-F238E27FC236}">
                <a16:creationId xmlns:a16="http://schemas.microsoft.com/office/drawing/2014/main" id="{B836C23B-01CA-8FCB-99C0-BAEA2BB6F8F7}"/>
              </a:ext>
            </a:extLst>
          </p:cNvPr>
          <p:cNvSpPr txBox="1"/>
          <p:nvPr/>
        </p:nvSpPr>
        <p:spPr>
          <a:xfrm>
            <a:off x="309715" y="4795132"/>
            <a:ext cx="7205778" cy="184666"/>
          </a:xfrm>
          <a:prstGeom prst="rect">
            <a:avLst/>
          </a:prstGeom>
          <a:noFill/>
          <a:ln w="9525" cap="flat" cmpd="sng" algn="ctr">
            <a:noFill/>
            <a:prstDash val="solid"/>
            <a:round/>
            <a:headEnd type="none" w="med" len="med"/>
            <a:tailEnd type="none" w="med" len="med"/>
          </a:ln>
        </p:spPr>
        <p:txBody>
          <a:bodyPr wrap="square" anchor="b">
            <a:spAutoFit/>
          </a:bodyPr>
          <a:lstStyle/>
          <a:p>
            <a:pPr defTabSz="514337">
              <a:spcAft>
                <a:spcPts val="338"/>
              </a:spcAft>
            </a:pPr>
            <a:r>
              <a:rPr lang="en-US" altLang="de-DE" sz="600">
                <a:solidFill>
                  <a:srgbClr val="404040"/>
                </a:solidFill>
              </a:rPr>
              <a:t>T1D: Typ-1-Diabetes.</a:t>
            </a:r>
            <a:endParaRPr lang="en-US" altLang="de-DE" sz="600" baseline="30000">
              <a:solidFill>
                <a:srgbClr val="404040"/>
              </a:solidFill>
            </a:endParaRPr>
          </a:p>
        </p:txBody>
      </p:sp>
      <p:sp>
        <p:nvSpPr>
          <p:cNvPr id="3" name="Rechteck: abgerundete Ecken 2">
            <a:extLst>
              <a:ext uri="{FF2B5EF4-FFF2-40B4-BE49-F238E27FC236}">
                <a16:creationId xmlns:a16="http://schemas.microsoft.com/office/drawing/2014/main" id="{56E87406-9C30-2AD0-F20E-E8770EB1C9A7}"/>
              </a:ext>
            </a:extLst>
          </p:cNvPr>
          <p:cNvSpPr/>
          <p:nvPr/>
        </p:nvSpPr>
        <p:spPr>
          <a:xfrm>
            <a:off x="469747" y="1056870"/>
            <a:ext cx="2993552" cy="3390373"/>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rPr>
              <a:t>Bei </a:t>
            </a:r>
            <a:r>
              <a:rPr lang="de-DE" sz="1100" b="1">
                <a:solidFill>
                  <a:schemeClr val="bg1"/>
                </a:solidFill>
              </a:rPr>
              <a:t>Erwachsenen ≥ 20 Jahre </a:t>
            </a:r>
            <a:r>
              <a:rPr lang="de-DE" sz="1100">
                <a:solidFill>
                  <a:schemeClr val="bg1"/>
                </a:solidFill>
              </a:rPr>
              <a:t>Beobachtung eines </a:t>
            </a:r>
            <a:r>
              <a:rPr lang="de-DE" sz="1100" b="1">
                <a:solidFill>
                  <a:schemeClr val="bg1"/>
                </a:solidFill>
              </a:rPr>
              <a:t>geringeren Risikos für das Fortschreiten von Stadium 2 zu Stadium 3 T1D </a:t>
            </a:r>
            <a:r>
              <a:rPr lang="de-DE" sz="1100">
                <a:solidFill>
                  <a:schemeClr val="bg1"/>
                </a:solidFill>
              </a:rPr>
              <a:t>im Vergleich zu Kindern, Jugendlichen und Erwachsenen    &lt; 20 Jahre, selbst bei Nachweis mehrerer Autoantikörper</a:t>
            </a:r>
            <a:r>
              <a:rPr lang="de-DE" sz="1100" baseline="30000">
                <a:solidFill>
                  <a:schemeClr val="bg1"/>
                </a:solidFill>
              </a:rPr>
              <a:t>1,2</a:t>
            </a:r>
            <a:r>
              <a:rPr lang="de-DE" sz="1100">
                <a:solidFill>
                  <a:schemeClr val="bg1"/>
                </a:solidFill>
              </a:rPr>
              <a:t>
Die 5-Jahres-Progressionsrate zum Stadium 3 des T1D bei Patienten mit multiplen Autoantikörpern im T1D Stadium 1 beträgt		      ~ 15 % bei Erwachsenen</a:t>
            </a:r>
            <a:r>
              <a:rPr lang="de-DE" sz="1100" baseline="30000">
                <a:solidFill>
                  <a:schemeClr val="bg1"/>
                </a:solidFill>
              </a:rPr>
              <a:t>3</a:t>
            </a:r>
            <a:r>
              <a:rPr lang="de-DE" sz="1100">
                <a:solidFill>
                  <a:schemeClr val="bg1"/>
                </a:solidFill>
              </a:rPr>
              <a:t> und      ~ 44 % bei Kindern</a:t>
            </a:r>
            <a:r>
              <a:rPr lang="de-DE" sz="1100" baseline="30000">
                <a:solidFill>
                  <a:schemeClr val="bg1"/>
                </a:solidFill>
              </a:rPr>
              <a:t>4</a:t>
            </a:r>
            <a:endParaRPr lang="en-US" sz="900" baseline="30000">
              <a:solidFill>
                <a:schemeClr val="bg1"/>
              </a:solidFill>
              <a:cs typeface="Arial" panose="020B0604020202020204" pitchFamily="34" charset="0"/>
            </a:endParaRPr>
          </a:p>
        </p:txBody>
      </p:sp>
    </p:spTree>
    <p:extLst>
      <p:ext uri="{BB962C8B-B14F-4D97-AF65-F5344CB8AC3E}">
        <p14:creationId xmlns:p14="http://schemas.microsoft.com/office/powerpoint/2010/main" val="324201172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A86C8832-6220-EE54-4069-EE3CF656CB16}"/>
            </a:ext>
          </a:extLst>
        </p:cNvPr>
        <p:cNvGrpSpPr/>
        <p:nvPr/>
      </p:nvGrpSpPr>
      <p:grpSpPr>
        <a:xfrm>
          <a:off x="0" y="0"/>
          <a:ext cx="0" cy="0"/>
          <a:chOff x="0" y="0"/>
          <a:chExt cx="0" cy="0"/>
        </a:xfrm>
      </p:grpSpPr>
      <p:sp>
        <p:nvSpPr>
          <p:cNvPr id="10" name="Textplatzhalter 9">
            <a:extLst>
              <a:ext uri="{FF2B5EF4-FFF2-40B4-BE49-F238E27FC236}">
                <a16:creationId xmlns:a16="http://schemas.microsoft.com/office/drawing/2014/main" id="{B1B9322C-0818-C9B2-C5B9-79C1AD4F0DDA}"/>
              </a:ext>
            </a:extLst>
          </p:cNvPr>
          <p:cNvSpPr txBox="1">
            <a:spLocks/>
          </p:cNvSpPr>
          <p:nvPr/>
        </p:nvSpPr>
        <p:spPr>
          <a:xfrm>
            <a:off x="314921"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Erwachsene vs. Kinder zeigen bei T1D unterschiedliche Progressionsrisiken</a:t>
            </a:r>
            <a:r>
              <a:rPr lang="de-DE" sz="2000" b="1" baseline="30000">
                <a:solidFill>
                  <a:srgbClr val="7030A0"/>
                </a:solidFill>
                <a:latin typeface="+mj-lt"/>
              </a:rPr>
              <a:t>1,</a:t>
            </a:r>
            <a:r>
              <a:rPr lang="de-DE" sz="2000" b="1">
                <a:solidFill>
                  <a:srgbClr val="7030A0"/>
                </a:solidFill>
                <a:latin typeface="+mj-lt"/>
              </a:rPr>
              <a:t>*</a:t>
            </a:r>
          </a:p>
        </p:txBody>
      </p:sp>
      <p:sp>
        <p:nvSpPr>
          <p:cNvPr id="3" name="TextBox 3037">
            <a:extLst>
              <a:ext uri="{FF2B5EF4-FFF2-40B4-BE49-F238E27FC236}">
                <a16:creationId xmlns:a16="http://schemas.microsoft.com/office/drawing/2014/main" id="{F0020456-3953-793E-2C7E-40C9697DE776}"/>
              </a:ext>
            </a:extLst>
          </p:cNvPr>
          <p:cNvSpPr txBox="1"/>
          <p:nvPr/>
        </p:nvSpPr>
        <p:spPr>
          <a:xfrm>
            <a:off x="314922" y="4395081"/>
            <a:ext cx="8478000" cy="738664"/>
          </a:xfrm>
          <a:prstGeom prst="rect">
            <a:avLst/>
          </a:prstGeom>
          <a:noFill/>
        </p:spPr>
        <p:txBody>
          <a:bodyPr wrap="square" rtlCol="0" anchor="b">
            <a:spAutoFit/>
          </a:bodyPr>
          <a:lstStyle/>
          <a:p>
            <a:pPr lvl="0" defTabSz="685766">
              <a:buClr>
                <a:srgbClr val="2F4B95"/>
              </a:buClr>
              <a:defRPr/>
            </a:pPr>
            <a:r>
              <a:rPr lang="de-DE" sz="600">
                <a:solidFill>
                  <a:srgbClr val="404040"/>
                </a:solidFill>
                <a:ea typeface="Arial"/>
                <a:cs typeface="Arial"/>
              </a:rPr>
              <a:t>* Untersuchung von 135.914 Kindern (&lt; 18 Jahre) und 99.795 Erwachsenen, die Verwandte von Menschen mit T1D sind, die an der </a:t>
            </a:r>
            <a:r>
              <a:rPr lang="de-DE" sz="600" err="1">
                <a:solidFill>
                  <a:srgbClr val="404040"/>
                </a:solidFill>
                <a:ea typeface="Arial"/>
                <a:cs typeface="Arial"/>
              </a:rPr>
              <a:t>TrialNet</a:t>
            </a:r>
            <a:r>
              <a:rPr lang="de-DE" sz="600">
                <a:solidFill>
                  <a:srgbClr val="404040"/>
                </a:solidFill>
                <a:ea typeface="Arial"/>
                <a:cs typeface="Arial"/>
              </a:rPr>
              <a:t> </a:t>
            </a:r>
            <a:r>
              <a:rPr lang="de-DE" sz="600" err="1">
                <a:solidFill>
                  <a:srgbClr val="404040"/>
                </a:solidFill>
                <a:ea typeface="Arial"/>
                <a:cs typeface="Arial"/>
              </a:rPr>
              <a:t>Pathway</a:t>
            </a:r>
            <a:r>
              <a:rPr lang="de-DE" sz="600">
                <a:solidFill>
                  <a:srgbClr val="404040"/>
                </a:solidFill>
                <a:ea typeface="Arial"/>
                <a:cs typeface="Arial"/>
              </a:rPr>
              <a:t> </a:t>
            </a:r>
            <a:r>
              <a:rPr lang="de-DE" sz="600" err="1">
                <a:solidFill>
                  <a:srgbClr val="404040"/>
                </a:solidFill>
                <a:ea typeface="Arial"/>
                <a:cs typeface="Arial"/>
              </a:rPr>
              <a:t>to</a:t>
            </a:r>
            <a:r>
              <a:rPr lang="de-DE" sz="600">
                <a:solidFill>
                  <a:srgbClr val="404040"/>
                </a:solidFill>
                <a:ea typeface="Arial"/>
                <a:cs typeface="Arial"/>
              </a:rPr>
              <a:t> </a:t>
            </a:r>
            <a:r>
              <a:rPr lang="de-DE" sz="600" err="1">
                <a:solidFill>
                  <a:srgbClr val="404040"/>
                </a:solidFill>
                <a:ea typeface="Arial"/>
                <a:cs typeface="Arial"/>
              </a:rPr>
              <a:t>Prevention</a:t>
            </a:r>
            <a:r>
              <a:rPr lang="de-DE" sz="600">
                <a:solidFill>
                  <a:srgbClr val="404040"/>
                </a:solidFill>
                <a:ea typeface="Arial"/>
                <a:cs typeface="Arial"/>
              </a:rPr>
              <a:t>-Studie teilnahmen. Bei </a:t>
            </a:r>
            <a:r>
              <a:rPr lang="de-DE" sz="600" err="1">
                <a:solidFill>
                  <a:srgbClr val="404040"/>
                </a:solidFill>
                <a:ea typeface="Arial"/>
                <a:cs typeface="Arial"/>
              </a:rPr>
              <a:t>IAk</a:t>
            </a:r>
            <a:r>
              <a:rPr lang="de-DE" sz="600">
                <a:solidFill>
                  <a:srgbClr val="404040"/>
                </a:solidFill>
                <a:ea typeface="Arial"/>
                <a:cs typeface="Arial"/>
              </a:rPr>
              <a:t>-positiven Teilnehmern wurden Progressionsraten, Zusammenhänge mit Risikofaktoren und die Leistungsfähigkeit metabolischer </a:t>
            </a:r>
            <a:r>
              <a:rPr lang="de-DE" sz="600" err="1">
                <a:solidFill>
                  <a:srgbClr val="404040"/>
                </a:solidFill>
                <a:ea typeface="Arial"/>
                <a:cs typeface="Arial"/>
              </a:rPr>
              <a:t>Risikoscores</a:t>
            </a:r>
            <a:r>
              <a:rPr lang="de-DE" sz="600">
                <a:solidFill>
                  <a:srgbClr val="404040"/>
                </a:solidFill>
                <a:ea typeface="Arial"/>
                <a:cs typeface="Arial"/>
              </a:rPr>
              <a:t> verglichen. Überlebenskurven für das Fortschreiten zu T1D nach dem Screening, gestaffelt nach Alter zum Zeitpunkt des Screenings (Erwachsene und Kinder). A: Im Screening positiv auf einen </a:t>
            </a:r>
            <a:r>
              <a:rPr lang="de-DE" sz="600" err="1">
                <a:solidFill>
                  <a:srgbClr val="404040"/>
                </a:solidFill>
                <a:ea typeface="Arial"/>
                <a:cs typeface="Arial"/>
              </a:rPr>
              <a:t>IAk</a:t>
            </a:r>
            <a:r>
              <a:rPr lang="de-DE" sz="600">
                <a:solidFill>
                  <a:srgbClr val="404040"/>
                </a:solidFill>
                <a:ea typeface="Arial"/>
                <a:cs typeface="Arial"/>
              </a:rPr>
              <a:t> getestet. B: Mehrfach-</a:t>
            </a:r>
            <a:r>
              <a:rPr lang="de-DE" sz="600" err="1">
                <a:solidFill>
                  <a:srgbClr val="404040"/>
                </a:solidFill>
                <a:ea typeface="Arial"/>
                <a:cs typeface="Arial"/>
              </a:rPr>
              <a:t>IAk</a:t>
            </a:r>
            <a:r>
              <a:rPr lang="de-DE" sz="600">
                <a:solidFill>
                  <a:srgbClr val="404040"/>
                </a:solidFill>
                <a:ea typeface="Arial"/>
                <a:cs typeface="Arial"/>
              </a:rPr>
              <a:t>-Positivität bei Personen mit </a:t>
            </a:r>
            <a:r>
              <a:rPr lang="de-DE" sz="600" err="1">
                <a:solidFill>
                  <a:srgbClr val="404040"/>
                </a:solidFill>
                <a:ea typeface="Arial"/>
                <a:cs typeface="Arial"/>
              </a:rPr>
              <a:t>Normoglykämie</a:t>
            </a:r>
            <a:r>
              <a:rPr lang="de-DE" sz="600">
                <a:solidFill>
                  <a:srgbClr val="404040"/>
                </a:solidFill>
                <a:ea typeface="Arial"/>
                <a:cs typeface="Arial"/>
              </a:rPr>
              <a:t> (T1D Stadium 1). C: Im Screening mehrfach </a:t>
            </a:r>
            <a:r>
              <a:rPr lang="de-DE" sz="600" err="1">
                <a:solidFill>
                  <a:srgbClr val="404040"/>
                </a:solidFill>
                <a:ea typeface="Arial"/>
                <a:cs typeface="Arial"/>
              </a:rPr>
              <a:t>IAk</a:t>
            </a:r>
            <a:r>
              <a:rPr lang="de-DE" sz="600">
                <a:solidFill>
                  <a:srgbClr val="404040"/>
                </a:solidFill>
                <a:ea typeface="Arial"/>
                <a:cs typeface="Arial"/>
              </a:rPr>
              <a:t>-positiv mit </a:t>
            </a:r>
            <a:r>
              <a:rPr lang="de-DE" sz="600" err="1">
                <a:solidFill>
                  <a:srgbClr val="404040"/>
                </a:solidFill>
                <a:ea typeface="Arial"/>
                <a:cs typeface="Arial"/>
              </a:rPr>
              <a:t>Dysglykämie</a:t>
            </a:r>
            <a:r>
              <a:rPr lang="de-DE" sz="600">
                <a:solidFill>
                  <a:srgbClr val="404040"/>
                </a:solidFill>
                <a:ea typeface="Arial"/>
                <a:cs typeface="Arial"/>
              </a:rPr>
              <a:t> (Stadium 2 T1D). Signifikant unterschiedliche Kurven haben entsprechende P-Werte aus Log-Rank-Tests. Die Kurven sind abgeschnitten, wenn weniger als 20 Personen zu jedem Zeitpunkt vorhanden sind.</a:t>
            </a:r>
            <a:endParaRPr kumimoji="0" lang="da-DK" sz="600" i="0" u="none" strike="noStrike" kern="1200" cap="none" spc="0" normalizeH="0" baseline="0" noProof="0">
              <a:ln>
                <a:noFill/>
              </a:ln>
              <a:solidFill>
                <a:srgbClr val="404040"/>
              </a:solidFill>
              <a:effectLst/>
              <a:uLnTx/>
              <a:uFillTx/>
              <a:latin typeface="Verdana"/>
              <a:ea typeface="Arial"/>
              <a:cs typeface="Arial"/>
            </a:endParaRP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i="0" u="none" strike="noStrike" kern="1200" cap="none" spc="0" normalizeH="0" baseline="0" noProof="0">
                <a:ln>
                  <a:noFill/>
                </a:ln>
                <a:solidFill>
                  <a:srgbClr val="404040"/>
                </a:solidFill>
                <a:effectLst/>
                <a:uLnTx/>
                <a:uFillTx/>
                <a:latin typeface="Verdana"/>
                <a:ea typeface="Arial"/>
                <a:cs typeface="Arial"/>
              </a:rPr>
              <a:t>Abbildung modifiziert nach Templeman EL 2025</a:t>
            </a:r>
            <a:r>
              <a:rPr kumimoji="0" lang="da-DK" sz="600" i="0" u="none" strike="noStrike" kern="1200" cap="none" spc="0" normalizeH="0" baseline="30000" noProof="0">
                <a:ln>
                  <a:noFill/>
                </a:ln>
                <a:solidFill>
                  <a:srgbClr val="404040"/>
                </a:solidFill>
                <a:effectLst/>
                <a:uLnTx/>
                <a:uFillTx/>
                <a:latin typeface="Verdana"/>
                <a:ea typeface="Arial"/>
                <a:cs typeface="Arial"/>
              </a:rPr>
              <a:t>1</a:t>
            </a:r>
            <a:r>
              <a:rPr kumimoji="0" lang="da-DK" sz="600" i="0" u="none" strike="noStrike" kern="1200" cap="none" spc="0" normalizeH="0" baseline="0" noProof="0">
                <a:ln>
                  <a:noFill/>
                </a:ln>
                <a:solidFill>
                  <a:srgbClr val="404040"/>
                </a:solidFill>
                <a:effectLst/>
                <a:uLnTx/>
                <a:uFillTx/>
                <a:latin typeface="Verdana"/>
                <a:ea typeface="Arial"/>
                <a:cs typeface="Arial"/>
              </a:rPr>
              <a:t>. IAk: Inselautoantikörper; T1D: Typ-1-Diabetes.</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Templeman EL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Arial"/>
                <a:cs typeface="Arial"/>
              </a:rPr>
              <a:t>2025; 48: 1571–80.</a:t>
            </a:r>
          </a:p>
        </p:txBody>
      </p:sp>
      <p:sp>
        <p:nvSpPr>
          <p:cNvPr id="31" name="Rectangle: Rounded Corners 78">
            <a:extLst>
              <a:ext uri="{FF2B5EF4-FFF2-40B4-BE49-F238E27FC236}">
                <a16:creationId xmlns:a16="http://schemas.microsoft.com/office/drawing/2014/main" id="{23E0FF91-D11A-97D9-96B1-074078795674}"/>
              </a:ext>
            </a:extLst>
          </p:cNvPr>
          <p:cNvSpPr/>
          <p:nvPr/>
        </p:nvSpPr>
        <p:spPr>
          <a:xfrm>
            <a:off x="400472" y="3862362"/>
            <a:ext cx="8367011" cy="480355"/>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Progression zu T1D Stadium 3 war bei Erwachsenen mit Einzel-</a:t>
            </a:r>
            <a:r>
              <a:rPr kumimoji="0" lang="de-DE" sz="1100" i="0" u="none" strike="noStrike" kern="120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IAk</a:t>
            </a:r>
            <a:r>
              <a:rPr lang="de-DE" sz="1100">
                <a:solidFill>
                  <a:prstClr val="white"/>
                </a:solidFill>
                <a:latin typeface="Verdana" panose="020B0604030504040204" pitchFamily="34" charset="0"/>
                <a:ea typeface="Verdana" panose="020B0604030504040204" pitchFamily="34" charset="0"/>
                <a:cs typeface="Verdana" panose="020B0604030504040204" pitchFamily="34" charset="0"/>
              </a:rPr>
              <a:t>-Positivität oder bei T1D Stadium 1 geringer als bei Kindern, bei </a:t>
            </a:r>
            <a:r>
              <a:rPr lang="de-DE" sz="1100" b="1">
                <a:solidFill>
                  <a:prstClr val="white"/>
                </a:solidFill>
                <a:latin typeface="Verdana" panose="020B0604030504040204" pitchFamily="34" charset="0"/>
                <a:ea typeface="Verdana" panose="020B0604030504040204" pitchFamily="34" charset="0"/>
                <a:cs typeface="Verdana" panose="020B0604030504040204" pitchFamily="34" charset="0"/>
              </a:rPr>
              <a:t>T1D Stadium 2 hingegen vergleichbar zwischen Erwachsenen und Kindern</a:t>
            </a:r>
            <a:endParaRPr kumimoji="0" lang="de-DE" sz="1100" b="1"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grpSp>
        <p:nvGrpSpPr>
          <p:cNvPr id="27" name="Gruppieren 26">
            <a:extLst>
              <a:ext uri="{FF2B5EF4-FFF2-40B4-BE49-F238E27FC236}">
                <a16:creationId xmlns:a16="http://schemas.microsoft.com/office/drawing/2014/main" id="{591B7DFC-0CFA-3F10-A8A1-72056FD9DC0D}"/>
              </a:ext>
            </a:extLst>
          </p:cNvPr>
          <p:cNvGrpSpPr/>
          <p:nvPr/>
        </p:nvGrpSpPr>
        <p:grpSpPr>
          <a:xfrm>
            <a:off x="400473" y="934605"/>
            <a:ext cx="8367010" cy="2768253"/>
            <a:chOff x="400473" y="934605"/>
            <a:chExt cx="8367010" cy="2768253"/>
          </a:xfrm>
        </p:grpSpPr>
        <p:grpSp>
          <p:nvGrpSpPr>
            <p:cNvPr id="23" name="Gruppieren 22">
              <a:extLst>
                <a:ext uri="{FF2B5EF4-FFF2-40B4-BE49-F238E27FC236}">
                  <a16:creationId xmlns:a16="http://schemas.microsoft.com/office/drawing/2014/main" id="{60FC3858-D210-2CFF-A6CA-CC01706AB521}"/>
                </a:ext>
              </a:extLst>
            </p:cNvPr>
            <p:cNvGrpSpPr/>
            <p:nvPr/>
          </p:nvGrpSpPr>
          <p:grpSpPr>
            <a:xfrm>
              <a:off x="400473" y="934605"/>
              <a:ext cx="8367010" cy="2768252"/>
              <a:chOff x="400473" y="1191587"/>
              <a:chExt cx="8367010" cy="2768252"/>
            </a:xfrm>
          </p:grpSpPr>
          <p:pic>
            <p:nvPicPr>
              <p:cNvPr id="6" name="Grafik 5">
                <a:extLst>
                  <a:ext uri="{FF2B5EF4-FFF2-40B4-BE49-F238E27FC236}">
                    <a16:creationId xmlns:a16="http://schemas.microsoft.com/office/drawing/2014/main" id="{ED922F88-A498-0ABD-2DDC-EB23C3B08792}"/>
                  </a:ext>
                </a:extLst>
              </p:cNvPr>
              <p:cNvPicPr>
                <a:picLocks noChangeAspect="1"/>
              </p:cNvPicPr>
              <p:nvPr/>
            </p:nvPicPr>
            <p:blipFill>
              <a:blip r:embed="rId4"/>
              <a:stretch>
                <a:fillRect/>
              </a:stretch>
            </p:blipFill>
            <p:spPr>
              <a:xfrm>
                <a:off x="400473" y="1191587"/>
                <a:ext cx="8367010" cy="2768252"/>
              </a:xfrm>
              <a:prstGeom prst="rect">
                <a:avLst/>
              </a:prstGeom>
            </p:spPr>
          </p:pic>
          <p:sp>
            <p:nvSpPr>
              <p:cNvPr id="7" name="Textfeld 6">
                <a:extLst>
                  <a:ext uri="{FF2B5EF4-FFF2-40B4-BE49-F238E27FC236}">
                    <a16:creationId xmlns:a16="http://schemas.microsoft.com/office/drawing/2014/main" id="{9FD31FF9-B0BA-9F0D-E57F-CDCCA48E3F07}"/>
                  </a:ext>
                </a:extLst>
              </p:cNvPr>
              <p:cNvSpPr txBox="1"/>
              <p:nvPr/>
            </p:nvSpPr>
            <p:spPr>
              <a:xfrm>
                <a:off x="962216" y="1398494"/>
                <a:ext cx="1527662" cy="184666"/>
              </a:xfrm>
              <a:prstGeom prst="rect">
                <a:avLst/>
              </a:prstGeom>
              <a:solidFill>
                <a:schemeClr val="bg1"/>
              </a:solidFill>
            </p:spPr>
            <p:txBody>
              <a:bodyPr wrap="none" lIns="0" tIns="0" rIns="0" bIns="0" rtlCol="0">
                <a:spAutoFit/>
              </a:bodyPr>
              <a:lstStyle/>
              <a:p>
                <a:r>
                  <a:rPr lang="de-DE" sz="1200" b="1"/>
                  <a:t>Einzel-</a:t>
                </a:r>
                <a:r>
                  <a:rPr lang="de-DE" sz="1200" b="1" err="1"/>
                  <a:t>IAk</a:t>
                </a:r>
                <a:r>
                  <a:rPr lang="de-DE" sz="1200" b="1"/>
                  <a:t> positiv</a:t>
                </a:r>
              </a:p>
            </p:txBody>
          </p:sp>
          <p:sp>
            <p:nvSpPr>
              <p:cNvPr id="8" name="Textfeld 7">
                <a:extLst>
                  <a:ext uri="{FF2B5EF4-FFF2-40B4-BE49-F238E27FC236}">
                    <a16:creationId xmlns:a16="http://schemas.microsoft.com/office/drawing/2014/main" id="{E6031B30-E884-B9FA-561D-3A2588D9F6F8}"/>
                  </a:ext>
                </a:extLst>
              </p:cNvPr>
              <p:cNvSpPr txBox="1"/>
              <p:nvPr/>
            </p:nvSpPr>
            <p:spPr>
              <a:xfrm>
                <a:off x="3624526" y="1398494"/>
                <a:ext cx="1271182" cy="184666"/>
              </a:xfrm>
              <a:prstGeom prst="rect">
                <a:avLst/>
              </a:prstGeom>
              <a:solidFill>
                <a:schemeClr val="bg1"/>
              </a:solidFill>
            </p:spPr>
            <p:txBody>
              <a:bodyPr wrap="none" lIns="0" tIns="0" rIns="0" bIns="0" rtlCol="0">
                <a:spAutoFit/>
              </a:bodyPr>
              <a:lstStyle/>
              <a:p>
                <a:r>
                  <a:rPr lang="de-DE" sz="1200" b="1"/>
                  <a:t>T1D Stadium 1</a:t>
                </a:r>
              </a:p>
            </p:txBody>
          </p:sp>
          <p:sp>
            <p:nvSpPr>
              <p:cNvPr id="9" name="Textfeld 8">
                <a:extLst>
                  <a:ext uri="{FF2B5EF4-FFF2-40B4-BE49-F238E27FC236}">
                    <a16:creationId xmlns:a16="http://schemas.microsoft.com/office/drawing/2014/main" id="{72C39671-C72B-26DA-EDE9-C40FF74999A0}"/>
                  </a:ext>
                </a:extLst>
              </p:cNvPr>
              <p:cNvSpPr txBox="1"/>
              <p:nvPr/>
            </p:nvSpPr>
            <p:spPr>
              <a:xfrm>
                <a:off x="6335057" y="1398494"/>
                <a:ext cx="1271182" cy="184666"/>
              </a:xfrm>
              <a:prstGeom prst="rect">
                <a:avLst/>
              </a:prstGeom>
              <a:solidFill>
                <a:schemeClr val="bg1"/>
              </a:solidFill>
            </p:spPr>
            <p:txBody>
              <a:bodyPr wrap="none" lIns="0" tIns="0" rIns="0" bIns="0" rtlCol="0">
                <a:spAutoFit/>
              </a:bodyPr>
              <a:lstStyle/>
              <a:p>
                <a:r>
                  <a:rPr lang="de-DE" sz="1200" b="1"/>
                  <a:t>T1D Stadium 2</a:t>
                </a:r>
              </a:p>
            </p:txBody>
          </p:sp>
          <p:sp>
            <p:nvSpPr>
              <p:cNvPr id="11" name="Textfeld 10">
                <a:extLst>
                  <a:ext uri="{FF2B5EF4-FFF2-40B4-BE49-F238E27FC236}">
                    <a16:creationId xmlns:a16="http://schemas.microsoft.com/office/drawing/2014/main" id="{EFC30F11-3D48-10FE-5A18-014F46647F51}"/>
                  </a:ext>
                </a:extLst>
              </p:cNvPr>
              <p:cNvSpPr txBox="1"/>
              <p:nvPr/>
            </p:nvSpPr>
            <p:spPr>
              <a:xfrm>
                <a:off x="1335845" y="3143619"/>
                <a:ext cx="1376980" cy="123111"/>
              </a:xfrm>
              <a:prstGeom prst="rect">
                <a:avLst/>
              </a:prstGeom>
              <a:solidFill>
                <a:schemeClr val="bg1"/>
              </a:solidFill>
            </p:spPr>
            <p:txBody>
              <a:bodyPr wrap="none" lIns="0" tIns="0" rIns="0" bIns="0" rtlCol="0">
                <a:spAutoFit/>
              </a:bodyPr>
              <a:lstStyle/>
              <a:p>
                <a:pPr algn="ctr"/>
                <a:r>
                  <a:rPr lang="de-DE" sz="800"/>
                  <a:t>Zeit seit Screening [Jahre]</a:t>
                </a:r>
              </a:p>
            </p:txBody>
          </p:sp>
          <p:sp>
            <p:nvSpPr>
              <p:cNvPr id="12" name="Textfeld 11">
                <a:extLst>
                  <a:ext uri="{FF2B5EF4-FFF2-40B4-BE49-F238E27FC236}">
                    <a16:creationId xmlns:a16="http://schemas.microsoft.com/office/drawing/2014/main" id="{BEE45AFA-88A7-67C3-30A2-49F5A5037F0C}"/>
                  </a:ext>
                </a:extLst>
              </p:cNvPr>
              <p:cNvSpPr txBox="1"/>
              <p:nvPr/>
            </p:nvSpPr>
            <p:spPr>
              <a:xfrm>
                <a:off x="4028250" y="3143618"/>
                <a:ext cx="1376980" cy="123111"/>
              </a:xfrm>
              <a:prstGeom prst="rect">
                <a:avLst/>
              </a:prstGeom>
              <a:solidFill>
                <a:schemeClr val="bg1"/>
              </a:solidFill>
            </p:spPr>
            <p:txBody>
              <a:bodyPr wrap="none" lIns="0" tIns="0" rIns="0" bIns="0" rtlCol="0">
                <a:spAutoFit/>
              </a:bodyPr>
              <a:lstStyle/>
              <a:p>
                <a:pPr algn="ctr"/>
                <a:r>
                  <a:rPr lang="de-DE" sz="800"/>
                  <a:t>Zeit seit Screening [Jahre]</a:t>
                </a:r>
              </a:p>
            </p:txBody>
          </p:sp>
          <p:sp>
            <p:nvSpPr>
              <p:cNvPr id="13" name="Textfeld 12">
                <a:extLst>
                  <a:ext uri="{FF2B5EF4-FFF2-40B4-BE49-F238E27FC236}">
                    <a16:creationId xmlns:a16="http://schemas.microsoft.com/office/drawing/2014/main" id="{5B5FFE8A-76FD-A7E0-0777-26C5E5018001}"/>
                  </a:ext>
                </a:extLst>
              </p:cNvPr>
              <p:cNvSpPr txBox="1"/>
              <p:nvPr/>
            </p:nvSpPr>
            <p:spPr>
              <a:xfrm>
                <a:off x="6726631" y="3143617"/>
                <a:ext cx="1376980" cy="123111"/>
              </a:xfrm>
              <a:prstGeom prst="rect">
                <a:avLst/>
              </a:prstGeom>
              <a:solidFill>
                <a:schemeClr val="bg1"/>
              </a:solidFill>
            </p:spPr>
            <p:txBody>
              <a:bodyPr wrap="none" lIns="0" tIns="0" rIns="0" bIns="0" rtlCol="0">
                <a:spAutoFit/>
              </a:bodyPr>
              <a:lstStyle/>
              <a:p>
                <a:pPr algn="ctr"/>
                <a:r>
                  <a:rPr lang="de-DE" sz="800"/>
                  <a:t>Zeit seit Screening [Jahre]</a:t>
                </a:r>
              </a:p>
            </p:txBody>
          </p:sp>
          <p:sp>
            <p:nvSpPr>
              <p:cNvPr id="14" name="Textfeld 13">
                <a:extLst>
                  <a:ext uri="{FF2B5EF4-FFF2-40B4-BE49-F238E27FC236}">
                    <a16:creationId xmlns:a16="http://schemas.microsoft.com/office/drawing/2014/main" id="{A08A8C77-65F3-A5C5-B599-9902DEFF416E}"/>
                  </a:ext>
                </a:extLst>
              </p:cNvPr>
              <p:cNvSpPr txBox="1"/>
              <p:nvPr/>
            </p:nvSpPr>
            <p:spPr>
              <a:xfrm rot="16200000">
                <a:off x="-11474" y="2221518"/>
                <a:ext cx="1282403" cy="123111"/>
              </a:xfrm>
              <a:prstGeom prst="rect">
                <a:avLst/>
              </a:prstGeom>
              <a:solidFill>
                <a:schemeClr val="bg1"/>
              </a:solidFill>
            </p:spPr>
            <p:txBody>
              <a:bodyPr wrap="none" lIns="0" tIns="0" rIns="0" bIns="0" rtlCol="0">
                <a:spAutoFit/>
              </a:bodyPr>
              <a:lstStyle/>
              <a:p>
                <a:pPr algn="ctr"/>
                <a:r>
                  <a:rPr lang="de-DE" sz="800"/>
                  <a:t>Chance für T1D-Freiheit</a:t>
                </a:r>
              </a:p>
            </p:txBody>
          </p:sp>
          <p:sp>
            <p:nvSpPr>
              <p:cNvPr id="15" name="Textfeld 14">
                <a:extLst>
                  <a:ext uri="{FF2B5EF4-FFF2-40B4-BE49-F238E27FC236}">
                    <a16:creationId xmlns:a16="http://schemas.microsoft.com/office/drawing/2014/main" id="{04A5820D-D467-1A70-2F8B-F25C2262789B}"/>
                  </a:ext>
                </a:extLst>
              </p:cNvPr>
              <p:cNvSpPr txBox="1"/>
              <p:nvPr/>
            </p:nvSpPr>
            <p:spPr>
              <a:xfrm rot="16200000">
                <a:off x="2680926" y="2221517"/>
                <a:ext cx="1282403" cy="123111"/>
              </a:xfrm>
              <a:prstGeom prst="rect">
                <a:avLst/>
              </a:prstGeom>
              <a:solidFill>
                <a:schemeClr val="bg1"/>
              </a:solidFill>
            </p:spPr>
            <p:txBody>
              <a:bodyPr wrap="none" lIns="0" tIns="0" rIns="0" bIns="0" rtlCol="0">
                <a:spAutoFit/>
              </a:bodyPr>
              <a:lstStyle/>
              <a:p>
                <a:pPr algn="ctr"/>
                <a:r>
                  <a:rPr lang="de-DE" sz="800"/>
                  <a:t>Chance für T1D-Freiheit</a:t>
                </a:r>
              </a:p>
            </p:txBody>
          </p:sp>
          <p:sp>
            <p:nvSpPr>
              <p:cNvPr id="16" name="Textfeld 15">
                <a:extLst>
                  <a:ext uri="{FF2B5EF4-FFF2-40B4-BE49-F238E27FC236}">
                    <a16:creationId xmlns:a16="http://schemas.microsoft.com/office/drawing/2014/main" id="{A5ECBFA9-2272-DD3D-5467-137BA41487C5}"/>
                  </a:ext>
                </a:extLst>
              </p:cNvPr>
              <p:cNvSpPr txBox="1"/>
              <p:nvPr/>
            </p:nvSpPr>
            <p:spPr>
              <a:xfrm rot="16200000">
                <a:off x="5373325" y="2221517"/>
                <a:ext cx="1282403" cy="123111"/>
              </a:xfrm>
              <a:prstGeom prst="rect">
                <a:avLst/>
              </a:prstGeom>
              <a:solidFill>
                <a:schemeClr val="bg1"/>
              </a:solidFill>
            </p:spPr>
            <p:txBody>
              <a:bodyPr wrap="none" lIns="0" tIns="0" rIns="0" bIns="0" rtlCol="0">
                <a:spAutoFit/>
              </a:bodyPr>
              <a:lstStyle/>
              <a:p>
                <a:pPr algn="ctr"/>
                <a:r>
                  <a:rPr lang="de-DE" sz="800"/>
                  <a:t>Chance für T1D-Freiheit</a:t>
                </a:r>
              </a:p>
            </p:txBody>
          </p:sp>
          <p:sp>
            <p:nvSpPr>
              <p:cNvPr id="17" name="Textfeld 16">
                <a:extLst>
                  <a:ext uri="{FF2B5EF4-FFF2-40B4-BE49-F238E27FC236}">
                    <a16:creationId xmlns:a16="http://schemas.microsoft.com/office/drawing/2014/main" id="{B3E7A35D-D4FD-7BE2-B0AC-7E06C3E5A689}"/>
                  </a:ext>
                </a:extLst>
              </p:cNvPr>
              <p:cNvSpPr txBox="1"/>
              <p:nvPr/>
            </p:nvSpPr>
            <p:spPr>
              <a:xfrm>
                <a:off x="576776" y="3362608"/>
                <a:ext cx="485710" cy="92333"/>
              </a:xfrm>
              <a:prstGeom prst="rect">
                <a:avLst/>
              </a:prstGeom>
              <a:solidFill>
                <a:schemeClr val="bg1"/>
              </a:solidFill>
            </p:spPr>
            <p:txBody>
              <a:bodyPr wrap="none" lIns="0" tIns="0" rIns="0" bIns="0" rtlCol="0">
                <a:spAutoFit/>
              </a:bodyPr>
              <a:lstStyle/>
              <a:p>
                <a:pPr algn="r"/>
                <a:r>
                  <a:rPr lang="de-DE" sz="600">
                    <a:solidFill>
                      <a:srgbClr val="DCA79B"/>
                    </a:solidFill>
                  </a:rPr>
                  <a:t>Erwachsene </a:t>
                </a:r>
              </a:p>
            </p:txBody>
          </p:sp>
          <p:sp>
            <p:nvSpPr>
              <p:cNvPr id="18" name="Textfeld 17">
                <a:extLst>
                  <a:ext uri="{FF2B5EF4-FFF2-40B4-BE49-F238E27FC236}">
                    <a16:creationId xmlns:a16="http://schemas.microsoft.com/office/drawing/2014/main" id="{9160870A-C876-7CB8-7554-79468E308A35}"/>
                  </a:ext>
                </a:extLst>
              </p:cNvPr>
              <p:cNvSpPr txBox="1"/>
              <p:nvPr/>
            </p:nvSpPr>
            <p:spPr>
              <a:xfrm>
                <a:off x="3274319" y="3362607"/>
                <a:ext cx="485710" cy="92333"/>
              </a:xfrm>
              <a:prstGeom prst="rect">
                <a:avLst/>
              </a:prstGeom>
              <a:solidFill>
                <a:schemeClr val="bg1"/>
              </a:solidFill>
            </p:spPr>
            <p:txBody>
              <a:bodyPr wrap="none" lIns="0" tIns="0" rIns="0" bIns="0" rtlCol="0">
                <a:spAutoFit/>
              </a:bodyPr>
              <a:lstStyle/>
              <a:p>
                <a:pPr algn="r"/>
                <a:r>
                  <a:rPr lang="de-DE" sz="600">
                    <a:solidFill>
                      <a:srgbClr val="DCA79B"/>
                    </a:solidFill>
                  </a:rPr>
                  <a:t>Erwachsene </a:t>
                </a:r>
              </a:p>
            </p:txBody>
          </p:sp>
          <p:sp>
            <p:nvSpPr>
              <p:cNvPr id="19" name="Textfeld 18">
                <a:extLst>
                  <a:ext uri="{FF2B5EF4-FFF2-40B4-BE49-F238E27FC236}">
                    <a16:creationId xmlns:a16="http://schemas.microsoft.com/office/drawing/2014/main" id="{0C96513F-49AD-7066-02EB-95FD6358278C}"/>
                  </a:ext>
                </a:extLst>
              </p:cNvPr>
              <p:cNvSpPr txBox="1"/>
              <p:nvPr/>
            </p:nvSpPr>
            <p:spPr>
              <a:xfrm>
                <a:off x="5966718" y="3362606"/>
                <a:ext cx="485710" cy="92333"/>
              </a:xfrm>
              <a:prstGeom prst="rect">
                <a:avLst/>
              </a:prstGeom>
              <a:solidFill>
                <a:schemeClr val="bg1"/>
              </a:solidFill>
            </p:spPr>
            <p:txBody>
              <a:bodyPr wrap="none" lIns="0" tIns="0" rIns="0" bIns="0" rtlCol="0">
                <a:spAutoFit/>
              </a:bodyPr>
              <a:lstStyle/>
              <a:p>
                <a:pPr algn="r"/>
                <a:r>
                  <a:rPr lang="de-DE" sz="600">
                    <a:solidFill>
                      <a:srgbClr val="DCA79B"/>
                    </a:solidFill>
                  </a:rPr>
                  <a:t>Erwachsene </a:t>
                </a:r>
              </a:p>
            </p:txBody>
          </p:sp>
          <p:sp>
            <p:nvSpPr>
              <p:cNvPr id="20" name="Textfeld 19">
                <a:extLst>
                  <a:ext uri="{FF2B5EF4-FFF2-40B4-BE49-F238E27FC236}">
                    <a16:creationId xmlns:a16="http://schemas.microsoft.com/office/drawing/2014/main" id="{FCE374CE-E8CD-9CC8-9308-73246820A2C3}"/>
                  </a:ext>
                </a:extLst>
              </p:cNvPr>
              <p:cNvSpPr txBox="1"/>
              <p:nvPr/>
            </p:nvSpPr>
            <p:spPr>
              <a:xfrm>
                <a:off x="623262" y="3530159"/>
                <a:ext cx="439224" cy="92333"/>
              </a:xfrm>
              <a:prstGeom prst="rect">
                <a:avLst/>
              </a:prstGeom>
              <a:solidFill>
                <a:schemeClr val="bg1"/>
              </a:solidFill>
            </p:spPr>
            <p:txBody>
              <a:bodyPr wrap="none" lIns="0" tIns="0" rIns="0" bIns="0" rtlCol="0">
                <a:spAutoFit/>
              </a:bodyPr>
              <a:lstStyle/>
              <a:p>
                <a:pPr algn="r"/>
                <a:r>
                  <a:rPr lang="de-DE" sz="600">
                    <a:solidFill>
                      <a:srgbClr val="ABB6D5"/>
                    </a:solidFill>
                  </a:rPr>
                  <a:t>      Kinder </a:t>
                </a:r>
              </a:p>
            </p:txBody>
          </p:sp>
          <p:sp>
            <p:nvSpPr>
              <p:cNvPr id="21" name="Textfeld 20">
                <a:extLst>
                  <a:ext uri="{FF2B5EF4-FFF2-40B4-BE49-F238E27FC236}">
                    <a16:creationId xmlns:a16="http://schemas.microsoft.com/office/drawing/2014/main" id="{A325FC8D-1962-098C-7DF0-189AF00DBFD6}"/>
                  </a:ext>
                </a:extLst>
              </p:cNvPr>
              <p:cNvSpPr txBox="1"/>
              <p:nvPr/>
            </p:nvSpPr>
            <p:spPr>
              <a:xfrm>
                <a:off x="3322594" y="3530159"/>
                <a:ext cx="439224" cy="92333"/>
              </a:xfrm>
              <a:prstGeom prst="rect">
                <a:avLst/>
              </a:prstGeom>
              <a:solidFill>
                <a:schemeClr val="bg1"/>
              </a:solidFill>
            </p:spPr>
            <p:txBody>
              <a:bodyPr wrap="none" lIns="0" tIns="0" rIns="0" bIns="0" rtlCol="0">
                <a:spAutoFit/>
              </a:bodyPr>
              <a:lstStyle/>
              <a:p>
                <a:pPr algn="r"/>
                <a:r>
                  <a:rPr lang="de-DE" sz="600">
                    <a:solidFill>
                      <a:srgbClr val="ABB6D5"/>
                    </a:solidFill>
                  </a:rPr>
                  <a:t>      Kinder </a:t>
                </a:r>
              </a:p>
            </p:txBody>
          </p:sp>
          <p:sp>
            <p:nvSpPr>
              <p:cNvPr id="22" name="Textfeld 21">
                <a:extLst>
                  <a:ext uri="{FF2B5EF4-FFF2-40B4-BE49-F238E27FC236}">
                    <a16:creationId xmlns:a16="http://schemas.microsoft.com/office/drawing/2014/main" id="{618ED67C-DFF3-E061-4918-FF0436B837F3}"/>
                  </a:ext>
                </a:extLst>
              </p:cNvPr>
              <p:cNvSpPr txBox="1"/>
              <p:nvPr/>
            </p:nvSpPr>
            <p:spPr>
              <a:xfrm>
                <a:off x="6013865" y="3530158"/>
                <a:ext cx="439224" cy="92333"/>
              </a:xfrm>
              <a:prstGeom prst="rect">
                <a:avLst/>
              </a:prstGeom>
              <a:solidFill>
                <a:schemeClr val="bg1"/>
              </a:solidFill>
            </p:spPr>
            <p:txBody>
              <a:bodyPr wrap="none" lIns="0" tIns="0" rIns="0" bIns="0" rtlCol="0">
                <a:spAutoFit/>
              </a:bodyPr>
              <a:lstStyle/>
              <a:p>
                <a:pPr algn="r"/>
                <a:r>
                  <a:rPr lang="de-DE" sz="600">
                    <a:solidFill>
                      <a:srgbClr val="ABB6D5"/>
                    </a:solidFill>
                  </a:rPr>
                  <a:t>      Kinder </a:t>
                </a:r>
              </a:p>
            </p:txBody>
          </p:sp>
        </p:grpSp>
        <p:sp>
          <p:nvSpPr>
            <p:cNvPr id="25" name="Rechteck 24">
              <a:extLst>
                <a:ext uri="{FF2B5EF4-FFF2-40B4-BE49-F238E27FC236}">
                  <a16:creationId xmlns:a16="http://schemas.microsoft.com/office/drawing/2014/main" id="{5D515854-0CD8-66A2-4E50-AEC64126A7BA}"/>
                </a:ext>
              </a:extLst>
            </p:cNvPr>
            <p:cNvSpPr/>
            <p:nvPr/>
          </p:nvSpPr>
          <p:spPr>
            <a:xfrm>
              <a:off x="400473" y="934606"/>
              <a:ext cx="8367010" cy="2768252"/>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37" name="Textfeld 36">
              <a:extLst>
                <a:ext uri="{FF2B5EF4-FFF2-40B4-BE49-F238E27FC236}">
                  <a16:creationId xmlns:a16="http://schemas.microsoft.com/office/drawing/2014/main" id="{F64CD1CE-4AF4-5CD4-F83A-ABB834520BFF}"/>
                </a:ext>
              </a:extLst>
            </p:cNvPr>
            <p:cNvSpPr txBox="1"/>
            <p:nvPr/>
          </p:nvSpPr>
          <p:spPr>
            <a:xfrm>
              <a:off x="1046156" y="1864791"/>
              <a:ext cx="1196952" cy="584775"/>
            </a:xfrm>
            <a:prstGeom prst="rect">
              <a:avLst/>
            </a:prstGeom>
            <a:noFill/>
          </p:spPr>
          <p:txBody>
            <a:bodyPr wrap="square" rtlCol="0">
              <a:spAutoFit/>
            </a:bodyPr>
            <a:lstStyle/>
            <a:p>
              <a:r>
                <a:rPr lang="de-DE" sz="800"/>
                <a:t>5-Jahres-Progressionsrisiko </a:t>
              </a:r>
              <a:r>
                <a:rPr lang="de-DE" sz="800">
                  <a:solidFill>
                    <a:srgbClr val="DCA79B"/>
                  </a:solidFill>
                </a:rPr>
                <a:t>Erwachsene </a:t>
              </a:r>
              <a:r>
                <a:rPr lang="de-DE" sz="800" b="1">
                  <a:solidFill>
                    <a:srgbClr val="DCA79B"/>
                  </a:solidFill>
                </a:rPr>
                <a:t>8,2 %</a:t>
              </a:r>
              <a:r>
                <a:rPr lang="de-DE" sz="800">
                  <a:solidFill>
                    <a:srgbClr val="DCA79B"/>
                  </a:solidFill>
                </a:rPr>
                <a:t> </a:t>
              </a:r>
              <a:r>
                <a:rPr lang="de-DE" sz="800"/>
                <a:t>vs. </a:t>
              </a:r>
              <a:r>
                <a:rPr lang="de-DE" sz="800">
                  <a:solidFill>
                    <a:srgbClr val="ABB6D5"/>
                  </a:solidFill>
                </a:rPr>
                <a:t>Kinder </a:t>
              </a:r>
              <a:r>
                <a:rPr lang="de-DE" sz="800" b="1">
                  <a:solidFill>
                    <a:srgbClr val="ABB6D5"/>
                  </a:solidFill>
                </a:rPr>
                <a:t>22 %</a:t>
              </a:r>
            </a:p>
          </p:txBody>
        </p:sp>
        <p:sp>
          <p:nvSpPr>
            <p:cNvPr id="38" name="Textfeld 37">
              <a:extLst>
                <a:ext uri="{FF2B5EF4-FFF2-40B4-BE49-F238E27FC236}">
                  <a16:creationId xmlns:a16="http://schemas.microsoft.com/office/drawing/2014/main" id="{40F06AE4-D66C-1CFE-EC47-16DFEF36C8D0}"/>
                </a:ext>
              </a:extLst>
            </p:cNvPr>
            <p:cNvSpPr txBox="1"/>
            <p:nvPr/>
          </p:nvSpPr>
          <p:spPr>
            <a:xfrm>
              <a:off x="3738556" y="1864791"/>
              <a:ext cx="1271182" cy="584775"/>
            </a:xfrm>
            <a:prstGeom prst="rect">
              <a:avLst/>
            </a:prstGeom>
            <a:noFill/>
          </p:spPr>
          <p:txBody>
            <a:bodyPr wrap="square" rtlCol="0">
              <a:spAutoFit/>
            </a:bodyPr>
            <a:lstStyle/>
            <a:p>
              <a:r>
                <a:rPr lang="de-DE" sz="800"/>
                <a:t>5-Jahres-Progressionsrisiko </a:t>
              </a:r>
              <a:r>
                <a:rPr lang="de-DE" sz="800">
                  <a:solidFill>
                    <a:srgbClr val="DCA79B"/>
                  </a:solidFill>
                </a:rPr>
                <a:t>Erwachsene </a:t>
              </a:r>
              <a:r>
                <a:rPr lang="de-DE" sz="800" b="1">
                  <a:solidFill>
                    <a:srgbClr val="DCA79B"/>
                  </a:solidFill>
                </a:rPr>
                <a:t>17 %</a:t>
              </a:r>
              <a:r>
                <a:rPr lang="de-DE" sz="800">
                  <a:solidFill>
                    <a:srgbClr val="DCA79B"/>
                  </a:solidFill>
                </a:rPr>
                <a:t> </a:t>
              </a:r>
              <a:r>
                <a:rPr lang="de-DE" sz="800"/>
                <a:t>vs. </a:t>
              </a:r>
              <a:r>
                <a:rPr lang="de-DE" sz="800">
                  <a:solidFill>
                    <a:srgbClr val="ABB6D5"/>
                  </a:solidFill>
                </a:rPr>
                <a:t>Kinder </a:t>
              </a:r>
              <a:r>
                <a:rPr lang="de-DE" sz="800" b="1">
                  <a:solidFill>
                    <a:srgbClr val="ABB6D5"/>
                  </a:solidFill>
                </a:rPr>
                <a:t>47 %</a:t>
              </a:r>
            </a:p>
          </p:txBody>
        </p:sp>
        <p:sp>
          <p:nvSpPr>
            <p:cNvPr id="39" name="Textfeld 38">
              <a:extLst>
                <a:ext uri="{FF2B5EF4-FFF2-40B4-BE49-F238E27FC236}">
                  <a16:creationId xmlns:a16="http://schemas.microsoft.com/office/drawing/2014/main" id="{588005F8-79B7-D7F1-A9ED-0B99D95AFAC2}"/>
                </a:ext>
              </a:extLst>
            </p:cNvPr>
            <p:cNvSpPr txBox="1"/>
            <p:nvPr/>
          </p:nvSpPr>
          <p:spPr>
            <a:xfrm>
              <a:off x="7240768" y="1441315"/>
              <a:ext cx="1196952" cy="584775"/>
            </a:xfrm>
            <a:prstGeom prst="rect">
              <a:avLst/>
            </a:prstGeom>
            <a:noFill/>
          </p:spPr>
          <p:txBody>
            <a:bodyPr wrap="square" rtlCol="0">
              <a:spAutoFit/>
            </a:bodyPr>
            <a:lstStyle/>
            <a:p>
              <a:r>
                <a:rPr lang="de-DE" sz="800"/>
                <a:t>5-Jahres-Progressionsrisiko </a:t>
              </a:r>
              <a:r>
                <a:rPr lang="de-DE" sz="800">
                  <a:solidFill>
                    <a:srgbClr val="DCA79B"/>
                  </a:solidFill>
                </a:rPr>
                <a:t>Erwachsene </a:t>
              </a:r>
              <a:r>
                <a:rPr lang="de-DE" sz="800" b="1">
                  <a:solidFill>
                    <a:srgbClr val="DCA79B"/>
                  </a:solidFill>
                </a:rPr>
                <a:t>78 %</a:t>
              </a:r>
              <a:r>
                <a:rPr lang="de-DE" sz="800">
                  <a:solidFill>
                    <a:srgbClr val="DCA79B"/>
                  </a:solidFill>
                </a:rPr>
                <a:t> </a:t>
              </a:r>
              <a:r>
                <a:rPr lang="de-DE" sz="800"/>
                <a:t>vs. </a:t>
              </a:r>
              <a:r>
                <a:rPr lang="de-DE" sz="800">
                  <a:solidFill>
                    <a:srgbClr val="ABB6D5"/>
                  </a:solidFill>
                </a:rPr>
                <a:t>Kinder </a:t>
              </a:r>
              <a:r>
                <a:rPr lang="de-DE" sz="800" b="1">
                  <a:solidFill>
                    <a:srgbClr val="ABB6D5"/>
                  </a:solidFill>
                </a:rPr>
                <a:t>78 %</a:t>
              </a:r>
            </a:p>
          </p:txBody>
        </p:sp>
        <p:sp>
          <p:nvSpPr>
            <p:cNvPr id="2" name="Textfeld 1">
              <a:extLst>
                <a:ext uri="{FF2B5EF4-FFF2-40B4-BE49-F238E27FC236}">
                  <a16:creationId xmlns:a16="http://schemas.microsoft.com/office/drawing/2014/main" id="{0D4D704F-2713-29E9-CCF1-9C9A3B7BA1B6}"/>
                </a:ext>
              </a:extLst>
            </p:cNvPr>
            <p:cNvSpPr txBox="1"/>
            <p:nvPr/>
          </p:nvSpPr>
          <p:spPr>
            <a:xfrm>
              <a:off x="1099027" y="3110860"/>
              <a:ext cx="219612" cy="113296"/>
            </a:xfrm>
            <a:prstGeom prst="rect">
              <a:avLst/>
            </a:prstGeom>
            <a:solidFill>
              <a:schemeClr val="bg1"/>
            </a:solidFill>
          </p:spPr>
          <p:txBody>
            <a:bodyPr wrap="square" lIns="0" tIns="0" rIns="0" bIns="36000" rtlCol="0">
              <a:spAutoFit/>
            </a:bodyPr>
            <a:lstStyle/>
            <a:p>
              <a:r>
                <a:rPr lang="de-DE" sz="500">
                  <a:solidFill>
                    <a:srgbClr val="2B2B2B"/>
                  </a:solidFill>
                </a:rPr>
                <a:t>2.506</a:t>
              </a:r>
              <a:endParaRPr lang="de-DE" sz="500" b="1">
                <a:solidFill>
                  <a:srgbClr val="2B2B2B"/>
                </a:solidFill>
              </a:endParaRPr>
            </a:p>
          </p:txBody>
        </p:sp>
        <p:sp>
          <p:nvSpPr>
            <p:cNvPr id="4" name="Textfeld 3">
              <a:extLst>
                <a:ext uri="{FF2B5EF4-FFF2-40B4-BE49-F238E27FC236}">
                  <a16:creationId xmlns:a16="http://schemas.microsoft.com/office/drawing/2014/main" id="{F3C281ED-FB2E-292C-94E8-9D558F0D99C7}"/>
                </a:ext>
              </a:extLst>
            </p:cNvPr>
            <p:cNvSpPr txBox="1"/>
            <p:nvPr/>
          </p:nvSpPr>
          <p:spPr>
            <a:xfrm>
              <a:off x="1099027" y="3278511"/>
              <a:ext cx="219612" cy="113296"/>
            </a:xfrm>
            <a:prstGeom prst="rect">
              <a:avLst/>
            </a:prstGeom>
            <a:solidFill>
              <a:schemeClr val="bg1"/>
            </a:solidFill>
          </p:spPr>
          <p:txBody>
            <a:bodyPr wrap="square" lIns="0" tIns="0" rIns="0" bIns="36000" rtlCol="0">
              <a:spAutoFit/>
            </a:bodyPr>
            <a:lstStyle/>
            <a:p>
              <a:r>
                <a:rPr lang="de-DE" sz="500">
                  <a:solidFill>
                    <a:srgbClr val="2B2B2B"/>
                  </a:solidFill>
                </a:rPr>
                <a:t>2.534</a:t>
              </a:r>
              <a:endParaRPr lang="de-DE" sz="500" b="1">
                <a:solidFill>
                  <a:srgbClr val="2B2B2B"/>
                </a:solidFill>
              </a:endParaRPr>
            </a:p>
          </p:txBody>
        </p:sp>
        <p:sp>
          <p:nvSpPr>
            <p:cNvPr id="5" name="Textfeld 4">
              <a:extLst>
                <a:ext uri="{FF2B5EF4-FFF2-40B4-BE49-F238E27FC236}">
                  <a16:creationId xmlns:a16="http://schemas.microsoft.com/office/drawing/2014/main" id="{9AE47E5F-78E6-A18E-4348-5A8F67B71F92}"/>
                </a:ext>
              </a:extLst>
            </p:cNvPr>
            <p:cNvSpPr txBox="1"/>
            <p:nvPr/>
          </p:nvSpPr>
          <p:spPr>
            <a:xfrm>
              <a:off x="1491752" y="3110860"/>
              <a:ext cx="219612" cy="113296"/>
            </a:xfrm>
            <a:prstGeom prst="rect">
              <a:avLst/>
            </a:prstGeom>
            <a:solidFill>
              <a:schemeClr val="bg1"/>
            </a:solidFill>
          </p:spPr>
          <p:txBody>
            <a:bodyPr wrap="square" lIns="0" tIns="0" rIns="0" bIns="36000" rtlCol="0">
              <a:spAutoFit/>
            </a:bodyPr>
            <a:lstStyle/>
            <a:p>
              <a:r>
                <a:rPr lang="de-DE" sz="500">
                  <a:solidFill>
                    <a:srgbClr val="2B2B2B"/>
                  </a:solidFill>
                </a:rPr>
                <a:t>1.084</a:t>
              </a:r>
              <a:endParaRPr lang="de-DE" sz="500" b="1">
                <a:solidFill>
                  <a:srgbClr val="2B2B2B"/>
                </a:solidFill>
              </a:endParaRPr>
            </a:p>
          </p:txBody>
        </p:sp>
        <p:sp>
          <p:nvSpPr>
            <p:cNvPr id="24" name="Textfeld 23">
              <a:extLst>
                <a:ext uri="{FF2B5EF4-FFF2-40B4-BE49-F238E27FC236}">
                  <a16:creationId xmlns:a16="http://schemas.microsoft.com/office/drawing/2014/main" id="{AF231DAC-9F71-A13E-5B89-B3144906B133}"/>
                </a:ext>
              </a:extLst>
            </p:cNvPr>
            <p:cNvSpPr txBox="1"/>
            <p:nvPr/>
          </p:nvSpPr>
          <p:spPr>
            <a:xfrm>
              <a:off x="1491752" y="3278511"/>
              <a:ext cx="219612" cy="113296"/>
            </a:xfrm>
            <a:prstGeom prst="rect">
              <a:avLst/>
            </a:prstGeom>
            <a:solidFill>
              <a:schemeClr val="bg1"/>
            </a:solidFill>
          </p:spPr>
          <p:txBody>
            <a:bodyPr wrap="square" lIns="0" tIns="0" rIns="0" bIns="36000" rtlCol="0">
              <a:spAutoFit/>
            </a:bodyPr>
            <a:lstStyle/>
            <a:p>
              <a:r>
                <a:rPr lang="de-DE" sz="500">
                  <a:solidFill>
                    <a:srgbClr val="2B2B2B"/>
                  </a:solidFill>
                </a:rPr>
                <a:t>1.259</a:t>
              </a:r>
              <a:endParaRPr lang="de-DE" sz="500" b="1">
                <a:solidFill>
                  <a:srgbClr val="2B2B2B"/>
                </a:solidFill>
              </a:endParaRPr>
            </a:p>
          </p:txBody>
        </p:sp>
        <p:sp>
          <p:nvSpPr>
            <p:cNvPr id="26" name="Textfeld 25">
              <a:extLst>
                <a:ext uri="{FF2B5EF4-FFF2-40B4-BE49-F238E27FC236}">
                  <a16:creationId xmlns:a16="http://schemas.microsoft.com/office/drawing/2014/main" id="{E993F6E9-C6BC-BBC4-1E7A-244844A7B981}"/>
                </a:ext>
              </a:extLst>
            </p:cNvPr>
            <p:cNvSpPr txBox="1"/>
            <p:nvPr/>
          </p:nvSpPr>
          <p:spPr>
            <a:xfrm>
              <a:off x="3798806" y="3275634"/>
              <a:ext cx="219612" cy="113296"/>
            </a:xfrm>
            <a:prstGeom prst="rect">
              <a:avLst/>
            </a:prstGeom>
            <a:solidFill>
              <a:schemeClr val="bg1"/>
            </a:solidFill>
          </p:spPr>
          <p:txBody>
            <a:bodyPr wrap="square" lIns="0" tIns="0" rIns="0" bIns="36000" rtlCol="0">
              <a:spAutoFit/>
            </a:bodyPr>
            <a:lstStyle/>
            <a:p>
              <a:r>
                <a:rPr lang="de-DE" sz="500">
                  <a:solidFill>
                    <a:srgbClr val="2B2B2B"/>
                  </a:solidFill>
                </a:rPr>
                <a:t>1.524</a:t>
              </a:r>
              <a:endParaRPr lang="de-DE" sz="500" b="1">
                <a:solidFill>
                  <a:srgbClr val="2B2B2B"/>
                </a:solidFill>
              </a:endParaRPr>
            </a:p>
          </p:txBody>
        </p:sp>
      </p:grpSp>
    </p:spTree>
    <p:extLst>
      <p:ext uri="{BB962C8B-B14F-4D97-AF65-F5344CB8AC3E}">
        <p14:creationId xmlns:p14="http://schemas.microsoft.com/office/powerpoint/2010/main" val="333327586"/>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2292B44-AEB8-546D-6855-6667FA0536C4}"/>
            </a:ext>
          </a:extLst>
        </p:cNvPr>
        <p:cNvGrpSpPr/>
        <p:nvPr/>
      </p:nvGrpSpPr>
      <p:grpSpPr>
        <a:xfrm>
          <a:off x="0" y="0"/>
          <a:ext cx="0" cy="0"/>
          <a:chOff x="0" y="0"/>
          <a:chExt cx="0" cy="0"/>
        </a:xfrm>
      </p:grpSpPr>
      <p:sp>
        <p:nvSpPr>
          <p:cNvPr id="10" name="Textplatzhalter 9">
            <a:extLst>
              <a:ext uri="{FF2B5EF4-FFF2-40B4-BE49-F238E27FC236}">
                <a16:creationId xmlns:a16="http://schemas.microsoft.com/office/drawing/2014/main" id="{EAF45F32-FF7B-85E3-9109-BB7CD6B17A3E}"/>
              </a:ext>
            </a:extLst>
          </p:cNvPr>
          <p:cNvSpPr txBox="1">
            <a:spLocks/>
          </p:cNvSpPr>
          <p:nvPr/>
        </p:nvSpPr>
        <p:spPr>
          <a:xfrm>
            <a:off x="314921" y="114412"/>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latin typeface="+mj-lt"/>
              </a:rPr>
              <a:t>Erwachsene vs. Kinder zeigen bei T1D unterschiedliche Inselautoantikörper-Verläufe</a:t>
            </a:r>
            <a:r>
              <a:rPr lang="de-DE" sz="2000" b="1" baseline="30000">
                <a:solidFill>
                  <a:srgbClr val="7030A0"/>
                </a:solidFill>
                <a:latin typeface="+mj-lt"/>
              </a:rPr>
              <a:t>1,</a:t>
            </a:r>
            <a:r>
              <a:rPr lang="de-DE" sz="2000" b="1">
                <a:solidFill>
                  <a:srgbClr val="7030A0"/>
                </a:solidFill>
                <a:latin typeface="+mj-lt"/>
              </a:rPr>
              <a:t>*</a:t>
            </a:r>
          </a:p>
        </p:txBody>
      </p:sp>
      <p:pic>
        <p:nvPicPr>
          <p:cNvPr id="4" name="Grafik 3">
            <a:extLst>
              <a:ext uri="{FF2B5EF4-FFF2-40B4-BE49-F238E27FC236}">
                <a16:creationId xmlns:a16="http://schemas.microsoft.com/office/drawing/2014/main" id="{2E4096AE-B603-D023-1461-D1D6A5F635EB}"/>
              </a:ext>
            </a:extLst>
          </p:cNvPr>
          <p:cNvPicPr>
            <a:picLocks noChangeAspect="1"/>
          </p:cNvPicPr>
          <p:nvPr/>
        </p:nvPicPr>
        <p:blipFill>
          <a:blip r:embed="rId4"/>
          <a:stretch>
            <a:fillRect/>
          </a:stretch>
        </p:blipFill>
        <p:spPr>
          <a:xfrm>
            <a:off x="3553417" y="934606"/>
            <a:ext cx="5214065" cy="2768252"/>
          </a:xfrm>
          <a:prstGeom prst="rect">
            <a:avLst/>
          </a:prstGeom>
        </p:spPr>
      </p:pic>
      <p:sp>
        <p:nvSpPr>
          <p:cNvPr id="3" name="TextBox 3037">
            <a:extLst>
              <a:ext uri="{FF2B5EF4-FFF2-40B4-BE49-F238E27FC236}">
                <a16:creationId xmlns:a16="http://schemas.microsoft.com/office/drawing/2014/main" id="{7153E927-9916-F041-9927-79FDD1F23954}"/>
              </a:ext>
            </a:extLst>
          </p:cNvPr>
          <p:cNvSpPr txBox="1"/>
          <p:nvPr/>
        </p:nvSpPr>
        <p:spPr>
          <a:xfrm>
            <a:off x="314921" y="4301143"/>
            <a:ext cx="8594129" cy="830997"/>
          </a:xfrm>
          <a:prstGeom prst="rect">
            <a:avLst/>
          </a:prstGeom>
          <a:noFill/>
        </p:spPr>
        <p:txBody>
          <a:bodyPr wrap="square" rtlCol="0" anchor="b">
            <a:spAutoFit/>
          </a:bodyPr>
          <a:lstStyle/>
          <a:p>
            <a:pPr lvl="0" defTabSz="685766">
              <a:buClr>
                <a:srgbClr val="2F4B95"/>
              </a:buClr>
              <a:defRPr/>
            </a:pPr>
            <a:r>
              <a:rPr lang="de-DE" sz="600">
                <a:solidFill>
                  <a:srgbClr val="404040"/>
                </a:solidFill>
                <a:ea typeface="Arial"/>
                <a:cs typeface="Arial"/>
              </a:rPr>
              <a:t>* Untersuchung von 135.914 Kindern (&lt; 18 Jahre) und 99.795 Erwachsenen, die Verwandte von Menschen mit T1D sind, die an der </a:t>
            </a:r>
            <a:r>
              <a:rPr lang="de-DE" sz="600" err="1">
                <a:solidFill>
                  <a:srgbClr val="404040"/>
                </a:solidFill>
                <a:ea typeface="Arial"/>
                <a:cs typeface="Arial"/>
              </a:rPr>
              <a:t>TrialNet</a:t>
            </a:r>
            <a:r>
              <a:rPr lang="de-DE" sz="600">
                <a:solidFill>
                  <a:srgbClr val="404040"/>
                </a:solidFill>
                <a:ea typeface="Arial"/>
                <a:cs typeface="Arial"/>
              </a:rPr>
              <a:t> </a:t>
            </a:r>
            <a:r>
              <a:rPr lang="de-DE" sz="600" err="1">
                <a:solidFill>
                  <a:srgbClr val="404040"/>
                </a:solidFill>
                <a:ea typeface="Arial"/>
                <a:cs typeface="Arial"/>
              </a:rPr>
              <a:t>Pathway</a:t>
            </a:r>
            <a:r>
              <a:rPr lang="de-DE" sz="600">
                <a:solidFill>
                  <a:srgbClr val="404040"/>
                </a:solidFill>
                <a:ea typeface="Arial"/>
                <a:cs typeface="Arial"/>
              </a:rPr>
              <a:t> </a:t>
            </a:r>
            <a:r>
              <a:rPr lang="de-DE" sz="600" err="1">
                <a:solidFill>
                  <a:srgbClr val="404040"/>
                </a:solidFill>
                <a:ea typeface="Arial"/>
                <a:cs typeface="Arial"/>
              </a:rPr>
              <a:t>to</a:t>
            </a:r>
            <a:r>
              <a:rPr lang="de-DE" sz="600">
                <a:solidFill>
                  <a:srgbClr val="404040"/>
                </a:solidFill>
                <a:ea typeface="Arial"/>
                <a:cs typeface="Arial"/>
              </a:rPr>
              <a:t> </a:t>
            </a:r>
            <a:r>
              <a:rPr lang="de-DE" sz="600" err="1">
                <a:solidFill>
                  <a:srgbClr val="404040"/>
                </a:solidFill>
                <a:ea typeface="Arial"/>
                <a:cs typeface="Arial"/>
              </a:rPr>
              <a:t>Prevention</a:t>
            </a:r>
            <a:r>
              <a:rPr lang="de-DE" sz="600">
                <a:solidFill>
                  <a:srgbClr val="404040"/>
                </a:solidFill>
                <a:ea typeface="Arial"/>
                <a:cs typeface="Arial"/>
              </a:rPr>
              <a:t>-Studie teilnahmen. Bei </a:t>
            </a:r>
            <a:r>
              <a:rPr lang="de-DE" sz="600" err="1">
                <a:solidFill>
                  <a:srgbClr val="404040"/>
                </a:solidFill>
                <a:ea typeface="Arial"/>
                <a:cs typeface="Arial"/>
              </a:rPr>
              <a:t>IAk</a:t>
            </a:r>
            <a:r>
              <a:rPr lang="de-DE" sz="600">
                <a:solidFill>
                  <a:srgbClr val="404040"/>
                </a:solidFill>
                <a:ea typeface="Arial"/>
                <a:cs typeface="Arial"/>
              </a:rPr>
              <a:t>-positiven Teilnehmern wurden Progressionsraten, Zusammenhänge mit Risikofaktoren und die Leistungsfähigkeit metabolischer </a:t>
            </a:r>
            <a:r>
              <a:rPr lang="de-DE" sz="600" err="1">
                <a:solidFill>
                  <a:srgbClr val="404040"/>
                </a:solidFill>
                <a:ea typeface="Arial"/>
                <a:cs typeface="Arial"/>
              </a:rPr>
              <a:t>Risikoscores</a:t>
            </a:r>
            <a:r>
              <a:rPr lang="de-DE" sz="600">
                <a:solidFill>
                  <a:srgbClr val="404040"/>
                </a:solidFill>
                <a:ea typeface="Arial"/>
                <a:cs typeface="Arial"/>
              </a:rPr>
              <a:t> verglichen. </a:t>
            </a:r>
            <a:r>
              <a:rPr lang="de-DE" sz="600" err="1">
                <a:solidFill>
                  <a:srgbClr val="404040"/>
                </a:solidFill>
                <a:ea typeface="Arial"/>
                <a:cs typeface="Arial"/>
              </a:rPr>
              <a:t>IAk</a:t>
            </a:r>
            <a:r>
              <a:rPr lang="de-DE" sz="600">
                <a:solidFill>
                  <a:srgbClr val="404040"/>
                </a:solidFill>
                <a:ea typeface="Arial"/>
                <a:cs typeface="Arial"/>
              </a:rPr>
              <a:t>-Verläufe zwischen Erwachsenen und Kindern, mit Angaben zum 3-Jahres-Risiko für den Übergang von einem </a:t>
            </a:r>
            <a:r>
              <a:rPr lang="de-DE" sz="600" err="1">
                <a:solidFill>
                  <a:srgbClr val="404040"/>
                </a:solidFill>
                <a:ea typeface="Arial"/>
                <a:cs typeface="Arial"/>
              </a:rPr>
              <a:t>IAk</a:t>
            </a:r>
            <a:r>
              <a:rPr lang="de-DE" sz="600">
                <a:solidFill>
                  <a:srgbClr val="404040"/>
                </a:solidFill>
                <a:ea typeface="Arial"/>
                <a:cs typeface="Arial"/>
              </a:rPr>
              <a:t>-Zustand in einen anderen und zur Anzahl der Ereignisse in jedem Zustand innerhalb der 3 Jahre. Die Größe des Kreises steht für die Anzahl der Personen, und die Breite der Linie steht für das Risiko des Übergangs vom ersten in den zweiten Zustand. Personen werden zensiert, wenn sie das betreffende Ereignis nach 3 Jahren nicht erlebt haben; dadurch verringert sich die Nachbeobachtungskohorte unter die Basiskohorte × Risikoschätzung (d. h. 2.315 × 0,69 &gt; 1.269). Personen, die wieder </a:t>
            </a:r>
            <a:r>
              <a:rPr lang="de-DE" sz="600" err="1">
                <a:solidFill>
                  <a:srgbClr val="404040"/>
                </a:solidFill>
                <a:ea typeface="Arial"/>
                <a:cs typeface="Arial"/>
              </a:rPr>
              <a:t>IAk</a:t>
            </a:r>
            <a:r>
              <a:rPr lang="de-DE" sz="600">
                <a:solidFill>
                  <a:srgbClr val="404040"/>
                </a:solidFill>
                <a:ea typeface="Arial"/>
                <a:cs typeface="Arial"/>
              </a:rPr>
              <a:t>-negativ werden und </a:t>
            </a:r>
            <a:r>
              <a:rPr lang="de-DE" sz="600" err="1">
                <a:solidFill>
                  <a:srgbClr val="404040"/>
                </a:solidFill>
                <a:ea typeface="Arial"/>
                <a:cs typeface="Arial"/>
              </a:rPr>
              <a:t>IAk</a:t>
            </a:r>
            <a:r>
              <a:rPr lang="de-DE" sz="600">
                <a:solidFill>
                  <a:srgbClr val="404040"/>
                </a:solidFill>
                <a:ea typeface="Arial"/>
                <a:cs typeface="Arial"/>
              </a:rPr>
              <a:t>-negativ bleiben, werden nicht angezeigt (n = 324); daher stellt dieses Diagramm den Verlauf von 2.988 Kindern und 2.881 Erwachsenen und ihr 3-Jahres-Risiko dar. Sobald Personen als mehrfach </a:t>
            </a:r>
            <a:r>
              <a:rPr lang="de-DE" sz="600" err="1">
                <a:solidFill>
                  <a:srgbClr val="404040"/>
                </a:solidFill>
                <a:ea typeface="Arial"/>
                <a:cs typeface="Arial"/>
              </a:rPr>
              <a:t>IAk</a:t>
            </a:r>
            <a:r>
              <a:rPr lang="de-DE" sz="600">
                <a:solidFill>
                  <a:srgbClr val="404040"/>
                </a:solidFill>
                <a:ea typeface="Arial"/>
                <a:cs typeface="Arial"/>
              </a:rPr>
              <a:t>-positiv identifiziert wurden, werden sie unabhängig von zukünftigen </a:t>
            </a:r>
            <a:r>
              <a:rPr lang="de-DE" sz="600" err="1">
                <a:solidFill>
                  <a:srgbClr val="404040"/>
                </a:solidFill>
                <a:ea typeface="Arial"/>
                <a:cs typeface="Arial"/>
              </a:rPr>
              <a:t>IAk</a:t>
            </a:r>
            <a:r>
              <a:rPr lang="de-DE" sz="600">
                <a:solidFill>
                  <a:srgbClr val="404040"/>
                </a:solidFill>
                <a:ea typeface="Arial"/>
                <a:cs typeface="Arial"/>
              </a:rPr>
              <a:t>-Tests als mehrfach </a:t>
            </a:r>
            <a:r>
              <a:rPr lang="de-DE" sz="600" err="1">
                <a:solidFill>
                  <a:srgbClr val="404040"/>
                </a:solidFill>
                <a:ea typeface="Arial"/>
                <a:cs typeface="Arial"/>
              </a:rPr>
              <a:t>IAk</a:t>
            </a:r>
            <a:r>
              <a:rPr lang="de-DE" sz="600">
                <a:solidFill>
                  <a:srgbClr val="404040"/>
                </a:solidFill>
                <a:ea typeface="Arial"/>
                <a:cs typeface="Arial"/>
              </a:rPr>
              <a:t>-positiv überwacht.</a:t>
            </a:r>
            <a:endParaRPr kumimoji="0" lang="da-DK" sz="600" i="0" u="none" strike="noStrike" kern="1200" cap="none" spc="0" normalizeH="0" baseline="0" noProof="0">
              <a:ln>
                <a:noFill/>
              </a:ln>
              <a:solidFill>
                <a:srgbClr val="404040"/>
              </a:solidFill>
              <a:effectLst/>
              <a:uLnTx/>
              <a:uFillTx/>
              <a:latin typeface="Verdana"/>
              <a:ea typeface="Arial"/>
              <a:cs typeface="Arial"/>
            </a:endParaRP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i="0" u="none" strike="noStrike" kern="1200" cap="none" spc="0" normalizeH="0" baseline="0" noProof="0">
                <a:ln>
                  <a:noFill/>
                </a:ln>
                <a:solidFill>
                  <a:srgbClr val="404040"/>
                </a:solidFill>
                <a:effectLst/>
                <a:uLnTx/>
                <a:uFillTx/>
                <a:latin typeface="Verdana"/>
                <a:ea typeface="Arial"/>
                <a:cs typeface="Arial"/>
              </a:rPr>
              <a:t>Abbildung modifiziert nach Templeman EL 2025</a:t>
            </a:r>
            <a:r>
              <a:rPr kumimoji="0" lang="da-DK" sz="600" i="0" u="none" strike="noStrike" kern="1200" cap="none" spc="0" normalizeH="0" baseline="30000" noProof="0">
                <a:ln>
                  <a:noFill/>
                </a:ln>
                <a:solidFill>
                  <a:srgbClr val="404040"/>
                </a:solidFill>
                <a:effectLst/>
                <a:uLnTx/>
                <a:uFillTx/>
                <a:latin typeface="Verdana"/>
                <a:ea typeface="Arial"/>
                <a:cs typeface="Arial"/>
              </a:rPr>
              <a:t>1</a:t>
            </a:r>
            <a:r>
              <a:rPr kumimoji="0" lang="da-DK" sz="600" i="0" u="none" strike="noStrike" kern="1200" cap="none" spc="0" normalizeH="0" baseline="0" noProof="0">
                <a:ln>
                  <a:noFill/>
                </a:ln>
                <a:solidFill>
                  <a:srgbClr val="404040"/>
                </a:solidFill>
                <a:effectLst/>
                <a:uLnTx/>
                <a:uFillTx/>
                <a:latin typeface="Verdana"/>
                <a:ea typeface="Arial"/>
                <a:cs typeface="Arial"/>
              </a:rPr>
              <a:t>. IAk: Inselautoantikörper; T1D: Typ-1-Diabetes.</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Templeman EL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Diabetes Care </a:t>
            </a:r>
            <a:r>
              <a:rPr kumimoji="0" lang="da-DK" sz="600" b="0" i="0" u="none" strike="noStrike" kern="1200" cap="none" spc="0" normalizeH="0" baseline="0" noProof="0">
                <a:ln>
                  <a:noFill/>
                </a:ln>
                <a:solidFill>
                  <a:srgbClr val="404040"/>
                </a:solidFill>
                <a:effectLst/>
                <a:uLnTx/>
                <a:uFillTx/>
                <a:latin typeface="Verdana"/>
                <a:ea typeface="Arial"/>
                <a:cs typeface="Arial"/>
              </a:rPr>
              <a:t>2025; 48: 1571–80.</a:t>
            </a:r>
          </a:p>
        </p:txBody>
      </p:sp>
      <p:sp>
        <p:nvSpPr>
          <p:cNvPr id="25" name="Rechteck 24">
            <a:extLst>
              <a:ext uri="{FF2B5EF4-FFF2-40B4-BE49-F238E27FC236}">
                <a16:creationId xmlns:a16="http://schemas.microsoft.com/office/drawing/2014/main" id="{4922238F-A30D-75BF-99F0-88CAA381E940}"/>
              </a:ext>
            </a:extLst>
          </p:cNvPr>
          <p:cNvSpPr/>
          <p:nvPr/>
        </p:nvSpPr>
        <p:spPr>
          <a:xfrm>
            <a:off x="3553417" y="934606"/>
            <a:ext cx="5214065" cy="2768252"/>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31" name="Rectangle: Rounded Corners 78">
            <a:extLst>
              <a:ext uri="{FF2B5EF4-FFF2-40B4-BE49-F238E27FC236}">
                <a16:creationId xmlns:a16="http://schemas.microsoft.com/office/drawing/2014/main" id="{D3288B60-1078-EA6F-590F-95E4B9E269DC}"/>
              </a:ext>
            </a:extLst>
          </p:cNvPr>
          <p:cNvSpPr/>
          <p:nvPr/>
        </p:nvSpPr>
        <p:spPr>
          <a:xfrm>
            <a:off x="400472" y="3814554"/>
            <a:ext cx="8367011" cy="480355"/>
          </a:xfrm>
          <a:prstGeom prst="roundRect">
            <a:avLst>
              <a:gd name="adj" fmla="val 50000"/>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Erwachsene entwickelten insgesamt seltener T1D Stadium 3 </a:t>
            </a:r>
            <a:r>
              <a:rPr kumimoji="0" lang="de-DE" sz="1100" i="0" u="none" strike="noStrike" kern="1200" cap="none" spc="0" normalizeH="0" baseline="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(9,4 % </a:t>
            </a:r>
            <a:r>
              <a:rPr kumimoji="0" lang="de-DE" sz="1100" i="0" u="none" strike="noStrike" kern="1200" cap="none" spc="0" normalizeH="0" baseline="0" noProof="0" err="1">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rPr>
              <a:t>vs</a:t>
            </a:r>
            <a:r>
              <a:rPr lang="de-DE" sz="1100">
                <a:solidFill>
                  <a:prstClr val="white"/>
                </a:solidFill>
                <a:latin typeface="Verdana" panose="020B0604030504040204" pitchFamily="34" charset="0"/>
                <a:ea typeface="Verdana" panose="020B0604030504040204" pitchFamily="34" charset="0"/>
                <a:cs typeface="Verdana" panose="020B0604030504040204" pitchFamily="34" charset="0"/>
              </a:rPr>
              <a:t>. 27,7 %, p &lt; 0,001). Erwachsene, die T1D Stadium 3 entwickelten, waren </a:t>
            </a:r>
            <a:r>
              <a:rPr lang="de-DE" sz="1100" b="1">
                <a:solidFill>
                  <a:prstClr val="white"/>
                </a:solidFill>
                <a:latin typeface="Verdana" panose="020B0604030504040204" pitchFamily="34" charset="0"/>
                <a:ea typeface="Verdana" panose="020B0604030504040204" pitchFamily="34" charset="0"/>
                <a:cs typeface="Verdana" panose="020B0604030504040204" pitchFamily="34" charset="0"/>
              </a:rPr>
              <a:t>häufiger Einzel-</a:t>
            </a:r>
            <a:r>
              <a:rPr lang="de-DE" sz="1100" b="1" err="1">
                <a:solidFill>
                  <a:prstClr val="white"/>
                </a:solidFill>
                <a:latin typeface="Verdana" panose="020B0604030504040204" pitchFamily="34" charset="0"/>
                <a:ea typeface="Verdana" panose="020B0604030504040204" pitchFamily="34" charset="0"/>
                <a:cs typeface="Verdana" panose="020B0604030504040204" pitchFamily="34" charset="0"/>
              </a:rPr>
              <a:t>IAk</a:t>
            </a:r>
            <a:r>
              <a:rPr lang="de-DE" sz="1100" b="1">
                <a:solidFill>
                  <a:prstClr val="white"/>
                </a:solidFill>
                <a:latin typeface="Verdana" panose="020B0604030504040204" pitchFamily="34" charset="0"/>
                <a:ea typeface="Verdana" panose="020B0604030504040204" pitchFamily="34" charset="0"/>
                <a:cs typeface="Verdana" panose="020B0604030504040204" pitchFamily="34" charset="0"/>
              </a:rPr>
              <a:t>-positiv </a:t>
            </a:r>
            <a:r>
              <a:rPr lang="de-DE" sz="1100">
                <a:solidFill>
                  <a:prstClr val="white"/>
                </a:solidFill>
                <a:latin typeface="Verdana" panose="020B0604030504040204" pitchFamily="34" charset="0"/>
                <a:ea typeface="Verdana" panose="020B0604030504040204" pitchFamily="34" charset="0"/>
                <a:cs typeface="Verdana" panose="020B0604030504040204" pitchFamily="34" charset="0"/>
              </a:rPr>
              <a:t>als Kinder (40,2 % vs. 15,2 %, p &lt; 0,001)</a:t>
            </a:r>
            <a:endParaRPr kumimoji="0" lang="de-DE" sz="1100" b="1" i="0" u="none" strike="noStrike" kern="1200" cap="none" spc="0" normalizeH="0" baseline="30000" noProof="0">
              <a:ln>
                <a:noFill/>
              </a:ln>
              <a:solidFill>
                <a:prstClr val="white"/>
              </a:solidFill>
              <a:effectLst/>
              <a:uLnTx/>
              <a:uFillTx/>
              <a:latin typeface="Verdana" panose="020B0604030504040204" pitchFamily="34" charset="0"/>
              <a:ea typeface="Verdana" panose="020B0604030504040204" pitchFamily="34" charset="0"/>
              <a:cs typeface="Verdana" panose="020B0604030504040204" pitchFamily="34" charset="0"/>
            </a:endParaRPr>
          </a:p>
        </p:txBody>
      </p:sp>
      <p:sp>
        <p:nvSpPr>
          <p:cNvPr id="30" name="Rettangolo con angoli arrotondati 39">
            <a:extLst>
              <a:ext uri="{FF2B5EF4-FFF2-40B4-BE49-F238E27FC236}">
                <a16:creationId xmlns:a16="http://schemas.microsoft.com/office/drawing/2014/main" id="{DE598883-4578-1C80-20C5-D84B07F16A0F}"/>
              </a:ext>
            </a:extLst>
          </p:cNvPr>
          <p:cNvSpPr/>
          <p:nvPr/>
        </p:nvSpPr>
        <p:spPr>
          <a:xfrm>
            <a:off x="400473" y="2449641"/>
            <a:ext cx="2835477" cy="810000"/>
          </a:xfrm>
          <a:prstGeom prst="roundRect">
            <a:avLst>
              <a:gd name="adj" fmla="val 13286"/>
            </a:avLst>
          </a:prstGeom>
          <a:solidFill>
            <a:srgbClr val="FFFFFF"/>
          </a:solidFill>
          <a:ln w="19050" cap="flat" cmpd="sng" algn="ctr">
            <a:solidFill>
              <a:srgbClr val="ABB6D5"/>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Poppins"/>
              <a:ea typeface="+mn-ea"/>
              <a:cs typeface="+mn-cs"/>
            </a:endParaRPr>
          </a:p>
        </p:txBody>
      </p:sp>
      <p:sp>
        <p:nvSpPr>
          <p:cNvPr id="32" name="Rettangolo con angoli arrotondati 36">
            <a:extLst>
              <a:ext uri="{FF2B5EF4-FFF2-40B4-BE49-F238E27FC236}">
                <a16:creationId xmlns:a16="http://schemas.microsoft.com/office/drawing/2014/main" id="{B748C8A1-30C0-C8CD-0774-14B3353F25EC}"/>
              </a:ext>
            </a:extLst>
          </p:cNvPr>
          <p:cNvSpPr/>
          <p:nvPr/>
        </p:nvSpPr>
        <p:spPr>
          <a:xfrm>
            <a:off x="400473" y="1445540"/>
            <a:ext cx="2835477" cy="810000"/>
          </a:xfrm>
          <a:prstGeom prst="roundRect">
            <a:avLst>
              <a:gd name="adj" fmla="val 13286"/>
            </a:avLst>
          </a:prstGeom>
          <a:solidFill>
            <a:srgbClr val="FFFFFF"/>
          </a:solidFill>
          <a:ln w="19050" cap="flat" cmpd="sng" algn="ctr">
            <a:solidFill>
              <a:srgbClr val="DCA79B"/>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FFFFFF"/>
              </a:solidFill>
              <a:effectLst/>
              <a:uLnTx/>
              <a:uFillTx/>
              <a:latin typeface="Poppins"/>
              <a:ea typeface="+mn-ea"/>
              <a:cs typeface="+mn-cs"/>
            </a:endParaRPr>
          </a:p>
        </p:txBody>
      </p:sp>
      <p:sp>
        <p:nvSpPr>
          <p:cNvPr id="34" name="TextBox 9">
            <a:extLst>
              <a:ext uri="{FF2B5EF4-FFF2-40B4-BE49-F238E27FC236}">
                <a16:creationId xmlns:a16="http://schemas.microsoft.com/office/drawing/2014/main" id="{AC1BB7C6-2076-F5D5-68B9-04AFBB983509}"/>
              </a:ext>
            </a:extLst>
          </p:cNvPr>
          <p:cNvSpPr txBox="1"/>
          <p:nvPr/>
        </p:nvSpPr>
        <p:spPr>
          <a:xfrm>
            <a:off x="1432425" y="1559018"/>
            <a:ext cx="1705222" cy="581698"/>
          </a:xfrm>
          <a:prstGeom prst="rect">
            <a:avLst/>
          </a:prstGeom>
          <a:noFill/>
        </p:spPr>
        <p:txBody>
          <a:bodyPr wrap="square" lIns="0" tIns="0" rIns="0" bIns="0" anchor="t">
            <a:spAutoFit/>
          </a:bodyPr>
          <a:lstStyle/>
          <a:p>
            <a:pPr defTabSz="685800">
              <a:lnSpc>
                <a:spcPct val="90000"/>
              </a:lnSpc>
              <a:spcBef>
                <a:spcPts val="300"/>
              </a:spcBef>
            </a:pPr>
            <a:r>
              <a:rPr lang="en-US" sz="1050" err="1">
                <a:solidFill>
                  <a:srgbClr val="030F3B"/>
                </a:solidFill>
              </a:rPr>
              <a:t>Erwachsene</a:t>
            </a:r>
            <a:r>
              <a:rPr lang="en-US" sz="1050">
                <a:solidFill>
                  <a:srgbClr val="030F3B"/>
                </a:solidFill>
              </a:rPr>
              <a:t> </a:t>
            </a:r>
            <a:r>
              <a:rPr lang="en-US" sz="1050" err="1">
                <a:solidFill>
                  <a:srgbClr val="030F3B"/>
                </a:solidFill>
              </a:rPr>
              <a:t>sind</a:t>
            </a:r>
            <a:r>
              <a:rPr lang="en-US" sz="1050">
                <a:solidFill>
                  <a:srgbClr val="030F3B"/>
                </a:solidFill>
              </a:rPr>
              <a:t> </a:t>
            </a:r>
            <a:r>
              <a:rPr lang="en-US" sz="1050" err="1">
                <a:solidFill>
                  <a:srgbClr val="030F3B"/>
                </a:solidFill>
              </a:rPr>
              <a:t>häufiger</a:t>
            </a:r>
            <a:r>
              <a:rPr lang="en-US" sz="1050">
                <a:solidFill>
                  <a:srgbClr val="030F3B"/>
                </a:solidFill>
              </a:rPr>
              <a:t> </a:t>
            </a:r>
            <a:r>
              <a:rPr lang="en-US" sz="1050" b="1" err="1">
                <a:solidFill>
                  <a:srgbClr val="030F3B"/>
                </a:solidFill>
              </a:rPr>
              <a:t>Einzel-IAk-positiv</a:t>
            </a:r>
            <a:r>
              <a:rPr lang="en-US" sz="1050">
                <a:solidFill>
                  <a:srgbClr val="030F3B"/>
                </a:solidFill>
              </a:rPr>
              <a:t> </a:t>
            </a:r>
            <a:r>
              <a:rPr lang="en-US" sz="1050" err="1">
                <a:solidFill>
                  <a:srgbClr val="030F3B"/>
                </a:solidFill>
              </a:rPr>
              <a:t>bei</a:t>
            </a:r>
            <a:r>
              <a:rPr lang="en-US" sz="1050">
                <a:solidFill>
                  <a:srgbClr val="030F3B"/>
                </a:solidFill>
              </a:rPr>
              <a:t> Diagnose</a:t>
            </a:r>
            <a:br>
              <a:rPr lang="en-US" sz="1050">
                <a:solidFill>
                  <a:srgbClr val="030F3B"/>
                </a:solidFill>
              </a:rPr>
            </a:br>
            <a:r>
              <a:rPr lang="en-US" sz="1050">
                <a:solidFill>
                  <a:srgbClr val="030F3B"/>
                </a:solidFill>
                <a:cs typeface="Helvetica"/>
              </a:rPr>
              <a:t>(4,0 % vs. 2,6 %)</a:t>
            </a:r>
          </a:p>
        </p:txBody>
      </p:sp>
      <p:sp>
        <p:nvSpPr>
          <p:cNvPr id="35" name="TextBox 13">
            <a:extLst>
              <a:ext uri="{FF2B5EF4-FFF2-40B4-BE49-F238E27FC236}">
                <a16:creationId xmlns:a16="http://schemas.microsoft.com/office/drawing/2014/main" id="{DBCE5C34-B7F2-8DDB-9D70-249A07A10707}"/>
              </a:ext>
            </a:extLst>
          </p:cNvPr>
          <p:cNvSpPr txBox="1"/>
          <p:nvPr/>
        </p:nvSpPr>
        <p:spPr>
          <a:xfrm>
            <a:off x="1432425" y="2563119"/>
            <a:ext cx="1705222" cy="581698"/>
          </a:xfrm>
          <a:prstGeom prst="rect">
            <a:avLst/>
          </a:prstGeom>
          <a:noFill/>
        </p:spPr>
        <p:txBody>
          <a:bodyPr wrap="square" lIns="0" tIns="0" rIns="0" bIns="0" anchor="t">
            <a:spAutoFit/>
          </a:bodyPr>
          <a:lstStyle/>
          <a:p>
            <a:pPr defTabSz="685800">
              <a:lnSpc>
                <a:spcPct val="90000"/>
              </a:lnSpc>
              <a:spcBef>
                <a:spcPts val="300"/>
              </a:spcBef>
            </a:pPr>
            <a:r>
              <a:rPr lang="en-US" sz="1050">
                <a:solidFill>
                  <a:srgbClr val="030F3B"/>
                </a:solidFill>
              </a:rPr>
              <a:t>Kinder </a:t>
            </a:r>
            <a:r>
              <a:rPr lang="en-US" sz="1050" err="1">
                <a:solidFill>
                  <a:srgbClr val="030F3B"/>
                </a:solidFill>
              </a:rPr>
              <a:t>sind</a:t>
            </a:r>
            <a:r>
              <a:rPr lang="en-US" sz="1050">
                <a:solidFill>
                  <a:srgbClr val="030F3B"/>
                </a:solidFill>
              </a:rPr>
              <a:t> </a:t>
            </a:r>
            <a:r>
              <a:rPr lang="en-US" sz="1050" err="1">
                <a:solidFill>
                  <a:srgbClr val="030F3B"/>
                </a:solidFill>
              </a:rPr>
              <a:t>häufiger</a:t>
            </a:r>
            <a:br>
              <a:rPr lang="en-US" sz="1050">
                <a:solidFill>
                  <a:srgbClr val="030F3B"/>
                </a:solidFill>
              </a:rPr>
            </a:br>
            <a:r>
              <a:rPr lang="en-US" sz="1050" b="1" err="1">
                <a:solidFill>
                  <a:srgbClr val="030F3B"/>
                </a:solidFill>
              </a:rPr>
              <a:t>Multipel-IAk-positiv</a:t>
            </a:r>
            <a:r>
              <a:rPr lang="en-US" sz="1050" b="1">
                <a:solidFill>
                  <a:srgbClr val="030F3B"/>
                </a:solidFill>
              </a:rPr>
              <a:t> </a:t>
            </a:r>
            <a:r>
              <a:rPr lang="en-US" sz="1050" err="1">
                <a:solidFill>
                  <a:srgbClr val="030F3B"/>
                </a:solidFill>
              </a:rPr>
              <a:t>bei</a:t>
            </a:r>
            <a:r>
              <a:rPr lang="en-US" sz="1050">
                <a:solidFill>
                  <a:srgbClr val="030F3B"/>
                </a:solidFill>
              </a:rPr>
              <a:t> Diagnose</a:t>
            </a:r>
            <a:br>
              <a:rPr lang="en-US" sz="1050" b="1">
                <a:solidFill>
                  <a:srgbClr val="030F3B"/>
                </a:solidFill>
              </a:rPr>
            </a:br>
            <a:r>
              <a:rPr lang="en-US" sz="1050">
                <a:solidFill>
                  <a:srgbClr val="030F3B"/>
                </a:solidFill>
                <a:cs typeface="Helvetica"/>
              </a:rPr>
              <a:t>(2,8 % vs. 0,8 %)*</a:t>
            </a:r>
            <a:endParaRPr lang="en-US" sz="1050" baseline="30000">
              <a:solidFill>
                <a:srgbClr val="030F3B"/>
              </a:solidFill>
              <a:cs typeface="Helvetica"/>
            </a:endParaRPr>
          </a:p>
        </p:txBody>
      </p:sp>
      <p:pic>
        <p:nvPicPr>
          <p:cNvPr id="42" name="Grafik 41" descr="Ein Bild, das Schwarz, Dunkelheit enthält.&#10;&#10;KI-generierte Inhalte können fehlerhaft sein.">
            <a:extLst>
              <a:ext uri="{FF2B5EF4-FFF2-40B4-BE49-F238E27FC236}">
                <a16:creationId xmlns:a16="http://schemas.microsoft.com/office/drawing/2014/main" id="{A4CAE534-1505-4907-D7B0-CD1A9C3A6954}"/>
              </a:ext>
            </a:extLst>
          </p:cNvPr>
          <p:cNvPicPr>
            <a:picLocks noChangeAspect="1"/>
          </p:cNvPicPr>
          <p:nvPr/>
        </p:nvPicPr>
        <p:blipFill>
          <a:blip r:embed="rId5">
            <a:duotone>
              <a:prstClr val="black"/>
              <a:srgbClr val="DCA79B">
                <a:tint val="45000"/>
                <a:satMod val="400000"/>
              </a:srgbClr>
            </a:duotone>
            <a:extLst>
              <a:ext uri="{28A0092B-C50C-407E-A947-70E740481C1C}">
                <a14:useLocalDpi xmlns:a14="http://schemas.microsoft.com/office/drawing/2010/main" val="0"/>
              </a:ext>
            </a:extLst>
          </a:blip>
          <a:stretch>
            <a:fillRect/>
          </a:stretch>
        </p:blipFill>
        <p:spPr>
          <a:xfrm>
            <a:off x="341806" y="1302022"/>
            <a:ext cx="1090619" cy="1090880"/>
          </a:xfrm>
          <a:prstGeom prst="rect">
            <a:avLst/>
          </a:prstGeom>
        </p:spPr>
      </p:pic>
      <p:pic>
        <p:nvPicPr>
          <p:cNvPr id="44" name="Grafik 43" descr="Ein Bild, das Schwarz, Dunkelheit enthält.&#10;&#10;KI-generierte Inhalte können fehlerhaft sein.">
            <a:extLst>
              <a:ext uri="{FF2B5EF4-FFF2-40B4-BE49-F238E27FC236}">
                <a16:creationId xmlns:a16="http://schemas.microsoft.com/office/drawing/2014/main" id="{B36645EB-6302-FF37-4E68-992D6C734E0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38489" y="2306737"/>
            <a:ext cx="1093936" cy="1094461"/>
          </a:xfrm>
          <a:prstGeom prst="rect">
            <a:avLst/>
          </a:prstGeom>
        </p:spPr>
      </p:pic>
      <p:sp>
        <p:nvSpPr>
          <p:cNvPr id="45" name="Textfeld 44">
            <a:extLst>
              <a:ext uri="{FF2B5EF4-FFF2-40B4-BE49-F238E27FC236}">
                <a16:creationId xmlns:a16="http://schemas.microsoft.com/office/drawing/2014/main" id="{585879A4-A72A-20DC-F7EF-BA2938A76707}"/>
              </a:ext>
            </a:extLst>
          </p:cNvPr>
          <p:cNvSpPr txBox="1"/>
          <p:nvPr/>
        </p:nvSpPr>
        <p:spPr>
          <a:xfrm>
            <a:off x="4536144" y="1045531"/>
            <a:ext cx="591647" cy="153888"/>
          </a:xfrm>
          <a:prstGeom prst="rect">
            <a:avLst/>
          </a:prstGeom>
          <a:solidFill>
            <a:schemeClr val="bg1"/>
          </a:solidFill>
        </p:spPr>
        <p:txBody>
          <a:bodyPr wrap="square" lIns="0" tIns="0" rIns="0" bIns="0" rtlCol="0">
            <a:spAutoFit/>
          </a:bodyPr>
          <a:lstStyle/>
          <a:p>
            <a:pPr algn="ctr"/>
            <a:r>
              <a:rPr lang="de-DE" sz="1000" b="1"/>
              <a:t>Kinder</a:t>
            </a:r>
          </a:p>
        </p:txBody>
      </p:sp>
      <p:sp>
        <p:nvSpPr>
          <p:cNvPr id="46" name="Textfeld 45">
            <a:extLst>
              <a:ext uri="{FF2B5EF4-FFF2-40B4-BE49-F238E27FC236}">
                <a16:creationId xmlns:a16="http://schemas.microsoft.com/office/drawing/2014/main" id="{05757B0B-8BEE-C3B1-476B-42DAECA54C43}"/>
              </a:ext>
            </a:extLst>
          </p:cNvPr>
          <p:cNvSpPr txBox="1"/>
          <p:nvPr/>
        </p:nvSpPr>
        <p:spPr>
          <a:xfrm>
            <a:off x="6808016" y="1045531"/>
            <a:ext cx="965197" cy="153888"/>
          </a:xfrm>
          <a:prstGeom prst="rect">
            <a:avLst/>
          </a:prstGeom>
          <a:solidFill>
            <a:schemeClr val="bg1"/>
          </a:solidFill>
        </p:spPr>
        <p:txBody>
          <a:bodyPr wrap="square" lIns="0" tIns="0" rIns="0" bIns="0" rtlCol="0">
            <a:spAutoFit/>
          </a:bodyPr>
          <a:lstStyle/>
          <a:p>
            <a:pPr algn="ctr"/>
            <a:r>
              <a:rPr lang="de-DE" sz="1000" b="1"/>
              <a:t>Erwachsene</a:t>
            </a:r>
          </a:p>
        </p:txBody>
      </p:sp>
      <p:sp>
        <p:nvSpPr>
          <p:cNvPr id="47" name="Textfeld 46">
            <a:extLst>
              <a:ext uri="{FF2B5EF4-FFF2-40B4-BE49-F238E27FC236}">
                <a16:creationId xmlns:a16="http://schemas.microsoft.com/office/drawing/2014/main" id="{52F7E4AA-D941-22C8-A4EF-EC1D31A24A6E}"/>
              </a:ext>
            </a:extLst>
          </p:cNvPr>
          <p:cNvSpPr txBox="1"/>
          <p:nvPr/>
        </p:nvSpPr>
        <p:spPr>
          <a:xfrm>
            <a:off x="4065758" y="3500895"/>
            <a:ext cx="591647" cy="107722"/>
          </a:xfrm>
          <a:prstGeom prst="rect">
            <a:avLst/>
          </a:prstGeom>
          <a:solidFill>
            <a:schemeClr val="bg1"/>
          </a:solidFill>
        </p:spPr>
        <p:txBody>
          <a:bodyPr wrap="square" lIns="0" tIns="0" rIns="0" bIns="0" rtlCol="0">
            <a:spAutoFit/>
          </a:bodyPr>
          <a:lstStyle/>
          <a:p>
            <a:pPr algn="r"/>
            <a:r>
              <a:rPr lang="de-DE" sz="700"/>
              <a:t>Jeder</a:t>
            </a:r>
          </a:p>
        </p:txBody>
      </p:sp>
      <p:sp>
        <p:nvSpPr>
          <p:cNvPr id="48" name="Textfeld 47">
            <a:extLst>
              <a:ext uri="{FF2B5EF4-FFF2-40B4-BE49-F238E27FC236}">
                <a16:creationId xmlns:a16="http://schemas.microsoft.com/office/drawing/2014/main" id="{D25C021A-73D3-16F4-43DF-403415A4737C}"/>
              </a:ext>
            </a:extLst>
          </p:cNvPr>
          <p:cNvSpPr txBox="1"/>
          <p:nvPr/>
        </p:nvSpPr>
        <p:spPr>
          <a:xfrm>
            <a:off x="5086076" y="3458319"/>
            <a:ext cx="2699090" cy="215444"/>
          </a:xfrm>
          <a:prstGeom prst="rect">
            <a:avLst/>
          </a:prstGeom>
          <a:solidFill>
            <a:schemeClr val="bg1"/>
          </a:solidFill>
        </p:spPr>
        <p:txBody>
          <a:bodyPr wrap="square" lIns="0" tIns="0" rIns="0" bIns="0" rtlCol="0">
            <a:spAutoFit/>
          </a:bodyPr>
          <a:lstStyle/>
          <a:p>
            <a:r>
              <a:rPr lang="de-DE" sz="700"/>
              <a:t>repräsentiert das 3-Jahres-Risiko, von einem Stadium zum nächsten fortzuschreiten</a:t>
            </a:r>
          </a:p>
        </p:txBody>
      </p:sp>
      <p:sp>
        <p:nvSpPr>
          <p:cNvPr id="49" name="Textfeld 48">
            <a:extLst>
              <a:ext uri="{FF2B5EF4-FFF2-40B4-BE49-F238E27FC236}">
                <a16:creationId xmlns:a16="http://schemas.microsoft.com/office/drawing/2014/main" id="{AAD171BD-719A-B1BA-7D7A-81C513AF6540}"/>
              </a:ext>
            </a:extLst>
          </p:cNvPr>
          <p:cNvSpPr txBox="1"/>
          <p:nvPr/>
        </p:nvSpPr>
        <p:spPr>
          <a:xfrm>
            <a:off x="3804754" y="1709370"/>
            <a:ext cx="330616" cy="153888"/>
          </a:xfrm>
          <a:prstGeom prst="rect">
            <a:avLst/>
          </a:prstGeom>
          <a:solidFill>
            <a:srgbClr val="ABB6D5"/>
          </a:solidFill>
        </p:spPr>
        <p:txBody>
          <a:bodyPr wrap="square" lIns="0" tIns="0" rIns="0" bIns="0" rtlCol="0">
            <a:spAutoFit/>
          </a:bodyPr>
          <a:lstStyle/>
          <a:p>
            <a:pPr algn="ctr"/>
            <a:r>
              <a:rPr lang="de-DE" sz="1000" b="1" err="1"/>
              <a:t>sIAk</a:t>
            </a:r>
            <a:endParaRPr lang="de-DE" sz="1000" b="1"/>
          </a:p>
        </p:txBody>
      </p:sp>
      <p:sp>
        <p:nvSpPr>
          <p:cNvPr id="50" name="Textfeld 49">
            <a:extLst>
              <a:ext uri="{FF2B5EF4-FFF2-40B4-BE49-F238E27FC236}">
                <a16:creationId xmlns:a16="http://schemas.microsoft.com/office/drawing/2014/main" id="{5AD28F35-AE9D-0171-B4D9-239986E19F52}"/>
              </a:ext>
            </a:extLst>
          </p:cNvPr>
          <p:cNvSpPr txBox="1"/>
          <p:nvPr/>
        </p:nvSpPr>
        <p:spPr>
          <a:xfrm>
            <a:off x="6282352" y="2962711"/>
            <a:ext cx="411296" cy="138499"/>
          </a:xfrm>
          <a:prstGeom prst="rect">
            <a:avLst/>
          </a:prstGeom>
          <a:solidFill>
            <a:schemeClr val="bg1"/>
          </a:solidFill>
        </p:spPr>
        <p:txBody>
          <a:bodyPr wrap="square" lIns="0" tIns="0" rIns="0" bIns="0" rtlCol="0">
            <a:spAutoFit/>
          </a:bodyPr>
          <a:lstStyle/>
          <a:p>
            <a:pPr algn="ctr"/>
            <a:r>
              <a:rPr lang="de-DE" sz="900" b="1" err="1"/>
              <a:t>mIAk</a:t>
            </a:r>
            <a:endParaRPr lang="de-DE" sz="900" b="1"/>
          </a:p>
        </p:txBody>
      </p:sp>
      <p:sp>
        <p:nvSpPr>
          <p:cNvPr id="51" name="Textfeld 50">
            <a:extLst>
              <a:ext uri="{FF2B5EF4-FFF2-40B4-BE49-F238E27FC236}">
                <a16:creationId xmlns:a16="http://schemas.microsoft.com/office/drawing/2014/main" id="{CEFF5D4A-72E8-6DE2-3E1D-7E8CFACC0FA5}"/>
              </a:ext>
            </a:extLst>
          </p:cNvPr>
          <p:cNvSpPr txBox="1"/>
          <p:nvPr/>
        </p:nvSpPr>
        <p:spPr>
          <a:xfrm>
            <a:off x="7591470" y="2987417"/>
            <a:ext cx="411296" cy="138499"/>
          </a:xfrm>
          <a:prstGeom prst="rect">
            <a:avLst/>
          </a:prstGeom>
          <a:solidFill>
            <a:schemeClr val="bg1"/>
          </a:solidFill>
        </p:spPr>
        <p:txBody>
          <a:bodyPr wrap="square" lIns="0" tIns="0" rIns="0" bIns="0" rtlCol="0">
            <a:spAutoFit/>
          </a:bodyPr>
          <a:lstStyle/>
          <a:p>
            <a:pPr algn="ctr"/>
            <a:r>
              <a:rPr lang="de-DE" sz="900" b="1" err="1"/>
              <a:t>mIAk</a:t>
            </a:r>
            <a:endParaRPr lang="de-DE" sz="900" b="1"/>
          </a:p>
        </p:txBody>
      </p:sp>
      <p:sp>
        <p:nvSpPr>
          <p:cNvPr id="52" name="Textfeld 51">
            <a:extLst>
              <a:ext uri="{FF2B5EF4-FFF2-40B4-BE49-F238E27FC236}">
                <a16:creationId xmlns:a16="http://schemas.microsoft.com/office/drawing/2014/main" id="{C0BE3529-23B0-41B3-99DE-BD17850E8E1F}"/>
              </a:ext>
            </a:extLst>
          </p:cNvPr>
          <p:cNvSpPr txBox="1"/>
          <p:nvPr/>
        </p:nvSpPr>
        <p:spPr>
          <a:xfrm>
            <a:off x="3829821" y="2839505"/>
            <a:ext cx="411296" cy="153888"/>
          </a:xfrm>
          <a:prstGeom prst="rect">
            <a:avLst/>
          </a:prstGeom>
          <a:solidFill>
            <a:srgbClr val="ABB6D5"/>
          </a:solidFill>
        </p:spPr>
        <p:txBody>
          <a:bodyPr wrap="square" lIns="0" tIns="0" rIns="0" bIns="0" rtlCol="0">
            <a:spAutoFit/>
          </a:bodyPr>
          <a:lstStyle/>
          <a:p>
            <a:pPr algn="ctr"/>
            <a:r>
              <a:rPr lang="de-DE" sz="1000" b="1" err="1"/>
              <a:t>mIAk</a:t>
            </a:r>
            <a:endParaRPr lang="de-DE" sz="1000" b="1"/>
          </a:p>
        </p:txBody>
      </p:sp>
      <p:sp>
        <p:nvSpPr>
          <p:cNvPr id="53" name="Textfeld 52">
            <a:extLst>
              <a:ext uri="{FF2B5EF4-FFF2-40B4-BE49-F238E27FC236}">
                <a16:creationId xmlns:a16="http://schemas.microsoft.com/office/drawing/2014/main" id="{A098FBDB-6A62-F4A4-B6DC-7F4DFDE9F3B6}"/>
              </a:ext>
            </a:extLst>
          </p:cNvPr>
          <p:cNvSpPr txBox="1"/>
          <p:nvPr/>
        </p:nvSpPr>
        <p:spPr>
          <a:xfrm>
            <a:off x="5052991" y="2847806"/>
            <a:ext cx="411296" cy="153888"/>
          </a:xfrm>
          <a:prstGeom prst="rect">
            <a:avLst/>
          </a:prstGeom>
          <a:solidFill>
            <a:srgbClr val="ABB6D5"/>
          </a:solidFill>
        </p:spPr>
        <p:txBody>
          <a:bodyPr wrap="square" lIns="0" tIns="0" rIns="0" bIns="0" rtlCol="0">
            <a:spAutoFit/>
          </a:bodyPr>
          <a:lstStyle/>
          <a:p>
            <a:pPr algn="ctr"/>
            <a:r>
              <a:rPr lang="de-DE" sz="1000" b="1" err="1"/>
              <a:t>mIAk</a:t>
            </a:r>
            <a:endParaRPr lang="de-DE" sz="1000" b="1"/>
          </a:p>
        </p:txBody>
      </p:sp>
      <p:sp>
        <p:nvSpPr>
          <p:cNvPr id="54" name="Textfeld 53">
            <a:extLst>
              <a:ext uri="{FF2B5EF4-FFF2-40B4-BE49-F238E27FC236}">
                <a16:creationId xmlns:a16="http://schemas.microsoft.com/office/drawing/2014/main" id="{FFD84DBD-C113-EE90-4774-1751AAB6D455}"/>
              </a:ext>
            </a:extLst>
          </p:cNvPr>
          <p:cNvSpPr txBox="1"/>
          <p:nvPr/>
        </p:nvSpPr>
        <p:spPr>
          <a:xfrm>
            <a:off x="6322692" y="1726250"/>
            <a:ext cx="330616" cy="153888"/>
          </a:xfrm>
          <a:prstGeom prst="rect">
            <a:avLst/>
          </a:prstGeom>
          <a:solidFill>
            <a:srgbClr val="DCA79B"/>
          </a:solidFill>
        </p:spPr>
        <p:txBody>
          <a:bodyPr wrap="square" lIns="0" tIns="0" rIns="0" bIns="0" rtlCol="0">
            <a:spAutoFit/>
          </a:bodyPr>
          <a:lstStyle/>
          <a:p>
            <a:pPr algn="ctr"/>
            <a:r>
              <a:rPr lang="de-DE" sz="1000" b="1" err="1"/>
              <a:t>sIAk</a:t>
            </a:r>
            <a:endParaRPr lang="de-DE" sz="1000" b="1"/>
          </a:p>
        </p:txBody>
      </p:sp>
      <p:sp>
        <p:nvSpPr>
          <p:cNvPr id="55" name="Textfeld 54">
            <a:extLst>
              <a:ext uri="{FF2B5EF4-FFF2-40B4-BE49-F238E27FC236}">
                <a16:creationId xmlns:a16="http://schemas.microsoft.com/office/drawing/2014/main" id="{84A4831C-69BA-A6C8-6E97-CAEB357DBE05}"/>
              </a:ext>
            </a:extLst>
          </p:cNvPr>
          <p:cNvSpPr txBox="1"/>
          <p:nvPr/>
        </p:nvSpPr>
        <p:spPr>
          <a:xfrm>
            <a:off x="7597446" y="1725681"/>
            <a:ext cx="330616" cy="138499"/>
          </a:xfrm>
          <a:prstGeom prst="rect">
            <a:avLst/>
          </a:prstGeom>
          <a:solidFill>
            <a:srgbClr val="DCA79B"/>
          </a:solidFill>
        </p:spPr>
        <p:txBody>
          <a:bodyPr wrap="square" lIns="0" tIns="0" rIns="0" bIns="0" rtlCol="0">
            <a:spAutoFit/>
          </a:bodyPr>
          <a:lstStyle/>
          <a:p>
            <a:pPr algn="ctr"/>
            <a:r>
              <a:rPr lang="de-DE" sz="900" b="1" err="1"/>
              <a:t>sIAk</a:t>
            </a:r>
            <a:endParaRPr lang="de-DE" sz="900" b="1"/>
          </a:p>
        </p:txBody>
      </p:sp>
      <p:sp>
        <p:nvSpPr>
          <p:cNvPr id="56" name="Textfeld 55">
            <a:extLst>
              <a:ext uri="{FF2B5EF4-FFF2-40B4-BE49-F238E27FC236}">
                <a16:creationId xmlns:a16="http://schemas.microsoft.com/office/drawing/2014/main" id="{95A050B7-2515-FB07-C901-CF9F5D23D834}"/>
              </a:ext>
            </a:extLst>
          </p:cNvPr>
          <p:cNvSpPr txBox="1"/>
          <p:nvPr/>
        </p:nvSpPr>
        <p:spPr>
          <a:xfrm>
            <a:off x="5068148" y="1714939"/>
            <a:ext cx="270866" cy="126954"/>
          </a:xfrm>
          <a:prstGeom prst="rect">
            <a:avLst/>
          </a:prstGeom>
          <a:solidFill>
            <a:srgbClr val="ABB6D5"/>
          </a:solidFill>
        </p:spPr>
        <p:txBody>
          <a:bodyPr wrap="square" lIns="0" tIns="0" rIns="0" bIns="0" rtlCol="0">
            <a:spAutoFit/>
          </a:bodyPr>
          <a:lstStyle/>
          <a:p>
            <a:pPr algn="ctr"/>
            <a:r>
              <a:rPr lang="de-DE" sz="800" b="1" err="1"/>
              <a:t>sIAk</a:t>
            </a:r>
            <a:endParaRPr lang="de-DE" sz="800" b="1"/>
          </a:p>
        </p:txBody>
      </p:sp>
    </p:spTree>
    <p:extLst>
      <p:ext uri="{BB962C8B-B14F-4D97-AF65-F5344CB8AC3E}">
        <p14:creationId xmlns:p14="http://schemas.microsoft.com/office/powerpoint/2010/main" val="264650714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9EE8393-1139-3F7B-10B6-7FAC4ADCF2E4}"/>
            </a:ext>
          </a:extLst>
        </p:cNvPr>
        <p:cNvGrpSpPr/>
        <p:nvPr/>
      </p:nvGrpSpPr>
      <p:grpSpPr>
        <a:xfrm>
          <a:off x="0" y="0"/>
          <a:ext cx="0" cy="0"/>
          <a:chOff x="0" y="0"/>
          <a:chExt cx="0" cy="0"/>
        </a:xfrm>
      </p:grpSpPr>
      <p:sp>
        <p:nvSpPr>
          <p:cNvPr id="10" name="Textplatzhalter 9">
            <a:extLst>
              <a:ext uri="{FF2B5EF4-FFF2-40B4-BE49-F238E27FC236}">
                <a16:creationId xmlns:a16="http://schemas.microsoft.com/office/drawing/2014/main" id="{CFD77BDD-B89F-1C36-2F4A-408FE6EEFC8A}"/>
              </a:ext>
            </a:extLst>
          </p:cNvPr>
          <p:cNvSpPr txBox="1">
            <a:spLocks/>
          </p:cNvSpPr>
          <p:nvPr/>
        </p:nvSpPr>
        <p:spPr>
          <a:xfrm>
            <a:off x="314918" y="115750"/>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de-DE" sz="2000" b="1">
                <a:solidFill>
                  <a:srgbClr val="7030A0"/>
                </a:solidFill>
              </a:rPr>
              <a:t>Die Prävalenz von Inselautoantikörpern variiert bei der Diagnose von klinischem T1D (Stadium 3)</a:t>
            </a:r>
            <a:r>
              <a:rPr lang="de-DE" sz="2000" b="1" baseline="30000">
                <a:solidFill>
                  <a:srgbClr val="7030A0"/>
                </a:solidFill>
                <a:latin typeface="+mj-lt"/>
              </a:rPr>
              <a:t>1,</a:t>
            </a:r>
            <a:r>
              <a:rPr lang="de-DE" sz="2000" b="1">
                <a:solidFill>
                  <a:srgbClr val="7030A0"/>
                </a:solidFill>
                <a:latin typeface="+mj-lt"/>
              </a:rPr>
              <a:t>*</a:t>
            </a:r>
          </a:p>
        </p:txBody>
      </p:sp>
      <p:graphicFrame>
        <p:nvGraphicFramePr>
          <p:cNvPr id="44" name="Table 6">
            <a:extLst>
              <a:ext uri="{FF2B5EF4-FFF2-40B4-BE49-F238E27FC236}">
                <a16:creationId xmlns:a16="http://schemas.microsoft.com/office/drawing/2014/main" id="{4CC2A86F-C009-D460-BA2E-7ED038FA090D}"/>
              </a:ext>
            </a:extLst>
          </p:cNvPr>
          <p:cNvGraphicFramePr>
            <a:graphicFrameLocks noGrp="1"/>
          </p:cNvGraphicFramePr>
          <p:nvPr>
            <p:extLst>
              <p:ext uri="{D42A27DB-BD31-4B8C-83A1-F6EECF244321}">
                <p14:modId xmlns:p14="http://schemas.microsoft.com/office/powerpoint/2010/main" val="1300139269"/>
              </p:ext>
            </p:extLst>
          </p:nvPr>
        </p:nvGraphicFramePr>
        <p:xfrm>
          <a:off x="487278" y="1283451"/>
          <a:ext cx="7904748" cy="1944000"/>
        </p:xfrm>
        <a:graphic>
          <a:graphicData uri="http://schemas.openxmlformats.org/drawingml/2006/table">
            <a:tbl>
              <a:tblPr bandRow="1"/>
              <a:tblGrid>
                <a:gridCol w="1132665">
                  <a:extLst>
                    <a:ext uri="{9D8B030D-6E8A-4147-A177-3AD203B41FA5}">
                      <a16:colId xmlns:a16="http://schemas.microsoft.com/office/drawing/2014/main" val="1961389489"/>
                    </a:ext>
                  </a:extLst>
                </a:gridCol>
                <a:gridCol w="974619">
                  <a:extLst>
                    <a:ext uri="{9D8B030D-6E8A-4147-A177-3AD203B41FA5}">
                      <a16:colId xmlns:a16="http://schemas.microsoft.com/office/drawing/2014/main" val="4184474723"/>
                    </a:ext>
                  </a:extLst>
                </a:gridCol>
                <a:gridCol w="1430001">
                  <a:extLst>
                    <a:ext uri="{9D8B030D-6E8A-4147-A177-3AD203B41FA5}">
                      <a16:colId xmlns:a16="http://schemas.microsoft.com/office/drawing/2014/main" val="321694581"/>
                    </a:ext>
                  </a:extLst>
                </a:gridCol>
                <a:gridCol w="1467853">
                  <a:extLst>
                    <a:ext uri="{9D8B030D-6E8A-4147-A177-3AD203B41FA5}">
                      <a16:colId xmlns:a16="http://schemas.microsoft.com/office/drawing/2014/main" val="2717401547"/>
                    </a:ext>
                  </a:extLst>
                </a:gridCol>
                <a:gridCol w="1467852">
                  <a:extLst>
                    <a:ext uri="{9D8B030D-6E8A-4147-A177-3AD203B41FA5}">
                      <a16:colId xmlns:a16="http://schemas.microsoft.com/office/drawing/2014/main" val="1863081795"/>
                    </a:ext>
                  </a:extLst>
                </a:gridCol>
                <a:gridCol w="1431758">
                  <a:extLst>
                    <a:ext uri="{9D8B030D-6E8A-4147-A177-3AD203B41FA5}">
                      <a16:colId xmlns:a16="http://schemas.microsoft.com/office/drawing/2014/main" val="521092190"/>
                    </a:ext>
                  </a:extLst>
                </a:gridCol>
              </a:tblGrid>
              <a:tr h="972000">
                <a:tc rowSpan="2">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l"/>
                      <a:r>
                        <a:rPr lang="en-US" sz="1200" b="1" noProof="0" err="1">
                          <a:solidFill>
                            <a:schemeClr val="tx1"/>
                          </a:solidFill>
                          <a:latin typeface="+mn-lt"/>
                        </a:rPr>
                        <a:t>Prävalenz</a:t>
                      </a:r>
                      <a:endParaRPr lang="en-US" sz="1200" b="1" noProof="0">
                        <a:solidFill>
                          <a:schemeClr val="tx1"/>
                        </a:solidFill>
                        <a:latin typeface="+mn-lt"/>
                      </a:endParaRPr>
                    </a:p>
                  </a:txBody>
                  <a:tcPr marL="68580" marR="68580" marT="34290" marB="34290" anchor="ctr">
                    <a:lnL w="12700" cap="flat" cmpd="sng" algn="ctr">
                      <a:noFill/>
                      <a:prstDash val="solid"/>
                      <a:round/>
                      <a:headEnd type="none" w="med" len="med"/>
                      <a:tailEnd type="none" w="med" len="med"/>
                    </a:lnL>
                    <a:lnR w="9525"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a:r>
                        <a:rPr lang="en-US" sz="1100" kern="1200" noProof="0">
                          <a:solidFill>
                            <a:schemeClr val="tx1"/>
                          </a:solidFill>
                          <a:latin typeface="+mn-lt"/>
                          <a:ea typeface="+mn-ea"/>
                          <a:cs typeface="+mn-cs"/>
                        </a:rPr>
                        <a:t>Kinder</a:t>
                      </a:r>
                      <a:endParaRPr lang="en-US" sz="1100" noProof="0">
                        <a:solidFill>
                          <a:schemeClr val="tx1"/>
                        </a:solidFill>
                      </a:endParaRPr>
                    </a:p>
                  </a:txBody>
                  <a:tcPr marL="68580" marR="68580" marT="34290" marB="3429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kern="1200" noProof="0">
                          <a:solidFill>
                            <a:schemeClr val="tx1"/>
                          </a:solidFill>
                          <a:effectLst/>
                          <a:latin typeface="+mn-lt"/>
                          <a:ea typeface="+mn-ea"/>
                          <a:cs typeface="+mn-cs"/>
                        </a:rPr>
                        <a:t>32 </a:t>
                      </a:r>
                      <a:r>
                        <a:rPr lang="en-US" sz="1200" b="0" kern="1200" noProof="0">
                          <a:solidFill>
                            <a:schemeClr val="tx1"/>
                          </a:solidFill>
                          <a:effectLst/>
                          <a:latin typeface="+mn-lt"/>
                          <a:ea typeface="+mn-ea"/>
                          <a:cs typeface="+mn-cs"/>
                        </a:rPr>
                        <a:t>%</a:t>
                      </a:r>
                      <a:endParaRPr lang="en-US" sz="1400" b="0" kern="1200" noProof="0">
                        <a:solidFill>
                          <a:schemeClr val="tx1"/>
                        </a:solidFill>
                        <a:effectLst/>
                        <a:latin typeface="+mn-lt"/>
                        <a:ea typeface="+mn-ea"/>
                        <a:cs typeface="+mn-cs"/>
                      </a:endParaRPr>
                    </a:p>
                  </a:txBody>
                  <a:tcPr marL="0" marR="0" marT="0" marB="0" anchor="b">
                    <a:lnL w="12700" cap="flat" cmpd="sng" algn="ctr">
                      <a:noFill/>
                      <a:prstDash val="solid"/>
                      <a:round/>
                      <a:headEnd type="none" w="med" len="med"/>
                      <a:tailEnd type="none" w="med" len="med"/>
                    </a:lnL>
                    <a:lnR w="28575"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D1CC">
                        <a:alpha val="15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noProof="0">
                          <a:solidFill>
                            <a:schemeClr val="tx1"/>
                          </a:solidFill>
                          <a:effectLst/>
                          <a:latin typeface="+mn-lt"/>
                        </a:rPr>
                        <a:t>49 </a:t>
                      </a:r>
                      <a:r>
                        <a:rPr lang="en-US" sz="1200" b="0" noProof="0">
                          <a:solidFill>
                            <a:schemeClr val="tx1"/>
                          </a:solidFill>
                          <a:effectLst/>
                          <a:latin typeface="+mn-lt"/>
                        </a:rPr>
                        <a:t>%</a:t>
                      </a:r>
                      <a:endParaRPr lang="en-US" sz="1400" b="0" noProof="0">
                        <a:solidFill>
                          <a:schemeClr val="tx1"/>
                        </a:solidFill>
                        <a:effectLst/>
                        <a:latin typeface="+mn-lt"/>
                      </a:endParaRPr>
                    </a:p>
                  </a:txBody>
                  <a:tcPr marL="0" marR="0" marT="0" marB="0" anchor="b">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30F3B">
                        <a:lumMod val="50000"/>
                        <a:lumOff val="50000"/>
                        <a:alpha val="1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noProof="0">
                          <a:solidFill>
                            <a:schemeClr val="tx1"/>
                          </a:solidFill>
                          <a:effectLst/>
                          <a:latin typeface="+mn-lt"/>
                        </a:rPr>
                        <a:t>58 </a:t>
                      </a:r>
                      <a:r>
                        <a:rPr lang="en-US" sz="1200" b="0" noProof="0">
                          <a:solidFill>
                            <a:schemeClr val="tx1"/>
                          </a:solidFill>
                          <a:effectLst/>
                          <a:latin typeface="+mn-lt"/>
                        </a:rPr>
                        <a:t>%</a:t>
                      </a:r>
                      <a:endParaRPr lang="en-US" sz="1400" b="0" noProof="0">
                        <a:solidFill>
                          <a:schemeClr val="tx1"/>
                        </a:solidFill>
                        <a:effectLst/>
                        <a:latin typeface="+mn-lt"/>
                      </a:endParaRPr>
                    </a:p>
                  </a:txBody>
                  <a:tcPr marL="0" marR="0" marT="0" marB="0" anchor="b">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CFFC6">
                        <a:alpha val="2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noProof="0">
                          <a:solidFill>
                            <a:schemeClr val="tx1"/>
                          </a:solidFill>
                          <a:effectLst/>
                          <a:latin typeface="+mn-lt"/>
                        </a:rPr>
                        <a:t>78 </a:t>
                      </a:r>
                      <a:r>
                        <a:rPr lang="en-US" sz="1200" b="0" noProof="0">
                          <a:solidFill>
                            <a:schemeClr val="tx1"/>
                          </a:solidFill>
                          <a:effectLst/>
                          <a:latin typeface="+mn-lt"/>
                        </a:rPr>
                        <a:t>%</a:t>
                      </a:r>
                      <a:endParaRPr lang="en-US" sz="1400" b="0" noProof="0">
                        <a:solidFill>
                          <a:schemeClr val="tx1"/>
                        </a:solidFill>
                        <a:effectLst/>
                        <a:latin typeface="+mn-lt"/>
                      </a:endParaRPr>
                    </a:p>
                  </a:txBody>
                  <a:tcPr marL="0" marR="0" marT="0" marB="0" anchor="b">
                    <a:lnL w="28575"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119693">
                        <a:alpha val="10000"/>
                      </a:srgbClr>
                    </a:solidFill>
                  </a:tcPr>
                </a:tc>
                <a:extLst>
                  <a:ext uri="{0D108BD9-81ED-4DB2-BD59-A6C34878D82A}">
                    <a16:rowId xmlns:a16="http://schemas.microsoft.com/office/drawing/2014/main" val="1026082504"/>
                  </a:ext>
                </a:extLst>
              </a:tr>
              <a:tr h="972000">
                <a:tc vMerge="1">
                  <a:txBody>
                    <a:bodyPr/>
                    <a:lstStyle/>
                    <a:p>
                      <a:endParaRPr lang="en-GB">
                        <a:solidFill>
                          <a:schemeClr val="tx1"/>
                        </a:solidFill>
                      </a:endParaRPr>
                    </a:p>
                  </a:txBody>
                  <a:tcPr anchor="ctr">
                    <a:lnL w="12700" cmpd="sng">
                      <a:noFill/>
                    </a:lnL>
                    <a:lnR w="12700" cmpd="sng">
                      <a:noFill/>
                    </a:lnR>
                    <a:lnT w="12700" cap="flat" cmpd="sng" algn="ctr">
                      <a:solidFill>
                        <a:schemeClr val="tx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a:r>
                        <a:rPr lang="en-US" sz="1100" kern="1200" noProof="0" err="1">
                          <a:solidFill>
                            <a:schemeClr val="tx1"/>
                          </a:solidFill>
                          <a:latin typeface="+mn-lt"/>
                          <a:ea typeface="+mn-ea"/>
                          <a:cs typeface="+mn-cs"/>
                        </a:rPr>
                        <a:t>Erwachsene</a:t>
                      </a:r>
                      <a:endParaRPr lang="en-US" sz="1100" noProof="0">
                        <a:solidFill>
                          <a:schemeClr val="tx1"/>
                        </a:solidFill>
                      </a:endParaRPr>
                    </a:p>
                  </a:txBody>
                  <a:tcPr marL="68580" marR="68580" marT="34290" marB="34290" anchor="ctr">
                    <a:lnL w="9525"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a:r>
                        <a:rPr lang="en-US" sz="1400" b="1" noProof="0">
                          <a:solidFill>
                            <a:schemeClr val="tx1"/>
                          </a:solidFill>
                          <a:effectLst/>
                          <a:latin typeface="+mn-lt"/>
                        </a:rPr>
                        <a:t>29–42 </a:t>
                      </a:r>
                      <a:r>
                        <a:rPr lang="en-US" sz="1200" b="0" noProof="0">
                          <a:solidFill>
                            <a:schemeClr val="tx1"/>
                          </a:solidFill>
                          <a:effectLst/>
                          <a:latin typeface="+mn-lt"/>
                        </a:rPr>
                        <a:t>%</a:t>
                      </a:r>
                      <a:endParaRPr lang="en-US" sz="1400" b="0" noProof="0">
                        <a:solidFill>
                          <a:schemeClr val="tx1"/>
                        </a:solidFill>
                        <a:effectLst/>
                        <a:latin typeface="+mn-lt"/>
                      </a:endParaRPr>
                    </a:p>
                  </a:txBody>
                  <a:tcPr marL="0" marR="0" marT="0" marB="54000" anchor="b">
                    <a:lnL w="12700" cap="flat" cmpd="sng" algn="ctr">
                      <a:noFill/>
                      <a:prstDash val="solid"/>
                      <a:round/>
                      <a:headEnd type="none" w="med" len="med"/>
                      <a:tailEnd type="none" w="med" len="med"/>
                    </a:lnL>
                    <a:lnR w="28575"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0D1CC">
                        <a:alpha val="15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a:r>
                        <a:rPr lang="en-US" sz="1400" b="1" noProof="0">
                          <a:solidFill>
                            <a:schemeClr val="tx1"/>
                          </a:solidFill>
                          <a:effectLst/>
                          <a:latin typeface="+mn-lt"/>
                        </a:rPr>
                        <a:t>33–15 </a:t>
                      </a:r>
                      <a:r>
                        <a:rPr lang="en-US" sz="1200" b="0" noProof="0">
                          <a:solidFill>
                            <a:schemeClr val="tx1"/>
                          </a:solidFill>
                          <a:effectLst/>
                          <a:latin typeface="+mn-lt"/>
                        </a:rPr>
                        <a:t>%</a:t>
                      </a:r>
                      <a:endParaRPr lang="en-US" sz="1400" b="0" noProof="0">
                        <a:solidFill>
                          <a:schemeClr val="tx1"/>
                        </a:solidFill>
                        <a:effectLst/>
                        <a:latin typeface="+mn-lt"/>
                      </a:endParaRPr>
                    </a:p>
                  </a:txBody>
                  <a:tcPr marL="0" marR="0" marT="0" marB="54000" anchor="b">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030F3B">
                        <a:lumMod val="50000"/>
                        <a:lumOff val="50000"/>
                        <a:alpha val="1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a:r>
                        <a:rPr lang="en-US" sz="1400" b="1" noProof="0">
                          <a:solidFill>
                            <a:schemeClr val="tx1"/>
                          </a:solidFill>
                          <a:effectLst/>
                          <a:latin typeface="+mn-lt"/>
                        </a:rPr>
                        <a:t>42–21 </a:t>
                      </a:r>
                      <a:r>
                        <a:rPr lang="en-US" sz="1200" b="0" noProof="0">
                          <a:solidFill>
                            <a:schemeClr val="tx1"/>
                          </a:solidFill>
                          <a:effectLst/>
                          <a:latin typeface="+mn-lt"/>
                        </a:rPr>
                        <a:t>%</a:t>
                      </a:r>
                      <a:endParaRPr lang="en-US" sz="1400" b="0" noProof="0">
                        <a:solidFill>
                          <a:schemeClr val="tx1"/>
                        </a:solidFill>
                        <a:effectLst/>
                        <a:latin typeface="+mn-lt"/>
                      </a:endParaRPr>
                    </a:p>
                  </a:txBody>
                  <a:tcPr marL="0" marR="0" marT="0" marB="54000" anchor="b">
                    <a:lnL w="28575" cap="flat" cmpd="sng" algn="ctr">
                      <a:solidFill>
                        <a:srgbClr val="FFFFFF"/>
                      </a:solidFill>
                      <a:prstDash val="solid"/>
                      <a:round/>
                      <a:headEnd type="none" w="med" len="med"/>
                      <a:tailEnd type="none" w="med" len="med"/>
                    </a:lnL>
                    <a:lnR w="28575" cap="flat" cmpd="sng" algn="ctr">
                      <a:solidFill>
                        <a:srgbClr val="FFFFFF"/>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5CFFC6">
                        <a:alpha val="20000"/>
                      </a:srgbClr>
                    </a:solidFill>
                  </a:tcPr>
                </a:tc>
                <a:tc>
                  <a:txBody>
                    <a:bodyPr/>
                    <a:lstStyle>
                      <a:lvl1pPr marL="0" algn="l" defTabSz="914400" rtl="0" eaLnBrk="1" latinLnBrk="0" hangingPunct="1">
                        <a:defRPr sz="1800" kern="1200">
                          <a:solidFill>
                            <a:schemeClr val="dk1"/>
                          </a:solidFill>
                          <a:latin typeface="Arial" panose="020B0604020202020204"/>
                        </a:defRPr>
                      </a:lvl1pPr>
                      <a:lvl2pPr marL="457200" algn="l" defTabSz="914400" rtl="0" eaLnBrk="1" latinLnBrk="0" hangingPunct="1">
                        <a:defRPr sz="1800" kern="1200">
                          <a:solidFill>
                            <a:schemeClr val="dk1"/>
                          </a:solidFill>
                          <a:latin typeface="Arial" panose="020B0604020202020204"/>
                        </a:defRPr>
                      </a:lvl2pPr>
                      <a:lvl3pPr marL="914400" algn="l" defTabSz="914400" rtl="0" eaLnBrk="1" latinLnBrk="0" hangingPunct="1">
                        <a:defRPr sz="1800" kern="1200">
                          <a:solidFill>
                            <a:schemeClr val="dk1"/>
                          </a:solidFill>
                          <a:latin typeface="Arial" panose="020B0604020202020204"/>
                        </a:defRPr>
                      </a:lvl3pPr>
                      <a:lvl4pPr marL="1371600" algn="l" defTabSz="914400" rtl="0" eaLnBrk="1" latinLnBrk="0" hangingPunct="1">
                        <a:defRPr sz="1800" kern="1200">
                          <a:solidFill>
                            <a:schemeClr val="dk1"/>
                          </a:solidFill>
                          <a:latin typeface="Arial" panose="020B0604020202020204"/>
                        </a:defRPr>
                      </a:lvl4pPr>
                      <a:lvl5pPr marL="1828800" algn="l" defTabSz="914400" rtl="0" eaLnBrk="1" latinLnBrk="0" hangingPunct="1">
                        <a:defRPr sz="1800" kern="1200">
                          <a:solidFill>
                            <a:schemeClr val="dk1"/>
                          </a:solidFill>
                          <a:latin typeface="Arial" panose="020B0604020202020204"/>
                        </a:defRPr>
                      </a:lvl5pPr>
                      <a:lvl6pPr marL="2286000" algn="l" defTabSz="914400" rtl="0" eaLnBrk="1" latinLnBrk="0" hangingPunct="1">
                        <a:defRPr sz="1800" kern="1200">
                          <a:solidFill>
                            <a:schemeClr val="dk1"/>
                          </a:solidFill>
                          <a:latin typeface="Arial" panose="020B0604020202020204"/>
                        </a:defRPr>
                      </a:lvl6pPr>
                      <a:lvl7pPr marL="2743200" algn="l" defTabSz="914400" rtl="0" eaLnBrk="1" latinLnBrk="0" hangingPunct="1">
                        <a:defRPr sz="1800" kern="1200">
                          <a:solidFill>
                            <a:schemeClr val="dk1"/>
                          </a:solidFill>
                          <a:latin typeface="Arial" panose="020B0604020202020204"/>
                        </a:defRPr>
                      </a:lvl7pPr>
                      <a:lvl8pPr marL="3200400" algn="l" defTabSz="914400" rtl="0" eaLnBrk="1" latinLnBrk="0" hangingPunct="1">
                        <a:defRPr sz="1800" kern="1200">
                          <a:solidFill>
                            <a:schemeClr val="dk1"/>
                          </a:solidFill>
                          <a:latin typeface="Arial" panose="020B0604020202020204"/>
                        </a:defRPr>
                      </a:lvl8pPr>
                      <a:lvl9pPr marL="3657600" algn="l" defTabSz="914400" rtl="0" eaLnBrk="1" latinLnBrk="0" hangingPunct="1">
                        <a:defRPr sz="1800" kern="1200">
                          <a:solidFill>
                            <a:schemeClr val="dk1"/>
                          </a:solidFill>
                          <a:latin typeface="Arial" panose="020B0604020202020204"/>
                        </a:defRPr>
                      </a:lvl9pPr>
                    </a:lstStyle>
                    <a:p>
                      <a:pPr algn="ctr"/>
                      <a:r>
                        <a:rPr lang="en-US" sz="1400" b="1" noProof="0">
                          <a:solidFill>
                            <a:schemeClr val="tx1"/>
                          </a:solidFill>
                          <a:effectLst/>
                          <a:latin typeface="+mn-lt"/>
                        </a:rPr>
                        <a:t>75–81 </a:t>
                      </a:r>
                      <a:r>
                        <a:rPr lang="en-US" sz="1200" b="0" noProof="0">
                          <a:solidFill>
                            <a:schemeClr val="tx1"/>
                          </a:solidFill>
                          <a:effectLst/>
                          <a:latin typeface="+mn-lt"/>
                        </a:rPr>
                        <a:t>%</a:t>
                      </a:r>
                      <a:endParaRPr lang="en-US" sz="1400" b="0" noProof="0">
                        <a:solidFill>
                          <a:schemeClr val="tx1"/>
                        </a:solidFill>
                        <a:effectLst/>
                        <a:latin typeface="+mn-lt"/>
                      </a:endParaRPr>
                    </a:p>
                  </a:txBody>
                  <a:tcPr marL="0" marR="0" marT="0" marB="54000" anchor="b">
                    <a:lnL w="28575" cap="flat" cmpd="sng" algn="ctr">
                      <a:solidFill>
                        <a:srgbClr val="FFFFFF"/>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solidFill>
                      <a:srgbClr val="119693">
                        <a:alpha val="10000"/>
                      </a:srgbClr>
                    </a:solidFill>
                  </a:tcPr>
                </a:tc>
                <a:extLst>
                  <a:ext uri="{0D108BD9-81ED-4DB2-BD59-A6C34878D82A}">
                    <a16:rowId xmlns:a16="http://schemas.microsoft.com/office/drawing/2014/main" val="4264702621"/>
                  </a:ext>
                </a:extLst>
              </a:tr>
            </a:tbl>
          </a:graphicData>
        </a:graphic>
      </p:graphicFrame>
      <p:graphicFrame>
        <p:nvGraphicFramePr>
          <p:cNvPr id="45" name="Chart 7">
            <a:extLst>
              <a:ext uri="{FF2B5EF4-FFF2-40B4-BE49-F238E27FC236}">
                <a16:creationId xmlns:a16="http://schemas.microsoft.com/office/drawing/2014/main" id="{13048C78-5A02-6F27-EC90-02C962AFEFF3}"/>
              </a:ext>
            </a:extLst>
          </p:cNvPr>
          <p:cNvGraphicFramePr>
            <a:graphicFrameLocks noChangeAspect="1"/>
          </p:cNvGraphicFramePr>
          <p:nvPr>
            <p:extLst>
              <p:ext uri="{D42A27DB-BD31-4B8C-83A1-F6EECF244321}">
                <p14:modId xmlns:p14="http://schemas.microsoft.com/office/powerpoint/2010/main" val="920123926"/>
              </p:ext>
            </p:extLst>
          </p:nvPr>
        </p:nvGraphicFramePr>
        <p:xfrm>
          <a:off x="7301260" y="1298833"/>
          <a:ext cx="783000" cy="783000"/>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6" name="Chart 8">
            <a:extLst>
              <a:ext uri="{FF2B5EF4-FFF2-40B4-BE49-F238E27FC236}">
                <a16:creationId xmlns:a16="http://schemas.microsoft.com/office/drawing/2014/main" id="{C18F42E9-AC52-4B20-FBE7-4148A0161842}"/>
              </a:ext>
            </a:extLst>
          </p:cNvPr>
          <p:cNvGraphicFramePr>
            <a:graphicFrameLocks noChangeAspect="1"/>
          </p:cNvGraphicFramePr>
          <p:nvPr>
            <p:extLst>
              <p:ext uri="{D42A27DB-BD31-4B8C-83A1-F6EECF244321}">
                <p14:modId xmlns:p14="http://schemas.microsoft.com/office/powerpoint/2010/main" val="4029366529"/>
              </p:ext>
            </p:extLst>
          </p:nvPr>
        </p:nvGraphicFramePr>
        <p:xfrm>
          <a:off x="5823511" y="1298833"/>
          <a:ext cx="783000" cy="78300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7" name="Chart 9">
            <a:extLst>
              <a:ext uri="{FF2B5EF4-FFF2-40B4-BE49-F238E27FC236}">
                <a16:creationId xmlns:a16="http://schemas.microsoft.com/office/drawing/2014/main" id="{552240D8-3C27-22D7-3740-D006551B20E4}"/>
              </a:ext>
            </a:extLst>
          </p:cNvPr>
          <p:cNvGraphicFramePr>
            <a:graphicFrameLocks noChangeAspect="1"/>
          </p:cNvGraphicFramePr>
          <p:nvPr>
            <p:extLst>
              <p:ext uri="{D42A27DB-BD31-4B8C-83A1-F6EECF244321}">
                <p14:modId xmlns:p14="http://schemas.microsoft.com/office/powerpoint/2010/main" val="2743279766"/>
              </p:ext>
            </p:extLst>
          </p:nvPr>
        </p:nvGraphicFramePr>
        <p:xfrm>
          <a:off x="4366354" y="1298833"/>
          <a:ext cx="783000" cy="78300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8" name="Chart 10">
            <a:extLst>
              <a:ext uri="{FF2B5EF4-FFF2-40B4-BE49-F238E27FC236}">
                <a16:creationId xmlns:a16="http://schemas.microsoft.com/office/drawing/2014/main" id="{8E37BECE-7552-8809-730A-314217977D82}"/>
              </a:ext>
            </a:extLst>
          </p:cNvPr>
          <p:cNvGraphicFramePr>
            <a:graphicFrameLocks noChangeAspect="1"/>
          </p:cNvGraphicFramePr>
          <p:nvPr>
            <p:extLst>
              <p:ext uri="{D42A27DB-BD31-4B8C-83A1-F6EECF244321}">
                <p14:modId xmlns:p14="http://schemas.microsoft.com/office/powerpoint/2010/main" val="893175611"/>
              </p:ext>
            </p:extLst>
          </p:nvPr>
        </p:nvGraphicFramePr>
        <p:xfrm>
          <a:off x="2905814" y="1298833"/>
          <a:ext cx="783000" cy="783000"/>
        </p:xfrm>
        <a:graphic>
          <a:graphicData uri="http://schemas.openxmlformats.org/drawingml/2006/chart">
            <c:chart xmlns:c="http://schemas.openxmlformats.org/drawingml/2006/chart" xmlns:r="http://schemas.openxmlformats.org/officeDocument/2006/relationships" r:id="rId6"/>
          </a:graphicData>
        </a:graphic>
      </p:graphicFrame>
      <p:sp>
        <p:nvSpPr>
          <p:cNvPr id="49" name="Slide Number Placeholder 4">
            <a:extLst>
              <a:ext uri="{FF2B5EF4-FFF2-40B4-BE49-F238E27FC236}">
                <a16:creationId xmlns:a16="http://schemas.microsoft.com/office/drawing/2014/main" id="{3538588C-FE19-04F7-A9A6-91356623E5B8}"/>
              </a:ext>
            </a:extLst>
          </p:cNvPr>
          <p:cNvSpPr txBox="1">
            <a:spLocks/>
          </p:cNvSpPr>
          <p:nvPr/>
        </p:nvSpPr>
        <p:spPr>
          <a:xfrm>
            <a:off x="6515087" y="3653977"/>
            <a:ext cx="255840" cy="143075"/>
          </a:xfrm>
          <a:prstGeom prst="rect">
            <a:avLst/>
          </a:prstGeom>
          <a:noFill/>
        </p:spPr>
        <p:txBody>
          <a:bodyPr wrap="square" lIns="0" tIns="0" rIns="0" bIns="0" rtlCol="0" anchor="ctr">
            <a:noAutofit/>
          </a:bodyPr>
          <a:lstStyle>
            <a:defPPr>
              <a:defRPr lang="en-US"/>
            </a:defPPr>
            <a:lvl1pPr marL="0" algn="r" defTabSz="914400" rtl="0" eaLnBrk="1" latinLnBrk="0" hangingPunct="1">
              <a:defRPr lang="en-US" sz="1200" b="0" i="0" kern="1200" smtClean="0">
                <a:solidFill>
                  <a:schemeClr val="bg1"/>
                </a:solidFill>
                <a:latin typeface="Arial" panose="020B0604020202020204" pitchFamily="34" charset="0"/>
                <a:ea typeface="+mn-ea"/>
                <a:cs typeface="Arial" panose="020B0604020202020204" pitchFamily="34" charset="0"/>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r" defTabSz="685800" rtl="0" eaLnBrk="1" fontAlgn="auto" latinLnBrk="0" hangingPunct="1">
              <a:lnSpc>
                <a:spcPct val="100000"/>
              </a:lnSpc>
              <a:spcBef>
                <a:spcPts val="0"/>
              </a:spcBef>
              <a:spcAft>
                <a:spcPts val="0"/>
              </a:spcAft>
              <a:buClrTx/>
              <a:buSzTx/>
              <a:buFontTx/>
              <a:buNone/>
              <a:tabLst/>
              <a:defRPr/>
            </a:pPr>
            <a:fld id="{0FCCC50F-8FDF-4683-8964-C1789810F6BE}" type="slidenum">
              <a:rPr kumimoji="0" lang="en-US" sz="900" b="0" i="0" u="none" strike="noStrike" kern="1200" cap="none" spc="0" normalizeH="0" baseline="0" noProof="0">
                <a:ln>
                  <a:noFill/>
                </a:ln>
                <a:solidFill>
                  <a:prstClr val="white"/>
                </a:solidFill>
                <a:effectLst/>
                <a:uLnTx/>
                <a:uFillTx/>
                <a:latin typeface="+mn-lt"/>
                <a:ea typeface="+mn-ea"/>
                <a:cs typeface="Arial" panose="020B0604020202020204" pitchFamily="34" charset="0"/>
              </a:rPr>
              <a:pPr marL="0" marR="0" lvl="0" indent="0" algn="r" defTabSz="685800" rtl="0" eaLnBrk="1" fontAlgn="auto" latinLnBrk="0" hangingPunct="1">
                <a:lnSpc>
                  <a:spcPct val="100000"/>
                </a:lnSpc>
                <a:spcBef>
                  <a:spcPts val="0"/>
                </a:spcBef>
                <a:spcAft>
                  <a:spcPts val="0"/>
                </a:spcAft>
                <a:buClrTx/>
                <a:buSzTx/>
                <a:buFontTx/>
                <a:buNone/>
                <a:tabLst/>
                <a:defRPr/>
              </a:pPr>
              <a:t>88</a:t>
            </a:fld>
            <a:endParaRPr kumimoji="0" lang="en-US" sz="900" b="0" i="0" u="none" strike="noStrike" kern="1200" cap="none" spc="0" normalizeH="0" baseline="0" noProof="0">
              <a:ln>
                <a:noFill/>
              </a:ln>
              <a:solidFill>
                <a:prstClr val="white"/>
              </a:solidFill>
              <a:effectLst/>
              <a:uLnTx/>
              <a:uFillTx/>
              <a:latin typeface="+mn-lt"/>
              <a:ea typeface="+mn-ea"/>
              <a:cs typeface="Arial" panose="020B0604020202020204" pitchFamily="34" charset="0"/>
            </a:endParaRPr>
          </a:p>
        </p:txBody>
      </p:sp>
      <p:sp>
        <p:nvSpPr>
          <p:cNvPr id="50" name="Rectangle: Top Corners Rounded 15">
            <a:extLst>
              <a:ext uri="{FF2B5EF4-FFF2-40B4-BE49-F238E27FC236}">
                <a16:creationId xmlns:a16="http://schemas.microsoft.com/office/drawing/2014/main" id="{0CB987D9-4B08-C269-69E5-7BC1EA2E8384}"/>
              </a:ext>
            </a:extLst>
          </p:cNvPr>
          <p:cNvSpPr/>
          <p:nvPr/>
        </p:nvSpPr>
        <p:spPr>
          <a:xfrm rot="16200000">
            <a:off x="3846800" y="356415"/>
            <a:ext cx="360441" cy="6473657"/>
          </a:xfrm>
          <a:prstGeom prst="roundRect">
            <a:avLst>
              <a:gd name="adj" fmla="val 20715"/>
            </a:avLst>
          </a:prstGeom>
          <a:solidFill>
            <a:srgbClr val="FFFFFF"/>
          </a:solidFill>
          <a:ln w="19050" cap="flat" cmpd="sng" algn="ctr">
            <a:solidFill>
              <a:srgbClr val="030F3B"/>
            </a:solidFill>
            <a:prstDash val="solid"/>
          </a:ln>
          <a:effectLst/>
        </p:spPr>
        <p:txBody>
          <a:bodyPr vert="vert" wrap="square" lIns="27000" tIns="162000" rIns="40500" bIns="0" rtlCol="0" anchor="ctr">
            <a:spAutoFit/>
          </a:bodyPr>
          <a:lstStyle/>
          <a:p>
            <a:pPr marL="108000" marR="0" lvl="0" indent="-108000" defTabSz="685800" eaLnBrk="1" fontAlgn="auto" latinLnBrk="0" hangingPunct="1">
              <a:lnSpc>
                <a:spcPct val="90000"/>
              </a:lnSpc>
              <a:spcBef>
                <a:spcPts val="0"/>
              </a:spcBef>
              <a:spcAft>
                <a:spcPts val="0"/>
              </a:spcAft>
              <a:buClrTx/>
              <a:buSzTx/>
              <a:buFont typeface="Arial" panose="020B0604020202020204" pitchFamily="34" charset="0"/>
              <a:buChar char="•"/>
              <a:tabLst/>
              <a:defRPr/>
            </a:pPr>
            <a:r>
              <a:rPr kumimoji="0" lang="en-US" sz="900" b="1" i="0" u="none" strike="noStrike" kern="0" cap="none" spc="0" normalizeH="0" baseline="0" noProof="0">
                <a:ln>
                  <a:noFill/>
                </a:ln>
                <a:solidFill>
                  <a:srgbClr val="030F3B"/>
                </a:solidFill>
                <a:effectLst/>
                <a:uLnTx/>
                <a:uFillTx/>
                <a:cs typeface="Arial"/>
              </a:rPr>
              <a:t>GADA</a:t>
            </a:r>
            <a:r>
              <a:rPr kumimoji="0" lang="en-US" sz="900" b="0" i="0" u="none" strike="noStrike" kern="0" cap="none" spc="0" normalizeH="0" baseline="0" noProof="0">
                <a:ln>
                  <a:noFill/>
                </a:ln>
                <a:solidFill>
                  <a:srgbClr val="030F3B"/>
                </a:solidFill>
                <a:effectLst/>
                <a:uLnTx/>
                <a:uFillTx/>
                <a:cs typeface="Arial"/>
              </a:rPr>
              <a:t> </a:t>
            </a:r>
            <a:r>
              <a:rPr kumimoji="0" lang="en-US" sz="900" b="0" i="0" u="none" strike="noStrike" kern="0" cap="none" spc="0" normalizeH="0" baseline="0" noProof="0" err="1">
                <a:ln>
                  <a:noFill/>
                </a:ln>
                <a:solidFill>
                  <a:srgbClr val="030F3B"/>
                </a:solidFill>
                <a:effectLst/>
                <a:uLnTx/>
                <a:uFillTx/>
                <a:cs typeface="Arial"/>
              </a:rPr>
              <a:t>ist</a:t>
            </a:r>
            <a:r>
              <a:rPr kumimoji="0" lang="en-US" sz="900" b="0" i="0" u="none" strike="noStrike" kern="0" cap="none" spc="0" normalizeH="0" baseline="0" noProof="0">
                <a:ln>
                  <a:noFill/>
                </a:ln>
                <a:solidFill>
                  <a:srgbClr val="030F3B"/>
                </a:solidFill>
                <a:effectLst/>
                <a:uLnTx/>
                <a:uFillTx/>
                <a:cs typeface="Arial"/>
              </a:rPr>
              <a:t> </a:t>
            </a:r>
            <a:r>
              <a:rPr kumimoji="0" lang="en-US" sz="900" b="0" i="0" u="none" strike="noStrike" kern="0" cap="none" spc="0" normalizeH="0" baseline="0" noProof="0" err="1">
                <a:ln>
                  <a:noFill/>
                </a:ln>
                <a:solidFill>
                  <a:srgbClr val="030F3B"/>
                </a:solidFill>
                <a:effectLst/>
                <a:uLnTx/>
                <a:uFillTx/>
                <a:cs typeface="Arial"/>
              </a:rPr>
              <a:t>assoziiert</a:t>
            </a:r>
            <a:r>
              <a:rPr kumimoji="0" lang="en-US" sz="900" b="0" i="0" u="none" strike="noStrike" kern="0" cap="none" spc="0" normalizeH="0" baseline="0" noProof="0">
                <a:ln>
                  <a:noFill/>
                </a:ln>
                <a:solidFill>
                  <a:srgbClr val="030F3B"/>
                </a:solidFill>
                <a:effectLst/>
                <a:uLnTx/>
                <a:uFillTx/>
                <a:cs typeface="Arial"/>
              </a:rPr>
              <a:t> </a:t>
            </a:r>
            <a:r>
              <a:rPr kumimoji="0" lang="en-US" sz="900" b="0" i="0" u="none" strike="noStrike" kern="0" cap="none" spc="0" normalizeH="0" baseline="0" noProof="0" err="1">
                <a:ln>
                  <a:noFill/>
                </a:ln>
                <a:solidFill>
                  <a:srgbClr val="030F3B"/>
                </a:solidFill>
                <a:effectLst/>
                <a:uLnTx/>
                <a:uFillTx/>
                <a:cs typeface="Arial"/>
              </a:rPr>
              <a:t>mit</a:t>
            </a:r>
            <a:r>
              <a:rPr kumimoji="0" lang="en-US" sz="900" b="0" i="0" u="none" strike="noStrike" kern="0" cap="none" spc="0" normalizeH="0" baseline="0" noProof="0">
                <a:ln>
                  <a:noFill/>
                </a:ln>
                <a:solidFill>
                  <a:srgbClr val="030F3B"/>
                </a:solidFill>
                <a:effectLst/>
                <a:uLnTx/>
                <a:uFillTx/>
                <a:cs typeface="Arial"/>
              </a:rPr>
              <a:t> </a:t>
            </a:r>
            <a:r>
              <a:rPr kumimoji="0" lang="en-US" sz="900" b="1" i="0" u="none" strike="noStrike" kern="0" cap="none" spc="0" normalizeH="0" baseline="0" noProof="0" err="1">
                <a:ln>
                  <a:noFill/>
                </a:ln>
                <a:solidFill>
                  <a:srgbClr val="030F3B"/>
                </a:solidFill>
                <a:effectLst/>
                <a:uLnTx/>
                <a:uFillTx/>
                <a:cs typeface="Arial"/>
              </a:rPr>
              <a:t>langsamerer</a:t>
            </a:r>
            <a:r>
              <a:rPr kumimoji="0" lang="en-US" sz="900" b="1" i="0" u="none" strike="noStrike" kern="0" cap="none" spc="0" normalizeH="0" baseline="0" noProof="0">
                <a:ln>
                  <a:noFill/>
                </a:ln>
                <a:solidFill>
                  <a:srgbClr val="030F3B"/>
                </a:solidFill>
                <a:effectLst/>
                <a:uLnTx/>
                <a:uFillTx/>
                <a:cs typeface="Arial"/>
              </a:rPr>
              <a:t> Progression zu </a:t>
            </a:r>
            <a:r>
              <a:rPr kumimoji="0" lang="en-US" sz="900" b="1" i="0" u="none" strike="noStrike" kern="0" cap="none" spc="0" normalizeH="0" baseline="0" noProof="0" err="1">
                <a:ln>
                  <a:noFill/>
                </a:ln>
                <a:solidFill>
                  <a:srgbClr val="030F3B"/>
                </a:solidFill>
                <a:effectLst/>
                <a:uLnTx/>
                <a:uFillTx/>
                <a:cs typeface="Arial"/>
              </a:rPr>
              <a:t>klinisch</a:t>
            </a:r>
            <a:r>
              <a:rPr kumimoji="0" lang="en-US" sz="900" b="1" i="0" u="none" strike="noStrike" kern="0" cap="none" spc="0" normalizeH="0" baseline="0" noProof="0">
                <a:ln>
                  <a:noFill/>
                </a:ln>
                <a:solidFill>
                  <a:srgbClr val="030F3B"/>
                </a:solidFill>
                <a:effectLst/>
                <a:uLnTx/>
                <a:uFillTx/>
                <a:cs typeface="Arial"/>
              </a:rPr>
              <a:t> </a:t>
            </a:r>
            <a:r>
              <a:rPr kumimoji="0" lang="en-US" sz="900" b="1" i="0" u="none" strike="noStrike" kern="0" cap="none" spc="0" normalizeH="0" baseline="0" noProof="0" err="1">
                <a:ln>
                  <a:noFill/>
                </a:ln>
                <a:solidFill>
                  <a:srgbClr val="030F3B"/>
                </a:solidFill>
                <a:effectLst/>
                <a:uLnTx/>
                <a:uFillTx/>
                <a:cs typeface="Arial"/>
              </a:rPr>
              <a:t>manifestem</a:t>
            </a:r>
            <a:r>
              <a:rPr kumimoji="0" lang="en-US" sz="900" b="1" i="0" u="none" strike="noStrike" kern="0" cap="none" spc="0" normalizeH="0" baseline="0" noProof="0">
                <a:ln>
                  <a:noFill/>
                </a:ln>
                <a:solidFill>
                  <a:srgbClr val="030F3B"/>
                </a:solidFill>
                <a:effectLst/>
                <a:uLnTx/>
                <a:uFillTx/>
                <a:cs typeface="Arial"/>
              </a:rPr>
              <a:t> T1D </a:t>
            </a:r>
            <a:r>
              <a:rPr kumimoji="0" lang="en-US" sz="900" b="0" i="0" u="none" strike="noStrike" kern="0" cap="none" spc="0" normalizeH="0" baseline="0" noProof="0">
                <a:ln>
                  <a:noFill/>
                </a:ln>
                <a:solidFill>
                  <a:srgbClr val="030F3B"/>
                </a:solidFill>
                <a:effectLst/>
                <a:uLnTx/>
                <a:uFillTx/>
                <a:cs typeface="Arial"/>
              </a:rPr>
              <a:t>und </a:t>
            </a:r>
            <a:r>
              <a:rPr kumimoji="0" lang="en-US" sz="900" b="0" i="0" u="none" strike="noStrike" kern="0" cap="none" spc="0" normalizeH="0" baseline="0" noProof="0" err="1">
                <a:ln>
                  <a:noFill/>
                </a:ln>
                <a:solidFill>
                  <a:srgbClr val="030F3B"/>
                </a:solidFill>
                <a:effectLst/>
                <a:uLnTx/>
                <a:uFillTx/>
                <a:cs typeface="Arial"/>
              </a:rPr>
              <a:t>wird</a:t>
            </a:r>
            <a:r>
              <a:rPr kumimoji="0" lang="en-US" sz="900" b="0" i="0" u="none" strike="noStrike" kern="0" cap="none" spc="0" normalizeH="0" baseline="0" noProof="0">
                <a:ln>
                  <a:noFill/>
                </a:ln>
                <a:solidFill>
                  <a:srgbClr val="030F3B"/>
                </a:solidFill>
                <a:effectLst/>
                <a:uLnTx/>
                <a:uFillTx/>
                <a:cs typeface="Arial"/>
              </a:rPr>
              <a:t> </a:t>
            </a:r>
            <a:r>
              <a:rPr kumimoji="0" lang="en-US" sz="900" b="1" i="0" u="none" strike="noStrike" kern="0" cap="none" spc="0" normalizeH="0" baseline="0" noProof="0">
                <a:ln>
                  <a:noFill/>
                </a:ln>
                <a:solidFill>
                  <a:srgbClr val="030F3B"/>
                </a:solidFill>
                <a:effectLst/>
                <a:uLnTx/>
                <a:uFillTx/>
                <a:cs typeface="Arial"/>
              </a:rPr>
              <a:t>oft </a:t>
            </a:r>
            <a:r>
              <a:rPr kumimoji="0" lang="en-US" sz="900" b="1" i="0" u="none" strike="noStrike" kern="0" cap="none" spc="0" normalizeH="0" baseline="0" noProof="0" err="1">
                <a:ln>
                  <a:noFill/>
                </a:ln>
                <a:solidFill>
                  <a:srgbClr val="030F3B"/>
                </a:solidFill>
                <a:effectLst/>
                <a:uLnTx/>
                <a:uFillTx/>
                <a:cs typeface="Arial"/>
              </a:rPr>
              <a:t>als</a:t>
            </a:r>
            <a:r>
              <a:rPr kumimoji="0" lang="en-US" sz="900" b="1" i="0" u="none" strike="noStrike" kern="0" cap="none" spc="0" normalizeH="0" baseline="0" noProof="0">
                <a:ln>
                  <a:noFill/>
                </a:ln>
                <a:solidFill>
                  <a:srgbClr val="030F3B"/>
                </a:solidFill>
                <a:effectLst/>
                <a:uLnTx/>
                <a:uFillTx/>
                <a:cs typeface="Arial"/>
              </a:rPr>
              <a:t> </a:t>
            </a:r>
            <a:r>
              <a:rPr kumimoji="0" lang="en-US" sz="900" b="1" i="0" u="none" strike="noStrike" kern="0" cap="none" spc="0" normalizeH="0" baseline="0" noProof="0" err="1">
                <a:ln>
                  <a:noFill/>
                </a:ln>
                <a:solidFill>
                  <a:srgbClr val="030F3B"/>
                </a:solidFill>
                <a:effectLst/>
                <a:uLnTx/>
                <a:uFillTx/>
                <a:cs typeface="Arial"/>
              </a:rPr>
              <a:t>singulärer</a:t>
            </a:r>
            <a:r>
              <a:rPr kumimoji="0" lang="en-US" sz="900" b="1" i="0" u="none" strike="noStrike" kern="0" cap="none" spc="0" normalizeH="0" baseline="0" noProof="0">
                <a:ln>
                  <a:noFill/>
                </a:ln>
                <a:solidFill>
                  <a:srgbClr val="030F3B"/>
                </a:solidFill>
                <a:effectLst/>
                <a:uLnTx/>
                <a:uFillTx/>
                <a:cs typeface="Arial"/>
              </a:rPr>
              <a:t> </a:t>
            </a:r>
            <a:r>
              <a:rPr kumimoji="0" lang="en-US" sz="900" b="1" i="0" u="none" strike="noStrike" kern="0" cap="none" spc="0" normalizeH="0" baseline="0" noProof="0" err="1">
                <a:ln>
                  <a:noFill/>
                </a:ln>
                <a:solidFill>
                  <a:srgbClr val="030F3B"/>
                </a:solidFill>
                <a:effectLst/>
                <a:uLnTx/>
                <a:uFillTx/>
                <a:cs typeface="Arial"/>
              </a:rPr>
              <a:t>positiver</a:t>
            </a:r>
            <a:r>
              <a:rPr kumimoji="0" lang="en-US" sz="900" b="1" i="0" u="none" strike="noStrike" kern="0" cap="none" spc="0" normalizeH="0" baseline="0" noProof="0">
                <a:ln>
                  <a:noFill/>
                </a:ln>
                <a:solidFill>
                  <a:srgbClr val="030F3B"/>
                </a:solidFill>
                <a:effectLst/>
                <a:uLnTx/>
                <a:uFillTx/>
                <a:cs typeface="Arial"/>
              </a:rPr>
              <a:t> </a:t>
            </a:r>
            <a:r>
              <a:rPr kumimoji="0" lang="en-US" sz="900" b="1" i="0" u="none" strike="noStrike" kern="0" cap="none" spc="0" normalizeH="0" baseline="0" noProof="0" err="1">
                <a:ln>
                  <a:noFill/>
                </a:ln>
                <a:solidFill>
                  <a:srgbClr val="030F3B"/>
                </a:solidFill>
                <a:effectLst/>
                <a:uLnTx/>
                <a:uFillTx/>
                <a:cs typeface="Arial"/>
              </a:rPr>
              <a:t>IAk</a:t>
            </a:r>
            <a:r>
              <a:rPr kumimoji="0" lang="en-US" sz="900" b="1" i="0" u="none" strike="noStrike" kern="0" cap="none" spc="0" normalizeH="0" baseline="0" noProof="0">
                <a:ln>
                  <a:noFill/>
                </a:ln>
                <a:solidFill>
                  <a:srgbClr val="030F3B"/>
                </a:solidFill>
                <a:effectLst/>
                <a:uLnTx/>
                <a:uFillTx/>
                <a:cs typeface="Arial"/>
              </a:rPr>
              <a:t> </a:t>
            </a:r>
            <a:r>
              <a:rPr kumimoji="0" lang="en-US" sz="900" b="1" i="0" u="none" strike="noStrike" kern="0" cap="none" spc="0" normalizeH="0" baseline="0" noProof="0" err="1">
                <a:ln>
                  <a:noFill/>
                </a:ln>
                <a:solidFill>
                  <a:srgbClr val="030F3B"/>
                </a:solidFill>
                <a:effectLst/>
                <a:uLnTx/>
                <a:uFillTx/>
                <a:cs typeface="Arial"/>
              </a:rPr>
              <a:t>gefunden</a:t>
            </a:r>
            <a:r>
              <a:rPr kumimoji="0" lang="en-US" sz="900" b="0" i="0" u="none" strike="noStrike" kern="0" cap="none" spc="0" normalizeH="0" baseline="0" noProof="0">
                <a:ln>
                  <a:noFill/>
                </a:ln>
                <a:solidFill>
                  <a:srgbClr val="030F3B"/>
                </a:solidFill>
                <a:effectLst/>
                <a:uLnTx/>
                <a:uFillTx/>
                <a:cs typeface="Arial"/>
              </a:rPr>
              <a:t>, </a:t>
            </a:r>
            <a:r>
              <a:rPr kumimoji="0" lang="en-US" sz="900" b="0" i="0" u="none" strike="noStrike" kern="0" cap="none" spc="0" normalizeH="0" baseline="0" noProof="0" err="1">
                <a:ln>
                  <a:noFill/>
                </a:ln>
                <a:solidFill>
                  <a:srgbClr val="030F3B"/>
                </a:solidFill>
                <a:effectLst/>
                <a:uLnTx/>
                <a:uFillTx/>
                <a:cs typeface="Arial"/>
              </a:rPr>
              <a:t>insbesondere</a:t>
            </a:r>
            <a:r>
              <a:rPr kumimoji="0" lang="en-US" sz="900" b="0" i="0" u="none" strike="noStrike" kern="0" cap="none" spc="0" normalizeH="0" baseline="0" noProof="0">
                <a:ln>
                  <a:noFill/>
                </a:ln>
                <a:solidFill>
                  <a:srgbClr val="030F3B"/>
                </a:solidFill>
                <a:effectLst/>
                <a:uLnTx/>
                <a:uFillTx/>
                <a:cs typeface="Arial"/>
              </a:rPr>
              <a:t> </a:t>
            </a:r>
            <a:r>
              <a:rPr kumimoji="0" lang="en-US" sz="900" b="0" i="0" u="none" strike="noStrike" kern="0" cap="none" spc="0" normalizeH="0" baseline="0" noProof="0" err="1">
                <a:ln>
                  <a:noFill/>
                </a:ln>
                <a:solidFill>
                  <a:srgbClr val="030F3B"/>
                </a:solidFill>
                <a:effectLst/>
                <a:uLnTx/>
                <a:uFillTx/>
                <a:cs typeface="Arial"/>
              </a:rPr>
              <a:t>bei</a:t>
            </a:r>
            <a:r>
              <a:rPr kumimoji="0" lang="en-US" sz="900" b="0" i="0" u="none" strike="noStrike" kern="0" cap="none" spc="0" normalizeH="0" baseline="0" noProof="0">
                <a:ln>
                  <a:noFill/>
                </a:ln>
                <a:solidFill>
                  <a:srgbClr val="030F3B"/>
                </a:solidFill>
                <a:effectLst/>
                <a:uLnTx/>
                <a:uFillTx/>
                <a:cs typeface="Arial"/>
              </a:rPr>
              <a:t> </a:t>
            </a:r>
            <a:r>
              <a:rPr kumimoji="0" lang="en-US" sz="900" b="1" i="0" u="none" strike="noStrike" kern="0" cap="none" spc="0" normalizeH="0" baseline="0" noProof="0">
                <a:ln>
                  <a:noFill/>
                </a:ln>
                <a:solidFill>
                  <a:srgbClr val="030F3B"/>
                </a:solidFill>
                <a:effectLst/>
                <a:uLnTx/>
                <a:uFillTx/>
                <a:cs typeface="Arial"/>
              </a:rPr>
              <a:t>Erwachsenen</a:t>
            </a:r>
            <a:r>
              <a:rPr kumimoji="0" lang="en-US" sz="900" b="0" i="0" u="none" strike="noStrike" kern="0" cap="none" spc="0" normalizeH="0" baseline="30000" noProof="0">
                <a:ln>
                  <a:noFill/>
                </a:ln>
                <a:solidFill>
                  <a:srgbClr val="030F3B"/>
                </a:solidFill>
                <a:effectLst/>
                <a:uLnTx/>
                <a:uFillTx/>
                <a:cs typeface="Arial"/>
              </a:rPr>
              <a:t>2,3</a:t>
            </a:r>
          </a:p>
        </p:txBody>
      </p:sp>
      <p:graphicFrame>
        <p:nvGraphicFramePr>
          <p:cNvPr id="51" name="Chart 42">
            <a:extLst>
              <a:ext uri="{FF2B5EF4-FFF2-40B4-BE49-F238E27FC236}">
                <a16:creationId xmlns:a16="http://schemas.microsoft.com/office/drawing/2014/main" id="{D3B0ABBF-D1DA-1D77-71B8-9B1E437A4C89}"/>
              </a:ext>
            </a:extLst>
          </p:cNvPr>
          <p:cNvGraphicFramePr>
            <a:graphicFrameLocks noChangeAspect="1"/>
          </p:cNvGraphicFramePr>
          <p:nvPr>
            <p:extLst>
              <p:ext uri="{D42A27DB-BD31-4B8C-83A1-F6EECF244321}">
                <p14:modId xmlns:p14="http://schemas.microsoft.com/office/powerpoint/2010/main" val="2344421571"/>
              </p:ext>
            </p:extLst>
          </p:nvPr>
        </p:nvGraphicFramePr>
        <p:xfrm>
          <a:off x="7301260" y="2215719"/>
          <a:ext cx="783000" cy="783000"/>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52" name="Chart 43">
            <a:extLst>
              <a:ext uri="{FF2B5EF4-FFF2-40B4-BE49-F238E27FC236}">
                <a16:creationId xmlns:a16="http://schemas.microsoft.com/office/drawing/2014/main" id="{DD113D2F-0898-135D-A4C1-64F805338961}"/>
              </a:ext>
            </a:extLst>
          </p:cNvPr>
          <p:cNvGraphicFramePr>
            <a:graphicFrameLocks noChangeAspect="1"/>
          </p:cNvGraphicFramePr>
          <p:nvPr>
            <p:extLst>
              <p:ext uri="{D42A27DB-BD31-4B8C-83A1-F6EECF244321}">
                <p14:modId xmlns:p14="http://schemas.microsoft.com/office/powerpoint/2010/main" val="3025733169"/>
              </p:ext>
            </p:extLst>
          </p:nvPr>
        </p:nvGraphicFramePr>
        <p:xfrm>
          <a:off x="5823511" y="2216185"/>
          <a:ext cx="783000" cy="783000"/>
        </p:xfrm>
        <a:graphic>
          <a:graphicData uri="http://schemas.openxmlformats.org/drawingml/2006/chart">
            <c:chart xmlns:c="http://schemas.openxmlformats.org/drawingml/2006/chart" xmlns:r="http://schemas.openxmlformats.org/officeDocument/2006/relationships" r:id="rId8"/>
          </a:graphicData>
        </a:graphic>
      </p:graphicFrame>
      <p:graphicFrame>
        <p:nvGraphicFramePr>
          <p:cNvPr id="53" name="Chart 44">
            <a:extLst>
              <a:ext uri="{FF2B5EF4-FFF2-40B4-BE49-F238E27FC236}">
                <a16:creationId xmlns:a16="http://schemas.microsoft.com/office/drawing/2014/main" id="{8298CB59-2BCB-A594-F17D-0B43FB9A1CCD}"/>
              </a:ext>
            </a:extLst>
          </p:cNvPr>
          <p:cNvGraphicFramePr>
            <a:graphicFrameLocks noChangeAspect="1"/>
          </p:cNvGraphicFramePr>
          <p:nvPr>
            <p:extLst>
              <p:ext uri="{D42A27DB-BD31-4B8C-83A1-F6EECF244321}">
                <p14:modId xmlns:p14="http://schemas.microsoft.com/office/powerpoint/2010/main" val="917393906"/>
              </p:ext>
            </p:extLst>
          </p:nvPr>
        </p:nvGraphicFramePr>
        <p:xfrm>
          <a:off x="4366354" y="2216185"/>
          <a:ext cx="783000" cy="783000"/>
        </p:xfrm>
        <a:graphic>
          <a:graphicData uri="http://schemas.openxmlformats.org/drawingml/2006/chart">
            <c:chart xmlns:c="http://schemas.openxmlformats.org/drawingml/2006/chart" xmlns:r="http://schemas.openxmlformats.org/officeDocument/2006/relationships" r:id="rId9"/>
          </a:graphicData>
        </a:graphic>
      </p:graphicFrame>
      <p:graphicFrame>
        <p:nvGraphicFramePr>
          <p:cNvPr id="54" name="Chart 45">
            <a:extLst>
              <a:ext uri="{FF2B5EF4-FFF2-40B4-BE49-F238E27FC236}">
                <a16:creationId xmlns:a16="http://schemas.microsoft.com/office/drawing/2014/main" id="{2ED83A0D-F2D7-F793-96C0-D1E747F3AD3B}"/>
              </a:ext>
            </a:extLst>
          </p:cNvPr>
          <p:cNvGraphicFramePr>
            <a:graphicFrameLocks noChangeAspect="1"/>
          </p:cNvGraphicFramePr>
          <p:nvPr>
            <p:extLst>
              <p:ext uri="{D42A27DB-BD31-4B8C-83A1-F6EECF244321}">
                <p14:modId xmlns:p14="http://schemas.microsoft.com/office/powerpoint/2010/main" val="4222891885"/>
              </p:ext>
            </p:extLst>
          </p:nvPr>
        </p:nvGraphicFramePr>
        <p:xfrm>
          <a:off x="2905814" y="2216185"/>
          <a:ext cx="783000" cy="783000"/>
        </p:xfrm>
        <a:graphic>
          <a:graphicData uri="http://schemas.openxmlformats.org/drawingml/2006/chart">
            <c:chart xmlns:c="http://schemas.openxmlformats.org/drawingml/2006/chart" xmlns:r="http://schemas.openxmlformats.org/officeDocument/2006/relationships" r:id="rId10"/>
          </a:graphicData>
        </a:graphic>
      </p:graphicFrame>
      <p:sp>
        <p:nvSpPr>
          <p:cNvPr id="55" name="Rectangle: Rounded Corners 47">
            <a:extLst>
              <a:ext uri="{FF2B5EF4-FFF2-40B4-BE49-F238E27FC236}">
                <a16:creationId xmlns:a16="http://schemas.microsoft.com/office/drawing/2014/main" id="{0C9B087D-4412-AA3F-33F1-22F46B7FB9E4}"/>
              </a:ext>
            </a:extLst>
          </p:cNvPr>
          <p:cNvSpPr/>
          <p:nvPr/>
        </p:nvSpPr>
        <p:spPr>
          <a:xfrm>
            <a:off x="6983493" y="835537"/>
            <a:ext cx="1408534" cy="2391914"/>
          </a:xfrm>
          <a:prstGeom prst="roundRect">
            <a:avLst>
              <a:gd name="adj" fmla="val 7041"/>
            </a:avLst>
          </a:prstGeom>
          <a:noFill/>
          <a:ln w="19050" cap="flat" cmpd="sng" algn="ctr">
            <a:solidFill>
              <a:srgbClr val="030F3B"/>
            </a:solidFill>
            <a:prstDash val="solid"/>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endParaRPr>
          </a:p>
        </p:txBody>
      </p:sp>
      <p:sp>
        <p:nvSpPr>
          <p:cNvPr id="56" name="Oval 50">
            <a:extLst>
              <a:ext uri="{FF2B5EF4-FFF2-40B4-BE49-F238E27FC236}">
                <a16:creationId xmlns:a16="http://schemas.microsoft.com/office/drawing/2014/main" id="{3033A279-39F2-C8EA-BBA0-BE8F19129C56}"/>
              </a:ext>
            </a:extLst>
          </p:cNvPr>
          <p:cNvSpPr>
            <a:spLocks/>
          </p:cNvSpPr>
          <p:nvPr/>
        </p:nvSpPr>
        <p:spPr>
          <a:xfrm>
            <a:off x="2601872" y="916907"/>
            <a:ext cx="1390885" cy="264639"/>
          </a:xfrm>
          <a:prstGeom prst="roundRect">
            <a:avLst/>
          </a:prstGeom>
          <a:solidFill>
            <a:srgbClr val="00D1CC"/>
          </a:solidFill>
          <a:ln w="57150" cap="flat" cmpd="sng" algn="ctr">
            <a:noFill/>
            <a:prstDash val="solid"/>
          </a:ln>
          <a:effectLst/>
        </p:spPr>
        <p:txBody>
          <a:bodyPr wrap="square" lIns="81000" tIns="27000" rIns="81000" bIns="27000" rtlCol="0" anchor="ctr">
            <a:spAutoFit/>
          </a:bodyP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rPr>
              <a:t>IAA</a:t>
            </a:r>
          </a:p>
        </p:txBody>
      </p:sp>
      <p:sp>
        <p:nvSpPr>
          <p:cNvPr id="57" name="Oval 51">
            <a:extLst>
              <a:ext uri="{FF2B5EF4-FFF2-40B4-BE49-F238E27FC236}">
                <a16:creationId xmlns:a16="http://schemas.microsoft.com/office/drawing/2014/main" id="{C3242CA4-C448-7613-84E0-EC8D964F687D}"/>
              </a:ext>
            </a:extLst>
          </p:cNvPr>
          <p:cNvSpPr>
            <a:spLocks/>
          </p:cNvSpPr>
          <p:nvPr/>
        </p:nvSpPr>
        <p:spPr>
          <a:xfrm>
            <a:off x="4062412" y="916906"/>
            <a:ext cx="1390885" cy="264639"/>
          </a:xfrm>
          <a:prstGeom prst="roundRect">
            <a:avLst/>
          </a:prstGeom>
          <a:solidFill>
            <a:srgbClr val="030F3B"/>
          </a:solidFill>
          <a:ln w="57150" cap="flat" cmpd="sng" algn="ctr">
            <a:noFill/>
            <a:prstDash val="solid"/>
          </a:ln>
          <a:effectLst/>
        </p:spPr>
        <p:txBody>
          <a:bodyPr wrap="square" lIns="81000" tIns="27000" rIns="81000" bIns="27000" rtlCol="0" anchor="ctr">
            <a:spAutoFit/>
          </a:bodyP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rPr>
              <a:t>IA-2A</a:t>
            </a:r>
          </a:p>
        </p:txBody>
      </p:sp>
      <p:sp>
        <p:nvSpPr>
          <p:cNvPr id="58" name="Oval 52">
            <a:extLst>
              <a:ext uri="{FF2B5EF4-FFF2-40B4-BE49-F238E27FC236}">
                <a16:creationId xmlns:a16="http://schemas.microsoft.com/office/drawing/2014/main" id="{B605BF82-CAE3-A6FE-CF13-F86CD8016E01}"/>
              </a:ext>
            </a:extLst>
          </p:cNvPr>
          <p:cNvSpPr>
            <a:spLocks/>
          </p:cNvSpPr>
          <p:nvPr/>
        </p:nvSpPr>
        <p:spPr>
          <a:xfrm>
            <a:off x="6983492" y="911863"/>
            <a:ext cx="1390885" cy="264639"/>
          </a:xfrm>
          <a:prstGeom prst="roundRect">
            <a:avLst/>
          </a:prstGeom>
          <a:solidFill>
            <a:srgbClr val="119693"/>
          </a:solidFill>
          <a:ln w="57150" cap="flat" cmpd="sng" algn="ctr">
            <a:noFill/>
            <a:prstDash val="solid"/>
          </a:ln>
          <a:effectLst/>
        </p:spPr>
        <p:txBody>
          <a:bodyPr wrap="square" lIns="81000" tIns="27000" rIns="81000" bIns="27000" rtlCol="0" anchor="ctr">
            <a:spAutoFit/>
          </a:bodyP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FFFFFF"/>
                </a:solidFill>
                <a:effectLst/>
                <a:uLnTx/>
                <a:uFillTx/>
              </a:rPr>
              <a:t>GADA</a:t>
            </a:r>
            <a:endParaRPr kumimoji="0" lang="en-US" sz="1050" b="1" i="0" u="none" strike="noStrike" kern="0" cap="none" spc="0" normalizeH="0" baseline="0" noProof="0">
              <a:ln>
                <a:noFill/>
              </a:ln>
              <a:solidFill>
                <a:srgbClr val="FFFFFF"/>
              </a:solidFill>
              <a:effectLst/>
              <a:uLnTx/>
              <a:uFillTx/>
            </a:endParaRPr>
          </a:p>
        </p:txBody>
      </p:sp>
      <p:sp>
        <p:nvSpPr>
          <p:cNvPr id="59" name="Oval 53">
            <a:extLst>
              <a:ext uri="{FF2B5EF4-FFF2-40B4-BE49-F238E27FC236}">
                <a16:creationId xmlns:a16="http://schemas.microsoft.com/office/drawing/2014/main" id="{EBCFE796-DC66-4B14-E440-96DEC71F1ACC}"/>
              </a:ext>
            </a:extLst>
          </p:cNvPr>
          <p:cNvSpPr>
            <a:spLocks/>
          </p:cNvSpPr>
          <p:nvPr/>
        </p:nvSpPr>
        <p:spPr>
          <a:xfrm>
            <a:off x="5522952" y="916905"/>
            <a:ext cx="1390885" cy="264639"/>
          </a:xfrm>
          <a:prstGeom prst="roundRect">
            <a:avLst/>
          </a:prstGeom>
          <a:solidFill>
            <a:srgbClr val="5CFFC6"/>
          </a:solidFill>
          <a:ln w="57150" cap="flat" cmpd="sng" algn="ctr">
            <a:noFill/>
            <a:prstDash val="solid"/>
          </a:ln>
          <a:effectLst/>
        </p:spPr>
        <p:txBody>
          <a:bodyPr wrap="square" lIns="81000" tIns="27000" rIns="81000" bIns="27000" rtlCol="0" anchor="ctr">
            <a:spAutoFit/>
          </a:bodyPr>
          <a:lstStyle/>
          <a:p>
            <a:pPr marL="0" marR="0" lvl="0" indent="0" algn="ctr" defTabSz="457189" eaLnBrk="1" fontAlgn="auto" latinLnBrk="0" hangingPunct="1">
              <a:lnSpc>
                <a:spcPct val="100000"/>
              </a:lnSpc>
              <a:spcBef>
                <a:spcPts val="0"/>
              </a:spcBef>
              <a:spcAft>
                <a:spcPts val="0"/>
              </a:spcAft>
              <a:buClrTx/>
              <a:buSzTx/>
              <a:buFontTx/>
              <a:buNone/>
              <a:tabLst/>
              <a:defRPr/>
            </a:pPr>
            <a:r>
              <a:rPr kumimoji="0" lang="en-US" sz="1200" b="1" i="0" u="none" strike="noStrike" kern="0" cap="none" spc="0" normalizeH="0" baseline="0" noProof="0">
                <a:ln>
                  <a:noFill/>
                </a:ln>
                <a:solidFill>
                  <a:srgbClr val="030F3B"/>
                </a:solidFill>
                <a:effectLst/>
                <a:uLnTx/>
                <a:uFillTx/>
              </a:rPr>
              <a:t>ZnT8A</a:t>
            </a:r>
          </a:p>
        </p:txBody>
      </p:sp>
      <p:cxnSp>
        <p:nvCxnSpPr>
          <p:cNvPr id="60" name="Connettore a gomito 18">
            <a:extLst>
              <a:ext uri="{FF2B5EF4-FFF2-40B4-BE49-F238E27FC236}">
                <a16:creationId xmlns:a16="http://schemas.microsoft.com/office/drawing/2014/main" id="{6E6BCB89-6D74-8AC8-63CD-6EAB69B81626}"/>
              </a:ext>
            </a:extLst>
          </p:cNvPr>
          <p:cNvCxnSpPr>
            <a:cxnSpLocks/>
            <a:stCxn id="55" idx="2"/>
            <a:endCxn id="50" idx="2"/>
          </p:cNvCxnSpPr>
          <p:nvPr/>
        </p:nvCxnSpPr>
        <p:spPr>
          <a:xfrm rot="5400000">
            <a:off x="7292909" y="3198392"/>
            <a:ext cx="365792" cy="423911"/>
          </a:xfrm>
          <a:prstGeom prst="bentConnector2">
            <a:avLst/>
          </a:prstGeom>
          <a:noFill/>
          <a:ln w="19050" cap="flat" cmpd="sng" algn="ctr">
            <a:solidFill>
              <a:srgbClr val="030F3B"/>
            </a:solidFill>
            <a:prstDash val="solid"/>
            <a:miter lim="800000"/>
            <a:headEnd type="oval"/>
            <a:tailEnd type="oval"/>
          </a:ln>
          <a:effectLst/>
        </p:spPr>
      </p:cxnSp>
      <p:sp>
        <p:nvSpPr>
          <p:cNvPr id="61" name="Parentesi quadra aperta 26">
            <a:extLst>
              <a:ext uri="{FF2B5EF4-FFF2-40B4-BE49-F238E27FC236}">
                <a16:creationId xmlns:a16="http://schemas.microsoft.com/office/drawing/2014/main" id="{E1EED934-D9D6-7229-FDEC-2AF16380816F}"/>
              </a:ext>
            </a:extLst>
          </p:cNvPr>
          <p:cNvSpPr/>
          <p:nvPr/>
        </p:nvSpPr>
        <p:spPr>
          <a:xfrm>
            <a:off x="1508760" y="1291071"/>
            <a:ext cx="135000" cy="1936380"/>
          </a:xfrm>
          <a:prstGeom prst="leftBracket">
            <a:avLst>
              <a:gd name="adj" fmla="val 0"/>
            </a:avLst>
          </a:prstGeom>
          <a:noFill/>
          <a:ln w="25400" cap="flat" cmpd="sng" algn="ctr">
            <a:solidFill>
              <a:srgbClr val="FFFFFF">
                <a:lumMod val="75000"/>
              </a:srgbClr>
            </a:solidFill>
            <a:prstDash val="solid"/>
            <a:miter lim="800000"/>
          </a:ln>
          <a:effectLst/>
        </p:spPr>
        <p:txBody>
          <a:bodyPr rtlCol="0" anchor="ctr"/>
          <a:lstStyle/>
          <a:p>
            <a:pPr marL="0" marR="0" lvl="0" indent="0" algn="ctr" defTabSz="6858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srgbClr val="00D1CC"/>
              </a:solidFill>
              <a:effectLst/>
              <a:uLnTx/>
              <a:uFillTx/>
              <a:ea typeface="+mn-ea"/>
              <a:cs typeface="+mn-cs"/>
            </a:endParaRPr>
          </a:p>
        </p:txBody>
      </p:sp>
      <p:sp>
        <p:nvSpPr>
          <p:cNvPr id="64" name="Rechteck: abgerundete Ecken 63">
            <a:extLst>
              <a:ext uri="{FF2B5EF4-FFF2-40B4-BE49-F238E27FC236}">
                <a16:creationId xmlns:a16="http://schemas.microsoft.com/office/drawing/2014/main" id="{93D401AA-70C8-F396-8358-F054957F7DC8}"/>
              </a:ext>
            </a:extLst>
          </p:cNvPr>
          <p:cNvSpPr/>
          <p:nvPr/>
        </p:nvSpPr>
        <p:spPr>
          <a:xfrm>
            <a:off x="482978" y="3897260"/>
            <a:ext cx="8312989" cy="725256"/>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marR="0" lvl="0" indent="-171450" algn="l" defTabSz="457200" rtl="0" eaLnBrk="1" fontAlgn="auto" latinLnBrk="0" hangingPunct="1">
              <a:lnSpc>
                <a:spcPct val="100000"/>
              </a:lnSpc>
              <a:spcBef>
                <a:spcPts val="0"/>
              </a:spcBef>
              <a:spcAft>
                <a:spcPts val="300"/>
              </a:spcAft>
              <a:buClr>
                <a:srgbClr val="7A00E6"/>
              </a:buClr>
              <a:buSzPct val="120000"/>
              <a:buFont typeface="Arial" panose="020B0604020202020204" pitchFamily="34" charset="0"/>
              <a:buChar char="•"/>
              <a:tabLst/>
              <a:defRPr/>
            </a:pPr>
            <a:r>
              <a:rPr kumimoji="0" lang="de-DE" sz="900" b="1" i="0" u="none" strike="noStrike" kern="1200" cap="none" spc="0" normalizeH="0" baseline="0" noProof="0">
                <a:ln>
                  <a:noFill/>
                </a:ln>
                <a:solidFill>
                  <a:prstClr val="white"/>
                </a:solidFill>
                <a:effectLst/>
                <a:uLnTx/>
                <a:uFillTx/>
                <a:latin typeface="Verdana"/>
                <a:ea typeface="+mn-ea"/>
                <a:cs typeface="+mn-cs"/>
              </a:rPr>
              <a:t>GADA</a:t>
            </a:r>
            <a:r>
              <a:rPr kumimoji="0" lang="de-DE" sz="900" b="0" i="0" u="none" strike="noStrike" kern="1200" cap="none" spc="0" normalizeH="0" baseline="0" noProof="0">
                <a:ln>
                  <a:noFill/>
                </a:ln>
                <a:solidFill>
                  <a:prstClr val="white"/>
                </a:solidFill>
                <a:effectLst/>
                <a:uLnTx/>
                <a:uFillTx/>
                <a:latin typeface="Verdana"/>
                <a:ea typeface="+mn-ea"/>
                <a:cs typeface="+mn-cs"/>
              </a:rPr>
              <a:t> war </a:t>
            </a:r>
            <a:r>
              <a:rPr kumimoji="0" lang="de-DE" sz="900" b="1" i="0" u="none" strike="noStrike" kern="1200" cap="none" spc="0" normalizeH="0" baseline="0" noProof="0">
                <a:ln>
                  <a:noFill/>
                </a:ln>
                <a:solidFill>
                  <a:prstClr val="white"/>
                </a:solidFill>
                <a:effectLst/>
                <a:uLnTx/>
                <a:uFillTx/>
                <a:latin typeface="Verdana"/>
                <a:ea typeface="+mn-ea"/>
                <a:cs typeface="+mn-cs"/>
              </a:rPr>
              <a:t>in allen Altersgruppen am häufigsten</a:t>
            </a:r>
            <a:r>
              <a:rPr kumimoji="0" lang="de-DE" sz="900" b="0" i="0" u="none" strike="noStrike" kern="1200" cap="none" spc="0" normalizeH="0" baseline="0" noProof="0">
                <a:ln>
                  <a:noFill/>
                </a:ln>
                <a:solidFill>
                  <a:prstClr val="white"/>
                </a:solidFill>
                <a:effectLst/>
                <a:uLnTx/>
                <a:uFillTx/>
                <a:latin typeface="Verdana"/>
                <a:ea typeface="+mn-ea"/>
                <a:cs typeface="+mn-cs"/>
              </a:rPr>
              <a:t>, gefolgt von </a:t>
            </a:r>
            <a:r>
              <a:rPr kumimoji="0" lang="de-DE" sz="900" b="1" i="0" u="none" strike="noStrike" kern="1200" cap="none" spc="0" normalizeH="0" baseline="0" noProof="0">
                <a:ln>
                  <a:noFill/>
                </a:ln>
                <a:solidFill>
                  <a:prstClr val="white"/>
                </a:solidFill>
                <a:effectLst/>
                <a:uLnTx/>
                <a:uFillTx/>
                <a:latin typeface="Verdana"/>
                <a:ea typeface="+mn-ea"/>
                <a:cs typeface="+mn-cs"/>
              </a:rPr>
              <a:t>ZnT8A </a:t>
            </a:r>
            <a:r>
              <a:rPr kumimoji="0" lang="de-DE" sz="900" b="0" i="0" u="none" strike="noStrike" kern="1200" cap="none" spc="0" normalizeH="0" baseline="0" noProof="0">
                <a:ln>
                  <a:noFill/>
                </a:ln>
                <a:solidFill>
                  <a:prstClr val="white"/>
                </a:solidFill>
                <a:effectLst/>
                <a:uLnTx/>
                <a:uFillTx/>
                <a:latin typeface="Verdana"/>
                <a:ea typeface="+mn-ea"/>
                <a:cs typeface="+mn-cs"/>
              </a:rPr>
              <a:t>bei </a:t>
            </a:r>
            <a:r>
              <a:rPr kumimoji="0" lang="de-DE" sz="900" b="1" i="0" u="none" strike="noStrike" kern="1200" cap="none" spc="0" normalizeH="0" baseline="0" noProof="0">
                <a:ln>
                  <a:noFill/>
                </a:ln>
                <a:solidFill>
                  <a:prstClr val="white"/>
                </a:solidFill>
                <a:effectLst/>
                <a:uLnTx/>
                <a:uFillTx/>
                <a:latin typeface="Verdana"/>
                <a:ea typeface="+mn-ea"/>
                <a:cs typeface="+mn-cs"/>
              </a:rPr>
              <a:t>&lt; 36 Jahren </a:t>
            </a:r>
            <a:r>
              <a:rPr kumimoji="0" lang="de-DE" sz="900" b="0" i="0" u="none" strike="noStrike" kern="1200" cap="none" spc="0" normalizeH="0" baseline="0" noProof="0">
                <a:ln>
                  <a:noFill/>
                </a:ln>
                <a:solidFill>
                  <a:prstClr val="white"/>
                </a:solidFill>
                <a:effectLst/>
                <a:uLnTx/>
                <a:uFillTx/>
                <a:latin typeface="Verdana"/>
                <a:ea typeface="+mn-ea"/>
                <a:cs typeface="+mn-cs"/>
              </a:rPr>
              <a:t>und </a:t>
            </a:r>
            <a:r>
              <a:rPr kumimoji="0" lang="de-DE" sz="900" b="1" i="0" u="none" strike="noStrike" kern="1200" cap="none" spc="0" normalizeH="0" baseline="0" noProof="0">
                <a:ln>
                  <a:noFill/>
                </a:ln>
                <a:solidFill>
                  <a:prstClr val="white"/>
                </a:solidFill>
                <a:effectLst/>
                <a:uLnTx/>
                <a:uFillTx/>
                <a:latin typeface="Verdana"/>
                <a:ea typeface="+mn-ea"/>
                <a:cs typeface="+mn-cs"/>
              </a:rPr>
              <a:t>IAA</a:t>
            </a:r>
            <a:r>
              <a:rPr kumimoji="0" lang="de-DE" sz="900" b="0" i="0" u="none" strike="noStrike" kern="1200" cap="none" spc="0" normalizeH="0" baseline="0" noProof="0">
                <a:ln>
                  <a:noFill/>
                </a:ln>
                <a:solidFill>
                  <a:prstClr val="white"/>
                </a:solidFill>
                <a:effectLst/>
                <a:uLnTx/>
                <a:uFillTx/>
                <a:latin typeface="Verdana"/>
                <a:ea typeface="+mn-ea"/>
                <a:cs typeface="+mn-cs"/>
              </a:rPr>
              <a:t> bei </a:t>
            </a:r>
            <a:r>
              <a:rPr kumimoji="0" lang="de-DE" sz="900" b="1" i="0" u="none" strike="noStrike" kern="1200" cap="none" spc="0" normalizeH="0" baseline="0" noProof="0">
                <a:ln>
                  <a:noFill/>
                </a:ln>
                <a:solidFill>
                  <a:prstClr val="white"/>
                </a:solidFill>
                <a:effectLst/>
                <a:uLnTx/>
                <a:uFillTx/>
                <a:latin typeface="Verdana"/>
                <a:ea typeface="+mn-ea"/>
                <a:cs typeface="+mn-cs"/>
              </a:rPr>
              <a:t>&gt; 36 Jahren</a:t>
            </a:r>
            <a:r>
              <a:rPr kumimoji="0" lang="de-DE" sz="900" b="0" i="0" u="none" strike="noStrike" kern="1200" cap="none" spc="0" normalizeH="0" baseline="30000" noProof="0">
                <a:ln>
                  <a:noFill/>
                </a:ln>
                <a:solidFill>
                  <a:prstClr val="white"/>
                </a:solidFill>
                <a:effectLst/>
                <a:uLnTx/>
                <a:uFillTx/>
                <a:latin typeface="Verdana"/>
                <a:ea typeface="+mn-ea"/>
                <a:cs typeface="+mn-cs"/>
              </a:rPr>
              <a:t>1</a:t>
            </a:r>
          </a:p>
          <a:p>
            <a:pPr marL="171450" lvl="0" indent="-171450">
              <a:spcAft>
                <a:spcPts val="300"/>
              </a:spcAft>
              <a:buClr>
                <a:srgbClr val="7A00E6"/>
              </a:buClr>
              <a:buSzPct val="120000"/>
              <a:buFont typeface="Arial" panose="020B0604020202020204" pitchFamily="34" charset="0"/>
              <a:buChar char="•"/>
              <a:defRPr/>
            </a:pPr>
            <a:r>
              <a:rPr lang="de-DE" sz="900" b="1">
                <a:solidFill>
                  <a:prstClr val="white"/>
                </a:solidFill>
                <a:latin typeface="Verdana"/>
              </a:rPr>
              <a:t>IAA nahm </a:t>
            </a:r>
            <a:r>
              <a:rPr lang="de-DE" sz="900">
                <a:solidFill>
                  <a:prstClr val="white"/>
                </a:solidFill>
                <a:latin typeface="Verdana"/>
              </a:rPr>
              <a:t>mit dem Alter bei Diagnose </a:t>
            </a:r>
            <a:r>
              <a:rPr lang="de-DE" sz="900" b="1">
                <a:solidFill>
                  <a:prstClr val="white"/>
                </a:solidFill>
                <a:latin typeface="Verdana"/>
              </a:rPr>
              <a:t>zu</a:t>
            </a:r>
            <a:r>
              <a:rPr lang="de-DE" sz="900">
                <a:solidFill>
                  <a:prstClr val="white"/>
                </a:solidFill>
                <a:latin typeface="Verdana"/>
              </a:rPr>
              <a:t>, </a:t>
            </a:r>
            <a:r>
              <a:rPr lang="de-DE" sz="900" b="1">
                <a:solidFill>
                  <a:prstClr val="white"/>
                </a:solidFill>
                <a:latin typeface="Verdana"/>
              </a:rPr>
              <a:t>IA-2A</a:t>
            </a:r>
            <a:r>
              <a:rPr lang="de-DE" sz="900">
                <a:solidFill>
                  <a:prstClr val="white"/>
                </a:solidFill>
                <a:latin typeface="Verdana"/>
              </a:rPr>
              <a:t> und </a:t>
            </a:r>
            <a:r>
              <a:rPr lang="de-DE" sz="900" b="1">
                <a:solidFill>
                  <a:prstClr val="white"/>
                </a:solidFill>
                <a:latin typeface="Verdana"/>
              </a:rPr>
              <a:t>ZnT8A nahmen </a:t>
            </a:r>
            <a:r>
              <a:rPr lang="de-DE" sz="900">
                <a:solidFill>
                  <a:prstClr val="white"/>
                </a:solidFill>
                <a:latin typeface="Verdana"/>
              </a:rPr>
              <a:t>mit dem Alter bei Diagnose </a:t>
            </a:r>
            <a:r>
              <a:rPr lang="de-DE" sz="900" b="1">
                <a:solidFill>
                  <a:prstClr val="white"/>
                </a:solidFill>
                <a:latin typeface="Verdana"/>
              </a:rPr>
              <a:t>ab</a:t>
            </a:r>
            <a:r>
              <a:rPr lang="de-DE" sz="900" baseline="30000">
                <a:solidFill>
                  <a:prstClr val="white"/>
                </a:solidFill>
              </a:rPr>
              <a:t>1</a:t>
            </a:r>
            <a:endParaRPr lang="de-DE" sz="900">
              <a:solidFill>
                <a:prstClr val="white"/>
              </a:solidFill>
              <a:latin typeface="Verdana"/>
            </a:endParaRPr>
          </a:p>
          <a:p>
            <a:pPr marL="171450" lvl="0" indent="-171450">
              <a:spcAft>
                <a:spcPts val="300"/>
              </a:spcAft>
              <a:buClr>
                <a:srgbClr val="7A00E6"/>
              </a:buClr>
              <a:buSzPct val="120000"/>
              <a:buFont typeface="Arial" panose="020B0604020202020204" pitchFamily="34" charset="0"/>
              <a:buChar char="•"/>
              <a:defRPr/>
            </a:pPr>
            <a:r>
              <a:rPr kumimoji="0" lang="de-DE" sz="900" b="1" i="0" u="none" strike="noStrike" kern="1200" cap="none" spc="0" normalizeH="0" baseline="0" noProof="0">
                <a:ln>
                  <a:noFill/>
                </a:ln>
                <a:solidFill>
                  <a:prstClr val="white"/>
                </a:solidFill>
                <a:effectLst/>
                <a:uLnTx/>
                <a:uFillTx/>
                <a:latin typeface="Verdana"/>
                <a:ea typeface="+mn-ea"/>
                <a:cs typeface="+mn-cs"/>
              </a:rPr>
              <a:t>Kinder</a:t>
            </a:r>
            <a:r>
              <a:rPr kumimoji="0" lang="de-DE" sz="900" b="0" i="0" u="none" strike="noStrike" kern="1200" cap="none" spc="0" normalizeH="0" baseline="0" noProof="0">
                <a:ln>
                  <a:noFill/>
                </a:ln>
                <a:solidFill>
                  <a:prstClr val="white"/>
                </a:solidFill>
                <a:effectLst/>
                <a:uLnTx/>
                <a:uFillTx/>
                <a:latin typeface="Verdana"/>
                <a:ea typeface="+mn-ea"/>
                <a:cs typeface="+mn-cs"/>
              </a:rPr>
              <a:t> hatten </a:t>
            </a:r>
            <a:r>
              <a:rPr kumimoji="0" lang="de-DE" sz="900" b="1" i="0" u="none" strike="noStrike" kern="1200" cap="none" spc="0" normalizeH="0" baseline="0" noProof="0">
                <a:ln>
                  <a:noFill/>
                </a:ln>
                <a:solidFill>
                  <a:prstClr val="white"/>
                </a:solidFill>
                <a:effectLst/>
                <a:uLnTx/>
                <a:uFillTx/>
                <a:latin typeface="Verdana"/>
                <a:ea typeface="+mn-ea"/>
                <a:cs typeface="+mn-cs"/>
              </a:rPr>
              <a:t>häufiger Cluster </a:t>
            </a:r>
            <a:r>
              <a:rPr kumimoji="0" lang="de-DE" sz="900" b="0" i="0" u="none" strike="noStrike" kern="1200" cap="none" spc="0" normalizeH="0" baseline="0" noProof="0">
                <a:ln>
                  <a:noFill/>
                </a:ln>
                <a:solidFill>
                  <a:prstClr val="white"/>
                </a:solidFill>
                <a:effectLst/>
                <a:uLnTx/>
                <a:uFillTx/>
                <a:latin typeface="Verdana"/>
                <a:ea typeface="+mn-ea"/>
                <a:cs typeface="+mn-cs"/>
              </a:rPr>
              <a:t>von 2,3 oder 4 </a:t>
            </a:r>
            <a:r>
              <a:rPr kumimoji="0" lang="de-DE" sz="900" b="0" i="0" u="none" strike="noStrike" kern="1200" cap="none" spc="0" normalizeH="0" baseline="0" noProof="0" err="1">
                <a:ln>
                  <a:noFill/>
                </a:ln>
                <a:solidFill>
                  <a:prstClr val="white"/>
                </a:solidFill>
                <a:effectLst/>
                <a:uLnTx/>
                <a:uFillTx/>
                <a:latin typeface="Verdana"/>
                <a:ea typeface="+mn-ea"/>
                <a:cs typeface="+mn-cs"/>
              </a:rPr>
              <a:t>IAk</a:t>
            </a:r>
            <a:r>
              <a:rPr kumimoji="0" lang="de-DE" sz="900" b="0" i="0" u="none" strike="noStrike" kern="1200" cap="none" spc="0" normalizeH="0" baseline="0" noProof="0">
                <a:ln>
                  <a:noFill/>
                </a:ln>
                <a:solidFill>
                  <a:prstClr val="white"/>
                </a:solidFill>
                <a:effectLst/>
                <a:uLnTx/>
                <a:uFillTx/>
                <a:latin typeface="Verdana"/>
                <a:ea typeface="+mn-ea"/>
                <a:cs typeface="+mn-cs"/>
              </a:rPr>
              <a:t> als Erwachsene, mit </a:t>
            </a:r>
            <a:r>
              <a:rPr kumimoji="0" lang="de-DE" sz="900" b="1" i="0" u="none" strike="noStrike" kern="1200" cap="none" spc="0" normalizeH="0" baseline="0" noProof="0">
                <a:ln>
                  <a:noFill/>
                </a:ln>
                <a:solidFill>
                  <a:prstClr val="white"/>
                </a:solidFill>
                <a:effectLst/>
                <a:uLnTx/>
                <a:uFillTx/>
                <a:latin typeface="Verdana"/>
                <a:ea typeface="+mn-ea"/>
                <a:cs typeface="+mn-cs"/>
              </a:rPr>
              <a:t>GADA</a:t>
            </a:r>
            <a:r>
              <a:rPr kumimoji="0" lang="de-DE" sz="900" b="0" i="0" u="none" strike="noStrike" kern="1200" cap="none" spc="0" normalizeH="0" baseline="0" noProof="0">
                <a:ln>
                  <a:noFill/>
                </a:ln>
                <a:solidFill>
                  <a:prstClr val="white"/>
                </a:solidFill>
                <a:effectLst/>
                <a:uLnTx/>
                <a:uFillTx/>
                <a:latin typeface="Verdana"/>
                <a:ea typeface="+mn-ea"/>
                <a:cs typeface="+mn-cs"/>
              </a:rPr>
              <a:t>, </a:t>
            </a:r>
            <a:r>
              <a:rPr kumimoji="0" lang="de-DE" sz="900" b="1" i="0" u="none" strike="noStrike" kern="1200" cap="none" spc="0" normalizeH="0" baseline="0" noProof="0">
                <a:ln>
                  <a:noFill/>
                </a:ln>
                <a:solidFill>
                  <a:prstClr val="white"/>
                </a:solidFill>
                <a:effectLst/>
                <a:uLnTx/>
                <a:uFillTx/>
                <a:latin typeface="Verdana"/>
                <a:ea typeface="+mn-ea"/>
                <a:cs typeface="+mn-cs"/>
              </a:rPr>
              <a:t>IA-2A</a:t>
            </a:r>
            <a:r>
              <a:rPr kumimoji="0" lang="de-DE" sz="900" b="0" i="0" u="none" strike="noStrike" kern="1200" cap="none" spc="0" normalizeH="0" baseline="0" noProof="0">
                <a:ln>
                  <a:noFill/>
                </a:ln>
                <a:solidFill>
                  <a:prstClr val="white"/>
                </a:solidFill>
                <a:effectLst/>
                <a:uLnTx/>
                <a:uFillTx/>
                <a:latin typeface="Verdana"/>
                <a:ea typeface="+mn-ea"/>
                <a:cs typeface="+mn-cs"/>
              </a:rPr>
              <a:t> und </a:t>
            </a:r>
            <a:r>
              <a:rPr kumimoji="0" lang="de-DE" sz="900" b="1" i="0" u="none" strike="noStrike" kern="1200" cap="none" spc="0" normalizeH="0" baseline="0" noProof="0">
                <a:ln>
                  <a:noFill/>
                </a:ln>
                <a:solidFill>
                  <a:prstClr val="white"/>
                </a:solidFill>
                <a:effectLst/>
                <a:uLnTx/>
                <a:uFillTx/>
                <a:latin typeface="Verdana"/>
                <a:ea typeface="+mn-ea"/>
                <a:cs typeface="+mn-cs"/>
              </a:rPr>
              <a:t>ZnT8A</a:t>
            </a:r>
            <a:r>
              <a:rPr kumimoji="0" lang="de-DE" sz="900" b="0" i="0" u="none" strike="noStrike" kern="1200" cap="none" spc="0" normalizeH="0" baseline="0" noProof="0">
                <a:ln>
                  <a:noFill/>
                </a:ln>
                <a:solidFill>
                  <a:prstClr val="white"/>
                </a:solidFill>
                <a:effectLst/>
                <a:uLnTx/>
                <a:uFillTx/>
                <a:latin typeface="Verdana"/>
                <a:ea typeface="+mn-ea"/>
                <a:cs typeface="+mn-cs"/>
              </a:rPr>
              <a:t> als häufigstem Cluster</a:t>
            </a:r>
            <a:r>
              <a:rPr lang="de-DE" sz="900" baseline="30000">
                <a:solidFill>
                  <a:prstClr val="white"/>
                </a:solidFill>
              </a:rPr>
              <a:t>1</a:t>
            </a:r>
            <a:endParaRPr kumimoji="0" lang="de-DE" sz="900" b="0" i="0" u="none" strike="noStrike" kern="1200" cap="none" spc="0" normalizeH="0" baseline="0" noProof="0">
              <a:ln>
                <a:noFill/>
              </a:ln>
              <a:solidFill>
                <a:prstClr val="white"/>
              </a:solidFill>
              <a:effectLst/>
              <a:uLnTx/>
              <a:uFillTx/>
              <a:latin typeface="Verdana"/>
              <a:ea typeface="+mn-ea"/>
              <a:cs typeface="+mn-cs"/>
            </a:endParaRPr>
          </a:p>
          <a:p>
            <a:pPr marL="171450" lvl="0" indent="-171450">
              <a:spcAft>
                <a:spcPts val="300"/>
              </a:spcAft>
              <a:buClr>
                <a:srgbClr val="7A00E6"/>
              </a:buClr>
              <a:buSzPct val="120000"/>
              <a:buFont typeface="Arial" panose="020B0604020202020204" pitchFamily="34" charset="0"/>
              <a:buChar char="•"/>
              <a:defRPr/>
            </a:pPr>
            <a:r>
              <a:rPr lang="de-DE" sz="900" b="1">
                <a:solidFill>
                  <a:prstClr val="white"/>
                </a:solidFill>
                <a:latin typeface="Verdana"/>
              </a:rPr>
              <a:t>Mädchen</a:t>
            </a:r>
            <a:r>
              <a:rPr lang="de-DE" sz="900">
                <a:solidFill>
                  <a:prstClr val="white"/>
                </a:solidFill>
                <a:latin typeface="Verdana"/>
              </a:rPr>
              <a:t> hatten </a:t>
            </a:r>
            <a:r>
              <a:rPr lang="de-DE" sz="900" b="1">
                <a:solidFill>
                  <a:prstClr val="white"/>
                </a:solidFill>
                <a:latin typeface="Verdana"/>
              </a:rPr>
              <a:t>häufiger GADA</a:t>
            </a:r>
            <a:r>
              <a:rPr lang="de-DE" sz="900">
                <a:solidFill>
                  <a:prstClr val="white"/>
                </a:solidFill>
                <a:latin typeface="Verdana"/>
              </a:rPr>
              <a:t>, </a:t>
            </a:r>
            <a:r>
              <a:rPr lang="de-DE" sz="900" b="1">
                <a:solidFill>
                  <a:prstClr val="white"/>
                </a:solidFill>
                <a:latin typeface="Verdana"/>
              </a:rPr>
              <a:t>Jungen häufiger IA-2A</a:t>
            </a:r>
            <a:r>
              <a:rPr lang="de-DE" sz="900">
                <a:solidFill>
                  <a:prstClr val="white"/>
                </a:solidFill>
                <a:latin typeface="Verdana"/>
              </a:rPr>
              <a:t>, bei älteren Erwachsenen waren </a:t>
            </a:r>
            <a:r>
              <a:rPr lang="de-DE" sz="900" b="1">
                <a:solidFill>
                  <a:prstClr val="white"/>
                </a:solidFill>
                <a:latin typeface="Verdana"/>
              </a:rPr>
              <a:t>Frauen häufiger seropositiv </a:t>
            </a:r>
            <a:r>
              <a:rPr lang="de-DE" sz="900">
                <a:solidFill>
                  <a:prstClr val="white"/>
                </a:solidFill>
                <a:latin typeface="Verdana"/>
              </a:rPr>
              <a:t>als Männer</a:t>
            </a:r>
            <a:r>
              <a:rPr lang="de-DE" sz="900" baseline="30000">
                <a:solidFill>
                  <a:prstClr val="white"/>
                </a:solidFill>
              </a:rPr>
              <a:t>1</a:t>
            </a:r>
            <a:endParaRPr kumimoji="0" lang="de-DE" sz="900" b="0" i="0" u="none" strike="noStrike" kern="1200" cap="none" spc="0" normalizeH="0" baseline="0" noProof="0">
              <a:ln>
                <a:noFill/>
              </a:ln>
              <a:solidFill>
                <a:prstClr val="white"/>
              </a:solidFill>
              <a:effectLst/>
              <a:uLnTx/>
              <a:uFillTx/>
              <a:latin typeface="Verdana"/>
              <a:ea typeface="+mn-ea"/>
              <a:cs typeface="+mn-cs"/>
            </a:endParaRPr>
          </a:p>
        </p:txBody>
      </p:sp>
      <p:sp>
        <p:nvSpPr>
          <p:cNvPr id="2" name="TextBox 3037">
            <a:extLst>
              <a:ext uri="{FF2B5EF4-FFF2-40B4-BE49-F238E27FC236}">
                <a16:creationId xmlns:a16="http://schemas.microsoft.com/office/drawing/2014/main" id="{4B0A2BFD-ED5A-6E2A-2F98-7236C5050355}"/>
              </a:ext>
            </a:extLst>
          </p:cNvPr>
          <p:cNvSpPr txBox="1"/>
          <p:nvPr/>
        </p:nvSpPr>
        <p:spPr>
          <a:xfrm>
            <a:off x="283168" y="4676488"/>
            <a:ext cx="8829082" cy="461665"/>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e-DE" sz="600" b="0" i="0" u="none" strike="noStrike" kern="1200" cap="none" spc="0" normalizeH="0" baseline="0" noProof="0">
                <a:ln>
                  <a:noFill/>
                </a:ln>
                <a:solidFill>
                  <a:srgbClr val="404040"/>
                </a:solidFill>
                <a:effectLst/>
                <a:uLnTx/>
                <a:uFillTx/>
                <a:latin typeface="Verdana"/>
                <a:ea typeface="Arial"/>
                <a:cs typeface="Arial"/>
              </a:rPr>
              <a:t>* Die Daten stammen aus einer klinisch-serologischen Kohortenstudie zur Beurteilung der Häufigkeit einzelner Antikörper und Antikörpercluster, stratifiziert nach Alter und Geschlecht, von 6.044 aufeinanderfolgenden Patienten, die sich einer Evaluation von Diabetes-Autoantikörpern aus den gesamten USA unterzogen und über einen Zeitraum von 30 Monaten getestet wurden. Davon waren 3.370 Patienten (56 %) seropositiv für ≥ 1 </a:t>
            </a:r>
            <a:r>
              <a:rPr kumimoji="0" lang="de-DE" sz="600" b="0" i="0" u="none" strike="noStrike" kern="1200" cap="none" spc="0" normalizeH="0" baseline="0" noProof="0" err="1">
                <a:ln>
                  <a:noFill/>
                </a:ln>
                <a:solidFill>
                  <a:srgbClr val="404040"/>
                </a:solidFill>
                <a:effectLst/>
                <a:uLnTx/>
                <a:uFillTx/>
                <a:latin typeface="Verdana"/>
                <a:ea typeface="Arial"/>
                <a:cs typeface="Arial"/>
              </a:rPr>
              <a:t>IAk</a:t>
            </a:r>
            <a:r>
              <a:rPr kumimoji="0" lang="de-DE" sz="600" b="0" i="0" u="none" strike="noStrike" kern="1200" cap="none" spc="0" normalizeH="0" baseline="0" noProof="0">
                <a:ln>
                  <a:noFill/>
                </a:ln>
                <a:solidFill>
                  <a:srgbClr val="404040"/>
                </a:solidFill>
                <a:effectLst/>
                <a:uLnTx/>
                <a:uFillTx/>
                <a:latin typeface="Verdana"/>
                <a:ea typeface="Arial"/>
                <a:cs typeface="Arial"/>
              </a:rPr>
              <a:t>. </a:t>
            </a:r>
            <a:r>
              <a:rPr kumimoji="0" lang="da-DK" sz="600" b="0" i="0" u="none" strike="noStrike" kern="1200" cap="none" spc="0" normalizeH="0" baseline="0" noProof="0">
                <a:ln>
                  <a:noFill/>
                </a:ln>
                <a:solidFill>
                  <a:srgbClr val="404040"/>
                </a:solidFill>
                <a:effectLst/>
                <a:uLnTx/>
                <a:uFillTx/>
                <a:latin typeface="Verdana"/>
                <a:ea typeface="Arial"/>
                <a:cs typeface="Arial"/>
              </a:rPr>
              <a:t>Abbildung modifiziert nach Dahl A 2022</a:t>
            </a:r>
            <a:r>
              <a:rPr kumimoji="0" lang="da-DK" sz="600" b="0" i="0" u="none" strike="noStrike" kern="1200" cap="none" spc="0" normalizeH="0" baseline="3000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GAD: Glutaminsäure-Decarboxylase; IA-2: Insulinoma-assoziiertes Antigen-2; IAA: Insulin-Autoantikörper; IAk: Inselautoantikörper; T1D: Typ-1-Diabetes; ZnT8: Zinktransporter 8.</a:t>
            </a:r>
          </a:p>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Dahl A </a:t>
            </a:r>
            <a:r>
              <a:rPr kumimoji="0" lang="da-DK" sz="600" b="0" i="1" u="none" strike="noStrike" kern="1200" cap="none" spc="0" normalizeH="0" baseline="0" noProof="0">
                <a:ln>
                  <a:noFill/>
                </a:ln>
                <a:solidFill>
                  <a:srgbClr val="404040"/>
                </a:solidFill>
                <a:effectLst/>
                <a:uLnTx/>
                <a:uFillTx/>
                <a:latin typeface="Verdana"/>
                <a:ea typeface="Arial"/>
                <a:cs typeface="Arial"/>
              </a:rPr>
              <a:t>et al. J Appl Lab Med </a:t>
            </a:r>
            <a:r>
              <a:rPr kumimoji="0" lang="da-DK" sz="600" b="0" i="0" u="none" strike="noStrike" kern="1200" cap="none" spc="0" normalizeH="0" baseline="0" noProof="0">
                <a:ln>
                  <a:noFill/>
                </a:ln>
                <a:solidFill>
                  <a:srgbClr val="404040"/>
                </a:solidFill>
                <a:effectLst/>
                <a:uLnTx/>
                <a:uFillTx/>
                <a:latin typeface="Verdana"/>
                <a:ea typeface="Arial"/>
                <a:cs typeface="Arial"/>
              </a:rPr>
              <a:t>2022; 7: 1037–46. </a:t>
            </a:r>
            <a:r>
              <a:rPr kumimoji="0" lang="da-DK" sz="600" b="1" i="0" u="none" strike="noStrike" kern="1200" cap="none" spc="0" normalizeH="0" baseline="0" noProof="0">
                <a:ln>
                  <a:noFill/>
                </a:ln>
                <a:solidFill>
                  <a:srgbClr val="404040"/>
                </a:solidFill>
                <a:effectLst/>
                <a:uLnTx/>
                <a:uFillTx/>
                <a:latin typeface="Verdana"/>
                <a:ea typeface="Arial"/>
                <a:cs typeface="Arial"/>
              </a:rPr>
              <a:t>2.</a:t>
            </a:r>
            <a:r>
              <a:rPr kumimoji="0" lang="da-DK" sz="600" b="0" i="0" u="none" strike="noStrike" kern="1200" cap="none" spc="0" normalizeH="0" baseline="0" noProof="0">
                <a:ln>
                  <a:noFill/>
                </a:ln>
                <a:solidFill>
                  <a:srgbClr val="404040"/>
                </a:solidFill>
                <a:effectLst/>
                <a:uLnTx/>
                <a:uFillTx/>
                <a:latin typeface="Verdana"/>
                <a:ea typeface="Arial"/>
                <a:cs typeface="Arial"/>
              </a:rPr>
              <a:t> Phillip M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Diabetologia </a:t>
            </a:r>
            <a:r>
              <a:rPr kumimoji="0" lang="da-DK" sz="600" b="0" i="0" u="none" strike="noStrike" kern="1200" cap="none" spc="0" normalizeH="0" baseline="0" noProof="0">
                <a:ln>
                  <a:noFill/>
                </a:ln>
                <a:solidFill>
                  <a:srgbClr val="404040"/>
                </a:solidFill>
                <a:effectLst/>
                <a:uLnTx/>
                <a:uFillTx/>
                <a:latin typeface="Verdana"/>
                <a:ea typeface="Arial"/>
                <a:cs typeface="Arial"/>
              </a:rPr>
              <a:t>2024; 67: 1731–59. </a:t>
            </a:r>
            <a:r>
              <a:rPr kumimoji="0" lang="da-DK" sz="600" b="1" i="0" u="none" strike="noStrike" kern="1200" cap="none" spc="0" normalizeH="0" baseline="0" noProof="0">
                <a:ln>
                  <a:noFill/>
                </a:ln>
                <a:solidFill>
                  <a:srgbClr val="404040"/>
                </a:solidFill>
                <a:effectLst/>
                <a:uLnTx/>
                <a:uFillTx/>
                <a:latin typeface="Verdana"/>
                <a:ea typeface="Arial"/>
                <a:cs typeface="Arial"/>
              </a:rPr>
              <a:t>3.</a:t>
            </a:r>
            <a:r>
              <a:rPr kumimoji="0" lang="da-DK" sz="600" b="0" i="0" u="none" strike="noStrike" kern="1200" cap="none" spc="0" normalizeH="0" baseline="0" noProof="0">
                <a:ln>
                  <a:noFill/>
                </a:ln>
                <a:solidFill>
                  <a:srgbClr val="404040"/>
                </a:solidFill>
                <a:effectLst/>
                <a:uLnTx/>
                <a:uFillTx/>
                <a:latin typeface="Verdana"/>
                <a:ea typeface="Arial"/>
                <a:cs typeface="Arial"/>
              </a:rPr>
              <a:t> Ziegler AG </a:t>
            </a:r>
            <a:r>
              <a:rPr kumimoji="0" lang="da-DK" sz="600" b="0" i="1" u="none" strike="noStrike" kern="1200" cap="none" spc="0" normalizeH="0" baseline="0" noProof="0">
                <a:ln>
                  <a:noFill/>
                </a:ln>
                <a:solidFill>
                  <a:srgbClr val="404040"/>
                </a:solidFill>
                <a:effectLst/>
                <a:uLnTx/>
                <a:uFillTx/>
                <a:latin typeface="Verdana"/>
                <a:ea typeface="Arial"/>
                <a:cs typeface="Arial"/>
              </a:rPr>
              <a:t>et al. JAMA </a:t>
            </a:r>
            <a:r>
              <a:rPr kumimoji="0" lang="da-DK" sz="600" b="0" i="0" u="none" strike="noStrike" kern="1200" cap="none" spc="0" normalizeH="0" baseline="0" noProof="0">
                <a:ln>
                  <a:noFill/>
                </a:ln>
                <a:solidFill>
                  <a:srgbClr val="404040"/>
                </a:solidFill>
                <a:effectLst/>
                <a:uLnTx/>
                <a:uFillTx/>
                <a:latin typeface="Verdana"/>
                <a:ea typeface="Arial"/>
                <a:cs typeface="Arial"/>
              </a:rPr>
              <a:t>2020; 323: 339–51. </a:t>
            </a:r>
          </a:p>
        </p:txBody>
      </p:sp>
    </p:spTree>
    <p:extLst>
      <p:ext uri="{BB962C8B-B14F-4D97-AF65-F5344CB8AC3E}">
        <p14:creationId xmlns:p14="http://schemas.microsoft.com/office/powerpoint/2010/main" val="378587121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platzhalter 9">
            <a:extLst>
              <a:ext uri="{FF2B5EF4-FFF2-40B4-BE49-F238E27FC236}">
                <a16:creationId xmlns:a16="http://schemas.microsoft.com/office/drawing/2014/main" id="{EA07DA53-20A0-8D31-52B8-807BA6BC6FCA}"/>
              </a:ext>
            </a:extLst>
          </p:cNvPr>
          <p:cNvSpPr txBox="1">
            <a:spLocks/>
          </p:cNvSpPr>
          <p:nvPr/>
        </p:nvSpPr>
        <p:spPr>
          <a:xfrm>
            <a:off x="320268"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Das Vorhandensein von Inselautoantikörpern ist in allen Altersgruppen mit T1D assoziiert</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noProof="0">
                <a:ln>
                  <a:noFill/>
                </a:ln>
                <a:solidFill>
                  <a:srgbClr val="7030A0"/>
                </a:solidFill>
                <a:effectLst/>
                <a:uLnTx/>
                <a:uFillTx/>
                <a:latin typeface="Verdana"/>
                <a:ea typeface="+mn-ea"/>
                <a:cs typeface="+mn-cs"/>
              </a:rPr>
              <a:t>*</a:t>
            </a:r>
            <a:r>
              <a:rPr kumimoji="0" lang="de-DE" sz="2000" b="1" i="0" u="none" strike="noStrike" kern="1200" cap="none" spc="0" normalizeH="0" baseline="0" noProof="0">
                <a:ln>
                  <a:noFill/>
                </a:ln>
                <a:solidFill>
                  <a:srgbClr val="7030A0"/>
                </a:solidFill>
                <a:effectLst/>
                <a:uLnTx/>
                <a:uFillTx/>
                <a:latin typeface="Verdana"/>
                <a:ea typeface="+mn-ea"/>
                <a:cs typeface="+mn-cs"/>
              </a:rPr>
              <a:t> </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grpSp>
        <p:nvGrpSpPr>
          <p:cNvPr id="4" name="Group 3">
            <a:extLst>
              <a:ext uri="{FF2B5EF4-FFF2-40B4-BE49-F238E27FC236}">
                <a16:creationId xmlns:a16="http://schemas.microsoft.com/office/drawing/2014/main" id="{20AA9E09-2E44-2227-F89D-E207258AE384}"/>
              </a:ext>
            </a:extLst>
          </p:cNvPr>
          <p:cNvGrpSpPr/>
          <p:nvPr/>
        </p:nvGrpSpPr>
        <p:grpSpPr>
          <a:xfrm>
            <a:off x="450561" y="782063"/>
            <a:ext cx="5083685" cy="3657600"/>
            <a:chOff x="4378436" y="812595"/>
            <a:chExt cx="4386074" cy="3769474"/>
          </a:xfrm>
        </p:grpSpPr>
        <p:graphicFrame>
          <p:nvGraphicFramePr>
            <p:cNvPr id="5" name="Chart 7">
              <a:extLst>
                <a:ext uri="{FF2B5EF4-FFF2-40B4-BE49-F238E27FC236}">
                  <a16:creationId xmlns:a16="http://schemas.microsoft.com/office/drawing/2014/main" id="{0B315D89-86D3-3E48-2A24-1F6807A854CD}"/>
                </a:ext>
              </a:extLst>
            </p:cNvPr>
            <p:cNvGraphicFramePr/>
            <p:nvPr>
              <p:extLst>
                <p:ext uri="{D42A27DB-BD31-4B8C-83A1-F6EECF244321}">
                  <p14:modId xmlns:p14="http://schemas.microsoft.com/office/powerpoint/2010/main" val="912052652"/>
                </p:ext>
              </p:extLst>
            </p:nvPr>
          </p:nvGraphicFramePr>
          <p:xfrm>
            <a:off x="4491167" y="812595"/>
            <a:ext cx="4273342" cy="3769474"/>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12">
              <a:extLst>
                <a:ext uri="{FF2B5EF4-FFF2-40B4-BE49-F238E27FC236}">
                  <a16:creationId xmlns:a16="http://schemas.microsoft.com/office/drawing/2014/main" id="{B3D1FF04-0A07-6EC6-F903-3B6F38EDEF73}"/>
                </a:ext>
              </a:extLst>
            </p:cNvPr>
            <p:cNvSpPr txBox="1"/>
            <p:nvPr/>
          </p:nvSpPr>
          <p:spPr>
            <a:xfrm>
              <a:off x="4378436" y="1073792"/>
              <a:ext cx="4386074" cy="475786"/>
            </a:xfrm>
            <a:prstGeom prst="rect">
              <a:avLst/>
            </a:prstGeom>
            <a:noFill/>
          </p:spPr>
          <p:txBody>
            <a:bodyPr wrap="square">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r>
                <a:rPr kumimoji="0" lang="de" sz="1200" b="1" i="0" u="none" strike="noStrike" kern="1200" cap="none" spc="0" normalizeH="0" baseline="0" noProof="0">
                  <a:ln>
                    <a:noFill/>
                  </a:ln>
                  <a:solidFill>
                    <a:srgbClr val="404040"/>
                  </a:solidFill>
                  <a:effectLst/>
                  <a:uLnTx/>
                  <a:uFillTx/>
                  <a:latin typeface="Verdana"/>
                  <a:ea typeface="Verdana"/>
                  <a:cs typeface="Verdana"/>
                </a:rPr>
                <a:t>Patienten mit Inselautoantikörpern in Relation zum Alter bei (klinischer) T1D-Diagnose Stadium 3</a:t>
              </a:r>
              <a:r>
                <a:rPr kumimoji="0" lang="de" sz="1200" b="1" i="0" u="none" strike="noStrike" kern="1200" cap="none" spc="0" normalizeH="0" baseline="30000" noProof="0">
                  <a:ln>
                    <a:noFill/>
                  </a:ln>
                  <a:solidFill>
                    <a:srgbClr val="404040"/>
                  </a:solidFill>
                  <a:effectLst/>
                  <a:uLnTx/>
                  <a:uFillTx/>
                  <a:latin typeface="Verdana"/>
                  <a:ea typeface="Verdana"/>
                  <a:cs typeface="Verdana"/>
                </a:rPr>
                <a:t>1</a:t>
              </a:r>
            </a:p>
          </p:txBody>
        </p:sp>
        <p:sp>
          <p:nvSpPr>
            <p:cNvPr id="7" name="TextBox 14">
              <a:extLst>
                <a:ext uri="{FF2B5EF4-FFF2-40B4-BE49-F238E27FC236}">
                  <a16:creationId xmlns:a16="http://schemas.microsoft.com/office/drawing/2014/main" id="{A7170206-2908-2326-2A51-12113F433AD1}"/>
                </a:ext>
              </a:extLst>
            </p:cNvPr>
            <p:cNvSpPr txBox="1"/>
            <p:nvPr/>
          </p:nvSpPr>
          <p:spPr>
            <a:xfrm rot="16200000">
              <a:off x="3702952" y="2564279"/>
              <a:ext cx="1594811" cy="243840"/>
            </a:xfrm>
            <a:prstGeom prst="rect">
              <a:avLst/>
            </a:prstGeom>
            <a:noFill/>
          </p:spPr>
          <p:txBody>
            <a:bodyPr wrap="square">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r>
                <a:rPr kumimoji="0" lang="de" sz="1000" b="0" i="0" u="none" strike="noStrike" kern="1200" cap="none" spc="0" normalizeH="0" baseline="0" noProof="0">
                  <a:ln>
                    <a:noFill/>
                  </a:ln>
                  <a:solidFill>
                    <a:srgbClr val="0D0D0D"/>
                  </a:solidFill>
                  <a:effectLst/>
                  <a:uLnTx/>
                  <a:uFillTx/>
                  <a:latin typeface="Verdana"/>
                  <a:ea typeface="Verdana"/>
                  <a:cs typeface="Verdana"/>
                </a:rPr>
                <a:t>Patienten [%]</a:t>
              </a:r>
              <a:endParaRPr kumimoji="0" lang="en-US" sz="1000" b="0" i="0" u="none" strike="noStrike" kern="1200" cap="none" spc="0" normalizeH="0" baseline="30000" noProof="0">
                <a:ln>
                  <a:noFill/>
                </a:ln>
                <a:solidFill>
                  <a:prstClr val="black">
                    <a:lumMod val="95000"/>
                    <a:lumOff val="5000"/>
                  </a:prstClr>
                </a:solidFill>
                <a:effectLst/>
                <a:uLnTx/>
                <a:uFillTx/>
                <a:latin typeface="Verdana"/>
                <a:ea typeface="Verdana"/>
                <a:cs typeface="Arial"/>
              </a:endParaRPr>
            </a:p>
          </p:txBody>
        </p:sp>
        <p:sp>
          <p:nvSpPr>
            <p:cNvPr id="8" name="TextBox 16">
              <a:extLst>
                <a:ext uri="{FF2B5EF4-FFF2-40B4-BE49-F238E27FC236}">
                  <a16:creationId xmlns:a16="http://schemas.microsoft.com/office/drawing/2014/main" id="{555B0967-F3F8-4980-8E35-79C0070399E0}"/>
                </a:ext>
              </a:extLst>
            </p:cNvPr>
            <p:cNvSpPr txBox="1"/>
            <p:nvPr/>
          </p:nvSpPr>
          <p:spPr>
            <a:xfrm>
              <a:off x="5097204" y="3909917"/>
              <a:ext cx="3226372" cy="253752"/>
            </a:xfrm>
            <a:prstGeom prst="rect">
              <a:avLst/>
            </a:prstGeom>
            <a:noFill/>
          </p:spPr>
          <p:txBody>
            <a:bodyPr wrap="square">
              <a:spAutoFit/>
            </a:bodyPr>
            <a:lstStyle/>
            <a:p>
              <a:pPr marL="0" marR="0" lvl="0" indent="0" algn="ctr" defTabSz="914378" rtl="0" eaLnBrk="1" fontAlgn="auto" latinLnBrk="0" hangingPunct="1">
                <a:lnSpc>
                  <a:spcPct val="100000"/>
                </a:lnSpc>
                <a:spcBef>
                  <a:spcPts val="0"/>
                </a:spcBef>
                <a:spcAft>
                  <a:spcPts val="0"/>
                </a:spcAft>
                <a:buClrTx/>
                <a:buSzTx/>
                <a:buFontTx/>
                <a:buNone/>
                <a:tabLst/>
                <a:defRPr sz="1862" b="0" i="0" u="none" strike="noStrike" kern="1200" spc="0" baseline="0">
                  <a:solidFill>
                    <a:srgbClr val="000000">
                      <a:lumMod val="65000"/>
                      <a:lumOff val="35000"/>
                    </a:srgbClr>
                  </a:solidFill>
                  <a:latin typeface="+mn-lt"/>
                  <a:ea typeface="+mn-ea"/>
                  <a:cs typeface="+mn-cs"/>
                </a:defRPr>
              </a:pPr>
              <a:r>
                <a:rPr kumimoji="0" lang="de" sz="1000" b="0" i="0" u="none" strike="noStrike" kern="1200" cap="none" spc="0" normalizeH="0" baseline="0" noProof="0">
                  <a:ln>
                    <a:noFill/>
                  </a:ln>
                  <a:solidFill>
                    <a:srgbClr val="0D0D0D"/>
                  </a:solidFill>
                  <a:effectLst/>
                  <a:uLnTx/>
                  <a:uFillTx/>
                  <a:latin typeface="Verdana"/>
                  <a:ea typeface="Verdana"/>
                  <a:cs typeface="Verdana"/>
                </a:rPr>
                <a:t>Alter bei (klinischer) T1D-Diagnose Stadium 3 [Jahre]</a:t>
              </a:r>
              <a:endParaRPr kumimoji="0" lang="en-US" sz="1000" b="0" i="0" u="none" strike="noStrike" kern="1200" cap="none" spc="0" normalizeH="0" baseline="30000" noProof="0">
                <a:ln>
                  <a:noFill/>
                </a:ln>
                <a:solidFill>
                  <a:prstClr val="black">
                    <a:lumMod val="95000"/>
                    <a:lumOff val="5000"/>
                  </a:prstClr>
                </a:solidFill>
                <a:effectLst/>
                <a:uLnTx/>
                <a:uFillTx/>
                <a:latin typeface="Verdana"/>
                <a:ea typeface="Verdana"/>
                <a:cs typeface="Arial"/>
              </a:endParaRPr>
            </a:p>
          </p:txBody>
        </p:sp>
      </p:grpSp>
      <p:grpSp>
        <p:nvGrpSpPr>
          <p:cNvPr id="9" name="Group 1">
            <a:extLst>
              <a:ext uri="{FF2B5EF4-FFF2-40B4-BE49-F238E27FC236}">
                <a16:creationId xmlns:a16="http://schemas.microsoft.com/office/drawing/2014/main" id="{2DCA9BED-F430-BCC5-5385-B6EA4FCFF825}"/>
              </a:ext>
            </a:extLst>
          </p:cNvPr>
          <p:cNvGrpSpPr/>
          <p:nvPr/>
        </p:nvGrpSpPr>
        <p:grpSpPr>
          <a:xfrm>
            <a:off x="1577502" y="4113533"/>
            <a:ext cx="2926798" cy="246278"/>
            <a:chOff x="5313345" y="4188442"/>
            <a:chExt cx="2926798" cy="246278"/>
          </a:xfrm>
        </p:grpSpPr>
        <p:sp>
          <p:nvSpPr>
            <p:cNvPr id="10" name="TextBox 18">
              <a:extLst>
                <a:ext uri="{FF2B5EF4-FFF2-40B4-BE49-F238E27FC236}">
                  <a16:creationId xmlns:a16="http://schemas.microsoft.com/office/drawing/2014/main" id="{C71EE74A-9F89-67EB-BA10-7967D1EC5D0F}"/>
                </a:ext>
              </a:extLst>
            </p:cNvPr>
            <p:cNvSpPr txBox="1"/>
            <p:nvPr/>
          </p:nvSpPr>
          <p:spPr>
            <a:xfrm>
              <a:off x="5390997" y="4188442"/>
              <a:ext cx="723275" cy="246221"/>
            </a:xfrm>
            <a:prstGeom prst="rect">
              <a:avLst/>
            </a:prstGeom>
            <a:noFill/>
          </p:spPr>
          <p:txBody>
            <a:bodyPr wrap="none"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de" sz="1000" b="0" i="0" u="none" strike="noStrike" kern="1200" cap="none" spc="0" normalizeH="0" baseline="0" noProof="0">
                  <a:ln>
                    <a:noFill/>
                  </a:ln>
                  <a:solidFill>
                    <a:srgbClr val="000000"/>
                  </a:solidFill>
                  <a:effectLst/>
                  <a:uLnTx/>
                  <a:uFillTx/>
                  <a:latin typeface="Verdana"/>
                  <a:ea typeface="Verdana"/>
                  <a:cs typeface="Verdana"/>
                </a:rPr>
                <a:t>GAD65A</a:t>
              </a:r>
            </a:p>
          </p:txBody>
        </p:sp>
        <p:sp>
          <p:nvSpPr>
            <p:cNvPr id="11" name="TextBox 20">
              <a:extLst>
                <a:ext uri="{FF2B5EF4-FFF2-40B4-BE49-F238E27FC236}">
                  <a16:creationId xmlns:a16="http://schemas.microsoft.com/office/drawing/2014/main" id="{108B4980-CF42-7FEA-CCF0-1A1B417C54EB}"/>
                </a:ext>
              </a:extLst>
            </p:cNvPr>
            <p:cNvSpPr txBox="1"/>
            <p:nvPr/>
          </p:nvSpPr>
          <p:spPr>
            <a:xfrm>
              <a:off x="6156275" y="4188442"/>
              <a:ext cx="527831" cy="246278"/>
            </a:xfrm>
            <a:prstGeom prst="rect">
              <a:avLst/>
            </a:prstGeom>
            <a:noFill/>
          </p:spPr>
          <p:txBody>
            <a:bodyPr wrap="none"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de" sz="1000" b="0" i="0" u="none" strike="noStrike" kern="1200" cap="none" spc="0" normalizeH="0" baseline="0" noProof="0">
                  <a:ln>
                    <a:noFill/>
                  </a:ln>
                  <a:solidFill>
                    <a:srgbClr val="000000"/>
                  </a:solidFill>
                  <a:effectLst/>
                  <a:uLnTx/>
                  <a:uFillTx/>
                  <a:latin typeface="Verdana"/>
                  <a:ea typeface="Verdana"/>
                  <a:cs typeface="Verdana"/>
                </a:rPr>
                <a:t>IA-2A</a:t>
              </a:r>
            </a:p>
          </p:txBody>
        </p:sp>
        <p:sp>
          <p:nvSpPr>
            <p:cNvPr id="12" name="Rectangle 23">
              <a:extLst>
                <a:ext uri="{FF2B5EF4-FFF2-40B4-BE49-F238E27FC236}">
                  <a16:creationId xmlns:a16="http://schemas.microsoft.com/office/drawing/2014/main" id="{B492904B-D1B5-1ADF-046B-B78F3DEE85A4}"/>
                </a:ext>
              </a:extLst>
            </p:cNvPr>
            <p:cNvSpPr/>
            <p:nvPr/>
          </p:nvSpPr>
          <p:spPr>
            <a:xfrm>
              <a:off x="5313345" y="4269277"/>
              <a:ext cx="100584" cy="100584"/>
            </a:xfrm>
            <a:prstGeom prst="rect">
              <a:avLst/>
            </a:prstGeom>
            <a:solidFill>
              <a:srgbClr val="34747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Verdana"/>
                <a:cs typeface="Arial"/>
              </a:endParaRPr>
            </a:p>
          </p:txBody>
        </p:sp>
        <p:sp>
          <p:nvSpPr>
            <p:cNvPr id="13" name="Rectangle 24">
              <a:extLst>
                <a:ext uri="{FF2B5EF4-FFF2-40B4-BE49-F238E27FC236}">
                  <a16:creationId xmlns:a16="http://schemas.microsoft.com/office/drawing/2014/main" id="{105B4454-BAEC-7534-7D2F-2D7890D9D87C}"/>
                </a:ext>
              </a:extLst>
            </p:cNvPr>
            <p:cNvSpPr/>
            <p:nvPr/>
          </p:nvSpPr>
          <p:spPr>
            <a:xfrm>
              <a:off x="6080496" y="4269277"/>
              <a:ext cx="100584" cy="100584"/>
            </a:xfrm>
            <a:prstGeom prst="rect">
              <a:avLst/>
            </a:prstGeom>
            <a:solidFill>
              <a:srgbClr val="55B1B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Verdana"/>
                <a:cs typeface="Arial"/>
              </a:endParaRPr>
            </a:p>
          </p:txBody>
        </p:sp>
        <p:sp>
          <p:nvSpPr>
            <p:cNvPr id="14" name="TextBox 19">
              <a:extLst>
                <a:ext uri="{FF2B5EF4-FFF2-40B4-BE49-F238E27FC236}">
                  <a16:creationId xmlns:a16="http://schemas.microsoft.com/office/drawing/2014/main" id="{32151C78-B4B1-9E25-0984-0E746D3D46BE}"/>
                </a:ext>
              </a:extLst>
            </p:cNvPr>
            <p:cNvSpPr txBox="1"/>
            <p:nvPr/>
          </p:nvSpPr>
          <p:spPr>
            <a:xfrm>
              <a:off x="6824837" y="4188442"/>
              <a:ext cx="603190" cy="246278"/>
            </a:xfrm>
            <a:prstGeom prst="rect">
              <a:avLst/>
            </a:prstGeom>
            <a:noFill/>
          </p:spPr>
          <p:txBody>
            <a:bodyPr wrap="none"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de" sz="1000" b="0" i="0" u="none" strike="noStrike" kern="1200" cap="none" spc="0" normalizeH="0" baseline="0" noProof="0">
                  <a:ln>
                    <a:noFill/>
                  </a:ln>
                  <a:solidFill>
                    <a:srgbClr val="000000"/>
                  </a:solidFill>
                  <a:effectLst/>
                  <a:uLnTx/>
                  <a:uFillTx/>
                  <a:latin typeface="Verdana"/>
                  <a:ea typeface="Verdana"/>
                  <a:cs typeface="Verdana"/>
                </a:rPr>
                <a:t>ZnT8A</a:t>
              </a:r>
            </a:p>
          </p:txBody>
        </p:sp>
        <p:sp>
          <p:nvSpPr>
            <p:cNvPr id="15" name="Rectangle 25">
              <a:extLst>
                <a:ext uri="{FF2B5EF4-FFF2-40B4-BE49-F238E27FC236}">
                  <a16:creationId xmlns:a16="http://schemas.microsoft.com/office/drawing/2014/main" id="{EE0F64C9-3142-6A24-C8B1-E6216F18B63C}"/>
                </a:ext>
              </a:extLst>
            </p:cNvPr>
            <p:cNvSpPr/>
            <p:nvPr/>
          </p:nvSpPr>
          <p:spPr>
            <a:xfrm>
              <a:off x="6748768" y="4269277"/>
              <a:ext cx="100584" cy="100584"/>
            </a:xfrm>
            <a:prstGeom prst="rect">
              <a:avLst/>
            </a:prstGeom>
            <a:solidFill>
              <a:srgbClr val="A0D3D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Verdana"/>
                <a:cs typeface="Arial"/>
              </a:endParaRPr>
            </a:p>
          </p:txBody>
        </p:sp>
        <p:sp>
          <p:nvSpPr>
            <p:cNvPr id="16" name="TextBox 21">
              <a:extLst>
                <a:ext uri="{FF2B5EF4-FFF2-40B4-BE49-F238E27FC236}">
                  <a16:creationId xmlns:a16="http://schemas.microsoft.com/office/drawing/2014/main" id="{74A69803-1B99-3279-F2B7-DB2AB5303A6D}"/>
                </a:ext>
              </a:extLst>
            </p:cNvPr>
            <p:cNvSpPr txBox="1"/>
            <p:nvPr/>
          </p:nvSpPr>
          <p:spPr>
            <a:xfrm>
              <a:off x="7561752" y="4188442"/>
              <a:ext cx="678391" cy="246221"/>
            </a:xfrm>
            <a:prstGeom prst="rect">
              <a:avLst/>
            </a:prstGeom>
            <a:noFill/>
          </p:spPr>
          <p:txBody>
            <a:bodyPr wrap="none"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de" sz="1000" b="0" i="0" u="none" strike="noStrike" kern="1200" cap="none" spc="0" normalizeH="0" baseline="0" noProof="0">
                  <a:ln>
                    <a:noFill/>
                  </a:ln>
                  <a:solidFill>
                    <a:srgbClr val="000000"/>
                  </a:solidFill>
                  <a:effectLst/>
                  <a:uLnTx/>
                  <a:uFillTx/>
                  <a:latin typeface="Verdana"/>
                  <a:ea typeface="Verdana"/>
                  <a:cs typeface="Verdana"/>
                </a:rPr>
                <a:t>≥ 1 IAk</a:t>
              </a:r>
              <a:endParaRPr kumimoji="0" lang="en-US" sz="1000" b="0" i="0" u="none" strike="noStrike" kern="0" cap="none" spc="0" normalizeH="0" baseline="0" noProof="0">
                <a:ln>
                  <a:noFill/>
                </a:ln>
                <a:solidFill>
                  <a:prstClr val="black"/>
                </a:solidFill>
                <a:effectLst/>
                <a:uLnTx/>
                <a:uFillTx/>
                <a:latin typeface="Verdana"/>
                <a:ea typeface="Verdana"/>
                <a:cs typeface="Arial" panose="020B0604020202020204" pitchFamily="34" charset="0"/>
              </a:endParaRPr>
            </a:p>
          </p:txBody>
        </p:sp>
        <p:sp>
          <p:nvSpPr>
            <p:cNvPr id="17" name="Rectangle 26">
              <a:extLst>
                <a:ext uri="{FF2B5EF4-FFF2-40B4-BE49-F238E27FC236}">
                  <a16:creationId xmlns:a16="http://schemas.microsoft.com/office/drawing/2014/main" id="{F65C0804-0504-B9D4-FDE9-B19B36DFA785}"/>
                </a:ext>
              </a:extLst>
            </p:cNvPr>
            <p:cNvSpPr/>
            <p:nvPr/>
          </p:nvSpPr>
          <p:spPr>
            <a:xfrm>
              <a:off x="7490305" y="4269277"/>
              <a:ext cx="100584" cy="100584"/>
            </a:xfrm>
            <a:prstGeom prst="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18" name="Footer Placeholder 4">
            <a:extLst>
              <a:ext uri="{FF2B5EF4-FFF2-40B4-BE49-F238E27FC236}">
                <a16:creationId xmlns:a16="http://schemas.microsoft.com/office/drawing/2014/main" id="{03AF1DEC-E7A7-8D12-6CEF-79D9532CCB8F}"/>
              </a:ext>
            </a:extLst>
          </p:cNvPr>
          <p:cNvSpPr txBox="1"/>
          <p:nvPr/>
        </p:nvSpPr>
        <p:spPr>
          <a:xfrm>
            <a:off x="320268" y="4697567"/>
            <a:ext cx="8702463" cy="435110"/>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mn-lt"/>
                <a:ea typeface="Verdana"/>
                <a:cs typeface="Verdana"/>
              </a:rPr>
              <a:t>* Daten aus einer Kohortenstudie mit 3.312 Personen mit einer vom Arzt zugewiesenen Diagnose innerhalb der letzten 6 Monate von T1D im Alter von ≥ 5 Jahren; davon lieferten 1.778 eine optionale Blutprobe.</a:t>
            </a:r>
            <a:r>
              <a:rPr kumimoji="0" lang="de-DE" sz="600" b="0" i="0" u="none" strike="noStrike" kern="1200" cap="none" spc="0" normalizeH="0" baseline="30000" noProof="0">
                <a:ln>
                  <a:noFill/>
                </a:ln>
                <a:solidFill>
                  <a:srgbClr val="404040"/>
                </a:solidFill>
                <a:effectLst/>
                <a:uLnTx/>
                <a:uFillTx/>
                <a:latin typeface="+mn-lt"/>
                <a:ea typeface="Verdana"/>
                <a:cs typeface="Verdana"/>
              </a:rPr>
              <a:t>1</a:t>
            </a:r>
          </a:p>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mn-lt"/>
              <a:ea typeface="Verdana"/>
              <a:cs typeface="Verdana"/>
            </a:endParaRPr>
          </a:p>
          <a:p>
            <a:pPr marL="0" lvl="0" indent="0" defTabSz="685783">
              <a:spcBef>
                <a:spcPct val="0"/>
              </a:spcBef>
              <a:buClr>
                <a:srgbClr val="2198DD"/>
              </a:buClr>
              <a:buNone/>
              <a:defRPr/>
            </a:pPr>
            <a:r>
              <a:rPr lang="de-DE" sz="600">
                <a:solidFill>
                  <a:srgbClr val="404040"/>
                </a:solidFill>
                <a:latin typeface="+mn-lt"/>
                <a:ea typeface="Verdana"/>
                <a:cs typeface="Verdana"/>
              </a:rPr>
              <a:t>GAD: Glutaminsäure-Decarboxylase; IA-2: Insulinoma-assoziiertes Antigen-2; IA</a:t>
            </a:r>
            <a:r>
              <a:rPr kumimoji="0" lang="de" sz="600" b="0" i="0" u="none" strike="noStrike" kern="1200" cap="none" spc="0" normalizeH="0" baseline="0" noProof="0">
                <a:ln>
                  <a:noFill/>
                </a:ln>
                <a:solidFill>
                  <a:srgbClr val="404040"/>
                </a:solidFill>
                <a:effectLst/>
                <a:uLnTx/>
                <a:uFillTx/>
                <a:latin typeface="+mn-lt"/>
                <a:ea typeface="Verdana"/>
                <a:cs typeface="Verdana"/>
              </a:rPr>
              <a:t>k: Autoantikörper; T1D: Typ-1-Diabetes; </a:t>
            </a:r>
            <a:r>
              <a:rPr lang="de-DE" sz="600">
                <a:solidFill>
                  <a:srgbClr val="404040"/>
                </a:solidFill>
                <a:latin typeface="+mn-lt"/>
                <a:ea typeface="Verdana"/>
                <a:cs typeface="Verdana"/>
              </a:rPr>
              <a:t>ZnT8: Zinktransporter 8</a:t>
            </a:r>
            <a:r>
              <a:rPr kumimoji="0" lang="de" sz="600" b="0" i="0" u="none" strike="noStrike" kern="1200" cap="none" spc="0" normalizeH="0" baseline="0" noProof="0">
                <a:ln>
                  <a:noFill/>
                </a:ln>
                <a:solidFill>
                  <a:srgbClr val="404040"/>
                </a:solidFill>
                <a:effectLst/>
                <a:uLnTx/>
                <a:uFillTx/>
                <a:latin typeface="+mn-lt"/>
                <a:ea typeface="Verdana"/>
                <a:cs typeface="Verdana"/>
              </a:rPr>
              <a:t>.</a:t>
            </a:r>
          </a:p>
          <a:p>
            <a:pPr marL="0" lvl="0" indent="0" defTabSz="685783">
              <a:spcBef>
                <a:spcPts val="300"/>
              </a:spcBef>
              <a:buClr>
                <a:srgbClr val="2198DD"/>
              </a:buClr>
              <a:buNone/>
              <a:defRPr/>
            </a:pPr>
            <a:r>
              <a:rPr lang="de" sz="600" b="1">
                <a:solidFill>
                  <a:srgbClr val="404040"/>
                </a:solidFill>
                <a:latin typeface="+mn-lt"/>
                <a:ea typeface="Verdana"/>
                <a:cs typeface="Verdana"/>
              </a:rPr>
              <a:t>1.</a:t>
            </a:r>
            <a:r>
              <a:rPr lang="de" sz="600">
                <a:solidFill>
                  <a:srgbClr val="404040"/>
                </a:solidFill>
                <a:latin typeface="+mn-lt"/>
                <a:ea typeface="Verdana"/>
                <a:cs typeface="Verdana"/>
              </a:rPr>
              <a:t> Bravis V </a:t>
            </a:r>
            <a:r>
              <a:rPr lang="de" sz="600" i="1">
                <a:solidFill>
                  <a:srgbClr val="404040"/>
                </a:solidFill>
                <a:latin typeface="+mn-lt"/>
                <a:ea typeface="Verdana"/>
                <a:cs typeface="Verdana"/>
              </a:rPr>
              <a:t>et al. BMJ Open</a:t>
            </a:r>
            <a:r>
              <a:rPr lang="de" sz="600">
                <a:solidFill>
                  <a:srgbClr val="404040"/>
                </a:solidFill>
                <a:latin typeface="+mn-lt"/>
                <a:ea typeface="Verdana"/>
                <a:cs typeface="Verdana"/>
              </a:rPr>
              <a:t> 2018; 8: e020904. </a:t>
            </a:r>
            <a:r>
              <a:rPr lang="de" sz="600" b="1">
                <a:solidFill>
                  <a:srgbClr val="404040"/>
                </a:solidFill>
                <a:latin typeface="+mn-lt"/>
                <a:ea typeface="Verdana"/>
                <a:cs typeface="Verdana"/>
              </a:rPr>
              <a:t>2.</a:t>
            </a:r>
            <a:r>
              <a:rPr lang="de" sz="600">
                <a:solidFill>
                  <a:srgbClr val="404040"/>
                </a:solidFill>
                <a:latin typeface="+mn-lt"/>
                <a:ea typeface="Verdana"/>
                <a:cs typeface="Verdana"/>
              </a:rPr>
              <a:t> </a:t>
            </a:r>
            <a:r>
              <a:rPr lang="de-DE" sz="600">
                <a:solidFill>
                  <a:srgbClr val="404040"/>
                </a:solidFill>
                <a:latin typeface="+mn-lt"/>
                <a:ea typeface="Arial"/>
                <a:cs typeface="Arial"/>
              </a:rPr>
              <a:t>American Diabetes </a:t>
            </a:r>
            <a:r>
              <a:rPr lang="de-DE" sz="600" err="1">
                <a:solidFill>
                  <a:srgbClr val="404040"/>
                </a:solidFill>
                <a:latin typeface="+mn-lt"/>
                <a:ea typeface="Arial"/>
                <a:cs typeface="Arial"/>
              </a:rPr>
              <a:t>Association</a:t>
            </a:r>
            <a:r>
              <a:rPr lang="de-DE" sz="600">
                <a:solidFill>
                  <a:srgbClr val="404040"/>
                </a:solidFill>
                <a:latin typeface="+mn-lt"/>
                <a:ea typeface="Arial"/>
                <a:cs typeface="Arial"/>
              </a:rPr>
              <a:t> Professional Practice Committee. </a:t>
            </a:r>
            <a:r>
              <a:rPr lang="de-DE" sz="600" i="1">
                <a:solidFill>
                  <a:srgbClr val="404040"/>
                </a:solidFill>
                <a:latin typeface="+mn-lt"/>
                <a:ea typeface="Arial"/>
                <a:cs typeface="Arial"/>
              </a:rPr>
              <a:t>Diabetes Care </a:t>
            </a:r>
            <a:r>
              <a:rPr lang="de-DE" sz="600">
                <a:solidFill>
                  <a:srgbClr val="404040"/>
                </a:solidFill>
                <a:latin typeface="+mn-lt"/>
                <a:ea typeface="Arial"/>
                <a:cs typeface="Arial"/>
              </a:rPr>
              <a:t>2026; 49 (</a:t>
            </a:r>
            <a:r>
              <a:rPr lang="de-DE" sz="600" err="1">
                <a:solidFill>
                  <a:srgbClr val="404040"/>
                </a:solidFill>
                <a:latin typeface="+mn-lt"/>
                <a:ea typeface="Arial"/>
                <a:cs typeface="Arial"/>
              </a:rPr>
              <a:t>Suppl</a:t>
            </a:r>
            <a:r>
              <a:rPr lang="de-DE" sz="600">
                <a:solidFill>
                  <a:srgbClr val="404040"/>
                </a:solidFill>
                <a:latin typeface="+mn-lt"/>
                <a:ea typeface="Arial"/>
                <a:cs typeface="Arial"/>
              </a:rPr>
              <a:t>. 1): S27–S49.</a:t>
            </a:r>
            <a:r>
              <a:rPr lang="de" sz="600">
                <a:solidFill>
                  <a:srgbClr val="404040"/>
                </a:solidFill>
                <a:latin typeface="+mn-lt"/>
                <a:ea typeface="Arial"/>
                <a:cs typeface="Arial"/>
              </a:rPr>
              <a:t> </a:t>
            </a:r>
            <a:r>
              <a:rPr kumimoji="0" lang="de" sz="600" b="1" i="0" u="none" strike="noStrike" kern="1200" cap="none" spc="0" normalizeH="0" baseline="0" noProof="0">
                <a:ln>
                  <a:noFill/>
                </a:ln>
                <a:solidFill>
                  <a:srgbClr val="404040"/>
                </a:solidFill>
                <a:effectLst/>
                <a:uLnTx/>
                <a:uFillTx/>
                <a:latin typeface="+mn-lt"/>
                <a:ea typeface="Verdana"/>
                <a:cs typeface="Verdana"/>
              </a:rPr>
              <a:t>3.</a:t>
            </a:r>
            <a:r>
              <a:rPr kumimoji="0" lang="de" sz="600" b="0" i="0" u="none" strike="noStrike" kern="1200" cap="none" spc="0" normalizeH="0" baseline="0" noProof="0">
                <a:ln>
                  <a:noFill/>
                </a:ln>
                <a:solidFill>
                  <a:srgbClr val="404040"/>
                </a:solidFill>
                <a:effectLst/>
                <a:uLnTx/>
                <a:uFillTx/>
                <a:latin typeface="+mn-lt"/>
                <a:ea typeface="Verdana"/>
                <a:cs typeface="Verdana"/>
              </a:rPr>
              <a:t> Leslie RD </a:t>
            </a:r>
            <a:r>
              <a:rPr kumimoji="0" lang="de" sz="600" b="0" i="1" u="none" strike="noStrike" kern="1200" cap="none" spc="0" normalizeH="0" baseline="0" noProof="0">
                <a:ln>
                  <a:noFill/>
                </a:ln>
                <a:solidFill>
                  <a:srgbClr val="404040"/>
                </a:solidFill>
                <a:effectLst/>
                <a:uLnTx/>
                <a:uFillTx/>
                <a:latin typeface="+mn-lt"/>
                <a:ea typeface="Verdana"/>
                <a:cs typeface="Verdana"/>
              </a:rPr>
              <a:t>et al. Diabetes Care</a:t>
            </a:r>
            <a:r>
              <a:rPr kumimoji="0" lang="de" sz="600" b="0" i="0" u="none" strike="noStrike" kern="1200" cap="none" spc="0" normalizeH="0" baseline="0" noProof="0">
                <a:ln>
                  <a:noFill/>
                </a:ln>
                <a:solidFill>
                  <a:srgbClr val="404040"/>
                </a:solidFill>
                <a:effectLst/>
                <a:uLnTx/>
                <a:uFillTx/>
                <a:latin typeface="+mn-lt"/>
                <a:ea typeface="Verdana"/>
                <a:cs typeface="Verdana"/>
              </a:rPr>
              <a:t> 2021; 44: 2449</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56.</a:t>
            </a: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sp>
        <p:nvSpPr>
          <p:cNvPr id="19" name="Rechteck: abgerundete Ecken 18">
            <a:extLst>
              <a:ext uri="{FF2B5EF4-FFF2-40B4-BE49-F238E27FC236}">
                <a16:creationId xmlns:a16="http://schemas.microsoft.com/office/drawing/2014/main" id="{A8104E49-FBAB-BEB0-CDBB-C85202B8AFC8}"/>
              </a:ext>
            </a:extLst>
          </p:cNvPr>
          <p:cNvSpPr/>
          <p:nvPr/>
        </p:nvSpPr>
        <p:spPr>
          <a:xfrm>
            <a:off x="5725609" y="1065203"/>
            <a:ext cx="3061513" cy="3374460"/>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rPr>
              <a:t>Die Früherkennung auf Inselauto-antikörper wird für </a:t>
            </a:r>
            <a:r>
              <a:rPr lang="de-DE" sz="1100" b="1">
                <a:solidFill>
                  <a:schemeClr val="bg1"/>
                </a:solidFill>
              </a:rPr>
              <a:t>alle erwachsenen Patienten mit Verdacht auf T1D</a:t>
            </a:r>
            <a:r>
              <a:rPr lang="de-DE" sz="1100">
                <a:solidFill>
                  <a:schemeClr val="bg1"/>
                </a:solidFill>
              </a:rPr>
              <a:t> empfohlen</a:t>
            </a:r>
            <a:r>
              <a:rPr lang="de-DE" sz="1100" baseline="30000">
                <a:solidFill>
                  <a:schemeClr val="bg1"/>
                </a:solidFill>
              </a:rPr>
              <a:t>2</a:t>
            </a:r>
            <a:r>
              <a:rPr lang="de-DE" sz="1100">
                <a:solidFill>
                  <a:schemeClr val="bg1"/>
                </a:solidFill>
              </a:rPr>
              <a:t>
</a:t>
            </a:r>
            <a:r>
              <a:rPr lang="de-DE" sz="1100" b="1">
                <a:solidFill>
                  <a:schemeClr val="bg1"/>
                </a:solidFill>
              </a:rPr>
              <a:t>GAD-Autoantikörper können als Prädiktor für T1D bei Erwachsenen nützlich sein</a:t>
            </a:r>
            <a:r>
              <a:rPr lang="de-DE" sz="1100">
                <a:solidFill>
                  <a:schemeClr val="bg1"/>
                </a:solidFill>
              </a:rPr>
              <a:t>, da GADA bei vielen Personen mit T1D im Erwachsenenalter auftritt</a:t>
            </a:r>
            <a:r>
              <a:rPr lang="de-DE" sz="1100" baseline="30000">
                <a:solidFill>
                  <a:schemeClr val="bg1"/>
                </a:solidFill>
              </a:rPr>
              <a:t>3</a:t>
            </a:r>
          </a:p>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cs typeface="Arial" panose="020B0604020202020204" pitchFamily="34" charset="0"/>
              </a:rPr>
              <a:t>Die ADA-Leitlinien 2025 empfehlen, bei </a:t>
            </a:r>
            <a:r>
              <a:rPr lang="de-DE" sz="1100" b="1">
                <a:solidFill>
                  <a:schemeClr val="bg1"/>
                </a:solidFill>
                <a:cs typeface="Arial" panose="020B0604020202020204" pitchFamily="34" charset="0"/>
              </a:rPr>
              <a:t>Erwachsenen zunächst </a:t>
            </a:r>
            <a:r>
              <a:rPr lang="de-DE" sz="1100">
                <a:solidFill>
                  <a:schemeClr val="bg1"/>
                </a:solidFill>
                <a:cs typeface="Arial" panose="020B0604020202020204" pitchFamily="34" charset="0"/>
              </a:rPr>
              <a:t>auf </a:t>
            </a:r>
            <a:r>
              <a:rPr lang="de-DE" sz="1100" b="1">
                <a:solidFill>
                  <a:schemeClr val="bg1"/>
                </a:solidFill>
                <a:cs typeface="Arial" panose="020B0604020202020204" pitchFamily="34" charset="0"/>
              </a:rPr>
              <a:t>GADA</a:t>
            </a:r>
            <a:r>
              <a:rPr lang="de-DE" sz="1100">
                <a:solidFill>
                  <a:schemeClr val="bg1"/>
                </a:solidFill>
                <a:cs typeface="Arial" panose="020B0604020202020204" pitchFamily="34" charset="0"/>
              </a:rPr>
              <a:t> zu testen und bei negativem Ergebnis anschließend auf </a:t>
            </a:r>
            <a:r>
              <a:rPr lang="de-DE" sz="1100" b="1">
                <a:solidFill>
                  <a:schemeClr val="bg1"/>
                </a:solidFill>
                <a:cs typeface="Arial" panose="020B0604020202020204" pitchFamily="34" charset="0"/>
              </a:rPr>
              <a:t>IA-2A</a:t>
            </a:r>
            <a:r>
              <a:rPr lang="de-DE" sz="1100">
                <a:solidFill>
                  <a:schemeClr val="bg1"/>
                </a:solidFill>
                <a:cs typeface="Arial" panose="020B0604020202020204" pitchFamily="34" charset="0"/>
              </a:rPr>
              <a:t> oder </a:t>
            </a:r>
            <a:r>
              <a:rPr lang="de-DE" sz="1100" b="1">
                <a:solidFill>
                  <a:schemeClr val="bg1"/>
                </a:solidFill>
                <a:cs typeface="Arial" panose="020B0604020202020204" pitchFamily="34" charset="0"/>
              </a:rPr>
              <a:t>ZnT8A</a:t>
            </a:r>
            <a:r>
              <a:rPr lang="de-DE" sz="1100" baseline="30000">
                <a:solidFill>
                  <a:schemeClr val="bg1"/>
                </a:solidFill>
                <a:cs typeface="Arial" panose="020B0604020202020204" pitchFamily="34" charset="0"/>
              </a:rPr>
              <a:t>2</a:t>
            </a:r>
            <a:endParaRPr lang="en-US" sz="900" baseline="30000">
              <a:solidFill>
                <a:schemeClr val="bg1"/>
              </a:solidFill>
              <a:cs typeface="Arial" panose="020B0604020202020204" pitchFamily="34" charset="0"/>
            </a:endParaRPr>
          </a:p>
        </p:txBody>
      </p:sp>
    </p:spTree>
    <p:extLst>
      <p:ext uri="{BB962C8B-B14F-4D97-AF65-F5344CB8AC3E}">
        <p14:creationId xmlns:p14="http://schemas.microsoft.com/office/powerpoint/2010/main" val="220050191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27" name="Title 3">
            <a:extLst>
              <a:ext uri="{FF2B5EF4-FFF2-40B4-BE49-F238E27FC236}">
                <a16:creationId xmlns:a16="http://schemas.microsoft.com/office/drawing/2014/main" id="{2B6B0BB8-7CA6-2779-6CF3-C17A891D6AF2}"/>
              </a:ext>
            </a:extLst>
          </p:cNvPr>
          <p:cNvSpPr txBox="1"/>
          <p:nvPr/>
        </p:nvSpPr>
        <p:spPr>
          <a:xfrm>
            <a:off x="344802" y="156551"/>
            <a:ext cx="8486775" cy="571663"/>
          </a:xfrm>
          <a:prstGeom prst="rect">
            <a:avLst/>
          </a:prstGeom>
        </p:spPr>
        <p:txBody>
          <a:bodyPr vert="horz" lIns="68580" tIns="34291" rIns="68580" bIns="34291" rtlCol="0" anchor="t">
            <a:noAutofit/>
          </a:bodyPr>
          <a:lstStyle>
            <a:lvl1pPr algn="l" defTabSz="914400" rtl="0" eaLnBrk="1" latinLnBrk="0" hangingPunct="1">
              <a:lnSpc>
                <a:spcPct val="90000"/>
              </a:lnSpc>
              <a:spcBef>
                <a:spcPct val="0"/>
              </a:spcBef>
              <a:buNone/>
              <a:defRPr sz="2800" b="1" kern="1200">
                <a:solidFill>
                  <a:schemeClr val="tx2"/>
                </a:solidFill>
                <a:latin typeface="Arial" panose="020B0604020202020204" pitchFamily="34" charset="0"/>
                <a:ea typeface="+mj-ea"/>
                <a:cs typeface="Arial" panose="020B0604020202020204" pitchFamily="34" charset="0"/>
              </a:defRPr>
            </a:lvl1pPr>
          </a:lstStyle>
          <a:p>
            <a:pPr fontAlgn="base">
              <a:spcAft>
                <a:spcPct val="0"/>
              </a:spcAft>
              <a:defRPr/>
            </a:pPr>
            <a:r>
              <a:rPr lang="de" altLang="en-US" sz="2000">
                <a:solidFill>
                  <a:srgbClr val="7030A0"/>
                </a:solidFill>
                <a:latin typeface="+mj-lt"/>
                <a:ea typeface="Verdana" panose="020B0604030504040204" pitchFamily="34" charset="0"/>
                <a:cs typeface="+mn-cs"/>
              </a:rPr>
              <a:t>Bei autoimmunem T1D verursachen autoreaktive T-Zellen den progressiven Verlust von Insulin-produzierenden Betazellen</a:t>
            </a:r>
            <a:r>
              <a:rPr lang="de" altLang="en-US" sz="2000" baseline="30000">
                <a:solidFill>
                  <a:srgbClr val="7030A0"/>
                </a:solidFill>
                <a:latin typeface="+mj-lt"/>
                <a:ea typeface="Verdana" panose="020B0604030504040204" pitchFamily="34" charset="0"/>
                <a:cs typeface="+mn-cs"/>
              </a:rPr>
              <a:t>1-6</a:t>
            </a:r>
            <a:endParaRPr lang="en-US" altLang="en-US" sz="2000" baseline="30000">
              <a:solidFill>
                <a:srgbClr val="7030A0"/>
              </a:solidFill>
              <a:latin typeface="+mj-lt"/>
              <a:ea typeface="Verdana" panose="020B0604030504040204" pitchFamily="34" charset="0"/>
              <a:cs typeface="+mn-cs"/>
            </a:endParaRPr>
          </a:p>
        </p:txBody>
      </p:sp>
      <p:sp>
        <p:nvSpPr>
          <p:cNvPr id="2680" name="Text Placeholder 3">
            <a:extLst>
              <a:ext uri="{FF2B5EF4-FFF2-40B4-BE49-F238E27FC236}">
                <a16:creationId xmlns:a16="http://schemas.microsoft.com/office/drawing/2014/main" id="{0A49984E-474E-30F9-E3C0-F110C9DEB327}"/>
              </a:ext>
            </a:extLst>
          </p:cNvPr>
          <p:cNvSpPr txBox="1"/>
          <p:nvPr/>
        </p:nvSpPr>
        <p:spPr>
          <a:xfrm>
            <a:off x="344802" y="4789210"/>
            <a:ext cx="8241791" cy="292894"/>
          </a:xfrm>
          <a:prstGeom prst="rect">
            <a:avLst/>
          </a:prstGeom>
        </p:spPr>
        <p:txBody>
          <a:bodyPr vert="horz" lIns="0" tIns="0" rIns="0" bIns="0" rtlCol="0" anchor="b" anchorCtr="0">
            <a:noAutofit/>
          </a:bodyPr>
          <a:lstStyle>
            <a:lvl1pPr marL="0" indent="0" algn="l" defTabSz="914400" rtl="0" eaLnBrk="1" latinLnBrk="0" hangingPunct="1">
              <a:lnSpc>
                <a:spcPct val="90000"/>
              </a:lnSpc>
              <a:spcBef>
                <a:spcPts val="200"/>
              </a:spcBef>
              <a:buFont typeface="Arial" panose="020B0604020202020204" pitchFamily="34" charset="0"/>
              <a:buNone/>
              <a:defRPr lang="it-IT" sz="900" b="0" i="0" kern="1200">
                <a:solidFill>
                  <a:schemeClr val="tx1"/>
                </a:solidFill>
                <a:latin typeface="Arial" panose="020B0604020202020204" pitchFamily="34" charset="0"/>
                <a:ea typeface="+mn-ea"/>
                <a:cs typeface="Arial" panose="020B0604020202020204" pitchFamily="34" charset="0"/>
              </a:defRPr>
            </a:lvl1pPr>
            <a:lvl2pPr marL="273050" indent="-273050" algn="l" defTabSz="914400" rtl="0" eaLnBrk="1" latinLnBrk="0" hangingPunct="1">
              <a:lnSpc>
                <a:spcPct val="90000"/>
              </a:lnSpc>
              <a:spcBef>
                <a:spcPts val="1200"/>
              </a:spcBef>
              <a:buClr>
                <a:schemeClr val="accent1"/>
              </a:buClr>
              <a:buSzPct val="80000"/>
              <a:buFont typeface="Wingdings" panose="05000000000000000000" pitchFamily="2" charset="2"/>
              <a:buChar char=""/>
              <a:defRPr sz="1800" kern="1200">
                <a:solidFill>
                  <a:schemeClr val="tx1"/>
                </a:solidFill>
                <a:latin typeface="Arial" panose="020B0604020202020204" pitchFamily="34" charset="0"/>
                <a:ea typeface="+mn-ea"/>
                <a:cs typeface="Arial" panose="020B0604020202020204" pitchFamily="34" charset="0"/>
              </a:defRPr>
            </a:lvl2pPr>
            <a:lvl3pPr marL="501650" indent="-196850" algn="l" defTabSz="914400" rtl="0" eaLnBrk="1" latinLnBrk="0" hangingPunct="1">
              <a:lnSpc>
                <a:spcPct val="90000"/>
              </a:lnSpc>
              <a:spcBef>
                <a:spcPts val="600"/>
              </a:spcBef>
              <a:buClr>
                <a:schemeClr val="accent1"/>
              </a:buClr>
              <a:buFont typeface="Courier New" panose="02070309020205020404" pitchFamily="49" charset="0"/>
              <a:buChar char="o"/>
              <a:defRPr sz="1400" kern="1200">
                <a:solidFill>
                  <a:schemeClr val="tx1"/>
                </a:solidFill>
                <a:latin typeface="Arial" panose="020B0604020202020204" pitchFamily="34" charset="0"/>
                <a:ea typeface="+mn-ea"/>
                <a:cs typeface="Arial" panose="020B0604020202020204" pitchFamily="34" charset="0"/>
              </a:defRPr>
            </a:lvl3pPr>
            <a:lvl4pPr marL="685800" indent="-190500" algn="l" defTabSz="914400" rtl="0" eaLnBrk="1" latinLnBrk="0" hangingPunct="1">
              <a:lnSpc>
                <a:spcPct val="90000"/>
              </a:lnSpc>
              <a:spcBef>
                <a:spcPts val="600"/>
              </a:spcBef>
              <a:buClr>
                <a:schemeClr val="accent1"/>
              </a:buClr>
              <a:buFont typeface="Arial" panose="020B0604020202020204" pitchFamily="34" charset="0"/>
              <a:buChar char="–"/>
              <a:defRPr sz="1200" kern="1200">
                <a:solidFill>
                  <a:schemeClr val="tx1"/>
                </a:solidFill>
                <a:latin typeface="Arial" panose="020B0604020202020204" pitchFamily="34" charset="0"/>
                <a:ea typeface="+mn-ea"/>
                <a:cs typeface="Arial" panose="020B0604020202020204" pitchFamily="34" charset="0"/>
              </a:defRPr>
            </a:lvl4pPr>
            <a:lvl5pPr marL="432000" indent="-144000" algn="l" defTabSz="914400" rtl="0" eaLnBrk="1" latinLnBrk="0" hangingPunct="1">
              <a:lnSpc>
                <a:spcPct val="80000"/>
              </a:lnSpc>
              <a:spcBef>
                <a:spcPts val="600"/>
              </a:spcBef>
              <a:buFont typeface="Arial" panose="020B0604020202020204" pitchFamily="34" charset="0"/>
              <a:buChar char="–"/>
              <a:defRPr sz="1200" kern="1200">
                <a:solidFill>
                  <a:schemeClr val="tx1"/>
                </a:solidFill>
                <a:latin typeface="Calibri" panose="020F0502020204030204" pitchFamily="34" charset="0"/>
                <a:ea typeface="+mn-ea"/>
                <a:cs typeface="Calibri" panose="020F0502020204030204" pitchFamily="34" charset="0"/>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a:lstStyle>
          <a:p>
            <a:pPr defTabSz="685800">
              <a:spcBef>
                <a:spcPts val="150"/>
              </a:spcBef>
              <a:spcAft>
                <a:spcPct val="0"/>
              </a:spcAft>
              <a:defRPr/>
            </a:pPr>
            <a:r>
              <a:rPr lang="de" sz="600">
                <a:solidFill>
                  <a:srgbClr val="404040"/>
                </a:solidFill>
                <a:uFill>
                  <a:solidFill>
                    <a:prstClr val="black">
                      <a:alpha val="0"/>
                    </a:prstClr>
                  </a:solidFill>
                </a:uFill>
                <a:latin typeface="+mn-lt"/>
                <a:ea typeface="Arial"/>
                <a:cs typeface="Arial"/>
              </a:rPr>
              <a:t>Abbildung nach DiMeglio LA 2018</a:t>
            </a:r>
            <a:r>
              <a:rPr lang="de" sz="600" baseline="30000">
                <a:solidFill>
                  <a:srgbClr val="404040"/>
                </a:solidFill>
                <a:uFill>
                  <a:solidFill>
                    <a:prstClr val="black">
                      <a:alpha val="0"/>
                    </a:prstClr>
                  </a:solidFill>
                </a:uFill>
                <a:latin typeface="+mn-lt"/>
                <a:ea typeface="Arial"/>
                <a:cs typeface="Arial"/>
              </a:rPr>
              <a:t>4 </a:t>
            </a:r>
            <a:r>
              <a:rPr lang="de" sz="600">
                <a:solidFill>
                  <a:srgbClr val="404040"/>
                </a:solidFill>
                <a:uFill>
                  <a:solidFill>
                    <a:prstClr val="black">
                      <a:alpha val="0"/>
                    </a:prstClr>
                  </a:solidFill>
                </a:uFill>
                <a:latin typeface="+mn-lt"/>
                <a:ea typeface="Arial"/>
                <a:cs typeface="Arial"/>
              </a:rPr>
              <a:t>und Houeiss P 2022</a:t>
            </a:r>
            <a:r>
              <a:rPr lang="de" sz="600" baseline="30000">
                <a:solidFill>
                  <a:srgbClr val="404040"/>
                </a:solidFill>
                <a:uFill>
                  <a:solidFill>
                    <a:prstClr val="black">
                      <a:alpha val="0"/>
                    </a:prstClr>
                  </a:solidFill>
                </a:uFill>
                <a:latin typeface="+mn-lt"/>
                <a:ea typeface="Arial"/>
                <a:cs typeface="Arial"/>
              </a:rPr>
              <a:t>5</a:t>
            </a:r>
            <a:r>
              <a:rPr lang="de" sz="600">
                <a:solidFill>
                  <a:srgbClr val="404040"/>
                </a:solidFill>
                <a:uFill>
                  <a:solidFill>
                    <a:prstClr val="black">
                      <a:alpha val="0"/>
                    </a:prstClr>
                  </a:solidFill>
                </a:uFill>
                <a:latin typeface="+mn-lt"/>
                <a:ea typeface="Arial"/>
                <a:cs typeface="Arial"/>
              </a:rPr>
              <a:t>. T1D: Typ-1-Diabetes.</a:t>
            </a:r>
            <a:endParaRPr lang="en-US" sz="600">
              <a:solidFill>
                <a:srgbClr val="404040"/>
              </a:solidFill>
              <a:latin typeface="+mn-lt"/>
            </a:endParaRPr>
          </a:p>
          <a:p>
            <a:pPr defTabSz="685800">
              <a:spcBef>
                <a:spcPts val="150"/>
              </a:spcBef>
              <a:spcAft>
                <a:spcPct val="0"/>
              </a:spcAft>
              <a:defRPr/>
            </a:pPr>
            <a:r>
              <a:rPr lang="de" sz="600" b="1">
                <a:solidFill>
                  <a:srgbClr val="404040"/>
                </a:solidFill>
                <a:uFill>
                  <a:solidFill>
                    <a:prstClr val="black">
                      <a:alpha val="0"/>
                    </a:prstClr>
                  </a:solidFill>
                </a:uFill>
                <a:latin typeface="+mn-lt"/>
                <a:ea typeface="Arial"/>
                <a:cs typeface="Arial"/>
              </a:rPr>
              <a:t>1.</a:t>
            </a:r>
            <a:r>
              <a:rPr lang="de" sz="600">
                <a:solidFill>
                  <a:srgbClr val="404040"/>
                </a:solidFill>
                <a:uFill>
                  <a:solidFill>
                    <a:prstClr val="black">
                      <a:alpha val="0"/>
                    </a:prstClr>
                  </a:solidFill>
                </a:uFill>
                <a:latin typeface="+mn-lt"/>
                <a:ea typeface="Arial"/>
                <a:cs typeface="Arial"/>
              </a:rPr>
              <a:t> Powers AC. </a:t>
            </a:r>
            <a:r>
              <a:rPr lang="de" sz="600" i="1">
                <a:solidFill>
                  <a:srgbClr val="404040"/>
                </a:solidFill>
                <a:uFill>
                  <a:solidFill>
                    <a:prstClr val="black">
                      <a:alpha val="0"/>
                    </a:prstClr>
                  </a:solidFill>
                </a:uFill>
                <a:latin typeface="+mn-lt"/>
                <a:ea typeface="Arial"/>
                <a:cs typeface="Arial"/>
              </a:rPr>
              <a:t>J Clin Invest </a:t>
            </a:r>
            <a:r>
              <a:rPr lang="de" sz="600">
                <a:solidFill>
                  <a:srgbClr val="404040"/>
                </a:solidFill>
                <a:uFill>
                  <a:solidFill>
                    <a:prstClr val="black">
                      <a:alpha val="0"/>
                    </a:prstClr>
                  </a:solidFill>
                </a:uFill>
                <a:latin typeface="+mn-lt"/>
                <a:ea typeface="Arial"/>
                <a:cs typeface="Arial"/>
              </a:rPr>
              <a:t>2021; 131: e142242. </a:t>
            </a:r>
            <a:r>
              <a:rPr lang="de" sz="600" b="1">
                <a:solidFill>
                  <a:srgbClr val="404040"/>
                </a:solidFill>
                <a:uFill>
                  <a:solidFill>
                    <a:prstClr val="black">
                      <a:alpha val="0"/>
                    </a:prstClr>
                  </a:solidFill>
                </a:uFill>
                <a:latin typeface="+mn-lt"/>
                <a:ea typeface="Arial"/>
                <a:cs typeface="Arial"/>
              </a:rPr>
              <a:t>2.</a:t>
            </a:r>
            <a:r>
              <a:rPr lang="de" sz="600">
                <a:solidFill>
                  <a:srgbClr val="404040"/>
                </a:solidFill>
                <a:uFill>
                  <a:solidFill>
                    <a:prstClr val="black">
                      <a:alpha val="0"/>
                    </a:prstClr>
                  </a:solidFill>
                </a:uFill>
                <a:latin typeface="+mn-lt"/>
                <a:ea typeface="Arial"/>
                <a:cs typeface="Arial"/>
              </a:rPr>
              <a:t> Pugliese A. </a:t>
            </a:r>
            <a:r>
              <a:rPr lang="de" sz="600" i="1">
                <a:solidFill>
                  <a:srgbClr val="404040"/>
                </a:solidFill>
                <a:uFill>
                  <a:solidFill>
                    <a:prstClr val="black">
                      <a:alpha val="0"/>
                    </a:prstClr>
                  </a:solidFill>
                </a:uFill>
                <a:latin typeface="+mn-lt"/>
                <a:ea typeface="Arial"/>
                <a:cs typeface="Arial"/>
              </a:rPr>
              <a:t>Pediatr Diabetes </a:t>
            </a:r>
            <a:r>
              <a:rPr lang="de" sz="600">
                <a:solidFill>
                  <a:srgbClr val="404040"/>
                </a:solidFill>
                <a:uFill>
                  <a:solidFill>
                    <a:prstClr val="black">
                      <a:alpha val="0"/>
                    </a:prstClr>
                  </a:solidFill>
                </a:uFill>
                <a:latin typeface="+mn-lt"/>
                <a:ea typeface="Arial"/>
                <a:cs typeface="Arial"/>
              </a:rPr>
              <a:t>2016; 17 (Suppl 22): 31</a:t>
            </a:r>
            <a:r>
              <a:rPr lang="de" sz="600">
                <a:solidFill>
                  <a:srgbClr val="404040"/>
                </a:solidFill>
                <a:ea typeface="Arial"/>
                <a:cs typeface="Arial"/>
              </a:rPr>
              <a:t>–</a:t>
            </a:r>
            <a:r>
              <a:rPr lang="de" sz="600">
                <a:solidFill>
                  <a:srgbClr val="404040"/>
                </a:solidFill>
                <a:uFill>
                  <a:solidFill>
                    <a:prstClr val="black">
                      <a:alpha val="0"/>
                    </a:prstClr>
                  </a:solidFill>
                </a:uFill>
                <a:latin typeface="+mn-lt"/>
                <a:ea typeface="Arial"/>
                <a:cs typeface="Arial"/>
              </a:rPr>
              <a:t>6. </a:t>
            </a:r>
            <a:r>
              <a:rPr lang="de" sz="600" b="1">
                <a:solidFill>
                  <a:srgbClr val="404040"/>
                </a:solidFill>
                <a:uFill>
                  <a:solidFill>
                    <a:prstClr val="black">
                      <a:alpha val="0"/>
                    </a:prstClr>
                  </a:solidFill>
                </a:uFill>
                <a:latin typeface="+mn-lt"/>
                <a:ea typeface="Arial"/>
                <a:cs typeface="Arial"/>
              </a:rPr>
              <a:t>3. </a:t>
            </a:r>
            <a:r>
              <a:rPr lang="de" sz="600">
                <a:solidFill>
                  <a:srgbClr val="404040"/>
                </a:solidFill>
                <a:uFill>
                  <a:solidFill>
                    <a:prstClr val="black">
                      <a:alpha val="0"/>
                    </a:prstClr>
                  </a:solidFill>
                </a:uFill>
                <a:latin typeface="+mn-lt"/>
                <a:ea typeface="Arial"/>
                <a:cs typeface="Arial"/>
              </a:rPr>
              <a:t>Clark M </a:t>
            </a:r>
            <a:r>
              <a:rPr lang="de" sz="600" i="1">
                <a:solidFill>
                  <a:srgbClr val="404040"/>
                </a:solidFill>
                <a:uFill>
                  <a:solidFill>
                    <a:prstClr val="black">
                      <a:alpha val="0"/>
                    </a:prstClr>
                  </a:solidFill>
                </a:uFill>
                <a:latin typeface="+mn-lt"/>
                <a:ea typeface="Arial"/>
                <a:cs typeface="Arial"/>
              </a:rPr>
              <a:t>et al. Front Immunol </a:t>
            </a:r>
            <a:r>
              <a:rPr lang="de" sz="600">
                <a:solidFill>
                  <a:srgbClr val="404040"/>
                </a:solidFill>
                <a:uFill>
                  <a:solidFill>
                    <a:prstClr val="black">
                      <a:alpha val="0"/>
                    </a:prstClr>
                  </a:solidFill>
                </a:uFill>
                <a:latin typeface="+mn-lt"/>
                <a:ea typeface="Arial"/>
                <a:cs typeface="Arial"/>
              </a:rPr>
              <a:t>2021; 11: 61537. </a:t>
            </a:r>
            <a:r>
              <a:rPr lang="de" sz="600" b="1">
                <a:solidFill>
                  <a:srgbClr val="404040"/>
                </a:solidFill>
                <a:uFill>
                  <a:solidFill>
                    <a:prstClr val="black">
                      <a:alpha val="0"/>
                    </a:prstClr>
                  </a:solidFill>
                </a:uFill>
                <a:latin typeface="+mn-lt"/>
                <a:ea typeface="Arial"/>
                <a:cs typeface="Arial"/>
              </a:rPr>
              <a:t>4. </a:t>
            </a:r>
            <a:r>
              <a:rPr lang="de" sz="600">
                <a:solidFill>
                  <a:srgbClr val="404040"/>
                </a:solidFill>
                <a:uFill>
                  <a:solidFill>
                    <a:prstClr val="black">
                      <a:alpha val="0"/>
                    </a:prstClr>
                  </a:solidFill>
                </a:uFill>
                <a:latin typeface="+mn-lt"/>
                <a:ea typeface="Arial"/>
                <a:cs typeface="Arial"/>
              </a:rPr>
              <a:t>DiMeglio LA </a:t>
            </a:r>
            <a:r>
              <a:rPr lang="de" sz="600" i="1">
                <a:solidFill>
                  <a:srgbClr val="404040"/>
                </a:solidFill>
                <a:uFill>
                  <a:solidFill>
                    <a:prstClr val="black">
                      <a:alpha val="0"/>
                    </a:prstClr>
                  </a:solidFill>
                </a:uFill>
                <a:latin typeface="+mn-lt"/>
                <a:ea typeface="Arial"/>
                <a:cs typeface="Arial"/>
              </a:rPr>
              <a:t>et al. Lancet </a:t>
            </a:r>
            <a:r>
              <a:rPr lang="de" sz="600">
                <a:solidFill>
                  <a:srgbClr val="404040"/>
                </a:solidFill>
                <a:uFill>
                  <a:solidFill>
                    <a:prstClr val="black">
                      <a:alpha val="0"/>
                    </a:prstClr>
                  </a:solidFill>
                </a:uFill>
                <a:latin typeface="+mn-lt"/>
                <a:ea typeface="Arial"/>
                <a:cs typeface="Arial"/>
              </a:rPr>
              <a:t>2018; 391: 2449</a:t>
            </a:r>
            <a:r>
              <a:rPr lang="de" sz="600">
                <a:solidFill>
                  <a:srgbClr val="404040"/>
                </a:solidFill>
                <a:ea typeface="Arial"/>
                <a:cs typeface="Arial"/>
              </a:rPr>
              <a:t>–</a:t>
            </a:r>
            <a:r>
              <a:rPr lang="de" sz="600">
                <a:solidFill>
                  <a:srgbClr val="404040"/>
                </a:solidFill>
                <a:uFill>
                  <a:solidFill>
                    <a:prstClr val="black">
                      <a:alpha val="0"/>
                    </a:prstClr>
                  </a:solidFill>
                </a:uFill>
                <a:latin typeface="+mn-lt"/>
                <a:ea typeface="Arial"/>
                <a:cs typeface="Arial"/>
              </a:rPr>
              <a:t>62. </a:t>
            </a:r>
            <a:r>
              <a:rPr lang="de" sz="600" b="1">
                <a:solidFill>
                  <a:srgbClr val="404040"/>
                </a:solidFill>
                <a:uFill>
                  <a:solidFill>
                    <a:prstClr val="black">
                      <a:alpha val="0"/>
                    </a:prstClr>
                  </a:solidFill>
                </a:uFill>
                <a:latin typeface="+mn-lt"/>
                <a:ea typeface="Arial"/>
                <a:cs typeface="Arial"/>
              </a:rPr>
              <a:t>5. </a:t>
            </a:r>
            <a:r>
              <a:rPr lang="de" sz="600">
                <a:solidFill>
                  <a:srgbClr val="404040"/>
                </a:solidFill>
                <a:uFill>
                  <a:solidFill>
                    <a:prstClr val="black">
                      <a:alpha val="0"/>
                    </a:prstClr>
                  </a:solidFill>
                </a:uFill>
                <a:latin typeface="+mn-lt"/>
                <a:ea typeface="Arial"/>
                <a:cs typeface="Arial"/>
              </a:rPr>
              <a:t>Houeiss P </a:t>
            </a:r>
            <a:r>
              <a:rPr lang="de" sz="600" i="1">
                <a:solidFill>
                  <a:srgbClr val="404040"/>
                </a:solidFill>
                <a:uFill>
                  <a:solidFill>
                    <a:prstClr val="black">
                      <a:alpha val="0"/>
                    </a:prstClr>
                  </a:solidFill>
                </a:uFill>
                <a:latin typeface="+mn-lt"/>
                <a:ea typeface="Arial"/>
                <a:cs typeface="Arial"/>
              </a:rPr>
              <a:t>et al. Front Endocrinol (Lausanne) </a:t>
            </a:r>
            <a:r>
              <a:rPr lang="de" sz="600">
                <a:solidFill>
                  <a:srgbClr val="404040"/>
                </a:solidFill>
                <a:uFill>
                  <a:solidFill>
                    <a:prstClr val="black">
                      <a:alpha val="0"/>
                    </a:prstClr>
                  </a:solidFill>
                </a:uFill>
                <a:latin typeface="+mn-lt"/>
                <a:ea typeface="Arial"/>
                <a:cs typeface="Arial"/>
              </a:rPr>
              <a:t>2022; 13: 933965. </a:t>
            </a:r>
            <a:r>
              <a:rPr lang="de" sz="600" b="1">
                <a:solidFill>
                  <a:srgbClr val="404040"/>
                </a:solidFill>
                <a:uFill>
                  <a:solidFill>
                    <a:prstClr val="black">
                      <a:alpha val="0"/>
                    </a:prstClr>
                  </a:solidFill>
                </a:uFill>
                <a:latin typeface="+mn-lt"/>
                <a:ea typeface="Arial"/>
                <a:cs typeface="Arial"/>
              </a:rPr>
              <a:t>6. </a:t>
            </a:r>
            <a:r>
              <a:rPr lang="de" sz="600">
                <a:solidFill>
                  <a:srgbClr val="404040"/>
                </a:solidFill>
                <a:uFill>
                  <a:solidFill>
                    <a:prstClr val="black">
                      <a:alpha val="0"/>
                    </a:prstClr>
                  </a:solidFill>
                </a:uFill>
                <a:latin typeface="+mn-lt"/>
                <a:ea typeface="Arial"/>
                <a:cs typeface="Arial"/>
              </a:rPr>
              <a:t>Wolkowicz KL </a:t>
            </a:r>
            <a:r>
              <a:rPr lang="de" sz="600" i="1">
                <a:solidFill>
                  <a:srgbClr val="404040"/>
                </a:solidFill>
                <a:uFill>
                  <a:solidFill>
                    <a:prstClr val="black">
                      <a:alpha val="0"/>
                    </a:prstClr>
                  </a:solidFill>
                </a:uFill>
                <a:latin typeface="+mn-lt"/>
                <a:ea typeface="Arial"/>
                <a:cs typeface="Arial"/>
              </a:rPr>
              <a:t>et al. Bioeng Transl Med </a:t>
            </a:r>
            <a:r>
              <a:rPr lang="de" sz="600">
                <a:solidFill>
                  <a:srgbClr val="404040"/>
                </a:solidFill>
                <a:uFill>
                  <a:solidFill>
                    <a:prstClr val="black">
                      <a:alpha val="0"/>
                    </a:prstClr>
                  </a:solidFill>
                </a:uFill>
                <a:latin typeface="+mn-lt"/>
                <a:ea typeface="Arial"/>
                <a:cs typeface="Arial"/>
              </a:rPr>
              <a:t>2021; 6: e10201. </a:t>
            </a:r>
            <a:endParaRPr lang="en-US" sz="600">
              <a:solidFill>
                <a:srgbClr val="404040"/>
              </a:solidFill>
              <a:latin typeface="+mn-lt"/>
            </a:endParaRPr>
          </a:p>
        </p:txBody>
      </p:sp>
      <p:grpSp>
        <p:nvGrpSpPr>
          <p:cNvPr id="3945" name="Group 7">
            <a:extLst>
              <a:ext uri="{FF2B5EF4-FFF2-40B4-BE49-F238E27FC236}">
                <a16:creationId xmlns:a16="http://schemas.microsoft.com/office/drawing/2014/main" id="{7CCC1387-0947-51DB-7ECE-B17D0480D616}"/>
              </a:ext>
            </a:extLst>
          </p:cNvPr>
          <p:cNvGrpSpPr/>
          <p:nvPr/>
        </p:nvGrpSpPr>
        <p:grpSpPr>
          <a:xfrm>
            <a:off x="213174" y="1595949"/>
            <a:ext cx="2503456" cy="1389877"/>
            <a:chOff x="255881" y="3200130"/>
            <a:chExt cx="1984105" cy="1101542"/>
          </a:xfrm>
        </p:grpSpPr>
        <p:pic>
          <p:nvPicPr>
            <p:cNvPr id="3946" name="Picture 8">
              <a:extLst>
                <a:ext uri="{FF2B5EF4-FFF2-40B4-BE49-F238E27FC236}">
                  <a16:creationId xmlns:a16="http://schemas.microsoft.com/office/drawing/2014/main" id="{A75F10AF-67E3-82DB-59A6-C7D77B8D3606}"/>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55881" y="3200130"/>
              <a:ext cx="1984105" cy="1101542"/>
            </a:xfrm>
            <a:prstGeom prst="rect">
              <a:avLst/>
            </a:prstGeom>
          </p:spPr>
        </p:pic>
        <p:grpSp>
          <p:nvGrpSpPr>
            <p:cNvPr id="3947" name="Group 9">
              <a:extLst>
                <a:ext uri="{FF2B5EF4-FFF2-40B4-BE49-F238E27FC236}">
                  <a16:creationId xmlns:a16="http://schemas.microsoft.com/office/drawing/2014/main" id="{C3C26D03-48DE-9556-3805-1E2F626E28A5}"/>
                </a:ext>
              </a:extLst>
            </p:cNvPr>
            <p:cNvGrpSpPr/>
            <p:nvPr/>
          </p:nvGrpSpPr>
          <p:grpSpPr>
            <a:xfrm>
              <a:off x="1481714" y="3666619"/>
              <a:ext cx="135763" cy="134108"/>
              <a:chOff x="5071590" y="2724817"/>
              <a:chExt cx="1901239" cy="1655213"/>
            </a:xfrm>
          </p:grpSpPr>
          <p:grpSp>
            <p:nvGrpSpPr>
              <p:cNvPr id="5109" name="Group 1171">
                <a:extLst>
                  <a:ext uri="{FF2B5EF4-FFF2-40B4-BE49-F238E27FC236}">
                    <a16:creationId xmlns:a16="http://schemas.microsoft.com/office/drawing/2014/main" id="{A243F3BB-CE38-0A94-AB40-F2481EBB4BBF}"/>
                  </a:ext>
                </a:extLst>
              </p:cNvPr>
              <p:cNvGrpSpPr/>
              <p:nvPr/>
            </p:nvGrpSpPr>
            <p:grpSpPr>
              <a:xfrm>
                <a:off x="5071590" y="2724817"/>
                <a:ext cx="1901239" cy="1655213"/>
                <a:chOff x="5071590" y="2724817"/>
                <a:chExt cx="1901239" cy="1655213"/>
              </a:xfrm>
            </p:grpSpPr>
            <p:grpSp>
              <p:nvGrpSpPr>
                <p:cNvPr id="5114" name="Group 1176">
                  <a:extLst>
                    <a:ext uri="{FF2B5EF4-FFF2-40B4-BE49-F238E27FC236}">
                      <a16:creationId xmlns:a16="http://schemas.microsoft.com/office/drawing/2014/main" id="{7D6CEFA6-7720-EEEC-3649-9715CAB44D3F}"/>
                    </a:ext>
                  </a:extLst>
                </p:cNvPr>
                <p:cNvGrpSpPr/>
                <p:nvPr/>
              </p:nvGrpSpPr>
              <p:grpSpPr>
                <a:xfrm>
                  <a:off x="5071590" y="2724817"/>
                  <a:ext cx="1901239" cy="1655213"/>
                  <a:chOff x="1798565" y="3314011"/>
                  <a:chExt cx="971569" cy="971569"/>
                </a:xfrm>
              </p:grpSpPr>
              <p:sp>
                <p:nvSpPr>
                  <p:cNvPr id="5128" name="Oval 1190">
                    <a:extLst>
                      <a:ext uri="{FF2B5EF4-FFF2-40B4-BE49-F238E27FC236}">
                        <a16:creationId xmlns:a16="http://schemas.microsoft.com/office/drawing/2014/main" id="{83D56496-B81D-42DB-548C-3C51669C0A7B}"/>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5129" name="Group 1191">
                    <a:extLst>
                      <a:ext uri="{FF2B5EF4-FFF2-40B4-BE49-F238E27FC236}">
                        <a16:creationId xmlns:a16="http://schemas.microsoft.com/office/drawing/2014/main" id="{F6963B0A-3192-F21E-DF0A-55B99601C61B}"/>
                      </a:ext>
                    </a:extLst>
                  </p:cNvPr>
                  <p:cNvGrpSpPr/>
                  <p:nvPr/>
                </p:nvGrpSpPr>
                <p:grpSpPr>
                  <a:xfrm>
                    <a:off x="1895984" y="3499461"/>
                    <a:ext cx="776734" cy="632248"/>
                    <a:chOff x="6556107" y="1328513"/>
                    <a:chExt cx="4136389" cy="3366966"/>
                  </a:xfrm>
                </p:grpSpPr>
                <p:pic>
                  <p:nvPicPr>
                    <p:cNvPr id="5130" name="Graphic 1192">
                      <a:extLst>
                        <a:ext uri="{FF2B5EF4-FFF2-40B4-BE49-F238E27FC236}">
                          <a16:creationId xmlns:a16="http://schemas.microsoft.com/office/drawing/2014/main" id="{EB67D69B-18D6-0E5B-6C6C-57D7706A264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5131" name="Graphic 1193">
                      <a:extLst>
                        <a:ext uri="{FF2B5EF4-FFF2-40B4-BE49-F238E27FC236}">
                          <a16:creationId xmlns:a16="http://schemas.microsoft.com/office/drawing/2014/main" id="{3E273AE5-C24E-C7C3-9A86-916E432FC0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5132" name="Graphic 1194">
                      <a:extLst>
                        <a:ext uri="{FF2B5EF4-FFF2-40B4-BE49-F238E27FC236}">
                          <a16:creationId xmlns:a16="http://schemas.microsoft.com/office/drawing/2014/main" id="{D7FAAD0C-1D02-D31B-9B6D-073A061BF7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5133" name="Graphic 1195">
                      <a:extLst>
                        <a:ext uri="{FF2B5EF4-FFF2-40B4-BE49-F238E27FC236}">
                          <a16:creationId xmlns:a16="http://schemas.microsoft.com/office/drawing/2014/main" id="{AB8574ED-2214-A2AC-4427-CA0413BE8E5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5134" name="Graphic 1196">
                      <a:extLst>
                        <a:ext uri="{FF2B5EF4-FFF2-40B4-BE49-F238E27FC236}">
                          <a16:creationId xmlns:a16="http://schemas.microsoft.com/office/drawing/2014/main" id="{A14978E1-C7D1-709E-0320-AA5802E2500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5135" name="Graphic 1197">
                      <a:extLst>
                        <a:ext uri="{FF2B5EF4-FFF2-40B4-BE49-F238E27FC236}">
                          <a16:creationId xmlns:a16="http://schemas.microsoft.com/office/drawing/2014/main" id="{DEB61791-BFFA-3754-6B4E-1C6F6BDB544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5136" name="Graphic 1198">
                      <a:extLst>
                        <a:ext uri="{FF2B5EF4-FFF2-40B4-BE49-F238E27FC236}">
                          <a16:creationId xmlns:a16="http://schemas.microsoft.com/office/drawing/2014/main" id="{37E80747-5B7F-9082-6D2B-21F498A1FA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5137" name="Graphic 1199">
                      <a:extLst>
                        <a:ext uri="{FF2B5EF4-FFF2-40B4-BE49-F238E27FC236}">
                          <a16:creationId xmlns:a16="http://schemas.microsoft.com/office/drawing/2014/main" id="{C3368E8C-1AAC-3414-4315-F35F8C3F125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5138" name="Graphic 1200">
                      <a:extLst>
                        <a:ext uri="{FF2B5EF4-FFF2-40B4-BE49-F238E27FC236}">
                          <a16:creationId xmlns:a16="http://schemas.microsoft.com/office/drawing/2014/main" id="{26F5597A-4135-EBBD-D625-3F6181A15A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5139" name="Graphic 1201">
                      <a:extLst>
                        <a:ext uri="{FF2B5EF4-FFF2-40B4-BE49-F238E27FC236}">
                          <a16:creationId xmlns:a16="http://schemas.microsoft.com/office/drawing/2014/main" id="{81964EAC-4A6B-E870-7E55-D8CC2504376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5140" name="Graphic 1202">
                      <a:extLst>
                        <a:ext uri="{FF2B5EF4-FFF2-40B4-BE49-F238E27FC236}">
                          <a16:creationId xmlns:a16="http://schemas.microsoft.com/office/drawing/2014/main" id="{70BB1D21-998D-9C03-CB8D-619E9C1DA6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5141" name="Graphic 1203">
                      <a:extLst>
                        <a:ext uri="{FF2B5EF4-FFF2-40B4-BE49-F238E27FC236}">
                          <a16:creationId xmlns:a16="http://schemas.microsoft.com/office/drawing/2014/main" id="{8428562D-BA11-CC09-1C81-78C893A3713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5142" name="Graphic 1204">
                      <a:extLst>
                        <a:ext uri="{FF2B5EF4-FFF2-40B4-BE49-F238E27FC236}">
                          <a16:creationId xmlns:a16="http://schemas.microsoft.com/office/drawing/2014/main" id="{F412B575-CDF6-1BBB-1FDD-3D662BA06B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5143" name="Graphic 1205">
                      <a:extLst>
                        <a:ext uri="{FF2B5EF4-FFF2-40B4-BE49-F238E27FC236}">
                          <a16:creationId xmlns:a16="http://schemas.microsoft.com/office/drawing/2014/main" id="{F3BFDD06-A326-0509-D37C-C57420C027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5144" name="Graphic 1206">
                      <a:extLst>
                        <a:ext uri="{FF2B5EF4-FFF2-40B4-BE49-F238E27FC236}">
                          <a16:creationId xmlns:a16="http://schemas.microsoft.com/office/drawing/2014/main" id="{529770EC-13A4-B47A-8E84-FB6F63C4D8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5145" name="Graphic 1207">
                      <a:extLst>
                        <a:ext uri="{FF2B5EF4-FFF2-40B4-BE49-F238E27FC236}">
                          <a16:creationId xmlns:a16="http://schemas.microsoft.com/office/drawing/2014/main" id="{F16803B8-2599-1E04-CA1A-A1865342FED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5146" name="Graphic 1208">
                      <a:extLst>
                        <a:ext uri="{FF2B5EF4-FFF2-40B4-BE49-F238E27FC236}">
                          <a16:creationId xmlns:a16="http://schemas.microsoft.com/office/drawing/2014/main" id="{F14277F8-28BC-D003-5C34-1086BAB193A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5147" name="Graphic 1209">
                      <a:extLst>
                        <a:ext uri="{FF2B5EF4-FFF2-40B4-BE49-F238E27FC236}">
                          <a16:creationId xmlns:a16="http://schemas.microsoft.com/office/drawing/2014/main" id="{5E641240-F4F8-7ED7-726B-73DE6C11A87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5148" name="Graphic 1210">
                      <a:extLst>
                        <a:ext uri="{FF2B5EF4-FFF2-40B4-BE49-F238E27FC236}">
                          <a16:creationId xmlns:a16="http://schemas.microsoft.com/office/drawing/2014/main" id="{2CE70919-7D70-2AE6-7CED-00A469ACBFA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5149" name="Graphic 1211">
                      <a:extLst>
                        <a:ext uri="{FF2B5EF4-FFF2-40B4-BE49-F238E27FC236}">
                          <a16:creationId xmlns:a16="http://schemas.microsoft.com/office/drawing/2014/main" id="{BCAB8875-8FC0-A751-647B-E3F2CE7826B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5150" name="Graphic 1212">
                      <a:extLst>
                        <a:ext uri="{FF2B5EF4-FFF2-40B4-BE49-F238E27FC236}">
                          <a16:creationId xmlns:a16="http://schemas.microsoft.com/office/drawing/2014/main" id="{4AC5C290-F7A1-332F-21C3-E6DB91633FB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5115" name="Graphic 1177">
                  <a:extLst>
                    <a:ext uri="{FF2B5EF4-FFF2-40B4-BE49-F238E27FC236}">
                      <a16:creationId xmlns:a16="http://schemas.microsoft.com/office/drawing/2014/main" id="{D25A5865-C746-6053-E149-C21ECE511BE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5116" name="Graphic 1178">
                  <a:extLst>
                    <a:ext uri="{FF2B5EF4-FFF2-40B4-BE49-F238E27FC236}">
                      <a16:creationId xmlns:a16="http://schemas.microsoft.com/office/drawing/2014/main" id="{E6C38208-CD14-43EB-CC49-FF9D3729DB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5117" name="Graphic 1179">
                  <a:extLst>
                    <a:ext uri="{FF2B5EF4-FFF2-40B4-BE49-F238E27FC236}">
                      <a16:creationId xmlns:a16="http://schemas.microsoft.com/office/drawing/2014/main" id="{FE3BC7CF-8B5C-0530-1C24-3CD4FA94543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5118" name="Graphic 1180">
                  <a:extLst>
                    <a:ext uri="{FF2B5EF4-FFF2-40B4-BE49-F238E27FC236}">
                      <a16:creationId xmlns:a16="http://schemas.microsoft.com/office/drawing/2014/main" id="{A1DEF3CB-7910-DB3E-5B48-25AFB548FA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5119" name="Graphic 1181">
                  <a:extLst>
                    <a:ext uri="{FF2B5EF4-FFF2-40B4-BE49-F238E27FC236}">
                      <a16:creationId xmlns:a16="http://schemas.microsoft.com/office/drawing/2014/main" id="{A2DD9C8E-3958-4343-9DDE-598517933A4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5120" name="Graphic 1182">
                  <a:extLst>
                    <a:ext uri="{FF2B5EF4-FFF2-40B4-BE49-F238E27FC236}">
                      <a16:creationId xmlns:a16="http://schemas.microsoft.com/office/drawing/2014/main" id="{4CBC7D45-CC9E-7FF4-AAE1-EE1A21A2794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5121" name="Graphic 1183">
                  <a:extLst>
                    <a:ext uri="{FF2B5EF4-FFF2-40B4-BE49-F238E27FC236}">
                      <a16:creationId xmlns:a16="http://schemas.microsoft.com/office/drawing/2014/main" id="{ED84E32B-0260-7F3C-F2EA-0A8FFD80283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5122" name="Graphic 1184">
                  <a:extLst>
                    <a:ext uri="{FF2B5EF4-FFF2-40B4-BE49-F238E27FC236}">
                      <a16:creationId xmlns:a16="http://schemas.microsoft.com/office/drawing/2014/main" id="{8D92134E-C5D9-B2C9-532C-DA7763E534B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5123" name="Graphic 1185">
                  <a:extLst>
                    <a:ext uri="{FF2B5EF4-FFF2-40B4-BE49-F238E27FC236}">
                      <a16:creationId xmlns:a16="http://schemas.microsoft.com/office/drawing/2014/main" id="{7DF482D5-4E12-110B-6AFF-E43998204DA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5124" name="Graphic 1186">
                  <a:extLst>
                    <a:ext uri="{FF2B5EF4-FFF2-40B4-BE49-F238E27FC236}">
                      <a16:creationId xmlns:a16="http://schemas.microsoft.com/office/drawing/2014/main" id="{09AB5CB5-37AE-25B2-CE51-C48896700A7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5125" name="Graphic 1187">
                  <a:extLst>
                    <a:ext uri="{FF2B5EF4-FFF2-40B4-BE49-F238E27FC236}">
                      <a16:creationId xmlns:a16="http://schemas.microsoft.com/office/drawing/2014/main" id="{2AA73A9F-CBA7-BFB7-DE78-F4D494A7FE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5126" name="Graphic 1188">
                  <a:extLst>
                    <a:ext uri="{FF2B5EF4-FFF2-40B4-BE49-F238E27FC236}">
                      <a16:creationId xmlns:a16="http://schemas.microsoft.com/office/drawing/2014/main" id="{17195E67-1759-CED9-6704-3DB9BE55C99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5127" name="Graphic 1189">
                  <a:extLst>
                    <a:ext uri="{FF2B5EF4-FFF2-40B4-BE49-F238E27FC236}">
                      <a16:creationId xmlns:a16="http://schemas.microsoft.com/office/drawing/2014/main" id="{08487F77-97D0-14D3-4248-E82A86BBE9D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5110" name="Graphic 1172">
                <a:extLst>
                  <a:ext uri="{FF2B5EF4-FFF2-40B4-BE49-F238E27FC236}">
                    <a16:creationId xmlns:a16="http://schemas.microsoft.com/office/drawing/2014/main" id="{F1F543C4-E6E7-B370-8AFF-C646A8CB435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5111" name="Graphic 1173">
                <a:extLst>
                  <a:ext uri="{FF2B5EF4-FFF2-40B4-BE49-F238E27FC236}">
                    <a16:creationId xmlns:a16="http://schemas.microsoft.com/office/drawing/2014/main" id="{20C42482-C5CE-0558-4D9E-7DB97BC1F2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5112" name="Graphic 1174">
                <a:extLst>
                  <a:ext uri="{FF2B5EF4-FFF2-40B4-BE49-F238E27FC236}">
                    <a16:creationId xmlns:a16="http://schemas.microsoft.com/office/drawing/2014/main" id="{D10F249B-F803-1DF0-9F17-4E4C31FC1CE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5113" name="Graphic 1175">
                <a:extLst>
                  <a:ext uri="{FF2B5EF4-FFF2-40B4-BE49-F238E27FC236}">
                    <a16:creationId xmlns:a16="http://schemas.microsoft.com/office/drawing/2014/main" id="{C1E641FD-9E37-5684-3379-D9DFCB7850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48" name="Group 10">
              <a:extLst>
                <a:ext uri="{FF2B5EF4-FFF2-40B4-BE49-F238E27FC236}">
                  <a16:creationId xmlns:a16="http://schemas.microsoft.com/office/drawing/2014/main" id="{F56EA170-9A6C-6C87-7513-0468BDC1F79D}"/>
                </a:ext>
              </a:extLst>
            </p:cNvPr>
            <p:cNvGrpSpPr/>
            <p:nvPr/>
          </p:nvGrpSpPr>
          <p:grpSpPr>
            <a:xfrm>
              <a:off x="997508" y="3697485"/>
              <a:ext cx="135763" cy="134108"/>
              <a:chOff x="5071590" y="2724817"/>
              <a:chExt cx="1901239" cy="1655213"/>
            </a:xfrm>
          </p:grpSpPr>
          <p:grpSp>
            <p:nvGrpSpPr>
              <p:cNvPr id="5067" name="Group 1129">
                <a:extLst>
                  <a:ext uri="{FF2B5EF4-FFF2-40B4-BE49-F238E27FC236}">
                    <a16:creationId xmlns:a16="http://schemas.microsoft.com/office/drawing/2014/main" id="{AA8BA1AD-95DD-8DBC-D9B2-9D7B62D06A6F}"/>
                  </a:ext>
                </a:extLst>
              </p:cNvPr>
              <p:cNvGrpSpPr/>
              <p:nvPr/>
            </p:nvGrpSpPr>
            <p:grpSpPr>
              <a:xfrm>
                <a:off x="5071590" y="2724817"/>
                <a:ext cx="1901239" cy="1655213"/>
                <a:chOff x="5071590" y="2724817"/>
                <a:chExt cx="1901239" cy="1655213"/>
              </a:xfrm>
            </p:grpSpPr>
            <p:grpSp>
              <p:nvGrpSpPr>
                <p:cNvPr id="5072" name="Group 1134">
                  <a:extLst>
                    <a:ext uri="{FF2B5EF4-FFF2-40B4-BE49-F238E27FC236}">
                      <a16:creationId xmlns:a16="http://schemas.microsoft.com/office/drawing/2014/main" id="{6BA4E544-8973-2C48-117E-C44D1DCADEAA}"/>
                    </a:ext>
                  </a:extLst>
                </p:cNvPr>
                <p:cNvGrpSpPr/>
                <p:nvPr/>
              </p:nvGrpSpPr>
              <p:grpSpPr>
                <a:xfrm>
                  <a:off x="5071590" y="2724817"/>
                  <a:ext cx="1901239" cy="1655213"/>
                  <a:chOff x="1798565" y="3314011"/>
                  <a:chExt cx="971569" cy="971569"/>
                </a:xfrm>
              </p:grpSpPr>
              <p:sp>
                <p:nvSpPr>
                  <p:cNvPr id="5086" name="Oval 1148">
                    <a:extLst>
                      <a:ext uri="{FF2B5EF4-FFF2-40B4-BE49-F238E27FC236}">
                        <a16:creationId xmlns:a16="http://schemas.microsoft.com/office/drawing/2014/main" id="{A7B47680-ECDF-F53C-6D80-8087E9810927}"/>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5087" name="Group 1149">
                    <a:extLst>
                      <a:ext uri="{FF2B5EF4-FFF2-40B4-BE49-F238E27FC236}">
                        <a16:creationId xmlns:a16="http://schemas.microsoft.com/office/drawing/2014/main" id="{8818F2C0-7C14-054A-EE97-AE9FA02EB615}"/>
                      </a:ext>
                    </a:extLst>
                  </p:cNvPr>
                  <p:cNvGrpSpPr/>
                  <p:nvPr/>
                </p:nvGrpSpPr>
                <p:grpSpPr>
                  <a:xfrm>
                    <a:off x="1895984" y="3499461"/>
                    <a:ext cx="776734" cy="632248"/>
                    <a:chOff x="6556107" y="1328513"/>
                    <a:chExt cx="4136389" cy="3366966"/>
                  </a:xfrm>
                </p:grpSpPr>
                <p:pic>
                  <p:nvPicPr>
                    <p:cNvPr id="5088" name="Graphic 1150">
                      <a:extLst>
                        <a:ext uri="{FF2B5EF4-FFF2-40B4-BE49-F238E27FC236}">
                          <a16:creationId xmlns:a16="http://schemas.microsoft.com/office/drawing/2014/main" id="{33F30C1B-0EE1-F7AE-F683-8CA9032167A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5089" name="Graphic 1151">
                      <a:extLst>
                        <a:ext uri="{FF2B5EF4-FFF2-40B4-BE49-F238E27FC236}">
                          <a16:creationId xmlns:a16="http://schemas.microsoft.com/office/drawing/2014/main" id="{87ABAD34-0DBD-712A-FD74-BEBA9883DC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5090" name="Graphic 1152">
                      <a:extLst>
                        <a:ext uri="{FF2B5EF4-FFF2-40B4-BE49-F238E27FC236}">
                          <a16:creationId xmlns:a16="http://schemas.microsoft.com/office/drawing/2014/main" id="{188D606E-AC36-18BE-CB9F-BE9CEC7AF8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5091" name="Graphic 1153">
                      <a:extLst>
                        <a:ext uri="{FF2B5EF4-FFF2-40B4-BE49-F238E27FC236}">
                          <a16:creationId xmlns:a16="http://schemas.microsoft.com/office/drawing/2014/main" id="{DD59FCA1-926E-1FE3-97DE-9BC9EF1A4B3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5092" name="Graphic 1154">
                      <a:extLst>
                        <a:ext uri="{FF2B5EF4-FFF2-40B4-BE49-F238E27FC236}">
                          <a16:creationId xmlns:a16="http://schemas.microsoft.com/office/drawing/2014/main" id="{528069A0-66D4-3D3E-E415-5F75526D23D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5093" name="Graphic 1155">
                      <a:extLst>
                        <a:ext uri="{FF2B5EF4-FFF2-40B4-BE49-F238E27FC236}">
                          <a16:creationId xmlns:a16="http://schemas.microsoft.com/office/drawing/2014/main" id="{BFB46B70-A72E-423A-FF25-2553ED06FE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5094" name="Graphic 1156">
                      <a:extLst>
                        <a:ext uri="{FF2B5EF4-FFF2-40B4-BE49-F238E27FC236}">
                          <a16:creationId xmlns:a16="http://schemas.microsoft.com/office/drawing/2014/main" id="{6A22DE36-18F0-FF7E-0094-CEDBDCD4FE6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5095" name="Graphic 1157">
                      <a:extLst>
                        <a:ext uri="{FF2B5EF4-FFF2-40B4-BE49-F238E27FC236}">
                          <a16:creationId xmlns:a16="http://schemas.microsoft.com/office/drawing/2014/main" id="{37F66998-DF1F-7196-08DB-C2872DBB36C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5096" name="Graphic 1158">
                      <a:extLst>
                        <a:ext uri="{FF2B5EF4-FFF2-40B4-BE49-F238E27FC236}">
                          <a16:creationId xmlns:a16="http://schemas.microsoft.com/office/drawing/2014/main" id="{73D56DC6-54A6-B333-AFB5-812ADE1826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5097" name="Graphic 1159">
                      <a:extLst>
                        <a:ext uri="{FF2B5EF4-FFF2-40B4-BE49-F238E27FC236}">
                          <a16:creationId xmlns:a16="http://schemas.microsoft.com/office/drawing/2014/main" id="{AEC0D0B0-206C-56B2-FA06-28152088894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5098" name="Graphic 1160">
                      <a:extLst>
                        <a:ext uri="{FF2B5EF4-FFF2-40B4-BE49-F238E27FC236}">
                          <a16:creationId xmlns:a16="http://schemas.microsoft.com/office/drawing/2014/main" id="{5C46A8DF-6F4B-4F56-827F-2C83E6BF498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5099" name="Graphic 1161">
                      <a:extLst>
                        <a:ext uri="{FF2B5EF4-FFF2-40B4-BE49-F238E27FC236}">
                          <a16:creationId xmlns:a16="http://schemas.microsoft.com/office/drawing/2014/main" id="{5DB40C95-F872-F17A-3D32-FB2663306E8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5100" name="Graphic 1162">
                      <a:extLst>
                        <a:ext uri="{FF2B5EF4-FFF2-40B4-BE49-F238E27FC236}">
                          <a16:creationId xmlns:a16="http://schemas.microsoft.com/office/drawing/2014/main" id="{019F4C19-38C9-2706-D8EF-D019DF870C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5101" name="Graphic 1163">
                      <a:extLst>
                        <a:ext uri="{FF2B5EF4-FFF2-40B4-BE49-F238E27FC236}">
                          <a16:creationId xmlns:a16="http://schemas.microsoft.com/office/drawing/2014/main" id="{BDE96CAF-F7A6-5D33-A7DF-5ECE69C65EA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5102" name="Graphic 1164">
                      <a:extLst>
                        <a:ext uri="{FF2B5EF4-FFF2-40B4-BE49-F238E27FC236}">
                          <a16:creationId xmlns:a16="http://schemas.microsoft.com/office/drawing/2014/main" id="{3EFE54E9-40FF-BB8A-2467-1E9A5D98F0C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5103" name="Graphic 1165">
                      <a:extLst>
                        <a:ext uri="{FF2B5EF4-FFF2-40B4-BE49-F238E27FC236}">
                          <a16:creationId xmlns:a16="http://schemas.microsoft.com/office/drawing/2014/main" id="{30FC18A3-6459-D5C3-17C0-CEB7CAF2C8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5104" name="Graphic 1166">
                      <a:extLst>
                        <a:ext uri="{FF2B5EF4-FFF2-40B4-BE49-F238E27FC236}">
                          <a16:creationId xmlns:a16="http://schemas.microsoft.com/office/drawing/2014/main" id="{043EA7B5-4C8C-40D8-598C-95E210A7C5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5105" name="Graphic 1167">
                      <a:extLst>
                        <a:ext uri="{FF2B5EF4-FFF2-40B4-BE49-F238E27FC236}">
                          <a16:creationId xmlns:a16="http://schemas.microsoft.com/office/drawing/2014/main" id="{8305B1C1-BB66-1699-617A-2E08CD1B00D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5106" name="Graphic 1168">
                      <a:extLst>
                        <a:ext uri="{FF2B5EF4-FFF2-40B4-BE49-F238E27FC236}">
                          <a16:creationId xmlns:a16="http://schemas.microsoft.com/office/drawing/2014/main" id="{DB8A1597-4CC8-1A8C-0893-56A2C057E44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5107" name="Graphic 1169">
                      <a:extLst>
                        <a:ext uri="{FF2B5EF4-FFF2-40B4-BE49-F238E27FC236}">
                          <a16:creationId xmlns:a16="http://schemas.microsoft.com/office/drawing/2014/main" id="{F81EE106-DB59-6176-E387-8EA4199AE85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5108" name="Graphic 1170">
                      <a:extLst>
                        <a:ext uri="{FF2B5EF4-FFF2-40B4-BE49-F238E27FC236}">
                          <a16:creationId xmlns:a16="http://schemas.microsoft.com/office/drawing/2014/main" id="{7FF17983-5331-D851-9BCA-7199F4C3250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5073" name="Graphic 1135">
                  <a:extLst>
                    <a:ext uri="{FF2B5EF4-FFF2-40B4-BE49-F238E27FC236}">
                      <a16:creationId xmlns:a16="http://schemas.microsoft.com/office/drawing/2014/main" id="{CBE74912-74AC-9B26-596A-DDE6E55C57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5074" name="Graphic 1136">
                  <a:extLst>
                    <a:ext uri="{FF2B5EF4-FFF2-40B4-BE49-F238E27FC236}">
                      <a16:creationId xmlns:a16="http://schemas.microsoft.com/office/drawing/2014/main" id="{8BA914E5-9AE4-E892-BEA8-7FB637ED28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5075" name="Graphic 1137">
                  <a:extLst>
                    <a:ext uri="{FF2B5EF4-FFF2-40B4-BE49-F238E27FC236}">
                      <a16:creationId xmlns:a16="http://schemas.microsoft.com/office/drawing/2014/main" id="{DD4F0B66-B206-2219-5B16-26345A7C7B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5076" name="Graphic 1138">
                  <a:extLst>
                    <a:ext uri="{FF2B5EF4-FFF2-40B4-BE49-F238E27FC236}">
                      <a16:creationId xmlns:a16="http://schemas.microsoft.com/office/drawing/2014/main" id="{20FF29F1-D630-9B5D-05BD-3AF31EBB5E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5077" name="Graphic 1139">
                  <a:extLst>
                    <a:ext uri="{FF2B5EF4-FFF2-40B4-BE49-F238E27FC236}">
                      <a16:creationId xmlns:a16="http://schemas.microsoft.com/office/drawing/2014/main" id="{E54FE744-6DA5-7ECE-019C-AA1C2D1845C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5078" name="Graphic 1140">
                  <a:extLst>
                    <a:ext uri="{FF2B5EF4-FFF2-40B4-BE49-F238E27FC236}">
                      <a16:creationId xmlns:a16="http://schemas.microsoft.com/office/drawing/2014/main" id="{E92245D6-F3CE-6F67-1574-11D790CBB46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5079" name="Graphic 1141">
                  <a:extLst>
                    <a:ext uri="{FF2B5EF4-FFF2-40B4-BE49-F238E27FC236}">
                      <a16:creationId xmlns:a16="http://schemas.microsoft.com/office/drawing/2014/main" id="{05FF0FF7-5207-9F41-58A1-5328EA431C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5080" name="Graphic 1142">
                  <a:extLst>
                    <a:ext uri="{FF2B5EF4-FFF2-40B4-BE49-F238E27FC236}">
                      <a16:creationId xmlns:a16="http://schemas.microsoft.com/office/drawing/2014/main" id="{99444936-9BA3-700D-D5E9-CAD98ED95D5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5081" name="Graphic 1143">
                  <a:extLst>
                    <a:ext uri="{FF2B5EF4-FFF2-40B4-BE49-F238E27FC236}">
                      <a16:creationId xmlns:a16="http://schemas.microsoft.com/office/drawing/2014/main" id="{C8C16F69-DEB5-B5BE-2CB3-DA792FA10E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5082" name="Graphic 1144">
                  <a:extLst>
                    <a:ext uri="{FF2B5EF4-FFF2-40B4-BE49-F238E27FC236}">
                      <a16:creationId xmlns:a16="http://schemas.microsoft.com/office/drawing/2014/main" id="{7B8D8EAA-5958-DC9C-749C-8157081510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5083" name="Graphic 1145">
                  <a:extLst>
                    <a:ext uri="{FF2B5EF4-FFF2-40B4-BE49-F238E27FC236}">
                      <a16:creationId xmlns:a16="http://schemas.microsoft.com/office/drawing/2014/main" id="{C82F4090-F141-F98E-8512-655D2AE7585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5084" name="Graphic 1146">
                  <a:extLst>
                    <a:ext uri="{FF2B5EF4-FFF2-40B4-BE49-F238E27FC236}">
                      <a16:creationId xmlns:a16="http://schemas.microsoft.com/office/drawing/2014/main" id="{05452BB8-017B-B514-3794-C38B69F4C5F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5085" name="Graphic 1147">
                  <a:extLst>
                    <a:ext uri="{FF2B5EF4-FFF2-40B4-BE49-F238E27FC236}">
                      <a16:creationId xmlns:a16="http://schemas.microsoft.com/office/drawing/2014/main" id="{61811831-352B-CB29-DF6B-249B1D4E7C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5068" name="Graphic 1130">
                <a:extLst>
                  <a:ext uri="{FF2B5EF4-FFF2-40B4-BE49-F238E27FC236}">
                    <a16:creationId xmlns:a16="http://schemas.microsoft.com/office/drawing/2014/main" id="{E15D705E-81A7-0629-6DFC-29F8D876F97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5069" name="Graphic 1131">
                <a:extLst>
                  <a:ext uri="{FF2B5EF4-FFF2-40B4-BE49-F238E27FC236}">
                    <a16:creationId xmlns:a16="http://schemas.microsoft.com/office/drawing/2014/main" id="{0D4C4564-2C7B-533B-C5F6-7558FD15F6D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5070" name="Graphic 1132">
                <a:extLst>
                  <a:ext uri="{FF2B5EF4-FFF2-40B4-BE49-F238E27FC236}">
                    <a16:creationId xmlns:a16="http://schemas.microsoft.com/office/drawing/2014/main" id="{E06C19FE-7719-3CED-80A7-CBE07DC97D8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5071" name="Graphic 1133">
                <a:extLst>
                  <a:ext uri="{FF2B5EF4-FFF2-40B4-BE49-F238E27FC236}">
                    <a16:creationId xmlns:a16="http://schemas.microsoft.com/office/drawing/2014/main" id="{25A2BA7E-BCDC-F24B-A680-2BC1B2F0FC7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49" name="Group 11">
              <a:extLst>
                <a:ext uri="{FF2B5EF4-FFF2-40B4-BE49-F238E27FC236}">
                  <a16:creationId xmlns:a16="http://schemas.microsoft.com/office/drawing/2014/main" id="{C56C8A54-69BE-117E-E34F-8236650FB4C7}"/>
                </a:ext>
              </a:extLst>
            </p:cNvPr>
            <p:cNvGrpSpPr/>
            <p:nvPr/>
          </p:nvGrpSpPr>
          <p:grpSpPr>
            <a:xfrm>
              <a:off x="1184630" y="3583668"/>
              <a:ext cx="135763" cy="134108"/>
              <a:chOff x="5071590" y="2724817"/>
              <a:chExt cx="1901239" cy="1655213"/>
            </a:xfrm>
          </p:grpSpPr>
          <p:grpSp>
            <p:nvGrpSpPr>
              <p:cNvPr id="5025" name="Group 1087">
                <a:extLst>
                  <a:ext uri="{FF2B5EF4-FFF2-40B4-BE49-F238E27FC236}">
                    <a16:creationId xmlns:a16="http://schemas.microsoft.com/office/drawing/2014/main" id="{CDBECD70-ED10-84F2-E3EF-42424F5F2C20}"/>
                  </a:ext>
                </a:extLst>
              </p:cNvPr>
              <p:cNvGrpSpPr/>
              <p:nvPr/>
            </p:nvGrpSpPr>
            <p:grpSpPr>
              <a:xfrm>
                <a:off x="5071590" y="2724817"/>
                <a:ext cx="1901239" cy="1655213"/>
                <a:chOff x="5071590" y="2724817"/>
                <a:chExt cx="1901239" cy="1655213"/>
              </a:xfrm>
            </p:grpSpPr>
            <p:grpSp>
              <p:nvGrpSpPr>
                <p:cNvPr id="5030" name="Group 1092">
                  <a:extLst>
                    <a:ext uri="{FF2B5EF4-FFF2-40B4-BE49-F238E27FC236}">
                      <a16:creationId xmlns:a16="http://schemas.microsoft.com/office/drawing/2014/main" id="{10FEFDD7-C762-F8E8-0EC0-EA206D776A09}"/>
                    </a:ext>
                  </a:extLst>
                </p:cNvPr>
                <p:cNvGrpSpPr/>
                <p:nvPr/>
              </p:nvGrpSpPr>
              <p:grpSpPr>
                <a:xfrm>
                  <a:off x="5071590" y="2724817"/>
                  <a:ext cx="1901239" cy="1655213"/>
                  <a:chOff x="1798565" y="3314011"/>
                  <a:chExt cx="971569" cy="971569"/>
                </a:xfrm>
              </p:grpSpPr>
              <p:sp>
                <p:nvSpPr>
                  <p:cNvPr id="5044" name="Oval 1106">
                    <a:extLst>
                      <a:ext uri="{FF2B5EF4-FFF2-40B4-BE49-F238E27FC236}">
                        <a16:creationId xmlns:a16="http://schemas.microsoft.com/office/drawing/2014/main" id="{09E43148-EA55-41A8-6FE6-9ADBF4EC3836}"/>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5045" name="Group 1107">
                    <a:extLst>
                      <a:ext uri="{FF2B5EF4-FFF2-40B4-BE49-F238E27FC236}">
                        <a16:creationId xmlns:a16="http://schemas.microsoft.com/office/drawing/2014/main" id="{00DC3981-76DB-3E19-D41D-5FDB462CBA82}"/>
                      </a:ext>
                    </a:extLst>
                  </p:cNvPr>
                  <p:cNvGrpSpPr/>
                  <p:nvPr/>
                </p:nvGrpSpPr>
                <p:grpSpPr>
                  <a:xfrm>
                    <a:off x="1895984" y="3499461"/>
                    <a:ext cx="776734" cy="632248"/>
                    <a:chOff x="6556107" y="1328513"/>
                    <a:chExt cx="4136389" cy="3366966"/>
                  </a:xfrm>
                </p:grpSpPr>
                <p:pic>
                  <p:nvPicPr>
                    <p:cNvPr id="5046" name="Graphic 1108">
                      <a:extLst>
                        <a:ext uri="{FF2B5EF4-FFF2-40B4-BE49-F238E27FC236}">
                          <a16:creationId xmlns:a16="http://schemas.microsoft.com/office/drawing/2014/main" id="{5AD6D085-2602-8FF0-688C-809CAFFAB20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5047" name="Graphic 1109">
                      <a:extLst>
                        <a:ext uri="{FF2B5EF4-FFF2-40B4-BE49-F238E27FC236}">
                          <a16:creationId xmlns:a16="http://schemas.microsoft.com/office/drawing/2014/main" id="{C7B7D491-E0EE-1BAF-A5C1-98FDD6A0B23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5048" name="Graphic 1110">
                      <a:extLst>
                        <a:ext uri="{FF2B5EF4-FFF2-40B4-BE49-F238E27FC236}">
                          <a16:creationId xmlns:a16="http://schemas.microsoft.com/office/drawing/2014/main" id="{576B9D12-71DB-DD44-2351-464C1088B9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5049" name="Graphic 1111">
                      <a:extLst>
                        <a:ext uri="{FF2B5EF4-FFF2-40B4-BE49-F238E27FC236}">
                          <a16:creationId xmlns:a16="http://schemas.microsoft.com/office/drawing/2014/main" id="{802C5ACB-1836-171B-FA68-94E282ADDC4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5050" name="Graphic 1112">
                      <a:extLst>
                        <a:ext uri="{FF2B5EF4-FFF2-40B4-BE49-F238E27FC236}">
                          <a16:creationId xmlns:a16="http://schemas.microsoft.com/office/drawing/2014/main" id="{6B65BF23-F34A-EF50-F5AD-3437E9415E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5051" name="Graphic 1113">
                      <a:extLst>
                        <a:ext uri="{FF2B5EF4-FFF2-40B4-BE49-F238E27FC236}">
                          <a16:creationId xmlns:a16="http://schemas.microsoft.com/office/drawing/2014/main" id="{4F36BF6A-F355-10B2-7BC1-97AA536963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5052" name="Graphic 1114">
                      <a:extLst>
                        <a:ext uri="{FF2B5EF4-FFF2-40B4-BE49-F238E27FC236}">
                          <a16:creationId xmlns:a16="http://schemas.microsoft.com/office/drawing/2014/main" id="{2AE57AC1-A795-9DF1-9039-D273E544BF0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5053" name="Graphic 1115">
                      <a:extLst>
                        <a:ext uri="{FF2B5EF4-FFF2-40B4-BE49-F238E27FC236}">
                          <a16:creationId xmlns:a16="http://schemas.microsoft.com/office/drawing/2014/main" id="{4A73B3C9-E048-3812-25CA-BF7A2FB9F32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5054" name="Graphic 1116">
                      <a:extLst>
                        <a:ext uri="{FF2B5EF4-FFF2-40B4-BE49-F238E27FC236}">
                          <a16:creationId xmlns:a16="http://schemas.microsoft.com/office/drawing/2014/main" id="{AFABCB5C-863D-7114-47DA-4B75BC660D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5055" name="Graphic 1117">
                      <a:extLst>
                        <a:ext uri="{FF2B5EF4-FFF2-40B4-BE49-F238E27FC236}">
                          <a16:creationId xmlns:a16="http://schemas.microsoft.com/office/drawing/2014/main" id="{AA2502E0-3097-242B-0C45-D9E3772F81E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5056" name="Graphic 1118">
                      <a:extLst>
                        <a:ext uri="{FF2B5EF4-FFF2-40B4-BE49-F238E27FC236}">
                          <a16:creationId xmlns:a16="http://schemas.microsoft.com/office/drawing/2014/main" id="{07201B2F-C661-5DAF-D058-C0EE63806D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5057" name="Graphic 1119">
                      <a:extLst>
                        <a:ext uri="{FF2B5EF4-FFF2-40B4-BE49-F238E27FC236}">
                          <a16:creationId xmlns:a16="http://schemas.microsoft.com/office/drawing/2014/main" id="{A5739BB7-323B-8042-1F83-192B4D5EE12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5058" name="Graphic 1120">
                      <a:extLst>
                        <a:ext uri="{FF2B5EF4-FFF2-40B4-BE49-F238E27FC236}">
                          <a16:creationId xmlns:a16="http://schemas.microsoft.com/office/drawing/2014/main" id="{6E8F9DC2-E513-2C89-67BE-5D33FDB70F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5059" name="Graphic 1121">
                      <a:extLst>
                        <a:ext uri="{FF2B5EF4-FFF2-40B4-BE49-F238E27FC236}">
                          <a16:creationId xmlns:a16="http://schemas.microsoft.com/office/drawing/2014/main" id="{2D14750E-743B-A849-AB41-FD09C9AD25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5060" name="Graphic 1122">
                      <a:extLst>
                        <a:ext uri="{FF2B5EF4-FFF2-40B4-BE49-F238E27FC236}">
                          <a16:creationId xmlns:a16="http://schemas.microsoft.com/office/drawing/2014/main" id="{CDCD9305-0F4A-8789-82E6-573729F7A4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5061" name="Graphic 1123">
                      <a:extLst>
                        <a:ext uri="{FF2B5EF4-FFF2-40B4-BE49-F238E27FC236}">
                          <a16:creationId xmlns:a16="http://schemas.microsoft.com/office/drawing/2014/main" id="{1E816787-8503-CC89-36CD-29E4C155FB9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5062" name="Graphic 1124">
                      <a:extLst>
                        <a:ext uri="{FF2B5EF4-FFF2-40B4-BE49-F238E27FC236}">
                          <a16:creationId xmlns:a16="http://schemas.microsoft.com/office/drawing/2014/main" id="{CE53063B-736C-1A26-AED1-9F2CAEF08D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5063" name="Graphic 1125">
                      <a:extLst>
                        <a:ext uri="{FF2B5EF4-FFF2-40B4-BE49-F238E27FC236}">
                          <a16:creationId xmlns:a16="http://schemas.microsoft.com/office/drawing/2014/main" id="{9A7F6254-92BA-F731-9A20-BBDE8BFEAE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5064" name="Graphic 1126">
                      <a:extLst>
                        <a:ext uri="{FF2B5EF4-FFF2-40B4-BE49-F238E27FC236}">
                          <a16:creationId xmlns:a16="http://schemas.microsoft.com/office/drawing/2014/main" id="{B52E91D5-F5B6-3B85-F1CC-924496BA88A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5065" name="Graphic 1127">
                      <a:extLst>
                        <a:ext uri="{FF2B5EF4-FFF2-40B4-BE49-F238E27FC236}">
                          <a16:creationId xmlns:a16="http://schemas.microsoft.com/office/drawing/2014/main" id="{1F99863F-83B4-E673-25B4-BE6A5548D8E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5066" name="Graphic 1128">
                      <a:extLst>
                        <a:ext uri="{FF2B5EF4-FFF2-40B4-BE49-F238E27FC236}">
                          <a16:creationId xmlns:a16="http://schemas.microsoft.com/office/drawing/2014/main" id="{3B6A0922-08C9-C532-251E-6026612E0AE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5031" name="Graphic 1093">
                  <a:extLst>
                    <a:ext uri="{FF2B5EF4-FFF2-40B4-BE49-F238E27FC236}">
                      <a16:creationId xmlns:a16="http://schemas.microsoft.com/office/drawing/2014/main" id="{6668C1E8-8F18-AE9D-BE8A-AE95EA05B9F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5032" name="Graphic 1094">
                  <a:extLst>
                    <a:ext uri="{FF2B5EF4-FFF2-40B4-BE49-F238E27FC236}">
                      <a16:creationId xmlns:a16="http://schemas.microsoft.com/office/drawing/2014/main" id="{4D9A3ACB-3E6E-B7B1-2041-388AA1A6CB7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5033" name="Graphic 1095">
                  <a:extLst>
                    <a:ext uri="{FF2B5EF4-FFF2-40B4-BE49-F238E27FC236}">
                      <a16:creationId xmlns:a16="http://schemas.microsoft.com/office/drawing/2014/main" id="{610AFEDC-21F0-8C99-85A5-E2BFF66D26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5034" name="Graphic 1096">
                  <a:extLst>
                    <a:ext uri="{FF2B5EF4-FFF2-40B4-BE49-F238E27FC236}">
                      <a16:creationId xmlns:a16="http://schemas.microsoft.com/office/drawing/2014/main" id="{FE955C7F-2F14-73DD-8E15-E0D653BF7F1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5035" name="Graphic 1097">
                  <a:extLst>
                    <a:ext uri="{FF2B5EF4-FFF2-40B4-BE49-F238E27FC236}">
                      <a16:creationId xmlns:a16="http://schemas.microsoft.com/office/drawing/2014/main" id="{E958A930-F2F9-8681-5082-68147DF166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5036" name="Graphic 1098">
                  <a:extLst>
                    <a:ext uri="{FF2B5EF4-FFF2-40B4-BE49-F238E27FC236}">
                      <a16:creationId xmlns:a16="http://schemas.microsoft.com/office/drawing/2014/main" id="{49786763-A5EB-8687-FC16-1AD61539A9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5037" name="Graphic 1099">
                  <a:extLst>
                    <a:ext uri="{FF2B5EF4-FFF2-40B4-BE49-F238E27FC236}">
                      <a16:creationId xmlns:a16="http://schemas.microsoft.com/office/drawing/2014/main" id="{37186401-40C5-F37E-51B4-A17729F70C2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5038" name="Graphic 1100">
                  <a:extLst>
                    <a:ext uri="{FF2B5EF4-FFF2-40B4-BE49-F238E27FC236}">
                      <a16:creationId xmlns:a16="http://schemas.microsoft.com/office/drawing/2014/main" id="{46836A5B-29F8-9B34-8B6D-692E9773332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5039" name="Graphic 1101">
                  <a:extLst>
                    <a:ext uri="{FF2B5EF4-FFF2-40B4-BE49-F238E27FC236}">
                      <a16:creationId xmlns:a16="http://schemas.microsoft.com/office/drawing/2014/main" id="{17EF625E-22E3-8CC4-7F39-684ECBCF31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5040" name="Graphic 1102">
                  <a:extLst>
                    <a:ext uri="{FF2B5EF4-FFF2-40B4-BE49-F238E27FC236}">
                      <a16:creationId xmlns:a16="http://schemas.microsoft.com/office/drawing/2014/main" id="{293E1809-7798-2709-5B0F-9477BC847F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5041" name="Graphic 1103">
                  <a:extLst>
                    <a:ext uri="{FF2B5EF4-FFF2-40B4-BE49-F238E27FC236}">
                      <a16:creationId xmlns:a16="http://schemas.microsoft.com/office/drawing/2014/main" id="{E0711895-83E2-83A0-CCC8-343FA72149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5042" name="Graphic 1104">
                  <a:extLst>
                    <a:ext uri="{FF2B5EF4-FFF2-40B4-BE49-F238E27FC236}">
                      <a16:creationId xmlns:a16="http://schemas.microsoft.com/office/drawing/2014/main" id="{3389538D-695A-5720-5DBC-D1C38D89C83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5043" name="Graphic 1105">
                  <a:extLst>
                    <a:ext uri="{FF2B5EF4-FFF2-40B4-BE49-F238E27FC236}">
                      <a16:creationId xmlns:a16="http://schemas.microsoft.com/office/drawing/2014/main" id="{9F24081B-559B-56A4-3B83-62ED9DC5720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5026" name="Graphic 1088">
                <a:extLst>
                  <a:ext uri="{FF2B5EF4-FFF2-40B4-BE49-F238E27FC236}">
                    <a16:creationId xmlns:a16="http://schemas.microsoft.com/office/drawing/2014/main" id="{2FCD4EEF-C757-3043-8271-25D95C71779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5027" name="Graphic 1089">
                <a:extLst>
                  <a:ext uri="{FF2B5EF4-FFF2-40B4-BE49-F238E27FC236}">
                    <a16:creationId xmlns:a16="http://schemas.microsoft.com/office/drawing/2014/main" id="{12EEB8A9-B111-943B-D508-F58E9049630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5028" name="Graphic 1090">
                <a:extLst>
                  <a:ext uri="{FF2B5EF4-FFF2-40B4-BE49-F238E27FC236}">
                    <a16:creationId xmlns:a16="http://schemas.microsoft.com/office/drawing/2014/main" id="{64EA618E-8F12-1540-F0DF-7F401C8743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5029" name="Graphic 1091">
                <a:extLst>
                  <a:ext uri="{FF2B5EF4-FFF2-40B4-BE49-F238E27FC236}">
                    <a16:creationId xmlns:a16="http://schemas.microsoft.com/office/drawing/2014/main" id="{CD02597D-6072-E874-4545-2492AAD158F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50" name="Group 12">
              <a:extLst>
                <a:ext uri="{FF2B5EF4-FFF2-40B4-BE49-F238E27FC236}">
                  <a16:creationId xmlns:a16="http://schemas.microsoft.com/office/drawing/2014/main" id="{37CF7923-F6A2-8F93-6322-74D195448A47}"/>
                </a:ext>
              </a:extLst>
            </p:cNvPr>
            <p:cNvGrpSpPr/>
            <p:nvPr/>
          </p:nvGrpSpPr>
          <p:grpSpPr>
            <a:xfrm>
              <a:off x="1030300" y="3521930"/>
              <a:ext cx="135763" cy="134108"/>
              <a:chOff x="5071590" y="2724817"/>
              <a:chExt cx="1901239" cy="1655213"/>
            </a:xfrm>
          </p:grpSpPr>
          <p:grpSp>
            <p:nvGrpSpPr>
              <p:cNvPr id="4983" name="Group 1045">
                <a:extLst>
                  <a:ext uri="{FF2B5EF4-FFF2-40B4-BE49-F238E27FC236}">
                    <a16:creationId xmlns:a16="http://schemas.microsoft.com/office/drawing/2014/main" id="{833EDBCF-7C03-8629-921C-A3047921BE7F}"/>
                  </a:ext>
                </a:extLst>
              </p:cNvPr>
              <p:cNvGrpSpPr/>
              <p:nvPr/>
            </p:nvGrpSpPr>
            <p:grpSpPr>
              <a:xfrm>
                <a:off x="5071590" y="2724817"/>
                <a:ext cx="1901239" cy="1655213"/>
                <a:chOff x="5071590" y="2724817"/>
                <a:chExt cx="1901239" cy="1655213"/>
              </a:xfrm>
            </p:grpSpPr>
            <p:grpSp>
              <p:nvGrpSpPr>
                <p:cNvPr id="4988" name="Group 1050">
                  <a:extLst>
                    <a:ext uri="{FF2B5EF4-FFF2-40B4-BE49-F238E27FC236}">
                      <a16:creationId xmlns:a16="http://schemas.microsoft.com/office/drawing/2014/main" id="{404463B0-72F1-6D75-1D13-1CC31CE3BB60}"/>
                    </a:ext>
                  </a:extLst>
                </p:cNvPr>
                <p:cNvGrpSpPr/>
                <p:nvPr/>
              </p:nvGrpSpPr>
              <p:grpSpPr>
                <a:xfrm>
                  <a:off x="5071590" y="2724817"/>
                  <a:ext cx="1901239" cy="1655213"/>
                  <a:chOff x="1798565" y="3314011"/>
                  <a:chExt cx="971569" cy="971569"/>
                </a:xfrm>
              </p:grpSpPr>
              <p:sp>
                <p:nvSpPr>
                  <p:cNvPr id="5002" name="Oval 1064">
                    <a:extLst>
                      <a:ext uri="{FF2B5EF4-FFF2-40B4-BE49-F238E27FC236}">
                        <a16:creationId xmlns:a16="http://schemas.microsoft.com/office/drawing/2014/main" id="{63F13A15-63EB-5950-99B8-1E459478A8FA}"/>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5003" name="Group 1065">
                    <a:extLst>
                      <a:ext uri="{FF2B5EF4-FFF2-40B4-BE49-F238E27FC236}">
                        <a16:creationId xmlns:a16="http://schemas.microsoft.com/office/drawing/2014/main" id="{F3B075BA-4054-B0BF-1FF0-BBC0798DB179}"/>
                      </a:ext>
                    </a:extLst>
                  </p:cNvPr>
                  <p:cNvGrpSpPr/>
                  <p:nvPr/>
                </p:nvGrpSpPr>
                <p:grpSpPr>
                  <a:xfrm>
                    <a:off x="1895984" y="3499461"/>
                    <a:ext cx="776734" cy="632248"/>
                    <a:chOff x="6556107" y="1328513"/>
                    <a:chExt cx="4136389" cy="3366966"/>
                  </a:xfrm>
                </p:grpSpPr>
                <p:pic>
                  <p:nvPicPr>
                    <p:cNvPr id="5004" name="Graphic 1066">
                      <a:extLst>
                        <a:ext uri="{FF2B5EF4-FFF2-40B4-BE49-F238E27FC236}">
                          <a16:creationId xmlns:a16="http://schemas.microsoft.com/office/drawing/2014/main" id="{6EB6A7D6-89B8-4A6C-8C71-498864F67F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5005" name="Graphic 1067">
                      <a:extLst>
                        <a:ext uri="{FF2B5EF4-FFF2-40B4-BE49-F238E27FC236}">
                          <a16:creationId xmlns:a16="http://schemas.microsoft.com/office/drawing/2014/main" id="{06A9D174-977D-6C52-41A6-0668CD2EEF7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5006" name="Graphic 1068">
                      <a:extLst>
                        <a:ext uri="{FF2B5EF4-FFF2-40B4-BE49-F238E27FC236}">
                          <a16:creationId xmlns:a16="http://schemas.microsoft.com/office/drawing/2014/main" id="{2653AF3A-F516-F858-6275-B604793C01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5007" name="Graphic 1069">
                      <a:extLst>
                        <a:ext uri="{FF2B5EF4-FFF2-40B4-BE49-F238E27FC236}">
                          <a16:creationId xmlns:a16="http://schemas.microsoft.com/office/drawing/2014/main" id="{5E9DDAF5-C0BF-F842-8BA0-A748EDDA300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5008" name="Graphic 1070">
                      <a:extLst>
                        <a:ext uri="{FF2B5EF4-FFF2-40B4-BE49-F238E27FC236}">
                          <a16:creationId xmlns:a16="http://schemas.microsoft.com/office/drawing/2014/main" id="{8BAE0B58-585B-189A-718D-EB5A50F63B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5009" name="Graphic 1071">
                      <a:extLst>
                        <a:ext uri="{FF2B5EF4-FFF2-40B4-BE49-F238E27FC236}">
                          <a16:creationId xmlns:a16="http://schemas.microsoft.com/office/drawing/2014/main" id="{501CC867-7B66-4749-6ADE-DF757BDDE2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5010" name="Graphic 1072">
                      <a:extLst>
                        <a:ext uri="{FF2B5EF4-FFF2-40B4-BE49-F238E27FC236}">
                          <a16:creationId xmlns:a16="http://schemas.microsoft.com/office/drawing/2014/main" id="{AD9FB5A2-3C4A-492B-133F-E29C3597AE2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5011" name="Graphic 1073">
                      <a:extLst>
                        <a:ext uri="{FF2B5EF4-FFF2-40B4-BE49-F238E27FC236}">
                          <a16:creationId xmlns:a16="http://schemas.microsoft.com/office/drawing/2014/main" id="{AD628CF0-1BE6-3C00-35BD-EBD1E6485F0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5012" name="Graphic 1074">
                      <a:extLst>
                        <a:ext uri="{FF2B5EF4-FFF2-40B4-BE49-F238E27FC236}">
                          <a16:creationId xmlns:a16="http://schemas.microsoft.com/office/drawing/2014/main" id="{78DC1444-5A65-40A0-1AEC-05A9317E4C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5013" name="Graphic 1075">
                      <a:extLst>
                        <a:ext uri="{FF2B5EF4-FFF2-40B4-BE49-F238E27FC236}">
                          <a16:creationId xmlns:a16="http://schemas.microsoft.com/office/drawing/2014/main" id="{1968AE05-399B-91E3-4953-333E59F2A7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5014" name="Graphic 1076">
                      <a:extLst>
                        <a:ext uri="{FF2B5EF4-FFF2-40B4-BE49-F238E27FC236}">
                          <a16:creationId xmlns:a16="http://schemas.microsoft.com/office/drawing/2014/main" id="{483A8D07-41AC-45F9-6D46-9F89A15CC93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5015" name="Graphic 1077">
                      <a:extLst>
                        <a:ext uri="{FF2B5EF4-FFF2-40B4-BE49-F238E27FC236}">
                          <a16:creationId xmlns:a16="http://schemas.microsoft.com/office/drawing/2014/main" id="{8CDB70BE-E877-27C7-E959-44CF48A64CF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5016" name="Graphic 1078">
                      <a:extLst>
                        <a:ext uri="{FF2B5EF4-FFF2-40B4-BE49-F238E27FC236}">
                          <a16:creationId xmlns:a16="http://schemas.microsoft.com/office/drawing/2014/main" id="{772D1FE4-C666-C7BE-713F-793A0D518C9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5017" name="Graphic 1079">
                      <a:extLst>
                        <a:ext uri="{FF2B5EF4-FFF2-40B4-BE49-F238E27FC236}">
                          <a16:creationId xmlns:a16="http://schemas.microsoft.com/office/drawing/2014/main" id="{AB840E2A-D8B2-7D68-8D69-8C59053F053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5018" name="Graphic 1080">
                      <a:extLst>
                        <a:ext uri="{FF2B5EF4-FFF2-40B4-BE49-F238E27FC236}">
                          <a16:creationId xmlns:a16="http://schemas.microsoft.com/office/drawing/2014/main" id="{F299F7BC-0F7B-0796-DA6A-578585AB53D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5019" name="Graphic 1081">
                      <a:extLst>
                        <a:ext uri="{FF2B5EF4-FFF2-40B4-BE49-F238E27FC236}">
                          <a16:creationId xmlns:a16="http://schemas.microsoft.com/office/drawing/2014/main" id="{218663D2-500C-E589-D493-48E3AF3DEF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5020" name="Graphic 1082">
                      <a:extLst>
                        <a:ext uri="{FF2B5EF4-FFF2-40B4-BE49-F238E27FC236}">
                          <a16:creationId xmlns:a16="http://schemas.microsoft.com/office/drawing/2014/main" id="{60C415A3-4DF7-791F-F711-536120324F5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5021" name="Graphic 1083">
                      <a:extLst>
                        <a:ext uri="{FF2B5EF4-FFF2-40B4-BE49-F238E27FC236}">
                          <a16:creationId xmlns:a16="http://schemas.microsoft.com/office/drawing/2014/main" id="{AC6FF559-3673-3553-E60D-B93946E26A4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5022" name="Graphic 1084">
                      <a:extLst>
                        <a:ext uri="{FF2B5EF4-FFF2-40B4-BE49-F238E27FC236}">
                          <a16:creationId xmlns:a16="http://schemas.microsoft.com/office/drawing/2014/main" id="{9AAB9887-BD09-35B4-3E99-1F63F9B720C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5023" name="Graphic 1085">
                      <a:extLst>
                        <a:ext uri="{FF2B5EF4-FFF2-40B4-BE49-F238E27FC236}">
                          <a16:creationId xmlns:a16="http://schemas.microsoft.com/office/drawing/2014/main" id="{80DC8612-CF8D-B820-685C-6DF0D0707EF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5024" name="Graphic 1086">
                      <a:extLst>
                        <a:ext uri="{FF2B5EF4-FFF2-40B4-BE49-F238E27FC236}">
                          <a16:creationId xmlns:a16="http://schemas.microsoft.com/office/drawing/2014/main" id="{C33B9CA2-7C44-74C2-B601-589CE5A5B99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989" name="Graphic 1051">
                  <a:extLst>
                    <a:ext uri="{FF2B5EF4-FFF2-40B4-BE49-F238E27FC236}">
                      <a16:creationId xmlns:a16="http://schemas.microsoft.com/office/drawing/2014/main" id="{48FCFB7B-08E0-BBBD-D475-3457EFF570E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990" name="Graphic 1052">
                  <a:extLst>
                    <a:ext uri="{FF2B5EF4-FFF2-40B4-BE49-F238E27FC236}">
                      <a16:creationId xmlns:a16="http://schemas.microsoft.com/office/drawing/2014/main" id="{A381CB62-94B2-FBC4-2798-46492001884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991" name="Graphic 1053">
                  <a:extLst>
                    <a:ext uri="{FF2B5EF4-FFF2-40B4-BE49-F238E27FC236}">
                      <a16:creationId xmlns:a16="http://schemas.microsoft.com/office/drawing/2014/main" id="{F0ECD397-F848-9E11-6E09-3FC5486DFD1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992" name="Graphic 1054">
                  <a:extLst>
                    <a:ext uri="{FF2B5EF4-FFF2-40B4-BE49-F238E27FC236}">
                      <a16:creationId xmlns:a16="http://schemas.microsoft.com/office/drawing/2014/main" id="{4B019E34-E84A-16C9-45D1-E86B37DB838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993" name="Graphic 1055">
                  <a:extLst>
                    <a:ext uri="{FF2B5EF4-FFF2-40B4-BE49-F238E27FC236}">
                      <a16:creationId xmlns:a16="http://schemas.microsoft.com/office/drawing/2014/main" id="{E05AD3E2-1B62-198C-D801-64B2C8FAAB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994" name="Graphic 1056">
                  <a:extLst>
                    <a:ext uri="{FF2B5EF4-FFF2-40B4-BE49-F238E27FC236}">
                      <a16:creationId xmlns:a16="http://schemas.microsoft.com/office/drawing/2014/main" id="{D29DE6E2-FD86-3738-33AB-1A57D9F60F3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995" name="Graphic 1057">
                  <a:extLst>
                    <a:ext uri="{FF2B5EF4-FFF2-40B4-BE49-F238E27FC236}">
                      <a16:creationId xmlns:a16="http://schemas.microsoft.com/office/drawing/2014/main" id="{E95B9CED-3529-F27F-4666-85436CD6BFC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996" name="Graphic 1058">
                  <a:extLst>
                    <a:ext uri="{FF2B5EF4-FFF2-40B4-BE49-F238E27FC236}">
                      <a16:creationId xmlns:a16="http://schemas.microsoft.com/office/drawing/2014/main" id="{678BB525-78F4-B1DE-5918-57D4BC13649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997" name="Graphic 1059">
                  <a:extLst>
                    <a:ext uri="{FF2B5EF4-FFF2-40B4-BE49-F238E27FC236}">
                      <a16:creationId xmlns:a16="http://schemas.microsoft.com/office/drawing/2014/main" id="{C002D592-7FA2-804B-AAA5-06866E5C2A1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998" name="Graphic 1060">
                  <a:extLst>
                    <a:ext uri="{FF2B5EF4-FFF2-40B4-BE49-F238E27FC236}">
                      <a16:creationId xmlns:a16="http://schemas.microsoft.com/office/drawing/2014/main" id="{0C232143-9D94-672F-2117-9E4CDC06D8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999" name="Graphic 1061">
                  <a:extLst>
                    <a:ext uri="{FF2B5EF4-FFF2-40B4-BE49-F238E27FC236}">
                      <a16:creationId xmlns:a16="http://schemas.microsoft.com/office/drawing/2014/main" id="{B30C4BD7-9126-FD85-3373-20D04CEE6D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5000" name="Graphic 1062">
                  <a:extLst>
                    <a:ext uri="{FF2B5EF4-FFF2-40B4-BE49-F238E27FC236}">
                      <a16:creationId xmlns:a16="http://schemas.microsoft.com/office/drawing/2014/main" id="{0A62E55A-8A09-2319-27BB-1C38A706CDB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5001" name="Graphic 1063">
                  <a:extLst>
                    <a:ext uri="{FF2B5EF4-FFF2-40B4-BE49-F238E27FC236}">
                      <a16:creationId xmlns:a16="http://schemas.microsoft.com/office/drawing/2014/main" id="{DE4A93E1-1730-E788-4CC7-8BE5BD2498D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984" name="Graphic 1046">
                <a:extLst>
                  <a:ext uri="{FF2B5EF4-FFF2-40B4-BE49-F238E27FC236}">
                    <a16:creationId xmlns:a16="http://schemas.microsoft.com/office/drawing/2014/main" id="{3F2C19BF-2C37-5BE4-87BB-71317EAFE21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985" name="Graphic 1047">
                <a:extLst>
                  <a:ext uri="{FF2B5EF4-FFF2-40B4-BE49-F238E27FC236}">
                    <a16:creationId xmlns:a16="http://schemas.microsoft.com/office/drawing/2014/main" id="{62AD91BA-66F4-0CA5-F8A1-D64D87E5187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986" name="Graphic 1048">
                <a:extLst>
                  <a:ext uri="{FF2B5EF4-FFF2-40B4-BE49-F238E27FC236}">
                    <a16:creationId xmlns:a16="http://schemas.microsoft.com/office/drawing/2014/main" id="{0B2EB4B9-BEFF-8B10-869E-31EE75F55D0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987" name="Graphic 1049">
                <a:extLst>
                  <a:ext uri="{FF2B5EF4-FFF2-40B4-BE49-F238E27FC236}">
                    <a16:creationId xmlns:a16="http://schemas.microsoft.com/office/drawing/2014/main" id="{BA235F7B-FB57-B997-D43E-4A0837AE07C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51" name="Group 13">
              <a:extLst>
                <a:ext uri="{FF2B5EF4-FFF2-40B4-BE49-F238E27FC236}">
                  <a16:creationId xmlns:a16="http://schemas.microsoft.com/office/drawing/2014/main" id="{AB617E40-AAF6-A4AB-4802-939C0CFF4D18}"/>
                </a:ext>
              </a:extLst>
            </p:cNvPr>
            <p:cNvGrpSpPr/>
            <p:nvPr/>
          </p:nvGrpSpPr>
          <p:grpSpPr>
            <a:xfrm>
              <a:off x="1327381" y="3720626"/>
              <a:ext cx="125864" cy="124330"/>
              <a:chOff x="5071590" y="2724817"/>
              <a:chExt cx="1901239" cy="1655213"/>
            </a:xfrm>
          </p:grpSpPr>
          <p:grpSp>
            <p:nvGrpSpPr>
              <p:cNvPr id="4941" name="Group 1003">
                <a:extLst>
                  <a:ext uri="{FF2B5EF4-FFF2-40B4-BE49-F238E27FC236}">
                    <a16:creationId xmlns:a16="http://schemas.microsoft.com/office/drawing/2014/main" id="{7FB18EBD-32A3-1512-8FF8-C5AB8C2CD677}"/>
                  </a:ext>
                </a:extLst>
              </p:cNvPr>
              <p:cNvGrpSpPr/>
              <p:nvPr/>
            </p:nvGrpSpPr>
            <p:grpSpPr>
              <a:xfrm>
                <a:off x="5071590" y="2724817"/>
                <a:ext cx="1901239" cy="1655213"/>
                <a:chOff x="5071590" y="2724817"/>
                <a:chExt cx="1901239" cy="1655213"/>
              </a:xfrm>
            </p:grpSpPr>
            <p:grpSp>
              <p:nvGrpSpPr>
                <p:cNvPr id="4946" name="Group 1008">
                  <a:extLst>
                    <a:ext uri="{FF2B5EF4-FFF2-40B4-BE49-F238E27FC236}">
                      <a16:creationId xmlns:a16="http://schemas.microsoft.com/office/drawing/2014/main" id="{790A133B-E98B-3822-1E66-5072259A49C7}"/>
                    </a:ext>
                  </a:extLst>
                </p:cNvPr>
                <p:cNvGrpSpPr/>
                <p:nvPr/>
              </p:nvGrpSpPr>
              <p:grpSpPr>
                <a:xfrm>
                  <a:off x="5071590" y="2724817"/>
                  <a:ext cx="1901239" cy="1655213"/>
                  <a:chOff x="1798565" y="3314011"/>
                  <a:chExt cx="971569" cy="971569"/>
                </a:xfrm>
              </p:grpSpPr>
              <p:sp>
                <p:nvSpPr>
                  <p:cNvPr id="4960" name="Oval 1022">
                    <a:extLst>
                      <a:ext uri="{FF2B5EF4-FFF2-40B4-BE49-F238E27FC236}">
                        <a16:creationId xmlns:a16="http://schemas.microsoft.com/office/drawing/2014/main" id="{BB333C33-D8C9-B902-39A5-5C1E2CADCDA0}"/>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961" name="Group 1023">
                    <a:extLst>
                      <a:ext uri="{FF2B5EF4-FFF2-40B4-BE49-F238E27FC236}">
                        <a16:creationId xmlns:a16="http://schemas.microsoft.com/office/drawing/2014/main" id="{5D8F8228-D65C-C354-DDA9-BE4AC50FC8A3}"/>
                      </a:ext>
                    </a:extLst>
                  </p:cNvPr>
                  <p:cNvGrpSpPr/>
                  <p:nvPr/>
                </p:nvGrpSpPr>
                <p:grpSpPr>
                  <a:xfrm>
                    <a:off x="1895984" y="3499461"/>
                    <a:ext cx="776734" cy="632248"/>
                    <a:chOff x="6556107" y="1328513"/>
                    <a:chExt cx="4136389" cy="3366966"/>
                  </a:xfrm>
                </p:grpSpPr>
                <p:pic>
                  <p:nvPicPr>
                    <p:cNvPr id="4962" name="Graphic 1024">
                      <a:extLst>
                        <a:ext uri="{FF2B5EF4-FFF2-40B4-BE49-F238E27FC236}">
                          <a16:creationId xmlns:a16="http://schemas.microsoft.com/office/drawing/2014/main" id="{8ED55834-764D-304C-4DD4-452BF23AD2E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963" name="Graphic 1025">
                      <a:extLst>
                        <a:ext uri="{FF2B5EF4-FFF2-40B4-BE49-F238E27FC236}">
                          <a16:creationId xmlns:a16="http://schemas.microsoft.com/office/drawing/2014/main" id="{174582D5-06D8-E5CC-93A2-522CC0B7201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964" name="Graphic 1026">
                      <a:extLst>
                        <a:ext uri="{FF2B5EF4-FFF2-40B4-BE49-F238E27FC236}">
                          <a16:creationId xmlns:a16="http://schemas.microsoft.com/office/drawing/2014/main" id="{897DC933-1792-D112-CE51-C1CF4D7080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965" name="Graphic 1027">
                      <a:extLst>
                        <a:ext uri="{FF2B5EF4-FFF2-40B4-BE49-F238E27FC236}">
                          <a16:creationId xmlns:a16="http://schemas.microsoft.com/office/drawing/2014/main" id="{EF666A11-83E5-EE4F-C97D-F8F931C18A4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966" name="Graphic 1028">
                      <a:extLst>
                        <a:ext uri="{FF2B5EF4-FFF2-40B4-BE49-F238E27FC236}">
                          <a16:creationId xmlns:a16="http://schemas.microsoft.com/office/drawing/2014/main" id="{AA86907E-AB29-86BC-34C9-EA36108D1B9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967" name="Graphic 1029">
                      <a:extLst>
                        <a:ext uri="{FF2B5EF4-FFF2-40B4-BE49-F238E27FC236}">
                          <a16:creationId xmlns:a16="http://schemas.microsoft.com/office/drawing/2014/main" id="{15C18BD4-53EC-B2D7-CA7C-24A7C968E0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968" name="Graphic 1030">
                      <a:extLst>
                        <a:ext uri="{FF2B5EF4-FFF2-40B4-BE49-F238E27FC236}">
                          <a16:creationId xmlns:a16="http://schemas.microsoft.com/office/drawing/2014/main" id="{90FB9706-2BD6-2CE2-57D7-76F41073B66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969" name="Graphic 1031">
                      <a:extLst>
                        <a:ext uri="{FF2B5EF4-FFF2-40B4-BE49-F238E27FC236}">
                          <a16:creationId xmlns:a16="http://schemas.microsoft.com/office/drawing/2014/main" id="{03AC6E82-F48F-8EED-3290-EEDA9628841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970" name="Graphic 1032">
                      <a:extLst>
                        <a:ext uri="{FF2B5EF4-FFF2-40B4-BE49-F238E27FC236}">
                          <a16:creationId xmlns:a16="http://schemas.microsoft.com/office/drawing/2014/main" id="{4467B419-C5E2-703E-CD19-F1F8B2DC414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971" name="Graphic 1033">
                      <a:extLst>
                        <a:ext uri="{FF2B5EF4-FFF2-40B4-BE49-F238E27FC236}">
                          <a16:creationId xmlns:a16="http://schemas.microsoft.com/office/drawing/2014/main" id="{DA2A2148-DD56-B4C8-3CFC-867081F2E1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972" name="Graphic 1034">
                      <a:extLst>
                        <a:ext uri="{FF2B5EF4-FFF2-40B4-BE49-F238E27FC236}">
                          <a16:creationId xmlns:a16="http://schemas.microsoft.com/office/drawing/2014/main" id="{80B57406-48A0-C6CE-9A71-58B943E3B85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973" name="Graphic 1035">
                      <a:extLst>
                        <a:ext uri="{FF2B5EF4-FFF2-40B4-BE49-F238E27FC236}">
                          <a16:creationId xmlns:a16="http://schemas.microsoft.com/office/drawing/2014/main" id="{7259BF21-3B86-B2EA-F5E8-F7DAA6797E3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974" name="Graphic 1036">
                      <a:extLst>
                        <a:ext uri="{FF2B5EF4-FFF2-40B4-BE49-F238E27FC236}">
                          <a16:creationId xmlns:a16="http://schemas.microsoft.com/office/drawing/2014/main" id="{B4A56D36-6502-969E-4606-62B5109C0A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975" name="Graphic 1037">
                      <a:extLst>
                        <a:ext uri="{FF2B5EF4-FFF2-40B4-BE49-F238E27FC236}">
                          <a16:creationId xmlns:a16="http://schemas.microsoft.com/office/drawing/2014/main" id="{0D3852A3-BF01-1E7D-917C-87126627AEA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976" name="Graphic 1038">
                      <a:extLst>
                        <a:ext uri="{FF2B5EF4-FFF2-40B4-BE49-F238E27FC236}">
                          <a16:creationId xmlns:a16="http://schemas.microsoft.com/office/drawing/2014/main" id="{D0AC78E1-D5DA-AB7A-510B-D8AD2650EA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977" name="Graphic 1039">
                      <a:extLst>
                        <a:ext uri="{FF2B5EF4-FFF2-40B4-BE49-F238E27FC236}">
                          <a16:creationId xmlns:a16="http://schemas.microsoft.com/office/drawing/2014/main" id="{D907BB66-4606-4C7C-B355-D1099FE4917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978" name="Graphic 1040">
                      <a:extLst>
                        <a:ext uri="{FF2B5EF4-FFF2-40B4-BE49-F238E27FC236}">
                          <a16:creationId xmlns:a16="http://schemas.microsoft.com/office/drawing/2014/main" id="{0B62CB94-08A5-C9C1-34E9-515F2F32E7E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979" name="Graphic 1041">
                      <a:extLst>
                        <a:ext uri="{FF2B5EF4-FFF2-40B4-BE49-F238E27FC236}">
                          <a16:creationId xmlns:a16="http://schemas.microsoft.com/office/drawing/2014/main" id="{4C6AEB5E-9652-B8DE-541E-D533306464C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980" name="Graphic 1042">
                      <a:extLst>
                        <a:ext uri="{FF2B5EF4-FFF2-40B4-BE49-F238E27FC236}">
                          <a16:creationId xmlns:a16="http://schemas.microsoft.com/office/drawing/2014/main" id="{759A7B84-8D0E-28EF-58EA-10C4AF6D951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981" name="Graphic 1043">
                      <a:extLst>
                        <a:ext uri="{FF2B5EF4-FFF2-40B4-BE49-F238E27FC236}">
                          <a16:creationId xmlns:a16="http://schemas.microsoft.com/office/drawing/2014/main" id="{AD142C9D-603B-58AD-2B64-13A4B808855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982" name="Graphic 1044">
                      <a:extLst>
                        <a:ext uri="{FF2B5EF4-FFF2-40B4-BE49-F238E27FC236}">
                          <a16:creationId xmlns:a16="http://schemas.microsoft.com/office/drawing/2014/main" id="{453E0962-6820-104C-9341-07B15F5B27E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947" name="Graphic 1009">
                  <a:extLst>
                    <a:ext uri="{FF2B5EF4-FFF2-40B4-BE49-F238E27FC236}">
                      <a16:creationId xmlns:a16="http://schemas.microsoft.com/office/drawing/2014/main" id="{69E3F7CD-BA6C-FE81-3D8C-D650F243AD0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948" name="Graphic 1010">
                  <a:extLst>
                    <a:ext uri="{FF2B5EF4-FFF2-40B4-BE49-F238E27FC236}">
                      <a16:creationId xmlns:a16="http://schemas.microsoft.com/office/drawing/2014/main" id="{E5E455D0-28C1-733C-DED6-7CCA4B8FA61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949" name="Graphic 1011">
                  <a:extLst>
                    <a:ext uri="{FF2B5EF4-FFF2-40B4-BE49-F238E27FC236}">
                      <a16:creationId xmlns:a16="http://schemas.microsoft.com/office/drawing/2014/main" id="{143B337A-D46D-8518-DD3A-0BA238DEF60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950" name="Graphic 1012">
                  <a:extLst>
                    <a:ext uri="{FF2B5EF4-FFF2-40B4-BE49-F238E27FC236}">
                      <a16:creationId xmlns:a16="http://schemas.microsoft.com/office/drawing/2014/main" id="{21345D48-E18F-943E-53D9-8835C2481F3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951" name="Graphic 1013">
                  <a:extLst>
                    <a:ext uri="{FF2B5EF4-FFF2-40B4-BE49-F238E27FC236}">
                      <a16:creationId xmlns:a16="http://schemas.microsoft.com/office/drawing/2014/main" id="{15A2F741-5214-FD36-489A-D0A8A890B80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952" name="Graphic 1014">
                  <a:extLst>
                    <a:ext uri="{FF2B5EF4-FFF2-40B4-BE49-F238E27FC236}">
                      <a16:creationId xmlns:a16="http://schemas.microsoft.com/office/drawing/2014/main" id="{6956B1D9-779F-E64A-5D43-10912A9C62D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953" name="Graphic 1015">
                  <a:extLst>
                    <a:ext uri="{FF2B5EF4-FFF2-40B4-BE49-F238E27FC236}">
                      <a16:creationId xmlns:a16="http://schemas.microsoft.com/office/drawing/2014/main" id="{5C00F1C4-DCB2-555D-3FA8-29A7DBB5C5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954" name="Graphic 1016">
                  <a:extLst>
                    <a:ext uri="{FF2B5EF4-FFF2-40B4-BE49-F238E27FC236}">
                      <a16:creationId xmlns:a16="http://schemas.microsoft.com/office/drawing/2014/main" id="{AF661C3C-828F-58C2-7F69-1F3BD0B571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955" name="Graphic 1017">
                  <a:extLst>
                    <a:ext uri="{FF2B5EF4-FFF2-40B4-BE49-F238E27FC236}">
                      <a16:creationId xmlns:a16="http://schemas.microsoft.com/office/drawing/2014/main" id="{54E123F0-1302-AB4E-4888-C3625412834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956" name="Graphic 1018">
                  <a:extLst>
                    <a:ext uri="{FF2B5EF4-FFF2-40B4-BE49-F238E27FC236}">
                      <a16:creationId xmlns:a16="http://schemas.microsoft.com/office/drawing/2014/main" id="{4F879921-DE5D-4569-5997-910BF36E6D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957" name="Graphic 1019">
                  <a:extLst>
                    <a:ext uri="{FF2B5EF4-FFF2-40B4-BE49-F238E27FC236}">
                      <a16:creationId xmlns:a16="http://schemas.microsoft.com/office/drawing/2014/main" id="{57EBA51F-9DBE-C5C7-7FB5-A728C8B7B0A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958" name="Graphic 1020">
                  <a:extLst>
                    <a:ext uri="{FF2B5EF4-FFF2-40B4-BE49-F238E27FC236}">
                      <a16:creationId xmlns:a16="http://schemas.microsoft.com/office/drawing/2014/main" id="{0B662F9B-8E77-43D5-F404-80C218F938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959" name="Graphic 1021">
                  <a:extLst>
                    <a:ext uri="{FF2B5EF4-FFF2-40B4-BE49-F238E27FC236}">
                      <a16:creationId xmlns:a16="http://schemas.microsoft.com/office/drawing/2014/main" id="{571E1192-14D1-3A57-1E1D-6F2FCD61282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942" name="Graphic 1004">
                <a:extLst>
                  <a:ext uri="{FF2B5EF4-FFF2-40B4-BE49-F238E27FC236}">
                    <a16:creationId xmlns:a16="http://schemas.microsoft.com/office/drawing/2014/main" id="{3ED86641-204C-8AD2-10F3-C5C4F00E5DC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943" name="Graphic 1005">
                <a:extLst>
                  <a:ext uri="{FF2B5EF4-FFF2-40B4-BE49-F238E27FC236}">
                    <a16:creationId xmlns:a16="http://schemas.microsoft.com/office/drawing/2014/main" id="{0ED32318-2772-2841-7D8B-93FE802A6C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944" name="Graphic 1006">
                <a:extLst>
                  <a:ext uri="{FF2B5EF4-FFF2-40B4-BE49-F238E27FC236}">
                    <a16:creationId xmlns:a16="http://schemas.microsoft.com/office/drawing/2014/main" id="{F15374D2-F203-7592-E2AD-49C881D120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945" name="Graphic 1007">
                <a:extLst>
                  <a:ext uri="{FF2B5EF4-FFF2-40B4-BE49-F238E27FC236}">
                    <a16:creationId xmlns:a16="http://schemas.microsoft.com/office/drawing/2014/main" id="{A894DC91-61B1-45E8-21F2-D3D74BD1F6E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52" name="Group 14">
              <a:extLst>
                <a:ext uri="{FF2B5EF4-FFF2-40B4-BE49-F238E27FC236}">
                  <a16:creationId xmlns:a16="http://schemas.microsoft.com/office/drawing/2014/main" id="{FEB4098E-9B23-CAA2-DB6C-2BEAD9E6E5E2}"/>
                </a:ext>
              </a:extLst>
            </p:cNvPr>
            <p:cNvGrpSpPr/>
            <p:nvPr/>
          </p:nvGrpSpPr>
          <p:grpSpPr>
            <a:xfrm>
              <a:off x="1225142" y="3780434"/>
              <a:ext cx="61436" cy="60687"/>
              <a:chOff x="5071590" y="2724817"/>
              <a:chExt cx="1901239" cy="1655213"/>
            </a:xfrm>
          </p:grpSpPr>
          <p:grpSp>
            <p:nvGrpSpPr>
              <p:cNvPr id="4899" name="Group 961">
                <a:extLst>
                  <a:ext uri="{FF2B5EF4-FFF2-40B4-BE49-F238E27FC236}">
                    <a16:creationId xmlns:a16="http://schemas.microsoft.com/office/drawing/2014/main" id="{503DEFD6-7CD4-B097-2A71-B620B995B03D}"/>
                  </a:ext>
                </a:extLst>
              </p:cNvPr>
              <p:cNvGrpSpPr/>
              <p:nvPr/>
            </p:nvGrpSpPr>
            <p:grpSpPr>
              <a:xfrm>
                <a:off x="5071590" y="2724817"/>
                <a:ext cx="1901239" cy="1655213"/>
                <a:chOff x="5071590" y="2724817"/>
                <a:chExt cx="1901239" cy="1655213"/>
              </a:xfrm>
            </p:grpSpPr>
            <p:grpSp>
              <p:nvGrpSpPr>
                <p:cNvPr id="4904" name="Group 966">
                  <a:extLst>
                    <a:ext uri="{FF2B5EF4-FFF2-40B4-BE49-F238E27FC236}">
                      <a16:creationId xmlns:a16="http://schemas.microsoft.com/office/drawing/2014/main" id="{2F6B3537-FBC5-42F2-E1CC-68F9E77E08A1}"/>
                    </a:ext>
                  </a:extLst>
                </p:cNvPr>
                <p:cNvGrpSpPr/>
                <p:nvPr/>
              </p:nvGrpSpPr>
              <p:grpSpPr>
                <a:xfrm>
                  <a:off x="5071590" y="2724817"/>
                  <a:ext cx="1901239" cy="1655213"/>
                  <a:chOff x="1798565" y="3314011"/>
                  <a:chExt cx="971569" cy="971569"/>
                </a:xfrm>
              </p:grpSpPr>
              <p:sp>
                <p:nvSpPr>
                  <p:cNvPr id="4918" name="Oval 980">
                    <a:extLst>
                      <a:ext uri="{FF2B5EF4-FFF2-40B4-BE49-F238E27FC236}">
                        <a16:creationId xmlns:a16="http://schemas.microsoft.com/office/drawing/2014/main" id="{0AAE46E3-5126-CCC4-7304-57171FA220B0}"/>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919" name="Group 981">
                    <a:extLst>
                      <a:ext uri="{FF2B5EF4-FFF2-40B4-BE49-F238E27FC236}">
                        <a16:creationId xmlns:a16="http://schemas.microsoft.com/office/drawing/2014/main" id="{1EB6232B-E5DE-88B6-4EE7-2779964388D3}"/>
                      </a:ext>
                    </a:extLst>
                  </p:cNvPr>
                  <p:cNvGrpSpPr/>
                  <p:nvPr/>
                </p:nvGrpSpPr>
                <p:grpSpPr>
                  <a:xfrm>
                    <a:off x="1895984" y="3499461"/>
                    <a:ext cx="776734" cy="632248"/>
                    <a:chOff x="6556107" y="1328513"/>
                    <a:chExt cx="4136389" cy="3366966"/>
                  </a:xfrm>
                </p:grpSpPr>
                <p:pic>
                  <p:nvPicPr>
                    <p:cNvPr id="4920" name="Graphic 982">
                      <a:extLst>
                        <a:ext uri="{FF2B5EF4-FFF2-40B4-BE49-F238E27FC236}">
                          <a16:creationId xmlns:a16="http://schemas.microsoft.com/office/drawing/2014/main" id="{AE0CD5C0-EA1E-951C-4F02-5FED504A97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921" name="Graphic 983">
                      <a:extLst>
                        <a:ext uri="{FF2B5EF4-FFF2-40B4-BE49-F238E27FC236}">
                          <a16:creationId xmlns:a16="http://schemas.microsoft.com/office/drawing/2014/main" id="{EDF630B8-1E57-3C43-E484-D6F1065D38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922" name="Graphic 984">
                      <a:extLst>
                        <a:ext uri="{FF2B5EF4-FFF2-40B4-BE49-F238E27FC236}">
                          <a16:creationId xmlns:a16="http://schemas.microsoft.com/office/drawing/2014/main" id="{006F3330-6FD2-FC19-596E-484245EDAED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923" name="Graphic 985">
                      <a:extLst>
                        <a:ext uri="{FF2B5EF4-FFF2-40B4-BE49-F238E27FC236}">
                          <a16:creationId xmlns:a16="http://schemas.microsoft.com/office/drawing/2014/main" id="{2A4F25EA-E5BF-D4A2-B4CE-A6B306D49AE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924" name="Graphic 986">
                      <a:extLst>
                        <a:ext uri="{FF2B5EF4-FFF2-40B4-BE49-F238E27FC236}">
                          <a16:creationId xmlns:a16="http://schemas.microsoft.com/office/drawing/2014/main" id="{F2145ED3-223B-3006-2489-0957D0C791F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925" name="Graphic 987">
                      <a:extLst>
                        <a:ext uri="{FF2B5EF4-FFF2-40B4-BE49-F238E27FC236}">
                          <a16:creationId xmlns:a16="http://schemas.microsoft.com/office/drawing/2014/main" id="{6CFB54FB-70A1-7F30-6C63-5816A7CD95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926" name="Graphic 988">
                      <a:extLst>
                        <a:ext uri="{FF2B5EF4-FFF2-40B4-BE49-F238E27FC236}">
                          <a16:creationId xmlns:a16="http://schemas.microsoft.com/office/drawing/2014/main" id="{BB8DA2EE-E683-4E09-6070-13DD7553AC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927" name="Graphic 989">
                      <a:extLst>
                        <a:ext uri="{FF2B5EF4-FFF2-40B4-BE49-F238E27FC236}">
                          <a16:creationId xmlns:a16="http://schemas.microsoft.com/office/drawing/2014/main" id="{491AB589-7757-DD57-BD50-CC011F0DBA2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928" name="Graphic 990">
                      <a:extLst>
                        <a:ext uri="{FF2B5EF4-FFF2-40B4-BE49-F238E27FC236}">
                          <a16:creationId xmlns:a16="http://schemas.microsoft.com/office/drawing/2014/main" id="{D8712961-C811-EC60-1FA8-E2F5305F39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929" name="Graphic 991">
                      <a:extLst>
                        <a:ext uri="{FF2B5EF4-FFF2-40B4-BE49-F238E27FC236}">
                          <a16:creationId xmlns:a16="http://schemas.microsoft.com/office/drawing/2014/main" id="{FFDA7DD4-1681-E7FB-66DC-5E98ABD2A4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930" name="Graphic 992">
                      <a:extLst>
                        <a:ext uri="{FF2B5EF4-FFF2-40B4-BE49-F238E27FC236}">
                          <a16:creationId xmlns:a16="http://schemas.microsoft.com/office/drawing/2014/main" id="{2C0B84D5-7F10-4C29-F870-52395488FA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931" name="Graphic 993">
                      <a:extLst>
                        <a:ext uri="{FF2B5EF4-FFF2-40B4-BE49-F238E27FC236}">
                          <a16:creationId xmlns:a16="http://schemas.microsoft.com/office/drawing/2014/main" id="{1EC17475-8275-5707-5E16-C5205605E76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932" name="Graphic 994">
                      <a:extLst>
                        <a:ext uri="{FF2B5EF4-FFF2-40B4-BE49-F238E27FC236}">
                          <a16:creationId xmlns:a16="http://schemas.microsoft.com/office/drawing/2014/main" id="{CB0E4F94-B347-506A-D282-73BC063777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933" name="Graphic 995">
                      <a:extLst>
                        <a:ext uri="{FF2B5EF4-FFF2-40B4-BE49-F238E27FC236}">
                          <a16:creationId xmlns:a16="http://schemas.microsoft.com/office/drawing/2014/main" id="{BE114A1D-3B1C-D40C-DC3E-6CD5054177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934" name="Graphic 996">
                      <a:extLst>
                        <a:ext uri="{FF2B5EF4-FFF2-40B4-BE49-F238E27FC236}">
                          <a16:creationId xmlns:a16="http://schemas.microsoft.com/office/drawing/2014/main" id="{95AE6F55-C349-697E-5E77-152DC77D6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935" name="Graphic 997">
                      <a:extLst>
                        <a:ext uri="{FF2B5EF4-FFF2-40B4-BE49-F238E27FC236}">
                          <a16:creationId xmlns:a16="http://schemas.microsoft.com/office/drawing/2014/main" id="{31160664-05A1-BED6-F1D1-B00DD7594DD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936" name="Graphic 998">
                      <a:extLst>
                        <a:ext uri="{FF2B5EF4-FFF2-40B4-BE49-F238E27FC236}">
                          <a16:creationId xmlns:a16="http://schemas.microsoft.com/office/drawing/2014/main" id="{0056A5B3-F0C6-77B6-0C5A-E53180F6FE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937" name="Graphic 999">
                      <a:extLst>
                        <a:ext uri="{FF2B5EF4-FFF2-40B4-BE49-F238E27FC236}">
                          <a16:creationId xmlns:a16="http://schemas.microsoft.com/office/drawing/2014/main" id="{655824CC-DEEA-AA10-A7A4-3040B5D224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938" name="Graphic 1000">
                      <a:extLst>
                        <a:ext uri="{FF2B5EF4-FFF2-40B4-BE49-F238E27FC236}">
                          <a16:creationId xmlns:a16="http://schemas.microsoft.com/office/drawing/2014/main" id="{3FCFB7D4-9C6C-ADA0-7D87-74B3050DC9A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939" name="Graphic 1001">
                      <a:extLst>
                        <a:ext uri="{FF2B5EF4-FFF2-40B4-BE49-F238E27FC236}">
                          <a16:creationId xmlns:a16="http://schemas.microsoft.com/office/drawing/2014/main" id="{6F2B41D7-1CC1-E046-A972-7912D875E6D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940" name="Graphic 1002">
                      <a:extLst>
                        <a:ext uri="{FF2B5EF4-FFF2-40B4-BE49-F238E27FC236}">
                          <a16:creationId xmlns:a16="http://schemas.microsoft.com/office/drawing/2014/main" id="{D3EC51E0-5CBE-D555-1D16-4FB5F14E807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905" name="Graphic 967">
                  <a:extLst>
                    <a:ext uri="{FF2B5EF4-FFF2-40B4-BE49-F238E27FC236}">
                      <a16:creationId xmlns:a16="http://schemas.microsoft.com/office/drawing/2014/main" id="{504234AE-7139-D7AB-8EF0-3A2630F1A5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906" name="Graphic 968">
                  <a:extLst>
                    <a:ext uri="{FF2B5EF4-FFF2-40B4-BE49-F238E27FC236}">
                      <a16:creationId xmlns:a16="http://schemas.microsoft.com/office/drawing/2014/main" id="{8D0AAFE6-1F22-EE4F-0822-6D01A11A62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907" name="Graphic 969">
                  <a:extLst>
                    <a:ext uri="{FF2B5EF4-FFF2-40B4-BE49-F238E27FC236}">
                      <a16:creationId xmlns:a16="http://schemas.microsoft.com/office/drawing/2014/main" id="{267971BA-1C07-3A5B-29C0-62872E7D7F8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908" name="Graphic 970">
                  <a:extLst>
                    <a:ext uri="{FF2B5EF4-FFF2-40B4-BE49-F238E27FC236}">
                      <a16:creationId xmlns:a16="http://schemas.microsoft.com/office/drawing/2014/main" id="{CB336CC9-62D0-74C4-E4A3-5E57B8CE094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909" name="Graphic 971">
                  <a:extLst>
                    <a:ext uri="{FF2B5EF4-FFF2-40B4-BE49-F238E27FC236}">
                      <a16:creationId xmlns:a16="http://schemas.microsoft.com/office/drawing/2014/main" id="{31476B79-4757-4476-A825-87B9EF4B30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910" name="Graphic 972">
                  <a:extLst>
                    <a:ext uri="{FF2B5EF4-FFF2-40B4-BE49-F238E27FC236}">
                      <a16:creationId xmlns:a16="http://schemas.microsoft.com/office/drawing/2014/main" id="{64484605-F121-8501-0218-B5007B09238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911" name="Graphic 973">
                  <a:extLst>
                    <a:ext uri="{FF2B5EF4-FFF2-40B4-BE49-F238E27FC236}">
                      <a16:creationId xmlns:a16="http://schemas.microsoft.com/office/drawing/2014/main" id="{3A9D61FB-9E63-639C-895B-85FC50AA51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912" name="Graphic 974">
                  <a:extLst>
                    <a:ext uri="{FF2B5EF4-FFF2-40B4-BE49-F238E27FC236}">
                      <a16:creationId xmlns:a16="http://schemas.microsoft.com/office/drawing/2014/main" id="{1230BD00-6263-5E45-D35A-964C4AB8321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913" name="Graphic 975">
                  <a:extLst>
                    <a:ext uri="{FF2B5EF4-FFF2-40B4-BE49-F238E27FC236}">
                      <a16:creationId xmlns:a16="http://schemas.microsoft.com/office/drawing/2014/main" id="{21A7128B-7C59-AC99-6E7B-D5585B3EC7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914" name="Graphic 976">
                  <a:extLst>
                    <a:ext uri="{FF2B5EF4-FFF2-40B4-BE49-F238E27FC236}">
                      <a16:creationId xmlns:a16="http://schemas.microsoft.com/office/drawing/2014/main" id="{5D8F27F7-2505-513F-438F-4389B281226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915" name="Graphic 977">
                  <a:extLst>
                    <a:ext uri="{FF2B5EF4-FFF2-40B4-BE49-F238E27FC236}">
                      <a16:creationId xmlns:a16="http://schemas.microsoft.com/office/drawing/2014/main" id="{6C997FF0-BCAB-840A-DBCE-FE040790372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916" name="Graphic 978">
                  <a:extLst>
                    <a:ext uri="{FF2B5EF4-FFF2-40B4-BE49-F238E27FC236}">
                      <a16:creationId xmlns:a16="http://schemas.microsoft.com/office/drawing/2014/main" id="{32155AAB-5B72-639F-3854-8F50EC0CB1C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917" name="Graphic 979">
                  <a:extLst>
                    <a:ext uri="{FF2B5EF4-FFF2-40B4-BE49-F238E27FC236}">
                      <a16:creationId xmlns:a16="http://schemas.microsoft.com/office/drawing/2014/main" id="{17E8B747-1338-7D6F-8458-64E4EBB5CCF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900" name="Graphic 962">
                <a:extLst>
                  <a:ext uri="{FF2B5EF4-FFF2-40B4-BE49-F238E27FC236}">
                    <a16:creationId xmlns:a16="http://schemas.microsoft.com/office/drawing/2014/main" id="{3436B0AA-FC89-306A-03A0-2E2854EDBD6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901" name="Graphic 963">
                <a:extLst>
                  <a:ext uri="{FF2B5EF4-FFF2-40B4-BE49-F238E27FC236}">
                    <a16:creationId xmlns:a16="http://schemas.microsoft.com/office/drawing/2014/main" id="{707D8433-3D6E-E0DB-14F8-B2FA376736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902" name="Graphic 964">
                <a:extLst>
                  <a:ext uri="{FF2B5EF4-FFF2-40B4-BE49-F238E27FC236}">
                    <a16:creationId xmlns:a16="http://schemas.microsoft.com/office/drawing/2014/main" id="{908F22DD-7759-3AEC-9F3E-A7E72793F9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903" name="Graphic 965">
                <a:extLst>
                  <a:ext uri="{FF2B5EF4-FFF2-40B4-BE49-F238E27FC236}">
                    <a16:creationId xmlns:a16="http://schemas.microsoft.com/office/drawing/2014/main" id="{7E78F05D-4307-91C6-16F5-1C8BBF8AD74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53" name="Group 15">
              <a:extLst>
                <a:ext uri="{FF2B5EF4-FFF2-40B4-BE49-F238E27FC236}">
                  <a16:creationId xmlns:a16="http://schemas.microsoft.com/office/drawing/2014/main" id="{C00860D1-CCB3-D3E0-0653-BF3A69C80F06}"/>
                </a:ext>
              </a:extLst>
            </p:cNvPr>
            <p:cNvGrpSpPr/>
            <p:nvPr/>
          </p:nvGrpSpPr>
          <p:grpSpPr>
            <a:xfrm>
              <a:off x="826965" y="3368556"/>
              <a:ext cx="163034" cy="161047"/>
              <a:chOff x="5071590" y="2724817"/>
              <a:chExt cx="1901239" cy="1655213"/>
            </a:xfrm>
          </p:grpSpPr>
          <p:grpSp>
            <p:nvGrpSpPr>
              <p:cNvPr id="4857" name="Group 919">
                <a:extLst>
                  <a:ext uri="{FF2B5EF4-FFF2-40B4-BE49-F238E27FC236}">
                    <a16:creationId xmlns:a16="http://schemas.microsoft.com/office/drawing/2014/main" id="{CB968601-6096-1477-4FE1-3234B3B51636}"/>
                  </a:ext>
                </a:extLst>
              </p:cNvPr>
              <p:cNvGrpSpPr/>
              <p:nvPr/>
            </p:nvGrpSpPr>
            <p:grpSpPr>
              <a:xfrm>
                <a:off x="5071590" y="2724817"/>
                <a:ext cx="1901239" cy="1655213"/>
                <a:chOff x="5071590" y="2724817"/>
                <a:chExt cx="1901239" cy="1655213"/>
              </a:xfrm>
            </p:grpSpPr>
            <p:grpSp>
              <p:nvGrpSpPr>
                <p:cNvPr id="4862" name="Group 924">
                  <a:extLst>
                    <a:ext uri="{FF2B5EF4-FFF2-40B4-BE49-F238E27FC236}">
                      <a16:creationId xmlns:a16="http://schemas.microsoft.com/office/drawing/2014/main" id="{68F8357B-022E-FA24-A578-F048831FACC6}"/>
                    </a:ext>
                  </a:extLst>
                </p:cNvPr>
                <p:cNvGrpSpPr/>
                <p:nvPr/>
              </p:nvGrpSpPr>
              <p:grpSpPr>
                <a:xfrm>
                  <a:off x="5071590" y="2724817"/>
                  <a:ext cx="1901239" cy="1655213"/>
                  <a:chOff x="1798565" y="3314011"/>
                  <a:chExt cx="971569" cy="971569"/>
                </a:xfrm>
              </p:grpSpPr>
              <p:sp>
                <p:nvSpPr>
                  <p:cNvPr id="4876" name="Oval 938">
                    <a:extLst>
                      <a:ext uri="{FF2B5EF4-FFF2-40B4-BE49-F238E27FC236}">
                        <a16:creationId xmlns:a16="http://schemas.microsoft.com/office/drawing/2014/main" id="{96703492-632F-39D7-10A2-E922D51B5B10}"/>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877" name="Group 939">
                    <a:extLst>
                      <a:ext uri="{FF2B5EF4-FFF2-40B4-BE49-F238E27FC236}">
                        <a16:creationId xmlns:a16="http://schemas.microsoft.com/office/drawing/2014/main" id="{522BFFD7-BD1F-6976-120C-776C9E7509B6}"/>
                      </a:ext>
                    </a:extLst>
                  </p:cNvPr>
                  <p:cNvGrpSpPr/>
                  <p:nvPr/>
                </p:nvGrpSpPr>
                <p:grpSpPr>
                  <a:xfrm>
                    <a:off x="1895984" y="3499461"/>
                    <a:ext cx="776734" cy="632248"/>
                    <a:chOff x="6556107" y="1328513"/>
                    <a:chExt cx="4136389" cy="3366966"/>
                  </a:xfrm>
                </p:grpSpPr>
                <p:pic>
                  <p:nvPicPr>
                    <p:cNvPr id="4878" name="Graphic 940">
                      <a:extLst>
                        <a:ext uri="{FF2B5EF4-FFF2-40B4-BE49-F238E27FC236}">
                          <a16:creationId xmlns:a16="http://schemas.microsoft.com/office/drawing/2014/main" id="{DAA585FB-15B1-D34A-CD2C-CDC3AFACB6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879" name="Graphic 941">
                      <a:extLst>
                        <a:ext uri="{FF2B5EF4-FFF2-40B4-BE49-F238E27FC236}">
                          <a16:creationId xmlns:a16="http://schemas.microsoft.com/office/drawing/2014/main" id="{1A451BAB-FB6C-C838-0C15-DED6195420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880" name="Graphic 942">
                      <a:extLst>
                        <a:ext uri="{FF2B5EF4-FFF2-40B4-BE49-F238E27FC236}">
                          <a16:creationId xmlns:a16="http://schemas.microsoft.com/office/drawing/2014/main" id="{C7E966A5-4C8B-8F45-D2F3-F5CB8D2FD4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881" name="Graphic 943">
                      <a:extLst>
                        <a:ext uri="{FF2B5EF4-FFF2-40B4-BE49-F238E27FC236}">
                          <a16:creationId xmlns:a16="http://schemas.microsoft.com/office/drawing/2014/main" id="{60F6CD3E-54D6-2788-C262-BD3CB86A8C6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882" name="Graphic 944">
                      <a:extLst>
                        <a:ext uri="{FF2B5EF4-FFF2-40B4-BE49-F238E27FC236}">
                          <a16:creationId xmlns:a16="http://schemas.microsoft.com/office/drawing/2014/main" id="{6C807DCC-EF85-4F65-5DD2-E0E6D1124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883" name="Graphic 945">
                      <a:extLst>
                        <a:ext uri="{FF2B5EF4-FFF2-40B4-BE49-F238E27FC236}">
                          <a16:creationId xmlns:a16="http://schemas.microsoft.com/office/drawing/2014/main" id="{52D9A21F-3F83-3614-87D2-D0F9A20BDE8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884" name="Graphic 946">
                      <a:extLst>
                        <a:ext uri="{FF2B5EF4-FFF2-40B4-BE49-F238E27FC236}">
                          <a16:creationId xmlns:a16="http://schemas.microsoft.com/office/drawing/2014/main" id="{7CA13E79-CBE7-DEC8-F977-84A4442299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885" name="Graphic 947">
                      <a:extLst>
                        <a:ext uri="{FF2B5EF4-FFF2-40B4-BE49-F238E27FC236}">
                          <a16:creationId xmlns:a16="http://schemas.microsoft.com/office/drawing/2014/main" id="{D8EE5DA2-3DDD-C333-9CEE-96190169784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886" name="Graphic 948">
                      <a:extLst>
                        <a:ext uri="{FF2B5EF4-FFF2-40B4-BE49-F238E27FC236}">
                          <a16:creationId xmlns:a16="http://schemas.microsoft.com/office/drawing/2014/main" id="{816878EF-7345-C8D0-4EA9-5D40500BB2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887" name="Graphic 949">
                      <a:extLst>
                        <a:ext uri="{FF2B5EF4-FFF2-40B4-BE49-F238E27FC236}">
                          <a16:creationId xmlns:a16="http://schemas.microsoft.com/office/drawing/2014/main" id="{ED824963-FA47-E402-C69F-39F3296847C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888" name="Graphic 950">
                      <a:extLst>
                        <a:ext uri="{FF2B5EF4-FFF2-40B4-BE49-F238E27FC236}">
                          <a16:creationId xmlns:a16="http://schemas.microsoft.com/office/drawing/2014/main" id="{8F5D81A3-0824-C701-6591-538FC42942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889" name="Graphic 951">
                      <a:extLst>
                        <a:ext uri="{FF2B5EF4-FFF2-40B4-BE49-F238E27FC236}">
                          <a16:creationId xmlns:a16="http://schemas.microsoft.com/office/drawing/2014/main" id="{CE9E328C-5858-2595-EF59-572C57CD68D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890" name="Graphic 952">
                      <a:extLst>
                        <a:ext uri="{FF2B5EF4-FFF2-40B4-BE49-F238E27FC236}">
                          <a16:creationId xmlns:a16="http://schemas.microsoft.com/office/drawing/2014/main" id="{BE49F930-2B0C-5B45-90E7-64F9275647E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891" name="Graphic 953">
                      <a:extLst>
                        <a:ext uri="{FF2B5EF4-FFF2-40B4-BE49-F238E27FC236}">
                          <a16:creationId xmlns:a16="http://schemas.microsoft.com/office/drawing/2014/main" id="{A0D58B67-B32B-3542-83F9-DC05CD4BBF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892" name="Graphic 954">
                      <a:extLst>
                        <a:ext uri="{FF2B5EF4-FFF2-40B4-BE49-F238E27FC236}">
                          <a16:creationId xmlns:a16="http://schemas.microsoft.com/office/drawing/2014/main" id="{B29BF06E-5966-DF93-FF72-0614BC6679C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893" name="Graphic 955">
                      <a:extLst>
                        <a:ext uri="{FF2B5EF4-FFF2-40B4-BE49-F238E27FC236}">
                          <a16:creationId xmlns:a16="http://schemas.microsoft.com/office/drawing/2014/main" id="{8727FAC5-CA71-B342-81BE-9D942E4372A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894" name="Graphic 956">
                      <a:extLst>
                        <a:ext uri="{FF2B5EF4-FFF2-40B4-BE49-F238E27FC236}">
                          <a16:creationId xmlns:a16="http://schemas.microsoft.com/office/drawing/2014/main" id="{3FDA26D7-45EE-CEC0-43FF-53B673384F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895" name="Graphic 957">
                      <a:extLst>
                        <a:ext uri="{FF2B5EF4-FFF2-40B4-BE49-F238E27FC236}">
                          <a16:creationId xmlns:a16="http://schemas.microsoft.com/office/drawing/2014/main" id="{67410C49-A095-C39E-7663-EE896B5B702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896" name="Graphic 958">
                      <a:extLst>
                        <a:ext uri="{FF2B5EF4-FFF2-40B4-BE49-F238E27FC236}">
                          <a16:creationId xmlns:a16="http://schemas.microsoft.com/office/drawing/2014/main" id="{9296E684-E535-0744-D262-5B6A52EE728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897" name="Graphic 959">
                      <a:extLst>
                        <a:ext uri="{FF2B5EF4-FFF2-40B4-BE49-F238E27FC236}">
                          <a16:creationId xmlns:a16="http://schemas.microsoft.com/office/drawing/2014/main" id="{10654D99-C357-46F2-A4BA-51A96C97A09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898" name="Graphic 960">
                      <a:extLst>
                        <a:ext uri="{FF2B5EF4-FFF2-40B4-BE49-F238E27FC236}">
                          <a16:creationId xmlns:a16="http://schemas.microsoft.com/office/drawing/2014/main" id="{98887AE2-E880-CA68-3AF2-D18141F7BD7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863" name="Graphic 925">
                  <a:extLst>
                    <a:ext uri="{FF2B5EF4-FFF2-40B4-BE49-F238E27FC236}">
                      <a16:creationId xmlns:a16="http://schemas.microsoft.com/office/drawing/2014/main" id="{C1F93761-A7F9-DDD5-12C5-203C1B7B23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864" name="Graphic 926">
                  <a:extLst>
                    <a:ext uri="{FF2B5EF4-FFF2-40B4-BE49-F238E27FC236}">
                      <a16:creationId xmlns:a16="http://schemas.microsoft.com/office/drawing/2014/main" id="{60D48F94-138B-7DD0-E871-1A59F855D3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865" name="Graphic 927">
                  <a:extLst>
                    <a:ext uri="{FF2B5EF4-FFF2-40B4-BE49-F238E27FC236}">
                      <a16:creationId xmlns:a16="http://schemas.microsoft.com/office/drawing/2014/main" id="{DCB1FA08-9043-76BB-74CA-D4EF697290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866" name="Graphic 928">
                  <a:extLst>
                    <a:ext uri="{FF2B5EF4-FFF2-40B4-BE49-F238E27FC236}">
                      <a16:creationId xmlns:a16="http://schemas.microsoft.com/office/drawing/2014/main" id="{B3A4B955-307F-C8B7-B3F5-29CA2B75A0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867" name="Graphic 929">
                  <a:extLst>
                    <a:ext uri="{FF2B5EF4-FFF2-40B4-BE49-F238E27FC236}">
                      <a16:creationId xmlns:a16="http://schemas.microsoft.com/office/drawing/2014/main" id="{CE4916FD-DBEA-4086-10B7-BE2E0B12709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868" name="Graphic 930">
                  <a:extLst>
                    <a:ext uri="{FF2B5EF4-FFF2-40B4-BE49-F238E27FC236}">
                      <a16:creationId xmlns:a16="http://schemas.microsoft.com/office/drawing/2014/main" id="{8E8EF058-0119-C3F7-3F29-7B335CE44C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869" name="Graphic 931">
                  <a:extLst>
                    <a:ext uri="{FF2B5EF4-FFF2-40B4-BE49-F238E27FC236}">
                      <a16:creationId xmlns:a16="http://schemas.microsoft.com/office/drawing/2014/main" id="{90E05088-826F-AA2C-2B66-511F1CEFA10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870" name="Graphic 932">
                  <a:extLst>
                    <a:ext uri="{FF2B5EF4-FFF2-40B4-BE49-F238E27FC236}">
                      <a16:creationId xmlns:a16="http://schemas.microsoft.com/office/drawing/2014/main" id="{95FA14DB-D9F0-8DFE-4B1C-77CBBD1C3C3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871" name="Graphic 933">
                  <a:extLst>
                    <a:ext uri="{FF2B5EF4-FFF2-40B4-BE49-F238E27FC236}">
                      <a16:creationId xmlns:a16="http://schemas.microsoft.com/office/drawing/2014/main" id="{97B2D05C-BC0E-DBC3-1159-6D4ED010095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872" name="Graphic 934">
                  <a:extLst>
                    <a:ext uri="{FF2B5EF4-FFF2-40B4-BE49-F238E27FC236}">
                      <a16:creationId xmlns:a16="http://schemas.microsoft.com/office/drawing/2014/main" id="{4CAB145A-9218-1B75-A1BC-3AD45B68057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873" name="Graphic 935">
                  <a:extLst>
                    <a:ext uri="{FF2B5EF4-FFF2-40B4-BE49-F238E27FC236}">
                      <a16:creationId xmlns:a16="http://schemas.microsoft.com/office/drawing/2014/main" id="{D71F9DD5-51A7-FD00-C776-6DC53EBDA6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874" name="Graphic 936">
                  <a:extLst>
                    <a:ext uri="{FF2B5EF4-FFF2-40B4-BE49-F238E27FC236}">
                      <a16:creationId xmlns:a16="http://schemas.microsoft.com/office/drawing/2014/main" id="{71A1B5C6-6C36-8D6A-4B60-AA8D8601DD3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875" name="Graphic 937">
                  <a:extLst>
                    <a:ext uri="{FF2B5EF4-FFF2-40B4-BE49-F238E27FC236}">
                      <a16:creationId xmlns:a16="http://schemas.microsoft.com/office/drawing/2014/main" id="{F6161C2C-CC88-5E02-CB9A-8BAEF44F8F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858" name="Graphic 920">
                <a:extLst>
                  <a:ext uri="{FF2B5EF4-FFF2-40B4-BE49-F238E27FC236}">
                    <a16:creationId xmlns:a16="http://schemas.microsoft.com/office/drawing/2014/main" id="{4F396C58-F163-3835-AA60-58CC0A98BBE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859" name="Graphic 921">
                <a:extLst>
                  <a:ext uri="{FF2B5EF4-FFF2-40B4-BE49-F238E27FC236}">
                    <a16:creationId xmlns:a16="http://schemas.microsoft.com/office/drawing/2014/main" id="{B3F82400-9BAA-C2AE-10A2-D8826D6682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860" name="Graphic 922">
                <a:extLst>
                  <a:ext uri="{FF2B5EF4-FFF2-40B4-BE49-F238E27FC236}">
                    <a16:creationId xmlns:a16="http://schemas.microsoft.com/office/drawing/2014/main" id="{59B8CAEC-DD94-FB80-2ECE-B47D0E2E15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861" name="Graphic 923">
                <a:extLst>
                  <a:ext uri="{FF2B5EF4-FFF2-40B4-BE49-F238E27FC236}">
                    <a16:creationId xmlns:a16="http://schemas.microsoft.com/office/drawing/2014/main" id="{A4D6549D-B9DB-E6EE-E179-A394662F398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54" name="Group 16">
              <a:extLst>
                <a:ext uri="{FF2B5EF4-FFF2-40B4-BE49-F238E27FC236}">
                  <a16:creationId xmlns:a16="http://schemas.microsoft.com/office/drawing/2014/main" id="{DBF10D81-FA46-11B4-032E-AF13E084ED57}"/>
                </a:ext>
              </a:extLst>
            </p:cNvPr>
            <p:cNvGrpSpPr/>
            <p:nvPr/>
          </p:nvGrpSpPr>
          <p:grpSpPr>
            <a:xfrm>
              <a:off x="493283" y="3400088"/>
              <a:ext cx="116580" cy="115160"/>
              <a:chOff x="5071590" y="2724817"/>
              <a:chExt cx="1901239" cy="1655213"/>
            </a:xfrm>
          </p:grpSpPr>
          <p:grpSp>
            <p:nvGrpSpPr>
              <p:cNvPr id="4815" name="Group 877">
                <a:extLst>
                  <a:ext uri="{FF2B5EF4-FFF2-40B4-BE49-F238E27FC236}">
                    <a16:creationId xmlns:a16="http://schemas.microsoft.com/office/drawing/2014/main" id="{B4EB4658-81F5-000D-16A8-8F6A0F0BD655}"/>
                  </a:ext>
                </a:extLst>
              </p:cNvPr>
              <p:cNvGrpSpPr/>
              <p:nvPr/>
            </p:nvGrpSpPr>
            <p:grpSpPr>
              <a:xfrm>
                <a:off x="5071590" y="2724817"/>
                <a:ext cx="1901239" cy="1655213"/>
                <a:chOff x="5071590" y="2724817"/>
                <a:chExt cx="1901239" cy="1655213"/>
              </a:xfrm>
            </p:grpSpPr>
            <p:grpSp>
              <p:nvGrpSpPr>
                <p:cNvPr id="4820" name="Group 882">
                  <a:extLst>
                    <a:ext uri="{FF2B5EF4-FFF2-40B4-BE49-F238E27FC236}">
                      <a16:creationId xmlns:a16="http://schemas.microsoft.com/office/drawing/2014/main" id="{9B2D8E31-DAC5-811C-8AE9-2F2FEBDA6B7A}"/>
                    </a:ext>
                  </a:extLst>
                </p:cNvPr>
                <p:cNvGrpSpPr/>
                <p:nvPr/>
              </p:nvGrpSpPr>
              <p:grpSpPr>
                <a:xfrm>
                  <a:off x="5071590" y="2724817"/>
                  <a:ext cx="1901239" cy="1655213"/>
                  <a:chOff x="1798565" y="3314011"/>
                  <a:chExt cx="971569" cy="971569"/>
                </a:xfrm>
              </p:grpSpPr>
              <p:sp>
                <p:nvSpPr>
                  <p:cNvPr id="4834" name="Oval 896">
                    <a:extLst>
                      <a:ext uri="{FF2B5EF4-FFF2-40B4-BE49-F238E27FC236}">
                        <a16:creationId xmlns:a16="http://schemas.microsoft.com/office/drawing/2014/main" id="{7A55E364-EBBE-94FF-7881-5D81CA5CCD56}"/>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835" name="Group 897">
                    <a:extLst>
                      <a:ext uri="{FF2B5EF4-FFF2-40B4-BE49-F238E27FC236}">
                        <a16:creationId xmlns:a16="http://schemas.microsoft.com/office/drawing/2014/main" id="{BBEB96E2-441F-F3DB-D757-9F2DF296B665}"/>
                      </a:ext>
                    </a:extLst>
                  </p:cNvPr>
                  <p:cNvGrpSpPr/>
                  <p:nvPr/>
                </p:nvGrpSpPr>
                <p:grpSpPr>
                  <a:xfrm>
                    <a:off x="1895984" y="3499461"/>
                    <a:ext cx="776734" cy="632248"/>
                    <a:chOff x="6556107" y="1328513"/>
                    <a:chExt cx="4136389" cy="3366966"/>
                  </a:xfrm>
                </p:grpSpPr>
                <p:pic>
                  <p:nvPicPr>
                    <p:cNvPr id="4836" name="Graphic 898">
                      <a:extLst>
                        <a:ext uri="{FF2B5EF4-FFF2-40B4-BE49-F238E27FC236}">
                          <a16:creationId xmlns:a16="http://schemas.microsoft.com/office/drawing/2014/main" id="{F9FD7067-FFB1-EA04-D331-DB1C8DBF6B2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837" name="Graphic 899">
                      <a:extLst>
                        <a:ext uri="{FF2B5EF4-FFF2-40B4-BE49-F238E27FC236}">
                          <a16:creationId xmlns:a16="http://schemas.microsoft.com/office/drawing/2014/main" id="{A0C72F3F-339B-D5E6-0738-A045A7ECA14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838" name="Graphic 900">
                      <a:extLst>
                        <a:ext uri="{FF2B5EF4-FFF2-40B4-BE49-F238E27FC236}">
                          <a16:creationId xmlns:a16="http://schemas.microsoft.com/office/drawing/2014/main" id="{4B11AE07-F788-1D73-BDE4-CF19E0F110F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839" name="Graphic 901">
                      <a:extLst>
                        <a:ext uri="{FF2B5EF4-FFF2-40B4-BE49-F238E27FC236}">
                          <a16:creationId xmlns:a16="http://schemas.microsoft.com/office/drawing/2014/main" id="{373813F7-BD0F-343F-8934-52109AF3147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840" name="Graphic 902">
                      <a:extLst>
                        <a:ext uri="{FF2B5EF4-FFF2-40B4-BE49-F238E27FC236}">
                          <a16:creationId xmlns:a16="http://schemas.microsoft.com/office/drawing/2014/main" id="{76CF1E54-4384-F4C7-7BE4-22D319F7265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841" name="Graphic 903">
                      <a:extLst>
                        <a:ext uri="{FF2B5EF4-FFF2-40B4-BE49-F238E27FC236}">
                          <a16:creationId xmlns:a16="http://schemas.microsoft.com/office/drawing/2014/main" id="{99074993-87B6-842F-CF72-AC59AC01C87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842" name="Graphic 904">
                      <a:extLst>
                        <a:ext uri="{FF2B5EF4-FFF2-40B4-BE49-F238E27FC236}">
                          <a16:creationId xmlns:a16="http://schemas.microsoft.com/office/drawing/2014/main" id="{49018A72-A27E-1E25-56E2-108FA7671E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843" name="Graphic 905">
                      <a:extLst>
                        <a:ext uri="{FF2B5EF4-FFF2-40B4-BE49-F238E27FC236}">
                          <a16:creationId xmlns:a16="http://schemas.microsoft.com/office/drawing/2014/main" id="{6BB01AB7-9BEA-8020-D059-F4E0F00510C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844" name="Graphic 906">
                      <a:extLst>
                        <a:ext uri="{FF2B5EF4-FFF2-40B4-BE49-F238E27FC236}">
                          <a16:creationId xmlns:a16="http://schemas.microsoft.com/office/drawing/2014/main" id="{DF43234A-26EB-EDEF-1E7B-D7521D562F2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845" name="Graphic 907">
                      <a:extLst>
                        <a:ext uri="{FF2B5EF4-FFF2-40B4-BE49-F238E27FC236}">
                          <a16:creationId xmlns:a16="http://schemas.microsoft.com/office/drawing/2014/main" id="{456915A6-065A-3315-B67E-B88C76BE45C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846" name="Graphic 908">
                      <a:extLst>
                        <a:ext uri="{FF2B5EF4-FFF2-40B4-BE49-F238E27FC236}">
                          <a16:creationId xmlns:a16="http://schemas.microsoft.com/office/drawing/2014/main" id="{4BA3F7C3-C13A-6FC4-1E07-7CCA896E7A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847" name="Graphic 909">
                      <a:extLst>
                        <a:ext uri="{FF2B5EF4-FFF2-40B4-BE49-F238E27FC236}">
                          <a16:creationId xmlns:a16="http://schemas.microsoft.com/office/drawing/2014/main" id="{666A9C3F-AE52-98B8-E7AB-5088FB202A5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848" name="Graphic 910">
                      <a:extLst>
                        <a:ext uri="{FF2B5EF4-FFF2-40B4-BE49-F238E27FC236}">
                          <a16:creationId xmlns:a16="http://schemas.microsoft.com/office/drawing/2014/main" id="{24339985-6AEE-7570-9CC5-F473B5D1F7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849" name="Graphic 911">
                      <a:extLst>
                        <a:ext uri="{FF2B5EF4-FFF2-40B4-BE49-F238E27FC236}">
                          <a16:creationId xmlns:a16="http://schemas.microsoft.com/office/drawing/2014/main" id="{B42A5D7D-1E96-9DDE-B61F-4797A4BD590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850" name="Graphic 912">
                      <a:extLst>
                        <a:ext uri="{FF2B5EF4-FFF2-40B4-BE49-F238E27FC236}">
                          <a16:creationId xmlns:a16="http://schemas.microsoft.com/office/drawing/2014/main" id="{5C1A3826-E5F0-5705-2295-2A2DF9EF65D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851" name="Graphic 913">
                      <a:extLst>
                        <a:ext uri="{FF2B5EF4-FFF2-40B4-BE49-F238E27FC236}">
                          <a16:creationId xmlns:a16="http://schemas.microsoft.com/office/drawing/2014/main" id="{66BC4DB4-2642-86F4-2D02-1C32803A63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852" name="Graphic 914">
                      <a:extLst>
                        <a:ext uri="{FF2B5EF4-FFF2-40B4-BE49-F238E27FC236}">
                          <a16:creationId xmlns:a16="http://schemas.microsoft.com/office/drawing/2014/main" id="{646BED13-B779-BD87-9A9E-ED1E6BD54C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853" name="Graphic 915">
                      <a:extLst>
                        <a:ext uri="{FF2B5EF4-FFF2-40B4-BE49-F238E27FC236}">
                          <a16:creationId xmlns:a16="http://schemas.microsoft.com/office/drawing/2014/main" id="{9C29CF3E-C9AD-14AF-439E-71F82545A2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854" name="Graphic 916">
                      <a:extLst>
                        <a:ext uri="{FF2B5EF4-FFF2-40B4-BE49-F238E27FC236}">
                          <a16:creationId xmlns:a16="http://schemas.microsoft.com/office/drawing/2014/main" id="{78C359EC-4E71-C530-8F99-D847214F867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855" name="Graphic 917">
                      <a:extLst>
                        <a:ext uri="{FF2B5EF4-FFF2-40B4-BE49-F238E27FC236}">
                          <a16:creationId xmlns:a16="http://schemas.microsoft.com/office/drawing/2014/main" id="{5328FF0F-763C-A6E5-D113-0B2D16C5542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856" name="Graphic 918">
                      <a:extLst>
                        <a:ext uri="{FF2B5EF4-FFF2-40B4-BE49-F238E27FC236}">
                          <a16:creationId xmlns:a16="http://schemas.microsoft.com/office/drawing/2014/main" id="{157D3618-7768-A427-775C-3824F56AFA1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821" name="Graphic 883">
                  <a:extLst>
                    <a:ext uri="{FF2B5EF4-FFF2-40B4-BE49-F238E27FC236}">
                      <a16:creationId xmlns:a16="http://schemas.microsoft.com/office/drawing/2014/main" id="{369A22F8-0598-D007-8BBD-01286CBCC3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822" name="Graphic 884">
                  <a:extLst>
                    <a:ext uri="{FF2B5EF4-FFF2-40B4-BE49-F238E27FC236}">
                      <a16:creationId xmlns:a16="http://schemas.microsoft.com/office/drawing/2014/main" id="{55868FEB-93CC-163D-99D7-F4B795DE8C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823" name="Graphic 885">
                  <a:extLst>
                    <a:ext uri="{FF2B5EF4-FFF2-40B4-BE49-F238E27FC236}">
                      <a16:creationId xmlns:a16="http://schemas.microsoft.com/office/drawing/2014/main" id="{8D6F9871-4223-4DAF-0F2A-5A0CD1814EF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824" name="Graphic 886">
                  <a:extLst>
                    <a:ext uri="{FF2B5EF4-FFF2-40B4-BE49-F238E27FC236}">
                      <a16:creationId xmlns:a16="http://schemas.microsoft.com/office/drawing/2014/main" id="{ACB7F9B7-D41D-3806-C7D8-76B60B57852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825" name="Graphic 887">
                  <a:extLst>
                    <a:ext uri="{FF2B5EF4-FFF2-40B4-BE49-F238E27FC236}">
                      <a16:creationId xmlns:a16="http://schemas.microsoft.com/office/drawing/2014/main" id="{16C40983-48DF-5EBD-451F-6B9BE47052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826" name="Graphic 888">
                  <a:extLst>
                    <a:ext uri="{FF2B5EF4-FFF2-40B4-BE49-F238E27FC236}">
                      <a16:creationId xmlns:a16="http://schemas.microsoft.com/office/drawing/2014/main" id="{E147DEE5-5D31-2F06-669A-34527098CC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827" name="Graphic 889">
                  <a:extLst>
                    <a:ext uri="{FF2B5EF4-FFF2-40B4-BE49-F238E27FC236}">
                      <a16:creationId xmlns:a16="http://schemas.microsoft.com/office/drawing/2014/main" id="{54592D08-BE51-F8CC-B142-5B335629A28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828" name="Graphic 890">
                  <a:extLst>
                    <a:ext uri="{FF2B5EF4-FFF2-40B4-BE49-F238E27FC236}">
                      <a16:creationId xmlns:a16="http://schemas.microsoft.com/office/drawing/2014/main" id="{5241F954-C589-51F9-2CEA-42E26B281F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829" name="Graphic 891">
                  <a:extLst>
                    <a:ext uri="{FF2B5EF4-FFF2-40B4-BE49-F238E27FC236}">
                      <a16:creationId xmlns:a16="http://schemas.microsoft.com/office/drawing/2014/main" id="{01C58FC6-8AA4-2500-CF56-444DD1D2DA6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830" name="Graphic 892">
                  <a:extLst>
                    <a:ext uri="{FF2B5EF4-FFF2-40B4-BE49-F238E27FC236}">
                      <a16:creationId xmlns:a16="http://schemas.microsoft.com/office/drawing/2014/main" id="{A531C9D9-99BC-2291-21BF-3772645729F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831" name="Graphic 893">
                  <a:extLst>
                    <a:ext uri="{FF2B5EF4-FFF2-40B4-BE49-F238E27FC236}">
                      <a16:creationId xmlns:a16="http://schemas.microsoft.com/office/drawing/2014/main" id="{F117D385-61BA-BCF9-7511-1140D0C94DC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832" name="Graphic 894">
                  <a:extLst>
                    <a:ext uri="{FF2B5EF4-FFF2-40B4-BE49-F238E27FC236}">
                      <a16:creationId xmlns:a16="http://schemas.microsoft.com/office/drawing/2014/main" id="{FDF9CFFF-C343-DDAA-76B3-7E5187EBEB5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833" name="Graphic 895">
                  <a:extLst>
                    <a:ext uri="{FF2B5EF4-FFF2-40B4-BE49-F238E27FC236}">
                      <a16:creationId xmlns:a16="http://schemas.microsoft.com/office/drawing/2014/main" id="{22FD50BC-7279-D434-002A-5AE1E9C822E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816" name="Graphic 878">
                <a:extLst>
                  <a:ext uri="{FF2B5EF4-FFF2-40B4-BE49-F238E27FC236}">
                    <a16:creationId xmlns:a16="http://schemas.microsoft.com/office/drawing/2014/main" id="{29124EDB-57D9-0A46-2A88-A12E7F1FCCF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817" name="Graphic 879">
                <a:extLst>
                  <a:ext uri="{FF2B5EF4-FFF2-40B4-BE49-F238E27FC236}">
                    <a16:creationId xmlns:a16="http://schemas.microsoft.com/office/drawing/2014/main" id="{2B6D3619-944D-C9EE-1008-127D49CFD7C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818" name="Graphic 880">
                <a:extLst>
                  <a:ext uri="{FF2B5EF4-FFF2-40B4-BE49-F238E27FC236}">
                    <a16:creationId xmlns:a16="http://schemas.microsoft.com/office/drawing/2014/main" id="{13BED8D2-385D-9398-2852-26A5F02C71F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819" name="Graphic 881">
                <a:extLst>
                  <a:ext uri="{FF2B5EF4-FFF2-40B4-BE49-F238E27FC236}">
                    <a16:creationId xmlns:a16="http://schemas.microsoft.com/office/drawing/2014/main" id="{B17339C9-B06A-F321-9497-E0A2E7A8473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55" name="Group 17">
              <a:extLst>
                <a:ext uri="{FF2B5EF4-FFF2-40B4-BE49-F238E27FC236}">
                  <a16:creationId xmlns:a16="http://schemas.microsoft.com/office/drawing/2014/main" id="{4CFB8FAC-AE58-25BF-8A04-F1D7BAC6960C}"/>
                </a:ext>
              </a:extLst>
            </p:cNvPr>
            <p:cNvGrpSpPr/>
            <p:nvPr/>
          </p:nvGrpSpPr>
          <p:grpSpPr>
            <a:xfrm>
              <a:off x="769910" y="3599170"/>
              <a:ext cx="192351" cy="190007"/>
              <a:chOff x="5071590" y="2724817"/>
              <a:chExt cx="1901239" cy="1655213"/>
            </a:xfrm>
          </p:grpSpPr>
          <p:grpSp>
            <p:nvGrpSpPr>
              <p:cNvPr id="4773" name="Group 835">
                <a:extLst>
                  <a:ext uri="{FF2B5EF4-FFF2-40B4-BE49-F238E27FC236}">
                    <a16:creationId xmlns:a16="http://schemas.microsoft.com/office/drawing/2014/main" id="{429F8BF3-614A-2E39-7E33-D060FB8EC4E9}"/>
                  </a:ext>
                </a:extLst>
              </p:cNvPr>
              <p:cNvGrpSpPr/>
              <p:nvPr/>
            </p:nvGrpSpPr>
            <p:grpSpPr>
              <a:xfrm>
                <a:off x="5071590" y="2724817"/>
                <a:ext cx="1901239" cy="1655213"/>
                <a:chOff x="5071590" y="2724817"/>
                <a:chExt cx="1901239" cy="1655213"/>
              </a:xfrm>
            </p:grpSpPr>
            <p:grpSp>
              <p:nvGrpSpPr>
                <p:cNvPr id="4778" name="Group 840">
                  <a:extLst>
                    <a:ext uri="{FF2B5EF4-FFF2-40B4-BE49-F238E27FC236}">
                      <a16:creationId xmlns:a16="http://schemas.microsoft.com/office/drawing/2014/main" id="{A3C87EF5-B971-BA46-60B4-4FDE11E6C9CB}"/>
                    </a:ext>
                  </a:extLst>
                </p:cNvPr>
                <p:cNvGrpSpPr/>
                <p:nvPr/>
              </p:nvGrpSpPr>
              <p:grpSpPr>
                <a:xfrm>
                  <a:off x="5071590" y="2724817"/>
                  <a:ext cx="1901239" cy="1655213"/>
                  <a:chOff x="1798565" y="3314011"/>
                  <a:chExt cx="971569" cy="971569"/>
                </a:xfrm>
              </p:grpSpPr>
              <p:sp>
                <p:nvSpPr>
                  <p:cNvPr id="4792" name="Oval 854">
                    <a:extLst>
                      <a:ext uri="{FF2B5EF4-FFF2-40B4-BE49-F238E27FC236}">
                        <a16:creationId xmlns:a16="http://schemas.microsoft.com/office/drawing/2014/main" id="{2E1B7305-486A-3259-C6D9-359C7CE45112}"/>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793" name="Group 855">
                    <a:extLst>
                      <a:ext uri="{FF2B5EF4-FFF2-40B4-BE49-F238E27FC236}">
                        <a16:creationId xmlns:a16="http://schemas.microsoft.com/office/drawing/2014/main" id="{66495D16-43D3-EFD2-42C5-D8256F1E6E4F}"/>
                      </a:ext>
                    </a:extLst>
                  </p:cNvPr>
                  <p:cNvGrpSpPr/>
                  <p:nvPr/>
                </p:nvGrpSpPr>
                <p:grpSpPr>
                  <a:xfrm>
                    <a:off x="1895984" y="3499461"/>
                    <a:ext cx="776734" cy="632248"/>
                    <a:chOff x="6556107" y="1328513"/>
                    <a:chExt cx="4136389" cy="3366966"/>
                  </a:xfrm>
                </p:grpSpPr>
                <p:pic>
                  <p:nvPicPr>
                    <p:cNvPr id="4794" name="Graphic 856">
                      <a:extLst>
                        <a:ext uri="{FF2B5EF4-FFF2-40B4-BE49-F238E27FC236}">
                          <a16:creationId xmlns:a16="http://schemas.microsoft.com/office/drawing/2014/main" id="{42FF42C8-80AF-022E-853F-253B720FBA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795" name="Graphic 857">
                      <a:extLst>
                        <a:ext uri="{FF2B5EF4-FFF2-40B4-BE49-F238E27FC236}">
                          <a16:creationId xmlns:a16="http://schemas.microsoft.com/office/drawing/2014/main" id="{F7FE575B-FCB8-64DF-AC44-E7D65862033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796" name="Graphic 858">
                      <a:extLst>
                        <a:ext uri="{FF2B5EF4-FFF2-40B4-BE49-F238E27FC236}">
                          <a16:creationId xmlns:a16="http://schemas.microsoft.com/office/drawing/2014/main" id="{FEF8E828-16EF-BD2C-0F8B-ADB44D4B551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797" name="Graphic 859">
                      <a:extLst>
                        <a:ext uri="{FF2B5EF4-FFF2-40B4-BE49-F238E27FC236}">
                          <a16:creationId xmlns:a16="http://schemas.microsoft.com/office/drawing/2014/main" id="{E7EB5472-E992-6D84-A834-9D512CB73FA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798" name="Graphic 860">
                      <a:extLst>
                        <a:ext uri="{FF2B5EF4-FFF2-40B4-BE49-F238E27FC236}">
                          <a16:creationId xmlns:a16="http://schemas.microsoft.com/office/drawing/2014/main" id="{49BC8C63-5BB7-F5F4-1F30-CCF0343A377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799" name="Graphic 861">
                      <a:extLst>
                        <a:ext uri="{FF2B5EF4-FFF2-40B4-BE49-F238E27FC236}">
                          <a16:creationId xmlns:a16="http://schemas.microsoft.com/office/drawing/2014/main" id="{90C0975A-1520-6BC2-F74B-7161E0FA368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800" name="Graphic 862">
                      <a:extLst>
                        <a:ext uri="{FF2B5EF4-FFF2-40B4-BE49-F238E27FC236}">
                          <a16:creationId xmlns:a16="http://schemas.microsoft.com/office/drawing/2014/main" id="{610F1274-E7F5-A410-C5DA-061986BF13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801" name="Graphic 863">
                      <a:extLst>
                        <a:ext uri="{FF2B5EF4-FFF2-40B4-BE49-F238E27FC236}">
                          <a16:creationId xmlns:a16="http://schemas.microsoft.com/office/drawing/2014/main" id="{8B7C3927-CE12-C72C-CEBD-3AAED0A95DC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802" name="Graphic 864">
                      <a:extLst>
                        <a:ext uri="{FF2B5EF4-FFF2-40B4-BE49-F238E27FC236}">
                          <a16:creationId xmlns:a16="http://schemas.microsoft.com/office/drawing/2014/main" id="{C8B62B47-327A-CFC2-F7C0-FD7140D3ED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803" name="Graphic 865">
                      <a:extLst>
                        <a:ext uri="{FF2B5EF4-FFF2-40B4-BE49-F238E27FC236}">
                          <a16:creationId xmlns:a16="http://schemas.microsoft.com/office/drawing/2014/main" id="{67E39E22-EB42-56D2-9BFA-93EDAA5A68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804" name="Graphic 866">
                      <a:extLst>
                        <a:ext uri="{FF2B5EF4-FFF2-40B4-BE49-F238E27FC236}">
                          <a16:creationId xmlns:a16="http://schemas.microsoft.com/office/drawing/2014/main" id="{7D7F4568-BF00-1D79-6DE4-539F583961D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805" name="Graphic 867">
                      <a:extLst>
                        <a:ext uri="{FF2B5EF4-FFF2-40B4-BE49-F238E27FC236}">
                          <a16:creationId xmlns:a16="http://schemas.microsoft.com/office/drawing/2014/main" id="{6810B87D-CA8C-8B02-12E9-44B9998CDAB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806" name="Graphic 868">
                      <a:extLst>
                        <a:ext uri="{FF2B5EF4-FFF2-40B4-BE49-F238E27FC236}">
                          <a16:creationId xmlns:a16="http://schemas.microsoft.com/office/drawing/2014/main" id="{54BB4A67-498F-BB64-5CC6-FE92FD9969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807" name="Graphic 869">
                      <a:extLst>
                        <a:ext uri="{FF2B5EF4-FFF2-40B4-BE49-F238E27FC236}">
                          <a16:creationId xmlns:a16="http://schemas.microsoft.com/office/drawing/2014/main" id="{FB0CAFB4-3C3A-9393-6EC0-BEB4592615F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808" name="Graphic 870">
                      <a:extLst>
                        <a:ext uri="{FF2B5EF4-FFF2-40B4-BE49-F238E27FC236}">
                          <a16:creationId xmlns:a16="http://schemas.microsoft.com/office/drawing/2014/main" id="{BC59EE24-4891-FA8F-EB12-2F25ACD543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809" name="Graphic 871">
                      <a:extLst>
                        <a:ext uri="{FF2B5EF4-FFF2-40B4-BE49-F238E27FC236}">
                          <a16:creationId xmlns:a16="http://schemas.microsoft.com/office/drawing/2014/main" id="{09557317-434C-9EBD-7D11-CA4F43E41C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810" name="Graphic 872">
                      <a:extLst>
                        <a:ext uri="{FF2B5EF4-FFF2-40B4-BE49-F238E27FC236}">
                          <a16:creationId xmlns:a16="http://schemas.microsoft.com/office/drawing/2014/main" id="{D3FBE615-E8B9-16A7-A4C1-7A374DAB80B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811" name="Graphic 873">
                      <a:extLst>
                        <a:ext uri="{FF2B5EF4-FFF2-40B4-BE49-F238E27FC236}">
                          <a16:creationId xmlns:a16="http://schemas.microsoft.com/office/drawing/2014/main" id="{B82F6EF0-D80F-EF14-438B-56CFCEF018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812" name="Graphic 874">
                      <a:extLst>
                        <a:ext uri="{FF2B5EF4-FFF2-40B4-BE49-F238E27FC236}">
                          <a16:creationId xmlns:a16="http://schemas.microsoft.com/office/drawing/2014/main" id="{8714CF54-D91E-E6BF-E29D-5D2C75AEBD8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813" name="Graphic 875">
                      <a:extLst>
                        <a:ext uri="{FF2B5EF4-FFF2-40B4-BE49-F238E27FC236}">
                          <a16:creationId xmlns:a16="http://schemas.microsoft.com/office/drawing/2014/main" id="{FD75B676-7433-C767-8B1C-E273990D7DF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814" name="Graphic 876">
                      <a:extLst>
                        <a:ext uri="{FF2B5EF4-FFF2-40B4-BE49-F238E27FC236}">
                          <a16:creationId xmlns:a16="http://schemas.microsoft.com/office/drawing/2014/main" id="{A17087B4-E62A-F24C-CCB1-F9AC74657B1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779" name="Graphic 841">
                  <a:extLst>
                    <a:ext uri="{FF2B5EF4-FFF2-40B4-BE49-F238E27FC236}">
                      <a16:creationId xmlns:a16="http://schemas.microsoft.com/office/drawing/2014/main" id="{DEAA1AD6-52CC-57F6-823E-B8644D13A33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780" name="Graphic 842">
                  <a:extLst>
                    <a:ext uri="{FF2B5EF4-FFF2-40B4-BE49-F238E27FC236}">
                      <a16:creationId xmlns:a16="http://schemas.microsoft.com/office/drawing/2014/main" id="{535ABC35-9FDA-CAC0-0EDB-F194F15B551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781" name="Graphic 843">
                  <a:extLst>
                    <a:ext uri="{FF2B5EF4-FFF2-40B4-BE49-F238E27FC236}">
                      <a16:creationId xmlns:a16="http://schemas.microsoft.com/office/drawing/2014/main" id="{FAD06357-355B-8CC8-6DA1-DF9FADD5A08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782" name="Graphic 844">
                  <a:extLst>
                    <a:ext uri="{FF2B5EF4-FFF2-40B4-BE49-F238E27FC236}">
                      <a16:creationId xmlns:a16="http://schemas.microsoft.com/office/drawing/2014/main" id="{00155533-8B10-7009-E06F-056F4FC172A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783" name="Graphic 845">
                  <a:extLst>
                    <a:ext uri="{FF2B5EF4-FFF2-40B4-BE49-F238E27FC236}">
                      <a16:creationId xmlns:a16="http://schemas.microsoft.com/office/drawing/2014/main" id="{0A9A2BBA-DD4B-4B41-D7B9-48587B89C7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784" name="Graphic 846">
                  <a:extLst>
                    <a:ext uri="{FF2B5EF4-FFF2-40B4-BE49-F238E27FC236}">
                      <a16:creationId xmlns:a16="http://schemas.microsoft.com/office/drawing/2014/main" id="{FC95DD3D-F88C-19F8-7638-DC16B6AE531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785" name="Graphic 847">
                  <a:extLst>
                    <a:ext uri="{FF2B5EF4-FFF2-40B4-BE49-F238E27FC236}">
                      <a16:creationId xmlns:a16="http://schemas.microsoft.com/office/drawing/2014/main" id="{DA16981D-98FF-3499-01CD-FB8A168D75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786" name="Graphic 848">
                  <a:extLst>
                    <a:ext uri="{FF2B5EF4-FFF2-40B4-BE49-F238E27FC236}">
                      <a16:creationId xmlns:a16="http://schemas.microsoft.com/office/drawing/2014/main" id="{372B48C0-0259-EABC-EC2D-7B8ADCD4C6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787" name="Graphic 849">
                  <a:extLst>
                    <a:ext uri="{FF2B5EF4-FFF2-40B4-BE49-F238E27FC236}">
                      <a16:creationId xmlns:a16="http://schemas.microsoft.com/office/drawing/2014/main" id="{E7776AC3-310F-5FA4-D327-448426CD182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788" name="Graphic 850">
                  <a:extLst>
                    <a:ext uri="{FF2B5EF4-FFF2-40B4-BE49-F238E27FC236}">
                      <a16:creationId xmlns:a16="http://schemas.microsoft.com/office/drawing/2014/main" id="{B6E25988-2923-4745-4592-C77CF3E87E0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789" name="Graphic 851">
                  <a:extLst>
                    <a:ext uri="{FF2B5EF4-FFF2-40B4-BE49-F238E27FC236}">
                      <a16:creationId xmlns:a16="http://schemas.microsoft.com/office/drawing/2014/main" id="{C895AF26-336A-0F3C-79B5-4BDF4A93F73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790" name="Graphic 852">
                  <a:extLst>
                    <a:ext uri="{FF2B5EF4-FFF2-40B4-BE49-F238E27FC236}">
                      <a16:creationId xmlns:a16="http://schemas.microsoft.com/office/drawing/2014/main" id="{D6069BF2-BDA7-1278-B351-FA8280B6476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791" name="Graphic 853">
                  <a:extLst>
                    <a:ext uri="{FF2B5EF4-FFF2-40B4-BE49-F238E27FC236}">
                      <a16:creationId xmlns:a16="http://schemas.microsoft.com/office/drawing/2014/main" id="{126D3C87-2E40-FD9B-DBB1-B371D9D1DD9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774" name="Graphic 836">
                <a:extLst>
                  <a:ext uri="{FF2B5EF4-FFF2-40B4-BE49-F238E27FC236}">
                    <a16:creationId xmlns:a16="http://schemas.microsoft.com/office/drawing/2014/main" id="{CB20FC92-0A94-41A7-8F5D-726CD178234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775" name="Graphic 837">
                <a:extLst>
                  <a:ext uri="{FF2B5EF4-FFF2-40B4-BE49-F238E27FC236}">
                    <a16:creationId xmlns:a16="http://schemas.microsoft.com/office/drawing/2014/main" id="{2B4C84FC-B07A-BCCB-F27B-6423CD2ED5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776" name="Graphic 838">
                <a:extLst>
                  <a:ext uri="{FF2B5EF4-FFF2-40B4-BE49-F238E27FC236}">
                    <a16:creationId xmlns:a16="http://schemas.microsoft.com/office/drawing/2014/main" id="{40BB34E1-E0F2-9F75-5791-0701AFDB51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777" name="Graphic 839">
                <a:extLst>
                  <a:ext uri="{FF2B5EF4-FFF2-40B4-BE49-F238E27FC236}">
                    <a16:creationId xmlns:a16="http://schemas.microsoft.com/office/drawing/2014/main" id="{C42F483C-DF76-5B96-7A15-851A3000E85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56" name="Group 18">
              <a:extLst>
                <a:ext uri="{FF2B5EF4-FFF2-40B4-BE49-F238E27FC236}">
                  <a16:creationId xmlns:a16="http://schemas.microsoft.com/office/drawing/2014/main" id="{A2C0F09A-B0E1-4AFD-9465-E98FD3A50845}"/>
                </a:ext>
              </a:extLst>
            </p:cNvPr>
            <p:cNvGrpSpPr/>
            <p:nvPr/>
          </p:nvGrpSpPr>
          <p:grpSpPr>
            <a:xfrm>
              <a:off x="1674382" y="3367021"/>
              <a:ext cx="88329" cy="87252"/>
              <a:chOff x="5071590" y="2724817"/>
              <a:chExt cx="1901239" cy="1655213"/>
            </a:xfrm>
          </p:grpSpPr>
          <p:grpSp>
            <p:nvGrpSpPr>
              <p:cNvPr id="4731" name="Group 793">
                <a:extLst>
                  <a:ext uri="{FF2B5EF4-FFF2-40B4-BE49-F238E27FC236}">
                    <a16:creationId xmlns:a16="http://schemas.microsoft.com/office/drawing/2014/main" id="{D454837A-C842-4360-1B2F-C6A04B384AFF}"/>
                  </a:ext>
                </a:extLst>
              </p:cNvPr>
              <p:cNvGrpSpPr/>
              <p:nvPr/>
            </p:nvGrpSpPr>
            <p:grpSpPr>
              <a:xfrm>
                <a:off x="5071590" y="2724817"/>
                <a:ext cx="1901239" cy="1655213"/>
                <a:chOff x="5071590" y="2724817"/>
                <a:chExt cx="1901239" cy="1655213"/>
              </a:xfrm>
            </p:grpSpPr>
            <p:grpSp>
              <p:nvGrpSpPr>
                <p:cNvPr id="4736" name="Group 798">
                  <a:extLst>
                    <a:ext uri="{FF2B5EF4-FFF2-40B4-BE49-F238E27FC236}">
                      <a16:creationId xmlns:a16="http://schemas.microsoft.com/office/drawing/2014/main" id="{54A1163C-3274-6038-999F-1E87C31B6D0B}"/>
                    </a:ext>
                  </a:extLst>
                </p:cNvPr>
                <p:cNvGrpSpPr/>
                <p:nvPr/>
              </p:nvGrpSpPr>
              <p:grpSpPr>
                <a:xfrm>
                  <a:off x="5071590" y="2724817"/>
                  <a:ext cx="1901239" cy="1655213"/>
                  <a:chOff x="1798565" y="3314011"/>
                  <a:chExt cx="971569" cy="971569"/>
                </a:xfrm>
              </p:grpSpPr>
              <p:sp>
                <p:nvSpPr>
                  <p:cNvPr id="4750" name="Oval 812">
                    <a:extLst>
                      <a:ext uri="{FF2B5EF4-FFF2-40B4-BE49-F238E27FC236}">
                        <a16:creationId xmlns:a16="http://schemas.microsoft.com/office/drawing/2014/main" id="{6C38DDD3-B4E8-63CF-EF94-820DCF90C7AC}"/>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751" name="Group 813">
                    <a:extLst>
                      <a:ext uri="{FF2B5EF4-FFF2-40B4-BE49-F238E27FC236}">
                        <a16:creationId xmlns:a16="http://schemas.microsoft.com/office/drawing/2014/main" id="{9FBDD2AE-1F66-1D4F-D551-90859083C54E}"/>
                      </a:ext>
                    </a:extLst>
                  </p:cNvPr>
                  <p:cNvGrpSpPr/>
                  <p:nvPr/>
                </p:nvGrpSpPr>
                <p:grpSpPr>
                  <a:xfrm>
                    <a:off x="1895984" y="3499461"/>
                    <a:ext cx="776734" cy="632248"/>
                    <a:chOff x="6556107" y="1328513"/>
                    <a:chExt cx="4136389" cy="3366966"/>
                  </a:xfrm>
                </p:grpSpPr>
                <p:pic>
                  <p:nvPicPr>
                    <p:cNvPr id="4752" name="Graphic 814">
                      <a:extLst>
                        <a:ext uri="{FF2B5EF4-FFF2-40B4-BE49-F238E27FC236}">
                          <a16:creationId xmlns:a16="http://schemas.microsoft.com/office/drawing/2014/main" id="{20BCC06C-8796-8255-D9BE-BC7A3A54E15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753" name="Graphic 815">
                      <a:extLst>
                        <a:ext uri="{FF2B5EF4-FFF2-40B4-BE49-F238E27FC236}">
                          <a16:creationId xmlns:a16="http://schemas.microsoft.com/office/drawing/2014/main" id="{17BD27E2-901B-A035-EBB2-641993877CE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754" name="Graphic 816">
                      <a:extLst>
                        <a:ext uri="{FF2B5EF4-FFF2-40B4-BE49-F238E27FC236}">
                          <a16:creationId xmlns:a16="http://schemas.microsoft.com/office/drawing/2014/main" id="{4149F3DE-A014-F78D-BAB0-75956B139EC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755" name="Graphic 817">
                      <a:extLst>
                        <a:ext uri="{FF2B5EF4-FFF2-40B4-BE49-F238E27FC236}">
                          <a16:creationId xmlns:a16="http://schemas.microsoft.com/office/drawing/2014/main" id="{73B9A8EB-1C39-0670-8A77-A7BABB210EB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756" name="Graphic 818">
                      <a:extLst>
                        <a:ext uri="{FF2B5EF4-FFF2-40B4-BE49-F238E27FC236}">
                          <a16:creationId xmlns:a16="http://schemas.microsoft.com/office/drawing/2014/main" id="{78220C52-B560-29B5-1431-4B7E1D94F01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757" name="Graphic 819">
                      <a:extLst>
                        <a:ext uri="{FF2B5EF4-FFF2-40B4-BE49-F238E27FC236}">
                          <a16:creationId xmlns:a16="http://schemas.microsoft.com/office/drawing/2014/main" id="{37C96358-E280-1238-170B-DFE35F947F9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758" name="Graphic 820">
                      <a:extLst>
                        <a:ext uri="{FF2B5EF4-FFF2-40B4-BE49-F238E27FC236}">
                          <a16:creationId xmlns:a16="http://schemas.microsoft.com/office/drawing/2014/main" id="{63252A45-9EC7-AA77-C8FB-124DA5122A5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759" name="Graphic 821">
                      <a:extLst>
                        <a:ext uri="{FF2B5EF4-FFF2-40B4-BE49-F238E27FC236}">
                          <a16:creationId xmlns:a16="http://schemas.microsoft.com/office/drawing/2014/main" id="{F4ED5D08-F33E-C059-A283-919EB0807EA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760" name="Graphic 822">
                      <a:extLst>
                        <a:ext uri="{FF2B5EF4-FFF2-40B4-BE49-F238E27FC236}">
                          <a16:creationId xmlns:a16="http://schemas.microsoft.com/office/drawing/2014/main" id="{20F9C5A5-CAFB-06C3-64AB-6A9CAA18FD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761" name="Graphic 823">
                      <a:extLst>
                        <a:ext uri="{FF2B5EF4-FFF2-40B4-BE49-F238E27FC236}">
                          <a16:creationId xmlns:a16="http://schemas.microsoft.com/office/drawing/2014/main" id="{7E8EECC0-003E-B83F-81D7-287D4E2942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762" name="Graphic 824">
                      <a:extLst>
                        <a:ext uri="{FF2B5EF4-FFF2-40B4-BE49-F238E27FC236}">
                          <a16:creationId xmlns:a16="http://schemas.microsoft.com/office/drawing/2014/main" id="{99EBE661-1FBC-9E9A-C3D9-E7284E628B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763" name="Graphic 825">
                      <a:extLst>
                        <a:ext uri="{FF2B5EF4-FFF2-40B4-BE49-F238E27FC236}">
                          <a16:creationId xmlns:a16="http://schemas.microsoft.com/office/drawing/2014/main" id="{2C2706C3-BBEA-4223-D50D-61B6DF4602D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764" name="Graphic 826">
                      <a:extLst>
                        <a:ext uri="{FF2B5EF4-FFF2-40B4-BE49-F238E27FC236}">
                          <a16:creationId xmlns:a16="http://schemas.microsoft.com/office/drawing/2014/main" id="{875BBFB0-053D-823B-86E7-8C0FE380BD8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765" name="Graphic 827">
                      <a:extLst>
                        <a:ext uri="{FF2B5EF4-FFF2-40B4-BE49-F238E27FC236}">
                          <a16:creationId xmlns:a16="http://schemas.microsoft.com/office/drawing/2014/main" id="{378685B9-41F5-49EB-7A6F-B3217BDB8DF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766" name="Graphic 828">
                      <a:extLst>
                        <a:ext uri="{FF2B5EF4-FFF2-40B4-BE49-F238E27FC236}">
                          <a16:creationId xmlns:a16="http://schemas.microsoft.com/office/drawing/2014/main" id="{FBEBE9EC-A955-5CF0-BE99-CBEC598140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767" name="Graphic 829">
                      <a:extLst>
                        <a:ext uri="{FF2B5EF4-FFF2-40B4-BE49-F238E27FC236}">
                          <a16:creationId xmlns:a16="http://schemas.microsoft.com/office/drawing/2014/main" id="{81B327CD-D97D-EAC3-6896-01242DB858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768" name="Graphic 830">
                      <a:extLst>
                        <a:ext uri="{FF2B5EF4-FFF2-40B4-BE49-F238E27FC236}">
                          <a16:creationId xmlns:a16="http://schemas.microsoft.com/office/drawing/2014/main" id="{4E54649E-CED7-815B-F426-67CFFD5B71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769" name="Graphic 831">
                      <a:extLst>
                        <a:ext uri="{FF2B5EF4-FFF2-40B4-BE49-F238E27FC236}">
                          <a16:creationId xmlns:a16="http://schemas.microsoft.com/office/drawing/2014/main" id="{C2D32033-C646-F95F-1C88-DB7AE47121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770" name="Graphic 832">
                      <a:extLst>
                        <a:ext uri="{FF2B5EF4-FFF2-40B4-BE49-F238E27FC236}">
                          <a16:creationId xmlns:a16="http://schemas.microsoft.com/office/drawing/2014/main" id="{F59621F4-E86B-FA22-D5A2-970AC5D4927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771" name="Graphic 833">
                      <a:extLst>
                        <a:ext uri="{FF2B5EF4-FFF2-40B4-BE49-F238E27FC236}">
                          <a16:creationId xmlns:a16="http://schemas.microsoft.com/office/drawing/2014/main" id="{A6BD440E-4362-F84B-477E-C63854ED209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772" name="Graphic 834">
                      <a:extLst>
                        <a:ext uri="{FF2B5EF4-FFF2-40B4-BE49-F238E27FC236}">
                          <a16:creationId xmlns:a16="http://schemas.microsoft.com/office/drawing/2014/main" id="{E2DE799F-794D-F07B-A89E-A2738FD391F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737" name="Graphic 799">
                  <a:extLst>
                    <a:ext uri="{FF2B5EF4-FFF2-40B4-BE49-F238E27FC236}">
                      <a16:creationId xmlns:a16="http://schemas.microsoft.com/office/drawing/2014/main" id="{E33985DF-CB0B-630B-C0B4-999877E9565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738" name="Graphic 800">
                  <a:extLst>
                    <a:ext uri="{FF2B5EF4-FFF2-40B4-BE49-F238E27FC236}">
                      <a16:creationId xmlns:a16="http://schemas.microsoft.com/office/drawing/2014/main" id="{24190AB4-366F-BF29-254F-A07C92ADB09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739" name="Graphic 801">
                  <a:extLst>
                    <a:ext uri="{FF2B5EF4-FFF2-40B4-BE49-F238E27FC236}">
                      <a16:creationId xmlns:a16="http://schemas.microsoft.com/office/drawing/2014/main" id="{6CA09D1B-5808-621D-62F7-6AF1020B08D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740" name="Graphic 802">
                  <a:extLst>
                    <a:ext uri="{FF2B5EF4-FFF2-40B4-BE49-F238E27FC236}">
                      <a16:creationId xmlns:a16="http://schemas.microsoft.com/office/drawing/2014/main" id="{0669A15A-A30A-FAA4-04DF-15E3D96FF83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741" name="Graphic 803">
                  <a:extLst>
                    <a:ext uri="{FF2B5EF4-FFF2-40B4-BE49-F238E27FC236}">
                      <a16:creationId xmlns:a16="http://schemas.microsoft.com/office/drawing/2014/main" id="{1826BE66-BEE5-17AF-8A2A-977E8C732C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742" name="Graphic 804">
                  <a:extLst>
                    <a:ext uri="{FF2B5EF4-FFF2-40B4-BE49-F238E27FC236}">
                      <a16:creationId xmlns:a16="http://schemas.microsoft.com/office/drawing/2014/main" id="{671D9770-8AC6-1EE8-DD6C-D0092F2CC7C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743" name="Graphic 805">
                  <a:extLst>
                    <a:ext uri="{FF2B5EF4-FFF2-40B4-BE49-F238E27FC236}">
                      <a16:creationId xmlns:a16="http://schemas.microsoft.com/office/drawing/2014/main" id="{B51CE8FE-7529-9F22-944C-ACF1ACDFEAF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744" name="Graphic 806">
                  <a:extLst>
                    <a:ext uri="{FF2B5EF4-FFF2-40B4-BE49-F238E27FC236}">
                      <a16:creationId xmlns:a16="http://schemas.microsoft.com/office/drawing/2014/main" id="{9837613D-7DBE-9D0B-4F0F-C64A072C00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745" name="Graphic 807">
                  <a:extLst>
                    <a:ext uri="{FF2B5EF4-FFF2-40B4-BE49-F238E27FC236}">
                      <a16:creationId xmlns:a16="http://schemas.microsoft.com/office/drawing/2014/main" id="{FA73258D-9379-7D91-4ADB-5362781CC93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746" name="Graphic 808">
                  <a:extLst>
                    <a:ext uri="{FF2B5EF4-FFF2-40B4-BE49-F238E27FC236}">
                      <a16:creationId xmlns:a16="http://schemas.microsoft.com/office/drawing/2014/main" id="{3778B14F-AC1F-C7AC-A6F6-8039BF66DA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747" name="Graphic 809">
                  <a:extLst>
                    <a:ext uri="{FF2B5EF4-FFF2-40B4-BE49-F238E27FC236}">
                      <a16:creationId xmlns:a16="http://schemas.microsoft.com/office/drawing/2014/main" id="{E86F1D39-EE5B-2D2E-F6E0-37E7F65820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748" name="Graphic 810">
                  <a:extLst>
                    <a:ext uri="{FF2B5EF4-FFF2-40B4-BE49-F238E27FC236}">
                      <a16:creationId xmlns:a16="http://schemas.microsoft.com/office/drawing/2014/main" id="{BCE41448-364D-B565-4D9D-D477D4074D3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749" name="Graphic 811">
                  <a:extLst>
                    <a:ext uri="{FF2B5EF4-FFF2-40B4-BE49-F238E27FC236}">
                      <a16:creationId xmlns:a16="http://schemas.microsoft.com/office/drawing/2014/main" id="{D3F4AE28-8044-7005-6928-2E96A108E7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732" name="Graphic 794">
                <a:extLst>
                  <a:ext uri="{FF2B5EF4-FFF2-40B4-BE49-F238E27FC236}">
                    <a16:creationId xmlns:a16="http://schemas.microsoft.com/office/drawing/2014/main" id="{A4E72F24-E42C-7B29-FC2D-1D0FCB003FA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733" name="Graphic 795">
                <a:extLst>
                  <a:ext uri="{FF2B5EF4-FFF2-40B4-BE49-F238E27FC236}">
                    <a16:creationId xmlns:a16="http://schemas.microsoft.com/office/drawing/2014/main" id="{3DB28F64-B09E-D857-7DAC-ED58550D4D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734" name="Graphic 796">
                <a:extLst>
                  <a:ext uri="{FF2B5EF4-FFF2-40B4-BE49-F238E27FC236}">
                    <a16:creationId xmlns:a16="http://schemas.microsoft.com/office/drawing/2014/main" id="{B9301F8D-FC9E-934C-E603-89C15AEA76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735" name="Graphic 797">
                <a:extLst>
                  <a:ext uri="{FF2B5EF4-FFF2-40B4-BE49-F238E27FC236}">
                    <a16:creationId xmlns:a16="http://schemas.microsoft.com/office/drawing/2014/main" id="{9A68D965-AA55-CBD5-E4AB-4404A3831BB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57" name="Group 19">
              <a:extLst>
                <a:ext uri="{FF2B5EF4-FFF2-40B4-BE49-F238E27FC236}">
                  <a16:creationId xmlns:a16="http://schemas.microsoft.com/office/drawing/2014/main" id="{2186FC6F-66B5-5624-3FE8-8561A970E038}"/>
                </a:ext>
              </a:extLst>
            </p:cNvPr>
            <p:cNvGrpSpPr/>
            <p:nvPr/>
          </p:nvGrpSpPr>
          <p:grpSpPr>
            <a:xfrm>
              <a:off x="1268134" y="3434323"/>
              <a:ext cx="135763" cy="134108"/>
              <a:chOff x="5071590" y="2724817"/>
              <a:chExt cx="1901239" cy="1655213"/>
            </a:xfrm>
          </p:grpSpPr>
          <p:grpSp>
            <p:nvGrpSpPr>
              <p:cNvPr id="4689" name="Group 751">
                <a:extLst>
                  <a:ext uri="{FF2B5EF4-FFF2-40B4-BE49-F238E27FC236}">
                    <a16:creationId xmlns:a16="http://schemas.microsoft.com/office/drawing/2014/main" id="{AFEE0C48-BB15-4A9D-1EF0-6A2D10906303}"/>
                  </a:ext>
                </a:extLst>
              </p:cNvPr>
              <p:cNvGrpSpPr/>
              <p:nvPr/>
            </p:nvGrpSpPr>
            <p:grpSpPr>
              <a:xfrm>
                <a:off x="5071590" y="2724817"/>
                <a:ext cx="1901239" cy="1655213"/>
                <a:chOff x="5071590" y="2724817"/>
                <a:chExt cx="1901239" cy="1655213"/>
              </a:xfrm>
            </p:grpSpPr>
            <p:grpSp>
              <p:nvGrpSpPr>
                <p:cNvPr id="4694" name="Group 756">
                  <a:extLst>
                    <a:ext uri="{FF2B5EF4-FFF2-40B4-BE49-F238E27FC236}">
                      <a16:creationId xmlns:a16="http://schemas.microsoft.com/office/drawing/2014/main" id="{025B5335-352F-86C6-979B-D7B4BF7BE0AC}"/>
                    </a:ext>
                  </a:extLst>
                </p:cNvPr>
                <p:cNvGrpSpPr/>
                <p:nvPr/>
              </p:nvGrpSpPr>
              <p:grpSpPr>
                <a:xfrm>
                  <a:off x="5071590" y="2724817"/>
                  <a:ext cx="1901239" cy="1655213"/>
                  <a:chOff x="1798565" y="3314011"/>
                  <a:chExt cx="971569" cy="971569"/>
                </a:xfrm>
              </p:grpSpPr>
              <p:sp>
                <p:nvSpPr>
                  <p:cNvPr id="4708" name="Oval 770">
                    <a:extLst>
                      <a:ext uri="{FF2B5EF4-FFF2-40B4-BE49-F238E27FC236}">
                        <a16:creationId xmlns:a16="http://schemas.microsoft.com/office/drawing/2014/main" id="{0818BAFE-8E3A-F914-F430-8A9003FC0ECD}"/>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709" name="Group 771">
                    <a:extLst>
                      <a:ext uri="{FF2B5EF4-FFF2-40B4-BE49-F238E27FC236}">
                        <a16:creationId xmlns:a16="http://schemas.microsoft.com/office/drawing/2014/main" id="{041750AC-B53B-A926-702D-FCBA839AB292}"/>
                      </a:ext>
                    </a:extLst>
                  </p:cNvPr>
                  <p:cNvGrpSpPr/>
                  <p:nvPr/>
                </p:nvGrpSpPr>
                <p:grpSpPr>
                  <a:xfrm>
                    <a:off x="1895984" y="3499461"/>
                    <a:ext cx="776734" cy="632248"/>
                    <a:chOff x="6556107" y="1328513"/>
                    <a:chExt cx="4136389" cy="3366966"/>
                  </a:xfrm>
                </p:grpSpPr>
                <p:pic>
                  <p:nvPicPr>
                    <p:cNvPr id="4710" name="Graphic 772">
                      <a:extLst>
                        <a:ext uri="{FF2B5EF4-FFF2-40B4-BE49-F238E27FC236}">
                          <a16:creationId xmlns:a16="http://schemas.microsoft.com/office/drawing/2014/main" id="{1E519521-14E3-05FD-1406-4A0CDE2E2B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711" name="Graphic 773">
                      <a:extLst>
                        <a:ext uri="{FF2B5EF4-FFF2-40B4-BE49-F238E27FC236}">
                          <a16:creationId xmlns:a16="http://schemas.microsoft.com/office/drawing/2014/main" id="{B61F59CC-6CA9-21E8-A41F-310F1BCEE6B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712" name="Graphic 774">
                      <a:extLst>
                        <a:ext uri="{FF2B5EF4-FFF2-40B4-BE49-F238E27FC236}">
                          <a16:creationId xmlns:a16="http://schemas.microsoft.com/office/drawing/2014/main" id="{9770A510-52F8-F104-B35A-20C77E339A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713" name="Graphic 775">
                      <a:extLst>
                        <a:ext uri="{FF2B5EF4-FFF2-40B4-BE49-F238E27FC236}">
                          <a16:creationId xmlns:a16="http://schemas.microsoft.com/office/drawing/2014/main" id="{07ECB142-057E-3A7D-C27B-18F2931BAE6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714" name="Graphic 776">
                      <a:extLst>
                        <a:ext uri="{FF2B5EF4-FFF2-40B4-BE49-F238E27FC236}">
                          <a16:creationId xmlns:a16="http://schemas.microsoft.com/office/drawing/2014/main" id="{BBA782BF-F1FE-61AA-CEFC-7FF696BF7C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715" name="Graphic 777">
                      <a:extLst>
                        <a:ext uri="{FF2B5EF4-FFF2-40B4-BE49-F238E27FC236}">
                          <a16:creationId xmlns:a16="http://schemas.microsoft.com/office/drawing/2014/main" id="{D2D396CE-51E7-D2D0-3300-5BA97F9A5C3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716" name="Graphic 778">
                      <a:extLst>
                        <a:ext uri="{FF2B5EF4-FFF2-40B4-BE49-F238E27FC236}">
                          <a16:creationId xmlns:a16="http://schemas.microsoft.com/office/drawing/2014/main" id="{A029E370-4000-4A59-69FD-687F9762970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717" name="Graphic 779">
                      <a:extLst>
                        <a:ext uri="{FF2B5EF4-FFF2-40B4-BE49-F238E27FC236}">
                          <a16:creationId xmlns:a16="http://schemas.microsoft.com/office/drawing/2014/main" id="{454BF100-02B6-6E4A-8596-53329D16BC1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718" name="Graphic 780">
                      <a:extLst>
                        <a:ext uri="{FF2B5EF4-FFF2-40B4-BE49-F238E27FC236}">
                          <a16:creationId xmlns:a16="http://schemas.microsoft.com/office/drawing/2014/main" id="{109FA32D-A386-EA99-8040-95497BEB955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719" name="Graphic 781">
                      <a:extLst>
                        <a:ext uri="{FF2B5EF4-FFF2-40B4-BE49-F238E27FC236}">
                          <a16:creationId xmlns:a16="http://schemas.microsoft.com/office/drawing/2014/main" id="{8993D0E2-4836-ACDF-7138-82B5E858DBA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720" name="Graphic 782">
                      <a:extLst>
                        <a:ext uri="{FF2B5EF4-FFF2-40B4-BE49-F238E27FC236}">
                          <a16:creationId xmlns:a16="http://schemas.microsoft.com/office/drawing/2014/main" id="{49C13B95-3C81-A41B-08A4-2BF97B4B5A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721" name="Graphic 783">
                      <a:extLst>
                        <a:ext uri="{FF2B5EF4-FFF2-40B4-BE49-F238E27FC236}">
                          <a16:creationId xmlns:a16="http://schemas.microsoft.com/office/drawing/2014/main" id="{27AC60EF-9C33-C3EC-AA6D-4C9FBE0B464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722" name="Graphic 784">
                      <a:extLst>
                        <a:ext uri="{FF2B5EF4-FFF2-40B4-BE49-F238E27FC236}">
                          <a16:creationId xmlns:a16="http://schemas.microsoft.com/office/drawing/2014/main" id="{40A51260-9F33-85C8-0573-6F846350B6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723" name="Graphic 785">
                      <a:extLst>
                        <a:ext uri="{FF2B5EF4-FFF2-40B4-BE49-F238E27FC236}">
                          <a16:creationId xmlns:a16="http://schemas.microsoft.com/office/drawing/2014/main" id="{509D275A-D98C-4058-D228-990A37CE78A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724" name="Graphic 786">
                      <a:extLst>
                        <a:ext uri="{FF2B5EF4-FFF2-40B4-BE49-F238E27FC236}">
                          <a16:creationId xmlns:a16="http://schemas.microsoft.com/office/drawing/2014/main" id="{7DB3BB8F-E876-A8B8-A374-7B5DA1C318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725" name="Graphic 787">
                      <a:extLst>
                        <a:ext uri="{FF2B5EF4-FFF2-40B4-BE49-F238E27FC236}">
                          <a16:creationId xmlns:a16="http://schemas.microsoft.com/office/drawing/2014/main" id="{72D848C5-6BEC-F1AD-7E0C-B076ECABCDE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726" name="Graphic 788">
                      <a:extLst>
                        <a:ext uri="{FF2B5EF4-FFF2-40B4-BE49-F238E27FC236}">
                          <a16:creationId xmlns:a16="http://schemas.microsoft.com/office/drawing/2014/main" id="{F98A454F-1FEE-2BF8-8737-1D9917F5B79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727" name="Graphic 789">
                      <a:extLst>
                        <a:ext uri="{FF2B5EF4-FFF2-40B4-BE49-F238E27FC236}">
                          <a16:creationId xmlns:a16="http://schemas.microsoft.com/office/drawing/2014/main" id="{5BB87855-6A0A-AD32-76FC-0078CCFF70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728" name="Graphic 790">
                      <a:extLst>
                        <a:ext uri="{FF2B5EF4-FFF2-40B4-BE49-F238E27FC236}">
                          <a16:creationId xmlns:a16="http://schemas.microsoft.com/office/drawing/2014/main" id="{42EAD061-BE4A-420D-DE7C-AE8BC55A165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729" name="Graphic 791">
                      <a:extLst>
                        <a:ext uri="{FF2B5EF4-FFF2-40B4-BE49-F238E27FC236}">
                          <a16:creationId xmlns:a16="http://schemas.microsoft.com/office/drawing/2014/main" id="{6C0297BA-E086-ADDC-6C90-D93CAFCB2F2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730" name="Graphic 792">
                      <a:extLst>
                        <a:ext uri="{FF2B5EF4-FFF2-40B4-BE49-F238E27FC236}">
                          <a16:creationId xmlns:a16="http://schemas.microsoft.com/office/drawing/2014/main" id="{D9103AB7-5F00-ECA6-6326-731BAB84396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695" name="Graphic 757">
                  <a:extLst>
                    <a:ext uri="{FF2B5EF4-FFF2-40B4-BE49-F238E27FC236}">
                      <a16:creationId xmlns:a16="http://schemas.microsoft.com/office/drawing/2014/main" id="{C8A9A0DD-3A7C-D1AB-F910-0FEDDEA547B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696" name="Graphic 758">
                  <a:extLst>
                    <a:ext uri="{FF2B5EF4-FFF2-40B4-BE49-F238E27FC236}">
                      <a16:creationId xmlns:a16="http://schemas.microsoft.com/office/drawing/2014/main" id="{9F812A7D-FFAE-EF1C-20E9-77E77E07B1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697" name="Graphic 759">
                  <a:extLst>
                    <a:ext uri="{FF2B5EF4-FFF2-40B4-BE49-F238E27FC236}">
                      <a16:creationId xmlns:a16="http://schemas.microsoft.com/office/drawing/2014/main" id="{C01AAC49-83F6-9BF5-15D1-10FA348D94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698" name="Graphic 760">
                  <a:extLst>
                    <a:ext uri="{FF2B5EF4-FFF2-40B4-BE49-F238E27FC236}">
                      <a16:creationId xmlns:a16="http://schemas.microsoft.com/office/drawing/2014/main" id="{07CB9C16-06BD-15E1-2A3D-BBD718A36A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699" name="Graphic 761">
                  <a:extLst>
                    <a:ext uri="{FF2B5EF4-FFF2-40B4-BE49-F238E27FC236}">
                      <a16:creationId xmlns:a16="http://schemas.microsoft.com/office/drawing/2014/main" id="{5F6C342E-E962-5146-A1E3-70C219DB6B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700" name="Graphic 762">
                  <a:extLst>
                    <a:ext uri="{FF2B5EF4-FFF2-40B4-BE49-F238E27FC236}">
                      <a16:creationId xmlns:a16="http://schemas.microsoft.com/office/drawing/2014/main" id="{6F2EE753-E47C-E00B-A123-441C5A4921D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701" name="Graphic 763">
                  <a:extLst>
                    <a:ext uri="{FF2B5EF4-FFF2-40B4-BE49-F238E27FC236}">
                      <a16:creationId xmlns:a16="http://schemas.microsoft.com/office/drawing/2014/main" id="{255E1877-5D59-AC0F-2797-E4E5B5D35D9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702" name="Graphic 764">
                  <a:extLst>
                    <a:ext uri="{FF2B5EF4-FFF2-40B4-BE49-F238E27FC236}">
                      <a16:creationId xmlns:a16="http://schemas.microsoft.com/office/drawing/2014/main" id="{21C02E5A-9195-491F-DA9C-416982C5451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703" name="Graphic 765">
                  <a:extLst>
                    <a:ext uri="{FF2B5EF4-FFF2-40B4-BE49-F238E27FC236}">
                      <a16:creationId xmlns:a16="http://schemas.microsoft.com/office/drawing/2014/main" id="{29800720-4DEE-2828-3AD5-C7964F861F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704" name="Graphic 766">
                  <a:extLst>
                    <a:ext uri="{FF2B5EF4-FFF2-40B4-BE49-F238E27FC236}">
                      <a16:creationId xmlns:a16="http://schemas.microsoft.com/office/drawing/2014/main" id="{2848FBE0-0FC4-087C-4CC3-C394CC9CDCC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705" name="Graphic 767">
                  <a:extLst>
                    <a:ext uri="{FF2B5EF4-FFF2-40B4-BE49-F238E27FC236}">
                      <a16:creationId xmlns:a16="http://schemas.microsoft.com/office/drawing/2014/main" id="{512A0B1A-E675-39BB-D023-513D01D1A1B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706" name="Graphic 768">
                  <a:extLst>
                    <a:ext uri="{FF2B5EF4-FFF2-40B4-BE49-F238E27FC236}">
                      <a16:creationId xmlns:a16="http://schemas.microsoft.com/office/drawing/2014/main" id="{E0449256-BF37-C5BA-D227-7A9830B5787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707" name="Graphic 769">
                  <a:extLst>
                    <a:ext uri="{FF2B5EF4-FFF2-40B4-BE49-F238E27FC236}">
                      <a16:creationId xmlns:a16="http://schemas.microsoft.com/office/drawing/2014/main" id="{3782C859-9BD9-D519-E127-C304BA011D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690" name="Graphic 752">
                <a:extLst>
                  <a:ext uri="{FF2B5EF4-FFF2-40B4-BE49-F238E27FC236}">
                    <a16:creationId xmlns:a16="http://schemas.microsoft.com/office/drawing/2014/main" id="{4FA20DA8-091E-6D94-31CC-BCE717E1504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691" name="Graphic 753">
                <a:extLst>
                  <a:ext uri="{FF2B5EF4-FFF2-40B4-BE49-F238E27FC236}">
                    <a16:creationId xmlns:a16="http://schemas.microsoft.com/office/drawing/2014/main" id="{EC7D0803-45AE-DF1D-133C-AA281EA6CBA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692" name="Graphic 754">
                <a:extLst>
                  <a:ext uri="{FF2B5EF4-FFF2-40B4-BE49-F238E27FC236}">
                    <a16:creationId xmlns:a16="http://schemas.microsoft.com/office/drawing/2014/main" id="{223795BA-B1BE-A157-0205-823CCC1614D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693" name="Graphic 755">
                <a:extLst>
                  <a:ext uri="{FF2B5EF4-FFF2-40B4-BE49-F238E27FC236}">
                    <a16:creationId xmlns:a16="http://schemas.microsoft.com/office/drawing/2014/main" id="{E16D33FA-F288-AAE2-5204-5E14A749FF1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58" name="Group 20">
              <a:extLst>
                <a:ext uri="{FF2B5EF4-FFF2-40B4-BE49-F238E27FC236}">
                  <a16:creationId xmlns:a16="http://schemas.microsoft.com/office/drawing/2014/main" id="{5004A9FA-5097-47CE-25F3-AC5313E7FE2D}"/>
                </a:ext>
              </a:extLst>
            </p:cNvPr>
            <p:cNvGrpSpPr/>
            <p:nvPr/>
          </p:nvGrpSpPr>
          <p:grpSpPr>
            <a:xfrm>
              <a:off x="1180898" y="3344848"/>
              <a:ext cx="80395" cy="79415"/>
              <a:chOff x="5071590" y="2724817"/>
              <a:chExt cx="1901239" cy="1655213"/>
            </a:xfrm>
          </p:grpSpPr>
          <p:grpSp>
            <p:nvGrpSpPr>
              <p:cNvPr id="4647" name="Group 709">
                <a:extLst>
                  <a:ext uri="{FF2B5EF4-FFF2-40B4-BE49-F238E27FC236}">
                    <a16:creationId xmlns:a16="http://schemas.microsoft.com/office/drawing/2014/main" id="{CF7CBF9F-5EBD-5DC8-4D83-19E471DB1DFD}"/>
                  </a:ext>
                </a:extLst>
              </p:cNvPr>
              <p:cNvGrpSpPr/>
              <p:nvPr/>
            </p:nvGrpSpPr>
            <p:grpSpPr>
              <a:xfrm>
                <a:off x="5071590" y="2724817"/>
                <a:ext cx="1901239" cy="1655213"/>
                <a:chOff x="5071590" y="2724817"/>
                <a:chExt cx="1901239" cy="1655213"/>
              </a:xfrm>
            </p:grpSpPr>
            <p:grpSp>
              <p:nvGrpSpPr>
                <p:cNvPr id="4652" name="Group 714">
                  <a:extLst>
                    <a:ext uri="{FF2B5EF4-FFF2-40B4-BE49-F238E27FC236}">
                      <a16:creationId xmlns:a16="http://schemas.microsoft.com/office/drawing/2014/main" id="{AFBC6093-0D61-AA53-7CCB-5B29F82C3197}"/>
                    </a:ext>
                  </a:extLst>
                </p:cNvPr>
                <p:cNvGrpSpPr/>
                <p:nvPr/>
              </p:nvGrpSpPr>
              <p:grpSpPr>
                <a:xfrm>
                  <a:off x="5071590" y="2724817"/>
                  <a:ext cx="1901239" cy="1655213"/>
                  <a:chOff x="1798565" y="3314011"/>
                  <a:chExt cx="971569" cy="971569"/>
                </a:xfrm>
              </p:grpSpPr>
              <p:sp>
                <p:nvSpPr>
                  <p:cNvPr id="4666" name="Oval 728">
                    <a:extLst>
                      <a:ext uri="{FF2B5EF4-FFF2-40B4-BE49-F238E27FC236}">
                        <a16:creationId xmlns:a16="http://schemas.microsoft.com/office/drawing/2014/main" id="{4D22B3F9-E208-19CF-BD49-77A6B0503FE2}"/>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667" name="Group 729">
                    <a:extLst>
                      <a:ext uri="{FF2B5EF4-FFF2-40B4-BE49-F238E27FC236}">
                        <a16:creationId xmlns:a16="http://schemas.microsoft.com/office/drawing/2014/main" id="{B6D984E1-16D8-1554-4369-E0671E55E22F}"/>
                      </a:ext>
                    </a:extLst>
                  </p:cNvPr>
                  <p:cNvGrpSpPr/>
                  <p:nvPr/>
                </p:nvGrpSpPr>
                <p:grpSpPr>
                  <a:xfrm>
                    <a:off x="1895984" y="3499461"/>
                    <a:ext cx="776734" cy="632248"/>
                    <a:chOff x="6556107" y="1328513"/>
                    <a:chExt cx="4136389" cy="3366966"/>
                  </a:xfrm>
                </p:grpSpPr>
                <p:pic>
                  <p:nvPicPr>
                    <p:cNvPr id="4668" name="Graphic 730">
                      <a:extLst>
                        <a:ext uri="{FF2B5EF4-FFF2-40B4-BE49-F238E27FC236}">
                          <a16:creationId xmlns:a16="http://schemas.microsoft.com/office/drawing/2014/main" id="{2E56D7B7-C159-43F4-978C-26F258639D7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669" name="Graphic 731">
                      <a:extLst>
                        <a:ext uri="{FF2B5EF4-FFF2-40B4-BE49-F238E27FC236}">
                          <a16:creationId xmlns:a16="http://schemas.microsoft.com/office/drawing/2014/main" id="{EB45172D-9577-BF2D-8699-7D34BBD6A6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670" name="Graphic 732">
                      <a:extLst>
                        <a:ext uri="{FF2B5EF4-FFF2-40B4-BE49-F238E27FC236}">
                          <a16:creationId xmlns:a16="http://schemas.microsoft.com/office/drawing/2014/main" id="{25742154-852B-5F84-583A-608E3FA78D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671" name="Graphic 733">
                      <a:extLst>
                        <a:ext uri="{FF2B5EF4-FFF2-40B4-BE49-F238E27FC236}">
                          <a16:creationId xmlns:a16="http://schemas.microsoft.com/office/drawing/2014/main" id="{778A2439-1079-18D0-5D8B-9EE7D1D0605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672" name="Graphic 734">
                      <a:extLst>
                        <a:ext uri="{FF2B5EF4-FFF2-40B4-BE49-F238E27FC236}">
                          <a16:creationId xmlns:a16="http://schemas.microsoft.com/office/drawing/2014/main" id="{372276CE-2EC2-557E-3B89-71A4FD854B7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673" name="Graphic 735">
                      <a:extLst>
                        <a:ext uri="{FF2B5EF4-FFF2-40B4-BE49-F238E27FC236}">
                          <a16:creationId xmlns:a16="http://schemas.microsoft.com/office/drawing/2014/main" id="{22C341F9-CC60-E786-B272-45EFB8A63E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674" name="Graphic 736">
                      <a:extLst>
                        <a:ext uri="{FF2B5EF4-FFF2-40B4-BE49-F238E27FC236}">
                          <a16:creationId xmlns:a16="http://schemas.microsoft.com/office/drawing/2014/main" id="{DA49D637-878D-D9BC-419D-0287986AA0E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675" name="Graphic 737">
                      <a:extLst>
                        <a:ext uri="{FF2B5EF4-FFF2-40B4-BE49-F238E27FC236}">
                          <a16:creationId xmlns:a16="http://schemas.microsoft.com/office/drawing/2014/main" id="{411BDC6C-58E5-CD46-6875-8CD054ADAFE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676" name="Graphic 738">
                      <a:extLst>
                        <a:ext uri="{FF2B5EF4-FFF2-40B4-BE49-F238E27FC236}">
                          <a16:creationId xmlns:a16="http://schemas.microsoft.com/office/drawing/2014/main" id="{14FA9AED-07A5-C117-2A81-5D4FA44991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677" name="Graphic 739">
                      <a:extLst>
                        <a:ext uri="{FF2B5EF4-FFF2-40B4-BE49-F238E27FC236}">
                          <a16:creationId xmlns:a16="http://schemas.microsoft.com/office/drawing/2014/main" id="{24476FFD-E793-BCEB-A822-7D99FC99763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678" name="Graphic 740">
                      <a:extLst>
                        <a:ext uri="{FF2B5EF4-FFF2-40B4-BE49-F238E27FC236}">
                          <a16:creationId xmlns:a16="http://schemas.microsoft.com/office/drawing/2014/main" id="{486EB734-3558-AEF4-8A68-08ADD840B81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679" name="Graphic 741">
                      <a:extLst>
                        <a:ext uri="{FF2B5EF4-FFF2-40B4-BE49-F238E27FC236}">
                          <a16:creationId xmlns:a16="http://schemas.microsoft.com/office/drawing/2014/main" id="{2562DCBB-79D5-E759-BD72-D0B19FC88B2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680" name="Graphic 742">
                      <a:extLst>
                        <a:ext uri="{FF2B5EF4-FFF2-40B4-BE49-F238E27FC236}">
                          <a16:creationId xmlns:a16="http://schemas.microsoft.com/office/drawing/2014/main" id="{28C7354D-FF53-5844-FFB2-D995911FA41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681" name="Graphic 743">
                      <a:extLst>
                        <a:ext uri="{FF2B5EF4-FFF2-40B4-BE49-F238E27FC236}">
                          <a16:creationId xmlns:a16="http://schemas.microsoft.com/office/drawing/2014/main" id="{2A7C2FC7-687B-3A50-54BA-F3773D0693A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682" name="Graphic 744">
                      <a:extLst>
                        <a:ext uri="{FF2B5EF4-FFF2-40B4-BE49-F238E27FC236}">
                          <a16:creationId xmlns:a16="http://schemas.microsoft.com/office/drawing/2014/main" id="{9425399E-A232-29E4-AF78-CE0A873386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683" name="Graphic 745">
                      <a:extLst>
                        <a:ext uri="{FF2B5EF4-FFF2-40B4-BE49-F238E27FC236}">
                          <a16:creationId xmlns:a16="http://schemas.microsoft.com/office/drawing/2014/main" id="{DF7C49A4-4464-09EF-0593-1B17C3C8798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684" name="Graphic 746">
                      <a:extLst>
                        <a:ext uri="{FF2B5EF4-FFF2-40B4-BE49-F238E27FC236}">
                          <a16:creationId xmlns:a16="http://schemas.microsoft.com/office/drawing/2014/main" id="{F85F80C7-703A-3E94-68CC-27AB226F7D3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685" name="Graphic 747">
                      <a:extLst>
                        <a:ext uri="{FF2B5EF4-FFF2-40B4-BE49-F238E27FC236}">
                          <a16:creationId xmlns:a16="http://schemas.microsoft.com/office/drawing/2014/main" id="{B0371246-C74F-BD82-293C-BFD01FA375C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686" name="Graphic 748">
                      <a:extLst>
                        <a:ext uri="{FF2B5EF4-FFF2-40B4-BE49-F238E27FC236}">
                          <a16:creationId xmlns:a16="http://schemas.microsoft.com/office/drawing/2014/main" id="{26BF96CF-B897-8BE6-2DAF-5CD2F94B62A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687" name="Graphic 749">
                      <a:extLst>
                        <a:ext uri="{FF2B5EF4-FFF2-40B4-BE49-F238E27FC236}">
                          <a16:creationId xmlns:a16="http://schemas.microsoft.com/office/drawing/2014/main" id="{3D881314-5B7E-A043-E2C8-386E5F34336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688" name="Graphic 750">
                      <a:extLst>
                        <a:ext uri="{FF2B5EF4-FFF2-40B4-BE49-F238E27FC236}">
                          <a16:creationId xmlns:a16="http://schemas.microsoft.com/office/drawing/2014/main" id="{477218A2-F06F-C44D-CB7D-20E32AFD853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653" name="Graphic 715">
                  <a:extLst>
                    <a:ext uri="{FF2B5EF4-FFF2-40B4-BE49-F238E27FC236}">
                      <a16:creationId xmlns:a16="http://schemas.microsoft.com/office/drawing/2014/main" id="{2C7E8B8E-0DDF-F240-E924-77BCCF8ABF2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654" name="Graphic 716">
                  <a:extLst>
                    <a:ext uri="{FF2B5EF4-FFF2-40B4-BE49-F238E27FC236}">
                      <a16:creationId xmlns:a16="http://schemas.microsoft.com/office/drawing/2014/main" id="{FE01E25A-32BB-29A7-A528-3729CBB3FD4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655" name="Graphic 717">
                  <a:extLst>
                    <a:ext uri="{FF2B5EF4-FFF2-40B4-BE49-F238E27FC236}">
                      <a16:creationId xmlns:a16="http://schemas.microsoft.com/office/drawing/2014/main" id="{176D7456-C4FF-E773-1A32-1891466E6C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656" name="Graphic 718">
                  <a:extLst>
                    <a:ext uri="{FF2B5EF4-FFF2-40B4-BE49-F238E27FC236}">
                      <a16:creationId xmlns:a16="http://schemas.microsoft.com/office/drawing/2014/main" id="{4B94154F-19A1-29FC-0482-56473C8CB2D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657" name="Graphic 719">
                  <a:extLst>
                    <a:ext uri="{FF2B5EF4-FFF2-40B4-BE49-F238E27FC236}">
                      <a16:creationId xmlns:a16="http://schemas.microsoft.com/office/drawing/2014/main" id="{13A50D36-AD39-F83C-BCD3-585613442C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658" name="Graphic 720">
                  <a:extLst>
                    <a:ext uri="{FF2B5EF4-FFF2-40B4-BE49-F238E27FC236}">
                      <a16:creationId xmlns:a16="http://schemas.microsoft.com/office/drawing/2014/main" id="{081DFBCA-EA12-729D-7640-B1B7C4DBAA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659" name="Graphic 721">
                  <a:extLst>
                    <a:ext uri="{FF2B5EF4-FFF2-40B4-BE49-F238E27FC236}">
                      <a16:creationId xmlns:a16="http://schemas.microsoft.com/office/drawing/2014/main" id="{AAED0EBB-ECDF-384A-05CD-F6CA04ACEC0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660" name="Graphic 722">
                  <a:extLst>
                    <a:ext uri="{FF2B5EF4-FFF2-40B4-BE49-F238E27FC236}">
                      <a16:creationId xmlns:a16="http://schemas.microsoft.com/office/drawing/2014/main" id="{A3656F73-1651-9941-58EC-8B292D8822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661" name="Graphic 723">
                  <a:extLst>
                    <a:ext uri="{FF2B5EF4-FFF2-40B4-BE49-F238E27FC236}">
                      <a16:creationId xmlns:a16="http://schemas.microsoft.com/office/drawing/2014/main" id="{8D2440D9-B51C-97E5-9CA7-F3748FDCE13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662" name="Graphic 724">
                  <a:extLst>
                    <a:ext uri="{FF2B5EF4-FFF2-40B4-BE49-F238E27FC236}">
                      <a16:creationId xmlns:a16="http://schemas.microsoft.com/office/drawing/2014/main" id="{69B6BC0A-C072-A98D-6BE5-8A675EAE42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663" name="Graphic 725">
                  <a:extLst>
                    <a:ext uri="{FF2B5EF4-FFF2-40B4-BE49-F238E27FC236}">
                      <a16:creationId xmlns:a16="http://schemas.microsoft.com/office/drawing/2014/main" id="{EF3B126D-EB51-778E-36BA-D29D174A42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664" name="Graphic 726">
                  <a:extLst>
                    <a:ext uri="{FF2B5EF4-FFF2-40B4-BE49-F238E27FC236}">
                      <a16:creationId xmlns:a16="http://schemas.microsoft.com/office/drawing/2014/main" id="{986A11F4-EF64-F9A6-7803-4DB8AB3A4A6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665" name="Graphic 727">
                  <a:extLst>
                    <a:ext uri="{FF2B5EF4-FFF2-40B4-BE49-F238E27FC236}">
                      <a16:creationId xmlns:a16="http://schemas.microsoft.com/office/drawing/2014/main" id="{51FB49B4-814A-10C4-E6BF-2204E213F99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648" name="Graphic 710">
                <a:extLst>
                  <a:ext uri="{FF2B5EF4-FFF2-40B4-BE49-F238E27FC236}">
                    <a16:creationId xmlns:a16="http://schemas.microsoft.com/office/drawing/2014/main" id="{F7E8A0EB-9CAA-E31C-A375-DFBD5378BDD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649" name="Graphic 711">
                <a:extLst>
                  <a:ext uri="{FF2B5EF4-FFF2-40B4-BE49-F238E27FC236}">
                    <a16:creationId xmlns:a16="http://schemas.microsoft.com/office/drawing/2014/main" id="{3BC6D32A-4A39-A259-1839-440DD3EEFB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650" name="Graphic 712">
                <a:extLst>
                  <a:ext uri="{FF2B5EF4-FFF2-40B4-BE49-F238E27FC236}">
                    <a16:creationId xmlns:a16="http://schemas.microsoft.com/office/drawing/2014/main" id="{D78AE910-5809-CB77-091A-A22678983F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651" name="Graphic 713">
                <a:extLst>
                  <a:ext uri="{FF2B5EF4-FFF2-40B4-BE49-F238E27FC236}">
                    <a16:creationId xmlns:a16="http://schemas.microsoft.com/office/drawing/2014/main" id="{638B58A2-4CC7-8752-80FF-B4C80491F1E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59" name="Group 21">
              <a:extLst>
                <a:ext uri="{FF2B5EF4-FFF2-40B4-BE49-F238E27FC236}">
                  <a16:creationId xmlns:a16="http://schemas.microsoft.com/office/drawing/2014/main" id="{07C3D94B-E918-46C2-EF04-5F844B180082}"/>
                </a:ext>
              </a:extLst>
            </p:cNvPr>
            <p:cNvGrpSpPr/>
            <p:nvPr/>
          </p:nvGrpSpPr>
          <p:grpSpPr>
            <a:xfrm>
              <a:off x="1451002" y="3328674"/>
              <a:ext cx="80395" cy="79415"/>
              <a:chOff x="5071590" y="2724817"/>
              <a:chExt cx="1901239" cy="1655213"/>
            </a:xfrm>
          </p:grpSpPr>
          <p:grpSp>
            <p:nvGrpSpPr>
              <p:cNvPr id="4605" name="Group 667">
                <a:extLst>
                  <a:ext uri="{FF2B5EF4-FFF2-40B4-BE49-F238E27FC236}">
                    <a16:creationId xmlns:a16="http://schemas.microsoft.com/office/drawing/2014/main" id="{EDBE656C-B418-135F-36E3-E37C877B6C95}"/>
                  </a:ext>
                </a:extLst>
              </p:cNvPr>
              <p:cNvGrpSpPr/>
              <p:nvPr/>
            </p:nvGrpSpPr>
            <p:grpSpPr>
              <a:xfrm>
                <a:off x="5071590" y="2724817"/>
                <a:ext cx="1901239" cy="1655213"/>
                <a:chOff x="5071590" y="2724817"/>
                <a:chExt cx="1901239" cy="1655213"/>
              </a:xfrm>
            </p:grpSpPr>
            <p:grpSp>
              <p:nvGrpSpPr>
                <p:cNvPr id="4610" name="Group 672">
                  <a:extLst>
                    <a:ext uri="{FF2B5EF4-FFF2-40B4-BE49-F238E27FC236}">
                      <a16:creationId xmlns:a16="http://schemas.microsoft.com/office/drawing/2014/main" id="{A55DD07D-C0C5-CA16-48AB-ACC52452BE6B}"/>
                    </a:ext>
                  </a:extLst>
                </p:cNvPr>
                <p:cNvGrpSpPr/>
                <p:nvPr/>
              </p:nvGrpSpPr>
              <p:grpSpPr>
                <a:xfrm>
                  <a:off x="5071590" y="2724817"/>
                  <a:ext cx="1901239" cy="1655213"/>
                  <a:chOff x="1798565" y="3314011"/>
                  <a:chExt cx="971569" cy="971569"/>
                </a:xfrm>
              </p:grpSpPr>
              <p:sp>
                <p:nvSpPr>
                  <p:cNvPr id="4624" name="Oval 686">
                    <a:extLst>
                      <a:ext uri="{FF2B5EF4-FFF2-40B4-BE49-F238E27FC236}">
                        <a16:creationId xmlns:a16="http://schemas.microsoft.com/office/drawing/2014/main" id="{3F4F52AB-2E0E-A809-7D9C-9BB16794F20C}"/>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625" name="Group 687">
                    <a:extLst>
                      <a:ext uri="{FF2B5EF4-FFF2-40B4-BE49-F238E27FC236}">
                        <a16:creationId xmlns:a16="http://schemas.microsoft.com/office/drawing/2014/main" id="{53047332-5A69-A8FE-0F37-C39F80FE9724}"/>
                      </a:ext>
                    </a:extLst>
                  </p:cNvPr>
                  <p:cNvGrpSpPr/>
                  <p:nvPr/>
                </p:nvGrpSpPr>
                <p:grpSpPr>
                  <a:xfrm>
                    <a:off x="1895984" y="3499461"/>
                    <a:ext cx="776734" cy="632248"/>
                    <a:chOff x="6556107" y="1328513"/>
                    <a:chExt cx="4136389" cy="3366966"/>
                  </a:xfrm>
                </p:grpSpPr>
                <p:pic>
                  <p:nvPicPr>
                    <p:cNvPr id="4626" name="Graphic 688">
                      <a:extLst>
                        <a:ext uri="{FF2B5EF4-FFF2-40B4-BE49-F238E27FC236}">
                          <a16:creationId xmlns:a16="http://schemas.microsoft.com/office/drawing/2014/main" id="{B2321A35-85DC-BD83-38B3-B8D43068115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627" name="Graphic 689">
                      <a:extLst>
                        <a:ext uri="{FF2B5EF4-FFF2-40B4-BE49-F238E27FC236}">
                          <a16:creationId xmlns:a16="http://schemas.microsoft.com/office/drawing/2014/main" id="{7A515ED8-C203-48B4-1DBD-C53517AC5B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628" name="Graphic 690">
                      <a:extLst>
                        <a:ext uri="{FF2B5EF4-FFF2-40B4-BE49-F238E27FC236}">
                          <a16:creationId xmlns:a16="http://schemas.microsoft.com/office/drawing/2014/main" id="{DB2ADB87-D005-BC8C-6577-DD9D005326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629" name="Graphic 691">
                      <a:extLst>
                        <a:ext uri="{FF2B5EF4-FFF2-40B4-BE49-F238E27FC236}">
                          <a16:creationId xmlns:a16="http://schemas.microsoft.com/office/drawing/2014/main" id="{4592B0F5-9CAD-AB98-78F9-E238207EC2E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630" name="Graphic 692">
                      <a:extLst>
                        <a:ext uri="{FF2B5EF4-FFF2-40B4-BE49-F238E27FC236}">
                          <a16:creationId xmlns:a16="http://schemas.microsoft.com/office/drawing/2014/main" id="{C75237B0-6B3A-EC5D-1C35-C388E48E666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631" name="Graphic 693">
                      <a:extLst>
                        <a:ext uri="{FF2B5EF4-FFF2-40B4-BE49-F238E27FC236}">
                          <a16:creationId xmlns:a16="http://schemas.microsoft.com/office/drawing/2014/main" id="{C4EDD59E-A3F0-F0A4-A942-C47A9925FB2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632" name="Graphic 694">
                      <a:extLst>
                        <a:ext uri="{FF2B5EF4-FFF2-40B4-BE49-F238E27FC236}">
                          <a16:creationId xmlns:a16="http://schemas.microsoft.com/office/drawing/2014/main" id="{1A2307CD-109C-5612-0C9F-F292815A612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633" name="Graphic 695">
                      <a:extLst>
                        <a:ext uri="{FF2B5EF4-FFF2-40B4-BE49-F238E27FC236}">
                          <a16:creationId xmlns:a16="http://schemas.microsoft.com/office/drawing/2014/main" id="{18240794-F013-A281-39B7-6E4DC1BE2C4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634" name="Graphic 696">
                      <a:extLst>
                        <a:ext uri="{FF2B5EF4-FFF2-40B4-BE49-F238E27FC236}">
                          <a16:creationId xmlns:a16="http://schemas.microsoft.com/office/drawing/2014/main" id="{0BA74026-9699-3673-1947-03E7CFB1F1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635" name="Graphic 697">
                      <a:extLst>
                        <a:ext uri="{FF2B5EF4-FFF2-40B4-BE49-F238E27FC236}">
                          <a16:creationId xmlns:a16="http://schemas.microsoft.com/office/drawing/2014/main" id="{2263B379-4DF6-400A-44EC-E1D6B50F90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636" name="Graphic 698">
                      <a:extLst>
                        <a:ext uri="{FF2B5EF4-FFF2-40B4-BE49-F238E27FC236}">
                          <a16:creationId xmlns:a16="http://schemas.microsoft.com/office/drawing/2014/main" id="{2525B70B-D98C-B926-3176-AA578F96A3D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637" name="Graphic 699">
                      <a:extLst>
                        <a:ext uri="{FF2B5EF4-FFF2-40B4-BE49-F238E27FC236}">
                          <a16:creationId xmlns:a16="http://schemas.microsoft.com/office/drawing/2014/main" id="{B54CB422-3047-3D44-A16A-41362462999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638" name="Graphic 700">
                      <a:extLst>
                        <a:ext uri="{FF2B5EF4-FFF2-40B4-BE49-F238E27FC236}">
                          <a16:creationId xmlns:a16="http://schemas.microsoft.com/office/drawing/2014/main" id="{5DE5146C-B80C-672C-1666-F01841397B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639" name="Graphic 701">
                      <a:extLst>
                        <a:ext uri="{FF2B5EF4-FFF2-40B4-BE49-F238E27FC236}">
                          <a16:creationId xmlns:a16="http://schemas.microsoft.com/office/drawing/2014/main" id="{AF39D4B4-B8FA-22C0-28FE-430983D6BB1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640" name="Graphic 702">
                      <a:extLst>
                        <a:ext uri="{FF2B5EF4-FFF2-40B4-BE49-F238E27FC236}">
                          <a16:creationId xmlns:a16="http://schemas.microsoft.com/office/drawing/2014/main" id="{064DBFD3-ED29-DF26-1303-F81C2592AA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641" name="Graphic 703">
                      <a:extLst>
                        <a:ext uri="{FF2B5EF4-FFF2-40B4-BE49-F238E27FC236}">
                          <a16:creationId xmlns:a16="http://schemas.microsoft.com/office/drawing/2014/main" id="{E814AD60-EEC6-5C49-B6C3-875E89957FB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642" name="Graphic 704">
                      <a:extLst>
                        <a:ext uri="{FF2B5EF4-FFF2-40B4-BE49-F238E27FC236}">
                          <a16:creationId xmlns:a16="http://schemas.microsoft.com/office/drawing/2014/main" id="{5C9C2300-47B3-95A6-1021-2DD2EAD2582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643" name="Graphic 705">
                      <a:extLst>
                        <a:ext uri="{FF2B5EF4-FFF2-40B4-BE49-F238E27FC236}">
                          <a16:creationId xmlns:a16="http://schemas.microsoft.com/office/drawing/2014/main" id="{2593C2DF-0C70-2613-B766-ED1DD0AFCB2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644" name="Graphic 706">
                      <a:extLst>
                        <a:ext uri="{FF2B5EF4-FFF2-40B4-BE49-F238E27FC236}">
                          <a16:creationId xmlns:a16="http://schemas.microsoft.com/office/drawing/2014/main" id="{7DE4BA06-DB23-517C-0243-1EFB708A5DD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645" name="Graphic 707">
                      <a:extLst>
                        <a:ext uri="{FF2B5EF4-FFF2-40B4-BE49-F238E27FC236}">
                          <a16:creationId xmlns:a16="http://schemas.microsoft.com/office/drawing/2014/main" id="{3E2E3C71-14A3-8D9A-721D-A7F2E77DCE7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646" name="Graphic 708">
                      <a:extLst>
                        <a:ext uri="{FF2B5EF4-FFF2-40B4-BE49-F238E27FC236}">
                          <a16:creationId xmlns:a16="http://schemas.microsoft.com/office/drawing/2014/main" id="{BB85071B-6FE7-0B01-C893-C93552AE0CD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611" name="Graphic 673">
                  <a:extLst>
                    <a:ext uri="{FF2B5EF4-FFF2-40B4-BE49-F238E27FC236}">
                      <a16:creationId xmlns:a16="http://schemas.microsoft.com/office/drawing/2014/main" id="{F27B1C05-EB93-43E5-AFF5-6850F967B4F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612" name="Graphic 674">
                  <a:extLst>
                    <a:ext uri="{FF2B5EF4-FFF2-40B4-BE49-F238E27FC236}">
                      <a16:creationId xmlns:a16="http://schemas.microsoft.com/office/drawing/2014/main" id="{62CA499C-EBE9-F613-5947-D701118C8D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613" name="Graphic 675">
                  <a:extLst>
                    <a:ext uri="{FF2B5EF4-FFF2-40B4-BE49-F238E27FC236}">
                      <a16:creationId xmlns:a16="http://schemas.microsoft.com/office/drawing/2014/main" id="{43278686-860D-D22B-CCC3-251994E9FCE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614" name="Graphic 676">
                  <a:extLst>
                    <a:ext uri="{FF2B5EF4-FFF2-40B4-BE49-F238E27FC236}">
                      <a16:creationId xmlns:a16="http://schemas.microsoft.com/office/drawing/2014/main" id="{B1D9850B-6CEF-5C6C-BB44-D87B9984F5D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615" name="Graphic 677">
                  <a:extLst>
                    <a:ext uri="{FF2B5EF4-FFF2-40B4-BE49-F238E27FC236}">
                      <a16:creationId xmlns:a16="http://schemas.microsoft.com/office/drawing/2014/main" id="{ADCCFBDD-FEC7-5E40-4C23-6F90BB2AAB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616" name="Graphic 678">
                  <a:extLst>
                    <a:ext uri="{FF2B5EF4-FFF2-40B4-BE49-F238E27FC236}">
                      <a16:creationId xmlns:a16="http://schemas.microsoft.com/office/drawing/2014/main" id="{25E321BB-23EF-F5FB-4BB3-8F68F0C9BD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617" name="Graphic 679">
                  <a:extLst>
                    <a:ext uri="{FF2B5EF4-FFF2-40B4-BE49-F238E27FC236}">
                      <a16:creationId xmlns:a16="http://schemas.microsoft.com/office/drawing/2014/main" id="{444603C1-6567-D4BD-7226-B0FF5702046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618" name="Graphic 680">
                  <a:extLst>
                    <a:ext uri="{FF2B5EF4-FFF2-40B4-BE49-F238E27FC236}">
                      <a16:creationId xmlns:a16="http://schemas.microsoft.com/office/drawing/2014/main" id="{1748E801-D03F-8E6F-00D9-8E2AD3D777A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619" name="Graphic 681">
                  <a:extLst>
                    <a:ext uri="{FF2B5EF4-FFF2-40B4-BE49-F238E27FC236}">
                      <a16:creationId xmlns:a16="http://schemas.microsoft.com/office/drawing/2014/main" id="{6F19E16F-3BCE-699F-670A-B74FFBB0201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620" name="Graphic 682">
                  <a:extLst>
                    <a:ext uri="{FF2B5EF4-FFF2-40B4-BE49-F238E27FC236}">
                      <a16:creationId xmlns:a16="http://schemas.microsoft.com/office/drawing/2014/main" id="{C3E8A478-4757-E8F4-F463-23D0C984C2F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621" name="Graphic 683">
                  <a:extLst>
                    <a:ext uri="{FF2B5EF4-FFF2-40B4-BE49-F238E27FC236}">
                      <a16:creationId xmlns:a16="http://schemas.microsoft.com/office/drawing/2014/main" id="{6CDB9077-FA7A-01D5-F403-30EC08EA109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622" name="Graphic 684">
                  <a:extLst>
                    <a:ext uri="{FF2B5EF4-FFF2-40B4-BE49-F238E27FC236}">
                      <a16:creationId xmlns:a16="http://schemas.microsoft.com/office/drawing/2014/main" id="{262D551C-5660-0EC4-E8D9-87A6BB0B65B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623" name="Graphic 685">
                  <a:extLst>
                    <a:ext uri="{FF2B5EF4-FFF2-40B4-BE49-F238E27FC236}">
                      <a16:creationId xmlns:a16="http://schemas.microsoft.com/office/drawing/2014/main" id="{177B0B21-D054-B2BC-85C0-9F44815E81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606" name="Graphic 668">
                <a:extLst>
                  <a:ext uri="{FF2B5EF4-FFF2-40B4-BE49-F238E27FC236}">
                    <a16:creationId xmlns:a16="http://schemas.microsoft.com/office/drawing/2014/main" id="{7948E6A0-4CC3-F8A8-2953-2420D7DB561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607" name="Graphic 669">
                <a:extLst>
                  <a:ext uri="{FF2B5EF4-FFF2-40B4-BE49-F238E27FC236}">
                    <a16:creationId xmlns:a16="http://schemas.microsoft.com/office/drawing/2014/main" id="{D86167F0-66B0-1C24-5820-D533BC34AE7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608" name="Graphic 670">
                <a:extLst>
                  <a:ext uri="{FF2B5EF4-FFF2-40B4-BE49-F238E27FC236}">
                    <a16:creationId xmlns:a16="http://schemas.microsoft.com/office/drawing/2014/main" id="{0A8D141D-B52C-4218-A2A3-B733181007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609" name="Graphic 671">
                <a:extLst>
                  <a:ext uri="{FF2B5EF4-FFF2-40B4-BE49-F238E27FC236}">
                    <a16:creationId xmlns:a16="http://schemas.microsoft.com/office/drawing/2014/main" id="{2C442A84-3F4A-DF46-2C21-62BFA9AA5C4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60" name="Group 22">
              <a:extLst>
                <a:ext uri="{FF2B5EF4-FFF2-40B4-BE49-F238E27FC236}">
                  <a16:creationId xmlns:a16="http://schemas.microsoft.com/office/drawing/2014/main" id="{F52B348A-E38B-3AB5-F186-D4CB9F9107ED}"/>
                </a:ext>
              </a:extLst>
            </p:cNvPr>
            <p:cNvGrpSpPr/>
            <p:nvPr/>
          </p:nvGrpSpPr>
          <p:grpSpPr>
            <a:xfrm>
              <a:off x="1529713" y="3486788"/>
              <a:ext cx="135763" cy="134108"/>
              <a:chOff x="5071590" y="2724817"/>
              <a:chExt cx="1901239" cy="1655213"/>
            </a:xfrm>
          </p:grpSpPr>
          <p:grpSp>
            <p:nvGrpSpPr>
              <p:cNvPr id="4563" name="Group 625">
                <a:extLst>
                  <a:ext uri="{FF2B5EF4-FFF2-40B4-BE49-F238E27FC236}">
                    <a16:creationId xmlns:a16="http://schemas.microsoft.com/office/drawing/2014/main" id="{5FA4FD02-8F37-BD3A-BDCC-99E0F163FFC3}"/>
                  </a:ext>
                </a:extLst>
              </p:cNvPr>
              <p:cNvGrpSpPr/>
              <p:nvPr/>
            </p:nvGrpSpPr>
            <p:grpSpPr>
              <a:xfrm>
                <a:off x="5071590" y="2724817"/>
                <a:ext cx="1901239" cy="1655213"/>
                <a:chOff x="5071590" y="2724817"/>
                <a:chExt cx="1901239" cy="1655213"/>
              </a:xfrm>
            </p:grpSpPr>
            <p:grpSp>
              <p:nvGrpSpPr>
                <p:cNvPr id="4568" name="Group 630">
                  <a:extLst>
                    <a:ext uri="{FF2B5EF4-FFF2-40B4-BE49-F238E27FC236}">
                      <a16:creationId xmlns:a16="http://schemas.microsoft.com/office/drawing/2014/main" id="{40D15083-85E0-E951-6464-ECB578571062}"/>
                    </a:ext>
                  </a:extLst>
                </p:cNvPr>
                <p:cNvGrpSpPr/>
                <p:nvPr/>
              </p:nvGrpSpPr>
              <p:grpSpPr>
                <a:xfrm>
                  <a:off x="5071590" y="2724817"/>
                  <a:ext cx="1901239" cy="1655213"/>
                  <a:chOff x="1798565" y="3314011"/>
                  <a:chExt cx="971569" cy="971569"/>
                </a:xfrm>
              </p:grpSpPr>
              <p:sp>
                <p:nvSpPr>
                  <p:cNvPr id="4582" name="Oval 644">
                    <a:extLst>
                      <a:ext uri="{FF2B5EF4-FFF2-40B4-BE49-F238E27FC236}">
                        <a16:creationId xmlns:a16="http://schemas.microsoft.com/office/drawing/2014/main" id="{FBD029C9-E609-1AFF-40FA-F52750B8BDA8}"/>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583" name="Group 645">
                    <a:extLst>
                      <a:ext uri="{FF2B5EF4-FFF2-40B4-BE49-F238E27FC236}">
                        <a16:creationId xmlns:a16="http://schemas.microsoft.com/office/drawing/2014/main" id="{85320309-9AC4-9E94-1115-D8F7AFB6132A}"/>
                      </a:ext>
                    </a:extLst>
                  </p:cNvPr>
                  <p:cNvGrpSpPr/>
                  <p:nvPr/>
                </p:nvGrpSpPr>
                <p:grpSpPr>
                  <a:xfrm>
                    <a:off x="1895984" y="3499461"/>
                    <a:ext cx="776734" cy="632248"/>
                    <a:chOff x="6556107" y="1328513"/>
                    <a:chExt cx="4136389" cy="3366966"/>
                  </a:xfrm>
                </p:grpSpPr>
                <p:pic>
                  <p:nvPicPr>
                    <p:cNvPr id="4584" name="Graphic 646">
                      <a:extLst>
                        <a:ext uri="{FF2B5EF4-FFF2-40B4-BE49-F238E27FC236}">
                          <a16:creationId xmlns:a16="http://schemas.microsoft.com/office/drawing/2014/main" id="{9F1E6D33-8DA9-E301-B386-D1B50E76E5E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585" name="Graphic 647">
                      <a:extLst>
                        <a:ext uri="{FF2B5EF4-FFF2-40B4-BE49-F238E27FC236}">
                          <a16:creationId xmlns:a16="http://schemas.microsoft.com/office/drawing/2014/main" id="{78479638-90C3-501D-21D5-C0FB4CFC6B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586" name="Graphic 648">
                      <a:extLst>
                        <a:ext uri="{FF2B5EF4-FFF2-40B4-BE49-F238E27FC236}">
                          <a16:creationId xmlns:a16="http://schemas.microsoft.com/office/drawing/2014/main" id="{635F12D7-74B5-D8C2-A969-7F93B7AC8E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587" name="Graphic 649">
                      <a:extLst>
                        <a:ext uri="{FF2B5EF4-FFF2-40B4-BE49-F238E27FC236}">
                          <a16:creationId xmlns:a16="http://schemas.microsoft.com/office/drawing/2014/main" id="{5496958B-B93E-83EC-FCA1-A050755E6B3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588" name="Graphic 650">
                      <a:extLst>
                        <a:ext uri="{FF2B5EF4-FFF2-40B4-BE49-F238E27FC236}">
                          <a16:creationId xmlns:a16="http://schemas.microsoft.com/office/drawing/2014/main" id="{D3D8A7AA-EF89-1A2E-62A2-53CBF012BDC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589" name="Graphic 651">
                      <a:extLst>
                        <a:ext uri="{FF2B5EF4-FFF2-40B4-BE49-F238E27FC236}">
                          <a16:creationId xmlns:a16="http://schemas.microsoft.com/office/drawing/2014/main" id="{90002B83-7FC6-DD07-5589-62AACAB9D2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590" name="Graphic 652">
                      <a:extLst>
                        <a:ext uri="{FF2B5EF4-FFF2-40B4-BE49-F238E27FC236}">
                          <a16:creationId xmlns:a16="http://schemas.microsoft.com/office/drawing/2014/main" id="{4DFF6E16-40FF-2154-E9F5-87B3378EFD0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591" name="Graphic 653">
                      <a:extLst>
                        <a:ext uri="{FF2B5EF4-FFF2-40B4-BE49-F238E27FC236}">
                          <a16:creationId xmlns:a16="http://schemas.microsoft.com/office/drawing/2014/main" id="{D7C0876E-9B8A-4E3D-845B-D7048F5CD9C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592" name="Graphic 654">
                      <a:extLst>
                        <a:ext uri="{FF2B5EF4-FFF2-40B4-BE49-F238E27FC236}">
                          <a16:creationId xmlns:a16="http://schemas.microsoft.com/office/drawing/2014/main" id="{8785B5EA-C851-B9CC-24C9-E8676C6EEC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593" name="Graphic 655">
                      <a:extLst>
                        <a:ext uri="{FF2B5EF4-FFF2-40B4-BE49-F238E27FC236}">
                          <a16:creationId xmlns:a16="http://schemas.microsoft.com/office/drawing/2014/main" id="{6309152D-3DA4-DA66-D693-2491045923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594" name="Graphic 656">
                      <a:extLst>
                        <a:ext uri="{FF2B5EF4-FFF2-40B4-BE49-F238E27FC236}">
                          <a16:creationId xmlns:a16="http://schemas.microsoft.com/office/drawing/2014/main" id="{A7DC274E-0650-5165-D253-889DADC500E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595" name="Graphic 657">
                      <a:extLst>
                        <a:ext uri="{FF2B5EF4-FFF2-40B4-BE49-F238E27FC236}">
                          <a16:creationId xmlns:a16="http://schemas.microsoft.com/office/drawing/2014/main" id="{FADF8456-DEFA-CAE1-16D0-B74F2598190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596" name="Graphic 658">
                      <a:extLst>
                        <a:ext uri="{FF2B5EF4-FFF2-40B4-BE49-F238E27FC236}">
                          <a16:creationId xmlns:a16="http://schemas.microsoft.com/office/drawing/2014/main" id="{85941F28-10C8-878E-C268-C8773F672F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597" name="Graphic 659">
                      <a:extLst>
                        <a:ext uri="{FF2B5EF4-FFF2-40B4-BE49-F238E27FC236}">
                          <a16:creationId xmlns:a16="http://schemas.microsoft.com/office/drawing/2014/main" id="{48067B35-3DD4-7A7C-BBF6-3F6D525D2B1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598" name="Graphic 660">
                      <a:extLst>
                        <a:ext uri="{FF2B5EF4-FFF2-40B4-BE49-F238E27FC236}">
                          <a16:creationId xmlns:a16="http://schemas.microsoft.com/office/drawing/2014/main" id="{A7504BA6-9A37-21BB-9337-AA0F843937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599" name="Graphic 661">
                      <a:extLst>
                        <a:ext uri="{FF2B5EF4-FFF2-40B4-BE49-F238E27FC236}">
                          <a16:creationId xmlns:a16="http://schemas.microsoft.com/office/drawing/2014/main" id="{D9EFC6EC-B641-772C-E2BB-C4D24BF3898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600" name="Graphic 662">
                      <a:extLst>
                        <a:ext uri="{FF2B5EF4-FFF2-40B4-BE49-F238E27FC236}">
                          <a16:creationId xmlns:a16="http://schemas.microsoft.com/office/drawing/2014/main" id="{33EEEDB0-F808-D5F6-B24C-B8FD9CF814E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601" name="Graphic 663">
                      <a:extLst>
                        <a:ext uri="{FF2B5EF4-FFF2-40B4-BE49-F238E27FC236}">
                          <a16:creationId xmlns:a16="http://schemas.microsoft.com/office/drawing/2014/main" id="{48CAC4AA-8799-6CBE-8654-AADC4639F44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602" name="Graphic 664">
                      <a:extLst>
                        <a:ext uri="{FF2B5EF4-FFF2-40B4-BE49-F238E27FC236}">
                          <a16:creationId xmlns:a16="http://schemas.microsoft.com/office/drawing/2014/main" id="{AB1F5AA5-C74C-EABD-47FA-1C21130065F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603" name="Graphic 665">
                      <a:extLst>
                        <a:ext uri="{FF2B5EF4-FFF2-40B4-BE49-F238E27FC236}">
                          <a16:creationId xmlns:a16="http://schemas.microsoft.com/office/drawing/2014/main" id="{C2F51F6E-5C57-9F33-9FCA-C4D94383A5C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604" name="Graphic 666">
                      <a:extLst>
                        <a:ext uri="{FF2B5EF4-FFF2-40B4-BE49-F238E27FC236}">
                          <a16:creationId xmlns:a16="http://schemas.microsoft.com/office/drawing/2014/main" id="{3141CDFA-0BA5-158A-290A-B669E7F691E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569" name="Graphic 631">
                  <a:extLst>
                    <a:ext uri="{FF2B5EF4-FFF2-40B4-BE49-F238E27FC236}">
                      <a16:creationId xmlns:a16="http://schemas.microsoft.com/office/drawing/2014/main" id="{56EE0DA9-F03B-4584-960E-3486AE0AFF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570" name="Graphic 632">
                  <a:extLst>
                    <a:ext uri="{FF2B5EF4-FFF2-40B4-BE49-F238E27FC236}">
                      <a16:creationId xmlns:a16="http://schemas.microsoft.com/office/drawing/2014/main" id="{ED5818D6-DA38-B905-4ED5-B9EA562D2F7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571" name="Graphic 633">
                  <a:extLst>
                    <a:ext uri="{FF2B5EF4-FFF2-40B4-BE49-F238E27FC236}">
                      <a16:creationId xmlns:a16="http://schemas.microsoft.com/office/drawing/2014/main" id="{6DA0F874-19AC-91D2-608A-AC59F92C650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572" name="Graphic 634">
                  <a:extLst>
                    <a:ext uri="{FF2B5EF4-FFF2-40B4-BE49-F238E27FC236}">
                      <a16:creationId xmlns:a16="http://schemas.microsoft.com/office/drawing/2014/main" id="{B7A1F19B-A3BE-076F-2220-B6AC2469168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573" name="Graphic 635">
                  <a:extLst>
                    <a:ext uri="{FF2B5EF4-FFF2-40B4-BE49-F238E27FC236}">
                      <a16:creationId xmlns:a16="http://schemas.microsoft.com/office/drawing/2014/main" id="{BA87CBC7-E980-5813-EC65-F6FBE5D529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574" name="Graphic 636">
                  <a:extLst>
                    <a:ext uri="{FF2B5EF4-FFF2-40B4-BE49-F238E27FC236}">
                      <a16:creationId xmlns:a16="http://schemas.microsoft.com/office/drawing/2014/main" id="{5E6762A4-5C26-D428-0428-8CA21AC0A18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575" name="Graphic 637">
                  <a:extLst>
                    <a:ext uri="{FF2B5EF4-FFF2-40B4-BE49-F238E27FC236}">
                      <a16:creationId xmlns:a16="http://schemas.microsoft.com/office/drawing/2014/main" id="{08DE6A69-1DBD-37DF-FBAB-43C2FCB8382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576" name="Graphic 638">
                  <a:extLst>
                    <a:ext uri="{FF2B5EF4-FFF2-40B4-BE49-F238E27FC236}">
                      <a16:creationId xmlns:a16="http://schemas.microsoft.com/office/drawing/2014/main" id="{046AF305-A114-9044-1005-2E8E529910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577" name="Graphic 639">
                  <a:extLst>
                    <a:ext uri="{FF2B5EF4-FFF2-40B4-BE49-F238E27FC236}">
                      <a16:creationId xmlns:a16="http://schemas.microsoft.com/office/drawing/2014/main" id="{C9D3B56A-83D2-E626-69FF-A2AE6D1361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578" name="Graphic 640">
                  <a:extLst>
                    <a:ext uri="{FF2B5EF4-FFF2-40B4-BE49-F238E27FC236}">
                      <a16:creationId xmlns:a16="http://schemas.microsoft.com/office/drawing/2014/main" id="{EA6C81BD-5B4B-C96A-D06B-C4AEA8C9BDD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579" name="Graphic 641">
                  <a:extLst>
                    <a:ext uri="{FF2B5EF4-FFF2-40B4-BE49-F238E27FC236}">
                      <a16:creationId xmlns:a16="http://schemas.microsoft.com/office/drawing/2014/main" id="{5CB1575B-9B3A-9218-5111-91DC7915CA4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580" name="Graphic 642">
                  <a:extLst>
                    <a:ext uri="{FF2B5EF4-FFF2-40B4-BE49-F238E27FC236}">
                      <a16:creationId xmlns:a16="http://schemas.microsoft.com/office/drawing/2014/main" id="{49EDA393-F990-12F5-0EC4-30FDFB78810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581" name="Graphic 643">
                  <a:extLst>
                    <a:ext uri="{FF2B5EF4-FFF2-40B4-BE49-F238E27FC236}">
                      <a16:creationId xmlns:a16="http://schemas.microsoft.com/office/drawing/2014/main" id="{3CFD63E4-095B-0747-0C61-8A798FAF6E9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564" name="Graphic 626">
                <a:extLst>
                  <a:ext uri="{FF2B5EF4-FFF2-40B4-BE49-F238E27FC236}">
                    <a16:creationId xmlns:a16="http://schemas.microsoft.com/office/drawing/2014/main" id="{4C036517-9B51-96CB-75CC-113CA365A1B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565" name="Graphic 627">
                <a:extLst>
                  <a:ext uri="{FF2B5EF4-FFF2-40B4-BE49-F238E27FC236}">
                    <a16:creationId xmlns:a16="http://schemas.microsoft.com/office/drawing/2014/main" id="{5E70B9B1-6252-F9B9-E8CB-08F93846B28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566" name="Graphic 628">
                <a:extLst>
                  <a:ext uri="{FF2B5EF4-FFF2-40B4-BE49-F238E27FC236}">
                    <a16:creationId xmlns:a16="http://schemas.microsoft.com/office/drawing/2014/main" id="{BDFE8E63-4C45-8D0E-D492-562A90EEA41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567" name="Graphic 629">
                <a:extLst>
                  <a:ext uri="{FF2B5EF4-FFF2-40B4-BE49-F238E27FC236}">
                    <a16:creationId xmlns:a16="http://schemas.microsoft.com/office/drawing/2014/main" id="{BF12B5BC-0BB7-E5E3-CC36-B7E79C7B843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61" name="Group 23">
              <a:extLst>
                <a:ext uri="{FF2B5EF4-FFF2-40B4-BE49-F238E27FC236}">
                  <a16:creationId xmlns:a16="http://schemas.microsoft.com/office/drawing/2014/main" id="{CA56E821-B08D-B34F-E3EA-993DB77860B2}"/>
                </a:ext>
              </a:extLst>
            </p:cNvPr>
            <p:cNvGrpSpPr/>
            <p:nvPr/>
          </p:nvGrpSpPr>
          <p:grpSpPr>
            <a:xfrm>
              <a:off x="1409982" y="3599917"/>
              <a:ext cx="79341" cy="78374"/>
              <a:chOff x="5071590" y="2724817"/>
              <a:chExt cx="1901239" cy="1655213"/>
            </a:xfrm>
          </p:grpSpPr>
          <p:grpSp>
            <p:nvGrpSpPr>
              <p:cNvPr id="4521" name="Group 583">
                <a:extLst>
                  <a:ext uri="{FF2B5EF4-FFF2-40B4-BE49-F238E27FC236}">
                    <a16:creationId xmlns:a16="http://schemas.microsoft.com/office/drawing/2014/main" id="{040CCB3B-ECA6-6509-4EF5-B34B2F33FB6B}"/>
                  </a:ext>
                </a:extLst>
              </p:cNvPr>
              <p:cNvGrpSpPr/>
              <p:nvPr/>
            </p:nvGrpSpPr>
            <p:grpSpPr>
              <a:xfrm>
                <a:off x="5071590" y="2724817"/>
                <a:ext cx="1901239" cy="1655213"/>
                <a:chOff x="5071590" y="2724817"/>
                <a:chExt cx="1901239" cy="1655213"/>
              </a:xfrm>
            </p:grpSpPr>
            <p:grpSp>
              <p:nvGrpSpPr>
                <p:cNvPr id="4526" name="Group 588">
                  <a:extLst>
                    <a:ext uri="{FF2B5EF4-FFF2-40B4-BE49-F238E27FC236}">
                      <a16:creationId xmlns:a16="http://schemas.microsoft.com/office/drawing/2014/main" id="{239D7498-AC7F-E5B6-E479-31B82DC88282}"/>
                    </a:ext>
                  </a:extLst>
                </p:cNvPr>
                <p:cNvGrpSpPr/>
                <p:nvPr/>
              </p:nvGrpSpPr>
              <p:grpSpPr>
                <a:xfrm>
                  <a:off x="5071590" y="2724817"/>
                  <a:ext cx="1901239" cy="1655213"/>
                  <a:chOff x="1798565" y="3314011"/>
                  <a:chExt cx="971569" cy="971569"/>
                </a:xfrm>
              </p:grpSpPr>
              <p:sp>
                <p:nvSpPr>
                  <p:cNvPr id="4540" name="Oval 602">
                    <a:extLst>
                      <a:ext uri="{FF2B5EF4-FFF2-40B4-BE49-F238E27FC236}">
                        <a16:creationId xmlns:a16="http://schemas.microsoft.com/office/drawing/2014/main" id="{9A57242A-2ED4-4907-3BB9-228BBEFA6080}"/>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541" name="Group 603">
                    <a:extLst>
                      <a:ext uri="{FF2B5EF4-FFF2-40B4-BE49-F238E27FC236}">
                        <a16:creationId xmlns:a16="http://schemas.microsoft.com/office/drawing/2014/main" id="{DB79D394-280E-FFF7-9E89-C07E005E0E2C}"/>
                      </a:ext>
                    </a:extLst>
                  </p:cNvPr>
                  <p:cNvGrpSpPr/>
                  <p:nvPr/>
                </p:nvGrpSpPr>
                <p:grpSpPr>
                  <a:xfrm>
                    <a:off x="1895984" y="3499461"/>
                    <a:ext cx="776734" cy="632248"/>
                    <a:chOff x="6556107" y="1328513"/>
                    <a:chExt cx="4136389" cy="3366966"/>
                  </a:xfrm>
                </p:grpSpPr>
                <p:pic>
                  <p:nvPicPr>
                    <p:cNvPr id="4542" name="Graphic 604">
                      <a:extLst>
                        <a:ext uri="{FF2B5EF4-FFF2-40B4-BE49-F238E27FC236}">
                          <a16:creationId xmlns:a16="http://schemas.microsoft.com/office/drawing/2014/main" id="{84CE0331-BBCA-94B0-7E6B-4F71D700392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543" name="Graphic 605">
                      <a:extLst>
                        <a:ext uri="{FF2B5EF4-FFF2-40B4-BE49-F238E27FC236}">
                          <a16:creationId xmlns:a16="http://schemas.microsoft.com/office/drawing/2014/main" id="{08F3D456-14FB-8588-6146-7E0D6542F30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544" name="Graphic 606">
                      <a:extLst>
                        <a:ext uri="{FF2B5EF4-FFF2-40B4-BE49-F238E27FC236}">
                          <a16:creationId xmlns:a16="http://schemas.microsoft.com/office/drawing/2014/main" id="{CFAB2F60-5A98-9B68-FB4E-088734F055C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545" name="Graphic 607">
                      <a:extLst>
                        <a:ext uri="{FF2B5EF4-FFF2-40B4-BE49-F238E27FC236}">
                          <a16:creationId xmlns:a16="http://schemas.microsoft.com/office/drawing/2014/main" id="{395BD387-15DD-BBEF-17C3-0D685899701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546" name="Graphic 608">
                      <a:extLst>
                        <a:ext uri="{FF2B5EF4-FFF2-40B4-BE49-F238E27FC236}">
                          <a16:creationId xmlns:a16="http://schemas.microsoft.com/office/drawing/2014/main" id="{62B79B92-BD77-BDB5-B8E5-AFF2C34D80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547" name="Graphic 609">
                      <a:extLst>
                        <a:ext uri="{FF2B5EF4-FFF2-40B4-BE49-F238E27FC236}">
                          <a16:creationId xmlns:a16="http://schemas.microsoft.com/office/drawing/2014/main" id="{00FE117C-457B-C614-C1B8-5CE10E9CB0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548" name="Graphic 610">
                      <a:extLst>
                        <a:ext uri="{FF2B5EF4-FFF2-40B4-BE49-F238E27FC236}">
                          <a16:creationId xmlns:a16="http://schemas.microsoft.com/office/drawing/2014/main" id="{7C8BB6D1-B0D6-0AE6-A5D1-D4A3F069B8D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549" name="Graphic 611">
                      <a:extLst>
                        <a:ext uri="{FF2B5EF4-FFF2-40B4-BE49-F238E27FC236}">
                          <a16:creationId xmlns:a16="http://schemas.microsoft.com/office/drawing/2014/main" id="{4D1F6F40-35FB-F1B0-FCF7-FC0C3371190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550" name="Graphic 612">
                      <a:extLst>
                        <a:ext uri="{FF2B5EF4-FFF2-40B4-BE49-F238E27FC236}">
                          <a16:creationId xmlns:a16="http://schemas.microsoft.com/office/drawing/2014/main" id="{59C2BE15-228B-8352-8A27-02F20A90AA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551" name="Graphic 613">
                      <a:extLst>
                        <a:ext uri="{FF2B5EF4-FFF2-40B4-BE49-F238E27FC236}">
                          <a16:creationId xmlns:a16="http://schemas.microsoft.com/office/drawing/2014/main" id="{90348EBB-2CE7-FFB1-0AA7-6BFFA005FC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552" name="Graphic 614">
                      <a:extLst>
                        <a:ext uri="{FF2B5EF4-FFF2-40B4-BE49-F238E27FC236}">
                          <a16:creationId xmlns:a16="http://schemas.microsoft.com/office/drawing/2014/main" id="{76CDAC6A-1CDB-37AB-C45F-2F6F3FD19DB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553" name="Graphic 615">
                      <a:extLst>
                        <a:ext uri="{FF2B5EF4-FFF2-40B4-BE49-F238E27FC236}">
                          <a16:creationId xmlns:a16="http://schemas.microsoft.com/office/drawing/2014/main" id="{654016D9-C4C5-9C19-8ED0-2C5EE064059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554" name="Graphic 616">
                      <a:extLst>
                        <a:ext uri="{FF2B5EF4-FFF2-40B4-BE49-F238E27FC236}">
                          <a16:creationId xmlns:a16="http://schemas.microsoft.com/office/drawing/2014/main" id="{13619E4C-D88A-B9A4-461A-52AAC35DAE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555" name="Graphic 617">
                      <a:extLst>
                        <a:ext uri="{FF2B5EF4-FFF2-40B4-BE49-F238E27FC236}">
                          <a16:creationId xmlns:a16="http://schemas.microsoft.com/office/drawing/2014/main" id="{5498EAC1-1D5B-E75F-C5C6-C47B39ACED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556" name="Graphic 618">
                      <a:extLst>
                        <a:ext uri="{FF2B5EF4-FFF2-40B4-BE49-F238E27FC236}">
                          <a16:creationId xmlns:a16="http://schemas.microsoft.com/office/drawing/2014/main" id="{71CC10A7-8F0E-1304-3A85-215BE6F8BEE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557" name="Graphic 619">
                      <a:extLst>
                        <a:ext uri="{FF2B5EF4-FFF2-40B4-BE49-F238E27FC236}">
                          <a16:creationId xmlns:a16="http://schemas.microsoft.com/office/drawing/2014/main" id="{C68593C8-3D7E-D2B5-48DF-F6C89EAE71F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558" name="Graphic 620">
                      <a:extLst>
                        <a:ext uri="{FF2B5EF4-FFF2-40B4-BE49-F238E27FC236}">
                          <a16:creationId xmlns:a16="http://schemas.microsoft.com/office/drawing/2014/main" id="{A2DDDE28-B050-F556-E8D2-D63153C5C8F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559" name="Graphic 621">
                      <a:extLst>
                        <a:ext uri="{FF2B5EF4-FFF2-40B4-BE49-F238E27FC236}">
                          <a16:creationId xmlns:a16="http://schemas.microsoft.com/office/drawing/2014/main" id="{AE98208A-BA0D-6276-098F-A691856DF0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560" name="Graphic 622">
                      <a:extLst>
                        <a:ext uri="{FF2B5EF4-FFF2-40B4-BE49-F238E27FC236}">
                          <a16:creationId xmlns:a16="http://schemas.microsoft.com/office/drawing/2014/main" id="{1FCBEE70-7885-A757-362D-439E8002846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561" name="Graphic 623">
                      <a:extLst>
                        <a:ext uri="{FF2B5EF4-FFF2-40B4-BE49-F238E27FC236}">
                          <a16:creationId xmlns:a16="http://schemas.microsoft.com/office/drawing/2014/main" id="{685A11E4-83B7-BCF5-3C99-6FFEA5029D1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562" name="Graphic 624">
                      <a:extLst>
                        <a:ext uri="{FF2B5EF4-FFF2-40B4-BE49-F238E27FC236}">
                          <a16:creationId xmlns:a16="http://schemas.microsoft.com/office/drawing/2014/main" id="{097CA0CA-9AD6-4D1D-CA47-6002E8B5449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527" name="Graphic 589">
                  <a:extLst>
                    <a:ext uri="{FF2B5EF4-FFF2-40B4-BE49-F238E27FC236}">
                      <a16:creationId xmlns:a16="http://schemas.microsoft.com/office/drawing/2014/main" id="{10A1594A-1205-796C-2790-F0C3DA53535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528" name="Graphic 590">
                  <a:extLst>
                    <a:ext uri="{FF2B5EF4-FFF2-40B4-BE49-F238E27FC236}">
                      <a16:creationId xmlns:a16="http://schemas.microsoft.com/office/drawing/2014/main" id="{C09BA850-DB0F-621A-74FB-30B29762BC0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529" name="Graphic 591">
                  <a:extLst>
                    <a:ext uri="{FF2B5EF4-FFF2-40B4-BE49-F238E27FC236}">
                      <a16:creationId xmlns:a16="http://schemas.microsoft.com/office/drawing/2014/main" id="{7D75BB8F-AC3F-C072-6E4C-8627F554073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530" name="Graphic 592">
                  <a:extLst>
                    <a:ext uri="{FF2B5EF4-FFF2-40B4-BE49-F238E27FC236}">
                      <a16:creationId xmlns:a16="http://schemas.microsoft.com/office/drawing/2014/main" id="{463386A9-DA22-E609-CD9C-7CBDEE16E7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531" name="Graphic 593">
                  <a:extLst>
                    <a:ext uri="{FF2B5EF4-FFF2-40B4-BE49-F238E27FC236}">
                      <a16:creationId xmlns:a16="http://schemas.microsoft.com/office/drawing/2014/main" id="{6592454D-2F83-CB46-AACF-02FA963C54E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532" name="Graphic 594">
                  <a:extLst>
                    <a:ext uri="{FF2B5EF4-FFF2-40B4-BE49-F238E27FC236}">
                      <a16:creationId xmlns:a16="http://schemas.microsoft.com/office/drawing/2014/main" id="{DD1AA986-BF74-F4F4-D672-9420296B58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533" name="Graphic 595">
                  <a:extLst>
                    <a:ext uri="{FF2B5EF4-FFF2-40B4-BE49-F238E27FC236}">
                      <a16:creationId xmlns:a16="http://schemas.microsoft.com/office/drawing/2014/main" id="{4760592C-070B-3FF1-F044-CD6A7AB60BA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534" name="Graphic 596">
                  <a:extLst>
                    <a:ext uri="{FF2B5EF4-FFF2-40B4-BE49-F238E27FC236}">
                      <a16:creationId xmlns:a16="http://schemas.microsoft.com/office/drawing/2014/main" id="{74B859A9-06CC-1347-A92C-1E6AB542D51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535" name="Graphic 597">
                  <a:extLst>
                    <a:ext uri="{FF2B5EF4-FFF2-40B4-BE49-F238E27FC236}">
                      <a16:creationId xmlns:a16="http://schemas.microsoft.com/office/drawing/2014/main" id="{E6199C54-D9D9-943F-3601-9D86FAC0E9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536" name="Graphic 598">
                  <a:extLst>
                    <a:ext uri="{FF2B5EF4-FFF2-40B4-BE49-F238E27FC236}">
                      <a16:creationId xmlns:a16="http://schemas.microsoft.com/office/drawing/2014/main" id="{DE628BE1-EBC1-705E-C476-8500D5ECDDD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537" name="Graphic 599">
                  <a:extLst>
                    <a:ext uri="{FF2B5EF4-FFF2-40B4-BE49-F238E27FC236}">
                      <a16:creationId xmlns:a16="http://schemas.microsoft.com/office/drawing/2014/main" id="{F0FE362D-1EB7-4634-7FD0-E842276A944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538" name="Graphic 600">
                  <a:extLst>
                    <a:ext uri="{FF2B5EF4-FFF2-40B4-BE49-F238E27FC236}">
                      <a16:creationId xmlns:a16="http://schemas.microsoft.com/office/drawing/2014/main" id="{5C9F0B0E-AB78-F181-6973-A00B100F70B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539" name="Graphic 601">
                  <a:extLst>
                    <a:ext uri="{FF2B5EF4-FFF2-40B4-BE49-F238E27FC236}">
                      <a16:creationId xmlns:a16="http://schemas.microsoft.com/office/drawing/2014/main" id="{CDEAA813-432F-76D0-26DF-DE78588E1B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522" name="Graphic 584">
                <a:extLst>
                  <a:ext uri="{FF2B5EF4-FFF2-40B4-BE49-F238E27FC236}">
                    <a16:creationId xmlns:a16="http://schemas.microsoft.com/office/drawing/2014/main" id="{A53135CB-7A08-6CB1-3B15-D309617C1AC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523" name="Graphic 585">
                <a:extLst>
                  <a:ext uri="{FF2B5EF4-FFF2-40B4-BE49-F238E27FC236}">
                    <a16:creationId xmlns:a16="http://schemas.microsoft.com/office/drawing/2014/main" id="{80AC8C0B-CCB8-5E80-E4AD-4C06A941684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524" name="Graphic 586">
                <a:extLst>
                  <a:ext uri="{FF2B5EF4-FFF2-40B4-BE49-F238E27FC236}">
                    <a16:creationId xmlns:a16="http://schemas.microsoft.com/office/drawing/2014/main" id="{930D8D53-9B64-11E3-15A5-642FB0D18A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525" name="Graphic 587">
                <a:extLst>
                  <a:ext uri="{FF2B5EF4-FFF2-40B4-BE49-F238E27FC236}">
                    <a16:creationId xmlns:a16="http://schemas.microsoft.com/office/drawing/2014/main" id="{22FFF17F-5656-B696-FC65-A7FBB329B99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62" name="Group 24">
              <a:extLst>
                <a:ext uri="{FF2B5EF4-FFF2-40B4-BE49-F238E27FC236}">
                  <a16:creationId xmlns:a16="http://schemas.microsoft.com/office/drawing/2014/main" id="{FB9032C7-062A-6BA1-EA3E-86071F911247}"/>
                </a:ext>
              </a:extLst>
            </p:cNvPr>
            <p:cNvGrpSpPr/>
            <p:nvPr/>
          </p:nvGrpSpPr>
          <p:grpSpPr>
            <a:xfrm>
              <a:off x="1697488" y="3493453"/>
              <a:ext cx="135763" cy="134108"/>
              <a:chOff x="5071590" y="2724817"/>
              <a:chExt cx="1901239" cy="1655213"/>
            </a:xfrm>
          </p:grpSpPr>
          <p:grpSp>
            <p:nvGrpSpPr>
              <p:cNvPr id="4479" name="Group 541">
                <a:extLst>
                  <a:ext uri="{FF2B5EF4-FFF2-40B4-BE49-F238E27FC236}">
                    <a16:creationId xmlns:a16="http://schemas.microsoft.com/office/drawing/2014/main" id="{57BF8AF1-6EE5-1104-7209-AC428AD147BE}"/>
                  </a:ext>
                </a:extLst>
              </p:cNvPr>
              <p:cNvGrpSpPr/>
              <p:nvPr/>
            </p:nvGrpSpPr>
            <p:grpSpPr>
              <a:xfrm>
                <a:off x="5071590" y="2724817"/>
                <a:ext cx="1901239" cy="1655213"/>
                <a:chOff x="5071590" y="2724817"/>
                <a:chExt cx="1901239" cy="1655213"/>
              </a:xfrm>
            </p:grpSpPr>
            <p:grpSp>
              <p:nvGrpSpPr>
                <p:cNvPr id="4484" name="Group 546">
                  <a:extLst>
                    <a:ext uri="{FF2B5EF4-FFF2-40B4-BE49-F238E27FC236}">
                      <a16:creationId xmlns:a16="http://schemas.microsoft.com/office/drawing/2014/main" id="{691B6090-9F92-49FC-E69B-448DC84D4F8E}"/>
                    </a:ext>
                  </a:extLst>
                </p:cNvPr>
                <p:cNvGrpSpPr/>
                <p:nvPr/>
              </p:nvGrpSpPr>
              <p:grpSpPr>
                <a:xfrm>
                  <a:off x="5071590" y="2724817"/>
                  <a:ext cx="1901239" cy="1655213"/>
                  <a:chOff x="1798565" y="3314011"/>
                  <a:chExt cx="971569" cy="971569"/>
                </a:xfrm>
              </p:grpSpPr>
              <p:sp>
                <p:nvSpPr>
                  <p:cNvPr id="4498" name="Oval 560">
                    <a:extLst>
                      <a:ext uri="{FF2B5EF4-FFF2-40B4-BE49-F238E27FC236}">
                        <a16:creationId xmlns:a16="http://schemas.microsoft.com/office/drawing/2014/main" id="{22406262-96D4-8C60-5D33-1ED7EEEF0FBF}"/>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499" name="Group 561">
                    <a:extLst>
                      <a:ext uri="{FF2B5EF4-FFF2-40B4-BE49-F238E27FC236}">
                        <a16:creationId xmlns:a16="http://schemas.microsoft.com/office/drawing/2014/main" id="{9B26AE68-2EB5-ED31-E90F-2EA6B1CFD5DB}"/>
                      </a:ext>
                    </a:extLst>
                  </p:cNvPr>
                  <p:cNvGrpSpPr/>
                  <p:nvPr/>
                </p:nvGrpSpPr>
                <p:grpSpPr>
                  <a:xfrm>
                    <a:off x="1895984" y="3499461"/>
                    <a:ext cx="776734" cy="632248"/>
                    <a:chOff x="6556107" y="1328513"/>
                    <a:chExt cx="4136389" cy="3366966"/>
                  </a:xfrm>
                </p:grpSpPr>
                <p:pic>
                  <p:nvPicPr>
                    <p:cNvPr id="4500" name="Graphic 562">
                      <a:extLst>
                        <a:ext uri="{FF2B5EF4-FFF2-40B4-BE49-F238E27FC236}">
                          <a16:creationId xmlns:a16="http://schemas.microsoft.com/office/drawing/2014/main" id="{11D7D1F4-0771-E039-4F64-E5CFE2DB27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501" name="Graphic 563">
                      <a:extLst>
                        <a:ext uri="{FF2B5EF4-FFF2-40B4-BE49-F238E27FC236}">
                          <a16:creationId xmlns:a16="http://schemas.microsoft.com/office/drawing/2014/main" id="{C49A7469-E17F-9400-C539-94B8DE09F0A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502" name="Graphic 564">
                      <a:extLst>
                        <a:ext uri="{FF2B5EF4-FFF2-40B4-BE49-F238E27FC236}">
                          <a16:creationId xmlns:a16="http://schemas.microsoft.com/office/drawing/2014/main" id="{2B7918C8-80AD-F745-29CC-A0FFD141D0D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503" name="Graphic 565">
                      <a:extLst>
                        <a:ext uri="{FF2B5EF4-FFF2-40B4-BE49-F238E27FC236}">
                          <a16:creationId xmlns:a16="http://schemas.microsoft.com/office/drawing/2014/main" id="{D3BFACAB-43CC-C263-DABF-9CF789F12E3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504" name="Graphic 566">
                      <a:extLst>
                        <a:ext uri="{FF2B5EF4-FFF2-40B4-BE49-F238E27FC236}">
                          <a16:creationId xmlns:a16="http://schemas.microsoft.com/office/drawing/2014/main" id="{7F0568A3-6FC4-5835-ACA1-3EF480035DF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505" name="Graphic 567">
                      <a:extLst>
                        <a:ext uri="{FF2B5EF4-FFF2-40B4-BE49-F238E27FC236}">
                          <a16:creationId xmlns:a16="http://schemas.microsoft.com/office/drawing/2014/main" id="{53A7EECD-333A-21D4-5A93-36FDF88E9EE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506" name="Graphic 568">
                      <a:extLst>
                        <a:ext uri="{FF2B5EF4-FFF2-40B4-BE49-F238E27FC236}">
                          <a16:creationId xmlns:a16="http://schemas.microsoft.com/office/drawing/2014/main" id="{235E78AF-BE12-EC16-ED9D-E900FBA138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507" name="Graphic 569">
                      <a:extLst>
                        <a:ext uri="{FF2B5EF4-FFF2-40B4-BE49-F238E27FC236}">
                          <a16:creationId xmlns:a16="http://schemas.microsoft.com/office/drawing/2014/main" id="{91FCAC7A-AE75-5D4A-F30B-D6288F1CA6A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508" name="Graphic 570">
                      <a:extLst>
                        <a:ext uri="{FF2B5EF4-FFF2-40B4-BE49-F238E27FC236}">
                          <a16:creationId xmlns:a16="http://schemas.microsoft.com/office/drawing/2014/main" id="{4C5D5C9D-1D88-C70D-3E1C-B4B735F5BB0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509" name="Graphic 571">
                      <a:extLst>
                        <a:ext uri="{FF2B5EF4-FFF2-40B4-BE49-F238E27FC236}">
                          <a16:creationId xmlns:a16="http://schemas.microsoft.com/office/drawing/2014/main" id="{DA79411A-4C5E-0579-0E9F-34B1503F6F8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510" name="Graphic 572">
                      <a:extLst>
                        <a:ext uri="{FF2B5EF4-FFF2-40B4-BE49-F238E27FC236}">
                          <a16:creationId xmlns:a16="http://schemas.microsoft.com/office/drawing/2014/main" id="{AA514C41-3C02-1774-BA5B-E2A951A2F7E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511" name="Graphic 573">
                      <a:extLst>
                        <a:ext uri="{FF2B5EF4-FFF2-40B4-BE49-F238E27FC236}">
                          <a16:creationId xmlns:a16="http://schemas.microsoft.com/office/drawing/2014/main" id="{DF406152-FBAD-0CF3-D667-43E27BED85F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512" name="Graphic 574">
                      <a:extLst>
                        <a:ext uri="{FF2B5EF4-FFF2-40B4-BE49-F238E27FC236}">
                          <a16:creationId xmlns:a16="http://schemas.microsoft.com/office/drawing/2014/main" id="{FC6F8D51-C5AD-4D13-AB78-5D7DE10D79E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513" name="Graphic 575">
                      <a:extLst>
                        <a:ext uri="{FF2B5EF4-FFF2-40B4-BE49-F238E27FC236}">
                          <a16:creationId xmlns:a16="http://schemas.microsoft.com/office/drawing/2014/main" id="{9D5F6089-3D8C-A2DE-0477-E325B4882D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514" name="Graphic 576">
                      <a:extLst>
                        <a:ext uri="{FF2B5EF4-FFF2-40B4-BE49-F238E27FC236}">
                          <a16:creationId xmlns:a16="http://schemas.microsoft.com/office/drawing/2014/main" id="{1C328E90-4C38-3F3C-F61A-7913F4FEAF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515" name="Graphic 577">
                      <a:extLst>
                        <a:ext uri="{FF2B5EF4-FFF2-40B4-BE49-F238E27FC236}">
                          <a16:creationId xmlns:a16="http://schemas.microsoft.com/office/drawing/2014/main" id="{9545221D-3E6B-7EF1-833D-BDD314620A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516" name="Graphic 578">
                      <a:extLst>
                        <a:ext uri="{FF2B5EF4-FFF2-40B4-BE49-F238E27FC236}">
                          <a16:creationId xmlns:a16="http://schemas.microsoft.com/office/drawing/2014/main" id="{86F88AD2-9761-50DA-0AC9-232AD02BE9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517" name="Graphic 579">
                      <a:extLst>
                        <a:ext uri="{FF2B5EF4-FFF2-40B4-BE49-F238E27FC236}">
                          <a16:creationId xmlns:a16="http://schemas.microsoft.com/office/drawing/2014/main" id="{54E86DD1-F495-E585-B31A-004D02B7607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518" name="Graphic 580">
                      <a:extLst>
                        <a:ext uri="{FF2B5EF4-FFF2-40B4-BE49-F238E27FC236}">
                          <a16:creationId xmlns:a16="http://schemas.microsoft.com/office/drawing/2014/main" id="{56664470-CD73-BD1F-711D-2FDA97DD078F}"/>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519" name="Graphic 581">
                      <a:extLst>
                        <a:ext uri="{FF2B5EF4-FFF2-40B4-BE49-F238E27FC236}">
                          <a16:creationId xmlns:a16="http://schemas.microsoft.com/office/drawing/2014/main" id="{11A5B99F-5B71-E758-1C1B-0F32279D04D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520" name="Graphic 582">
                      <a:extLst>
                        <a:ext uri="{FF2B5EF4-FFF2-40B4-BE49-F238E27FC236}">
                          <a16:creationId xmlns:a16="http://schemas.microsoft.com/office/drawing/2014/main" id="{497FD2BA-4DB8-67D5-BB66-17F44438913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485" name="Graphic 547">
                  <a:extLst>
                    <a:ext uri="{FF2B5EF4-FFF2-40B4-BE49-F238E27FC236}">
                      <a16:creationId xmlns:a16="http://schemas.microsoft.com/office/drawing/2014/main" id="{87AD0F95-F8F8-B4CE-B6F7-991EAA3E450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486" name="Graphic 548">
                  <a:extLst>
                    <a:ext uri="{FF2B5EF4-FFF2-40B4-BE49-F238E27FC236}">
                      <a16:creationId xmlns:a16="http://schemas.microsoft.com/office/drawing/2014/main" id="{2B33A126-CEBC-7F5C-D921-0811E87AEA5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487" name="Graphic 549">
                  <a:extLst>
                    <a:ext uri="{FF2B5EF4-FFF2-40B4-BE49-F238E27FC236}">
                      <a16:creationId xmlns:a16="http://schemas.microsoft.com/office/drawing/2014/main" id="{8EBC14A7-40BA-12C7-709B-D9C35022EB9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488" name="Graphic 550">
                  <a:extLst>
                    <a:ext uri="{FF2B5EF4-FFF2-40B4-BE49-F238E27FC236}">
                      <a16:creationId xmlns:a16="http://schemas.microsoft.com/office/drawing/2014/main" id="{4021745B-41AC-7350-F280-DC11B56137D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489" name="Graphic 551">
                  <a:extLst>
                    <a:ext uri="{FF2B5EF4-FFF2-40B4-BE49-F238E27FC236}">
                      <a16:creationId xmlns:a16="http://schemas.microsoft.com/office/drawing/2014/main" id="{F017C953-3B19-6775-8DD8-3E7CC49F9A9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490" name="Graphic 552">
                  <a:extLst>
                    <a:ext uri="{FF2B5EF4-FFF2-40B4-BE49-F238E27FC236}">
                      <a16:creationId xmlns:a16="http://schemas.microsoft.com/office/drawing/2014/main" id="{6E54E661-D4B8-5544-2523-E744C5A1E43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491" name="Graphic 553">
                  <a:extLst>
                    <a:ext uri="{FF2B5EF4-FFF2-40B4-BE49-F238E27FC236}">
                      <a16:creationId xmlns:a16="http://schemas.microsoft.com/office/drawing/2014/main" id="{8E7E503A-5494-5F69-0070-B2031AA7D45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492" name="Graphic 554">
                  <a:extLst>
                    <a:ext uri="{FF2B5EF4-FFF2-40B4-BE49-F238E27FC236}">
                      <a16:creationId xmlns:a16="http://schemas.microsoft.com/office/drawing/2014/main" id="{781EDF80-D321-7420-9F6D-23088E486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493" name="Graphic 555">
                  <a:extLst>
                    <a:ext uri="{FF2B5EF4-FFF2-40B4-BE49-F238E27FC236}">
                      <a16:creationId xmlns:a16="http://schemas.microsoft.com/office/drawing/2014/main" id="{C2E1E2AC-180D-C2DF-233E-143841D6C6C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494" name="Graphic 556">
                  <a:extLst>
                    <a:ext uri="{FF2B5EF4-FFF2-40B4-BE49-F238E27FC236}">
                      <a16:creationId xmlns:a16="http://schemas.microsoft.com/office/drawing/2014/main" id="{245E3166-B9B5-AAF3-C35F-45DD608CC63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495" name="Graphic 557">
                  <a:extLst>
                    <a:ext uri="{FF2B5EF4-FFF2-40B4-BE49-F238E27FC236}">
                      <a16:creationId xmlns:a16="http://schemas.microsoft.com/office/drawing/2014/main" id="{F8622496-6B39-C1A0-584C-31DA8D9A39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496" name="Graphic 558">
                  <a:extLst>
                    <a:ext uri="{FF2B5EF4-FFF2-40B4-BE49-F238E27FC236}">
                      <a16:creationId xmlns:a16="http://schemas.microsoft.com/office/drawing/2014/main" id="{F56D165C-44E5-74DA-B97B-71D72019AD1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497" name="Graphic 559">
                  <a:extLst>
                    <a:ext uri="{FF2B5EF4-FFF2-40B4-BE49-F238E27FC236}">
                      <a16:creationId xmlns:a16="http://schemas.microsoft.com/office/drawing/2014/main" id="{91F6DE4D-1F9B-1F3F-18E6-DC24AFFE791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480" name="Graphic 542">
                <a:extLst>
                  <a:ext uri="{FF2B5EF4-FFF2-40B4-BE49-F238E27FC236}">
                    <a16:creationId xmlns:a16="http://schemas.microsoft.com/office/drawing/2014/main" id="{FD1C3D4F-2216-6A1B-67D4-5FC60E4C1A5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481" name="Graphic 543">
                <a:extLst>
                  <a:ext uri="{FF2B5EF4-FFF2-40B4-BE49-F238E27FC236}">
                    <a16:creationId xmlns:a16="http://schemas.microsoft.com/office/drawing/2014/main" id="{8DAAF350-EE88-F355-F045-68EEE2DF24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482" name="Graphic 544">
                <a:extLst>
                  <a:ext uri="{FF2B5EF4-FFF2-40B4-BE49-F238E27FC236}">
                    <a16:creationId xmlns:a16="http://schemas.microsoft.com/office/drawing/2014/main" id="{FCED2A11-4EED-9992-A96C-2143E67A474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483" name="Graphic 545">
                <a:extLst>
                  <a:ext uri="{FF2B5EF4-FFF2-40B4-BE49-F238E27FC236}">
                    <a16:creationId xmlns:a16="http://schemas.microsoft.com/office/drawing/2014/main" id="{55F9272C-AF58-AA8A-22B4-F18CE7FC8A3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63" name="Group 25">
              <a:extLst>
                <a:ext uri="{FF2B5EF4-FFF2-40B4-BE49-F238E27FC236}">
                  <a16:creationId xmlns:a16="http://schemas.microsoft.com/office/drawing/2014/main" id="{B2ED9E8E-DBE6-3647-7927-E1FF4A00BBF4}"/>
                </a:ext>
              </a:extLst>
            </p:cNvPr>
            <p:cNvGrpSpPr/>
            <p:nvPr/>
          </p:nvGrpSpPr>
          <p:grpSpPr>
            <a:xfrm>
              <a:off x="1871332" y="3315233"/>
              <a:ext cx="135763" cy="134108"/>
              <a:chOff x="5071590" y="2724817"/>
              <a:chExt cx="1901239" cy="1655213"/>
            </a:xfrm>
          </p:grpSpPr>
          <p:grpSp>
            <p:nvGrpSpPr>
              <p:cNvPr id="4437" name="Group 499">
                <a:extLst>
                  <a:ext uri="{FF2B5EF4-FFF2-40B4-BE49-F238E27FC236}">
                    <a16:creationId xmlns:a16="http://schemas.microsoft.com/office/drawing/2014/main" id="{93C6F0B8-D037-8618-5F3E-C4E0AC2BFD32}"/>
                  </a:ext>
                </a:extLst>
              </p:cNvPr>
              <p:cNvGrpSpPr/>
              <p:nvPr/>
            </p:nvGrpSpPr>
            <p:grpSpPr>
              <a:xfrm>
                <a:off x="5071590" y="2724817"/>
                <a:ext cx="1901239" cy="1655213"/>
                <a:chOff x="5071590" y="2724817"/>
                <a:chExt cx="1901239" cy="1655213"/>
              </a:xfrm>
            </p:grpSpPr>
            <p:grpSp>
              <p:nvGrpSpPr>
                <p:cNvPr id="4442" name="Group 504">
                  <a:extLst>
                    <a:ext uri="{FF2B5EF4-FFF2-40B4-BE49-F238E27FC236}">
                      <a16:creationId xmlns:a16="http://schemas.microsoft.com/office/drawing/2014/main" id="{BB65C21B-81E5-46E1-C374-A016DE1A75C4}"/>
                    </a:ext>
                  </a:extLst>
                </p:cNvPr>
                <p:cNvGrpSpPr/>
                <p:nvPr/>
              </p:nvGrpSpPr>
              <p:grpSpPr>
                <a:xfrm>
                  <a:off x="5071590" y="2724817"/>
                  <a:ext cx="1901239" cy="1655213"/>
                  <a:chOff x="1798565" y="3314011"/>
                  <a:chExt cx="971569" cy="971569"/>
                </a:xfrm>
              </p:grpSpPr>
              <p:sp>
                <p:nvSpPr>
                  <p:cNvPr id="4456" name="Oval 518">
                    <a:extLst>
                      <a:ext uri="{FF2B5EF4-FFF2-40B4-BE49-F238E27FC236}">
                        <a16:creationId xmlns:a16="http://schemas.microsoft.com/office/drawing/2014/main" id="{2CDA3D2D-AB5A-852E-85B1-338F7A431DF1}"/>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457" name="Group 519">
                    <a:extLst>
                      <a:ext uri="{FF2B5EF4-FFF2-40B4-BE49-F238E27FC236}">
                        <a16:creationId xmlns:a16="http://schemas.microsoft.com/office/drawing/2014/main" id="{EC68505C-EDE9-8303-20A9-D8738D7CB31E}"/>
                      </a:ext>
                    </a:extLst>
                  </p:cNvPr>
                  <p:cNvGrpSpPr/>
                  <p:nvPr/>
                </p:nvGrpSpPr>
                <p:grpSpPr>
                  <a:xfrm>
                    <a:off x="1895984" y="3499461"/>
                    <a:ext cx="776734" cy="632248"/>
                    <a:chOff x="6556107" y="1328513"/>
                    <a:chExt cx="4136389" cy="3366966"/>
                  </a:xfrm>
                </p:grpSpPr>
                <p:pic>
                  <p:nvPicPr>
                    <p:cNvPr id="4458" name="Graphic 520">
                      <a:extLst>
                        <a:ext uri="{FF2B5EF4-FFF2-40B4-BE49-F238E27FC236}">
                          <a16:creationId xmlns:a16="http://schemas.microsoft.com/office/drawing/2014/main" id="{542C82C9-8F44-C551-C46E-86AA74B2176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459" name="Graphic 521">
                      <a:extLst>
                        <a:ext uri="{FF2B5EF4-FFF2-40B4-BE49-F238E27FC236}">
                          <a16:creationId xmlns:a16="http://schemas.microsoft.com/office/drawing/2014/main" id="{7BDC984E-BCCB-8CAF-77C3-34960BDF113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460" name="Graphic 522">
                      <a:extLst>
                        <a:ext uri="{FF2B5EF4-FFF2-40B4-BE49-F238E27FC236}">
                          <a16:creationId xmlns:a16="http://schemas.microsoft.com/office/drawing/2014/main" id="{90813FC4-1B0D-74B7-7E62-C49E86BE133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461" name="Graphic 523">
                      <a:extLst>
                        <a:ext uri="{FF2B5EF4-FFF2-40B4-BE49-F238E27FC236}">
                          <a16:creationId xmlns:a16="http://schemas.microsoft.com/office/drawing/2014/main" id="{5DF17269-6A85-EEE7-61C2-6D4710CBF7F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462" name="Graphic 524">
                      <a:extLst>
                        <a:ext uri="{FF2B5EF4-FFF2-40B4-BE49-F238E27FC236}">
                          <a16:creationId xmlns:a16="http://schemas.microsoft.com/office/drawing/2014/main" id="{D28B3887-D221-DE7F-CC07-12AA240369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463" name="Graphic 525">
                      <a:extLst>
                        <a:ext uri="{FF2B5EF4-FFF2-40B4-BE49-F238E27FC236}">
                          <a16:creationId xmlns:a16="http://schemas.microsoft.com/office/drawing/2014/main" id="{1F6C1390-30D3-3321-9710-CF4CFA884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464" name="Graphic 526">
                      <a:extLst>
                        <a:ext uri="{FF2B5EF4-FFF2-40B4-BE49-F238E27FC236}">
                          <a16:creationId xmlns:a16="http://schemas.microsoft.com/office/drawing/2014/main" id="{22E7CB4D-9889-2BB9-3A3C-431A57C7EF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465" name="Graphic 527">
                      <a:extLst>
                        <a:ext uri="{FF2B5EF4-FFF2-40B4-BE49-F238E27FC236}">
                          <a16:creationId xmlns:a16="http://schemas.microsoft.com/office/drawing/2014/main" id="{EB2EE64A-15F5-6F19-D68E-C031E98006F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466" name="Graphic 528">
                      <a:extLst>
                        <a:ext uri="{FF2B5EF4-FFF2-40B4-BE49-F238E27FC236}">
                          <a16:creationId xmlns:a16="http://schemas.microsoft.com/office/drawing/2014/main" id="{24F7C985-D6E2-9872-10E8-82F539E8C8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467" name="Graphic 529">
                      <a:extLst>
                        <a:ext uri="{FF2B5EF4-FFF2-40B4-BE49-F238E27FC236}">
                          <a16:creationId xmlns:a16="http://schemas.microsoft.com/office/drawing/2014/main" id="{9F96074E-33B1-F480-257D-14E0DA0A983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468" name="Graphic 530">
                      <a:extLst>
                        <a:ext uri="{FF2B5EF4-FFF2-40B4-BE49-F238E27FC236}">
                          <a16:creationId xmlns:a16="http://schemas.microsoft.com/office/drawing/2014/main" id="{B9DF27BD-C46D-2BEF-3A29-3A19EECA765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469" name="Graphic 531">
                      <a:extLst>
                        <a:ext uri="{FF2B5EF4-FFF2-40B4-BE49-F238E27FC236}">
                          <a16:creationId xmlns:a16="http://schemas.microsoft.com/office/drawing/2014/main" id="{D17C7DB6-ECF5-0A59-0D0F-689784DDD49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470" name="Graphic 532">
                      <a:extLst>
                        <a:ext uri="{FF2B5EF4-FFF2-40B4-BE49-F238E27FC236}">
                          <a16:creationId xmlns:a16="http://schemas.microsoft.com/office/drawing/2014/main" id="{B0799520-8955-6B53-4567-E59F71C0244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471" name="Graphic 533">
                      <a:extLst>
                        <a:ext uri="{FF2B5EF4-FFF2-40B4-BE49-F238E27FC236}">
                          <a16:creationId xmlns:a16="http://schemas.microsoft.com/office/drawing/2014/main" id="{33D3DF97-F684-6872-CBCD-207C7DF0B79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472" name="Graphic 534">
                      <a:extLst>
                        <a:ext uri="{FF2B5EF4-FFF2-40B4-BE49-F238E27FC236}">
                          <a16:creationId xmlns:a16="http://schemas.microsoft.com/office/drawing/2014/main" id="{9DBE8EFB-C224-EB4D-2ECE-2F0B7CDB8EC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473" name="Graphic 535">
                      <a:extLst>
                        <a:ext uri="{FF2B5EF4-FFF2-40B4-BE49-F238E27FC236}">
                          <a16:creationId xmlns:a16="http://schemas.microsoft.com/office/drawing/2014/main" id="{61F2FCCE-7A5B-F33B-6765-21BA9230A5F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474" name="Graphic 536">
                      <a:extLst>
                        <a:ext uri="{FF2B5EF4-FFF2-40B4-BE49-F238E27FC236}">
                          <a16:creationId xmlns:a16="http://schemas.microsoft.com/office/drawing/2014/main" id="{F69A3F76-713E-D153-C3D3-444459A566C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475" name="Graphic 537">
                      <a:extLst>
                        <a:ext uri="{FF2B5EF4-FFF2-40B4-BE49-F238E27FC236}">
                          <a16:creationId xmlns:a16="http://schemas.microsoft.com/office/drawing/2014/main" id="{C1886FCC-9023-3309-34D7-55711B196A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476" name="Graphic 538">
                      <a:extLst>
                        <a:ext uri="{FF2B5EF4-FFF2-40B4-BE49-F238E27FC236}">
                          <a16:creationId xmlns:a16="http://schemas.microsoft.com/office/drawing/2014/main" id="{1F2A7A5A-5AE7-E714-746A-856A0977CAE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477" name="Graphic 539">
                      <a:extLst>
                        <a:ext uri="{FF2B5EF4-FFF2-40B4-BE49-F238E27FC236}">
                          <a16:creationId xmlns:a16="http://schemas.microsoft.com/office/drawing/2014/main" id="{F54EABEF-828F-15D2-F1F4-4A16B72E945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478" name="Graphic 540">
                      <a:extLst>
                        <a:ext uri="{FF2B5EF4-FFF2-40B4-BE49-F238E27FC236}">
                          <a16:creationId xmlns:a16="http://schemas.microsoft.com/office/drawing/2014/main" id="{FEC1699D-4BC9-9DBC-F7D5-67DA8972D45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443" name="Graphic 505">
                  <a:extLst>
                    <a:ext uri="{FF2B5EF4-FFF2-40B4-BE49-F238E27FC236}">
                      <a16:creationId xmlns:a16="http://schemas.microsoft.com/office/drawing/2014/main" id="{E87B656C-DD86-2E59-CEAC-939A0A7279C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444" name="Graphic 506">
                  <a:extLst>
                    <a:ext uri="{FF2B5EF4-FFF2-40B4-BE49-F238E27FC236}">
                      <a16:creationId xmlns:a16="http://schemas.microsoft.com/office/drawing/2014/main" id="{260FBAA4-7215-C2DA-F6EF-BCD0B02630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445" name="Graphic 507">
                  <a:extLst>
                    <a:ext uri="{FF2B5EF4-FFF2-40B4-BE49-F238E27FC236}">
                      <a16:creationId xmlns:a16="http://schemas.microsoft.com/office/drawing/2014/main" id="{98071875-C864-7196-42A1-69C2034E7FC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446" name="Graphic 508">
                  <a:extLst>
                    <a:ext uri="{FF2B5EF4-FFF2-40B4-BE49-F238E27FC236}">
                      <a16:creationId xmlns:a16="http://schemas.microsoft.com/office/drawing/2014/main" id="{E2E904FB-0039-26A5-4F4F-2EF531201F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447" name="Graphic 509">
                  <a:extLst>
                    <a:ext uri="{FF2B5EF4-FFF2-40B4-BE49-F238E27FC236}">
                      <a16:creationId xmlns:a16="http://schemas.microsoft.com/office/drawing/2014/main" id="{F76F4FD0-05B9-32C3-A7BA-57B5D7C3BC9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448" name="Graphic 510">
                  <a:extLst>
                    <a:ext uri="{FF2B5EF4-FFF2-40B4-BE49-F238E27FC236}">
                      <a16:creationId xmlns:a16="http://schemas.microsoft.com/office/drawing/2014/main" id="{6F4123BE-F73D-56B6-65E6-C9BD480677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449" name="Graphic 511">
                  <a:extLst>
                    <a:ext uri="{FF2B5EF4-FFF2-40B4-BE49-F238E27FC236}">
                      <a16:creationId xmlns:a16="http://schemas.microsoft.com/office/drawing/2014/main" id="{8292F3F1-4DE9-D307-BFC6-F5995BD097A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450" name="Graphic 512">
                  <a:extLst>
                    <a:ext uri="{FF2B5EF4-FFF2-40B4-BE49-F238E27FC236}">
                      <a16:creationId xmlns:a16="http://schemas.microsoft.com/office/drawing/2014/main" id="{48012BED-A32F-BFF8-1AF7-8653EE078F9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451" name="Graphic 513">
                  <a:extLst>
                    <a:ext uri="{FF2B5EF4-FFF2-40B4-BE49-F238E27FC236}">
                      <a16:creationId xmlns:a16="http://schemas.microsoft.com/office/drawing/2014/main" id="{81494919-86C4-C876-1A0F-397DDC8929B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452" name="Graphic 514">
                  <a:extLst>
                    <a:ext uri="{FF2B5EF4-FFF2-40B4-BE49-F238E27FC236}">
                      <a16:creationId xmlns:a16="http://schemas.microsoft.com/office/drawing/2014/main" id="{26F9D710-F4A8-53C4-CB1A-91C44D23709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453" name="Graphic 515">
                  <a:extLst>
                    <a:ext uri="{FF2B5EF4-FFF2-40B4-BE49-F238E27FC236}">
                      <a16:creationId xmlns:a16="http://schemas.microsoft.com/office/drawing/2014/main" id="{552DFE84-242F-6A8C-BF80-0F0B8F0DEFF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454" name="Graphic 516">
                  <a:extLst>
                    <a:ext uri="{FF2B5EF4-FFF2-40B4-BE49-F238E27FC236}">
                      <a16:creationId xmlns:a16="http://schemas.microsoft.com/office/drawing/2014/main" id="{64A8E73D-B1BB-AD5F-EC1D-3C2C04C42BE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455" name="Graphic 517">
                  <a:extLst>
                    <a:ext uri="{FF2B5EF4-FFF2-40B4-BE49-F238E27FC236}">
                      <a16:creationId xmlns:a16="http://schemas.microsoft.com/office/drawing/2014/main" id="{8F63387F-5B80-23A6-323B-2473B931381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438" name="Graphic 500">
                <a:extLst>
                  <a:ext uri="{FF2B5EF4-FFF2-40B4-BE49-F238E27FC236}">
                    <a16:creationId xmlns:a16="http://schemas.microsoft.com/office/drawing/2014/main" id="{29E16896-6610-102C-1C36-BB399416556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439" name="Graphic 501">
                <a:extLst>
                  <a:ext uri="{FF2B5EF4-FFF2-40B4-BE49-F238E27FC236}">
                    <a16:creationId xmlns:a16="http://schemas.microsoft.com/office/drawing/2014/main" id="{3115E2EE-940C-B794-0297-AF2D53F75A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440" name="Graphic 502">
                <a:extLst>
                  <a:ext uri="{FF2B5EF4-FFF2-40B4-BE49-F238E27FC236}">
                    <a16:creationId xmlns:a16="http://schemas.microsoft.com/office/drawing/2014/main" id="{F4235341-C96E-4D9B-1364-395C58B262C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441" name="Graphic 503">
                <a:extLst>
                  <a:ext uri="{FF2B5EF4-FFF2-40B4-BE49-F238E27FC236}">
                    <a16:creationId xmlns:a16="http://schemas.microsoft.com/office/drawing/2014/main" id="{0FB9BD8C-E3AB-77B8-0EFB-C757C5C08D6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64" name="Group 26">
              <a:extLst>
                <a:ext uri="{FF2B5EF4-FFF2-40B4-BE49-F238E27FC236}">
                  <a16:creationId xmlns:a16="http://schemas.microsoft.com/office/drawing/2014/main" id="{9DA9F87B-3A41-E63C-6841-0779C9B7C882}"/>
                </a:ext>
              </a:extLst>
            </p:cNvPr>
            <p:cNvGrpSpPr/>
            <p:nvPr/>
          </p:nvGrpSpPr>
          <p:grpSpPr>
            <a:xfrm>
              <a:off x="2081256" y="3280655"/>
              <a:ext cx="100368" cy="99144"/>
              <a:chOff x="5071590" y="2724817"/>
              <a:chExt cx="1901239" cy="1655213"/>
            </a:xfrm>
          </p:grpSpPr>
          <p:grpSp>
            <p:nvGrpSpPr>
              <p:cNvPr id="4395" name="Group 457">
                <a:extLst>
                  <a:ext uri="{FF2B5EF4-FFF2-40B4-BE49-F238E27FC236}">
                    <a16:creationId xmlns:a16="http://schemas.microsoft.com/office/drawing/2014/main" id="{63CC65B5-CE1A-FC95-5B16-0CC6D536A3C2}"/>
                  </a:ext>
                </a:extLst>
              </p:cNvPr>
              <p:cNvGrpSpPr/>
              <p:nvPr/>
            </p:nvGrpSpPr>
            <p:grpSpPr>
              <a:xfrm>
                <a:off x="5071590" y="2724817"/>
                <a:ext cx="1901239" cy="1655213"/>
                <a:chOff x="5071590" y="2724817"/>
                <a:chExt cx="1901239" cy="1655213"/>
              </a:xfrm>
            </p:grpSpPr>
            <p:grpSp>
              <p:nvGrpSpPr>
                <p:cNvPr id="4400" name="Group 462">
                  <a:extLst>
                    <a:ext uri="{FF2B5EF4-FFF2-40B4-BE49-F238E27FC236}">
                      <a16:creationId xmlns:a16="http://schemas.microsoft.com/office/drawing/2014/main" id="{B58E6AD9-8655-E20B-E744-491017A180E9}"/>
                    </a:ext>
                  </a:extLst>
                </p:cNvPr>
                <p:cNvGrpSpPr/>
                <p:nvPr/>
              </p:nvGrpSpPr>
              <p:grpSpPr>
                <a:xfrm>
                  <a:off x="5071590" y="2724817"/>
                  <a:ext cx="1901239" cy="1655213"/>
                  <a:chOff x="1798565" y="3314011"/>
                  <a:chExt cx="971569" cy="971569"/>
                </a:xfrm>
              </p:grpSpPr>
              <p:sp>
                <p:nvSpPr>
                  <p:cNvPr id="4414" name="Oval 476">
                    <a:extLst>
                      <a:ext uri="{FF2B5EF4-FFF2-40B4-BE49-F238E27FC236}">
                        <a16:creationId xmlns:a16="http://schemas.microsoft.com/office/drawing/2014/main" id="{CA9D57D1-6536-7C7C-14E6-260DE903AA30}"/>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415" name="Group 477">
                    <a:extLst>
                      <a:ext uri="{FF2B5EF4-FFF2-40B4-BE49-F238E27FC236}">
                        <a16:creationId xmlns:a16="http://schemas.microsoft.com/office/drawing/2014/main" id="{6A96FCD2-C63C-137B-3455-F86261EA60DC}"/>
                      </a:ext>
                    </a:extLst>
                  </p:cNvPr>
                  <p:cNvGrpSpPr/>
                  <p:nvPr/>
                </p:nvGrpSpPr>
                <p:grpSpPr>
                  <a:xfrm>
                    <a:off x="1895984" y="3499461"/>
                    <a:ext cx="776734" cy="632248"/>
                    <a:chOff x="6556107" y="1328513"/>
                    <a:chExt cx="4136389" cy="3366966"/>
                  </a:xfrm>
                </p:grpSpPr>
                <p:pic>
                  <p:nvPicPr>
                    <p:cNvPr id="4416" name="Graphic 478">
                      <a:extLst>
                        <a:ext uri="{FF2B5EF4-FFF2-40B4-BE49-F238E27FC236}">
                          <a16:creationId xmlns:a16="http://schemas.microsoft.com/office/drawing/2014/main" id="{9FBB5A38-BD08-2C59-0E60-FB8C1915267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417" name="Graphic 479">
                      <a:extLst>
                        <a:ext uri="{FF2B5EF4-FFF2-40B4-BE49-F238E27FC236}">
                          <a16:creationId xmlns:a16="http://schemas.microsoft.com/office/drawing/2014/main" id="{30F0509D-209D-9B60-C3F7-F02571CC2F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418" name="Graphic 480">
                      <a:extLst>
                        <a:ext uri="{FF2B5EF4-FFF2-40B4-BE49-F238E27FC236}">
                          <a16:creationId xmlns:a16="http://schemas.microsoft.com/office/drawing/2014/main" id="{DB426EDD-EC7B-AD65-9CF6-3811754EC95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419" name="Graphic 481">
                      <a:extLst>
                        <a:ext uri="{FF2B5EF4-FFF2-40B4-BE49-F238E27FC236}">
                          <a16:creationId xmlns:a16="http://schemas.microsoft.com/office/drawing/2014/main" id="{5ED57F83-6557-3FCA-89A1-36F3DEE2BCA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420" name="Graphic 482">
                      <a:extLst>
                        <a:ext uri="{FF2B5EF4-FFF2-40B4-BE49-F238E27FC236}">
                          <a16:creationId xmlns:a16="http://schemas.microsoft.com/office/drawing/2014/main" id="{BBE1A65A-325B-023D-2CBE-98A4AA10892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421" name="Graphic 483">
                      <a:extLst>
                        <a:ext uri="{FF2B5EF4-FFF2-40B4-BE49-F238E27FC236}">
                          <a16:creationId xmlns:a16="http://schemas.microsoft.com/office/drawing/2014/main" id="{77A3117D-F669-C573-059B-43C10E8D5B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422" name="Graphic 484">
                      <a:extLst>
                        <a:ext uri="{FF2B5EF4-FFF2-40B4-BE49-F238E27FC236}">
                          <a16:creationId xmlns:a16="http://schemas.microsoft.com/office/drawing/2014/main" id="{360160A6-9C18-600D-10C5-53BF0B1051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423" name="Graphic 485">
                      <a:extLst>
                        <a:ext uri="{FF2B5EF4-FFF2-40B4-BE49-F238E27FC236}">
                          <a16:creationId xmlns:a16="http://schemas.microsoft.com/office/drawing/2014/main" id="{F881AB48-947A-D738-9149-8686B0EAA3D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424" name="Graphic 486">
                      <a:extLst>
                        <a:ext uri="{FF2B5EF4-FFF2-40B4-BE49-F238E27FC236}">
                          <a16:creationId xmlns:a16="http://schemas.microsoft.com/office/drawing/2014/main" id="{D2D90805-204C-DCA2-4612-4E352B82BA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425" name="Graphic 487">
                      <a:extLst>
                        <a:ext uri="{FF2B5EF4-FFF2-40B4-BE49-F238E27FC236}">
                          <a16:creationId xmlns:a16="http://schemas.microsoft.com/office/drawing/2014/main" id="{A191A307-F9AA-0358-3DA8-31D0DD549A3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426" name="Graphic 488">
                      <a:extLst>
                        <a:ext uri="{FF2B5EF4-FFF2-40B4-BE49-F238E27FC236}">
                          <a16:creationId xmlns:a16="http://schemas.microsoft.com/office/drawing/2014/main" id="{9578BF55-9BEB-CC35-DEF6-C22863A1E84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427" name="Graphic 489">
                      <a:extLst>
                        <a:ext uri="{FF2B5EF4-FFF2-40B4-BE49-F238E27FC236}">
                          <a16:creationId xmlns:a16="http://schemas.microsoft.com/office/drawing/2014/main" id="{0F0A15A9-1359-1BFC-E2C2-78A56EEB094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428" name="Graphic 490">
                      <a:extLst>
                        <a:ext uri="{FF2B5EF4-FFF2-40B4-BE49-F238E27FC236}">
                          <a16:creationId xmlns:a16="http://schemas.microsoft.com/office/drawing/2014/main" id="{89BA8C29-EB1E-FA4B-8513-6B7F84E5466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429" name="Graphic 491">
                      <a:extLst>
                        <a:ext uri="{FF2B5EF4-FFF2-40B4-BE49-F238E27FC236}">
                          <a16:creationId xmlns:a16="http://schemas.microsoft.com/office/drawing/2014/main" id="{8F9DD858-0932-14DC-1A09-8116F23CAEA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430" name="Graphic 492">
                      <a:extLst>
                        <a:ext uri="{FF2B5EF4-FFF2-40B4-BE49-F238E27FC236}">
                          <a16:creationId xmlns:a16="http://schemas.microsoft.com/office/drawing/2014/main" id="{61BB1950-E8EA-B884-2C5E-239DFF6CB07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431" name="Graphic 493">
                      <a:extLst>
                        <a:ext uri="{FF2B5EF4-FFF2-40B4-BE49-F238E27FC236}">
                          <a16:creationId xmlns:a16="http://schemas.microsoft.com/office/drawing/2014/main" id="{3761299F-0950-0D11-CAE1-981E1A957AB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432" name="Graphic 494">
                      <a:extLst>
                        <a:ext uri="{FF2B5EF4-FFF2-40B4-BE49-F238E27FC236}">
                          <a16:creationId xmlns:a16="http://schemas.microsoft.com/office/drawing/2014/main" id="{DEA7A68C-9C58-36EA-9210-DA0715018F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433" name="Graphic 495">
                      <a:extLst>
                        <a:ext uri="{FF2B5EF4-FFF2-40B4-BE49-F238E27FC236}">
                          <a16:creationId xmlns:a16="http://schemas.microsoft.com/office/drawing/2014/main" id="{68753845-95AC-619F-A8B2-F27C3295380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434" name="Graphic 496">
                      <a:extLst>
                        <a:ext uri="{FF2B5EF4-FFF2-40B4-BE49-F238E27FC236}">
                          <a16:creationId xmlns:a16="http://schemas.microsoft.com/office/drawing/2014/main" id="{17565F83-9F9A-160D-3601-B1C5CC84A43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435" name="Graphic 497">
                      <a:extLst>
                        <a:ext uri="{FF2B5EF4-FFF2-40B4-BE49-F238E27FC236}">
                          <a16:creationId xmlns:a16="http://schemas.microsoft.com/office/drawing/2014/main" id="{3CBF58D0-1207-5536-D125-61338B6158D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436" name="Graphic 498">
                      <a:extLst>
                        <a:ext uri="{FF2B5EF4-FFF2-40B4-BE49-F238E27FC236}">
                          <a16:creationId xmlns:a16="http://schemas.microsoft.com/office/drawing/2014/main" id="{67B88A9D-8700-1A9E-3805-BE4C8BFC0B40}"/>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401" name="Graphic 463">
                  <a:extLst>
                    <a:ext uri="{FF2B5EF4-FFF2-40B4-BE49-F238E27FC236}">
                      <a16:creationId xmlns:a16="http://schemas.microsoft.com/office/drawing/2014/main" id="{CAEF6C68-9817-18DD-30A6-7CD2C83D0C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402" name="Graphic 464">
                  <a:extLst>
                    <a:ext uri="{FF2B5EF4-FFF2-40B4-BE49-F238E27FC236}">
                      <a16:creationId xmlns:a16="http://schemas.microsoft.com/office/drawing/2014/main" id="{53203B53-422D-944F-3F8A-053CD21FA6F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403" name="Graphic 465">
                  <a:extLst>
                    <a:ext uri="{FF2B5EF4-FFF2-40B4-BE49-F238E27FC236}">
                      <a16:creationId xmlns:a16="http://schemas.microsoft.com/office/drawing/2014/main" id="{21AC9E52-DBFA-57E8-07F0-041992C0B0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404" name="Graphic 466">
                  <a:extLst>
                    <a:ext uri="{FF2B5EF4-FFF2-40B4-BE49-F238E27FC236}">
                      <a16:creationId xmlns:a16="http://schemas.microsoft.com/office/drawing/2014/main" id="{3388496B-B6A5-48B3-F01E-EFA1996721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405" name="Graphic 467">
                  <a:extLst>
                    <a:ext uri="{FF2B5EF4-FFF2-40B4-BE49-F238E27FC236}">
                      <a16:creationId xmlns:a16="http://schemas.microsoft.com/office/drawing/2014/main" id="{21934442-C458-2C12-189A-13C8AAFA682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406" name="Graphic 468">
                  <a:extLst>
                    <a:ext uri="{FF2B5EF4-FFF2-40B4-BE49-F238E27FC236}">
                      <a16:creationId xmlns:a16="http://schemas.microsoft.com/office/drawing/2014/main" id="{5F382C47-4EC1-0AC4-12A6-50D287FE641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407" name="Graphic 469">
                  <a:extLst>
                    <a:ext uri="{FF2B5EF4-FFF2-40B4-BE49-F238E27FC236}">
                      <a16:creationId xmlns:a16="http://schemas.microsoft.com/office/drawing/2014/main" id="{B517D4B5-CCB6-30F9-951E-3E2D239A36F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408" name="Graphic 470">
                  <a:extLst>
                    <a:ext uri="{FF2B5EF4-FFF2-40B4-BE49-F238E27FC236}">
                      <a16:creationId xmlns:a16="http://schemas.microsoft.com/office/drawing/2014/main" id="{8E69F53B-2223-A554-E68E-AD7BE3D87FD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409" name="Graphic 471">
                  <a:extLst>
                    <a:ext uri="{FF2B5EF4-FFF2-40B4-BE49-F238E27FC236}">
                      <a16:creationId xmlns:a16="http://schemas.microsoft.com/office/drawing/2014/main" id="{E63EB2BD-2B90-7745-446B-D2D987D9EC1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410" name="Graphic 472">
                  <a:extLst>
                    <a:ext uri="{FF2B5EF4-FFF2-40B4-BE49-F238E27FC236}">
                      <a16:creationId xmlns:a16="http://schemas.microsoft.com/office/drawing/2014/main" id="{4767D174-6AAE-EA04-FE91-84178E44073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411" name="Graphic 473">
                  <a:extLst>
                    <a:ext uri="{FF2B5EF4-FFF2-40B4-BE49-F238E27FC236}">
                      <a16:creationId xmlns:a16="http://schemas.microsoft.com/office/drawing/2014/main" id="{166E69C3-A099-377B-F03A-92116278A5B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412" name="Graphic 474">
                  <a:extLst>
                    <a:ext uri="{FF2B5EF4-FFF2-40B4-BE49-F238E27FC236}">
                      <a16:creationId xmlns:a16="http://schemas.microsoft.com/office/drawing/2014/main" id="{5D6452E1-6845-73CE-BD63-1D7D42555E8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413" name="Graphic 475">
                  <a:extLst>
                    <a:ext uri="{FF2B5EF4-FFF2-40B4-BE49-F238E27FC236}">
                      <a16:creationId xmlns:a16="http://schemas.microsoft.com/office/drawing/2014/main" id="{10B8EB2F-94E5-477C-0DCB-D138ECC6B2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396" name="Graphic 458">
                <a:extLst>
                  <a:ext uri="{FF2B5EF4-FFF2-40B4-BE49-F238E27FC236}">
                    <a16:creationId xmlns:a16="http://schemas.microsoft.com/office/drawing/2014/main" id="{1B4E9DF8-9850-53C6-D2B4-4022B21F116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397" name="Graphic 459">
                <a:extLst>
                  <a:ext uri="{FF2B5EF4-FFF2-40B4-BE49-F238E27FC236}">
                    <a16:creationId xmlns:a16="http://schemas.microsoft.com/office/drawing/2014/main" id="{B9F3C49A-69E3-EBBA-D840-453D38A4758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398" name="Graphic 460">
                <a:extLst>
                  <a:ext uri="{FF2B5EF4-FFF2-40B4-BE49-F238E27FC236}">
                    <a16:creationId xmlns:a16="http://schemas.microsoft.com/office/drawing/2014/main" id="{2391A57B-4A8E-D317-F542-92CB63CF677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399" name="Graphic 461">
                <a:extLst>
                  <a:ext uri="{FF2B5EF4-FFF2-40B4-BE49-F238E27FC236}">
                    <a16:creationId xmlns:a16="http://schemas.microsoft.com/office/drawing/2014/main" id="{2167A911-8ABF-D6E2-70E2-7662696618D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65" name="Group 27">
              <a:extLst>
                <a:ext uri="{FF2B5EF4-FFF2-40B4-BE49-F238E27FC236}">
                  <a16:creationId xmlns:a16="http://schemas.microsoft.com/office/drawing/2014/main" id="{B26F2593-FF14-E181-84ED-113301C243B2}"/>
                </a:ext>
              </a:extLst>
            </p:cNvPr>
            <p:cNvGrpSpPr/>
            <p:nvPr/>
          </p:nvGrpSpPr>
          <p:grpSpPr>
            <a:xfrm>
              <a:off x="668591" y="3476172"/>
              <a:ext cx="128989" cy="127417"/>
              <a:chOff x="5071590" y="2724817"/>
              <a:chExt cx="1901239" cy="1655213"/>
            </a:xfrm>
          </p:grpSpPr>
          <p:grpSp>
            <p:nvGrpSpPr>
              <p:cNvPr id="4353" name="Group 415">
                <a:extLst>
                  <a:ext uri="{FF2B5EF4-FFF2-40B4-BE49-F238E27FC236}">
                    <a16:creationId xmlns:a16="http://schemas.microsoft.com/office/drawing/2014/main" id="{E2CDFF4E-986D-3BC2-B8D6-124AE3886C86}"/>
                  </a:ext>
                </a:extLst>
              </p:cNvPr>
              <p:cNvGrpSpPr/>
              <p:nvPr/>
            </p:nvGrpSpPr>
            <p:grpSpPr>
              <a:xfrm>
                <a:off x="5071590" y="2724817"/>
                <a:ext cx="1901239" cy="1655213"/>
                <a:chOff x="5071590" y="2724817"/>
                <a:chExt cx="1901239" cy="1655213"/>
              </a:xfrm>
            </p:grpSpPr>
            <p:grpSp>
              <p:nvGrpSpPr>
                <p:cNvPr id="4358" name="Group 420">
                  <a:extLst>
                    <a:ext uri="{FF2B5EF4-FFF2-40B4-BE49-F238E27FC236}">
                      <a16:creationId xmlns:a16="http://schemas.microsoft.com/office/drawing/2014/main" id="{DAA03E8B-D785-CB1F-B69A-76FA7268EF12}"/>
                    </a:ext>
                  </a:extLst>
                </p:cNvPr>
                <p:cNvGrpSpPr/>
                <p:nvPr/>
              </p:nvGrpSpPr>
              <p:grpSpPr>
                <a:xfrm>
                  <a:off x="5071590" y="2724817"/>
                  <a:ext cx="1901239" cy="1655213"/>
                  <a:chOff x="1798565" y="3314011"/>
                  <a:chExt cx="971569" cy="971569"/>
                </a:xfrm>
              </p:grpSpPr>
              <p:sp>
                <p:nvSpPr>
                  <p:cNvPr id="4372" name="Oval 434">
                    <a:extLst>
                      <a:ext uri="{FF2B5EF4-FFF2-40B4-BE49-F238E27FC236}">
                        <a16:creationId xmlns:a16="http://schemas.microsoft.com/office/drawing/2014/main" id="{EDAC8D67-FFA1-B5B4-94C0-AF7179084094}"/>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373" name="Group 435">
                    <a:extLst>
                      <a:ext uri="{FF2B5EF4-FFF2-40B4-BE49-F238E27FC236}">
                        <a16:creationId xmlns:a16="http://schemas.microsoft.com/office/drawing/2014/main" id="{E2436967-15C8-C31D-676B-7A2BA5660643}"/>
                      </a:ext>
                    </a:extLst>
                  </p:cNvPr>
                  <p:cNvGrpSpPr/>
                  <p:nvPr/>
                </p:nvGrpSpPr>
                <p:grpSpPr>
                  <a:xfrm>
                    <a:off x="1895984" y="3499461"/>
                    <a:ext cx="776734" cy="632248"/>
                    <a:chOff x="6556107" y="1328513"/>
                    <a:chExt cx="4136389" cy="3366966"/>
                  </a:xfrm>
                </p:grpSpPr>
                <p:pic>
                  <p:nvPicPr>
                    <p:cNvPr id="4374" name="Graphic 436">
                      <a:extLst>
                        <a:ext uri="{FF2B5EF4-FFF2-40B4-BE49-F238E27FC236}">
                          <a16:creationId xmlns:a16="http://schemas.microsoft.com/office/drawing/2014/main" id="{13AD27C4-E69A-11FA-6B79-41C4277CF26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375" name="Graphic 437">
                      <a:extLst>
                        <a:ext uri="{FF2B5EF4-FFF2-40B4-BE49-F238E27FC236}">
                          <a16:creationId xmlns:a16="http://schemas.microsoft.com/office/drawing/2014/main" id="{D318CE4D-143A-4914-6BF5-53B8DD333A0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376" name="Graphic 438">
                      <a:extLst>
                        <a:ext uri="{FF2B5EF4-FFF2-40B4-BE49-F238E27FC236}">
                          <a16:creationId xmlns:a16="http://schemas.microsoft.com/office/drawing/2014/main" id="{CE709581-BCAB-AF3C-1B29-E124A277146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377" name="Graphic 439">
                      <a:extLst>
                        <a:ext uri="{FF2B5EF4-FFF2-40B4-BE49-F238E27FC236}">
                          <a16:creationId xmlns:a16="http://schemas.microsoft.com/office/drawing/2014/main" id="{46ACB898-A59B-F36F-4B89-82D552FB4B6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378" name="Graphic 440">
                      <a:extLst>
                        <a:ext uri="{FF2B5EF4-FFF2-40B4-BE49-F238E27FC236}">
                          <a16:creationId xmlns:a16="http://schemas.microsoft.com/office/drawing/2014/main" id="{11DDD681-8036-90B7-3417-3579DA44B61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379" name="Graphic 441">
                      <a:extLst>
                        <a:ext uri="{FF2B5EF4-FFF2-40B4-BE49-F238E27FC236}">
                          <a16:creationId xmlns:a16="http://schemas.microsoft.com/office/drawing/2014/main" id="{F7AD5580-EBD8-62CE-FA83-95C81D5239A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380" name="Graphic 442">
                      <a:extLst>
                        <a:ext uri="{FF2B5EF4-FFF2-40B4-BE49-F238E27FC236}">
                          <a16:creationId xmlns:a16="http://schemas.microsoft.com/office/drawing/2014/main" id="{95DC9238-A0CF-24AF-9AC2-E57953007C9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381" name="Graphic 443">
                      <a:extLst>
                        <a:ext uri="{FF2B5EF4-FFF2-40B4-BE49-F238E27FC236}">
                          <a16:creationId xmlns:a16="http://schemas.microsoft.com/office/drawing/2014/main" id="{59B35795-1A10-40E0-65DE-80E9A25B29F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382" name="Graphic 444">
                      <a:extLst>
                        <a:ext uri="{FF2B5EF4-FFF2-40B4-BE49-F238E27FC236}">
                          <a16:creationId xmlns:a16="http://schemas.microsoft.com/office/drawing/2014/main" id="{5CDB9E54-5EF0-0405-B9B1-A2FDE3F7BBE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383" name="Graphic 445">
                      <a:extLst>
                        <a:ext uri="{FF2B5EF4-FFF2-40B4-BE49-F238E27FC236}">
                          <a16:creationId xmlns:a16="http://schemas.microsoft.com/office/drawing/2014/main" id="{4DDB3F5C-DF7A-BD5D-85CF-A04E0AFC3B0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384" name="Graphic 446">
                      <a:extLst>
                        <a:ext uri="{FF2B5EF4-FFF2-40B4-BE49-F238E27FC236}">
                          <a16:creationId xmlns:a16="http://schemas.microsoft.com/office/drawing/2014/main" id="{3090A503-8BA8-7C91-54D3-6FC166B22C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385" name="Graphic 447">
                      <a:extLst>
                        <a:ext uri="{FF2B5EF4-FFF2-40B4-BE49-F238E27FC236}">
                          <a16:creationId xmlns:a16="http://schemas.microsoft.com/office/drawing/2014/main" id="{F661EE31-A976-041C-064A-557B5247B09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386" name="Graphic 448">
                      <a:extLst>
                        <a:ext uri="{FF2B5EF4-FFF2-40B4-BE49-F238E27FC236}">
                          <a16:creationId xmlns:a16="http://schemas.microsoft.com/office/drawing/2014/main" id="{F91DFE19-66D0-3696-1D34-D485968B703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387" name="Graphic 449">
                      <a:extLst>
                        <a:ext uri="{FF2B5EF4-FFF2-40B4-BE49-F238E27FC236}">
                          <a16:creationId xmlns:a16="http://schemas.microsoft.com/office/drawing/2014/main" id="{CC2DAE98-5041-956C-8B25-9075F70C0B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388" name="Graphic 450">
                      <a:extLst>
                        <a:ext uri="{FF2B5EF4-FFF2-40B4-BE49-F238E27FC236}">
                          <a16:creationId xmlns:a16="http://schemas.microsoft.com/office/drawing/2014/main" id="{78CBAECF-35F3-AC97-96EA-3292C8BEC7B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389" name="Graphic 451">
                      <a:extLst>
                        <a:ext uri="{FF2B5EF4-FFF2-40B4-BE49-F238E27FC236}">
                          <a16:creationId xmlns:a16="http://schemas.microsoft.com/office/drawing/2014/main" id="{BF5562F4-5B46-969E-FD38-4BD68B91ADE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390" name="Graphic 452">
                      <a:extLst>
                        <a:ext uri="{FF2B5EF4-FFF2-40B4-BE49-F238E27FC236}">
                          <a16:creationId xmlns:a16="http://schemas.microsoft.com/office/drawing/2014/main" id="{5BB086B8-6139-1773-E28E-0BF56391284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391" name="Graphic 453">
                      <a:extLst>
                        <a:ext uri="{FF2B5EF4-FFF2-40B4-BE49-F238E27FC236}">
                          <a16:creationId xmlns:a16="http://schemas.microsoft.com/office/drawing/2014/main" id="{E72C0123-2247-52C9-9C2A-7F88ADD8E5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392" name="Graphic 454">
                      <a:extLst>
                        <a:ext uri="{FF2B5EF4-FFF2-40B4-BE49-F238E27FC236}">
                          <a16:creationId xmlns:a16="http://schemas.microsoft.com/office/drawing/2014/main" id="{6D529E05-D02C-B127-8B59-3569FEFE868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393" name="Graphic 455">
                      <a:extLst>
                        <a:ext uri="{FF2B5EF4-FFF2-40B4-BE49-F238E27FC236}">
                          <a16:creationId xmlns:a16="http://schemas.microsoft.com/office/drawing/2014/main" id="{7621FC58-C2C6-764A-AD02-1CC90515FEA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394" name="Graphic 456">
                      <a:extLst>
                        <a:ext uri="{FF2B5EF4-FFF2-40B4-BE49-F238E27FC236}">
                          <a16:creationId xmlns:a16="http://schemas.microsoft.com/office/drawing/2014/main" id="{82D895D4-54E2-C569-7D1E-97EA8C1737C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359" name="Graphic 421">
                  <a:extLst>
                    <a:ext uri="{FF2B5EF4-FFF2-40B4-BE49-F238E27FC236}">
                      <a16:creationId xmlns:a16="http://schemas.microsoft.com/office/drawing/2014/main" id="{84B72154-FD81-FA3F-DF63-03D0E5EC7B0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360" name="Graphic 422">
                  <a:extLst>
                    <a:ext uri="{FF2B5EF4-FFF2-40B4-BE49-F238E27FC236}">
                      <a16:creationId xmlns:a16="http://schemas.microsoft.com/office/drawing/2014/main" id="{D5EDD3D7-3311-31D0-FD2A-7DBDF466E4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361" name="Graphic 423">
                  <a:extLst>
                    <a:ext uri="{FF2B5EF4-FFF2-40B4-BE49-F238E27FC236}">
                      <a16:creationId xmlns:a16="http://schemas.microsoft.com/office/drawing/2014/main" id="{61ADFE09-99AF-D38A-75B1-85648AC7460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362" name="Graphic 424">
                  <a:extLst>
                    <a:ext uri="{FF2B5EF4-FFF2-40B4-BE49-F238E27FC236}">
                      <a16:creationId xmlns:a16="http://schemas.microsoft.com/office/drawing/2014/main" id="{E6E953FC-0570-1132-DBE1-C97908D414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363" name="Graphic 425">
                  <a:extLst>
                    <a:ext uri="{FF2B5EF4-FFF2-40B4-BE49-F238E27FC236}">
                      <a16:creationId xmlns:a16="http://schemas.microsoft.com/office/drawing/2014/main" id="{8184A824-1ECA-5EE1-81BB-19F94C57E8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364" name="Graphic 426">
                  <a:extLst>
                    <a:ext uri="{FF2B5EF4-FFF2-40B4-BE49-F238E27FC236}">
                      <a16:creationId xmlns:a16="http://schemas.microsoft.com/office/drawing/2014/main" id="{17C9265B-F3C5-0A37-961E-CE8DD47A86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365" name="Graphic 427">
                  <a:extLst>
                    <a:ext uri="{FF2B5EF4-FFF2-40B4-BE49-F238E27FC236}">
                      <a16:creationId xmlns:a16="http://schemas.microsoft.com/office/drawing/2014/main" id="{48673CDE-022A-718D-86E4-BC8B9517F92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366" name="Graphic 428">
                  <a:extLst>
                    <a:ext uri="{FF2B5EF4-FFF2-40B4-BE49-F238E27FC236}">
                      <a16:creationId xmlns:a16="http://schemas.microsoft.com/office/drawing/2014/main" id="{49557B62-B68E-4536-4089-BFF468A3B0F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367" name="Graphic 429">
                  <a:extLst>
                    <a:ext uri="{FF2B5EF4-FFF2-40B4-BE49-F238E27FC236}">
                      <a16:creationId xmlns:a16="http://schemas.microsoft.com/office/drawing/2014/main" id="{7BF9492F-C24F-BA32-61C3-C055A48202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368" name="Graphic 430">
                  <a:extLst>
                    <a:ext uri="{FF2B5EF4-FFF2-40B4-BE49-F238E27FC236}">
                      <a16:creationId xmlns:a16="http://schemas.microsoft.com/office/drawing/2014/main" id="{2D1DC2EB-DB71-A3EE-B6BA-77DA35C136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369" name="Graphic 431">
                  <a:extLst>
                    <a:ext uri="{FF2B5EF4-FFF2-40B4-BE49-F238E27FC236}">
                      <a16:creationId xmlns:a16="http://schemas.microsoft.com/office/drawing/2014/main" id="{5FA75057-9F47-A158-431E-3EA2A32BD4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370" name="Graphic 432">
                  <a:extLst>
                    <a:ext uri="{FF2B5EF4-FFF2-40B4-BE49-F238E27FC236}">
                      <a16:creationId xmlns:a16="http://schemas.microsoft.com/office/drawing/2014/main" id="{5AC4E800-8558-7B1A-4A6D-70436D5785E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371" name="Graphic 433">
                  <a:extLst>
                    <a:ext uri="{FF2B5EF4-FFF2-40B4-BE49-F238E27FC236}">
                      <a16:creationId xmlns:a16="http://schemas.microsoft.com/office/drawing/2014/main" id="{9C5DF8EA-D573-FF9A-D368-6E0FFFD336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354" name="Graphic 416">
                <a:extLst>
                  <a:ext uri="{FF2B5EF4-FFF2-40B4-BE49-F238E27FC236}">
                    <a16:creationId xmlns:a16="http://schemas.microsoft.com/office/drawing/2014/main" id="{09E4D4FD-1A1C-4CB2-077B-E4BB90822CE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355" name="Graphic 417">
                <a:extLst>
                  <a:ext uri="{FF2B5EF4-FFF2-40B4-BE49-F238E27FC236}">
                    <a16:creationId xmlns:a16="http://schemas.microsoft.com/office/drawing/2014/main" id="{F99DABE2-32C4-76BC-4A98-6FC482A39B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356" name="Graphic 418">
                <a:extLst>
                  <a:ext uri="{FF2B5EF4-FFF2-40B4-BE49-F238E27FC236}">
                    <a16:creationId xmlns:a16="http://schemas.microsoft.com/office/drawing/2014/main" id="{B09978DF-B489-5879-F75C-7455CE4B52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357" name="Graphic 419">
                <a:extLst>
                  <a:ext uri="{FF2B5EF4-FFF2-40B4-BE49-F238E27FC236}">
                    <a16:creationId xmlns:a16="http://schemas.microsoft.com/office/drawing/2014/main" id="{4EF74C9C-5DE5-37DC-A680-DF7A5665CCF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66" name="Group 28">
              <a:extLst>
                <a:ext uri="{FF2B5EF4-FFF2-40B4-BE49-F238E27FC236}">
                  <a16:creationId xmlns:a16="http://schemas.microsoft.com/office/drawing/2014/main" id="{48FE6FC7-528F-656B-AC90-286F06301017}"/>
                </a:ext>
              </a:extLst>
            </p:cNvPr>
            <p:cNvGrpSpPr/>
            <p:nvPr/>
          </p:nvGrpSpPr>
          <p:grpSpPr>
            <a:xfrm>
              <a:off x="416909" y="3491573"/>
              <a:ext cx="82797" cy="81788"/>
              <a:chOff x="5071590" y="2724817"/>
              <a:chExt cx="1901239" cy="1655213"/>
            </a:xfrm>
          </p:grpSpPr>
          <p:grpSp>
            <p:nvGrpSpPr>
              <p:cNvPr id="4311" name="Group 373">
                <a:extLst>
                  <a:ext uri="{FF2B5EF4-FFF2-40B4-BE49-F238E27FC236}">
                    <a16:creationId xmlns:a16="http://schemas.microsoft.com/office/drawing/2014/main" id="{25923B9F-352C-86AE-ED0D-5FC6B605FA7B}"/>
                  </a:ext>
                </a:extLst>
              </p:cNvPr>
              <p:cNvGrpSpPr/>
              <p:nvPr/>
            </p:nvGrpSpPr>
            <p:grpSpPr>
              <a:xfrm>
                <a:off x="5071590" y="2724817"/>
                <a:ext cx="1901239" cy="1655213"/>
                <a:chOff x="5071590" y="2724817"/>
                <a:chExt cx="1901239" cy="1655213"/>
              </a:xfrm>
            </p:grpSpPr>
            <p:grpSp>
              <p:nvGrpSpPr>
                <p:cNvPr id="4316" name="Group 378">
                  <a:extLst>
                    <a:ext uri="{FF2B5EF4-FFF2-40B4-BE49-F238E27FC236}">
                      <a16:creationId xmlns:a16="http://schemas.microsoft.com/office/drawing/2014/main" id="{F83A4C7E-ECD2-BECB-2F66-E43915E8E1BD}"/>
                    </a:ext>
                  </a:extLst>
                </p:cNvPr>
                <p:cNvGrpSpPr/>
                <p:nvPr/>
              </p:nvGrpSpPr>
              <p:grpSpPr>
                <a:xfrm>
                  <a:off x="5071590" y="2724817"/>
                  <a:ext cx="1901239" cy="1655213"/>
                  <a:chOff x="1798565" y="3314011"/>
                  <a:chExt cx="971569" cy="971569"/>
                </a:xfrm>
              </p:grpSpPr>
              <p:sp>
                <p:nvSpPr>
                  <p:cNvPr id="4330" name="Oval 392">
                    <a:extLst>
                      <a:ext uri="{FF2B5EF4-FFF2-40B4-BE49-F238E27FC236}">
                        <a16:creationId xmlns:a16="http://schemas.microsoft.com/office/drawing/2014/main" id="{F8ACD604-8DA7-F831-C051-8239681FD1D2}"/>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331" name="Group 393">
                    <a:extLst>
                      <a:ext uri="{FF2B5EF4-FFF2-40B4-BE49-F238E27FC236}">
                        <a16:creationId xmlns:a16="http://schemas.microsoft.com/office/drawing/2014/main" id="{15EC2353-A942-74ED-075C-5021C632AA8D}"/>
                      </a:ext>
                    </a:extLst>
                  </p:cNvPr>
                  <p:cNvGrpSpPr/>
                  <p:nvPr/>
                </p:nvGrpSpPr>
                <p:grpSpPr>
                  <a:xfrm>
                    <a:off x="1895984" y="3499461"/>
                    <a:ext cx="776734" cy="632248"/>
                    <a:chOff x="6556107" y="1328513"/>
                    <a:chExt cx="4136389" cy="3366966"/>
                  </a:xfrm>
                </p:grpSpPr>
                <p:pic>
                  <p:nvPicPr>
                    <p:cNvPr id="4332" name="Graphic 394">
                      <a:extLst>
                        <a:ext uri="{FF2B5EF4-FFF2-40B4-BE49-F238E27FC236}">
                          <a16:creationId xmlns:a16="http://schemas.microsoft.com/office/drawing/2014/main" id="{71CD9568-DA91-363C-885E-7C8F2D4EB13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333" name="Graphic 395">
                      <a:extLst>
                        <a:ext uri="{FF2B5EF4-FFF2-40B4-BE49-F238E27FC236}">
                          <a16:creationId xmlns:a16="http://schemas.microsoft.com/office/drawing/2014/main" id="{18DD9FD4-A508-4FCD-CC22-B55E26BE338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334" name="Graphic 396">
                      <a:extLst>
                        <a:ext uri="{FF2B5EF4-FFF2-40B4-BE49-F238E27FC236}">
                          <a16:creationId xmlns:a16="http://schemas.microsoft.com/office/drawing/2014/main" id="{AE4F845C-F96F-9F61-1318-81F464B65F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335" name="Graphic 397">
                      <a:extLst>
                        <a:ext uri="{FF2B5EF4-FFF2-40B4-BE49-F238E27FC236}">
                          <a16:creationId xmlns:a16="http://schemas.microsoft.com/office/drawing/2014/main" id="{8B8CFD5F-FFF8-7D85-EF8E-DB2529786E4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336" name="Graphic 398">
                      <a:extLst>
                        <a:ext uri="{FF2B5EF4-FFF2-40B4-BE49-F238E27FC236}">
                          <a16:creationId xmlns:a16="http://schemas.microsoft.com/office/drawing/2014/main" id="{3CEF2DC2-368F-ABC0-2882-E5CEF6EC24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337" name="Graphic 399">
                      <a:extLst>
                        <a:ext uri="{FF2B5EF4-FFF2-40B4-BE49-F238E27FC236}">
                          <a16:creationId xmlns:a16="http://schemas.microsoft.com/office/drawing/2014/main" id="{7235D7B6-CBC4-4CD2-A8D8-94925B288B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338" name="Graphic 400">
                      <a:extLst>
                        <a:ext uri="{FF2B5EF4-FFF2-40B4-BE49-F238E27FC236}">
                          <a16:creationId xmlns:a16="http://schemas.microsoft.com/office/drawing/2014/main" id="{C51DF3D8-2AD8-7065-189A-ECF247B5D8E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339" name="Graphic 401">
                      <a:extLst>
                        <a:ext uri="{FF2B5EF4-FFF2-40B4-BE49-F238E27FC236}">
                          <a16:creationId xmlns:a16="http://schemas.microsoft.com/office/drawing/2014/main" id="{45804BF0-BF0B-AE03-2D46-755C3B7D0D4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340" name="Graphic 402">
                      <a:extLst>
                        <a:ext uri="{FF2B5EF4-FFF2-40B4-BE49-F238E27FC236}">
                          <a16:creationId xmlns:a16="http://schemas.microsoft.com/office/drawing/2014/main" id="{33B8468B-0EC4-C2BD-3392-BF125FBB021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341" name="Graphic 403">
                      <a:extLst>
                        <a:ext uri="{FF2B5EF4-FFF2-40B4-BE49-F238E27FC236}">
                          <a16:creationId xmlns:a16="http://schemas.microsoft.com/office/drawing/2014/main" id="{C9A05A9C-46C9-2FF3-E8F1-E94EC3C6B3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342" name="Graphic 404">
                      <a:extLst>
                        <a:ext uri="{FF2B5EF4-FFF2-40B4-BE49-F238E27FC236}">
                          <a16:creationId xmlns:a16="http://schemas.microsoft.com/office/drawing/2014/main" id="{AF769173-9C77-E37A-C867-57B0A536BD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343" name="Graphic 405">
                      <a:extLst>
                        <a:ext uri="{FF2B5EF4-FFF2-40B4-BE49-F238E27FC236}">
                          <a16:creationId xmlns:a16="http://schemas.microsoft.com/office/drawing/2014/main" id="{ED60A7B4-9B2D-48D9-C806-435E3BC5617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344" name="Graphic 406">
                      <a:extLst>
                        <a:ext uri="{FF2B5EF4-FFF2-40B4-BE49-F238E27FC236}">
                          <a16:creationId xmlns:a16="http://schemas.microsoft.com/office/drawing/2014/main" id="{156A7963-7F64-2D8B-0529-C3C8736072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345" name="Graphic 407">
                      <a:extLst>
                        <a:ext uri="{FF2B5EF4-FFF2-40B4-BE49-F238E27FC236}">
                          <a16:creationId xmlns:a16="http://schemas.microsoft.com/office/drawing/2014/main" id="{5EA32C88-9E0E-D17F-B2F5-DAA1647406A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346" name="Graphic 408">
                      <a:extLst>
                        <a:ext uri="{FF2B5EF4-FFF2-40B4-BE49-F238E27FC236}">
                          <a16:creationId xmlns:a16="http://schemas.microsoft.com/office/drawing/2014/main" id="{C2591D3F-C2E4-9557-C1AE-4F8BD70999B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347" name="Graphic 409">
                      <a:extLst>
                        <a:ext uri="{FF2B5EF4-FFF2-40B4-BE49-F238E27FC236}">
                          <a16:creationId xmlns:a16="http://schemas.microsoft.com/office/drawing/2014/main" id="{5F9882A2-9AAA-5A26-B8EA-33F3B9F8EEB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348" name="Graphic 410">
                      <a:extLst>
                        <a:ext uri="{FF2B5EF4-FFF2-40B4-BE49-F238E27FC236}">
                          <a16:creationId xmlns:a16="http://schemas.microsoft.com/office/drawing/2014/main" id="{64D8E333-D111-3F14-33E4-A866F4F94B8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349" name="Graphic 411">
                      <a:extLst>
                        <a:ext uri="{FF2B5EF4-FFF2-40B4-BE49-F238E27FC236}">
                          <a16:creationId xmlns:a16="http://schemas.microsoft.com/office/drawing/2014/main" id="{401FC808-F562-1C5F-5DDE-BEE9935186B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350" name="Graphic 412">
                      <a:extLst>
                        <a:ext uri="{FF2B5EF4-FFF2-40B4-BE49-F238E27FC236}">
                          <a16:creationId xmlns:a16="http://schemas.microsoft.com/office/drawing/2014/main" id="{35EB54D1-937E-1DD1-5D08-F00279261BB2}"/>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351" name="Graphic 413">
                      <a:extLst>
                        <a:ext uri="{FF2B5EF4-FFF2-40B4-BE49-F238E27FC236}">
                          <a16:creationId xmlns:a16="http://schemas.microsoft.com/office/drawing/2014/main" id="{E4320B07-4DF9-AD3C-7E41-527DD95171A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352" name="Graphic 414">
                      <a:extLst>
                        <a:ext uri="{FF2B5EF4-FFF2-40B4-BE49-F238E27FC236}">
                          <a16:creationId xmlns:a16="http://schemas.microsoft.com/office/drawing/2014/main" id="{A98BBD0B-A872-C036-7E39-F210E8B163D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317" name="Graphic 379">
                  <a:extLst>
                    <a:ext uri="{FF2B5EF4-FFF2-40B4-BE49-F238E27FC236}">
                      <a16:creationId xmlns:a16="http://schemas.microsoft.com/office/drawing/2014/main" id="{D628072C-2D16-C032-E561-9FBD6593F3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318" name="Graphic 380">
                  <a:extLst>
                    <a:ext uri="{FF2B5EF4-FFF2-40B4-BE49-F238E27FC236}">
                      <a16:creationId xmlns:a16="http://schemas.microsoft.com/office/drawing/2014/main" id="{67D87B09-2B4B-D4D1-7C89-6346CE6B53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319" name="Graphic 381">
                  <a:extLst>
                    <a:ext uri="{FF2B5EF4-FFF2-40B4-BE49-F238E27FC236}">
                      <a16:creationId xmlns:a16="http://schemas.microsoft.com/office/drawing/2014/main" id="{ABB8D7EB-A32C-5A89-BD35-90B5073D85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320" name="Graphic 382">
                  <a:extLst>
                    <a:ext uri="{FF2B5EF4-FFF2-40B4-BE49-F238E27FC236}">
                      <a16:creationId xmlns:a16="http://schemas.microsoft.com/office/drawing/2014/main" id="{B3A6EE1E-070B-68EC-FBB3-1FB5C18C2B9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321" name="Graphic 383">
                  <a:extLst>
                    <a:ext uri="{FF2B5EF4-FFF2-40B4-BE49-F238E27FC236}">
                      <a16:creationId xmlns:a16="http://schemas.microsoft.com/office/drawing/2014/main" id="{9B969DEC-16C1-DEB3-95D9-7269375E894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322" name="Graphic 384">
                  <a:extLst>
                    <a:ext uri="{FF2B5EF4-FFF2-40B4-BE49-F238E27FC236}">
                      <a16:creationId xmlns:a16="http://schemas.microsoft.com/office/drawing/2014/main" id="{E8A1D510-27FF-C6BD-9DB7-797CBFC61F5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323" name="Graphic 385">
                  <a:extLst>
                    <a:ext uri="{FF2B5EF4-FFF2-40B4-BE49-F238E27FC236}">
                      <a16:creationId xmlns:a16="http://schemas.microsoft.com/office/drawing/2014/main" id="{1507699C-8C9E-32CE-0177-C8F98C9FC72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324" name="Graphic 386">
                  <a:extLst>
                    <a:ext uri="{FF2B5EF4-FFF2-40B4-BE49-F238E27FC236}">
                      <a16:creationId xmlns:a16="http://schemas.microsoft.com/office/drawing/2014/main" id="{9F2DC686-7731-2334-ED7A-45074142D05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325" name="Graphic 387">
                  <a:extLst>
                    <a:ext uri="{FF2B5EF4-FFF2-40B4-BE49-F238E27FC236}">
                      <a16:creationId xmlns:a16="http://schemas.microsoft.com/office/drawing/2014/main" id="{EE36925E-A1C5-3662-95EA-F5C8FCA046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326" name="Graphic 388">
                  <a:extLst>
                    <a:ext uri="{FF2B5EF4-FFF2-40B4-BE49-F238E27FC236}">
                      <a16:creationId xmlns:a16="http://schemas.microsoft.com/office/drawing/2014/main" id="{E04C4856-ECE0-DEC7-0CD2-1E4DDEEA2EC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327" name="Graphic 389">
                  <a:extLst>
                    <a:ext uri="{FF2B5EF4-FFF2-40B4-BE49-F238E27FC236}">
                      <a16:creationId xmlns:a16="http://schemas.microsoft.com/office/drawing/2014/main" id="{FE0636E7-5677-0860-FBC6-0887CA052A6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328" name="Graphic 390">
                  <a:extLst>
                    <a:ext uri="{FF2B5EF4-FFF2-40B4-BE49-F238E27FC236}">
                      <a16:creationId xmlns:a16="http://schemas.microsoft.com/office/drawing/2014/main" id="{3E37BCC4-8B1C-5CFF-C688-2DF3B57653A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329" name="Graphic 391">
                  <a:extLst>
                    <a:ext uri="{FF2B5EF4-FFF2-40B4-BE49-F238E27FC236}">
                      <a16:creationId xmlns:a16="http://schemas.microsoft.com/office/drawing/2014/main" id="{046B211D-C00F-8856-5A0D-B46DC273B6D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312" name="Graphic 374">
                <a:extLst>
                  <a:ext uri="{FF2B5EF4-FFF2-40B4-BE49-F238E27FC236}">
                    <a16:creationId xmlns:a16="http://schemas.microsoft.com/office/drawing/2014/main" id="{0ADC9D81-EDF5-964C-DC7F-81409EA83E0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313" name="Graphic 375">
                <a:extLst>
                  <a:ext uri="{FF2B5EF4-FFF2-40B4-BE49-F238E27FC236}">
                    <a16:creationId xmlns:a16="http://schemas.microsoft.com/office/drawing/2014/main" id="{4C4284FA-4AEB-BC52-2B52-9B11170C3E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314" name="Graphic 376">
                <a:extLst>
                  <a:ext uri="{FF2B5EF4-FFF2-40B4-BE49-F238E27FC236}">
                    <a16:creationId xmlns:a16="http://schemas.microsoft.com/office/drawing/2014/main" id="{50A9DDE7-4E67-3AB8-D372-ED2914716CB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315" name="Graphic 377">
                <a:extLst>
                  <a:ext uri="{FF2B5EF4-FFF2-40B4-BE49-F238E27FC236}">
                    <a16:creationId xmlns:a16="http://schemas.microsoft.com/office/drawing/2014/main" id="{9156D803-81A8-8940-6A48-7849757B684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67" name="Group 29">
              <a:extLst>
                <a:ext uri="{FF2B5EF4-FFF2-40B4-BE49-F238E27FC236}">
                  <a16:creationId xmlns:a16="http://schemas.microsoft.com/office/drawing/2014/main" id="{032D00E7-F25F-0322-3C3C-C9BA0D11748D}"/>
                </a:ext>
              </a:extLst>
            </p:cNvPr>
            <p:cNvGrpSpPr/>
            <p:nvPr/>
          </p:nvGrpSpPr>
          <p:grpSpPr>
            <a:xfrm>
              <a:off x="360275" y="3613433"/>
              <a:ext cx="116581" cy="115160"/>
              <a:chOff x="5071590" y="2724817"/>
              <a:chExt cx="1901239" cy="1655213"/>
            </a:xfrm>
          </p:grpSpPr>
          <p:grpSp>
            <p:nvGrpSpPr>
              <p:cNvPr id="4269" name="Group 331">
                <a:extLst>
                  <a:ext uri="{FF2B5EF4-FFF2-40B4-BE49-F238E27FC236}">
                    <a16:creationId xmlns:a16="http://schemas.microsoft.com/office/drawing/2014/main" id="{7CDBF1D7-B0F6-DEC9-6B81-2ACCBBEC7EE5}"/>
                  </a:ext>
                </a:extLst>
              </p:cNvPr>
              <p:cNvGrpSpPr/>
              <p:nvPr/>
            </p:nvGrpSpPr>
            <p:grpSpPr>
              <a:xfrm>
                <a:off x="5071590" y="2724817"/>
                <a:ext cx="1901239" cy="1655213"/>
                <a:chOff x="5071590" y="2724817"/>
                <a:chExt cx="1901239" cy="1655213"/>
              </a:xfrm>
            </p:grpSpPr>
            <p:grpSp>
              <p:nvGrpSpPr>
                <p:cNvPr id="4274" name="Group 336">
                  <a:extLst>
                    <a:ext uri="{FF2B5EF4-FFF2-40B4-BE49-F238E27FC236}">
                      <a16:creationId xmlns:a16="http://schemas.microsoft.com/office/drawing/2014/main" id="{61F9F57E-2BEF-FEF5-4428-499663B6A574}"/>
                    </a:ext>
                  </a:extLst>
                </p:cNvPr>
                <p:cNvGrpSpPr/>
                <p:nvPr/>
              </p:nvGrpSpPr>
              <p:grpSpPr>
                <a:xfrm>
                  <a:off x="5071590" y="2724817"/>
                  <a:ext cx="1901239" cy="1655213"/>
                  <a:chOff x="1798565" y="3314011"/>
                  <a:chExt cx="971569" cy="971569"/>
                </a:xfrm>
              </p:grpSpPr>
              <p:sp>
                <p:nvSpPr>
                  <p:cNvPr id="4288" name="Oval 350">
                    <a:extLst>
                      <a:ext uri="{FF2B5EF4-FFF2-40B4-BE49-F238E27FC236}">
                        <a16:creationId xmlns:a16="http://schemas.microsoft.com/office/drawing/2014/main" id="{96EF9BAB-4F54-2FFA-02CE-E2161A69B7C6}"/>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289" name="Group 351">
                    <a:extLst>
                      <a:ext uri="{FF2B5EF4-FFF2-40B4-BE49-F238E27FC236}">
                        <a16:creationId xmlns:a16="http://schemas.microsoft.com/office/drawing/2014/main" id="{2B957AA8-B8DE-ADC3-141A-0089325AD764}"/>
                      </a:ext>
                    </a:extLst>
                  </p:cNvPr>
                  <p:cNvGrpSpPr/>
                  <p:nvPr/>
                </p:nvGrpSpPr>
                <p:grpSpPr>
                  <a:xfrm>
                    <a:off x="1895984" y="3499461"/>
                    <a:ext cx="776734" cy="632248"/>
                    <a:chOff x="6556107" y="1328513"/>
                    <a:chExt cx="4136389" cy="3366966"/>
                  </a:xfrm>
                </p:grpSpPr>
                <p:pic>
                  <p:nvPicPr>
                    <p:cNvPr id="4290" name="Graphic 352">
                      <a:extLst>
                        <a:ext uri="{FF2B5EF4-FFF2-40B4-BE49-F238E27FC236}">
                          <a16:creationId xmlns:a16="http://schemas.microsoft.com/office/drawing/2014/main" id="{1BF6761C-1417-837C-40AE-D6A7F95C833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291" name="Graphic 353">
                      <a:extLst>
                        <a:ext uri="{FF2B5EF4-FFF2-40B4-BE49-F238E27FC236}">
                          <a16:creationId xmlns:a16="http://schemas.microsoft.com/office/drawing/2014/main" id="{3B402407-719E-5D15-8D54-9A2F7A62110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292" name="Graphic 354">
                      <a:extLst>
                        <a:ext uri="{FF2B5EF4-FFF2-40B4-BE49-F238E27FC236}">
                          <a16:creationId xmlns:a16="http://schemas.microsoft.com/office/drawing/2014/main" id="{2D418655-1E73-3642-FFC4-25D447C4BF2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293" name="Graphic 355">
                      <a:extLst>
                        <a:ext uri="{FF2B5EF4-FFF2-40B4-BE49-F238E27FC236}">
                          <a16:creationId xmlns:a16="http://schemas.microsoft.com/office/drawing/2014/main" id="{F037EE95-1B3C-1FAC-B6F1-0ACC2BE603C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294" name="Graphic 356">
                      <a:extLst>
                        <a:ext uri="{FF2B5EF4-FFF2-40B4-BE49-F238E27FC236}">
                          <a16:creationId xmlns:a16="http://schemas.microsoft.com/office/drawing/2014/main" id="{FC21C1FC-646B-4619-3B3D-5AE3894936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295" name="Graphic 357">
                      <a:extLst>
                        <a:ext uri="{FF2B5EF4-FFF2-40B4-BE49-F238E27FC236}">
                          <a16:creationId xmlns:a16="http://schemas.microsoft.com/office/drawing/2014/main" id="{F0B32073-877E-631B-B046-AC49E8150CA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296" name="Graphic 358">
                      <a:extLst>
                        <a:ext uri="{FF2B5EF4-FFF2-40B4-BE49-F238E27FC236}">
                          <a16:creationId xmlns:a16="http://schemas.microsoft.com/office/drawing/2014/main" id="{78C13D9B-34A6-BDB6-A47C-69D2204E166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297" name="Graphic 359">
                      <a:extLst>
                        <a:ext uri="{FF2B5EF4-FFF2-40B4-BE49-F238E27FC236}">
                          <a16:creationId xmlns:a16="http://schemas.microsoft.com/office/drawing/2014/main" id="{E72ECCB8-FBF9-BBA8-96BE-35299E7147A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298" name="Graphic 360">
                      <a:extLst>
                        <a:ext uri="{FF2B5EF4-FFF2-40B4-BE49-F238E27FC236}">
                          <a16:creationId xmlns:a16="http://schemas.microsoft.com/office/drawing/2014/main" id="{911C9219-7907-E45E-7B4A-4BC0E84753E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299" name="Graphic 361">
                      <a:extLst>
                        <a:ext uri="{FF2B5EF4-FFF2-40B4-BE49-F238E27FC236}">
                          <a16:creationId xmlns:a16="http://schemas.microsoft.com/office/drawing/2014/main" id="{C7DEE690-C5D1-08C4-352E-FE36558558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300" name="Graphic 362">
                      <a:extLst>
                        <a:ext uri="{FF2B5EF4-FFF2-40B4-BE49-F238E27FC236}">
                          <a16:creationId xmlns:a16="http://schemas.microsoft.com/office/drawing/2014/main" id="{70215D79-FA83-0989-0D8A-487CCA7792E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301" name="Graphic 363">
                      <a:extLst>
                        <a:ext uri="{FF2B5EF4-FFF2-40B4-BE49-F238E27FC236}">
                          <a16:creationId xmlns:a16="http://schemas.microsoft.com/office/drawing/2014/main" id="{F326BBC2-518E-3C50-E95D-FEEF244BD90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302" name="Graphic 364">
                      <a:extLst>
                        <a:ext uri="{FF2B5EF4-FFF2-40B4-BE49-F238E27FC236}">
                          <a16:creationId xmlns:a16="http://schemas.microsoft.com/office/drawing/2014/main" id="{EE1B57A3-BE14-EB3F-87A5-73382AEFE0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303" name="Graphic 365">
                      <a:extLst>
                        <a:ext uri="{FF2B5EF4-FFF2-40B4-BE49-F238E27FC236}">
                          <a16:creationId xmlns:a16="http://schemas.microsoft.com/office/drawing/2014/main" id="{8A9483C3-B4EE-5AAF-0F87-3204C2D9407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304" name="Graphic 366">
                      <a:extLst>
                        <a:ext uri="{FF2B5EF4-FFF2-40B4-BE49-F238E27FC236}">
                          <a16:creationId xmlns:a16="http://schemas.microsoft.com/office/drawing/2014/main" id="{B1524F1D-5071-B0B0-EDED-1849A21362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305" name="Graphic 367">
                      <a:extLst>
                        <a:ext uri="{FF2B5EF4-FFF2-40B4-BE49-F238E27FC236}">
                          <a16:creationId xmlns:a16="http://schemas.microsoft.com/office/drawing/2014/main" id="{141EAC71-BE78-9669-9D0F-3BB967FE56E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306" name="Graphic 368">
                      <a:extLst>
                        <a:ext uri="{FF2B5EF4-FFF2-40B4-BE49-F238E27FC236}">
                          <a16:creationId xmlns:a16="http://schemas.microsoft.com/office/drawing/2014/main" id="{BE020639-8CA2-0C24-FA5C-DBFC85586A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307" name="Graphic 369">
                      <a:extLst>
                        <a:ext uri="{FF2B5EF4-FFF2-40B4-BE49-F238E27FC236}">
                          <a16:creationId xmlns:a16="http://schemas.microsoft.com/office/drawing/2014/main" id="{9AEBC40F-5AF6-4443-B537-6CC40D1EC1E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308" name="Graphic 370">
                      <a:extLst>
                        <a:ext uri="{FF2B5EF4-FFF2-40B4-BE49-F238E27FC236}">
                          <a16:creationId xmlns:a16="http://schemas.microsoft.com/office/drawing/2014/main" id="{75D3B4FA-D849-52E8-391C-1766B6AD3FE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309" name="Graphic 371">
                      <a:extLst>
                        <a:ext uri="{FF2B5EF4-FFF2-40B4-BE49-F238E27FC236}">
                          <a16:creationId xmlns:a16="http://schemas.microsoft.com/office/drawing/2014/main" id="{49F49DA5-2CAD-AE7F-4AF7-0EE3F6789A9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310" name="Graphic 372">
                      <a:extLst>
                        <a:ext uri="{FF2B5EF4-FFF2-40B4-BE49-F238E27FC236}">
                          <a16:creationId xmlns:a16="http://schemas.microsoft.com/office/drawing/2014/main" id="{15B8ACFB-3916-ACE3-F653-FB701D48CFD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275" name="Graphic 337">
                  <a:extLst>
                    <a:ext uri="{FF2B5EF4-FFF2-40B4-BE49-F238E27FC236}">
                      <a16:creationId xmlns:a16="http://schemas.microsoft.com/office/drawing/2014/main" id="{35C02A97-7138-BA0D-AF58-02CE8A4DFFF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276" name="Graphic 338">
                  <a:extLst>
                    <a:ext uri="{FF2B5EF4-FFF2-40B4-BE49-F238E27FC236}">
                      <a16:creationId xmlns:a16="http://schemas.microsoft.com/office/drawing/2014/main" id="{E0D12064-C20E-BE2A-B38C-20AB740FD15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277" name="Graphic 339">
                  <a:extLst>
                    <a:ext uri="{FF2B5EF4-FFF2-40B4-BE49-F238E27FC236}">
                      <a16:creationId xmlns:a16="http://schemas.microsoft.com/office/drawing/2014/main" id="{BE574150-084B-F481-06EA-BD67ADC4BD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278" name="Graphic 340">
                  <a:extLst>
                    <a:ext uri="{FF2B5EF4-FFF2-40B4-BE49-F238E27FC236}">
                      <a16:creationId xmlns:a16="http://schemas.microsoft.com/office/drawing/2014/main" id="{9CC545BB-6427-88FC-B72B-8327763E05A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279" name="Graphic 341">
                  <a:extLst>
                    <a:ext uri="{FF2B5EF4-FFF2-40B4-BE49-F238E27FC236}">
                      <a16:creationId xmlns:a16="http://schemas.microsoft.com/office/drawing/2014/main" id="{0CE26EC0-C644-1AA1-E140-59013FA07D7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280" name="Graphic 342">
                  <a:extLst>
                    <a:ext uri="{FF2B5EF4-FFF2-40B4-BE49-F238E27FC236}">
                      <a16:creationId xmlns:a16="http://schemas.microsoft.com/office/drawing/2014/main" id="{827E9A32-FDB7-660F-2046-BE574225E0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281" name="Graphic 343">
                  <a:extLst>
                    <a:ext uri="{FF2B5EF4-FFF2-40B4-BE49-F238E27FC236}">
                      <a16:creationId xmlns:a16="http://schemas.microsoft.com/office/drawing/2014/main" id="{0C3D9B73-41CD-54C0-87AC-BE18EADB6C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282" name="Graphic 344">
                  <a:extLst>
                    <a:ext uri="{FF2B5EF4-FFF2-40B4-BE49-F238E27FC236}">
                      <a16:creationId xmlns:a16="http://schemas.microsoft.com/office/drawing/2014/main" id="{311433FC-A890-5630-0038-28FE128AC19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283" name="Graphic 345">
                  <a:extLst>
                    <a:ext uri="{FF2B5EF4-FFF2-40B4-BE49-F238E27FC236}">
                      <a16:creationId xmlns:a16="http://schemas.microsoft.com/office/drawing/2014/main" id="{0EBF58BD-C547-0BAB-E9B7-EFCACF14D9D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284" name="Graphic 346">
                  <a:extLst>
                    <a:ext uri="{FF2B5EF4-FFF2-40B4-BE49-F238E27FC236}">
                      <a16:creationId xmlns:a16="http://schemas.microsoft.com/office/drawing/2014/main" id="{8D87B667-3C70-3C11-AF3A-0786E15CB7C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285" name="Graphic 347">
                  <a:extLst>
                    <a:ext uri="{FF2B5EF4-FFF2-40B4-BE49-F238E27FC236}">
                      <a16:creationId xmlns:a16="http://schemas.microsoft.com/office/drawing/2014/main" id="{91472E73-5800-DF96-7784-90ACDEBBEDE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286" name="Graphic 348">
                  <a:extLst>
                    <a:ext uri="{FF2B5EF4-FFF2-40B4-BE49-F238E27FC236}">
                      <a16:creationId xmlns:a16="http://schemas.microsoft.com/office/drawing/2014/main" id="{F7612A1C-3109-8CF2-404C-C3E8CB47E61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287" name="Graphic 349">
                  <a:extLst>
                    <a:ext uri="{FF2B5EF4-FFF2-40B4-BE49-F238E27FC236}">
                      <a16:creationId xmlns:a16="http://schemas.microsoft.com/office/drawing/2014/main" id="{86F50D6C-5E86-8D6A-3728-9D932868983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270" name="Graphic 332">
                <a:extLst>
                  <a:ext uri="{FF2B5EF4-FFF2-40B4-BE49-F238E27FC236}">
                    <a16:creationId xmlns:a16="http://schemas.microsoft.com/office/drawing/2014/main" id="{712EAC00-B934-61F6-55C3-86E6E361CD3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271" name="Graphic 333">
                <a:extLst>
                  <a:ext uri="{FF2B5EF4-FFF2-40B4-BE49-F238E27FC236}">
                    <a16:creationId xmlns:a16="http://schemas.microsoft.com/office/drawing/2014/main" id="{2E72315E-64E6-CD33-DDE0-1983622622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272" name="Graphic 334">
                <a:extLst>
                  <a:ext uri="{FF2B5EF4-FFF2-40B4-BE49-F238E27FC236}">
                    <a16:creationId xmlns:a16="http://schemas.microsoft.com/office/drawing/2014/main" id="{0D325C5C-0E0E-59D7-7D7D-995F631BA38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273" name="Graphic 335">
                <a:extLst>
                  <a:ext uri="{FF2B5EF4-FFF2-40B4-BE49-F238E27FC236}">
                    <a16:creationId xmlns:a16="http://schemas.microsoft.com/office/drawing/2014/main" id="{1291E497-FA59-CCEA-6E7A-1CAE2DF739E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68" name="Group 30">
              <a:extLst>
                <a:ext uri="{FF2B5EF4-FFF2-40B4-BE49-F238E27FC236}">
                  <a16:creationId xmlns:a16="http://schemas.microsoft.com/office/drawing/2014/main" id="{08C9610B-8183-E661-DE56-406B06E00274}"/>
                </a:ext>
              </a:extLst>
            </p:cNvPr>
            <p:cNvGrpSpPr/>
            <p:nvPr/>
          </p:nvGrpSpPr>
          <p:grpSpPr>
            <a:xfrm>
              <a:off x="749040" y="4052016"/>
              <a:ext cx="88850" cy="87767"/>
              <a:chOff x="5071590" y="2724817"/>
              <a:chExt cx="1901239" cy="1655213"/>
            </a:xfrm>
          </p:grpSpPr>
          <p:grpSp>
            <p:nvGrpSpPr>
              <p:cNvPr id="4227" name="Group 289">
                <a:extLst>
                  <a:ext uri="{FF2B5EF4-FFF2-40B4-BE49-F238E27FC236}">
                    <a16:creationId xmlns:a16="http://schemas.microsoft.com/office/drawing/2014/main" id="{9804A309-0232-DDFA-2A6A-7E8F05BCBB4B}"/>
                  </a:ext>
                </a:extLst>
              </p:cNvPr>
              <p:cNvGrpSpPr/>
              <p:nvPr/>
            </p:nvGrpSpPr>
            <p:grpSpPr>
              <a:xfrm>
                <a:off x="5071590" y="2724817"/>
                <a:ext cx="1901239" cy="1655213"/>
                <a:chOff x="5071590" y="2724817"/>
                <a:chExt cx="1901239" cy="1655213"/>
              </a:xfrm>
            </p:grpSpPr>
            <p:grpSp>
              <p:nvGrpSpPr>
                <p:cNvPr id="4232" name="Group 294">
                  <a:extLst>
                    <a:ext uri="{FF2B5EF4-FFF2-40B4-BE49-F238E27FC236}">
                      <a16:creationId xmlns:a16="http://schemas.microsoft.com/office/drawing/2014/main" id="{D975C358-1E14-6E51-427B-3A0DB4392957}"/>
                    </a:ext>
                  </a:extLst>
                </p:cNvPr>
                <p:cNvGrpSpPr/>
                <p:nvPr/>
              </p:nvGrpSpPr>
              <p:grpSpPr>
                <a:xfrm>
                  <a:off x="5071590" y="2724817"/>
                  <a:ext cx="1901239" cy="1655213"/>
                  <a:chOff x="1798565" y="3314011"/>
                  <a:chExt cx="971569" cy="971569"/>
                </a:xfrm>
              </p:grpSpPr>
              <p:sp>
                <p:nvSpPr>
                  <p:cNvPr id="4246" name="Oval 308">
                    <a:extLst>
                      <a:ext uri="{FF2B5EF4-FFF2-40B4-BE49-F238E27FC236}">
                        <a16:creationId xmlns:a16="http://schemas.microsoft.com/office/drawing/2014/main" id="{BAA9DFE6-32AC-4707-009B-81C162631D4F}"/>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247" name="Group 309">
                    <a:extLst>
                      <a:ext uri="{FF2B5EF4-FFF2-40B4-BE49-F238E27FC236}">
                        <a16:creationId xmlns:a16="http://schemas.microsoft.com/office/drawing/2014/main" id="{3F84BCDE-2E22-A433-3E76-9D2BD976E4E3}"/>
                      </a:ext>
                    </a:extLst>
                  </p:cNvPr>
                  <p:cNvGrpSpPr/>
                  <p:nvPr/>
                </p:nvGrpSpPr>
                <p:grpSpPr>
                  <a:xfrm>
                    <a:off x="1895984" y="3499461"/>
                    <a:ext cx="776734" cy="632248"/>
                    <a:chOff x="6556107" y="1328513"/>
                    <a:chExt cx="4136389" cy="3366966"/>
                  </a:xfrm>
                </p:grpSpPr>
                <p:pic>
                  <p:nvPicPr>
                    <p:cNvPr id="4248" name="Graphic 310">
                      <a:extLst>
                        <a:ext uri="{FF2B5EF4-FFF2-40B4-BE49-F238E27FC236}">
                          <a16:creationId xmlns:a16="http://schemas.microsoft.com/office/drawing/2014/main" id="{F4FB84F3-F7E0-F1BC-31E7-E85AAEE0190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249" name="Graphic 311">
                      <a:extLst>
                        <a:ext uri="{FF2B5EF4-FFF2-40B4-BE49-F238E27FC236}">
                          <a16:creationId xmlns:a16="http://schemas.microsoft.com/office/drawing/2014/main" id="{70701FC2-AD5C-EFDC-89E7-4C7FEE76D3F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250" name="Graphic 312">
                      <a:extLst>
                        <a:ext uri="{FF2B5EF4-FFF2-40B4-BE49-F238E27FC236}">
                          <a16:creationId xmlns:a16="http://schemas.microsoft.com/office/drawing/2014/main" id="{43D76A84-521B-9A62-4462-0651077A9B6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251" name="Graphic 313">
                      <a:extLst>
                        <a:ext uri="{FF2B5EF4-FFF2-40B4-BE49-F238E27FC236}">
                          <a16:creationId xmlns:a16="http://schemas.microsoft.com/office/drawing/2014/main" id="{1FAF3824-368C-DCBD-D1E6-9F991BCFA89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252" name="Graphic 314">
                      <a:extLst>
                        <a:ext uri="{FF2B5EF4-FFF2-40B4-BE49-F238E27FC236}">
                          <a16:creationId xmlns:a16="http://schemas.microsoft.com/office/drawing/2014/main" id="{B39CD389-2B57-7082-9566-09096BF42AA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253" name="Graphic 315">
                      <a:extLst>
                        <a:ext uri="{FF2B5EF4-FFF2-40B4-BE49-F238E27FC236}">
                          <a16:creationId xmlns:a16="http://schemas.microsoft.com/office/drawing/2014/main" id="{19A01E31-9B6A-EFA2-4D89-0B5D5DF5C1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254" name="Graphic 316">
                      <a:extLst>
                        <a:ext uri="{FF2B5EF4-FFF2-40B4-BE49-F238E27FC236}">
                          <a16:creationId xmlns:a16="http://schemas.microsoft.com/office/drawing/2014/main" id="{84D49BD8-CA6E-9DB3-3CA6-54B45D771F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255" name="Graphic 317">
                      <a:extLst>
                        <a:ext uri="{FF2B5EF4-FFF2-40B4-BE49-F238E27FC236}">
                          <a16:creationId xmlns:a16="http://schemas.microsoft.com/office/drawing/2014/main" id="{B586F4BD-B4B1-B06F-B0B1-2BE6A41E18D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256" name="Graphic 318">
                      <a:extLst>
                        <a:ext uri="{FF2B5EF4-FFF2-40B4-BE49-F238E27FC236}">
                          <a16:creationId xmlns:a16="http://schemas.microsoft.com/office/drawing/2014/main" id="{E1D5D9C7-8FB0-A828-CDCB-23FA1B9C0E1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257" name="Graphic 319">
                      <a:extLst>
                        <a:ext uri="{FF2B5EF4-FFF2-40B4-BE49-F238E27FC236}">
                          <a16:creationId xmlns:a16="http://schemas.microsoft.com/office/drawing/2014/main" id="{05D33E17-207C-3005-422F-C7E432314F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258" name="Graphic 320">
                      <a:extLst>
                        <a:ext uri="{FF2B5EF4-FFF2-40B4-BE49-F238E27FC236}">
                          <a16:creationId xmlns:a16="http://schemas.microsoft.com/office/drawing/2014/main" id="{EC2A5E70-0430-98B3-20A6-5A022D6ECF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259" name="Graphic 321">
                      <a:extLst>
                        <a:ext uri="{FF2B5EF4-FFF2-40B4-BE49-F238E27FC236}">
                          <a16:creationId xmlns:a16="http://schemas.microsoft.com/office/drawing/2014/main" id="{2EBDDB64-19C0-9E4A-73EF-F6C72D317BD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260" name="Graphic 322">
                      <a:extLst>
                        <a:ext uri="{FF2B5EF4-FFF2-40B4-BE49-F238E27FC236}">
                          <a16:creationId xmlns:a16="http://schemas.microsoft.com/office/drawing/2014/main" id="{8933D9FE-937F-B64D-98EF-F1CF4FB69F5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261" name="Graphic 323">
                      <a:extLst>
                        <a:ext uri="{FF2B5EF4-FFF2-40B4-BE49-F238E27FC236}">
                          <a16:creationId xmlns:a16="http://schemas.microsoft.com/office/drawing/2014/main" id="{F10115AE-7553-E048-41B4-B2D32006DE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262" name="Graphic 324">
                      <a:extLst>
                        <a:ext uri="{FF2B5EF4-FFF2-40B4-BE49-F238E27FC236}">
                          <a16:creationId xmlns:a16="http://schemas.microsoft.com/office/drawing/2014/main" id="{D0F5F9EE-EAE4-CF26-A2F4-8357F67153C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263" name="Graphic 325">
                      <a:extLst>
                        <a:ext uri="{FF2B5EF4-FFF2-40B4-BE49-F238E27FC236}">
                          <a16:creationId xmlns:a16="http://schemas.microsoft.com/office/drawing/2014/main" id="{0FA61A18-BB3E-757E-4683-D3BECACADB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264" name="Graphic 326">
                      <a:extLst>
                        <a:ext uri="{FF2B5EF4-FFF2-40B4-BE49-F238E27FC236}">
                          <a16:creationId xmlns:a16="http://schemas.microsoft.com/office/drawing/2014/main" id="{F1545ECA-8D0C-A5CE-B756-2CCCD6831AA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265" name="Graphic 327">
                      <a:extLst>
                        <a:ext uri="{FF2B5EF4-FFF2-40B4-BE49-F238E27FC236}">
                          <a16:creationId xmlns:a16="http://schemas.microsoft.com/office/drawing/2014/main" id="{D3C6A658-09EB-F6EE-AA6A-02B3B21233A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266" name="Graphic 328">
                      <a:extLst>
                        <a:ext uri="{FF2B5EF4-FFF2-40B4-BE49-F238E27FC236}">
                          <a16:creationId xmlns:a16="http://schemas.microsoft.com/office/drawing/2014/main" id="{2630D31B-9439-D348-FA4C-58BA92056DCB}"/>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267" name="Graphic 329">
                      <a:extLst>
                        <a:ext uri="{FF2B5EF4-FFF2-40B4-BE49-F238E27FC236}">
                          <a16:creationId xmlns:a16="http://schemas.microsoft.com/office/drawing/2014/main" id="{F37C2AA7-5BCB-3752-9861-FBD52B63F61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268" name="Graphic 330">
                      <a:extLst>
                        <a:ext uri="{FF2B5EF4-FFF2-40B4-BE49-F238E27FC236}">
                          <a16:creationId xmlns:a16="http://schemas.microsoft.com/office/drawing/2014/main" id="{B36C23D9-9D79-D289-E19D-6593817A4BB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233" name="Graphic 295">
                  <a:extLst>
                    <a:ext uri="{FF2B5EF4-FFF2-40B4-BE49-F238E27FC236}">
                      <a16:creationId xmlns:a16="http://schemas.microsoft.com/office/drawing/2014/main" id="{824330AC-4DE4-1F9B-14D9-62340248D1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234" name="Graphic 296">
                  <a:extLst>
                    <a:ext uri="{FF2B5EF4-FFF2-40B4-BE49-F238E27FC236}">
                      <a16:creationId xmlns:a16="http://schemas.microsoft.com/office/drawing/2014/main" id="{4EAD6E20-7675-5FBB-4737-85F6DD24994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235" name="Graphic 297">
                  <a:extLst>
                    <a:ext uri="{FF2B5EF4-FFF2-40B4-BE49-F238E27FC236}">
                      <a16:creationId xmlns:a16="http://schemas.microsoft.com/office/drawing/2014/main" id="{A5A7A4C5-58E1-0EAC-466F-391D87A40C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236" name="Graphic 298">
                  <a:extLst>
                    <a:ext uri="{FF2B5EF4-FFF2-40B4-BE49-F238E27FC236}">
                      <a16:creationId xmlns:a16="http://schemas.microsoft.com/office/drawing/2014/main" id="{C2BE4591-AC14-1A07-80FD-645A333E60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237" name="Graphic 299">
                  <a:extLst>
                    <a:ext uri="{FF2B5EF4-FFF2-40B4-BE49-F238E27FC236}">
                      <a16:creationId xmlns:a16="http://schemas.microsoft.com/office/drawing/2014/main" id="{B0CF1FA8-C92E-3D6F-284E-53DD54D545E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238" name="Graphic 300">
                  <a:extLst>
                    <a:ext uri="{FF2B5EF4-FFF2-40B4-BE49-F238E27FC236}">
                      <a16:creationId xmlns:a16="http://schemas.microsoft.com/office/drawing/2014/main" id="{47AFAC4B-13DC-21DF-E298-09FAAEE5715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239" name="Graphic 301">
                  <a:extLst>
                    <a:ext uri="{FF2B5EF4-FFF2-40B4-BE49-F238E27FC236}">
                      <a16:creationId xmlns:a16="http://schemas.microsoft.com/office/drawing/2014/main" id="{24BD27CD-C6E0-7145-3418-70DF6FB43DE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240" name="Graphic 302">
                  <a:extLst>
                    <a:ext uri="{FF2B5EF4-FFF2-40B4-BE49-F238E27FC236}">
                      <a16:creationId xmlns:a16="http://schemas.microsoft.com/office/drawing/2014/main" id="{282216C6-94DC-4980-6984-9C37A2EEFE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241" name="Graphic 303">
                  <a:extLst>
                    <a:ext uri="{FF2B5EF4-FFF2-40B4-BE49-F238E27FC236}">
                      <a16:creationId xmlns:a16="http://schemas.microsoft.com/office/drawing/2014/main" id="{C1289442-E73D-1248-853D-7D24CA6EC93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242" name="Graphic 304">
                  <a:extLst>
                    <a:ext uri="{FF2B5EF4-FFF2-40B4-BE49-F238E27FC236}">
                      <a16:creationId xmlns:a16="http://schemas.microsoft.com/office/drawing/2014/main" id="{058D75DD-0842-FEBA-1ABE-30BE75D54A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243" name="Graphic 305">
                  <a:extLst>
                    <a:ext uri="{FF2B5EF4-FFF2-40B4-BE49-F238E27FC236}">
                      <a16:creationId xmlns:a16="http://schemas.microsoft.com/office/drawing/2014/main" id="{278C8B16-8A9E-B543-0CB7-6726ABB009A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244" name="Graphic 306">
                  <a:extLst>
                    <a:ext uri="{FF2B5EF4-FFF2-40B4-BE49-F238E27FC236}">
                      <a16:creationId xmlns:a16="http://schemas.microsoft.com/office/drawing/2014/main" id="{6266DC9F-8338-C0A4-1600-8E3CE0970A4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245" name="Graphic 307">
                  <a:extLst>
                    <a:ext uri="{FF2B5EF4-FFF2-40B4-BE49-F238E27FC236}">
                      <a16:creationId xmlns:a16="http://schemas.microsoft.com/office/drawing/2014/main" id="{4910493F-56FF-3C6B-0A40-746D27FD571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228" name="Graphic 290">
                <a:extLst>
                  <a:ext uri="{FF2B5EF4-FFF2-40B4-BE49-F238E27FC236}">
                    <a16:creationId xmlns:a16="http://schemas.microsoft.com/office/drawing/2014/main" id="{FF135019-1840-7D56-2AD1-C2D4ADC24B4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229" name="Graphic 291">
                <a:extLst>
                  <a:ext uri="{FF2B5EF4-FFF2-40B4-BE49-F238E27FC236}">
                    <a16:creationId xmlns:a16="http://schemas.microsoft.com/office/drawing/2014/main" id="{87C95524-AD40-506F-C5C3-3E5FAAA942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230" name="Graphic 292">
                <a:extLst>
                  <a:ext uri="{FF2B5EF4-FFF2-40B4-BE49-F238E27FC236}">
                    <a16:creationId xmlns:a16="http://schemas.microsoft.com/office/drawing/2014/main" id="{49A2CA6A-929A-8D1D-1D1C-E76A69DE830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231" name="Graphic 293">
                <a:extLst>
                  <a:ext uri="{FF2B5EF4-FFF2-40B4-BE49-F238E27FC236}">
                    <a16:creationId xmlns:a16="http://schemas.microsoft.com/office/drawing/2014/main" id="{C324C3B5-29FB-F16C-4281-1F70A3B97BD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69" name="Group 31">
              <a:extLst>
                <a:ext uri="{FF2B5EF4-FFF2-40B4-BE49-F238E27FC236}">
                  <a16:creationId xmlns:a16="http://schemas.microsoft.com/office/drawing/2014/main" id="{627D362F-C496-CB12-5196-D1E5F28792F0}"/>
                </a:ext>
              </a:extLst>
            </p:cNvPr>
            <p:cNvGrpSpPr/>
            <p:nvPr/>
          </p:nvGrpSpPr>
          <p:grpSpPr>
            <a:xfrm>
              <a:off x="550882" y="4063083"/>
              <a:ext cx="137353" cy="135679"/>
              <a:chOff x="5071590" y="2724817"/>
              <a:chExt cx="1901239" cy="1655213"/>
            </a:xfrm>
          </p:grpSpPr>
          <p:grpSp>
            <p:nvGrpSpPr>
              <p:cNvPr id="4185" name="Group 247">
                <a:extLst>
                  <a:ext uri="{FF2B5EF4-FFF2-40B4-BE49-F238E27FC236}">
                    <a16:creationId xmlns:a16="http://schemas.microsoft.com/office/drawing/2014/main" id="{D08F721C-CDF3-6E94-38AF-0D2D0F0064C5}"/>
                  </a:ext>
                </a:extLst>
              </p:cNvPr>
              <p:cNvGrpSpPr/>
              <p:nvPr/>
            </p:nvGrpSpPr>
            <p:grpSpPr>
              <a:xfrm>
                <a:off x="5071590" y="2724817"/>
                <a:ext cx="1901239" cy="1655213"/>
                <a:chOff x="5071590" y="2724817"/>
                <a:chExt cx="1901239" cy="1655213"/>
              </a:xfrm>
            </p:grpSpPr>
            <p:grpSp>
              <p:nvGrpSpPr>
                <p:cNvPr id="4190" name="Group 252">
                  <a:extLst>
                    <a:ext uri="{FF2B5EF4-FFF2-40B4-BE49-F238E27FC236}">
                      <a16:creationId xmlns:a16="http://schemas.microsoft.com/office/drawing/2014/main" id="{6446748C-78F3-9849-ABD4-0593171E2100}"/>
                    </a:ext>
                  </a:extLst>
                </p:cNvPr>
                <p:cNvGrpSpPr/>
                <p:nvPr/>
              </p:nvGrpSpPr>
              <p:grpSpPr>
                <a:xfrm>
                  <a:off x="5071590" y="2724817"/>
                  <a:ext cx="1901239" cy="1655213"/>
                  <a:chOff x="1798565" y="3314011"/>
                  <a:chExt cx="971569" cy="971569"/>
                </a:xfrm>
              </p:grpSpPr>
              <p:sp>
                <p:nvSpPr>
                  <p:cNvPr id="4204" name="Oval 266">
                    <a:extLst>
                      <a:ext uri="{FF2B5EF4-FFF2-40B4-BE49-F238E27FC236}">
                        <a16:creationId xmlns:a16="http://schemas.microsoft.com/office/drawing/2014/main" id="{55BD03B8-4C52-9C52-7E9C-37E7E3971D73}"/>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205" name="Group 267">
                    <a:extLst>
                      <a:ext uri="{FF2B5EF4-FFF2-40B4-BE49-F238E27FC236}">
                        <a16:creationId xmlns:a16="http://schemas.microsoft.com/office/drawing/2014/main" id="{7297E5F9-3D68-12A1-97E0-871DFA70397A}"/>
                      </a:ext>
                    </a:extLst>
                  </p:cNvPr>
                  <p:cNvGrpSpPr/>
                  <p:nvPr/>
                </p:nvGrpSpPr>
                <p:grpSpPr>
                  <a:xfrm>
                    <a:off x="1895984" y="3499461"/>
                    <a:ext cx="776734" cy="632248"/>
                    <a:chOff x="6556107" y="1328513"/>
                    <a:chExt cx="4136389" cy="3366966"/>
                  </a:xfrm>
                </p:grpSpPr>
                <p:pic>
                  <p:nvPicPr>
                    <p:cNvPr id="4206" name="Graphic 268">
                      <a:extLst>
                        <a:ext uri="{FF2B5EF4-FFF2-40B4-BE49-F238E27FC236}">
                          <a16:creationId xmlns:a16="http://schemas.microsoft.com/office/drawing/2014/main" id="{02E9EFA3-F648-BB35-B5D0-B112D570D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207" name="Graphic 269">
                      <a:extLst>
                        <a:ext uri="{FF2B5EF4-FFF2-40B4-BE49-F238E27FC236}">
                          <a16:creationId xmlns:a16="http://schemas.microsoft.com/office/drawing/2014/main" id="{35DF5144-C4FD-AE43-70DA-CCD5520A9B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208" name="Graphic 270">
                      <a:extLst>
                        <a:ext uri="{FF2B5EF4-FFF2-40B4-BE49-F238E27FC236}">
                          <a16:creationId xmlns:a16="http://schemas.microsoft.com/office/drawing/2014/main" id="{04ADE769-6709-41A7-8195-635321DF06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209" name="Graphic 271">
                      <a:extLst>
                        <a:ext uri="{FF2B5EF4-FFF2-40B4-BE49-F238E27FC236}">
                          <a16:creationId xmlns:a16="http://schemas.microsoft.com/office/drawing/2014/main" id="{B596F398-86F2-BAA0-7AD6-CEC6DF9C6DD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210" name="Graphic 272">
                      <a:extLst>
                        <a:ext uri="{FF2B5EF4-FFF2-40B4-BE49-F238E27FC236}">
                          <a16:creationId xmlns:a16="http://schemas.microsoft.com/office/drawing/2014/main" id="{DC4722C9-DAD0-FAFA-57EB-2873864312C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211" name="Graphic 273">
                      <a:extLst>
                        <a:ext uri="{FF2B5EF4-FFF2-40B4-BE49-F238E27FC236}">
                          <a16:creationId xmlns:a16="http://schemas.microsoft.com/office/drawing/2014/main" id="{8997493D-F8A1-1AC3-ECF9-317FAC69BF2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212" name="Graphic 274">
                      <a:extLst>
                        <a:ext uri="{FF2B5EF4-FFF2-40B4-BE49-F238E27FC236}">
                          <a16:creationId xmlns:a16="http://schemas.microsoft.com/office/drawing/2014/main" id="{F60DE7E6-30B8-5997-4CCC-6E1EB2AB685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213" name="Graphic 275">
                      <a:extLst>
                        <a:ext uri="{FF2B5EF4-FFF2-40B4-BE49-F238E27FC236}">
                          <a16:creationId xmlns:a16="http://schemas.microsoft.com/office/drawing/2014/main" id="{12C2794C-9A95-1BC0-A893-3AE90F8085C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214" name="Graphic 276">
                      <a:extLst>
                        <a:ext uri="{FF2B5EF4-FFF2-40B4-BE49-F238E27FC236}">
                          <a16:creationId xmlns:a16="http://schemas.microsoft.com/office/drawing/2014/main" id="{B19AF218-C760-B361-2E65-4397A8E1F6B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215" name="Graphic 277">
                      <a:extLst>
                        <a:ext uri="{FF2B5EF4-FFF2-40B4-BE49-F238E27FC236}">
                          <a16:creationId xmlns:a16="http://schemas.microsoft.com/office/drawing/2014/main" id="{8DFEE8DA-39CD-DCA0-C87F-F3FF048DEE6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216" name="Graphic 278">
                      <a:extLst>
                        <a:ext uri="{FF2B5EF4-FFF2-40B4-BE49-F238E27FC236}">
                          <a16:creationId xmlns:a16="http://schemas.microsoft.com/office/drawing/2014/main" id="{0DD51458-F663-7592-14E4-424EA3FBB2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217" name="Graphic 279">
                      <a:extLst>
                        <a:ext uri="{FF2B5EF4-FFF2-40B4-BE49-F238E27FC236}">
                          <a16:creationId xmlns:a16="http://schemas.microsoft.com/office/drawing/2014/main" id="{E6607506-6256-5DE2-E6C5-35E1646BAC5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218" name="Graphic 280">
                      <a:extLst>
                        <a:ext uri="{FF2B5EF4-FFF2-40B4-BE49-F238E27FC236}">
                          <a16:creationId xmlns:a16="http://schemas.microsoft.com/office/drawing/2014/main" id="{5F80D8BC-7E35-A3A9-65B6-20AC024E608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219" name="Graphic 281">
                      <a:extLst>
                        <a:ext uri="{FF2B5EF4-FFF2-40B4-BE49-F238E27FC236}">
                          <a16:creationId xmlns:a16="http://schemas.microsoft.com/office/drawing/2014/main" id="{E8DF1121-6D8B-C76A-F1C8-5C6649DF4C8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220" name="Graphic 282">
                      <a:extLst>
                        <a:ext uri="{FF2B5EF4-FFF2-40B4-BE49-F238E27FC236}">
                          <a16:creationId xmlns:a16="http://schemas.microsoft.com/office/drawing/2014/main" id="{348E3452-E02C-2BA8-FDB4-F0B0D1B8FCA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221" name="Graphic 283">
                      <a:extLst>
                        <a:ext uri="{FF2B5EF4-FFF2-40B4-BE49-F238E27FC236}">
                          <a16:creationId xmlns:a16="http://schemas.microsoft.com/office/drawing/2014/main" id="{CA86985E-BBC1-DFE0-556D-F291BE3175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222" name="Graphic 284">
                      <a:extLst>
                        <a:ext uri="{FF2B5EF4-FFF2-40B4-BE49-F238E27FC236}">
                          <a16:creationId xmlns:a16="http://schemas.microsoft.com/office/drawing/2014/main" id="{E08518C4-4E22-FE65-7AC7-2757C24536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223" name="Graphic 285">
                      <a:extLst>
                        <a:ext uri="{FF2B5EF4-FFF2-40B4-BE49-F238E27FC236}">
                          <a16:creationId xmlns:a16="http://schemas.microsoft.com/office/drawing/2014/main" id="{953A256C-DD49-4003-B7FF-3E9B95FD91E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224" name="Graphic 286">
                      <a:extLst>
                        <a:ext uri="{FF2B5EF4-FFF2-40B4-BE49-F238E27FC236}">
                          <a16:creationId xmlns:a16="http://schemas.microsoft.com/office/drawing/2014/main" id="{2C720B57-22EC-A14F-F0AD-FD15357A580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225" name="Graphic 287">
                      <a:extLst>
                        <a:ext uri="{FF2B5EF4-FFF2-40B4-BE49-F238E27FC236}">
                          <a16:creationId xmlns:a16="http://schemas.microsoft.com/office/drawing/2014/main" id="{3C599F8D-D272-0E67-3306-23AAECBFA15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226" name="Graphic 288">
                      <a:extLst>
                        <a:ext uri="{FF2B5EF4-FFF2-40B4-BE49-F238E27FC236}">
                          <a16:creationId xmlns:a16="http://schemas.microsoft.com/office/drawing/2014/main" id="{689D5935-E1B2-87B6-15AD-D87DEF38414A}"/>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191" name="Graphic 253">
                  <a:extLst>
                    <a:ext uri="{FF2B5EF4-FFF2-40B4-BE49-F238E27FC236}">
                      <a16:creationId xmlns:a16="http://schemas.microsoft.com/office/drawing/2014/main" id="{54E7ADFB-C183-ED78-4CDB-2E1159EBDC8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192" name="Graphic 254">
                  <a:extLst>
                    <a:ext uri="{FF2B5EF4-FFF2-40B4-BE49-F238E27FC236}">
                      <a16:creationId xmlns:a16="http://schemas.microsoft.com/office/drawing/2014/main" id="{7CC7D0DA-B9F9-C491-9D31-3AACCF6A8B2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193" name="Graphic 255">
                  <a:extLst>
                    <a:ext uri="{FF2B5EF4-FFF2-40B4-BE49-F238E27FC236}">
                      <a16:creationId xmlns:a16="http://schemas.microsoft.com/office/drawing/2014/main" id="{FCDF663E-0532-83FF-044B-77CD78C235B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194" name="Graphic 256">
                  <a:extLst>
                    <a:ext uri="{FF2B5EF4-FFF2-40B4-BE49-F238E27FC236}">
                      <a16:creationId xmlns:a16="http://schemas.microsoft.com/office/drawing/2014/main" id="{B79A4455-3831-EF02-4731-59597B576E0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195" name="Graphic 257">
                  <a:extLst>
                    <a:ext uri="{FF2B5EF4-FFF2-40B4-BE49-F238E27FC236}">
                      <a16:creationId xmlns:a16="http://schemas.microsoft.com/office/drawing/2014/main" id="{33BA7171-2249-9F65-F4B8-06FB1EF5CF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196" name="Graphic 258">
                  <a:extLst>
                    <a:ext uri="{FF2B5EF4-FFF2-40B4-BE49-F238E27FC236}">
                      <a16:creationId xmlns:a16="http://schemas.microsoft.com/office/drawing/2014/main" id="{56BAF968-B914-7872-08E9-6D801F8DE73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197" name="Graphic 259">
                  <a:extLst>
                    <a:ext uri="{FF2B5EF4-FFF2-40B4-BE49-F238E27FC236}">
                      <a16:creationId xmlns:a16="http://schemas.microsoft.com/office/drawing/2014/main" id="{02F817FC-9E5B-193E-DF20-55319C9F7F0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198" name="Graphic 260">
                  <a:extLst>
                    <a:ext uri="{FF2B5EF4-FFF2-40B4-BE49-F238E27FC236}">
                      <a16:creationId xmlns:a16="http://schemas.microsoft.com/office/drawing/2014/main" id="{8AC031C1-90E2-4544-1A3E-0291742704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199" name="Graphic 261">
                  <a:extLst>
                    <a:ext uri="{FF2B5EF4-FFF2-40B4-BE49-F238E27FC236}">
                      <a16:creationId xmlns:a16="http://schemas.microsoft.com/office/drawing/2014/main" id="{DB851D7C-4F54-806E-629F-FF378089238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200" name="Graphic 262">
                  <a:extLst>
                    <a:ext uri="{FF2B5EF4-FFF2-40B4-BE49-F238E27FC236}">
                      <a16:creationId xmlns:a16="http://schemas.microsoft.com/office/drawing/2014/main" id="{3A1F667A-6FFE-DB66-6DFA-647C58476D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201" name="Graphic 263">
                  <a:extLst>
                    <a:ext uri="{FF2B5EF4-FFF2-40B4-BE49-F238E27FC236}">
                      <a16:creationId xmlns:a16="http://schemas.microsoft.com/office/drawing/2014/main" id="{5D19F408-3190-3906-04F2-4CB5A14D64F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202" name="Graphic 264">
                  <a:extLst>
                    <a:ext uri="{FF2B5EF4-FFF2-40B4-BE49-F238E27FC236}">
                      <a16:creationId xmlns:a16="http://schemas.microsoft.com/office/drawing/2014/main" id="{14142FF4-B1BA-BD62-F59B-6D6A61EC6DB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203" name="Graphic 265">
                  <a:extLst>
                    <a:ext uri="{FF2B5EF4-FFF2-40B4-BE49-F238E27FC236}">
                      <a16:creationId xmlns:a16="http://schemas.microsoft.com/office/drawing/2014/main" id="{29BB0751-3226-95E1-9D3A-589539640D8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186" name="Graphic 248">
                <a:extLst>
                  <a:ext uri="{FF2B5EF4-FFF2-40B4-BE49-F238E27FC236}">
                    <a16:creationId xmlns:a16="http://schemas.microsoft.com/office/drawing/2014/main" id="{198CBEC5-EA8B-A20B-B7D0-E8913A124B8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187" name="Graphic 249">
                <a:extLst>
                  <a:ext uri="{FF2B5EF4-FFF2-40B4-BE49-F238E27FC236}">
                    <a16:creationId xmlns:a16="http://schemas.microsoft.com/office/drawing/2014/main" id="{8C94F688-23B4-3AD3-B2FE-396F06F375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188" name="Graphic 250">
                <a:extLst>
                  <a:ext uri="{FF2B5EF4-FFF2-40B4-BE49-F238E27FC236}">
                    <a16:creationId xmlns:a16="http://schemas.microsoft.com/office/drawing/2014/main" id="{D67C4CBB-4C14-BFC6-89DE-6DDDFB052A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189" name="Graphic 251">
                <a:extLst>
                  <a:ext uri="{FF2B5EF4-FFF2-40B4-BE49-F238E27FC236}">
                    <a16:creationId xmlns:a16="http://schemas.microsoft.com/office/drawing/2014/main" id="{CCF9B90C-AD4C-CB9D-8AD0-7505E6A39B0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70" name="Group 32">
              <a:extLst>
                <a:ext uri="{FF2B5EF4-FFF2-40B4-BE49-F238E27FC236}">
                  <a16:creationId xmlns:a16="http://schemas.microsoft.com/office/drawing/2014/main" id="{6F01EF8E-03B6-8D55-E733-0DA3A0610E97}"/>
                </a:ext>
              </a:extLst>
            </p:cNvPr>
            <p:cNvGrpSpPr/>
            <p:nvPr/>
          </p:nvGrpSpPr>
          <p:grpSpPr>
            <a:xfrm>
              <a:off x="358695" y="3909640"/>
              <a:ext cx="137353" cy="135679"/>
              <a:chOff x="5071590" y="2724817"/>
              <a:chExt cx="1901239" cy="1655213"/>
            </a:xfrm>
          </p:grpSpPr>
          <p:grpSp>
            <p:nvGrpSpPr>
              <p:cNvPr id="4143" name="Group 205">
                <a:extLst>
                  <a:ext uri="{FF2B5EF4-FFF2-40B4-BE49-F238E27FC236}">
                    <a16:creationId xmlns:a16="http://schemas.microsoft.com/office/drawing/2014/main" id="{892D9DF1-AF75-7E4E-EF7B-A5E060A01616}"/>
                  </a:ext>
                </a:extLst>
              </p:cNvPr>
              <p:cNvGrpSpPr/>
              <p:nvPr/>
            </p:nvGrpSpPr>
            <p:grpSpPr>
              <a:xfrm>
                <a:off x="5071590" y="2724817"/>
                <a:ext cx="1901239" cy="1655213"/>
                <a:chOff x="5071590" y="2724817"/>
                <a:chExt cx="1901239" cy="1655213"/>
              </a:xfrm>
            </p:grpSpPr>
            <p:grpSp>
              <p:nvGrpSpPr>
                <p:cNvPr id="4148" name="Group 210">
                  <a:extLst>
                    <a:ext uri="{FF2B5EF4-FFF2-40B4-BE49-F238E27FC236}">
                      <a16:creationId xmlns:a16="http://schemas.microsoft.com/office/drawing/2014/main" id="{70E26363-BBA9-1AB2-1772-B6CE2518967F}"/>
                    </a:ext>
                  </a:extLst>
                </p:cNvPr>
                <p:cNvGrpSpPr/>
                <p:nvPr/>
              </p:nvGrpSpPr>
              <p:grpSpPr>
                <a:xfrm>
                  <a:off x="5071590" y="2724817"/>
                  <a:ext cx="1901239" cy="1655213"/>
                  <a:chOff x="1798565" y="3314011"/>
                  <a:chExt cx="971569" cy="971569"/>
                </a:xfrm>
              </p:grpSpPr>
              <p:sp>
                <p:nvSpPr>
                  <p:cNvPr id="4162" name="Oval 224">
                    <a:extLst>
                      <a:ext uri="{FF2B5EF4-FFF2-40B4-BE49-F238E27FC236}">
                        <a16:creationId xmlns:a16="http://schemas.microsoft.com/office/drawing/2014/main" id="{5515C70D-9314-383F-FBE7-E007686D6AC6}"/>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163" name="Group 225">
                    <a:extLst>
                      <a:ext uri="{FF2B5EF4-FFF2-40B4-BE49-F238E27FC236}">
                        <a16:creationId xmlns:a16="http://schemas.microsoft.com/office/drawing/2014/main" id="{8B887332-9B57-5719-5F4D-D603A92B32A8}"/>
                      </a:ext>
                    </a:extLst>
                  </p:cNvPr>
                  <p:cNvGrpSpPr/>
                  <p:nvPr/>
                </p:nvGrpSpPr>
                <p:grpSpPr>
                  <a:xfrm>
                    <a:off x="1895984" y="3499461"/>
                    <a:ext cx="776734" cy="632248"/>
                    <a:chOff x="6556107" y="1328513"/>
                    <a:chExt cx="4136389" cy="3366966"/>
                  </a:xfrm>
                </p:grpSpPr>
                <p:pic>
                  <p:nvPicPr>
                    <p:cNvPr id="4164" name="Graphic 226">
                      <a:extLst>
                        <a:ext uri="{FF2B5EF4-FFF2-40B4-BE49-F238E27FC236}">
                          <a16:creationId xmlns:a16="http://schemas.microsoft.com/office/drawing/2014/main" id="{F0B5DE89-26A7-B9FD-992F-CA0233CE221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165" name="Graphic 227">
                      <a:extLst>
                        <a:ext uri="{FF2B5EF4-FFF2-40B4-BE49-F238E27FC236}">
                          <a16:creationId xmlns:a16="http://schemas.microsoft.com/office/drawing/2014/main" id="{84D883B2-EDE9-523E-91CD-ADB92F168CE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166" name="Graphic 228">
                      <a:extLst>
                        <a:ext uri="{FF2B5EF4-FFF2-40B4-BE49-F238E27FC236}">
                          <a16:creationId xmlns:a16="http://schemas.microsoft.com/office/drawing/2014/main" id="{048B2407-A4AF-AAC1-44EE-04083FBFF2D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167" name="Graphic 229">
                      <a:extLst>
                        <a:ext uri="{FF2B5EF4-FFF2-40B4-BE49-F238E27FC236}">
                          <a16:creationId xmlns:a16="http://schemas.microsoft.com/office/drawing/2014/main" id="{AE52C276-D38D-321E-F163-61F6C5E5D03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168" name="Graphic 230">
                      <a:extLst>
                        <a:ext uri="{FF2B5EF4-FFF2-40B4-BE49-F238E27FC236}">
                          <a16:creationId xmlns:a16="http://schemas.microsoft.com/office/drawing/2014/main" id="{0640C982-0DCA-6DEF-BDDC-AF4333058D5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169" name="Graphic 231">
                      <a:extLst>
                        <a:ext uri="{FF2B5EF4-FFF2-40B4-BE49-F238E27FC236}">
                          <a16:creationId xmlns:a16="http://schemas.microsoft.com/office/drawing/2014/main" id="{A5198A94-1AFC-1A3F-ECE8-EC933EDCF20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170" name="Graphic 232">
                      <a:extLst>
                        <a:ext uri="{FF2B5EF4-FFF2-40B4-BE49-F238E27FC236}">
                          <a16:creationId xmlns:a16="http://schemas.microsoft.com/office/drawing/2014/main" id="{FF3E01C4-9C32-4C97-7130-8169B701C8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171" name="Graphic 233">
                      <a:extLst>
                        <a:ext uri="{FF2B5EF4-FFF2-40B4-BE49-F238E27FC236}">
                          <a16:creationId xmlns:a16="http://schemas.microsoft.com/office/drawing/2014/main" id="{D4F6B408-4ACC-59DB-7681-896F3CE4AEB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172" name="Graphic 234">
                      <a:extLst>
                        <a:ext uri="{FF2B5EF4-FFF2-40B4-BE49-F238E27FC236}">
                          <a16:creationId xmlns:a16="http://schemas.microsoft.com/office/drawing/2014/main" id="{FD9C74C1-DE94-1A2C-DBD2-2B20BB9FCD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173" name="Graphic 235">
                      <a:extLst>
                        <a:ext uri="{FF2B5EF4-FFF2-40B4-BE49-F238E27FC236}">
                          <a16:creationId xmlns:a16="http://schemas.microsoft.com/office/drawing/2014/main" id="{23D6B4E6-BE14-C13D-E4D0-3929345F88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174" name="Graphic 236">
                      <a:extLst>
                        <a:ext uri="{FF2B5EF4-FFF2-40B4-BE49-F238E27FC236}">
                          <a16:creationId xmlns:a16="http://schemas.microsoft.com/office/drawing/2014/main" id="{1363F7E1-1246-87B4-3250-5A810D7A2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175" name="Graphic 237">
                      <a:extLst>
                        <a:ext uri="{FF2B5EF4-FFF2-40B4-BE49-F238E27FC236}">
                          <a16:creationId xmlns:a16="http://schemas.microsoft.com/office/drawing/2014/main" id="{9BFAF101-F63A-12D3-3FD2-4EA77AB7EF9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176" name="Graphic 238">
                      <a:extLst>
                        <a:ext uri="{FF2B5EF4-FFF2-40B4-BE49-F238E27FC236}">
                          <a16:creationId xmlns:a16="http://schemas.microsoft.com/office/drawing/2014/main" id="{4FFC912D-2C88-5E27-21BC-20C236DA48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177" name="Graphic 239">
                      <a:extLst>
                        <a:ext uri="{FF2B5EF4-FFF2-40B4-BE49-F238E27FC236}">
                          <a16:creationId xmlns:a16="http://schemas.microsoft.com/office/drawing/2014/main" id="{7B42DBF4-CEAB-755D-FAF0-0B61AD11372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178" name="Graphic 240">
                      <a:extLst>
                        <a:ext uri="{FF2B5EF4-FFF2-40B4-BE49-F238E27FC236}">
                          <a16:creationId xmlns:a16="http://schemas.microsoft.com/office/drawing/2014/main" id="{8E620963-6FB6-C927-064D-9356C60D43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179" name="Graphic 241">
                      <a:extLst>
                        <a:ext uri="{FF2B5EF4-FFF2-40B4-BE49-F238E27FC236}">
                          <a16:creationId xmlns:a16="http://schemas.microsoft.com/office/drawing/2014/main" id="{14538059-9545-B19B-63C3-79A653D6039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180" name="Graphic 242">
                      <a:extLst>
                        <a:ext uri="{FF2B5EF4-FFF2-40B4-BE49-F238E27FC236}">
                          <a16:creationId xmlns:a16="http://schemas.microsoft.com/office/drawing/2014/main" id="{D8DCE19F-C632-1BC1-5E56-AA45DC336CD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181" name="Graphic 243">
                      <a:extLst>
                        <a:ext uri="{FF2B5EF4-FFF2-40B4-BE49-F238E27FC236}">
                          <a16:creationId xmlns:a16="http://schemas.microsoft.com/office/drawing/2014/main" id="{2F6944DE-AFC2-6BB2-A7EB-C5E579FFB0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182" name="Graphic 244">
                      <a:extLst>
                        <a:ext uri="{FF2B5EF4-FFF2-40B4-BE49-F238E27FC236}">
                          <a16:creationId xmlns:a16="http://schemas.microsoft.com/office/drawing/2014/main" id="{571B25D5-6AEB-6E1A-6776-CFDAF525DF9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183" name="Graphic 245">
                      <a:extLst>
                        <a:ext uri="{FF2B5EF4-FFF2-40B4-BE49-F238E27FC236}">
                          <a16:creationId xmlns:a16="http://schemas.microsoft.com/office/drawing/2014/main" id="{A9F110BC-55D4-250F-3623-C8FE897092E3}"/>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184" name="Graphic 246">
                      <a:extLst>
                        <a:ext uri="{FF2B5EF4-FFF2-40B4-BE49-F238E27FC236}">
                          <a16:creationId xmlns:a16="http://schemas.microsoft.com/office/drawing/2014/main" id="{DB26D629-D836-5423-60A3-CAEB03465598}"/>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149" name="Graphic 211">
                  <a:extLst>
                    <a:ext uri="{FF2B5EF4-FFF2-40B4-BE49-F238E27FC236}">
                      <a16:creationId xmlns:a16="http://schemas.microsoft.com/office/drawing/2014/main" id="{F4A819F7-FDF4-0D78-114E-62BF7D58A30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150" name="Graphic 212">
                  <a:extLst>
                    <a:ext uri="{FF2B5EF4-FFF2-40B4-BE49-F238E27FC236}">
                      <a16:creationId xmlns:a16="http://schemas.microsoft.com/office/drawing/2014/main" id="{5FC5DC36-83F4-9668-312A-B9406DFA6F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151" name="Graphic 213">
                  <a:extLst>
                    <a:ext uri="{FF2B5EF4-FFF2-40B4-BE49-F238E27FC236}">
                      <a16:creationId xmlns:a16="http://schemas.microsoft.com/office/drawing/2014/main" id="{DC64527F-5CD5-58A7-CF6D-5B7A6225B3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152" name="Graphic 214">
                  <a:extLst>
                    <a:ext uri="{FF2B5EF4-FFF2-40B4-BE49-F238E27FC236}">
                      <a16:creationId xmlns:a16="http://schemas.microsoft.com/office/drawing/2014/main" id="{3859F655-94B3-5A1A-95E3-711E0B9BBB7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153" name="Graphic 215">
                  <a:extLst>
                    <a:ext uri="{FF2B5EF4-FFF2-40B4-BE49-F238E27FC236}">
                      <a16:creationId xmlns:a16="http://schemas.microsoft.com/office/drawing/2014/main" id="{42B6ABFF-0824-1513-D693-AFFCCF91EA0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154" name="Graphic 216">
                  <a:extLst>
                    <a:ext uri="{FF2B5EF4-FFF2-40B4-BE49-F238E27FC236}">
                      <a16:creationId xmlns:a16="http://schemas.microsoft.com/office/drawing/2014/main" id="{22FF0CE1-9CCE-A132-4E90-DD01E8E5DE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155" name="Graphic 217">
                  <a:extLst>
                    <a:ext uri="{FF2B5EF4-FFF2-40B4-BE49-F238E27FC236}">
                      <a16:creationId xmlns:a16="http://schemas.microsoft.com/office/drawing/2014/main" id="{798D3D81-8EB0-C579-558C-0EF80F9580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156" name="Graphic 218">
                  <a:extLst>
                    <a:ext uri="{FF2B5EF4-FFF2-40B4-BE49-F238E27FC236}">
                      <a16:creationId xmlns:a16="http://schemas.microsoft.com/office/drawing/2014/main" id="{36560EA5-DA80-E7E5-AE93-85339AEF1B1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157" name="Graphic 219">
                  <a:extLst>
                    <a:ext uri="{FF2B5EF4-FFF2-40B4-BE49-F238E27FC236}">
                      <a16:creationId xmlns:a16="http://schemas.microsoft.com/office/drawing/2014/main" id="{FB444489-FB03-1797-9786-53C977FD08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158" name="Graphic 220">
                  <a:extLst>
                    <a:ext uri="{FF2B5EF4-FFF2-40B4-BE49-F238E27FC236}">
                      <a16:creationId xmlns:a16="http://schemas.microsoft.com/office/drawing/2014/main" id="{D5AF5F3E-A936-56E7-1D56-08502AF6BB8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159" name="Graphic 221">
                  <a:extLst>
                    <a:ext uri="{FF2B5EF4-FFF2-40B4-BE49-F238E27FC236}">
                      <a16:creationId xmlns:a16="http://schemas.microsoft.com/office/drawing/2014/main" id="{7C42AD0A-EA7E-0DC6-F6D3-B762428754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160" name="Graphic 222">
                  <a:extLst>
                    <a:ext uri="{FF2B5EF4-FFF2-40B4-BE49-F238E27FC236}">
                      <a16:creationId xmlns:a16="http://schemas.microsoft.com/office/drawing/2014/main" id="{6620FD23-5E30-38A8-1487-9443CCC0D1AF}"/>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161" name="Graphic 223">
                  <a:extLst>
                    <a:ext uri="{FF2B5EF4-FFF2-40B4-BE49-F238E27FC236}">
                      <a16:creationId xmlns:a16="http://schemas.microsoft.com/office/drawing/2014/main" id="{F73DDBC1-1A20-D760-CDDB-ACCDE07251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144" name="Graphic 206">
                <a:extLst>
                  <a:ext uri="{FF2B5EF4-FFF2-40B4-BE49-F238E27FC236}">
                    <a16:creationId xmlns:a16="http://schemas.microsoft.com/office/drawing/2014/main" id="{133E3061-6C7B-55DD-D0B1-B4ED034BDA1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145" name="Graphic 207">
                <a:extLst>
                  <a:ext uri="{FF2B5EF4-FFF2-40B4-BE49-F238E27FC236}">
                    <a16:creationId xmlns:a16="http://schemas.microsoft.com/office/drawing/2014/main" id="{875495EA-DA94-B064-70C6-0154634665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146" name="Graphic 208">
                <a:extLst>
                  <a:ext uri="{FF2B5EF4-FFF2-40B4-BE49-F238E27FC236}">
                    <a16:creationId xmlns:a16="http://schemas.microsoft.com/office/drawing/2014/main" id="{ED616578-ADCA-3E96-390B-11FDAF3D846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147" name="Graphic 209">
                <a:extLst>
                  <a:ext uri="{FF2B5EF4-FFF2-40B4-BE49-F238E27FC236}">
                    <a16:creationId xmlns:a16="http://schemas.microsoft.com/office/drawing/2014/main" id="{5986492C-C424-0B16-8C0F-53E4C8CF126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71" name="Group 33">
              <a:extLst>
                <a:ext uri="{FF2B5EF4-FFF2-40B4-BE49-F238E27FC236}">
                  <a16:creationId xmlns:a16="http://schemas.microsoft.com/office/drawing/2014/main" id="{EDE1BDB7-A7D7-023C-9DD8-3296882FC995}"/>
                </a:ext>
              </a:extLst>
            </p:cNvPr>
            <p:cNvGrpSpPr/>
            <p:nvPr/>
          </p:nvGrpSpPr>
          <p:grpSpPr>
            <a:xfrm>
              <a:off x="477891" y="3712017"/>
              <a:ext cx="137353" cy="135679"/>
              <a:chOff x="5071590" y="2724817"/>
              <a:chExt cx="1901239" cy="1655213"/>
            </a:xfrm>
          </p:grpSpPr>
          <p:grpSp>
            <p:nvGrpSpPr>
              <p:cNvPr id="4101" name="Group 163">
                <a:extLst>
                  <a:ext uri="{FF2B5EF4-FFF2-40B4-BE49-F238E27FC236}">
                    <a16:creationId xmlns:a16="http://schemas.microsoft.com/office/drawing/2014/main" id="{FB4E6652-85B3-1CB7-D5AD-FF26AE5023AC}"/>
                  </a:ext>
                </a:extLst>
              </p:cNvPr>
              <p:cNvGrpSpPr/>
              <p:nvPr/>
            </p:nvGrpSpPr>
            <p:grpSpPr>
              <a:xfrm>
                <a:off x="5071590" y="2724817"/>
                <a:ext cx="1901239" cy="1655213"/>
                <a:chOff x="5071590" y="2724817"/>
                <a:chExt cx="1901239" cy="1655213"/>
              </a:xfrm>
            </p:grpSpPr>
            <p:grpSp>
              <p:nvGrpSpPr>
                <p:cNvPr id="4106" name="Group 168">
                  <a:extLst>
                    <a:ext uri="{FF2B5EF4-FFF2-40B4-BE49-F238E27FC236}">
                      <a16:creationId xmlns:a16="http://schemas.microsoft.com/office/drawing/2014/main" id="{026143F4-91E4-A528-E860-7F58E90D91C7}"/>
                    </a:ext>
                  </a:extLst>
                </p:cNvPr>
                <p:cNvGrpSpPr/>
                <p:nvPr/>
              </p:nvGrpSpPr>
              <p:grpSpPr>
                <a:xfrm>
                  <a:off x="5071590" y="2724817"/>
                  <a:ext cx="1901239" cy="1655213"/>
                  <a:chOff x="1798565" y="3314011"/>
                  <a:chExt cx="971569" cy="971569"/>
                </a:xfrm>
              </p:grpSpPr>
              <p:sp>
                <p:nvSpPr>
                  <p:cNvPr id="4120" name="Oval 182">
                    <a:extLst>
                      <a:ext uri="{FF2B5EF4-FFF2-40B4-BE49-F238E27FC236}">
                        <a16:creationId xmlns:a16="http://schemas.microsoft.com/office/drawing/2014/main" id="{955CB0FA-41FC-9090-AE7F-CE30D20223B6}"/>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121" name="Group 183">
                    <a:extLst>
                      <a:ext uri="{FF2B5EF4-FFF2-40B4-BE49-F238E27FC236}">
                        <a16:creationId xmlns:a16="http://schemas.microsoft.com/office/drawing/2014/main" id="{19CA2148-EEC9-618E-92E4-A28C5B1A242D}"/>
                      </a:ext>
                    </a:extLst>
                  </p:cNvPr>
                  <p:cNvGrpSpPr/>
                  <p:nvPr/>
                </p:nvGrpSpPr>
                <p:grpSpPr>
                  <a:xfrm>
                    <a:off x="1895984" y="3499461"/>
                    <a:ext cx="776734" cy="632248"/>
                    <a:chOff x="6556107" y="1328513"/>
                    <a:chExt cx="4136389" cy="3366966"/>
                  </a:xfrm>
                </p:grpSpPr>
                <p:pic>
                  <p:nvPicPr>
                    <p:cNvPr id="4122" name="Graphic 184">
                      <a:extLst>
                        <a:ext uri="{FF2B5EF4-FFF2-40B4-BE49-F238E27FC236}">
                          <a16:creationId xmlns:a16="http://schemas.microsoft.com/office/drawing/2014/main" id="{CEE79109-5522-CAE7-CEE3-B1A606B206F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123" name="Graphic 185">
                      <a:extLst>
                        <a:ext uri="{FF2B5EF4-FFF2-40B4-BE49-F238E27FC236}">
                          <a16:creationId xmlns:a16="http://schemas.microsoft.com/office/drawing/2014/main" id="{4EB899CC-C2A5-FAA2-BB77-059031A165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124" name="Graphic 186">
                      <a:extLst>
                        <a:ext uri="{FF2B5EF4-FFF2-40B4-BE49-F238E27FC236}">
                          <a16:creationId xmlns:a16="http://schemas.microsoft.com/office/drawing/2014/main" id="{06825A00-4ACF-5C80-B022-B093D356A48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125" name="Graphic 187">
                      <a:extLst>
                        <a:ext uri="{FF2B5EF4-FFF2-40B4-BE49-F238E27FC236}">
                          <a16:creationId xmlns:a16="http://schemas.microsoft.com/office/drawing/2014/main" id="{8783B38E-5150-8981-FB5F-0D0B50245E1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126" name="Graphic 188">
                      <a:extLst>
                        <a:ext uri="{FF2B5EF4-FFF2-40B4-BE49-F238E27FC236}">
                          <a16:creationId xmlns:a16="http://schemas.microsoft.com/office/drawing/2014/main" id="{B44D03BF-42B7-2228-7355-1A52EB28549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127" name="Graphic 189">
                      <a:extLst>
                        <a:ext uri="{FF2B5EF4-FFF2-40B4-BE49-F238E27FC236}">
                          <a16:creationId xmlns:a16="http://schemas.microsoft.com/office/drawing/2014/main" id="{872ADC91-5D03-1ACA-3589-28F43C03F54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128" name="Graphic 190">
                      <a:extLst>
                        <a:ext uri="{FF2B5EF4-FFF2-40B4-BE49-F238E27FC236}">
                          <a16:creationId xmlns:a16="http://schemas.microsoft.com/office/drawing/2014/main" id="{584BB319-0676-B0D2-B495-6E3A055C78C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129" name="Graphic 191">
                      <a:extLst>
                        <a:ext uri="{FF2B5EF4-FFF2-40B4-BE49-F238E27FC236}">
                          <a16:creationId xmlns:a16="http://schemas.microsoft.com/office/drawing/2014/main" id="{3AF14492-CD8F-2317-F3CF-CCDB15F90EA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130" name="Graphic 192">
                      <a:extLst>
                        <a:ext uri="{FF2B5EF4-FFF2-40B4-BE49-F238E27FC236}">
                          <a16:creationId xmlns:a16="http://schemas.microsoft.com/office/drawing/2014/main" id="{8FB6CEDD-AF1D-8F87-9AE4-D8479810B0F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131" name="Graphic 193">
                      <a:extLst>
                        <a:ext uri="{FF2B5EF4-FFF2-40B4-BE49-F238E27FC236}">
                          <a16:creationId xmlns:a16="http://schemas.microsoft.com/office/drawing/2014/main" id="{500BBC96-6353-4AAB-7B79-344D7EDF72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132" name="Graphic 194">
                      <a:extLst>
                        <a:ext uri="{FF2B5EF4-FFF2-40B4-BE49-F238E27FC236}">
                          <a16:creationId xmlns:a16="http://schemas.microsoft.com/office/drawing/2014/main" id="{6985FFD7-1B09-179A-43D4-917A1852B95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133" name="Graphic 195">
                      <a:extLst>
                        <a:ext uri="{FF2B5EF4-FFF2-40B4-BE49-F238E27FC236}">
                          <a16:creationId xmlns:a16="http://schemas.microsoft.com/office/drawing/2014/main" id="{B18F7BD8-618D-72EB-68D4-CEB55029C40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134" name="Graphic 196">
                      <a:extLst>
                        <a:ext uri="{FF2B5EF4-FFF2-40B4-BE49-F238E27FC236}">
                          <a16:creationId xmlns:a16="http://schemas.microsoft.com/office/drawing/2014/main" id="{E5BA3471-BD10-5FBA-99B6-2E37FFE441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135" name="Graphic 197">
                      <a:extLst>
                        <a:ext uri="{FF2B5EF4-FFF2-40B4-BE49-F238E27FC236}">
                          <a16:creationId xmlns:a16="http://schemas.microsoft.com/office/drawing/2014/main" id="{C5D252C6-DD26-A847-D209-DC6543381CE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136" name="Graphic 198">
                      <a:extLst>
                        <a:ext uri="{FF2B5EF4-FFF2-40B4-BE49-F238E27FC236}">
                          <a16:creationId xmlns:a16="http://schemas.microsoft.com/office/drawing/2014/main" id="{F9FC9C38-1437-C0A9-51A8-051876C882B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137" name="Graphic 199">
                      <a:extLst>
                        <a:ext uri="{FF2B5EF4-FFF2-40B4-BE49-F238E27FC236}">
                          <a16:creationId xmlns:a16="http://schemas.microsoft.com/office/drawing/2014/main" id="{C1D5F532-D527-DDDA-62FD-A96905AEA45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138" name="Graphic 200">
                      <a:extLst>
                        <a:ext uri="{FF2B5EF4-FFF2-40B4-BE49-F238E27FC236}">
                          <a16:creationId xmlns:a16="http://schemas.microsoft.com/office/drawing/2014/main" id="{C1F92D3B-E8B9-E50D-2161-E131FE0B6CB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139" name="Graphic 201">
                      <a:extLst>
                        <a:ext uri="{FF2B5EF4-FFF2-40B4-BE49-F238E27FC236}">
                          <a16:creationId xmlns:a16="http://schemas.microsoft.com/office/drawing/2014/main" id="{9500EBA7-BD2A-04BE-9922-32A0D036EEE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140" name="Graphic 202">
                      <a:extLst>
                        <a:ext uri="{FF2B5EF4-FFF2-40B4-BE49-F238E27FC236}">
                          <a16:creationId xmlns:a16="http://schemas.microsoft.com/office/drawing/2014/main" id="{B909F483-5487-9CDC-70D9-14F7493DDCD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141" name="Graphic 203">
                      <a:extLst>
                        <a:ext uri="{FF2B5EF4-FFF2-40B4-BE49-F238E27FC236}">
                          <a16:creationId xmlns:a16="http://schemas.microsoft.com/office/drawing/2014/main" id="{29FB686F-0849-D223-461D-D0CFB2E3A3C4}"/>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142" name="Graphic 204">
                      <a:extLst>
                        <a:ext uri="{FF2B5EF4-FFF2-40B4-BE49-F238E27FC236}">
                          <a16:creationId xmlns:a16="http://schemas.microsoft.com/office/drawing/2014/main" id="{6B1F6FA6-FBC4-08EE-258D-21EEBAE90EDD}"/>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107" name="Graphic 169">
                  <a:extLst>
                    <a:ext uri="{FF2B5EF4-FFF2-40B4-BE49-F238E27FC236}">
                      <a16:creationId xmlns:a16="http://schemas.microsoft.com/office/drawing/2014/main" id="{C9053198-8B4E-4D82-6F06-4579A862F18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108" name="Graphic 170">
                  <a:extLst>
                    <a:ext uri="{FF2B5EF4-FFF2-40B4-BE49-F238E27FC236}">
                      <a16:creationId xmlns:a16="http://schemas.microsoft.com/office/drawing/2014/main" id="{83F45063-937D-4567-A56E-F33E0600C38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109" name="Graphic 171">
                  <a:extLst>
                    <a:ext uri="{FF2B5EF4-FFF2-40B4-BE49-F238E27FC236}">
                      <a16:creationId xmlns:a16="http://schemas.microsoft.com/office/drawing/2014/main" id="{C644CFB8-BF0B-B822-BA67-91046F9BE92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110" name="Graphic 172">
                  <a:extLst>
                    <a:ext uri="{FF2B5EF4-FFF2-40B4-BE49-F238E27FC236}">
                      <a16:creationId xmlns:a16="http://schemas.microsoft.com/office/drawing/2014/main" id="{CEDB3BF3-3694-3800-1CC0-5B37F14C07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111" name="Graphic 173">
                  <a:extLst>
                    <a:ext uri="{FF2B5EF4-FFF2-40B4-BE49-F238E27FC236}">
                      <a16:creationId xmlns:a16="http://schemas.microsoft.com/office/drawing/2014/main" id="{B3DBF7AD-A8F1-D19B-3D41-BDBCE26455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112" name="Graphic 174">
                  <a:extLst>
                    <a:ext uri="{FF2B5EF4-FFF2-40B4-BE49-F238E27FC236}">
                      <a16:creationId xmlns:a16="http://schemas.microsoft.com/office/drawing/2014/main" id="{D5273496-132A-1F80-669C-5EFCC28AD2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113" name="Graphic 175">
                  <a:extLst>
                    <a:ext uri="{FF2B5EF4-FFF2-40B4-BE49-F238E27FC236}">
                      <a16:creationId xmlns:a16="http://schemas.microsoft.com/office/drawing/2014/main" id="{E42A873B-0B9F-2FFF-278A-53946212BC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114" name="Graphic 176">
                  <a:extLst>
                    <a:ext uri="{FF2B5EF4-FFF2-40B4-BE49-F238E27FC236}">
                      <a16:creationId xmlns:a16="http://schemas.microsoft.com/office/drawing/2014/main" id="{B3F67BF8-D05B-9B35-4A77-AF4A93CB41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115" name="Graphic 177">
                  <a:extLst>
                    <a:ext uri="{FF2B5EF4-FFF2-40B4-BE49-F238E27FC236}">
                      <a16:creationId xmlns:a16="http://schemas.microsoft.com/office/drawing/2014/main" id="{865D047C-141B-146D-B164-76438458657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116" name="Graphic 178">
                  <a:extLst>
                    <a:ext uri="{FF2B5EF4-FFF2-40B4-BE49-F238E27FC236}">
                      <a16:creationId xmlns:a16="http://schemas.microsoft.com/office/drawing/2014/main" id="{7DB0A4E8-9964-1DEC-6701-4CC3CBE664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117" name="Graphic 179">
                  <a:extLst>
                    <a:ext uri="{FF2B5EF4-FFF2-40B4-BE49-F238E27FC236}">
                      <a16:creationId xmlns:a16="http://schemas.microsoft.com/office/drawing/2014/main" id="{5AA4075D-CEBB-8364-4E7C-AC36FC8398B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118" name="Graphic 180">
                  <a:extLst>
                    <a:ext uri="{FF2B5EF4-FFF2-40B4-BE49-F238E27FC236}">
                      <a16:creationId xmlns:a16="http://schemas.microsoft.com/office/drawing/2014/main" id="{5CB22EF1-4573-38FA-1E0A-4A8B2DC8560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119" name="Graphic 181">
                  <a:extLst>
                    <a:ext uri="{FF2B5EF4-FFF2-40B4-BE49-F238E27FC236}">
                      <a16:creationId xmlns:a16="http://schemas.microsoft.com/office/drawing/2014/main" id="{1E0A6F00-D4DF-764B-B913-E88B419865A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102" name="Graphic 164">
                <a:extLst>
                  <a:ext uri="{FF2B5EF4-FFF2-40B4-BE49-F238E27FC236}">
                    <a16:creationId xmlns:a16="http://schemas.microsoft.com/office/drawing/2014/main" id="{2E2C3B6E-51CD-8244-3D55-B8FBA1FF408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103" name="Graphic 165">
                <a:extLst>
                  <a:ext uri="{FF2B5EF4-FFF2-40B4-BE49-F238E27FC236}">
                    <a16:creationId xmlns:a16="http://schemas.microsoft.com/office/drawing/2014/main" id="{E8E50E99-E793-9010-E3E0-E0652EA752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104" name="Graphic 166">
                <a:extLst>
                  <a:ext uri="{FF2B5EF4-FFF2-40B4-BE49-F238E27FC236}">
                    <a16:creationId xmlns:a16="http://schemas.microsoft.com/office/drawing/2014/main" id="{225F5369-BBC5-6375-BFD3-9E176C8D52A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105" name="Graphic 167">
                <a:extLst>
                  <a:ext uri="{FF2B5EF4-FFF2-40B4-BE49-F238E27FC236}">
                    <a16:creationId xmlns:a16="http://schemas.microsoft.com/office/drawing/2014/main" id="{C8C14156-3C7D-2259-3A96-8A324703D4F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72" name="Group 34">
              <a:extLst>
                <a:ext uri="{FF2B5EF4-FFF2-40B4-BE49-F238E27FC236}">
                  <a16:creationId xmlns:a16="http://schemas.microsoft.com/office/drawing/2014/main" id="{2A65A89E-A119-060A-471D-2D29CCA1582A}"/>
                </a:ext>
              </a:extLst>
            </p:cNvPr>
            <p:cNvGrpSpPr/>
            <p:nvPr/>
          </p:nvGrpSpPr>
          <p:grpSpPr>
            <a:xfrm>
              <a:off x="666831" y="3801602"/>
              <a:ext cx="107097" cy="105792"/>
              <a:chOff x="5071590" y="2724817"/>
              <a:chExt cx="1901239" cy="1655213"/>
            </a:xfrm>
          </p:grpSpPr>
          <p:grpSp>
            <p:nvGrpSpPr>
              <p:cNvPr id="4059" name="Group 121">
                <a:extLst>
                  <a:ext uri="{FF2B5EF4-FFF2-40B4-BE49-F238E27FC236}">
                    <a16:creationId xmlns:a16="http://schemas.microsoft.com/office/drawing/2014/main" id="{074747B5-BEDC-B137-9EFB-46835BA6928C}"/>
                  </a:ext>
                </a:extLst>
              </p:cNvPr>
              <p:cNvGrpSpPr/>
              <p:nvPr/>
            </p:nvGrpSpPr>
            <p:grpSpPr>
              <a:xfrm>
                <a:off x="5071590" y="2724817"/>
                <a:ext cx="1901239" cy="1655213"/>
                <a:chOff x="5071590" y="2724817"/>
                <a:chExt cx="1901239" cy="1655213"/>
              </a:xfrm>
            </p:grpSpPr>
            <p:grpSp>
              <p:nvGrpSpPr>
                <p:cNvPr id="4064" name="Group 126">
                  <a:extLst>
                    <a:ext uri="{FF2B5EF4-FFF2-40B4-BE49-F238E27FC236}">
                      <a16:creationId xmlns:a16="http://schemas.microsoft.com/office/drawing/2014/main" id="{A7B244DF-C813-1723-AA5A-FA09453427E0}"/>
                    </a:ext>
                  </a:extLst>
                </p:cNvPr>
                <p:cNvGrpSpPr/>
                <p:nvPr/>
              </p:nvGrpSpPr>
              <p:grpSpPr>
                <a:xfrm>
                  <a:off x="5071590" y="2724817"/>
                  <a:ext cx="1901239" cy="1655213"/>
                  <a:chOff x="1798565" y="3314011"/>
                  <a:chExt cx="971569" cy="971569"/>
                </a:xfrm>
              </p:grpSpPr>
              <p:sp>
                <p:nvSpPr>
                  <p:cNvPr id="4078" name="Oval 140">
                    <a:extLst>
                      <a:ext uri="{FF2B5EF4-FFF2-40B4-BE49-F238E27FC236}">
                        <a16:creationId xmlns:a16="http://schemas.microsoft.com/office/drawing/2014/main" id="{E2B6CD1A-6DE0-596B-0E4E-933D6538D2A5}"/>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079" name="Group 141">
                    <a:extLst>
                      <a:ext uri="{FF2B5EF4-FFF2-40B4-BE49-F238E27FC236}">
                        <a16:creationId xmlns:a16="http://schemas.microsoft.com/office/drawing/2014/main" id="{DD8B2BBD-B11F-F87C-A743-5D70CE55C0AA}"/>
                      </a:ext>
                    </a:extLst>
                  </p:cNvPr>
                  <p:cNvGrpSpPr/>
                  <p:nvPr/>
                </p:nvGrpSpPr>
                <p:grpSpPr>
                  <a:xfrm>
                    <a:off x="1895984" y="3499461"/>
                    <a:ext cx="776734" cy="632248"/>
                    <a:chOff x="6556107" y="1328513"/>
                    <a:chExt cx="4136389" cy="3366966"/>
                  </a:xfrm>
                </p:grpSpPr>
                <p:pic>
                  <p:nvPicPr>
                    <p:cNvPr id="4080" name="Graphic 142">
                      <a:extLst>
                        <a:ext uri="{FF2B5EF4-FFF2-40B4-BE49-F238E27FC236}">
                          <a16:creationId xmlns:a16="http://schemas.microsoft.com/office/drawing/2014/main" id="{08064362-81C7-B4D1-627A-9177A5F5A8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081" name="Graphic 143">
                      <a:extLst>
                        <a:ext uri="{FF2B5EF4-FFF2-40B4-BE49-F238E27FC236}">
                          <a16:creationId xmlns:a16="http://schemas.microsoft.com/office/drawing/2014/main" id="{62527DFF-7F92-51BE-141F-89B911103EC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082" name="Graphic 144">
                      <a:extLst>
                        <a:ext uri="{FF2B5EF4-FFF2-40B4-BE49-F238E27FC236}">
                          <a16:creationId xmlns:a16="http://schemas.microsoft.com/office/drawing/2014/main" id="{85434252-AB64-0CB5-6100-DCF3AEACB56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083" name="Graphic 145">
                      <a:extLst>
                        <a:ext uri="{FF2B5EF4-FFF2-40B4-BE49-F238E27FC236}">
                          <a16:creationId xmlns:a16="http://schemas.microsoft.com/office/drawing/2014/main" id="{950D4B36-26D6-7217-B017-3ADCD1EE5AA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084" name="Graphic 146">
                      <a:extLst>
                        <a:ext uri="{FF2B5EF4-FFF2-40B4-BE49-F238E27FC236}">
                          <a16:creationId xmlns:a16="http://schemas.microsoft.com/office/drawing/2014/main" id="{81C6D354-A998-5B71-E5A6-940C4597D0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085" name="Graphic 147">
                      <a:extLst>
                        <a:ext uri="{FF2B5EF4-FFF2-40B4-BE49-F238E27FC236}">
                          <a16:creationId xmlns:a16="http://schemas.microsoft.com/office/drawing/2014/main" id="{CDB4F03D-E3EC-0870-D5D3-552F16311C7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086" name="Graphic 148">
                      <a:extLst>
                        <a:ext uri="{FF2B5EF4-FFF2-40B4-BE49-F238E27FC236}">
                          <a16:creationId xmlns:a16="http://schemas.microsoft.com/office/drawing/2014/main" id="{E9D25691-FE19-500A-D106-502446DAEC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087" name="Graphic 149">
                      <a:extLst>
                        <a:ext uri="{FF2B5EF4-FFF2-40B4-BE49-F238E27FC236}">
                          <a16:creationId xmlns:a16="http://schemas.microsoft.com/office/drawing/2014/main" id="{81E514BF-0B9F-23A3-81BB-43377454481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088" name="Graphic 150">
                      <a:extLst>
                        <a:ext uri="{FF2B5EF4-FFF2-40B4-BE49-F238E27FC236}">
                          <a16:creationId xmlns:a16="http://schemas.microsoft.com/office/drawing/2014/main" id="{1704D1EE-654E-4A5E-B83B-881C6EA4775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089" name="Graphic 151">
                      <a:extLst>
                        <a:ext uri="{FF2B5EF4-FFF2-40B4-BE49-F238E27FC236}">
                          <a16:creationId xmlns:a16="http://schemas.microsoft.com/office/drawing/2014/main" id="{B37A6CD0-9A68-92DB-F3E0-F737D1696D2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090" name="Graphic 152">
                      <a:extLst>
                        <a:ext uri="{FF2B5EF4-FFF2-40B4-BE49-F238E27FC236}">
                          <a16:creationId xmlns:a16="http://schemas.microsoft.com/office/drawing/2014/main" id="{ABF187FA-DFDF-8BDF-9292-AE4A94B5261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091" name="Graphic 153">
                      <a:extLst>
                        <a:ext uri="{FF2B5EF4-FFF2-40B4-BE49-F238E27FC236}">
                          <a16:creationId xmlns:a16="http://schemas.microsoft.com/office/drawing/2014/main" id="{3CD5AAC2-9186-DBBD-F86E-F73AC688ADA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092" name="Graphic 154">
                      <a:extLst>
                        <a:ext uri="{FF2B5EF4-FFF2-40B4-BE49-F238E27FC236}">
                          <a16:creationId xmlns:a16="http://schemas.microsoft.com/office/drawing/2014/main" id="{A4D097A5-3CB0-DBC5-E47A-E05CAD84FC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093" name="Graphic 155">
                      <a:extLst>
                        <a:ext uri="{FF2B5EF4-FFF2-40B4-BE49-F238E27FC236}">
                          <a16:creationId xmlns:a16="http://schemas.microsoft.com/office/drawing/2014/main" id="{F661AAC9-D092-CF79-1282-6A4C541D682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094" name="Graphic 156">
                      <a:extLst>
                        <a:ext uri="{FF2B5EF4-FFF2-40B4-BE49-F238E27FC236}">
                          <a16:creationId xmlns:a16="http://schemas.microsoft.com/office/drawing/2014/main" id="{ABF55B46-D3CA-D457-835D-057AA447D0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095" name="Graphic 157">
                      <a:extLst>
                        <a:ext uri="{FF2B5EF4-FFF2-40B4-BE49-F238E27FC236}">
                          <a16:creationId xmlns:a16="http://schemas.microsoft.com/office/drawing/2014/main" id="{691D1EAA-81F3-FA74-2A95-801D8A263C1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096" name="Graphic 158">
                      <a:extLst>
                        <a:ext uri="{FF2B5EF4-FFF2-40B4-BE49-F238E27FC236}">
                          <a16:creationId xmlns:a16="http://schemas.microsoft.com/office/drawing/2014/main" id="{1E685717-8809-54B0-C539-DF9A2FC180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097" name="Graphic 159">
                      <a:extLst>
                        <a:ext uri="{FF2B5EF4-FFF2-40B4-BE49-F238E27FC236}">
                          <a16:creationId xmlns:a16="http://schemas.microsoft.com/office/drawing/2014/main" id="{A2BD64DE-3A69-0BCF-F120-DCA36D81D4A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098" name="Graphic 160">
                      <a:extLst>
                        <a:ext uri="{FF2B5EF4-FFF2-40B4-BE49-F238E27FC236}">
                          <a16:creationId xmlns:a16="http://schemas.microsoft.com/office/drawing/2014/main" id="{07811DE9-BA87-931C-4E27-9DDF4057308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099" name="Graphic 161">
                      <a:extLst>
                        <a:ext uri="{FF2B5EF4-FFF2-40B4-BE49-F238E27FC236}">
                          <a16:creationId xmlns:a16="http://schemas.microsoft.com/office/drawing/2014/main" id="{7C4B18EB-2AA6-CA1B-CF80-76899C8C63F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100" name="Graphic 162">
                      <a:extLst>
                        <a:ext uri="{FF2B5EF4-FFF2-40B4-BE49-F238E27FC236}">
                          <a16:creationId xmlns:a16="http://schemas.microsoft.com/office/drawing/2014/main" id="{C3484032-34C4-3BB7-248B-F4A2634212AE}"/>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065" name="Graphic 127">
                  <a:extLst>
                    <a:ext uri="{FF2B5EF4-FFF2-40B4-BE49-F238E27FC236}">
                      <a16:creationId xmlns:a16="http://schemas.microsoft.com/office/drawing/2014/main" id="{E4547A8E-534E-8487-37AF-54E70AC58BD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066" name="Graphic 128">
                  <a:extLst>
                    <a:ext uri="{FF2B5EF4-FFF2-40B4-BE49-F238E27FC236}">
                      <a16:creationId xmlns:a16="http://schemas.microsoft.com/office/drawing/2014/main" id="{EEC4EDEC-0E24-2422-D3A1-DE12D1AF048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067" name="Graphic 129">
                  <a:extLst>
                    <a:ext uri="{FF2B5EF4-FFF2-40B4-BE49-F238E27FC236}">
                      <a16:creationId xmlns:a16="http://schemas.microsoft.com/office/drawing/2014/main" id="{C21FAC6C-BE48-9275-2DED-232C8E3DB2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068" name="Graphic 130">
                  <a:extLst>
                    <a:ext uri="{FF2B5EF4-FFF2-40B4-BE49-F238E27FC236}">
                      <a16:creationId xmlns:a16="http://schemas.microsoft.com/office/drawing/2014/main" id="{584D9067-E47B-FCFD-7C31-EC8EDA2836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069" name="Graphic 131">
                  <a:extLst>
                    <a:ext uri="{FF2B5EF4-FFF2-40B4-BE49-F238E27FC236}">
                      <a16:creationId xmlns:a16="http://schemas.microsoft.com/office/drawing/2014/main" id="{2917C347-F5B7-B9E6-ED4B-5C1750D42C4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070" name="Graphic 132">
                  <a:extLst>
                    <a:ext uri="{FF2B5EF4-FFF2-40B4-BE49-F238E27FC236}">
                      <a16:creationId xmlns:a16="http://schemas.microsoft.com/office/drawing/2014/main" id="{56AD3974-E115-57CF-3C00-529B372493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071" name="Graphic 133">
                  <a:extLst>
                    <a:ext uri="{FF2B5EF4-FFF2-40B4-BE49-F238E27FC236}">
                      <a16:creationId xmlns:a16="http://schemas.microsoft.com/office/drawing/2014/main" id="{838D0477-E186-64FF-0523-5E60DD4EBF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072" name="Graphic 134">
                  <a:extLst>
                    <a:ext uri="{FF2B5EF4-FFF2-40B4-BE49-F238E27FC236}">
                      <a16:creationId xmlns:a16="http://schemas.microsoft.com/office/drawing/2014/main" id="{2E49CDF8-3462-7D82-3805-90B7234911D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073" name="Graphic 135">
                  <a:extLst>
                    <a:ext uri="{FF2B5EF4-FFF2-40B4-BE49-F238E27FC236}">
                      <a16:creationId xmlns:a16="http://schemas.microsoft.com/office/drawing/2014/main" id="{9A910CC8-B107-9CF3-1370-26DF457803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074" name="Graphic 136">
                  <a:extLst>
                    <a:ext uri="{FF2B5EF4-FFF2-40B4-BE49-F238E27FC236}">
                      <a16:creationId xmlns:a16="http://schemas.microsoft.com/office/drawing/2014/main" id="{0423071E-39D4-D560-4E90-C91B1294EED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075" name="Graphic 137">
                  <a:extLst>
                    <a:ext uri="{FF2B5EF4-FFF2-40B4-BE49-F238E27FC236}">
                      <a16:creationId xmlns:a16="http://schemas.microsoft.com/office/drawing/2014/main" id="{2EC6CFFB-7384-4BAD-729F-31861CAE358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076" name="Graphic 138">
                  <a:extLst>
                    <a:ext uri="{FF2B5EF4-FFF2-40B4-BE49-F238E27FC236}">
                      <a16:creationId xmlns:a16="http://schemas.microsoft.com/office/drawing/2014/main" id="{39865B4A-0977-8F3C-3368-85D646D61EE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077" name="Graphic 139">
                  <a:extLst>
                    <a:ext uri="{FF2B5EF4-FFF2-40B4-BE49-F238E27FC236}">
                      <a16:creationId xmlns:a16="http://schemas.microsoft.com/office/drawing/2014/main" id="{46D02A3B-F4AF-A5E2-DB10-7314FD4B998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060" name="Graphic 122">
                <a:extLst>
                  <a:ext uri="{FF2B5EF4-FFF2-40B4-BE49-F238E27FC236}">
                    <a16:creationId xmlns:a16="http://schemas.microsoft.com/office/drawing/2014/main" id="{979E0A96-6BE1-69CC-128E-85F43DBB630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061" name="Graphic 123">
                <a:extLst>
                  <a:ext uri="{FF2B5EF4-FFF2-40B4-BE49-F238E27FC236}">
                    <a16:creationId xmlns:a16="http://schemas.microsoft.com/office/drawing/2014/main" id="{0C613280-94F8-8F2D-9898-59693A27461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062" name="Graphic 124">
                <a:extLst>
                  <a:ext uri="{FF2B5EF4-FFF2-40B4-BE49-F238E27FC236}">
                    <a16:creationId xmlns:a16="http://schemas.microsoft.com/office/drawing/2014/main" id="{D3C71E0D-3121-6FB4-8925-6939B01694D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063" name="Graphic 125">
                <a:extLst>
                  <a:ext uri="{FF2B5EF4-FFF2-40B4-BE49-F238E27FC236}">
                    <a16:creationId xmlns:a16="http://schemas.microsoft.com/office/drawing/2014/main" id="{5A0EA43B-1563-CB81-3058-31BCDC8864F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73" name="Group 35">
              <a:extLst>
                <a:ext uri="{FF2B5EF4-FFF2-40B4-BE49-F238E27FC236}">
                  <a16:creationId xmlns:a16="http://schemas.microsoft.com/office/drawing/2014/main" id="{D1B53FCE-871F-F372-2747-A2FF38B9674A}"/>
                </a:ext>
              </a:extLst>
            </p:cNvPr>
            <p:cNvGrpSpPr/>
            <p:nvPr/>
          </p:nvGrpSpPr>
          <p:grpSpPr>
            <a:xfrm>
              <a:off x="543560" y="3946386"/>
              <a:ext cx="87316" cy="86252"/>
              <a:chOff x="5071590" y="2724817"/>
              <a:chExt cx="1901239" cy="1655213"/>
            </a:xfrm>
          </p:grpSpPr>
          <p:grpSp>
            <p:nvGrpSpPr>
              <p:cNvPr id="4017" name="Group 79">
                <a:extLst>
                  <a:ext uri="{FF2B5EF4-FFF2-40B4-BE49-F238E27FC236}">
                    <a16:creationId xmlns:a16="http://schemas.microsoft.com/office/drawing/2014/main" id="{60B0E712-3DF1-A490-D600-F82BE55D2137}"/>
                  </a:ext>
                </a:extLst>
              </p:cNvPr>
              <p:cNvGrpSpPr/>
              <p:nvPr/>
            </p:nvGrpSpPr>
            <p:grpSpPr>
              <a:xfrm>
                <a:off x="5071590" y="2724817"/>
                <a:ext cx="1901239" cy="1655213"/>
                <a:chOff x="5071590" y="2724817"/>
                <a:chExt cx="1901239" cy="1655213"/>
              </a:xfrm>
            </p:grpSpPr>
            <p:grpSp>
              <p:nvGrpSpPr>
                <p:cNvPr id="4022" name="Group 84">
                  <a:extLst>
                    <a:ext uri="{FF2B5EF4-FFF2-40B4-BE49-F238E27FC236}">
                      <a16:creationId xmlns:a16="http://schemas.microsoft.com/office/drawing/2014/main" id="{410237EE-9BD2-A544-392B-341D9F068D21}"/>
                    </a:ext>
                  </a:extLst>
                </p:cNvPr>
                <p:cNvGrpSpPr/>
                <p:nvPr/>
              </p:nvGrpSpPr>
              <p:grpSpPr>
                <a:xfrm>
                  <a:off x="5071590" y="2724817"/>
                  <a:ext cx="1901239" cy="1655213"/>
                  <a:chOff x="1798565" y="3314011"/>
                  <a:chExt cx="971569" cy="971569"/>
                </a:xfrm>
              </p:grpSpPr>
              <p:sp>
                <p:nvSpPr>
                  <p:cNvPr id="4036" name="Oval 98">
                    <a:extLst>
                      <a:ext uri="{FF2B5EF4-FFF2-40B4-BE49-F238E27FC236}">
                        <a16:creationId xmlns:a16="http://schemas.microsoft.com/office/drawing/2014/main" id="{F2D62793-E3A8-8AEA-F5A5-0F11AC17DB35}"/>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4037" name="Group 99">
                    <a:extLst>
                      <a:ext uri="{FF2B5EF4-FFF2-40B4-BE49-F238E27FC236}">
                        <a16:creationId xmlns:a16="http://schemas.microsoft.com/office/drawing/2014/main" id="{B785A2AE-1859-A95E-75D5-70C38AE14983}"/>
                      </a:ext>
                    </a:extLst>
                  </p:cNvPr>
                  <p:cNvGrpSpPr/>
                  <p:nvPr/>
                </p:nvGrpSpPr>
                <p:grpSpPr>
                  <a:xfrm>
                    <a:off x="1895984" y="3499461"/>
                    <a:ext cx="776734" cy="632248"/>
                    <a:chOff x="6556107" y="1328513"/>
                    <a:chExt cx="4136389" cy="3366966"/>
                  </a:xfrm>
                </p:grpSpPr>
                <p:pic>
                  <p:nvPicPr>
                    <p:cNvPr id="4038" name="Graphic 100">
                      <a:extLst>
                        <a:ext uri="{FF2B5EF4-FFF2-40B4-BE49-F238E27FC236}">
                          <a16:creationId xmlns:a16="http://schemas.microsoft.com/office/drawing/2014/main" id="{84D1E2DC-F87E-268C-E157-2BBA7CAA6E5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4039" name="Graphic 101">
                      <a:extLst>
                        <a:ext uri="{FF2B5EF4-FFF2-40B4-BE49-F238E27FC236}">
                          <a16:creationId xmlns:a16="http://schemas.microsoft.com/office/drawing/2014/main" id="{8EF52635-163F-6F05-0411-D5C4CFCDE8D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4040" name="Graphic 102">
                      <a:extLst>
                        <a:ext uri="{FF2B5EF4-FFF2-40B4-BE49-F238E27FC236}">
                          <a16:creationId xmlns:a16="http://schemas.microsoft.com/office/drawing/2014/main" id="{6A82C71A-0B45-BE7B-3B60-36A3A51A78D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4041" name="Graphic 103">
                      <a:extLst>
                        <a:ext uri="{FF2B5EF4-FFF2-40B4-BE49-F238E27FC236}">
                          <a16:creationId xmlns:a16="http://schemas.microsoft.com/office/drawing/2014/main" id="{A2301855-EE39-F324-E0AF-1F50468F567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042" name="Graphic 104">
                      <a:extLst>
                        <a:ext uri="{FF2B5EF4-FFF2-40B4-BE49-F238E27FC236}">
                          <a16:creationId xmlns:a16="http://schemas.microsoft.com/office/drawing/2014/main" id="{7ED19938-EF79-D51B-25F7-26695BE61B9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043" name="Graphic 105">
                      <a:extLst>
                        <a:ext uri="{FF2B5EF4-FFF2-40B4-BE49-F238E27FC236}">
                          <a16:creationId xmlns:a16="http://schemas.microsoft.com/office/drawing/2014/main" id="{B7D790CA-6B66-7C3D-4727-20B1B1F4BC9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044" name="Graphic 106">
                      <a:extLst>
                        <a:ext uri="{FF2B5EF4-FFF2-40B4-BE49-F238E27FC236}">
                          <a16:creationId xmlns:a16="http://schemas.microsoft.com/office/drawing/2014/main" id="{DFD4EE02-EAD2-0B6A-3448-5FEF74E7243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045" name="Graphic 107">
                      <a:extLst>
                        <a:ext uri="{FF2B5EF4-FFF2-40B4-BE49-F238E27FC236}">
                          <a16:creationId xmlns:a16="http://schemas.microsoft.com/office/drawing/2014/main" id="{C65070A5-F6CF-C2BB-C7D2-CF4D4D58743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046" name="Graphic 108">
                      <a:extLst>
                        <a:ext uri="{FF2B5EF4-FFF2-40B4-BE49-F238E27FC236}">
                          <a16:creationId xmlns:a16="http://schemas.microsoft.com/office/drawing/2014/main" id="{98080093-D74F-F9E3-63A1-79B212105E3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047" name="Graphic 109">
                      <a:extLst>
                        <a:ext uri="{FF2B5EF4-FFF2-40B4-BE49-F238E27FC236}">
                          <a16:creationId xmlns:a16="http://schemas.microsoft.com/office/drawing/2014/main" id="{38AF6747-84EF-22E6-4DB2-C7A96718DF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048" name="Graphic 110">
                      <a:extLst>
                        <a:ext uri="{FF2B5EF4-FFF2-40B4-BE49-F238E27FC236}">
                          <a16:creationId xmlns:a16="http://schemas.microsoft.com/office/drawing/2014/main" id="{85C3698E-706C-BFE4-E307-FF07030A93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049" name="Graphic 111">
                      <a:extLst>
                        <a:ext uri="{FF2B5EF4-FFF2-40B4-BE49-F238E27FC236}">
                          <a16:creationId xmlns:a16="http://schemas.microsoft.com/office/drawing/2014/main" id="{05797015-B366-A77C-84EB-8734106F744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050" name="Graphic 112">
                      <a:extLst>
                        <a:ext uri="{FF2B5EF4-FFF2-40B4-BE49-F238E27FC236}">
                          <a16:creationId xmlns:a16="http://schemas.microsoft.com/office/drawing/2014/main" id="{B6012FF9-7106-2B26-385E-CFFDB734AB8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051" name="Graphic 113">
                      <a:extLst>
                        <a:ext uri="{FF2B5EF4-FFF2-40B4-BE49-F238E27FC236}">
                          <a16:creationId xmlns:a16="http://schemas.microsoft.com/office/drawing/2014/main" id="{BB1139FD-604A-36EC-4590-7D3D6ABECF8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052" name="Graphic 114">
                      <a:extLst>
                        <a:ext uri="{FF2B5EF4-FFF2-40B4-BE49-F238E27FC236}">
                          <a16:creationId xmlns:a16="http://schemas.microsoft.com/office/drawing/2014/main" id="{9203AD2C-2210-AD6F-F842-1A7D294F47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053" name="Graphic 115">
                      <a:extLst>
                        <a:ext uri="{FF2B5EF4-FFF2-40B4-BE49-F238E27FC236}">
                          <a16:creationId xmlns:a16="http://schemas.microsoft.com/office/drawing/2014/main" id="{37766B8A-A9C3-25F9-9A9B-30CEF5EB973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054" name="Graphic 116">
                      <a:extLst>
                        <a:ext uri="{FF2B5EF4-FFF2-40B4-BE49-F238E27FC236}">
                          <a16:creationId xmlns:a16="http://schemas.microsoft.com/office/drawing/2014/main" id="{217827BD-588E-6D73-ACB7-01CD1636EFF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055" name="Graphic 117">
                      <a:extLst>
                        <a:ext uri="{FF2B5EF4-FFF2-40B4-BE49-F238E27FC236}">
                          <a16:creationId xmlns:a16="http://schemas.microsoft.com/office/drawing/2014/main" id="{C57D97C9-AE50-CEAB-B6F6-380C017EDC6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056" name="Graphic 118">
                      <a:extLst>
                        <a:ext uri="{FF2B5EF4-FFF2-40B4-BE49-F238E27FC236}">
                          <a16:creationId xmlns:a16="http://schemas.microsoft.com/office/drawing/2014/main" id="{B68AB906-2A52-1906-7722-617DA7CDD2D5}"/>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057" name="Graphic 119">
                      <a:extLst>
                        <a:ext uri="{FF2B5EF4-FFF2-40B4-BE49-F238E27FC236}">
                          <a16:creationId xmlns:a16="http://schemas.microsoft.com/office/drawing/2014/main" id="{6FA2157C-45C5-62F6-8B62-4E1C582916A6}"/>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058" name="Graphic 120">
                      <a:extLst>
                        <a:ext uri="{FF2B5EF4-FFF2-40B4-BE49-F238E27FC236}">
                          <a16:creationId xmlns:a16="http://schemas.microsoft.com/office/drawing/2014/main" id="{0BF41A44-A922-4815-1C5E-F70A023DBF8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4023" name="Graphic 85">
                  <a:extLst>
                    <a:ext uri="{FF2B5EF4-FFF2-40B4-BE49-F238E27FC236}">
                      <a16:creationId xmlns:a16="http://schemas.microsoft.com/office/drawing/2014/main" id="{5C5CDF12-FFCE-7C60-8F2F-1D39D3493C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4024" name="Graphic 86">
                  <a:extLst>
                    <a:ext uri="{FF2B5EF4-FFF2-40B4-BE49-F238E27FC236}">
                      <a16:creationId xmlns:a16="http://schemas.microsoft.com/office/drawing/2014/main" id="{49C94A3B-E343-BDE8-A277-7AB9707D617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4025" name="Graphic 87">
                  <a:extLst>
                    <a:ext uri="{FF2B5EF4-FFF2-40B4-BE49-F238E27FC236}">
                      <a16:creationId xmlns:a16="http://schemas.microsoft.com/office/drawing/2014/main" id="{F4AFD10D-0F54-CA32-4F6F-CD13B748EB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4026" name="Graphic 88">
                  <a:extLst>
                    <a:ext uri="{FF2B5EF4-FFF2-40B4-BE49-F238E27FC236}">
                      <a16:creationId xmlns:a16="http://schemas.microsoft.com/office/drawing/2014/main" id="{5441D0C9-B3B4-7C1D-2D73-F7B1D389A3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4027" name="Graphic 89">
                  <a:extLst>
                    <a:ext uri="{FF2B5EF4-FFF2-40B4-BE49-F238E27FC236}">
                      <a16:creationId xmlns:a16="http://schemas.microsoft.com/office/drawing/2014/main" id="{DC23843B-7A1A-D47D-F55A-445A9D1F2D4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4028" name="Graphic 90">
                  <a:extLst>
                    <a:ext uri="{FF2B5EF4-FFF2-40B4-BE49-F238E27FC236}">
                      <a16:creationId xmlns:a16="http://schemas.microsoft.com/office/drawing/2014/main" id="{F1D44313-DC17-7C92-2AFD-B000E98F1CF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4029" name="Graphic 91">
                  <a:extLst>
                    <a:ext uri="{FF2B5EF4-FFF2-40B4-BE49-F238E27FC236}">
                      <a16:creationId xmlns:a16="http://schemas.microsoft.com/office/drawing/2014/main" id="{FF6EA6F3-55B9-36BC-A022-5A9EA0B836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4030" name="Graphic 92">
                  <a:extLst>
                    <a:ext uri="{FF2B5EF4-FFF2-40B4-BE49-F238E27FC236}">
                      <a16:creationId xmlns:a16="http://schemas.microsoft.com/office/drawing/2014/main" id="{0750978D-911E-E41B-B6C7-D05571B365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4031" name="Graphic 93">
                  <a:extLst>
                    <a:ext uri="{FF2B5EF4-FFF2-40B4-BE49-F238E27FC236}">
                      <a16:creationId xmlns:a16="http://schemas.microsoft.com/office/drawing/2014/main" id="{1FD2787D-2C1A-5AA6-740E-A30D6F415F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4032" name="Graphic 94">
                  <a:extLst>
                    <a:ext uri="{FF2B5EF4-FFF2-40B4-BE49-F238E27FC236}">
                      <a16:creationId xmlns:a16="http://schemas.microsoft.com/office/drawing/2014/main" id="{9B3EF3EC-A84A-B485-647C-C85BA4EA29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4033" name="Graphic 95">
                  <a:extLst>
                    <a:ext uri="{FF2B5EF4-FFF2-40B4-BE49-F238E27FC236}">
                      <a16:creationId xmlns:a16="http://schemas.microsoft.com/office/drawing/2014/main" id="{A62D74CD-C401-45C5-1169-1DD013478BB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4034" name="Graphic 96">
                  <a:extLst>
                    <a:ext uri="{FF2B5EF4-FFF2-40B4-BE49-F238E27FC236}">
                      <a16:creationId xmlns:a16="http://schemas.microsoft.com/office/drawing/2014/main" id="{452101BB-1FD4-B312-D6B0-5F96436B926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4035" name="Graphic 97">
                  <a:extLst>
                    <a:ext uri="{FF2B5EF4-FFF2-40B4-BE49-F238E27FC236}">
                      <a16:creationId xmlns:a16="http://schemas.microsoft.com/office/drawing/2014/main" id="{5CA9A847-B1DF-C238-BA4D-A17BF387F0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4018" name="Graphic 80">
                <a:extLst>
                  <a:ext uri="{FF2B5EF4-FFF2-40B4-BE49-F238E27FC236}">
                    <a16:creationId xmlns:a16="http://schemas.microsoft.com/office/drawing/2014/main" id="{26A4F5FB-922F-7117-3232-D5F044822C7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4019" name="Graphic 81">
                <a:extLst>
                  <a:ext uri="{FF2B5EF4-FFF2-40B4-BE49-F238E27FC236}">
                    <a16:creationId xmlns:a16="http://schemas.microsoft.com/office/drawing/2014/main" id="{59B7F10D-F485-05F2-F1F5-CADB6688747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4020" name="Graphic 82">
                <a:extLst>
                  <a:ext uri="{FF2B5EF4-FFF2-40B4-BE49-F238E27FC236}">
                    <a16:creationId xmlns:a16="http://schemas.microsoft.com/office/drawing/2014/main" id="{59D777CE-6FB4-1F4D-59FF-1FEB0498772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4021" name="Graphic 83">
                <a:extLst>
                  <a:ext uri="{FF2B5EF4-FFF2-40B4-BE49-F238E27FC236}">
                    <a16:creationId xmlns:a16="http://schemas.microsoft.com/office/drawing/2014/main" id="{4D9B7ED7-C02E-0EA1-FC41-1CCDED4D016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nvGrpSpPr>
            <p:cNvPr id="3974" name="Group 36">
              <a:extLst>
                <a:ext uri="{FF2B5EF4-FFF2-40B4-BE49-F238E27FC236}">
                  <a16:creationId xmlns:a16="http://schemas.microsoft.com/office/drawing/2014/main" id="{490117E5-435F-66E1-0524-4B8F789ED4AB}"/>
                </a:ext>
              </a:extLst>
            </p:cNvPr>
            <p:cNvGrpSpPr/>
            <p:nvPr/>
          </p:nvGrpSpPr>
          <p:grpSpPr>
            <a:xfrm>
              <a:off x="431999" y="4061989"/>
              <a:ext cx="87316" cy="86252"/>
              <a:chOff x="5071590" y="2724817"/>
              <a:chExt cx="1901239" cy="1655213"/>
            </a:xfrm>
          </p:grpSpPr>
          <p:grpSp>
            <p:nvGrpSpPr>
              <p:cNvPr id="3975" name="Group 37">
                <a:extLst>
                  <a:ext uri="{FF2B5EF4-FFF2-40B4-BE49-F238E27FC236}">
                    <a16:creationId xmlns:a16="http://schemas.microsoft.com/office/drawing/2014/main" id="{472ECB9C-13AA-7EF9-D1B3-2EAF9AA218E2}"/>
                  </a:ext>
                </a:extLst>
              </p:cNvPr>
              <p:cNvGrpSpPr/>
              <p:nvPr/>
            </p:nvGrpSpPr>
            <p:grpSpPr>
              <a:xfrm>
                <a:off x="5071590" y="2724817"/>
                <a:ext cx="1901239" cy="1655213"/>
                <a:chOff x="5071590" y="2724817"/>
                <a:chExt cx="1901239" cy="1655213"/>
              </a:xfrm>
            </p:grpSpPr>
            <p:grpSp>
              <p:nvGrpSpPr>
                <p:cNvPr id="3980" name="Group 42">
                  <a:extLst>
                    <a:ext uri="{FF2B5EF4-FFF2-40B4-BE49-F238E27FC236}">
                      <a16:creationId xmlns:a16="http://schemas.microsoft.com/office/drawing/2014/main" id="{27107EC4-01F3-BFEB-B7DE-568F396D5764}"/>
                    </a:ext>
                  </a:extLst>
                </p:cNvPr>
                <p:cNvGrpSpPr/>
                <p:nvPr/>
              </p:nvGrpSpPr>
              <p:grpSpPr>
                <a:xfrm>
                  <a:off x="5071590" y="2724817"/>
                  <a:ext cx="1901239" cy="1655213"/>
                  <a:chOff x="1798565" y="3314011"/>
                  <a:chExt cx="971569" cy="971569"/>
                </a:xfrm>
              </p:grpSpPr>
              <p:sp>
                <p:nvSpPr>
                  <p:cNvPr id="3994" name="Oval 56">
                    <a:extLst>
                      <a:ext uri="{FF2B5EF4-FFF2-40B4-BE49-F238E27FC236}">
                        <a16:creationId xmlns:a16="http://schemas.microsoft.com/office/drawing/2014/main" id="{446AEA2D-8297-18A1-64C6-96EB4447218E}"/>
                      </a:ext>
                    </a:extLst>
                  </p:cNvPr>
                  <p:cNvSpPr/>
                  <p:nvPr/>
                </p:nvSpPr>
                <p:spPr>
                  <a:xfrm>
                    <a:off x="1798565" y="3314011"/>
                    <a:ext cx="971569" cy="971569"/>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panose="020B0604020202020204" pitchFamily="34" charset="0"/>
                    </a:endParaRPr>
                  </a:p>
                </p:txBody>
              </p:sp>
              <p:grpSp>
                <p:nvGrpSpPr>
                  <p:cNvPr id="3995" name="Group 57">
                    <a:extLst>
                      <a:ext uri="{FF2B5EF4-FFF2-40B4-BE49-F238E27FC236}">
                        <a16:creationId xmlns:a16="http://schemas.microsoft.com/office/drawing/2014/main" id="{CB0D233B-407A-FBD5-CF63-A8B94E962B9A}"/>
                      </a:ext>
                    </a:extLst>
                  </p:cNvPr>
                  <p:cNvGrpSpPr/>
                  <p:nvPr/>
                </p:nvGrpSpPr>
                <p:grpSpPr>
                  <a:xfrm>
                    <a:off x="1895984" y="3499461"/>
                    <a:ext cx="776734" cy="632248"/>
                    <a:chOff x="6556107" y="1328513"/>
                    <a:chExt cx="4136389" cy="3366966"/>
                  </a:xfrm>
                </p:grpSpPr>
                <p:pic>
                  <p:nvPicPr>
                    <p:cNvPr id="3996" name="Graphic 58">
                      <a:extLst>
                        <a:ext uri="{FF2B5EF4-FFF2-40B4-BE49-F238E27FC236}">
                          <a16:creationId xmlns:a16="http://schemas.microsoft.com/office/drawing/2014/main" id="{8ED3F8E7-4712-542C-E78F-24B47E6546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7"/>
                      <a:ext cx="678526" cy="640405"/>
                    </a:xfrm>
                    <a:prstGeom prst="rect">
                      <a:avLst/>
                    </a:prstGeom>
                  </p:spPr>
                </p:pic>
                <p:pic>
                  <p:nvPicPr>
                    <p:cNvPr id="3997" name="Graphic 59">
                      <a:extLst>
                        <a:ext uri="{FF2B5EF4-FFF2-40B4-BE49-F238E27FC236}">
                          <a16:creationId xmlns:a16="http://schemas.microsoft.com/office/drawing/2014/main" id="{139C7F48-9698-5CBF-7AC9-53BBCF3188A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3998" name="Graphic 60">
                      <a:extLst>
                        <a:ext uri="{FF2B5EF4-FFF2-40B4-BE49-F238E27FC236}">
                          <a16:creationId xmlns:a16="http://schemas.microsoft.com/office/drawing/2014/main" id="{B769754C-E5F1-2226-905F-707F5F9B5A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3999" name="Graphic 61">
                      <a:extLst>
                        <a:ext uri="{FF2B5EF4-FFF2-40B4-BE49-F238E27FC236}">
                          <a16:creationId xmlns:a16="http://schemas.microsoft.com/office/drawing/2014/main" id="{07C7F99D-DCFB-30F9-E97E-37ACFE3F374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4000" name="Graphic 62">
                      <a:extLst>
                        <a:ext uri="{FF2B5EF4-FFF2-40B4-BE49-F238E27FC236}">
                          <a16:creationId xmlns:a16="http://schemas.microsoft.com/office/drawing/2014/main" id="{5164E551-192A-12B2-F285-2816BCE7C4A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806617"/>
                      <a:ext cx="678526" cy="640405"/>
                    </a:xfrm>
                    <a:prstGeom prst="rect">
                      <a:avLst/>
                    </a:prstGeom>
                  </p:spPr>
                </p:pic>
                <p:pic>
                  <p:nvPicPr>
                    <p:cNvPr id="4001" name="Graphic 63">
                      <a:extLst>
                        <a:ext uri="{FF2B5EF4-FFF2-40B4-BE49-F238E27FC236}">
                          <a16:creationId xmlns:a16="http://schemas.microsoft.com/office/drawing/2014/main" id="{484DD756-3982-E096-8433-7AD0707E8D4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4002" name="Graphic 64">
                      <a:extLst>
                        <a:ext uri="{FF2B5EF4-FFF2-40B4-BE49-F238E27FC236}">
                          <a16:creationId xmlns:a16="http://schemas.microsoft.com/office/drawing/2014/main" id="{03515B0C-3CB9-78EE-19F4-7A0D1FB7FD4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4003" name="Graphic 65">
                      <a:extLst>
                        <a:ext uri="{FF2B5EF4-FFF2-40B4-BE49-F238E27FC236}">
                          <a16:creationId xmlns:a16="http://schemas.microsoft.com/office/drawing/2014/main" id="{A32FEB7A-0A71-B426-D894-0C42A4462FA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4004" name="Graphic 66">
                      <a:extLst>
                        <a:ext uri="{FF2B5EF4-FFF2-40B4-BE49-F238E27FC236}">
                          <a16:creationId xmlns:a16="http://schemas.microsoft.com/office/drawing/2014/main" id="{61943D08-ECB8-651E-9BCF-F88511D73AE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4005" name="Graphic 67">
                      <a:extLst>
                        <a:ext uri="{FF2B5EF4-FFF2-40B4-BE49-F238E27FC236}">
                          <a16:creationId xmlns:a16="http://schemas.microsoft.com/office/drawing/2014/main" id="{22A42B6C-5151-E465-B724-6BC016837ED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4006" name="Graphic 68">
                      <a:extLst>
                        <a:ext uri="{FF2B5EF4-FFF2-40B4-BE49-F238E27FC236}">
                          <a16:creationId xmlns:a16="http://schemas.microsoft.com/office/drawing/2014/main" id="{29053639-C5AC-7A2D-9AFF-8DE6DF18552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4007" name="Graphic 69">
                      <a:extLst>
                        <a:ext uri="{FF2B5EF4-FFF2-40B4-BE49-F238E27FC236}">
                          <a16:creationId xmlns:a16="http://schemas.microsoft.com/office/drawing/2014/main" id="{BB795C03-20B7-DB80-FEE8-9E83A7B93F5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4008" name="Graphic 70">
                      <a:extLst>
                        <a:ext uri="{FF2B5EF4-FFF2-40B4-BE49-F238E27FC236}">
                          <a16:creationId xmlns:a16="http://schemas.microsoft.com/office/drawing/2014/main" id="{6106B1A0-2697-5EB5-4F5F-45F24446479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4009" name="Graphic 71">
                      <a:extLst>
                        <a:ext uri="{FF2B5EF4-FFF2-40B4-BE49-F238E27FC236}">
                          <a16:creationId xmlns:a16="http://schemas.microsoft.com/office/drawing/2014/main" id="{BB4CEBD7-706A-F792-29BA-1ECC11B893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4010" name="Graphic 72">
                      <a:extLst>
                        <a:ext uri="{FF2B5EF4-FFF2-40B4-BE49-F238E27FC236}">
                          <a16:creationId xmlns:a16="http://schemas.microsoft.com/office/drawing/2014/main" id="{2C0F2E04-252C-23A6-E420-A04E6FA07C3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4011" name="Graphic 73">
                      <a:extLst>
                        <a:ext uri="{FF2B5EF4-FFF2-40B4-BE49-F238E27FC236}">
                          <a16:creationId xmlns:a16="http://schemas.microsoft.com/office/drawing/2014/main" id="{20A289CF-DD65-C249-3088-F1E78B8ABF6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556107" y="2682471"/>
                      <a:ext cx="678526" cy="640405"/>
                    </a:xfrm>
                    <a:prstGeom prst="rect">
                      <a:avLst/>
                    </a:prstGeom>
                  </p:spPr>
                </p:pic>
                <p:pic>
                  <p:nvPicPr>
                    <p:cNvPr id="4012" name="Graphic 74">
                      <a:extLst>
                        <a:ext uri="{FF2B5EF4-FFF2-40B4-BE49-F238E27FC236}">
                          <a16:creationId xmlns:a16="http://schemas.microsoft.com/office/drawing/2014/main" id="{3EDDE8A5-05F4-27A1-767C-1BD24217F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4013" name="Graphic 75">
                      <a:extLst>
                        <a:ext uri="{FF2B5EF4-FFF2-40B4-BE49-F238E27FC236}">
                          <a16:creationId xmlns:a16="http://schemas.microsoft.com/office/drawing/2014/main" id="{EB90627C-2FFA-B873-E889-730963FE067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pic>
                  <p:nvPicPr>
                    <p:cNvPr id="4014" name="Graphic 76">
                      <a:extLst>
                        <a:ext uri="{FF2B5EF4-FFF2-40B4-BE49-F238E27FC236}">
                          <a16:creationId xmlns:a16="http://schemas.microsoft.com/office/drawing/2014/main" id="{FCDAC73C-B79C-F776-917A-DC10B7716317}"/>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844312" y="2021888"/>
                      <a:ext cx="678524" cy="640405"/>
                    </a:xfrm>
                    <a:prstGeom prst="rect">
                      <a:avLst/>
                    </a:prstGeom>
                  </p:spPr>
                </p:pic>
                <p:pic>
                  <p:nvPicPr>
                    <p:cNvPr id="4015" name="Graphic 77">
                      <a:extLst>
                        <a:ext uri="{FF2B5EF4-FFF2-40B4-BE49-F238E27FC236}">
                          <a16:creationId xmlns:a16="http://schemas.microsoft.com/office/drawing/2014/main" id="{C53854DF-BD7F-DB35-A907-9DFA6EDA959C}"/>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132881" y="2160243"/>
                      <a:ext cx="678524" cy="640405"/>
                    </a:xfrm>
                    <a:prstGeom prst="rect">
                      <a:avLst/>
                    </a:prstGeom>
                  </p:spPr>
                </p:pic>
                <p:pic>
                  <p:nvPicPr>
                    <p:cNvPr id="4016" name="Graphic 78">
                      <a:extLst>
                        <a:ext uri="{FF2B5EF4-FFF2-40B4-BE49-F238E27FC236}">
                          <a16:creationId xmlns:a16="http://schemas.microsoft.com/office/drawing/2014/main" id="{8D0A3ECA-2C9F-278E-EEFD-16D20BFCE42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7053018" y="3532387"/>
                      <a:ext cx="678524" cy="640405"/>
                    </a:xfrm>
                    <a:prstGeom prst="rect">
                      <a:avLst/>
                    </a:prstGeom>
                  </p:spPr>
                </p:pic>
              </p:grpSp>
            </p:grpSp>
            <p:pic>
              <p:nvPicPr>
                <p:cNvPr id="3981" name="Graphic 43">
                  <a:extLst>
                    <a:ext uri="{FF2B5EF4-FFF2-40B4-BE49-F238E27FC236}">
                      <a16:creationId xmlns:a16="http://schemas.microsoft.com/office/drawing/2014/main" id="{13936273-21C1-2C80-3E1E-165F2D048FB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97542" y="4038592"/>
                  <a:ext cx="249333" cy="204873"/>
                </a:xfrm>
                <a:prstGeom prst="rect">
                  <a:avLst/>
                </a:prstGeom>
              </p:spPr>
            </p:pic>
            <p:pic>
              <p:nvPicPr>
                <p:cNvPr id="3982" name="Graphic 44">
                  <a:extLst>
                    <a:ext uri="{FF2B5EF4-FFF2-40B4-BE49-F238E27FC236}">
                      <a16:creationId xmlns:a16="http://schemas.microsoft.com/office/drawing/2014/main" id="{22F4F380-BA09-AF83-11C6-5772927E9BE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27934" y="3690906"/>
                  <a:ext cx="249333" cy="204873"/>
                </a:xfrm>
                <a:prstGeom prst="rect">
                  <a:avLst/>
                </a:prstGeom>
              </p:spPr>
            </p:pic>
            <p:pic>
              <p:nvPicPr>
                <p:cNvPr id="3983" name="Graphic 45">
                  <a:extLst>
                    <a:ext uri="{FF2B5EF4-FFF2-40B4-BE49-F238E27FC236}">
                      <a16:creationId xmlns:a16="http://schemas.microsoft.com/office/drawing/2014/main" id="{F3850B74-D32B-082F-4AC2-3D9CADEAAE6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82097" y="3107260"/>
                  <a:ext cx="249333" cy="204873"/>
                </a:xfrm>
                <a:prstGeom prst="rect">
                  <a:avLst/>
                </a:prstGeom>
              </p:spPr>
            </p:pic>
            <p:pic>
              <p:nvPicPr>
                <p:cNvPr id="3984" name="Graphic 46">
                  <a:extLst>
                    <a:ext uri="{FF2B5EF4-FFF2-40B4-BE49-F238E27FC236}">
                      <a16:creationId xmlns:a16="http://schemas.microsoft.com/office/drawing/2014/main" id="{1EAE1106-13EE-D753-CABC-D0D05022C5A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03790" y="3538763"/>
                  <a:ext cx="249333" cy="153413"/>
                </a:xfrm>
                <a:prstGeom prst="rect">
                  <a:avLst/>
                </a:prstGeom>
              </p:spPr>
            </p:pic>
            <p:pic>
              <p:nvPicPr>
                <p:cNvPr id="3985" name="Graphic 47">
                  <a:extLst>
                    <a:ext uri="{FF2B5EF4-FFF2-40B4-BE49-F238E27FC236}">
                      <a16:creationId xmlns:a16="http://schemas.microsoft.com/office/drawing/2014/main" id="{FA79FC22-A092-C5C1-BC15-23C1610792B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160274" y="4012517"/>
                  <a:ext cx="249333" cy="204873"/>
                </a:xfrm>
                <a:prstGeom prst="rect">
                  <a:avLst/>
                </a:prstGeom>
              </p:spPr>
            </p:pic>
            <p:pic>
              <p:nvPicPr>
                <p:cNvPr id="3986" name="Graphic 48">
                  <a:extLst>
                    <a:ext uri="{FF2B5EF4-FFF2-40B4-BE49-F238E27FC236}">
                      <a16:creationId xmlns:a16="http://schemas.microsoft.com/office/drawing/2014/main" id="{89229813-254A-7B01-CD4E-34D2EF9ABC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80489" y="2963820"/>
                  <a:ext cx="249333" cy="133065"/>
                </a:xfrm>
                <a:prstGeom prst="rect">
                  <a:avLst/>
                </a:prstGeom>
              </p:spPr>
            </p:pic>
            <p:pic>
              <p:nvPicPr>
                <p:cNvPr id="3987" name="Graphic 49">
                  <a:extLst>
                    <a:ext uri="{FF2B5EF4-FFF2-40B4-BE49-F238E27FC236}">
                      <a16:creationId xmlns:a16="http://schemas.microsoft.com/office/drawing/2014/main" id="{2D6027F4-3BA4-A6F3-077D-FAE3340268F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13749" y="3987501"/>
                  <a:ext cx="249333" cy="204873"/>
                </a:xfrm>
                <a:prstGeom prst="rect">
                  <a:avLst/>
                </a:prstGeom>
              </p:spPr>
            </p:pic>
            <p:pic>
              <p:nvPicPr>
                <p:cNvPr id="3988" name="Graphic 50">
                  <a:extLst>
                    <a:ext uri="{FF2B5EF4-FFF2-40B4-BE49-F238E27FC236}">
                      <a16:creationId xmlns:a16="http://schemas.microsoft.com/office/drawing/2014/main" id="{1D40CA02-B56C-4E63-E42C-E5DF0A5A6E8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405184" y="3987501"/>
                  <a:ext cx="249333" cy="204873"/>
                </a:xfrm>
                <a:prstGeom prst="rect">
                  <a:avLst/>
                </a:prstGeom>
              </p:spPr>
            </p:pic>
            <p:pic>
              <p:nvPicPr>
                <p:cNvPr id="3989" name="Graphic 51">
                  <a:extLst>
                    <a:ext uri="{FF2B5EF4-FFF2-40B4-BE49-F238E27FC236}">
                      <a16:creationId xmlns:a16="http://schemas.microsoft.com/office/drawing/2014/main" id="{90754B88-148D-809B-A487-5D3AA12D029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9448" y="2963269"/>
                  <a:ext cx="249333" cy="204873"/>
                </a:xfrm>
                <a:prstGeom prst="rect">
                  <a:avLst/>
                </a:prstGeom>
              </p:spPr>
            </p:pic>
            <p:pic>
              <p:nvPicPr>
                <p:cNvPr id="3990" name="Graphic 52">
                  <a:extLst>
                    <a:ext uri="{FF2B5EF4-FFF2-40B4-BE49-F238E27FC236}">
                      <a16:creationId xmlns:a16="http://schemas.microsoft.com/office/drawing/2014/main" id="{C9E0251D-06EA-22A8-E5D7-31D6584C769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185242" y="3208875"/>
                  <a:ext cx="249333" cy="204873"/>
                </a:xfrm>
                <a:prstGeom prst="rect">
                  <a:avLst/>
                </a:prstGeom>
              </p:spPr>
            </p:pic>
            <p:pic>
              <p:nvPicPr>
                <p:cNvPr id="3991" name="Graphic 53">
                  <a:extLst>
                    <a:ext uri="{FF2B5EF4-FFF2-40B4-BE49-F238E27FC236}">
                      <a16:creationId xmlns:a16="http://schemas.microsoft.com/office/drawing/2014/main" id="{74D13A99-42E1-DBD5-C476-AEE86E226B9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719821" y="3699529"/>
                  <a:ext cx="249333" cy="204873"/>
                </a:xfrm>
                <a:prstGeom prst="rect">
                  <a:avLst/>
                </a:prstGeom>
              </p:spPr>
            </p:pic>
            <p:pic>
              <p:nvPicPr>
                <p:cNvPr id="3992" name="Graphic 54">
                  <a:extLst>
                    <a:ext uri="{FF2B5EF4-FFF2-40B4-BE49-F238E27FC236}">
                      <a16:creationId xmlns:a16="http://schemas.microsoft.com/office/drawing/2014/main" id="{A55D8BCD-46D4-0654-8AD1-48B418524A3B}"/>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535246" y="2870633"/>
                  <a:ext cx="249333" cy="204873"/>
                </a:xfrm>
                <a:prstGeom prst="rect">
                  <a:avLst/>
                </a:prstGeom>
              </p:spPr>
            </p:pic>
            <p:pic>
              <p:nvPicPr>
                <p:cNvPr id="3993" name="Graphic 55">
                  <a:extLst>
                    <a:ext uri="{FF2B5EF4-FFF2-40B4-BE49-F238E27FC236}">
                      <a16:creationId xmlns:a16="http://schemas.microsoft.com/office/drawing/2014/main" id="{DDE6DAD0-9581-F28E-1063-490D46F915F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43626" y="3597092"/>
                  <a:ext cx="249333" cy="204873"/>
                </a:xfrm>
                <a:prstGeom prst="rect">
                  <a:avLst/>
                </a:prstGeom>
              </p:spPr>
            </p:pic>
          </p:grpSp>
          <p:pic>
            <p:nvPicPr>
              <p:cNvPr id="3976" name="Graphic 38">
                <a:extLst>
                  <a:ext uri="{FF2B5EF4-FFF2-40B4-BE49-F238E27FC236}">
                    <a16:creationId xmlns:a16="http://schemas.microsoft.com/office/drawing/2014/main" id="{2A9A943F-9DCA-1846-DAD8-D1B5DC645FE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664055" y="4113228"/>
                <a:ext cx="249333" cy="204873"/>
              </a:xfrm>
              <a:prstGeom prst="rect">
                <a:avLst/>
              </a:prstGeom>
            </p:spPr>
          </p:pic>
          <p:pic>
            <p:nvPicPr>
              <p:cNvPr id="3977" name="Graphic 39">
                <a:extLst>
                  <a:ext uri="{FF2B5EF4-FFF2-40B4-BE49-F238E27FC236}">
                    <a16:creationId xmlns:a16="http://schemas.microsoft.com/office/drawing/2014/main" id="{EDC75334-E752-9606-5E6B-E67D16DAA4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834938" y="2775099"/>
                <a:ext cx="249333" cy="204873"/>
              </a:xfrm>
              <a:prstGeom prst="rect">
                <a:avLst/>
              </a:prstGeom>
            </p:spPr>
          </p:pic>
          <p:pic>
            <p:nvPicPr>
              <p:cNvPr id="3978" name="Graphic 40">
                <a:extLst>
                  <a:ext uri="{FF2B5EF4-FFF2-40B4-BE49-F238E27FC236}">
                    <a16:creationId xmlns:a16="http://schemas.microsoft.com/office/drawing/2014/main" id="{B2E633A3-AEDD-19B0-1DDF-C58D33B768C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475166" y="2995230"/>
                <a:ext cx="249333" cy="204873"/>
              </a:xfrm>
              <a:prstGeom prst="rect">
                <a:avLst/>
              </a:prstGeom>
            </p:spPr>
          </p:pic>
          <p:pic>
            <p:nvPicPr>
              <p:cNvPr id="3979" name="Graphic 41">
                <a:extLst>
                  <a:ext uri="{FF2B5EF4-FFF2-40B4-BE49-F238E27FC236}">
                    <a16:creationId xmlns:a16="http://schemas.microsoft.com/office/drawing/2014/main" id="{036B90A2-CAFF-9371-AAFD-1268CD0F3CD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398152">
                <a:off x="5053822" y="3436356"/>
                <a:ext cx="249333" cy="204873"/>
              </a:xfrm>
              <a:prstGeom prst="rect">
                <a:avLst/>
              </a:prstGeom>
            </p:spPr>
          </p:pic>
        </p:grpSp>
      </p:grpSp>
      <p:sp>
        <p:nvSpPr>
          <p:cNvPr id="5151" name="Freeform 19">
            <a:extLst>
              <a:ext uri="{FF2B5EF4-FFF2-40B4-BE49-F238E27FC236}">
                <a16:creationId xmlns:a16="http://schemas.microsoft.com/office/drawing/2014/main" id="{87644BDD-D219-BDDC-0423-456EC5C8E66A}"/>
              </a:ext>
            </a:extLst>
          </p:cNvPr>
          <p:cNvSpPr/>
          <p:nvPr/>
        </p:nvSpPr>
        <p:spPr>
          <a:xfrm>
            <a:off x="1575470" y="1487563"/>
            <a:ext cx="2206584" cy="1404458"/>
          </a:xfrm>
          <a:custGeom>
            <a:avLst/>
            <a:gdLst>
              <a:gd name="connsiteX0" fmla="*/ 0 w 2336800"/>
              <a:gd name="connsiteY0" fmla="*/ 474133 h 1210733"/>
              <a:gd name="connsiteX1" fmla="*/ 2336800 w 2336800"/>
              <a:gd name="connsiteY1" fmla="*/ 0 h 1210733"/>
              <a:gd name="connsiteX2" fmla="*/ 2336800 w 2336800"/>
              <a:gd name="connsiteY2" fmla="*/ 1210733 h 1210733"/>
              <a:gd name="connsiteX3" fmla="*/ 0 w 2336800"/>
              <a:gd name="connsiteY3" fmla="*/ 474133 h 1210733"/>
            </a:gdLst>
            <a:ahLst/>
            <a:cxnLst>
              <a:cxn ang="0">
                <a:pos x="connsiteX0" y="connsiteY0"/>
              </a:cxn>
              <a:cxn ang="0">
                <a:pos x="connsiteX1" y="connsiteY1"/>
              </a:cxn>
              <a:cxn ang="0">
                <a:pos x="connsiteX2" y="connsiteY2"/>
              </a:cxn>
              <a:cxn ang="0">
                <a:pos x="connsiteX3" y="connsiteY3"/>
              </a:cxn>
            </a:cxnLst>
            <a:rect l="l" t="t" r="r" b="b"/>
            <a:pathLst>
              <a:path w="2336800" h="1210733">
                <a:moveTo>
                  <a:pt x="0" y="474133"/>
                </a:moveTo>
                <a:lnTo>
                  <a:pt x="2336800" y="0"/>
                </a:lnTo>
                <a:lnTo>
                  <a:pt x="2336800" y="1210733"/>
                </a:lnTo>
                <a:lnTo>
                  <a:pt x="0" y="474133"/>
                </a:lnTo>
                <a:close/>
              </a:path>
            </a:pathLst>
          </a:custGeom>
          <a:gradFill>
            <a:gsLst>
              <a:gs pos="0">
                <a:srgbClr val="F7F0E5">
                  <a:alpha val="68000"/>
                </a:srgbClr>
              </a:gs>
              <a:gs pos="100000">
                <a:srgbClr val="CC9C50">
                  <a:alpha val="62000"/>
                </a:srgbClr>
              </a:gs>
            </a:gsLst>
            <a:lin ang="0" scaled="1"/>
          </a:gradFill>
          <a:ln w="25400" cap="flat" cmpd="sng" algn="ctr">
            <a:no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FFFFFF"/>
              </a:solidFill>
              <a:effectLst/>
              <a:uLnTx/>
              <a:uFillTx/>
              <a:ea typeface="Calibri" panose="020F0502020204030204"/>
              <a:cs typeface="Arial"/>
            </a:endParaRPr>
          </a:p>
        </p:txBody>
      </p:sp>
      <p:grpSp>
        <p:nvGrpSpPr>
          <p:cNvPr id="5152" name="Group 1299">
            <a:extLst>
              <a:ext uri="{FF2B5EF4-FFF2-40B4-BE49-F238E27FC236}">
                <a16:creationId xmlns:a16="http://schemas.microsoft.com/office/drawing/2014/main" id="{248C0CA7-D002-1476-9DF6-DCBFA4780FBF}"/>
              </a:ext>
            </a:extLst>
          </p:cNvPr>
          <p:cNvGrpSpPr/>
          <p:nvPr/>
        </p:nvGrpSpPr>
        <p:grpSpPr>
          <a:xfrm>
            <a:off x="3309631" y="1524427"/>
            <a:ext cx="1430967" cy="1372145"/>
            <a:chOff x="2919401" y="1828364"/>
            <a:chExt cx="1073225" cy="1029108"/>
          </a:xfrm>
        </p:grpSpPr>
        <p:grpSp>
          <p:nvGrpSpPr>
            <p:cNvPr id="5153" name="Group 1300">
              <a:extLst>
                <a:ext uri="{FF2B5EF4-FFF2-40B4-BE49-F238E27FC236}">
                  <a16:creationId xmlns:a16="http://schemas.microsoft.com/office/drawing/2014/main" id="{75BFA5BB-AB4B-7F93-04AE-2C4D94F304B3}"/>
                </a:ext>
              </a:extLst>
            </p:cNvPr>
            <p:cNvGrpSpPr/>
            <p:nvPr/>
          </p:nvGrpSpPr>
          <p:grpSpPr>
            <a:xfrm>
              <a:off x="2919401" y="1850181"/>
              <a:ext cx="1042899" cy="929391"/>
              <a:chOff x="4882902" y="2687708"/>
              <a:chExt cx="1695659" cy="1584262"/>
            </a:xfrm>
          </p:grpSpPr>
          <p:grpSp>
            <p:nvGrpSpPr>
              <p:cNvPr id="5165" name="Group 1312">
                <a:extLst>
                  <a:ext uri="{FF2B5EF4-FFF2-40B4-BE49-F238E27FC236}">
                    <a16:creationId xmlns:a16="http://schemas.microsoft.com/office/drawing/2014/main" id="{6AEC39CA-E92B-34F1-FC42-86214DEFA5BB}"/>
                  </a:ext>
                </a:extLst>
              </p:cNvPr>
              <p:cNvGrpSpPr/>
              <p:nvPr/>
            </p:nvGrpSpPr>
            <p:grpSpPr>
              <a:xfrm>
                <a:off x="5095154" y="2892346"/>
                <a:ext cx="1483407" cy="1077133"/>
                <a:chOff x="6655611" y="1328513"/>
                <a:chExt cx="4036885" cy="3366966"/>
              </a:xfrm>
            </p:grpSpPr>
            <p:pic>
              <p:nvPicPr>
                <p:cNvPr id="5181" name="Graphic 1328">
                  <a:extLst>
                    <a:ext uri="{FF2B5EF4-FFF2-40B4-BE49-F238E27FC236}">
                      <a16:creationId xmlns:a16="http://schemas.microsoft.com/office/drawing/2014/main" id="{FA420337-9695-C834-1D75-4F108E7AD4E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9"/>
                  <a:ext cx="678525" cy="640407"/>
                </a:xfrm>
                <a:prstGeom prst="rect">
                  <a:avLst/>
                </a:prstGeom>
              </p:spPr>
            </p:pic>
            <p:pic>
              <p:nvPicPr>
                <p:cNvPr id="5182" name="Graphic 1329">
                  <a:extLst>
                    <a:ext uri="{FF2B5EF4-FFF2-40B4-BE49-F238E27FC236}">
                      <a16:creationId xmlns:a16="http://schemas.microsoft.com/office/drawing/2014/main" id="{7150DDC0-ADD8-550B-7F38-69334E7E161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5183" name="Graphic 1330">
                  <a:extLst>
                    <a:ext uri="{FF2B5EF4-FFF2-40B4-BE49-F238E27FC236}">
                      <a16:creationId xmlns:a16="http://schemas.microsoft.com/office/drawing/2014/main" id="{D08F6484-F664-67E1-0F3A-95384BC9244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706098" y="2978031"/>
                  <a:ext cx="678526" cy="640405"/>
                </a:xfrm>
                <a:prstGeom prst="rect">
                  <a:avLst/>
                </a:prstGeom>
              </p:spPr>
            </p:pic>
            <p:pic>
              <p:nvPicPr>
                <p:cNvPr id="5184" name="Graphic 1331">
                  <a:extLst>
                    <a:ext uri="{FF2B5EF4-FFF2-40B4-BE49-F238E27FC236}">
                      <a16:creationId xmlns:a16="http://schemas.microsoft.com/office/drawing/2014/main" id="{9140860D-87C3-6F8C-DD05-859B278ECA9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474691" y="1573462"/>
                  <a:ext cx="678526" cy="640405"/>
                </a:xfrm>
                <a:prstGeom prst="rect">
                  <a:avLst/>
                </a:prstGeom>
              </p:spPr>
            </p:pic>
            <p:pic>
              <p:nvPicPr>
                <p:cNvPr id="5185" name="Graphic 1332">
                  <a:extLst>
                    <a:ext uri="{FF2B5EF4-FFF2-40B4-BE49-F238E27FC236}">
                      <a16:creationId xmlns:a16="http://schemas.microsoft.com/office/drawing/2014/main" id="{376106E0-B5E5-827A-8AC7-D08A02166A4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940221"/>
                  <a:ext cx="536966" cy="506802"/>
                </a:xfrm>
                <a:prstGeom prst="rect">
                  <a:avLst/>
                </a:prstGeom>
              </p:spPr>
            </p:pic>
            <p:pic>
              <p:nvPicPr>
                <p:cNvPr id="5186" name="Graphic 1333">
                  <a:extLst>
                    <a:ext uri="{FF2B5EF4-FFF2-40B4-BE49-F238E27FC236}">
                      <a16:creationId xmlns:a16="http://schemas.microsoft.com/office/drawing/2014/main" id="{8229EC4D-1AE4-7172-3241-4A4F7F0793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5187" name="Graphic 1334">
                  <a:extLst>
                    <a:ext uri="{FF2B5EF4-FFF2-40B4-BE49-F238E27FC236}">
                      <a16:creationId xmlns:a16="http://schemas.microsoft.com/office/drawing/2014/main" id="{A353198B-842B-E7D5-08F8-959D3788EC2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5188" name="Graphic 1335">
                  <a:extLst>
                    <a:ext uri="{FF2B5EF4-FFF2-40B4-BE49-F238E27FC236}">
                      <a16:creationId xmlns:a16="http://schemas.microsoft.com/office/drawing/2014/main" id="{B7169181-DE7E-A926-37CF-F326A7181CFE}"/>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369166" y="3717694"/>
                  <a:ext cx="678526" cy="640405"/>
                </a:xfrm>
                <a:prstGeom prst="rect">
                  <a:avLst/>
                </a:prstGeom>
              </p:spPr>
            </p:pic>
            <p:pic>
              <p:nvPicPr>
                <p:cNvPr id="5189" name="Graphic 1336">
                  <a:extLst>
                    <a:ext uri="{FF2B5EF4-FFF2-40B4-BE49-F238E27FC236}">
                      <a16:creationId xmlns:a16="http://schemas.microsoft.com/office/drawing/2014/main" id="{9717E55B-8331-7F70-4838-C1445345C28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5190" name="Graphic 1337">
                  <a:extLst>
                    <a:ext uri="{FF2B5EF4-FFF2-40B4-BE49-F238E27FC236}">
                      <a16:creationId xmlns:a16="http://schemas.microsoft.com/office/drawing/2014/main" id="{AB6706D8-4994-CF08-10C3-37775B747AF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5191" name="Graphic 1338">
                  <a:extLst>
                    <a:ext uri="{FF2B5EF4-FFF2-40B4-BE49-F238E27FC236}">
                      <a16:creationId xmlns:a16="http://schemas.microsoft.com/office/drawing/2014/main" id="{7AF69D66-86EF-A775-707C-791C5E3DD60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5192" name="Graphic 1339">
                  <a:extLst>
                    <a:ext uri="{FF2B5EF4-FFF2-40B4-BE49-F238E27FC236}">
                      <a16:creationId xmlns:a16="http://schemas.microsoft.com/office/drawing/2014/main" id="{735A120F-EECB-6793-8AB9-4C7A0AF0499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3970" y="2466260"/>
                  <a:ext cx="678526" cy="640405"/>
                </a:xfrm>
                <a:prstGeom prst="rect">
                  <a:avLst/>
                </a:prstGeom>
              </p:spPr>
            </p:pic>
            <p:pic>
              <p:nvPicPr>
                <p:cNvPr id="5193" name="Graphic 1340">
                  <a:extLst>
                    <a:ext uri="{FF2B5EF4-FFF2-40B4-BE49-F238E27FC236}">
                      <a16:creationId xmlns:a16="http://schemas.microsoft.com/office/drawing/2014/main" id="{C80B79BC-2E19-54DC-D0D2-3CEFB03E47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833970" y="3595834"/>
                  <a:ext cx="678526" cy="640405"/>
                </a:xfrm>
                <a:prstGeom prst="rect">
                  <a:avLst/>
                </a:prstGeom>
              </p:spPr>
            </p:pic>
            <p:pic>
              <p:nvPicPr>
                <p:cNvPr id="5194" name="Graphic 1341">
                  <a:extLst>
                    <a:ext uri="{FF2B5EF4-FFF2-40B4-BE49-F238E27FC236}">
                      <a16:creationId xmlns:a16="http://schemas.microsoft.com/office/drawing/2014/main" id="{605C036B-A778-96E4-D75A-BC549CF56B7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5195" name="Graphic 1342">
                  <a:extLst>
                    <a:ext uri="{FF2B5EF4-FFF2-40B4-BE49-F238E27FC236}">
                      <a16:creationId xmlns:a16="http://schemas.microsoft.com/office/drawing/2014/main" id="{8D205594-B498-ECA8-C6FB-C2A5C6E72FA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134148" y="2157540"/>
                  <a:ext cx="678526" cy="640405"/>
                </a:xfrm>
                <a:prstGeom prst="rect">
                  <a:avLst/>
                </a:prstGeom>
              </p:spPr>
            </p:pic>
            <p:pic>
              <p:nvPicPr>
                <p:cNvPr id="5196" name="Graphic 1343">
                  <a:extLst>
                    <a:ext uri="{FF2B5EF4-FFF2-40B4-BE49-F238E27FC236}">
                      <a16:creationId xmlns:a16="http://schemas.microsoft.com/office/drawing/2014/main" id="{A9DD5924-B56B-910D-9C7D-F4F1A0A431B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55611" y="2662499"/>
                  <a:ext cx="678525" cy="640407"/>
                </a:xfrm>
                <a:prstGeom prst="rect">
                  <a:avLst/>
                </a:prstGeom>
              </p:spPr>
            </p:pic>
            <p:pic>
              <p:nvPicPr>
                <p:cNvPr id="5197" name="Graphic 1344">
                  <a:extLst>
                    <a:ext uri="{FF2B5EF4-FFF2-40B4-BE49-F238E27FC236}">
                      <a16:creationId xmlns:a16="http://schemas.microsoft.com/office/drawing/2014/main" id="{FE85398B-BCB6-11AA-A956-5ED3B78CDC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5198" name="Graphic 1345">
                  <a:extLst>
                    <a:ext uri="{FF2B5EF4-FFF2-40B4-BE49-F238E27FC236}">
                      <a16:creationId xmlns:a16="http://schemas.microsoft.com/office/drawing/2014/main" id="{33C8092B-C887-25BC-62EA-08D12C06B8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grpSp>
          <p:pic>
            <p:nvPicPr>
              <p:cNvPr id="5166" name="Graphic 1313">
                <a:extLst>
                  <a:ext uri="{FF2B5EF4-FFF2-40B4-BE49-F238E27FC236}">
                    <a16:creationId xmlns:a16="http://schemas.microsoft.com/office/drawing/2014/main" id="{47C0C705-EAB3-D26E-B642-85AA462D253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693910" y="3890179"/>
                <a:ext cx="249333" cy="204873"/>
              </a:xfrm>
              <a:prstGeom prst="rect">
                <a:avLst/>
              </a:prstGeom>
            </p:spPr>
          </p:pic>
          <p:pic>
            <p:nvPicPr>
              <p:cNvPr id="5167" name="Graphic 1314">
                <a:extLst>
                  <a:ext uri="{FF2B5EF4-FFF2-40B4-BE49-F238E27FC236}">
                    <a16:creationId xmlns:a16="http://schemas.microsoft.com/office/drawing/2014/main" id="{64CE7066-B3B0-09CA-4FFA-58D226E2F7C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024302" y="3542493"/>
                <a:ext cx="249333" cy="204873"/>
              </a:xfrm>
              <a:prstGeom prst="rect">
                <a:avLst/>
              </a:prstGeom>
            </p:spPr>
          </p:pic>
          <p:pic>
            <p:nvPicPr>
              <p:cNvPr id="5168" name="Graphic 1315">
                <a:extLst>
                  <a:ext uri="{FF2B5EF4-FFF2-40B4-BE49-F238E27FC236}">
                    <a16:creationId xmlns:a16="http://schemas.microsoft.com/office/drawing/2014/main" id="{6C4CAF59-A21A-F292-DCD4-CA9794E4C98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78465" y="2958847"/>
                <a:ext cx="249333" cy="204873"/>
              </a:xfrm>
              <a:prstGeom prst="rect">
                <a:avLst/>
              </a:prstGeom>
            </p:spPr>
          </p:pic>
          <p:pic>
            <p:nvPicPr>
              <p:cNvPr id="5169" name="Graphic 1316">
                <a:extLst>
                  <a:ext uri="{FF2B5EF4-FFF2-40B4-BE49-F238E27FC236}">
                    <a16:creationId xmlns:a16="http://schemas.microsoft.com/office/drawing/2014/main" id="{FD757EBF-2BEF-9800-E93B-57C8CABF1BE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56642" y="3838548"/>
                <a:ext cx="249333" cy="204874"/>
              </a:xfrm>
              <a:prstGeom prst="rect">
                <a:avLst/>
              </a:prstGeom>
            </p:spPr>
          </p:pic>
          <p:pic>
            <p:nvPicPr>
              <p:cNvPr id="5170" name="Graphic 1317">
                <a:extLst>
                  <a:ext uri="{FF2B5EF4-FFF2-40B4-BE49-F238E27FC236}">
                    <a16:creationId xmlns:a16="http://schemas.microsoft.com/office/drawing/2014/main" id="{121B3441-9AA8-4EE7-3EA4-2F19BCACFEE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0116" y="3813531"/>
                <a:ext cx="249333" cy="204874"/>
              </a:xfrm>
              <a:prstGeom prst="rect">
                <a:avLst/>
              </a:prstGeom>
            </p:spPr>
          </p:pic>
          <p:pic>
            <p:nvPicPr>
              <p:cNvPr id="5171" name="Graphic 1318">
                <a:extLst>
                  <a:ext uri="{FF2B5EF4-FFF2-40B4-BE49-F238E27FC236}">
                    <a16:creationId xmlns:a16="http://schemas.microsoft.com/office/drawing/2014/main" id="{1C45C48D-59CC-DB05-436B-3513D24F906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01552" y="3839088"/>
                <a:ext cx="249333" cy="204873"/>
              </a:xfrm>
              <a:prstGeom prst="rect">
                <a:avLst/>
              </a:prstGeom>
            </p:spPr>
          </p:pic>
          <p:pic>
            <p:nvPicPr>
              <p:cNvPr id="5172" name="Graphic 1319">
                <a:extLst>
                  <a:ext uri="{FF2B5EF4-FFF2-40B4-BE49-F238E27FC236}">
                    <a16:creationId xmlns:a16="http://schemas.microsoft.com/office/drawing/2014/main" id="{68E821CA-256C-DF5B-28E2-8FD0BD04475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009523" y="2782809"/>
                <a:ext cx="249333" cy="204874"/>
              </a:xfrm>
              <a:prstGeom prst="rect">
                <a:avLst/>
              </a:prstGeom>
            </p:spPr>
          </p:pic>
          <p:pic>
            <p:nvPicPr>
              <p:cNvPr id="5173" name="Graphic 1320">
                <a:extLst>
                  <a:ext uri="{FF2B5EF4-FFF2-40B4-BE49-F238E27FC236}">
                    <a16:creationId xmlns:a16="http://schemas.microsoft.com/office/drawing/2014/main" id="{525D98AA-35CC-99A8-D157-CFD0C3C48B4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962313" y="3142793"/>
                <a:ext cx="249333" cy="204874"/>
              </a:xfrm>
              <a:prstGeom prst="rect">
                <a:avLst/>
              </a:prstGeom>
            </p:spPr>
          </p:pic>
          <p:pic>
            <p:nvPicPr>
              <p:cNvPr id="5174" name="Graphic 1321">
                <a:extLst>
                  <a:ext uri="{FF2B5EF4-FFF2-40B4-BE49-F238E27FC236}">
                    <a16:creationId xmlns:a16="http://schemas.microsoft.com/office/drawing/2014/main" id="{489CF3C1-C9E4-E361-6666-EF421B6660C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16188" y="3551116"/>
                <a:ext cx="205440" cy="168807"/>
              </a:xfrm>
              <a:prstGeom prst="rect">
                <a:avLst/>
              </a:prstGeom>
            </p:spPr>
          </p:pic>
          <p:pic>
            <p:nvPicPr>
              <p:cNvPr id="5175" name="Graphic 1322">
                <a:extLst>
                  <a:ext uri="{FF2B5EF4-FFF2-40B4-BE49-F238E27FC236}">
                    <a16:creationId xmlns:a16="http://schemas.microsoft.com/office/drawing/2014/main" id="{E2D10889-E1E0-DD4C-B3BD-CB2C8AF69CF9}"/>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244966" y="2744422"/>
                <a:ext cx="249333" cy="204874"/>
              </a:xfrm>
              <a:prstGeom prst="rect">
                <a:avLst/>
              </a:prstGeom>
            </p:spPr>
          </p:pic>
          <p:pic>
            <p:nvPicPr>
              <p:cNvPr id="5176" name="Graphic 1323">
                <a:extLst>
                  <a:ext uri="{FF2B5EF4-FFF2-40B4-BE49-F238E27FC236}">
                    <a16:creationId xmlns:a16="http://schemas.microsoft.com/office/drawing/2014/main" id="{7EDB17B0-B37E-3106-C152-F34CDB361D7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800000">
                <a:off x="5951506" y="4067096"/>
                <a:ext cx="249333" cy="204874"/>
              </a:xfrm>
              <a:prstGeom prst="rect">
                <a:avLst/>
              </a:prstGeom>
            </p:spPr>
          </p:pic>
          <p:pic>
            <p:nvPicPr>
              <p:cNvPr id="5177" name="Graphic 1324">
                <a:extLst>
                  <a:ext uri="{FF2B5EF4-FFF2-40B4-BE49-F238E27FC236}">
                    <a16:creationId xmlns:a16="http://schemas.microsoft.com/office/drawing/2014/main" id="{08D27E4B-E36C-6C1D-553B-105A569CBA5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460423" y="3964815"/>
                <a:ext cx="249333" cy="204873"/>
              </a:xfrm>
              <a:prstGeom prst="rect">
                <a:avLst/>
              </a:prstGeom>
            </p:spPr>
          </p:pic>
          <p:pic>
            <p:nvPicPr>
              <p:cNvPr id="5178" name="Graphic 1325">
                <a:extLst>
                  <a:ext uri="{FF2B5EF4-FFF2-40B4-BE49-F238E27FC236}">
                    <a16:creationId xmlns:a16="http://schemas.microsoft.com/office/drawing/2014/main" id="{F74F5BE1-00BB-B9B9-63A6-F8EEE7DC5C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900000">
                <a:off x="5752213" y="2756909"/>
                <a:ext cx="249333" cy="204874"/>
              </a:xfrm>
              <a:prstGeom prst="rect">
                <a:avLst/>
              </a:prstGeom>
            </p:spPr>
          </p:pic>
          <p:pic>
            <p:nvPicPr>
              <p:cNvPr id="5179" name="Graphic 1326">
                <a:extLst>
                  <a:ext uri="{FF2B5EF4-FFF2-40B4-BE49-F238E27FC236}">
                    <a16:creationId xmlns:a16="http://schemas.microsoft.com/office/drawing/2014/main" id="{1C0ACC36-F113-BD60-C77D-7B65DE8C7A3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515327" y="2687708"/>
                <a:ext cx="249333" cy="204874"/>
              </a:xfrm>
              <a:prstGeom prst="rect">
                <a:avLst/>
              </a:prstGeom>
            </p:spPr>
          </p:pic>
          <p:pic>
            <p:nvPicPr>
              <p:cNvPr id="5180" name="Graphic 1327">
                <a:extLst>
                  <a:ext uri="{FF2B5EF4-FFF2-40B4-BE49-F238E27FC236}">
                    <a16:creationId xmlns:a16="http://schemas.microsoft.com/office/drawing/2014/main" id="{8D2F48DC-060F-3D24-BE5C-86EF55BE3CA1}"/>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7100000">
                <a:off x="4860673" y="3370999"/>
                <a:ext cx="249332" cy="204873"/>
              </a:xfrm>
              <a:prstGeom prst="rect">
                <a:avLst/>
              </a:prstGeom>
            </p:spPr>
          </p:pic>
        </p:grpSp>
        <p:pic>
          <p:nvPicPr>
            <p:cNvPr id="5154" name="Graphic 1301">
              <a:extLst>
                <a:ext uri="{FF2B5EF4-FFF2-40B4-BE49-F238E27FC236}">
                  <a16:creationId xmlns:a16="http://schemas.microsoft.com/office/drawing/2014/main" id="{DB93C5C8-29AA-891E-71BA-7FDEB64673F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3367900" y="2220795"/>
              <a:ext cx="153350" cy="120187"/>
            </a:xfrm>
            <a:prstGeom prst="rect">
              <a:avLst/>
            </a:prstGeom>
          </p:spPr>
        </p:pic>
        <p:pic>
          <p:nvPicPr>
            <p:cNvPr id="5155" name="Graphic 1302">
              <a:extLst>
                <a:ext uri="{FF2B5EF4-FFF2-40B4-BE49-F238E27FC236}">
                  <a16:creationId xmlns:a16="http://schemas.microsoft.com/office/drawing/2014/main" id="{BD4299C1-00CF-8194-51DC-51A8A6982AF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700000">
              <a:off x="3437218" y="2683883"/>
              <a:ext cx="153350" cy="120187"/>
            </a:xfrm>
            <a:prstGeom prst="rect">
              <a:avLst/>
            </a:prstGeom>
          </p:spPr>
        </p:pic>
        <p:pic>
          <p:nvPicPr>
            <p:cNvPr id="5156" name="Graphic 1303">
              <a:extLst>
                <a:ext uri="{FF2B5EF4-FFF2-40B4-BE49-F238E27FC236}">
                  <a16:creationId xmlns:a16="http://schemas.microsoft.com/office/drawing/2014/main" id="{A654C4A7-B661-A1C2-DCF9-0CE7ECD7D89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728664" y="2636590"/>
              <a:ext cx="101873" cy="79842"/>
            </a:xfrm>
            <a:prstGeom prst="rect">
              <a:avLst/>
            </a:prstGeom>
          </p:spPr>
        </p:pic>
        <p:pic>
          <p:nvPicPr>
            <p:cNvPr id="5157" name="Graphic 1304">
              <a:extLst>
                <a:ext uri="{FF2B5EF4-FFF2-40B4-BE49-F238E27FC236}">
                  <a16:creationId xmlns:a16="http://schemas.microsoft.com/office/drawing/2014/main" id="{45A8855D-1FA9-6AAA-4D84-F3A3F788DA2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854762" y="2299145"/>
              <a:ext cx="137864" cy="108050"/>
            </a:xfrm>
            <a:prstGeom prst="rect">
              <a:avLst/>
            </a:prstGeom>
          </p:spPr>
        </p:pic>
        <p:pic>
          <p:nvPicPr>
            <p:cNvPr id="5158" name="Graphic 1305">
              <a:extLst>
                <a:ext uri="{FF2B5EF4-FFF2-40B4-BE49-F238E27FC236}">
                  <a16:creationId xmlns:a16="http://schemas.microsoft.com/office/drawing/2014/main" id="{FD9C86D9-1DF2-6CE7-191B-BA3FDA9951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4500000">
              <a:off x="3318467" y="2720703"/>
              <a:ext cx="153350" cy="120187"/>
            </a:xfrm>
            <a:prstGeom prst="rect">
              <a:avLst/>
            </a:prstGeom>
          </p:spPr>
        </p:pic>
        <p:pic>
          <p:nvPicPr>
            <p:cNvPr id="5159" name="Graphic 1306">
              <a:extLst>
                <a:ext uri="{FF2B5EF4-FFF2-40B4-BE49-F238E27FC236}">
                  <a16:creationId xmlns:a16="http://schemas.microsoft.com/office/drawing/2014/main" id="{221C2806-D083-77A0-22FB-E25D7BD380F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7200000">
              <a:off x="3148110" y="2658937"/>
              <a:ext cx="153350" cy="120187"/>
            </a:xfrm>
            <a:prstGeom prst="rect">
              <a:avLst/>
            </a:prstGeom>
          </p:spPr>
        </p:pic>
        <p:pic>
          <p:nvPicPr>
            <p:cNvPr id="5160" name="Graphic 1307">
              <a:extLst>
                <a:ext uri="{FF2B5EF4-FFF2-40B4-BE49-F238E27FC236}">
                  <a16:creationId xmlns:a16="http://schemas.microsoft.com/office/drawing/2014/main" id="{477B8AD4-BD54-C800-84D1-4379B45EA38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7200000">
              <a:off x="2988353" y="2491555"/>
              <a:ext cx="153350" cy="120187"/>
            </a:xfrm>
            <a:prstGeom prst="rect">
              <a:avLst/>
            </a:prstGeom>
          </p:spPr>
        </p:pic>
        <p:pic>
          <p:nvPicPr>
            <p:cNvPr id="5161" name="Graphic 1308">
              <a:extLst>
                <a:ext uri="{FF2B5EF4-FFF2-40B4-BE49-F238E27FC236}">
                  <a16:creationId xmlns:a16="http://schemas.microsoft.com/office/drawing/2014/main" id="{0B6787F5-618C-D85B-03C3-BB41689CC334}"/>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rot="1800000">
              <a:off x="3058300" y="2618539"/>
              <a:ext cx="102863" cy="80618"/>
            </a:xfrm>
            <a:prstGeom prst="rect">
              <a:avLst/>
            </a:prstGeom>
          </p:spPr>
        </p:pic>
        <p:pic>
          <p:nvPicPr>
            <p:cNvPr id="5162" name="Graphic 1309">
              <a:extLst>
                <a:ext uri="{FF2B5EF4-FFF2-40B4-BE49-F238E27FC236}">
                  <a16:creationId xmlns:a16="http://schemas.microsoft.com/office/drawing/2014/main" id="{2E052892-B78B-6D92-15CE-CA67A6E045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700000">
              <a:off x="2920755" y="2403018"/>
              <a:ext cx="105240" cy="82481"/>
            </a:xfrm>
            <a:prstGeom prst="rect">
              <a:avLst/>
            </a:prstGeom>
          </p:spPr>
        </p:pic>
        <p:pic>
          <p:nvPicPr>
            <p:cNvPr id="5163" name="Graphic 1310">
              <a:extLst>
                <a:ext uri="{FF2B5EF4-FFF2-40B4-BE49-F238E27FC236}">
                  <a16:creationId xmlns:a16="http://schemas.microsoft.com/office/drawing/2014/main" id="{54F282E9-9741-A579-A03D-A05D7AB847D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6595814">
              <a:off x="3023331" y="1988535"/>
              <a:ext cx="153350" cy="120187"/>
            </a:xfrm>
            <a:prstGeom prst="rect">
              <a:avLst/>
            </a:prstGeom>
          </p:spPr>
        </p:pic>
        <p:pic>
          <p:nvPicPr>
            <p:cNvPr id="5164" name="Graphic 1311">
              <a:extLst>
                <a:ext uri="{FF2B5EF4-FFF2-40B4-BE49-F238E27FC236}">
                  <a16:creationId xmlns:a16="http://schemas.microsoft.com/office/drawing/2014/main" id="{B66A17F9-3B33-899F-6BEA-179C6E5A3B2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61036" y="1828364"/>
              <a:ext cx="130304" cy="102125"/>
            </a:xfrm>
            <a:prstGeom prst="rect">
              <a:avLst/>
            </a:prstGeom>
          </p:spPr>
        </p:pic>
      </p:grpSp>
      <p:grpSp>
        <p:nvGrpSpPr>
          <p:cNvPr id="5199" name="Group 1249">
            <a:extLst>
              <a:ext uri="{FF2B5EF4-FFF2-40B4-BE49-F238E27FC236}">
                <a16:creationId xmlns:a16="http://schemas.microsoft.com/office/drawing/2014/main" id="{40189D70-958D-9515-20A2-BD5294B742AF}"/>
              </a:ext>
            </a:extLst>
          </p:cNvPr>
          <p:cNvGrpSpPr/>
          <p:nvPr/>
        </p:nvGrpSpPr>
        <p:grpSpPr>
          <a:xfrm>
            <a:off x="3301365" y="1458324"/>
            <a:ext cx="1470407" cy="1470407"/>
            <a:chOff x="2915151" y="1781131"/>
            <a:chExt cx="1097279" cy="1097279"/>
          </a:xfrm>
        </p:grpSpPr>
        <p:grpSp>
          <p:nvGrpSpPr>
            <p:cNvPr id="5200" name="Group 1250">
              <a:extLst>
                <a:ext uri="{FF2B5EF4-FFF2-40B4-BE49-F238E27FC236}">
                  <a16:creationId xmlns:a16="http://schemas.microsoft.com/office/drawing/2014/main" id="{73BFC6B8-1364-1990-3494-0302EE7F5A68}"/>
                </a:ext>
              </a:extLst>
            </p:cNvPr>
            <p:cNvGrpSpPr/>
            <p:nvPr/>
          </p:nvGrpSpPr>
          <p:grpSpPr>
            <a:xfrm>
              <a:off x="2915151" y="1781131"/>
              <a:ext cx="1097279" cy="1097279"/>
              <a:chOff x="4875994" y="2570012"/>
              <a:chExt cx="1784077" cy="1870450"/>
            </a:xfrm>
          </p:grpSpPr>
          <p:grpSp>
            <p:nvGrpSpPr>
              <p:cNvPr id="5209" name="Group 1260">
                <a:extLst>
                  <a:ext uri="{FF2B5EF4-FFF2-40B4-BE49-F238E27FC236}">
                    <a16:creationId xmlns:a16="http://schemas.microsoft.com/office/drawing/2014/main" id="{71CAE691-03DE-478C-0887-3787F901EF68}"/>
                  </a:ext>
                </a:extLst>
              </p:cNvPr>
              <p:cNvGrpSpPr/>
              <p:nvPr/>
            </p:nvGrpSpPr>
            <p:grpSpPr>
              <a:xfrm>
                <a:off x="4875994" y="2570012"/>
                <a:ext cx="1784077" cy="1870450"/>
                <a:chOff x="1802672" y="3310260"/>
                <a:chExt cx="911697" cy="1097908"/>
              </a:xfrm>
            </p:grpSpPr>
            <p:sp>
              <p:nvSpPr>
                <p:cNvPr id="5222" name="Oval 1275">
                  <a:extLst>
                    <a:ext uri="{FF2B5EF4-FFF2-40B4-BE49-F238E27FC236}">
                      <a16:creationId xmlns:a16="http://schemas.microsoft.com/office/drawing/2014/main" id="{082F2A91-80FE-80C0-9AD3-73B21CE9B8BF}"/>
                    </a:ext>
                  </a:extLst>
                </p:cNvPr>
                <p:cNvSpPr/>
                <p:nvPr/>
              </p:nvSpPr>
              <p:spPr>
                <a:xfrm>
                  <a:off x="1802672" y="3310260"/>
                  <a:ext cx="911697" cy="1097908"/>
                </a:xfrm>
                <a:prstGeom prst="ellipse">
                  <a:avLst/>
                </a:prstGeom>
                <a:solidFill>
                  <a:sysClr val="window" lastClr="FFFFFF"/>
                </a:solidFill>
                <a:ln w="19050" cap="flat" cmpd="sng" algn="ctr">
                  <a:solidFill>
                    <a:srgbClr val="7967BE"/>
                  </a:solid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lumMod val="75000"/>
                        <a:lumOff val="25000"/>
                      </a:srgbClr>
                    </a:solidFill>
                    <a:effectLst/>
                    <a:uLnTx/>
                    <a:uFillTx/>
                    <a:ea typeface="Calibri" panose="020F0502020204030204"/>
                    <a:cs typeface="Arial" panose="020B0604020202020204" pitchFamily="34" charset="0"/>
                  </a:endParaRPr>
                </a:p>
              </p:txBody>
            </p:sp>
            <p:grpSp>
              <p:nvGrpSpPr>
                <p:cNvPr id="5223" name="Group 1276">
                  <a:extLst>
                    <a:ext uri="{FF2B5EF4-FFF2-40B4-BE49-F238E27FC236}">
                      <a16:creationId xmlns:a16="http://schemas.microsoft.com/office/drawing/2014/main" id="{108025AA-DDCE-8920-C4FE-F55234CC9FD4}"/>
                    </a:ext>
                  </a:extLst>
                </p:cNvPr>
                <p:cNvGrpSpPr/>
                <p:nvPr/>
              </p:nvGrpSpPr>
              <p:grpSpPr>
                <a:xfrm>
                  <a:off x="1914663" y="3499461"/>
                  <a:ext cx="758050" cy="632246"/>
                  <a:chOff x="6655611" y="1328513"/>
                  <a:chExt cx="4036885" cy="3366966"/>
                </a:xfrm>
              </p:grpSpPr>
              <p:pic>
                <p:nvPicPr>
                  <p:cNvPr id="5224" name="Graphic 1277">
                    <a:extLst>
                      <a:ext uri="{FF2B5EF4-FFF2-40B4-BE49-F238E27FC236}">
                        <a16:creationId xmlns:a16="http://schemas.microsoft.com/office/drawing/2014/main" id="{4C7CC53B-D791-C2DE-95F2-8674C1FABB6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843735" y="2018549"/>
                    <a:ext cx="678525" cy="640407"/>
                  </a:xfrm>
                  <a:prstGeom prst="rect">
                    <a:avLst/>
                  </a:prstGeom>
                </p:spPr>
              </p:pic>
              <p:pic>
                <p:nvPicPr>
                  <p:cNvPr id="5225" name="Graphic 1278">
                    <a:extLst>
                      <a:ext uri="{FF2B5EF4-FFF2-40B4-BE49-F238E27FC236}">
                        <a16:creationId xmlns:a16="http://schemas.microsoft.com/office/drawing/2014/main" id="{2AFE7D0A-73CB-C563-9061-5CB76C77A46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630582" y="2244892"/>
                    <a:ext cx="678526" cy="640405"/>
                  </a:xfrm>
                  <a:prstGeom prst="rect">
                    <a:avLst/>
                  </a:prstGeom>
                </p:spPr>
              </p:pic>
              <p:pic>
                <p:nvPicPr>
                  <p:cNvPr id="5226" name="Graphic 1280">
                    <a:extLst>
                      <a:ext uri="{FF2B5EF4-FFF2-40B4-BE49-F238E27FC236}">
                        <a16:creationId xmlns:a16="http://schemas.microsoft.com/office/drawing/2014/main" id="{E328D35F-5685-B9E0-48A2-C792F2324F25}"/>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474691" y="1573462"/>
                    <a:ext cx="678526" cy="640405"/>
                  </a:xfrm>
                  <a:prstGeom prst="rect">
                    <a:avLst/>
                  </a:prstGeom>
                </p:spPr>
              </p:pic>
              <p:pic>
                <p:nvPicPr>
                  <p:cNvPr id="5227" name="Graphic 1281">
                    <a:extLst>
                      <a:ext uri="{FF2B5EF4-FFF2-40B4-BE49-F238E27FC236}">
                        <a16:creationId xmlns:a16="http://schemas.microsoft.com/office/drawing/2014/main" id="{29A79A10-4A1D-A9C8-7A9E-FC8FF2A7E1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927513" y="1940221"/>
                    <a:ext cx="536966" cy="506802"/>
                  </a:xfrm>
                  <a:prstGeom prst="rect">
                    <a:avLst/>
                  </a:prstGeom>
                </p:spPr>
              </p:pic>
              <p:pic>
                <p:nvPicPr>
                  <p:cNvPr id="5228" name="Graphic 1282">
                    <a:extLst>
                      <a:ext uri="{FF2B5EF4-FFF2-40B4-BE49-F238E27FC236}">
                        <a16:creationId xmlns:a16="http://schemas.microsoft.com/office/drawing/2014/main" id="{E481D686-018E-5014-4F30-478AF9EF691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22276" y="2329588"/>
                    <a:ext cx="678526" cy="640405"/>
                  </a:xfrm>
                  <a:prstGeom prst="rect">
                    <a:avLst/>
                  </a:prstGeom>
                </p:spPr>
              </p:pic>
              <p:pic>
                <p:nvPicPr>
                  <p:cNvPr id="5229" name="Graphic 1283">
                    <a:extLst>
                      <a:ext uri="{FF2B5EF4-FFF2-40B4-BE49-F238E27FC236}">
                        <a16:creationId xmlns:a16="http://schemas.microsoft.com/office/drawing/2014/main" id="{9A7068F5-3A74-E7E6-E7A5-74FC912104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299253" y="2833295"/>
                    <a:ext cx="678526" cy="640405"/>
                  </a:xfrm>
                  <a:prstGeom prst="rect">
                    <a:avLst/>
                  </a:prstGeom>
                </p:spPr>
              </p:pic>
              <p:pic>
                <p:nvPicPr>
                  <p:cNvPr id="5230" name="Graphic 1284">
                    <a:extLst>
                      <a:ext uri="{FF2B5EF4-FFF2-40B4-BE49-F238E27FC236}">
                        <a16:creationId xmlns:a16="http://schemas.microsoft.com/office/drawing/2014/main" id="{FC843A60-0E34-92F1-EC98-65BDABBCA95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8369166" y="3717694"/>
                    <a:ext cx="678526" cy="640405"/>
                  </a:xfrm>
                  <a:prstGeom prst="rect">
                    <a:avLst/>
                  </a:prstGeom>
                </p:spPr>
              </p:pic>
              <p:pic>
                <p:nvPicPr>
                  <p:cNvPr id="5231" name="Graphic 1285">
                    <a:extLst>
                      <a:ext uri="{FF2B5EF4-FFF2-40B4-BE49-F238E27FC236}">
                        <a16:creationId xmlns:a16="http://schemas.microsoft.com/office/drawing/2014/main" id="{EEEDC37B-175A-63A3-61B6-62D027791D8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101569" y="3618436"/>
                    <a:ext cx="678526" cy="640405"/>
                  </a:xfrm>
                  <a:prstGeom prst="rect">
                    <a:avLst/>
                  </a:prstGeom>
                </p:spPr>
              </p:pic>
              <p:pic>
                <p:nvPicPr>
                  <p:cNvPr id="5232" name="Graphic 1286">
                    <a:extLst>
                      <a:ext uri="{FF2B5EF4-FFF2-40B4-BE49-F238E27FC236}">
                        <a16:creationId xmlns:a16="http://schemas.microsoft.com/office/drawing/2014/main" id="{8C0B89CF-B4B2-4D3A-5E3D-972A738466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210147" y="1661379"/>
                    <a:ext cx="678526" cy="640405"/>
                  </a:xfrm>
                  <a:prstGeom prst="rect">
                    <a:avLst/>
                  </a:prstGeom>
                </p:spPr>
              </p:pic>
              <p:pic>
                <p:nvPicPr>
                  <p:cNvPr id="5233" name="Graphic 1287">
                    <a:extLst>
                      <a:ext uri="{FF2B5EF4-FFF2-40B4-BE49-F238E27FC236}">
                        <a16:creationId xmlns:a16="http://schemas.microsoft.com/office/drawing/2014/main" id="{03428CD3-84CD-04DF-473A-62B6A358D93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494708" y="2998503"/>
                    <a:ext cx="678526" cy="640405"/>
                  </a:xfrm>
                  <a:prstGeom prst="rect">
                    <a:avLst/>
                  </a:prstGeom>
                </p:spPr>
              </p:pic>
              <p:pic>
                <p:nvPicPr>
                  <p:cNvPr id="5234" name="Graphic 1288">
                    <a:extLst>
                      <a:ext uri="{FF2B5EF4-FFF2-40B4-BE49-F238E27FC236}">
                        <a16:creationId xmlns:a16="http://schemas.microsoft.com/office/drawing/2014/main" id="{E01719D0-165C-D680-9C2D-5B5B9A77878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0013970" y="2466260"/>
                    <a:ext cx="678526" cy="640405"/>
                  </a:xfrm>
                  <a:prstGeom prst="rect">
                    <a:avLst/>
                  </a:prstGeom>
                </p:spPr>
              </p:pic>
              <p:pic>
                <p:nvPicPr>
                  <p:cNvPr id="5235" name="Graphic 1289">
                    <a:extLst>
                      <a:ext uri="{FF2B5EF4-FFF2-40B4-BE49-F238E27FC236}">
                        <a16:creationId xmlns:a16="http://schemas.microsoft.com/office/drawing/2014/main" id="{8E756CB9-C0D7-BEFD-11B1-BA3968B33DF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638361" y="4055074"/>
                    <a:ext cx="678526" cy="640405"/>
                  </a:xfrm>
                  <a:prstGeom prst="rect">
                    <a:avLst/>
                  </a:prstGeom>
                </p:spPr>
              </p:pic>
              <p:pic>
                <p:nvPicPr>
                  <p:cNvPr id="5236" name="Graphic 1291">
                    <a:extLst>
                      <a:ext uri="{FF2B5EF4-FFF2-40B4-BE49-F238E27FC236}">
                        <a16:creationId xmlns:a16="http://schemas.microsoft.com/office/drawing/2014/main" id="{E5940A2E-1DBE-D6AE-EC4E-085EFA0D558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655611" y="2662499"/>
                    <a:ext cx="678525" cy="640407"/>
                  </a:xfrm>
                  <a:prstGeom prst="rect">
                    <a:avLst/>
                  </a:prstGeom>
                </p:spPr>
              </p:pic>
              <p:pic>
                <p:nvPicPr>
                  <p:cNvPr id="5237" name="Graphic 1292">
                    <a:extLst>
                      <a:ext uri="{FF2B5EF4-FFF2-40B4-BE49-F238E27FC236}">
                        <a16:creationId xmlns:a16="http://schemas.microsoft.com/office/drawing/2014/main" id="{05AC5EEE-733E-6A49-01CC-AC0D9DA1C17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799052" y="1328513"/>
                    <a:ext cx="678526" cy="640405"/>
                  </a:xfrm>
                  <a:prstGeom prst="rect">
                    <a:avLst/>
                  </a:prstGeom>
                </p:spPr>
              </p:pic>
              <p:pic>
                <p:nvPicPr>
                  <p:cNvPr id="5238" name="Graphic 1293">
                    <a:extLst>
                      <a:ext uri="{FF2B5EF4-FFF2-40B4-BE49-F238E27FC236}">
                        <a16:creationId xmlns:a16="http://schemas.microsoft.com/office/drawing/2014/main" id="{C683719E-30A6-C7B9-F4B5-31CBEB7EC9A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054804" y="3529685"/>
                    <a:ext cx="678526" cy="640405"/>
                  </a:xfrm>
                  <a:prstGeom prst="rect">
                    <a:avLst/>
                  </a:prstGeom>
                </p:spPr>
              </p:pic>
            </p:grpSp>
          </p:grpSp>
          <p:pic>
            <p:nvPicPr>
              <p:cNvPr id="5210" name="Graphic 1261">
                <a:extLst>
                  <a:ext uri="{FF2B5EF4-FFF2-40B4-BE49-F238E27FC236}">
                    <a16:creationId xmlns:a16="http://schemas.microsoft.com/office/drawing/2014/main" id="{6326844D-237E-CA4A-A074-ED1C60B3197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693910" y="3890179"/>
                <a:ext cx="249333" cy="204873"/>
              </a:xfrm>
              <a:prstGeom prst="rect">
                <a:avLst/>
              </a:prstGeom>
            </p:spPr>
          </p:pic>
          <p:pic>
            <p:nvPicPr>
              <p:cNvPr id="5211" name="Graphic 1262">
                <a:extLst>
                  <a:ext uri="{FF2B5EF4-FFF2-40B4-BE49-F238E27FC236}">
                    <a16:creationId xmlns:a16="http://schemas.microsoft.com/office/drawing/2014/main" id="{C65ED26A-F386-D9A9-3073-95D9372623D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024302" y="3542493"/>
                <a:ext cx="249333" cy="204873"/>
              </a:xfrm>
              <a:prstGeom prst="rect">
                <a:avLst/>
              </a:prstGeom>
            </p:spPr>
          </p:pic>
          <p:pic>
            <p:nvPicPr>
              <p:cNvPr id="5212" name="Graphic 1263">
                <a:extLst>
                  <a:ext uri="{FF2B5EF4-FFF2-40B4-BE49-F238E27FC236}">
                    <a16:creationId xmlns:a16="http://schemas.microsoft.com/office/drawing/2014/main" id="{F306E742-27BC-2652-3535-35F34E04B5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278465" y="2958847"/>
                <a:ext cx="249333" cy="204873"/>
              </a:xfrm>
              <a:prstGeom prst="rect">
                <a:avLst/>
              </a:prstGeom>
            </p:spPr>
          </p:pic>
          <p:pic>
            <p:nvPicPr>
              <p:cNvPr id="5213" name="Graphic 1264">
                <a:extLst>
                  <a:ext uri="{FF2B5EF4-FFF2-40B4-BE49-F238E27FC236}">
                    <a16:creationId xmlns:a16="http://schemas.microsoft.com/office/drawing/2014/main" id="{256E58BE-08B5-5DE8-3CA9-D22D9775385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5956642" y="3838548"/>
                <a:ext cx="249333" cy="204874"/>
              </a:xfrm>
              <a:prstGeom prst="rect">
                <a:avLst/>
              </a:prstGeom>
            </p:spPr>
          </p:pic>
          <p:pic>
            <p:nvPicPr>
              <p:cNvPr id="5214" name="Graphic 1265">
                <a:extLst>
                  <a:ext uri="{FF2B5EF4-FFF2-40B4-BE49-F238E27FC236}">
                    <a16:creationId xmlns:a16="http://schemas.microsoft.com/office/drawing/2014/main" id="{804523ED-1F5A-48ED-1298-36122EC3831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10116" y="3813531"/>
                <a:ext cx="249333" cy="204874"/>
              </a:xfrm>
              <a:prstGeom prst="rect">
                <a:avLst/>
              </a:prstGeom>
            </p:spPr>
          </p:pic>
          <p:pic>
            <p:nvPicPr>
              <p:cNvPr id="5215" name="Graphic 1266">
                <a:extLst>
                  <a:ext uri="{FF2B5EF4-FFF2-40B4-BE49-F238E27FC236}">
                    <a16:creationId xmlns:a16="http://schemas.microsoft.com/office/drawing/2014/main" id="{E96DF5E1-B1E8-DD57-6F75-74DA7FF3E5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009523" y="2782809"/>
                <a:ext cx="249333" cy="204874"/>
              </a:xfrm>
              <a:prstGeom prst="rect">
                <a:avLst/>
              </a:prstGeom>
            </p:spPr>
          </p:pic>
          <p:pic>
            <p:nvPicPr>
              <p:cNvPr id="5216" name="Graphic 1267">
                <a:extLst>
                  <a:ext uri="{FF2B5EF4-FFF2-40B4-BE49-F238E27FC236}">
                    <a16:creationId xmlns:a16="http://schemas.microsoft.com/office/drawing/2014/main" id="{14637976-28AF-C5AE-D55C-790FC61A65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962313" y="3142793"/>
                <a:ext cx="249333" cy="204874"/>
              </a:xfrm>
              <a:prstGeom prst="rect">
                <a:avLst/>
              </a:prstGeom>
            </p:spPr>
          </p:pic>
          <p:pic>
            <p:nvPicPr>
              <p:cNvPr id="5217" name="Graphic 1269">
                <a:extLst>
                  <a:ext uri="{FF2B5EF4-FFF2-40B4-BE49-F238E27FC236}">
                    <a16:creationId xmlns:a16="http://schemas.microsoft.com/office/drawing/2014/main" id="{279AF7A1-419F-E67B-BEA3-EEFDDCCE335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244966" y="2744422"/>
                <a:ext cx="249333" cy="204874"/>
              </a:xfrm>
              <a:prstGeom prst="rect">
                <a:avLst/>
              </a:prstGeom>
            </p:spPr>
          </p:pic>
          <p:pic>
            <p:nvPicPr>
              <p:cNvPr id="5218" name="Graphic 1270">
                <a:extLst>
                  <a:ext uri="{FF2B5EF4-FFF2-40B4-BE49-F238E27FC236}">
                    <a16:creationId xmlns:a16="http://schemas.microsoft.com/office/drawing/2014/main" id="{8F9A9DFC-79DD-D5A3-952F-57D9F13145A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800000">
                <a:off x="5951506" y="4067096"/>
                <a:ext cx="249333" cy="204874"/>
              </a:xfrm>
              <a:prstGeom prst="rect">
                <a:avLst/>
              </a:prstGeom>
            </p:spPr>
          </p:pic>
          <p:pic>
            <p:nvPicPr>
              <p:cNvPr id="5219" name="Graphic 1271">
                <a:extLst>
                  <a:ext uri="{FF2B5EF4-FFF2-40B4-BE49-F238E27FC236}">
                    <a16:creationId xmlns:a16="http://schemas.microsoft.com/office/drawing/2014/main" id="{F2979398-5AB0-7850-C8E8-201AC2EB0551}"/>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5460423" y="3964815"/>
                <a:ext cx="249333" cy="204873"/>
              </a:xfrm>
              <a:prstGeom prst="rect">
                <a:avLst/>
              </a:prstGeom>
            </p:spPr>
          </p:pic>
          <p:pic>
            <p:nvPicPr>
              <p:cNvPr id="5220" name="Graphic 1272">
                <a:extLst>
                  <a:ext uri="{FF2B5EF4-FFF2-40B4-BE49-F238E27FC236}">
                    <a16:creationId xmlns:a16="http://schemas.microsoft.com/office/drawing/2014/main" id="{4C76B06F-1C78-5E6D-1442-F2E95D9A605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900000">
                <a:off x="5752213" y="2756909"/>
                <a:ext cx="249333" cy="204874"/>
              </a:xfrm>
              <a:prstGeom prst="rect">
                <a:avLst/>
              </a:prstGeom>
            </p:spPr>
          </p:pic>
          <p:pic>
            <p:nvPicPr>
              <p:cNvPr id="5221" name="Graphic 1274">
                <a:extLst>
                  <a:ext uri="{FF2B5EF4-FFF2-40B4-BE49-F238E27FC236}">
                    <a16:creationId xmlns:a16="http://schemas.microsoft.com/office/drawing/2014/main" id="{20FD1B4A-BC35-4B00-1081-319533CA5D7B}"/>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17100000">
                <a:off x="4860673" y="3370999"/>
                <a:ext cx="249332" cy="204873"/>
              </a:xfrm>
              <a:prstGeom prst="rect">
                <a:avLst/>
              </a:prstGeom>
            </p:spPr>
          </p:pic>
        </p:grpSp>
        <p:pic>
          <p:nvPicPr>
            <p:cNvPr id="5201" name="Graphic 1251">
              <a:extLst>
                <a:ext uri="{FF2B5EF4-FFF2-40B4-BE49-F238E27FC236}">
                  <a16:creationId xmlns:a16="http://schemas.microsoft.com/office/drawing/2014/main" id="{7A977DE0-A731-8266-979D-81E1930DE3FD}"/>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367900" y="2220795"/>
              <a:ext cx="153350" cy="120187"/>
            </a:xfrm>
            <a:prstGeom prst="rect">
              <a:avLst/>
            </a:prstGeom>
          </p:spPr>
        </p:pic>
        <p:pic>
          <p:nvPicPr>
            <p:cNvPr id="5202" name="Graphic 1252">
              <a:extLst>
                <a:ext uri="{FF2B5EF4-FFF2-40B4-BE49-F238E27FC236}">
                  <a16:creationId xmlns:a16="http://schemas.microsoft.com/office/drawing/2014/main" id="{BE192D2C-9CE0-02A2-2D37-4D6728C5032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854762" y="2299145"/>
              <a:ext cx="137864" cy="108050"/>
            </a:xfrm>
            <a:prstGeom prst="rect">
              <a:avLst/>
            </a:prstGeom>
          </p:spPr>
        </p:pic>
        <p:pic>
          <p:nvPicPr>
            <p:cNvPr id="5203" name="Graphic 1253">
              <a:extLst>
                <a:ext uri="{FF2B5EF4-FFF2-40B4-BE49-F238E27FC236}">
                  <a16:creationId xmlns:a16="http://schemas.microsoft.com/office/drawing/2014/main" id="{EF60DD02-2165-DE04-77C8-D58E9278666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4500000">
              <a:off x="3318467" y="2720703"/>
              <a:ext cx="153350" cy="120187"/>
            </a:xfrm>
            <a:prstGeom prst="rect">
              <a:avLst/>
            </a:prstGeom>
          </p:spPr>
        </p:pic>
        <p:pic>
          <p:nvPicPr>
            <p:cNvPr id="5204" name="Graphic 1254">
              <a:extLst>
                <a:ext uri="{FF2B5EF4-FFF2-40B4-BE49-F238E27FC236}">
                  <a16:creationId xmlns:a16="http://schemas.microsoft.com/office/drawing/2014/main" id="{3295EFCF-05A2-B59A-71B2-0C14AE0A27B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7200000">
              <a:off x="3148110" y="2658937"/>
              <a:ext cx="153350" cy="120187"/>
            </a:xfrm>
            <a:prstGeom prst="rect">
              <a:avLst/>
            </a:prstGeom>
          </p:spPr>
        </p:pic>
        <p:pic>
          <p:nvPicPr>
            <p:cNvPr id="5205" name="Graphic 1255">
              <a:extLst>
                <a:ext uri="{FF2B5EF4-FFF2-40B4-BE49-F238E27FC236}">
                  <a16:creationId xmlns:a16="http://schemas.microsoft.com/office/drawing/2014/main" id="{BE92E5D3-0365-3D8C-C354-3EAB6ED2FCA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7200000">
              <a:off x="2988353" y="2491555"/>
              <a:ext cx="153350" cy="120187"/>
            </a:xfrm>
            <a:prstGeom prst="rect">
              <a:avLst/>
            </a:prstGeom>
          </p:spPr>
        </p:pic>
        <p:pic>
          <p:nvPicPr>
            <p:cNvPr id="5206" name="Graphic 1257">
              <a:extLst>
                <a:ext uri="{FF2B5EF4-FFF2-40B4-BE49-F238E27FC236}">
                  <a16:creationId xmlns:a16="http://schemas.microsoft.com/office/drawing/2014/main" id="{EADC94AB-9725-F186-F037-3C64A506B64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2700000">
              <a:off x="2920755" y="2403018"/>
              <a:ext cx="105240" cy="82481"/>
            </a:xfrm>
            <a:prstGeom prst="rect">
              <a:avLst/>
            </a:prstGeom>
          </p:spPr>
        </p:pic>
        <p:pic>
          <p:nvPicPr>
            <p:cNvPr id="5207" name="Graphic 1258">
              <a:extLst>
                <a:ext uri="{FF2B5EF4-FFF2-40B4-BE49-F238E27FC236}">
                  <a16:creationId xmlns:a16="http://schemas.microsoft.com/office/drawing/2014/main" id="{58E6D820-76B3-6ED8-D4FB-B07298D0D20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6595814">
              <a:off x="3023331" y="1988535"/>
              <a:ext cx="153350" cy="120187"/>
            </a:xfrm>
            <a:prstGeom prst="rect">
              <a:avLst/>
            </a:prstGeom>
          </p:spPr>
        </p:pic>
        <p:pic>
          <p:nvPicPr>
            <p:cNvPr id="5208" name="Graphic 1259">
              <a:extLst>
                <a:ext uri="{FF2B5EF4-FFF2-40B4-BE49-F238E27FC236}">
                  <a16:creationId xmlns:a16="http://schemas.microsoft.com/office/drawing/2014/main" id="{30EAA786-C9F0-F9EF-04B5-134777E980E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61036" y="1828364"/>
              <a:ext cx="130304" cy="102125"/>
            </a:xfrm>
            <a:prstGeom prst="rect">
              <a:avLst/>
            </a:prstGeom>
          </p:spPr>
        </p:pic>
      </p:grpSp>
      <p:grpSp>
        <p:nvGrpSpPr>
          <p:cNvPr id="5239" name="Graphic 1853">
            <a:extLst>
              <a:ext uri="{FF2B5EF4-FFF2-40B4-BE49-F238E27FC236}">
                <a16:creationId xmlns:a16="http://schemas.microsoft.com/office/drawing/2014/main" id="{0C214605-63E4-279D-5C5E-942053AE9DFE}"/>
              </a:ext>
            </a:extLst>
          </p:cNvPr>
          <p:cNvGrpSpPr/>
          <p:nvPr/>
        </p:nvGrpSpPr>
        <p:grpSpPr>
          <a:xfrm rot="4500000">
            <a:off x="4020155" y="2695658"/>
            <a:ext cx="198584" cy="175297"/>
            <a:chOff x="5303671" y="4139642"/>
            <a:chExt cx="198584" cy="175297"/>
          </a:xfrm>
        </p:grpSpPr>
        <p:sp>
          <p:nvSpPr>
            <p:cNvPr id="5240" name="Freeform 45">
              <a:extLst>
                <a:ext uri="{FF2B5EF4-FFF2-40B4-BE49-F238E27FC236}">
                  <a16:creationId xmlns:a16="http://schemas.microsoft.com/office/drawing/2014/main" id="{E81D5982-1670-6216-239F-46FF3DD74DFF}"/>
                </a:ext>
              </a:extLst>
            </p:cNvPr>
            <p:cNvSpPr/>
            <p:nvPr/>
          </p:nvSpPr>
          <p:spPr>
            <a:xfrm>
              <a:off x="5303671" y="413964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241" name="Freeform 46">
              <a:extLst>
                <a:ext uri="{FF2B5EF4-FFF2-40B4-BE49-F238E27FC236}">
                  <a16:creationId xmlns:a16="http://schemas.microsoft.com/office/drawing/2014/main" id="{583D3C54-E68D-2F2E-78D8-687AE0FEBC03}"/>
                </a:ext>
              </a:extLst>
            </p:cNvPr>
            <p:cNvSpPr/>
            <p:nvPr/>
          </p:nvSpPr>
          <p:spPr>
            <a:xfrm>
              <a:off x="5363641" y="419563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242" name="Freeform 48">
              <a:extLst>
                <a:ext uri="{FF2B5EF4-FFF2-40B4-BE49-F238E27FC236}">
                  <a16:creationId xmlns:a16="http://schemas.microsoft.com/office/drawing/2014/main" id="{B2012777-F3DE-418C-C8EB-7C109B830358}"/>
                </a:ext>
              </a:extLst>
            </p:cNvPr>
            <p:cNvSpPr/>
            <p:nvPr/>
          </p:nvSpPr>
          <p:spPr>
            <a:xfrm>
              <a:off x="5437334" y="416712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grpSp>
      <p:sp>
        <p:nvSpPr>
          <p:cNvPr id="5243" name="Freeform 1859">
            <a:extLst>
              <a:ext uri="{FF2B5EF4-FFF2-40B4-BE49-F238E27FC236}">
                <a16:creationId xmlns:a16="http://schemas.microsoft.com/office/drawing/2014/main" id="{0F6EF2FB-2F72-015A-1DA0-9C871AC9F204}"/>
              </a:ext>
            </a:extLst>
          </p:cNvPr>
          <p:cNvSpPr/>
          <p:nvPr/>
        </p:nvSpPr>
        <p:spPr>
          <a:xfrm>
            <a:off x="4184619" y="1761435"/>
            <a:ext cx="1994972" cy="1040527"/>
          </a:xfrm>
          <a:custGeom>
            <a:avLst/>
            <a:gdLst>
              <a:gd name="connsiteX0" fmla="*/ 0 w 2336800"/>
              <a:gd name="connsiteY0" fmla="*/ 474133 h 1210733"/>
              <a:gd name="connsiteX1" fmla="*/ 2336800 w 2336800"/>
              <a:gd name="connsiteY1" fmla="*/ 0 h 1210733"/>
              <a:gd name="connsiteX2" fmla="*/ 2336800 w 2336800"/>
              <a:gd name="connsiteY2" fmla="*/ 1210733 h 1210733"/>
              <a:gd name="connsiteX3" fmla="*/ 0 w 2336800"/>
              <a:gd name="connsiteY3" fmla="*/ 474133 h 1210733"/>
            </a:gdLst>
            <a:ahLst/>
            <a:cxnLst>
              <a:cxn ang="0">
                <a:pos x="connsiteX0" y="connsiteY0"/>
              </a:cxn>
              <a:cxn ang="0">
                <a:pos x="connsiteX1" y="connsiteY1"/>
              </a:cxn>
              <a:cxn ang="0">
                <a:pos x="connsiteX2" y="connsiteY2"/>
              </a:cxn>
              <a:cxn ang="0">
                <a:pos x="connsiteX3" y="connsiteY3"/>
              </a:cxn>
            </a:cxnLst>
            <a:rect l="l" t="t" r="r" b="b"/>
            <a:pathLst>
              <a:path w="2336800" h="1210733">
                <a:moveTo>
                  <a:pt x="0" y="474133"/>
                </a:moveTo>
                <a:lnTo>
                  <a:pt x="2336800" y="0"/>
                </a:lnTo>
                <a:lnTo>
                  <a:pt x="2336800" y="1210733"/>
                </a:lnTo>
                <a:lnTo>
                  <a:pt x="0" y="474133"/>
                </a:lnTo>
                <a:close/>
              </a:path>
            </a:pathLst>
          </a:custGeom>
          <a:gradFill>
            <a:gsLst>
              <a:gs pos="0">
                <a:srgbClr val="FFFFFF">
                  <a:lumMod val="20000"/>
                  <a:lumOff val="80000"/>
                  <a:alpha val="50000"/>
                </a:srgbClr>
              </a:gs>
              <a:gs pos="100000">
                <a:srgbClr val="D1D7EE"/>
              </a:gs>
              <a:gs pos="66000">
                <a:srgbClr val="D1D7EE">
                  <a:alpha val="25000"/>
                </a:srgbClr>
              </a:gs>
            </a:gsLst>
            <a:lin ang="0" scaled="1"/>
          </a:gradFill>
          <a:ln w="25400" cap="flat" cmpd="sng" algn="ctr">
            <a:noFill/>
            <a:prstDash val="solid"/>
          </a:ln>
          <a:effectLst/>
        </p:spPr>
        <p:txBody>
          <a:bodyPr rtlCol="0" anchor="ctr"/>
          <a:lstStyle/>
          <a:p>
            <a:pPr marL="0" marR="0" lvl="0" indent="0" algn="ctr" defTabSz="914355" eaLnBrk="1" fontAlgn="auto" latinLnBrk="0" hangingPunct="1">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FFFFFF"/>
              </a:solidFill>
              <a:effectLst/>
              <a:uLnTx/>
              <a:uFillTx/>
              <a:ea typeface="Calibri" panose="020F0502020204030204"/>
              <a:cs typeface="Arial"/>
            </a:endParaRPr>
          </a:p>
        </p:txBody>
      </p:sp>
      <p:sp>
        <p:nvSpPr>
          <p:cNvPr id="5244" name="Rectangle 1384">
            <a:extLst>
              <a:ext uri="{FF2B5EF4-FFF2-40B4-BE49-F238E27FC236}">
                <a16:creationId xmlns:a16="http://schemas.microsoft.com/office/drawing/2014/main" id="{5FECEFC9-8B02-B79D-C2C1-CB6F4F314CD6}"/>
              </a:ext>
            </a:extLst>
          </p:cNvPr>
          <p:cNvSpPr/>
          <p:nvPr/>
        </p:nvSpPr>
        <p:spPr>
          <a:xfrm>
            <a:off x="7124848" y="1515113"/>
            <a:ext cx="1744070" cy="373949"/>
          </a:xfrm>
          <a:prstGeom prst="rect">
            <a:avLst/>
          </a:prstGeom>
        </p:spPr>
        <p:txBody>
          <a:bodyPr wrap="square" lIns="0" tIns="0" rIns="0" bIns="0">
            <a:spAutoFit/>
          </a:bodyPr>
          <a:lstStyle/>
          <a:p>
            <a:pPr algn="ctr" defTabSz="914355">
              <a:lnSpc>
                <a:spcPct val="90000"/>
              </a:lnSpc>
              <a:spcBef>
                <a:spcPct val="0"/>
              </a:spcBef>
              <a:spcAft>
                <a:spcPct val="0"/>
              </a:spcAft>
              <a:defRPr/>
            </a:pPr>
            <a:r>
              <a:rPr lang="de" sz="900" b="1">
                <a:solidFill>
                  <a:srgbClr val="7030A0"/>
                </a:solidFill>
                <a:uFill>
                  <a:solidFill>
                    <a:prstClr val="black">
                      <a:alpha val="0"/>
                    </a:prstClr>
                  </a:solidFill>
                </a:uFill>
                <a:ea typeface="Arial"/>
                <a:cs typeface="Arial"/>
              </a:rPr>
              <a:t>Immunvermittelte</a:t>
            </a:r>
            <a:r>
              <a:rPr lang="de" sz="900">
                <a:solidFill>
                  <a:srgbClr val="B68538"/>
                </a:solidFill>
                <a:uFill>
                  <a:solidFill>
                    <a:prstClr val="black">
                      <a:alpha val="0"/>
                    </a:prstClr>
                  </a:solidFill>
                </a:uFill>
                <a:ea typeface="Arial"/>
                <a:cs typeface="Arial"/>
              </a:rPr>
              <a:t> </a:t>
            </a:r>
            <a:r>
              <a:rPr lang="de" sz="900">
                <a:solidFill>
                  <a:srgbClr val="2F3651"/>
                </a:solidFill>
                <a:uFill>
                  <a:solidFill>
                    <a:prstClr val="black">
                      <a:alpha val="0"/>
                    </a:prstClr>
                  </a:solidFill>
                </a:uFill>
                <a:ea typeface="Arial"/>
                <a:cs typeface="Arial"/>
              </a:rPr>
              <a:t>Dysregulation von Betazellen führt zu </a:t>
            </a:r>
            <a:r>
              <a:rPr lang="de" sz="900" b="1">
                <a:solidFill>
                  <a:srgbClr val="7030A0"/>
                </a:solidFill>
                <a:uFill>
                  <a:solidFill>
                    <a:prstClr val="black">
                      <a:alpha val="0"/>
                    </a:prstClr>
                  </a:solidFill>
                </a:uFill>
                <a:ea typeface="Arial"/>
                <a:cs typeface="Arial"/>
              </a:rPr>
              <a:t>Insulinmangel</a:t>
            </a:r>
            <a:r>
              <a:rPr lang="de" sz="900" baseline="30000">
                <a:solidFill>
                  <a:srgbClr val="2F3651"/>
                </a:solidFill>
                <a:uFill>
                  <a:solidFill>
                    <a:prstClr val="black">
                      <a:alpha val="0"/>
                    </a:prstClr>
                  </a:solidFill>
                </a:uFill>
                <a:ea typeface="Arial"/>
                <a:cs typeface="Arial"/>
              </a:rPr>
              <a:t>1,2</a:t>
            </a:r>
          </a:p>
        </p:txBody>
      </p:sp>
      <p:pic>
        <p:nvPicPr>
          <p:cNvPr id="5245" name="Graphic 1387">
            <a:extLst>
              <a:ext uri="{FF2B5EF4-FFF2-40B4-BE49-F238E27FC236}">
                <a16:creationId xmlns:a16="http://schemas.microsoft.com/office/drawing/2014/main" id="{678287B4-9C0F-A54F-A02F-F2B82F91228A}"/>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5749020" y="1605953"/>
            <a:ext cx="1582046" cy="1245059"/>
          </a:xfrm>
          <a:prstGeom prst="rect">
            <a:avLst/>
          </a:prstGeom>
        </p:spPr>
      </p:pic>
      <p:sp>
        <p:nvSpPr>
          <p:cNvPr id="5246" name="Rectangle 1393">
            <a:extLst>
              <a:ext uri="{FF2B5EF4-FFF2-40B4-BE49-F238E27FC236}">
                <a16:creationId xmlns:a16="http://schemas.microsoft.com/office/drawing/2014/main" id="{C49DC955-3E48-713A-B35F-06D52E5D8916}"/>
              </a:ext>
            </a:extLst>
          </p:cNvPr>
          <p:cNvSpPr/>
          <p:nvPr/>
        </p:nvSpPr>
        <p:spPr>
          <a:xfrm>
            <a:off x="7694207" y="2629306"/>
            <a:ext cx="727077" cy="353174"/>
          </a:xfrm>
          <a:prstGeom prst="rect">
            <a:avLst/>
          </a:prstGeom>
        </p:spPr>
        <p:txBody>
          <a:bodyPr wrap="square" lIns="0" tIns="0" rIns="0" bIns="0" anchor="ctr">
            <a:spAutoFit/>
          </a:bodyPr>
          <a:lstStyle/>
          <a:p>
            <a:pPr algn="ctr" defTabSz="914355">
              <a:lnSpc>
                <a:spcPct val="85000"/>
              </a:lnSpc>
              <a:spcBef>
                <a:spcPct val="0"/>
              </a:spcBef>
              <a:spcAft>
                <a:spcPct val="0"/>
              </a:spcAft>
              <a:defRPr/>
            </a:pPr>
            <a:r>
              <a:rPr lang="de" sz="900">
                <a:solidFill>
                  <a:srgbClr val="2F3651"/>
                </a:solidFill>
                <a:uFill>
                  <a:solidFill>
                    <a:prstClr val="black">
                      <a:alpha val="0"/>
                    </a:prstClr>
                  </a:solidFill>
                </a:uFill>
                <a:ea typeface="Arial"/>
                <a:cs typeface="Arial"/>
              </a:rPr>
              <a:t>Insulin-sekretion</a:t>
            </a:r>
            <a:r>
              <a:rPr lang="de" sz="900" baseline="30000">
                <a:solidFill>
                  <a:srgbClr val="2F3651"/>
                </a:solidFill>
                <a:uFill>
                  <a:solidFill>
                    <a:prstClr val="black">
                      <a:alpha val="0"/>
                    </a:prstClr>
                  </a:solidFill>
                </a:uFill>
                <a:ea typeface="Arial"/>
                <a:cs typeface="Arial"/>
              </a:rPr>
              <a:t>1,6</a:t>
            </a:r>
            <a:endParaRPr lang="en-US" sz="900" baseline="30000">
              <a:solidFill>
                <a:srgbClr val="2F3651"/>
              </a:solidFill>
              <a:ea typeface="Calibri" panose="020F0502020204030204"/>
              <a:cs typeface="Arial" panose="020B0604020202020204" pitchFamily="34" charset="0"/>
            </a:endParaRPr>
          </a:p>
          <a:p>
            <a:pPr algn="ctr" defTabSz="914355">
              <a:lnSpc>
                <a:spcPct val="85000"/>
              </a:lnSpc>
              <a:spcBef>
                <a:spcPct val="0"/>
              </a:spcBef>
              <a:spcAft>
                <a:spcPct val="0"/>
              </a:spcAft>
              <a:defRPr/>
            </a:pPr>
            <a:endParaRPr lang="en-US" sz="900">
              <a:solidFill>
                <a:srgbClr val="2F3651"/>
              </a:solidFill>
              <a:ea typeface="Calibri" panose="020F0502020204030204"/>
              <a:cs typeface="Arial" panose="020B0604020202020204" pitchFamily="34" charset="0"/>
            </a:endParaRPr>
          </a:p>
        </p:txBody>
      </p:sp>
      <p:grpSp>
        <p:nvGrpSpPr>
          <p:cNvPr id="5247" name="Group 1394">
            <a:extLst>
              <a:ext uri="{FF2B5EF4-FFF2-40B4-BE49-F238E27FC236}">
                <a16:creationId xmlns:a16="http://schemas.microsoft.com/office/drawing/2014/main" id="{0F8A4FC1-18B9-6601-D308-EA5F900CE5B1}"/>
              </a:ext>
            </a:extLst>
          </p:cNvPr>
          <p:cNvGrpSpPr/>
          <p:nvPr/>
        </p:nvGrpSpPr>
        <p:grpSpPr>
          <a:xfrm>
            <a:off x="5820610" y="2250456"/>
            <a:ext cx="1303348" cy="552840"/>
            <a:chOff x="7851709" y="2288299"/>
            <a:chExt cx="1378904" cy="584888"/>
          </a:xfrm>
        </p:grpSpPr>
        <p:pic>
          <p:nvPicPr>
            <p:cNvPr id="5248" name="Graphic 1395">
              <a:extLst>
                <a:ext uri="{FF2B5EF4-FFF2-40B4-BE49-F238E27FC236}">
                  <a16:creationId xmlns:a16="http://schemas.microsoft.com/office/drawing/2014/main" id="{ED11D434-5C8B-24AC-E066-6CE3FE263CC5}"/>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rot="1470927">
              <a:off x="7959625" y="2446590"/>
              <a:ext cx="335598" cy="210399"/>
            </a:xfrm>
            <a:prstGeom prst="rect">
              <a:avLst/>
            </a:prstGeom>
          </p:spPr>
        </p:pic>
        <p:pic>
          <p:nvPicPr>
            <p:cNvPr id="5249" name="Graphic 1396">
              <a:extLst>
                <a:ext uri="{FF2B5EF4-FFF2-40B4-BE49-F238E27FC236}">
                  <a16:creationId xmlns:a16="http://schemas.microsoft.com/office/drawing/2014/main" id="{24FE9738-7D82-3516-FAA1-8FEEC522804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rot="1470927">
              <a:off x="8895015" y="2466074"/>
              <a:ext cx="335598" cy="210399"/>
            </a:xfrm>
            <a:prstGeom prst="rect">
              <a:avLst/>
            </a:prstGeom>
          </p:spPr>
        </p:pic>
        <p:pic>
          <p:nvPicPr>
            <p:cNvPr id="5250" name="Graphic 1397">
              <a:extLst>
                <a:ext uri="{FF2B5EF4-FFF2-40B4-BE49-F238E27FC236}">
                  <a16:creationId xmlns:a16="http://schemas.microsoft.com/office/drawing/2014/main" id="{AA8AC9C8-FC0E-86EE-485E-DB45D9D4CC2A}"/>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rot="10800000">
              <a:off x="8186456" y="2662788"/>
              <a:ext cx="335598" cy="210399"/>
            </a:xfrm>
            <a:prstGeom prst="rect">
              <a:avLst/>
            </a:prstGeom>
          </p:spPr>
        </p:pic>
        <p:pic>
          <p:nvPicPr>
            <p:cNvPr id="5251" name="Graphic 1398">
              <a:extLst>
                <a:ext uri="{FF2B5EF4-FFF2-40B4-BE49-F238E27FC236}">
                  <a16:creationId xmlns:a16="http://schemas.microsoft.com/office/drawing/2014/main" id="{1C611D43-6AF6-E4CD-7B31-48C616B9E468}"/>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rot="12629067">
              <a:off x="7851709" y="2288299"/>
              <a:ext cx="333333" cy="208979"/>
            </a:xfrm>
            <a:prstGeom prst="rect">
              <a:avLst/>
            </a:prstGeom>
          </p:spPr>
        </p:pic>
      </p:grpSp>
      <p:pic>
        <p:nvPicPr>
          <p:cNvPr id="5252" name="Graphic 899">
            <a:extLst>
              <a:ext uri="{FF2B5EF4-FFF2-40B4-BE49-F238E27FC236}">
                <a16:creationId xmlns:a16="http://schemas.microsoft.com/office/drawing/2014/main" id="{20D55591-1844-D3D5-A255-97BB00CFD175}"/>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470927">
            <a:off x="7330230" y="2655109"/>
            <a:ext cx="217264" cy="167021"/>
          </a:xfrm>
          <a:prstGeom prst="rect">
            <a:avLst/>
          </a:prstGeom>
        </p:spPr>
      </p:pic>
      <p:pic>
        <p:nvPicPr>
          <p:cNvPr id="5253" name="Graphic 900">
            <a:extLst>
              <a:ext uri="{FF2B5EF4-FFF2-40B4-BE49-F238E27FC236}">
                <a16:creationId xmlns:a16="http://schemas.microsoft.com/office/drawing/2014/main" id="{EE440C10-9B69-C5F3-22D2-BE0B390EFAC7}"/>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470927">
            <a:off x="7033681" y="2490877"/>
            <a:ext cx="357473" cy="274808"/>
          </a:xfrm>
          <a:prstGeom prst="rect">
            <a:avLst/>
          </a:prstGeom>
        </p:spPr>
      </p:pic>
      <p:pic>
        <p:nvPicPr>
          <p:cNvPr id="5254" name="Graphic 1389">
            <a:extLst>
              <a:ext uri="{FF2B5EF4-FFF2-40B4-BE49-F238E27FC236}">
                <a16:creationId xmlns:a16="http://schemas.microsoft.com/office/drawing/2014/main" id="{F0B253AE-36DD-682C-FFD2-5CDE9D2125C8}"/>
              </a:ext>
            </a:extLst>
          </p:cNvPr>
          <p:cNvPicPr>
            <a:picLocks noChangeAspect="1"/>
          </p:cNvPicPr>
          <p:nvPr/>
        </p:nvPicPr>
        <p:blipFill>
          <a:blip r:embed="rId19"/>
          <a:stretch>
            <a:fillRect/>
          </a:stretch>
        </p:blipFill>
        <p:spPr>
          <a:xfrm rot="10800000">
            <a:off x="6428880" y="2604774"/>
            <a:ext cx="317209" cy="198871"/>
          </a:xfrm>
          <a:prstGeom prst="rect">
            <a:avLst/>
          </a:prstGeom>
        </p:spPr>
      </p:pic>
      <p:grpSp>
        <p:nvGrpSpPr>
          <p:cNvPr id="5255" name="Group 1372">
            <a:extLst>
              <a:ext uri="{FF2B5EF4-FFF2-40B4-BE49-F238E27FC236}">
                <a16:creationId xmlns:a16="http://schemas.microsoft.com/office/drawing/2014/main" id="{8519EB56-35AC-0545-34E1-576C79B655D3}"/>
              </a:ext>
            </a:extLst>
          </p:cNvPr>
          <p:cNvGrpSpPr>
            <a:grpSpLocks noChangeAspect="1"/>
          </p:cNvGrpSpPr>
          <p:nvPr/>
        </p:nvGrpSpPr>
        <p:grpSpPr>
          <a:xfrm>
            <a:off x="5967157" y="1875724"/>
            <a:ext cx="1278298" cy="918359"/>
            <a:chOff x="8275555" y="3861691"/>
            <a:chExt cx="1327240" cy="953523"/>
          </a:xfrm>
        </p:grpSpPr>
        <p:grpSp>
          <p:nvGrpSpPr>
            <p:cNvPr id="5256" name="Group 1375">
              <a:extLst>
                <a:ext uri="{FF2B5EF4-FFF2-40B4-BE49-F238E27FC236}">
                  <a16:creationId xmlns:a16="http://schemas.microsoft.com/office/drawing/2014/main" id="{4E45CC36-F5A4-040F-88C8-C991908BA6FD}"/>
                </a:ext>
              </a:extLst>
            </p:cNvPr>
            <p:cNvGrpSpPr/>
            <p:nvPr/>
          </p:nvGrpSpPr>
          <p:grpSpPr>
            <a:xfrm>
              <a:off x="8275555" y="4435449"/>
              <a:ext cx="1292415" cy="379765"/>
              <a:chOff x="7937076" y="2465589"/>
              <a:chExt cx="1292415" cy="379765"/>
            </a:xfrm>
          </p:grpSpPr>
          <p:pic>
            <p:nvPicPr>
              <p:cNvPr id="5260" name="Graphic 1931">
                <a:extLst>
                  <a:ext uri="{FF2B5EF4-FFF2-40B4-BE49-F238E27FC236}">
                    <a16:creationId xmlns:a16="http://schemas.microsoft.com/office/drawing/2014/main" id="{6552AA7D-D73C-C640-E3E6-3C6E8FC1254B}"/>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470927">
                <a:off x="7937076" y="2480824"/>
                <a:ext cx="379763" cy="291945"/>
              </a:xfrm>
              <a:prstGeom prst="rect">
                <a:avLst/>
              </a:prstGeom>
            </p:spPr>
          </p:pic>
          <p:pic>
            <p:nvPicPr>
              <p:cNvPr id="5261" name="Graphic 1932">
                <a:extLst>
                  <a:ext uri="{FF2B5EF4-FFF2-40B4-BE49-F238E27FC236}">
                    <a16:creationId xmlns:a16="http://schemas.microsoft.com/office/drawing/2014/main" id="{6B38B985-7A15-0C39-EE8B-18365240D125}"/>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7070215">
                <a:off x="8893636" y="2509500"/>
                <a:ext cx="379765" cy="291944"/>
              </a:xfrm>
              <a:prstGeom prst="rect">
                <a:avLst/>
              </a:prstGeom>
            </p:spPr>
          </p:pic>
        </p:grpSp>
        <p:grpSp>
          <p:nvGrpSpPr>
            <p:cNvPr id="5257" name="Graphic 1922">
              <a:extLst>
                <a:ext uri="{FF2B5EF4-FFF2-40B4-BE49-F238E27FC236}">
                  <a16:creationId xmlns:a16="http://schemas.microsoft.com/office/drawing/2014/main" id="{DC850A47-904C-5547-26F9-46869A65EF70}"/>
                </a:ext>
              </a:extLst>
            </p:cNvPr>
            <p:cNvGrpSpPr/>
            <p:nvPr/>
          </p:nvGrpSpPr>
          <p:grpSpPr>
            <a:xfrm>
              <a:off x="8584404" y="3861691"/>
              <a:ext cx="1018391" cy="789982"/>
              <a:chOff x="8584404" y="3861691"/>
              <a:chExt cx="1018391" cy="789982"/>
            </a:xfrm>
          </p:grpSpPr>
          <p:sp>
            <p:nvSpPr>
              <p:cNvPr id="5258" name="Freeform 56">
                <a:extLst>
                  <a:ext uri="{FF2B5EF4-FFF2-40B4-BE49-F238E27FC236}">
                    <a16:creationId xmlns:a16="http://schemas.microsoft.com/office/drawing/2014/main" id="{C5A388AC-77C2-6686-8C03-62DF2D84053F}"/>
                  </a:ext>
                </a:extLst>
              </p:cNvPr>
              <p:cNvSpPr/>
              <p:nvPr/>
            </p:nvSpPr>
            <p:spPr>
              <a:xfrm>
                <a:off x="9203114" y="3861691"/>
                <a:ext cx="399681" cy="555929"/>
              </a:xfrm>
              <a:custGeom>
                <a:avLst/>
                <a:gdLst>
                  <a:gd name="connsiteX0" fmla="*/ 307893 w 399681"/>
                  <a:gd name="connsiteY0" fmla="*/ 116809 h 555929"/>
                  <a:gd name="connsiteX1" fmla="*/ 388704 w 399681"/>
                  <a:gd name="connsiteY1" fmla="*/ 171020 h 555929"/>
                  <a:gd name="connsiteX2" fmla="*/ 398335 w 399681"/>
                  <a:gd name="connsiteY2" fmla="*/ 221759 h 555929"/>
                  <a:gd name="connsiteX3" fmla="*/ 362674 w 399681"/>
                  <a:gd name="connsiteY3" fmla="*/ 555930 h 555929"/>
                  <a:gd name="connsiteX4" fmla="*/ 324990 w 399681"/>
                  <a:gd name="connsiteY4" fmla="*/ 286209 h 555929"/>
                  <a:gd name="connsiteX5" fmla="*/ 174463 w 399681"/>
                  <a:gd name="connsiteY5" fmla="*/ 138447 h 555929"/>
                  <a:gd name="connsiteX6" fmla="*/ 0 w 399681"/>
                  <a:gd name="connsiteY6" fmla="*/ 0 h 555929"/>
                  <a:gd name="connsiteX7" fmla="*/ 307893 w 399681"/>
                  <a:gd name="connsiteY7" fmla="*/ 116809 h 55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681" h="555929">
                    <a:moveTo>
                      <a:pt x="307893" y="116809"/>
                    </a:moveTo>
                    <a:cubicBezTo>
                      <a:pt x="339785" y="129480"/>
                      <a:pt x="374049" y="144291"/>
                      <a:pt x="388704" y="171020"/>
                    </a:cubicBezTo>
                    <a:cubicBezTo>
                      <a:pt x="397288" y="186698"/>
                      <a:pt x="397916" y="204518"/>
                      <a:pt x="398335" y="221759"/>
                    </a:cubicBezTo>
                    <a:cubicBezTo>
                      <a:pt x="401126" y="334113"/>
                      <a:pt x="403499" y="448782"/>
                      <a:pt x="362674" y="555930"/>
                    </a:cubicBezTo>
                    <a:cubicBezTo>
                      <a:pt x="327782" y="469668"/>
                      <a:pt x="362674" y="371661"/>
                      <a:pt x="324990" y="286209"/>
                    </a:cubicBezTo>
                    <a:cubicBezTo>
                      <a:pt x="297355" y="223494"/>
                      <a:pt x="235665" y="178946"/>
                      <a:pt x="174463" y="138447"/>
                    </a:cubicBezTo>
                    <a:cubicBezTo>
                      <a:pt x="120798" y="102982"/>
                      <a:pt x="20936" y="56351"/>
                      <a:pt x="0" y="0"/>
                    </a:cubicBezTo>
                    <a:cubicBezTo>
                      <a:pt x="103701" y="21291"/>
                      <a:pt x="211031" y="78162"/>
                      <a:pt x="307893" y="116809"/>
                    </a:cubicBezTo>
                    <a:close/>
                  </a:path>
                </a:pathLst>
              </a:custGeom>
              <a:solidFill>
                <a:srgbClr val="FFFFFF"/>
              </a:solidFill>
              <a:ln w="6684" cap="flat">
                <a:noFill/>
                <a:prstDash val="solid"/>
                <a:miter/>
              </a:ln>
            </p:spPr>
            <p:txBody>
              <a:bodyPr rtlCol="0" anchor="ctr"/>
              <a:lstStyle/>
              <a:p>
                <a:pPr defTabSz="914355">
                  <a:spcBef>
                    <a:spcPct val="0"/>
                  </a:spcBef>
                  <a:spcAft>
                    <a:spcPct val="0"/>
                  </a:spcAft>
                  <a:defRPr/>
                </a:pPr>
                <a:endParaRPr lang="en-US" sz="1400">
                  <a:solidFill>
                    <a:srgbClr val="000000"/>
                  </a:solidFill>
                  <a:ea typeface="Calibri" panose="020F0502020204030204"/>
                  <a:cs typeface="Arial"/>
                </a:endParaRPr>
              </a:p>
            </p:txBody>
          </p:sp>
          <p:sp>
            <p:nvSpPr>
              <p:cNvPr id="5259" name="Freeform 55">
                <a:extLst>
                  <a:ext uri="{FF2B5EF4-FFF2-40B4-BE49-F238E27FC236}">
                    <a16:creationId xmlns:a16="http://schemas.microsoft.com/office/drawing/2014/main" id="{44E8A942-7416-ADE9-AB34-D49819A41385}"/>
                  </a:ext>
                </a:extLst>
              </p:cNvPr>
              <p:cNvSpPr/>
              <p:nvPr/>
            </p:nvSpPr>
            <p:spPr>
              <a:xfrm>
                <a:off x="8584404" y="4015267"/>
                <a:ext cx="690874" cy="636406"/>
              </a:xfrm>
              <a:custGeom>
                <a:avLst/>
                <a:gdLst>
                  <a:gd name="connsiteX0" fmla="*/ 690875 w 690874"/>
                  <a:gd name="connsiteY0" fmla="*/ 318203 h 636406"/>
                  <a:gd name="connsiteX1" fmla="*/ 345437 w 690874"/>
                  <a:gd name="connsiteY1" fmla="*/ 636406 h 636406"/>
                  <a:gd name="connsiteX2" fmla="*/ 0 w 690874"/>
                  <a:gd name="connsiteY2" fmla="*/ 318203 h 636406"/>
                  <a:gd name="connsiteX3" fmla="*/ 345437 w 690874"/>
                  <a:gd name="connsiteY3" fmla="*/ 0 h 636406"/>
                  <a:gd name="connsiteX4" fmla="*/ 690875 w 690874"/>
                  <a:gd name="connsiteY4" fmla="*/ 318203 h 636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0874" h="636406">
                    <a:moveTo>
                      <a:pt x="690875" y="318203"/>
                    </a:moveTo>
                    <a:cubicBezTo>
                      <a:pt x="690875" y="493942"/>
                      <a:pt x="536217" y="636406"/>
                      <a:pt x="345437" y="636406"/>
                    </a:cubicBezTo>
                    <a:cubicBezTo>
                      <a:pt x="154658" y="636406"/>
                      <a:pt x="0" y="493942"/>
                      <a:pt x="0" y="318203"/>
                    </a:cubicBezTo>
                    <a:cubicBezTo>
                      <a:pt x="0" y="142464"/>
                      <a:pt x="154658" y="0"/>
                      <a:pt x="345437" y="0"/>
                    </a:cubicBezTo>
                    <a:cubicBezTo>
                      <a:pt x="536217" y="0"/>
                      <a:pt x="690875" y="142464"/>
                      <a:pt x="690875" y="318203"/>
                    </a:cubicBezTo>
                    <a:close/>
                  </a:path>
                </a:pathLst>
              </a:custGeom>
              <a:solidFill>
                <a:srgbClr val="E3E7F7">
                  <a:alpha val="48000"/>
                </a:srgbClr>
              </a:solidFill>
              <a:ln w="6684" cap="flat">
                <a:noFill/>
                <a:prstDash val="solid"/>
                <a:miter/>
              </a:ln>
            </p:spPr>
            <p:txBody>
              <a:bodyPr rtlCol="0" anchor="ctr"/>
              <a:lstStyle/>
              <a:p>
                <a:pPr defTabSz="914355">
                  <a:spcBef>
                    <a:spcPct val="0"/>
                  </a:spcBef>
                  <a:spcAft>
                    <a:spcPct val="0"/>
                  </a:spcAft>
                  <a:defRPr/>
                </a:pPr>
                <a:endParaRPr lang="en-US" sz="1400">
                  <a:solidFill>
                    <a:srgbClr val="000000"/>
                  </a:solidFill>
                  <a:ea typeface="Calibri" panose="020F0502020204030204"/>
                  <a:cs typeface="Arial"/>
                </a:endParaRPr>
              </a:p>
            </p:txBody>
          </p:sp>
        </p:grpSp>
      </p:grpSp>
      <p:sp>
        <p:nvSpPr>
          <p:cNvPr id="5262" name="Rectangle 1373">
            <a:extLst>
              <a:ext uri="{FF2B5EF4-FFF2-40B4-BE49-F238E27FC236}">
                <a16:creationId xmlns:a16="http://schemas.microsoft.com/office/drawing/2014/main" id="{AFD640CA-3231-C4D0-9A38-A9045C1E6C6A}"/>
              </a:ext>
            </a:extLst>
          </p:cNvPr>
          <p:cNvSpPr/>
          <p:nvPr/>
        </p:nvSpPr>
        <p:spPr>
          <a:xfrm>
            <a:off x="5946707" y="3733557"/>
            <a:ext cx="750031" cy="235449"/>
          </a:xfrm>
          <a:prstGeom prst="rect">
            <a:avLst/>
          </a:prstGeom>
        </p:spPr>
        <p:txBody>
          <a:bodyPr wrap="square" lIns="0" tIns="0" rIns="0" bIns="0" anchor="ctr">
            <a:spAutoFit/>
          </a:bodyPr>
          <a:lstStyle/>
          <a:p>
            <a:pPr algn="ctr" defTabSz="914355">
              <a:lnSpc>
                <a:spcPct val="85000"/>
              </a:lnSpc>
              <a:defRPr/>
            </a:pPr>
            <a:r>
              <a:rPr lang="de" sz="900">
                <a:solidFill>
                  <a:srgbClr val="2F3651"/>
                </a:solidFill>
                <a:uFill>
                  <a:solidFill>
                    <a:prstClr val="black">
                      <a:alpha val="0"/>
                    </a:prstClr>
                  </a:solidFill>
                </a:uFill>
                <a:ea typeface="Arial"/>
                <a:cs typeface="Arial"/>
              </a:rPr>
              <a:t>Blutzucker-spiegel</a:t>
            </a:r>
            <a:r>
              <a:rPr lang="de" sz="900" baseline="30000">
                <a:solidFill>
                  <a:srgbClr val="2F3651"/>
                </a:solidFill>
                <a:uFill>
                  <a:solidFill>
                    <a:prstClr val="black">
                      <a:alpha val="0"/>
                    </a:prstClr>
                  </a:solidFill>
                </a:uFill>
                <a:ea typeface="Arial"/>
                <a:cs typeface="Arial"/>
              </a:rPr>
              <a:t>6</a:t>
            </a:r>
            <a:endParaRPr lang="en-US" sz="900">
              <a:solidFill>
                <a:srgbClr val="2F3651"/>
              </a:solidFill>
              <a:ea typeface="Calibri" panose="020F0502020204030204"/>
              <a:cs typeface="Arial" panose="020B0604020202020204" pitchFamily="34" charset="0"/>
            </a:endParaRPr>
          </a:p>
        </p:txBody>
      </p:sp>
      <p:sp>
        <p:nvSpPr>
          <p:cNvPr id="5263" name="Rectangle 1423">
            <a:extLst>
              <a:ext uri="{FF2B5EF4-FFF2-40B4-BE49-F238E27FC236}">
                <a16:creationId xmlns:a16="http://schemas.microsoft.com/office/drawing/2014/main" id="{151D130D-104A-68CB-F9C9-C5E35ED434D7}"/>
              </a:ext>
            </a:extLst>
          </p:cNvPr>
          <p:cNvSpPr/>
          <p:nvPr/>
        </p:nvSpPr>
        <p:spPr>
          <a:xfrm>
            <a:off x="4879322" y="2511113"/>
            <a:ext cx="970401" cy="290849"/>
          </a:xfrm>
          <a:prstGeom prst="rect">
            <a:avLst/>
          </a:prstGeom>
        </p:spPr>
        <p:txBody>
          <a:bodyPr wrap="square" lIns="0" tIns="0" rIns="0" bIns="0">
            <a:spAutoFit/>
          </a:bodyPr>
          <a:lstStyle/>
          <a:p>
            <a:pPr algn="ctr" defTabSz="685783">
              <a:lnSpc>
                <a:spcPct val="90000"/>
              </a:lnSpc>
              <a:spcBef>
                <a:spcPts val="1800"/>
              </a:spcBef>
              <a:spcAft>
                <a:spcPct val="0"/>
              </a:spcAft>
              <a:defRPr/>
            </a:pPr>
            <a:r>
              <a:rPr lang="de" sz="1050" b="1">
                <a:solidFill>
                  <a:srgbClr val="2F3651"/>
                </a:solidFill>
                <a:uFill>
                  <a:solidFill>
                    <a:prstClr val="black">
                      <a:alpha val="0"/>
                    </a:prstClr>
                  </a:solidFill>
                </a:uFill>
                <a:ea typeface="Arial"/>
                <a:cs typeface="Arial"/>
              </a:rPr>
              <a:t>Veränderte Betazelle</a:t>
            </a:r>
          </a:p>
        </p:txBody>
      </p:sp>
      <p:sp>
        <p:nvSpPr>
          <p:cNvPr id="5264" name="Rectangle 1432">
            <a:extLst>
              <a:ext uri="{FF2B5EF4-FFF2-40B4-BE49-F238E27FC236}">
                <a16:creationId xmlns:a16="http://schemas.microsoft.com/office/drawing/2014/main" id="{FA745BD9-9A1C-1252-5627-A8CC29685858}"/>
              </a:ext>
            </a:extLst>
          </p:cNvPr>
          <p:cNvSpPr/>
          <p:nvPr/>
        </p:nvSpPr>
        <p:spPr>
          <a:xfrm>
            <a:off x="4615316" y="988518"/>
            <a:ext cx="1661057" cy="373949"/>
          </a:xfrm>
          <a:prstGeom prst="rect">
            <a:avLst/>
          </a:prstGeom>
        </p:spPr>
        <p:txBody>
          <a:bodyPr wrap="square" lIns="0" tIns="0" rIns="0" bIns="0">
            <a:spAutoFit/>
          </a:bodyPr>
          <a:lstStyle/>
          <a:p>
            <a:pPr algn="ctr" defTabSz="685783">
              <a:lnSpc>
                <a:spcPct val="90000"/>
              </a:lnSpc>
              <a:spcBef>
                <a:spcPts val="1800"/>
              </a:spcBef>
              <a:spcAft>
                <a:spcPct val="0"/>
              </a:spcAft>
              <a:defRPr/>
            </a:pPr>
            <a:r>
              <a:rPr lang="de" sz="900">
                <a:solidFill>
                  <a:srgbClr val="2F3651"/>
                </a:solidFill>
                <a:uFill>
                  <a:solidFill>
                    <a:prstClr val="black">
                      <a:alpha val="0"/>
                    </a:prstClr>
                  </a:solidFill>
                </a:uFill>
                <a:ea typeface="Arial"/>
                <a:cs typeface="Arial"/>
              </a:rPr>
              <a:t>Betazellen werden zunehmend </a:t>
            </a:r>
            <a:r>
              <a:rPr lang="de" sz="900" b="1">
                <a:solidFill>
                  <a:srgbClr val="7030A0"/>
                </a:solidFill>
                <a:uFill>
                  <a:solidFill>
                    <a:prstClr val="black">
                      <a:alpha val="0"/>
                    </a:prstClr>
                  </a:solidFill>
                </a:uFill>
                <a:ea typeface="Arial"/>
                <a:cs typeface="Arial"/>
              </a:rPr>
              <a:t>beschädigt</a:t>
            </a:r>
            <a:r>
              <a:rPr lang="de" sz="900">
                <a:solidFill>
                  <a:srgbClr val="7030A0"/>
                </a:solidFill>
                <a:uFill>
                  <a:solidFill>
                    <a:prstClr val="black">
                      <a:alpha val="0"/>
                    </a:prstClr>
                  </a:solidFill>
                </a:uFill>
                <a:ea typeface="Arial"/>
                <a:cs typeface="Arial"/>
              </a:rPr>
              <a:t> </a:t>
            </a:r>
            <a:r>
              <a:rPr lang="de" sz="900" b="1">
                <a:solidFill>
                  <a:srgbClr val="7030A0"/>
                </a:solidFill>
                <a:uFill>
                  <a:solidFill>
                    <a:prstClr val="black">
                      <a:alpha val="0"/>
                    </a:prstClr>
                  </a:solidFill>
                </a:uFill>
                <a:ea typeface="Arial"/>
                <a:cs typeface="Arial"/>
              </a:rPr>
              <a:t>oder zerstört</a:t>
            </a:r>
          </a:p>
        </p:txBody>
      </p:sp>
      <p:grpSp>
        <p:nvGrpSpPr>
          <p:cNvPr id="5265" name="Group 1382">
            <a:extLst>
              <a:ext uri="{FF2B5EF4-FFF2-40B4-BE49-F238E27FC236}">
                <a16:creationId xmlns:a16="http://schemas.microsoft.com/office/drawing/2014/main" id="{E40F9EE0-BD29-04E5-965B-F4A7F1D4C85E}"/>
              </a:ext>
            </a:extLst>
          </p:cNvPr>
          <p:cNvGrpSpPr/>
          <p:nvPr/>
        </p:nvGrpSpPr>
        <p:grpSpPr>
          <a:xfrm>
            <a:off x="5125438" y="3546337"/>
            <a:ext cx="811574" cy="753123"/>
            <a:chOff x="9253918" y="4814868"/>
            <a:chExt cx="1082097" cy="1004164"/>
          </a:xfrm>
        </p:grpSpPr>
        <p:pic>
          <p:nvPicPr>
            <p:cNvPr id="5266" name="Graphic 1374">
              <a:extLst>
                <a:ext uri="{FF2B5EF4-FFF2-40B4-BE49-F238E27FC236}">
                  <a16:creationId xmlns:a16="http://schemas.microsoft.com/office/drawing/2014/main" id="{A181CA69-283B-9C8A-6C5D-10C0805FFD7B}"/>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l="8637" r="11138" b="21020"/>
            <a:stretch>
              <a:fillRect/>
            </a:stretch>
          </p:blipFill>
          <p:spPr>
            <a:xfrm>
              <a:off x="9662549" y="5204795"/>
              <a:ext cx="417146" cy="410676"/>
            </a:xfrm>
            <a:prstGeom prst="rect">
              <a:avLst/>
            </a:prstGeom>
          </p:spPr>
        </p:pic>
        <p:pic>
          <p:nvPicPr>
            <p:cNvPr id="5267" name="Graphic 1363">
              <a:extLst>
                <a:ext uri="{FF2B5EF4-FFF2-40B4-BE49-F238E27FC236}">
                  <a16:creationId xmlns:a16="http://schemas.microsoft.com/office/drawing/2014/main" id="{353707B8-A79E-DB89-DEB0-716545F0B49A}"/>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l="8637" r="11138" b="21020"/>
            <a:stretch>
              <a:fillRect/>
            </a:stretch>
          </p:blipFill>
          <p:spPr>
            <a:xfrm>
              <a:off x="9253918" y="5195330"/>
              <a:ext cx="417147" cy="410676"/>
            </a:xfrm>
            <a:prstGeom prst="rect">
              <a:avLst/>
            </a:prstGeom>
          </p:spPr>
        </p:pic>
        <p:pic>
          <p:nvPicPr>
            <p:cNvPr id="5268" name="Graphic 1364">
              <a:extLst>
                <a:ext uri="{FF2B5EF4-FFF2-40B4-BE49-F238E27FC236}">
                  <a16:creationId xmlns:a16="http://schemas.microsoft.com/office/drawing/2014/main" id="{22CB5F44-661D-8BCA-A22F-B773F796BB67}"/>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l="8637" r="11138" b="21020"/>
            <a:stretch>
              <a:fillRect/>
            </a:stretch>
          </p:blipFill>
          <p:spPr>
            <a:xfrm>
              <a:off x="9561081" y="4988082"/>
              <a:ext cx="278063" cy="273749"/>
            </a:xfrm>
            <a:prstGeom prst="rect">
              <a:avLst/>
            </a:prstGeom>
          </p:spPr>
        </p:pic>
        <p:pic>
          <p:nvPicPr>
            <p:cNvPr id="5269" name="Graphic 1365">
              <a:extLst>
                <a:ext uri="{FF2B5EF4-FFF2-40B4-BE49-F238E27FC236}">
                  <a16:creationId xmlns:a16="http://schemas.microsoft.com/office/drawing/2014/main" id="{25CB817B-A979-E2B3-3F86-B572914DC5CB}"/>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l="8637" r="11138" b="21020"/>
            <a:stretch>
              <a:fillRect/>
            </a:stretch>
          </p:blipFill>
          <p:spPr>
            <a:xfrm>
              <a:off x="9989732" y="4956763"/>
              <a:ext cx="346283" cy="340912"/>
            </a:xfrm>
            <a:prstGeom prst="rect">
              <a:avLst/>
            </a:prstGeom>
          </p:spPr>
        </p:pic>
        <p:pic>
          <p:nvPicPr>
            <p:cNvPr id="5270" name="Graphic 2645">
              <a:extLst>
                <a:ext uri="{FF2B5EF4-FFF2-40B4-BE49-F238E27FC236}">
                  <a16:creationId xmlns:a16="http://schemas.microsoft.com/office/drawing/2014/main" id="{EB4E5793-8964-A8A1-CC9E-F6E7BF53F388}"/>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l="8637" r="11138" b="21020"/>
            <a:stretch>
              <a:fillRect/>
            </a:stretch>
          </p:blipFill>
          <p:spPr>
            <a:xfrm>
              <a:off x="9670288" y="5545283"/>
              <a:ext cx="278063" cy="273749"/>
            </a:xfrm>
            <a:prstGeom prst="rect">
              <a:avLst/>
            </a:prstGeom>
          </p:spPr>
        </p:pic>
        <p:pic>
          <p:nvPicPr>
            <p:cNvPr id="5271" name="Graphic 2646">
              <a:extLst>
                <a:ext uri="{FF2B5EF4-FFF2-40B4-BE49-F238E27FC236}">
                  <a16:creationId xmlns:a16="http://schemas.microsoft.com/office/drawing/2014/main" id="{8179FF82-B20D-7E13-99C3-B98EE3A7A831}"/>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l="8637" r="11138" b="21020"/>
            <a:stretch>
              <a:fillRect/>
            </a:stretch>
          </p:blipFill>
          <p:spPr>
            <a:xfrm>
              <a:off x="9749181" y="4814868"/>
              <a:ext cx="278063" cy="273749"/>
            </a:xfrm>
            <a:prstGeom prst="rect">
              <a:avLst/>
            </a:prstGeom>
          </p:spPr>
        </p:pic>
        <p:pic>
          <p:nvPicPr>
            <p:cNvPr id="5272" name="Graphic 2648">
              <a:extLst>
                <a:ext uri="{FF2B5EF4-FFF2-40B4-BE49-F238E27FC236}">
                  <a16:creationId xmlns:a16="http://schemas.microsoft.com/office/drawing/2014/main" id="{466A4A15-B9C5-353F-9BAA-EA0D5AE0CEAB}"/>
                </a:ext>
              </a:extLst>
            </p:cNvPr>
            <p:cNvPicPr>
              <a:picLocks noChangeAspect="1"/>
            </p:cNvPicPr>
            <p:nvPr/>
          </p:nvPicPr>
          <p:blipFill>
            <a:blip r:embed="rId20">
              <a:extLst>
                <a:ext uri="{28A0092B-C50C-407E-A947-70E740481C1C}">
                  <a14:useLocalDpi xmlns:a14="http://schemas.microsoft.com/office/drawing/2010/main" val="0"/>
                </a:ext>
                <a:ext uri="{96DAC541-7B7A-43D3-8B79-37D633B846F1}">
                  <asvg:svgBlip xmlns:asvg="http://schemas.microsoft.com/office/drawing/2016/SVG/main" r:embed="rId21"/>
                </a:ext>
              </a:extLst>
            </a:blip>
            <a:srcRect l="8637" r="11138" b="21020"/>
            <a:stretch>
              <a:fillRect/>
            </a:stretch>
          </p:blipFill>
          <p:spPr>
            <a:xfrm>
              <a:off x="10018281" y="5445282"/>
              <a:ext cx="278063" cy="273749"/>
            </a:xfrm>
            <a:prstGeom prst="rect">
              <a:avLst/>
            </a:prstGeom>
          </p:spPr>
        </p:pic>
      </p:grpSp>
      <p:pic>
        <p:nvPicPr>
          <p:cNvPr id="5273" name="Graphic 900">
            <a:extLst>
              <a:ext uri="{FF2B5EF4-FFF2-40B4-BE49-F238E27FC236}">
                <a16:creationId xmlns:a16="http://schemas.microsoft.com/office/drawing/2014/main" id="{F572EC2E-9E36-C270-AA61-4247058353FF}"/>
              </a:ext>
            </a:extLst>
          </p:cNvPr>
          <p:cNvPicPr>
            <a:picLocks noChangeAspect="1"/>
          </p:cNvPicPr>
          <p:nvPr/>
        </p:nvPicPr>
        <p:blipFill>
          <a:blip r:embed="rId18">
            <a:extLst>
              <a:ext uri="{28A0092B-C50C-407E-A947-70E740481C1C}">
                <a14:useLocalDpi xmlns:a14="http://schemas.microsoft.com/office/drawing/2010/main" val="0"/>
              </a:ext>
            </a:extLst>
          </a:blip>
          <a:stretch>
            <a:fillRect/>
          </a:stretch>
        </p:blipFill>
        <p:spPr>
          <a:xfrm rot="1470927">
            <a:off x="7517710" y="2748422"/>
            <a:ext cx="178966" cy="137580"/>
          </a:xfrm>
          <a:prstGeom prst="rect">
            <a:avLst/>
          </a:prstGeom>
        </p:spPr>
      </p:pic>
      <p:grpSp>
        <p:nvGrpSpPr>
          <p:cNvPr id="5274" name="Group 1400">
            <a:extLst>
              <a:ext uri="{FF2B5EF4-FFF2-40B4-BE49-F238E27FC236}">
                <a16:creationId xmlns:a16="http://schemas.microsoft.com/office/drawing/2014/main" id="{804D08FE-6AE4-CB32-01FA-216C7DB58082}"/>
              </a:ext>
            </a:extLst>
          </p:cNvPr>
          <p:cNvGrpSpPr/>
          <p:nvPr/>
        </p:nvGrpSpPr>
        <p:grpSpPr>
          <a:xfrm>
            <a:off x="308092" y="3581292"/>
            <a:ext cx="2130340" cy="213960"/>
            <a:chOff x="8184514" y="5264933"/>
            <a:chExt cx="2301075" cy="225431"/>
          </a:xfrm>
        </p:grpSpPr>
        <p:pic>
          <p:nvPicPr>
            <p:cNvPr id="5275" name="Graphic 1404">
              <a:extLst>
                <a:ext uri="{FF2B5EF4-FFF2-40B4-BE49-F238E27FC236}">
                  <a16:creationId xmlns:a16="http://schemas.microsoft.com/office/drawing/2014/main" id="{2A40DB06-69BE-0ED0-6791-247E5D01E65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184514" y="5264933"/>
              <a:ext cx="233915" cy="225431"/>
            </a:xfrm>
            <a:prstGeom prst="rect">
              <a:avLst/>
            </a:prstGeom>
          </p:spPr>
        </p:pic>
        <p:sp>
          <p:nvSpPr>
            <p:cNvPr id="5276" name="TextBox 1405">
              <a:extLst>
                <a:ext uri="{FF2B5EF4-FFF2-40B4-BE49-F238E27FC236}">
                  <a16:creationId xmlns:a16="http://schemas.microsoft.com/office/drawing/2014/main" id="{3446F340-096B-16FF-E07C-C257BD9050A0}"/>
                </a:ext>
              </a:extLst>
            </p:cNvPr>
            <p:cNvSpPr txBox="1"/>
            <p:nvPr/>
          </p:nvSpPr>
          <p:spPr>
            <a:xfrm>
              <a:off x="8492659" y="5293560"/>
              <a:ext cx="1992930" cy="145924"/>
            </a:xfrm>
            <a:prstGeom prst="rect">
              <a:avLst/>
            </a:prstGeom>
            <a:noFill/>
          </p:spPr>
          <p:txBody>
            <a:bodyPr wrap="none" lIns="0" tIns="0" rIns="0" bIns="0" rtlCol="0">
              <a:spAutoFit/>
            </a:bodyPr>
            <a:lstStyle/>
            <a:p>
              <a:pPr defTabSz="914355">
                <a:spcBef>
                  <a:spcPct val="0"/>
                </a:spcBef>
                <a:spcAft>
                  <a:spcPct val="0"/>
                </a:spcAft>
                <a:defRPr/>
              </a:pPr>
              <a:r>
                <a:rPr lang="de" sz="900">
                  <a:solidFill>
                    <a:srgbClr val="2F3651"/>
                  </a:solidFill>
                  <a:uFill>
                    <a:solidFill>
                      <a:prstClr val="black">
                        <a:alpha val="0"/>
                      </a:prstClr>
                    </a:solidFill>
                  </a:uFill>
                  <a:ea typeface="Arial"/>
                  <a:cs typeface="Arial"/>
                </a:rPr>
                <a:t>Insulin-produzierende Betazelle</a:t>
              </a:r>
            </a:p>
          </p:txBody>
        </p:sp>
      </p:grpSp>
      <p:grpSp>
        <p:nvGrpSpPr>
          <p:cNvPr id="5277" name="Group 1401">
            <a:extLst>
              <a:ext uri="{FF2B5EF4-FFF2-40B4-BE49-F238E27FC236}">
                <a16:creationId xmlns:a16="http://schemas.microsoft.com/office/drawing/2014/main" id="{B548AB2B-DE5D-BCBB-98F7-6D2CC85886C4}"/>
              </a:ext>
            </a:extLst>
          </p:cNvPr>
          <p:cNvGrpSpPr/>
          <p:nvPr/>
        </p:nvGrpSpPr>
        <p:grpSpPr>
          <a:xfrm>
            <a:off x="308244" y="3893398"/>
            <a:ext cx="2341788" cy="213257"/>
            <a:chOff x="8191428" y="5539502"/>
            <a:chExt cx="2529466" cy="224690"/>
          </a:xfrm>
        </p:grpSpPr>
        <p:sp>
          <p:nvSpPr>
            <p:cNvPr id="5278" name="TextBox 1402">
              <a:extLst>
                <a:ext uri="{FF2B5EF4-FFF2-40B4-BE49-F238E27FC236}">
                  <a16:creationId xmlns:a16="http://schemas.microsoft.com/office/drawing/2014/main" id="{DB59A3CC-9581-B256-C105-B26076CF9EE9}"/>
                </a:ext>
              </a:extLst>
            </p:cNvPr>
            <p:cNvSpPr txBox="1"/>
            <p:nvPr/>
          </p:nvSpPr>
          <p:spPr>
            <a:xfrm>
              <a:off x="8499415" y="5566733"/>
              <a:ext cx="2221479" cy="145924"/>
            </a:xfrm>
            <a:prstGeom prst="rect">
              <a:avLst/>
            </a:prstGeom>
            <a:noFill/>
          </p:spPr>
          <p:txBody>
            <a:bodyPr wrap="none" lIns="0" tIns="0" rIns="0" bIns="0" rtlCol="0">
              <a:spAutoFit/>
            </a:bodyPr>
            <a:lstStyle/>
            <a:p>
              <a:pPr defTabSz="914355">
                <a:spcBef>
                  <a:spcPct val="0"/>
                </a:spcBef>
                <a:spcAft>
                  <a:spcPct val="0"/>
                </a:spcAft>
                <a:defRPr/>
              </a:pPr>
              <a:r>
                <a:rPr lang="de" sz="900">
                  <a:solidFill>
                    <a:srgbClr val="2F3651"/>
                  </a:solidFill>
                  <a:uFill>
                    <a:solidFill>
                      <a:prstClr val="black">
                        <a:alpha val="0"/>
                      </a:prstClr>
                    </a:solidFill>
                  </a:uFill>
                  <a:ea typeface="Arial"/>
                  <a:cs typeface="Arial"/>
                </a:rPr>
                <a:t>Glucagon-produzierende Alphazelle</a:t>
              </a:r>
            </a:p>
          </p:txBody>
        </p:sp>
        <p:pic>
          <p:nvPicPr>
            <p:cNvPr id="5279" name="Graphic 1403">
              <a:extLst>
                <a:ext uri="{FF2B5EF4-FFF2-40B4-BE49-F238E27FC236}">
                  <a16:creationId xmlns:a16="http://schemas.microsoft.com/office/drawing/2014/main" id="{7643219C-C7F3-F1A8-DCCB-802BCE7724CE}"/>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8191428" y="5539502"/>
              <a:ext cx="245643" cy="224690"/>
            </a:xfrm>
            <a:prstGeom prst="rect">
              <a:avLst/>
            </a:prstGeom>
          </p:spPr>
        </p:pic>
      </p:grpSp>
      <p:sp>
        <p:nvSpPr>
          <p:cNvPr id="5280" name="TextBox 1416">
            <a:extLst>
              <a:ext uri="{FF2B5EF4-FFF2-40B4-BE49-F238E27FC236}">
                <a16:creationId xmlns:a16="http://schemas.microsoft.com/office/drawing/2014/main" id="{FC42B5C2-3BA1-7EE7-681A-D8FC15B3469B}"/>
              </a:ext>
            </a:extLst>
          </p:cNvPr>
          <p:cNvSpPr txBox="1"/>
          <p:nvPr/>
        </p:nvSpPr>
        <p:spPr>
          <a:xfrm>
            <a:off x="3068848" y="3917776"/>
            <a:ext cx="1183016" cy="138499"/>
          </a:xfrm>
          <a:prstGeom prst="rect">
            <a:avLst/>
          </a:prstGeom>
          <a:noFill/>
        </p:spPr>
        <p:txBody>
          <a:bodyPr wrap="none" lIns="0" tIns="0" rIns="0" bIns="0" rtlCol="0">
            <a:spAutoFit/>
          </a:bodyPr>
          <a:lstStyle/>
          <a:p>
            <a:pPr defTabSz="914355">
              <a:spcBef>
                <a:spcPct val="0"/>
              </a:spcBef>
              <a:spcAft>
                <a:spcPct val="0"/>
              </a:spcAft>
              <a:defRPr/>
            </a:pPr>
            <a:r>
              <a:rPr lang="de" sz="900">
                <a:solidFill>
                  <a:srgbClr val="2F3651"/>
                </a:solidFill>
                <a:uFill>
                  <a:solidFill>
                    <a:prstClr val="black">
                      <a:alpha val="0"/>
                    </a:prstClr>
                  </a:solidFill>
                </a:uFill>
                <a:ea typeface="Arial"/>
                <a:cs typeface="Arial"/>
              </a:rPr>
              <a:t>Autoreaktive T-Zelle</a:t>
            </a:r>
          </a:p>
        </p:txBody>
      </p:sp>
      <p:grpSp>
        <p:nvGrpSpPr>
          <p:cNvPr id="5281" name="Gruppo 1348">
            <a:extLst>
              <a:ext uri="{FF2B5EF4-FFF2-40B4-BE49-F238E27FC236}">
                <a16:creationId xmlns:a16="http://schemas.microsoft.com/office/drawing/2014/main" id="{430F15B3-8E2E-6FCB-E14F-D773AA072169}"/>
              </a:ext>
            </a:extLst>
          </p:cNvPr>
          <p:cNvGrpSpPr/>
          <p:nvPr/>
        </p:nvGrpSpPr>
        <p:grpSpPr>
          <a:xfrm>
            <a:off x="315199" y="4229888"/>
            <a:ext cx="2172176" cy="205967"/>
            <a:chOff x="3725546" y="5024242"/>
            <a:chExt cx="2896234" cy="274622"/>
          </a:xfrm>
        </p:grpSpPr>
        <p:sp>
          <p:nvSpPr>
            <p:cNvPr id="5282" name="TextBox 1414">
              <a:extLst>
                <a:ext uri="{FF2B5EF4-FFF2-40B4-BE49-F238E27FC236}">
                  <a16:creationId xmlns:a16="http://schemas.microsoft.com/office/drawing/2014/main" id="{4F856B66-2D21-31F3-1809-35A0677C9F07}"/>
                </a:ext>
              </a:extLst>
            </p:cNvPr>
            <p:cNvSpPr txBox="1"/>
            <p:nvPr/>
          </p:nvSpPr>
          <p:spPr>
            <a:xfrm>
              <a:off x="4081693" y="5053831"/>
              <a:ext cx="2540087" cy="184665"/>
            </a:xfrm>
            <a:prstGeom prst="rect">
              <a:avLst/>
            </a:prstGeom>
            <a:noFill/>
          </p:spPr>
          <p:txBody>
            <a:bodyPr wrap="square" lIns="0" tIns="0" rIns="0" bIns="0" rtlCol="0">
              <a:spAutoFit/>
            </a:bodyPr>
            <a:lstStyle/>
            <a:p>
              <a:pPr marL="0" marR="0" lvl="0" indent="0" defTabSz="914355" eaLnBrk="1" fontAlgn="auto" latinLnBrk="0" hangingPunct="1">
                <a:lnSpc>
                  <a:spcPct val="100000"/>
                </a:lnSpc>
                <a:spcBef>
                  <a:spcPct val="0"/>
                </a:spcBef>
                <a:spcAft>
                  <a:spcPct val="0"/>
                </a:spcAft>
                <a:buClrTx/>
                <a:buSzTx/>
                <a:buFontTx/>
                <a:buNone/>
                <a:tabLst/>
                <a:defRPr/>
              </a:pPr>
              <a:r>
                <a:rPr kumimoji="0" lang="de" sz="900" b="0" i="0" u="none" strike="noStrike" kern="0" cap="none" spc="0" normalizeH="0" baseline="0" noProof="0">
                  <a:ln>
                    <a:noFill/>
                  </a:ln>
                  <a:solidFill>
                    <a:srgbClr val="2F3651"/>
                  </a:solidFill>
                  <a:effectLst/>
                  <a:uLnTx/>
                  <a:uFill>
                    <a:solidFill>
                      <a:prstClr val="black">
                        <a:alpha val="0"/>
                      </a:prstClr>
                    </a:solidFill>
                  </a:uFill>
                  <a:ea typeface="Arial"/>
                  <a:cs typeface="Arial"/>
                </a:rPr>
                <a:t>Veränderte Betazelle</a:t>
              </a:r>
            </a:p>
          </p:txBody>
        </p:sp>
        <p:grpSp>
          <p:nvGrpSpPr>
            <p:cNvPr id="5283" name="Graphic 1949">
              <a:extLst>
                <a:ext uri="{FF2B5EF4-FFF2-40B4-BE49-F238E27FC236}">
                  <a16:creationId xmlns:a16="http://schemas.microsoft.com/office/drawing/2014/main" id="{46FD35AA-FF39-F960-8B33-892CDAAD494A}"/>
                </a:ext>
              </a:extLst>
            </p:cNvPr>
            <p:cNvGrpSpPr/>
            <p:nvPr/>
          </p:nvGrpSpPr>
          <p:grpSpPr>
            <a:xfrm>
              <a:off x="3725546" y="5024242"/>
              <a:ext cx="269850" cy="274622"/>
              <a:chOff x="3225249" y="5524095"/>
              <a:chExt cx="218608" cy="217009"/>
            </a:xfrm>
          </p:grpSpPr>
          <p:sp>
            <p:nvSpPr>
              <p:cNvPr id="5284" name="Freeform 11">
                <a:extLst>
                  <a:ext uri="{FF2B5EF4-FFF2-40B4-BE49-F238E27FC236}">
                    <a16:creationId xmlns:a16="http://schemas.microsoft.com/office/drawing/2014/main" id="{D111D4B2-5C2C-47E7-BBDB-2B03D33F8342}"/>
                  </a:ext>
                </a:extLst>
              </p:cNvPr>
              <p:cNvSpPr/>
              <p:nvPr/>
            </p:nvSpPr>
            <p:spPr>
              <a:xfrm>
                <a:off x="3225249" y="5524095"/>
                <a:ext cx="218608" cy="217009"/>
              </a:xfrm>
              <a:custGeom>
                <a:avLst/>
                <a:gdLst>
                  <a:gd name="connsiteX0" fmla="*/ 68288 w 202907"/>
                  <a:gd name="connsiteY0" fmla="*/ 10290 h 219618"/>
                  <a:gd name="connsiteX1" fmla="*/ 79756 w 202907"/>
                  <a:gd name="connsiteY1" fmla="*/ 2515 h 219618"/>
                  <a:gd name="connsiteX2" fmla="*/ 98140 w 202907"/>
                  <a:gd name="connsiteY2" fmla="*/ 251 h 219618"/>
                  <a:gd name="connsiteX3" fmla="*/ 157916 w 202907"/>
                  <a:gd name="connsiteY3" fmla="*/ 25610 h 219618"/>
                  <a:gd name="connsiteX4" fmla="*/ 187322 w 202907"/>
                  <a:gd name="connsiteY4" fmla="*/ 43644 h 219618"/>
                  <a:gd name="connsiteX5" fmla="*/ 199578 w 202907"/>
                  <a:gd name="connsiteY5" fmla="*/ 54455 h 219618"/>
                  <a:gd name="connsiteX6" fmla="*/ 202774 w 202907"/>
                  <a:gd name="connsiteY6" fmla="*/ 76066 h 219618"/>
                  <a:gd name="connsiteX7" fmla="*/ 200095 w 202907"/>
                  <a:gd name="connsiteY7" fmla="*/ 118558 h 219618"/>
                  <a:gd name="connsiteX8" fmla="*/ 191979 w 202907"/>
                  <a:gd name="connsiteY8" fmla="*/ 164646 h 219618"/>
                  <a:gd name="connsiteX9" fmla="*/ 166416 w 202907"/>
                  <a:gd name="connsiteY9" fmla="*/ 200385 h 219618"/>
                  <a:gd name="connsiteX10" fmla="*/ 137527 w 202907"/>
                  <a:gd name="connsiteY10" fmla="*/ 209672 h 219618"/>
                  <a:gd name="connsiteX11" fmla="*/ 102308 w 202907"/>
                  <a:gd name="connsiteY11" fmla="*/ 216265 h 219618"/>
                  <a:gd name="connsiteX12" fmla="*/ 51821 w 202907"/>
                  <a:gd name="connsiteY12" fmla="*/ 214942 h 219618"/>
                  <a:gd name="connsiteX13" fmla="*/ 20497 w 202907"/>
                  <a:gd name="connsiteY13" fmla="*/ 182550 h 219618"/>
                  <a:gd name="connsiteX14" fmla="*/ 161 w 202907"/>
                  <a:gd name="connsiteY14" fmla="*/ 126964 h 219618"/>
                  <a:gd name="connsiteX15" fmla="*/ 21416 w 202907"/>
                  <a:gd name="connsiteY15" fmla="*/ 68712 h 219618"/>
                  <a:gd name="connsiteX16" fmla="*/ 68288 w 202907"/>
                  <a:gd name="connsiteY16" fmla="*/ 10290 h 219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2907" h="219618">
                    <a:moveTo>
                      <a:pt x="68288" y="10290"/>
                    </a:moveTo>
                    <a:cubicBezTo>
                      <a:pt x="71784" y="7115"/>
                      <a:pt x="75643" y="4499"/>
                      <a:pt x="79756" y="2515"/>
                    </a:cubicBezTo>
                    <a:cubicBezTo>
                      <a:pt x="85551" y="-29"/>
                      <a:pt x="91933" y="-330"/>
                      <a:pt x="98140" y="251"/>
                    </a:cubicBezTo>
                    <a:cubicBezTo>
                      <a:pt x="119484" y="2255"/>
                      <a:pt x="139041" y="14048"/>
                      <a:pt x="157916" y="25610"/>
                    </a:cubicBezTo>
                    <a:lnTo>
                      <a:pt x="187322" y="43644"/>
                    </a:lnTo>
                    <a:cubicBezTo>
                      <a:pt x="191918" y="46460"/>
                      <a:pt x="196716" y="49475"/>
                      <a:pt x="199578" y="54455"/>
                    </a:cubicBezTo>
                    <a:cubicBezTo>
                      <a:pt x="203159" y="60657"/>
                      <a:pt x="203080" y="68642"/>
                      <a:pt x="202774" y="76066"/>
                    </a:cubicBezTo>
                    <a:cubicBezTo>
                      <a:pt x="202190" y="90254"/>
                      <a:pt x="201297" y="104418"/>
                      <a:pt x="200095" y="118558"/>
                    </a:cubicBezTo>
                    <a:cubicBezTo>
                      <a:pt x="198738" y="134198"/>
                      <a:pt x="196961" y="149988"/>
                      <a:pt x="191979" y="164646"/>
                    </a:cubicBezTo>
                    <a:cubicBezTo>
                      <a:pt x="186998" y="179304"/>
                      <a:pt x="178480" y="192880"/>
                      <a:pt x="166416" y="200385"/>
                    </a:cubicBezTo>
                    <a:cubicBezTo>
                      <a:pt x="157574" y="205885"/>
                      <a:pt x="147437" y="207819"/>
                      <a:pt x="137527" y="209672"/>
                    </a:cubicBezTo>
                    <a:lnTo>
                      <a:pt x="102308" y="216265"/>
                    </a:lnTo>
                    <a:cubicBezTo>
                      <a:pt x="85455" y="219421"/>
                      <a:pt x="67579" y="222427"/>
                      <a:pt x="51821" y="214942"/>
                    </a:cubicBezTo>
                    <a:cubicBezTo>
                      <a:pt x="38689" y="208701"/>
                      <a:pt x="28744" y="195906"/>
                      <a:pt x="20497" y="182550"/>
                    </a:cubicBezTo>
                    <a:cubicBezTo>
                      <a:pt x="10228" y="165959"/>
                      <a:pt x="1561" y="147283"/>
                      <a:pt x="161" y="126964"/>
                    </a:cubicBezTo>
                    <a:cubicBezTo>
                      <a:pt x="-1529" y="102277"/>
                      <a:pt x="10430" y="87699"/>
                      <a:pt x="21416" y="68712"/>
                    </a:cubicBezTo>
                    <a:cubicBezTo>
                      <a:pt x="34425" y="46229"/>
                      <a:pt x="49212" y="26471"/>
                      <a:pt x="68288" y="10290"/>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r>
                  <a:rPr kumimoji="0" lang="en-US" sz="600" b="0" i="0" u="none" strike="noStrike" kern="0" cap="none" spc="0" normalizeH="0" baseline="0" noProof="0">
                    <a:ln>
                      <a:noFill/>
                    </a:ln>
                    <a:solidFill>
                      <a:srgbClr val="2F3651"/>
                    </a:solidFill>
                    <a:effectLst/>
                    <a:uLnTx/>
                    <a:uFillTx/>
                    <a:ea typeface="Calibri" panose="020F0502020204030204"/>
                    <a:cs typeface="Arial" panose="020B0604020202020204" pitchFamily="34" charset="0"/>
                  </a:rPr>
                  <a:t> </a:t>
                </a:r>
              </a:p>
            </p:txBody>
          </p:sp>
          <p:sp>
            <p:nvSpPr>
              <p:cNvPr id="5285" name="Freeform 12">
                <a:extLst>
                  <a:ext uri="{FF2B5EF4-FFF2-40B4-BE49-F238E27FC236}">
                    <a16:creationId xmlns:a16="http://schemas.microsoft.com/office/drawing/2014/main" id="{035CF68C-AF61-3204-A191-A7867D7C7F7D}"/>
                  </a:ext>
                </a:extLst>
              </p:cNvPr>
              <p:cNvSpPr/>
              <p:nvPr/>
            </p:nvSpPr>
            <p:spPr>
              <a:xfrm>
                <a:off x="3299384" y="5576687"/>
                <a:ext cx="86669" cy="110211"/>
              </a:xfrm>
              <a:custGeom>
                <a:avLst/>
                <a:gdLst>
                  <a:gd name="connsiteX0" fmla="*/ 86669 w 86669"/>
                  <a:gd name="connsiteY0" fmla="*/ 55106 h 110211"/>
                  <a:gd name="connsiteX1" fmla="*/ 43335 w 86669"/>
                  <a:gd name="connsiteY1" fmla="*/ 110211 h 110211"/>
                  <a:gd name="connsiteX2" fmla="*/ 0 w 86669"/>
                  <a:gd name="connsiteY2" fmla="*/ 55106 h 110211"/>
                  <a:gd name="connsiteX3" fmla="*/ 43335 w 86669"/>
                  <a:gd name="connsiteY3" fmla="*/ 0 h 110211"/>
                  <a:gd name="connsiteX4" fmla="*/ 86669 w 86669"/>
                  <a:gd name="connsiteY4" fmla="*/ 55106 h 1102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69" h="110211">
                    <a:moveTo>
                      <a:pt x="86669" y="55106"/>
                    </a:moveTo>
                    <a:cubicBezTo>
                      <a:pt x="86669" y="85540"/>
                      <a:pt x="67268" y="110211"/>
                      <a:pt x="43335" y="110211"/>
                    </a:cubicBezTo>
                    <a:cubicBezTo>
                      <a:pt x="19402" y="110211"/>
                      <a:pt x="0" y="85540"/>
                      <a:pt x="0" y="55106"/>
                    </a:cubicBezTo>
                    <a:cubicBezTo>
                      <a:pt x="0" y="24672"/>
                      <a:pt x="19402" y="0"/>
                      <a:pt x="43335" y="0"/>
                    </a:cubicBezTo>
                    <a:cubicBezTo>
                      <a:pt x="67268" y="0"/>
                      <a:pt x="86669" y="24672"/>
                      <a:pt x="86669" y="55106"/>
                    </a:cubicBezTo>
                    <a:close/>
                  </a:path>
                </a:pathLst>
              </a:custGeom>
              <a:solidFill>
                <a:srgbClr val="2F3651">
                  <a:lumMod val="60000"/>
                  <a:lumOff val="40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600" b="0" i="0" u="none" strike="noStrike" kern="0" cap="none" spc="0" normalizeH="0" baseline="0" noProof="0">
                  <a:ln>
                    <a:noFill/>
                  </a:ln>
                  <a:solidFill>
                    <a:srgbClr val="2F3651"/>
                  </a:solidFill>
                  <a:effectLst/>
                  <a:uLnTx/>
                  <a:uFillTx/>
                  <a:ea typeface="Calibri" panose="020F0502020204030204"/>
                  <a:cs typeface="Arial" panose="020B0604020202020204" pitchFamily="34" charset="0"/>
                </a:endParaRPr>
              </a:p>
            </p:txBody>
          </p:sp>
          <p:sp>
            <p:nvSpPr>
              <p:cNvPr id="5286" name="Freeform 13">
                <a:extLst>
                  <a:ext uri="{FF2B5EF4-FFF2-40B4-BE49-F238E27FC236}">
                    <a16:creationId xmlns:a16="http://schemas.microsoft.com/office/drawing/2014/main" id="{E2D12271-F75D-FBE0-4D1F-0F507439CD67}"/>
                  </a:ext>
                </a:extLst>
              </p:cNvPr>
              <p:cNvSpPr/>
              <p:nvPr/>
            </p:nvSpPr>
            <p:spPr>
              <a:xfrm>
                <a:off x="3369537" y="5558530"/>
                <a:ext cx="50139" cy="96274"/>
              </a:xfrm>
              <a:custGeom>
                <a:avLst/>
                <a:gdLst>
                  <a:gd name="connsiteX0" fmla="*/ 38625 w 50139"/>
                  <a:gd name="connsiteY0" fmla="*/ 20229 h 96274"/>
                  <a:gd name="connsiteX1" fmla="*/ 48762 w 50139"/>
                  <a:gd name="connsiteY1" fmla="*/ 29617 h 96274"/>
                  <a:gd name="connsiteX2" fmla="*/ 49970 w 50139"/>
                  <a:gd name="connsiteY2" fmla="*/ 38404 h 96274"/>
                  <a:gd name="connsiteX3" fmla="*/ 45497 w 50139"/>
                  <a:gd name="connsiteY3" fmla="*/ 96275 h 96274"/>
                  <a:gd name="connsiteX4" fmla="*/ 40769 w 50139"/>
                  <a:gd name="connsiteY4" fmla="*/ 49565 h 96274"/>
                  <a:gd name="connsiteX5" fmla="*/ 21886 w 50139"/>
                  <a:gd name="connsiteY5" fmla="*/ 23976 h 96274"/>
                  <a:gd name="connsiteX6" fmla="*/ 0 w 50139"/>
                  <a:gd name="connsiteY6" fmla="*/ 0 h 96274"/>
                  <a:gd name="connsiteX7" fmla="*/ 38625 w 50139"/>
                  <a:gd name="connsiteY7" fmla="*/ 20229 h 96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139" h="96274">
                    <a:moveTo>
                      <a:pt x="38625" y="20229"/>
                    </a:moveTo>
                    <a:cubicBezTo>
                      <a:pt x="42625" y="22423"/>
                      <a:pt x="46924" y="24988"/>
                      <a:pt x="48762" y="29617"/>
                    </a:cubicBezTo>
                    <a:cubicBezTo>
                      <a:pt x="49839" y="32332"/>
                      <a:pt x="49918" y="35418"/>
                      <a:pt x="49970" y="38404"/>
                    </a:cubicBezTo>
                    <a:cubicBezTo>
                      <a:pt x="50321" y="57861"/>
                      <a:pt x="50618" y="77719"/>
                      <a:pt x="45497" y="96275"/>
                    </a:cubicBezTo>
                    <a:cubicBezTo>
                      <a:pt x="41120" y="81336"/>
                      <a:pt x="45497" y="64363"/>
                      <a:pt x="40769" y="49565"/>
                    </a:cubicBezTo>
                    <a:cubicBezTo>
                      <a:pt x="37303" y="38704"/>
                      <a:pt x="29564" y="30989"/>
                      <a:pt x="21886" y="23976"/>
                    </a:cubicBezTo>
                    <a:cubicBezTo>
                      <a:pt x="15154" y="17834"/>
                      <a:pt x="2626" y="9759"/>
                      <a:pt x="0" y="0"/>
                    </a:cubicBezTo>
                    <a:cubicBezTo>
                      <a:pt x="13009" y="3687"/>
                      <a:pt x="26473" y="13536"/>
                      <a:pt x="38625" y="20229"/>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600" b="0" i="0" u="none" strike="noStrike" kern="0" cap="none" spc="0" normalizeH="0" baseline="0" noProof="0">
                  <a:ln>
                    <a:noFill/>
                  </a:ln>
                  <a:solidFill>
                    <a:srgbClr val="2F3651"/>
                  </a:solidFill>
                  <a:effectLst/>
                  <a:uLnTx/>
                  <a:uFillTx/>
                  <a:ea typeface="Calibri" panose="020F0502020204030204"/>
                  <a:cs typeface="Arial" panose="020B0604020202020204" pitchFamily="34" charset="0"/>
                </a:endParaRPr>
              </a:p>
            </p:txBody>
          </p:sp>
        </p:grpSp>
      </p:grpSp>
      <p:grpSp>
        <p:nvGrpSpPr>
          <p:cNvPr id="5287" name="Gruppo 1350">
            <a:extLst>
              <a:ext uri="{FF2B5EF4-FFF2-40B4-BE49-F238E27FC236}">
                <a16:creationId xmlns:a16="http://schemas.microsoft.com/office/drawing/2014/main" id="{26CB9A18-49B6-B06D-69C5-E169D9C058AD}"/>
              </a:ext>
            </a:extLst>
          </p:cNvPr>
          <p:cNvGrpSpPr/>
          <p:nvPr/>
        </p:nvGrpSpPr>
        <p:grpSpPr>
          <a:xfrm>
            <a:off x="2690710" y="4168798"/>
            <a:ext cx="1545289" cy="240130"/>
            <a:chOff x="5096388" y="5491843"/>
            <a:chExt cx="2060386" cy="320175"/>
          </a:xfrm>
        </p:grpSpPr>
        <p:sp>
          <p:nvSpPr>
            <p:cNvPr id="5288" name="TextBox 2650">
              <a:extLst>
                <a:ext uri="{FF2B5EF4-FFF2-40B4-BE49-F238E27FC236}">
                  <a16:creationId xmlns:a16="http://schemas.microsoft.com/office/drawing/2014/main" id="{B257A3F4-5CCF-CCD6-5B11-39A7FA515CAB}"/>
                </a:ext>
              </a:extLst>
            </p:cNvPr>
            <p:cNvSpPr txBox="1"/>
            <p:nvPr/>
          </p:nvSpPr>
          <p:spPr>
            <a:xfrm>
              <a:off x="5620027" y="5558646"/>
              <a:ext cx="1536747" cy="184666"/>
            </a:xfrm>
            <a:prstGeom prst="rect">
              <a:avLst/>
            </a:prstGeom>
            <a:noFill/>
          </p:spPr>
          <p:txBody>
            <a:bodyPr wrap="none" lIns="0" tIns="0" rIns="0" bIns="0" rtlCol="0">
              <a:spAutoFit/>
            </a:bodyPr>
            <a:lstStyle/>
            <a:p>
              <a:pPr defTabSz="914355">
                <a:spcBef>
                  <a:spcPct val="0"/>
                </a:spcBef>
                <a:spcAft>
                  <a:spcPct val="0"/>
                </a:spcAft>
                <a:defRPr/>
              </a:pPr>
              <a:r>
                <a:rPr lang="de" sz="900">
                  <a:solidFill>
                    <a:srgbClr val="2F3651"/>
                  </a:solidFill>
                  <a:uFill>
                    <a:solidFill>
                      <a:prstClr val="black">
                        <a:alpha val="0"/>
                      </a:prstClr>
                    </a:solidFill>
                  </a:uFill>
                  <a:ea typeface="Arial"/>
                  <a:cs typeface="Arial"/>
                </a:rPr>
                <a:t>T1D-Autoantikörper</a:t>
              </a:r>
            </a:p>
          </p:txBody>
        </p:sp>
        <p:grpSp>
          <p:nvGrpSpPr>
            <p:cNvPr id="5289" name="Gruppo 1352">
              <a:extLst>
                <a:ext uri="{FF2B5EF4-FFF2-40B4-BE49-F238E27FC236}">
                  <a16:creationId xmlns:a16="http://schemas.microsoft.com/office/drawing/2014/main" id="{92EE8D65-44D1-7642-2E11-4E376A5F3DA2}"/>
                </a:ext>
              </a:extLst>
            </p:cNvPr>
            <p:cNvGrpSpPr/>
            <p:nvPr/>
          </p:nvGrpSpPr>
          <p:grpSpPr>
            <a:xfrm>
              <a:off x="5096388" y="5491843"/>
              <a:ext cx="387040" cy="320175"/>
              <a:chOff x="5096388" y="5369923"/>
              <a:chExt cx="387040" cy="320175"/>
            </a:xfrm>
          </p:grpSpPr>
          <p:pic>
            <p:nvPicPr>
              <p:cNvPr id="5290" name="Graphic 2651">
                <a:extLst>
                  <a:ext uri="{FF2B5EF4-FFF2-40B4-BE49-F238E27FC236}">
                    <a16:creationId xmlns:a16="http://schemas.microsoft.com/office/drawing/2014/main" id="{38BC0CBC-AD80-D68B-3E8A-10B4273DF919}"/>
                  </a:ext>
                </a:extLst>
              </p:cNvPr>
              <p:cNvPicPr>
                <a:picLocks noChangeAspect="1"/>
              </p:cNvPicPr>
              <p:nvPr/>
            </p:nvPicPr>
            <p:blipFill>
              <a:blip r:embed="rId24">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rot="14873583">
                <a:off x="5101571" y="5499208"/>
                <a:ext cx="169021" cy="179387"/>
              </a:xfrm>
              <a:prstGeom prst="rect">
                <a:avLst/>
              </a:prstGeom>
            </p:spPr>
          </p:pic>
          <p:pic>
            <p:nvPicPr>
              <p:cNvPr id="5291" name="Graphic 2652">
                <a:extLst>
                  <a:ext uri="{FF2B5EF4-FFF2-40B4-BE49-F238E27FC236}">
                    <a16:creationId xmlns:a16="http://schemas.microsoft.com/office/drawing/2014/main" id="{C2DDDBE9-8AA6-3D48-1D94-1970CE0B369D}"/>
                  </a:ext>
                </a:extLst>
              </p:cNvPr>
              <p:cNvPicPr>
                <a:picLocks noChangeAspect="1"/>
              </p:cNvPicPr>
              <p:nvPr/>
            </p:nvPicPr>
            <p:blipFill>
              <a:blip r:embed="rId26">
                <a:extLst>
                  <a:ext uri="{28A0092B-C50C-407E-A947-70E740481C1C}">
                    <a14:useLocalDpi xmlns:a14="http://schemas.microsoft.com/office/drawing/2010/main" val="0"/>
                  </a:ext>
                  <a:ext uri="{96DAC541-7B7A-43D3-8B79-37D633B846F1}">
                    <asvg:svgBlip xmlns:asvg="http://schemas.microsoft.com/office/drawing/2016/SVG/main" r:embed="rId27"/>
                  </a:ext>
                </a:extLst>
              </a:blip>
              <a:stretch>
                <a:fillRect/>
              </a:stretch>
            </p:blipFill>
            <p:spPr>
              <a:xfrm rot="19745088">
                <a:off x="5304041" y="5521077"/>
                <a:ext cx="179387" cy="169021"/>
              </a:xfrm>
              <a:prstGeom prst="rect">
                <a:avLst/>
              </a:prstGeom>
            </p:spPr>
          </p:pic>
          <p:pic>
            <p:nvPicPr>
              <p:cNvPr id="5292" name="Graphic 2653">
                <a:extLst>
                  <a:ext uri="{FF2B5EF4-FFF2-40B4-BE49-F238E27FC236}">
                    <a16:creationId xmlns:a16="http://schemas.microsoft.com/office/drawing/2014/main" id="{DDDC098D-D7D1-254F-DD48-83418B6471DA}"/>
                  </a:ext>
                </a:extLst>
              </p:cNvPr>
              <p:cNvPicPr>
                <a:picLocks noChangeAspect="1"/>
              </p:cNvPicPr>
              <p:nvPr/>
            </p:nvPicPr>
            <p:blipFill>
              <a:blip r:embed="rId28">
                <a:extLst>
                  <a:ext uri="{28A0092B-C50C-407E-A947-70E740481C1C}">
                    <a14:useLocalDpi xmlns:a14="http://schemas.microsoft.com/office/drawing/2010/main" val="0"/>
                  </a:ext>
                  <a:ext uri="{96DAC541-7B7A-43D3-8B79-37D633B846F1}">
                    <asvg:svgBlip xmlns:asvg="http://schemas.microsoft.com/office/drawing/2016/SVG/main" r:embed="rId29"/>
                  </a:ext>
                </a:extLst>
              </a:blip>
              <a:stretch>
                <a:fillRect/>
              </a:stretch>
            </p:blipFill>
            <p:spPr>
              <a:xfrm rot="11423421">
                <a:off x="5264136" y="5369923"/>
                <a:ext cx="179387" cy="169021"/>
              </a:xfrm>
              <a:prstGeom prst="rect">
                <a:avLst/>
              </a:prstGeom>
            </p:spPr>
          </p:pic>
        </p:grpSp>
      </p:grpSp>
      <p:sp>
        <p:nvSpPr>
          <p:cNvPr id="5293" name="Rectangle 1377">
            <a:extLst>
              <a:ext uri="{FF2B5EF4-FFF2-40B4-BE49-F238E27FC236}">
                <a16:creationId xmlns:a16="http://schemas.microsoft.com/office/drawing/2014/main" id="{0A09879D-1EA5-3DFE-D398-4CA2C21D5F09}"/>
              </a:ext>
            </a:extLst>
          </p:cNvPr>
          <p:cNvSpPr/>
          <p:nvPr/>
        </p:nvSpPr>
        <p:spPr>
          <a:xfrm>
            <a:off x="2367905" y="2531014"/>
            <a:ext cx="1097677" cy="274691"/>
          </a:xfrm>
          <a:prstGeom prst="rect">
            <a:avLst/>
          </a:prstGeom>
        </p:spPr>
        <p:txBody>
          <a:bodyPr wrap="square" lIns="0" tIns="0" rIns="0" bIns="0">
            <a:spAutoFit/>
          </a:bodyPr>
          <a:lstStyle/>
          <a:p>
            <a:pPr algn="ctr" defTabSz="685783">
              <a:lnSpc>
                <a:spcPct val="85000"/>
              </a:lnSpc>
              <a:spcBef>
                <a:spcPct val="0"/>
              </a:spcBef>
              <a:spcAft>
                <a:spcPct val="0"/>
              </a:spcAft>
              <a:defRPr/>
            </a:pPr>
            <a:r>
              <a:rPr lang="de" sz="1050" b="1">
                <a:solidFill>
                  <a:srgbClr val="2F3651"/>
                </a:solidFill>
                <a:uFill>
                  <a:solidFill>
                    <a:prstClr val="black">
                      <a:alpha val="0"/>
                    </a:prstClr>
                  </a:solidFill>
                </a:uFill>
                <a:ea typeface="Arial"/>
                <a:cs typeface="Arial"/>
              </a:rPr>
              <a:t>Langerhans-Insel</a:t>
            </a:r>
          </a:p>
        </p:txBody>
      </p:sp>
      <p:sp>
        <p:nvSpPr>
          <p:cNvPr id="5294" name="Rectangle 2650">
            <a:extLst>
              <a:ext uri="{FF2B5EF4-FFF2-40B4-BE49-F238E27FC236}">
                <a16:creationId xmlns:a16="http://schemas.microsoft.com/office/drawing/2014/main" id="{21D9918D-096C-4800-D271-55E3EBE575F1}"/>
              </a:ext>
            </a:extLst>
          </p:cNvPr>
          <p:cNvSpPr/>
          <p:nvPr/>
        </p:nvSpPr>
        <p:spPr>
          <a:xfrm>
            <a:off x="1165591" y="2594893"/>
            <a:ext cx="1174211" cy="290849"/>
          </a:xfrm>
          <a:prstGeom prst="rect">
            <a:avLst/>
          </a:prstGeom>
        </p:spPr>
        <p:txBody>
          <a:bodyPr wrap="square" lIns="0" tIns="0" rIns="0" bIns="0">
            <a:spAutoFit/>
          </a:bodyPr>
          <a:lstStyle/>
          <a:p>
            <a:pPr algn="ctr" defTabSz="685783">
              <a:lnSpc>
                <a:spcPct val="90000"/>
              </a:lnSpc>
              <a:spcBef>
                <a:spcPts val="1800"/>
              </a:spcBef>
              <a:spcAft>
                <a:spcPct val="0"/>
              </a:spcAft>
              <a:defRPr/>
            </a:pPr>
            <a:r>
              <a:rPr lang="de" sz="1050" b="1">
                <a:solidFill>
                  <a:srgbClr val="2F3651"/>
                </a:solidFill>
                <a:uFill>
                  <a:solidFill>
                    <a:prstClr val="black">
                      <a:alpha val="0"/>
                    </a:prstClr>
                  </a:solidFill>
                </a:uFill>
                <a:ea typeface="Arial"/>
                <a:cs typeface="Arial"/>
              </a:rPr>
              <a:t>Bauchspeichel-drüse</a:t>
            </a:r>
          </a:p>
        </p:txBody>
      </p:sp>
      <p:sp>
        <p:nvSpPr>
          <p:cNvPr id="5295" name="Freeform: Shape 1400">
            <a:extLst>
              <a:ext uri="{FF2B5EF4-FFF2-40B4-BE49-F238E27FC236}">
                <a16:creationId xmlns:a16="http://schemas.microsoft.com/office/drawing/2014/main" id="{836D0DAB-661F-ACF7-4A72-DB2381837F3D}"/>
              </a:ext>
            </a:extLst>
          </p:cNvPr>
          <p:cNvSpPr/>
          <p:nvPr/>
        </p:nvSpPr>
        <p:spPr>
          <a:xfrm>
            <a:off x="5619173" y="1343463"/>
            <a:ext cx="310443" cy="553154"/>
          </a:xfrm>
          <a:custGeom>
            <a:avLst/>
            <a:gdLst>
              <a:gd name="connsiteX0" fmla="*/ 0 w 306658"/>
              <a:gd name="connsiteY0" fmla="*/ 0 h 546410"/>
              <a:gd name="connsiteX1" fmla="*/ 178419 w 306658"/>
              <a:gd name="connsiteY1" fmla="*/ 183995 h 546410"/>
              <a:gd name="connsiteX2" fmla="*/ 39029 w 306658"/>
              <a:gd name="connsiteY2" fmla="*/ 150541 h 546410"/>
              <a:gd name="connsiteX3" fmla="*/ 239751 w 306658"/>
              <a:gd name="connsiteY3" fmla="*/ 367990 h 546410"/>
              <a:gd name="connsiteX4" fmla="*/ 139390 w 306658"/>
              <a:gd name="connsiteY4" fmla="*/ 340112 h 546410"/>
              <a:gd name="connsiteX5" fmla="*/ 306658 w 306658"/>
              <a:gd name="connsiteY5" fmla="*/ 546410 h 546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6658" h="546410">
                <a:moveTo>
                  <a:pt x="0" y="0"/>
                </a:moveTo>
                <a:lnTo>
                  <a:pt x="178419" y="183995"/>
                </a:lnTo>
                <a:lnTo>
                  <a:pt x="39029" y="150541"/>
                </a:lnTo>
                <a:lnTo>
                  <a:pt x="239751" y="367990"/>
                </a:lnTo>
                <a:lnTo>
                  <a:pt x="139390" y="340112"/>
                </a:lnTo>
                <a:lnTo>
                  <a:pt x="306658" y="546410"/>
                </a:lnTo>
              </a:path>
            </a:pathLst>
          </a:custGeom>
          <a:noFill/>
          <a:ln w="38100" cap="flat" cmpd="sng" algn="ctr">
            <a:solidFill>
              <a:srgbClr val="2F3651"/>
            </a:solidFill>
            <a:prstDash val="solid"/>
            <a:tailEnd type="arrow" w="lg" len="sm"/>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Calibri" panose="020F0502020204030204"/>
              <a:cs typeface="Arial"/>
            </a:endParaRPr>
          </a:p>
        </p:txBody>
      </p:sp>
      <p:pic>
        <p:nvPicPr>
          <p:cNvPr id="5296" name="Graphic 2651">
            <a:extLst>
              <a:ext uri="{FF2B5EF4-FFF2-40B4-BE49-F238E27FC236}">
                <a16:creationId xmlns:a16="http://schemas.microsoft.com/office/drawing/2014/main" id="{990C0F29-42B1-5319-EAF9-84807D17AC94}"/>
              </a:ext>
            </a:extLst>
          </p:cNvPr>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rot="20933524">
            <a:off x="3242024" y="1335689"/>
            <a:ext cx="126766" cy="134540"/>
          </a:xfrm>
          <a:prstGeom prst="rect">
            <a:avLst/>
          </a:prstGeom>
        </p:spPr>
      </p:pic>
      <p:pic>
        <p:nvPicPr>
          <p:cNvPr id="5297" name="Graphic 2652">
            <a:extLst>
              <a:ext uri="{FF2B5EF4-FFF2-40B4-BE49-F238E27FC236}">
                <a16:creationId xmlns:a16="http://schemas.microsoft.com/office/drawing/2014/main" id="{F986C9B7-27AB-0A94-4D90-93248F9EF84B}"/>
              </a:ext>
            </a:extLst>
          </p:cNvPr>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rot="19745088">
            <a:off x="4514414" y="1258499"/>
            <a:ext cx="134540" cy="126766"/>
          </a:xfrm>
          <a:prstGeom prst="rect">
            <a:avLst/>
          </a:prstGeom>
        </p:spPr>
      </p:pic>
      <p:pic>
        <p:nvPicPr>
          <p:cNvPr id="5298" name="Graphic 2653">
            <a:extLst>
              <a:ext uri="{FF2B5EF4-FFF2-40B4-BE49-F238E27FC236}">
                <a16:creationId xmlns:a16="http://schemas.microsoft.com/office/drawing/2014/main" id="{04385856-7C2B-906B-CCCD-652F131C4DAE}"/>
              </a:ext>
            </a:extLst>
          </p:cNvPr>
          <p:cNvPicPr>
            <a:picLocks noChangeAspect="1"/>
          </p:cNvPicPr>
          <p:nvPr/>
        </p:nvPicPr>
        <p:blipFill>
          <a:blip r:embed="rId32">
            <a:extLst>
              <a:ext uri="{28A0092B-C50C-407E-A947-70E740481C1C}">
                <a14:useLocalDpi xmlns:a14="http://schemas.microsoft.com/office/drawing/2010/main" val="0"/>
              </a:ext>
            </a:extLst>
          </a:blip>
          <a:stretch>
            <a:fillRect/>
          </a:stretch>
        </p:blipFill>
        <p:spPr>
          <a:xfrm rot="11423421">
            <a:off x="3937165" y="1189139"/>
            <a:ext cx="134540" cy="126766"/>
          </a:xfrm>
          <a:prstGeom prst="rect">
            <a:avLst/>
          </a:prstGeom>
        </p:spPr>
      </p:pic>
      <p:pic>
        <p:nvPicPr>
          <p:cNvPr id="5299" name="Graphic 2651">
            <a:extLst>
              <a:ext uri="{FF2B5EF4-FFF2-40B4-BE49-F238E27FC236}">
                <a16:creationId xmlns:a16="http://schemas.microsoft.com/office/drawing/2014/main" id="{7F5FEAE3-E412-11DC-76CF-57C7D489882A}"/>
              </a:ext>
            </a:extLst>
          </p:cNvPr>
          <p:cNvPicPr>
            <a:picLocks noChangeAspect="1"/>
          </p:cNvPicPr>
          <p:nvPr/>
        </p:nvPicPr>
        <p:blipFill>
          <a:blip r:embed="rId30">
            <a:extLst>
              <a:ext uri="{28A0092B-C50C-407E-A947-70E740481C1C}">
                <a14:useLocalDpi xmlns:a14="http://schemas.microsoft.com/office/drawing/2010/main" val="0"/>
              </a:ext>
            </a:extLst>
          </a:blip>
          <a:stretch>
            <a:fillRect/>
          </a:stretch>
        </p:blipFill>
        <p:spPr>
          <a:xfrm rot="16748708">
            <a:off x="3411872" y="3096754"/>
            <a:ext cx="126766" cy="134540"/>
          </a:xfrm>
          <a:prstGeom prst="rect">
            <a:avLst/>
          </a:prstGeom>
        </p:spPr>
      </p:pic>
      <p:pic>
        <p:nvPicPr>
          <p:cNvPr id="5300" name="Graphic 2652">
            <a:extLst>
              <a:ext uri="{FF2B5EF4-FFF2-40B4-BE49-F238E27FC236}">
                <a16:creationId xmlns:a16="http://schemas.microsoft.com/office/drawing/2014/main" id="{2FC64E36-C93B-6958-2183-64B7F515CB01}"/>
              </a:ext>
            </a:extLst>
          </p:cNvPr>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rot="19745088">
            <a:off x="4294536" y="3039157"/>
            <a:ext cx="134540" cy="126766"/>
          </a:xfrm>
          <a:prstGeom prst="rect">
            <a:avLst/>
          </a:prstGeom>
        </p:spPr>
      </p:pic>
      <p:pic>
        <p:nvPicPr>
          <p:cNvPr id="5301" name="Graphic 2653">
            <a:extLst>
              <a:ext uri="{FF2B5EF4-FFF2-40B4-BE49-F238E27FC236}">
                <a16:creationId xmlns:a16="http://schemas.microsoft.com/office/drawing/2014/main" id="{E66A6D92-56FD-1DB3-DB53-305A87DD1BDF}"/>
              </a:ext>
            </a:extLst>
          </p:cNvPr>
          <p:cNvPicPr>
            <a:picLocks noChangeAspect="1"/>
          </p:cNvPicPr>
          <p:nvPr/>
        </p:nvPicPr>
        <p:blipFill>
          <a:blip r:embed="rId32">
            <a:extLst>
              <a:ext uri="{28A0092B-C50C-407E-A947-70E740481C1C}">
                <a14:useLocalDpi xmlns:a14="http://schemas.microsoft.com/office/drawing/2010/main" val="0"/>
              </a:ext>
            </a:extLst>
          </a:blip>
          <a:stretch>
            <a:fillRect/>
          </a:stretch>
        </p:blipFill>
        <p:spPr>
          <a:xfrm rot="17560144">
            <a:off x="4699536" y="2768130"/>
            <a:ext cx="134540" cy="126766"/>
          </a:xfrm>
          <a:prstGeom prst="rect">
            <a:avLst/>
          </a:prstGeom>
        </p:spPr>
      </p:pic>
      <p:grpSp>
        <p:nvGrpSpPr>
          <p:cNvPr id="5302" name="Graphic 1853">
            <a:extLst>
              <a:ext uri="{FF2B5EF4-FFF2-40B4-BE49-F238E27FC236}">
                <a16:creationId xmlns:a16="http://schemas.microsoft.com/office/drawing/2014/main" id="{4EC125E1-6353-DCAE-DE74-CB87D42B7F67}"/>
              </a:ext>
            </a:extLst>
          </p:cNvPr>
          <p:cNvGrpSpPr/>
          <p:nvPr/>
        </p:nvGrpSpPr>
        <p:grpSpPr>
          <a:xfrm rot="4500000">
            <a:off x="3597742" y="2427301"/>
            <a:ext cx="198584" cy="175297"/>
            <a:chOff x="5303671" y="4139642"/>
            <a:chExt cx="198584" cy="175297"/>
          </a:xfrm>
        </p:grpSpPr>
        <p:sp>
          <p:nvSpPr>
            <p:cNvPr id="5303" name="Freeform 45">
              <a:extLst>
                <a:ext uri="{FF2B5EF4-FFF2-40B4-BE49-F238E27FC236}">
                  <a16:creationId xmlns:a16="http://schemas.microsoft.com/office/drawing/2014/main" id="{3A261F4D-DAE6-0543-7E8A-514B49BA50AE}"/>
                </a:ext>
              </a:extLst>
            </p:cNvPr>
            <p:cNvSpPr/>
            <p:nvPr/>
          </p:nvSpPr>
          <p:spPr>
            <a:xfrm>
              <a:off x="5303671" y="413964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304" name="Freeform 46">
              <a:extLst>
                <a:ext uri="{FF2B5EF4-FFF2-40B4-BE49-F238E27FC236}">
                  <a16:creationId xmlns:a16="http://schemas.microsoft.com/office/drawing/2014/main" id="{A22A206A-D529-D6ED-25B7-E26A7DF30950}"/>
                </a:ext>
              </a:extLst>
            </p:cNvPr>
            <p:cNvSpPr/>
            <p:nvPr/>
          </p:nvSpPr>
          <p:spPr>
            <a:xfrm>
              <a:off x="5363641" y="419563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305" name="Freeform 48">
              <a:extLst>
                <a:ext uri="{FF2B5EF4-FFF2-40B4-BE49-F238E27FC236}">
                  <a16:creationId xmlns:a16="http://schemas.microsoft.com/office/drawing/2014/main" id="{D6F09AD2-6140-F8A6-1CC5-4FAB257966B3}"/>
                </a:ext>
              </a:extLst>
            </p:cNvPr>
            <p:cNvSpPr/>
            <p:nvPr/>
          </p:nvSpPr>
          <p:spPr>
            <a:xfrm>
              <a:off x="5437334" y="416712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grpSp>
      <p:grpSp>
        <p:nvGrpSpPr>
          <p:cNvPr id="5306" name="Graphic 1853">
            <a:extLst>
              <a:ext uri="{FF2B5EF4-FFF2-40B4-BE49-F238E27FC236}">
                <a16:creationId xmlns:a16="http://schemas.microsoft.com/office/drawing/2014/main" id="{7A395912-07AC-7799-12B7-953CC07E6A4B}"/>
              </a:ext>
            </a:extLst>
          </p:cNvPr>
          <p:cNvGrpSpPr/>
          <p:nvPr/>
        </p:nvGrpSpPr>
        <p:grpSpPr>
          <a:xfrm rot="4500000">
            <a:off x="4447537" y="2273245"/>
            <a:ext cx="198584" cy="175297"/>
            <a:chOff x="5303671" y="4139642"/>
            <a:chExt cx="198584" cy="175297"/>
          </a:xfrm>
        </p:grpSpPr>
        <p:sp>
          <p:nvSpPr>
            <p:cNvPr id="5307" name="Freeform 45">
              <a:extLst>
                <a:ext uri="{FF2B5EF4-FFF2-40B4-BE49-F238E27FC236}">
                  <a16:creationId xmlns:a16="http://schemas.microsoft.com/office/drawing/2014/main" id="{67C1F5B8-CE33-7B21-CF50-35F678F97E9D}"/>
                </a:ext>
              </a:extLst>
            </p:cNvPr>
            <p:cNvSpPr/>
            <p:nvPr/>
          </p:nvSpPr>
          <p:spPr>
            <a:xfrm>
              <a:off x="5303671" y="413964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308" name="Freeform 46">
              <a:extLst>
                <a:ext uri="{FF2B5EF4-FFF2-40B4-BE49-F238E27FC236}">
                  <a16:creationId xmlns:a16="http://schemas.microsoft.com/office/drawing/2014/main" id="{154E0E1F-E150-BFA0-F51B-0104B3E4C96B}"/>
                </a:ext>
              </a:extLst>
            </p:cNvPr>
            <p:cNvSpPr/>
            <p:nvPr/>
          </p:nvSpPr>
          <p:spPr>
            <a:xfrm>
              <a:off x="5363641" y="419563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309" name="Freeform 48">
              <a:extLst>
                <a:ext uri="{FF2B5EF4-FFF2-40B4-BE49-F238E27FC236}">
                  <a16:creationId xmlns:a16="http://schemas.microsoft.com/office/drawing/2014/main" id="{5BB980A0-4700-7BA4-4A2A-CA0AE13DC25A}"/>
                </a:ext>
              </a:extLst>
            </p:cNvPr>
            <p:cNvSpPr/>
            <p:nvPr/>
          </p:nvSpPr>
          <p:spPr>
            <a:xfrm>
              <a:off x="5437334" y="416712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grpSp>
      <p:grpSp>
        <p:nvGrpSpPr>
          <p:cNvPr id="5310" name="Graphic 1853">
            <a:extLst>
              <a:ext uri="{FF2B5EF4-FFF2-40B4-BE49-F238E27FC236}">
                <a16:creationId xmlns:a16="http://schemas.microsoft.com/office/drawing/2014/main" id="{4B13D848-DE8F-DB2D-076F-978F187E06E5}"/>
              </a:ext>
            </a:extLst>
          </p:cNvPr>
          <p:cNvGrpSpPr/>
          <p:nvPr/>
        </p:nvGrpSpPr>
        <p:grpSpPr>
          <a:xfrm rot="20816976">
            <a:off x="4104637" y="2114220"/>
            <a:ext cx="198584" cy="175297"/>
            <a:chOff x="5303671" y="4139642"/>
            <a:chExt cx="198584" cy="175297"/>
          </a:xfrm>
        </p:grpSpPr>
        <p:sp>
          <p:nvSpPr>
            <p:cNvPr id="5311" name="Freeform 45">
              <a:extLst>
                <a:ext uri="{FF2B5EF4-FFF2-40B4-BE49-F238E27FC236}">
                  <a16:creationId xmlns:a16="http://schemas.microsoft.com/office/drawing/2014/main" id="{CA161D67-7BB7-DF63-38B7-7ADE78584B14}"/>
                </a:ext>
              </a:extLst>
            </p:cNvPr>
            <p:cNvSpPr/>
            <p:nvPr/>
          </p:nvSpPr>
          <p:spPr>
            <a:xfrm>
              <a:off x="5303671" y="413964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312" name="Freeform 46">
              <a:extLst>
                <a:ext uri="{FF2B5EF4-FFF2-40B4-BE49-F238E27FC236}">
                  <a16:creationId xmlns:a16="http://schemas.microsoft.com/office/drawing/2014/main" id="{78C360A7-46AC-4DAC-27A5-CD414BBFC31F}"/>
                </a:ext>
              </a:extLst>
            </p:cNvPr>
            <p:cNvSpPr/>
            <p:nvPr/>
          </p:nvSpPr>
          <p:spPr>
            <a:xfrm>
              <a:off x="5363641" y="419563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313" name="Freeform 48">
              <a:extLst>
                <a:ext uri="{FF2B5EF4-FFF2-40B4-BE49-F238E27FC236}">
                  <a16:creationId xmlns:a16="http://schemas.microsoft.com/office/drawing/2014/main" id="{83C428A3-859E-4DFE-F452-D53564D4DE0C}"/>
                </a:ext>
              </a:extLst>
            </p:cNvPr>
            <p:cNvSpPr/>
            <p:nvPr/>
          </p:nvSpPr>
          <p:spPr>
            <a:xfrm>
              <a:off x="5437334" y="416712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grpSp>
      <p:grpSp>
        <p:nvGrpSpPr>
          <p:cNvPr id="5314" name="Graphic 1853">
            <a:extLst>
              <a:ext uri="{FF2B5EF4-FFF2-40B4-BE49-F238E27FC236}">
                <a16:creationId xmlns:a16="http://schemas.microsoft.com/office/drawing/2014/main" id="{1EEC1E9B-D0C2-E69E-56D9-5B97364D9EB5}"/>
              </a:ext>
            </a:extLst>
          </p:cNvPr>
          <p:cNvGrpSpPr/>
          <p:nvPr/>
        </p:nvGrpSpPr>
        <p:grpSpPr>
          <a:xfrm rot="3579697">
            <a:off x="4442083" y="1670970"/>
            <a:ext cx="198584" cy="175297"/>
            <a:chOff x="5303671" y="4139642"/>
            <a:chExt cx="198584" cy="175297"/>
          </a:xfrm>
        </p:grpSpPr>
        <p:sp>
          <p:nvSpPr>
            <p:cNvPr id="5315" name="Freeform 45">
              <a:extLst>
                <a:ext uri="{FF2B5EF4-FFF2-40B4-BE49-F238E27FC236}">
                  <a16:creationId xmlns:a16="http://schemas.microsoft.com/office/drawing/2014/main" id="{185268C0-F852-2DC7-0ED2-F357963B2654}"/>
                </a:ext>
              </a:extLst>
            </p:cNvPr>
            <p:cNvSpPr/>
            <p:nvPr/>
          </p:nvSpPr>
          <p:spPr>
            <a:xfrm>
              <a:off x="5303671" y="413964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316" name="Freeform 46">
              <a:extLst>
                <a:ext uri="{FF2B5EF4-FFF2-40B4-BE49-F238E27FC236}">
                  <a16:creationId xmlns:a16="http://schemas.microsoft.com/office/drawing/2014/main" id="{A0F9A6F4-7590-367F-33CB-11DA2F02799A}"/>
                </a:ext>
              </a:extLst>
            </p:cNvPr>
            <p:cNvSpPr/>
            <p:nvPr/>
          </p:nvSpPr>
          <p:spPr>
            <a:xfrm>
              <a:off x="5363641" y="419563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317" name="Freeform 48">
              <a:extLst>
                <a:ext uri="{FF2B5EF4-FFF2-40B4-BE49-F238E27FC236}">
                  <a16:creationId xmlns:a16="http://schemas.microsoft.com/office/drawing/2014/main" id="{7E849B95-005F-7C18-FA67-0916B5CE5C25}"/>
                </a:ext>
              </a:extLst>
            </p:cNvPr>
            <p:cNvSpPr/>
            <p:nvPr/>
          </p:nvSpPr>
          <p:spPr>
            <a:xfrm>
              <a:off x="5437334" y="416712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grpSp>
      <p:pic>
        <p:nvPicPr>
          <p:cNvPr id="5318" name="T-Cells infiltrate 4">
            <a:extLst>
              <a:ext uri="{FF2B5EF4-FFF2-40B4-BE49-F238E27FC236}">
                <a16:creationId xmlns:a16="http://schemas.microsoft.com/office/drawing/2014/main" id="{1794E1F0-C5DA-A073-673B-200833BF677A}"/>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2773389" y="3873600"/>
            <a:ext cx="212691" cy="208963"/>
          </a:xfrm>
          <a:prstGeom prst="rect">
            <a:avLst/>
          </a:prstGeom>
        </p:spPr>
      </p:pic>
      <p:pic>
        <p:nvPicPr>
          <p:cNvPr id="5319" name="T-Cells infiltrate 4">
            <a:extLst>
              <a:ext uri="{FF2B5EF4-FFF2-40B4-BE49-F238E27FC236}">
                <a16:creationId xmlns:a16="http://schemas.microsoft.com/office/drawing/2014/main" id="{697CFB81-7275-3621-9CFE-9F3B673538B3}"/>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4361806" y="2571525"/>
            <a:ext cx="212691" cy="208963"/>
          </a:xfrm>
          <a:prstGeom prst="rect">
            <a:avLst/>
          </a:prstGeom>
        </p:spPr>
      </p:pic>
      <p:pic>
        <p:nvPicPr>
          <p:cNvPr id="5320" name="T-Cells infiltrate 4">
            <a:extLst>
              <a:ext uri="{FF2B5EF4-FFF2-40B4-BE49-F238E27FC236}">
                <a16:creationId xmlns:a16="http://schemas.microsoft.com/office/drawing/2014/main" id="{69C59D51-1C24-456C-E5B0-EC2A6C029C90}"/>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3835032" y="2208747"/>
            <a:ext cx="212691" cy="208963"/>
          </a:xfrm>
          <a:prstGeom prst="rect">
            <a:avLst/>
          </a:prstGeom>
        </p:spPr>
      </p:pic>
      <p:pic>
        <p:nvPicPr>
          <p:cNvPr id="5321" name="T-Cells infiltrate 4">
            <a:extLst>
              <a:ext uri="{FF2B5EF4-FFF2-40B4-BE49-F238E27FC236}">
                <a16:creationId xmlns:a16="http://schemas.microsoft.com/office/drawing/2014/main" id="{C7288C6A-06C2-B4EE-8B6F-4B1D9146B8E3}"/>
              </a:ext>
            </a:extLst>
          </p:cNvPr>
          <p:cNvPicPr>
            <a:picLocks noChangeAspect="1"/>
          </p:cNvPicPr>
          <p:nvPr/>
        </p:nvPicPr>
        <p:blipFill>
          <a:blip r:embed="rId33">
            <a:extLst>
              <a:ext uri="{28A0092B-C50C-407E-A947-70E740481C1C}">
                <a14:useLocalDpi xmlns:a14="http://schemas.microsoft.com/office/drawing/2010/main" val="0"/>
              </a:ext>
            </a:extLst>
          </a:blip>
          <a:stretch>
            <a:fillRect/>
          </a:stretch>
        </p:blipFill>
        <p:spPr>
          <a:xfrm>
            <a:off x="3835032" y="1488160"/>
            <a:ext cx="212691" cy="208963"/>
          </a:xfrm>
          <a:prstGeom prst="rect">
            <a:avLst/>
          </a:prstGeom>
        </p:spPr>
      </p:pic>
      <p:grpSp>
        <p:nvGrpSpPr>
          <p:cNvPr id="5322" name="Graphic 1853">
            <a:extLst>
              <a:ext uri="{FF2B5EF4-FFF2-40B4-BE49-F238E27FC236}">
                <a16:creationId xmlns:a16="http://schemas.microsoft.com/office/drawing/2014/main" id="{A1B4B906-0841-CBA0-4B65-0EB3EFD5CF64}"/>
              </a:ext>
            </a:extLst>
          </p:cNvPr>
          <p:cNvGrpSpPr/>
          <p:nvPr/>
        </p:nvGrpSpPr>
        <p:grpSpPr>
          <a:xfrm>
            <a:off x="3631633" y="1904993"/>
            <a:ext cx="198584" cy="175297"/>
            <a:chOff x="5303671" y="4139642"/>
            <a:chExt cx="198584" cy="175297"/>
          </a:xfrm>
        </p:grpSpPr>
        <p:sp>
          <p:nvSpPr>
            <p:cNvPr id="5323" name="Freeform 45">
              <a:extLst>
                <a:ext uri="{FF2B5EF4-FFF2-40B4-BE49-F238E27FC236}">
                  <a16:creationId xmlns:a16="http://schemas.microsoft.com/office/drawing/2014/main" id="{D86D29CD-1BCF-2AF1-226F-6D0AC66D858B}"/>
                </a:ext>
              </a:extLst>
            </p:cNvPr>
            <p:cNvSpPr/>
            <p:nvPr/>
          </p:nvSpPr>
          <p:spPr>
            <a:xfrm>
              <a:off x="5303671" y="4139642"/>
              <a:ext cx="198584" cy="175297"/>
            </a:xfrm>
            <a:custGeom>
              <a:avLst/>
              <a:gdLst>
                <a:gd name="connsiteX0" fmla="*/ 66833 w 198584"/>
                <a:gd name="connsiteY0" fmla="*/ 8214 h 175297"/>
                <a:gd name="connsiteX1" fmla="*/ 78057 w 198584"/>
                <a:gd name="connsiteY1" fmla="*/ 2008 h 175297"/>
                <a:gd name="connsiteX2" fmla="*/ 96050 w 198584"/>
                <a:gd name="connsiteY2" fmla="*/ 200 h 175297"/>
                <a:gd name="connsiteX3" fmla="*/ 154551 w 198584"/>
                <a:gd name="connsiteY3" fmla="*/ 20441 h 175297"/>
                <a:gd name="connsiteX4" fmla="*/ 183331 w 198584"/>
                <a:gd name="connsiteY4" fmla="*/ 34836 h 175297"/>
                <a:gd name="connsiteX5" fmla="*/ 195326 w 198584"/>
                <a:gd name="connsiteY5" fmla="*/ 43465 h 175297"/>
                <a:gd name="connsiteX6" fmla="*/ 198454 w 198584"/>
                <a:gd name="connsiteY6" fmla="*/ 60716 h 175297"/>
                <a:gd name="connsiteX7" fmla="*/ 195832 w 198584"/>
                <a:gd name="connsiteY7" fmla="*/ 94632 h 175297"/>
                <a:gd name="connsiteX8" fmla="*/ 187889 w 198584"/>
                <a:gd name="connsiteY8" fmla="*/ 131419 h 175297"/>
                <a:gd name="connsiteX9" fmla="*/ 162871 w 198584"/>
                <a:gd name="connsiteY9" fmla="*/ 159945 h 175297"/>
                <a:gd name="connsiteX10" fmla="*/ 134597 w 198584"/>
                <a:gd name="connsiteY10" fmla="*/ 167359 h 175297"/>
                <a:gd name="connsiteX11" fmla="*/ 100128 w 198584"/>
                <a:gd name="connsiteY11" fmla="*/ 172621 h 175297"/>
                <a:gd name="connsiteX12" fmla="*/ 50717 w 198584"/>
                <a:gd name="connsiteY12" fmla="*/ 171565 h 175297"/>
                <a:gd name="connsiteX13" fmla="*/ 20060 w 198584"/>
                <a:gd name="connsiteY13" fmla="*/ 145710 h 175297"/>
                <a:gd name="connsiteX14" fmla="*/ 157 w 198584"/>
                <a:gd name="connsiteY14" fmla="*/ 101342 h 175297"/>
                <a:gd name="connsiteX15" fmla="*/ 20960 w 198584"/>
                <a:gd name="connsiteY15" fmla="*/ 54846 h 175297"/>
                <a:gd name="connsiteX16" fmla="*/ 66833 w 198584"/>
                <a:gd name="connsiteY16" fmla="*/ 8214 h 175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8584" h="175297">
                  <a:moveTo>
                    <a:pt x="66833" y="8214"/>
                  </a:moveTo>
                  <a:cubicBezTo>
                    <a:pt x="70255" y="5679"/>
                    <a:pt x="74031" y="3591"/>
                    <a:pt x="78057" y="2008"/>
                  </a:cubicBezTo>
                  <a:cubicBezTo>
                    <a:pt x="83729" y="-24"/>
                    <a:pt x="89975" y="-263"/>
                    <a:pt x="96050" y="200"/>
                  </a:cubicBezTo>
                  <a:cubicBezTo>
                    <a:pt x="116938" y="1800"/>
                    <a:pt x="136079" y="11213"/>
                    <a:pt x="154551" y="20441"/>
                  </a:cubicBezTo>
                  <a:lnTo>
                    <a:pt x="183331" y="34836"/>
                  </a:lnTo>
                  <a:cubicBezTo>
                    <a:pt x="187829" y="37084"/>
                    <a:pt x="192525" y="39491"/>
                    <a:pt x="195326" y="43465"/>
                  </a:cubicBezTo>
                  <a:cubicBezTo>
                    <a:pt x="198831" y="48416"/>
                    <a:pt x="198753" y="54790"/>
                    <a:pt x="198454" y="60716"/>
                  </a:cubicBezTo>
                  <a:cubicBezTo>
                    <a:pt x="197882" y="72040"/>
                    <a:pt x="197008" y="83345"/>
                    <a:pt x="195832" y="94632"/>
                  </a:cubicBezTo>
                  <a:cubicBezTo>
                    <a:pt x="194504" y="107116"/>
                    <a:pt x="192764" y="119719"/>
                    <a:pt x="187889" y="131419"/>
                  </a:cubicBezTo>
                  <a:cubicBezTo>
                    <a:pt x="183014" y="143119"/>
                    <a:pt x="174678" y="153955"/>
                    <a:pt x="162871" y="159945"/>
                  </a:cubicBezTo>
                  <a:cubicBezTo>
                    <a:pt x="154217" y="164336"/>
                    <a:pt x="144296" y="165879"/>
                    <a:pt x="134597" y="167359"/>
                  </a:cubicBezTo>
                  <a:lnTo>
                    <a:pt x="100128" y="172621"/>
                  </a:lnTo>
                  <a:cubicBezTo>
                    <a:pt x="83635" y="175140"/>
                    <a:pt x="66139" y="177539"/>
                    <a:pt x="50717" y="171565"/>
                  </a:cubicBezTo>
                  <a:cubicBezTo>
                    <a:pt x="37865" y="166583"/>
                    <a:pt x="28131" y="156371"/>
                    <a:pt x="20060" y="145710"/>
                  </a:cubicBezTo>
                  <a:cubicBezTo>
                    <a:pt x="10010" y="132467"/>
                    <a:pt x="1528" y="117560"/>
                    <a:pt x="157" y="101342"/>
                  </a:cubicBezTo>
                  <a:cubicBezTo>
                    <a:pt x="-1497" y="81636"/>
                    <a:pt x="10207" y="70000"/>
                    <a:pt x="20960" y="54846"/>
                  </a:cubicBezTo>
                  <a:cubicBezTo>
                    <a:pt x="33692" y="36900"/>
                    <a:pt x="48163" y="21129"/>
                    <a:pt x="66833" y="8214"/>
                  </a:cubicBezTo>
                  <a:close/>
                </a:path>
              </a:pathLst>
            </a:custGeom>
            <a:solidFill>
              <a:srgbClr val="2F3651"/>
            </a:solidFill>
            <a:ln w="5043" cap="flat">
              <a:solidFill>
                <a:srgbClr val="585863"/>
              </a:solid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324" name="Freeform 46">
              <a:extLst>
                <a:ext uri="{FF2B5EF4-FFF2-40B4-BE49-F238E27FC236}">
                  <a16:creationId xmlns:a16="http://schemas.microsoft.com/office/drawing/2014/main" id="{40452A72-C3F2-04C2-00F9-4981774F847B}"/>
                </a:ext>
              </a:extLst>
            </p:cNvPr>
            <p:cNvSpPr/>
            <p:nvPr/>
          </p:nvSpPr>
          <p:spPr>
            <a:xfrm>
              <a:off x="5363641" y="4195639"/>
              <a:ext cx="84822" cy="87969"/>
            </a:xfrm>
            <a:custGeom>
              <a:avLst/>
              <a:gdLst>
                <a:gd name="connsiteX0" fmla="*/ 84823 w 84822"/>
                <a:gd name="connsiteY0" fmla="*/ 43985 h 87969"/>
                <a:gd name="connsiteX1" fmla="*/ 42411 w 84822"/>
                <a:gd name="connsiteY1" fmla="*/ 87970 h 87969"/>
                <a:gd name="connsiteX2" fmla="*/ 0 w 84822"/>
                <a:gd name="connsiteY2" fmla="*/ 43985 h 87969"/>
                <a:gd name="connsiteX3" fmla="*/ 42411 w 84822"/>
                <a:gd name="connsiteY3" fmla="*/ 0 h 87969"/>
                <a:gd name="connsiteX4" fmla="*/ 84823 w 84822"/>
                <a:gd name="connsiteY4" fmla="*/ 43985 h 8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822" h="87969">
                  <a:moveTo>
                    <a:pt x="84823" y="43985"/>
                  </a:moveTo>
                  <a:cubicBezTo>
                    <a:pt x="84823" y="68277"/>
                    <a:pt x="65834" y="87970"/>
                    <a:pt x="42411" y="87970"/>
                  </a:cubicBezTo>
                  <a:cubicBezTo>
                    <a:pt x="18988" y="87970"/>
                    <a:pt x="0" y="68277"/>
                    <a:pt x="0" y="43985"/>
                  </a:cubicBezTo>
                  <a:cubicBezTo>
                    <a:pt x="0" y="19693"/>
                    <a:pt x="18988" y="0"/>
                    <a:pt x="42411" y="0"/>
                  </a:cubicBezTo>
                  <a:cubicBezTo>
                    <a:pt x="65834" y="0"/>
                    <a:pt x="84823" y="19693"/>
                    <a:pt x="84823" y="43985"/>
                  </a:cubicBezTo>
                  <a:close/>
                </a:path>
              </a:pathLst>
            </a:custGeom>
            <a:solidFill>
              <a:srgbClr val="E3E7F7">
                <a:alpha val="48000"/>
              </a:srgbClr>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sp>
          <p:nvSpPr>
            <p:cNvPr id="5325" name="Freeform 48">
              <a:extLst>
                <a:ext uri="{FF2B5EF4-FFF2-40B4-BE49-F238E27FC236}">
                  <a16:creationId xmlns:a16="http://schemas.microsoft.com/office/drawing/2014/main" id="{BE238384-B9A0-D2B7-B740-7CA2B75E7B02}"/>
                </a:ext>
              </a:extLst>
            </p:cNvPr>
            <p:cNvSpPr/>
            <p:nvPr/>
          </p:nvSpPr>
          <p:spPr>
            <a:xfrm>
              <a:off x="5437334" y="4167129"/>
              <a:ext cx="49071" cy="76845"/>
            </a:xfrm>
            <a:custGeom>
              <a:avLst/>
              <a:gdLst>
                <a:gd name="connsiteX0" fmla="*/ 37802 w 49071"/>
                <a:gd name="connsiteY0" fmla="*/ 16146 h 76845"/>
                <a:gd name="connsiteX1" fmla="*/ 47723 w 49071"/>
                <a:gd name="connsiteY1" fmla="*/ 23640 h 76845"/>
                <a:gd name="connsiteX2" fmla="*/ 48906 w 49071"/>
                <a:gd name="connsiteY2" fmla="*/ 30653 h 76845"/>
                <a:gd name="connsiteX3" fmla="*/ 44528 w 49071"/>
                <a:gd name="connsiteY3" fmla="*/ 76846 h 76845"/>
                <a:gd name="connsiteX4" fmla="*/ 39901 w 49071"/>
                <a:gd name="connsiteY4" fmla="*/ 39562 h 76845"/>
                <a:gd name="connsiteX5" fmla="*/ 21420 w 49071"/>
                <a:gd name="connsiteY5" fmla="*/ 19137 h 76845"/>
                <a:gd name="connsiteX6" fmla="*/ 0 w 49071"/>
                <a:gd name="connsiteY6" fmla="*/ 0 h 76845"/>
                <a:gd name="connsiteX7" fmla="*/ 37802 w 49071"/>
                <a:gd name="connsiteY7" fmla="*/ 16146 h 76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071" h="76845">
                  <a:moveTo>
                    <a:pt x="37802" y="16146"/>
                  </a:moveTo>
                  <a:cubicBezTo>
                    <a:pt x="41717" y="17898"/>
                    <a:pt x="45924" y="19945"/>
                    <a:pt x="47723" y="23640"/>
                  </a:cubicBezTo>
                  <a:cubicBezTo>
                    <a:pt x="48777" y="25807"/>
                    <a:pt x="48854" y="28270"/>
                    <a:pt x="48906" y="30653"/>
                  </a:cubicBezTo>
                  <a:cubicBezTo>
                    <a:pt x="49249" y="46184"/>
                    <a:pt x="49540" y="62035"/>
                    <a:pt x="44528" y="76846"/>
                  </a:cubicBezTo>
                  <a:cubicBezTo>
                    <a:pt x="40244" y="64922"/>
                    <a:pt x="44528" y="51374"/>
                    <a:pt x="39901" y="39562"/>
                  </a:cubicBezTo>
                  <a:cubicBezTo>
                    <a:pt x="36508" y="30893"/>
                    <a:pt x="28934" y="24735"/>
                    <a:pt x="21420" y="19137"/>
                  </a:cubicBezTo>
                  <a:cubicBezTo>
                    <a:pt x="14831" y="14235"/>
                    <a:pt x="2570" y="7789"/>
                    <a:pt x="0" y="0"/>
                  </a:cubicBezTo>
                  <a:cubicBezTo>
                    <a:pt x="12732" y="2943"/>
                    <a:pt x="25909" y="10804"/>
                    <a:pt x="37802" y="16146"/>
                  </a:cubicBezTo>
                  <a:close/>
                </a:path>
              </a:pathLst>
            </a:custGeom>
            <a:solidFill>
              <a:srgbClr val="FFFFFF"/>
            </a:solidFill>
            <a:ln w="840" cap="flat">
              <a:noFill/>
              <a:prstDash val="solid"/>
              <a:miter/>
            </a:ln>
          </p:spPr>
          <p:txBody>
            <a:bodyPr rtlCol="0" anchor="ctr"/>
            <a:lstStyle/>
            <a:p>
              <a:pPr marL="0" marR="0" lvl="0" indent="0" defTabSz="914355" eaLnBrk="1" fontAlgn="auto" latinLnBrk="0" hangingPunct="1">
                <a:lnSpc>
                  <a:spcPct val="100000"/>
                </a:lnSpc>
                <a:spcBef>
                  <a:spcPct val="0"/>
                </a:spcBef>
                <a:spcAft>
                  <a:spcPct val="0"/>
                </a:spcAft>
                <a:buClrTx/>
                <a:buSzTx/>
                <a:buFontTx/>
                <a:buNone/>
                <a:tabLst/>
                <a:defRPr/>
              </a:pPr>
              <a:endParaRPr kumimoji="0" lang="en-US" sz="1200" b="0" i="0" u="none" strike="noStrike" kern="0" cap="none" spc="0" normalizeH="0" baseline="0" noProof="0">
                <a:ln>
                  <a:noFill/>
                </a:ln>
                <a:solidFill>
                  <a:srgbClr val="000000"/>
                </a:solidFill>
                <a:effectLst/>
                <a:uLnTx/>
                <a:uFillTx/>
                <a:ea typeface="Calibri" panose="020F0502020204030204"/>
                <a:cs typeface="Arial"/>
              </a:endParaRPr>
            </a:p>
          </p:txBody>
        </p:sp>
      </p:grpSp>
      <p:pic>
        <p:nvPicPr>
          <p:cNvPr id="5326" name="Graphic 2652">
            <a:extLst>
              <a:ext uri="{FF2B5EF4-FFF2-40B4-BE49-F238E27FC236}">
                <a16:creationId xmlns:a16="http://schemas.microsoft.com/office/drawing/2014/main" id="{82EB3C48-E060-DEF4-DF6D-A4D143F55A0A}"/>
              </a:ext>
            </a:extLst>
          </p:cNvPr>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rot="14308957">
            <a:off x="4848775" y="1716807"/>
            <a:ext cx="134540" cy="126766"/>
          </a:xfrm>
          <a:prstGeom prst="rect">
            <a:avLst/>
          </a:prstGeom>
        </p:spPr>
      </p:pic>
      <p:pic>
        <p:nvPicPr>
          <p:cNvPr id="5327" name="Graphic 2652">
            <a:extLst>
              <a:ext uri="{FF2B5EF4-FFF2-40B4-BE49-F238E27FC236}">
                <a16:creationId xmlns:a16="http://schemas.microsoft.com/office/drawing/2014/main" id="{3AEE0D4C-CE94-D63E-7CDC-0B8313ACDDAF}"/>
              </a:ext>
            </a:extLst>
          </p:cNvPr>
          <p:cNvPicPr>
            <a:picLocks noChangeAspect="1"/>
          </p:cNvPicPr>
          <p:nvPr/>
        </p:nvPicPr>
        <p:blipFill>
          <a:blip r:embed="rId31">
            <a:extLst>
              <a:ext uri="{28A0092B-C50C-407E-A947-70E740481C1C}">
                <a14:useLocalDpi xmlns:a14="http://schemas.microsoft.com/office/drawing/2010/main" val="0"/>
              </a:ext>
            </a:extLst>
          </a:blip>
          <a:stretch>
            <a:fillRect/>
          </a:stretch>
        </p:blipFill>
        <p:spPr>
          <a:xfrm rot="13562214">
            <a:off x="3694811" y="3162885"/>
            <a:ext cx="134540" cy="126766"/>
          </a:xfrm>
          <a:prstGeom prst="rect">
            <a:avLst/>
          </a:prstGeom>
        </p:spPr>
      </p:pic>
      <p:sp>
        <p:nvSpPr>
          <p:cNvPr id="5328" name="Rectangle 1385">
            <a:extLst>
              <a:ext uri="{FF2B5EF4-FFF2-40B4-BE49-F238E27FC236}">
                <a16:creationId xmlns:a16="http://schemas.microsoft.com/office/drawing/2014/main" id="{752C3494-6101-8F9C-28F5-994AE20851D3}"/>
              </a:ext>
            </a:extLst>
          </p:cNvPr>
          <p:cNvSpPr/>
          <p:nvPr/>
        </p:nvSpPr>
        <p:spPr>
          <a:xfrm>
            <a:off x="7676680" y="3687355"/>
            <a:ext cx="744605" cy="470898"/>
          </a:xfrm>
          <a:prstGeom prst="rect">
            <a:avLst/>
          </a:prstGeom>
        </p:spPr>
        <p:txBody>
          <a:bodyPr wrap="square" lIns="0" tIns="0" rIns="0" bIns="0" anchor="ctr">
            <a:spAutoFit/>
          </a:bodyPr>
          <a:lstStyle/>
          <a:p>
            <a:pPr algn="ctr" defTabSz="914355">
              <a:lnSpc>
                <a:spcPct val="85000"/>
              </a:lnSpc>
              <a:spcBef>
                <a:spcPct val="0"/>
              </a:spcBef>
              <a:spcAft>
                <a:spcPct val="0"/>
              </a:spcAft>
              <a:defRPr/>
            </a:pPr>
            <a:r>
              <a:rPr lang="de" sz="900">
                <a:solidFill>
                  <a:srgbClr val="2F3651"/>
                </a:solidFill>
                <a:uFill>
                  <a:solidFill>
                    <a:prstClr val="black">
                      <a:alpha val="0"/>
                    </a:prstClr>
                  </a:solidFill>
                </a:uFill>
                <a:ea typeface="Arial"/>
                <a:cs typeface="Arial"/>
              </a:rPr>
              <a:t>Glukose-aufnahme in Ziel-Zellen</a:t>
            </a:r>
            <a:r>
              <a:rPr lang="de" sz="900" baseline="30000">
                <a:solidFill>
                  <a:srgbClr val="2F3651"/>
                </a:solidFill>
                <a:uFill>
                  <a:solidFill>
                    <a:prstClr val="black">
                      <a:alpha val="0"/>
                    </a:prstClr>
                  </a:solidFill>
                </a:uFill>
                <a:ea typeface="Arial"/>
                <a:cs typeface="Arial"/>
              </a:rPr>
              <a:t>6</a:t>
            </a:r>
          </a:p>
          <a:p>
            <a:pPr algn="ctr" defTabSz="914355">
              <a:lnSpc>
                <a:spcPct val="85000"/>
              </a:lnSpc>
              <a:spcBef>
                <a:spcPct val="0"/>
              </a:spcBef>
              <a:spcAft>
                <a:spcPct val="0"/>
              </a:spcAft>
              <a:defRPr/>
            </a:pPr>
            <a:endParaRPr lang="en-US" sz="900">
              <a:solidFill>
                <a:srgbClr val="2F3651"/>
              </a:solidFill>
              <a:ea typeface="Calibri" panose="020F0502020204030204"/>
              <a:cs typeface="Arial" panose="020B0604020202020204" pitchFamily="34" charset="0"/>
            </a:endParaRPr>
          </a:p>
        </p:txBody>
      </p:sp>
      <p:sp>
        <p:nvSpPr>
          <p:cNvPr id="5329" name="Arrow: Up 1429">
            <a:extLst>
              <a:ext uri="{FF2B5EF4-FFF2-40B4-BE49-F238E27FC236}">
                <a16:creationId xmlns:a16="http://schemas.microsoft.com/office/drawing/2014/main" id="{2C3A5E99-4977-8D78-A5ED-68CF87D532E9}"/>
              </a:ext>
            </a:extLst>
          </p:cNvPr>
          <p:cNvSpPr/>
          <p:nvPr/>
        </p:nvSpPr>
        <p:spPr>
          <a:xfrm flipV="1">
            <a:off x="8420644" y="3664872"/>
            <a:ext cx="259135" cy="333627"/>
          </a:xfrm>
          <a:prstGeom prst="upArrow">
            <a:avLst/>
          </a:prstGeom>
          <a:solidFill>
            <a:srgbClr val="2F3651">
              <a:lumMod val="40000"/>
              <a:lumOff val="60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Calibri" panose="020F0502020204030204"/>
              <a:cs typeface="Arial"/>
            </a:endParaRPr>
          </a:p>
        </p:txBody>
      </p:sp>
      <p:sp>
        <p:nvSpPr>
          <p:cNvPr id="5330" name="Arrow: Up 1430">
            <a:extLst>
              <a:ext uri="{FF2B5EF4-FFF2-40B4-BE49-F238E27FC236}">
                <a16:creationId xmlns:a16="http://schemas.microsoft.com/office/drawing/2014/main" id="{5A994218-C638-7540-C640-BAA181527DAA}"/>
              </a:ext>
            </a:extLst>
          </p:cNvPr>
          <p:cNvSpPr/>
          <p:nvPr/>
        </p:nvSpPr>
        <p:spPr>
          <a:xfrm flipV="1">
            <a:off x="8413532" y="2596903"/>
            <a:ext cx="259135" cy="333627"/>
          </a:xfrm>
          <a:prstGeom prst="upArrow">
            <a:avLst/>
          </a:prstGeom>
          <a:solidFill>
            <a:srgbClr val="2F3651">
              <a:lumMod val="40000"/>
              <a:lumOff val="60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Calibri" panose="020F0502020204030204"/>
              <a:cs typeface="Arial"/>
            </a:endParaRPr>
          </a:p>
        </p:txBody>
      </p:sp>
      <p:sp>
        <p:nvSpPr>
          <p:cNvPr id="5331" name="Arrow: Up 1433">
            <a:extLst>
              <a:ext uri="{FF2B5EF4-FFF2-40B4-BE49-F238E27FC236}">
                <a16:creationId xmlns:a16="http://schemas.microsoft.com/office/drawing/2014/main" id="{1B3AA98E-2CB8-959E-02D7-08940AB5BA36}"/>
              </a:ext>
            </a:extLst>
          </p:cNvPr>
          <p:cNvSpPr/>
          <p:nvPr/>
        </p:nvSpPr>
        <p:spPr>
          <a:xfrm>
            <a:off x="6667058" y="3676250"/>
            <a:ext cx="259135" cy="333627"/>
          </a:xfrm>
          <a:prstGeom prst="upArrow">
            <a:avLst/>
          </a:prstGeom>
          <a:solidFill>
            <a:srgbClr val="347475">
              <a:lumMod val="40000"/>
              <a:lumOff val="60000"/>
            </a:srgbClr>
          </a:solidFill>
          <a:ln w="25400" cap="flat" cmpd="sng" algn="ctr">
            <a:noFill/>
            <a:prstDash val="solid"/>
          </a:ln>
          <a:effectLst/>
        </p:spPr>
        <p:txBody>
          <a:bodyPr rtlCol="0" anchor="ctr"/>
          <a:lstStyle/>
          <a:p>
            <a:pPr marL="0" marR="0" lvl="0" indent="0" algn="ctr" defTabSz="685800" eaLnBrk="1" fontAlgn="auto" latinLnBrk="0" hangingPunct="1">
              <a:lnSpc>
                <a:spcPct val="100000"/>
              </a:lnSpc>
              <a:spcBef>
                <a:spcPct val="0"/>
              </a:spcBef>
              <a:spcAft>
                <a:spcPct val="0"/>
              </a:spcAft>
              <a:buClrTx/>
              <a:buSzTx/>
              <a:buFontTx/>
              <a:buNone/>
              <a:tabLst/>
              <a:defRPr/>
            </a:pPr>
            <a:endParaRPr kumimoji="0" lang="en-US" sz="1100" b="0" i="0" u="none" strike="noStrike" kern="0" cap="none" spc="0" normalizeH="0" baseline="0" noProof="0">
              <a:ln>
                <a:noFill/>
              </a:ln>
              <a:solidFill>
                <a:prstClr val="white"/>
              </a:solidFill>
              <a:effectLst/>
              <a:uLnTx/>
              <a:uFillTx/>
              <a:ea typeface="Calibri" panose="020F0502020204030204"/>
              <a:cs typeface="Arial"/>
            </a:endParaRPr>
          </a:p>
        </p:txBody>
      </p:sp>
      <p:cxnSp>
        <p:nvCxnSpPr>
          <p:cNvPr id="5332" name="Straight Arrow Connector 1435">
            <a:extLst>
              <a:ext uri="{FF2B5EF4-FFF2-40B4-BE49-F238E27FC236}">
                <a16:creationId xmlns:a16="http://schemas.microsoft.com/office/drawing/2014/main" id="{8A112CB8-BD2F-28AB-CB6A-A612A1F198D1}"/>
              </a:ext>
            </a:extLst>
          </p:cNvPr>
          <p:cNvCxnSpPr/>
          <p:nvPr/>
        </p:nvCxnSpPr>
        <p:spPr>
          <a:xfrm flipH="1">
            <a:off x="8057746" y="2976423"/>
            <a:ext cx="0" cy="559309"/>
          </a:xfrm>
          <a:prstGeom prst="straightConnector1">
            <a:avLst/>
          </a:prstGeom>
          <a:noFill/>
          <a:ln w="28575" cap="flat" cmpd="sng" algn="ctr">
            <a:solidFill>
              <a:srgbClr val="347475">
                <a:shade val="95000"/>
                <a:satMod val="105000"/>
              </a:srgbClr>
            </a:solidFill>
            <a:prstDash val="solid"/>
            <a:tailEnd type="triangle"/>
          </a:ln>
          <a:effectLst/>
        </p:spPr>
      </p:cxnSp>
      <p:cxnSp>
        <p:nvCxnSpPr>
          <p:cNvPr id="5333" name="Straight Arrow Connector 1437">
            <a:extLst>
              <a:ext uri="{FF2B5EF4-FFF2-40B4-BE49-F238E27FC236}">
                <a16:creationId xmlns:a16="http://schemas.microsoft.com/office/drawing/2014/main" id="{CACD8817-8C8E-9814-748D-F3D67C39AE35}"/>
              </a:ext>
            </a:extLst>
          </p:cNvPr>
          <p:cNvCxnSpPr/>
          <p:nvPr/>
        </p:nvCxnSpPr>
        <p:spPr>
          <a:xfrm flipH="1">
            <a:off x="7052983" y="3807251"/>
            <a:ext cx="499505" cy="6507"/>
          </a:xfrm>
          <a:prstGeom prst="straightConnector1">
            <a:avLst/>
          </a:prstGeom>
          <a:noFill/>
          <a:ln w="28575" cap="flat" cmpd="sng" algn="ctr">
            <a:solidFill>
              <a:srgbClr val="347475">
                <a:shade val="95000"/>
                <a:satMod val="105000"/>
              </a:srgbClr>
            </a:solidFill>
            <a:prstDash val="solid"/>
            <a:tailEnd type="triangle"/>
          </a:ln>
          <a:effectLst/>
        </p:spPr>
      </p:cxnSp>
    </p:spTree>
    <p:extLst>
      <p:ext uri="{BB962C8B-B14F-4D97-AF65-F5344CB8AC3E}">
        <p14:creationId xmlns:p14="http://schemas.microsoft.com/office/powerpoint/2010/main" val="2426512541"/>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4EC24412-3B05-7A23-ABA2-36DDAD9C3BE3}"/>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5EFF84AA-CB1A-C2D4-DBF8-5E9BF9FF0891}"/>
              </a:ext>
            </a:extLst>
          </p:cNvPr>
          <p:cNvSpPr txBox="1">
            <a:spLocks/>
          </p:cNvSpPr>
          <p:nvPr/>
        </p:nvSpPr>
        <p:spPr>
          <a:xfrm>
            <a:off x="336309"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Verteilung singulärer vs. multipler Inselautoantikörper nach Alter in der </a:t>
            </a:r>
            <a:r>
              <a:rPr kumimoji="0" lang="de-DE" sz="2000" b="1" i="0" u="none" strike="noStrike" kern="1200" cap="none" spc="0" normalizeH="0" baseline="0" noProof="0" err="1">
                <a:ln>
                  <a:noFill/>
                </a:ln>
                <a:solidFill>
                  <a:srgbClr val="7030A0"/>
                </a:solidFill>
                <a:effectLst/>
                <a:uLnTx/>
                <a:uFillTx/>
                <a:latin typeface="Verdana"/>
                <a:ea typeface="+mn-ea"/>
                <a:cs typeface="+mn-cs"/>
              </a:rPr>
              <a:t>TrialNet</a:t>
            </a:r>
            <a:r>
              <a:rPr kumimoji="0" lang="de-DE" sz="2000" b="1" i="0" u="none" strike="noStrike" kern="1200" cap="none" spc="0" normalizeH="0" baseline="0" noProof="0">
                <a:ln>
                  <a:noFill/>
                </a:ln>
                <a:solidFill>
                  <a:srgbClr val="7030A0"/>
                </a:solidFill>
                <a:effectLst/>
                <a:uLnTx/>
                <a:uFillTx/>
                <a:latin typeface="Verdana"/>
                <a:ea typeface="+mn-ea"/>
                <a:cs typeface="+mn-cs"/>
              </a:rPr>
              <a:t> PTP-Studie</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noProof="0">
                <a:ln>
                  <a:noFill/>
                </a:ln>
                <a:solidFill>
                  <a:srgbClr val="7030A0"/>
                </a:solidFill>
                <a:effectLst/>
                <a:uLnTx/>
                <a:uFillTx/>
                <a:latin typeface="Verdana"/>
                <a:ea typeface="+mn-ea"/>
                <a:cs typeface="+mn-cs"/>
              </a:rPr>
              <a:t>*</a:t>
            </a:r>
            <a:r>
              <a:rPr kumimoji="0" lang="de-DE" sz="2000" b="1" i="0" u="none" strike="noStrike" kern="1200" cap="none" spc="0" normalizeH="0" baseline="0" noProof="0">
                <a:ln>
                  <a:noFill/>
                </a:ln>
                <a:solidFill>
                  <a:srgbClr val="7030A0"/>
                </a:solidFill>
                <a:effectLst/>
                <a:uLnTx/>
                <a:uFillTx/>
                <a:latin typeface="Verdana"/>
                <a:ea typeface="+mn-ea"/>
                <a:cs typeface="+mn-cs"/>
              </a:rPr>
              <a:t> </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18" name="Footer Placeholder 4">
            <a:extLst>
              <a:ext uri="{FF2B5EF4-FFF2-40B4-BE49-F238E27FC236}">
                <a16:creationId xmlns:a16="http://schemas.microsoft.com/office/drawing/2014/main" id="{CF86B21B-EC33-01DA-7327-7D90066AB1C8}"/>
              </a:ext>
            </a:extLst>
          </p:cNvPr>
          <p:cNvSpPr txBox="1"/>
          <p:nvPr/>
        </p:nvSpPr>
        <p:spPr>
          <a:xfrm>
            <a:off x="336310" y="4697651"/>
            <a:ext cx="8478000" cy="435110"/>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lang="de-DE" sz="600">
                <a:solidFill>
                  <a:srgbClr val="404040"/>
                </a:solidFill>
                <a:latin typeface="+mn-lt"/>
                <a:ea typeface="Verdana"/>
                <a:cs typeface="Verdana"/>
              </a:rPr>
              <a:t>Abbildung modifiziert nach So M 2022</a:t>
            </a:r>
            <a:r>
              <a:rPr lang="de-DE" sz="600" baseline="30000">
                <a:solidFill>
                  <a:srgbClr val="404040"/>
                </a:solidFill>
                <a:latin typeface="+mn-lt"/>
                <a:ea typeface="Verdana"/>
                <a:cs typeface="Verdana"/>
              </a:rPr>
              <a:t>1</a:t>
            </a:r>
            <a:r>
              <a:rPr lang="de-DE" sz="600">
                <a:solidFill>
                  <a:srgbClr val="404040"/>
                </a:solidFill>
                <a:latin typeface="+mn-lt"/>
                <a:ea typeface="Verdana"/>
                <a:cs typeface="Verdana"/>
              </a:rPr>
              <a:t>. </a:t>
            </a:r>
            <a:r>
              <a:rPr kumimoji="0" lang="de-DE" sz="600" b="0" i="0" u="none" strike="noStrike" kern="1200" cap="none" spc="0" normalizeH="0" baseline="0" noProof="0">
                <a:ln>
                  <a:noFill/>
                </a:ln>
                <a:solidFill>
                  <a:srgbClr val="404040"/>
                </a:solidFill>
                <a:effectLst/>
                <a:uLnTx/>
                <a:uFillTx/>
                <a:latin typeface="+mn-lt"/>
                <a:ea typeface="Verdana"/>
                <a:cs typeface="Verdana"/>
              </a:rPr>
              <a:t>* Daten von 4.893 Teilnehmern mit einem </a:t>
            </a:r>
            <a:r>
              <a:rPr kumimoji="0" lang="de-DE" sz="600" b="0" i="0" u="none" strike="noStrike" kern="1200" cap="none" spc="0" normalizeH="0" baseline="0" noProof="0" err="1">
                <a:ln>
                  <a:noFill/>
                </a:ln>
                <a:solidFill>
                  <a:srgbClr val="404040"/>
                </a:solidFill>
                <a:effectLst/>
                <a:uLnTx/>
                <a:uFillTx/>
                <a:latin typeface="+mn-lt"/>
                <a:ea typeface="Verdana"/>
                <a:cs typeface="Verdana"/>
              </a:rPr>
              <a:t>IAk</a:t>
            </a:r>
            <a:r>
              <a:rPr kumimoji="0" lang="de-DE" sz="600" b="0" i="0" u="none" strike="noStrike" kern="1200" cap="none" spc="0" normalizeH="0" baseline="0" noProof="0">
                <a:ln>
                  <a:noFill/>
                </a:ln>
                <a:solidFill>
                  <a:srgbClr val="404040"/>
                </a:solidFill>
                <a:effectLst/>
                <a:uLnTx/>
                <a:uFillTx/>
                <a:latin typeface="+mn-lt"/>
                <a:ea typeface="Verdana"/>
                <a:cs typeface="Verdana"/>
              </a:rPr>
              <a:t> und 3.856 Teilnehmern mit mehreren </a:t>
            </a:r>
            <a:r>
              <a:rPr kumimoji="0" lang="de-DE" sz="600" b="0" i="0" u="none" strike="noStrike" kern="1200" cap="none" spc="0" normalizeH="0" baseline="0" noProof="0" err="1">
                <a:ln>
                  <a:noFill/>
                </a:ln>
                <a:solidFill>
                  <a:srgbClr val="404040"/>
                </a:solidFill>
                <a:effectLst/>
                <a:uLnTx/>
                <a:uFillTx/>
                <a:latin typeface="+mn-lt"/>
                <a:ea typeface="Verdana"/>
                <a:cs typeface="Verdana"/>
              </a:rPr>
              <a:t>IAk</a:t>
            </a:r>
            <a:r>
              <a:rPr kumimoji="0" lang="de-DE" sz="600" b="0" i="0" u="none" strike="noStrike" kern="1200" cap="none" spc="0" normalizeH="0" baseline="0" noProof="0">
                <a:ln>
                  <a:noFill/>
                </a:ln>
                <a:solidFill>
                  <a:srgbClr val="404040"/>
                </a:solidFill>
                <a:effectLst/>
                <a:uLnTx/>
                <a:uFillTx/>
                <a:latin typeface="+mn-lt"/>
                <a:ea typeface="Verdana"/>
                <a:cs typeface="Verdana"/>
              </a:rPr>
              <a:t> aus der </a:t>
            </a:r>
            <a:r>
              <a:rPr kumimoji="0" lang="de-DE" sz="600" b="0" i="0" u="none" strike="noStrike" kern="1200" cap="none" spc="0" normalizeH="0" baseline="0" noProof="0" err="1">
                <a:ln>
                  <a:noFill/>
                </a:ln>
                <a:solidFill>
                  <a:srgbClr val="404040"/>
                </a:solidFill>
                <a:effectLst/>
                <a:uLnTx/>
                <a:uFillTx/>
                <a:latin typeface="+mn-lt"/>
                <a:ea typeface="Verdana"/>
                <a:cs typeface="Verdana"/>
              </a:rPr>
              <a:t>TrialNet</a:t>
            </a:r>
            <a:r>
              <a:rPr kumimoji="0" lang="de-DE" sz="600" b="0" i="0" u="none" strike="noStrike" kern="1200" cap="none" spc="0" normalizeH="0" baseline="0" noProof="0">
                <a:ln>
                  <a:noFill/>
                </a:ln>
                <a:solidFill>
                  <a:srgbClr val="404040"/>
                </a:solidFill>
                <a:effectLst/>
                <a:uLnTx/>
                <a:uFillTx/>
                <a:latin typeface="+mn-lt"/>
                <a:ea typeface="Verdana"/>
                <a:cs typeface="Verdana"/>
              </a:rPr>
              <a:t> </a:t>
            </a:r>
            <a:r>
              <a:rPr kumimoji="0" lang="de-DE" sz="600" b="0" i="0" u="none" strike="noStrike" kern="1200" cap="none" spc="0" normalizeH="0" baseline="0" noProof="0" err="1">
                <a:ln>
                  <a:noFill/>
                </a:ln>
                <a:solidFill>
                  <a:srgbClr val="404040"/>
                </a:solidFill>
                <a:effectLst/>
                <a:uLnTx/>
                <a:uFillTx/>
                <a:latin typeface="+mn-lt"/>
                <a:ea typeface="Verdana"/>
                <a:cs typeface="Verdana"/>
              </a:rPr>
              <a:t>Pathway</a:t>
            </a:r>
            <a:r>
              <a:rPr kumimoji="0" lang="de-DE" sz="600" b="0" i="0" u="none" strike="noStrike" kern="1200" cap="none" spc="0" normalizeH="0" baseline="0" noProof="0">
                <a:ln>
                  <a:noFill/>
                </a:ln>
                <a:solidFill>
                  <a:srgbClr val="404040"/>
                </a:solidFill>
                <a:effectLst/>
                <a:uLnTx/>
                <a:uFillTx/>
                <a:latin typeface="+mn-lt"/>
                <a:ea typeface="Verdana"/>
                <a:cs typeface="Verdana"/>
              </a:rPr>
              <a:t> </a:t>
            </a:r>
            <a:r>
              <a:rPr kumimoji="0" lang="de-DE" sz="600" b="0" i="0" u="none" strike="noStrike" kern="1200" cap="none" spc="0" normalizeH="0" baseline="0" noProof="0" err="1">
                <a:ln>
                  <a:noFill/>
                </a:ln>
                <a:solidFill>
                  <a:srgbClr val="404040"/>
                </a:solidFill>
                <a:effectLst/>
                <a:uLnTx/>
                <a:uFillTx/>
                <a:latin typeface="+mn-lt"/>
                <a:ea typeface="Verdana"/>
                <a:cs typeface="Verdana"/>
              </a:rPr>
              <a:t>to</a:t>
            </a:r>
            <a:r>
              <a:rPr kumimoji="0" lang="de-DE" sz="600" b="0" i="0" u="none" strike="noStrike" kern="1200" cap="none" spc="0" normalizeH="0" baseline="0" noProof="0">
                <a:ln>
                  <a:noFill/>
                </a:ln>
                <a:solidFill>
                  <a:srgbClr val="404040"/>
                </a:solidFill>
                <a:effectLst/>
                <a:uLnTx/>
                <a:uFillTx/>
                <a:latin typeface="+mn-lt"/>
                <a:ea typeface="Verdana"/>
                <a:cs typeface="Verdana"/>
              </a:rPr>
              <a:t> </a:t>
            </a:r>
            <a:r>
              <a:rPr kumimoji="0" lang="de-DE" sz="600" b="0" i="0" u="none" strike="noStrike" kern="1200" cap="none" spc="0" normalizeH="0" baseline="0" noProof="0" err="1">
                <a:ln>
                  <a:noFill/>
                </a:ln>
                <a:solidFill>
                  <a:srgbClr val="404040"/>
                </a:solidFill>
                <a:effectLst/>
                <a:uLnTx/>
                <a:uFillTx/>
                <a:latin typeface="+mn-lt"/>
                <a:ea typeface="Verdana"/>
                <a:cs typeface="Verdana"/>
              </a:rPr>
              <a:t>Prevention</a:t>
            </a:r>
            <a:r>
              <a:rPr kumimoji="0" lang="de-DE" sz="600" b="0" i="0" u="none" strike="noStrike" kern="1200" cap="none" spc="0" normalizeH="0" baseline="0" noProof="0">
                <a:ln>
                  <a:noFill/>
                </a:ln>
                <a:solidFill>
                  <a:srgbClr val="404040"/>
                </a:solidFill>
                <a:effectLst/>
                <a:uLnTx/>
                <a:uFillTx/>
                <a:latin typeface="+mn-lt"/>
                <a:ea typeface="Verdana"/>
                <a:cs typeface="Verdana"/>
              </a:rPr>
              <a:t> (PTP)-Studie (2004-2019), die Verwandte von Menschen mit T1D im Alter von 1-45 Jahren einschloss.</a:t>
            </a:r>
            <a:r>
              <a:rPr kumimoji="0" lang="de-DE" sz="600" b="0" i="0" u="none" strike="noStrike" kern="1200" cap="none" spc="0" normalizeH="0" baseline="30000" noProof="0">
                <a:ln>
                  <a:noFill/>
                </a:ln>
                <a:solidFill>
                  <a:srgbClr val="404040"/>
                </a:solidFill>
                <a:effectLst/>
                <a:uLnTx/>
                <a:uFillTx/>
                <a:latin typeface="+mn-lt"/>
                <a:ea typeface="Verdana"/>
                <a:cs typeface="Verdana"/>
              </a:rPr>
              <a:t>1</a:t>
            </a:r>
            <a:r>
              <a:rPr lang="de-DE" sz="600">
                <a:solidFill>
                  <a:srgbClr val="404040"/>
                </a:solidFill>
                <a:latin typeface="+mn-lt"/>
                <a:ea typeface="Verdana"/>
                <a:cs typeface="Verdana"/>
              </a:rPr>
              <a:t> IA</a:t>
            </a:r>
            <a:r>
              <a:rPr kumimoji="0" lang="de" sz="600" b="0" i="0" u="none" strike="noStrike" kern="1200" cap="none" spc="0" normalizeH="0" baseline="0" noProof="0">
                <a:ln>
                  <a:noFill/>
                </a:ln>
                <a:solidFill>
                  <a:srgbClr val="404040"/>
                </a:solidFill>
                <a:effectLst/>
                <a:uLnTx/>
                <a:uFillTx/>
                <a:latin typeface="+mn-lt"/>
                <a:ea typeface="Verdana"/>
                <a:cs typeface="Verdana"/>
              </a:rPr>
              <a:t>k: Inselautoantikörper; T1D: Typ-1-Diabetes.</a:t>
            </a:r>
          </a:p>
          <a:p>
            <a:pPr marL="0" lvl="0" indent="0" defTabSz="685783">
              <a:spcBef>
                <a:spcPts val="300"/>
              </a:spcBef>
              <a:buClr>
                <a:srgbClr val="2198DD"/>
              </a:buClr>
              <a:buNone/>
              <a:defRPr/>
            </a:pPr>
            <a:r>
              <a:rPr lang="de" sz="600" b="1">
                <a:solidFill>
                  <a:srgbClr val="404040"/>
                </a:solidFill>
                <a:latin typeface="+mn-lt"/>
                <a:ea typeface="Verdana"/>
                <a:cs typeface="Verdana"/>
              </a:rPr>
              <a:t>1.</a:t>
            </a:r>
            <a:r>
              <a:rPr lang="de" sz="600">
                <a:solidFill>
                  <a:srgbClr val="404040"/>
                </a:solidFill>
                <a:latin typeface="+mn-lt"/>
                <a:ea typeface="Verdana"/>
                <a:cs typeface="Verdana"/>
              </a:rPr>
              <a:t> </a:t>
            </a:r>
            <a:r>
              <a:rPr lang="de-DE" sz="600">
                <a:solidFill>
                  <a:srgbClr val="404040"/>
                </a:solidFill>
                <a:latin typeface="+mn-lt"/>
                <a:ea typeface="Verdana"/>
                <a:cs typeface="Verdana"/>
              </a:rPr>
              <a:t>So M </a:t>
            </a:r>
            <a:r>
              <a:rPr lang="de-DE" sz="600" i="1">
                <a:solidFill>
                  <a:srgbClr val="404040"/>
                </a:solidFill>
                <a:latin typeface="+mn-lt"/>
                <a:ea typeface="Verdana"/>
                <a:cs typeface="Verdana"/>
              </a:rPr>
              <a:t>et al. </a:t>
            </a:r>
            <a:r>
              <a:rPr lang="de-DE" sz="600" i="1" err="1">
                <a:solidFill>
                  <a:srgbClr val="404040"/>
                </a:solidFill>
                <a:latin typeface="+mn-lt"/>
                <a:ea typeface="Verdana"/>
                <a:cs typeface="Verdana"/>
              </a:rPr>
              <a:t>Diabetologia</a:t>
            </a:r>
            <a:r>
              <a:rPr lang="de-DE" sz="600" i="1">
                <a:solidFill>
                  <a:srgbClr val="404040"/>
                </a:solidFill>
                <a:latin typeface="+mn-lt"/>
                <a:ea typeface="Verdana"/>
                <a:cs typeface="Verdana"/>
              </a:rPr>
              <a:t> </a:t>
            </a:r>
            <a:r>
              <a:rPr lang="de-DE" sz="600">
                <a:solidFill>
                  <a:srgbClr val="404040"/>
                </a:solidFill>
                <a:latin typeface="+mn-lt"/>
                <a:ea typeface="Verdana"/>
                <a:cs typeface="Verdana"/>
              </a:rPr>
              <a:t>2022; 65: 684–94.</a:t>
            </a: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grpSp>
        <p:nvGrpSpPr>
          <p:cNvPr id="26" name="Gruppieren 25">
            <a:extLst>
              <a:ext uri="{FF2B5EF4-FFF2-40B4-BE49-F238E27FC236}">
                <a16:creationId xmlns:a16="http://schemas.microsoft.com/office/drawing/2014/main" id="{291CB5DF-585E-4A3E-414A-F6499F790C04}"/>
              </a:ext>
            </a:extLst>
          </p:cNvPr>
          <p:cNvGrpSpPr/>
          <p:nvPr/>
        </p:nvGrpSpPr>
        <p:grpSpPr>
          <a:xfrm>
            <a:off x="499309" y="930425"/>
            <a:ext cx="5149517" cy="3644218"/>
            <a:chOff x="1997241" y="1008630"/>
            <a:chExt cx="5149517" cy="3644218"/>
          </a:xfrm>
        </p:grpSpPr>
        <p:pic>
          <p:nvPicPr>
            <p:cNvPr id="20" name="Grafik 19">
              <a:extLst>
                <a:ext uri="{FF2B5EF4-FFF2-40B4-BE49-F238E27FC236}">
                  <a16:creationId xmlns:a16="http://schemas.microsoft.com/office/drawing/2014/main" id="{092215F6-256D-6022-E21A-32DE5F76CB98}"/>
                </a:ext>
              </a:extLst>
            </p:cNvPr>
            <p:cNvPicPr>
              <a:picLocks noChangeAspect="1"/>
            </p:cNvPicPr>
            <p:nvPr/>
          </p:nvPicPr>
          <p:blipFill>
            <a:blip r:embed="rId3"/>
            <a:stretch>
              <a:fillRect/>
            </a:stretch>
          </p:blipFill>
          <p:spPr>
            <a:xfrm>
              <a:off x="1997241" y="1008630"/>
              <a:ext cx="5149517" cy="3644218"/>
            </a:xfrm>
            <a:prstGeom prst="rect">
              <a:avLst/>
            </a:prstGeom>
          </p:spPr>
        </p:pic>
        <p:sp>
          <p:nvSpPr>
            <p:cNvPr id="21" name="Textfeld 20">
              <a:extLst>
                <a:ext uri="{FF2B5EF4-FFF2-40B4-BE49-F238E27FC236}">
                  <a16:creationId xmlns:a16="http://schemas.microsoft.com/office/drawing/2014/main" id="{4FBC2DA3-EDEE-64D3-0DCE-324FBB2A34A4}"/>
                </a:ext>
              </a:extLst>
            </p:cNvPr>
            <p:cNvSpPr txBox="1"/>
            <p:nvPr/>
          </p:nvSpPr>
          <p:spPr>
            <a:xfrm>
              <a:off x="3449889" y="1136985"/>
              <a:ext cx="1221488" cy="138499"/>
            </a:xfrm>
            <a:prstGeom prst="rect">
              <a:avLst/>
            </a:prstGeom>
            <a:solidFill>
              <a:schemeClr val="bg1"/>
            </a:solidFill>
          </p:spPr>
          <p:txBody>
            <a:bodyPr wrap="none" lIns="0" tIns="0" rIns="0" bIns="0" rtlCol="0">
              <a:spAutoFit/>
            </a:bodyPr>
            <a:lstStyle/>
            <a:p>
              <a:r>
                <a:rPr lang="de-DE" sz="900"/>
                <a:t>Autoantikörperstatus</a:t>
              </a:r>
            </a:p>
          </p:txBody>
        </p:sp>
        <p:sp>
          <p:nvSpPr>
            <p:cNvPr id="22" name="Textfeld 21">
              <a:extLst>
                <a:ext uri="{FF2B5EF4-FFF2-40B4-BE49-F238E27FC236}">
                  <a16:creationId xmlns:a16="http://schemas.microsoft.com/office/drawing/2014/main" id="{D3D60B3A-CB64-E13E-2EBF-246D2D251D25}"/>
                </a:ext>
              </a:extLst>
            </p:cNvPr>
            <p:cNvSpPr txBox="1"/>
            <p:nvPr/>
          </p:nvSpPr>
          <p:spPr>
            <a:xfrm rot="16200000">
              <a:off x="1231168" y="2783241"/>
              <a:ext cx="1911006" cy="138499"/>
            </a:xfrm>
            <a:prstGeom prst="rect">
              <a:avLst/>
            </a:prstGeom>
            <a:solidFill>
              <a:schemeClr val="bg1"/>
            </a:solidFill>
          </p:spPr>
          <p:txBody>
            <a:bodyPr wrap="square" lIns="0" tIns="0" rIns="0" bIns="0" rtlCol="0">
              <a:spAutoFit/>
            </a:bodyPr>
            <a:lstStyle/>
            <a:p>
              <a:pPr algn="ctr"/>
              <a:r>
                <a:rPr lang="de-DE" sz="900"/>
                <a:t>Anzahl </a:t>
              </a:r>
              <a:r>
                <a:rPr lang="de-DE" sz="900" err="1"/>
                <a:t>IAk</a:t>
              </a:r>
              <a:r>
                <a:rPr lang="de-DE" sz="900"/>
                <a:t>-positiver Teilnehmer</a:t>
              </a:r>
            </a:p>
          </p:txBody>
        </p:sp>
        <p:sp>
          <p:nvSpPr>
            <p:cNvPr id="23" name="Textfeld 22">
              <a:extLst>
                <a:ext uri="{FF2B5EF4-FFF2-40B4-BE49-F238E27FC236}">
                  <a16:creationId xmlns:a16="http://schemas.microsoft.com/office/drawing/2014/main" id="{8AB716CA-C034-1320-4C3E-3EBF88F7B45F}"/>
                </a:ext>
              </a:extLst>
            </p:cNvPr>
            <p:cNvSpPr txBox="1"/>
            <p:nvPr/>
          </p:nvSpPr>
          <p:spPr>
            <a:xfrm>
              <a:off x="4035786" y="4369711"/>
              <a:ext cx="1271182" cy="138499"/>
            </a:xfrm>
            <a:prstGeom prst="rect">
              <a:avLst/>
            </a:prstGeom>
            <a:solidFill>
              <a:schemeClr val="bg1"/>
            </a:solidFill>
          </p:spPr>
          <p:txBody>
            <a:bodyPr wrap="square" lIns="0" tIns="0" rIns="0" bIns="0" rtlCol="0">
              <a:spAutoFit/>
            </a:bodyPr>
            <a:lstStyle/>
            <a:p>
              <a:pPr algn="ctr"/>
              <a:r>
                <a:rPr lang="de-DE" sz="900"/>
                <a:t>Baseline-Alter [Jahre]</a:t>
              </a:r>
            </a:p>
          </p:txBody>
        </p:sp>
        <p:sp>
          <p:nvSpPr>
            <p:cNvPr id="24" name="Textfeld 23">
              <a:extLst>
                <a:ext uri="{FF2B5EF4-FFF2-40B4-BE49-F238E27FC236}">
                  <a16:creationId xmlns:a16="http://schemas.microsoft.com/office/drawing/2014/main" id="{1D37E7FC-8C27-F1FA-2A59-7404A28373D0}"/>
                </a:ext>
              </a:extLst>
            </p:cNvPr>
            <p:cNvSpPr txBox="1"/>
            <p:nvPr/>
          </p:nvSpPr>
          <p:spPr>
            <a:xfrm>
              <a:off x="4915042" y="1152373"/>
              <a:ext cx="347852" cy="107722"/>
            </a:xfrm>
            <a:prstGeom prst="rect">
              <a:avLst/>
            </a:prstGeom>
            <a:solidFill>
              <a:schemeClr val="bg1"/>
            </a:solidFill>
          </p:spPr>
          <p:txBody>
            <a:bodyPr wrap="none" lIns="0" tIns="0" rIns="0" bIns="0" rtlCol="0">
              <a:spAutoFit/>
            </a:bodyPr>
            <a:lstStyle/>
            <a:p>
              <a:r>
                <a:rPr lang="de-DE" sz="700"/>
                <a:t>Multipel</a:t>
              </a:r>
            </a:p>
          </p:txBody>
        </p:sp>
        <p:sp>
          <p:nvSpPr>
            <p:cNvPr id="25" name="Textfeld 24">
              <a:extLst>
                <a:ext uri="{FF2B5EF4-FFF2-40B4-BE49-F238E27FC236}">
                  <a16:creationId xmlns:a16="http://schemas.microsoft.com/office/drawing/2014/main" id="{30CA2864-03A8-BA68-D5A0-48091F8C8BA6}"/>
                </a:ext>
              </a:extLst>
            </p:cNvPr>
            <p:cNvSpPr txBox="1"/>
            <p:nvPr/>
          </p:nvSpPr>
          <p:spPr>
            <a:xfrm>
              <a:off x="5509854" y="1152373"/>
              <a:ext cx="476443" cy="107722"/>
            </a:xfrm>
            <a:prstGeom prst="rect">
              <a:avLst/>
            </a:prstGeom>
            <a:solidFill>
              <a:schemeClr val="bg1"/>
            </a:solidFill>
          </p:spPr>
          <p:txBody>
            <a:bodyPr wrap="square" lIns="0" tIns="0" rIns="0" bIns="0" rtlCol="0">
              <a:spAutoFit/>
            </a:bodyPr>
            <a:lstStyle/>
            <a:p>
              <a:r>
                <a:rPr lang="de-DE" sz="700"/>
                <a:t>Singulär</a:t>
              </a:r>
            </a:p>
          </p:txBody>
        </p:sp>
      </p:grpSp>
      <p:sp>
        <p:nvSpPr>
          <p:cNvPr id="27" name="Rechteck 26">
            <a:extLst>
              <a:ext uri="{FF2B5EF4-FFF2-40B4-BE49-F238E27FC236}">
                <a16:creationId xmlns:a16="http://schemas.microsoft.com/office/drawing/2014/main" id="{0FC1262D-B1D7-0734-2FB9-F4FC4A56C419}"/>
              </a:ext>
            </a:extLst>
          </p:cNvPr>
          <p:cNvSpPr/>
          <p:nvPr/>
        </p:nvSpPr>
        <p:spPr>
          <a:xfrm>
            <a:off x="499308" y="930425"/>
            <a:ext cx="5149517" cy="3644218"/>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28" name="Rechteck: abgerundete Ecken 27">
            <a:extLst>
              <a:ext uri="{FF2B5EF4-FFF2-40B4-BE49-F238E27FC236}">
                <a16:creationId xmlns:a16="http://schemas.microsoft.com/office/drawing/2014/main" id="{19E95E91-F9EE-6576-3714-6554507796C2}"/>
              </a:ext>
            </a:extLst>
          </p:cNvPr>
          <p:cNvSpPr/>
          <p:nvPr/>
        </p:nvSpPr>
        <p:spPr>
          <a:xfrm>
            <a:off x="5931569" y="1364356"/>
            <a:ext cx="2664084" cy="2776355"/>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rPr>
              <a:t>Im </a:t>
            </a:r>
            <a:r>
              <a:rPr lang="de-DE" sz="1100" b="1">
                <a:solidFill>
                  <a:schemeClr val="bg1"/>
                </a:solidFill>
              </a:rPr>
              <a:t>Kindesalter bis 10 Jahre </a:t>
            </a:r>
            <a:r>
              <a:rPr lang="de-DE" sz="1100">
                <a:solidFill>
                  <a:schemeClr val="bg1"/>
                </a:solidFill>
              </a:rPr>
              <a:t>lag vorwiegend ein </a:t>
            </a:r>
            <a:r>
              <a:rPr lang="de-DE" sz="1100" b="1">
                <a:solidFill>
                  <a:schemeClr val="bg1"/>
                </a:solidFill>
              </a:rPr>
              <a:t>multipler </a:t>
            </a:r>
            <a:r>
              <a:rPr lang="de-DE" sz="1100" b="1" err="1">
                <a:solidFill>
                  <a:schemeClr val="bg1"/>
                </a:solidFill>
              </a:rPr>
              <a:t>IAk</a:t>
            </a:r>
            <a:r>
              <a:rPr lang="de-DE" sz="1100" b="1">
                <a:solidFill>
                  <a:schemeClr val="bg1"/>
                </a:solidFill>
              </a:rPr>
              <a:t>-Status</a:t>
            </a:r>
            <a:r>
              <a:rPr lang="de-DE" sz="1100">
                <a:solidFill>
                  <a:schemeClr val="bg1"/>
                </a:solidFill>
              </a:rPr>
              <a:t> vor</a:t>
            </a:r>
          </a:p>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cs typeface="Arial" panose="020B0604020202020204" pitchFamily="34" charset="0"/>
              </a:rPr>
              <a:t>Zwischen 11 und 18 Jahren lag in etwa zu gleichen Teilen singulärer oder multipler </a:t>
            </a:r>
            <a:r>
              <a:rPr lang="de-DE" sz="1100" err="1">
                <a:solidFill>
                  <a:schemeClr val="bg1"/>
                </a:solidFill>
                <a:cs typeface="Arial" panose="020B0604020202020204" pitchFamily="34" charset="0"/>
              </a:rPr>
              <a:t>IAk</a:t>
            </a:r>
            <a:r>
              <a:rPr lang="de-DE" sz="1100">
                <a:solidFill>
                  <a:schemeClr val="bg1"/>
                </a:solidFill>
                <a:cs typeface="Arial" panose="020B0604020202020204" pitchFamily="34" charset="0"/>
              </a:rPr>
              <a:t>-Status vor</a:t>
            </a:r>
          </a:p>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cs typeface="Arial" panose="020B0604020202020204" pitchFamily="34" charset="0"/>
              </a:rPr>
              <a:t>Im </a:t>
            </a:r>
            <a:r>
              <a:rPr lang="de-DE" sz="1100" b="1">
                <a:solidFill>
                  <a:schemeClr val="bg1"/>
                </a:solidFill>
                <a:cs typeface="Arial" panose="020B0604020202020204" pitchFamily="34" charset="0"/>
              </a:rPr>
              <a:t>Erwachsenenalter ab      19 Jahren</a:t>
            </a:r>
            <a:r>
              <a:rPr lang="de-DE" sz="1100">
                <a:solidFill>
                  <a:schemeClr val="bg1"/>
                </a:solidFill>
                <a:cs typeface="Arial" panose="020B0604020202020204" pitchFamily="34" charset="0"/>
              </a:rPr>
              <a:t> zunehmend lag vorwiegend ein </a:t>
            </a:r>
            <a:r>
              <a:rPr lang="de-DE" sz="1100" b="1">
                <a:solidFill>
                  <a:schemeClr val="bg1"/>
                </a:solidFill>
                <a:cs typeface="Arial" panose="020B0604020202020204" pitchFamily="34" charset="0"/>
              </a:rPr>
              <a:t>singulärer </a:t>
            </a:r>
            <a:r>
              <a:rPr lang="de-DE" sz="1100" b="1" err="1">
                <a:solidFill>
                  <a:schemeClr val="bg1"/>
                </a:solidFill>
                <a:cs typeface="Arial" panose="020B0604020202020204" pitchFamily="34" charset="0"/>
              </a:rPr>
              <a:t>IAk</a:t>
            </a:r>
            <a:r>
              <a:rPr lang="de-DE" sz="1100" b="1">
                <a:solidFill>
                  <a:schemeClr val="bg1"/>
                </a:solidFill>
                <a:cs typeface="Arial" panose="020B0604020202020204" pitchFamily="34" charset="0"/>
              </a:rPr>
              <a:t>-Status</a:t>
            </a:r>
            <a:r>
              <a:rPr lang="de-DE" sz="1100">
                <a:solidFill>
                  <a:schemeClr val="bg1"/>
                </a:solidFill>
                <a:cs typeface="Arial" panose="020B0604020202020204" pitchFamily="34" charset="0"/>
              </a:rPr>
              <a:t> vor</a:t>
            </a:r>
            <a:endParaRPr lang="en-US" sz="900">
              <a:solidFill>
                <a:schemeClr val="bg1"/>
              </a:solidFill>
              <a:cs typeface="Arial" panose="020B0604020202020204" pitchFamily="34" charset="0"/>
            </a:endParaRPr>
          </a:p>
        </p:txBody>
      </p:sp>
    </p:spTree>
    <p:extLst>
      <p:ext uri="{BB962C8B-B14F-4D97-AF65-F5344CB8AC3E}">
        <p14:creationId xmlns:p14="http://schemas.microsoft.com/office/powerpoint/2010/main" val="2741249692"/>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E3F2982-7C86-9DBD-814B-BE02504DC958}"/>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E3751E3C-CE78-F4A5-19EB-78D808194D9D}"/>
              </a:ext>
            </a:extLst>
          </p:cNvPr>
          <p:cNvSpPr txBox="1">
            <a:spLocks/>
          </p:cNvSpPr>
          <p:nvPr/>
        </p:nvSpPr>
        <p:spPr>
          <a:xfrm>
            <a:off x="314921"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Langsameres Absinken der C-Peptid-Spiegel bei Erwachsenen als </a:t>
            </a:r>
            <a:r>
              <a:rPr lang="de-DE" sz="2000" b="1">
                <a:solidFill>
                  <a:srgbClr val="7030A0"/>
                </a:solidFill>
                <a:latin typeface="Verdana"/>
              </a:rPr>
              <a:t>bei Kindern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noProof="0">
                <a:ln>
                  <a:noFill/>
                </a:ln>
                <a:solidFill>
                  <a:srgbClr val="7030A0"/>
                </a:solidFill>
                <a:effectLst/>
                <a:uLnTx/>
                <a:uFillTx/>
                <a:latin typeface="Verdana"/>
                <a:ea typeface="+mn-ea"/>
                <a:cs typeface="+mn-cs"/>
              </a:rPr>
              <a:t>*</a:t>
            </a:r>
            <a:r>
              <a:rPr kumimoji="0" lang="de-DE" sz="2000" b="1" i="0" u="none" strike="noStrike" kern="1200" cap="none" spc="0" normalizeH="0" baseline="0" noProof="0">
                <a:ln>
                  <a:noFill/>
                </a:ln>
                <a:solidFill>
                  <a:srgbClr val="7030A0"/>
                </a:solidFill>
                <a:effectLst/>
                <a:uLnTx/>
                <a:uFillTx/>
                <a:latin typeface="Verdana"/>
                <a:ea typeface="+mn-ea"/>
                <a:cs typeface="+mn-cs"/>
              </a:rPr>
              <a:t> </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18" name="Footer Placeholder 4">
            <a:extLst>
              <a:ext uri="{FF2B5EF4-FFF2-40B4-BE49-F238E27FC236}">
                <a16:creationId xmlns:a16="http://schemas.microsoft.com/office/drawing/2014/main" id="{9F5A0FE9-1420-403C-01F6-4962D9E0A9B5}"/>
              </a:ext>
            </a:extLst>
          </p:cNvPr>
          <p:cNvSpPr txBox="1"/>
          <p:nvPr/>
        </p:nvSpPr>
        <p:spPr>
          <a:xfrm>
            <a:off x="314922" y="4694973"/>
            <a:ext cx="8478000" cy="435110"/>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mn-lt"/>
                <a:ea typeface="Verdana"/>
                <a:cs typeface="Verdana"/>
              </a:rPr>
              <a:t>* Basierend auf einem gemischten Modell, das an wiederholte Messungen von C-Peptid aus OGTTs angepasst wurde, die 24 Monate vor der (klinischen) T1D-Diagnose Stadium 3 bis 12 Monate nach der Diagnose durchgeführt wurden, mit Alter als kontinuierlicher Variable.</a:t>
            </a:r>
            <a:r>
              <a:rPr kumimoji="0" lang="de-DE" sz="600" b="0" i="0" u="none" strike="noStrike" kern="1200" cap="none" spc="0" normalizeH="0" baseline="30000" noProof="0">
                <a:ln>
                  <a:noFill/>
                </a:ln>
                <a:solidFill>
                  <a:srgbClr val="404040"/>
                </a:solidFill>
                <a:effectLst/>
                <a:uLnTx/>
                <a:uFillTx/>
                <a:latin typeface="+mn-lt"/>
                <a:ea typeface="Verdana"/>
                <a:cs typeface="Verdana"/>
              </a:rPr>
              <a:t>1 </a:t>
            </a:r>
          </a:p>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mn-lt"/>
              <a:ea typeface="Verdana"/>
              <a:cs typeface="Verdana"/>
            </a:endParaRPr>
          </a:p>
          <a:p>
            <a:pPr marL="0" lvl="0" indent="0" defTabSz="685783">
              <a:spcBef>
                <a:spcPct val="0"/>
              </a:spcBef>
              <a:buClr>
                <a:srgbClr val="2198DD"/>
              </a:buClr>
              <a:buNone/>
              <a:defRPr/>
            </a:pPr>
            <a:r>
              <a:rPr lang="de-DE" sz="600">
                <a:solidFill>
                  <a:srgbClr val="404040"/>
                </a:solidFill>
                <a:latin typeface="+mn-lt"/>
                <a:ea typeface="Verdana"/>
                <a:cs typeface="Verdana"/>
              </a:rPr>
              <a:t>OGTT: Oraler Glukosetoleranztest</a:t>
            </a:r>
            <a:r>
              <a:rPr kumimoji="0" lang="de" sz="600" b="0" i="0" u="none" strike="noStrike" kern="1200" cap="none" spc="0" normalizeH="0" baseline="0" noProof="0">
                <a:ln>
                  <a:noFill/>
                </a:ln>
                <a:solidFill>
                  <a:srgbClr val="404040"/>
                </a:solidFill>
                <a:effectLst/>
                <a:uLnTx/>
                <a:uFillTx/>
                <a:latin typeface="+mn-lt"/>
                <a:ea typeface="Verdana"/>
                <a:cs typeface="Verdana"/>
              </a:rPr>
              <a:t>; T1D: Typ-1-Diabetes.</a:t>
            </a:r>
          </a:p>
          <a:p>
            <a:pPr marL="0" lvl="0" indent="0" defTabSz="685783">
              <a:spcBef>
                <a:spcPts val="300"/>
              </a:spcBef>
              <a:buClr>
                <a:srgbClr val="2198DD"/>
              </a:buClr>
              <a:buNone/>
              <a:defRPr/>
            </a:pPr>
            <a:r>
              <a:rPr lang="de" sz="600" b="1">
                <a:solidFill>
                  <a:srgbClr val="404040"/>
                </a:solidFill>
                <a:latin typeface="+mn-lt"/>
                <a:ea typeface="Verdana"/>
                <a:cs typeface="Verdana"/>
              </a:rPr>
              <a:t>1.</a:t>
            </a:r>
            <a:r>
              <a:rPr lang="de" sz="600">
                <a:solidFill>
                  <a:srgbClr val="404040"/>
                </a:solidFill>
                <a:latin typeface="+mn-lt"/>
                <a:ea typeface="Verdana"/>
                <a:cs typeface="Verdana"/>
              </a:rPr>
              <a:t> </a:t>
            </a:r>
            <a:r>
              <a:rPr lang="da-DK" sz="600">
                <a:solidFill>
                  <a:srgbClr val="404040"/>
                </a:solidFill>
                <a:latin typeface="+mn-lt"/>
                <a:ea typeface="Verdana"/>
                <a:cs typeface="Verdana"/>
              </a:rPr>
              <a:t>Bogun MM </a:t>
            </a:r>
            <a:r>
              <a:rPr lang="da-DK" sz="600" i="1">
                <a:solidFill>
                  <a:srgbClr val="404040"/>
                </a:solidFill>
                <a:latin typeface="+mn-lt"/>
                <a:ea typeface="Verdana"/>
                <a:cs typeface="Verdana"/>
              </a:rPr>
              <a:t>et al. Diabetes Care </a:t>
            </a:r>
            <a:r>
              <a:rPr lang="da-DK" sz="600">
                <a:solidFill>
                  <a:srgbClr val="404040"/>
                </a:solidFill>
                <a:latin typeface="+mn-lt"/>
                <a:ea typeface="Verdana"/>
                <a:cs typeface="Verdana"/>
              </a:rPr>
              <a:t>2020; 43: 1836–42</a:t>
            </a:r>
            <a:r>
              <a:rPr lang="de" sz="600">
                <a:solidFill>
                  <a:srgbClr val="404040"/>
                </a:solidFill>
                <a:latin typeface="+mn-lt"/>
                <a:ea typeface="Verdana"/>
                <a:cs typeface="Verdana"/>
              </a:rPr>
              <a:t>. </a:t>
            </a: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sp>
        <p:nvSpPr>
          <p:cNvPr id="19" name="Rechteck: abgerundete Ecken 18">
            <a:extLst>
              <a:ext uri="{FF2B5EF4-FFF2-40B4-BE49-F238E27FC236}">
                <a16:creationId xmlns:a16="http://schemas.microsoft.com/office/drawing/2014/main" id="{CB818D2F-97C8-8756-35B4-C87FD2283EC3}"/>
              </a:ext>
            </a:extLst>
          </p:cNvPr>
          <p:cNvSpPr/>
          <p:nvPr/>
        </p:nvSpPr>
        <p:spPr>
          <a:xfrm>
            <a:off x="6457848" y="1326413"/>
            <a:ext cx="2131789" cy="2490674"/>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spcAft>
                <a:spcPts val="1200"/>
              </a:spcAft>
              <a:buClr>
                <a:schemeClr val="accent2"/>
              </a:buClr>
              <a:buSzPct val="120000"/>
            </a:pPr>
            <a:r>
              <a:rPr lang="de-DE" sz="1100">
                <a:solidFill>
                  <a:schemeClr val="bg1"/>
                </a:solidFill>
              </a:rPr>
              <a:t>Basierend auf modell-prognostizierten Mittelwerten können die </a:t>
            </a:r>
            <a:r>
              <a:rPr lang="de-DE" sz="1100" b="1">
                <a:solidFill>
                  <a:schemeClr val="bg1"/>
                </a:solidFill>
              </a:rPr>
              <a:t>C-Peptid-Spiegel bei klinischer T1D-Manifestation im Erwachsenenalter langsamer absinken </a:t>
            </a:r>
            <a:r>
              <a:rPr lang="de-DE" sz="1100">
                <a:solidFill>
                  <a:schemeClr val="bg1"/>
                </a:solidFill>
              </a:rPr>
              <a:t>verglichen mit der T1D-Manifestation im Kindesalter</a:t>
            </a:r>
            <a:r>
              <a:rPr lang="de-DE" sz="1100" baseline="30000">
                <a:solidFill>
                  <a:schemeClr val="bg1"/>
                </a:solidFill>
              </a:rPr>
              <a:t>1</a:t>
            </a:r>
            <a:endParaRPr lang="en-US" sz="900" baseline="30000">
              <a:solidFill>
                <a:schemeClr val="bg1"/>
              </a:solidFill>
              <a:cs typeface="Arial" panose="020B0604020202020204" pitchFamily="34" charset="0"/>
            </a:endParaRPr>
          </a:p>
        </p:txBody>
      </p:sp>
      <p:grpSp>
        <p:nvGrpSpPr>
          <p:cNvPr id="203" name="Group 1">
            <a:extLst>
              <a:ext uri="{FF2B5EF4-FFF2-40B4-BE49-F238E27FC236}">
                <a16:creationId xmlns:a16="http://schemas.microsoft.com/office/drawing/2014/main" id="{92403CDF-0BE4-6721-317F-F84987B25EFD}"/>
              </a:ext>
            </a:extLst>
          </p:cNvPr>
          <p:cNvGrpSpPr/>
          <p:nvPr/>
        </p:nvGrpSpPr>
        <p:grpSpPr>
          <a:xfrm>
            <a:off x="339087" y="1243530"/>
            <a:ext cx="5505620" cy="3121422"/>
            <a:chOff x="289558" y="1460924"/>
            <a:chExt cx="8376139" cy="4718662"/>
          </a:xfrm>
        </p:grpSpPr>
        <p:sp>
          <p:nvSpPr>
            <p:cNvPr id="204" name="TextBox 2">
              <a:extLst>
                <a:ext uri="{FF2B5EF4-FFF2-40B4-BE49-F238E27FC236}">
                  <a16:creationId xmlns:a16="http://schemas.microsoft.com/office/drawing/2014/main" id="{A6932694-EAC9-557F-22BE-4E245F19CA12}"/>
                </a:ext>
              </a:extLst>
            </p:cNvPr>
            <p:cNvSpPr txBox="1"/>
            <p:nvPr/>
          </p:nvSpPr>
          <p:spPr>
            <a:xfrm>
              <a:off x="2576370" y="5807373"/>
              <a:ext cx="3275765" cy="372213"/>
            </a:xfrm>
            <a:prstGeom prst="rect">
              <a:avLst/>
            </a:prstGeom>
            <a:noFill/>
          </p:spPr>
          <p:txBody>
            <a:bodyPr wrap="none" rtlCol="0">
              <a:spAutoFit/>
            </a:bodyP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de" sz="1000" b="0" i="0" u="none" strike="noStrike" kern="0" cap="none" spc="0" normalizeH="0" baseline="0" noProof="0">
                  <a:ln>
                    <a:noFill/>
                  </a:ln>
                  <a:solidFill>
                    <a:srgbClr val="000000"/>
                  </a:solidFill>
                  <a:effectLst/>
                  <a:uLnTx/>
                  <a:uFillTx/>
                  <a:ea typeface="Verdana"/>
                  <a:cs typeface="Verdana"/>
                </a:rPr>
                <a:t>Zeit ab/bis Diagnose [Monate]</a:t>
              </a:r>
            </a:p>
          </p:txBody>
        </p:sp>
        <p:grpSp>
          <p:nvGrpSpPr>
            <p:cNvPr id="205" name="Group 5">
              <a:extLst>
                <a:ext uri="{FF2B5EF4-FFF2-40B4-BE49-F238E27FC236}">
                  <a16:creationId xmlns:a16="http://schemas.microsoft.com/office/drawing/2014/main" id="{3FE4661B-9964-BD25-2632-A467C3825B30}"/>
                </a:ext>
              </a:extLst>
            </p:cNvPr>
            <p:cNvGrpSpPr/>
            <p:nvPr/>
          </p:nvGrpSpPr>
          <p:grpSpPr>
            <a:xfrm>
              <a:off x="289558" y="5315334"/>
              <a:ext cx="6513826" cy="492408"/>
              <a:chOff x="289558" y="5315334"/>
              <a:chExt cx="6513826" cy="492408"/>
            </a:xfrm>
          </p:grpSpPr>
          <p:sp>
            <p:nvSpPr>
              <p:cNvPr id="240" name="TextBox 69">
                <a:extLst>
                  <a:ext uri="{FF2B5EF4-FFF2-40B4-BE49-F238E27FC236}">
                    <a16:creationId xmlns:a16="http://schemas.microsoft.com/office/drawing/2014/main" id="{32D6A75D-73B0-CDA9-B414-02BB56EF2480}"/>
                  </a:ext>
                </a:extLst>
              </p:cNvPr>
              <p:cNvSpPr txBox="1"/>
              <p:nvPr/>
            </p:nvSpPr>
            <p:spPr>
              <a:xfrm>
                <a:off x="1444613" y="5315334"/>
                <a:ext cx="446784" cy="492408"/>
              </a:xfrm>
              <a:prstGeom prst="rect">
                <a:avLst/>
              </a:prstGeom>
              <a:noFill/>
            </p:spPr>
            <p:txBody>
              <a:bodyPr wrap="none" rtlCol="0">
                <a:spAutoFit/>
              </a:bodyPr>
              <a:lstStyle/>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20</a:t>
                </a:r>
              </a:p>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18</a:t>
                </a:r>
              </a:p>
            </p:txBody>
          </p:sp>
          <p:sp>
            <p:nvSpPr>
              <p:cNvPr id="241" name="TextBox 70">
                <a:extLst>
                  <a:ext uri="{FF2B5EF4-FFF2-40B4-BE49-F238E27FC236}">
                    <a16:creationId xmlns:a16="http://schemas.microsoft.com/office/drawing/2014/main" id="{F41C87BC-576F-CBDE-AF14-571F9C440D9D}"/>
                  </a:ext>
                </a:extLst>
              </p:cNvPr>
              <p:cNvSpPr txBox="1"/>
              <p:nvPr/>
            </p:nvSpPr>
            <p:spPr>
              <a:xfrm>
                <a:off x="289558" y="5315334"/>
                <a:ext cx="1234510" cy="492406"/>
              </a:xfrm>
              <a:prstGeom prst="rect">
                <a:avLst/>
              </a:prstGeom>
              <a:noFill/>
            </p:spPr>
            <p:txBody>
              <a:bodyPr wrap="none" rtlCol="0">
                <a:spAutoFit/>
              </a:bodyPr>
              <a:lstStyle/>
              <a:p>
                <a:pPr marL="0" marR="0" lvl="0" indent="0" algn="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Nr. OGTT</a:t>
                </a:r>
              </a:p>
              <a:p>
                <a:pPr marL="0" marR="0" lvl="0" indent="0" algn="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Nr. Probanden</a:t>
                </a:r>
              </a:p>
            </p:txBody>
          </p:sp>
          <p:sp>
            <p:nvSpPr>
              <p:cNvPr id="242" name="TextBox 71">
                <a:extLst>
                  <a:ext uri="{FF2B5EF4-FFF2-40B4-BE49-F238E27FC236}">
                    <a16:creationId xmlns:a16="http://schemas.microsoft.com/office/drawing/2014/main" id="{48AE0E2E-5A9C-AB14-A03E-2EFAD52C0806}"/>
                  </a:ext>
                </a:extLst>
              </p:cNvPr>
              <p:cNvSpPr txBox="1"/>
              <p:nvPr/>
            </p:nvSpPr>
            <p:spPr>
              <a:xfrm>
                <a:off x="2292864" y="5315334"/>
                <a:ext cx="446784" cy="492406"/>
              </a:xfrm>
              <a:prstGeom prst="rect">
                <a:avLst/>
              </a:prstGeom>
              <a:noFill/>
            </p:spPr>
            <p:txBody>
              <a:bodyPr wrap="none" rtlCol="0">
                <a:spAutoFit/>
              </a:bodyPr>
              <a:lstStyle/>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73</a:t>
                </a:r>
              </a:p>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60</a:t>
                </a:r>
              </a:p>
            </p:txBody>
          </p:sp>
          <p:sp>
            <p:nvSpPr>
              <p:cNvPr id="243" name="TextBox 72">
                <a:extLst>
                  <a:ext uri="{FF2B5EF4-FFF2-40B4-BE49-F238E27FC236}">
                    <a16:creationId xmlns:a16="http://schemas.microsoft.com/office/drawing/2014/main" id="{8D5A8941-7C61-93F3-8BFB-EF4209E9EF77}"/>
                  </a:ext>
                </a:extLst>
              </p:cNvPr>
              <p:cNvSpPr txBox="1"/>
              <p:nvPr/>
            </p:nvSpPr>
            <p:spPr>
              <a:xfrm>
                <a:off x="3099180" y="5315334"/>
                <a:ext cx="446784" cy="492406"/>
              </a:xfrm>
              <a:prstGeom prst="rect">
                <a:avLst/>
              </a:prstGeom>
              <a:noFill/>
            </p:spPr>
            <p:txBody>
              <a:bodyPr wrap="none" rtlCol="0">
                <a:spAutoFit/>
              </a:bodyPr>
              <a:lstStyle/>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77</a:t>
                </a:r>
              </a:p>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66</a:t>
                </a:r>
              </a:p>
            </p:txBody>
          </p:sp>
          <p:sp>
            <p:nvSpPr>
              <p:cNvPr id="244" name="TextBox 73">
                <a:extLst>
                  <a:ext uri="{FF2B5EF4-FFF2-40B4-BE49-F238E27FC236}">
                    <a16:creationId xmlns:a16="http://schemas.microsoft.com/office/drawing/2014/main" id="{B914BD27-96AF-450A-A3D5-09768BD895D0}"/>
                  </a:ext>
                </a:extLst>
              </p:cNvPr>
              <p:cNvSpPr txBox="1"/>
              <p:nvPr/>
            </p:nvSpPr>
            <p:spPr>
              <a:xfrm>
                <a:off x="4658480" y="5315334"/>
                <a:ext cx="529703" cy="492406"/>
              </a:xfrm>
              <a:prstGeom prst="rect">
                <a:avLst/>
              </a:prstGeom>
              <a:noFill/>
            </p:spPr>
            <p:txBody>
              <a:bodyPr wrap="none" rtlCol="0">
                <a:spAutoFit/>
              </a:bodyPr>
              <a:lstStyle/>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193</a:t>
                </a:r>
              </a:p>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80</a:t>
                </a:r>
              </a:p>
            </p:txBody>
          </p:sp>
          <p:sp>
            <p:nvSpPr>
              <p:cNvPr id="245" name="TextBox 74">
                <a:extLst>
                  <a:ext uri="{FF2B5EF4-FFF2-40B4-BE49-F238E27FC236}">
                    <a16:creationId xmlns:a16="http://schemas.microsoft.com/office/drawing/2014/main" id="{E8E646D0-D17C-27A0-80D6-9ABEB815AC68}"/>
                  </a:ext>
                </a:extLst>
              </p:cNvPr>
              <p:cNvSpPr txBox="1"/>
              <p:nvPr/>
            </p:nvSpPr>
            <p:spPr>
              <a:xfrm>
                <a:off x="5537594" y="5315334"/>
                <a:ext cx="446784" cy="492406"/>
              </a:xfrm>
              <a:prstGeom prst="rect">
                <a:avLst/>
              </a:prstGeom>
              <a:noFill/>
            </p:spPr>
            <p:txBody>
              <a:bodyPr wrap="none" rtlCol="0">
                <a:spAutoFit/>
              </a:bodyPr>
              <a:lstStyle/>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67</a:t>
                </a:r>
              </a:p>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66</a:t>
                </a:r>
              </a:p>
            </p:txBody>
          </p:sp>
          <p:sp>
            <p:nvSpPr>
              <p:cNvPr id="246" name="TextBox 75">
                <a:extLst>
                  <a:ext uri="{FF2B5EF4-FFF2-40B4-BE49-F238E27FC236}">
                    <a16:creationId xmlns:a16="http://schemas.microsoft.com/office/drawing/2014/main" id="{32839044-6D2C-2E95-03C1-6DF8F474E992}"/>
                  </a:ext>
                </a:extLst>
              </p:cNvPr>
              <p:cNvSpPr txBox="1"/>
              <p:nvPr/>
            </p:nvSpPr>
            <p:spPr>
              <a:xfrm>
                <a:off x="6356600" y="5315334"/>
                <a:ext cx="446784" cy="492406"/>
              </a:xfrm>
              <a:prstGeom prst="rect">
                <a:avLst/>
              </a:prstGeom>
              <a:noFill/>
            </p:spPr>
            <p:txBody>
              <a:bodyPr wrap="none" rtlCol="0">
                <a:spAutoFit/>
              </a:bodyPr>
              <a:lstStyle/>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28</a:t>
                </a:r>
              </a:p>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28</a:t>
                </a:r>
              </a:p>
            </p:txBody>
          </p:sp>
          <p:sp>
            <p:nvSpPr>
              <p:cNvPr id="247" name="TextBox 76">
                <a:extLst>
                  <a:ext uri="{FF2B5EF4-FFF2-40B4-BE49-F238E27FC236}">
                    <a16:creationId xmlns:a16="http://schemas.microsoft.com/office/drawing/2014/main" id="{3FAF314C-96C5-4F7A-6328-0F00E7BEBA34}"/>
                  </a:ext>
                </a:extLst>
              </p:cNvPr>
              <p:cNvSpPr txBox="1"/>
              <p:nvPr/>
            </p:nvSpPr>
            <p:spPr>
              <a:xfrm>
                <a:off x="3933451" y="5315334"/>
                <a:ext cx="446784" cy="492406"/>
              </a:xfrm>
              <a:prstGeom prst="rect">
                <a:avLst/>
              </a:prstGeom>
              <a:noFill/>
            </p:spPr>
            <p:txBody>
              <a:bodyPr wrap="none" rtlCol="0">
                <a:spAutoFit/>
              </a:bodyPr>
              <a:lstStyle/>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93</a:t>
                </a:r>
              </a:p>
              <a:p>
                <a:pPr marL="0" marR="0" lvl="0" indent="0" algn="ctr" defTabSz="685783" eaLnBrk="1" fontAlgn="auto" latinLnBrk="0" hangingPunct="1">
                  <a:lnSpc>
                    <a:spcPct val="100000"/>
                  </a:lnSpc>
                  <a:spcBef>
                    <a:spcPts val="150"/>
                  </a:spcBef>
                  <a:spcAft>
                    <a:spcPts val="0"/>
                  </a:spcAft>
                  <a:buClrTx/>
                  <a:buSzTx/>
                  <a:buFontTx/>
                  <a:buNone/>
                  <a:tabLst/>
                  <a:defRPr/>
                </a:pPr>
                <a:r>
                  <a:rPr kumimoji="0" lang="de" sz="675" b="0" i="0" u="none" strike="noStrike" kern="0" cap="none" spc="0" normalizeH="0" baseline="0" noProof="0">
                    <a:ln>
                      <a:noFill/>
                    </a:ln>
                    <a:solidFill>
                      <a:srgbClr val="000000"/>
                    </a:solidFill>
                    <a:effectLst/>
                    <a:uLnTx/>
                    <a:uFillTx/>
                    <a:ea typeface="Verdana"/>
                    <a:cs typeface="Verdana"/>
                  </a:rPr>
                  <a:t>78</a:t>
                </a:r>
              </a:p>
            </p:txBody>
          </p:sp>
        </p:grpSp>
        <p:grpSp>
          <p:nvGrpSpPr>
            <p:cNvPr id="206" name="Group 6">
              <a:extLst>
                <a:ext uri="{FF2B5EF4-FFF2-40B4-BE49-F238E27FC236}">
                  <a16:creationId xmlns:a16="http://schemas.microsoft.com/office/drawing/2014/main" id="{9A355711-6BE4-88D8-B0C9-D097A6D90E03}"/>
                </a:ext>
              </a:extLst>
            </p:cNvPr>
            <p:cNvGrpSpPr/>
            <p:nvPr/>
          </p:nvGrpSpPr>
          <p:grpSpPr>
            <a:xfrm>
              <a:off x="7058614" y="2376117"/>
              <a:ext cx="1607083" cy="1815737"/>
              <a:chOff x="1488467" y="4520530"/>
              <a:chExt cx="1607083" cy="1815737"/>
            </a:xfrm>
          </p:grpSpPr>
          <p:sp>
            <p:nvSpPr>
              <p:cNvPr id="236" name="TextBox 64">
                <a:extLst>
                  <a:ext uri="{FF2B5EF4-FFF2-40B4-BE49-F238E27FC236}">
                    <a16:creationId xmlns:a16="http://schemas.microsoft.com/office/drawing/2014/main" id="{11E82DD2-E987-7D05-EE2D-3D1FC67CF38B}"/>
                  </a:ext>
                </a:extLst>
              </p:cNvPr>
              <p:cNvSpPr txBox="1"/>
              <p:nvPr/>
            </p:nvSpPr>
            <p:spPr>
              <a:xfrm>
                <a:off x="1628187" y="4520530"/>
                <a:ext cx="1467363" cy="395477"/>
              </a:xfrm>
              <a:prstGeom prst="rect">
                <a:avLst/>
              </a:prstGeom>
              <a:noFill/>
              <a:ln>
                <a:noFill/>
              </a:ln>
            </p:spPr>
            <p:txBody>
              <a:bodyPr wrap="square" lIns="0" rtlCol="0">
                <a:spAutoFit/>
              </a:bodyPr>
              <a:lstStyle/>
              <a:p>
                <a:pPr marL="0" marR="0" lvl="0" indent="0" algn="ctr" defTabSz="685783" eaLnBrk="1" fontAlgn="auto" latinLnBrk="0" hangingPunct="1">
                  <a:lnSpc>
                    <a:spcPct val="100000"/>
                  </a:lnSpc>
                  <a:spcBef>
                    <a:spcPts val="300"/>
                  </a:spcBef>
                  <a:spcAft>
                    <a:spcPts val="0"/>
                  </a:spcAft>
                  <a:buClr>
                    <a:srgbClr val="FBA329"/>
                  </a:buClr>
                  <a:buSzTx/>
                  <a:buFontTx/>
                  <a:buNone/>
                  <a:tabLst/>
                  <a:defRPr/>
                </a:pPr>
                <a:r>
                  <a:rPr kumimoji="0" lang="de" sz="1100" b="0" i="0" u="none" strike="noStrike" kern="0" cap="none" spc="0" normalizeH="0" baseline="0" noProof="0">
                    <a:ln>
                      <a:noFill/>
                    </a:ln>
                    <a:solidFill>
                      <a:srgbClr val="7A00E6"/>
                    </a:solidFill>
                    <a:effectLst/>
                    <a:uLnTx/>
                    <a:uFillTx/>
                    <a:ea typeface="Verdana"/>
                    <a:cs typeface="Verdana"/>
                  </a:rPr>
                  <a:t>&gt; 20 Jahre</a:t>
                </a:r>
              </a:p>
            </p:txBody>
          </p:sp>
          <p:sp>
            <p:nvSpPr>
              <p:cNvPr id="237" name="TextBox 66">
                <a:extLst>
                  <a:ext uri="{FF2B5EF4-FFF2-40B4-BE49-F238E27FC236}">
                    <a16:creationId xmlns:a16="http://schemas.microsoft.com/office/drawing/2014/main" id="{B8B6593F-2185-5F05-B81B-668A831F09F5}"/>
                  </a:ext>
                </a:extLst>
              </p:cNvPr>
              <p:cNvSpPr txBox="1"/>
              <p:nvPr/>
            </p:nvSpPr>
            <p:spPr>
              <a:xfrm>
                <a:off x="1488467" y="5090162"/>
                <a:ext cx="1607083" cy="395477"/>
              </a:xfrm>
              <a:prstGeom prst="rect">
                <a:avLst/>
              </a:prstGeom>
              <a:noFill/>
              <a:ln>
                <a:noFill/>
              </a:ln>
            </p:spPr>
            <p:txBody>
              <a:bodyPr wrap="square" lIns="0" rtlCol="0">
                <a:spAutoFit/>
              </a:bodyPr>
              <a:lstStyle/>
              <a:p>
                <a:pPr marL="0" marR="0" lvl="0" indent="0" algn="ctr" defTabSz="685783" eaLnBrk="1" fontAlgn="auto" latinLnBrk="0" hangingPunct="1">
                  <a:lnSpc>
                    <a:spcPct val="100000"/>
                  </a:lnSpc>
                  <a:spcBef>
                    <a:spcPts val="300"/>
                  </a:spcBef>
                  <a:spcAft>
                    <a:spcPts val="0"/>
                  </a:spcAft>
                  <a:buClr>
                    <a:srgbClr val="FBA329"/>
                  </a:buClr>
                  <a:buSzTx/>
                  <a:buFontTx/>
                  <a:buNone/>
                  <a:tabLst/>
                  <a:defRPr/>
                </a:pPr>
                <a:r>
                  <a:rPr kumimoji="0" lang="de" sz="1100" b="0" i="0" u="none" strike="noStrike" kern="0" cap="none" spc="0" normalizeH="0" baseline="0" noProof="0">
                    <a:ln>
                      <a:noFill/>
                    </a:ln>
                    <a:solidFill>
                      <a:srgbClr val="268500"/>
                    </a:solidFill>
                    <a:effectLst/>
                    <a:uLnTx/>
                    <a:uFillTx/>
                    <a:ea typeface="Verdana"/>
                    <a:cs typeface="Verdana"/>
                  </a:rPr>
                  <a:t>17–20 Jahre</a:t>
                </a:r>
              </a:p>
            </p:txBody>
          </p:sp>
          <p:sp>
            <p:nvSpPr>
              <p:cNvPr id="238" name="TextBox 67">
                <a:extLst>
                  <a:ext uri="{FF2B5EF4-FFF2-40B4-BE49-F238E27FC236}">
                    <a16:creationId xmlns:a16="http://schemas.microsoft.com/office/drawing/2014/main" id="{C0EF295A-67EF-8DD6-8ACB-0F414E96ECD6}"/>
                  </a:ext>
                </a:extLst>
              </p:cNvPr>
              <p:cNvSpPr txBox="1"/>
              <p:nvPr/>
            </p:nvSpPr>
            <p:spPr>
              <a:xfrm>
                <a:off x="1494028" y="5464697"/>
                <a:ext cx="1601522" cy="395477"/>
              </a:xfrm>
              <a:prstGeom prst="rect">
                <a:avLst/>
              </a:prstGeom>
              <a:noFill/>
              <a:ln>
                <a:noFill/>
              </a:ln>
            </p:spPr>
            <p:txBody>
              <a:bodyPr wrap="square" lIns="0" rtlCol="0">
                <a:spAutoFit/>
              </a:bodyPr>
              <a:lstStyle/>
              <a:p>
                <a:pPr marL="0" marR="0" lvl="0" indent="0" algn="ctr" defTabSz="685783" eaLnBrk="1" fontAlgn="auto" latinLnBrk="0" hangingPunct="1">
                  <a:lnSpc>
                    <a:spcPct val="100000"/>
                  </a:lnSpc>
                  <a:spcBef>
                    <a:spcPts val="300"/>
                  </a:spcBef>
                  <a:spcAft>
                    <a:spcPts val="0"/>
                  </a:spcAft>
                  <a:buClr>
                    <a:srgbClr val="FBA329"/>
                  </a:buClr>
                  <a:buSzTx/>
                  <a:buFontTx/>
                  <a:buNone/>
                  <a:tabLst/>
                  <a:defRPr/>
                </a:pPr>
                <a:r>
                  <a:rPr kumimoji="0" lang="de" sz="1100" b="0" i="0" u="none" strike="noStrike" kern="0" cap="none" spc="0" normalizeH="0" baseline="0" noProof="0">
                    <a:ln>
                      <a:noFill/>
                    </a:ln>
                    <a:solidFill>
                      <a:srgbClr val="DA3A16"/>
                    </a:solidFill>
                    <a:effectLst/>
                    <a:uLnTx/>
                    <a:uFillTx/>
                    <a:ea typeface="Verdana"/>
                    <a:cs typeface="Verdana"/>
                  </a:rPr>
                  <a:t>11–17 Jahre</a:t>
                </a:r>
              </a:p>
            </p:txBody>
          </p:sp>
          <p:sp>
            <p:nvSpPr>
              <p:cNvPr id="239" name="TextBox 68">
                <a:extLst>
                  <a:ext uri="{FF2B5EF4-FFF2-40B4-BE49-F238E27FC236}">
                    <a16:creationId xmlns:a16="http://schemas.microsoft.com/office/drawing/2014/main" id="{50285763-DF6F-3762-FE1A-0909978C9A8B}"/>
                  </a:ext>
                </a:extLst>
              </p:cNvPr>
              <p:cNvSpPr txBox="1"/>
              <p:nvPr/>
            </p:nvSpPr>
            <p:spPr>
              <a:xfrm>
                <a:off x="1592429" y="5940790"/>
                <a:ext cx="1441881" cy="395477"/>
              </a:xfrm>
              <a:prstGeom prst="rect">
                <a:avLst/>
              </a:prstGeom>
              <a:noFill/>
              <a:ln>
                <a:noFill/>
              </a:ln>
            </p:spPr>
            <p:txBody>
              <a:bodyPr wrap="square" lIns="0" rtlCol="0">
                <a:spAutoFit/>
              </a:bodyPr>
              <a:lstStyle/>
              <a:p>
                <a:pPr marL="0" marR="0" lvl="0" indent="0" algn="ctr" defTabSz="685783" eaLnBrk="1" fontAlgn="auto" latinLnBrk="0" hangingPunct="1">
                  <a:lnSpc>
                    <a:spcPct val="100000"/>
                  </a:lnSpc>
                  <a:spcBef>
                    <a:spcPts val="300"/>
                  </a:spcBef>
                  <a:spcAft>
                    <a:spcPts val="0"/>
                  </a:spcAft>
                  <a:buClr>
                    <a:srgbClr val="FBA329"/>
                  </a:buClr>
                  <a:buSzTx/>
                  <a:buFontTx/>
                  <a:buNone/>
                  <a:tabLst/>
                  <a:defRPr/>
                </a:pPr>
                <a:r>
                  <a:rPr kumimoji="0" lang="de" sz="1100" b="0" i="0" u="none" strike="noStrike" kern="0" cap="none" spc="0" normalizeH="0" baseline="0" noProof="0">
                    <a:ln>
                      <a:noFill/>
                    </a:ln>
                    <a:solidFill>
                      <a:srgbClr val="23004C"/>
                    </a:solidFill>
                    <a:effectLst/>
                    <a:uLnTx/>
                    <a:uFillTx/>
                    <a:ea typeface="Verdana"/>
                    <a:cs typeface="Verdana"/>
                  </a:rPr>
                  <a:t>6–11 Jahre</a:t>
                </a:r>
              </a:p>
            </p:txBody>
          </p:sp>
        </p:grpSp>
        <p:grpSp>
          <p:nvGrpSpPr>
            <p:cNvPr id="207" name="Group 11">
              <a:extLst>
                <a:ext uri="{FF2B5EF4-FFF2-40B4-BE49-F238E27FC236}">
                  <a16:creationId xmlns:a16="http://schemas.microsoft.com/office/drawing/2014/main" id="{CD7315E5-307D-4B7F-CCDF-3DA3DEA84BAA}"/>
                </a:ext>
              </a:extLst>
            </p:cNvPr>
            <p:cNvGrpSpPr/>
            <p:nvPr/>
          </p:nvGrpSpPr>
          <p:grpSpPr>
            <a:xfrm>
              <a:off x="768394" y="1460924"/>
              <a:ext cx="6033101" cy="3851799"/>
              <a:chOff x="768394" y="1460924"/>
              <a:chExt cx="6033101" cy="3344379"/>
            </a:xfrm>
          </p:grpSpPr>
          <p:graphicFrame>
            <p:nvGraphicFramePr>
              <p:cNvPr id="215" name="Chart 21">
                <a:extLst>
                  <a:ext uri="{FF2B5EF4-FFF2-40B4-BE49-F238E27FC236}">
                    <a16:creationId xmlns:a16="http://schemas.microsoft.com/office/drawing/2014/main" id="{AC6CB891-7B3E-F9E8-25CA-8E47001B50A2}"/>
                  </a:ext>
                </a:extLst>
              </p:cNvPr>
              <p:cNvGraphicFramePr/>
              <p:nvPr/>
            </p:nvGraphicFramePr>
            <p:xfrm>
              <a:off x="1262779" y="1460924"/>
              <a:ext cx="5538716" cy="3344379"/>
            </p:xfrm>
            <a:graphic>
              <a:graphicData uri="http://schemas.openxmlformats.org/drawingml/2006/chart">
                <c:chart xmlns:c="http://schemas.openxmlformats.org/drawingml/2006/chart" xmlns:r="http://schemas.openxmlformats.org/officeDocument/2006/relationships" r:id="rId3"/>
              </a:graphicData>
            </a:graphic>
          </p:graphicFrame>
          <p:sp>
            <p:nvSpPr>
              <p:cNvPr id="216" name="TextBox 22">
                <a:extLst>
                  <a:ext uri="{FF2B5EF4-FFF2-40B4-BE49-F238E27FC236}">
                    <a16:creationId xmlns:a16="http://schemas.microsoft.com/office/drawing/2014/main" id="{C5F7D336-E6AE-783D-BCC0-A99F3E4AF51D}"/>
                  </a:ext>
                </a:extLst>
              </p:cNvPr>
              <p:cNvSpPr txBox="1"/>
              <p:nvPr/>
            </p:nvSpPr>
            <p:spPr>
              <a:xfrm rot="16200000">
                <a:off x="-67079" y="3077642"/>
                <a:ext cx="2045542" cy="374596"/>
              </a:xfrm>
              <a:prstGeom prst="rect">
                <a:avLst/>
              </a:prstGeom>
              <a:noFill/>
            </p:spPr>
            <p:txBody>
              <a:bodyPr wrap="none" rtlCol="0">
                <a:spAutoFit/>
              </a:bodyP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de" sz="1000" b="0" i="0" u="none" strike="noStrike" kern="0" cap="none" spc="0" normalizeH="0" baseline="0" noProof="0">
                    <a:ln>
                      <a:noFill/>
                    </a:ln>
                    <a:solidFill>
                      <a:srgbClr val="000000"/>
                    </a:solidFill>
                    <a:effectLst/>
                    <a:uLnTx/>
                    <a:uFillTx/>
                    <a:ea typeface="Verdana"/>
                    <a:cs typeface="Verdana"/>
                  </a:rPr>
                  <a:t>C-Peptid (log[Cp+1])</a:t>
                </a:r>
              </a:p>
            </p:txBody>
          </p:sp>
          <p:sp>
            <p:nvSpPr>
              <p:cNvPr id="217" name="TextBox 23">
                <a:extLst>
                  <a:ext uri="{FF2B5EF4-FFF2-40B4-BE49-F238E27FC236}">
                    <a16:creationId xmlns:a16="http://schemas.microsoft.com/office/drawing/2014/main" id="{0EA0C48C-9A2E-71CB-E120-AE2834EE92F0}"/>
                  </a:ext>
                </a:extLst>
              </p:cNvPr>
              <p:cNvSpPr txBox="1"/>
              <p:nvPr/>
            </p:nvSpPr>
            <p:spPr>
              <a:xfrm>
                <a:off x="1206399" y="1927662"/>
                <a:ext cx="600428" cy="323179"/>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Tx/>
                  <a:buSzTx/>
                  <a:buFontTx/>
                  <a:buNone/>
                  <a:tabLst/>
                  <a:defRPr/>
                </a:pPr>
                <a:r>
                  <a:rPr kumimoji="0" lang="de" sz="1000" b="0" i="0" u="none" strike="noStrike" kern="0" cap="none" spc="0" normalizeH="0" baseline="0" noProof="0">
                    <a:ln>
                      <a:noFill/>
                    </a:ln>
                    <a:solidFill>
                      <a:srgbClr val="000000"/>
                    </a:solidFill>
                    <a:effectLst/>
                    <a:uLnTx/>
                    <a:uFillTx/>
                    <a:ea typeface="Verdana"/>
                    <a:cs typeface="Verdana"/>
                  </a:rPr>
                  <a:t>2,5</a:t>
                </a:r>
              </a:p>
            </p:txBody>
          </p:sp>
          <p:sp>
            <p:nvSpPr>
              <p:cNvPr id="218" name="TextBox 25">
                <a:extLst>
                  <a:ext uri="{FF2B5EF4-FFF2-40B4-BE49-F238E27FC236}">
                    <a16:creationId xmlns:a16="http://schemas.microsoft.com/office/drawing/2014/main" id="{5966A354-D810-C594-529A-08180C4A8573}"/>
                  </a:ext>
                </a:extLst>
              </p:cNvPr>
              <p:cNvSpPr txBox="1"/>
              <p:nvPr/>
            </p:nvSpPr>
            <p:spPr>
              <a:xfrm>
                <a:off x="1206399" y="2230910"/>
                <a:ext cx="600428" cy="323179"/>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Tx/>
                  <a:buSzTx/>
                  <a:buFontTx/>
                  <a:buNone/>
                  <a:tabLst/>
                  <a:defRPr/>
                </a:pPr>
                <a:r>
                  <a:rPr kumimoji="0" lang="de" sz="1000" b="0" i="0" u="none" strike="noStrike" kern="0" cap="none" spc="0" normalizeH="0" baseline="0" noProof="0">
                    <a:ln>
                      <a:noFill/>
                    </a:ln>
                    <a:solidFill>
                      <a:srgbClr val="000000"/>
                    </a:solidFill>
                    <a:effectLst/>
                    <a:uLnTx/>
                    <a:uFillTx/>
                    <a:ea typeface="Verdana"/>
                    <a:cs typeface="Verdana"/>
                  </a:rPr>
                  <a:t>2,0</a:t>
                </a:r>
              </a:p>
            </p:txBody>
          </p:sp>
          <p:sp>
            <p:nvSpPr>
              <p:cNvPr id="219" name="TextBox 29">
                <a:extLst>
                  <a:ext uri="{FF2B5EF4-FFF2-40B4-BE49-F238E27FC236}">
                    <a16:creationId xmlns:a16="http://schemas.microsoft.com/office/drawing/2014/main" id="{C7E07E47-A84E-D42B-E160-2484C2AF0413}"/>
                  </a:ext>
                </a:extLst>
              </p:cNvPr>
              <p:cNvSpPr txBox="1"/>
              <p:nvPr/>
            </p:nvSpPr>
            <p:spPr>
              <a:xfrm>
                <a:off x="1206399" y="3228625"/>
                <a:ext cx="600428" cy="323179"/>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Tx/>
                  <a:buSzTx/>
                  <a:buFontTx/>
                  <a:buNone/>
                  <a:tabLst/>
                  <a:defRPr/>
                </a:pPr>
                <a:r>
                  <a:rPr kumimoji="0" lang="de" sz="1000" b="0" i="0" u="none" strike="noStrike" kern="0" cap="none" spc="0" normalizeH="0" baseline="0" noProof="0">
                    <a:ln>
                      <a:noFill/>
                    </a:ln>
                    <a:solidFill>
                      <a:srgbClr val="000000"/>
                    </a:solidFill>
                    <a:effectLst/>
                    <a:uLnTx/>
                    <a:uFillTx/>
                    <a:ea typeface="Verdana"/>
                    <a:cs typeface="Verdana"/>
                  </a:rPr>
                  <a:t>0,8</a:t>
                </a:r>
              </a:p>
            </p:txBody>
          </p:sp>
          <p:sp>
            <p:nvSpPr>
              <p:cNvPr id="220" name="TextBox 48">
                <a:extLst>
                  <a:ext uri="{FF2B5EF4-FFF2-40B4-BE49-F238E27FC236}">
                    <a16:creationId xmlns:a16="http://schemas.microsoft.com/office/drawing/2014/main" id="{30BFF829-0F9A-072E-47A2-BDE975D3073F}"/>
                  </a:ext>
                </a:extLst>
              </p:cNvPr>
              <p:cNvSpPr txBox="1"/>
              <p:nvPr/>
            </p:nvSpPr>
            <p:spPr>
              <a:xfrm>
                <a:off x="1206399" y="3696094"/>
                <a:ext cx="600428" cy="323179"/>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Tx/>
                  <a:buSzTx/>
                  <a:buFontTx/>
                  <a:buNone/>
                  <a:tabLst/>
                  <a:defRPr/>
                </a:pPr>
                <a:r>
                  <a:rPr kumimoji="0" lang="de" sz="1000" b="0" i="0" u="none" strike="noStrike" kern="0" cap="none" spc="0" normalizeH="0" baseline="0" noProof="0">
                    <a:ln>
                      <a:noFill/>
                    </a:ln>
                    <a:solidFill>
                      <a:srgbClr val="000000"/>
                    </a:solidFill>
                    <a:effectLst/>
                    <a:uLnTx/>
                    <a:uFillTx/>
                    <a:ea typeface="Verdana"/>
                    <a:cs typeface="Verdana"/>
                  </a:rPr>
                  <a:t>0,4</a:t>
                </a:r>
              </a:p>
            </p:txBody>
          </p:sp>
          <p:sp>
            <p:nvSpPr>
              <p:cNvPr id="221" name="TextBox 49">
                <a:extLst>
                  <a:ext uri="{FF2B5EF4-FFF2-40B4-BE49-F238E27FC236}">
                    <a16:creationId xmlns:a16="http://schemas.microsoft.com/office/drawing/2014/main" id="{0C3D26DE-AA0A-464F-DF28-480A930C55FB}"/>
                  </a:ext>
                </a:extLst>
              </p:cNvPr>
              <p:cNvSpPr txBox="1"/>
              <p:nvPr/>
            </p:nvSpPr>
            <p:spPr>
              <a:xfrm>
                <a:off x="1206399" y="4023959"/>
                <a:ext cx="600428" cy="323179"/>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Tx/>
                  <a:buSzTx/>
                  <a:buFontTx/>
                  <a:buNone/>
                  <a:tabLst/>
                  <a:defRPr/>
                </a:pPr>
                <a:r>
                  <a:rPr kumimoji="0" lang="de" sz="1000" b="0" i="0" u="none" strike="noStrike" kern="0" cap="none" spc="0" normalizeH="0" baseline="0" noProof="0">
                    <a:ln>
                      <a:noFill/>
                    </a:ln>
                    <a:solidFill>
                      <a:srgbClr val="000000"/>
                    </a:solidFill>
                    <a:effectLst/>
                    <a:uLnTx/>
                    <a:uFillTx/>
                    <a:ea typeface="Verdana"/>
                    <a:cs typeface="Verdana"/>
                  </a:rPr>
                  <a:t>0,2</a:t>
                </a:r>
              </a:p>
            </p:txBody>
          </p:sp>
          <p:sp>
            <p:nvSpPr>
              <p:cNvPr id="222" name="TextBox 50">
                <a:extLst>
                  <a:ext uri="{FF2B5EF4-FFF2-40B4-BE49-F238E27FC236}">
                    <a16:creationId xmlns:a16="http://schemas.microsoft.com/office/drawing/2014/main" id="{5EA3B9CF-ADED-F034-02E2-02335EBC172C}"/>
                  </a:ext>
                </a:extLst>
              </p:cNvPr>
              <p:cNvSpPr txBox="1"/>
              <p:nvPr/>
            </p:nvSpPr>
            <p:spPr>
              <a:xfrm>
                <a:off x="1347249" y="4333510"/>
                <a:ext cx="405326" cy="323179"/>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Tx/>
                  <a:buSzTx/>
                  <a:buFontTx/>
                  <a:buNone/>
                  <a:tabLst/>
                  <a:defRPr/>
                </a:pPr>
                <a:r>
                  <a:rPr kumimoji="0" lang="de" sz="1000" b="0" i="0" u="none" strike="noStrike" kern="0" cap="none" spc="0" normalizeH="0" baseline="0" noProof="0">
                    <a:ln>
                      <a:noFill/>
                    </a:ln>
                    <a:solidFill>
                      <a:srgbClr val="000000"/>
                    </a:solidFill>
                    <a:effectLst/>
                    <a:uLnTx/>
                    <a:uFillTx/>
                    <a:ea typeface="Verdana"/>
                    <a:cs typeface="Verdana"/>
                  </a:rPr>
                  <a:t>0</a:t>
                </a:r>
              </a:p>
            </p:txBody>
          </p:sp>
          <p:sp>
            <p:nvSpPr>
              <p:cNvPr id="223" name="TextBox 51">
                <a:extLst>
                  <a:ext uri="{FF2B5EF4-FFF2-40B4-BE49-F238E27FC236}">
                    <a16:creationId xmlns:a16="http://schemas.microsoft.com/office/drawing/2014/main" id="{FA4C8635-D82B-F4D1-B11B-6DD9E1CC358B}"/>
                  </a:ext>
                </a:extLst>
              </p:cNvPr>
              <p:cNvSpPr txBox="1"/>
              <p:nvPr/>
            </p:nvSpPr>
            <p:spPr>
              <a:xfrm>
                <a:off x="1206399" y="2834158"/>
                <a:ext cx="600428" cy="323179"/>
              </a:xfrm>
              <a:prstGeom prst="rect">
                <a:avLst/>
              </a:prstGeom>
              <a:noFill/>
            </p:spPr>
            <p:txBody>
              <a:bodyPr wrap="none" rtlCol="0">
                <a:spAutoFit/>
              </a:bodyPr>
              <a:lstStyle/>
              <a:p>
                <a:pPr marL="0" marR="0" lvl="0" indent="0" defTabSz="685783" eaLnBrk="1" fontAlgn="auto" latinLnBrk="0" hangingPunct="1">
                  <a:lnSpc>
                    <a:spcPct val="100000"/>
                  </a:lnSpc>
                  <a:spcBef>
                    <a:spcPts val="0"/>
                  </a:spcBef>
                  <a:spcAft>
                    <a:spcPts val="0"/>
                  </a:spcAft>
                  <a:buClrTx/>
                  <a:buSzTx/>
                  <a:buFontTx/>
                  <a:buNone/>
                  <a:tabLst/>
                  <a:defRPr/>
                </a:pPr>
                <a:r>
                  <a:rPr kumimoji="0" lang="de" sz="1000" b="0" i="0" u="none" strike="noStrike" kern="0" cap="none" spc="0" normalizeH="0" baseline="0" noProof="0">
                    <a:ln>
                      <a:noFill/>
                    </a:ln>
                    <a:solidFill>
                      <a:srgbClr val="000000"/>
                    </a:solidFill>
                    <a:effectLst/>
                    <a:uLnTx/>
                    <a:uFillTx/>
                    <a:ea typeface="Verdana"/>
                    <a:cs typeface="Verdana"/>
                  </a:rPr>
                  <a:t>1,2</a:t>
                </a:r>
              </a:p>
            </p:txBody>
          </p:sp>
          <p:grpSp>
            <p:nvGrpSpPr>
              <p:cNvPr id="224" name="Group 52">
                <a:extLst>
                  <a:ext uri="{FF2B5EF4-FFF2-40B4-BE49-F238E27FC236}">
                    <a16:creationId xmlns:a16="http://schemas.microsoft.com/office/drawing/2014/main" id="{A0AC55C8-82A7-0F60-897D-F227A82C73AF}"/>
                  </a:ext>
                </a:extLst>
              </p:cNvPr>
              <p:cNvGrpSpPr/>
              <p:nvPr/>
            </p:nvGrpSpPr>
            <p:grpSpPr>
              <a:xfrm>
                <a:off x="1700914" y="2087236"/>
                <a:ext cx="4928486" cy="2070856"/>
                <a:chOff x="1919176" y="2087236"/>
                <a:chExt cx="4710223" cy="2070856"/>
              </a:xfrm>
            </p:grpSpPr>
            <p:cxnSp>
              <p:nvCxnSpPr>
                <p:cNvPr id="229" name="Straight Connector 57">
                  <a:extLst>
                    <a:ext uri="{FF2B5EF4-FFF2-40B4-BE49-F238E27FC236}">
                      <a16:creationId xmlns:a16="http://schemas.microsoft.com/office/drawing/2014/main" id="{7AC1102A-9FCA-EC4D-E845-1E2BAE07DDF2}"/>
                    </a:ext>
                  </a:extLst>
                </p:cNvPr>
                <p:cNvCxnSpPr/>
                <p:nvPr/>
              </p:nvCxnSpPr>
              <p:spPr>
                <a:xfrm>
                  <a:off x="1919176" y="2087236"/>
                  <a:ext cx="4710223" cy="0"/>
                </a:xfrm>
                <a:prstGeom prst="line">
                  <a:avLst/>
                </a:prstGeom>
                <a:noFill/>
                <a:ln w="9525" cap="flat" cmpd="sng" algn="ctr">
                  <a:solidFill>
                    <a:sysClr val="window" lastClr="FFFFFF">
                      <a:lumMod val="85000"/>
                    </a:sysClr>
                  </a:solidFill>
                  <a:prstDash val="solid"/>
                  <a:miter lim="800000"/>
                </a:ln>
                <a:effectLst/>
              </p:spPr>
            </p:cxnSp>
            <p:cxnSp>
              <p:nvCxnSpPr>
                <p:cNvPr id="230" name="Straight Connector 58">
                  <a:extLst>
                    <a:ext uri="{FF2B5EF4-FFF2-40B4-BE49-F238E27FC236}">
                      <a16:creationId xmlns:a16="http://schemas.microsoft.com/office/drawing/2014/main" id="{AECB4697-9E9B-BEBC-1E1E-3C618496A93A}"/>
                    </a:ext>
                  </a:extLst>
                </p:cNvPr>
                <p:cNvCxnSpPr/>
                <p:nvPr/>
              </p:nvCxnSpPr>
              <p:spPr>
                <a:xfrm>
                  <a:off x="1919176" y="2384351"/>
                  <a:ext cx="4710223" cy="0"/>
                </a:xfrm>
                <a:prstGeom prst="line">
                  <a:avLst/>
                </a:prstGeom>
                <a:noFill/>
                <a:ln w="9525" cap="flat" cmpd="sng" algn="ctr">
                  <a:solidFill>
                    <a:sysClr val="window" lastClr="FFFFFF">
                      <a:lumMod val="85000"/>
                    </a:sysClr>
                  </a:solidFill>
                  <a:prstDash val="solid"/>
                  <a:miter lim="800000"/>
                </a:ln>
                <a:effectLst/>
              </p:spPr>
            </p:cxnSp>
            <p:cxnSp>
              <p:nvCxnSpPr>
                <p:cNvPr id="231" name="Straight Connector 59">
                  <a:extLst>
                    <a:ext uri="{FF2B5EF4-FFF2-40B4-BE49-F238E27FC236}">
                      <a16:creationId xmlns:a16="http://schemas.microsoft.com/office/drawing/2014/main" id="{60A6FE11-C817-4475-AE3C-42A3B504CB35}"/>
                    </a:ext>
                  </a:extLst>
                </p:cNvPr>
                <p:cNvCxnSpPr/>
                <p:nvPr/>
              </p:nvCxnSpPr>
              <p:spPr>
                <a:xfrm>
                  <a:off x="1919176" y="2730206"/>
                  <a:ext cx="4710223" cy="0"/>
                </a:xfrm>
                <a:prstGeom prst="line">
                  <a:avLst/>
                </a:prstGeom>
                <a:noFill/>
                <a:ln w="9525" cap="flat" cmpd="sng" algn="ctr">
                  <a:solidFill>
                    <a:sysClr val="window" lastClr="FFFFFF">
                      <a:lumMod val="85000"/>
                    </a:sysClr>
                  </a:solidFill>
                  <a:prstDash val="solid"/>
                  <a:miter lim="800000"/>
                </a:ln>
                <a:effectLst/>
              </p:spPr>
            </p:cxnSp>
            <p:cxnSp>
              <p:nvCxnSpPr>
                <p:cNvPr id="232" name="Straight Connector 60">
                  <a:extLst>
                    <a:ext uri="{FF2B5EF4-FFF2-40B4-BE49-F238E27FC236}">
                      <a16:creationId xmlns:a16="http://schemas.microsoft.com/office/drawing/2014/main" id="{AE80A5F3-F177-C391-994D-90C2AEDA3AB4}"/>
                    </a:ext>
                  </a:extLst>
                </p:cNvPr>
                <p:cNvCxnSpPr/>
                <p:nvPr/>
              </p:nvCxnSpPr>
              <p:spPr>
                <a:xfrm>
                  <a:off x="1919176" y="3363289"/>
                  <a:ext cx="4710223" cy="0"/>
                </a:xfrm>
                <a:prstGeom prst="line">
                  <a:avLst/>
                </a:prstGeom>
                <a:noFill/>
                <a:ln w="9525" cap="flat" cmpd="sng" algn="ctr">
                  <a:solidFill>
                    <a:sysClr val="window" lastClr="FFFFFF">
                      <a:lumMod val="85000"/>
                    </a:sysClr>
                  </a:solidFill>
                  <a:prstDash val="solid"/>
                  <a:miter lim="800000"/>
                </a:ln>
                <a:effectLst/>
              </p:spPr>
            </p:cxnSp>
            <p:cxnSp>
              <p:nvCxnSpPr>
                <p:cNvPr id="233" name="Straight Connector 61">
                  <a:extLst>
                    <a:ext uri="{FF2B5EF4-FFF2-40B4-BE49-F238E27FC236}">
                      <a16:creationId xmlns:a16="http://schemas.microsoft.com/office/drawing/2014/main" id="{025CCBE6-2668-6A6C-35AD-465A5AE43CB2}"/>
                    </a:ext>
                  </a:extLst>
                </p:cNvPr>
                <p:cNvCxnSpPr/>
                <p:nvPr/>
              </p:nvCxnSpPr>
              <p:spPr>
                <a:xfrm>
                  <a:off x="1919176" y="3839258"/>
                  <a:ext cx="4710223" cy="0"/>
                </a:xfrm>
                <a:prstGeom prst="line">
                  <a:avLst/>
                </a:prstGeom>
                <a:noFill/>
                <a:ln w="9525" cap="flat" cmpd="sng" algn="ctr">
                  <a:solidFill>
                    <a:sysClr val="window" lastClr="FFFFFF">
                      <a:lumMod val="85000"/>
                    </a:sysClr>
                  </a:solidFill>
                  <a:prstDash val="solid"/>
                  <a:miter lim="800000"/>
                </a:ln>
                <a:effectLst/>
              </p:spPr>
            </p:cxnSp>
            <p:cxnSp>
              <p:nvCxnSpPr>
                <p:cNvPr id="234" name="Straight Connector 62">
                  <a:extLst>
                    <a:ext uri="{FF2B5EF4-FFF2-40B4-BE49-F238E27FC236}">
                      <a16:creationId xmlns:a16="http://schemas.microsoft.com/office/drawing/2014/main" id="{305C8F1B-62BD-3628-3300-C93628DDBFB0}"/>
                    </a:ext>
                  </a:extLst>
                </p:cNvPr>
                <p:cNvCxnSpPr/>
                <p:nvPr/>
              </p:nvCxnSpPr>
              <p:spPr>
                <a:xfrm>
                  <a:off x="1919176" y="4158092"/>
                  <a:ext cx="4710223" cy="0"/>
                </a:xfrm>
                <a:prstGeom prst="line">
                  <a:avLst/>
                </a:prstGeom>
                <a:noFill/>
                <a:ln w="9525" cap="flat" cmpd="sng" algn="ctr">
                  <a:solidFill>
                    <a:sysClr val="window" lastClr="FFFFFF">
                      <a:lumMod val="85000"/>
                    </a:sysClr>
                  </a:solidFill>
                  <a:prstDash val="solid"/>
                  <a:miter lim="800000"/>
                </a:ln>
                <a:effectLst/>
              </p:spPr>
            </p:cxnSp>
            <p:cxnSp>
              <p:nvCxnSpPr>
                <p:cNvPr id="235" name="Straight Connector 63">
                  <a:extLst>
                    <a:ext uri="{FF2B5EF4-FFF2-40B4-BE49-F238E27FC236}">
                      <a16:creationId xmlns:a16="http://schemas.microsoft.com/office/drawing/2014/main" id="{D6E3FCB0-6977-B49E-A93A-B10DBB51C3CC}"/>
                    </a:ext>
                  </a:extLst>
                </p:cNvPr>
                <p:cNvCxnSpPr/>
                <p:nvPr/>
              </p:nvCxnSpPr>
              <p:spPr>
                <a:xfrm>
                  <a:off x="1919176" y="2974848"/>
                  <a:ext cx="4710223" cy="0"/>
                </a:xfrm>
                <a:prstGeom prst="line">
                  <a:avLst/>
                </a:prstGeom>
                <a:noFill/>
                <a:ln w="9525" cap="flat" cmpd="sng" algn="ctr">
                  <a:solidFill>
                    <a:sysClr val="window" lastClr="FFFFFF">
                      <a:lumMod val="85000"/>
                    </a:sysClr>
                  </a:solidFill>
                  <a:prstDash val="solid"/>
                  <a:miter lim="800000"/>
                </a:ln>
                <a:effectLst/>
              </p:spPr>
            </p:cxnSp>
          </p:grpSp>
          <p:sp>
            <p:nvSpPr>
              <p:cNvPr id="225" name="Freeform 192">
                <a:extLst>
                  <a:ext uri="{FF2B5EF4-FFF2-40B4-BE49-F238E27FC236}">
                    <a16:creationId xmlns:a16="http://schemas.microsoft.com/office/drawing/2014/main" id="{F0635FE1-8FE7-2F5C-C450-76B74E055250}"/>
                  </a:ext>
                </a:extLst>
              </p:cNvPr>
              <p:cNvSpPr/>
              <p:nvPr/>
            </p:nvSpPr>
            <p:spPr>
              <a:xfrm>
                <a:off x="1691993" y="2230997"/>
                <a:ext cx="4937405" cy="552305"/>
              </a:xfrm>
              <a:custGeom>
                <a:avLst/>
                <a:gdLst>
                  <a:gd name="connsiteX0" fmla="*/ 5 w 4933209"/>
                  <a:gd name="connsiteY0" fmla="*/ 218025 h 546688"/>
                  <a:gd name="connsiteX1" fmla="*/ 0 w 4933209"/>
                  <a:gd name="connsiteY1" fmla="*/ 171417 h 546688"/>
                  <a:gd name="connsiteX2" fmla="*/ 826545 w 4933209"/>
                  <a:gd name="connsiteY2" fmla="*/ 6508 h 546688"/>
                  <a:gd name="connsiteX3" fmla="*/ 1646576 w 4933209"/>
                  <a:gd name="connsiteY3" fmla="*/ 0 h 546688"/>
                  <a:gd name="connsiteX4" fmla="*/ 2469861 w 4933209"/>
                  <a:gd name="connsiteY4" fmla="*/ 107385 h 546688"/>
                  <a:gd name="connsiteX5" fmla="*/ 3293147 w 4933209"/>
                  <a:gd name="connsiteY5" fmla="*/ 139926 h 546688"/>
                  <a:gd name="connsiteX6" fmla="*/ 4116432 w 4933209"/>
                  <a:gd name="connsiteY6" fmla="*/ 331918 h 546688"/>
                  <a:gd name="connsiteX7" fmla="*/ 4933209 w 4933209"/>
                  <a:gd name="connsiteY7" fmla="*/ 501228 h 546688"/>
                  <a:gd name="connsiteX8" fmla="*/ 4933209 w 4933209"/>
                  <a:gd name="connsiteY8" fmla="*/ 546688 h 546688"/>
                  <a:gd name="connsiteX9" fmla="*/ 4109924 w 4933209"/>
                  <a:gd name="connsiteY9" fmla="*/ 377475 h 546688"/>
                  <a:gd name="connsiteX10" fmla="*/ 3286639 w 4933209"/>
                  <a:gd name="connsiteY10" fmla="*/ 175721 h 546688"/>
                  <a:gd name="connsiteX11" fmla="*/ 2466607 w 4933209"/>
                  <a:gd name="connsiteY11" fmla="*/ 146434 h 546688"/>
                  <a:gd name="connsiteX12" fmla="*/ 1643322 w 4933209"/>
                  <a:gd name="connsiteY12" fmla="*/ 42303 h 546688"/>
                  <a:gd name="connsiteX13" fmla="*/ 823291 w 4933209"/>
                  <a:gd name="connsiteY13" fmla="*/ 55320 h 546688"/>
                  <a:gd name="connsiteX14" fmla="*/ 5 w 4933209"/>
                  <a:gd name="connsiteY14" fmla="*/ 218025 h 546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3209" h="546688">
                    <a:moveTo>
                      <a:pt x="5" y="218025"/>
                    </a:moveTo>
                    <a:cubicBezTo>
                      <a:pt x="3" y="202489"/>
                      <a:pt x="2" y="186953"/>
                      <a:pt x="0" y="171417"/>
                    </a:cubicBezTo>
                    <a:lnTo>
                      <a:pt x="826545" y="6508"/>
                    </a:lnTo>
                    <a:lnTo>
                      <a:pt x="1646576" y="0"/>
                    </a:lnTo>
                    <a:lnTo>
                      <a:pt x="2469861" y="107385"/>
                    </a:lnTo>
                    <a:lnTo>
                      <a:pt x="3293147" y="139926"/>
                    </a:lnTo>
                    <a:lnTo>
                      <a:pt x="4116432" y="331918"/>
                    </a:lnTo>
                    <a:lnTo>
                      <a:pt x="4933209" y="501228"/>
                    </a:lnTo>
                    <a:lnTo>
                      <a:pt x="4933209" y="546688"/>
                    </a:lnTo>
                    <a:lnTo>
                      <a:pt x="4109924" y="377475"/>
                    </a:lnTo>
                    <a:lnTo>
                      <a:pt x="3286639" y="175721"/>
                    </a:lnTo>
                    <a:lnTo>
                      <a:pt x="2466607" y="146434"/>
                    </a:lnTo>
                    <a:lnTo>
                      <a:pt x="1643322" y="42303"/>
                    </a:lnTo>
                    <a:lnTo>
                      <a:pt x="823291" y="55320"/>
                    </a:lnTo>
                    <a:lnTo>
                      <a:pt x="5" y="218025"/>
                    </a:lnTo>
                    <a:close/>
                  </a:path>
                </a:pathLst>
              </a:custGeom>
              <a:solidFill>
                <a:srgbClr val="7A00E6"/>
              </a:solidFill>
              <a:ln w="12700" cap="flat" cmpd="sng" algn="ctr">
                <a:noFill/>
                <a:prstDash val="solid"/>
                <a:miter lim="800000"/>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9BBBD8"/>
                  </a:solidFill>
                  <a:effectLst/>
                  <a:uLnTx/>
                  <a:uFillTx/>
                  <a:ea typeface="Verdana"/>
                  <a:cs typeface="Arial"/>
                </a:endParaRPr>
              </a:p>
            </p:txBody>
          </p:sp>
          <p:sp>
            <p:nvSpPr>
              <p:cNvPr id="226" name="Freeform 194">
                <a:extLst>
                  <a:ext uri="{FF2B5EF4-FFF2-40B4-BE49-F238E27FC236}">
                    <a16:creationId xmlns:a16="http://schemas.microsoft.com/office/drawing/2014/main" id="{BBFDDFF8-53F7-B985-ED6A-502173306B87}"/>
                  </a:ext>
                </a:extLst>
              </p:cNvPr>
              <p:cNvSpPr/>
              <p:nvPr/>
            </p:nvSpPr>
            <p:spPr>
              <a:xfrm>
                <a:off x="1691993" y="2274611"/>
                <a:ext cx="4942966" cy="728916"/>
              </a:xfrm>
              <a:custGeom>
                <a:avLst/>
                <a:gdLst>
                  <a:gd name="connsiteX0" fmla="*/ 4942966 w 4942966"/>
                  <a:gd name="connsiteY0" fmla="*/ 728916 h 728916"/>
                  <a:gd name="connsiteX1" fmla="*/ 4942966 w 4942966"/>
                  <a:gd name="connsiteY1" fmla="*/ 510892 h 728916"/>
                  <a:gd name="connsiteX2" fmla="*/ 4122935 w 4942966"/>
                  <a:gd name="connsiteY2" fmla="*/ 338425 h 728916"/>
                  <a:gd name="connsiteX3" fmla="*/ 3293142 w 4942966"/>
                  <a:gd name="connsiteY3" fmla="*/ 133417 h 728916"/>
                  <a:gd name="connsiteX4" fmla="*/ 2473110 w 4942966"/>
                  <a:gd name="connsiteY4" fmla="*/ 104131 h 728916"/>
                  <a:gd name="connsiteX5" fmla="*/ 1649825 w 4942966"/>
                  <a:gd name="connsiteY5" fmla="*/ 0 h 728916"/>
                  <a:gd name="connsiteX6" fmla="*/ 829794 w 4942966"/>
                  <a:gd name="connsiteY6" fmla="*/ 9762 h 728916"/>
                  <a:gd name="connsiteX7" fmla="*/ 0 w 4942966"/>
                  <a:gd name="connsiteY7" fmla="*/ 175721 h 728916"/>
                  <a:gd name="connsiteX8" fmla="*/ 0 w 4942966"/>
                  <a:gd name="connsiteY8" fmla="*/ 289614 h 728916"/>
                  <a:gd name="connsiteX9" fmla="*/ 829794 w 4942966"/>
                  <a:gd name="connsiteY9" fmla="*/ 165958 h 728916"/>
                  <a:gd name="connsiteX10" fmla="*/ 1649825 w 4942966"/>
                  <a:gd name="connsiteY10" fmla="*/ 133417 h 728916"/>
                  <a:gd name="connsiteX11" fmla="*/ 2476364 w 4942966"/>
                  <a:gd name="connsiteY11" fmla="*/ 191991 h 728916"/>
                  <a:gd name="connsiteX12" fmla="*/ 3299650 w 4942966"/>
                  <a:gd name="connsiteY12" fmla="*/ 283106 h 728916"/>
                  <a:gd name="connsiteX13" fmla="*/ 4119681 w 4942966"/>
                  <a:gd name="connsiteY13" fmla="*/ 527163 h 728916"/>
                  <a:gd name="connsiteX14" fmla="*/ 4942966 w 4942966"/>
                  <a:gd name="connsiteY14" fmla="*/ 728916 h 72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2966" h="728916">
                    <a:moveTo>
                      <a:pt x="4942966" y="728916"/>
                    </a:moveTo>
                    <a:lnTo>
                      <a:pt x="4942966" y="510892"/>
                    </a:lnTo>
                    <a:lnTo>
                      <a:pt x="4122935" y="338425"/>
                    </a:lnTo>
                    <a:lnTo>
                      <a:pt x="3293142" y="133417"/>
                    </a:lnTo>
                    <a:lnTo>
                      <a:pt x="2473110" y="104131"/>
                    </a:lnTo>
                    <a:lnTo>
                      <a:pt x="1649825" y="0"/>
                    </a:lnTo>
                    <a:lnTo>
                      <a:pt x="829794" y="9762"/>
                    </a:lnTo>
                    <a:lnTo>
                      <a:pt x="0" y="175721"/>
                    </a:lnTo>
                    <a:lnTo>
                      <a:pt x="0" y="289614"/>
                    </a:lnTo>
                    <a:lnTo>
                      <a:pt x="829794" y="165958"/>
                    </a:lnTo>
                    <a:lnTo>
                      <a:pt x="1649825" y="133417"/>
                    </a:lnTo>
                    <a:lnTo>
                      <a:pt x="2476364" y="191991"/>
                    </a:lnTo>
                    <a:lnTo>
                      <a:pt x="3299650" y="283106"/>
                    </a:lnTo>
                    <a:lnTo>
                      <a:pt x="4119681" y="527163"/>
                    </a:lnTo>
                    <a:lnTo>
                      <a:pt x="4942966" y="728916"/>
                    </a:lnTo>
                    <a:close/>
                  </a:path>
                </a:pathLst>
              </a:custGeom>
              <a:solidFill>
                <a:srgbClr val="268500"/>
              </a:solidFill>
              <a:ln w="12700" cap="flat" cmpd="sng" algn="ctr">
                <a:noFill/>
                <a:prstDash val="solid"/>
                <a:miter lim="800000"/>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FFFFFF"/>
                  </a:solidFill>
                  <a:effectLst/>
                  <a:uLnTx/>
                  <a:uFillTx/>
                  <a:ea typeface="Verdana"/>
                  <a:cs typeface="Arial"/>
                </a:endParaRPr>
              </a:p>
            </p:txBody>
          </p:sp>
          <p:sp>
            <p:nvSpPr>
              <p:cNvPr id="227" name="Freeform 195">
                <a:extLst>
                  <a:ext uri="{FF2B5EF4-FFF2-40B4-BE49-F238E27FC236}">
                    <a16:creationId xmlns:a16="http://schemas.microsoft.com/office/drawing/2014/main" id="{3FABA85B-33C6-3490-9060-8EDD028277FD}"/>
                  </a:ext>
                </a:extLst>
              </p:cNvPr>
              <p:cNvSpPr/>
              <p:nvPr/>
            </p:nvSpPr>
            <p:spPr>
              <a:xfrm>
                <a:off x="1691993" y="2404509"/>
                <a:ext cx="4942967" cy="1070596"/>
              </a:xfrm>
              <a:custGeom>
                <a:avLst/>
                <a:gdLst>
                  <a:gd name="connsiteX0" fmla="*/ 0 w 4942967"/>
                  <a:gd name="connsiteY0" fmla="*/ 159450 h 1070596"/>
                  <a:gd name="connsiteX1" fmla="*/ 833048 w 4942967"/>
                  <a:gd name="connsiteY1" fmla="*/ 32540 h 1070596"/>
                  <a:gd name="connsiteX2" fmla="*/ 1649825 w 4942967"/>
                  <a:gd name="connsiteY2" fmla="*/ 0 h 1070596"/>
                  <a:gd name="connsiteX3" fmla="*/ 2473110 w 4942967"/>
                  <a:gd name="connsiteY3" fmla="*/ 61827 h 1070596"/>
                  <a:gd name="connsiteX4" fmla="*/ 3293142 w 4942967"/>
                  <a:gd name="connsiteY4" fmla="*/ 146434 h 1070596"/>
                  <a:gd name="connsiteX5" fmla="*/ 4116427 w 4942967"/>
                  <a:gd name="connsiteY5" fmla="*/ 390491 h 1070596"/>
                  <a:gd name="connsiteX6" fmla="*/ 4942967 w 4942967"/>
                  <a:gd name="connsiteY6" fmla="*/ 595498 h 1070596"/>
                  <a:gd name="connsiteX7" fmla="*/ 4942967 w 4942967"/>
                  <a:gd name="connsiteY7" fmla="*/ 1070596 h 1070596"/>
                  <a:gd name="connsiteX8" fmla="*/ 4116506 w 4942967"/>
                  <a:gd name="connsiteY8" fmla="*/ 803602 h 1070596"/>
                  <a:gd name="connsiteX9" fmla="*/ 3289888 w 4942967"/>
                  <a:gd name="connsiteY9" fmla="*/ 452318 h 1070596"/>
                  <a:gd name="connsiteX10" fmla="*/ 2469856 w 4942967"/>
                  <a:gd name="connsiteY10" fmla="*/ 244057 h 1070596"/>
                  <a:gd name="connsiteX11" fmla="*/ 1646571 w 4942967"/>
                  <a:gd name="connsiteY11" fmla="*/ 273343 h 1070596"/>
                  <a:gd name="connsiteX12" fmla="*/ 826540 w 4942967"/>
                  <a:gd name="connsiteY12" fmla="*/ 351442 h 1070596"/>
                  <a:gd name="connsiteX13" fmla="*/ 0 w 4942967"/>
                  <a:gd name="connsiteY13" fmla="*/ 361204 h 1070596"/>
                  <a:gd name="connsiteX14" fmla="*/ 0 w 4942967"/>
                  <a:gd name="connsiteY14" fmla="*/ 159450 h 107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2967" h="1070596">
                    <a:moveTo>
                      <a:pt x="0" y="159450"/>
                    </a:moveTo>
                    <a:lnTo>
                      <a:pt x="833048" y="32540"/>
                    </a:lnTo>
                    <a:lnTo>
                      <a:pt x="1649825" y="0"/>
                    </a:lnTo>
                    <a:lnTo>
                      <a:pt x="2473110" y="61827"/>
                    </a:lnTo>
                    <a:lnTo>
                      <a:pt x="3293142" y="146434"/>
                    </a:lnTo>
                    <a:lnTo>
                      <a:pt x="4116427" y="390491"/>
                    </a:lnTo>
                    <a:lnTo>
                      <a:pt x="4942967" y="595498"/>
                    </a:lnTo>
                    <a:lnTo>
                      <a:pt x="4942967" y="1070596"/>
                    </a:lnTo>
                    <a:lnTo>
                      <a:pt x="4116506" y="803602"/>
                    </a:lnTo>
                    <a:lnTo>
                      <a:pt x="3289888" y="452318"/>
                    </a:lnTo>
                    <a:lnTo>
                      <a:pt x="2469856" y="244057"/>
                    </a:lnTo>
                    <a:lnTo>
                      <a:pt x="1646571" y="273343"/>
                    </a:lnTo>
                    <a:lnTo>
                      <a:pt x="826540" y="351442"/>
                    </a:lnTo>
                    <a:lnTo>
                      <a:pt x="0" y="361204"/>
                    </a:lnTo>
                    <a:lnTo>
                      <a:pt x="0" y="159450"/>
                    </a:lnTo>
                    <a:close/>
                  </a:path>
                </a:pathLst>
              </a:custGeom>
              <a:solidFill>
                <a:srgbClr val="DA3A16"/>
              </a:solidFill>
              <a:ln w="12700" cap="flat" cmpd="sng" algn="ctr">
                <a:noFill/>
                <a:prstDash val="solid"/>
                <a:miter lim="800000"/>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FFFFFF"/>
                  </a:solidFill>
                  <a:effectLst/>
                  <a:uLnTx/>
                  <a:uFillTx/>
                  <a:ea typeface="Verdana"/>
                  <a:cs typeface="Arial"/>
                </a:endParaRPr>
              </a:p>
            </p:txBody>
          </p:sp>
          <p:sp>
            <p:nvSpPr>
              <p:cNvPr id="228" name="Freeform 196">
                <a:extLst>
                  <a:ext uri="{FF2B5EF4-FFF2-40B4-BE49-F238E27FC236}">
                    <a16:creationId xmlns:a16="http://schemas.microsoft.com/office/drawing/2014/main" id="{5E68EAE3-90B8-BDED-F7C5-15E79CF77B18}"/>
                  </a:ext>
                </a:extLst>
              </p:cNvPr>
              <p:cNvSpPr/>
              <p:nvPr/>
            </p:nvSpPr>
            <p:spPr>
              <a:xfrm>
                <a:off x="1691993" y="2634059"/>
                <a:ext cx="4942966" cy="1223460"/>
              </a:xfrm>
              <a:custGeom>
                <a:avLst/>
                <a:gdLst>
                  <a:gd name="connsiteX0" fmla="*/ 4942357 w 4942966"/>
                  <a:gd name="connsiteY0" fmla="*/ 819765 h 1223459"/>
                  <a:gd name="connsiteX1" fmla="*/ 4113173 w 4942966"/>
                  <a:gd name="connsiteY1" fmla="*/ 556449 h 1223459"/>
                  <a:gd name="connsiteX2" fmla="*/ 3293142 w 4942966"/>
                  <a:gd name="connsiteY2" fmla="*/ 211516 h 1223459"/>
                  <a:gd name="connsiteX3" fmla="*/ 2469856 w 4942966"/>
                  <a:gd name="connsiteY3" fmla="*/ 0 h 1223459"/>
                  <a:gd name="connsiteX4" fmla="*/ 1649825 w 4942966"/>
                  <a:gd name="connsiteY4" fmla="*/ 32540 h 1223459"/>
                  <a:gd name="connsiteX5" fmla="*/ 829794 w 4942966"/>
                  <a:gd name="connsiteY5" fmla="*/ 110639 h 1223459"/>
                  <a:gd name="connsiteX6" fmla="*/ 0 w 4942966"/>
                  <a:gd name="connsiteY6" fmla="*/ 117147 h 1223459"/>
                  <a:gd name="connsiteX7" fmla="*/ 0 w 4942966"/>
                  <a:gd name="connsiteY7" fmla="*/ 299376 h 1223459"/>
                  <a:gd name="connsiteX8" fmla="*/ 833048 w 4942966"/>
                  <a:gd name="connsiteY8" fmla="*/ 374220 h 1223459"/>
                  <a:gd name="connsiteX9" fmla="*/ 1653079 w 4942966"/>
                  <a:gd name="connsiteY9" fmla="*/ 257073 h 1223459"/>
                  <a:gd name="connsiteX10" fmla="*/ 2479618 w 4942966"/>
                  <a:gd name="connsiteY10" fmla="*/ 162704 h 1223459"/>
                  <a:gd name="connsiteX11" fmla="*/ 3296396 w 4942966"/>
                  <a:gd name="connsiteY11" fmla="*/ 458827 h 1223459"/>
                  <a:gd name="connsiteX12" fmla="*/ 4119681 w 4942966"/>
                  <a:gd name="connsiteY12" fmla="*/ 881859 h 1223459"/>
                  <a:gd name="connsiteX13" fmla="*/ 4942966 w 4942966"/>
                  <a:gd name="connsiteY13" fmla="*/ 1223459 h 1223459"/>
                  <a:gd name="connsiteX14" fmla="*/ 4942357 w 4942966"/>
                  <a:gd name="connsiteY14" fmla="*/ 819765 h 1223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2966" h="1223459">
                    <a:moveTo>
                      <a:pt x="4942357" y="819765"/>
                    </a:moveTo>
                    <a:lnTo>
                      <a:pt x="4113173" y="556449"/>
                    </a:lnTo>
                    <a:lnTo>
                      <a:pt x="3293142" y="211516"/>
                    </a:lnTo>
                    <a:lnTo>
                      <a:pt x="2469856" y="0"/>
                    </a:lnTo>
                    <a:lnTo>
                      <a:pt x="1649825" y="32540"/>
                    </a:lnTo>
                    <a:lnTo>
                      <a:pt x="829794" y="110639"/>
                    </a:lnTo>
                    <a:lnTo>
                      <a:pt x="0" y="117147"/>
                    </a:lnTo>
                    <a:lnTo>
                      <a:pt x="0" y="299376"/>
                    </a:lnTo>
                    <a:lnTo>
                      <a:pt x="833048" y="374220"/>
                    </a:lnTo>
                    <a:lnTo>
                      <a:pt x="1653079" y="257073"/>
                    </a:lnTo>
                    <a:lnTo>
                      <a:pt x="2479618" y="162704"/>
                    </a:lnTo>
                    <a:lnTo>
                      <a:pt x="3296396" y="458827"/>
                    </a:lnTo>
                    <a:lnTo>
                      <a:pt x="4119681" y="881859"/>
                    </a:lnTo>
                    <a:lnTo>
                      <a:pt x="4942966" y="1223459"/>
                    </a:lnTo>
                    <a:cubicBezTo>
                      <a:pt x="4941881" y="1091126"/>
                      <a:pt x="4940585" y="965778"/>
                      <a:pt x="4942357" y="819765"/>
                    </a:cubicBezTo>
                    <a:close/>
                  </a:path>
                </a:pathLst>
              </a:custGeom>
              <a:solidFill>
                <a:srgbClr val="23004C"/>
              </a:solidFill>
              <a:ln w="12700" cap="flat" cmpd="sng" algn="ctr">
                <a:noFill/>
                <a:prstDash val="solid"/>
                <a:miter lim="800000"/>
              </a:ln>
              <a:effectLst/>
            </p:spPr>
            <p:txBody>
              <a:bodyPr rtlCol="0" anchor="ctr"/>
              <a:lstStyle/>
              <a:p>
                <a:pPr marL="0" marR="0" lvl="0" indent="0" algn="ctr" defTabSz="685783" eaLnBrk="1" fontAlgn="auto" latinLnBrk="0" hangingPunct="1">
                  <a:lnSpc>
                    <a:spcPct val="100000"/>
                  </a:lnSpc>
                  <a:spcBef>
                    <a:spcPts val="0"/>
                  </a:spcBef>
                  <a:spcAft>
                    <a:spcPts val="0"/>
                  </a:spcAft>
                  <a:buClrTx/>
                  <a:buSzTx/>
                  <a:buFontTx/>
                  <a:buNone/>
                  <a:tabLst/>
                  <a:defRPr/>
                </a:pPr>
                <a:endParaRPr kumimoji="0" lang="en-US" sz="1013" b="0" i="0" u="none" strike="noStrike" kern="0" cap="none" spc="0" normalizeH="0" baseline="0" noProof="0">
                  <a:ln>
                    <a:noFill/>
                  </a:ln>
                  <a:solidFill>
                    <a:srgbClr val="FFFFFF"/>
                  </a:solidFill>
                  <a:effectLst/>
                  <a:uLnTx/>
                  <a:uFillTx/>
                  <a:ea typeface="Verdana"/>
                  <a:cs typeface="Arial"/>
                </a:endParaRPr>
              </a:p>
            </p:txBody>
          </p:sp>
        </p:grpSp>
        <p:grpSp>
          <p:nvGrpSpPr>
            <p:cNvPr id="208" name="Group 12">
              <a:extLst>
                <a:ext uri="{FF2B5EF4-FFF2-40B4-BE49-F238E27FC236}">
                  <a16:creationId xmlns:a16="http://schemas.microsoft.com/office/drawing/2014/main" id="{C066AE98-5D2C-FD49-F416-A734D724BCAA}"/>
                </a:ext>
              </a:extLst>
            </p:cNvPr>
            <p:cNvGrpSpPr/>
            <p:nvPr/>
          </p:nvGrpSpPr>
          <p:grpSpPr>
            <a:xfrm>
              <a:off x="4268433" y="3477633"/>
              <a:ext cx="1349131" cy="1468455"/>
              <a:chOff x="4055707" y="3798115"/>
              <a:chExt cx="1241137" cy="1468455"/>
            </a:xfrm>
          </p:grpSpPr>
          <p:sp>
            <p:nvSpPr>
              <p:cNvPr id="213" name="TextBox 19">
                <a:extLst>
                  <a:ext uri="{FF2B5EF4-FFF2-40B4-BE49-F238E27FC236}">
                    <a16:creationId xmlns:a16="http://schemas.microsoft.com/office/drawing/2014/main" id="{9282711F-45E8-20CD-2498-9264E9D05163}"/>
                  </a:ext>
                </a:extLst>
              </p:cNvPr>
              <p:cNvSpPr txBox="1"/>
              <p:nvPr/>
            </p:nvSpPr>
            <p:spPr>
              <a:xfrm>
                <a:off x="4055707" y="4882724"/>
                <a:ext cx="1241137" cy="383846"/>
              </a:xfrm>
              <a:prstGeom prst="rect">
                <a:avLst/>
              </a:prstGeom>
              <a:noFill/>
            </p:spPr>
            <p:txBody>
              <a:bodyPr wrap="none" rtlCol="0">
                <a:spAutoFit/>
              </a:bodyPr>
              <a:lstStyle/>
              <a:p>
                <a:pPr marL="0" marR="0" lvl="0" indent="0" algn="ctr" defTabSz="685783" eaLnBrk="1" fontAlgn="auto" latinLnBrk="0" hangingPunct="1">
                  <a:lnSpc>
                    <a:spcPct val="100000"/>
                  </a:lnSpc>
                  <a:spcBef>
                    <a:spcPts val="0"/>
                  </a:spcBef>
                  <a:spcAft>
                    <a:spcPts val="0"/>
                  </a:spcAft>
                  <a:buClrTx/>
                  <a:buSzTx/>
                  <a:buFontTx/>
                  <a:buNone/>
                  <a:tabLst/>
                  <a:defRPr/>
                </a:pPr>
                <a:r>
                  <a:rPr kumimoji="0" lang="de" sz="1050" b="1" i="0" u="none" strike="noStrike" kern="0" cap="none" spc="0" normalizeH="0" baseline="0" noProof="0">
                    <a:ln>
                      <a:noFill/>
                    </a:ln>
                    <a:solidFill>
                      <a:srgbClr val="404040"/>
                    </a:solidFill>
                    <a:effectLst/>
                    <a:uLnTx/>
                    <a:uFillTx/>
                    <a:ea typeface="Verdana"/>
                    <a:cs typeface="Verdana"/>
                  </a:rPr>
                  <a:t>Diagnose</a:t>
                </a:r>
              </a:p>
            </p:txBody>
          </p:sp>
          <p:cxnSp>
            <p:nvCxnSpPr>
              <p:cNvPr id="214" name="Straight Arrow Connector 20">
                <a:extLst>
                  <a:ext uri="{FF2B5EF4-FFF2-40B4-BE49-F238E27FC236}">
                    <a16:creationId xmlns:a16="http://schemas.microsoft.com/office/drawing/2014/main" id="{0DEA4C49-BDAC-AA6C-7B20-85ACA964143E}"/>
                  </a:ext>
                </a:extLst>
              </p:cNvPr>
              <p:cNvCxnSpPr/>
              <p:nvPr/>
            </p:nvCxnSpPr>
            <p:spPr>
              <a:xfrm flipH="1" flipV="1">
                <a:off x="4667645" y="3798115"/>
                <a:ext cx="1" cy="1048347"/>
              </a:xfrm>
              <a:prstGeom prst="straightConnector1">
                <a:avLst/>
              </a:prstGeom>
              <a:noFill/>
              <a:ln w="19050" cap="flat" cmpd="sng" algn="ctr">
                <a:solidFill>
                  <a:sysClr val="windowText" lastClr="000000">
                    <a:lumMod val="75000"/>
                    <a:lumOff val="25000"/>
                  </a:sysClr>
                </a:solidFill>
                <a:prstDash val="solid"/>
                <a:round/>
                <a:headEnd type="none" w="med" len="sm"/>
                <a:tailEnd type="triangle" w="lg" len="med"/>
              </a:ln>
              <a:effectLst/>
            </p:spPr>
          </p:cxnSp>
        </p:grpSp>
        <p:cxnSp>
          <p:nvCxnSpPr>
            <p:cNvPr id="209" name="Straight Arrow Connector 14">
              <a:extLst>
                <a:ext uri="{FF2B5EF4-FFF2-40B4-BE49-F238E27FC236}">
                  <a16:creationId xmlns:a16="http://schemas.microsoft.com/office/drawing/2014/main" id="{3D3059EE-564F-82FB-25BD-E0F7BCE0AAFF}"/>
                </a:ext>
              </a:extLst>
            </p:cNvPr>
            <p:cNvCxnSpPr>
              <a:cxnSpLocks/>
            </p:cNvCxnSpPr>
            <p:nvPr/>
          </p:nvCxnSpPr>
          <p:spPr>
            <a:xfrm flipH="1">
              <a:off x="6670717" y="2613025"/>
              <a:ext cx="491859" cy="337511"/>
            </a:xfrm>
            <a:prstGeom prst="straightConnector1">
              <a:avLst/>
            </a:prstGeom>
            <a:noFill/>
            <a:ln w="6350" cap="flat" cmpd="sng" algn="ctr">
              <a:solidFill>
                <a:sysClr val="window" lastClr="FFFFFF">
                  <a:lumMod val="75000"/>
                </a:sysClr>
              </a:solidFill>
              <a:prstDash val="solid"/>
              <a:round/>
              <a:headEnd type="none" w="med" len="med"/>
              <a:tailEnd type="none" w="med" len="med"/>
            </a:ln>
            <a:effectLst/>
          </p:spPr>
        </p:cxnSp>
        <p:cxnSp>
          <p:nvCxnSpPr>
            <p:cNvPr id="210" name="Straight Arrow Connector 16">
              <a:extLst>
                <a:ext uri="{FF2B5EF4-FFF2-40B4-BE49-F238E27FC236}">
                  <a16:creationId xmlns:a16="http://schemas.microsoft.com/office/drawing/2014/main" id="{0116F428-AAA3-AB3C-9DAB-63DC198FDCDC}"/>
                </a:ext>
              </a:extLst>
            </p:cNvPr>
            <p:cNvCxnSpPr/>
            <p:nvPr/>
          </p:nvCxnSpPr>
          <p:spPr>
            <a:xfrm flipH="1">
              <a:off x="6670717" y="3114482"/>
              <a:ext cx="241108" cy="0"/>
            </a:xfrm>
            <a:prstGeom prst="straightConnector1">
              <a:avLst/>
            </a:prstGeom>
            <a:noFill/>
            <a:ln w="6350" cap="flat" cmpd="sng" algn="ctr">
              <a:solidFill>
                <a:sysClr val="window" lastClr="FFFFFF">
                  <a:lumMod val="75000"/>
                </a:sysClr>
              </a:solidFill>
              <a:prstDash val="solid"/>
              <a:round/>
              <a:headEnd type="none" w="med" len="med"/>
              <a:tailEnd type="none" w="med" len="med"/>
            </a:ln>
            <a:effectLst/>
          </p:spPr>
        </p:cxnSp>
        <p:cxnSp>
          <p:nvCxnSpPr>
            <p:cNvPr id="211" name="Straight Arrow Connector 17">
              <a:extLst>
                <a:ext uri="{FF2B5EF4-FFF2-40B4-BE49-F238E27FC236}">
                  <a16:creationId xmlns:a16="http://schemas.microsoft.com/office/drawing/2014/main" id="{E7CE5D30-5E72-5509-B10A-2725829125D2}"/>
                </a:ext>
              </a:extLst>
            </p:cNvPr>
            <p:cNvCxnSpPr/>
            <p:nvPr/>
          </p:nvCxnSpPr>
          <p:spPr>
            <a:xfrm flipH="1">
              <a:off x="6670717" y="3496827"/>
              <a:ext cx="241108" cy="0"/>
            </a:xfrm>
            <a:prstGeom prst="straightConnector1">
              <a:avLst/>
            </a:prstGeom>
            <a:noFill/>
            <a:ln w="6350" cap="flat" cmpd="sng" algn="ctr">
              <a:solidFill>
                <a:sysClr val="window" lastClr="FFFFFF">
                  <a:lumMod val="75000"/>
                </a:sysClr>
              </a:solidFill>
              <a:prstDash val="solid"/>
              <a:round/>
              <a:headEnd type="none" w="med" len="med"/>
              <a:tailEnd type="none" w="med" len="med"/>
            </a:ln>
            <a:effectLst/>
          </p:spPr>
        </p:cxnSp>
        <p:cxnSp>
          <p:nvCxnSpPr>
            <p:cNvPr id="212" name="Straight Arrow Connector 18">
              <a:extLst>
                <a:ext uri="{FF2B5EF4-FFF2-40B4-BE49-F238E27FC236}">
                  <a16:creationId xmlns:a16="http://schemas.microsoft.com/office/drawing/2014/main" id="{5A8F513D-4328-8B2E-BD16-2612F8F3108E}"/>
                </a:ext>
              </a:extLst>
            </p:cNvPr>
            <p:cNvCxnSpPr/>
            <p:nvPr/>
          </p:nvCxnSpPr>
          <p:spPr>
            <a:xfrm flipH="1">
              <a:off x="6670717" y="3998286"/>
              <a:ext cx="241108" cy="0"/>
            </a:xfrm>
            <a:prstGeom prst="straightConnector1">
              <a:avLst/>
            </a:prstGeom>
            <a:noFill/>
            <a:ln w="6350" cap="flat" cmpd="sng" algn="ctr">
              <a:solidFill>
                <a:sysClr val="window" lastClr="FFFFFF">
                  <a:lumMod val="75000"/>
                </a:sysClr>
              </a:solidFill>
              <a:prstDash val="solid"/>
              <a:round/>
              <a:headEnd type="none" w="med" len="med"/>
              <a:tailEnd type="none" w="med" len="med"/>
            </a:ln>
            <a:effectLst/>
          </p:spPr>
        </p:cxnSp>
      </p:grpSp>
      <p:sp>
        <p:nvSpPr>
          <p:cNvPr id="248" name="Title 32">
            <a:extLst>
              <a:ext uri="{FF2B5EF4-FFF2-40B4-BE49-F238E27FC236}">
                <a16:creationId xmlns:a16="http://schemas.microsoft.com/office/drawing/2014/main" id="{DB04A2C6-8AAC-A7AE-8B8F-C170D9488999}"/>
              </a:ext>
            </a:extLst>
          </p:cNvPr>
          <p:cNvSpPr txBox="1"/>
          <p:nvPr/>
        </p:nvSpPr>
        <p:spPr>
          <a:xfrm>
            <a:off x="663111" y="1059605"/>
            <a:ext cx="4784243" cy="223956"/>
          </a:xfrm>
          <a:prstGeom prst="rect">
            <a:avLst/>
          </a:prstGeom>
        </p:spPr>
        <p:txBody>
          <a:bodyPr vert="horz" lIns="68580" tIns="34290" rIns="68580" bIns="34290" rtlCol="0" anchor="t">
            <a:noAutofit/>
          </a:bodyPr>
          <a:lstStyle>
            <a:lvl1pPr algn="l" defTabSz="914400" rtl="0" eaLnBrk="1" latinLnBrk="0" hangingPunct="1">
              <a:lnSpc>
                <a:spcPct val="90000"/>
              </a:lnSpc>
              <a:spcBef>
                <a:spcPct val="0"/>
              </a:spcBef>
              <a:buNone/>
              <a:defRPr sz="2800" b="1" kern="1200">
                <a:solidFill>
                  <a:schemeClr val="tx2"/>
                </a:solidFill>
                <a:latin typeface="Arial" panose="020B0604020202020204" pitchFamily="34" charset="0"/>
                <a:ea typeface="+mj-ea"/>
                <a:cs typeface="Arial" panose="020B0604020202020204" pitchFamily="34" charset="0"/>
              </a:defRPr>
            </a:lvl1pPr>
          </a:lstStyle>
          <a:p>
            <a:pPr algn="ctr" defTabSz="685783">
              <a:lnSpc>
                <a:spcPct val="100000"/>
              </a:lnSpc>
              <a:defRPr/>
            </a:pPr>
            <a:r>
              <a:rPr lang="de-DE" sz="1200">
                <a:solidFill>
                  <a:srgbClr val="404040"/>
                </a:solidFill>
                <a:latin typeface="+mn-lt"/>
                <a:ea typeface="Verdana"/>
                <a:cs typeface="Verdana"/>
              </a:rPr>
              <a:t>Modell-vorhergesagte* durchschnittliche C-Peptid-Spiegel nach Altersgruppe</a:t>
            </a:r>
            <a:r>
              <a:rPr lang="de-DE" sz="1200" baseline="30000">
                <a:solidFill>
                  <a:srgbClr val="404040"/>
                </a:solidFill>
                <a:latin typeface="+mn-lt"/>
                <a:ea typeface="Verdana"/>
                <a:cs typeface="Verdana"/>
              </a:rPr>
              <a:t>1</a:t>
            </a:r>
            <a:endParaRPr lang="en-US" sz="1200" baseline="30000">
              <a:solidFill>
                <a:srgbClr val="404040"/>
              </a:solidFill>
              <a:latin typeface="+mn-lt"/>
              <a:ea typeface="Verdana"/>
            </a:endParaRPr>
          </a:p>
        </p:txBody>
      </p:sp>
      <p:sp>
        <p:nvSpPr>
          <p:cNvPr id="249" name="TextBox 7">
            <a:extLst>
              <a:ext uri="{FF2B5EF4-FFF2-40B4-BE49-F238E27FC236}">
                <a16:creationId xmlns:a16="http://schemas.microsoft.com/office/drawing/2014/main" id="{8A66F156-C5BF-D2C7-8392-4ED319948715}"/>
              </a:ext>
            </a:extLst>
          </p:cNvPr>
          <p:cNvSpPr txBox="1"/>
          <p:nvPr/>
        </p:nvSpPr>
        <p:spPr>
          <a:xfrm>
            <a:off x="4420245" y="1344488"/>
            <a:ext cx="1507321" cy="507831"/>
          </a:xfrm>
          <a:prstGeom prst="rect">
            <a:avLst/>
          </a:prstGeom>
          <a:noFill/>
          <a:ln>
            <a:noFill/>
          </a:ln>
        </p:spPr>
        <p:txBody>
          <a:bodyPr wrap="square" rtlCol="0">
            <a:spAutoFit/>
          </a:bodyPr>
          <a:lstStyle/>
          <a:p>
            <a:pPr marL="0" marR="0" lvl="0" indent="0" algn="ctr" defTabSz="685783" rtl="0" eaLnBrk="1" fontAlgn="auto" latinLnBrk="0" hangingPunct="1">
              <a:lnSpc>
                <a:spcPct val="100000"/>
              </a:lnSpc>
              <a:spcBef>
                <a:spcPts val="675"/>
              </a:spcBef>
              <a:spcAft>
                <a:spcPts val="0"/>
              </a:spcAft>
              <a:buClr>
                <a:srgbClr val="FBA329"/>
              </a:buClr>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Alter bei (klinischer) T1D-Diagnose Stadium 3 [Jahre]</a:t>
            </a:r>
          </a:p>
        </p:txBody>
      </p:sp>
    </p:spTree>
    <p:extLst>
      <p:ext uri="{BB962C8B-B14F-4D97-AF65-F5344CB8AC3E}">
        <p14:creationId xmlns:p14="http://schemas.microsoft.com/office/powerpoint/2010/main" val="55826008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2656B1D-3C30-4A88-F931-EFA0F6A161CF}"/>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D5AC240A-634C-0801-FA08-AE37230E1465}"/>
              </a:ext>
            </a:extLst>
          </p:cNvPr>
          <p:cNvSpPr txBox="1">
            <a:spLocks/>
          </p:cNvSpPr>
          <p:nvPr/>
        </p:nvSpPr>
        <p:spPr>
          <a:xfrm>
            <a:off x="320268"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Langsameres Absinken der C-Peptid-Spiegel bei Erwachsenen als </a:t>
            </a:r>
            <a:r>
              <a:rPr lang="de-DE" sz="2000" b="1">
                <a:solidFill>
                  <a:srgbClr val="7030A0"/>
                </a:solidFill>
                <a:latin typeface="Verdana"/>
              </a:rPr>
              <a:t>bei Kindern</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noProof="0">
                <a:ln>
                  <a:noFill/>
                </a:ln>
                <a:solidFill>
                  <a:srgbClr val="7030A0"/>
                </a:solidFill>
                <a:effectLst/>
                <a:uLnTx/>
                <a:uFillTx/>
                <a:latin typeface="Verdana"/>
                <a:ea typeface="+mn-ea"/>
                <a:cs typeface="+mn-cs"/>
              </a:rPr>
              <a:t>*</a:t>
            </a:r>
            <a:r>
              <a:rPr kumimoji="0" lang="de-DE" sz="2000" b="1" i="0" u="none" strike="noStrike" kern="1200" cap="none" spc="0" normalizeH="0" baseline="0" noProof="0">
                <a:ln>
                  <a:noFill/>
                </a:ln>
                <a:solidFill>
                  <a:srgbClr val="7030A0"/>
                </a:solidFill>
                <a:effectLst/>
                <a:uLnTx/>
                <a:uFillTx/>
                <a:latin typeface="Verdana"/>
                <a:ea typeface="+mn-ea"/>
                <a:cs typeface="+mn-cs"/>
              </a:rPr>
              <a:t> </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18" name="Footer Placeholder 4">
            <a:extLst>
              <a:ext uri="{FF2B5EF4-FFF2-40B4-BE49-F238E27FC236}">
                <a16:creationId xmlns:a16="http://schemas.microsoft.com/office/drawing/2014/main" id="{3EBFA80A-32E0-135F-D446-3EDEFA1CB624}"/>
              </a:ext>
            </a:extLst>
          </p:cNvPr>
          <p:cNvSpPr txBox="1"/>
          <p:nvPr/>
        </p:nvSpPr>
        <p:spPr>
          <a:xfrm>
            <a:off x="320268" y="4732695"/>
            <a:ext cx="4791816" cy="400111"/>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mn-lt"/>
                <a:ea typeface="Verdana"/>
                <a:cs typeface="Verdana"/>
              </a:rPr>
              <a:t>* n = 919 Menschen mit T1D, Krankheitsdauer 3-81 Jahre, Messung von nicht-nüchternem C-Peptid im Serum an 28 Kliniken des T1D Exchange Clinic Network in den USA. </a:t>
            </a:r>
            <a:r>
              <a:rPr kumimoji="0" lang="de" sz="600" b="0" i="0" u="none" strike="noStrike" kern="1200" cap="none" spc="0" normalizeH="0" baseline="0" noProof="0">
                <a:ln>
                  <a:noFill/>
                </a:ln>
                <a:solidFill>
                  <a:srgbClr val="404040"/>
                </a:solidFill>
                <a:effectLst/>
                <a:uLnTx/>
                <a:uFillTx/>
                <a:latin typeface="+mn-lt"/>
                <a:ea typeface="Verdana"/>
                <a:cs typeface="Verdana"/>
              </a:rPr>
              <a:t>T1D: Typ-1-Diabetes; USA: Vereinigte Staaten von Amerika.</a:t>
            </a:r>
          </a:p>
          <a:p>
            <a:pPr marL="0" lvl="0" indent="0" defTabSz="685783">
              <a:spcBef>
                <a:spcPts val="300"/>
              </a:spcBef>
              <a:buClr>
                <a:srgbClr val="2198DD"/>
              </a:buClr>
              <a:buNone/>
              <a:defRPr/>
            </a:pPr>
            <a:r>
              <a:rPr lang="de" sz="600" b="1">
                <a:solidFill>
                  <a:srgbClr val="404040"/>
                </a:solidFill>
                <a:latin typeface="+mn-lt"/>
                <a:ea typeface="Verdana"/>
                <a:cs typeface="Verdana"/>
              </a:rPr>
              <a:t>1.</a:t>
            </a:r>
            <a:r>
              <a:rPr lang="de" sz="600">
                <a:solidFill>
                  <a:srgbClr val="404040"/>
                </a:solidFill>
                <a:latin typeface="+mn-lt"/>
                <a:ea typeface="Verdana"/>
                <a:cs typeface="Verdana"/>
              </a:rPr>
              <a:t> </a:t>
            </a:r>
            <a:r>
              <a:rPr lang="da-DK" sz="600">
                <a:solidFill>
                  <a:srgbClr val="404040"/>
                </a:solidFill>
                <a:latin typeface="+mn-lt"/>
                <a:ea typeface="Verdana"/>
                <a:cs typeface="Verdana"/>
              </a:rPr>
              <a:t>Davis AK </a:t>
            </a:r>
            <a:r>
              <a:rPr lang="da-DK" sz="600" i="1">
                <a:solidFill>
                  <a:srgbClr val="404040"/>
                </a:solidFill>
                <a:latin typeface="+mn-lt"/>
                <a:ea typeface="Verdana"/>
                <a:cs typeface="Verdana"/>
              </a:rPr>
              <a:t>et al. Diabetes Care </a:t>
            </a:r>
            <a:r>
              <a:rPr lang="da-DK" sz="600">
                <a:solidFill>
                  <a:srgbClr val="404040"/>
                </a:solidFill>
                <a:latin typeface="+mn-lt"/>
                <a:ea typeface="Verdana"/>
                <a:cs typeface="Verdana"/>
              </a:rPr>
              <a:t>2015; 38: 476–81</a:t>
            </a:r>
            <a:r>
              <a:rPr lang="de" sz="600">
                <a:solidFill>
                  <a:srgbClr val="404040"/>
                </a:solidFill>
                <a:latin typeface="+mn-lt"/>
                <a:ea typeface="Verdana"/>
                <a:cs typeface="Verdana"/>
              </a:rPr>
              <a:t>. </a:t>
            </a: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sp>
        <p:nvSpPr>
          <p:cNvPr id="19" name="Rechteck: abgerundete Ecken 18">
            <a:extLst>
              <a:ext uri="{FF2B5EF4-FFF2-40B4-BE49-F238E27FC236}">
                <a16:creationId xmlns:a16="http://schemas.microsoft.com/office/drawing/2014/main" id="{A80DA231-9A6A-E7E5-F2AB-690FF6CAD3C9}"/>
              </a:ext>
            </a:extLst>
          </p:cNvPr>
          <p:cNvSpPr/>
          <p:nvPr/>
        </p:nvSpPr>
        <p:spPr>
          <a:xfrm>
            <a:off x="604677" y="1294324"/>
            <a:ext cx="4257945" cy="2969677"/>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nSpc>
                <a:spcPct val="125000"/>
              </a:lnSpc>
              <a:spcAft>
                <a:spcPts val="1200"/>
              </a:spcAft>
              <a:buClr>
                <a:schemeClr val="accent2"/>
              </a:buClr>
              <a:buSzPct val="120000"/>
              <a:buFont typeface="Arial" panose="020B0604020202020204" pitchFamily="34" charset="0"/>
              <a:buChar char="•"/>
            </a:pPr>
            <a:r>
              <a:rPr lang="de-DE" sz="1100" b="1">
                <a:solidFill>
                  <a:schemeClr val="bg1"/>
                </a:solidFill>
              </a:rPr>
              <a:t>29 %</a:t>
            </a:r>
            <a:r>
              <a:rPr lang="de-DE" sz="1100">
                <a:solidFill>
                  <a:schemeClr val="bg1"/>
                </a:solidFill>
              </a:rPr>
              <a:t> der Teilnehmer hatten </a:t>
            </a:r>
            <a:r>
              <a:rPr lang="de-DE" sz="1100" b="1">
                <a:solidFill>
                  <a:schemeClr val="bg1"/>
                </a:solidFill>
              </a:rPr>
              <a:t>nachweisbares       C-Peptid </a:t>
            </a:r>
            <a:r>
              <a:rPr lang="de-DE" sz="1100">
                <a:solidFill>
                  <a:schemeClr val="bg1"/>
                </a:solidFill>
              </a:rPr>
              <a:t>(≥ 0,017 </a:t>
            </a:r>
            <a:r>
              <a:rPr lang="de-DE" sz="1100" err="1">
                <a:solidFill>
                  <a:schemeClr val="bg1"/>
                </a:solidFill>
              </a:rPr>
              <a:t>nmol</a:t>
            </a:r>
            <a:r>
              <a:rPr lang="de-DE" sz="1100">
                <a:solidFill>
                  <a:schemeClr val="bg1"/>
                </a:solidFill>
              </a:rPr>
              <a:t>/l [≥ 17 pmol/l])</a:t>
            </a:r>
          </a:p>
          <a:p>
            <a:pPr marL="171450" indent="-171450">
              <a:lnSpc>
                <a:spcPct val="125000"/>
              </a:lnSpc>
              <a:spcAft>
                <a:spcPts val="1200"/>
              </a:spcAft>
              <a:buClr>
                <a:schemeClr val="accent2"/>
              </a:buClr>
              <a:buSzPct val="120000"/>
              <a:buFont typeface="Arial" panose="020B0604020202020204" pitchFamily="34" charset="0"/>
              <a:buChar char="•"/>
            </a:pPr>
            <a:r>
              <a:rPr lang="de-DE" sz="1100" b="1">
                <a:solidFill>
                  <a:schemeClr val="bg1"/>
                </a:solidFill>
                <a:cs typeface="Arial" panose="020B0604020202020204" pitchFamily="34" charset="0"/>
              </a:rPr>
              <a:t>10 %</a:t>
            </a:r>
            <a:r>
              <a:rPr lang="de-DE" sz="1100">
                <a:solidFill>
                  <a:schemeClr val="bg1"/>
                </a:solidFill>
                <a:cs typeface="Arial" panose="020B0604020202020204" pitchFamily="34" charset="0"/>
              </a:rPr>
              <a:t> der Teilnehmer hatten </a:t>
            </a:r>
            <a:r>
              <a:rPr lang="de-DE" sz="1100" b="1">
                <a:solidFill>
                  <a:schemeClr val="bg1"/>
                </a:solidFill>
                <a:cs typeface="Arial" panose="020B0604020202020204" pitchFamily="34" charset="0"/>
              </a:rPr>
              <a:t>C-Peptidwerte         ≥ 0,2 </a:t>
            </a:r>
            <a:r>
              <a:rPr lang="de-DE" sz="1100" b="1" err="1">
                <a:solidFill>
                  <a:schemeClr val="bg1"/>
                </a:solidFill>
                <a:cs typeface="Arial" panose="020B0604020202020204" pitchFamily="34" charset="0"/>
              </a:rPr>
              <a:t>nmol</a:t>
            </a:r>
            <a:r>
              <a:rPr lang="de-DE" sz="1100" b="1">
                <a:solidFill>
                  <a:schemeClr val="bg1"/>
                </a:solidFill>
                <a:cs typeface="Arial" panose="020B0604020202020204" pitchFamily="34" charset="0"/>
              </a:rPr>
              <a:t>/l (≥ 200 pmol/l)</a:t>
            </a:r>
          </a:p>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cs typeface="Arial" panose="020B0604020202020204" pitchFamily="34" charset="0"/>
              </a:rPr>
              <a:t>Die </a:t>
            </a:r>
            <a:r>
              <a:rPr lang="de-DE" sz="1100" b="1">
                <a:solidFill>
                  <a:schemeClr val="bg1"/>
                </a:solidFill>
                <a:cs typeface="Arial" panose="020B0604020202020204" pitchFamily="34" charset="0"/>
              </a:rPr>
              <a:t>Häufigkeit von nachweisbarem C-Peptid nahm</a:t>
            </a:r>
            <a:r>
              <a:rPr lang="de-DE" sz="1100">
                <a:solidFill>
                  <a:schemeClr val="bg1"/>
                </a:solidFill>
                <a:cs typeface="Arial" panose="020B0604020202020204" pitchFamily="34" charset="0"/>
              </a:rPr>
              <a:t>, unabhängig vom Alter, </a:t>
            </a:r>
            <a:r>
              <a:rPr lang="de-DE" sz="1100" b="1">
                <a:solidFill>
                  <a:schemeClr val="bg1"/>
                </a:solidFill>
                <a:cs typeface="Arial" panose="020B0604020202020204" pitchFamily="34" charset="0"/>
              </a:rPr>
              <a:t>mit zunehmender Diabetesdauer ab</a:t>
            </a:r>
          </a:p>
          <a:p>
            <a:pPr marL="171450" indent="-171450">
              <a:lnSpc>
                <a:spcPct val="125000"/>
              </a:lnSpc>
              <a:spcAft>
                <a:spcPts val="1200"/>
              </a:spcAft>
              <a:buClr>
                <a:schemeClr val="accent2"/>
              </a:buClr>
              <a:buSzPct val="120000"/>
              <a:buFont typeface="Arial" panose="020B0604020202020204" pitchFamily="34" charset="0"/>
              <a:buChar char="•"/>
            </a:pPr>
            <a:r>
              <a:rPr lang="de-DE" sz="1100">
                <a:solidFill>
                  <a:schemeClr val="bg1"/>
                </a:solidFill>
                <a:cs typeface="Arial" panose="020B0604020202020204" pitchFamily="34" charset="0"/>
              </a:rPr>
              <a:t>Bei </a:t>
            </a:r>
            <a:r>
              <a:rPr lang="de-DE" sz="1100" b="1">
                <a:solidFill>
                  <a:schemeClr val="bg1"/>
                </a:solidFill>
                <a:cs typeface="Arial" panose="020B0604020202020204" pitchFamily="34" charset="0"/>
              </a:rPr>
              <a:t>Diagnose im Erwachsenenalter </a:t>
            </a:r>
            <a:r>
              <a:rPr lang="de-DE" sz="1100">
                <a:solidFill>
                  <a:schemeClr val="bg1"/>
                </a:solidFill>
                <a:cs typeface="Arial" panose="020B0604020202020204" pitchFamily="34" charset="0"/>
              </a:rPr>
              <a:t>(&gt; 18 Jahre) war die </a:t>
            </a:r>
            <a:r>
              <a:rPr lang="de-DE" sz="1100" b="1">
                <a:solidFill>
                  <a:schemeClr val="bg1"/>
                </a:solidFill>
                <a:cs typeface="Arial" panose="020B0604020202020204" pitchFamily="34" charset="0"/>
              </a:rPr>
              <a:t>Häufigkeit von nachweisbarem C-Peptid </a:t>
            </a:r>
            <a:r>
              <a:rPr lang="de-DE" sz="1100">
                <a:solidFill>
                  <a:schemeClr val="bg1"/>
                </a:solidFill>
                <a:cs typeface="Arial" panose="020B0604020202020204" pitchFamily="34" charset="0"/>
              </a:rPr>
              <a:t>in allen Krankheitsdauer-Gruppen </a:t>
            </a:r>
            <a:r>
              <a:rPr lang="de-DE" sz="1100" b="1">
                <a:solidFill>
                  <a:schemeClr val="bg1"/>
                </a:solidFill>
                <a:cs typeface="Arial" panose="020B0604020202020204" pitchFamily="34" charset="0"/>
              </a:rPr>
              <a:t>deutlich höher </a:t>
            </a:r>
            <a:r>
              <a:rPr lang="de-DE" sz="1100">
                <a:solidFill>
                  <a:schemeClr val="bg1"/>
                </a:solidFill>
                <a:cs typeface="Arial" panose="020B0604020202020204" pitchFamily="34" charset="0"/>
              </a:rPr>
              <a:t>als bei Diagnose im Kindesalter (≤ 18 Jahre)</a:t>
            </a:r>
            <a:endParaRPr lang="en-US" sz="900">
              <a:solidFill>
                <a:schemeClr val="bg1"/>
              </a:solidFill>
              <a:cs typeface="Arial" panose="020B0604020202020204" pitchFamily="34" charset="0"/>
            </a:endParaRPr>
          </a:p>
        </p:txBody>
      </p:sp>
      <p:grpSp>
        <p:nvGrpSpPr>
          <p:cNvPr id="17" name="Gruppieren 16">
            <a:extLst>
              <a:ext uri="{FF2B5EF4-FFF2-40B4-BE49-F238E27FC236}">
                <a16:creationId xmlns:a16="http://schemas.microsoft.com/office/drawing/2014/main" id="{2B2918B8-7BC8-5A6D-30C9-F1C43575A5B1}"/>
              </a:ext>
            </a:extLst>
          </p:cNvPr>
          <p:cNvGrpSpPr/>
          <p:nvPr/>
        </p:nvGrpSpPr>
        <p:grpSpPr>
          <a:xfrm>
            <a:off x="5253594" y="729240"/>
            <a:ext cx="3454758" cy="4295558"/>
            <a:chOff x="5423715" y="581246"/>
            <a:chExt cx="3454758" cy="4295558"/>
          </a:xfrm>
        </p:grpSpPr>
        <p:sp>
          <p:nvSpPr>
            <p:cNvPr id="5" name="Rechteck 4">
              <a:extLst>
                <a:ext uri="{FF2B5EF4-FFF2-40B4-BE49-F238E27FC236}">
                  <a16:creationId xmlns:a16="http://schemas.microsoft.com/office/drawing/2014/main" id="{0ABDB871-F512-D61C-E49B-3C419F842B99}"/>
                </a:ext>
              </a:extLst>
            </p:cNvPr>
            <p:cNvSpPr/>
            <p:nvPr/>
          </p:nvSpPr>
          <p:spPr>
            <a:xfrm>
              <a:off x="5423715" y="581246"/>
              <a:ext cx="3454758" cy="42955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248" name="Title 32">
              <a:extLst>
                <a:ext uri="{FF2B5EF4-FFF2-40B4-BE49-F238E27FC236}">
                  <a16:creationId xmlns:a16="http://schemas.microsoft.com/office/drawing/2014/main" id="{DC378473-8921-95FD-DB04-BDA7A2FE348A}"/>
                </a:ext>
              </a:extLst>
            </p:cNvPr>
            <p:cNvSpPr txBox="1"/>
            <p:nvPr/>
          </p:nvSpPr>
          <p:spPr>
            <a:xfrm>
              <a:off x="5423715" y="641438"/>
              <a:ext cx="3454758" cy="223956"/>
            </a:xfrm>
            <a:prstGeom prst="rect">
              <a:avLst/>
            </a:prstGeom>
          </p:spPr>
          <p:txBody>
            <a:bodyPr vert="horz" lIns="68580" tIns="34290" rIns="68580" bIns="34290" rtlCol="0" anchor="t">
              <a:noAutofit/>
            </a:bodyPr>
            <a:lstStyle>
              <a:lvl1pPr algn="l" defTabSz="914400" rtl="0" eaLnBrk="1" latinLnBrk="0" hangingPunct="1">
                <a:lnSpc>
                  <a:spcPct val="90000"/>
                </a:lnSpc>
                <a:spcBef>
                  <a:spcPct val="0"/>
                </a:spcBef>
                <a:buNone/>
                <a:defRPr sz="2800" b="1" kern="1200">
                  <a:solidFill>
                    <a:schemeClr val="tx2"/>
                  </a:solidFill>
                  <a:latin typeface="Arial" panose="020B0604020202020204" pitchFamily="34" charset="0"/>
                  <a:ea typeface="+mj-ea"/>
                  <a:cs typeface="Arial" panose="020B0604020202020204" pitchFamily="34" charset="0"/>
                </a:defRPr>
              </a:lvl1pPr>
            </a:lstStyle>
            <a:p>
              <a:pPr algn="ctr" defTabSz="685783">
                <a:lnSpc>
                  <a:spcPct val="100000"/>
                </a:lnSpc>
                <a:defRPr/>
              </a:pPr>
              <a:r>
                <a:rPr lang="de-DE" sz="1200">
                  <a:solidFill>
                    <a:srgbClr val="404040"/>
                  </a:solidFill>
                  <a:latin typeface="+mn-lt"/>
                  <a:ea typeface="Verdana"/>
                  <a:cs typeface="Verdana"/>
                </a:rPr>
                <a:t>Anteil an Teilnehmern mit messbarem (A) und nicht-nüchternem C-Peptid    ≥ 0,2 </a:t>
              </a:r>
              <a:r>
                <a:rPr lang="de-DE" sz="1200" err="1">
                  <a:solidFill>
                    <a:srgbClr val="404040"/>
                  </a:solidFill>
                  <a:latin typeface="+mn-lt"/>
                  <a:ea typeface="Verdana"/>
                  <a:cs typeface="Verdana"/>
                </a:rPr>
                <a:t>nmol</a:t>
              </a:r>
              <a:r>
                <a:rPr lang="de-DE" sz="1200">
                  <a:solidFill>
                    <a:srgbClr val="404040"/>
                  </a:solidFill>
                  <a:latin typeface="+mn-lt"/>
                  <a:ea typeface="Verdana"/>
                  <a:cs typeface="Verdana"/>
                </a:rPr>
                <a:t>/l (B)</a:t>
              </a:r>
              <a:r>
                <a:rPr lang="de-DE" sz="1200" baseline="30000">
                  <a:solidFill>
                    <a:srgbClr val="404040"/>
                  </a:solidFill>
                  <a:latin typeface="+mn-lt"/>
                  <a:ea typeface="Verdana"/>
                  <a:cs typeface="Verdana"/>
                </a:rPr>
                <a:t>1</a:t>
              </a:r>
              <a:endParaRPr lang="en-US" sz="1200" baseline="30000">
                <a:solidFill>
                  <a:srgbClr val="404040"/>
                </a:solidFill>
                <a:latin typeface="+mn-lt"/>
                <a:ea typeface="Verdana"/>
              </a:endParaRPr>
            </a:p>
          </p:txBody>
        </p:sp>
        <p:pic>
          <p:nvPicPr>
            <p:cNvPr id="4" name="Grafik 3">
              <a:extLst>
                <a:ext uri="{FF2B5EF4-FFF2-40B4-BE49-F238E27FC236}">
                  <a16:creationId xmlns:a16="http://schemas.microsoft.com/office/drawing/2014/main" id="{5AB00069-448E-A5BB-D7E5-A9B3360FA1FF}"/>
                </a:ext>
              </a:extLst>
            </p:cNvPr>
            <p:cNvPicPr>
              <a:picLocks noChangeAspect="1"/>
            </p:cNvPicPr>
            <p:nvPr/>
          </p:nvPicPr>
          <p:blipFill>
            <a:blip r:embed="rId3"/>
            <a:stretch>
              <a:fillRect/>
            </a:stretch>
          </p:blipFill>
          <p:spPr>
            <a:xfrm>
              <a:off x="5561319" y="1283561"/>
              <a:ext cx="3093582" cy="3593243"/>
            </a:xfrm>
            <a:prstGeom prst="rect">
              <a:avLst/>
            </a:prstGeom>
          </p:spPr>
        </p:pic>
        <p:sp>
          <p:nvSpPr>
            <p:cNvPr id="6" name="Rechteck 5">
              <a:extLst>
                <a:ext uri="{FF2B5EF4-FFF2-40B4-BE49-F238E27FC236}">
                  <a16:creationId xmlns:a16="http://schemas.microsoft.com/office/drawing/2014/main" id="{F7EF2B8F-C4AC-7FF4-65C1-F87538DDC08D}"/>
                </a:ext>
              </a:extLst>
            </p:cNvPr>
            <p:cNvSpPr/>
            <p:nvPr/>
          </p:nvSpPr>
          <p:spPr>
            <a:xfrm>
              <a:off x="7201399" y="1335797"/>
              <a:ext cx="77972" cy="82054"/>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7" name="Textfeld 6">
              <a:extLst>
                <a:ext uri="{FF2B5EF4-FFF2-40B4-BE49-F238E27FC236}">
                  <a16:creationId xmlns:a16="http://schemas.microsoft.com/office/drawing/2014/main" id="{DB5B8550-E312-0864-7005-9F4B077D387D}"/>
                </a:ext>
              </a:extLst>
            </p:cNvPr>
            <p:cNvSpPr txBox="1"/>
            <p:nvPr/>
          </p:nvSpPr>
          <p:spPr>
            <a:xfrm>
              <a:off x="7240385" y="1284491"/>
              <a:ext cx="1468672" cy="184666"/>
            </a:xfrm>
            <a:prstGeom prst="rect">
              <a:avLst/>
            </a:prstGeom>
            <a:noFill/>
          </p:spPr>
          <p:txBody>
            <a:bodyPr wrap="none" rtlCol="0">
              <a:spAutoFit/>
            </a:bodyPr>
            <a:lstStyle/>
            <a:p>
              <a:r>
                <a:rPr lang="de-DE" sz="600" b="1"/>
                <a:t>Alter bei Diagnose ≤ 18 Jahre</a:t>
              </a:r>
            </a:p>
          </p:txBody>
        </p:sp>
        <p:sp>
          <p:nvSpPr>
            <p:cNvPr id="11" name="Rechteck 10">
              <a:extLst>
                <a:ext uri="{FF2B5EF4-FFF2-40B4-BE49-F238E27FC236}">
                  <a16:creationId xmlns:a16="http://schemas.microsoft.com/office/drawing/2014/main" id="{46F869D4-B533-76B9-433F-3D0B0AE98302}"/>
                </a:ext>
              </a:extLst>
            </p:cNvPr>
            <p:cNvSpPr/>
            <p:nvPr/>
          </p:nvSpPr>
          <p:spPr>
            <a:xfrm>
              <a:off x="7201786" y="1469157"/>
              <a:ext cx="77972" cy="82054"/>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12" name="Textfeld 11">
              <a:extLst>
                <a:ext uri="{FF2B5EF4-FFF2-40B4-BE49-F238E27FC236}">
                  <a16:creationId xmlns:a16="http://schemas.microsoft.com/office/drawing/2014/main" id="{4EA32E0E-240E-F48C-9EE5-09A781D1878C}"/>
                </a:ext>
              </a:extLst>
            </p:cNvPr>
            <p:cNvSpPr txBox="1"/>
            <p:nvPr/>
          </p:nvSpPr>
          <p:spPr>
            <a:xfrm>
              <a:off x="7240772" y="1417851"/>
              <a:ext cx="1468672" cy="184666"/>
            </a:xfrm>
            <a:prstGeom prst="rect">
              <a:avLst/>
            </a:prstGeom>
            <a:noFill/>
          </p:spPr>
          <p:txBody>
            <a:bodyPr wrap="none" rtlCol="0">
              <a:spAutoFit/>
            </a:bodyPr>
            <a:lstStyle/>
            <a:p>
              <a:r>
                <a:rPr lang="de-DE" sz="600" b="1"/>
                <a:t>Alter bei Diagnose &gt; 18 Jahre</a:t>
              </a:r>
            </a:p>
          </p:txBody>
        </p:sp>
        <p:sp>
          <p:nvSpPr>
            <p:cNvPr id="13" name="Textfeld 12">
              <a:extLst>
                <a:ext uri="{FF2B5EF4-FFF2-40B4-BE49-F238E27FC236}">
                  <a16:creationId xmlns:a16="http://schemas.microsoft.com/office/drawing/2014/main" id="{491900B4-D5F0-C1AE-478B-BE6F4EE669FE}"/>
                </a:ext>
              </a:extLst>
            </p:cNvPr>
            <p:cNvSpPr txBox="1"/>
            <p:nvPr/>
          </p:nvSpPr>
          <p:spPr>
            <a:xfrm rot="16200000">
              <a:off x="5135310" y="1962266"/>
              <a:ext cx="1122361" cy="215444"/>
            </a:xfrm>
            <a:prstGeom prst="rect">
              <a:avLst/>
            </a:prstGeom>
            <a:solidFill>
              <a:schemeClr val="bg1"/>
            </a:solidFill>
          </p:spPr>
          <p:txBody>
            <a:bodyPr wrap="square" lIns="0" tIns="0" rIns="0" bIns="0" rtlCol="0">
              <a:spAutoFit/>
            </a:bodyPr>
            <a:lstStyle/>
            <a:p>
              <a:pPr algn="ctr"/>
              <a:r>
                <a:rPr lang="de-DE" sz="700" b="1"/>
                <a:t>Messbares C-</a:t>
              </a:r>
              <a:r>
                <a:rPr lang="de-DE" sz="700" b="1" err="1"/>
                <a:t>Pepitd</a:t>
              </a:r>
              <a:r>
                <a:rPr lang="de-DE" sz="700" b="1"/>
                <a:t> (≥ 0,017 </a:t>
              </a:r>
              <a:r>
                <a:rPr lang="de-DE" sz="700" b="1" err="1"/>
                <a:t>nmol</a:t>
              </a:r>
              <a:r>
                <a:rPr lang="de-DE" sz="700" b="1"/>
                <a:t>/l [%]</a:t>
              </a:r>
            </a:p>
          </p:txBody>
        </p:sp>
        <p:sp>
          <p:nvSpPr>
            <p:cNvPr id="14" name="Textfeld 13">
              <a:extLst>
                <a:ext uri="{FF2B5EF4-FFF2-40B4-BE49-F238E27FC236}">
                  <a16:creationId xmlns:a16="http://schemas.microsoft.com/office/drawing/2014/main" id="{92921940-1727-472D-18CB-388438319D86}"/>
                </a:ext>
              </a:extLst>
            </p:cNvPr>
            <p:cNvSpPr txBox="1"/>
            <p:nvPr/>
          </p:nvSpPr>
          <p:spPr>
            <a:xfrm rot="16200000">
              <a:off x="5135309" y="3706600"/>
              <a:ext cx="1122362" cy="215444"/>
            </a:xfrm>
            <a:prstGeom prst="rect">
              <a:avLst/>
            </a:prstGeom>
            <a:solidFill>
              <a:schemeClr val="bg1"/>
            </a:solidFill>
          </p:spPr>
          <p:txBody>
            <a:bodyPr wrap="square" lIns="0" tIns="0" rIns="0" bIns="0" rtlCol="0">
              <a:spAutoFit/>
            </a:bodyPr>
            <a:lstStyle/>
            <a:p>
              <a:pPr algn="ctr"/>
              <a:r>
                <a:rPr lang="de-DE" sz="700" b="1"/>
                <a:t>C-</a:t>
              </a:r>
              <a:r>
                <a:rPr lang="de-DE" sz="700" b="1" err="1"/>
                <a:t>Pepitd</a:t>
              </a:r>
              <a:r>
                <a:rPr lang="de-DE" sz="700" b="1"/>
                <a:t>                       (≥ 0,2 </a:t>
              </a:r>
              <a:r>
                <a:rPr lang="de-DE" sz="700" b="1" err="1"/>
                <a:t>nmol</a:t>
              </a:r>
              <a:r>
                <a:rPr lang="de-DE" sz="700" b="1"/>
                <a:t>/l [%]</a:t>
              </a:r>
            </a:p>
          </p:txBody>
        </p:sp>
        <p:sp>
          <p:nvSpPr>
            <p:cNvPr id="15" name="Textfeld 14">
              <a:extLst>
                <a:ext uri="{FF2B5EF4-FFF2-40B4-BE49-F238E27FC236}">
                  <a16:creationId xmlns:a16="http://schemas.microsoft.com/office/drawing/2014/main" id="{AAFF9449-13DB-71EA-9245-CE6F4C49E7AE}"/>
                </a:ext>
              </a:extLst>
            </p:cNvPr>
            <p:cNvSpPr txBox="1"/>
            <p:nvPr/>
          </p:nvSpPr>
          <p:spPr>
            <a:xfrm>
              <a:off x="6718190" y="2898353"/>
              <a:ext cx="1122361" cy="107722"/>
            </a:xfrm>
            <a:prstGeom prst="rect">
              <a:avLst/>
            </a:prstGeom>
            <a:solidFill>
              <a:schemeClr val="bg1"/>
            </a:solidFill>
          </p:spPr>
          <p:txBody>
            <a:bodyPr wrap="square" lIns="0" tIns="0" rIns="0" bIns="0" rtlCol="0">
              <a:spAutoFit/>
            </a:bodyPr>
            <a:lstStyle/>
            <a:p>
              <a:pPr algn="ctr"/>
              <a:r>
                <a:rPr lang="de-DE" sz="700" b="1"/>
                <a:t>Dauer [Jahre]</a:t>
              </a:r>
            </a:p>
          </p:txBody>
        </p:sp>
        <p:sp>
          <p:nvSpPr>
            <p:cNvPr id="16" name="Textfeld 15">
              <a:extLst>
                <a:ext uri="{FF2B5EF4-FFF2-40B4-BE49-F238E27FC236}">
                  <a16:creationId xmlns:a16="http://schemas.microsoft.com/office/drawing/2014/main" id="{A5512281-2FBE-F641-A459-FC53D3A468DD}"/>
                </a:ext>
              </a:extLst>
            </p:cNvPr>
            <p:cNvSpPr txBox="1"/>
            <p:nvPr/>
          </p:nvSpPr>
          <p:spPr>
            <a:xfrm>
              <a:off x="6679204" y="4687846"/>
              <a:ext cx="1122361" cy="107722"/>
            </a:xfrm>
            <a:prstGeom prst="rect">
              <a:avLst/>
            </a:prstGeom>
            <a:solidFill>
              <a:schemeClr val="bg1"/>
            </a:solidFill>
          </p:spPr>
          <p:txBody>
            <a:bodyPr wrap="square" lIns="0" tIns="0" rIns="0" bIns="0" rtlCol="0">
              <a:spAutoFit/>
            </a:bodyPr>
            <a:lstStyle/>
            <a:p>
              <a:pPr algn="ctr"/>
              <a:r>
                <a:rPr lang="de-DE" sz="700" b="1"/>
                <a:t>Dauer [Jahre]</a:t>
              </a:r>
            </a:p>
          </p:txBody>
        </p:sp>
      </p:grpSp>
      <p:sp>
        <p:nvSpPr>
          <p:cNvPr id="20" name="Rechteck 19">
            <a:extLst>
              <a:ext uri="{FF2B5EF4-FFF2-40B4-BE49-F238E27FC236}">
                <a16:creationId xmlns:a16="http://schemas.microsoft.com/office/drawing/2014/main" id="{8D8DCA34-FDF3-8766-C949-F7592058384E}"/>
              </a:ext>
            </a:extLst>
          </p:cNvPr>
          <p:cNvSpPr/>
          <p:nvPr/>
        </p:nvSpPr>
        <p:spPr>
          <a:xfrm>
            <a:off x="5253594" y="737113"/>
            <a:ext cx="3454758" cy="4287684"/>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3717547360"/>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1EBF749-6329-ED12-484C-7B742D4CCDEC}"/>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493C0C87-8D15-6E80-2ABA-B9A4F1C8F435}"/>
              </a:ext>
            </a:extLst>
          </p:cNvPr>
          <p:cNvSpPr txBox="1">
            <a:spLocks/>
          </p:cNvSpPr>
          <p:nvPr/>
        </p:nvSpPr>
        <p:spPr>
          <a:xfrm>
            <a:off x="314921"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Prävalenz nachweisbarer C-Peptid-Spiegel bei Kindern vs. Erwachsenen mit T1D</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baseline="0" noProof="0">
                <a:ln>
                  <a:noFill/>
                </a:ln>
                <a:solidFill>
                  <a:srgbClr val="7030A0"/>
                </a:solidFill>
                <a:effectLst/>
                <a:uLnTx/>
                <a:uFillTx/>
                <a:latin typeface="Verdana"/>
                <a:ea typeface="+mn-ea"/>
                <a:cs typeface="+mn-cs"/>
              </a:rPr>
              <a:t> </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18" name="Footer Placeholder 4">
            <a:extLst>
              <a:ext uri="{FF2B5EF4-FFF2-40B4-BE49-F238E27FC236}">
                <a16:creationId xmlns:a16="http://schemas.microsoft.com/office/drawing/2014/main" id="{C738545E-BCD7-5CFB-2CA0-21257D4F95CD}"/>
              </a:ext>
            </a:extLst>
          </p:cNvPr>
          <p:cNvSpPr txBox="1"/>
          <p:nvPr/>
        </p:nvSpPr>
        <p:spPr>
          <a:xfrm>
            <a:off x="314922" y="4697641"/>
            <a:ext cx="8478000" cy="435110"/>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mn-lt"/>
              <a:ea typeface="Verdana"/>
              <a:cs typeface="Verdana"/>
            </a:endParaRPr>
          </a:p>
          <a:p>
            <a:pPr marL="0" lvl="0" indent="0" defTabSz="685783">
              <a:spcBef>
                <a:spcPct val="0"/>
              </a:spcBef>
              <a:buClr>
                <a:srgbClr val="2198DD"/>
              </a:buClr>
              <a:buNone/>
              <a:defRPr/>
            </a:pPr>
            <a:r>
              <a:rPr lang="de-DE" sz="600">
                <a:solidFill>
                  <a:srgbClr val="404040"/>
                </a:solidFill>
                <a:latin typeface="+mn-lt"/>
                <a:ea typeface="Verdana"/>
                <a:cs typeface="Verdana"/>
              </a:rPr>
              <a:t>* C-Peptid von ≥ 3 pmol/l. </a:t>
            </a:r>
            <a:r>
              <a:rPr lang="de-DE" sz="600" err="1">
                <a:solidFill>
                  <a:srgbClr val="404040"/>
                </a:solidFill>
                <a:latin typeface="+mn-lt"/>
                <a:ea typeface="Verdana"/>
                <a:cs typeface="Verdana"/>
              </a:rPr>
              <a:t>klin</a:t>
            </a:r>
            <a:r>
              <a:rPr lang="de-DE" sz="600">
                <a:solidFill>
                  <a:srgbClr val="404040"/>
                </a:solidFill>
                <a:latin typeface="+mn-lt"/>
                <a:ea typeface="Verdana"/>
                <a:cs typeface="Verdana"/>
              </a:rPr>
              <a:t>.: klinisch; </a:t>
            </a:r>
            <a:r>
              <a:rPr kumimoji="0" lang="de" sz="600" b="0" i="0" u="none" strike="noStrike" kern="1200" cap="none" spc="0" normalizeH="0" baseline="0" noProof="0">
                <a:ln>
                  <a:noFill/>
                </a:ln>
                <a:solidFill>
                  <a:srgbClr val="404040"/>
                </a:solidFill>
                <a:effectLst/>
                <a:uLnTx/>
                <a:uFillTx/>
                <a:latin typeface="+mn-lt"/>
                <a:ea typeface="Verdana"/>
                <a:cs typeface="Verdana"/>
              </a:rPr>
              <a:t>T1D: Typ-1-Diabetes.</a:t>
            </a:r>
          </a:p>
          <a:p>
            <a:pPr marL="0" lvl="0" indent="0" defTabSz="685783">
              <a:spcBef>
                <a:spcPts val="300"/>
              </a:spcBef>
              <a:buClr>
                <a:srgbClr val="2198DD"/>
              </a:buClr>
              <a:buNone/>
              <a:defRPr/>
            </a:pPr>
            <a:r>
              <a:rPr lang="de" sz="600" b="1">
                <a:solidFill>
                  <a:srgbClr val="404040"/>
                </a:solidFill>
                <a:latin typeface="+mn-lt"/>
                <a:ea typeface="Verdana"/>
                <a:cs typeface="Verdana"/>
              </a:rPr>
              <a:t>1.</a:t>
            </a:r>
            <a:r>
              <a:rPr lang="de" sz="600">
                <a:solidFill>
                  <a:srgbClr val="404040"/>
                </a:solidFill>
                <a:latin typeface="+mn-lt"/>
                <a:ea typeface="Verdana"/>
                <a:cs typeface="Verdana"/>
              </a:rPr>
              <a:t> </a:t>
            </a:r>
            <a:r>
              <a:rPr lang="da-DK" sz="600">
                <a:solidFill>
                  <a:srgbClr val="404040"/>
                </a:solidFill>
                <a:latin typeface="+mn-lt"/>
                <a:ea typeface="Verdana"/>
                <a:cs typeface="Verdana"/>
              </a:rPr>
              <a:t>McKeigue PM </a:t>
            </a:r>
            <a:r>
              <a:rPr lang="da-DK" sz="600" i="1">
                <a:solidFill>
                  <a:srgbClr val="404040"/>
                </a:solidFill>
                <a:latin typeface="+mn-lt"/>
                <a:ea typeface="Verdana"/>
                <a:cs typeface="Verdana"/>
              </a:rPr>
              <a:t>et al. BMC Med </a:t>
            </a:r>
            <a:r>
              <a:rPr lang="da-DK" sz="600">
                <a:solidFill>
                  <a:srgbClr val="404040"/>
                </a:solidFill>
                <a:latin typeface="+mn-lt"/>
                <a:ea typeface="Verdana"/>
                <a:cs typeface="Verdana"/>
              </a:rPr>
              <a:t>2019; 17: 165</a:t>
            </a:r>
            <a:r>
              <a:rPr lang="de" sz="600">
                <a:solidFill>
                  <a:srgbClr val="404040"/>
                </a:solidFill>
                <a:latin typeface="+mn-lt"/>
                <a:ea typeface="Verdana"/>
                <a:cs typeface="Verdana"/>
              </a:rPr>
              <a:t>. </a:t>
            </a: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sp>
        <p:nvSpPr>
          <p:cNvPr id="19" name="Rechteck: abgerundete Ecken 18">
            <a:extLst>
              <a:ext uri="{FF2B5EF4-FFF2-40B4-BE49-F238E27FC236}">
                <a16:creationId xmlns:a16="http://schemas.microsoft.com/office/drawing/2014/main" id="{8F37D2CB-37B7-D62A-E5BD-83E426F7179A}"/>
              </a:ext>
            </a:extLst>
          </p:cNvPr>
          <p:cNvSpPr/>
          <p:nvPr/>
        </p:nvSpPr>
        <p:spPr>
          <a:xfrm>
            <a:off x="400473" y="3410798"/>
            <a:ext cx="8370548" cy="1292190"/>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nSpc>
                <a:spcPct val="125000"/>
              </a:lnSpc>
              <a:spcAft>
                <a:spcPts val="300"/>
              </a:spcAft>
              <a:buClr>
                <a:schemeClr val="accent2"/>
              </a:buClr>
              <a:buSzPct val="120000"/>
              <a:buFont typeface="Arial" panose="020B0604020202020204" pitchFamily="34" charset="0"/>
              <a:buChar char="•"/>
            </a:pPr>
            <a:r>
              <a:rPr lang="de-DE" sz="1100" b="1">
                <a:solidFill>
                  <a:schemeClr val="bg1"/>
                </a:solidFill>
              </a:rPr>
              <a:t>Residuale C-Peptidspiegel </a:t>
            </a:r>
            <a:r>
              <a:rPr lang="de-DE" sz="1100">
                <a:solidFill>
                  <a:schemeClr val="bg1"/>
                </a:solidFill>
              </a:rPr>
              <a:t>sind bei klinischer T1D-Manifestation im </a:t>
            </a:r>
            <a:r>
              <a:rPr lang="de-DE" sz="1100" b="1">
                <a:solidFill>
                  <a:schemeClr val="bg1"/>
                </a:solidFill>
              </a:rPr>
              <a:t>Erwachsenen</a:t>
            </a:r>
            <a:r>
              <a:rPr lang="de-DE" sz="1100">
                <a:solidFill>
                  <a:schemeClr val="bg1"/>
                </a:solidFill>
              </a:rPr>
              <a:t>- vs. im Kindesalter </a:t>
            </a:r>
            <a:r>
              <a:rPr lang="de-DE" sz="1100" b="1">
                <a:solidFill>
                  <a:schemeClr val="bg1"/>
                </a:solidFill>
              </a:rPr>
              <a:t>häufiger nachweisbar</a:t>
            </a:r>
            <a:r>
              <a:rPr lang="de-DE" sz="1100" baseline="30000">
                <a:solidFill>
                  <a:schemeClr val="bg1"/>
                </a:solidFill>
              </a:rPr>
              <a:t>1</a:t>
            </a:r>
          </a:p>
          <a:p>
            <a:pPr marL="171450" indent="-171450">
              <a:lnSpc>
                <a:spcPct val="125000"/>
              </a:lnSpc>
              <a:spcAft>
                <a:spcPts val="300"/>
              </a:spcAft>
              <a:buClr>
                <a:schemeClr val="accent2"/>
              </a:buClr>
              <a:buSzPct val="120000"/>
              <a:buFont typeface="Arial" panose="020B0604020202020204" pitchFamily="34" charset="0"/>
              <a:buChar char="•"/>
            </a:pPr>
            <a:r>
              <a:rPr lang="de-DE" sz="1100">
                <a:solidFill>
                  <a:schemeClr val="bg1"/>
                </a:solidFill>
                <a:cs typeface="Arial" panose="020B0604020202020204" pitchFamily="34" charset="0"/>
              </a:rPr>
              <a:t>Die </a:t>
            </a:r>
            <a:r>
              <a:rPr lang="de-DE" sz="1100" b="1">
                <a:solidFill>
                  <a:schemeClr val="bg1"/>
                </a:solidFill>
                <a:cs typeface="Arial" panose="020B0604020202020204" pitchFamily="34" charset="0"/>
              </a:rPr>
              <a:t>Häufigkeit nachweisbaren C-Peptids</a:t>
            </a:r>
            <a:r>
              <a:rPr lang="de-DE" sz="1100">
                <a:solidFill>
                  <a:schemeClr val="bg1"/>
                </a:solidFill>
                <a:cs typeface="Arial" panose="020B0604020202020204" pitchFamily="34" charset="0"/>
              </a:rPr>
              <a:t>* bei Menschen mit T1D zeigte</a:t>
            </a:r>
            <a:r>
              <a:rPr lang="de-DE" sz="1100" baseline="30000">
                <a:solidFill>
                  <a:schemeClr val="bg1"/>
                </a:solidFill>
                <a:cs typeface="Arial" panose="020B0604020202020204" pitchFamily="34" charset="0"/>
              </a:rPr>
              <a:t>1</a:t>
            </a:r>
          </a:p>
          <a:p>
            <a:pPr marL="360363" lvl="1" indent="-179388">
              <a:lnSpc>
                <a:spcPct val="125000"/>
              </a:lnSpc>
              <a:spcAft>
                <a:spcPts val="300"/>
              </a:spcAft>
              <a:buClr>
                <a:schemeClr val="accent2"/>
              </a:buClr>
              <a:buSzPct val="120000"/>
              <a:buFont typeface="Arial" panose="020B0604020202020204" pitchFamily="34" charset="0"/>
              <a:buChar char="•"/>
            </a:pPr>
            <a:r>
              <a:rPr lang="de-DE" sz="1100">
                <a:solidFill>
                  <a:schemeClr val="bg1"/>
                </a:solidFill>
                <a:cs typeface="Arial" panose="020B0604020202020204" pitchFamily="34" charset="0"/>
              </a:rPr>
              <a:t>eine </a:t>
            </a:r>
            <a:r>
              <a:rPr lang="de-DE" sz="1100" b="1">
                <a:solidFill>
                  <a:schemeClr val="bg1"/>
                </a:solidFill>
                <a:cs typeface="Arial" panose="020B0604020202020204" pitchFamily="34" charset="0"/>
              </a:rPr>
              <a:t>Zunahme mit höherem Alter bei (klinischer) T1D-Diagnose </a:t>
            </a:r>
            <a:r>
              <a:rPr lang="de-DE" sz="1100">
                <a:solidFill>
                  <a:schemeClr val="bg1"/>
                </a:solidFill>
                <a:cs typeface="Arial" panose="020B0604020202020204" pitchFamily="34" charset="0"/>
              </a:rPr>
              <a:t>Stadium 3</a:t>
            </a:r>
          </a:p>
          <a:p>
            <a:pPr marL="360363" lvl="1" indent="-179388">
              <a:lnSpc>
                <a:spcPct val="125000"/>
              </a:lnSpc>
              <a:spcAft>
                <a:spcPts val="300"/>
              </a:spcAft>
              <a:buClr>
                <a:schemeClr val="accent2"/>
              </a:buClr>
              <a:buSzPct val="120000"/>
              <a:buFont typeface="Arial" panose="020B0604020202020204" pitchFamily="34" charset="0"/>
              <a:buChar char="•"/>
            </a:pPr>
            <a:r>
              <a:rPr lang="de-DE" sz="1100">
                <a:solidFill>
                  <a:schemeClr val="bg1"/>
                </a:solidFill>
                <a:cs typeface="Arial" panose="020B0604020202020204" pitchFamily="34" charset="0"/>
              </a:rPr>
              <a:t>eine </a:t>
            </a:r>
            <a:r>
              <a:rPr lang="de-DE" sz="1100" b="1">
                <a:solidFill>
                  <a:schemeClr val="bg1"/>
                </a:solidFill>
                <a:cs typeface="Arial" panose="020B0604020202020204" pitchFamily="34" charset="0"/>
              </a:rPr>
              <a:t>Abnahme bei längerer T1D-Dauer</a:t>
            </a:r>
          </a:p>
        </p:txBody>
      </p:sp>
      <p:grpSp>
        <p:nvGrpSpPr>
          <p:cNvPr id="5" name="Group 4">
            <a:extLst>
              <a:ext uri="{FF2B5EF4-FFF2-40B4-BE49-F238E27FC236}">
                <a16:creationId xmlns:a16="http://schemas.microsoft.com/office/drawing/2014/main" id="{50B6A001-4E83-79E1-8CD6-B8D15F83E0E9}"/>
              </a:ext>
            </a:extLst>
          </p:cNvPr>
          <p:cNvGrpSpPr/>
          <p:nvPr/>
        </p:nvGrpSpPr>
        <p:grpSpPr>
          <a:xfrm>
            <a:off x="336399" y="974845"/>
            <a:ext cx="3939039" cy="2267315"/>
            <a:chOff x="4641367" y="-351848"/>
            <a:chExt cx="4789850" cy="2757037"/>
          </a:xfrm>
        </p:grpSpPr>
        <p:graphicFrame>
          <p:nvGraphicFramePr>
            <p:cNvPr id="6" name="Chart 7">
              <a:extLst>
                <a:ext uri="{FF2B5EF4-FFF2-40B4-BE49-F238E27FC236}">
                  <a16:creationId xmlns:a16="http://schemas.microsoft.com/office/drawing/2014/main" id="{24C3C1AB-AF9A-AFB3-0F27-F421368BFFBE}"/>
                </a:ext>
              </a:extLst>
            </p:cNvPr>
            <p:cNvGraphicFramePr/>
            <p:nvPr/>
          </p:nvGraphicFramePr>
          <p:xfrm>
            <a:off x="4855930" y="268435"/>
            <a:ext cx="4060418" cy="1540056"/>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8">
              <a:extLst>
                <a:ext uri="{FF2B5EF4-FFF2-40B4-BE49-F238E27FC236}">
                  <a16:creationId xmlns:a16="http://schemas.microsoft.com/office/drawing/2014/main" id="{004448E2-EFBA-CAE1-0DC2-6E4CEAB959F0}"/>
                </a:ext>
              </a:extLst>
            </p:cNvPr>
            <p:cNvSpPr txBox="1"/>
            <p:nvPr/>
          </p:nvSpPr>
          <p:spPr>
            <a:xfrm rot="16200000">
              <a:off x="4174330" y="917838"/>
              <a:ext cx="1214766" cy="280690"/>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Patienten [%]</a:t>
              </a:r>
            </a:p>
          </p:txBody>
        </p:sp>
        <p:sp>
          <p:nvSpPr>
            <p:cNvPr id="8" name="TextBox 9">
              <a:extLst>
                <a:ext uri="{FF2B5EF4-FFF2-40B4-BE49-F238E27FC236}">
                  <a16:creationId xmlns:a16="http://schemas.microsoft.com/office/drawing/2014/main" id="{75D2E158-51EC-945D-FE26-E77E3B138E6B}"/>
                </a:ext>
              </a:extLst>
            </p:cNvPr>
            <p:cNvSpPr txBox="1"/>
            <p:nvPr/>
          </p:nvSpPr>
          <p:spPr>
            <a:xfrm>
              <a:off x="5469583" y="2124499"/>
              <a:ext cx="3068499" cy="280690"/>
            </a:xfrm>
            <a:prstGeom prst="rect">
              <a:avLst/>
            </a:prstGeom>
            <a:noFill/>
          </p:spPr>
          <p:txBody>
            <a:bodyPr wrap="none" rtlCol="0" anchor="ctr">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Alter bei klin. T1D-Manifestation [Jahre]</a:t>
              </a:r>
            </a:p>
          </p:txBody>
        </p:sp>
        <p:sp>
          <p:nvSpPr>
            <p:cNvPr id="9" name="TextBox 15">
              <a:extLst>
                <a:ext uri="{FF2B5EF4-FFF2-40B4-BE49-F238E27FC236}">
                  <a16:creationId xmlns:a16="http://schemas.microsoft.com/office/drawing/2014/main" id="{D78FD391-DDE9-A865-481C-995B97C003BB}"/>
                </a:ext>
              </a:extLst>
            </p:cNvPr>
            <p:cNvSpPr txBox="1"/>
            <p:nvPr/>
          </p:nvSpPr>
          <p:spPr>
            <a:xfrm>
              <a:off x="5312940" y="1695739"/>
              <a:ext cx="891194" cy="428210"/>
            </a:xfrm>
            <a:prstGeom prst="rect">
              <a:avLst/>
            </a:prstGeom>
            <a:noFill/>
          </p:spPr>
          <p:txBody>
            <a:bodyPr wrap="none" rtlCol="0">
              <a:spAutoFit/>
            </a:bodyPr>
            <a:lstStyle/>
            <a:p>
              <a:pPr marL="0" marR="0" lvl="0" indent="0" algn="ctr" defTabSz="457189" rtl="0" eaLnBrk="1" fontAlgn="auto" latinLnBrk="0" hangingPunct="1">
                <a:lnSpc>
                  <a:spcPct val="11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 15</a:t>
              </a:r>
              <a:br>
                <a:rPr kumimoji="0" sz="900" b="0" i="0" u="none" strike="noStrike" kern="1200" cap="none" spc="0" normalizeH="0" baseline="0" noProof="0">
                  <a:ln>
                    <a:noFill/>
                  </a:ln>
                  <a:solidFill>
                    <a:prstClr val="black"/>
                  </a:solidFill>
                  <a:effectLst/>
                  <a:uLnTx/>
                  <a:uFillTx/>
                  <a:latin typeface="Verdana"/>
                  <a:ea typeface="Verdana"/>
                  <a:cs typeface="Arial"/>
                </a:rPr>
              </a:br>
              <a:r>
                <a:rPr kumimoji="0" lang="de" sz="700" b="0" i="0" u="none" strike="noStrike" kern="1200" cap="none" spc="0" normalizeH="0" baseline="0" noProof="0">
                  <a:ln>
                    <a:noFill/>
                  </a:ln>
                  <a:solidFill>
                    <a:srgbClr val="000000"/>
                  </a:solidFill>
                  <a:effectLst/>
                  <a:uLnTx/>
                  <a:uFillTx/>
                  <a:latin typeface="Verdana"/>
                  <a:ea typeface="Verdana"/>
                  <a:cs typeface="Verdana"/>
                </a:rPr>
                <a:t>(N = 2.025)</a:t>
              </a:r>
            </a:p>
          </p:txBody>
        </p:sp>
        <p:sp>
          <p:nvSpPr>
            <p:cNvPr id="10" name="TextBox 26">
              <a:extLst>
                <a:ext uri="{FF2B5EF4-FFF2-40B4-BE49-F238E27FC236}">
                  <a16:creationId xmlns:a16="http://schemas.microsoft.com/office/drawing/2014/main" id="{229B0FC2-B441-AAE9-00EF-76AC059A8B10}"/>
                </a:ext>
              </a:extLst>
            </p:cNvPr>
            <p:cNvSpPr txBox="1"/>
            <p:nvPr/>
          </p:nvSpPr>
          <p:spPr>
            <a:xfrm>
              <a:off x="6175276" y="1683138"/>
              <a:ext cx="891194" cy="428210"/>
            </a:xfrm>
            <a:prstGeom prst="rect">
              <a:avLst/>
            </a:prstGeom>
            <a:noFill/>
          </p:spPr>
          <p:txBody>
            <a:bodyPr wrap="none" rtlCol="0">
              <a:spAutoFit/>
            </a:bodyPr>
            <a:lstStyle/>
            <a:p>
              <a:pPr marL="0" marR="0" lvl="0" indent="0" algn="ctr" defTabSz="457189" rtl="0" eaLnBrk="1" fontAlgn="auto" latinLnBrk="0" hangingPunct="1">
                <a:lnSpc>
                  <a:spcPct val="11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15-25</a:t>
              </a:r>
              <a:br>
                <a:rPr kumimoji="0" sz="900" b="0" i="0" u="none" strike="noStrike" kern="1200" cap="none" spc="0" normalizeH="0" baseline="0" noProof="0">
                  <a:ln>
                    <a:noFill/>
                  </a:ln>
                  <a:solidFill>
                    <a:prstClr val="black"/>
                  </a:solidFill>
                  <a:effectLst/>
                  <a:uLnTx/>
                  <a:uFillTx/>
                  <a:latin typeface="Verdana"/>
                  <a:ea typeface="Verdana"/>
                  <a:cs typeface="Arial"/>
                </a:rPr>
              </a:br>
              <a:r>
                <a:rPr kumimoji="0" lang="de" sz="700" b="0" i="0" u="none" strike="noStrike" kern="1200" cap="none" spc="0" normalizeH="0" baseline="0" noProof="0">
                  <a:ln>
                    <a:noFill/>
                  </a:ln>
                  <a:solidFill>
                    <a:srgbClr val="000000"/>
                  </a:solidFill>
                  <a:effectLst/>
                  <a:uLnTx/>
                  <a:uFillTx/>
                  <a:latin typeface="Verdana"/>
                  <a:ea typeface="Verdana"/>
                  <a:cs typeface="Verdana"/>
                </a:rPr>
                <a:t>(N = 1.510)</a:t>
              </a:r>
            </a:p>
          </p:txBody>
        </p:sp>
        <p:sp>
          <p:nvSpPr>
            <p:cNvPr id="11" name="TextBox 27">
              <a:extLst>
                <a:ext uri="{FF2B5EF4-FFF2-40B4-BE49-F238E27FC236}">
                  <a16:creationId xmlns:a16="http://schemas.microsoft.com/office/drawing/2014/main" id="{BC741EA2-340E-0F1C-9005-E954B9880959}"/>
                </a:ext>
              </a:extLst>
            </p:cNvPr>
            <p:cNvSpPr txBox="1"/>
            <p:nvPr/>
          </p:nvSpPr>
          <p:spPr>
            <a:xfrm>
              <a:off x="7019878" y="1690597"/>
              <a:ext cx="891194" cy="428210"/>
            </a:xfrm>
            <a:prstGeom prst="rect">
              <a:avLst/>
            </a:prstGeom>
            <a:noFill/>
          </p:spPr>
          <p:txBody>
            <a:bodyPr wrap="none" rtlCol="0">
              <a:spAutoFit/>
            </a:bodyPr>
            <a:lstStyle/>
            <a:p>
              <a:pPr marL="0" marR="0" lvl="0" indent="0" algn="ctr" defTabSz="457189" rtl="0" eaLnBrk="1" fontAlgn="auto" latinLnBrk="0" hangingPunct="1">
                <a:lnSpc>
                  <a:spcPct val="11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25-35</a:t>
              </a:r>
              <a:br>
                <a:rPr kumimoji="0" sz="900" b="0" i="0" u="none" strike="noStrike" kern="1200" cap="none" spc="0" normalizeH="0" baseline="0" noProof="0">
                  <a:ln>
                    <a:noFill/>
                  </a:ln>
                  <a:solidFill>
                    <a:prstClr val="black"/>
                  </a:solidFill>
                  <a:effectLst/>
                  <a:uLnTx/>
                  <a:uFillTx/>
                  <a:latin typeface="Verdana"/>
                  <a:ea typeface="Verdana"/>
                  <a:cs typeface="Arial"/>
                </a:rPr>
              </a:br>
              <a:r>
                <a:rPr kumimoji="0" lang="de" sz="700" b="0" i="0" u="none" strike="noStrike" kern="1200" cap="none" spc="0" normalizeH="0" baseline="0" noProof="0">
                  <a:ln>
                    <a:noFill/>
                  </a:ln>
                  <a:solidFill>
                    <a:srgbClr val="000000"/>
                  </a:solidFill>
                  <a:effectLst/>
                  <a:uLnTx/>
                  <a:uFillTx/>
                  <a:latin typeface="Verdana"/>
                  <a:ea typeface="Verdana"/>
                  <a:cs typeface="Verdana"/>
                </a:rPr>
                <a:t>(N = 1.212)</a:t>
              </a:r>
            </a:p>
          </p:txBody>
        </p:sp>
        <p:sp>
          <p:nvSpPr>
            <p:cNvPr id="12" name="TextBox 28">
              <a:extLst>
                <a:ext uri="{FF2B5EF4-FFF2-40B4-BE49-F238E27FC236}">
                  <a16:creationId xmlns:a16="http://schemas.microsoft.com/office/drawing/2014/main" id="{46369F6D-724E-4173-4A03-09A1386C3509}"/>
                </a:ext>
              </a:extLst>
            </p:cNvPr>
            <p:cNvSpPr txBox="1"/>
            <p:nvPr/>
          </p:nvSpPr>
          <p:spPr>
            <a:xfrm>
              <a:off x="7873855" y="1695431"/>
              <a:ext cx="891194" cy="428210"/>
            </a:xfrm>
            <a:prstGeom prst="rect">
              <a:avLst/>
            </a:prstGeom>
            <a:noFill/>
          </p:spPr>
          <p:txBody>
            <a:bodyPr wrap="none" rtlCol="0">
              <a:spAutoFit/>
            </a:bodyPr>
            <a:lstStyle/>
            <a:p>
              <a:pPr marL="0" marR="0" lvl="0" indent="0" algn="ctr" defTabSz="457189" rtl="0" eaLnBrk="1" fontAlgn="auto" latinLnBrk="0" hangingPunct="1">
                <a:lnSpc>
                  <a:spcPct val="11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 35</a:t>
              </a:r>
              <a:br>
                <a:rPr kumimoji="0" sz="900" b="0" i="0" u="none" strike="noStrike" kern="1200" cap="none" spc="0" normalizeH="0" baseline="0" noProof="0">
                  <a:ln>
                    <a:noFill/>
                  </a:ln>
                  <a:solidFill>
                    <a:prstClr val="black"/>
                  </a:solidFill>
                  <a:effectLst/>
                  <a:uLnTx/>
                  <a:uFillTx/>
                  <a:latin typeface="Verdana"/>
                  <a:ea typeface="Verdana"/>
                  <a:cs typeface="Arial"/>
                </a:rPr>
              </a:br>
              <a:r>
                <a:rPr kumimoji="0" lang="de" sz="700" b="0" i="0" u="none" strike="noStrike" kern="1200" cap="none" spc="0" normalizeH="0" baseline="0" noProof="0">
                  <a:ln>
                    <a:noFill/>
                  </a:ln>
                  <a:solidFill>
                    <a:srgbClr val="000000"/>
                  </a:solidFill>
                  <a:effectLst/>
                  <a:uLnTx/>
                  <a:uFillTx/>
                  <a:latin typeface="Verdana"/>
                  <a:ea typeface="Verdana"/>
                  <a:cs typeface="Verdana"/>
                </a:rPr>
                <a:t>(N = 1.181)</a:t>
              </a:r>
            </a:p>
          </p:txBody>
        </p:sp>
        <p:sp>
          <p:nvSpPr>
            <p:cNvPr id="13" name="TextBox 30">
              <a:extLst>
                <a:ext uri="{FF2B5EF4-FFF2-40B4-BE49-F238E27FC236}">
                  <a16:creationId xmlns:a16="http://schemas.microsoft.com/office/drawing/2014/main" id="{F42C2B29-2203-2048-2F64-A0B122E452C1}"/>
                </a:ext>
              </a:extLst>
            </p:cNvPr>
            <p:cNvSpPr txBox="1"/>
            <p:nvPr/>
          </p:nvSpPr>
          <p:spPr>
            <a:xfrm>
              <a:off x="4641367" y="-351848"/>
              <a:ext cx="4789850" cy="561381"/>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noProof="0">
                  <a:ln>
                    <a:noFill/>
                  </a:ln>
                  <a:solidFill>
                    <a:srgbClr val="404040"/>
                  </a:solidFill>
                  <a:effectLst/>
                  <a:uLnTx/>
                  <a:uFillTx/>
                  <a:latin typeface="Verdana"/>
                  <a:ea typeface="Verdana"/>
                  <a:cs typeface="Verdana"/>
                </a:rPr>
                <a:t>Prävalenz nachweisbarer C-Peptid-Spiegel* </a:t>
              </a:r>
              <a:br>
                <a:rPr kumimoji="0" sz="1200" b="0" i="0" u="none" strike="noStrike" kern="1200" cap="none" spc="0" normalizeH="0" baseline="0" noProof="0">
                  <a:ln>
                    <a:noFill/>
                  </a:ln>
                  <a:solidFill>
                    <a:srgbClr val="404040"/>
                  </a:solidFill>
                  <a:effectLst/>
                  <a:uLnTx/>
                  <a:uFillTx/>
                  <a:latin typeface="Verdana"/>
                  <a:ea typeface="Verdana"/>
                  <a:cs typeface="Arial"/>
                </a:rPr>
              </a:br>
              <a:r>
                <a:rPr kumimoji="0" lang="de" sz="1200" b="1" i="0" u="none" strike="noStrike" kern="1200" cap="none" spc="0" normalizeH="0" baseline="0" noProof="0">
                  <a:ln>
                    <a:noFill/>
                  </a:ln>
                  <a:solidFill>
                    <a:srgbClr val="404040"/>
                  </a:solidFill>
                  <a:effectLst/>
                  <a:uLnTx/>
                  <a:uFillTx/>
                  <a:latin typeface="Verdana"/>
                  <a:ea typeface="Verdana"/>
                  <a:cs typeface="Verdana"/>
                </a:rPr>
                <a:t>nach Alter bei klin. T1D-Manifestation</a:t>
              </a:r>
              <a:endParaRPr kumimoji="0" lang="de" sz="1200" b="1" i="0" u="none" strike="noStrike" kern="1200" cap="none" spc="0" normalizeH="0" baseline="30000" noProof="0">
                <a:ln>
                  <a:noFill/>
                </a:ln>
                <a:solidFill>
                  <a:srgbClr val="404040"/>
                </a:solidFill>
                <a:effectLst/>
                <a:uLnTx/>
                <a:uFillTx/>
                <a:latin typeface="Verdana"/>
                <a:ea typeface="Verdana"/>
                <a:cs typeface="Verdana"/>
              </a:endParaRPr>
            </a:p>
          </p:txBody>
        </p:sp>
      </p:grpSp>
      <p:grpSp>
        <p:nvGrpSpPr>
          <p:cNvPr id="14" name="Group 10">
            <a:extLst>
              <a:ext uri="{FF2B5EF4-FFF2-40B4-BE49-F238E27FC236}">
                <a16:creationId xmlns:a16="http://schemas.microsoft.com/office/drawing/2014/main" id="{2D0445B9-8A64-9165-52B5-3AA6B3F3ADBA}"/>
              </a:ext>
            </a:extLst>
          </p:cNvPr>
          <p:cNvGrpSpPr/>
          <p:nvPr/>
        </p:nvGrpSpPr>
        <p:grpSpPr>
          <a:xfrm>
            <a:off x="4189521" y="1505493"/>
            <a:ext cx="4584045" cy="1757406"/>
            <a:chOff x="4228430" y="2968998"/>
            <a:chExt cx="4584045" cy="1757406"/>
          </a:xfrm>
        </p:grpSpPr>
        <p:graphicFrame>
          <p:nvGraphicFramePr>
            <p:cNvPr id="15" name="Chart 31">
              <a:extLst>
                <a:ext uri="{FF2B5EF4-FFF2-40B4-BE49-F238E27FC236}">
                  <a16:creationId xmlns:a16="http://schemas.microsoft.com/office/drawing/2014/main" id="{BF3AD807-1DE0-AA1A-77BA-F2F6E0014EE2}"/>
                </a:ext>
              </a:extLst>
            </p:cNvPr>
            <p:cNvGraphicFramePr/>
            <p:nvPr/>
          </p:nvGraphicFramePr>
          <p:xfrm>
            <a:off x="4418722" y="2968998"/>
            <a:ext cx="3248113" cy="1292213"/>
          </p:xfrm>
          <a:graphic>
            <a:graphicData uri="http://schemas.openxmlformats.org/drawingml/2006/chart">
              <c:chart xmlns:c="http://schemas.openxmlformats.org/drawingml/2006/chart" xmlns:r="http://schemas.openxmlformats.org/officeDocument/2006/relationships" r:id="rId4"/>
            </a:graphicData>
          </a:graphic>
        </p:graphicFrame>
        <p:sp>
          <p:nvSpPr>
            <p:cNvPr id="16" name="TextBox 32">
              <a:extLst>
                <a:ext uri="{FF2B5EF4-FFF2-40B4-BE49-F238E27FC236}">
                  <a16:creationId xmlns:a16="http://schemas.microsoft.com/office/drawing/2014/main" id="{66411163-881E-6644-4131-0669D908EE37}"/>
                </a:ext>
              </a:extLst>
            </p:cNvPr>
            <p:cNvSpPr txBox="1"/>
            <p:nvPr/>
          </p:nvSpPr>
          <p:spPr>
            <a:xfrm rot="16200000">
              <a:off x="3844350" y="3470574"/>
              <a:ext cx="998991" cy="230832"/>
            </a:xfrm>
            <a:prstGeom prst="rect">
              <a:avLst/>
            </a:prstGeom>
            <a:noFill/>
          </p:spPr>
          <p:txBody>
            <a:bodyPr wrap="none" rtlCol="0">
              <a:spAutoFit/>
            </a:bodyPr>
            <a:lstStyle/>
            <a:p>
              <a:pPr marL="0" marR="0" lvl="0" indent="0" algn="l" defTabSz="457189" rtl="0" eaLnBrk="1" fontAlgn="auto" latinLnBrk="0" hangingPunct="1">
                <a:lnSpc>
                  <a:spcPct val="10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Patienten [%]</a:t>
              </a:r>
            </a:p>
          </p:txBody>
        </p:sp>
        <p:sp>
          <p:nvSpPr>
            <p:cNvPr id="17" name="TextBox 33">
              <a:extLst>
                <a:ext uri="{FF2B5EF4-FFF2-40B4-BE49-F238E27FC236}">
                  <a16:creationId xmlns:a16="http://schemas.microsoft.com/office/drawing/2014/main" id="{D3327FDD-9004-7322-BFB9-B7680F37AA97}"/>
                </a:ext>
              </a:extLst>
            </p:cNvPr>
            <p:cNvSpPr txBox="1"/>
            <p:nvPr/>
          </p:nvSpPr>
          <p:spPr>
            <a:xfrm>
              <a:off x="4877430" y="4495572"/>
              <a:ext cx="2523448" cy="230832"/>
            </a:xfrm>
            <a:prstGeom prst="rect">
              <a:avLst/>
            </a:prstGeom>
            <a:noFill/>
          </p:spPr>
          <p:txBody>
            <a:bodyPr wrap="none" rtlCol="0">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Alter bei klin. T1D-Manifestation [Jahre]</a:t>
              </a:r>
            </a:p>
          </p:txBody>
        </p:sp>
        <p:grpSp>
          <p:nvGrpSpPr>
            <p:cNvPr id="20" name="Group 6">
              <a:extLst>
                <a:ext uri="{FF2B5EF4-FFF2-40B4-BE49-F238E27FC236}">
                  <a16:creationId xmlns:a16="http://schemas.microsoft.com/office/drawing/2014/main" id="{3C166034-63E3-881E-BB76-17F968644444}"/>
                </a:ext>
              </a:extLst>
            </p:cNvPr>
            <p:cNvGrpSpPr/>
            <p:nvPr/>
          </p:nvGrpSpPr>
          <p:grpSpPr>
            <a:xfrm>
              <a:off x="7906458" y="3009136"/>
              <a:ext cx="906017" cy="1050201"/>
              <a:chOff x="7906458" y="3009136"/>
              <a:chExt cx="906017" cy="1050201"/>
            </a:xfrm>
          </p:grpSpPr>
          <p:sp>
            <p:nvSpPr>
              <p:cNvPr id="25" name="TextBox 34">
                <a:extLst>
                  <a:ext uri="{FF2B5EF4-FFF2-40B4-BE49-F238E27FC236}">
                    <a16:creationId xmlns:a16="http://schemas.microsoft.com/office/drawing/2014/main" id="{6EF94F4F-AF05-FE71-F82D-04D14DD48B06}"/>
                  </a:ext>
                </a:extLst>
              </p:cNvPr>
              <p:cNvSpPr txBox="1"/>
              <p:nvPr/>
            </p:nvSpPr>
            <p:spPr>
              <a:xfrm>
                <a:off x="8086043" y="3347724"/>
                <a:ext cx="341840" cy="207797"/>
              </a:xfrm>
              <a:prstGeom prst="rect">
                <a:avLst/>
              </a:prstGeom>
              <a:noFill/>
            </p:spPr>
            <p:txBody>
              <a:bodyPr wrap="none"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de" sz="750" b="0" i="0" u="none" strike="noStrike" kern="1200" cap="none" spc="0" normalizeH="0" baseline="0" noProof="0">
                    <a:ln>
                      <a:noFill/>
                    </a:ln>
                    <a:solidFill>
                      <a:srgbClr val="000000"/>
                    </a:solidFill>
                    <a:effectLst/>
                    <a:uLnTx/>
                    <a:uFillTx/>
                    <a:latin typeface="Verdana"/>
                    <a:ea typeface="Verdana"/>
                    <a:cs typeface="Verdana"/>
                  </a:rPr>
                  <a:t>0-5</a:t>
                </a:r>
              </a:p>
            </p:txBody>
          </p:sp>
          <p:sp>
            <p:nvSpPr>
              <p:cNvPr id="26" name="TextBox 35">
                <a:extLst>
                  <a:ext uri="{FF2B5EF4-FFF2-40B4-BE49-F238E27FC236}">
                    <a16:creationId xmlns:a16="http://schemas.microsoft.com/office/drawing/2014/main" id="{FF3E7CFE-9C65-BE7A-165F-1098E1ED88A3}"/>
                  </a:ext>
                </a:extLst>
              </p:cNvPr>
              <p:cNvSpPr txBox="1"/>
              <p:nvPr/>
            </p:nvSpPr>
            <p:spPr>
              <a:xfrm>
                <a:off x="8083573" y="3678755"/>
                <a:ext cx="463696" cy="207797"/>
              </a:xfrm>
              <a:prstGeom prst="rect">
                <a:avLst/>
              </a:prstGeom>
              <a:noFill/>
            </p:spPr>
            <p:txBody>
              <a:bodyPr wrap="none"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de" sz="750" b="0" i="0" u="none" strike="noStrike" kern="1200" cap="none" spc="0" normalizeH="0" baseline="0" noProof="0">
                    <a:ln>
                      <a:noFill/>
                    </a:ln>
                    <a:solidFill>
                      <a:srgbClr val="000000"/>
                    </a:solidFill>
                    <a:effectLst/>
                    <a:uLnTx/>
                    <a:uFillTx/>
                    <a:latin typeface="Verdana"/>
                    <a:ea typeface="Verdana"/>
                    <a:cs typeface="Verdana"/>
                  </a:rPr>
                  <a:t>10-15</a:t>
                </a:r>
              </a:p>
            </p:txBody>
          </p:sp>
          <p:sp>
            <p:nvSpPr>
              <p:cNvPr id="27" name="TextBox 36">
                <a:extLst>
                  <a:ext uri="{FF2B5EF4-FFF2-40B4-BE49-F238E27FC236}">
                    <a16:creationId xmlns:a16="http://schemas.microsoft.com/office/drawing/2014/main" id="{4B28BEAE-F96A-C1CE-C5BB-19403CFD5BEE}"/>
                  </a:ext>
                </a:extLst>
              </p:cNvPr>
              <p:cNvSpPr txBox="1"/>
              <p:nvPr/>
            </p:nvSpPr>
            <p:spPr>
              <a:xfrm>
                <a:off x="8086044" y="3520557"/>
                <a:ext cx="402768" cy="207797"/>
              </a:xfrm>
              <a:prstGeom prst="rect">
                <a:avLst/>
              </a:prstGeom>
              <a:noFill/>
            </p:spPr>
            <p:txBody>
              <a:bodyPr wrap="none"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de" sz="750" b="0" i="0" u="none" strike="noStrike" kern="1200" cap="none" spc="0" normalizeH="0" baseline="0" noProof="0">
                    <a:ln>
                      <a:noFill/>
                    </a:ln>
                    <a:solidFill>
                      <a:srgbClr val="000000"/>
                    </a:solidFill>
                    <a:effectLst/>
                    <a:uLnTx/>
                    <a:uFillTx/>
                    <a:latin typeface="Verdana"/>
                    <a:ea typeface="Verdana"/>
                    <a:cs typeface="Verdana"/>
                  </a:rPr>
                  <a:t>5-10</a:t>
                </a:r>
              </a:p>
            </p:txBody>
          </p:sp>
          <p:sp>
            <p:nvSpPr>
              <p:cNvPr id="28" name="TextBox 37">
                <a:extLst>
                  <a:ext uri="{FF2B5EF4-FFF2-40B4-BE49-F238E27FC236}">
                    <a16:creationId xmlns:a16="http://schemas.microsoft.com/office/drawing/2014/main" id="{EBE4CBF0-FBB3-3BC9-5D0A-19884C2BD9C7}"/>
                  </a:ext>
                </a:extLst>
              </p:cNvPr>
              <p:cNvSpPr txBox="1"/>
              <p:nvPr/>
            </p:nvSpPr>
            <p:spPr>
              <a:xfrm>
                <a:off x="8083574" y="3851589"/>
                <a:ext cx="386734" cy="207797"/>
              </a:xfrm>
              <a:prstGeom prst="rect">
                <a:avLst/>
              </a:prstGeom>
              <a:noFill/>
            </p:spPr>
            <p:txBody>
              <a:bodyPr wrap="none"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de" sz="750" b="0" i="0" u="none" strike="noStrike" kern="1200" cap="none" spc="0" normalizeH="0" baseline="0" noProof="0">
                    <a:ln>
                      <a:noFill/>
                    </a:ln>
                    <a:solidFill>
                      <a:srgbClr val="000000"/>
                    </a:solidFill>
                    <a:effectLst/>
                    <a:uLnTx/>
                    <a:uFillTx/>
                    <a:latin typeface="Verdana"/>
                    <a:ea typeface="Verdana"/>
                    <a:cs typeface="Verdana"/>
                  </a:rPr>
                  <a:t>15+</a:t>
                </a:r>
              </a:p>
            </p:txBody>
          </p:sp>
          <p:sp>
            <p:nvSpPr>
              <p:cNvPr id="29" name="TextBox 38">
                <a:extLst>
                  <a:ext uri="{FF2B5EF4-FFF2-40B4-BE49-F238E27FC236}">
                    <a16:creationId xmlns:a16="http://schemas.microsoft.com/office/drawing/2014/main" id="{1A9CC928-2FC5-B9B5-3E00-1B7E4FD1DF84}"/>
                  </a:ext>
                </a:extLst>
              </p:cNvPr>
              <p:cNvSpPr txBox="1"/>
              <p:nvPr/>
            </p:nvSpPr>
            <p:spPr>
              <a:xfrm>
                <a:off x="7906457" y="3009136"/>
                <a:ext cx="765131" cy="323240"/>
              </a:xfrm>
              <a:prstGeom prst="rect">
                <a:avLst/>
              </a:prstGeom>
              <a:noFill/>
            </p:spPr>
            <p:txBody>
              <a:bodyPr wrap="none" rtlCol="0">
                <a:spAutoFit/>
              </a:bodyPr>
              <a:lstStyle/>
              <a:p>
                <a:pPr marL="0" marR="0" lvl="0" indent="0" algn="l" defTabSz="685783" rtl="0" eaLnBrk="1" fontAlgn="auto" latinLnBrk="0" hangingPunct="1">
                  <a:lnSpc>
                    <a:spcPct val="100000"/>
                  </a:lnSpc>
                  <a:spcBef>
                    <a:spcPts val="0"/>
                  </a:spcBef>
                  <a:spcAft>
                    <a:spcPts val="0"/>
                  </a:spcAft>
                  <a:buClrTx/>
                  <a:buSzTx/>
                  <a:buFontTx/>
                  <a:buNone/>
                  <a:tabLst/>
                  <a:defRPr/>
                </a:pPr>
                <a:r>
                  <a:rPr kumimoji="0" lang="de" sz="750" b="1" i="0" u="none" strike="noStrike" kern="1200" cap="none" spc="0" normalizeH="0" baseline="0" noProof="0">
                    <a:ln>
                      <a:noFill/>
                    </a:ln>
                    <a:solidFill>
                      <a:srgbClr val="000000"/>
                    </a:solidFill>
                    <a:effectLst/>
                    <a:uLnTx/>
                    <a:uFillTx/>
                    <a:latin typeface="Verdana"/>
                    <a:ea typeface="Verdana"/>
                    <a:cs typeface="Verdana"/>
                  </a:rPr>
                  <a:t>T1D-Dauer</a:t>
                </a:r>
                <a:br>
                  <a:rPr kumimoji="0" sz="750" b="0" i="0" u="none" strike="noStrike" kern="1200" cap="none" spc="0" normalizeH="0" baseline="0" noProof="0">
                    <a:ln>
                      <a:noFill/>
                    </a:ln>
                    <a:solidFill>
                      <a:prstClr val="black"/>
                    </a:solidFill>
                    <a:effectLst/>
                    <a:uLnTx/>
                    <a:uFillTx/>
                    <a:latin typeface="Verdana"/>
                    <a:ea typeface="Verdana"/>
                    <a:cs typeface="Arial"/>
                  </a:rPr>
                </a:br>
                <a:r>
                  <a:rPr kumimoji="0" lang="de-DE" sz="750" b="1" i="0" u="none" strike="noStrike" kern="1200" cap="none" spc="0" normalizeH="0" baseline="0" noProof="0">
                    <a:ln>
                      <a:noFill/>
                    </a:ln>
                    <a:solidFill>
                      <a:prstClr val="black"/>
                    </a:solidFill>
                    <a:effectLst/>
                    <a:uLnTx/>
                    <a:uFillTx/>
                    <a:latin typeface="Verdana"/>
                    <a:ea typeface="Verdana"/>
                    <a:cs typeface="Arial"/>
                  </a:rPr>
                  <a:t>[</a:t>
                </a:r>
                <a:r>
                  <a:rPr kumimoji="0" lang="de" sz="750" b="1" i="0" u="none" strike="noStrike" kern="1200" cap="none" spc="0" normalizeH="0" baseline="0" noProof="0">
                    <a:ln>
                      <a:noFill/>
                    </a:ln>
                    <a:solidFill>
                      <a:srgbClr val="000000"/>
                    </a:solidFill>
                    <a:effectLst/>
                    <a:uLnTx/>
                    <a:uFillTx/>
                    <a:latin typeface="Verdana"/>
                    <a:ea typeface="Verdana"/>
                    <a:cs typeface="Verdana"/>
                  </a:rPr>
                  <a:t>Jahre]</a:t>
                </a:r>
              </a:p>
            </p:txBody>
          </p:sp>
          <p:sp>
            <p:nvSpPr>
              <p:cNvPr id="30" name="Rectangle 39">
                <a:extLst>
                  <a:ext uri="{FF2B5EF4-FFF2-40B4-BE49-F238E27FC236}">
                    <a16:creationId xmlns:a16="http://schemas.microsoft.com/office/drawing/2014/main" id="{B6EEF1CA-C475-3B79-E148-05D303E7E9B9}"/>
                  </a:ext>
                </a:extLst>
              </p:cNvPr>
              <p:cNvSpPr/>
              <p:nvPr/>
            </p:nvSpPr>
            <p:spPr>
              <a:xfrm>
                <a:off x="8013781" y="3379175"/>
                <a:ext cx="122227" cy="1222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Verdana"/>
                  <a:cs typeface="Arial"/>
                </a:endParaRPr>
              </a:p>
            </p:txBody>
          </p:sp>
          <p:sp>
            <p:nvSpPr>
              <p:cNvPr id="31" name="Rectangle 40">
                <a:extLst>
                  <a:ext uri="{FF2B5EF4-FFF2-40B4-BE49-F238E27FC236}">
                    <a16:creationId xmlns:a16="http://schemas.microsoft.com/office/drawing/2014/main" id="{4DF35833-0DEC-9920-3FEF-3F2F9B1FFBA6}"/>
                  </a:ext>
                </a:extLst>
              </p:cNvPr>
              <p:cNvSpPr/>
              <p:nvPr/>
            </p:nvSpPr>
            <p:spPr>
              <a:xfrm>
                <a:off x="8013781" y="3552008"/>
                <a:ext cx="122227" cy="1222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Verdana"/>
                  <a:cs typeface="Arial"/>
                </a:endParaRPr>
              </a:p>
            </p:txBody>
          </p:sp>
          <p:sp>
            <p:nvSpPr>
              <p:cNvPr id="32" name="Rectangle 41">
                <a:extLst>
                  <a:ext uri="{FF2B5EF4-FFF2-40B4-BE49-F238E27FC236}">
                    <a16:creationId xmlns:a16="http://schemas.microsoft.com/office/drawing/2014/main" id="{ACEF3C93-331D-1A38-466D-EF9CFBF39570}"/>
                  </a:ext>
                </a:extLst>
              </p:cNvPr>
              <p:cNvSpPr/>
              <p:nvPr/>
            </p:nvSpPr>
            <p:spPr>
              <a:xfrm>
                <a:off x="8011020" y="3710206"/>
                <a:ext cx="122227" cy="122227"/>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Verdana"/>
                  <a:cs typeface="Arial"/>
                </a:endParaRPr>
              </a:p>
            </p:txBody>
          </p:sp>
          <p:sp>
            <p:nvSpPr>
              <p:cNvPr id="33" name="Rectangle 42">
                <a:extLst>
                  <a:ext uri="{FF2B5EF4-FFF2-40B4-BE49-F238E27FC236}">
                    <a16:creationId xmlns:a16="http://schemas.microsoft.com/office/drawing/2014/main" id="{B75A4EF0-12A0-BC81-E75F-34B97EEA32EC}"/>
                  </a:ext>
                </a:extLst>
              </p:cNvPr>
              <p:cNvSpPr/>
              <p:nvPr/>
            </p:nvSpPr>
            <p:spPr>
              <a:xfrm>
                <a:off x="8011020" y="3883039"/>
                <a:ext cx="122227" cy="122227"/>
              </a:xfrm>
              <a:prstGeom prst="rect">
                <a:avLst/>
              </a:prstGeom>
              <a:solidFill>
                <a:srgbClr val="CCCC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189"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21" name="TextBox 43">
              <a:extLst>
                <a:ext uri="{FF2B5EF4-FFF2-40B4-BE49-F238E27FC236}">
                  <a16:creationId xmlns:a16="http://schemas.microsoft.com/office/drawing/2014/main" id="{335A0E29-4002-6AE0-3307-0E9242DC1031}"/>
                </a:ext>
              </a:extLst>
            </p:cNvPr>
            <p:cNvSpPr txBox="1"/>
            <p:nvPr/>
          </p:nvSpPr>
          <p:spPr>
            <a:xfrm>
              <a:off x="4770807" y="4145027"/>
              <a:ext cx="732893" cy="352148"/>
            </a:xfrm>
            <a:prstGeom prst="rect">
              <a:avLst/>
            </a:prstGeom>
            <a:noFill/>
          </p:spPr>
          <p:txBody>
            <a:bodyPr wrap="none" rtlCol="0">
              <a:spAutoFit/>
            </a:bodyPr>
            <a:lstStyle/>
            <a:p>
              <a:pPr marL="0" marR="0" lvl="0" indent="0" algn="ctr" defTabSz="457189" rtl="0" eaLnBrk="1" fontAlgn="auto" latinLnBrk="0" hangingPunct="1">
                <a:lnSpc>
                  <a:spcPct val="11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 15</a:t>
              </a:r>
              <a:br>
                <a:rPr kumimoji="0" sz="800" b="0" i="0" u="none" strike="noStrike" kern="1200" cap="none" spc="0" normalizeH="0" baseline="0" noProof="0">
                  <a:ln>
                    <a:noFill/>
                  </a:ln>
                  <a:solidFill>
                    <a:prstClr val="black"/>
                  </a:solidFill>
                  <a:effectLst/>
                  <a:uLnTx/>
                  <a:uFillTx/>
                  <a:latin typeface="Verdana"/>
                  <a:ea typeface="Verdana"/>
                  <a:cs typeface="Arial"/>
                </a:rPr>
              </a:br>
              <a:r>
                <a:rPr kumimoji="0" lang="de" sz="700" b="0" i="0" u="none" strike="noStrike" kern="1200" cap="none" spc="0" normalizeH="0" baseline="0" noProof="0">
                  <a:ln>
                    <a:noFill/>
                  </a:ln>
                  <a:solidFill>
                    <a:srgbClr val="000000"/>
                  </a:solidFill>
                  <a:effectLst/>
                  <a:uLnTx/>
                  <a:uFillTx/>
                  <a:latin typeface="Verdana"/>
                  <a:ea typeface="Verdana"/>
                  <a:cs typeface="Verdana"/>
                </a:rPr>
                <a:t>(N = 2.025)</a:t>
              </a:r>
              <a:endParaRPr kumimoji="0" lang="de" sz="800" b="0" i="0" u="none" strike="noStrike" kern="1200" cap="none" spc="0" normalizeH="0" baseline="0" noProof="0">
                <a:ln>
                  <a:noFill/>
                </a:ln>
                <a:solidFill>
                  <a:srgbClr val="000000"/>
                </a:solidFill>
                <a:effectLst/>
                <a:uLnTx/>
                <a:uFillTx/>
                <a:latin typeface="Verdana"/>
                <a:ea typeface="Verdana"/>
                <a:cs typeface="Verdana"/>
              </a:endParaRPr>
            </a:p>
          </p:txBody>
        </p:sp>
        <p:sp>
          <p:nvSpPr>
            <p:cNvPr id="22" name="TextBox 44">
              <a:extLst>
                <a:ext uri="{FF2B5EF4-FFF2-40B4-BE49-F238E27FC236}">
                  <a16:creationId xmlns:a16="http://schemas.microsoft.com/office/drawing/2014/main" id="{C15FCB53-F360-1946-4075-FA00EA0CB402}"/>
                </a:ext>
              </a:extLst>
            </p:cNvPr>
            <p:cNvSpPr txBox="1"/>
            <p:nvPr/>
          </p:nvSpPr>
          <p:spPr>
            <a:xfrm>
              <a:off x="5460772" y="4145027"/>
              <a:ext cx="732893" cy="352148"/>
            </a:xfrm>
            <a:prstGeom prst="rect">
              <a:avLst/>
            </a:prstGeom>
            <a:noFill/>
          </p:spPr>
          <p:txBody>
            <a:bodyPr wrap="none" rtlCol="0">
              <a:spAutoFit/>
            </a:bodyPr>
            <a:lstStyle/>
            <a:p>
              <a:pPr marL="0" marR="0" lvl="0" indent="0" algn="ctr" defTabSz="457189" rtl="0" eaLnBrk="1" fontAlgn="auto" latinLnBrk="0" hangingPunct="1">
                <a:lnSpc>
                  <a:spcPct val="11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15-25</a:t>
              </a:r>
              <a:br>
                <a:rPr kumimoji="0" sz="800" b="0" i="0" u="none" strike="noStrike" kern="1200" cap="none" spc="0" normalizeH="0" baseline="0" noProof="0">
                  <a:ln>
                    <a:noFill/>
                  </a:ln>
                  <a:solidFill>
                    <a:prstClr val="black"/>
                  </a:solidFill>
                  <a:effectLst/>
                  <a:uLnTx/>
                  <a:uFillTx/>
                  <a:latin typeface="Verdana"/>
                  <a:ea typeface="Verdana"/>
                  <a:cs typeface="Arial"/>
                </a:rPr>
              </a:br>
              <a:r>
                <a:rPr kumimoji="0" lang="de" sz="700" b="0" i="0" u="none" strike="noStrike" kern="1200" cap="none" spc="0" normalizeH="0" baseline="0" noProof="0">
                  <a:ln>
                    <a:noFill/>
                  </a:ln>
                  <a:solidFill>
                    <a:srgbClr val="000000"/>
                  </a:solidFill>
                  <a:effectLst/>
                  <a:uLnTx/>
                  <a:uFillTx/>
                  <a:latin typeface="Verdana"/>
                  <a:ea typeface="Verdana"/>
                  <a:cs typeface="Verdana"/>
                </a:rPr>
                <a:t>(N = 1.510)</a:t>
              </a:r>
              <a:endParaRPr kumimoji="0" lang="de" sz="800" b="0" i="0" u="none" strike="noStrike" kern="1200" cap="none" spc="0" normalizeH="0" baseline="0" noProof="0">
                <a:ln>
                  <a:noFill/>
                </a:ln>
                <a:solidFill>
                  <a:srgbClr val="000000"/>
                </a:solidFill>
                <a:effectLst/>
                <a:uLnTx/>
                <a:uFillTx/>
                <a:latin typeface="Verdana"/>
                <a:ea typeface="Verdana"/>
                <a:cs typeface="Verdana"/>
              </a:endParaRPr>
            </a:p>
          </p:txBody>
        </p:sp>
        <p:sp>
          <p:nvSpPr>
            <p:cNvPr id="23" name="TextBox 45">
              <a:extLst>
                <a:ext uri="{FF2B5EF4-FFF2-40B4-BE49-F238E27FC236}">
                  <a16:creationId xmlns:a16="http://schemas.microsoft.com/office/drawing/2014/main" id="{2F6FA0D5-BF18-8693-DB6A-FEF13C8AD670}"/>
                </a:ext>
              </a:extLst>
            </p:cNvPr>
            <p:cNvSpPr txBox="1"/>
            <p:nvPr/>
          </p:nvSpPr>
          <p:spPr>
            <a:xfrm>
              <a:off x="6150899" y="4145027"/>
              <a:ext cx="732893" cy="352148"/>
            </a:xfrm>
            <a:prstGeom prst="rect">
              <a:avLst/>
            </a:prstGeom>
            <a:noFill/>
          </p:spPr>
          <p:txBody>
            <a:bodyPr wrap="none" rtlCol="0">
              <a:spAutoFit/>
            </a:bodyPr>
            <a:lstStyle/>
            <a:p>
              <a:pPr marL="0" marR="0" lvl="0" indent="0" algn="ctr" defTabSz="457189" rtl="0" eaLnBrk="1" fontAlgn="auto" latinLnBrk="0" hangingPunct="1">
                <a:lnSpc>
                  <a:spcPct val="11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25-35</a:t>
              </a:r>
              <a:br>
                <a:rPr kumimoji="0" sz="800" b="0" i="0" u="none" strike="noStrike" kern="1200" cap="none" spc="0" normalizeH="0" baseline="0" noProof="0">
                  <a:ln>
                    <a:noFill/>
                  </a:ln>
                  <a:solidFill>
                    <a:prstClr val="black"/>
                  </a:solidFill>
                  <a:effectLst/>
                  <a:uLnTx/>
                  <a:uFillTx/>
                  <a:latin typeface="Verdana"/>
                  <a:ea typeface="Verdana"/>
                  <a:cs typeface="Arial"/>
                </a:rPr>
              </a:br>
              <a:r>
                <a:rPr kumimoji="0" lang="de" sz="700" b="0" i="0" u="none" strike="noStrike" kern="1200" cap="none" spc="0" normalizeH="0" baseline="0" noProof="0">
                  <a:ln>
                    <a:noFill/>
                  </a:ln>
                  <a:solidFill>
                    <a:srgbClr val="000000"/>
                  </a:solidFill>
                  <a:effectLst/>
                  <a:uLnTx/>
                  <a:uFillTx/>
                  <a:latin typeface="Verdana"/>
                  <a:ea typeface="Verdana"/>
                  <a:cs typeface="Verdana"/>
                </a:rPr>
                <a:t>(N = 1.212)</a:t>
              </a:r>
              <a:endParaRPr kumimoji="0" lang="de" sz="800" b="0" i="0" u="none" strike="noStrike" kern="1200" cap="none" spc="0" normalizeH="0" baseline="0" noProof="0">
                <a:ln>
                  <a:noFill/>
                </a:ln>
                <a:solidFill>
                  <a:srgbClr val="000000"/>
                </a:solidFill>
                <a:effectLst/>
                <a:uLnTx/>
                <a:uFillTx/>
                <a:latin typeface="Verdana"/>
                <a:ea typeface="Verdana"/>
                <a:cs typeface="Verdana"/>
              </a:endParaRPr>
            </a:p>
          </p:txBody>
        </p:sp>
        <p:sp>
          <p:nvSpPr>
            <p:cNvPr id="24" name="TextBox 46">
              <a:extLst>
                <a:ext uri="{FF2B5EF4-FFF2-40B4-BE49-F238E27FC236}">
                  <a16:creationId xmlns:a16="http://schemas.microsoft.com/office/drawing/2014/main" id="{400B7ADC-4B3C-E1D8-6ADC-8D1E53728B3E}"/>
                </a:ext>
              </a:extLst>
            </p:cNvPr>
            <p:cNvSpPr txBox="1"/>
            <p:nvPr/>
          </p:nvSpPr>
          <p:spPr>
            <a:xfrm>
              <a:off x="6839253" y="4145027"/>
              <a:ext cx="732893" cy="352148"/>
            </a:xfrm>
            <a:prstGeom prst="rect">
              <a:avLst/>
            </a:prstGeom>
            <a:noFill/>
          </p:spPr>
          <p:txBody>
            <a:bodyPr wrap="none" rtlCol="0">
              <a:spAutoFit/>
            </a:bodyPr>
            <a:lstStyle/>
            <a:p>
              <a:pPr marL="0" marR="0" lvl="0" indent="0" algn="ctr" defTabSz="457189" rtl="0" eaLnBrk="1" fontAlgn="auto" latinLnBrk="0" hangingPunct="1">
                <a:lnSpc>
                  <a:spcPct val="110000"/>
                </a:lnSpc>
                <a:spcBef>
                  <a:spcPts val="0"/>
                </a:spcBef>
                <a:spcAft>
                  <a:spcPts val="0"/>
                </a:spcAft>
                <a:buClrTx/>
                <a:buSzTx/>
                <a:buFontTx/>
                <a:buNone/>
                <a:tabLst/>
                <a:defRPr/>
              </a:pPr>
              <a:r>
                <a:rPr kumimoji="0" lang="de" sz="900" b="0" i="0" u="none" strike="noStrike" kern="1200" cap="none" spc="0" normalizeH="0" baseline="0" noProof="0">
                  <a:ln>
                    <a:noFill/>
                  </a:ln>
                  <a:solidFill>
                    <a:srgbClr val="000000"/>
                  </a:solidFill>
                  <a:effectLst/>
                  <a:uLnTx/>
                  <a:uFillTx/>
                  <a:latin typeface="Verdana"/>
                  <a:ea typeface="Verdana"/>
                  <a:cs typeface="Verdana"/>
                </a:rPr>
                <a:t>≥ 35</a:t>
              </a:r>
              <a:br>
                <a:rPr kumimoji="0" sz="800" b="0" i="0" u="none" strike="noStrike" kern="1200" cap="none" spc="0" normalizeH="0" baseline="0" noProof="0">
                  <a:ln>
                    <a:noFill/>
                  </a:ln>
                  <a:solidFill>
                    <a:prstClr val="black"/>
                  </a:solidFill>
                  <a:effectLst/>
                  <a:uLnTx/>
                  <a:uFillTx/>
                  <a:latin typeface="Verdana"/>
                  <a:ea typeface="Verdana"/>
                  <a:cs typeface="Arial"/>
                </a:rPr>
              </a:br>
              <a:r>
                <a:rPr kumimoji="0" lang="de" sz="700" b="0" i="0" u="none" strike="noStrike" kern="1200" cap="none" spc="0" normalizeH="0" baseline="0" noProof="0">
                  <a:ln>
                    <a:noFill/>
                  </a:ln>
                  <a:solidFill>
                    <a:srgbClr val="000000"/>
                  </a:solidFill>
                  <a:effectLst/>
                  <a:uLnTx/>
                  <a:uFillTx/>
                  <a:latin typeface="Verdana"/>
                  <a:ea typeface="Verdana"/>
                  <a:cs typeface="Verdana"/>
                </a:rPr>
                <a:t>(N = 1.181)</a:t>
              </a:r>
              <a:endParaRPr kumimoji="0" lang="de" sz="800" b="0" i="0" u="none" strike="noStrike" kern="1200" cap="none" spc="0" normalizeH="0" baseline="0" noProof="0">
                <a:ln>
                  <a:noFill/>
                </a:ln>
                <a:solidFill>
                  <a:srgbClr val="000000"/>
                </a:solidFill>
                <a:effectLst/>
                <a:uLnTx/>
                <a:uFillTx/>
                <a:latin typeface="Verdana"/>
                <a:ea typeface="Verdana"/>
                <a:cs typeface="Verdana"/>
              </a:endParaRPr>
            </a:p>
          </p:txBody>
        </p:sp>
      </p:grpSp>
      <p:sp>
        <p:nvSpPr>
          <p:cNvPr id="34" name="TextBox 47">
            <a:extLst>
              <a:ext uri="{FF2B5EF4-FFF2-40B4-BE49-F238E27FC236}">
                <a16:creationId xmlns:a16="http://schemas.microsoft.com/office/drawing/2014/main" id="{F3BE165F-F843-3B96-0355-29600F839CD8}"/>
              </a:ext>
            </a:extLst>
          </p:cNvPr>
          <p:cNvSpPr txBox="1"/>
          <p:nvPr/>
        </p:nvSpPr>
        <p:spPr>
          <a:xfrm>
            <a:off x="4177940" y="980863"/>
            <a:ext cx="4700533" cy="461665"/>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 sz="1200" b="1" i="0" u="none" strike="noStrike" kern="1200" cap="none" spc="0" normalizeH="0" baseline="0" noProof="0">
                <a:ln>
                  <a:noFill/>
                </a:ln>
                <a:solidFill>
                  <a:srgbClr val="404040"/>
                </a:solidFill>
                <a:effectLst/>
                <a:uLnTx/>
                <a:uFillTx/>
                <a:latin typeface="Verdana"/>
                <a:ea typeface="Verdana"/>
                <a:cs typeface="Verdana"/>
              </a:rPr>
              <a:t>Prävalenz nachweisbarer C-Peptid-Spiegel* nach Alter bei klin. T1D-Manifestation und Diabetesdauer</a:t>
            </a:r>
          </a:p>
        </p:txBody>
      </p:sp>
    </p:spTree>
    <p:extLst>
      <p:ext uri="{BB962C8B-B14F-4D97-AF65-F5344CB8AC3E}">
        <p14:creationId xmlns:p14="http://schemas.microsoft.com/office/powerpoint/2010/main" val="409963126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5E26B54A-82CE-C097-2679-F692380F42F9}"/>
            </a:ext>
          </a:extLst>
        </p:cNvPr>
        <p:cNvGrpSpPr/>
        <p:nvPr/>
      </p:nvGrpSpPr>
      <p:grpSpPr>
        <a:xfrm>
          <a:off x="0" y="0"/>
          <a:ext cx="0" cy="0"/>
          <a:chOff x="0" y="0"/>
          <a:chExt cx="0" cy="0"/>
        </a:xfrm>
      </p:grpSpPr>
      <p:sp>
        <p:nvSpPr>
          <p:cNvPr id="2" name="Textplatzhalter 9">
            <a:extLst>
              <a:ext uri="{FF2B5EF4-FFF2-40B4-BE49-F238E27FC236}">
                <a16:creationId xmlns:a16="http://schemas.microsoft.com/office/drawing/2014/main" id="{6FF2953B-67F4-A23E-34FD-E4700FF9F0D8}"/>
              </a:ext>
            </a:extLst>
          </p:cNvPr>
          <p:cNvSpPr txBox="1">
            <a:spLocks/>
          </p:cNvSpPr>
          <p:nvPr/>
        </p:nvSpPr>
        <p:spPr>
          <a:xfrm>
            <a:off x="314921" y="113355"/>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2"/>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2"/>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2"/>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Prävalenz nachweisbarer C-Peptid-Spiegel bei Kindern vs. Erwachsenen mit T1D</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noProof="0">
                <a:ln>
                  <a:noFill/>
                </a:ln>
                <a:solidFill>
                  <a:srgbClr val="7030A0"/>
                </a:solidFill>
                <a:effectLst/>
                <a:uLnTx/>
                <a:uFillTx/>
                <a:latin typeface="Verdana"/>
                <a:ea typeface="+mn-ea"/>
                <a:cs typeface="+mn-cs"/>
              </a:rPr>
              <a:t>*</a:t>
            </a:r>
            <a:r>
              <a:rPr kumimoji="0" lang="de-DE" sz="2000" b="1" i="0" u="none" strike="noStrike" kern="1200" cap="none" spc="0" normalizeH="0" baseline="0" noProof="0">
                <a:ln>
                  <a:noFill/>
                </a:ln>
                <a:solidFill>
                  <a:srgbClr val="7030A0"/>
                </a:solidFill>
                <a:effectLst/>
                <a:uLnTx/>
                <a:uFillTx/>
                <a:latin typeface="Verdana"/>
                <a:ea typeface="+mn-ea"/>
                <a:cs typeface="+mn-cs"/>
              </a:rPr>
              <a:t> </a:t>
            </a:r>
            <a:endParaRPr kumimoji="0" lang="de-DE"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18" name="Footer Placeholder 4">
            <a:extLst>
              <a:ext uri="{FF2B5EF4-FFF2-40B4-BE49-F238E27FC236}">
                <a16:creationId xmlns:a16="http://schemas.microsoft.com/office/drawing/2014/main" id="{9868B518-DF43-4222-CF1B-B0359018F76E}"/>
              </a:ext>
            </a:extLst>
          </p:cNvPr>
          <p:cNvSpPr txBox="1"/>
          <p:nvPr/>
        </p:nvSpPr>
        <p:spPr>
          <a:xfrm>
            <a:off x="314922" y="4698688"/>
            <a:ext cx="8476844" cy="435110"/>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90000"/>
              </a:lnSpc>
              <a:spcBef>
                <a:spcPct val="0"/>
              </a:spcBef>
              <a:spcAft>
                <a:spcPts val="0"/>
              </a:spcAft>
              <a:buClr>
                <a:srgbClr val="2198DD"/>
              </a:buClr>
              <a:buSzTx/>
              <a:buFont typeface="Arial" panose="020B0604020202020204" pitchFamily="34" charset="0"/>
              <a:buNone/>
              <a:tabLst/>
              <a:defRPr/>
            </a:pPr>
            <a:endParaRPr kumimoji="0" lang="de-DE" sz="600" b="0" i="0" u="none" strike="noStrike" kern="1200" cap="none" spc="0" normalizeH="0" baseline="0" noProof="0">
              <a:ln>
                <a:noFill/>
              </a:ln>
              <a:solidFill>
                <a:srgbClr val="404040"/>
              </a:solidFill>
              <a:effectLst/>
              <a:uLnTx/>
              <a:uFillTx/>
              <a:latin typeface="+mn-lt"/>
              <a:ea typeface="Verdana"/>
              <a:cs typeface="Verdana"/>
            </a:endParaRPr>
          </a:p>
          <a:p>
            <a:pPr marL="0" lvl="0" indent="0" defTabSz="685783">
              <a:spcBef>
                <a:spcPct val="0"/>
              </a:spcBef>
              <a:buClr>
                <a:srgbClr val="2198DD"/>
              </a:buClr>
              <a:buNone/>
              <a:defRPr/>
            </a:pPr>
            <a:r>
              <a:rPr lang="de-DE" sz="600">
                <a:solidFill>
                  <a:srgbClr val="404040"/>
                </a:solidFill>
                <a:latin typeface="+mn-lt"/>
                <a:ea typeface="Verdana"/>
                <a:cs typeface="Verdana"/>
              </a:rPr>
              <a:t>* Geometrischer Mittelwert des C-Peptid-Plasmaspiegels (pmol/l) nach Alter bei klinischer T1D-Manifestation und T1D-Dauer. Eine geglättete Anpassung des logarithmischen C-Peptids an das Alter bei Manifestation und die Dauer der Erkrankung wurde durch eine LOESS-Regression des Polynomgrades 2 und der Spanne 0,25 berechnet und dann über ein Raster von Werten der Prädiktorvariablen ausgewertet. Der C-Peptid-Spiegel (pmol/l) jedes Panels ist sowohl als Farbe als auch als Koordinate auf der vertikalen Achse kodiert. </a:t>
            </a:r>
            <a:r>
              <a:rPr kumimoji="0" lang="de" sz="600" b="0" i="0" u="none" strike="noStrike" kern="1200" cap="none" spc="0" normalizeH="0" baseline="0" noProof="0">
                <a:ln>
                  <a:noFill/>
                </a:ln>
                <a:solidFill>
                  <a:srgbClr val="404040"/>
                </a:solidFill>
                <a:effectLst/>
                <a:uLnTx/>
                <a:uFillTx/>
                <a:latin typeface="+mn-lt"/>
                <a:ea typeface="Verdana"/>
                <a:cs typeface="Verdana"/>
              </a:rPr>
              <a:t>T1D: Typ-1-Diabetes. Abbildung modifiziert nach McKeigue PM 2019</a:t>
            </a:r>
            <a:r>
              <a:rPr kumimoji="0" lang="de" sz="600" b="0" i="0" u="none" strike="noStrike" kern="1200" cap="none" spc="0" normalizeH="0" baseline="30000" noProof="0">
                <a:ln>
                  <a:noFill/>
                </a:ln>
                <a:solidFill>
                  <a:srgbClr val="404040"/>
                </a:solidFill>
                <a:effectLst/>
                <a:uLnTx/>
                <a:uFillTx/>
                <a:latin typeface="+mn-lt"/>
                <a:ea typeface="Verdana"/>
                <a:cs typeface="Verdana"/>
              </a:rPr>
              <a:t>1</a:t>
            </a:r>
            <a:r>
              <a:rPr kumimoji="0" lang="de" sz="600" b="0" i="0" u="none" strike="noStrike" kern="1200" cap="none" spc="0" normalizeH="0" baseline="0" noProof="0">
                <a:ln>
                  <a:noFill/>
                </a:ln>
                <a:solidFill>
                  <a:srgbClr val="404040"/>
                </a:solidFill>
                <a:effectLst/>
                <a:uLnTx/>
                <a:uFillTx/>
                <a:latin typeface="+mn-lt"/>
                <a:ea typeface="Verdana"/>
                <a:cs typeface="Verdana"/>
              </a:rPr>
              <a:t>.</a:t>
            </a:r>
          </a:p>
          <a:p>
            <a:pPr marL="0" lvl="0" indent="0" defTabSz="685783">
              <a:spcBef>
                <a:spcPts val="300"/>
              </a:spcBef>
              <a:buClr>
                <a:srgbClr val="2198DD"/>
              </a:buClr>
              <a:buNone/>
              <a:defRPr/>
            </a:pPr>
            <a:r>
              <a:rPr lang="de" sz="600" b="1">
                <a:solidFill>
                  <a:srgbClr val="404040"/>
                </a:solidFill>
                <a:latin typeface="+mn-lt"/>
                <a:ea typeface="Verdana"/>
                <a:cs typeface="Verdana"/>
              </a:rPr>
              <a:t>1.</a:t>
            </a:r>
            <a:r>
              <a:rPr lang="de" sz="600">
                <a:solidFill>
                  <a:srgbClr val="404040"/>
                </a:solidFill>
                <a:latin typeface="+mn-lt"/>
                <a:ea typeface="Verdana"/>
                <a:cs typeface="Verdana"/>
              </a:rPr>
              <a:t> </a:t>
            </a:r>
            <a:r>
              <a:rPr lang="da-DK" sz="600">
                <a:solidFill>
                  <a:srgbClr val="404040"/>
                </a:solidFill>
                <a:latin typeface="+mn-lt"/>
                <a:ea typeface="Verdana"/>
                <a:cs typeface="Verdana"/>
              </a:rPr>
              <a:t>McKeigue PM </a:t>
            </a:r>
            <a:r>
              <a:rPr lang="da-DK" sz="600" i="1">
                <a:solidFill>
                  <a:srgbClr val="404040"/>
                </a:solidFill>
                <a:latin typeface="+mn-lt"/>
                <a:ea typeface="Verdana"/>
                <a:cs typeface="Verdana"/>
              </a:rPr>
              <a:t>et al. BMC Med </a:t>
            </a:r>
            <a:r>
              <a:rPr lang="da-DK" sz="600">
                <a:solidFill>
                  <a:srgbClr val="404040"/>
                </a:solidFill>
                <a:latin typeface="+mn-lt"/>
                <a:ea typeface="Verdana"/>
                <a:cs typeface="Verdana"/>
              </a:rPr>
              <a:t>2019; 17: 165</a:t>
            </a:r>
            <a:r>
              <a:rPr lang="de" sz="600">
                <a:solidFill>
                  <a:srgbClr val="404040"/>
                </a:solidFill>
                <a:latin typeface="+mn-lt"/>
                <a:ea typeface="Verdana"/>
                <a:cs typeface="Verdana"/>
              </a:rPr>
              <a:t>. </a:t>
            </a:r>
            <a:endParaRPr kumimoji="0" lang="it-IT"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sp>
        <p:nvSpPr>
          <p:cNvPr id="19" name="Rechteck: abgerundete Ecken 18">
            <a:extLst>
              <a:ext uri="{FF2B5EF4-FFF2-40B4-BE49-F238E27FC236}">
                <a16:creationId xmlns:a16="http://schemas.microsoft.com/office/drawing/2014/main" id="{FE33FEE0-A75C-D75B-1C2C-F7F3B77D7323}"/>
              </a:ext>
            </a:extLst>
          </p:cNvPr>
          <p:cNvSpPr/>
          <p:nvPr/>
        </p:nvSpPr>
        <p:spPr>
          <a:xfrm>
            <a:off x="5587697" y="1991273"/>
            <a:ext cx="3204069" cy="1792705"/>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nSpc>
                <a:spcPct val="125000"/>
              </a:lnSpc>
              <a:spcAft>
                <a:spcPts val="300"/>
              </a:spcAft>
              <a:buClr>
                <a:schemeClr val="accent2"/>
              </a:buClr>
              <a:buSzPct val="120000"/>
              <a:buFont typeface="Arial" panose="020B0604020202020204" pitchFamily="34" charset="0"/>
              <a:buChar char="•"/>
            </a:pPr>
            <a:r>
              <a:rPr lang="de-DE" sz="1100" b="1">
                <a:solidFill>
                  <a:schemeClr val="bg1"/>
                </a:solidFill>
              </a:rPr>
              <a:t>Der geometrische Mittelwert des Plasma-C-Peptid-Spiegels</a:t>
            </a:r>
            <a:r>
              <a:rPr lang="de-DE" sz="1100" baseline="30000">
                <a:solidFill>
                  <a:schemeClr val="bg1"/>
                </a:solidFill>
                <a:cs typeface="Arial" panose="020B0604020202020204" pitchFamily="34" charset="0"/>
              </a:rPr>
              <a:t>1</a:t>
            </a:r>
          </a:p>
          <a:p>
            <a:pPr marL="360363" lvl="1" indent="-179388">
              <a:lnSpc>
                <a:spcPct val="125000"/>
              </a:lnSpc>
              <a:spcAft>
                <a:spcPts val="300"/>
              </a:spcAft>
              <a:buClr>
                <a:schemeClr val="accent2"/>
              </a:buClr>
              <a:buSzPct val="120000"/>
              <a:buFont typeface="Arial" panose="020B0604020202020204" pitchFamily="34" charset="0"/>
              <a:buChar char="•"/>
            </a:pPr>
            <a:r>
              <a:rPr lang="de-DE" sz="1100">
                <a:solidFill>
                  <a:schemeClr val="bg1"/>
                </a:solidFill>
                <a:cs typeface="Arial" panose="020B0604020202020204" pitchFamily="34" charset="0"/>
              </a:rPr>
              <a:t>war </a:t>
            </a:r>
            <a:r>
              <a:rPr lang="de-DE" sz="1100" b="1">
                <a:solidFill>
                  <a:schemeClr val="bg1"/>
                </a:solidFill>
                <a:cs typeface="Arial" panose="020B0604020202020204" pitchFamily="34" charset="0"/>
              </a:rPr>
              <a:t>umso höher</a:t>
            </a:r>
            <a:r>
              <a:rPr lang="de-DE" sz="1100">
                <a:solidFill>
                  <a:schemeClr val="bg1"/>
                </a:solidFill>
                <a:cs typeface="Arial" panose="020B0604020202020204" pitchFamily="34" charset="0"/>
              </a:rPr>
              <a:t>, </a:t>
            </a:r>
            <a:r>
              <a:rPr lang="de-DE" sz="1100" b="1">
                <a:solidFill>
                  <a:schemeClr val="bg1"/>
                </a:solidFill>
                <a:cs typeface="Arial" panose="020B0604020202020204" pitchFamily="34" charset="0"/>
              </a:rPr>
              <a:t>je höher das Alter</a:t>
            </a:r>
            <a:r>
              <a:rPr lang="de-DE" sz="1100">
                <a:solidFill>
                  <a:schemeClr val="bg1"/>
                </a:solidFill>
                <a:cs typeface="Arial" panose="020B0604020202020204" pitchFamily="34" charset="0"/>
              </a:rPr>
              <a:t> bei klinischer </a:t>
            </a:r>
            <a:r>
              <a:rPr lang="de-DE" sz="1100" b="1">
                <a:solidFill>
                  <a:schemeClr val="bg1"/>
                </a:solidFill>
                <a:cs typeface="Arial" panose="020B0604020202020204" pitchFamily="34" charset="0"/>
              </a:rPr>
              <a:t>Manifestation des T1D</a:t>
            </a:r>
            <a:r>
              <a:rPr lang="de-DE" sz="1100">
                <a:solidFill>
                  <a:schemeClr val="bg1"/>
                </a:solidFill>
                <a:cs typeface="Arial" panose="020B0604020202020204" pitchFamily="34" charset="0"/>
              </a:rPr>
              <a:t> war</a:t>
            </a:r>
          </a:p>
          <a:p>
            <a:pPr marL="360363" lvl="1" indent="-179388">
              <a:lnSpc>
                <a:spcPct val="125000"/>
              </a:lnSpc>
              <a:spcAft>
                <a:spcPts val="300"/>
              </a:spcAft>
              <a:buClr>
                <a:schemeClr val="accent2"/>
              </a:buClr>
              <a:buSzPct val="120000"/>
              <a:buFont typeface="Arial" panose="020B0604020202020204" pitchFamily="34" charset="0"/>
              <a:buChar char="•"/>
            </a:pPr>
            <a:r>
              <a:rPr lang="de-DE" sz="1100">
                <a:solidFill>
                  <a:schemeClr val="bg1"/>
                </a:solidFill>
                <a:cs typeface="Arial" panose="020B0604020202020204" pitchFamily="34" charset="0"/>
              </a:rPr>
              <a:t>war </a:t>
            </a:r>
            <a:r>
              <a:rPr lang="de-DE" sz="1100" b="1">
                <a:solidFill>
                  <a:schemeClr val="bg1"/>
                </a:solidFill>
                <a:cs typeface="Arial" panose="020B0604020202020204" pitchFamily="34" charset="0"/>
              </a:rPr>
              <a:t>umso niedriger</a:t>
            </a:r>
            <a:r>
              <a:rPr lang="de-DE" sz="1100">
                <a:solidFill>
                  <a:schemeClr val="bg1"/>
                </a:solidFill>
                <a:cs typeface="Arial" panose="020B0604020202020204" pitchFamily="34" charset="0"/>
              </a:rPr>
              <a:t>, </a:t>
            </a:r>
            <a:r>
              <a:rPr lang="de-DE" sz="1100" b="1">
                <a:solidFill>
                  <a:schemeClr val="bg1"/>
                </a:solidFill>
                <a:cs typeface="Arial" panose="020B0604020202020204" pitchFamily="34" charset="0"/>
              </a:rPr>
              <a:t>je länger </a:t>
            </a:r>
            <a:r>
              <a:rPr lang="de-DE" sz="1100">
                <a:solidFill>
                  <a:schemeClr val="bg1"/>
                </a:solidFill>
                <a:cs typeface="Arial" panose="020B0604020202020204" pitchFamily="34" charset="0"/>
              </a:rPr>
              <a:t>die </a:t>
            </a:r>
            <a:r>
              <a:rPr lang="de-DE" sz="1100" b="1">
                <a:solidFill>
                  <a:schemeClr val="bg1"/>
                </a:solidFill>
                <a:cs typeface="Arial" panose="020B0604020202020204" pitchFamily="34" charset="0"/>
              </a:rPr>
              <a:t>T1D-Dauer</a:t>
            </a:r>
            <a:r>
              <a:rPr lang="de-DE" sz="1100">
                <a:solidFill>
                  <a:schemeClr val="bg1"/>
                </a:solidFill>
                <a:cs typeface="Arial" panose="020B0604020202020204" pitchFamily="34" charset="0"/>
              </a:rPr>
              <a:t> war</a:t>
            </a:r>
            <a:endParaRPr lang="de-DE" sz="1100" b="1">
              <a:solidFill>
                <a:schemeClr val="bg1"/>
              </a:solidFill>
              <a:cs typeface="Arial" panose="020B0604020202020204" pitchFamily="34" charset="0"/>
            </a:endParaRPr>
          </a:p>
        </p:txBody>
      </p:sp>
      <p:grpSp>
        <p:nvGrpSpPr>
          <p:cNvPr id="43" name="Gruppieren 42">
            <a:extLst>
              <a:ext uri="{FF2B5EF4-FFF2-40B4-BE49-F238E27FC236}">
                <a16:creationId xmlns:a16="http://schemas.microsoft.com/office/drawing/2014/main" id="{A0EEDB7B-6E40-4D6E-0769-7D1817C7C994}"/>
              </a:ext>
            </a:extLst>
          </p:cNvPr>
          <p:cNvGrpSpPr/>
          <p:nvPr/>
        </p:nvGrpSpPr>
        <p:grpSpPr>
          <a:xfrm>
            <a:off x="438493" y="920416"/>
            <a:ext cx="5065909" cy="3732432"/>
            <a:chOff x="336221" y="920416"/>
            <a:chExt cx="5065909" cy="3732432"/>
          </a:xfrm>
        </p:grpSpPr>
        <p:sp>
          <p:nvSpPr>
            <p:cNvPr id="42" name="Rechteck 41">
              <a:extLst>
                <a:ext uri="{FF2B5EF4-FFF2-40B4-BE49-F238E27FC236}">
                  <a16:creationId xmlns:a16="http://schemas.microsoft.com/office/drawing/2014/main" id="{80869B77-F526-8362-1497-B374EEDC3960}"/>
                </a:ext>
              </a:extLst>
            </p:cNvPr>
            <p:cNvSpPr/>
            <p:nvPr/>
          </p:nvSpPr>
          <p:spPr>
            <a:xfrm>
              <a:off x="400473" y="920416"/>
              <a:ext cx="4941548" cy="37324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 name="TextBox 30">
              <a:extLst>
                <a:ext uri="{FF2B5EF4-FFF2-40B4-BE49-F238E27FC236}">
                  <a16:creationId xmlns:a16="http://schemas.microsoft.com/office/drawing/2014/main" id="{D6DE8899-2EB8-D4CD-406F-718DE9CF6C5B}"/>
                </a:ext>
              </a:extLst>
            </p:cNvPr>
            <p:cNvSpPr txBox="1"/>
            <p:nvPr/>
          </p:nvSpPr>
          <p:spPr>
            <a:xfrm>
              <a:off x="336221" y="963274"/>
              <a:ext cx="5065909" cy="461665"/>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Verdana"/>
                  <a:cs typeface="Verdana"/>
                </a:rPr>
                <a:t>Geometrischer Mittelwert des Plasma-C-Peptid-Spiegels nach Alter bei </a:t>
              </a:r>
              <a:r>
                <a:rPr kumimoji="0" lang="de-DE" sz="1200" b="1" i="0" u="none" strike="noStrike" kern="1200" cap="none" spc="0" normalizeH="0" baseline="0" noProof="0" err="1">
                  <a:ln>
                    <a:noFill/>
                  </a:ln>
                  <a:solidFill>
                    <a:srgbClr val="404040"/>
                  </a:solidFill>
                  <a:effectLst/>
                  <a:uLnTx/>
                  <a:uFillTx/>
                  <a:latin typeface="Verdana"/>
                  <a:ea typeface="Verdana"/>
                  <a:cs typeface="Verdana"/>
                </a:rPr>
                <a:t>klin</a:t>
              </a:r>
              <a:r>
                <a:rPr kumimoji="0" lang="de-DE" sz="1200" b="1" i="0" u="none" strike="noStrike" kern="1200" cap="none" spc="0" normalizeH="0" baseline="0" noProof="0">
                  <a:ln>
                    <a:noFill/>
                  </a:ln>
                  <a:solidFill>
                    <a:srgbClr val="404040"/>
                  </a:solidFill>
                  <a:effectLst/>
                  <a:uLnTx/>
                  <a:uFillTx/>
                  <a:latin typeface="Verdana"/>
                  <a:ea typeface="Verdana"/>
                  <a:cs typeface="Verdana"/>
                </a:rPr>
                <a:t>. T1D-Manifestation und T1D-Dauer</a:t>
              </a:r>
              <a:endParaRPr kumimoji="0" lang="de" sz="1200" b="1" i="0" u="none" strike="noStrike" kern="1200" cap="none" spc="0" normalizeH="0" baseline="30000" noProof="0">
                <a:ln>
                  <a:noFill/>
                </a:ln>
                <a:solidFill>
                  <a:srgbClr val="404040"/>
                </a:solidFill>
                <a:effectLst/>
                <a:uLnTx/>
                <a:uFillTx/>
                <a:latin typeface="Verdana"/>
                <a:ea typeface="Verdana"/>
                <a:cs typeface="Verdana"/>
              </a:endParaRPr>
            </a:p>
          </p:txBody>
        </p:sp>
        <p:pic>
          <p:nvPicPr>
            <p:cNvPr id="4" name="Grafik 3" descr="Ein Bild, das Text, Diagramm, Design enthält.&#10;&#10;Automatisch generierte Beschreibung">
              <a:extLst>
                <a:ext uri="{FF2B5EF4-FFF2-40B4-BE49-F238E27FC236}">
                  <a16:creationId xmlns:a16="http://schemas.microsoft.com/office/drawing/2014/main" id="{8267C384-AFF6-E039-2336-C17A0588D96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56041" y="1556031"/>
              <a:ext cx="4026268" cy="3041047"/>
            </a:xfrm>
            <a:prstGeom prst="rect">
              <a:avLst/>
            </a:prstGeom>
          </p:spPr>
        </p:pic>
        <p:sp>
          <p:nvSpPr>
            <p:cNvPr id="36" name="Textfeld 35">
              <a:extLst>
                <a:ext uri="{FF2B5EF4-FFF2-40B4-BE49-F238E27FC236}">
                  <a16:creationId xmlns:a16="http://schemas.microsoft.com/office/drawing/2014/main" id="{4F6C5FAE-6490-B445-EBD0-CB6976656EA8}"/>
                </a:ext>
              </a:extLst>
            </p:cNvPr>
            <p:cNvSpPr txBox="1"/>
            <p:nvPr/>
          </p:nvSpPr>
          <p:spPr>
            <a:xfrm rot="16200000">
              <a:off x="30764" y="2687571"/>
              <a:ext cx="1426337" cy="400110"/>
            </a:xfrm>
            <a:prstGeom prst="rect">
              <a:avLst/>
            </a:prstGeom>
            <a:solidFill>
              <a:schemeClr val="bg1"/>
            </a:solid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prstClr val="black"/>
                  </a:solidFill>
                  <a:effectLst/>
                  <a:uLnTx/>
                  <a:uFillTx/>
                  <a:latin typeface="Verdana"/>
                  <a:ea typeface="Verdana"/>
                  <a:cs typeface="Arial"/>
                </a:rPr>
                <a:t>C-Peptid-Plasma-Spiegel [pmol/l]</a:t>
              </a:r>
            </a:p>
          </p:txBody>
        </p:sp>
        <p:sp>
          <p:nvSpPr>
            <p:cNvPr id="37" name="Rechteck 36">
              <a:extLst>
                <a:ext uri="{FF2B5EF4-FFF2-40B4-BE49-F238E27FC236}">
                  <a16:creationId xmlns:a16="http://schemas.microsoft.com/office/drawing/2014/main" id="{C57F36B3-515B-5800-FFCD-A4849820FF14}"/>
                </a:ext>
              </a:extLst>
            </p:cNvPr>
            <p:cNvSpPr/>
            <p:nvPr/>
          </p:nvSpPr>
          <p:spPr>
            <a:xfrm>
              <a:off x="2804820" y="1696433"/>
              <a:ext cx="1224936" cy="246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de-DE" sz="1350" b="0" i="0" u="none" strike="noStrike" kern="1200" cap="none" spc="0" normalizeH="0" baseline="0" noProof="0">
                <a:ln>
                  <a:noFill/>
                </a:ln>
                <a:solidFill>
                  <a:prstClr val="white"/>
                </a:solidFill>
                <a:effectLst/>
                <a:uLnTx/>
                <a:uFillTx/>
                <a:latin typeface="Verdana"/>
                <a:ea typeface="Verdana"/>
                <a:cs typeface="Arial"/>
              </a:endParaRPr>
            </a:p>
          </p:txBody>
        </p:sp>
        <p:sp>
          <p:nvSpPr>
            <p:cNvPr id="38" name="Textfeld 37">
              <a:extLst>
                <a:ext uri="{FF2B5EF4-FFF2-40B4-BE49-F238E27FC236}">
                  <a16:creationId xmlns:a16="http://schemas.microsoft.com/office/drawing/2014/main" id="{52DDFBB6-A88D-E21A-402F-8F126489C676}"/>
                </a:ext>
              </a:extLst>
            </p:cNvPr>
            <p:cNvSpPr txBox="1"/>
            <p:nvPr/>
          </p:nvSpPr>
          <p:spPr>
            <a:xfrm rot="1777438">
              <a:off x="2732787" y="1850021"/>
              <a:ext cx="1399742" cy="246221"/>
            </a:xfrm>
            <a:prstGeom prst="rect">
              <a:avLst/>
            </a:prstGeom>
            <a:solidFill>
              <a:schemeClr val="bg1"/>
            </a:solid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prstClr val="black"/>
                  </a:solidFill>
                  <a:effectLst/>
                  <a:uLnTx/>
                  <a:uFillTx/>
                  <a:latin typeface="Verdana"/>
                  <a:ea typeface="Verdana"/>
                  <a:cs typeface="Arial"/>
                </a:rPr>
                <a:t>T1D-Dauer [Jahre]</a:t>
              </a:r>
            </a:p>
          </p:txBody>
        </p:sp>
        <p:sp>
          <p:nvSpPr>
            <p:cNvPr id="39" name="Rechteck 38">
              <a:extLst>
                <a:ext uri="{FF2B5EF4-FFF2-40B4-BE49-F238E27FC236}">
                  <a16:creationId xmlns:a16="http://schemas.microsoft.com/office/drawing/2014/main" id="{5BCD542D-10BC-C654-AC3F-1E5504E00FED}"/>
                </a:ext>
              </a:extLst>
            </p:cNvPr>
            <p:cNvSpPr/>
            <p:nvPr/>
          </p:nvSpPr>
          <p:spPr>
            <a:xfrm>
              <a:off x="991619" y="1520162"/>
              <a:ext cx="1224936" cy="24622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de-DE" sz="1350" b="0" i="0" u="none" strike="noStrike" kern="1200" cap="none" spc="0" normalizeH="0" baseline="0" noProof="0">
                <a:ln>
                  <a:noFill/>
                </a:ln>
                <a:solidFill>
                  <a:prstClr val="white"/>
                </a:solidFill>
                <a:effectLst/>
                <a:uLnTx/>
                <a:uFillTx/>
                <a:latin typeface="Verdana"/>
                <a:ea typeface="Verdana"/>
                <a:cs typeface="Arial"/>
              </a:endParaRPr>
            </a:p>
          </p:txBody>
        </p:sp>
        <p:sp>
          <p:nvSpPr>
            <p:cNvPr id="40" name="Textfeld 39">
              <a:extLst>
                <a:ext uri="{FF2B5EF4-FFF2-40B4-BE49-F238E27FC236}">
                  <a16:creationId xmlns:a16="http://schemas.microsoft.com/office/drawing/2014/main" id="{11F9EF7B-3699-77F9-110B-BA67BAB59DE3}"/>
                </a:ext>
              </a:extLst>
            </p:cNvPr>
            <p:cNvSpPr txBox="1"/>
            <p:nvPr/>
          </p:nvSpPr>
          <p:spPr>
            <a:xfrm rot="20857587">
              <a:off x="609873" y="1675704"/>
              <a:ext cx="2042547" cy="246221"/>
            </a:xfrm>
            <a:prstGeom prst="rect">
              <a:avLst/>
            </a:prstGeom>
            <a:solidFill>
              <a:schemeClr val="bg1"/>
            </a:solidFill>
          </p:spPr>
          <p:txBody>
            <a:bodyPr wrap="non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prstClr val="black"/>
                  </a:solidFill>
                  <a:effectLst/>
                  <a:uLnTx/>
                  <a:uFillTx/>
                  <a:latin typeface="Verdana"/>
                  <a:ea typeface="Verdana"/>
                  <a:cs typeface="Arial"/>
                </a:rPr>
                <a:t>Alter bei T1D-Beginn [Jahre]</a:t>
              </a:r>
            </a:p>
          </p:txBody>
        </p:sp>
        <p:sp>
          <p:nvSpPr>
            <p:cNvPr id="41" name="Textfeld 40">
              <a:extLst>
                <a:ext uri="{FF2B5EF4-FFF2-40B4-BE49-F238E27FC236}">
                  <a16:creationId xmlns:a16="http://schemas.microsoft.com/office/drawing/2014/main" id="{7C5CB6A9-C2C1-75ED-C24F-39427128B341}"/>
                </a:ext>
              </a:extLst>
            </p:cNvPr>
            <p:cNvSpPr txBox="1"/>
            <p:nvPr/>
          </p:nvSpPr>
          <p:spPr>
            <a:xfrm>
              <a:off x="3983537" y="1507704"/>
              <a:ext cx="1338488" cy="400110"/>
            </a:xfrm>
            <a:prstGeom prst="rect">
              <a:avLst/>
            </a:prstGeom>
            <a:solidFill>
              <a:schemeClr val="bg1"/>
            </a:solidFill>
          </p:spPr>
          <p:txBody>
            <a:bodyPr wrap="square" rtlCol="0">
              <a:spAutoFit/>
            </a:bodyPr>
            <a:lstStyle/>
            <a:p>
              <a:pPr marL="0" marR="0" lvl="0" indent="0" algn="ctr" defTabSz="6858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a:ln>
                    <a:noFill/>
                  </a:ln>
                  <a:solidFill>
                    <a:prstClr val="black"/>
                  </a:solidFill>
                  <a:effectLst/>
                  <a:uLnTx/>
                  <a:uFillTx/>
                  <a:latin typeface="Verdana"/>
                  <a:ea typeface="Verdana"/>
                  <a:cs typeface="Arial"/>
                </a:rPr>
                <a:t>C-Peptid-Plasma-Spiegel [pmol/l]</a:t>
              </a:r>
            </a:p>
          </p:txBody>
        </p:sp>
      </p:grpSp>
      <p:sp>
        <p:nvSpPr>
          <p:cNvPr id="44" name="Rechteck 43">
            <a:extLst>
              <a:ext uri="{FF2B5EF4-FFF2-40B4-BE49-F238E27FC236}">
                <a16:creationId xmlns:a16="http://schemas.microsoft.com/office/drawing/2014/main" id="{1F913E17-D427-F3E6-B543-38E6CF95C373}"/>
              </a:ext>
            </a:extLst>
          </p:cNvPr>
          <p:cNvSpPr/>
          <p:nvPr/>
        </p:nvSpPr>
        <p:spPr>
          <a:xfrm>
            <a:off x="502745" y="920416"/>
            <a:ext cx="4921552" cy="3732432"/>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4260882328"/>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6EE605C-F1C2-8CBA-1256-C39DF5CB35F7}"/>
            </a:ext>
          </a:extLst>
        </p:cNvPr>
        <p:cNvGrpSpPr/>
        <p:nvPr/>
      </p:nvGrpSpPr>
      <p:grpSpPr>
        <a:xfrm>
          <a:off x="0" y="0"/>
          <a:ext cx="0" cy="0"/>
          <a:chOff x="0" y="0"/>
          <a:chExt cx="0" cy="0"/>
        </a:xfrm>
      </p:grpSpPr>
      <p:sp>
        <p:nvSpPr>
          <p:cNvPr id="12" name="Textplatzhalter 9">
            <a:extLst>
              <a:ext uri="{FF2B5EF4-FFF2-40B4-BE49-F238E27FC236}">
                <a16:creationId xmlns:a16="http://schemas.microsoft.com/office/drawing/2014/main" id="{17763BEE-8ABB-DA16-2A56-C0BD01275919}"/>
              </a:ext>
            </a:extLst>
          </p:cNvPr>
          <p:cNvSpPr txBox="1">
            <a:spLocks/>
          </p:cNvSpPr>
          <p:nvPr/>
        </p:nvSpPr>
        <p:spPr>
          <a:xfrm>
            <a:off x="314921" y="108863"/>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Das Risiko für DKA bei der Diagnose des T1D nimmt mit zunehmendem Alter ab</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en-US" sz="2000" b="1" i="0" u="none" strike="noStrike" kern="1200" cap="none" spc="0" normalizeH="0" baseline="30000" noProof="0">
              <a:ln>
                <a:noFill/>
              </a:ln>
              <a:solidFill>
                <a:srgbClr val="7030A0"/>
              </a:solidFill>
              <a:effectLst/>
              <a:uLnTx/>
              <a:uFillTx/>
              <a:latin typeface="Verdana"/>
              <a:ea typeface="+mn-ea"/>
              <a:cs typeface="+mn-cs"/>
            </a:endParaRPr>
          </a:p>
        </p:txBody>
      </p:sp>
      <p:sp>
        <p:nvSpPr>
          <p:cNvPr id="27" name="TextBox 26">
            <a:extLst>
              <a:ext uri="{FF2B5EF4-FFF2-40B4-BE49-F238E27FC236}">
                <a16:creationId xmlns:a16="http://schemas.microsoft.com/office/drawing/2014/main" id="{1BEADD8D-695D-C0A6-EAA3-EA0867FDB4DF}"/>
              </a:ext>
            </a:extLst>
          </p:cNvPr>
          <p:cNvSpPr txBox="1"/>
          <p:nvPr/>
        </p:nvSpPr>
        <p:spPr>
          <a:xfrm>
            <a:off x="918022" y="1130869"/>
            <a:ext cx="7307956" cy="461665"/>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mn-cs"/>
              </a:rPr>
              <a:t>06/2016–09/2017: DKA-Inzidenz bei US-Patient*innen zum Zeitpunkt der (klinischen) T1D-Diagnose im Stadium 3, nach Alter bei der Diagnose</a:t>
            </a:r>
            <a:r>
              <a:rPr kumimoji="0" lang="de-DE" sz="1200" b="1" i="0" u="none" strike="noStrike" kern="1200" cap="none" spc="0" normalizeH="0" baseline="30000" noProof="0">
                <a:ln>
                  <a:noFill/>
                </a:ln>
                <a:solidFill>
                  <a:srgbClr val="404040"/>
                </a:solidFill>
                <a:effectLst/>
                <a:uLnTx/>
                <a:uFillTx/>
                <a:latin typeface="Verdana"/>
                <a:ea typeface="+mn-ea"/>
                <a:cs typeface="+mn-cs"/>
              </a:rPr>
              <a:t>1</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grpSp>
        <p:nvGrpSpPr>
          <p:cNvPr id="5" name="Group 4">
            <a:extLst>
              <a:ext uri="{FF2B5EF4-FFF2-40B4-BE49-F238E27FC236}">
                <a16:creationId xmlns:a16="http://schemas.microsoft.com/office/drawing/2014/main" id="{7A218A47-2E6B-35D2-CB62-C7FD2F8AAF47}"/>
              </a:ext>
            </a:extLst>
          </p:cNvPr>
          <p:cNvGrpSpPr/>
          <p:nvPr/>
        </p:nvGrpSpPr>
        <p:grpSpPr>
          <a:xfrm>
            <a:off x="1581797" y="1592533"/>
            <a:ext cx="6110609" cy="2840207"/>
            <a:chOff x="4020716" y="1167255"/>
            <a:chExt cx="4838209" cy="3396546"/>
          </a:xfrm>
        </p:grpSpPr>
        <p:graphicFrame>
          <p:nvGraphicFramePr>
            <p:cNvPr id="23" name="Chart 22">
              <a:extLst>
                <a:ext uri="{FF2B5EF4-FFF2-40B4-BE49-F238E27FC236}">
                  <a16:creationId xmlns:a16="http://schemas.microsoft.com/office/drawing/2014/main" id="{6C6D3093-A843-EB1A-D519-36B567675CA6}"/>
                </a:ext>
              </a:extLst>
            </p:cNvPr>
            <p:cNvGraphicFramePr/>
            <p:nvPr/>
          </p:nvGraphicFramePr>
          <p:xfrm>
            <a:off x="4446716" y="1382992"/>
            <a:ext cx="4412209" cy="2904762"/>
          </p:xfrm>
          <a:graphic>
            <a:graphicData uri="http://schemas.openxmlformats.org/drawingml/2006/chart">
              <c:chart xmlns:c="http://schemas.openxmlformats.org/drawingml/2006/chart" xmlns:r="http://schemas.openxmlformats.org/officeDocument/2006/relationships" r:id="rId4"/>
            </a:graphicData>
          </a:graphic>
        </p:graphicFrame>
        <p:sp>
          <p:nvSpPr>
            <p:cNvPr id="25" name="TextBox 24">
              <a:extLst>
                <a:ext uri="{FF2B5EF4-FFF2-40B4-BE49-F238E27FC236}">
                  <a16:creationId xmlns:a16="http://schemas.microsoft.com/office/drawing/2014/main" id="{ED6A8232-B507-1347-64DC-3910A9162DCF}"/>
                </a:ext>
              </a:extLst>
            </p:cNvPr>
            <p:cNvSpPr txBox="1"/>
            <p:nvPr/>
          </p:nvSpPr>
          <p:spPr>
            <a:xfrm>
              <a:off x="5418080" y="4287754"/>
              <a:ext cx="2589666" cy="276047"/>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mn-cs"/>
                </a:rPr>
                <a:t>Alter zum Zeitpunkt der Manifestation [Jahre]</a:t>
              </a:r>
            </a:p>
          </p:txBody>
        </p:sp>
        <p:sp>
          <p:nvSpPr>
            <p:cNvPr id="26" name="TextBox 25">
              <a:extLst>
                <a:ext uri="{FF2B5EF4-FFF2-40B4-BE49-F238E27FC236}">
                  <a16:creationId xmlns:a16="http://schemas.microsoft.com/office/drawing/2014/main" id="{5DD78941-E49F-D28D-C029-8286AFAB5C3F}"/>
                </a:ext>
              </a:extLst>
            </p:cNvPr>
            <p:cNvSpPr txBox="1"/>
            <p:nvPr/>
          </p:nvSpPr>
          <p:spPr>
            <a:xfrm rot="16200000">
              <a:off x="2563590" y="2624381"/>
              <a:ext cx="3206679" cy="292427"/>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900" b="0" i="0" u="none" strike="noStrike" kern="1200" cap="none" spc="0" normalizeH="0" baseline="0" noProof="0">
                  <a:ln>
                    <a:noFill/>
                  </a:ln>
                  <a:solidFill>
                    <a:srgbClr val="404040"/>
                  </a:solidFill>
                  <a:effectLst/>
                  <a:uLnTx/>
                  <a:uFillTx/>
                  <a:latin typeface="Verdana"/>
                  <a:ea typeface="+mn-ea"/>
                  <a:cs typeface="+mn-cs"/>
                </a:rPr>
                <a:t>Patienten mit DKA zum Zeitpunkt der (klinischen) T1D-Diagnose Stadium 3</a:t>
              </a:r>
              <a:r>
                <a:rPr kumimoji="0" lang="en-US" sz="900" b="0" i="0" u="none" strike="noStrike" kern="1200" cap="none" spc="0" normalizeH="0" baseline="0" noProof="0">
                  <a:ln>
                    <a:noFill/>
                  </a:ln>
                  <a:solidFill>
                    <a:srgbClr val="404040"/>
                  </a:solidFill>
                  <a:effectLst/>
                  <a:uLnTx/>
                  <a:uFillTx/>
                  <a:latin typeface="Verdana"/>
                  <a:ea typeface="+mn-ea"/>
                  <a:cs typeface="+mn-cs"/>
                </a:rPr>
                <a:t> [%]</a:t>
              </a:r>
            </a:p>
          </p:txBody>
        </p:sp>
        <p:cxnSp>
          <p:nvCxnSpPr>
            <p:cNvPr id="29" name="Straight Connector 28">
              <a:extLst>
                <a:ext uri="{FF2B5EF4-FFF2-40B4-BE49-F238E27FC236}">
                  <a16:creationId xmlns:a16="http://schemas.microsoft.com/office/drawing/2014/main" id="{EC53FEC3-6D07-5AEF-06F9-33BAA3170EBB}"/>
                </a:ext>
              </a:extLst>
            </p:cNvPr>
            <p:cNvCxnSpPr>
              <a:cxnSpLocks/>
            </p:cNvCxnSpPr>
            <p:nvPr/>
          </p:nvCxnSpPr>
          <p:spPr>
            <a:xfrm>
              <a:off x="5122051" y="1648163"/>
              <a:ext cx="323196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0" name="TextBox 29">
              <a:extLst>
                <a:ext uri="{FF2B5EF4-FFF2-40B4-BE49-F238E27FC236}">
                  <a16:creationId xmlns:a16="http://schemas.microsoft.com/office/drawing/2014/main" id="{1BE19EB3-81D8-85F6-F2EC-E63874911D34}"/>
                </a:ext>
              </a:extLst>
            </p:cNvPr>
            <p:cNvSpPr txBox="1"/>
            <p:nvPr/>
          </p:nvSpPr>
          <p:spPr>
            <a:xfrm>
              <a:off x="5840598" y="1266352"/>
              <a:ext cx="1805935" cy="276047"/>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en-US" sz="900" b="0" i="0" u="none" strike="noStrike" kern="1200" cap="none" spc="0" normalizeH="0" baseline="0" noProof="0">
                  <a:ln>
                    <a:noFill/>
                  </a:ln>
                  <a:solidFill>
                    <a:srgbClr val="404040"/>
                  </a:solidFill>
                  <a:effectLst/>
                  <a:uLnTx/>
                  <a:uFillTx/>
                  <a:latin typeface="Verdana"/>
                  <a:ea typeface="+mn-ea"/>
                  <a:cs typeface="+mn-cs"/>
                </a:rPr>
                <a:t>p &lt; 0,001*</a:t>
              </a:r>
              <a:endParaRPr kumimoji="0" lang="en-US" sz="900" b="0" i="0" u="none" strike="noStrike" kern="1200" cap="none" spc="0" normalizeH="0" baseline="30000" noProof="0">
                <a:ln>
                  <a:noFill/>
                </a:ln>
                <a:solidFill>
                  <a:srgbClr val="404040"/>
                </a:solidFill>
                <a:effectLst/>
                <a:uLnTx/>
                <a:uFillTx/>
                <a:latin typeface="Verdana"/>
                <a:ea typeface="+mn-ea"/>
                <a:cs typeface="+mn-cs"/>
              </a:endParaRPr>
            </a:p>
          </p:txBody>
        </p:sp>
      </p:grpSp>
      <p:sp>
        <p:nvSpPr>
          <p:cNvPr id="3" name="Footer Placeholder 4">
            <a:extLst>
              <a:ext uri="{FF2B5EF4-FFF2-40B4-BE49-F238E27FC236}">
                <a16:creationId xmlns:a16="http://schemas.microsoft.com/office/drawing/2014/main" id="{1E6D2479-8DE5-02AA-CE6C-798B4B2F91E5}"/>
              </a:ext>
            </a:extLst>
          </p:cNvPr>
          <p:cNvSpPr txBox="1">
            <a:spLocks/>
          </p:cNvSpPr>
          <p:nvPr/>
        </p:nvSpPr>
        <p:spPr>
          <a:xfrm>
            <a:off x="357740" y="4643865"/>
            <a:ext cx="8143538" cy="333792"/>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DKA: Diabetische Ketoazidose; T1D: Typ-1-Diabetes. * p-Wert </a:t>
            </a:r>
            <a:r>
              <a:rPr kumimoji="0" lang="de-DE" sz="600" b="0" i="0" u="none" strike="noStrike" kern="1200" cap="none" spc="0" normalizeH="0" baseline="0" noProof="0">
                <a:ln>
                  <a:noFill/>
                </a:ln>
                <a:solidFill>
                  <a:srgbClr val="404040"/>
                </a:solidFill>
                <a:effectLst/>
                <a:uLnTx/>
                <a:uFillTx/>
                <a:latin typeface="Verdana"/>
                <a:ea typeface="+mn-ea"/>
                <a:cs typeface="Arial"/>
              </a:rPr>
              <a:t>bestimmt</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durch multivariable logistische Regressionsmodelle, bereinigt um demografische Merkmale und Zeit zwischen Aufnahme in die Studie und Diagnose.</a:t>
            </a:r>
            <a:r>
              <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rPr>
              <a:t>1</a:t>
            </a:r>
          </a:p>
        </p:txBody>
      </p:sp>
      <p:sp>
        <p:nvSpPr>
          <p:cNvPr id="10" name="TextBox 3037">
            <a:extLst>
              <a:ext uri="{FF2B5EF4-FFF2-40B4-BE49-F238E27FC236}">
                <a16:creationId xmlns:a16="http://schemas.microsoft.com/office/drawing/2014/main" id="{2E41363C-A967-D231-C5B7-1813C28C79C7}"/>
              </a:ext>
            </a:extLst>
          </p:cNvPr>
          <p:cNvSpPr txBox="1"/>
          <p:nvPr/>
        </p:nvSpPr>
        <p:spPr>
          <a:xfrm>
            <a:off x="314921" y="4942793"/>
            <a:ext cx="8229177"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Casu A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 Med </a:t>
            </a:r>
            <a:r>
              <a:rPr kumimoji="0" lang="da-DK" sz="600" b="0" i="0" u="none" strike="noStrike" kern="1200" cap="none" spc="0" normalizeH="0" baseline="0" noProof="0">
                <a:ln>
                  <a:noFill/>
                </a:ln>
                <a:solidFill>
                  <a:srgbClr val="404040"/>
                </a:solidFill>
                <a:effectLst/>
                <a:uLnTx/>
                <a:uFillTx/>
                <a:latin typeface="Verdana"/>
                <a:ea typeface="Arial"/>
                <a:cs typeface="Arial"/>
              </a:rPr>
              <a:t>2020; 37: 2109</a:t>
            </a:r>
            <a:r>
              <a:rPr kumimoji="0" lang="pt-BR" sz="600" b="0" i="0" u="none" strike="noStrike" kern="1200" cap="none" spc="0" normalizeH="0" baseline="0" noProof="0">
                <a:ln>
                  <a:noFill/>
                </a:ln>
                <a:solidFill>
                  <a:srgbClr val="404040"/>
                </a:solidFill>
                <a:effectLst/>
                <a:uLnTx/>
                <a:uFillTx/>
                <a:latin typeface="Verdana"/>
                <a:ea typeface="+mn-ea"/>
                <a:cs typeface="+mn-cs"/>
              </a:rPr>
              <a:t>–</a:t>
            </a:r>
            <a:r>
              <a:rPr kumimoji="0" lang="da-DK" sz="600" b="0" i="0" u="none" strike="noStrike" kern="1200" cap="none" spc="0" normalizeH="0" baseline="0" noProof="0">
                <a:ln>
                  <a:noFill/>
                </a:ln>
                <a:solidFill>
                  <a:srgbClr val="404040"/>
                </a:solidFill>
                <a:effectLst/>
                <a:uLnTx/>
                <a:uFillTx/>
                <a:latin typeface="Verdana"/>
                <a:ea typeface="Arial"/>
                <a:cs typeface="Arial"/>
              </a:rPr>
              <a:t>15.</a:t>
            </a:r>
          </a:p>
        </p:txBody>
      </p:sp>
    </p:spTree>
    <p:extLst>
      <p:ext uri="{BB962C8B-B14F-4D97-AF65-F5344CB8AC3E}">
        <p14:creationId xmlns:p14="http://schemas.microsoft.com/office/powerpoint/2010/main" val="175868652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342D2C0-5F1F-F7C2-ACC5-DE40533E7008}"/>
            </a:ext>
          </a:extLst>
        </p:cNvPr>
        <p:cNvGrpSpPr/>
        <p:nvPr/>
      </p:nvGrpSpPr>
      <p:grpSpPr>
        <a:xfrm>
          <a:off x="0" y="0"/>
          <a:ext cx="0" cy="0"/>
          <a:chOff x="0" y="0"/>
          <a:chExt cx="0" cy="0"/>
        </a:xfrm>
      </p:grpSpPr>
      <p:sp>
        <p:nvSpPr>
          <p:cNvPr id="12" name="Textplatzhalter 9">
            <a:extLst>
              <a:ext uri="{FF2B5EF4-FFF2-40B4-BE49-F238E27FC236}">
                <a16:creationId xmlns:a16="http://schemas.microsoft.com/office/drawing/2014/main" id="{F4AE863D-E5CA-8B07-E62D-592CB2383698}"/>
              </a:ext>
            </a:extLst>
          </p:cNvPr>
          <p:cNvSpPr txBox="1">
            <a:spLocks/>
          </p:cNvSpPr>
          <p:nvPr/>
        </p:nvSpPr>
        <p:spPr>
          <a:xfrm>
            <a:off x="336309" y="114210"/>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Auftreten von T1D (definiert durch schweren Insulin-mangel und C-Peptid) nach 30. Lebensjahr</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baseline="0" noProof="0">
                <a:ln>
                  <a:noFill/>
                </a:ln>
                <a:solidFill>
                  <a:srgbClr val="7030A0"/>
                </a:solidFill>
                <a:effectLst/>
                <a:uLnTx/>
                <a:uFillTx/>
                <a:latin typeface="Verdana"/>
                <a:ea typeface="+mn-ea"/>
                <a:cs typeface="+mn-cs"/>
              </a:rPr>
              <a:t>*</a:t>
            </a:r>
            <a:endParaRPr kumimoji="0" lang="en-US" sz="2000" b="1" i="0" u="none" strike="noStrike" kern="1200" cap="none" spc="0" normalizeH="0" baseline="0" noProof="0">
              <a:ln>
                <a:noFill/>
              </a:ln>
              <a:solidFill>
                <a:srgbClr val="7030A0"/>
              </a:solidFill>
              <a:effectLst/>
              <a:uLnTx/>
              <a:uFillTx/>
              <a:latin typeface="Verdana"/>
              <a:ea typeface="+mn-ea"/>
              <a:cs typeface="+mn-cs"/>
            </a:endParaRPr>
          </a:p>
        </p:txBody>
      </p:sp>
      <p:sp>
        <p:nvSpPr>
          <p:cNvPr id="33" name="Rechteck 32">
            <a:extLst>
              <a:ext uri="{FF2B5EF4-FFF2-40B4-BE49-F238E27FC236}">
                <a16:creationId xmlns:a16="http://schemas.microsoft.com/office/drawing/2014/main" id="{67817E58-5D80-4ED1-9E96-B6EF7CFAD004}"/>
              </a:ext>
            </a:extLst>
          </p:cNvPr>
          <p:cNvSpPr/>
          <p:nvPr/>
        </p:nvSpPr>
        <p:spPr>
          <a:xfrm>
            <a:off x="445167" y="861381"/>
            <a:ext cx="5895475" cy="381288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 name="Footer Placeholder 4">
            <a:extLst>
              <a:ext uri="{FF2B5EF4-FFF2-40B4-BE49-F238E27FC236}">
                <a16:creationId xmlns:a16="http://schemas.microsoft.com/office/drawing/2014/main" id="{A4E9288A-CECA-175B-A347-1BBCEFC8A8CC}"/>
              </a:ext>
            </a:extLst>
          </p:cNvPr>
          <p:cNvSpPr txBox="1">
            <a:spLocks/>
          </p:cNvSpPr>
          <p:nvPr/>
        </p:nvSpPr>
        <p:spPr>
          <a:xfrm>
            <a:off x="357699" y="4708334"/>
            <a:ext cx="8405172" cy="333792"/>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Tabelle modifiziert nach Thomas NJ 2019</a:t>
            </a:r>
            <a:r>
              <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rPr>
              <a:t>1</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BMI: Body-Mass-Index; C-Peptid: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connecting</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peptide</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Verbindungspeptid; DARE: Diabetes Alliance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for</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Research in England;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diagn</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diagnostiziert;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IAk</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Inselautoantikörper; LJ: Lebensjahr; T1D: Typ-1-Diabetes; T1DGRS: T1D genetischer Risikoscore; T2D: Typ-2-Diabetes; WTCCC: Wellcome Trust Case Control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Consortium</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 583 insulinbehandelte Diabetespatienten aus der DARE-Kohorte, die nach dem 30. LJ diagnostiziert wurden verglichen mit 220 T1D-Patienten mit Diagnose vor dem 30. LJ.</a:t>
            </a:r>
            <a:r>
              <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rPr>
              <a:t>1</a:t>
            </a:r>
          </a:p>
        </p:txBody>
      </p:sp>
      <p:sp>
        <p:nvSpPr>
          <p:cNvPr id="10" name="TextBox 3037">
            <a:extLst>
              <a:ext uri="{FF2B5EF4-FFF2-40B4-BE49-F238E27FC236}">
                <a16:creationId xmlns:a16="http://schemas.microsoft.com/office/drawing/2014/main" id="{8AD01D3C-C84D-55CC-8DB3-D9CBFC9DD127}"/>
              </a:ext>
            </a:extLst>
          </p:cNvPr>
          <p:cNvSpPr txBox="1"/>
          <p:nvPr/>
        </p:nvSpPr>
        <p:spPr>
          <a:xfrm>
            <a:off x="329691" y="4962548"/>
            <a:ext cx="8229177"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Thomas NJ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Diabetologia </a:t>
            </a:r>
            <a:r>
              <a:rPr kumimoji="0" lang="da-DK" sz="600" b="0" i="0" u="none" strike="noStrike" kern="1200" cap="none" spc="0" normalizeH="0" baseline="0" noProof="0">
                <a:ln>
                  <a:noFill/>
                </a:ln>
                <a:solidFill>
                  <a:srgbClr val="404040"/>
                </a:solidFill>
                <a:effectLst/>
                <a:uLnTx/>
                <a:uFillTx/>
                <a:latin typeface="Verdana"/>
                <a:ea typeface="Arial"/>
                <a:cs typeface="Arial"/>
              </a:rPr>
              <a:t>2019; 62: 1167</a:t>
            </a:r>
            <a:r>
              <a:rPr kumimoji="0" lang="pt-BR" sz="600" b="0" i="0" u="none" strike="noStrike" kern="1200" cap="none" spc="0" normalizeH="0" baseline="0" noProof="0">
                <a:ln>
                  <a:noFill/>
                </a:ln>
                <a:solidFill>
                  <a:srgbClr val="404040"/>
                </a:solidFill>
                <a:effectLst/>
                <a:uLnTx/>
                <a:uFillTx/>
                <a:latin typeface="Verdana"/>
                <a:ea typeface="+mn-ea"/>
                <a:cs typeface="+mn-cs"/>
              </a:rPr>
              <a:t>–</a:t>
            </a:r>
            <a:r>
              <a:rPr kumimoji="0" lang="da-DK" sz="600" b="0" i="0" u="none" strike="noStrike" kern="1200" cap="none" spc="0" normalizeH="0" baseline="0" noProof="0">
                <a:ln>
                  <a:noFill/>
                </a:ln>
                <a:solidFill>
                  <a:srgbClr val="404040"/>
                </a:solidFill>
                <a:effectLst/>
                <a:uLnTx/>
                <a:uFillTx/>
                <a:latin typeface="Verdana"/>
                <a:ea typeface="Arial"/>
                <a:cs typeface="Arial"/>
              </a:rPr>
              <a:t>72.</a:t>
            </a:r>
          </a:p>
        </p:txBody>
      </p:sp>
      <p:pic>
        <p:nvPicPr>
          <p:cNvPr id="4" name="Grafik 3" descr="Ein Bild, das Text, Screenshot, Zahl, Karte Menü enthält.&#10;&#10;KI-generierte Inhalte können fehlerhaft sein.">
            <a:extLst>
              <a:ext uri="{FF2B5EF4-FFF2-40B4-BE49-F238E27FC236}">
                <a16:creationId xmlns:a16="http://schemas.microsoft.com/office/drawing/2014/main" id="{E720FF39-A440-BA2C-FDC7-865D8E87BEC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10756" y="1353939"/>
            <a:ext cx="5763712" cy="3276154"/>
          </a:xfrm>
          <a:prstGeom prst="rect">
            <a:avLst/>
          </a:prstGeom>
        </p:spPr>
      </p:pic>
      <p:sp>
        <p:nvSpPr>
          <p:cNvPr id="6" name="TextBox 26">
            <a:extLst>
              <a:ext uri="{FF2B5EF4-FFF2-40B4-BE49-F238E27FC236}">
                <a16:creationId xmlns:a16="http://schemas.microsoft.com/office/drawing/2014/main" id="{60837D68-0113-67DC-96DB-5744B91985BB}"/>
              </a:ext>
            </a:extLst>
          </p:cNvPr>
          <p:cNvSpPr txBox="1"/>
          <p:nvPr/>
        </p:nvSpPr>
        <p:spPr>
          <a:xfrm>
            <a:off x="510756" y="861381"/>
            <a:ext cx="5763712" cy="461665"/>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mn-cs"/>
              </a:rPr>
              <a:t>Vergleich der Charakteristika der Teilnehmer nach Diabetesklassifikation und Alter bei Diagnose</a:t>
            </a:r>
            <a:r>
              <a:rPr kumimoji="0" lang="de-DE" sz="1200" b="1" i="0" u="none" strike="noStrike" kern="1200" cap="none" spc="0" normalizeH="0" baseline="30000" noProof="0">
                <a:ln>
                  <a:noFill/>
                </a:ln>
                <a:solidFill>
                  <a:srgbClr val="404040"/>
                </a:solidFill>
                <a:effectLst/>
                <a:uLnTx/>
                <a:uFillTx/>
                <a:latin typeface="Verdana"/>
                <a:ea typeface="+mn-ea"/>
                <a:cs typeface="+mn-cs"/>
              </a:rPr>
              <a:t>1</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sp>
        <p:nvSpPr>
          <p:cNvPr id="7" name="Textfeld 6">
            <a:extLst>
              <a:ext uri="{FF2B5EF4-FFF2-40B4-BE49-F238E27FC236}">
                <a16:creationId xmlns:a16="http://schemas.microsoft.com/office/drawing/2014/main" id="{66D2F46E-4F11-F4ED-B604-E9BBB87CC113}"/>
              </a:ext>
            </a:extLst>
          </p:cNvPr>
          <p:cNvSpPr txBox="1"/>
          <p:nvPr/>
        </p:nvSpPr>
        <p:spPr>
          <a:xfrm>
            <a:off x="2034176" y="1460521"/>
            <a:ext cx="786997" cy="471283"/>
          </a:xfrm>
          <a:prstGeom prst="rect">
            <a:avLst/>
          </a:prstGeom>
          <a:solidFill>
            <a:schemeClr val="bg1"/>
          </a:solidFill>
        </p:spPr>
        <p:txBody>
          <a:bodyPr wrap="square" lIns="0" tIns="0" rIns="0" bIns="0" rtlCol="0">
            <a:spAutoFit/>
          </a:bodyPr>
          <a:lstStyle/>
          <a:p>
            <a:pPr>
              <a:lnSpc>
                <a:spcPct val="75000"/>
              </a:lnSpc>
            </a:pPr>
            <a:r>
              <a:rPr lang="de-DE" sz="1000">
                <a:latin typeface="Aparajita" panose="02020603050405020304" pitchFamily="18" charset="0"/>
                <a:cs typeface="Aparajita" panose="02020603050405020304" pitchFamily="18" charset="0"/>
              </a:rPr>
              <a:t>T1D </a:t>
            </a:r>
            <a:r>
              <a:rPr lang="de-DE" sz="1000" err="1">
                <a:latin typeface="Aparajita" panose="02020603050405020304" pitchFamily="18" charset="0"/>
                <a:cs typeface="Aparajita" panose="02020603050405020304" pitchFamily="18" charset="0"/>
              </a:rPr>
              <a:t>diagn</a:t>
            </a:r>
            <a:r>
              <a:rPr lang="de-DE" sz="1000">
                <a:latin typeface="Aparajita" panose="02020603050405020304" pitchFamily="18" charset="0"/>
                <a:cs typeface="Aparajita" panose="02020603050405020304" pitchFamily="18" charset="0"/>
              </a:rPr>
              <a:t>. &gt; 30</a:t>
            </a:r>
          </a:p>
          <a:p>
            <a:pPr>
              <a:lnSpc>
                <a:spcPct val="75000"/>
              </a:lnSpc>
            </a:pPr>
            <a:r>
              <a:rPr lang="de-DE" sz="1000">
                <a:latin typeface="Aparajita" panose="02020603050405020304" pitchFamily="18" charset="0"/>
                <a:cs typeface="Aparajita" panose="02020603050405020304" pitchFamily="18" charset="0"/>
              </a:rPr>
              <a:t>(C-Peptid &lt; 200</a:t>
            </a:r>
          </a:p>
          <a:p>
            <a:pPr>
              <a:lnSpc>
                <a:spcPct val="75000"/>
              </a:lnSpc>
            </a:pPr>
            <a:r>
              <a:rPr lang="de-DE" sz="1000">
                <a:latin typeface="Aparajita" panose="02020603050405020304" pitchFamily="18" charset="0"/>
                <a:cs typeface="Aparajita" panose="02020603050405020304" pitchFamily="18" charset="0"/>
              </a:rPr>
              <a:t>pmol/l, Zeit zum Insulin &lt; 3 Jahre)</a:t>
            </a:r>
          </a:p>
        </p:txBody>
      </p:sp>
      <p:sp>
        <p:nvSpPr>
          <p:cNvPr id="8" name="Textfeld 7">
            <a:extLst>
              <a:ext uri="{FF2B5EF4-FFF2-40B4-BE49-F238E27FC236}">
                <a16:creationId xmlns:a16="http://schemas.microsoft.com/office/drawing/2014/main" id="{05572072-DED2-05A2-4999-6712C2082B38}"/>
              </a:ext>
            </a:extLst>
          </p:cNvPr>
          <p:cNvSpPr txBox="1"/>
          <p:nvPr/>
        </p:nvSpPr>
        <p:spPr>
          <a:xfrm>
            <a:off x="2879673" y="1460521"/>
            <a:ext cx="786997" cy="355867"/>
          </a:xfrm>
          <a:prstGeom prst="rect">
            <a:avLst/>
          </a:prstGeom>
          <a:solidFill>
            <a:schemeClr val="bg1"/>
          </a:solidFill>
        </p:spPr>
        <p:txBody>
          <a:bodyPr wrap="square" lIns="0" tIns="0" rIns="0" bIns="0" rtlCol="0">
            <a:spAutoFit/>
          </a:bodyPr>
          <a:lstStyle/>
          <a:p>
            <a:pPr>
              <a:lnSpc>
                <a:spcPct val="75000"/>
              </a:lnSpc>
            </a:pPr>
            <a:r>
              <a:rPr lang="de-DE" sz="1000">
                <a:latin typeface="Aparajita" panose="02020603050405020304" pitchFamily="18" charset="0"/>
                <a:cs typeface="Aparajita" panose="02020603050405020304" pitchFamily="18" charset="0"/>
              </a:rPr>
              <a:t>T2D </a:t>
            </a:r>
            <a:r>
              <a:rPr lang="de-DE" sz="1000" err="1">
                <a:latin typeface="Aparajita" panose="02020603050405020304" pitchFamily="18" charset="0"/>
                <a:cs typeface="Aparajita" panose="02020603050405020304" pitchFamily="18" charset="0"/>
              </a:rPr>
              <a:t>diagn</a:t>
            </a:r>
            <a:r>
              <a:rPr lang="de-DE" sz="1000">
                <a:latin typeface="Aparajita" panose="02020603050405020304" pitchFamily="18" charset="0"/>
                <a:cs typeface="Aparajita" panose="02020603050405020304" pitchFamily="18" charset="0"/>
              </a:rPr>
              <a:t>. &gt; 30</a:t>
            </a:r>
          </a:p>
          <a:p>
            <a:pPr>
              <a:lnSpc>
                <a:spcPct val="75000"/>
              </a:lnSpc>
            </a:pPr>
            <a:r>
              <a:rPr lang="de-DE" sz="1000">
                <a:latin typeface="Aparajita" panose="02020603050405020304" pitchFamily="18" charset="0"/>
                <a:cs typeface="Aparajita" panose="02020603050405020304" pitchFamily="18" charset="0"/>
              </a:rPr>
              <a:t>(C-Peptid </a:t>
            </a:r>
          </a:p>
          <a:p>
            <a:pPr>
              <a:lnSpc>
                <a:spcPct val="75000"/>
              </a:lnSpc>
            </a:pPr>
            <a:r>
              <a:rPr lang="de-DE" sz="1000">
                <a:latin typeface="Aparajita" panose="02020603050405020304" pitchFamily="18" charset="0"/>
                <a:ea typeface="Verdana" panose="020B0604030504040204" pitchFamily="34" charset="0"/>
                <a:cs typeface="Aparajita" panose="02020603050405020304" pitchFamily="18" charset="0"/>
              </a:rPr>
              <a:t>≥</a:t>
            </a:r>
            <a:r>
              <a:rPr lang="de-DE" sz="1000">
                <a:latin typeface="Aparajita" panose="02020603050405020304" pitchFamily="18" charset="0"/>
                <a:cs typeface="Aparajita" panose="02020603050405020304" pitchFamily="18" charset="0"/>
              </a:rPr>
              <a:t> 600 pmol/l)</a:t>
            </a:r>
          </a:p>
        </p:txBody>
      </p:sp>
      <p:sp>
        <p:nvSpPr>
          <p:cNvPr id="9" name="Textfeld 8">
            <a:extLst>
              <a:ext uri="{FF2B5EF4-FFF2-40B4-BE49-F238E27FC236}">
                <a16:creationId xmlns:a16="http://schemas.microsoft.com/office/drawing/2014/main" id="{B4E19BE4-9A3A-45D8-065A-427F17405301}"/>
              </a:ext>
            </a:extLst>
          </p:cNvPr>
          <p:cNvSpPr txBox="1"/>
          <p:nvPr/>
        </p:nvSpPr>
        <p:spPr>
          <a:xfrm>
            <a:off x="3725170" y="1453433"/>
            <a:ext cx="786997" cy="471283"/>
          </a:xfrm>
          <a:prstGeom prst="rect">
            <a:avLst/>
          </a:prstGeom>
          <a:solidFill>
            <a:schemeClr val="bg1"/>
          </a:solidFill>
        </p:spPr>
        <p:txBody>
          <a:bodyPr wrap="square" lIns="0" tIns="0" rIns="0" bIns="0" rtlCol="0">
            <a:spAutoFit/>
          </a:bodyPr>
          <a:lstStyle/>
          <a:p>
            <a:pPr>
              <a:lnSpc>
                <a:spcPct val="75000"/>
              </a:lnSpc>
            </a:pPr>
            <a:r>
              <a:rPr lang="de-DE" sz="1000">
                <a:latin typeface="Aparajita" panose="02020603050405020304" pitchFamily="18" charset="0"/>
                <a:cs typeface="Aparajita" panose="02020603050405020304" pitchFamily="18" charset="0"/>
              </a:rPr>
              <a:t>T1D </a:t>
            </a:r>
            <a:r>
              <a:rPr lang="de-DE" sz="1000" err="1">
                <a:latin typeface="Aparajita" panose="02020603050405020304" pitchFamily="18" charset="0"/>
                <a:cs typeface="Aparajita" panose="02020603050405020304" pitchFamily="18" charset="0"/>
              </a:rPr>
              <a:t>diagn</a:t>
            </a:r>
            <a:r>
              <a:rPr lang="de-DE" sz="1000">
                <a:latin typeface="Aparajita" panose="02020603050405020304" pitchFamily="18" charset="0"/>
                <a:cs typeface="Aparajita" panose="02020603050405020304" pitchFamily="18" charset="0"/>
              </a:rPr>
              <a:t>. </a:t>
            </a:r>
            <a:r>
              <a:rPr lang="de-DE" sz="1000">
                <a:latin typeface="Aparajita" panose="02020603050405020304" pitchFamily="18" charset="0"/>
                <a:ea typeface="Verdana" panose="020B0604030504040204" pitchFamily="34" charset="0"/>
                <a:cs typeface="Aparajita" panose="02020603050405020304" pitchFamily="18" charset="0"/>
              </a:rPr>
              <a:t>≤</a:t>
            </a:r>
            <a:r>
              <a:rPr lang="de-DE" sz="1000">
                <a:latin typeface="Aparajita" panose="02020603050405020304" pitchFamily="18" charset="0"/>
                <a:cs typeface="Aparajita" panose="02020603050405020304" pitchFamily="18" charset="0"/>
              </a:rPr>
              <a:t> 30</a:t>
            </a:r>
          </a:p>
          <a:p>
            <a:pPr>
              <a:lnSpc>
                <a:spcPct val="75000"/>
              </a:lnSpc>
            </a:pPr>
            <a:r>
              <a:rPr lang="de-DE" sz="1000">
                <a:latin typeface="Aparajita" panose="02020603050405020304" pitchFamily="18" charset="0"/>
                <a:cs typeface="Aparajita" panose="02020603050405020304" pitchFamily="18" charset="0"/>
              </a:rPr>
              <a:t>(C-Peptid &lt; 200</a:t>
            </a:r>
          </a:p>
          <a:p>
            <a:pPr>
              <a:lnSpc>
                <a:spcPct val="75000"/>
              </a:lnSpc>
            </a:pPr>
            <a:r>
              <a:rPr lang="de-DE" sz="1000">
                <a:latin typeface="Aparajita" panose="02020603050405020304" pitchFamily="18" charset="0"/>
                <a:cs typeface="Aparajita" panose="02020603050405020304" pitchFamily="18" charset="0"/>
              </a:rPr>
              <a:t>pmol/l, Zeit zum Insulin &lt; 3 Jahre)</a:t>
            </a:r>
          </a:p>
        </p:txBody>
      </p:sp>
      <p:sp>
        <p:nvSpPr>
          <p:cNvPr id="11" name="Textfeld 10">
            <a:extLst>
              <a:ext uri="{FF2B5EF4-FFF2-40B4-BE49-F238E27FC236}">
                <a16:creationId xmlns:a16="http://schemas.microsoft.com/office/drawing/2014/main" id="{DF430E17-4E6A-50D5-49EB-BA8AF4233F76}"/>
              </a:ext>
            </a:extLst>
          </p:cNvPr>
          <p:cNvSpPr txBox="1"/>
          <p:nvPr/>
        </p:nvSpPr>
        <p:spPr>
          <a:xfrm>
            <a:off x="4570667" y="1460521"/>
            <a:ext cx="845497" cy="355867"/>
          </a:xfrm>
          <a:prstGeom prst="rect">
            <a:avLst/>
          </a:prstGeom>
          <a:solidFill>
            <a:schemeClr val="bg1"/>
          </a:solidFill>
        </p:spPr>
        <p:txBody>
          <a:bodyPr wrap="square" lIns="0" tIns="0" rIns="0" bIns="0" rtlCol="0">
            <a:spAutoFit/>
          </a:bodyPr>
          <a:lstStyle/>
          <a:p>
            <a:pPr>
              <a:lnSpc>
                <a:spcPct val="75000"/>
              </a:lnSpc>
            </a:pPr>
            <a:r>
              <a:rPr lang="de-DE" sz="1000">
                <a:latin typeface="Aparajita" panose="02020603050405020304" pitchFamily="18" charset="0"/>
                <a:cs typeface="Aparajita" panose="02020603050405020304" pitchFamily="18" charset="0"/>
              </a:rPr>
              <a:t>T1D diagnostiziert</a:t>
            </a:r>
          </a:p>
          <a:p>
            <a:pPr>
              <a:lnSpc>
                <a:spcPct val="75000"/>
              </a:lnSpc>
            </a:pPr>
            <a:r>
              <a:rPr lang="de-DE" sz="1000">
                <a:latin typeface="Aparajita" panose="02020603050405020304" pitchFamily="18" charset="0"/>
                <a:cs typeface="Aparajita" panose="02020603050405020304" pitchFamily="18" charset="0"/>
              </a:rPr>
              <a:t>&gt; 30 vs. T2D</a:t>
            </a:r>
          </a:p>
          <a:p>
            <a:pPr>
              <a:lnSpc>
                <a:spcPct val="75000"/>
              </a:lnSpc>
            </a:pPr>
            <a:r>
              <a:rPr lang="de-DE" sz="1000">
                <a:latin typeface="Aparajita" panose="02020603050405020304" pitchFamily="18" charset="0"/>
                <a:cs typeface="Aparajita" panose="02020603050405020304" pitchFamily="18" charset="0"/>
              </a:rPr>
              <a:t>(p-Wert)</a:t>
            </a:r>
          </a:p>
        </p:txBody>
      </p:sp>
      <p:sp>
        <p:nvSpPr>
          <p:cNvPr id="13" name="Textfeld 12">
            <a:extLst>
              <a:ext uri="{FF2B5EF4-FFF2-40B4-BE49-F238E27FC236}">
                <a16:creationId xmlns:a16="http://schemas.microsoft.com/office/drawing/2014/main" id="{2012EF34-B9E9-E95F-517C-022F75651791}"/>
              </a:ext>
            </a:extLst>
          </p:cNvPr>
          <p:cNvSpPr txBox="1"/>
          <p:nvPr/>
        </p:nvSpPr>
        <p:spPr>
          <a:xfrm>
            <a:off x="5487471" y="1453433"/>
            <a:ext cx="786997" cy="355867"/>
          </a:xfrm>
          <a:prstGeom prst="rect">
            <a:avLst/>
          </a:prstGeom>
          <a:solidFill>
            <a:schemeClr val="bg1"/>
          </a:solidFill>
        </p:spPr>
        <p:txBody>
          <a:bodyPr wrap="square" lIns="0" tIns="0" rIns="0" bIns="0" rtlCol="0">
            <a:spAutoFit/>
          </a:bodyPr>
          <a:lstStyle/>
          <a:p>
            <a:pPr>
              <a:lnSpc>
                <a:spcPct val="75000"/>
              </a:lnSpc>
            </a:pPr>
            <a:r>
              <a:rPr lang="de-DE" sz="1000">
                <a:latin typeface="Aparajita" panose="02020603050405020304" pitchFamily="18" charset="0"/>
                <a:cs typeface="Aparajita" panose="02020603050405020304" pitchFamily="18" charset="0"/>
              </a:rPr>
              <a:t>T1D </a:t>
            </a:r>
            <a:r>
              <a:rPr lang="de-DE" sz="1000" err="1">
                <a:latin typeface="Aparajita" panose="02020603050405020304" pitchFamily="18" charset="0"/>
                <a:cs typeface="Aparajita" panose="02020603050405020304" pitchFamily="18" charset="0"/>
              </a:rPr>
              <a:t>diagn</a:t>
            </a:r>
            <a:r>
              <a:rPr lang="de-DE" sz="1000">
                <a:latin typeface="Aparajita" panose="02020603050405020304" pitchFamily="18" charset="0"/>
                <a:cs typeface="Aparajita" panose="02020603050405020304" pitchFamily="18" charset="0"/>
              </a:rPr>
              <a:t>. &gt; 30 vs. T1D </a:t>
            </a:r>
            <a:r>
              <a:rPr lang="de-DE" sz="1000" err="1">
                <a:latin typeface="Aparajita" panose="02020603050405020304" pitchFamily="18" charset="0"/>
                <a:cs typeface="Aparajita" panose="02020603050405020304" pitchFamily="18" charset="0"/>
              </a:rPr>
              <a:t>diagn</a:t>
            </a:r>
            <a:r>
              <a:rPr lang="de-DE" sz="1000">
                <a:latin typeface="Aparajita" panose="02020603050405020304" pitchFamily="18" charset="0"/>
                <a:cs typeface="Aparajita" panose="02020603050405020304" pitchFamily="18" charset="0"/>
              </a:rPr>
              <a:t>.    </a:t>
            </a:r>
            <a:r>
              <a:rPr lang="de-DE" sz="1000">
                <a:latin typeface="Aparajita" panose="02020603050405020304" pitchFamily="18" charset="0"/>
                <a:ea typeface="Verdana" panose="020B0604030504040204" pitchFamily="34" charset="0"/>
                <a:cs typeface="Aparajita" panose="02020603050405020304" pitchFamily="18" charset="0"/>
              </a:rPr>
              <a:t>≤</a:t>
            </a:r>
            <a:r>
              <a:rPr lang="de-DE" sz="1000">
                <a:latin typeface="Aparajita" panose="02020603050405020304" pitchFamily="18" charset="0"/>
                <a:cs typeface="Aparajita" panose="02020603050405020304" pitchFamily="18" charset="0"/>
              </a:rPr>
              <a:t> 30 (p-Wert)</a:t>
            </a:r>
          </a:p>
        </p:txBody>
      </p:sp>
      <p:sp>
        <p:nvSpPr>
          <p:cNvPr id="14" name="Textfeld 13">
            <a:extLst>
              <a:ext uri="{FF2B5EF4-FFF2-40B4-BE49-F238E27FC236}">
                <a16:creationId xmlns:a16="http://schemas.microsoft.com/office/drawing/2014/main" id="{4F90F468-3B65-BCC3-2118-8EBAE7D98718}"/>
              </a:ext>
            </a:extLst>
          </p:cNvPr>
          <p:cNvSpPr txBox="1"/>
          <p:nvPr/>
        </p:nvSpPr>
        <p:spPr>
          <a:xfrm>
            <a:off x="527235" y="1980605"/>
            <a:ext cx="1506941" cy="2579424"/>
          </a:xfrm>
          <a:prstGeom prst="rect">
            <a:avLst/>
          </a:prstGeom>
          <a:solidFill>
            <a:schemeClr val="bg1"/>
          </a:solidFill>
        </p:spPr>
        <p:txBody>
          <a:bodyPr wrap="square" lIns="0" tIns="0" rIns="0" bIns="0" rtlCol="0" anchor="b">
            <a:spAutoFit/>
          </a:bodyPr>
          <a:lstStyle/>
          <a:p>
            <a:pPr>
              <a:lnSpc>
                <a:spcPct val="78000"/>
              </a:lnSpc>
            </a:pPr>
            <a:r>
              <a:rPr lang="de-DE" sz="920">
                <a:latin typeface="Aparajita" panose="02020603050405020304" pitchFamily="18" charset="0"/>
                <a:cs typeface="Aparajita" panose="02020603050405020304" pitchFamily="18" charset="0"/>
              </a:rPr>
              <a:t>Teilnehmer [n]</a:t>
            </a:r>
          </a:p>
          <a:p>
            <a:pPr>
              <a:lnSpc>
                <a:spcPct val="78000"/>
              </a:lnSpc>
            </a:pPr>
            <a:r>
              <a:rPr lang="de-DE" sz="920">
                <a:latin typeface="Aparajita" panose="02020603050405020304" pitchFamily="18" charset="0"/>
                <a:cs typeface="Aparajita" panose="02020603050405020304" pitchFamily="18" charset="0"/>
              </a:rPr>
              <a:t>Aktuelles Alter [Jahre]</a:t>
            </a:r>
          </a:p>
          <a:p>
            <a:pPr>
              <a:lnSpc>
                <a:spcPct val="78000"/>
              </a:lnSpc>
            </a:pPr>
            <a:r>
              <a:rPr lang="de-DE" sz="920">
                <a:latin typeface="Aparajita" panose="02020603050405020304" pitchFamily="18" charset="0"/>
                <a:cs typeface="Aparajita" panose="02020603050405020304" pitchFamily="18" charset="0"/>
              </a:rPr>
              <a:t>Alter bei Diagnose 8Jahre]</a:t>
            </a:r>
          </a:p>
          <a:p>
            <a:pPr>
              <a:lnSpc>
                <a:spcPct val="78000"/>
              </a:lnSpc>
            </a:pPr>
            <a:r>
              <a:rPr lang="de-DE" sz="920">
                <a:latin typeface="Aparajita" panose="02020603050405020304" pitchFamily="18" charset="0"/>
                <a:cs typeface="Aparajita" panose="02020603050405020304" pitchFamily="18" charset="0"/>
              </a:rPr>
              <a:t>Diabetesdauer bei Rekrutierung [Jahre]</a:t>
            </a:r>
          </a:p>
          <a:p>
            <a:pPr>
              <a:lnSpc>
                <a:spcPct val="78000"/>
              </a:lnSpc>
            </a:pPr>
            <a:r>
              <a:rPr lang="de-DE" sz="920">
                <a:latin typeface="Aparajita" panose="02020603050405020304" pitchFamily="18" charset="0"/>
                <a:cs typeface="Aparajita" panose="02020603050405020304" pitchFamily="18" charset="0"/>
              </a:rPr>
              <a:t>BMI [kg/m²]</a:t>
            </a:r>
          </a:p>
          <a:p>
            <a:pPr>
              <a:lnSpc>
                <a:spcPct val="78000"/>
              </a:lnSpc>
            </a:pPr>
            <a:r>
              <a:rPr lang="de-DE" sz="920">
                <a:latin typeface="Aparajita" panose="02020603050405020304" pitchFamily="18" charset="0"/>
                <a:cs typeface="Aparajita" panose="02020603050405020304" pitchFamily="18" charset="0"/>
              </a:rPr>
              <a:t>Männliches Geschlecht [%]</a:t>
            </a:r>
          </a:p>
          <a:p>
            <a:pPr>
              <a:lnSpc>
                <a:spcPct val="78000"/>
              </a:lnSpc>
            </a:pPr>
            <a:r>
              <a:rPr lang="de-DE" sz="920">
                <a:latin typeface="Aparajita" panose="02020603050405020304" pitchFamily="18" charset="0"/>
                <a:cs typeface="Aparajita" panose="02020603050405020304" pitchFamily="18" charset="0"/>
              </a:rPr>
              <a:t>Weiße Ethnizität [%]</a:t>
            </a:r>
          </a:p>
          <a:p>
            <a:pPr>
              <a:lnSpc>
                <a:spcPct val="78000"/>
              </a:lnSpc>
            </a:pPr>
            <a:r>
              <a:rPr lang="de-DE" sz="920">
                <a:latin typeface="Aparajita" panose="02020603050405020304" pitchFamily="18" charset="0"/>
                <a:cs typeface="Aparajita" panose="02020603050405020304" pitchFamily="18" charset="0"/>
              </a:rPr>
              <a:t>T1DGRS</a:t>
            </a:r>
          </a:p>
          <a:p>
            <a:pPr defTabSz="179388">
              <a:lnSpc>
                <a:spcPct val="78000"/>
              </a:lnSpc>
            </a:pPr>
            <a:r>
              <a:rPr lang="de-DE" sz="920">
                <a:latin typeface="Aparajita" panose="02020603050405020304" pitchFamily="18" charset="0"/>
                <a:cs typeface="Aparajita" panose="02020603050405020304" pitchFamily="18" charset="0"/>
              </a:rPr>
              <a:t>T1DGRS &gt; 5. </a:t>
            </a:r>
            <a:r>
              <a:rPr lang="de-DE" sz="920" err="1">
                <a:latin typeface="Aparajita" panose="02020603050405020304" pitchFamily="18" charset="0"/>
                <a:cs typeface="Aparajita" panose="02020603050405020304" pitchFamily="18" charset="0"/>
              </a:rPr>
              <a:t>Perzentile</a:t>
            </a:r>
            <a:r>
              <a:rPr lang="de-DE" sz="920" baseline="30000" err="1">
                <a:latin typeface="Aparajita" panose="02020603050405020304" pitchFamily="18" charset="0"/>
                <a:cs typeface="Aparajita" panose="02020603050405020304" pitchFamily="18" charset="0"/>
              </a:rPr>
              <a:t>a</a:t>
            </a:r>
            <a:r>
              <a:rPr lang="de-DE" sz="920">
                <a:latin typeface="Aparajita" panose="02020603050405020304" pitchFamily="18" charset="0"/>
                <a:cs typeface="Aparajita" panose="02020603050405020304" pitchFamily="18" charset="0"/>
              </a:rPr>
              <a:t> der</a:t>
            </a:r>
          </a:p>
          <a:p>
            <a:pPr defTabSz="179388">
              <a:lnSpc>
                <a:spcPct val="78000"/>
              </a:lnSpc>
            </a:pPr>
            <a:r>
              <a:rPr lang="de-DE" sz="920">
                <a:latin typeface="Aparajita" panose="02020603050405020304" pitchFamily="18" charset="0"/>
                <a:cs typeface="Aparajita" panose="02020603050405020304" pitchFamily="18" charset="0"/>
              </a:rPr>
              <a:t>  	WTCCC-Referenz</a:t>
            </a:r>
            <a:r>
              <a:rPr lang="de-DE" sz="920" baseline="30000">
                <a:latin typeface="Aparajita" panose="02020603050405020304" pitchFamily="18" charset="0"/>
                <a:cs typeface="Aparajita" panose="02020603050405020304" pitchFamily="18" charset="0"/>
              </a:rPr>
              <a:t>3</a:t>
            </a:r>
            <a:r>
              <a:rPr lang="de-DE" sz="920">
                <a:latin typeface="Aparajita" panose="02020603050405020304" pitchFamily="18" charset="0"/>
                <a:cs typeface="Aparajita" panose="02020603050405020304" pitchFamily="18" charset="0"/>
              </a:rPr>
              <a:t> [%] </a:t>
            </a:r>
          </a:p>
          <a:p>
            <a:pPr defTabSz="179388">
              <a:lnSpc>
                <a:spcPct val="78000"/>
              </a:lnSpc>
            </a:pPr>
            <a:r>
              <a:rPr lang="de-DE" sz="920">
                <a:latin typeface="Aparajita" panose="02020603050405020304" pitchFamily="18" charset="0"/>
                <a:cs typeface="Aparajita" panose="02020603050405020304" pitchFamily="18" charset="0"/>
              </a:rPr>
              <a:t>C-Peptid [pmol/l]</a:t>
            </a:r>
          </a:p>
          <a:p>
            <a:pPr defTabSz="179388">
              <a:lnSpc>
                <a:spcPct val="78000"/>
              </a:lnSpc>
            </a:pPr>
            <a:r>
              <a:rPr lang="de-DE" sz="920">
                <a:latin typeface="Aparajita" panose="02020603050405020304" pitchFamily="18" charset="0"/>
                <a:cs typeface="Aparajita" panose="02020603050405020304" pitchFamily="18" charset="0"/>
              </a:rPr>
              <a:t>Inselautoantikörper-positiv [%]</a:t>
            </a:r>
          </a:p>
          <a:p>
            <a:pPr defTabSz="179388">
              <a:lnSpc>
                <a:spcPct val="78000"/>
              </a:lnSpc>
            </a:pPr>
            <a:r>
              <a:rPr lang="de-DE" sz="920">
                <a:latin typeface="Aparajita" panose="02020603050405020304" pitchFamily="18" charset="0"/>
                <a:cs typeface="Aparajita" panose="02020603050405020304" pitchFamily="18" charset="0"/>
              </a:rPr>
              <a:t>Gleichzeitige Anwendung von oralen</a:t>
            </a:r>
          </a:p>
          <a:p>
            <a:pPr defTabSz="179388">
              <a:lnSpc>
                <a:spcPct val="78000"/>
              </a:lnSpc>
            </a:pPr>
            <a:r>
              <a:rPr lang="de-DE" sz="920">
                <a:latin typeface="Aparajita" panose="02020603050405020304" pitchFamily="18" charset="0"/>
                <a:cs typeface="Aparajita" panose="02020603050405020304" pitchFamily="18" charset="0"/>
              </a:rPr>
              <a:t>	Antidiabetika [%]</a:t>
            </a:r>
          </a:p>
          <a:p>
            <a:pPr defTabSz="179388">
              <a:lnSpc>
                <a:spcPct val="78000"/>
              </a:lnSpc>
            </a:pPr>
            <a:r>
              <a:rPr lang="de-DE" sz="920">
                <a:latin typeface="Aparajita" panose="02020603050405020304" pitchFamily="18" charset="0"/>
                <a:cs typeface="Aparajita" panose="02020603050405020304" pitchFamily="18" charset="0"/>
              </a:rPr>
              <a:t>Insulin bei Diagnose [%]</a:t>
            </a:r>
          </a:p>
          <a:p>
            <a:pPr defTabSz="179388">
              <a:lnSpc>
                <a:spcPct val="78000"/>
              </a:lnSpc>
            </a:pPr>
            <a:r>
              <a:rPr lang="de-DE" sz="920">
                <a:latin typeface="Aparajita" panose="02020603050405020304" pitchFamily="18" charset="0"/>
                <a:cs typeface="Aparajita" panose="02020603050405020304" pitchFamily="18" charset="0"/>
              </a:rPr>
              <a:t>Zeit zum Insulin seit Diagnose [Mon.]</a:t>
            </a:r>
          </a:p>
          <a:p>
            <a:pPr defTabSz="179388">
              <a:lnSpc>
                <a:spcPct val="78000"/>
              </a:lnSpc>
            </a:pPr>
            <a:r>
              <a:rPr lang="de-DE" sz="920">
                <a:latin typeface="Aparajita" panose="02020603050405020304" pitchFamily="18" charset="0"/>
                <a:cs typeface="Aparajita" panose="02020603050405020304" pitchFamily="18" charset="0"/>
              </a:rPr>
              <a:t>Basal-Bolus-Insulin-Regime/</a:t>
            </a:r>
          </a:p>
          <a:p>
            <a:pPr defTabSz="179388">
              <a:lnSpc>
                <a:spcPct val="78000"/>
              </a:lnSpc>
            </a:pPr>
            <a:r>
              <a:rPr lang="de-DE" sz="920">
                <a:latin typeface="Aparajita" panose="02020603050405020304" pitchFamily="18" charset="0"/>
                <a:cs typeface="Aparajita" panose="02020603050405020304" pitchFamily="18" charset="0"/>
              </a:rPr>
              <a:t>	Insulinpumpe [%]</a:t>
            </a:r>
          </a:p>
          <a:p>
            <a:pPr defTabSz="179388">
              <a:lnSpc>
                <a:spcPct val="78000"/>
              </a:lnSpc>
            </a:pPr>
            <a:r>
              <a:rPr lang="de-DE" sz="920">
                <a:latin typeface="Aparajita" panose="02020603050405020304" pitchFamily="18" charset="0"/>
                <a:cs typeface="Aparajita" panose="02020603050405020304" pitchFamily="18" charset="0"/>
              </a:rPr>
              <a:t>Insulindosis [E/kg]</a:t>
            </a:r>
          </a:p>
          <a:p>
            <a:pPr defTabSz="179388">
              <a:lnSpc>
                <a:spcPct val="78000"/>
              </a:lnSpc>
            </a:pPr>
            <a:r>
              <a:rPr lang="de-DE" sz="920">
                <a:latin typeface="Aparajita" panose="02020603050405020304" pitchFamily="18" charset="0"/>
                <a:cs typeface="Aparajita" panose="02020603050405020304" pitchFamily="18" charset="0"/>
              </a:rPr>
              <a:t>HbA</a:t>
            </a:r>
            <a:r>
              <a:rPr lang="de-DE" sz="920" baseline="-25000">
                <a:latin typeface="Aparajita" panose="02020603050405020304" pitchFamily="18" charset="0"/>
                <a:cs typeface="Aparajita" panose="02020603050405020304" pitchFamily="18" charset="0"/>
              </a:rPr>
              <a:t>1c</a:t>
            </a:r>
            <a:r>
              <a:rPr lang="de-DE" sz="920">
                <a:latin typeface="Aparajita" panose="02020603050405020304" pitchFamily="18" charset="0"/>
                <a:cs typeface="Aparajita" panose="02020603050405020304" pitchFamily="18" charset="0"/>
              </a:rPr>
              <a:t> [mmol/</a:t>
            </a:r>
            <a:r>
              <a:rPr lang="de-DE" sz="920" err="1">
                <a:latin typeface="Aparajita" panose="02020603050405020304" pitchFamily="18" charset="0"/>
                <a:cs typeface="Aparajita" panose="02020603050405020304" pitchFamily="18" charset="0"/>
              </a:rPr>
              <a:t>mol</a:t>
            </a:r>
            <a:r>
              <a:rPr lang="de-DE" sz="920">
                <a:latin typeface="Aparajita" panose="02020603050405020304" pitchFamily="18" charset="0"/>
                <a:cs typeface="Aparajita" panose="02020603050405020304" pitchFamily="18" charset="0"/>
              </a:rPr>
              <a:t>]</a:t>
            </a:r>
          </a:p>
          <a:p>
            <a:pPr defTabSz="179388">
              <a:lnSpc>
                <a:spcPct val="78000"/>
              </a:lnSpc>
            </a:pPr>
            <a:r>
              <a:rPr lang="de-DE" sz="920">
                <a:latin typeface="Aparajita" panose="02020603050405020304" pitchFamily="18" charset="0"/>
                <a:cs typeface="Aparajita" panose="02020603050405020304" pitchFamily="18" charset="0"/>
              </a:rPr>
              <a:t>HbA</a:t>
            </a:r>
            <a:r>
              <a:rPr lang="de-DE" sz="920" baseline="-25000">
                <a:latin typeface="Aparajita" panose="02020603050405020304" pitchFamily="18" charset="0"/>
                <a:cs typeface="Aparajita" panose="02020603050405020304" pitchFamily="18" charset="0"/>
              </a:rPr>
              <a:t>1c</a:t>
            </a:r>
            <a:r>
              <a:rPr lang="de-DE" sz="920">
                <a:latin typeface="Aparajita" panose="02020603050405020304" pitchFamily="18" charset="0"/>
                <a:cs typeface="Aparajita" panose="02020603050405020304" pitchFamily="18" charset="0"/>
              </a:rPr>
              <a:t> [%]</a:t>
            </a:r>
          </a:p>
          <a:p>
            <a:pPr defTabSz="179388">
              <a:lnSpc>
                <a:spcPct val="78000"/>
              </a:lnSpc>
            </a:pPr>
            <a:r>
              <a:rPr lang="de-DE" sz="920">
                <a:latin typeface="Aparajita" panose="02020603050405020304" pitchFamily="18" charset="0"/>
                <a:cs typeface="Aparajita" panose="02020603050405020304" pitchFamily="18" charset="0"/>
              </a:rPr>
              <a:t>Selbstberichteter T1D [%]</a:t>
            </a:r>
          </a:p>
          <a:p>
            <a:pPr defTabSz="179388">
              <a:lnSpc>
                <a:spcPct val="78000"/>
              </a:lnSpc>
            </a:pPr>
            <a:r>
              <a:rPr lang="de-DE" sz="920">
                <a:latin typeface="Aparajita" panose="02020603050405020304" pitchFamily="18" charset="0"/>
                <a:cs typeface="Aparajita" panose="02020603050405020304" pitchFamily="18" charset="0"/>
              </a:rPr>
              <a:t>Selbstberichteter T2D [%]</a:t>
            </a:r>
          </a:p>
        </p:txBody>
      </p:sp>
      <p:cxnSp>
        <p:nvCxnSpPr>
          <p:cNvPr id="16" name="Gerader Verbinder 15">
            <a:extLst>
              <a:ext uri="{FF2B5EF4-FFF2-40B4-BE49-F238E27FC236}">
                <a16:creationId xmlns:a16="http://schemas.microsoft.com/office/drawing/2014/main" id="{0C2AADF3-7E0D-094B-0DD7-9D35E6D49C81}"/>
              </a:ext>
            </a:extLst>
          </p:cNvPr>
          <p:cNvCxnSpPr>
            <a:cxnSpLocks/>
          </p:cNvCxnSpPr>
          <p:nvPr/>
        </p:nvCxnSpPr>
        <p:spPr>
          <a:xfrm>
            <a:off x="2034176" y="1549554"/>
            <a:ext cx="2424410"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8" name="Gerader Verbinder 17">
            <a:extLst>
              <a:ext uri="{FF2B5EF4-FFF2-40B4-BE49-F238E27FC236}">
                <a16:creationId xmlns:a16="http://schemas.microsoft.com/office/drawing/2014/main" id="{CAFA3280-6E2A-A59F-CEF8-C99B0AA5EBE8}"/>
              </a:ext>
            </a:extLst>
          </p:cNvPr>
          <p:cNvCxnSpPr>
            <a:cxnSpLocks/>
          </p:cNvCxnSpPr>
          <p:nvPr/>
        </p:nvCxnSpPr>
        <p:spPr>
          <a:xfrm>
            <a:off x="527235" y="2346996"/>
            <a:ext cx="389061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 name="Gerader Verbinder 19">
            <a:extLst>
              <a:ext uri="{FF2B5EF4-FFF2-40B4-BE49-F238E27FC236}">
                <a16:creationId xmlns:a16="http://schemas.microsoft.com/office/drawing/2014/main" id="{A71BC9E9-2A75-6667-1AC6-7863453E9220}"/>
              </a:ext>
            </a:extLst>
          </p:cNvPr>
          <p:cNvCxnSpPr>
            <a:cxnSpLocks/>
          </p:cNvCxnSpPr>
          <p:nvPr/>
        </p:nvCxnSpPr>
        <p:spPr>
          <a:xfrm>
            <a:off x="527235" y="2561862"/>
            <a:ext cx="389061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Gerader Verbinder 20">
            <a:extLst>
              <a:ext uri="{FF2B5EF4-FFF2-40B4-BE49-F238E27FC236}">
                <a16:creationId xmlns:a16="http://schemas.microsoft.com/office/drawing/2014/main" id="{D3BE361E-C97B-23E7-B6E3-D19F5635CE93}"/>
              </a:ext>
            </a:extLst>
          </p:cNvPr>
          <p:cNvCxnSpPr>
            <a:cxnSpLocks/>
          </p:cNvCxnSpPr>
          <p:nvPr/>
        </p:nvCxnSpPr>
        <p:spPr>
          <a:xfrm>
            <a:off x="510756" y="3004886"/>
            <a:ext cx="389061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Gerader Verbinder 21">
            <a:extLst>
              <a:ext uri="{FF2B5EF4-FFF2-40B4-BE49-F238E27FC236}">
                <a16:creationId xmlns:a16="http://schemas.microsoft.com/office/drawing/2014/main" id="{F8134DC8-F537-DFE0-B155-E0BADE8D63B9}"/>
              </a:ext>
            </a:extLst>
          </p:cNvPr>
          <p:cNvCxnSpPr>
            <a:cxnSpLocks/>
          </p:cNvCxnSpPr>
          <p:nvPr/>
        </p:nvCxnSpPr>
        <p:spPr>
          <a:xfrm>
            <a:off x="510756" y="3221081"/>
            <a:ext cx="389061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 name="Gerader Verbinder 23">
            <a:extLst>
              <a:ext uri="{FF2B5EF4-FFF2-40B4-BE49-F238E27FC236}">
                <a16:creationId xmlns:a16="http://schemas.microsoft.com/office/drawing/2014/main" id="{44E76D39-6814-2CE2-E3F5-3A3718070E27}"/>
              </a:ext>
            </a:extLst>
          </p:cNvPr>
          <p:cNvCxnSpPr>
            <a:cxnSpLocks/>
          </p:cNvCxnSpPr>
          <p:nvPr/>
        </p:nvCxnSpPr>
        <p:spPr>
          <a:xfrm>
            <a:off x="510756" y="3334495"/>
            <a:ext cx="389061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8" name="Gerader Verbinder 27">
            <a:extLst>
              <a:ext uri="{FF2B5EF4-FFF2-40B4-BE49-F238E27FC236}">
                <a16:creationId xmlns:a16="http://schemas.microsoft.com/office/drawing/2014/main" id="{C41725FC-9778-D75B-EEC5-1B695953972A}"/>
              </a:ext>
            </a:extLst>
          </p:cNvPr>
          <p:cNvCxnSpPr>
            <a:cxnSpLocks/>
          </p:cNvCxnSpPr>
          <p:nvPr/>
        </p:nvCxnSpPr>
        <p:spPr>
          <a:xfrm>
            <a:off x="510756" y="3664103"/>
            <a:ext cx="389061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1" name="Gerader Verbinder 30">
            <a:extLst>
              <a:ext uri="{FF2B5EF4-FFF2-40B4-BE49-F238E27FC236}">
                <a16:creationId xmlns:a16="http://schemas.microsoft.com/office/drawing/2014/main" id="{25025B25-25E8-56B2-7D57-A82E48CFB5DF}"/>
              </a:ext>
            </a:extLst>
          </p:cNvPr>
          <p:cNvCxnSpPr>
            <a:cxnSpLocks/>
          </p:cNvCxnSpPr>
          <p:nvPr/>
        </p:nvCxnSpPr>
        <p:spPr>
          <a:xfrm>
            <a:off x="510756" y="4319777"/>
            <a:ext cx="3890615" cy="0"/>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sp>
        <p:nvSpPr>
          <p:cNvPr id="32" name="Rechteck: abgerundete Ecken 31">
            <a:extLst>
              <a:ext uri="{FF2B5EF4-FFF2-40B4-BE49-F238E27FC236}">
                <a16:creationId xmlns:a16="http://schemas.microsoft.com/office/drawing/2014/main" id="{217A5884-70D0-BBEB-984D-D5198EEB9AD5}"/>
              </a:ext>
            </a:extLst>
          </p:cNvPr>
          <p:cNvSpPr/>
          <p:nvPr/>
        </p:nvSpPr>
        <p:spPr>
          <a:xfrm>
            <a:off x="6468699" y="1003781"/>
            <a:ext cx="2294171" cy="3528084"/>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171450" indent="-171450">
              <a:lnSpc>
                <a:spcPct val="125000"/>
              </a:lnSpc>
              <a:spcAft>
                <a:spcPts val="600"/>
              </a:spcAft>
              <a:buClr>
                <a:schemeClr val="accent2"/>
              </a:buClr>
              <a:buSzPct val="120000"/>
              <a:buFont typeface="Arial" panose="020B0604020202020204" pitchFamily="34" charset="0"/>
              <a:buChar char="•"/>
            </a:pPr>
            <a:r>
              <a:rPr lang="de-DE" sz="970">
                <a:solidFill>
                  <a:schemeClr val="bg1"/>
                </a:solidFill>
              </a:rPr>
              <a:t>21 % der insulinbehandelten Patienten mit Diabetes-Diagnose nach dem 30. LJ erfüllten die Kriterien für T1D</a:t>
            </a:r>
          </a:p>
          <a:p>
            <a:pPr marL="171450" indent="-171450">
              <a:lnSpc>
                <a:spcPct val="125000"/>
              </a:lnSpc>
              <a:spcAft>
                <a:spcPts val="600"/>
              </a:spcAft>
              <a:buClr>
                <a:schemeClr val="accent2"/>
              </a:buClr>
              <a:buSzPct val="120000"/>
              <a:buFont typeface="Arial" panose="020B0604020202020204" pitchFamily="34" charset="0"/>
              <a:buChar char="•"/>
            </a:pPr>
            <a:r>
              <a:rPr lang="de-DE" sz="970" b="1">
                <a:solidFill>
                  <a:schemeClr val="bg1"/>
                </a:solidFill>
                <a:cs typeface="Arial" panose="020B0604020202020204" pitchFamily="34" charset="0"/>
              </a:rPr>
              <a:t>T1D-Patienten &gt; 30 LJ vs.   </a:t>
            </a:r>
            <a:r>
              <a:rPr lang="de-DE" sz="970" b="1">
                <a:solidFill>
                  <a:schemeClr val="bg1"/>
                </a:solidFill>
                <a:ea typeface="Verdana" panose="020B0604030504040204" pitchFamily="34" charset="0"/>
                <a:cs typeface="Arial" panose="020B0604020202020204" pitchFamily="34" charset="0"/>
              </a:rPr>
              <a:t>≤ 30 LJ hatten ähnliche klinische Charakteristika </a:t>
            </a:r>
            <a:r>
              <a:rPr lang="de-DE" sz="970">
                <a:solidFill>
                  <a:schemeClr val="bg1"/>
                </a:solidFill>
                <a:ea typeface="Verdana" panose="020B0604030504040204" pitchFamily="34" charset="0"/>
                <a:cs typeface="Arial" panose="020B0604020202020204" pitchFamily="34" charset="0"/>
              </a:rPr>
              <a:t>(BMI, Insulindosis, HbA</a:t>
            </a:r>
            <a:r>
              <a:rPr lang="de-DE" sz="970" baseline="-25000">
                <a:solidFill>
                  <a:schemeClr val="bg1"/>
                </a:solidFill>
                <a:ea typeface="Verdana" panose="020B0604030504040204" pitchFamily="34" charset="0"/>
                <a:cs typeface="Arial" panose="020B0604020202020204" pitchFamily="34" charset="0"/>
              </a:rPr>
              <a:t>1c</a:t>
            </a:r>
            <a:r>
              <a:rPr lang="de-DE" sz="970">
                <a:solidFill>
                  <a:schemeClr val="bg1"/>
                </a:solidFill>
                <a:ea typeface="Verdana" panose="020B0604030504040204" pitchFamily="34" charset="0"/>
                <a:cs typeface="Arial" panose="020B0604020202020204" pitchFamily="34" charset="0"/>
              </a:rPr>
              <a:t>, T1DGRS, </a:t>
            </a:r>
            <a:r>
              <a:rPr lang="de-DE" sz="970" err="1">
                <a:solidFill>
                  <a:schemeClr val="bg1"/>
                </a:solidFill>
                <a:ea typeface="Verdana" panose="020B0604030504040204" pitchFamily="34" charset="0"/>
                <a:cs typeface="Arial" panose="020B0604020202020204" pitchFamily="34" charset="0"/>
              </a:rPr>
              <a:t>IAk</a:t>
            </a:r>
            <a:r>
              <a:rPr lang="de-DE" sz="970">
                <a:solidFill>
                  <a:schemeClr val="bg1"/>
                </a:solidFill>
                <a:ea typeface="Verdana" panose="020B0604030504040204" pitchFamily="34" charset="0"/>
                <a:cs typeface="Arial" panose="020B0604020202020204" pitchFamily="34" charset="0"/>
              </a:rPr>
              <a:t>)</a:t>
            </a:r>
          </a:p>
          <a:p>
            <a:pPr marL="171450" indent="-171450">
              <a:lnSpc>
                <a:spcPct val="125000"/>
              </a:lnSpc>
              <a:spcAft>
                <a:spcPts val="600"/>
              </a:spcAft>
              <a:buClr>
                <a:schemeClr val="accent2"/>
              </a:buClr>
              <a:buSzPct val="120000"/>
              <a:buFont typeface="Arial" panose="020B0604020202020204" pitchFamily="34" charset="0"/>
              <a:buChar char="•"/>
            </a:pPr>
            <a:r>
              <a:rPr lang="en-US" sz="970" b="1">
                <a:solidFill>
                  <a:schemeClr val="bg1"/>
                </a:solidFill>
                <a:cs typeface="Arial" panose="020B0604020202020204" pitchFamily="34" charset="0"/>
              </a:rPr>
              <a:t>38 % </a:t>
            </a:r>
            <a:r>
              <a:rPr lang="en-US" sz="970" b="1" err="1">
                <a:solidFill>
                  <a:schemeClr val="bg1"/>
                </a:solidFill>
                <a:cs typeface="Arial" panose="020B0604020202020204" pitchFamily="34" charset="0"/>
              </a:rPr>
              <a:t>erhielten</a:t>
            </a:r>
            <a:r>
              <a:rPr lang="en-US" sz="970" b="1">
                <a:solidFill>
                  <a:schemeClr val="bg1"/>
                </a:solidFill>
                <a:cs typeface="Arial" panose="020B0604020202020204" pitchFamily="34" charset="0"/>
              </a:rPr>
              <a:t> </a:t>
            </a:r>
            <a:r>
              <a:rPr lang="en-US" sz="970" b="1" err="1">
                <a:solidFill>
                  <a:schemeClr val="bg1"/>
                </a:solidFill>
                <a:cs typeface="Arial" panose="020B0604020202020204" pitchFamily="34" charset="0"/>
              </a:rPr>
              <a:t>bei</a:t>
            </a:r>
            <a:r>
              <a:rPr lang="en-US" sz="970" b="1">
                <a:solidFill>
                  <a:schemeClr val="bg1"/>
                </a:solidFill>
                <a:cs typeface="Arial" panose="020B0604020202020204" pitchFamily="34" charset="0"/>
              </a:rPr>
              <a:t> </a:t>
            </a:r>
            <a:r>
              <a:rPr lang="en-US" sz="970" b="1" err="1">
                <a:solidFill>
                  <a:schemeClr val="bg1"/>
                </a:solidFill>
                <a:cs typeface="Arial" panose="020B0604020202020204" pitchFamily="34" charset="0"/>
              </a:rPr>
              <a:t>Diag-nosestellung</a:t>
            </a:r>
            <a:r>
              <a:rPr lang="en-US" sz="970" b="1">
                <a:solidFill>
                  <a:schemeClr val="bg1"/>
                </a:solidFill>
                <a:cs typeface="Arial" panose="020B0604020202020204" pitchFamily="34" charset="0"/>
              </a:rPr>
              <a:t> </a:t>
            </a:r>
            <a:r>
              <a:rPr lang="en-US" sz="970" b="1" err="1">
                <a:solidFill>
                  <a:schemeClr val="bg1"/>
                </a:solidFill>
                <a:cs typeface="Arial" panose="020B0604020202020204" pitchFamily="34" charset="0"/>
              </a:rPr>
              <a:t>kein</a:t>
            </a:r>
            <a:r>
              <a:rPr lang="en-US" sz="970" b="1">
                <a:solidFill>
                  <a:schemeClr val="bg1"/>
                </a:solidFill>
                <a:cs typeface="Arial" panose="020B0604020202020204" pitchFamily="34" charset="0"/>
              </a:rPr>
              <a:t> Insulin</a:t>
            </a:r>
          </a:p>
          <a:p>
            <a:pPr marL="171450" indent="-171450">
              <a:lnSpc>
                <a:spcPct val="125000"/>
              </a:lnSpc>
              <a:spcAft>
                <a:spcPts val="600"/>
              </a:spcAft>
              <a:buClr>
                <a:schemeClr val="accent2"/>
              </a:buClr>
              <a:buSzPct val="120000"/>
              <a:buFont typeface="Arial" panose="020B0604020202020204" pitchFamily="34" charset="0"/>
              <a:buChar char="•"/>
            </a:pPr>
            <a:r>
              <a:rPr lang="en-US" sz="970" b="1">
                <a:solidFill>
                  <a:schemeClr val="bg1"/>
                </a:solidFill>
                <a:cs typeface="Arial" panose="020B0604020202020204" pitchFamily="34" charset="0"/>
              </a:rPr>
              <a:t>47 %</a:t>
            </a:r>
            <a:r>
              <a:rPr lang="en-US" sz="970">
                <a:solidFill>
                  <a:schemeClr val="bg1"/>
                </a:solidFill>
                <a:cs typeface="Arial" panose="020B0604020202020204" pitchFamily="34" charset="0"/>
              </a:rPr>
              <a:t> </a:t>
            </a:r>
            <a:r>
              <a:rPr lang="en-US" sz="970" err="1">
                <a:solidFill>
                  <a:schemeClr val="bg1"/>
                </a:solidFill>
                <a:cs typeface="Arial" panose="020B0604020202020204" pitchFamily="34" charset="0"/>
              </a:rPr>
              <a:t>berichteten</a:t>
            </a:r>
            <a:r>
              <a:rPr lang="en-US" sz="970">
                <a:solidFill>
                  <a:schemeClr val="bg1"/>
                </a:solidFill>
                <a:cs typeface="Arial" panose="020B0604020202020204" pitchFamily="34" charset="0"/>
              </a:rPr>
              <a:t> </a:t>
            </a:r>
            <a:r>
              <a:rPr lang="en-US" sz="970" err="1">
                <a:solidFill>
                  <a:schemeClr val="bg1"/>
                </a:solidFill>
                <a:cs typeface="Arial" panose="020B0604020202020204" pitchFamily="34" charset="0"/>
              </a:rPr>
              <a:t>eine</a:t>
            </a:r>
            <a:r>
              <a:rPr lang="en-US" sz="970">
                <a:solidFill>
                  <a:schemeClr val="bg1"/>
                </a:solidFill>
                <a:cs typeface="Arial" panose="020B0604020202020204" pitchFamily="34" charset="0"/>
              </a:rPr>
              <a:t> </a:t>
            </a:r>
            <a:r>
              <a:rPr lang="en-US" sz="970" b="1">
                <a:solidFill>
                  <a:schemeClr val="bg1"/>
                </a:solidFill>
                <a:cs typeface="Arial" panose="020B0604020202020204" pitchFamily="34" charset="0"/>
              </a:rPr>
              <a:t>T2D-Diagnose</a:t>
            </a:r>
            <a:r>
              <a:rPr lang="en-US" sz="970">
                <a:solidFill>
                  <a:schemeClr val="bg1"/>
                </a:solidFill>
                <a:cs typeface="Arial" panose="020B0604020202020204" pitchFamily="34" charset="0"/>
              </a:rPr>
              <a:t>, </a:t>
            </a:r>
            <a:r>
              <a:rPr lang="en-US" sz="970" b="1">
                <a:solidFill>
                  <a:schemeClr val="bg1"/>
                </a:solidFill>
                <a:cs typeface="Arial" panose="020B0604020202020204" pitchFamily="34" charset="0"/>
              </a:rPr>
              <a:t>20 % </a:t>
            </a:r>
            <a:r>
              <a:rPr lang="en-US" sz="970" b="1" err="1">
                <a:solidFill>
                  <a:schemeClr val="bg1"/>
                </a:solidFill>
                <a:cs typeface="Arial" panose="020B0604020202020204" pitchFamily="34" charset="0"/>
              </a:rPr>
              <a:t>hielten</a:t>
            </a:r>
            <a:r>
              <a:rPr lang="en-US" sz="970" b="1">
                <a:solidFill>
                  <a:schemeClr val="bg1"/>
                </a:solidFill>
                <a:cs typeface="Arial" panose="020B0604020202020204" pitchFamily="34" charset="0"/>
              </a:rPr>
              <a:t> </a:t>
            </a:r>
            <a:r>
              <a:rPr lang="en-US" sz="970" b="1" err="1">
                <a:solidFill>
                  <a:schemeClr val="bg1"/>
                </a:solidFill>
                <a:cs typeface="Arial" panose="020B0604020202020204" pitchFamily="34" charset="0"/>
              </a:rPr>
              <a:t>sich</a:t>
            </a:r>
            <a:r>
              <a:rPr lang="en-US" sz="970" b="1">
                <a:solidFill>
                  <a:schemeClr val="bg1"/>
                </a:solidFill>
                <a:cs typeface="Arial" panose="020B0604020202020204" pitchFamily="34" charset="0"/>
              </a:rPr>
              <a:t> für T2D-Patienten</a:t>
            </a:r>
          </a:p>
          <a:p>
            <a:pPr marL="171450" indent="-171450">
              <a:lnSpc>
                <a:spcPct val="125000"/>
              </a:lnSpc>
              <a:spcAft>
                <a:spcPts val="600"/>
              </a:spcAft>
              <a:buClr>
                <a:schemeClr val="accent2"/>
              </a:buClr>
              <a:buSzPct val="120000"/>
              <a:buFont typeface="Arial" panose="020B0604020202020204" pitchFamily="34" charset="0"/>
              <a:buChar char="•"/>
            </a:pPr>
            <a:r>
              <a:rPr lang="en-US" sz="970">
                <a:solidFill>
                  <a:schemeClr val="bg1"/>
                </a:solidFill>
                <a:cs typeface="Arial" panose="020B0604020202020204" pitchFamily="34" charset="0"/>
              </a:rPr>
              <a:t>Nur </a:t>
            </a:r>
            <a:r>
              <a:rPr lang="en-US" sz="970" b="1">
                <a:solidFill>
                  <a:schemeClr val="bg1"/>
                </a:solidFill>
                <a:cs typeface="Arial" panose="020B0604020202020204" pitchFamily="34" charset="0"/>
              </a:rPr>
              <a:t>41 %</a:t>
            </a:r>
            <a:r>
              <a:rPr lang="en-US" sz="970">
                <a:solidFill>
                  <a:schemeClr val="bg1"/>
                </a:solidFill>
                <a:cs typeface="Arial" panose="020B0604020202020204" pitchFamily="34" charset="0"/>
              </a:rPr>
              <a:t> </a:t>
            </a:r>
            <a:r>
              <a:rPr lang="en-US" sz="970" err="1">
                <a:solidFill>
                  <a:schemeClr val="bg1"/>
                </a:solidFill>
                <a:cs typeface="Arial" panose="020B0604020202020204" pitchFamily="34" charset="0"/>
              </a:rPr>
              <a:t>hatten</a:t>
            </a:r>
            <a:r>
              <a:rPr lang="en-US" sz="970">
                <a:solidFill>
                  <a:schemeClr val="bg1"/>
                </a:solidFill>
                <a:cs typeface="Arial" panose="020B0604020202020204" pitchFamily="34" charset="0"/>
              </a:rPr>
              <a:t> </a:t>
            </a:r>
            <a:r>
              <a:rPr lang="en-US" sz="970" err="1">
                <a:solidFill>
                  <a:schemeClr val="bg1"/>
                </a:solidFill>
                <a:cs typeface="Arial" panose="020B0604020202020204" pitchFamily="34" charset="0"/>
              </a:rPr>
              <a:t>einen</a:t>
            </a:r>
            <a:r>
              <a:rPr lang="en-US" sz="970">
                <a:solidFill>
                  <a:schemeClr val="bg1"/>
                </a:solidFill>
                <a:cs typeface="Arial" panose="020B0604020202020204" pitchFamily="34" charset="0"/>
              </a:rPr>
              <a:t> </a:t>
            </a:r>
            <a:r>
              <a:rPr lang="en-US" sz="970" b="1">
                <a:solidFill>
                  <a:schemeClr val="bg1"/>
                </a:solidFill>
                <a:cs typeface="Arial" panose="020B0604020202020204" pitchFamily="34" charset="0"/>
              </a:rPr>
              <a:t>BMI &lt; 25 kg/m²</a:t>
            </a:r>
          </a:p>
        </p:txBody>
      </p:sp>
      <p:sp>
        <p:nvSpPr>
          <p:cNvPr id="34" name="Rechteck 33">
            <a:extLst>
              <a:ext uri="{FF2B5EF4-FFF2-40B4-BE49-F238E27FC236}">
                <a16:creationId xmlns:a16="http://schemas.microsoft.com/office/drawing/2014/main" id="{24A94E99-000A-6428-FA90-3086F7E9DBB5}"/>
              </a:ext>
            </a:extLst>
          </p:cNvPr>
          <p:cNvSpPr/>
          <p:nvPr/>
        </p:nvSpPr>
        <p:spPr>
          <a:xfrm>
            <a:off x="435726" y="857427"/>
            <a:ext cx="5904915" cy="3820793"/>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Tree>
    <p:extLst>
      <p:ext uri="{BB962C8B-B14F-4D97-AF65-F5344CB8AC3E}">
        <p14:creationId xmlns:p14="http://schemas.microsoft.com/office/powerpoint/2010/main" val="282273219"/>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29DC72E-8AAB-9785-481E-AC62CAE3F321}"/>
            </a:ext>
          </a:extLst>
        </p:cNvPr>
        <p:cNvGrpSpPr/>
        <p:nvPr/>
      </p:nvGrpSpPr>
      <p:grpSpPr>
        <a:xfrm>
          <a:off x="0" y="0"/>
          <a:ext cx="0" cy="0"/>
          <a:chOff x="0" y="0"/>
          <a:chExt cx="0" cy="0"/>
        </a:xfrm>
      </p:grpSpPr>
      <p:sp>
        <p:nvSpPr>
          <p:cNvPr id="12" name="Textplatzhalter 9">
            <a:extLst>
              <a:ext uri="{FF2B5EF4-FFF2-40B4-BE49-F238E27FC236}">
                <a16:creationId xmlns:a16="http://schemas.microsoft.com/office/drawing/2014/main" id="{708F82C0-0809-5957-50E5-EF46172CC790}"/>
              </a:ext>
            </a:extLst>
          </p:cNvPr>
          <p:cNvSpPr txBox="1">
            <a:spLocks/>
          </p:cNvSpPr>
          <p:nvPr/>
        </p:nvSpPr>
        <p:spPr>
          <a:xfrm>
            <a:off x="330962" y="114210"/>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Zeit bis zur Insulinbehandlung nach Diagnose nach dem 30. Lebensjahr</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r>
              <a:rPr kumimoji="0" lang="de-DE" sz="2000" b="1" i="0" u="none" strike="noStrike" kern="1200" cap="none" spc="0" normalizeH="0" baseline="0" noProof="0">
                <a:ln>
                  <a:noFill/>
                </a:ln>
                <a:solidFill>
                  <a:srgbClr val="7030A0"/>
                </a:solidFill>
                <a:effectLst/>
                <a:uLnTx/>
                <a:uFillTx/>
                <a:latin typeface="Verdana"/>
                <a:ea typeface="+mn-ea"/>
                <a:cs typeface="+mn-cs"/>
              </a:rPr>
              <a:t>*</a:t>
            </a:r>
            <a:endParaRPr kumimoji="0" lang="en-US" sz="2000" b="1" i="0" u="none" strike="noStrike" kern="1200" cap="none" spc="0" normalizeH="0" baseline="0" noProof="0">
              <a:ln>
                <a:noFill/>
              </a:ln>
              <a:solidFill>
                <a:srgbClr val="7030A0"/>
              </a:solidFill>
              <a:effectLst/>
              <a:uLnTx/>
              <a:uFillTx/>
              <a:latin typeface="Verdana"/>
              <a:ea typeface="+mn-ea"/>
              <a:cs typeface="+mn-cs"/>
            </a:endParaRPr>
          </a:p>
        </p:txBody>
      </p:sp>
      <p:sp>
        <p:nvSpPr>
          <p:cNvPr id="3" name="Footer Placeholder 4">
            <a:extLst>
              <a:ext uri="{FF2B5EF4-FFF2-40B4-BE49-F238E27FC236}">
                <a16:creationId xmlns:a16="http://schemas.microsoft.com/office/drawing/2014/main" id="{69F0D5A1-1282-F581-FDBA-1CF31B2D17A6}"/>
              </a:ext>
            </a:extLst>
          </p:cNvPr>
          <p:cNvSpPr txBox="1">
            <a:spLocks/>
          </p:cNvSpPr>
          <p:nvPr/>
        </p:nvSpPr>
        <p:spPr>
          <a:xfrm>
            <a:off x="370309" y="4678221"/>
            <a:ext cx="8278391" cy="333792"/>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Abbildung modifiziert nach Thomas NJ 2019</a:t>
            </a:r>
            <a:r>
              <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rPr>
              <a:t>1</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C-Peptid: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connecting</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peptide</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Verbindungspeptid; DARE: Diabetes Alliance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for</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Research in England; LJ: Lebensjahr; T1D: Typ-1-Diabetes; T2D: Typ-2-Diabetes; TN: Teilnehmer. * 583 insulinbehandelte Diabetespatienten aus der DARE-Kohorte, die nach dem 30. LJ diagnostiziert wurden verglichen mit 220 T1D-Patienten mit Diagnose vor dem 30. LJ.</a:t>
            </a:r>
            <a:r>
              <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rPr>
              <a:t>1</a:t>
            </a:r>
            <a:r>
              <a:rPr kumimoji="0" lang="de-DE" sz="600" b="0" i="0" u="none" strike="noStrike" kern="1200" cap="none" spc="0" normalizeH="0" noProof="0">
                <a:ln>
                  <a:noFill/>
                </a:ln>
                <a:solidFill>
                  <a:srgbClr val="404040"/>
                </a:solidFill>
                <a:effectLst/>
                <a:uLnTx/>
                <a:uFillTx/>
                <a:latin typeface="Verdana"/>
                <a:ea typeface="+mn-ea"/>
                <a:cs typeface="Arial" panose="020B0604020202020204" pitchFamily="34" charset="0"/>
              </a:rPr>
              <a:t> # Schweres endogenes Insulindefizit definiert durch C-Peptid &lt; 200 pmol/l, erhaltene endogene Insulinsekretion definiert durch C-Peptid </a:t>
            </a:r>
            <a:r>
              <a:rPr kumimoji="0" lang="de-DE" sz="600" b="0" i="0" u="none" strike="noStrike" kern="1200" cap="none" spc="0" normalizeH="0" noProof="0">
                <a:ln>
                  <a:noFill/>
                </a:ln>
                <a:solidFill>
                  <a:srgbClr val="404040"/>
                </a:solidFill>
                <a:effectLst/>
                <a:uLnTx/>
                <a:uFillTx/>
                <a:latin typeface="Verdana" panose="020B0604030504040204" pitchFamily="34" charset="0"/>
                <a:ea typeface="Verdana" panose="020B0604030504040204" pitchFamily="34" charset="0"/>
              </a:rPr>
              <a:t>≥ 600 pmol/l.</a:t>
            </a:r>
            <a:endPar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endParaRPr>
          </a:p>
        </p:txBody>
      </p:sp>
      <p:sp>
        <p:nvSpPr>
          <p:cNvPr id="10" name="TextBox 3037">
            <a:extLst>
              <a:ext uri="{FF2B5EF4-FFF2-40B4-BE49-F238E27FC236}">
                <a16:creationId xmlns:a16="http://schemas.microsoft.com/office/drawing/2014/main" id="{6DD43DAB-F628-F126-9091-1CAEDAF33A12}"/>
              </a:ext>
            </a:extLst>
          </p:cNvPr>
          <p:cNvSpPr txBox="1"/>
          <p:nvPr/>
        </p:nvSpPr>
        <p:spPr>
          <a:xfrm>
            <a:off x="330962" y="4950921"/>
            <a:ext cx="8229177"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Thomas NJ </a:t>
            </a:r>
            <a:r>
              <a:rPr kumimoji="0" lang="da-DK" sz="600" b="0" i="1" u="none" strike="noStrike" kern="1200" cap="none" spc="0" normalizeH="0" baseline="0" noProof="0">
                <a:ln>
                  <a:noFill/>
                </a:ln>
                <a:solidFill>
                  <a:srgbClr val="404040"/>
                </a:solidFill>
                <a:effectLst/>
                <a:uLnTx/>
                <a:uFillTx/>
                <a:latin typeface="Verdana"/>
                <a:ea typeface="Arial"/>
                <a:cs typeface="Arial"/>
              </a:rPr>
              <a:t>et al. Diabetologia </a:t>
            </a:r>
            <a:r>
              <a:rPr kumimoji="0" lang="da-DK" sz="600" b="0" i="0" u="none" strike="noStrike" kern="1200" cap="none" spc="0" normalizeH="0" baseline="0" noProof="0">
                <a:ln>
                  <a:noFill/>
                </a:ln>
                <a:solidFill>
                  <a:srgbClr val="404040"/>
                </a:solidFill>
                <a:effectLst/>
                <a:uLnTx/>
                <a:uFillTx/>
                <a:latin typeface="Verdana"/>
                <a:ea typeface="Arial"/>
                <a:cs typeface="Arial"/>
              </a:rPr>
              <a:t>2019; 62: 1167</a:t>
            </a:r>
            <a:r>
              <a:rPr kumimoji="0" lang="pt-BR" sz="600" b="0" i="0" u="none" strike="noStrike" kern="1200" cap="none" spc="0" normalizeH="0" baseline="0" noProof="0">
                <a:ln>
                  <a:noFill/>
                </a:ln>
                <a:solidFill>
                  <a:srgbClr val="404040"/>
                </a:solidFill>
                <a:effectLst/>
                <a:uLnTx/>
                <a:uFillTx/>
                <a:latin typeface="Verdana"/>
                <a:ea typeface="+mn-ea"/>
                <a:cs typeface="+mn-cs"/>
              </a:rPr>
              <a:t>–</a:t>
            </a:r>
            <a:r>
              <a:rPr kumimoji="0" lang="da-DK" sz="600" b="0" i="0" u="none" strike="noStrike" kern="1200" cap="none" spc="0" normalizeH="0" baseline="0" noProof="0">
                <a:ln>
                  <a:noFill/>
                </a:ln>
                <a:solidFill>
                  <a:srgbClr val="404040"/>
                </a:solidFill>
                <a:effectLst/>
                <a:uLnTx/>
                <a:uFillTx/>
                <a:latin typeface="Verdana"/>
                <a:ea typeface="Arial"/>
                <a:cs typeface="Arial"/>
              </a:rPr>
              <a:t>72.</a:t>
            </a:r>
          </a:p>
        </p:txBody>
      </p:sp>
      <p:sp>
        <p:nvSpPr>
          <p:cNvPr id="32" name="Rechteck: abgerundete Ecken 31">
            <a:extLst>
              <a:ext uri="{FF2B5EF4-FFF2-40B4-BE49-F238E27FC236}">
                <a16:creationId xmlns:a16="http://schemas.microsoft.com/office/drawing/2014/main" id="{B86F0BE4-4960-1BF4-9168-789B5477E9AE}"/>
              </a:ext>
            </a:extLst>
          </p:cNvPr>
          <p:cNvSpPr/>
          <p:nvPr/>
        </p:nvSpPr>
        <p:spPr>
          <a:xfrm>
            <a:off x="6442912" y="2243719"/>
            <a:ext cx="2144955" cy="1065402"/>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5000"/>
              </a:lnSpc>
              <a:spcAft>
                <a:spcPts val="600"/>
              </a:spcAft>
              <a:buClr>
                <a:schemeClr val="accent2"/>
              </a:buClr>
              <a:buSzPct val="120000"/>
            </a:pPr>
            <a:r>
              <a:rPr lang="de-DE" sz="1000" b="1">
                <a:solidFill>
                  <a:schemeClr val="bg1"/>
                </a:solidFill>
              </a:rPr>
              <a:t>85 %</a:t>
            </a:r>
            <a:r>
              <a:rPr lang="de-DE" sz="1000">
                <a:solidFill>
                  <a:schemeClr val="bg1"/>
                </a:solidFill>
              </a:rPr>
              <a:t> der Patienten mit T1D nach dem 30. LJ benötigten </a:t>
            </a:r>
            <a:r>
              <a:rPr lang="de-DE" sz="1000" b="1">
                <a:solidFill>
                  <a:schemeClr val="bg1"/>
                </a:solidFill>
              </a:rPr>
              <a:t>innerhalb eines Jahres </a:t>
            </a:r>
            <a:r>
              <a:rPr lang="de-DE" sz="1000">
                <a:solidFill>
                  <a:schemeClr val="bg1"/>
                </a:solidFill>
              </a:rPr>
              <a:t>nach Diagnose </a:t>
            </a:r>
            <a:r>
              <a:rPr lang="de-DE" sz="1000" b="1">
                <a:solidFill>
                  <a:schemeClr val="bg1"/>
                </a:solidFill>
              </a:rPr>
              <a:t>Insulin</a:t>
            </a:r>
            <a:endParaRPr lang="en-US" sz="1000" b="1">
              <a:solidFill>
                <a:schemeClr val="bg1"/>
              </a:solidFill>
              <a:cs typeface="Arial" panose="020B0604020202020204" pitchFamily="34" charset="0"/>
            </a:endParaRPr>
          </a:p>
        </p:txBody>
      </p:sp>
      <p:grpSp>
        <p:nvGrpSpPr>
          <p:cNvPr id="5" name="Gruppieren 4">
            <a:extLst>
              <a:ext uri="{FF2B5EF4-FFF2-40B4-BE49-F238E27FC236}">
                <a16:creationId xmlns:a16="http://schemas.microsoft.com/office/drawing/2014/main" id="{3E4AC89A-AC21-3D3C-EBF0-E496F8297190}"/>
              </a:ext>
            </a:extLst>
          </p:cNvPr>
          <p:cNvGrpSpPr/>
          <p:nvPr/>
        </p:nvGrpSpPr>
        <p:grpSpPr>
          <a:xfrm>
            <a:off x="530346" y="956515"/>
            <a:ext cx="5702011" cy="3639811"/>
            <a:chOff x="530346" y="956515"/>
            <a:chExt cx="5702011" cy="3639811"/>
          </a:xfrm>
        </p:grpSpPr>
        <p:sp>
          <p:nvSpPr>
            <p:cNvPr id="29" name="Rechteck 28">
              <a:extLst>
                <a:ext uri="{FF2B5EF4-FFF2-40B4-BE49-F238E27FC236}">
                  <a16:creationId xmlns:a16="http://schemas.microsoft.com/office/drawing/2014/main" id="{B23E627B-CAE3-96C1-5773-1A7D694D325B}"/>
                </a:ext>
              </a:extLst>
            </p:cNvPr>
            <p:cNvSpPr/>
            <p:nvPr/>
          </p:nvSpPr>
          <p:spPr>
            <a:xfrm>
              <a:off x="530346" y="956515"/>
              <a:ext cx="5689981" cy="363981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17" name="Grafik 16">
              <a:extLst>
                <a:ext uri="{FF2B5EF4-FFF2-40B4-BE49-F238E27FC236}">
                  <a16:creationId xmlns:a16="http://schemas.microsoft.com/office/drawing/2014/main" id="{1C75579E-C449-DD88-7C19-6DB157DC0D5F}"/>
                </a:ext>
              </a:extLst>
            </p:cNvPr>
            <p:cNvPicPr>
              <a:picLocks noChangeAspect="1"/>
            </p:cNvPicPr>
            <p:nvPr/>
          </p:nvPicPr>
          <p:blipFill>
            <a:blip r:embed="rId4"/>
            <a:stretch>
              <a:fillRect/>
            </a:stretch>
          </p:blipFill>
          <p:spPr>
            <a:xfrm>
              <a:off x="1005594" y="1453378"/>
              <a:ext cx="4733470" cy="3142948"/>
            </a:xfrm>
            <a:prstGeom prst="rect">
              <a:avLst/>
            </a:prstGeom>
          </p:spPr>
        </p:pic>
        <p:sp>
          <p:nvSpPr>
            <p:cNvPr id="19" name="TextBox 26">
              <a:extLst>
                <a:ext uri="{FF2B5EF4-FFF2-40B4-BE49-F238E27FC236}">
                  <a16:creationId xmlns:a16="http://schemas.microsoft.com/office/drawing/2014/main" id="{EBA8BD39-E7DA-A39E-6BD1-DBA8898DFB03}"/>
                </a:ext>
              </a:extLst>
            </p:cNvPr>
            <p:cNvSpPr txBox="1"/>
            <p:nvPr/>
          </p:nvSpPr>
          <p:spPr>
            <a:xfrm>
              <a:off x="530346" y="1022491"/>
              <a:ext cx="5689981" cy="430887"/>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a:ln>
                    <a:noFill/>
                  </a:ln>
                  <a:solidFill>
                    <a:srgbClr val="404040"/>
                  </a:solidFill>
                  <a:effectLst/>
                  <a:uLnTx/>
                  <a:uFillTx/>
                  <a:latin typeface="Verdana"/>
                  <a:ea typeface="+mn-ea"/>
                  <a:cs typeface="+mn-cs"/>
                </a:rPr>
                <a:t>Vergleich der Zeit bis zur Insulinbehandlung nach Diagnose bei TN mit schwerem Insulindefizit</a:t>
              </a:r>
              <a:r>
                <a:rPr kumimoji="0" lang="de-DE" sz="1100" b="1" i="0" u="none" strike="noStrike" kern="1200" cap="none" spc="0" normalizeH="0" baseline="30000" noProof="0">
                  <a:ln>
                    <a:noFill/>
                  </a:ln>
                  <a:solidFill>
                    <a:srgbClr val="404040"/>
                  </a:solidFill>
                  <a:effectLst/>
                  <a:uLnTx/>
                  <a:uFillTx/>
                  <a:latin typeface="Verdana"/>
                  <a:ea typeface="+mn-ea"/>
                  <a:cs typeface="+mn-cs"/>
                </a:rPr>
                <a:t>#</a:t>
              </a:r>
              <a:r>
                <a:rPr kumimoji="0" lang="de-DE" sz="1100" b="1" i="0" u="none" strike="noStrike" kern="1200" cap="none" spc="0" normalizeH="0" baseline="0" noProof="0">
                  <a:ln>
                    <a:noFill/>
                  </a:ln>
                  <a:solidFill>
                    <a:srgbClr val="404040"/>
                  </a:solidFill>
                  <a:effectLst/>
                  <a:uLnTx/>
                  <a:uFillTx/>
                  <a:latin typeface="Verdana"/>
                  <a:ea typeface="+mn-ea"/>
                  <a:cs typeface="+mn-cs"/>
                </a:rPr>
                <a:t> vs. TN mit erhaltener Insulinsekretion</a:t>
              </a:r>
              <a:r>
                <a:rPr kumimoji="0" lang="de-DE" sz="1100" b="1" i="0" u="none" strike="noStrike" kern="1200" cap="none" spc="0" normalizeH="0" baseline="30000" noProof="0">
                  <a:ln>
                    <a:noFill/>
                  </a:ln>
                  <a:solidFill>
                    <a:srgbClr val="404040"/>
                  </a:solidFill>
                  <a:effectLst/>
                  <a:uLnTx/>
                  <a:uFillTx/>
                  <a:latin typeface="Verdana"/>
                  <a:ea typeface="+mn-ea"/>
                  <a:cs typeface="+mn-cs"/>
                </a:rPr>
                <a:t>#</a:t>
              </a:r>
              <a:endParaRPr kumimoji="0" lang="en-US" sz="1100" b="1" i="0" u="none" strike="noStrike" kern="1200" cap="none" spc="0" normalizeH="0" baseline="30000" noProof="0">
                <a:ln>
                  <a:noFill/>
                </a:ln>
                <a:solidFill>
                  <a:srgbClr val="404040"/>
                </a:solidFill>
                <a:effectLst/>
                <a:uLnTx/>
                <a:uFillTx/>
                <a:latin typeface="Verdana"/>
                <a:ea typeface="+mn-ea"/>
                <a:cs typeface="+mn-cs"/>
              </a:endParaRPr>
            </a:p>
          </p:txBody>
        </p:sp>
        <p:sp>
          <p:nvSpPr>
            <p:cNvPr id="23" name="Textfeld 22">
              <a:extLst>
                <a:ext uri="{FF2B5EF4-FFF2-40B4-BE49-F238E27FC236}">
                  <a16:creationId xmlns:a16="http://schemas.microsoft.com/office/drawing/2014/main" id="{3A5FEA98-E2FD-2420-8A3C-64714F4C25CB}"/>
                </a:ext>
              </a:extLst>
            </p:cNvPr>
            <p:cNvSpPr txBox="1"/>
            <p:nvPr/>
          </p:nvSpPr>
          <p:spPr>
            <a:xfrm>
              <a:off x="4072708" y="3189464"/>
              <a:ext cx="1510350" cy="276999"/>
            </a:xfrm>
            <a:prstGeom prst="rect">
              <a:avLst/>
            </a:prstGeom>
            <a:noFill/>
          </p:spPr>
          <p:txBody>
            <a:bodyPr wrap="none" rtlCol="0">
              <a:spAutoFit/>
            </a:bodyPr>
            <a:lstStyle/>
            <a:p>
              <a:r>
                <a:rPr lang="de-DE" sz="600"/>
                <a:t>TN mit schwerem Insulindefizit</a:t>
              </a:r>
            </a:p>
            <a:p>
              <a:r>
                <a:rPr lang="de-DE" sz="600"/>
                <a:t>TN mit erhaltener Insulinsekretion</a:t>
              </a:r>
            </a:p>
          </p:txBody>
        </p:sp>
        <p:cxnSp>
          <p:nvCxnSpPr>
            <p:cNvPr id="26" name="Gerader Verbinder 25">
              <a:extLst>
                <a:ext uri="{FF2B5EF4-FFF2-40B4-BE49-F238E27FC236}">
                  <a16:creationId xmlns:a16="http://schemas.microsoft.com/office/drawing/2014/main" id="{F69FD12E-A720-228A-BEEF-BE5D7277A6C9}"/>
                </a:ext>
              </a:extLst>
            </p:cNvPr>
            <p:cNvCxnSpPr/>
            <p:nvPr/>
          </p:nvCxnSpPr>
          <p:spPr>
            <a:xfrm>
              <a:off x="3886219" y="3291868"/>
              <a:ext cx="186489" cy="0"/>
            </a:xfrm>
            <a:prstGeom prst="line">
              <a:avLst/>
            </a:prstGeom>
            <a:ln w="19050"/>
          </p:spPr>
          <p:style>
            <a:lnRef idx="1">
              <a:schemeClr val="accent1"/>
            </a:lnRef>
            <a:fillRef idx="0">
              <a:schemeClr val="accent1"/>
            </a:fillRef>
            <a:effectRef idx="0">
              <a:schemeClr val="accent1"/>
            </a:effectRef>
            <a:fontRef idx="minor">
              <a:schemeClr val="tx1"/>
            </a:fontRef>
          </p:style>
        </p:cxnSp>
        <p:cxnSp>
          <p:nvCxnSpPr>
            <p:cNvPr id="27" name="Gerader Verbinder 26">
              <a:extLst>
                <a:ext uri="{FF2B5EF4-FFF2-40B4-BE49-F238E27FC236}">
                  <a16:creationId xmlns:a16="http://schemas.microsoft.com/office/drawing/2014/main" id="{9C2E747E-30A2-DCC8-D6EB-6292DCC64F93}"/>
                </a:ext>
              </a:extLst>
            </p:cNvPr>
            <p:cNvCxnSpPr/>
            <p:nvPr/>
          </p:nvCxnSpPr>
          <p:spPr>
            <a:xfrm>
              <a:off x="3886219" y="3372079"/>
              <a:ext cx="186489" cy="0"/>
            </a:xfrm>
            <a:prstGeom prst="line">
              <a:avLst/>
            </a:prstGeom>
            <a:ln w="19050">
              <a:solidFill>
                <a:srgbClr val="AEAEAF"/>
              </a:solidFill>
            </a:ln>
          </p:spPr>
          <p:style>
            <a:lnRef idx="1">
              <a:schemeClr val="accent1"/>
            </a:lnRef>
            <a:fillRef idx="0">
              <a:schemeClr val="accent1"/>
            </a:fillRef>
            <a:effectRef idx="0">
              <a:schemeClr val="accent1"/>
            </a:effectRef>
            <a:fontRef idx="minor">
              <a:schemeClr val="tx1"/>
            </a:fontRef>
          </p:style>
        </p:cxnSp>
        <p:sp>
          <p:nvSpPr>
            <p:cNvPr id="30" name="Rechteck 29">
              <a:extLst>
                <a:ext uri="{FF2B5EF4-FFF2-40B4-BE49-F238E27FC236}">
                  <a16:creationId xmlns:a16="http://schemas.microsoft.com/office/drawing/2014/main" id="{B2000022-866B-11C2-F49A-1280222A189E}"/>
                </a:ext>
              </a:extLst>
            </p:cNvPr>
            <p:cNvSpPr/>
            <p:nvPr/>
          </p:nvSpPr>
          <p:spPr>
            <a:xfrm>
              <a:off x="542376" y="956515"/>
              <a:ext cx="5689981" cy="3639811"/>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2" name="Textfeld 1">
              <a:extLst>
                <a:ext uri="{FF2B5EF4-FFF2-40B4-BE49-F238E27FC236}">
                  <a16:creationId xmlns:a16="http://schemas.microsoft.com/office/drawing/2014/main" id="{9F8BD66D-05E2-C3BC-419B-C09F0937F05E}"/>
                </a:ext>
              </a:extLst>
            </p:cNvPr>
            <p:cNvSpPr txBox="1"/>
            <p:nvPr/>
          </p:nvSpPr>
          <p:spPr>
            <a:xfrm rot="16200000">
              <a:off x="394465" y="2707062"/>
              <a:ext cx="1476686" cy="230832"/>
            </a:xfrm>
            <a:prstGeom prst="rect">
              <a:avLst/>
            </a:prstGeom>
            <a:solidFill>
              <a:schemeClr val="bg1"/>
            </a:solidFill>
          </p:spPr>
          <p:txBody>
            <a:bodyPr wrap="none" rtlCol="0" anchor="ctr">
              <a:spAutoFit/>
            </a:bodyPr>
            <a:lstStyle/>
            <a:p>
              <a:pPr algn="ctr"/>
              <a:r>
                <a:rPr lang="de-DE" sz="900">
                  <a:solidFill>
                    <a:srgbClr val="404040"/>
                  </a:solidFill>
                </a:rPr>
                <a:t>Insulin-behandelt [%]</a:t>
              </a:r>
            </a:p>
          </p:txBody>
        </p:sp>
        <p:sp>
          <p:nvSpPr>
            <p:cNvPr id="4" name="Textfeld 3">
              <a:extLst>
                <a:ext uri="{FF2B5EF4-FFF2-40B4-BE49-F238E27FC236}">
                  <a16:creationId xmlns:a16="http://schemas.microsoft.com/office/drawing/2014/main" id="{02F5311A-9F43-FD05-C615-2005BB27358E}"/>
                </a:ext>
              </a:extLst>
            </p:cNvPr>
            <p:cNvSpPr txBox="1"/>
            <p:nvPr/>
          </p:nvSpPr>
          <p:spPr>
            <a:xfrm>
              <a:off x="2354449" y="4307880"/>
              <a:ext cx="2414444" cy="230832"/>
            </a:xfrm>
            <a:prstGeom prst="rect">
              <a:avLst/>
            </a:prstGeom>
            <a:solidFill>
              <a:schemeClr val="bg1"/>
            </a:solidFill>
          </p:spPr>
          <p:txBody>
            <a:bodyPr wrap="none" rtlCol="0" anchor="ctr">
              <a:spAutoFit/>
            </a:bodyPr>
            <a:lstStyle/>
            <a:p>
              <a:pPr algn="ctr"/>
              <a:r>
                <a:rPr lang="de-DE" sz="900">
                  <a:solidFill>
                    <a:srgbClr val="404040"/>
                  </a:solidFill>
                </a:rPr>
                <a:t>Zeit bis zur Insulinbehandlung [Jahre]</a:t>
              </a:r>
            </a:p>
          </p:txBody>
        </p:sp>
      </p:grpSp>
    </p:spTree>
    <p:extLst>
      <p:ext uri="{BB962C8B-B14F-4D97-AF65-F5344CB8AC3E}">
        <p14:creationId xmlns:p14="http://schemas.microsoft.com/office/powerpoint/2010/main" val="628221494"/>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055FB034-804F-9E82-7141-65AABAA1CFAB}"/>
            </a:ext>
          </a:extLst>
        </p:cNvPr>
        <p:cNvGrpSpPr/>
        <p:nvPr/>
      </p:nvGrpSpPr>
      <p:grpSpPr>
        <a:xfrm>
          <a:off x="0" y="0"/>
          <a:ext cx="0" cy="0"/>
          <a:chOff x="0" y="0"/>
          <a:chExt cx="0" cy="0"/>
        </a:xfrm>
      </p:grpSpPr>
      <p:sp>
        <p:nvSpPr>
          <p:cNvPr id="12" name="Textplatzhalter 9">
            <a:extLst>
              <a:ext uri="{FF2B5EF4-FFF2-40B4-BE49-F238E27FC236}">
                <a16:creationId xmlns:a16="http://schemas.microsoft.com/office/drawing/2014/main" id="{13E7BF39-F1BA-2148-1160-22596B06EC60}"/>
              </a:ext>
            </a:extLst>
          </p:cNvPr>
          <p:cNvSpPr txBox="1">
            <a:spLocks/>
          </p:cNvSpPr>
          <p:nvPr/>
        </p:nvSpPr>
        <p:spPr>
          <a:xfrm>
            <a:off x="320268" y="114210"/>
            <a:ext cx="8478000" cy="400110"/>
          </a:xfrm>
          <a:prstGeom prst="rect">
            <a:avLst/>
          </a:prstGeom>
        </p:spPr>
        <p:txBody>
          <a:bodyPr/>
          <a:lstStyle>
            <a:lvl1pPr marL="0" indent="0" algn="l" defTabSz="685783" rtl="0" eaLnBrk="1" latinLnBrk="0" hangingPunct="1">
              <a:lnSpc>
                <a:spcPct val="100000"/>
              </a:lnSpc>
              <a:spcBef>
                <a:spcPts val="600"/>
              </a:spcBef>
              <a:buFont typeface="Arial" panose="020B0604020202020204" pitchFamily="34" charset="0"/>
              <a:buNone/>
              <a:defRPr lang="en-US" sz="1800" b="0" i="0" kern="1200" noProof="0" dirty="0">
                <a:solidFill>
                  <a:schemeClr val="tx1"/>
                </a:solidFill>
                <a:latin typeface="+mn-lt"/>
                <a:ea typeface="+mn-ea"/>
                <a:cs typeface="+mn-cs"/>
              </a:defRPr>
            </a:lvl1pPr>
            <a:lvl2pPr marL="226794" indent="-226794" algn="l" defTabSz="685783" rtl="0" eaLnBrk="1" latinLnBrk="0" hangingPunct="1">
              <a:lnSpc>
                <a:spcPct val="100000"/>
              </a:lnSpc>
              <a:spcBef>
                <a:spcPts val="600"/>
              </a:spcBef>
              <a:buClr>
                <a:schemeClr val="accent2"/>
              </a:buClr>
              <a:buFontTx/>
              <a:buBlip>
                <a:blip r:embed="rId3"/>
              </a:buBlip>
              <a:defRPr lang="en-US" sz="1600" b="1" i="0" kern="1200" noProof="0" dirty="0">
                <a:solidFill>
                  <a:srgbClr val="1D3160"/>
                </a:solidFill>
                <a:latin typeface="+mn-lt"/>
                <a:ea typeface="+mn-ea"/>
                <a:cs typeface="+mn-cs"/>
              </a:defRPr>
            </a:lvl2pPr>
            <a:lvl3pPr marL="457189" indent="-226794" algn="l" defTabSz="685783" rtl="0" eaLnBrk="1" latinLnBrk="0" hangingPunct="1">
              <a:lnSpc>
                <a:spcPct val="100000"/>
              </a:lnSpc>
              <a:spcBef>
                <a:spcPts val="600"/>
              </a:spcBef>
              <a:buFontTx/>
              <a:buBlip>
                <a:blip r:embed="rId3"/>
              </a:buBlip>
              <a:defRPr lang="en-US" sz="1600" b="0" i="0" kern="1200" noProof="0" dirty="0">
                <a:solidFill>
                  <a:schemeClr val="tx1"/>
                </a:solidFill>
                <a:latin typeface="+mn-lt"/>
                <a:ea typeface="+mn-ea"/>
                <a:cs typeface="+mn-cs"/>
              </a:defRPr>
            </a:lvl3pPr>
            <a:lvl4pPr marL="683983" indent="-226794" algn="l" defTabSz="685783" rtl="0" eaLnBrk="1" latinLnBrk="0" hangingPunct="1">
              <a:lnSpc>
                <a:spcPct val="100000"/>
              </a:lnSpc>
              <a:spcBef>
                <a:spcPts val="600"/>
              </a:spcBef>
              <a:buFontTx/>
              <a:buBlip>
                <a:blip r:embed="rId3"/>
              </a:buBlip>
              <a:defRPr lang="en-US" sz="1400" b="0" i="0" kern="1200" noProof="0" dirty="0">
                <a:solidFill>
                  <a:schemeClr val="tx1"/>
                </a:solidFill>
                <a:latin typeface="+mn-lt"/>
                <a:ea typeface="+mn-ea"/>
                <a:cs typeface="+mn-cs"/>
              </a:defRPr>
            </a:lvl4pPr>
            <a:lvl5pPr marL="0" indent="0" algn="l" defTabSz="685783" rtl="0" eaLnBrk="1" latinLnBrk="0" hangingPunct="1">
              <a:lnSpc>
                <a:spcPct val="100000"/>
              </a:lnSpc>
              <a:spcBef>
                <a:spcPts val="600"/>
              </a:spcBef>
              <a:buFont typeface="Arial" panose="020B0604020202020204" pitchFamily="34" charset="0"/>
              <a:buNone/>
              <a:defRPr lang="en-US" sz="1400" b="0" i="0" kern="1200" noProof="0" dirty="0">
                <a:solidFill>
                  <a:schemeClr val="tx1"/>
                </a:solidFill>
                <a:latin typeface="+mn-lt"/>
                <a:ea typeface="+mn-ea"/>
                <a:cs typeface="+mn-cs"/>
              </a:defRPr>
            </a:lvl5pPr>
            <a:lvl6pPr marL="1885903"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795"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686"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577" indent="-171446" algn="l" defTabSz="685783"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de-DE" sz="2000" b="1" i="0" u="none" strike="noStrike" kern="1200" cap="none" spc="0" normalizeH="0" baseline="0" noProof="0">
                <a:ln>
                  <a:noFill/>
                </a:ln>
                <a:solidFill>
                  <a:srgbClr val="7030A0"/>
                </a:solidFill>
                <a:effectLst/>
                <a:uLnTx/>
                <a:uFillTx/>
                <a:latin typeface="Verdana"/>
                <a:ea typeface="+mn-ea"/>
                <a:cs typeface="+mn-cs"/>
              </a:rPr>
              <a:t>Risiko für Mortalität und MACE bei T1D mit Diagnose im Erwachsenenalter vs. Kontrollen und vs. T2D</a:t>
            </a:r>
            <a:r>
              <a:rPr kumimoji="0" lang="de-DE" sz="2000" b="1" i="0" u="none" strike="noStrike" kern="1200" cap="none" spc="0" normalizeH="0" baseline="30000" noProof="0">
                <a:ln>
                  <a:noFill/>
                </a:ln>
                <a:solidFill>
                  <a:srgbClr val="7030A0"/>
                </a:solidFill>
                <a:effectLst/>
                <a:uLnTx/>
                <a:uFillTx/>
                <a:latin typeface="Verdana"/>
                <a:ea typeface="+mn-ea"/>
                <a:cs typeface="+mn-cs"/>
              </a:rPr>
              <a:t>1,#</a:t>
            </a:r>
            <a:endParaRPr kumimoji="0" lang="en-US" sz="2000" b="1" i="0" u="none" strike="noStrike" kern="1200" cap="none" spc="0" normalizeH="0" baseline="0" noProof="0">
              <a:ln>
                <a:noFill/>
              </a:ln>
              <a:solidFill>
                <a:srgbClr val="7030A0"/>
              </a:solidFill>
              <a:effectLst/>
              <a:uLnTx/>
              <a:uFillTx/>
              <a:latin typeface="Verdana"/>
              <a:ea typeface="+mn-ea"/>
              <a:cs typeface="+mn-cs"/>
            </a:endParaRPr>
          </a:p>
        </p:txBody>
      </p:sp>
      <p:sp>
        <p:nvSpPr>
          <p:cNvPr id="3" name="Footer Placeholder 4">
            <a:extLst>
              <a:ext uri="{FF2B5EF4-FFF2-40B4-BE49-F238E27FC236}">
                <a16:creationId xmlns:a16="http://schemas.microsoft.com/office/drawing/2014/main" id="{A92F778F-F961-1B80-DB0B-66C5F8F7A863}"/>
              </a:ext>
            </a:extLst>
          </p:cNvPr>
          <p:cNvSpPr txBox="1">
            <a:spLocks/>
          </p:cNvSpPr>
          <p:nvPr/>
        </p:nvSpPr>
        <p:spPr>
          <a:xfrm>
            <a:off x="6662490" y="3543300"/>
            <a:ext cx="2349376" cy="1425327"/>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685783" rtl="0" eaLnBrk="1" fontAlgn="auto" latinLnBrk="0" hangingPunct="1">
              <a:lnSpc>
                <a:spcPct val="100000"/>
              </a:lnSpc>
              <a:spcBef>
                <a:spcPts val="300"/>
              </a:spcBef>
              <a:spcAft>
                <a:spcPts val="0"/>
              </a:spcAft>
              <a:buClr>
                <a:srgbClr val="2198DD"/>
              </a:buClr>
              <a:buSzTx/>
              <a:buFont typeface="Arial" panose="020B0604020202020204" pitchFamily="34" charset="0"/>
              <a:buNone/>
              <a:tabLst/>
              <a:defRPr/>
            </a:pP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Tabelle modifiziert nach Wei X 2025</a:t>
            </a:r>
            <a:r>
              <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rPr>
              <a:t>1</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CVD: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Cardiovascu-lar</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death</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kardiovaskulärer Tod, DKA: Diabetische Keto-azidose; HR: Hazard-Ratio, Risikoverhältnis; KI: Konfi-</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denzintervall</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PAR%: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population</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attributable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risk</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frac-tion</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bevölkerungsbezogener Risikoanteil; MACE: Major adverse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cardiac</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a:t>
            </a:r>
            <a:r>
              <a:rPr kumimoji="0" lang="de-DE" sz="600" b="0" i="0" u="none" strike="noStrike" kern="1200" cap="none" spc="0" normalizeH="0" baseline="0" noProof="0" err="1">
                <a:ln>
                  <a:noFill/>
                </a:ln>
                <a:solidFill>
                  <a:srgbClr val="404040"/>
                </a:solidFill>
                <a:effectLst/>
                <a:uLnTx/>
                <a:uFillTx/>
                <a:latin typeface="Verdana"/>
                <a:ea typeface="+mn-ea"/>
                <a:cs typeface="Arial" panose="020B0604020202020204" pitchFamily="34" charset="0"/>
              </a:rPr>
              <a:t>event</a:t>
            </a:r>
            <a:r>
              <a:rPr kumimoji="0" lang="de-DE" sz="600" b="0" i="0" u="none" strike="noStrike" kern="1200" cap="none" spc="0" normalizeH="0" baseline="0" noProof="0">
                <a:ln>
                  <a:noFill/>
                </a:ln>
                <a:solidFill>
                  <a:srgbClr val="404040"/>
                </a:solidFill>
                <a:effectLst/>
                <a:uLnTx/>
                <a:uFillTx/>
                <a:latin typeface="Verdana"/>
                <a:ea typeface="+mn-ea"/>
                <a:cs typeface="Arial" panose="020B0604020202020204" pitchFamily="34" charset="0"/>
              </a:rPr>
              <a:t>, schwerwiegendes unerwünschtes kardiales Ereignis; T1D: Typ-1-Diabetes; T2D: Typ-2-Diabetes. # 10.184 Menschen mit T1D-Diagnose im Erwachsenenalter, 375.523 mit T2D, zwischen 2001-2020 aus dem Swedish National Diabetes Register und 509.172 Populationskontrollen aus dem Total Population Register, nach-beobachtet bis 2022, medianer Follow-Up 10,2 Jahre. Es wurden HR und PAR% geschätzt. </a:t>
            </a:r>
            <a:r>
              <a:rPr lang="de-DE" sz="600">
                <a:solidFill>
                  <a:srgbClr val="404040"/>
                </a:solidFill>
                <a:latin typeface="Verdana"/>
              </a:rPr>
              <a:t>NA*: Die Ereigniszahl war zu gering für die Schätzung der HR (95 %-KI).</a:t>
            </a:r>
            <a:r>
              <a:rPr kumimoji="0" lang="de-DE" sz="600" b="0" i="0" u="none" strike="noStrike" kern="1200" cap="none" spc="0" normalizeH="0" baseline="30000" noProof="0">
                <a:ln>
                  <a:noFill/>
                </a:ln>
                <a:solidFill>
                  <a:srgbClr val="404040"/>
                </a:solidFill>
                <a:effectLst/>
                <a:uLnTx/>
                <a:uFillTx/>
                <a:latin typeface="Verdana"/>
                <a:ea typeface="+mn-ea"/>
                <a:cs typeface="Arial" panose="020B0604020202020204" pitchFamily="34" charset="0"/>
              </a:rPr>
              <a:t>1</a:t>
            </a:r>
          </a:p>
        </p:txBody>
      </p:sp>
      <p:sp>
        <p:nvSpPr>
          <p:cNvPr id="10" name="TextBox 3037">
            <a:extLst>
              <a:ext uri="{FF2B5EF4-FFF2-40B4-BE49-F238E27FC236}">
                <a16:creationId xmlns:a16="http://schemas.microsoft.com/office/drawing/2014/main" id="{5719C76A-5C21-B21F-5E0D-3E6E2E40F712}"/>
              </a:ext>
            </a:extLst>
          </p:cNvPr>
          <p:cNvSpPr txBox="1"/>
          <p:nvPr/>
        </p:nvSpPr>
        <p:spPr>
          <a:xfrm>
            <a:off x="6628932" y="4943902"/>
            <a:ext cx="2045164" cy="184666"/>
          </a:xfrm>
          <a:prstGeom prst="rect">
            <a:avLst/>
          </a:prstGeom>
          <a:noFill/>
        </p:spPr>
        <p:txBody>
          <a:bodyPr wrap="square" rtlCol="0" anchor="b">
            <a:spAutoFit/>
          </a:bodyPr>
          <a:lstStyle/>
          <a:p>
            <a:pPr marL="0" marR="0" lvl="0" indent="0" algn="l" defTabSz="685766" rtl="0" eaLnBrk="1" fontAlgn="auto" latinLnBrk="0" hangingPunct="1">
              <a:lnSpc>
                <a:spcPct val="100000"/>
              </a:lnSpc>
              <a:spcBef>
                <a:spcPts val="0"/>
              </a:spcBef>
              <a:spcAft>
                <a:spcPts val="0"/>
              </a:spcAft>
              <a:buClr>
                <a:srgbClr val="2F4B95"/>
              </a:buClr>
              <a:buSzTx/>
              <a:buFontTx/>
              <a:buNone/>
              <a:tabLst/>
              <a:defRPr/>
            </a:pPr>
            <a:r>
              <a:rPr kumimoji="0" lang="da-DK" sz="600" b="1" i="0" u="none" strike="noStrike" kern="1200" cap="none" spc="0" normalizeH="0" baseline="0" noProof="0">
                <a:ln>
                  <a:noFill/>
                </a:ln>
                <a:solidFill>
                  <a:srgbClr val="404040"/>
                </a:solidFill>
                <a:effectLst/>
                <a:uLnTx/>
                <a:uFillTx/>
                <a:latin typeface="Verdana"/>
                <a:ea typeface="Arial"/>
                <a:cs typeface="Arial"/>
              </a:rPr>
              <a:t>1.</a:t>
            </a:r>
            <a:r>
              <a:rPr kumimoji="0" lang="da-DK" sz="600" b="0" i="0" u="none" strike="noStrike" kern="1200" cap="none" spc="0" normalizeH="0" baseline="0" noProof="0">
                <a:ln>
                  <a:noFill/>
                </a:ln>
                <a:solidFill>
                  <a:srgbClr val="404040"/>
                </a:solidFill>
                <a:effectLst/>
                <a:uLnTx/>
                <a:uFillTx/>
                <a:latin typeface="Verdana"/>
                <a:ea typeface="Arial"/>
                <a:cs typeface="Arial"/>
              </a:rPr>
              <a:t> Wei X </a:t>
            </a:r>
            <a:r>
              <a:rPr kumimoji="0" lang="da-DK" sz="600" b="0" i="1" u="none" strike="noStrike" kern="1200" cap="none" spc="0" normalizeH="0" baseline="0" noProof="0">
                <a:ln>
                  <a:noFill/>
                </a:ln>
                <a:solidFill>
                  <a:srgbClr val="404040"/>
                </a:solidFill>
                <a:effectLst/>
                <a:uLnTx/>
                <a:uFillTx/>
                <a:latin typeface="Verdana"/>
                <a:ea typeface="Arial"/>
                <a:cs typeface="Arial"/>
              </a:rPr>
              <a:t>et al. Eur Heart J </a:t>
            </a:r>
            <a:r>
              <a:rPr kumimoji="0" lang="da-DK" sz="600" b="0" i="0" u="none" strike="noStrike" kern="1200" cap="none" spc="0" normalizeH="0" baseline="0" noProof="0">
                <a:ln>
                  <a:noFill/>
                </a:ln>
                <a:solidFill>
                  <a:srgbClr val="404040"/>
                </a:solidFill>
                <a:effectLst/>
                <a:uLnTx/>
                <a:uFillTx/>
                <a:latin typeface="Verdana"/>
                <a:ea typeface="Arial"/>
                <a:cs typeface="Arial"/>
              </a:rPr>
              <a:t>2025; 46: 3776</a:t>
            </a:r>
            <a:r>
              <a:rPr kumimoji="0" lang="pt-BR" sz="600" b="0" i="0" u="none" strike="noStrike" kern="1200" cap="none" spc="0" normalizeH="0" baseline="0" noProof="0">
                <a:ln>
                  <a:noFill/>
                </a:ln>
                <a:solidFill>
                  <a:srgbClr val="404040"/>
                </a:solidFill>
                <a:effectLst/>
                <a:uLnTx/>
                <a:uFillTx/>
                <a:latin typeface="Verdana"/>
                <a:ea typeface="+mn-ea"/>
                <a:cs typeface="+mn-cs"/>
              </a:rPr>
              <a:t>–86</a:t>
            </a:r>
            <a:r>
              <a:rPr kumimoji="0" lang="da-DK" sz="600" b="0" i="0" u="none" strike="noStrike" kern="1200" cap="none" spc="0" normalizeH="0" baseline="0" noProof="0">
                <a:ln>
                  <a:noFill/>
                </a:ln>
                <a:solidFill>
                  <a:srgbClr val="404040"/>
                </a:solidFill>
                <a:effectLst/>
                <a:uLnTx/>
                <a:uFillTx/>
                <a:latin typeface="Verdana"/>
                <a:ea typeface="Arial"/>
                <a:cs typeface="Arial"/>
              </a:rPr>
              <a:t>.</a:t>
            </a:r>
          </a:p>
        </p:txBody>
      </p:sp>
      <p:sp>
        <p:nvSpPr>
          <p:cNvPr id="32" name="Rechteck: abgerundete Ecken 31">
            <a:extLst>
              <a:ext uri="{FF2B5EF4-FFF2-40B4-BE49-F238E27FC236}">
                <a16:creationId xmlns:a16="http://schemas.microsoft.com/office/drawing/2014/main" id="{E72C4601-75FB-E035-7DD9-9C2A1F3C6EF2}"/>
              </a:ext>
            </a:extLst>
          </p:cNvPr>
          <p:cNvSpPr/>
          <p:nvPr/>
        </p:nvSpPr>
        <p:spPr>
          <a:xfrm>
            <a:off x="6771782" y="824777"/>
            <a:ext cx="2106691" cy="2640317"/>
          </a:xfrm>
          <a:prstGeom prst="roundRect">
            <a:avLst>
              <a:gd name="adj" fmla="val 8933"/>
            </a:avLst>
          </a:prstGeom>
          <a:solidFill>
            <a:srgbClr val="23004C"/>
          </a:solidFill>
          <a:ln w="9525">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marL="90488" indent="-90488">
              <a:lnSpc>
                <a:spcPct val="125000"/>
              </a:lnSpc>
              <a:spcAft>
                <a:spcPts val="600"/>
              </a:spcAft>
              <a:buClr>
                <a:schemeClr val="accent2"/>
              </a:buClr>
              <a:buSzPct val="120000"/>
              <a:buFont typeface="Arial" panose="020B0604020202020204" pitchFamily="34" charset="0"/>
              <a:buChar char="•"/>
            </a:pPr>
            <a:r>
              <a:rPr lang="de-DE" sz="900">
                <a:solidFill>
                  <a:schemeClr val="bg1"/>
                </a:solidFill>
              </a:rPr>
              <a:t>Das Risiko für </a:t>
            </a:r>
            <a:r>
              <a:rPr lang="de-DE" sz="900" err="1">
                <a:solidFill>
                  <a:schemeClr val="bg1"/>
                </a:solidFill>
              </a:rPr>
              <a:t>Gesamtmortali</a:t>
            </a:r>
            <a:r>
              <a:rPr lang="de-DE" sz="900">
                <a:solidFill>
                  <a:schemeClr val="bg1"/>
                </a:solidFill>
              </a:rPr>
              <a:t>-tät, CVD, MACE, Tod durch Infektion und Tod durch Krebs war bei T1D gegenüber der Kontrollpopulation erhöht</a:t>
            </a:r>
          </a:p>
          <a:p>
            <a:pPr marL="90488" indent="-90488">
              <a:lnSpc>
                <a:spcPct val="125000"/>
              </a:lnSpc>
              <a:spcAft>
                <a:spcPts val="600"/>
              </a:spcAft>
              <a:buClr>
                <a:schemeClr val="accent2"/>
              </a:buClr>
              <a:buSzPct val="120000"/>
              <a:buFont typeface="Arial" panose="020B0604020202020204" pitchFamily="34" charset="0"/>
              <a:buChar char="•"/>
            </a:pPr>
            <a:r>
              <a:rPr lang="de-DE" sz="900">
                <a:solidFill>
                  <a:schemeClr val="bg1"/>
                </a:solidFill>
              </a:rPr>
              <a:t>Das Risiko für Tod durch </a:t>
            </a:r>
            <a:r>
              <a:rPr lang="de-DE" sz="900" err="1">
                <a:solidFill>
                  <a:schemeClr val="bg1"/>
                </a:solidFill>
              </a:rPr>
              <a:t>diabe</a:t>
            </a:r>
            <a:r>
              <a:rPr lang="de-DE" sz="900">
                <a:solidFill>
                  <a:schemeClr val="bg1"/>
                </a:solidFill>
              </a:rPr>
              <a:t>-tisches Koma bzw. DKA war bei T1D 7-fach höher als bei T2D</a:t>
            </a:r>
          </a:p>
          <a:p>
            <a:pPr marL="90488" indent="-90488">
              <a:lnSpc>
                <a:spcPct val="125000"/>
              </a:lnSpc>
              <a:spcAft>
                <a:spcPts val="600"/>
              </a:spcAft>
              <a:buClr>
                <a:schemeClr val="accent2"/>
              </a:buClr>
              <a:buSzPct val="120000"/>
              <a:buFont typeface="Arial" panose="020B0604020202020204" pitchFamily="34" charset="0"/>
              <a:buChar char="•"/>
            </a:pPr>
            <a:r>
              <a:rPr lang="de-DE" sz="900">
                <a:solidFill>
                  <a:schemeClr val="bg1"/>
                </a:solidFill>
              </a:rPr>
              <a:t>Das Risiko für alle übrigen Todesarten war vergleichbar zwischen T1D und T2D</a:t>
            </a:r>
          </a:p>
          <a:p>
            <a:pPr marL="90488" indent="-90488">
              <a:lnSpc>
                <a:spcPct val="125000"/>
              </a:lnSpc>
              <a:spcAft>
                <a:spcPts val="600"/>
              </a:spcAft>
              <a:buClr>
                <a:schemeClr val="accent2"/>
              </a:buClr>
              <a:buSzPct val="120000"/>
              <a:buFont typeface="Arial" panose="020B0604020202020204" pitchFamily="34" charset="0"/>
              <a:buChar char="•"/>
            </a:pPr>
            <a:r>
              <a:rPr lang="de-DE" sz="900">
                <a:solidFill>
                  <a:schemeClr val="bg1"/>
                </a:solidFill>
              </a:rPr>
              <a:t>Das Risiko für MACE war bei T2D höher als bei T1D</a:t>
            </a:r>
          </a:p>
        </p:txBody>
      </p:sp>
      <p:grpSp>
        <p:nvGrpSpPr>
          <p:cNvPr id="2" name="Gruppieren 1">
            <a:extLst>
              <a:ext uri="{FF2B5EF4-FFF2-40B4-BE49-F238E27FC236}">
                <a16:creationId xmlns:a16="http://schemas.microsoft.com/office/drawing/2014/main" id="{F05A1B22-1EED-622C-CB4A-0E58DAAB6CB0}"/>
              </a:ext>
            </a:extLst>
          </p:cNvPr>
          <p:cNvGrpSpPr/>
          <p:nvPr/>
        </p:nvGrpSpPr>
        <p:grpSpPr>
          <a:xfrm>
            <a:off x="444966" y="836331"/>
            <a:ext cx="6199680" cy="4203925"/>
            <a:chOff x="444966" y="836331"/>
            <a:chExt cx="6199680" cy="4203925"/>
          </a:xfrm>
        </p:grpSpPr>
        <p:sp>
          <p:nvSpPr>
            <p:cNvPr id="41" name="Rechteck 40">
              <a:extLst>
                <a:ext uri="{FF2B5EF4-FFF2-40B4-BE49-F238E27FC236}">
                  <a16:creationId xmlns:a16="http://schemas.microsoft.com/office/drawing/2014/main" id="{9F4C58DB-90F7-91F2-4FC7-8F22BD8C1AA6}"/>
                </a:ext>
              </a:extLst>
            </p:cNvPr>
            <p:cNvSpPr/>
            <p:nvPr/>
          </p:nvSpPr>
          <p:spPr>
            <a:xfrm>
              <a:off x="505327" y="836331"/>
              <a:ext cx="6087980" cy="420392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pic>
          <p:nvPicPr>
            <p:cNvPr id="5" name="Grafik 4">
              <a:extLst>
                <a:ext uri="{FF2B5EF4-FFF2-40B4-BE49-F238E27FC236}">
                  <a16:creationId xmlns:a16="http://schemas.microsoft.com/office/drawing/2014/main" id="{3A4CC690-BC07-56D8-8A5D-AF4339D17DD3}"/>
                </a:ext>
              </a:extLst>
            </p:cNvPr>
            <p:cNvPicPr>
              <a:picLocks noChangeAspect="1"/>
            </p:cNvPicPr>
            <p:nvPr/>
          </p:nvPicPr>
          <p:blipFill>
            <a:blip r:embed="rId4"/>
            <a:stretch>
              <a:fillRect/>
            </a:stretch>
          </p:blipFill>
          <p:spPr>
            <a:xfrm>
              <a:off x="574510" y="1102469"/>
              <a:ext cx="5940592" cy="3937786"/>
            </a:xfrm>
            <a:prstGeom prst="rect">
              <a:avLst/>
            </a:prstGeom>
          </p:spPr>
        </p:pic>
        <p:sp>
          <p:nvSpPr>
            <p:cNvPr id="15" name="TextBox 26">
              <a:extLst>
                <a:ext uri="{FF2B5EF4-FFF2-40B4-BE49-F238E27FC236}">
                  <a16:creationId xmlns:a16="http://schemas.microsoft.com/office/drawing/2014/main" id="{F5EC0702-6C7B-10DC-39FF-C79DEE2B4959}"/>
                </a:ext>
              </a:extLst>
            </p:cNvPr>
            <p:cNvSpPr txBox="1"/>
            <p:nvPr/>
          </p:nvSpPr>
          <p:spPr>
            <a:xfrm>
              <a:off x="444966" y="840859"/>
              <a:ext cx="6199680" cy="261610"/>
            </a:xfrm>
            <a:prstGeom prst="rect">
              <a:avLst/>
            </a:prstGeom>
            <a:noFill/>
          </p:spPr>
          <p:txBody>
            <a:bodyPr wrap="square">
              <a:spAutoFit/>
            </a:bodyPr>
            <a:lstStyle/>
            <a:p>
              <a:pPr marL="0" marR="0" lvl="0" indent="0" algn="ctr" defTabSz="457189" rtl="0" eaLnBrk="1" fontAlgn="auto" latinLnBrk="0" hangingPunct="1">
                <a:lnSpc>
                  <a:spcPct val="100000"/>
                </a:lnSpc>
                <a:spcBef>
                  <a:spcPts val="0"/>
                </a:spcBef>
                <a:spcAft>
                  <a:spcPts val="0"/>
                </a:spcAft>
                <a:buClrTx/>
                <a:buSzTx/>
                <a:buFontTx/>
                <a:buNone/>
                <a:tabLst/>
                <a:defRPr/>
              </a:pPr>
              <a:r>
                <a:rPr kumimoji="0" lang="de-DE" sz="1100" b="1" i="0" u="none" strike="noStrike" kern="1200" cap="none" spc="0" normalizeH="0" baseline="0" noProof="0">
                  <a:ln>
                    <a:noFill/>
                  </a:ln>
                  <a:solidFill>
                    <a:srgbClr val="404040"/>
                  </a:solidFill>
                  <a:effectLst/>
                  <a:uLnTx/>
                  <a:uFillTx/>
                  <a:latin typeface="Verdana"/>
                  <a:ea typeface="+mn-ea"/>
                  <a:cs typeface="+mn-cs"/>
                </a:rPr>
                <a:t>Vergleich der HR für Mortalität und MACE bei T1D vs. Kontrollen und vs. T2D</a:t>
              </a:r>
              <a:endParaRPr kumimoji="0" lang="en-US" sz="1100" b="1" i="0" u="none" strike="noStrike" kern="1200" cap="none" spc="0" normalizeH="0" baseline="30000" noProof="0">
                <a:ln>
                  <a:noFill/>
                </a:ln>
                <a:solidFill>
                  <a:srgbClr val="404040"/>
                </a:solidFill>
                <a:effectLst/>
                <a:uLnTx/>
                <a:uFillTx/>
                <a:latin typeface="Verdana"/>
                <a:ea typeface="+mn-ea"/>
                <a:cs typeface="+mn-cs"/>
              </a:endParaRPr>
            </a:p>
          </p:txBody>
        </p:sp>
        <p:sp>
          <p:nvSpPr>
            <p:cNvPr id="17" name="Textfeld 16">
              <a:extLst>
                <a:ext uri="{FF2B5EF4-FFF2-40B4-BE49-F238E27FC236}">
                  <a16:creationId xmlns:a16="http://schemas.microsoft.com/office/drawing/2014/main" id="{B0CFB7C5-F59D-431A-01FB-58874A409A9F}"/>
                </a:ext>
              </a:extLst>
            </p:cNvPr>
            <p:cNvSpPr txBox="1"/>
            <p:nvPr/>
          </p:nvSpPr>
          <p:spPr>
            <a:xfrm>
              <a:off x="829734" y="1140818"/>
              <a:ext cx="1040349" cy="107722"/>
            </a:xfrm>
            <a:prstGeom prst="rect">
              <a:avLst/>
            </a:prstGeom>
            <a:solidFill>
              <a:schemeClr val="bg1"/>
            </a:solidFill>
          </p:spPr>
          <p:txBody>
            <a:bodyPr wrap="none" lIns="0" tIns="0" rIns="0" bIns="0" rtlCol="0">
              <a:spAutoFit/>
            </a:bodyPr>
            <a:lstStyle/>
            <a:p>
              <a:r>
                <a:rPr lang="de-DE" sz="700" b="1">
                  <a:latin typeface="Aptos" panose="020B0004020202020204" pitchFamily="34" charset="0"/>
                </a:rPr>
                <a:t>Alter bei Diagnose [Jahre]</a:t>
              </a:r>
            </a:p>
          </p:txBody>
        </p:sp>
        <p:sp>
          <p:nvSpPr>
            <p:cNvPr id="19" name="Textfeld 18">
              <a:extLst>
                <a:ext uri="{FF2B5EF4-FFF2-40B4-BE49-F238E27FC236}">
                  <a16:creationId xmlns:a16="http://schemas.microsoft.com/office/drawing/2014/main" id="{7AAB400E-FF92-49E0-360E-394C350C9563}"/>
                </a:ext>
              </a:extLst>
            </p:cNvPr>
            <p:cNvSpPr txBox="1"/>
            <p:nvPr/>
          </p:nvSpPr>
          <p:spPr>
            <a:xfrm>
              <a:off x="3857751" y="1140818"/>
              <a:ext cx="492122" cy="107722"/>
            </a:xfrm>
            <a:prstGeom prst="rect">
              <a:avLst/>
            </a:prstGeom>
            <a:solidFill>
              <a:schemeClr val="bg1"/>
            </a:solidFill>
          </p:spPr>
          <p:txBody>
            <a:bodyPr wrap="none" lIns="0" tIns="0" rIns="0" bIns="0" rtlCol="0">
              <a:spAutoFit/>
            </a:bodyPr>
            <a:lstStyle/>
            <a:p>
              <a:pPr algn="ctr"/>
              <a:r>
                <a:rPr lang="de-DE" sz="700" b="1">
                  <a:latin typeface="Aptos" panose="020B0004020202020204" pitchFamily="34" charset="0"/>
                </a:rPr>
                <a:t>HR (95 %-KI)</a:t>
              </a:r>
            </a:p>
          </p:txBody>
        </p:sp>
        <p:sp>
          <p:nvSpPr>
            <p:cNvPr id="23" name="Textfeld 22">
              <a:extLst>
                <a:ext uri="{FF2B5EF4-FFF2-40B4-BE49-F238E27FC236}">
                  <a16:creationId xmlns:a16="http://schemas.microsoft.com/office/drawing/2014/main" id="{5B81812F-CE41-898C-DC11-68172F3ADF00}"/>
                </a:ext>
              </a:extLst>
            </p:cNvPr>
            <p:cNvSpPr txBox="1"/>
            <p:nvPr/>
          </p:nvSpPr>
          <p:spPr>
            <a:xfrm>
              <a:off x="5718449" y="1140818"/>
              <a:ext cx="492122" cy="107722"/>
            </a:xfrm>
            <a:prstGeom prst="rect">
              <a:avLst/>
            </a:prstGeom>
            <a:solidFill>
              <a:schemeClr val="bg1"/>
            </a:solidFill>
          </p:spPr>
          <p:txBody>
            <a:bodyPr wrap="none" lIns="0" tIns="0" rIns="0" bIns="0" rtlCol="0">
              <a:spAutoFit/>
            </a:bodyPr>
            <a:lstStyle/>
            <a:p>
              <a:pPr algn="ctr"/>
              <a:r>
                <a:rPr lang="de-DE" sz="700" b="1">
                  <a:latin typeface="Aptos" panose="020B0004020202020204" pitchFamily="34" charset="0"/>
                </a:rPr>
                <a:t>HR (95 %-KI)</a:t>
              </a:r>
            </a:p>
          </p:txBody>
        </p:sp>
        <p:sp>
          <p:nvSpPr>
            <p:cNvPr id="25" name="Textfeld 24">
              <a:extLst>
                <a:ext uri="{FF2B5EF4-FFF2-40B4-BE49-F238E27FC236}">
                  <a16:creationId xmlns:a16="http://schemas.microsoft.com/office/drawing/2014/main" id="{A0312F6A-A6C0-8FF2-7A16-3F685521EEAE}"/>
                </a:ext>
              </a:extLst>
            </p:cNvPr>
            <p:cNvSpPr txBox="1"/>
            <p:nvPr/>
          </p:nvSpPr>
          <p:spPr>
            <a:xfrm>
              <a:off x="837108" y="1260689"/>
              <a:ext cx="734175" cy="470129"/>
            </a:xfrm>
            <a:prstGeom prst="rect">
              <a:avLst/>
            </a:prstGeom>
            <a:solidFill>
              <a:schemeClr val="bg1"/>
            </a:solidFill>
          </p:spPr>
          <p:txBody>
            <a:bodyPr wrap="none" lIns="0" tIns="0" rIns="0" bIns="0" rtlCol="0">
              <a:spAutoFit/>
            </a:bodyPr>
            <a:lstStyle/>
            <a:p>
              <a:pPr>
                <a:lnSpc>
                  <a:spcPct val="87000"/>
                </a:lnSpc>
              </a:pPr>
              <a:r>
                <a:rPr lang="de-DE" sz="700" b="1">
                  <a:latin typeface="Aptos" panose="020B0004020202020204" pitchFamily="34" charset="0"/>
                </a:rPr>
                <a:t>Gesamtmortalität</a:t>
              </a:r>
            </a:p>
            <a:p>
              <a:pPr defTabSz="179388">
                <a:lnSpc>
                  <a:spcPct val="87000"/>
                </a:lnSpc>
              </a:pPr>
              <a:r>
                <a:rPr lang="de-DE" sz="700">
                  <a:latin typeface="Aptos" panose="020B0004020202020204" pitchFamily="34" charset="0"/>
                </a:rPr>
                <a:t>	Insgesamt</a:t>
              </a:r>
            </a:p>
            <a:p>
              <a:pPr defTabSz="179388">
                <a:lnSpc>
                  <a:spcPct val="87000"/>
                </a:lnSpc>
              </a:pPr>
              <a:r>
                <a:rPr lang="de-DE" sz="700">
                  <a:latin typeface="Aptos" panose="020B0004020202020204" pitchFamily="34" charset="0"/>
                </a:rPr>
                <a:t>	18-29</a:t>
              </a:r>
            </a:p>
            <a:p>
              <a:pPr defTabSz="179388">
                <a:lnSpc>
                  <a:spcPct val="87000"/>
                </a:lnSpc>
              </a:pPr>
              <a:r>
                <a:rPr lang="de-DE" sz="700">
                  <a:latin typeface="Aptos" panose="020B0004020202020204" pitchFamily="34" charset="0"/>
                </a:rPr>
                <a:t>	30-39</a:t>
              </a:r>
            </a:p>
            <a:p>
              <a:pPr defTabSz="179388">
                <a:lnSpc>
                  <a:spcPct val="87000"/>
                </a:lnSpc>
              </a:pPr>
              <a:r>
                <a:rPr lang="de-DE" sz="700">
                  <a:latin typeface="Aptos" panose="020B0004020202020204" pitchFamily="34" charset="0"/>
                  <a:ea typeface="Verdana" panose="020B0604030504040204" pitchFamily="34" charset="0"/>
                </a:rPr>
                <a:t>	≥ </a:t>
              </a:r>
              <a:r>
                <a:rPr lang="de-DE" sz="700">
                  <a:latin typeface="Aptos" panose="020B0004020202020204" pitchFamily="34" charset="0"/>
                </a:rPr>
                <a:t>40</a:t>
              </a:r>
            </a:p>
          </p:txBody>
        </p:sp>
        <p:sp>
          <p:nvSpPr>
            <p:cNvPr id="26" name="Textfeld 25">
              <a:extLst>
                <a:ext uri="{FF2B5EF4-FFF2-40B4-BE49-F238E27FC236}">
                  <a16:creationId xmlns:a16="http://schemas.microsoft.com/office/drawing/2014/main" id="{269F53FA-FD5D-45F0-E507-31CA3C3B2741}"/>
                </a:ext>
              </a:extLst>
            </p:cNvPr>
            <p:cNvSpPr txBox="1"/>
            <p:nvPr/>
          </p:nvSpPr>
          <p:spPr>
            <a:xfrm>
              <a:off x="823835" y="1748866"/>
              <a:ext cx="1210268" cy="563872"/>
            </a:xfrm>
            <a:prstGeom prst="rect">
              <a:avLst/>
            </a:prstGeom>
            <a:solidFill>
              <a:schemeClr val="bg1"/>
            </a:solidFill>
          </p:spPr>
          <p:txBody>
            <a:bodyPr wrap="none" lIns="0" tIns="0" rIns="0" bIns="0" rtlCol="0">
              <a:spAutoFit/>
            </a:bodyPr>
            <a:lstStyle/>
            <a:p>
              <a:pPr>
                <a:lnSpc>
                  <a:spcPct val="87000"/>
                </a:lnSpc>
              </a:pPr>
              <a:r>
                <a:rPr lang="de-DE" sz="700" b="1">
                  <a:latin typeface="Aptos" panose="020B0004020202020204" pitchFamily="34" charset="0"/>
                </a:rPr>
                <a:t>Ursachenbezogene Mortalität</a:t>
              </a:r>
            </a:p>
            <a:p>
              <a:pPr defTabSz="180975">
                <a:lnSpc>
                  <a:spcPct val="87000"/>
                </a:lnSpc>
              </a:pPr>
              <a:r>
                <a:rPr lang="de-DE" sz="700" b="1">
                  <a:latin typeface="Aptos" panose="020B0004020202020204" pitchFamily="34" charset="0"/>
                </a:rPr>
                <a:t>	Kardiovaskulärer Tod</a:t>
              </a:r>
            </a:p>
            <a:p>
              <a:pPr defTabSz="179388">
                <a:lnSpc>
                  <a:spcPct val="87000"/>
                </a:lnSpc>
              </a:pPr>
              <a:r>
                <a:rPr lang="de-DE" sz="700">
                  <a:latin typeface="Aptos" panose="020B0004020202020204" pitchFamily="34" charset="0"/>
                </a:rPr>
                <a:t>		Insgesamt</a:t>
              </a:r>
            </a:p>
            <a:p>
              <a:pPr defTabSz="179388">
                <a:lnSpc>
                  <a:spcPct val="87000"/>
                </a:lnSpc>
              </a:pPr>
              <a:r>
                <a:rPr lang="de-DE" sz="700">
                  <a:latin typeface="Aptos" panose="020B0004020202020204" pitchFamily="34" charset="0"/>
                </a:rPr>
                <a:t>		18-29</a:t>
              </a:r>
            </a:p>
            <a:p>
              <a:pPr defTabSz="179388">
                <a:lnSpc>
                  <a:spcPct val="87000"/>
                </a:lnSpc>
              </a:pPr>
              <a:r>
                <a:rPr lang="de-DE" sz="700">
                  <a:latin typeface="Aptos" panose="020B0004020202020204" pitchFamily="34" charset="0"/>
                </a:rPr>
                <a:t>		30-39</a:t>
              </a:r>
            </a:p>
            <a:p>
              <a:pPr defTabSz="179388">
                <a:lnSpc>
                  <a:spcPct val="87000"/>
                </a:lnSpc>
              </a:pPr>
              <a:r>
                <a:rPr lang="de-DE" sz="700">
                  <a:latin typeface="Aptos" panose="020B0004020202020204" pitchFamily="34" charset="0"/>
                  <a:ea typeface="Verdana" panose="020B0604030504040204" pitchFamily="34" charset="0"/>
                </a:rPr>
                <a:t>		≥ </a:t>
              </a:r>
              <a:r>
                <a:rPr lang="de-DE" sz="700">
                  <a:latin typeface="Aptos" panose="020B0004020202020204" pitchFamily="34" charset="0"/>
                </a:rPr>
                <a:t>40</a:t>
              </a:r>
            </a:p>
          </p:txBody>
        </p:sp>
        <p:sp>
          <p:nvSpPr>
            <p:cNvPr id="27" name="Textfeld 26">
              <a:extLst>
                <a:ext uri="{FF2B5EF4-FFF2-40B4-BE49-F238E27FC236}">
                  <a16:creationId xmlns:a16="http://schemas.microsoft.com/office/drawing/2014/main" id="{FA3A83D7-87D5-BA08-F456-AD6B6225AD71}"/>
                </a:ext>
              </a:extLst>
            </p:cNvPr>
            <p:cNvSpPr txBox="1"/>
            <p:nvPr/>
          </p:nvSpPr>
          <p:spPr>
            <a:xfrm>
              <a:off x="835633" y="2315412"/>
              <a:ext cx="1296830" cy="470129"/>
            </a:xfrm>
            <a:prstGeom prst="rect">
              <a:avLst/>
            </a:prstGeom>
            <a:solidFill>
              <a:schemeClr val="bg1"/>
            </a:solidFill>
          </p:spPr>
          <p:txBody>
            <a:bodyPr wrap="none" lIns="0" tIns="0" rIns="0" bIns="0" rtlCol="0">
              <a:spAutoFit/>
            </a:bodyPr>
            <a:lstStyle/>
            <a:p>
              <a:pPr defTabSz="180975">
                <a:lnSpc>
                  <a:spcPct val="87000"/>
                </a:lnSpc>
              </a:pPr>
              <a:r>
                <a:rPr lang="de-DE" sz="700" b="1">
                  <a:latin typeface="Aptos" panose="020B0004020202020204" pitchFamily="34" charset="0"/>
                </a:rPr>
                <a:t>	Nicht-kardiovaskulärer Tod</a:t>
              </a:r>
            </a:p>
            <a:p>
              <a:pPr defTabSz="179388">
                <a:lnSpc>
                  <a:spcPct val="87000"/>
                </a:lnSpc>
              </a:pPr>
              <a:r>
                <a:rPr lang="de-DE" sz="700">
                  <a:latin typeface="Aptos" panose="020B0004020202020204" pitchFamily="34" charset="0"/>
                </a:rPr>
                <a:t>		Insgesamt</a:t>
              </a:r>
            </a:p>
            <a:p>
              <a:pPr defTabSz="179388">
                <a:lnSpc>
                  <a:spcPct val="87000"/>
                </a:lnSpc>
              </a:pPr>
              <a:r>
                <a:rPr lang="de-DE" sz="700">
                  <a:latin typeface="Aptos" panose="020B0004020202020204" pitchFamily="34" charset="0"/>
                </a:rPr>
                <a:t>		18-29</a:t>
              </a:r>
            </a:p>
            <a:p>
              <a:pPr defTabSz="179388">
                <a:lnSpc>
                  <a:spcPct val="87000"/>
                </a:lnSpc>
              </a:pPr>
              <a:r>
                <a:rPr lang="de-DE" sz="700">
                  <a:latin typeface="Aptos" panose="020B0004020202020204" pitchFamily="34" charset="0"/>
                </a:rPr>
                <a:t>		30-39</a:t>
              </a:r>
            </a:p>
            <a:p>
              <a:pPr defTabSz="179388">
                <a:lnSpc>
                  <a:spcPct val="87000"/>
                </a:lnSpc>
              </a:pPr>
              <a:r>
                <a:rPr lang="de-DE" sz="700">
                  <a:latin typeface="Aptos" panose="020B0004020202020204" pitchFamily="34" charset="0"/>
                  <a:ea typeface="Verdana" panose="020B0604030504040204" pitchFamily="34" charset="0"/>
                </a:rPr>
                <a:t>		≥ </a:t>
              </a:r>
              <a:r>
                <a:rPr lang="de-DE" sz="700">
                  <a:latin typeface="Aptos" panose="020B0004020202020204" pitchFamily="34" charset="0"/>
                </a:rPr>
                <a:t>40</a:t>
              </a:r>
            </a:p>
          </p:txBody>
        </p:sp>
        <p:sp>
          <p:nvSpPr>
            <p:cNvPr id="29" name="Textfeld 28">
              <a:extLst>
                <a:ext uri="{FF2B5EF4-FFF2-40B4-BE49-F238E27FC236}">
                  <a16:creationId xmlns:a16="http://schemas.microsoft.com/office/drawing/2014/main" id="{6B4286E6-EE52-A64C-A84B-C4E3BA2DAA59}"/>
                </a:ext>
              </a:extLst>
            </p:cNvPr>
            <p:cNvSpPr txBox="1"/>
            <p:nvPr/>
          </p:nvSpPr>
          <p:spPr>
            <a:xfrm>
              <a:off x="835633" y="2800915"/>
              <a:ext cx="1029128" cy="470129"/>
            </a:xfrm>
            <a:prstGeom prst="rect">
              <a:avLst/>
            </a:prstGeom>
            <a:solidFill>
              <a:schemeClr val="bg1"/>
            </a:solidFill>
          </p:spPr>
          <p:txBody>
            <a:bodyPr wrap="none" lIns="0" tIns="0" rIns="0" bIns="0" rtlCol="0">
              <a:spAutoFit/>
            </a:bodyPr>
            <a:lstStyle/>
            <a:p>
              <a:pPr defTabSz="180975">
                <a:lnSpc>
                  <a:spcPct val="87000"/>
                </a:lnSpc>
              </a:pPr>
              <a:r>
                <a:rPr lang="de-DE" sz="700" b="1">
                  <a:latin typeface="Aptos" panose="020B0004020202020204" pitchFamily="34" charset="0"/>
                </a:rPr>
                <a:t>		Tod durch Krebs</a:t>
              </a:r>
            </a:p>
            <a:p>
              <a:pPr defTabSz="179388">
                <a:lnSpc>
                  <a:spcPct val="87000"/>
                </a:lnSpc>
              </a:pPr>
              <a:r>
                <a:rPr lang="de-DE" sz="700">
                  <a:latin typeface="Aptos" panose="020B0004020202020204" pitchFamily="34" charset="0"/>
                </a:rPr>
                <a:t>			Insgesamt</a:t>
              </a:r>
            </a:p>
            <a:p>
              <a:pPr defTabSz="179388">
                <a:lnSpc>
                  <a:spcPct val="87000"/>
                </a:lnSpc>
              </a:pPr>
              <a:r>
                <a:rPr lang="de-DE" sz="700">
                  <a:latin typeface="Aptos" panose="020B0004020202020204" pitchFamily="34" charset="0"/>
                </a:rPr>
                <a:t>			18-29</a:t>
              </a:r>
            </a:p>
            <a:p>
              <a:pPr defTabSz="179388">
                <a:lnSpc>
                  <a:spcPct val="87000"/>
                </a:lnSpc>
              </a:pPr>
              <a:r>
                <a:rPr lang="de-DE" sz="700">
                  <a:latin typeface="Aptos" panose="020B0004020202020204" pitchFamily="34" charset="0"/>
                </a:rPr>
                <a:t>			30-39</a:t>
              </a:r>
            </a:p>
            <a:p>
              <a:pPr defTabSz="179388">
                <a:lnSpc>
                  <a:spcPct val="87000"/>
                </a:lnSpc>
              </a:pPr>
              <a:r>
                <a:rPr lang="de-DE" sz="700">
                  <a:latin typeface="Aptos" panose="020B0004020202020204" pitchFamily="34" charset="0"/>
                  <a:ea typeface="Verdana" panose="020B0604030504040204" pitchFamily="34" charset="0"/>
                </a:rPr>
                <a:t>			≥ </a:t>
              </a:r>
              <a:r>
                <a:rPr lang="de-DE" sz="700">
                  <a:latin typeface="Aptos" panose="020B0004020202020204" pitchFamily="34" charset="0"/>
                </a:rPr>
                <a:t>40</a:t>
              </a:r>
            </a:p>
          </p:txBody>
        </p:sp>
        <p:sp>
          <p:nvSpPr>
            <p:cNvPr id="30" name="Textfeld 29">
              <a:extLst>
                <a:ext uri="{FF2B5EF4-FFF2-40B4-BE49-F238E27FC236}">
                  <a16:creationId xmlns:a16="http://schemas.microsoft.com/office/drawing/2014/main" id="{E8F2F981-BA8E-3691-B514-66AED5B54026}"/>
                </a:ext>
              </a:extLst>
            </p:cNvPr>
            <p:cNvSpPr txBox="1"/>
            <p:nvPr/>
          </p:nvSpPr>
          <p:spPr>
            <a:xfrm>
              <a:off x="835633" y="3277060"/>
              <a:ext cx="1154162" cy="470129"/>
            </a:xfrm>
            <a:prstGeom prst="rect">
              <a:avLst/>
            </a:prstGeom>
            <a:solidFill>
              <a:schemeClr val="bg1"/>
            </a:solidFill>
          </p:spPr>
          <p:txBody>
            <a:bodyPr wrap="none" lIns="0" tIns="0" rIns="0" bIns="0" rtlCol="0">
              <a:spAutoFit/>
            </a:bodyPr>
            <a:lstStyle/>
            <a:p>
              <a:pPr defTabSz="180975">
                <a:lnSpc>
                  <a:spcPct val="87000"/>
                </a:lnSpc>
              </a:pPr>
              <a:r>
                <a:rPr lang="de-DE" sz="700" b="1">
                  <a:latin typeface="Aptos" panose="020B0004020202020204" pitchFamily="34" charset="0"/>
                </a:rPr>
                <a:t>		Tod durch Infektion</a:t>
              </a:r>
            </a:p>
            <a:p>
              <a:pPr defTabSz="179388">
                <a:lnSpc>
                  <a:spcPct val="87000"/>
                </a:lnSpc>
              </a:pPr>
              <a:r>
                <a:rPr lang="de-DE" sz="700">
                  <a:latin typeface="Aptos" panose="020B0004020202020204" pitchFamily="34" charset="0"/>
                </a:rPr>
                <a:t>			Insgesamt</a:t>
              </a:r>
            </a:p>
            <a:p>
              <a:pPr defTabSz="179388">
                <a:lnSpc>
                  <a:spcPct val="87000"/>
                </a:lnSpc>
              </a:pPr>
              <a:r>
                <a:rPr lang="de-DE" sz="700">
                  <a:latin typeface="Aptos" panose="020B0004020202020204" pitchFamily="34" charset="0"/>
                </a:rPr>
                <a:t>			18-29</a:t>
              </a:r>
            </a:p>
            <a:p>
              <a:pPr defTabSz="179388">
                <a:lnSpc>
                  <a:spcPct val="87000"/>
                </a:lnSpc>
              </a:pPr>
              <a:r>
                <a:rPr lang="de-DE" sz="700">
                  <a:latin typeface="Aptos" panose="020B0004020202020204" pitchFamily="34" charset="0"/>
                </a:rPr>
                <a:t>			30-39</a:t>
              </a:r>
            </a:p>
            <a:p>
              <a:pPr defTabSz="179388">
                <a:lnSpc>
                  <a:spcPct val="87000"/>
                </a:lnSpc>
              </a:pPr>
              <a:r>
                <a:rPr lang="de-DE" sz="700">
                  <a:latin typeface="Aptos" panose="020B0004020202020204" pitchFamily="34" charset="0"/>
                  <a:ea typeface="Verdana" panose="020B0604030504040204" pitchFamily="34" charset="0"/>
                </a:rPr>
                <a:t>			≥ </a:t>
              </a:r>
              <a:r>
                <a:rPr lang="de-DE" sz="700">
                  <a:latin typeface="Aptos" panose="020B0004020202020204" pitchFamily="34" charset="0"/>
                </a:rPr>
                <a:t>40</a:t>
              </a:r>
            </a:p>
          </p:txBody>
        </p:sp>
        <p:sp>
          <p:nvSpPr>
            <p:cNvPr id="35" name="Textfeld 34">
              <a:extLst>
                <a:ext uri="{FF2B5EF4-FFF2-40B4-BE49-F238E27FC236}">
                  <a16:creationId xmlns:a16="http://schemas.microsoft.com/office/drawing/2014/main" id="{A9D315E2-DE32-2CB6-B59E-BC12477065C3}"/>
                </a:ext>
              </a:extLst>
            </p:cNvPr>
            <p:cNvSpPr txBox="1"/>
            <p:nvPr/>
          </p:nvSpPr>
          <p:spPr>
            <a:xfrm>
              <a:off x="835633" y="3757403"/>
              <a:ext cx="1973297" cy="470129"/>
            </a:xfrm>
            <a:prstGeom prst="rect">
              <a:avLst/>
            </a:prstGeom>
            <a:solidFill>
              <a:schemeClr val="bg1"/>
            </a:solidFill>
          </p:spPr>
          <p:txBody>
            <a:bodyPr wrap="none" lIns="0" tIns="0" rIns="0" bIns="0" rtlCol="0">
              <a:spAutoFit/>
            </a:bodyPr>
            <a:lstStyle/>
            <a:p>
              <a:pPr defTabSz="180975">
                <a:lnSpc>
                  <a:spcPct val="87000"/>
                </a:lnSpc>
              </a:pPr>
              <a:r>
                <a:rPr lang="de-DE" sz="700" b="1">
                  <a:latin typeface="Aptos" panose="020B0004020202020204" pitchFamily="34" charset="0"/>
                </a:rPr>
                <a:t>		Tod durch diabetisches Koma oder DKA</a:t>
              </a:r>
            </a:p>
            <a:p>
              <a:pPr defTabSz="179388">
                <a:lnSpc>
                  <a:spcPct val="87000"/>
                </a:lnSpc>
              </a:pPr>
              <a:r>
                <a:rPr lang="de-DE" sz="700">
                  <a:latin typeface="Aptos" panose="020B0004020202020204" pitchFamily="34" charset="0"/>
                </a:rPr>
                <a:t>			Insgesamt</a:t>
              </a:r>
            </a:p>
            <a:p>
              <a:pPr defTabSz="179388">
                <a:lnSpc>
                  <a:spcPct val="87000"/>
                </a:lnSpc>
              </a:pPr>
              <a:r>
                <a:rPr lang="de-DE" sz="700">
                  <a:latin typeface="Aptos" panose="020B0004020202020204" pitchFamily="34" charset="0"/>
                </a:rPr>
                <a:t>			18-29</a:t>
              </a:r>
            </a:p>
            <a:p>
              <a:pPr defTabSz="179388">
                <a:lnSpc>
                  <a:spcPct val="87000"/>
                </a:lnSpc>
              </a:pPr>
              <a:r>
                <a:rPr lang="de-DE" sz="700">
                  <a:latin typeface="Aptos" panose="020B0004020202020204" pitchFamily="34" charset="0"/>
                </a:rPr>
                <a:t>			30-39</a:t>
              </a:r>
            </a:p>
            <a:p>
              <a:pPr defTabSz="179388">
                <a:lnSpc>
                  <a:spcPct val="87000"/>
                </a:lnSpc>
              </a:pPr>
              <a:r>
                <a:rPr lang="de-DE" sz="700">
                  <a:latin typeface="Aptos" panose="020B0004020202020204" pitchFamily="34" charset="0"/>
                  <a:ea typeface="Verdana" panose="020B0604030504040204" pitchFamily="34" charset="0"/>
                </a:rPr>
                <a:t>			≥ </a:t>
              </a:r>
              <a:r>
                <a:rPr lang="de-DE" sz="700">
                  <a:latin typeface="Aptos" panose="020B0004020202020204" pitchFamily="34" charset="0"/>
                </a:rPr>
                <a:t>40</a:t>
              </a:r>
            </a:p>
          </p:txBody>
        </p:sp>
        <p:sp>
          <p:nvSpPr>
            <p:cNvPr id="36" name="Textfeld 35">
              <a:extLst>
                <a:ext uri="{FF2B5EF4-FFF2-40B4-BE49-F238E27FC236}">
                  <a16:creationId xmlns:a16="http://schemas.microsoft.com/office/drawing/2014/main" id="{EA6180C6-1F1A-F35C-7A6B-6E7BD6E7ED1C}"/>
                </a:ext>
              </a:extLst>
            </p:cNvPr>
            <p:cNvSpPr txBox="1"/>
            <p:nvPr/>
          </p:nvSpPr>
          <p:spPr>
            <a:xfrm>
              <a:off x="829733" y="4237007"/>
              <a:ext cx="734175" cy="470129"/>
            </a:xfrm>
            <a:prstGeom prst="rect">
              <a:avLst/>
            </a:prstGeom>
            <a:solidFill>
              <a:schemeClr val="bg1"/>
            </a:solidFill>
          </p:spPr>
          <p:txBody>
            <a:bodyPr wrap="square" lIns="0" tIns="0" rIns="0" bIns="0" rtlCol="0">
              <a:spAutoFit/>
            </a:bodyPr>
            <a:lstStyle/>
            <a:p>
              <a:pPr>
                <a:lnSpc>
                  <a:spcPct val="87000"/>
                </a:lnSpc>
              </a:pPr>
              <a:r>
                <a:rPr lang="de-DE" sz="700" b="1">
                  <a:latin typeface="Aptos" panose="020B0004020202020204" pitchFamily="34" charset="0"/>
                </a:rPr>
                <a:t>MACE</a:t>
              </a:r>
            </a:p>
            <a:p>
              <a:pPr defTabSz="179388">
                <a:lnSpc>
                  <a:spcPct val="87000"/>
                </a:lnSpc>
              </a:pPr>
              <a:r>
                <a:rPr lang="de-DE" sz="700">
                  <a:latin typeface="Aptos" panose="020B0004020202020204" pitchFamily="34" charset="0"/>
                </a:rPr>
                <a:t>	Insgesamt</a:t>
              </a:r>
            </a:p>
            <a:p>
              <a:pPr defTabSz="179388">
                <a:lnSpc>
                  <a:spcPct val="87000"/>
                </a:lnSpc>
              </a:pPr>
              <a:r>
                <a:rPr lang="de-DE" sz="700">
                  <a:latin typeface="Aptos" panose="020B0004020202020204" pitchFamily="34" charset="0"/>
                </a:rPr>
                <a:t>	18-29</a:t>
              </a:r>
            </a:p>
            <a:p>
              <a:pPr defTabSz="179388">
                <a:lnSpc>
                  <a:spcPct val="87000"/>
                </a:lnSpc>
              </a:pPr>
              <a:r>
                <a:rPr lang="de-DE" sz="700">
                  <a:latin typeface="Aptos" panose="020B0004020202020204" pitchFamily="34" charset="0"/>
                </a:rPr>
                <a:t>	30-39</a:t>
              </a:r>
            </a:p>
            <a:p>
              <a:pPr defTabSz="179388">
                <a:lnSpc>
                  <a:spcPct val="87000"/>
                </a:lnSpc>
              </a:pPr>
              <a:r>
                <a:rPr lang="de-DE" sz="700">
                  <a:latin typeface="Aptos" panose="020B0004020202020204" pitchFamily="34" charset="0"/>
                  <a:ea typeface="Verdana" panose="020B0604030504040204" pitchFamily="34" charset="0"/>
                </a:rPr>
                <a:t>	≥ </a:t>
              </a:r>
              <a:r>
                <a:rPr lang="de-DE" sz="700">
                  <a:latin typeface="Aptos" panose="020B0004020202020204" pitchFamily="34" charset="0"/>
                </a:rPr>
                <a:t>40</a:t>
              </a:r>
            </a:p>
          </p:txBody>
        </p:sp>
        <p:sp>
          <p:nvSpPr>
            <p:cNvPr id="37" name="Textfeld 36">
              <a:extLst>
                <a:ext uri="{FF2B5EF4-FFF2-40B4-BE49-F238E27FC236}">
                  <a16:creationId xmlns:a16="http://schemas.microsoft.com/office/drawing/2014/main" id="{2C26A196-8DA6-B176-E6B7-95C3F937A011}"/>
                </a:ext>
              </a:extLst>
            </p:cNvPr>
            <p:cNvSpPr txBox="1"/>
            <p:nvPr/>
          </p:nvSpPr>
          <p:spPr>
            <a:xfrm>
              <a:off x="2920531" y="4878390"/>
              <a:ext cx="767839" cy="107722"/>
            </a:xfrm>
            <a:prstGeom prst="rect">
              <a:avLst/>
            </a:prstGeom>
            <a:solidFill>
              <a:schemeClr val="bg1"/>
            </a:solidFill>
          </p:spPr>
          <p:txBody>
            <a:bodyPr wrap="none" lIns="0" tIns="0" rIns="0" bIns="0" rtlCol="0">
              <a:spAutoFit/>
            </a:bodyPr>
            <a:lstStyle/>
            <a:p>
              <a:pPr algn="ctr"/>
              <a:r>
                <a:rPr lang="de-DE" sz="700" b="1">
                  <a:latin typeface="Aptos" panose="020B0004020202020204" pitchFamily="34" charset="0"/>
                </a:rPr>
                <a:t>T1D vs. Kontrollen</a:t>
              </a:r>
            </a:p>
          </p:txBody>
        </p:sp>
        <p:sp>
          <p:nvSpPr>
            <p:cNvPr id="38" name="Textfeld 37">
              <a:extLst>
                <a:ext uri="{FF2B5EF4-FFF2-40B4-BE49-F238E27FC236}">
                  <a16:creationId xmlns:a16="http://schemas.microsoft.com/office/drawing/2014/main" id="{A69771FD-89DB-6E1E-BB3C-0EBF8BB78A97}"/>
                </a:ext>
              </a:extLst>
            </p:cNvPr>
            <p:cNvSpPr txBox="1"/>
            <p:nvPr/>
          </p:nvSpPr>
          <p:spPr>
            <a:xfrm>
              <a:off x="4919265" y="4878390"/>
              <a:ext cx="468078" cy="107722"/>
            </a:xfrm>
            <a:prstGeom prst="rect">
              <a:avLst/>
            </a:prstGeom>
            <a:solidFill>
              <a:schemeClr val="bg1"/>
            </a:solidFill>
          </p:spPr>
          <p:txBody>
            <a:bodyPr wrap="none" lIns="0" tIns="0" rIns="0" bIns="0" rtlCol="0">
              <a:spAutoFit/>
            </a:bodyPr>
            <a:lstStyle/>
            <a:p>
              <a:pPr algn="ctr"/>
              <a:r>
                <a:rPr lang="de-DE" sz="700" b="1">
                  <a:latin typeface="Aptos" panose="020B0004020202020204" pitchFamily="34" charset="0"/>
                </a:rPr>
                <a:t>T1D vs. T2D</a:t>
              </a:r>
            </a:p>
          </p:txBody>
        </p:sp>
        <p:sp>
          <p:nvSpPr>
            <p:cNvPr id="42" name="Rechteck 41">
              <a:extLst>
                <a:ext uri="{FF2B5EF4-FFF2-40B4-BE49-F238E27FC236}">
                  <a16:creationId xmlns:a16="http://schemas.microsoft.com/office/drawing/2014/main" id="{0E8DD7BD-EAE7-ACD7-A1FA-0E4D1AC9508E}"/>
                </a:ext>
              </a:extLst>
            </p:cNvPr>
            <p:cNvSpPr/>
            <p:nvPr/>
          </p:nvSpPr>
          <p:spPr>
            <a:xfrm>
              <a:off x="505328" y="836332"/>
              <a:ext cx="6087980" cy="4203924"/>
            </a:xfrm>
            <a:prstGeom prst="rect">
              <a:avLst/>
            </a:prstGeom>
            <a:noFill/>
            <a:ln w="285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prstClr val="white"/>
                </a:solidFill>
                <a:effectLst/>
                <a:uLnTx/>
                <a:uFillTx/>
                <a:latin typeface="Verdana"/>
                <a:ea typeface="+mn-ea"/>
                <a:cs typeface="+mn-cs"/>
              </a:endParaRPr>
            </a:p>
          </p:txBody>
        </p:sp>
        <p:sp>
          <p:nvSpPr>
            <p:cNvPr id="43" name="Ellipse 42">
              <a:extLst>
                <a:ext uri="{FF2B5EF4-FFF2-40B4-BE49-F238E27FC236}">
                  <a16:creationId xmlns:a16="http://schemas.microsoft.com/office/drawing/2014/main" id="{F0681D21-E3C1-403B-504C-342AFAA5F8E5}"/>
                </a:ext>
              </a:extLst>
            </p:cNvPr>
            <p:cNvSpPr/>
            <p:nvPr/>
          </p:nvSpPr>
          <p:spPr>
            <a:xfrm>
              <a:off x="3821471" y="1341522"/>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4" name="Ellipse 43">
              <a:extLst>
                <a:ext uri="{FF2B5EF4-FFF2-40B4-BE49-F238E27FC236}">
                  <a16:creationId xmlns:a16="http://schemas.microsoft.com/office/drawing/2014/main" id="{1DB5DBBF-0FF2-23B3-CA80-B04363F07FBA}"/>
                </a:ext>
              </a:extLst>
            </p:cNvPr>
            <p:cNvSpPr/>
            <p:nvPr/>
          </p:nvSpPr>
          <p:spPr>
            <a:xfrm>
              <a:off x="3821471" y="1923761"/>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 name="Ellipse 44">
              <a:extLst>
                <a:ext uri="{FF2B5EF4-FFF2-40B4-BE49-F238E27FC236}">
                  <a16:creationId xmlns:a16="http://schemas.microsoft.com/office/drawing/2014/main" id="{765DC221-207D-9337-CFA9-F71532C238D2}"/>
                </a:ext>
              </a:extLst>
            </p:cNvPr>
            <p:cNvSpPr/>
            <p:nvPr/>
          </p:nvSpPr>
          <p:spPr>
            <a:xfrm>
              <a:off x="3821471" y="2398278"/>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6" name="Ellipse 45">
              <a:extLst>
                <a:ext uri="{FF2B5EF4-FFF2-40B4-BE49-F238E27FC236}">
                  <a16:creationId xmlns:a16="http://schemas.microsoft.com/office/drawing/2014/main" id="{4608ABB1-B506-A320-C1A7-48D8E94B48B4}"/>
                </a:ext>
              </a:extLst>
            </p:cNvPr>
            <p:cNvSpPr/>
            <p:nvPr/>
          </p:nvSpPr>
          <p:spPr>
            <a:xfrm>
              <a:off x="3828530" y="2882707"/>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7" name="Ellipse 46">
              <a:extLst>
                <a:ext uri="{FF2B5EF4-FFF2-40B4-BE49-F238E27FC236}">
                  <a16:creationId xmlns:a16="http://schemas.microsoft.com/office/drawing/2014/main" id="{35C3A33B-4E62-2DD3-085E-D6909FA2D3D5}"/>
                </a:ext>
              </a:extLst>
            </p:cNvPr>
            <p:cNvSpPr/>
            <p:nvPr/>
          </p:nvSpPr>
          <p:spPr>
            <a:xfrm>
              <a:off x="3828530" y="4316170"/>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8" name="Ellipse 47">
              <a:extLst>
                <a:ext uri="{FF2B5EF4-FFF2-40B4-BE49-F238E27FC236}">
                  <a16:creationId xmlns:a16="http://schemas.microsoft.com/office/drawing/2014/main" id="{02A58F4B-581F-C638-7236-B3A9DA0870F1}"/>
                </a:ext>
              </a:extLst>
            </p:cNvPr>
            <p:cNvSpPr/>
            <p:nvPr/>
          </p:nvSpPr>
          <p:spPr>
            <a:xfrm>
              <a:off x="5682355" y="3834064"/>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9" name="Ellipse 48">
              <a:extLst>
                <a:ext uri="{FF2B5EF4-FFF2-40B4-BE49-F238E27FC236}">
                  <a16:creationId xmlns:a16="http://schemas.microsoft.com/office/drawing/2014/main" id="{F44BA24A-D268-0330-7CD3-FC21DB04CAA8}"/>
                </a:ext>
              </a:extLst>
            </p:cNvPr>
            <p:cNvSpPr/>
            <p:nvPr/>
          </p:nvSpPr>
          <p:spPr>
            <a:xfrm>
              <a:off x="5682355" y="2882707"/>
              <a:ext cx="226970" cy="107722"/>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0" name="Ellipse 49">
              <a:extLst>
                <a:ext uri="{FF2B5EF4-FFF2-40B4-BE49-F238E27FC236}">
                  <a16:creationId xmlns:a16="http://schemas.microsoft.com/office/drawing/2014/main" id="{FDE692D9-67E0-E7A2-73CB-B0E755753C8E}"/>
                </a:ext>
              </a:extLst>
            </p:cNvPr>
            <p:cNvSpPr/>
            <p:nvPr/>
          </p:nvSpPr>
          <p:spPr>
            <a:xfrm>
              <a:off x="5682355" y="4316170"/>
              <a:ext cx="226970" cy="107722"/>
            </a:xfrm>
            <a:prstGeom prst="ellipse">
              <a:avLst/>
            </a:prstGeom>
            <a:no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Tree>
    <p:extLst>
      <p:ext uri="{BB962C8B-B14F-4D97-AF65-F5344CB8AC3E}">
        <p14:creationId xmlns:p14="http://schemas.microsoft.com/office/powerpoint/2010/main" val="3562794805"/>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solidFill>
          <a:srgbClr val="F5F3F8"/>
        </a:solidFill>
        <a:effectLst/>
      </p:bgPr>
    </p:bg>
    <p:spTree>
      <p:nvGrpSpPr>
        <p:cNvPr id="1" name=""/>
        <p:cNvGrpSpPr/>
        <p:nvPr/>
      </p:nvGrpSpPr>
      <p:grpSpPr>
        <a:xfrm>
          <a:off x="0" y="0"/>
          <a:ext cx="0" cy="0"/>
          <a:chOff x="0" y="0"/>
          <a:chExt cx="0" cy="0"/>
        </a:xfrm>
      </p:grpSpPr>
      <p:graphicFrame>
        <p:nvGraphicFramePr>
          <p:cNvPr id="5" name="Object 4" hidden="1">
            <a:extLst>
              <a:ext uri="{FF2B5EF4-FFF2-40B4-BE49-F238E27FC236}">
                <a16:creationId xmlns:a16="http://schemas.microsoft.com/office/drawing/2014/main" id="{A31AEEE0-0E8A-88CC-C9A9-4EA40922AB5E}"/>
              </a:ext>
            </a:extLst>
          </p:cNvPr>
          <p:cNvGraphicFramePr>
            <a:graphicFrameLocks noChangeAspect="1"/>
          </p:cNvGraphicFramePr>
          <p:nvPr>
            <p:custDataLst>
              <p:tags r:id="rId1"/>
            </p:custDataLst>
          </p:nvPr>
        </p:nvGraphicFramePr>
        <p:xfrm>
          <a:off x="1192" y="1192"/>
          <a:ext cx="1191" cy="1191"/>
        </p:xfrm>
        <a:graphic>
          <a:graphicData uri="http://schemas.openxmlformats.org/presentationml/2006/ole">
            <mc:AlternateContent xmlns:mc="http://schemas.openxmlformats.org/markup-compatibility/2006">
              <mc:Choice xmlns:v="urn:schemas-microsoft-com:vml" Requires="v">
                <p:oleObj name="think-cell Slide" r:id="rId4" imgW="395" imgH="394" progId="TCLayout.ActiveDocument.1">
                  <p:embed/>
                </p:oleObj>
              </mc:Choice>
              <mc:Fallback>
                <p:oleObj name="think-cell Slide" r:id="rId4" imgW="395" imgH="394" progId="TCLayout.ActiveDocument.1">
                  <p:embed/>
                  <p:pic>
                    <p:nvPicPr>
                      <p:cNvPr id="5" name="Object 4" hidden="1">
                        <a:extLst>
                          <a:ext uri="{FF2B5EF4-FFF2-40B4-BE49-F238E27FC236}">
                            <a16:creationId xmlns:a16="http://schemas.microsoft.com/office/drawing/2014/main" id="{A31AEEE0-0E8A-88CC-C9A9-4EA40922AB5E}"/>
                          </a:ext>
                        </a:extLst>
                      </p:cNvPr>
                      <p:cNvPicPr/>
                      <p:nvPr/>
                    </p:nvPicPr>
                    <p:blipFill>
                      <a:blip r:embed="rId5"/>
                      <a:stretch>
                        <a:fillRect/>
                      </a:stretch>
                    </p:blipFill>
                    <p:spPr>
                      <a:xfrm>
                        <a:off x="1192" y="1192"/>
                        <a:ext cx="1191" cy="1191"/>
                      </a:xfrm>
                      <a:prstGeom prst="rect">
                        <a:avLst/>
                      </a:prstGeom>
                    </p:spPr>
                  </p:pic>
                </p:oleObj>
              </mc:Fallback>
            </mc:AlternateContent>
          </a:graphicData>
        </a:graphic>
      </p:graphicFrame>
      <p:sp>
        <p:nvSpPr>
          <p:cNvPr id="14" name="TextBox 13">
            <a:extLst>
              <a:ext uri="{FF2B5EF4-FFF2-40B4-BE49-F238E27FC236}">
                <a16:creationId xmlns:a16="http://schemas.microsoft.com/office/drawing/2014/main" id="{D8F062CD-B0F3-7F3D-5E83-7EEF4960101F}"/>
              </a:ext>
            </a:extLst>
          </p:cNvPr>
          <p:cNvSpPr txBox="1"/>
          <p:nvPr/>
        </p:nvSpPr>
        <p:spPr>
          <a:xfrm>
            <a:off x="0" y="248974"/>
            <a:ext cx="2796596" cy="692497"/>
          </a:xfrm>
          <a:prstGeom prst="rect">
            <a:avLst/>
          </a:prstGeom>
          <a:noFill/>
        </p:spPr>
        <p:txBody>
          <a:bodyPr wrap="square" rtlCol="0">
            <a:spAutoFit/>
          </a:bodyPr>
          <a:lstStyle/>
          <a:p>
            <a:pPr marL="0" marR="0" lvl="0" indent="0" algn="ctr" defTabSz="685783" rtl="0" eaLnBrk="1" fontAlgn="auto" latinLnBrk="0" hangingPunct="1">
              <a:lnSpc>
                <a:spcPct val="100000"/>
              </a:lnSpc>
              <a:spcBef>
                <a:spcPts val="0"/>
              </a:spcBef>
              <a:spcAft>
                <a:spcPts val="0"/>
              </a:spcAft>
              <a:buClrTx/>
              <a:buSzTx/>
              <a:buFontTx/>
              <a:buNone/>
              <a:tabLst/>
              <a:defRPr/>
            </a:pPr>
            <a:r>
              <a:rPr kumimoji="0" lang="de" sz="1300" b="1" i="0" u="none" strike="noStrike" kern="1200" cap="none" spc="0" normalizeH="0" baseline="0" noProof="0">
                <a:ln>
                  <a:noFill/>
                </a:ln>
                <a:solidFill>
                  <a:srgbClr val="FFFFFF"/>
                </a:solidFill>
                <a:effectLst/>
                <a:uLnTx/>
                <a:uFillTx/>
                <a:latin typeface="Verdana"/>
                <a:ea typeface="Verdana"/>
                <a:cs typeface="Verdana"/>
              </a:rPr>
              <a:t>HÄUFIGE LANGZEIT-KOMPLIKATIONEN DES T1D</a:t>
            </a:r>
            <a:r>
              <a:rPr kumimoji="0" lang="de" sz="1300" b="1" i="0" u="none" strike="noStrike" kern="1200" cap="none" spc="0" normalizeH="0" baseline="30000" noProof="0">
                <a:ln>
                  <a:noFill/>
                </a:ln>
                <a:solidFill>
                  <a:srgbClr val="FFFFFF"/>
                </a:solidFill>
                <a:effectLst/>
                <a:uLnTx/>
                <a:uFillTx/>
                <a:latin typeface="Verdana"/>
                <a:ea typeface="Verdana"/>
                <a:cs typeface="Verdana"/>
              </a:rPr>
              <a:t>1</a:t>
            </a:r>
          </a:p>
        </p:txBody>
      </p:sp>
      <p:sp>
        <p:nvSpPr>
          <p:cNvPr id="7" name="TextBox 6">
            <a:extLst>
              <a:ext uri="{FF2B5EF4-FFF2-40B4-BE49-F238E27FC236}">
                <a16:creationId xmlns:a16="http://schemas.microsoft.com/office/drawing/2014/main" id="{596273FB-308A-8D96-F32A-7A553CBF288E}"/>
              </a:ext>
            </a:extLst>
          </p:cNvPr>
          <p:cNvSpPr txBox="1"/>
          <p:nvPr/>
        </p:nvSpPr>
        <p:spPr>
          <a:xfrm>
            <a:off x="3188941" y="779532"/>
            <a:ext cx="5409254" cy="1949492"/>
          </a:xfrm>
          <a:prstGeom prst="rect">
            <a:avLst/>
          </a:prstGeom>
          <a:noFill/>
        </p:spPr>
        <p:txBody>
          <a:bodyPr wrap="square" lIns="0" tIns="0" rIns="0" bIns="0" rtlCol="0" anchor="t" anchorCtr="0">
            <a:noAutofit/>
          </a:bodyPr>
          <a:lstStyle/>
          <a:p>
            <a:pPr marL="171446" marR="0" lvl="0" indent="-171446" algn="l" defTabSz="457189" rtl="0" eaLnBrk="1" fontAlgn="auto" latinLnBrk="0" hangingPunct="1">
              <a:lnSpc>
                <a:spcPct val="110000"/>
              </a:lnSpc>
              <a:spcBef>
                <a:spcPts val="0"/>
              </a:spcBef>
              <a:spcAft>
                <a:spcPts val="1200"/>
              </a:spcAft>
              <a:buClr>
                <a:srgbClr val="7A00E6"/>
              </a:buClr>
              <a:buSzTx/>
              <a:buFont typeface="Arial" panose="020B0604020202020204" pitchFamily="34" charset="0"/>
              <a:buChar char="•"/>
              <a:tabLst/>
              <a:defRPr/>
            </a:pPr>
            <a:r>
              <a:rPr kumimoji="0" lang="de" sz="1100" b="0" i="0" u="none" strike="noStrike" kern="1200" cap="none" spc="0" normalizeH="0" baseline="0" noProof="0">
                <a:ln>
                  <a:noFill/>
                </a:ln>
                <a:solidFill>
                  <a:srgbClr val="404040"/>
                </a:solidFill>
                <a:effectLst/>
                <a:uLnTx/>
                <a:uFillTx/>
                <a:latin typeface="Verdana"/>
                <a:ea typeface="Verdana"/>
                <a:cs typeface="Verdana"/>
              </a:rPr>
              <a:t>Höheres Alter, längere Diabetesdauer und schlechtere Blutzucker-einstellung (HbA</a:t>
            </a:r>
            <a:r>
              <a:rPr kumimoji="0" lang="de" sz="1100" b="0" i="0" u="none" strike="noStrike" kern="1200" cap="none" spc="0" normalizeH="0" baseline="-25000" noProof="0">
                <a:ln>
                  <a:noFill/>
                </a:ln>
                <a:solidFill>
                  <a:srgbClr val="404040"/>
                </a:solidFill>
                <a:effectLst/>
                <a:uLnTx/>
                <a:uFillTx/>
                <a:latin typeface="Verdana"/>
                <a:ea typeface="Verdana"/>
                <a:cs typeface="Verdana"/>
              </a:rPr>
              <a:t>1c</a:t>
            </a:r>
            <a:r>
              <a:rPr kumimoji="0" lang="de" sz="1100" b="0" i="0" u="none" strike="noStrike" kern="1200" cap="none" spc="0" normalizeH="0" baseline="0" noProof="0">
                <a:ln>
                  <a:noFill/>
                </a:ln>
                <a:solidFill>
                  <a:srgbClr val="404040"/>
                </a:solidFill>
                <a:effectLst/>
                <a:uLnTx/>
                <a:uFillTx/>
                <a:latin typeface="Verdana"/>
                <a:ea typeface="Verdana"/>
                <a:cs typeface="Verdana"/>
              </a:rPr>
              <a:t>) können Risikofaktoren für T1D-bedingte Retinopathien sein</a:t>
            </a:r>
            <a:r>
              <a:rPr kumimoji="0" lang="de" sz="1100" b="0" i="0" u="none" strike="noStrike" kern="1200" cap="none" spc="0" normalizeH="0" baseline="30000" noProof="0">
                <a:ln>
                  <a:noFill/>
                </a:ln>
                <a:solidFill>
                  <a:srgbClr val="404040"/>
                </a:solidFill>
                <a:effectLst/>
                <a:uLnTx/>
                <a:uFillTx/>
                <a:latin typeface="Verdana"/>
                <a:ea typeface="Verdana"/>
                <a:cs typeface="Verdana"/>
              </a:rPr>
              <a:t>2</a:t>
            </a:r>
          </a:p>
          <a:p>
            <a:pPr marL="171446" marR="0" lvl="1" indent="-171446" algn="l" defTabSz="457189" rtl="0" eaLnBrk="1" fontAlgn="auto" latinLnBrk="0" hangingPunct="1">
              <a:lnSpc>
                <a:spcPct val="110000"/>
              </a:lnSpc>
              <a:spcBef>
                <a:spcPts val="0"/>
              </a:spcBef>
              <a:spcAft>
                <a:spcPts val="1200"/>
              </a:spcAft>
              <a:buClr>
                <a:srgbClr val="7A00E6"/>
              </a:buClr>
              <a:buSzTx/>
              <a:buFont typeface="Arial" panose="020B0604020202020204" pitchFamily="34" charset="0"/>
              <a:buChar char="•"/>
              <a:tabLst/>
              <a:defRPr/>
            </a:pPr>
            <a:r>
              <a:rPr kumimoji="0" lang="de" sz="1100" b="0" i="0" u="none" strike="noStrike" kern="1200" cap="none" spc="0" normalizeH="0" baseline="0" noProof="0">
                <a:ln>
                  <a:noFill/>
                </a:ln>
                <a:solidFill>
                  <a:srgbClr val="404040"/>
                </a:solidFill>
                <a:effectLst/>
                <a:uLnTx/>
                <a:uFillTx/>
                <a:latin typeface="Verdana"/>
                <a:ea typeface="Verdana"/>
                <a:cs typeface="Verdana"/>
              </a:rPr>
              <a:t>Das Risiko für diabetische Nierenerkrankungen kann bei Menschen mit klinischer T1D-Manifestation im Erwachsenenalter und ausgeprägter Insulinresistenz besonders hoch sein</a:t>
            </a:r>
            <a:r>
              <a:rPr kumimoji="0" lang="de" sz="1100" b="0" i="0" u="none" strike="noStrike" kern="1200" cap="none" spc="0" normalizeH="0" baseline="30000" noProof="0">
                <a:ln>
                  <a:noFill/>
                </a:ln>
                <a:solidFill>
                  <a:srgbClr val="404040"/>
                </a:solidFill>
                <a:effectLst/>
                <a:uLnTx/>
                <a:uFillTx/>
                <a:latin typeface="Verdana"/>
                <a:ea typeface="Verdana"/>
                <a:cs typeface="Verdana"/>
              </a:rPr>
              <a:t>3</a:t>
            </a:r>
          </a:p>
          <a:p>
            <a:pPr marL="171446" marR="0" lvl="2" indent="-171446" algn="l" defTabSz="457189" rtl="0" eaLnBrk="1" fontAlgn="auto" latinLnBrk="0" hangingPunct="1">
              <a:lnSpc>
                <a:spcPct val="110000"/>
              </a:lnSpc>
              <a:spcBef>
                <a:spcPts val="0"/>
              </a:spcBef>
              <a:spcAft>
                <a:spcPts val="1200"/>
              </a:spcAft>
              <a:buClr>
                <a:srgbClr val="7A00E6"/>
              </a:buClr>
              <a:buSzTx/>
              <a:buFont typeface="Arial" panose="020B0604020202020204" pitchFamily="34" charset="0"/>
              <a:buChar char="•"/>
              <a:tabLst/>
              <a:defRPr/>
            </a:pPr>
            <a:r>
              <a:rPr kumimoji="0" lang="de" sz="1100" b="0" i="0" u="none" strike="noStrike" kern="1200" cap="none" spc="0" normalizeH="0" baseline="0" noProof="0">
                <a:ln>
                  <a:noFill/>
                </a:ln>
                <a:solidFill>
                  <a:srgbClr val="404040"/>
                </a:solidFill>
                <a:effectLst/>
                <a:uLnTx/>
                <a:uFillTx/>
                <a:latin typeface="Verdana"/>
                <a:ea typeface="Verdana"/>
                <a:cs typeface="Verdana"/>
              </a:rPr>
              <a:t>Distale symmetrische Polyneuropathie ist die häufigste Form der diabetischen Neuropathie und hat eine etwas höhere Prävalenz bei Erwachsenen als bei Kindern</a:t>
            </a:r>
            <a:r>
              <a:rPr kumimoji="0" lang="de" sz="1100" b="0" i="0" u="none" strike="noStrike" kern="1200" cap="none" spc="0" normalizeH="0" baseline="30000" noProof="0">
                <a:ln>
                  <a:noFill/>
                </a:ln>
                <a:solidFill>
                  <a:srgbClr val="404040"/>
                </a:solidFill>
                <a:effectLst/>
                <a:uLnTx/>
                <a:uFillTx/>
                <a:latin typeface="Verdana"/>
                <a:ea typeface="Verdana"/>
                <a:cs typeface="Verdana"/>
              </a:rPr>
              <a:t>4,5</a:t>
            </a:r>
          </a:p>
        </p:txBody>
      </p:sp>
      <p:sp>
        <p:nvSpPr>
          <p:cNvPr id="17" name="Footer Placeholder 4">
            <a:extLst>
              <a:ext uri="{FF2B5EF4-FFF2-40B4-BE49-F238E27FC236}">
                <a16:creationId xmlns:a16="http://schemas.microsoft.com/office/drawing/2014/main" id="{617BAB62-8626-D17B-6F27-649A8BE74733}"/>
              </a:ext>
            </a:extLst>
          </p:cNvPr>
          <p:cNvSpPr txBox="1"/>
          <p:nvPr/>
        </p:nvSpPr>
        <p:spPr>
          <a:xfrm>
            <a:off x="2882415" y="4771046"/>
            <a:ext cx="5906673" cy="333792"/>
          </a:xfrm>
          <a:prstGeom prst="rect">
            <a:avLst/>
          </a:prstGeom>
        </p:spPr>
        <p:txBody>
          <a:bodyPr vert="horz" lIns="68580" tIns="34290" rIns="68580" bIns="34290" rtlCol="0" anchor="b">
            <a:noAutofit/>
          </a:bodyPr>
          <a:lstStyle>
            <a:lvl1pPr marL="228600" indent="-228600" algn="l" defTabSz="914400" rtl="0" eaLnBrk="1" latinLnBrk="0" hangingPunct="1">
              <a:lnSpc>
                <a:spcPct val="90000"/>
              </a:lnSpc>
              <a:spcBef>
                <a:spcPts val="10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1pPr>
            <a:lvl2pPr marL="6858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2pPr>
            <a:lvl3pPr marL="11430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3pPr>
            <a:lvl4pPr marL="16002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4pPr>
            <a:lvl5pPr marL="2057400" indent="-228600" algn="l" defTabSz="914400" rtl="0" eaLnBrk="1" latinLnBrk="0" hangingPunct="1">
              <a:lnSpc>
                <a:spcPct val="90000"/>
              </a:lnSpc>
              <a:spcBef>
                <a:spcPts val="500"/>
              </a:spcBef>
              <a:buClr>
                <a:schemeClr val="tx2"/>
              </a:buClr>
              <a:buFont typeface="Arial" panose="020B0604020202020204" pitchFamily="34" charset="0"/>
              <a:buChar char="•"/>
              <a:defRPr sz="1400" kern="1200">
                <a:solidFill>
                  <a:schemeClr val="tx1">
                    <a:lumMod val="75000"/>
                    <a:lumOff val="25000"/>
                  </a:schemeClr>
                </a:solidFill>
                <a:latin typeface="Arial" panose="020B0604020202020204" pitchFamily="34" charset="0"/>
                <a:ea typeface="+mn-ea"/>
                <a:cs typeface="Arial" panose="020B0604020202020204"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lvl="0" indent="0" defTabSz="685783">
              <a:lnSpc>
                <a:spcPct val="100000"/>
              </a:lnSpc>
              <a:spcBef>
                <a:spcPct val="0"/>
              </a:spcBef>
              <a:buClr>
                <a:srgbClr val="2198DD"/>
              </a:buClr>
              <a:buNone/>
              <a:defRPr/>
            </a:pPr>
            <a:r>
              <a:rPr kumimoji="0" lang="de" sz="600" b="1" i="0" u="none" strike="noStrike" kern="1200" cap="none" spc="0" normalizeH="0" baseline="0" noProof="0">
                <a:ln>
                  <a:noFill/>
                </a:ln>
                <a:solidFill>
                  <a:srgbClr val="404040"/>
                </a:solidFill>
                <a:effectLst/>
                <a:uLnTx/>
                <a:uFillTx/>
                <a:latin typeface="+mn-lt"/>
                <a:ea typeface="Verdana"/>
                <a:cs typeface="Verdana"/>
              </a:rPr>
              <a:t>1.</a:t>
            </a:r>
            <a:r>
              <a:rPr kumimoji="0" lang="de" sz="600" b="0" i="0" u="none" strike="noStrike" kern="1200" cap="none" spc="0" normalizeH="0" baseline="0" noProof="0">
                <a:ln>
                  <a:noFill/>
                </a:ln>
                <a:solidFill>
                  <a:srgbClr val="404040"/>
                </a:solidFill>
                <a:effectLst/>
                <a:uLnTx/>
                <a:uFillTx/>
                <a:latin typeface="+mn-lt"/>
                <a:ea typeface="Verdana"/>
                <a:cs typeface="Verdana"/>
              </a:rPr>
              <a:t> Jiang J &amp; Dutta S. Bildungsportal von: </a:t>
            </a:r>
            <a:r>
              <a:rPr kumimoji="0" lang="en-US"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rPr>
              <a:t>Research Collaboratory for Structural Bioinformatics Protein Data Bank (RCSB PDB). Diabetes mellitus: complications</a:t>
            </a:r>
            <a:r>
              <a:rPr kumimoji="0" lang="de" sz="600" b="0" i="0" u="none" strike="noStrike" kern="1200" cap="none" spc="0" normalizeH="0" baseline="0" noProof="0">
                <a:ln>
                  <a:noFill/>
                </a:ln>
                <a:solidFill>
                  <a:srgbClr val="404040"/>
                </a:solidFill>
                <a:effectLst/>
                <a:uLnTx/>
                <a:uFillTx/>
                <a:latin typeface="+mn-lt"/>
                <a:ea typeface="Verdana"/>
                <a:cs typeface="Verdana"/>
              </a:rPr>
              <a:t>. Erhältlich unter: </a:t>
            </a:r>
            <a:r>
              <a:rPr kumimoji="0" lang="de" sz="600" b="0" i="0" u="none" strike="noStrike" kern="1200" cap="none" spc="0" normalizeH="0" baseline="0" noProof="0">
                <a:ln>
                  <a:noFill/>
                </a:ln>
                <a:solidFill>
                  <a:srgbClr val="404040"/>
                </a:solidFill>
                <a:effectLst/>
                <a:uLnTx/>
                <a:uFillTx/>
                <a:latin typeface="+mn-lt"/>
                <a:ea typeface="Verdana"/>
                <a:cs typeface="Verdana"/>
                <a:hlinkClick r:id="rId6">
                  <a:extLst>
                    <a:ext uri="{A12FA001-AC4F-418D-AE19-62706E023703}">
                      <ahyp:hlinkClr xmlns:ahyp="http://schemas.microsoft.com/office/drawing/2018/hyperlinkcolor" val="tx"/>
                    </a:ext>
                  </a:extLst>
                </a:hlinkClick>
              </a:rPr>
              <a:t>https://pdb101.rcsb.org/global-health/diabetes-mellitus/monitoring/complications</a:t>
            </a:r>
            <a:r>
              <a:rPr kumimoji="0" lang="de" sz="600" b="0" i="0" u="none" strike="noStrike" kern="1200" cap="none" spc="0" normalizeH="0" baseline="0" noProof="0">
                <a:ln>
                  <a:noFill/>
                </a:ln>
                <a:solidFill>
                  <a:srgbClr val="404040"/>
                </a:solidFill>
                <a:effectLst/>
                <a:uLnTx/>
                <a:uFillTx/>
                <a:latin typeface="+mn-lt"/>
                <a:ea typeface="Verdana"/>
                <a:cs typeface="Verdana"/>
              </a:rPr>
              <a:t>. Zuletzt abgerufen am 12.01.2026. </a:t>
            </a:r>
            <a:r>
              <a:rPr kumimoji="0" lang="de" sz="600" b="1" i="0" u="none" strike="noStrike" kern="1200" cap="none" spc="0" normalizeH="0" baseline="0" noProof="0">
                <a:ln>
                  <a:noFill/>
                </a:ln>
                <a:solidFill>
                  <a:srgbClr val="404040"/>
                </a:solidFill>
                <a:effectLst/>
                <a:uLnTx/>
                <a:uFillTx/>
                <a:latin typeface="+mn-lt"/>
                <a:ea typeface="Verdana"/>
                <a:cs typeface="Verdana"/>
              </a:rPr>
              <a:t>2.</a:t>
            </a:r>
            <a:r>
              <a:rPr kumimoji="0" lang="de" sz="600" b="0" i="0" u="none" strike="noStrike" kern="1200" cap="none" spc="0" normalizeH="0" baseline="0" noProof="0">
                <a:ln>
                  <a:noFill/>
                </a:ln>
                <a:solidFill>
                  <a:srgbClr val="404040"/>
                </a:solidFill>
                <a:effectLst/>
                <a:uLnTx/>
                <a:uFillTx/>
                <a:latin typeface="+mn-lt"/>
                <a:ea typeface="Verdana"/>
                <a:cs typeface="Verdana"/>
              </a:rPr>
              <a:t> Romero-Aroca P </a:t>
            </a:r>
            <a:r>
              <a:rPr kumimoji="0" lang="de" sz="600" b="0" i="1" u="none" strike="noStrike" kern="1200" cap="none" spc="0" normalizeH="0" baseline="0" noProof="0">
                <a:ln>
                  <a:noFill/>
                </a:ln>
                <a:solidFill>
                  <a:srgbClr val="404040"/>
                </a:solidFill>
                <a:effectLst/>
                <a:uLnTx/>
                <a:uFillTx/>
                <a:latin typeface="+mn-lt"/>
                <a:ea typeface="Verdana"/>
                <a:cs typeface="Verdana"/>
              </a:rPr>
              <a:t>et al. Br J Ophthalmol</a:t>
            </a:r>
            <a:r>
              <a:rPr kumimoji="0" lang="de" sz="600" b="0" i="0" u="none" strike="noStrike" kern="1200" cap="none" spc="0" normalizeH="0" baseline="0" noProof="0">
                <a:ln>
                  <a:noFill/>
                </a:ln>
                <a:solidFill>
                  <a:srgbClr val="404040"/>
                </a:solidFill>
                <a:effectLst/>
                <a:uLnTx/>
                <a:uFillTx/>
                <a:latin typeface="+mn-lt"/>
                <a:ea typeface="Verdana"/>
                <a:cs typeface="Verdana"/>
              </a:rPr>
              <a:t> 2017; 101: 1346</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51. </a:t>
            </a:r>
            <a:r>
              <a:rPr kumimoji="0" lang="de" sz="600" b="1" i="0" u="none" strike="noStrike" kern="1200" cap="none" spc="0" normalizeH="0" baseline="0" noProof="0">
                <a:ln>
                  <a:noFill/>
                </a:ln>
                <a:solidFill>
                  <a:srgbClr val="404040"/>
                </a:solidFill>
                <a:effectLst/>
                <a:uLnTx/>
                <a:uFillTx/>
                <a:latin typeface="+mn-lt"/>
                <a:ea typeface="Verdana"/>
                <a:cs typeface="Verdana"/>
              </a:rPr>
              <a:t>3.</a:t>
            </a:r>
            <a:r>
              <a:rPr kumimoji="0" lang="de" sz="600" b="0" i="0" u="none" strike="noStrike" kern="1200" cap="none" spc="0" normalizeH="0" baseline="0" noProof="0">
                <a:ln>
                  <a:noFill/>
                </a:ln>
                <a:solidFill>
                  <a:srgbClr val="404040"/>
                </a:solidFill>
                <a:effectLst/>
                <a:uLnTx/>
                <a:uFillTx/>
                <a:latin typeface="+mn-lt"/>
                <a:ea typeface="Verdana"/>
                <a:cs typeface="Verdana"/>
              </a:rPr>
              <a:t> Ahlqvist E </a:t>
            </a:r>
            <a:r>
              <a:rPr kumimoji="0" lang="de" sz="600" b="0" i="1" u="none" strike="noStrike" kern="1200" cap="none" spc="0" normalizeH="0" baseline="0" noProof="0">
                <a:ln>
                  <a:noFill/>
                </a:ln>
                <a:solidFill>
                  <a:srgbClr val="404040"/>
                </a:solidFill>
                <a:effectLst/>
                <a:uLnTx/>
                <a:uFillTx/>
                <a:latin typeface="+mn-lt"/>
                <a:ea typeface="Verdana"/>
                <a:cs typeface="Verdana"/>
              </a:rPr>
              <a:t>et al. Lancet Diabetes Endocrinol</a:t>
            </a:r>
            <a:r>
              <a:rPr kumimoji="0" lang="de" sz="600" b="0" i="0" u="none" strike="noStrike" kern="1200" cap="none" spc="0" normalizeH="0" baseline="0" noProof="0">
                <a:ln>
                  <a:noFill/>
                </a:ln>
                <a:solidFill>
                  <a:srgbClr val="404040"/>
                </a:solidFill>
                <a:effectLst/>
                <a:uLnTx/>
                <a:uFillTx/>
                <a:latin typeface="+mn-lt"/>
                <a:ea typeface="Verdana"/>
                <a:cs typeface="Verdana"/>
              </a:rPr>
              <a:t> 2018; 6: 361</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9. </a:t>
            </a:r>
            <a:r>
              <a:rPr kumimoji="0" lang="de" sz="600" b="1" i="0" u="none" strike="noStrike" kern="1200" cap="none" spc="0" normalizeH="0" baseline="0" noProof="0">
                <a:ln>
                  <a:noFill/>
                </a:ln>
                <a:solidFill>
                  <a:srgbClr val="404040"/>
                </a:solidFill>
                <a:effectLst/>
                <a:uLnTx/>
                <a:uFillTx/>
                <a:latin typeface="+mn-lt"/>
                <a:ea typeface="Verdana"/>
                <a:cs typeface="Verdana"/>
              </a:rPr>
              <a:t>4.</a:t>
            </a:r>
            <a:r>
              <a:rPr kumimoji="0" lang="de" sz="600" b="0" i="0" u="none" strike="noStrike" kern="1200" cap="none" spc="0" normalizeH="0" baseline="0" noProof="0">
                <a:ln>
                  <a:noFill/>
                </a:ln>
                <a:solidFill>
                  <a:srgbClr val="404040"/>
                </a:solidFill>
                <a:effectLst/>
                <a:uLnTx/>
                <a:uFillTx/>
                <a:latin typeface="+mn-lt"/>
                <a:ea typeface="Verdana"/>
                <a:cs typeface="Verdana"/>
              </a:rPr>
              <a:t> Pop-Busui R </a:t>
            </a:r>
            <a:r>
              <a:rPr kumimoji="0" lang="de" sz="600" b="0" i="1" u="none" strike="noStrike" kern="1200" cap="none" spc="0" normalizeH="0" baseline="0" noProof="0">
                <a:ln>
                  <a:noFill/>
                </a:ln>
                <a:solidFill>
                  <a:srgbClr val="404040"/>
                </a:solidFill>
                <a:effectLst/>
                <a:uLnTx/>
                <a:uFillTx/>
                <a:latin typeface="+mn-lt"/>
                <a:ea typeface="Verdana"/>
                <a:cs typeface="Verdana"/>
              </a:rPr>
              <a:t>et al. Diabetes Care</a:t>
            </a:r>
            <a:r>
              <a:rPr kumimoji="0" lang="de" sz="600" b="0" i="0" u="none" strike="noStrike" kern="1200" cap="none" spc="0" normalizeH="0" baseline="0" noProof="0">
                <a:ln>
                  <a:noFill/>
                </a:ln>
                <a:solidFill>
                  <a:srgbClr val="404040"/>
                </a:solidFill>
                <a:effectLst/>
                <a:uLnTx/>
                <a:uFillTx/>
                <a:latin typeface="+mn-lt"/>
                <a:ea typeface="Verdana"/>
                <a:cs typeface="Verdana"/>
              </a:rPr>
              <a:t> 2017; 40: 136</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54. </a:t>
            </a:r>
            <a:r>
              <a:rPr kumimoji="0" lang="de" sz="600" b="1" i="0" u="none" strike="noStrike" kern="1200" cap="none" spc="0" normalizeH="0" baseline="0" noProof="0">
                <a:ln>
                  <a:noFill/>
                </a:ln>
                <a:solidFill>
                  <a:srgbClr val="404040"/>
                </a:solidFill>
                <a:effectLst/>
                <a:uLnTx/>
                <a:uFillTx/>
                <a:latin typeface="+mn-lt"/>
                <a:ea typeface="Verdana"/>
                <a:cs typeface="Verdana"/>
              </a:rPr>
              <a:t>5.</a:t>
            </a:r>
            <a:r>
              <a:rPr kumimoji="0" lang="de" sz="600" b="0" i="0" u="none" strike="noStrike" kern="1200" cap="none" spc="0" normalizeH="0" baseline="0" noProof="0">
                <a:ln>
                  <a:noFill/>
                </a:ln>
                <a:solidFill>
                  <a:srgbClr val="404040"/>
                </a:solidFill>
                <a:effectLst/>
                <a:uLnTx/>
                <a:uFillTx/>
                <a:latin typeface="+mn-lt"/>
                <a:ea typeface="Verdana"/>
                <a:cs typeface="Verdana"/>
              </a:rPr>
              <a:t> Galosi E </a:t>
            </a:r>
            <a:r>
              <a:rPr kumimoji="0" lang="de" sz="600" b="0" i="1" u="none" strike="noStrike" kern="1200" cap="none" spc="0" normalizeH="0" baseline="0" noProof="0">
                <a:ln>
                  <a:noFill/>
                </a:ln>
                <a:solidFill>
                  <a:srgbClr val="404040"/>
                </a:solidFill>
                <a:effectLst/>
                <a:uLnTx/>
                <a:uFillTx/>
                <a:latin typeface="+mn-lt"/>
                <a:ea typeface="Verdana"/>
                <a:cs typeface="Verdana"/>
              </a:rPr>
              <a:t>et al. Acta Diabetol</a:t>
            </a:r>
            <a:r>
              <a:rPr kumimoji="0" lang="de" sz="600" b="0" i="0" u="none" strike="noStrike" kern="1200" cap="none" spc="0" normalizeH="0" baseline="0" noProof="0">
                <a:ln>
                  <a:noFill/>
                </a:ln>
                <a:solidFill>
                  <a:srgbClr val="404040"/>
                </a:solidFill>
                <a:effectLst/>
                <a:uLnTx/>
                <a:uFillTx/>
                <a:latin typeface="+mn-lt"/>
                <a:ea typeface="Verdana"/>
                <a:cs typeface="Verdana"/>
              </a:rPr>
              <a:t> 2022; 59: 1</a:t>
            </a:r>
            <a:r>
              <a:rPr kumimoji="0" lang="de" sz="600" b="0" i="0" u="none" strike="noStrike" kern="1200" cap="none" spc="0" normalizeH="0" baseline="0" noProof="0">
                <a:ln>
                  <a:noFill/>
                </a:ln>
                <a:solidFill>
                  <a:srgbClr val="404040"/>
                </a:solidFill>
                <a:effectLst/>
                <a:uLnTx/>
                <a:uFillTx/>
                <a:latin typeface="+mn-lt"/>
                <a:ea typeface="Arial"/>
                <a:cs typeface="Arial"/>
              </a:rPr>
              <a:t>–</a:t>
            </a:r>
            <a:r>
              <a:rPr kumimoji="0" lang="de" sz="600" b="0" i="0" u="none" strike="noStrike" kern="1200" cap="none" spc="0" normalizeH="0" baseline="0" noProof="0">
                <a:ln>
                  <a:noFill/>
                </a:ln>
                <a:solidFill>
                  <a:srgbClr val="404040"/>
                </a:solidFill>
                <a:effectLst/>
                <a:uLnTx/>
                <a:uFillTx/>
                <a:latin typeface="+mn-lt"/>
                <a:ea typeface="Verdana"/>
                <a:cs typeface="Verdana"/>
              </a:rPr>
              <a:t>19. </a:t>
            </a:r>
            <a:r>
              <a:rPr kumimoji="0" lang="de" sz="600" b="1" i="0" u="none" strike="noStrike" kern="1200" cap="none" spc="0" normalizeH="0" baseline="0" noProof="0">
                <a:ln>
                  <a:noFill/>
                </a:ln>
                <a:solidFill>
                  <a:srgbClr val="404040"/>
                </a:solidFill>
                <a:effectLst/>
                <a:uLnTx/>
                <a:uFillTx/>
                <a:latin typeface="+mn-lt"/>
                <a:ea typeface="Verdana"/>
                <a:cs typeface="Verdana"/>
              </a:rPr>
              <a:t>6.</a:t>
            </a:r>
            <a:r>
              <a:rPr kumimoji="0" lang="de" sz="600" b="0" i="0" u="none" strike="noStrike" kern="1200" cap="none" spc="0" normalizeH="0" baseline="0" noProof="0">
                <a:ln>
                  <a:noFill/>
                </a:ln>
                <a:solidFill>
                  <a:srgbClr val="404040"/>
                </a:solidFill>
                <a:effectLst/>
                <a:uLnTx/>
                <a:uFillTx/>
                <a:latin typeface="+mn-lt"/>
                <a:ea typeface="Verdana"/>
                <a:cs typeface="Verdana"/>
              </a:rPr>
              <a:t> </a:t>
            </a:r>
            <a:r>
              <a:rPr lang="de" sz="600">
                <a:solidFill>
                  <a:srgbClr val="404040"/>
                </a:solidFill>
                <a:latin typeface="+mn-lt"/>
                <a:cs typeface="Verdana"/>
              </a:rPr>
              <a:t>Rawshani A </a:t>
            </a:r>
            <a:r>
              <a:rPr lang="de" sz="600" i="1">
                <a:solidFill>
                  <a:srgbClr val="404040"/>
                </a:solidFill>
                <a:latin typeface="+mn-lt"/>
                <a:cs typeface="Verdana"/>
              </a:rPr>
              <a:t>et al. Lancet </a:t>
            </a:r>
            <a:r>
              <a:rPr lang="de" sz="600">
                <a:solidFill>
                  <a:srgbClr val="404040"/>
                </a:solidFill>
                <a:latin typeface="+mn-lt"/>
                <a:cs typeface="Verdana"/>
              </a:rPr>
              <a:t>2018; 392: 477</a:t>
            </a:r>
            <a:r>
              <a:rPr lang="de" sz="600">
                <a:solidFill>
                  <a:srgbClr val="404040"/>
                </a:solidFill>
                <a:latin typeface="+mn-lt"/>
                <a:ea typeface="Arial"/>
                <a:cs typeface="Arial"/>
              </a:rPr>
              <a:t>–</a:t>
            </a:r>
            <a:r>
              <a:rPr lang="de" sz="600">
                <a:solidFill>
                  <a:srgbClr val="404040"/>
                </a:solidFill>
                <a:latin typeface="+mn-lt"/>
                <a:cs typeface="Verdana"/>
              </a:rPr>
              <a:t>86.</a:t>
            </a:r>
            <a:endParaRPr kumimoji="0" lang="en-US" sz="600" b="0" i="0" u="none" strike="noStrike" kern="1200" cap="none" spc="0" normalizeH="0" baseline="0" noProof="0">
              <a:ln>
                <a:noFill/>
              </a:ln>
              <a:solidFill>
                <a:srgbClr val="404040"/>
              </a:solidFill>
              <a:effectLst/>
              <a:uLnTx/>
              <a:uFillTx/>
              <a:latin typeface="+mn-lt"/>
              <a:ea typeface="Verdana"/>
              <a:cs typeface="Arial" panose="020B0604020202020204" pitchFamily="34" charset="0"/>
            </a:endParaRPr>
          </a:p>
        </p:txBody>
      </p:sp>
      <p:grpSp>
        <p:nvGrpSpPr>
          <p:cNvPr id="23" name="Group 22">
            <a:extLst>
              <a:ext uri="{FF2B5EF4-FFF2-40B4-BE49-F238E27FC236}">
                <a16:creationId xmlns:a16="http://schemas.microsoft.com/office/drawing/2014/main" id="{7ACA55C9-8D1F-A275-7E36-DB606222D918}"/>
              </a:ext>
            </a:extLst>
          </p:cNvPr>
          <p:cNvGrpSpPr/>
          <p:nvPr/>
        </p:nvGrpSpPr>
        <p:grpSpPr>
          <a:xfrm>
            <a:off x="606131" y="1303345"/>
            <a:ext cx="1596097" cy="1455397"/>
            <a:chOff x="634246" y="1107823"/>
            <a:chExt cx="1596097" cy="1455397"/>
          </a:xfrm>
        </p:grpSpPr>
        <p:pic>
          <p:nvPicPr>
            <p:cNvPr id="10" name="Graphic 9">
              <a:extLst>
                <a:ext uri="{FF2B5EF4-FFF2-40B4-BE49-F238E27FC236}">
                  <a16:creationId xmlns:a16="http://schemas.microsoft.com/office/drawing/2014/main" id="{9A0A7CF8-BF1F-3E72-44C7-B99B93FE087F}"/>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192266" y="1240344"/>
              <a:ext cx="480060" cy="480060"/>
            </a:xfrm>
            <a:prstGeom prst="rect">
              <a:avLst/>
            </a:prstGeom>
          </p:spPr>
        </p:pic>
        <p:sp>
          <p:nvSpPr>
            <p:cNvPr id="11" name="Rectangle: Rounded Corners 8">
              <a:extLst>
                <a:ext uri="{FF2B5EF4-FFF2-40B4-BE49-F238E27FC236}">
                  <a16:creationId xmlns:a16="http://schemas.microsoft.com/office/drawing/2014/main" id="{7CC9626A-4252-7020-24A3-27C1EB24ED1D}"/>
                </a:ext>
              </a:extLst>
            </p:cNvPr>
            <p:cNvSpPr/>
            <p:nvPr/>
          </p:nvSpPr>
          <p:spPr>
            <a:xfrm>
              <a:off x="634246" y="1847443"/>
              <a:ext cx="1596097" cy="715777"/>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685783" rtl="0" eaLnBrk="1" fontAlgn="auto" latinLnBrk="0" hangingPunct="1">
                <a:lnSpc>
                  <a:spcPct val="100000"/>
                </a:lnSpc>
                <a:spcBef>
                  <a:spcPts val="0"/>
                </a:spcBef>
                <a:spcAft>
                  <a:spcPts val="150"/>
                </a:spcAft>
                <a:buClrTx/>
                <a:buSzTx/>
                <a:buFontTx/>
                <a:buNone/>
                <a:tabLst/>
                <a:defRPr/>
              </a:pPr>
              <a:r>
                <a:rPr kumimoji="0" lang="de" sz="1200" b="1" i="0" u="none" strike="noStrike" kern="1200" cap="none" spc="0" normalizeH="0" baseline="0" noProof="0">
                  <a:ln>
                    <a:noFill/>
                  </a:ln>
                  <a:solidFill>
                    <a:schemeClr val="bg1"/>
                  </a:solidFill>
                  <a:effectLst/>
                  <a:uLnTx/>
                  <a:uFillTx/>
                  <a:latin typeface="Verdana"/>
                  <a:ea typeface="Verdana"/>
                  <a:cs typeface="Verdana"/>
                </a:rPr>
                <a:t>Mikrovaskulär</a:t>
              </a:r>
            </a:p>
            <a:p>
              <a:pPr marL="0" marR="0" lvl="0" indent="0" algn="ctr" defTabSz="685783" rtl="0" eaLnBrk="1" fontAlgn="auto" latinLnBrk="0" hangingPunct="1">
                <a:lnSpc>
                  <a:spcPct val="100000"/>
                </a:lnSpc>
                <a:spcBef>
                  <a:spcPts val="0"/>
                </a:spcBef>
                <a:spcAft>
                  <a:spcPts val="150"/>
                </a:spcAft>
                <a:buClr>
                  <a:srgbClr val="000000">
                    <a:lumMod val="75000"/>
                    <a:lumOff val="25000"/>
                  </a:srgbClr>
                </a:buClr>
                <a:buSzTx/>
                <a:buFontTx/>
                <a:buNone/>
                <a:tabLst/>
                <a:defRPr/>
              </a:pPr>
              <a:r>
                <a:rPr kumimoji="0" lang="de" sz="1050" b="0" i="1" u="none" strike="noStrike" kern="1200" cap="none" spc="0" normalizeH="0" baseline="0" noProof="0">
                  <a:ln>
                    <a:noFill/>
                  </a:ln>
                  <a:solidFill>
                    <a:schemeClr val="bg1"/>
                  </a:solidFill>
                  <a:effectLst/>
                  <a:uLnTx/>
                  <a:uFillTx/>
                  <a:ea typeface="Georgia"/>
                  <a:cs typeface="Georgia"/>
                </a:rPr>
                <a:t>Retinopathie</a:t>
              </a:r>
            </a:p>
            <a:p>
              <a:pPr marL="0" marR="0" lvl="0" indent="0" algn="ctr" defTabSz="685783" rtl="0" eaLnBrk="1" fontAlgn="auto" latinLnBrk="0" hangingPunct="1">
                <a:lnSpc>
                  <a:spcPct val="100000"/>
                </a:lnSpc>
                <a:spcBef>
                  <a:spcPts val="0"/>
                </a:spcBef>
                <a:spcAft>
                  <a:spcPts val="150"/>
                </a:spcAft>
                <a:buClr>
                  <a:srgbClr val="000000">
                    <a:lumMod val="75000"/>
                    <a:lumOff val="25000"/>
                  </a:srgbClr>
                </a:buClr>
                <a:buSzTx/>
                <a:buFontTx/>
                <a:buNone/>
                <a:tabLst/>
                <a:defRPr/>
              </a:pPr>
              <a:r>
                <a:rPr kumimoji="0" lang="de" sz="1050" b="0" i="1" u="none" strike="noStrike" kern="1200" cap="none" spc="0" normalizeH="0" baseline="0" noProof="0">
                  <a:ln>
                    <a:noFill/>
                  </a:ln>
                  <a:solidFill>
                    <a:schemeClr val="bg1"/>
                  </a:solidFill>
                  <a:effectLst/>
                  <a:uLnTx/>
                  <a:uFillTx/>
                  <a:ea typeface="Georgia"/>
                  <a:cs typeface="Georgia"/>
                </a:rPr>
                <a:t>Nephropathie</a:t>
              </a:r>
            </a:p>
            <a:p>
              <a:pPr marL="0" marR="0" lvl="0" indent="0" algn="ctr" defTabSz="685783" rtl="0" eaLnBrk="1" fontAlgn="auto" latinLnBrk="0" hangingPunct="1">
                <a:lnSpc>
                  <a:spcPct val="100000"/>
                </a:lnSpc>
                <a:spcBef>
                  <a:spcPts val="0"/>
                </a:spcBef>
                <a:spcAft>
                  <a:spcPts val="150"/>
                </a:spcAft>
                <a:buClr>
                  <a:srgbClr val="000000">
                    <a:lumMod val="75000"/>
                    <a:lumOff val="25000"/>
                  </a:srgbClr>
                </a:buClr>
                <a:buSzTx/>
                <a:buFontTx/>
                <a:buNone/>
                <a:tabLst/>
                <a:defRPr/>
              </a:pPr>
              <a:r>
                <a:rPr kumimoji="0" lang="de" sz="1050" b="0" i="1" u="none" strike="noStrike" kern="1200" cap="none" spc="0" normalizeH="0" baseline="0" noProof="0">
                  <a:ln>
                    <a:noFill/>
                  </a:ln>
                  <a:solidFill>
                    <a:schemeClr val="bg1"/>
                  </a:solidFill>
                  <a:effectLst/>
                  <a:uLnTx/>
                  <a:uFillTx/>
                  <a:ea typeface="Georgia"/>
                  <a:cs typeface="Georgia"/>
                </a:rPr>
                <a:t>Neuropathie</a:t>
              </a:r>
            </a:p>
          </p:txBody>
        </p:sp>
        <p:sp>
          <p:nvSpPr>
            <p:cNvPr id="19" name="Freeform 18">
              <a:extLst>
                <a:ext uri="{FF2B5EF4-FFF2-40B4-BE49-F238E27FC236}">
                  <a16:creationId xmlns:a16="http://schemas.microsoft.com/office/drawing/2014/main" id="{E7BB0215-557D-CCA3-448A-77032347E256}"/>
                </a:ext>
              </a:extLst>
            </p:cNvPr>
            <p:cNvSpPr/>
            <p:nvPr/>
          </p:nvSpPr>
          <p:spPr>
            <a:xfrm>
              <a:off x="1090088" y="1107823"/>
              <a:ext cx="684410" cy="679706"/>
            </a:xfrm>
            <a:custGeom>
              <a:avLst/>
              <a:gdLst>
                <a:gd name="connsiteX0" fmla="*/ 415357 w 813876"/>
                <a:gd name="connsiteY0" fmla="*/ 808283 h 808282"/>
                <a:gd name="connsiteX1" fmla="*/ 0 w 813876"/>
                <a:gd name="connsiteY1" fmla="*/ 404141 h 808282"/>
                <a:gd name="connsiteX2" fmla="*/ 398519 w 813876"/>
                <a:gd name="connsiteY2" fmla="*/ 0 h 808282"/>
                <a:gd name="connsiteX3" fmla="*/ 813876 w 813876"/>
                <a:gd name="connsiteY3" fmla="*/ 404133 h 808282"/>
                <a:gd name="connsiteX4" fmla="*/ 703232 w 813876"/>
                <a:gd name="connsiteY4" fmla="*/ 699041 h 808282"/>
                <a:gd name="connsiteX5" fmla="*/ 415357 w 813876"/>
                <a:gd name="connsiteY5" fmla="*/ 808283 h 808282"/>
                <a:gd name="connsiteX6" fmla="*/ 398519 w 813876"/>
                <a:gd name="connsiteY6" fmla="*/ 22757 h 808282"/>
                <a:gd name="connsiteX7" fmla="*/ 124616 w 813876"/>
                <a:gd name="connsiteY7" fmla="*/ 123222 h 808282"/>
                <a:gd name="connsiteX8" fmla="*/ 22748 w 813876"/>
                <a:gd name="connsiteY8" fmla="*/ 404141 h 808282"/>
                <a:gd name="connsiteX9" fmla="*/ 126640 w 813876"/>
                <a:gd name="connsiteY9" fmla="*/ 682875 h 808282"/>
                <a:gd name="connsiteX10" fmla="*/ 415357 w 813876"/>
                <a:gd name="connsiteY10" fmla="*/ 785526 h 808282"/>
                <a:gd name="connsiteX11" fmla="*/ 791128 w 813876"/>
                <a:gd name="connsiteY11" fmla="*/ 404133 h 808282"/>
                <a:gd name="connsiteX12" fmla="*/ 685212 w 813876"/>
                <a:gd name="connsiteY12" fmla="*/ 123384 h 808282"/>
                <a:gd name="connsiteX13" fmla="*/ 398519 w 813876"/>
                <a:gd name="connsiteY13" fmla="*/ 22757 h 80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876" h="808282">
                  <a:moveTo>
                    <a:pt x="415357" y="808283"/>
                  </a:moveTo>
                  <a:cubicBezTo>
                    <a:pt x="159151" y="808283"/>
                    <a:pt x="0" y="653426"/>
                    <a:pt x="0" y="404141"/>
                  </a:cubicBezTo>
                  <a:cubicBezTo>
                    <a:pt x="0" y="154857"/>
                    <a:pt x="152705" y="0"/>
                    <a:pt x="398519" y="0"/>
                  </a:cubicBezTo>
                  <a:cubicBezTo>
                    <a:pt x="654725" y="0"/>
                    <a:pt x="813876" y="154857"/>
                    <a:pt x="813876" y="404133"/>
                  </a:cubicBezTo>
                  <a:cubicBezTo>
                    <a:pt x="813876" y="524676"/>
                    <a:pt x="775617" y="626656"/>
                    <a:pt x="703232" y="699041"/>
                  </a:cubicBezTo>
                  <a:cubicBezTo>
                    <a:pt x="631773" y="770508"/>
                    <a:pt x="532226" y="808283"/>
                    <a:pt x="415357" y="808283"/>
                  </a:cubicBezTo>
                  <a:close/>
                  <a:moveTo>
                    <a:pt x="398519" y="22757"/>
                  </a:moveTo>
                  <a:cubicBezTo>
                    <a:pt x="285060" y="22757"/>
                    <a:pt x="190343" y="57495"/>
                    <a:pt x="124616" y="123222"/>
                  </a:cubicBezTo>
                  <a:cubicBezTo>
                    <a:pt x="57971" y="189868"/>
                    <a:pt x="22748" y="287008"/>
                    <a:pt x="22748" y="404141"/>
                  </a:cubicBezTo>
                  <a:cubicBezTo>
                    <a:pt x="22748" y="519897"/>
                    <a:pt x="58677" y="616281"/>
                    <a:pt x="126640" y="682875"/>
                  </a:cubicBezTo>
                  <a:cubicBezTo>
                    <a:pt x="195182" y="750031"/>
                    <a:pt x="295018" y="785526"/>
                    <a:pt x="415357" y="785526"/>
                  </a:cubicBezTo>
                  <a:cubicBezTo>
                    <a:pt x="643636" y="785526"/>
                    <a:pt x="791128" y="635823"/>
                    <a:pt x="791128" y="404133"/>
                  </a:cubicBezTo>
                  <a:cubicBezTo>
                    <a:pt x="791128" y="286983"/>
                    <a:pt x="754502" y="189902"/>
                    <a:pt x="685212" y="123384"/>
                  </a:cubicBezTo>
                  <a:cubicBezTo>
                    <a:pt x="616636" y="57555"/>
                    <a:pt x="517498" y="22757"/>
                    <a:pt x="398519" y="22757"/>
                  </a:cubicBezTo>
                  <a:close/>
                </a:path>
              </a:pathLst>
            </a:custGeom>
            <a:solidFill>
              <a:schemeClr val="bg1"/>
            </a:solidFill>
            <a:ln w="848" cap="flat">
              <a:solidFill>
                <a:schemeClr val="accent1"/>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Verdana"/>
                <a:ea typeface="Verdana"/>
                <a:cs typeface="Arial"/>
              </a:endParaRPr>
            </a:p>
          </p:txBody>
        </p:sp>
      </p:grpSp>
      <p:grpSp>
        <p:nvGrpSpPr>
          <p:cNvPr id="22" name="Group 21">
            <a:extLst>
              <a:ext uri="{FF2B5EF4-FFF2-40B4-BE49-F238E27FC236}">
                <a16:creationId xmlns:a16="http://schemas.microsoft.com/office/drawing/2014/main" id="{3B38BC8D-4CCF-4E44-04CD-7AC72DCE2F1F}"/>
              </a:ext>
            </a:extLst>
          </p:cNvPr>
          <p:cNvGrpSpPr/>
          <p:nvPr/>
        </p:nvGrpSpPr>
        <p:grpSpPr>
          <a:xfrm>
            <a:off x="342475" y="3171276"/>
            <a:ext cx="2123408" cy="1313140"/>
            <a:chOff x="370589" y="2815100"/>
            <a:chExt cx="2123408" cy="1313140"/>
          </a:xfrm>
        </p:grpSpPr>
        <p:pic>
          <p:nvPicPr>
            <p:cNvPr id="13" name="Graphic 12">
              <a:extLst>
                <a:ext uri="{FF2B5EF4-FFF2-40B4-BE49-F238E27FC236}">
                  <a16:creationId xmlns:a16="http://schemas.microsoft.com/office/drawing/2014/main" id="{69999102-B461-463E-D95C-31AB5936E567}"/>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192263" y="2987115"/>
              <a:ext cx="480060" cy="480060"/>
            </a:xfrm>
            <a:prstGeom prst="rect">
              <a:avLst/>
            </a:prstGeom>
          </p:spPr>
        </p:pic>
        <p:sp>
          <p:nvSpPr>
            <p:cNvPr id="12" name="Rectangle: Rounded Corners 8">
              <a:extLst>
                <a:ext uri="{FF2B5EF4-FFF2-40B4-BE49-F238E27FC236}">
                  <a16:creationId xmlns:a16="http://schemas.microsoft.com/office/drawing/2014/main" id="{3CA03507-E19E-F1FC-21A3-D471B75CDA7A}"/>
                </a:ext>
              </a:extLst>
            </p:cNvPr>
            <p:cNvSpPr/>
            <p:nvPr/>
          </p:nvSpPr>
          <p:spPr>
            <a:xfrm>
              <a:off x="370589" y="3747041"/>
              <a:ext cx="2123408" cy="381199"/>
            </a:xfrm>
            <a:prstGeom prst="rect">
              <a:avLst/>
            </a:prstGeom>
            <a:no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150"/>
                </a:spcAft>
                <a:buClr>
                  <a:srgbClr val="FBA329"/>
                </a:buClr>
                <a:buSzTx/>
                <a:buFontTx/>
                <a:buNone/>
                <a:tabLst/>
                <a:defRPr/>
              </a:pPr>
              <a:r>
                <a:rPr kumimoji="0" lang="de" sz="1200" b="1" i="0" u="none" strike="noStrike" kern="1200" cap="none" spc="0" normalizeH="0" baseline="0" noProof="0">
                  <a:ln>
                    <a:noFill/>
                  </a:ln>
                  <a:solidFill>
                    <a:srgbClr val="FFFFFF"/>
                  </a:solidFill>
                  <a:effectLst/>
                  <a:uLnTx/>
                  <a:uFillTx/>
                  <a:ea typeface="Verdana"/>
                  <a:cs typeface="Verdana"/>
                </a:rPr>
                <a:t>Makrovaskulär</a:t>
              </a:r>
            </a:p>
            <a:p>
              <a:pPr marL="0" marR="0" lvl="0" indent="0" algn="ctr" defTabSz="685783" rtl="0" eaLnBrk="1" fontAlgn="auto" latinLnBrk="0" hangingPunct="1">
                <a:lnSpc>
                  <a:spcPct val="100000"/>
                </a:lnSpc>
                <a:spcBef>
                  <a:spcPts val="0"/>
                </a:spcBef>
                <a:spcAft>
                  <a:spcPts val="150"/>
                </a:spcAft>
                <a:buClr>
                  <a:srgbClr val="000000">
                    <a:lumMod val="75000"/>
                    <a:lumOff val="25000"/>
                  </a:srgbClr>
                </a:buClr>
                <a:buSzTx/>
                <a:buFontTx/>
                <a:buNone/>
                <a:tabLst/>
                <a:defRPr/>
              </a:pPr>
              <a:r>
                <a:rPr kumimoji="0" lang="de" sz="1050" b="0" i="1" u="none" strike="noStrike" kern="1200" cap="none" spc="0" normalizeH="0" baseline="0" noProof="0">
                  <a:ln>
                    <a:noFill/>
                  </a:ln>
                  <a:solidFill>
                    <a:srgbClr val="FFFFFF"/>
                  </a:solidFill>
                  <a:effectLst/>
                  <a:uLnTx/>
                  <a:uFillTx/>
                  <a:ea typeface="Georgia"/>
                  <a:cs typeface="Georgia"/>
                </a:rPr>
                <a:t>Herz-Kreislauf-Erkrankung</a:t>
              </a:r>
            </a:p>
            <a:p>
              <a:pPr marL="0" marR="0" lvl="0" indent="0" algn="ctr" defTabSz="685783" rtl="0" eaLnBrk="1" fontAlgn="auto" latinLnBrk="0" hangingPunct="1">
                <a:lnSpc>
                  <a:spcPct val="100000"/>
                </a:lnSpc>
                <a:spcBef>
                  <a:spcPts val="0"/>
                </a:spcBef>
                <a:spcAft>
                  <a:spcPts val="150"/>
                </a:spcAft>
                <a:buClr>
                  <a:srgbClr val="000000">
                    <a:lumMod val="75000"/>
                    <a:lumOff val="25000"/>
                  </a:srgbClr>
                </a:buClr>
                <a:buSzTx/>
                <a:buFontTx/>
                <a:buNone/>
                <a:tabLst/>
                <a:defRPr/>
              </a:pPr>
              <a:r>
                <a:rPr kumimoji="0" lang="de" sz="1050" b="0" i="1" u="none" strike="noStrike" kern="1200" cap="none" spc="0" normalizeH="0" baseline="0" noProof="0">
                  <a:ln>
                    <a:noFill/>
                  </a:ln>
                  <a:solidFill>
                    <a:srgbClr val="FFFFFF"/>
                  </a:solidFill>
                  <a:effectLst/>
                  <a:uLnTx/>
                  <a:uFillTx/>
                  <a:ea typeface="Georgia"/>
                  <a:cs typeface="Georgia"/>
                </a:rPr>
                <a:t>Zerebrovaskuläre Erkrankung</a:t>
              </a:r>
            </a:p>
          </p:txBody>
        </p:sp>
        <p:sp>
          <p:nvSpPr>
            <p:cNvPr id="21" name="Freeform 20">
              <a:extLst>
                <a:ext uri="{FF2B5EF4-FFF2-40B4-BE49-F238E27FC236}">
                  <a16:creationId xmlns:a16="http://schemas.microsoft.com/office/drawing/2014/main" id="{342ECBFA-60BD-8BC3-41B6-4CC0DB16FE65}"/>
                </a:ext>
              </a:extLst>
            </p:cNvPr>
            <p:cNvSpPr/>
            <p:nvPr/>
          </p:nvSpPr>
          <p:spPr>
            <a:xfrm>
              <a:off x="1090088" y="2815100"/>
              <a:ext cx="684410" cy="679706"/>
            </a:xfrm>
            <a:custGeom>
              <a:avLst/>
              <a:gdLst>
                <a:gd name="connsiteX0" fmla="*/ 415357 w 813876"/>
                <a:gd name="connsiteY0" fmla="*/ 808283 h 808282"/>
                <a:gd name="connsiteX1" fmla="*/ 0 w 813876"/>
                <a:gd name="connsiteY1" fmla="*/ 404141 h 808282"/>
                <a:gd name="connsiteX2" fmla="*/ 398519 w 813876"/>
                <a:gd name="connsiteY2" fmla="*/ 0 h 808282"/>
                <a:gd name="connsiteX3" fmla="*/ 813876 w 813876"/>
                <a:gd name="connsiteY3" fmla="*/ 404133 h 808282"/>
                <a:gd name="connsiteX4" fmla="*/ 703232 w 813876"/>
                <a:gd name="connsiteY4" fmla="*/ 699041 h 808282"/>
                <a:gd name="connsiteX5" fmla="*/ 415357 w 813876"/>
                <a:gd name="connsiteY5" fmla="*/ 808283 h 808282"/>
                <a:gd name="connsiteX6" fmla="*/ 398519 w 813876"/>
                <a:gd name="connsiteY6" fmla="*/ 22757 h 808282"/>
                <a:gd name="connsiteX7" fmla="*/ 124616 w 813876"/>
                <a:gd name="connsiteY7" fmla="*/ 123222 h 808282"/>
                <a:gd name="connsiteX8" fmla="*/ 22748 w 813876"/>
                <a:gd name="connsiteY8" fmla="*/ 404141 h 808282"/>
                <a:gd name="connsiteX9" fmla="*/ 126640 w 813876"/>
                <a:gd name="connsiteY9" fmla="*/ 682875 h 808282"/>
                <a:gd name="connsiteX10" fmla="*/ 415357 w 813876"/>
                <a:gd name="connsiteY10" fmla="*/ 785526 h 808282"/>
                <a:gd name="connsiteX11" fmla="*/ 791128 w 813876"/>
                <a:gd name="connsiteY11" fmla="*/ 404133 h 808282"/>
                <a:gd name="connsiteX12" fmla="*/ 685212 w 813876"/>
                <a:gd name="connsiteY12" fmla="*/ 123384 h 808282"/>
                <a:gd name="connsiteX13" fmla="*/ 398519 w 813876"/>
                <a:gd name="connsiteY13" fmla="*/ 22757 h 808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13876" h="808282">
                  <a:moveTo>
                    <a:pt x="415357" y="808283"/>
                  </a:moveTo>
                  <a:cubicBezTo>
                    <a:pt x="159151" y="808283"/>
                    <a:pt x="0" y="653426"/>
                    <a:pt x="0" y="404141"/>
                  </a:cubicBezTo>
                  <a:cubicBezTo>
                    <a:pt x="0" y="154857"/>
                    <a:pt x="152705" y="0"/>
                    <a:pt x="398519" y="0"/>
                  </a:cubicBezTo>
                  <a:cubicBezTo>
                    <a:pt x="654725" y="0"/>
                    <a:pt x="813876" y="154857"/>
                    <a:pt x="813876" y="404133"/>
                  </a:cubicBezTo>
                  <a:cubicBezTo>
                    <a:pt x="813876" y="524676"/>
                    <a:pt x="775617" y="626656"/>
                    <a:pt x="703232" y="699041"/>
                  </a:cubicBezTo>
                  <a:cubicBezTo>
                    <a:pt x="631773" y="770508"/>
                    <a:pt x="532226" y="808283"/>
                    <a:pt x="415357" y="808283"/>
                  </a:cubicBezTo>
                  <a:close/>
                  <a:moveTo>
                    <a:pt x="398519" y="22757"/>
                  </a:moveTo>
                  <a:cubicBezTo>
                    <a:pt x="285060" y="22757"/>
                    <a:pt x="190343" y="57495"/>
                    <a:pt x="124616" y="123222"/>
                  </a:cubicBezTo>
                  <a:cubicBezTo>
                    <a:pt x="57971" y="189868"/>
                    <a:pt x="22748" y="287008"/>
                    <a:pt x="22748" y="404141"/>
                  </a:cubicBezTo>
                  <a:cubicBezTo>
                    <a:pt x="22748" y="519897"/>
                    <a:pt x="58677" y="616281"/>
                    <a:pt x="126640" y="682875"/>
                  </a:cubicBezTo>
                  <a:cubicBezTo>
                    <a:pt x="195182" y="750031"/>
                    <a:pt x="295018" y="785526"/>
                    <a:pt x="415357" y="785526"/>
                  </a:cubicBezTo>
                  <a:cubicBezTo>
                    <a:pt x="643636" y="785526"/>
                    <a:pt x="791128" y="635823"/>
                    <a:pt x="791128" y="404133"/>
                  </a:cubicBezTo>
                  <a:cubicBezTo>
                    <a:pt x="791128" y="286983"/>
                    <a:pt x="754502" y="189902"/>
                    <a:pt x="685212" y="123384"/>
                  </a:cubicBezTo>
                  <a:cubicBezTo>
                    <a:pt x="616636" y="57555"/>
                    <a:pt x="517498" y="22757"/>
                    <a:pt x="398519" y="22757"/>
                  </a:cubicBezTo>
                  <a:close/>
                </a:path>
              </a:pathLst>
            </a:custGeom>
            <a:solidFill>
              <a:schemeClr val="bg1"/>
            </a:solidFill>
            <a:ln w="848" cap="flat">
              <a:solidFill>
                <a:schemeClr val="accent1"/>
              </a:solidFill>
              <a:prstDash val="solid"/>
              <a:miter/>
            </a:ln>
          </p:spPr>
          <p:txBody>
            <a:bodyPr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Verdana"/>
                <a:ea typeface="Verdana"/>
                <a:cs typeface="Arial"/>
              </a:endParaRPr>
            </a:p>
          </p:txBody>
        </p:sp>
      </p:grpSp>
      <p:sp>
        <p:nvSpPr>
          <p:cNvPr id="9" name="TextBox 26">
            <a:extLst>
              <a:ext uri="{FF2B5EF4-FFF2-40B4-BE49-F238E27FC236}">
                <a16:creationId xmlns:a16="http://schemas.microsoft.com/office/drawing/2014/main" id="{69079100-52B0-C5D9-EF3F-909229577067}"/>
              </a:ext>
            </a:extLst>
          </p:cNvPr>
          <p:cNvSpPr txBox="1"/>
          <p:nvPr/>
        </p:nvSpPr>
        <p:spPr>
          <a:xfrm>
            <a:off x="3141748" y="468713"/>
            <a:ext cx="5765971" cy="276999"/>
          </a:xfrm>
          <a:prstGeom prst="rect">
            <a:avLst/>
          </a:prstGeom>
          <a:noFill/>
        </p:spPr>
        <p:txBody>
          <a:bodyPr wrap="square">
            <a:spAutoFit/>
          </a:bodyPr>
          <a:lstStyle/>
          <a:p>
            <a:pPr marL="0" marR="0" lvl="0" indent="0"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mn-cs"/>
              </a:rPr>
              <a:t>Mikrovaskuläre Komplikationen</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sp>
        <p:nvSpPr>
          <p:cNvPr id="15" name="TextBox 6">
            <a:extLst>
              <a:ext uri="{FF2B5EF4-FFF2-40B4-BE49-F238E27FC236}">
                <a16:creationId xmlns:a16="http://schemas.microsoft.com/office/drawing/2014/main" id="{D6F5AB31-28C1-8BA2-FE1D-9D115FFC999C}"/>
              </a:ext>
            </a:extLst>
          </p:cNvPr>
          <p:cNvSpPr txBox="1"/>
          <p:nvPr/>
        </p:nvSpPr>
        <p:spPr>
          <a:xfrm>
            <a:off x="3236133" y="3358820"/>
            <a:ext cx="5362061" cy="858768"/>
          </a:xfrm>
          <a:prstGeom prst="rect">
            <a:avLst/>
          </a:prstGeom>
          <a:noFill/>
        </p:spPr>
        <p:txBody>
          <a:bodyPr wrap="square" lIns="0" tIns="0" rIns="0" bIns="0" rtlCol="0" anchor="t" anchorCtr="0">
            <a:noAutofit/>
          </a:bodyPr>
          <a:lstStyle/>
          <a:p>
            <a:pPr marL="171446" lvl="0" indent="-171446" defTabSz="457189">
              <a:lnSpc>
                <a:spcPct val="110000"/>
              </a:lnSpc>
              <a:spcAft>
                <a:spcPts val="1200"/>
              </a:spcAft>
              <a:buClr>
                <a:srgbClr val="7A00E6"/>
              </a:buClr>
              <a:buFont typeface="Arial" panose="020B0604020202020204" pitchFamily="34" charset="0"/>
              <a:buChar char="•"/>
              <a:defRPr/>
            </a:pPr>
            <a:r>
              <a:rPr lang="de" sz="1100">
                <a:solidFill>
                  <a:srgbClr val="404040"/>
                </a:solidFill>
                <a:cs typeface="Verdana"/>
              </a:rPr>
              <a:t>Das Risiko für kardiovaskuläre oder koronare Herzkrankheit und für ischämischen oder hämorrhagischen Schlaganfall war bei höherem Alter bei der (klinischen) T1D-Diagnose Stadium 3 im Vergleich zu den in jüngerem Alter diagnostizierten Patient*innen niedriger</a:t>
            </a:r>
            <a:r>
              <a:rPr kumimoji="0" lang="de" sz="1100" b="0" i="0" u="none" strike="noStrike" kern="1200" cap="none" spc="0" normalizeH="0" baseline="30000" noProof="0">
                <a:ln>
                  <a:noFill/>
                </a:ln>
                <a:solidFill>
                  <a:srgbClr val="404040"/>
                </a:solidFill>
                <a:effectLst/>
                <a:uLnTx/>
                <a:uFillTx/>
                <a:ea typeface="Verdana"/>
                <a:cs typeface="Verdana"/>
              </a:rPr>
              <a:t>6</a:t>
            </a:r>
            <a:endParaRPr kumimoji="0" lang="de" sz="1100" b="0" i="0" u="none" strike="noStrike" kern="1200" cap="none" spc="0" normalizeH="0" noProof="0">
              <a:ln>
                <a:noFill/>
              </a:ln>
              <a:solidFill>
                <a:srgbClr val="404040"/>
              </a:solidFill>
              <a:effectLst/>
              <a:uLnTx/>
              <a:uFillTx/>
              <a:ea typeface="Verdana"/>
              <a:cs typeface="Verdana"/>
            </a:endParaRPr>
          </a:p>
          <a:p>
            <a:pPr marL="171446" lvl="0" indent="-171446" defTabSz="457189">
              <a:lnSpc>
                <a:spcPct val="110000"/>
              </a:lnSpc>
              <a:spcAft>
                <a:spcPts val="1200"/>
              </a:spcAft>
              <a:buClr>
                <a:srgbClr val="7A00E6"/>
              </a:buClr>
              <a:buFont typeface="Arial" panose="020B0604020202020204" pitchFamily="34" charset="0"/>
              <a:buChar char="•"/>
              <a:defRPr/>
            </a:pPr>
            <a:r>
              <a:rPr lang="de" sz="1100">
                <a:solidFill>
                  <a:srgbClr val="404040"/>
                </a:solidFill>
                <a:ea typeface="Verdana"/>
                <a:cs typeface="Verdana"/>
              </a:rPr>
              <a:t>Das Überrisiko war bei Frauen deutlich ausgeprägter als bei Männern</a:t>
            </a:r>
            <a:r>
              <a:rPr lang="de" sz="1100" baseline="30000">
                <a:solidFill>
                  <a:srgbClr val="404040"/>
                </a:solidFill>
                <a:ea typeface="Verdana"/>
                <a:cs typeface="Verdana"/>
              </a:rPr>
              <a:t>6</a:t>
            </a:r>
            <a:endParaRPr kumimoji="0" lang="de" sz="1100" b="0" i="0" u="none" strike="noStrike" kern="1200" cap="none" spc="0" normalizeH="0" baseline="30000" noProof="0">
              <a:ln>
                <a:noFill/>
              </a:ln>
              <a:solidFill>
                <a:srgbClr val="404040"/>
              </a:solidFill>
              <a:effectLst/>
              <a:uLnTx/>
              <a:uFillTx/>
              <a:ea typeface="Verdana"/>
              <a:cs typeface="Verdana"/>
            </a:endParaRPr>
          </a:p>
        </p:txBody>
      </p:sp>
      <p:sp>
        <p:nvSpPr>
          <p:cNvPr id="16" name="TextBox 26">
            <a:extLst>
              <a:ext uri="{FF2B5EF4-FFF2-40B4-BE49-F238E27FC236}">
                <a16:creationId xmlns:a16="http://schemas.microsoft.com/office/drawing/2014/main" id="{834463AD-AE60-F18E-C98C-7828159BF81B}"/>
              </a:ext>
            </a:extLst>
          </p:cNvPr>
          <p:cNvSpPr txBox="1"/>
          <p:nvPr/>
        </p:nvSpPr>
        <p:spPr>
          <a:xfrm>
            <a:off x="3188941" y="3048001"/>
            <a:ext cx="5765971" cy="276999"/>
          </a:xfrm>
          <a:prstGeom prst="rect">
            <a:avLst/>
          </a:prstGeom>
          <a:noFill/>
        </p:spPr>
        <p:txBody>
          <a:bodyPr wrap="square">
            <a:spAutoFit/>
          </a:bodyPr>
          <a:lstStyle/>
          <a:p>
            <a:pPr marL="0" marR="0" lvl="0" indent="0" defTabSz="457189" rtl="0" eaLnBrk="1" fontAlgn="auto" latinLnBrk="0" hangingPunct="1">
              <a:lnSpc>
                <a:spcPct val="100000"/>
              </a:lnSpc>
              <a:spcBef>
                <a:spcPts val="0"/>
              </a:spcBef>
              <a:spcAft>
                <a:spcPts val="0"/>
              </a:spcAft>
              <a:buClrTx/>
              <a:buSzTx/>
              <a:buFontTx/>
              <a:buNone/>
              <a:tabLst/>
              <a:defRPr/>
            </a:pPr>
            <a:r>
              <a:rPr kumimoji="0" lang="de-DE" sz="1200" b="1" i="0" u="none" strike="noStrike" kern="1200" cap="none" spc="0" normalizeH="0" baseline="0" noProof="0">
                <a:ln>
                  <a:noFill/>
                </a:ln>
                <a:solidFill>
                  <a:srgbClr val="404040"/>
                </a:solidFill>
                <a:effectLst/>
                <a:uLnTx/>
                <a:uFillTx/>
                <a:latin typeface="Verdana"/>
                <a:ea typeface="+mn-ea"/>
                <a:cs typeface="+mn-cs"/>
              </a:rPr>
              <a:t>Makrovaskuläre Komplikationen</a:t>
            </a:r>
            <a:endParaRPr kumimoji="0" lang="en-US" sz="1200" b="1" i="0" u="none" strike="noStrike" kern="1200" cap="none" spc="0" normalizeH="0" baseline="30000" noProof="0">
              <a:ln>
                <a:noFill/>
              </a:ln>
              <a:solidFill>
                <a:srgbClr val="404040"/>
              </a:solidFill>
              <a:effectLst/>
              <a:uLnTx/>
              <a:uFillTx/>
              <a:latin typeface="Verdana"/>
              <a:ea typeface="+mn-ea"/>
              <a:cs typeface="+mn-cs"/>
            </a:endParaRPr>
          </a:p>
        </p:txBody>
      </p:sp>
    </p:spTree>
    <p:extLst>
      <p:ext uri="{BB962C8B-B14F-4D97-AF65-F5344CB8AC3E}">
        <p14:creationId xmlns:p14="http://schemas.microsoft.com/office/powerpoint/2010/main" val="2756001067"/>
      </p:ext>
    </p:extLst>
  </p:cSld>
  <p:clrMapOvr>
    <a:masterClrMapping/>
  </p:clrMapOvr>
  <mc:AlternateContent xmlns:mc="http://schemas.openxmlformats.org/markup-compatibility/2006">
    <mc:Choice xmlns:p14="http://schemas.microsoft.com/office/powerpoint/2010/main" Requires="p14">
      <p:transition spd="med" p14:dur="700">
        <p:fade/>
      </p:transition>
    </mc:Choice>
    <mc:Fallback>
      <p:transition spd="med">
        <p:fade/>
      </p:transition>
    </mc:Fallback>
  </mc:AlternateContent>
</p:sld>
</file>

<file path=ppt/tags/tag1.xml><?xml version="1.0" encoding="utf-8"?>
<p:tagLst xmlns:a="http://schemas.openxmlformats.org/drawingml/2006/main" xmlns:r="http://schemas.openxmlformats.org/officeDocument/2006/relationships" xmlns:p="http://schemas.openxmlformats.org/presentationml/2006/main">
  <p:tag name="THINKCELLPRESENTATIONDONOTDELETE" val="&lt;?xml version=&quot;1.0&quot; encoding=&quot;UTF-16&quot; standalone=&quot;yes&quot;?&gt;&lt;root reqver=&quot;28224&quot;&gt;&lt;version val=&quot;35110&quot;/&gt;&lt;CPresentation id=&quot;1&quot;&gt;&lt;m_precDefaultNumber&gt;&lt;m_bNumberIsYear val=&quot;1&quot;/&gt;&lt;m_chMinusSymbol&gt;-&lt;/m_chMinusSymbol&gt;&lt;m_chDecimalSymbol17909&gt;,&lt;/m_chDecimalSymbol17909&gt;&lt;m_nGroupingDigits17909 val=&quot;3&quot;/&gt;&lt;m_chGroupingSymbol17909&gt; &lt;/m_chGroupingSymbol17909&gt;&lt;m_yearfmt&gt;&lt;begin val=&quot;0&quot;/&gt;&lt;end val=&quot;4&quot;/&gt;&lt;/m_yearfmt&gt;&lt;/m_precDefaultNumber&gt;&lt;m_precDefaultPercent&gt;&lt;m_bNumberIsYear val=&quot;1&quot;/&gt;&lt;m_chMinusSymbol&gt;-&lt;/m_chMinusSymbol&gt;&lt;m_nDecimalDigits17909 val=&quot;0&quot;/&gt;&lt;m_chDecimalSymbol17909&gt;,&lt;/m_chDecimalSymbol17909&gt;&lt;m_nGroupingDigits17909 val=&quot;3&quot;/&gt;&lt;m_chGroupingSymbol17909&gt; &lt;/m_chGroupingSymbol17909&gt;&lt;m_strSuffix17909&gt;%&lt;/m_strSuffix17909&gt;&lt;m_yearfmt&gt;&lt;begin val=&quot;0&quot;/&gt;&lt;end val=&quot;4&quot;/&gt;&lt;/m_yearfmt&gt;&lt;/m_precDefaultPercent&gt;&lt;m_precDefaultDate&gt;&lt;m_bNumberIsYear val=&quot;0&quot;/&gt;&lt;m_strFormatTime&gt;%d/%m/%Y&lt;/m_strFormatTime&gt;&lt;m_yearfmt&gt;&lt;begin val=&quot;0&quot;/&gt;&lt;end val=&quot;0&quot;/&gt;&lt;/m_yearfmt&gt;&lt;/m_precDefaultDate&gt;&lt;m_precDefaultDay&gt;&lt;m_yearfmt&gt;&lt;begin val=&quot;0&quot;/&gt;&lt;end val=&quot;4&quot;/&gt;&lt;/m_yearfmt&gt;&lt;/m_precDefaultDay&gt;&lt;m_precDefaultWeek&gt;&lt;m_yearfmt&gt;&lt;begin val=&quot;0&quot;/&gt;&lt;end val=&quot;4&quot;/&gt;&lt;/m_yearfmt&gt;&lt;/m_precDefaultWeek&gt;&lt;m_precDefaultMonth&gt;&lt;m_yearfmt&gt;&lt;begin val=&quot;0&quot;/&gt;&lt;end val=&quot;4&quot;/&gt;&lt;/m_yearfmt&gt;&lt;/m_precDefaultMonth&gt;&lt;m_precDefaultQuarter&gt;&lt;m_yearfmt&gt;&lt;begin val=&quot;0&quot;/&gt;&lt;end val=&quot;4&quot;/&gt;&lt;/m_yearfmt&gt;&lt;/m_precDefaultQuarter&gt;&lt;m_precDefaultYear&gt;&lt;m_yearfmt&gt;&lt;begin val=&quot;0&quot;/&gt;&lt;end val=&quot;4&quot;/&gt;&lt;/m_yearfmt&gt;&lt;/m_precDefaultYear&gt;&lt;m_precDefaultFYDay&gt;&lt;m_yearfmt&gt;&lt;begin val=&quot;0&quot;/&gt;&lt;end val=&quot;4&quot;/&gt;&lt;/m_yearfmt&gt;&lt;/m_precDefaultFYDay&gt;&lt;m_precDefaultFYWeek&gt;&lt;m_yearfmt&gt;&lt;begin val=&quot;0&quot;/&gt;&lt;end val=&quot;4&quot;/&gt;&lt;/m_yearfmt&gt;&lt;/m_precDefaultFYWeek&gt;&lt;m_precDefaultFYMonth&gt;&lt;m_yearfmt&gt;&lt;begin val=&quot;0&quot;/&gt;&lt;end val=&quot;4&quot;/&gt;&lt;/m_yearfmt&gt;&lt;/m_precDefaultFYMonth&gt;&lt;m_precDefaultFYQuarter&gt;&lt;m_yearfmt&gt;&lt;begin val=&quot;0&quot;/&gt;&lt;end val=&quot;4&quot;/&gt;&lt;/m_yearfmt&gt;&lt;/m_precDefaultFYQuarter&gt;&lt;m_precDefaultFYYear&gt;&lt;m_yearfmt&gt;&lt;begin val=&quot;0&quot;/&gt;&lt;end val=&quot;4&quot;/&gt;&lt;/m_yearfmt&gt;&lt;/m_precDefaultFYYear&gt;&lt;m_mruColor&gt;&lt;m_vecMRU length=&quot;0&quot;/&gt;&lt;/m_mruColor&gt;&lt;m_eweekdayFirstOfWeek val=&quot;2&quot;/&gt;&lt;m_eweekdayFirstOfWorkweek val=&quot;2&quot;/&gt;&lt;m_eweekdayFirstOfWeekend val=&quot;7&quot;/&gt;&lt;/CPresentation&gt;&lt;/root&gt;"/>
  <p:tag name="THINKCELLUNDODONOTDELETE" val="0"/>
</p:tagLst>
</file>

<file path=ppt/tags/tag10.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1.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3.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14.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3.xml><?xml version="1.0" encoding="utf-8"?>
<p:tagLst xmlns:a="http://schemas.openxmlformats.org/drawingml/2006/main" xmlns:r="http://schemas.openxmlformats.org/officeDocument/2006/relationships" xmlns:p="http://schemas.openxmlformats.org/presentationml/2006/main">
  <p:tag name="ID" val="67761db4909d660e642b9355"/>
  <p:tag name="FIGURESLIDEID" val="94eeb24b-3937-45b9-be96-f5de3bf7c7c2"/>
  <p:tag name="SELECTIONIDS" val="f99557b3-b631-40af-bf16-e710605d3197"/>
  <p:tag name="TRANSPARENTBACKGROUND" val="true"/>
  <p:tag name="VERSION" val="1735808588694"/>
  <p:tag name="TITLE" val="Adaptive Immunity"/>
  <p:tag name="CREATORNAME" val="Mohamed Abubaker"/>
  <p:tag name="DATEINSERTED" val="1735808852305"/>
  <p:tag name="DPI" val="300"/>
  <p:tag name="BIOJSON" val="{&quot;id&quot;:&quot;3fe88a6d-a9af-47e0-a9c8-5a550d564c95&quot;,&quot;objects&quot;:{&quot;f99557b3-b631-40af-bf16-e710605d3197&quot;:{&quot;id&quot;:&quot;f99557b3-b631-40af-bf16-e710605d3197&quot;,&quot;name&quot;:&quot;Lymphocyte (B-cell)&quot;,&quot;type&quot;:&quot;FIGURE_OBJECT&quot;,&quot;relativeTransform&quot;:{&quot;translate&quot;:{&quot;x&quot;:381.01328061314393,&quot;y&quot;:164.25882212490984},&quot;rotate&quot;:3.141592653589793,&quot;skewX&quot;:7.217726380918644e-32,&quot;scale&quot;:{&quot;x&quot;:1.6529891922218602,&quot;y&quot;:1.6529891922218598}},&quot;image&quot;:{&quot;url&quot;:&quot;https://icons.cdn.biorender.com/biorender/61536800e75ac20029699dbd/61536716e75ac20029699d99.png&quot;,&quot;fallbackUrl&quot;:&quot;sources/icons/61536800e75ac20029699dbd/61536716e75ac20029699d99.svg&quot;,&quot;isPremium&quot;:false,&quot;isPacked&quot;:true,&quot;size&quot;:{&quot;x&quot;:100,&quot;y&quot;:102.83687943262412}},&quot;source&quot;:{&quot;id&quot;:&quot;61536716e75ac20029699d99&quot;,&quot;type&quot;:&quot;ASSETS&quot;},&quot;parent&quot;:{&quot;type&quot;:&quot;CHILD&quot;,&quot;parentId&quot;:&quot;94eeb24b-3937-45b9-be96-f5de3bf7c7c2&quot;,&quot;order&quot;:&quot;99999999999981&quot;}},&quot;94eeb24b-3937-45b9-be96-f5de3bf7c7c2&quot;:{&quot;type&quot;:&quot;FIGURE_OBJECT&quot;,&quot;id&quot;:&quot;94eeb24b-3937-45b9-be96-f5de3bf7c7c2&quot;,&quot;document&quot;:{&quot;type&quot;:&quot;FIGURE&quot;,&quot;canvasType&quot;:&quot;FIGURE&quot;,&quot;units&quot;:&quot;in&quot;,&quot;title&quot;:&quot;&quot;},&quot;relativeTransform&quot;:{&quot;translate&quot;:{&quot;x&quot;:0,&quot;y&quot;:0},&quot;rotate&quot;:0,&quot;skewX&quot;:0,&quot;scale&quot;:{&quot;x&quot;:1,&quot;y&quot;:1}},&quot;isLocked&quot;:false,&quot;parent&quot;:{&quot;type&quot;:&quot;DOCUMENT&quot;,&quot;parentId&quot;:&quot;3fe88a6d-a9af-47e0-a9c8-5a550d564c95&quot;,&quot;order&quot;:&quot;5&quot;},&quot;source&quot;:{&quot;id&quot;:&quot;5f178ad877526300ae487d8f&quot;,&quot;type&quot;:&quot;TEMPLATES&quot;}},&quot;3fe88a6d-a9af-47e0-a9c8-5a550d564c95&quot;:{&quot;id&quot;:&quot;3fe88a6d-a9af-47e0-a9c8-5a550d564c95&quot;,&quot;type&quot;:&quot;FIGURE_OBJECT&quot;,&quot;document&quot;:{&quot;type&quot;:&quot;DOCUMENT_GROUP&quot;,&quot;canvasType&quot;:&quot;FIGURE&quot;,&quot;units&quot;:&quot;in&quot;},&quot;source&quot;:{&quot;id&quot;:&quot;5f178ad877526300ae487d8f&quot;,&quot;type&quot;:&quot;TEMPLATES&quot;}}}}"/>
</p:tagLst>
</file>

<file path=ppt/tags/tag4.xml><?xml version="1.0" encoding="utf-8"?>
<p:tagLst xmlns:a="http://schemas.openxmlformats.org/drawingml/2006/main" xmlns:r="http://schemas.openxmlformats.org/officeDocument/2006/relationships" xmlns:p="http://schemas.openxmlformats.org/presentationml/2006/main">
  <p:tag name="ID" val="67761db4909d660e642b9355"/>
  <p:tag name="FIGURESLIDEID" val="94eeb24b-3937-45b9-be96-f5de3bf7c7c2"/>
  <p:tag name="SELECTIONIDS" val="9a1a0d44-5237-4095-8efa-5a9fe1a425e0"/>
  <p:tag name="TRANSPARENTBACKGROUND" val="true"/>
  <p:tag name="VERSION" val="1735808588694"/>
  <p:tag name="TITLE" val="Adaptive Immunity"/>
  <p:tag name="CREATORNAME" val="Mohamed Abubaker"/>
  <p:tag name="DATEINSERTED" val="1735808852305"/>
  <p:tag name="DPI" val="300"/>
  <p:tag name="BIOJSON" val="{&quot;id&quot;:&quot;3fe88a6d-a9af-47e0-a9c8-5a550d564c95&quot;,&quot;objects&quot;:{&quot;9a1a0d44-5237-4095-8efa-5a9fe1a425e0&quot;:{&quot;id&quot;:&quot;9a1a0d44-5237-4095-8efa-5a9fe1a425e0&quot;,&quot;name&quot;:&quot;Lymphocyte (B-cell)&quot;,&quot;type&quot;:&quot;FIGURE_OBJECT&quot;,&quot;relativeTransform&quot;:{&quot;translate&quot;:{&quot;x&quot;:149.1916030728544,&quot;y&quot;:-87.20315156351086},&quot;rotate&quot;:3.141592653589793,&quot;skewX&quot;:7.217726380918644e-32,&quot;scale&quot;:{&quot;x&quot;:1.6529891922218602,&quot;y&quot;:1.6529891922218598}},&quot;image&quot;:{&quot;url&quot;:&quot;https://icons.cdn.biorender.com/biorender/61536800e75ac20029699dbd/61536716e75ac20029699d99.png&quot;,&quot;fallbackUrl&quot;:&quot;sources/icons/61536800e75ac20029699dbd/61536716e75ac20029699d99.svg&quot;,&quot;isPremium&quot;:false,&quot;isPacked&quot;:true,&quot;size&quot;:{&quot;x&quot;:100,&quot;y&quot;:102.83687943262412}},&quot;source&quot;:{&quot;id&quot;:&quot;61536716e75ac20029699d99&quot;,&quot;type&quot;:&quot;ASSETS&quot;},&quot;parent&quot;:{&quot;type&quot;:&quot;CHILD&quot;,&quot;parentId&quot;:&quot;94eeb24b-3937-45b9-be96-f5de3bf7c7c2&quot;,&quot;order&quot;:&quot;99999999999998&quot;},&quot;styles&quot;:{&quot;cell&quot;:[{&quot;monochromeTargetColor&quot;:&quot;#925A44&quot;,&quot;styleName&quot;:&quot;FILL&quot;,&quot;color&quot;:&quot;#895d4f&quot;},{&quot;monochromeTargetColor&quot;:&quot;#925A44&quot;,&quot;styleName&quot;:&quot;STROKE&quot;,&quot;color&quot;:&quot;#5a2b1f&quot;}],&quot;nucleus&quot;:[{&quot;monochromeTargetColor&quot;:&quot;#925A44&quot;,&quot;styleName&quot;:&quot;FILL&quot;,&quot;color&quot;:&quot;#734537&quot;},{&quot;monochromeTargetColor&quot;:&quot;#925A44&quot;,&quot;styleName&quot;:&quot;STROKE&quot;,&quot;color&quot;:&quot;#633427&quot;}]}},&quot;94eeb24b-3937-45b9-be96-f5de3bf7c7c2&quot;:{&quot;type&quot;:&quot;FIGURE_OBJECT&quot;,&quot;id&quot;:&quot;94eeb24b-3937-45b9-be96-f5de3bf7c7c2&quot;,&quot;document&quot;:{&quot;type&quot;:&quot;FIGURE&quot;,&quot;canvasType&quot;:&quot;FIGURE&quot;,&quot;units&quot;:&quot;in&quot;,&quot;title&quot;:&quot;&quot;},&quot;relativeTransform&quot;:{&quot;translate&quot;:{&quot;x&quot;:0,&quot;y&quot;:0},&quot;rotate&quot;:0,&quot;skewX&quot;:0,&quot;scale&quot;:{&quot;x&quot;:1,&quot;y&quot;:1}},&quot;isLocked&quot;:false,&quot;parent&quot;:{&quot;type&quot;:&quot;DOCUMENT&quot;,&quot;parentId&quot;:&quot;3fe88a6d-a9af-47e0-a9c8-5a550d564c95&quot;,&quot;order&quot;:&quot;5&quot;},&quot;source&quot;:{&quot;id&quot;:&quot;5f178ad877526300ae487d8f&quot;,&quot;type&quot;:&quot;TEMPLATES&quot;}},&quot;3fe88a6d-a9af-47e0-a9c8-5a550d564c95&quot;:{&quot;id&quot;:&quot;3fe88a6d-a9af-47e0-a9c8-5a550d564c95&quot;,&quot;type&quot;:&quot;FIGURE_OBJECT&quot;,&quot;document&quot;:{&quot;type&quot;:&quot;DOCUMENT_GROUP&quot;,&quot;canvasType&quot;:&quot;FIGURE&quot;,&quot;units&quot;:&quot;in&quot;},&quot;source&quot;:{&quot;id&quot;:&quot;5f178ad877526300ae487d8f&quot;,&quot;type&quot;:&quot;TEMPLATES&quot;}}}}"/>
</p:tagLst>
</file>

<file path=ppt/tags/tag5.xml><?xml version="1.0" encoding="utf-8"?>
<p:tagLst xmlns:a="http://schemas.openxmlformats.org/drawingml/2006/main" xmlns:r="http://schemas.openxmlformats.org/officeDocument/2006/relationships" xmlns:p="http://schemas.openxmlformats.org/presentationml/2006/main">
  <p:tag name="ID" val="67761db4909d660e642b9355"/>
  <p:tag name="FIGURESLIDEID" val="94eeb24b-3937-45b9-be96-f5de3bf7c7c2"/>
  <p:tag name="SELECTIONIDS" val="9a1a0d44-5237-4095-8efa-5a9fe1a425e0"/>
  <p:tag name="TRANSPARENTBACKGROUND" val="true"/>
  <p:tag name="VERSION" val="1735808588694"/>
  <p:tag name="TITLE" val="Adaptive Immunity"/>
  <p:tag name="CREATORNAME" val="Mohamed Abubaker"/>
  <p:tag name="DATEINSERTED" val="1735808852305"/>
  <p:tag name="DPI" val="300"/>
  <p:tag name="BIOJSON" val="{&quot;id&quot;:&quot;3fe88a6d-a9af-47e0-a9c8-5a550d564c95&quot;,&quot;objects&quot;:{&quot;9a1a0d44-5237-4095-8efa-5a9fe1a425e0&quot;:{&quot;id&quot;:&quot;9a1a0d44-5237-4095-8efa-5a9fe1a425e0&quot;,&quot;name&quot;:&quot;Lymphocyte (B-cell)&quot;,&quot;type&quot;:&quot;FIGURE_OBJECT&quot;,&quot;relativeTransform&quot;:{&quot;translate&quot;:{&quot;x&quot;:149.1916030728544,&quot;y&quot;:-87.20315156351086},&quot;rotate&quot;:3.141592653589793,&quot;skewX&quot;:7.217726380918644e-32,&quot;scale&quot;:{&quot;x&quot;:1.6529891922218602,&quot;y&quot;:1.6529891922218598}},&quot;image&quot;:{&quot;url&quot;:&quot;https://icons.cdn.biorender.com/biorender/61536800e75ac20029699dbd/61536716e75ac20029699d99.png&quot;,&quot;fallbackUrl&quot;:&quot;sources/icons/61536800e75ac20029699dbd/61536716e75ac20029699d99.svg&quot;,&quot;isPremium&quot;:false,&quot;isPacked&quot;:true,&quot;size&quot;:{&quot;x&quot;:100,&quot;y&quot;:102.83687943262412}},&quot;source&quot;:{&quot;id&quot;:&quot;61536716e75ac20029699d99&quot;,&quot;type&quot;:&quot;ASSETS&quot;},&quot;parent&quot;:{&quot;type&quot;:&quot;CHILD&quot;,&quot;parentId&quot;:&quot;94eeb24b-3937-45b9-be96-f5de3bf7c7c2&quot;,&quot;order&quot;:&quot;99999999999998&quot;},&quot;styles&quot;:{&quot;cell&quot;:[{&quot;monochromeTargetColor&quot;:&quot;#925A44&quot;,&quot;styleName&quot;:&quot;FILL&quot;,&quot;color&quot;:&quot;#895d4f&quot;},{&quot;monochromeTargetColor&quot;:&quot;#925A44&quot;,&quot;styleName&quot;:&quot;STROKE&quot;,&quot;color&quot;:&quot;#5a2b1f&quot;}],&quot;nucleus&quot;:[{&quot;monochromeTargetColor&quot;:&quot;#925A44&quot;,&quot;styleName&quot;:&quot;FILL&quot;,&quot;color&quot;:&quot;#734537&quot;},{&quot;monochromeTargetColor&quot;:&quot;#925A44&quot;,&quot;styleName&quot;:&quot;STROKE&quot;,&quot;color&quot;:&quot;#633427&quot;}]}},&quot;94eeb24b-3937-45b9-be96-f5de3bf7c7c2&quot;:{&quot;type&quot;:&quot;FIGURE_OBJECT&quot;,&quot;id&quot;:&quot;94eeb24b-3937-45b9-be96-f5de3bf7c7c2&quot;,&quot;document&quot;:{&quot;type&quot;:&quot;FIGURE&quot;,&quot;canvasType&quot;:&quot;FIGURE&quot;,&quot;units&quot;:&quot;in&quot;,&quot;title&quot;:&quot;&quot;},&quot;relativeTransform&quot;:{&quot;translate&quot;:{&quot;x&quot;:0,&quot;y&quot;:0},&quot;rotate&quot;:0,&quot;skewX&quot;:0,&quot;scale&quot;:{&quot;x&quot;:1,&quot;y&quot;:1}},&quot;isLocked&quot;:false,&quot;parent&quot;:{&quot;type&quot;:&quot;DOCUMENT&quot;,&quot;parentId&quot;:&quot;3fe88a6d-a9af-47e0-a9c8-5a550d564c95&quot;,&quot;order&quot;:&quot;5&quot;},&quot;source&quot;:{&quot;id&quot;:&quot;5f178ad877526300ae487d8f&quot;,&quot;type&quot;:&quot;TEMPLATES&quot;}},&quot;3fe88a6d-a9af-47e0-a9c8-5a550d564c95&quot;:{&quot;id&quot;:&quot;3fe88a6d-a9af-47e0-a9c8-5a550d564c95&quot;,&quot;type&quot;:&quot;FIGURE_OBJECT&quot;,&quot;document&quot;:{&quot;type&quot;:&quot;DOCUMENT_GROUP&quot;,&quot;canvasType&quot;:&quot;FIGURE&quot;,&quot;units&quot;:&quot;in&quot;},&quot;source&quot;:{&quot;id&quot;:&quot;5f178ad877526300ae487d8f&quot;,&quot;type&quot;:&quot;TEMPLATES&quot;}}}}"/>
</p:tagLst>
</file>

<file path=ppt/tags/tag6.xml><?xml version="1.0" encoding="utf-8"?>
<p:tagLst xmlns:a="http://schemas.openxmlformats.org/drawingml/2006/main" xmlns:r="http://schemas.openxmlformats.org/officeDocument/2006/relationships" xmlns:p="http://schemas.openxmlformats.org/presentationml/2006/main">
  <p:tag name="ID" val="67761db4909d660e642b9355"/>
  <p:tag name="FIGURESLIDEID" val="94eeb24b-3937-45b9-be96-f5de3bf7c7c2"/>
  <p:tag name="SELECTIONIDS" val="9a1a0d44-5237-4095-8efa-5a9fe1a425e0"/>
  <p:tag name="TRANSPARENTBACKGROUND" val="true"/>
  <p:tag name="VERSION" val="1735808588694"/>
  <p:tag name="TITLE" val="Adaptive Immunity"/>
  <p:tag name="CREATORNAME" val="Mohamed Abubaker"/>
  <p:tag name="DATEINSERTED" val="1735808852305"/>
  <p:tag name="DPI" val="300"/>
  <p:tag name="BIOJSON" val="{&quot;id&quot;:&quot;3fe88a6d-a9af-47e0-a9c8-5a550d564c95&quot;,&quot;objects&quot;:{&quot;9a1a0d44-5237-4095-8efa-5a9fe1a425e0&quot;:{&quot;id&quot;:&quot;9a1a0d44-5237-4095-8efa-5a9fe1a425e0&quot;,&quot;name&quot;:&quot;Lymphocyte (B-cell)&quot;,&quot;type&quot;:&quot;FIGURE_OBJECT&quot;,&quot;relativeTransform&quot;:{&quot;translate&quot;:{&quot;x&quot;:149.1916030728544,&quot;y&quot;:-87.20315156351086},&quot;rotate&quot;:3.141592653589793,&quot;skewX&quot;:7.217726380918644e-32,&quot;scale&quot;:{&quot;x&quot;:1.6529891922218602,&quot;y&quot;:1.6529891922218598}},&quot;image&quot;:{&quot;url&quot;:&quot;https://icons.cdn.biorender.com/biorender/61536800e75ac20029699dbd/61536716e75ac20029699d99.png&quot;,&quot;fallbackUrl&quot;:&quot;sources/icons/61536800e75ac20029699dbd/61536716e75ac20029699d99.svg&quot;,&quot;isPremium&quot;:false,&quot;isPacked&quot;:true,&quot;size&quot;:{&quot;x&quot;:100,&quot;y&quot;:102.83687943262412}},&quot;source&quot;:{&quot;id&quot;:&quot;61536716e75ac20029699d99&quot;,&quot;type&quot;:&quot;ASSETS&quot;},&quot;parent&quot;:{&quot;type&quot;:&quot;CHILD&quot;,&quot;parentId&quot;:&quot;94eeb24b-3937-45b9-be96-f5de3bf7c7c2&quot;,&quot;order&quot;:&quot;99999999999998&quot;},&quot;styles&quot;:{&quot;cell&quot;:[{&quot;monochromeTargetColor&quot;:&quot;#925A44&quot;,&quot;styleName&quot;:&quot;FILL&quot;,&quot;color&quot;:&quot;#895d4f&quot;},{&quot;monochromeTargetColor&quot;:&quot;#925A44&quot;,&quot;styleName&quot;:&quot;STROKE&quot;,&quot;color&quot;:&quot;#5a2b1f&quot;}],&quot;nucleus&quot;:[{&quot;monochromeTargetColor&quot;:&quot;#925A44&quot;,&quot;styleName&quot;:&quot;FILL&quot;,&quot;color&quot;:&quot;#734537&quot;},{&quot;monochromeTargetColor&quot;:&quot;#925A44&quot;,&quot;styleName&quot;:&quot;STROKE&quot;,&quot;color&quot;:&quot;#633427&quot;}]}},&quot;94eeb24b-3937-45b9-be96-f5de3bf7c7c2&quot;:{&quot;type&quot;:&quot;FIGURE_OBJECT&quot;,&quot;id&quot;:&quot;94eeb24b-3937-45b9-be96-f5de3bf7c7c2&quot;,&quot;document&quot;:{&quot;type&quot;:&quot;FIGURE&quot;,&quot;canvasType&quot;:&quot;FIGURE&quot;,&quot;units&quot;:&quot;in&quot;,&quot;title&quot;:&quot;&quot;},&quot;relativeTransform&quot;:{&quot;translate&quot;:{&quot;x&quot;:0,&quot;y&quot;:0},&quot;rotate&quot;:0,&quot;skewX&quot;:0,&quot;scale&quot;:{&quot;x&quot;:1,&quot;y&quot;:1}},&quot;isLocked&quot;:false,&quot;parent&quot;:{&quot;type&quot;:&quot;DOCUMENT&quot;,&quot;parentId&quot;:&quot;3fe88a6d-a9af-47e0-a9c8-5a550d564c95&quot;,&quot;order&quot;:&quot;5&quot;},&quot;source&quot;:{&quot;id&quot;:&quot;5f178ad877526300ae487d8f&quot;,&quot;type&quot;:&quot;TEMPLATES&quot;}},&quot;3fe88a6d-a9af-47e0-a9c8-5a550d564c95&quot;:{&quot;id&quot;:&quot;3fe88a6d-a9af-47e0-a9c8-5a550d564c95&quot;,&quot;type&quot;:&quot;FIGURE_OBJECT&quot;,&quot;document&quot;:{&quot;type&quot;:&quot;DOCUMENT_GROUP&quot;,&quot;canvasType&quot;:&quot;FIGURE&quot;,&quot;units&quot;:&quot;in&quot;},&quot;source&quot;:{&quot;id&quot;:&quot;5f178ad877526300ae487d8f&quot;,&quot;type&quot;:&quot;TEMPLATES&quot;}}}}"/>
</p:tagLst>
</file>

<file path=ppt/tags/tag7.xml><?xml version="1.0" encoding="utf-8"?>
<p:tagLst xmlns:a="http://schemas.openxmlformats.org/drawingml/2006/main" xmlns:r="http://schemas.openxmlformats.org/officeDocument/2006/relationships" xmlns:p="http://schemas.openxmlformats.org/presentationml/2006/main">
  <p:tag name="ID" val="67761db4909d660e642b9355"/>
  <p:tag name="FIGURESLIDEID" val="94eeb24b-3937-45b9-be96-f5de3bf7c7c2"/>
  <p:tag name="SELECTIONIDS" val="9a1a0d44-5237-4095-8efa-5a9fe1a425e0"/>
  <p:tag name="TRANSPARENTBACKGROUND" val="true"/>
  <p:tag name="VERSION" val="1735808588694"/>
  <p:tag name="TITLE" val="Adaptive Immunity"/>
  <p:tag name="CREATORNAME" val="Mohamed Abubaker"/>
  <p:tag name="DATEINSERTED" val="1735808852305"/>
  <p:tag name="DPI" val="300"/>
  <p:tag name="BIOJSON" val="{&quot;id&quot;:&quot;3fe88a6d-a9af-47e0-a9c8-5a550d564c95&quot;,&quot;objects&quot;:{&quot;9a1a0d44-5237-4095-8efa-5a9fe1a425e0&quot;:{&quot;id&quot;:&quot;9a1a0d44-5237-4095-8efa-5a9fe1a425e0&quot;,&quot;name&quot;:&quot;Lymphocyte (B-cell)&quot;,&quot;type&quot;:&quot;FIGURE_OBJECT&quot;,&quot;relativeTransform&quot;:{&quot;translate&quot;:{&quot;x&quot;:149.1916030728544,&quot;y&quot;:-87.20315156351086},&quot;rotate&quot;:3.141592653589793,&quot;skewX&quot;:7.217726380918644e-32,&quot;scale&quot;:{&quot;x&quot;:1.6529891922218602,&quot;y&quot;:1.6529891922218598}},&quot;image&quot;:{&quot;url&quot;:&quot;https://icons.cdn.biorender.com/biorender/61536800e75ac20029699dbd/61536716e75ac20029699d99.png&quot;,&quot;fallbackUrl&quot;:&quot;sources/icons/61536800e75ac20029699dbd/61536716e75ac20029699d99.svg&quot;,&quot;isPremium&quot;:false,&quot;isPacked&quot;:true,&quot;size&quot;:{&quot;x&quot;:100,&quot;y&quot;:102.83687943262412}},&quot;source&quot;:{&quot;id&quot;:&quot;61536716e75ac20029699d99&quot;,&quot;type&quot;:&quot;ASSETS&quot;},&quot;parent&quot;:{&quot;type&quot;:&quot;CHILD&quot;,&quot;parentId&quot;:&quot;94eeb24b-3937-45b9-be96-f5de3bf7c7c2&quot;,&quot;order&quot;:&quot;99999999999998&quot;},&quot;styles&quot;:{&quot;cell&quot;:[{&quot;monochromeTargetColor&quot;:&quot;#925A44&quot;,&quot;styleName&quot;:&quot;FILL&quot;,&quot;color&quot;:&quot;#895d4f&quot;},{&quot;monochromeTargetColor&quot;:&quot;#925A44&quot;,&quot;styleName&quot;:&quot;STROKE&quot;,&quot;color&quot;:&quot;#5a2b1f&quot;}],&quot;nucleus&quot;:[{&quot;monochromeTargetColor&quot;:&quot;#925A44&quot;,&quot;styleName&quot;:&quot;FILL&quot;,&quot;color&quot;:&quot;#734537&quot;},{&quot;monochromeTargetColor&quot;:&quot;#925A44&quot;,&quot;styleName&quot;:&quot;STROKE&quot;,&quot;color&quot;:&quot;#633427&quot;}]}},&quot;94eeb24b-3937-45b9-be96-f5de3bf7c7c2&quot;:{&quot;type&quot;:&quot;FIGURE_OBJECT&quot;,&quot;id&quot;:&quot;94eeb24b-3937-45b9-be96-f5de3bf7c7c2&quot;,&quot;document&quot;:{&quot;type&quot;:&quot;FIGURE&quot;,&quot;canvasType&quot;:&quot;FIGURE&quot;,&quot;units&quot;:&quot;in&quot;,&quot;title&quot;:&quot;&quot;},&quot;relativeTransform&quot;:{&quot;translate&quot;:{&quot;x&quot;:0,&quot;y&quot;:0},&quot;rotate&quot;:0,&quot;skewX&quot;:0,&quot;scale&quot;:{&quot;x&quot;:1,&quot;y&quot;:1}},&quot;isLocked&quot;:false,&quot;parent&quot;:{&quot;type&quot;:&quot;DOCUMENT&quot;,&quot;parentId&quot;:&quot;3fe88a6d-a9af-47e0-a9c8-5a550d564c95&quot;,&quot;order&quot;:&quot;5&quot;},&quot;source&quot;:{&quot;id&quot;:&quot;5f178ad877526300ae487d8f&quot;,&quot;type&quot;:&quot;TEMPLATES&quot;}},&quot;3fe88a6d-a9af-47e0-a9c8-5a550d564c95&quot;:{&quot;id&quot;:&quot;3fe88a6d-a9af-47e0-a9c8-5a550d564c95&quot;,&quot;type&quot;:&quot;FIGURE_OBJECT&quot;,&quot;document&quot;:{&quot;type&quot;:&quot;DOCUMENT_GROUP&quot;,&quot;canvasType&quot;:&quot;FIGURE&quot;,&quot;units&quot;:&quot;in&quot;},&quot;source&quot;:{&quot;id&quot;:&quot;5f178ad877526300ae487d8f&quot;,&quot;type&quot;:&quot;TEMPLATES&quot;}}}}"/>
</p:tagLst>
</file>

<file path=ppt/tags/tag8.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9.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heme/theme1.xml><?xml version="1.0" encoding="utf-8"?>
<a:theme xmlns:a="http://schemas.openxmlformats.org/drawingml/2006/main" name="20_Sanofi">
  <a:themeElements>
    <a:clrScheme name="00. Sanofi">
      <a:dk1>
        <a:sysClr val="windowText" lastClr="000000"/>
      </a:dk1>
      <a:lt1>
        <a:sysClr val="window" lastClr="FFFFFF"/>
      </a:lt1>
      <a:dk2>
        <a:srgbClr val="F4F2F6"/>
      </a:dk2>
      <a:lt2>
        <a:srgbClr val="F5F5F5"/>
      </a:lt2>
      <a:accent1>
        <a:srgbClr val="23004C"/>
      </a:accent1>
      <a:accent2>
        <a:srgbClr val="7A00E6"/>
      </a:accent2>
      <a:accent3>
        <a:srgbClr val="ED6C4E"/>
      </a:accent3>
      <a:accent4>
        <a:srgbClr val="62D488"/>
      </a:accent4>
      <a:accent5>
        <a:srgbClr val="F6C243"/>
      </a:accent5>
      <a:accent6>
        <a:srgbClr val="CA99F5"/>
      </a:accent6>
      <a:hlink>
        <a:srgbClr val="62D488"/>
      </a:hlink>
      <a:folHlink>
        <a:srgbClr val="23004C"/>
      </a:folHlink>
    </a:clrScheme>
    <a:fontScheme name="00. Sanofi System">
      <a:majorFont>
        <a:latin typeface="Verdana"/>
        <a:ea typeface=""/>
        <a:cs typeface=""/>
      </a:majorFont>
      <a:minorFont>
        <a:latin typeface="Verdana"/>
        <a:ea typeface=""/>
        <a:cs typeface=""/>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accent6"/>
        </a:solidFill>
        <a:ln w="9525">
          <a:solidFill>
            <a:schemeClr val="tx1"/>
          </a:solidFill>
        </a:ln>
      </a:spPr>
      <a:bodyPr rtlCol="0" anchor="ctr"/>
      <a:lstStyle>
        <a:defPPr algn="ctr">
          <a:defRPr dirty="0"/>
        </a:defPPr>
      </a:lstStyle>
      <a:style>
        <a:lnRef idx="2">
          <a:schemeClr val="accent1">
            <a:shade val="50000"/>
          </a:schemeClr>
        </a:lnRef>
        <a:fillRef idx="1">
          <a:schemeClr val="accent1"/>
        </a:fillRef>
        <a:effectRef idx="0">
          <a:schemeClr val="accent1"/>
        </a:effectRef>
        <a:fontRef idx="minor">
          <a:schemeClr val="lt1"/>
        </a:fontRef>
      </a:style>
    </a:spDef>
    <a:lnDef>
      <a:spPr>
        <a:ln w="9525">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a:noFill/>
      </a:spPr>
      <a:bodyPr wrap="none" rtlCol="0" anchor="ctr">
        <a:spAutoFit/>
      </a:bodyPr>
      <a:lstStyle>
        <a:defPPr algn="l">
          <a:defRPr sz="1600" dirty="0" err="1" smtClean="0"/>
        </a:defPPr>
      </a:lstStyle>
    </a:txDef>
  </a:objectDefaults>
  <a:extraClrSchemeLst/>
  <a:extLst>
    <a:ext uri="{05A4C25C-085E-4340-85A3-A5531E510DB2}">
      <thm15:themeFamily xmlns:thm15="http://schemas.microsoft.com/office/thememl/2012/main" name="Health Advances T1D Disease Area Strategy Project Kickoff 2022Mar28" id="{0D32C651-818E-402E-AA5A-61F395FF9DF8}" vid="{C76B6EF9-A230-4530-8B31-9DCE04BCDF59}"/>
    </a:ext>
  </a:extLst>
</a:theme>
</file>

<file path=ppt/theme/theme2.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Thème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Sanofi (Optimized)">
    <a:dk1>
      <a:sysClr val="windowText" lastClr="000000"/>
    </a:dk1>
    <a:lt1>
      <a:sysClr val="window" lastClr="FFFFFF"/>
    </a:lt1>
    <a:dk2>
      <a:srgbClr val="F4F2F6"/>
    </a:dk2>
    <a:lt2>
      <a:srgbClr val="F5F5F5"/>
    </a:lt2>
    <a:accent1>
      <a:srgbClr val="23004C"/>
    </a:accent1>
    <a:accent2>
      <a:srgbClr val="7A00E6"/>
    </a:accent2>
    <a:accent3>
      <a:srgbClr val="268500"/>
    </a:accent3>
    <a:accent4>
      <a:srgbClr val="DA3A16"/>
    </a:accent4>
    <a:accent5>
      <a:srgbClr val="D515B9"/>
    </a:accent5>
    <a:accent6>
      <a:srgbClr val="007FAD"/>
    </a:accent6>
    <a:hlink>
      <a:srgbClr val="7A00E6"/>
    </a:hlink>
    <a:folHlink>
      <a:srgbClr val="23004C"/>
    </a:folHlink>
  </a:clrScheme>
  <a:fontScheme name="00. Sanofi System">
    <a:majorFont>
      <a:latin typeface="Verdana"/>
      <a:ea typeface="Verdana"/>
      <a:cs typeface="Arial"/>
    </a:majorFont>
    <a:minorFont>
      <a:latin typeface="Verdana"/>
      <a:ea typeface="Verdana"/>
      <a:cs typeface="Arial"/>
    </a:minorFont>
  </a:fontScheme>
  <a:fmtScheme name="Thème 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4.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5.xml><?xml version="1.0" encoding="utf-8"?>
<a:themeOverride xmlns:a="http://schemas.openxmlformats.org/drawingml/2006/main">
  <a:clrScheme name="Custom 1">
    <a:dk1>
      <a:srgbClr val="000000"/>
    </a:dk1>
    <a:lt1>
      <a:srgbClr val="FFFFFF"/>
    </a:lt1>
    <a:dk2>
      <a:srgbClr val="2198DD"/>
    </a:dk2>
    <a:lt2>
      <a:srgbClr val="FFFFFF"/>
    </a:lt2>
    <a:accent1>
      <a:srgbClr val="004F72"/>
    </a:accent1>
    <a:accent2>
      <a:srgbClr val="C25BB8"/>
    </a:accent2>
    <a:accent3>
      <a:srgbClr val="FBA329"/>
    </a:accent3>
    <a:accent4>
      <a:srgbClr val="1C924F"/>
    </a:accent4>
    <a:accent5>
      <a:srgbClr val="7967BE"/>
    </a:accent5>
    <a:accent6>
      <a:srgbClr val="463049"/>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7.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8.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19.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1.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2.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3.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4.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5.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6.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7.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8.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29.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1.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2.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3.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4.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5.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6.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Calibri">
    <a:maj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Calibri" panose="020F0502020204030204"/>
      <a:cs typeface="Arial"/>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7.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8.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39.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0.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1.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2.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3.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4.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5.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6.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7.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8.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49.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0.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1.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2.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3.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4.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5.xml><?xml version="1.0" encoding="utf-8"?>
<a:themeOverride xmlns:a="http://schemas.openxmlformats.org/drawingml/2006/main">
  <a:clrScheme name="Custom 108">
    <a:dk1>
      <a:srgbClr val="000000"/>
    </a:dk1>
    <a:lt1>
      <a:sysClr val="window" lastClr="FFFFFF"/>
    </a:lt1>
    <a:dk2>
      <a:srgbClr val="2F3651"/>
    </a:dk2>
    <a:lt2>
      <a:srgbClr val="CC9C50"/>
    </a:lt2>
    <a:accent1>
      <a:srgbClr val="347475"/>
    </a:accent1>
    <a:accent2>
      <a:srgbClr val="575D72"/>
    </a:accent2>
    <a:accent3>
      <a:srgbClr val="AFDDD9"/>
    </a:accent3>
    <a:accent4>
      <a:srgbClr val="F7F0E5"/>
    </a:accent4>
    <a:accent5>
      <a:srgbClr val="FFFFFF"/>
    </a:accent5>
    <a:accent6>
      <a:srgbClr val="FFFFFF"/>
    </a:accent6>
    <a:hlink>
      <a:srgbClr val="000000"/>
    </a:hlink>
    <a:folHlink>
      <a:srgbClr val="000000"/>
    </a:folHlink>
  </a:clrScheme>
  <a:fontScheme name="Arial">
    <a:maj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a:ea typeface="Arial"/>
      <a:cs typeface="Arial"/>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Override>
</file>

<file path=ppt/theme/themeOverride56.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7.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8.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9.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0.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BR1DGE">
    <a:dk1>
      <a:srgbClr val="00D1CC"/>
    </a:dk1>
    <a:lt1>
      <a:srgbClr val="FFFFFF"/>
    </a:lt1>
    <a:dk2>
      <a:srgbClr val="030F3B"/>
    </a:dk2>
    <a:lt2>
      <a:srgbClr val="E9FFF4"/>
    </a:lt2>
    <a:accent1>
      <a:srgbClr val="5CFFC6"/>
    </a:accent1>
    <a:accent2>
      <a:srgbClr val="81879D"/>
    </a:accent2>
    <a:accent3>
      <a:srgbClr val="80E8E6"/>
    </a:accent3>
    <a:accent4>
      <a:srgbClr val="D1D1D1"/>
    </a:accent4>
    <a:accent5>
      <a:srgbClr val="119693"/>
    </a:accent5>
    <a:accent6>
      <a:srgbClr val="FFFFFF"/>
    </a:accent6>
    <a:hlink>
      <a:srgbClr val="030F3B"/>
    </a:hlink>
    <a:folHlink>
      <a:srgbClr val="030F3B"/>
    </a:folHlink>
  </a:clrScheme>
  <a:fontScheme name="Custom 2">
    <a:majorFont>
      <a:latin typeface="Poppins"/>
      <a:ea typeface=""/>
      <a:cs typeface=""/>
    </a:majorFont>
    <a:minorFont>
      <a:latin typeface="Poppi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SharedWithUsers xmlns="786ecb80-ad1a-440b-9fcc-98153c4be8a6">
      <UserInfo>
        <DisplayName>SharingLinks.3569bd7c-0c17-4182-bc39-fb14c936d300.Flexible.3473dd33-4246-48eb-b3f3-b3b143f00f37</DisplayName>
        <AccountId>95</AccountId>
        <AccountType/>
      </UserInfo>
      <UserInfo>
        <DisplayName>Kulpa, Konstanze /DE</DisplayName>
        <AccountId>84</AccountId>
        <AccountType/>
      </UserInfo>
      <UserInfo>
        <DisplayName>Stein, Alina /DE</DisplayName>
        <AccountId>107</AccountId>
        <AccountType/>
      </UserInfo>
      <UserInfo>
        <DisplayName>Omar, Helan /DE</DisplayName>
        <AccountId>198</AccountId>
        <AccountType/>
      </UserInfo>
      <UserInfo>
        <DisplayName>Nauendorf, Aaron /DE</DisplayName>
        <AccountId>148</AccountId>
        <AccountType/>
      </UserInfo>
      <UserInfo>
        <DisplayName>Paar, Dieter /DE</DisplayName>
        <AccountId>34</AccountId>
        <AccountType/>
      </UserInfo>
    </SharedWithUsers>
    <lcf76f155ced4ddcb4097134ff3c332f xmlns="c6cd59a3-ce70-4c25-b5e0-f54afc204a1d">
      <Terms xmlns="http://schemas.microsoft.com/office/infopath/2007/PartnerControls"/>
    </lcf76f155ced4ddcb4097134ff3c332f>
    <TaxCatchAll xmlns="786ecb80-ad1a-440b-9fcc-98153c4be8a6" xsi:nil="true"/>
    <TranslatedLang xmlns="c6cd59a3-ce70-4c25-b5e0-f54afc204a1d" xsi:nil="true"/>
    <Noitz xmlns="c6cd59a3-ce70-4c25-b5e0-f54afc204a1d" xsi:nil="true"/>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5A91D800CDDFD446A813E3ACC6535C63" ma:contentTypeVersion="18" ma:contentTypeDescription="Create a new document." ma:contentTypeScope="" ma:versionID="dbe93f5cacfac3ac782e46b8ded3ef86">
  <xsd:schema xmlns:xsd="http://www.w3.org/2001/XMLSchema" xmlns:xs="http://www.w3.org/2001/XMLSchema" xmlns:p="http://schemas.microsoft.com/office/2006/metadata/properties" xmlns:ns2="c6cd59a3-ce70-4c25-b5e0-f54afc204a1d" xmlns:ns3="786ecb80-ad1a-440b-9fcc-98153c4be8a6" targetNamespace="http://schemas.microsoft.com/office/2006/metadata/properties" ma:root="true" ma:fieldsID="69c3b0515eaab7d6953342d02d47d9de" ns2:_="" ns3:_="">
    <xsd:import namespace="c6cd59a3-ce70-4c25-b5e0-f54afc204a1d"/>
    <xsd:import namespace="786ecb80-ad1a-440b-9fcc-98153c4be8a6"/>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3:SharedWithUsers" minOccurs="0"/>
                <xsd:element ref="ns3:SharedWithDetails" minOccurs="0"/>
                <xsd:element ref="ns2:lcf76f155ced4ddcb4097134ff3c332f" minOccurs="0"/>
                <xsd:element ref="ns3:TaxCatchAll" minOccurs="0"/>
                <xsd:element ref="ns2:MediaServiceOCR" minOccurs="0"/>
                <xsd:element ref="ns2:MediaServiceGenerationTime" minOccurs="0"/>
                <xsd:element ref="ns2:MediaServiceEventHashCode" minOccurs="0"/>
                <xsd:element ref="ns2:MediaServiceDateTaken" minOccurs="0"/>
                <xsd:element ref="ns2:MediaLengthInSeconds" minOccurs="0"/>
                <xsd:element ref="ns2:MediaServiceSearchProperties" minOccurs="0"/>
                <xsd:element ref="ns2:MediaServiceLocation" minOccurs="0"/>
                <xsd:element ref="ns2:TranslatedLang" minOccurs="0"/>
                <xsd:element ref="ns2:MediaServiceBillingMetadata" minOccurs="0"/>
                <xsd:element ref="ns2:Noitz"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c6cd59a3-ce70-4c25-b5e0-f54afc204a1d"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lcf76f155ced4ddcb4097134ff3c332f" ma:index="14" nillable="true" ma:taxonomy="true" ma:internalName="lcf76f155ced4ddcb4097134ff3c332f" ma:taxonomyFieldName="MediaServiceImageTags" ma:displayName="Image Tags" ma:readOnly="false" ma:fieldId="{5cf76f15-5ced-4ddc-b409-7134ff3c332f}" ma:taxonomyMulti="true" ma:sspId="4fb0b088-da3c-47ed-872c-fc1360427ae0" ma:termSetId="09814cd3-568e-fe90-9814-8d621ff8fb84" ma:anchorId="fba54fb3-c3e1-fe81-a776-ca4b69148c4d" ma:open="true" ma:isKeyword="false">
      <xsd:complexType>
        <xsd:sequence>
          <xsd:element ref="pc:Terms" minOccurs="0" maxOccurs="1"/>
        </xsd:sequence>
      </xsd:complex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element name="MediaServiceDateTaken" ma:index="19" nillable="true" ma:displayName="MediaServiceDateTaken" ma:hidden="true" ma:indexed="true" ma:internalName="MediaServiceDateTake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element name="MediaServiceSearchProperties" ma:index="21" nillable="true" ma:displayName="MediaServiceSearchProperties" ma:hidden="true" ma:internalName="MediaServiceSearchProperties" ma:readOnly="true">
      <xsd:simpleType>
        <xsd:restriction base="dms:Note"/>
      </xsd:simpleType>
    </xsd:element>
    <xsd:element name="MediaServiceLocation" ma:index="22" nillable="true" ma:displayName="Location" ma:indexed="true" ma:internalName="MediaServiceLocation" ma:readOnly="true">
      <xsd:simpleType>
        <xsd:restriction base="dms:Text"/>
      </xsd:simpleType>
    </xsd:element>
    <xsd:element name="TranslatedLang" ma:index="23" nillable="true" ma:displayName="Translated Language" ma:internalName="TranslatedLang">
      <xsd:simpleType>
        <xsd:restriction base="dms:Text"/>
      </xsd:simpleType>
    </xsd:element>
    <xsd:element name="MediaServiceBillingMetadata" ma:index="24" nillable="true" ma:displayName="MediaServiceBillingMetadata" ma:hidden="true" ma:internalName="MediaServiceBillingMetadata" ma:readOnly="true">
      <xsd:simpleType>
        <xsd:restriction base="dms:Note"/>
      </xsd:simpleType>
    </xsd:element>
    <xsd:element name="Noitz" ma:index="25" nillable="true" ma:displayName="Noitz" ma:description="nicht für den Versand! Quellenverzeichnis muss noch angespasst werden" ma:format="Dropdown" ma:internalName="Noitz">
      <xsd:simpleType>
        <xsd:restriction base="dms:Text">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786ecb80-ad1a-440b-9fcc-98153c4be8a6" elementFormDefault="qualified">
    <xsd:import namespace="http://schemas.microsoft.com/office/2006/documentManagement/types"/>
    <xsd:import namespace="http://schemas.microsoft.com/office/infopath/2007/PartnerControls"/>
    <xsd:element name="SharedWithUsers" ma:index="1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2" nillable="true" ma:displayName="Shared With Details" ma:internalName="SharedWithDetails" ma:readOnly="true">
      <xsd:simpleType>
        <xsd:restriction base="dms:Note">
          <xsd:maxLength value="255"/>
        </xsd:restriction>
      </xsd:simpleType>
    </xsd:element>
    <xsd:element name="TaxCatchAll" ma:index="15" nillable="true" ma:displayName="Taxonomy Catch All Column" ma:hidden="true" ma:list="{9f114b2d-daeb-4d31-ace5-a0845961c278}" ma:internalName="TaxCatchAll" ma:showField="CatchAllData" ma:web="786ecb80-ad1a-440b-9fcc-98153c4be8a6">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237B58BE-5C3A-4840-A409-4EB32649CC53}">
  <ds:schemaRefs>
    <ds:schemaRef ds:uri="786ecb80-ad1a-440b-9fcc-98153c4be8a6"/>
    <ds:schemaRef ds:uri="c6cd59a3-ce70-4c25-b5e0-f54afc204a1d"/>
    <ds:schemaRef ds:uri="http://purl.org/dc/dcmitype/"/>
    <ds:schemaRef ds:uri="http://purl.org/dc/elements/1.1/"/>
    <ds:schemaRef ds:uri="http://purl.org/dc/terms/"/>
    <ds:schemaRef ds:uri="http://schemas.microsoft.com/office/2006/documentManagement/types"/>
    <ds:schemaRef ds:uri="http://schemas.microsoft.com/office/2006/metadata/properties"/>
    <ds:schemaRef ds:uri="http://schemas.microsoft.com/office/infopath/2007/PartnerControls"/>
    <ds:schemaRef ds:uri="http://schemas.openxmlformats.org/package/2006/metadata/core-properties"/>
    <ds:schemaRef ds:uri="http://www.w3.org/XML/1998/namespace"/>
  </ds:schemaRefs>
</ds:datastoreItem>
</file>

<file path=customXml/itemProps2.xml><?xml version="1.0" encoding="utf-8"?>
<ds:datastoreItem xmlns:ds="http://schemas.openxmlformats.org/officeDocument/2006/customXml" ds:itemID="{68D289C8-FCBD-47D6-A28B-8CD4E8BB355D}">
  <ds:schemaRefs>
    <ds:schemaRef ds:uri="http://schemas.microsoft.com/sharepoint/v3/contenttype/forms"/>
  </ds:schemaRefs>
</ds:datastoreItem>
</file>

<file path=customXml/itemProps3.xml><?xml version="1.0" encoding="utf-8"?>
<ds:datastoreItem xmlns:ds="http://schemas.openxmlformats.org/officeDocument/2006/customXml" ds:itemID="{7BF540D8-95D6-4F2C-8AB8-4C38C93DC3AB}"/>
</file>

<file path=docMetadata/LabelInfo.xml><?xml version="1.0" encoding="utf-8"?>
<clbl:labelList xmlns:clbl="http://schemas.microsoft.com/office/2020/mipLabelMetadata">
  <clbl:label id="{d9088468-0951-4aef-9cc3-0a346e475ddc}" enabled="1" method="Privileged" siteId="{aca3c8d6-aa71-4e1a-a10e-03572fc58c0b}" removed="0"/>
</clbl:labelList>
</file>

<file path=docProps/app.xml><?xml version="1.0" encoding="utf-8"?>
<Properties xmlns="http://schemas.openxmlformats.org/officeDocument/2006/extended-properties" xmlns:vt="http://schemas.openxmlformats.org/officeDocument/2006/docPropsVTypes">
  <Template/>
  <TotalTime>0</TotalTime>
  <Words>61532</Words>
  <Application>Microsoft Office PowerPoint</Application>
  <PresentationFormat>Bildschirmpräsentation (16:9)</PresentationFormat>
  <Paragraphs>5864</Paragraphs>
  <Slides>290</Slides>
  <Notes>110</Notes>
  <HiddenSlides>0</HiddenSlides>
  <MMClips>0</MMClips>
  <ScaleCrop>false</ScaleCrop>
  <HeadingPairs>
    <vt:vector size="6" baseType="variant">
      <vt:variant>
        <vt:lpstr>Verwendete Schriftarten</vt:lpstr>
      </vt:variant>
      <vt:variant>
        <vt:i4>27</vt:i4>
      </vt:variant>
      <vt:variant>
        <vt:lpstr>Design</vt:lpstr>
      </vt:variant>
      <vt:variant>
        <vt:i4>1</vt:i4>
      </vt:variant>
      <vt:variant>
        <vt:lpstr>Folientitel</vt:lpstr>
      </vt:variant>
      <vt:variant>
        <vt:i4>290</vt:i4>
      </vt:variant>
    </vt:vector>
  </HeadingPairs>
  <TitlesOfParts>
    <vt:vector size="318" baseType="lpstr">
      <vt:lpstr>DengXian</vt:lpstr>
      <vt:lpstr>DengXian Light</vt:lpstr>
      <vt:lpstr>Abadi</vt:lpstr>
      <vt:lpstr>Aparajita</vt:lpstr>
      <vt:lpstr>Aptos</vt:lpstr>
      <vt:lpstr>Aptos ExtraBold</vt:lpstr>
      <vt:lpstr>Aptos Narrow</vt:lpstr>
      <vt:lpstr>Arial</vt:lpstr>
      <vt:lpstr>Calibri</vt:lpstr>
      <vt:lpstr>Calibri,Sans-Serif</vt:lpstr>
      <vt:lpstr>Courier New</vt:lpstr>
      <vt:lpstr>DM Sans</vt:lpstr>
      <vt:lpstr>Georgia</vt:lpstr>
      <vt:lpstr>Helvetica</vt:lpstr>
      <vt:lpstr>Kalinga</vt:lpstr>
      <vt:lpstr>Poppins</vt:lpstr>
      <vt:lpstr>Poppins Thin</vt:lpstr>
      <vt:lpstr>Raleway</vt:lpstr>
      <vt:lpstr>Sanofi Sans 3 Regular</vt:lpstr>
      <vt:lpstr>Segoe UI</vt:lpstr>
      <vt:lpstr>Symbol</vt:lpstr>
      <vt:lpstr>System Font Regular</vt:lpstr>
      <vt:lpstr>Times New Roman</vt:lpstr>
      <vt:lpstr>Tinos</vt:lpstr>
      <vt:lpstr>Verdana</vt:lpstr>
      <vt:lpstr>Verdana narrow</vt:lpstr>
      <vt:lpstr>Wingdings</vt:lpstr>
      <vt:lpstr>20_Sanofi</vt:lpstr>
      <vt:lpstr>PowerPoint-Präsentation</vt:lpstr>
      <vt:lpstr>PowerPoint-Präsentation</vt:lpstr>
      <vt:lpstr>PowerPoint-Präsentation</vt:lpstr>
      <vt:lpstr>PowerPoint-Präsentation</vt:lpstr>
      <vt:lpstr>PowerPoint-Präsentation</vt:lpstr>
      <vt:lpstr>PowerPoint-Präsentation</vt:lpstr>
      <vt:lpstr>Fokuswechsel von einer metabolischen Störung zu einer Autoimmunerkrankung</vt:lpstr>
      <vt:lpstr>PowerPoint-Präsentation</vt:lpstr>
      <vt:lpstr>PowerPoint-Präsentation</vt:lpstr>
      <vt:lpstr>PowerPoint-Präsentation</vt:lpstr>
      <vt:lpstr>Autoimmunität führt zu Betazelldysfunktion und  -zerstörung und dem Bedarf an exogenem Insulin1</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Mittlere (± SD) Zeit, die T1D-Betroffene in Euglykämie verbrachten  nach Baseline C-Peptid-Spiegeln2</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Höhere IAA- und IA-2A-Spiegel können das Risiko für klinische T1D-Manifestation (Stadium 3) erhöhen1</vt:lpstr>
      <vt:lpstr>Das T1D-Progressionsrisiko zu Stadium 3 ist mit GADA am niedrigsten und mit IA-2A am höchsten bei ≥ 2 IAk1</vt:lpstr>
      <vt:lpstr>IA-2A-Vorhandensein erhöhte das T1D-Progressionsrisiko innerhalb jedes der Stadien des präsymptomatischen T1D1</vt:lpstr>
      <vt:lpstr>IA-2A-Vorhandensein erhöhte das T1D-Progressionsrisiko zwischen den Stadien des präsymptomatischen T1D1</vt:lpstr>
      <vt:lpstr>Kinder mit nur einem positiven IAk haben niedrigere Progressionsraten als Kinder mit mehreren IAk1</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lpstr>PowerPoint-Präsentation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Woeckel, Christian /DE</dc:creator>
  <cp:lastModifiedBy>Niehaus, Mareike /DE</cp:lastModifiedBy>
  <cp:revision>1</cp:revision>
  <cp:lastPrinted>2023-11-01T13:52:52Z</cp:lastPrinted>
  <dcterms:created xsi:type="dcterms:W3CDTF">2022-02-06T10:02:02Z</dcterms:created>
  <dcterms:modified xsi:type="dcterms:W3CDTF">2026-01-29T12:11:40Z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0x0101005A91D800CDDFD446A813E3ACC6535C63</vt:lpwstr>
  </property>
  <property fmtid="{D5CDD505-2E9C-101B-9397-08002B2CF9AE}" pid="3" name="MediaServiceImageTags">
    <vt:lpwstr/>
  </property>
  <property fmtid="{D5CDD505-2E9C-101B-9397-08002B2CF9AE}" pid="4" name="ClassificationContentMarkingHeaderLocations">
    <vt:lpwstr>SanofiCHCT Grid 16\:9:5\1_Sanofi:8\1_Pulse Theme:6\Sanofi:8\2_Sanofi:8\5_Sanofi:8\10_Sanofi:8\11_Sanofi:8\6_Sanofi:8\3_Sanofi:8\18_Sanofi:8\12_Sanofi:8\23_Sanofi:8\14_Sanofi:8\4_Sanofi:8\27_Sanofi:8\26_Sanofi:8\7_Sanofi:8\17_Sanofi:8</vt:lpwstr>
  </property>
  <property fmtid="{D5CDD505-2E9C-101B-9397-08002B2CF9AE}" pid="5" name="ClassificationContentMarkingHeaderText">
    <vt:lpwstr>Internal</vt:lpwstr>
  </property>
  <property fmtid="{D5CDD505-2E9C-101B-9397-08002B2CF9AE}" pid="6" name="MSIP_Label_d9088468-0951-4aef-9cc3-0a346e475ddc_Enabled">
    <vt:lpwstr>true</vt:lpwstr>
  </property>
  <property fmtid="{D5CDD505-2E9C-101B-9397-08002B2CF9AE}" pid="7" name="MSIP_Label_d9088468-0951-4aef-9cc3-0a346e475ddc_SetDate">
    <vt:lpwstr>2024-02-12T11:56:34Z</vt:lpwstr>
  </property>
  <property fmtid="{D5CDD505-2E9C-101B-9397-08002B2CF9AE}" pid="8" name="MSIP_Label_d9088468-0951-4aef-9cc3-0a346e475ddc_Method">
    <vt:lpwstr>Privileged</vt:lpwstr>
  </property>
  <property fmtid="{D5CDD505-2E9C-101B-9397-08002B2CF9AE}" pid="9" name="MSIP_Label_d9088468-0951-4aef-9cc3-0a346e475ddc_Name">
    <vt:lpwstr>Public</vt:lpwstr>
  </property>
  <property fmtid="{D5CDD505-2E9C-101B-9397-08002B2CF9AE}" pid="10" name="MSIP_Label_d9088468-0951-4aef-9cc3-0a346e475ddc_SiteId">
    <vt:lpwstr>aca3c8d6-aa71-4e1a-a10e-03572fc58c0b</vt:lpwstr>
  </property>
  <property fmtid="{D5CDD505-2E9C-101B-9397-08002B2CF9AE}" pid="11" name="MSIP_Label_d9088468-0951-4aef-9cc3-0a346e475ddc_ActionId">
    <vt:lpwstr>616bc5e8-c01b-4f9b-8974-73fe934db89d</vt:lpwstr>
  </property>
  <property fmtid="{D5CDD505-2E9C-101B-9397-08002B2CF9AE}" pid="12" name="MSIP_Label_d9088468-0951-4aef-9cc3-0a346e475ddc_ContentBits">
    <vt:lpwstr>0</vt:lpwstr>
  </property>
</Properties>
</file>